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319" r:id="rId2"/>
    <p:sldId id="320" r:id="rId3"/>
    <p:sldId id="313" r:id="rId4"/>
    <p:sldId id="324" r:id="rId5"/>
    <p:sldId id="300" r:id="rId6"/>
    <p:sldId id="292" r:id="rId7"/>
    <p:sldId id="259" r:id="rId8"/>
    <p:sldId id="293" r:id="rId9"/>
    <p:sldId id="294" r:id="rId10"/>
    <p:sldId id="264" r:id="rId11"/>
    <p:sldId id="321" r:id="rId12"/>
    <p:sldId id="322" r:id="rId13"/>
    <p:sldId id="299" r:id="rId14"/>
    <p:sldId id="302" r:id="rId15"/>
    <p:sldId id="309" r:id="rId16"/>
    <p:sldId id="263" r:id="rId17"/>
    <p:sldId id="318" r:id="rId18"/>
    <p:sldId id="310" r:id="rId19"/>
    <p:sldId id="314" r:id="rId20"/>
    <p:sldId id="323" r:id="rId21"/>
    <p:sldId id="256" r:id="rId22"/>
    <p:sldId id="317" r:id="rId2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BE4"/>
    <a:srgbClr val="62C1E2"/>
    <a:srgbClr val="D0C2A6"/>
    <a:srgbClr val="C4B2A4"/>
    <a:srgbClr val="BE8F7C"/>
    <a:srgbClr val="EDEDED"/>
    <a:srgbClr val="D05B5B"/>
    <a:srgbClr val="01A2B1"/>
    <a:srgbClr val="35E8F0"/>
    <a:srgbClr val="BF9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68" autoAdjust="0"/>
    <p:restoredTop sz="68376" autoAdjust="0"/>
  </p:normalViewPr>
  <p:slideViewPr>
    <p:cSldViewPr snapToGrid="0">
      <p:cViewPr varScale="1">
        <p:scale>
          <a:sx n="59" d="100"/>
          <a:sy n="59" d="100"/>
        </p:scale>
        <p:origin x="152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AE7C722-882B-4480-9233-99E6DC819E5D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AF4A93-7027-4BD7-8018-A331F611504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880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מטרת המפגש:</a:t>
            </a:r>
          </a:p>
          <a:p>
            <a:r>
              <a:rPr lang="he-IL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לתת מקום לרגשות ולמחשבות שעולים סביב המפגש המחודש וליצור חיבור מחדש כגורם חוסן שיחזק את התלמידים בתקופה הזו.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38EDC-6A69-4AEE-A3BF-EC0BBCFBA62D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55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התלמידים יכתבו על גיליונות שייתלו על קירות הכיתה/ביה"ס משפטים מחזקים.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3164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D58D6-E909-2FC8-D467-5431BD13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BAA3D8F4-3BDC-C984-9A39-A17B21F4B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5755DE7-6744-C8EB-3046-67F6E71BB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נוכל לקרוא יחד עם תלמידנו את תפילת הדרך, ללא שם ומלכות, ולבקש מהתלמידים להתייחס למילה או פסוק מתוכה שהיו רוצים לכוון בהם יותר, או להדגיש כעת יותר, עם החזרה המחודשת. 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85F6772-28AD-3149-AECF-3F804DEE7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F4A93-7027-4BD7-8018-A331F611504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68B08-EF78-B2B3-E650-53825A93C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4847B3D-25F1-2F7F-4973-F89D15942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B2B1FCE-270A-A30D-D85D-2D408A3DC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בתחילת השיעור נציג את המשפט "</a:t>
            </a:r>
            <a:r>
              <a:rPr lang="he-IL" sz="1200" dirty="0">
                <a:latin typeface="Heebo" panose="00000500000000000000" pitchFamily="2" charset="-79"/>
                <a:cs typeface="Heebo" panose="00000500000000000000" pitchFamily="2" charset="-79"/>
              </a:rPr>
              <a:t>להיות כאן, עכשיו, ביחד, בשבילנו, זה...</a:t>
            </a:r>
          </a:p>
          <a:p>
            <a:r>
              <a:rPr lang="he-IL" dirty="0"/>
              <a:t>ונזמין את התלמידים להתייחס אליו באופן אסוציאטיבי.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C0B0B74-A24A-BD54-B827-2A048C998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036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כרטיסיות שיתוף</a:t>
            </a:r>
          </a:p>
          <a:p>
            <a:r>
              <a:rPr lang="he-IL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נדפיס את הכרטיסיות ונפזר אותן במרכז הכיתה.</a:t>
            </a:r>
          </a:p>
          <a:p>
            <a:r>
              <a:rPr lang="he-IL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נזמין את התלמידים לבחור לעצמם היגד שירצו להתייחס אליו כעת.</a:t>
            </a:r>
          </a:p>
          <a:p>
            <a:r>
              <a:rPr lang="he-IL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התלמיד הראשון יבחר כרטיסיה ויענה על השאלה שכתובה בה, שאר התלמידים יקשיבו ויתייחסו לדבריו, וכך הלאה. </a:t>
            </a:r>
          </a:p>
          <a:p>
            <a:r>
              <a:rPr lang="he-IL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חשוב לתת לגיטימציה לכל התחושות והרגשות שיעלו.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231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573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F4A93-7027-4BD7-8018-A331F611504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9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F4A93-7027-4BD7-8018-A331F611504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9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ניתן להשמיע ולשיר יחד את השיר "נפגשים מחדש" במילים "ועכשיו מתחילים את הכל מחדש.."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F4A93-7027-4BD7-8018-A331F611504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96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לאחר השיתוף, נזמין את התלמידים להתייחס למה ששמעו.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55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307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753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308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974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718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133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638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84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607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800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543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79B28-9AE9-409C-8C00-3562AD1F3809}" type="datetimeFigureOut">
              <a:rPr lang="he-IL" smtClean="0"/>
              <a:t>ח'/טבת/תשפ"ה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192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OXJCjs7MpqM&amp;list=RDOXJCjs7MpqM&amp;start_radio=1&amp;rv=OXJCjs7MpqM&amp;t=0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EB1ACF-127B-7789-4E95-C1DC7F9F7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43598" y="415640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</a:extLst>
          </p:cNvPr>
          <p:cNvGrpSpPr/>
          <p:nvPr/>
        </p:nvGrpSpPr>
        <p:grpSpPr>
          <a:xfrm>
            <a:off x="2667247" y="2552925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07007" y="2799218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כלים ופעילויות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לחיזוק כוחות ולניהול שיח רגשי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לתלמידים ולצוות החינוכי</a:t>
            </a:r>
          </a:p>
        </p:txBody>
      </p: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7826" y="300760"/>
            <a:ext cx="2141984" cy="10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863" y="-450654"/>
            <a:ext cx="4716275" cy="4716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9ABD0-CC4B-F887-4D47-9C53EAE2E5B0}"/>
              </a:ext>
            </a:extLst>
          </p:cNvPr>
          <p:cNvSpPr txBox="1"/>
          <p:nvPr/>
        </p:nvSpPr>
        <p:spPr>
          <a:xfrm>
            <a:off x="2207007" y="4727512"/>
            <a:ext cx="784246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נפגשים מחדש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4108D81D-3C56-8021-B00E-4B4A4F71D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893" y="981336"/>
            <a:ext cx="1816765" cy="50601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5B379C4-1E37-B582-495F-43BC748946C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43" y="430765"/>
            <a:ext cx="1251187" cy="545264"/>
          </a:xfrm>
          <a:prstGeom prst="rect">
            <a:avLst/>
          </a:prstGeom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F5EAAABB-8E0B-5BC7-88D1-F5BF6C40980E}"/>
              </a:ext>
            </a:extLst>
          </p:cNvPr>
          <p:cNvSpPr txBox="1"/>
          <p:nvPr/>
        </p:nvSpPr>
        <p:spPr>
          <a:xfrm>
            <a:off x="5407329" y="5687518"/>
            <a:ext cx="6093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על יסודי – </a:t>
            </a:r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חט"ב חמ"ד</a:t>
            </a:r>
            <a:endParaRPr lang="he-IL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int, Color, Colorful, Blue,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7"/>
            <a:ext cx="9144000" cy="68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0" y="1126933"/>
            <a:ext cx="28956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תחומי עניין שארצה לעסוק בהם</a:t>
            </a:r>
          </a:p>
        </p:txBody>
      </p:sp>
    </p:spTree>
    <p:extLst>
      <p:ext uri="{BB962C8B-B14F-4D97-AF65-F5344CB8AC3E}">
        <p14:creationId xmlns:p14="http://schemas.microsoft.com/office/powerpoint/2010/main" val="423142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7ADF90F5-ABBD-7C26-5945-32A25E6EF4CC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D0C2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33745" y="4057232"/>
            <a:ext cx="250726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הצלחה שהיתה לי</a:t>
            </a:r>
          </a:p>
        </p:txBody>
      </p:sp>
      <p:pic>
        <p:nvPicPr>
          <p:cNvPr id="4" name="תמונה 3" descr="עיבוד תלת-ממדי של צורות בצבעים שונים ומוערמים">
            <a:extLst>
              <a:ext uri="{FF2B5EF4-FFF2-40B4-BE49-F238E27FC236}">
                <a16:creationId xmlns:a16="http://schemas.microsoft.com/office/drawing/2014/main" id="{2E754B61-99AA-E029-BA0F-660C1F4D8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0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A070-5A0B-89F9-B452-487E87E19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93947F-BC96-6045-014A-CE58F8D84710}"/>
              </a:ext>
            </a:extLst>
          </p:cNvPr>
          <p:cNvSpPr txBox="1"/>
          <p:nvPr/>
        </p:nvSpPr>
        <p:spPr>
          <a:xfrm>
            <a:off x="9245600" y="1548874"/>
            <a:ext cx="2639484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דברים חדשים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שלמדתי על עצמי</a:t>
            </a:r>
          </a:p>
        </p:txBody>
      </p:sp>
      <p:pic>
        <p:nvPicPr>
          <p:cNvPr id="5" name="תמונה 4" descr="זיקוקים מתפוצצים בשמי הלילה">
            <a:extLst>
              <a:ext uri="{FF2B5EF4-FFF2-40B4-BE49-F238E27FC236}">
                <a16:creationId xmlns:a16="http://schemas.microsoft.com/office/drawing/2014/main" id="{DF270F44-C08B-99B0-49A0-D99B4528F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4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01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605364" y="675701"/>
            <a:ext cx="249331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כבר ממש</a:t>
            </a:r>
          </a:p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חיכיתי ל...</a:t>
            </a:r>
          </a:p>
        </p:txBody>
      </p:sp>
      <p:pic>
        <p:nvPicPr>
          <p:cNvPr id="2" name="תמונה 1" descr="לוכד החלומות באור השמש">
            <a:extLst>
              <a:ext uri="{FF2B5EF4-FFF2-40B4-BE49-F238E27FC236}">
                <a16:creationId xmlns:a16="http://schemas.microsoft.com/office/drawing/2014/main" id="{79B3FA17-22A4-0363-BAC9-2EE05125E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4"/>
          <a:stretch/>
        </p:blipFill>
        <p:spPr>
          <a:xfrm>
            <a:off x="0" y="-55046"/>
            <a:ext cx="9277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eart, Love, Valentine'S Day, Roman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958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58186" y="1945640"/>
            <a:ext cx="3086177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פינה אהובה עליי</a:t>
            </a:r>
          </a:p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בביה"ס/</a:t>
            </a:r>
          </a:p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בבית/ בשכונה</a:t>
            </a:r>
          </a:p>
        </p:txBody>
      </p:sp>
    </p:spTree>
    <p:extLst>
      <p:ext uri="{BB962C8B-B14F-4D97-AF65-F5344CB8AC3E}">
        <p14:creationId xmlns:p14="http://schemas.microsoft.com/office/powerpoint/2010/main" val="119944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879170B-5311-B921-F32D-72092341C090}"/>
              </a:ext>
            </a:extLst>
          </p:cNvPr>
          <p:cNvSpPr/>
          <p:nvPr/>
        </p:nvSpPr>
        <p:spPr>
          <a:xfrm>
            <a:off x="0" y="-1"/>
            <a:ext cx="10293432" cy="6857999"/>
          </a:xfrm>
          <a:custGeom>
            <a:avLst/>
            <a:gdLst/>
            <a:ahLst/>
            <a:cxnLst/>
            <a:rect l="l" t="t" r="r" b="b"/>
            <a:pathLst>
              <a:path w="12976111" h="8645334">
                <a:moveTo>
                  <a:pt x="0" y="0"/>
                </a:moveTo>
                <a:lnTo>
                  <a:pt x="12976110" y="0"/>
                </a:lnTo>
                <a:lnTo>
                  <a:pt x="12976110" y="8645333"/>
                </a:lnTo>
                <a:lnTo>
                  <a:pt x="0" y="864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33AB8D4-F897-FAFE-2430-2E08A71734D7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0FC990-A7F0-1987-FE14-5ADE0A8EC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0249" y="1253331"/>
            <a:ext cx="30517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משהו שהתגעגעתי </a:t>
            </a:r>
          </a:p>
          <a:p>
            <a:pPr marL="0" indent="0">
              <a:buNone/>
            </a:pPr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אליו במיוחד</a:t>
            </a:r>
          </a:p>
        </p:txBody>
      </p:sp>
    </p:spTree>
    <p:extLst>
      <p:ext uri="{BB962C8B-B14F-4D97-AF65-F5344CB8AC3E}">
        <p14:creationId xmlns:p14="http://schemas.microsoft.com/office/powerpoint/2010/main" val="2507724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7B29BBA-395C-D764-11EB-4CF3277E20DC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35E8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098" name="Picture 2" descr="Facade, Architecture, Graffiti,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2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85310" y="2028616"/>
            <a:ext cx="286125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מטרה</a:t>
            </a:r>
          </a:p>
          <a:p>
            <a:r>
              <a:rPr lang="he-IL" sz="4400" dirty="0">
                <a:latin typeface="Heebo" panose="00000500000000000000" pitchFamily="2" charset="-79"/>
                <a:ea typeface="Arial Unicode MS" panose="020B0604020202020204" pitchFamily="34" charset="-128"/>
                <a:cs typeface="Heebo" panose="00000500000000000000" pitchFamily="2" charset="-79"/>
              </a:rPr>
              <a:t>שיש לי</a:t>
            </a:r>
          </a:p>
        </p:txBody>
      </p:sp>
    </p:spTree>
    <p:extLst>
      <p:ext uri="{BB962C8B-B14F-4D97-AF65-F5344CB8AC3E}">
        <p14:creationId xmlns:p14="http://schemas.microsoft.com/office/powerpoint/2010/main" val="3637532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AA455-86FB-6D1D-88BE-6193D27A5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1FBFF94-E3A6-F64D-51C8-45B3ADBC0E35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E1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8488B0E-D9A3-6698-6AC6-F5FCE4FCF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0250" y="1575844"/>
            <a:ext cx="2800270" cy="4213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משאלה</a:t>
            </a:r>
          </a:p>
          <a:p>
            <a:pPr marL="0" indent="0">
              <a:buNone/>
            </a:pPr>
            <a:r>
              <a:rPr lang="he-IL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שיש לי</a:t>
            </a:r>
          </a:p>
        </p:txBody>
      </p:sp>
      <p:sp>
        <p:nvSpPr>
          <p:cNvPr id="5" name="Freeform 2"/>
          <p:cNvSpPr/>
          <p:nvPr/>
        </p:nvSpPr>
        <p:spPr>
          <a:xfrm>
            <a:off x="1" y="0"/>
            <a:ext cx="9140250" cy="6858000"/>
          </a:xfrm>
          <a:custGeom>
            <a:avLst/>
            <a:gdLst/>
            <a:ahLst/>
            <a:cxnLst/>
            <a:rect l="l" t="t" r="r" b="b"/>
            <a:pathLst>
              <a:path w="12398644" h="8229600">
                <a:moveTo>
                  <a:pt x="0" y="0"/>
                </a:moveTo>
                <a:lnTo>
                  <a:pt x="12398644" y="0"/>
                </a:lnTo>
                <a:lnTo>
                  <a:pt x="123986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3737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B41E9660-DFBD-CD59-B2C3-CF1BC3680425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D05B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7EADF7D-DC3E-B063-2446-BCCB4101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1576" y="1953216"/>
            <a:ext cx="2548790" cy="4213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4400" dirty="0">
                <a:latin typeface="Heebo" panose="00000500000000000000" pitchFamily="2" charset="-79"/>
                <a:cs typeface="Heebo" panose="00000500000000000000" pitchFamily="2" charset="-79"/>
              </a:rPr>
              <a:t>משהו שאני רוצה </a:t>
            </a:r>
          </a:p>
          <a:p>
            <a:pPr marL="0" indent="0">
              <a:buNone/>
            </a:pPr>
            <a:r>
              <a:rPr lang="he-IL" sz="4400" dirty="0">
                <a:latin typeface="Heebo" panose="00000500000000000000" pitchFamily="2" charset="-79"/>
                <a:cs typeface="Heebo" panose="00000500000000000000" pitchFamily="2" charset="-79"/>
              </a:rPr>
              <a:t>להודות עליו</a:t>
            </a:r>
          </a:p>
        </p:txBody>
      </p:sp>
      <p:pic>
        <p:nvPicPr>
          <p:cNvPr id="6" name="תמונה 5" descr="אגודלים למעלה מול הקיר">
            <a:extLst>
              <a:ext uri="{FF2B5EF4-FFF2-40B4-BE49-F238E27FC236}">
                <a16:creationId xmlns:a16="http://schemas.microsoft.com/office/drawing/2014/main" id="{19FF908F-2B7D-E0DE-53E7-2128A6CC0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0D6EE-B9B8-948F-7D21-83FCEFBB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19370E3F-CD9A-E2D8-6A53-8F3A2C1D4861}"/>
              </a:ext>
            </a:extLst>
          </p:cNvPr>
          <p:cNvSpPr/>
          <p:nvPr/>
        </p:nvSpPr>
        <p:spPr>
          <a:xfrm>
            <a:off x="9140250" y="-28310"/>
            <a:ext cx="3051750" cy="6886310"/>
          </a:xfrm>
          <a:prstGeom prst="rect">
            <a:avLst/>
          </a:prstGeom>
          <a:solidFill>
            <a:srgbClr val="BB8D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2B31F78-8496-24A9-9625-F067F02890AB}"/>
              </a:ext>
            </a:extLst>
          </p:cNvPr>
          <p:cNvSpPr txBox="1"/>
          <p:nvPr/>
        </p:nvSpPr>
        <p:spPr>
          <a:xfrm>
            <a:off x="9025665" y="1388677"/>
            <a:ext cx="305175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שיר</a:t>
            </a:r>
          </a:p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אהוב עליי</a:t>
            </a:r>
          </a:p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שמלווה אותי</a:t>
            </a:r>
          </a:p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בתקופה הזו ומחזק אותי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0E6CA60-F644-3067-40C1-8579F4972883}"/>
              </a:ext>
            </a:extLst>
          </p:cNvPr>
          <p:cNvSpPr/>
          <p:nvPr/>
        </p:nvSpPr>
        <p:spPr>
          <a:xfrm>
            <a:off x="0" y="-38251"/>
            <a:ext cx="9140250" cy="6896251"/>
          </a:xfrm>
          <a:custGeom>
            <a:avLst/>
            <a:gdLst/>
            <a:ahLst/>
            <a:cxnLst/>
            <a:rect l="l" t="t" r="r" b="b"/>
            <a:pathLst>
              <a:path w="12734391" h="8229600">
                <a:moveTo>
                  <a:pt x="0" y="0"/>
                </a:moveTo>
                <a:lnTo>
                  <a:pt x="12734390" y="0"/>
                </a:lnTo>
                <a:lnTo>
                  <a:pt x="127343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50"/>
            </a:stretch>
          </a:blipFill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54356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9FA09-B97D-92B1-1130-916EFD0FB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0A2C07-0065-6AD5-F3BB-ABF0EFAB8F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8A899EC-1189-AE86-57D3-B21474DAA9B5}"/>
              </a:ext>
            </a:extLst>
          </p:cNvPr>
          <p:cNvSpPr/>
          <p:nvPr/>
        </p:nvSpPr>
        <p:spPr>
          <a:xfrm flipH="1">
            <a:off x="-997529" y="-123685"/>
            <a:ext cx="4156365" cy="3793585"/>
          </a:xfrm>
          <a:custGeom>
            <a:avLst/>
            <a:gdLst/>
            <a:ahLst/>
            <a:cxnLst/>
            <a:rect l="l" t="t" r="r" b="b"/>
            <a:pathLst>
              <a:path w="6961040" h="7260537">
                <a:moveTo>
                  <a:pt x="6961040" y="0"/>
                </a:moveTo>
                <a:lnTo>
                  <a:pt x="0" y="0"/>
                </a:lnTo>
                <a:lnTo>
                  <a:pt x="0" y="7260538"/>
                </a:lnTo>
                <a:lnTo>
                  <a:pt x="6961040" y="7260538"/>
                </a:lnTo>
                <a:lnTo>
                  <a:pt x="69610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BB6453-F611-6646-2508-C3593727A47D}"/>
              </a:ext>
            </a:extLst>
          </p:cNvPr>
          <p:cNvSpPr/>
          <p:nvPr/>
        </p:nvSpPr>
        <p:spPr>
          <a:xfrm>
            <a:off x="399011" y="-1432682"/>
            <a:ext cx="4734454" cy="3840952"/>
          </a:xfrm>
          <a:custGeom>
            <a:avLst/>
            <a:gdLst/>
            <a:ahLst/>
            <a:cxnLst/>
            <a:rect l="l" t="t" r="r" b="b"/>
            <a:pathLst>
              <a:path w="7893260" h="8229600">
                <a:moveTo>
                  <a:pt x="0" y="0"/>
                </a:moveTo>
                <a:lnTo>
                  <a:pt x="7893260" y="0"/>
                </a:lnTo>
                <a:lnTo>
                  <a:pt x="7893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D6D1E0D-26D1-9E0E-00A8-9D2370A29597}"/>
              </a:ext>
            </a:extLst>
          </p:cNvPr>
          <p:cNvSpPr txBox="1"/>
          <p:nvPr/>
        </p:nvSpPr>
        <p:spPr>
          <a:xfrm>
            <a:off x="960812" y="2582614"/>
            <a:ext cx="10270375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"ותחזירנו לשלום.."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(מתוך אחד מנוסחי תפילת הדרך)</a:t>
            </a:r>
          </a:p>
        </p:txBody>
      </p:sp>
    </p:spTree>
    <p:extLst>
      <p:ext uri="{BB962C8B-B14F-4D97-AF65-F5344CB8AC3E}">
        <p14:creationId xmlns:p14="http://schemas.microsoft.com/office/powerpoint/2010/main" val="1278167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159112" y="377750"/>
            <a:ext cx="4156365" cy="3793585"/>
          </a:xfrm>
          <a:custGeom>
            <a:avLst/>
            <a:gdLst/>
            <a:ahLst/>
            <a:cxnLst/>
            <a:rect l="l" t="t" r="r" b="b"/>
            <a:pathLst>
              <a:path w="6961040" h="7260537">
                <a:moveTo>
                  <a:pt x="6961040" y="0"/>
                </a:moveTo>
                <a:lnTo>
                  <a:pt x="0" y="0"/>
                </a:lnTo>
                <a:lnTo>
                  <a:pt x="0" y="7260538"/>
                </a:lnTo>
                <a:lnTo>
                  <a:pt x="6961040" y="7260538"/>
                </a:lnTo>
                <a:lnTo>
                  <a:pt x="69610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11212" y="-976746"/>
            <a:ext cx="4734454" cy="3840952"/>
          </a:xfrm>
          <a:custGeom>
            <a:avLst/>
            <a:gdLst/>
            <a:ahLst/>
            <a:cxnLst/>
            <a:rect l="l" t="t" r="r" b="b"/>
            <a:pathLst>
              <a:path w="7893260" h="8229600">
                <a:moveTo>
                  <a:pt x="0" y="0"/>
                </a:moveTo>
                <a:lnTo>
                  <a:pt x="7893260" y="0"/>
                </a:lnTo>
                <a:lnTo>
                  <a:pt x="7893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82E0ACF-BFA7-1A71-6A64-163811944067}"/>
              </a:ext>
            </a:extLst>
          </p:cNvPr>
          <p:cNvSpPr txBox="1"/>
          <p:nvPr/>
        </p:nvSpPr>
        <p:spPr>
          <a:xfrm>
            <a:off x="3790604" y="1356653"/>
            <a:ext cx="5253643" cy="330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"מתחילים מחדש" –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שיר של אמני ישראל  להשמעה</a:t>
            </a:r>
            <a:endParaRPr kumimoji="0" lang="he-I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0" y="1008821"/>
            <a:ext cx="4640693" cy="4840358"/>
          </a:xfrm>
          <a:custGeom>
            <a:avLst/>
            <a:gdLst/>
            <a:ahLst/>
            <a:cxnLst/>
            <a:rect l="l" t="t" r="r" b="b"/>
            <a:pathLst>
              <a:path w="6961040" h="7260537">
                <a:moveTo>
                  <a:pt x="6961040" y="0"/>
                </a:moveTo>
                <a:lnTo>
                  <a:pt x="0" y="0"/>
                </a:lnTo>
                <a:lnTo>
                  <a:pt x="0" y="7260538"/>
                </a:lnTo>
                <a:lnTo>
                  <a:pt x="6961040" y="7260538"/>
                </a:lnTo>
                <a:lnTo>
                  <a:pt x="69610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857236" y="-411952"/>
            <a:ext cx="5094174" cy="5313350"/>
          </a:xfrm>
          <a:custGeom>
            <a:avLst/>
            <a:gdLst/>
            <a:ahLst/>
            <a:cxnLst/>
            <a:rect l="l" t="t" r="r" b="b"/>
            <a:pathLst>
              <a:path w="7641261" h="7970025">
                <a:moveTo>
                  <a:pt x="0" y="0"/>
                </a:moveTo>
                <a:lnTo>
                  <a:pt x="7641261" y="0"/>
                </a:lnTo>
                <a:lnTo>
                  <a:pt x="7641261" y="7970024"/>
                </a:lnTo>
                <a:lnTo>
                  <a:pt x="0" y="7970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187276" y="1568443"/>
            <a:ext cx="5262173" cy="5486400"/>
          </a:xfrm>
          <a:custGeom>
            <a:avLst/>
            <a:gdLst/>
            <a:ahLst/>
            <a:cxnLst/>
            <a:rect l="l" t="t" r="r" b="b"/>
            <a:pathLst>
              <a:path w="7893260" h="8229600">
                <a:moveTo>
                  <a:pt x="0" y="0"/>
                </a:moveTo>
                <a:lnTo>
                  <a:pt x="7893260" y="0"/>
                </a:lnTo>
                <a:lnTo>
                  <a:pt x="7893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50C74B0-833C-D201-0274-F634302721DA}"/>
              </a:ext>
            </a:extLst>
          </p:cNvPr>
          <p:cNvSpPr txBox="1"/>
          <p:nvPr/>
        </p:nvSpPr>
        <p:spPr>
          <a:xfrm>
            <a:off x="8154296" y="3937991"/>
            <a:ext cx="3571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הבנתי ש...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F3608EC-9BAD-0FE4-B6D0-C41456CB17BA}"/>
              </a:ext>
            </a:extLst>
          </p:cNvPr>
          <p:cNvSpPr txBox="1"/>
          <p:nvPr/>
        </p:nvSpPr>
        <p:spPr>
          <a:xfrm>
            <a:off x="4420882" y="1890780"/>
            <a:ext cx="3966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חשוב לי ש...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82E0ACF-BFA7-1A71-6A64-163811944067}"/>
              </a:ext>
            </a:extLst>
          </p:cNvPr>
          <p:cNvSpPr txBox="1"/>
          <p:nvPr/>
        </p:nvSpPr>
        <p:spPr>
          <a:xfrm>
            <a:off x="940368" y="2767280"/>
            <a:ext cx="27599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אני </a:t>
            </a:r>
            <a:r>
              <a:rPr lang="he-IL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מאמינ</a:t>
            </a:r>
            <a:r>
              <a:rPr lang="he-IL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/ה ש...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CC39C5-5AD4-E58E-FC02-BA7AE2C6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 descr="תמונה שמכילה כתב יד, שלג&#10;&#10;התיאור נוצר באופן אוטומטי">
            <a:extLst>
              <a:ext uri="{FF2B5EF4-FFF2-40B4-BE49-F238E27FC236}">
                <a16:creationId xmlns:a16="http://schemas.microsoft.com/office/drawing/2014/main" id="{1ED395C5-59F6-9E8F-1C12-658D25152B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4227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91474-EF35-674F-9A39-AE45E9773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43EA7DF3-051D-6A83-10FE-09EA88D179E7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D7DB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159883D-8B79-6F21-443A-17AEB99C2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541" y="1357043"/>
            <a:ext cx="33124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להיות כאן,</a:t>
            </a:r>
          </a:p>
          <a:p>
            <a:pPr marL="0" indent="0">
              <a:buNone/>
            </a:pPr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עכשיו,</a:t>
            </a:r>
          </a:p>
          <a:p>
            <a:pPr marL="0" indent="0">
              <a:buNone/>
            </a:pPr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ביחד,</a:t>
            </a:r>
          </a:p>
          <a:p>
            <a:pPr marL="0" indent="0">
              <a:buNone/>
            </a:pPr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בשבילנו, זה...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95C3287-FE6A-4D8F-9912-FF8F84F1F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" y="0"/>
            <a:ext cx="913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5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0D6EE-B9B8-948F-7D21-83FCEFBB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19370E3F-CD9A-E2D8-6A53-8F3A2C1D4861}"/>
              </a:ext>
            </a:extLst>
          </p:cNvPr>
          <p:cNvSpPr/>
          <p:nvPr/>
        </p:nvSpPr>
        <p:spPr>
          <a:xfrm>
            <a:off x="9140250" y="-28310"/>
            <a:ext cx="3051750" cy="6886310"/>
          </a:xfrm>
          <a:prstGeom prst="rect">
            <a:avLst/>
          </a:prstGeom>
          <a:solidFill>
            <a:srgbClr val="BB8D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2B31F78-8496-24A9-9625-F067F02890AB}"/>
              </a:ext>
            </a:extLst>
          </p:cNvPr>
          <p:cNvSpPr txBox="1"/>
          <p:nvPr/>
        </p:nvSpPr>
        <p:spPr>
          <a:xfrm>
            <a:off x="8645237" y="1372052"/>
            <a:ext cx="320871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+mn-ea"/>
                <a:cs typeface="Heebo" panose="00000500000000000000" pitchFamily="2" charset="-79"/>
              </a:rPr>
              <a:t>דברים שמחזקים אותי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+mn-ea"/>
                <a:cs typeface="Heebo" panose="00000500000000000000" pitchFamily="2" charset="-79"/>
              </a:rPr>
              <a:t>(משפט,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+mn-ea"/>
                <a:cs typeface="Heebo" panose="00000500000000000000" pitchFamily="2" charset="-79"/>
              </a:rPr>
              <a:t>שיר,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 panose="00000500000000000000" pitchFamily="2" charset="-79"/>
                <a:ea typeface="+mn-ea"/>
                <a:cs typeface="Heebo" panose="00000500000000000000" pitchFamily="2" charset="-79"/>
              </a:rPr>
              <a:t>תפילה, אמונה...)</a:t>
            </a:r>
          </a:p>
        </p:txBody>
      </p:sp>
      <p:pic>
        <p:nvPicPr>
          <p:cNvPr id="6" name="תמונה 5" descr="שתי ציפורים קטנות בעלווה של סתיו במהלך מפולת שלג">
            <a:extLst>
              <a:ext uri="{FF2B5EF4-FFF2-40B4-BE49-F238E27FC236}">
                <a16:creationId xmlns:a16="http://schemas.microsoft.com/office/drawing/2014/main" id="{E3486E02-332E-BB93-6B19-BB231B2BA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" y="0"/>
            <a:ext cx="914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1DD0057-CB1B-9FE8-500F-CF2A73551EA0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BE8F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410" name="Picture 2" descr="Street Art, New York, Colorful,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8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40800" y="1983214"/>
            <a:ext cx="298815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לחזור בשבילי</a:t>
            </a:r>
          </a:p>
          <a:p>
            <a:r>
              <a:rPr lang="he-I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זה...</a:t>
            </a:r>
          </a:p>
        </p:txBody>
      </p:sp>
    </p:spTree>
    <p:extLst>
      <p:ext uri="{BB962C8B-B14F-4D97-AF65-F5344CB8AC3E}">
        <p14:creationId xmlns:p14="http://schemas.microsoft.com/office/powerpoint/2010/main" val="4190446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inting, Wall, Mural, Colors, Graffi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326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32622" y="2432632"/>
            <a:ext cx="2766958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משהו/</a:t>
            </a:r>
          </a:p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מישהו</a:t>
            </a:r>
          </a:p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שריגש אותי</a:t>
            </a:r>
          </a:p>
          <a:p>
            <a:r>
              <a:rPr lang="he-I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במיוחד</a:t>
            </a:r>
          </a:p>
        </p:txBody>
      </p:sp>
    </p:spTree>
    <p:extLst>
      <p:ext uri="{BB962C8B-B14F-4D97-AF65-F5344CB8AC3E}">
        <p14:creationId xmlns:p14="http://schemas.microsoft.com/office/powerpoint/2010/main" val="356749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all, Art, Mural, Painting, Graffi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9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158990" y="3429000"/>
            <a:ext cx="2845009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דברים חדשים שגיליתי בתקופה הזו</a:t>
            </a:r>
            <a:endParaRPr lang="he-IL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3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369892" y="3239227"/>
            <a:ext cx="248176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חברויות</a:t>
            </a:r>
          </a:p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חשובות</a:t>
            </a:r>
          </a:p>
          <a:p>
            <a:r>
              <a:rPr lang="he-I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שיש לי</a:t>
            </a:r>
          </a:p>
        </p:txBody>
      </p:sp>
      <p:pic>
        <p:nvPicPr>
          <p:cNvPr id="2" name="תמונה 1" descr="תבניות גלגל צבעוניות">
            <a:extLst>
              <a:ext uri="{FF2B5EF4-FFF2-40B4-BE49-F238E27FC236}">
                <a16:creationId xmlns:a16="http://schemas.microsoft.com/office/drawing/2014/main" id="{B0B7F079-0A7D-5153-34A6-0158EA316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0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rlin, Cat, Graffiti, Wall, M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7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029701" y="2062936"/>
            <a:ext cx="3048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מה שהכי מרגיע אותי...</a:t>
            </a:r>
          </a:p>
        </p:txBody>
      </p:sp>
    </p:spTree>
    <p:extLst>
      <p:ext uri="{BB962C8B-B14F-4D97-AF65-F5344CB8AC3E}">
        <p14:creationId xmlns:p14="http://schemas.microsoft.com/office/powerpoint/2010/main" val="407347865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8017</TotalTime>
  <Words>336</Words>
  <Application>Microsoft Office PowerPoint</Application>
  <PresentationFormat>מסך רחב</PresentationFormat>
  <Paragraphs>77</Paragraphs>
  <Slides>22</Slides>
  <Notes>10</Notes>
  <HiddenSlides>1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9" baseType="lpstr">
      <vt:lpstr>Arial</vt:lpstr>
      <vt:lpstr>Arial Unicode MS</vt:lpstr>
      <vt:lpstr>Calibri</vt:lpstr>
      <vt:lpstr>Calibri Light</vt:lpstr>
      <vt:lpstr>Heebo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Yaron'S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אורית ברג</dc:creator>
  <cp:lastModifiedBy>דנה וסר הררי</cp:lastModifiedBy>
  <cp:revision>70</cp:revision>
  <dcterms:created xsi:type="dcterms:W3CDTF">2021-01-18T14:01:15Z</dcterms:created>
  <dcterms:modified xsi:type="dcterms:W3CDTF">2025-01-08T09:31:44Z</dcterms:modified>
</cp:coreProperties>
</file>