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9906000" cy="6858000" type="A4"/>
  <p:notesSz cx="6858000" cy="9144000"/>
  <p:embeddedFontLst>
    <p:embeddedFont>
      <p:font typeface="Aldhabi" panose="020B0604020202020204" charset="-78"/>
      <p:regular r:id="rId14"/>
    </p:embeddedFont>
    <p:embeddedFont>
      <p:font typeface="Impact" panose="020B0806030902050204" pitchFamily="34" charset="0"/>
      <p:regular r:id="rId15"/>
    </p:embeddedFont>
    <p:embeddedFont>
      <p:font typeface="Heebo" panose="020B0604020202020204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dern Love Caps" panose="020B0604020202020204" charset="0"/>
      <p:regular r:id="rId22"/>
    </p:embeddedFont>
    <p:embeddedFont>
      <p:font typeface="buNotza 1.4 Brush" panose="02000500000000000000" charset="-79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CFC"/>
    <a:srgbClr val="D3D2D2"/>
    <a:srgbClr val="5379F6"/>
    <a:srgbClr val="ED8500"/>
    <a:srgbClr val="111111"/>
    <a:srgbClr val="76A9BA"/>
    <a:srgbClr val="A7A399"/>
    <a:srgbClr val="009DE0"/>
    <a:srgbClr val="C963F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0883" autoAdjust="0"/>
  </p:normalViewPr>
  <p:slideViewPr>
    <p:cSldViewPr snapToGrid="0">
      <p:cViewPr varScale="1">
        <p:scale>
          <a:sx n="79" d="100"/>
          <a:sy n="79" d="100"/>
        </p:scale>
        <p:origin x="141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3EB692-9E34-465D-A1D5-C93203704440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7FF5F0-CAB9-4FD0-B0F5-3987BC36A3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90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FF5F0-CAB9-4FD0-B0F5-3987BC36A38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82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32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92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2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94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74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669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429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3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0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2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3A229-5FB0-4E04-9E56-0A797599930D}" type="datetimeFigureOut">
              <a:rPr lang="he-IL" smtClean="0"/>
              <a:t>י'/כסלו/תשפ"ה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7282A-768C-41EC-8BE9-7F03228487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420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433" y="165370"/>
            <a:ext cx="9471963" cy="6527259"/>
          </a:xfrm>
          <a:custGeom>
            <a:avLst/>
            <a:gdLst/>
            <a:ahLst/>
            <a:cxnLst/>
            <a:rect l="l" t="t" r="r" b="b"/>
            <a:pathLst>
              <a:path w="17486701" h="9489267">
                <a:moveTo>
                  <a:pt x="0" y="0"/>
                </a:moveTo>
                <a:lnTo>
                  <a:pt x="17486701" y="0"/>
                </a:lnTo>
                <a:lnTo>
                  <a:pt x="17486701" y="9489267"/>
                </a:lnTo>
                <a:lnTo>
                  <a:pt x="0" y="9489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97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171816" y="2413362"/>
            <a:ext cx="5571428" cy="1791320"/>
          </a:xfrm>
          <a:custGeom>
            <a:avLst/>
            <a:gdLst/>
            <a:ahLst/>
            <a:cxnLst/>
            <a:rect l="l" t="t" r="r" b="b"/>
            <a:pathLst>
              <a:path w="10285714" h="3307052">
                <a:moveTo>
                  <a:pt x="0" y="0"/>
                </a:moveTo>
                <a:lnTo>
                  <a:pt x="10285714" y="0"/>
                </a:lnTo>
                <a:lnTo>
                  <a:pt x="10285714" y="3307052"/>
                </a:lnTo>
                <a:lnTo>
                  <a:pt x="0" y="3307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97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42724" y="2538073"/>
            <a:ext cx="622055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endParaRPr lang="en-US" sz="2925" spc="34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92612" y="421205"/>
            <a:ext cx="597301" cy="686468"/>
          </a:xfrm>
          <a:custGeom>
            <a:avLst/>
            <a:gdLst/>
            <a:ahLst/>
            <a:cxnLst/>
            <a:rect l="l" t="t" r="r" b="b"/>
            <a:pathLst>
              <a:path w="1102710" h="1267326">
                <a:moveTo>
                  <a:pt x="0" y="0"/>
                </a:moveTo>
                <a:lnTo>
                  <a:pt x="1102710" y="0"/>
                </a:lnTo>
                <a:lnTo>
                  <a:pt x="1102710" y="1267327"/>
                </a:lnTo>
                <a:lnTo>
                  <a:pt x="0" y="12673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428"/>
            </a:stretch>
          </a:blipFill>
        </p:spPr>
        <p:txBody>
          <a:bodyPr/>
          <a:lstStyle/>
          <a:p>
            <a:endParaRPr lang="he-IL" sz="97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604" y="957472"/>
            <a:ext cx="164131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"/>
              </a:lnSpc>
            </a:pPr>
            <a:r>
              <a:rPr lang="en-US" sz="813" spc="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משרד </a:t>
            </a:r>
            <a:r>
              <a:rPr lang="en-US" sz="813" spc="9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החינוך</a:t>
            </a:r>
            <a:endParaRPr lang="en-US" sz="813" spc="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66"/>
              </a:lnSpc>
            </a:pPr>
            <a:r>
              <a:rPr lang="en-US" sz="813" spc="9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en-US" sz="813" spc="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פדגוגי</a:t>
            </a:r>
          </a:p>
          <a:p>
            <a:pPr algn="ctr">
              <a:lnSpc>
                <a:spcPts val="866"/>
              </a:lnSpc>
            </a:pPr>
            <a:r>
              <a:rPr lang="en-US" sz="813" spc="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אגף בכיר </a:t>
            </a:r>
            <a:r>
              <a:rPr lang="en-US" sz="813" spc="9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שירות</a:t>
            </a:r>
            <a:r>
              <a:rPr lang="en-US" sz="813" spc="9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פסיכולוגי </a:t>
            </a:r>
            <a:r>
              <a:rPr lang="en-US" sz="813" spc="9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ייעוצי</a:t>
            </a:r>
            <a:endParaRPr lang="en-US" sz="813" spc="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81348" y="4703760"/>
            <a:ext cx="4500885" cy="92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4000" spc="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up?</a:t>
            </a:r>
            <a:endParaRPr lang="he-IL" sz="4000" spc="34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510"/>
              </a:lnSpc>
            </a:pPr>
            <a:endParaRPr lang="en-US" sz="4000" spc="34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E520866-D6FE-22F7-8ADB-9057E4611C7E}"/>
              </a:ext>
            </a:extLst>
          </p:cNvPr>
          <p:cNvSpPr txBox="1"/>
          <p:nvPr/>
        </p:nvSpPr>
        <p:spPr>
          <a:xfrm>
            <a:off x="2454094" y="5826707"/>
            <a:ext cx="4975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المرحلة الثانويّة</a:t>
            </a: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:a16="http://schemas.microsoft.com/office/drawing/2014/main" id="{DC017E77-5222-4CAE-B407-DF2FA8A5C1EF}"/>
              </a:ext>
            </a:extLst>
          </p:cNvPr>
          <p:cNvSpPr txBox="1">
            <a:spLocks/>
          </p:cNvSpPr>
          <p:nvPr/>
        </p:nvSpPr>
        <p:spPr>
          <a:xfrm>
            <a:off x="1711922" y="2625648"/>
            <a:ext cx="6319614" cy="1345307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95355" rtl="1">
              <a:buNone/>
              <a:defRPr/>
            </a:pPr>
            <a:r>
              <a:rPr lang="ar-AE" sz="292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 وفعاليّات </a:t>
            </a:r>
            <a:endParaRPr lang="en-US" sz="2925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495355" rtl="1">
              <a:buNone/>
              <a:defRPr/>
            </a:pPr>
            <a:r>
              <a:rPr lang="ar-AE" sz="2925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لتعزيز القوى وإدارة محادثة عاطفيّة</a:t>
            </a:r>
          </a:p>
          <a:p>
            <a:pPr marL="0" indent="0" algn="ctr" defTabSz="495355" rtl="1">
              <a:buNone/>
              <a:defRPr/>
            </a:pPr>
            <a:r>
              <a:rPr lang="ar-AE" sz="19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للط</a:t>
            </a:r>
            <a:r>
              <a:rPr lang="ar-JO" sz="19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لّاب</a:t>
            </a:r>
            <a:r>
              <a:rPr lang="ar-AE" sz="19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والطّاقم التّربويّ</a:t>
            </a:r>
            <a:r>
              <a:rPr lang="ar-AE" sz="19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9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19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5DF13F5-0D53-9190-B6FE-9C67D56E4C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4839" y="-298064"/>
            <a:ext cx="3831974" cy="3831974"/>
          </a:xfrm>
          <a:prstGeom prst="rect">
            <a:avLst/>
          </a:prstGeom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C67F658A-579A-CC64-6F63-6F0C0299DDF6}"/>
              </a:ext>
            </a:extLst>
          </p:cNvPr>
          <p:cNvSpPr/>
          <p:nvPr/>
        </p:nvSpPr>
        <p:spPr>
          <a:xfrm>
            <a:off x="4183864" y="482676"/>
            <a:ext cx="1685018" cy="488428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495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63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مخازن القوّة </a:t>
            </a:r>
            <a:endParaRPr kumimoji="0" lang="he-IL" sz="1463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Google Shape;127;p15">
            <a:extLst>
              <a:ext uri="{FF2B5EF4-FFF2-40B4-BE49-F238E27FC236}">
                <a16:creationId xmlns:a16="http://schemas.microsoft.com/office/drawing/2014/main" id="{41284E46-8830-4149-4986-438913BA511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9403" y="482676"/>
            <a:ext cx="1740362" cy="83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D7785-B4BF-4659-2035-F76ADA23B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3FDF5640-17BB-5FFE-D64B-D0036D23F9B0}"/>
              </a:ext>
            </a:extLst>
          </p:cNvPr>
          <p:cNvSpPr/>
          <p:nvPr/>
        </p:nvSpPr>
        <p:spPr>
          <a:xfrm>
            <a:off x="81122" y="3974990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BED46C80-898A-DBBE-4286-536B5055CC59}"/>
              </a:ext>
            </a:extLst>
          </p:cNvPr>
          <p:cNvSpPr/>
          <p:nvPr/>
        </p:nvSpPr>
        <p:spPr>
          <a:xfrm>
            <a:off x="5064226" y="3991281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B979F28-951F-14A4-40BC-213FFF75F550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9CC975A-4EF4-98D2-336E-EEECD2F4BA55}"/>
              </a:ext>
            </a:extLst>
          </p:cNvPr>
          <p:cNvSpPr txBox="1"/>
          <p:nvPr/>
        </p:nvSpPr>
        <p:spPr>
          <a:xfrm>
            <a:off x="4971038" y="4927665"/>
            <a:ext cx="4950994" cy="60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4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طعام لذيذ يحسّن مزاجي 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3E1BB85-EC1C-73CB-6E73-5957DB83C70D}"/>
              </a:ext>
            </a:extLst>
          </p:cNvPr>
          <p:cNvSpPr txBox="1"/>
          <p:nvPr/>
        </p:nvSpPr>
        <p:spPr>
          <a:xfrm>
            <a:off x="283464" y="4927665"/>
            <a:ext cx="4627365" cy="1094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4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شخصٌ أو أشخاص أعتمد عليهم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8297B46-F9AA-97A6-54C6-BB915AF1A987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5EEB7E3-0359-5791-E9A8-36449A3CB8EA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 descr="תמונה שמכילה טקסט, צילום מסך, עיגול, עיצוב&#10;&#10;התיאור נוצר באופן אוטומטי">
            <a:extLst>
              <a:ext uri="{FF2B5EF4-FFF2-40B4-BE49-F238E27FC236}">
                <a16:creationId xmlns:a16="http://schemas.microsoft.com/office/drawing/2014/main" id="{9F3F223C-42C1-F402-4D0A-2C47B4A1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58896" r="44510" b="726"/>
          <a:stretch/>
        </p:blipFill>
        <p:spPr>
          <a:xfrm>
            <a:off x="859771" y="1482512"/>
            <a:ext cx="3340089" cy="3077809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7FCBCE3-3D38-A878-0F31-38FBD546D96F}"/>
              </a:ext>
            </a:extLst>
          </p:cNvPr>
          <p:cNvSpPr txBox="1"/>
          <p:nvPr/>
        </p:nvSpPr>
        <p:spPr>
          <a:xfrm>
            <a:off x="-1306739" y="417771"/>
            <a:ext cx="7441530" cy="85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جهات الاتّصال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Wolt Delivery: Food and more - Apps on ...">
            <a:extLst>
              <a:ext uri="{FF2B5EF4-FFF2-40B4-BE49-F238E27FC236}">
                <a16:creationId xmlns:a16="http://schemas.microsoft.com/office/drawing/2014/main" id="{74C1EF88-12DA-EAA6-E94D-1C46846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91" y="1640534"/>
            <a:ext cx="2964654" cy="296465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3EEABF49-7163-5694-4460-92330673F820}"/>
              </a:ext>
            </a:extLst>
          </p:cNvPr>
          <p:cNvSpPr/>
          <p:nvPr/>
        </p:nvSpPr>
        <p:spPr>
          <a:xfrm>
            <a:off x="5108139" y="726760"/>
            <a:ext cx="4417382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 err="1">
                <a:solidFill>
                  <a:srgbClr val="009DE0"/>
                </a:solidFill>
                <a:latin typeface="Modern Love Caps" panose="020F0502020204030204" pitchFamily="82" charset="0"/>
              </a:rPr>
              <a:t>wolt</a:t>
            </a:r>
            <a:endParaRPr lang="he-IL" sz="8800" dirty="0">
              <a:solidFill>
                <a:srgbClr val="009DE0"/>
              </a:solidFill>
              <a:latin typeface="Modern Love Caps" panose="020F050202020403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8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52353-66A4-C65E-3616-64029941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>
            <a:extLst>
              <a:ext uri="{FF2B5EF4-FFF2-40B4-BE49-F238E27FC236}">
                <a16:creationId xmlns:a16="http://schemas.microsoft.com/office/drawing/2014/main" id="{42117CE9-03E5-B516-CA9F-1A4087D95C70}"/>
              </a:ext>
            </a:extLst>
          </p:cNvPr>
          <p:cNvSpPr/>
          <p:nvPr/>
        </p:nvSpPr>
        <p:spPr>
          <a:xfrm>
            <a:off x="2847" y="3949115"/>
            <a:ext cx="9924038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kern="1200" dirty="0">
                <a:solidFill>
                  <a:srgbClr val="167CFC"/>
                </a:solidFill>
                <a:effectLst/>
                <a:ea typeface="+mn-ea"/>
                <a:cs typeface="Calibri" panose="020F0502020204030204" pitchFamily="34" charset="0"/>
              </a:rPr>
              <a:t>ختاما نشارك ونسجّل لأنفسنا: 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BDE3457-B091-7EA1-DBF1-D0F37E5A89C8}"/>
              </a:ext>
            </a:extLst>
          </p:cNvPr>
          <p:cNvSpPr txBox="1"/>
          <p:nvPr/>
        </p:nvSpPr>
        <p:spPr>
          <a:xfrm>
            <a:off x="-413053" y="5670190"/>
            <a:ext cx="10252198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أشياء مهمّ بالنسبة لي تذكّرها\تذكير نفسي بها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3493E7CA-2580-E040-DCDE-20800BA7627B}"/>
              </a:ext>
            </a:extLst>
          </p:cNvPr>
          <p:cNvSpPr/>
          <p:nvPr/>
        </p:nvSpPr>
        <p:spPr>
          <a:xfrm>
            <a:off x="172122" y="144379"/>
            <a:ext cx="9585489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3393326F-05D8-4952-D110-601FC0885D51}"/>
              </a:ext>
            </a:extLst>
          </p:cNvPr>
          <p:cNvSpPr txBox="1"/>
          <p:nvPr/>
        </p:nvSpPr>
        <p:spPr>
          <a:xfrm>
            <a:off x="1624685" y="332490"/>
            <a:ext cx="7441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7200" dirty="0">
                <a:latin typeface="Calibri" panose="020F0502020204030204" pitchFamily="34" charset="0"/>
                <a:cs typeface="Calibri" panose="020F0502020204030204" pitchFamily="34" charset="0"/>
              </a:rPr>
              <a:t>مذكّرة</a:t>
            </a:r>
            <a:r>
              <a:rPr lang="ar-JO" sz="7200" b="1" dirty="0">
                <a:solidFill>
                  <a:srgbClr val="D3D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7200" b="1" dirty="0">
                <a:solidFill>
                  <a:srgbClr val="D3D2D2"/>
                </a:solidFill>
                <a:latin typeface="buNotza 1.4 Brush" panose="02000500000000000000" pitchFamily="50" charset="-79"/>
                <a:cs typeface="buNotza 1.4 Brush" panose="02000500000000000000" pitchFamily="50" charset="-79"/>
              </a:rPr>
              <a:t> </a:t>
            </a:r>
            <a:endParaRPr lang="he-IL" sz="7200" b="1" dirty="0">
              <a:solidFill>
                <a:srgbClr val="D3D2D2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pic>
        <p:nvPicPr>
          <p:cNvPr id="6" name="תמונה 5" descr="תמונה שמכילה טקסט, צילום מסך, עיגול, עיצוב&#10;&#10;התיאור נוצר באופן אוטומטי">
            <a:extLst>
              <a:ext uri="{FF2B5EF4-FFF2-40B4-BE49-F238E27FC236}">
                <a16:creationId xmlns:a16="http://schemas.microsoft.com/office/drawing/2014/main" id="{F1E067F7-43A7-DE32-6459-B0D7F42BF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20460" r="46783" b="41296"/>
          <a:stretch/>
        </p:blipFill>
        <p:spPr>
          <a:xfrm>
            <a:off x="3511273" y="1532819"/>
            <a:ext cx="3392412" cy="32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תמונה שמכילה ערפל&#10;&#10;התיאור נוצר באופן אוטומטי">
            <a:extLst>
              <a:ext uri="{FF2B5EF4-FFF2-40B4-BE49-F238E27FC236}">
                <a16:creationId xmlns:a16="http://schemas.microsoft.com/office/drawing/2014/main" id="{6E0CA873-AE52-D9B1-0038-EC0B53A37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/>
        </p:blipFill>
        <p:spPr>
          <a:xfrm>
            <a:off x="-197594" y="0"/>
            <a:ext cx="10103594" cy="6858000"/>
          </a:xfrm>
          <a:prstGeom prst="rect">
            <a:avLst/>
          </a:prstGeom>
        </p:spPr>
      </p:pic>
      <p:pic>
        <p:nvPicPr>
          <p:cNvPr id="7" name="תמונה 6" descr="תמונה שמכילה שרטוט, ציור, אומנות קליפיפם, אומנות קווים&#10;&#10;התיאור נוצר באופן אוטומטי">
            <a:extLst>
              <a:ext uri="{FF2B5EF4-FFF2-40B4-BE49-F238E27FC236}">
                <a16:creationId xmlns:a16="http://schemas.microsoft.com/office/drawing/2014/main" id="{9C69B3E1-CE90-EF29-086F-F268F06F4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" y="1883513"/>
            <a:ext cx="7784432" cy="5699100"/>
          </a:xfrm>
          <a:prstGeom prst="rect">
            <a:avLst/>
          </a:prstGeom>
        </p:spPr>
      </p:pic>
      <p:sp>
        <p:nvSpPr>
          <p:cNvPr id="9" name="תיבת טקסט 2">
            <a:extLst>
              <a:ext uri="{FF2B5EF4-FFF2-40B4-BE49-F238E27FC236}">
                <a16:creationId xmlns:a16="http://schemas.microsoft.com/office/drawing/2014/main" id="{257E8D4D-FBD5-5D5B-9450-5DED5D8708B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21249" y="367203"/>
            <a:ext cx="4760676" cy="247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en-US" sz="8000" dirty="0">
                <a:solidFill>
                  <a:srgbClr val="5379F6"/>
                </a:solidFill>
                <a:latin typeface="Impact" panose="020B0806030902050204" pitchFamily="34" charset="0"/>
                <a:ea typeface="Calibri" panose="020F0502020204030204" pitchFamily="34" charset="0"/>
                <a:cs typeface="Raavi" panose="020B0502040204020203" pitchFamily="34" charset="0"/>
              </a:rPr>
              <a:t>What’s up?</a:t>
            </a:r>
            <a:endParaRPr lang="en-US" dirty="0">
              <a:solidFill>
                <a:srgbClr val="5379F6"/>
              </a:solidFill>
              <a:latin typeface="Impact" panose="020B080603090205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he-IL" sz="6500" dirty="0">
                <a:solidFill>
                  <a:srgbClr val="5379F6"/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300" dirty="0">
              <a:solidFill>
                <a:srgbClr val="5379F6"/>
              </a:solidFill>
              <a:latin typeface="Impact" panose="020B080603090205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12" name="תיבת טקסט 2">
            <a:extLst>
              <a:ext uri="{FF2B5EF4-FFF2-40B4-BE49-F238E27FC236}">
                <a16:creationId xmlns:a16="http://schemas.microsoft.com/office/drawing/2014/main" id="{A41DCCC7-FC71-AFBA-57AD-3E2E7C05D2F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72839" y="1602895"/>
            <a:ext cx="3857496" cy="105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37148" rIns="74295" bIns="37148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ar-JO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للحوار </a:t>
            </a:r>
          </a:p>
          <a:p>
            <a:pPr algn="ctr">
              <a:lnSpc>
                <a:spcPct val="80000"/>
              </a:lnSpc>
            </a:pPr>
            <a:r>
              <a:rPr lang="ar-JO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تمييز المشاعر المرتبطة بالعودة إلى المدرسة </a:t>
            </a:r>
            <a:endParaRPr lang="en-US" sz="894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2472983A-819B-6443-20C4-83ED9FEBAB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83" y="181235"/>
            <a:ext cx="554784" cy="688526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A25502A-8F06-E41D-E801-2ED0B778CD88}"/>
              </a:ext>
            </a:extLst>
          </p:cNvPr>
          <p:cNvSpPr txBox="1"/>
          <p:nvPr/>
        </p:nvSpPr>
        <p:spPr>
          <a:xfrm>
            <a:off x="-1587233" y="877176"/>
            <a:ext cx="5056094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1000" dirty="0">
                <a:solidFill>
                  <a:srgbClr val="0077B9"/>
                </a:solidFill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משרד החינוך</a:t>
            </a:r>
          </a:p>
          <a:p>
            <a:pPr algn="ctr">
              <a:lnSpc>
                <a:spcPct val="80000"/>
              </a:lnSpc>
            </a:pPr>
            <a:r>
              <a:rPr lang="he-IL" sz="1000" dirty="0">
                <a:solidFill>
                  <a:srgbClr val="0077B9"/>
                </a:solidFill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המנהל הפדגוגי</a:t>
            </a:r>
          </a:p>
          <a:p>
            <a:pPr algn="ctr">
              <a:lnSpc>
                <a:spcPct val="80000"/>
              </a:lnSpc>
            </a:pPr>
            <a:r>
              <a:rPr lang="he-IL" sz="1000" dirty="0">
                <a:solidFill>
                  <a:srgbClr val="0077B9"/>
                </a:solidFill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אגף בכיר שפ"י</a:t>
            </a:r>
            <a:endParaRPr lang="he-IL" sz="1000" dirty="0">
              <a:solidFill>
                <a:srgbClr val="0077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ערפל&#10;&#10;התיאור נוצר באופן אוטומטי">
            <a:extLst>
              <a:ext uri="{FF2B5EF4-FFF2-40B4-BE49-F238E27FC236}">
                <a16:creationId xmlns:a16="http://schemas.microsoft.com/office/drawing/2014/main" id="{5153F42F-4326-313B-BE4F-E3B663F49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b="15385"/>
          <a:stretch/>
        </p:blipFill>
        <p:spPr>
          <a:xfrm>
            <a:off x="-197594" y="0"/>
            <a:ext cx="10103594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0E3E362-5389-98FA-EEA2-4346775C03D3}"/>
              </a:ext>
            </a:extLst>
          </p:cNvPr>
          <p:cNvSpPr/>
          <p:nvPr/>
        </p:nvSpPr>
        <p:spPr>
          <a:xfrm>
            <a:off x="5079867" y="3778879"/>
            <a:ext cx="4600074" cy="1027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/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/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algn="r" rtl="1"/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  <a:latin typeface="Heebo" pitchFamily="2" charset="-79"/>
              <a:cs typeface="Heebo" pitchFamily="2" charset="-79"/>
            </a:endParaRPr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4B2CB4CD-A8A9-0E74-F75C-1DB7696D0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96054" y="268645"/>
            <a:ext cx="7575958" cy="658935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88DD9FE-3637-348E-7691-88F536A41C20}"/>
              </a:ext>
            </a:extLst>
          </p:cNvPr>
          <p:cNvSpPr txBox="1"/>
          <p:nvPr/>
        </p:nvSpPr>
        <p:spPr>
          <a:xfrm>
            <a:off x="1572128" y="1064234"/>
            <a:ext cx="3202939" cy="660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marR="0" lvl="0" indent="-265113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ebo" pitchFamily="2" charset="-79"/>
              <a:cs typeface="Heebo" pitchFamily="2" charset="-79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ar-JO" sz="1800" kern="1200" dirty="0">
                <a:solidFill>
                  <a:srgbClr val="5379F6"/>
                </a:solidFill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تخصيص درس واحد للحوار حول الأحاسيس والمشاعر باستعمال البطاقات</a:t>
            </a:r>
            <a:r>
              <a:rPr lang="ar-JO" sz="1800" kern="1200" dirty="0">
                <a:solidFill>
                  <a:srgbClr val="5379F6"/>
                </a:solidFill>
                <a:effectLst/>
                <a:latin typeface="Heebo" pitchFamily="2" charset="-79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JO" sz="1800" kern="1200" dirty="0"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نوزّع البطاقات في مركز الصفّ ونطلب من كلّ طالب\ة اختيار تطبيق واحد، الذي من خلاله يرغب في التعبير عمّا مرّ به واختبره من مشاعر وأحاسيس، وعمّا يمرّ به الآن 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JO" dirty="0">
                <a:solidFill>
                  <a:srgbClr val="5379F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</a:t>
            </a:r>
            <a:r>
              <a:rPr lang="ar-JO" sz="1800" kern="1200" dirty="0">
                <a:solidFill>
                  <a:srgbClr val="5379F6"/>
                </a:solidFill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تخصيص ما يقارب ال 10 دقائق من افتتاحيّة كلّ صباح\ كلّ حصة تربية\ ختام يوم للموضوع: </a:t>
            </a:r>
            <a:r>
              <a:rPr lang="ar-JO" sz="1800" kern="1200" dirty="0"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في الموعد الذي نختاره، نسحب بطاقة يرد فيها اسم تطبيق وسؤال. نفسح المجال لمن يرغب من الطلّاب التطرّق للسؤال والإجابة عليه.</a:t>
            </a:r>
            <a:r>
              <a:rPr lang="ar-JO" sz="1800" kern="1200" dirty="0">
                <a:solidFill>
                  <a:srgbClr val="5379F6"/>
                </a:solidFill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 مهمّ منح الشرعيّة لطيف المشاعر التي قد تطفو ويعبّر عنها.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JO" b="0" i="0" u="none" strike="noStrike" kern="1200" cap="none" spc="0" normalizeH="0" baseline="0" noProof="0" dirty="0">
                <a:ln>
                  <a:noFill/>
                </a:ln>
                <a:solidFill>
                  <a:srgbClr val="5379F6"/>
                </a:solidFill>
                <a:effectLst/>
                <a:uLnTx/>
                <a:uFillTx/>
                <a:latin typeface="Heebo" pitchFamily="2" charset="-79"/>
                <a:cs typeface="Heebo" pitchFamily="2" charset="-79"/>
              </a:rPr>
              <a:t>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5379F6"/>
              </a:solidFill>
              <a:effectLst/>
              <a:uLnTx/>
              <a:uFillTx/>
              <a:latin typeface="Heebo" pitchFamily="2" charset="-79"/>
              <a:cs typeface="Heebo" pitchFamily="2" charset="-79"/>
            </a:endParaRP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eebo" pitchFamily="2" charset="-79"/>
                <a:cs typeface="Heebo" pitchFamily="2" charset="-79"/>
              </a:rPr>
              <a:t/>
            </a:r>
            <a:b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eebo" pitchFamily="2" charset="-79"/>
                <a:cs typeface="Heebo" pitchFamily="2" charset="-79"/>
              </a:rPr>
            </a:br>
            <a:endParaRPr lang="he-IL" dirty="0">
              <a:solidFill>
                <a:srgbClr val="5379F6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DBD66AC-330A-0454-10AD-A1D1D797EF95}"/>
              </a:ext>
            </a:extLst>
          </p:cNvPr>
          <p:cNvSpPr txBox="1"/>
          <p:nvPr/>
        </p:nvSpPr>
        <p:spPr>
          <a:xfrm>
            <a:off x="1488988" y="648735"/>
            <a:ext cx="3202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2400" b="1" kern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يمكن استخدام البطاقات بطريقتين :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69279E5-8F46-5E0B-BDFC-106EF8B8D1AD}"/>
              </a:ext>
            </a:extLst>
          </p:cNvPr>
          <p:cNvSpPr txBox="1"/>
          <p:nvPr/>
        </p:nvSpPr>
        <p:spPr>
          <a:xfrm>
            <a:off x="5696711" y="2497575"/>
            <a:ext cx="3904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2400" kern="12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مع العودة إلى المدرسة، يمكن إجراء حوار مع الطلاب يتناول الأحاسيس والمشاعر التي رافقتهم خلال فترة البعد عن بلداتهم، وتلك التي ترافقهم الآن مع العودة إلى بيوتهم.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8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80C292D2-7B22-98D4-0860-AD0C35C84788}"/>
              </a:ext>
            </a:extLst>
          </p:cNvPr>
          <p:cNvSpPr/>
          <p:nvPr/>
        </p:nvSpPr>
        <p:spPr>
          <a:xfrm>
            <a:off x="-9192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5AB9A08-3B75-1B1C-F79D-342A4D26CB88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340044E-D960-FC66-337D-CA5B9DF4BC92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37816CDB-2CE7-BB64-2D9C-355CA3EF4206}"/>
              </a:ext>
            </a:extLst>
          </p:cNvPr>
          <p:cNvSpPr/>
          <p:nvPr/>
        </p:nvSpPr>
        <p:spPr>
          <a:xfrm>
            <a:off x="6178159" y="778508"/>
            <a:ext cx="2538757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 err="1">
                <a:solidFill>
                  <a:srgbClr val="76A9BA"/>
                </a:solidFill>
                <a:latin typeface="Modern Love Caps" panose="020F0502020204030204" pitchFamily="82" charset="0"/>
              </a:rPr>
              <a:t>waze</a:t>
            </a:r>
            <a:endParaRPr lang="he-IL" sz="8800" dirty="0">
              <a:solidFill>
                <a:srgbClr val="76A9BA"/>
              </a:solidFill>
              <a:latin typeface="Modern Love Caps" panose="020F0502020204030204" pitchFamily="82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51F07F7-12BA-528D-2307-F7175CCABC80}"/>
              </a:ext>
            </a:extLst>
          </p:cNvPr>
          <p:cNvSpPr txBox="1"/>
          <p:nvPr/>
        </p:nvSpPr>
        <p:spPr>
          <a:xfrm>
            <a:off x="5382550" y="4948443"/>
            <a:ext cx="4112396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875" algn="l"/>
              </a:tabLst>
            </a:pPr>
            <a:endParaRPr lang="en-US" sz="5000" b="1" kern="100" dirty="0">
              <a:latin typeface="Heebo" pitchFamily="2" charset="-79"/>
              <a:ea typeface="Aptos" panose="020B0004020202020204" pitchFamily="34" charset="0"/>
              <a:cs typeface="Heebo" pitchFamily="2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7C2E41F-A5B6-6D6A-267B-F5ADFDF44C73}"/>
              </a:ext>
            </a:extLst>
          </p:cNvPr>
          <p:cNvSpPr txBox="1"/>
          <p:nvPr/>
        </p:nvSpPr>
        <p:spPr>
          <a:xfrm>
            <a:off x="330758" y="5354521"/>
            <a:ext cx="41998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87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تحدٍّ أواجهه</a:t>
            </a:r>
            <a:endParaRPr lang="en-US" sz="4000" b="1" kern="100" dirty="0">
              <a:latin typeface="Heebo" pitchFamily="2" charset="-79"/>
              <a:ea typeface="Aptos" panose="020B0004020202020204" pitchFamily="34" charset="0"/>
              <a:cs typeface="Heebo" pitchFamily="2" charset="-79"/>
            </a:endParaRPr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08B0777B-2301-857B-0108-3217EF67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3162" y="1511922"/>
            <a:ext cx="3099052" cy="3099052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D08F8124-D779-518B-3877-5B4473FDBE94}"/>
              </a:ext>
            </a:extLst>
          </p:cNvPr>
          <p:cNvSpPr/>
          <p:nvPr/>
        </p:nvSpPr>
        <p:spPr>
          <a:xfrm>
            <a:off x="923162" y="679401"/>
            <a:ext cx="3099052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b="1" dirty="0">
              <a:solidFill>
                <a:srgbClr val="010201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A5043742-9816-AFAE-011D-E29C690F7591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 descr="תמונה שמכילה אומנות קליפיפם, גרפיקה, עיצוב גרפי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4B1655F1-906D-5C36-6141-6993EB50D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601" r="27125" b="-1"/>
          <a:stretch/>
        </p:blipFill>
        <p:spPr>
          <a:xfrm>
            <a:off x="5705032" y="743471"/>
            <a:ext cx="3411771" cy="4741432"/>
          </a:xfrm>
          <a:prstGeom prst="rect">
            <a:avLst/>
          </a:prstGeom>
        </p:spPr>
      </p:pic>
      <p:sp>
        <p:nvSpPr>
          <p:cNvPr id="25" name="מלבן 24">
            <a:extLst>
              <a:ext uri="{FF2B5EF4-FFF2-40B4-BE49-F238E27FC236}">
                <a16:creationId xmlns:a16="http://schemas.microsoft.com/office/drawing/2014/main" id="{96E22BB1-2653-7466-AB33-DD5E48683D6B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228E15D-D3BC-6D0D-A959-2ED40D56E114}"/>
              </a:ext>
            </a:extLst>
          </p:cNvPr>
          <p:cNvSpPr txBox="1"/>
          <p:nvPr/>
        </p:nvSpPr>
        <p:spPr>
          <a:xfrm>
            <a:off x="5356275" y="5313485"/>
            <a:ext cx="4401336" cy="59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هدف وضعته لنفسي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AF698DF-43A3-5D69-B8AB-43F3A494F4FA}"/>
              </a:ext>
            </a:extLst>
          </p:cNvPr>
          <p:cNvSpPr txBox="1"/>
          <p:nvPr/>
        </p:nvSpPr>
        <p:spPr>
          <a:xfrm>
            <a:off x="-137529" y="814404"/>
            <a:ext cx="4965192" cy="84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TikTok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A3178-EE7E-41D5-F1EB-7FA2957A0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2E2D3551-A72F-902D-AA00-7AAB606005D5}"/>
              </a:ext>
            </a:extLst>
          </p:cNvPr>
          <p:cNvSpPr/>
          <p:nvPr/>
        </p:nvSpPr>
        <p:spPr>
          <a:xfrm>
            <a:off x="-81692" y="3991430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A4340CA-9F68-E34D-75B7-B81FB7B311C1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CEBA2FF0-1497-67FE-37C5-2677C2277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65133" y="508503"/>
            <a:ext cx="5782012" cy="585661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0A713D86-B3F6-5FBA-22F8-0F9489EAD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5318" y="1445494"/>
            <a:ext cx="3010868" cy="312102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CCCCBDF-8C8F-6620-7443-2D37BF9C7927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DE91C51-D287-277A-EC18-62565A82E8D7}"/>
              </a:ext>
            </a:extLst>
          </p:cNvPr>
          <p:cNvSpPr txBox="1"/>
          <p:nvPr/>
        </p:nvSpPr>
        <p:spPr>
          <a:xfrm>
            <a:off x="5158153" y="5156422"/>
            <a:ext cx="4607413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رسالة أرغب في ايصالها أو التعبير عنها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E63E7D4-75DF-AEE1-66C5-25EC6FBA9B0B}"/>
              </a:ext>
            </a:extLst>
          </p:cNvPr>
          <p:cNvSpPr txBox="1"/>
          <p:nvPr/>
        </p:nvSpPr>
        <p:spPr>
          <a:xfrm>
            <a:off x="38359" y="5201020"/>
            <a:ext cx="4845436" cy="59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صورة ترافقني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130CCE8-67FA-5D93-E5CD-447365AFD643}"/>
              </a:ext>
            </a:extLst>
          </p:cNvPr>
          <p:cNvSpPr/>
          <p:nvPr/>
        </p:nvSpPr>
        <p:spPr>
          <a:xfrm>
            <a:off x="495702" y="708804"/>
            <a:ext cx="3869971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b="1" dirty="0">
              <a:solidFill>
                <a:srgbClr val="B93C96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AA210E9-AEEF-8E4B-8395-2CD6CB51F415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37E55097-C680-DD58-498D-18C9CD1E5F38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B29A6E4-E85F-03C6-AD4B-6EF83C73D07A}"/>
              </a:ext>
            </a:extLst>
          </p:cNvPr>
          <p:cNvSpPr txBox="1"/>
          <p:nvPr/>
        </p:nvSpPr>
        <p:spPr>
          <a:xfrm>
            <a:off x="5465577" y="268913"/>
            <a:ext cx="74415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8ADAA6"/>
                </a:solidFill>
                <a:latin typeface="Modern Love Caps" panose="020F0502020204030204" pitchFamily="82" charset="0"/>
              </a:rPr>
              <a:t>WhatsApp</a:t>
            </a:r>
            <a:endParaRPr lang="he-IL" sz="8800" dirty="0">
              <a:solidFill>
                <a:srgbClr val="8ADAA6"/>
              </a:solidFill>
              <a:latin typeface="Modern Love Caps" panose="020F0502020204030204" pitchFamily="82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2E99C90-FD10-5301-506E-37FD0DA665A9}"/>
              </a:ext>
            </a:extLst>
          </p:cNvPr>
          <p:cNvSpPr txBox="1"/>
          <p:nvPr/>
        </p:nvSpPr>
        <p:spPr>
          <a:xfrm>
            <a:off x="-2031409" y="138519"/>
            <a:ext cx="6496812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Instagram</a:t>
            </a:r>
          </a:p>
        </p:txBody>
      </p:sp>
    </p:spTree>
    <p:extLst>
      <p:ext uri="{BB962C8B-B14F-4D97-AF65-F5344CB8AC3E}">
        <p14:creationId xmlns:p14="http://schemas.microsoft.com/office/powerpoint/2010/main" val="211550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0A3FB-D594-1FD7-48A8-44E51CAD0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C6F08BC8-0F29-A8E2-3005-007CF3D88A88}"/>
              </a:ext>
            </a:extLst>
          </p:cNvPr>
          <p:cNvSpPr/>
          <p:nvPr/>
        </p:nvSpPr>
        <p:spPr>
          <a:xfrm>
            <a:off x="-9192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3AFA0DFB-012F-0C13-8373-E0DF33B4683A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317C854E-DA13-233C-B01E-35DDE32D3B2F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3D85A58-3BE3-A80F-821F-6CBF32166B3E}"/>
              </a:ext>
            </a:extLst>
          </p:cNvPr>
          <p:cNvSpPr txBox="1"/>
          <p:nvPr/>
        </p:nvSpPr>
        <p:spPr>
          <a:xfrm>
            <a:off x="5064226" y="5226251"/>
            <a:ext cx="4607413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ما هو مزاجي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(الطقس لديّ اليوم)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4E05670F-E8BC-07DB-639B-E60EE91E73C0}"/>
              </a:ext>
            </a:extLst>
          </p:cNvPr>
          <p:cNvSpPr/>
          <p:nvPr/>
        </p:nvSpPr>
        <p:spPr>
          <a:xfrm>
            <a:off x="460939" y="734041"/>
            <a:ext cx="3869971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7200" b="1" dirty="0">
              <a:solidFill>
                <a:srgbClr val="7BD568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5C9A02D9-9D7E-B94F-9E7A-635F83B21611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CA5587B7-7979-7386-B52A-2DCF316D89FA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7CCCDA74-58FC-6209-398B-32B9F4E4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880" y="1534153"/>
            <a:ext cx="3238960" cy="3238960"/>
          </a:xfrm>
          <a:prstGeom prst="rect">
            <a:avLst/>
          </a:prstGeom>
        </p:spPr>
      </p:pic>
      <p:pic>
        <p:nvPicPr>
          <p:cNvPr id="10" name="תמונה 9" descr="תמונה שמכילה עיצוב&#10;&#10;התיאור נוצר באופן אוטומטי ברמת מהימנות נמוכה">
            <a:extLst>
              <a:ext uri="{FF2B5EF4-FFF2-40B4-BE49-F238E27FC236}">
                <a16:creationId xmlns:a16="http://schemas.microsoft.com/office/drawing/2014/main" id="{B46B6435-5805-0514-CF9D-7E94FA3F25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3921" r="64307" b="50000"/>
          <a:stretch/>
        </p:blipFill>
        <p:spPr>
          <a:xfrm>
            <a:off x="5647692" y="602353"/>
            <a:ext cx="3565039" cy="379665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BAAF140-1489-1745-BE11-F692629969DB}"/>
              </a:ext>
            </a:extLst>
          </p:cNvPr>
          <p:cNvSpPr txBox="1"/>
          <p:nvPr/>
        </p:nvSpPr>
        <p:spPr>
          <a:xfrm>
            <a:off x="-1445074" y="287934"/>
            <a:ext cx="5605272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Spotify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A86E015-3951-AE27-C1BB-4BBC099A591B}"/>
              </a:ext>
            </a:extLst>
          </p:cNvPr>
          <p:cNvSpPr txBox="1"/>
          <p:nvPr/>
        </p:nvSpPr>
        <p:spPr>
          <a:xfrm>
            <a:off x="148389" y="4949951"/>
            <a:ext cx="4274144" cy="14716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JO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أغنية أسمعها وأردّدها كثيرا هذه الأيام </a:t>
            </a:r>
            <a:endParaRPr lang="en-US" sz="4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E871B31-EC67-6363-8A57-9141179D29D7}"/>
              </a:ext>
            </a:extLst>
          </p:cNvPr>
          <p:cNvSpPr txBox="1"/>
          <p:nvPr/>
        </p:nvSpPr>
        <p:spPr>
          <a:xfrm>
            <a:off x="5596837" y="52587"/>
            <a:ext cx="5682996" cy="109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800"/>
              </a:spcAft>
            </a:pPr>
            <a:r>
              <a:rPr lang="ar-JO" sz="6000" b="1" kern="1200" dirty="0">
                <a:solidFill>
                  <a:srgbClr val="1768C3"/>
                </a:solidFill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حالة الطقس 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5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02DA8-9673-B1AD-C8AA-3119446D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F523F431-0446-BFFA-C22C-348DCF10B8C9}"/>
              </a:ext>
            </a:extLst>
          </p:cNvPr>
          <p:cNvSpPr/>
          <p:nvPr/>
        </p:nvSpPr>
        <p:spPr>
          <a:xfrm>
            <a:off x="148389" y="4372631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4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وبماذا أريد أن أركّز الآن ؟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310D98FB-86EE-381E-9024-BD59B83538DC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D10FECF-DA95-42EC-3C3C-C943B0EC0B45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5F14D1B-25C1-FBC4-C742-020DD663EC46}"/>
              </a:ext>
            </a:extLst>
          </p:cNvPr>
          <p:cNvSpPr txBox="1"/>
          <p:nvPr/>
        </p:nvSpPr>
        <p:spPr>
          <a:xfrm>
            <a:off x="4972041" y="5393203"/>
            <a:ext cx="4950994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خطوات مهمّة نفّذتها في الآونة الأخيرة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736178D4-8CF0-1F5A-8F68-D1A86D53B986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81812CE-F45F-31A0-BDBC-3EDA491E8E44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D77F52C-AB88-129C-ACB8-BD6589541109}"/>
              </a:ext>
            </a:extLst>
          </p:cNvPr>
          <p:cNvSpPr txBox="1"/>
          <p:nvPr/>
        </p:nvSpPr>
        <p:spPr>
          <a:xfrm>
            <a:off x="4580408" y="249453"/>
            <a:ext cx="4188688" cy="130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Pacer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 descr="תמונה שמכילה טקסט, צילום מסך, גופן, עיגול&#10;&#10;התיאור נוצר באופן אוטומטי">
            <a:extLst>
              <a:ext uri="{FF2B5EF4-FFF2-40B4-BE49-F238E27FC236}">
                <a16:creationId xmlns:a16="http://schemas.microsoft.com/office/drawing/2014/main" id="{424CE927-EA57-3D1E-8449-DF4FABCD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095" r="79595" b="32706"/>
          <a:stretch/>
        </p:blipFill>
        <p:spPr>
          <a:xfrm>
            <a:off x="180984" y="621291"/>
            <a:ext cx="4623627" cy="484380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2221AC07-4612-BC61-6B56-82E2960D6574}"/>
              </a:ext>
            </a:extLst>
          </p:cNvPr>
          <p:cNvSpPr/>
          <p:nvPr/>
        </p:nvSpPr>
        <p:spPr>
          <a:xfrm>
            <a:off x="1257838" y="717358"/>
            <a:ext cx="2538757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solidFill>
                  <a:srgbClr val="5081C3"/>
                </a:solidFill>
                <a:latin typeface="Modern Love Caps" panose="020F0502020204030204" pitchFamily="82" charset="0"/>
              </a:rPr>
              <a:t>zoom</a:t>
            </a:r>
            <a:endParaRPr lang="he-IL" sz="8800" dirty="0">
              <a:solidFill>
                <a:srgbClr val="5081C3"/>
              </a:solidFill>
              <a:latin typeface="Modern Love Caps" panose="020F0502020204030204" pitchFamily="82" charset="0"/>
            </a:endParaRP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DF82A0E0-A25E-3717-59BD-DECC98E2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95472" y="1571907"/>
            <a:ext cx="3007895" cy="3007895"/>
          </a:xfrm>
          <a:prstGeom prst="rect">
            <a:avLst/>
          </a:prstGeom>
        </p:spPr>
      </p:pic>
      <p:sp>
        <p:nvSpPr>
          <p:cNvPr id="2" name="תיבת טקסט 3">
            <a:extLst>
              <a:ext uri="{FF2B5EF4-FFF2-40B4-BE49-F238E27FC236}">
                <a16:creationId xmlns:a16="http://schemas.microsoft.com/office/drawing/2014/main" id="{5E35F648-2901-683C-8FB7-08AC7B0D5DBF}"/>
              </a:ext>
            </a:extLst>
          </p:cNvPr>
          <p:cNvSpPr txBox="1"/>
          <p:nvPr/>
        </p:nvSpPr>
        <p:spPr>
          <a:xfrm>
            <a:off x="5142014" y="775919"/>
            <a:ext cx="2387716" cy="3333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rtl="0">
              <a:lnSpc>
                <a:spcPct val="115000"/>
              </a:lnSpc>
              <a:spcAft>
                <a:spcPts val="800"/>
              </a:spcAft>
            </a:pPr>
            <a:r>
              <a:rPr lang="ar-JO" sz="7200" b="1" kern="1200">
                <a:solidFill>
                  <a:srgbClr val="1768C3"/>
                </a:solidFill>
                <a:effectLst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 </a:t>
            </a: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9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88CA-4505-D46A-E51E-6C408D27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36B514E9-763F-2F23-C500-DEC1523F0D1F}"/>
              </a:ext>
            </a:extLst>
          </p:cNvPr>
          <p:cNvSpPr/>
          <p:nvPr/>
        </p:nvSpPr>
        <p:spPr>
          <a:xfrm>
            <a:off x="-9192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CEA047BC-87A8-E7DD-983E-8D2238B4EE74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047826E-CFCE-ED26-5A6E-F54294E98832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A5855F0-5BA8-BAF7-CC2C-B47455535E33}"/>
              </a:ext>
            </a:extLst>
          </p:cNvPr>
          <p:cNvSpPr txBox="1"/>
          <p:nvPr/>
        </p:nvSpPr>
        <p:spPr>
          <a:xfrm>
            <a:off x="4935421" y="4637694"/>
            <a:ext cx="4950994" cy="1587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4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شخصٌ ما أو شيء ما يساعدني في وضع خطط للطريق 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C3AA21F-7B49-3B44-0042-1E203A172310}"/>
              </a:ext>
            </a:extLst>
          </p:cNvPr>
          <p:cNvSpPr txBox="1"/>
          <p:nvPr/>
        </p:nvSpPr>
        <p:spPr>
          <a:xfrm>
            <a:off x="335728" y="4808347"/>
            <a:ext cx="4311014" cy="1094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  <a:spcAft>
                <a:spcPts val="800"/>
              </a:spcAft>
              <a:tabLst>
                <a:tab pos="335915" algn="l"/>
              </a:tabLst>
            </a:pPr>
            <a:r>
              <a:rPr lang="ar-JO" sz="40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شيء جديد يسعدني الحصول عليه   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1AF53E35-2E49-61F0-6A0E-134837910D3B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DD4F612C-780D-8B1F-4B25-5E546C3F169C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4F42AEF-07B0-7C29-694B-5DDC973ED6C1}"/>
              </a:ext>
            </a:extLst>
          </p:cNvPr>
          <p:cNvSpPr/>
          <p:nvPr/>
        </p:nvSpPr>
        <p:spPr>
          <a:xfrm>
            <a:off x="5202227" y="738010"/>
            <a:ext cx="4417382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 err="1">
                <a:solidFill>
                  <a:srgbClr val="FF6400"/>
                </a:solidFill>
                <a:latin typeface="Modern Love Caps" panose="020F0502020204030204" pitchFamily="82" charset="0"/>
              </a:rPr>
              <a:t>Moovit</a:t>
            </a:r>
            <a:endParaRPr lang="he-IL" sz="8800" dirty="0">
              <a:solidFill>
                <a:srgbClr val="FF6400"/>
              </a:solidFill>
              <a:latin typeface="Modern Love Caps" panose="020F0502020204030204" pitchFamily="8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ED8C594-63E1-66AA-88FD-74569B7B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86" y="1524342"/>
            <a:ext cx="3007894" cy="30078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 descr="תמונה שמכילה גרפיקה, צבעוני, עיצוב גרפי, לוגו&#10;&#10;התיאור נוצר באופן אוטומטי">
            <a:extLst>
              <a:ext uri="{FF2B5EF4-FFF2-40B4-BE49-F238E27FC236}">
                <a16:creationId xmlns:a16="http://schemas.microsoft.com/office/drawing/2014/main" id="{5B5376AC-53A1-C092-416B-FC98BA9D1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r="36963"/>
          <a:stretch/>
        </p:blipFill>
        <p:spPr>
          <a:xfrm>
            <a:off x="940120" y="1366537"/>
            <a:ext cx="2995863" cy="332350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E121A876-12C5-55BF-9E6D-82C1973840F5}"/>
              </a:ext>
            </a:extLst>
          </p:cNvPr>
          <p:cNvSpPr/>
          <p:nvPr/>
        </p:nvSpPr>
        <p:spPr>
          <a:xfrm>
            <a:off x="229360" y="706978"/>
            <a:ext cx="4417382" cy="566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>
                <a:solidFill>
                  <a:srgbClr val="01E55A"/>
                </a:solidFill>
                <a:latin typeface="Modern Love Caps" panose="020F0502020204030204" pitchFamily="82" charset="0"/>
              </a:rPr>
              <a:t>Google play</a:t>
            </a:r>
            <a:endParaRPr lang="he-IL" sz="7200" dirty="0">
              <a:solidFill>
                <a:srgbClr val="01E55A"/>
              </a:solidFill>
              <a:latin typeface="Modern Love Caps" panose="020F05020202040302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D98E-089A-0029-21A2-B53CF820A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7A79F991-F109-3A09-C2CF-4482D4A92DE4}"/>
              </a:ext>
            </a:extLst>
          </p:cNvPr>
          <p:cNvSpPr/>
          <p:nvPr/>
        </p:nvSpPr>
        <p:spPr>
          <a:xfrm>
            <a:off x="-9192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688E3C22-D5A2-DC6D-36B1-F384E40D841C}"/>
              </a:ext>
            </a:extLst>
          </p:cNvPr>
          <p:cNvSpPr/>
          <p:nvPr/>
        </p:nvSpPr>
        <p:spPr>
          <a:xfrm>
            <a:off x="4971038" y="4093494"/>
            <a:ext cx="4953000" cy="2764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D94EE2C-5846-142F-D676-E35E8B86FF2B}"/>
              </a:ext>
            </a:extLst>
          </p:cNvPr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FFE3494-2E88-7A9E-EA0A-DC648926AA8B}"/>
              </a:ext>
            </a:extLst>
          </p:cNvPr>
          <p:cNvSpPr txBox="1"/>
          <p:nvPr/>
        </p:nvSpPr>
        <p:spPr>
          <a:xfrm>
            <a:off x="4972041" y="4906022"/>
            <a:ext cx="4950994" cy="108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جملة مُلهِمَة سمعتها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tabLst>
                <a:tab pos="335915" algn="l"/>
              </a:tabLst>
            </a:pPr>
            <a:r>
              <a:rPr lang="ar-JO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Calibri" panose="020F0502020204030204" pitchFamily="34" charset="0"/>
              </a:rPr>
              <a:t>ترفع من معنوياتي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07625F39-6749-DF40-31D3-3297D65DF432}"/>
              </a:ext>
            </a:extLst>
          </p:cNvPr>
          <p:cNvSpPr/>
          <p:nvPr/>
        </p:nvSpPr>
        <p:spPr>
          <a:xfrm>
            <a:off x="506422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77FD679-BB85-98A3-7ADE-7494CB98829F}"/>
              </a:ext>
            </a:extLst>
          </p:cNvPr>
          <p:cNvSpPr/>
          <p:nvPr/>
        </p:nvSpPr>
        <p:spPr>
          <a:xfrm>
            <a:off x="83996" y="144379"/>
            <a:ext cx="4693385" cy="65692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 descr="תמונה שמכילה טקסט, צילום מסך, עיגול, עיצוב&#10;&#10;התיאור נוצר באופן אוטומטי">
            <a:extLst>
              <a:ext uri="{FF2B5EF4-FFF2-40B4-BE49-F238E27FC236}">
                <a16:creationId xmlns:a16="http://schemas.microsoft.com/office/drawing/2014/main" id="{244A7E49-2156-C19D-001E-DBBBD6C2A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5" t="19926" r="-179" b="41830"/>
          <a:stretch/>
        </p:blipFill>
        <p:spPr>
          <a:xfrm>
            <a:off x="5639183" y="1508434"/>
            <a:ext cx="3203643" cy="3088968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89AD124-C91A-A941-B1DC-4E6E029496AE}"/>
              </a:ext>
            </a:extLst>
          </p:cNvPr>
          <p:cNvSpPr txBox="1"/>
          <p:nvPr/>
        </p:nvSpPr>
        <p:spPr>
          <a:xfrm>
            <a:off x="3690153" y="471831"/>
            <a:ext cx="7441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Podcast</a:t>
            </a:r>
            <a:endParaRPr lang="he-IL" sz="7200" b="1" dirty="0">
              <a:solidFill>
                <a:srgbClr val="C963F9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449152C-19DF-FF58-DF1A-42C3B44C69E2}"/>
              </a:ext>
            </a:extLst>
          </p:cNvPr>
          <p:cNvSpPr txBox="1"/>
          <p:nvPr/>
        </p:nvSpPr>
        <p:spPr>
          <a:xfrm>
            <a:off x="177627" y="5095208"/>
            <a:ext cx="4950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مسألة</a:t>
            </a:r>
            <a:r>
              <a:rPr lang="ar-JO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عليّ تدبّر حلّ له 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תמונה 3" descr="תמונה שמכילה טקסט, צילום מסך, עיצוב&#10;&#10;התיאור נוצר באופן אוטומטי">
            <a:extLst>
              <a:ext uri="{FF2B5EF4-FFF2-40B4-BE49-F238E27FC236}">
                <a16:creationId xmlns:a16="http://schemas.microsoft.com/office/drawing/2014/main" id="{25F8B191-43AD-1BC1-8D3A-DFA0248AC1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75615" r="39573"/>
          <a:stretch/>
        </p:blipFill>
        <p:spPr>
          <a:xfrm>
            <a:off x="679633" y="1792088"/>
            <a:ext cx="3585478" cy="2931503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5E9E8D-0B0D-91B3-7AA2-C587422AD06D}"/>
              </a:ext>
            </a:extLst>
          </p:cNvPr>
          <p:cNvSpPr txBox="1"/>
          <p:nvPr/>
        </p:nvSpPr>
        <p:spPr>
          <a:xfrm>
            <a:off x="-1143198" y="466589"/>
            <a:ext cx="7441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7200" b="1" kern="1200">
                <a:solidFill>
                  <a:srgbClr val="111111"/>
                </a:solidFill>
                <a:effectLst/>
                <a:ea typeface="+mn-ea"/>
                <a:cs typeface="Calibri" panose="020F0502020204030204" pitchFamily="34" charset="0"/>
              </a:rPr>
              <a:t>آلة حاسبة </a:t>
            </a:r>
            <a:endParaRPr lang="he-IL" sz="7200" b="1" dirty="0">
              <a:solidFill>
                <a:srgbClr val="111111"/>
              </a:solidFill>
              <a:latin typeface="buNotza 1.4 Brush" panose="02000500000000000000" pitchFamily="50" charset="-79"/>
              <a:cs typeface="buNotza 1.4 Brush" panose="02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28855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ערכת נושא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288</Words>
  <Application>Microsoft Office PowerPoint</Application>
  <PresentationFormat>נייר A4 ‏(210x297 מ"מ)</PresentationFormat>
  <Paragraphs>61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3" baseType="lpstr">
      <vt:lpstr>Aldhabi</vt:lpstr>
      <vt:lpstr>Times New Roman</vt:lpstr>
      <vt:lpstr>Impact</vt:lpstr>
      <vt:lpstr>Raavi</vt:lpstr>
      <vt:lpstr>Arial</vt:lpstr>
      <vt:lpstr>Aptos Display</vt:lpstr>
      <vt:lpstr>Heebo</vt:lpstr>
      <vt:lpstr>Calibri</vt:lpstr>
      <vt:lpstr>Aptos</vt:lpstr>
      <vt:lpstr>Modern Love Caps</vt:lpstr>
      <vt:lpstr>buNotza 1.4 Brush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דנה וסר הררי</cp:lastModifiedBy>
  <cp:revision>16</cp:revision>
  <dcterms:created xsi:type="dcterms:W3CDTF">2024-02-05T06:53:15Z</dcterms:created>
  <dcterms:modified xsi:type="dcterms:W3CDTF">2024-12-11T06:26:05Z</dcterms:modified>
</cp:coreProperties>
</file>