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18" r:id="rId3"/>
    <p:sldId id="313" r:id="rId4"/>
    <p:sldId id="292" r:id="rId5"/>
    <p:sldId id="259" r:id="rId6"/>
    <p:sldId id="267" r:id="rId7"/>
    <p:sldId id="293" r:id="rId8"/>
    <p:sldId id="294" r:id="rId9"/>
    <p:sldId id="264" r:id="rId10"/>
    <p:sldId id="295" r:id="rId11"/>
    <p:sldId id="296" r:id="rId12"/>
    <p:sldId id="299" r:id="rId13"/>
    <p:sldId id="300" r:id="rId14"/>
    <p:sldId id="302" r:id="rId15"/>
    <p:sldId id="263" r:id="rId16"/>
    <p:sldId id="309" r:id="rId17"/>
    <p:sldId id="310" r:id="rId18"/>
    <p:sldId id="311" r:id="rId19"/>
    <p:sldId id="314" r:id="rId20"/>
    <p:sldId id="256" r:id="rId21"/>
    <p:sldId id="317" r:id="rId2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D0C2A6"/>
    <a:srgbClr val="C4B2A4"/>
    <a:srgbClr val="BE8F7C"/>
    <a:srgbClr val="D05B5B"/>
    <a:srgbClr val="01A2B1"/>
    <a:srgbClr val="35E8F0"/>
    <a:srgbClr val="BF96DA"/>
    <a:srgbClr val="AB3F08"/>
    <a:srgbClr val="60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68" autoAdjust="0"/>
    <p:restoredTop sz="64103" autoAdjust="0"/>
  </p:normalViewPr>
  <p:slideViewPr>
    <p:cSldViewPr snapToGrid="0">
      <p:cViewPr varScale="1">
        <p:scale>
          <a:sx n="56" d="100"/>
          <a:sy n="56" d="100"/>
        </p:scale>
        <p:origin x="10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AE7C722-882B-4480-9233-99E6DC819E5D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CAF4A93-7027-4BD7-8018-A331F611504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880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الهدف من اللقاء: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افساح</a:t>
            </a: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مساحة للمشاعر والأفكار التي تنشأ حول العودة وإنشاء اتصال جديد كعامل حصانة من شأنه أن يقوي الطلاب في هذه الفترة.</a:t>
            </a:r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he-IL" sz="12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9FABA-6F11-4152-9F65-7E0FE3E5FE2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3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68B08-EF78-B2B3-E650-53825A93C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14847B3D-25F1-2F7F-4973-F89D15942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4B2B1FCE-270A-A30D-D85D-2D408A3DC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في بداية الدرس ن</a:t>
            </a:r>
            <a:r>
              <a:rPr lang="ar-JO" dirty="0"/>
              <a:t>طرح </a:t>
            </a:r>
            <a:r>
              <a:rPr lang="ar-SA" dirty="0"/>
              <a:t>الجملة "أن نكون هنا، الآن، معًا، من أجلنا، هو...</a:t>
            </a:r>
          </a:p>
          <a:p>
            <a:r>
              <a:rPr lang="ar-SA" dirty="0"/>
              <a:t>وندعو الطلاب إلى التطر</a:t>
            </a:r>
            <a:r>
              <a:rPr lang="ar-JO" dirty="0"/>
              <a:t>ّ</a:t>
            </a:r>
            <a:r>
              <a:rPr lang="ar-SA" dirty="0"/>
              <a:t>ق إليها ب</a:t>
            </a:r>
            <a:r>
              <a:rPr lang="ar-JO" dirty="0"/>
              <a:t>طريقة تداعي الأفكار</a:t>
            </a:r>
            <a:r>
              <a:rPr lang="ar-SA" dirty="0"/>
              <a:t>. – ماذا يخطر في بالكم عند سماع هذه الجملة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C0B0B74-A24A-BD54-B827-2A048C998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0364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بطاقات المشاركة</a:t>
            </a:r>
          </a:p>
          <a:p>
            <a:r>
              <a:rPr lang="ar-SA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نطبع البطاقات ونوز</a:t>
            </a:r>
            <a:r>
              <a:rPr lang="ar-JO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عها في </a:t>
            </a:r>
            <a:r>
              <a:rPr lang="ar-JO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مركز</a:t>
            </a:r>
            <a:r>
              <a:rPr lang="ar-SA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الصف</a:t>
            </a:r>
            <a:r>
              <a:rPr lang="ar-JO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ar-SA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ندعو الطلاب إلى اختيار العبارة التي يرغبون التطر</a:t>
            </a:r>
            <a:r>
              <a:rPr lang="ar-JO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 إليها الآن.</a:t>
            </a:r>
          </a:p>
          <a:p>
            <a:r>
              <a:rPr lang="ar-SA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يختار الطالب الأول بطاقة ويجيب على السؤال المكتوب عليها، ويستمع الطلاب الآخرون إلى كلامه </a:t>
            </a:r>
            <a:r>
              <a:rPr lang="ar-SA" sz="1200" b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ويتطر</a:t>
            </a:r>
            <a:r>
              <a:rPr lang="ar-JO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1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قون لكلامه، وهكذا.</a:t>
            </a:r>
          </a:p>
          <a:p>
            <a:r>
              <a:rPr lang="ar-SA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المهم</a:t>
            </a:r>
            <a:r>
              <a:rPr lang="ar-JO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إضفاء الشرعي</a:t>
            </a:r>
            <a:r>
              <a:rPr lang="ar-JO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 على كل</a:t>
            </a:r>
            <a:r>
              <a:rPr lang="ar-JO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المشاعر والأحاسيس التي تظهر خلال الحديث.</a:t>
            </a:r>
            <a:endParaRPr lang="he-IL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723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478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301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بعد المشاركة، ندعو الطلاب </a:t>
            </a:r>
            <a:r>
              <a:rPr lang="ar-SA" dirty="0" err="1"/>
              <a:t>للتطر</a:t>
            </a:r>
            <a:r>
              <a:rPr lang="ar-JO" dirty="0"/>
              <a:t>ّ</a:t>
            </a:r>
            <a:r>
              <a:rPr lang="ar-SA" dirty="0"/>
              <a:t>ق لما سمعوه.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5596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يقوم الطلاب بكتابة جملًا معززة على أوراق ويتم</a:t>
            </a:r>
            <a:r>
              <a:rPr lang="ar-JO" dirty="0"/>
              <a:t>ّ</a:t>
            </a:r>
            <a:r>
              <a:rPr lang="ar-SA" dirty="0"/>
              <a:t> تعليقها على جدران الصف</a:t>
            </a:r>
            <a:r>
              <a:rPr lang="ar-JO"/>
              <a:t>ّ</a:t>
            </a:r>
            <a:r>
              <a:rPr lang="ar-SA"/>
              <a:t> </a:t>
            </a:r>
            <a:r>
              <a:rPr lang="ar-SA" dirty="0"/>
              <a:t>/المدرسة.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4A93-7027-4BD7-8018-A331F611504E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316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307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753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3089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57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4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97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59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77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89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75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2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9747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62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3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718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133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638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843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607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800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543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79B28-9AE9-409C-8C00-3562AD1F3809}" type="datetimeFigureOut">
              <a:rPr lang="he-IL" smtClean="0"/>
              <a:t>י"ד/שבט/תשפ"ה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D4A86-8A86-433A-BF12-CB01647A70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192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7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4069" y="264516"/>
            <a:ext cx="11643863" cy="6328968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AAEA6-16FD-6156-64C1-0157D2A06D75}"/>
              </a:ext>
            </a:extLst>
          </p:cNvPr>
          <p:cNvGrpSpPr/>
          <p:nvPr/>
        </p:nvGrpSpPr>
        <p:grpSpPr>
          <a:xfrm>
            <a:off x="2667247" y="2552925"/>
            <a:ext cx="6796566" cy="2159530"/>
            <a:chOff x="0" y="0"/>
            <a:chExt cx="4274726" cy="18214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976BE7-4827-FACF-6880-55BC080E3361}"/>
                </a:ext>
              </a:extLst>
            </p:cNvPr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8F6F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A79CC-921C-DF7E-6E76-893CB229D2FA}"/>
                </a:ext>
              </a:extLst>
            </p:cNvPr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כותרת משנה 2">
            <a:extLst>
              <a:ext uri="{FF2B5EF4-FFF2-40B4-BE49-F238E27FC236}">
                <a16:creationId xmlns:a16="http://schemas.microsoft.com/office/drawing/2014/main" id="{CF204086-0AE9-7C97-49EF-868761915B90}"/>
              </a:ext>
            </a:extLst>
          </p:cNvPr>
          <p:cNvSpPr txBox="1">
            <a:spLocks/>
          </p:cNvSpPr>
          <p:nvPr/>
        </p:nvSpPr>
        <p:spPr>
          <a:xfrm>
            <a:off x="2207007" y="2799218"/>
            <a:ext cx="7777986" cy="1655762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أدوات وفعاليات لتعزيز القوى </a:t>
            </a:r>
          </a:p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وإدارة محادثة عاطفيّة في الفترة الحاليّة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للطلاب والطواقم التربويّة </a:t>
            </a:r>
          </a:p>
        </p:txBody>
      </p:sp>
      <p:pic>
        <p:nvPicPr>
          <p:cNvPr id="13" name="Google Shape;121;p15">
            <a:extLst>
              <a:ext uri="{FF2B5EF4-FFF2-40B4-BE49-F238E27FC236}">
                <a16:creationId xmlns:a16="http://schemas.microsoft.com/office/drawing/2014/main" id="{2679F65A-8AF3-7D95-99D9-317EBBFC68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81" y="313827"/>
            <a:ext cx="735140" cy="84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2;p15">
            <a:extLst>
              <a:ext uri="{FF2B5EF4-FFF2-40B4-BE49-F238E27FC236}">
                <a16:creationId xmlns:a16="http://schemas.microsoft.com/office/drawing/2014/main" id="{79D5C9EF-DEDA-A6B4-32EE-146257DB4488}"/>
              </a:ext>
            </a:extLst>
          </p:cNvPr>
          <p:cNvSpPr/>
          <p:nvPr/>
        </p:nvSpPr>
        <p:spPr>
          <a:xfrm>
            <a:off x="35718" y="1003541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27;p15">
            <a:extLst>
              <a:ext uri="{FF2B5EF4-FFF2-40B4-BE49-F238E27FC236}">
                <a16:creationId xmlns:a16="http://schemas.microsoft.com/office/drawing/2014/main" id="{1DF68F69-7E62-82AD-5132-48250B4CEA6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7826" y="300760"/>
            <a:ext cx="2141984" cy="10231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כותרת משנה 2">
            <a:extLst>
              <a:ext uri="{FF2B5EF4-FFF2-40B4-BE49-F238E27FC236}">
                <a16:creationId xmlns:a16="http://schemas.microsoft.com/office/drawing/2014/main" id="{F9657573-CD58-BDF6-721D-2498525F8CE2}"/>
              </a:ext>
            </a:extLst>
          </p:cNvPr>
          <p:cNvSpPr txBox="1">
            <a:spLocks/>
          </p:cNvSpPr>
          <p:nvPr/>
        </p:nvSpPr>
        <p:spPr>
          <a:xfrm>
            <a:off x="2064520" y="5073483"/>
            <a:ext cx="7777986" cy="876407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1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نلتقي من جديد</a:t>
            </a:r>
            <a:endParaRPr kumimoji="0" lang="he-IL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C97B4A4-0067-0DD3-A926-BB2AEF68F1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4815" y="-423716"/>
            <a:ext cx="4716275" cy="4716275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5B348087-EAFB-0FF1-DA30-9C8A835FFE69}"/>
              </a:ext>
            </a:extLst>
          </p:cNvPr>
          <p:cNvSpPr txBox="1"/>
          <p:nvPr/>
        </p:nvSpPr>
        <p:spPr>
          <a:xfrm>
            <a:off x="5626192" y="5769970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فوق ابتدائي - حادي عشر- ثاني عشر</a:t>
            </a:r>
            <a:endParaRPr kumimoji="0" lang="he-IL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79E1F7A-AF8B-B124-4C41-430E7E38F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2126" y="693892"/>
            <a:ext cx="1566808" cy="51210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tone, Brick, Old, Wall, Graffiti,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90" y="0"/>
            <a:ext cx="9533744" cy="68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7ADF90F5-ABBD-7C26-5945-32A25E6EF4CC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D0C2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9533745" y="3977022"/>
            <a:ext cx="25072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نجاح حق</a:t>
            </a:r>
            <a:r>
              <a:rPr lang="ar-JO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ّ</a:t>
            </a:r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قته</a:t>
            </a:r>
            <a:endParaRPr lang="he-IL" sz="44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5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raffiti, Box, Art, Spray, H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503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605364" y="675701"/>
            <a:ext cx="2493317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الختم \ الأثر الذي يهمني أن أتركه</a:t>
            </a:r>
            <a:endParaRPr lang="he-IL" sz="44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38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91DD0057-CB1B-9FE8-500F-CF2A73551EA0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BE8F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410" name="Picture 2" descr="Street Art, New York, Colorful,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18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093200" y="2257534"/>
            <a:ext cx="298815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المشاعر التي تراودني </a:t>
            </a:r>
            <a:r>
              <a:rPr lang="ar-JO" sz="4400" dirty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مع</a:t>
            </a:r>
            <a:r>
              <a:rPr lang="ar-SA" sz="4400" dirty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العودة</a:t>
            </a:r>
            <a:endParaRPr lang="he-IL" sz="4400" dirty="0">
              <a:solidFill>
                <a:schemeClr val="bg1"/>
              </a:solidFill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46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eart, Love, Valentine'S Day, Roman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958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108610" y="3683000"/>
            <a:ext cx="277859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ركني المفض</a:t>
            </a:r>
            <a:r>
              <a:rPr lang="ar-JO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ّ</a:t>
            </a:r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ل في المدرسة</a:t>
            </a:r>
            <a:endParaRPr lang="he-IL" sz="44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441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7B29BBA-395C-D764-11EB-4CF3277E20DC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35E8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098" name="Picture 2" descr="Facade, Architecture, Graffiti,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2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29150" y="2028616"/>
            <a:ext cx="2861250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شيء ي</a:t>
            </a:r>
            <a:r>
              <a:rPr lang="ar-JO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نساب</a:t>
            </a:r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بسهولة بالنسبة لي في هذه الفترة</a:t>
            </a:r>
            <a:endParaRPr lang="he-IL" sz="44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32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879170B-5311-B921-F32D-72092341C090}"/>
              </a:ext>
            </a:extLst>
          </p:cNvPr>
          <p:cNvSpPr/>
          <p:nvPr/>
        </p:nvSpPr>
        <p:spPr>
          <a:xfrm>
            <a:off x="0" y="-1"/>
            <a:ext cx="10293432" cy="6857999"/>
          </a:xfrm>
          <a:custGeom>
            <a:avLst/>
            <a:gdLst/>
            <a:ahLst/>
            <a:cxnLst/>
            <a:rect l="l" t="t" r="r" b="b"/>
            <a:pathLst>
              <a:path w="12976111" h="8645334">
                <a:moveTo>
                  <a:pt x="0" y="0"/>
                </a:moveTo>
                <a:lnTo>
                  <a:pt x="12976110" y="0"/>
                </a:lnTo>
                <a:lnTo>
                  <a:pt x="12976110" y="8645333"/>
                </a:lnTo>
                <a:lnTo>
                  <a:pt x="0" y="864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233AB8D4-F897-FAFE-2430-2E08A71734D7}"/>
              </a:ext>
            </a:extLst>
          </p:cNvPr>
          <p:cNvSpPr/>
          <p:nvPr/>
        </p:nvSpPr>
        <p:spPr>
          <a:xfrm>
            <a:off x="9140249" y="0"/>
            <a:ext cx="305175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40FC990-A7F0-1987-FE14-5ADE0A8EC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7556" y="1253329"/>
            <a:ext cx="30517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sz="4500" dirty="0">
                <a:latin typeface="Calibri" panose="020F0502020204030204" pitchFamily="34" charset="0"/>
                <a:cs typeface="Calibri" panose="020F0502020204030204" pitchFamily="34" charset="0"/>
              </a:rPr>
              <a:t>شيء </a:t>
            </a:r>
          </a:p>
          <a:p>
            <a:pPr marL="0" indent="0">
              <a:buNone/>
            </a:pPr>
            <a:r>
              <a:rPr lang="ar-JO" sz="4500" dirty="0"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SA" sz="4500" dirty="0">
                <a:latin typeface="Calibri" panose="020F0502020204030204" pitchFamily="34" charset="0"/>
                <a:cs typeface="Calibri" panose="020F0502020204030204" pitchFamily="34" charset="0"/>
              </a:rPr>
              <a:t>شتاق اليه بشكل</a:t>
            </a:r>
            <a:r>
              <a:rPr lang="ar-JO" sz="4500" dirty="0">
                <a:latin typeface="Calibri" panose="020F0502020204030204" pitchFamily="34" charset="0"/>
                <a:cs typeface="Calibri" panose="020F0502020204030204" pitchFamily="34" charset="0"/>
              </a:rPr>
              <a:t>ٍ</a:t>
            </a:r>
            <a:r>
              <a:rPr lang="ar-SA" sz="4500" dirty="0">
                <a:latin typeface="Calibri" panose="020F0502020204030204" pitchFamily="34" charset="0"/>
                <a:cs typeface="Calibri" panose="020F0502020204030204" pitchFamily="34" charset="0"/>
              </a:rPr>
              <a:t> خاص</a:t>
            </a:r>
            <a:endParaRPr lang="he-IL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24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DA22EAA-2789-E9E7-CD28-F63749066D83}"/>
              </a:ext>
            </a:extLst>
          </p:cNvPr>
          <p:cNvSpPr/>
          <p:nvPr/>
        </p:nvSpPr>
        <p:spPr>
          <a:xfrm>
            <a:off x="0" y="0"/>
            <a:ext cx="9787824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66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41E9660-DFBD-CD59-B2C3-CF1BC3680425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D05B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7EADF7D-DC3E-B063-2446-BCCB41012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1576" y="1953216"/>
            <a:ext cx="2548790" cy="4213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sz="4400" dirty="0">
                <a:latin typeface="Calibri" panose="020F0502020204030204" pitchFamily="34" charset="0"/>
                <a:cs typeface="Calibri" panose="020F0502020204030204" pitchFamily="34" charset="0"/>
              </a:rPr>
              <a:t>أريد</a:t>
            </a:r>
          </a:p>
          <a:p>
            <a:pPr marL="0" indent="0">
              <a:buNone/>
            </a:pPr>
            <a:r>
              <a:rPr lang="ar-SA" sz="4400" dirty="0">
                <a:latin typeface="Calibri" panose="020F0502020204030204" pitchFamily="34" charset="0"/>
                <a:cs typeface="Calibri" panose="020F0502020204030204" pitchFamily="34" charset="0"/>
              </a:rPr>
              <a:t> أن أقول شكراً على</a:t>
            </a:r>
            <a:endParaRPr lang="he-IL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6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28F77C-AE7D-981C-95C7-0C06C20782EC}"/>
              </a:ext>
            </a:extLst>
          </p:cNvPr>
          <p:cNvSpPr/>
          <p:nvPr/>
        </p:nvSpPr>
        <p:spPr>
          <a:xfrm>
            <a:off x="0" y="-28310"/>
            <a:ext cx="9914289" cy="6886310"/>
          </a:xfrm>
          <a:custGeom>
            <a:avLst/>
            <a:gdLst/>
            <a:ahLst/>
            <a:cxnLst/>
            <a:rect l="l" t="t" r="r" b="b"/>
            <a:pathLst>
              <a:path w="12375338" h="8229600">
                <a:moveTo>
                  <a:pt x="0" y="0"/>
                </a:moveTo>
                <a:lnTo>
                  <a:pt x="12375338" y="0"/>
                </a:lnTo>
                <a:lnTo>
                  <a:pt x="123753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49"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13621802-D577-D6CD-1365-D3BA8B14D15A}"/>
              </a:ext>
            </a:extLst>
          </p:cNvPr>
          <p:cNvSpPr/>
          <p:nvPr/>
        </p:nvSpPr>
        <p:spPr>
          <a:xfrm>
            <a:off x="9140250" y="-28310"/>
            <a:ext cx="3051750" cy="6886310"/>
          </a:xfrm>
          <a:prstGeom prst="rect">
            <a:avLst/>
          </a:prstGeom>
          <a:solidFill>
            <a:srgbClr val="F5F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E853054-69BE-D1B6-356A-58133B17740F}"/>
              </a:ext>
            </a:extLst>
          </p:cNvPr>
          <p:cNvSpPr txBox="1"/>
          <p:nvPr/>
        </p:nvSpPr>
        <p:spPr>
          <a:xfrm>
            <a:off x="9140249" y="1388677"/>
            <a:ext cx="263530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400" dirty="0">
                <a:latin typeface="Calibri" panose="020F0502020204030204" pitchFamily="34" charset="0"/>
                <a:cs typeface="Calibri" panose="020F0502020204030204" pitchFamily="34" charset="0"/>
              </a:rPr>
              <a:t>شيء أود</a:t>
            </a:r>
            <a:r>
              <a:rPr lang="ar-JO" sz="4400" dirty="0">
                <a:latin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ar-SA" sz="4400" dirty="0">
                <a:latin typeface="Calibri" panose="020F0502020204030204" pitchFamily="34" charset="0"/>
                <a:cs typeface="Calibri" panose="020F0502020204030204" pitchFamily="34" charset="0"/>
              </a:rPr>
              <a:t>أن أقوله </a:t>
            </a:r>
          </a:p>
          <a:p>
            <a:r>
              <a:rPr lang="ar-SA" sz="4400" dirty="0">
                <a:latin typeface="Calibri" panose="020F0502020204030204" pitchFamily="34" charset="0"/>
                <a:cs typeface="Calibri" panose="020F0502020204030204" pitchFamily="34" charset="0"/>
              </a:rPr>
              <a:t>الآن للجميع</a:t>
            </a:r>
            <a:r>
              <a:rPr lang="ar-SA" sz="4400" dirty="0">
                <a:latin typeface="Heebo" panose="00000500000000000000" pitchFamily="2" charset="-79"/>
                <a:cs typeface="Heebo" panose="00000500000000000000" pitchFamily="2" charset="-79"/>
              </a:rPr>
              <a:t>..</a:t>
            </a:r>
            <a:endParaRPr lang="he-IL" sz="4400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00584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0D6EE-B9B8-948F-7D21-83FCEFBB1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19370E3F-CD9A-E2D8-6A53-8F3A2C1D4861}"/>
              </a:ext>
            </a:extLst>
          </p:cNvPr>
          <p:cNvSpPr/>
          <p:nvPr/>
        </p:nvSpPr>
        <p:spPr>
          <a:xfrm>
            <a:off x="9140250" y="-28310"/>
            <a:ext cx="3051750" cy="6886310"/>
          </a:xfrm>
          <a:prstGeom prst="rect">
            <a:avLst/>
          </a:prstGeom>
          <a:solidFill>
            <a:srgbClr val="BB8D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2B31F78-8496-24A9-9625-F067F02890AB}"/>
              </a:ext>
            </a:extLst>
          </p:cNvPr>
          <p:cNvSpPr txBox="1"/>
          <p:nvPr/>
        </p:nvSpPr>
        <p:spPr>
          <a:xfrm>
            <a:off x="9025665" y="1388677"/>
            <a:ext cx="274989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400" dirty="0">
                <a:latin typeface="Calibri" panose="020F0502020204030204" pitchFamily="34" charset="0"/>
                <a:cs typeface="Calibri" panose="020F0502020204030204" pitchFamily="34" charset="0"/>
              </a:rPr>
              <a:t>الأشياء التي تجعلني أقوى</a:t>
            </a:r>
          </a:p>
          <a:p>
            <a:r>
              <a:rPr lang="ar-SA" sz="4400" dirty="0">
                <a:latin typeface="Calibri" panose="020F0502020204030204" pitchFamily="34" charset="0"/>
                <a:cs typeface="Calibri" panose="020F0502020204030204" pitchFamily="34" charset="0"/>
              </a:rPr>
              <a:t>(جملة، قصيدة، اعتقاد\</a:t>
            </a:r>
          </a:p>
          <a:p>
            <a:r>
              <a:rPr lang="ar-SA" sz="4400" dirty="0">
                <a:latin typeface="Calibri" panose="020F0502020204030204" pitchFamily="34" charset="0"/>
                <a:cs typeface="Calibri" panose="020F0502020204030204" pitchFamily="34" charset="0"/>
              </a:rPr>
              <a:t>ايمان...)</a:t>
            </a:r>
            <a:endParaRPr lang="he-IL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0E6CA60-F644-3067-40C1-8579F4972883}"/>
              </a:ext>
            </a:extLst>
          </p:cNvPr>
          <p:cNvSpPr/>
          <p:nvPr/>
        </p:nvSpPr>
        <p:spPr>
          <a:xfrm>
            <a:off x="0" y="-38251"/>
            <a:ext cx="9140250" cy="6896251"/>
          </a:xfrm>
          <a:custGeom>
            <a:avLst/>
            <a:gdLst/>
            <a:ahLst/>
            <a:cxnLst/>
            <a:rect l="l" t="t" r="r" b="b"/>
            <a:pathLst>
              <a:path w="12734391" h="8229600">
                <a:moveTo>
                  <a:pt x="0" y="0"/>
                </a:moveTo>
                <a:lnTo>
                  <a:pt x="12734390" y="0"/>
                </a:lnTo>
                <a:lnTo>
                  <a:pt x="127343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50"/>
            </a:stretch>
          </a:blipFill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5435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0" y="1008821"/>
            <a:ext cx="4640693" cy="4840358"/>
          </a:xfrm>
          <a:custGeom>
            <a:avLst/>
            <a:gdLst/>
            <a:ahLst/>
            <a:cxnLst/>
            <a:rect l="l" t="t" r="r" b="b"/>
            <a:pathLst>
              <a:path w="6961040" h="7260537">
                <a:moveTo>
                  <a:pt x="6961040" y="0"/>
                </a:moveTo>
                <a:lnTo>
                  <a:pt x="0" y="0"/>
                </a:lnTo>
                <a:lnTo>
                  <a:pt x="0" y="7260538"/>
                </a:lnTo>
                <a:lnTo>
                  <a:pt x="6961040" y="7260538"/>
                </a:lnTo>
                <a:lnTo>
                  <a:pt x="69610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857236" y="-411952"/>
            <a:ext cx="5094174" cy="5313350"/>
          </a:xfrm>
          <a:custGeom>
            <a:avLst/>
            <a:gdLst/>
            <a:ahLst/>
            <a:cxnLst/>
            <a:rect l="l" t="t" r="r" b="b"/>
            <a:pathLst>
              <a:path w="7641261" h="7970025">
                <a:moveTo>
                  <a:pt x="0" y="0"/>
                </a:moveTo>
                <a:lnTo>
                  <a:pt x="7641261" y="0"/>
                </a:lnTo>
                <a:lnTo>
                  <a:pt x="7641261" y="7970024"/>
                </a:lnTo>
                <a:lnTo>
                  <a:pt x="0" y="7970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187276" y="1568443"/>
            <a:ext cx="5262173" cy="5486400"/>
          </a:xfrm>
          <a:custGeom>
            <a:avLst/>
            <a:gdLst/>
            <a:ahLst/>
            <a:cxnLst/>
            <a:rect l="l" t="t" r="r" b="b"/>
            <a:pathLst>
              <a:path w="7893260" h="8229600">
                <a:moveTo>
                  <a:pt x="0" y="0"/>
                </a:moveTo>
                <a:lnTo>
                  <a:pt x="7893260" y="0"/>
                </a:lnTo>
                <a:lnTo>
                  <a:pt x="78932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50C74B0-833C-D201-0274-F634302721DA}"/>
              </a:ext>
            </a:extLst>
          </p:cNvPr>
          <p:cNvSpPr txBox="1"/>
          <p:nvPr/>
        </p:nvSpPr>
        <p:spPr>
          <a:xfrm>
            <a:off x="8154296" y="3937991"/>
            <a:ext cx="35715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لقد فهمت أن</a:t>
            </a:r>
            <a:r>
              <a:rPr lang="ar-JO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he-IL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F3608EC-9BAD-0FE4-B6D0-C41456CB17BA}"/>
              </a:ext>
            </a:extLst>
          </p:cNvPr>
          <p:cNvSpPr txBox="1"/>
          <p:nvPr/>
        </p:nvSpPr>
        <p:spPr>
          <a:xfrm>
            <a:off x="4420882" y="1890780"/>
            <a:ext cx="39668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مهم</a:t>
            </a:r>
            <a:r>
              <a:rPr lang="ar-JO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بالنسبة لي أن...</a:t>
            </a:r>
            <a:endParaRPr lang="he-IL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982E0ACF-BFA7-1A71-6A64-163811944067}"/>
              </a:ext>
            </a:extLst>
          </p:cNvPr>
          <p:cNvSpPr txBox="1"/>
          <p:nvPr/>
        </p:nvSpPr>
        <p:spPr>
          <a:xfrm>
            <a:off x="940368" y="2767280"/>
            <a:ext cx="2759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أعتقد أن</a:t>
            </a:r>
            <a:r>
              <a:rPr lang="ar-JO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he-IL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91474-EF35-674F-9A39-AE45E9773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8B073F0-EB99-C531-E160-E795BBF1868D}"/>
              </a:ext>
            </a:extLst>
          </p:cNvPr>
          <p:cNvSpPr/>
          <p:nvPr/>
        </p:nvSpPr>
        <p:spPr>
          <a:xfrm>
            <a:off x="-419548" y="0"/>
            <a:ext cx="10011618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43EA7DF3-051D-6A83-10FE-09EA88D179E7}"/>
              </a:ext>
            </a:extLst>
          </p:cNvPr>
          <p:cNvSpPr/>
          <p:nvPr/>
        </p:nvSpPr>
        <p:spPr>
          <a:xfrm>
            <a:off x="9140250" y="0"/>
            <a:ext cx="3051750" cy="6858000"/>
          </a:xfrm>
          <a:prstGeom prst="rect">
            <a:avLst/>
          </a:prstGeom>
          <a:solidFill>
            <a:srgbClr val="BF96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159883D-8B79-6F21-443A-17AEB99C2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9541" y="1357043"/>
            <a:ext cx="331245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sz="4400" dirty="0">
                <a:latin typeface="Calibri" panose="020F0502020204030204" pitchFamily="34" charset="0"/>
                <a:cs typeface="Calibri" panose="020F0502020204030204" pitchFamily="34" charset="0"/>
              </a:rPr>
              <a:t>أن نكون هنا، الآن، معًا، </a:t>
            </a:r>
            <a:r>
              <a:rPr lang="ar-JO" sz="4400" dirty="0">
                <a:latin typeface="Calibri" panose="020F0502020204030204" pitchFamily="34" charset="0"/>
                <a:cs typeface="Calibri" panose="020F0502020204030204" pitchFamily="34" charset="0"/>
              </a:rPr>
              <a:t>بالنسبة لنا</a:t>
            </a:r>
            <a:r>
              <a:rPr lang="ar-SA" sz="4400" dirty="0">
                <a:latin typeface="Calibri" panose="020F0502020204030204" pitchFamily="34" charset="0"/>
                <a:cs typeface="Calibri" panose="020F0502020204030204" pitchFamily="34" charset="0"/>
              </a:rPr>
              <a:t>، هو...</a:t>
            </a:r>
            <a:endParaRPr lang="he-IL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5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0CC39C5-5AD4-E58E-FC02-BA7AE2C6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 descr="תמונה שמכילה כתב יד, שלג&#10;&#10;התיאור נוצר באופן אוטומטי">
            <a:extLst>
              <a:ext uri="{FF2B5EF4-FFF2-40B4-BE49-F238E27FC236}">
                <a16:creationId xmlns:a16="http://schemas.microsoft.com/office/drawing/2014/main" id="{1ED395C5-59F6-9E8F-1C12-658D25152B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3BFDA45C-D3C6-DFD7-826D-44EFEBAC7E37}"/>
              </a:ext>
            </a:extLst>
          </p:cNvPr>
          <p:cNvSpPr/>
          <p:nvPr/>
        </p:nvSpPr>
        <p:spPr>
          <a:xfrm>
            <a:off x="352925" y="365125"/>
            <a:ext cx="11470107" cy="8823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اكتبوا جملاً تعزز قدراتكم وتمنحكم القوة خلال هذه الفترة</a:t>
            </a:r>
            <a:endParaRPr lang="he-IL" sz="4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27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inting, Wall, Mural, Colors, Graffi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326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32622" y="4002352"/>
            <a:ext cx="2766958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لون تمك</a:t>
            </a:r>
            <a:r>
              <a:rPr lang="ar-JO" sz="40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ّ</a:t>
            </a:r>
            <a:r>
              <a:rPr lang="ar-SA" sz="40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نت من إدخاله إلى حياتي خلال هذه الفترة</a:t>
            </a:r>
            <a:endParaRPr lang="he-IL" sz="40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95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all, Art, Mural, Painting, Graffi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99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5300" y="3429000"/>
            <a:ext cx="2618699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أشياء جديدة اكتشفتها خلال هذه الفترة</a:t>
            </a:r>
            <a:endParaRPr lang="he-IL" sz="2400" b="1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37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affiti Wall, Graffiti, Graffiti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0503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245600" y="1548874"/>
            <a:ext cx="263948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أشياء جديدة أراها </a:t>
            </a:r>
          </a:p>
          <a:p>
            <a:r>
              <a:rPr lang="ar-SA" sz="40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في نفسي</a:t>
            </a:r>
            <a:endParaRPr lang="he-IL" sz="40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4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icycle, Children, Graffiti,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5879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69892" y="3239227"/>
            <a:ext cx="2481767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العلاقات</a:t>
            </a:r>
          </a:p>
          <a:p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التي قمت بتعزيزها مؤخرًا</a:t>
            </a:r>
            <a:endParaRPr lang="he-IL" sz="44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0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erlin, Cat, Graffiti, Wall, M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7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724901" y="2398216"/>
            <a:ext cx="3048000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اللحظات التي تمك</a:t>
            </a:r>
            <a:r>
              <a:rPr lang="ar-JO" sz="4400" dirty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ّ</a:t>
            </a:r>
            <a:r>
              <a:rPr lang="ar-SA" sz="4400" dirty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نت فيها</a:t>
            </a:r>
            <a:r>
              <a:rPr lang="ar-JO" sz="4400" dirty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من</a:t>
            </a:r>
            <a:r>
              <a:rPr lang="ar-SA" sz="4400" dirty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</a:p>
          <a:p>
            <a:r>
              <a:rPr lang="ar-SA" sz="4400" dirty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أخذ قسط الراحة</a:t>
            </a:r>
            <a:endParaRPr lang="he-IL" sz="4400" dirty="0">
              <a:solidFill>
                <a:schemeClr val="bg1"/>
              </a:solidFill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78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int, Color, Colorful, Blue,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7"/>
            <a:ext cx="9144000" cy="68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4000" y="2086735"/>
            <a:ext cx="2895600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مجالات الاهتمام التي واصلت العمل بها خلال هذه الفترة</a:t>
            </a:r>
            <a:endParaRPr lang="he-IL" sz="44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23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raffiti, Colourful, Texture, 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601" cy="685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435432" y="3085196"/>
            <a:ext cx="250651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حلم</a:t>
            </a:r>
            <a:r>
              <a:rPr lang="ar-JO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ٌ حقّقته</a:t>
            </a:r>
            <a:r>
              <a:rPr lang="ar-SA" sz="4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 مؤخرا</a:t>
            </a:r>
            <a:endParaRPr lang="he-IL" sz="44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9080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6229</TotalTime>
  <Words>351</Words>
  <Application>Microsoft Office PowerPoint</Application>
  <PresentationFormat>מסך רחב</PresentationFormat>
  <Paragraphs>56</Paragraphs>
  <Slides>20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20</vt:i4>
      </vt:variant>
    </vt:vector>
  </HeadingPairs>
  <TitlesOfParts>
    <vt:vector size="28" baseType="lpstr">
      <vt:lpstr>Arial</vt:lpstr>
      <vt:lpstr>Arial Unicode MS</vt:lpstr>
      <vt:lpstr>Calibri</vt:lpstr>
      <vt:lpstr>Calibri Light</vt:lpstr>
      <vt:lpstr>Heebo</vt:lpstr>
      <vt:lpstr>Times New Roman</vt:lpstr>
      <vt:lpstr>ערכת נושא Office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Yaron'S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אורית ברג</dc:creator>
  <cp:lastModifiedBy>איריס וכטל</cp:lastModifiedBy>
  <cp:revision>70</cp:revision>
  <dcterms:created xsi:type="dcterms:W3CDTF">2021-01-18T14:01:15Z</dcterms:created>
  <dcterms:modified xsi:type="dcterms:W3CDTF">2025-02-12T10:28:06Z</dcterms:modified>
</cp:coreProperties>
</file>