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78" r:id="rId2"/>
  </p:sldMasterIdLst>
  <p:notesMasterIdLst>
    <p:notesMasterId r:id="rId11"/>
  </p:notesMasterIdLst>
  <p:sldIdLst>
    <p:sldId id="282" r:id="rId3"/>
    <p:sldId id="3056" r:id="rId4"/>
    <p:sldId id="285" r:id="rId5"/>
    <p:sldId id="286" r:id="rId6"/>
    <p:sldId id="3064" r:id="rId7"/>
    <p:sldId id="3067" r:id="rId8"/>
    <p:sldId id="3069" r:id="rId9"/>
    <p:sldId id="3068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65257" autoAdjust="0"/>
  </p:normalViewPr>
  <p:slideViewPr>
    <p:cSldViewPr snapToGrid="0">
      <p:cViewPr varScale="1">
        <p:scale>
          <a:sx n="57" d="100"/>
          <a:sy n="57" d="100"/>
        </p:scale>
        <p:origin x="16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440191-91A2-4788-BCBD-2253ABC680C6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09FABA-6F11-4152-9F65-7E0FE3E5FE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31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מטרת הפעילות:</a:t>
            </a:r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בתקופה המורכבת שבה אנו נמצאים, נבקש להיאחז בגורמי חוסן בחיינו.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מטרת הפעילות הינה זיהוי הכוח הטמון בשורשים המשפחתיים ובסיפור המשפחתי, כעוגן של שייכות, ביטחון וערכים אישיים וקבוצתיים.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חיזוק תחושת המשמעות, התקווה והאופטימיות, מתוך החיבור לסיפור המשפחתי.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הפעילות מושתתת על הגישה הנרטיבית, לפיה:</a:t>
            </a:r>
            <a:endParaRPr kumimoji="0" lang="he-IL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he-IL" sz="1200" b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בכל סיפור אישי ומשפחתי, גם אם הוא קשה, בתוך הכאב והקושי, טמון הכוח להתמודד.</a:t>
            </a:r>
          </a:p>
          <a:p>
            <a:pPr marL="514350" marR="0" lvl="0" indent="-5143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he-IL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במצבים מורכבים כמו זה שאנו חווים בתקופה הנוכחית, אחת הדרכים ליצור חיבור בין אנשים היא דרך שיתוף בסיפורים אישיים.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he-I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סיפורים מזמינים את האחרים להיות במקום של הקשבה ולא של תגובה. בהקשבה אפקטיבית, ממוקדת בחיובי/במתמודד ניתן לזהות כוחות.</a:t>
            </a:r>
          </a:p>
          <a:p>
            <a:pPr marL="514350" marR="0" lvl="0" indent="-5143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he-IL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הנחיות פשוטות כגון: מתן תשומת לב לשפה ולמילים של מי שמספר, מפתחות הקשבה ממוקדת, יוצרות חיבור ומדגישות את המשותף.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הדהוד  ככלי הקשבה נרטיבי מאפשר רפלקציה מעצימה, במישור התוך אישי,</a:t>
            </a:r>
            <a:r>
              <a:rPr lang="he-IL" sz="12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ומרחיב את האמפתיה ותחושת הלכידות, במישור הבין אישי</a:t>
            </a:r>
            <a:r>
              <a:rPr lang="he-IL" sz="1200" b="0" kern="0" dirty="0">
                <a:solidFill>
                  <a:prstClr val="black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sym typeface="Calibri"/>
              </a:rPr>
              <a:t>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1F95E44-42B4-42B7-AED2-E14DA1EE94E7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5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פתיחת המפגש</a:t>
            </a:r>
          </a:p>
          <a:p>
            <a:r>
              <a:rPr lang="he-IL" dirty="0"/>
              <a:t>חשוב לפתוח את המפגש במסר מחזק של יחד.</a:t>
            </a:r>
          </a:p>
          <a:p>
            <a:r>
              <a:rPr lang="he-IL" b="1" dirty="0"/>
              <a:t>נקודת המוצא היא שאנחנו יחד בתוך המציאות המורכבת.</a:t>
            </a:r>
          </a:p>
          <a:p>
            <a:r>
              <a:rPr lang="he-IL" dirty="0"/>
              <a:t>ניתן לומר:</a:t>
            </a:r>
          </a:p>
          <a:p>
            <a:r>
              <a:rPr lang="he-IL" dirty="0"/>
              <a:t>אנחנו חווים כחברה וכפרטים תקופה כואבת שמורכבת מאירועים קשים ומציפים.</a:t>
            </a:r>
          </a:p>
          <a:p>
            <a:endParaRPr lang="he-IL" dirty="0"/>
          </a:p>
          <a:p>
            <a:r>
              <a:rPr lang="he-IL" b="1" dirty="0"/>
              <a:t>במפגש זה, נבקש לתת מקום לשיתוף בסיפורים האישיים המשפחתיים, כמקור ממנו אנו שואבים </a:t>
            </a:r>
            <a:r>
              <a:rPr lang="he-IL" b="1" dirty="0" err="1"/>
              <a:t>כח</a:t>
            </a:r>
            <a:r>
              <a:rPr lang="he-IL" b="1" dirty="0"/>
              <a:t>.</a:t>
            </a:r>
          </a:p>
          <a:p>
            <a:endParaRPr lang="he-IL" b="1" dirty="0"/>
          </a:p>
          <a:p>
            <a:r>
              <a:rPr lang="he-IL" b="1" dirty="0"/>
              <a:t>הערה למנחה: חשוב לערוך תיאום ציפיות ומעיין חוזה לשיח מכבד בין ההורים, ללא ביקורתיות ושיפוטיות, מתוך הבנה לשונות בין כל תא משפחתי.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74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דגשים למנחה: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בחלק זה לא משתפים בסיפור, הפעילות הינה תוך אישית, הנחיה בשיטת  הדמיון המודרך ע"י המנחה.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השיתוף בסיפורים יתבצע בשלב השני, בקבוצות הקטנות.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נסביר: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לכל אחד</a:t>
            </a:r>
            <a:r>
              <a:rPr lang="he-IL" sz="12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ואחת מאיתנ</a:t>
            </a:r>
            <a:r>
              <a:rPr lang="he-IL" sz="1200" b="1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ו חוויות וסיפורים שונים הקשורים לשורשים המשפחתיים שלו/ה.</a:t>
            </a:r>
            <a:endParaRPr lang="he-I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כל אחד מכם מתבקש, להעלות למודעות סיפור משפחתי ממנו הוא שואב כוח ותקווה, </a:t>
            </a:r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תחושת גאווה ושייכות.</a:t>
            </a:r>
            <a:endParaRPr lang="he-IL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e-IL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זה יכול להיות מהמשפחה הגרעינית, מהמשפחה המורחבת, מסיפורים שסיפרו לי או ששמעתי על משפחתי, מהקשר שמהווה עבורי משפחה כיום.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מומלץ לגלות רגישות לאוכלוסיות ייחודיות (גרושים/מגויסים/משפחות שכולות וכדומה).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r>
              <a:rPr lang="he-IL" b="1" dirty="0"/>
              <a:t>רקע למנחה: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שפירא (2021) מחברת בין מרכיבי החוסן, הקהילה, השייכות והשורשים. החיבור בין העבר, ההווה והעתיד בונה את הזהות הבין דורית ויוצר את הרציפות השורשית ופיתוח התקווה, המשפחתית והלאומית. 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הנרטיב, כביטוי של זהות, שואף ליצור חוט מקשר בין עבר, הווה ועתיד. השימור שלו לאורך זמן, הינו משאב חוסן משמעותי בפני מצבי משבר ואיום. </a:t>
            </a:r>
            <a:r>
              <a:rPr lang="he-I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נמצא כי רמת המודעות והקשר של הילד לסיפור המשפחתי שלו, תרמה באופן ישיר לחוסן וההסתגלות האישית שלו, גם אם מדובר בסיפורים משפחתיים מורכבים ביותר.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e-I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מתוך: שפירא, מ. (2021). </a:t>
            </a:r>
            <a:r>
              <a:rPr lang="he-IL" sz="2400" b="0" i="0" dirty="0">
                <a:solidFill>
                  <a:srgbClr val="000000"/>
                </a:solidFill>
                <a:effectLst/>
                <a:latin typeface="fbreforma regular webfont"/>
              </a:rPr>
              <a:t>זהות, קהילה ומסוגלות: שלושה מעגלים בוני חוסן. אתר </a:t>
            </a:r>
            <a:r>
              <a:rPr lang="he-IL" sz="2400" b="0" i="0" dirty="0" err="1">
                <a:solidFill>
                  <a:srgbClr val="000000"/>
                </a:solidFill>
                <a:effectLst/>
                <a:latin typeface="fbreforma regular webfont"/>
              </a:rPr>
              <a:t>בטיפולנט</a:t>
            </a:r>
            <a:r>
              <a:rPr lang="he-IL" sz="2400" b="0" i="0" dirty="0">
                <a:solidFill>
                  <a:srgbClr val="000000"/>
                </a:solidFill>
                <a:effectLst/>
                <a:latin typeface="fbreforma regular webfont"/>
              </a:rPr>
              <a:t>.</a:t>
            </a:r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4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למנחה: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- נחלק את הקבוצה לשלשות - 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כדי לשתף בסיפורים האלו, באופן אינטימי ומוגן.</a:t>
            </a: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SzPts val="1100"/>
              <a:buFont typeface="Calibri" panose="020F0502020204030204" pitchFamily="34" charset="0"/>
              <a:buNone/>
            </a:pPr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נעבור על ההנחיות לשיתוף בקבוצות ונדגיש</a:t>
            </a:r>
            <a:r>
              <a:rPr lang="he-IL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sym typeface="Calibri"/>
              </a:rPr>
              <a:t> את חשיבות ההקפדה על ההנחיות </a:t>
            </a:r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sym typeface="Calibri"/>
              </a:rPr>
              <a:t/>
            </a:r>
            <a:b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sym typeface="Calibri"/>
              </a:rPr>
            </a:br>
            <a:r>
              <a:rPr lang="he-IL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sym typeface="Calibri"/>
              </a:rPr>
              <a:t>(ההקשבה הרצופה לסיפור, תאפשר מרחב בטוח ומכבד,</a:t>
            </a:r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sym typeface="Calibri"/>
              </a:rPr>
              <a:t> </a:t>
            </a:r>
            <a:r>
              <a:rPr lang="he-IL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sym typeface="Calibri"/>
              </a:rPr>
              <a:t>הציטוטים המדויקים יאפשרו תהליכים של רפלקציה אישית וכן, הקשבה אמפתית מעצימה).</a:t>
            </a:r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sym typeface="Calibri"/>
              </a:rPr>
              <a:t/>
            </a:r>
            <a:b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sym typeface="Calibri"/>
              </a:rPr>
            </a:br>
            <a:r>
              <a:rPr lang="he-I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טבעי שהסיפור המסופר יעורר במי שמקשיב, רגשות ותחושות. חשוב שתנסו להתמקד בסיפור ולהימנע מהתערבות.</a:t>
            </a: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SzPts val="1100"/>
              <a:buFont typeface="Calibri" panose="020F0502020204030204" pitchFamily="34" charset="0"/>
              <a:buNone/>
            </a:pPr>
            <a:r>
              <a:rPr lang="he-I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נקרין את ההנחיות במהלך השיתוף בקבוצות.</a:t>
            </a:r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10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שאלות לרפלקציה אישית – כל אחד מהמשתתפים יכתוב לעצמו.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58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שיתוף במליאה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התייחסות </a:t>
            </a: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לתהליך בקבוצות הקטנות.</a:t>
            </a:r>
          </a:p>
          <a:p>
            <a:pPr algn="r" rtl="1"/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נדגיש כי המשתתפים לא יתבקשו לשתף במה שעלה בקבוצות כי אם להתייחס לתהליך שעברו.</a:t>
            </a:r>
          </a:p>
          <a:p>
            <a:pPr algn="r" rtl="1"/>
            <a:endParaRPr lang="he-IL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לבסוף,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יש להמשיג את התהליך:</a:t>
            </a:r>
          </a:p>
          <a:p>
            <a:pPr marL="514350" marR="0" lvl="0" indent="-28575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he-I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המפגש בקבוצות קטנות והשיתוף בסיפורים אישיים יוצרים קרבה וחיבור.</a:t>
            </a:r>
          </a:p>
          <a:p>
            <a:pPr marL="514350" marR="0" lvl="0" indent="-28575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he-I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כללי השיח המוגן שומרים על המשתתפים ויוצרים מרחב בטוח.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28575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he-I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ההקשבה הפעילה משמעותית מאחר והיא נותנת תוקף לחוויית המספר.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88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בשלב זה, נזמין את המשתתפים לשתף –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בסיפור המשפחתי נותן לי כח? אלו כחות אני שואב/ת ממנו? ככלל, ובימים אלו בפרט.</a:t>
            </a:r>
          </a:p>
          <a:p>
            <a:pPr algn="r" rtl="1"/>
            <a:endParaRPr lang="he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הסבר:</a:t>
            </a:r>
          </a:p>
          <a:p>
            <a:pPr algn="r" rtl="1"/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עצם ההיזכרות בסיפור המשפחתי ממנו אנו שואבים כח והשיתוף בו, מחדד, מנסח אותו מחדש ומעצים את הכח הטמון בו.</a:t>
            </a:r>
          </a:p>
          <a:p>
            <a:pPr algn="r" rtl="1"/>
            <a:endParaRPr lang="he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2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סיום המפגש: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נבקש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מכל משתתף לומר/לרשום מילה</a:t>
            </a:r>
            <a:r>
              <a:rPr lang="he-I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אחת</a:t>
            </a: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בעקבות המפגש - </a:t>
            </a: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עניין אותו, מה נגע בו או מה לקח מהמפגש.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במפגש מקוון – ניתן להיעזר בענן מילים ולהציג את המילים.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המנחה ירשום לעצמו את המילים.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לבסוף י</a:t>
            </a: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חבר בין כל המילים שהוזכרו ע"י המשתתפים וינסח פסקה שמסכמת את התוצר של המפגש 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המנחה יאמר: </a:t>
            </a:r>
            <a:r>
              <a:rPr lang="he-IL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"מהמפגש הזה אנחנו יוצאים עם...." ויקריא את המילים, תוך הדגשת מילים שחזרו על עצמן וחיזוק מסרים של חוסן.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16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  <p:sp>
        <p:nvSpPr>
          <p:cNvPr id="20" name="Google Shape;20;p14"/>
          <p:cNvSpPr/>
          <p:nvPr/>
        </p:nvSpPr>
        <p:spPr>
          <a:xfrm>
            <a:off x="0" y="1"/>
            <a:ext cx="12192000" cy="1487055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92727" y="2071688"/>
            <a:ext cx="10806547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79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14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94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28626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  <a:defRPr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377292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21368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26546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65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57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53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">
  <p:cSld name="1_תמונה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e-IL" dirty="0"/>
              <a:t>להדפסה</a:t>
            </a:r>
            <a:endParaRPr dirty="0"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pic>
        <p:nvPicPr>
          <p:cNvPr id="106" name="Google Shape;106;p13" descr="מדפסת עם מילוי מלא"/>
          <p:cNvPicPr preferRelativeResize="0"/>
          <p:nvPr/>
        </p:nvPicPr>
        <p:blipFill rotWithShape="1">
          <a:blip r:embed="rId2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660796" y="936396"/>
            <a:ext cx="4985208" cy="498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29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4313375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286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9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069" y="264516"/>
            <a:ext cx="11643864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914377">
                <a:buClr>
                  <a:srgbClr val="000000"/>
                </a:buClr>
                <a:defRPr/>
              </a:pPr>
              <a:endParaRPr lang="he-IL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defTabSz="914377">
                <a:buClr>
                  <a:srgbClr val="000000"/>
                </a:buClr>
                <a:defRPr/>
              </a:pPr>
              <a:endParaRPr lang="he-IL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</a:extLst>
          </p:cNvPr>
          <p:cNvGrpSpPr/>
          <p:nvPr/>
        </p:nvGrpSpPr>
        <p:grpSpPr>
          <a:xfrm>
            <a:off x="2667249" y="2552925"/>
            <a:ext cx="6796567" cy="2159531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914377">
                <a:buClr>
                  <a:srgbClr val="000000"/>
                </a:buClr>
                <a:defRPr/>
              </a:pPr>
              <a:endParaRPr lang="he-IL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914377">
                <a:lnSpc>
                  <a:spcPts val="2660"/>
                </a:lnSpc>
                <a:buClr>
                  <a:srgbClr val="000000"/>
                </a:buClr>
                <a:defRPr/>
              </a:pPr>
              <a:endParaRPr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8" y="2799219"/>
            <a:ext cx="7777987" cy="1655763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615" rtl="1">
              <a:buClr>
                <a:srgbClr val="000000"/>
              </a:buClr>
              <a:buNone/>
              <a:defRPr/>
            </a:pPr>
            <a:r>
              <a:rPr lang="he-IL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כלים ופעילויות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he-IL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לחיזוק כוחות ולניהול שיח רגשי</a:t>
            </a:r>
          </a:p>
          <a:p>
            <a:pPr marL="0" indent="0" algn="ctr" defTabSz="609615" rtl="1">
              <a:buClr>
                <a:srgbClr val="000000"/>
              </a:buClr>
              <a:buNone/>
              <a:defRPr/>
            </a:pPr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להורים</a:t>
            </a:r>
          </a:p>
        </p:txBody>
      </p: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2" y="313829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9" y="1003541"/>
            <a:ext cx="2141984" cy="40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377">
              <a:lnSpc>
                <a:spcPct val="88888"/>
              </a:lnSpc>
              <a:buClr>
                <a:srgbClr val="000000"/>
              </a:buClr>
              <a:defRPr/>
            </a:pPr>
            <a:r>
              <a:rPr lang="x-none" sz="10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משרד החינוך</a:t>
            </a:r>
            <a:endParaRPr sz="1600" kern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914377">
              <a:lnSpc>
                <a:spcPct val="88888"/>
              </a:lnSpc>
              <a:buClr>
                <a:srgbClr val="000000"/>
              </a:buClr>
              <a:defRPr/>
            </a:pPr>
            <a:r>
              <a:rPr lang="x-none" sz="10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מינהל פדגוגי</a:t>
            </a:r>
            <a:endParaRPr sz="1000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 defTabSz="914377">
              <a:lnSpc>
                <a:spcPct val="88888"/>
              </a:lnSpc>
              <a:buClr>
                <a:srgbClr val="000000"/>
              </a:buClr>
              <a:defRPr/>
            </a:pPr>
            <a:r>
              <a:rPr lang="x-none" sz="10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אגף בכיר שירות פסיכולוגי ייעוצי</a:t>
            </a:r>
            <a:endParaRPr sz="1600" kern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827" y="300762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8" y="5095276"/>
            <a:ext cx="7777987" cy="5871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buClr>
                <a:srgbClr val="000000"/>
              </a:buClr>
              <a:defRPr/>
            </a:pPr>
            <a:endParaRPr lang="he-IL" sz="3600" b="1" dirty="0">
              <a:solidFill>
                <a:srgbClr val="5B7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5" y="-450654"/>
            <a:ext cx="4716276" cy="4716276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5489973" y="5746433"/>
            <a:ext cx="6093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he-IL" sz="3200" b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הורים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1185B43-9162-4EA0-5343-9E6A013CDB40}"/>
              </a:ext>
            </a:extLst>
          </p:cNvPr>
          <p:cNvSpPr txBox="1"/>
          <p:nvPr/>
        </p:nvSpPr>
        <p:spPr>
          <a:xfrm>
            <a:off x="3328416" y="4956785"/>
            <a:ext cx="51257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הסיפור המשפחתי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07F1C93-2842-017C-4AF8-738AFD5A1F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50D3A47-88EF-73B9-80C6-71335DA5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6000" b="1" dirty="0">
                <a:solidFill>
                  <a:srgbClr val="002060"/>
                </a:solidFill>
              </a:rPr>
              <a:t>להיות יחד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5EEBE1D-A9AC-47E1-7B71-B41F69F256DD}"/>
              </a:ext>
            </a:extLst>
          </p:cNvPr>
          <p:cNvSpPr txBox="1"/>
          <p:nvPr/>
        </p:nvSpPr>
        <p:spPr>
          <a:xfrm>
            <a:off x="2571750" y="2037080"/>
            <a:ext cx="7048500" cy="352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Heebo" panose="00000500000000000000" pitchFamily="2" charset="-79"/>
                <a:cs typeface="Calibri" panose="020F0502020204030204" pitchFamily="34" charset="0"/>
                <a:sym typeface="Arial"/>
              </a:rPr>
              <a:t>אנחנו כאן יחד,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Heebo" panose="00000500000000000000" pitchFamily="2" charset="-79"/>
                <a:cs typeface="Calibri" panose="020F0502020204030204" pitchFamily="34" charset="0"/>
                <a:sym typeface="Arial"/>
              </a:rPr>
              <a:t>כקהילה בית ספרית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Heebo" panose="00000500000000000000" pitchFamily="2" charset="-79"/>
                <a:cs typeface="Calibri" panose="020F0502020204030204" pitchFamily="34" charset="0"/>
                <a:sym typeface="Arial"/>
              </a:rPr>
              <a:t>גם בשעה שהמציאות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Heebo" panose="00000500000000000000" pitchFamily="2" charset="-79"/>
                <a:cs typeface="Calibri" panose="020F0502020204030204" pitchFamily="34" charset="0"/>
                <a:sym typeface="Arial"/>
              </a:rPr>
              <a:t>קשה ומורכבת</a:t>
            </a:r>
          </a:p>
        </p:txBody>
      </p:sp>
      <p:pic>
        <p:nvPicPr>
          <p:cNvPr id="6" name="Picture 4" descr="Free illustrations of Face">
            <a:extLst>
              <a:ext uri="{FF2B5EF4-FFF2-40B4-BE49-F238E27FC236}">
                <a16:creationId xmlns:a16="http://schemas.microsoft.com/office/drawing/2014/main" id="{426ABF6C-5B63-2D66-1800-D84095F16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3" r="-14801"/>
          <a:stretch/>
        </p:blipFill>
        <p:spPr bwMode="auto">
          <a:xfrm>
            <a:off x="9369532" y="-954569"/>
            <a:ext cx="4656189" cy="86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illustrations of Face">
            <a:extLst>
              <a:ext uri="{FF2B5EF4-FFF2-40B4-BE49-F238E27FC236}">
                <a16:creationId xmlns:a16="http://schemas.microsoft.com/office/drawing/2014/main" id="{51290988-D152-4014-F2F4-F7B27D226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25"/>
          <a:stretch/>
        </p:blipFill>
        <p:spPr bwMode="auto">
          <a:xfrm>
            <a:off x="-822286" y="-1109836"/>
            <a:ext cx="3733928" cy="89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5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7D37DF-FE2E-A1FF-7478-189C4AF26539}"/>
              </a:ext>
            </a:extLst>
          </p:cNvPr>
          <p:cNvSpPr/>
          <p:nvPr/>
        </p:nvSpPr>
        <p:spPr>
          <a:xfrm>
            <a:off x="0" y="-10417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3B5D041-68C8-E9ED-76FE-CF30CB270551}"/>
              </a:ext>
            </a:extLst>
          </p:cNvPr>
          <p:cNvSpPr txBox="1"/>
          <p:nvPr/>
        </p:nvSpPr>
        <p:spPr>
          <a:xfrm>
            <a:off x="5779441" y="1447507"/>
            <a:ext cx="5958430" cy="2903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5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סיפור </a:t>
            </a:r>
            <a:r>
              <a:rPr lang="he-IL" sz="5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משפחתי</a:t>
            </a: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ממנו אני שואב/ת 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כח ותקווה</a:t>
            </a:r>
          </a:p>
        </p:txBody>
      </p:sp>
      <p:pic>
        <p:nvPicPr>
          <p:cNvPr id="1028" name="Picture 4" descr="Free tree roots hearts illustration">
            <a:extLst>
              <a:ext uri="{FF2B5EF4-FFF2-40B4-BE49-F238E27FC236}">
                <a16:creationId xmlns:a16="http://schemas.microsoft.com/office/drawing/2014/main" id="{5A66B8C8-09A2-E8A5-68BA-96E9E8B0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172"/>
            <a:ext cx="5779441" cy="69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5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7D37DF-FE2E-A1FF-7478-189C4AF26539}"/>
              </a:ext>
            </a:extLst>
          </p:cNvPr>
          <p:cNvSpPr/>
          <p:nvPr/>
        </p:nvSpPr>
        <p:spPr>
          <a:xfrm>
            <a:off x="0" y="-10417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B6D4928-47BB-9FEF-5C2C-38AC79D5C3CA}"/>
              </a:ext>
            </a:extLst>
          </p:cNvPr>
          <p:cNvSpPr txBox="1"/>
          <p:nvPr/>
        </p:nvSpPr>
        <p:spPr>
          <a:xfrm>
            <a:off x="2270567" y="522757"/>
            <a:ext cx="7650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שיתוף בקבוצות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8FB7FF1-D5E8-10C1-9ACE-A2EF7E95ACFC}"/>
              </a:ext>
            </a:extLst>
          </p:cNvPr>
          <p:cNvSpPr txBox="1"/>
          <p:nvPr/>
        </p:nvSpPr>
        <p:spPr>
          <a:xfrm>
            <a:off x="0" y="1598947"/>
            <a:ext cx="12192000" cy="41515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e-I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המספר</a:t>
            </a: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(אחד מחברי השלישייה): מספר סיפור משפחתי, סיפור שנותן לו כוח גאווה ו\או הרגשת שייכות.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המקשיבים:</a:t>
            </a: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רושמים </a:t>
            </a: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בזמן הסיפור מילים, ציטוטים מדויקים ומשפטים בולטים בשפתו של המספר.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2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עם סיום השיתוף בסיפור, המקשיבים</a:t>
            </a: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מקריאים את המשפטים הבולטים שרשמו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("</a:t>
            </a: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שמעתי את המספר אומר...").</a:t>
            </a: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המספר מאזין ללא התייחסות.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חוזרים על התהליך, כך שכל אחד מהמשתתפים בקבוצה, יהיה בתפקיד המספר.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1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64A8BC6-9D81-4658-E222-428D009193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9DD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A5F579C-BF6A-EBBE-D4FC-929A2BC92DFD}"/>
              </a:ext>
            </a:extLst>
          </p:cNvPr>
          <p:cNvSpPr txBox="1"/>
          <p:nvPr/>
        </p:nvSpPr>
        <p:spPr>
          <a:xfrm>
            <a:off x="2008682" y="839388"/>
            <a:ext cx="8244590" cy="371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איך היה לי </a:t>
            </a: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לספר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את הסיפור המשפחתי?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איך היה לי </a:t>
            </a: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להקשיב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לסיפורים המשפחתיים?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איך הרגשתי </a:t>
            </a: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כשהקשיבו לי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srgbClr val="009DD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תובנה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שיש לי בעקבות השיח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1F7DFAFD-C51F-88FB-83F8-709275D0C014}"/>
              </a:ext>
            </a:extLst>
          </p:cNvPr>
          <p:cNvSpPr/>
          <p:nvPr/>
        </p:nvSpPr>
        <p:spPr>
          <a:xfrm>
            <a:off x="3270725" y="6249502"/>
            <a:ext cx="5751425" cy="606028"/>
          </a:xfrm>
          <a:custGeom>
            <a:avLst/>
            <a:gdLst/>
            <a:ahLst/>
            <a:cxnLst/>
            <a:rect l="l" t="t" r="r" b="b"/>
            <a:pathLst>
              <a:path w="11502849" h="6340946">
                <a:moveTo>
                  <a:pt x="0" y="0"/>
                </a:moveTo>
                <a:lnTo>
                  <a:pt x="11502850" y="0"/>
                </a:lnTo>
                <a:lnTo>
                  <a:pt x="11502850" y="6340946"/>
                </a:lnTo>
                <a:lnTo>
                  <a:pt x="0" y="63409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2315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ADA07A93-B36A-337C-527A-E18BE1F2CD62}"/>
              </a:ext>
            </a:extLst>
          </p:cNvPr>
          <p:cNvSpPr/>
          <p:nvPr/>
        </p:nvSpPr>
        <p:spPr>
          <a:xfrm>
            <a:off x="4546712" y="4802104"/>
            <a:ext cx="3098575" cy="1727455"/>
          </a:xfrm>
          <a:custGeom>
            <a:avLst/>
            <a:gdLst/>
            <a:ahLst/>
            <a:cxnLst/>
            <a:rect l="l" t="t" r="r" b="b"/>
            <a:pathLst>
              <a:path w="6197149" h="3454910">
                <a:moveTo>
                  <a:pt x="0" y="0"/>
                </a:moveTo>
                <a:lnTo>
                  <a:pt x="6197149" y="0"/>
                </a:lnTo>
                <a:lnTo>
                  <a:pt x="6197149" y="3454911"/>
                </a:lnTo>
                <a:lnTo>
                  <a:pt x="0" y="3454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91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64A8BC6-9D81-4658-E222-428D00919306}"/>
              </a:ext>
            </a:extLst>
          </p:cNvPr>
          <p:cNvSpPr/>
          <p:nvPr/>
        </p:nvSpPr>
        <p:spPr>
          <a:xfrm>
            <a:off x="0" y="1171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2" descr="Free bubble circle sphere illustration">
            <a:extLst>
              <a:ext uri="{FF2B5EF4-FFF2-40B4-BE49-F238E27FC236}">
                <a16:creationId xmlns:a16="http://schemas.microsoft.com/office/drawing/2014/main" id="{00E84922-FAF4-E275-00D6-26C3F5F0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31" y="281516"/>
            <a:ext cx="3279373" cy="32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bubble circle sphere illustration">
            <a:extLst>
              <a:ext uri="{FF2B5EF4-FFF2-40B4-BE49-F238E27FC236}">
                <a16:creationId xmlns:a16="http://schemas.microsoft.com/office/drawing/2014/main" id="{90FC45DB-22CB-FB82-C1B4-BB6E23FE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25" y="3080321"/>
            <a:ext cx="3227776" cy="32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E13B871-D61D-5FB0-5D0C-5E5CC7D4E48A}"/>
              </a:ext>
            </a:extLst>
          </p:cNvPr>
          <p:cNvSpPr txBox="1"/>
          <p:nvPr/>
        </p:nvSpPr>
        <p:spPr>
          <a:xfrm>
            <a:off x="7838657" y="1515240"/>
            <a:ext cx="3086168" cy="1251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1000"/>
              </a:spcAft>
            </a:pPr>
            <a:r>
              <a:rPr lang="he-IL" sz="3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משמעותי</a:t>
            </a:r>
          </a:p>
          <a:p>
            <a:pPr lvl="0" algn="ctr" rtl="1">
              <a:lnSpc>
                <a:spcPct val="107000"/>
              </a:lnSpc>
              <a:spcAft>
                <a:spcPts val="1000"/>
              </a:spcAft>
            </a:pPr>
            <a:r>
              <a:rPr lang="he-IL" sz="3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שהרגשתי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086EDDC-992B-C85A-D795-350444808D47}"/>
              </a:ext>
            </a:extLst>
          </p:cNvPr>
          <p:cNvSpPr txBox="1"/>
          <p:nvPr/>
        </p:nvSpPr>
        <p:spPr>
          <a:xfrm>
            <a:off x="4847015" y="3925470"/>
            <a:ext cx="2933312" cy="1251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1000"/>
              </a:spcAft>
            </a:pPr>
            <a:r>
              <a:rPr lang="he-IL" sz="3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תובנה</a:t>
            </a:r>
          </a:p>
          <a:p>
            <a:pPr lvl="0" algn="ctr" rtl="1">
              <a:lnSpc>
                <a:spcPct val="107000"/>
              </a:lnSpc>
              <a:spcAft>
                <a:spcPts val="1000"/>
              </a:spcAft>
            </a:pPr>
            <a:r>
              <a:rPr lang="he-IL" sz="3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מהתהליך בקבוצה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Free bubble circle sphere illustration">
            <a:extLst>
              <a:ext uri="{FF2B5EF4-FFF2-40B4-BE49-F238E27FC236}">
                <a16:creationId xmlns:a16="http://schemas.microsoft.com/office/drawing/2014/main" id="{55C87B1C-36DE-E064-13EF-8F50E358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19" y="166528"/>
            <a:ext cx="3029780" cy="30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A5F579C-BF6A-EBBE-D4FC-929A2BC92DFD}"/>
              </a:ext>
            </a:extLst>
          </p:cNvPr>
          <p:cNvSpPr txBox="1"/>
          <p:nvPr/>
        </p:nvSpPr>
        <p:spPr>
          <a:xfrm>
            <a:off x="1864092" y="1175298"/>
            <a:ext cx="3361633" cy="1251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1000"/>
              </a:spcAft>
            </a:pPr>
            <a:r>
              <a:rPr lang="he-IL" sz="3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משמעותי</a:t>
            </a:r>
          </a:p>
          <a:p>
            <a:pPr lvl="0" algn="ctr" rtl="1">
              <a:lnSpc>
                <a:spcPct val="107000"/>
              </a:lnSpc>
              <a:spcAft>
                <a:spcPts val="1000"/>
              </a:spcAft>
            </a:pPr>
            <a:r>
              <a:rPr lang="he-IL" sz="3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שקרה לי בקבוצה</a:t>
            </a:r>
          </a:p>
        </p:txBody>
      </p:sp>
    </p:spTree>
    <p:extLst>
      <p:ext uri="{BB962C8B-B14F-4D97-AF65-F5344CB8AC3E}">
        <p14:creationId xmlns:p14="http://schemas.microsoft.com/office/powerpoint/2010/main" val="7966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64A8BC6-9D81-4658-E222-428D00919306}"/>
              </a:ext>
            </a:extLst>
          </p:cNvPr>
          <p:cNvSpPr/>
          <p:nvPr/>
        </p:nvSpPr>
        <p:spPr>
          <a:xfrm>
            <a:off x="0" y="1171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C7D5E97-1868-7799-3A58-36ABBEF3B627}"/>
              </a:ext>
            </a:extLst>
          </p:cNvPr>
          <p:cNvSpPr txBox="1"/>
          <p:nvPr/>
        </p:nvSpPr>
        <p:spPr>
          <a:xfrm>
            <a:off x="3391942" y="1207289"/>
            <a:ext cx="5408113" cy="326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1000"/>
              </a:spcAft>
            </a:pPr>
            <a:r>
              <a:rPr lang="he-IL" sz="6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 של</a:t>
            </a:r>
          </a:p>
          <a:p>
            <a:pPr lvl="0" algn="ctr" rtl="1">
              <a:lnSpc>
                <a:spcPct val="107000"/>
              </a:lnSpc>
              <a:spcAft>
                <a:spcPts val="1000"/>
              </a:spcAft>
            </a:pPr>
            <a:r>
              <a:rPr lang="he-IL" sz="6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הסיפור המשפחתי</a:t>
            </a:r>
          </a:p>
          <a:p>
            <a:pPr lvl="0" algn="ctr" rtl="1">
              <a:lnSpc>
                <a:spcPct val="107000"/>
              </a:lnSpc>
              <a:spcAft>
                <a:spcPts val="1000"/>
              </a:spcAft>
            </a:pPr>
            <a:r>
              <a:rPr lang="he-IL" sz="6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עבורי...</a:t>
            </a:r>
            <a:endParaRPr lang="he-IL" sz="6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A3EDB700-AD07-EF92-02D3-AC0E55AA5287}"/>
              </a:ext>
            </a:extLst>
          </p:cNvPr>
          <p:cNvSpPr/>
          <p:nvPr/>
        </p:nvSpPr>
        <p:spPr>
          <a:xfrm>
            <a:off x="3270725" y="6249502"/>
            <a:ext cx="5751425" cy="606028"/>
          </a:xfrm>
          <a:custGeom>
            <a:avLst/>
            <a:gdLst/>
            <a:ahLst/>
            <a:cxnLst/>
            <a:rect l="l" t="t" r="r" b="b"/>
            <a:pathLst>
              <a:path w="11502849" h="6340946">
                <a:moveTo>
                  <a:pt x="0" y="0"/>
                </a:moveTo>
                <a:lnTo>
                  <a:pt x="11502850" y="0"/>
                </a:lnTo>
                <a:lnTo>
                  <a:pt x="11502850" y="6340946"/>
                </a:lnTo>
                <a:lnTo>
                  <a:pt x="0" y="63409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2315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68AB04C8-F946-C338-57E7-548BC473C138}"/>
              </a:ext>
            </a:extLst>
          </p:cNvPr>
          <p:cNvSpPr/>
          <p:nvPr/>
        </p:nvSpPr>
        <p:spPr>
          <a:xfrm>
            <a:off x="4546712" y="4802104"/>
            <a:ext cx="3098575" cy="1727455"/>
          </a:xfrm>
          <a:custGeom>
            <a:avLst/>
            <a:gdLst/>
            <a:ahLst/>
            <a:cxnLst/>
            <a:rect l="l" t="t" r="r" b="b"/>
            <a:pathLst>
              <a:path w="6197149" h="3454910">
                <a:moveTo>
                  <a:pt x="0" y="0"/>
                </a:moveTo>
                <a:lnTo>
                  <a:pt x="6197149" y="0"/>
                </a:lnTo>
                <a:lnTo>
                  <a:pt x="6197149" y="3454911"/>
                </a:lnTo>
                <a:lnTo>
                  <a:pt x="0" y="3454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47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64A8BC6-9D81-4658-E222-428D00919306}"/>
              </a:ext>
            </a:extLst>
          </p:cNvPr>
          <p:cNvSpPr/>
          <p:nvPr/>
        </p:nvSpPr>
        <p:spPr>
          <a:xfrm>
            <a:off x="0" y="-33688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0891D6B-22BE-5E0D-86E9-8DB620FD0C67}"/>
              </a:ext>
            </a:extLst>
          </p:cNvPr>
          <p:cNvSpPr txBox="1"/>
          <p:nvPr/>
        </p:nvSpPr>
        <p:spPr>
          <a:xfrm>
            <a:off x="3049003" y="512500"/>
            <a:ext cx="6093994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1000"/>
              </a:spcAft>
            </a:pPr>
            <a:r>
              <a:rPr lang="he-IL" sz="44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כח הסיפור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Free Bubble Speech vector and picture">
            <a:extLst>
              <a:ext uri="{FF2B5EF4-FFF2-40B4-BE49-F238E27FC236}">
                <a16:creationId xmlns:a16="http://schemas.microsoft.com/office/drawing/2014/main" id="{DCC71814-63CF-C858-B48D-F2E966F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40260"/>
            <a:ext cx="6096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A5F579C-BF6A-EBBE-D4FC-929A2BC92DFD}"/>
              </a:ext>
            </a:extLst>
          </p:cNvPr>
          <p:cNvSpPr txBox="1"/>
          <p:nvPr/>
        </p:nvSpPr>
        <p:spPr>
          <a:xfrm>
            <a:off x="3718560" y="2191601"/>
            <a:ext cx="4754881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1000"/>
              </a:spcAft>
            </a:pPr>
            <a:r>
              <a:rPr lang="he-IL" sz="6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מילה אחת </a:t>
            </a:r>
          </a:p>
          <a:p>
            <a:pPr algn="ctr" rtl="1">
              <a:spcAft>
                <a:spcPts val="1000"/>
              </a:spcAft>
            </a:pPr>
            <a:r>
              <a:rPr lang="he-IL" sz="6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בעקבות המפגש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51263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כחול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רכת נושא Office">
  <a:themeElements>
    <a:clrScheme name="כחול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906</Words>
  <Application>Microsoft Office PowerPoint</Application>
  <PresentationFormat>מסך רחב</PresentationFormat>
  <Paragraphs>96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8</vt:i4>
      </vt:variant>
    </vt:vector>
  </HeadingPairs>
  <TitlesOfParts>
    <vt:vector size="16" baseType="lpstr">
      <vt:lpstr>Arial</vt:lpstr>
      <vt:lpstr>Calibri</vt:lpstr>
      <vt:lpstr>David</vt:lpstr>
      <vt:lpstr>fbreforma regular webfont</vt:lpstr>
      <vt:lpstr>Heebo</vt:lpstr>
      <vt:lpstr>Wingdings</vt:lpstr>
      <vt:lpstr>1_ערכת נושא Office</vt:lpstr>
      <vt:lpstr>2_ערכת נושא Office</vt:lpstr>
      <vt:lpstr>מצגת של PowerPoint‏</vt:lpstr>
      <vt:lpstr>להיות יחד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מאגרי כ"ח</dc:title>
  <dc:creator>Dafna Hadar Pecker</dc:creator>
  <cp:lastModifiedBy>איריס וכטל</cp:lastModifiedBy>
  <cp:revision>73</cp:revision>
  <dcterms:created xsi:type="dcterms:W3CDTF">2023-10-09T18:58:42Z</dcterms:created>
  <dcterms:modified xsi:type="dcterms:W3CDTF">2025-02-26T09:25:21Z</dcterms:modified>
</cp:coreProperties>
</file>