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lvl="0">
      <a:defRPr lang="he-IL"/>
    </a:defPPr>
    <a:lvl1pPr marL="0" lvl="0" algn="r" defTabSz="914400" rtl="1" eaLnBrk="1" latinLnBrk="0" hangingPunct="1">
      <a:defRPr sz="1800" kern="1200">
        <a:solidFill>
          <a:schemeClr val="tx1"/>
        </a:solidFill>
        <a:latin typeface="+mn-lt"/>
        <a:ea typeface="+mn-ea"/>
        <a:cs typeface="+mn-cs"/>
      </a:defRPr>
    </a:lvl1pPr>
    <a:lvl2pPr marL="457200" lvl="1" algn="r" defTabSz="914400" rtl="1" eaLnBrk="1" latinLnBrk="0" hangingPunct="1">
      <a:defRPr sz="1800" kern="1200">
        <a:solidFill>
          <a:schemeClr val="tx1"/>
        </a:solidFill>
        <a:latin typeface="+mn-lt"/>
        <a:ea typeface="+mn-ea"/>
        <a:cs typeface="+mn-cs"/>
      </a:defRPr>
    </a:lvl2pPr>
    <a:lvl3pPr marL="914400" lvl="2" algn="r" defTabSz="914400" rtl="1" eaLnBrk="1" latinLnBrk="0" hangingPunct="1">
      <a:defRPr sz="1800" kern="1200">
        <a:solidFill>
          <a:schemeClr val="tx1"/>
        </a:solidFill>
        <a:latin typeface="+mn-lt"/>
        <a:ea typeface="+mn-ea"/>
        <a:cs typeface="+mn-cs"/>
      </a:defRPr>
    </a:lvl3pPr>
    <a:lvl4pPr marL="1371600" lvl="3" algn="r" defTabSz="914400" rtl="1" eaLnBrk="1" latinLnBrk="0" hangingPunct="1">
      <a:defRPr sz="1800" kern="1200">
        <a:solidFill>
          <a:schemeClr val="tx1"/>
        </a:solidFill>
        <a:latin typeface="+mn-lt"/>
        <a:ea typeface="+mn-ea"/>
        <a:cs typeface="+mn-cs"/>
      </a:defRPr>
    </a:lvl4pPr>
    <a:lvl5pPr marL="1828800" lvl="4" algn="r" defTabSz="914400" rtl="1" eaLnBrk="1" latinLnBrk="0" hangingPunct="1">
      <a:defRPr sz="1800" kern="1200">
        <a:solidFill>
          <a:schemeClr val="tx1"/>
        </a:solidFill>
        <a:latin typeface="+mn-lt"/>
        <a:ea typeface="+mn-ea"/>
        <a:cs typeface="+mn-cs"/>
      </a:defRPr>
    </a:lvl5pPr>
    <a:lvl6pPr marL="2286000" lvl="5" algn="r" defTabSz="914400" rtl="1" eaLnBrk="1" latinLnBrk="0" hangingPunct="1">
      <a:defRPr sz="1800" kern="1200">
        <a:solidFill>
          <a:schemeClr val="tx1"/>
        </a:solidFill>
        <a:latin typeface="+mn-lt"/>
        <a:ea typeface="+mn-ea"/>
        <a:cs typeface="+mn-cs"/>
      </a:defRPr>
    </a:lvl6pPr>
    <a:lvl7pPr marL="2743200" lvl="6" algn="r" defTabSz="914400" rtl="1" eaLnBrk="1" latinLnBrk="0" hangingPunct="1">
      <a:defRPr sz="1800" kern="1200">
        <a:solidFill>
          <a:schemeClr val="tx1"/>
        </a:solidFill>
        <a:latin typeface="+mn-lt"/>
        <a:ea typeface="+mn-ea"/>
        <a:cs typeface="+mn-cs"/>
      </a:defRPr>
    </a:lvl7pPr>
    <a:lvl8pPr marL="3200400" lvl="7" algn="r" defTabSz="914400" rtl="1" eaLnBrk="1" latinLnBrk="0" hangingPunct="1">
      <a:defRPr sz="1800" kern="1200">
        <a:solidFill>
          <a:schemeClr val="tx1"/>
        </a:solidFill>
        <a:latin typeface="+mn-lt"/>
        <a:ea typeface="+mn-ea"/>
        <a:cs typeface="+mn-cs"/>
      </a:defRPr>
    </a:lvl8pPr>
    <a:lvl9pPr marL="3657600" lvl="8"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72" autoAdjust="0"/>
    <p:restoredTop sz="86459" autoAdjust="0"/>
  </p:normalViewPr>
  <p:slideViewPr>
    <p:cSldViewPr snapToGrid="0">
      <p:cViewPr varScale="1">
        <p:scale>
          <a:sx n="74" d="100"/>
          <a:sy n="74" d="100"/>
        </p:scale>
        <p:origin x="1066" y="72"/>
      </p:cViewPr>
      <p:guideLst/>
    </p:cSldViewPr>
  </p:slideViewPr>
  <p:outlineViewPr>
    <p:cViewPr>
      <p:scale>
        <a:sx n="33" d="100"/>
        <a:sy n="33" d="100"/>
      </p:scale>
      <p:origin x="0" y="-4049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CBBDE2DA-A593-494E-A34A-A883ECFA9B62}" type="datetimeFigureOut">
              <a:rPr lang="he-IL" smtClean="0"/>
              <a:t>כ"ט/תמוז/תשפ"ו</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A3A8CAF-5702-4A0D-96A5-BE03CB193661}" type="slidenum">
              <a:rPr lang="he-IL" smtClean="0"/>
              <a:t>‹#›</a:t>
            </a:fld>
            <a:endParaRPr lang="he-IL"/>
          </a:p>
        </p:txBody>
      </p:sp>
    </p:spTree>
    <p:extLst>
      <p:ext uri="{BB962C8B-B14F-4D97-AF65-F5344CB8AC3E}">
        <p14:creationId xmlns:p14="http://schemas.microsoft.com/office/powerpoint/2010/main" val="256974348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CA3A8CAF-5702-4A0D-96A5-BE03CB193661}" type="slidenum">
              <a:rPr lang="he-IL" smtClean="0"/>
              <a:t>2</a:t>
            </a:fld>
            <a:endParaRPr lang="he-IL"/>
          </a:p>
        </p:txBody>
      </p:sp>
    </p:spTree>
    <p:extLst>
      <p:ext uri="{BB962C8B-B14F-4D97-AF65-F5344CB8AC3E}">
        <p14:creationId xmlns:p14="http://schemas.microsoft.com/office/powerpoint/2010/main" val="4176360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r>
              <a:rPr lang="ar-SA" dirty="0"/>
              <a:t>يمكن</a:t>
            </a:r>
            <a:r>
              <a:rPr lang="ar-SA" baseline="0" dirty="0"/>
              <a:t> أن تكون شريحة العَرض هذه فعاليّة بذاتها بعد الشّرح حَوْل النّموذج الذي في شرائح العَرْض</a:t>
            </a:r>
            <a:r>
              <a:rPr lang="he-IL" dirty="0"/>
              <a:t> </a:t>
            </a:r>
            <a:r>
              <a:rPr lang="ar-SA" dirty="0"/>
              <a:t>8-12،</a:t>
            </a:r>
            <a:r>
              <a:rPr lang="ar-SA" baseline="0" dirty="0"/>
              <a:t> </a:t>
            </a:r>
            <a:r>
              <a:rPr lang="he-IL" dirty="0"/>
              <a:t> </a:t>
            </a:r>
            <a:r>
              <a:rPr lang="ar-SA" dirty="0"/>
              <a:t>أو كتلخيص للفعاليّة</a:t>
            </a:r>
            <a:r>
              <a:rPr lang="ar-SA" baseline="0" dirty="0"/>
              <a:t> في شريحة العَرض 13. </a:t>
            </a:r>
            <a:endParaRPr lang="he-IL" dirty="0"/>
          </a:p>
          <a:p>
            <a:endParaRPr lang="he-IL" dirty="0"/>
          </a:p>
          <a:p>
            <a:r>
              <a:rPr lang="ar-SA" dirty="0"/>
              <a:t>نقرأ</a:t>
            </a:r>
            <a:r>
              <a:rPr lang="ar-SA" baseline="0" dirty="0"/>
              <a:t> القصيدة (تأليف: علا بشير، مستشارة تربويّة ومرشدة في الخدمات النّفسيّة الاستشاريّة. بإلهام من قصيدة: </a:t>
            </a:r>
            <a:r>
              <a:rPr lang="he-IL" baseline="0" dirty="0"/>
              <a:t> "סדר יום" </a:t>
            </a:r>
            <a:r>
              <a:rPr lang="ar-SA" baseline="0" dirty="0"/>
              <a:t>تأليف: </a:t>
            </a:r>
            <a:r>
              <a:rPr lang="he-IL" baseline="0" dirty="0"/>
              <a:t>טלי ורסנו-</a:t>
            </a:r>
            <a:r>
              <a:rPr lang="he-IL" baseline="0" dirty="0" err="1"/>
              <a:t>אייסמן</a:t>
            </a:r>
            <a:r>
              <a:rPr lang="ar-SA" baseline="0" dirty="0"/>
              <a:t>) </a:t>
            </a:r>
            <a:endParaRPr lang="he-IL" dirty="0"/>
          </a:p>
          <a:p>
            <a:r>
              <a:rPr lang="ar-SA" dirty="0"/>
              <a:t>فعاليّة - ما الذي «ينفخ» الشّمس الخاصّة بي؟ ما الذي يُقوّيني كوالد\ة؟ ما الذي أحتاجه في العلاقة مع الطّاقم التّربويّ كي «تنتفخ» الشّمس؟</a:t>
            </a:r>
          </a:p>
          <a:p>
            <a:r>
              <a:rPr lang="ar-SA" dirty="0"/>
              <a:t>التّلخيص-</a:t>
            </a:r>
            <a:r>
              <a:rPr lang="ar-SA" baseline="0" dirty="0"/>
              <a:t> بالإمكان قراءة القصيدة، وأن نرجو لنا جميعًا عامًا جيّدًا، مليئًا بالقوّة، وأن نعرف أن نملأ أنفسنا بالقوّة ونمنح القوّة لأبنائنا، وأن يمنحها كلّ منّا للآخر.  </a:t>
            </a:r>
            <a:endParaRPr lang="he-IL" dirty="0"/>
          </a:p>
        </p:txBody>
      </p:sp>
      <p:sp>
        <p:nvSpPr>
          <p:cNvPr id="4" name="מציין מיקום של מספר שקופית 3"/>
          <p:cNvSpPr>
            <a:spLocks noGrp="1"/>
          </p:cNvSpPr>
          <p:nvPr>
            <p:ph type="sldNum" sz="quarter" idx="10"/>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236351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algn="r" rtl="1"/>
            <a:r>
              <a:rPr lang="ar-SA" dirty="0"/>
              <a:t>افتتاحيّة: </a:t>
            </a:r>
          </a:p>
          <a:p>
            <a:pPr algn="r" rtl="1"/>
            <a:r>
              <a:rPr lang="ar-SA" dirty="0"/>
              <a:t>ندعو الأهل كي</a:t>
            </a:r>
            <a:r>
              <a:rPr lang="ar-SA" baseline="0" dirty="0"/>
              <a:t> يكتبوا لأنفسهم الأمور</a:t>
            </a:r>
            <a:r>
              <a:rPr lang="ar-SA" dirty="0"/>
              <a:t> الّتي يحبونها. </a:t>
            </a:r>
          </a:p>
          <a:p>
            <a:pPr algn="r" rtl="1"/>
            <a:r>
              <a:rPr lang="ar-SA" dirty="0"/>
              <a:t>نحن نزداد قوّة بمجرد</a:t>
            </a:r>
            <a:r>
              <a:rPr lang="ar-SA" baseline="0" dirty="0"/>
              <a:t> أن ن</a:t>
            </a:r>
            <a:r>
              <a:rPr lang="ar-SA" dirty="0"/>
              <a:t>تذكُّر هذه الأمور.</a:t>
            </a:r>
            <a:endParaRPr lang="he-IL" dirty="0"/>
          </a:p>
        </p:txBody>
      </p:sp>
      <p:sp>
        <p:nvSpPr>
          <p:cNvPr id="4" name="מציין מיקום של מספר שקופית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4255933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just" rtl="1">
              <a:lnSpc>
                <a:spcPct val="107000"/>
              </a:lnSpc>
              <a:spcBef>
                <a:spcPts val="600"/>
              </a:spcBef>
              <a:spcAft>
                <a:spcPts val="600"/>
              </a:spcAft>
            </a:pPr>
            <a:r>
              <a:rPr lang="ar-SA" sz="1200" dirty="0">
                <a:effectLst/>
                <a:latin typeface="Heebo" pitchFamily="2" charset="-79"/>
                <a:ea typeface="Arial" panose="020B0604020202020204" pitchFamily="34" charset="0"/>
                <a:cs typeface="Heebo" pitchFamily="2" charset="-79"/>
              </a:rPr>
              <a:t>سيُجيب معظم</a:t>
            </a:r>
            <a:r>
              <a:rPr lang="ar-SA" sz="1200" baseline="0" dirty="0">
                <a:effectLst/>
                <a:latin typeface="Heebo" pitchFamily="2" charset="-79"/>
                <a:ea typeface="Arial" panose="020B0604020202020204" pitchFamily="34" charset="0"/>
                <a:cs typeface="Heebo" pitchFamily="2" charset="-79"/>
              </a:rPr>
              <a:t> الأهالي</a:t>
            </a:r>
            <a:r>
              <a:rPr lang="ar-SA" sz="1200" dirty="0">
                <a:effectLst/>
                <a:latin typeface="Heebo" pitchFamily="2" charset="-79"/>
                <a:ea typeface="Arial" panose="020B0604020202020204" pitchFamily="34" charset="0"/>
                <a:cs typeface="Heebo" pitchFamily="2" charset="-79"/>
              </a:rPr>
              <a:t> بأن مهمّتهم هي الاهتمام برفاهيّة أبنائهم وسعادتهم، ولكن قبْل ذلك، مهمّتهم الأساسيّة كأهالي هي ضمان حصول أبنائهم على الأدوات والظّروف اللازمة من</a:t>
            </a:r>
            <a:r>
              <a:rPr lang="ar-SA" sz="1200" baseline="0" dirty="0">
                <a:effectLst/>
                <a:latin typeface="Heebo" pitchFamily="2" charset="-79"/>
                <a:ea typeface="Arial" panose="020B0604020202020204" pitchFamily="34" charset="0"/>
                <a:cs typeface="Heebo" pitchFamily="2" charset="-79"/>
              </a:rPr>
              <a:t> أجل ا</a:t>
            </a:r>
            <a:r>
              <a:rPr lang="ar-SA" sz="1200" dirty="0">
                <a:effectLst/>
                <a:latin typeface="Heebo" pitchFamily="2" charset="-79"/>
                <a:ea typeface="Arial" panose="020B0604020202020204" pitchFamily="34" charset="0"/>
                <a:cs typeface="Heebo" pitchFamily="2" charset="-79"/>
              </a:rPr>
              <a:t>لبقاء والعيش بأمان والازدهار، وهذا يشمل</a:t>
            </a:r>
            <a:r>
              <a:rPr lang="ar-SA" sz="1200" baseline="0" dirty="0">
                <a:effectLst/>
                <a:latin typeface="Heebo" pitchFamily="2" charset="-79"/>
                <a:ea typeface="Arial" panose="020B0604020202020204" pitchFamily="34" charset="0"/>
                <a:cs typeface="Heebo" pitchFamily="2" charset="-79"/>
              </a:rPr>
              <a:t> أيضًا الفترات التي</a:t>
            </a:r>
            <a:r>
              <a:rPr lang="ar-SA" sz="1200" dirty="0">
                <a:effectLst/>
                <a:latin typeface="Heebo" pitchFamily="2" charset="-79"/>
                <a:ea typeface="Arial" panose="020B0604020202020204" pitchFamily="34" charset="0"/>
                <a:cs typeface="Heebo" pitchFamily="2" charset="-79"/>
              </a:rPr>
              <a:t> تتّسم بواقع متغيّر ويسودها التّوتّر</a:t>
            </a:r>
            <a:r>
              <a:rPr lang="ar-SA" sz="1200" baseline="0" dirty="0">
                <a:effectLst/>
                <a:latin typeface="Heebo" pitchFamily="2" charset="-79"/>
                <a:ea typeface="Arial" panose="020B0604020202020204" pitchFamily="34" charset="0"/>
                <a:cs typeface="Heebo" pitchFamily="2" charset="-79"/>
              </a:rPr>
              <a:t> وال</a:t>
            </a:r>
            <a:r>
              <a:rPr lang="ar-SA" sz="1200" dirty="0">
                <a:effectLst/>
                <a:latin typeface="Heebo" pitchFamily="2" charset="-79"/>
                <a:ea typeface="Arial" panose="020B0604020202020204" pitchFamily="34" charset="0"/>
                <a:cs typeface="Heebo" pitchFamily="2" charset="-79"/>
              </a:rPr>
              <a:t>تّهديد. في</a:t>
            </a:r>
            <a:r>
              <a:rPr lang="ar-SA" sz="1200" baseline="0" dirty="0">
                <a:effectLst/>
                <a:latin typeface="Heebo" pitchFamily="2" charset="-79"/>
                <a:ea typeface="Arial" panose="020B0604020202020204" pitchFamily="34" charset="0"/>
                <a:cs typeface="Heebo" pitchFamily="2" charset="-79"/>
              </a:rPr>
              <a:t> الواقع،</a:t>
            </a:r>
            <a:r>
              <a:rPr lang="ar-SA" sz="1200" dirty="0">
                <a:effectLst/>
                <a:latin typeface="Heebo" pitchFamily="2" charset="-79"/>
                <a:ea typeface="Arial" panose="020B0604020202020204" pitchFamily="34" charset="0"/>
                <a:cs typeface="Heebo" pitchFamily="2" charset="-79"/>
              </a:rPr>
              <a:t> مهمّة حماية الابن وتطوير قدرته على حماية نفسه هي </a:t>
            </a:r>
            <a:r>
              <a:rPr lang="ar-SA" sz="1200" b="1" dirty="0">
                <a:effectLst/>
                <a:latin typeface="Heebo" pitchFamily="2" charset="-79"/>
                <a:ea typeface="Arial" panose="020B0604020202020204" pitchFamily="34" charset="0"/>
                <a:cs typeface="Heebo" pitchFamily="2" charset="-79"/>
              </a:rPr>
              <a:t>مهمّة</a:t>
            </a:r>
            <a:r>
              <a:rPr lang="ar-SA" sz="1200" b="1" baseline="0" dirty="0">
                <a:effectLst/>
                <a:latin typeface="Heebo" pitchFamily="2" charset="-79"/>
                <a:ea typeface="Arial" panose="020B0604020202020204" pitchFamily="34" charset="0"/>
                <a:cs typeface="Heebo" pitchFamily="2" charset="-79"/>
              </a:rPr>
              <a:t> لتطوير حصانته</a:t>
            </a:r>
            <a:r>
              <a:rPr lang="ar-SA" sz="1200" baseline="0" dirty="0">
                <a:effectLst/>
                <a:latin typeface="Heebo" pitchFamily="2" charset="-79"/>
                <a:ea typeface="Arial" panose="020B0604020202020204" pitchFamily="34" charset="0"/>
                <a:cs typeface="Heebo" pitchFamily="2" charset="-79"/>
              </a:rPr>
              <a:t>. </a:t>
            </a:r>
          </a:p>
          <a:p>
            <a:pPr algn="just" rtl="1">
              <a:lnSpc>
                <a:spcPct val="107000"/>
              </a:lnSpc>
              <a:spcBef>
                <a:spcPts val="600"/>
              </a:spcBef>
              <a:spcAft>
                <a:spcPts val="600"/>
              </a:spcAft>
            </a:pPr>
            <a:r>
              <a:rPr lang="ar-SA" sz="1200" dirty="0">
                <a:effectLst/>
                <a:latin typeface="Heebo" pitchFamily="2" charset="-79"/>
                <a:ea typeface="Arial" panose="020B0604020202020204" pitchFamily="34" charset="0"/>
                <a:cs typeface="Heebo" pitchFamily="2" charset="-79"/>
              </a:rPr>
              <a:t>تُعرّف قدرة الولد أو المراهق على مواجهة الأزمات أو التّغييرات؛ كالتّأقلم والاستجابة بمرونة والعودة ثانية إلى الحياة الطّبيعيّة، بأنها «الحصانة الشّخصيّة». </a:t>
            </a:r>
            <a:r>
              <a:rPr lang="ar-SA" sz="1200" b="1" dirty="0">
                <a:effectLst/>
                <a:latin typeface="Heebo" pitchFamily="2" charset="-79"/>
                <a:ea typeface="Arial" panose="020B0604020202020204" pitchFamily="34" charset="0"/>
                <a:cs typeface="Heebo" pitchFamily="2" charset="-79"/>
              </a:rPr>
              <a:t>ترتبط حصانة الأولاد والمراهقين ارتباطًا مباشرًا بالبالغين حَوْلهم، وفي مقدمتهم أهلهم.</a:t>
            </a:r>
            <a:endParaRPr lang="he-IL" dirty="0"/>
          </a:p>
        </p:txBody>
      </p:sp>
      <p:sp>
        <p:nvSpPr>
          <p:cNvPr id="4" name="מציין מיקום של מספר שקופית 3"/>
          <p:cNvSpPr>
            <a:spLocks noGrp="1"/>
          </p:cNvSpPr>
          <p:nvPr>
            <p:ph type="sldNum" sz="quarter" idx="10"/>
          </p:nvPr>
        </p:nvSpPr>
        <p:spPr/>
        <p:txBody>
          <a:bodyPr/>
          <a:lstStyle/>
          <a:p>
            <a:fld id="{CBB0759C-8B0D-A84A-BBDB-449497EB0A42}" type="slidenum">
              <a:rPr lang="he-IL" smtClean="0"/>
              <a:t>8</a:t>
            </a:fld>
            <a:endParaRPr lang="he-IL"/>
          </a:p>
        </p:txBody>
      </p:sp>
    </p:spTree>
    <p:extLst>
      <p:ext uri="{BB962C8B-B14F-4D97-AF65-F5344CB8AC3E}">
        <p14:creationId xmlns:p14="http://schemas.microsoft.com/office/powerpoint/2010/main" val="1308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200" dirty="0">
                <a:effectLst/>
                <a:latin typeface="Heebo" pitchFamily="2" charset="-79"/>
                <a:cs typeface="Heebo" pitchFamily="2" charset="-79"/>
              </a:rPr>
              <a:t>تتكوّن</a:t>
            </a:r>
            <a:r>
              <a:rPr lang="ar-SA" sz="1200" baseline="0" dirty="0">
                <a:effectLst/>
                <a:latin typeface="Heebo" pitchFamily="2" charset="-79"/>
                <a:cs typeface="Heebo" pitchFamily="2" charset="-79"/>
              </a:rPr>
              <a:t> الحصانة</a:t>
            </a:r>
            <a:r>
              <a:rPr lang="ar-SA" dirty="0"/>
              <a:t> الشّخصيّة من خلال مواجهة التّحدّيات والتّغيّرات والأزمات خلال الحياة، وتتأثّر بشكل</a:t>
            </a:r>
            <a:r>
              <a:rPr lang="ar-SA" baseline="0" dirty="0"/>
              <a:t> إيجابيّ</a:t>
            </a:r>
            <a:r>
              <a:rPr lang="ar-SA" dirty="0"/>
              <a:t> بالعلاقات الشّخصيّة الجيّدة وتلقّي</a:t>
            </a:r>
            <a:r>
              <a:rPr lang="ar-SA" baseline="0" dirty="0"/>
              <a:t> </a:t>
            </a:r>
            <a:r>
              <a:rPr lang="ar-SA" dirty="0"/>
              <a:t>الدّعم. لذلك، من المهمّ دمْج الحديث والتّّشجيع اللذين</a:t>
            </a:r>
            <a:r>
              <a:rPr lang="ar-SA" baseline="0" dirty="0"/>
              <a:t> ي</a:t>
            </a:r>
            <a:r>
              <a:rPr lang="ar-SA" dirty="0"/>
              <a:t>عزّزان المواجهة ويطوّران الحصانة</a:t>
            </a:r>
            <a:r>
              <a:rPr lang="ar-SA" baseline="0" dirty="0"/>
              <a:t> سواء </a:t>
            </a:r>
            <a:r>
              <a:rPr lang="ar-SA" dirty="0"/>
              <a:t>في العلاقة التّربويّة مع الطّالب، وكذلك في علاقة الأهل بالابن.</a:t>
            </a:r>
            <a:r>
              <a:rPr lang="ar-SA" baseline="0" dirty="0"/>
              <a:t> </a:t>
            </a:r>
            <a:r>
              <a:rPr lang="ar-SA" dirty="0"/>
              <a:t>التّعلّم الاجتماعيّ-العاطفيّ لمهارات الحصانة، كالمواجهة،</a:t>
            </a:r>
            <a:r>
              <a:rPr lang="ar-SA" baseline="0" dirty="0"/>
              <a:t> </a:t>
            </a:r>
            <a:r>
              <a:rPr lang="ar-SA" dirty="0"/>
              <a:t>التّأقلم،</a:t>
            </a:r>
            <a:r>
              <a:rPr lang="ar-SA" baseline="0" dirty="0"/>
              <a:t> </a:t>
            </a:r>
            <a:r>
              <a:rPr lang="ar-SA" dirty="0"/>
              <a:t>المرونة وحُسْن التّدبير، إلى جانب تعزيز الموارد اللازمة لمواجهة تحدّيات الحياة اليوميّة، سيشكّلان الأساس</a:t>
            </a:r>
            <a:r>
              <a:rPr lang="ar-SA" baseline="0" dirty="0"/>
              <a:t> </a:t>
            </a:r>
            <a:r>
              <a:rPr lang="ar-SA" dirty="0"/>
              <a:t>لتحسين التّعامل مع الأحداث الصّعبة وأزمات الحياة عند</a:t>
            </a:r>
            <a:r>
              <a:rPr lang="ar-SA" baseline="0" dirty="0"/>
              <a:t> مواجهتها</a:t>
            </a:r>
            <a:r>
              <a:rPr lang="ar-SA" dirty="0"/>
              <a:t>.</a:t>
            </a:r>
            <a:endParaRPr lang="he-IL" dirty="0"/>
          </a:p>
        </p:txBody>
      </p:sp>
      <p:sp>
        <p:nvSpPr>
          <p:cNvPr id="4" name="מציין מיקום של מספר שקופית 3"/>
          <p:cNvSpPr>
            <a:spLocks noGrp="1"/>
          </p:cNvSpPr>
          <p:nvPr>
            <p:ph type="sldNum" sz="quarter" idx="10"/>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3926841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200" dirty="0">
                <a:effectLst/>
                <a:latin typeface="Heebo" pitchFamily="2" charset="-79"/>
                <a:ea typeface="Calibri" panose="020F0502020204030204" pitchFamily="34" charset="0"/>
                <a:cs typeface="Heebo" pitchFamily="2" charset="-79"/>
              </a:rPr>
              <a:t>تتأثّر</a:t>
            </a:r>
            <a:r>
              <a:rPr lang="ar-SA" sz="1200" baseline="0" dirty="0">
                <a:effectLst/>
                <a:latin typeface="Heebo" pitchFamily="2" charset="-79"/>
                <a:ea typeface="Calibri" panose="020F0502020204030204" pitchFamily="34" charset="0"/>
                <a:cs typeface="Heebo" pitchFamily="2" charset="-79"/>
              </a:rPr>
              <a:t> «الحصانة الشّخصيّة»</a:t>
            </a:r>
            <a:r>
              <a:rPr lang="ar-SA" sz="1200" dirty="0">
                <a:effectLst/>
                <a:latin typeface="Heebo" pitchFamily="2" charset="-79"/>
                <a:ea typeface="Calibri" panose="020F0502020204030204" pitchFamily="34" charset="0"/>
                <a:cs typeface="Heebo" pitchFamily="2" charset="-79"/>
              </a:rPr>
              <a:t> لدى الأولاد والمراهقين بـ«الحصانة الوالديّة والأسريّة» بشكل كبير، وكلاهما يتأثّران بشكل كبير بـ</a:t>
            </a:r>
            <a:r>
              <a:rPr lang="ar-SA" sz="1200" baseline="0" dirty="0">
                <a:effectLst/>
                <a:latin typeface="Heebo" pitchFamily="2" charset="-79"/>
                <a:ea typeface="Calibri" panose="020F0502020204030204" pitchFamily="34" charset="0"/>
                <a:cs typeface="Heebo" pitchFamily="2" charset="-79"/>
              </a:rPr>
              <a:t> «الحصانة</a:t>
            </a:r>
            <a:r>
              <a:rPr lang="ar-SA" sz="1200" dirty="0">
                <a:effectLst/>
                <a:latin typeface="Heebo" pitchFamily="2" charset="-79"/>
                <a:ea typeface="Calibri" panose="020F0502020204030204" pitchFamily="34" charset="0"/>
                <a:cs typeface="Heebo" pitchFamily="2" charset="-79"/>
              </a:rPr>
              <a:t> المجتمعيّة». تشير الحصانة الوالديّة والأسريّة إلى قدرة الأسرة على مواجهة تحدّيات الحياة. ترتبط الحصانة</a:t>
            </a:r>
            <a:r>
              <a:rPr lang="ar-SA" sz="1200" baseline="0" dirty="0">
                <a:effectLst/>
                <a:latin typeface="Heebo" pitchFamily="2" charset="-79"/>
                <a:ea typeface="Calibri" panose="020F0502020204030204" pitchFamily="34" charset="0"/>
                <a:cs typeface="Heebo" pitchFamily="2" charset="-79"/>
              </a:rPr>
              <a:t> الأسريّة</a:t>
            </a:r>
            <a:r>
              <a:rPr lang="ar-SA" sz="1200" dirty="0">
                <a:effectLst/>
                <a:latin typeface="Heebo" pitchFamily="2" charset="-79"/>
                <a:ea typeface="Calibri" panose="020F0502020204030204" pitchFamily="34" charset="0"/>
                <a:cs typeface="Heebo" pitchFamily="2" charset="-79"/>
              </a:rPr>
              <a:t> بتبنّي التّأقلم الإيجابيّ خلال</a:t>
            </a:r>
            <a:r>
              <a:rPr lang="ar-SA" sz="1200" baseline="0" dirty="0">
                <a:effectLst/>
                <a:latin typeface="Heebo" pitchFamily="2" charset="-79"/>
                <a:ea typeface="Calibri" panose="020F0502020204030204" pitchFamily="34" charset="0"/>
                <a:cs typeface="Heebo" pitchFamily="2" charset="-79"/>
              </a:rPr>
              <a:t> </a:t>
            </a:r>
            <a:r>
              <a:rPr lang="ar-SA" sz="1200" dirty="0">
                <a:effectLst/>
                <a:latin typeface="Heebo" pitchFamily="2" charset="-79"/>
                <a:ea typeface="Calibri" panose="020F0502020204030204" pitchFamily="34" charset="0"/>
                <a:cs typeface="Heebo" pitchFamily="2" charset="-79"/>
              </a:rPr>
              <a:t>فترات الأزمات والضّيق. وفقًا </a:t>
            </a:r>
            <a:r>
              <a:rPr lang="ar-SA" sz="1200" dirty="0" err="1">
                <a:effectLst/>
                <a:latin typeface="Heebo" pitchFamily="2" charset="-79"/>
                <a:ea typeface="Calibri" panose="020F0502020204030204" pitchFamily="34" charset="0"/>
                <a:cs typeface="Heebo" pitchFamily="2" charset="-79"/>
              </a:rPr>
              <a:t>لوالش</a:t>
            </a:r>
            <a:r>
              <a:rPr lang="ar-SA" sz="1200" dirty="0">
                <a:effectLst/>
                <a:latin typeface="Heebo" pitchFamily="2" charset="-79"/>
                <a:ea typeface="Calibri" panose="020F0502020204030204" pitchFamily="34" charset="0"/>
                <a:cs typeface="Heebo" pitchFamily="2" charset="-79"/>
              </a:rPr>
              <a:t> (2003)، فإن قوة الأسرة ومواردها تُمكّنها من مواجهة الأزمات والتّحدّيات، والتّعافي منها، بل والنّموّ من</a:t>
            </a:r>
            <a:r>
              <a:rPr lang="ar-SA" sz="1200" baseline="0" dirty="0">
                <a:effectLst/>
                <a:latin typeface="Heebo" pitchFamily="2" charset="-79"/>
                <a:ea typeface="Calibri" panose="020F0502020204030204" pitchFamily="34" charset="0"/>
                <a:cs typeface="Heebo" pitchFamily="2" charset="-79"/>
              </a:rPr>
              <a:t> خلالها أيضًا</a:t>
            </a:r>
            <a:r>
              <a:rPr lang="ar-SA" sz="1200" dirty="0">
                <a:effectLst/>
                <a:latin typeface="Heebo" pitchFamily="2" charset="-79"/>
                <a:ea typeface="Calibri" panose="020F0502020204030204" pitchFamily="34" charset="0"/>
                <a:cs typeface="Heebo" pitchFamily="2" charset="-79"/>
              </a:rPr>
              <a:t>. تتأثّر</a:t>
            </a:r>
            <a:r>
              <a:rPr lang="ar-SA" sz="1200" baseline="0" dirty="0">
                <a:effectLst/>
                <a:latin typeface="Heebo" pitchFamily="2" charset="-79"/>
                <a:ea typeface="Calibri" panose="020F0502020204030204" pitchFamily="34" charset="0"/>
                <a:cs typeface="Heebo" pitchFamily="2" charset="-79"/>
              </a:rPr>
              <a:t> الحصانة</a:t>
            </a:r>
            <a:r>
              <a:rPr lang="ar-SA" sz="1200" dirty="0">
                <a:effectLst/>
                <a:latin typeface="Heebo" pitchFamily="2" charset="-79"/>
                <a:ea typeface="Calibri" panose="020F0502020204030204" pitchFamily="34" charset="0"/>
                <a:cs typeface="Heebo" pitchFamily="2" charset="-79"/>
              </a:rPr>
              <a:t> الوالديّة والأسريّة بالحصانة الشّخصيّة والمهمّات الوالديّة، وترتكز إلى الشّعور بالسّيطرة الدّاخليّة، والوعي الذّاتيّ (بالأفكار والمشاعر وردود الفعل)، والقدرة على التّصرّف بثقة، والإيمان بقدرات الفرد الشّخصيّة والوالديّة على مواجهة التّحدّيات، إلى جانب المرونة الذّهنيّة والتّنظيم الذّاتيّ.</a:t>
            </a:r>
            <a:endParaRPr lang="en-US" sz="1200" dirty="0">
              <a:effectLst/>
              <a:latin typeface="Heebo" pitchFamily="2" charset="-79"/>
              <a:ea typeface="Calibri" panose="020F0502020204030204" pitchFamily="34" charset="0"/>
              <a:cs typeface="Heebo" pitchFamily="2" charset="-79"/>
            </a:endParaRPr>
          </a:p>
          <a:p>
            <a:endParaRPr lang="he-IL" dirty="0"/>
          </a:p>
        </p:txBody>
      </p:sp>
      <p:sp>
        <p:nvSpPr>
          <p:cNvPr id="4" name="מציין מיקום של מספר שקופית 3"/>
          <p:cNvSpPr>
            <a:spLocks noGrp="1"/>
          </p:cNvSpPr>
          <p:nvPr>
            <p:ph type="sldNum" sz="quarter" idx="10"/>
          </p:nvPr>
        </p:nvSpPr>
        <p:spPr/>
        <p:txBody>
          <a:bodyPr/>
          <a:lstStyle/>
          <a:p>
            <a:fld id="{CBB0759C-8B0D-A84A-BBDB-449497EB0A42}" type="slidenum">
              <a:rPr lang="he-IL" smtClean="0"/>
              <a:t>11</a:t>
            </a:fld>
            <a:endParaRPr lang="he-IL"/>
          </a:p>
        </p:txBody>
      </p:sp>
    </p:spTree>
    <p:extLst>
      <p:ext uri="{BB962C8B-B14F-4D97-AF65-F5344CB8AC3E}">
        <p14:creationId xmlns:p14="http://schemas.microsoft.com/office/powerpoint/2010/main" val="1714655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r" rtl="1"/>
            <a:r>
              <a:rPr lang="ar-SA" b="1" dirty="0"/>
              <a:t>هدف الفعاليّة:</a:t>
            </a:r>
          </a:p>
          <a:p>
            <a:pPr algn="r" rtl="1"/>
            <a:r>
              <a:rPr lang="ar-SA" dirty="0"/>
              <a:t>تعزيز الإلمام بمفاهيم الحصانة</a:t>
            </a:r>
            <a:r>
              <a:rPr lang="ar-SA" baseline="0" dirty="0"/>
              <a:t> الوالديّة ومكوّناتها.</a:t>
            </a:r>
            <a:endParaRPr lang="ar-SA" dirty="0"/>
          </a:p>
          <a:p>
            <a:pPr algn="r" rtl="1"/>
            <a:r>
              <a:rPr lang="ar-SA" dirty="0"/>
              <a:t>الشّرح: للحصانة</a:t>
            </a:r>
            <a:r>
              <a:rPr lang="ar-SA" baseline="0" dirty="0"/>
              <a:t> الوالديّة</a:t>
            </a:r>
            <a:r>
              <a:rPr lang="ar-SA" dirty="0"/>
              <a:t> دورٌ بالغ الأهمية في بناء حصانة</a:t>
            </a:r>
            <a:r>
              <a:rPr lang="ar-SA" baseline="0" dirty="0"/>
              <a:t> الأبناء</a:t>
            </a:r>
            <a:r>
              <a:rPr lang="ar-SA" dirty="0"/>
              <a:t>، وخاصةً في هذه الأيام الّتي</a:t>
            </a:r>
            <a:r>
              <a:rPr lang="ar-SA" baseline="0" dirty="0"/>
              <a:t> تنطوي على الا</a:t>
            </a:r>
            <a:r>
              <a:rPr lang="ar-SA" dirty="0"/>
              <a:t>نتقال والتّأقلم.</a:t>
            </a:r>
          </a:p>
          <a:p>
            <a:pPr algn="r" rtl="1"/>
            <a:r>
              <a:rPr lang="ar-SA" b="1" dirty="0"/>
              <a:t>في الفعاليّة التّالية، سنعمّق وعينا بمهارات الحصانة</a:t>
            </a:r>
            <a:r>
              <a:rPr lang="ar-SA" b="1" baseline="0" dirty="0"/>
              <a:t> الوالديّة</a:t>
            </a:r>
            <a:r>
              <a:rPr lang="ar-SA" b="1" dirty="0"/>
              <a:t>، بهدف تعزيز حصانتنا كأهل</a:t>
            </a:r>
            <a:r>
              <a:rPr lang="ar-SA" b="1" baseline="0" dirty="0"/>
              <a:t> وحصانة أبنائنا، </a:t>
            </a:r>
            <a:r>
              <a:rPr lang="ar-SA" b="1" dirty="0"/>
              <a:t>كما سنضع نصب أعيننا العلاقة بين المدرسة والأسرة، باعتبارها رابطًا يُعزز حصانتنا جميعًا</a:t>
            </a:r>
            <a:r>
              <a:rPr lang="ar-SA" dirty="0"/>
              <a:t>.</a:t>
            </a:r>
          </a:p>
          <a:p>
            <a:pPr algn="r" rtl="1"/>
            <a:r>
              <a:rPr lang="ar-SA" dirty="0"/>
              <a:t>أطلقنا على النّموذج اسم «أنتم شمس» (الاسم مكوّن من الحروف الأولى في</a:t>
            </a:r>
            <a:r>
              <a:rPr lang="ar-SA" baseline="0" dirty="0"/>
              <a:t> مكوّناتها)</a:t>
            </a:r>
            <a:r>
              <a:rPr lang="ar-SA" dirty="0"/>
              <a:t> – تُمثّل الشّمس مصدر النّور والدّفء، والحصانة، والأمل والأمان، وترمز إلى الاستقرار - تشرق كلّ صباح وتغرب كلّ مساء.</a:t>
            </a:r>
          </a:p>
          <a:p>
            <a:pPr algn="r" rtl="1"/>
            <a:r>
              <a:rPr lang="ar-SA" dirty="0"/>
              <a:t>يساهم كل مكوّن من مكوّنات النّموذج في بناء الحصانة.</a:t>
            </a:r>
            <a:endParaRPr lang="he-IL"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21575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a:t>فعاليّة</a:t>
            </a:r>
            <a:r>
              <a:rPr lang="ar-SA" baseline="0" dirty="0"/>
              <a:t> في اعقاب</a:t>
            </a:r>
            <a:r>
              <a:rPr lang="ar-SA" dirty="0"/>
              <a:t> النّموذج الذي</a:t>
            </a:r>
            <a:r>
              <a:rPr lang="ar-SA" baseline="0" dirty="0"/>
              <a:t> استعرضناه</a:t>
            </a:r>
            <a:r>
              <a:rPr lang="ar-SA" dirty="0"/>
              <a:t> في الشّرائح</a:t>
            </a:r>
            <a:r>
              <a:rPr lang="ar-SA" baseline="0" dirty="0"/>
              <a:t> 8-12.</a:t>
            </a:r>
            <a:endParaRPr lang="ar-SA" dirty="0"/>
          </a:p>
          <a:p>
            <a:pPr marL="0" marR="0" indent="0" algn="r" defTabSz="914400" rtl="1" eaLnBrk="1" fontAlgn="auto" latinLnBrk="0" hangingPunct="1">
              <a:lnSpc>
                <a:spcPct val="100000"/>
              </a:lnSpc>
              <a:spcBef>
                <a:spcPts val="0"/>
              </a:spcBef>
              <a:spcAft>
                <a:spcPts val="0"/>
              </a:spcAft>
              <a:buClrTx/>
              <a:buSzTx/>
              <a:buFontTx/>
              <a:buNone/>
              <a:tabLst/>
              <a:defRPr/>
            </a:pPr>
            <a:endParaRPr lang="ar-SA" dirty="0"/>
          </a:p>
          <a:p>
            <a:pPr marL="0" marR="0" indent="0" algn="r" defTabSz="914400" rtl="1" eaLnBrk="1" fontAlgn="auto" latinLnBrk="0" hangingPunct="1">
              <a:lnSpc>
                <a:spcPct val="100000"/>
              </a:lnSpc>
              <a:spcBef>
                <a:spcPts val="0"/>
              </a:spcBef>
              <a:spcAft>
                <a:spcPts val="0"/>
              </a:spcAft>
              <a:buClrTx/>
              <a:buSzTx/>
              <a:buFontTx/>
              <a:buNone/>
              <a:tabLst/>
              <a:defRPr/>
            </a:pPr>
            <a:r>
              <a:rPr lang="ar-SA" dirty="0"/>
              <a:t>التّوجيهات: بالإمكان العمل في</a:t>
            </a:r>
            <a:r>
              <a:rPr lang="ar-SA" baseline="0" dirty="0"/>
              <a:t> المجموعة الكاملة،</a:t>
            </a:r>
            <a:r>
              <a:rPr lang="ar-SA" dirty="0"/>
              <a:t> أو في مجموعات، أو</a:t>
            </a:r>
            <a:r>
              <a:rPr lang="ar-SA" baseline="0" dirty="0"/>
              <a:t> أزواج</a:t>
            </a:r>
            <a:r>
              <a:rPr lang="ar-SA" dirty="0"/>
              <a:t>، أو بشكل فرديّ.</a:t>
            </a:r>
          </a:p>
          <a:p>
            <a:pPr marL="0" marR="0" indent="0" algn="r" defTabSz="914400" rtl="1" eaLnBrk="1" fontAlgn="auto" latinLnBrk="0" hangingPunct="1">
              <a:lnSpc>
                <a:spcPct val="100000"/>
              </a:lnSpc>
              <a:spcBef>
                <a:spcPts val="0"/>
              </a:spcBef>
              <a:spcAft>
                <a:spcPts val="0"/>
              </a:spcAft>
              <a:buClrTx/>
              <a:buSzTx/>
              <a:buFontTx/>
              <a:buNone/>
              <a:tabLst/>
              <a:defRPr/>
            </a:pPr>
            <a:endParaRPr lang="ar-SA" dirty="0"/>
          </a:p>
          <a:p>
            <a:pPr marL="0" marR="0" indent="0" algn="r" defTabSz="914400" rtl="1" eaLnBrk="1" fontAlgn="auto" latinLnBrk="0" hangingPunct="1">
              <a:lnSpc>
                <a:spcPct val="100000"/>
              </a:lnSpc>
              <a:spcBef>
                <a:spcPts val="0"/>
              </a:spcBef>
              <a:spcAft>
                <a:spcPts val="0"/>
              </a:spcAft>
              <a:buClrTx/>
              <a:buSzTx/>
              <a:buFontTx/>
              <a:buNone/>
              <a:tabLst/>
              <a:defRPr/>
            </a:pPr>
            <a:r>
              <a:rPr lang="ar-SA" dirty="0"/>
              <a:t>بالإمكان تقسيم الصّفّ إلى أزواج/مجموعات - يختار كلّ ولي أمر شعاعًا ويشاركه.</a:t>
            </a:r>
          </a:p>
          <a:p>
            <a:pPr marL="0" marR="0" indent="0" algn="r" defTabSz="914400" rtl="1" eaLnBrk="1" fontAlgn="auto" latinLnBrk="0" hangingPunct="1">
              <a:lnSpc>
                <a:spcPct val="100000"/>
              </a:lnSpc>
              <a:spcBef>
                <a:spcPts val="0"/>
              </a:spcBef>
              <a:spcAft>
                <a:spcPts val="0"/>
              </a:spcAft>
              <a:buClrTx/>
              <a:buSzTx/>
              <a:buFontTx/>
              <a:buNone/>
              <a:tabLst/>
              <a:defRPr/>
            </a:pPr>
            <a:r>
              <a:rPr lang="ar-SA" dirty="0"/>
              <a:t>بالإمكان تقسيم الصّفّ ست مجموعات،</a:t>
            </a:r>
            <a:r>
              <a:rPr lang="ar-SA" baseline="0" dirty="0"/>
              <a:t> حيث</a:t>
            </a:r>
            <a:r>
              <a:rPr lang="ar-SA" dirty="0"/>
              <a:t> تناقش</a:t>
            </a:r>
            <a:r>
              <a:rPr lang="ar-SA" baseline="0" dirty="0"/>
              <a:t> </a:t>
            </a:r>
            <a:r>
              <a:rPr lang="ar-SA" dirty="0"/>
              <a:t>كلّ مجموعة سؤالًا واحدًا، ثمّ تشاركه في المجموعة</a:t>
            </a:r>
            <a:r>
              <a:rPr lang="ar-SA" baseline="0" dirty="0"/>
              <a:t> الكاملة</a:t>
            </a:r>
            <a:r>
              <a:rPr lang="ar-SA" dirty="0"/>
              <a:t>.</a:t>
            </a:r>
          </a:p>
          <a:p>
            <a:pPr marL="0" marR="0" indent="0" algn="r" defTabSz="914400" rtl="1" eaLnBrk="1" fontAlgn="auto" latinLnBrk="0" hangingPunct="1">
              <a:lnSpc>
                <a:spcPct val="100000"/>
              </a:lnSpc>
              <a:spcBef>
                <a:spcPts val="0"/>
              </a:spcBef>
              <a:spcAft>
                <a:spcPts val="0"/>
              </a:spcAft>
              <a:buClrTx/>
              <a:buSzTx/>
              <a:buFontTx/>
              <a:buNone/>
              <a:tabLst/>
              <a:defRPr/>
            </a:pPr>
            <a:r>
              <a:rPr lang="ar-SA" dirty="0"/>
              <a:t>بالإمكان إعطاء كلّ ولي أمر ورقة مطبوعة - نطلب منه اختيار شعاع واحد من الشّمس، ونتيح المجال لعدّة أولياء أمور بالمشاركة</a:t>
            </a:r>
            <a:r>
              <a:rPr lang="ar-SA" baseline="0" dirty="0"/>
              <a:t> حَوْل هذا الشّعاع</a:t>
            </a:r>
            <a:r>
              <a:rPr lang="ar-SA" dirty="0"/>
              <a:t> - من المفضّل سماع عدّة إجابات على أسئلة متنوّعة.</a:t>
            </a:r>
          </a:p>
          <a:p>
            <a:pPr marL="0" marR="0" indent="0" algn="r" defTabSz="914400" rtl="1" eaLnBrk="1" fontAlgn="auto" latinLnBrk="0" hangingPunct="1">
              <a:lnSpc>
                <a:spcPct val="100000"/>
              </a:lnSpc>
              <a:spcBef>
                <a:spcPts val="0"/>
              </a:spcBef>
              <a:spcAft>
                <a:spcPts val="0"/>
              </a:spcAft>
              <a:buClrTx/>
              <a:buSzTx/>
              <a:buFontTx/>
              <a:buNone/>
              <a:tabLst/>
              <a:defRPr/>
            </a:pPr>
            <a:r>
              <a:rPr lang="ar-SA" dirty="0"/>
              <a:t>في المجموعة</a:t>
            </a:r>
            <a:r>
              <a:rPr lang="ar-SA" baseline="0" dirty="0"/>
              <a:t> الكاملة</a:t>
            </a:r>
            <a:r>
              <a:rPr lang="ar-SA" dirty="0"/>
              <a:t> - نعرض شريحة العَرْض أعلاه وندعو أولياء الأمور لاختيار شعاع واحد من</a:t>
            </a:r>
            <a:r>
              <a:rPr lang="ar-SA" baseline="0" dirty="0"/>
              <a:t> ال</a:t>
            </a:r>
            <a:r>
              <a:rPr lang="ar-SA" dirty="0"/>
              <a:t>شّمس، والإجابة على السّؤال المقترَح في المكوّن</a:t>
            </a:r>
            <a:r>
              <a:rPr lang="ar-SA" baseline="0" dirty="0"/>
              <a:t> المذكور</a:t>
            </a:r>
            <a:r>
              <a:rPr lang="ar-SA" dirty="0"/>
              <a:t>.</a:t>
            </a:r>
            <a:endParaRPr lang="he-IL"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69505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ar-SA" dirty="0"/>
              <a:t>يمكن أن تكون شريحة العَرض هذه فعاليّة بذاتها بعد الشّرح عن النّموذج الذي في</a:t>
            </a:r>
            <a:r>
              <a:rPr lang="ar-SA" baseline="0" dirty="0"/>
              <a:t> </a:t>
            </a:r>
            <a:r>
              <a:rPr lang="ar-SA" dirty="0"/>
              <a:t>شرائح</a:t>
            </a:r>
            <a:r>
              <a:rPr lang="ar-SA" baseline="0" dirty="0"/>
              <a:t> العَرض 12-8، أو كتلخيص للفعاليّة الّتي في شريحة العَرْض 13. </a:t>
            </a:r>
            <a:endParaRPr lang="he-IL" dirty="0"/>
          </a:p>
        </p:txBody>
      </p:sp>
      <p:sp>
        <p:nvSpPr>
          <p:cNvPr id="4" name="מציין מיקום של מספר שקופית 3"/>
          <p:cNvSpPr>
            <a:spLocks noGrp="1"/>
          </p:cNvSpPr>
          <p:nvPr>
            <p:ph type="sldNum" sz="quarter" idx="10"/>
          </p:nvPr>
        </p:nvSpPr>
        <p:spPr/>
        <p:txBody>
          <a:bodyPr/>
          <a:lstStyle/>
          <a:p>
            <a:fld id="{CA3A8CAF-5702-4A0D-96A5-BE03CB193661}" type="slidenum">
              <a:rPr lang="he-IL" smtClean="0"/>
              <a:t>14</a:t>
            </a:fld>
            <a:endParaRPr lang="he-IL"/>
          </a:p>
        </p:txBody>
      </p:sp>
    </p:spTree>
    <p:extLst>
      <p:ext uri="{BB962C8B-B14F-4D97-AF65-F5344CB8AC3E}">
        <p14:creationId xmlns:p14="http://schemas.microsoft.com/office/powerpoint/2010/main" val="2259722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algn="r" rtl="1"/>
            <a:r>
              <a:rPr lang="ar-SA" dirty="0"/>
              <a:t>اختتام</a:t>
            </a:r>
            <a:r>
              <a:rPr lang="ar-SA" baseline="0" dirty="0"/>
              <a:t> اللقاء: </a:t>
            </a:r>
            <a:endParaRPr lang="he-IL" dirty="0"/>
          </a:p>
          <a:p>
            <a:pPr algn="r" rtl="1"/>
            <a:r>
              <a:rPr lang="ar-SA" dirty="0"/>
              <a:t>نعود إلى التّمرين الذي نفّذناه في بداية اللقاء ونطلب التّمحور في الأمور الّتي تقوّي الأهل. </a:t>
            </a:r>
            <a:endParaRPr lang="he-IL" dirty="0"/>
          </a:p>
          <a:p>
            <a:pPr algn="r" rtl="1"/>
            <a:r>
              <a:rPr lang="ar-SA" dirty="0"/>
              <a:t>نؤكّد الرّسالة الآتية: </a:t>
            </a:r>
            <a:endParaRPr lang="he-IL" dirty="0"/>
          </a:p>
          <a:p>
            <a:pPr algn="r" rtl="1"/>
            <a:r>
              <a:rPr lang="ar-SA" dirty="0"/>
              <a:t>كلّّما اخترتُ أن أقوّي نفسي، وقمت بأمور </a:t>
            </a:r>
            <a:r>
              <a:rPr lang="ar-SA" dirty="0" err="1"/>
              <a:t>تملؤني</a:t>
            </a:r>
            <a:r>
              <a:rPr lang="ar-SA" dirty="0"/>
              <a:t> بالقوّة،</a:t>
            </a:r>
            <a:r>
              <a:rPr lang="ar-SA" baseline="0" dirty="0"/>
              <a:t> كانت</a:t>
            </a:r>
            <a:r>
              <a:rPr lang="ar-SA" dirty="0"/>
              <a:t> حصانتي راسخة أكثر.</a:t>
            </a:r>
            <a:endParaRPr lang="he-IL" dirty="0"/>
          </a:p>
          <a:p>
            <a:pPr algn="r" rtl="1"/>
            <a:r>
              <a:rPr lang="ar-SA" dirty="0"/>
              <a:t>يمكننا هنا كتابة أيام وساعات الاستقبال</a:t>
            </a:r>
            <a:r>
              <a:rPr lang="ar-SA" baseline="0" dirty="0"/>
              <a:t> والطّّرائق للتّوجّه إلينا. </a:t>
            </a:r>
            <a:endParaRPr lang="he-IL" dirty="0"/>
          </a:p>
        </p:txBody>
      </p:sp>
      <p:sp>
        <p:nvSpPr>
          <p:cNvPr id="4" name="מציין מיקום של מספר שקופית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658971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AD29924-CE08-A5E7-3D5B-876E2B345235}"/>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205EBADC-E172-4715-1818-3CF961F16F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90DEC2AC-5BC0-5DAB-F4E8-143A02BD1E0E}"/>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5" name="מציין מיקום של כותרת תחתונה 4">
            <a:extLst>
              <a:ext uri="{FF2B5EF4-FFF2-40B4-BE49-F238E27FC236}">
                <a16:creationId xmlns:a16="http://schemas.microsoft.com/office/drawing/2014/main" id="{E6CE238E-C310-65D6-6047-1A04169C4E6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B43ADD72-18A7-1B2A-4D3E-D6F4958DD484}"/>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901840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D11C3A0-80E4-7FD9-BCAB-ACF5E2862AAE}"/>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7520DB8A-CE93-4D34-AA9D-CE60AC0A7844}"/>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8276192D-F03E-D5C8-B475-CEBC51F5C3E9}"/>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5" name="מציין מיקום של כותרת תחתונה 4">
            <a:extLst>
              <a:ext uri="{FF2B5EF4-FFF2-40B4-BE49-F238E27FC236}">
                <a16:creationId xmlns:a16="http://schemas.microsoft.com/office/drawing/2014/main" id="{2E7FA846-5E46-AE02-47D6-FF550C73BC6D}"/>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3DE22A9F-4100-8740-36C6-8D4F21E5846B}"/>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857739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AF4DDFD-5825-B09B-865A-6C862FB2AFDC}"/>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E632324B-A788-6DCD-818E-80C9B7CF08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350C3944-056A-3280-DC1F-552B930DE3EE}"/>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5" name="מציין מיקום של כותרת תחתונה 4">
            <a:extLst>
              <a:ext uri="{FF2B5EF4-FFF2-40B4-BE49-F238E27FC236}">
                <a16:creationId xmlns:a16="http://schemas.microsoft.com/office/drawing/2014/main" id="{B0107502-F950-F6FD-7B5A-01E39F5B7744}"/>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D1E0EEEE-0D5C-A1BB-2341-284B65C6310C}"/>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1149010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61244D1-90CF-CDF4-A519-56600FCD44D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E4CE050-E02E-4450-CE00-D5C1687C676F}"/>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9515B79D-135D-96DC-1D4E-6E0B836B1492}"/>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5" name="מציין מיקום של כותרת תחתונה 4">
            <a:extLst>
              <a:ext uri="{FF2B5EF4-FFF2-40B4-BE49-F238E27FC236}">
                <a16:creationId xmlns:a16="http://schemas.microsoft.com/office/drawing/2014/main" id="{43C7D85E-74C7-0873-610B-0C1C018BB0C5}"/>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0D8E33E-0847-E08C-F1C4-C0FACAA5FF06}"/>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536243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E1C9510-AB33-4F5F-3BFB-9122DD4DD89D}"/>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4C5FD115-71E2-A908-4B8B-061699E858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52135D5-FDC4-53EE-4A5C-AF40194F106B}"/>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5" name="מציין מיקום של כותרת תחתונה 4">
            <a:extLst>
              <a:ext uri="{FF2B5EF4-FFF2-40B4-BE49-F238E27FC236}">
                <a16:creationId xmlns:a16="http://schemas.microsoft.com/office/drawing/2014/main" id="{5E8A3132-D770-0E4C-D1B1-D3FF4EC8C99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633F0E0-6C21-76E4-4658-FE17006BC8E4}"/>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657947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F8370E2-BC57-70AA-6C9B-1FE04E294F7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3899240B-2F2C-AD44-2CA6-0FFBA3D43240}"/>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B8CB9FEC-CF5E-CCCB-9BC2-AD78BAC1FBC6}"/>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64FA4A2D-B41E-E32F-3C6A-E4ABBAD6CC70}"/>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6" name="מציין מיקום של כותרת תחתונה 5">
            <a:extLst>
              <a:ext uri="{FF2B5EF4-FFF2-40B4-BE49-F238E27FC236}">
                <a16:creationId xmlns:a16="http://schemas.microsoft.com/office/drawing/2014/main" id="{3E13BEF2-8F87-EB11-CE1E-A177D38D0881}"/>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D5AA015-F2C5-9DB9-6AD1-9BE9BB1A39C7}"/>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733848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641BFFD-2299-1C31-8D54-830BA77E1842}"/>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80665EB1-43EC-009D-1116-782436BE73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593BC510-ECE2-9B33-C4BE-754F2D40F1F4}"/>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EF0D0AB5-5915-022A-72B0-6666090690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60B64918-3F73-BDD1-0501-313EAEA4D6A3}"/>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A0C6B20D-55CF-8207-E0B4-40657011DFB0}"/>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8" name="מציין מיקום של כותרת תחתונה 7">
            <a:extLst>
              <a:ext uri="{FF2B5EF4-FFF2-40B4-BE49-F238E27FC236}">
                <a16:creationId xmlns:a16="http://schemas.microsoft.com/office/drawing/2014/main" id="{D0F7A639-1C30-537B-0463-563E74F28DF2}"/>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32C00B0A-63C4-83BC-0A8F-E610A3E7327A}"/>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1936188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49F244C-E66C-25F9-D087-20BB69FF60A5}"/>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960A8549-4D1A-9804-7746-115AE75CB85D}"/>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4" name="מציין מיקום של כותרת תחתונה 3">
            <a:extLst>
              <a:ext uri="{FF2B5EF4-FFF2-40B4-BE49-F238E27FC236}">
                <a16:creationId xmlns:a16="http://schemas.microsoft.com/office/drawing/2014/main" id="{2BB78A86-5F70-C9A6-774C-792533EDEDDA}"/>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AF914DD-B0AB-84E9-C66F-3A91BF9C2365}"/>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209766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6251144A-8A99-9703-9468-8C729124F06C}"/>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3" name="מציין מיקום של כותרת תחתונה 2">
            <a:extLst>
              <a:ext uri="{FF2B5EF4-FFF2-40B4-BE49-F238E27FC236}">
                <a16:creationId xmlns:a16="http://schemas.microsoft.com/office/drawing/2014/main" id="{5ACDEC5C-B5E0-9E89-4395-66FBD0A18BCB}"/>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60B5007F-99CA-9330-4EBA-B50EAF265C0A}"/>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4159929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CD88F59-78AC-5B65-AE2C-20EDA5A70A1D}"/>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A4555172-2E96-3201-0FF5-5D2897EF6C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01D1D166-BE11-B322-AA4F-1D7824B26C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7FEB82B6-F16D-7553-D6B0-4BBCA662A7C8}"/>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6" name="מציין מיקום של כותרת תחתונה 5">
            <a:extLst>
              <a:ext uri="{FF2B5EF4-FFF2-40B4-BE49-F238E27FC236}">
                <a16:creationId xmlns:a16="http://schemas.microsoft.com/office/drawing/2014/main" id="{657CDCE7-2E0E-EA16-E102-CCFB769145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1F66CD00-3CCA-27BF-8A62-9C9C47415CF2}"/>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840831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3867E0-B1F2-2F1B-1AC1-609C9CBFD479}"/>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22C022AB-D141-5B5A-C46A-6A6E3918C8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323ED3C8-0A3B-CA9E-9925-AC302EE869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2C6EE650-7C9E-1C85-EE8E-ECC05307ED3C}"/>
              </a:ext>
            </a:extLst>
          </p:cNvPr>
          <p:cNvSpPr>
            <a:spLocks noGrp="1"/>
          </p:cNvSpPr>
          <p:nvPr>
            <p:ph type="dt" sz="half" idx="10"/>
          </p:nvPr>
        </p:nvSpPr>
        <p:spPr/>
        <p:txBody>
          <a:bodyPr/>
          <a:lstStyle/>
          <a:p>
            <a:fld id="{09C2A720-86F4-422F-8D58-395EB9679875}" type="datetimeFigureOut">
              <a:rPr lang="he-IL" smtClean="0"/>
              <a:t>כ"ט/תמוז/תשפ"ו</a:t>
            </a:fld>
            <a:endParaRPr lang="he-IL"/>
          </a:p>
        </p:txBody>
      </p:sp>
      <p:sp>
        <p:nvSpPr>
          <p:cNvPr id="6" name="מציין מיקום של כותרת תחתונה 5">
            <a:extLst>
              <a:ext uri="{FF2B5EF4-FFF2-40B4-BE49-F238E27FC236}">
                <a16:creationId xmlns:a16="http://schemas.microsoft.com/office/drawing/2014/main" id="{44556BDF-28C8-8AF4-3697-5E75C80FD85B}"/>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964CB772-BCBA-93A0-F75E-41732EB01D56}"/>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73772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58576349-FEB1-5BBA-3B17-E55FDE4E6BD0}"/>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C293D25-DC5A-CDE7-0AA5-D0860500524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4F980A0A-25C2-0530-8784-C4E925B6308E}"/>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82000"/>
                  </a:schemeClr>
                </a:solidFill>
              </a:defRPr>
            </a:lvl1pPr>
          </a:lstStyle>
          <a:p>
            <a:fld id="{09C2A720-86F4-422F-8D58-395EB9679875}" type="datetimeFigureOut">
              <a:rPr lang="he-IL" smtClean="0"/>
              <a:t>כ"ט/תמוז/תשפ"ו</a:t>
            </a:fld>
            <a:endParaRPr lang="he-IL"/>
          </a:p>
        </p:txBody>
      </p:sp>
      <p:sp>
        <p:nvSpPr>
          <p:cNvPr id="5" name="מציין מיקום של כותרת תחתונה 4">
            <a:extLst>
              <a:ext uri="{FF2B5EF4-FFF2-40B4-BE49-F238E27FC236}">
                <a16:creationId xmlns:a16="http://schemas.microsoft.com/office/drawing/2014/main" id="{FD0AC641-B5A5-B97C-FCF8-10A41E6679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82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C37BD774-F93E-6882-BCD3-759431E7A35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82000"/>
                  </a:schemeClr>
                </a:solidFill>
              </a:defRPr>
            </a:lvl1pPr>
          </a:lstStyle>
          <a:p>
            <a:fld id="{B901C2D2-AA56-4E10-8C98-80662CB7C90F}" type="slidenum">
              <a:rPr lang="he-IL" smtClean="0"/>
              <a:t>‹#›</a:t>
            </a:fld>
            <a:endParaRPr lang="he-IL"/>
          </a:p>
        </p:txBody>
      </p:sp>
    </p:spTree>
    <p:extLst>
      <p:ext uri="{BB962C8B-B14F-4D97-AF65-F5344CB8AC3E}">
        <p14:creationId xmlns:p14="http://schemas.microsoft.com/office/powerpoint/2010/main" val="3133243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slide" Target="slide2.xml"/><Relationship Id="rId7"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4.xml"/><Relationship Id="rId4" Type="http://schemas.openxmlformats.org/officeDocument/2006/relationships/slide" Target="slide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3.jpeg"/><Relationship Id="rId7"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slide" Target="slide1.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a:hlinkClick r:id="rId2" action="ppaction://hlinksldjump"/>
            <a:extLst>
              <a:ext uri="{FF2B5EF4-FFF2-40B4-BE49-F238E27FC236}">
                <a16:creationId xmlns:a16="http://schemas.microsoft.com/office/drawing/2014/main" id="{55B31567-0440-E875-02FC-1B456CF764F3}"/>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2846D"/>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سررتُ بلقائكم!</a:t>
            </a:r>
            <a:endParaRPr lang="he-IL"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اللقاء الأوّل مع الأهل</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מלבן 5">
            <a:hlinkClick r:id="rId3" action="ppaction://hlinksldjump"/>
            <a:extLst>
              <a:ext uri="{FF2B5EF4-FFF2-40B4-BE49-F238E27FC236}">
                <a16:creationId xmlns:a16="http://schemas.microsoft.com/office/drawing/2014/main" id="{EA1D7F91-2E65-3924-2AD7-DC17B5BE3AB4}"/>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قبل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מלבן 6">
            <a:hlinkClick r:id="rId4" action="ppaction://hlinksldjump"/>
            <a:extLst>
              <a:ext uri="{FF2B5EF4-FFF2-40B4-BE49-F238E27FC236}">
                <a16:creationId xmlns:a16="http://schemas.microsoft.com/office/drawing/2014/main" id="{4EA20545-05EB-EC77-9DD9-A7D9AA76026F}"/>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خلال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מלבן 7">
            <a:hlinkClick r:id="rId5" action="ppaction://hlinksldjump"/>
            <a:extLst>
              <a:ext uri="{FF2B5EF4-FFF2-40B4-BE49-F238E27FC236}">
                <a16:creationId xmlns:a16="http://schemas.microsoft.com/office/drawing/2014/main" id="{EE660747-F503-ED5B-445E-78CCE007CE16}"/>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بَعْد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12" name="גרפיקה 11">
            <a:extLst>
              <a:ext uri="{FF2B5EF4-FFF2-40B4-BE49-F238E27FC236}">
                <a16:creationId xmlns:a16="http://schemas.microsoft.com/office/drawing/2014/main" id="{7C4A03E9-9BFC-0469-A23C-B4EEEE000B3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flipH="1">
            <a:off x="181499" y="2241844"/>
            <a:ext cx="3132200" cy="4546744"/>
          </a:xfrm>
          <a:prstGeom prst="rect">
            <a:avLst/>
          </a:prstGeom>
        </p:spPr>
      </p:pic>
      <p:pic>
        <p:nvPicPr>
          <p:cNvPr id="2" name="Picture 2" descr="לוגו משרד החינוך">
            <a:extLst>
              <a:ext uri="{FF2B5EF4-FFF2-40B4-BE49-F238E27FC236}">
                <a16:creationId xmlns:a16="http://schemas.microsoft.com/office/drawing/2014/main" id="{11E34CDB-9603-32D6-A3DE-05CE66D6AD5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2100" b="14952"/>
          <a:stretch/>
        </p:blipFill>
        <p:spPr bwMode="auto">
          <a:xfrm>
            <a:off x="736029" y="93299"/>
            <a:ext cx="476943" cy="621644"/>
          </a:xfrm>
          <a:prstGeom prst="rect">
            <a:avLst/>
          </a:prstGeom>
          <a:noFill/>
          <a:extLst>
            <a:ext uri="{909E8E84-426E-40DD-AFC4-6F175D3DCCD1}">
              <a14:hiddenFill xmlns:a14="http://schemas.microsoft.com/office/drawing/2010/main">
                <a:solidFill>
                  <a:srgbClr val="FFFFFF"/>
                </a:solidFill>
              </a14:hiddenFill>
            </a:ext>
          </a:extLst>
        </p:spPr>
      </p:pic>
      <p:sp>
        <p:nvSpPr>
          <p:cNvPr id="4" name="תיבת טקסט 2">
            <a:extLst>
              <a:ext uri="{FF2B5EF4-FFF2-40B4-BE49-F238E27FC236}">
                <a16:creationId xmlns:a16="http://schemas.microsoft.com/office/drawing/2014/main" id="{5E06F57E-64E9-07EE-4562-D1C85319DE49}"/>
              </a:ext>
            </a:extLst>
          </p:cNvPr>
          <p:cNvSpPr txBox="1"/>
          <p:nvPr/>
        </p:nvSpPr>
        <p:spPr>
          <a:xfrm>
            <a:off x="440733" y="689874"/>
            <a:ext cx="892648" cy="34624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lnSpc>
                <a:spcPct val="80000"/>
              </a:lnSpc>
            </a:pPr>
            <a:r>
              <a:rPr lang="ar-SA"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وزارة التّربية</a:t>
            </a:r>
            <a:endParaRPr lang="he-IL"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r">
              <a:lnSpc>
                <a:spcPct val="80000"/>
              </a:lnSpc>
            </a:pPr>
            <a:r>
              <a:rPr lang="ar-SA"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مديريّة التّربية</a:t>
            </a:r>
            <a:endParaRPr lang="he-IL"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תיבת טקסט 10">
            <a:extLst>
              <a:ext uri="{FF2B5EF4-FFF2-40B4-BE49-F238E27FC236}">
                <a16:creationId xmlns:a16="http://schemas.microsoft.com/office/drawing/2014/main" id="{CC0234E0-727F-DB20-DE41-0185C4B83D2C}"/>
              </a:ext>
            </a:extLst>
          </p:cNvPr>
          <p:cNvSpPr txBox="1"/>
          <p:nvPr/>
        </p:nvSpPr>
        <p:spPr>
          <a:xfrm>
            <a:off x="1171165" y="969950"/>
            <a:ext cx="809143" cy="464743"/>
          </a:xfrm>
          <a:prstGeom prst="rect">
            <a:avLst/>
          </a:prstGeom>
          <a:noFill/>
        </p:spPr>
        <p:txBody>
          <a:bodyPr wrap="square">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lang="ar-SA" sz="1000" b="1" dirty="0">
                <a:solidFill>
                  <a:srgbClr val="0E2841">
                    <a:lumMod val="75000"/>
                    <a:lumOff val="25000"/>
                  </a:srgbClr>
                </a:solidFill>
                <a:latin typeface="Calibri" panose="020F0502020204030204" pitchFamily="34" charset="0"/>
                <a:ea typeface="Calibri" panose="020F0502020204030204" pitchFamily="34" charset="0"/>
                <a:cs typeface="Calibri" panose="020F0502020204030204" pitchFamily="34" charset="0"/>
              </a:rPr>
              <a:t>أقسام المراحل العمريّة المختلفة</a:t>
            </a:r>
            <a:endParaRPr kumimoji="0" lang="he-IL" sz="1000" b="1" i="0" u="none" strike="noStrike" kern="1200" cap="none" spc="0" normalizeH="0" baseline="0" noProof="0" dirty="0">
              <a:ln>
                <a:noFill/>
              </a:ln>
              <a:solidFill>
                <a:srgbClr val="0E2841">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תיבת טקסט 9">
            <a:extLst>
              <a:ext uri="{FF2B5EF4-FFF2-40B4-BE49-F238E27FC236}">
                <a16:creationId xmlns:a16="http://schemas.microsoft.com/office/drawing/2014/main" id="{0C05F48E-2DBA-B773-89D4-CDF35F46B99F}"/>
              </a:ext>
            </a:extLst>
          </p:cNvPr>
          <p:cNvSpPr txBox="1"/>
          <p:nvPr/>
        </p:nvSpPr>
        <p:spPr>
          <a:xfrm>
            <a:off x="-30349" y="968622"/>
            <a:ext cx="1280225" cy="461665"/>
          </a:xfrm>
          <a:prstGeom prst="rect">
            <a:avLst/>
          </a:prstGeom>
          <a:noFill/>
        </p:spPr>
        <p:txBody>
          <a:bodyPr wrap="square">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ar-SA" sz="1000" b="1" i="0" u="none" strike="noStrike" kern="1200" cap="none" spc="0" normalizeH="0" baseline="0" noProof="0" dirty="0">
                <a:ln>
                  <a:noFill/>
                </a:ln>
                <a:solidFill>
                  <a:srgbClr val="0E2841">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rPr>
              <a:t>قسم كبار المسؤولين- الخدمات النّفسيّة الاستشاريّة</a:t>
            </a:r>
            <a:endParaRPr kumimoji="0" lang="he-IL" sz="1000" b="1" i="0" u="none" strike="noStrike" kern="1200" cap="none" spc="0" normalizeH="0" baseline="0" noProof="0" dirty="0">
              <a:ln>
                <a:noFill/>
              </a:ln>
              <a:solidFill>
                <a:srgbClr val="0E2841">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2458168" y="280724"/>
            <a:ext cx="7718084"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lang="ar-SA" sz="72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سررتُ بلقائكم</a:t>
            </a:r>
            <a:r>
              <a:rPr kumimoji="0" lang="he-IL" sz="7200" b="1" i="0" u="none" strike="noStrike" kern="1200" cap="none" spc="0" normalizeH="0" baseline="0" noProof="0" dirty="0">
                <a:ln>
                  <a:noFill/>
                </a:ln>
                <a:solidFill>
                  <a:schemeClr val="accent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ctr" defTabSz="914400" rtl="1" eaLnBrk="1" fontAlgn="auto" latinLnBrk="0" hangingPunct="1">
              <a:lnSpc>
                <a:spcPct val="80000"/>
              </a:lnSpc>
              <a:spcBef>
                <a:spcPts val="0"/>
              </a:spcBef>
              <a:spcAft>
                <a:spcPts val="0"/>
              </a:spcAft>
              <a:buClrTx/>
              <a:buSzTx/>
              <a:buFontTx/>
              <a:buNone/>
              <a:tabLst/>
              <a:defRPr/>
            </a:pPr>
            <a:r>
              <a:rPr kumimoji="0" lang="ar-SA" sz="48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rPr>
              <a:t>اللقاء الأوّل مع الأهل</a:t>
            </a:r>
            <a:endParaRPr kumimoji="0" lang="en-US" sz="44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תיבת טקסט 2">
            <a:extLst>
              <a:ext uri="{FF2B5EF4-FFF2-40B4-BE49-F238E27FC236}">
                <a16:creationId xmlns:a16="http://schemas.microsoft.com/office/drawing/2014/main" id="{B8C27A0E-AAEC-3BAB-D431-C9DBD34CA7DB}"/>
              </a:ext>
            </a:extLst>
          </p:cNvPr>
          <p:cNvSpPr txBox="1"/>
          <p:nvPr/>
        </p:nvSpPr>
        <p:spPr>
          <a:xfrm>
            <a:off x="3355504" y="2419860"/>
            <a:ext cx="6036741" cy="1417183"/>
          </a:xfrm>
          <a:prstGeom prst="rect">
            <a:avLst/>
          </a:prstGeom>
          <a:noFill/>
        </p:spPr>
        <p:txBody>
          <a:bodyPr wrap="square">
            <a:spAutoFit/>
          </a:bodyPr>
          <a:lstStyle/>
          <a:p>
            <a:pPr algn="ctr">
              <a:lnSpc>
                <a:spcPct val="107000"/>
              </a:lnSpc>
              <a:spcAft>
                <a:spcPts val="800"/>
              </a:spcAft>
            </a:pPr>
            <a:r>
              <a:rPr lang="ar-SA" sz="2400" b="1" dirty="0">
                <a:solidFill>
                  <a:prstClr val="black"/>
                </a:solidFill>
                <a:latin typeface="Calibri" panose="020F0502020204030204" pitchFamily="34" charset="0"/>
                <a:ea typeface="Calibri" panose="020F0502020204030204" pitchFamily="34" charset="0"/>
                <a:cs typeface="Calibri" panose="020F0502020204030204" pitchFamily="34" charset="0"/>
              </a:rPr>
              <a:t>أهمّ النّقاط والتّوصيات لتخطيط اللقاء وإدارته</a:t>
            </a:r>
            <a:endParaRPr lang="he-IL" sz="24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ctr" rtl="1">
              <a:lnSpc>
                <a:spcPct val="107000"/>
              </a:lnSpc>
              <a:spcAft>
                <a:spcPts val="800"/>
              </a:spcAft>
            </a:pPr>
            <a:endParaRPr lang="he-IL" sz="2400" b="1" dirty="0">
              <a:solidFill>
                <a:prstClr val="black"/>
              </a:solidFill>
              <a:effectLst/>
              <a:latin typeface="Calibri" panose="020F0502020204030204" pitchFamily="34" charset="0"/>
              <a:ea typeface="Calibri" panose="020F0502020204030204" pitchFamily="34" charset="0"/>
              <a:cs typeface="Calibri" panose="020F0502020204030204" pitchFamily="34" charset="0"/>
            </a:endParaRPr>
          </a:p>
          <a:p>
            <a:pPr algn="ctr" rtl="1">
              <a:lnSpc>
                <a:spcPct val="107000"/>
              </a:lnSpc>
              <a:spcAft>
                <a:spcPts val="800"/>
              </a:spcAft>
            </a:pPr>
            <a:endParaRPr lang="en-US" sz="2000" b="1" dirty="0">
              <a:solidFill>
                <a:srgbClr val="435C97"/>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8" name="תיבת טקסט 17">
            <a:extLst>
              <a:ext uri="{FF2B5EF4-FFF2-40B4-BE49-F238E27FC236}">
                <a16:creationId xmlns:a16="http://schemas.microsoft.com/office/drawing/2014/main" id="{90CCA091-C8C1-BA62-5115-AED4609BF684}"/>
              </a:ext>
            </a:extLst>
          </p:cNvPr>
          <p:cNvSpPr txBox="1"/>
          <p:nvPr/>
        </p:nvSpPr>
        <p:spPr>
          <a:xfrm>
            <a:off x="3118338" y="3336836"/>
            <a:ext cx="6687043" cy="2400657"/>
          </a:xfrm>
          <a:prstGeom prst="rect">
            <a:avLst/>
          </a:prstGeom>
          <a:noFill/>
        </p:spPr>
        <p:txBody>
          <a:bodyPr wrap="square">
            <a:spAutoFit/>
          </a:bodyPr>
          <a:lstStyle/>
          <a:p>
            <a:pPr lvl="0" algn="ctr">
              <a:defRPr/>
            </a:pPr>
            <a:r>
              <a:rPr lang="ar-SY" sz="2500" dirty="0">
                <a:solidFill>
                  <a:prstClr val="black"/>
                </a:solidFill>
                <a:latin typeface="Calibri" panose="020F0502020204030204" pitchFamily="34" charset="0"/>
                <a:ea typeface="Calibri" panose="020F0502020204030204" pitchFamily="34" charset="0"/>
                <a:cs typeface="Calibri" panose="020F0502020204030204" pitchFamily="34" charset="0"/>
              </a:rPr>
              <a:t>المربّيات والمربّون</a:t>
            </a:r>
            <a:r>
              <a:rPr lang="ar-SA" sz="2500" dirty="0">
                <a:solidFill>
                  <a:prstClr val="black"/>
                </a:solidFill>
                <a:latin typeface="Calibri" panose="020F0502020204030204" pitchFamily="34" charset="0"/>
                <a:ea typeface="Calibri" panose="020F0502020204030204" pitchFamily="34" charset="0"/>
                <a:cs typeface="Calibri" panose="020F0502020204030204" pitchFamily="34" charset="0"/>
              </a:rPr>
              <a:t> الأعزّاء،</a:t>
            </a:r>
          </a:p>
          <a:p>
            <a:pPr lvl="0" algn="ctr">
              <a:defRPr/>
            </a:pPr>
            <a:r>
              <a:rPr lang="ar-SA" sz="2500" dirty="0">
                <a:solidFill>
                  <a:prstClr val="black"/>
                </a:solidFill>
                <a:latin typeface="Calibri" panose="020F0502020204030204" pitchFamily="34" charset="0"/>
                <a:ea typeface="Calibri" panose="020F0502020204030204" pitchFamily="34" charset="0"/>
                <a:cs typeface="Calibri" panose="020F0502020204030204" pitchFamily="34" charset="0"/>
              </a:rPr>
              <a:t>يُعدّ اللقاء مع الأهل فرصةً للتّعريف عن أنفسكم، والتّعرّف على الأهل، وبناء أُسُس الثّقة والشّراكة والعلاقة المهنيّة فيما بينكم.</a:t>
            </a:r>
          </a:p>
          <a:p>
            <a:pPr lvl="0" algn="ctr">
              <a:defRPr/>
            </a:pPr>
            <a:endParaRPr lang="ar-SA" sz="25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lvl="0" algn="ctr">
              <a:defRPr/>
            </a:pPr>
            <a:r>
              <a:rPr lang="ar-SA" sz="2500" dirty="0">
                <a:solidFill>
                  <a:prstClr val="black"/>
                </a:solidFill>
                <a:latin typeface="Calibri" panose="020F0502020204030204" pitchFamily="34" charset="0"/>
                <a:ea typeface="Calibri" panose="020F0502020204030204" pitchFamily="34" charset="0"/>
                <a:cs typeface="Calibri" panose="020F0502020204030204" pitchFamily="34" charset="0"/>
              </a:rPr>
              <a:t>إليكم بعض الأفكار من أجل إدارة اللقاء الأوّل مع الأهل بشكل أمثل.</a:t>
            </a:r>
            <a:endParaRPr lang="he-IL" sz="2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4" name="מחבר ישר 13">
            <a:extLst>
              <a:ext uri="{FF2B5EF4-FFF2-40B4-BE49-F238E27FC236}">
                <a16:creationId xmlns:a16="http://schemas.microsoft.com/office/drawing/2014/main" id="{ADF41C51-B12C-4F14-1D22-F4454EF37588}"/>
              </a:ext>
              <a:ext uri="{C183D7F6-B498-43B3-948B-1728B52AA6E4}">
                <adec:decorative xmlns:adec="http://schemas.microsoft.com/office/drawing/2017/decorative" val="1"/>
              </a:ext>
            </a:extLst>
          </p:cNvPr>
          <p:cNvCxnSpPr>
            <a:cxnSpLocks/>
          </p:cNvCxnSpPr>
          <p:nvPr/>
        </p:nvCxnSpPr>
        <p:spPr>
          <a:xfrm>
            <a:off x="1171166" y="1007805"/>
            <a:ext cx="0" cy="230104"/>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
        <p:nvSpPr>
          <p:cNvPr id="15" name="מלבן 14">
            <a:hlinkClick r:id="rId8" action="ppaction://hlinksldjump"/>
            <a:extLst>
              <a:ext uri="{FF2B5EF4-FFF2-40B4-BE49-F238E27FC236}">
                <a16:creationId xmlns:a16="http://schemas.microsoft.com/office/drawing/2014/main" id="{EE660747-F503-ED5B-445E-78CCE007CE16}"/>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مقترحة</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29735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61A724AC-8675-F808-4E00-5A5F736EAFBD}"/>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3" name="Freeform 3">
            <a:extLst>
              <a:ext uri="{C183D7F6-B498-43B3-948B-1728B52AA6E4}">
                <adec:decorative xmlns:adec="http://schemas.microsoft.com/office/drawing/2017/decorative" val="1"/>
              </a:ext>
            </a:extLst>
          </p:cNvPr>
          <p:cNvSpPr/>
          <p:nvPr/>
        </p:nvSpPr>
        <p:spPr>
          <a:xfrm>
            <a:off x="-1104199" y="-1143000"/>
            <a:ext cx="2743200" cy="27432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he-IL" sz="1200"/>
          </a:p>
        </p:txBody>
      </p:sp>
      <p:sp>
        <p:nvSpPr>
          <p:cNvPr id="4" name="TextBox 4">
            <a:extLst>
              <a:ext uri="{C183D7F6-B498-43B3-948B-1728B52AA6E4}">
                <adec:decorative xmlns:adec="http://schemas.microsoft.com/office/drawing/2017/decorative" val="0"/>
              </a:ext>
            </a:extLst>
          </p:cNvPr>
          <p:cNvSpPr txBox="1">
            <a:spLocks noGrp="1"/>
          </p:cNvSpPr>
          <p:nvPr>
            <p:ph type="title" idx="4294967295"/>
          </p:nvPr>
        </p:nvSpPr>
        <p:spPr>
          <a:xfrm>
            <a:off x="1219200" y="984647"/>
            <a:ext cx="10388600"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ct val="100000"/>
              </a:lnSpc>
              <a:defRPr/>
            </a:pPr>
            <a:r>
              <a:rPr lang="ar-SA" sz="40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الحصانة  ليست سِمَة شخصيّة فطريّة، بل يتمّ بناؤها طوال الحياة،  عندما نتعامل مع التّحدّيات والتّغيّرات والأزمات.</a:t>
            </a:r>
            <a:endParaRPr lang="he-IL" sz="40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pic>
        <p:nvPicPr>
          <p:cNvPr id="6" name="תמונה 5">
            <a:extLst>
              <a:ext uri="{FF2B5EF4-FFF2-40B4-BE49-F238E27FC236}">
                <a16:creationId xmlns:a16="http://schemas.microsoft.com/office/drawing/2014/main" id="{E9CF261D-004C-8BB7-5338-66E5BB0FEF26}"/>
              </a:ext>
              <a:ext uri="{C183D7F6-B498-43B3-948B-1728B52AA6E4}">
                <adec:decorative xmlns:adec="http://schemas.microsoft.com/office/drawing/2017/decorative" val="1"/>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362200"/>
            <a:ext cx="12192000" cy="4854222"/>
          </a:xfrm>
          <a:prstGeom prst="rect">
            <a:avLst/>
          </a:prstGeom>
        </p:spPr>
      </p:pic>
    </p:spTree>
    <p:extLst>
      <p:ext uri="{BB962C8B-B14F-4D97-AF65-F5344CB8AC3E}">
        <p14:creationId xmlns:p14="http://schemas.microsoft.com/office/powerpoint/2010/main" val="846982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39624994-8BBD-A82A-6192-ECE86B0B9519}"/>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2692400" y="95471"/>
            <a:ext cx="8683337" cy="6762529"/>
          </a:xfrm>
          <a:custGeom>
            <a:avLst/>
            <a:gdLst/>
            <a:ahLst/>
            <a:cxnLst/>
            <a:rect l="l" t="t" r="r" b="b"/>
            <a:pathLst>
              <a:path w="13525059" h="10143794">
                <a:moveTo>
                  <a:pt x="0" y="0"/>
                </a:moveTo>
                <a:lnTo>
                  <a:pt x="13525059" y="0"/>
                </a:lnTo>
                <a:lnTo>
                  <a:pt x="13525059" y="10143794"/>
                </a:lnTo>
                <a:lnTo>
                  <a:pt x="0" y="10143794"/>
                </a:lnTo>
                <a:lnTo>
                  <a:pt x="0" y="0"/>
                </a:lnTo>
                <a:close/>
              </a:path>
            </a:pathLst>
          </a:custGeom>
          <a:blipFill>
            <a:blip r:embed="rId4"/>
            <a:stretch>
              <a:fillRect/>
            </a:stretch>
          </a:blipFill>
        </p:spPr>
        <p:txBody>
          <a:bodyPr/>
          <a:lstStyle/>
          <a:p>
            <a:endParaRPr lang="he-IL" sz="1200"/>
          </a:p>
        </p:txBody>
      </p:sp>
      <p:sp>
        <p:nvSpPr>
          <p:cNvPr id="3" name="TextBox 3"/>
          <p:cNvSpPr txBox="1">
            <a:spLocks noGrp="1"/>
          </p:cNvSpPr>
          <p:nvPr>
            <p:ph type="title" idx="4294967295"/>
          </p:nvPr>
        </p:nvSpPr>
        <p:spPr>
          <a:xfrm>
            <a:off x="7078992" y="340364"/>
            <a:ext cx="5148177" cy="21544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4180"/>
              </a:lnSpc>
              <a:defRPr/>
            </a:pPr>
            <a:r>
              <a:rPr lang="ar-SA" sz="3600" spc="40"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ترتبط حصانة الأولاد والمراهقين بشكل مباشر بالبالغين المحيطين بهم، وخاصة والديهم وأفراد أسرتهم</a:t>
            </a:r>
            <a:r>
              <a:rPr lang="he-IL" sz="3600" spc="40"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a:t>
            </a:r>
          </a:p>
        </p:txBody>
      </p:sp>
      <p:sp>
        <p:nvSpPr>
          <p:cNvPr id="4" name="TextBox 4"/>
          <p:cNvSpPr txBox="1"/>
          <p:nvPr/>
        </p:nvSpPr>
        <p:spPr>
          <a:xfrm>
            <a:off x="0" y="2540581"/>
            <a:ext cx="4123489" cy="1221553"/>
          </a:xfrm>
          <a:prstGeom prst="rect">
            <a:avLst/>
          </a:prstGeom>
        </p:spPr>
        <p:txBody>
          <a:bodyPr wrap="square" lIns="0" tIns="0" rIns="0" bIns="0" rtlCol="0" anchor="t">
            <a:spAutoFit/>
          </a:bodyPr>
          <a:lstStyle/>
          <a:p>
            <a:pPr algn="ctr">
              <a:lnSpc>
                <a:spcPts val="4853"/>
              </a:lnSpc>
            </a:pPr>
            <a:r>
              <a:rPr lang="ar-SA" sz="3600" b="1" dirty="0">
                <a:latin typeface="Calibri" panose="020F0502020204030204" pitchFamily="34" charset="0"/>
                <a:ea typeface="Calibri" panose="020F0502020204030204" pitchFamily="34" charset="0"/>
                <a:cs typeface="Calibri" panose="020F0502020204030204" pitchFamily="34" charset="0"/>
                <a:sym typeface="Artzisraelisns Bold"/>
                <a:rtl/>
              </a:rPr>
              <a:t>تُعدّ الأسرة البيئة الأكثر أهميّة بالنّسبة للابن.</a:t>
            </a:r>
            <a:endParaRPr lang="he-IL" sz="3600" b="1" dirty="0">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Tree>
    <p:extLst>
      <p:ext uri="{BB962C8B-B14F-4D97-AF65-F5344CB8AC3E}">
        <p14:creationId xmlns:p14="http://schemas.microsoft.com/office/powerpoint/2010/main" val="1826200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A0E580A-8ACC-2F8D-E815-A3F7C60A3E0F}"/>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 name="מלבן 4">
            <a:extLst>
              <a:ext uri="{FF2B5EF4-FFF2-40B4-BE49-F238E27FC236}">
                <a16:creationId xmlns:a16="http://schemas.microsoft.com/office/drawing/2014/main" id="{5ED62CA0-29ED-613F-069A-59CD9054AEC4}"/>
              </a:ext>
              <a:ext uri="{C183D7F6-B498-43B3-948B-1728B52AA6E4}">
                <adec:decorative xmlns:adec="http://schemas.microsoft.com/office/drawing/2017/decorative" val="1"/>
              </a:ext>
            </a:extLst>
          </p:cNvPr>
          <p:cNvSpPr/>
          <p:nvPr/>
        </p:nvSpPr>
        <p:spPr>
          <a:xfrm>
            <a:off x="4225287" y="6203619"/>
            <a:ext cx="4027841"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 name="מלבן 5">
            <a:extLst>
              <a:ext uri="{FF2B5EF4-FFF2-40B4-BE49-F238E27FC236}">
                <a16:creationId xmlns:a16="http://schemas.microsoft.com/office/drawing/2014/main" id="{DB49B7E3-F1CB-04E8-75DC-27A688FC0A59}"/>
              </a:ext>
              <a:ext uri="{C183D7F6-B498-43B3-948B-1728B52AA6E4}">
                <adec:decorative xmlns:adec="http://schemas.microsoft.com/office/drawing/2017/decorative" val="1"/>
              </a:ext>
            </a:extLst>
          </p:cNvPr>
          <p:cNvSpPr/>
          <p:nvPr/>
        </p:nvSpPr>
        <p:spPr>
          <a:xfrm>
            <a:off x="8303434" y="6203619"/>
            <a:ext cx="3793179"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 name="מלבן 6">
            <a:extLst>
              <a:ext uri="{FF2B5EF4-FFF2-40B4-BE49-F238E27FC236}">
                <a16:creationId xmlns:a16="http://schemas.microsoft.com/office/drawing/2014/main" id="{C8588463-6AD2-73FA-0D48-DC526AB96333}"/>
              </a:ext>
              <a:ext uri="{C183D7F6-B498-43B3-948B-1728B52AA6E4}">
                <adec:decorative xmlns:adec="http://schemas.microsoft.com/office/drawing/2017/decorative" val="1"/>
              </a:ext>
            </a:extLst>
          </p:cNvPr>
          <p:cNvSpPr/>
          <p:nvPr/>
        </p:nvSpPr>
        <p:spPr>
          <a:xfrm>
            <a:off x="123213" y="6195130"/>
            <a:ext cx="4027841"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3" name="מלבן 2">
            <a:extLst>
              <a:ext uri="{FF2B5EF4-FFF2-40B4-BE49-F238E27FC236}">
                <a16:creationId xmlns:a16="http://schemas.microsoft.com/office/drawing/2014/main" id="{CBA5F789-DDA5-F011-C978-C045DAB74513}"/>
              </a:ext>
              <a:ext uri="{C183D7F6-B498-43B3-948B-1728B52AA6E4}">
                <adec:decorative xmlns:adec="http://schemas.microsoft.com/office/drawing/2017/decorative" val="1"/>
              </a:ext>
            </a:extLst>
          </p:cNvPr>
          <p:cNvSpPr/>
          <p:nvPr/>
        </p:nvSpPr>
        <p:spPr>
          <a:xfrm>
            <a:off x="0" y="0"/>
            <a:ext cx="12192000" cy="1075136"/>
          </a:xfrm>
          <a:prstGeom prst="rect">
            <a:avLst/>
          </a:prstGeom>
          <a:solidFill>
            <a:srgbClr val="F2846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grpSp>
        <p:nvGrpSpPr>
          <p:cNvPr id="11" name="קבוצה 10">
            <a:extLst>
              <a:ext uri="{C183D7F6-B498-43B3-948B-1728B52AA6E4}">
                <adec:decorative xmlns:adec="http://schemas.microsoft.com/office/drawing/2017/decorative" val="1"/>
              </a:ext>
            </a:extLst>
          </p:cNvPr>
          <p:cNvGrpSpPr/>
          <p:nvPr/>
        </p:nvGrpSpPr>
        <p:grpSpPr>
          <a:xfrm>
            <a:off x="4075608" y="1081112"/>
            <a:ext cx="4424541" cy="4800297"/>
            <a:chOff x="4081009" y="1064982"/>
            <a:chExt cx="4424541" cy="4800297"/>
          </a:xfrm>
        </p:grpSpPr>
        <p:pic>
          <p:nvPicPr>
            <p:cNvPr id="43" name="תמונה 42"/>
            <p:cNvPicPr>
              <a:picLocks noChangeAspect="1"/>
            </p:cNvPicPr>
            <p:nvPr/>
          </p:nvPicPr>
          <p:blipFill>
            <a:blip r:embed="rId4"/>
            <a:stretch>
              <a:fillRect/>
            </a:stretch>
          </p:blipFill>
          <p:spPr>
            <a:xfrm rot="20518176">
              <a:off x="4081009" y="3103640"/>
              <a:ext cx="1420166" cy="1564382"/>
            </a:xfrm>
            <a:prstGeom prst="rect">
              <a:avLst/>
            </a:prstGeom>
          </p:spPr>
        </p:pic>
        <p:pic>
          <p:nvPicPr>
            <p:cNvPr id="44" name="תמונה 43"/>
            <p:cNvPicPr>
              <a:picLocks noChangeAspect="1"/>
            </p:cNvPicPr>
            <p:nvPr/>
          </p:nvPicPr>
          <p:blipFill>
            <a:blip r:embed="rId4"/>
            <a:stretch>
              <a:fillRect/>
            </a:stretch>
          </p:blipFill>
          <p:spPr>
            <a:xfrm rot="14339726">
              <a:off x="6145893" y="4373005"/>
              <a:ext cx="1420166" cy="1564382"/>
            </a:xfrm>
            <a:prstGeom prst="rect">
              <a:avLst/>
            </a:prstGeom>
          </p:spPr>
        </p:pic>
        <p:pic>
          <p:nvPicPr>
            <p:cNvPr id="45" name="תמונה 44"/>
            <p:cNvPicPr>
              <a:picLocks noChangeAspect="1"/>
            </p:cNvPicPr>
            <p:nvPr/>
          </p:nvPicPr>
          <p:blipFill>
            <a:blip r:embed="rId4"/>
            <a:stretch>
              <a:fillRect/>
            </a:stretch>
          </p:blipFill>
          <p:spPr>
            <a:xfrm rot="17525173">
              <a:off x="4798596" y="4277249"/>
              <a:ext cx="1420166" cy="1564382"/>
            </a:xfrm>
            <a:prstGeom prst="rect">
              <a:avLst/>
            </a:prstGeom>
          </p:spPr>
        </p:pic>
        <p:grpSp>
          <p:nvGrpSpPr>
            <p:cNvPr id="4" name="קבוצה 3"/>
            <p:cNvGrpSpPr/>
            <p:nvPr/>
          </p:nvGrpSpPr>
          <p:grpSpPr>
            <a:xfrm>
              <a:off x="4570212" y="1064982"/>
              <a:ext cx="3935338" cy="4039057"/>
              <a:chOff x="3354554" y="-105043"/>
              <a:chExt cx="6417266" cy="5753513"/>
            </a:xfrm>
          </p:grpSpPr>
          <p:pic>
            <p:nvPicPr>
              <p:cNvPr id="18" name="תמונה 17"/>
              <p:cNvPicPr>
                <a:picLocks noChangeAspect="1"/>
              </p:cNvPicPr>
              <p:nvPr/>
            </p:nvPicPr>
            <p:blipFill>
              <a:blip r:embed="rId4"/>
              <a:stretch>
                <a:fillRect/>
              </a:stretch>
            </p:blipFill>
            <p:spPr>
              <a:xfrm rot="11958760">
                <a:off x="7485620" y="3465911"/>
                <a:ext cx="2286198" cy="2182559"/>
              </a:xfrm>
              <a:prstGeom prst="rect">
                <a:avLst/>
              </a:prstGeom>
            </p:spPr>
          </p:pic>
          <p:pic>
            <p:nvPicPr>
              <p:cNvPr id="19" name="תמונה 18"/>
              <p:cNvPicPr>
                <a:picLocks noChangeAspect="1"/>
              </p:cNvPicPr>
              <p:nvPr/>
            </p:nvPicPr>
            <p:blipFill>
              <a:blip r:embed="rId4"/>
              <a:stretch>
                <a:fillRect/>
              </a:stretch>
            </p:blipFill>
            <p:spPr>
              <a:xfrm rot="1791543">
                <a:off x="3354554" y="633760"/>
                <a:ext cx="2286198" cy="2182559"/>
              </a:xfrm>
              <a:prstGeom prst="rect">
                <a:avLst/>
              </a:prstGeom>
            </p:spPr>
          </p:pic>
          <p:pic>
            <p:nvPicPr>
              <p:cNvPr id="26" name="תמונה 25"/>
              <p:cNvPicPr>
                <a:picLocks noChangeAspect="1"/>
              </p:cNvPicPr>
              <p:nvPr/>
            </p:nvPicPr>
            <p:blipFill>
              <a:blip r:embed="rId5"/>
              <a:stretch>
                <a:fillRect/>
              </a:stretch>
            </p:blipFill>
            <p:spPr>
              <a:xfrm>
                <a:off x="4611752" y="1819335"/>
                <a:ext cx="3238044" cy="3186651"/>
              </a:xfrm>
              <a:prstGeom prst="rect">
                <a:avLst/>
              </a:prstGeom>
            </p:spPr>
          </p:pic>
          <p:pic>
            <p:nvPicPr>
              <p:cNvPr id="27" name="תמונה 26"/>
              <p:cNvPicPr>
                <a:picLocks noChangeAspect="1"/>
              </p:cNvPicPr>
              <p:nvPr/>
            </p:nvPicPr>
            <p:blipFill>
              <a:blip r:embed="rId4"/>
              <a:stretch>
                <a:fillRect/>
              </a:stretch>
            </p:blipFill>
            <p:spPr>
              <a:xfrm rot="9004164">
                <a:off x="7485622" y="1401929"/>
                <a:ext cx="2286198" cy="2182559"/>
              </a:xfrm>
              <a:prstGeom prst="rect">
                <a:avLst/>
              </a:prstGeom>
            </p:spPr>
          </p:pic>
          <p:pic>
            <p:nvPicPr>
              <p:cNvPr id="28" name="תמונה 27"/>
              <p:cNvPicPr>
                <a:picLocks noChangeAspect="1"/>
              </p:cNvPicPr>
              <p:nvPr/>
            </p:nvPicPr>
            <p:blipFill>
              <a:blip r:embed="rId4"/>
              <a:stretch>
                <a:fillRect/>
              </a:stretch>
            </p:blipFill>
            <p:spPr>
              <a:xfrm rot="5203587">
                <a:off x="5338387" y="-53221"/>
                <a:ext cx="2286201" cy="2182557"/>
              </a:xfrm>
              <a:prstGeom prst="rect">
                <a:avLst/>
              </a:prstGeom>
            </p:spPr>
          </p:pic>
        </p:grpSp>
        <p:sp>
          <p:nvSpPr>
            <p:cNvPr id="47" name="משולש שווה-שוקיים 19">
              <a:extLst>
                <a:ext uri="{FF2B5EF4-FFF2-40B4-BE49-F238E27FC236}">
                  <a16:creationId xmlns:a16="http://schemas.microsoft.com/office/drawing/2014/main" id="{DD0DFF6B-8E6C-29D7-87FE-56662F005403}"/>
                </a:ext>
              </a:extLst>
            </p:cNvPr>
            <p:cNvSpPr/>
            <p:nvPr/>
          </p:nvSpPr>
          <p:spPr>
            <a:xfrm rot="296747">
              <a:off x="6226196" y="1503263"/>
              <a:ext cx="552584" cy="601916"/>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8" name="משולש שווה-שוקיים 19">
              <a:extLst>
                <a:ext uri="{FF2B5EF4-FFF2-40B4-BE49-F238E27FC236}">
                  <a16:creationId xmlns:a16="http://schemas.microsoft.com/office/drawing/2014/main" id="{DD0DFF6B-8E6C-29D7-87FE-56662F005403}"/>
                </a:ext>
              </a:extLst>
            </p:cNvPr>
            <p:cNvSpPr/>
            <p:nvPr/>
          </p:nvSpPr>
          <p:spPr>
            <a:xfrm rot="4759770">
              <a:off x="7619642" y="2632847"/>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9" name="משולש שווה-שוקיים 19">
              <a:extLst>
                <a:ext uri="{FF2B5EF4-FFF2-40B4-BE49-F238E27FC236}">
                  <a16:creationId xmlns:a16="http://schemas.microsoft.com/office/drawing/2014/main" id="{DD0DFF6B-8E6C-29D7-87FE-56662F005403}"/>
                </a:ext>
              </a:extLst>
            </p:cNvPr>
            <p:cNvSpPr/>
            <p:nvPr/>
          </p:nvSpPr>
          <p:spPr>
            <a:xfrm rot="7243373">
              <a:off x="7615889" y="4152206"/>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0" name="משולש שווה-שוקיים 19">
              <a:extLst>
                <a:ext uri="{FF2B5EF4-FFF2-40B4-BE49-F238E27FC236}">
                  <a16:creationId xmlns:a16="http://schemas.microsoft.com/office/drawing/2014/main" id="{DD0DFF6B-8E6C-29D7-87FE-56662F005403}"/>
                </a:ext>
              </a:extLst>
            </p:cNvPr>
            <p:cNvSpPr/>
            <p:nvPr/>
          </p:nvSpPr>
          <p:spPr>
            <a:xfrm rot="9813581">
              <a:off x="6638203" y="4959507"/>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1" name="משולש שווה-שוקיים 19">
              <a:extLst>
                <a:ext uri="{FF2B5EF4-FFF2-40B4-BE49-F238E27FC236}">
                  <a16:creationId xmlns:a16="http://schemas.microsoft.com/office/drawing/2014/main" id="{DD0DFF6B-8E6C-29D7-87FE-56662F005403}"/>
                </a:ext>
              </a:extLst>
            </p:cNvPr>
            <p:cNvSpPr/>
            <p:nvPr/>
          </p:nvSpPr>
          <p:spPr>
            <a:xfrm rot="13068044">
              <a:off x="5176941" y="4829134"/>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2" name="משולש שווה-שוקיים 19">
              <a:extLst>
                <a:ext uri="{FF2B5EF4-FFF2-40B4-BE49-F238E27FC236}">
                  <a16:creationId xmlns:a16="http://schemas.microsoft.com/office/drawing/2014/main" id="{DD0DFF6B-8E6C-29D7-87FE-56662F005403}"/>
                </a:ext>
              </a:extLst>
            </p:cNvPr>
            <p:cNvSpPr/>
            <p:nvPr/>
          </p:nvSpPr>
          <p:spPr>
            <a:xfrm rot="15732186">
              <a:off x="4425394" y="3624509"/>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3" name="משולש שווה-שוקיים 19">
              <a:extLst>
                <a:ext uri="{FF2B5EF4-FFF2-40B4-BE49-F238E27FC236}">
                  <a16:creationId xmlns:a16="http://schemas.microsoft.com/office/drawing/2014/main" id="{DD0DFF6B-8E6C-29D7-87FE-56662F005403}"/>
                </a:ext>
              </a:extLst>
            </p:cNvPr>
            <p:cNvSpPr/>
            <p:nvPr/>
          </p:nvSpPr>
          <p:spPr>
            <a:xfrm rot="18652795">
              <a:off x="4980431" y="2013976"/>
              <a:ext cx="552584" cy="612115"/>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8" name="TextBox 7"/>
          <p:cNvSpPr txBox="1"/>
          <p:nvPr/>
        </p:nvSpPr>
        <p:spPr>
          <a:xfrm>
            <a:off x="5782308" y="2895026"/>
            <a:ext cx="1264916" cy="1200329"/>
          </a:xfrm>
          <a:prstGeom prst="rect">
            <a:avLst/>
          </a:prstGeom>
          <a:noFill/>
        </p:spPr>
        <p:txBody>
          <a:bodyPr wrap="square" rtlCol="1">
            <a:spAutoFit/>
          </a:bodyPr>
          <a:lstStyle/>
          <a:p>
            <a:pPr algn="ctr"/>
            <a:r>
              <a:rPr lang="ar-SA" sz="3600" dirty="0">
                <a:solidFill>
                  <a:srgbClr val="FF0000"/>
                </a:solidFill>
                <a:latin typeface="Calibri" panose="020F0502020204030204" pitchFamily="34" charset="0"/>
                <a:ea typeface="Calibri" panose="020F0502020204030204" pitchFamily="34" charset="0"/>
                <a:cs typeface="Calibri" panose="020F0502020204030204" pitchFamily="34" charset="0"/>
              </a:rPr>
              <a:t>أنتم شمس</a:t>
            </a:r>
            <a:endParaRPr lang="he-IL" sz="36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כותרת 28"/>
          <p:cNvSpPr>
            <a:spLocks noGrp="1"/>
          </p:cNvSpPr>
          <p:nvPr>
            <p:ph type="title" idx="4294967295"/>
          </p:nvPr>
        </p:nvSpPr>
        <p:spPr>
          <a:xfrm>
            <a:off x="1654820" y="87844"/>
            <a:ext cx="8768755"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تعزيز مهارات الحصانة</a:t>
            </a:r>
            <a:endParaRPr kumimoji="0" lang="he-IL" sz="32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4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أمل، </a:t>
            </a:r>
            <a:r>
              <a:rPr lang="ar-SA" sz="2400" dirty="0">
                <a:latin typeface="Calibri" panose="020F0502020204030204" pitchFamily="34" charset="0"/>
                <a:ea typeface="Calibri" panose="020F0502020204030204" pitchFamily="34" charset="0"/>
                <a:cs typeface="Calibri" panose="020F0502020204030204" pitchFamily="34" charset="0"/>
              </a:rPr>
              <a:t>نمو وتطوّر، تعزيز الثّقة، مقدرة، شراكة وانتماء، معنى وظيفيّ، سيطرة داخليّة</a:t>
            </a:r>
            <a:endParaRPr kumimoji="0" lang="he-IL" sz="24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4" name="תיבת טקסט 5">
            <a:extLst>
              <a:ext uri="{FF2B5EF4-FFF2-40B4-BE49-F238E27FC236}">
                <a16:creationId xmlns:a16="http://schemas.microsoft.com/office/drawing/2014/main" id="{5DDDDEE0-783A-45ED-AECF-41BF4C3963AB}"/>
              </a:ext>
            </a:extLst>
          </p:cNvPr>
          <p:cNvSpPr txBox="1">
            <a:spLocks noGrp="1" noRot="1" noMove="1" noResize="1" noEditPoints="1" noAdjustHandles="1" noChangeArrowheads="1" noChangeShapeType="1"/>
          </p:cNvSpPr>
          <p:nvPr/>
        </p:nvSpPr>
        <p:spPr>
          <a:xfrm rot="416327">
            <a:off x="6047685" y="1665142"/>
            <a:ext cx="884821"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س</a:t>
            </a:r>
            <a:r>
              <a:rPr lang="ar-JO" sz="2000" b="1" dirty="0">
                <a:latin typeface="Calibri" panose="020F0502020204030204" pitchFamily="34" charset="0"/>
                <a:ea typeface="Calibri" panose="020F0502020204030204" pitchFamily="34" charset="0"/>
                <a:cs typeface="Calibri" panose="020F0502020204030204" pitchFamily="34" charset="0"/>
              </a:rPr>
              <a:t>يطرة داخلي</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ة</a:t>
            </a:r>
            <a:endParaRPr lang="he-IL" sz="20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8" name="תיבת טקסט 22">
            <a:extLst>
              <a:ext uri="{FF2B5EF4-FFF2-40B4-BE49-F238E27FC236}">
                <a16:creationId xmlns:a16="http://schemas.microsoft.com/office/drawing/2014/main" id="{04994488-8B5D-EAC6-18B8-3D88EBDCFEE6}"/>
              </a:ext>
            </a:extLst>
          </p:cNvPr>
          <p:cNvSpPr txBox="1"/>
          <p:nvPr/>
        </p:nvSpPr>
        <p:spPr>
          <a:xfrm>
            <a:off x="6720658" y="1309985"/>
            <a:ext cx="5176842" cy="590931"/>
          </a:xfrm>
          <a:prstGeom prst="rect">
            <a:avLst/>
          </a:prstGeom>
          <a:noFill/>
        </p:spPr>
        <p:txBody>
          <a:bodyPr wrap="square">
            <a:spAutoFit/>
          </a:bodyPr>
          <a:lstStyle/>
          <a:p>
            <a:pPr lvl="0">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 إدراك الأحداث في حياته على أنها قابلة للتّحكّم والسّيطرة من خلال أفعاله (من خلال الاختيار، والمرونة، والتّنظيم).</a:t>
            </a: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5" name="תיבת טקסט 7">
            <a:extLst>
              <a:ext uri="{FF2B5EF4-FFF2-40B4-BE49-F238E27FC236}">
                <a16:creationId xmlns:a16="http://schemas.microsoft.com/office/drawing/2014/main" id="{8E7DAF62-D83E-07B7-E6AA-E5EE89CD7897}"/>
              </a:ext>
            </a:extLst>
          </p:cNvPr>
          <p:cNvSpPr txBox="1"/>
          <p:nvPr/>
        </p:nvSpPr>
        <p:spPr>
          <a:xfrm rot="1953805">
            <a:off x="7382054" y="2738885"/>
            <a:ext cx="771986" cy="344710"/>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أ</a:t>
            </a:r>
            <a:r>
              <a:rPr lang="ar-JO" sz="2000" b="1" dirty="0">
                <a:latin typeface="Calibri" panose="020F0502020204030204" pitchFamily="34" charset="0"/>
                <a:ea typeface="Calibri" panose="020F0502020204030204" pitchFamily="34" charset="0"/>
                <a:cs typeface="Calibri" panose="020F0502020204030204" pitchFamily="34" charset="0"/>
              </a:rPr>
              <a:t>مل</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תיבת טקסט 10">
            <a:extLst>
              <a:ext uri="{FF2B5EF4-FFF2-40B4-BE49-F238E27FC236}">
                <a16:creationId xmlns:a16="http://schemas.microsoft.com/office/drawing/2014/main" id="{79448C8A-7BE4-CB69-DBCC-A1166144D956}"/>
              </a:ext>
            </a:extLst>
          </p:cNvPr>
          <p:cNvSpPr txBox="1"/>
          <p:nvPr/>
        </p:nvSpPr>
        <p:spPr>
          <a:xfrm>
            <a:off x="8429105" y="2588770"/>
            <a:ext cx="3625272" cy="840230"/>
          </a:xfrm>
          <a:prstGeom prst="rect">
            <a:avLst/>
          </a:prstGeom>
          <a:noFill/>
        </p:spPr>
        <p:txBody>
          <a:bodyPr wrap="square">
            <a:spAutoFit/>
          </a:bodyPr>
          <a:lstStyle/>
          <a:p>
            <a:pPr lvl="0" algn="l">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 إدراك المستقبل كحيّز يحوي الإمكانيّات الإيجابيّة الّتي تُمكّنه من مواجهة التّحدّيات والأزمات.</a:t>
            </a: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6" name="תיבת טקסט 9">
            <a:extLst>
              <a:ext uri="{FF2B5EF4-FFF2-40B4-BE49-F238E27FC236}">
                <a16:creationId xmlns:a16="http://schemas.microsoft.com/office/drawing/2014/main" id="{DBEA7546-4FED-C4D0-6AA3-C4C1569D0950}"/>
              </a:ext>
            </a:extLst>
          </p:cNvPr>
          <p:cNvSpPr txBox="1"/>
          <p:nvPr/>
        </p:nvSpPr>
        <p:spPr>
          <a:xfrm rot="165098">
            <a:off x="7402030" y="4044085"/>
            <a:ext cx="771986"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ن</a:t>
            </a:r>
            <a:r>
              <a:rPr lang="ar-JO" sz="2000" b="1" dirty="0">
                <a:latin typeface="Calibri" panose="020F0502020204030204" pitchFamily="34" charset="0"/>
                <a:ea typeface="Calibri" panose="020F0502020204030204" pitchFamily="34" charset="0"/>
                <a:cs typeface="Calibri" panose="020F0502020204030204" pitchFamily="34" charset="0"/>
              </a:rPr>
              <a:t>مو</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 وتطو</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ر</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6" name="תיבת טקסט 10">
            <a:extLst>
              <a:ext uri="{FF2B5EF4-FFF2-40B4-BE49-F238E27FC236}">
                <a16:creationId xmlns:a16="http://schemas.microsoft.com/office/drawing/2014/main" id="{79448C8A-7BE4-CB69-DBCC-A1166144D956}"/>
              </a:ext>
            </a:extLst>
          </p:cNvPr>
          <p:cNvSpPr txBox="1"/>
          <p:nvPr/>
        </p:nvSpPr>
        <p:spPr>
          <a:xfrm>
            <a:off x="8435930" y="4240856"/>
            <a:ext cx="3625272" cy="1089529"/>
          </a:xfrm>
          <a:prstGeom prst="rect">
            <a:avLst/>
          </a:prstGeom>
          <a:noFill/>
        </p:spPr>
        <p:txBody>
          <a:bodyPr wrap="square">
            <a:spAutoFit/>
          </a:bodyPr>
          <a:lstStyle/>
          <a:p>
            <a:pPr algn="l">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a:t>
            </a:r>
            <a:r>
              <a:rPr lang="ar-SA" dirty="0">
                <a:solidFill>
                  <a:srgbClr val="002060"/>
                </a:solidFill>
                <a:latin typeface="Calibri" panose="020F0502020204030204" pitchFamily="34" charset="0"/>
                <a:ea typeface="Calibri" panose="020F0502020204030204" pitchFamily="34" charset="0"/>
                <a:cs typeface="Calibri" panose="020F0502020204030204" pitchFamily="34" charset="0"/>
              </a:rPr>
              <a:t> التّعلّم و</a:t>
            </a: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التّغيّر وتطوير قدراته في أعقاب ما تعلّمه، سواء كان ذلك في تصوّره الذّاتيّ، أو مفاهيمه، أو علاقاته مع الآخرين، وما شابه.</a:t>
            </a:r>
            <a:endParaRPr lang="he-IL"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7" name="תיבת טקסט 16">
            <a:extLst>
              <a:ext uri="{FF2B5EF4-FFF2-40B4-BE49-F238E27FC236}">
                <a16:creationId xmlns:a16="http://schemas.microsoft.com/office/drawing/2014/main" id="{1E9A8D85-953D-B7CC-A993-F34322742271}"/>
              </a:ext>
            </a:extLst>
          </p:cNvPr>
          <p:cNvSpPr txBox="1"/>
          <p:nvPr/>
        </p:nvSpPr>
        <p:spPr>
          <a:xfrm rot="165098">
            <a:off x="6484188" y="4891273"/>
            <a:ext cx="729177"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ت</a:t>
            </a:r>
            <a:r>
              <a:rPr lang="ar-JO" sz="2000" b="1" dirty="0">
                <a:latin typeface="Calibri" panose="020F0502020204030204" pitchFamily="34" charset="0"/>
                <a:ea typeface="Calibri" panose="020F0502020204030204" pitchFamily="34" charset="0"/>
                <a:cs typeface="Calibri" panose="020F0502020204030204" pitchFamily="34" charset="0"/>
              </a:rPr>
              <a:t>عزيز</a:t>
            </a:r>
            <a:r>
              <a:rPr lang="ar-SA" sz="2000" b="1" dirty="0">
                <a:latin typeface="Calibri" panose="020F0502020204030204" pitchFamily="34" charset="0"/>
                <a:ea typeface="Calibri" panose="020F0502020204030204" pitchFamily="34" charset="0"/>
                <a:cs typeface="Calibri" panose="020F0502020204030204" pitchFamily="34" charset="0"/>
              </a:rPr>
              <a:t> الثّقة</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3" name="תיבת טקסט 7">
            <a:extLst>
              <a:ext uri="{FF2B5EF4-FFF2-40B4-BE49-F238E27FC236}">
                <a16:creationId xmlns:a16="http://schemas.microsoft.com/office/drawing/2014/main" id="{0519A04C-99BC-121F-B3C4-ADEF6E701E66}"/>
              </a:ext>
            </a:extLst>
          </p:cNvPr>
          <p:cNvSpPr txBox="1"/>
          <p:nvPr/>
        </p:nvSpPr>
        <p:spPr>
          <a:xfrm>
            <a:off x="7143584" y="5499367"/>
            <a:ext cx="4112272" cy="646331"/>
          </a:xfrm>
          <a:prstGeom prst="rect">
            <a:avLst/>
          </a:prstGeom>
          <a:noFill/>
        </p:spPr>
        <p:txBody>
          <a:bodyPr wrap="square">
            <a:spAutoFit/>
          </a:bodyPr>
          <a:lstStyle/>
          <a:p>
            <a:pPr algn="l"/>
            <a:r>
              <a:rPr lang="ar-SA" dirty="0">
                <a:latin typeface="Calibri" panose="020F0502020204030204" pitchFamily="34" charset="0"/>
                <a:ea typeface="Calibri" panose="020F0502020204030204" pitchFamily="34" charset="0"/>
                <a:cs typeface="Calibri" panose="020F0502020204030204" pitchFamily="34" charset="0"/>
              </a:rPr>
              <a:t>قدرة الإنسان أن يثق بنفسه، وبمن حوله، وبالعالم، والإيمان بقدرته على التّغلّب على التّحدّيات.</a:t>
            </a:r>
            <a:r>
              <a:rPr lang="he-IL" dirty="0">
                <a:latin typeface="Calibri" panose="020F0502020204030204" pitchFamily="34" charset="0"/>
                <a:ea typeface="Calibri" panose="020F0502020204030204" pitchFamily="34" charset="0"/>
                <a:cs typeface="Calibri" panose="020F0502020204030204" pitchFamily="34" charset="0"/>
              </a:rPr>
              <a:t> </a:t>
            </a:r>
          </a:p>
        </p:txBody>
      </p:sp>
      <p:sp>
        <p:nvSpPr>
          <p:cNvPr id="58" name="תיבת טקסט 18">
            <a:extLst>
              <a:ext uri="{FF2B5EF4-FFF2-40B4-BE49-F238E27FC236}">
                <a16:creationId xmlns:a16="http://schemas.microsoft.com/office/drawing/2014/main" id="{0CFB0C17-87ED-9699-35B2-0FDC03BE5BF0}"/>
              </a:ext>
            </a:extLst>
          </p:cNvPr>
          <p:cNvSpPr txBox="1"/>
          <p:nvPr/>
        </p:nvSpPr>
        <p:spPr>
          <a:xfrm rot="165098">
            <a:off x="4985330" y="4860861"/>
            <a:ext cx="1190523" cy="344710"/>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م</a:t>
            </a:r>
            <a:r>
              <a:rPr lang="ar-JO" sz="2000" b="1" dirty="0">
                <a:latin typeface="Calibri" panose="020F0502020204030204" pitchFamily="34" charset="0"/>
                <a:ea typeface="Calibri" panose="020F0502020204030204" pitchFamily="34" charset="0"/>
                <a:cs typeface="Calibri" panose="020F0502020204030204" pitchFamily="34" charset="0"/>
              </a:rPr>
              <a:t>قدرة</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9" name="תיבת טקסט 13">
            <a:extLst>
              <a:ext uri="{FF2B5EF4-FFF2-40B4-BE49-F238E27FC236}">
                <a16:creationId xmlns:a16="http://schemas.microsoft.com/office/drawing/2014/main" id="{F7F84358-BBB7-24C2-CAC4-A805C556DE74}"/>
              </a:ext>
            </a:extLst>
          </p:cNvPr>
          <p:cNvSpPr txBox="1"/>
          <p:nvPr/>
        </p:nvSpPr>
        <p:spPr>
          <a:xfrm>
            <a:off x="123213" y="5299530"/>
            <a:ext cx="4928637" cy="840230"/>
          </a:xfrm>
          <a:prstGeom prst="rect">
            <a:avLst/>
          </a:prstGeom>
          <a:noFill/>
        </p:spPr>
        <p:txBody>
          <a:bodyPr wrap="square">
            <a:spAutoFit/>
          </a:bodyPr>
          <a:lstStyle/>
          <a:p>
            <a:pPr lvl="0">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 إدراك نفسه كَمَن يمتلك القدرة الشّخصيّة على القيام بأمور والنّجاح والتّأثير على وضعه وإحداث التّغيير في نفسه وفي بيئته.</a:t>
            </a: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9" name="תיבת טקסט 20">
            <a:extLst>
              <a:ext uri="{FF2B5EF4-FFF2-40B4-BE49-F238E27FC236}">
                <a16:creationId xmlns:a16="http://schemas.microsoft.com/office/drawing/2014/main" id="{3F96E16D-FF47-D261-AF4C-D8B9CE232550}"/>
              </a:ext>
            </a:extLst>
          </p:cNvPr>
          <p:cNvSpPr txBox="1"/>
          <p:nvPr/>
        </p:nvSpPr>
        <p:spPr>
          <a:xfrm rot="165098">
            <a:off x="4179724" y="3636748"/>
            <a:ext cx="1310501"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ش</a:t>
            </a:r>
            <a:r>
              <a:rPr lang="ar-SA" sz="2000" b="1" dirty="0">
                <a:latin typeface="Calibri" panose="020F0502020204030204" pitchFamily="34" charset="0"/>
                <a:ea typeface="Calibri" panose="020F0502020204030204" pitchFamily="34" charset="0"/>
                <a:cs typeface="Calibri" panose="020F0502020204030204" pitchFamily="34" charset="0"/>
              </a:rPr>
              <a:t>ـ</a:t>
            </a:r>
            <a:r>
              <a:rPr lang="ar-JO" sz="2000" b="1" dirty="0" err="1">
                <a:latin typeface="Calibri" panose="020F0502020204030204" pitchFamily="34" charset="0"/>
                <a:ea typeface="Calibri" panose="020F0502020204030204" pitchFamily="34" charset="0"/>
                <a:cs typeface="Calibri" panose="020F0502020204030204" pitchFamily="34" charset="0"/>
              </a:rPr>
              <a:t>راكة</a:t>
            </a:r>
            <a:r>
              <a:rPr lang="ar-JO" sz="2000" b="1" dirty="0">
                <a:latin typeface="Calibri" panose="020F0502020204030204" pitchFamily="34" charset="0"/>
                <a:ea typeface="Calibri" panose="020F0502020204030204" pitchFamily="34" charset="0"/>
                <a:cs typeface="Calibri" panose="020F0502020204030204" pitchFamily="34" charset="0"/>
              </a:rPr>
              <a:t> </a:t>
            </a:r>
            <a:endParaRPr lang="ar-SA" sz="2000" b="1" dirty="0">
              <a:latin typeface="Calibri" panose="020F0502020204030204" pitchFamily="34" charset="0"/>
              <a:ea typeface="Calibri" panose="020F0502020204030204" pitchFamily="34" charset="0"/>
              <a:cs typeface="Calibri" panose="020F0502020204030204" pitchFamily="34" charset="0"/>
            </a:endParaRPr>
          </a:p>
          <a:p>
            <a:pPr algn="ctr">
              <a:lnSpc>
                <a:spcPct val="80000"/>
              </a:lnSpc>
            </a:pPr>
            <a:r>
              <a:rPr lang="ar-JO" sz="2000" b="1" dirty="0">
                <a:latin typeface="Calibri" panose="020F0502020204030204" pitchFamily="34" charset="0"/>
                <a:ea typeface="Calibri" panose="020F0502020204030204" pitchFamily="34" charset="0"/>
                <a:cs typeface="Calibri" panose="020F0502020204030204" pitchFamily="34" charset="0"/>
              </a:rPr>
              <a:t>وانتماء</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תיבת טקסט 16">
            <a:extLst>
              <a:ext uri="{FF2B5EF4-FFF2-40B4-BE49-F238E27FC236}">
                <a16:creationId xmlns:a16="http://schemas.microsoft.com/office/drawing/2014/main" id="{3AC90D12-D8DA-B349-BCD9-40E2AB7C8890}"/>
              </a:ext>
            </a:extLst>
          </p:cNvPr>
          <p:cNvSpPr txBox="1"/>
          <p:nvPr/>
        </p:nvSpPr>
        <p:spPr>
          <a:xfrm>
            <a:off x="-636329" y="3709682"/>
            <a:ext cx="4733084" cy="840230"/>
          </a:xfrm>
          <a:prstGeom prst="rect">
            <a:avLst/>
          </a:prstGeom>
          <a:noFill/>
        </p:spPr>
        <p:txBody>
          <a:bodyPr wrap="square">
            <a:spAutoFit/>
          </a:bodyPr>
          <a:lstStyle/>
          <a:p>
            <a:pPr lvl="0">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 إنشاء العلاقات، وأن يكون جزءًا من مجموعة أو عائلة أو مجتمع محلّيّ، والقدرة على طلب المساعدة، وتقديم الدّعم الاجتماعيّ.</a:t>
            </a: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0" name="TextBox 59"/>
          <p:cNvSpPr txBox="1"/>
          <p:nvPr/>
        </p:nvSpPr>
        <p:spPr>
          <a:xfrm rot="19186934">
            <a:off x="4849068" y="1988616"/>
            <a:ext cx="770459" cy="707886"/>
          </a:xfrm>
          <a:prstGeom prst="rect">
            <a:avLst/>
          </a:prstGeom>
          <a:noFill/>
        </p:spPr>
        <p:txBody>
          <a:bodyPr wrap="square" rtlCol="0">
            <a:spAutoFit/>
          </a:bodyPr>
          <a:lstStyle/>
          <a:p>
            <a:pPr algn="ct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م</a:t>
            </a:r>
            <a:r>
              <a:rPr lang="ar-JO" sz="2000" b="1" dirty="0">
                <a:latin typeface="Calibri" panose="020F0502020204030204" pitchFamily="34" charset="0"/>
                <a:ea typeface="Calibri" panose="020F0502020204030204" pitchFamily="34" charset="0"/>
                <a:cs typeface="Calibri" panose="020F0502020204030204" pitchFamily="34" charset="0"/>
              </a:rPr>
              <a:t>عنى وظيفي</a:t>
            </a:r>
            <a:r>
              <a:rPr lang="ar-SA" sz="2000" b="1" dirty="0">
                <a:latin typeface="Calibri" panose="020F0502020204030204" pitchFamily="34" charset="0"/>
                <a:ea typeface="Calibri" panose="020F0502020204030204" pitchFamily="34" charset="0"/>
                <a:cs typeface="Calibri" panose="020F0502020204030204" pitchFamily="34" charset="0"/>
              </a:rPr>
              <a:t>ّ</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36" name="תיבת טקסט 19">
            <a:extLst>
              <a:ext uri="{FF2B5EF4-FFF2-40B4-BE49-F238E27FC236}">
                <a16:creationId xmlns:a16="http://schemas.microsoft.com/office/drawing/2014/main" id="{0AE204C8-E90F-E492-CBAD-3FD4503954D6}"/>
              </a:ext>
            </a:extLst>
          </p:cNvPr>
          <p:cNvSpPr txBox="1"/>
          <p:nvPr/>
        </p:nvSpPr>
        <p:spPr>
          <a:xfrm>
            <a:off x="538771" y="1765107"/>
            <a:ext cx="4205560" cy="840230"/>
          </a:xfrm>
          <a:prstGeom prst="rect">
            <a:avLst/>
          </a:prstGeom>
          <a:noFill/>
        </p:spPr>
        <p:txBody>
          <a:bodyPr wrap="square">
            <a:spAutoFit/>
          </a:bodyPr>
          <a:lstStyle/>
          <a:p>
            <a:pPr lvl="0">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 التّواصل مع فكرة أو قيمة معيّنة حيث يتصرّف على ضوئها، ويحدّد لنفسه أهدافًا انطلاقًا منها.</a:t>
            </a: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0" name="מלבן 29"/>
          <p:cNvSpPr/>
          <p:nvPr/>
        </p:nvSpPr>
        <p:spPr>
          <a:xfrm>
            <a:off x="8303434" y="6254299"/>
            <a:ext cx="3793179" cy="400110"/>
          </a:xfrm>
          <a:prstGeom prst="rect">
            <a:avLst/>
          </a:prstGeom>
        </p:spPr>
        <p:txBody>
          <a:bodyPr wrap="square">
            <a:spAutoFit/>
          </a:bodyPr>
          <a:lstStyle/>
          <a:p>
            <a:pPr algn="ctr"/>
            <a:r>
              <a:rPr lang="ar-SA" sz="2000" b="1" dirty="0">
                <a:latin typeface="Calibri" panose="020F0502020204030204" pitchFamily="34" charset="0"/>
                <a:ea typeface="Calibri" panose="020F0502020204030204" pitchFamily="34" charset="0"/>
                <a:cs typeface="Calibri" panose="020F0502020204030204" pitchFamily="34" charset="0"/>
              </a:rPr>
              <a:t>لدي أنا</a:t>
            </a:r>
            <a:r>
              <a:rPr lang="he-IL" sz="2000" b="1" dirty="0">
                <a:latin typeface="Calibri" panose="020F0502020204030204" pitchFamily="34" charset="0"/>
                <a:ea typeface="Calibri" panose="020F0502020204030204" pitchFamily="34" charset="0"/>
                <a:cs typeface="Calibri" panose="020F0502020204030204" pitchFamily="34" charset="0"/>
              </a:rPr>
              <a:t> – </a:t>
            </a:r>
            <a:r>
              <a:rPr lang="ar-SA" sz="2000" b="1" dirty="0">
                <a:latin typeface="Calibri" panose="020F0502020204030204" pitchFamily="34" charset="0"/>
                <a:ea typeface="Calibri" panose="020F0502020204030204" pitchFamily="34" charset="0"/>
                <a:cs typeface="Calibri" panose="020F0502020204030204" pitchFamily="34" charset="0"/>
              </a:rPr>
              <a:t>كبالغ ذي أهميّة</a:t>
            </a:r>
            <a:endParaRPr lang="he-IL" sz="2000" b="1" dirty="0">
              <a:latin typeface="Calibri" panose="020F0502020204030204" pitchFamily="34" charset="0"/>
              <a:ea typeface="Calibri" panose="020F0502020204030204" pitchFamily="34" charset="0"/>
              <a:cs typeface="Calibri" panose="020F0502020204030204" pitchFamily="34" charset="0"/>
            </a:endParaRPr>
          </a:p>
        </p:txBody>
      </p:sp>
      <p:sp>
        <p:nvSpPr>
          <p:cNvPr id="31" name="מלבן 30"/>
          <p:cNvSpPr/>
          <p:nvPr/>
        </p:nvSpPr>
        <p:spPr>
          <a:xfrm>
            <a:off x="4253115" y="6254299"/>
            <a:ext cx="4000014" cy="400110"/>
          </a:xfrm>
          <a:prstGeom prst="rect">
            <a:avLst/>
          </a:prstGeom>
        </p:spPr>
        <p:txBody>
          <a:bodyPr wrap="square">
            <a:spAutoFit/>
          </a:bodyPr>
          <a:lstStyle/>
          <a:p>
            <a:pPr algn="ctr"/>
            <a:r>
              <a:rPr lang="ar-SA" sz="2000" b="1" dirty="0">
                <a:latin typeface="Calibri" panose="020F0502020204030204" pitchFamily="34" charset="0"/>
                <a:ea typeface="Calibri" panose="020F0502020204030204" pitchFamily="34" charset="0"/>
                <a:cs typeface="Calibri" panose="020F0502020204030204" pitchFamily="34" charset="0"/>
              </a:rPr>
              <a:t>لدى ابني، وفي العلاقة بيننا</a:t>
            </a:r>
            <a:endParaRPr lang="he-IL" sz="2000" b="1" dirty="0">
              <a:latin typeface="Calibri" panose="020F0502020204030204" pitchFamily="34" charset="0"/>
              <a:ea typeface="Calibri" panose="020F0502020204030204" pitchFamily="34" charset="0"/>
              <a:cs typeface="Calibri" panose="020F0502020204030204" pitchFamily="34" charset="0"/>
            </a:endParaRPr>
          </a:p>
        </p:txBody>
      </p:sp>
      <p:sp>
        <p:nvSpPr>
          <p:cNvPr id="32" name="מלבן 31"/>
          <p:cNvSpPr/>
          <p:nvPr/>
        </p:nvSpPr>
        <p:spPr>
          <a:xfrm>
            <a:off x="123213" y="6254299"/>
            <a:ext cx="4006688" cy="400110"/>
          </a:xfrm>
          <a:prstGeom prst="rect">
            <a:avLst/>
          </a:prstGeom>
        </p:spPr>
        <p:txBody>
          <a:bodyPr wrap="square">
            <a:spAutoFit/>
          </a:bodyPr>
          <a:lstStyle/>
          <a:p>
            <a:pPr algn="ctr"/>
            <a:r>
              <a:rPr lang="ar-SA" sz="2000" b="1" dirty="0">
                <a:latin typeface="Calibri" panose="020F0502020204030204" pitchFamily="34" charset="0"/>
                <a:ea typeface="Calibri" panose="020F0502020204030204" pitchFamily="34" charset="0"/>
                <a:cs typeface="Calibri" panose="020F0502020204030204" pitchFamily="34" charset="0"/>
              </a:rPr>
              <a:t>في العلاقة بين الأهل والطّاقم التّربويّ</a:t>
            </a:r>
            <a:endParaRPr lang="he-IL"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1069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A0E580A-8ACC-2F8D-E815-A3F7C60A3E0F}"/>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43" name="תמונה 4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20518176">
            <a:off x="4081009" y="3103640"/>
            <a:ext cx="1420166" cy="1564382"/>
          </a:xfrm>
          <a:prstGeom prst="rect">
            <a:avLst/>
          </a:prstGeom>
        </p:spPr>
      </p:pic>
      <p:pic>
        <p:nvPicPr>
          <p:cNvPr id="44" name="תמונה 43">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4339726">
            <a:off x="6145893" y="4373005"/>
            <a:ext cx="1420166" cy="1564382"/>
          </a:xfrm>
          <a:prstGeom prst="rect">
            <a:avLst/>
          </a:prstGeom>
        </p:spPr>
      </p:pic>
      <p:pic>
        <p:nvPicPr>
          <p:cNvPr id="45" name="תמונה 44">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7525173">
            <a:off x="4798596" y="4277249"/>
            <a:ext cx="1420166" cy="1564382"/>
          </a:xfrm>
          <a:prstGeom prst="rect">
            <a:avLst/>
          </a:prstGeom>
        </p:spPr>
      </p:pic>
      <p:sp>
        <p:nvSpPr>
          <p:cNvPr id="53" name="TextBox 52">
            <a:extLst>
              <a:ext uri="{C183D7F6-B498-43B3-948B-1728B52AA6E4}">
                <adec:decorative xmlns:adec="http://schemas.microsoft.com/office/drawing/2017/decorative" val="1"/>
              </a:ext>
            </a:extLst>
          </p:cNvPr>
          <p:cNvSpPr txBox="1">
            <a:spLocks noGrp="1"/>
          </p:cNvSpPr>
          <p:nvPr>
            <p:ph type="title" idx="4294967295"/>
          </p:nvPr>
        </p:nvSpPr>
        <p:spPr>
          <a:xfrm>
            <a:off x="5782308" y="2895026"/>
            <a:ext cx="1264916" cy="1200329"/>
          </a:xfrm>
          <a:prstGeom prst="rect">
            <a:avLst/>
          </a:prstGeom>
          <a:noFill/>
          <a:ln>
            <a:noFill/>
            <a:prstDash/>
          </a:ln>
          <a:effectLst/>
        </p:spPr>
        <p:txBody>
          <a:bodyPr rot="0" spcFirstLastPara="0" vertOverflow="overflow" horzOverflow="overflow" vert="horz" wrap="square" lIns="91440" tIns="45720" rIns="91440" bIns="45720" numCol="1" spcCol="0" rtlCol="1" fromWordArt="0" anchor="t" anchorCtr="0" forceAA="0" compatLnSpc="1">
            <a:prstTxWarp prst="textNoShape">
              <a:avLst/>
            </a:prstTxWarp>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أنتم شمس</a:t>
            </a:r>
            <a:endParaRPr kumimoji="0" lang="he-IL" sz="36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5" name="תמונה 54">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20518176">
            <a:off x="4095208" y="3111175"/>
            <a:ext cx="1420166" cy="1564382"/>
          </a:xfrm>
          <a:prstGeom prst="rect">
            <a:avLst/>
          </a:prstGeom>
        </p:spPr>
      </p:pic>
      <p:pic>
        <p:nvPicPr>
          <p:cNvPr id="56" name="תמונה 55">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4339726">
            <a:off x="6160092" y="4380540"/>
            <a:ext cx="1420166" cy="1564382"/>
          </a:xfrm>
          <a:prstGeom prst="rect">
            <a:avLst/>
          </a:prstGeom>
        </p:spPr>
      </p:pic>
      <p:pic>
        <p:nvPicPr>
          <p:cNvPr id="57" name="תמונה 56">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7525173">
            <a:off x="4812795" y="4284784"/>
            <a:ext cx="1420166" cy="1564382"/>
          </a:xfrm>
          <a:prstGeom prst="rect">
            <a:avLst/>
          </a:prstGeom>
        </p:spPr>
      </p:pic>
      <p:pic>
        <p:nvPicPr>
          <p:cNvPr id="66" name="תמונה 65">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1958760">
            <a:off x="7117755" y="3579383"/>
            <a:ext cx="1401993" cy="1532191"/>
          </a:xfrm>
          <a:prstGeom prst="rect">
            <a:avLst/>
          </a:prstGeom>
        </p:spPr>
      </p:pic>
      <p:pic>
        <p:nvPicPr>
          <p:cNvPr id="67" name="תמונה 66">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791543">
            <a:off x="4584411" y="1591168"/>
            <a:ext cx="1401993" cy="1532191"/>
          </a:xfrm>
          <a:prstGeom prst="rect">
            <a:avLst/>
          </a:prstGeom>
        </p:spPr>
      </p:pic>
      <p:pic>
        <p:nvPicPr>
          <p:cNvPr id="68" name="תמונה 67" descr="أنتم شمس">
            <a:extLs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5355378" y="2423461"/>
            <a:ext cx="1985705" cy="2237079"/>
          </a:xfrm>
          <a:prstGeom prst="rect">
            <a:avLst/>
          </a:prstGeom>
        </p:spPr>
      </p:pic>
      <p:pic>
        <p:nvPicPr>
          <p:cNvPr id="69" name="תמונה 68">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9004164">
            <a:off x="7117756" y="2130435"/>
            <a:ext cx="1401993" cy="1532191"/>
          </a:xfrm>
          <a:prstGeom prst="rect">
            <a:avLst/>
          </a:prstGeom>
        </p:spPr>
      </p:pic>
      <p:pic>
        <p:nvPicPr>
          <p:cNvPr id="70" name="תמונה 69">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5203587">
            <a:off x="5699504" y="1205774"/>
            <a:ext cx="1604949" cy="1338436"/>
          </a:xfrm>
          <a:prstGeom prst="rect">
            <a:avLst/>
          </a:prstGeom>
        </p:spPr>
      </p:pic>
      <p:sp>
        <p:nvSpPr>
          <p:cNvPr id="59" name="משולש שווה-שוקיים 19">
            <a:extLst>
              <a:ext uri="{FF2B5EF4-FFF2-40B4-BE49-F238E27FC236}">
                <a16:creationId xmlns:a16="http://schemas.microsoft.com/office/drawing/2014/main" id="{DD0DFF6B-8E6C-29D7-87FE-56662F005403}"/>
              </a:ext>
              <a:ext uri="{C183D7F6-B498-43B3-948B-1728B52AA6E4}">
                <adec:decorative xmlns:adec="http://schemas.microsoft.com/office/drawing/2017/decorative" val="1"/>
              </a:ext>
            </a:extLst>
          </p:cNvPr>
          <p:cNvSpPr/>
          <p:nvPr/>
        </p:nvSpPr>
        <p:spPr>
          <a:xfrm rot="296747">
            <a:off x="6240395" y="1510798"/>
            <a:ext cx="552584" cy="601916"/>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0" name="משולש שווה-שוקיים 19">
            <a:extLst>
              <a:ext uri="{FF2B5EF4-FFF2-40B4-BE49-F238E27FC236}">
                <a16:creationId xmlns:a16="http://schemas.microsoft.com/office/drawing/2014/main" id="{DD0DFF6B-8E6C-29D7-87FE-56662F005403}"/>
              </a:ext>
              <a:ext uri="{C183D7F6-B498-43B3-948B-1728B52AA6E4}">
                <adec:decorative xmlns:adec="http://schemas.microsoft.com/office/drawing/2017/decorative" val="1"/>
              </a:ext>
            </a:extLst>
          </p:cNvPr>
          <p:cNvSpPr/>
          <p:nvPr/>
        </p:nvSpPr>
        <p:spPr>
          <a:xfrm rot="4759770">
            <a:off x="7633841" y="2640382"/>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1" name="משולש שווה-שוקיים 19">
            <a:extLst>
              <a:ext uri="{FF2B5EF4-FFF2-40B4-BE49-F238E27FC236}">
                <a16:creationId xmlns:a16="http://schemas.microsoft.com/office/drawing/2014/main" id="{DD0DFF6B-8E6C-29D7-87FE-56662F005403}"/>
              </a:ext>
              <a:ext uri="{C183D7F6-B498-43B3-948B-1728B52AA6E4}">
                <adec:decorative xmlns:adec="http://schemas.microsoft.com/office/drawing/2017/decorative" val="1"/>
              </a:ext>
            </a:extLst>
          </p:cNvPr>
          <p:cNvSpPr/>
          <p:nvPr/>
        </p:nvSpPr>
        <p:spPr>
          <a:xfrm rot="7243373">
            <a:off x="7630088" y="4159741"/>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2" name="משולש שווה-שוקיים 19">
            <a:extLst>
              <a:ext uri="{FF2B5EF4-FFF2-40B4-BE49-F238E27FC236}">
                <a16:creationId xmlns:a16="http://schemas.microsoft.com/office/drawing/2014/main" id="{DD0DFF6B-8E6C-29D7-87FE-56662F005403}"/>
              </a:ext>
              <a:ext uri="{C183D7F6-B498-43B3-948B-1728B52AA6E4}">
                <adec:decorative xmlns:adec="http://schemas.microsoft.com/office/drawing/2017/decorative" val="1"/>
              </a:ext>
            </a:extLst>
          </p:cNvPr>
          <p:cNvSpPr/>
          <p:nvPr/>
        </p:nvSpPr>
        <p:spPr>
          <a:xfrm rot="9813581">
            <a:off x="6652402" y="4967042"/>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3" name="משולש שווה-שוקיים 19">
            <a:extLst>
              <a:ext uri="{FF2B5EF4-FFF2-40B4-BE49-F238E27FC236}">
                <a16:creationId xmlns:a16="http://schemas.microsoft.com/office/drawing/2014/main" id="{DD0DFF6B-8E6C-29D7-87FE-56662F005403}"/>
              </a:ext>
              <a:ext uri="{C183D7F6-B498-43B3-948B-1728B52AA6E4}">
                <adec:decorative xmlns:adec="http://schemas.microsoft.com/office/drawing/2017/decorative" val="1"/>
              </a:ext>
            </a:extLst>
          </p:cNvPr>
          <p:cNvSpPr/>
          <p:nvPr/>
        </p:nvSpPr>
        <p:spPr>
          <a:xfrm rot="13068044">
            <a:off x="5191140" y="4836669"/>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4" name="משולש שווה-שוקיים 19">
            <a:extLst>
              <a:ext uri="{FF2B5EF4-FFF2-40B4-BE49-F238E27FC236}">
                <a16:creationId xmlns:a16="http://schemas.microsoft.com/office/drawing/2014/main" id="{DD0DFF6B-8E6C-29D7-87FE-56662F005403}"/>
              </a:ext>
              <a:ext uri="{C183D7F6-B498-43B3-948B-1728B52AA6E4}">
                <adec:decorative xmlns:adec="http://schemas.microsoft.com/office/drawing/2017/decorative" val="1"/>
              </a:ext>
            </a:extLst>
          </p:cNvPr>
          <p:cNvSpPr/>
          <p:nvPr/>
        </p:nvSpPr>
        <p:spPr>
          <a:xfrm rot="15732186">
            <a:off x="4439593" y="3632044"/>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5" name="משולש שווה-שוקיים 19">
            <a:extLst>
              <a:ext uri="{FF2B5EF4-FFF2-40B4-BE49-F238E27FC236}">
                <a16:creationId xmlns:a16="http://schemas.microsoft.com/office/drawing/2014/main" id="{DD0DFF6B-8E6C-29D7-87FE-56662F005403}"/>
              </a:ext>
              <a:ext uri="{C183D7F6-B498-43B3-948B-1728B52AA6E4}">
                <adec:decorative xmlns:adec="http://schemas.microsoft.com/office/drawing/2017/decorative" val="1"/>
              </a:ext>
            </a:extLst>
          </p:cNvPr>
          <p:cNvSpPr/>
          <p:nvPr/>
        </p:nvSpPr>
        <p:spPr>
          <a:xfrm rot="18652795">
            <a:off x="4994630" y="2021511"/>
            <a:ext cx="552584" cy="612115"/>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1" name="תיבת טקסט 5">
            <a:extLst>
              <a:ext uri="{FF2B5EF4-FFF2-40B4-BE49-F238E27FC236}">
                <a16:creationId xmlns:a16="http://schemas.microsoft.com/office/drawing/2014/main" id="{5DDDDEE0-783A-45ED-AECF-41BF4C3963AB}"/>
              </a:ext>
            </a:extLst>
          </p:cNvPr>
          <p:cNvSpPr txBox="1"/>
          <p:nvPr/>
        </p:nvSpPr>
        <p:spPr>
          <a:xfrm rot="416327">
            <a:off x="6070801" y="1664988"/>
            <a:ext cx="884821"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س</a:t>
            </a:r>
            <a:r>
              <a:rPr lang="ar-JO" sz="2000" b="1" dirty="0">
                <a:latin typeface="Calibri" panose="020F0502020204030204" pitchFamily="34" charset="0"/>
                <a:ea typeface="Calibri" panose="020F0502020204030204" pitchFamily="34" charset="0"/>
                <a:cs typeface="Calibri" panose="020F0502020204030204" pitchFamily="34" charset="0"/>
              </a:rPr>
              <a:t>يطرة داخلي</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ة</a:t>
            </a:r>
            <a:endParaRPr lang="he-IL" sz="20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1" name="תיבת טקסט 42">
            <a:extLst>
              <a:ext uri="{FF2B5EF4-FFF2-40B4-BE49-F238E27FC236}">
                <a16:creationId xmlns:a16="http://schemas.microsoft.com/office/drawing/2014/main" id="{1C661C14-6303-EDB2-34FB-8A9C1F5C4218}"/>
              </a:ext>
            </a:extLst>
          </p:cNvPr>
          <p:cNvSpPr txBox="1"/>
          <p:nvPr/>
        </p:nvSpPr>
        <p:spPr>
          <a:xfrm>
            <a:off x="6038346" y="575455"/>
            <a:ext cx="2919192" cy="707886"/>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«اختراع» ابتكرته كوالد\ة وأود مشاركته</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72" name="תיבת טקסט 7">
            <a:extLst>
              <a:ext uri="{FF2B5EF4-FFF2-40B4-BE49-F238E27FC236}">
                <a16:creationId xmlns:a16="http://schemas.microsoft.com/office/drawing/2014/main" id="{8E7DAF62-D83E-07B7-E6AA-E5EE89CD7897}"/>
              </a:ext>
            </a:extLst>
          </p:cNvPr>
          <p:cNvSpPr txBox="1"/>
          <p:nvPr/>
        </p:nvSpPr>
        <p:spPr>
          <a:xfrm rot="1953805">
            <a:off x="7382054" y="2738885"/>
            <a:ext cx="771986" cy="344710"/>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أ</a:t>
            </a:r>
            <a:r>
              <a:rPr lang="ar-JO" sz="2000" b="1" dirty="0">
                <a:latin typeface="Calibri" panose="020F0502020204030204" pitchFamily="34" charset="0"/>
                <a:ea typeface="Calibri" panose="020F0502020204030204" pitchFamily="34" charset="0"/>
                <a:cs typeface="Calibri" panose="020F0502020204030204" pitchFamily="34" charset="0"/>
              </a:rPr>
              <a:t>مل</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7" name="תיבת טקסט 42">
            <a:extLst>
              <a:ext uri="{FF2B5EF4-FFF2-40B4-BE49-F238E27FC236}">
                <a16:creationId xmlns:a16="http://schemas.microsoft.com/office/drawing/2014/main" id="{1C661C14-6303-EDB2-34FB-8A9C1F5C4218}"/>
              </a:ext>
            </a:extLst>
          </p:cNvPr>
          <p:cNvSpPr txBox="1"/>
          <p:nvPr/>
        </p:nvSpPr>
        <p:spPr>
          <a:xfrm>
            <a:off x="8434966" y="2234746"/>
            <a:ext cx="3061472" cy="1015663"/>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ماذا سيساعدني في </a:t>
            </a:r>
            <a:r>
              <a:rPr lang="ar-SA" sz="20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التّمسّك بالأمل </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خلال هذه السّنة؟ كيف سأمنح الأمل لابني؟</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73" name="תיבת טקסט 9">
            <a:extLst>
              <a:ext uri="{FF2B5EF4-FFF2-40B4-BE49-F238E27FC236}">
                <a16:creationId xmlns:a16="http://schemas.microsoft.com/office/drawing/2014/main" id="{DBEA7546-4FED-C4D0-6AA3-C4C1569D0950}"/>
              </a:ext>
            </a:extLst>
          </p:cNvPr>
          <p:cNvSpPr txBox="1"/>
          <p:nvPr/>
        </p:nvSpPr>
        <p:spPr>
          <a:xfrm rot="165098">
            <a:off x="7402030" y="4044085"/>
            <a:ext cx="771986"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ن</a:t>
            </a:r>
            <a:r>
              <a:rPr lang="ar-JO" sz="2000" b="1" dirty="0">
                <a:latin typeface="Calibri" panose="020F0502020204030204" pitchFamily="34" charset="0"/>
                <a:ea typeface="Calibri" panose="020F0502020204030204" pitchFamily="34" charset="0"/>
                <a:cs typeface="Calibri" panose="020F0502020204030204" pitchFamily="34" charset="0"/>
              </a:rPr>
              <a:t>مو</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 وتطو</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ر</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2" name="תיבת טקסט 42">
            <a:extLst>
              <a:ext uri="{FF2B5EF4-FFF2-40B4-BE49-F238E27FC236}">
                <a16:creationId xmlns:a16="http://schemas.microsoft.com/office/drawing/2014/main" id="{1C661C14-6303-EDB2-34FB-8A9C1F5C4218}"/>
              </a:ext>
            </a:extLst>
          </p:cNvPr>
          <p:cNvSpPr txBox="1"/>
          <p:nvPr/>
        </p:nvSpPr>
        <p:spPr>
          <a:xfrm>
            <a:off x="8046624" y="4647364"/>
            <a:ext cx="4188702" cy="1015663"/>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تعلمتُ وكيف تغيّرتُ في أعقاب ما تعلّمته؟</a:t>
            </a:r>
          </a:p>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كيف يمكنني ان أساعد ابني في التّعلّم والتّغيّر في أعقاب ما تعلّمه؟</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74" name="תיבת טקסט 16">
            <a:extLst>
              <a:ext uri="{FF2B5EF4-FFF2-40B4-BE49-F238E27FC236}">
                <a16:creationId xmlns:a16="http://schemas.microsoft.com/office/drawing/2014/main" id="{1E9A8D85-953D-B7CC-A993-F34322742271}"/>
              </a:ext>
            </a:extLst>
          </p:cNvPr>
          <p:cNvSpPr txBox="1"/>
          <p:nvPr/>
        </p:nvSpPr>
        <p:spPr>
          <a:xfrm rot="165098">
            <a:off x="6505587" y="4875509"/>
            <a:ext cx="729177"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ت</a:t>
            </a:r>
            <a:r>
              <a:rPr lang="ar-JO" sz="2000" b="1" dirty="0">
                <a:latin typeface="Calibri" panose="020F0502020204030204" pitchFamily="34" charset="0"/>
                <a:ea typeface="Calibri" panose="020F0502020204030204" pitchFamily="34" charset="0"/>
                <a:cs typeface="Calibri" panose="020F0502020204030204" pitchFamily="34" charset="0"/>
              </a:rPr>
              <a:t>عزيز</a:t>
            </a:r>
            <a:r>
              <a:rPr lang="ar-SA" sz="2000" b="1" dirty="0">
                <a:latin typeface="Calibri" panose="020F0502020204030204" pitchFamily="34" charset="0"/>
                <a:ea typeface="Calibri" panose="020F0502020204030204" pitchFamily="34" charset="0"/>
                <a:cs typeface="Calibri" panose="020F0502020204030204" pitchFamily="34" charset="0"/>
              </a:rPr>
              <a:t> الثّقة</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תיבת טקסט 42">
            <a:extLst>
              <a:ext uri="{FF2B5EF4-FFF2-40B4-BE49-F238E27FC236}">
                <a16:creationId xmlns:a16="http://schemas.microsoft.com/office/drawing/2014/main" id="{1C661C14-6303-EDB2-34FB-8A9C1F5C4218}"/>
              </a:ext>
            </a:extLst>
          </p:cNvPr>
          <p:cNvSpPr txBox="1"/>
          <p:nvPr/>
        </p:nvSpPr>
        <p:spPr>
          <a:xfrm>
            <a:off x="6445839" y="5871013"/>
            <a:ext cx="3412105" cy="707886"/>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المطلوب كي </a:t>
            </a:r>
            <a:r>
              <a:rPr lang="ar-SA" sz="20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أعزّز الثّقة</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بيني وبين الطّاقم التّربويّ؟ بيني وبين ابني؟</a:t>
            </a:r>
            <a:endParaRPr lang="he-IL" sz="2000" b="1" strike="sngStrike" spc="37" dirty="0">
              <a:solidFill>
                <a:srgbClr val="FF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75" name="תיבת טקסט 18">
            <a:extLst>
              <a:ext uri="{FF2B5EF4-FFF2-40B4-BE49-F238E27FC236}">
                <a16:creationId xmlns:a16="http://schemas.microsoft.com/office/drawing/2014/main" id="{0CFB0C17-87ED-9699-35B2-0FDC03BE5BF0}"/>
              </a:ext>
            </a:extLst>
          </p:cNvPr>
          <p:cNvSpPr txBox="1"/>
          <p:nvPr/>
        </p:nvSpPr>
        <p:spPr>
          <a:xfrm rot="165098">
            <a:off x="4985330" y="4860861"/>
            <a:ext cx="1190523" cy="344710"/>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م</a:t>
            </a:r>
            <a:r>
              <a:rPr lang="ar-JO" sz="2000" b="1" dirty="0">
                <a:latin typeface="Calibri" panose="020F0502020204030204" pitchFamily="34" charset="0"/>
                <a:ea typeface="Calibri" panose="020F0502020204030204" pitchFamily="34" charset="0"/>
                <a:cs typeface="Calibri" panose="020F0502020204030204" pitchFamily="34" charset="0"/>
              </a:rPr>
              <a:t>قدرة</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8" name="תיבת טקסט 42">
            <a:extLst>
              <a:ext uri="{FF2B5EF4-FFF2-40B4-BE49-F238E27FC236}">
                <a16:creationId xmlns:a16="http://schemas.microsoft.com/office/drawing/2014/main" id="{1C661C14-6303-EDB2-34FB-8A9C1F5C4218}"/>
              </a:ext>
            </a:extLst>
          </p:cNvPr>
          <p:cNvSpPr txBox="1"/>
          <p:nvPr/>
        </p:nvSpPr>
        <p:spPr>
          <a:xfrm>
            <a:off x="3154874" y="5604643"/>
            <a:ext cx="3529731" cy="707886"/>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القدرات الوالديّة الّتي أمتلكها؟</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القدرات الّتي يمتلكها ابني؟</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76" name="תיבת טקסט 20">
            <a:extLst>
              <a:ext uri="{FF2B5EF4-FFF2-40B4-BE49-F238E27FC236}">
                <a16:creationId xmlns:a16="http://schemas.microsoft.com/office/drawing/2014/main" id="{3F96E16D-FF47-D261-AF4C-D8B9CE232550}"/>
              </a:ext>
            </a:extLst>
          </p:cNvPr>
          <p:cNvSpPr txBox="1"/>
          <p:nvPr/>
        </p:nvSpPr>
        <p:spPr>
          <a:xfrm rot="165098">
            <a:off x="4179724" y="3636748"/>
            <a:ext cx="1310501"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ش</a:t>
            </a:r>
            <a:r>
              <a:rPr lang="ar-SA" sz="2000" b="1" dirty="0">
                <a:latin typeface="Calibri" panose="020F0502020204030204" pitchFamily="34" charset="0"/>
                <a:ea typeface="Calibri" panose="020F0502020204030204" pitchFamily="34" charset="0"/>
                <a:cs typeface="Calibri" panose="020F0502020204030204" pitchFamily="34" charset="0"/>
              </a:rPr>
              <a:t>ـ</a:t>
            </a:r>
            <a:r>
              <a:rPr lang="ar-JO" sz="2000" b="1" dirty="0" err="1">
                <a:latin typeface="Calibri" panose="020F0502020204030204" pitchFamily="34" charset="0"/>
                <a:ea typeface="Calibri" panose="020F0502020204030204" pitchFamily="34" charset="0"/>
                <a:cs typeface="Calibri" panose="020F0502020204030204" pitchFamily="34" charset="0"/>
              </a:rPr>
              <a:t>راكة</a:t>
            </a:r>
            <a:r>
              <a:rPr lang="ar-JO" sz="2000" b="1" dirty="0">
                <a:latin typeface="Calibri" panose="020F0502020204030204" pitchFamily="34" charset="0"/>
                <a:ea typeface="Calibri" panose="020F0502020204030204" pitchFamily="34" charset="0"/>
                <a:cs typeface="Calibri" panose="020F0502020204030204" pitchFamily="34" charset="0"/>
              </a:rPr>
              <a:t> </a:t>
            </a:r>
            <a:endParaRPr lang="ar-SA" sz="2000" b="1" dirty="0">
              <a:latin typeface="Calibri" panose="020F0502020204030204" pitchFamily="34" charset="0"/>
              <a:ea typeface="Calibri" panose="020F0502020204030204" pitchFamily="34" charset="0"/>
              <a:cs typeface="Calibri" panose="020F0502020204030204" pitchFamily="34" charset="0"/>
            </a:endParaRPr>
          </a:p>
          <a:p>
            <a:pPr algn="ctr">
              <a:lnSpc>
                <a:spcPct val="80000"/>
              </a:lnSpc>
            </a:pPr>
            <a:r>
              <a:rPr lang="ar-JO" sz="2000" b="1" dirty="0">
                <a:latin typeface="Calibri" panose="020F0502020204030204" pitchFamily="34" charset="0"/>
                <a:ea typeface="Calibri" panose="020F0502020204030204" pitchFamily="34" charset="0"/>
                <a:cs typeface="Calibri" panose="020F0502020204030204" pitchFamily="34" charset="0"/>
              </a:rPr>
              <a:t>وانتماء</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9" name="תיבת טקסט 42">
            <a:extLst>
              <a:ext uri="{FF2B5EF4-FFF2-40B4-BE49-F238E27FC236}">
                <a16:creationId xmlns:a16="http://schemas.microsoft.com/office/drawing/2014/main" id="{1C661C14-6303-EDB2-34FB-8A9C1F5C4218}"/>
              </a:ext>
            </a:extLst>
          </p:cNvPr>
          <p:cNvSpPr txBox="1"/>
          <p:nvPr/>
        </p:nvSpPr>
        <p:spPr>
          <a:xfrm>
            <a:off x="829438" y="3584579"/>
            <a:ext cx="3529731" cy="1015663"/>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الذي سيعزّز شعوري </a:t>
            </a:r>
            <a:r>
              <a:rPr lang="ar-SA" sz="20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بالانتماء</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للمجتمع الصّفيّ؟ ماذا سيعزّز هذا الإحساس لدى ابني؟</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77" name="TextBox 76"/>
          <p:cNvSpPr txBox="1"/>
          <p:nvPr/>
        </p:nvSpPr>
        <p:spPr>
          <a:xfrm rot="19186934">
            <a:off x="4885527" y="1966810"/>
            <a:ext cx="770459" cy="707886"/>
          </a:xfrm>
          <a:prstGeom prst="rect">
            <a:avLst/>
          </a:prstGeom>
          <a:noFill/>
        </p:spPr>
        <p:txBody>
          <a:bodyPr wrap="square" rtlCol="0">
            <a:spAutoFit/>
          </a:bodyPr>
          <a:lstStyle/>
          <a:p>
            <a:pPr algn="ct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م</a:t>
            </a:r>
            <a:r>
              <a:rPr lang="ar-JO" sz="2000" b="1" dirty="0">
                <a:latin typeface="Calibri" panose="020F0502020204030204" pitchFamily="34" charset="0"/>
                <a:ea typeface="Calibri" panose="020F0502020204030204" pitchFamily="34" charset="0"/>
                <a:cs typeface="Calibri" panose="020F0502020204030204" pitchFamily="34" charset="0"/>
              </a:rPr>
              <a:t>عنى وظيفي</a:t>
            </a:r>
            <a:r>
              <a:rPr lang="ar-SA" sz="2000" b="1" dirty="0">
                <a:latin typeface="Calibri" panose="020F0502020204030204" pitchFamily="34" charset="0"/>
                <a:ea typeface="Calibri" panose="020F0502020204030204" pitchFamily="34" charset="0"/>
                <a:cs typeface="Calibri" panose="020F0502020204030204" pitchFamily="34" charset="0"/>
              </a:rPr>
              <a:t>ّ</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50" name="תיבת טקסט 42">
            <a:extLst>
              <a:ext uri="{FF2B5EF4-FFF2-40B4-BE49-F238E27FC236}">
                <a16:creationId xmlns:a16="http://schemas.microsoft.com/office/drawing/2014/main" id="{1C661C14-6303-EDB2-34FB-8A9C1F5C4218}"/>
              </a:ext>
            </a:extLst>
          </p:cNvPr>
          <p:cNvSpPr txBox="1"/>
          <p:nvPr/>
        </p:nvSpPr>
        <p:spPr>
          <a:xfrm>
            <a:off x="1608391" y="1595202"/>
            <a:ext cx="3529731" cy="707886"/>
          </a:xfrm>
          <a:prstGeom prst="rect">
            <a:avLst/>
          </a:prstGeom>
          <a:noFill/>
        </p:spPr>
        <p:txBody>
          <a:bodyPr wrap="square">
            <a:spAutoFit/>
          </a:bodyPr>
          <a:lstStyle/>
          <a:p>
            <a:pPr algn="ctr">
              <a:spcBef>
                <a:spcPct val="0"/>
              </a:spcBef>
            </a:pPr>
            <a:r>
              <a:rPr lang="ar-SA" sz="20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قيمة في أسرتنا </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أودّ أن تظهر في</a:t>
            </a:r>
            <a:r>
              <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المدرسة\الصّفّ</a:t>
            </a:r>
            <a:r>
              <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أيضًا</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Tree>
    <p:extLst>
      <p:ext uri="{BB962C8B-B14F-4D97-AF65-F5344CB8AC3E}">
        <p14:creationId xmlns:p14="http://schemas.microsoft.com/office/powerpoint/2010/main" val="2873177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F436929-64C6-7B7F-8485-8707DCFA50DB}"/>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כותרת 4">
            <a:extLst>
              <a:ext uri="{FF2B5EF4-FFF2-40B4-BE49-F238E27FC236}">
                <a16:creationId xmlns:a16="http://schemas.microsoft.com/office/drawing/2014/main" id="{FD8264C4-5357-2A6F-1908-94BF07A3015D}"/>
              </a:ext>
            </a:extLst>
          </p:cNvPr>
          <p:cNvSpPr txBox="1">
            <a:spLocks noGrp="1"/>
          </p:cNvSpPr>
          <p:nvPr>
            <p:ph type="title" idx="4294967295"/>
          </p:nvPr>
        </p:nvSpPr>
        <p:spPr>
          <a:xfrm>
            <a:off x="2751998" y="459609"/>
            <a:ext cx="6152707" cy="5436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2933"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أيّ</a:t>
            </a:r>
            <a:r>
              <a:rPr kumimoji="0" lang="ar-SA" sz="2933" b="1" i="0" u="none" strike="noStrike" kern="1200" cap="none" spc="0" normalizeH="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 أشعّة</a:t>
            </a:r>
            <a:r>
              <a:rPr kumimoji="0" lang="ar-SA" sz="2933"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 </a:t>
            </a:r>
            <a:r>
              <a:rPr lang="ar-SA"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تُنير طريقتي في التّربية</a:t>
            </a:r>
            <a:r>
              <a:rPr kumimoji="0" lang="ar-SA" sz="2933" b="1" i="0" u="none" strike="noStrike" kern="1200" cap="none" spc="0" normalizeH="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 كوالد\ة؟ </a:t>
            </a:r>
            <a:endParaRPr kumimoji="0" lang="he-IL" sz="2933"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3" name="TextBox 3"/>
          <p:cNvSpPr txBox="1"/>
          <p:nvPr/>
        </p:nvSpPr>
        <p:spPr>
          <a:xfrm>
            <a:off x="8671261" y="2647240"/>
            <a:ext cx="3402542" cy="1354025"/>
          </a:xfrm>
          <a:prstGeom prst="rect">
            <a:avLst/>
          </a:prstGeom>
        </p:spPr>
        <p:txBody>
          <a:bodyPr lIns="0" tIns="0" rIns="0" bIns="0" rtlCol="0" anchor="t">
            <a:spAutoFit/>
          </a:bodyPr>
          <a:lstStyle/>
          <a:p>
            <a:pPr algn="ctr"/>
            <a:r>
              <a:rPr lang="ar-SA"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أيّ أشعّة نودّ أن تسطع أكثر في العلاقة بيننا، نحن الطّاقم التّربويّ والأهل؟ </a:t>
            </a:r>
            <a:endPar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6" name="TextBox 3">
            <a:extLst>
              <a:ext uri="{FF2B5EF4-FFF2-40B4-BE49-F238E27FC236}">
                <a16:creationId xmlns:a16="http://schemas.microsoft.com/office/drawing/2014/main" id="{2A9548CF-1694-2B14-B6DE-AFB2B8F263E4}"/>
              </a:ext>
            </a:extLst>
          </p:cNvPr>
          <p:cNvSpPr txBox="1"/>
          <p:nvPr/>
        </p:nvSpPr>
        <p:spPr>
          <a:xfrm>
            <a:off x="488611" y="2977658"/>
            <a:ext cx="3402542" cy="1354025"/>
          </a:xfrm>
          <a:prstGeom prst="rect">
            <a:avLst/>
          </a:prstGeom>
        </p:spPr>
        <p:txBody>
          <a:bodyPr lIns="0" tIns="0" rIns="0" bIns="0" rtlCol="0" anchor="t">
            <a:spAutoFit/>
          </a:bodyPr>
          <a:lstStyle/>
          <a:p>
            <a:pPr algn="ctr"/>
            <a:r>
              <a:rPr lang="ar-SA"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أيّ</a:t>
            </a:r>
            <a:r>
              <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 </a:t>
            </a:r>
            <a:r>
              <a:rPr lang="ar-SA"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أشعّة أودّ أن تسطع أكثر في داخلي خلال الفترة الرّاهنة؟ </a:t>
            </a:r>
            <a:endPar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7" name="TextBox 3">
            <a:extLst>
              <a:ext uri="{FF2B5EF4-FFF2-40B4-BE49-F238E27FC236}">
                <a16:creationId xmlns:a16="http://schemas.microsoft.com/office/drawing/2014/main" id="{C1C39BCE-71D2-4982-05C2-ACAEBF1DE715}"/>
              </a:ext>
            </a:extLst>
          </p:cNvPr>
          <p:cNvSpPr txBox="1"/>
          <p:nvPr/>
        </p:nvSpPr>
        <p:spPr>
          <a:xfrm>
            <a:off x="3838497" y="5715787"/>
            <a:ext cx="4497695" cy="902683"/>
          </a:xfrm>
          <a:prstGeom prst="rect">
            <a:avLst/>
          </a:prstGeom>
        </p:spPr>
        <p:txBody>
          <a:bodyPr wrap="square" lIns="0" tIns="0" rIns="0" bIns="0" rtlCol="0" anchor="t">
            <a:spAutoFit/>
          </a:bodyPr>
          <a:lstStyle/>
          <a:p>
            <a:pPr algn="ctr"/>
            <a:r>
              <a:rPr lang="ar-SA"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أي أشعّة أودّ أن تسطع أكثر في علاقتي مع أبنائي؟</a:t>
            </a:r>
            <a:endPar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8" name="Freeform 5">
            <a:extLst>
              <a:ext uri="{FF2B5EF4-FFF2-40B4-BE49-F238E27FC236}">
                <a16:creationId xmlns:a16="http://schemas.microsoft.com/office/drawing/2014/main" id="{627E0872-8D8B-83B6-CE8C-3CB70F530E8A}"/>
              </a:ext>
              <a:ext uri="{C183D7F6-B498-43B3-948B-1728B52AA6E4}">
                <adec:decorative xmlns:adec="http://schemas.microsoft.com/office/drawing/2017/decorative" val="1"/>
              </a:ext>
            </a:extLst>
          </p:cNvPr>
          <p:cNvSpPr/>
          <p:nvPr/>
        </p:nvSpPr>
        <p:spPr>
          <a:xfrm>
            <a:off x="3891153" y="1142212"/>
            <a:ext cx="5134700" cy="4364083"/>
          </a:xfrm>
          <a:custGeom>
            <a:avLst/>
            <a:gdLst/>
            <a:ahLst/>
            <a:cxnLst/>
            <a:rect l="l" t="t" r="r" b="b"/>
            <a:pathLst>
              <a:path w="3262486" h="3295440">
                <a:moveTo>
                  <a:pt x="0" y="0"/>
                </a:moveTo>
                <a:lnTo>
                  <a:pt x="3262486" y="0"/>
                </a:lnTo>
                <a:lnTo>
                  <a:pt x="3262486" y="3295440"/>
                </a:lnTo>
                <a:lnTo>
                  <a:pt x="0" y="3295440"/>
                </a:lnTo>
                <a:lnTo>
                  <a:pt x="0" y="0"/>
                </a:lnTo>
                <a:close/>
              </a:path>
            </a:pathLst>
          </a:custGeom>
          <a:blipFill>
            <a:blip r:embed="rId4"/>
            <a:stretch>
              <a:fillRect/>
            </a:stretch>
          </a:blipFill>
        </p:spPr>
        <p:txBody>
          <a:bodyPr/>
          <a:lstStyle/>
          <a:p>
            <a:endParaRPr lang="he-IL"/>
          </a:p>
        </p:txBody>
      </p:sp>
    </p:spTree>
    <p:extLst>
      <p:ext uri="{BB962C8B-B14F-4D97-AF65-F5344CB8AC3E}">
        <p14:creationId xmlns:p14="http://schemas.microsoft.com/office/powerpoint/2010/main" val="4040774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A5059B57-D608-191E-5C5B-498F94F24CF9}"/>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Freeform 2">
            <a:extLst>
              <a:ext uri="{FF2B5EF4-FFF2-40B4-BE49-F238E27FC236}">
                <a16:creationId xmlns:a16="http://schemas.microsoft.com/office/drawing/2014/main" id="{A4C07C43-915D-07CF-6582-E1954F7666CB}"/>
              </a:ext>
              <a:ext uri="{C183D7F6-B498-43B3-948B-1728B52AA6E4}">
                <adec:decorative xmlns:adec="http://schemas.microsoft.com/office/drawing/2017/decorative" val="1"/>
              </a:ext>
            </a:extLst>
          </p:cNvPr>
          <p:cNvSpPr/>
          <p:nvPr/>
        </p:nvSpPr>
        <p:spPr>
          <a:xfrm>
            <a:off x="5481071" y="-5468"/>
            <a:ext cx="6910221" cy="6863468"/>
          </a:xfrm>
          <a:custGeom>
            <a:avLst/>
            <a:gdLst/>
            <a:ahLst/>
            <a:cxnLst/>
            <a:rect l="l" t="t" r="r" b="b"/>
            <a:pathLst>
              <a:path w="18288000" h="10473256">
                <a:moveTo>
                  <a:pt x="0" y="0"/>
                </a:moveTo>
                <a:lnTo>
                  <a:pt x="18288000" y="0"/>
                </a:lnTo>
                <a:lnTo>
                  <a:pt x="18288000" y="10473256"/>
                </a:lnTo>
                <a:lnTo>
                  <a:pt x="0" y="10473256"/>
                </a:lnTo>
                <a:lnTo>
                  <a:pt x="0" y="0"/>
                </a:lnTo>
                <a:close/>
              </a:path>
            </a:pathLst>
          </a:custGeom>
          <a:blipFill>
            <a:blip r:embed="rId4"/>
            <a:srcRect/>
            <a:stretch>
              <a:fillRect t="-3575" r="-36957" b="-4833"/>
            </a:stretch>
          </a:blipFill>
        </p:spPr>
        <p:txBody>
          <a:bodyPr/>
          <a:lstStyle/>
          <a:p>
            <a:endParaRPr lang="he-IL"/>
          </a:p>
        </p:txBody>
      </p:sp>
      <p:cxnSp>
        <p:nvCxnSpPr>
          <p:cNvPr id="7" name="מחבר ישר 6">
            <a:extLst>
              <a:ext uri="{FF2B5EF4-FFF2-40B4-BE49-F238E27FC236}">
                <a16:creationId xmlns:a16="http://schemas.microsoft.com/office/drawing/2014/main" id="{292EDC69-DEC5-5F07-74EB-598EE5D655D6}"/>
              </a:ext>
              <a:ext uri="{C183D7F6-B498-43B3-948B-1728B52AA6E4}">
                <adec:decorative xmlns:adec="http://schemas.microsoft.com/office/drawing/2017/decorative" val="1"/>
              </a:ext>
            </a:extLst>
          </p:cNvPr>
          <p:cNvCxnSpPr>
            <a:cxnSpLocks/>
          </p:cNvCxnSpPr>
          <p:nvPr/>
        </p:nvCxnSpPr>
        <p:spPr>
          <a:xfrm>
            <a:off x="923257" y="3090045"/>
            <a:ext cx="3743337" cy="0"/>
          </a:xfrm>
          <a:prstGeom prst="line">
            <a:avLst/>
          </a:prstGeom>
          <a:ln>
            <a:solidFill>
              <a:srgbClr val="F2846D"/>
            </a:solidFill>
          </a:ln>
        </p:spPr>
        <p:style>
          <a:lnRef idx="2">
            <a:schemeClr val="accent1"/>
          </a:lnRef>
          <a:fillRef idx="0">
            <a:schemeClr val="accent1"/>
          </a:fillRef>
          <a:effectRef idx="1">
            <a:schemeClr val="accent1"/>
          </a:effectRef>
          <a:fontRef idx="minor">
            <a:schemeClr val="tx1"/>
          </a:fontRef>
        </p:style>
      </p:cxnSp>
      <p:sp>
        <p:nvSpPr>
          <p:cNvPr id="11" name="כותרת 10">
            <a:extLst>
              <a:ext uri="{FF2B5EF4-FFF2-40B4-BE49-F238E27FC236}">
                <a16:creationId xmlns:a16="http://schemas.microsoft.com/office/drawing/2014/main" id="{2C24B55F-C57E-0325-E234-EDE2D2E419A8}"/>
              </a:ext>
            </a:extLst>
          </p:cNvPr>
          <p:cNvSpPr txBox="1">
            <a:spLocks noGrp="1"/>
          </p:cNvSpPr>
          <p:nvPr>
            <p:ph type="title" idx="4294967295"/>
          </p:nvPr>
        </p:nvSpPr>
        <p:spPr>
          <a:xfrm>
            <a:off x="405268" y="457480"/>
            <a:ext cx="4670535" cy="26058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ts val="4853"/>
              </a:lnSpc>
              <a:spcBef>
                <a:spcPts val="0"/>
              </a:spcBef>
              <a:defRPr/>
            </a:pPr>
            <a:r>
              <a:rPr lang="ar-SA" sz="3466"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rPr>
              <a:t>لنَعُد إلى الأمور الخمسة الّتي كتبتموها في البداية وأشرتم أنكم تحبّونها جدًا. </a:t>
            </a:r>
            <a:br>
              <a:rPr lang="ar-SA" sz="3466"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rPr>
            </a:br>
            <a:r>
              <a:rPr lang="ar-SA" sz="3466"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rPr>
              <a:t>هل كتب أحدكم نفسه؟</a:t>
            </a:r>
            <a:endParaRPr kumimoji="0" lang="he-IL" sz="34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3" name="TextBox 3"/>
          <p:cNvSpPr txBox="1"/>
          <p:nvPr/>
        </p:nvSpPr>
        <p:spPr>
          <a:xfrm>
            <a:off x="221302" y="2620480"/>
            <a:ext cx="5147245" cy="3141886"/>
          </a:xfrm>
          <a:prstGeom prst="rect">
            <a:avLst/>
          </a:prstGeom>
        </p:spPr>
        <p:txBody>
          <a:bodyPr wrap="square" lIns="0" tIns="0" rIns="0" bIns="0" rtlCol="0" anchor="t">
            <a:spAutoFit/>
          </a:bodyPr>
          <a:lstStyle/>
          <a:p>
            <a:pPr algn="ctr">
              <a:lnSpc>
                <a:spcPts val="4853"/>
              </a:lnSpc>
            </a:pPr>
            <a:endParaRPr lang="he-IL" sz="3466"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endParaRPr>
          </a:p>
          <a:p>
            <a:pPr algn="ctr">
              <a:lnSpc>
                <a:spcPts val="4853"/>
              </a:lnSpc>
            </a:pPr>
            <a:r>
              <a:rPr lang="ar-SA" sz="3466"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rPr>
              <a:t>من المهمّ أن نقوّي أنفسنا كأهل، وأن نعرف الأمور الّتي تملؤنا بالقوّة، وأن نتلقّى الدّعم ونطلب المساعدة عند الحاجة. </a:t>
            </a:r>
            <a:endParaRPr lang="he-IL" sz="3466"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Tree>
    <p:extLst>
      <p:ext uri="{BB962C8B-B14F-4D97-AF65-F5344CB8AC3E}">
        <p14:creationId xmlns:p14="http://schemas.microsoft.com/office/powerpoint/2010/main" val="259851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4AF365B5-D596-0192-2909-7C7C0780B68B}"/>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grpSp>
        <p:nvGrpSpPr>
          <p:cNvPr id="3" name="Group 3">
            <a:extLst>
              <a:ext uri="{C183D7F6-B498-43B3-948B-1728B52AA6E4}">
                <adec:decorative xmlns:adec="http://schemas.microsoft.com/office/drawing/2017/decorative" val="1"/>
              </a:ext>
            </a:extLst>
          </p:cNvPr>
          <p:cNvGrpSpPr/>
          <p:nvPr/>
        </p:nvGrpSpPr>
        <p:grpSpPr>
          <a:xfrm>
            <a:off x="-793348" y="-247456"/>
            <a:ext cx="7854153" cy="7333661"/>
            <a:chOff x="0" y="0"/>
            <a:chExt cx="24384000" cy="22768083"/>
          </a:xfrm>
        </p:grpSpPr>
        <p:sp>
          <p:nvSpPr>
            <p:cNvPr id="4" name="Freeform 4"/>
            <p:cNvSpPr/>
            <p:nvPr/>
          </p:nvSpPr>
          <p:spPr>
            <a:xfrm>
              <a:off x="0" y="0"/>
              <a:ext cx="24384000" cy="22768086"/>
            </a:xfrm>
            <a:custGeom>
              <a:avLst/>
              <a:gdLst/>
              <a:ahLst/>
              <a:cxnLst/>
              <a:rect l="l" t="t" r="r" b="b"/>
              <a:pathLst>
                <a:path w="24384000" h="22768086">
                  <a:moveTo>
                    <a:pt x="0" y="0"/>
                  </a:moveTo>
                  <a:lnTo>
                    <a:pt x="24384000" y="0"/>
                  </a:lnTo>
                  <a:lnTo>
                    <a:pt x="24384000" y="22768086"/>
                  </a:lnTo>
                  <a:lnTo>
                    <a:pt x="0" y="22768086"/>
                  </a:lnTo>
                  <a:lnTo>
                    <a:pt x="0" y="0"/>
                  </a:lnTo>
                  <a:close/>
                </a:path>
              </a:pathLst>
            </a:custGeom>
            <a:blipFill>
              <a:blip r:embed="rId4"/>
              <a:stretch>
                <a:fillRect t="-4851" b="-4851"/>
              </a:stretch>
            </a:blipFill>
          </p:spPr>
          <p:txBody>
            <a:bodyPr/>
            <a:lstStyle/>
            <a:p>
              <a:endParaRPr lang="he-IL"/>
            </a:p>
          </p:txBody>
        </p:sp>
      </p:grpSp>
      <p:sp>
        <p:nvSpPr>
          <p:cNvPr id="6" name="כותרת 5">
            <a:extLst>
              <a:ext uri="{FF2B5EF4-FFF2-40B4-BE49-F238E27FC236}">
                <a16:creationId xmlns:a16="http://schemas.microsoft.com/office/drawing/2014/main" id="{9C26BEF9-B08F-DDE6-FCC1-09B510F6185C}"/>
              </a:ext>
            </a:extLst>
          </p:cNvPr>
          <p:cNvSpPr txBox="1">
            <a:spLocks noGrp="1"/>
          </p:cNvSpPr>
          <p:nvPr>
            <p:ph type="title" idx="4294967295"/>
          </p:nvPr>
        </p:nvSpPr>
        <p:spPr>
          <a:xfrm>
            <a:off x="4824102" y="919365"/>
            <a:ext cx="649044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4000" b="1" i="0" u="none" strike="noStrike" kern="1200" cap="none" spc="0" normalizeH="0" baseline="0" noProof="0" dirty="0" err="1">
                <a:ln>
                  <a:noFill/>
                </a:ln>
                <a:solidFill>
                  <a:schemeClr val="accent2">
                    <a:lumMod val="50000"/>
                  </a:schemeClr>
                </a:solidFill>
                <a:effectLst/>
                <a:uLnTx/>
                <a:uFillTx/>
                <a:latin typeface="+mn-lt"/>
                <a:ea typeface="+mn-ea"/>
                <a:cs typeface="+mn-cs"/>
              </a:rPr>
              <a:t>برنامج</a:t>
            </a:r>
            <a:r>
              <a:rPr kumimoji="0" lang="he-IL" sz="4000" b="1" i="0" u="none" strike="noStrike" kern="1200" cap="none" spc="0" normalizeH="0" baseline="0" noProof="0" dirty="0">
                <a:ln>
                  <a:noFill/>
                </a:ln>
                <a:solidFill>
                  <a:schemeClr val="accent2">
                    <a:lumMod val="50000"/>
                  </a:schemeClr>
                </a:solidFill>
                <a:effectLst/>
                <a:uLnTx/>
                <a:uFillTx/>
                <a:latin typeface="+mn-lt"/>
                <a:ea typeface="+mn-ea"/>
                <a:cs typeface="+mn-cs"/>
              </a:rPr>
              <a:t> </a:t>
            </a:r>
            <a:r>
              <a:rPr kumimoji="0" lang="he-IL" sz="4000" b="1" i="0" u="none" strike="noStrike" kern="1200" cap="none" spc="0" normalizeH="0" baseline="0" noProof="0" dirty="0" err="1">
                <a:ln>
                  <a:noFill/>
                </a:ln>
                <a:solidFill>
                  <a:schemeClr val="accent2">
                    <a:lumMod val="50000"/>
                  </a:schemeClr>
                </a:solidFill>
                <a:effectLst/>
                <a:uLnTx/>
                <a:uFillTx/>
                <a:latin typeface="+mn-lt"/>
                <a:ea typeface="+mn-ea"/>
                <a:cs typeface="+mn-cs"/>
              </a:rPr>
              <a:t>اليوم</a:t>
            </a:r>
            <a:endParaRPr kumimoji="0" lang="he-IL" sz="4000" b="1" i="0" u="none" strike="noStrike" kern="1200" cap="none" spc="0" normalizeH="0" baseline="0" noProof="0" dirty="0">
              <a:ln>
                <a:noFill/>
              </a:ln>
              <a:solidFill>
                <a:schemeClr val="accent2">
                  <a:lumMod val="50000"/>
                </a:schemeClr>
              </a:solidFill>
              <a:effectLst/>
              <a:uLnTx/>
              <a:uFillTx/>
              <a:latin typeface="+mn-lt"/>
              <a:ea typeface="+mn-ea"/>
              <a:cs typeface="+mn-cs"/>
            </a:endParaRPr>
          </a:p>
        </p:txBody>
      </p:sp>
      <p:pic>
        <p:nvPicPr>
          <p:cNvPr id="11" name="תמונה 10" descr="برنامج اليوم&#10;&#10;أفتحُ الشمسَ وأضعها عاليًا وسطَ السماء،&#10;وأرتِّبُ الغيومَ جيدًا، كي لا تُخفي الضياء.&#10;أقومُ بذلك في داخلي،&#10;في قلبي، وجوانحي، والأحشاء،&#10;وأتنفَّس،&#10;&#10;وأخرجُ إلى يومي هكذا،&#10;مع الدفء،&#10;والأنوار الساطعة، والأضواء.&#10;&#10;علاء بشير"/>
          <p:cNvPicPr>
            <a:picLocks noChangeAspect="1"/>
          </p:cNvPicPr>
          <p:nvPr/>
        </p:nvPicPr>
        <p:blipFill rotWithShape="1">
          <a:blip r:embed="rId5">
            <a:clrChange>
              <a:clrFrom>
                <a:srgbClr val="FFFFFF"/>
              </a:clrFrom>
              <a:clrTo>
                <a:srgbClr val="FFFFFF">
                  <a:alpha val="0"/>
                </a:srgbClr>
              </a:clrTo>
            </a:clrChange>
          </a:blip>
          <a:srcRect t="12405"/>
          <a:stretch>
            <a:fillRect/>
          </a:stretch>
        </p:blipFill>
        <p:spPr>
          <a:xfrm>
            <a:off x="8370278" y="1750979"/>
            <a:ext cx="3061002" cy="3937806"/>
          </a:xfrm>
          <a:prstGeom prst="rect">
            <a:avLst/>
          </a:prstGeom>
        </p:spPr>
      </p:pic>
    </p:spTree>
    <p:extLst>
      <p:ext uri="{BB962C8B-B14F-4D97-AF65-F5344CB8AC3E}">
        <p14:creationId xmlns:p14="http://schemas.microsoft.com/office/powerpoint/2010/main" val="2553815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728395" y="196436"/>
            <a:ext cx="7839758" cy="9251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80000"/>
              </a:lnSpc>
              <a:spcBef>
                <a:spcPts val="0"/>
              </a:spcBef>
              <a:defRPr/>
            </a:pPr>
            <a:r>
              <a:rPr lang="ar-SA" sz="66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قَبْل اللقاء</a:t>
            </a:r>
            <a:r>
              <a:rPr lang="he-IL" sz="66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n-US" sz="66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Checklist</a:t>
            </a:r>
          </a:p>
        </p:txBody>
      </p:sp>
      <p:sp>
        <p:nvSpPr>
          <p:cNvPr id="3" name="מלבן: פינות מעוגלות 2">
            <a:extLst>
              <a:ext uri="{FF2B5EF4-FFF2-40B4-BE49-F238E27FC236}">
                <a16:creationId xmlns:a16="http://schemas.microsoft.com/office/drawing/2014/main" id="{682701E8-D638-D706-2462-16614D781938}"/>
              </a:ext>
            </a:extLst>
          </p:cNvPr>
          <p:cNvSpPr/>
          <p:nvPr/>
        </p:nvSpPr>
        <p:spPr>
          <a:xfrm>
            <a:off x="7960383" y="1070367"/>
            <a:ext cx="1844048" cy="420661"/>
          </a:xfrm>
          <a:prstGeom prst="round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أسأل نفسي:</a:t>
            </a:r>
            <a:endParaRPr lang="he-IL"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תיבת טקסט 4">
            <a:extLst>
              <a:ext uri="{FF2B5EF4-FFF2-40B4-BE49-F238E27FC236}">
                <a16:creationId xmlns:a16="http://schemas.microsoft.com/office/drawing/2014/main" id="{760E3DA1-83E7-5FA8-DFD2-EBF6A8478259}"/>
              </a:ext>
            </a:extLst>
          </p:cNvPr>
          <p:cNvSpPr txBox="1"/>
          <p:nvPr/>
        </p:nvSpPr>
        <p:spPr>
          <a:xfrm>
            <a:off x="1848372" y="1643442"/>
            <a:ext cx="7599805" cy="523220"/>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مَن عائلات الطّلبة في صفّي؟ هل هناك عائلات في دوائر الإصابة؟ ما الذي سيحتاجونه منّي؟ (عائلات فَقدَت أفرادًا فيها، عائلات أحد أفرادها مصاب..)</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38" name="תיבת טקסט 37">
            <a:extLst>
              <a:ext uri="{FF2B5EF4-FFF2-40B4-BE49-F238E27FC236}">
                <a16:creationId xmlns:a16="http://schemas.microsoft.com/office/drawing/2014/main" id="{231E442E-7B6A-8D5A-A01A-5A4F5A43BA27}"/>
              </a:ext>
            </a:extLst>
          </p:cNvPr>
          <p:cNvSpPr txBox="1"/>
          <p:nvPr/>
        </p:nvSpPr>
        <p:spPr>
          <a:xfrm>
            <a:off x="1501442" y="2224249"/>
            <a:ext cx="7921866" cy="307777"/>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أي عائلات تتواجد في دوائر الإصابة الإضافيّة؟ (أزمة عائليّة، عائلات معرّضة للخطر، أحد أفراد العائلة مريض)؟</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43" name="תיבת טקסט 42">
            <a:extLst>
              <a:ext uri="{FF2B5EF4-FFF2-40B4-BE49-F238E27FC236}">
                <a16:creationId xmlns:a16="http://schemas.microsoft.com/office/drawing/2014/main" id="{30F1C14A-4488-7BA7-6D16-845DB4A7F153}"/>
              </a:ext>
            </a:extLst>
          </p:cNvPr>
          <p:cNvSpPr txBox="1"/>
          <p:nvPr/>
        </p:nvSpPr>
        <p:spPr>
          <a:xfrm>
            <a:off x="1477792" y="2667279"/>
            <a:ext cx="7945516" cy="307777"/>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ما مميّزات عُمْر الطّلبة من ناحية تطوّريّة، وانعكاسات هذه المميّزات على الأهل؟</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47" name="מלבן: פינות מעוגלות 46">
            <a:extLst>
              <a:ext uri="{FF2B5EF4-FFF2-40B4-BE49-F238E27FC236}">
                <a16:creationId xmlns:a16="http://schemas.microsoft.com/office/drawing/2014/main" id="{842CAFE1-E4A6-703C-8E45-1F829F479868}"/>
              </a:ext>
            </a:extLst>
          </p:cNvPr>
          <p:cNvSpPr/>
          <p:nvPr/>
        </p:nvSpPr>
        <p:spPr>
          <a:xfrm>
            <a:off x="7990592" y="3178353"/>
            <a:ext cx="1844048" cy="420661"/>
          </a:xfrm>
          <a:prstGeom prst="round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أخطّط وأجهّز</a:t>
            </a:r>
            <a:endParaRPr lang="he-IL"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9" name="תיבת טקסט 48">
            <a:extLst>
              <a:ext uri="{FF2B5EF4-FFF2-40B4-BE49-F238E27FC236}">
                <a16:creationId xmlns:a16="http://schemas.microsoft.com/office/drawing/2014/main" id="{4995190E-FD8C-8B48-DC5D-900CC6D3A2A2}"/>
              </a:ext>
            </a:extLst>
          </p:cNvPr>
          <p:cNvSpPr txBox="1"/>
          <p:nvPr/>
        </p:nvSpPr>
        <p:spPr>
          <a:xfrm>
            <a:off x="6363772" y="3754419"/>
            <a:ext cx="3069623" cy="523220"/>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الرّسائل التّربويّة الشّخصيّة (الرّؤية المستقبليّة، المفاهيم الشّخصيّة) </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54" name="תיבת טקסט 53">
            <a:extLst>
              <a:ext uri="{FF2B5EF4-FFF2-40B4-BE49-F238E27FC236}">
                <a16:creationId xmlns:a16="http://schemas.microsoft.com/office/drawing/2014/main" id="{32B71DF3-63BD-02A7-B673-9A0172FE937F}"/>
              </a:ext>
            </a:extLst>
          </p:cNvPr>
          <p:cNvSpPr txBox="1"/>
          <p:nvPr/>
        </p:nvSpPr>
        <p:spPr>
          <a:xfrm>
            <a:off x="6363772" y="4204536"/>
            <a:ext cx="3069623" cy="523220"/>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الرّسائل التّنظيميّة (المعتقدات الّتي ترتكز عليها المؤسّسة)</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55" name="תיבת טקסט 54">
            <a:extLst>
              <a:ext uri="{FF2B5EF4-FFF2-40B4-BE49-F238E27FC236}">
                <a16:creationId xmlns:a16="http://schemas.microsoft.com/office/drawing/2014/main" id="{F749E974-ABC8-11A6-C305-986D29895FD9}"/>
              </a:ext>
            </a:extLst>
          </p:cNvPr>
          <p:cNvSpPr txBox="1"/>
          <p:nvPr/>
        </p:nvSpPr>
        <p:spPr>
          <a:xfrm>
            <a:off x="6133290" y="4616608"/>
            <a:ext cx="3306183" cy="307777"/>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برامج تعليميّة ومعلومات، مواضيع للنّقاش والحديث</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59" name="תיבת טקסט 58">
            <a:extLst>
              <a:ext uri="{FF2B5EF4-FFF2-40B4-BE49-F238E27FC236}">
                <a16:creationId xmlns:a16="http://schemas.microsoft.com/office/drawing/2014/main" id="{B97BFC79-9AAC-4FBE-4058-D164FDD1EDE4}"/>
              </a:ext>
            </a:extLst>
          </p:cNvPr>
          <p:cNvSpPr txBox="1"/>
          <p:nvPr/>
        </p:nvSpPr>
        <p:spPr>
          <a:xfrm>
            <a:off x="6042713" y="5210380"/>
            <a:ext cx="3454936" cy="738664"/>
          </a:xfrm>
          <a:prstGeom prst="rect">
            <a:avLst/>
          </a:prstGeom>
          <a:noFill/>
        </p:spPr>
        <p:txBody>
          <a:bodyPr wrap="square">
            <a:spAutoFit/>
          </a:bodyPr>
          <a:lstStyle/>
          <a:p>
            <a:pPr algn="just"/>
            <a:r>
              <a:rPr lang="ar-SA" sz="1400" dirty="0">
                <a:latin typeface="Calibri" panose="020F0502020204030204" pitchFamily="34" charset="0"/>
                <a:ea typeface="Calibri" panose="020F0502020204030204" pitchFamily="34" charset="0"/>
                <a:cs typeface="Calibri" panose="020F0502020204030204" pitchFamily="34" charset="0"/>
              </a:rPr>
              <a:t>بالإمكان إرسال المعلومات والتّوجيهات الرّسميّة بشكل مسبق من أجل توفير وقت لإجراء حديث حَوْل الأمور الجوهريّة وتنفيذ الفعاليّات.</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65" name="תיבת טקסט 64">
            <a:extLst>
              <a:ext uri="{FF2B5EF4-FFF2-40B4-BE49-F238E27FC236}">
                <a16:creationId xmlns:a16="http://schemas.microsoft.com/office/drawing/2014/main" id="{A05066F3-DFA3-3BB8-B2F7-598039B145C2}"/>
              </a:ext>
            </a:extLst>
          </p:cNvPr>
          <p:cNvSpPr txBox="1"/>
          <p:nvPr/>
        </p:nvSpPr>
        <p:spPr>
          <a:xfrm>
            <a:off x="6042714" y="6129928"/>
            <a:ext cx="3454935" cy="523220"/>
          </a:xfrm>
          <a:prstGeom prst="rect">
            <a:avLst/>
          </a:prstGeom>
          <a:noFill/>
        </p:spPr>
        <p:txBody>
          <a:bodyPr wrap="square">
            <a:spAutoFit/>
          </a:bodyPr>
          <a:lstStyle/>
          <a:p>
            <a:pPr algn="just"/>
            <a:r>
              <a:rPr lang="ar-SA" sz="1400" dirty="0">
                <a:latin typeface="Calibri" panose="020F0502020204030204" pitchFamily="34" charset="0"/>
                <a:ea typeface="Calibri" panose="020F0502020204030204" pitchFamily="34" charset="0"/>
                <a:cs typeface="Calibri" panose="020F0502020204030204" pitchFamily="34" charset="0"/>
              </a:rPr>
              <a:t>ترتيب الصّفّ بشكل مسبق: نوصي بأن يكون الجلوس بشكل دائريّ، لإتاحة التّواصل البصريّ بين الجميع. </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67" name="תיבת טקסט 66">
            <a:extLst>
              <a:ext uri="{FF2B5EF4-FFF2-40B4-BE49-F238E27FC236}">
                <a16:creationId xmlns:a16="http://schemas.microsoft.com/office/drawing/2014/main" id="{E95F92F1-5EA8-09D6-F1CC-436D9D69AAFE}"/>
              </a:ext>
            </a:extLst>
          </p:cNvPr>
          <p:cNvSpPr txBox="1"/>
          <p:nvPr/>
        </p:nvSpPr>
        <p:spPr>
          <a:xfrm>
            <a:off x="491206" y="3685133"/>
            <a:ext cx="4165534" cy="307777"/>
          </a:xfrm>
          <a:prstGeom prst="rect">
            <a:avLst/>
          </a:prstGeom>
          <a:noFill/>
        </p:spPr>
        <p:txBody>
          <a:bodyPr wrap="square">
            <a:spAutoFit/>
          </a:bodyPr>
          <a:lstStyle/>
          <a:p>
            <a:r>
              <a:rPr lang="ar-SA" sz="1400" dirty="0">
                <a:latin typeface="Calibri" panose="020F0502020204030204" pitchFamily="34" charset="0"/>
                <a:ea typeface="Calibri" panose="020F0502020204030204" pitchFamily="34" charset="0"/>
                <a:cs typeface="Calibri" panose="020F0502020204030204" pitchFamily="34" charset="0"/>
              </a:rPr>
              <a:t>تخطيط طبيعة اللقاء (عارضة، محادثة، شرْح أمام الأهل، وما شابه..)</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70" name="תיבת טקסט 69">
            <a:extLst>
              <a:ext uri="{FF2B5EF4-FFF2-40B4-BE49-F238E27FC236}">
                <a16:creationId xmlns:a16="http://schemas.microsoft.com/office/drawing/2014/main" id="{88BE3A44-6F9A-A282-82AC-4D358B5401E2}"/>
              </a:ext>
            </a:extLst>
          </p:cNvPr>
          <p:cNvSpPr txBox="1"/>
          <p:nvPr/>
        </p:nvSpPr>
        <p:spPr>
          <a:xfrm>
            <a:off x="-73560" y="4179296"/>
            <a:ext cx="4709640" cy="307777"/>
          </a:xfrm>
          <a:prstGeom prst="rect">
            <a:avLst/>
          </a:prstGeom>
          <a:noFill/>
        </p:spPr>
        <p:txBody>
          <a:bodyPr wrap="square">
            <a:spAutoFit/>
          </a:bodyPr>
          <a:lstStyle/>
          <a:p>
            <a:r>
              <a:rPr lang="ar-SA" sz="1400" dirty="0">
                <a:latin typeface="Calibri" panose="020F0502020204030204" pitchFamily="34" charset="0"/>
                <a:ea typeface="Calibri" panose="020F0502020204030204" pitchFamily="34" charset="0"/>
                <a:cs typeface="Calibri" panose="020F0502020204030204" pitchFamily="34" charset="0"/>
              </a:rPr>
              <a:t>تخطيط الوقت بطريقة تتيح لي إيصال رسائلي بالإضافة إلى الإصغاء للأهل أيضًا</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71" name="תיבת טקסט 70">
            <a:extLst>
              <a:ext uri="{FF2B5EF4-FFF2-40B4-BE49-F238E27FC236}">
                <a16:creationId xmlns:a16="http://schemas.microsoft.com/office/drawing/2014/main" id="{322CA188-1940-4282-785E-897B6209FB0B}"/>
              </a:ext>
            </a:extLst>
          </p:cNvPr>
          <p:cNvSpPr txBox="1"/>
          <p:nvPr/>
        </p:nvSpPr>
        <p:spPr>
          <a:xfrm>
            <a:off x="274981" y="4609574"/>
            <a:ext cx="4381760" cy="523220"/>
          </a:xfrm>
          <a:prstGeom prst="rect">
            <a:avLst/>
          </a:prstGeom>
          <a:noFill/>
        </p:spPr>
        <p:txBody>
          <a:bodyPr wrap="square">
            <a:spAutoFit/>
          </a:bodyPr>
          <a:lstStyle/>
          <a:p>
            <a:pPr algn="just"/>
            <a:r>
              <a:rPr lang="ar-SA" sz="1400" dirty="0">
                <a:latin typeface="Calibri" panose="020F0502020204030204" pitchFamily="34" charset="0"/>
                <a:ea typeface="Calibri" panose="020F0502020204030204" pitchFamily="34" charset="0"/>
                <a:cs typeface="Calibri" panose="020F0502020204030204" pitchFamily="34" charset="0"/>
              </a:rPr>
              <a:t>دمْج نشاط خلال اللقاء لخلق أجواء مريحة ولطيفة (مرفقة هنا فعاليّة مقترَحة في شريحة العَرض 5).  </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80" name="תיבת טקסט 79">
            <a:extLst>
              <a:ext uri="{FF2B5EF4-FFF2-40B4-BE49-F238E27FC236}">
                <a16:creationId xmlns:a16="http://schemas.microsoft.com/office/drawing/2014/main" id="{D165E144-43DA-C50F-7698-BCDAB35FAC4D}"/>
              </a:ext>
            </a:extLst>
          </p:cNvPr>
          <p:cNvSpPr txBox="1"/>
          <p:nvPr/>
        </p:nvSpPr>
        <p:spPr>
          <a:xfrm>
            <a:off x="339622" y="5380066"/>
            <a:ext cx="4321378" cy="523220"/>
          </a:xfrm>
          <a:prstGeom prst="rect">
            <a:avLst/>
          </a:prstGeom>
          <a:noFill/>
        </p:spPr>
        <p:txBody>
          <a:bodyPr wrap="square">
            <a:spAutoFit/>
          </a:bodyPr>
          <a:lstStyle/>
          <a:p>
            <a:pPr algn="just"/>
            <a:r>
              <a:rPr lang="ar-SA" sz="1400" dirty="0">
                <a:latin typeface="Calibri" panose="020F0502020204030204" pitchFamily="34" charset="0"/>
                <a:ea typeface="Calibri" panose="020F0502020204030204" pitchFamily="34" charset="0"/>
                <a:cs typeface="Calibri" panose="020F0502020204030204" pitchFamily="34" charset="0"/>
              </a:rPr>
              <a:t>إرسال الدّعوة قبل الاجتماع بوقت كافٍ، وضمان سهولة وصول الأهل ذوي الاحتياجات الخاصّة.</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42" name="מלבן 41">
            <a:extLst>
              <a:ext uri="{FF2B5EF4-FFF2-40B4-BE49-F238E27FC236}">
                <a16:creationId xmlns:a16="http://schemas.microsoft.com/office/drawing/2014/main" id="{821CA14E-5373-2250-296B-FFF523685EBC}"/>
              </a:ext>
            </a:extLst>
          </p:cNvPr>
          <p:cNvSpPr/>
          <p:nvPr/>
        </p:nvSpPr>
        <p:spPr>
          <a:xfrm>
            <a:off x="237474" y="5903672"/>
            <a:ext cx="4428502" cy="9896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just"/>
            <a:r>
              <a:rPr lang="ar-SA" sz="1400" dirty="0">
                <a:solidFill>
                  <a:schemeClr val="tx1"/>
                </a:solidFill>
                <a:latin typeface="Calibri" panose="020F0502020204030204" pitchFamily="34" charset="0"/>
                <a:ea typeface="Calibri" panose="020F0502020204030204" pitchFamily="34" charset="0"/>
                <a:cs typeface="Calibri" panose="020F0502020204030204" pitchFamily="34" charset="0"/>
              </a:rPr>
              <a:t>طباعة النّماذج والاستمارات المطلوب تعبئتها، كالتّصريحات الصّحيّة، تنظيم وسائل التّواصل مع الوالدين المطلّقين (الملحق 2 في منشور المدير العام)، التّنازل عن السّرّيّة، وما شابه..</a:t>
            </a:r>
            <a:endParaRPr lang="he-IL"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44" name="תמונה 43">
            <a:extLst>
              <a:ext uri="{FF2B5EF4-FFF2-40B4-BE49-F238E27FC236}">
                <a16:creationId xmlns:a16="http://schemas.microsoft.com/office/drawing/2014/main" id="{BEE9600F-8130-CBAF-8847-A1A096CE7328}"/>
              </a:ext>
              <a:ext uri="{C183D7F6-B498-43B3-948B-1728B52AA6E4}">
                <adec:decorative xmlns:adec="http://schemas.microsoft.com/office/drawing/2017/decorative" val="1"/>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9437" y="-513919"/>
            <a:ext cx="3447426" cy="3447426"/>
          </a:xfrm>
          <a:prstGeom prst="rect">
            <a:avLst/>
          </a:prstGeom>
        </p:spPr>
      </p:pic>
      <p:sp>
        <p:nvSpPr>
          <p:cNvPr id="4" name="אליפסה 3">
            <a:extLst>
              <a:ext uri="{FF2B5EF4-FFF2-40B4-BE49-F238E27FC236}">
                <a16:creationId xmlns:a16="http://schemas.microsoft.com/office/drawing/2014/main" id="{877EB5F9-980E-3FC7-917B-FD1FC7B69D1D}"/>
              </a:ext>
              <a:ext uri="{C183D7F6-B498-43B3-948B-1728B52AA6E4}">
                <adec:decorative xmlns:adec="http://schemas.microsoft.com/office/drawing/2017/decorative" val="1"/>
              </a:ext>
            </a:extLst>
          </p:cNvPr>
          <p:cNvSpPr/>
          <p:nvPr/>
        </p:nvSpPr>
        <p:spPr>
          <a:xfrm>
            <a:off x="9423308" y="1671601"/>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5" name="אליפסה 44">
            <a:extLst>
              <a:ext uri="{FF2B5EF4-FFF2-40B4-BE49-F238E27FC236}">
                <a16:creationId xmlns:a16="http://schemas.microsoft.com/office/drawing/2014/main" id="{25F41C8E-D05F-1ED2-0944-4C861B4CA5CD}"/>
              </a:ext>
              <a:ext uri="{C183D7F6-B498-43B3-948B-1728B52AA6E4}">
                <adec:decorative xmlns:adec="http://schemas.microsoft.com/office/drawing/2017/decorative" val="1"/>
              </a:ext>
            </a:extLst>
          </p:cNvPr>
          <p:cNvSpPr/>
          <p:nvPr/>
        </p:nvSpPr>
        <p:spPr>
          <a:xfrm>
            <a:off x="9429503" y="2164178"/>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6" name="אליפסה 45">
            <a:extLst>
              <a:ext uri="{FF2B5EF4-FFF2-40B4-BE49-F238E27FC236}">
                <a16:creationId xmlns:a16="http://schemas.microsoft.com/office/drawing/2014/main" id="{25362412-994A-AF21-1007-99AB83BDC215}"/>
              </a:ext>
              <a:ext uri="{C183D7F6-B498-43B3-948B-1728B52AA6E4}">
                <adec:decorative xmlns:adec="http://schemas.microsoft.com/office/drawing/2017/decorative" val="1"/>
              </a:ext>
            </a:extLst>
          </p:cNvPr>
          <p:cNvSpPr/>
          <p:nvPr/>
        </p:nvSpPr>
        <p:spPr>
          <a:xfrm>
            <a:off x="9423308" y="2634515"/>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8" name="אליפסה 47">
            <a:extLst>
              <a:ext uri="{FF2B5EF4-FFF2-40B4-BE49-F238E27FC236}">
                <a16:creationId xmlns:a16="http://schemas.microsoft.com/office/drawing/2014/main" id="{3FC6F709-302B-555A-A5CB-4A947069E3E7}"/>
              </a:ext>
              <a:ext uri="{C183D7F6-B498-43B3-948B-1728B52AA6E4}">
                <adec:decorative xmlns:adec="http://schemas.microsoft.com/office/drawing/2017/decorative" val="1"/>
              </a:ext>
            </a:extLst>
          </p:cNvPr>
          <p:cNvSpPr/>
          <p:nvPr/>
        </p:nvSpPr>
        <p:spPr>
          <a:xfrm>
            <a:off x="9440749" y="3735456"/>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2" name="אליפסה 51">
            <a:extLst>
              <a:ext uri="{FF2B5EF4-FFF2-40B4-BE49-F238E27FC236}">
                <a16:creationId xmlns:a16="http://schemas.microsoft.com/office/drawing/2014/main" id="{24955541-7C24-93B3-CB31-7C9B1CFA7B53}"/>
              </a:ext>
              <a:ext uri="{C183D7F6-B498-43B3-948B-1728B52AA6E4}">
                <adec:decorative xmlns:adec="http://schemas.microsoft.com/office/drawing/2017/decorative" val="1"/>
              </a:ext>
            </a:extLst>
          </p:cNvPr>
          <p:cNvSpPr/>
          <p:nvPr/>
        </p:nvSpPr>
        <p:spPr>
          <a:xfrm>
            <a:off x="9445267" y="4160127"/>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3" name="אליפסה 52">
            <a:extLst>
              <a:ext uri="{FF2B5EF4-FFF2-40B4-BE49-F238E27FC236}">
                <a16:creationId xmlns:a16="http://schemas.microsoft.com/office/drawing/2014/main" id="{BD7586D9-ADE6-60DE-597A-748EF82BF8DB}"/>
              </a:ext>
              <a:ext uri="{C183D7F6-B498-43B3-948B-1728B52AA6E4}">
                <adec:decorative xmlns:adec="http://schemas.microsoft.com/office/drawing/2017/decorative" val="1"/>
              </a:ext>
            </a:extLst>
          </p:cNvPr>
          <p:cNvSpPr/>
          <p:nvPr/>
        </p:nvSpPr>
        <p:spPr>
          <a:xfrm>
            <a:off x="9440749" y="4580688"/>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8" name="אליפסה 57">
            <a:extLst>
              <a:ext uri="{FF2B5EF4-FFF2-40B4-BE49-F238E27FC236}">
                <a16:creationId xmlns:a16="http://schemas.microsoft.com/office/drawing/2014/main" id="{9C309E79-C2D1-A82F-CE91-E10DDCC66648}"/>
              </a:ext>
              <a:ext uri="{C183D7F6-B498-43B3-948B-1728B52AA6E4}">
                <adec:decorative xmlns:adec="http://schemas.microsoft.com/office/drawing/2017/decorative" val="1"/>
              </a:ext>
            </a:extLst>
          </p:cNvPr>
          <p:cNvSpPr/>
          <p:nvPr/>
        </p:nvSpPr>
        <p:spPr>
          <a:xfrm>
            <a:off x="9440749" y="5289971"/>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cxnSp>
        <p:nvCxnSpPr>
          <p:cNvPr id="60" name="מחבר ישר 59">
            <a:extLst>
              <a:ext uri="{FF2B5EF4-FFF2-40B4-BE49-F238E27FC236}">
                <a16:creationId xmlns:a16="http://schemas.microsoft.com/office/drawing/2014/main" id="{1D56131F-E82A-4C15-58D9-C36A96BBB77F}"/>
              </a:ext>
              <a:ext uri="{C183D7F6-B498-43B3-948B-1728B52AA6E4}">
                <adec:decorative xmlns:adec="http://schemas.microsoft.com/office/drawing/2017/decorative" val="1"/>
              </a:ext>
            </a:extLst>
          </p:cNvPr>
          <p:cNvCxnSpPr>
            <a:cxnSpLocks/>
          </p:cNvCxnSpPr>
          <p:nvPr/>
        </p:nvCxnSpPr>
        <p:spPr>
          <a:xfrm flipH="1">
            <a:off x="6042714" y="5140432"/>
            <a:ext cx="3300105"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sp>
        <p:nvSpPr>
          <p:cNvPr id="66" name="אליפסה 65">
            <a:extLst>
              <a:ext uri="{FF2B5EF4-FFF2-40B4-BE49-F238E27FC236}">
                <a16:creationId xmlns:a16="http://schemas.microsoft.com/office/drawing/2014/main" id="{BDA1FF0B-6EB0-4FDB-6AED-4396201A3625}"/>
              </a:ext>
              <a:ext uri="{C183D7F6-B498-43B3-948B-1728B52AA6E4}">
                <adec:decorative xmlns:adec="http://schemas.microsoft.com/office/drawing/2017/decorative" val="1"/>
              </a:ext>
            </a:extLst>
          </p:cNvPr>
          <p:cNvSpPr/>
          <p:nvPr/>
        </p:nvSpPr>
        <p:spPr>
          <a:xfrm>
            <a:off x="4670843" y="3676560"/>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8" name="אליפסה 67">
            <a:extLst>
              <a:ext uri="{FF2B5EF4-FFF2-40B4-BE49-F238E27FC236}">
                <a16:creationId xmlns:a16="http://schemas.microsoft.com/office/drawing/2014/main" id="{9F4B553A-B617-3A4D-0B79-DF1FC663D723}"/>
              </a:ext>
              <a:ext uri="{C183D7F6-B498-43B3-948B-1728B52AA6E4}">
                <adec:decorative xmlns:adec="http://schemas.microsoft.com/office/drawing/2017/decorative" val="1"/>
              </a:ext>
            </a:extLst>
          </p:cNvPr>
          <p:cNvSpPr/>
          <p:nvPr/>
        </p:nvSpPr>
        <p:spPr>
          <a:xfrm>
            <a:off x="4670843" y="4137475"/>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9" name="אליפסה 68">
            <a:extLst>
              <a:ext uri="{FF2B5EF4-FFF2-40B4-BE49-F238E27FC236}">
                <a16:creationId xmlns:a16="http://schemas.microsoft.com/office/drawing/2014/main" id="{E311C53D-B3CC-B890-0577-AAB311B239D7}"/>
              </a:ext>
              <a:ext uri="{C183D7F6-B498-43B3-948B-1728B52AA6E4}">
                <adec:decorative xmlns:adec="http://schemas.microsoft.com/office/drawing/2017/decorative" val="1"/>
              </a:ext>
            </a:extLst>
          </p:cNvPr>
          <p:cNvSpPr/>
          <p:nvPr/>
        </p:nvSpPr>
        <p:spPr>
          <a:xfrm>
            <a:off x="4677865" y="4584449"/>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4" name="אליפסה 73">
            <a:extLst>
              <a:ext uri="{FF2B5EF4-FFF2-40B4-BE49-F238E27FC236}">
                <a16:creationId xmlns:a16="http://schemas.microsoft.com/office/drawing/2014/main" id="{2E029F9E-E8BC-D290-5B2A-2F15EB5EBD9A}"/>
              </a:ext>
              <a:ext uri="{C183D7F6-B498-43B3-948B-1728B52AA6E4}">
                <adec:decorative xmlns:adec="http://schemas.microsoft.com/office/drawing/2017/decorative" val="1"/>
              </a:ext>
            </a:extLst>
          </p:cNvPr>
          <p:cNvSpPr/>
          <p:nvPr/>
        </p:nvSpPr>
        <p:spPr>
          <a:xfrm>
            <a:off x="9445267" y="6188867"/>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7" name="אליפסה 76">
            <a:extLst>
              <a:ext uri="{FF2B5EF4-FFF2-40B4-BE49-F238E27FC236}">
                <a16:creationId xmlns:a16="http://schemas.microsoft.com/office/drawing/2014/main" id="{C4BFBA79-9692-2200-E779-207C9CADDD04}"/>
              </a:ext>
              <a:ext uri="{C183D7F6-B498-43B3-948B-1728B52AA6E4}">
                <adec:decorative xmlns:adec="http://schemas.microsoft.com/office/drawing/2017/decorative" val="1"/>
              </a:ext>
            </a:extLst>
          </p:cNvPr>
          <p:cNvSpPr/>
          <p:nvPr/>
        </p:nvSpPr>
        <p:spPr>
          <a:xfrm>
            <a:off x="4678093" y="5407292"/>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8" name="אליפסה 77">
            <a:extLst>
              <a:ext uri="{FF2B5EF4-FFF2-40B4-BE49-F238E27FC236}">
                <a16:creationId xmlns:a16="http://schemas.microsoft.com/office/drawing/2014/main" id="{41AD46A9-EDA0-A76A-47E6-71C3C15F345D}"/>
              </a:ext>
              <a:ext uri="{C183D7F6-B498-43B3-948B-1728B52AA6E4}">
                <adec:decorative xmlns:adec="http://schemas.microsoft.com/office/drawing/2017/decorative" val="1"/>
              </a:ext>
            </a:extLst>
          </p:cNvPr>
          <p:cNvSpPr/>
          <p:nvPr/>
        </p:nvSpPr>
        <p:spPr>
          <a:xfrm>
            <a:off x="4670843" y="6193703"/>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cxnSp>
        <p:nvCxnSpPr>
          <p:cNvPr id="83" name="מחבר ישר 82">
            <a:extLst>
              <a:ext uri="{FF2B5EF4-FFF2-40B4-BE49-F238E27FC236}">
                <a16:creationId xmlns:a16="http://schemas.microsoft.com/office/drawing/2014/main" id="{8F0F3726-DB58-E4A8-D154-9437C6FE1DA8}"/>
              </a:ext>
              <a:ext uri="{C183D7F6-B498-43B3-948B-1728B52AA6E4}">
                <adec:decorative xmlns:adec="http://schemas.microsoft.com/office/drawing/2017/decorative" val="1"/>
              </a:ext>
            </a:extLst>
          </p:cNvPr>
          <p:cNvCxnSpPr>
            <a:cxnSpLocks/>
          </p:cNvCxnSpPr>
          <p:nvPr/>
        </p:nvCxnSpPr>
        <p:spPr>
          <a:xfrm flipH="1">
            <a:off x="6092975" y="5949466"/>
            <a:ext cx="3300105"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84" name="מחבר ישר 83">
            <a:extLst>
              <a:ext uri="{FF2B5EF4-FFF2-40B4-BE49-F238E27FC236}">
                <a16:creationId xmlns:a16="http://schemas.microsoft.com/office/drawing/2014/main" id="{E47D9A9D-0537-F111-39F9-ECD7A80E8479}"/>
              </a:ext>
              <a:ext uri="{C183D7F6-B498-43B3-948B-1728B52AA6E4}">
                <adec:decorative xmlns:adec="http://schemas.microsoft.com/office/drawing/2017/decorative" val="1"/>
              </a:ext>
            </a:extLst>
          </p:cNvPr>
          <p:cNvCxnSpPr>
            <a:cxnSpLocks/>
          </p:cNvCxnSpPr>
          <p:nvPr/>
        </p:nvCxnSpPr>
        <p:spPr>
          <a:xfrm flipH="1">
            <a:off x="274981" y="5243791"/>
            <a:ext cx="4361099"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86" name="מחבר ישר 85">
            <a:extLst>
              <a:ext uri="{FF2B5EF4-FFF2-40B4-BE49-F238E27FC236}">
                <a16:creationId xmlns:a16="http://schemas.microsoft.com/office/drawing/2014/main" id="{B25BD1F7-7CB0-0B82-C04F-D26484CF88F4}"/>
              </a:ext>
              <a:ext uri="{C183D7F6-B498-43B3-948B-1728B52AA6E4}">
                <adec:decorative xmlns:adec="http://schemas.microsoft.com/office/drawing/2017/decorative" val="1"/>
              </a:ext>
            </a:extLst>
          </p:cNvPr>
          <p:cNvCxnSpPr>
            <a:cxnSpLocks/>
          </p:cNvCxnSpPr>
          <p:nvPr/>
        </p:nvCxnSpPr>
        <p:spPr>
          <a:xfrm flipH="1">
            <a:off x="280411" y="5970094"/>
            <a:ext cx="4361099"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93" name="מחבר ישר 92">
            <a:extLst>
              <a:ext uri="{FF2B5EF4-FFF2-40B4-BE49-F238E27FC236}">
                <a16:creationId xmlns:a16="http://schemas.microsoft.com/office/drawing/2014/main" id="{67AF6026-F59F-91F0-E62D-BF11DE7821DF}"/>
              </a:ext>
              <a:ext uri="{C183D7F6-B498-43B3-948B-1728B52AA6E4}">
                <adec:decorative xmlns:adec="http://schemas.microsoft.com/office/drawing/2017/decorative" val="1"/>
              </a:ext>
            </a:extLst>
          </p:cNvPr>
          <p:cNvCxnSpPr>
            <a:cxnSpLocks/>
          </p:cNvCxnSpPr>
          <p:nvPr/>
        </p:nvCxnSpPr>
        <p:spPr>
          <a:xfrm>
            <a:off x="5543042" y="3735456"/>
            <a:ext cx="0" cy="2813411"/>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sp>
        <p:nvSpPr>
          <p:cNvPr id="97" name="מלבן 96">
            <a:hlinkClick r:id="rId4" action="ppaction://hlinksldjump"/>
            <a:extLst>
              <a:ext uri="{FF2B5EF4-FFF2-40B4-BE49-F238E27FC236}">
                <a16:creationId xmlns:a16="http://schemas.microsoft.com/office/drawing/2014/main" id="{E8975892-25C8-A656-4FA3-1915CA1D1722}"/>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سررتُ بلقائكم</a:t>
            </a: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اللقاء الأوّل مع الأهل</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8" name="מלבן 97">
            <a:hlinkClick r:id="rId5" action="ppaction://hlinksldjump"/>
            <a:extLst>
              <a:ext uri="{FF2B5EF4-FFF2-40B4-BE49-F238E27FC236}">
                <a16:creationId xmlns:a16="http://schemas.microsoft.com/office/drawing/2014/main" id="{69C058C5-5436-008D-C22A-66CD98D3E6B0}"/>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قَبْل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9" name="מלבן 98">
            <a:hlinkClick r:id="rId6" action="ppaction://hlinksldjump"/>
            <a:extLst>
              <a:ext uri="{FF2B5EF4-FFF2-40B4-BE49-F238E27FC236}">
                <a16:creationId xmlns:a16="http://schemas.microsoft.com/office/drawing/2014/main" id="{36E6B37F-13F6-890F-DD83-A541222CB4A8}"/>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خلال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0" name="מלבן 99">
            <a:hlinkClick r:id="rId7" action="ppaction://hlinksldjump"/>
            <a:extLst>
              <a:ext uri="{FF2B5EF4-FFF2-40B4-BE49-F238E27FC236}">
                <a16:creationId xmlns:a16="http://schemas.microsoft.com/office/drawing/2014/main" id="{DAA6C0AB-EA68-D2AA-89B3-B7BE2755BA4E}"/>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بَعْد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1" name="מלבן 100">
            <a:hlinkClick r:id="rId8" action="ppaction://hlinksldjump"/>
            <a:extLst>
              <a:ext uri="{FF2B5EF4-FFF2-40B4-BE49-F238E27FC236}">
                <a16:creationId xmlns:a16="http://schemas.microsoft.com/office/drawing/2014/main" id="{4E8B21ED-4694-8125-6D6F-5859141605DF}"/>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مقترَحة</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1314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529129" y="218492"/>
            <a:ext cx="7718084" cy="9251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fontAlgn="auto">
              <a:lnSpc>
                <a:spcPct val="80000"/>
              </a:lnSpc>
              <a:spcBef>
                <a:spcPts val="0"/>
              </a:spcBef>
              <a:spcAft>
                <a:spcPts val="0"/>
              </a:spcAft>
              <a:buClrTx/>
              <a:buSzTx/>
              <a:tabLst/>
              <a:defRPr/>
            </a:pPr>
            <a:r>
              <a:rPr lang="ar-SA" sz="66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خلال اللقاء</a:t>
            </a:r>
            <a:endParaRPr lang="en-US" sz="66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Box 1"/>
          <p:cNvSpPr txBox="1"/>
          <p:nvPr/>
        </p:nvSpPr>
        <p:spPr>
          <a:xfrm>
            <a:off x="6400800" y="1454729"/>
            <a:ext cx="3622751" cy="400110"/>
          </a:xfrm>
          <a:prstGeom prst="rect">
            <a:avLst/>
          </a:prstGeom>
          <a:noFill/>
        </p:spPr>
        <p:txBody>
          <a:bodyPr wrap="square" rtlCol="1">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ماذا من المفضّل أن يتضمّن اللقاء؟</a:t>
            </a:r>
            <a:endParaRPr lang="he-IL" sz="2000" dirty="0">
              <a:latin typeface="Calibri" panose="020F0502020204030204" pitchFamily="34" charset="0"/>
              <a:ea typeface="Calibri" panose="020F0502020204030204" pitchFamily="34" charset="0"/>
              <a:cs typeface="Calibri" panose="020F0502020204030204" pitchFamily="34" charset="0"/>
            </a:endParaRPr>
          </a:p>
        </p:txBody>
      </p:sp>
      <p:sp>
        <p:nvSpPr>
          <p:cNvPr id="22" name="מלבן 21">
            <a:extLst>
              <a:ext uri="{FF2B5EF4-FFF2-40B4-BE49-F238E27FC236}">
                <a16:creationId xmlns:a16="http://schemas.microsoft.com/office/drawing/2014/main" id="{D000A8F2-172A-3F08-C426-3B516238487E}"/>
              </a:ext>
            </a:extLst>
          </p:cNvPr>
          <p:cNvSpPr/>
          <p:nvPr/>
        </p:nvSpPr>
        <p:spPr>
          <a:xfrm>
            <a:off x="5584553" y="1917561"/>
            <a:ext cx="4378305" cy="13757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أُعرّف عن نفسي</a:t>
            </a:r>
          </a:p>
          <a:p>
            <a:pPr marL="285750" indent="-285750">
              <a:buFontTx/>
              <a:buChar char="-"/>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معتقداتي المهنيّة، مؤهّلاتي العلميّة وخبرتي، إلى جانب مقتطفات من خلفيّتي الشّخصيّة، بالقَدْر الذي يناسبني.</a:t>
            </a:r>
          </a:p>
          <a:p>
            <a:pPr marL="285750" indent="-285750">
              <a:buFontTx/>
              <a:buChar char="-"/>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معلومات من المهمّ شرْحها  وجهًا لوجه.</a:t>
            </a:r>
          </a:p>
          <a:p>
            <a:pPr marL="285750" indent="-285750">
              <a:buFontTx/>
              <a:buChar char="-"/>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تثير الشّعور بالقُرب.</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מלבן 24">
            <a:extLst>
              <a:ext uri="{FF2B5EF4-FFF2-40B4-BE49-F238E27FC236}">
                <a16:creationId xmlns:a16="http://schemas.microsoft.com/office/drawing/2014/main" id="{CB110C30-34B1-F0C8-4CE6-AF10947157EE}"/>
              </a:ext>
            </a:extLst>
          </p:cNvPr>
          <p:cNvSpPr/>
          <p:nvPr/>
        </p:nvSpPr>
        <p:spPr>
          <a:xfrm>
            <a:off x="5604202" y="3540506"/>
            <a:ext cx="4377600" cy="728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قنوات التّواصل معنا وكيفيّة التّوجّه إلينا،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وتشجيع الأهل على التّواصل الدّائم معنا، </a:t>
            </a:r>
            <a:r>
              <a:rPr lang="ar-SA"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وإطلاعنا</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 على المستجدّات والمشاورة. </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מלבן 27">
            <a:extLst>
              <a:ext uri="{FF2B5EF4-FFF2-40B4-BE49-F238E27FC236}">
                <a16:creationId xmlns:a16="http://schemas.microsoft.com/office/drawing/2014/main" id="{AB9AA1EA-04AC-A470-A4D6-DD7A953BE9DA}"/>
              </a:ext>
            </a:extLst>
          </p:cNvPr>
          <p:cNvSpPr/>
          <p:nvPr/>
        </p:nvSpPr>
        <p:spPr>
          <a:xfrm>
            <a:off x="5604202" y="4446865"/>
            <a:ext cx="4347152" cy="1064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تحديد قواعد السّلوك والأخلاقيّات في الحيّز الرّقميّ،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مع التّشديد على الخصوصيّة، والسّرّيّة،  والحيّز الخاصّ، والاحترام المتبادل في مجموعات الأهالي والطّلبة.</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מלבן 25">
            <a:extLst>
              <a:ext uri="{FF2B5EF4-FFF2-40B4-BE49-F238E27FC236}">
                <a16:creationId xmlns:a16="http://schemas.microsoft.com/office/drawing/2014/main" id="{710AD939-443A-C678-E660-AEE744CDF715}"/>
              </a:ext>
            </a:extLst>
          </p:cNvPr>
          <p:cNvSpPr/>
          <p:nvPr/>
        </p:nvSpPr>
        <p:spPr>
          <a:xfrm>
            <a:off x="5573049" y="5688987"/>
            <a:ext cx="4378305" cy="5740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انتخاب لجنة أولياء الأمور للصّفّ،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وممثّل للجنة أولياء الأمور العامّة في المؤسّسة، وذلك وفق توجيهات منشور المدير العام.</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מלבן 23">
            <a:extLst>
              <a:ext uri="{FF2B5EF4-FFF2-40B4-BE49-F238E27FC236}">
                <a16:creationId xmlns:a16="http://schemas.microsoft.com/office/drawing/2014/main" id="{D901C667-3F1D-8AE6-934E-2E43A7CE5176}"/>
              </a:ext>
            </a:extLst>
          </p:cNvPr>
          <p:cNvSpPr/>
          <p:nvPr/>
        </p:nvSpPr>
        <p:spPr>
          <a:xfrm>
            <a:off x="1229605" y="1866364"/>
            <a:ext cx="4121136" cy="16798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نخصّص وقتًا للأسئلة،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مع الحرص على خصوصيّة الأولاد</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 نستمع باهتمام وتعاطف إلى محتوى الحديث،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ونستجيب بحساسيّة، خاصّة للمشاركات المتعلّقة بالواقع الرّاهن</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نفحص إذا ما كانت هناك حاجة إلى تحديد </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محادثات شخصيّة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بمساعدة المختصّين.   </a:t>
            </a:r>
            <a:endParaRPr lang="he-IL" sz="14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endParaRPr lang="he-IL" sz="1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מלבן 3">
            <a:extLst>
              <a:ext uri="{FF2B5EF4-FFF2-40B4-BE49-F238E27FC236}">
                <a16:creationId xmlns:a16="http://schemas.microsoft.com/office/drawing/2014/main" id="{3408C810-5492-63D3-201F-2D40D75EB5DE}"/>
              </a:ext>
            </a:extLst>
          </p:cNvPr>
          <p:cNvSpPr/>
          <p:nvPr/>
        </p:nvSpPr>
        <p:spPr>
          <a:xfrm>
            <a:off x="1241285" y="3699710"/>
            <a:ext cx="4107896" cy="8289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نعمل على تشجيع أجواء الحوار والإصغاء، وإظهار المهنيّة والودّ، والفكاهة والانفتاح، ونشجّع التّعارف بين الأهل كرسالة بأنهم مجتمع أهليّ واحد. </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מלבן 26">
            <a:extLst>
              <a:ext uri="{FF2B5EF4-FFF2-40B4-BE49-F238E27FC236}">
                <a16:creationId xmlns:a16="http://schemas.microsoft.com/office/drawing/2014/main" id="{F2782188-0E79-6425-9053-E6386152E047}"/>
              </a:ext>
            </a:extLst>
          </p:cNvPr>
          <p:cNvSpPr/>
          <p:nvPr/>
        </p:nvSpPr>
        <p:spPr>
          <a:xfrm>
            <a:off x="1229605" y="4682079"/>
            <a:ext cx="4107896" cy="8289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نختتم اللقاء بالكلمات الدّافئة، والتّعبير عن الأمل بقدوم الأفضل، والثّقة بالقوّة الكامنة في العلاقات بين الطّالب والأهل والمعلّم.</a:t>
            </a:r>
            <a:endPar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0" name="תמונה 29">
            <a:extLst>
              <a:ext uri="{FF2B5EF4-FFF2-40B4-BE49-F238E27FC236}">
                <a16:creationId xmlns:a16="http://schemas.microsoft.com/office/drawing/2014/main" id="{263B0972-F3E9-0D23-D658-D55779797825}"/>
              </a:ext>
              <a:ext uri="{C183D7F6-B498-43B3-948B-1728B52AA6E4}">
                <adec:decorative xmlns:adec="http://schemas.microsoft.com/office/drawing/2017/decorative" val="1"/>
              </a:ext>
            </a:extLst>
          </p:cNvPr>
          <p:cNvPicPr>
            <a:picLocks noChangeAspect="1"/>
          </p:cNvPicPr>
          <p:nvPr/>
        </p:nvPicPr>
        <p:blipFill>
          <a:blip r:embed="rId2" cstate="print">
            <a:clrChange>
              <a:clrFrom>
                <a:srgbClr val="F2F5FC"/>
              </a:clrFrom>
              <a:clrTo>
                <a:srgbClr val="F2F5FC">
                  <a:alpha val="0"/>
                </a:srgbClr>
              </a:clrTo>
            </a:clrChange>
            <a:extLst>
              <a:ext uri="{28A0092B-C50C-407E-A947-70E740481C1C}">
                <a14:useLocalDpi xmlns:a14="http://schemas.microsoft.com/office/drawing/2010/main" val="0"/>
              </a:ext>
            </a:extLst>
          </a:blip>
          <a:stretch>
            <a:fillRect/>
          </a:stretch>
        </p:blipFill>
        <p:spPr>
          <a:xfrm>
            <a:off x="-918018" y="3546426"/>
            <a:ext cx="3311574" cy="3311574"/>
          </a:xfrm>
          <a:prstGeom prst="rect">
            <a:avLst/>
          </a:prstGeom>
        </p:spPr>
      </p:pic>
      <p:sp>
        <p:nvSpPr>
          <p:cNvPr id="9" name="מלבן 8">
            <a:hlinkClick r:id="rId3" action="ppaction://hlinksldjump"/>
            <a:extLst>
              <a:ext uri="{FF2B5EF4-FFF2-40B4-BE49-F238E27FC236}">
                <a16:creationId xmlns:a16="http://schemas.microsoft.com/office/drawing/2014/main" id="{BF0C6A99-24C2-A315-8AAC-B6F7AF19CD75}"/>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سررتُ بلقائكم</a:t>
            </a: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اللقاء الأوّل مع الأهل</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מלבן 9">
            <a:hlinkClick r:id="rId4" action="ppaction://hlinksldjump"/>
            <a:extLst>
              <a:ext uri="{FF2B5EF4-FFF2-40B4-BE49-F238E27FC236}">
                <a16:creationId xmlns:a16="http://schemas.microsoft.com/office/drawing/2014/main" id="{0D9960C9-8F5A-3BC1-92FA-9CBA5EAB076B}"/>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قَبْل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מלבן 11">
            <a:hlinkClick r:id="rId5" action="ppaction://hlinksldjump"/>
            <a:extLst>
              <a:ext uri="{FF2B5EF4-FFF2-40B4-BE49-F238E27FC236}">
                <a16:creationId xmlns:a16="http://schemas.microsoft.com/office/drawing/2014/main" id="{4E9B47D8-D960-93C9-D6CB-7C4F51C42689}"/>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خلال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מלבן 12">
            <a:hlinkClick r:id="rId6" action="ppaction://hlinksldjump"/>
            <a:extLst>
              <a:ext uri="{FF2B5EF4-FFF2-40B4-BE49-F238E27FC236}">
                <a16:creationId xmlns:a16="http://schemas.microsoft.com/office/drawing/2014/main" id="{2B6ADED9-62E5-C5D8-B0A6-3CE644DC8646}"/>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بَعْد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מלבן 13">
            <a:hlinkClick r:id="rId7" action="ppaction://hlinksldjump"/>
            <a:extLst>
              <a:ext uri="{FF2B5EF4-FFF2-40B4-BE49-F238E27FC236}">
                <a16:creationId xmlns:a16="http://schemas.microsoft.com/office/drawing/2014/main" id="{1EE276CA-7386-C61F-4EBB-E8A4FB251256}"/>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مقترَحة</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187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2338039" y="254315"/>
            <a:ext cx="7066231" cy="9251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80000"/>
              </a:lnSpc>
              <a:spcBef>
                <a:spcPts val="0"/>
              </a:spcBef>
              <a:defRPr/>
            </a:pPr>
            <a:r>
              <a:rPr lang="ar-SA" sz="66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بَعْد اللقاء</a:t>
            </a:r>
            <a:endParaRPr lang="en-US" sz="66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מלבן 21">
            <a:extLst>
              <a:ext uri="{FF2B5EF4-FFF2-40B4-BE49-F238E27FC236}">
                <a16:creationId xmlns:a16="http://schemas.microsoft.com/office/drawing/2014/main" id="{5D991170-9097-4D3C-B0C5-F35BAE8FAF76}"/>
              </a:ext>
            </a:extLst>
          </p:cNvPr>
          <p:cNvSpPr/>
          <p:nvPr/>
        </p:nvSpPr>
        <p:spPr>
          <a:xfrm>
            <a:off x="5231831" y="1325252"/>
            <a:ext cx="4741571" cy="9352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أسأل نفسي: كيف كانت التّجربة الّتي خضتُها؟ </a:t>
            </a:r>
          </a:p>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هل عشتُ لحظات قُرْب، تواصل، اهتمام ومغزى، إلى جانب لحظات بُعْد، صراع، أو شك؟</a:t>
            </a:r>
            <a:endParaRPr lang="he-IL" sz="16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מלבן 22">
            <a:extLst>
              <a:ext uri="{FF2B5EF4-FFF2-40B4-BE49-F238E27FC236}">
                <a16:creationId xmlns:a16="http://schemas.microsoft.com/office/drawing/2014/main" id="{53ED9E51-B8B5-EDAC-2040-B6EC4B8E6862}"/>
              </a:ext>
            </a:extLst>
          </p:cNvPr>
          <p:cNvSpPr/>
          <p:nvPr/>
        </p:nvSpPr>
        <p:spPr>
          <a:xfrm>
            <a:off x="5231831" y="2380033"/>
            <a:ext cx="4730260" cy="8169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إذا طُرِحَت  أيّ أسئلة ووَعَدتُ بالإجابة عليها، فسوف أقوم بالاستفسار حَوْلها، </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وأعود بالإجابة إلى جميع الأهالي أو إلى الوالد الذي طَرَحها،</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 تبعًا للتّوجّه.</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מלבן 23">
            <a:extLst>
              <a:ext uri="{FF2B5EF4-FFF2-40B4-BE49-F238E27FC236}">
                <a16:creationId xmlns:a16="http://schemas.microsoft.com/office/drawing/2014/main" id="{A1D521B7-FBBB-9759-735F-1C5DA6D9E576}"/>
              </a:ext>
            </a:extLst>
          </p:cNvPr>
          <p:cNvSpPr/>
          <p:nvPr/>
        </p:nvSpPr>
        <p:spPr>
          <a:xfrm>
            <a:off x="5220520" y="3339400"/>
            <a:ext cx="4741571" cy="922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أكتُبُ تلخيصًا لنفسي يحوي </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القضايا والأسئلة والاقتراحات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الّتي طُرِحَت، وأشاركها مع الطّاقم المهنيّ عند الحاجة.</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מלבן 24">
            <a:extLst>
              <a:ext uri="{FF2B5EF4-FFF2-40B4-BE49-F238E27FC236}">
                <a16:creationId xmlns:a16="http://schemas.microsoft.com/office/drawing/2014/main" id="{24BA0758-F374-897C-8B47-C7E395028AD8}"/>
              </a:ext>
            </a:extLst>
          </p:cNvPr>
          <p:cNvSpPr/>
          <p:nvPr/>
        </p:nvSpPr>
        <p:spPr>
          <a:xfrm>
            <a:off x="5220520" y="4404723"/>
            <a:ext cx="4741571" cy="6130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أقوم بصياغة </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تأمّلاتي وأفكاري واستنتاجاتي الخاصّة</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he-IL"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מלבן 27">
            <a:extLst>
              <a:ext uri="{FF2B5EF4-FFF2-40B4-BE49-F238E27FC236}">
                <a16:creationId xmlns:a16="http://schemas.microsoft.com/office/drawing/2014/main" id="{A3D6AF45-2DD9-0ED4-70D3-15BBD8EA8B2C}"/>
              </a:ext>
            </a:extLst>
          </p:cNvPr>
          <p:cNvSpPr/>
          <p:nvPr/>
        </p:nvSpPr>
        <p:spPr>
          <a:xfrm>
            <a:off x="5220520" y="5137368"/>
            <a:ext cx="4730965" cy="10734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في اليوم التّالي، </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أشارك الطّلبة في الصّفّ بتجارب إيجابيّة تضمّنها اللقاء مع أهاليهم،</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 من أجل إظهار الشّراكة والشّفافيّة.</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2" name="תמונה 31">
            <a:extLst>
              <a:ext uri="{FF2B5EF4-FFF2-40B4-BE49-F238E27FC236}">
                <a16:creationId xmlns:a16="http://schemas.microsoft.com/office/drawing/2014/main" id="{8351A2FE-0D52-4AC1-DFFC-4118FB0112CC}"/>
              </a:ext>
              <a:ext uri="{C183D7F6-B498-43B3-948B-1728B52AA6E4}">
                <adec:decorative xmlns:adec="http://schemas.microsoft.com/office/drawing/2017/decorative" val="1"/>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1083" y="1669168"/>
            <a:ext cx="4920142" cy="4726621"/>
          </a:xfrm>
          <a:prstGeom prst="rect">
            <a:avLst/>
          </a:prstGeom>
        </p:spPr>
      </p:pic>
      <p:sp>
        <p:nvSpPr>
          <p:cNvPr id="4" name="מלבן 3">
            <a:hlinkClick r:id="rId3" action="ppaction://hlinksldjump"/>
            <a:extLst>
              <a:ext uri="{FF2B5EF4-FFF2-40B4-BE49-F238E27FC236}">
                <a16:creationId xmlns:a16="http://schemas.microsoft.com/office/drawing/2014/main" id="{577C1155-2A4E-6E5F-9ACE-43F74FCD47E4}"/>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سررتُ بلقائكم</a:t>
            </a: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اللقاء الأوّل مع الأهل</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מלבן 4">
            <a:hlinkClick r:id="rId4" action="ppaction://hlinksldjump"/>
            <a:extLst>
              <a:ext uri="{FF2B5EF4-FFF2-40B4-BE49-F238E27FC236}">
                <a16:creationId xmlns:a16="http://schemas.microsoft.com/office/drawing/2014/main" id="{08923E69-F433-A949-8084-9DFDE5BF3713}"/>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قَبْل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מלבן 5">
            <a:hlinkClick r:id="rId5" action="ppaction://hlinksldjump"/>
            <a:extLst>
              <a:ext uri="{FF2B5EF4-FFF2-40B4-BE49-F238E27FC236}">
                <a16:creationId xmlns:a16="http://schemas.microsoft.com/office/drawing/2014/main" id="{57AF882C-E6B5-C8BA-1703-D8DCF0FFECE8}"/>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خلال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מלבן 6">
            <a:hlinkClick r:id="rId6" action="ppaction://hlinksldjump"/>
            <a:extLst>
              <a:ext uri="{FF2B5EF4-FFF2-40B4-BE49-F238E27FC236}">
                <a16:creationId xmlns:a16="http://schemas.microsoft.com/office/drawing/2014/main" id="{9909BE1A-3186-7D7A-4CC2-FD16CA7D6B0C}"/>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بَعْد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מלבן 7">
            <a:hlinkClick r:id="rId7" action="ppaction://hlinksldjump"/>
            <a:extLst>
              <a:ext uri="{FF2B5EF4-FFF2-40B4-BE49-F238E27FC236}">
                <a16:creationId xmlns:a16="http://schemas.microsoft.com/office/drawing/2014/main" id="{FC2AF348-D44F-E229-353F-3E8253968C27}"/>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مقترَحة</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8348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741002" y="140389"/>
            <a:ext cx="7718084" cy="9251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fontAlgn="auto">
              <a:lnSpc>
                <a:spcPct val="80000"/>
              </a:lnSpc>
              <a:spcBef>
                <a:spcPts val="0"/>
              </a:spcBef>
              <a:spcAft>
                <a:spcPts val="0"/>
              </a:spcAft>
              <a:buClrTx/>
              <a:buSzTx/>
              <a:tabLst/>
              <a:defRPr/>
            </a:pPr>
            <a:r>
              <a:rPr lang="ar-SA" sz="66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فعاليّة مقترحة</a:t>
            </a:r>
            <a:endParaRPr lang="en-US" sz="66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תיבת טקסט 4">
            <a:extLst>
              <a:ext uri="{FF2B5EF4-FFF2-40B4-BE49-F238E27FC236}">
                <a16:creationId xmlns:a16="http://schemas.microsoft.com/office/drawing/2014/main" id="{2B6CF697-6BC7-AF42-2B11-F3F3AFD9D570}"/>
              </a:ext>
            </a:extLst>
          </p:cNvPr>
          <p:cNvSpPr txBox="1"/>
          <p:nvPr/>
        </p:nvSpPr>
        <p:spPr>
          <a:xfrm>
            <a:off x="1524321" y="864725"/>
            <a:ext cx="7934765" cy="738664"/>
          </a:xfrm>
          <a:prstGeom prst="rect">
            <a:avLst/>
          </a:prstGeom>
          <a:noFill/>
        </p:spPr>
        <p:txBody>
          <a:bodyPr wrap="square">
            <a:spAutoFit/>
          </a:bodyPr>
          <a:lstStyle/>
          <a:p>
            <a:pPr algn="ctr" defTabSz="609660">
              <a:defRPr/>
            </a:pPr>
            <a:r>
              <a:rPr lang="ar-SA" dirty="0">
                <a:latin typeface="Calibri" panose="020F0502020204030204" pitchFamily="34" charset="0"/>
                <a:ea typeface="Calibri" panose="020F0502020204030204" pitchFamily="34" charset="0"/>
                <a:cs typeface="Calibri" panose="020F0502020204030204" pitchFamily="34" charset="0"/>
              </a:rPr>
              <a:t>معدّة للقاء الأوّل مع الأهل</a:t>
            </a:r>
            <a:endParaRPr lang="he-IL" dirty="0">
              <a:latin typeface="Calibri" panose="020F0502020204030204" pitchFamily="34" charset="0"/>
              <a:ea typeface="Calibri" panose="020F0502020204030204" pitchFamily="34" charset="0"/>
              <a:cs typeface="Calibri" panose="020F0502020204030204" pitchFamily="34" charset="0"/>
            </a:endParaRPr>
          </a:p>
          <a:p>
            <a:pPr algn="ctr" defTabSz="609660">
              <a:defRPr/>
            </a:pPr>
            <a:r>
              <a:rPr lang="he-IL" b="1" dirty="0">
                <a:latin typeface="Calibri" panose="020F0502020204030204" pitchFamily="34" charset="0"/>
                <a:ea typeface="Calibri" panose="020F0502020204030204" pitchFamily="34" charset="0"/>
                <a:cs typeface="Calibri" panose="020F0502020204030204" pitchFamily="34" charset="0"/>
              </a:rPr>
              <a:t> </a:t>
            </a:r>
            <a:r>
              <a:rPr lang="ar-SA" sz="2400" b="1" dirty="0">
                <a:latin typeface="Calibri" panose="020F0502020204030204" pitchFamily="34" charset="0"/>
                <a:ea typeface="Calibri" panose="020F0502020204030204" pitchFamily="34" charset="0"/>
                <a:cs typeface="Calibri" panose="020F0502020204030204" pitchFamily="34" charset="0"/>
              </a:rPr>
              <a:t>«أنتم شمس» - تعزيز الحصانة الوالديّة</a:t>
            </a:r>
            <a:endParaRPr lang="he-IL" sz="24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מלבן 2">
            <a:extLst>
              <a:ext uri="{FF2B5EF4-FFF2-40B4-BE49-F238E27FC236}">
                <a16:creationId xmlns:a16="http://schemas.microsoft.com/office/drawing/2014/main" id="{05BE908E-E9A0-1931-2F72-DB145B5A519B}"/>
              </a:ext>
            </a:extLst>
          </p:cNvPr>
          <p:cNvSpPr/>
          <p:nvPr/>
        </p:nvSpPr>
        <p:spPr>
          <a:xfrm>
            <a:off x="366398" y="1609112"/>
            <a:ext cx="9532339" cy="12378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يُعدّ مفهوم الحصانة الوالديّة مفهومًا محوريًّا، حيث من المهمّ </a:t>
            </a:r>
            <a:r>
              <a:rPr lang="ar-SA" sz="1600" dirty="0" err="1">
                <a:solidFill>
                  <a:prstClr val="black"/>
                </a:solidFill>
                <a:latin typeface="Calibri" panose="020F0502020204030204" pitchFamily="34" charset="0"/>
                <a:ea typeface="Calibri" panose="020F0502020204030204" pitchFamily="34" charset="0"/>
                <a:cs typeface="Calibri" panose="020F0502020204030204" pitchFamily="34" charset="0"/>
              </a:rPr>
              <a:t>تذويته</a:t>
            </a: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 هذا العام في العمل مع الأهالي. تتناول هذه العارضة لقاء متكاملًا، حيث يمكنكم اختيار الأنشطة والفعاليات الّتي تناسب احتياجاتكم وتخطيطكم. تتناول شرائح العَرض 8 -12 مفهوم الحصانة الوالديّة وعَرْض نموذج «أنتم شمس»</a:t>
            </a:r>
            <a:r>
              <a:rPr lang="en-US" sz="1600"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بينما تُقدّم شرائح العَرْض 13-16 مقترحات للحديث والنّقاش مع الأهل حَوْل المواضيع المذكورة أعلاه.</a:t>
            </a: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 </a:t>
            </a:r>
          </a:p>
        </p:txBody>
      </p:sp>
      <p:sp>
        <p:nvSpPr>
          <p:cNvPr id="22" name="מלבן 21">
            <a:extLst>
              <a:ext uri="{FF2B5EF4-FFF2-40B4-BE49-F238E27FC236}">
                <a16:creationId xmlns:a16="http://schemas.microsoft.com/office/drawing/2014/main" id="{5D991170-9097-4D3C-B0C5-F35BAE8FAF76}"/>
              </a:ext>
            </a:extLst>
          </p:cNvPr>
          <p:cNvSpPr/>
          <p:nvPr/>
        </p:nvSpPr>
        <p:spPr>
          <a:xfrm>
            <a:off x="366397" y="2946350"/>
            <a:ext cx="9532340" cy="25604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lvl="0">
              <a:defRPr/>
            </a:pPr>
            <a:r>
              <a:rPr lang="ar-SA" sz="1600" b="1" dirty="0">
                <a:solidFill>
                  <a:prstClr val="black"/>
                </a:solidFill>
                <a:latin typeface="Calibri" panose="020F0502020204030204" pitchFamily="34" charset="0"/>
                <a:ea typeface="Calibri" panose="020F0502020204030204" pitchFamily="34" charset="0"/>
                <a:cs typeface="Calibri" panose="020F0502020204030204" pitchFamily="34" charset="0"/>
              </a:rPr>
              <a:t>هدف اللقاء</a:t>
            </a:r>
            <a:endParaRPr lang="he-IL" sz="16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يمتلك الأهل القدرة على التّأثير في البيئة الّتي ينشأ أبناؤهم فيها ويتطوّرون على ضوئها، وهم في ذلك يشبهون الشّمس تمامًا.</a:t>
            </a:r>
          </a:p>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الشّمس، كاستعارة للوالديّة والتّربية، مصدر طبيعيّ وقويّ للطّاقة؛ هي مصدر الضّوء والدّفء والقوّة. وبصفتها قوّة طبيعيّة لا تعتمد على واقع أو آخر، تُواصل الشّمس إشراقها ودفئها ونورها بانتظام.</a:t>
            </a:r>
          </a:p>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ترمز الشّمس إلى الثّبات والاستمراريّة والأمان. معرفتنا أنها ستشرق كلّ صباح وتغرب كلّ مساء تبعث على اليقين والأمل، والثّقة بخلود الطّبيعة ودورات الحياة. </a:t>
            </a:r>
          </a:p>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تمثّل أشعّة الشّمس في نموذج «أنتم شمس» القدرات والقوى والأمل لدى الأهل. تمثّل هذه الأشعّة قدرة البالغ (الوالد أو المعلّم) على أن يمتلئ بالقوّة والدّفء من أجل نفسه، ومن خلال ذلك، يساعد الابن على أن يمتلئ بالقوّة والدّفء الدّاخليّ أيضًا.</a:t>
            </a:r>
          </a:p>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بوسع الأهل أن يقوّوا الشّمس الّتي في داخلهم، وأن يتعرّفوا عليها، وأن يعزّزوا قواهم، وبالتّالي أن يرسلوا أشعّة النّور والدّفء والقوّة إلى أبنائهم أيضًا.</a:t>
            </a:r>
            <a:endPar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תמונה 5">
            <a:extLst>
              <a:ext uri="{FF2B5EF4-FFF2-40B4-BE49-F238E27FC236}">
                <a16:creationId xmlns:a16="http://schemas.microsoft.com/office/drawing/2014/main" id="{55C8324E-5754-B9C5-3536-6AE870DCBEE8}"/>
              </a:ext>
              <a:ext uri="{C183D7F6-B498-43B3-948B-1728B52AA6E4}">
                <adec:decorative xmlns:adec="http://schemas.microsoft.com/office/drawing/2017/decorative" val="1"/>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842" y="4812598"/>
            <a:ext cx="4511996" cy="2379528"/>
          </a:xfrm>
          <a:prstGeom prst="rect">
            <a:avLst/>
          </a:prstGeom>
        </p:spPr>
      </p:pic>
      <p:sp>
        <p:nvSpPr>
          <p:cNvPr id="12" name="מלבן 11">
            <a:hlinkClick r:id="rId3" action="ppaction://hlinksldjump"/>
            <a:extLst>
              <a:ext uri="{FF2B5EF4-FFF2-40B4-BE49-F238E27FC236}">
                <a16:creationId xmlns:a16="http://schemas.microsoft.com/office/drawing/2014/main" id="{382F5ECC-90A8-BE4B-28CA-5849C016A7E4}"/>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سررتُ بلقائكم</a:t>
            </a: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اللقاء الأوّل مع الأهل</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מלבן 18">
            <a:hlinkClick r:id="rId4" action="ppaction://hlinksldjump"/>
            <a:extLst>
              <a:ext uri="{FF2B5EF4-FFF2-40B4-BE49-F238E27FC236}">
                <a16:creationId xmlns:a16="http://schemas.microsoft.com/office/drawing/2014/main" id="{788DA9CA-D73B-BD05-D9AD-056D5AF7C909}"/>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قَبْل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מלבן 19">
            <a:hlinkClick r:id="rId5" action="ppaction://hlinksldjump"/>
            <a:extLst>
              <a:ext uri="{FF2B5EF4-FFF2-40B4-BE49-F238E27FC236}">
                <a16:creationId xmlns:a16="http://schemas.microsoft.com/office/drawing/2014/main" id="{19DAEB38-0C01-7845-05B1-B1E0CC9D2F5C}"/>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خلال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מלבן 20">
            <a:hlinkClick r:id="rId6" action="ppaction://hlinksldjump"/>
            <a:extLst>
              <a:ext uri="{FF2B5EF4-FFF2-40B4-BE49-F238E27FC236}">
                <a16:creationId xmlns:a16="http://schemas.microsoft.com/office/drawing/2014/main" id="{288705FA-7557-78D9-B893-ADE94488F0B5}"/>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بَعْد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מלבן 22">
            <a:hlinkClick r:id="rId7" action="ppaction://hlinksldjump"/>
            <a:extLst>
              <a:ext uri="{FF2B5EF4-FFF2-40B4-BE49-F238E27FC236}">
                <a16:creationId xmlns:a16="http://schemas.microsoft.com/office/drawing/2014/main" id="{3501C504-3E8F-FFD2-5A67-0420B6FE29F1}"/>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مقترَحة</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1383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AA43FAA7-699E-ECC5-1753-F1DC5B02CDD6}"/>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5481071" y="-5468"/>
            <a:ext cx="6910221" cy="6863468"/>
          </a:xfrm>
          <a:custGeom>
            <a:avLst/>
            <a:gdLst/>
            <a:ahLst/>
            <a:cxnLst/>
            <a:rect l="l" t="t" r="r" b="b"/>
            <a:pathLst>
              <a:path w="18288000" h="10473256">
                <a:moveTo>
                  <a:pt x="0" y="0"/>
                </a:moveTo>
                <a:lnTo>
                  <a:pt x="18288000" y="0"/>
                </a:lnTo>
                <a:lnTo>
                  <a:pt x="18288000" y="10473256"/>
                </a:lnTo>
                <a:lnTo>
                  <a:pt x="0" y="10473256"/>
                </a:lnTo>
                <a:lnTo>
                  <a:pt x="0" y="0"/>
                </a:lnTo>
                <a:close/>
              </a:path>
            </a:pathLst>
          </a:custGeom>
          <a:blipFill>
            <a:blip r:embed="rId4"/>
            <a:srcRect/>
            <a:stretch>
              <a:fillRect t="-3575" r="-36957" b="-4833"/>
            </a:stretch>
          </a:blipFill>
        </p:spPr>
        <p:txBody>
          <a:bodyPr/>
          <a:lstStyle/>
          <a:p>
            <a:endParaRPr lang="he-IL"/>
          </a:p>
        </p:txBody>
      </p:sp>
      <p:sp>
        <p:nvSpPr>
          <p:cNvPr id="3" name="TextBox 3"/>
          <p:cNvSpPr txBox="1">
            <a:spLocks noGrp="1"/>
          </p:cNvSpPr>
          <p:nvPr>
            <p:ph type="title" idx="4294967295"/>
          </p:nvPr>
        </p:nvSpPr>
        <p:spPr>
          <a:xfrm>
            <a:off x="152399" y="1725246"/>
            <a:ext cx="5223164" cy="30777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1" eaLnBrk="1" fontAlgn="auto" latinLnBrk="0" hangingPunct="1">
              <a:lnSpc>
                <a:spcPts val="5973"/>
              </a:lnSpc>
              <a:spcBef>
                <a:spcPts val="0"/>
              </a:spcBef>
              <a:spcAft>
                <a:spcPts val="0"/>
              </a:spcAft>
              <a:buClrTx/>
              <a:buSzTx/>
              <a:buFontTx/>
              <a:buNone/>
              <a:tabLst/>
              <a:defRPr/>
            </a:pPr>
            <a:r>
              <a:rPr kumimoji="0" lang="ar-SA"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اكتبوا خمسة أمور تحبّونها جدًا</a:t>
            </a:r>
            <a:endPar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endParaRPr>
          </a:p>
          <a:p>
            <a:pPr marL="0" marR="0" lvl="0" indent="0" algn="ctr" defTabSz="914400" rtl="1" eaLnBrk="1" fontAlgn="auto" latinLnBrk="0" hangingPunct="1">
              <a:lnSpc>
                <a:spcPts val="5973"/>
              </a:lnSpc>
              <a:spcBef>
                <a:spcPts val="0"/>
              </a:spcBef>
              <a:spcAft>
                <a:spcPts val="0"/>
              </a:spcAft>
              <a:buClrTx/>
              <a:buSzTx/>
              <a:buFontTx/>
              <a:buNone/>
              <a:tabLst/>
              <a:defRPr/>
            </a:pPr>
            <a:endPar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endParaRPr>
          </a:p>
          <a:p>
            <a:pPr marL="0" marR="0" lvl="0" indent="0" algn="ctr" defTabSz="914400" rtl="1" eaLnBrk="1" fontAlgn="auto" latinLnBrk="0" hangingPunct="1">
              <a:lnSpc>
                <a:spcPts val="5973"/>
              </a:lnSpc>
              <a:spcBef>
                <a:spcPts val="0"/>
              </a:spcBef>
              <a:spcAft>
                <a:spcPts val="0"/>
              </a:spcAft>
              <a:buClrTx/>
              <a:buSzTx/>
              <a:buFontTx/>
              <a:buNone/>
              <a:tabLst/>
              <a:defRPr/>
            </a:pPr>
            <a:r>
              <a:rPr lang="ar-SA" sz="4266" b="1" dirty="0">
                <a:solidFill>
                  <a:srgbClr val="000000"/>
                </a:solidFill>
                <a:latin typeface="Calibri" panose="020F0502020204030204" pitchFamily="34" charset="0"/>
                <a:ea typeface="Calibri" panose="020F0502020204030204" pitchFamily="34" charset="0"/>
                <a:cs typeface="Calibri" panose="020F0502020204030204" pitchFamily="34" charset="0"/>
                <a:sym typeface="Matcon Bold"/>
                <a:rtl/>
              </a:rPr>
              <a:t>سنعود إليها في نهاية اللقاء</a:t>
            </a:r>
            <a:r>
              <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a:t>
            </a:r>
          </a:p>
        </p:txBody>
      </p:sp>
      <p:cxnSp>
        <p:nvCxnSpPr>
          <p:cNvPr id="6" name="מחבר ישר 5">
            <a:extLst>
              <a:ext uri="{FF2B5EF4-FFF2-40B4-BE49-F238E27FC236}">
                <a16:creationId xmlns:a16="http://schemas.microsoft.com/office/drawing/2014/main" id="{DAFE5ADB-411B-6838-8F1E-6A979C47378B}"/>
              </a:ext>
              <a:ext uri="{C183D7F6-B498-43B3-948B-1728B52AA6E4}">
                <adec:decorative xmlns:adec="http://schemas.microsoft.com/office/drawing/2017/decorative" val="1"/>
              </a:ext>
            </a:extLst>
          </p:cNvPr>
          <p:cNvCxnSpPr/>
          <p:nvPr/>
        </p:nvCxnSpPr>
        <p:spPr>
          <a:xfrm>
            <a:off x="984739" y="3716214"/>
            <a:ext cx="3223846" cy="0"/>
          </a:xfrm>
          <a:prstGeom prst="line">
            <a:avLst/>
          </a:prstGeom>
          <a:ln>
            <a:solidFill>
              <a:srgbClr val="F2846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4926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42735B17-EF01-4409-6BBC-AE4B369B5F45}"/>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989444" y="333099"/>
            <a:ext cx="3890473" cy="6524901"/>
          </a:xfrm>
          <a:custGeom>
            <a:avLst/>
            <a:gdLst/>
            <a:ahLst/>
            <a:cxnLst/>
            <a:rect l="l" t="t" r="r" b="b"/>
            <a:pathLst>
              <a:path w="5835709" h="9787352">
                <a:moveTo>
                  <a:pt x="0" y="0"/>
                </a:moveTo>
                <a:lnTo>
                  <a:pt x="5835709" y="0"/>
                </a:lnTo>
                <a:lnTo>
                  <a:pt x="5835709" y="9787352"/>
                </a:lnTo>
                <a:lnTo>
                  <a:pt x="0" y="9787352"/>
                </a:lnTo>
                <a:lnTo>
                  <a:pt x="0" y="0"/>
                </a:lnTo>
                <a:close/>
              </a:path>
            </a:pathLst>
          </a:custGeom>
          <a:blipFill>
            <a:blip r:embed="rId3"/>
            <a:stretch>
              <a:fillRect/>
            </a:stretch>
          </a:blipFill>
        </p:spPr>
        <p:txBody>
          <a:bodyPr/>
          <a:lstStyle/>
          <a:p>
            <a:endParaRPr lang="he-IL"/>
          </a:p>
        </p:txBody>
      </p:sp>
      <p:sp>
        <p:nvSpPr>
          <p:cNvPr id="3" name="TextBox 3"/>
          <p:cNvSpPr txBox="1">
            <a:spLocks noGrp="1"/>
          </p:cNvSpPr>
          <p:nvPr>
            <p:ph type="title" idx="4294967295"/>
          </p:nvPr>
        </p:nvSpPr>
        <p:spPr>
          <a:xfrm>
            <a:off x="4879916" y="703035"/>
            <a:ext cx="7064065" cy="36267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lnSpc>
                <a:spcPts val="9892"/>
              </a:lnSpc>
              <a:spcBef>
                <a:spcPts val="0"/>
              </a:spcBef>
              <a:defRPr/>
            </a:pPr>
            <a:r>
              <a:rPr lang="ar-SA" sz="4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Matcon Bold"/>
                <a:rtl/>
              </a:rPr>
              <a:t>برأيك، ما دَوْرنا/مهمّتنا المركزيّة كبالغين مهمّين بشكل عام، وفي هذه الأيام بالتّحديد؟</a:t>
            </a:r>
            <a:endParaRPr kumimoji="0" lang="he-IL"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endParaRPr>
          </a:p>
        </p:txBody>
      </p:sp>
    </p:spTree>
    <p:extLst>
      <p:ext uri="{BB962C8B-B14F-4D97-AF65-F5344CB8AC3E}">
        <p14:creationId xmlns:p14="http://schemas.microsoft.com/office/powerpoint/2010/main" val="3400302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FF970F41-1F16-0E67-F679-C547B4B8FDFF}"/>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8752622" y="326897"/>
            <a:ext cx="3890473" cy="6524901"/>
          </a:xfrm>
          <a:custGeom>
            <a:avLst/>
            <a:gdLst/>
            <a:ahLst/>
            <a:cxnLst/>
            <a:rect l="l" t="t" r="r" b="b"/>
            <a:pathLst>
              <a:path w="5835709" h="9787352">
                <a:moveTo>
                  <a:pt x="0" y="0"/>
                </a:moveTo>
                <a:lnTo>
                  <a:pt x="5835709" y="0"/>
                </a:lnTo>
                <a:lnTo>
                  <a:pt x="5835709" y="9787352"/>
                </a:lnTo>
                <a:lnTo>
                  <a:pt x="0" y="9787352"/>
                </a:lnTo>
                <a:lnTo>
                  <a:pt x="0" y="0"/>
                </a:lnTo>
                <a:close/>
              </a:path>
            </a:pathLst>
          </a:custGeom>
          <a:blipFill>
            <a:blip r:embed="rId4"/>
            <a:stretch>
              <a:fillRect/>
            </a:stretch>
          </a:blipFill>
        </p:spPr>
        <p:txBody>
          <a:bodyPr/>
          <a:lstStyle/>
          <a:p>
            <a:endParaRPr lang="he-IL" sz="1200"/>
          </a:p>
        </p:txBody>
      </p:sp>
      <p:sp>
        <p:nvSpPr>
          <p:cNvPr id="3" name="TextBox 3"/>
          <p:cNvSpPr txBox="1">
            <a:spLocks noGrp="1"/>
          </p:cNvSpPr>
          <p:nvPr>
            <p:ph type="title" idx="4294967295"/>
          </p:nvPr>
        </p:nvSpPr>
        <p:spPr>
          <a:xfrm>
            <a:off x="338529" y="290815"/>
            <a:ext cx="8414093"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ct val="100000"/>
              </a:lnSpc>
              <a:spcBef>
                <a:spcPts val="0"/>
              </a:spcBef>
              <a:defRPr/>
            </a:pPr>
            <a:r>
              <a:rPr lang="ar-SA"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sym typeface="Matcon Bold"/>
                <a:rtl/>
              </a:rPr>
              <a:t>ما الدَّوْر</a:t>
            </a:r>
            <a:r>
              <a:rPr lang="ar-SA"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sym typeface="Matcon Bold"/>
                <a:rtl/>
              </a:rPr>
              <a:t>/المهمّة المركزيّة للأهل بشكل عام</a:t>
            </a:r>
            <a:r>
              <a:rPr lang="ar-SA"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sym typeface="Matcon Bold"/>
                <a:rtl/>
              </a:rPr>
              <a:t>، وفي هذه الأيام بالتّحديد؟</a:t>
            </a:r>
            <a:endParaRPr lang="ar-EG"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sym typeface="Matcon Bold"/>
              <a:rtl/>
            </a:endParaRPr>
          </a:p>
        </p:txBody>
      </p:sp>
      <p:pic>
        <p:nvPicPr>
          <p:cNvPr id="6" name="תמונה 5">
            <a:extLst>
              <a:ext uri="{FF2B5EF4-FFF2-40B4-BE49-F238E27FC236}">
                <a16:creationId xmlns:a16="http://schemas.microsoft.com/office/drawing/2014/main" id="{D56B250F-BFFD-2976-9DB2-FF76DF0649BC}"/>
              </a:ext>
              <a:ext uri="{C183D7F6-B498-43B3-948B-1728B52AA6E4}">
                <adec:decorative xmlns:adec="http://schemas.microsoft.com/office/drawing/2017/decorative" val="1"/>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rcRect l="-1" t="31190" r="63024" b="42547"/>
          <a:stretch/>
        </p:blipFill>
        <p:spPr>
          <a:xfrm flipH="1">
            <a:off x="5276227" y="2258503"/>
            <a:ext cx="4354939" cy="2506492"/>
          </a:xfrm>
          <a:prstGeom prst="rect">
            <a:avLst/>
          </a:prstGeom>
        </p:spPr>
      </p:pic>
      <p:pic>
        <p:nvPicPr>
          <p:cNvPr id="8" name="תמונה 7">
            <a:extLst>
              <a:ext uri="{FF2B5EF4-FFF2-40B4-BE49-F238E27FC236}">
                <a16:creationId xmlns:a16="http://schemas.microsoft.com/office/drawing/2014/main" id="{F1D8AE78-0DC6-DC2E-BB1D-7158D6AD395A}"/>
              </a:ext>
              <a:ext uri="{C183D7F6-B498-43B3-948B-1728B52AA6E4}">
                <adec:decorative xmlns:adec="http://schemas.microsoft.com/office/drawing/2017/decorative" val="1"/>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rcRect l="-1" t="31190" r="63024" b="42547"/>
          <a:stretch/>
        </p:blipFill>
        <p:spPr>
          <a:xfrm>
            <a:off x="306370" y="2803081"/>
            <a:ext cx="3975246" cy="2559582"/>
          </a:xfrm>
          <a:prstGeom prst="rect">
            <a:avLst/>
          </a:prstGeom>
        </p:spPr>
      </p:pic>
      <p:sp>
        <p:nvSpPr>
          <p:cNvPr id="9" name="TextBox 3"/>
          <p:cNvSpPr txBox="1">
            <a:spLocks/>
          </p:cNvSpPr>
          <p:nvPr/>
        </p:nvSpPr>
        <p:spPr>
          <a:xfrm>
            <a:off x="5037016" y="2642863"/>
            <a:ext cx="4699243"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defTabSz="609630">
              <a:lnSpc>
                <a:spcPct val="100000"/>
              </a:lnSpc>
              <a:spcBef>
                <a:spcPts val="0"/>
              </a:spcBef>
              <a:defRPr/>
            </a:pPr>
            <a:r>
              <a:rPr lang="ar-SA" sz="3900" b="1" dirty="0">
                <a:latin typeface="Calibri" panose="020F0502020204030204" pitchFamily="34" charset="0"/>
                <a:ea typeface="Calibri" panose="020F0502020204030204" pitchFamily="34" charset="0"/>
                <a:cs typeface="Calibri" panose="020F0502020204030204" pitchFamily="34" charset="0"/>
                <a:sym typeface="Artzisraelisns Bold"/>
                <a:rtl/>
              </a:rPr>
              <a:t>الاهتمام برفاهيّة الأبناء وسعادتهم</a:t>
            </a:r>
            <a:endParaRPr lang="he-IL" sz="3900" b="1" dirty="0">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10" name="TextBox 4"/>
          <p:cNvSpPr txBox="1"/>
          <p:nvPr/>
        </p:nvSpPr>
        <p:spPr>
          <a:xfrm>
            <a:off x="338529" y="3343059"/>
            <a:ext cx="3910927" cy="738664"/>
          </a:xfrm>
          <a:prstGeom prst="rect">
            <a:avLst/>
          </a:prstGeom>
        </p:spPr>
        <p:txBody>
          <a:bodyPr wrap="square" lIns="0" tIns="0" rIns="0" bIns="0" rtlCol="0" anchor="t">
            <a:spAutoFit/>
          </a:bodyPr>
          <a:lstStyle/>
          <a:p>
            <a:pPr algn="ctr" rtl="1"/>
            <a:r>
              <a:rPr lang="ar-SA" sz="4800" b="1" dirty="0">
                <a:latin typeface="Calibri" panose="020F0502020204030204" pitchFamily="34" charset="0"/>
                <a:ea typeface="Calibri" panose="020F0502020204030204" pitchFamily="34" charset="0"/>
                <a:cs typeface="Calibri" panose="020F0502020204030204" pitchFamily="34" charset="0"/>
                <a:sym typeface="Artzisraelisns Bold"/>
                <a:rtl/>
              </a:rPr>
              <a:t>الأمن والأمان</a:t>
            </a:r>
            <a:endParaRPr lang="he-IL" sz="4800" b="1" dirty="0">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pic>
        <p:nvPicPr>
          <p:cNvPr id="7" name="תמונה 6">
            <a:extLst>
              <a:ext uri="{FF2B5EF4-FFF2-40B4-BE49-F238E27FC236}">
                <a16:creationId xmlns:a16="http://schemas.microsoft.com/office/drawing/2014/main" id="{D3154626-8DDD-5870-8001-78F01E12D3E2}"/>
              </a:ext>
              <a:ext uri="{C183D7F6-B498-43B3-948B-1728B52AA6E4}">
                <adec:decorative xmlns:adec="http://schemas.microsoft.com/office/drawing/2017/decorative" val="1"/>
              </a:ext>
            </a:extLst>
          </p:cNvPr>
          <p:cNvPicPr>
            <a:picLocks noChangeAspect="1"/>
          </p:cNvPicPr>
          <p:nvPr/>
        </p:nvPicPr>
        <p:blipFill>
          <a:blip r:embed="rId5">
            <a:duotone>
              <a:prstClr val="black"/>
              <a:srgbClr val="D9C3A5">
                <a:tint val="50000"/>
                <a:satMod val="180000"/>
              </a:srgbClr>
            </a:duotone>
            <a:extLst>
              <a:ext uri="{28A0092B-C50C-407E-A947-70E740481C1C}">
                <a14:useLocalDpi xmlns:a14="http://schemas.microsoft.com/office/drawing/2010/main" val="0"/>
              </a:ext>
            </a:extLst>
          </a:blip>
          <a:srcRect l="-1" t="31190" r="63024" b="42547"/>
          <a:stretch/>
        </p:blipFill>
        <p:spPr>
          <a:xfrm flipH="1">
            <a:off x="3165818" y="4196007"/>
            <a:ext cx="4220820" cy="2501818"/>
          </a:xfrm>
          <a:prstGeom prst="rect">
            <a:avLst/>
          </a:prstGeom>
        </p:spPr>
      </p:pic>
      <p:sp>
        <p:nvSpPr>
          <p:cNvPr id="11" name="TextBox 5"/>
          <p:cNvSpPr txBox="1"/>
          <p:nvPr/>
        </p:nvSpPr>
        <p:spPr>
          <a:xfrm>
            <a:off x="3522712" y="4783036"/>
            <a:ext cx="3507031" cy="738664"/>
          </a:xfrm>
          <a:prstGeom prst="rect">
            <a:avLst/>
          </a:prstGeom>
        </p:spPr>
        <p:txBody>
          <a:bodyPr wrap="square" lIns="0" tIns="0" rIns="0" bIns="0" rtlCol="0" anchor="t">
            <a:spAutoFit/>
          </a:bodyPr>
          <a:lstStyle/>
          <a:p>
            <a:pPr algn="ctr" rtl="1"/>
            <a:r>
              <a:rPr lang="ar-SA" sz="4800" b="1" dirty="0">
                <a:latin typeface="Calibri" panose="020F0502020204030204" pitchFamily="34" charset="0"/>
                <a:ea typeface="Calibri" panose="020F0502020204030204" pitchFamily="34" charset="0"/>
                <a:cs typeface="Calibri" panose="020F0502020204030204" pitchFamily="34" charset="0"/>
                <a:sym typeface="Artzisraelisns Bold"/>
                <a:rtl/>
              </a:rPr>
              <a:t>تطوير الحصانة</a:t>
            </a:r>
            <a:endParaRPr lang="he-IL" sz="4800" b="1" dirty="0">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Tree>
    <p:extLst>
      <p:ext uri="{BB962C8B-B14F-4D97-AF65-F5344CB8AC3E}">
        <p14:creationId xmlns:p14="http://schemas.microsoft.com/office/powerpoint/2010/main" val="1068408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1F0F6BA7-7047-1295-D45B-4B09920A790A}"/>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TextBox 5"/>
          <p:cNvSpPr txBox="1">
            <a:spLocks noGrp="1"/>
          </p:cNvSpPr>
          <p:nvPr>
            <p:ph type="title" idx="4294967295"/>
          </p:nvPr>
        </p:nvSpPr>
        <p:spPr>
          <a:xfrm>
            <a:off x="1062892" y="81362"/>
            <a:ext cx="10917204" cy="22981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ct val="100000"/>
              </a:lnSpc>
              <a:defRPr/>
            </a:pPr>
            <a:r>
              <a:rPr lang="ar-SA" sz="5334" b="1" spc="39"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الحصانة؟</a:t>
            </a:r>
            <a:br>
              <a:rPr lang="ar-SA" sz="5334" b="1" spc="39"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br>
            <a:r>
              <a:rPr lang="ar-SA"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هي القدرة على التّأقلم والاستجابة بمرونة لمختلف مواقف الحياة، سواءً خلال الظّروف العادية أو الطّارئة.</a:t>
            </a:r>
            <a:endPar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pic>
        <p:nvPicPr>
          <p:cNvPr id="6" name="תמונה 5">
            <a:extLst>
              <a:ext uri="{FF2B5EF4-FFF2-40B4-BE49-F238E27FC236}">
                <a16:creationId xmlns:a16="http://schemas.microsoft.com/office/drawing/2014/main" id="{D53B2B37-CB52-DBE0-1015-5D19A1A3AFF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802" y="2970648"/>
            <a:ext cx="6793886" cy="4616446"/>
          </a:xfrm>
          <a:prstGeom prst="rect">
            <a:avLst/>
          </a:prstGeom>
        </p:spPr>
      </p:pic>
      <p:sp>
        <p:nvSpPr>
          <p:cNvPr id="9" name="תיבת טקסט 8">
            <a:extLst>
              <a:ext uri="{FF2B5EF4-FFF2-40B4-BE49-F238E27FC236}">
                <a16:creationId xmlns:a16="http://schemas.microsoft.com/office/drawing/2014/main" id="{DAE66DD1-92F4-C41D-CBBA-05DBEDC4F0B0}"/>
              </a:ext>
            </a:extLst>
          </p:cNvPr>
          <p:cNvSpPr txBox="1"/>
          <p:nvPr/>
        </p:nvSpPr>
        <p:spPr>
          <a:xfrm>
            <a:off x="3478924" y="2123461"/>
            <a:ext cx="8409409" cy="3231654"/>
          </a:xfrm>
          <a:prstGeom prst="rect">
            <a:avLst/>
          </a:prstGeom>
          <a:noFill/>
        </p:spPr>
        <p:txBody>
          <a:bodyPr wrap="square">
            <a:spAutoFit/>
          </a:bodyPr>
          <a:lstStyle/>
          <a:p>
            <a:pPr>
              <a:spcBef>
                <a:spcPct val="0"/>
              </a:spcBef>
            </a:pPr>
            <a:endParaRPr lang="ar-SA" sz="1200" dirty="0">
              <a:latin typeface="Calibri" panose="020F0502020204030204" pitchFamily="34" charset="0"/>
              <a:ea typeface="Calibri" panose="020F0502020204030204" pitchFamily="34" charset="0"/>
              <a:cs typeface="Calibri" panose="020F0502020204030204" pitchFamily="34" charset="0"/>
              <a:sym typeface="Artzisraelisns"/>
              <a:rtl/>
            </a:endParaRPr>
          </a:p>
          <a:p>
            <a:pPr>
              <a:spcBef>
                <a:spcPct val="0"/>
              </a:spcBef>
            </a:pPr>
            <a:r>
              <a:rPr lang="ar-SA"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تحوي الحصانة القدرة على «النّهوض من جديد»</a:t>
            </a:r>
            <a:r>
              <a:rPr lang="en-US"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”To bounce back” </a:t>
            </a:r>
            <a:endPar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a:p>
            <a:pPr>
              <a:spcBef>
                <a:spcPct val="0"/>
              </a:spcBef>
            </a:pPr>
            <a:r>
              <a:rPr lang="ar-SA"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والعودة إلى الأداء الوظيفيّ </a:t>
            </a:r>
          </a:p>
          <a:p>
            <a:pPr>
              <a:spcBef>
                <a:spcPct val="0"/>
              </a:spcBef>
            </a:pPr>
            <a:r>
              <a:rPr lang="ar-SA"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بَعْد الأزمة.</a:t>
            </a:r>
            <a:endPar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Tree>
    <p:extLst>
      <p:ext uri="{BB962C8B-B14F-4D97-AF65-F5344CB8AC3E}">
        <p14:creationId xmlns:p14="http://schemas.microsoft.com/office/powerpoint/2010/main" val="890367075"/>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TotalTime>
  <Words>2225</Words>
  <Application>Microsoft Office PowerPoint</Application>
  <PresentationFormat>מסך רחב</PresentationFormat>
  <Paragraphs>195</Paragraphs>
  <Slides>16</Slides>
  <Notes>10</Notes>
  <HiddenSlides>0</HiddenSlides>
  <MMClips>0</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16</vt:i4>
      </vt:variant>
    </vt:vector>
  </HeadingPairs>
  <TitlesOfParts>
    <vt:vector size="22" baseType="lpstr">
      <vt:lpstr>Aptos</vt:lpstr>
      <vt:lpstr>Aptos Display</vt:lpstr>
      <vt:lpstr>Arial</vt:lpstr>
      <vt:lpstr>Calibri</vt:lpstr>
      <vt:lpstr>Heebo</vt:lpstr>
      <vt:lpstr>ערכת נושא Office</vt:lpstr>
      <vt:lpstr>سررتُ بلقائكم! اللقاء الأوّل مع الأهل</vt:lpstr>
      <vt:lpstr>قَبْل اللقاء... Checklist</vt:lpstr>
      <vt:lpstr>خلال اللقاء</vt:lpstr>
      <vt:lpstr>بَعْد اللقاء</vt:lpstr>
      <vt:lpstr>فعاليّة مقترحة</vt:lpstr>
      <vt:lpstr>اكتبوا خمسة أمور تحبّونها جدًا  سنعود إليها في نهاية اللقاء...</vt:lpstr>
      <vt:lpstr>برأيك، ما دَوْرنا/مهمّتنا المركزيّة كبالغين مهمّين بشكل عام، وفي هذه الأيام بالتّحديد؟</vt:lpstr>
      <vt:lpstr>ما الدَّوْر/المهمّة المركزيّة للأهل بشكل عام، وفي هذه الأيام بالتّحديد؟</vt:lpstr>
      <vt:lpstr>ما الحصانة؟ هي القدرة على التّأقلم والاستجابة بمرونة لمختلف مواقف الحياة، سواءً خلال الظّروف العادية أو الطّارئة.</vt:lpstr>
      <vt:lpstr>الحصانة  ليست سِمَة شخصيّة فطريّة، بل يتمّ بناؤها طوال الحياة،  عندما نتعامل مع التّحدّيات والتّغيّرات والأزمات.</vt:lpstr>
      <vt:lpstr>ترتبط حصانة الأولاد والمراهقين بشكل مباشر بالبالغين المحيطين بهم، وخاصة والديهم وأفراد أسرتهم. </vt:lpstr>
      <vt:lpstr>تعزيز مهارات الحصانة أمل، نمو وتطوّر، تعزيز الثّقة، مقدرة، شراكة وانتماء، معنى وظيفيّ، سيطرة داخليّة</vt:lpstr>
      <vt:lpstr>أنتم شمس</vt:lpstr>
      <vt:lpstr>أيّ أشعّة تُنير طريقتي في التّربية كوالد\ة؟ </vt:lpstr>
      <vt:lpstr>لنَعُد إلى الأمور الخمسة الّتي كتبتموها في البداية وأشرتم أنكم تحبّونها جدًا.  هل كتب أحدكم نفسه؟</vt:lpstr>
      <vt:lpstr>برنامج اليوم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سررتُ بلقائكم! اللقاء الأوّل مع الأهل</dc:title>
  <dc:creator>lital Tzruya</dc:creator>
  <cp:lastModifiedBy>איריס וכטל</cp:lastModifiedBy>
  <cp:revision>3</cp:revision>
  <dcterms:modified xsi:type="dcterms:W3CDTF">2026-07-14T07:00:22Z</dcterms:modified>
</cp:coreProperties>
</file>