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48" r:id="rId1"/>
  </p:sldMasterIdLst>
  <p:notesMasterIdLst>
    <p:notesMasterId r:id="rId18"/>
  </p:notesMasterIdLst>
  <p:sldIdLst>
    <p:sldId id="290" r:id="rId2"/>
    <p:sldId id="291" r:id="rId3"/>
    <p:sldId id="292" r:id="rId4"/>
    <p:sldId id="293" r:id="rId5"/>
    <p:sldId id="285" r:id="rId6"/>
    <p:sldId id="265" r:id="rId7"/>
    <p:sldId id="266" r:id="rId8"/>
    <p:sldId id="286" r:id="rId9"/>
    <p:sldId id="287" r:id="rId10"/>
    <p:sldId id="288" r:id="rId11"/>
    <p:sldId id="289" r:id="rId12"/>
    <p:sldId id="271" r:id="rId13"/>
    <p:sldId id="272" r:id="rId14"/>
    <p:sldId id="278" r:id="rId15"/>
    <p:sldId id="279" r:id="rId16"/>
    <p:sldId id="280" r:id="rId17"/>
  </p:sldIdLst>
  <p:sldSz cx="12192000" cy="6858000"/>
  <p:notesSz cx="6858000" cy="9144000"/>
  <p:embeddedFontLst>
    <p:embeddedFont>
      <p:font typeface="Artzisraelisns" panose="020B0604020202020204" charset="0"/>
      <p:regular r:id="rId19"/>
    </p:embeddedFont>
    <p:embeddedFont>
      <p:font typeface="Calibri" panose="020F0502020204030204" pitchFamily="34" charset="0"/>
      <p:regular r:id="rId20"/>
      <p:bold r:id="rId21"/>
      <p:italic r:id="rId22"/>
      <p:boldItalic r:id="rId23"/>
    </p:embeddedFont>
    <p:embeddedFont>
      <p:font typeface="Heebo" pitchFamily="2" charset="-79"/>
      <p:regular r:id="rId24"/>
      <p:bold r:id="rId25"/>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46D"/>
    <a:srgbClr val="FDA983"/>
    <a:srgbClr val="B29970"/>
    <a:srgbClr val="2E2E47"/>
    <a:srgbClr val="0070C0"/>
    <a:srgbClr val="FFA982"/>
    <a:srgbClr val="FEA981"/>
    <a:srgbClr val="85C4CD"/>
    <a:srgbClr val="B3E0F3"/>
    <a:srgbClr val="435C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005" autoAdjust="0"/>
    <p:restoredTop sz="85621" autoAdjust="0"/>
  </p:normalViewPr>
  <p:slideViewPr>
    <p:cSldViewPr snapToGrid="0">
      <p:cViewPr varScale="1">
        <p:scale>
          <a:sx n="73" d="100"/>
          <a:sy n="73" d="100"/>
        </p:scale>
        <p:origin x="107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CBBDE2DA-A593-494E-A34A-A883ECFA9B62}" type="datetimeFigureOut">
              <a:rPr lang="he-IL" smtClean="0"/>
              <a:t>כ"ד/תמוז/תשפ"ו</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CA3A8CAF-5702-4A0D-96A5-BE03CB193661}" type="slidenum">
              <a:rPr lang="he-IL" smtClean="0"/>
              <a:t>‹#›</a:t>
            </a:fld>
            <a:endParaRPr lang="he-IL"/>
          </a:p>
        </p:txBody>
      </p:sp>
    </p:spTree>
    <p:extLst>
      <p:ext uri="{BB962C8B-B14F-4D97-AF65-F5344CB8AC3E}">
        <p14:creationId xmlns:p14="http://schemas.microsoft.com/office/powerpoint/2010/main" val="256974348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CA3A8CAF-5702-4A0D-96A5-BE03CB193661}" type="slidenum">
              <a:rPr lang="he-IL" smtClean="0"/>
              <a:t>2</a:t>
            </a:fld>
            <a:endParaRPr lang="he-IL"/>
          </a:p>
        </p:txBody>
      </p:sp>
    </p:spTree>
    <p:extLst>
      <p:ext uri="{BB962C8B-B14F-4D97-AF65-F5344CB8AC3E}">
        <p14:creationId xmlns:p14="http://schemas.microsoft.com/office/powerpoint/2010/main" val="4176360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r>
              <a:rPr lang="he-IL" dirty="0"/>
              <a:t>שקף זה יכול לשמש כפעילות בפני עצמה לאחר הסבר על המודל בשקפים 9- 13 או כסיכום לפעילות בשקף 14.</a:t>
            </a:r>
          </a:p>
          <a:p>
            <a:endParaRPr lang="he-IL" dirty="0"/>
          </a:p>
          <a:p>
            <a:r>
              <a:rPr lang="he-IL" dirty="0"/>
              <a:t>נקרא את השיר</a:t>
            </a:r>
          </a:p>
          <a:p>
            <a:r>
              <a:rPr lang="he-IL" dirty="0"/>
              <a:t>פעילות- מה מנפח את השמש שלי? מה נותן לי </a:t>
            </a:r>
            <a:r>
              <a:rPr lang="he-IL" dirty="0" err="1"/>
              <a:t>כח</a:t>
            </a:r>
            <a:r>
              <a:rPr lang="he-IL" dirty="0"/>
              <a:t> כהורה? מה אני צריך שיהיה בקשר עם הצוות החינוכי על מנת שהשמש תתנפח?</a:t>
            </a:r>
          </a:p>
          <a:p>
            <a:r>
              <a:rPr lang="he-IL" dirty="0"/>
              <a:t>כסיכום- להקריא את השיר ולאחל- שתהיה לנו שנה טובה, מלאה בכוחות , שנודע ללא את עצמנו ולהעניק לילדינו וזה לזה כוחות.</a:t>
            </a:r>
          </a:p>
          <a:p>
            <a:endParaRPr lang="he-IL" dirty="0"/>
          </a:p>
        </p:txBody>
      </p:sp>
      <p:sp>
        <p:nvSpPr>
          <p:cNvPr id="4" name="מציין מיקום של מספר שקופית 3"/>
          <p:cNvSpPr>
            <a:spLocks noGrp="1"/>
          </p:cNvSpPr>
          <p:nvPr>
            <p:ph type="sldNum" sz="quarter" idx="10"/>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236351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algn="r" rtl="1"/>
            <a:r>
              <a:rPr lang="he-IL" dirty="0"/>
              <a:t>פתיחה:</a:t>
            </a:r>
          </a:p>
          <a:p>
            <a:pPr algn="r" rtl="1"/>
            <a:r>
              <a:rPr lang="he-IL" dirty="0"/>
              <a:t>נזמין את ההורים לכתוב לעצמם ולשתף בדברים אותם הם אוהבים.</a:t>
            </a:r>
          </a:p>
          <a:p>
            <a:pPr algn="r" rtl="1"/>
            <a:r>
              <a:rPr lang="he-IL" dirty="0"/>
              <a:t>עצם ההיזכרות בדברים הללו מחזקת אותנו.</a:t>
            </a:r>
          </a:p>
        </p:txBody>
      </p:sp>
      <p:sp>
        <p:nvSpPr>
          <p:cNvPr id="4" name="מציין מיקום של מספר שקופית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4255933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just" rtl="1">
              <a:lnSpc>
                <a:spcPct val="107000"/>
              </a:lnSpc>
              <a:spcBef>
                <a:spcPts val="600"/>
              </a:spcBef>
              <a:spcAft>
                <a:spcPts val="600"/>
              </a:spcAft>
            </a:pPr>
            <a:r>
              <a:rPr lang="he-IL" sz="1200" dirty="0">
                <a:effectLst/>
                <a:latin typeface="Heebo" pitchFamily="2" charset="-79"/>
                <a:ea typeface="Arial" panose="020B0604020202020204" pitchFamily="34" charset="0"/>
                <a:cs typeface="Heebo" pitchFamily="2" charset="-79"/>
              </a:rPr>
              <a:t>לרוב ההורים יענו כי משימת ההורות היא הדאגה לרווחת ילדיהם ולאושרם, אך שקודם לכן המשימה הבסיסית שלהם כהורים היא לוודא שלילדם יש כלים ותנאים לשרוד, להתקיים בבטחה ולשגשג גם בתקופות של מציאות משתנה, מתח ואיום. משימת ההגנה על הילד ומשימת פיתוח כוחותיו להגן על עצמו – הן למעשה </a:t>
            </a:r>
            <a:r>
              <a:rPr lang="he-IL" sz="1200" b="1" dirty="0">
                <a:effectLst/>
                <a:latin typeface="Heebo" pitchFamily="2" charset="-79"/>
                <a:ea typeface="Arial" panose="020B0604020202020204" pitchFamily="34" charset="0"/>
                <a:cs typeface="Heebo" pitchFamily="2" charset="-79"/>
              </a:rPr>
              <a:t>משימות פיתוח החוסן שלו</a:t>
            </a:r>
            <a:r>
              <a:rPr lang="he-IL" sz="1200" dirty="0">
                <a:effectLst/>
                <a:latin typeface="Heebo" pitchFamily="2" charset="-79"/>
                <a:ea typeface="Arial" panose="020B0604020202020204" pitchFamily="34" charset="0"/>
                <a:cs typeface="Heebo" pitchFamily="2" charset="-79"/>
              </a:rPr>
              <a:t>.  </a:t>
            </a:r>
            <a:endParaRPr lang="en-US" sz="1200" dirty="0">
              <a:effectLst/>
              <a:latin typeface="Heebo" pitchFamily="2" charset="-79"/>
              <a:ea typeface="Calibri" panose="020F0502020204030204" pitchFamily="34" charset="0"/>
              <a:cs typeface="Heebo" pitchFamily="2" charset="-79"/>
            </a:endParaRPr>
          </a:p>
          <a:p>
            <a:pPr algn="just" rtl="1">
              <a:lnSpc>
                <a:spcPct val="107000"/>
              </a:lnSpc>
              <a:spcBef>
                <a:spcPts val="600"/>
              </a:spcBef>
              <a:spcAft>
                <a:spcPts val="600"/>
              </a:spcAft>
            </a:pPr>
            <a:r>
              <a:rPr lang="he-IL" sz="1200" dirty="0">
                <a:effectLst/>
                <a:latin typeface="Heebo" pitchFamily="2" charset="-79"/>
                <a:ea typeface="Arial" panose="020B0604020202020204" pitchFamily="34" charset="0"/>
                <a:cs typeface="Heebo" pitchFamily="2" charset="-79"/>
              </a:rPr>
              <a:t>יכולת הילד או הנער להתמודד עם מצבי משבר או שינוי; להסתגל, להגיב בגמישות ולשוב לתפקוד מוגדרת כ"חוסן אישי". </a:t>
            </a:r>
            <a:r>
              <a:rPr lang="he-IL" sz="1200" b="1" dirty="0">
                <a:effectLst/>
                <a:latin typeface="Heebo" pitchFamily="2" charset="-79"/>
                <a:ea typeface="Arial" panose="020B0604020202020204" pitchFamily="34" charset="0"/>
                <a:cs typeface="Heebo" pitchFamily="2" charset="-79"/>
              </a:rPr>
              <a:t>חוסנם של ילדים ובני נוער קשור באופן ישיר למבוגרים הסובבים אותם, ובראשם הוריהם. </a:t>
            </a:r>
            <a:endParaRPr lang="en-US" sz="1200" dirty="0">
              <a:effectLst/>
              <a:latin typeface="Heebo" pitchFamily="2" charset="-79"/>
              <a:ea typeface="Calibri" panose="020F0502020204030204" pitchFamily="34" charset="0"/>
              <a:cs typeface="Heebo" pitchFamily="2" charset="-79"/>
            </a:endParaRPr>
          </a:p>
          <a:p>
            <a:endParaRPr lang="he-IL" dirty="0"/>
          </a:p>
        </p:txBody>
      </p:sp>
      <p:sp>
        <p:nvSpPr>
          <p:cNvPr id="4" name="מציין מיקום של מספר שקופית 3"/>
          <p:cNvSpPr>
            <a:spLocks noGrp="1"/>
          </p:cNvSpPr>
          <p:nvPr>
            <p:ph type="sldNum" sz="quarter" idx="10"/>
          </p:nvPr>
        </p:nvSpPr>
        <p:spPr/>
        <p:txBody>
          <a:bodyPr/>
          <a:lstStyle/>
          <a:p>
            <a:fld id="{CBB0759C-8B0D-A84A-BBDB-449497EB0A42}" type="slidenum">
              <a:rPr lang="he-IL" smtClean="0"/>
              <a:t>8</a:t>
            </a:fld>
            <a:endParaRPr lang="he-IL"/>
          </a:p>
        </p:txBody>
      </p:sp>
    </p:spTree>
    <p:extLst>
      <p:ext uri="{BB962C8B-B14F-4D97-AF65-F5344CB8AC3E}">
        <p14:creationId xmlns:p14="http://schemas.microsoft.com/office/powerpoint/2010/main" val="1308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 </a:t>
            </a:r>
            <a:r>
              <a:rPr lang="he-IL" sz="1200" b="1" dirty="0">
                <a:effectLst/>
                <a:latin typeface="Heebo" pitchFamily="2" charset="-79"/>
                <a:ea typeface="Arial" panose="020B0604020202020204" pitchFamily="34" charset="0"/>
                <a:cs typeface="Heebo" pitchFamily="2" charset="-79"/>
              </a:rPr>
              <a:t>החוסן האישי</a:t>
            </a:r>
            <a:r>
              <a:rPr lang="he-IL" sz="1200" dirty="0">
                <a:effectLst/>
                <a:latin typeface="Heebo" pitchFamily="2" charset="-79"/>
                <a:ea typeface="Arial" panose="020B0604020202020204" pitchFamily="34" charset="0"/>
                <a:cs typeface="Heebo" pitchFamily="2" charset="-79"/>
              </a:rPr>
              <a:t> נבנה במהלך החיים מתוך התמודדויות עם אתגרים, שינויים ומשברים, והוא מושפע לטובה מקשרים בין אישיים טובים וממערכות תמיכה. לפיכך חשוב לשלב בקשר החינוכי עם התלמיד, כמו גם בקשר ההורי עם הילד, שיח ועידוד לחיזוק התמודדויות ולטיפוח חוסן. למידה רגשית-חברתית של מיומנויות חוסן כגון התמודדות, הסתגלות, גמישות ותושייה, לצד חיזוק משאבי ההתמודדות עם אתגרי היומיום יהוו בסיס, לעת </a:t>
            </a:r>
            <a:r>
              <a:rPr lang="he-IL" sz="1200" dirty="0" err="1">
                <a:effectLst/>
                <a:latin typeface="Heebo" pitchFamily="2" charset="-79"/>
                <a:ea typeface="Arial" panose="020B0604020202020204" pitchFamily="34" charset="0"/>
                <a:cs typeface="Heebo" pitchFamily="2" charset="-79"/>
              </a:rPr>
              <a:t>מצוא</a:t>
            </a:r>
            <a:r>
              <a:rPr lang="he-IL" sz="1200" dirty="0">
                <a:effectLst/>
                <a:latin typeface="Heebo" pitchFamily="2" charset="-79"/>
                <a:ea typeface="Arial" panose="020B0604020202020204" pitchFamily="34" charset="0"/>
                <a:cs typeface="Heebo" pitchFamily="2" charset="-79"/>
              </a:rPr>
              <a:t>, להתמודדות מיטבית יותר עם אירועי קיצון ומשברי חיים.  </a:t>
            </a:r>
            <a:endParaRPr lang="en-US" sz="1200" dirty="0">
              <a:effectLst/>
              <a:latin typeface="Heebo" pitchFamily="2" charset="-79"/>
              <a:ea typeface="Calibri" panose="020F0502020204030204" pitchFamily="34" charset="0"/>
              <a:cs typeface="Heebo" pitchFamily="2" charset="-79"/>
            </a:endParaRPr>
          </a:p>
          <a:p>
            <a:pPr algn="r" rtl="1"/>
            <a:endParaRPr lang="he-IL" dirty="0"/>
          </a:p>
        </p:txBody>
      </p:sp>
      <p:sp>
        <p:nvSpPr>
          <p:cNvPr id="4" name="מציין מיקום של מספר שקופית 3"/>
          <p:cNvSpPr>
            <a:spLocks noGrp="1"/>
          </p:cNvSpPr>
          <p:nvPr>
            <p:ph type="sldNum" sz="quarter" idx="10"/>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3926841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sz="1200" b="1" dirty="0">
                <a:effectLst/>
                <a:latin typeface="Heebo" pitchFamily="2" charset="-79"/>
                <a:ea typeface="Arial" panose="020B0604020202020204" pitchFamily="34" charset="0"/>
                <a:cs typeface="Heebo" pitchFamily="2" charset="-79"/>
              </a:rPr>
              <a:t>"החוסן האישי" של ילדים ובני נוער מושפע מאוד מ"החוסן ההורי והמשפחתי" ושני אלו מושפעים מאוד מ"החוסן הקהילתי".</a:t>
            </a:r>
            <a:r>
              <a:rPr lang="he-IL" sz="1200" dirty="0">
                <a:effectLst/>
                <a:latin typeface="Heebo" pitchFamily="2" charset="-79"/>
                <a:ea typeface="Arial" panose="020B0604020202020204" pitchFamily="34" charset="0"/>
                <a:cs typeface="Heebo" pitchFamily="2" charset="-79"/>
              </a:rPr>
              <a:t> </a:t>
            </a:r>
            <a:r>
              <a:rPr lang="he-IL" sz="1200" b="1" dirty="0">
                <a:effectLst/>
                <a:latin typeface="Heebo" pitchFamily="2" charset="-79"/>
                <a:ea typeface="Arial" panose="020B0604020202020204" pitchFamily="34" charset="0"/>
                <a:cs typeface="Heebo" pitchFamily="2" charset="-79"/>
              </a:rPr>
              <a:t>החוסן ההורי והמשפחתי</a:t>
            </a:r>
            <a:r>
              <a:rPr lang="he-IL" sz="1200" dirty="0">
                <a:effectLst/>
                <a:latin typeface="Heebo" pitchFamily="2" charset="-79"/>
                <a:ea typeface="Arial" panose="020B0604020202020204" pitchFamily="34" charset="0"/>
                <a:cs typeface="Heebo" pitchFamily="2" charset="-79"/>
              </a:rPr>
              <a:t> מתייחס ליכולתה המשפחה לעמוד באתגרי החיים. חוסנה של המשפחה כרוך באימוץ הסתגלות חיובית בהקשר של תקופות משבר ומצוקה. על פי </a:t>
            </a:r>
            <a:r>
              <a:rPr lang="he-IL" sz="1200" dirty="0" err="1">
                <a:effectLst/>
                <a:latin typeface="Heebo" pitchFamily="2" charset="-79"/>
                <a:ea typeface="Arial" panose="020B0604020202020204" pitchFamily="34" charset="0"/>
                <a:cs typeface="Heebo" pitchFamily="2" charset="-79"/>
              </a:rPr>
              <a:t>וולש</a:t>
            </a:r>
            <a:r>
              <a:rPr lang="he-IL" sz="1200" dirty="0">
                <a:effectLst/>
                <a:latin typeface="Heebo" pitchFamily="2" charset="-79"/>
                <a:ea typeface="Arial" panose="020B0604020202020204" pitchFamily="34" charset="0"/>
                <a:cs typeface="Heebo" pitchFamily="2" charset="-79"/>
              </a:rPr>
              <a:t> (2003) הכוח והמשאבים של המשפחה מאפשרים לה להתמודד עם משברים או אתגרים להתאושש ואף לצמוח מהם. החוסן ההורי והמשפחתי מושפע מהחוסן האישי ומהמשימה ההורית והוא מבוסס על תחושת שליטה פנימית, מודעות עצמית (למחשבות, רגשות ותגובות), מהיכולת לפעול בביטחון ולהאמין ביכולות האישית וההורית להתמודד אל מול אתגרים לצד גמישות מנטלית וויסות עצמי. </a:t>
            </a:r>
            <a:endParaRPr lang="en-US" sz="1200" dirty="0">
              <a:effectLst/>
              <a:latin typeface="Heebo" pitchFamily="2" charset="-79"/>
              <a:ea typeface="Calibri" panose="020F0502020204030204" pitchFamily="34" charset="0"/>
              <a:cs typeface="Heebo" pitchFamily="2" charset="-79"/>
            </a:endParaRPr>
          </a:p>
          <a:p>
            <a:endParaRPr lang="he-IL" dirty="0"/>
          </a:p>
        </p:txBody>
      </p:sp>
      <p:sp>
        <p:nvSpPr>
          <p:cNvPr id="4" name="מציין מיקום של מספר שקופית 3"/>
          <p:cNvSpPr>
            <a:spLocks noGrp="1"/>
          </p:cNvSpPr>
          <p:nvPr>
            <p:ph type="sldNum" sz="quarter" idx="10"/>
          </p:nvPr>
        </p:nvSpPr>
        <p:spPr/>
        <p:txBody>
          <a:bodyPr/>
          <a:lstStyle/>
          <a:p>
            <a:fld id="{CBB0759C-8B0D-A84A-BBDB-449497EB0A42}" type="slidenum">
              <a:rPr lang="he-IL" smtClean="0"/>
              <a:t>11</a:t>
            </a:fld>
            <a:endParaRPr lang="he-IL"/>
          </a:p>
        </p:txBody>
      </p:sp>
    </p:spTree>
    <p:extLst>
      <p:ext uri="{BB962C8B-B14F-4D97-AF65-F5344CB8AC3E}">
        <p14:creationId xmlns:p14="http://schemas.microsoft.com/office/powerpoint/2010/main" val="1714655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sz="800" b="1" dirty="0">
                <a:effectLst/>
                <a:ea typeface="Aptos" panose="020B0004020202020204" pitchFamily="34" charset="0"/>
                <a:cs typeface="Calibri" panose="020F0502020204030204" pitchFamily="34" charset="0"/>
              </a:rPr>
              <a:t>מטרת הפעילות:</a:t>
            </a:r>
          </a:p>
          <a:p>
            <a:pPr marL="0" marR="0" lvl="0" indent="0" algn="r" defTabSz="914400" rtl="1" eaLnBrk="1" fontAlgn="auto" latinLnBrk="0" hangingPunct="1">
              <a:lnSpc>
                <a:spcPct val="100000"/>
              </a:lnSpc>
              <a:spcBef>
                <a:spcPts val="0"/>
              </a:spcBef>
              <a:spcAft>
                <a:spcPts val="0"/>
              </a:spcAft>
              <a:buClrTx/>
              <a:buSzTx/>
              <a:buFontTx/>
              <a:buNone/>
              <a:tabLst/>
              <a:defRPr/>
            </a:pPr>
            <a:r>
              <a:rPr lang="he-IL" sz="1200" spc="54" dirty="0">
                <a:solidFill>
                  <a:srgbClr val="000000"/>
                </a:solidFill>
                <a:latin typeface="Artzisraelisns"/>
                <a:ea typeface="Artzisraelisns"/>
                <a:cs typeface="Artzisraelisns"/>
                <a:sym typeface="Artzisraelisns"/>
                <a:rtl/>
              </a:rPr>
              <a:t>חיזוק ההיכרות עם המושגים ומרכיבי החוסן ההורי</a:t>
            </a:r>
            <a:endParaRPr kumimoji="0" lang="he-IL" sz="1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algn="r" rtl="1"/>
            <a:r>
              <a:rPr lang="he-IL" dirty="0"/>
              <a:t>הסבר: לחוסן ההורי יש תפקיד משמעותי בביסוס החוסן של הילדים ובימים אלו של מעבר והסתגלות, ביתר שאת.</a:t>
            </a:r>
          </a:p>
          <a:p>
            <a:pPr algn="r" rtl="1"/>
            <a:r>
              <a:rPr lang="he-IL" b="1" dirty="0"/>
              <a:t>בפעילות הבאה נעמיק את המודעות למיומנויות החוסן ההורי, במטרה לחזק את החוסן שלנו כהורים</a:t>
            </a:r>
            <a:r>
              <a:rPr lang="he-IL" b="1" baseline="0" dirty="0"/>
              <a:t> ואת החוסן של ילדינו. נשים אל מול עינינו גם את הקשר בין </a:t>
            </a:r>
            <a:r>
              <a:rPr lang="he-IL" b="1" baseline="0" dirty="0" err="1"/>
              <a:t>ביהס</a:t>
            </a:r>
            <a:r>
              <a:rPr lang="he-IL" b="1" baseline="0" dirty="0"/>
              <a:t> והמשפחה כקשר שמחזק את החוסן של כולנו.</a:t>
            </a:r>
          </a:p>
          <a:p>
            <a:pPr algn="r" rtl="1"/>
            <a:r>
              <a:rPr lang="he-IL" dirty="0"/>
              <a:t>קראנו למודל </a:t>
            </a:r>
            <a:r>
              <a:rPr lang="he-IL" dirty="0" err="1"/>
              <a:t>את"ם</a:t>
            </a:r>
            <a:r>
              <a:rPr lang="he-IL" dirty="0"/>
              <a:t> </a:t>
            </a:r>
            <a:r>
              <a:rPr lang="he-IL" dirty="0" err="1"/>
              <a:t>שמ"ש</a:t>
            </a:r>
            <a:r>
              <a:rPr lang="he-IL" dirty="0"/>
              <a:t> – השמש כמייצגת את מקור האור והחום, החוסן התקווה והביטחון, מסמלת יציבות - זורחת מידי בוקר ושוקעת מידי לילה .</a:t>
            </a:r>
          </a:p>
          <a:p>
            <a:pPr algn="r" rtl="1"/>
            <a:r>
              <a:rPr lang="he-IL" dirty="0"/>
              <a:t>כל מאחד ממרכיבי המודל מסייע בבניית החוסן.</a:t>
            </a:r>
          </a:p>
          <a:p>
            <a:pPr algn="r" rtl="1"/>
            <a:endParaRPr lang="he-IL"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21575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E9BB1-F5E6-4B4C-7281-161A136EADDB}"/>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3529C411-A14A-2C10-19A5-3295860BB769}"/>
              </a:ext>
            </a:extLst>
          </p:cNvPr>
          <p:cNvSpPr>
            <a:spLocks noGrp="1" noRot="1" noChangeAspect="1"/>
          </p:cNvSpPr>
          <p:nvPr>
            <p:ph type="sldImg"/>
          </p:nvPr>
        </p:nvSpPr>
        <p:spPr>
          <a:xfrm>
            <a:off x="2290763" y="512763"/>
            <a:ext cx="4562475" cy="2566987"/>
          </a:xfrm>
        </p:spPr>
      </p:sp>
      <p:sp>
        <p:nvSpPr>
          <p:cNvPr id="3" name="מציין מיקום של הערות 2">
            <a:extLst>
              <a:ext uri="{FF2B5EF4-FFF2-40B4-BE49-F238E27FC236}">
                <a16:creationId xmlns:a16="http://schemas.microsoft.com/office/drawing/2014/main" id="{19FAEE2A-61B8-B0BD-099D-7D1C287487BC}"/>
              </a:ext>
            </a:extLst>
          </p:cNvPr>
          <p:cNvSpPr>
            <a:spLocks noGrp="1"/>
          </p:cNvSpPr>
          <p:nvPr>
            <p:ph type="body" idx="1"/>
          </p:nvPr>
        </p:nvSpPr>
        <p:spPr/>
        <p:txBody>
          <a:bodyPr/>
          <a:lstStyle/>
          <a:p>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mn-cs"/>
              </a:rPr>
              <a:t>פעילות בעקבות המודל המוצג בשקפים 8-13</a:t>
            </a:r>
          </a:p>
          <a:p>
            <a:endPar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mn-cs"/>
              </a:rPr>
              <a:t>הנחיות: ניתן לעבוד במליאה, קבוצות, בזוגות או ביחידים</a:t>
            </a:r>
          </a:p>
          <a:p>
            <a:endPar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kumimoji="0" lang="he-IL" sz="1200" b="0" i="0" u="none" strike="noStrike" kern="1200" cap="none" spc="0" normalizeH="0" baseline="0" noProof="0" dirty="0">
                <a:ln>
                  <a:noFill/>
                </a:ln>
                <a:solidFill>
                  <a:schemeClr val="tx1"/>
                </a:solidFill>
                <a:effectLst/>
                <a:uLnTx/>
                <a:uFillTx/>
                <a:latin typeface="+mn-lt"/>
                <a:ea typeface="+mn-ea"/>
                <a:cs typeface="+mn-cs"/>
              </a:rPr>
              <a:t>ניתן לחלק את הכיתה לזוגות/ לקבוצות- כל הורה בוחר קרן שמש ומשתף</a:t>
            </a:r>
          </a:p>
          <a:p>
            <a:r>
              <a:rPr kumimoji="0" lang="he-IL" sz="1200" b="0" i="0" u="none" strike="noStrike" kern="1200" cap="none" spc="0" normalizeH="0" baseline="0" noProof="0" dirty="0">
                <a:ln>
                  <a:noFill/>
                </a:ln>
                <a:solidFill>
                  <a:schemeClr val="tx1"/>
                </a:solidFill>
                <a:effectLst/>
                <a:uLnTx/>
                <a:uFillTx/>
                <a:latin typeface="+mn-lt"/>
                <a:ea typeface="+mn-ea"/>
                <a:cs typeface="+mn-cs"/>
              </a:rPr>
              <a:t>ניתן לחלק את הכיתה לשש קבוצות ולתת לכל קבוצה לדון בשאלה אחת ולשתף במליאה.</a:t>
            </a:r>
          </a:p>
          <a:p>
            <a:r>
              <a:rPr kumimoji="0" lang="he-IL" sz="1200" b="0" i="0" u="none" strike="noStrike" kern="1200" cap="none" spc="0" normalizeH="0" baseline="0" noProof="0" dirty="0">
                <a:ln>
                  <a:noFill/>
                </a:ln>
                <a:solidFill>
                  <a:schemeClr val="tx1"/>
                </a:solidFill>
                <a:effectLst/>
                <a:uLnTx/>
                <a:uFillTx/>
                <a:latin typeface="+mn-lt"/>
                <a:ea typeface="+mn-ea"/>
                <a:cs typeface="+mn-cs"/>
              </a:rPr>
              <a:t>ניתן לתת לכל הורה דף מודפס עבורו- לבקש לבחור קרן אחת ולתת למספר הורים לשתף- עדיף לשמוע תשובות למגוון השאלות</a:t>
            </a:r>
          </a:p>
          <a:p>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mn-cs"/>
              </a:rPr>
              <a:t>במליאה- נקרין את השקף נזמין את ההורים לבחור את אחת הקרניים, ולהשיב על שאלה באותו מרכיב. המוצעות.</a:t>
            </a:r>
          </a:p>
          <a:p>
            <a:endParaRPr kumimoji="0" lang="he-IL"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מציין מיקום של מספר שקופית 3">
            <a:extLst>
              <a:ext uri="{FF2B5EF4-FFF2-40B4-BE49-F238E27FC236}">
                <a16:creationId xmlns:a16="http://schemas.microsoft.com/office/drawing/2014/main" id="{846D5605-C938-3BDA-3F8E-FA4810BDB187}"/>
              </a:ext>
            </a:extLst>
          </p:cNvPr>
          <p:cNvSpPr>
            <a:spLocks noGrp="1"/>
          </p:cNvSpPr>
          <p:nvPr>
            <p:ph type="sldNum" sz="quarter" idx="5"/>
          </p:nvPr>
        </p:nvSpPr>
        <p:spPr/>
        <p:txBody>
          <a:bodyPr/>
          <a:lstStyle/>
          <a:p>
            <a:fld id="{4D09FABA-6F11-4152-9F65-7E0FE3E5FE2E}" type="slidenum">
              <a:rPr lang="he-IL" smtClean="0"/>
              <a:t>13</a:t>
            </a:fld>
            <a:endParaRPr lang="he-IL"/>
          </a:p>
        </p:txBody>
      </p:sp>
    </p:spTree>
    <p:extLst>
      <p:ext uri="{BB962C8B-B14F-4D97-AF65-F5344CB8AC3E}">
        <p14:creationId xmlns:p14="http://schemas.microsoft.com/office/powerpoint/2010/main" val="3385288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שקף זה יכול לשמש כפעילות בפני עצמה לאחר הסבר על המודל בשקפים 8- 13 או </a:t>
            </a:r>
            <a:r>
              <a:rPr lang="he-IL" dirty="0" err="1"/>
              <a:t>כסיגום</a:t>
            </a:r>
            <a:r>
              <a:rPr lang="he-IL" dirty="0"/>
              <a:t> לפעילות בשקף 14.</a:t>
            </a:r>
          </a:p>
        </p:txBody>
      </p:sp>
      <p:sp>
        <p:nvSpPr>
          <p:cNvPr id="4" name="מציין מיקום של מספר שקופית 3"/>
          <p:cNvSpPr>
            <a:spLocks noGrp="1"/>
          </p:cNvSpPr>
          <p:nvPr>
            <p:ph type="sldNum" sz="quarter" idx="10"/>
          </p:nvPr>
        </p:nvSpPr>
        <p:spPr/>
        <p:txBody>
          <a:bodyPr/>
          <a:lstStyle/>
          <a:p>
            <a:fld id="{CA3A8CAF-5702-4A0D-96A5-BE03CB193661}" type="slidenum">
              <a:rPr lang="he-IL" smtClean="0"/>
              <a:t>14</a:t>
            </a:fld>
            <a:endParaRPr lang="he-IL"/>
          </a:p>
        </p:txBody>
      </p:sp>
    </p:spTree>
    <p:extLst>
      <p:ext uri="{BB962C8B-B14F-4D97-AF65-F5344CB8AC3E}">
        <p14:creationId xmlns:p14="http://schemas.microsoft.com/office/powerpoint/2010/main" val="2259722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algn="r" rtl="1"/>
            <a:r>
              <a:rPr lang="he-IL" dirty="0"/>
              <a:t>סיום:</a:t>
            </a:r>
          </a:p>
          <a:p>
            <a:pPr algn="r" rtl="1"/>
            <a:r>
              <a:rPr lang="he-IL" dirty="0"/>
              <a:t>נחזור לתרגיל הפתיחה והפעם נבקש להתמקד בדברים שיחזקו את ההורים.</a:t>
            </a:r>
          </a:p>
          <a:p>
            <a:pPr algn="r" rtl="1"/>
            <a:r>
              <a:rPr lang="he-IL" dirty="0"/>
              <a:t>נדגיש את המסר:</a:t>
            </a:r>
          </a:p>
          <a:p>
            <a:pPr algn="r" rtl="1"/>
            <a:r>
              <a:rPr lang="he-IL" dirty="0"/>
              <a:t>ככל שאבחר לחזק את עצמי, אעשה דברים שממלאים אותי, כך אבסס את החוסן שלי.</a:t>
            </a:r>
          </a:p>
          <a:p>
            <a:pPr algn="r" rtl="1"/>
            <a:r>
              <a:rPr lang="he-IL" dirty="0"/>
              <a:t>כאן ניתן לכתוב את ימי ושעות הקבלה ואת דרכי הפנייה אלינו</a:t>
            </a:r>
          </a:p>
        </p:txBody>
      </p:sp>
      <p:sp>
        <p:nvSpPr>
          <p:cNvPr id="4" name="מציין מיקום של מספר שקופית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658971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AD29924-CE08-A5E7-3D5B-876E2B345235}"/>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205EBADC-E172-4715-1818-3CF961F16F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90DEC2AC-5BC0-5DAB-F4E8-143A02BD1E0E}"/>
              </a:ext>
            </a:extLst>
          </p:cNvPr>
          <p:cNvSpPr>
            <a:spLocks noGrp="1"/>
          </p:cNvSpPr>
          <p:nvPr>
            <p:ph type="dt" sz="half" idx="10"/>
          </p:nvPr>
        </p:nvSpPr>
        <p:spPr/>
        <p:txBody>
          <a:bodyPr/>
          <a:lstStyle/>
          <a:p>
            <a:fld id="{09C2A720-86F4-422F-8D58-395EB9679875}" type="datetimeFigureOut">
              <a:rPr lang="he-IL" smtClean="0"/>
              <a:t>כ"ד/תמוז/תשפ"ו</a:t>
            </a:fld>
            <a:endParaRPr lang="he-IL"/>
          </a:p>
        </p:txBody>
      </p:sp>
      <p:sp>
        <p:nvSpPr>
          <p:cNvPr id="5" name="מציין מיקום של כותרת תחתונה 4">
            <a:extLst>
              <a:ext uri="{FF2B5EF4-FFF2-40B4-BE49-F238E27FC236}">
                <a16:creationId xmlns:a16="http://schemas.microsoft.com/office/drawing/2014/main" id="{E6CE238E-C310-65D6-6047-1A04169C4E6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B43ADD72-18A7-1B2A-4D3E-D6F4958DD484}"/>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901840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D11C3A0-80E4-7FD9-BCAB-ACF5E2862AAE}"/>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7520DB8A-CE93-4D34-AA9D-CE60AC0A7844}"/>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8276192D-F03E-D5C8-B475-CEBC51F5C3E9}"/>
              </a:ext>
            </a:extLst>
          </p:cNvPr>
          <p:cNvSpPr>
            <a:spLocks noGrp="1"/>
          </p:cNvSpPr>
          <p:nvPr>
            <p:ph type="dt" sz="half" idx="10"/>
          </p:nvPr>
        </p:nvSpPr>
        <p:spPr/>
        <p:txBody>
          <a:bodyPr/>
          <a:lstStyle/>
          <a:p>
            <a:fld id="{09C2A720-86F4-422F-8D58-395EB9679875}" type="datetimeFigureOut">
              <a:rPr lang="he-IL" smtClean="0"/>
              <a:t>כ"ד/תמוז/תשפ"ו</a:t>
            </a:fld>
            <a:endParaRPr lang="he-IL"/>
          </a:p>
        </p:txBody>
      </p:sp>
      <p:sp>
        <p:nvSpPr>
          <p:cNvPr id="5" name="מציין מיקום של כותרת תחתונה 4">
            <a:extLst>
              <a:ext uri="{FF2B5EF4-FFF2-40B4-BE49-F238E27FC236}">
                <a16:creationId xmlns:a16="http://schemas.microsoft.com/office/drawing/2014/main" id="{2E7FA846-5E46-AE02-47D6-FF550C73BC6D}"/>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3DE22A9F-4100-8740-36C6-8D4F21E5846B}"/>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857739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FAF4DDFD-5825-B09B-865A-6C862FB2AFDC}"/>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E632324B-A788-6DCD-818E-80C9B7CF082B}"/>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350C3944-056A-3280-DC1F-552B930DE3EE}"/>
              </a:ext>
            </a:extLst>
          </p:cNvPr>
          <p:cNvSpPr>
            <a:spLocks noGrp="1"/>
          </p:cNvSpPr>
          <p:nvPr>
            <p:ph type="dt" sz="half" idx="10"/>
          </p:nvPr>
        </p:nvSpPr>
        <p:spPr/>
        <p:txBody>
          <a:bodyPr/>
          <a:lstStyle/>
          <a:p>
            <a:fld id="{09C2A720-86F4-422F-8D58-395EB9679875}" type="datetimeFigureOut">
              <a:rPr lang="he-IL" smtClean="0"/>
              <a:t>כ"ד/תמוז/תשפ"ו</a:t>
            </a:fld>
            <a:endParaRPr lang="he-IL"/>
          </a:p>
        </p:txBody>
      </p:sp>
      <p:sp>
        <p:nvSpPr>
          <p:cNvPr id="5" name="מציין מיקום של כותרת תחתונה 4">
            <a:extLst>
              <a:ext uri="{FF2B5EF4-FFF2-40B4-BE49-F238E27FC236}">
                <a16:creationId xmlns:a16="http://schemas.microsoft.com/office/drawing/2014/main" id="{B0107502-F950-F6FD-7B5A-01E39F5B7744}"/>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D1E0EEEE-0D5C-A1BB-2341-284B65C6310C}"/>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1149010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61244D1-90CF-CDF4-A519-56600FCD44D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EE4CE050-E02E-4450-CE00-D5C1687C676F}"/>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9515B79D-135D-96DC-1D4E-6E0B836B1492}"/>
              </a:ext>
            </a:extLst>
          </p:cNvPr>
          <p:cNvSpPr>
            <a:spLocks noGrp="1"/>
          </p:cNvSpPr>
          <p:nvPr>
            <p:ph type="dt" sz="half" idx="10"/>
          </p:nvPr>
        </p:nvSpPr>
        <p:spPr/>
        <p:txBody>
          <a:bodyPr/>
          <a:lstStyle/>
          <a:p>
            <a:fld id="{09C2A720-86F4-422F-8D58-395EB9679875}" type="datetimeFigureOut">
              <a:rPr lang="he-IL" smtClean="0"/>
              <a:t>כ"ד/תמוז/תשפ"ו</a:t>
            </a:fld>
            <a:endParaRPr lang="he-IL"/>
          </a:p>
        </p:txBody>
      </p:sp>
      <p:sp>
        <p:nvSpPr>
          <p:cNvPr id="5" name="מציין מיקום של כותרת תחתונה 4">
            <a:extLst>
              <a:ext uri="{FF2B5EF4-FFF2-40B4-BE49-F238E27FC236}">
                <a16:creationId xmlns:a16="http://schemas.microsoft.com/office/drawing/2014/main" id="{43C7D85E-74C7-0873-610B-0C1C018BB0C5}"/>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0D8E33E-0847-E08C-F1C4-C0FACAA5FF06}"/>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536243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E1C9510-AB33-4F5F-3BFB-9122DD4DD89D}"/>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4C5FD115-71E2-A908-4B8B-061699E858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652135D5-FDC4-53EE-4A5C-AF40194F106B}"/>
              </a:ext>
            </a:extLst>
          </p:cNvPr>
          <p:cNvSpPr>
            <a:spLocks noGrp="1"/>
          </p:cNvSpPr>
          <p:nvPr>
            <p:ph type="dt" sz="half" idx="10"/>
          </p:nvPr>
        </p:nvSpPr>
        <p:spPr/>
        <p:txBody>
          <a:bodyPr/>
          <a:lstStyle/>
          <a:p>
            <a:fld id="{09C2A720-86F4-422F-8D58-395EB9679875}" type="datetimeFigureOut">
              <a:rPr lang="he-IL" smtClean="0"/>
              <a:t>כ"ד/תמוז/תשפ"ו</a:t>
            </a:fld>
            <a:endParaRPr lang="he-IL"/>
          </a:p>
        </p:txBody>
      </p:sp>
      <p:sp>
        <p:nvSpPr>
          <p:cNvPr id="5" name="מציין מיקום של כותרת תחתונה 4">
            <a:extLst>
              <a:ext uri="{FF2B5EF4-FFF2-40B4-BE49-F238E27FC236}">
                <a16:creationId xmlns:a16="http://schemas.microsoft.com/office/drawing/2014/main" id="{5E8A3132-D770-0E4C-D1B1-D3FF4EC8C99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633F0E0-6C21-76E4-4658-FE17006BC8E4}"/>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657947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F8370E2-BC57-70AA-6C9B-1FE04E294F7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3899240B-2F2C-AD44-2CA6-0FFBA3D43240}"/>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B8CB9FEC-CF5E-CCCB-9BC2-AD78BAC1FBC6}"/>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64FA4A2D-B41E-E32F-3C6A-E4ABBAD6CC70}"/>
              </a:ext>
            </a:extLst>
          </p:cNvPr>
          <p:cNvSpPr>
            <a:spLocks noGrp="1"/>
          </p:cNvSpPr>
          <p:nvPr>
            <p:ph type="dt" sz="half" idx="10"/>
          </p:nvPr>
        </p:nvSpPr>
        <p:spPr/>
        <p:txBody>
          <a:bodyPr/>
          <a:lstStyle/>
          <a:p>
            <a:fld id="{09C2A720-86F4-422F-8D58-395EB9679875}" type="datetimeFigureOut">
              <a:rPr lang="he-IL" smtClean="0"/>
              <a:t>כ"ד/תמוז/תשפ"ו</a:t>
            </a:fld>
            <a:endParaRPr lang="he-IL"/>
          </a:p>
        </p:txBody>
      </p:sp>
      <p:sp>
        <p:nvSpPr>
          <p:cNvPr id="6" name="מציין מיקום של כותרת תחתונה 5">
            <a:extLst>
              <a:ext uri="{FF2B5EF4-FFF2-40B4-BE49-F238E27FC236}">
                <a16:creationId xmlns:a16="http://schemas.microsoft.com/office/drawing/2014/main" id="{3E13BEF2-8F87-EB11-CE1E-A177D38D0881}"/>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AD5AA015-F2C5-9DB9-6AD1-9BE9BB1A39C7}"/>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733848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641BFFD-2299-1C31-8D54-830BA77E1842}"/>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80665EB1-43EC-009D-1116-782436BE73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593BC510-ECE2-9B33-C4BE-754F2D40F1F4}"/>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EF0D0AB5-5915-022A-72B0-6666090690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60B64918-3F73-BDD1-0501-313EAEA4D6A3}"/>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A0C6B20D-55CF-8207-E0B4-40657011DFB0}"/>
              </a:ext>
            </a:extLst>
          </p:cNvPr>
          <p:cNvSpPr>
            <a:spLocks noGrp="1"/>
          </p:cNvSpPr>
          <p:nvPr>
            <p:ph type="dt" sz="half" idx="10"/>
          </p:nvPr>
        </p:nvSpPr>
        <p:spPr/>
        <p:txBody>
          <a:bodyPr/>
          <a:lstStyle/>
          <a:p>
            <a:fld id="{09C2A720-86F4-422F-8D58-395EB9679875}" type="datetimeFigureOut">
              <a:rPr lang="he-IL" smtClean="0"/>
              <a:t>כ"ד/תמוז/תשפ"ו</a:t>
            </a:fld>
            <a:endParaRPr lang="he-IL"/>
          </a:p>
        </p:txBody>
      </p:sp>
      <p:sp>
        <p:nvSpPr>
          <p:cNvPr id="8" name="מציין מיקום של כותרת תחתונה 7">
            <a:extLst>
              <a:ext uri="{FF2B5EF4-FFF2-40B4-BE49-F238E27FC236}">
                <a16:creationId xmlns:a16="http://schemas.microsoft.com/office/drawing/2014/main" id="{D0F7A639-1C30-537B-0463-563E74F28DF2}"/>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32C00B0A-63C4-83BC-0A8F-E610A3E7327A}"/>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1936188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49F244C-E66C-25F9-D087-20BB69FF60A5}"/>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960A8549-4D1A-9804-7746-115AE75CB85D}"/>
              </a:ext>
            </a:extLst>
          </p:cNvPr>
          <p:cNvSpPr>
            <a:spLocks noGrp="1"/>
          </p:cNvSpPr>
          <p:nvPr>
            <p:ph type="dt" sz="half" idx="10"/>
          </p:nvPr>
        </p:nvSpPr>
        <p:spPr/>
        <p:txBody>
          <a:bodyPr/>
          <a:lstStyle/>
          <a:p>
            <a:fld id="{09C2A720-86F4-422F-8D58-395EB9679875}" type="datetimeFigureOut">
              <a:rPr lang="he-IL" smtClean="0"/>
              <a:t>כ"ד/תמוז/תשפ"ו</a:t>
            </a:fld>
            <a:endParaRPr lang="he-IL"/>
          </a:p>
        </p:txBody>
      </p:sp>
      <p:sp>
        <p:nvSpPr>
          <p:cNvPr id="4" name="מציין מיקום של כותרת תחתונה 3">
            <a:extLst>
              <a:ext uri="{FF2B5EF4-FFF2-40B4-BE49-F238E27FC236}">
                <a16:creationId xmlns:a16="http://schemas.microsoft.com/office/drawing/2014/main" id="{2BB78A86-5F70-C9A6-774C-792533EDEDDA}"/>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CAF914DD-B0AB-84E9-C66F-3A91BF9C2365}"/>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209766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6251144A-8A99-9703-9468-8C729124F06C}"/>
              </a:ext>
            </a:extLst>
          </p:cNvPr>
          <p:cNvSpPr>
            <a:spLocks noGrp="1"/>
          </p:cNvSpPr>
          <p:nvPr>
            <p:ph type="dt" sz="half" idx="10"/>
          </p:nvPr>
        </p:nvSpPr>
        <p:spPr/>
        <p:txBody>
          <a:bodyPr/>
          <a:lstStyle/>
          <a:p>
            <a:fld id="{09C2A720-86F4-422F-8D58-395EB9679875}" type="datetimeFigureOut">
              <a:rPr lang="he-IL" smtClean="0"/>
              <a:t>כ"ד/תמוז/תשפ"ו</a:t>
            </a:fld>
            <a:endParaRPr lang="he-IL"/>
          </a:p>
        </p:txBody>
      </p:sp>
      <p:sp>
        <p:nvSpPr>
          <p:cNvPr id="3" name="מציין מיקום של כותרת תחתונה 2">
            <a:extLst>
              <a:ext uri="{FF2B5EF4-FFF2-40B4-BE49-F238E27FC236}">
                <a16:creationId xmlns:a16="http://schemas.microsoft.com/office/drawing/2014/main" id="{5ACDEC5C-B5E0-9E89-4395-66FBD0A18BCB}"/>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60B5007F-99CA-9330-4EBA-B50EAF265C0A}"/>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4159929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CD88F59-78AC-5B65-AE2C-20EDA5A70A1D}"/>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A4555172-2E96-3201-0FF5-5D2897EF6C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01D1D166-BE11-B322-AA4F-1D7824B26C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7FEB82B6-F16D-7553-D6B0-4BBCA662A7C8}"/>
              </a:ext>
            </a:extLst>
          </p:cNvPr>
          <p:cNvSpPr>
            <a:spLocks noGrp="1"/>
          </p:cNvSpPr>
          <p:nvPr>
            <p:ph type="dt" sz="half" idx="10"/>
          </p:nvPr>
        </p:nvSpPr>
        <p:spPr/>
        <p:txBody>
          <a:bodyPr/>
          <a:lstStyle/>
          <a:p>
            <a:fld id="{09C2A720-86F4-422F-8D58-395EB9679875}" type="datetimeFigureOut">
              <a:rPr lang="he-IL" smtClean="0"/>
              <a:t>כ"ד/תמוז/תשפ"ו</a:t>
            </a:fld>
            <a:endParaRPr lang="he-IL"/>
          </a:p>
        </p:txBody>
      </p:sp>
      <p:sp>
        <p:nvSpPr>
          <p:cNvPr id="6" name="מציין מיקום של כותרת תחתונה 5">
            <a:extLst>
              <a:ext uri="{FF2B5EF4-FFF2-40B4-BE49-F238E27FC236}">
                <a16:creationId xmlns:a16="http://schemas.microsoft.com/office/drawing/2014/main" id="{657CDCE7-2E0E-EA16-E102-CCFB7691457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1F66CD00-3CCA-27BF-8A62-9C9C47415CF2}"/>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840831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13867E0-B1F2-2F1B-1AC1-609C9CBFD479}"/>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22C022AB-D141-5B5A-C46A-6A6E3918C8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323ED3C8-0A3B-CA9E-9925-AC302EE869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2C6EE650-7C9E-1C85-EE8E-ECC05307ED3C}"/>
              </a:ext>
            </a:extLst>
          </p:cNvPr>
          <p:cNvSpPr>
            <a:spLocks noGrp="1"/>
          </p:cNvSpPr>
          <p:nvPr>
            <p:ph type="dt" sz="half" idx="10"/>
          </p:nvPr>
        </p:nvSpPr>
        <p:spPr/>
        <p:txBody>
          <a:bodyPr/>
          <a:lstStyle/>
          <a:p>
            <a:fld id="{09C2A720-86F4-422F-8D58-395EB9679875}" type="datetimeFigureOut">
              <a:rPr lang="he-IL" smtClean="0"/>
              <a:t>כ"ד/תמוז/תשפ"ו</a:t>
            </a:fld>
            <a:endParaRPr lang="he-IL"/>
          </a:p>
        </p:txBody>
      </p:sp>
      <p:sp>
        <p:nvSpPr>
          <p:cNvPr id="6" name="מציין מיקום של כותרת תחתונה 5">
            <a:extLst>
              <a:ext uri="{FF2B5EF4-FFF2-40B4-BE49-F238E27FC236}">
                <a16:creationId xmlns:a16="http://schemas.microsoft.com/office/drawing/2014/main" id="{44556BDF-28C8-8AF4-3697-5E75C80FD85B}"/>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964CB772-BCBA-93A0-F75E-41732EB01D56}"/>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73772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58576349-FEB1-5BBA-3B17-E55FDE4E6BD0}"/>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C293D25-DC5A-CDE7-0AA5-D0860500524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4F980A0A-25C2-0530-8784-C4E925B6308E}"/>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82000"/>
                  </a:schemeClr>
                </a:solidFill>
              </a:defRPr>
            </a:lvl1pPr>
          </a:lstStyle>
          <a:p>
            <a:fld id="{09C2A720-86F4-422F-8D58-395EB9679875}" type="datetimeFigureOut">
              <a:rPr lang="he-IL" smtClean="0"/>
              <a:t>כ"ד/תמוז/תשפ"ו</a:t>
            </a:fld>
            <a:endParaRPr lang="he-IL"/>
          </a:p>
        </p:txBody>
      </p:sp>
      <p:sp>
        <p:nvSpPr>
          <p:cNvPr id="5" name="מציין מיקום של כותרת תחתונה 4">
            <a:extLst>
              <a:ext uri="{FF2B5EF4-FFF2-40B4-BE49-F238E27FC236}">
                <a16:creationId xmlns:a16="http://schemas.microsoft.com/office/drawing/2014/main" id="{FD0AC641-B5A5-B97C-FCF8-10A41E6679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82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C37BD774-F93E-6882-BCD3-759431E7A359}"/>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82000"/>
                  </a:schemeClr>
                </a:solidFill>
              </a:defRPr>
            </a:lvl1pPr>
          </a:lstStyle>
          <a:p>
            <a:fld id="{B901C2D2-AA56-4E10-8C98-80662CB7C90F}" type="slidenum">
              <a:rPr lang="he-IL" smtClean="0"/>
              <a:t>‹#›</a:t>
            </a:fld>
            <a:endParaRPr lang="he-IL"/>
          </a:p>
        </p:txBody>
      </p:sp>
    </p:spTree>
    <p:extLst>
      <p:ext uri="{BB962C8B-B14F-4D97-AF65-F5344CB8AC3E}">
        <p14:creationId xmlns:p14="http://schemas.microsoft.com/office/powerpoint/2010/main" val="3133243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slide" Target="slide2.xml"/><Relationship Id="rId7"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4.xml"/><Relationship Id="rId4" Type="http://schemas.openxmlformats.org/officeDocument/2006/relationships/slide" Target="slide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3.jpeg"/><Relationship Id="rId7"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slide" Target="slide1.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a:hlinkClick r:id="rId2" action="ppaction://hlinksldjump"/>
            <a:extLst>
              <a:ext uri="{FF2B5EF4-FFF2-40B4-BE49-F238E27FC236}">
                <a16:creationId xmlns:a16="http://schemas.microsoft.com/office/drawing/2014/main" id="{55B31567-0440-E875-02FC-1B456CF764F3}"/>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2846D"/>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נעים להכיר! </a:t>
            </a:r>
          </a:p>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אספת ההורים הראשונה</a:t>
            </a:r>
          </a:p>
        </p:txBody>
      </p:sp>
      <p:sp>
        <p:nvSpPr>
          <p:cNvPr id="6" name="מלבן 5">
            <a:hlinkClick r:id="rId3" action="ppaction://hlinksldjump"/>
            <a:extLst>
              <a:ext uri="{FF2B5EF4-FFF2-40B4-BE49-F238E27FC236}">
                <a16:creationId xmlns:a16="http://schemas.microsoft.com/office/drawing/2014/main" id="{EA1D7F91-2E65-3924-2AD7-DC17B5BE3AB4}"/>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רגע לפני</a:t>
            </a:r>
          </a:p>
        </p:txBody>
      </p:sp>
      <p:sp>
        <p:nvSpPr>
          <p:cNvPr id="7" name="מלבן 6">
            <a:hlinkClick r:id="rId4" action="ppaction://hlinksldjump"/>
            <a:extLst>
              <a:ext uri="{FF2B5EF4-FFF2-40B4-BE49-F238E27FC236}">
                <a16:creationId xmlns:a16="http://schemas.microsoft.com/office/drawing/2014/main" id="{4EA20545-05EB-EC77-9DD9-A7D9AA76026F}"/>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במהלך האספה</a:t>
            </a:r>
          </a:p>
        </p:txBody>
      </p:sp>
      <p:sp>
        <p:nvSpPr>
          <p:cNvPr id="8" name="מלבן 7">
            <a:hlinkClick r:id="rId5" action="ppaction://hlinksldjump"/>
            <a:extLst>
              <a:ext uri="{FF2B5EF4-FFF2-40B4-BE49-F238E27FC236}">
                <a16:creationId xmlns:a16="http://schemas.microsoft.com/office/drawing/2014/main" id="{EE660747-F503-ED5B-445E-78CCE007CE16}"/>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אחרי האספה</a:t>
            </a:r>
          </a:p>
        </p:txBody>
      </p:sp>
      <p:pic>
        <p:nvPicPr>
          <p:cNvPr id="12" name="גרפיקה 11">
            <a:extLst>
              <a:ext uri="{FF2B5EF4-FFF2-40B4-BE49-F238E27FC236}">
                <a16:creationId xmlns:a16="http://schemas.microsoft.com/office/drawing/2014/main" id="{7C4A03E9-9BFC-0469-A23C-B4EEEE000B3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flipH="1">
            <a:off x="181499" y="2241844"/>
            <a:ext cx="3132200" cy="4546744"/>
          </a:xfrm>
          <a:prstGeom prst="rect">
            <a:avLst/>
          </a:prstGeom>
        </p:spPr>
      </p:pic>
      <p:pic>
        <p:nvPicPr>
          <p:cNvPr id="2" name="Picture 2" descr="לוגו משרד החינוך">
            <a:extLst>
              <a:ext uri="{FF2B5EF4-FFF2-40B4-BE49-F238E27FC236}">
                <a16:creationId xmlns:a16="http://schemas.microsoft.com/office/drawing/2014/main" id="{11E34CDB-9603-32D6-A3DE-05CE66D6AD5E}"/>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2100" b="14952"/>
          <a:stretch/>
        </p:blipFill>
        <p:spPr bwMode="auto">
          <a:xfrm>
            <a:off x="736029" y="93299"/>
            <a:ext cx="476943" cy="621644"/>
          </a:xfrm>
          <a:prstGeom prst="rect">
            <a:avLst/>
          </a:prstGeom>
          <a:noFill/>
          <a:extLst>
            <a:ext uri="{909E8E84-426E-40DD-AFC4-6F175D3DCCD1}">
              <a14:hiddenFill xmlns:a14="http://schemas.microsoft.com/office/drawing/2010/main">
                <a:solidFill>
                  <a:srgbClr val="FFFFFF"/>
                </a:solidFill>
              </a14:hiddenFill>
            </a:ext>
          </a:extLst>
        </p:spPr>
      </p:pic>
      <p:sp>
        <p:nvSpPr>
          <p:cNvPr id="4" name="תיבת טקסט 2">
            <a:extLst>
              <a:ext uri="{FF2B5EF4-FFF2-40B4-BE49-F238E27FC236}">
                <a16:creationId xmlns:a16="http://schemas.microsoft.com/office/drawing/2014/main" id="{5E06F57E-64E9-07EE-4562-D1C85319DE49}"/>
              </a:ext>
            </a:extLst>
          </p:cNvPr>
          <p:cNvSpPr txBox="1"/>
          <p:nvPr/>
        </p:nvSpPr>
        <p:spPr>
          <a:xfrm>
            <a:off x="440733" y="689874"/>
            <a:ext cx="892648" cy="34624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lnSpc>
                <a:spcPct val="80000"/>
              </a:lnSpc>
            </a:pPr>
            <a:r>
              <a:rPr lang="he-IL"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משרד החינוך</a:t>
            </a:r>
          </a:p>
          <a:p>
            <a:pPr algn="r">
              <a:lnSpc>
                <a:spcPct val="80000"/>
              </a:lnSpc>
            </a:pPr>
            <a:r>
              <a:rPr lang="he-IL"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מנהל פדגוגי</a:t>
            </a:r>
          </a:p>
        </p:txBody>
      </p:sp>
      <p:sp>
        <p:nvSpPr>
          <p:cNvPr id="11" name="תיבת טקסט 10">
            <a:extLst>
              <a:ext uri="{FF2B5EF4-FFF2-40B4-BE49-F238E27FC236}">
                <a16:creationId xmlns:a16="http://schemas.microsoft.com/office/drawing/2014/main" id="{CC0234E0-727F-DB20-DE41-0185C4B83D2C}"/>
              </a:ext>
            </a:extLst>
          </p:cNvPr>
          <p:cNvSpPr txBox="1"/>
          <p:nvPr/>
        </p:nvSpPr>
        <p:spPr>
          <a:xfrm>
            <a:off x="1171166" y="969950"/>
            <a:ext cx="492632" cy="346249"/>
          </a:xfrm>
          <a:prstGeom prst="rect">
            <a:avLst/>
          </a:prstGeom>
          <a:noFill/>
        </p:spPr>
        <p:txBody>
          <a:bodyPr wrap="square">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1000" b="1" i="0" u="none" strike="noStrike" kern="1200" cap="none" spc="0" normalizeH="0" baseline="0" noProof="0" dirty="0">
                <a:ln>
                  <a:noFill/>
                </a:ln>
                <a:solidFill>
                  <a:srgbClr val="0E2841">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rPr>
              <a:t>אגפי הגיל</a:t>
            </a:r>
          </a:p>
        </p:txBody>
      </p:sp>
      <p:sp>
        <p:nvSpPr>
          <p:cNvPr id="10" name="תיבת טקסט 9">
            <a:extLst>
              <a:ext uri="{FF2B5EF4-FFF2-40B4-BE49-F238E27FC236}">
                <a16:creationId xmlns:a16="http://schemas.microsoft.com/office/drawing/2014/main" id="{0C05F48E-2DBA-B773-89D4-CDF35F46B99F}"/>
              </a:ext>
            </a:extLst>
          </p:cNvPr>
          <p:cNvSpPr txBox="1"/>
          <p:nvPr/>
        </p:nvSpPr>
        <p:spPr>
          <a:xfrm>
            <a:off x="-30349" y="968622"/>
            <a:ext cx="1280225" cy="346249"/>
          </a:xfrm>
          <a:prstGeom prst="rect">
            <a:avLst/>
          </a:prstGeom>
          <a:noFill/>
        </p:spPr>
        <p:txBody>
          <a:bodyPr wrap="square">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1000" b="1" i="0" u="none" strike="noStrike" kern="1200" cap="none" spc="0" normalizeH="0" baseline="0" noProof="0" dirty="0">
                <a:ln>
                  <a:noFill/>
                </a:ln>
                <a:solidFill>
                  <a:srgbClr val="0E2841">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rPr>
              <a:t>אגף בכיר – שירות פסיכולוגי ייעוצי</a:t>
            </a:r>
          </a:p>
        </p:txBody>
      </p:sp>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2458168" y="280724"/>
            <a:ext cx="7718084" cy="16065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7200" b="1" i="0" u="none" strike="noStrike" kern="1200" cap="none" spc="0" normalizeH="0" baseline="0" noProof="0" dirty="0">
                <a:ln>
                  <a:noFill/>
                </a:ln>
                <a:solidFill>
                  <a:schemeClr val="accent2">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נעים להכיר!</a:t>
            </a:r>
          </a:p>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48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rPr>
              <a:t>אספת ההורים הראשונה</a:t>
            </a:r>
            <a:endParaRPr kumimoji="0" lang="en-US" sz="44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תיבת טקסט 2">
            <a:extLst>
              <a:ext uri="{FF2B5EF4-FFF2-40B4-BE49-F238E27FC236}">
                <a16:creationId xmlns:a16="http://schemas.microsoft.com/office/drawing/2014/main" id="{B8C27A0E-AAEC-3BAB-D431-C9DBD34CA7DB}"/>
              </a:ext>
            </a:extLst>
          </p:cNvPr>
          <p:cNvSpPr txBox="1"/>
          <p:nvPr/>
        </p:nvSpPr>
        <p:spPr>
          <a:xfrm>
            <a:off x="3355504" y="2419860"/>
            <a:ext cx="6036741" cy="1417183"/>
          </a:xfrm>
          <a:prstGeom prst="rect">
            <a:avLst/>
          </a:prstGeom>
          <a:noFill/>
        </p:spPr>
        <p:txBody>
          <a:bodyPr wrap="square">
            <a:spAutoFit/>
          </a:bodyPr>
          <a:lstStyle/>
          <a:p>
            <a:pPr algn="ctr" rtl="1">
              <a:lnSpc>
                <a:spcPct val="107000"/>
              </a:lnSpc>
              <a:spcAft>
                <a:spcPts val="800"/>
              </a:spcAft>
            </a:pPr>
            <a:r>
              <a:rPr lang="he-IL" sz="2400" b="1" dirty="0">
                <a:solidFill>
                  <a:prstClr val="black"/>
                </a:solidFill>
                <a:latin typeface="Calibri" panose="020F0502020204030204" pitchFamily="34" charset="0"/>
                <a:ea typeface="Calibri" panose="020F0502020204030204" pitchFamily="34" charset="0"/>
                <a:cs typeface="Calibri" panose="020F0502020204030204" pitchFamily="34" charset="0"/>
              </a:rPr>
              <a:t>דגשים והמלצות לתכנון האספה ולהנחייתה</a:t>
            </a:r>
          </a:p>
          <a:p>
            <a:pPr algn="ctr" rtl="1">
              <a:lnSpc>
                <a:spcPct val="107000"/>
              </a:lnSpc>
              <a:spcAft>
                <a:spcPts val="800"/>
              </a:spcAft>
            </a:pPr>
            <a:endParaRPr lang="he-IL" sz="2400" b="1" dirty="0">
              <a:solidFill>
                <a:prstClr val="black"/>
              </a:solidFill>
              <a:effectLst/>
              <a:latin typeface="Calibri" panose="020F0502020204030204" pitchFamily="34" charset="0"/>
              <a:ea typeface="Calibri" panose="020F0502020204030204" pitchFamily="34" charset="0"/>
              <a:cs typeface="Calibri" panose="020F0502020204030204" pitchFamily="34" charset="0"/>
            </a:endParaRPr>
          </a:p>
          <a:p>
            <a:pPr algn="ctr" rtl="1">
              <a:lnSpc>
                <a:spcPct val="107000"/>
              </a:lnSpc>
              <a:spcAft>
                <a:spcPts val="800"/>
              </a:spcAft>
            </a:pPr>
            <a:endParaRPr lang="en-US" sz="2000" b="1" dirty="0">
              <a:solidFill>
                <a:srgbClr val="435C97"/>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8" name="תיבת טקסט 17">
            <a:extLst>
              <a:ext uri="{FF2B5EF4-FFF2-40B4-BE49-F238E27FC236}">
                <a16:creationId xmlns:a16="http://schemas.microsoft.com/office/drawing/2014/main" id="{90CCA091-C8C1-BA62-5115-AED4609BF684}"/>
              </a:ext>
            </a:extLst>
          </p:cNvPr>
          <p:cNvSpPr txBox="1"/>
          <p:nvPr/>
        </p:nvSpPr>
        <p:spPr>
          <a:xfrm>
            <a:off x="3340644" y="3336836"/>
            <a:ext cx="6464737" cy="2785378"/>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2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מחנכות ומחנכים יקרים</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2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אספת ההורים היא הזדמנות להציג את </a:t>
            </a:r>
            <a:r>
              <a:rPr lang="he-IL" sz="2500" dirty="0">
                <a:solidFill>
                  <a:prstClr val="black"/>
                </a:solidFill>
                <a:latin typeface="Calibri" panose="020F0502020204030204" pitchFamily="34" charset="0"/>
                <a:ea typeface="Calibri" panose="020F0502020204030204" pitchFamily="34" charset="0"/>
                <a:cs typeface="Calibri" panose="020F0502020204030204" pitchFamily="34" charset="0"/>
              </a:rPr>
              <a:t>עצמכם, להכיר את ההורים ולהניח יסודות לאמון, לשותפות ולקשר המקצועי ביניכם לבינם.  </a:t>
            </a:r>
          </a:p>
          <a:p>
            <a:pPr marL="0" marR="0" lvl="0" indent="0" algn="ctr" defTabSz="914400" rtl="1" eaLnBrk="1" fontAlgn="auto" latinLnBrk="0" hangingPunct="1">
              <a:lnSpc>
                <a:spcPct val="100000"/>
              </a:lnSpc>
              <a:spcBef>
                <a:spcPts val="0"/>
              </a:spcBef>
              <a:spcAft>
                <a:spcPts val="0"/>
              </a:spcAft>
              <a:buClrTx/>
              <a:buSzTx/>
              <a:buFontTx/>
              <a:buNone/>
              <a:tabLst/>
              <a:defRPr/>
            </a:pPr>
            <a:endParaRPr lang="he-IL" sz="25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lang="he-IL" sz="2500" dirty="0">
                <a:solidFill>
                  <a:prstClr val="black"/>
                </a:solidFill>
                <a:latin typeface="Calibri" panose="020F0502020204030204" pitchFamily="34" charset="0"/>
                <a:ea typeface="Calibri" panose="020F0502020204030204" pitchFamily="34" charset="0"/>
                <a:cs typeface="Calibri" panose="020F0502020204030204" pitchFamily="34" charset="0"/>
              </a:rPr>
              <a:t>להלן לקט רעיונות להתנהלות מיטבית באספת ההורים הראשונה</a:t>
            </a:r>
          </a:p>
        </p:txBody>
      </p:sp>
      <p:cxnSp>
        <p:nvCxnSpPr>
          <p:cNvPr id="14" name="מחבר ישר 13">
            <a:extLst>
              <a:ext uri="{FF2B5EF4-FFF2-40B4-BE49-F238E27FC236}">
                <a16:creationId xmlns:a16="http://schemas.microsoft.com/office/drawing/2014/main" id="{ADF41C51-B12C-4F14-1D22-F4454EF37588}"/>
              </a:ext>
              <a:ext uri="{C183D7F6-B498-43B3-948B-1728B52AA6E4}">
                <adec:decorative xmlns:adec="http://schemas.microsoft.com/office/drawing/2017/decorative" val="1"/>
              </a:ext>
            </a:extLst>
          </p:cNvPr>
          <p:cNvCxnSpPr>
            <a:cxnSpLocks/>
          </p:cNvCxnSpPr>
          <p:nvPr/>
        </p:nvCxnSpPr>
        <p:spPr>
          <a:xfrm>
            <a:off x="1171166" y="1007805"/>
            <a:ext cx="0" cy="230104"/>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
        <p:nvSpPr>
          <p:cNvPr id="15" name="מלבן 14">
            <a:hlinkClick r:id="rId8" action="ppaction://hlinksldjump"/>
            <a:extLst>
              <a:ext uri="{FF2B5EF4-FFF2-40B4-BE49-F238E27FC236}">
                <a16:creationId xmlns:a16="http://schemas.microsoft.com/office/drawing/2014/main" id="{EE660747-F503-ED5B-445E-78CCE007CE16}"/>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הצעה לפעילות</a:t>
            </a:r>
          </a:p>
        </p:txBody>
      </p:sp>
    </p:spTree>
    <p:extLst>
      <p:ext uri="{BB962C8B-B14F-4D97-AF65-F5344CB8AC3E}">
        <p14:creationId xmlns:p14="http://schemas.microsoft.com/office/powerpoint/2010/main" val="1129735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61A724AC-8675-F808-4E00-5A5F736EAFBD}"/>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3" name="Freeform 3">
            <a:extLst>
              <a:ext uri="{C183D7F6-B498-43B3-948B-1728B52AA6E4}">
                <adec:decorative xmlns:adec="http://schemas.microsoft.com/office/drawing/2017/decorative" val="1"/>
              </a:ext>
            </a:extLst>
          </p:cNvPr>
          <p:cNvSpPr/>
          <p:nvPr/>
        </p:nvSpPr>
        <p:spPr>
          <a:xfrm>
            <a:off x="-1104199" y="-1143000"/>
            <a:ext cx="2743200" cy="27432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he-IL" sz="1200"/>
          </a:p>
        </p:txBody>
      </p:sp>
      <p:sp>
        <p:nvSpPr>
          <p:cNvPr id="4" name="TextBox 4">
            <a:extLst>
              <a:ext uri="{C183D7F6-B498-43B3-948B-1728B52AA6E4}">
                <adec:decorative xmlns:adec="http://schemas.microsoft.com/office/drawing/2017/decorative" val="0"/>
              </a:ext>
            </a:extLst>
          </p:cNvPr>
          <p:cNvSpPr txBox="1">
            <a:spLocks noGrp="1"/>
          </p:cNvSpPr>
          <p:nvPr>
            <p:ph type="title" idx="4294967295"/>
          </p:nvPr>
        </p:nvSpPr>
        <p:spPr>
          <a:xfrm>
            <a:off x="1219200" y="984647"/>
            <a:ext cx="10388600"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ct val="100000"/>
              </a:lnSpc>
              <a:defRPr/>
            </a:pPr>
            <a:r>
              <a:rPr lang="he-IL" sz="40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החוסן איננו מאפיין אישי מולד אלא הולך ונבנה במהלך החיים אגב התמודדויות עם אתגרים, שינויים ומשברים.</a:t>
            </a:r>
          </a:p>
        </p:txBody>
      </p:sp>
      <p:pic>
        <p:nvPicPr>
          <p:cNvPr id="6" name="תמונה 5">
            <a:extLst>
              <a:ext uri="{FF2B5EF4-FFF2-40B4-BE49-F238E27FC236}">
                <a16:creationId xmlns:a16="http://schemas.microsoft.com/office/drawing/2014/main" id="{E9CF261D-004C-8BB7-5338-66E5BB0FEF26}"/>
              </a:ext>
              <a:ext uri="{C183D7F6-B498-43B3-948B-1728B52AA6E4}">
                <adec:decorative xmlns:adec="http://schemas.microsoft.com/office/drawing/2017/decorative" val="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2362200"/>
            <a:ext cx="12192000" cy="4854222"/>
          </a:xfrm>
          <a:prstGeom prst="rect">
            <a:avLst/>
          </a:prstGeom>
        </p:spPr>
      </p:pic>
    </p:spTree>
    <p:extLst>
      <p:ext uri="{BB962C8B-B14F-4D97-AF65-F5344CB8AC3E}">
        <p14:creationId xmlns:p14="http://schemas.microsoft.com/office/powerpoint/2010/main" val="846982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39624994-8BBD-A82A-6192-ECE86B0B9519}"/>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2692400" y="95471"/>
            <a:ext cx="8683337" cy="6762529"/>
          </a:xfrm>
          <a:custGeom>
            <a:avLst/>
            <a:gdLst/>
            <a:ahLst/>
            <a:cxnLst/>
            <a:rect l="l" t="t" r="r" b="b"/>
            <a:pathLst>
              <a:path w="13525059" h="10143794">
                <a:moveTo>
                  <a:pt x="0" y="0"/>
                </a:moveTo>
                <a:lnTo>
                  <a:pt x="13525059" y="0"/>
                </a:lnTo>
                <a:lnTo>
                  <a:pt x="13525059" y="10143794"/>
                </a:lnTo>
                <a:lnTo>
                  <a:pt x="0" y="10143794"/>
                </a:lnTo>
                <a:lnTo>
                  <a:pt x="0" y="0"/>
                </a:lnTo>
                <a:close/>
              </a:path>
            </a:pathLst>
          </a:custGeom>
          <a:blipFill>
            <a:blip r:embed="rId4"/>
            <a:stretch>
              <a:fillRect/>
            </a:stretch>
          </a:blipFill>
        </p:spPr>
        <p:txBody>
          <a:bodyPr/>
          <a:lstStyle/>
          <a:p>
            <a:endParaRPr lang="he-IL" sz="1200"/>
          </a:p>
        </p:txBody>
      </p:sp>
      <p:sp>
        <p:nvSpPr>
          <p:cNvPr id="3" name="TextBox 3"/>
          <p:cNvSpPr txBox="1">
            <a:spLocks noGrp="1"/>
          </p:cNvSpPr>
          <p:nvPr>
            <p:ph type="title" idx="4294967295"/>
          </p:nvPr>
        </p:nvSpPr>
        <p:spPr>
          <a:xfrm>
            <a:off x="7078992" y="340364"/>
            <a:ext cx="5148177" cy="215443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4180"/>
              </a:lnSpc>
              <a:defRPr/>
            </a:pPr>
            <a:r>
              <a:rPr lang="he-IL" sz="3600" spc="40"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חוסנם של ילדים ובני נוער קשור באופן ישיר למבוגרים הסובבים אותם, ובעיקר להוריהם ומשפחתם. </a:t>
            </a:r>
          </a:p>
        </p:txBody>
      </p:sp>
      <p:sp>
        <p:nvSpPr>
          <p:cNvPr id="4" name="TextBox 4"/>
          <p:cNvSpPr txBox="1"/>
          <p:nvPr/>
        </p:nvSpPr>
        <p:spPr>
          <a:xfrm>
            <a:off x="0" y="2540581"/>
            <a:ext cx="4123489" cy="1885131"/>
          </a:xfrm>
          <a:prstGeom prst="rect">
            <a:avLst/>
          </a:prstGeom>
        </p:spPr>
        <p:txBody>
          <a:bodyPr wrap="square" lIns="0" tIns="0" rIns="0" bIns="0" rtlCol="0" anchor="t">
            <a:spAutoFit/>
          </a:bodyPr>
          <a:lstStyle/>
          <a:p>
            <a:pPr algn="ctr">
              <a:lnSpc>
                <a:spcPts val="4853"/>
              </a:lnSpc>
            </a:pPr>
            <a:r>
              <a:rPr lang="he-IL" sz="3600" b="1" dirty="0">
                <a:latin typeface="Calibri" panose="020F0502020204030204" pitchFamily="34" charset="0"/>
                <a:ea typeface="Calibri" panose="020F0502020204030204" pitchFamily="34" charset="0"/>
                <a:cs typeface="Calibri" panose="020F0502020204030204" pitchFamily="34" charset="0"/>
                <a:sym typeface="Artzisraelisns Bold"/>
                <a:rtl/>
              </a:rPr>
              <a:t>התא המשפחתי הוא המסגרת המשמעותית ביותר לילד.</a:t>
            </a:r>
          </a:p>
        </p:txBody>
      </p:sp>
    </p:spTree>
    <p:extLst>
      <p:ext uri="{BB962C8B-B14F-4D97-AF65-F5344CB8AC3E}">
        <p14:creationId xmlns:p14="http://schemas.microsoft.com/office/powerpoint/2010/main" val="1826200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A0E580A-8ACC-2F8D-E815-A3F7C60A3E0F}"/>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 name="מלבן 4">
            <a:extLst>
              <a:ext uri="{FF2B5EF4-FFF2-40B4-BE49-F238E27FC236}">
                <a16:creationId xmlns:a16="http://schemas.microsoft.com/office/drawing/2014/main" id="{5ED62CA0-29ED-613F-069A-59CD9054AEC4}"/>
              </a:ext>
              <a:ext uri="{C183D7F6-B498-43B3-948B-1728B52AA6E4}">
                <adec:decorative xmlns:adec="http://schemas.microsoft.com/office/drawing/2017/decorative" val="1"/>
              </a:ext>
            </a:extLst>
          </p:cNvPr>
          <p:cNvSpPr/>
          <p:nvPr/>
        </p:nvSpPr>
        <p:spPr>
          <a:xfrm>
            <a:off x="4225287" y="6203619"/>
            <a:ext cx="4027841"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 name="מלבן 5">
            <a:extLst>
              <a:ext uri="{FF2B5EF4-FFF2-40B4-BE49-F238E27FC236}">
                <a16:creationId xmlns:a16="http://schemas.microsoft.com/office/drawing/2014/main" id="{DB49B7E3-F1CB-04E8-75DC-27A688FC0A59}"/>
              </a:ext>
              <a:ext uri="{C183D7F6-B498-43B3-948B-1728B52AA6E4}">
                <adec:decorative xmlns:adec="http://schemas.microsoft.com/office/drawing/2017/decorative" val="1"/>
              </a:ext>
            </a:extLst>
          </p:cNvPr>
          <p:cNvSpPr/>
          <p:nvPr/>
        </p:nvSpPr>
        <p:spPr>
          <a:xfrm>
            <a:off x="8303434" y="6203619"/>
            <a:ext cx="3793179"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 name="מלבן 6">
            <a:extLst>
              <a:ext uri="{FF2B5EF4-FFF2-40B4-BE49-F238E27FC236}">
                <a16:creationId xmlns:a16="http://schemas.microsoft.com/office/drawing/2014/main" id="{C8588463-6AD2-73FA-0D48-DC526AB96333}"/>
              </a:ext>
              <a:ext uri="{C183D7F6-B498-43B3-948B-1728B52AA6E4}">
                <adec:decorative xmlns:adec="http://schemas.microsoft.com/office/drawing/2017/decorative" val="1"/>
              </a:ext>
            </a:extLst>
          </p:cNvPr>
          <p:cNvSpPr/>
          <p:nvPr/>
        </p:nvSpPr>
        <p:spPr>
          <a:xfrm>
            <a:off x="123213" y="6195130"/>
            <a:ext cx="4027841"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3" name="מלבן 2">
            <a:extLst>
              <a:ext uri="{FF2B5EF4-FFF2-40B4-BE49-F238E27FC236}">
                <a16:creationId xmlns:a16="http://schemas.microsoft.com/office/drawing/2014/main" id="{CBA5F789-DDA5-F011-C978-C045DAB74513}"/>
              </a:ext>
              <a:ext uri="{C183D7F6-B498-43B3-948B-1728B52AA6E4}">
                <adec:decorative xmlns:adec="http://schemas.microsoft.com/office/drawing/2017/decorative" val="1"/>
              </a:ext>
            </a:extLst>
          </p:cNvPr>
          <p:cNvSpPr/>
          <p:nvPr/>
        </p:nvSpPr>
        <p:spPr>
          <a:xfrm>
            <a:off x="0" y="0"/>
            <a:ext cx="12192000" cy="1075136"/>
          </a:xfrm>
          <a:prstGeom prst="rect">
            <a:avLst/>
          </a:prstGeom>
          <a:solidFill>
            <a:srgbClr val="F2846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29" name="כותרת 28"/>
          <p:cNvSpPr>
            <a:spLocks noGrp="1"/>
          </p:cNvSpPr>
          <p:nvPr>
            <p:ph type="title" idx="4294967295"/>
          </p:nvPr>
        </p:nvSpPr>
        <p:spPr>
          <a:xfrm>
            <a:off x="2827828" y="38942"/>
            <a:ext cx="6890496"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32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חיזוק מיומנויות החוסן</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24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אמון, תקווה, מסוגלות, שייכות, משמעות, שליטה פנימית</a:t>
            </a:r>
          </a:p>
        </p:txBody>
      </p:sp>
      <p:pic>
        <p:nvPicPr>
          <p:cNvPr id="40" name="תמונה 39" descr="שמש, כשעל כל אחת מקרניה מופיעה מילה אחרת ממיומנויות החוסן של ההורים: אמון, תקווה, מסוגלות, שייכות, משמעות ושליטה פנימית"/>
          <p:cNvPicPr>
            <a:picLocks noChangeAspect="1"/>
          </p:cNvPicPr>
          <p:nvPr/>
        </p:nvPicPr>
        <p:blipFill>
          <a:blip r:embed="rId4"/>
          <a:stretch>
            <a:fillRect/>
          </a:stretch>
        </p:blipFill>
        <p:spPr>
          <a:xfrm>
            <a:off x="3847705" y="966310"/>
            <a:ext cx="5163311" cy="4968175"/>
          </a:xfrm>
          <a:prstGeom prst="rect">
            <a:avLst/>
          </a:prstGeom>
        </p:spPr>
      </p:pic>
      <p:sp>
        <p:nvSpPr>
          <p:cNvPr id="33" name="תיבת טקסט 7">
            <a:extLst>
              <a:ext uri="{FF2B5EF4-FFF2-40B4-BE49-F238E27FC236}">
                <a16:creationId xmlns:a16="http://schemas.microsoft.com/office/drawing/2014/main" id="{0519A04C-99BC-121F-B3C4-ADEF6E701E66}"/>
              </a:ext>
            </a:extLst>
          </p:cNvPr>
          <p:cNvSpPr txBox="1"/>
          <p:nvPr/>
        </p:nvSpPr>
        <p:spPr>
          <a:xfrm>
            <a:off x="7769234" y="1458752"/>
            <a:ext cx="4112272" cy="646331"/>
          </a:xfrm>
          <a:prstGeom prst="rect">
            <a:avLst/>
          </a:prstGeom>
          <a:noFill/>
        </p:spPr>
        <p:txBody>
          <a:bodyPr wrap="square">
            <a:spAutoFit/>
          </a:bodyPr>
          <a:lstStyle/>
          <a:p>
            <a:pPr algn="l"/>
            <a:r>
              <a:rPr lang="he-IL" dirty="0">
                <a:latin typeface="Calibri" panose="020F0502020204030204" pitchFamily="34" charset="0"/>
                <a:ea typeface="Calibri" panose="020F0502020204030204" pitchFamily="34" charset="0"/>
                <a:cs typeface="Calibri" panose="020F0502020204030204" pitchFamily="34" charset="0"/>
              </a:rPr>
              <a:t>היכולת של האדם לסמוך על עצמו, על הסובבים אותו ועל העולם ולהאמין בכוחו לצלוח אתגרים.  </a:t>
            </a:r>
          </a:p>
        </p:txBody>
      </p:sp>
      <p:sp>
        <p:nvSpPr>
          <p:cNvPr id="35" name="תיבת טקסט 10">
            <a:extLst>
              <a:ext uri="{FF2B5EF4-FFF2-40B4-BE49-F238E27FC236}">
                <a16:creationId xmlns:a16="http://schemas.microsoft.com/office/drawing/2014/main" id="{79448C8A-7BE4-CB69-DBCC-A1166144D956}"/>
              </a:ext>
            </a:extLst>
          </p:cNvPr>
          <p:cNvSpPr txBox="1"/>
          <p:nvPr/>
        </p:nvSpPr>
        <p:spPr>
          <a:xfrm>
            <a:off x="8442066" y="3450397"/>
            <a:ext cx="3625272" cy="840230"/>
          </a:xfrm>
          <a:prstGeom prst="rect">
            <a:avLst/>
          </a:prstGeom>
          <a:noFill/>
        </p:spPr>
        <p:txBody>
          <a:bodyPr wrap="square">
            <a:spAutoFit/>
          </a:bodyPr>
          <a:lstStyle/>
          <a:p>
            <a:pPr marR="0" lvl="0" algn="l" defTabSz="914400" rtl="1" eaLnBrk="1" fontAlgn="auto" latinLnBrk="0" hangingPunct="1">
              <a:lnSpc>
                <a:spcPct val="90000"/>
              </a:lnSpc>
              <a:spcBef>
                <a:spcPts val="1000"/>
              </a:spcBef>
              <a:spcAft>
                <a:spcPts val="0"/>
              </a:spcAft>
              <a:buClrTx/>
              <a:buSzTx/>
              <a:tabLst/>
              <a:defRPr/>
            </a:pPr>
            <a:r>
              <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היכולת של האדם לתפוס את העתיד כמרחב של אפשרויות חיוביות שיאפשר לו להתמודד גם לנוכח אתגרים ומשברים.</a:t>
            </a:r>
          </a:p>
        </p:txBody>
      </p:sp>
      <p:sp>
        <p:nvSpPr>
          <p:cNvPr id="34" name="תיבת טקסט 16">
            <a:extLst>
              <a:ext uri="{FF2B5EF4-FFF2-40B4-BE49-F238E27FC236}">
                <a16:creationId xmlns:a16="http://schemas.microsoft.com/office/drawing/2014/main" id="{3AC90D12-D8DA-B349-BCD9-40E2AB7C8890}"/>
              </a:ext>
            </a:extLst>
          </p:cNvPr>
          <p:cNvSpPr txBox="1"/>
          <p:nvPr/>
        </p:nvSpPr>
        <p:spPr>
          <a:xfrm>
            <a:off x="221880" y="4970343"/>
            <a:ext cx="4733084" cy="590931"/>
          </a:xfrm>
          <a:prstGeom prst="rect">
            <a:avLst/>
          </a:prstGeom>
          <a:noFill/>
        </p:spPr>
        <p:txBody>
          <a:bodyPr wrap="square">
            <a:spAutoFit/>
          </a:bodyPr>
          <a:lstStyle/>
          <a:p>
            <a:pPr marR="0" lvl="0" algn="l" defTabSz="914400" rtl="1" eaLnBrk="1" fontAlgn="auto" latinLnBrk="0" hangingPunct="1">
              <a:lnSpc>
                <a:spcPct val="90000"/>
              </a:lnSpc>
              <a:spcBef>
                <a:spcPts val="1000"/>
              </a:spcBef>
              <a:spcAft>
                <a:spcPts val="0"/>
              </a:spcAft>
              <a:buClrTx/>
              <a:buSzTx/>
              <a:tabLst/>
              <a:defRPr/>
            </a:pPr>
            <a:r>
              <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היכולת של האדם ליצור קשרים, להיות חלק מקבוצה, קהילה או משפחה והיכולת להיעזר ולתמוך חברתית.</a:t>
            </a:r>
          </a:p>
        </p:txBody>
      </p:sp>
      <p:sp>
        <p:nvSpPr>
          <p:cNvPr id="39" name="תיבת טקסט 13">
            <a:extLst>
              <a:ext uri="{FF2B5EF4-FFF2-40B4-BE49-F238E27FC236}">
                <a16:creationId xmlns:a16="http://schemas.microsoft.com/office/drawing/2014/main" id="{F7F84358-BBB7-24C2-CAC4-A805C556DE74}"/>
              </a:ext>
            </a:extLst>
          </p:cNvPr>
          <p:cNvSpPr txBox="1"/>
          <p:nvPr/>
        </p:nvSpPr>
        <p:spPr>
          <a:xfrm>
            <a:off x="7027920" y="5427435"/>
            <a:ext cx="5039418" cy="590931"/>
          </a:xfrm>
          <a:prstGeom prst="rect">
            <a:avLst/>
          </a:prstGeom>
          <a:noFill/>
        </p:spPr>
        <p:txBody>
          <a:bodyPr wrap="square">
            <a:spAutoFit/>
          </a:bodyPr>
          <a:lstStyle/>
          <a:p>
            <a:pPr marR="0" lvl="0" algn="l" defTabSz="914400" rtl="1" eaLnBrk="1" fontAlgn="auto" latinLnBrk="0" hangingPunct="1">
              <a:lnSpc>
                <a:spcPct val="90000"/>
              </a:lnSpc>
              <a:spcBef>
                <a:spcPts val="1000"/>
              </a:spcBef>
              <a:spcAft>
                <a:spcPts val="0"/>
              </a:spcAft>
              <a:buClrTx/>
              <a:buSzTx/>
              <a:tabLst/>
              <a:defRPr/>
            </a:pPr>
            <a:r>
              <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היכולת של האדם לתפוס את עצמו כבעל יכולת אישית לפעול, להצליח, להשפיע על מצבו ולחולל שינוי בו ובסביבתו. </a:t>
            </a:r>
          </a:p>
        </p:txBody>
      </p:sp>
      <p:sp>
        <p:nvSpPr>
          <p:cNvPr id="36" name="תיבת טקסט 19">
            <a:extLst>
              <a:ext uri="{FF2B5EF4-FFF2-40B4-BE49-F238E27FC236}">
                <a16:creationId xmlns:a16="http://schemas.microsoft.com/office/drawing/2014/main" id="{0AE204C8-E90F-E492-CBAD-3FD4503954D6}"/>
              </a:ext>
            </a:extLst>
          </p:cNvPr>
          <p:cNvSpPr txBox="1"/>
          <p:nvPr/>
        </p:nvSpPr>
        <p:spPr>
          <a:xfrm>
            <a:off x="-223934" y="2702776"/>
            <a:ext cx="4205560" cy="840230"/>
          </a:xfrm>
          <a:prstGeom prst="rect">
            <a:avLst/>
          </a:prstGeom>
          <a:noFill/>
        </p:spPr>
        <p:txBody>
          <a:bodyPr wrap="square">
            <a:spAutoFit/>
          </a:bodyPr>
          <a:lstStyle/>
          <a:p>
            <a:pPr marR="0" lvl="0" defTabSz="914400" rtl="1" eaLnBrk="1" fontAlgn="auto" latinLnBrk="0" hangingPunct="1">
              <a:lnSpc>
                <a:spcPct val="90000"/>
              </a:lnSpc>
              <a:spcBef>
                <a:spcPts val="1000"/>
              </a:spcBef>
              <a:spcAft>
                <a:spcPts val="0"/>
              </a:spcAft>
              <a:buClrTx/>
              <a:buSzTx/>
              <a:tabLst/>
              <a:defRPr/>
            </a:pPr>
            <a:r>
              <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היכולת של האדם להתחבר לרעיון או לערך שלאורם הוא פועל, ומתוכם הוא מציב לעצמו מטרות.</a:t>
            </a:r>
          </a:p>
        </p:txBody>
      </p:sp>
      <p:sp>
        <p:nvSpPr>
          <p:cNvPr id="38" name="תיבת טקסט 22">
            <a:extLst>
              <a:ext uri="{FF2B5EF4-FFF2-40B4-BE49-F238E27FC236}">
                <a16:creationId xmlns:a16="http://schemas.microsoft.com/office/drawing/2014/main" id="{04994488-8B5D-EAC6-18B8-3D88EBDCFEE6}"/>
              </a:ext>
            </a:extLst>
          </p:cNvPr>
          <p:cNvSpPr txBox="1"/>
          <p:nvPr/>
        </p:nvSpPr>
        <p:spPr>
          <a:xfrm>
            <a:off x="1" y="1428233"/>
            <a:ext cx="5176842" cy="590931"/>
          </a:xfrm>
          <a:prstGeom prst="rect">
            <a:avLst/>
          </a:prstGeom>
          <a:noFill/>
        </p:spPr>
        <p:txBody>
          <a:bodyPr wrap="square">
            <a:spAutoFit/>
          </a:bodyPr>
          <a:lstStyle/>
          <a:p>
            <a:pPr marR="0" lvl="0" defTabSz="914400" rtl="1" eaLnBrk="1" fontAlgn="auto" latinLnBrk="0" hangingPunct="1">
              <a:lnSpc>
                <a:spcPct val="90000"/>
              </a:lnSpc>
              <a:spcBef>
                <a:spcPts val="1000"/>
              </a:spcBef>
              <a:spcAft>
                <a:spcPts val="0"/>
              </a:spcAft>
              <a:buClrTx/>
              <a:buSzTx/>
              <a:tabLst/>
              <a:defRPr/>
            </a:pPr>
            <a:r>
              <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היכולת של האדם לתפוס את האירועים בחייו כניתנים לשליטה באמצעות מעשיו (ע"י בחירה, גמישות וויסות).</a:t>
            </a:r>
          </a:p>
        </p:txBody>
      </p:sp>
      <p:sp>
        <p:nvSpPr>
          <p:cNvPr id="30" name="מלבן 29"/>
          <p:cNvSpPr/>
          <p:nvPr/>
        </p:nvSpPr>
        <p:spPr>
          <a:xfrm>
            <a:off x="8303434" y="6254299"/>
            <a:ext cx="3793179" cy="400110"/>
          </a:xfrm>
          <a:prstGeom prst="rect">
            <a:avLst/>
          </a:prstGeom>
        </p:spPr>
        <p:txBody>
          <a:bodyPr wrap="square">
            <a:spAutoFit/>
          </a:bodyPr>
          <a:lstStyle/>
          <a:p>
            <a:pPr algn="ctr"/>
            <a:r>
              <a:rPr lang="he-IL" sz="2000" b="1" dirty="0">
                <a:latin typeface="Calibri" panose="020F0502020204030204" pitchFamily="34" charset="0"/>
                <a:ea typeface="Calibri" panose="020F0502020204030204" pitchFamily="34" charset="0"/>
                <a:cs typeface="Calibri" panose="020F0502020204030204" pitchFamily="34" charset="0"/>
              </a:rPr>
              <a:t>שלי - כמבוגר משמעותי</a:t>
            </a:r>
          </a:p>
        </p:txBody>
      </p:sp>
      <p:sp>
        <p:nvSpPr>
          <p:cNvPr id="31" name="מלבן 30"/>
          <p:cNvSpPr/>
          <p:nvPr/>
        </p:nvSpPr>
        <p:spPr>
          <a:xfrm>
            <a:off x="4253115" y="6254299"/>
            <a:ext cx="4000014" cy="400110"/>
          </a:xfrm>
          <a:prstGeom prst="rect">
            <a:avLst/>
          </a:prstGeom>
        </p:spPr>
        <p:txBody>
          <a:bodyPr wrap="square">
            <a:spAutoFit/>
          </a:bodyPr>
          <a:lstStyle/>
          <a:p>
            <a:pPr algn="ctr"/>
            <a:r>
              <a:rPr lang="he-IL" sz="2000" b="1" dirty="0">
                <a:latin typeface="Calibri" panose="020F0502020204030204" pitchFamily="34" charset="0"/>
                <a:ea typeface="Calibri" panose="020F0502020204030204" pitchFamily="34" charset="0"/>
                <a:cs typeface="Calibri" panose="020F0502020204030204" pitchFamily="34" charset="0"/>
              </a:rPr>
              <a:t>של הילד שלי ובקשרים בינינו</a:t>
            </a:r>
          </a:p>
        </p:txBody>
      </p:sp>
      <p:sp>
        <p:nvSpPr>
          <p:cNvPr id="32" name="מלבן 31"/>
          <p:cNvSpPr/>
          <p:nvPr/>
        </p:nvSpPr>
        <p:spPr>
          <a:xfrm>
            <a:off x="123213" y="6254299"/>
            <a:ext cx="4006688" cy="400110"/>
          </a:xfrm>
          <a:prstGeom prst="rect">
            <a:avLst/>
          </a:prstGeom>
        </p:spPr>
        <p:txBody>
          <a:bodyPr wrap="square">
            <a:spAutoFit/>
          </a:bodyPr>
          <a:lstStyle/>
          <a:p>
            <a:pPr algn="ctr"/>
            <a:r>
              <a:rPr lang="he-IL" sz="2000" b="1" dirty="0">
                <a:latin typeface="Calibri" panose="020F0502020204030204" pitchFamily="34" charset="0"/>
                <a:ea typeface="Calibri" panose="020F0502020204030204" pitchFamily="34" charset="0"/>
                <a:cs typeface="Calibri" panose="020F0502020204030204" pitchFamily="34" charset="0"/>
              </a:rPr>
              <a:t>בקשר בין ההורים לצוות החינוכי</a:t>
            </a:r>
          </a:p>
        </p:txBody>
      </p:sp>
    </p:spTree>
    <p:extLst>
      <p:ext uri="{BB962C8B-B14F-4D97-AF65-F5344CB8AC3E}">
        <p14:creationId xmlns:p14="http://schemas.microsoft.com/office/powerpoint/2010/main" val="3831069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BFA1E-8B78-1D1A-8DA7-E7539EC22A54}"/>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74B0D27-70EA-56D7-B78C-F429A1E061EE}"/>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pic>
        <p:nvPicPr>
          <p:cNvPr id="3" name="תמונה 2">
            <a:extLst>
              <a:ext uri="{FF2B5EF4-FFF2-40B4-BE49-F238E27FC236}">
                <a16:creationId xmlns:a16="http://schemas.microsoft.com/office/drawing/2014/main" id="{911163D9-03C7-6A17-20E5-0A7DD04E2F15}"/>
              </a:ext>
            </a:extLst>
          </p:cNvPr>
          <p:cNvPicPr>
            <a:picLocks noChangeAspect="1"/>
          </p:cNvPicPr>
          <p:nvPr/>
        </p:nvPicPr>
        <p:blipFill>
          <a:blip r:embed="rId4"/>
          <a:stretch>
            <a:fillRect/>
          </a:stretch>
        </p:blipFill>
        <p:spPr>
          <a:xfrm>
            <a:off x="3847704" y="971092"/>
            <a:ext cx="5163311" cy="4968175"/>
          </a:xfrm>
          <a:prstGeom prst="rect">
            <a:avLst/>
          </a:prstGeom>
        </p:spPr>
      </p:pic>
      <p:sp>
        <p:nvSpPr>
          <p:cNvPr id="43" name="תיבת טקסט 42">
            <a:extLst>
              <a:ext uri="{FF2B5EF4-FFF2-40B4-BE49-F238E27FC236}">
                <a16:creationId xmlns:a16="http://schemas.microsoft.com/office/drawing/2014/main" id="{1C661C14-6303-EDB2-34FB-8A9C1F5C4218}"/>
              </a:ext>
            </a:extLst>
          </p:cNvPr>
          <p:cNvSpPr txBox="1"/>
          <p:nvPr/>
        </p:nvSpPr>
        <p:spPr>
          <a:xfrm>
            <a:off x="6794603" y="825750"/>
            <a:ext cx="4432825" cy="1200329"/>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מה נדרש כדי </a:t>
            </a:r>
            <a:r>
              <a:rPr lang="he-IL" sz="24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לחזק אמון</a:t>
            </a:r>
            <a:endParaRPr lang="he-IL" sz="2400" b="1" strike="sngStrike" spc="37" dirty="0">
              <a:solidFill>
                <a:srgbClr val="FF0000"/>
              </a:solidFill>
              <a:latin typeface="Calibri" panose="020F0502020204030204" pitchFamily="34" charset="0"/>
              <a:ea typeface="Calibri" panose="020F0502020204030204" pitchFamily="34" charset="0"/>
              <a:cs typeface="Calibri" panose="020F0502020204030204" pitchFamily="34" charset="0"/>
              <a:sym typeface="Artzisraelisns"/>
              <a:rtl/>
            </a:endParaRPr>
          </a:p>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ביני לבין הצוות החינוכי?</a:t>
            </a:r>
          </a:p>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ביני לבין ילדי?</a:t>
            </a:r>
          </a:p>
        </p:txBody>
      </p:sp>
      <p:sp>
        <p:nvSpPr>
          <p:cNvPr id="46" name="תיבת טקסט 42">
            <a:extLst>
              <a:ext uri="{FF2B5EF4-FFF2-40B4-BE49-F238E27FC236}">
                <a16:creationId xmlns:a16="http://schemas.microsoft.com/office/drawing/2014/main" id="{1C661C14-6303-EDB2-34FB-8A9C1F5C4218}"/>
              </a:ext>
            </a:extLst>
          </p:cNvPr>
          <p:cNvSpPr txBox="1"/>
          <p:nvPr/>
        </p:nvSpPr>
        <p:spPr>
          <a:xfrm>
            <a:off x="8517994" y="3166825"/>
            <a:ext cx="3061472" cy="1200329"/>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מה יעזור לי להחזיק </a:t>
            </a:r>
            <a:r>
              <a:rPr lang="he-IL" sz="24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תקווה </a:t>
            </a: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בשנה זו?</a:t>
            </a:r>
          </a:p>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איך אעניק תקווה לילדי?</a:t>
            </a:r>
          </a:p>
        </p:txBody>
      </p:sp>
      <p:sp>
        <p:nvSpPr>
          <p:cNvPr id="45" name="תיבת טקסט 42">
            <a:extLst>
              <a:ext uri="{FF2B5EF4-FFF2-40B4-BE49-F238E27FC236}">
                <a16:creationId xmlns:a16="http://schemas.microsoft.com/office/drawing/2014/main" id="{1C661C14-6303-EDB2-34FB-8A9C1F5C4218}"/>
              </a:ext>
            </a:extLst>
          </p:cNvPr>
          <p:cNvSpPr txBox="1"/>
          <p:nvPr/>
        </p:nvSpPr>
        <p:spPr>
          <a:xfrm>
            <a:off x="6699211" y="5523768"/>
            <a:ext cx="3529731" cy="830997"/>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איזו יכולת הורית יש בי? </a:t>
            </a:r>
          </a:p>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איזו חוזקה יש לילד שלי?</a:t>
            </a:r>
          </a:p>
        </p:txBody>
      </p:sp>
      <p:sp>
        <p:nvSpPr>
          <p:cNvPr id="49" name="תיבת טקסט 42">
            <a:extLst>
              <a:ext uri="{FF2B5EF4-FFF2-40B4-BE49-F238E27FC236}">
                <a16:creationId xmlns:a16="http://schemas.microsoft.com/office/drawing/2014/main" id="{1C661C14-6303-EDB2-34FB-8A9C1F5C4218}"/>
              </a:ext>
            </a:extLst>
          </p:cNvPr>
          <p:cNvSpPr txBox="1"/>
          <p:nvPr/>
        </p:nvSpPr>
        <p:spPr>
          <a:xfrm>
            <a:off x="1325592" y="4855350"/>
            <a:ext cx="3529731" cy="1200329"/>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מה יחזק אצלי את תחושת ה</a:t>
            </a:r>
            <a:r>
              <a:rPr lang="he-IL" sz="24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שייכות</a:t>
            </a: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לקהילת הכיתה? מה יחזק אצל ילדי תחושה זו?</a:t>
            </a:r>
          </a:p>
        </p:txBody>
      </p:sp>
      <p:sp>
        <p:nvSpPr>
          <p:cNvPr id="48" name="תיבת טקסט 42">
            <a:extLst>
              <a:ext uri="{FF2B5EF4-FFF2-40B4-BE49-F238E27FC236}">
                <a16:creationId xmlns:a16="http://schemas.microsoft.com/office/drawing/2014/main" id="{1C661C14-6303-EDB2-34FB-8A9C1F5C4218}"/>
              </a:ext>
            </a:extLst>
          </p:cNvPr>
          <p:cNvSpPr txBox="1"/>
          <p:nvPr/>
        </p:nvSpPr>
        <p:spPr>
          <a:xfrm>
            <a:off x="474560" y="2450447"/>
            <a:ext cx="3529731" cy="1200329"/>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ערך משפחתי שיש לנו שהייתי רוצה שיבוא לידי ביטוי בבית הספר / בכיתה</a:t>
            </a:r>
          </a:p>
        </p:txBody>
      </p:sp>
      <p:sp>
        <p:nvSpPr>
          <p:cNvPr id="50" name="תיבת טקסט 42">
            <a:extLst>
              <a:ext uri="{FF2B5EF4-FFF2-40B4-BE49-F238E27FC236}">
                <a16:creationId xmlns:a16="http://schemas.microsoft.com/office/drawing/2014/main" id="{1C661C14-6303-EDB2-34FB-8A9C1F5C4218}"/>
              </a:ext>
            </a:extLst>
          </p:cNvPr>
          <p:cNvSpPr txBox="1"/>
          <p:nvPr/>
        </p:nvSpPr>
        <p:spPr>
          <a:xfrm>
            <a:off x="2910839" y="700717"/>
            <a:ext cx="2919192" cy="830997"/>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"פטנט" הורי שיש לי וארצה לשתף בו</a:t>
            </a:r>
          </a:p>
        </p:txBody>
      </p:sp>
    </p:spTree>
    <p:extLst>
      <p:ext uri="{BB962C8B-B14F-4D97-AF65-F5344CB8AC3E}">
        <p14:creationId xmlns:p14="http://schemas.microsoft.com/office/powerpoint/2010/main" val="2811862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F436929-64C6-7B7F-8485-8707DCFA50DB}"/>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כותרת 4">
            <a:extLst>
              <a:ext uri="{FF2B5EF4-FFF2-40B4-BE49-F238E27FC236}">
                <a16:creationId xmlns:a16="http://schemas.microsoft.com/office/drawing/2014/main" id="{FD8264C4-5357-2A6F-1908-94BF07A3015D}"/>
              </a:ext>
            </a:extLst>
          </p:cNvPr>
          <p:cNvSpPr txBox="1">
            <a:spLocks noGrp="1"/>
          </p:cNvSpPr>
          <p:nvPr>
            <p:ph type="title" idx="4294967295"/>
          </p:nvPr>
        </p:nvSpPr>
        <p:spPr>
          <a:xfrm>
            <a:off x="2751998" y="459609"/>
            <a:ext cx="6152707" cy="5436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he-IL" sz="2933"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איזו קרן מאירה לי את ההורות? </a:t>
            </a:r>
          </a:p>
        </p:txBody>
      </p:sp>
      <p:sp>
        <p:nvSpPr>
          <p:cNvPr id="3" name="TextBox 3"/>
          <p:cNvSpPr txBox="1"/>
          <p:nvPr/>
        </p:nvSpPr>
        <p:spPr>
          <a:xfrm>
            <a:off x="8789458" y="2598568"/>
            <a:ext cx="3402542" cy="1354025"/>
          </a:xfrm>
          <a:prstGeom prst="rect">
            <a:avLst/>
          </a:prstGeom>
        </p:spPr>
        <p:txBody>
          <a:bodyPr lIns="0" tIns="0" rIns="0" bIns="0" rtlCol="0" anchor="t">
            <a:spAutoFit/>
          </a:bodyPr>
          <a:lstStyle/>
          <a:p>
            <a:pPr algn="ctr"/>
            <a:r>
              <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איזו קרן נרצה לחזק בקשר בינינו - הצוות החינוכי וההורים?</a:t>
            </a:r>
          </a:p>
        </p:txBody>
      </p:sp>
      <p:sp>
        <p:nvSpPr>
          <p:cNvPr id="6" name="TextBox 3">
            <a:extLst>
              <a:ext uri="{FF2B5EF4-FFF2-40B4-BE49-F238E27FC236}">
                <a16:creationId xmlns:a16="http://schemas.microsoft.com/office/drawing/2014/main" id="{2A9548CF-1694-2B14-B6DE-AFB2B8F263E4}"/>
              </a:ext>
            </a:extLst>
          </p:cNvPr>
          <p:cNvSpPr txBox="1"/>
          <p:nvPr/>
        </p:nvSpPr>
        <p:spPr>
          <a:xfrm>
            <a:off x="488611" y="2977658"/>
            <a:ext cx="3402542" cy="902683"/>
          </a:xfrm>
          <a:prstGeom prst="rect">
            <a:avLst/>
          </a:prstGeom>
        </p:spPr>
        <p:txBody>
          <a:bodyPr lIns="0" tIns="0" rIns="0" bIns="0" rtlCol="0" anchor="t">
            <a:spAutoFit/>
          </a:bodyPr>
          <a:lstStyle/>
          <a:p>
            <a:pPr algn="ctr"/>
            <a:r>
              <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איזו קרן ארצה לחזק אצלי בימים אלו?</a:t>
            </a:r>
          </a:p>
        </p:txBody>
      </p:sp>
      <p:sp>
        <p:nvSpPr>
          <p:cNvPr id="7" name="TextBox 3">
            <a:extLst>
              <a:ext uri="{FF2B5EF4-FFF2-40B4-BE49-F238E27FC236}">
                <a16:creationId xmlns:a16="http://schemas.microsoft.com/office/drawing/2014/main" id="{C1C39BCE-71D2-4982-05C2-ACAEBF1DE715}"/>
              </a:ext>
            </a:extLst>
          </p:cNvPr>
          <p:cNvSpPr txBox="1"/>
          <p:nvPr/>
        </p:nvSpPr>
        <p:spPr>
          <a:xfrm>
            <a:off x="3838497" y="5715787"/>
            <a:ext cx="4497695" cy="902683"/>
          </a:xfrm>
          <a:prstGeom prst="rect">
            <a:avLst/>
          </a:prstGeom>
        </p:spPr>
        <p:txBody>
          <a:bodyPr wrap="square" lIns="0" tIns="0" rIns="0" bIns="0" rtlCol="0" anchor="t">
            <a:spAutoFit/>
          </a:bodyPr>
          <a:lstStyle/>
          <a:p>
            <a:pPr algn="ctr"/>
            <a:r>
              <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איזו קרן ארצה לחזק </a:t>
            </a:r>
          </a:p>
          <a:p>
            <a:pPr algn="ctr"/>
            <a:r>
              <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בקשר עם ילדיי?</a:t>
            </a:r>
          </a:p>
        </p:txBody>
      </p:sp>
      <p:sp>
        <p:nvSpPr>
          <p:cNvPr id="8" name="Freeform 5">
            <a:extLst>
              <a:ext uri="{FF2B5EF4-FFF2-40B4-BE49-F238E27FC236}">
                <a16:creationId xmlns:a16="http://schemas.microsoft.com/office/drawing/2014/main" id="{627E0872-8D8B-83B6-CE8C-3CB70F530E8A}"/>
              </a:ext>
            </a:extLst>
          </p:cNvPr>
          <p:cNvSpPr/>
          <p:nvPr/>
        </p:nvSpPr>
        <p:spPr>
          <a:xfrm>
            <a:off x="3891153" y="1142212"/>
            <a:ext cx="5134700" cy="4364083"/>
          </a:xfrm>
          <a:custGeom>
            <a:avLst/>
            <a:gdLst/>
            <a:ahLst/>
            <a:cxnLst/>
            <a:rect l="l" t="t" r="r" b="b"/>
            <a:pathLst>
              <a:path w="3262486" h="3295440">
                <a:moveTo>
                  <a:pt x="0" y="0"/>
                </a:moveTo>
                <a:lnTo>
                  <a:pt x="3262486" y="0"/>
                </a:lnTo>
                <a:lnTo>
                  <a:pt x="3262486" y="3295440"/>
                </a:lnTo>
                <a:lnTo>
                  <a:pt x="0" y="3295440"/>
                </a:lnTo>
                <a:lnTo>
                  <a:pt x="0" y="0"/>
                </a:lnTo>
                <a:close/>
              </a:path>
            </a:pathLst>
          </a:custGeom>
          <a:blipFill>
            <a:blip r:embed="rId4"/>
            <a:stretch>
              <a:fillRect/>
            </a:stretch>
          </a:blipFill>
        </p:spPr>
        <p:txBody>
          <a:bodyPr/>
          <a:lstStyle/>
          <a:p>
            <a:endParaRPr lang="he-IL"/>
          </a:p>
        </p:txBody>
      </p:sp>
    </p:spTree>
    <p:extLst>
      <p:ext uri="{BB962C8B-B14F-4D97-AF65-F5344CB8AC3E}">
        <p14:creationId xmlns:p14="http://schemas.microsoft.com/office/powerpoint/2010/main" val="4040774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A5059B57-D608-191E-5C5B-498F94F24CF9}"/>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Freeform 2">
            <a:extLst>
              <a:ext uri="{FF2B5EF4-FFF2-40B4-BE49-F238E27FC236}">
                <a16:creationId xmlns:a16="http://schemas.microsoft.com/office/drawing/2014/main" id="{A4C07C43-915D-07CF-6582-E1954F7666CB}"/>
              </a:ext>
              <a:ext uri="{C183D7F6-B498-43B3-948B-1728B52AA6E4}">
                <adec:decorative xmlns:adec="http://schemas.microsoft.com/office/drawing/2017/decorative" val="1"/>
              </a:ext>
            </a:extLst>
          </p:cNvPr>
          <p:cNvSpPr/>
          <p:nvPr/>
        </p:nvSpPr>
        <p:spPr>
          <a:xfrm>
            <a:off x="5481071" y="-5468"/>
            <a:ext cx="6910221" cy="6863468"/>
          </a:xfrm>
          <a:custGeom>
            <a:avLst/>
            <a:gdLst/>
            <a:ahLst/>
            <a:cxnLst/>
            <a:rect l="l" t="t" r="r" b="b"/>
            <a:pathLst>
              <a:path w="18288000" h="10473256">
                <a:moveTo>
                  <a:pt x="0" y="0"/>
                </a:moveTo>
                <a:lnTo>
                  <a:pt x="18288000" y="0"/>
                </a:lnTo>
                <a:lnTo>
                  <a:pt x="18288000" y="10473256"/>
                </a:lnTo>
                <a:lnTo>
                  <a:pt x="0" y="10473256"/>
                </a:lnTo>
                <a:lnTo>
                  <a:pt x="0" y="0"/>
                </a:lnTo>
                <a:close/>
              </a:path>
            </a:pathLst>
          </a:custGeom>
          <a:blipFill>
            <a:blip r:embed="rId4"/>
            <a:srcRect/>
            <a:stretch>
              <a:fillRect t="-3575" r="-36957" b="-4833"/>
            </a:stretch>
          </a:blipFill>
        </p:spPr>
        <p:txBody>
          <a:bodyPr/>
          <a:lstStyle/>
          <a:p>
            <a:endParaRPr lang="he-IL"/>
          </a:p>
        </p:txBody>
      </p:sp>
      <p:cxnSp>
        <p:nvCxnSpPr>
          <p:cNvPr id="7" name="מחבר ישר 6">
            <a:extLst>
              <a:ext uri="{FF2B5EF4-FFF2-40B4-BE49-F238E27FC236}">
                <a16:creationId xmlns:a16="http://schemas.microsoft.com/office/drawing/2014/main" id="{292EDC69-DEC5-5F07-74EB-598EE5D655D6}"/>
              </a:ext>
              <a:ext uri="{C183D7F6-B498-43B3-948B-1728B52AA6E4}">
                <adec:decorative xmlns:adec="http://schemas.microsoft.com/office/drawing/2017/decorative" val="1"/>
              </a:ext>
            </a:extLst>
          </p:cNvPr>
          <p:cNvCxnSpPr>
            <a:cxnSpLocks/>
          </p:cNvCxnSpPr>
          <p:nvPr/>
        </p:nvCxnSpPr>
        <p:spPr>
          <a:xfrm>
            <a:off x="923257" y="3090045"/>
            <a:ext cx="3743337" cy="0"/>
          </a:xfrm>
          <a:prstGeom prst="line">
            <a:avLst/>
          </a:prstGeom>
          <a:ln>
            <a:solidFill>
              <a:srgbClr val="F2846D"/>
            </a:solidFill>
          </a:ln>
        </p:spPr>
        <p:style>
          <a:lnRef idx="2">
            <a:schemeClr val="accent1"/>
          </a:lnRef>
          <a:fillRef idx="0">
            <a:schemeClr val="accent1"/>
          </a:fillRef>
          <a:effectRef idx="1">
            <a:schemeClr val="accent1"/>
          </a:effectRef>
          <a:fontRef idx="minor">
            <a:schemeClr val="tx1"/>
          </a:fontRef>
        </p:style>
      </p:cxnSp>
      <p:sp>
        <p:nvSpPr>
          <p:cNvPr id="11" name="כותרת 10">
            <a:extLst>
              <a:ext uri="{FF2B5EF4-FFF2-40B4-BE49-F238E27FC236}">
                <a16:creationId xmlns:a16="http://schemas.microsoft.com/office/drawing/2014/main" id="{2C24B55F-C57E-0325-E234-EDE2D2E419A8}"/>
              </a:ext>
            </a:extLst>
          </p:cNvPr>
          <p:cNvSpPr txBox="1">
            <a:spLocks noGrp="1"/>
          </p:cNvSpPr>
          <p:nvPr>
            <p:ph type="title" idx="4294967295"/>
          </p:nvPr>
        </p:nvSpPr>
        <p:spPr>
          <a:xfrm>
            <a:off x="405268" y="680036"/>
            <a:ext cx="4670535" cy="19377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ts val="4853"/>
              </a:lnSpc>
              <a:spcBef>
                <a:spcPts val="0"/>
              </a:spcBef>
              <a:spcAft>
                <a:spcPts val="0"/>
              </a:spcAft>
              <a:buClrTx/>
              <a:buSzTx/>
              <a:buFontTx/>
              <a:buNone/>
              <a:tabLst/>
              <a:defRPr/>
            </a:pPr>
            <a:r>
              <a:rPr kumimoji="0" lang="he-IL" sz="3466"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בואו נחזור לחמש הדברים שכתבתם שאתם אוהבים. </a:t>
            </a:r>
          </a:p>
          <a:p>
            <a:pPr marL="0" marR="0" lvl="0" indent="0" algn="ctr" defTabSz="914400" rtl="1" eaLnBrk="1" fontAlgn="auto" latinLnBrk="0" hangingPunct="1">
              <a:lnSpc>
                <a:spcPts val="4853"/>
              </a:lnSpc>
              <a:spcBef>
                <a:spcPts val="0"/>
              </a:spcBef>
              <a:spcAft>
                <a:spcPts val="0"/>
              </a:spcAft>
              <a:buClrTx/>
              <a:buSzTx/>
              <a:buFontTx/>
              <a:buNone/>
              <a:tabLst/>
              <a:defRPr/>
            </a:pPr>
            <a:r>
              <a:rPr kumimoji="0" lang="he-IL" sz="34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האם מישהו כתב את עצמו?</a:t>
            </a:r>
          </a:p>
        </p:txBody>
      </p:sp>
      <p:sp>
        <p:nvSpPr>
          <p:cNvPr id="3" name="TextBox 3"/>
          <p:cNvSpPr txBox="1"/>
          <p:nvPr/>
        </p:nvSpPr>
        <p:spPr>
          <a:xfrm>
            <a:off x="221302" y="2620480"/>
            <a:ext cx="5147245" cy="3102131"/>
          </a:xfrm>
          <a:prstGeom prst="rect">
            <a:avLst/>
          </a:prstGeom>
        </p:spPr>
        <p:txBody>
          <a:bodyPr wrap="square" lIns="0" tIns="0" rIns="0" bIns="0" rtlCol="0" anchor="t">
            <a:spAutoFit/>
          </a:bodyPr>
          <a:lstStyle/>
          <a:p>
            <a:pPr algn="ctr">
              <a:lnSpc>
                <a:spcPts val="4853"/>
              </a:lnSpc>
            </a:pPr>
            <a:endParaRPr lang="he-IL" sz="3466"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endParaRPr>
          </a:p>
          <a:p>
            <a:pPr algn="ctr">
              <a:lnSpc>
                <a:spcPts val="4853"/>
              </a:lnSpc>
            </a:pPr>
            <a:r>
              <a:rPr lang="he-IL" sz="3466"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rPr>
              <a:t>מאד חשוב לחזק את עצמנו כהורים, לדעת מה ממלא אותנו, לקבל תמיכה ולפנות לסיוע בעת הצורך.</a:t>
            </a:r>
          </a:p>
        </p:txBody>
      </p:sp>
    </p:spTree>
    <p:extLst>
      <p:ext uri="{BB962C8B-B14F-4D97-AF65-F5344CB8AC3E}">
        <p14:creationId xmlns:p14="http://schemas.microsoft.com/office/powerpoint/2010/main" val="259851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4AF365B5-D596-0192-2909-7C7C0780B68B}"/>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descr="שיר מאת טלי ורסנו אייסמן: לנפח את השמש, לשים אותה גבוה באמצע השמים, לסדר את העננים כך שלא יסתירו. לעשות זאת בתוכי ולנשום, ולצאת כך אל היום."/>
          <p:cNvSpPr/>
          <p:nvPr/>
        </p:nvSpPr>
        <p:spPr>
          <a:xfrm>
            <a:off x="6550501" y="976418"/>
            <a:ext cx="5127514" cy="5262330"/>
          </a:xfrm>
          <a:custGeom>
            <a:avLst/>
            <a:gdLst/>
            <a:ahLst/>
            <a:cxnLst/>
            <a:rect l="l" t="t" r="r" b="b"/>
            <a:pathLst>
              <a:path w="7691271" h="7893495">
                <a:moveTo>
                  <a:pt x="0" y="0"/>
                </a:moveTo>
                <a:lnTo>
                  <a:pt x="7691271" y="0"/>
                </a:lnTo>
                <a:lnTo>
                  <a:pt x="7691271" y="7893495"/>
                </a:lnTo>
                <a:lnTo>
                  <a:pt x="0" y="7893495"/>
                </a:lnTo>
                <a:lnTo>
                  <a:pt x="0" y="0"/>
                </a:lnTo>
                <a:close/>
              </a:path>
            </a:pathLst>
          </a:custGeom>
          <a:blipFill>
            <a:blip r:embed="rId4"/>
            <a:stretch>
              <a:fillRect t="-673" r="-4012" b="-673"/>
            </a:stretch>
          </a:blipFill>
        </p:spPr>
        <p:txBody>
          <a:bodyPr/>
          <a:lstStyle/>
          <a:p>
            <a:endParaRPr lang="he-IL"/>
          </a:p>
        </p:txBody>
      </p:sp>
      <p:sp>
        <p:nvSpPr>
          <p:cNvPr id="6" name="כותרת 5">
            <a:extLst>
              <a:ext uri="{FF2B5EF4-FFF2-40B4-BE49-F238E27FC236}">
                <a16:creationId xmlns:a16="http://schemas.microsoft.com/office/drawing/2014/main" id="{B0306BBC-EE61-0075-E4AE-006C10F41A98}"/>
              </a:ext>
            </a:extLst>
          </p:cNvPr>
          <p:cNvSpPr>
            <a:spLocks noGrp="1"/>
          </p:cNvSpPr>
          <p:nvPr>
            <p:ph type="title" idx="4294967295"/>
          </p:nvPr>
        </p:nvSpPr>
        <p:spPr>
          <a:xfrm>
            <a:off x="9553903" y="1277005"/>
            <a:ext cx="2124112" cy="646387"/>
          </a:xfrm>
          <a:prstGeom prst="rect">
            <a:avLst/>
          </a:prstGeom>
          <a:solidFill>
            <a:schemeClr val="bg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4800" b="1" i="0" u="none" strike="noStrike" kern="1200" cap="none" spc="0" normalizeH="0" baseline="0" noProof="0" dirty="0">
                <a:ln>
                  <a:noFill/>
                </a:ln>
                <a:solidFill>
                  <a:srgbClr val="F2846D"/>
                </a:solidFill>
                <a:effectLst/>
                <a:uLnTx/>
                <a:uFillTx/>
                <a:latin typeface="Calibri" panose="020F0502020204030204" pitchFamily="34" charset="0"/>
                <a:ea typeface="Calibri" panose="020F0502020204030204" pitchFamily="34" charset="0"/>
                <a:cs typeface="Calibri" panose="020F0502020204030204" pitchFamily="34" charset="0"/>
              </a:rPr>
              <a:t>סדר יום</a:t>
            </a:r>
          </a:p>
        </p:txBody>
      </p:sp>
      <p:grpSp>
        <p:nvGrpSpPr>
          <p:cNvPr id="3" name="Group 3">
            <a:extLst>
              <a:ext uri="{C183D7F6-B498-43B3-948B-1728B52AA6E4}">
                <adec:decorative xmlns:adec="http://schemas.microsoft.com/office/drawing/2017/decorative" val="1"/>
              </a:ext>
            </a:extLst>
          </p:cNvPr>
          <p:cNvGrpSpPr/>
          <p:nvPr/>
        </p:nvGrpSpPr>
        <p:grpSpPr>
          <a:xfrm>
            <a:off x="-793348" y="-247456"/>
            <a:ext cx="7854153" cy="7333661"/>
            <a:chOff x="0" y="0"/>
            <a:chExt cx="24384000" cy="22768083"/>
          </a:xfrm>
        </p:grpSpPr>
        <p:sp>
          <p:nvSpPr>
            <p:cNvPr id="4" name="Freeform 4"/>
            <p:cNvSpPr/>
            <p:nvPr/>
          </p:nvSpPr>
          <p:spPr>
            <a:xfrm>
              <a:off x="0" y="0"/>
              <a:ext cx="24384000" cy="22768086"/>
            </a:xfrm>
            <a:custGeom>
              <a:avLst/>
              <a:gdLst/>
              <a:ahLst/>
              <a:cxnLst/>
              <a:rect l="l" t="t" r="r" b="b"/>
              <a:pathLst>
                <a:path w="24384000" h="22768086">
                  <a:moveTo>
                    <a:pt x="0" y="0"/>
                  </a:moveTo>
                  <a:lnTo>
                    <a:pt x="24384000" y="0"/>
                  </a:lnTo>
                  <a:lnTo>
                    <a:pt x="24384000" y="22768086"/>
                  </a:lnTo>
                  <a:lnTo>
                    <a:pt x="0" y="22768086"/>
                  </a:lnTo>
                  <a:lnTo>
                    <a:pt x="0" y="0"/>
                  </a:lnTo>
                  <a:close/>
                </a:path>
              </a:pathLst>
            </a:custGeom>
            <a:blipFill>
              <a:blip r:embed="rId5"/>
              <a:stretch>
                <a:fillRect t="-4851" b="-4851"/>
              </a:stretch>
            </a:blipFill>
          </p:spPr>
          <p:txBody>
            <a:bodyPr/>
            <a:lstStyle/>
            <a:p>
              <a:endParaRPr lang="he-IL"/>
            </a:p>
          </p:txBody>
        </p:sp>
      </p:grpSp>
      <p:sp>
        <p:nvSpPr>
          <p:cNvPr id="7" name="כותרת 5">
            <a:extLst>
              <a:ext uri="{FF2B5EF4-FFF2-40B4-BE49-F238E27FC236}">
                <a16:creationId xmlns:a16="http://schemas.microsoft.com/office/drawing/2014/main" id="{96EAAA26-77F0-3717-D8A9-9B9F0026D39F}"/>
              </a:ext>
              <a:ext uri="{C183D7F6-B498-43B3-948B-1728B52AA6E4}">
                <adec:decorative xmlns:adec="http://schemas.microsoft.com/office/drawing/2017/decorative" val="1"/>
              </a:ext>
            </a:extLst>
          </p:cNvPr>
          <p:cNvSpPr txBox="1">
            <a:spLocks/>
          </p:cNvSpPr>
          <p:nvPr/>
        </p:nvSpPr>
        <p:spPr>
          <a:xfrm>
            <a:off x="9553903" y="1263438"/>
            <a:ext cx="2124112" cy="646387"/>
          </a:xfrm>
          <a:prstGeom prst="rect">
            <a:avLst/>
          </a:prstGeom>
          <a:solidFill>
            <a:schemeClr val="bg1"/>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lvl1pPr algn="r" defTabSz="914400" rtl="1"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00000"/>
              </a:lnSpc>
              <a:spcBef>
                <a:spcPts val="0"/>
              </a:spcBef>
              <a:defRPr/>
            </a:pPr>
            <a:r>
              <a:rPr lang="he-IL" sz="4800" b="1" dirty="0">
                <a:solidFill>
                  <a:srgbClr val="F2846D"/>
                </a:solidFill>
                <a:latin typeface="Calibri" panose="020F0502020204030204" pitchFamily="34" charset="0"/>
                <a:ea typeface="Calibri" panose="020F0502020204030204" pitchFamily="34" charset="0"/>
                <a:cs typeface="Calibri" panose="020F0502020204030204" pitchFamily="34" charset="0"/>
              </a:rPr>
              <a:t>סדר יום</a:t>
            </a:r>
          </a:p>
        </p:txBody>
      </p:sp>
    </p:spTree>
    <p:extLst>
      <p:ext uri="{BB962C8B-B14F-4D97-AF65-F5344CB8AC3E}">
        <p14:creationId xmlns:p14="http://schemas.microsoft.com/office/powerpoint/2010/main" val="2553815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994883" y="223543"/>
            <a:ext cx="7839758" cy="8771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6000" b="1" i="0" u="none" strike="noStrike" kern="1200" cap="none" spc="0" normalizeH="0" baseline="0" noProof="0" dirty="0">
                <a:ln>
                  <a:noFill/>
                </a:ln>
                <a:solidFill>
                  <a:schemeClr val="accent2">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רגע לפני... </a:t>
            </a:r>
            <a:r>
              <a:rPr kumimoji="0" lang="en-US" sz="6000" b="1" i="0" u="none" strike="noStrike" kern="1200" cap="none" spc="0" normalizeH="0" baseline="0" noProof="0" dirty="0">
                <a:ln>
                  <a:noFill/>
                </a:ln>
                <a:solidFill>
                  <a:schemeClr val="accent2">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Checklist</a:t>
            </a:r>
          </a:p>
        </p:txBody>
      </p:sp>
      <p:sp>
        <p:nvSpPr>
          <p:cNvPr id="3" name="מלבן: פינות מעוגלות 2">
            <a:extLst>
              <a:ext uri="{FF2B5EF4-FFF2-40B4-BE49-F238E27FC236}">
                <a16:creationId xmlns:a16="http://schemas.microsoft.com/office/drawing/2014/main" id="{682701E8-D638-D706-2462-16614D781938}"/>
              </a:ext>
            </a:extLst>
          </p:cNvPr>
          <p:cNvSpPr/>
          <p:nvPr/>
        </p:nvSpPr>
        <p:spPr>
          <a:xfrm>
            <a:off x="7960383" y="1070367"/>
            <a:ext cx="1844048" cy="420661"/>
          </a:xfrm>
          <a:prstGeom prst="round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אשאל את עצמי</a:t>
            </a:r>
          </a:p>
        </p:txBody>
      </p:sp>
      <p:sp>
        <p:nvSpPr>
          <p:cNvPr id="5" name="תיבת טקסט 4">
            <a:extLst>
              <a:ext uri="{FF2B5EF4-FFF2-40B4-BE49-F238E27FC236}">
                <a16:creationId xmlns:a16="http://schemas.microsoft.com/office/drawing/2014/main" id="{760E3DA1-83E7-5FA8-DFD2-EBF6A8478259}"/>
              </a:ext>
            </a:extLst>
          </p:cNvPr>
          <p:cNvSpPr txBox="1"/>
          <p:nvPr/>
        </p:nvSpPr>
        <p:spPr>
          <a:xfrm>
            <a:off x="1848372" y="1643442"/>
            <a:ext cx="7599805" cy="523220"/>
          </a:xfrm>
          <a:prstGeom prst="rect">
            <a:avLst/>
          </a:prstGeom>
          <a:noFill/>
        </p:spPr>
        <p:txBody>
          <a:bodyPr wrap="square">
            <a:spAutoFit/>
          </a:bodyPr>
          <a:lstStyle/>
          <a:p>
            <a:pPr>
              <a:lnSpc>
                <a:spcPct val="100000"/>
              </a:lnSpc>
            </a:pPr>
            <a:r>
              <a:rPr lang="he-IL" sz="1400" dirty="0">
                <a:latin typeface="Calibri" panose="020F0502020204030204" pitchFamily="34" charset="0"/>
                <a:ea typeface="Calibri" panose="020F0502020204030204" pitchFamily="34" charset="0"/>
                <a:cs typeface="Calibri" panose="020F0502020204030204" pitchFamily="34" charset="0"/>
              </a:rPr>
              <a:t>מיהן המשפחות בכיתתי? האם יש משפחות במעגלי פגיעות? למה הן יזדקקו ממני? </a:t>
            </a:r>
            <a:br>
              <a:rPr lang="en-US" sz="1400" dirty="0">
                <a:latin typeface="Calibri" panose="020F0502020204030204" pitchFamily="34" charset="0"/>
                <a:ea typeface="Calibri" panose="020F0502020204030204" pitchFamily="34" charset="0"/>
                <a:cs typeface="Calibri" panose="020F0502020204030204" pitchFamily="34" charset="0"/>
              </a:rPr>
            </a:br>
            <a:r>
              <a:rPr lang="he-IL" sz="1400" dirty="0">
                <a:latin typeface="Calibri" panose="020F0502020204030204" pitchFamily="34" charset="0"/>
                <a:ea typeface="Calibri" panose="020F0502020204030204" pitchFamily="34" charset="0"/>
                <a:cs typeface="Calibri" panose="020F0502020204030204" pitchFamily="34" charset="0"/>
              </a:rPr>
              <a:t>(משפחות שחוו אובדן, מפונים, משפחות חטופים, תלמידים שבים, בן משפחה מגויס, בן משפחה פצוע)?  </a:t>
            </a:r>
          </a:p>
        </p:txBody>
      </p:sp>
      <p:sp>
        <p:nvSpPr>
          <p:cNvPr id="38" name="תיבת טקסט 37">
            <a:extLst>
              <a:ext uri="{FF2B5EF4-FFF2-40B4-BE49-F238E27FC236}">
                <a16:creationId xmlns:a16="http://schemas.microsoft.com/office/drawing/2014/main" id="{231E442E-7B6A-8D5A-A01A-5A4F5A43BA27}"/>
              </a:ext>
            </a:extLst>
          </p:cNvPr>
          <p:cNvSpPr txBox="1"/>
          <p:nvPr/>
        </p:nvSpPr>
        <p:spPr>
          <a:xfrm>
            <a:off x="1501442" y="2224249"/>
            <a:ext cx="7921866" cy="307777"/>
          </a:xfrm>
          <a:prstGeom prst="rect">
            <a:avLst/>
          </a:prstGeom>
          <a:noFill/>
        </p:spPr>
        <p:txBody>
          <a:bodyPr wrap="square">
            <a:spAutoFit/>
          </a:bodyPr>
          <a:lstStyle/>
          <a:p>
            <a:pPr>
              <a:lnSpc>
                <a:spcPct val="100000"/>
              </a:lnSpc>
            </a:pPr>
            <a:r>
              <a:rPr lang="he-IL" sz="1400" dirty="0">
                <a:latin typeface="Calibri" panose="020F0502020204030204" pitchFamily="34" charset="0"/>
                <a:ea typeface="Calibri" panose="020F0502020204030204" pitchFamily="34" charset="0"/>
                <a:cs typeface="Calibri" panose="020F0502020204030204" pitchFamily="34" charset="0"/>
              </a:rPr>
              <a:t>אילו משפחות נמצאות במעגלי פגיעה נוספים? (משבר משפחתי, משפחות בסיכון, בן משפחה חולה)? </a:t>
            </a:r>
          </a:p>
        </p:txBody>
      </p:sp>
      <p:sp>
        <p:nvSpPr>
          <p:cNvPr id="43" name="תיבת טקסט 42">
            <a:extLst>
              <a:ext uri="{FF2B5EF4-FFF2-40B4-BE49-F238E27FC236}">
                <a16:creationId xmlns:a16="http://schemas.microsoft.com/office/drawing/2014/main" id="{30F1C14A-4488-7BA7-6D16-845DB4A7F153}"/>
              </a:ext>
            </a:extLst>
          </p:cNvPr>
          <p:cNvSpPr txBox="1"/>
          <p:nvPr/>
        </p:nvSpPr>
        <p:spPr>
          <a:xfrm>
            <a:off x="1477792" y="2667279"/>
            <a:ext cx="7945516" cy="307777"/>
          </a:xfrm>
          <a:prstGeom prst="rect">
            <a:avLst/>
          </a:prstGeom>
          <a:noFill/>
        </p:spPr>
        <p:txBody>
          <a:bodyPr wrap="square">
            <a:spAutoFit/>
          </a:bodyPr>
          <a:lstStyle/>
          <a:p>
            <a:pPr>
              <a:lnSpc>
                <a:spcPct val="100000"/>
              </a:lnSpc>
            </a:pPr>
            <a:r>
              <a:rPr lang="he-IL" sz="1400" dirty="0">
                <a:latin typeface="Calibri" panose="020F0502020204030204" pitchFamily="34" charset="0"/>
                <a:ea typeface="Calibri" panose="020F0502020204030204" pitchFamily="34" charset="0"/>
                <a:cs typeface="Calibri" panose="020F0502020204030204" pitchFamily="34" charset="0"/>
              </a:rPr>
              <a:t>מהם המאפיינים ההתפתחותיים של גיל התלמידים ובהתאמה – אילו השלכות יש למאפיינים אלו על ההורים?</a:t>
            </a:r>
          </a:p>
        </p:txBody>
      </p:sp>
      <p:sp>
        <p:nvSpPr>
          <p:cNvPr id="47" name="מלבן: פינות מעוגלות 46">
            <a:extLst>
              <a:ext uri="{FF2B5EF4-FFF2-40B4-BE49-F238E27FC236}">
                <a16:creationId xmlns:a16="http://schemas.microsoft.com/office/drawing/2014/main" id="{842CAFE1-E4A6-703C-8E45-1F829F479868}"/>
              </a:ext>
            </a:extLst>
          </p:cNvPr>
          <p:cNvSpPr/>
          <p:nvPr/>
        </p:nvSpPr>
        <p:spPr>
          <a:xfrm>
            <a:off x="7990592" y="3178353"/>
            <a:ext cx="1844048" cy="420661"/>
          </a:xfrm>
          <a:prstGeom prst="round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אתכנן ואכין</a:t>
            </a:r>
          </a:p>
        </p:txBody>
      </p:sp>
      <p:sp>
        <p:nvSpPr>
          <p:cNvPr id="49" name="תיבת טקסט 48">
            <a:extLst>
              <a:ext uri="{FF2B5EF4-FFF2-40B4-BE49-F238E27FC236}">
                <a16:creationId xmlns:a16="http://schemas.microsoft.com/office/drawing/2014/main" id="{4995190E-FD8C-8B48-DC5D-900CC6D3A2A2}"/>
              </a:ext>
            </a:extLst>
          </p:cNvPr>
          <p:cNvSpPr txBox="1"/>
          <p:nvPr/>
        </p:nvSpPr>
        <p:spPr>
          <a:xfrm>
            <a:off x="6363772" y="3754419"/>
            <a:ext cx="3069623" cy="307777"/>
          </a:xfrm>
          <a:prstGeom prst="rect">
            <a:avLst/>
          </a:prstGeom>
          <a:noFill/>
        </p:spPr>
        <p:txBody>
          <a:bodyPr wrap="square">
            <a:spAutoFit/>
          </a:bodyPr>
          <a:lstStyle/>
          <a:p>
            <a:pPr>
              <a:lnSpc>
                <a:spcPct val="100000"/>
              </a:lnSpc>
            </a:pPr>
            <a:r>
              <a:rPr lang="he-IL" sz="1400" dirty="0">
                <a:latin typeface="Calibri" panose="020F0502020204030204" pitchFamily="34" charset="0"/>
                <a:ea typeface="Calibri" panose="020F0502020204030204" pitchFamily="34" charset="0"/>
                <a:cs typeface="Calibri" panose="020F0502020204030204" pitchFamily="34" charset="0"/>
              </a:rPr>
              <a:t>מסרים אישיים (</a:t>
            </a:r>
            <a:r>
              <a:rPr lang="he-IL" sz="1400" dirty="0" err="1">
                <a:latin typeface="Calibri" panose="020F0502020204030204" pitchFamily="34" charset="0"/>
                <a:ea typeface="Calibri" panose="020F0502020204030204" pitchFamily="34" charset="0"/>
                <a:cs typeface="Calibri" panose="020F0502020204030204" pitchFamily="34" charset="0"/>
              </a:rPr>
              <a:t>חזון</a:t>
            </a:r>
            <a:r>
              <a:rPr lang="he-IL" sz="1400" dirty="0">
                <a:latin typeface="Calibri" panose="020F0502020204030204" pitchFamily="34" charset="0"/>
                <a:ea typeface="Calibri" panose="020F0502020204030204" pitchFamily="34" charset="0"/>
                <a:cs typeface="Calibri" panose="020F0502020204030204" pitchFamily="34" charset="0"/>
              </a:rPr>
              <a:t>, תפיסת עולם)</a:t>
            </a:r>
          </a:p>
        </p:txBody>
      </p:sp>
      <p:sp>
        <p:nvSpPr>
          <p:cNvPr id="54" name="תיבת טקסט 53">
            <a:extLst>
              <a:ext uri="{FF2B5EF4-FFF2-40B4-BE49-F238E27FC236}">
                <a16:creationId xmlns:a16="http://schemas.microsoft.com/office/drawing/2014/main" id="{32B71DF3-63BD-02A7-B673-9A0172FE937F}"/>
              </a:ext>
            </a:extLst>
          </p:cNvPr>
          <p:cNvSpPr txBox="1"/>
          <p:nvPr/>
        </p:nvSpPr>
        <p:spPr>
          <a:xfrm>
            <a:off x="6363772" y="4204536"/>
            <a:ext cx="3069623" cy="307777"/>
          </a:xfrm>
          <a:prstGeom prst="rect">
            <a:avLst/>
          </a:prstGeom>
          <a:noFill/>
        </p:spPr>
        <p:txBody>
          <a:bodyPr wrap="square">
            <a:spAutoFit/>
          </a:bodyPr>
          <a:lstStyle/>
          <a:p>
            <a:pPr>
              <a:lnSpc>
                <a:spcPct val="100000"/>
              </a:lnSpc>
            </a:pPr>
            <a:r>
              <a:rPr lang="he-IL" sz="1400" dirty="0">
                <a:latin typeface="Calibri" panose="020F0502020204030204" pitchFamily="34" charset="0"/>
                <a:ea typeface="Calibri" panose="020F0502020204030204" pitchFamily="34" charset="0"/>
                <a:cs typeface="Calibri" panose="020F0502020204030204" pitchFamily="34" charset="0"/>
              </a:rPr>
              <a:t>מסרים ארגוניים ('אני מאמין' מוסדי)</a:t>
            </a:r>
          </a:p>
        </p:txBody>
      </p:sp>
      <p:sp>
        <p:nvSpPr>
          <p:cNvPr id="55" name="תיבת טקסט 54">
            <a:extLst>
              <a:ext uri="{FF2B5EF4-FFF2-40B4-BE49-F238E27FC236}">
                <a16:creationId xmlns:a16="http://schemas.microsoft.com/office/drawing/2014/main" id="{F749E974-ABC8-11A6-C305-986D29895FD9}"/>
              </a:ext>
            </a:extLst>
          </p:cNvPr>
          <p:cNvSpPr txBox="1"/>
          <p:nvPr/>
        </p:nvSpPr>
        <p:spPr>
          <a:xfrm>
            <a:off x="6133290" y="4616608"/>
            <a:ext cx="3306183" cy="307777"/>
          </a:xfrm>
          <a:prstGeom prst="rect">
            <a:avLst/>
          </a:prstGeom>
          <a:noFill/>
        </p:spPr>
        <p:txBody>
          <a:bodyPr wrap="square">
            <a:spAutoFit/>
          </a:bodyPr>
          <a:lstStyle/>
          <a:p>
            <a:pPr>
              <a:lnSpc>
                <a:spcPct val="100000"/>
              </a:lnSpc>
            </a:pPr>
            <a:r>
              <a:rPr lang="he-IL" sz="1400" dirty="0" err="1">
                <a:latin typeface="Calibri" panose="020F0502020204030204" pitchFamily="34" charset="0"/>
                <a:ea typeface="Calibri" panose="020F0502020204030204" pitchFamily="34" charset="0"/>
                <a:cs typeface="Calibri" panose="020F0502020204030204" pitchFamily="34" charset="0"/>
              </a:rPr>
              <a:t>תכניות</a:t>
            </a:r>
            <a:r>
              <a:rPr lang="he-IL" sz="1400" dirty="0">
                <a:latin typeface="Calibri" panose="020F0502020204030204" pitchFamily="34" charset="0"/>
                <a:ea typeface="Calibri" panose="020F0502020204030204" pitchFamily="34" charset="0"/>
                <a:cs typeface="Calibri" panose="020F0502020204030204" pitchFamily="34" charset="0"/>
              </a:rPr>
              <a:t> לימודים ומידע, נושאים לדיון ולשיח</a:t>
            </a:r>
          </a:p>
        </p:txBody>
      </p:sp>
      <p:sp>
        <p:nvSpPr>
          <p:cNvPr id="59" name="תיבת טקסט 58">
            <a:extLst>
              <a:ext uri="{FF2B5EF4-FFF2-40B4-BE49-F238E27FC236}">
                <a16:creationId xmlns:a16="http://schemas.microsoft.com/office/drawing/2014/main" id="{B97BFC79-9AAC-4FBE-4058-D164FDD1EDE4}"/>
              </a:ext>
            </a:extLst>
          </p:cNvPr>
          <p:cNvSpPr txBox="1"/>
          <p:nvPr/>
        </p:nvSpPr>
        <p:spPr>
          <a:xfrm>
            <a:off x="6019699" y="5256374"/>
            <a:ext cx="3454936" cy="523220"/>
          </a:xfrm>
          <a:prstGeom prst="rect">
            <a:avLst/>
          </a:prstGeom>
          <a:noFill/>
        </p:spPr>
        <p:txBody>
          <a:bodyPr wrap="square">
            <a:spAutoFit/>
          </a:bodyPr>
          <a:lstStyle/>
          <a:p>
            <a:pPr algn="just"/>
            <a:r>
              <a:rPr lang="he-IL" sz="1400" dirty="0">
                <a:latin typeface="Calibri" panose="020F0502020204030204" pitchFamily="34" charset="0"/>
                <a:ea typeface="Calibri" panose="020F0502020204030204" pitchFamily="34" charset="0"/>
                <a:cs typeface="Calibri" panose="020F0502020204030204" pitchFamily="34" charset="0"/>
              </a:rPr>
              <a:t>ניתן לשלוח מראש מידע ונהלים על מנת להשאיר זמן לשיח על מהות ופעילות </a:t>
            </a:r>
            <a:r>
              <a:rPr lang="he-IL" sz="1400" dirty="0" err="1">
                <a:latin typeface="Calibri" panose="020F0502020204030204" pitchFamily="34" charset="0"/>
                <a:ea typeface="Calibri" panose="020F0502020204030204" pitchFamily="34" charset="0"/>
                <a:cs typeface="Calibri" panose="020F0502020204030204" pitchFamily="34" charset="0"/>
              </a:rPr>
              <a:t>חוויתית</a:t>
            </a:r>
            <a:r>
              <a:rPr lang="he-IL" sz="1400" dirty="0">
                <a:latin typeface="Calibri" panose="020F0502020204030204" pitchFamily="34" charset="0"/>
                <a:ea typeface="Calibri" panose="020F0502020204030204" pitchFamily="34" charset="0"/>
                <a:cs typeface="Calibri" panose="020F0502020204030204" pitchFamily="34" charset="0"/>
              </a:rPr>
              <a:t>.</a:t>
            </a:r>
          </a:p>
        </p:txBody>
      </p:sp>
      <p:sp>
        <p:nvSpPr>
          <p:cNvPr id="65" name="תיבת טקסט 64">
            <a:extLst>
              <a:ext uri="{FF2B5EF4-FFF2-40B4-BE49-F238E27FC236}">
                <a16:creationId xmlns:a16="http://schemas.microsoft.com/office/drawing/2014/main" id="{A05066F3-DFA3-3BB8-B2F7-598039B145C2}"/>
              </a:ext>
            </a:extLst>
          </p:cNvPr>
          <p:cNvSpPr txBox="1"/>
          <p:nvPr/>
        </p:nvSpPr>
        <p:spPr>
          <a:xfrm>
            <a:off x="6042714" y="6129928"/>
            <a:ext cx="3454935" cy="523220"/>
          </a:xfrm>
          <a:prstGeom prst="rect">
            <a:avLst/>
          </a:prstGeom>
          <a:noFill/>
        </p:spPr>
        <p:txBody>
          <a:bodyPr wrap="square">
            <a:spAutoFit/>
          </a:bodyPr>
          <a:lstStyle/>
          <a:p>
            <a:pPr algn="just"/>
            <a:r>
              <a:rPr lang="he-IL" sz="1400" dirty="0">
                <a:latin typeface="Calibri" panose="020F0502020204030204" pitchFamily="34" charset="0"/>
                <a:ea typeface="Calibri" panose="020F0502020204030204" pitchFamily="34" charset="0"/>
                <a:cs typeface="Calibri" panose="020F0502020204030204" pitchFamily="34" charset="0"/>
              </a:rPr>
              <a:t>סידור הכיתה מראש: מומלץ במעגל, כך שיתאפשר קשר עין בין כולם.</a:t>
            </a:r>
          </a:p>
        </p:txBody>
      </p:sp>
      <p:sp>
        <p:nvSpPr>
          <p:cNvPr id="67" name="תיבת טקסט 66">
            <a:extLst>
              <a:ext uri="{FF2B5EF4-FFF2-40B4-BE49-F238E27FC236}">
                <a16:creationId xmlns:a16="http://schemas.microsoft.com/office/drawing/2014/main" id="{E95F92F1-5EA8-09D6-F1CC-436D9D69AAFE}"/>
              </a:ext>
            </a:extLst>
          </p:cNvPr>
          <p:cNvSpPr txBox="1"/>
          <p:nvPr/>
        </p:nvSpPr>
        <p:spPr>
          <a:xfrm>
            <a:off x="491206" y="3685133"/>
            <a:ext cx="4165534" cy="307777"/>
          </a:xfrm>
          <a:prstGeom prst="rect">
            <a:avLst/>
          </a:prstGeom>
          <a:noFill/>
        </p:spPr>
        <p:txBody>
          <a:bodyPr wrap="square">
            <a:spAutoFit/>
          </a:bodyPr>
          <a:lstStyle/>
          <a:p>
            <a:r>
              <a:rPr lang="he-IL" sz="1400" dirty="0">
                <a:latin typeface="Calibri" panose="020F0502020204030204" pitchFamily="34" charset="0"/>
                <a:ea typeface="Calibri" panose="020F0502020204030204" pitchFamily="34" charset="0"/>
                <a:cs typeface="Calibri" panose="020F0502020204030204" pitchFamily="34" charset="0"/>
              </a:rPr>
              <a:t>תכנון אופי המפגש (מצגת, שיחה, הסבר פרונטלי וכד')</a:t>
            </a:r>
          </a:p>
        </p:txBody>
      </p:sp>
      <p:sp>
        <p:nvSpPr>
          <p:cNvPr id="70" name="תיבת טקסט 69">
            <a:extLst>
              <a:ext uri="{FF2B5EF4-FFF2-40B4-BE49-F238E27FC236}">
                <a16:creationId xmlns:a16="http://schemas.microsoft.com/office/drawing/2014/main" id="{88BE3A44-6F9A-A282-82AC-4D358B5401E2}"/>
              </a:ext>
            </a:extLst>
          </p:cNvPr>
          <p:cNvSpPr txBox="1"/>
          <p:nvPr/>
        </p:nvSpPr>
        <p:spPr>
          <a:xfrm>
            <a:off x="-73560" y="4179296"/>
            <a:ext cx="4709640" cy="307777"/>
          </a:xfrm>
          <a:prstGeom prst="rect">
            <a:avLst/>
          </a:prstGeom>
          <a:noFill/>
        </p:spPr>
        <p:txBody>
          <a:bodyPr wrap="square">
            <a:spAutoFit/>
          </a:bodyPr>
          <a:lstStyle/>
          <a:p>
            <a:r>
              <a:rPr lang="he-IL" sz="1400" dirty="0">
                <a:latin typeface="Calibri" panose="020F0502020204030204" pitchFamily="34" charset="0"/>
                <a:ea typeface="Calibri" panose="020F0502020204030204" pitchFamily="34" charset="0"/>
                <a:cs typeface="Calibri" panose="020F0502020204030204" pitchFamily="34" charset="0"/>
              </a:rPr>
              <a:t>תכנון לו"ז שמאפשר זמן למסרים שלי וגם הקשבה להורים.</a:t>
            </a:r>
          </a:p>
        </p:txBody>
      </p:sp>
      <p:sp>
        <p:nvSpPr>
          <p:cNvPr id="71" name="תיבת טקסט 70">
            <a:extLst>
              <a:ext uri="{FF2B5EF4-FFF2-40B4-BE49-F238E27FC236}">
                <a16:creationId xmlns:a16="http://schemas.microsoft.com/office/drawing/2014/main" id="{322CA188-1940-4282-785E-897B6209FB0B}"/>
              </a:ext>
            </a:extLst>
          </p:cNvPr>
          <p:cNvSpPr txBox="1"/>
          <p:nvPr/>
        </p:nvSpPr>
        <p:spPr>
          <a:xfrm>
            <a:off x="274981" y="4609574"/>
            <a:ext cx="4381760" cy="523220"/>
          </a:xfrm>
          <a:prstGeom prst="rect">
            <a:avLst/>
          </a:prstGeom>
          <a:noFill/>
        </p:spPr>
        <p:txBody>
          <a:bodyPr wrap="square">
            <a:spAutoFit/>
          </a:bodyPr>
          <a:lstStyle/>
          <a:p>
            <a:pPr algn="just"/>
            <a:r>
              <a:rPr lang="he-IL" sz="1400" dirty="0">
                <a:latin typeface="Calibri" panose="020F0502020204030204" pitchFamily="34" charset="0"/>
                <a:ea typeface="Calibri" panose="020F0502020204030204" pitchFamily="34" charset="0"/>
                <a:cs typeface="Calibri" panose="020F0502020204030204" pitchFamily="34" charset="0"/>
              </a:rPr>
              <a:t>שילוב של פעילות ליצירת אווירה נעימה (הצעה לפעילות החל משקף 5)</a:t>
            </a:r>
          </a:p>
        </p:txBody>
      </p:sp>
      <p:sp>
        <p:nvSpPr>
          <p:cNvPr id="80" name="תיבת טקסט 79">
            <a:extLst>
              <a:ext uri="{FF2B5EF4-FFF2-40B4-BE49-F238E27FC236}">
                <a16:creationId xmlns:a16="http://schemas.microsoft.com/office/drawing/2014/main" id="{D165E144-43DA-C50F-7698-BCDAB35FAC4D}"/>
              </a:ext>
            </a:extLst>
          </p:cNvPr>
          <p:cNvSpPr txBox="1"/>
          <p:nvPr/>
        </p:nvSpPr>
        <p:spPr>
          <a:xfrm>
            <a:off x="339622" y="5380066"/>
            <a:ext cx="4321378" cy="523220"/>
          </a:xfrm>
          <a:prstGeom prst="rect">
            <a:avLst/>
          </a:prstGeom>
          <a:noFill/>
        </p:spPr>
        <p:txBody>
          <a:bodyPr wrap="square">
            <a:spAutoFit/>
          </a:bodyPr>
          <a:lstStyle/>
          <a:p>
            <a:pPr algn="just"/>
            <a:r>
              <a:rPr lang="he-IL" sz="1400" dirty="0">
                <a:latin typeface="Calibri" panose="020F0502020204030204" pitchFamily="34" charset="0"/>
                <a:ea typeface="Calibri" panose="020F0502020204030204" pitchFamily="34" charset="0"/>
                <a:cs typeface="Calibri" panose="020F0502020204030204" pitchFamily="34" charset="0"/>
              </a:rPr>
              <a:t>שליחת הזמנה לאספת ההורים מספיק זמן מראש. דאגה לנגישות עבור הורים עם צרכים מיוחדים.</a:t>
            </a:r>
          </a:p>
        </p:txBody>
      </p:sp>
      <p:sp>
        <p:nvSpPr>
          <p:cNvPr id="42" name="מלבן 41">
            <a:extLst>
              <a:ext uri="{FF2B5EF4-FFF2-40B4-BE49-F238E27FC236}">
                <a16:creationId xmlns:a16="http://schemas.microsoft.com/office/drawing/2014/main" id="{821CA14E-5373-2250-296B-FFF523685EBC}"/>
              </a:ext>
            </a:extLst>
          </p:cNvPr>
          <p:cNvSpPr/>
          <p:nvPr/>
        </p:nvSpPr>
        <p:spPr>
          <a:xfrm>
            <a:off x="237474" y="5903672"/>
            <a:ext cx="4428502" cy="9896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just"/>
            <a:r>
              <a:rPr lang="he-IL" sz="1400" dirty="0">
                <a:solidFill>
                  <a:schemeClr val="tx1"/>
                </a:solidFill>
                <a:latin typeface="Calibri" panose="020F0502020204030204" pitchFamily="34" charset="0"/>
                <a:ea typeface="Calibri" panose="020F0502020204030204" pitchFamily="34" charset="0"/>
                <a:cs typeface="Calibri" panose="020F0502020204030204" pitchFamily="34" charset="0"/>
              </a:rPr>
              <a:t>הדפסת טפסים ושאלונים שיש למלא כגון אישורי בריאות, הסדרת דרכי תקשורת עם הורים גרושים (נספח 2 בחוזר מנכ"ל) ויתורי סודיות וכד'..</a:t>
            </a:r>
          </a:p>
        </p:txBody>
      </p:sp>
      <p:pic>
        <p:nvPicPr>
          <p:cNvPr id="44" name="תמונה 43">
            <a:extLst>
              <a:ext uri="{FF2B5EF4-FFF2-40B4-BE49-F238E27FC236}">
                <a16:creationId xmlns:a16="http://schemas.microsoft.com/office/drawing/2014/main" id="{BEE9600F-8130-CBAF-8847-A1A096CE7328}"/>
              </a:ext>
              <a:ext uri="{C183D7F6-B498-43B3-948B-1728B52AA6E4}">
                <adec:decorative xmlns:adec="http://schemas.microsoft.com/office/drawing/2017/decorative" val="1"/>
              </a:ext>
            </a:extLst>
          </p:cNvPr>
          <p:cNvPicPr>
            <a:picLocks noChangeAspect="1"/>
          </p:cNvPicPr>
          <p:nvPr/>
        </p:nvPicPr>
        <p:blipFill>
          <a:blip r:embed="rId3"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9437" y="-513919"/>
            <a:ext cx="3447426" cy="3447426"/>
          </a:xfrm>
          <a:prstGeom prst="rect">
            <a:avLst/>
          </a:prstGeom>
        </p:spPr>
      </p:pic>
      <p:sp>
        <p:nvSpPr>
          <p:cNvPr id="4" name="אליפסה 3">
            <a:extLst>
              <a:ext uri="{FF2B5EF4-FFF2-40B4-BE49-F238E27FC236}">
                <a16:creationId xmlns:a16="http://schemas.microsoft.com/office/drawing/2014/main" id="{877EB5F9-980E-3FC7-917B-FD1FC7B69D1D}"/>
              </a:ext>
              <a:ext uri="{C183D7F6-B498-43B3-948B-1728B52AA6E4}">
                <adec:decorative xmlns:adec="http://schemas.microsoft.com/office/drawing/2017/decorative" val="1"/>
              </a:ext>
            </a:extLst>
          </p:cNvPr>
          <p:cNvSpPr/>
          <p:nvPr/>
        </p:nvSpPr>
        <p:spPr>
          <a:xfrm>
            <a:off x="9423308" y="1671601"/>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5" name="אליפסה 44">
            <a:extLst>
              <a:ext uri="{FF2B5EF4-FFF2-40B4-BE49-F238E27FC236}">
                <a16:creationId xmlns:a16="http://schemas.microsoft.com/office/drawing/2014/main" id="{25F41C8E-D05F-1ED2-0944-4C861B4CA5CD}"/>
              </a:ext>
              <a:ext uri="{C183D7F6-B498-43B3-948B-1728B52AA6E4}">
                <adec:decorative xmlns:adec="http://schemas.microsoft.com/office/drawing/2017/decorative" val="1"/>
              </a:ext>
            </a:extLst>
          </p:cNvPr>
          <p:cNvSpPr/>
          <p:nvPr/>
        </p:nvSpPr>
        <p:spPr>
          <a:xfrm>
            <a:off x="9429503" y="2164178"/>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6" name="אליפסה 45">
            <a:extLst>
              <a:ext uri="{FF2B5EF4-FFF2-40B4-BE49-F238E27FC236}">
                <a16:creationId xmlns:a16="http://schemas.microsoft.com/office/drawing/2014/main" id="{25362412-994A-AF21-1007-99AB83BDC215}"/>
              </a:ext>
              <a:ext uri="{C183D7F6-B498-43B3-948B-1728B52AA6E4}">
                <adec:decorative xmlns:adec="http://schemas.microsoft.com/office/drawing/2017/decorative" val="1"/>
              </a:ext>
            </a:extLst>
          </p:cNvPr>
          <p:cNvSpPr/>
          <p:nvPr/>
        </p:nvSpPr>
        <p:spPr>
          <a:xfrm>
            <a:off x="9423308" y="2634515"/>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8" name="אליפסה 47">
            <a:extLst>
              <a:ext uri="{FF2B5EF4-FFF2-40B4-BE49-F238E27FC236}">
                <a16:creationId xmlns:a16="http://schemas.microsoft.com/office/drawing/2014/main" id="{3FC6F709-302B-555A-A5CB-4A947069E3E7}"/>
              </a:ext>
              <a:ext uri="{C183D7F6-B498-43B3-948B-1728B52AA6E4}">
                <adec:decorative xmlns:adec="http://schemas.microsoft.com/office/drawing/2017/decorative" val="1"/>
              </a:ext>
            </a:extLst>
          </p:cNvPr>
          <p:cNvSpPr/>
          <p:nvPr/>
        </p:nvSpPr>
        <p:spPr>
          <a:xfrm>
            <a:off x="9440749" y="3735456"/>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2" name="אליפסה 51">
            <a:extLst>
              <a:ext uri="{FF2B5EF4-FFF2-40B4-BE49-F238E27FC236}">
                <a16:creationId xmlns:a16="http://schemas.microsoft.com/office/drawing/2014/main" id="{24955541-7C24-93B3-CB31-7C9B1CFA7B53}"/>
              </a:ext>
              <a:ext uri="{C183D7F6-B498-43B3-948B-1728B52AA6E4}">
                <adec:decorative xmlns:adec="http://schemas.microsoft.com/office/drawing/2017/decorative" val="1"/>
              </a:ext>
            </a:extLst>
          </p:cNvPr>
          <p:cNvSpPr/>
          <p:nvPr/>
        </p:nvSpPr>
        <p:spPr>
          <a:xfrm>
            <a:off x="9445267" y="4160127"/>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3" name="אליפסה 52">
            <a:extLst>
              <a:ext uri="{FF2B5EF4-FFF2-40B4-BE49-F238E27FC236}">
                <a16:creationId xmlns:a16="http://schemas.microsoft.com/office/drawing/2014/main" id="{BD7586D9-ADE6-60DE-597A-748EF82BF8DB}"/>
              </a:ext>
              <a:ext uri="{C183D7F6-B498-43B3-948B-1728B52AA6E4}">
                <adec:decorative xmlns:adec="http://schemas.microsoft.com/office/drawing/2017/decorative" val="1"/>
              </a:ext>
            </a:extLst>
          </p:cNvPr>
          <p:cNvSpPr/>
          <p:nvPr/>
        </p:nvSpPr>
        <p:spPr>
          <a:xfrm>
            <a:off x="9440749" y="4580688"/>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8" name="אליפסה 57">
            <a:extLst>
              <a:ext uri="{FF2B5EF4-FFF2-40B4-BE49-F238E27FC236}">
                <a16:creationId xmlns:a16="http://schemas.microsoft.com/office/drawing/2014/main" id="{9C309E79-C2D1-A82F-CE91-E10DDCC66648}"/>
              </a:ext>
              <a:ext uri="{C183D7F6-B498-43B3-948B-1728B52AA6E4}">
                <adec:decorative xmlns:adec="http://schemas.microsoft.com/office/drawing/2017/decorative" val="1"/>
              </a:ext>
            </a:extLst>
          </p:cNvPr>
          <p:cNvSpPr/>
          <p:nvPr/>
        </p:nvSpPr>
        <p:spPr>
          <a:xfrm>
            <a:off x="9440749" y="5289971"/>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cxnSp>
        <p:nvCxnSpPr>
          <p:cNvPr id="60" name="מחבר ישר 59">
            <a:extLst>
              <a:ext uri="{FF2B5EF4-FFF2-40B4-BE49-F238E27FC236}">
                <a16:creationId xmlns:a16="http://schemas.microsoft.com/office/drawing/2014/main" id="{1D56131F-E82A-4C15-58D9-C36A96BBB77F}"/>
              </a:ext>
              <a:ext uri="{C183D7F6-B498-43B3-948B-1728B52AA6E4}">
                <adec:decorative xmlns:adec="http://schemas.microsoft.com/office/drawing/2017/decorative" val="1"/>
              </a:ext>
            </a:extLst>
          </p:cNvPr>
          <p:cNvCxnSpPr>
            <a:cxnSpLocks/>
          </p:cNvCxnSpPr>
          <p:nvPr/>
        </p:nvCxnSpPr>
        <p:spPr>
          <a:xfrm flipH="1">
            <a:off x="6042714" y="5140432"/>
            <a:ext cx="3300105"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sp>
        <p:nvSpPr>
          <p:cNvPr id="66" name="אליפסה 65">
            <a:extLst>
              <a:ext uri="{FF2B5EF4-FFF2-40B4-BE49-F238E27FC236}">
                <a16:creationId xmlns:a16="http://schemas.microsoft.com/office/drawing/2014/main" id="{BDA1FF0B-6EB0-4FDB-6AED-4396201A3625}"/>
              </a:ext>
              <a:ext uri="{C183D7F6-B498-43B3-948B-1728B52AA6E4}">
                <adec:decorative xmlns:adec="http://schemas.microsoft.com/office/drawing/2017/decorative" val="1"/>
              </a:ext>
            </a:extLst>
          </p:cNvPr>
          <p:cNvSpPr/>
          <p:nvPr/>
        </p:nvSpPr>
        <p:spPr>
          <a:xfrm>
            <a:off x="4670843" y="3676560"/>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8" name="אליפסה 67">
            <a:extLst>
              <a:ext uri="{FF2B5EF4-FFF2-40B4-BE49-F238E27FC236}">
                <a16:creationId xmlns:a16="http://schemas.microsoft.com/office/drawing/2014/main" id="{9F4B553A-B617-3A4D-0B79-DF1FC663D723}"/>
              </a:ext>
              <a:ext uri="{C183D7F6-B498-43B3-948B-1728B52AA6E4}">
                <adec:decorative xmlns:adec="http://schemas.microsoft.com/office/drawing/2017/decorative" val="1"/>
              </a:ext>
            </a:extLst>
          </p:cNvPr>
          <p:cNvSpPr/>
          <p:nvPr/>
        </p:nvSpPr>
        <p:spPr>
          <a:xfrm>
            <a:off x="4670843" y="4137475"/>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9" name="אליפסה 68">
            <a:extLst>
              <a:ext uri="{FF2B5EF4-FFF2-40B4-BE49-F238E27FC236}">
                <a16:creationId xmlns:a16="http://schemas.microsoft.com/office/drawing/2014/main" id="{E311C53D-B3CC-B890-0577-AAB311B239D7}"/>
              </a:ext>
              <a:ext uri="{C183D7F6-B498-43B3-948B-1728B52AA6E4}">
                <adec:decorative xmlns:adec="http://schemas.microsoft.com/office/drawing/2017/decorative" val="1"/>
              </a:ext>
            </a:extLst>
          </p:cNvPr>
          <p:cNvSpPr/>
          <p:nvPr/>
        </p:nvSpPr>
        <p:spPr>
          <a:xfrm>
            <a:off x="4677865" y="4584449"/>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4" name="אליפסה 73">
            <a:extLst>
              <a:ext uri="{FF2B5EF4-FFF2-40B4-BE49-F238E27FC236}">
                <a16:creationId xmlns:a16="http://schemas.microsoft.com/office/drawing/2014/main" id="{2E029F9E-E8BC-D290-5B2A-2F15EB5EBD9A}"/>
              </a:ext>
              <a:ext uri="{C183D7F6-B498-43B3-948B-1728B52AA6E4}">
                <adec:decorative xmlns:adec="http://schemas.microsoft.com/office/drawing/2017/decorative" val="1"/>
              </a:ext>
            </a:extLst>
          </p:cNvPr>
          <p:cNvSpPr/>
          <p:nvPr/>
        </p:nvSpPr>
        <p:spPr>
          <a:xfrm>
            <a:off x="9445267" y="6188867"/>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7" name="אליפסה 76">
            <a:extLst>
              <a:ext uri="{FF2B5EF4-FFF2-40B4-BE49-F238E27FC236}">
                <a16:creationId xmlns:a16="http://schemas.microsoft.com/office/drawing/2014/main" id="{C4BFBA79-9692-2200-E779-207C9CADDD04}"/>
              </a:ext>
              <a:ext uri="{C183D7F6-B498-43B3-948B-1728B52AA6E4}">
                <adec:decorative xmlns:adec="http://schemas.microsoft.com/office/drawing/2017/decorative" val="1"/>
              </a:ext>
            </a:extLst>
          </p:cNvPr>
          <p:cNvSpPr/>
          <p:nvPr/>
        </p:nvSpPr>
        <p:spPr>
          <a:xfrm>
            <a:off x="4678093" y="5407292"/>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8" name="אליפסה 77">
            <a:extLst>
              <a:ext uri="{FF2B5EF4-FFF2-40B4-BE49-F238E27FC236}">
                <a16:creationId xmlns:a16="http://schemas.microsoft.com/office/drawing/2014/main" id="{41AD46A9-EDA0-A76A-47E6-71C3C15F345D}"/>
              </a:ext>
              <a:ext uri="{C183D7F6-B498-43B3-948B-1728B52AA6E4}">
                <adec:decorative xmlns:adec="http://schemas.microsoft.com/office/drawing/2017/decorative" val="1"/>
              </a:ext>
            </a:extLst>
          </p:cNvPr>
          <p:cNvSpPr/>
          <p:nvPr/>
        </p:nvSpPr>
        <p:spPr>
          <a:xfrm>
            <a:off x="4670843" y="6193703"/>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cxnSp>
        <p:nvCxnSpPr>
          <p:cNvPr id="83" name="מחבר ישר 82">
            <a:extLst>
              <a:ext uri="{FF2B5EF4-FFF2-40B4-BE49-F238E27FC236}">
                <a16:creationId xmlns:a16="http://schemas.microsoft.com/office/drawing/2014/main" id="{8F0F3726-DB58-E4A8-D154-9437C6FE1DA8}"/>
              </a:ext>
              <a:ext uri="{C183D7F6-B498-43B3-948B-1728B52AA6E4}">
                <adec:decorative xmlns:adec="http://schemas.microsoft.com/office/drawing/2017/decorative" val="1"/>
              </a:ext>
            </a:extLst>
          </p:cNvPr>
          <p:cNvCxnSpPr>
            <a:cxnSpLocks/>
          </p:cNvCxnSpPr>
          <p:nvPr/>
        </p:nvCxnSpPr>
        <p:spPr>
          <a:xfrm flipH="1">
            <a:off x="6092975" y="5949466"/>
            <a:ext cx="3300105"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84" name="מחבר ישר 83">
            <a:extLst>
              <a:ext uri="{FF2B5EF4-FFF2-40B4-BE49-F238E27FC236}">
                <a16:creationId xmlns:a16="http://schemas.microsoft.com/office/drawing/2014/main" id="{E47D9A9D-0537-F111-39F9-ECD7A80E8479}"/>
              </a:ext>
              <a:ext uri="{C183D7F6-B498-43B3-948B-1728B52AA6E4}">
                <adec:decorative xmlns:adec="http://schemas.microsoft.com/office/drawing/2017/decorative" val="1"/>
              </a:ext>
            </a:extLst>
          </p:cNvPr>
          <p:cNvCxnSpPr>
            <a:cxnSpLocks/>
          </p:cNvCxnSpPr>
          <p:nvPr/>
        </p:nvCxnSpPr>
        <p:spPr>
          <a:xfrm flipH="1">
            <a:off x="274981" y="5243791"/>
            <a:ext cx="4361099"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86" name="מחבר ישר 85">
            <a:extLst>
              <a:ext uri="{FF2B5EF4-FFF2-40B4-BE49-F238E27FC236}">
                <a16:creationId xmlns:a16="http://schemas.microsoft.com/office/drawing/2014/main" id="{B25BD1F7-7CB0-0B82-C04F-D26484CF88F4}"/>
              </a:ext>
              <a:ext uri="{C183D7F6-B498-43B3-948B-1728B52AA6E4}">
                <adec:decorative xmlns:adec="http://schemas.microsoft.com/office/drawing/2017/decorative" val="1"/>
              </a:ext>
            </a:extLst>
          </p:cNvPr>
          <p:cNvCxnSpPr>
            <a:cxnSpLocks/>
          </p:cNvCxnSpPr>
          <p:nvPr/>
        </p:nvCxnSpPr>
        <p:spPr>
          <a:xfrm flipH="1">
            <a:off x="280411" y="5970094"/>
            <a:ext cx="4361099"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93" name="מחבר ישר 92">
            <a:extLst>
              <a:ext uri="{FF2B5EF4-FFF2-40B4-BE49-F238E27FC236}">
                <a16:creationId xmlns:a16="http://schemas.microsoft.com/office/drawing/2014/main" id="{67AF6026-F59F-91F0-E62D-BF11DE7821DF}"/>
              </a:ext>
              <a:ext uri="{C183D7F6-B498-43B3-948B-1728B52AA6E4}">
                <adec:decorative xmlns:adec="http://schemas.microsoft.com/office/drawing/2017/decorative" val="1"/>
              </a:ext>
            </a:extLst>
          </p:cNvPr>
          <p:cNvCxnSpPr>
            <a:cxnSpLocks/>
          </p:cNvCxnSpPr>
          <p:nvPr/>
        </p:nvCxnSpPr>
        <p:spPr>
          <a:xfrm>
            <a:off x="5543042" y="3735456"/>
            <a:ext cx="0" cy="2813411"/>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sp>
        <p:nvSpPr>
          <p:cNvPr id="97" name="מלבן 96">
            <a:hlinkClick r:id="rId4" action="ppaction://hlinksldjump"/>
            <a:extLst>
              <a:ext uri="{FF2B5EF4-FFF2-40B4-BE49-F238E27FC236}">
                <a16:creationId xmlns:a16="http://schemas.microsoft.com/office/drawing/2014/main" id="{E8975892-25C8-A656-4FA3-1915CA1D1722}"/>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נעים להכיר! </a:t>
            </a:r>
          </a:p>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אספת ההורים הראשונה</a:t>
            </a:r>
          </a:p>
        </p:txBody>
      </p:sp>
      <p:sp>
        <p:nvSpPr>
          <p:cNvPr id="98" name="מלבן 97">
            <a:hlinkClick r:id="rId5" action="ppaction://hlinksldjump"/>
            <a:extLst>
              <a:ext uri="{FF2B5EF4-FFF2-40B4-BE49-F238E27FC236}">
                <a16:creationId xmlns:a16="http://schemas.microsoft.com/office/drawing/2014/main" id="{69C058C5-5436-008D-C22A-66CD98D3E6B0}"/>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רגע לפני</a:t>
            </a:r>
          </a:p>
        </p:txBody>
      </p:sp>
      <p:sp>
        <p:nvSpPr>
          <p:cNvPr id="99" name="מלבן 98">
            <a:hlinkClick r:id="rId6" action="ppaction://hlinksldjump"/>
            <a:extLst>
              <a:ext uri="{FF2B5EF4-FFF2-40B4-BE49-F238E27FC236}">
                <a16:creationId xmlns:a16="http://schemas.microsoft.com/office/drawing/2014/main" id="{36E6B37F-13F6-890F-DD83-A541222CB4A8}"/>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במהלך האספה</a:t>
            </a:r>
          </a:p>
        </p:txBody>
      </p:sp>
      <p:sp>
        <p:nvSpPr>
          <p:cNvPr id="100" name="מלבן 99">
            <a:hlinkClick r:id="rId7" action="ppaction://hlinksldjump"/>
            <a:extLst>
              <a:ext uri="{FF2B5EF4-FFF2-40B4-BE49-F238E27FC236}">
                <a16:creationId xmlns:a16="http://schemas.microsoft.com/office/drawing/2014/main" id="{DAA6C0AB-EA68-D2AA-89B3-B7BE2755BA4E}"/>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אחרי האספה</a:t>
            </a:r>
          </a:p>
        </p:txBody>
      </p:sp>
      <p:sp>
        <p:nvSpPr>
          <p:cNvPr id="101" name="מלבן 100">
            <a:hlinkClick r:id="rId8" action="ppaction://hlinksldjump"/>
            <a:extLst>
              <a:ext uri="{FF2B5EF4-FFF2-40B4-BE49-F238E27FC236}">
                <a16:creationId xmlns:a16="http://schemas.microsoft.com/office/drawing/2014/main" id="{4E8B21ED-4694-8125-6D6F-5859141605DF}"/>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הצעה לפעילות</a:t>
            </a:r>
          </a:p>
        </p:txBody>
      </p:sp>
    </p:spTree>
    <p:extLst>
      <p:ext uri="{BB962C8B-B14F-4D97-AF65-F5344CB8AC3E}">
        <p14:creationId xmlns:p14="http://schemas.microsoft.com/office/powerpoint/2010/main" val="1391314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529129" y="218492"/>
            <a:ext cx="7718084" cy="8771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6000" b="1" i="0" u="none" strike="noStrike" kern="1200" cap="none" spc="0" normalizeH="0" baseline="0" noProof="0" dirty="0">
                <a:ln>
                  <a:noFill/>
                </a:ln>
                <a:solidFill>
                  <a:schemeClr val="accent2">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במהלך האספה</a:t>
            </a:r>
            <a:endParaRPr kumimoji="0" lang="en-US" sz="3600" b="1" i="0" u="none" strike="noStrike" kern="1200" cap="none" spc="0" normalizeH="0" baseline="0" noProof="0" dirty="0">
              <a:ln>
                <a:noFill/>
              </a:ln>
              <a:solidFill>
                <a:schemeClr val="accent2">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p:cNvSpPr txBox="1"/>
          <p:nvPr/>
        </p:nvSpPr>
        <p:spPr>
          <a:xfrm>
            <a:off x="7005194" y="1454729"/>
            <a:ext cx="3018357" cy="400110"/>
          </a:xfrm>
          <a:prstGeom prst="rect">
            <a:avLst/>
          </a:prstGeom>
          <a:noFill/>
        </p:spPr>
        <p:txBody>
          <a:bodyPr wrap="square" rtlCol="1">
            <a:spAutoFit/>
          </a:bodyPr>
          <a:lstStyle/>
          <a:p>
            <a:r>
              <a:rPr lang="he-IL" sz="2000" dirty="0">
                <a:latin typeface="Calibri" panose="020F0502020204030204" pitchFamily="34" charset="0"/>
                <a:ea typeface="Calibri" panose="020F0502020204030204" pitchFamily="34" charset="0"/>
                <a:cs typeface="Calibri" panose="020F0502020204030204" pitchFamily="34" charset="0"/>
              </a:rPr>
              <a:t>מה מומלץ לכלול במפגש?</a:t>
            </a:r>
          </a:p>
        </p:txBody>
      </p:sp>
      <p:sp>
        <p:nvSpPr>
          <p:cNvPr id="22" name="מלבן 21">
            <a:extLst>
              <a:ext uri="{FF2B5EF4-FFF2-40B4-BE49-F238E27FC236}">
                <a16:creationId xmlns:a16="http://schemas.microsoft.com/office/drawing/2014/main" id="{D000A8F2-172A-3F08-C426-3B516238487E}"/>
              </a:ext>
            </a:extLst>
          </p:cNvPr>
          <p:cNvSpPr/>
          <p:nvPr/>
        </p:nvSpPr>
        <p:spPr>
          <a:xfrm>
            <a:off x="5584553" y="1917561"/>
            <a:ext cx="4378305" cy="13757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הצגה עצמית</a:t>
            </a:r>
          </a:p>
          <a:p>
            <a:pPr marL="285750" indent="-285750">
              <a:buFont typeface="Arial" panose="020B0604020202020204" pitchFamily="34" charset="0"/>
              <a:buChar char="–"/>
            </a:pP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"אני מאמין" מקצועי, השכלה וניסיון מקצועי לצד נגיעות של רקע אישי, במידה שנכונה לי.</a:t>
            </a:r>
          </a:p>
          <a:p>
            <a:pPr marL="285750" indent="-285750">
              <a:buFont typeface="Arial" panose="020B0604020202020204" pitchFamily="34" charset="0"/>
              <a:buChar char="–"/>
            </a:pP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מידע רלוונטי שחשוב לתווך פנים אל פנים</a:t>
            </a:r>
          </a:p>
          <a:p>
            <a:pPr marL="285750" indent="-285750">
              <a:buFont typeface="Arial" panose="020B0604020202020204" pitchFamily="34" charset="0"/>
              <a:buChar char="–"/>
            </a:pP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פעילות חווייתית מקרבת.</a:t>
            </a:r>
          </a:p>
        </p:txBody>
      </p:sp>
      <p:sp>
        <p:nvSpPr>
          <p:cNvPr id="25" name="מלבן 24">
            <a:extLst>
              <a:ext uri="{FF2B5EF4-FFF2-40B4-BE49-F238E27FC236}">
                <a16:creationId xmlns:a16="http://schemas.microsoft.com/office/drawing/2014/main" id="{CB110C30-34B1-F0C8-4CE6-AF10947157EE}"/>
              </a:ext>
            </a:extLst>
          </p:cNvPr>
          <p:cNvSpPr/>
          <p:nvPr/>
        </p:nvSpPr>
        <p:spPr>
          <a:xfrm>
            <a:off x="5604202" y="3540506"/>
            <a:ext cx="4377600" cy="7283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פרסום ערוצי תקשורת ודרכי פנייה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אלינו ועידוד ההורים להיות אתנו בקשר שוטף, לעדכן ולהיוועץ. </a:t>
            </a:r>
          </a:p>
        </p:txBody>
      </p:sp>
      <p:sp>
        <p:nvSpPr>
          <p:cNvPr id="28" name="מלבן 27">
            <a:extLst>
              <a:ext uri="{FF2B5EF4-FFF2-40B4-BE49-F238E27FC236}">
                <a16:creationId xmlns:a16="http://schemas.microsoft.com/office/drawing/2014/main" id="{AB9AA1EA-04AC-A470-A4D6-DD7A953BE9DA}"/>
              </a:ext>
            </a:extLst>
          </p:cNvPr>
          <p:cNvSpPr/>
          <p:nvPr/>
        </p:nvSpPr>
        <p:spPr>
          <a:xfrm>
            <a:off x="5604202" y="4446865"/>
            <a:ext cx="4347152" cy="1064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הגדרת כללי ההתנהגות והאתיקה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במרחב הדיגיטלי, בדגש על פרטיות, חיסיון, צנעת הפרט וכבוד הדדי בקבוצות ההורים והתלמידים.</a:t>
            </a:r>
          </a:p>
        </p:txBody>
      </p:sp>
      <p:sp>
        <p:nvSpPr>
          <p:cNvPr id="26" name="מלבן 25">
            <a:extLst>
              <a:ext uri="{FF2B5EF4-FFF2-40B4-BE49-F238E27FC236}">
                <a16:creationId xmlns:a16="http://schemas.microsoft.com/office/drawing/2014/main" id="{710AD939-443A-C678-E660-AEE744CDF715}"/>
              </a:ext>
            </a:extLst>
          </p:cNvPr>
          <p:cNvSpPr/>
          <p:nvPr/>
        </p:nvSpPr>
        <p:spPr>
          <a:xfrm>
            <a:off x="5573049" y="5688987"/>
            <a:ext cx="4378305" cy="5740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בחירת ועד הורים כיתתי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ונציג לנציגות הורים מוסדית, על פי הנחיות חוזר מנכ"ל.</a:t>
            </a:r>
          </a:p>
        </p:txBody>
      </p:sp>
      <p:sp>
        <p:nvSpPr>
          <p:cNvPr id="24" name="מלבן 23">
            <a:extLst>
              <a:ext uri="{FF2B5EF4-FFF2-40B4-BE49-F238E27FC236}">
                <a16:creationId xmlns:a16="http://schemas.microsoft.com/office/drawing/2014/main" id="{D901C667-3F1D-8AE6-934E-2E43A7CE5176}"/>
              </a:ext>
            </a:extLst>
          </p:cNvPr>
          <p:cNvSpPr/>
          <p:nvPr/>
        </p:nvSpPr>
        <p:spPr>
          <a:xfrm>
            <a:off x="1229605" y="1866364"/>
            <a:ext cx="4121136" cy="16798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מתן זמן לשאלות</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 תוך הקפדה על שמירת פרטיות הילדים</a:t>
            </a:r>
            <a:r>
              <a:rPr lang="he-IL" sz="14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נאזין בחמלה ואמפתיה לתכנים שיעלו בשיח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ונגיב ברגישות, בייחוד לשיתופים שקשורים למציאות הנוכחית</a:t>
            </a:r>
          </a:p>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נבדוק אם יש צורך בקביעת </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שיחות אישיות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עם מי שזקוק לכך, בסיוע אנשי המקצוע.</a:t>
            </a:r>
          </a:p>
          <a:p>
            <a:endParaRPr lang="he-IL" sz="14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endParaRPr lang="he-IL" sz="14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מלבן 26">
            <a:extLst>
              <a:ext uri="{FF2B5EF4-FFF2-40B4-BE49-F238E27FC236}">
                <a16:creationId xmlns:a16="http://schemas.microsoft.com/office/drawing/2014/main" id="{F2782188-0E79-6425-9053-E6386152E047}"/>
              </a:ext>
            </a:extLst>
          </p:cNvPr>
          <p:cNvSpPr/>
          <p:nvPr/>
        </p:nvSpPr>
        <p:spPr>
          <a:xfrm>
            <a:off x="1229605" y="4682079"/>
            <a:ext cx="4107896" cy="8289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סיום המפגש במילים חמות, בברכה ובהבעת תקווה לימים טובים ואמון בכוחם של הקשרים בין התלמיד ההורה ואיש החינוך. </a:t>
            </a:r>
          </a:p>
        </p:txBody>
      </p:sp>
      <p:pic>
        <p:nvPicPr>
          <p:cNvPr id="30" name="תמונה 29">
            <a:extLst>
              <a:ext uri="{FF2B5EF4-FFF2-40B4-BE49-F238E27FC236}">
                <a16:creationId xmlns:a16="http://schemas.microsoft.com/office/drawing/2014/main" id="{263B0972-F3E9-0D23-D658-D55779797825}"/>
              </a:ext>
              <a:ext uri="{C183D7F6-B498-43B3-948B-1728B52AA6E4}">
                <adec:decorative xmlns:adec="http://schemas.microsoft.com/office/drawing/2017/decorative" val="1"/>
              </a:ext>
            </a:extLst>
          </p:cNvPr>
          <p:cNvPicPr>
            <a:picLocks noChangeAspect="1"/>
          </p:cNvPicPr>
          <p:nvPr/>
        </p:nvPicPr>
        <p:blipFill>
          <a:blip r:embed="rId2" cstate="hqprint">
            <a:clrChange>
              <a:clrFrom>
                <a:srgbClr val="F2F5FC"/>
              </a:clrFrom>
              <a:clrTo>
                <a:srgbClr val="F2F5FC">
                  <a:alpha val="0"/>
                </a:srgbClr>
              </a:clrTo>
            </a:clrChange>
            <a:extLst>
              <a:ext uri="{28A0092B-C50C-407E-A947-70E740481C1C}">
                <a14:useLocalDpi xmlns:a14="http://schemas.microsoft.com/office/drawing/2010/main" val="0"/>
              </a:ext>
            </a:extLst>
          </a:blip>
          <a:stretch>
            <a:fillRect/>
          </a:stretch>
        </p:blipFill>
        <p:spPr>
          <a:xfrm>
            <a:off x="-918018" y="3546426"/>
            <a:ext cx="3311574" cy="3311574"/>
          </a:xfrm>
          <a:prstGeom prst="rect">
            <a:avLst/>
          </a:prstGeom>
        </p:spPr>
      </p:pic>
      <p:sp>
        <p:nvSpPr>
          <p:cNvPr id="9" name="מלבן 8">
            <a:hlinkClick r:id="rId3" action="ppaction://hlinksldjump"/>
            <a:extLst>
              <a:ext uri="{FF2B5EF4-FFF2-40B4-BE49-F238E27FC236}">
                <a16:creationId xmlns:a16="http://schemas.microsoft.com/office/drawing/2014/main" id="{BF0C6A99-24C2-A315-8AAC-B6F7AF19CD75}"/>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נעים להכיר! </a:t>
            </a:r>
          </a:p>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אספת ההורים הראשונה</a:t>
            </a:r>
          </a:p>
        </p:txBody>
      </p:sp>
      <p:sp>
        <p:nvSpPr>
          <p:cNvPr id="10" name="מלבן 9">
            <a:hlinkClick r:id="rId4" action="ppaction://hlinksldjump"/>
            <a:extLst>
              <a:ext uri="{FF2B5EF4-FFF2-40B4-BE49-F238E27FC236}">
                <a16:creationId xmlns:a16="http://schemas.microsoft.com/office/drawing/2014/main" id="{0D9960C9-8F5A-3BC1-92FA-9CBA5EAB076B}"/>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רגע לפני</a:t>
            </a:r>
          </a:p>
        </p:txBody>
      </p:sp>
      <p:sp>
        <p:nvSpPr>
          <p:cNvPr id="12" name="מלבן 11">
            <a:hlinkClick r:id="rId5" action="ppaction://hlinksldjump"/>
            <a:extLst>
              <a:ext uri="{FF2B5EF4-FFF2-40B4-BE49-F238E27FC236}">
                <a16:creationId xmlns:a16="http://schemas.microsoft.com/office/drawing/2014/main" id="{4E9B47D8-D960-93C9-D6CB-7C4F51C42689}"/>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במהלך האספה</a:t>
            </a:r>
          </a:p>
        </p:txBody>
      </p:sp>
      <p:sp>
        <p:nvSpPr>
          <p:cNvPr id="13" name="מלבן 12">
            <a:hlinkClick r:id="rId6" action="ppaction://hlinksldjump"/>
            <a:extLst>
              <a:ext uri="{FF2B5EF4-FFF2-40B4-BE49-F238E27FC236}">
                <a16:creationId xmlns:a16="http://schemas.microsoft.com/office/drawing/2014/main" id="{2B6ADED9-62E5-C5D8-B0A6-3CE644DC8646}"/>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אחרי האספה</a:t>
            </a:r>
          </a:p>
        </p:txBody>
      </p:sp>
      <p:sp>
        <p:nvSpPr>
          <p:cNvPr id="14" name="מלבן 13">
            <a:hlinkClick r:id="rId7" action="ppaction://hlinksldjump"/>
            <a:extLst>
              <a:ext uri="{FF2B5EF4-FFF2-40B4-BE49-F238E27FC236}">
                <a16:creationId xmlns:a16="http://schemas.microsoft.com/office/drawing/2014/main" id="{1EE276CA-7386-C61F-4EBB-E8A4FB251256}"/>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הצעה לפעילות</a:t>
            </a:r>
          </a:p>
        </p:txBody>
      </p:sp>
      <p:sp>
        <p:nvSpPr>
          <p:cNvPr id="4" name="מלבן 3">
            <a:extLst>
              <a:ext uri="{FF2B5EF4-FFF2-40B4-BE49-F238E27FC236}">
                <a16:creationId xmlns:a16="http://schemas.microsoft.com/office/drawing/2014/main" id="{3408C810-5492-63D3-201F-2D40D75EB5DE}"/>
              </a:ext>
            </a:extLst>
          </p:cNvPr>
          <p:cNvSpPr/>
          <p:nvPr/>
        </p:nvSpPr>
        <p:spPr>
          <a:xfrm>
            <a:off x="1229562" y="3699710"/>
            <a:ext cx="4107896" cy="8289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נשתדל לעודד אווירת שיח והקשבה, להקרין מקצועיות ונועם, הומור ופתיחות, ולעודד היכרות בין ההורים כמסר של היותם קהילה.  </a:t>
            </a:r>
          </a:p>
        </p:txBody>
      </p:sp>
    </p:spTree>
    <p:extLst>
      <p:ext uri="{BB962C8B-B14F-4D97-AF65-F5344CB8AC3E}">
        <p14:creationId xmlns:p14="http://schemas.microsoft.com/office/powerpoint/2010/main" val="364187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2338039" y="254315"/>
            <a:ext cx="7066231" cy="8771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6000" b="1" i="0" u="none" strike="noStrike" kern="1200" cap="none" spc="0" normalizeH="0" baseline="0" noProof="0" dirty="0">
                <a:ln>
                  <a:noFill/>
                </a:ln>
                <a:solidFill>
                  <a:schemeClr val="accent2">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אחרי האספה</a:t>
            </a:r>
            <a:endParaRPr kumimoji="0" lang="en-US" sz="3600" b="1" i="0" u="none" strike="noStrike" kern="1200" cap="none" spc="0" normalizeH="0" baseline="0" noProof="0" dirty="0">
              <a:ln>
                <a:noFill/>
              </a:ln>
              <a:solidFill>
                <a:schemeClr val="accent2">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2" name="מלבן 21">
            <a:extLst>
              <a:ext uri="{FF2B5EF4-FFF2-40B4-BE49-F238E27FC236}">
                <a16:creationId xmlns:a16="http://schemas.microsoft.com/office/drawing/2014/main" id="{5D991170-9097-4D3C-B0C5-F35BAE8FAF76}"/>
              </a:ext>
            </a:extLst>
          </p:cNvPr>
          <p:cNvSpPr/>
          <p:nvPr/>
        </p:nvSpPr>
        <p:spPr>
          <a:xfrm>
            <a:off x="5231831" y="1325252"/>
            <a:ext cx="4741571" cy="9352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אשאל את עצמי עם איזו חוויה יצאתי? </a:t>
            </a:r>
          </a:p>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האם חוויתי רגעי קרבה, קשר, עניין ומשמעות, כמו גם רגעי ריחוק, קונפליקט או ספק?</a:t>
            </a:r>
            <a:endParaRPr lang="he-IL" sz="16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מלבן 22">
            <a:extLst>
              <a:ext uri="{FF2B5EF4-FFF2-40B4-BE49-F238E27FC236}">
                <a16:creationId xmlns:a16="http://schemas.microsoft.com/office/drawing/2014/main" id="{53ED9E51-B8B5-EDAC-2040-B6EC4B8E6862}"/>
              </a:ext>
            </a:extLst>
          </p:cNvPr>
          <p:cNvSpPr/>
          <p:nvPr/>
        </p:nvSpPr>
        <p:spPr>
          <a:xfrm>
            <a:off x="5231831" y="2380033"/>
            <a:ext cx="4730260" cy="8169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אם עלו שאלות עליהן הבטחתי תשובה – אברר ו</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אחזור עם תשובה לכל ההורים או להורה המסוים</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 בהתאם לפנייה.</a:t>
            </a:r>
          </a:p>
        </p:txBody>
      </p:sp>
      <p:sp>
        <p:nvSpPr>
          <p:cNvPr id="24" name="מלבן 23">
            <a:extLst>
              <a:ext uri="{FF2B5EF4-FFF2-40B4-BE49-F238E27FC236}">
                <a16:creationId xmlns:a16="http://schemas.microsoft.com/office/drawing/2014/main" id="{A1D521B7-FBBB-9759-735F-1C5DA6D9E576}"/>
              </a:ext>
            </a:extLst>
          </p:cNvPr>
          <p:cNvSpPr/>
          <p:nvPr/>
        </p:nvSpPr>
        <p:spPr>
          <a:xfrm>
            <a:off x="5220520" y="3339400"/>
            <a:ext cx="4741571" cy="922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אכתוב לעצמי </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סיכום של נושאים, שאלות, הצעות שעלו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ואשתף בהם את הצוות המקצועי על פי צורך.</a:t>
            </a:r>
          </a:p>
        </p:txBody>
      </p:sp>
      <p:sp>
        <p:nvSpPr>
          <p:cNvPr id="25" name="מלבן 24">
            <a:extLst>
              <a:ext uri="{FF2B5EF4-FFF2-40B4-BE49-F238E27FC236}">
                <a16:creationId xmlns:a16="http://schemas.microsoft.com/office/drawing/2014/main" id="{24BA0758-F374-897C-8B47-C7E395028AD8}"/>
              </a:ext>
            </a:extLst>
          </p:cNvPr>
          <p:cNvSpPr/>
          <p:nvPr/>
        </p:nvSpPr>
        <p:spPr>
          <a:xfrm>
            <a:off x="5220520" y="4404723"/>
            <a:ext cx="4741571" cy="6130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אנסח לעצמי </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הרהורים ותובנות</a:t>
            </a:r>
            <a:r>
              <a:rPr lang="he-IL" sz="14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p:txBody>
      </p:sp>
      <p:sp>
        <p:nvSpPr>
          <p:cNvPr id="28" name="מלבן 27">
            <a:extLst>
              <a:ext uri="{FF2B5EF4-FFF2-40B4-BE49-F238E27FC236}">
                <a16:creationId xmlns:a16="http://schemas.microsoft.com/office/drawing/2014/main" id="{A3D6AF45-2DD9-0ED4-70D3-15BBD8EA8B2C}"/>
              </a:ext>
            </a:extLst>
          </p:cNvPr>
          <p:cNvSpPr/>
          <p:nvPr/>
        </p:nvSpPr>
        <p:spPr>
          <a:xfrm>
            <a:off x="5220520" y="5137368"/>
            <a:ext cx="4730965" cy="10734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למחרת היום, בכיתה, </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אשתף את התלמידים בחוויות חיוביות מהמפגש עם הוריהם</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 על מנת להדגים שותפות ושקיפות.</a:t>
            </a:r>
          </a:p>
        </p:txBody>
      </p:sp>
      <p:pic>
        <p:nvPicPr>
          <p:cNvPr id="32" name="תמונה 31">
            <a:extLst>
              <a:ext uri="{FF2B5EF4-FFF2-40B4-BE49-F238E27FC236}">
                <a16:creationId xmlns:a16="http://schemas.microsoft.com/office/drawing/2014/main" id="{8351A2FE-0D52-4AC1-DFFC-4118FB0112CC}"/>
              </a:ext>
              <a:ext uri="{C183D7F6-B498-43B3-948B-1728B52AA6E4}">
                <adec:decorative xmlns:adec="http://schemas.microsoft.com/office/drawing/2017/decorative" val="1"/>
              </a:ext>
            </a:extLst>
          </p:cNvPr>
          <p:cNvPicPr>
            <a:picLocks noChangeAspect="1"/>
          </p:cNvPicPr>
          <p:nvPr/>
        </p:nvPicPr>
        <p:blipFill>
          <a:blip r:embed="rId2"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1083" y="1669168"/>
            <a:ext cx="4920142" cy="4726621"/>
          </a:xfrm>
          <a:prstGeom prst="rect">
            <a:avLst/>
          </a:prstGeom>
        </p:spPr>
      </p:pic>
      <p:sp>
        <p:nvSpPr>
          <p:cNvPr id="4" name="מלבן 3">
            <a:hlinkClick r:id="rId3" action="ppaction://hlinksldjump"/>
            <a:extLst>
              <a:ext uri="{FF2B5EF4-FFF2-40B4-BE49-F238E27FC236}">
                <a16:creationId xmlns:a16="http://schemas.microsoft.com/office/drawing/2014/main" id="{577C1155-2A4E-6E5F-9ACE-43F74FCD47E4}"/>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נעים להכיר! </a:t>
            </a:r>
          </a:p>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אספת ההורים הראשונה</a:t>
            </a:r>
          </a:p>
        </p:txBody>
      </p:sp>
      <p:sp>
        <p:nvSpPr>
          <p:cNvPr id="5" name="מלבן 4">
            <a:hlinkClick r:id="rId4" action="ppaction://hlinksldjump"/>
            <a:extLst>
              <a:ext uri="{FF2B5EF4-FFF2-40B4-BE49-F238E27FC236}">
                <a16:creationId xmlns:a16="http://schemas.microsoft.com/office/drawing/2014/main" id="{08923E69-F433-A949-8084-9DFDE5BF3713}"/>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רגע לפני</a:t>
            </a:r>
          </a:p>
        </p:txBody>
      </p:sp>
      <p:sp>
        <p:nvSpPr>
          <p:cNvPr id="6" name="מלבן 5">
            <a:hlinkClick r:id="rId5" action="ppaction://hlinksldjump"/>
            <a:extLst>
              <a:ext uri="{FF2B5EF4-FFF2-40B4-BE49-F238E27FC236}">
                <a16:creationId xmlns:a16="http://schemas.microsoft.com/office/drawing/2014/main" id="{57AF882C-E6B5-C8BA-1703-D8DCF0FFECE8}"/>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במהלך האספה</a:t>
            </a:r>
          </a:p>
        </p:txBody>
      </p:sp>
      <p:sp>
        <p:nvSpPr>
          <p:cNvPr id="7" name="מלבן 6">
            <a:hlinkClick r:id="rId6" action="ppaction://hlinksldjump"/>
            <a:extLst>
              <a:ext uri="{FF2B5EF4-FFF2-40B4-BE49-F238E27FC236}">
                <a16:creationId xmlns:a16="http://schemas.microsoft.com/office/drawing/2014/main" id="{9909BE1A-3186-7D7A-4CC2-FD16CA7D6B0C}"/>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אחרי האספה</a:t>
            </a:r>
          </a:p>
        </p:txBody>
      </p:sp>
      <p:sp>
        <p:nvSpPr>
          <p:cNvPr id="8" name="מלבן 7">
            <a:hlinkClick r:id="rId7" action="ppaction://hlinksldjump"/>
            <a:extLst>
              <a:ext uri="{FF2B5EF4-FFF2-40B4-BE49-F238E27FC236}">
                <a16:creationId xmlns:a16="http://schemas.microsoft.com/office/drawing/2014/main" id="{FC2AF348-D44F-E229-353F-3E8253968C27}"/>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הצעה לפעילות</a:t>
            </a:r>
          </a:p>
        </p:txBody>
      </p:sp>
    </p:spTree>
    <p:extLst>
      <p:ext uri="{BB962C8B-B14F-4D97-AF65-F5344CB8AC3E}">
        <p14:creationId xmlns:p14="http://schemas.microsoft.com/office/powerpoint/2010/main" val="1568348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741002" y="140389"/>
            <a:ext cx="7718084" cy="8771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6000" b="1" i="0" u="none" strike="noStrike" kern="1200" cap="none" spc="0" normalizeH="0" baseline="0" noProof="0" dirty="0">
                <a:ln>
                  <a:noFill/>
                </a:ln>
                <a:solidFill>
                  <a:schemeClr val="accent2">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הצעה לפעילות</a:t>
            </a:r>
            <a:endParaRPr kumimoji="0" lang="en-US" sz="3600" b="1" i="0" u="none" strike="noStrike" kern="1200" cap="none" spc="0" normalizeH="0" baseline="0" noProof="0" dirty="0">
              <a:ln>
                <a:noFill/>
              </a:ln>
              <a:solidFill>
                <a:schemeClr val="accent2">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תיבת טקסט 4">
            <a:extLst>
              <a:ext uri="{FF2B5EF4-FFF2-40B4-BE49-F238E27FC236}">
                <a16:creationId xmlns:a16="http://schemas.microsoft.com/office/drawing/2014/main" id="{2B6CF697-6BC7-AF42-2B11-F3F3AFD9D570}"/>
              </a:ext>
            </a:extLst>
          </p:cNvPr>
          <p:cNvSpPr txBox="1"/>
          <p:nvPr/>
        </p:nvSpPr>
        <p:spPr>
          <a:xfrm>
            <a:off x="1524321" y="767534"/>
            <a:ext cx="7934765" cy="738664"/>
          </a:xfrm>
          <a:prstGeom prst="rect">
            <a:avLst/>
          </a:prstGeom>
          <a:noFill/>
        </p:spPr>
        <p:txBody>
          <a:bodyPr wrap="square">
            <a:spAutoFit/>
          </a:bodyPr>
          <a:lstStyle/>
          <a:p>
            <a:pPr algn="ctr" defTabSz="609660">
              <a:defRPr/>
            </a:pPr>
            <a:r>
              <a:rPr lang="he-IL" dirty="0">
                <a:solidFill>
                  <a:prstClr val="black"/>
                </a:solidFill>
                <a:latin typeface="Calibri" panose="020F0502020204030204" pitchFamily="34" charset="0"/>
                <a:ea typeface="Calibri" panose="020F0502020204030204" pitchFamily="34" charset="0"/>
                <a:cs typeface="Calibri" panose="020F0502020204030204" pitchFamily="34" charset="0"/>
              </a:rPr>
              <a:t>הצעה לאספת הורים ראשונה</a:t>
            </a:r>
          </a:p>
          <a:p>
            <a:pPr algn="ctr" defTabSz="609660">
              <a:defRPr/>
            </a:pPr>
            <a:r>
              <a:rPr lang="he-IL"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he-IL" sz="2400" b="1"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להיות שמש - חיזוק החוסן ההורי </a:t>
            </a:r>
          </a:p>
        </p:txBody>
      </p:sp>
      <p:sp>
        <p:nvSpPr>
          <p:cNvPr id="3" name="מלבן 2">
            <a:extLst>
              <a:ext uri="{FF2B5EF4-FFF2-40B4-BE49-F238E27FC236}">
                <a16:creationId xmlns:a16="http://schemas.microsoft.com/office/drawing/2014/main" id="{05BE908E-E9A0-1931-2F72-DB145B5A519B}"/>
              </a:ext>
            </a:extLst>
          </p:cNvPr>
          <p:cNvSpPr/>
          <p:nvPr/>
        </p:nvSpPr>
        <p:spPr>
          <a:xfrm>
            <a:off x="366398" y="1480159"/>
            <a:ext cx="9532339" cy="12378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lvl="0">
              <a:defRPr/>
            </a:pP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המושג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חוסן הורי הוא מושג מרכזי שחשוב להטמיעו השנה בעבודה עם הורים. במצגת הזו מוצג רצף של מפגש שלם שמתוכו יש אפשרות לבחור בפעילויות שמתאימות לצרכים שלכן ולתכנון שלכן.</a:t>
            </a:r>
          </a:p>
          <a:p>
            <a:pPr lvl="0">
              <a:defRPr/>
            </a:pP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שקופיות 8-11 עוסקות בהמשגת </a:t>
            </a: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החוסן ההורי והצגת המודל - </a:t>
            </a:r>
            <a:r>
              <a:rPr lang="he-IL" sz="1600" b="1" dirty="0" err="1">
                <a:solidFill>
                  <a:prstClr val="black"/>
                </a:solidFill>
                <a:latin typeface="Calibri" panose="020F0502020204030204" pitchFamily="34" charset="0"/>
                <a:ea typeface="Calibri" panose="020F0502020204030204" pitchFamily="34" charset="0"/>
                <a:cs typeface="Calibri" panose="020F0502020204030204" pitchFamily="34" charset="0"/>
              </a:rPr>
              <a:t>את"ם</a:t>
            </a:r>
            <a:r>
              <a:rPr lang="he-IL" sz="16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he-IL" sz="1600" b="1" dirty="0" err="1">
                <a:solidFill>
                  <a:prstClr val="black"/>
                </a:solidFill>
                <a:latin typeface="Calibri" panose="020F0502020204030204" pitchFamily="34" charset="0"/>
                <a:ea typeface="Calibri" panose="020F0502020204030204" pitchFamily="34" charset="0"/>
                <a:cs typeface="Calibri" panose="020F0502020204030204" pitchFamily="34" charset="0"/>
              </a:rPr>
              <a:t>שמ"ש</a:t>
            </a:r>
            <a:r>
              <a:rPr lang="he-IL" sz="16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ושקופיות 12-16 הן הצעות לשיח ודיון שניתן לקיים עם ההורים בהקשר לנושאים הנ"ל.  </a:t>
            </a:r>
          </a:p>
        </p:txBody>
      </p:sp>
      <p:sp>
        <p:nvSpPr>
          <p:cNvPr id="22" name="מלבן 21">
            <a:extLst>
              <a:ext uri="{FF2B5EF4-FFF2-40B4-BE49-F238E27FC236}">
                <a16:creationId xmlns:a16="http://schemas.microsoft.com/office/drawing/2014/main" id="{5D991170-9097-4D3C-B0C5-F35BAE8FAF76}"/>
              </a:ext>
            </a:extLst>
          </p:cNvPr>
          <p:cNvSpPr/>
          <p:nvPr/>
        </p:nvSpPr>
        <p:spPr>
          <a:xfrm>
            <a:off x="366397" y="2817397"/>
            <a:ext cx="9532340" cy="25604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lvl="0">
              <a:defRPr/>
            </a:pPr>
            <a:r>
              <a:rPr lang="he-IL" sz="1600" b="1" dirty="0">
                <a:solidFill>
                  <a:prstClr val="black"/>
                </a:solidFill>
                <a:latin typeface="Calibri" panose="020F0502020204030204" pitchFamily="34" charset="0"/>
                <a:ea typeface="Calibri" panose="020F0502020204030204" pitchFamily="34" charset="0"/>
                <a:cs typeface="Calibri" panose="020F0502020204030204" pitchFamily="34" charset="0"/>
              </a:rPr>
              <a:t>רקע ומטרת המפגש</a:t>
            </a:r>
          </a:p>
          <a:p>
            <a:pPr lvl="0">
              <a:defRPr/>
            </a:pP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בדומה לשמש - גם להורים יש כוח להשפיע על הסביבה בה גדלים ילדיהם ואשר לאורה הם מתפתחים. </a:t>
            </a:r>
          </a:p>
          <a:p>
            <a:pPr lvl="0">
              <a:defRPr/>
            </a:pP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השמש, כמטאפורה להורות, היא מקור אנרגיה טבעי ועוצמתי; מקור האור, החום והכוח. ככוח טבע שאינו תלוי במציאות כזו או אחרת השמש ממשיכה לזרוח, לחמם ולהאיר כסדרה. </a:t>
            </a:r>
          </a:p>
          <a:p>
            <a:pPr lvl="0">
              <a:defRPr/>
            </a:pP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השמש מסמלת קביעות, שגרה, רציפות וביטחון. הידיעה שהיא זורחת מדי בוקר ושוקעת מדי לילה יוצרת ודאות ותקווה, ביטחון בנצחיות הטבע ובמחזוריות החיים.</a:t>
            </a:r>
            <a:br>
              <a:rPr lang="en-US" sz="1600"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קרני השמש במודל '</a:t>
            </a:r>
            <a:r>
              <a:rPr lang="he-IL" sz="1600" dirty="0" err="1">
                <a:solidFill>
                  <a:prstClr val="black"/>
                </a:solidFill>
                <a:latin typeface="Calibri" panose="020F0502020204030204" pitchFamily="34" charset="0"/>
                <a:ea typeface="Calibri" panose="020F0502020204030204" pitchFamily="34" charset="0"/>
                <a:cs typeface="Calibri" panose="020F0502020204030204" pitchFamily="34" charset="0"/>
              </a:rPr>
              <a:t>את"ם</a:t>
            </a: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he-IL" sz="1600" dirty="0" err="1">
                <a:solidFill>
                  <a:prstClr val="black"/>
                </a:solidFill>
                <a:latin typeface="Calibri" panose="020F0502020204030204" pitchFamily="34" charset="0"/>
                <a:ea typeface="Calibri" panose="020F0502020204030204" pitchFamily="34" charset="0"/>
                <a:cs typeface="Calibri" panose="020F0502020204030204" pitchFamily="34" charset="0"/>
              </a:rPr>
              <a:t>שמ"ש</a:t>
            </a: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 מייצגות את היכולות ההוריות, הכוחות והתקווה. הקרניים כייצוג של יכולת המבוגר (הורה, איש חינוך) להתמלא בכוח ובחום עבור עצמו ומתוך כך לעזור גם לילד להתמלא בכוחות ובחום פנימי.</a:t>
            </a:r>
          </a:p>
          <a:p>
            <a:pPr lvl="0">
              <a:defRPr/>
            </a:pP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בכוחם של ההורים לטפח את השמש הפנימית שבתוכם, להכיר בה, לחזק את הכוחות שלהם ומתוך כך לשלוח קרני אור, חום וכוח גם לילדיהם.</a:t>
            </a:r>
          </a:p>
        </p:txBody>
      </p:sp>
      <p:pic>
        <p:nvPicPr>
          <p:cNvPr id="6" name="תמונה 5">
            <a:extLst>
              <a:ext uri="{FF2B5EF4-FFF2-40B4-BE49-F238E27FC236}">
                <a16:creationId xmlns:a16="http://schemas.microsoft.com/office/drawing/2014/main" id="{55C8324E-5754-B9C5-3536-6AE870DCBEE8}"/>
              </a:ext>
              <a:ext uri="{C183D7F6-B498-43B3-948B-1728B52AA6E4}">
                <adec:decorative xmlns:adec="http://schemas.microsoft.com/office/drawing/2017/decorative" val="1"/>
              </a:ext>
            </a:extLst>
          </p:cNvPr>
          <p:cNvPicPr>
            <a:picLocks noChangeAspect="1"/>
          </p:cNvPicPr>
          <p:nvPr/>
        </p:nvPicPr>
        <p:blipFill>
          <a:blip r:embed="rId2"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842" y="4701132"/>
            <a:ext cx="4723354" cy="2490994"/>
          </a:xfrm>
          <a:prstGeom prst="rect">
            <a:avLst/>
          </a:prstGeom>
        </p:spPr>
      </p:pic>
      <p:sp>
        <p:nvSpPr>
          <p:cNvPr id="12" name="מלבן 11">
            <a:hlinkClick r:id="rId3" action="ppaction://hlinksldjump"/>
            <a:extLst>
              <a:ext uri="{FF2B5EF4-FFF2-40B4-BE49-F238E27FC236}">
                <a16:creationId xmlns:a16="http://schemas.microsoft.com/office/drawing/2014/main" id="{382F5ECC-90A8-BE4B-28CA-5849C016A7E4}"/>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נעים להכיר! </a:t>
            </a:r>
          </a:p>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אספת ההורים הראשונה</a:t>
            </a:r>
          </a:p>
        </p:txBody>
      </p:sp>
      <p:sp>
        <p:nvSpPr>
          <p:cNvPr id="19" name="מלבן 18">
            <a:hlinkClick r:id="rId4" action="ppaction://hlinksldjump"/>
            <a:extLst>
              <a:ext uri="{FF2B5EF4-FFF2-40B4-BE49-F238E27FC236}">
                <a16:creationId xmlns:a16="http://schemas.microsoft.com/office/drawing/2014/main" id="{788DA9CA-D73B-BD05-D9AD-056D5AF7C909}"/>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רגע לפני</a:t>
            </a:r>
          </a:p>
        </p:txBody>
      </p:sp>
      <p:sp>
        <p:nvSpPr>
          <p:cNvPr id="20" name="מלבן 19">
            <a:hlinkClick r:id="rId5" action="ppaction://hlinksldjump"/>
            <a:extLst>
              <a:ext uri="{FF2B5EF4-FFF2-40B4-BE49-F238E27FC236}">
                <a16:creationId xmlns:a16="http://schemas.microsoft.com/office/drawing/2014/main" id="{19DAEB38-0C01-7845-05B1-B1E0CC9D2F5C}"/>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במהלך האספה</a:t>
            </a:r>
          </a:p>
        </p:txBody>
      </p:sp>
      <p:sp>
        <p:nvSpPr>
          <p:cNvPr id="21" name="מלבן 20">
            <a:hlinkClick r:id="rId6" action="ppaction://hlinksldjump"/>
            <a:extLst>
              <a:ext uri="{FF2B5EF4-FFF2-40B4-BE49-F238E27FC236}">
                <a16:creationId xmlns:a16="http://schemas.microsoft.com/office/drawing/2014/main" id="{288705FA-7557-78D9-B893-ADE94488F0B5}"/>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אחרי האספה</a:t>
            </a:r>
          </a:p>
        </p:txBody>
      </p:sp>
      <p:sp>
        <p:nvSpPr>
          <p:cNvPr id="23" name="מלבן 22">
            <a:hlinkClick r:id="rId7" action="ppaction://hlinksldjump"/>
            <a:extLst>
              <a:ext uri="{FF2B5EF4-FFF2-40B4-BE49-F238E27FC236}">
                <a16:creationId xmlns:a16="http://schemas.microsoft.com/office/drawing/2014/main" id="{3501C504-3E8F-FFD2-5A67-0420B6FE29F1}"/>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הצעה לפעילות</a:t>
            </a:r>
          </a:p>
        </p:txBody>
      </p:sp>
    </p:spTree>
    <p:extLst>
      <p:ext uri="{BB962C8B-B14F-4D97-AF65-F5344CB8AC3E}">
        <p14:creationId xmlns:p14="http://schemas.microsoft.com/office/powerpoint/2010/main" val="711383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AA43FAA7-699E-ECC5-1753-F1DC5B02CDD6}"/>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5481071" y="-5468"/>
            <a:ext cx="6910221" cy="6863468"/>
          </a:xfrm>
          <a:custGeom>
            <a:avLst/>
            <a:gdLst/>
            <a:ahLst/>
            <a:cxnLst/>
            <a:rect l="l" t="t" r="r" b="b"/>
            <a:pathLst>
              <a:path w="18288000" h="10473256">
                <a:moveTo>
                  <a:pt x="0" y="0"/>
                </a:moveTo>
                <a:lnTo>
                  <a:pt x="18288000" y="0"/>
                </a:lnTo>
                <a:lnTo>
                  <a:pt x="18288000" y="10473256"/>
                </a:lnTo>
                <a:lnTo>
                  <a:pt x="0" y="10473256"/>
                </a:lnTo>
                <a:lnTo>
                  <a:pt x="0" y="0"/>
                </a:lnTo>
                <a:close/>
              </a:path>
            </a:pathLst>
          </a:custGeom>
          <a:blipFill>
            <a:blip r:embed="rId4"/>
            <a:srcRect/>
            <a:stretch>
              <a:fillRect t="-3575" r="-36957" b="-4833"/>
            </a:stretch>
          </a:blipFill>
        </p:spPr>
        <p:txBody>
          <a:bodyPr/>
          <a:lstStyle/>
          <a:p>
            <a:endParaRPr lang="he-IL"/>
          </a:p>
        </p:txBody>
      </p:sp>
      <p:sp>
        <p:nvSpPr>
          <p:cNvPr id="3" name="TextBox 3"/>
          <p:cNvSpPr txBox="1">
            <a:spLocks noGrp="1"/>
          </p:cNvSpPr>
          <p:nvPr>
            <p:ph type="title" idx="4294967295"/>
          </p:nvPr>
        </p:nvSpPr>
        <p:spPr>
          <a:xfrm>
            <a:off x="152399" y="1725246"/>
            <a:ext cx="5223164" cy="302980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1" eaLnBrk="1" fontAlgn="auto" latinLnBrk="0" hangingPunct="1">
              <a:lnSpc>
                <a:spcPts val="5973"/>
              </a:lnSpc>
              <a:spcBef>
                <a:spcPts val="0"/>
              </a:spcBef>
              <a:spcAft>
                <a:spcPts val="0"/>
              </a:spcAft>
              <a:buClrTx/>
              <a:buSzTx/>
              <a:buFontTx/>
              <a:buNone/>
              <a:tabLst/>
              <a:defRPr/>
            </a:pPr>
            <a:r>
              <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כתבו חמישה דברים שאתם הכי אוהבים</a:t>
            </a:r>
          </a:p>
          <a:p>
            <a:pPr marL="0" marR="0" lvl="0" indent="0" algn="ctr" defTabSz="914400" rtl="1" eaLnBrk="1" fontAlgn="auto" latinLnBrk="0" hangingPunct="1">
              <a:lnSpc>
                <a:spcPts val="5973"/>
              </a:lnSpc>
              <a:spcBef>
                <a:spcPts val="0"/>
              </a:spcBef>
              <a:spcAft>
                <a:spcPts val="0"/>
              </a:spcAft>
              <a:buClrTx/>
              <a:buSzTx/>
              <a:buFontTx/>
              <a:buNone/>
              <a:tabLst/>
              <a:defRPr/>
            </a:pPr>
            <a:endPar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endParaRPr>
          </a:p>
          <a:p>
            <a:pPr marL="0" marR="0" lvl="0" indent="0" algn="ctr" defTabSz="914400" rtl="1" eaLnBrk="1" fontAlgn="auto" latinLnBrk="0" hangingPunct="1">
              <a:lnSpc>
                <a:spcPts val="5973"/>
              </a:lnSpc>
              <a:spcBef>
                <a:spcPts val="0"/>
              </a:spcBef>
              <a:spcAft>
                <a:spcPts val="0"/>
              </a:spcAft>
              <a:buClrTx/>
              <a:buSzTx/>
              <a:buFontTx/>
              <a:buNone/>
              <a:tabLst/>
              <a:defRPr/>
            </a:pPr>
            <a:r>
              <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בסוף המפגש נחזור לזה...</a:t>
            </a:r>
          </a:p>
        </p:txBody>
      </p:sp>
      <p:cxnSp>
        <p:nvCxnSpPr>
          <p:cNvPr id="6" name="מחבר ישר 5">
            <a:extLst>
              <a:ext uri="{FF2B5EF4-FFF2-40B4-BE49-F238E27FC236}">
                <a16:creationId xmlns:a16="http://schemas.microsoft.com/office/drawing/2014/main" id="{DAFE5ADB-411B-6838-8F1E-6A979C47378B}"/>
              </a:ext>
              <a:ext uri="{C183D7F6-B498-43B3-948B-1728B52AA6E4}">
                <adec:decorative xmlns:adec="http://schemas.microsoft.com/office/drawing/2017/decorative" val="1"/>
              </a:ext>
            </a:extLst>
          </p:cNvPr>
          <p:cNvCxnSpPr/>
          <p:nvPr/>
        </p:nvCxnSpPr>
        <p:spPr>
          <a:xfrm>
            <a:off x="984739" y="3716214"/>
            <a:ext cx="3223846" cy="0"/>
          </a:xfrm>
          <a:prstGeom prst="line">
            <a:avLst/>
          </a:prstGeom>
          <a:ln>
            <a:solidFill>
              <a:srgbClr val="F2846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4926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42735B17-EF01-4409-6BBC-AE4B369B5F45}"/>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989444" y="333099"/>
            <a:ext cx="3890473" cy="6524901"/>
          </a:xfrm>
          <a:custGeom>
            <a:avLst/>
            <a:gdLst/>
            <a:ahLst/>
            <a:cxnLst/>
            <a:rect l="l" t="t" r="r" b="b"/>
            <a:pathLst>
              <a:path w="5835709" h="9787352">
                <a:moveTo>
                  <a:pt x="0" y="0"/>
                </a:moveTo>
                <a:lnTo>
                  <a:pt x="5835709" y="0"/>
                </a:lnTo>
                <a:lnTo>
                  <a:pt x="5835709" y="9787352"/>
                </a:lnTo>
                <a:lnTo>
                  <a:pt x="0" y="9787352"/>
                </a:lnTo>
                <a:lnTo>
                  <a:pt x="0" y="0"/>
                </a:lnTo>
                <a:close/>
              </a:path>
            </a:pathLst>
          </a:custGeom>
          <a:blipFill>
            <a:blip r:embed="rId3"/>
            <a:stretch>
              <a:fillRect/>
            </a:stretch>
          </a:blipFill>
        </p:spPr>
        <p:txBody>
          <a:bodyPr/>
          <a:lstStyle/>
          <a:p>
            <a:endParaRPr lang="he-IL"/>
          </a:p>
        </p:txBody>
      </p:sp>
      <p:sp>
        <p:nvSpPr>
          <p:cNvPr id="3" name="TextBox 3"/>
          <p:cNvSpPr txBox="1">
            <a:spLocks noGrp="1"/>
          </p:cNvSpPr>
          <p:nvPr>
            <p:ph type="title" idx="4294967295"/>
          </p:nvPr>
        </p:nvSpPr>
        <p:spPr>
          <a:xfrm>
            <a:off x="4879916" y="703035"/>
            <a:ext cx="7064065" cy="507831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1" eaLnBrk="1" fontAlgn="auto" latinLnBrk="0" hangingPunct="1">
              <a:lnSpc>
                <a:spcPts val="9892"/>
              </a:lnSpc>
              <a:spcBef>
                <a:spcPts val="0"/>
              </a:spcBef>
              <a:spcAft>
                <a:spcPts val="0"/>
              </a:spcAft>
              <a:buClrTx/>
              <a:buSzTx/>
              <a:buFontTx/>
              <a:buNone/>
              <a:tabLst/>
              <a:defRPr/>
            </a:pPr>
            <a:r>
              <a:rPr kumimoji="0" lang="he-IL"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מהו לדעתכם </a:t>
            </a:r>
          </a:p>
          <a:p>
            <a:pPr marL="0" marR="0" lvl="0" indent="0" algn="ctr" defTabSz="914400" rtl="1" eaLnBrk="1" fontAlgn="auto" latinLnBrk="0" hangingPunct="1">
              <a:lnSpc>
                <a:spcPts val="9892"/>
              </a:lnSpc>
              <a:spcBef>
                <a:spcPts val="0"/>
              </a:spcBef>
              <a:spcAft>
                <a:spcPts val="0"/>
              </a:spcAft>
              <a:buClrTx/>
              <a:buSzTx/>
              <a:buFontTx/>
              <a:buNone/>
              <a:tabLst/>
              <a:defRPr/>
            </a:pPr>
            <a:r>
              <a:rPr kumimoji="0" lang="he-IL"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התפקיד המרכזי/ המשימה המרכזית</a:t>
            </a:r>
            <a:r>
              <a:rPr kumimoji="0" lang="ar-EG"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 </a:t>
            </a:r>
          </a:p>
          <a:p>
            <a:pPr marL="0" marR="0" lvl="0" indent="0" algn="ctr" defTabSz="914400" rtl="1" eaLnBrk="1" fontAlgn="auto" latinLnBrk="0" hangingPunct="1">
              <a:lnSpc>
                <a:spcPts val="9892"/>
              </a:lnSpc>
              <a:spcBef>
                <a:spcPts val="0"/>
              </a:spcBef>
              <a:spcAft>
                <a:spcPts val="0"/>
              </a:spcAft>
              <a:buClrTx/>
              <a:buSzTx/>
              <a:buFontTx/>
              <a:buNone/>
              <a:tabLst/>
              <a:defRPr/>
            </a:pPr>
            <a:r>
              <a:rPr kumimoji="0" lang="he-IL"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שלנו כמבוגרים משמעותיים</a:t>
            </a:r>
          </a:p>
          <a:p>
            <a:pPr marL="0" marR="0" lvl="0" indent="0" algn="ctr" defTabSz="914400" rtl="1" eaLnBrk="1" fontAlgn="auto" latinLnBrk="0" hangingPunct="1">
              <a:lnSpc>
                <a:spcPts val="9892"/>
              </a:lnSpc>
              <a:spcBef>
                <a:spcPts val="0"/>
              </a:spcBef>
              <a:spcAft>
                <a:spcPts val="0"/>
              </a:spcAft>
              <a:buClrTx/>
              <a:buSzTx/>
              <a:buFontTx/>
              <a:buNone/>
              <a:tabLst/>
              <a:defRPr/>
            </a:pPr>
            <a:r>
              <a:rPr kumimoji="0" lang="he-IL"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 ככלל ובימים אלו בפרט</a:t>
            </a:r>
            <a:r>
              <a:rPr kumimoji="0" lang="ar-EG"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a:t>
            </a:r>
          </a:p>
        </p:txBody>
      </p:sp>
    </p:spTree>
    <p:extLst>
      <p:ext uri="{BB962C8B-B14F-4D97-AF65-F5344CB8AC3E}">
        <p14:creationId xmlns:p14="http://schemas.microsoft.com/office/powerpoint/2010/main" val="3400302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FF970F41-1F16-0E67-F679-C547B4B8FDFF}"/>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8752622" y="326897"/>
            <a:ext cx="3890473" cy="6524901"/>
          </a:xfrm>
          <a:custGeom>
            <a:avLst/>
            <a:gdLst/>
            <a:ahLst/>
            <a:cxnLst/>
            <a:rect l="l" t="t" r="r" b="b"/>
            <a:pathLst>
              <a:path w="5835709" h="9787352">
                <a:moveTo>
                  <a:pt x="0" y="0"/>
                </a:moveTo>
                <a:lnTo>
                  <a:pt x="5835709" y="0"/>
                </a:lnTo>
                <a:lnTo>
                  <a:pt x="5835709" y="9787352"/>
                </a:lnTo>
                <a:lnTo>
                  <a:pt x="0" y="9787352"/>
                </a:lnTo>
                <a:lnTo>
                  <a:pt x="0" y="0"/>
                </a:lnTo>
                <a:close/>
              </a:path>
            </a:pathLst>
          </a:custGeom>
          <a:blipFill>
            <a:blip r:embed="rId4"/>
            <a:stretch>
              <a:fillRect/>
            </a:stretch>
          </a:blipFill>
        </p:spPr>
        <p:txBody>
          <a:bodyPr/>
          <a:lstStyle/>
          <a:p>
            <a:endParaRPr lang="he-IL" sz="1200"/>
          </a:p>
        </p:txBody>
      </p:sp>
      <p:sp>
        <p:nvSpPr>
          <p:cNvPr id="3" name="TextBox 3"/>
          <p:cNvSpPr txBox="1">
            <a:spLocks noGrp="1"/>
          </p:cNvSpPr>
          <p:nvPr>
            <p:ph type="title" idx="4294967295"/>
          </p:nvPr>
        </p:nvSpPr>
        <p:spPr>
          <a:xfrm>
            <a:off x="338529" y="290815"/>
            <a:ext cx="8414093"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ct val="100000"/>
              </a:lnSpc>
              <a:spcBef>
                <a:spcPts val="0"/>
              </a:spcBef>
              <a:defRPr/>
            </a:pPr>
            <a:r>
              <a:rPr lang="he-IL"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sym typeface="Matcon Bold"/>
                <a:rtl/>
              </a:rPr>
              <a:t>מהו התפקיד המרכזי/ </a:t>
            </a:r>
            <a:r>
              <a:rPr lang="he-IL"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sym typeface="Matcon Bold"/>
                <a:rtl/>
              </a:rPr>
              <a:t>המשימה המרכזית</a:t>
            </a:r>
            <a:r>
              <a:rPr lang="ar-EG"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sym typeface="Matcon Bold"/>
                <a:rtl/>
              </a:rPr>
              <a:t> </a:t>
            </a:r>
            <a:r>
              <a:rPr lang="he-IL"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sym typeface="Matcon Bold"/>
                <a:rtl/>
              </a:rPr>
              <a:t>של ההורים </a:t>
            </a:r>
            <a:r>
              <a:rPr lang="he-IL"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sym typeface="Matcon Bold"/>
                <a:rtl/>
              </a:rPr>
              <a:t>ככלל ובימים אלו בפרט</a:t>
            </a:r>
            <a:r>
              <a:rPr lang="ar-EG"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sym typeface="Matcon Bold"/>
                <a:rtl/>
              </a:rPr>
              <a:t>?</a:t>
            </a:r>
          </a:p>
        </p:txBody>
      </p:sp>
      <p:pic>
        <p:nvPicPr>
          <p:cNvPr id="6" name="תמונה 5">
            <a:extLst>
              <a:ext uri="{FF2B5EF4-FFF2-40B4-BE49-F238E27FC236}">
                <a16:creationId xmlns:a16="http://schemas.microsoft.com/office/drawing/2014/main" id="{D56B250F-BFFD-2976-9DB2-FF76DF0649BC}"/>
              </a:ext>
              <a:ext uri="{C183D7F6-B498-43B3-948B-1728B52AA6E4}">
                <adec:decorative xmlns:adec="http://schemas.microsoft.com/office/drawing/2017/decorative" val="1"/>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rcRect l="-1" t="31190" r="63024" b="42547"/>
          <a:stretch/>
        </p:blipFill>
        <p:spPr>
          <a:xfrm flipH="1">
            <a:off x="5276227" y="2258503"/>
            <a:ext cx="4354939" cy="2506492"/>
          </a:xfrm>
          <a:prstGeom prst="rect">
            <a:avLst/>
          </a:prstGeom>
        </p:spPr>
      </p:pic>
      <p:pic>
        <p:nvPicPr>
          <p:cNvPr id="8" name="תמונה 7">
            <a:extLst>
              <a:ext uri="{FF2B5EF4-FFF2-40B4-BE49-F238E27FC236}">
                <a16:creationId xmlns:a16="http://schemas.microsoft.com/office/drawing/2014/main" id="{F1D8AE78-0DC6-DC2E-BB1D-7158D6AD395A}"/>
              </a:ext>
              <a:ext uri="{C183D7F6-B498-43B3-948B-1728B52AA6E4}">
                <adec:decorative xmlns:adec="http://schemas.microsoft.com/office/drawing/2017/decorative" val="1"/>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rcRect l="-1" t="31190" r="63024" b="42547"/>
          <a:stretch/>
        </p:blipFill>
        <p:spPr>
          <a:xfrm>
            <a:off x="306370" y="2803081"/>
            <a:ext cx="3975246" cy="2559582"/>
          </a:xfrm>
          <a:prstGeom prst="rect">
            <a:avLst/>
          </a:prstGeom>
        </p:spPr>
      </p:pic>
      <p:sp>
        <p:nvSpPr>
          <p:cNvPr id="9" name="TextBox 3"/>
          <p:cNvSpPr txBox="1">
            <a:spLocks/>
          </p:cNvSpPr>
          <p:nvPr/>
        </p:nvSpPr>
        <p:spPr>
          <a:xfrm>
            <a:off x="5119311" y="2605544"/>
            <a:ext cx="4714640"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defTabSz="609630">
              <a:lnSpc>
                <a:spcPct val="100000"/>
              </a:lnSpc>
              <a:spcBef>
                <a:spcPts val="0"/>
              </a:spcBef>
              <a:defRPr/>
            </a:pPr>
            <a:r>
              <a:rPr lang="he-IL" b="1" dirty="0">
                <a:latin typeface="Calibri" panose="020F0502020204030204" pitchFamily="34" charset="0"/>
                <a:ea typeface="Calibri" panose="020F0502020204030204" pitchFamily="34" charset="0"/>
                <a:cs typeface="Calibri" panose="020F0502020204030204" pitchFamily="34" charset="0"/>
                <a:sym typeface="Artzisraelisns Bold"/>
                <a:rtl/>
              </a:rPr>
              <a:t>דאגה לרווחת </a:t>
            </a:r>
          </a:p>
          <a:p>
            <a:pPr algn="ctr" defTabSz="609630">
              <a:lnSpc>
                <a:spcPct val="100000"/>
              </a:lnSpc>
              <a:spcBef>
                <a:spcPts val="0"/>
              </a:spcBef>
              <a:defRPr/>
            </a:pPr>
            <a:r>
              <a:rPr lang="he-IL" b="1" dirty="0">
                <a:latin typeface="Calibri" panose="020F0502020204030204" pitchFamily="34" charset="0"/>
                <a:ea typeface="Calibri" panose="020F0502020204030204" pitchFamily="34" charset="0"/>
                <a:cs typeface="Calibri" panose="020F0502020204030204" pitchFamily="34" charset="0"/>
                <a:sym typeface="Artzisraelisns Bold"/>
                <a:rtl/>
              </a:rPr>
              <a:t>הילדים ולאושרם</a:t>
            </a:r>
          </a:p>
        </p:txBody>
      </p:sp>
      <p:sp>
        <p:nvSpPr>
          <p:cNvPr id="10" name="TextBox 4"/>
          <p:cNvSpPr txBox="1"/>
          <p:nvPr/>
        </p:nvSpPr>
        <p:spPr>
          <a:xfrm>
            <a:off x="338529" y="3343059"/>
            <a:ext cx="3910927" cy="738664"/>
          </a:xfrm>
          <a:prstGeom prst="rect">
            <a:avLst/>
          </a:prstGeom>
        </p:spPr>
        <p:txBody>
          <a:bodyPr wrap="square" lIns="0" tIns="0" rIns="0" bIns="0" rtlCol="0" anchor="t">
            <a:spAutoFit/>
          </a:bodyPr>
          <a:lstStyle/>
          <a:p>
            <a:pPr algn="ctr" rtl="1"/>
            <a:r>
              <a:rPr lang="he-IL" sz="4800" b="1" dirty="0">
                <a:latin typeface="Calibri" panose="020F0502020204030204" pitchFamily="34" charset="0"/>
                <a:ea typeface="Calibri" panose="020F0502020204030204" pitchFamily="34" charset="0"/>
                <a:cs typeface="Calibri" panose="020F0502020204030204" pitchFamily="34" charset="0"/>
                <a:sym typeface="Artzisraelisns Bold"/>
                <a:rtl/>
              </a:rPr>
              <a:t>בטחון ומוגנות</a:t>
            </a:r>
          </a:p>
        </p:txBody>
      </p:sp>
      <p:pic>
        <p:nvPicPr>
          <p:cNvPr id="7" name="תמונה 6">
            <a:extLst>
              <a:ext uri="{FF2B5EF4-FFF2-40B4-BE49-F238E27FC236}">
                <a16:creationId xmlns:a16="http://schemas.microsoft.com/office/drawing/2014/main" id="{D3154626-8DDD-5870-8001-78F01E12D3E2}"/>
              </a:ext>
              <a:ext uri="{C183D7F6-B498-43B3-948B-1728B52AA6E4}">
                <adec:decorative xmlns:adec="http://schemas.microsoft.com/office/drawing/2017/decorative" val="1"/>
              </a:ext>
            </a:extLst>
          </p:cNvPr>
          <p:cNvPicPr>
            <a:picLocks noChangeAspect="1"/>
          </p:cNvPicPr>
          <p:nvPr/>
        </p:nvPicPr>
        <p:blipFill>
          <a:blip r:embed="rId5">
            <a:duotone>
              <a:prstClr val="black"/>
              <a:srgbClr val="D9C3A5">
                <a:tint val="50000"/>
                <a:satMod val="180000"/>
              </a:srgbClr>
            </a:duotone>
            <a:extLst>
              <a:ext uri="{28A0092B-C50C-407E-A947-70E740481C1C}">
                <a14:useLocalDpi xmlns:a14="http://schemas.microsoft.com/office/drawing/2010/main" val="0"/>
              </a:ext>
            </a:extLst>
          </a:blip>
          <a:srcRect l="-1" t="31190" r="63024" b="42547"/>
          <a:stretch/>
        </p:blipFill>
        <p:spPr>
          <a:xfrm flipH="1">
            <a:off x="3165818" y="4196007"/>
            <a:ext cx="4220820" cy="2501818"/>
          </a:xfrm>
          <a:prstGeom prst="rect">
            <a:avLst/>
          </a:prstGeom>
        </p:spPr>
      </p:pic>
      <p:sp>
        <p:nvSpPr>
          <p:cNvPr id="11" name="TextBox 5"/>
          <p:cNvSpPr txBox="1"/>
          <p:nvPr/>
        </p:nvSpPr>
        <p:spPr>
          <a:xfrm>
            <a:off x="3522712" y="4783036"/>
            <a:ext cx="3507031" cy="738664"/>
          </a:xfrm>
          <a:prstGeom prst="rect">
            <a:avLst/>
          </a:prstGeom>
        </p:spPr>
        <p:txBody>
          <a:bodyPr wrap="square" lIns="0" tIns="0" rIns="0" bIns="0" rtlCol="0" anchor="t">
            <a:spAutoFit/>
          </a:bodyPr>
          <a:lstStyle/>
          <a:p>
            <a:pPr algn="ctr" rtl="1"/>
            <a:r>
              <a:rPr lang="he-IL" sz="4800" b="1" dirty="0">
                <a:latin typeface="Calibri" panose="020F0502020204030204" pitchFamily="34" charset="0"/>
                <a:ea typeface="Calibri" panose="020F0502020204030204" pitchFamily="34" charset="0"/>
                <a:cs typeface="Calibri" panose="020F0502020204030204" pitchFamily="34" charset="0"/>
                <a:sym typeface="Artzisraelisns Bold"/>
                <a:rtl/>
              </a:rPr>
              <a:t>פיתוח החוסן</a:t>
            </a:r>
          </a:p>
        </p:txBody>
      </p:sp>
    </p:spTree>
    <p:extLst>
      <p:ext uri="{BB962C8B-B14F-4D97-AF65-F5344CB8AC3E}">
        <p14:creationId xmlns:p14="http://schemas.microsoft.com/office/powerpoint/2010/main" val="1068408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1F0F6BA7-7047-1295-D45B-4B09920A790A}"/>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TextBox 5"/>
          <p:cNvSpPr txBox="1">
            <a:spLocks noGrp="1"/>
          </p:cNvSpPr>
          <p:nvPr>
            <p:ph type="title" idx="4294967295"/>
          </p:nvPr>
        </p:nvSpPr>
        <p:spPr>
          <a:xfrm>
            <a:off x="887046" y="347443"/>
            <a:ext cx="10917204" cy="22981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ct val="100000"/>
              </a:lnSpc>
              <a:defRPr/>
            </a:pPr>
            <a:r>
              <a:rPr lang="he-IL" sz="5334" b="1" spc="39"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מהו חוסן?</a:t>
            </a:r>
          </a:p>
          <a:p>
            <a:pPr defTabSz="609630">
              <a:lnSpc>
                <a:spcPct val="100000"/>
              </a:lnSpc>
              <a:defRPr/>
            </a:pPr>
            <a:r>
              <a:rPr lang="he-IL" sz="4800" spc="39"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היכולת להסתגל ולהגיב בגמישות </a:t>
            </a:r>
            <a:r>
              <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אל מול מצבי חיים שונים בשגרה ובחירום.</a:t>
            </a:r>
          </a:p>
        </p:txBody>
      </p:sp>
      <p:pic>
        <p:nvPicPr>
          <p:cNvPr id="6" name="תמונה 5">
            <a:extLst>
              <a:ext uri="{FF2B5EF4-FFF2-40B4-BE49-F238E27FC236}">
                <a16:creationId xmlns:a16="http://schemas.microsoft.com/office/drawing/2014/main" id="{D53B2B37-CB52-DBE0-1015-5D19A1A3AFF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802" y="2970648"/>
            <a:ext cx="6793886" cy="4616446"/>
          </a:xfrm>
          <a:prstGeom prst="rect">
            <a:avLst/>
          </a:prstGeom>
        </p:spPr>
      </p:pic>
      <p:sp>
        <p:nvSpPr>
          <p:cNvPr id="9" name="תיבת טקסט 8">
            <a:extLst>
              <a:ext uri="{FF2B5EF4-FFF2-40B4-BE49-F238E27FC236}">
                <a16:creationId xmlns:a16="http://schemas.microsoft.com/office/drawing/2014/main" id="{DAE66DD1-92F4-C41D-CBBA-05DBEDC4F0B0}"/>
              </a:ext>
            </a:extLst>
          </p:cNvPr>
          <p:cNvSpPr txBox="1"/>
          <p:nvPr/>
        </p:nvSpPr>
        <p:spPr>
          <a:xfrm>
            <a:off x="3478924" y="2123461"/>
            <a:ext cx="8409409" cy="2859757"/>
          </a:xfrm>
          <a:prstGeom prst="rect">
            <a:avLst/>
          </a:prstGeom>
          <a:noFill/>
        </p:spPr>
        <p:txBody>
          <a:bodyPr wrap="square">
            <a:spAutoFit/>
          </a:bodyPr>
          <a:lstStyle/>
          <a:p>
            <a:pPr>
              <a:lnSpc>
                <a:spcPts val="4320"/>
              </a:lnSpc>
              <a:spcBef>
                <a:spcPct val="0"/>
              </a:spcBef>
            </a:pPr>
            <a:endParaRPr lang="he-IL" sz="1200" dirty="0">
              <a:latin typeface="Calibri" panose="020F0502020204030204" pitchFamily="34" charset="0"/>
              <a:ea typeface="Calibri" panose="020F0502020204030204" pitchFamily="34" charset="0"/>
              <a:cs typeface="Calibri" panose="020F0502020204030204" pitchFamily="34" charset="0"/>
            </a:endParaRPr>
          </a:p>
          <a:p>
            <a:pPr>
              <a:spcBef>
                <a:spcPct val="0"/>
              </a:spcBef>
            </a:pPr>
            <a:r>
              <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חוסן כרוך ביכולת "להזדקף מחדש",</a:t>
            </a:r>
          </a:p>
          <a:p>
            <a:pPr>
              <a:spcBef>
                <a:spcPct val="0"/>
              </a:spcBef>
            </a:pPr>
            <a:r>
              <a:rPr lang="en-US"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”To bounce back” </a:t>
            </a:r>
            <a:endPar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a:p>
            <a:pPr>
              <a:spcBef>
                <a:spcPct val="0"/>
              </a:spcBef>
            </a:pPr>
            <a:r>
              <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לחזור לתפקוד אחרי משבר.</a:t>
            </a:r>
          </a:p>
        </p:txBody>
      </p:sp>
    </p:spTree>
    <p:extLst>
      <p:ext uri="{BB962C8B-B14F-4D97-AF65-F5344CB8AC3E}">
        <p14:creationId xmlns:p14="http://schemas.microsoft.com/office/powerpoint/2010/main" val="890367075"/>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3094</TotalTime>
  <Words>1864</Words>
  <Application>Microsoft Office PowerPoint</Application>
  <PresentationFormat>מסך רחב</PresentationFormat>
  <Paragraphs>184</Paragraphs>
  <Slides>16</Slides>
  <Notes>10</Notes>
  <HiddenSlides>0</HiddenSlides>
  <MMClips>0</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16</vt:i4>
      </vt:variant>
    </vt:vector>
  </HeadingPairs>
  <TitlesOfParts>
    <vt:vector size="23" baseType="lpstr">
      <vt:lpstr>Arial</vt:lpstr>
      <vt:lpstr>Calibri</vt:lpstr>
      <vt:lpstr>Aptos Display</vt:lpstr>
      <vt:lpstr>Artzisraelisns</vt:lpstr>
      <vt:lpstr>Heebo</vt:lpstr>
      <vt:lpstr>Aptos</vt:lpstr>
      <vt:lpstr>ערכת נושא Office</vt:lpstr>
      <vt:lpstr>נעים להכיר! אספת ההורים הראשונה</vt:lpstr>
      <vt:lpstr>רגע לפני... Checklist</vt:lpstr>
      <vt:lpstr>במהלך האספה</vt:lpstr>
      <vt:lpstr>אחרי האספה</vt:lpstr>
      <vt:lpstr>הצעה לפעילות</vt:lpstr>
      <vt:lpstr>כתבו חמישה דברים שאתם הכי אוהבים  בסוף המפגש נחזור לזה...</vt:lpstr>
      <vt:lpstr>מהו לדעתכם  התפקיד המרכזי/ המשימה המרכזית  שלנו כמבוגרים משמעותיים  ככלל ובימים אלו בפרט?</vt:lpstr>
      <vt:lpstr>מהו התפקיד המרכזי/ המשימה המרכזית של ההורים ככלל ובימים אלו בפרט?</vt:lpstr>
      <vt:lpstr>מהו חוסן? היכולת להסתגל ולהגיב בגמישות אל מול מצבי חיים שונים בשגרה ובחירום.</vt:lpstr>
      <vt:lpstr>החוסן איננו מאפיין אישי מולד אלא הולך ונבנה במהלך החיים אגב התמודדויות עם אתגרים, שינויים ומשברים.</vt:lpstr>
      <vt:lpstr>חוסנם של ילדים ובני נוער קשור באופן ישיר למבוגרים הסובבים אותם, ובעיקר להוריהם ומשפחתם. </vt:lpstr>
      <vt:lpstr>חיזוק מיומנויות החוסן אמון, תקווה, מסוגלות, שייכות, משמעות, שליטה פנימית</vt:lpstr>
      <vt:lpstr>מצגת של PowerPoint‏</vt:lpstr>
      <vt:lpstr>איזו קרן מאירה לי את ההורות? </vt:lpstr>
      <vt:lpstr>בואו נחזור לחמש הדברים שכתבתם שאתם אוהבים.  האם מישהו כתב את עצמו?</vt:lpstr>
      <vt:lpstr>סדר יום</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אפרת בועז</dc:creator>
  <cp:lastModifiedBy>איריס וכטל</cp:lastModifiedBy>
  <cp:revision>46</cp:revision>
  <dcterms:created xsi:type="dcterms:W3CDTF">2024-04-14T07:24:17Z</dcterms:created>
  <dcterms:modified xsi:type="dcterms:W3CDTF">2026-07-09T05:47:13Z</dcterms:modified>
</cp:coreProperties>
</file>