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90" r:id="rId2"/>
    <p:sldId id="294" r:id="rId3"/>
    <p:sldId id="260" r:id="rId4"/>
    <p:sldId id="261" r:id="rId5"/>
    <p:sldId id="266" r:id="rId6"/>
    <p:sldId id="293" r:id="rId7"/>
    <p:sldId id="462" r:id="rId8"/>
    <p:sldId id="295" r:id="rId9"/>
    <p:sldId id="296" r:id="rId10"/>
    <p:sldId id="297" r:id="rId11"/>
    <p:sldId id="298" r:id="rId12"/>
    <p:sldId id="300" r:id="rId13"/>
    <p:sldId id="273" r:id="rId14"/>
    <p:sldId id="301" r:id="rId15"/>
    <p:sldId id="450" r:id="rId16"/>
    <p:sldId id="437" r:id="rId17"/>
    <p:sldId id="460" r:id="rId18"/>
    <p:sldId id="442" r:id="rId19"/>
    <p:sldId id="461" r:id="rId20"/>
    <p:sldId id="275" r:id="rId21"/>
  </p:sldIdLst>
  <p:sldSz cx="12192000" cy="6858000"/>
  <p:notesSz cx="6858000" cy="9144000"/>
  <p:embeddedFontLst>
    <p:embeddedFont>
      <p:font typeface="Libre Franklin Medium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avid" panose="020E0502060401010101" pitchFamily="34" charset="-79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+CDmcMZ1WnSCz8bBWmfSVg6KZ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65" autoAdjust="0"/>
  </p:normalViewPr>
  <p:slideViewPr>
    <p:cSldViewPr snapToGrid="0">
      <p:cViewPr varScale="1">
        <p:scale>
          <a:sx n="58" d="100"/>
          <a:sy n="58" d="100"/>
        </p:scale>
        <p:origin x="96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471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22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01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7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0211f26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00211f262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אפשר ללמוד הרבה מדירוג התלמידים לגבי העובדות כמו: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מידת עייפות וסקרנות. כמו כן ניתן ללמוד על מידת הפתיחות בכיתה.</a:t>
            </a: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מתוך הדברים שעלו, ניתן להתחיל ולחשוב על פעולות לשיפור מצב הרוח הכתתי ולהתחיל לתכנן דברים שישמחו את התלמידים בשנה הקרובה.</a:t>
            </a:r>
          </a:p>
        </p:txBody>
      </p:sp>
      <p:sp>
        <p:nvSpPr>
          <p:cNvPr id="237" name="Google Shape;237;g900211f262_1_3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0211f26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00211f262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7" name="Google Shape;237;g900211f262_1_3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882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אפשר להשתמש במוזיקה – בהתאם לכתה ולבחירתך, המורה (לדלג על הפרסומות)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אפשר להזמין את התלמידים לשתף בע"פ</a:t>
            </a:r>
            <a:r>
              <a:rPr lang="he-IL" baseline="0" dirty="0"/>
              <a:t> או ע"י שינוי שמם למשהו אחד משמעותי שעלה להם בדמיון המודרך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או לעבור לפעילות</a:t>
            </a: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98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למורה: כל תלמיד מקבל ציור של פרפר, ממלא לפי ארבעת הנושאים.</a:t>
            </a:r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26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להדפסה לתלמידים.</a:t>
            </a:r>
          </a:p>
          <a:p>
            <a:r>
              <a:rPr lang="he-IL" dirty="0"/>
              <a:t>התלמידים ישתפו במליאה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033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למורה:</a:t>
            </a:r>
            <a:r>
              <a:rPr lang="he-IL" baseline="0" dirty="0"/>
              <a:t> חשוב לאסוף את דברי התלמידים. אפשר לבקש מתלמיד/ה להקליד את הנאמר או לכתוב על גבי בריסטול עם ציור של פרפר/על קובץ וורד שיתופי</a:t>
            </a: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97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baseline="0" dirty="0"/>
              <a:t>אפשר להדפיס את הפרפר ולאחר הכתיבה לתלות על אחד הלוחות בכיתה. </a:t>
            </a:r>
          </a:p>
          <a:p>
            <a:r>
              <a:rPr lang="he-IL" b="0" baseline="0" dirty="0"/>
              <a:t>חשוב להדגיש שאין להתייחס לשמות ולאנשים או לילדים אלא למקרים, חוויות, דברים שנרצה לשנות או לשפר...</a:t>
            </a:r>
          </a:p>
          <a:p>
            <a:r>
              <a:rPr lang="he-IL" b="0" baseline="0" dirty="0"/>
              <a:t>כדי לשמור על פרטיות ועל שיתוף מותאם – כדאי להזכיר שכל אחד מוזמן לכתוב דברים שהוא מוכן שאחרים יקראו וידעו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72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 המורה תזמין את התלמידים לשתף באחת</a:t>
            </a:r>
            <a:r>
              <a:rPr lang="he-IL" baseline="0" dirty="0"/>
              <a:t> מבועות המחשבה. השקף יוקרן על הלוח/במסך שיתופי. </a:t>
            </a:r>
            <a:r>
              <a:rPr lang="he-IL" dirty="0"/>
              <a:t> </a:t>
            </a:r>
            <a:endParaRPr dirty="0"/>
          </a:p>
        </p:txBody>
      </p:sp>
      <p:sp>
        <p:nvSpPr>
          <p:cNvPr id="255" name="Google Shape;255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00211f2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900211f2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הפעילות מתוכננת עבור כיתה בה התלמידים מכירים אחד את השני והמורה חדשה או למורה ממשיכה ואז ניתן  לבחור היגדים נוספים.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אפשר להסתדר בקבוצות לפי מאפיינים נוספים:</a:t>
            </a:r>
            <a:r>
              <a:rPr lang="en-US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חודש לידה, מספר בית ברחוב..., בהתאם לגיל התלמידים.</a:t>
            </a:r>
            <a:endParaRPr lang="he-IL" dirty="0"/>
          </a:p>
        </p:txBody>
      </p:sp>
      <p:sp>
        <p:nvSpPr>
          <p:cNvPr id="129" name="Google Shape;129;g900211f262_1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פעילות זו מאפשרת שיח קצר לגבי החופשה והחזרה לשגרה. שיח שמאפשר שיתוף בתכנים הנוגעים לחזרה לשגרה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גם עבור כיתה, בה התלמידים מכירים זה את זה.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dirty="0"/>
              <a:t>אפשר לשנות היגדים בהתאם לכיתה.</a:t>
            </a:r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גיליתי שיש עוד ילדים ש.... שמעתי ש... אני מיוחד ב... 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אפשר להתייחס לתהליך שהיה בכיתה, ליכולת השיתוף האישי של התלמידים, לדמיון בין מספר תלמידים בתחומים מסויימים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לציין שיש דברים שמיוחדים לחלק מהתלמידים, כדאי להדגיש את ההקשבה והיכולת שלהם לשתף בדברים אישיים.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אפשר לחשוב על דברים שאפשר לעשות כעת בהתייחס למה שעלה בכיתה למשל: כל מי שיש להם אחים קטנים, יכולים להכין להם משהו. כל מי שצפה בסרט מומלץ, יכינו המלצות לסרטים...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חשוב לאפשר לתלמידים לשתף, תוך שמירה על גבולות ופרטיות</a:t>
            </a:r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התלמידים ירימו פתק עם מספר מ 1-10. ניתן לחלק דף עם "מד רגשות" ולהזמין את התלמידים לסמן על גבי הדף את הרגשתם ביחס להיגד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ננחה את התלמידים להתבונן ב"תמונה הכיתתית" שעולה.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ניתן / להוסיף משפטים בהתאם לשיקול הדעת של המורה.</a:t>
            </a:r>
            <a:endParaRPr lang="en-US" baseline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המורה תנחה את התלמידים להתבונן בפתקים שהרימו חבריהם.</a:t>
            </a: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2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אחרי שהתלמידים סימנו על גבי הסרגל (על גבי הלוח, על סרט איזולירבנד על הרצפה או על גבי בריסטול,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הם מוזמנים לשתף במשהו שקשור לנושא, למשל: הסיבות לעייפות או מה יעזור לי להתעורר...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33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אחרי שהתלמידים סימנו על גבי הסרגל (על גבי הלוח, על סרט איזולירבנד על הרצפה או על גבי בריסטול),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התלמידים מוזמנים לשתף במשהו שקשור לנושא, למשל: הסיבות לעייפות או מה יעזור לי להתעורר...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77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חשוב להקשיב לתכנים שעולים בכיתה וכן, לשים לב לתלמידים שאינם משתפים או משתפים בחוסר הצלחה שלהם ליהנות בחופשה.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15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0211f2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0211f26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900211f262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26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609600" y="1719072"/>
            <a:ext cx="53848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2"/>
          </p:nvPr>
        </p:nvSpPr>
        <p:spPr>
          <a:xfrm>
            <a:off x="6197600" y="1719072"/>
            <a:ext cx="53848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וכן עם כיתוב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" name="Google Shape;32;p31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" name="Google Shape;33;p31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12800" y="304801"/>
            <a:ext cx="78232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2"/>
          </p:nvPr>
        </p:nvSpPr>
        <p:spPr>
          <a:xfrm>
            <a:off x="9546336" y="2130552"/>
            <a:ext cx="2231136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" name="Google Shape;47;p33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" name="Google Shape;48;p33"/>
          <p:cNvSpPr txBox="1"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 rtl="1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609600" y="2438400"/>
            <a:ext cx="5386917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3"/>
          </p:nvPr>
        </p:nvSpPr>
        <p:spPr>
          <a:xfrm>
            <a:off x="6193368" y="1722438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4"/>
          </p:nvPr>
        </p:nvSpPr>
        <p:spPr>
          <a:xfrm>
            <a:off x="6193368" y="2438400"/>
            <a:ext cx="538903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ריק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עם כיתוב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" name="Google Shape;78;p37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8940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>
            <a:off x="9550400" y="2133600"/>
            <a:ext cx="2235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 rot="5400000">
            <a:off x="3909556" y="-1682487"/>
            <a:ext cx="4407408" cy="1121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אנכית וטקסט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" name="Google Shape;92;p39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 rot="5400000">
            <a:off x="7742238" y="2082802"/>
            <a:ext cx="5851525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r" rtl="1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r" rtl="1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r" rtl="1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r" rtl="1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r" rtl="1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r" rtl="1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r" rtl="1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שיעורי </a:t>
            </a:r>
          </a:p>
          <a:p>
            <a:pPr algn="ctr"/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"כישורי חיים"</a:t>
            </a:r>
          </a:p>
          <a:p>
            <a:pPr algn="ctr"/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לכיתות ב'-ד'</a:t>
            </a:r>
            <a:endParaRPr lang="he-IL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44755" y="551242"/>
            <a:ext cx="7273465" cy="1828800"/>
          </a:xfrm>
        </p:spPr>
        <p:txBody>
          <a:bodyPr/>
          <a:lstStyle/>
          <a:p>
            <a:pPr algn="ctr"/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העמקת ההיכרות ופתיחת שנה</a:t>
            </a:r>
            <a:b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458" y="176470"/>
            <a:ext cx="776288" cy="10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9573610" y="1027691"/>
            <a:ext cx="2141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</a:p>
          <a:p>
            <a:pPr algn="ctr"/>
            <a:r>
              <a:rPr lang="he-IL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פדגוגי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שירות פסיכולוגי ייעוצי</a:t>
            </a:r>
          </a:p>
        </p:txBody>
      </p:sp>
      <p:pic>
        <p:nvPicPr>
          <p:cNvPr id="7" name="Picture 6" descr="red balloons in the sky">
            <a:extLst>
              <a:ext uri="{FF2B5EF4-FFF2-40B4-BE49-F238E27FC236}">
                <a16:creationId xmlns:a16="http://schemas.microsoft.com/office/drawing/2014/main" id="{0319E942-9D7B-AC00-2502-C2524CDB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41" y="1688563"/>
            <a:ext cx="6927292" cy="4618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4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4294967295"/>
          </p:nvPr>
        </p:nvSpPr>
        <p:spPr>
          <a:xfrm>
            <a:off x="1688800" y="538304"/>
            <a:ext cx="8573770" cy="2770854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>
              <a:spcBef>
                <a:spcPts val="640"/>
              </a:spcBef>
              <a:buNone/>
            </a:pP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סקרן/</a:t>
            </a:r>
            <a:r>
              <a:rPr lang="he-IL" sz="40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ית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לראות </a:t>
            </a:r>
            <a:r>
              <a:rPr lang="x-none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מחכה לנו היום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he-IL" sz="4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ree vector graphics of Question mark">
            <a:extLst>
              <a:ext uri="{FF2B5EF4-FFF2-40B4-BE49-F238E27FC236}">
                <a16:creationId xmlns:a16="http://schemas.microsoft.com/office/drawing/2014/main" id="{18EC4EB3-A55F-E599-33EF-37EC07E9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73656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6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4294967295"/>
          </p:nvPr>
        </p:nvSpPr>
        <p:spPr>
          <a:xfrm>
            <a:off x="2115725" y="343356"/>
            <a:ext cx="7329064" cy="99848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>
              <a:spcBef>
                <a:spcPts val="640"/>
              </a:spcBef>
              <a:buNone/>
            </a:pP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 לי </a:t>
            </a:r>
            <a:r>
              <a:rPr lang="x-none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מצב רוח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טוב</a:t>
            </a:r>
            <a:r>
              <a:rPr lang="x-none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היום</a:t>
            </a:r>
            <a:endParaRPr lang="he-IL" sz="4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Smiley, Faces, Emoji, Emoticons">
            <a:extLst>
              <a:ext uri="{FF2B5EF4-FFF2-40B4-BE49-F238E27FC236}">
                <a16:creationId xmlns:a16="http://schemas.microsoft.com/office/drawing/2014/main" id="{B970CAE8-2E53-4ED1-B564-37099EF3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27" y="1479884"/>
            <a:ext cx="6678461" cy="50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4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4294967295"/>
          </p:nvPr>
        </p:nvSpPr>
        <p:spPr>
          <a:xfrm>
            <a:off x="1760258" y="914790"/>
            <a:ext cx="11440390" cy="251421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he-IL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he-IL" sz="5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מקווה לשנה טובה</a:t>
            </a:r>
          </a:p>
        </p:txBody>
      </p:sp>
      <p:pic>
        <p:nvPicPr>
          <p:cNvPr id="1026" name="Picture 2" descr="World, Harmony, Continents, Earth, Hope">
            <a:extLst>
              <a:ext uri="{FF2B5EF4-FFF2-40B4-BE49-F238E27FC236}">
                <a16:creationId xmlns:a16="http://schemas.microsoft.com/office/drawing/2014/main" id="{CF4E796D-0EFF-40FC-92F7-EEBE9643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11" y="2171895"/>
            <a:ext cx="5938452" cy="38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7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00211f262_1_36"/>
          <p:cNvSpPr txBox="1">
            <a:spLocks noGrp="1"/>
          </p:cNvSpPr>
          <p:nvPr>
            <p:ph type="body" idx="1"/>
          </p:nvPr>
        </p:nvSpPr>
        <p:spPr>
          <a:xfrm>
            <a:off x="788737" y="737938"/>
            <a:ext cx="7823100" cy="58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x-none" b="1" dirty="0">
                <a:solidFill>
                  <a:srgbClr val="000000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שאלות לדיון:</a:t>
            </a:r>
            <a:endParaRPr lang="he-IL" b="1" dirty="0">
              <a:solidFill>
                <a:srgbClr val="000000"/>
              </a:solidFill>
              <a:latin typeface="Calibri" panose="020F0502020204030204" pitchFamily="34" charset="0"/>
              <a:ea typeface="Libre Franklin"/>
              <a:cs typeface="Calibri" panose="020F0502020204030204" pitchFamily="34" charset="0"/>
              <a:sym typeface="Libre Franklin"/>
            </a:endParaRPr>
          </a:p>
          <a:p>
            <a:pPr indent="-457200">
              <a:buFont typeface="Wingdings" panose="05000000000000000000" pitchFamily="2" charset="2"/>
              <a:buChar char="v"/>
            </a:pPr>
            <a:endParaRPr b="1" dirty="0">
              <a:solidFill>
                <a:srgbClr val="000000"/>
              </a:solidFill>
              <a:latin typeface="Calibri" panose="020F0502020204030204" pitchFamily="34" charset="0"/>
              <a:ea typeface="Libre Franklin"/>
              <a:cs typeface="Calibri" panose="020F0502020204030204" pitchFamily="34" charset="0"/>
              <a:sym typeface="Libre Franklin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x-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עולה מתוך הדירוג שערכנו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עושה לכם מצב-רוח טוב</a:t>
            </a:r>
            <a:r>
              <a:rPr lang="x-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x-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עוזר לכם </a:t>
            </a:r>
            <a:r>
              <a:rPr lang="x-non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לשפר</a:t>
            </a:r>
            <a:r>
              <a:rPr lang="x-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את מצב-הרוח שלכם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אתם גורמים למישהו אחר לשמוח?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נשמח אחד את השני בכיתה שלנו?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00211f262_1_36"/>
          <p:cNvSpPr txBox="1">
            <a:spLocks noGrp="1"/>
          </p:cNvSpPr>
          <p:nvPr>
            <p:ph type="body" idx="1"/>
          </p:nvPr>
        </p:nvSpPr>
        <p:spPr>
          <a:xfrm>
            <a:off x="1005306" y="502500"/>
            <a:ext cx="7823100" cy="58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bg2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פרפר השנה החדשה – הסבר למורה</a:t>
            </a:r>
          </a:p>
          <a:p>
            <a:pPr marL="0" lvl="0" indent="0" algn="r" rtl="1">
              <a:spcBef>
                <a:spcPts val="640"/>
              </a:spcBef>
              <a:spcAft>
                <a:spcPts val="0"/>
              </a:spcAft>
              <a:buNone/>
            </a:pPr>
            <a:endParaRPr lang="he-IL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Libre Franklin"/>
            </a:endParaRPr>
          </a:p>
          <a:p>
            <a:pPr marL="0" lvl="0" indent="0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לקראת השנה החדשה: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התלמידים מוזמנים לחשוב על השנה שעברה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/>
            </a:r>
            <a:b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</a:b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(אפשר באמצעות </a:t>
            </a: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דמיון מודרך</a:t>
            </a: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)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מליאה - שיתוף בזיכרונות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מילוי דף </a:t>
            </a: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פרפר אישי</a:t>
            </a:r>
            <a:endParaRPr lang="he-IL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Libre Franklin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שיתוף במליאה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Franklin"/>
              </a:rPr>
              <a:t>שיתוף במליאה – הכנת פרפר כיתתי</a:t>
            </a:r>
          </a:p>
        </p:txBody>
      </p:sp>
    </p:spTree>
    <p:extLst>
      <p:ext uri="{BB962C8B-B14F-4D97-AF65-F5344CB8AC3E}">
        <p14:creationId xmlns:p14="http://schemas.microsoft.com/office/powerpoint/2010/main" val="427109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0211f262_0_1"/>
          <p:cNvSpPr txBox="1">
            <a:spLocks noGrp="1"/>
          </p:cNvSpPr>
          <p:nvPr>
            <p:ph type="body" idx="1"/>
          </p:nvPr>
        </p:nvSpPr>
        <p:spPr>
          <a:xfrm>
            <a:off x="603478" y="337851"/>
            <a:ext cx="8304567" cy="58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אתם מוזמנים ומוזמנות להיזכר בשנה שעברה: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lang="he-I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buFontTx/>
              <a:buChar char="-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היזכרו בחדר הכיתה - כיצד הכיתה נראתה?</a:t>
            </a:r>
          </a:p>
          <a:p>
            <a:pPr indent="-457200">
              <a:buFontTx/>
              <a:buChar char="-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היזכרו בשיעורים מעניינים שהיו  </a:t>
            </a:r>
          </a:p>
          <a:p>
            <a:pPr indent="-457200">
              <a:buFontTx/>
              <a:buChar char="-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היזכרו בפעילויות שעשיתם</a:t>
            </a:r>
          </a:p>
          <a:p>
            <a:pPr lvl="0" indent="-457200">
              <a:spcBef>
                <a:spcPts val="640"/>
              </a:spcBef>
              <a:spcAft>
                <a:spcPts val="0"/>
              </a:spcAft>
              <a:buFontTx/>
              <a:buChar char="-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היזכרו בחוויות עם חברים</a:t>
            </a:r>
          </a:p>
          <a:p>
            <a:pPr lvl="0" indent="-457200">
              <a:spcBef>
                <a:spcPts val="640"/>
              </a:spcBef>
              <a:spcAft>
                <a:spcPts val="0"/>
              </a:spcAft>
              <a:buFontTx/>
              <a:buChar char="-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היזכרו בפעילויות כיתתיות בתוך ביה"ס ומחוצה לו</a:t>
            </a:r>
          </a:p>
          <a:p>
            <a:pPr indent="-457200">
              <a:buFontTx/>
              <a:buChar char="-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היזכרו בזיכרונות נוספים...</a:t>
            </a:r>
          </a:p>
          <a:p>
            <a:pPr indent="-457200">
              <a:buFontTx/>
              <a:buChar char="-"/>
            </a:pPr>
            <a:endParaRPr lang="he-I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מוזמנים ומוזמנות לשתף בזכרונות...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lang="he-I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Google Shape;222;g900211f262_0_1"/>
          <p:cNvSpPr txBox="1">
            <a:spLocks noGrp="1"/>
          </p:cNvSpPr>
          <p:nvPr>
            <p:ph type="body" idx="2"/>
          </p:nvPr>
        </p:nvSpPr>
        <p:spPr>
          <a:xfrm>
            <a:off x="9427779" y="2130552"/>
            <a:ext cx="2349657" cy="2816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זכרונות</a:t>
            </a:r>
          </a:p>
          <a:p>
            <a:pPr marL="0" lvl="0" indent="0" algn="ctr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מהשנה שעברה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7A24E-AD56-4727-98D1-B4474193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2" y="4706662"/>
            <a:ext cx="3666739" cy="2064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74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0211f262_0_1"/>
          <p:cNvSpPr txBox="1">
            <a:spLocks noGrp="1"/>
          </p:cNvSpPr>
          <p:nvPr>
            <p:ph type="body" idx="1"/>
          </p:nvPr>
        </p:nvSpPr>
        <p:spPr>
          <a:xfrm>
            <a:off x="216568" y="1002769"/>
            <a:ext cx="8900798" cy="50226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25400" indent="0">
              <a:buNone/>
            </a:pPr>
            <a:endParaRPr lang="he-IL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indent="0">
              <a:buNone/>
            </a:pPr>
            <a:r>
              <a:rPr lang="he-IL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יכתבו לעצמם בהתייחסות </a:t>
            </a:r>
            <a:r>
              <a:rPr lang="he-IL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לשנה שעברה, על כנפי הפרפר:</a:t>
            </a:r>
          </a:p>
          <a:p>
            <a:pPr marL="25400" indent="0">
              <a:buNone/>
            </a:pPr>
            <a:endParaRPr lang="he-IL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לשמר</a:t>
            </a:r>
            <a:r>
              <a:rPr lang="he-IL" sz="2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דברים שאהבתי בשנה שעברה והייתי רוצה שיהיו גם השנה</a:t>
            </a:r>
          </a:p>
          <a:p>
            <a:pPr lvl="0" indent="-457200">
              <a:buFont typeface="Wingdings" panose="05000000000000000000" pitchFamily="2" charset="2"/>
              <a:buChar char="Ø"/>
            </a:pPr>
            <a:r>
              <a:rPr lang="he-IL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לשפר</a:t>
            </a:r>
            <a:r>
              <a:rPr lang="he-IL" sz="2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דברים שהיו בשנה שעברה והייתי רוצה לשפר</a:t>
            </a:r>
          </a:p>
          <a:p>
            <a:pPr lvl="0" indent="-457200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לשנות</a:t>
            </a:r>
            <a:r>
              <a:rPr lang="he-IL" sz="2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דברים שהיו בשנה שעברה והייתי רוצה לשנות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לחדש</a:t>
            </a:r>
            <a:r>
              <a:rPr lang="he-IL" sz="2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דברים שלא היו בשנה שעברה וכדאי לחדש</a:t>
            </a:r>
          </a:p>
        </p:txBody>
      </p:sp>
      <p:sp>
        <p:nvSpPr>
          <p:cNvPr id="222" name="Google Shape;222;g900211f262_0_1"/>
          <p:cNvSpPr txBox="1">
            <a:spLocks noGrp="1"/>
          </p:cNvSpPr>
          <p:nvPr>
            <p:ph type="body" idx="2"/>
          </p:nvPr>
        </p:nvSpPr>
        <p:spPr>
          <a:xfrm>
            <a:off x="9642589" y="1288342"/>
            <a:ext cx="2231100" cy="39093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עבודה אישית</a:t>
            </a:r>
          </a:p>
          <a:p>
            <a:pPr marL="0" lv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שימור</a:t>
            </a:r>
          </a:p>
          <a:p>
            <a:pPr marL="0" lv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שיפור</a:t>
            </a:r>
          </a:p>
          <a:p>
            <a:pPr marL="0" lv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שינוי</a:t>
            </a:r>
          </a:p>
          <a:p>
            <a:pPr marL="0" lv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חידוש</a:t>
            </a:r>
          </a:p>
        </p:txBody>
      </p:sp>
    </p:spTree>
    <p:extLst>
      <p:ext uri="{BB962C8B-B14F-4D97-AF65-F5344CB8AC3E}">
        <p14:creationId xmlns:p14="http://schemas.microsoft.com/office/powerpoint/2010/main" val="239163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44" y="248130"/>
            <a:ext cx="8832713" cy="639028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039458" y="78854"/>
            <a:ext cx="2113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הפרפר שלי</a:t>
            </a:r>
          </a:p>
        </p:txBody>
      </p:sp>
      <p:sp>
        <p:nvSpPr>
          <p:cNvPr id="7" name="מלבן 6"/>
          <p:cNvSpPr/>
          <p:nvPr/>
        </p:nvSpPr>
        <p:spPr>
          <a:xfrm>
            <a:off x="9699095" y="1058944"/>
            <a:ext cx="1226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שימור</a:t>
            </a:r>
          </a:p>
        </p:txBody>
      </p:sp>
      <p:sp>
        <p:nvSpPr>
          <p:cNvPr id="8" name="מלבן 7"/>
          <p:cNvSpPr/>
          <p:nvPr/>
        </p:nvSpPr>
        <p:spPr>
          <a:xfrm>
            <a:off x="9059337" y="5192138"/>
            <a:ext cx="1207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שיפור</a:t>
            </a:r>
          </a:p>
        </p:txBody>
      </p:sp>
      <p:sp>
        <p:nvSpPr>
          <p:cNvPr id="9" name="מלבן 8"/>
          <p:cNvSpPr/>
          <p:nvPr/>
        </p:nvSpPr>
        <p:spPr>
          <a:xfrm>
            <a:off x="1475218" y="1145655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שינוי</a:t>
            </a:r>
          </a:p>
        </p:txBody>
      </p:sp>
      <p:sp>
        <p:nvSpPr>
          <p:cNvPr id="10" name="מלבן 9"/>
          <p:cNvSpPr/>
          <p:nvPr/>
        </p:nvSpPr>
        <p:spPr>
          <a:xfrm>
            <a:off x="1913800" y="5192138"/>
            <a:ext cx="1226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חידוש</a:t>
            </a:r>
          </a:p>
        </p:txBody>
      </p:sp>
    </p:spTree>
    <p:extLst>
      <p:ext uri="{BB962C8B-B14F-4D97-AF65-F5344CB8AC3E}">
        <p14:creationId xmlns:p14="http://schemas.microsoft.com/office/powerpoint/2010/main" val="118322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0211f262_0_1"/>
          <p:cNvSpPr txBox="1">
            <a:spLocks noGrp="1"/>
          </p:cNvSpPr>
          <p:nvPr>
            <p:ph type="body" idx="1"/>
          </p:nvPr>
        </p:nvSpPr>
        <p:spPr>
          <a:xfrm>
            <a:off x="264696" y="1435769"/>
            <a:ext cx="8855241" cy="36896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לשמר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דברים שאהבנו בשנה שעברה והיינו רוצים/ות שיהיו גם השנה. </a:t>
            </a:r>
            <a:endParaRPr lang="he-I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לשפר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דברים שהיו בשנה שעברה והיינו רוצים/</a:t>
            </a:r>
            <a:r>
              <a:rPr lang="he-I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לשפר.</a:t>
            </a:r>
          </a:p>
          <a:p>
            <a:pPr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לשנות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דברים שהיו בשנה שעברה והיינו רוצים/</a:t>
            </a:r>
            <a:r>
              <a:rPr lang="he-I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לשנות.</a:t>
            </a:r>
            <a:endParaRPr lang="he-I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לחדש 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דברים שלא היו בשנה שעברה וכדאי לחדש.</a:t>
            </a:r>
          </a:p>
          <a:p>
            <a:pPr marL="0" lvl="0" indent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he-I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lang="he-I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lang="he-I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CD0093-466D-7074-7FF8-A9B0BF4C44A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558367" y="612648"/>
            <a:ext cx="2231136" cy="2816352"/>
          </a:xfrm>
        </p:spPr>
        <p:txBody>
          <a:bodyPr>
            <a:normAutofit/>
          </a:bodyPr>
          <a:lstStyle/>
          <a:p>
            <a:pPr marL="228600" indent="0" algn="ctr"/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הפרפר הכיתתי</a:t>
            </a:r>
          </a:p>
          <a:p>
            <a:pPr marL="228600" indent="0" algn="ctr"/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שלנו</a:t>
            </a:r>
          </a:p>
          <a:p>
            <a:pPr marL="228600" indent="0" algn="ctr"/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222;g900211f262_0_1">
            <a:extLst>
              <a:ext uri="{FF2B5EF4-FFF2-40B4-BE49-F238E27FC236}">
                <a16:creationId xmlns:a16="http://schemas.microsoft.com/office/drawing/2014/main" id="{BC862EBE-E4F8-C437-EC09-30EFA538595C}"/>
              </a:ext>
            </a:extLst>
          </p:cNvPr>
          <p:cNvSpPr txBox="1">
            <a:spLocks/>
          </p:cNvSpPr>
          <p:nvPr/>
        </p:nvSpPr>
        <p:spPr>
          <a:xfrm>
            <a:off x="9450084" y="2816351"/>
            <a:ext cx="2231100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שימור</a:t>
            </a:r>
          </a:p>
          <a:p>
            <a:pPr mar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שיפור</a:t>
            </a:r>
          </a:p>
          <a:p>
            <a:pPr mar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שינוי</a:t>
            </a:r>
          </a:p>
          <a:p>
            <a:pPr marL="0" indent="0"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חידוש</a:t>
            </a:r>
          </a:p>
        </p:txBody>
      </p:sp>
    </p:spTree>
    <p:extLst>
      <p:ext uri="{BB962C8B-B14F-4D97-AF65-F5344CB8AC3E}">
        <p14:creationId xmlns:p14="http://schemas.microsoft.com/office/powerpoint/2010/main" val="257486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44" y="248130"/>
            <a:ext cx="8832713" cy="639028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097697" y="78854"/>
            <a:ext cx="3996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הפרפר הכיתתי שלנו</a:t>
            </a:r>
          </a:p>
        </p:txBody>
      </p:sp>
      <p:sp>
        <p:nvSpPr>
          <p:cNvPr id="7" name="מלבן 6"/>
          <p:cNvSpPr/>
          <p:nvPr/>
        </p:nvSpPr>
        <p:spPr>
          <a:xfrm>
            <a:off x="9663028" y="1058944"/>
            <a:ext cx="1298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שימור</a:t>
            </a:r>
          </a:p>
        </p:txBody>
      </p:sp>
      <p:sp>
        <p:nvSpPr>
          <p:cNvPr id="8" name="מלבן 7"/>
          <p:cNvSpPr/>
          <p:nvPr/>
        </p:nvSpPr>
        <p:spPr>
          <a:xfrm>
            <a:off x="9013652" y="5192138"/>
            <a:ext cx="1298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שיפור</a:t>
            </a:r>
          </a:p>
        </p:txBody>
      </p:sp>
      <p:sp>
        <p:nvSpPr>
          <p:cNvPr id="9" name="מלבן 8"/>
          <p:cNvSpPr/>
          <p:nvPr/>
        </p:nvSpPr>
        <p:spPr>
          <a:xfrm>
            <a:off x="1454378" y="1145655"/>
            <a:ext cx="1072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שינוי</a:t>
            </a:r>
          </a:p>
        </p:txBody>
      </p:sp>
      <p:sp>
        <p:nvSpPr>
          <p:cNvPr id="10" name="מלבן 9"/>
          <p:cNvSpPr/>
          <p:nvPr/>
        </p:nvSpPr>
        <p:spPr>
          <a:xfrm>
            <a:off x="1874527" y="5192138"/>
            <a:ext cx="1305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חידוש</a:t>
            </a:r>
          </a:p>
        </p:txBody>
      </p:sp>
    </p:spTree>
    <p:extLst>
      <p:ext uri="{BB962C8B-B14F-4D97-AF65-F5344CB8AC3E}">
        <p14:creationId xmlns:p14="http://schemas.microsoft.com/office/powerpoint/2010/main" val="177011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1"/>
          </p:nvPr>
        </p:nvSpPr>
        <p:spPr>
          <a:xfrm>
            <a:off x="411451" y="1245750"/>
            <a:ext cx="8563810" cy="585311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457200">
              <a:spcBef>
                <a:spcPts val="640"/>
              </a:spcBef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העמקת היכרות בכיתה: סדר לפי מאפיינים</a:t>
            </a:r>
          </a:p>
          <a:p>
            <a:pPr lvl="0" indent="-457200">
              <a:spcBef>
                <a:spcPts val="640"/>
              </a:spcBef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העמקת היכרות: פופקורן</a:t>
            </a:r>
          </a:p>
          <a:p>
            <a:pPr lvl="0" indent="-457200">
              <a:spcBef>
                <a:spcPts val="640"/>
              </a:spcBef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מד-רוח כיתתי</a:t>
            </a:r>
          </a:p>
          <a:p>
            <a:pPr lvl="0" indent="-457200">
              <a:spcBef>
                <a:spcPts val="640"/>
              </a:spcBef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פרפר השנה החדשה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46336" y="1130968"/>
            <a:ext cx="2234213" cy="1673352"/>
          </a:xfrm>
        </p:spPr>
        <p:txBody>
          <a:bodyPr/>
          <a:lstStyle/>
          <a:p>
            <a:pPr algn="r"/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סדר שיעור</a:t>
            </a:r>
            <a:b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6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Thinking, Thought,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7523">
            <a:off x="2845917" y="3655669"/>
            <a:ext cx="2302174" cy="23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Thinking, Thought,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6607" flipH="1">
            <a:off x="423815" y="4548287"/>
            <a:ext cx="2007164" cy="21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Thinking, Thought,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091" flipH="1">
            <a:off x="8180542" y="4495699"/>
            <a:ext cx="2617576" cy="27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Thinking, Thought,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856" flipH="1">
            <a:off x="8766143" y="1874344"/>
            <a:ext cx="2617576" cy="27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Thinking, Thought,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08" y="1585922"/>
            <a:ext cx="2678589" cy="27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ing, Thought,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" y="1767678"/>
            <a:ext cx="2344645" cy="24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F6F80"/>
              </a:buClr>
              <a:buSzPts val="4000"/>
              <a:buFont typeface="Libre Franklin Medium"/>
              <a:buNone/>
            </a:pPr>
            <a:r>
              <a:rPr lang="x-non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מחשבות כעת...</a:t>
            </a:r>
            <a:r>
              <a:rPr lang="he-I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בסיום המפגשים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9144029" y="2286740"/>
            <a:ext cx="1861804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lvl="0" algn="r" rtl="1">
              <a:lnSpc>
                <a:spcPct val="90000"/>
              </a:lnSpc>
              <a:spcBef>
                <a:spcPts val="518"/>
              </a:spcBef>
              <a:buSzPts val="2590"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חשבתי ש...  וכעת...</a:t>
            </a:r>
          </a:p>
        </p:txBody>
      </p:sp>
      <p:sp>
        <p:nvSpPr>
          <p:cNvPr id="265" name="Google Shape;265;p12"/>
          <p:cNvSpPr txBox="1"/>
          <p:nvPr/>
        </p:nvSpPr>
        <p:spPr>
          <a:xfrm>
            <a:off x="4510034" y="1874344"/>
            <a:ext cx="1729395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lvl="0" algn="r" rtl="1">
              <a:lnSpc>
                <a:spcPct val="90000"/>
              </a:lnSpc>
              <a:spcBef>
                <a:spcPts val="518"/>
              </a:spcBef>
              <a:buSzPts val="2590"/>
            </a:pPr>
            <a:r>
              <a:rPr lang="he-IL" sz="2400" dirty="0">
                <a:solidFill>
                  <a:srgbClr val="13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רציתי ש...     וכעת...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404396" y="2038780"/>
            <a:ext cx="1999034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lvl="0" algn="r" rtl="1">
              <a:lnSpc>
                <a:spcPct val="90000"/>
              </a:lnSpc>
              <a:spcBef>
                <a:spcPts val="518"/>
              </a:spcBef>
              <a:buSzPts val="2590"/>
            </a:pPr>
            <a:r>
              <a:rPr lang="he-IL" sz="2400" dirty="0">
                <a:solidFill>
                  <a:srgbClr val="13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הרגשתי ש... וכעת...;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8228027" y="4830623"/>
            <a:ext cx="2180360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lvl="0" algn="r" rtl="1">
              <a:lnSpc>
                <a:spcPct val="90000"/>
              </a:lnSpc>
              <a:spcBef>
                <a:spcPts val="518"/>
              </a:spcBef>
              <a:buSzPts val="2590"/>
            </a:pPr>
            <a:r>
              <a:rPr lang="he-IL" sz="2400" dirty="0">
                <a:solidFill>
                  <a:srgbClr val="13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דאגתי ש...    וכעת...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2873793" y="3944465"/>
            <a:ext cx="1734904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lvl="0" algn="r" rtl="1">
              <a:lnSpc>
                <a:spcPct val="90000"/>
              </a:lnSpc>
              <a:spcBef>
                <a:spcPts val="518"/>
              </a:spcBef>
              <a:buSzPts val="2590"/>
            </a:pPr>
            <a:r>
              <a:rPr lang="he-IL" sz="2400" dirty="0">
                <a:solidFill>
                  <a:srgbClr val="13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קיוויתי ש...    וכעת...</a:t>
            </a:r>
          </a:p>
        </p:txBody>
      </p:sp>
      <p:sp>
        <p:nvSpPr>
          <p:cNvPr id="271" name="Google Shape;271;p12"/>
          <p:cNvSpPr txBox="1"/>
          <p:nvPr/>
        </p:nvSpPr>
        <p:spPr>
          <a:xfrm>
            <a:off x="713474" y="5398851"/>
            <a:ext cx="13293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>
                <a:solidFill>
                  <a:schemeClr val="dk1"/>
                </a:solidFill>
                <a:latin typeface="Calibri" panose="020F0502020204030204" pitchFamily="34" charset="0"/>
                <a:ea typeface="Libre Franklin Medium"/>
                <a:cs typeface="Calibri" panose="020F0502020204030204" pitchFamily="34" charset="0"/>
                <a:sym typeface="Libre Franklin Medium"/>
              </a:rPr>
              <a:t>אחר</a:t>
            </a:r>
            <a:r>
              <a:rPr lang="he-IL" sz="2400" dirty="0">
                <a:solidFill>
                  <a:schemeClr val="dk1"/>
                </a:solidFill>
                <a:latin typeface="Calibri" panose="020F0502020204030204" pitchFamily="34" charset="0"/>
                <a:ea typeface="Libre Franklin Medium"/>
                <a:cs typeface="Calibri" panose="020F0502020204030204" pitchFamily="34" charset="0"/>
                <a:sym typeface="Libre Franklin Medium"/>
              </a:rPr>
              <a:t>...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Libre Franklin Medium"/>
              <a:cs typeface="Calibri" panose="020F0502020204030204" pitchFamily="34" charset="0"/>
              <a:sym typeface="Libre Franklin Medium"/>
            </a:endParaRPr>
          </a:p>
        </p:txBody>
      </p:sp>
      <p:pic>
        <p:nvPicPr>
          <p:cNvPr id="1028" name="Picture 4" descr="Monkey, Toque, Chimpanzee, Thou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36" y="4485391"/>
            <a:ext cx="1417586" cy="20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0211f262_1_0"/>
          <p:cNvSpPr txBox="1">
            <a:spLocks noGrp="1"/>
          </p:cNvSpPr>
          <p:nvPr>
            <p:ph type="body" idx="1"/>
          </p:nvPr>
        </p:nvSpPr>
        <p:spPr>
          <a:xfrm>
            <a:off x="308489" y="1582353"/>
            <a:ext cx="11574021" cy="14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מטרה</a:t>
            </a:r>
            <a:r>
              <a:rPr lang="x-non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היכרות 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ראשונית מורה חדשה עם התלמידים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x-none" sz="2400" b="1" dirty="0">
                <a:solidFill>
                  <a:srgbClr val="000000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ההנחיה:</a:t>
            </a:r>
            <a:r>
              <a:rPr lang="he-IL" sz="2400" b="1" dirty="0">
                <a:solidFill>
                  <a:srgbClr val="000000"/>
                </a:solidFill>
                <a:latin typeface="Calibri" panose="020F0502020204030204" pitchFamily="34" charset="0"/>
                <a:ea typeface="Libre Franklin"/>
                <a:cs typeface="Calibri" panose="020F0502020204030204" pitchFamily="34" charset="0"/>
                <a:sym typeface="Libre Franklin"/>
              </a:rPr>
              <a:t> </a:t>
            </a:r>
            <a:r>
              <a:rPr lang="x-none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יתבקשו להסתדר במעגל לפי השמות הפרטיים עפ"י סדר הא"ב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2" name="Google Shape;132;g900211f262_1_0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F6F80"/>
              </a:buClr>
              <a:buSzPts val="4000"/>
              <a:buFont typeface="Libre Franklin Medium"/>
              <a:buNone/>
            </a:pPr>
            <a:r>
              <a:rPr lang="x-non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היכרות </a:t>
            </a:r>
            <a:r>
              <a:rPr lang="x-none" sz="4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בכיתה</a:t>
            </a:r>
            <a:r>
              <a:rPr lang="x-non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e-I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אני ומה שמי?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730FF-E0D7-A60F-FFD4-969D2833FDB8}"/>
              </a:ext>
            </a:extLst>
          </p:cNvPr>
          <p:cNvSpPr txBox="1"/>
          <p:nvPr/>
        </p:nvSpPr>
        <p:spPr>
          <a:xfrm>
            <a:off x="362283" y="2782860"/>
            <a:ext cx="11466432" cy="3949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המורה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מוזמנת לעמוד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בין התלמידי ולהציג את עצמה:</a:t>
            </a: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ומשהו שהיתה רוצה שהתלמידים ידעו עלי /  חוויה מהחופשה /  משהו משמח שהיה לי הבוקר...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בסדר הפוך (מ- ת' ל-א') התלמידים </a:t>
            </a:r>
            <a:r>
              <a:rPr 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יציגו את שמם ומשהו שחשוב להם שאחרים ידעו עליהם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endParaRPr lang="he-I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משהו מהנה שעשיתי בחופש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או מה העירו אותי הבוקר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משהו משמח שהיה לי הבוקר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None/>
            </a:pP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להיכנס הבוקר לכיתה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508000" y="1760622"/>
            <a:ext cx="11310896" cy="12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F6F80"/>
              </a:buClr>
              <a:buSzPts val="2800"/>
              <a:buNone/>
            </a:pPr>
            <a:r>
              <a:rPr lang="x-non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 מי שהמשפט נכון לגביהם</a:t>
            </a:r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x-non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F6F80"/>
              </a:buClr>
              <a:buSzPts val="2800"/>
              <a:buNone/>
            </a:pPr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המורה מקריאה את המשפטים הבאים, ולאחר כל משפט, תלמידים שהמשפט נכון לגביהם ירימו יד /  יעמדו / יחליפו מקום ביניהם. התלמידים יציגו עצמם ויתייחסו להיגד.</a:t>
            </a: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Tx/>
              <a:buChar char="-"/>
            </a:pP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F6F80"/>
              </a:buClr>
              <a:buSzPts val="4000"/>
              <a:buFont typeface="Libre Franklin Medium"/>
              <a:buNone/>
            </a:pPr>
            <a:r>
              <a:rPr lang="x-non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פופקורן</a:t>
            </a:r>
            <a:r>
              <a:rPr lang="he-I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העמקת ההיכרות</a:t>
            </a:r>
            <a:endParaRPr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0" name="Google Shape;140;p6" descr="Heart, Thumbs Up, Like, Agree, Appro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03" y="2791326"/>
            <a:ext cx="4549507" cy="36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40152-49AE-737A-1ABB-3D37F324C07B}"/>
              </a:ext>
            </a:extLst>
          </p:cNvPr>
          <p:cNvSpPr txBox="1"/>
          <p:nvPr/>
        </p:nvSpPr>
        <p:spPr>
          <a:xfrm>
            <a:off x="5473935" y="2878946"/>
            <a:ext cx="6093994" cy="3495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algn="r" rtl="1">
              <a:spcBef>
                <a:spcPts val="480"/>
              </a:spcBef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 לי אחים/ות בגיל הגן</a:t>
            </a:r>
          </a:p>
          <a:p>
            <a:pPr marL="342900" lvl="0" algn="r" rtl="1">
              <a:spcBef>
                <a:spcPts val="480"/>
              </a:spcBef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קמתי הבוקר בשמחה</a:t>
            </a: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פגשתי חברים/ות  במהלך החופשה</a:t>
            </a: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משחק/ת במחשב ברוב שעות היום</a:t>
            </a: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ראיתי סרט שממש אהבתי</a:t>
            </a:r>
          </a:p>
          <a:p>
            <a:pPr marL="342900" lvl="0" algn="r" rtl="1">
              <a:spcBef>
                <a:spcPts val="480"/>
              </a:spcBef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הבקר הכנתי </a:t>
            </a:r>
            <a:r>
              <a:rPr lang="he-IL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לעצמי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ארוחת בוקר</a:t>
            </a: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התגעגעתי לבית הספר</a:t>
            </a:r>
          </a:p>
          <a:p>
            <a:pPr marL="342900" lvl="0" algn="r" rtl="1">
              <a:spcBef>
                <a:spcPts val="480"/>
              </a:spcBef>
              <a:spcAft>
                <a:spcPts val="0"/>
              </a:spcAft>
              <a:buClr>
                <a:srgbClr val="0F6F80"/>
              </a:buClr>
              <a:buSzPts val="2400"/>
              <a:buFont typeface="Courier New" panose="02070309020205020404" pitchFamily="49" charset="0"/>
              <a:buChar char="o"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הייתי רוצה שחופשת הקיץ תמשך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body" idx="2"/>
          </p:nvPr>
        </p:nvSpPr>
        <p:spPr>
          <a:xfrm>
            <a:off x="5153868" y="1649576"/>
            <a:ext cx="6825574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r" rtl="1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x-none" sz="3200" dirty="0">
                <a:solidFill>
                  <a:srgbClr val="13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משהו חדש שלמדתי על עצמי</a:t>
            </a:r>
            <a:endParaRPr lang="he-IL" sz="3200" dirty="0">
              <a:solidFill>
                <a:srgbClr val="134F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he-IL" sz="3200" dirty="0">
                <a:solidFill>
                  <a:srgbClr val="13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דברים חדשים שלמדתי על הכיתה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rPr lang="x-non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למדתי חדש?</a:t>
            </a:r>
            <a:r>
              <a:rPr lang="x-non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x-non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" name="Google Shape;184;p10" descr="Alien, Robot, Android, Antennae, Blu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0552" y="3057819"/>
            <a:ext cx="31813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0211f262_0_1"/>
          <p:cNvSpPr txBox="1">
            <a:spLocks noGrp="1"/>
          </p:cNvSpPr>
          <p:nvPr>
            <p:ph type="body" idx="1"/>
          </p:nvPr>
        </p:nvSpPr>
        <p:spPr>
          <a:xfrm>
            <a:off x="110306" y="425111"/>
            <a:ext cx="8837049" cy="58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המורה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תציג מספר היגדים (במצגת, בתמונות, בפתקית...)</a:t>
            </a:r>
          </a:p>
          <a:p>
            <a:pPr marL="0" lvl="0" indent="0">
              <a:buNone/>
            </a:pP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יסמנו במספר מאחד עד עשר, </a:t>
            </a:r>
          </a:p>
          <a:p>
            <a:pPr marL="0" lvl="0" indent="0">
              <a:buNone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המשקף את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תחושתם ביחס להיגד.</a:t>
            </a:r>
          </a:p>
          <a:p>
            <a:pPr marL="0" lvl="0" indent="0">
              <a:buNone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ירימו כרטיס או יסמנו במחברתם, </a:t>
            </a:r>
          </a:p>
          <a:p>
            <a:pPr marL="0" lvl="0" indent="0">
              <a:buNone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גבי סרגל על הלוח או על הרצפה.</a:t>
            </a:r>
          </a:p>
          <a:p>
            <a:pPr marL="0" lvl="0" indent="0">
              <a:buNone/>
            </a:pPr>
            <a:endParaRPr lang="he-IL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he-I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383829" y="3152274"/>
            <a:ext cx="3791129" cy="3447690"/>
            <a:chOff x="183710" y="2646893"/>
            <a:chExt cx="4088292" cy="4061226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3" t="64381"/>
            <a:stretch/>
          </p:blipFill>
          <p:spPr>
            <a:xfrm>
              <a:off x="3160116" y="3274974"/>
              <a:ext cx="1018427" cy="982364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78" y="3538752"/>
              <a:ext cx="2240373" cy="2199139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64" b="67705"/>
            <a:stretch/>
          </p:blipFill>
          <p:spPr>
            <a:xfrm>
              <a:off x="183710" y="4501611"/>
              <a:ext cx="873976" cy="890682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7" b="68418"/>
            <a:stretch/>
          </p:blipFill>
          <p:spPr>
            <a:xfrm>
              <a:off x="1686775" y="5837102"/>
              <a:ext cx="929936" cy="871017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82" r="71698" b="34193"/>
            <a:stretch/>
          </p:blipFill>
          <p:spPr>
            <a:xfrm>
              <a:off x="994494" y="2646893"/>
              <a:ext cx="991963" cy="943897"/>
            </a:xfrm>
            <a:prstGeom prst="rect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1" t="66163" r="35226" b="-1100"/>
            <a:stretch/>
          </p:blipFill>
          <p:spPr>
            <a:xfrm>
              <a:off x="3308440" y="4638321"/>
              <a:ext cx="963562" cy="96356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3FBC37-54CC-232D-6EE4-4C4BB35B8488}"/>
              </a:ext>
            </a:extLst>
          </p:cNvPr>
          <p:cNvSpPr txBox="1"/>
          <p:nvPr/>
        </p:nvSpPr>
        <p:spPr>
          <a:xfrm>
            <a:off x="9288379" y="1554596"/>
            <a:ext cx="2793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buNone/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מד-רוח</a:t>
            </a:r>
          </a:p>
          <a:p>
            <a:pPr marL="0" lvl="0" indent="0" algn="ctr" rtl="1">
              <a:buNone/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כיתתי</a:t>
            </a:r>
            <a:endParaRPr lang="he-IL" sz="3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3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4294967295"/>
          </p:nvPr>
        </p:nvSpPr>
        <p:spPr>
          <a:xfrm>
            <a:off x="1133212" y="372038"/>
            <a:ext cx="11058788" cy="1620591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he-IL" sz="4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שמחתי לקראת החזרה לכיתה היום</a:t>
            </a:r>
            <a:endParaRPr lang="he-IL" sz="4000" b="1" dirty="0">
              <a:solidFill>
                <a:srgbClr val="FD0B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Kids, Drawing, Scribble, Lines, Girl">
            <a:extLst>
              <a:ext uri="{FF2B5EF4-FFF2-40B4-BE49-F238E27FC236}">
                <a16:creationId xmlns:a16="http://schemas.microsoft.com/office/drawing/2014/main" id="{7806484A-5E0C-4A1B-9AD2-3EAAF195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13" y="1550257"/>
            <a:ext cx="4198466" cy="4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4294967295"/>
          </p:nvPr>
        </p:nvSpPr>
        <p:spPr>
          <a:xfrm>
            <a:off x="3060883" y="442603"/>
            <a:ext cx="5685224" cy="1620591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>
              <a:buNone/>
            </a:pPr>
            <a:r>
              <a:rPr lang="he-IL" sz="4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x-none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עייף/ה היום</a:t>
            </a:r>
            <a:endParaRPr lang="he-IL" sz="4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Sleep, Smiley, Tired, Bed, Good Night">
            <a:extLst>
              <a:ext uri="{FF2B5EF4-FFF2-40B4-BE49-F238E27FC236}">
                <a16:creationId xmlns:a16="http://schemas.microsoft.com/office/drawing/2014/main" id="{77725438-5EA8-4984-B41E-BD1B39E3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91" y="1541655"/>
            <a:ext cx="5342021" cy="51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0211f262_0_1"/>
          <p:cNvSpPr txBox="1">
            <a:spLocks noGrp="1"/>
          </p:cNvSpPr>
          <p:nvPr>
            <p:ph type="body" idx="4294967295"/>
          </p:nvPr>
        </p:nvSpPr>
        <p:spPr>
          <a:xfrm>
            <a:off x="886415" y="569047"/>
            <a:ext cx="10419170" cy="285995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>
              <a:spcBef>
                <a:spcPts val="640"/>
              </a:spcBef>
              <a:buNone/>
            </a:pPr>
            <a:r>
              <a:rPr lang="he-IL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 הרבה דברים</a:t>
            </a:r>
          </a:p>
          <a:p>
            <a:pPr marL="0" lvl="0" indent="0" algn="ctr">
              <a:spcBef>
                <a:spcPts val="640"/>
              </a:spcBef>
              <a:buNone/>
            </a:pPr>
            <a:r>
              <a:rPr lang="he-IL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שאני אוהב/ת לעשות בחופשת הקיץ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640"/>
              </a:spcBef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640"/>
              </a:spcBef>
              <a:buNone/>
            </a:pPr>
            <a:endParaRPr lang="he-IL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atercolour, Summer, Slippers, Flip Flop">
            <a:extLst>
              <a:ext uri="{FF2B5EF4-FFF2-40B4-BE49-F238E27FC236}">
                <a16:creationId xmlns:a16="http://schemas.microsoft.com/office/drawing/2014/main" id="{ED494F9E-4F13-4F22-BB40-25FAB48B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23" y="2263601"/>
            <a:ext cx="5082753" cy="36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86693"/>
      </p:ext>
    </p:extLst>
  </p:cSld>
  <p:clrMapOvr>
    <a:masterClrMapping/>
  </p:clrMapOvr>
</p:sld>
</file>

<file path=ppt/theme/theme1.xml><?xml version="1.0" encoding="utf-8"?>
<a:theme xmlns:a="http://schemas.openxmlformats.org/drawingml/2006/main" name="רשת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6415</TotalTime>
  <Words>1105</Words>
  <Application>Microsoft Office PowerPoint</Application>
  <PresentationFormat>מסך רחב</PresentationFormat>
  <Paragraphs>175</Paragraphs>
  <Slides>20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9" baseType="lpstr">
      <vt:lpstr>Libre Franklin Medium</vt:lpstr>
      <vt:lpstr>Courier New</vt:lpstr>
      <vt:lpstr>Arial</vt:lpstr>
      <vt:lpstr>Calibri</vt:lpstr>
      <vt:lpstr>Libre Franklin</vt:lpstr>
      <vt:lpstr>Wingdings</vt:lpstr>
      <vt:lpstr>Noto Sans Symbols</vt:lpstr>
      <vt:lpstr>David</vt:lpstr>
      <vt:lpstr>רשת</vt:lpstr>
      <vt:lpstr>העמקת ההיכרות ופתיחת שנה </vt:lpstr>
      <vt:lpstr>סדר שיעור </vt:lpstr>
      <vt:lpstr>היכרות בכיתה -  מי אני ומה שמי?</vt:lpstr>
      <vt:lpstr>פופקורן – העמקת ההיכרות</vt:lpstr>
      <vt:lpstr> מה למדתי חדש?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מחשבות כעת... בסיום המפגשים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מחנכים/ות יקרים/ות!</dc:title>
  <dc:creator>hila.shvo@gmail.com</dc:creator>
  <cp:lastModifiedBy>יפעת זץ</cp:lastModifiedBy>
  <cp:revision>103</cp:revision>
  <dcterms:created xsi:type="dcterms:W3CDTF">2020-08-05T12:35:32Z</dcterms:created>
  <dcterms:modified xsi:type="dcterms:W3CDTF">2022-07-16T07:03:02Z</dcterms:modified>
</cp:coreProperties>
</file>