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</p:sldMasterIdLst>
  <p:notesMasterIdLst>
    <p:notesMasterId r:id="rId15"/>
  </p:notesMasterIdLst>
  <p:sldIdLst>
    <p:sldId id="359" r:id="rId4"/>
    <p:sldId id="629" r:id="rId5"/>
    <p:sldId id="358" r:id="rId6"/>
    <p:sldId id="656" r:id="rId7"/>
    <p:sldId id="628" r:id="rId8"/>
    <p:sldId id="655" r:id="rId9"/>
    <p:sldId id="657" r:id="rId10"/>
    <p:sldId id="357" r:id="rId11"/>
    <p:sldId id="672" r:id="rId12"/>
    <p:sldId id="632" r:id="rId13"/>
    <p:sldId id="654" r:id="rId14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72D8AE-591E-6ECF-CC9E-68D98DC3CD2F}" name="Dafna Hadar Pecker" initials="" userId="873281f71de5b194" providerId="Windows Live"/>
  <p188:author id="{79134DDC-39B4-864C-D18D-9E3A43289265}" name="hadas cohen" initials="hc" userId="aaa066b9589937c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fna Hadar Pecker" initials="DH" lastIdx="21" clrIdx="0">
    <p:extLst>
      <p:ext uri="{19B8F6BF-5375-455C-9EA6-DF929625EA0E}">
        <p15:presenceInfo xmlns:p15="http://schemas.microsoft.com/office/powerpoint/2012/main" userId="873281f71de5b194" providerId="Windows Live"/>
      </p:ext>
    </p:extLst>
  </p:cmAuthor>
  <p:cmAuthor id="2" name="michal zeevi vinter" initials="mz" lastIdx="1" clrIdx="1">
    <p:extLst>
      <p:ext uri="{19B8F6BF-5375-455C-9EA6-DF929625EA0E}">
        <p15:presenceInfo xmlns:p15="http://schemas.microsoft.com/office/powerpoint/2012/main" userId="6cb63771c507cd21" providerId="Windows Live"/>
      </p:ext>
    </p:extLst>
  </p:cmAuthor>
  <p:cmAuthor id="3" name="מיכל זאבי וינטר" initials="מז" lastIdx="1" clrIdx="2">
    <p:extLst>
      <p:ext uri="{19B8F6BF-5375-455C-9EA6-DF929625EA0E}">
        <p15:presenceInfo xmlns:p15="http://schemas.microsoft.com/office/powerpoint/2012/main" userId="S::michal.zeevi.vinter@sisma.org.il::93bf329a-3d8d-40fa-9bd7-5021cd0975ae" providerId="AD"/>
      </p:ext>
    </p:extLst>
  </p:cmAuthor>
  <p:cmAuthor id="4" name="נעמה אליאסף סהר" initials="נא" lastIdx="2" clrIdx="3">
    <p:extLst>
      <p:ext uri="{19B8F6BF-5375-455C-9EA6-DF929625EA0E}">
        <p15:presenceInfo xmlns:p15="http://schemas.microsoft.com/office/powerpoint/2012/main" userId="5a1742746f6774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9"/>
    <a:srgbClr val="F0F0F0"/>
    <a:srgbClr val="FFD85D"/>
    <a:srgbClr val="D0E8F0"/>
    <a:srgbClr val="F9FEDE"/>
    <a:srgbClr val="FAFEE6"/>
    <a:srgbClr val="F3FDBF"/>
    <a:srgbClr val="C0D597"/>
    <a:srgbClr val="BCDFEA"/>
    <a:srgbClr val="DDD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023322-1F6F-4F6C-ADF8-426F464659B7}" v="3" dt="2026-04-20T14:20:00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8" autoAdjust="0"/>
    <p:restoredTop sz="93447" autoAdjust="0"/>
  </p:normalViewPr>
  <p:slideViewPr>
    <p:cSldViewPr snapToGrid="0">
      <p:cViewPr varScale="1">
        <p:scale>
          <a:sx n="61" d="100"/>
          <a:sy n="61" d="100"/>
        </p:scale>
        <p:origin x="860" y="84"/>
      </p:cViewPr>
      <p:guideLst/>
    </p:cSldViewPr>
  </p:slideViewPr>
  <p:outlineViewPr>
    <p:cViewPr>
      <p:scale>
        <a:sx n="33" d="100"/>
        <a:sy n="33" d="100"/>
      </p:scale>
      <p:origin x="0" y="-2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C440191-91A2-4788-BCBD-2253ABC680C6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D09FABA-6F11-4152-9F65-7E0FE3E5FE2E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2131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מטרות המפגש: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שיח רגשי וחיבור רגשי לסיפורים האישיים של החטופים שהוחזרו חללים בעקבות אירועי השבעה באוקטובר.</a:t>
            </a:r>
            <a:b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</a:br>
            <a:r>
              <a:rPr lang="he-IL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חיבור לערכים העולים מתוך הסיפורים (חברות, נתינה לאחר, ערבות הדדית, רגישות לזולת).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פיתוח מודעות לחשיבות ההנצחה, כשימור זיכרון הנופלים.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ביטוי רגישות וסולידריות חברתית למשפחות החטופים שהושבו חללים.</a:t>
            </a:r>
            <a:endParaRPr lang="he-IL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07000"/>
              </a:lnSpc>
              <a:buFont typeface="+mj-lt"/>
              <a:buNone/>
            </a:pPr>
            <a:r>
              <a:rPr lang="he-I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דגשים למנחה: </a:t>
            </a:r>
          </a:p>
          <a:p>
            <a:pPr marL="0" lvl="0" indent="0" algn="r" rtl="1">
              <a:lnSpc>
                <a:spcPct val="107000"/>
              </a:lnSpc>
              <a:buFont typeface="+mj-lt"/>
              <a:buNone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חשוב לגלות רגישות רבה לתלמידים במעגלי פגיעות השונים - </a:t>
            </a:r>
            <a:r>
              <a:rPr lang="he-IL" sz="1200" b="0" kern="100" dirty="0">
                <a:effectLst/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יתכן שהסיפור והשיח פוגשים חששות וכאב אישי ויומיומי של פרטים ומשפחות בקהילת המוסד החינוכי שלנו והן זקוקות לנוכחות, לנחמה ולליווי מדויק ורגיש באופן פרטני.</a:t>
            </a:r>
          </a:p>
          <a:p>
            <a:pPr marL="0" lvl="0" indent="0" algn="r" rtl="1">
              <a:lnSpc>
                <a:spcPct val="107000"/>
              </a:lnSpc>
              <a:buFont typeface="+mj-lt"/>
              <a:buNone/>
            </a:pPr>
            <a:endParaRPr lang="he-IL" sz="1200" b="0" kern="100" dirty="0">
              <a:effectLst/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  <a:p>
            <a:r>
              <a:rPr lang="he-IL" sz="1200" b="0" kern="100" dirty="0">
                <a:effectLst/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המפגש נפתח בהקרנת </a:t>
            </a:r>
            <a:r>
              <a:rPr lang="he-IL" dirty="0"/>
              <a:t>השקופית – זיכרון שאינו דועך, שבה מופיעים במרוכז השמות והתמונות של החטופים שהושבו חללים.</a:t>
            </a:r>
          </a:p>
          <a:p>
            <a:r>
              <a:rPr lang="he-IL" dirty="0"/>
              <a:t>ברקע יתנגן השיר – "כל הפנים והשמות" / דני רובס</a:t>
            </a:r>
            <a:r>
              <a:rPr lang="he-IL" sz="1200" b="0" kern="100" dirty="0">
                <a:effectLst/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9FABA-6F11-4152-9F65-7E0FE3E5FE2E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2136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2B3325EF-8023-F8C7-093E-543C1237E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1f351fa13d_0_116:notes">
            <a:extLst>
              <a:ext uri="{FF2B5EF4-FFF2-40B4-BE49-F238E27FC236}">
                <a16:creationId xmlns:a16="http://schemas.microsoft.com/office/drawing/2014/main" id="{5BF5357C-7DC2-E402-C1F5-72D41FE600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11f351fa13d_0_116:notes">
            <a:extLst>
              <a:ext uri="{FF2B5EF4-FFF2-40B4-BE49-F238E27FC236}">
                <a16:creationId xmlns:a16="http://schemas.microsoft.com/office/drawing/2014/main" id="{A42279B7-4ED7-1004-75EA-ED56206A97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e-IL"/>
              <a:t>להדפסה.</a:t>
            </a:r>
            <a:endParaRPr dirty="0"/>
          </a:p>
        </p:txBody>
      </p:sp>
      <p:sp>
        <p:nvSpPr>
          <p:cNvPr id="382" name="Google Shape;382;g11f351fa13d_0_116:notes">
            <a:extLst>
              <a:ext uri="{FF2B5EF4-FFF2-40B4-BE49-F238E27FC236}">
                <a16:creationId xmlns:a16="http://schemas.microsoft.com/office/drawing/2014/main" id="{85B81DF4-3EA4-AB5F-C7D6-DBF353910B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06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12061-FB88-83E0-33FA-C2AB9271F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DA6C55E-1B05-E0EA-46B7-0E134E8E8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C8AD7714-FDCC-6096-AE69-54E37D202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למורה:</a:t>
            </a:r>
          </a:p>
          <a:p>
            <a:r>
              <a:rPr lang="he-IL" dirty="0"/>
              <a:t>בתחילת המפגש נציג לתלמידים את השקופית – זיכרון שאינו דועך, שבה מופיעים במרוכז השמות והתמונות של החטופים שהושבו חללים.</a:t>
            </a:r>
          </a:p>
          <a:p>
            <a:r>
              <a:rPr lang="he-IL" dirty="0"/>
              <a:t>ברקע יתנגן השיר – "כל הפנים והשמות" / דני רובס</a:t>
            </a:r>
          </a:p>
          <a:p>
            <a:r>
              <a:rPr lang="en-US" dirty="0"/>
              <a:t>https://www.youtube.com/watch?v=vrbXxhhrI5g</a:t>
            </a:r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BC994AC-6258-4A93-8055-F89A4E3CC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9FABA-6F11-4152-9F65-7E0FE3E5FE2E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6122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i="0" dirty="0"/>
              <a:t>למורה: </a:t>
            </a:r>
          </a:p>
          <a:p>
            <a:r>
              <a:rPr lang="he-IL" b="1" i="0" dirty="0"/>
              <a:t>נזמין את התלמידים להתייחס למה שהתעורר בהם.</a:t>
            </a:r>
          </a:p>
          <a:p>
            <a:endParaRPr lang="he-IL" b="1" i="0" dirty="0"/>
          </a:p>
          <a:p>
            <a:r>
              <a:rPr lang="he-IL" b="1" i="0" dirty="0"/>
              <a:t>נוכל לשאול בנוסף:</a:t>
            </a:r>
          </a:p>
          <a:p>
            <a:r>
              <a:rPr lang="he-IL" i="0" dirty="0"/>
              <a:t>מה המוזיקה עושה שמילים לא יכולות? מה התמונות עושות שמוזיקה לא יכולה?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9FABA-6F11-4152-9F65-7E0FE3E5FE2E}" type="slidenum">
              <a:rPr lang="he-IL" smtClean="0"/>
              <a:t>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8961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544E2-722B-B86E-8772-9E95F8741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2541BC10-22EF-675A-5070-894BD17CB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DC2D1B34-C70B-708E-A7C1-0A1A9722D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85C6695-C999-8A55-68F0-B0CD073D2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9FABA-6F11-4152-9F65-7E0FE3E5FE2E}" type="slidenum">
              <a:rPr lang="he-IL" smtClean="0"/>
              <a:t>4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69501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88A42-30C6-CFE8-19BB-FEBC4396D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D75F98C9-E5CA-7A94-3B84-017B83E3F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4504EC2-6894-E18A-639F-9CD10DD08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e-IL" b="1" dirty="0"/>
              <a:t>למורה: </a:t>
            </a:r>
          </a:p>
          <a:p>
            <a:pPr marL="0" indent="0">
              <a:buFontTx/>
              <a:buNone/>
            </a:pPr>
            <a:r>
              <a:rPr lang="he-IL" b="1" dirty="0"/>
              <a:t>נסביר לתלמידים את מטרת הפעילות הנוכחית:</a:t>
            </a:r>
          </a:p>
          <a:p>
            <a:pPr marL="0" indent="0">
              <a:buFontTx/>
              <a:buNone/>
            </a:pPr>
            <a:r>
              <a:rPr lang="he-IL" b="0" dirty="0"/>
              <a:t>במפגש הנוכחי כל קבוצה תבחר להתמקד באדם אחד ותעמיק בסיפור שלנו. </a:t>
            </a:r>
          </a:p>
          <a:p>
            <a:pPr marL="0" indent="0">
              <a:buFontTx/>
              <a:buNone/>
            </a:pPr>
            <a:r>
              <a:rPr lang="he-IL" dirty="0"/>
              <a:t>לאורך השנים, מתוך המחויבות שלנו כעם להנצחה וזיכרון, נבקש לתת מקום לסיפורים האישיים ובכל פעם נתמקד ונעמיק בסיפור אחר. </a:t>
            </a:r>
            <a:br>
              <a:rPr lang="en-US" dirty="0"/>
            </a:br>
            <a:r>
              <a:rPr lang="he-IL" b="1" dirty="0"/>
              <a:t>במהלך</a:t>
            </a:r>
            <a:r>
              <a:rPr lang="he-IL" dirty="0"/>
              <a:t> העבודה הקבוצתית, תעמיקו בסיפור האישי ותמלאו את הדף המנחה.</a:t>
            </a:r>
            <a:br>
              <a:rPr lang="en-US" dirty="0"/>
            </a:br>
            <a:r>
              <a:rPr lang="he-IL" b="1" dirty="0"/>
              <a:t>לאחר</a:t>
            </a:r>
            <a:r>
              <a:rPr lang="he-IL" dirty="0"/>
              <a:t> מכן, כל קבוצה תשתף בתובנות המרכזיות (ערכים בולטים מסרים שעלו מהדמות).</a:t>
            </a:r>
          </a:p>
          <a:p>
            <a:pPr marL="0" indent="0">
              <a:buFontTx/>
              <a:buNone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מצורף הקישור למצגת של מנהלת החטופים והנעדרים ובו שמותיהם ופניהם של 87 החטופים החללים –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https://meyda.education.gov.il/files/shefi/Hodesh_Hatkuma_2026/Talmidim/Mazeget_Minhelet.pdf</a:t>
            </a:r>
            <a:endParaRPr lang="he-IL" b="1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1B67393-19C6-6C79-8C90-C72171F70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9FABA-6F11-4152-9F65-7E0FE3E5FE2E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6371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E62C53D0-43AA-957E-F498-3845378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>
            <a:extLst>
              <a:ext uri="{FF2B5EF4-FFF2-40B4-BE49-F238E27FC236}">
                <a16:creationId xmlns:a16="http://schemas.microsoft.com/office/drawing/2014/main" id="{D891B8C1-457C-2FC8-2F06-85454AA889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8:notes">
            <a:extLst>
              <a:ext uri="{FF2B5EF4-FFF2-40B4-BE49-F238E27FC236}">
                <a16:creationId xmlns:a16="http://schemas.microsoft.com/office/drawing/2014/main" id="{B2C74DBA-257A-E835-3BAA-4564F1421B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he-IL" sz="1200" b="0" dirty="0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לאחר העבודה הקבוצתית – שאלות עיבוד במליאה. </a:t>
            </a:r>
            <a:endParaRPr lang="he-IL" sz="1100" b="0" dirty="0">
              <a:highlight>
                <a:srgbClr val="00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36" name="Google Shape;236;p8:notes">
            <a:extLst>
              <a:ext uri="{FF2B5EF4-FFF2-40B4-BE49-F238E27FC236}">
                <a16:creationId xmlns:a16="http://schemas.microsoft.com/office/drawing/2014/main" id="{CBF59E48-2E14-CDED-52E8-DCAF4E4303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w-I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637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0DA46BEA-166B-392B-3674-0EB9B2D0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>
            <a:extLst>
              <a:ext uri="{FF2B5EF4-FFF2-40B4-BE49-F238E27FC236}">
                <a16:creationId xmlns:a16="http://schemas.microsoft.com/office/drawing/2014/main" id="{E3AD8293-C336-0B93-1A75-357047CBCF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8:notes">
            <a:extLst>
              <a:ext uri="{FF2B5EF4-FFF2-40B4-BE49-F238E27FC236}">
                <a16:creationId xmlns:a16="http://schemas.microsoft.com/office/drawing/2014/main" id="{B2F7ACBB-A1C4-8EA4-C0A7-16D5D38B37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36" name="Google Shape;236;p8:notes">
            <a:extLst>
              <a:ext uri="{FF2B5EF4-FFF2-40B4-BE49-F238E27FC236}">
                <a16:creationId xmlns:a16="http://schemas.microsoft.com/office/drawing/2014/main" id="{03154E73-2A7E-1234-6CD4-725BFADE1E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w-I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651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0256816F-BE08-6AB3-6ACE-7F3FC9336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>
            <a:extLst>
              <a:ext uri="{FF2B5EF4-FFF2-40B4-BE49-F238E27FC236}">
                <a16:creationId xmlns:a16="http://schemas.microsoft.com/office/drawing/2014/main" id="{8DB22BC3-CB54-73E0-CB56-3EC0DD22C5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8:notes">
            <a:extLst>
              <a:ext uri="{FF2B5EF4-FFF2-40B4-BE49-F238E27FC236}">
                <a16:creationId xmlns:a16="http://schemas.microsoft.com/office/drawing/2014/main" id="{3E24623B-BD1F-EDEB-F804-B982574A65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he-I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למורה: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he-I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בסוף המפגש חשוב להזמין את הכיתה לשתף איך הם מרגישים כעת לאחר ששמעו את הסיפורים השונים. 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e-I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נשים לב לתלמידים ותלמידות שמבטאים רגישות לקושי ונציע להם שיחה פרטנית בהמשך למפגש.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endParaRPr lang="he-I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he-I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לאחר הפעלת שיקול דעת,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he-I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לסיום, ניתן לחזור ולהשמיע שוב את השיר "פנים ושמות" – ולהקרין את התמונות והשמות.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r>
              <a:rPr lang="he-I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שימו לב – חשוב להפעיל שיקול דעת לגבי חלק זה, בהתאם למצב הרגשי של התלמידים במהלך השיעור.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tabLst/>
              <a:defRPr/>
            </a:pPr>
            <a:endParaRPr lang="he-I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e-IL" dirty="0"/>
              <a:t>"כל הפנים והשמות" / דני רובס</a:t>
            </a:r>
          </a:p>
          <a:p>
            <a:r>
              <a:rPr lang="en-US" dirty="0"/>
              <a:t>https://www.youtube.com/watch?v</a:t>
            </a:r>
            <a:r>
              <a:rPr lang="en-US"/>
              <a:t>=vrbXxhhrI5g</a:t>
            </a:r>
            <a:endParaRPr lang="he-IL"/>
          </a:p>
        </p:txBody>
      </p:sp>
      <p:sp>
        <p:nvSpPr>
          <p:cNvPr id="236" name="Google Shape;236;p8:notes">
            <a:extLst>
              <a:ext uri="{FF2B5EF4-FFF2-40B4-BE49-F238E27FC236}">
                <a16:creationId xmlns:a16="http://schemas.microsoft.com/office/drawing/2014/main" id="{A7382889-40BE-D735-6B27-324E3E9959F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w-I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934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22099-C4B9-4777-AC4D-E954DB6718BC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42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5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50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6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5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58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9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4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תמונה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>
            <a:extLst>
              <a:ext uri="{FF2B5EF4-FFF2-40B4-BE49-F238E27FC236}">
                <a16:creationId xmlns:a16="http://schemas.microsoft.com/office/drawing/2014/main" id="{5AD3CFB8-02D3-4049-8B33-153754263616}"/>
              </a:ext>
            </a:extLst>
          </p:cNvPr>
          <p:cNvSpPr/>
          <p:nvPr userDrawn="1"/>
        </p:nvSpPr>
        <p:spPr>
          <a:xfrm>
            <a:off x="0" y="0"/>
            <a:ext cx="3581400" cy="685800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2060"/>
              </a:solidFill>
            </a:endParaRP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8AC9ABE-3C47-4E3F-90EB-BE2C39F51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970BC6C4-8EB2-4EE5-B5A7-947DB793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5" y="1189831"/>
            <a:ext cx="2828636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כותרת</a:t>
            </a:r>
          </a:p>
        </p:txBody>
      </p:sp>
      <p:sp>
        <p:nvSpPr>
          <p:cNvPr id="18" name="מציין מיקום של תאריך 17">
            <a:extLst>
              <a:ext uri="{FF2B5EF4-FFF2-40B4-BE49-F238E27FC236}">
                <a16:creationId xmlns:a16="http://schemas.microsoft.com/office/drawing/2014/main" id="{D8F975D9-9FCF-47A6-8EDE-365BB5EC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B68D-8B77-4F94-BB97-F778B0AAB978}" type="datetimeFigureOut">
              <a:rPr lang="he-IL" smtClean="0"/>
              <a:t>ג'/אייר/תשפ"ו</a:t>
            </a:fld>
            <a:endParaRPr lang="he-IL"/>
          </a:p>
        </p:txBody>
      </p:sp>
      <p:sp>
        <p:nvSpPr>
          <p:cNvPr id="19" name="מציין מיקום של כותרת תחתונה 18">
            <a:extLst>
              <a:ext uri="{FF2B5EF4-FFF2-40B4-BE49-F238E27FC236}">
                <a16:creationId xmlns:a16="http://schemas.microsoft.com/office/drawing/2014/main" id="{C68E4FAC-4C06-4717-B4C3-3654ACC7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20" name="מציין מיקום של מספר שקופית 19">
            <a:extLst>
              <a:ext uri="{FF2B5EF4-FFF2-40B4-BE49-F238E27FC236}">
                <a16:creationId xmlns:a16="http://schemas.microsoft.com/office/drawing/2014/main" id="{AA8CC4A1-5512-4A1C-B3C1-0B692F43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919C-8379-4110-9C07-A3FB54FC640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542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">
  <p:cSld name="כותרת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838200" y="1614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Calibri"/>
              <a:buNone/>
              <a:defRPr sz="5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692727" y="2071687"/>
            <a:ext cx="10806546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15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FC90A77-5766-FC3B-E3E6-278C3220F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DB2A6C1-D441-F27E-A0D8-1AE5677C3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9242ED7-2AD2-649D-4013-8BEA98E8D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758-4708-42C0-A761-76260DFC3A10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4A4B6A5-4E48-9F97-51E5-F23F72766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BBBADA5-940E-4C27-545E-3C8C5259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857E-2EAB-48D6-8922-5234A165457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625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44E9A62-545C-BAE2-F9B4-14391010C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11AAFA3-C322-7CAB-3F93-991331CF1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0CD7135-E681-0461-6391-79210385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758-4708-42C0-A761-76260DFC3A10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AF974B-A66B-C71A-A133-0853ADB74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C0312E6-0509-8BAC-3811-43307AA3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857E-2EAB-48D6-8922-5234A165457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346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1E94A63-717E-1BF6-079F-61EB732E6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ED4A6BB-B64F-6F00-245A-DD637935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416DD73-C85D-1DDF-7170-D00376D0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758-4708-42C0-A761-76260DFC3A10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E2E92F5-6268-950C-3A30-84F7C470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A8AE832-BF8B-9341-8E2D-14516573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857E-2EAB-48D6-8922-5234A165457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052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88FA1EF-971B-8A71-A4DB-F584E21B7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68FD556-1643-3929-531B-FE13DB544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2AEB06E-0D58-0FCC-21EE-82F75D40B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6DA16D0-3DAC-BED1-4AB5-E8D22172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758-4708-42C0-A761-76260DFC3A10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92603A-3CE3-259B-F00B-28410B769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1FE1BF5-7620-3E21-C175-FD57EE45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857E-2EAB-48D6-8922-5234A165457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399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2F848C7-BBAB-2961-34C6-E01CCAFD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30115A1-9157-598C-1D52-49DD3FB77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54BC7AC-FCC4-28BD-4742-C603BD944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7C7A675-E56C-E801-98E4-84BDC6F61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FE456FBF-68C6-71D6-2876-EE27FB0E2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748B298-F10E-CC95-5E05-7745A47D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758-4708-42C0-A761-76260DFC3A10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3A0E040-BA9B-5240-DE39-0016B4AF9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2DD3D8A-9123-1CD5-BE93-701ADFBD8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857E-2EAB-48D6-8922-5234A165457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24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92C67B4-C400-756B-66F7-31FF6B021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7B5FF5E-6752-6EC0-AA14-961AC52D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758-4708-42C0-A761-76260DFC3A10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BAA7A72-EBFB-497E-9699-A92250192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8374BAB-3603-2872-87F4-ADBD87CD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857E-2EAB-48D6-8922-5234A165457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735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A09744D-51EC-CAEE-6B07-DD4211000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758-4708-42C0-A761-76260DFC3A10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85BCB1A-4DAA-145D-B1B7-65695BC0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96F1671-0F89-E8FC-EFDD-7F965491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857E-2EAB-48D6-8922-5234A165457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281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A69A81A-FB87-66EC-1746-C3221550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95745FA-3433-F523-4D98-9216C3493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E8F80B2-F561-0E1D-66C0-A7166E48E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E96DC33-079F-E693-9756-940B8742D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758-4708-42C0-A761-76260DFC3A10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744AB6B-0ED4-7D56-A728-8E1D4F42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6C6E5AC-1353-3328-7D8A-FB2314DA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857E-2EAB-48D6-8922-5234A165457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956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CB8B6F-C425-9547-F3D9-DC083CD7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3367D7D5-4D15-D501-1A31-E1F675E43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606C280-2FFC-025E-C3A6-0001A8AB8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58CB53D-59B9-35E0-593A-B7602F12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758-4708-42C0-A761-76260DFC3A10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BE7DDD1-1253-B779-3A9A-DAC2269F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8F10249-394B-66AA-FF7A-3AC1AFAC6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857E-2EAB-48D6-8922-5234A165457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939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836F9B-F312-088E-8677-1EF54175E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5468814F-AACB-7DD0-1C7C-655BD078A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4FC4DEE-A477-306C-5E71-01D36B7C3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758-4708-42C0-A761-76260DFC3A10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E5FE5C3-E48D-8304-4748-D15D9E65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277FC63-0B04-104C-8AF3-9C9FA36FF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857E-2EAB-48D6-8922-5234A165457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864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76E2F38E-E7D1-6E6B-50F2-B78F1AD83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1DD1057-A4AA-D00A-7963-810AC6C18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D2884FA-BA83-F548-42A8-982C4CD5E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2758-4708-42C0-A761-76260DFC3A10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3EBEE85-72F5-F0DA-8453-3CC68E75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FBA59EA-4B1C-0427-984B-04922FA19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857E-2EAB-48D6-8922-5234A165457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011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3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0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6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8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4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4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41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482D6BB0-3217-A8EA-B597-A031F3706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9037085-FBE2-EA40-69EE-D3F2A4CAD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86578C3-832B-EE5F-B861-D5CDAEE83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62758-4708-42C0-A761-76260DFC3A10}" type="datetimeFigureOut">
              <a:rPr lang="he-IL" smtClean="0"/>
              <a:t>ג'/אייר/תשפ"ו</a:t>
            </a:fld>
            <a:endParaRPr lang="he-IL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7E8A3FE-4CAC-58D7-5962-9B8F2021C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166AE15-EDDB-35DE-90A1-7EB24C2EF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C857E-2EAB-48D6-8922-5234A165457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6467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068" y="413416"/>
            <a:ext cx="11643863" cy="6328968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9AAEA6-16FD-6156-64C1-0157D2A06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47734" y="2354811"/>
            <a:ext cx="6796566" cy="2159530"/>
            <a:chOff x="0" y="0"/>
            <a:chExt cx="4274726" cy="18214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976BE7-4827-FACF-6880-55BC080E3361}"/>
                </a:ext>
              </a:extLst>
            </p:cNvPr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8F6F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0A79CC-921C-DF7E-6E76-893CB229D2FA}"/>
                </a:ext>
              </a:extLst>
            </p:cNvPr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1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Google Shape;127;p15" descr="לוגו הכ&quot;חות שבדרך">
            <a:extLst>
              <a:ext uri="{FF2B5EF4-FFF2-40B4-BE49-F238E27FC236}">
                <a16:creationId xmlns:a16="http://schemas.microsoft.com/office/drawing/2014/main" id="{1DF68F69-7E62-82AD-5132-48250B4CEA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4488" y="413416"/>
            <a:ext cx="2434233" cy="117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 descr="לוגו מאגרי כח">
            <a:extLst>
              <a:ext uri="{FF2B5EF4-FFF2-40B4-BE49-F238E27FC236}">
                <a16:creationId xmlns:a16="http://schemas.microsoft.com/office/drawing/2014/main" id="{CC97B4A4-0067-0DD3-A926-BB2AEF68F1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7392" y="-606771"/>
            <a:ext cx="4716275" cy="4716275"/>
          </a:xfrm>
          <a:prstGeom prst="rect">
            <a:avLst/>
          </a:prstGeom>
        </p:spPr>
      </p:pic>
      <p:pic>
        <p:nvPicPr>
          <p:cNvPr id="13" name="Google Shape;121;p15" descr="סמל המדינה">
            <a:extLst>
              <a:ext uri="{FF2B5EF4-FFF2-40B4-BE49-F238E27FC236}">
                <a16:creationId xmlns:a16="http://schemas.microsoft.com/office/drawing/2014/main" id="{2679F65A-8AF3-7D95-99D9-317EBBFC68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838" y="413416"/>
            <a:ext cx="735140" cy="84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2;p15">
            <a:extLst>
              <a:ext uri="{FF2B5EF4-FFF2-40B4-BE49-F238E27FC236}">
                <a16:creationId xmlns:a16="http://schemas.microsoft.com/office/drawing/2014/main" id="{79D5C9EF-DEDA-A6B4-32EE-146257DB4488}"/>
              </a:ext>
            </a:extLst>
          </p:cNvPr>
          <p:cNvSpPr/>
          <p:nvPr/>
        </p:nvSpPr>
        <p:spPr>
          <a:xfrm>
            <a:off x="35718" y="1003541"/>
            <a:ext cx="2141984" cy="40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מינהל פדגוגי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אגף בכיר שירות פסיכולוגי ייעוצי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כותרת משנה 2">
            <a:extLst>
              <a:ext uri="{FF2B5EF4-FFF2-40B4-BE49-F238E27FC236}">
                <a16:creationId xmlns:a16="http://schemas.microsoft.com/office/drawing/2014/main" id="{CF204086-0AE9-7C97-49EF-868761915B90}"/>
              </a:ext>
            </a:extLst>
          </p:cNvPr>
          <p:cNvSpPr txBox="1">
            <a:spLocks/>
          </p:cNvSpPr>
          <p:nvPr/>
        </p:nvSpPr>
        <p:spPr>
          <a:xfrm>
            <a:off x="2204220" y="2562246"/>
            <a:ext cx="7777986" cy="1655762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כלים ופעילויות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לחיזוק כוחות ולניהול שיח רגשי</a:t>
            </a:r>
          </a:p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לתלמידים ולצוות החינוכי</a:t>
            </a:r>
          </a:p>
        </p:txBody>
      </p:sp>
      <p:sp>
        <p:nvSpPr>
          <p:cNvPr id="16" name="כותרת משנה 2">
            <a:extLst>
              <a:ext uri="{FF2B5EF4-FFF2-40B4-BE49-F238E27FC236}">
                <a16:creationId xmlns:a16="http://schemas.microsoft.com/office/drawing/2014/main" id="{F9657573-CD58-BDF6-721D-2498525F8C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57024" y="4996735"/>
            <a:ext cx="7777986" cy="8764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srgbClr val="5B74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"כל הפנים והשמות"</a:t>
            </a:r>
            <a:b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srgbClr val="5B74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he-IL" sz="4000" b="1" i="0" u="none" strike="noStrike" kern="1200" cap="none" spc="0" normalizeH="0" baseline="0" noProof="0" dirty="0">
              <a:ln>
                <a:noFill/>
              </a:ln>
              <a:solidFill>
                <a:srgbClr val="5B749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5B348087-EAFB-0FF1-DA30-9C8A835FFE69}"/>
              </a:ext>
            </a:extLst>
          </p:cNvPr>
          <p:cNvSpPr txBox="1"/>
          <p:nvPr/>
        </p:nvSpPr>
        <p:spPr>
          <a:xfrm>
            <a:off x="8825685" y="5573769"/>
            <a:ext cx="26180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e-IL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חטיבה עליונה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6F871277-9C76-71BA-036C-31E4B1DF1E77}"/>
              </a:ext>
            </a:extLst>
          </p:cNvPr>
          <p:cNvSpPr txBox="1"/>
          <p:nvPr/>
        </p:nvSpPr>
        <p:spPr>
          <a:xfrm>
            <a:off x="-1245374" y="5496824"/>
            <a:ext cx="60938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5B74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דני רובס</a:t>
            </a:r>
            <a:endParaRPr lang="he-IL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מציין מיקום של תמונה 6" descr="מדפסת עם מילוי מלא">
            <a:extLst>
              <a:ext uri="{FF2B5EF4-FFF2-40B4-BE49-F238E27FC236}">
                <a16:creationId xmlns:a16="http://schemas.microsoft.com/office/drawing/2014/main" id="{93DE5779-B263-46DE-A910-E65490D396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520" b="10520"/>
          <a:stretch>
            <a:fillRect/>
          </a:stretch>
        </p:blipFill>
        <p:spPr/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DCE73F03-0BBA-4C78-AF59-8D4CA6A6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88" y="2761455"/>
            <a:ext cx="2828636" cy="1325563"/>
          </a:xfrm>
        </p:spPr>
        <p:txBody>
          <a:bodyPr/>
          <a:lstStyle/>
          <a:p>
            <a:r>
              <a:rPr lang="he-IL" dirty="0"/>
              <a:t>להדפסה</a:t>
            </a:r>
          </a:p>
        </p:txBody>
      </p:sp>
    </p:spTree>
    <p:extLst>
      <p:ext uri="{BB962C8B-B14F-4D97-AF65-F5344CB8AC3E}">
        <p14:creationId xmlns:p14="http://schemas.microsoft.com/office/powerpoint/2010/main" val="71527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Shape 383">
          <a:extLst>
            <a:ext uri="{FF2B5EF4-FFF2-40B4-BE49-F238E27FC236}">
              <a16:creationId xmlns:a16="http://schemas.microsoft.com/office/drawing/2014/main" id="{7E9CFD2B-BDE1-6AF9-DEC1-09E4C5BE2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C635B41-453B-47BD-DDD7-F6936531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706" y="293358"/>
            <a:ext cx="11070588" cy="3930907"/>
          </a:xfrm>
        </p:spPr>
        <p:txBody>
          <a:bodyPr>
            <a:noAutofit/>
          </a:bodyPr>
          <a:lstStyle/>
          <a:p>
            <a:pPr marL="50800" indent="0">
              <a:lnSpc>
                <a:spcPct val="125000"/>
              </a:lnSpc>
              <a:buNone/>
            </a:pPr>
            <a:r>
              <a:rPr lang="he-IL" sz="2000" b="1" dirty="0"/>
              <a:t>שם האדם שבחרנו: </a:t>
            </a:r>
            <a:r>
              <a:rPr lang="he-IL" sz="1800" b="1" dirty="0"/>
              <a:t>____________________________________</a:t>
            </a:r>
          </a:p>
          <a:p>
            <a:pPr marL="50800" indent="0">
              <a:lnSpc>
                <a:spcPct val="125000"/>
              </a:lnSpc>
              <a:buNone/>
            </a:pPr>
            <a:r>
              <a:rPr lang="he-IL" sz="1800" b="1" dirty="0"/>
              <a:t>מה ידוע לכם עליה או עליו?</a:t>
            </a:r>
          </a:p>
          <a:p>
            <a:pPr marL="50800" indent="0">
              <a:lnSpc>
                <a:spcPct val="125000"/>
              </a:lnSpc>
              <a:buNone/>
            </a:pPr>
            <a:r>
              <a:rPr lang="he-IL" sz="1600" b="1" dirty="0"/>
              <a:t>__________________________________________________________________________________________________________</a:t>
            </a:r>
          </a:p>
          <a:p>
            <a:pPr marL="50800" indent="0">
              <a:lnSpc>
                <a:spcPct val="125000"/>
              </a:lnSpc>
              <a:buNone/>
            </a:pPr>
            <a:r>
              <a:rPr lang="he-IL" sz="1600" b="1" dirty="0"/>
              <a:t>__________________________________________________________________________________________________________</a:t>
            </a:r>
          </a:p>
          <a:p>
            <a:pPr marL="50800" indent="0">
              <a:lnSpc>
                <a:spcPct val="125000"/>
              </a:lnSpc>
              <a:buNone/>
            </a:pPr>
            <a:r>
              <a:rPr lang="he-IL" sz="1800" b="1" dirty="0"/>
              <a:t>חפשו ברשת מידע עליו, אילו דברים גילתם? (התייחסו לתחביבים, תחומי עניין,  כישרונות, עשייה חברתית, ערכים מובילים וכו')</a:t>
            </a:r>
          </a:p>
          <a:p>
            <a:pPr marL="50800" indent="0">
              <a:lnSpc>
                <a:spcPct val="125000"/>
              </a:lnSpc>
              <a:buNone/>
            </a:pPr>
            <a:r>
              <a:rPr lang="he-IL" sz="1600" b="1" dirty="0"/>
              <a:t>__________________________________________________________________________________________________________</a:t>
            </a:r>
          </a:p>
          <a:p>
            <a:pPr marL="50800" indent="0">
              <a:lnSpc>
                <a:spcPct val="125000"/>
              </a:lnSpc>
              <a:buNone/>
            </a:pPr>
            <a:r>
              <a:rPr lang="he-IL" sz="1600" b="1" dirty="0"/>
              <a:t>__________________________________________________________________________________________________________</a:t>
            </a:r>
          </a:p>
          <a:p>
            <a:pPr marL="50800" indent="0">
              <a:lnSpc>
                <a:spcPct val="125000"/>
              </a:lnSpc>
              <a:buNone/>
            </a:pPr>
            <a:r>
              <a:rPr lang="he-IL" sz="1600" b="1" dirty="0"/>
              <a:t>__________________________________________________________________________________________________________</a:t>
            </a:r>
          </a:p>
          <a:p>
            <a:pPr marL="50800" indent="0">
              <a:lnSpc>
                <a:spcPct val="125000"/>
              </a:lnSpc>
              <a:buNone/>
            </a:pPr>
            <a:r>
              <a:rPr lang="he-IL" sz="1600" b="1" dirty="0"/>
              <a:t>__________________________________________________________________________________________________________</a:t>
            </a:r>
          </a:p>
          <a:p>
            <a:pPr marL="50800" indent="0">
              <a:lnSpc>
                <a:spcPct val="125000"/>
              </a:lnSpc>
              <a:buNone/>
            </a:pPr>
            <a:r>
              <a:rPr lang="he-IL" sz="1800" b="1" dirty="0"/>
              <a:t>מה אתם לומדים מהאדם ומסיפור חייו? (ערך, התנהגות, מסר, החלטה) </a:t>
            </a:r>
          </a:p>
          <a:p>
            <a:pPr marL="50800" indent="0">
              <a:lnSpc>
                <a:spcPct val="125000"/>
              </a:lnSpc>
              <a:buNone/>
            </a:pPr>
            <a:r>
              <a:rPr lang="he-IL" sz="1600" b="1" dirty="0"/>
              <a:t>__________________________________________________________________________________________________________</a:t>
            </a:r>
          </a:p>
          <a:p>
            <a:pPr marL="50800" indent="0">
              <a:lnSpc>
                <a:spcPct val="125000"/>
              </a:lnSpc>
              <a:buNone/>
            </a:pPr>
            <a:r>
              <a:rPr lang="he-IL" sz="1800" b="1" dirty="0"/>
              <a:t>_____________________________________________________________________________________________</a:t>
            </a:r>
          </a:p>
          <a:p>
            <a:pPr marL="50800" indent="0">
              <a:lnSpc>
                <a:spcPct val="125000"/>
              </a:lnSpc>
              <a:buNone/>
            </a:pPr>
            <a:r>
              <a:rPr lang="he-IL" sz="1800" b="1" dirty="0"/>
              <a:t>____________________________________________________________________________________________</a:t>
            </a:r>
          </a:p>
          <a:p>
            <a:pPr marL="50800" indent="0">
              <a:lnSpc>
                <a:spcPct val="125000"/>
              </a:lnSpc>
              <a:buNone/>
            </a:pPr>
            <a:endParaRPr lang="he-IL" sz="1800" b="1" dirty="0"/>
          </a:p>
          <a:p>
            <a:pPr marL="50800" indent="0">
              <a:lnSpc>
                <a:spcPct val="125000"/>
              </a:lnSpc>
              <a:buNone/>
            </a:pPr>
            <a:endParaRPr lang="he-IL" sz="1800" b="1" dirty="0"/>
          </a:p>
          <a:p>
            <a:pPr marL="50800" indent="0">
              <a:lnSpc>
                <a:spcPct val="125000"/>
              </a:lnSpc>
              <a:buNone/>
            </a:pPr>
            <a:endParaRPr lang="he-IL" sz="1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313BF0-2026-6C8B-93E5-597D5FDF7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67F6B57A-22FE-29E0-3670-644ECE82C92B}"/>
              </a:ext>
            </a:extLst>
          </p:cNvPr>
          <p:cNvSpPr/>
          <p:nvPr/>
        </p:nvSpPr>
        <p:spPr>
          <a:xfrm>
            <a:off x="320516" y="91460"/>
            <a:ext cx="11723438" cy="6473182"/>
          </a:xfrm>
          <a:custGeom>
            <a:avLst/>
            <a:gdLst/>
            <a:ahLst/>
            <a:cxnLst/>
            <a:rect l="l" t="t" r="r" b="b"/>
            <a:pathLst>
              <a:path w="7140651" h="4114800">
                <a:moveTo>
                  <a:pt x="0" y="0"/>
                </a:moveTo>
                <a:lnTo>
                  <a:pt x="7140651" y="0"/>
                </a:lnTo>
                <a:lnTo>
                  <a:pt x="7140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833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45F2C-1409-502E-7D68-27222C9A4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0F3708FC-2A65-6371-CF41-82B98DBD5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פנים ושמות - דני רובס (1987)  עיבוד_ נתן כהן ודני רובס">
            <a:hlinkClick r:id="" action="ppaction://media"/>
            <a:extLst>
              <a:ext uri="{FF2B5EF4-FFF2-40B4-BE49-F238E27FC236}">
                <a16:creationId xmlns:a16="http://schemas.microsoft.com/office/drawing/2014/main" id="{7C25D155-D657-1832-3B20-99E0AE5033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52"/>
                  <p14:fade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9829" y="27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09CDD879-0B36-772D-3736-F692BF650697}"/>
              </a:ext>
            </a:extLst>
          </p:cNvPr>
          <p:cNvGrpSpPr/>
          <p:nvPr/>
        </p:nvGrpSpPr>
        <p:grpSpPr>
          <a:xfrm>
            <a:off x="8129285" y="1055860"/>
            <a:ext cx="3559806" cy="2373140"/>
            <a:chOff x="2891794" y="1868660"/>
            <a:chExt cx="3559806" cy="2373140"/>
          </a:xfrm>
        </p:grpSpPr>
        <p:sp>
          <p:nvSpPr>
            <p:cNvPr id="15" name="מלבן: פינות מעוגלות 14">
              <a:extLst>
                <a:ext uri="{FF2B5EF4-FFF2-40B4-BE49-F238E27FC236}">
                  <a16:creationId xmlns:a16="http://schemas.microsoft.com/office/drawing/2014/main" id="{5700FCA3-ECDB-874F-C1DC-347C5B017ABE}"/>
                </a:ext>
              </a:extLst>
            </p:cNvPr>
            <p:cNvSpPr/>
            <p:nvPr/>
          </p:nvSpPr>
          <p:spPr>
            <a:xfrm>
              <a:off x="2891794" y="1868660"/>
              <a:ext cx="3559806" cy="23731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8DE1B891-51F5-5F30-4656-501B6ADF3C01}"/>
                </a:ext>
              </a:extLst>
            </p:cNvPr>
            <p:cNvSpPr txBox="1"/>
            <p:nvPr/>
          </p:nvSpPr>
          <p:spPr>
            <a:xfrm>
              <a:off x="3076167" y="2542282"/>
              <a:ext cx="3191059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כיצד השיר מתחבר לתמונות?</a:t>
              </a:r>
            </a:p>
          </p:txBody>
        </p:sp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4933D200-A022-D045-03B0-69FFE9984A54}"/>
                </a:ext>
              </a:extLst>
            </p:cNvPr>
            <p:cNvSpPr/>
            <p:nvPr/>
          </p:nvSpPr>
          <p:spPr>
            <a:xfrm>
              <a:off x="2891794" y="1868660"/>
              <a:ext cx="3559806" cy="2373140"/>
            </a:xfrm>
            <a:custGeom>
              <a:avLst/>
              <a:gdLst/>
              <a:ahLst/>
              <a:cxnLst/>
              <a:rect l="l" t="t" r="r" b="b"/>
              <a:pathLst>
                <a:path w="7140651" h="4114800">
                  <a:moveTo>
                    <a:pt x="0" y="0"/>
                  </a:moveTo>
                  <a:lnTo>
                    <a:pt x="7140651" y="0"/>
                  </a:lnTo>
                  <a:lnTo>
                    <a:pt x="714065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ED7B5F6B-4FC1-BE4E-7BEB-44197943F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64210"/>
            <a:ext cx="4925682" cy="507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981F22E3-6A6B-4606-4205-43875B9E28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67013" y="409313"/>
            <a:ext cx="6657974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"פנים ושמות"</a:t>
            </a: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7A4B98ED-F1FA-2706-A962-E98F77145CFE}"/>
              </a:ext>
            </a:extLst>
          </p:cNvPr>
          <p:cNvGrpSpPr/>
          <p:nvPr/>
        </p:nvGrpSpPr>
        <p:grpSpPr>
          <a:xfrm>
            <a:off x="5486417" y="3918172"/>
            <a:ext cx="3559806" cy="2373140"/>
            <a:chOff x="2891794" y="1868660"/>
            <a:chExt cx="3559806" cy="2373140"/>
          </a:xfrm>
        </p:grpSpPr>
        <p:sp>
          <p:nvSpPr>
            <p:cNvPr id="9" name="מלבן: פינות מעוגלות 8">
              <a:extLst>
                <a:ext uri="{FF2B5EF4-FFF2-40B4-BE49-F238E27FC236}">
                  <a16:creationId xmlns:a16="http://schemas.microsoft.com/office/drawing/2014/main" id="{6AC645E8-FE00-6F79-5E48-F58CE72D4CE7}"/>
                </a:ext>
              </a:extLst>
            </p:cNvPr>
            <p:cNvSpPr/>
            <p:nvPr/>
          </p:nvSpPr>
          <p:spPr>
            <a:xfrm>
              <a:off x="2891794" y="1868660"/>
              <a:ext cx="3559806" cy="23731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תיבת טקסט 5">
              <a:extLst>
                <a:ext uri="{FF2B5EF4-FFF2-40B4-BE49-F238E27FC236}">
                  <a16:creationId xmlns:a16="http://schemas.microsoft.com/office/drawing/2014/main" id="{6F01C0E4-548C-00F7-B472-B25226988E6E}"/>
                </a:ext>
              </a:extLst>
            </p:cNvPr>
            <p:cNvSpPr txBox="1"/>
            <p:nvPr/>
          </p:nvSpPr>
          <p:spPr>
            <a:xfrm>
              <a:off x="3076167" y="2199634"/>
              <a:ext cx="3191059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מה מתעורר בכם למשמע השיר ולמראה התמונות?</a:t>
              </a: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6E78E9DB-0278-2189-EF08-D761302B897B}"/>
                </a:ext>
              </a:extLst>
            </p:cNvPr>
            <p:cNvSpPr/>
            <p:nvPr/>
          </p:nvSpPr>
          <p:spPr>
            <a:xfrm>
              <a:off x="2891794" y="1868660"/>
              <a:ext cx="3559806" cy="2373140"/>
            </a:xfrm>
            <a:custGeom>
              <a:avLst/>
              <a:gdLst/>
              <a:ahLst/>
              <a:cxnLst/>
              <a:rect l="l" t="t" r="r" b="b"/>
              <a:pathLst>
                <a:path w="7140651" h="4114800">
                  <a:moveTo>
                    <a:pt x="0" y="0"/>
                  </a:moveTo>
                  <a:lnTo>
                    <a:pt x="7140651" y="0"/>
                  </a:lnTo>
                  <a:lnTo>
                    <a:pt x="714065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409185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9FDED-41E9-7536-4ED5-D0C994410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CFFA4297-56A6-7B60-0957-A592D1119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9" b="95886" l="9961" r="89941">
                        <a14:foregroundMark x1="51172" y1="89267" x2="51172" y2="89267"/>
                        <a14:foregroundMark x1="57617" y1="95886" x2="57617" y2="95886"/>
                        <a14:foregroundMark x1="54590" y1="95886" x2="54590" y2="958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215" y="4584006"/>
            <a:ext cx="2256595" cy="123187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3F2DCBDF-1721-60A8-AF3F-5A3025A38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9" b="95886" l="9961" r="89941">
                        <a14:foregroundMark x1="51172" y1="89267" x2="51172" y2="89267"/>
                        <a14:foregroundMark x1="57617" y1="95886" x2="57617" y2="95886"/>
                        <a14:foregroundMark x1="54590" y1="95886" x2="54590" y2="958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9937" y="4986483"/>
            <a:ext cx="3053029" cy="1666644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903DF7CA-04AA-0B9F-285A-55F141B4F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9" b="95886" l="9961" r="89941">
                        <a14:foregroundMark x1="51172" y1="89267" x2="51172" y2="89267"/>
                        <a14:foregroundMark x1="57617" y1="95886" x2="57617" y2="95886"/>
                        <a14:foregroundMark x1="54590" y1="95886" x2="54590" y2="958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005" y="5310783"/>
            <a:ext cx="2458963" cy="1342344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ACCDE822-98B5-59F5-6E53-F806DF43A1B2}"/>
              </a:ext>
            </a:extLst>
          </p:cNvPr>
          <p:cNvGrpSpPr/>
          <p:nvPr/>
        </p:nvGrpSpPr>
        <p:grpSpPr>
          <a:xfrm>
            <a:off x="2578356" y="1392206"/>
            <a:ext cx="7035288" cy="3406508"/>
            <a:chOff x="2891794" y="1868659"/>
            <a:chExt cx="3559806" cy="2373141"/>
          </a:xfrm>
        </p:grpSpPr>
        <p:sp>
          <p:nvSpPr>
            <p:cNvPr id="8" name="מלבן: פינות מעוגלות 7">
              <a:extLst>
                <a:ext uri="{FF2B5EF4-FFF2-40B4-BE49-F238E27FC236}">
                  <a16:creationId xmlns:a16="http://schemas.microsoft.com/office/drawing/2014/main" id="{2D941E0A-9361-2EEB-F6D3-25EACD862827}"/>
                </a:ext>
              </a:extLst>
            </p:cNvPr>
            <p:cNvSpPr/>
            <p:nvPr/>
          </p:nvSpPr>
          <p:spPr>
            <a:xfrm>
              <a:off x="2891794" y="1868659"/>
              <a:ext cx="3559806" cy="23731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תיבת טקסט 8">
              <a:extLst>
                <a:ext uri="{FF2B5EF4-FFF2-40B4-BE49-F238E27FC236}">
                  <a16:creationId xmlns:a16="http://schemas.microsoft.com/office/drawing/2014/main" id="{CA8B67E6-314E-9B2B-9B56-D8151E1842BE}"/>
                </a:ext>
              </a:extLst>
            </p:cNvPr>
            <p:cNvSpPr txBox="1"/>
            <p:nvPr/>
          </p:nvSpPr>
          <p:spPr>
            <a:xfrm>
              <a:off x="3076167" y="2251183"/>
              <a:ext cx="3191059" cy="16080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מדוע חשוב שכעם נזכור ונכיר </a:t>
              </a:r>
              <a:b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את כל הפנים והשמות </a:t>
              </a:r>
              <a:b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שמאחורי האנשים שנחטפו </a:t>
              </a:r>
              <a:r>
                <a:rPr lang="he-IL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והוחזרו חללים</a:t>
              </a:r>
              <a:r>
                <a:rPr lang="he-IL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9F8B76EF-021D-5ABB-D306-507AE44E7ABE}"/>
                </a:ext>
              </a:extLst>
            </p:cNvPr>
            <p:cNvSpPr/>
            <p:nvPr/>
          </p:nvSpPr>
          <p:spPr>
            <a:xfrm>
              <a:off x="2891794" y="1868660"/>
              <a:ext cx="3559806" cy="2373140"/>
            </a:xfrm>
            <a:custGeom>
              <a:avLst/>
              <a:gdLst/>
              <a:ahLst/>
              <a:cxnLst/>
              <a:rect l="l" t="t" r="r" b="b"/>
              <a:pathLst>
                <a:path w="7140651" h="4114800">
                  <a:moveTo>
                    <a:pt x="0" y="0"/>
                  </a:moveTo>
                  <a:lnTo>
                    <a:pt x="7140651" y="0"/>
                  </a:lnTo>
                  <a:lnTo>
                    <a:pt x="714065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30068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1B601-191B-57EE-96EE-57776BAD4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:a16="http://schemas.microsoft.com/office/drawing/2014/main" id="{866D49DB-E888-CE81-9714-90F2B56E7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32582" y="3315220"/>
            <a:ext cx="7926836" cy="1474642"/>
          </a:xfrm>
          <a:custGeom>
            <a:avLst/>
            <a:gdLst/>
            <a:ahLst/>
            <a:cxnLst/>
            <a:rect l="l" t="t" r="r" b="b"/>
            <a:pathLst>
              <a:path w="7315200" h="3059084">
                <a:moveTo>
                  <a:pt x="0" y="0"/>
                </a:moveTo>
                <a:lnTo>
                  <a:pt x="7315200" y="0"/>
                </a:lnTo>
                <a:lnTo>
                  <a:pt x="7315200" y="3059083"/>
                </a:lnTo>
                <a:lnTo>
                  <a:pt x="0" y="30590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3E1054E-546B-35BC-DDD9-294EF1E99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32582" y="1455011"/>
            <a:ext cx="7926836" cy="1549446"/>
          </a:xfrm>
          <a:custGeom>
            <a:avLst/>
            <a:gdLst/>
            <a:ahLst/>
            <a:cxnLst/>
            <a:rect l="l" t="t" r="r" b="b"/>
            <a:pathLst>
              <a:path w="7315200" h="3059084">
                <a:moveTo>
                  <a:pt x="0" y="0"/>
                </a:moveTo>
                <a:lnTo>
                  <a:pt x="7315200" y="0"/>
                </a:lnTo>
                <a:lnTo>
                  <a:pt x="7315200" y="3059083"/>
                </a:lnTo>
                <a:lnTo>
                  <a:pt x="0" y="30590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כותרת 16">
            <a:extLst>
              <a:ext uri="{FF2B5EF4-FFF2-40B4-BE49-F238E27FC236}">
                <a16:creationId xmlns:a16="http://schemas.microsoft.com/office/drawing/2014/main" id="{3B16F1AF-E6E0-65C4-1195-A3E631E763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7053" y="386584"/>
            <a:ext cx="7457894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פעילות קבוצתית – מאחורי הפנים והשם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048FCE4-05B4-BCE0-82A5-EF0C9EF3FA77}"/>
              </a:ext>
            </a:extLst>
          </p:cNvPr>
          <p:cNvSpPr txBox="1"/>
          <p:nvPr/>
        </p:nvSpPr>
        <p:spPr>
          <a:xfrm>
            <a:off x="2468481" y="1937346"/>
            <a:ext cx="72550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עליכם להתמקד בסיפור אחד</a:t>
            </a:r>
            <a:endParaRPr lang="he-IL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2169799-CE74-BD8C-51CE-BACB4F011CAA}"/>
              </a:ext>
            </a:extLst>
          </p:cNvPr>
          <p:cNvSpPr txBox="1"/>
          <p:nvPr/>
        </p:nvSpPr>
        <p:spPr>
          <a:xfrm>
            <a:off x="2613783" y="3505903"/>
            <a:ext cx="69644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למדו על הסיפור וערכו דיון </a:t>
            </a:r>
            <a:b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באמצעות הדף המנחה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E5FC338-EEE7-66D9-3878-7B164888A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32582" y="5100625"/>
            <a:ext cx="7926836" cy="1474642"/>
          </a:xfrm>
          <a:custGeom>
            <a:avLst/>
            <a:gdLst/>
            <a:ahLst/>
            <a:cxnLst/>
            <a:rect l="l" t="t" r="r" b="b"/>
            <a:pathLst>
              <a:path w="7315200" h="3059084">
                <a:moveTo>
                  <a:pt x="0" y="0"/>
                </a:moveTo>
                <a:lnTo>
                  <a:pt x="7315200" y="0"/>
                </a:lnTo>
                <a:lnTo>
                  <a:pt x="7315200" y="3059083"/>
                </a:lnTo>
                <a:lnTo>
                  <a:pt x="0" y="30590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F88EE40-B6C4-5E2A-C676-492F3A48708B}"/>
              </a:ext>
            </a:extLst>
          </p:cNvPr>
          <p:cNvSpPr txBox="1"/>
          <p:nvPr/>
        </p:nvSpPr>
        <p:spPr>
          <a:xfrm>
            <a:off x="2613783" y="5299337"/>
            <a:ext cx="69644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שתפו בתובנות המרכזיות מתוך הסיפור (ערכים בולטים, מסרים שעלו)</a:t>
            </a:r>
          </a:p>
        </p:txBody>
      </p:sp>
    </p:spTree>
    <p:extLst>
      <p:ext uri="{BB962C8B-B14F-4D97-AF65-F5344CB8AC3E}">
        <p14:creationId xmlns:p14="http://schemas.microsoft.com/office/powerpoint/2010/main" val="2187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7A0A9D07-4A07-94EA-10D4-889DDBFCF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6B31AC80-1F65-60DF-8608-762E1CEB6573}"/>
              </a:ext>
            </a:extLst>
          </p:cNvPr>
          <p:cNvGrpSpPr/>
          <p:nvPr/>
        </p:nvGrpSpPr>
        <p:grpSpPr>
          <a:xfrm>
            <a:off x="6095999" y="337489"/>
            <a:ext cx="5425751" cy="3091511"/>
            <a:chOff x="8177348" y="3148282"/>
            <a:chExt cx="2955472" cy="274060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DDED2A85-D9E9-4143-4A09-18AE071F993D}"/>
                </a:ext>
              </a:extLst>
            </p:cNvPr>
            <p:cNvSpPr/>
            <p:nvPr/>
          </p:nvSpPr>
          <p:spPr>
            <a:xfrm>
              <a:off x="8177348" y="3148282"/>
              <a:ext cx="2955472" cy="2740606"/>
            </a:xfrm>
            <a:custGeom>
              <a:avLst/>
              <a:gdLst/>
              <a:ahLst/>
              <a:cxnLst/>
              <a:rect l="l" t="t" r="r" b="b"/>
              <a:pathLst>
                <a:path w="3690809" h="4114800">
                  <a:moveTo>
                    <a:pt x="0" y="0"/>
                  </a:moveTo>
                  <a:lnTo>
                    <a:pt x="3690809" y="0"/>
                  </a:lnTo>
                  <a:lnTo>
                    <a:pt x="369080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" name="כותרת 4">
              <a:extLst>
                <a:ext uri="{FF2B5EF4-FFF2-40B4-BE49-F238E27FC236}">
                  <a16:creationId xmlns:a16="http://schemas.microsoft.com/office/drawing/2014/main" id="{4E14B7D0-8A89-AE88-26A7-C1EF13A3859F}"/>
                </a:ext>
              </a:extLst>
            </p:cNvPr>
            <p:cNvSpPr txBox="1">
              <a:spLocks/>
            </p:cNvSpPr>
            <p:nvPr/>
          </p:nvSpPr>
          <p:spPr>
            <a:xfrm>
              <a:off x="8390086" y="3732464"/>
              <a:ext cx="2678527" cy="786121"/>
            </a:xfrm>
            <a:prstGeom prst="rect">
              <a:avLst/>
            </a:prstGeom>
            <a:noFill/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spAutoFit/>
            </a:bodyPr>
            <a:lstStyle>
              <a:lvl1pPr algn="ctr" defTabSz="609630" rtl="0" eaLnBrk="1" latinLnBrk="0" hangingPunct="1">
                <a:spcBef>
                  <a:spcPct val="0"/>
                </a:spcBef>
                <a:buNone/>
                <a:defRPr sz="2933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400" rtl="1">
                <a:spcBef>
                  <a:spcPts val="0"/>
                </a:spcBef>
                <a:defRPr/>
              </a:pPr>
              <a:r>
                <a:rPr lang="he-IL" sz="3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מה אפשרה לכם ההיכרות עם הסיפורים?</a:t>
              </a:r>
            </a:p>
          </p:txBody>
        </p:sp>
      </p:grp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E17D8126-6B80-6908-902B-A72A2CF794EE}"/>
              </a:ext>
            </a:extLst>
          </p:cNvPr>
          <p:cNvGrpSpPr/>
          <p:nvPr/>
        </p:nvGrpSpPr>
        <p:grpSpPr>
          <a:xfrm>
            <a:off x="1404015" y="1749464"/>
            <a:ext cx="4238828" cy="2788787"/>
            <a:chOff x="2639241" y="3680610"/>
            <a:chExt cx="3324273" cy="2923000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DCE81552-2C25-400D-CDF5-7928EC0DA071}"/>
                </a:ext>
              </a:extLst>
            </p:cNvPr>
            <p:cNvSpPr/>
            <p:nvPr/>
          </p:nvSpPr>
          <p:spPr>
            <a:xfrm flipH="1">
              <a:off x="2639241" y="3680610"/>
              <a:ext cx="3324273" cy="2923000"/>
            </a:xfrm>
            <a:custGeom>
              <a:avLst/>
              <a:gdLst/>
              <a:ahLst/>
              <a:cxnLst/>
              <a:rect l="l" t="t" r="r" b="b"/>
              <a:pathLst>
                <a:path w="3690809" h="4114800">
                  <a:moveTo>
                    <a:pt x="0" y="0"/>
                  </a:moveTo>
                  <a:lnTo>
                    <a:pt x="3690809" y="0"/>
                  </a:lnTo>
                  <a:lnTo>
                    <a:pt x="369080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כותרת 4">
              <a:extLst>
                <a:ext uri="{FF2B5EF4-FFF2-40B4-BE49-F238E27FC236}">
                  <a16:creationId xmlns:a16="http://schemas.microsoft.com/office/drawing/2014/main" id="{B8A6B648-3CD8-B03F-D4AA-AAB9E00674C8}"/>
                </a:ext>
              </a:extLst>
            </p:cNvPr>
            <p:cNvSpPr txBox="1">
              <a:spLocks/>
            </p:cNvSpPr>
            <p:nvPr/>
          </p:nvSpPr>
          <p:spPr>
            <a:xfrm>
              <a:off x="2909257" y="4593709"/>
              <a:ext cx="2784241" cy="548400"/>
            </a:xfrm>
            <a:prstGeom prst="rect">
              <a:avLst/>
            </a:prstGeom>
            <a:noFill/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spAutoFit/>
            </a:bodyPr>
            <a:lstStyle>
              <a:lvl1pPr algn="ctr" defTabSz="609630" rtl="0" eaLnBrk="1" latinLnBrk="0" hangingPunct="1">
                <a:spcBef>
                  <a:spcPct val="0"/>
                </a:spcBef>
                <a:buNone/>
                <a:defRPr sz="2933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400" rtl="1">
                <a:spcBef>
                  <a:spcPts val="0"/>
                </a:spcBef>
                <a:defRPr/>
              </a:pPr>
              <a:r>
                <a:rPr lang="he-IL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מה תיקחו איתכם לדרך?</a:t>
              </a:r>
            </a:p>
          </p:txBody>
        </p:sp>
      </p:grpSp>
      <p:sp>
        <p:nvSpPr>
          <p:cNvPr id="17" name="Freeform 8">
            <a:extLst>
              <a:ext uri="{FF2B5EF4-FFF2-40B4-BE49-F238E27FC236}">
                <a16:creationId xmlns:a16="http://schemas.microsoft.com/office/drawing/2014/main" id="{051836FE-D038-597B-B223-40F40BC6C200}"/>
              </a:ext>
            </a:extLst>
          </p:cNvPr>
          <p:cNvSpPr/>
          <p:nvPr/>
        </p:nvSpPr>
        <p:spPr>
          <a:xfrm>
            <a:off x="4514174" y="4538251"/>
            <a:ext cx="3604808" cy="2319749"/>
          </a:xfrm>
          <a:custGeom>
            <a:avLst/>
            <a:gdLst/>
            <a:ahLst/>
            <a:cxnLst/>
            <a:rect l="l" t="t" r="r" b="b"/>
            <a:pathLst>
              <a:path w="7329710" h="5158283">
                <a:moveTo>
                  <a:pt x="0" y="0"/>
                </a:moveTo>
                <a:lnTo>
                  <a:pt x="7329711" y="0"/>
                </a:lnTo>
                <a:lnTo>
                  <a:pt x="7329711" y="5158283"/>
                </a:lnTo>
                <a:lnTo>
                  <a:pt x="0" y="51582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37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CBB872AF-ED95-1671-CC64-5C59247BA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27D8B38E-6E0E-9F77-CF5C-5E3E0C4E1C4F}"/>
              </a:ext>
            </a:extLst>
          </p:cNvPr>
          <p:cNvGrpSpPr/>
          <p:nvPr/>
        </p:nvGrpSpPr>
        <p:grpSpPr>
          <a:xfrm>
            <a:off x="2578356" y="1424841"/>
            <a:ext cx="7035288" cy="3406506"/>
            <a:chOff x="1773651" y="2746883"/>
            <a:chExt cx="3559806" cy="2373140"/>
          </a:xfrm>
        </p:grpSpPr>
        <p:sp>
          <p:nvSpPr>
            <p:cNvPr id="21" name="מלבן: פינות מעוגלות 20">
              <a:extLst>
                <a:ext uri="{FF2B5EF4-FFF2-40B4-BE49-F238E27FC236}">
                  <a16:creationId xmlns:a16="http://schemas.microsoft.com/office/drawing/2014/main" id="{F4069EE4-F22A-40FE-A76E-9F70C5EA8F4E}"/>
                </a:ext>
              </a:extLst>
            </p:cNvPr>
            <p:cNvSpPr/>
            <p:nvPr/>
          </p:nvSpPr>
          <p:spPr>
            <a:xfrm>
              <a:off x="1773651" y="2746883"/>
              <a:ext cx="3559806" cy="23731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D935ACD5-98C4-272B-B7CD-4E54B846B27A}"/>
                </a:ext>
              </a:extLst>
            </p:cNvPr>
            <p:cNvSpPr txBox="1"/>
            <p:nvPr/>
          </p:nvSpPr>
          <p:spPr>
            <a:xfrm>
              <a:off x="1958024" y="3494342"/>
              <a:ext cx="3191059" cy="83620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מה נוכל לעשות עבור אלה שאינם, </a:t>
              </a:r>
            </a:p>
            <a:p>
              <a:pPr algn="ctr"/>
              <a:r>
                <a:rPr lang="he-IL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כיחידים, כציבור?</a:t>
              </a:r>
            </a:p>
          </p:txBody>
        </p:sp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id="{A6EA5B65-98E9-C786-A9F4-86CDDBB0463A}"/>
                </a:ext>
              </a:extLst>
            </p:cNvPr>
            <p:cNvSpPr/>
            <p:nvPr/>
          </p:nvSpPr>
          <p:spPr>
            <a:xfrm>
              <a:off x="1773651" y="2746883"/>
              <a:ext cx="3559806" cy="2373140"/>
            </a:xfrm>
            <a:custGeom>
              <a:avLst/>
              <a:gdLst/>
              <a:ahLst/>
              <a:cxnLst/>
              <a:rect l="l" t="t" r="r" b="b"/>
              <a:pathLst>
                <a:path w="7140651" h="4114800">
                  <a:moveTo>
                    <a:pt x="0" y="0"/>
                  </a:moveTo>
                  <a:lnTo>
                    <a:pt x="7140651" y="0"/>
                  </a:lnTo>
                  <a:lnTo>
                    <a:pt x="714065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1E1DA7D1-5EAB-0725-C735-54EBB156E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9" b="99106" l="9961" r="89844">
                        <a14:foregroundMark x1="71191" y1="94812" x2="71191" y2="94812"/>
                        <a14:foregroundMark x1="59473" y1="92487" x2="59473" y2="92487"/>
                        <a14:foregroundMark x1="69434" y1="99106" x2="69434" y2="991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7192" y="2794000"/>
            <a:ext cx="7444608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A0549DED-8676-3E0B-3018-2103A87DF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4">
            <a:extLst>
              <a:ext uri="{FF2B5EF4-FFF2-40B4-BE49-F238E27FC236}">
                <a16:creationId xmlns:a16="http://schemas.microsoft.com/office/drawing/2014/main" id="{17ED1ED6-C862-31FA-1A74-97265CEEEABE}"/>
              </a:ext>
            </a:extLst>
          </p:cNvPr>
          <p:cNvSpPr/>
          <p:nvPr/>
        </p:nvSpPr>
        <p:spPr>
          <a:xfrm>
            <a:off x="2304549" y="385534"/>
            <a:ext cx="7705954" cy="1848286"/>
          </a:xfrm>
          <a:custGeom>
            <a:avLst/>
            <a:gdLst/>
            <a:ahLst/>
            <a:cxnLst/>
            <a:rect l="l" t="t" r="r" b="b"/>
            <a:pathLst>
              <a:path w="7315200" h="3059084">
                <a:moveTo>
                  <a:pt x="0" y="0"/>
                </a:moveTo>
                <a:lnTo>
                  <a:pt x="7315200" y="0"/>
                </a:lnTo>
                <a:lnTo>
                  <a:pt x="7315200" y="3059083"/>
                </a:lnTo>
                <a:lnTo>
                  <a:pt x="0" y="30590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" name="כותרת 4">
            <a:extLst>
              <a:ext uri="{FF2B5EF4-FFF2-40B4-BE49-F238E27FC236}">
                <a16:creationId xmlns:a16="http://schemas.microsoft.com/office/drawing/2014/main" id="{0C988808-60BE-1F75-1BC8-3C61BB13D7FB}"/>
              </a:ext>
            </a:extLst>
          </p:cNvPr>
          <p:cNvSpPr txBox="1">
            <a:spLocks/>
          </p:cNvSpPr>
          <p:nvPr/>
        </p:nvSpPr>
        <p:spPr>
          <a:xfrm>
            <a:off x="2366075" y="524847"/>
            <a:ext cx="7582902" cy="15696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rtl="1">
              <a:spcBef>
                <a:spcPts val="0"/>
              </a:spcBef>
              <a:defRPr/>
            </a:pPr>
            <a:r>
              <a:rPr lang="he-I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הם לקחו איתם שירים, רגעים, צחוק, מבטים.. ותפקידנו לשמר את הזיכרון שלהם ולהכיר את הסיפורים שמאחורי הפנים והשמות. </a:t>
            </a:r>
            <a:endParaRPr lang="he-IL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FD93D4CD-8486-5693-7704-34F2680958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107"/>
          <a:stretch>
            <a:fillRect/>
          </a:stretch>
        </p:blipFill>
        <p:spPr>
          <a:xfrm>
            <a:off x="3447040" y="2585193"/>
            <a:ext cx="5420972" cy="374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03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523DD81-93A2-D9A6-D3F9-158ABCC86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68"/>
            <a:ext cx="12191999" cy="68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27205</TotalTime>
  <Words>636</Words>
  <Application>Microsoft Office PowerPoint</Application>
  <PresentationFormat>מסך רחב</PresentationFormat>
  <Paragraphs>83</Paragraphs>
  <Slides>11</Slides>
  <Notes>10</Notes>
  <HiddenSlides>2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Heebo</vt:lpstr>
      <vt:lpstr>Office Theme</vt:lpstr>
      <vt:lpstr>1_Office Theme</vt:lpstr>
      <vt:lpstr>ערכת נושא Office</vt:lpstr>
      <vt:lpstr>"כל הפנים והשמות" </vt:lpstr>
      <vt:lpstr>מצגת של PowerPoint‏</vt:lpstr>
      <vt:lpstr>"פנים ושמות"</vt:lpstr>
      <vt:lpstr>מצגת של PowerPoint‏</vt:lpstr>
      <vt:lpstr>פעילות קבוצתית – מאחורי הפנים והשם</vt:lpstr>
      <vt:lpstr>מצגת של PowerPoint‏</vt:lpstr>
      <vt:lpstr>מצגת של PowerPoint‏</vt:lpstr>
      <vt:lpstr>מצגת של PowerPoint‏</vt:lpstr>
      <vt:lpstr>מצגת של PowerPoint‏</vt:lpstr>
      <vt:lpstr>להדפסה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מאגרי כ"ח</dc:title>
  <dc:creator>Dafna Hadar Pecker</dc:creator>
  <cp:lastModifiedBy>יפעת זץ</cp:lastModifiedBy>
  <cp:revision>190</cp:revision>
  <dcterms:created xsi:type="dcterms:W3CDTF">2023-10-09T18:58:42Z</dcterms:created>
  <dcterms:modified xsi:type="dcterms:W3CDTF">2026-04-20T14:35:06Z</dcterms:modified>
</cp:coreProperties>
</file>