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2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74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7" r:id="rId23"/>
  </p:sldIdLst>
  <p:sldSz cx="18288000" cy="10287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048374-031C-4678-9E2D-D99154C62B86}" v="4" dt="2020-08-13T08:13:51.74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5" autoAdjust="0"/>
    <p:restoredTop sz="94660"/>
  </p:normalViewPr>
  <p:slideViewPr>
    <p:cSldViewPr snapToGrid="0">
      <p:cViewPr>
        <p:scale>
          <a:sx n="58" d="100"/>
          <a:sy n="58" d="100"/>
        </p:scale>
        <p:origin x="-1434" y="-5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55461233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98875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94" name="Google Shape;19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2" name="Google Shape;25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64892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" name="Google Shape;113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Google Shape;12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hyperlink" Target="https://vimeo.com/354289457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5024834" y="-158269"/>
            <a:ext cx="12234467" cy="10445270"/>
          </a:xfrm>
          <a:prstGeom prst="rect">
            <a:avLst/>
          </a:prstGeom>
          <a:solidFill>
            <a:srgbClr val="D4C0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85" name="Google Shape;85;p13"/>
          <p:cNvGrpSpPr/>
          <p:nvPr/>
        </p:nvGrpSpPr>
        <p:grpSpPr>
          <a:xfrm>
            <a:off x="4771913" y="531981"/>
            <a:ext cx="12740308" cy="8799443"/>
            <a:chOff x="-674456" y="-3500758"/>
            <a:chExt cx="16987079" cy="18074686"/>
          </a:xfrm>
        </p:grpSpPr>
        <p:sp>
          <p:nvSpPr>
            <p:cNvPr id="86" name="Google Shape;86;p13"/>
            <p:cNvSpPr txBox="1"/>
            <p:nvPr/>
          </p:nvSpPr>
          <p:spPr>
            <a:xfrm>
              <a:off x="-674456" y="-3500758"/>
              <a:ext cx="16987079" cy="180746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2400" dirty="0" smtClean="0">
                  <a:solidFill>
                    <a:srgbClr val="342D29"/>
                  </a:solidFill>
                </a:rPr>
                <a:t>מדינת ישראל</a:t>
              </a:r>
            </a:p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2400" dirty="0" smtClean="0">
                  <a:solidFill>
                    <a:srgbClr val="342D29"/>
                  </a:solidFill>
                </a:rPr>
                <a:t>משרד החינוך</a:t>
              </a:r>
            </a:p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2400" dirty="0" err="1" smtClean="0">
                  <a:solidFill>
                    <a:srgbClr val="342D29"/>
                  </a:solidFill>
                </a:rPr>
                <a:t>המינהל</a:t>
              </a:r>
              <a:r>
                <a:rPr lang="he-IL" sz="2400" dirty="0" smtClean="0">
                  <a:solidFill>
                    <a:srgbClr val="342D29"/>
                  </a:solidFill>
                </a:rPr>
                <a:t> פדגוגי</a:t>
              </a:r>
            </a:p>
            <a:p>
              <a:pPr marL="0" marR="0" lvl="0" indent="0" algn="ctr" rtl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2400" dirty="0" smtClean="0">
                  <a:solidFill>
                    <a:srgbClr val="342D29"/>
                  </a:solidFill>
                </a:rPr>
                <a:t>אגף בכיר שירות פסיכולוגי </a:t>
              </a:r>
              <a:r>
                <a:rPr lang="he-IL" sz="2400" dirty="0" err="1" smtClean="0">
                  <a:solidFill>
                    <a:srgbClr val="342D29"/>
                  </a:solidFill>
                </a:rPr>
                <a:t>יעוצי</a:t>
              </a:r>
              <a:r>
                <a:rPr lang="he-IL" sz="2400" dirty="0" smtClean="0">
                  <a:solidFill>
                    <a:srgbClr val="342D29"/>
                  </a:solidFill>
                </a:rPr>
                <a:t> </a:t>
              </a:r>
              <a:endParaRPr sz="2400" dirty="0"/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2000" i="0" u="none" strike="noStrike" cap="none" dirty="0">
                  <a:solidFill>
                    <a:srgbClr val="342D29"/>
                  </a:solidFill>
                </a:rPr>
                <a:t>ק</a:t>
              </a:r>
              <a:r>
                <a:rPr lang="he-IL" sz="12000" i="0" u="none" strike="noStrike" cap="none" dirty="0">
                  <a:solidFill>
                    <a:srgbClr val="342D29"/>
                  </a:solidFill>
                </a:rPr>
                <a:t>ר"</a:t>
              </a:r>
              <a:r>
                <a:rPr lang="en-US" sz="12000" i="0" u="none" strike="noStrike" cap="none" dirty="0">
                  <a:solidFill>
                    <a:srgbClr val="342D29"/>
                  </a:solidFill>
                </a:rPr>
                <a:t>ן </a:t>
              </a:r>
              <a:r>
                <a:rPr lang="en-US" sz="12000" i="0" u="none" strike="noStrike" cap="none" dirty="0" err="1">
                  <a:solidFill>
                    <a:srgbClr val="342D29"/>
                  </a:solidFill>
                </a:rPr>
                <a:t>האור</a:t>
              </a:r>
              <a:r>
                <a:rPr lang="en-US" sz="12000" i="0" u="none" strike="noStrike" cap="none" dirty="0">
                  <a:solidFill>
                    <a:srgbClr val="342D29"/>
                  </a:solidFill>
                </a:rPr>
                <a:t> </a:t>
              </a:r>
              <a:r>
                <a:rPr lang="en-US" sz="12000" i="0" u="none" strike="noStrike" cap="none" dirty="0" err="1">
                  <a:solidFill>
                    <a:srgbClr val="342D29"/>
                  </a:solidFill>
                </a:rPr>
                <a:t>שלי</a:t>
              </a:r>
              <a:r>
                <a:rPr lang="en-US" sz="12000" i="0" u="none" strike="noStrike" cap="none" dirty="0">
                  <a:solidFill>
                    <a:srgbClr val="342D29"/>
                  </a:solidFill>
                </a:rPr>
                <a:t> </a:t>
              </a:r>
              <a:endParaRPr lang="he-IL" sz="12000" i="0" u="none" strike="noStrike" cap="none" dirty="0">
                <a:solidFill>
                  <a:srgbClr val="342D29"/>
                </a:solidFill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8000" dirty="0"/>
            </a:p>
          </p:txBody>
        </p:sp>
        <p:sp>
          <p:nvSpPr>
            <p:cNvPr id="87" name="Google Shape;87;p13"/>
            <p:cNvSpPr txBox="1"/>
            <p:nvPr/>
          </p:nvSpPr>
          <p:spPr>
            <a:xfrm>
              <a:off x="1604918" y="6298770"/>
              <a:ext cx="13159943" cy="35387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5400" dirty="0"/>
                <a:t>סדנא לצוותי חינוך בתקופת הקורונה</a:t>
              </a:r>
            </a:p>
            <a:p>
              <a:pPr marL="0" marR="0" lvl="0" indent="0" algn="ct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lang="he-IL" sz="3600" dirty="0"/>
            </a:p>
            <a:p>
              <a:pPr marL="0" marR="0" lvl="0" indent="0" algn="ct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lang="he-IL" sz="3600" dirty="0"/>
            </a:p>
            <a:p>
              <a:pPr marL="0" marR="0" lvl="0" indent="0" algn="ct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3600" dirty="0"/>
                <a:t>נכתבה ע"י מדריכות הכלה והשתלבות-שפ"י</a:t>
              </a:r>
              <a:endParaRPr sz="3600" dirty="0"/>
            </a:p>
          </p:txBody>
        </p:sp>
      </p:grpSp>
      <p:pic>
        <p:nvPicPr>
          <p:cNvPr id="7" name="תמונה 6">
            <a:extLst>
              <a:ext uri="{FF2B5EF4-FFF2-40B4-BE49-F238E27FC236}">
                <a16:creationId xmlns="" xmlns:a16="http://schemas.microsoft.com/office/drawing/2014/main" id="{29D0A47B-8FDD-4BE8-96EC-735F25B717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0775" y="1"/>
            <a:ext cx="2824163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C0AB"/>
        </a:solidFill>
        <a:effectLst/>
      </p:bgPr>
    </p:bg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22"/>
          <p:cNvSpPr txBox="1"/>
          <p:nvPr/>
        </p:nvSpPr>
        <p:spPr>
          <a:xfrm>
            <a:off x="985000" y="745900"/>
            <a:ext cx="11761200" cy="22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8000" b="0" i="0" u="none" strike="noStrike" cap="none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השפעתה המיטיבה של החמלה בשדה החינוכי</a:t>
            </a:r>
            <a:endParaRPr lang="he-IL" dirty="0"/>
          </a:p>
        </p:txBody>
      </p:sp>
      <p:sp>
        <p:nvSpPr>
          <p:cNvPr id="190" name="Google Shape;190;p22"/>
          <p:cNvSpPr txBox="1"/>
          <p:nvPr/>
        </p:nvSpPr>
        <p:spPr>
          <a:xfrm>
            <a:off x="-114300" y="3117011"/>
            <a:ext cx="15201900" cy="76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91440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37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חמלה בחינוך ובכלל עשויה להזין ולחזק קשרים בין אישיים בין אנשים בכלל ובתוך מסגרות בפרט.</a:t>
            </a:r>
          </a:p>
          <a:p>
            <a:pPr marL="91440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37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היכולת להרגיש חמלה קשורה קשר הדוק עם היכולת שלנו לחוש חמלה כלפי עצמנו. היכולת להרגיש חמלה כלפי תלמידים, הורים, אנשי צוות צומחת מתוך תחושה עמוקה של אחריות לאנשים בסביבה שלנו</a:t>
            </a:r>
            <a:r>
              <a:rPr lang="he-IL" sz="37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</a:p>
          <a:p>
            <a:pPr marL="91440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37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אפשר לשפר חמלה עצמית ויש חשיבות רבה בטיפוח החמלה כערך מנחה בבית הספר ולהשתמש בחמלה ככלי חינוכי בקרב צוותי חינוך.</a:t>
            </a:r>
            <a:endParaRPr lang="he-IL" sz="1100" dirty="0"/>
          </a:p>
        </p:txBody>
      </p:sp>
      <p:sp>
        <p:nvSpPr>
          <p:cNvPr id="191" name="Google Shape;191;p22"/>
          <p:cNvSpPr/>
          <p:nvPr/>
        </p:nvSpPr>
        <p:spPr>
          <a:xfrm>
            <a:off x="15201900" y="-325701"/>
            <a:ext cx="3405905" cy="109384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18F9923B-9BE4-441C-B651-9550E3D381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18457">
            <a:off x="13140362" y="679378"/>
            <a:ext cx="4823067" cy="301996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5024834" y="-158270"/>
            <a:ext cx="12234467" cy="10880501"/>
          </a:xfrm>
          <a:prstGeom prst="rect">
            <a:avLst/>
          </a:prstGeom>
          <a:solidFill>
            <a:srgbClr val="D4C0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85" name="Google Shape;85;p13"/>
          <p:cNvGrpSpPr/>
          <p:nvPr/>
        </p:nvGrpSpPr>
        <p:grpSpPr>
          <a:xfrm>
            <a:off x="5024834" y="1060175"/>
            <a:ext cx="12234465" cy="8046541"/>
            <a:chOff x="0" y="-2684127"/>
            <a:chExt cx="16312622" cy="10728721"/>
          </a:xfrm>
        </p:grpSpPr>
        <p:sp>
          <p:nvSpPr>
            <p:cNvPr id="86" name="Google Shape;86;p13"/>
            <p:cNvSpPr txBox="1"/>
            <p:nvPr/>
          </p:nvSpPr>
          <p:spPr>
            <a:xfrm>
              <a:off x="0" y="-2684127"/>
              <a:ext cx="16312622" cy="383429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0000" b="0" i="0" u="none" strike="noStrike" kern="0" cap="none" spc="0" normalizeH="0" baseline="0" noProof="0" dirty="0">
                  <a:ln>
                    <a:noFill/>
                  </a:ln>
                  <a:solidFill>
                    <a:srgbClr val="342D29"/>
                  </a:solidFill>
                  <a:effectLst/>
                  <a:uLnTx/>
                  <a:uFillTx/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he-IL" sz="15600" dirty="0">
                  <a:solidFill>
                    <a:srgbClr val="342D29"/>
                  </a:solidFill>
                  <a:ea typeface="Arial"/>
                </a:rPr>
                <a:t>חמלה עצמית</a:t>
              </a:r>
              <a:endParaRPr kumimoji="0" sz="15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87" name="Google Shape;87;p13"/>
            <p:cNvSpPr txBox="1"/>
            <p:nvPr/>
          </p:nvSpPr>
          <p:spPr>
            <a:xfrm>
              <a:off x="1547755" y="6350494"/>
              <a:ext cx="13217100" cy="169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613B2726-CEA6-4D05-96F3-3D834949C8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0308" y="4905038"/>
            <a:ext cx="8389869" cy="4615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0751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C0AB"/>
        </a:solidFill>
        <a:effectLst/>
      </p:bgPr>
    </p:bg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23"/>
          <p:cNvSpPr/>
          <p:nvPr/>
        </p:nvSpPr>
        <p:spPr>
          <a:xfrm>
            <a:off x="696389" y="734057"/>
            <a:ext cx="14609871" cy="87729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23"/>
          <p:cNvSpPr txBox="1"/>
          <p:nvPr/>
        </p:nvSpPr>
        <p:spPr>
          <a:xfrm>
            <a:off x="90375" y="2968488"/>
            <a:ext cx="13860600" cy="7574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600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1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lang="he-IL" sz="2800" dirty="0"/>
          </a:p>
          <a:p>
            <a:pPr marL="0" marR="0" lvl="0" indent="0" algn="ctr" rtl="0">
              <a:lnSpc>
                <a:spcPct val="1600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חמלה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עצמית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אמיתית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כוללת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בתוכה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את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האחריות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ו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השאיפה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להשתפר</a:t>
            </a:r>
            <a:endParaRPr lang="he-IL" sz="3600" b="0" i="0" u="none" strike="noStrike" cap="none" dirty="0">
              <a:solidFill>
                <a:srgbClr val="342D2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600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0" i="0" u="none" strike="noStrike" cap="none" dirty="0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מתוך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קבלה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והבנה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את</a:t>
            </a:r>
            <a:r>
              <a:rPr lang="en-US" sz="3600" b="0" i="0" u="none" strike="noStrike" cap="none" dirty="0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600" b="0" i="0" u="none" strike="noStrike" cap="none" dirty="0" err="1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עצמנו</a:t>
            </a:r>
            <a:endParaRPr sz="3600" b="0" i="0" u="none" strike="noStrike" cap="none" dirty="0">
              <a:solidFill>
                <a:srgbClr val="342D2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lnSpc>
                <a:spcPct val="16003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he-IL" sz="36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חמלה עצמית מוגדרת כחמלה שמופנית פנימה.</a:t>
            </a:r>
            <a:endParaRPr lang="he-IL" sz="3600" dirty="0">
              <a:solidFill>
                <a:schemeClr val="dk1"/>
              </a:solidFill>
            </a:endParaRPr>
          </a:p>
          <a:p>
            <a:pPr marL="0" lvl="0" indent="0" algn="ctr" rtl="0">
              <a:lnSpc>
                <a:spcPct val="160032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he-IL" sz="36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חמלה עצמית מעודדת התנהגות חיובית מתוך דאגה לעצמך ולאחרים בשל הבנת הקושי האנושי המשותף. </a:t>
            </a:r>
            <a:endParaRPr lang="he-IL" sz="3600" dirty="0">
              <a:solidFill>
                <a:schemeClr val="dk1"/>
              </a:solidFill>
            </a:endParaRPr>
          </a:p>
          <a:p>
            <a:pPr marL="0" marR="0" lvl="0" indent="0" algn="ctr" rtl="0">
              <a:lnSpc>
                <a:spcPct val="16003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36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חמלה עצמית היא לא רחמים עצמיים או וויתור לעצמי.</a:t>
            </a:r>
            <a:r>
              <a:rPr lang="he-IL" sz="3600" b="0" i="0" u="none" strike="noStrike" cap="none" dirty="0">
                <a:solidFill>
                  <a:srgbClr val="342D29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lang="he-IL" sz="3600" dirty="0"/>
          </a:p>
        </p:txBody>
      </p:sp>
      <p:sp>
        <p:nvSpPr>
          <p:cNvPr id="198" name="Google Shape;198;p23"/>
          <p:cNvSpPr txBox="1"/>
          <p:nvPr/>
        </p:nvSpPr>
        <p:spPr>
          <a:xfrm>
            <a:off x="1587862" y="1287009"/>
            <a:ext cx="10580033" cy="1539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חמלה</a:t>
            </a:r>
            <a:r>
              <a:rPr lang="en-US" sz="8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8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עצמית</a:t>
            </a:r>
            <a:r>
              <a:rPr lang="en-US" sz="8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pic>
        <p:nvPicPr>
          <p:cNvPr id="4" name="תמונה 3">
            <a:extLst>
              <a:ext uri="{FF2B5EF4-FFF2-40B4-BE49-F238E27FC236}">
                <a16:creationId xmlns="" xmlns:a16="http://schemas.microsoft.com/office/drawing/2014/main" id="{CD4E4A7B-E1E9-4D65-9FC7-24630884B5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0975" y="1287009"/>
            <a:ext cx="4032224" cy="786991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C0AB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24"/>
          <p:cNvSpPr/>
          <p:nvPr/>
        </p:nvSpPr>
        <p:spPr>
          <a:xfrm>
            <a:off x="401552" y="3498524"/>
            <a:ext cx="15576078" cy="65691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24"/>
          <p:cNvSpPr txBox="1"/>
          <p:nvPr/>
        </p:nvSpPr>
        <p:spPr>
          <a:xfrm>
            <a:off x="1028699" y="944546"/>
            <a:ext cx="11813307" cy="1590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מרכיבי החמלה העצמית </a:t>
            </a:r>
            <a:endParaRPr/>
          </a:p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 b="0" i="0" u="none" strike="noStrike" cap="none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קריסטין נף</a:t>
            </a:r>
            <a:endParaRPr/>
          </a:p>
        </p:txBody>
      </p:sp>
      <p:grpSp>
        <p:nvGrpSpPr>
          <p:cNvPr id="206" name="Google Shape;206;p24"/>
          <p:cNvGrpSpPr/>
          <p:nvPr/>
        </p:nvGrpSpPr>
        <p:grpSpPr>
          <a:xfrm>
            <a:off x="0" y="4399529"/>
            <a:ext cx="6117339" cy="2602017"/>
            <a:chOff x="-2466051" y="-1279514"/>
            <a:chExt cx="8156452" cy="3875377"/>
          </a:xfrm>
        </p:grpSpPr>
        <p:sp>
          <p:nvSpPr>
            <p:cNvPr id="207" name="Google Shape;207;p24"/>
            <p:cNvSpPr txBox="1"/>
            <p:nvPr/>
          </p:nvSpPr>
          <p:spPr>
            <a:xfrm>
              <a:off x="-2466051" y="-1279514"/>
              <a:ext cx="8156452" cy="14514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קשיבות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dirty="0"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0" i="0" u="none" strike="noStrike" cap="none" dirty="0">
                  <a:solidFill>
                    <a:srgbClr val="342D29"/>
                  </a:solidFill>
                  <a:latin typeface="Arial"/>
                  <a:ea typeface="Arial"/>
                  <a:cs typeface="Arial"/>
                  <a:sym typeface="Arial"/>
                </a:rPr>
                <a:t>Mindfulness</a:t>
              </a:r>
              <a:endParaRPr dirty="0"/>
            </a:p>
          </p:txBody>
        </p:sp>
        <p:sp>
          <p:nvSpPr>
            <p:cNvPr id="208" name="Google Shape;208;p24"/>
            <p:cNvSpPr txBox="1"/>
            <p:nvPr/>
          </p:nvSpPr>
          <p:spPr>
            <a:xfrm>
              <a:off x="-1714636" y="790512"/>
              <a:ext cx="5297153" cy="18053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399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מודעות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המתפתחת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מתשומת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לב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לחוויות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של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כאן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ועכשיו</a:t>
              </a:r>
              <a:r>
                <a:rPr lang="he-IL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lang="he-IL" sz="28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ctr" rtl="0">
                <a:lnSpc>
                  <a:spcPct val="13995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2800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כדי להגיב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למחשבות</a:t>
              </a:r>
              <a:r>
                <a:rPr lang="he-IL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ולרגשות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כואבים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באופן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חומל</a:t>
              </a:r>
              <a:r>
                <a:rPr lang="he-IL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,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1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הכרחי</a:t>
              </a:r>
              <a:r>
                <a:rPr lang="he-IL" sz="2800" b="1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לחיות אותם, להתבונן </a:t>
              </a:r>
              <a:r>
                <a:rPr lang="he-IL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ולהכיר בהם מבלי </a:t>
              </a:r>
              <a:r>
                <a:rPr lang="he-IL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לדכא</a:t>
              </a:r>
              <a:r>
                <a:rPr lang="he-IL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אותם.</a:t>
              </a:r>
              <a:endParaRPr sz="1800" dirty="0"/>
            </a:p>
          </p:txBody>
        </p:sp>
      </p:grpSp>
      <p:sp>
        <p:nvSpPr>
          <p:cNvPr id="209" name="Google Shape;209;p24"/>
          <p:cNvSpPr/>
          <p:nvPr/>
        </p:nvSpPr>
        <p:spPr>
          <a:xfrm>
            <a:off x="126012" y="4018370"/>
            <a:ext cx="16878300" cy="38100"/>
          </a:xfrm>
          <a:prstGeom prst="rect">
            <a:avLst/>
          </a:prstGeom>
          <a:solidFill>
            <a:srgbClr val="342D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0" name="Google Shape;210;p24"/>
          <p:cNvSpPr/>
          <p:nvPr/>
        </p:nvSpPr>
        <p:spPr>
          <a:xfrm>
            <a:off x="2881431" y="3784572"/>
            <a:ext cx="568950" cy="571500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342D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1" name="Google Shape;211;p24"/>
          <p:cNvGrpSpPr/>
          <p:nvPr/>
        </p:nvGrpSpPr>
        <p:grpSpPr>
          <a:xfrm>
            <a:off x="5377500" y="4331301"/>
            <a:ext cx="3972865" cy="3599269"/>
            <a:chOff x="0" y="-648367"/>
            <a:chExt cx="5297153" cy="4799024"/>
          </a:xfrm>
        </p:grpSpPr>
        <p:sp>
          <p:nvSpPr>
            <p:cNvPr id="212" name="Google Shape;212;p24"/>
            <p:cNvSpPr txBox="1"/>
            <p:nvPr/>
          </p:nvSpPr>
          <p:spPr>
            <a:xfrm>
              <a:off x="0" y="-648367"/>
              <a:ext cx="5297153" cy="16615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אנושיות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משותפת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dirty="0"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0" i="0" u="none" strike="noStrike" cap="none" dirty="0">
                  <a:solidFill>
                    <a:srgbClr val="342D29"/>
                  </a:solidFill>
                  <a:latin typeface="Arial"/>
                  <a:ea typeface="Arial"/>
                  <a:cs typeface="Arial"/>
                  <a:sym typeface="Arial"/>
                </a:rPr>
                <a:t>Common humanity</a:t>
              </a:r>
              <a:endParaRPr dirty="0"/>
            </a:p>
          </p:txBody>
        </p:sp>
        <p:sp>
          <p:nvSpPr>
            <p:cNvPr id="213" name="Google Shape;213;p24"/>
            <p:cNvSpPr txBox="1"/>
            <p:nvPr/>
          </p:nvSpPr>
          <p:spPr>
            <a:xfrm>
              <a:off x="0" y="1223403"/>
              <a:ext cx="5297153" cy="29272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39964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ההכרה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בכך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שטע</a:t>
              </a:r>
              <a:r>
                <a:rPr lang="en-US" sz="2800" b="0" i="0" u="none" strike="noStrike" cap="none" dirty="0" err="1">
                  <a:solidFill>
                    <a:srgbClr val="FF0000"/>
                  </a:solidFill>
                  <a:latin typeface="Calibri"/>
                  <a:ea typeface="Calibri"/>
                  <a:cs typeface="Calibri"/>
                  <a:sym typeface="Calibri"/>
                </a:rPr>
                <a:t>וי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ות</a:t>
              </a:r>
              <a:r>
                <a:rPr lang="he-IL" sz="2800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כשלונות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וקשיים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הם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חלק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מהחוויות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האנושיות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ובכך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שכולנו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בני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אדם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וכוחותינו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מוגבלים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. </a:t>
              </a:r>
              <a:endParaRPr dirty="0"/>
            </a:p>
          </p:txBody>
        </p:sp>
      </p:grpSp>
      <p:sp>
        <p:nvSpPr>
          <p:cNvPr id="214" name="Google Shape;214;p24"/>
          <p:cNvSpPr/>
          <p:nvPr/>
        </p:nvSpPr>
        <p:spPr>
          <a:xfrm>
            <a:off x="6935352" y="3732620"/>
            <a:ext cx="568950" cy="571500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342D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5" name="Google Shape;215;p24"/>
          <p:cNvGrpSpPr/>
          <p:nvPr/>
        </p:nvGrpSpPr>
        <p:grpSpPr>
          <a:xfrm>
            <a:off x="9729676" y="4263687"/>
            <a:ext cx="3972865" cy="2864175"/>
            <a:chOff x="-1096992" y="-1935838"/>
            <a:chExt cx="5297153" cy="3818902"/>
          </a:xfrm>
        </p:grpSpPr>
        <p:sp>
          <p:nvSpPr>
            <p:cNvPr id="216" name="Google Shape;216;p24"/>
            <p:cNvSpPr txBox="1"/>
            <p:nvPr/>
          </p:nvSpPr>
          <p:spPr>
            <a:xfrm>
              <a:off x="-1096992" y="-1935838"/>
              <a:ext cx="5297153" cy="16615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טוב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לב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 </a:t>
              </a:r>
              <a:endParaRPr dirty="0"/>
            </a:p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200" b="0" i="0" u="none" strike="noStrike" cap="none" dirty="0">
                  <a:solidFill>
                    <a:srgbClr val="342D29"/>
                  </a:solidFill>
                  <a:latin typeface="Arial"/>
                  <a:ea typeface="Arial"/>
                  <a:cs typeface="Arial"/>
                  <a:sym typeface="Arial"/>
                </a:rPr>
                <a:t>Kindness</a:t>
              </a:r>
              <a:endParaRPr dirty="0"/>
            </a:p>
          </p:txBody>
        </p:sp>
        <p:sp>
          <p:nvSpPr>
            <p:cNvPr id="217" name="Google Shape;217;p24"/>
            <p:cNvSpPr txBox="1"/>
            <p:nvPr/>
          </p:nvSpPr>
          <p:spPr>
            <a:xfrm>
              <a:off x="-705528" y="-69985"/>
              <a:ext cx="4514222" cy="19530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 algn="ctr">
                <a:lnSpc>
                  <a:spcPct val="139964"/>
                </a:lnSpc>
              </a:pP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טוב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לב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והבנה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כלי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עצמי</a:t>
              </a:r>
              <a:r>
                <a:rPr lang="he-IL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,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הנכונות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לקבל</a:t>
              </a:r>
              <a:r>
                <a:rPr lang="en-US" sz="2800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פ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את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רגשותינו</a:t>
              </a:r>
              <a:r>
                <a:rPr lang="he-IL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,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לתמוך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בעצמנו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ולהבין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את</a:t>
              </a:r>
              <a:r>
                <a:rPr lang="en-US" sz="28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28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עצמנו</a:t>
              </a:r>
              <a:r>
                <a:rPr lang="he-IL" sz="2800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endParaRPr dirty="0"/>
            </a:p>
          </p:txBody>
        </p:sp>
      </p:grpSp>
      <p:sp>
        <p:nvSpPr>
          <p:cNvPr id="218" name="Google Shape;218;p24"/>
          <p:cNvSpPr/>
          <p:nvPr/>
        </p:nvSpPr>
        <p:spPr>
          <a:xfrm>
            <a:off x="11431635" y="3732620"/>
            <a:ext cx="568950" cy="571500"/>
          </a:xfrm>
          <a:custGeom>
            <a:avLst/>
            <a:gdLst/>
            <a:ahLst/>
            <a:cxnLst/>
            <a:rect l="l" t="t" r="r" b="b"/>
            <a:pathLst>
              <a:path w="6321665" h="6350000" extrusionOk="0">
                <a:moveTo>
                  <a:pt x="3160833" y="0"/>
                </a:moveTo>
                <a:lnTo>
                  <a:pt x="3160833" y="0"/>
                </a:lnTo>
                <a:cubicBezTo>
                  <a:pt x="4908795" y="7817"/>
                  <a:pt x="6321666" y="1427021"/>
                  <a:pt x="6321666" y="3175000"/>
                </a:cubicBezTo>
                <a:cubicBezTo>
                  <a:pt x="6321666" y="4922979"/>
                  <a:pt x="4908795" y="6342183"/>
                  <a:pt x="3160833" y="6350000"/>
                </a:cubicBezTo>
                <a:cubicBezTo>
                  <a:pt x="1412871" y="6342183"/>
                  <a:pt x="0" y="4922979"/>
                  <a:pt x="0" y="3175000"/>
                </a:cubicBezTo>
                <a:cubicBezTo>
                  <a:pt x="0" y="1427021"/>
                  <a:pt x="1412871" y="7817"/>
                  <a:pt x="3160833" y="0"/>
                </a:cubicBezTo>
                <a:close/>
              </a:path>
            </a:pathLst>
          </a:custGeom>
          <a:solidFill>
            <a:srgbClr val="342D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236AAEC6-17B2-4332-B2D7-CC6503F62D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9938" y="-293914"/>
            <a:ext cx="4788062" cy="938688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C0AB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25"/>
          <p:cNvSpPr txBox="1"/>
          <p:nvPr/>
        </p:nvSpPr>
        <p:spPr>
          <a:xfrm>
            <a:off x="1627946" y="293914"/>
            <a:ext cx="11783253" cy="12854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8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חשיבות החמלה העצמית בחינוך</a:t>
            </a:r>
            <a:endParaRPr lang="he-IL" dirty="0"/>
          </a:p>
        </p:txBody>
      </p:sp>
      <p:sp>
        <p:nvSpPr>
          <p:cNvPr id="224" name="Google Shape;224;p25"/>
          <p:cNvSpPr txBox="1"/>
          <p:nvPr/>
        </p:nvSpPr>
        <p:spPr>
          <a:xfrm>
            <a:off x="848139" y="2637183"/>
            <a:ext cx="12563061" cy="7063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914400" marR="0" lvl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he-IL" sz="32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רמות גבוהות של חמלה עצמית מקושרות לרמות גבוהות יותר של סיפוק מהחיים, אופטימיות ואושר, אינטליגנציה רגשית, קשרים חברתיים, מיתון תגובות קיצוניות, חיזוק יכולת ההתמודדות עם מצבים מאתגרים והשגת מטרות.</a:t>
            </a:r>
            <a:endParaRPr lang="en-US" sz="3200" b="0" i="0" u="none" strike="noStrike" cap="none" dirty="0">
              <a:solidFill>
                <a:srgbClr val="342D2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he-IL" sz="32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מורים בעלי חמלה עצמית יכולים להכיל סבל של אחרים טוב יותר ולא להיות מוצפים ממנו.</a:t>
            </a:r>
          </a:p>
          <a:p>
            <a:pPr marL="914400" marR="0" lvl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he-IL" sz="32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חמלה עצמית נמצאה כרכיב חשוב ביותר במניעת שחיקה ובטיפוח החוסן של מורים ומטפלים</a:t>
            </a:r>
            <a:r>
              <a:rPr lang="he-IL" sz="32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914400" marR="0" lvl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he-IL" sz="3200" dirty="0">
                <a:solidFill>
                  <a:srgbClr val="342D29"/>
                </a:solidFill>
                <a:latin typeface="Calibri"/>
                <a:cs typeface="Calibri"/>
                <a:sym typeface="Calibri"/>
              </a:rPr>
              <a:t>נמצא קשר הדוק בין חמלה עצמית לתחושת מסוגלות הורית</a:t>
            </a:r>
            <a:endParaRPr lang="he-IL" sz="3200" dirty="0"/>
          </a:p>
        </p:txBody>
      </p:sp>
      <p:sp>
        <p:nvSpPr>
          <p:cNvPr id="225" name="Google Shape;225;p25"/>
          <p:cNvSpPr/>
          <p:nvPr/>
        </p:nvSpPr>
        <p:spPr>
          <a:xfrm>
            <a:off x="15201900" y="-325701"/>
            <a:ext cx="3405905" cy="109384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" name="תמונה 2">
            <a:extLst>
              <a:ext uri="{FF2B5EF4-FFF2-40B4-BE49-F238E27FC236}">
                <a16:creationId xmlns="" xmlns:a16="http://schemas.microsoft.com/office/drawing/2014/main" id="{2E6AA074-6BCF-458C-A2D9-305A97BBF4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4786241" y="1404305"/>
            <a:ext cx="3821564" cy="636146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26"/>
          <p:cNvSpPr/>
          <p:nvPr/>
        </p:nvSpPr>
        <p:spPr>
          <a:xfrm>
            <a:off x="1028700" y="2453057"/>
            <a:ext cx="15004064" cy="8171515"/>
          </a:xfrm>
          <a:prstGeom prst="rect">
            <a:avLst/>
          </a:prstGeom>
          <a:solidFill>
            <a:srgbClr val="D4C0AB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26"/>
          <p:cNvSpPr txBox="1"/>
          <p:nvPr/>
        </p:nvSpPr>
        <p:spPr>
          <a:xfrm>
            <a:off x="1028700" y="2600326"/>
            <a:ext cx="12630150" cy="7043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קראו שוב את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התגובה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החומלת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e-IL" sz="5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שכתבתם קודם</a:t>
            </a:r>
            <a:r>
              <a:rPr lang="he-IL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endParaRPr dirty="0"/>
          </a:p>
          <a:p>
            <a:pPr marR="0" lvl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האם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הייתם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מגיבים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כך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גם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כלפי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עצמכם</a:t>
            </a:r>
            <a:r>
              <a:rPr lang="he-IL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dirty="0"/>
          </a:p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האם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הייתם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אומרים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את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אותם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דברים</a:t>
            </a:r>
            <a:r>
              <a:rPr lang="en-US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לעצמכם</a:t>
            </a:r>
            <a:r>
              <a:rPr lang="he-IL" sz="5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</a:p>
          <a:p>
            <a:pPr marL="0" marR="0" lvl="0" indent="0" algn="ctr" rtl="0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5000" dirty="0">
                <a:solidFill>
                  <a:srgbClr val="342D29"/>
                </a:solidFill>
                <a:latin typeface="Calibri"/>
                <a:cs typeface="Calibri"/>
                <a:sym typeface="Calibri"/>
              </a:rPr>
              <a:t>האם אנחנו מסוגלים להגיד לעצמינו את אותם הדברים שהיינו אומרים לחבר/ה טוב/ה הנמצאים באותו מצב?</a:t>
            </a:r>
            <a:endParaRPr dirty="0"/>
          </a:p>
        </p:txBody>
      </p:sp>
      <p:sp>
        <p:nvSpPr>
          <p:cNvPr id="233" name="Google Shape;233;p26"/>
          <p:cNvSpPr txBox="1"/>
          <p:nvPr/>
        </p:nvSpPr>
        <p:spPr>
          <a:xfrm>
            <a:off x="2482384" y="1114425"/>
            <a:ext cx="10580033" cy="1485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נחזור</a:t>
            </a:r>
            <a:r>
              <a:rPr lang="en-US" sz="8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8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אל</a:t>
            </a:r>
            <a:r>
              <a:rPr lang="en-US" sz="8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8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התרגיל</a:t>
            </a:r>
            <a:r>
              <a:rPr lang="he-IL" sz="8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....</a:t>
            </a:r>
            <a:endParaRPr dirty="0"/>
          </a:p>
        </p:txBody>
      </p:sp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24E2E838-10A2-4EF5-BE4F-43F19AD562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52544" y="4333461"/>
            <a:ext cx="4045126" cy="531060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C0AB"/>
        </a:solidFill>
        <a:effectLst/>
      </p:bgPr>
    </p:bg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27"/>
          <p:cNvSpPr/>
          <p:nvPr/>
        </p:nvSpPr>
        <p:spPr>
          <a:xfrm>
            <a:off x="8454886" y="1933709"/>
            <a:ext cx="9060387" cy="8242852"/>
          </a:xfrm>
          <a:prstGeom prst="rect">
            <a:avLst/>
          </a:prstGeom>
          <a:solidFill>
            <a:srgbClr val="342D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27"/>
          <p:cNvSpPr txBox="1"/>
          <p:nvPr/>
        </p:nvSpPr>
        <p:spPr>
          <a:xfrm>
            <a:off x="8566799" y="2358887"/>
            <a:ext cx="8531478" cy="73262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9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6000" dirty="0">
                <a:solidFill>
                  <a:schemeClr val="bg1"/>
                </a:solidFill>
              </a:rPr>
              <a:t>ק- </a:t>
            </a:r>
            <a:r>
              <a:rPr lang="he-IL" sz="6000" dirty="0" err="1">
                <a:solidFill>
                  <a:schemeClr val="bg1"/>
                </a:solidFill>
              </a:rPr>
              <a:t>קשיבות</a:t>
            </a:r>
            <a:endParaRPr lang="he-IL" sz="6000" dirty="0">
              <a:solidFill>
                <a:schemeClr val="bg1"/>
              </a:solidFill>
            </a:endParaRPr>
          </a:p>
          <a:p>
            <a:pPr marL="0" marR="0" lvl="0" indent="0" algn="r" rtl="0">
              <a:lnSpc>
                <a:spcPct val="109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dirty="0">
                <a:solidFill>
                  <a:schemeClr val="bg1"/>
                </a:solidFill>
              </a:rPr>
              <a:t>       </a:t>
            </a:r>
            <a:r>
              <a:rPr lang="he-IL" sz="4000" dirty="0">
                <a:solidFill>
                  <a:schemeClr val="bg1"/>
                </a:solidFill>
              </a:rPr>
              <a:t>"עכשיו קשה לי, מה יכול להרגיע אותי?"</a:t>
            </a:r>
          </a:p>
          <a:p>
            <a:pPr marL="0" marR="0" lvl="0" indent="0" algn="r" rtl="0">
              <a:lnSpc>
                <a:spcPct val="109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6000" dirty="0">
                <a:solidFill>
                  <a:schemeClr val="bg1"/>
                </a:solidFill>
              </a:rPr>
              <a:t>ר- רצון להיות אנושי</a:t>
            </a:r>
          </a:p>
          <a:p>
            <a:pPr marL="0" marR="0" lvl="0" indent="0" algn="r" rtl="0">
              <a:lnSpc>
                <a:spcPct val="109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4000" dirty="0">
                <a:solidFill>
                  <a:schemeClr val="bg1"/>
                </a:solidFill>
              </a:rPr>
              <a:t>"כולנו מתמודדים עם קשיים דומים, אני לא לבד"</a:t>
            </a:r>
          </a:p>
          <a:p>
            <a:pPr marL="0" marR="0" lvl="0" indent="0" algn="r" rtl="0">
              <a:lnSpc>
                <a:spcPct val="109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6000" dirty="0">
                <a:solidFill>
                  <a:schemeClr val="bg1"/>
                </a:solidFill>
              </a:rPr>
              <a:t>נ-נדיבות לב</a:t>
            </a:r>
          </a:p>
          <a:p>
            <a:pPr marL="0" marR="0" lvl="0" indent="0" algn="r" rtl="0">
              <a:lnSpc>
                <a:spcPct val="10998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4000" dirty="0">
                <a:solidFill>
                  <a:schemeClr val="bg1"/>
                </a:solidFill>
              </a:rPr>
              <a:t>"אני מודע לקושי שלי, אני אחראי לעזור לעצמי"</a:t>
            </a:r>
            <a:endParaRPr sz="4000" dirty="0">
              <a:solidFill>
                <a:schemeClr val="bg1"/>
              </a:solidFill>
            </a:endParaRPr>
          </a:p>
        </p:txBody>
      </p:sp>
      <p:sp>
        <p:nvSpPr>
          <p:cNvPr id="241" name="Google Shape;241;p27"/>
          <p:cNvSpPr txBox="1"/>
          <p:nvPr/>
        </p:nvSpPr>
        <p:spPr>
          <a:xfrm>
            <a:off x="2703443" y="861391"/>
            <a:ext cx="13808767" cy="21446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7500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קר"ן</a:t>
            </a:r>
            <a:r>
              <a:rPr lang="he-IL" sz="750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500" b="0" i="0" u="none" strike="noStrike" cap="none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האור</a:t>
            </a:r>
            <a:r>
              <a:rPr lang="en-US" sz="75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500" b="0" i="0" u="none" strike="noStrike" cap="none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שלי</a:t>
            </a:r>
            <a:r>
              <a:rPr lang="en-US" sz="75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500" b="0" i="0" u="none" strike="noStrike" cap="none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מתקופת</a:t>
            </a:r>
            <a:r>
              <a:rPr lang="en-US" sz="7500" b="0" i="0" u="none" strike="noStrike" cap="none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500" b="0" i="0" u="none" strike="noStrike" cap="none" dirty="0" err="1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הקורונה</a:t>
            </a:r>
            <a:endParaRPr dirty="0"/>
          </a:p>
        </p:txBody>
      </p:sp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45D2B2E6-694C-4FC1-9B8D-8EDA0098AA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737" y="2663687"/>
            <a:ext cx="6997976" cy="604713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C0AB"/>
        </a:solidFill>
        <a:effectLst/>
      </p:bgPr>
    </p:bg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28"/>
          <p:cNvSpPr/>
          <p:nvPr/>
        </p:nvSpPr>
        <p:spPr>
          <a:xfrm>
            <a:off x="1028700" y="-254065"/>
            <a:ext cx="12532137" cy="1079513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7" name="Google Shape;247;p28"/>
          <p:cNvSpPr txBox="1"/>
          <p:nvPr/>
        </p:nvSpPr>
        <p:spPr>
          <a:xfrm>
            <a:off x="1222311" y="4175428"/>
            <a:ext cx="11813307" cy="58697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5425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נסחו</a:t>
            </a:r>
            <a:r>
              <a:rPr lang="en-US" sz="5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לעצמכם</a:t>
            </a:r>
            <a:r>
              <a:rPr lang="en-US" sz="5999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e-IL" sz="5999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קר"ן</a:t>
            </a:r>
            <a:r>
              <a:rPr lang="he-IL" sz="5999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אור-</a:t>
            </a:r>
            <a:endParaRPr dirty="0"/>
          </a:p>
          <a:p>
            <a:pPr marL="0" marR="0" lvl="0" indent="0" algn="ctr" rtl="0">
              <a:lnSpc>
                <a:spcPct val="15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מחשבה</a:t>
            </a:r>
            <a:r>
              <a:rPr lang="en-US" sz="5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חומלת</a:t>
            </a:r>
            <a:r>
              <a:rPr lang="en-US" sz="5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כלפי</a:t>
            </a:r>
            <a:r>
              <a:rPr lang="en-US" sz="5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עצמכם</a:t>
            </a:r>
            <a:r>
              <a:rPr lang="en-US" sz="5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שתהיה</a:t>
            </a:r>
            <a:r>
              <a:rPr lang="he-IL" sz="5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עבורכם </a:t>
            </a:r>
            <a:r>
              <a:rPr lang="he-IL" sz="5999" b="1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"הלחם והחמלה"</a:t>
            </a:r>
            <a:r>
              <a:rPr lang="he-IL" sz="5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בימים של </a:t>
            </a:r>
          </a:p>
          <a:p>
            <a:pPr marL="0" marR="0" lvl="0" indent="0" algn="ctr" rtl="0">
              <a:lnSpc>
                <a:spcPct val="15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5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קושי/ אי ודאות..</a:t>
            </a:r>
            <a:endParaRPr dirty="0"/>
          </a:p>
        </p:txBody>
      </p:sp>
      <p:sp>
        <p:nvSpPr>
          <p:cNvPr id="249" name="Google Shape;249;p28"/>
          <p:cNvSpPr txBox="1"/>
          <p:nvPr/>
        </p:nvSpPr>
        <p:spPr>
          <a:xfrm>
            <a:off x="1028700" y="2314575"/>
            <a:ext cx="11813307" cy="1076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7200" dirty="0"/>
              <a:t>מהי </a:t>
            </a:r>
            <a:r>
              <a:rPr lang="he-IL" sz="7200" dirty="0" err="1"/>
              <a:t>קר"ן</a:t>
            </a:r>
            <a:r>
              <a:rPr lang="he-IL" sz="7200" dirty="0"/>
              <a:t> האור שלכם..?</a:t>
            </a:r>
            <a:endParaRPr sz="7200" dirty="0"/>
          </a:p>
        </p:txBody>
      </p:sp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93D492F0-025F-4634-9AB2-9D8EF06868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60836" y="-254065"/>
            <a:ext cx="4727163" cy="105410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9"/>
          <p:cNvSpPr/>
          <p:nvPr/>
        </p:nvSpPr>
        <p:spPr>
          <a:xfrm>
            <a:off x="-295155" y="5483264"/>
            <a:ext cx="10315772" cy="5079720"/>
          </a:xfrm>
          <a:prstGeom prst="rect">
            <a:avLst/>
          </a:prstGeom>
          <a:solidFill>
            <a:srgbClr val="D4C0AB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29"/>
          <p:cNvSpPr txBox="1"/>
          <p:nvPr/>
        </p:nvSpPr>
        <p:spPr>
          <a:xfrm>
            <a:off x="1028700" y="358628"/>
            <a:ext cx="8051996" cy="92772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5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5400" dirty="0"/>
              <a:t>"בוא שב לצידי,</a:t>
            </a:r>
          </a:p>
          <a:p>
            <a:pPr marL="0" marR="0" lvl="0" indent="0" algn="ctr" rtl="0">
              <a:lnSpc>
                <a:spcPct val="15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5400" dirty="0"/>
              <a:t>אמרתי לעצמי</a:t>
            </a:r>
          </a:p>
          <a:p>
            <a:pPr marL="0" marR="0" lvl="0" indent="0" algn="ctr" rtl="0">
              <a:lnSpc>
                <a:spcPct val="15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5400" dirty="0"/>
              <a:t>ולמרות שזה נשמע מוזר, החזקתי בכף ידי שלי</a:t>
            </a:r>
          </a:p>
          <a:p>
            <a:pPr marL="0" marR="0" lvl="0" indent="0" algn="ctr" rtl="0">
              <a:lnSpc>
                <a:spcPct val="15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5400" dirty="0"/>
              <a:t>כביטוי קטן של הבעת אמון </a:t>
            </a:r>
          </a:p>
          <a:p>
            <a:pPr marL="0" marR="0" lvl="0" indent="0" algn="ctr" rtl="0">
              <a:lnSpc>
                <a:spcPct val="15999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5400" dirty="0"/>
              <a:t>ויחד איתי ישבתי על הגדר"</a:t>
            </a:r>
          </a:p>
        </p:txBody>
      </p:sp>
      <p:sp>
        <p:nvSpPr>
          <p:cNvPr id="256" name="Google Shape;256;p29"/>
          <p:cNvSpPr/>
          <p:nvPr/>
        </p:nvSpPr>
        <p:spPr>
          <a:xfrm>
            <a:off x="15450925" y="-273222"/>
            <a:ext cx="3102399" cy="10836205"/>
          </a:xfrm>
          <a:prstGeom prst="rect">
            <a:avLst/>
          </a:prstGeom>
          <a:solidFill>
            <a:srgbClr val="D4C0AB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8" name="Google Shape;258;p29"/>
          <p:cNvSpPr txBox="1"/>
          <p:nvPr/>
        </p:nvSpPr>
        <p:spPr>
          <a:xfrm>
            <a:off x="0" y="9569184"/>
            <a:ext cx="2617275" cy="5232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4001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999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Michael Leunig</a:t>
            </a:r>
            <a:endParaRPr dirty="0"/>
          </a:p>
        </p:txBody>
      </p:sp>
      <p:pic>
        <p:nvPicPr>
          <p:cNvPr id="3" name="תמונה 2">
            <a:extLst>
              <a:ext uri="{FF2B5EF4-FFF2-40B4-BE49-F238E27FC236}">
                <a16:creationId xmlns="" xmlns:a16="http://schemas.microsoft.com/office/drawing/2014/main" id="{226F9839-A4B4-4FA9-BDE7-D1FDDAA166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4174" y="1081087"/>
            <a:ext cx="5035826" cy="812482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5171791" y="1"/>
            <a:ext cx="12234467" cy="10287000"/>
          </a:xfrm>
          <a:prstGeom prst="rect">
            <a:avLst/>
          </a:prstGeom>
          <a:solidFill>
            <a:srgbClr val="D4C0AB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5" name="Google Shape;85;p13"/>
          <p:cNvGrpSpPr/>
          <p:nvPr/>
        </p:nvGrpSpPr>
        <p:grpSpPr>
          <a:xfrm>
            <a:off x="5024834" y="1060174"/>
            <a:ext cx="12234465" cy="8046542"/>
            <a:chOff x="0" y="-2684128"/>
            <a:chExt cx="16312622" cy="10728722"/>
          </a:xfrm>
        </p:grpSpPr>
        <p:sp>
          <p:nvSpPr>
            <p:cNvPr id="86" name="Google Shape;86;p13"/>
            <p:cNvSpPr txBox="1"/>
            <p:nvPr/>
          </p:nvSpPr>
          <p:spPr>
            <a:xfrm>
              <a:off x="0" y="-2684128"/>
              <a:ext cx="16312622" cy="64094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0000" b="0" i="0" u="none" strike="noStrike" cap="none" dirty="0">
                  <a:solidFill>
                    <a:srgbClr val="342D29"/>
                  </a:solidFill>
                  <a:latin typeface="Arial"/>
                  <a:ea typeface="Arial"/>
                  <a:cs typeface="Arial"/>
                  <a:sym typeface="Arial"/>
                </a:rPr>
                <a:t> </a:t>
              </a:r>
              <a:r>
                <a:rPr lang="he-IL" sz="10000" b="0" i="0" u="none" strike="noStrike" cap="none" dirty="0">
                  <a:solidFill>
                    <a:srgbClr val="342D29"/>
                  </a:solidFill>
                  <a:latin typeface="Arial"/>
                  <a:ea typeface="Arial"/>
                  <a:cs typeface="Arial"/>
                  <a:sym typeface="Arial"/>
                </a:rPr>
                <a:t>תודה על ההקשבה</a:t>
              </a:r>
              <a:endParaRPr dirty="0"/>
            </a:p>
          </p:txBody>
        </p:sp>
        <p:sp>
          <p:nvSpPr>
            <p:cNvPr id="87" name="Google Shape;87;p13"/>
            <p:cNvSpPr txBox="1"/>
            <p:nvPr/>
          </p:nvSpPr>
          <p:spPr>
            <a:xfrm>
              <a:off x="1547755" y="6350494"/>
              <a:ext cx="13217100" cy="1694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37517B6B-4AD4-4FB0-96D7-749CF4BCFD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932" y="-178470"/>
            <a:ext cx="4838700" cy="10465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8911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4"/>
          <p:cNvSpPr txBox="1"/>
          <p:nvPr/>
        </p:nvSpPr>
        <p:spPr>
          <a:xfrm>
            <a:off x="0" y="2616075"/>
            <a:ext cx="6670200" cy="518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מחשבות</a:t>
            </a:r>
            <a:r>
              <a:rPr lang="en-US" sz="7000" dirty="0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000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והרהורים</a:t>
            </a:r>
            <a:r>
              <a:rPr lang="en-US" sz="7000" dirty="0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000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מאז</a:t>
            </a:r>
            <a:r>
              <a:rPr lang="en-US" sz="7000" dirty="0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000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פרצה</a:t>
            </a:r>
            <a:r>
              <a:rPr lang="en-US" sz="7000" dirty="0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000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הקורונה</a:t>
            </a:r>
            <a:r>
              <a:rPr lang="en-US" sz="7000" dirty="0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000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לחיינו</a:t>
            </a:r>
            <a:r>
              <a:rPr lang="he-IL" sz="7000" dirty="0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...</a:t>
            </a:r>
            <a:endParaRPr dirty="0"/>
          </a:p>
        </p:txBody>
      </p:sp>
      <p:sp>
        <p:nvSpPr>
          <p:cNvPr id="95" name="Google Shape;95;p14"/>
          <p:cNvSpPr/>
          <p:nvPr/>
        </p:nvSpPr>
        <p:spPr>
          <a:xfrm>
            <a:off x="8191662" y="-39542"/>
            <a:ext cx="5086269" cy="5183042"/>
          </a:xfrm>
          <a:prstGeom prst="rect">
            <a:avLst/>
          </a:prstGeom>
          <a:solidFill>
            <a:srgbClr val="D4C0AB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14"/>
          <p:cNvSpPr/>
          <p:nvPr/>
        </p:nvSpPr>
        <p:spPr>
          <a:xfrm>
            <a:off x="13277931" y="-39542"/>
            <a:ext cx="5086269" cy="5183042"/>
          </a:xfrm>
          <a:prstGeom prst="rect">
            <a:avLst/>
          </a:prstGeom>
          <a:solidFill>
            <a:srgbClr val="342D29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4"/>
          <p:cNvSpPr/>
          <p:nvPr/>
        </p:nvSpPr>
        <p:spPr>
          <a:xfrm>
            <a:off x="8191662" y="5143500"/>
            <a:ext cx="5086269" cy="5183042"/>
          </a:xfrm>
          <a:prstGeom prst="rect">
            <a:avLst/>
          </a:prstGeom>
          <a:solidFill>
            <a:srgbClr val="342D29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4"/>
          <p:cNvSpPr/>
          <p:nvPr/>
        </p:nvSpPr>
        <p:spPr>
          <a:xfrm>
            <a:off x="13277931" y="5143500"/>
            <a:ext cx="5086269" cy="5183042"/>
          </a:xfrm>
          <a:prstGeom prst="rect">
            <a:avLst/>
          </a:prstGeom>
          <a:solidFill>
            <a:srgbClr val="D4C0AB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14"/>
          <p:cNvSpPr txBox="1"/>
          <p:nvPr/>
        </p:nvSpPr>
        <p:spPr>
          <a:xfrm>
            <a:off x="8748375" y="894625"/>
            <a:ext cx="3972900" cy="479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9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איך</a:t>
            </a:r>
            <a:r>
              <a:rPr lang="en-US" sz="59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9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תשפיע</a:t>
            </a:r>
            <a:r>
              <a:rPr lang="en-US" sz="59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9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התקופה</a:t>
            </a:r>
            <a:r>
              <a:rPr lang="en-US" sz="59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9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הזאת</a:t>
            </a:r>
            <a:r>
              <a:rPr lang="en-US" sz="59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900" b="0" i="0" u="none" strike="noStrike" cap="none" dirty="0" err="1" smtClean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על</a:t>
            </a:r>
            <a:r>
              <a:rPr lang="en-US" sz="5900" b="0" i="0" u="none" strike="noStrike" cap="none" dirty="0" smtClean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59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ההמש</a:t>
            </a:r>
            <a:r>
              <a:rPr lang="en-US" sz="59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ך</a:t>
            </a:r>
            <a:r>
              <a:rPr lang="he-IL" sz="59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300" dirty="0"/>
          </a:p>
        </p:txBody>
      </p:sp>
      <p:sp>
        <p:nvSpPr>
          <p:cNvPr id="100" name="Google Shape;100;p14"/>
          <p:cNvSpPr txBox="1"/>
          <p:nvPr/>
        </p:nvSpPr>
        <p:spPr>
          <a:xfrm>
            <a:off x="8748364" y="6611071"/>
            <a:ext cx="3972865" cy="2114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dirty="0" err="1"/>
              <a:t>מה</a:t>
            </a:r>
            <a:r>
              <a:rPr lang="en-US" sz="5400" dirty="0"/>
              <a:t> </a:t>
            </a:r>
            <a:r>
              <a:rPr lang="en-US" sz="5400" dirty="0" err="1"/>
              <a:t>יהיה</a:t>
            </a:r>
            <a:r>
              <a:rPr lang="en-US" sz="5400" dirty="0"/>
              <a:t> </a:t>
            </a:r>
            <a:r>
              <a:rPr lang="en-US" sz="5400" dirty="0" err="1"/>
              <a:t>המצב</a:t>
            </a:r>
            <a:r>
              <a:rPr lang="en-US" sz="5400" dirty="0"/>
              <a:t> </a:t>
            </a:r>
            <a:r>
              <a:rPr lang="en-US" sz="5400" dirty="0" err="1"/>
              <a:t>במדינה</a:t>
            </a:r>
            <a:r>
              <a:rPr lang="he-IL" sz="5400" dirty="0"/>
              <a:t>?</a:t>
            </a:r>
            <a:endParaRPr sz="5700" dirty="0"/>
          </a:p>
        </p:txBody>
      </p:sp>
      <p:sp>
        <p:nvSpPr>
          <p:cNvPr id="101" name="Google Shape;101;p14"/>
          <p:cNvSpPr txBox="1"/>
          <p:nvPr/>
        </p:nvSpPr>
        <p:spPr>
          <a:xfrm>
            <a:off x="13796525" y="1961421"/>
            <a:ext cx="3972900" cy="21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מה</a:t>
            </a:r>
            <a:r>
              <a:rPr lang="en-US" sz="6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6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הולך</a:t>
            </a:r>
            <a:r>
              <a:rPr lang="en-US" sz="6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6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להיות</a:t>
            </a:r>
            <a:r>
              <a:rPr lang="he-IL" sz="6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dirty="0"/>
          </a:p>
        </p:txBody>
      </p:sp>
      <p:sp>
        <p:nvSpPr>
          <p:cNvPr id="102" name="Google Shape;102;p14"/>
          <p:cNvSpPr txBox="1"/>
          <p:nvPr/>
        </p:nvSpPr>
        <p:spPr>
          <a:xfrm>
            <a:off x="13796533" y="5544271"/>
            <a:ext cx="3972865" cy="4248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האם</a:t>
            </a:r>
            <a:r>
              <a:rPr lang="en-US" sz="4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נוכל</a:t>
            </a:r>
            <a:r>
              <a:rPr lang="en-US" sz="4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באמת</a:t>
            </a:r>
            <a:r>
              <a:rPr lang="en-US" sz="4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לדאוג</a:t>
            </a:r>
            <a:r>
              <a:rPr lang="en-US" sz="4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לתלמידים</a:t>
            </a:r>
            <a:r>
              <a:rPr lang="en-US" sz="4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ולעצמנו</a:t>
            </a:r>
            <a:r>
              <a:rPr lang="en-US" sz="46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6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במצב</a:t>
            </a:r>
            <a:r>
              <a:rPr lang="en-US" sz="61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5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הזה</a:t>
            </a:r>
            <a:r>
              <a:rPr lang="he-IL" sz="45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?</a:t>
            </a:r>
            <a:endParaRPr sz="100" dirty="0"/>
          </a:p>
        </p:txBody>
      </p:sp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627428C8-ACE7-4287-B4ED-D2503BE66F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6354" y="-39542"/>
            <a:ext cx="1773411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5"/>
          <p:cNvSpPr/>
          <p:nvPr/>
        </p:nvSpPr>
        <p:spPr>
          <a:xfrm>
            <a:off x="1028700" y="2453057"/>
            <a:ext cx="15004064" cy="8171515"/>
          </a:xfrm>
          <a:prstGeom prst="rect">
            <a:avLst/>
          </a:prstGeom>
          <a:solidFill>
            <a:srgbClr val="D4C0AB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15"/>
          <p:cNvSpPr/>
          <p:nvPr/>
        </p:nvSpPr>
        <p:spPr>
          <a:xfrm>
            <a:off x="14516100" y="-315902"/>
            <a:ext cx="4000500" cy="10918804"/>
          </a:xfrm>
          <a:prstGeom prst="rect">
            <a:avLst/>
          </a:prstGeom>
          <a:solidFill>
            <a:srgbClr val="342D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" name="Google Shape;109;p15"/>
          <p:cNvSpPr txBox="1"/>
          <p:nvPr/>
        </p:nvSpPr>
        <p:spPr>
          <a:xfrm>
            <a:off x="823775" y="2221276"/>
            <a:ext cx="13335138" cy="74588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6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4311" b="0" i="0" u="none" strike="noStrike" cap="none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נסו להיזכר בחוויה מאתגרת או בסיטואציה שלא הייתה לכם נעימה </a:t>
            </a:r>
            <a:endParaRPr lang="he-IL"/>
          </a:p>
          <a:p>
            <a:pPr marL="0" marR="0" lvl="0" indent="0" algn="ctr" rtl="0">
              <a:lnSpc>
                <a:spcPct val="16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431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מאז הופיעה</a:t>
            </a:r>
            <a:r>
              <a:rPr lang="he-IL" sz="4311" b="0" i="0" u="none" strike="noStrike" cap="none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הקורונ</a:t>
            </a:r>
            <a:r>
              <a:rPr lang="he-IL" sz="431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 בחיינו.</a:t>
            </a:r>
          </a:p>
          <a:p>
            <a:pPr marL="0" marR="0" lvl="0" indent="0" algn="ctr" rtl="0">
              <a:lnSpc>
                <a:spcPct val="16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431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נסו לשחזר את המחשבה שלכם,</a:t>
            </a:r>
          </a:p>
          <a:p>
            <a:pPr marL="0" marR="0" lvl="0" indent="0" algn="ctr" rtl="0">
              <a:lnSpc>
                <a:spcPct val="16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431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את הקול הפנימי שליווה את החוויה הזאת, </a:t>
            </a:r>
          </a:p>
          <a:p>
            <a:pPr marL="0" marR="0" lvl="0" indent="0" algn="ctr" rtl="0">
              <a:lnSpc>
                <a:spcPct val="16000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431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מה אמרתם לעצמכם במצב הזה?</a:t>
            </a:r>
          </a:p>
          <a:p>
            <a:pPr marL="0" marR="0" lvl="0" indent="0" algn="ctr" rtl="0">
              <a:lnSpc>
                <a:spcPct val="16000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he-IL" sz="4311">
              <a:solidFill>
                <a:srgbClr val="342D29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60009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he-IL" sz="4311" dirty="0">
              <a:solidFill>
                <a:srgbClr val="342D29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15"/>
          <p:cNvSpPr txBox="1"/>
          <p:nvPr/>
        </p:nvSpPr>
        <p:spPr>
          <a:xfrm>
            <a:off x="2482375" y="807376"/>
            <a:ext cx="10580100" cy="141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he-IL" sz="8000">
                <a:solidFill>
                  <a:srgbClr val="342D29"/>
                </a:solidFill>
                <a:latin typeface="Calibri"/>
                <a:cs typeface="Calibri"/>
                <a:sym typeface="Calibri"/>
              </a:rPr>
              <a:t>ימים של קורונה.....</a:t>
            </a:r>
            <a:endParaRPr lang="he-IL" dirty="0"/>
          </a:p>
        </p:txBody>
      </p:sp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416C882B-8BC7-418A-A2FD-B38BE19570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10420353" y="3143249"/>
            <a:ext cx="12192000" cy="400049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C0AB"/>
        </a:solidFill>
        <a:effectLst/>
      </p:bgPr>
    </p:bg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16"/>
          <p:cNvSpPr/>
          <p:nvPr/>
        </p:nvSpPr>
        <p:spPr>
          <a:xfrm>
            <a:off x="10149553" y="1143000"/>
            <a:ext cx="3723816" cy="8001000"/>
          </a:xfrm>
          <a:prstGeom prst="rect">
            <a:avLst/>
          </a:prstGeom>
          <a:solidFill>
            <a:srgbClr val="342D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22" name="Google Shape;122;p16"/>
          <p:cNvGrpSpPr/>
          <p:nvPr/>
        </p:nvGrpSpPr>
        <p:grpSpPr>
          <a:xfrm>
            <a:off x="0" y="594282"/>
            <a:ext cx="9144014" cy="8852792"/>
            <a:chOff x="0" y="-85725"/>
            <a:chExt cx="14941201" cy="9942491"/>
          </a:xfrm>
        </p:grpSpPr>
        <p:sp>
          <p:nvSpPr>
            <p:cNvPr id="123" name="Google Shape;123;p16"/>
            <p:cNvSpPr txBox="1"/>
            <p:nvPr/>
          </p:nvSpPr>
          <p:spPr>
            <a:xfrm>
              <a:off x="0" y="-85725"/>
              <a:ext cx="12192000" cy="13049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6000" b="0" i="0" u="none" strike="noStrike" cap="none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משקפיים של חמלה</a:t>
              </a:r>
              <a:endParaRPr/>
            </a:p>
          </p:txBody>
        </p:sp>
        <p:sp>
          <p:nvSpPr>
            <p:cNvPr id="124" name="Google Shape;124;p16"/>
            <p:cNvSpPr txBox="1"/>
            <p:nvPr/>
          </p:nvSpPr>
          <p:spPr>
            <a:xfrm>
              <a:off x="0" y="1844664"/>
              <a:ext cx="14941200" cy="80121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3600" b="0" i="0" u="none" strike="noStrike" cap="none" dirty="0">
                  <a:solidFill>
                    <a:schemeClr val="dk1"/>
                  </a:solidFill>
                  <a:latin typeface="Bradley Hand ITC" panose="03070402050302030203" pitchFamily="66" charset="0"/>
                  <a:ea typeface="Calibri"/>
                  <a:cs typeface="Calibri"/>
                  <a:sym typeface="Calibri"/>
                </a:rPr>
                <a:t>התייחסו למה ששמעתם/</a:t>
              </a:r>
              <a:r>
                <a:rPr lang="he-IL" sz="3600" dirty="0">
                  <a:solidFill>
                    <a:schemeClr val="dk1"/>
                  </a:solidFill>
                  <a:latin typeface="Bradley Hand ITC" panose="03070402050302030203" pitchFamily="66" charset="0"/>
                  <a:ea typeface="Calibri"/>
                  <a:cs typeface="Calibri"/>
                  <a:sym typeface="Calibri"/>
                </a:rPr>
                <a:t> לפתק שקיבלתם </a:t>
              </a: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3600" dirty="0">
                  <a:solidFill>
                    <a:schemeClr val="dk1"/>
                  </a:solidFill>
                  <a:latin typeface="Bradley Hand ITC" panose="03070402050302030203" pitchFamily="66" charset="0"/>
                  <a:ea typeface="Calibri"/>
                  <a:cs typeface="Calibri"/>
                  <a:sym typeface="Calibri"/>
                </a:rPr>
                <a:t>והגיבו בתגובה חומלת כלפי האדם שכתב/ אמר את הדברים...</a:t>
              </a: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3600" dirty="0">
                  <a:solidFill>
                    <a:schemeClr val="dk1"/>
                  </a:solidFill>
                  <a:latin typeface="Bradley Hand ITC" panose="03070402050302030203" pitchFamily="66" charset="0"/>
                  <a:ea typeface="Calibri"/>
                  <a:cs typeface="Calibri"/>
                  <a:sym typeface="Calibri"/>
                </a:rPr>
                <a:t>מה הייתם אומרים לו?</a:t>
              </a: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3600" dirty="0">
                  <a:solidFill>
                    <a:schemeClr val="dk1"/>
                  </a:solidFill>
                  <a:latin typeface="Bradley Hand ITC" panose="03070402050302030203" pitchFamily="66" charset="0"/>
                  <a:ea typeface="Calibri"/>
                  <a:cs typeface="Calibri"/>
                  <a:sym typeface="Calibri"/>
                </a:rPr>
                <a:t>מה הייתם עושים?</a:t>
              </a: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3600" dirty="0">
                  <a:solidFill>
                    <a:schemeClr val="dk1"/>
                  </a:solidFill>
                  <a:latin typeface="Bradley Hand ITC" panose="03070402050302030203" pitchFamily="66" charset="0"/>
                  <a:ea typeface="Calibri"/>
                  <a:cs typeface="Calibri"/>
                  <a:sym typeface="Calibri"/>
                </a:rPr>
                <a:t>איזה רגש התעורר בכם כשקראתם את הדברים?</a:t>
              </a:r>
            </a:p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he-IL" sz="3600" dirty="0">
                  <a:solidFill>
                    <a:schemeClr val="dk1"/>
                  </a:solidFill>
                  <a:latin typeface="Bradley Hand ITC" panose="03070402050302030203" pitchFamily="66" charset="0"/>
                  <a:ea typeface="Calibri"/>
                  <a:cs typeface="Calibri"/>
                  <a:sym typeface="Calibri"/>
                </a:rPr>
                <a:t>רשמו את הדברים....</a:t>
              </a:r>
              <a:r>
                <a:rPr lang="en-US" sz="18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/>
              </a:r>
              <a:br>
                <a:rPr lang="en-US" sz="1800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</a:br>
              <a:endParaRPr lang="he-IL" sz="1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  <a:p>
              <a:pPr marL="0" marR="0" lvl="0" indent="0" algn="r" rtl="0">
                <a:lnSpc>
                  <a:spcPct val="3555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1800" b="0" i="0" u="none" strike="noStrike" cap="none" dirty="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sz="18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2" name="תמונה 11">
            <a:extLst>
              <a:ext uri="{FF2B5EF4-FFF2-40B4-BE49-F238E27FC236}">
                <a16:creationId xmlns="" xmlns:a16="http://schemas.microsoft.com/office/drawing/2014/main" id="{E629B77D-6C02-4815-8CE9-2AFA36F681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4383" y="3788880"/>
            <a:ext cx="4886325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7"/>
          <p:cNvSpPr/>
          <p:nvPr/>
        </p:nvSpPr>
        <p:spPr>
          <a:xfrm>
            <a:off x="-310128" y="-325133"/>
            <a:ext cx="15931129" cy="8959775"/>
          </a:xfrm>
          <a:prstGeom prst="rect">
            <a:avLst/>
          </a:prstGeom>
          <a:solidFill>
            <a:srgbClr val="D4C0AB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" name="Google Shape;130;p17"/>
          <p:cNvSpPr/>
          <p:nvPr/>
        </p:nvSpPr>
        <p:spPr>
          <a:xfrm>
            <a:off x="10138181" y="2057400"/>
            <a:ext cx="8377064" cy="8460570"/>
          </a:xfrm>
          <a:prstGeom prst="rect">
            <a:avLst/>
          </a:prstGeom>
          <a:solidFill>
            <a:srgbClr val="342D2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1" name="Google Shape;131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347856" y="2505075"/>
            <a:ext cx="3219450" cy="32194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2" name="Google Shape;132;p17"/>
          <p:cNvGrpSpPr/>
          <p:nvPr/>
        </p:nvGrpSpPr>
        <p:grpSpPr>
          <a:xfrm>
            <a:off x="421797" y="3505943"/>
            <a:ext cx="6166558" cy="2462371"/>
            <a:chOff x="0" y="-28575"/>
            <a:chExt cx="8222077" cy="3283162"/>
          </a:xfrm>
        </p:grpSpPr>
        <p:sp>
          <p:nvSpPr>
            <p:cNvPr id="133" name="Google Shape;133;p17"/>
            <p:cNvSpPr txBox="1"/>
            <p:nvPr/>
          </p:nvSpPr>
          <p:spPr>
            <a:xfrm>
              <a:off x="0" y="-28575"/>
              <a:ext cx="8222077" cy="16541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8000" b="0" i="0" u="none" strike="noStrike" cap="none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חמלה</a:t>
              </a:r>
              <a:endParaRPr/>
            </a:p>
          </p:txBody>
        </p:sp>
        <p:sp>
          <p:nvSpPr>
            <p:cNvPr id="134" name="Google Shape;134;p17"/>
            <p:cNvSpPr txBox="1"/>
            <p:nvPr/>
          </p:nvSpPr>
          <p:spPr>
            <a:xfrm>
              <a:off x="0" y="2076662"/>
              <a:ext cx="8222077" cy="117792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מהי</a:t>
              </a:r>
              <a:r>
                <a:rPr lang="en-US" sz="5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5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חמלה</a:t>
              </a:r>
              <a:r>
                <a:rPr lang="en-US" sz="5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5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בעיניכ</a:t>
              </a:r>
              <a:r>
                <a:rPr lang="en-US" sz="5000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ם</a:t>
              </a:r>
              <a:r>
                <a:rPr lang="he-IL" sz="5000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?</a:t>
              </a:r>
              <a:r>
                <a:rPr lang="en-US" sz="5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dirty="0"/>
            </a:p>
          </p:txBody>
        </p:sp>
      </p:grpSp>
      <p:sp>
        <p:nvSpPr>
          <p:cNvPr id="135" name="Google Shape;135;p17"/>
          <p:cNvSpPr txBox="1"/>
          <p:nvPr/>
        </p:nvSpPr>
        <p:spPr>
          <a:xfrm>
            <a:off x="303691" y="6672201"/>
            <a:ext cx="6402770" cy="28002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221777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הסרט</a:t>
            </a:r>
            <a:r>
              <a:rPr lang="en-US" sz="4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טאשי</a:t>
            </a:r>
            <a:r>
              <a:rPr lang="en-US" sz="4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 </a:t>
            </a:r>
            <a:r>
              <a:rPr lang="en-US" sz="4000" b="0" i="0" u="none" strike="noStrike" cap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והנזיר</a:t>
            </a:r>
            <a:endParaRPr lang="en-US" sz="4000" b="0" i="0" u="none" strike="noStrike" cap="none" dirty="0" smtClea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algn="ctr">
              <a:lnSpc>
                <a:spcPct val="140000"/>
              </a:lnSpc>
            </a:pPr>
            <a:r>
              <a:rPr lang="en-US" sz="2400" dirty="0" smtClean="0">
                <a:latin typeface="Calibri"/>
                <a:ea typeface="Calibri"/>
                <a:cs typeface="Calibri"/>
                <a:sym typeface="Calibri"/>
              </a:rPr>
              <a:t>(03:42-06:00)</a:t>
            </a:r>
            <a:endParaRPr sz="2400" dirty="0"/>
          </a:p>
        </p:txBody>
      </p:sp>
      <p:pic>
        <p:nvPicPr>
          <p:cNvPr id="136" name="Google Shape;136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19900" y="1063825"/>
            <a:ext cx="10972800" cy="6181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36;p17">
            <a:extLst>
              <a:ext uri="{FF2B5EF4-FFF2-40B4-BE49-F238E27FC236}">
                <a16:creationId xmlns="" xmlns:a16="http://schemas.microsoft.com/office/drawing/2014/main" id="{13D3763E-419D-4111-A4F1-B065E6F954E4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1463129" y="1063825"/>
            <a:ext cx="6403073" cy="61818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325AB35F-F667-4125-8B2C-F10802E9E0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2342" y="2576305"/>
            <a:ext cx="9753600" cy="689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C0AB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8"/>
          <p:cNvSpPr/>
          <p:nvPr/>
        </p:nvSpPr>
        <p:spPr>
          <a:xfrm>
            <a:off x="440043" y="1139942"/>
            <a:ext cx="14609871" cy="87729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18"/>
          <p:cNvSpPr txBox="1"/>
          <p:nvPr/>
        </p:nvSpPr>
        <p:spPr>
          <a:xfrm>
            <a:off x="844979" y="2816452"/>
            <a:ext cx="13800000" cy="69480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lvl="0" algn="ctr">
              <a:lnSpc>
                <a:spcPct val="160000"/>
              </a:lnSpc>
            </a:pP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מלה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מוגדרת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כרצון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ומוטיבציה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להקלת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סבלו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של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האחר</a:t>
            </a:r>
            <a:r>
              <a:rPr lang="he-IL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</a:p>
          <a:p>
            <a:pPr lvl="0" algn="ctr">
              <a:lnSpc>
                <a:spcPct val="160000"/>
              </a:lnSpc>
            </a:pPr>
            <a:r>
              <a:rPr lang="he-IL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חמלה הינה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שותפות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בסבל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של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הזולת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ושל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עצמנו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המתבטאת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כרצון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עז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לשדר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לזולת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שאנחנו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אתו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בתחושות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הקשות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ומבקשים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לעשות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ככל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שביכולתנו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כדי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להקל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על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סבלו</a:t>
            </a:r>
            <a:r>
              <a:rPr lang="he-IL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החמלה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מתמקדת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בהתייחסות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העמוקה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והמשמעותית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כלפי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הזולת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וכלפי</a:t>
            </a:r>
            <a:r>
              <a:rPr lang="en-US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עצ</a:t>
            </a:r>
            <a:r>
              <a:rPr lang="he-IL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מנו,</a:t>
            </a:r>
            <a:r>
              <a:rPr lang="he-IL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התייחסות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הכוללת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מחשבה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והתנהגות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שבאות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ממקום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של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קבלת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הזולת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וקבלה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עצמית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כבני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אדם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לא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מושלמים</a:t>
            </a:r>
            <a:r>
              <a:rPr lang="he-IL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143" name="Google Shape;143;p18"/>
          <p:cNvSpPr txBox="1"/>
          <p:nvPr/>
        </p:nvSpPr>
        <p:spPr>
          <a:xfrm>
            <a:off x="1730650" y="1139942"/>
            <a:ext cx="10580100" cy="147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חמלה</a:t>
            </a:r>
            <a:r>
              <a:rPr lang="en-US" sz="8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</p:txBody>
      </p:sp>
      <p:pic>
        <p:nvPicPr>
          <p:cNvPr id="3" name="תמונה 2">
            <a:extLst>
              <a:ext uri="{FF2B5EF4-FFF2-40B4-BE49-F238E27FC236}">
                <a16:creationId xmlns="" xmlns:a16="http://schemas.microsoft.com/office/drawing/2014/main" id="{222414EF-36EA-45F2-B719-867D49A1C8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3626" y="65171"/>
            <a:ext cx="7573617" cy="3096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C0AB"/>
        </a:solidFill>
        <a:effectLst/>
      </p:bgPr>
    </p:bg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19"/>
          <p:cNvSpPr/>
          <p:nvPr/>
        </p:nvSpPr>
        <p:spPr>
          <a:xfrm>
            <a:off x="466843" y="1770336"/>
            <a:ext cx="14609871" cy="877292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Google Shape;149;p19"/>
          <p:cNvSpPr txBox="1"/>
          <p:nvPr/>
        </p:nvSpPr>
        <p:spPr>
          <a:xfrm>
            <a:off x="120600" y="3954998"/>
            <a:ext cx="13800000" cy="571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59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כשאנו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חווים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חמל</a:t>
            </a:r>
            <a:r>
              <a:rPr lang="en-US" sz="4000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</a:t>
            </a:r>
            <a:r>
              <a:rPr lang="he-IL" sz="4000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  <a:p>
            <a:pPr marL="0" marR="0" lvl="0" indent="0" algn="ctr" rtl="0">
              <a:lnSpc>
                <a:spcPct val="15997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ליבנו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יוצא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אל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מישהו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אחר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באופן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4000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עמוק</a:t>
            </a:r>
            <a:r>
              <a:rPr lang="en-US" sz="4000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  <a:p>
            <a:pPr marL="0" marR="0" lvl="0" indent="0" algn="ctr" rtl="0">
              <a:lnSpc>
                <a:spcPct val="1600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החוויה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של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האדם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הסובל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היא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  <a:p>
            <a:pPr marL="0" marR="0" lvl="0" indent="0" algn="ctr" rtl="0">
              <a:lnSpc>
                <a:spcPct val="1600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שיש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לידו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מישהו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ששותף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לכאבו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ברגעי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הסבל</a:t>
            </a:r>
            <a:r>
              <a:rPr lang="he-IL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endParaRPr dirty="0"/>
          </a:p>
          <a:p>
            <a:pPr marL="0" marR="0" lvl="0" indent="0" algn="ctr" rtl="0">
              <a:lnSpc>
                <a:spcPct val="16001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שהוא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לא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עומד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לבד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במצוקה</a:t>
            </a:r>
            <a:r>
              <a:rPr lang="he-IL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  <a:p>
            <a:pPr marL="0" marR="0" lvl="0" indent="0" algn="ctr" rtl="0">
              <a:lnSpc>
                <a:spcPct val="16004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יש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בחוויה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זו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מן</a:t>
            </a:r>
            <a:r>
              <a:rPr lang="en-US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999" b="0" i="0" u="none" strike="noStrike" cap="none" dirty="0" err="1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ההקלה</a:t>
            </a:r>
            <a:r>
              <a:rPr lang="he-IL" sz="3999" b="0" i="0" u="none" strike="noStrike" cap="none" dirty="0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sp>
        <p:nvSpPr>
          <p:cNvPr id="150" name="Google Shape;150;p19"/>
          <p:cNvSpPr txBox="1"/>
          <p:nvPr/>
        </p:nvSpPr>
        <p:spPr>
          <a:xfrm>
            <a:off x="1730650" y="2561501"/>
            <a:ext cx="10580100" cy="139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חוויית החמלה </a:t>
            </a:r>
            <a:endParaRPr/>
          </a:p>
        </p:txBody>
      </p:sp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C998963C-1150-4E92-A9D1-7EB6075D9B8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5650" y="963529"/>
            <a:ext cx="6499642" cy="4240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0"/>
          <p:cNvSpPr txBox="1"/>
          <p:nvPr/>
        </p:nvSpPr>
        <p:spPr>
          <a:xfrm>
            <a:off x="1028700" y="2643188"/>
            <a:ext cx="4680658" cy="4100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 b="0" i="0" u="none" strike="noStrike" cap="none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מה</a:t>
            </a:r>
            <a:r>
              <a:rPr lang="en-US" sz="7000" b="0" i="0" u="none" strike="noStrike" cap="none" dirty="0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000" b="0" i="0" u="none" strike="noStrike" cap="none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בין</a:t>
            </a:r>
            <a:r>
              <a:rPr lang="en-US" sz="7000" b="0" i="0" u="none" strike="noStrike" cap="none" dirty="0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dirty="0"/>
          </a:p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000" b="0" i="0" u="none" strike="noStrike" cap="none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חמלה</a:t>
            </a:r>
            <a:r>
              <a:rPr lang="en-US" sz="7000" b="0" i="0" u="none" strike="noStrike" cap="none" dirty="0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000" b="0" i="0" u="none" strike="noStrike" cap="none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ואמפתיה</a:t>
            </a:r>
            <a:r>
              <a:rPr lang="en-US" sz="7000" b="0" i="0" u="none" strike="noStrike" cap="none" dirty="0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000" b="0" i="0" u="none" strike="noStrike" cap="none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לרחמים</a:t>
            </a:r>
            <a:r>
              <a:rPr lang="en-US" sz="7000" b="0" i="0" u="none" strike="noStrike" cap="none" dirty="0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7000" b="0" i="0" u="none" strike="noStrike" cap="none" dirty="0" err="1">
                <a:solidFill>
                  <a:srgbClr val="D4C0AB"/>
                </a:solidFill>
                <a:latin typeface="Calibri"/>
                <a:ea typeface="Calibri"/>
                <a:cs typeface="Calibri"/>
                <a:sym typeface="Calibri"/>
              </a:rPr>
              <a:t>וניכור</a:t>
            </a:r>
            <a:endParaRPr dirty="0"/>
          </a:p>
        </p:txBody>
      </p:sp>
      <p:sp>
        <p:nvSpPr>
          <p:cNvPr id="157" name="Google Shape;157;p20"/>
          <p:cNvSpPr/>
          <p:nvPr/>
        </p:nvSpPr>
        <p:spPr>
          <a:xfrm>
            <a:off x="8191662" y="-39542"/>
            <a:ext cx="5086269" cy="5183042"/>
          </a:xfrm>
          <a:prstGeom prst="rect">
            <a:avLst/>
          </a:prstGeom>
          <a:solidFill>
            <a:srgbClr val="D4C0AB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20"/>
          <p:cNvSpPr/>
          <p:nvPr/>
        </p:nvSpPr>
        <p:spPr>
          <a:xfrm>
            <a:off x="13277931" y="-39542"/>
            <a:ext cx="5086269" cy="5183042"/>
          </a:xfrm>
          <a:prstGeom prst="rect">
            <a:avLst/>
          </a:prstGeom>
          <a:solidFill>
            <a:srgbClr val="342D29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20"/>
          <p:cNvSpPr/>
          <p:nvPr/>
        </p:nvSpPr>
        <p:spPr>
          <a:xfrm>
            <a:off x="8191662" y="5143500"/>
            <a:ext cx="5086269" cy="5183042"/>
          </a:xfrm>
          <a:prstGeom prst="rect">
            <a:avLst/>
          </a:prstGeom>
          <a:solidFill>
            <a:srgbClr val="342D29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Google Shape;160;p20"/>
          <p:cNvSpPr/>
          <p:nvPr/>
        </p:nvSpPr>
        <p:spPr>
          <a:xfrm>
            <a:off x="13277956" y="5143500"/>
            <a:ext cx="5086200" cy="5183100"/>
          </a:xfrm>
          <a:prstGeom prst="rect">
            <a:avLst/>
          </a:prstGeom>
          <a:solidFill>
            <a:srgbClr val="D4C0AB">
              <a:alpha val="29411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1" name="Google Shape;161;p20"/>
          <p:cNvGrpSpPr/>
          <p:nvPr/>
        </p:nvGrpSpPr>
        <p:grpSpPr>
          <a:xfrm>
            <a:off x="8748364" y="634693"/>
            <a:ext cx="3972865" cy="4643957"/>
            <a:chOff x="0" y="-114300"/>
            <a:chExt cx="5297153" cy="6191942"/>
          </a:xfrm>
        </p:grpSpPr>
        <p:sp>
          <p:nvSpPr>
            <p:cNvPr id="162" name="Google Shape;162;p20"/>
            <p:cNvSpPr txBox="1"/>
            <p:nvPr/>
          </p:nvSpPr>
          <p:spPr>
            <a:xfrm>
              <a:off x="0" y="-114300"/>
              <a:ext cx="5297153" cy="113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000" b="0" i="0" u="none" strike="noStrike" cap="none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אמפתיה </a:t>
              </a:r>
              <a:endParaRPr/>
            </a:p>
          </p:txBody>
        </p:sp>
        <p:sp>
          <p:nvSpPr>
            <p:cNvPr id="163" name="Google Shape;163;p20"/>
            <p:cNvSpPr txBox="1"/>
            <p:nvPr/>
          </p:nvSpPr>
          <p:spPr>
            <a:xfrm>
              <a:off x="15" y="886442"/>
              <a:ext cx="5297100" cy="51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lvl="0" algn="ctr">
                <a:lnSpc>
                  <a:spcPct val="140000"/>
                </a:lnSpc>
              </a:pP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אמפתיה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נתפסת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כדלת</a:t>
              </a:r>
              <a:r>
                <a:rPr lang="he-IL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הכניסה</a:t>
              </a:r>
              <a:r>
                <a:rPr lang="he-IL" sz="3000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,</a:t>
              </a:r>
              <a:r>
                <a:rPr lang="en-US" sz="3000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כנקודת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המוצא</a:t>
              </a:r>
              <a:r>
                <a:rPr lang="he-IL" sz="3000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he-IL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לחמלה,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מאפשרת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לנו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להבין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סיטואציות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מהפרספקטיבה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של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הזולת</a:t>
              </a:r>
              <a:r>
                <a:rPr lang="he-IL" sz="3000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, </a:t>
              </a:r>
              <a:r>
                <a:rPr lang="he-IL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לנסות להבין מה ו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איך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הזולת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מרגיש</a:t>
              </a:r>
              <a:r>
                <a:rPr lang="he-IL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endParaRPr dirty="0"/>
            </a:p>
          </p:txBody>
        </p:sp>
      </p:grpSp>
      <p:grpSp>
        <p:nvGrpSpPr>
          <p:cNvPr id="164" name="Google Shape;164;p20"/>
          <p:cNvGrpSpPr/>
          <p:nvPr/>
        </p:nvGrpSpPr>
        <p:grpSpPr>
          <a:xfrm>
            <a:off x="8748364" y="5561159"/>
            <a:ext cx="3972865" cy="3243423"/>
            <a:chOff x="0" y="-456401"/>
            <a:chExt cx="5297153" cy="5340563"/>
          </a:xfrm>
        </p:grpSpPr>
        <p:sp>
          <p:nvSpPr>
            <p:cNvPr id="165" name="Google Shape;165;p20"/>
            <p:cNvSpPr txBox="1"/>
            <p:nvPr/>
          </p:nvSpPr>
          <p:spPr>
            <a:xfrm>
              <a:off x="0" y="-456401"/>
              <a:ext cx="5297153" cy="147240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רחמים</a:t>
              </a:r>
              <a:endParaRPr dirty="0"/>
            </a:p>
          </p:txBody>
        </p:sp>
        <p:sp>
          <p:nvSpPr>
            <p:cNvPr id="166" name="Google Shape;166;p20"/>
            <p:cNvSpPr txBox="1"/>
            <p:nvPr/>
          </p:nvSpPr>
          <p:spPr>
            <a:xfrm>
              <a:off x="0" y="1353562"/>
              <a:ext cx="5297153" cy="3530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כמו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החמלה</a:t>
              </a:r>
              <a:r>
                <a:rPr lang="he-IL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, גם הרחמים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כוללים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סוג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של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הזדהות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עם</a:t>
              </a:r>
              <a:r>
                <a:rPr lang="he-IL" sz="3000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אדם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אחר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שמרגיש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מצוקה</a:t>
              </a:r>
              <a:r>
                <a:rPr lang="he-IL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,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אבל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בהרגשת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רחמים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יש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מימד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של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תפיסה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מעמדית</a:t>
              </a:r>
              <a:r>
                <a:rPr lang="he-IL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dirty="0"/>
            </a:p>
          </p:txBody>
        </p:sp>
      </p:grpSp>
      <p:grpSp>
        <p:nvGrpSpPr>
          <p:cNvPr id="167" name="Google Shape;167;p20"/>
          <p:cNvGrpSpPr/>
          <p:nvPr/>
        </p:nvGrpSpPr>
        <p:grpSpPr>
          <a:xfrm>
            <a:off x="13796533" y="514351"/>
            <a:ext cx="3972865" cy="2757488"/>
            <a:chOff x="0" y="-114300"/>
            <a:chExt cx="5297153" cy="3576062"/>
          </a:xfrm>
        </p:grpSpPr>
        <p:sp>
          <p:nvSpPr>
            <p:cNvPr id="168" name="Google Shape;168;p20"/>
            <p:cNvSpPr txBox="1"/>
            <p:nvPr/>
          </p:nvSpPr>
          <p:spPr>
            <a:xfrm>
              <a:off x="0" y="-114300"/>
              <a:ext cx="5297153" cy="1130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000" b="0" i="0" u="none" strike="noStrike" cap="none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ניכור</a:t>
              </a:r>
              <a:endParaRPr/>
            </a:p>
          </p:txBody>
        </p:sp>
        <p:sp>
          <p:nvSpPr>
            <p:cNvPr id="169" name="Google Shape;169;p20"/>
            <p:cNvSpPr txBox="1"/>
            <p:nvPr/>
          </p:nvSpPr>
          <p:spPr>
            <a:xfrm>
              <a:off x="0" y="1353562"/>
              <a:ext cx="5297153" cy="2108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מצב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חברתי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שבו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אדם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או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קבוצה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מרגישים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עצמם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לא</a:t>
              </a:r>
              <a:r>
                <a:rPr lang="he-IL" sz="3000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שייכים, אדישים, לא מחוברים, מנותקים.</a:t>
              </a:r>
              <a:endParaRPr dirty="0"/>
            </a:p>
          </p:txBody>
        </p:sp>
      </p:grpSp>
      <p:grpSp>
        <p:nvGrpSpPr>
          <p:cNvPr id="170" name="Google Shape;170;p20"/>
          <p:cNvGrpSpPr/>
          <p:nvPr/>
        </p:nvGrpSpPr>
        <p:grpSpPr>
          <a:xfrm>
            <a:off x="13796450" y="5539601"/>
            <a:ext cx="3972825" cy="4908867"/>
            <a:chOff x="-9" y="-426877"/>
            <a:chExt cx="5297100" cy="5310902"/>
          </a:xfrm>
        </p:grpSpPr>
        <p:sp>
          <p:nvSpPr>
            <p:cNvPr id="171" name="Google Shape;171;p20"/>
            <p:cNvSpPr txBox="1"/>
            <p:nvPr/>
          </p:nvSpPr>
          <p:spPr>
            <a:xfrm>
              <a:off x="-9" y="-426877"/>
              <a:ext cx="5297100" cy="959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5000" b="0" i="0" u="none" strike="noStrike" cap="none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חמלה</a:t>
              </a:r>
              <a:endParaRPr/>
            </a:p>
          </p:txBody>
        </p:sp>
        <p:sp>
          <p:nvSpPr>
            <p:cNvPr id="172" name="Google Shape;172;p20"/>
            <p:cNvSpPr txBox="1"/>
            <p:nvPr/>
          </p:nvSpPr>
          <p:spPr>
            <a:xfrm>
              <a:off x="-9" y="532525"/>
              <a:ext cx="5297100" cy="4351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תופעה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טוטאלית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שאוחזת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בנו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he-IL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ו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מצליחה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להביא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אותנו</a:t>
              </a:r>
              <a:r>
                <a:rPr lang="he-IL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he-IL" sz="3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לפעולה,החמלה</a:t>
              </a:r>
              <a:r>
                <a:rPr lang="he-IL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מתעלה מעל האמפתיה, אבל ללא אמפתיה לא נגיע להתנסות בחמלה.</a:t>
              </a:r>
              <a:r>
                <a:rPr lang="en-US" sz="3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dirty="0"/>
            </a:p>
          </p:txBody>
        </p:sp>
      </p:grpSp>
      <p:pic>
        <p:nvPicPr>
          <p:cNvPr id="3" name="תמונה 2">
            <a:extLst>
              <a:ext uri="{FF2B5EF4-FFF2-40B4-BE49-F238E27FC236}">
                <a16:creationId xmlns="" xmlns:a16="http://schemas.microsoft.com/office/drawing/2014/main" id="{A6AD37D9-6C01-4BDB-BE6E-80A8AF7904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2063695" y="4168557"/>
            <a:ext cx="10306050" cy="194988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4C0AB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1"/>
          <p:cNvSpPr/>
          <p:nvPr/>
        </p:nvSpPr>
        <p:spPr>
          <a:xfrm>
            <a:off x="-672704" y="-329404"/>
            <a:ext cx="8240061" cy="812299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8" name="Google Shape;178;p21"/>
          <p:cNvGrpSpPr/>
          <p:nvPr/>
        </p:nvGrpSpPr>
        <p:grpSpPr>
          <a:xfrm>
            <a:off x="9144000" y="3517463"/>
            <a:ext cx="9144000" cy="4521638"/>
            <a:chOff x="0" y="-57150"/>
            <a:chExt cx="12192000" cy="6028851"/>
          </a:xfrm>
        </p:grpSpPr>
        <p:sp>
          <p:nvSpPr>
            <p:cNvPr id="179" name="Google Shape;179;p21"/>
            <p:cNvSpPr txBox="1"/>
            <p:nvPr/>
          </p:nvSpPr>
          <p:spPr>
            <a:xfrm>
              <a:off x="0" y="-57150"/>
              <a:ext cx="12192000" cy="7023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248888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21"/>
            <p:cNvSpPr txBox="1"/>
            <p:nvPr/>
          </p:nvSpPr>
          <p:spPr>
            <a:xfrm>
              <a:off x="0" y="981024"/>
              <a:ext cx="12192000" cy="20679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ctr" rtl="0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הדאלי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למה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טען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שהחמלה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היא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צורך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קיומי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ולא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מותרות</a:t>
              </a:r>
              <a:r>
                <a:rPr lang="he-IL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,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 dirty="0"/>
            </a:p>
            <a:p>
              <a:pPr marL="0" marR="0" lvl="0" indent="0" algn="ctr" rtl="0">
                <a:lnSpc>
                  <a:spcPct val="16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החמלה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היא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שאלה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של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הישרדות</a:t>
              </a:r>
              <a:r>
                <a:rPr lang="en-US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 </a:t>
              </a:r>
              <a:r>
                <a:rPr lang="en-US" sz="4000" b="0" i="0" u="none" strike="noStrike" cap="none" dirty="0" err="1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אנושית</a:t>
              </a:r>
              <a:r>
                <a:rPr lang="he-IL" sz="4000" b="0" i="0" u="none" strike="noStrike" cap="none" dirty="0">
                  <a:solidFill>
                    <a:srgbClr val="342D29"/>
                  </a:solidFill>
                  <a:latin typeface="Calibri"/>
                  <a:ea typeface="Calibri"/>
                  <a:cs typeface="Calibri"/>
                  <a:sym typeface="Calibri"/>
                </a:rPr>
                <a:t>.</a:t>
              </a:r>
              <a:endParaRPr dirty="0"/>
            </a:p>
          </p:txBody>
        </p:sp>
        <p:sp>
          <p:nvSpPr>
            <p:cNvPr id="182" name="Google Shape;182;p21"/>
            <p:cNvSpPr txBox="1"/>
            <p:nvPr/>
          </p:nvSpPr>
          <p:spPr>
            <a:xfrm>
              <a:off x="0" y="5317016"/>
              <a:ext cx="12192000" cy="65468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marR="0" lvl="0" indent="0" algn="l" rtl="0">
                <a:lnSpc>
                  <a:spcPct val="23333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4" name="Google Shape;184;p21"/>
          <p:cNvSpPr txBox="1"/>
          <p:nvPr/>
        </p:nvSpPr>
        <p:spPr>
          <a:xfrm>
            <a:off x="10548125" y="7147625"/>
            <a:ext cx="6711300" cy="211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8000" b="0" i="0" u="none" strike="noStrike" cap="none">
                <a:solidFill>
                  <a:srgbClr val="342D29"/>
                </a:solidFill>
                <a:latin typeface="Calibri"/>
                <a:ea typeface="Calibri"/>
                <a:cs typeface="Calibri"/>
                <a:sym typeface="Calibri"/>
              </a:rPr>
              <a:t>חמלה על פי הבודהיזם</a:t>
            </a:r>
            <a:endParaRPr/>
          </a:p>
        </p:txBody>
      </p:sp>
      <p:pic>
        <p:nvPicPr>
          <p:cNvPr id="2" name="תמונה 1">
            <a:extLst>
              <a:ext uri="{FF2B5EF4-FFF2-40B4-BE49-F238E27FC236}">
                <a16:creationId xmlns="" xmlns:a16="http://schemas.microsoft.com/office/drawing/2014/main" id="{B44E1763-DECF-4ABF-A06C-ECCF1B57E5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116" y="1722782"/>
            <a:ext cx="6300884" cy="73682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מסמך" ma:contentTypeID="0x010100D6B68218AD33FC48B5885AE8896E490B" ma:contentTypeVersion="2" ma:contentTypeDescription="צור מסמך חדש." ma:contentTypeScope="" ma:versionID="c9ab12ee77780b70ab55c35d107fa481">
  <xsd:schema xmlns:xsd="http://www.w3.org/2001/XMLSchema" xmlns:xs="http://www.w3.org/2001/XMLSchema" xmlns:p="http://schemas.microsoft.com/office/2006/metadata/properties" xmlns:ns3="68eeb1e8-9739-4ef2-bbd5-4e327f77ac40" targetNamespace="http://schemas.microsoft.com/office/2006/metadata/properties" ma:root="true" ma:fieldsID="16e0af54f68519811c25baba7c7b44e6" ns3:_="">
    <xsd:import namespace="68eeb1e8-9739-4ef2-bbd5-4e327f77ac40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eeb1e8-9739-4ef2-bbd5-4e327f77ac4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סוג תוכן"/>
        <xsd:element ref="dc:title" minOccurs="0" maxOccurs="1" ma:index="4" ma:displayName="כותרת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3F87C64-A4F5-478D-9502-C9DE85DFC6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8eeb1e8-9739-4ef2-bbd5-4e327f77ac4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08C77E9-BB6F-47EF-A134-0296BE2F371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8307D5-A870-4780-9997-BAD2CE55842F}">
  <ds:schemaRefs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2006/metadata/properties"/>
    <ds:schemaRef ds:uri="68eeb1e8-9739-4ef2-bbd5-4e327f77ac40"/>
    <ds:schemaRef ds:uri="http://purl.org/dc/elements/1.1/"/>
    <ds:schemaRef ds:uri="http://schemas.microsoft.com/office/infopath/2007/PartnerControls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818</TotalTime>
  <Words>803</Words>
  <Application>Microsoft Office PowerPoint</Application>
  <PresentationFormat>מותאם אישית</PresentationFormat>
  <Paragraphs>109</Paragraphs>
  <Slides>19</Slides>
  <Notes>19</Notes>
  <HiddenSlides>0</HiddenSlides>
  <MMClips>0</MMClips>
  <ScaleCrop>false</ScaleCrop>
  <HeadingPairs>
    <vt:vector size="4" baseType="variant"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19</vt:i4>
      </vt:variant>
    </vt:vector>
  </HeadingPairs>
  <TitlesOfParts>
    <vt:vector size="20" baseType="lpstr">
      <vt:lpstr>Office Theme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  <vt:lpstr>מצגת של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USER</dc:creator>
  <cp:lastModifiedBy>איריס וכטל</cp:lastModifiedBy>
  <cp:revision>12</cp:revision>
  <dcterms:modified xsi:type="dcterms:W3CDTF">2020-08-13T11:39:59Z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0x010100D6B68218AD33FC48B5885AE8896E490B</vt:lpwstr>
  </property>
</Properties>
</file>