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4" r:id="rId1"/>
  </p:sldMasterIdLst>
  <p:notesMasterIdLst>
    <p:notesMasterId r:id="rId9"/>
  </p:notesMasterIdLst>
  <p:sldIdLst>
    <p:sldId id="256" r:id="rId2"/>
    <p:sldId id="272" r:id="rId3"/>
    <p:sldId id="264" r:id="rId4"/>
    <p:sldId id="270" r:id="rId5"/>
    <p:sldId id="268" r:id="rId6"/>
    <p:sldId id="258" r:id="rId7"/>
    <p:sldId id="271" r:id="rId8"/>
  </p:sldIdLst>
  <p:sldSz cx="9144000" cy="5143500" type="screen16x9"/>
  <p:notesSz cx="6858000" cy="9144000"/>
  <p:embeddedFontLst>
    <p:embeddedFont>
      <p:font typeface="buNotza 1.4 Brush" panose="02000500000000000000" charset="-79"/>
      <p:regular r:id="rId10"/>
    </p:embeddedFont>
    <p:embeddedFont>
      <p:font typeface="Oxygen" panose="020B0604020202020204" charset="0"/>
      <p:regular r:id="rId11"/>
      <p:bold r:id="rId12"/>
    </p:embeddedFont>
    <p:embeddedFont>
      <p:font typeface="Lobster Two" panose="020B0604020202020204" charset="0"/>
      <p:regular r:id="rId13"/>
      <p:bold r:id="rId14"/>
      <p:italic r:id="rId15"/>
      <p:boldItalic r:id="rId16"/>
    </p:embeddedFont>
    <p:embeddedFont>
      <p:font typeface="Assistant" panose="020B0604020202020204" charset="-79"/>
      <p:regular r:id="rId17"/>
      <p:bold r:id="rId18"/>
    </p:embeddedFont>
    <p:embeddedFont>
      <p:font typeface="Heebo" panose="020B0604020202020204" charset="-79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369"/>
    <a:srgbClr val="C7DCD1"/>
    <a:srgbClr val="D1E4DA"/>
    <a:srgbClr val="E3EEE8"/>
    <a:srgbClr val="E8F1EC"/>
    <a:srgbClr val="ABCBBA"/>
    <a:srgbClr val="538169"/>
    <a:srgbClr val="8CB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524A51-FA42-4BFC-9476-B163BECA9657}">
  <a:tblStyle styleId="{9C524A51-FA42-4BFC-9476-B163BECA96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85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7f30386fa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7f30386fa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183c08c8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183c08c8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f30386fa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f30386fa7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f30386fa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f30386fa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166d2176e_0_3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166d2176e_0_3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7f30386fa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7f30386fa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2300" y="0"/>
            <a:ext cx="6779400" cy="2572500"/>
          </a:xfrm>
          <a:prstGeom prst="rect">
            <a:avLst/>
          </a:prstGeom>
          <a:solidFill>
            <a:srgbClr val="8CBB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4" y="-7391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DF4"/>
              </a:buClr>
              <a:buSzPts val="5200"/>
              <a:buNone/>
              <a:defRPr sz="5200">
                <a:solidFill>
                  <a:srgbClr val="FAFDF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696" y="186323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">
    <p:bg>
      <p:bgPr>
        <a:solidFill>
          <a:schemeClr val="accent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6956200" y="-12250"/>
            <a:ext cx="2211900" cy="51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902250" y="610250"/>
            <a:ext cx="7339500" cy="3951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>
            <a:off x="4572000" y="-41975"/>
            <a:ext cx="4561800" cy="51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2_1">
    <p:bg>
      <p:bgPr>
        <a:solidFill>
          <a:schemeClr val="accent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-22750" y="-16600"/>
            <a:ext cx="240600" cy="518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89050" y="1455200"/>
            <a:ext cx="2808000" cy="5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89050" y="2324523"/>
            <a:ext cx="2808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5525500" y="1920038"/>
            <a:ext cx="30432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5525500" y="2440115"/>
            <a:ext cx="3043200" cy="22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-32925" y="1431875"/>
            <a:ext cx="4773000" cy="373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2394600" y="1250700"/>
            <a:ext cx="4354800" cy="1300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249400" y="2391350"/>
            <a:ext cx="4645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 idx="2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47077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3470775" y="1762975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347077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347077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347077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 hasCustomPrompt="1"/>
          </p:nvPr>
        </p:nvSpPr>
        <p:spPr>
          <a:xfrm>
            <a:off x="347077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600442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7"/>
          </p:nvPr>
        </p:nvSpPr>
        <p:spPr>
          <a:xfrm>
            <a:off x="6004425" y="1762975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8" hasCustomPrompt="1"/>
          </p:nvPr>
        </p:nvSpPr>
        <p:spPr>
          <a:xfrm>
            <a:off x="600442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600442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600442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4" hasCustomPrompt="1"/>
          </p:nvPr>
        </p:nvSpPr>
        <p:spPr>
          <a:xfrm>
            <a:off x="600442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SECTION_TITLE_AND_DESCRIPTION_1_1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99575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99575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2"/>
          </p:nvPr>
        </p:nvSpPr>
        <p:spPr>
          <a:xfrm>
            <a:off x="353190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3"/>
          </p:nvPr>
        </p:nvSpPr>
        <p:spPr>
          <a:xfrm>
            <a:off x="353190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4"/>
          </p:nvPr>
        </p:nvSpPr>
        <p:spPr>
          <a:xfrm>
            <a:off x="606805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5"/>
          </p:nvPr>
        </p:nvSpPr>
        <p:spPr>
          <a:xfrm>
            <a:off x="606805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6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7"/>
          </p:nvPr>
        </p:nvSpPr>
        <p:spPr>
          <a:xfrm>
            <a:off x="99575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8"/>
          </p:nvPr>
        </p:nvSpPr>
        <p:spPr>
          <a:xfrm>
            <a:off x="99575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9"/>
          </p:nvPr>
        </p:nvSpPr>
        <p:spPr>
          <a:xfrm>
            <a:off x="353190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13"/>
          </p:nvPr>
        </p:nvSpPr>
        <p:spPr>
          <a:xfrm>
            <a:off x="353190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14"/>
          </p:nvPr>
        </p:nvSpPr>
        <p:spPr>
          <a:xfrm>
            <a:off x="606805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5"/>
          </p:nvPr>
        </p:nvSpPr>
        <p:spPr>
          <a:xfrm>
            <a:off x="606805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obster Two"/>
              <a:buNone/>
              <a:defRPr sz="2800">
                <a:solidFill>
                  <a:schemeClr val="accent4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Char char="●"/>
              <a:defRPr sz="1800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5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ortal.macam.ac.il/article/%D7%AA%D7%97%D7%95%D7%A9%D7%AA-%D7%A9%D7%99%D7%99%D7%9B%D7%95%D7%AA-%D7%9C%D7%91%D7%99%D7%AA-%D7%94%D7%A1%D7%A4%D7%A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bpsy.net/articles.asp?id=398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/>
          <p:nvPr/>
        </p:nvSpPr>
        <p:spPr>
          <a:xfrm>
            <a:off x="1693050" y="682700"/>
            <a:ext cx="5757900" cy="22821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ctrTitle"/>
          </p:nvPr>
        </p:nvSpPr>
        <p:spPr>
          <a:xfrm>
            <a:off x="1493841" y="1243700"/>
            <a:ext cx="6024600" cy="11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latin typeface="Assistant" pitchFamily="2" charset="-79"/>
                <a:cs typeface="Assistant" pitchFamily="2" charset="-79"/>
              </a:rPr>
              <a:t>יום מדריכים ומדריכות ארצי</a:t>
            </a:r>
            <a:r>
              <a:rPr lang="he-IL" sz="2800" dirty="0">
                <a:latin typeface="Assistant" pitchFamily="2" charset="-79"/>
                <a:cs typeface="Assistant" pitchFamily="2" charset="-79"/>
              </a:rPr>
              <a:t/>
            </a:r>
            <a:br>
              <a:rPr lang="he-IL" sz="2800" dirty="0">
                <a:latin typeface="Assistant" pitchFamily="2" charset="-79"/>
                <a:cs typeface="Assistant" pitchFamily="2" charset="-79"/>
              </a:rPr>
            </a:br>
            <a:r>
              <a:rPr lang="he-IL" sz="2800" dirty="0">
                <a:latin typeface="Assistant" pitchFamily="2" charset="-79"/>
                <a:cs typeface="Assistant" pitchFamily="2" charset="-79"/>
              </a:rPr>
              <a:t>יחידת אקלים חינוכי מיטבי ומניעת אלימות</a:t>
            </a:r>
            <a:br>
              <a:rPr lang="he-IL" sz="2800" dirty="0">
                <a:latin typeface="Assistant" pitchFamily="2" charset="-79"/>
                <a:cs typeface="Assistant" pitchFamily="2" charset="-79"/>
              </a:rPr>
            </a:br>
            <a:r>
              <a:rPr lang="he-IL" sz="2800" dirty="0">
                <a:latin typeface="Assistant" pitchFamily="2" charset="-79"/>
                <a:cs typeface="Assistant" pitchFamily="2" charset="-79"/>
              </a:rPr>
              <a:t/>
            </a:r>
            <a:br>
              <a:rPr lang="he-IL" sz="2800" dirty="0">
                <a:latin typeface="Assistant" pitchFamily="2" charset="-79"/>
                <a:cs typeface="Assistant" pitchFamily="2" charset="-79"/>
              </a:rPr>
            </a:br>
            <a:r>
              <a:rPr lang="he-IL" sz="2800" dirty="0">
                <a:latin typeface="Assistant" pitchFamily="2" charset="-79"/>
                <a:cs typeface="Assistant" pitchFamily="2" charset="-79"/>
              </a:rPr>
              <a:t>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ורד גיל, ממונה על אקלים חינוכי מיטבי ומניעת אלימות, שפ"י </a:t>
            </a:r>
            <a:endParaRPr sz="24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5E975335-F09C-2A5F-B444-424849B0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65111" y="2456321"/>
            <a:ext cx="9144000" cy="1655762"/>
          </a:xfrm>
        </p:spPr>
        <p:txBody>
          <a:bodyPr/>
          <a:lstStyle/>
          <a:p>
            <a:r>
              <a:rPr lang="he-IL" dirty="0">
                <a:latin typeface="Assistant" pitchFamily="2" charset="-79"/>
                <a:cs typeface="Assistant" pitchFamily="2" charset="-79"/>
              </a:rPr>
              <a:t>18.12.24  |  י"ז בכסלו תשפ"ה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 descr="תמונה שמכילה לבוש, מכשיר כתיבה, אדם, גיר&#10;&#10;התיאור נוצר באופן אוטומטי">
            <a:extLst>
              <a:ext uri="{FF2B5EF4-FFF2-40B4-BE49-F238E27FC236}">
                <a16:creationId xmlns:a16="http://schemas.microsoft.com/office/drawing/2014/main" id="{806291BB-FE6E-D6BD-5E03-874CA347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794"/>
          <a:stretch/>
        </p:blipFill>
        <p:spPr>
          <a:xfrm>
            <a:off x="-3900" y="1906700"/>
            <a:ext cx="4205400" cy="2835900"/>
          </a:xfrm>
          <a:prstGeom prst="rect">
            <a:avLst/>
          </a:prstGeom>
        </p:spPr>
      </p:pic>
      <p:sp>
        <p:nvSpPr>
          <p:cNvPr id="519" name="Google Shape;519;p45"/>
          <p:cNvSpPr txBox="1">
            <a:spLocks noGrp="1"/>
          </p:cNvSpPr>
          <p:nvPr>
            <p:ph type="title"/>
          </p:nvPr>
        </p:nvSpPr>
        <p:spPr>
          <a:xfrm>
            <a:off x="766800" y="1"/>
            <a:ext cx="7610400" cy="10960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latin typeface="buNotza 1.4 Brush" panose="02000500000000000000" pitchFamily="50" charset="-79"/>
                <a:cs typeface="buNotza 1.4 Brush" panose="02000500000000000000" pitchFamily="50" charset="-79"/>
              </a:rPr>
              <a:t>שייכות</a:t>
            </a:r>
            <a:endParaRPr sz="6600" dirty="0"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  <p:sp>
        <p:nvSpPr>
          <p:cNvPr id="522" name="Google Shape;522;p45"/>
          <p:cNvSpPr/>
          <p:nvPr/>
        </p:nvSpPr>
        <p:spPr>
          <a:xfrm>
            <a:off x="-3900" y="1906700"/>
            <a:ext cx="4205400" cy="2835900"/>
          </a:xfrm>
          <a:prstGeom prst="rect">
            <a:avLst/>
          </a:prstGeom>
          <a:solidFill>
            <a:srgbClr val="73A88C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5"/>
          <p:cNvSpPr/>
          <p:nvPr/>
        </p:nvSpPr>
        <p:spPr>
          <a:xfrm>
            <a:off x="-212250" y="1715000"/>
            <a:ext cx="4622100" cy="32193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35E512-16D4-94DF-FA48-0E1EBBEF9937}"/>
              </a:ext>
            </a:extLst>
          </p:cNvPr>
          <p:cNvSpPr txBox="1">
            <a:spLocks/>
          </p:cNvSpPr>
          <p:nvPr/>
        </p:nvSpPr>
        <p:spPr>
          <a:xfrm>
            <a:off x="4844089" y="906461"/>
            <a:ext cx="42064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 sz="1800" b="1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indent="0" algn="r" rtl="1"/>
            <a:r>
              <a:rPr lang="he-IL" sz="1400" b="0" dirty="0">
                <a:solidFill>
                  <a:schemeClr val="accent2"/>
                </a:solidFill>
                <a:latin typeface="Assistant" pitchFamily="2" charset="-79"/>
                <a:cs typeface="Assistant" pitchFamily="2" charset="-79"/>
              </a:rPr>
              <a:t>האדם הוא יצור חברתי, תחושת שייכות היא צורך בסיסי, ומעגלי שייכות השונים משפיעים רבות על התפתחות הזהות האישית, החברתית והלאומית.</a:t>
            </a:r>
          </a:p>
          <a:p>
            <a:pPr marL="0" indent="0" algn="r" rtl="1"/>
            <a:endParaRPr lang="he-IL" sz="1400" b="0" dirty="0">
              <a:solidFill>
                <a:schemeClr val="accent2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r" rtl="1" fontAlgn="base"/>
            <a:r>
              <a:rPr lang="he-IL" sz="1400" dirty="0">
                <a:solidFill>
                  <a:schemeClr val="tx2">
                    <a:lumMod val="75000"/>
                  </a:schemeClr>
                </a:solidFill>
                <a:latin typeface="Assistant" pitchFamily="2" charset="-79"/>
                <a:cs typeface="Assistant" pitchFamily="2" charset="-79"/>
              </a:rPr>
              <a:t>בניית תחושת שייכות חיונית לרווחה הנפשית שלנו ומעניקה מוטיבציה ואמונה עצמית. אלה משפרים את הלמידה - וחשוב יותר, בונים בנו בסיס טוב ויציב יותר. </a:t>
            </a:r>
          </a:p>
          <a:p>
            <a:pPr marL="0" indent="0" algn="r" rtl="1" fontAlgn="base"/>
            <a:endParaRPr lang="he-IL" sz="1400" dirty="0">
              <a:solidFill>
                <a:schemeClr val="tx2">
                  <a:lumMod val="75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r" rtl="1" fontAlgn="base"/>
            <a:r>
              <a:rPr lang="he-IL" sz="1400" dirty="0">
                <a:solidFill>
                  <a:schemeClr val="accent2"/>
                </a:solidFill>
                <a:latin typeface="Assistant" pitchFamily="2" charset="-79"/>
                <a:cs typeface="Assistant" pitchFamily="2" charset="-79"/>
              </a:rPr>
              <a:t>שלושה מרכיבים בהבניית תחושת השייכות (אלברט, 1991):</a:t>
            </a:r>
            <a:r>
              <a:rPr lang="he-IL" sz="1400" dirty="0">
                <a:cs typeface="Assistant" pitchFamily="2" charset="-79"/>
              </a:rPr>
              <a:t> </a:t>
            </a:r>
            <a:endParaRPr lang="he-IL" sz="1400" dirty="0">
              <a:solidFill>
                <a:schemeClr val="accent2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r" rtl="1"/>
            <a:endParaRPr lang="he-IL" sz="1400" b="0" dirty="0">
              <a:solidFill>
                <a:schemeClr val="accent2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r" rtl="1"/>
            <a:endParaRPr lang="he-IL" sz="1400" b="0" dirty="0">
              <a:solidFill>
                <a:schemeClr val="accent2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r" rtl="1"/>
            <a:endParaRPr lang="he-IL" sz="1400" b="0" dirty="0">
              <a:solidFill>
                <a:schemeClr val="accent2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r" rtl="1"/>
            <a:endParaRPr lang="he-IL" sz="1400" b="0" dirty="0">
              <a:solidFill>
                <a:schemeClr val="accent2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r" rtl="1"/>
            <a:r>
              <a:rPr lang="he-IL" sz="1400" b="0" dirty="0">
                <a:solidFill>
                  <a:schemeClr val="accent2"/>
                </a:solidFill>
                <a:latin typeface="Assistant" pitchFamily="2" charset="-79"/>
                <a:cs typeface="Assistant" pitchFamily="2" charset="-79"/>
              </a:rPr>
              <a:t>משפחה, חברים, קהילה, עם, מדינה והאנושות כולה, משפיעים רבות על התפתחות הזהות האישית, החברתית והלאומית של בני הנוער</a:t>
            </a:r>
            <a:endParaRPr lang="he-IL" sz="1400" dirty="0">
              <a:solidFill>
                <a:schemeClr val="accent2"/>
              </a:solidFill>
              <a:latin typeface="Assistant" pitchFamily="2" charset="-79"/>
              <a:cs typeface="Assistant" pitchFamily="2" charset="-79"/>
            </a:endParaRPr>
          </a:p>
          <a:p>
            <a:pPr algn="r" rtl="1"/>
            <a:endParaRPr lang="he-IL" sz="1400" dirty="0">
              <a:solidFill>
                <a:schemeClr val="accent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2" name="Google Shape;222;p35">
            <a:extLst>
              <a:ext uri="{FF2B5EF4-FFF2-40B4-BE49-F238E27FC236}">
                <a16:creationId xmlns:a16="http://schemas.microsoft.com/office/drawing/2014/main" id="{16811EA2-4D5A-6538-8A14-52392F9243F2}"/>
              </a:ext>
            </a:extLst>
          </p:cNvPr>
          <p:cNvSpPr/>
          <p:nvPr/>
        </p:nvSpPr>
        <p:spPr>
          <a:xfrm>
            <a:off x="7701075" y="3626985"/>
            <a:ext cx="1133399" cy="485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חבירה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Connect</a:t>
            </a:r>
            <a:endParaRPr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3" name="Google Shape;222;p35">
            <a:extLst>
              <a:ext uri="{FF2B5EF4-FFF2-40B4-BE49-F238E27FC236}">
                <a16:creationId xmlns:a16="http://schemas.microsoft.com/office/drawing/2014/main" id="{6B06C8C2-E25D-A2B7-367A-BF155CB1F633}"/>
              </a:ext>
            </a:extLst>
          </p:cNvPr>
          <p:cNvSpPr/>
          <p:nvPr/>
        </p:nvSpPr>
        <p:spPr>
          <a:xfrm>
            <a:off x="6462259" y="3626985"/>
            <a:ext cx="1133400" cy="485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מסוגלות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Capable</a:t>
            </a:r>
            <a:endParaRPr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Google Shape;222;p35">
            <a:extLst>
              <a:ext uri="{FF2B5EF4-FFF2-40B4-BE49-F238E27FC236}">
                <a16:creationId xmlns:a16="http://schemas.microsoft.com/office/drawing/2014/main" id="{EDB69274-04E5-093B-E46A-61DFA5E37844}"/>
              </a:ext>
            </a:extLst>
          </p:cNvPr>
          <p:cNvSpPr/>
          <p:nvPr/>
        </p:nvSpPr>
        <p:spPr>
          <a:xfrm>
            <a:off x="5189368" y="3626985"/>
            <a:ext cx="1133400" cy="485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תרומה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Contribute</a:t>
            </a:r>
            <a:endParaRPr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-212250" y="1084179"/>
            <a:ext cx="8753055" cy="407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2"/>
                </a:solidFill>
                <a:latin typeface="Heebo" pitchFamily="2" charset="-79"/>
                <a:cs typeface="Heebo" pitchFamily="2" charset="-79"/>
                <a:hlinkClick r:id="rId4"/>
              </a:rPr>
              <a:t>מכון </a:t>
            </a:r>
            <a:r>
              <a:rPr lang="he-IL" sz="2400" dirty="0" err="1">
                <a:solidFill>
                  <a:schemeClr val="bg2"/>
                </a:solidFill>
                <a:latin typeface="Heebo" pitchFamily="2" charset="-79"/>
                <a:cs typeface="Heebo" pitchFamily="2" charset="-79"/>
                <a:hlinkClick r:id="rId4"/>
              </a:rPr>
              <a:t>מופ"ת</a:t>
            </a:r>
            <a:r>
              <a:rPr lang="he-IL" sz="2400" dirty="0">
                <a:solidFill>
                  <a:schemeClr val="bg2"/>
                </a:solidFill>
                <a:latin typeface="Heebo" pitchFamily="2" charset="-79"/>
                <a:cs typeface="Heebo" pitchFamily="2" charset="-79"/>
                <a:hlinkClick r:id="rId4"/>
              </a:rPr>
              <a:t> תחושת שייכות לבית הספר</a:t>
            </a:r>
            <a:endParaRPr lang="he-IL" sz="2400" dirty="0">
              <a:solidFill>
                <a:schemeClr val="bg2"/>
              </a:solidFill>
              <a:latin typeface="Heebo" pitchFamily="2" charset="-79"/>
              <a:cs typeface="Heebo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/>
          <p:nvPr/>
        </p:nvSpPr>
        <p:spPr>
          <a:xfrm>
            <a:off x="570976" y="2472811"/>
            <a:ext cx="8913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b="1" dirty="0">
                <a:solidFill>
                  <a:schemeClr val="accent1"/>
                </a:solidFill>
                <a:latin typeface="Assistant" pitchFamily="2" charset="-79"/>
                <a:ea typeface="Oxygen"/>
                <a:cs typeface="Assistant" pitchFamily="2" charset="-79"/>
                <a:sym typeface="Oxygen"/>
              </a:rPr>
              <a:t>אינטימיות</a:t>
            </a:r>
            <a:endParaRPr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55" name="Google Shape;255;p37"/>
          <p:cNvSpPr/>
          <p:nvPr/>
        </p:nvSpPr>
        <p:spPr>
          <a:xfrm>
            <a:off x="2445926" y="2472811"/>
            <a:ext cx="8913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chemeClr val="accent1"/>
                </a:solidFill>
                <a:latin typeface="Assistant" pitchFamily="2" charset="-79"/>
                <a:ea typeface="Oxygen"/>
                <a:cs typeface="Assistant" pitchFamily="2" charset="-79"/>
                <a:sym typeface="Oxygen"/>
              </a:rPr>
              <a:t>תחושת שייכות</a:t>
            </a:r>
            <a:endParaRPr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4320876" y="2472811"/>
            <a:ext cx="8913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סוֹלָנוּת</a:t>
            </a:r>
            <a:endParaRPr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57" name="Google Shape;257;p37"/>
          <p:cNvSpPr/>
          <p:nvPr/>
        </p:nvSpPr>
        <p:spPr>
          <a:xfrm>
            <a:off x="6195826" y="2472811"/>
            <a:ext cx="8913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  <a:sym typeface="Oxygen"/>
              </a:rPr>
              <a:t>לבדיות</a:t>
            </a:r>
            <a:endParaRPr b="1" dirty="0"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267" name="Google Shape;267;p37"/>
          <p:cNvCxnSpPr/>
          <p:nvPr/>
        </p:nvCxnSpPr>
        <p:spPr>
          <a:xfrm>
            <a:off x="1016626" y="3045511"/>
            <a:ext cx="0" cy="550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37"/>
          <p:cNvCxnSpPr>
            <a:endCxn id="255" idx="0"/>
          </p:cNvCxnSpPr>
          <p:nvPr/>
        </p:nvCxnSpPr>
        <p:spPr>
          <a:xfrm>
            <a:off x="2891576" y="1922011"/>
            <a:ext cx="0" cy="550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37"/>
          <p:cNvCxnSpPr/>
          <p:nvPr/>
        </p:nvCxnSpPr>
        <p:spPr>
          <a:xfrm>
            <a:off x="4766526" y="3045511"/>
            <a:ext cx="0" cy="550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37"/>
          <p:cNvCxnSpPr>
            <a:endCxn id="257" idx="0"/>
          </p:cNvCxnSpPr>
          <p:nvPr/>
        </p:nvCxnSpPr>
        <p:spPr>
          <a:xfrm>
            <a:off x="6641476" y="1922011"/>
            <a:ext cx="0" cy="550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37"/>
          <p:cNvCxnSpPr>
            <a:stCxn id="254" idx="3"/>
            <a:endCxn id="255" idx="1"/>
          </p:cNvCxnSpPr>
          <p:nvPr/>
        </p:nvCxnSpPr>
        <p:spPr>
          <a:xfrm>
            <a:off x="1462276" y="2759161"/>
            <a:ext cx="983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37"/>
          <p:cNvCxnSpPr>
            <a:stCxn id="255" idx="3"/>
            <a:endCxn id="256" idx="1"/>
          </p:cNvCxnSpPr>
          <p:nvPr/>
        </p:nvCxnSpPr>
        <p:spPr>
          <a:xfrm>
            <a:off x="3337226" y="2759161"/>
            <a:ext cx="983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7"/>
          <p:cNvCxnSpPr>
            <a:stCxn id="256" idx="3"/>
            <a:endCxn id="257" idx="1"/>
          </p:cNvCxnSpPr>
          <p:nvPr/>
        </p:nvCxnSpPr>
        <p:spPr>
          <a:xfrm>
            <a:off x="5212176" y="2759161"/>
            <a:ext cx="983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257;p37">
            <a:extLst>
              <a:ext uri="{FF2B5EF4-FFF2-40B4-BE49-F238E27FC236}">
                <a16:creationId xmlns:a16="http://schemas.microsoft.com/office/drawing/2014/main" id="{FF93162E-8F5A-DAC9-03D7-B3A23F42180D}"/>
              </a:ext>
            </a:extLst>
          </p:cNvPr>
          <p:cNvSpPr/>
          <p:nvPr/>
        </p:nvSpPr>
        <p:spPr>
          <a:xfrm>
            <a:off x="8070776" y="2472811"/>
            <a:ext cx="8913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chemeClr val="accent1"/>
                </a:solidFill>
                <a:latin typeface="Assistant" pitchFamily="2" charset="-79"/>
                <a:ea typeface="Oxygen"/>
                <a:cs typeface="Assistant" pitchFamily="2" charset="-79"/>
                <a:sym typeface="Oxygen"/>
              </a:rPr>
              <a:t>בדידות</a:t>
            </a:r>
            <a:endParaRPr b="1" dirty="0"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5" name="Google Shape;273;p37">
            <a:extLst>
              <a:ext uri="{FF2B5EF4-FFF2-40B4-BE49-F238E27FC236}">
                <a16:creationId xmlns:a16="http://schemas.microsoft.com/office/drawing/2014/main" id="{E0E3E0D7-9049-402A-B7AF-EA63D7361029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8516426" y="3045511"/>
            <a:ext cx="0" cy="571395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276;p37">
            <a:extLst>
              <a:ext uri="{FF2B5EF4-FFF2-40B4-BE49-F238E27FC236}">
                <a16:creationId xmlns:a16="http://schemas.microsoft.com/office/drawing/2014/main" id="{4B5EA008-B376-3FBE-F78B-54C722B7DFBC}"/>
              </a:ext>
            </a:extLst>
          </p:cNvPr>
          <p:cNvCxnSpPr>
            <a:endCxn id="2" idx="1"/>
          </p:cNvCxnSpPr>
          <p:nvPr/>
        </p:nvCxnSpPr>
        <p:spPr>
          <a:xfrm>
            <a:off x="7087126" y="2759161"/>
            <a:ext cx="983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כותרת 1">
            <a:extLst>
              <a:ext uri="{FF2B5EF4-FFF2-40B4-BE49-F238E27FC236}">
                <a16:creationId xmlns:a16="http://schemas.microsoft.com/office/drawing/2014/main" id="{41E72750-019C-70EA-6695-CC67F08C7082}"/>
              </a:ext>
            </a:extLst>
          </p:cNvPr>
          <p:cNvSpPr txBox="1">
            <a:spLocks/>
          </p:cNvSpPr>
          <p:nvPr/>
        </p:nvSpPr>
        <p:spPr>
          <a:xfrm>
            <a:off x="258143" y="-667092"/>
            <a:ext cx="8885857" cy="15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bster Two"/>
              <a:buNone/>
              <a:defRPr sz="3000" b="0" i="0" u="none" strike="noStrike" cap="none">
                <a:solidFill>
                  <a:schemeClr val="accent4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endParaRPr lang="en-US" sz="2400" b="1" dirty="0">
              <a:latin typeface="Assistant" pitchFamily="2" charset="-79"/>
              <a:cs typeface="Assistant" pitchFamily="2" charset="-79"/>
            </a:endParaRPr>
          </a:p>
          <a:p>
            <a:pPr algn="ctr" rtl="1"/>
            <a:r>
              <a:rPr lang="he-IL" sz="2400" b="1" dirty="0">
                <a:latin typeface="Assistant" pitchFamily="2" charset="-79"/>
                <a:cs typeface="Assistant" pitchFamily="2" charset="-79"/>
                <a:hlinkClick r:id="rId3"/>
              </a:rPr>
              <a:t>לנוע בגמישות מבדידות-לשייכות ולאינטימיות, עינת פורת עמוס</a:t>
            </a:r>
            <a:endParaRPr lang="en-US" sz="2400" b="1" dirty="0">
              <a:latin typeface="Assistant" pitchFamily="2" charset="-79"/>
              <a:cs typeface="Assistant" pitchFamily="2" charset="-79"/>
            </a:endParaRPr>
          </a:p>
          <a:p>
            <a:pPr algn="ctr" rtl="1"/>
            <a:r>
              <a:rPr lang="he-IL" sz="2400" b="1" dirty="0">
                <a:latin typeface="Assistant" pitchFamily="2" charset="-79"/>
                <a:cs typeface="Assistant" pitchFamily="2" charset="-79"/>
              </a:rPr>
              <a:t>רצף התחושות: בדידות– לבדיות – </a:t>
            </a:r>
            <a:r>
              <a:rPr lang="he-IL" sz="2400" b="1" dirty="0" err="1">
                <a:latin typeface="Assistant" pitchFamily="2" charset="-79"/>
                <a:cs typeface="Assistant" pitchFamily="2" charset="-79"/>
              </a:rPr>
              <a:t>סוֹלָנוּת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 – שייכות – אינטימיות 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73EA4406-5A14-61B6-04AB-2A9944F1F378}"/>
              </a:ext>
            </a:extLst>
          </p:cNvPr>
          <p:cNvSpPr txBox="1"/>
          <p:nvPr/>
        </p:nvSpPr>
        <p:spPr>
          <a:xfrm>
            <a:off x="6456784" y="3608975"/>
            <a:ext cx="27080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  <a:sym typeface="Arial"/>
              </a:rPr>
              <a:t>הבדידות מתעוררות כשמספר הקשרים שלנו נתפס מבחינתנו כלא מספק, וכאשר איכות היחסים הבינאישיים שלנו ותוכנם אינם נותנים מענה למידת האינטימיות שלה אנו משתוקקים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sistant" pitchFamily="2" charset="-79"/>
              <a:cs typeface="Assistant" pitchFamily="2" charset="-79"/>
              <a:sym typeface="Arial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00BFA126-053B-9B8D-F29B-B18BCF617F17}"/>
              </a:ext>
            </a:extLst>
          </p:cNvPr>
          <p:cNvSpPr txBox="1"/>
          <p:nvPr/>
        </p:nvSpPr>
        <p:spPr>
          <a:xfrm>
            <a:off x="5026447" y="933871"/>
            <a:ext cx="3230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מצב שבו אני נמצאת לבד עם עצמי, והסיטואציה לא מעוררת בי תחושות של בדידות. כולנו זקוקים לזמן עם עצמנו לבד – גם אם אנו לא מרגישים בזמן הזה שמחה או שלווה</a:t>
            </a: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66DF74B-E667-E984-3269-57E2111E80A3}"/>
              </a:ext>
            </a:extLst>
          </p:cNvPr>
          <p:cNvSpPr txBox="1"/>
          <p:nvPr/>
        </p:nvSpPr>
        <p:spPr>
          <a:xfrm>
            <a:off x="3676995" y="3617817"/>
            <a:ext cx="223223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  <a:sym typeface="Arial"/>
              </a:rPr>
              <a:t>סולנות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  <a:sym typeface="Arial"/>
              </a:rPr>
              <a:t> היא חוויה, פעילות או מצב תודעה חיובי, המבוסס על בחירה בַּלבד.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  <a:sym typeface="Arial"/>
              </a:rPr>
              <a:t>זמן איכות עם עצמי, המוקדש לעיסוק שהוא משמעותי עבורי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98B6D7FF-2EC9-DA1D-8A2C-FAC770157D84}"/>
              </a:ext>
            </a:extLst>
          </p:cNvPr>
          <p:cNvSpPr txBox="1"/>
          <p:nvPr/>
        </p:nvSpPr>
        <p:spPr>
          <a:xfrm>
            <a:off x="737399" y="792828"/>
            <a:ext cx="40755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  <a:sym typeface="Arial"/>
              </a:rPr>
              <a:t>תחושת שייכות יכולה להיווצר מתוקף נסיבות החיים, הלידה או המגורים וגם מהשקעה מודעת ומכוונת. איכות מערכות היחסים שלנו היא המפתח לאושר ולבריאות – אנשים המחוברים חברתית יותר למשפחה, לחברים ולקהילה הם אנשים מאושרים יותר ובריאים יותר 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D87C2E84-9ECC-69F4-554F-8B78D307B997}"/>
              </a:ext>
            </a:extLst>
          </p:cNvPr>
          <p:cNvSpPr txBox="1"/>
          <p:nvPr/>
        </p:nvSpPr>
        <p:spPr>
          <a:xfrm>
            <a:off x="226949" y="3555943"/>
            <a:ext cx="31102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חיבור רגשי בין בני אדם שיש בו דיאלוג כן וגלוי, מעורבות ופתיחות הדדית: </a:t>
            </a:r>
            <a:r>
              <a:rPr lang="he-IL" b="1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מסירוּת וביטחון. </a:t>
            </a:r>
          </a:p>
          <a:p>
            <a:pPr algn="ctr" rtl="1"/>
            <a:r>
              <a:rPr lang="he-IL" b="1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מסירוּת</a:t>
            </a:r>
            <a:r>
              <a:rPr lang="he-IL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 משקפת את היכולת ואת הנכונות להעניק לאחר מתוך הבנת צרכיו ורצונותיו. </a:t>
            </a:r>
          </a:p>
          <a:p>
            <a:pPr algn="ctr" rtl="1"/>
            <a:r>
              <a:rPr lang="he-IL" b="1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ביטחון </a:t>
            </a:r>
            <a:r>
              <a:rPr lang="he-IL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משקף את עמידותו של הקשר בזמנים שבהם אחד הצדדים נמצא במצב של חולשה</a:t>
            </a:r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E2B31878-DBD1-3264-ED68-C7BA5801CAD0}"/>
              </a:ext>
            </a:extLst>
          </p:cNvPr>
          <p:cNvSpPr/>
          <p:nvPr/>
        </p:nvSpPr>
        <p:spPr>
          <a:xfrm>
            <a:off x="8360229" y="2104103"/>
            <a:ext cx="279916" cy="275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786C3396-7BD3-D5EF-3511-7289CF80FC59}"/>
              </a:ext>
            </a:extLst>
          </p:cNvPr>
          <p:cNvSpPr/>
          <p:nvPr/>
        </p:nvSpPr>
        <p:spPr>
          <a:xfrm>
            <a:off x="6525209" y="3105593"/>
            <a:ext cx="279916" cy="275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4" name="אליפסה 43">
            <a:extLst>
              <a:ext uri="{FF2B5EF4-FFF2-40B4-BE49-F238E27FC236}">
                <a16:creationId xmlns:a16="http://schemas.microsoft.com/office/drawing/2014/main" id="{5FE6A8B1-AEB2-10E1-BDE1-6644B7EAF130}"/>
              </a:ext>
            </a:extLst>
          </p:cNvPr>
          <p:cNvSpPr/>
          <p:nvPr/>
        </p:nvSpPr>
        <p:spPr>
          <a:xfrm>
            <a:off x="4593775" y="2116542"/>
            <a:ext cx="279916" cy="275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>
                    <a:lumMod val="10000"/>
                  </a:schemeClr>
                </a:solidFill>
              </a:rPr>
              <a:t>3</a:t>
            </a:r>
          </a:p>
        </p:txBody>
      </p:sp>
      <p:cxnSp>
        <p:nvCxnSpPr>
          <p:cNvPr id="51" name="Google Shape;271;p37">
            <a:extLst>
              <a:ext uri="{FF2B5EF4-FFF2-40B4-BE49-F238E27FC236}">
                <a16:creationId xmlns:a16="http://schemas.microsoft.com/office/drawing/2014/main" id="{FF7BEC92-9F14-28A1-D29E-8C6025607150}"/>
              </a:ext>
            </a:extLst>
          </p:cNvPr>
          <p:cNvCxnSpPr/>
          <p:nvPr/>
        </p:nvCxnSpPr>
        <p:spPr>
          <a:xfrm>
            <a:off x="1009395" y="3057950"/>
            <a:ext cx="0" cy="550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E484DF37-9F0A-4303-936B-51787552F5A0}"/>
              </a:ext>
            </a:extLst>
          </p:cNvPr>
          <p:cNvSpPr/>
          <p:nvPr/>
        </p:nvSpPr>
        <p:spPr>
          <a:xfrm>
            <a:off x="2768078" y="3118032"/>
            <a:ext cx="279916" cy="275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C816D829-D2FD-19E0-40FC-516D40B51C3F}"/>
              </a:ext>
            </a:extLst>
          </p:cNvPr>
          <p:cNvSpPr/>
          <p:nvPr/>
        </p:nvSpPr>
        <p:spPr>
          <a:xfrm>
            <a:off x="836644" y="2128981"/>
            <a:ext cx="279916" cy="275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>
                    <a:lumMod val="10000"/>
                  </a:schemeClr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43"/>
          <p:cNvGrpSpPr/>
          <p:nvPr/>
        </p:nvGrpSpPr>
        <p:grpSpPr>
          <a:xfrm>
            <a:off x="0" y="3062500"/>
            <a:ext cx="9144000" cy="2081100"/>
            <a:chOff x="0" y="3062500"/>
            <a:chExt cx="9144000" cy="2081100"/>
          </a:xfrm>
        </p:grpSpPr>
        <p:pic>
          <p:nvPicPr>
            <p:cNvPr id="466" name="Google Shape;466;p43"/>
            <p:cNvPicPr preferRelativeResize="0"/>
            <p:nvPr/>
          </p:nvPicPr>
          <p:blipFill rotWithShape="1">
            <a:blip r:embed="rId3">
              <a:alphaModFix/>
            </a:blip>
            <a:srcRect l="149" t="24863" r="149" b="41101"/>
            <a:stretch/>
          </p:blipFill>
          <p:spPr>
            <a:xfrm>
              <a:off x="0" y="3062500"/>
              <a:ext cx="9144000" cy="2080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43"/>
            <p:cNvSpPr/>
            <p:nvPr/>
          </p:nvSpPr>
          <p:spPr>
            <a:xfrm>
              <a:off x="0" y="3062500"/>
              <a:ext cx="9144000" cy="2081100"/>
            </a:xfrm>
            <a:prstGeom prst="rect">
              <a:avLst/>
            </a:prstGeom>
            <a:solidFill>
              <a:srgbClr val="73A88C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43"/>
          <p:cNvSpPr/>
          <p:nvPr/>
        </p:nvSpPr>
        <p:spPr>
          <a:xfrm>
            <a:off x="351300" y="1914250"/>
            <a:ext cx="8441400" cy="3030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3"/>
          <p:cNvSpPr txBox="1">
            <a:spLocks noGrp="1"/>
          </p:cNvSpPr>
          <p:nvPr>
            <p:ph type="title"/>
          </p:nvPr>
        </p:nvSpPr>
        <p:spPr>
          <a:xfrm>
            <a:off x="2245309" y="1263850"/>
            <a:ext cx="4789971" cy="13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latin typeface="Assistant" pitchFamily="2" charset="-79"/>
                <a:cs typeface="Assistant" pitchFamily="2" charset="-79"/>
              </a:rPr>
              <a:t>איך נקדם תחושת שייכות במוסדות החינוך?</a:t>
            </a:r>
            <a:endParaRPr sz="3600" b="1" dirty="0"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/>
          <p:nvPr/>
        </p:nvSpPr>
        <p:spPr>
          <a:xfrm>
            <a:off x="8441500" y="0"/>
            <a:ext cx="7026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9" name="Google Shape;419;p41"/>
          <p:cNvPicPr preferRelativeResize="0"/>
          <p:nvPr/>
        </p:nvPicPr>
        <p:blipFill rotWithShape="1">
          <a:blip r:embed="rId3">
            <a:alphaModFix/>
          </a:blip>
          <a:srcRect l="7359" r="3972"/>
          <a:stretch/>
        </p:blipFill>
        <p:spPr>
          <a:xfrm>
            <a:off x="5615464" y="0"/>
            <a:ext cx="3041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1"/>
          <p:cNvSpPr/>
          <p:nvPr/>
        </p:nvSpPr>
        <p:spPr>
          <a:xfrm>
            <a:off x="5615475" y="0"/>
            <a:ext cx="3041100" cy="51435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5851375" y="190350"/>
            <a:ext cx="3041100" cy="4762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19;p45">
            <a:extLst>
              <a:ext uri="{FF2B5EF4-FFF2-40B4-BE49-F238E27FC236}">
                <a16:creationId xmlns:a16="http://schemas.microsoft.com/office/drawing/2014/main" id="{B16E710A-C7D8-A19E-FB56-68C4954D077E}"/>
              </a:ext>
            </a:extLst>
          </p:cNvPr>
          <p:cNvSpPr txBox="1">
            <a:spLocks/>
          </p:cNvSpPr>
          <p:nvPr/>
        </p:nvSpPr>
        <p:spPr>
          <a:xfrm>
            <a:off x="138879" y="1009967"/>
            <a:ext cx="50845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bster Two"/>
              <a:buNone/>
              <a:defRPr sz="3000" b="0" i="0" u="none" strike="noStrike" cap="none">
                <a:solidFill>
                  <a:schemeClr val="accent4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e-IL" sz="4000" dirty="0">
                <a:latin typeface="buNotza 1.4 Brush" panose="02000500000000000000" pitchFamily="50" charset="-79"/>
                <a:cs typeface="buNotza 1.4 Brush" panose="02000500000000000000" pitchFamily="50" charset="-79"/>
              </a:rPr>
              <a:t>גורמים המשפיעים על תחושת השייכות</a:t>
            </a:r>
          </a:p>
        </p:txBody>
      </p:sp>
      <p:grpSp>
        <p:nvGrpSpPr>
          <p:cNvPr id="7" name="Google Shape;391;p41">
            <a:extLst>
              <a:ext uri="{FF2B5EF4-FFF2-40B4-BE49-F238E27FC236}">
                <a16:creationId xmlns:a16="http://schemas.microsoft.com/office/drawing/2014/main" id="{F910A59B-5B3E-7861-F0C3-C33D1FDF0F54}"/>
              </a:ext>
            </a:extLst>
          </p:cNvPr>
          <p:cNvGrpSpPr/>
          <p:nvPr/>
        </p:nvGrpSpPr>
        <p:grpSpPr>
          <a:xfrm>
            <a:off x="4579030" y="1723892"/>
            <a:ext cx="382555" cy="382555"/>
            <a:chOff x="1492675" y="4992125"/>
            <a:chExt cx="481825" cy="481825"/>
          </a:xfrm>
        </p:grpSpPr>
        <p:sp>
          <p:nvSpPr>
            <p:cNvPr id="8" name="Google Shape;392;p41">
              <a:extLst>
                <a:ext uri="{FF2B5EF4-FFF2-40B4-BE49-F238E27FC236}">
                  <a16:creationId xmlns:a16="http://schemas.microsoft.com/office/drawing/2014/main" id="{D18FEE74-D358-7F1D-3301-17032D6538E4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393;p41">
              <a:extLst>
                <a:ext uri="{FF2B5EF4-FFF2-40B4-BE49-F238E27FC236}">
                  <a16:creationId xmlns:a16="http://schemas.microsoft.com/office/drawing/2014/main" id="{07075A8D-5817-9995-61FF-18E8718411EE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4188AAC8-AD62-A701-568E-004522FDBACD}"/>
              </a:ext>
            </a:extLst>
          </p:cNvPr>
          <p:cNvSpPr txBox="1">
            <a:spLocks/>
          </p:cNvSpPr>
          <p:nvPr/>
        </p:nvSpPr>
        <p:spPr>
          <a:xfrm>
            <a:off x="-5866423" y="1648343"/>
            <a:ext cx="10452374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יחסים חברתיים</a:t>
            </a:r>
          </a:p>
          <a:p>
            <a:pPr algn="r" rtl="1">
              <a:lnSpc>
                <a:spcPct val="120000"/>
              </a:lnSpc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פעילויות חברתיות</a:t>
            </a:r>
          </a:p>
          <a:p>
            <a:pPr algn="r" rtl="1">
              <a:lnSpc>
                <a:spcPct val="120000"/>
              </a:lnSpc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סביבת לימודים נעימה ומזמינה</a:t>
            </a:r>
          </a:p>
          <a:p>
            <a:pPr algn="r" rtl="1">
              <a:lnSpc>
                <a:spcPct val="120000"/>
              </a:lnSpc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הכרה והערכה למגוון תרבותי</a:t>
            </a:r>
          </a:p>
          <a:p>
            <a:pPr algn="r" rtl="1">
              <a:lnSpc>
                <a:spcPct val="120000"/>
              </a:lnSpc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טיפוח הכלה ושוויון</a:t>
            </a:r>
          </a:p>
          <a:p>
            <a:pPr algn="r" rtl="1">
              <a:lnSpc>
                <a:spcPct val="120000"/>
              </a:lnSpc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בניית קהילה</a:t>
            </a:r>
          </a:p>
          <a:p>
            <a:pPr algn="r" rtl="1">
              <a:lnSpc>
                <a:spcPct val="120000"/>
              </a:lnSpc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קידום שיתופי פעולה</a:t>
            </a:r>
          </a:p>
          <a:p>
            <a:pPr algn="r" rtl="1">
              <a:lnSpc>
                <a:spcPct val="120000"/>
              </a:lnSpc>
            </a:pPr>
            <a:endParaRPr lang="he-IL" sz="2400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11" name="Google Shape;391;p41">
            <a:extLst>
              <a:ext uri="{FF2B5EF4-FFF2-40B4-BE49-F238E27FC236}">
                <a16:creationId xmlns:a16="http://schemas.microsoft.com/office/drawing/2014/main" id="{A6DEC5E6-3671-C4E0-4F28-14032DE19FB5}"/>
              </a:ext>
            </a:extLst>
          </p:cNvPr>
          <p:cNvGrpSpPr/>
          <p:nvPr/>
        </p:nvGrpSpPr>
        <p:grpSpPr>
          <a:xfrm>
            <a:off x="4577822" y="2168879"/>
            <a:ext cx="382555" cy="382555"/>
            <a:chOff x="1492675" y="4992125"/>
            <a:chExt cx="481825" cy="481825"/>
          </a:xfrm>
        </p:grpSpPr>
        <p:sp>
          <p:nvSpPr>
            <p:cNvPr id="12" name="Google Shape;392;p41">
              <a:extLst>
                <a:ext uri="{FF2B5EF4-FFF2-40B4-BE49-F238E27FC236}">
                  <a16:creationId xmlns:a16="http://schemas.microsoft.com/office/drawing/2014/main" id="{9F18A258-2BC5-13F5-CBD6-7D8FD2A8B8E6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393;p41">
              <a:extLst>
                <a:ext uri="{FF2B5EF4-FFF2-40B4-BE49-F238E27FC236}">
                  <a16:creationId xmlns:a16="http://schemas.microsoft.com/office/drawing/2014/main" id="{08E685B7-3E58-51F8-1D67-001970052C39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" name="Google Shape;391;p41">
            <a:extLst>
              <a:ext uri="{FF2B5EF4-FFF2-40B4-BE49-F238E27FC236}">
                <a16:creationId xmlns:a16="http://schemas.microsoft.com/office/drawing/2014/main" id="{7523A77D-F7A1-B211-B445-CDB528970B8E}"/>
              </a:ext>
            </a:extLst>
          </p:cNvPr>
          <p:cNvGrpSpPr/>
          <p:nvPr/>
        </p:nvGrpSpPr>
        <p:grpSpPr>
          <a:xfrm>
            <a:off x="4572000" y="2609959"/>
            <a:ext cx="382555" cy="382555"/>
            <a:chOff x="1492675" y="4992125"/>
            <a:chExt cx="481825" cy="481825"/>
          </a:xfrm>
        </p:grpSpPr>
        <p:sp>
          <p:nvSpPr>
            <p:cNvPr id="15" name="Google Shape;392;p41">
              <a:extLst>
                <a:ext uri="{FF2B5EF4-FFF2-40B4-BE49-F238E27FC236}">
                  <a16:creationId xmlns:a16="http://schemas.microsoft.com/office/drawing/2014/main" id="{1BBD1F9A-791F-181B-391E-349B65BCF05C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393;p41">
              <a:extLst>
                <a:ext uri="{FF2B5EF4-FFF2-40B4-BE49-F238E27FC236}">
                  <a16:creationId xmlns:a16="http://schemas.microsoft.com/office/drawing/2014/main" id="{B385E913-E18A-A998-2F0C-99986130C532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Google Shape;391;p41">
            <a:extLst>
              <a:ext uri="{FF2B5EF4-FFF2-40B4-BE49-F238E27FC236}">
                <a16:creationId xmlns:a16="http://schemas.microsoft.com/office/drawing/2014/main" id="{78F02B55-7437-0A3E-4519-E147E3DC5B6A}"/>
              </a:ext>
            </a:extLst>
          </p:cNvPr>
          <p:cNvGrpSpPr/>
          <p:nvPr/>
        </p:nvGrpSpPr>
        <p:grpSpPr>
          <a:xfrm>
            <a:off x="4579030" y="3045759"/>
            <a:ext cx="382555" cy="382555"/>
            <a:chOff x="1492675" y="4992125"/>
            <a:chExt cx="481825" cy="481825"/>
          </a:xfrm>
        </p:grpSpPr>
        <p:sp>
          <p:nvSpPr>
            <p:cNvPr id="18" name="Google Shape;392;p41">
              <a:extLst>
                <a:ext uri="{FF2B5EF4-FFF2-40B4-BE49-F238E27FC236}">
                  <a16:creationId xmlns:a16="http://schemas.microsoft.com/office/drawing/2014/main" id="{4C8B5023-DC92-998E-D401-BBC3F26CC8D6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393;p41">
              <a:extLst>
                <a:ext uri="{FF2B5EF4-FFF2-40B4-BE49-F238E27FC236}">
                  <a16:creationId xmlns:a16="http://schemas.microsoft.com/office/drawing/2014/main" id="{A8B491DA-F079-B3F3-3F95-BA53741F011F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" name="Google Shape;391;p41">
            <a:extLst>
              <a:ext uri="{FF2B5EF4-FFF2-40B4-BE49-F238E27FC236}">
                <a16:creationId xmlns:a16="http://schemas.microsoft.com/office/drawing/2014/main" id="{C9A12860-6CD5-1F83-6637-D96168710861}"/>
              </a:ext>
            </a:extLst>
          </p:cNvPr>
          <p:cNvGrpSpPr/>
          <p:nvPr/>
        </p:nvGrpSpPr>
        <p:grpSpPr>
          <a:xfrm>
            <a:off x="4586060" y="3513050"/>
            <a:ext cx="382555" cy="382555"/>
            <a:chOff x="1492675" y="4992125"/>
            <a:chExt cx="481825" cy="481825"/>
          </a:xfrm>
        </p:grpSpPr>
        <p:sp>
          <p:nvSpPr>
            <p:cNvPr id="21" name="Google Shape;392;p41">
              <a:extLst>
                <a:ext uri="{FF2B5EF4-FFF2-40B4-BE49-F238E27FC236}">
                  <a16:creationId xmlns:a16="http://schemas.microsoft.com/office/drawing/2014/main" id="{266CA2E5-5304-AE70-D8FB-74EA90EEABC0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393;p41">
              <a:extLst>
                <a:ext uri="{FF2B5EF4-FFF2-40B4-BE49-F238E27FC236}">
                  <a16:creationId xmlns:a16="http://schemas.microsoft.com/office/drawing/2014/main" id="{5AC2EB3D-45D3-8F9F-A050-22FE57948F78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" name="Google Shape;391;p41">
            <a:extLst>
              <a:ext uri="{FF2B5EF4-FFF2-40B4-BE49-F238E27FC236}">
                <a16:creationId xmlns:a16="http://schemas.microsoft.com/office/drawing/2014/main" id="{E20A8490-7D9D-C23D-8B3D-A01D6EF0B4D1}"/>
              </a:ext>
            </a:extLst>
          </p:cNvPr>
          <p:cNvGrpSpPr/>
          <p:nvPr/>
        </p:nvGrpSpPr>
        <p:grpSpPr>
          <a:xfrm>
            <a:off x="4584852" y="3958037"/>
            <a:ext cx="382555" cy="382555"/>
            <a:chOff x="1492675" y="4992125"/>
            <a:chExt cx="481825" cy="481825"/>
          </a:xfrm>
        </p:grpSpPr>
        <p:sp>
          <p:nvSpPr>
            <p:cNvPr id="24" name="Google Shape;392;p41">
              <a:extLst>
                <a:ext uri="{FF2B5EF4-FFF2-40B4-BE49-F238E27FC236}">
                  <a16:creationId xmlns:a16="http://schemas.microsoft.com/office/drawing/2014/main" id="{FC36F5DC-44CF-E592-759D-B29E5E053D00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393;p41">
              <a:extLst>
                <a:ext uri="{FF2B5EF4-FFF2-40B4-BE49-F238E27FC236}">
                  <a16:creationId xmlns:a16="http://schemas.microsoft.com/office/drawing/2014/main" id="{134E0D7E-3A27-4B44-FD72-C4E173E84161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6" name="Google Shape;391;p41">
            <a:extLst>
              <a:ext uri="{FF2B5EF4-FFF2-40B4-BE49-F238E27FC236}">
                <a16:creationId xmlns:a16="http://schemas.microsoft.com/office/drawing/2014/main" id="{21E3EEFA-7A1F-764D-6DAB-FE46C1314D4E}"/>
              </a:ext>
            </a:extLst>
          </p:cNvPr>
          <p:cNvGrpSpPr/>
          <p:nvPr/>
        </p:nvGrpSpPr>
        <p:grpSpPr>
          <a:xfrm>
            <a:off x="4579030" y="4399117"/>
            <a:ext cx="382555" cy="382555"/>
            <a:chOff x="1492675" y="4992125"/>
            <a:chExt cx="481825" cy="481825"/>
          </a:xfrm>
        </p:grpSpPr>
        <p:sp>
          <p:nvSpPr>
            <p:cNvPr id="27" name="Google Shape;392;p41">
              <a:extLst>
                <a:ext uri="{FF2B5EF4-FFF2-40B4-BE49-F238E27FC236}">
                  <a16:creationId xmlns:a16="http://schemas.microsoft.com/office/drawing/2014/main" id="{0B65CE81-70DD-9F14-86FE-975C91178141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393;p41">
              <a:extLst>
                <a:ext uri="{FF2B5EF4-FFF2-40B4-BE49-F238E27FC236}">
                  <a16:creationId xmlns:a16="http://schemas.microsoft.com/office/drawing/2014/main" id="{B858BA8E-02B9-E68D-E564-070492F6771E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 idx="2"/>
          </p:nvPr>
        </p:nvSpPr>
        <p:spPr>
          <a:xfrm>
            <a:off x="3470775" y="832044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e-IL" dirty="0">
                <a:latin typeface="buNotza 1.4 Brush" panose="02000500000000000000" pitchFamily="50" charset="-79"/>
                <a:cs typeface="buNotza 1.4 Brush" panose="02000500000000000000" pitchFamily="50" charset="-79"/>
              </a:rPr>
              <a:t>2</a:t>
            </a:r>
            <a:endParaRPr dirty="0"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0" y="0"/>
            <a:ext cx="22038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l="67671" t="6864" r="527"/>
          <a:stretch/>
        </p:blipFill>
        <p:spPr>
          <a:xfrm>
            <a:off x="513325" y="449500"/>
            <a:ext cx="2173302" cy="42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/>
        </p:nvSpPr>
        <p:spPr>
          <a:xfrm>
            <a:off x="8783975" y="1984565"/>
            <a:ext cx="48300" cy="2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3470775" y="1776563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מתן תמיכה אישית וחברתית</a:t>
            </a:r>
            <a:endParaRPr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title" idx="3"/>
          </p:nvPr>
        </p:nvSpPr>
        <p:spPr>
          <a:xfrm>
            <a:off x="3470775" y="2658360"/>
            <a:ext cx="2335800" cy="435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טיפוח אווירה של יחסים</a:t>
            </a:r>
            <a:endParaRPr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5"/>
          </p:nvPr>
        </p:nvSpPr>
        <p:spPr>
          <a:xfrm>
            <a:off x="3446750" y="2395226"/>
            <a:ext cx="2335800" cy="310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e-IL" dirty="0">
                <a:latin typeface="buNotza 1.4 Brush" panose="02000500000000000000" pitchFamily="50" charset="-79"/>
                <a:cs typeface="buNotza 1.4 Brush" panose="02000500000000000000" pitchFamily="50" charset="-79"/>
              </a:rPr>
              <a:t>4</a:t>
            </a:r>
            <a:endParaRPr dirty="0"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  <p:sp>
        <p:nvSpPr>
          <p:cNvPr id="171" name="Google Shape;171;p31"/>
          <p:cNvSpPr txBox="1">
            <a:spLocks noGrp="1"/>
          </p:cNvSpPr>
          <p:nvPr>
            <p:ph type="title" idx="6"/>
          </p:nvPr>
        </p:nvSpPr>
        <p:spPr>
          <a:xfrm>
            <a:off x="6004425" y="1776563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הקשבה לצרכי ולרגשות התלמידים</a:t>
            </a:r>
            <a:endParaRPr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3" name="Google Shape;173;p31"/>
          <p:cNvSpPr txBox="1">
            <a:spLocks noGrp="1"/>
          </p:cNvSpPr>
          <p:nvPr>
            <p:ph type="title" idx="8"/>
          </p:nvPr>
        </p:nvSpPr>
        <p:spPr>
          <a:xfrm>
            <a:off x="6004425" y="832044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buNotza 1.4 Brush" panose="02000500000000000000" pitchFamily="50" charset="-79"/>
                <a:cs typeface="buNotza 1.4 Brush" panose="02000500000000000000" pitchFamily="50" charset="-79"/>
              </a:rPr>
              <a:t>1</a:t>
            </a:r>
            <a:endParaRPr dirty="0"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  <p:sp>
        <p:nvSpPr>
          <p:cNvPr id="174" name="Google Shape;174;p31"/>
          <p:cNvSpPr txBox="1">
            <a:spLocks noGrp="1"/>
          </p:cNvSpPr>
          <p:nvPr>
            <p:ph type="title" idx="9"/>
          </p:nvPr>
        </p:nvSpPr>
        <p:spPr>
          <a:xfrm>
            <a:off x="6004425" y="3034534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קיום תקשורת פתוחה וישירה</a:t>
            </a:r>
            <a:endParaRPr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14"/>
          </p:nvPr>
        </p:nvSpPr>
        <p:spPr>
          <a:xfrm>
            <a:off x="6004425" y="2090015"/>
            <a:ext cx="2335800" cy="6454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he-IL" dirty="0">
                <a:latin typeface="buNotza 1.4 Brush" panose="02000500000000000000" pitchFamily="50" charset="-79"/>
                <a:cs typeface="buNotza 1.4 Brush" panose="02000500000000000000" pitchFamily="50" charset="-79"/>
              </a:rPr>
              <a:t>3</a:t>
            </a:r>
            <a:endParaRPr dirty="0"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513200" y="449575"/>
            <a:ext cx="2173200" cy="42444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"/>
          <p:cNvSpPr/>
          <p:nvPr/>
        </p:nvSpPr>
        <p:spPr>
          <a:xfrm>
            <a:off x="304550" y="247200"/>
            <a:ext cx="2146500" cy="46668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69;p43">
            <a:extLst>
              <a:ext uri="{FF2B5EF4-FFF2-40B4-BE49-F238E27FC236}">
                <a16:creationId xmlns:a16="http://schemas.microsoft.com/office/drawing/2014/main" id="{F7E4385D-D169-B64C-8574-D0FA0DD08EED}"/>
              </a:ext>
            </a:extLst>
          </p:cNvPr>
          <p:cNvSpPr txBox="1">
            <a:spLocks/>
          </p:cNvSpPr>
          <p:nvPr/>
        </p:nvSpPr>
        <p:spPr>
          <a:xfrm>
            <a:off x="2764565" y="-566517"/>
            <a:ext cx="624895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obster Two"/>
              <a:buNone/>
              <a:defRPr sz="1800" b="0" i="0" u="none" strike="noStrike" cap="none">
                <a:solidFill>
                  <a:schemeClr val="accent4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latin typeface="Assistant" pitchFamily="2" charset="-79"/>
                <a:cs typeface="Assistant" pitchFamily="2" charset="-79"/>
              </a:rPr>
              <a:t>תפקיד צוותי החינוך בקידום תחושת השייכות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69A8AA-6371-C2D0-3F82-55263F403915}"/>
              </a:ext>
            </a:extLst>
          </p:cNvPr>
          <p:cNvSpPr txBox="1">
            <a:spLocks/>
          </p:cNvSpPr>
          <p:nvPr/>
        </p:nvSpPr>
        <p:spPr>
          <a:xfrm>
            <a:off x="2764566" y="3653197"/>
            <a:ext cx="637943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Oxygen"/>
              <a:buNone/>
              <a:defRPr sz="21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Oxygen"/>
              <a:buNone/>
              <a:defRPr sz="21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Oxygen"/>
              <a:buNone/>
              <a:defRPr sz="21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Oxygen"/>
              <a:buNone/>
              <a:defRPr sz="21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Oxygen"/>
              <a:buNone/>
              <a:defRPr sz="21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Oxygen"/>
              <a:buNone/>
              <a:defRPr sz="21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Oxygen"/>
              <a:buNone/>
              <a:defRPr sz="21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Oxygen"/>
              <a:buNone/>
              <a:defRPr sz="21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rtl="1"/>
            <a:endParaRPr lang="he-IL" sz="1800" b="1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rtl="1"/>
            <a:r>
              <a:rPr lang="he-IL" sz="1800" b="1" dirty="0">
                <a:solidFill>
                  <a:schemeClr val="accent4">
                    <a:lumMod val="50000"/>
                  </a:schemeClr>
                </a:solidFill>
                <a:latin typeface="Assistant" pitchFamily="2" charset="-79"/>
                <a:cs typeface="Assistant" pitchFamily="2" charset="-79"/>
              </a:rPr>
              <a:t>תחושת השייכות של מורים בבית הספר נמצאה כמנבאת תחושת שייכות של תלמידים בבית הספר. </a:t>
            </a:r>
          </a:p>
          <a:p>
            <a:pPr marL="0" indent="0" rtl="1"/>
            <a:r>
              <a:rPr lang="he-IL" sz="1800" b="1" dirty="0">
                <a:solidFill>
                  <a:schemeClr val="accent4">
                    <a:lumMod val="50000"/>
                  </a:schemeClr>
                </a:solidFill>
                <a:latin typeface="Assistant" pitchFamily="2" charset="-79"/>
                <a:cs typeface="Assistant" pitchFamily="2" charset="-79"/>
              </a:rPr>
              <a:t>יצירת תרבות של שייכות הינה מהלך שלכל באי בית הספר יש תפקיד בו.</a:t>
            </a:r>
          </a:p>
          <a:p>
            <a:pPr marL="0" indent="0" rtl="1"/>
            <a:endParaRPr lang="he-IL" sz="1800" b="1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rtl="1"/>
            <a:endParaRPr lang="he-IL" sz="1100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rtl="1"/>
            <a:endParaRPr lang="he-IL" sz="1100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rtl="1"/>
            <a:endParaRPr lang="he-IL" sz="1100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rtl="1"/>
            <a:endParaRPr lang="he-IL" sz="1100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rtl="1"/>
            <a:endParaRPr lang="he-IL" sz="1100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rtl="1"/>
            <a:endParaRPr lang="he-IL" sz="1100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rtl="1"/>
            <a:endParaRPr lang="he-IL" sz="1100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rtl="1"/>
            <a:endParaRPr lang="he-IL" sz="1100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rtl="1"/>
            <a:endParaRPr lang="he-IL" sz="1100" dirty="0">
              <a:solidFill>
                <a:schemeClr val="accent4">
                  <a:lumMod val="50000"/>
                </a:schemeClr>
              </a:solidFill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"/>
          <p:cNvSpPr txBox="1">
            <a:spLocks noGrp="1"/>
          </p:cNvSpPr>
          <p:nvPr>
            <p:ph type="title"/>
          </p:nvPr>
        </p:nvSpPr>
        <p:spPr>
          <a:xfrm>
            <a:off x="-34636" y="357695"/>
            <a:ext cx="9178636" cy="5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latin typeface="Assistant" pitchFamily="2" charset="-79"/>
                <a:cs typeface="Assistant" pitchFamily="2" charset="-79"/>
              </a:rPr>
              <a:t>פרופ' יוסי לוי </a:t>
            </a:r>
            <a:r>
              <a:rPr lang="he-IL" sz="3600" b="1" dirty="0" err="1">
                <a:latin typeface="Assistant" pitchFamily="2" charset="-79"/>
                <a:cs typeface="Assistant" pitchFamily="2" charset="-79"/>
              </a:rPr>
              <a:t>בלז</a:t>
            </a:r>
            <a:r>
              <a:rPr lang="he-IL" sz="3600" b="1" dirty="0">
                <a:latin typeface="Assistant" pitchFamily="2" charset="-79"/>
                <a:cs typeface="Assistant" pitchFamily="2" charset="-79"/>
              </a:rPr>
              <a:t/>
            </a:r>
            <a:br>
              <a:rPr lang="he-IL" sz="3600" b="1" dirty="0">
                <a:latin typeface="Assistant" pitchFamily="2" charset="-79"/>
                <a:cs typeface="Assistant" pitchFamily="2" charset="-79"/>
              </a:rPr>
            </a:br>
            <a:r>
              <a:rPr lang="he-IL" sz="2000" dirty="0">
                <a:latin typeface="Assistant" pitchFamily="2" charset="-79"/>
                <a:cs typeface="Assistant" pitchFamily="2" charset="-79"/>
              </a:rPr>
              <a:t>פסיכולוג קליני, חוקר, יועץ ומרצה בתחומי חוסן, כאב נפשי, טראומה ומניעת אובדנות</a:t>
            </a:r>
            <a:endParaRPr sz="2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501" name="Google Shape;501;p44"/>
          <p:cNvSpPr/>
          <p:nvPr/>
        </p:nvSpPr>
        <p:spPr>
          <a:xfrm>
            <a:off x="995896" y="1459861"/>
            <a:ext cx="806204" cy="75583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E5930C72-8C4E-2951-45AC-EC432981DB82}"/>
              </a:ext>
            </a:extLst>
          </p:cNvPr>
          <p:cNvSpPr/>
          <p:nvPr/>
        </p:nvSpPr>
        <p:spPr>
          <a:xfrm>
            <a:off x="6991247" y="2030484"/>
            <a:ext cx="2187389" cy="797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ssistant" pitchFamily="2" charset="-79"/>
                <a:cs typeface="Assistant" pitchFamily="2" charset="-79"/>
              </a:rPr>
              <a:t>שייכות</a:t>
            </a:r>
          </a:p>
        </p:txBody>
      </p:sp>
      <p:grpSp>
        <p:nvGrpSpPr>
          <p:cNvPr id="27" name="Google Shape;510;p44">
            <a:extLst>
              <a:ext uri="{FF2B5EF4-FFF2-40B4-BE49-F238E27FC236}">
                <a16:creationId xmlns:a16="http://schemas.microsoft.com/office/drawing/2014/main" id="{1467996A-5103-483F-33FB-F0CA74061BD4}"/>
              </a:ext>
            </a:extLst>
          </p:cNvPr>
          <p:cNvGrpSpPr/>
          <p:nvPr/>
        </p:nvGrpSpPr>
        <p:grpSpPr>
          <a:xfrm>
            <a:off x="7517131" y="1390591"/>
            <a:ext cx="1085043" cy="826350"/>
            <a:chOff x="3271200" y="3863875"/>
            <a:chExt cx="481825" cy="366950"/>
          </a:xfrm>
          <a:solidFill>
            <a:schemeClr val="bg1"/>
          </a:solidFill>
        </p:grpSpPr>
        <p:sp>
          <p:nvSpPr>
            <p:cNvPr id="28" name="Google Shape;511;p44">
              <a:extLst>
                <a:ext uri="{FF2B5EF4-FFF2-40B4-BE49-F238E27FC236}">
                  <a16:creationId xmlns:a16="http://schemas.microsoft.com/office/drawing/2014/main" id="{B7EE54B1-2DB5-74D4-3EAF-8AC5D625FECE}"/>
                </a:ext>
              </a:extLst>
            </p:cNvPr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512;p44">
              <a:extLst>
                <a:ext uri="{FF2B5EF4-FFF2-40B4-BE49-F238E27FC236}">
                  <a16:creationId xmlns:a16="http://schemas.microsoft.com/office/drawing/2014/main" id="{BAE9B9A0-A039-DE7C-3B6E-1E4AB54E6C09}"/>
                </a:ext>
              </a:extLst>
            </p:cNvPr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" name="מלבן 29">
            <a:extLst>
              <a:ext uri="{FF2B5EF4-FFF2-40B4-BE49-F238E27FC236}">
                <a16:creationId xmlns:a16="http://schemas.microsoft.com/office/drawing/2014/main" id="{FD375495-DC20-9EBA-CFA0-22C7F2AF794D}"/>
              </a:ext>
            </a:extLst>
          </p:cNvPr>
          <p:cNvSpPr/>
          <p:nvPr/>
        </p:nvSpPr>
        <p:spPr>
          <a:xfrm>
            <a:off x="145703" y="2064058"/>
            <a:ext cx="2488773" cy="797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ssistant" pitchFamily="2" charset="-79"/>
                <a:cs typeface="Assistant" pitchFamily="2" charset="-79"/>
              </a:rPr>
              <a:t>סיפור מיטבי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B8DD1EA8-A18E-98E1-3F12-8C02D2F68112}"/>
              </a:ext>
            </a:extLst>
          </p:cNvPr>
          <p:cNvSpPr/>
          <p:nvPr/>
        </p:nvSpPr>
        <p:spPr>
          <a:xfrm>
            <a:off x="5031507" y="2037408"/>
            <a:ext cx="2187389" cy="797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ssistant" pitchFamily="2" charset="-79"/>
                <a:cs typeface="Assistant" pitchFamily="2" charset="-79"/>
              </a:rPr>
              <a:t>משמעות</a:t>
            </a:r>
          </a:p>
        </p:txBody>
      </p:sp>
      <p:pic>
        <p:nvPicPr>
          <p:cNvPr id="33" name="גרפיקה 32" descr="אדם עם רעיון עם מילוי מלא">
            <a:extLst>
              <a:ext uri="{FF2B5EF4-FFF2-40B4-BE49-F238E27FC236}">
                <a16:creationId xmlns:a16="http://schemas.microsoft.com/office/drawing/2014/main" id="{7341ED23-E50D-5D5B-E4F1-AFD729C91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19122" y="1213152"/>
            <a:ext cx="1100824" cy="1100824"/>
          </a:xfrm>
          <a:prstGeom prst="rect">
            <a:avLst/>
          </a:prstGeom>
        </p:spPr>
      </p:pic>
      <p:grpSp>
        <p:nvGrpSpPr>
          <p:cNvPr id="34" name="Google Shape;7152;p63">
            <a:extLst>
              <a:ext uri="{FF2B5EF4-FFF2-40B4-BE49-F238E27FC236}">
                <a16:creationId xmlns:a16="http://schemas.microsoft.com/office/drawing/2014/main" id="{0B0D64BF-48F8-A4B7-9E4C-77A451AD3555}"/>
              </a:ext>
            </a:extLst>
          </p:cNvPr>
          <p:cNvGrpSpPr/>
          <p:nvPr/>
        </p:nvGrpSpPr>
        <p:grpSpPr>
          <a:xfrm>
            <a:off x="3590538" y="1485789"/>
            <a:ext cx="723394" cy="722971"/>
            <a:chOff x="-49764975" y="3183375"/>
            <a:chExt cx="299300" cy="299125"/>
          </a:xfrm>
          <a:solidFill>
            <a:schemeClr val="bg1"/>
          </a:solidFill>
        </p:grpSpPr>
        <p:sp>
          <p:nvSpPr>
            <p:cNvPr id="35" name="Google Shape;7153;p63">
              <a:extLst>
                <a:ext uri="{FF2B5EF4-FFF2-40B4-BE49-F238E27FC236}">
                  <a16:creationId xmlns:a16="http://schemas.microsoft.com/office/drawing/2014/main" id="{779FAD03-884D-067B-0934-2D6387215304}"/>
                </a:ext>
              </a:extLst>
            </p:cNvPr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154;p63">
              <a:extLst>
                <a:ext uri="{FF2B5EF4-FFF2-40B4-BE49-F238E27FC236}">
                  <a16:creationId xmlns:a16="http://schemas.microsoft.com/office/drawing/2014/main" id="{6085DAA6-3ECA-0396-5588-6628EE5EF346}"/>
                </a:ext>
              </a:extLst>
            </p:cNvPr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155;p63">
              <a:extLst>
                <a:ext uri="{FF2B5EF4-FFF2-40B4-BE49-F238E27FC236}">
                  <a16:creationId xmlns:a16="http://schemas.microsoft.com/office/drawing/2014/main" id="{9D88635D-6685-EBBC-3D94-1934B4F4A53B}"/>
                </a:ext>
              </a:extLst>
            </p:cNvPr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156;p63">
              <a:extLst>
                <a:ext uri="{FF2B5EF4-FFF2-40B4-BE49-F238E27FC236}">
                  <a16:creationId xmlns:a16="http://schemas.microsoft.com/office/drawing/2014/main" id="{652547C9-73F1-58CA-23CE-FBBCA61415D7}"/>
                </a:ext>
              </a:extLst>
            </p:cNvPr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157;p63">
              <a:extLst>
                <a:ext uri="{FF2B5EF4-FFF2-40B4-BE49-F238E27FC236}">
                  <a16:creationId xmlns:a16="http://schemas.microsoft.com/office/drawing/2014/main" id="{11336B27-C20C-6ED1-88F0-D89C9FE624A9}"/>
                </a:ext>
              </a:extLst>
            </p:cNvPr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158;p63">
              <a:extLst>
                <a:ext uri="{FF2B5EF4-FFF2-40B4-BE49-F238E27FC236}">
                  <a16:creationId xmlns:a16="http://schemas.microsoft.com/office/drawing/2014/main" id="{496BC2EA-C42D-F8A0-61DF-CFECC95F85F2}"/>
                </a:ext>
              </a:extLst>
            </p:cNvPr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159;p63">
              <a:extLst>
                <a:ext uri="{FF2B5EF4-FFF2-40B4-BE49-F238E27FC236}">
                  <a16:creationId xmlns:a16="http://schemas.microsoft.com/office/drawing/2014/main" id="{11CB9561-B61A-2335-F71E-BB6C5DCD9D38}"/>
                </a:ext>
              </a:extLst>
            </p:cNvPr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160;p63">
              <a:extLst>
                <a:ext uri="{FF2B5EF4-FFF2-40B4-BE49-F238E27FC236}">
                  <a16:creationId xmlns:a16="http://schemas.microsoft.com/office/drawing/2014/main" id="{A1796479-7CC3-2F87-882F-8DAAC9C9F35E}"/>
                </a:ext>
              </a:extLst>
            </p:cNvPr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161;p63">
              <a:extLst>
                <a:ext uri="{FF2B5EF4-FFF2-40B4-BE49-F238E27FC236}">
                  <a16:creationId xmlns:a16="http://schemas.microsoft.com/office/drawing/2014/main" id="{ACFF1677-A014-1F41-4970-C387B7197BAB}"/>
                </a:ext>
              </a:extLst>
            </p:cNvPr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מלבן 43">
            <a:extLst>
              <a:ext uri="{FF2B5EF4-FFF2-40B4-BE49-F238E27FC236}">
                <a16:creationId xmlns:a16="http://schemas.microsoft.com/office/drawing/2014/main" id="{C5BFCA38-F64C-D51E-608A-1B42906101A7}"/>
              </a:ext>
            </a:extLst>
          </p:cNvPr>
          <p:cNvSpPr/>
          <p:nvPr/>
        </p:nvSpPr>
        <p:spPr>
          <a:xfrm>
            <a:off x="2900428" y="2387606"/>
            <a:ext cx="2187389" cy="797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he-IL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ssistant" pitchFamily="2" charset="-79"/>
                <a:cs typeface="Assistant" pitchFamily="2" charset="-79"/>
              </a:rPr>
              <a:t>שליטה (מסוגלות)</a:t>
            </a: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AF40E3EB-22F9-7913-811B-D09FECF52C25}"/>
              </a:ext>
            </a:extLst>
          </p:cNvPr>
          <p:cNvSpPr txBox="1"/>
          <p:nvPr/>
        </p:nvSpPr>
        <p:spPr>
          <a:xfrm>
            <a:off x="568867" y="3914956"/>
            <a:ext cx="82477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Heebo" pitchFamily="2" charset="-79"/>
                <a:cs typeface="Heebo" pitchFamily="2" charset="-79"/>
              </a:rPr>
              <a:t>אחד הגורמים לאובדנות זו תחושת בדידות   |   שייכות- מקור לכוח המקדם קהילתיות</a:t>
            </a:r>
          </a:p>
        </p:txBody>
      </p:sp>
      <p:cxnSp>
        <p:nvCxnSpPr>
          <p:cNvPr id="49" name="מחבר ישר 48">
            <a:extLst>
              <a:ext uri="{FF2B5EF4-FFF2-40B4-BE49-F238E27FC236}">
                <a16:creationId xmlns:a16="http://schemas.microsoft.com/office/drawing/2014/main" id="{40A90A2C-B7E3-4C8F-1519-4F36D8E7BCEE}"/>
              </a:ext>
            </a:extLst>
          </p:cNvPr>
          <p:cNvCxnSpPr/>
          <p:nvPr/>
        </p:nvCxnSpPr>
        <p:spPr>
          <a:xfrm>
            <a:off x="327378" y="3741484"/>
            <a:ext cx="84892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aching Methods Thesis by Slidesgo">
  <a:themeElements>
    <a:clrScheme name="Simple Light">
      <a:dk1>
        <a:srgbClr val="FAFDF4"/>
      </a:dk1>
      <a:lt1>
        <a:srgbClr val="FFFFFF"/>
      </a:lt1>
      <a:dk2>
        <a:srgbClr val="2B842D"/>
      </a:dk2>
      <a:lt2>
        <a:srgbClr val="8CBBA2"/>
      </a:lt2>
      <a:accent1>
        <a:srgbClr val="FAFDF4"/>
      </a:accent1>
      <a:accent2>
        <a:srgbClr val="0C3821"/>
      </a:accent2>
      <a:accent3>
        <a:srgbClr val="73A88C"/>
      </a:accent3>
      <a:accent4>
        <a:srgbClr val="8CBBA2"/>
      </a:accent4>
      <a:accent5>
        <a:srgbClr val="538169"/>
      </a:accent5>
      <a:accent6>
        <a:srgbClr val="CEE283"/>
      </a:accent6>
      <a:hlink>
        <a:srgbClr val="0C38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455</Words>
  <Application>Microsoft Office PowerPoint</Application>
  <PresentationFormat>‫הצגה על המסך (16:9)</PresentationFormat>
  <Paragraphs>76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Arial</vt:lpstr>
      <vt:lpstr>buNotza 1.4 Brush</vt:lpstr>
      <vt:lpstr>Oxygen</vt:lpstr>
      <vt:lpstr>Lobster Two</vt:lpstr>
      <vt:lpstr>Assistant</vt:lpstr>
      <vt:lpstr>Heebo</vt:lpstr>
      <vt:lpstr>Teaching Methods Thesis by Slidesgo</vt:lpstr>
      <vt:lpstr>יום מדריכים ומדריכות ארצי יחידת אקלים חינוכי מיטבי ומניעת אלימות   ורד גיל, ממונה על אקלים חינוכי מיטבי ומניעת אלימות, שפ"י </vt:lpstr>
      <vt:lpstr>שייכות</vt:lpstr>
      <vt:lpstr>מצגת של PowerPoint‏</vt:lpstr>
      <vt:lpstr>איך נקדם תחושת שייכות במוסדות החינוך?</vt:lpstr>
      <vt:lpstr>מצגת של PowerPoint‏</vt:lpstr>
      <vt:lpstr>2</vt:lpstr>
      <vt:lpstr>פרופ' יוסי לוי בלז פסיכולוג קליני, חוקר, יועץ ומרצה בתחומי חוסן, כאב נפשי, טראומה ומניעת אובדנות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יום מדריכים ומדריכות ארצי יחידת אקלים חינוכי מיטבי ומניעת אלימות שפ"י</dc:title>
  <dc:creator>אפרת בועז</dc:creator>
  <cp:lastModifiedBy>דנה וסר הררי</cp:lastModifiedBy>
  <cp:revision>36</cp:revision>
  <dcterms:modified xsi:type="dcterms:W3CDTF">2024-12-31T11:56:16Z</dcterms:modified>
</cp:coreProperties>
</file>