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3"/>
  </p:notesMasterIdLst>
  <p:sldIdLst>
    <p:sldId id="307" r:id="rId2"/>
    <p:sldId id="261" r:id="rId3"/>
    <p:sldId id="262" r:id="rId4"/>
    <p:sldId id="299" r:id="rId5"/>
    <p:sldId id="266" r:id="rId6"/>
    <p:sldId id="280" r:id="rId7"/>
    <p:sldId id="281" r:id="rId8"/>
    <p:sldId id="267" r:id="rId9"/>
    <p:sldId id="284" r:id="rId10"/>
    <p:sldId id="282" r:id="rId11"/>
    <p:sldId id="285" r:id="rId12"/>
    <p:sldId id="286" r:id="rId13"/>
    <p:sldId id="300" r:id="rId14"/>
    <p:sldId id="287" r:id="rId15"/>
    <p:sldId id="288" r:id="rId16"/>
    <p:sldId id="296" r:id="rId17"/>
    <p:sldId id="289" r:id="rId18"/>
    <p:sldId id="290" r:id="rId19"/>
    <p:sldId id="291" r:id="rId20"/>
    <p:sldId id="292" r:id="rId21"/>
    <p:sldId id="293" r:id="rId22"/>
    <p:sldId id="301" r:id="rId23"/>
    <p:sldId id="302" r:id="rId24"/>
    <p:sldId id="279" r:id="rId25"/>
    <p:sldId id="298" r:id="rId26"/>
    <p:sldId id="271" r:id="rId27"/>
    <p:sldId id="297" r:id="rId28"/>
    <p:sldId id="310" r:id="rId29"/>
    <p:sldId id="311" r:id="rId30"/>
    <p:sldId id="312" r:id="rId31"/>
    <p:sldId id="309" r:id="rId32"/>
  </p:sldIdLst>
  <p:sldSz cx="12192000" cy="6858000"/>
  <p:notesSz cx="6858000" cy="9144000"/>
  <p:embeddedFontLst>
    <p:embeddedFont>
      <p:font typeface="Alef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מקטע ללא כותרת" id="{4D1FED9E-FD8E-4AEC-BB37-7FFEED6DB1F4}">
          <p14:sldIdLst>
            <p14:sldId id="307"/>
            <p14:sldId id="261"/>
            <p14:sldId id="262"/>
            <p14:sldId id="299"/>
            <p14:sldId id="266"/>
            <p14:sldId id="280"/>
            <p14:sldId id="281"/>
            <p14:sldId id="267"/>
            <p14:sldId id="284"/>
            <p14:sldId id="282"/>
            <p14:sldId id="285"/>
            <p14:sldId id="286"/>
            <p14:sldId id="300"/>
            <p14:sldId id="287"/>
            <p14:sldId id="288"/>
            <p14:sldId id="296"/>
            <p14:sldId id="289"/>
            <p14:sldId id="290"/>
            <p14:sldId id="291"/>
            <p14:sldId id="292"/>
            <p14:sldId id="293"/>
            <p14:sldId id="301"/>
            <p14:sldId id="302"/>
            <p14:sldId id="279"/>
            <p14:sldId id="298"/>
            <p14:sldId id="271"/>
            <p14:sldId id="297"/>
            <p14:sldId id="310"/>
            <p14:sldId id="311"/>
            <p14:sldId id="312"/>
            <p14:sldId id="309"/>
          </p14:sldIdLst>
        </p14:section>
        <p14:section name="מקטע ללא כותרת" id="{BBF86060-2745-4180-BE96-EDBD43B722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0" autoAdjust="0"/>
    <p:restoredTop sz="88277" autoAdjust="0"/>
  </p:normalViewPr>
  <p:slideViewPr>
    <p:cSldViewPr snapToGrid="0">
      <p:cViewPr varScale="1">
        <p:scale>
          <a:sx n="69" d="100"/>
          <a:sy n="69" d="100"/>
        </p:scale>
        <p:origin x="528" y="5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ags" Target="tags/tag1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56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616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 dirty="0"/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נושא השיעור ומה מטרתו:</a:t>
            </a:r>
            <a:br>
              <a:rPr lang="x-none" sz="1200" dirty="0">
                <a:solidFill>
                  <a:schemeClr val="dk1"/>
                </a:solidFill>
              </a:rPr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"בשיעור הזה נלמד על_________. הצטרפו אליי ויהיה </a:t>
            </a:r>
            <a:r>
              <a:rPr lang="x-none" sz="1200">
                <a:solidFill>
                  <a:srgbClr val="2F5496"/>
                </a:solidFill>
              </a:rPr>
              <a:t>לנו </a:t>
            </a:r>
            <a:r>
              <a:rPr lang="he-IL" sz="1200" dirty="0">
                <a:solidFill>
                  <a:srgbClr val="2F5496"/>
                </a:solidFill>
              </a:rPr>
              <a:t>נחמד</a:t>
            </a:r>
            <a:r>
              <a:rPr lang="x-none" sz="1200">
                <a:solidFill>
                  <a:srgbClr val="2F5496"/>
                </a:solidFill>
              </a:rPr>
              <a:t>. </a:t>
            </a:r>
            <a:r>
              <a:rPr lang="x-none" sz="1200" dirty="0">
                <a:solidFill>
                  <a:srgbClr val="2F5496"/>
                </a:solidFill>
              </a:rPr>
              <a:t>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 dirty="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1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תרגול</a:t>
            </a:r>
            <a:r>
              <a:rPr lang="he-IL" baseline="0" dirty="0"/>
              <a:t> באורך 4 דקות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50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תרגול</a:t>
            </a:r>
            <a:r>
              <a:rPr lang="he-IL" baseline="0" dirty="0"/>
              <a:t> באורך 4 דקות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707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190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תרגול</a:t>
            </a:r>
            <a:r>
              <a:rPr lang="he-IL" baseline="0" dirty="0"/>
              <a:t> באורך 4 דקות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97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תרגול</a:t>
            </a:r>
            <a:r>
              <a:rPr lang="he-IL" baseline="0" dirty="0"/>
              <a:t> באורך 4 דקות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430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136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פתרון התרגול: </a:t>
            </a:r>
            <a:r>
              <a:rPr lang="x-none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081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 dirty="0"/>
              <a:t>משך השקף: עד 5 דקות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547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544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5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למחוק שקופית זו אם אין בה צורך.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246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558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92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שלב זה</a:t>
            </a:r>
            <a:r>
              <a:rPr lang="x-none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x-none" dirty="0">
                <a:solidFill>
                  <a:schemeClr val="dk1"/>
                </a:solidFill>
              </a:rPr>
            </a:br>
            <a:r>
              <a:rPr lang="x-none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 dirty="0"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דוגמה לטקסט שייאמר בעל פה: 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36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 dirty="0"/>
              <a:t>רצף מספרי השקפים הבאים 11-15 מכיל בתוכו: הקניית ידע, תרגול ופתרון, תרגול ופתרון נוספים. משך זמן כל הרצף הוא 20 סה"כ.</a:t>
            </a:r>
            <a:endParaRPr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.</a:t>
            </a: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הקניה: </a:t>
            </a:r>
            <a:r>
              <a:rPr lang="x-none" dirty="0"/>
              <a:t>התייחסות למטרת למידה אחת מרכזית וממוקדת. שימוש במגוון ייצוגי תוכן כגון תמונות</a:t>
            </a:r>
            <a:r>
              <a:rPr lang="he-IL" dirty="0"/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54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27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6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56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86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6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7" name="מציין מיקום תוכן 6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271160"/>
              </p:ext>
            </p:extLst>
          </p:nvPr>
        </p:nvGraphicFramePr>
        <p:xfrm>
          <a:off x="0" y="0"/>
          <a:ext cx="12360275" cy="695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מצגת" r:id="rId4" imgW="4358649" imgH="2450607" progId="PowerPoint.Show.12">
                  <p:embed/>
                </p:oleObj>
              </mc:Choice>
              <mc:Fallback>
                <p:oleObj name="מצגת" r:id="rId4" imgW="4358649" imgH="245060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60275" cy="695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40;p5">
            <a:extLst>
              <a:ext uri="{FF2B5EF4-FFF2-40B4-BE49-F238E27FC236}">
                <a16:creationId xmlns:a16="http://schemas.microsoft.com/office/drawing/2014/main" id="{445409F4-D6DB-E449-AE3F-B64FDF06106E}"/>
              </a:ext>
            </a:extLst>
          </p:cNvPr>
          <p:cNvSpPr txBox="1">
            <a:spLocks/>
          </p:cNvSpPr>
          <p:nvPr/>
        </p:nvSpPr>
        <p:spPr>
          <a:xfrm>
            <a:off x="202649" y="6297467"/>
            <a:ext cx="5099050" cy="560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28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נא הצטיידו במחברת משבצות וכלי כתיבה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0344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כותרת 1"/>
          <p:cNvSpPr>
            <a:spLocks noGrp="1"/>
          </p:cNvSpPr>
          <p:nvPr>
            <p:ph type="title"/>
          </p:nvPr>
        </p:nvSpPr>
        <p:spPr>
          <a:xfrm>
            <a:off x="870856" y="9408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>כאשר כופלים מספר (שונה מ-1 ) ב -1 </a:t>
            </a:r>
            <a:br>
              <a:rPr lang="he-IL" dirty="0"/>
            </a:br>
            <a:r>
              <a:rPr lang="he-IL" dirty="0"/>
              <a:t>המכפלה תהייה שווה לגורם השונה מ- </a:t>
            </a:r>
            <a:r>
              <a:rPr lang="he-IL" b="1" dirty="0"/>
              <a:t>1</a:t>
            </a:r>
          </a:p>
        </p:txBody>
      </p:sp>
      <p:sp>
        <p:nvSpPr>
          <p:cNvPr id="9" name="מציין מיקום תוכן 2"/>
          <p:cNvSpPr>
            <a:spLocks noGrp="1"/>
          </p:cNvSpPr>
          <p:nvPr>
            <p:ph idx="1"/>
          </p:nvPr>
        </p:nvSpPr>
        <p:spPr>
          <a:xfrm>
            <a:off x="845455" y="2591717"/>
            <a:ext cx="10515600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5400" dirty="0">
                <a:solidFill>
                  <a:prstClr val="black"/>
                </a:solidFill>
              </a:rPr>
              <a:t>46           1   =   46 </a:t>
            </a:r>
            <a:endParaRPr lang="he-IL" sz="5400" dirty="0">
              <a:solidFill>
                <a:prstClr val="black"/>
              </a:solidFill>
            </a:endParaRPr>
          </a:p>
          <a:p>
            <a:endParaRPr lang="he-IL" dirty="0"/>
          </a:p>
        </p:txBody>
      </p:sp>
      <p:sp>
        <p:nvSpPr>
          <p:cNvPr id="10" name="כפל 9"/>
          <p:cNvSpPr/>
          <p:nvPr/>
        </p:nvSpPr>
        <p:spPr>
          <a:xfrm>
            <a:off x="4755243" y="2308694"/>
            <a:ext cx="901700" cy="774700"/>
          </a:xfrm>
          <a:prstGeom prst="mathMultiply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 למטה 10"/>
          <p:cNvSpPr/>
          <p:nvPr/>
        </p:nvSpPr>
        <p:spPr>
          <a:xfrm>
            <a:off x="7782450" y="3195413"/>
            <a:ext cx="622300" cy="1054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חץ למטה 11"/>
          <p:cNvSpPr/>
          <p:nvPr/>
        </p:nvSpPr>
        <p:spPr>
          <a:xfrm>
            <a:off x="3694574" y="3362448"/>
            <a:ext cx="622300" cy="1054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2959699" y="4479028"/>
            <a:ext cx="1974850" cy="957263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tx1"/>
                </a:solidFill>
              </a:rPr>
              <a:t>גורם</a:t>
            </a:r>
          </a:p>
        </p:txBody>
      </p:sp>
      <p:sp>
        <p:nvSpPr>
          <p:cNvPr id="14" name="אליפסה 13"/>
          <p:cNvSpPr/>
          <p:nvPr/>
        </p:nvSpPr>
        <p:spPr>
          <a:xfrm>
            <a:off x="7184572" y="4464390"/>
            <a:ext cx="2082800" cy="9794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tx1"/>
                </a:solidFill>
              </a:rPr>
              <a:t>מכפלה</a:t>
            </a:r>
          </a:p>
        </p:txBody>
      </p:sp>
      <p:sp>
        <p:nvSpPr>
          <p:cNvPr id="15" name="שווה 14"/>
          <p:cNvSpPr/>
          <p:nvPr/>
        </p:nvSpPr>
        <p:spPr>
          <a:xfrm>
            <a:off x="5613401" y="4606710"/>
            <a:ext cx="934070" cy="711200"/>
          </a:xfrm>
          <a:prstGeom prst="mathEqua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6643" y="5595973"/>
            <a:ext cx="5546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/>
              <a:t>1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82" y="5481088"/>
            <a:ext cx="896190" cy="107298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877" y="5491709"/>
            <a:ext cx="896190" cy="10729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91" y="5719314"/>
            <a:ext cx="695004" cy="64623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723" y="5761529"/>
            <a:ext cx="786452" cy="512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51372" y="4962310"/>
            <a:ext cx="1672385" cy="7570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10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כותרת 1"/>
          <p:cNvSpPr>
            <a:spLocks noGrp="1"/>
          </p:cNvSpPr>
          <p:nvPr>
            <p:ph type="title"/>
          </p:nvPr>
        </p:nvSpPr>
        <p:spPr>
          <a:xfrm>
            <a:off x="1007249" y="66480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>כאשר מחלקים מספר כלשהו ב -1 </a:t>
            </a:r>
            <a:br>
              <a:rPr lang="he-IL" dirty="0"/>
            </a:br>
            <a:r>
              <a:rPr lang="he-IL" dirty="0"/>
              <a:t>המנה תהייה שווה למחולק.</a:t>
            </a:r>
          </a:p>
        </p:txBody>
      </p:sp>
      <p:sp>
        <p:nvSpPr>
          <p:cNvPr id="17" name="מציין מיקום תוכן 2"/>
          <p:cNvSpPr>
            <a:spLocks noGrp="1"/>
          </p:cNvSpPr>
          <p:nvPr>
            <p:ph idx="1"/>
          </p:nvPr>
        </p:nvSpPr>
        <p:spPr>
          <a:xfrm>
            <a:off x="1137878" y="2392322"/>
            <a:ext cx="10515600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5400" dirty="0">
                <a:solidFill>
                  <a:prstClr val="black"/>
                </a:solidFill>
              </a:rPr>
              <a:t>46           1   =   46 </a:t>
            </a:r>
            <a:endParaRPr lang="he-IL" sz="5400" dirty="0">
              <a:solidFill>
                <a:prstClr val="black"/>
              </a:solidFill>
            </a:endParaRPr>
          </a:p>
          <a:p>
            <a:endParaRPr lang="he-IL" dirty="0"/>
          </a:p>
        </p:txBody>
      </p:sp>
      <p:sp>
        <p:nvSpPr>
          <p:cNvPr id="18" name="חץ למטה 17"/>
          <p:cNvSpPr/>
          <p:nvPr/>
        </p:nvSpPr>
        <p:spPr>
          <a:xfrm>
            <a:off x="8068449" y="3080977"/>
            <a:ext cx="622300" cy="1054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9" name="חץ למטה 18"/>
          <p:cNvSpPr/>
          <p:nvPr/>
        </p:nvSpPr>
        <p:spPr>
          <a:xfrm>
            <a:off x="3788549" y="3080977"/>
            <a:ext cx="622300" cy="1054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0" name="אליפסה 19"/>
          <p:cNvSpPr/>
          <p:nvPr/>
        </p:nvSpPr>
        <p:spPr>
          <a:xfrm>
            <a:off x="2937649" y="4270014"/>
            <a:ext cx="1974850" cy="957263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prstClr val="black"/>
                </a:solidFill>
              </a:rPr>
              <a:t>מחולק</a:t>
            </a:r>
          </a:p>
        </p:txBody>
      </p:sp>
      <p:sp>
        <p:nvSpPr>
          <p:cNvPr id="21" name="אליפסה 20"/>
          <p:cNvSpPr/>
          <p:nvPr/>
        </p:nvSpPr>
        <p:spPr>
          <a:xfrm>
            <a:off x="7433449" y="4247789"/>
            <a:ext cx="2082800" cy="979488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prstClr val="black"/>
                </a:solidFill>
              </a:rPr>
              <a:t>מנה</a:t>
            </a:r>
          </a:p>
        </p:txBody>
      </p:sp>
      <p:sp>
        <p:nvSpPr>
          <p:cNvPr id="22" name="שווה 21"/>
          <p:cNvSpPr/>
          <p:nvPr/>
        </p:nvSpPr>
        <p:spPr>
          <a:xfrm>
            <a:off x="5547499" y="4393045"/>
            <a:ext cx="1295400" cy="711200"/>
          </a:xfrm>
          <a:prstGeom prst="mathEqua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black"/>
              </a:solidFill>
            </a:endParaRPr>
          </a:p>
        </p:txBody>
      </p:sp>
      <p:sp>
        <p:nvSpPr>
          <p:cNvPr id="23" name="חילוק 9"/>
          <p:cNvSpPr/>
          <p:nvPr/>
        </p:nvSpPr>
        <p:spPr>
          <a:xfrm>
            <a:off x="5040515" y="2187772"/>
            <a:ext cx="784213" cy="622300"/>
          </a:xfrm>
          <a:prstGeom prst="mathDivid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0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השלימו את המספר או הסימן החסר היכן שמופיע סימן שאלה</a:t>
            </a:r>
          </a:p>
        </p:txBody>
      </p:sp>
      <p:sp>
        <p:nvSpPr>
          <p:cNvPr id="10" name="מלבן 9"/>
          <p:cNvSpPr/>
          <p:nvPr/>
        </p:nvSpPr>
        <p:spPr>
          <a:xfrm>
            <a:off x="1353850" y="2527756"/>
            <a:ext cx="8659906" cy="331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he-IL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    179  +  1  -  178  x   0  =  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    ( 35  +  42 )  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  35  +  42 ) = 1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   1  x  1  +  1       1 =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   ( 186  +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        ( 500  -  300 ) = 1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חילוק 12"/>
          <p:cNvSpPr/>
          <p:nvPr/>
        </p:nvSpPr>
        <p:spPr>
          <a:xfrm>
            <a:off x="4347340" y="5167046"/>
            <a:ext cx="508123" cy="466164"/>
          </a:xfrm>
          <a:prstGeom prst="mathDivide">
            <a:avLst>
              <a:gd name="adj1" fmla="val 23520"/>
              <a:gd name="adj2" fmla="val 5880"/>
              <a:gd name="adj3" fmla="val 124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חילוק 12"/>
          <p:cNvSpPr/>
          <p:nvPr/>
        </p:nvSpPr>
        <p:spPr>
          <a:xfrm>
            <a:off x="4347339" y="4519479"/>
            <a:ext cx="508123" cy="466164"/>
          </a:xfrm>
          <a:prstGeom prst="mathDivid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E9BF850E-F7D6-4C2A-9DCA-912EBD595C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299" y="505450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7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השלימו את המספר או הסימן החסר היכן שמופיע סימן שאלה</a:t>
            </a:r>
          </a:p>
        </p:txBody>
      </p:sp>
      <p:sp>
        <p:nvSpPr>
          <p:cNvPr id="10" name="מלבן 9"/>
          <p:cNvSpPr/>
          <p:nvPr/>
        </p:nvSpPr>
        <p:spPr>
          <a:xfrm>
            <a:off x="1353850" y="2527756"/>
            <a:ext cx="8659906" cy="305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    179  +  1  -  178  x   0  =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    ( 35  +  42 )       (  35  +  42 ) = 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   1  x  1  +  1       1 =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   ( 186  +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)        ( 500  -  300 ) = 1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חילוק 12"/>
          <p:cNvSpPr/>
          <p:nvPr/>
        </p:nvSpPr>
        <p:spPr>
          <a:xfrm>
            <a:off x="4622108" y="5006213"/>
            <a:ext cx="508123" cy="466164"/>
          </a:xfrm>
          <a:prstGeom prst="mathDivide">
            <a:avLst>
              <a:gd name="adj1" fmla="val 23520"/>
              <a:gd name="adj2" fmla="val 5880"/>
              <a:gd name="adj3" fmla="val 124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חילוק 12"/>
          <p:cNvSpPr/>
          <p:nvPr/>
        </p:nvSpPr>
        <p:spPr>
          <a:xfrm>
            <a:off x="4368047" y="4282953"/>
            <a:ext cx="508123" cy="466164"/>
          </a:xfrm>
          <a:prstGeom prst="mathDivid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ילוק 12"/>
          <p:cNvSpPr/>
          <p:nvPr/>
        </p:nvSpPr>
        <p:spPr>
          <a:xfrm>
            <a:off x="4474193" y="3605084"/>
            <a:ext cx="508123" cy="466164"/>
          </a:xfrm>
          <a:prstGeom prst="mathDivide">
            <a:avLst>
              <a:gd name="adj1" fmla="val 23520"/>
              <a:gd name="adj2" fmla="val 5880"/>
              <a:gd name="adj3" fmla="val 124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6574536" y="2816352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180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0700" y="4192870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5254" y="4899731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he-IL" sz="3600" dirty="0">
                <a:solidFill>
                  <a:srgbClr val="0070C0"/>
                </a:solidFill>
              </a:rPr>
              <a:t>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5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340396" y="2309473"/>
            <a:ext cx="10883900" cy="49323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US" sz="5400" dirty="0"/>
              <a:t>37        0  =  37</a:t>
            </a:r>
            <a:endParaRPr lang="he-IL" sz="5400" dirty="0"/>
          </a:p>
          <a:p>
            <a:pPr marL="0" indent="0" algn="ctr"/>
            <a:endParaRPr lang="he-IL" sz="5400" dirty="0"/>
          </a:p>
          <a:p>
            <a:pPr marL="0" indent="0" algn="ctr"/>
            <a:r>
              <a:rPr lang="en-US" sz="5400" dirty="0"/>
              <a:t>37        0  = 37</a:t>
            </a:r>
            <a:endParaRPr lang="he-IL" sz="5400" dirty="0"/>
          </a:p>
        </p:txBody>
      </p:sp>
      <p:sp>
        <p:nvSpPr>
          <p:cNvPr id="10" name="מלבן 9"/>
          <p:cNvSpPr/>
          <p:nvPr/>
        </p:nvSpPr>
        <p:spPr>
          <a:xfrm>
            <a:off x="4895850" y="2101448"/>
            <a:ext cx="939800" cy="6450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he-IL" sz="4800" b="1" dirty="0">
              <a:solidFill>
                <a:schemeClr val="tx1"/>
              </a:solidFill>
            </a:endParaRPr>
          </a:p>
        </p:txBody>
      </p:sp>
      <p:sp>
        <p:nvSpPr>
          <p:cNvPr id="16" name="חיבור 15"/>
          <p:cNvSpPr/>
          <p:nvPr/>
        </p:nvSpPr>
        <p:spPr>
          <a:xfrm>
            <a:off x="4679333" y="2458938"/>
            <a:ext cx="678434" cy="698500"/>
          </a:xfrm>
          <a:prstGeom prst="mathPlu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יסור 16"/>
          <p:cNvSpPr/>
          <p:nvPr/>
        </p:nvSpPr>
        <p:spPr>
          <a:xfrm>
            <a:off x="4697621" y="4005402"/>
            <a:ext cx="641858" cy="808038"/>
          </a:xfrm>
          <a:prstGeom prst="mathMinu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ענן 17"/>
          <p:cNvSpPr/>
          <p:nvPr/>
        </p:nvSpPr>
        <p:spPr>
          <a:xfrm rot="1279947">
            <a:off x="8616571" y="2415946"/>
            <a:ext cx="3403600" cy="1841500"/>
          </a:xfrm>
          <a:prstGeom prst="cloud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1"/>
                </a:solidFill>
              </a:rPr>
              <a:t>האם יש אפשרות נוספת???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השלימו את הפעולה מתאימה</a:t>
            </a:r>
          </a:p>
        </p:txBody>
      </p:sp>
      <p:pic>
        <p:nvPicPr>
          <p:cNvPr id="3" name="30sec_fina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396" y="652581"/>
            <a:ext cx="2048256" cy="730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9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715603" y="4946311"/>
            <a:ext cx="10515600" cy="672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3200" b="1" i="1" dirty="0">
                <a:solidFill>
                  <a:srgbClr val="002060"/>
                </a:solidFill>
              </a:rPr>
              <a:t>מסקנה: כאשר מחברים מספר כלשהו עם 0 המספר לא ישתנה.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1214611" y="2671209"/>
            <a:ext cx="2597150" cy="1485106"/>
            <a:chOff x="1460500" y="3785394"/>
            <a:chExt cx="2597150" cy="1485106"/>
          </a:xfrm>
        </p:grpSpPr>
        <p:sp>
          <p:nvSpPr>
            <p:cNvPr id="6" name="לב 5"/>
            <p:cNvSpPr/>
            <p:nvPr/>
          </p:nvSpPr>
          <p:spPr>
            <a:xfrm>
              <a:off x="2400300" y="3785394"/>
              <a:ext cx="4826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לב 6"/>
            <p:cNvSpPr/>
            <p:nvPr/>
          </p:nvSpPr>
          <p:spPr>
            <a:xfrm>
              <a:off x="3276600" y="3785394"/>
              <a:ext cx="5842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לב 7"/>
            <p:cNvSpPr/>
            <p:nvPr/>
          </p:nvSpPr>
          <p:spPr>
            <a:xfrm>
              <a:off x="1460500" y="3837782"/>
              <a:ext cx="5461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לב 8"/>
            <p:cNvSpPr/>
            <p:nvPr/>
          </p:nvSpPr>
          <p:spPr>
            <a:xfrm>
              <a:off x="2501900" y="4775200"/>
              <a:ext cx="49530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לב 9"/>
            <p:cNvSpPr/>
            <p:nvPr/>
          </p:nvSpPr>
          <p:spPr>
            <a:xfrm>
              <a:off x="3425825" y="4775200"/>
              <a:ext cx="631825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לב 10"/>
            <p:cNvSpPr/>
            <p:nvPr/>
          </p:nvSpPr>
          <p:spPr>
            <a:xfrm>
              <a:off x="1508125" y="4775200"/>
              <a:ext cx="56515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2" name="חיבור 11"/>
          <p:cNvSpPr/>
          <p:nvPr/>
        </p:nvSpPr>
        <p:spPr>
          <a:xfrm>
            <a:off x="4459461" y="3015300"/>
            <a:ext cx="927100" cy="698500"/>
          </a:xfrm>
          <a:prstGeom prst="mathPlus">
            <a:avLst/>
          </a:prstGeom>
          <a:solidFill>
            <a:schemeClr val="accent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רשים זרימה: מחבר 12"/>
          <p:cNvSpPr/>
          <p:nvPr/>
        </p:nvSpPr>
        <p:spPr>
          <a:xfrm>
            <a:off x="5802486" y="2999029"/>
            <a:ext cx="831850" cy="850106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שווה 13"/>
          <p:cNvSpPr/>
          <p:nvPr/>
        </p:nvSpPr>
        <p:spPr>
          <a:xfrm>
            <a:off x="7107411" y="3015300"/>
            <a:ext cx="863600" cy="77390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8494886" y="2621997"/>
            <a:ext cx="2597150" cy="1485106"/>
            <a:chOff x="1460500" y="3785394"/>
            <a:chExt cx="2597150" cy="1485106"/>
          </a:xfrm>
        </p:grpSpPr>
        <p:sp>
          <p:nvSpPr>
            <p:cNvPr id="16" name="לב 15"/>
            <p:cNvSpPr/>
            <p:nvPr/>
          </p:nvSpPr>
          <p:spPr>
            <a:xfrm>
              <a:off x="2400300" y="3785394"/>
              <a:ext cx="4826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לב 16"/>
            <p:cNvSpPr/>
            <p:nvPr/>
          </p:nvSpPr>
          <p:spPr>
            <a:xfrm>
              <a:off x="3276600" y="3785394"/>
              <a:ext cx="5842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לב 17"/>
            <p:cNvSpPr/>
            <p:nvPr/>
          </p:nvSpPr>
          <p:spPr>
            <a:xfrm>
              <a:off x="1460500" y="3837782"/>
              <a:ext cx="5461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לב 18"/>
            <p:cNvSpPr/>
            <p:nvPr/>
          </p:nvSpPr>
          <p:spPr>
            <a:xfrm>
              <a:off x="2501900" y="4775200"/>
              <a:ext cx="49530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לב 19"/>
            <p:cNvSpPr/>
            <p:nvPr/>
          </p:nvSpPr>
          <p:spPr>
            <a:xfrm>
              <a:off x="3425825" y="4775200"/>
              <a:ext cx="631825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לב 20"/>
            <p:cNvSpPr/>
            <p:nvPr/>
          </p:nvSpPr>
          <p:spPr>
            <a:xfrm>
              <a:off x="1508125" y="4775200"/>
              <a:ext cx="56515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2" name="כותרת 1"/>
          <p:cNvSpPr>
            <a:spLocks noGrp="1"/>
          </p:cNvSpPr>
          <p:nvPr>
            <p:ph type="title"/>
          </p:nvPr>
        </p:nvSpPr>
        <p:spPr>
          <a:xfrm>
            <a:off x="585216" y="663126"/>
            <a:ext cx="10776374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מה למדנו?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531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796351" y="5012476"/>
            <a:ext cx="10515600" cy="672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3200" b="1" i="1" dirty="0">
                <a:solidFill>
                  <a:srgbClr val="002060"/>
                </a:solidFill>
              </a:rPr>
              <a:t>מסקנה: כאשר מחסרים מספר 0 ממספר כלשהו המספר לא ישתנה.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1214611" y="2671209"/>
            <a:ext cx="2597150" cy="1485106"/>
            <a:chOff x="1460500" y="3785394"/>
            <a:chExt cx="2597150" cy="1485106"/>
          </a:xfrm>
        </p:grpSpPr>
        <p:sp>
          <p:nvSpPr>
            <p:cNvPr id="6" name="לב 5"/>
            <p:cNvSpPr/>
            <p:nvPr/>
          </p:nvSpPr>
          <p:spPr>
            <a:xfrm>
              <a:off x="2400300" y="3785394"/>
              <a:ext cx="4826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לב 6"/>
            <p:cNvSpPr/>
            <p:nvPr/>
          </p:nvSpPr>
          <p:spPr>
            <a:xfrm>
              <a:off x="3276600" y="3785394"/>
              <a:ext cx="5842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לב 7"/>
            <p:cNvSpPr/>
            <p:nvPr/>
          </p:nvSpPr>
          <p:spPr>
            <a:xfrm>
              <a:off x="1460500" y="3837782"/>
              <a:ext cx="5461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לב 8"/>
            <p:cNvSpPr/>
            <p:nvPr/>
          </p:nvSpPr>
          <p:spPr>
            <a:xfrm>
              <a:off x="2501900" y="4775200"/>
              <a:ext cx="49530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לב 9"/>
            <p:cNvSpPr/>
            <p:nvPr/>
          </p:nvSpPr>
          <p:spPr>
            <a:xfrm>
              <a:off x="3425825" y="4775200"/>
              <a:ext cx="631825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לב 10"/>
            <p:cNvSpPr/>
            <p:nvPr/>
          </p:nvSpPr>
          <p:spPr>
            <a:xfrm>
              <a:off x="1508125" y="4775200"/>
              <a:ext cx="56515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3" name="תרשים זרימה: מחבר 12"/>
          <p:cNvSpPr/>
          <p:nvPr/>
        </p:nvSpPr>
        <p:spPr>
          <a:xfrm>
            <a:off x="5802486" y="2999029"/>
            <a:ext cx="831850" cy="850106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שווה 13"/>
          <p:cNvSpPr/>
          <p:nvPr/>
        </p:nvSpPr>
        <p:spPr>
          <a:xfrm>
            <a:off x="7107411" y="3015300"/>
            <a:ext cx="863600" cy="77390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8494886" y="2621997"/>
            <a:ext cx="2597150" cy="1485106"/>
            <a:chOff x="1460500" y="3785394"/>
            <a:chExt cx="2597150" cy="1485106"/>
          </a:xfrm>
        </p:grpSpPr>
        <p:sp>
          <p:nvSpPr>
            <p:cNvPr id="16" name="לב 15"/>
            <p:cNvSpPr/>
            <p:nvPr/>
          </p:nvSpPr>
          <p:spPr>
            <a:xfrm>
              <a:off x="2400300" y="3785394"/>
              <a:ext cx="4826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לב 16"/>
            <p:cNvSpPr/>
            <p:nvPr/>
          </p:nvSpPr>
          <p:spPr>
            <a:xfrm>
              <a:off x="3276600" y="3785394"/>
              <a:ext cx="5842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לב 17"/>
            <p:cNvSpPr/>
            <p:nvPr/>
          </p:nvSpPr>
          <p:spPr>
            <a:xfrm>
              <a:off x="1460500" y="3837782"/>
              <a:ext cx="546100" cy="4318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לב 18"/>
            <p:cNvSpPr/>
            <p:nvPr/>
          </p:nvSpPr>
          <p:spPr>
            <a:xfrm>
              <a:off x="2501900" y="4775200"/>
              <a:ext cx="49530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לב 19"/>
            <p:cNvSpPr/>
            <p:nvPr/>
          </p:nvSpPr>
          <p:spPr>
            <a:xfrm>
              <a:off x="3425825" y="4775200"/>
              <a:ext cx="631825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לב 20"/>
            <p:cNvSpPr/>
            <p:nvPr/>
          </p:nvSpPr>
          <p:spPr>
            <a:xfrm>
              <a:off x="1508125" y="4775200"/>
              <a:ext cx="565150" cy="495300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" name="חיסור 1"/>
          <p:cNvSpPr/>
          <p:nvPr/>
        </p:nvSpPr>
        <p:spPr>
          <a:xfrm>
            <a:off x="4285131" y="2958178"/>
            <a:ext cx="1165412" cy="100091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כותרת 1"/>
          <p:cNvSpPr>
            <a:spLocks noGrp="1"/>
          </p:cNvSpPr>
          <p:nvPr>
            <p:ph type="title"/>
          </p:nvPr>
        </p:nvSpPr>
        <p:spPr>
          <a:xfrm>
            <a:off x="585216" y="663126"/>
            <a:ext cx="10776374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מה למדנו?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62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מה קורה כשכופלים מספר ב- 0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2847" y="2261307"/>
            <a:ext cx="740251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   X   7   =  0</a:t>
            </a:r>
            <a:endParaRPr lang="he-IL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הסבר אליפטי 14"/>
          <p:cNvSpPr/>
          <p:nvPr/>
        </p:nvSpPr>
        <p:spPr>
          <a:xfrm>
            <a:off x="9067618" y="1888761"/>
            <a:ext cx="2759621" cy="2104001"/>
          </a:xfrm>
          <a:prstGeom prst="wedgeEllipseCallout">
            <a:avLst>
              <a:gd name="adj1" fmla="val -48980"/>
              <a:gd name="adj2" fmla="val 6616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rgbClr val="002060"/>
                </a:solidFill>
              </a:rPr>
              <a:t>7 פעמים 0 הם 0</a:t>
            </a:r>
          </a:p>
        </p:txBody>
      </p:sp>
      <p:sp>
        <p:nvSpPr>
          <p:cNvPr id="19" name="מלבן 18"/>
          <p:cNvSpPr/>
          <p:nvPr/>
        </p:nvSpPr>
        <p:spPr>
          <a:xfrm>
            <a:off x="9009976" y="4075357"/>
            <a:ext cx="8130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</a:t>
            </a:r>
            <a:endParaRPr lang="he-IL" sz="8800" dirty="0"/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19" y="1023126"/>
            <a:ext cx="3090940" cy="2078916"/>
          </a:xfrm>
          <a:prstGeom prst="rect">
            <a:avLst/>
          </a:prstGeom>
        </p:spPr>
      </p:pic>
      <p:grpSp>
        <p:nvGrpSpPr>
          <p:cNvPr id="18" name="קבוצה 17"/>
          <p:cNvGrpSpPr/>
          <p:nvPr/>
        </p:nvGrpSpPr>
        <p:grpSpPr>
          <a:xfrm>
            <a:off x="4102038" y="4062818"/>
            <a:ext cx="4624129" cy="1446550"/>
            <a:chOff x="4110444" y="4075357"/>
            <a:chExt cx="4624129" cy="1446550"/>
          </a:xfrm>
        </p:grpSpPr>
        <p:sp>
          <p:nvSpPr>
            <p:cNvPr id="16" name="שווה 15"/>
            <p:cNvSpPr/>
            <p:nvPr/>
          </p:nvSpPr>
          <p:spPr>
            <a:xfrm>
              <a:off x="7492355" y="4470020"/>
              <a:ext cx="1242218" cy="749300"/>
            </a:xfrm>
            <a:prstGeom prst="mathEqual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sp>
          <p:nvSpPr>
            <p:cNvPr id="3" name="מלבן 2"/>
            <p:cNvSpPr/>
            <p:nvPr/>
          </p:nvSpPr>
          <p:spPr>
            <a:xfrm>
              <a:off x="5982857" y="4075357"/>
              <a:ext cx="81304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8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0</a:t>
              </a:r>
              <a:endParaRPr lang="he-IL" sz="8800" dirty="0"/>
            </a:p>
          </p:txBody>
        </p:sp>
        <p:sp>
          <p:nvSpPr>
            <p:cNvPr id="20" name="כפל 19"/>
            <p:cNvSpPr/>
            <p:nvPr/>
          </p:nvSpPr>
          <p:spPr>
            <a:xfrm>
              <a:off x="4835552" y="4422818"/>
              <a:ext cx="901700" cy="774700"/>
            </a:xfrm>
            <a:prstGeom prst="mathMultiply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10444" y="4302336"/>
              <a:ext cx="899409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6000" dirty="0">
                  <a:solidFill>
                    <a:schemeClr val="accent6">
                      <a:lumMod val="75000"/>
                    </a:schemeClr>
                  </a:solidFill>
                </a:rPr>
                <a:t>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23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838200" y="58458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כל מספר שנכפול אותו ב – 0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המכפלה תהייה שווה ל - 0</a:t>
            </a:r>
          </a:p>
        </p:txBody>
      </p:sp>
      <p:sp>
        <p:nvSpPr>
          <p:cNvPr id="5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5400" dirty="0"/>
          </a:p>
          <a:p>
            <a:pPr marL="0" indent="0" algn="ctr">
              <a:buNone/>
            </a:pPr>
            <a:r>
              <a:rPr lang="en-US" sz="5400" dirty="0"/>
              <a:t>179 x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5400" dirty="0"/>
              <a:t> =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5400" dirty="0"/>
              <a:t> x 60 =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400" dirty="0"/>
              <a:t>x 0 =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he-IL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הסבר אליפטי 5"/>
          <p:cNvSpPr/>
          <p:nvPr/>
        </p:nvSpPr>
        <p:spPr>
          <a:xfrm>
            <a:off x="8636001" y="1690688"/>
            <a:ext cx="2382520" cy="2310606"/>
          </a:xfrm>
          <a:prstGeom prst="wedgeEllipseCallout">
            <a:avLst>
              <a:gd name="adj1" fmla="val -89449"/>
              <a:gd name="adj2" fmla="val 6047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chemeClr val="tx1"/>
                </a:solidFill>
              </a:rPr>
              <a:t>כי - אפס</a:t>
            </a:r>
            <a:r>
              <a:rPr lang="he-IL" sz="3600" dirty="0">
                <a:solidFill>
                  <a:srgbClr val="002060"/>
                </a:solidFill>
              </a:rPr>
              <a:t> "פעמים" הם </a:t>
            </a:r>
            <a:r>
              <a:rPr lang="he-IL" sz="3600" dirty="0">
                <a:solidFill>
                  <a:schemeClr val="tx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16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he-IL" dirty="0"/>
          </a:p>
          <a:p>
            <a:pPr marL="0" indent="0" algn="ctr">
              <a:buNone/>
            </a:pPr>
            <a:r>
              <a:rPr lang="en-US" sz="5400" dirty="0"/>
              <a:t>0         5   =  ? </a:t>
            </a:r>
            <a:endParaRPr lang="he-IL" sz="5400" dirty="0"/>
          </a:p>
        </p:txBody>
      </p:sp>
      <p:sp>
        <p:nvSpPr>
          <p:cNvPr id="6" name="חילוק 3"/>
          <p:cNvSpPr/>
          <p:nvPr/>
        </p:nvSpPr>
        <p:spPr>
          <a:xfrm>
            <a:off x="4934204" y="2204959"/>
            <a:ext cx="634492" cy="647700"/>
          </a:xfrm>
          <a:prstGeom prst="mathDivid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ענן 6"/>
          <p:cNvSpPr/>
          <p:nvPr/>
        </p:nvSpPr>
        <p:spPr>
          <a:xfrm>
            <a:off x="1993900" y="3924300"/>
            <a:ext cx="2540000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?</a:t>
            </a:r>
            <a:endParaRPr lang="he-IL" sz="6600" b="1" dirty="0">
              <a:solidFill>
                <a:schemeClr val="tx1"/>
              </a:solidFill>
            </a:endParaRPr>
          </a:p>
        </p:txBody>
      </p:sp>
      <p:sp>
        <p:nvSpPr>
          <p:cNvPr id="9" name="שווה 8"/>
          <p:cNvSpPr/>
          <p:nvPr/>
        </p:nvSpPr>
        <p:spPr>
          <a:xfrm>
            <a:off x="9275826" y="4171950"/>
            <a:ext cx="814324" cy="664865"/>
          </a:xfrm>
          <a:prstGeom prst="mathEqua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תרשים זרימה: מחבר 10"/>
          <p:cNvSpPr/>
          <p:nvPr/>
        </p:nvSpPr>
        <p:spPr>
          <a:xfrm>
            <a:off x="10407554" y="3924300"/>
            <a:ext cx="1066800" cy="1193006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72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כותרת 1"/>
          <p:cNvSpPr>
            <a:spLocks noGrp="1"/>
          </p:cNvSpPr>
          <p:nvPr>
            <p:ph type="title"/>
          </p:nvPr>
        </p:nvSpPr>
        <p:spPr>
          <a:xfrm>
            <a:off x="722939" y="363184"/>
            <a:ext cx="10515600" cy="1325563"/>
          </a:xfrm>
        </p:spPr>
        <p:txBody>
          <a:bodyPr/>
          <a:lstStyle/>
          <a:p>
            <a:pPr algn="ctr"/>
            <a:r>
              <a:rPr lang="he-IL" dirty="0">
                <a:solidFill>
                  <a:srgbClr val="44546A">
                    <a:lumMod val="75000"/>
                  </a:srgbClr>
                </a:solidFill>
              </a:rPr>
              <a:t>מה קורה כשמחלקים 0 במספר כלשהו</a:t>
            </a:r>
            <a:endParaRPr lang="he-IL" dirty="0"/>
          </a:p>
        </p:txBody>
      </p:sp>
      <p:sp>
        <p:nvSpPr>
          <p:cNvPr id="13" name="חילוק 3"/>
          <p:cNvSpPr/>
          <p:nvPr/>
        </p:nvSpPr>
        <p:spPr>
          <a:xfrm>
            <a:off x="4888674" y="4171950"/>
            <a:ext cx="634492" cy="647700"/>
          </a:xfrm>
          <a:prstGeom prst="mathDivid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076" name="Picture 4" descr="בובות בבושקה - אתר לבנה מבית קרן תל''י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18657" r="10208" b="29030"/>
          <a:stretch/>
        </p:blipFill>
        <p:spPr bwMode="auto">
          <a:xfrm>
            <a:off x="5523167" y="3449729"/>
            <a:ext cx="3752660" cy="17975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9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384655" y="1458912"/>
            <a:ext cx="109959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נפתח את השיעור בכללים ידועים.</a:t>
            </a:r>
            <a:r>
              <a:rPr lang="he-IL" sz="3200" dirty="0">
                <a:sym typeface="Wingdings" panose="05000000000000000000" pitchFamily="2" charset="2"/>
              </a:rPr>
              <a:t></a:t>
            </a:r>
            <a:endParaRPr lang="he-IL" sz="3200" dirty="0"/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נלמד על תכונות 0 ו-1 בפעולות החשבון.</a:t>
            </a:r>
            <a:endParaRPr lang="he-IL" sz="3200" b="1" dirty="0">
              <a:solidFill>
                <a:srgbClr val="FF0000"/>
              </a:solidFill>
            </a:endParaRP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נסכם את</a:t>
            </a:r>
            <a:r>
              <a:rPr lang="x-none" sz="3200" dirty="0"/>
              <a:t> השיעור בקצרה</a:t>
            </a:r>
            <a:r>
              <a:rPr lang="he-IL" sz="3200" dirty="0"/>
              <a:t>.</a:t>
            </a:r>
            <a:endParaRPr sz="3200" dirty="0"/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ונסיים ב</a:t>
            </a:r>
            <a:r>
              <a:rPr lang="x-none" sz="3200" dirty="0"/>
              <a:t>משימה לתרגול</a:t>
            </a:r>
            <a:r>
              <a:rPr lang="he-IL" sz="3200" dirty="0"/>
              <a:t>.</a:t>
            </a:r>
            <a:endParaRPr sz="3200" dirty="0"/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65046" y="115996"/>
            <a:ext cx="10515600" cy="1325563"/>
          </a:xfrm>
        </p:spPr>
        <p:txBody>
          <a:bodyPr/>
          <a:lstStyle/>
          <a:p>
            <a:pPr algn="ctr"/>
            <a:r>
              <a:rPr lang="he-IL" dirty="0">
                <a:solidFill>
                  <a:srgbClr val="44546A">
                    <a:lumMod val="75000"/>
                  </a:srgbClr>
                </a:solidFill>
              </a:rPr>
              <a:t>מה קורה כשמחלקים מספר כלשהו ב - 0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153886"/>
            <a:ext cx="10515600" cy="5238977"/>
          </a:xfrm>
        </p:spPr>
        <p:txBody>
          <a:bodyPr/>
          <a:lstStyle/>
          <a:p>
            <a:endParaRPr lang="he-IL" dirty="0"/>
          </a:p>
          <a:p>
            <a:pPr marL="0" indent="0" algn="ctr">
              <a:buNone/>
            </a:pPr>
            <a:r>
              <a:rPr lang="en-US" sz="5400" dirty="0"/>
              <a:t>6         0   =  ? </a:t>
            </a:r>
            <a:endParaRPr lang="he-IL" sz="5400" dirty="0"/>
          </a:p>
        </p:txBody>
      </p:sp>
      <p:sp>
        <p:nvSpPr>
          <p:cNvPr id="4" name="חילוק 3"/>
          <p:cNvSpPr/>
          <p:nvPr/>
        </p:nvSpPr>
        <p:spPr>
          <a:xfrm>
            <a:off x="4918964" y="1729233"/>
            <a:ext cx="563372" cy="647700"/>
          </a:xfrm>
          <a:prstGeom prst="mathDivide">
            <a:avLst>
              <a:gd name="adj1" fmla="val 20697"/>
              <a:gd name="adj2" fmla="val 5880"/>
              <a:gd name="adj3" fmla="val 1176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ענן 4"/>
          <p:cNvSpPr/>
          <p:nvPr/>
        </p:nvSpPr>
        <p:spPr>
          <a:xfrm>
            <a:off x="5482336" y="3621507"/>
            <a:ext cx="2228850" cy="1036192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0</a:t>
            </a:r>
            <a:endParaRPr lang="he-IL" sz="6600" b="1" dirty="0">
              <a:solidFill>
                <a:schemeClr val="tx1"/>
              </a:solidFill>
            </a:endParaRPr>
          </a:p>
        </p:txBody>
      </p:sp>
      <p:sp>
        <p:nvSpPr>
          <p:cNvPr id="8" name="שווה 7"/>
          <p:cNvSpPr/>
          <p:nvPr/>
        </p:nvSpPr>
        <p:spPr>
          <a:xfrm>
            <a:off x="8040868" y="3696928"/>
            <a:ext cx="717550" cy="664865"/>
          </a:xfrm>
          <a:prstGeom prst="mathEqua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" name="סרט מעוקל למטה 8"/>
          <p:cNvSpPr/>
          <p:nvPr/>
        </p:nvSpPr>
        <p:spPr>
          <a:xfrm>
            <a:off x="3009900" y="5352526"/>
            <a:ext cx="8343900" cy="1307306"/>
          </a:xfrm>
          <a:prstGeom prst="ellipse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tx1"/>
                </a:solidFill>
              </a:rPr>
              <a:t>אין כזה מספר!!!</a:t>
            </a:r>
          </a:p>
        </p:txBody>
      </p:sp>
      <p:sp>
        <p:nvSpPr>
          <p:cNvPr id="12" name="מתומן 11"/>
          <p:cNvSpPr/>
          <p:nvPr/>
        </p:nvSpPr>
        <p:spPr>
          <a:xfrm>
            <a:off x="8147050" y="1212441"/>
            <a:ext cx="1877896" cy="1743472"/>
          </a:xfrm>
          <a:prstGeom prst="octag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dirty="0"/>
              <a:t>התשובה לא מוגדרת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7798" y="3621507"/>
            <a:ext cx="11405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/>
              <a:t>6</a:t>
            </a:r>
          </a:p>
        </p:txBody>
      </p:sp>
      <p:sp>
        <p:nvSpPr>
          <p:cNvPr id="10" name="כפל 9"/>
          <p:cNvSpPr/>
          <p:nvPr/>
        </p:nvSpPr>
        <p:spPr>
          <a:xfrm>
            <a:off x="4324242" y="3783875"/>
            <a:ext cx="1003404" cy="71145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3531270" y="3631268"/>
            <a:ext cx="967183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0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6" grpId="0"/>
      <p:bldP spid="10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i="1" dirty="0">
                <a:solidFill>
                  <a:srgbClr val="44546A">
                    <a:lumMod val="75000"/>
                  </a:srgbClr>
                </a:solidFill>
              </a:rPr>
              <a:t>לכן כשמחלקים מספר כלשהו ב - 0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9638"/>
          </a:xfrm>
        </p:spPr>
        <p:txBody>
          <a:bodyPr/>
          <a:lstStyle/>
          <a:p>
            <a:pPr marL="0" indent="0" algn="ctr">
              <a:buNone/>
            </a:pPr>
            <a:endParaRPr lang="he-IL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he-IL" sz="5400" dirty="0"/>
          </a:p>
        </p:txBody>
      </p:sp>
      <p:sp>
        <p:nvSpPr>
          <p:cNvPr id="4" name="חילוק 3"/>
          <p:cNvSpPr/>
          <p:nvPr/>
        </p:nvSpPr>
        <p:spPr>
          <a:xfrm>
            <a:off x="5618237" y="4070674"/>
            <a:ext cx="759460" cy="622300"/>
          </a:xfrm>
          <a:prstGeom prst="mathDivid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חילוק 4"/>
          <p:cNvSpPr/>
          <p:nvPr/>
        </p:nvSpPr>
        <p:spPr>
          <a:xfrm>
            <a:off x="5613141" y="2454465"/>
            <a:ext cx="750316" cy="622300"/>
          </a:xfrm>
          <a:prstGeom prst="mathDivid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שווה 5"/>
          <p:cNvSpPr/>
          <p:nvPr/>
        </p:nvSpPr>
        <p:spPr>
          <a:xfrm>
            <a:off x="7360988" y="2454465"/>
            <a:ext cx="609092" cy="604837"/>
          </a:xfrm>
          <a:prstGeom prst="math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7" name="שווה 6"/>
          <p:cNvSpPr/>
          <p:nvPr/>
        </p:nvSpPr>
        <p:spPr>
          <a:xfrm>
            <a:off x="7416834" y="4070674"/>
            <a:ext cx="601472" cy="599751"/>
          </a:xfrm>
          <a:prstGeom prst="mathEqua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" name="חץ מעוקל שמאלה 8"/>
          <p:cNvSpPr/>
          <p:nvPr/>
        </p:nvSpPr>
        <p:spPr>
          <a:xfrm>
            <a:off x="10550527" y="3371850"/>
            <a:ext cx="1362073" cy="259715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מסגרת משופעת 10"/>
          <p:cNvSpPr/>
          <p:nvPr/>
        </p:nvSpPr>
        <p:spPr>
          <a:xfrm>
            <a:off x="8369086" y="2272104"/>
            <a:ext cx="1517651" cy="1021568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err="1">
                <a:solidFill>
                  <a:schemeClr val="tx1"/>
                </a:solidFill>
              </a:rPr>
              <a:t>בח"מ</a:t>
            </a:r>
            <a:endParaRPr lang="he-IL" sz="3200" dirty="0">
              <a:solidFill>
                <a:schemeClr val="tx1"/>
              </a:solidFill>
            </a:endParaRPr>
          </a:p>
        </p:txBody>
      </p:sp>
      <p:sp>
        <p:nvSpPr>
          <p:cNvPr id="12" name="מסגרת משופעת 11"/>
          <p:cNvSpPr/>
          <p:nvPr/>
        </p:nvSpPr>
        <p:spPr>
          <a:xfrm>
            <a:off x="8375223" y="3779032"/>
            <a:ext cx="1517651" cy="1021568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err="1">
                <a:solidFill>
                  <a:schemeClr val="tx1"/>
                </a:solidFill>
              </a:rPr>
              <a:t>בח"מ</a:t>
            </a:r>
            <a:endParaRPr lang="he-IL" sz="3200" dirty="0">
              <a:solidFill>
                <a:schemeClr val="tx1"/>
              </a:solidFill>
            </a:endParaRPr>
          </a:p>
        </p:txBody>
      </p:sp>
      <p:sp>
        <p:nvSpPr>
          <p:cNvPr id="13" name="מסגרת משופעת 12"/>
          <p:cNvSpPr/>
          <p:nvPr/>
        </p:nvSpPr>
        <p:spPr>
          <a:xfrm>
            <a:off x="8623300" y="5448300"/>
            <a:ext cx="1511300" cy="10795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</a:rPr>
              <a:t>ביטוי</a:t>
            </a:r>
          </a:p>
        </p:txBody>
      </p:sp>
      <p:sp>
        <p:nvSpPr>
          <p:cNvPr id="14" name="מסגרת משופעת 13"/>
          <p:cNvSpPr/>
          <p:nvPr/>
        </p:nvSpPr>
        <p:spPr>
          <a:xfrm>
            <a:off x="6921501" y="5465763"/>
            <a:ext cx="1549400" cy="10795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</a:rPr>
              <a:t>חסר</a:t>
            </a:r>
          </a:p>
        </p:txBody>
      </p:sp>
      <p:sp>
        <p:nvSpPr>
          <p:cNvPr id="15" name="מסגרת משופעת 14"/>
          <p:cNvSpPr/>
          <p:nvPr/>
        </p:nvSpPr>
        <p:spPr>
          <a:xfrm>
            <a:off x="5130801" y="5429250"/>
            <a:ext cx="1538286" cy="107950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</a:rPr>
              <a:t>משמעות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7262" y="2303950"/>
            <a:ext cx="11392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/>
              <a:t>52</a:t>
            </a:r>
            <a:endParaRPr lang="he-IL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49986" y="2307180"/>
            <a:ext cx="9893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/>
              <a:t>0</a:t>
            </a:r>
            <a:endParaRPr lang="he-IL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68133" y="3911322"/>
            <a:ext cx="11919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/>
              <a:t>0</a:t>
            </a:r>
            <a:endParaRPr lang="he-IL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29318" y="3920159"/>
            <a:ext cx="113621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dirty="0"/>
              <a:t>0</a:t>
            </a:r>
            <a:endParaRPr lang="he-IL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2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0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he-IL" dirty="0"/>
              <a:t>פתרו את המשוואות הבאות</a:t>
            </a:r>
          </a:p>
        </p:txBody>
      </p:sp>
      <p:sp>
        <p:nvSpPr>
          <p:cNvPr id="10" name="מלבן 9"/>
          <p:cNvSpPr/>
          <p:nvPr/>
        </p:nvSpPr>
        <p:spPr>
          <a:xfrm>
            <a:off x="933226" y="2807886"/>
            <a:ext cx="8659906" cy="351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1.   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  <a:cs typeface="+mn-cs"/>
              </a:rPr>
              <a:t>312  +  1    x   0  =  </a:t>
            </a: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  <a:cs typeface="+mn-cs"/>
              </a:rPr>
              <a:t>?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  <a:cs typeface="+mn-cs"/>
              </a:rPr>
              <a:t>2.  579  x  0  ÷ ( 100 -  99  ) = </a:t>
            </a: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</a:rPr>
              <a:t>? </a:t>
            </a:r>
            <a:endParaRPr lang="en-US" sz="3600" dirty="0">
              <a:solidFill>
                <a:srgbClr val="FF0000"/>
              </a:solidFill>
              <a:ea typeface="Calibri" panose="020F0502020204030204" pitchFamily="34" charset="0"/>
              <a:cs typeface="+mn-cs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376 – 376 + 1 = </a:t>
            </a: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</a:rPr>
              <a:t>? 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376 + 0 – 376 ÷  1 = </a:t>
            </a: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</a:rPr>
              <a:t>?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4min_final" descr="4min_final">
            <a:hlinkClick r:id="" action="ppaction://media"/>
            <a:extLst>
              <a:ext uri="{FF2B5EF4-FFF2-40B4-BE49-F238E27FC236}">
                <a16:creationId xmlns:a16="http://schemas.microsoft.com/office/drawing/2014/main" id="{F1B2F5E7-49E1-4506-81C6-495EE191807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245" y="663126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7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dirty="0"/>
              <a:t>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he-IL" dirty="0"/>
              <a:t>פתרו את המשוואות הבאות</a:t>
            </a:r>
          </a:p>
        </p:txBody>
      </p:sp>
      <p:sp>
        <p:nvSpPr>
          <p:cNvPr id="10" name="מלבן 9"/>
          <p:cNvSpPr/>
          <p:nvPr/>
        </p:nvSpPr>
        <p:spPr>
          <a:xfrm>
            <a:off x="933226" y="2807886"/>
            <a:ext cx="8659906" cy="351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1.   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  <a:cs typeface="+mn-cs"/>
              </a:rPr>
              <a:t>312  +  1    x   0  =</a:t>
            </a:r>
            <a:endParaRPr lang="en-US" sz="3600" b="1" dirty="0">
              <a:solidFill>
                <a:schemeClr val="accent1"/>
              </a:solidFill>
              <a:ea typeface="Calibri" panose="020F0502020204030204" pitchFamily="34" charset="0"/>
              <a:cs typeface="+mn-cs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Calibri" panose="020F0502020204030204" pitchFamily="34" charset="0"/>
                <a:cs typeface="+mn-cs"/>
              </a:rPr>
              <a:t>2.  579  x  0  ÷ ( 100 -  99  ) =  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 376 – 376 + 1  = </a:t>
            </a:r>
            <a:r>
              <a:rPr lang="en-US" sz="3600" b="1" dirty="0">
                <a:solidFill>
                  <a:schemeClr val="accent1"/>
                </a:solidFill>
                <a:ea typeface="Calibri" panose="020F0502020204030204" pitchFamily="34" charset="0"/>
              </a:rPr>
              <a:t> </a:t>
            </a: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 376 + 0 - 376 ÷  1= </a:t>
            </a:r>
            <a:endParaRPr lang="he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5544" y="2807886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312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4881" y="3641373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2644" y="4615271"/>
            <a:ext cx="1143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44" y="5557661"/>
            <a:ext cx="1828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0070C0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D5A331-761E-EC4A-90E0-A7BE07BA969D}"/>
              </a:ext>
            </a:extLst>
          </p:cNvPr>
          <p:cNvSpPr/>
          <p:nvPr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0584907" y="532713"/>
            <a:ext cx="1509481" cy="1509481"/>
            <a:chOff x="2479019" y="1273242"/>
            <a:chExt cx="3938567" cy="39385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646296-92CB-9041-BC58-D71007B0E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904" y="2167572"/>
            <a:ext cx="10869359" cy="4925266"/>
          </a:xfrm>
        </p:spPr>
        <p:txBody>
          <a:bodyPr>
            <a:normAutofit/>
          </a:bodyPr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  <a:buClr>
                <a:srgbClr val="424242"/>
              </a:buClr>
              <a:buSzPts val="3600"/>
            </a:pPr>
            <a:r>
              <a:rPr lang="he-IL" sz="3600" dirty="0">
                <a:solidFill>
                  <a:srgbClr val="E7E6E6">
                    <a:lumMod val="10000"/>
                  </a:srgbClr>
                </a:solidFill>
              </a:rPr>
              <a:t>1. פתרו את התרגיל:</a:t>
            </a:r>
            <a:endParaRPr lang="he-IL" sz="3600" dirty="0">
              <a:solidFill>
                <a:srgbClr val="424242"/>
              </a:solidFill>
            </a:endParaRPr>
          </a:p>
          <a:p>
            <a:pPr lvl="0" algn="l">
              <a:lnSpc>
                <a:spcPct val="107000"/>
              </a:lnSpc>
              <a:spcAft>
                <a:spcPts val="800"/>
              </a:spcAft>
              <a:buClr>
                <a:srgbClr val="FB2265"/>
              </a:buClr>
            </a:pPr>
            <a:r>
              <a:rPr lang="en-US" sz="4400" dirty="0">
                <a:solidFill>
                  <a:srgbClr val="424242"/>
                </a:solidFill>
              </a:rPr>
              <a:t> </a:t>
            </a:r>
            <a:r>
              <a:rPr lang="en-US" sz="44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42   ÷   6   -   8   x   0  =  </a:t>
            </a:r>
            <a:r>
              <a:rPr lang="en-US" sz="44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lvl="0" algn="l">
              <a:lnSpc>
                <a:spcPct val="107000"/>
              </a:lnSpc>
              <a:spcAft>
                <a:spcPts val="800"/>
              </a:spcAft>
              <a:buClr>
                <a:srgbClr val="FB2265"/>
              </a:buClr>
            </a:pPr>
            <a:r>
              <a:rPr lang="en-US" sz="44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424242"/>
              </a:solidFill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FB2265"/>
              </a:buClr>
            </a:pPr>
            <a:r>
              <a:rPr lang="he-IL" sz="3600" dirty="0">
                <a:solidFill>
                  <a:srgbClr val="424242"/>
                </a:solidFill>
              </a:rPr>
              <a:t>2. איזה מספר ניתן להחליף מבלי לשנות את תוצאת התרגיל?</a:t>
            </a:r>
          </a:p>
          <a:p>
            <a:endParaRPr lang="x-none" dirty="0"/>
          </a:p>
        </p:txBody>
      </p:sp>
      <p:pic>
        <p:nvPicPr>
          <p:cNvPr id="3" name="1min_fina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140" y="455437"/>
            <a:ext cx="2263923" cy="807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1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D5A331-761E-EC4A-90E0-A7BE07BA969D}"/>
              </a:ext>
            </a:extLst>
          </p:cNvPr>
          <p:cNvSpPr/>
          <p:nvPr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9582427" y="285825"/>
            <a:ext cx="1509481" cy="1509481"/>
            <a:chOff x="2479019" y="1273242"/>
            <a:chExt cx="3938567" cy="39385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4" name="אליפסה 3"/>
          <p:cNvSpPr/>
          <p:nvPr/>
        </p:nvSpPr>
        <p:spPr>
          <a:xfrm>
            <a:off x="5358384" y="2752344"/>
            <a:ext cx="777240" cy="9326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646296-92CB-9041-BC58-D71007B0E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6114" y="1665683"/>
            <a:ext cx="8134622" cy="4925266"/>
          </a:xfrm>
        </p:spPr>
        <p:txBody>
          <a:bodyPr>
            <a:normAutofit/>
          </a:bodyPr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  <a:buClr>
                <a:srgbClr val="424242"/>
              </a:buClr>
              <a:buSzPts val="3600"/>
            </a:pPr>
            <a:endParaRPr lang="he-IL" sz="3600" dirty="0">
              <a:solidFill>
                <a:srgbClr val="424242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424242"/>
              </a:buClr>
              <a:buSzPts val="3600"/>
            </a:pPr>
            <a:r>
              <a:rPr lang="he-IL" sz="3600" dirty="0">
                <a:solidFill>
                  <a:srgbClr val="424242"/>
                </a:solidFill>
              </a:rPr>
              <a:t>פתרון:</a:t>
            </a:r>
            <a:r>
              <a:rPr lang="en-US" sz="3600" dirty="0">
                <a:solidFill>
                  <a:srgbClr val="424242"/>
                </a:solidFill>
              </a:rPr>
              <a:t> </a:t>
            </a:r>
            <a:endParaRPr lang="he-IL" sz="3600" dirty="0">
              <a:solidFill>
                <a:srgbClr val="424242"/>
              </a:solidFill>
            </a:endParaRPr>
          </a:p>
          <a:p>
            <a:pPr lvl="0" algn="l">
              <a:lnSpc>
                <a:spcPct val="107000"/>
              </a:lnSpc>
              <a:spcAft>
                <a:spcPts val="800"/>
              </a:spcAft>
              <a:buClr>
                <a:srgbClr val="FB2265"/>
              </a:buClr>
            </a:pPr>
            <a:r>
              <a:rPr lang="en-US" sz="4400" dirty="0">
                <a:solidFill>
                  <a:srgbClr val="424242"/>
                </a:solidFill>
              </a:rPr>
              <a:t> </a:t>
            </a:r>
            <a:r>
              <a:rPr lang="en-US" sz="44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42   ÷    6   -   8   x   0  =  7 </a:t>
            </a:r>
          </a:p>
          <a:p>
            <a:pPr lvl="0" algn="l">
              <a:lnSpc>
                <a:spcPct val="107000"/>
              </a:lnSpc>
              <a:spcAft>
                <a:spcPts val="800"/>
              </a:spcAft>
              <a:buClr>
                <a:srgbClr val="FB2265"/>
              </a:buClr>
            </a:pPr>
            <a:r>
              <a:rPr lang="en-US" sz="4400" dirty="0">
                <a:solidFill>
                  <a:srgbClr val="E7E6E6">
                    <a:lumMod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e-IL" sz="4400" dirty="0">
              <a:solidFill>
                <a:srgbClr val="E7E6E6">
                  <a:lumMod val="10000"/>
                </a:srgbClr>
              </a:solidFill>
              <a:ea typeface="Calibri" panose="020F050202020403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50" y="4678502"/>
            <a:ext cx="10882303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6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מסיימים ומסכמים</a:t>
            </a:r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1489132" y="1733826"/>
            <a:ext cx="9872458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/>
              <a:t>כללי ה-1 בפעולות חשבון: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כל מספר שלם שנחבר עם 1 נקבל את המספר העוקב שלו.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כל מספר שלם שנחסר ממנו 1 נקבל את המספר הקודם לו.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כאשר כופלים מספר ב- 1 המספר לא ישתנה.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כאשר מחלקים מספר ב- 1 המספר לא ישתנה.</a:t>
            </a:r>
            <a:endParaRPr sz="3200" dirty="0"/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" y="2812344"/>
            <a:ext cx="1941575" cy="30123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מסיימים ומסכמים</a:t>
            </a:r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544531" y="1383126"/>
            <a:ext cx="10817059" cy="441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/>
              <a:t>כללי ה - 0 בפעולות חשבון: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כל מספר שנחבר ל- 0 המספר לא ישתנה.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כל מספר שנחסר ממנו 0 המספר לא ישתנה.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כאשר כופלים מספר ב- 0 המכפלה תהייה שווה ל- 0.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כאשר מחלקים את 0 במספר טבעי, המנה תהיה שווה ל-0.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dirty="0"/>
              <a:t>לא ניתן לחלק ל-0 (ראינו שהפעולה אינה ניתנת לביצוע)</a:t>
            </a: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053">
            <a:off x="278717" y="1906411"/>
            <a:ext cx="2344336" cy="3371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8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עוד 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8720" y="1928813"/>
            <a:ext cx="11558460" cy="4427017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חברו בין המספרים לתרגיל המתאים:</a:t>
            </a:r>
          </a:p>
          <a:p>
            <a:pPr>
              <a:lnSpc>
                <a:spcPct val="150000"/>
              </a:lnSpc>
            </a:pPr>
            <a:r>
              <a:rPr lang="he-IL" dirty="0"/>
              <a:t>369=___  </a:t>
            </a:r>
            <a:r>
              <a:rPr lang="en-US" dirty="0"/>
              <a:t>X</a:t>
            </a:r>
            <a:r>
              <a:rPr lang="he-IL" dirty="0"/>
              <a:t> 369						287=___ - 287</a:t>
            </a:r>
          </a:p>
          <a:p>
            <a:pPr>
              <a:lnSpc>
                <a:spcPct val="150000"/>
              </a:lnSpc>
            </a:pPr>
            <a:r>
              <a:rPr lang="he-IL" dirty="0"/>
              <a:t>___= 538: 0							758=___+ 757</a:t>
            </a:r>
          </a:p>
          <a:p>
            <a:pPr>
              <a:lnSpc>
                <a:spcPct val="150000"/>
              </a:lnSpc>
            </a:pPr>
            <a:r>
              <a:rPr lang="he-IL" dirty="0"/>
              <a:t>0=381 </a:t>
            </a:r>
            <a:r>
              <a:rPr lang="en-US" dirty="0"/>
              <a:t>X</a:t>
            </a:r>
            <a:r>
              <a:rPr lang="he-IL" dirty="0"/>
              <a:t> ___							539= ___: 539</a:t>
            </a:r>
          </a:p>
          <a:p>
            <a:pPr>
              <a:lnSpc>
                <a:spcPct val="150000"/>
              </a:lnSpc>
            </a:pPr>
            <a:r>
              <a:rPr lang="he-IL" dirty="0"/>
              <a:t>605= ___- 606						462= ___+462</a:t>
            </a:r>
          </a:p>
          <a:p>
            <a:pPr>
              <a:lnSpc>
                <a:spcPct val="150000"/>
              </a:lnSpc>
            </a:pPr>
            <a:r>
              <a:rPr lang="he-IL" dirty="0"/>
              <a:t>0= 0 </a:t>
            </a:r>
            <a:r>
              <a:rPr lang="en-US" dirty="0"/>
              <a:t>X</a:t>
            </a:r>
            <a:r>
              <a:rPr lang="he-IL" dirty="0"/>
              <a:t> ___							345= ___</a:t>
            </a:r>
            <a:r>
              <a:rPr lang="en-US" dirty="0"/>
              <a:t>X</a:t>
            </a:r>
            <a:r>
              <a:rPr lang="he-IL" dirty="0"/>
              <a:t>1 	</a:t>
            </a:r>
          </a:p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5516381" y="2878111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1492" y="5130378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5015" y="4061471"/>
            <a:ext cx="1009189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345</a:t>
            </a:r>
          </a:p>
        </p:txBody>
      </p:sp>
      <p:pic>
        <p:nvPicPr>
          <p:cNvPr id="8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3758E08D-6AEA-451E-871C-4E6DFBB04C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728" y="473525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8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בדיקה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8720" y="1928813"/>
            <a:ext cx="11558460" cy="44270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/>
              <a:t>369=___  </a:t>
            </a:r>
            <a:r>
              <a:rPr lang="en-US" dirty="0"/>
              <a:t>X</a:t>
            </a:r>
            <a:r>
              <a:rPr lang="he-IL" dirty="0"/>
              <a:t> 369						287=___ - 287</a:t>
            </a:r>
          </a:p>
          <a:p>
            <a:pPr>
              <a:lnSpc>
                <a:spcPct val="150000"/>
              </a:lnSpc>
            </a:pPr>
            <a:r>
              <a:rPr lang="he-IL" dirty="0"/>
              <a:t>___= 538: 0							758=___+ 757</a:t>
            </a:r>
          </a:p>
          <a:p>
            <a:pPr>
              <a:lnSpc>
                <a:spcPct val="150000"/>
              </a:lnSpc>
            </a:pPr>
            <a:r>
              <a:rPr lang="he-IL" dirty="0"/>
              <a:t>0=381 </a:t>
            </a:r>
            <a:r>
              <a:rPr lang="en-US" dirty="0"/>
              <a:t>X</a:t>
            </a:r>
            <a:r>
              <a:rPr lang="he-IL" dirty="0"/>
              <a:t> ___							539= ___: 539</a:t>
            </a:r>
          </a:p>
          <a:p>
            <a:pPr>
              <a:lnSpc>
                <a:spcPct val="150000"/>
              </a:lnSpc>
            </a:pPr>
            <a:r>
              <a:rPr lang="he-IL" dirty="0"/>
              <a:t>605= ___- 606						462= ___+462</a:t>
            </a:r>
          </a:p>
          <a:p>
            <a:pPr>
              <a:lnSpc>
                <a:spcPct val="150000"/>
              </a:lnSpc>
            </a:pPr>
            <a:r>
              <a:rPr lang="he-IL" dirty="0"/>
              <a:t>0= 0 </a:t>
            </a:r>
            <a:r>
              <a:rPr lang="en-US" dirty="0"/>
              <a:t>X</a:t>
            </a:r>
            <a:r>
              <a:rPr lang="he-IL" dirty="0"/>
              <a:t> ___							345= ___</a:t>
            </a:r>
            <a:r>
              <a:rPr lang="en-US" dirty="0"/>
              <a:t>X</a:t>
            </a:r>
            <a:r>
              <a:rPr lang="he-IL" dirty="0"/>
              <a:t>1 	</a:t>
            </a:r>
          </a:p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5516381" y="2878111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1492" y="5130378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5015" y="4061471"/>
            <a:ext cx="1009189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345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69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982169" y="3345712"/>
            <a:ext cx="1899569" cy="6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2661" y="2678867"/>
            <a:ext cx="1176271" cy="19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08" y="2710850"/>
            <a:ext cx="1545307" cy="1953697"/>
          </a:xfrm>
          <a:prstGeom prst="rect">
            <a:avLst/>
          </a:prstGeom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DB50DAFC-8848-467D-9975-CECA2854B5A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612" y="753105"/>
            <a:ext cx="1540938" cy="5496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עוד תרגול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58720" y="1928813"/>
            <a:ext cx="11558460" cy="4427017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בדקו שחברתם נכון:</a:t>
            </a:r>
          </a:p>
          <a:p>
            <a:pPr>
              <a:lnSpc>
                <a:spcPct val="150000"/>
              </a:lnSpc>
            </a:pPr>
            <a:r>
              <a:rPr lang="he-IL" dirty="0"/>
              <a:t>369=___  </a:t>
            </a:r>
            <a:r>
              <a:rPr lang="en-US" dirty="0"/>
              <a:t>X</a:t>
            </a:r>
            <a:r>
              <a:rPr lang="he-IL" dirty="0"/>
              <a:t> 369						287=___ - 287</a:t>
            </a:r>
          </a:p>
          <a:p>
            <a:pPr>
              <a:lnSpc>
                <a:spcPct val="150000"/>
              </a:lnSpc>
            </a:pPr>
            <a:r>
              <a:rPr lang="he-IL" dirty="0"/>
              <a:t>___= 538: 0							758=___+ 757</a:t>
            </a:r>
          </a:p>
          <a:p>
            <a:pPr>
              <a:lnSpc>
                <a:spcPct val="150000"/>
              </a:lnSpc>
            </a:pPr>
            <a:r>
              <a:rPr lang="he-IL" dirty="0"/>
              <a:t>0=381 </a:t>
            </a:r>
            <a:r>
              <a:rPr lang="en-US" dirty="0"/>
              <a:t>X</a:t>
            </a:r>
            <a:r>
              <a:rPr lang="he-IL" dirty="0"/>
              <a:t> ___							539= ___: 539</a:t>
            </a:r>
          </a:p>
          <a:p>
            <a:pPr>
              <a:lnSpc>
                <a:spcPct val="150000"/>
              </a:lnSpc>
            </a:pPr>
            <a:r>
              <a:rPr lang="he-IL" dirty="0"/>
              <a:t>605= ___- 606						462= ___+462</a:t>
            </a:r>
          </a:p>
          <a:p>
            <a:pPr>
              <a:lnSpc>
                <a:spcPct val="150000"/>
              </a:lnSpc>
            </a:pPr>
            <a:r>
              <a:rPr lang="he-IL" dirty="0"/>
              <a:t>0= 0 </a:t>
            </a:r>
            <a:r>
              <a:rPr lang="en-US" dirty="0"/>
              <a:t>X</a:t>
            </a:r>
            <a:r>
              <a:rPr lang="he-IL" dirty="0"/>
              <a:t> ___							345= ___</a:t>
            </a:r>
            <a:r>
              <a:rPr lang="en-US" dirty="0"/>
              <a:t>X</a:t>
            </a:r>
            <a:r>
              <a:rPr lang="he-IL" dirty="0"/>
              <a:t>1 	</a:t>
            </a:r>
          </a:p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5516381" y="2878111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1492" y="5130378"/>
            <a:ext cx="566458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5015" y="4061471"/>
            <a:ext cx="1009189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/>
              <a:t>345</a:t>
            </a:r>
          </a:p>
        </p:txBody>
      </p:sp>
      <p:cxnSp>
        <p:nvCxnSpPr>
          <p:cNvPr id="9" name="מחבר ישר 8"/>
          <p:cNvCxnSpPr/>
          <p:nvPr/>
        </p:nvCxnSpPr>
        <p:spPr>
          <a:xfrm flipV="1">
            <a:off x="6304204" y="2983043"/>
            <a:ext cx="2270170" cy="2308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>
            <a:off x="6137950" y="3139721"/>
            <a:ext cx="3129458" cy="501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/>
          <p:cNvCxnSpPr/>
          <p:nvPr/>
        </p:nvCxnSpPr>
        <p:spPr>
          <a:xfrm>
            <a:off x="6082839" y="3259670"/>
            <a:ext cx="3129458" cy="1343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>
            <a:off x="6304204" y="4550553"/>
            <a:ext cx="3295712" cy="14776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 flipV="1">
            <a:off x="6204565" y="5289359"/>
            <a:ext cx="2564681" cy="172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3642610" y="2878111"/>
            <a:ext cx="1802306" cy="2340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>
            <a:off x="3578572" y="3693048"/>
            <a:ext cx="1926305" cy="15963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ישר 27"/>
          <p:cNvCxnSpPr/>
          <p:nvPr/>
        </p:nvCxnSpPr>
        <p:spPr>
          <a:xfrm>
            <a:off x="3552291" y="4359030"/>
            <a:ext cx="2012759" cy="11881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ישר 31"/>
          <p:cNvCxnSpPr/>
          <p:nvPr/>
        </p:nvCxnSpPr>
        <p:spPr>
          <a:xfrm flipV="1">
            <a:off x="3653522" y="3319920"/>
            <a:ext cx="1791394" cy="17395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מחבר ישר 34"/>
          <p:cNvCxnSpPr/>
          <p:nvPr/>
        </p:nvCxnSpPr>
        <p:spPr>
          <a:xfrm flipV="1">
            <a:off x="3653522" y="4500232"/>
            <a:ext cx="1641493" cy="1410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לב 38"/>
          <p:cNvSpPr/>
          <p:nvPr/>
        </p:nvSpPr>
        <p:spPr>
          <a:xfrm>
            <a:off x="149902" y="1"/>
            <a:ext cx="3217765" cy="2092918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dirty="0"/>
          </a:p>
          <a:p>
            <a:pPr algn="ctr"/>
            <a:r>
              <a:rPr lang="he-IL" sz="2000" dirty="0"/>
              <a:t>שימו לב:</a:t>
            </a:r>
          </a:p>
          <a:p>
            <a:pPr algn="ctr"/>
            <a:r>
              <a:rPr lang="he-IL" sz="2000" dirty="0"/>
              <a:t>יש תרגיל שמתאים לו יותר מתשובה אחת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786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אובייקט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966996"/>
              </p:ext>
            </p:extLst>
          </p:nvPr>
        </p:nvGraphicFramePr>
        <p:xfrm>
          <a:off x="-2469" y="1"/>
          <a:ext cx="1219447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מצגת" r:id="rId4" imgW="6094639" imgH="3427400" progId="PowerPoint.Show.12">
                  <p:embed/>
                </p:oleObj>
              </mc:Choice>
              <mc:Fallback>
                <p:oleObj name="מצגת" r:id="rId4" imgW="6094639" imgH="3427400" progId="PowerPoint.Show.12">
                  <p:embed/>
                  <p:pic>
                    <p:nvPicPr>
                      <p:cNvPr id="2" name="אובייקט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469" y="1"/>
                        <a:ext cx="1219447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82577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x-none" dirty="0">
                <a:solidFill>
                  <a:srgbClr val="FFFFFF"/>
                </a:solidFill>
              </a:rPr>
              <a:t>מה אנחנו כבר יודעים?</a:t>
            </a:r>
            <a:endParaRPr dirty="0"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3212004" y="2032690"/>
            <a:ext cx="8149586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ידוע לנו שיש סדר בפעולות חשבון: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>
                <a:solidFill>
                  <a:schemeClr val="tx2">
                    <a:lumMod val="10000"/>
                  </a:schemeClr>
                </a:solidFill>
              </a:rPr>
              <a:t>(סוגרים) – קודמים לכל</a:t>
            </a:r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b="1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>
                <a:solidFill>
                  <a:schemeClr val="tx2">
                    <a:lumMod val="10000"/>
                  </a:schemeClr>
                </a:solidFill>
              </a:rPr>
              <a:t>כפל וחילוק קודמים ל...</a:t>
            </a:r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b="1" dirty="0">
              <a:solidFill>
                <a:schemeClr val="tx2">
                  <a:lumMod val="10000"/>
                </a:schemeClr>
              </a:solidFill>
            </a:endParaRPr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>
                <a:solidFill>
                  <a:schemeClr val="tx2">
                    <a:lumMod val="10000"/>
                  </a:schemeClr>
                </a:solidFill>
              </a:rPr>
              <a:t>חיבור וחיסור.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קשת מלאה 3"/>
          <p:cNvSpPr/>
          <p:nvPr/>
        </p:nvSpPr>
        <p:spPr>
          <a:xfrm rot="16200000">
            <a:off x="9654119" y="2965257"/>
            <a:ext cx="717177" cy="71717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10672881" y="3072189"/>
            <a:ext cx="743776" cy="448936"/>
          </a:xfrm>
          <a:prstGeom prst="rect">
            <a:avLst/>
          </a:prstGeom>
        </p:spPr>
      </p:pic>
      <p:sp>
        <p:nvSpPr>
          <p:cNvPr id="6" name="כפל 5"/>
          <p:cNvSpPr/>
          <p:nvPr/>
        </p:nvSpPr>
        <p:spPr>
          <a:xfrm>
            <a:off x="9546189" y="3981476"/>
            <a:ext cx="654130" cy="573741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חילוק 6"/>
          <p:cNvSpPr/>
          <p:nvPr/>
        </p:nvSpPr>
        <p:spPr>
          <a:xfrm>
            <a:off x="10509001" y="3981476"/>
            <a:ext cx="760236" cy="691444"/>
          </a:xfrm>
          <a:prstGeom prst="mathDivid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יבור 7"/>
          <p:cNvSpPr/>
          <p:nvPr/>
        </p:nvSpPr>
        <p:spPr>
          <a:xfrm>
            <a:off x="9317181" y="4926132"/>
            <a:ext cx="833949" cy="735106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חיסור 8"/>
          <p:cNvSpPr/>
          <p:nvPr/>
        </p:nvSpPr>
        <p:spPr>
          <a:xfrm>
            <a:off x="10478347" y="4889296"/>
            <a:ext cx="790890" cy="753503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Google Shape;270;p8"/>
          <p:cNvSpPr txBox="1">
            <a:spLocks/>
          </p:cNvSpPr>
          <p:nvPr/>
        </p:nvSpPr>
        <p:spPr>
          <a:xfrm>
            <a:off x="446944" y="2061858"/>
            <a:ext cx="3306071" cy="171501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90000"/>
              </a:lnSpc>
              <a:buClr>
                <a:schemeClr val="accent2"/>
              </a:buClr>
              <a:buSzPts val="2800"/>
            </a:pPr>
            <a:r>
              <a:rPr lang="he-IL" dirty="0">
                <a:latin typeface="+mn-lt"/>
              </a:rPr>
              <a:t> כולנו מכירים את 4 </a:t>
            </a:r>
          </a:p>
          <a:p>
            <a:pPr marL="0" indent="0" algn="ctr">
              <a:lnSpc>
                <a:spcPct val="90000"/>
              </a:lnSpc>
              <a:buClr>
                <a:schemeClr val="accent2"/>
              </a:buClr>
              <a:buSzPts val="2800"/>
            </a:pPr>
            <a:r>
              <a:rPr lang="he-IL" dirty="0">
                <a:latin typeface="+mn-lt"/>
              </a:rPr>
              <a:t>פעולות החשבון</a:t>
            </a:r>
          </a:p>
          <a:p>
            <a:pPr marL="0" indent="0">
              <a:lnSpc>
                <a:spcPct val="90000"/>
              </a:lnSpc>
              <a:buClr>
                <a:schemeClr val="accent2"/>
              </a:buClr>
              <a:buSzPts val="2800"/>
            </a:pPr>
            <a:endParaRPr lang="he-IL" dirty="0">
              <a:latin typeface="+mn-lt"/>
            </a:endParaRPr>
          </a:p>
          <a:p>
            <a:pPr marL="0" indent="0">
              <a:lnSpc>
                <a:spcPct val="90000"/>
              </a:lnSpc>
              <a:buClr>
                <a:schemeClr val="accent2"/>
              </a:buClr>
              <a:buSzPts val="2800"/>
            </a:pPr>
            <a:endParaRPr lang="he-IL" dirty="0">
              <a:latin typeface="+mn-lt"/>
            </a:endParaRPr>
          </a:p>
          <a:p>
            <a:pPr marL="0" indent="0">
              <a:lnSpc>
                <a:spcPct val="90000"/>
              </a:lnSpc>
              <a:buClr>
                <a:schemeClr val="accent2"/>
              </a:buClr>
              <a:buSzPts val="2800"/>
            </a:pPr>
            <a:endParaRPr lang="he-IL" dirty="0">
              <a:latin typeface="+mn-lt"/>
            </a:endParaRPr>
          </a:p>
        </p:txBody>
      </p:sp>
      <p:sp>
        <p:nvSpPr>
          <p:cNvPr id="12" name="חיבור 11"/>
          <p:cNvSpPr/>
          <p:nvPr/>
        </p:nvSpPr>
        <p:spPr>
          <a:xfrm>
            <a:off x="760054" y="2987944"/>
            <a:ext cx="574658" cy="488422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יסור 12"/>
          <p:cNvSpPr/>
          <p:nvPr/>
        </p:nvSpPr>
        <p:spPr>
          <a:xfrm>
            <a:off x="1338731" y="2886403"/>
            <a:ext cx="683245" cy="672322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כפל 13"/>
          <p:cNvSpPr/>
          <p:nvPr/>
        </p:nvSpPr>
        <p:spPr>
          <a:xfrm>
            <a:off x="2084711" y="2847690"/>
            <a:ext cx="519266" cy="672322"/>
          </a:xfrm>
          <a:prstGeom prst="mathMultiply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חילוק 4"/>
          <p:cNvSpPr/>
          <p:nvPr/>
        </p:nvSpPr>
        <p:spPr>
          <a:xfrm>
            <a:off x="2685956" y="2987943"/>
            <a:ext cx="512434" cy="454805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5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indent="0"/>
            <a:r>
              <a:rPr lang="he-IL" dirty="0"/>
              <a:t>השלימו את הפעולה המתאימה</a:t>
            </a:r>
            <a:endParaRPr lang="en-US" dirty="0"/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2875208" y="2396562"/>
            <a:ext cx="9386687" cy="4652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 rtl="0">
              <a:lnSpc>
                <a:spcPct val="150000"/>
              </a:lnSpc>
            </a:pPr>
            <a:r>
              <a:rPr lang="en-US" sz="4800" b="1" i="1" dirty="0">
                <a:solidFill>
                  <a:srgbClr val="0070C0"/>
                </a:solidFill>
              </a:rPr>
              <a:t>95</a:t>
            </a:r>
            <a:r>
              <a:rPr lang="en-US" sz="4800" b="1" i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4800" b="1" i="1" dirty="0">
                <a:solidFill>
                  <a:srgbClr val="0070C0"/>
                </a:solidFill>
              </a:rPr>
              <a:t>      1   =  96</a:t>
            </a:r>
          </a:p>
          <a:p>
            <a:pPr marL="0" indent="0" algn="l" rtl="0">
              <a:lnSpc>
                <a:spcPct val="150000"/>
              </a:lnSpc>
            </a:pPr>
            <a:r>
              <a:rPr lang="en-US" sz="4800" b="1" i="1" dirty="0">
                <a:solidFill>
                  <a:srgbClr val="0070C0"/>
                </a:solidFill>
              </a:rPr>
              <a:t>95        1   =  94</a:t>
            </a:r>
            <a:endParaRPr lang="he-IL" sz="4800" b="1" i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2213" y="2593588"/>
            <a:ext cx="6331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endParaRPr lang="he-I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2213" y="3482728"/>
            <a:ext cx="5365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endParaRPr lang="he-IL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חיבור וחיסור ב -1</a:t>
            </a:r>
          </a:p>
        </p:txBody>
      </p:sp>
      <p:sp>
        <p:nvSpPr>
          <p:cNvPr id="11" name="חץ מעוקל למטה 10"/>
          <p:cNvSpPr/>
          <p:nvPr/>
        </p:nvSpPr>
        <p:spPr>
          <a:xfrm flipH="1">
            <a:off x="2348752" y="1835153"/>
            <a:ext cx="3410789" cy="8153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2" name="חץ מעוקל למעלה 11"/>
          <p:cNvSpPr/>
          <p:nvPr/>
        </p:nvSpPr>
        <p:spPr>
          <a:xfrm flipH="1">
            <a:off x="2133600" y="5015871"/>
            <a:ext cx="4027580" cy="10211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13" name="קבוצה 12"/>
          <p:cNvGrpSpPr/>
          <p:nvPr/>
        </p:nvGrpSpPr>
        <p:grpSpPr>
          <a:xfrm>
            <a:off x="7305769" y="1835153"/>
            <a:ext cx="3687834" cy="1844962"/>
            <a:chOff x="7904162" y="2341786"/>
            <a:chExt cx="2682875" cy="1412172"/>
          </a:xfrm>
        </p:grpSpPr>
        <p:sp>
          <p:nvSpPr>
            <p:cNvPr id="14" name="TextBox 13"/>
            <p:cNvSpPr txBox="1"/>
            <p:nvPr/>
          </p:nvSpPr>
          <p:spPr>
            <a:xfrm>
              <a:off x="8429046" y="2727586"/>
              <a:ext cx="2157991" cy="4947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800" dirty="0"/>
                <a:t>כל מספר טבעי  שנחבר לו 1 יתקבל המספר </a:t>
              </a:r>
              <a:r>
                <a:rPr lang="he-IL" sz="1800" b="1" dirty="0"/>
                <a:t>העוקב</a:t>
              </a:r>
            </a:p>
          </p:txBody>
        </p:sp>
        <p:sp>
          <p:nvSpPr>
            <p:cNvPr id="15" name="חץ שמאלה 14"/>
            <p:cNvSpPr/>
            <p:nvPr/>
          </p:nvSpPr>
          <p:spPr>
            <a:xfrm>
              <a:off x="7904162" y="2341786"/>
              <a:ext cx="2682875" cy="1412172"/>
            </a:xfrm>
            <a:prstGeom prst="leftArrow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7305768" y="3745428"/>
            <a:ext cx="3687835" cy="1980456"/>
            <a:chOff x="7904162" y="4001294"/>
            <a:chExt cx="2721768" cy="1384300"/>
          </a:xfrm>
        </p:grpSpPr>
        <p:sp>
          <p:nvSpPr>
            <p:cNvPr id="17" name="TextBox 16"/>
            <p:cNvSpPr txBox="1"/>
            <p:nvPr/>
          </p:nvSpPr>
          <p:spPr>
            <a:xfrm>
              <a:off x="7971792" y="4447628"/>
              <a:ext cx="2464593" cy="4517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1800" dirty="0"/>
                <a:t>כל מספר שלם שנחסר ממנו 1 יתקבל המספר </a:t>
              </a:r>
              <a:r>
                <a:rPr lang="he-IL" sz="1800" b="1" dirty="0"/>
                <a:t>הקודם</a:t>
              </a:r>
            </a:p>
          </p:txBody>
        </p:sp>
        <p:sp>
          <p:nvSpPr>
            <p:cNvPr id="18" name="חץ שמאלה 17"/>
            <p:cNvSpPr/>
            <p:nvPr/>
          </p:nvSpPr>
          <p:spPr>
            <a:xfrm>
              <a:off x="7904162" y="4001294"/>
              <a:ext cx="2721768" cy="1384300"/>
            </a:xfrm>
            <a:prstGeom prst="leftArrow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2" name="קבוצה 21"/>
          <p:cNvGrpSpPr/>
          <p:nvPr/>
        </p:nvGrpSpPr>
        <p:grpSpPr>
          <a:xfrm>
            <a:off x="1858847" y="2545588"/>
            <a:ext cx="5005992" cy="1022015"/>
            <a:chOff x="1858847" y="2545588"/>
            <a:chExt cx="5005992" cy="1022015"/>
          </a:xfrm>
        </p:grpSpPr>
        <p:grpSp>
          <p:nvGrpSpPr>
            <p:cNvPr id="8" name="קבוצה 7"/>
            <p:cNvGrpSpPr/>
            <p:nvPr/>
          </p:nvGrpSpPr>
          <p:grpSpPr>
            <a:xfrm>
              <a:off x="5029689" y="2653743"/>
              <a:ext cx="1835150" cy="913860"/>
              <a:chOff x="5651500" y="2664381"/>
              <a:chExt cx="1835150" cy="913860"/>
            </a:xfrm>
          </p:grpSpPr>
          <p:sp>
            <p:nvSpPr>
              <p:cNvPr id="9" name="אליפסה 8"/>
              <p:cNvSpPr/>
              <p:nvPr/>
            </p:nvSpPr>
            <p:spPr>
              <a:xfrm>
                <a:off x="5651500" y="2664381"/>
                <a:ext cx="1835150" cy="91386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915025" y="2895552"/>
                <a:ext cx="128270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2800" dirty="0"/>
                  <a:t>176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858847" y="2545588"/>
              <a:ext cx="4187798" cy="861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en-US" dirty="0"/>
            </a:p>
            <a:p>
              <a:r>
                <a:rPr lang="en-US" sz="3600" dirty="0"/>
                <a:t>175          1   =   </a:t>
              </a:r>
              <a:endParaRPr lang="he-IL" sz="3600" dirty="0"/>
            </a:p>
          </p:txBody>
        </p:sp>
        <p:sp>
          <p:nvSpPr>
            <p:cNvPr id="19" name="חיבור 18"/>
            <p:cNvSpPr/>
            <p:nvPr/>
          </p:nvSpPr>
          <p:spPr>
            <a:xfrm>
              <a:off x="2917471" y="2793348"/>
              <a:ext cx="739377" cy="614786"/>
            </a:xfrm>
            <a:prstGeom prst="mathPlus">
              <a:avLst/>
            </a:prstGeom>
            <a:solidFill>
              <a:schemeClr val="accent4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" name="קבוצה 3"/>
          <p:cNvGrpSpPr/>
          <p:nvPr/>
        </p:nvGrpSpPr>
        <p:grpSpPr>
          <a:xfrm>
            <a:off x="1508641" y="4104003"/>
            <a:ext cx="5381598" cy="1030840"/>
            <a:chOff x="1508641" y="4104003"/>
            <a:chExt cx="5381598" cy="1030840"/>
          </a:xfrm>
        </p:grpSpPr>
        <p:grpSp>
          <p:nvGrpSpPr>
            <p:cNvPr id="5" name="קבוצה 4"/>
            <p:cNvGrpSpPr/>
            <p:nvPr/>
          </p:nvGrpSpPr>
          <p:grpSpPr>
            <a:xfrm>
              <a:off x="5029689" y="4104003"/>
              <a:ext cx="1860550" cy="931783"/>
              <a:chOff x="5651500" y="4114799"/>
              <a:chExt cx="1860550" cy="931783"/>
            </a:xfrm>
          </p:grpSpPr>
          <p:sp>
            <p:nvSpPr>
              <p:cNvPr id="6" name="אליפסה 5"/>
              <p:cNvSpPr/>
              <p:nvPr/>
            </p:nvSpPr>
            <p:spPr>
              <a:xfrm>
                <a:off x="5651500" y="4114799"/>
                <a:ext cx="1860550" cy="931783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915025" y="4319080"/>
                <a:ext cx="1333500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2800" dirty="0"/>
                  <a:t>174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08641" y="4273069"/>
              <a:ext cx="4187798" cy="861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en-US" dirty="0"/>
            </a:p>
            <a:p>
              <a:r>
                <a:rPr lang="en-US" sz="3600" dirty="0"/>
                <a:t>175          1   =   </a:t>
              </a:r>
              <a:endParaRPr lang="he-IL" sz="3600" dirty="0"/>
            </a:p>
          </p:txBody>
        </p:sp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4864" y="4754539"/>
              <a:ext cx="524301" cy="17679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489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חיבור וחיסור ב -1</a:t>
            </a:r>
          </a:p>
        </p:txBody>
      </p:sp>
      <p:grpSp>
        <p:nvGrpSpPr>
          <p:cNvPr id="22" name="קבוצה 21"/>
          <p:cNvGrpSpPr/>
          <p:nvPr/>
        </p:nvGrpSpPr>
        <p:grpSpPr>
          <a:xfrm>
            <a:off x="3663922" y="4508366"/>
            <a:ext cx="4832350" cy="1006475"/>
            <a:chOff x="2419350" y="5359400"/>
            <a:chExt cx="4832350" cy="1006475"/>
          </a:xfrm>
        </p:grpSpPr>
        <p:cxnSp>
          <p:nvCxnSpPr>
            <p:cNvPr id="23" name="מחבר חץ ישר 22"/>
            <p:cNvCxnSpPr/>
            <p:nvPr/>
          </p:nvCxnSpPr>
          <p:spPr>
            <a:xfrm>
              <a:off x="2565400" y="5359400"/>
              <a:ext cx="4686300" cy="1270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מחבר ישר 23"/>
            <p:cNvCxnSpPr/>
            <p:nvPr/>
          </p:nvCxnSpPr>
          <p:spPr>
            <a:xfrm>
              <a:off x="6692900" y="5372100"/>
              <a:ext cx="12700" cy="469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מחבר ישר 24"/>
            <p:cNvCxnSpPr/>
            <p:nvPr/>
          </p:nvCxnSpPr>
          <p:spPr>
            <a:xfrm>
              <a:off x="4806950" y="5372100"/>
              <a:ext cx="12700" cy="469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מחבר ישר 25"/>
            <p:cNvCxnSpPr/>
            <p:nvPr/>
          </p:nvCxnSpPr>
          <p:spPr>
            <a:xfrm>
              <a:off x="2921000" y="5372100"/>
              <a:ext cx="12700" cy="469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מלבן 26"/>
            <p:cNvSpPr/>
            <p:nvPr/>
          </p:nvSpPr>
          <p:spPr>
            <a:xfrm>
              <a:off x="2419350" y="5842000"/>
              <a:ext cx="1028700" cy="514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b="1" dirty="0">
                  <a:solidFill>
                    <a:schemeClr val="tx2">
                      <a:lumMod val="75000"/>
                    </a:schemeClr>
                  </a:solidFill>
                </a:rPr>
                <a:t>174</a:t>
              </a:r>
            </a:p>
          </p:txBody>
        </p:sp>
        <p:sp>
          <p:nvSpPr>
            <p:cNvPr id="28" name="מלבן 27"/>
            <p:cNvSpPr/>
            <p:nvPr/>
          </p:nvSpPr>
          <p:spPr>
            <a:xfrm>
              <a:off x="4425950" y="5842000"/>
              <a:ext cx="965200" cy="5016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b="1" dirty="0">
                  <a:solidFill>
                    <a:schemeClr val="tx2">
                      <a:lumMod val="75000"/>
                    </a:schemeClr>
                  </a:solidFill>
                </a:rPr>
                <a:t>175</a:t>
              </a:r>
            </a:p>
          </p:txBody>
        </p:sp>
        <p:sp>
          <p:nvSpPr>
            <p:cNvPr id="29" name="מלבן 28"/>
            <p:cNvSpPr/>
            <p:nvPr/>
          </p:nvSpPr>
          <p:spPr>
            <a:xfrm>
              <a:off x="6159500" y="5819775"/>
              <a:ext cx="1066800" cy="546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b="1" dirty="0">
                  <a:solidFill>
                    <a:schemeClr val="tx2">
                      <a:lumMod val="75000"/>
                    </a:schemeClr>
                  </a:solidFill>
                </a:rPr>
                <a:t>176</a:t>
              </a:r>
            </a:p>
          </p:txBody>
        </p:sp>
      </p:grpSp>
      <p:sp>
        <p:nvSpPr>
          <p:cNvPr id="30" name="חץ מעוקל למטה 29"/>
          <p:cNvSpPr/>
          <p:nvPr/>
        </p:nvSpPr>
        <p:spPr>
          <a:xfrm>
            <a:off x="6083272" y="3898766"/>
            <a:ext cx="1981200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1" name="חץ מעוקל למטה 30"/>
          <p:cNvSpPr/>
          <p:nvPr/>
        </p:nvSpPr>
        <p:spPr>
          <a:xfrm flipH="1">
            <a:off x="4063972" y="3898766"/>
            <a:ext cx="1987550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76521" y="2975436"/>
            <a:ext cx="6731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91490" y="3007412"/>
            <a:ext cx="584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dirty="0"/>
              <a:t>1</a:t>
            </a:r>
          </a:p>
        </p:txBody>
      </p:sp>
      <p:sp>
        <p:nvSpPr>
          <p:cNvPr id="3" name="מלבן 2"/>
          <p:cNvSpPr/>
          <p:nvPr/>
        </p:nvSpPr>
        <p:spPr>
          <a:xfrm>
            <a:off x="1965359" y="2105138"/>
            <a:ext cx="85571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800" dirty="0"/>
              <a:t> כאשר מחברים למספר שלם כלשהו 1 יתקבל המספר העוקב</a:t>
            </a:r>
          </a:p>
          <a:p>
            <a:pPr algn="ctr"/>
            <a:r>
              <a:rPr lang="he-IL" sz="2800" dirty="0"/>
              <a:t>וכשמחסרים יתקבל המספר הקודם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92417" y="3007412"/>
            <a:ext cx="63318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endParaRPr lang="he-I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3972" y="2784251"/>
            <a:ext cx="5365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endParaRPr lang="he-IL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21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מציין מיקום תוכן 2"/>
          <p:cNvSpPr>
            <a:spLocks noGrp="1"/>
          </p:cNvSpPr>
          <p:nvPr>
            <p:ph idx="1"/>
          </p:nvPr>
        </p:nvSpPr>
        <p:spPr>
          <a:xfrm>
            <a:off x="1083168" y="1017767"/>
            <a:ext cx="10515600" cy="4968739"/>
          </a:xfrm>
        </p:spPr>
        <p:txBody>
          <a:bodyPr/>
          <a:lstStyle/>
          <a:p>
            <a:pPr marL="0" indent="0" algn="ctr">
              <a:buNone/>
            </a:pPr>
            <a:r>
              <a:rPr lang="he-IL" sz="4000" dirty="0"/>
              <a:t>השלימו את הפעולה לקבלת שוויון נכון.</a:t>
            </a:r>
            <a:endParaRPr lang="en-US" sz="4000" dirty="0"/>
          </a:p>
          <a:p>
            <a:endParaRPr lang="he-IL" dirty="0"/>
          </a:p>
          <a:p>
            <a:endParaRPr lang="en-US" dirty="0"/>
          </a:p>
          <a:p>
            <a:endParaRPr lang="he-IL" dirty="0"/>
          </a:p>
          <a:p>
            <a:pPr marL="0" indent="0" algn="ctr">
              <a:buNone/>
            </a:pPr>
            <a:r>
              <a:rPr lang="en-US" sz="6600" dirty="0">
                <a:solidFill>
                  <a:srgbClr val="0070C0"/>
                </a:solidFill>
              </a:rPr>
              <a:t>46           1   =   46 </a:t>
            </a:r>
            <a:endParaRPr lang="he-IL" sz="6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6600" dirty="0">
                <a:solidFill>
                  <a:srgbClr val="0070C0"/>
                </a:solidFill>
              </a:rPr>
              <a:t>46           1   =   46 </a:t>
            </a:r>
            <a:endParaRPr lang="he-IL" sz="6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he-IL" sz="5400" dirty="0"/>
          </a:p>
        </p:txBody>
      </p:sp>
      <p:pic>
        <p:nvPicPr>
          <p:cNvPr id="3" name="30sec_fina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744" y="262845"/>
            <a:ext cx="2323769" cy="828811"/>
          </a:xfrm>
          <a:prstGeom prst="rect">
            <a:avLst/>
          </a:prstGeom>
        </p:spPr>
      </p:pic>
      <p:sp>
        <p:nvSpPr>
          <p:cNvPr id="11" name="חילוק 4"/>
          <p:cNvSpPr/>
          <p:nvPr/>
        </p:nvSpPr>
        <p:spPr>
          <a:xfrm>
            <a:off x="4746927" y="4097993"/>
            <a:ext cx="880608" cy="549256"/>
          </a:xfrm>
          <a:prstGeom prst="mathDivid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פל 11"/>
          <p:cNvSpPr/>
          <p:nvPr/>
        </p:nvSpPr>
        <p:spPr>
          <a:xfrm>
            <a:off x="4834392" y="2989690"/>
            <a:ext cx="705844" cy="652255"/>
          </a:xfrm>
          <a:prstGeom prst="mathMultiply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ענן 7"/>
          <p:cNvSpPr/>
          <p:nvPr/>
        </p:nvSpPr>
        <p:spPr>
          <a:xfrm rot="1133329">
            <a:off x="8734114" y="1755148"/>
            <a:ext cx="3403600" cy="18415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1"/>
                </a:solidFill>
              </a:rPr>
              <a:t>האם יש אפשרות נוספת???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משמעות הפעולה</a:t>
            </a:r>
            <a:endParaRPr dirty="0"/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מציין מיקום תוכן 2"/>
          <p:cNvSpPr txBox="1">
            <a:spLocks/>
          </p:cNvSpPr>
          <p:nvPr/>
        </p:nvSpPr>
        <p:spPr>
          <a:xfrm>
            <a:off x="838200" y="1828800"/>
            <a:ext cx="10515600" cy="460057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sz="5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29" name="חילוק 4"/>
          <p:cNvSpPr/>
          <p:nvPr/>
        </p:nvSpPr>
        <p:spPr>
          <a:xfrm>
            <a:off x="4813300" y="4217080"/>
            <a:ext cx="639019" cy="622300"/>
          </a:xfrm>
          <a:prstGeom prst="mathDivid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אליפסה 29"/>
          <p:cNvSpPr/>
          <p:nvPr/>
        </p:nvSpPr>
        <p:spPr>
          <a:xfrm>
            <a:off x="4322758" y="2761647"/>
            <a:ext cx="2480519" cy="123447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2">
                    <a:lumMod val="10000"/>
                  </a:schemeClr>
                </a:solidFill>
              </a:rPr>
              <a:t>פעם אחת 25</a:t>
            </a:r>
          </a:p>
        </p:txBody>
      </p:sp>
      <p:sp>
        <p:nvSpPr>
          <p:cNvPr id="13" name="אליפסה 12"/>
          <p:cNvSpPr/>
          <p:nvPr/>
        </p:nvSpPr>
        <p:spPr>
          <a:xfrm>
            <a:off x="3157272" y="5163223"/>
            <a:ext cx="5111646" cy="1139253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/>
          <p:cNvSpPr/>
          <p:nvPr/>
        </p:nvSpPr>
        <p:spPr>
          <a:xfrm>
            <a:off x="4208189" y="5833525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7303185" y="5848658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6687242" y="5816325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אליפסה 15"/>
          <p:cNvSpPr/>
          <p:nvPr/>
        </p:nvSpPr>
        <p:spPr>
          <a:xfrm>
            <a:off x="6057539" y="5826290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אליפסה 16"/>
          <p:cNvSpPr/>
          <p:nvPr/>
        </p:nvSpPr>
        <p:spPr>
          <a:xfrm>
            <a:off x="5439554" y="5826290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/>
          <p:cNvSpPr/>
          <p:nvPr/>
        </p:nvSpPr>
        <p:spPr>
          <a:xfrm>
            <a:off x="4186007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/>
          <p:cNvSpPr/>
          <p:nvPr/>
        </p:nvSpPr>
        <p:spPr>
          <a:xfrm>
            <a:off x="4809851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/>
          <p:cNvSpPr/>
          <p:nvPr/>
        </p:nvSpPr>
        <p:spPr>
          <a:xfrm>
            <a:off x="5433695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אליפסה 21"/>
          <p:cNvSpPr/>
          <p:nvPr/>
        </p:nvSpPr>
        <p:spPr>
          <a:xfrm>
            <a:off x="6057539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/>
          <p:cNvSpPr/>
          <p:nvPr/>
        </p:nvSpPr>
        <p:spPr>
          <a:xfrm>
            <a:off x="6681383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אליפסה 23"/>
          <p:cNvSpPr/>
          <p:nvPr/>
        </p:nvSpPr>
        <p:spPr>
          <a:xfrm>
            <a:off x="7305227" y="5329594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/>
          <p:cNvSpPr/>
          <p:nvPr/>
        </p:nvSpPr>
        <p:spPr>
          <a:xfrm>
            <a:off x="4806958" y="5826290"/>
            <a:ext cx="2794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כפל 31"/>
          <p:cNvSpPr/>
          <p:nvPr/>
        </p:nvSpPr>
        <p:spPr>
          <a:xfrm>
            <a:off x="4813300" y="1877172"/>
            <a:ext cx="639019" cy="710137"/>
          </a:xfrm>
          <a:prstGeom prst="mathMultiply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מציין מיקום תוכן 2"/>
          <p:cNvSpPr txBox="1">
            <a:spLocks/>
          </p:cNvSpPr>
          <p:nvPr/>
        </p:nvSpPr>
        <p:spPr>
          <a:xfrm>
            <a:off x="845990" y="1828800"/>
            <a:ext cx="10515600" cy="460057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>
                <a:solidFill>
                  <a:prstClr val="black"/>
                </a:solidFill>
              </a:rPr>
              <a:t>        </a:t>
            </a:r>
            <a:endParaRPr lang="he-IL" sz="5400" b="1" dirty="0">
              <a:solidFill>
                <a:srgbClr val="0070C0"/>
              </a:solidFill>
            </a:endParaRPr>
          </a:p>
        </p:txBody>
      </p:sp>
      <p:sp>
        <p:nvSpPr>
          <p:cNvPr id="27" name="כפל 26"/>
          <p:cNvSpPr/>
          <p:nvPr/>
        </p:nvSpPr>
        <p:spPr>
          <a:xfrm>
            <a:off x="4821090" y="1877172"/>
            <a:ext cx="639019" cy="710137"/>
          </a:xfrm>
          <a:prstGeom prst="mathMultiply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3724998" y="1808186"/>
            <a:ext cx="124418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>
                <a:solidFill>
                  <a:srgbClr val="0070C0"/>
                </a:solidFill>
              </a:rPr>
              <a:t>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0243" y="1746632"/>
            <a:ext cx="7944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שווה 4"/>
          <p:cNvSpPr/>
          <p:nvPr/>
        </p:nvSpPr>
        <p:spPr>
          <a:xfrm>
            <a:off x="6282895" y="2032690"/>
            <a:ext cx="667511" cy="489928"/>
          </a:xfrm>
          <a:prstGeom prst="mathEqual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12" y="1639927"/>
            <a:ext cx="1603387" cy="1457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2418" y="4118780"/>
            <a:ext cx="116923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12</a:t>
            </a:r>
            <a:endParaRPr lang="he-IL" sz="5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4011" y="3980323"/>
            <a:ext cx="101639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12</a:t>
            </a:r>
            <a:endParaRPr lang="he-IL" sz="5400" b="1" dirty="0">
              <a:solidFill>
                <a:srgbClr val="0070C0"/>
              </a:solidFill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546" y="3851910"/>
            <a:ext cx="1268078" cy="145707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03" y="4300224"/>
            <a:ext cx="518205" cy="32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3" grpId="0" animBg="1"/>
      <p:bldP spid="18" grpId="0" animBg="1"/>
      <p:bldP spid="9" grpId="0" animBg="1"/>
      <p:bldP spid="10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1" grpId="0" animBg="1"/>
      <p:bldP spid="27" grpId="0" animBg="1"/>
      <p:bldP spid="3" grpId="0"/>
      <p:bldP spid="5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8477</TotalTime>
  <Words>1449</Words>
  <Application>Microsoft Office PowerPoint</Application>
  <PresentationFormat>מסך רחב</PresentationFormat>
  <Paragraphs>267</Paragraphs>
  <Slides>31</Slides>
  <Notes>21</Notes>
  <HiddenSlides>0</HiddenSlides>
  <MMClips>7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7" baseType="lpstr">
      <vt:lpstr>Calibri</vt:lpstr>
      <vt:lpstr>Alef</vt:lpstr>
      <vt:lpstr>Arial</vt:lpstr>
      <vt:lpstr>Wingdings</vt:lpstr>
      <vt:lpstr>Office Theme</vt:lpstr>
      <vt:lpstr>מצגת</vt:lpstr>
      <vt:lpstr>מצגת של PowerPoint‏</vt:lpstr>
      <vt:lpstr>מה נלמד היום?</vt:lpstr>
      <vt:lpstr>מה להביא לשיעור?</vt:lpstr>
      <vt:lpstr>מה אנחנו כבר יודעים?</vt:lpstr>
      <vt:lpstr>השלימו את הפעולה המתאימה</vt:lpstr>
      <vt:lpstr>חיבור וחיסור ב -1</vt:lpstr>
      <vt:lpstr>חיבור וחיסור ב -1</vt:lpstr>
      <vt:lpstr>מצגת של PowerPoint‏</vt:lpstr>
      <vt:lpstr>משמעות הפעולה</vt:lpstr>
      <vt:lpstr>כאשר כופלים מספר (שונה מ-1 ) ב -1  המכפלה תהייה שווה לגורם השונה מ- 1</vt:lpstr>
      <vt:lpstr>כאשר מחלקים מספר כלשהו ב -1  המנה תהייה שווה למחולק.</vt:lpstr>
      <vt:lpstr>תרגול</vt:lpstr>
      <vt:lpstr>פתרון</vt:lpstr>
      <vt:lpstr>השלימו את הפעולה מתאימה</vt:lpstr>
      <vt:lpstr>מה למדנו?</vt:lpstr>
      <vt:lpstr>מה למדנו?</vt:lpstr>
      <vt:lpstr>מה קורה כשכופלים מספר ב- 0</vt:lpstr>
      <vt:lpstr>כל מספר שנכפול אותו ב – 0 המכפלה תהייה שווה ל - 0</vt:lpstr>
      <vt:lpstr>מה קורה כשמחלקים 0 במספר כלשהו</vt:lpstr>
      <vt:lpstr>מה קורה כשמחלקים מספר כלשהו ב - 0 </vt:lpstr>
      <vt:lpstr>לכן כשמחלקים מספר כלשהו ב - 0 </vt:lpstr>
      <vt:lpstr>תרגול</vt:lpstr>
      <vt:lpstr>תרגול</vt:lpstr>
      <vt:lpstr>מצגת של PowerPoint‏</vt:lpstr>
      <vt:lpstr>מצגת של PowerPoint‏</vt:lpstr>
      <vt:lpstr>מסיימים ומסכמים</vt:lpstr>
      <vt:lpstr>מסיימים ומסכמים</vt:lpstr>
      <vt:lpstr>עוד תרגול</vt:lpstr>
      <vt:lpstr>בדיקה</vt:lpstr>
      <vt:lpstr>עוד תרגול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efrat</cp:lastModifiedBy>
  <cp:revision>91</cp:revision>
  <dcterms:created xsi:type="dcterms:W3CDTF">2020-03-11T07:11:19Z</dcterms:created>
  <dcterms:modified xsi:type="dcterms:W3CDTF">2020-07-07T08:23:12Z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278F6EF4-6B43-46B2-9B2A-7E3B8AF16C01</vt:lpwstr>
  </property>
  <property fmtid="{D5CDD505-2E9C-101B-9397-08002B2CF9AE}" pid="3" name="ArticulatePath">
    <vt:lpwstr>D89_כיתה ג ד_תכונות האפס והאחד_מיכל שוורץ</vt:lpwstr>
  </property>
</Properties>
</file>