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405" r:id="rId2"/>
    <p:sldId id="332" r:id="rId3"/>
    <p:sldId id="331" r:id="rId4"/>
    <p:sldId id="418" r:id="rId5"/>
    <p:sldId id="404" r:id="rId6"/>
    <p:sldId id="402" r:id="rId7"/>
    <p:sldId id="421" r:id="rId8"/>
    <p:sldId id="413" r:id="rId9"/>
    <p:sldId id="387" r:id="rId10"/>
    <p:sldId id="420" r:id="rId11"/>
    <p:sldId id="395" r:id="rId12"/>
    <p:sldId id="406" r:id="rId13"/>
    <p:sldId id="371" r:id="rId14"/>
    <p:sldId id="396" r:id="rId15"/>
    <p:sldId id="399" r:id="rId16"/>
    <p:sldId id="407" r:id="rId17"/>
    <p:sldId id="415" r:id="rId18"/>
    <p:sldId id="408" r:id="rId19"/>
    <p:sldId id="400" r:id="rId20"/>
    <p:sldId id="416" r:id="rId21"/>
    <p:sldId id="409" r:id="rId22"/>
    <p:sldId id="412" r:id="rId2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20" autoAdjust="0"/>
    <p:restoredTop sz="77700" autoAdjust="0"/>
  </p:normalViewPr>
  <p:slideViewPr>
    <p:cSldViewPr snapToGrid="0">
      <p:cViewPr varScale="1">
        <p:scale>
          <a:sx n="53" d="100"/>
          <a:sy n="53" d="100"/>
        </p:scale>
        <p:origin x="125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FC47560-91C8-4579-AF63-5D8AD5664BAC}" type="datetimeFigureOut">
              <a:rPr lang="he-IL" smtClean="0"/>
              <a:t>י"א/אלול/תשפ"א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2816A2B-0022-4C59-9A4A-AE6925881EBD}" type="slidenum">
              <a:rPr lang="he-IL" smtClean="0"/>
              <a:t>‹#›</a:t>
            </a:fld>
            <a:endParaRPr lang="he-IL"/>
          </a:p>
        </p:txBody>
      </p:sp>
    </p:spTree>
    <p:extLst>
      <p:ext uri="{BB962C8B-B14F-4D97-AF65-F5344CB8AC3E}">
        <p14:creationId xmlns:p14="http://schemas.microsoft.com/office/powerpoint/2010/main" val="25447291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a:t>כתבו את המלל בהתאם ואת הציוד הדרוש.</a:t>
            </a:r>
            <a:endParaRPr/>
          </a:p>
          <a:p>
            <a:pPr marL="0" lvl="0" indent="0" algn="r" rtl="1">
              <a:spcBef>
                <a:spcPts val="0"/>
              </a:spcBef>
              <a:spcAft>
                <a:spcPts val="0"/>
              </a:spcAft>
              <a:buNone/>
            </a:pPr>
            <a:endParaRPr/>
          </a:p>
        </p:txBody>
      </p:sp>
      <p:sp>
        <p:nvSpPr>
          <p:cNvPr id="236" name="Google Shape;2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65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r>
              <a:rPr lang="he-IL" sz="1000" baseline="0" dirty="0" smtClean="0"/>
              <a:t>נקרא את המשפטים שבתוך המסגרת ונשים לב למילים הצבועות באדום. קורא.</a:t>
            </a:r>
          </a:p>
          <a:p>
            <a:pPr rtl="0"/>
            <a:r>
              <a:rPr lang="he-IL" sz="1000" baseline="0" dirty="0" smtClean="0"/>
              <a:t>המילים האלה הן מילות קישור שמתארות תוצאה.  רוב החפצים היומיומיים זולים. מה התוצאה מכך? הם מתיישנים במהירות והופכים למיותרים.</a:t>
            </a:r>
          </a:p>
          <a:p>
            <a:pPr rtl="0"/>
            <a:r>
              <a:rPr lang="he-IL" sz="1000" baseline="0" dirty="0" smtClean="0"/>
              <a:t>איזו מילה אפשר לכתוב במקום "משום כך"? נכון, אפשר לכתוב "רוב החפצים זולים, לכן רבים מהם מתיישנים". </a:t>
            </a:r>
          </a:p>
          <a:p>
            <a:pPr rtl="0"/>
            <a:r>
              <a:rPr lang="he-IL" sz="1000" baseline="0" dirty="0" smtClean="0"/>
              <a:t> </a:t>
            </a:r>
            <a:endParaRPr lang="he-IL" b="1"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10</a:t>
            </a:fld>
            <a:endParaRPr lang="x-none"/>
          </a:p>
        </p:txBody>
      </p:sp>
    </p:spTree>
    <p:extLst>
      <p:ext uri="{BB962C8B-B14F-4D97-AF65-F5344CB8AC3E}">
        <p14:creationId xmlns:p14="http://schemas.microsoft.com/office/powerpoint/2010/main" val="197925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r>
              <a:rPr lang="he-IL" sz="1000" dirty="0"/>
              <a:t>תוך כדי  קריאת הפסקה </a:t>
            </a:r>
            <a:r>
              <a:rPr lang="he-IL" sz="1000" dirty="0" err="1"/>
              <a:t>השניה</a:t>
            </a:r>
            <a:r>
              <a:rPr lang="he-IL" sz="1000" dirty="0"/>
              <a:t> אני מבקש שתשימו לב לנזקים השונים שהפסולת עלולה</a:t>
            </a:r>
            <a:r>
              <a:rPr lang="he-IL" sz="1000" baseline="0" dirty="0"/>
              <a:t> לגרום לנו</a:t>
            </a:r>
            <a:r>
              <a:rPr lang="he-IL" sz="1000" dirty="0"/>
              <a:t>.</a:t>
            </a:r>
            <a:endParaRPr lang="en-US" sz="1000" dirty="0"/>
          </a:p>
          <a:p>
            <a:pPr rtl="0"/>
            <a:endParaRPr lang="en-US" sz="1000" dirty="0"/>
          </a:p>
          <a:p>
            <a:pPr rtl="0"/>
            <a:r>
              <a:rPr lang="he-IL" sz="1000" b="1" dirty="0"/>
              <a:t>אחרי הקריאה אבקש מכם לרשום את הנזקים במחברת</a:t>
            </a:r>
            <a:endParaRPr lang="en-US" sz="1000" b="1" dirty="0"/>
          </a:p>
          <a:p>
            <a:pPr rtl="0"/>
            <a:endParaRPr lang="he-IL" sz="1000" b="1" dirty="0"/>
          </a:p>
          <a:p>
            <a:pPr algn="r"/>
            <a:r>
              <a:rPr lang="he-IL" dirty="0"/>
              <a:t>(המורה קורא)</a:t>
            </a:r>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11</a:t>
            </a:fld>
            <a:endParaRPr lang="x-none"/>
          </a:p>
        </p:txBody>
      </p:sp>
    </p:spTree>
    <p:extLst>
      <p:ext uri="{BB962C8B-B14F-4D97-AF65-F5344CB8AC3E}">
        <p14:creationId xmlns:p14="http://schemas.microsoft.com/office/powerpoint/2010/main" val="193623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342900" indent="-342900">
              <a:buFont typeface="Wingdings" pitchFamily="2" charset="2"/>
              <a:buChar char="ü"/>
            </a:pPr>
            <a:endParaRPr lang="he-IL" sz="1200" dirty="0"/>
          </a:p>
          <a:p>
            <a:pPr marL="0" algn="r" rtl="1" eaLnBrk="1" latinLnBrk="0" hangingPunct="1">
              <a:spcBef>
                <a:spcPts val="0"/>
              </a:spcBef>
              <a:spcAft>
                <a:spcPts val="0"/>
              </a:spcAft>
            </a:pPr>
            <a:r>
              <a:rPr lang="he-IL" sz="1200" kern="1200" dirty="0">
                <a:solidFill>
                  <a:srgbClr val="000000"/>
                </a:solidFill>
                <a:effectLst/>
                <a:latin typeface="Calibri" panose="020F0502020204030204" pitchFamily="34" charset="0"/>
                <a:ea typeface="Calibri" panose="020F0502020204030204" pitchFamily="34" charset="0"/>
                <a:cs typeface="+mn-cs"/>
              </a:rPr>
              <a:t>עכשיו כתבו את רשימת הנזקים של הפסולת</a:t>
            </a:r>
          </a:p>
          <a:p>
            <a:pPr marL="0" algn="r" rtl="1" eaLnBrk="1" latinLnBrk="0" hangingPunct="1">
              <a:spcBef>
                <a:spcPts val="0"/>
              </a:spcBef>
              <a:spcAft>
                <a:spcPts val="0"/>
              </a:spcAft>
            </a:pPr>
            <a:endParaRPr lang="he-IL" sz="1200" b="1" kern="1200" dirty="0">
              <a:solidFill>
                <a:srgbClr val="000000"/>
              </a:solidFill>
              <a:effectLst/>
              <a:latin typeface="Calibri" panose="020F0502020204030204" pitchFamily="34" charset="0"/>
              <a:cs typeface="+mn-cs"/>
            </a:endParaRPr>
          </a:p>
          <a:p>
            <a:pPr marL="0" algn="r" rtl="1" eaLnBrk="1" latinLnBrk="0" hangingPunct="1">
              <a:spcBef>
                <a:spcPts val="0"/>
              </a:spcBef>
              <a:spcAft>
                <a:spcPts val="0"/>
              </a:spcAft>
            </a:pPr>
            <a:r>
              <a:rPr lang="he-IL" sz="1200" b="1" kern="1200" dirty="0">
                <a:solidFill>
                  <a:srgbClr val="000000"/>
                </a:solidFill>
                <a:effectLst/>
                <a:latin typeface="Calibri" panose="020F0502020204030204" pitchFamily="34" charset="0"/>
                <a:cs typeface="+mn-cs"/>
              </a:rPr>
              <a:t>אמתין לכם 4 דקות</a:t>
            </a:r>
            <a:endParaRPr lang="x-none" b="1" dirty="0">
              <a:solidFill>
                <a:srgbClr val="0070C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x-none" b="1" dirty="0">
              <a:solidFill>
                <a:srgbClr val="0070C0"/>
              </a:solidFill>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Calibri" panose="020F0502020204030204" pitchFamily="34" charset="0"/>
              <a:cs typeface="+mn-cs"/>
            </a:endParaRPr>
          </a:p>
          <a:p>
            <a:pPr marL="0" algn="r" rtl="1" eaLnBrk="1" latinLnBrk="0" hangingPunct="1">
              <a:spcBef>
                <a:spcPts val="0"/>
              </a:spcBef>
              <a:spcAft>
                <a:spcPts val="0"/>
              </a:spcAft>
            </a:pPr>
            <a:endParaRPr lang="he-IL" dirty="0">
              <a:effectLst/>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mn-cs"/>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Calibri" panose="020F0502020204030204" pitchFamily="34" charset="0"/>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Calibri" panose="020F0502020204030204" pitchFamily="34" charset="0"/>
            </a:endParaRPr>
          </a:p>
          <a:p>
            <a:pPr marL="0" algn="r" rtl="1" eaLnBrk="1" latinLnBrk="0" hangingPunct="1">
              <a:spcBef>
                <a:spcPts val="0"/>
              </a:spcBef>
              <a:spcAft>
                <a:spcPts val="0"/>
              </a:spcAft>
            </a:pPr>
            <a:endParaRPr lang="he-IL" dirty="0">
              <a:effectLst/>
            </a:endParaRPr>
          </a:p>
          <a:p>
            <a:pPr marL="0" algn="r" rtl="1" eaLnBrk="1" latinLnBrk="0" hangingPunct="1">
              <a:spcBef>
                <a:spcPts val="0"/>
              </a:spcBef>
              <a:spcAft>
                <a:spcPts val="0"/>
              </a:spcAft>
            </a:pPr>
            <a:endParaRPr lang="he-IL" dirty="0">
              <a:effectLst/>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12</a:t>
            </a:fld>
            <a:endParaRPr lang="x-none"/>
          </a:p>
        </p:txBody>
      </p:sp>
    </p:spTree>
    <p:extLst>
      <p:ext uri="{BB962C8B-B14F-4D97-AF65-F5344CB8AC3E}">
        <p14:creationId xmlns:p14="http://schemas.microsoft.com/office/powerpoint/2010/main" val="521812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342900" indent="-342900">
              <a:buFont typeface="Wingdings" pitchFamily="2" charset="2"/>
              <a:buChar char="ü"/>
            </a:pPr>
            <a:endParaRPr lang="he-IL" sz="1200" dirty="0"/>
          </a:p>
          <a:p>
            <a:pPr marL="0" algn="r" rtl="1" eaLnBrk="1" latinLnBrk="0" hangingPunct="1">
              <a:spcBef>
                <a:spcPts val="0"/>
              </a:spcBef>
              <a:spcAft>
                <a:spcPts val="0"/>
              </a:spcAft>
            </a:pPr>
            <a:r>
              <a:rPr lang="he-IL" sz="1200" kern="1200" dirty="0">
                <a:solidFill>
                  <a:srgbClr val="000000"/>
                </a:solidFill>
                <a:effectLst/>
                <a:latin typeface="Calibri" panose="020F0502020204030204" pitchFamily="34" charset="0"/>
                <a:ea typeface="Calibri" panose="020F0502020204030204" pitchFamily="34" charset="0"/>
                <a:cs typeface="+mn-cs"/>
              </a:rPr>
              <a:t>ועכשיו נקרא ביחד את רשימת הנזקים: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rgbClr val="0070C0"/>
                </a:solidFill>
              </a:rPr>
              <a:t>הפסולת תופסת מקום רב</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rgbClr val="0070C0"/>
                </a:solidFill>
              </a:rPr>
              <a:t>שריפת פסולת משחררת עשן ורעלים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solidFill>
                  <a:srgbClr val="0070C0"/>
                </a:solidFill>
              </a:rPr>
              <a:t>מזהמת את הקרקע בחומרים מסוכנים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rgbClr val="0070C0"/>
                </a:solidFill>
              </a:rPr>
              <a:t>חומרים מזהמים את מי התהום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err="1">
                <a:solidFill>
                  <a:srgbClr val="0070C0"/>
                </a:solidFill>
              </a:rPr>
              <a:t>נילון</a:t>
            </a:r>
            <a:r>
              <a:rPr lang="he-IL" b="1" dirty="0">
                <a:solidFill>
                  <a:srgbClr val="0070C0"/>
                </a:solidFill>
              </a:rPr>
              <a:t> מהווה סכנת חנק לבעלי חיים</a:t>
            </a:r>
            <a:endParaRPr lang="x-none" b="1" dirty="0">
              <a:solidFill>
                <a:srgbClr val="0070C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x-none" b="1" dirty="0">
              <a:solidFill>
                <a:srgbClr val="0070C0"/>
              </a:solidFill>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Calibri" panose="020F0502020204030204" pitchFamily="34" charset="0"/>
              <a:cs typeface="+mn-cs"/>
            </a:endParaRPr>
          </a:p>
          <a:p>
            <a:pPr marL="0" algn="r" rtl="1" eaLnBrk="1" latinLnBrk="0" hangingPunct="1">
              <a:spcBef>
                <a:spcPts val="0"/>
              </a:spcBef>
              <a:spcAft>
                <a:spcPts val="0"/>
              </a:spcAft>
            </a:pPr>
            <a:endParaRPr lang="he-IL" dirty="0">
              <a:effectLst/>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mn-cs"/>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Calibri" panose="020F0502020204030204" pitchFamily="34" charset="0"/>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Calibri" panose="020F0502020204030204" pitchFamily="34" charset="0"/>
            </a:endParaRPr>
          </a:p>
          <a:p>
            <a:pPr marL="0" algn="r" rtl="1" eaLnBrk="1" latinLnBrk="0" hangingPunct="1">
              <a:spcBef>
                <a:spcPts val="0"/>
              </a:spcBef>
              <a:spcAft>
                <a:spcPts val="0"/>
              </a:spcAft>
            </a:pPr>
            <a:endParaRPr lang="he-IL" dirty="0">
              <a:effectLst/>
            </a:endParaRPr>
          </a:p>
          <a:p>
            <a:pPr marL="0" algn="r" rtl="1" eaLnBrk="1" latinLnBrk="0" hangingPunct="1">
              <a:spcBef>
                <a:spcPts val="0"/>
              </a:spcBef>
              <a:spcAft>
                <a:spcPts val="0"/>
              </a:spcAft>
            </a:pPr>
            <a:endParaRPr lang="he-IL" dirty="0">
              <a:effectLst/>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13</a:t>
            </a:fld>
            <a:endParaRPr lang="x-none"/>
          </a:p>
        </p:txBody>
      </p:sp>
    </p:spTree>
    <p:extLst>
      <p:ext uri="{BB962C8B-B14F-4D97-AF65-F5344CB8AC3E}">
        <p14:creationId xmlns:p14="http://schemas.microsoft.com/office/powerpoint/2010/main" val="453212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endParaRPr lang="he-IL" sz="1000" dirty="0"/>
          </a:p>
          <a:p>
            <a:pPr algn="r"/>
            <a:r>
              <a:rPr lang="he-IL" dirty="0" smtClean="0"/>
              <a:t>נקרא את מאמר חז"ל.</a:t>
            </a:r>
            <a:endParaRPr lang="he-IL" dirty="0"/>
          </a:p>
          <a:p>
            <a:pPr algn="r"/>
            <a:r>
              <a:rPr lang="he-IL" dirty="0"/>
              <a:t>(המורה קורא)</a:t>
            </a:r>
          </a:p>
          <a:p>
            <a:pPr algn="r"/>
            <a:r>
              <a:rPr lang="he-IL" dirty="0"/>
              <a:t>תלמידים יקרים,</a:t>
            </a:r>
          </a:p>
          <a:p>
            <a:pPr algn="r"/>
            <a:r>
              <a:rPr lang="he-IL" dirty="0"/>
              <a:t>לפי מה שקראנו, מיהם לדעתכם  האחראים על כמויות הפסולת בעולם?</a:t>
            </a:r>
          </a:p>
          <a:p>
            <a:pPr algn="r"/>
            <a:r>
              <a:rPr lang="he-IL" dirty="0"/>
              <a:t>נכון מאוד. אנו, בני האדם שמשתמשים במה שהקב"ה ברא בעולם ומייצרים פסולת רבה- עלולים לגרום לפגיעה בסביבה.</a:t>
            </a:r>
          </a:p>
          <a:p>
            <a:pPr algn="r"/>
            <a:r>
              <a:rPr lang="he-IL" b="1" dirty="0"/>
              <a:t>אם כך, בואו נראה מה עלינו לעשות כדי להימנע מפגיעה במעשה הבריאה</a:t>
            </a:r>
            <a:r>
              <a:rPr lang="he-IL" dirty="0"/>
              <a:t>.</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14</a:t>
            </a:fld>
            <a:endParaRPr lang="x-none"/>
          </a:p>
        </p:txBody>
      </p:sp>
    </p:spTree>
    <p:extLst>
      <p:ext uri="{BB962C8B-B14F-4D97-AF65-F5344CB8AC3E}">
        <p14:creationId xmlns:p14="http://schemas.microsoft.com/office/powerpoint/2010/main" val="860250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endParaRPr lang="he-IL" sz="1000" dirty="0"/>
          </a:p>
          <a:p>
            <a:pPr algn="r"/>
            <a:r>
              <a:rPr lang="he-IL" dirty="0"/>
              <a:t>(המורה קורא)</a:t>
            </a:r>
          </a:p>
          <a:p>
            <a:pPr algn="r"/>
            <a:r>
              <a:rPr lang="he-IL" dirty="0"/>
              <a:t>אם כן תלמידים, דבר ראשון שמוטל עלינו הוא לבדוק </a:t>
            </a:r>
            <a:r>
              <a:rPr lang="he-IL" dirty="0" smtClean="0"/>
              <a:t>האם </a:t>
            </a:r>
            <a:r>
              <a:rPr lang="he-IL" dirty="0"/>
              <a:t>החפץ שאנו רוצים להשליך לאשפה הוא באמת </a:t>
            </a:r>
            <a:r>
              <a:rPr lang="he-IL" b="1" dirty="0"/>
              <a:t>פסולת</a:t>
            </a:r>
            <a:r>
              <a:rPr lang="he-IL" dirty="0"/>
              <a:t> או אולי נוכל למצוא לו שימוש נוסף.</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15</a:t>
            </a:fld>
            <a:endParaRPr lang="x-none"/>
          </a:p>
        </p:txBody>
      </p:sp>
    </p:spTree>
    <p:extLst>
      <p:ext uri="{BB962C8B-B14F-4D97-AF65-F5344CB8AC3E}">
        <p14:creationId xmlns:p14="http://schemas.microsoft.com/office/powerpoint/2010/main" val="1153378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Font typeface="Wingdings" pitchFamily="2" charset="2"/>
              <a:buNone/>
            </a:pPr>
            <a:r>
              <a:rPr lang="he-IL" sz="1200" dirty="0"/>
              <a:t>ילדים, ממה שקראנו עד כה, אנו מבינים שהבעיה הכי גדולה היא יצור </a:t>
            </a:r>
            <a:r>
              <a:rPr lang="he-IL" sz="1200" b="1" dirty="0"/>
              <a:t>פסולת</a:t>
            </a:r>
            <a:r>
              <a:rPr lang="he-IL" sz="1200" dirty="0"/>
              <a:t> בכמויות גדולות.</a:t>
            </a:r>
          </a:p>
          <a:p>
            <a:pPr marL="0" indent="0">
              <a:buFont typeface="Wingdings" pitchFamily="2" charset="2"/>
              <a:buNone/>
            </a:pPr>
            <a:endParaRPr lang="he-IL" sz="1200" dirty="0"/>
          </a:p>
          <a:p>
            <a:pPr marL="0" indent="0">
              <a:buFont typeface="Wingdings" pitchFamily="2" charset="2"/>
              <a:buNone/>
            </a:pPr>
            <a:r>
              <a:rPr lang="he-IL" sz="1200" dirty="0"/>
              <a:t>מה פירוש המילה </a:t>
            </a:r>
            <a:r>
              <a:rPr lang="he-IL" sz="1200" b="1" dirty="0"/>
              <a:t>פסולת</a:t>
            </a:r>
            <a:r>
              <a:rPr lang="he-IL" sz="1200" dirty="0"/>
              <a:t>?</a:t>
            </a:r>
          </a:p>
          <a:p>
            <a:pPr marL="0" indent="0">
              <a:buFont typeface="Wingdings" pitchFamily="2" charset="2"/>
              <a:buNone/>
            </a:pPr>
            <a:r>
              <a:rPr lang="he-IL" sz="1200" dirty="0"/>
              <a:t>פסולת היא חומרים ומוצרים בלתי רצויים או בלתי שימושיים.</a:t>
            </a:r>
          </a:p>
          <a:p>
            <a:pPr marL="0" indent="0">
              <a:buFont typeface="Wingdings" pitchFamily="2" charset="2"/>
              <a:buNone/>
            </a:pPr>
            <a:r>
              <a:rPr lang="he-IL" sz="1200" dirty="0"/>
              <a:t>חשוב לדעת שפסולת עבור אחד אינה בהכרח פסולת עבור האחר.</a:t>
            </a:r>
          </a:p>
          <a:p>
            <a:pPr marL="0" indent="0">
              <a:buFont typeface="Wingdings" pitchFamily="2" charset="2"/>
              <a:buNone/>
            </a:pPr>
            <a:r>
              <a:rPr lang="he-IL" sz="1200" dirty="0"/>
              <a:t>שורש המילה הוא </a:t>
            </a:r>
            <a:r>
              <a:rPr lang="he-IL" sz="1200" b="1" dirty="0" err="1"/>
              <a:t>פ.ס.ל</a:t>
            </a:r>
            <a:endParaRPr lang="he-IL" sz="1200" b="1" dirty="0"/>
          </a:p>
          <a:p>
            <a:pPr marL="0" indent="0">
              <a:buFont typeface="Wingdings" pitchFamily="2" charset="2"/>
              <a:buNone/>
            </a:pPr>
            <a:r>
              <a:rPr lang="he-IL" sz="1200" dirty="0"/>
              <a:t> </a:t>
            </a: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Calibri" panose="020F0502020204030204" pitchFamily="34" charset="0"/>
              <a:cs typeface="+mn-cs"/>
            </a:endParaRPr>
          </a:p>
          <a:p>
            <a:pPr marL="0" algn="r" rtl="1" eaLnBrk="1" latinLnBrk="0" hangingPunct="1">
              <a:spcBef>
                <a:spcPts val="0"/>
              </a:spcBef>
              <a:spcAft>
                <a:spcPts val="0"/>
              </a:spcAft>
            </a:pPr>
            <a:endParaRPr lang="he-IL" dirty="0">
              <a:effectLst/>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mn-cs"/>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Calibri" panose="020F0502020204030204" pitchFamily="34" charset="0"/>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Calibri" panose="020F0502020204030204" pitchFamily="34" charset="0"/>
            </a:endParaRPr>
          </a:p>
          <a:p>
            <a:pPr marL="0" algn="r" rtl="1" eaLnBrk="1" latinLnBrk="0" hangingPunct="1">
              <a:spcBef>
                <a:spcPts val="0"/>
              </a:spcBef>
              <a:spcAft>
                <a:spcPts val="0"/>
              </a:spcAft>
            </a:pPr>
            <a:endParaRPr lang="he-IL" dirty="0">
              <a:effectLst/>
            </a:endParaRPr>
          </a:p>
          <a:p>
            <a:pPr marL="0" algn="r" rtl="1" eaLnBrk="1" latinLnBrk="0" hangingPunct="1">
              <a:spcBef>
                <a:spcPts val="0"/>
              </a:spcBef>
              <a:spcAft>
                <a:spcPts val="0"/>
              </a:spcAft>
            </a:pPr>
            <a:endParaRPr lang="he-IL" dirty="0">
              <a:effectLst/>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16</a:t>
            </a:fld>
            <a:endParaRPr lang="x-none"/>
          </a:p>
        </p:txBody>
      </p:sp>
    </p:spTree>
    <p:extLst>
      <p:ext uri="{BB962C8B-B14F-4D97-AF65-F5344CB8AC3E}">
        <p14:creationId xmlns:p14="http://schemas.microsoft.com/office/powerpoint/2010/main" val="2786077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Font typeface="Wingdings" pitchFamily="2" charset="2"/>
              <a:buNone/>
            </a:pPr>
            <a:r>
              <a:rPr lang="he-IL" sz="1200" dirty="0"/>
              <a:t>שורש המילה פסולת הוא  </a:t>
            </a:r>
            <a:r>
              <a:rPr lang="he-IL" sz="1200" b="1" dirty="0" err="1"/>
              <a:t>פ.ס.ל</a:t>
            </a:r>
            <a:endParaRPr lang="he-IL" sz="1200" b="1" dirty="0"/>
          </a:p>
          <a:p>
            <a:pPr marL="0" indent="0">
              <a:buFont typeface="Wingdings" pitchFamily="2" charset="2"/>
              <a:buNone/>
            </a:pPr>
            <a:endParaRPr lang="he-IL" sz="1200" b="1" dirty="0"/>
          </a:p>
          <a:p>
            <a:pPr marL="0" indent="0">
              <a:buFont typeface="Wingdings" pitchFamily="2" charset="2"/>
              <a:buNone/>
            </a:pPr>
            <a:r>
              <a:rPr lang="he-IL" sz="1200" b="1" dirty="0"/>
              <a:t>ילדים, כתבו מילים מאותה משפחה של המילה פסולת</a:t>
            </a:r>
          </a:p>
          <a:p>
            <a:pPr marL="0" indent="0">
              <a:buFont typeface="Wingdings" pitchFamily="2" charset="2"/>
              <a:buNone/>
            </a:pPr>
            <a:r>
              <a:rPr lang="he-IL" sz="1200" b="1" dirty="0"/>
              <a:t>אמתין לכם 3 דקות</a:t>
            </a:r>
          </a:p>
          <a:p>
            <a:pPr marL="0" indent="0">
              <a:buFont typeface="Wingdings" pitchFamily="2" charset="2"/>
              <a:buNone/>
            </a:pPr>
            <a:r>
              <a:rPr lang="he-IL" sz="1200" dirty="0"/>
              <a:t> </a:t>
            </a: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Calibri" panose="020F0502020204030204" pitchFamily="34" charset="0"/>
              <a:cs typeface="+mn-cs"/>
            </a:endParaRPr>
          </a:p>
          <a:p>
            <a:pPr marL="0" algn="r" rtl="1" eaLnBrk="1" latinLnBrk="0" hangingPunct="1">
              <a:spcBef>
                <a:spcPts val="0"/>
              </a:spcBef>
              <a:spcAft>
                <a:spcPts val="0"/>
              </a:spcAft>
            </a:pPr>
            <a:endParaRPr lang="he-IL" dirty="0">
              <a:effectLst/>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mn-cs"/>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Calibri" panose="020F0502020204030204" pitchFamily="34" charset="0"/>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Calibri" panose="020F0502020204030204" pitchFamily="34" charset="0"/>
            </a:endParaRPr>
          </a:p>
          <a:p>
            <a:pPr marL="0" algn="r" rtl="1" eaLnBrk="1" latinLnBrk="0" hangingPunct="1">
              <a:spcBef>
                <a:spcPts val="0"/>
              </a:spcBef>
              <a:spcAft>
                <a:spcPts val="0"/>
              </a:spcAft>
            </a:pPr>
            <a:endParaRPr lang="he-IL" dirty="0">
              <a:effectLst/>
            </a:endParaRPr>
          </a:p>
          <a:p>
            <a:pPr marL="0" algn="r" rtl="1" eaLnBrk="1" latinLnBrk="0" hangingPunct="1">
              <a:spcBef>
                <a:spcPts val="0"/>
              </a:spcBef>
              <a:spcAft>
                <a:spcPts val="0"/>
              </a:spcAft>
            </a:pPr>
            <a:endParaRPr lang="he-IL" dirty="0">
              <a:effectLst/>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17</a:t>
            </a:fld>
            <a:endParaRPr lang="x-none"/>
          </a:p>
        </p:txBody>
      </p:sp>
    </p:spTree>
    <p:extLst>
      <p:ext uri="{BB962C8B-B14F-4D97-AF65-F5344CB8AC3E}">
        <p14:creationId xmlns:p14="http://schemas.microsoft.com/office/powerpoint/2010/main" val="2597311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Font typeface="Wingdings" pitchFamily="2" charset="2"/>
              <a:buNone/>
            </a:pPr>
            <a:r>
              <a:rPr lang="he-IL" sz="1200" dirty="0"/>
              <a:t> יופי. בואו ונבדוק אילו עוד מילים יש שהשורש שלהן הוא </a:t>
            </a:r>
            <a:r>
              <a:rPr lang="he-IL" sz="1200" dirty="0" err="1"/>
              <a:t>פ.ס.ל</a:t>
            </a:r>
            <a:endParaRPr lang="he-IL" sz="1200" dirty="0"/>
          </a:p>
          <a:p>
            <a:pPr marL="0" indent="0">
              <a:buFont typeface="Wingdings" pitchFamily="2" charset="2"/>
              <a:buNone/>
            </a:pPr>
            <a:endParaRPr lang="he-IL" sz="1200" dirty="0"/>
          </a:p>
          <a:p>
            <a:pPr marL="0" indent="0">
              <a:buFont typeface="Wingdings" pitchFamily="2" charset="2"/>
              <a:buNone/>
            </a:pPr>
            <a:r>
              <a:rPr lang="he-IL" sz="1200" dirty="0" smtClean="0"/>
              <a:t>והן </a:t>
            </a:r>
            <a:r>
              <a:rPr lang="he-IL" sz="1200" dirty="0"/>
              <a:t>שייכות לאותה משפחה של המילה </a:t>
            </a:r>
            <a:r>
              <a:rPr lang="he-IL" sz="1200" b="1" dirty="0"/>
              <a:t>פסולת </a:t>
            </a:r>
            <a:r>
              <a:rPr lang="he-IL" sz="1200" b="0" dirty="0"/>
              <a:t>ובעלות אותה משמעות</a:t>
            </a:r>
          </a:p>
          <a:p>
            <a:pPr marL="0" indent="0">
              <a:buFont typeface="Wingdings" pitchFamily="2" charset="2"/>
              <a:buNone/>
            </a:pPr>
            <a:endParaRPr lang="he-IL" sz="1200" b="0" dirty="0"/>
          </a:p>
          <a:p>
            <a:pPr marL="0" indent="0">
              <a:buFont typeface="Wingdings" pitchFamily="2" charset="2"/>
              <a:buNone/>
            </a:pPr>
            <a:r>
              <a:rPr lang="he-IL" sz="1200" b="0" dirty="0"/>
              <a:t>(המורה יקרא אותן לפי קצב הופעתן בהנפשה):</a:t>
            </a:r>
          </a:p>
          <a:p>
            <a:pPr marL="0" indent="0">
              <a:buFont typeface="Wingdings" pitchFamily="2" charset="2"/>
              <a:buNone/>
            </a:pPr>
            <a:endParaRPr lang="he-IL" sz="1200" b="0" dirty="0"/>
          </a:p>
          <a:p>
            <a:pPr marL="0" indent="0">
              <a:buFont typeface="Wingdings" pitchFamily="2" charset="2"/>
              <a:buNone/>
            </a:pPr>
            <a:r>
              <a:rPr lang="he-IL" sz="1200" b="0" dirty="0"/>
              <a:t>פסול,  לפסול,  פסילה,  יפסל,  נפסל,  יפסול</a:t>
            </a:r>
          </a:p>
          <a:p>
            <a:pPr marL="0" indent="0">
              <a:buFont typeface="Wingdings" pitchFamily="2" charset="2"/>
              <a:buNone/>
            </a:pPr>
            <a:r>
              <a:rPr lang="he-IL" sz="1200" b="0" dirty="0"/>
              <a:t>כלומר, כל המילים האלה מציינות דבר שאין לנ</a:t>
            </a:r>
            <a:r>
              <a:rPr lang="he-IL" sz="1200" b="0" baseline="0" dirty="0"/>
              <a:t>ו צורך בו.</a:t>
            </a:r>
            <a:endParaRPr lang="he-IL" sz="1200" b="0" dirty="0"/>
          </a:p>
          <a:p>
            <a:pPr marL="0" algn="r" rtl="1" eaLnBrk="1" latinLnBrk="0" hangingPunct="1">
              <a:spcBef>
                <a:spcPts val="0"/>
              </a:spcBef>
              <a:spcAft>
                <a:spcPts val="0"/>
              </a:spcAft>
            </a:pPr>
            <a:endParaRPr lang="he-IL" dirty="0">
              <a:effectLst/>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mn-cs"/>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Calibri" panose="020F0502020204030204" pitchFamily="34" charset="0"/>
            </a:endParaRPr>
          </a:p>
          <a:p>
            <a:pPr marL="0" algn="r" rtl="1" eaLnBrk="1" latinLnBrk="0" hangingPunct="1">
              <a:spcBef>
                <a:spcPts val="0"/>
              </a:spcBef>
              <a:spcAft>
                <a:spcPts val="0"/>
              </a:spcAft>
            </a:pPr>
            <a:endParaRPr lang="he-IL" sz="1200" kern="1200" dirty="0">
              <a:solidFill>
                <a:srgbClr val="000000"/>
              </a:solidFill>
              <a:effectLst/>
              <a:latin typeface="Calibri" panose="020F0502020204030204" pitchFamily="34" charset="0"/>
              <a:ea typeface="+mn-ea"/>
              <a:cs typeface="Calibri" panose="020F0502020204030204" pitchFamily="34" charset="0"/>
            </a:endParaRPr>
          </a:p>
          <a:p>
            <a:pPr marL="0" algn="r" rtl="1" eaLnBrk="1" latinLnBrk="0" hangingPunct="1">
              <a:spcBef>
                <a:spcPts val="0"/>
              </a:spcBef>
              <a:spcAft>
                <a:spcPts val="0"/>
              </a:spcAft>
            </a:pPr>
            <a:endParaRPr lang="he-IL" dirty="0">
              <a:effectLst/>
            </a:endParaRPr>
          </a:p>
          <a:p>
            <a:pPr marL="0" algn="r" rtl="1" eaLnBrk="1" latinLnBrk="0" hangingPunct="1">
              <a:spcBef>
                <a:spcPts val="0"/>
              </a:spcBef>
              <a:spcAft>
                <a:spcPts val="0"/>
              </a:spcAft>
            </a:pPr>
            <a:endParaRPr lang="he-IL" dirty="0">
              <a:effectLst/>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sz="1200" dirty="0">
              <a:effectLst/>
              <a:latin typeface="Calibri" panose="020F0502020204030204" pitchFamily="34" charset="0"/>
              <a:ea typeface="Calibri" panose="020F0502020204030204" pitchFamily="34" charset="0"/>
              <a:cs typeface="+mn-cs"/>
            </a:endParaRPr>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18</a:t>
            </a:fld>
            <a:endParaRPr lang="x-none"/>
          </a:p>
        </p:txBody>
      </p:sp>
    </p:spTree>
    <p:extLst>
      <p:ext uri="{BB962C8B-B14F-4D97-AF65-F5344CB8AC3E}">
        <p14:creationId xmlns:p14="http://schemas.microsoft.com/office/powerpoint/2010/main" val="544659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r>
              <a:rPr lang="he-IL" sz="1000" dirty="0"/>
              <a:t>בפסקה הבאה נקרא על הדרכים לצמצם את כמות הפסולת.</a:t>
            </a:r>
          </a:p>
          <a:p>
            <a:pPr rtl="0"/>
            <a:r>
              <a:rPr lang="he-IL" sz="1000" dirty="0"/>
              <a:t>קראו יחד איתי</a:t>
            </a:r>
          </a:p>
          <a:p>
            <a:pPr algn="r"/>
            <a:r>
              <a:rPr lang="he-IL" dirty="0"/>
              <a:t>(המורה קורא)</a:t>
            </a:r>
          </a:p>
          <a:p>
            <a:pPr algn="r"/>
            <a:r>
              <a:rPr lang="he-IL" dirty="0"/>
              <a:t>ובכן ילדים, אילו שימושים נעשה בחפצים במקום להשליך לפח?</a:t>
            </a:r>
          </a:p>
          <a:p>
            <a:pPr marL="228600" indent="-228600" algn="r">
              <a:buAutoNum type="arabicPeriod"/>
            </a:pPr>
            <a:r>
              <a:rPr lang="he-IL" dirty="0"/>
              <a:t>נעביר לאנשים אחרים שיעשו בו שימוש</a:t>
            </a:r>
          </a:p>
          <a:p>
            <a:pPr marL="228600" indent="-228600" algn="r">
              <a:buAutoNum type="arabicPeriod"/>
            </a:pPr>
            <a:r>
              <a:rPr lang="he-IL" dirty="0"/>
              <a:t>נשתמש בחפץ בדרך שונה</a:t>
            </a:r>
          </a:p>
          <a:p>
            <a:pPr marL="0" indent="0" algn="r">
              <a:buNone/>
            </a:pPr>
            <a:r>
              <a:rPr lang="he-IL" dirty="0"/>
              <a:t>בין היתר, קראנו דוגמאות :</a:t>
            </a:r>
          </a:p>
          <a:p>
            <a:pPr marL="0" indent="0" algn="r">
              <a:buNone/>
            </a:pPr>
            <a:r>
              <a:rPr lang="he-IL" dirty="0"/>
              <a:t>למסור בגדים לגמ"ח.   גמ"ח הם ראשי תיבות של גמילות חסדים והכוונה לארגון שעוזר לנזקקים ומספק להם מזון, בגדים, רהיטים ועוד.</a:t>
            </a:r>
          </a:p>
          <a:p>
            <a:pPr marL="228600" indent="-228600" algn="r">
              <a:buAutoNum type="arabicPeriod"/>
            </a:pPr>
            <a:r>
              <a:rPr lang="he-IL" dirty="0"/>
              <a:t>מעיתונים ישנים אפשר להכין יצירות</a:t>
            </a:r>
          </a:p>
          <a:p>
            <a:pPr marL="228600" indent="-228600" algn="r">
              <a:buAutoNum type="arabicPeriod"/>
            </a:pPr>
            <a:endParaRPr lang="he-IL" dirty="0"/>
          </a:p>
          <a:p>
            <a:pPr marL="228600" indent="-228600" algn="r">
              <a:buAutoNum type="arabicPeriod"/>
            </a:pPr>
            <a:r>
              <a:rPr lang="he-IL" dirty="0"/>
              <a:t>מה שחשוב הוא לחשוב לפני שזורקים לפח ולהקטין את כמות הפסולת וכך נינצל מאיסור "בל תשחית"</a:t>
            </a:r>
          </a:p>
          <a:p>
            <a:pPr marL="228600" indent="-228600" algn="r">
              <a:buAutoNum type="arabicPeriod"/>
            </a:pPr>
            <a:endParaRPr lang="he-IL" dirty="0"/>
          </a:p>
          <a:p>
            <a:pPr marL="0" indent="0" algn="r">
              <a:buNone/>
            </a:pPr>
            <a:r>
              <a:rPr lang="he-IL" dirty="0"/>
              <a:t>שימו לב למילה </a:t>
            </a:r>
            <a:r>
              <a:rPr lang="he-IL" b="1" dirty="0"/>
              <a:t>מחזו</a:t>
            </a:r>
            <a:r>
              <a:rPr lang="he-IL" dirty="0"/>
              <a:t>ר המודגשת בירוק. איזו מילה היא מזכירה לנו?</a:t>
            </a:r>
          </a:p>
          <a:p>
            <a:pPr marL="0" indent="0" algn="r">
              <a:buNone/>
            </a:pPr>
            <a:r>
              <a:rPr lang="he-IL" dirty="0"/>
              <a:t>נכון! מחזור מזכירה את המילים לחזור, חוזר. וזו בדיוק הכוונה ילדים</a:t>
            </a:r>
          </a:p>
          <a:p>
            <a:pPr marL="0" indent="0" algn="r">
              <a:buNone/>
            </a:pPr>
            <a:r>
              <a:rPr lang="he-IL" dirty="0"/>
              <a:t>שנחזור להשתמש שוב ושוב במוצרים או בחומרים מהם הם עשויים כדי לצמצם את כמות האשפה ולשמור על עולם נקי ובריא.</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19</a:t>
            </a:fld>
            <a:endParaRPr lang="x-none"/>
          </a:p>
        </p:txBody>
      </p:sp>
    </p:spTree>
    <p:extLst>
      <p:ext uri="{BB962C8B-B14F-4D97-AF65-F5344CB8AC3E}">
        <p14:creationId xmlns:p14="http://schemas.microsoft.com/office/powerpoint/2010/main" val="404841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r>
              <a:rPr lang="he-IL" sz="1200" kern="1200" dirty="0">
                <a:solidFill>
                  <a:schemeClr val="tx1"/>
                </a:solidFill>
                <a:effectLst/>
                <a:latin typeface="+mn-lt"/>
                <a:ea typeface="+mn-ea"/>
                <a:cs typeface="+mn-cs"/>
              </a:rPr>
              <a:t>שלום לכם תלמידים יקרים, </a:t>
            </a:r>
          </a:p>
          <a:p>
            <a:pPr rtl="0"/>
            <a:r>
              <a:rPr lang="he-IL" sz="1200" kern="1200" dirty="0">
                <a:solidFill>
                  <a:schemeClr val="tx1"/>
                </a:solidFill>
                <a:effectLst/>
                <a:latin typeface="+mn-lt"/>
                <a:ea typeface="+mn-ea"/>
                <a:cs typeface="+mn-cs"/>
              </a:rPr>
              <a:t>אני המורה חגי ואני שמח ללמד אתכם היום.</a:t>
            </a:r>
            <a:endParaRPr lang="en-US" sz="1200" kern="1200" dirty="0">
              <a:solidFill>
                <a:schemeClr val="tx1"/>
              </a:solidFill>
              <a:effectLst/>
              <a:latin typeface="+mn-lt"/>
              <a:ea typeface="+mn-ea"/>
              <a:cs typeface="+mn-cs"/>
            </a:endParaRPr>
          </a:p>
          <a:p>
            <a:pPr algn="r"/>
            <a:r>
              <a:rPr lang="he-IL" b="1" dirty="0"/>
              <a:t>היום נלמד על איסור בל תשחית:</a:t>
            </a:r>
          </a:p>
          <a:p>
            <a:pPr algn="r"/>
            <a:endParaRPr lang="he-IL" b="1"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        נלמד מהם חומרים מִתְכָּלִים</a:t>
            </a:r>
          </a:p>
          <a:p>
            <a:pPr marL="342900" indent="-342900">
              <a:buFont typeface="Wingdings" pitchFamily="2" charset="2"/>
              <a:buChar char="ü"/>
            </a:pPr>
            <a:r>
              <a:rPr lang="he-IL" sz="1200" dirty="0"/>
              <a:t>נלמד מהו איסור "בל תשחית"</a:t>
            </a:r>
          </a:p>
          <a:p>
            <a:pPr marL="342900" indent="-342900">
              <a:buFont typeface="Wingdings" pitchFamily="2" charset="2"/>
              <a:buChar char="ü"/>
            </a:pPr>
            <a:r>
              <a:rPr lang="he-IL" sz="1200" dirty="0"/>
              <a:t>נגדיר מה זאת פסולת וכתבנו מילים מאותה משפחה</a:t>
            </a:r>
          </a:p>
          <a:p>
            <a:pPr marL="342900" indent="-342900">
              <a:buFont typeface="Wingdings" pitchFamily="2" charset="2"/>
              <a:buChar char="ü"/>
            </a:pPr>
            <a:r>
              <a:rPr lang="he-IL" sz="1200" dirty="0"/>
              <a:t>נכיר את המילה "מִחְזוּר" ואת משמעות השורש</a:t>
            </a:r>
          </a:p>
          <a:p>
            <a:pPr marL="342900" indent="-342900">
              <a:buFont typeface="Wingdings" pitchFamily="2" charset="2"/>
              <a:buChar char="ü"/>
            </a:pPr>
            <a:r>
              <a:rPr lang="he-IL" sz="1200" dirty="0"/>
              <a:t> נלמד על הקשר בין מצוות "בל תשחית" למִחְזוּר חומרים </a:t>
            </a:r>
          </a:p>
          <a:p>
            <a:pPr algn="r"/>
            <a:endParaRPr lang="he-IL" sz="1200" dirty="0"/>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2</a:t>
            </a:fld>
            <a:endParaRPr lang="x-none"/>
          </a:p>
        </p:txBody>
      </p:sp>
    </p:spTree>
    <p:extLst>
      <p:ext uri="{BB962C8B-B14F-4D97-AF65-F5344CB8AC3E}">
        <p14:creationId xmlns:p14="http://schemas.microsoft.com/office/powerpoint/2010/main" val="2209594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lgn="r">
              <a:buNone/>
            </a:pPr>
            <a:r>
              <a:rPr lang="he-IL" dirty="0"/>
              <a:t>נלמד על המילה "מחזור". איזו מילה היא מזכירה לנו?</a:t>
            </a:r>
          </a:p>
          <a:p>
            <a:pPr marL="0" indent="0" algn="r">
              <a:buNone/>
            </a:pPr>
            <a:r>
              <a:rPr lang="he-IL" dirty="0"/>
              <a:t>נכון! </a:t>
            </a:r>
            <a:r>
              <a:rPr lang="he-IL" b="1" dirty="0"/>
              <a:t>מחזור </a:t>
            </a:r>
            <a:r>
              <a:rPr lang="he-IL" dirty="0"/>
              <a:t>מזכירה את המילים </a:t>
            </a:r>
            <a:r>
              <a:rPr lang="he-IL" b="1" dirty="0"/>
              <a:t>לחזור</a:t>
            </a:r>
            <a:r>
              <a:rPr lang="he-IL" dirty="0"/>
              <a:t>, </a:t>
            </a:r>
            <a:r>
              <a:rPr lang="he-IL" b="1" dirty="0"/>
              <a:t>חוזר</a:t>
            </a:r>
            <a:r>
              <a:rPr lang="he-IL" dirty="0"/>
              <a:t>.  והשורש של המילים </a:t>
            </a:r>
            <a:r>
              <a:rPr lang="he-IL" b="1" dirty="0"/>
              <a:t>מחזור</a:t>
            </a:r>
            <a:r>
              <a:rPr lang="he-IL" dirty="0"/>
              <a:t>,  </a:t>
            </a:r>
            <a:r>
              <a:rPr lang="he-IL" b="1" dirty="0"/>
              <a:t>חוזר</a:t>
            </a:r>
            <a:r>
              <a:rPr lang="he-IL" dirty="0"/>
              <a:t> ו</a:t>
            </a:r>
            <a:r>
              <a:rPr lang="he-IL" b="1" dirty="0"/>
              <a:t>לחזור</a:t>
            </a:r>
            <a:r>
              <a:rPr lang="he-IL" dirty="0"/>
              <a:t> הוא  </a:t>
            </a:r>
            <a:r>
              <a:rPr lang="he-IL" b="1" dirty="0" err="1"/>
              <a:t>ח.ז.ר</a:t>
            </a:r>
            <a:endParaRPr lang="he-IL" b="1" dirty="0"/>
          </a:p>
          <a:p>
            <a:pPr marL="0" indent="0" algn="r">
              <a:buNone/>
            </a:pPr>
            <a:endParaRPr lang="he-IL" b="1" dirty="0"/>
          </a:p>
          <a:p>
            <a:pPr marL="0" indent="0" algn="r">
              <a:buNone/>
            </a:pPr>
            <a:r>
              <a:rPr lang="he-IL" dirty="0"/>
              <a:t>נקרא את שני הפירושים של המילה </a:t>
            </a:r>
            <a:r>
              <a:rPr lang="he-IL" b="1" dirty="0"/>
              <a:t>מחזור</a:t>
            </a:r>
            <a:r>
              <a:rPr lang="he-IL" dirty="0"/>
              <a:t>:</a:t>
            </a:r>
          </a:p>
          <a:p>
            <a:pPr marL="228600" indent="-228600" algn="r">
              <a:buAutoNum type="arabicPeriod"/>
            </a:pPr>
            <a:r>
              <a:rPr lang="he-IL" dirty="0"/>
              <a:t>שימוש </a:t>
            </a:r>
            <a:r>
              <a:rPr lang="he-IL" b="1" dirty="0"/>
              <a:t>חוזר</a:t>
            </a:r>
            <a:r>
              <a:rPr lang="he-IL" dirty="0"/>
              <a:t> בדבר ישן</a:t>
            </a:r>
          </a:p>
          <a:p>
            <a:pPr marL="228600" indent="-228600" algn="r">
              <a:buAutoNum type="arabicPeriod"/>
            </a:pPr>
            <a:r>
              <a:rPr lang="he-IL" dirty="0"/>
              <a:t>יצירה של מוצר חדש מפסולת מעובדת.</a:t>
            </a:r>
          </a:p>
          <a:p>
            <a:pPr marL="0" indent="0" algn="r">
              <a:buNone/>
            </a:pPr>
            <a:endParaRPr lang="he-IL" dirty="0"/>
          </a:p>
          <a:p>
            <a:pPr marL="0" indent="0" algn="r">
              <a:buNone/>
            </a:pPr>
            <a:r>
              <a:rPr lang="he-IL" dirty="0"/>
              <a:t>ילדים, זו בדיוק הכוונה </a:t>
            </a:r>
          </a:p>
          <a:p>
            <a:pPr marL="0" indent="0" algn="r">
              <a:buNone/>
            </a:pPr>
            <a:r>
              <a:rPr lang="he-IL" dirty="0"/>
              <a:t>שנחזור להשתמש שוב ושוב במוצרים או בחומרים מהם הם עשויים כדי לצמצם את כמות האשפה ולשמור על עולם נקי ובריא.</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20</a:t>
            </a:fld>
            <a:endParaRPr lang="x-none"/>
          </a:p>
        </p:txBody>
      </p:sp>
    </p:spTree>
    <p:extLst>
      <p:ext uri="{BB962C8B-B14F-4D97-AF65-F5344CB8AC3E}">
        <p14:creationId xmlns:p14="http://schemas.microsoft.com/office/powerpoint/2010/main" val="3086928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ילדים יקרים,</a:t>
            </a:r>
          </a:p>
          <a:p>
            <a:pPr algn="r"/>
            <a:r>
              <a:rPr lang="he-IL" dirty="0"/>
              <a:t>אנו מתקרבים לסיום. נסכם מה למדנו היום</a:t>
            </a:r>
          </a:p>
          <a:p>
            <a:pPr algn="r"/>
            <a:endParaRPr lang="he-IL" dirty="0"/>
          </a:p>
          <a:p>
            <a:pPr marL="342900" indent="-342900" algn="r" rtl="1">
              <a:buFont typeface="Wingdings" pitchFamily="2" charset="2"/>
              <a:buChar char="ü"/>
            </a:pPr>
            <a:endParaRPr lang="he-IL" sz="1200" dirty="0"/>
          </a:p>
          <a:p>
            <a:pPr marL="342900" indent="-342900">
              <a:buFont typeface="Wingdings" pitchFamily="2" charset="2"/>
              <a:buChar char="ü"/>
            </a:pPr>
            <a:endParaRPr lang="he-IL" sz="1200" dirty="0"/>
          </a:p>
          <a:p>
            <a:pPr marL="342900" marR="0" lvl="0" indent="-342900" algn="r" defTabSz="914400" rtl="1" eaLnBrk="1" fontAlgn="auto" latinLnBrk="0" hangingPunct="1">
              <a:lnSpc>
                <a:spcPct val="100000"/>
              </a:lnSpc>
              <a:spcBef>
                <a:spcPts val="0"/>
              </a:spcBef>
              <a:spcAft>
                <a:spcPts val="0"/>
              </a:spcAft>
              <a:buClrTx/>
              <a:buSzTx/>
              <a:buFont typeface="Wingdings" pitchFamily="2" charset="2"/>
              <a:buChar char="ü"/>
              <a:tabLst/>
              <a:defRPr/>
            </a:pPr>
            <a:r>
              <a:rPr lang="he-IL" sz="1200" dirty="0"/>
              <a:t>למדנו מהם חומרים מִתְכָּלִים</a:t>
            </a:r>
          </a:p>
          <a:p>
            <a:pPr marL="342900" indent="-342900">
              <a:buFont typeface="Wingdings" pitchFamily="2" charset="2"/>
              <a:buChar char="ü"/>
            </a:pPr>
            <a:r>
              <a:rPr lang="he-IL" sz="1200" dirty="0"/>
              <a:t>למדנו מהו איסור "בל תשחית"</a:t>
            </a:r>
          </a:p>
          <a:p>
            <a:pPr marL="342900" indent="-342900" algn="r" rtl="1">
              <a:buFont typeface="Wingdings" pitchFamily="2" charset="2"/>
              <a:buChar char="ü"/>
            </a:pPr>
            <a:r>
              <a:rPr lang="he-IL" sz="1200" dirty="0"/>
              <a:t>הגדרנו מה זאת פסולת וכתבנו מילים מאותה משפחה</a:t>
            </a:r>
          </a:p>
          <a:p>
            <a:pPr marL="342900" indent="-342900">
              <a:buFont typeface="Wingdings" pitchFamily="2" charset="2"/>
              <a:buChar char="ü"/>
            </a:pPr>
            <a:r>
              <a:rPr lang="he-IL" sz="1200" dirty="0"/>
              <a:t>הכרנו את המילה "מִחְזוּר" ואת משמעות השורש</a:t>
            </a:r>
          </a:p>
          <a:p>
            <a:pPr marL="342900" indent="-342900">
              <a:buFont typeface="Wingdings" pitchFamily="2" charset="2"/>
              <a:buChar char="ü"/>
            </a:pPr>
            <a:r>
              <a:rPr lang="he-IL" sz="1200" dirty="0"/>
              <a:t> למדנו על הקשר בין מצוות "בל תשחית" למִחְזוּר חומרים </a:t>
            </a:r>
          </a:p>
          <a:p>
            <a:pPr marL="342900" indent="-342900" algn="r" rtl="1">
              <a:buFont typeface="Wingdings" pitchFamily="2" charset="2"/>
              <a:buChar char="ü"/>
            </a:pPr>
            <a:endParaRPr lang="he-IL" sz="1000" dirty="0"/>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21</a:t>
            </a:fld>
            <a:endParaRPr lang="x-none"/>
          </a:p>
        </p:txBody>
      </p:sp>
    </p:spTree>
    <p:extLst>
      <p:ext uri="{BB962C8B-B14F-4D97-AF65-F5344CB8AC3E}">
        <p14:creationId xmlns:p14="http://schemas.microsoft.com/office/powerpoint/2010/main" val="275350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sz="1000" dirty="0"/>
          </a:p>
          <a:p>
            <a:pPr algn="r"/>
            <a:r>
              <a:rPr lang="he-IL" sz="1000" dirty="0"/>
              <a:t>תלמידים</a:t>
            </a:r>
            <a:r>
              <a:rPr lang="he-IL" sz="1000" baseline="0" dirty="0"/>
              <a:t> יקרים, לפני שנפרדים, לפניכם משימת כתיבה.</a:t>
            </a:r>
            <a:r>
              <a:rPr lang="he-IL" sz="1000" dirty="0"/>
              <a:t> בחרו חפץ כרצונכם וכתבו שיר או סיפור שיתאר את גלגולו של החפץ מרגע שהושלך לפח האשפה ועד שהגיע </a:t>
            </a:r>
            <a:r>
              <a:rPr lang="he-IL" sz="1000" dirty="0" smtClean="0"/>
              <a:t>למחזור</a:t>
            </a:r>
            <a:r>
              <a:rPr lang="he-IL" sz="1000" dirty="0"/>
              <a:t>.</a:t>
            </a:r>
          </a:p>
          <a:p>
            <a:pPr algn="r"/>
            <a:endParaRPr lang="he-IL" sz="1000" dirty="0"/>
          </a:p>
          <a:p>
            <a:pPr algn="r"/>
            <a:r>
              <a:rPr lang="he-IL" sz="1000" dirty="0"/>
              <a:t>אתם יכולים לכתוב את הסיפור בצורת קומיקס. הביאו</a:t>
            </a:r>
            <a:r>
              <a:rPr lang="he-IL" sz="1000" baseline="0" dirty="0"/>
              <a:t> את הסיפור לכתה ושתפו את חבריכם.</a:t>
            </a:r>
          </a:p>
          <a:p>
            <a:pPr algn="r"/>
            <a:endParaRPr lang="he-IL" sz="1000" baseline="0" dirty="0"/>
          </a:p>
          <a:p>
            <a:pPr algn="r"/>
            <a:r>
              <a:rPr lang="he-IL" sz="1000" baseline="0" dirty="0"/>
              <a:t>שלום ולהתראות בשיעור הבא.</a:t>
            </a:r>
            <a:endParaRPr lang="he-IL" sz="1000" dirty="0"/>
          </a:p>
          <a:p>
            <a:pPr algn="r"/>
            <a:endParaRPr lang="he-IL" sz="1000" dirty="0"/>
          </a:p>
          <a:p>
            <a:pPr algn="r"/>
            <a:endParaRPr lang="he-IL" sz="1000" dirty="0"/>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22</a:t>
            </a:fld>
            <a:endParaRPr lang="x-none"/>
          </a:p>
        </p:txBody>
      </p:sp>
    </p:spTree>
    <p:extLst>
      <p:ext uri="{BB962C8B-B14F-4D97-AF65-F5344CB8AC3E}">
        <p14:creationId xmlns:p14="http://schemas.microsoft.com/office/powerpoint/2010/main" val="423844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t>לפני שנתחיל, הצטיידו ב</a:t>
            </a:r>
            <a:r>
              <a:rPr lang="he-IL" baseline="0" dirty="0"/>
              <a:t>מחברת ובכלי כתיבה.</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baseline="0" dirty="0"/>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aseline="0" dirty="0"/>
              <a:t>אני ממתין לכם - (</a:t>
            </a:r>
            <a:r>
              <a:rPr lang="he-IL" b="1" baseline="0" dirty="0"/>
              <a:t>אבקש להוסיף שעון עצר </a:t>
            </a:r>
            <a:r>
              <a:rPr lang="he-IL" baseline="0" dirty="0"/>
              <a:t>- 30 שניות)</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baseline="0" dirty="0"/>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aseline="0" dirty="0"/>
              <a:t>מוכנים? נתחיל</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3</a:t>
            </a:fld>
            <a:endParaRPr lang="x-none"/>
          </a:p>
        </p:txBody>
      </p:sp>
    </p:spTree>
    <p:extLst>
      <p:ext uri="{BB962C8B-B14F-4D97-AF65-F5344CB8AC3E}">
        <p14:creationId xmlns:p14="http://schemas.microsoft.com/office/powerpoint/2010/main" val="204134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endParaRPr lang="he-IL" sz="1000" dirty="0"/>
          </a:p>
          <a:p>
            <a:pPr algn="r"/>
            <a:r>
              <a:rPr lang="he-IL" dirty="0" smtClean="0"/>
              <a:t>תלמידים יקרים,</a:t>
            </a:r>
          </a:p>
          <a:p>
            <a:pPr algn="r"/>
            <a:r>
              <a:rPr lang="he-IL" dirty="0" smtClean="0"/>
              <a:t>לפניכם תמונות של חפצים שונים. האם אתם יכולים למיין</a:t>
            </a:r>
            <a:r>
              <a:rPr lang="he-IL" baseline="0" dirty="0" smtClean="0"/>
              <a:t> אותם לקבוצות?</a:t>
            </a:r>
          </a:p>
          <a:p>
            <a:pPr algn="r"/>
            <a:r>
              <a:rPr lang="he-IL" baseline="0" dirty="0" smtClean="0"/>
              <a:t>חשבו, לפי מה אפשר למיין אותם?</a:t>
            </a:r>
          </a:p>
          <a:p>
            <a:pPr algn="r"/>
            <a:r>
              <a:rPr lang="he-IL" baseline="0" dirty="0" smtClean="0"/>
              <a:t>כתבו במחברת את שמות הקבוצות שבחרתם וכתבו מתחת לכל קבוצה את החפצים השייכים אליה.</a:t>
            </a:r>
          </a:p>
          <a:p>
            <a:pPr algn="r"/>
            <a:endParaRPr lang="he-IL" baseline="0" dirty="0" smtClean="0"/>
          </a:p>
          <a:p>
            <a:pPr algn="r"/>
            <a:r>
              <a:rPr lang="he-IL" b="1" baseline="0" dirty="0" smtClean="0"/>
              <a:t>ממתינים 3 דקות</a:t>
            </a:r>
          </a:p>
          <a:p>
            <a:pPr algn="r"/>
            <a:endParaRPr lang="he-IL" dirty="0"/>
          </a:p>
          <a:p>
            <a:pPr algn="r"/>
            <a:r>
              <a:rPr lang="he-IL" dirty="0" smtClean="0"/>
              <a:t>האם מיינתם את החפצים לפי החומרים שמהם הם עשויים?</a:t>
            </a: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4</a:t>
            </a:fld>
            <a:endParaRPr lang="x-none"/>
          </a:p>
        </p:txBody>
      </p:sp>
    </p:spTree>
    <p:extLst>
      <p:ext uri="{BB962C8B-B14F-4D97-AF65-F5344CB8AC3E}">
        <p14:creationId xmlns:p14="http://schemas.microsoft.com/office/powerpoint/2010/main" val="57324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endParaRPr lang="he-IL" sz="1000" dirty="0"/>
          </a:p>
          <a:p>
            <a:pPr algn="r"/>
            <a:r>
              <a:rPr lang="he-IL" dirty="0"/>
              <a:t>יפה מאוד!</a:t>
            </a:r>
          </a:p>
          <a:p>
            <a:pPr algn="r"/>
            <a:r>
              <a:rPr lang="he-IL" dirty="0" smtClean="0"/>
              <a:t>אפשר למיין חפצים לקבוצות </a:t>
            </a:r>
            <a:r>
              <a:rPr lang="he-IL" dirty="0"/>
              <a:t>לפי החומר מהם הם מיוצרים:</a:t>
            </a:r>
          </a:p>
          <a:p>
            <a:pPr algn="r"/>
            <a:r>
              <a:rPr lang="he-IL" dirty="0"/>
              <a:t>מוצרים מפלסטיק,  ממתכת,  מניר</a:t>
            </a:r>
            <a:r>
              <a:rPr lang="he-IL" dirty="0" smtClean="0"/>
              <a:t>, מבד </a:t>
            </a:r>
            <a:r>
              <a:rPr lang="he-IL" dirty="0"/>
              <a:t>וקבוצה שמכילה שיירי מזון כמו קליפות בננה וכדו'</a:t>
            </a:r>
          </a:p>
          <a:p>
            <a:pPr algn="r"/>
            <a:endParaRPr lang="he-IL" dirty="0"/>
          </a:p>
          <a:p>
            <a:pPr algn="r"/>
            <a:r>
              <a:rPr lang="he-IL" dirty="0"/>
              <a:t>עכשיו נלמד מושג חדש: </a:t>
            </a:r>
            <a:r>
              <a:rPr lang="he-IL" b="1" dirty="0"/>
              <a:t>חומר מתכלה. חומר מתכלה </a:t>
            </a:r>
            <a:r>
              <a:rPr lang="he-IL" dirty="0"/>
              <a:t>הוא חומר שנעלם ולא נשארת ממנו פסולת</a:t>
            </a:r>
          </a:p>
          <a:p>
            <a:pPr algn="r"/>
            <a:endParaRPr lang="he-IL" dirty="0"/>
          </a:p>
          <a:p>
            <a:pPr algn="r"/>
            <a:r>
              <a:rPr lang="he-IL" dirty="0"/>
              <a:t>חשוב שנדע שיש חומרים שמתכלים אחרי זמן קצר ויש אחרי הרבה זמן ויש חומרים שלא מתכלים לעולם</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5</a:t>
            </a:fld>
            <a:endParaRPr lang="x-none"/>
          </a:p>
        </p:txBody>
      </p:sp>
    </p:spTree>
    <p:extLst>
      <p:ext uri="{BB962C8B-B14F-4D97-AF65-F5344CB8AC3E}">
        <p14:creationId xmlns:p14="http://schemas.microsoft.com/office/powerpoint/2010/main" val="12102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endParaRPr lang="he-IL" sz="1000" dirty="0"/>
          </a:p>
          <a:p>
            <a:pPr algn="r"/>
            <a:r>
              <a:rPr lang="he-IL" dirty="0"/>
              <a:t>תלמידים יקרים,</a:t>
            </a:r>
          </a:p>
          <a:p>
            <a:pPr algn="r"/>
            <a:r>
              <a:rPr lang="he-IL" dirty="0"/>
              <a:t>בואו ונראה כמה זמן עובר עד שחומרי</a:t>
            </a:r>
            <a:r>
              <a:rPr lang="he-IL" baseline="0" dirty="0"/>
              <a:t>ם מתכלים</a:t>
            </a:r>
            <a:r>
              <a:rPr lang="he-IL" dirty="0"/>
              <a:t>? לפנינו מספר דוגמאות:</a:t>
            </a:r>
          </a:p>
          <a:p>
            <a:pPr algn="r"/>
            <a:r>
              <a:rPr lang="he-IL" b="1" dirty="0">
                <a:solidFill>
                  <a:schemeClr val="accent1"/>
                </a:solidFill>
              </a:rPr>
              <a:t>כרטיס אוטובוס - 4 שבועות</a:t>
            </a:r>
          </a:p>
          <a:p>
            <a:pPr algn="r"/>
            <a:r>
              <a:rPr lang="he-IL" b="1" dirty="0">
                <a:solidFill>
                  <a:srgbClr val="00B0F0"/>
                </a:solidFill>
              </a:rPr>
              <a:t>שיירי מזון – כחודש</a:t>
            </a:r>
          </a:p>
          <a:p>
            <a:pPr algn="r"/>
            <a:r>
              <a:rPr lang="he-IL" b="1" dirty="0">
                <a:solidFill>
                  <a:schemeClr val="accent3">
                    <a:lumMod val="50000"/>
                  </a:schemeClr>
                </a:solidFill>
              </a:rPr>
              <a:t>נייר קרטון - כמה חודשים</a:t>
            </a:r>
          </a:p>
          <a:p>
            <a:pPr algn="r"/>
            <a:r>
              <a:rPr lang="he-IL" b="1" dirty="0">
                <a:solidFill>
                  <a:srgbClr val="C00000"/>
                </a:solidFill>
              </a:rPr>
              <a:t>סמרטוט כותנה - 1-5 חודשים</a:t>
            </a:r>
          </a:p>
          <a:p>
            <a:pPr algn="r"/>
            <a:r>
              <a:rPr lang="he-IL" b="1" dirty="0">
                <a:solidFill>
                  <a:schemeClr val="accent2"/>
                </a:solidFill>
              </a:rPr>
              <a:t>צמר – כשנה</a:t>
            </a:r>
          </a:p>
          <a:p>
            <a:pPr algn="r"/>
            <a:r>
              <a:rPr lang="he-IL" b="1" dirty="0">
                <a:solidFill>
                  <a:srgbClr val="FF0066"/>
                </a:solidFill>
              </a:rPr>
              <a:t>עץ, עפרון, מקל- מטאטא - עשרות שנים</a:t>
            </a:r>
          </a:p>
          <a:p>
            <a:pPr algn="r"/>
            <a:r>
              <a:rPr lang="he-IL" b="1" dirty="0">
                <a:solidFill>
                  <a:schemeClr val="accent6">
                    <a:lumMod val="50000"/>
                  </a:schemeClr>
                </a:solidFill>
              </a:rPr>
              <a:t>נעל עור - 50 שנה</a:t>
            </a:r>
          </a:p>
          <a:p>
            <a:pPr algn="r"/>
            <a:r>
              <a:rPr lang="he-IL" b="1" dirty="0">
                <a:solidFill>
                  <a:schemeClr val="accent1"/>
                </a:solidFill>
              </a:rPr>
              <a:t>פחית שימורים - 100 שנים</a:t>
            </a:r>
            <a:r>
              <a:rPr lang="he-IL" b="1" dirty="0"/>
              <a:t/>
            </a:r>
            <a:br>
              <a:rPr lang="he-IL" b="1" dirty="0"/>
            </a:br>
            <a:r>
              <a:rPr lang="he-IL" b="1" dirty="0">
                <a:solidFill>
                  <a:srgbClr val="00B050"/>
                </a:solidFill>
              </a:rPr>
              <a:t>שקיות ניילון - מאות שנים </a:t>
            </a:r>
            <a:r>
              <a:rPr lang="he-IL" b="1" dirty="0"/>
              <a:t/>
            </a:r>
            <a:br>
              <a:rPr lang="he-IL" b="1" dirty="0"/>
            </a:br>
            <a:r>
              <a:rPr lang="he-IL" b="1" dirty="0">
                <a:solidFill>
                  <a:schemeClr val="accent2"/>
                </a:solidFill>
              </a:rPr>
              <a:t>חיתול חד פעמי - 500 שנים</a:t>
            </a:r>
          </a:p>
          <a:p>
            <a:pPr algn="r"/>
            <a:r>
              <a:rPr lang="he-IL" b="1" dirty="0">
                <a:solidFill>
                  <a:schemeClr val="accent6"/>
                </a:solidFill>
              </a:rPr>
              <a:t>מיכל פלסטיק – 1,000 שנים</a:t>
            </a:r>
            <a:r>
              <a:rPr lang="he-IL" b="1" dirty="0"/>
              <a:t/>
            </a:r>
            <a:br>
              <a:rPr lang="he-IL" b="1" dirty="0"/>
            </a:br>
            <a:r>
              <a:rPr lang="he-IL" b="1" dirty="0">
                <a:solidFill>
                  <a:schemeClr val="tx2">
                    <a:lumMod val="75000"/>
                  </a:schemeClr>
                </a:solidFill>
              </a:rPr>
              <a:t>בקבוק זכוכית - כמיליון שנים</a:t>
            </a:r>
            <a:r>
              <a:rPr lang="he-IL" b="1" dirty="0"/>
              <a:t/>
            </a:r>
            <a:br>
              <a:rPr lang="he-IL" b="1" dirty="0"/>
            </a:br>
            <a:r>
              <a:rPr lang="he-IL" b="1" dirty="0">
                <a:solidFill>
                  <a:schemeClr val="accent1"/>
                </a:solidFill>
              </a:rPr>
              <a:t>אריזת קלקר - לא מתכלה לעולם</a:t>
            </a:r>
            <a:r>
              <a:rPr lang="he-IL" b="1" dirty="0"/>
              <a:t/>
            </a:r>
            <a:br>
              <a:rPr lang="he-IL" b="1" dirty="0"/>
            </a:br>
            <a:endParaRPr lang="he-IL" b="1" dirty="0">
              <a:solidFill>
                <a:srgbClr val="FF0000"/>
              </a:solidFill>
            </a:endParaRPr>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6</a:t>
            </a:fld>
            <a:endParaRPr lang="x-none"/>
          </a:p>
        </p:txBody>
      </p:sp>
    </p:spTree>
    <p:extLst>
      <p:ext uri="{BB962C8B-B14F-4D97-AF65-F5344CB8AC3E}">
        <p14:creationId xmlns:p14="http://schemas.microsoft.com/office/powerpoint/2010/main" val="47246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ננסה להבין מהו איסור "בל תשחית".</a:t>
            </a:r>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7</a:t>
            </a:fld>
            <a:endParaRPr lang="x-none"/>
          </a:p>
        </p:txBody>
      </p:sp>
    </p:spTree>
    <p:extLst>
      <p:ext uri="{BB962C8B-B14F-4D97-AF65-F5344CB8AC3E}">
        <p14:creationId xmlns:p14="http://schemas.microsoft.com/office/powerpoint/2010/main" val="42469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תוך כדי הקריאה שימו לב לשתי המילים שהדגשתי בירוק.</a:t>
            </a:r>
          </a:p>
          <a:p>
            <a:pPr algn="r"/>
            <a:endParaRPr lang="he-IL" dirty="0"/>
          </a:p>
          <a:p>
            <a:pPr algn="r"/>
            <a:r>
              <a:rPr lang="he-IL" dirty="0"/>
              <a:t>(המורה קורא)</a:t>
            </a:r>
          </a:p>
          <a:p>
            <a:pPr algn="r"/>
            <a:endParaRPr lang="he-IL" dirty="0"/>
          </a:p>
          <a:p>
            <a:pPr algn="r"/>
            <a:r>
              <a:rPr lang="he-IL" dirty="0"/>
              <a:t>קראנו "כי ממנו תאכל". חישבו למה הכוונה במילה "ממנו"? ולמה</a:t>
            </a:r>
            <a:r>
              <a:rPr lang="he-IL" baseline="0" dirty="0"/>
              <a:t> הכוונה במילה "אותו"?</a:t>
            </a:r>
            <a:r>
              <a:rPr lang="he-IL" dirty="0"/>
              <a:t> האם הכוונה לגרזן? אולי ליער? או לעץ? ואולי למאכל?</a:t>
            </a:r>
          </a:p>
          <a:p>
            <a:pPr algn="r"/>
            <a:r>
              <a:rPr lang="he-IL" dirty="0"/>
              <a:t>נכון, הכוונה היא לעץ. התורה מצווה אותנו שכאשר מגיעים למלחמה בשטח אויב- אסור לכרות עצי פרי אלא לאכול וליהנות מפירותיו.</a:t>
            </a:r>
          </a:p>
          <a:p>
            <a:pPr algn="r"/>
            <a:r>
              <a:rPr lang="he-IL" dirty="0"/>
              <a:t>חז"ל למדו מכך שאסור להשחית ולקלקל כל חפץ שיש בו תועלת לבני אדם</a:t>
            </a:r>
          </a:p>
          <a:p>
            <a:pPr algn="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8</a:t>
            </a:fld>
            <a:endParaRPr lang="x-none"/>
          </a:p>
        </p:txBody>
      </p:sp>
    </p:spTree>
    <p:extLst>
      <p:ext uri="{BB962C8B-B14F-4D97-AF65-F5344CB8AC3E}">
        <p14:creationId xmlns:p14="http://schemas.microsoft.com/office/powerpoint/2010/main" val="267752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r>
              <a:rPr lang="he-IL" sz="1000" dirty="0"/>
              <a:t>עכשיו, נקרא ביחד קטע מידע. נושא הקטע: "בל תשחית". </a:t>
            </a:r>
            <a:r>
              <a:rPr lang="he-IL" sz="1000" baseline="0" dirty="0" smtClean="0"/>
              <a:t> </a:t>
            </a:r>
            <a:r>
              <a:rPr lang="he-IL" dirty="0" smtClean="0"/>
              <a:t>(</a:t>
            </a:r>
            <a:r>
              <a:rPr lang="he-IL" dirty="0"/>
              <a:t>המורה קורא)</a:t>
            </a:r>
            <a:endParaRPr lang="en-US" dirty="0"/>
          </a:p>
          <a:p>
            <a:pPr algn="r"/>
            <a:r>
              <a:rPr lang="he-IL" dirty="0"/>
              <a:t>(בסיום הקריאה</a:t>
            </a:r>
            <a:r>
              <a:rPr lang="en-US" dirty="0"/>
              <a:t>:</a:t>
            </a:r>
            <a:r>
              <a:rPr lang="he-IL" dirty="0"/>
              <a:t>)</a:t>
            </a:r>
            <a:r>
              <a:rPr lang="en-US" dirty="0"/>
              <a:t/>
            </a:r>
            <a:br>
              <a:rPr lang="en-US" dirty="0"/>
            </a:br>
            <a:r>
              <a:rPr lang="he-IL" dirty="0" smtClean="0"/>
              <a:t>על מה מדובר בפסקה?</a:t>
            </a:r>
          </a:p>
          <a:p>
            <a:pPr algn="r"/>
            <a:r>
              <a:rPr lang="he-IL" b="1" dirty="0" smtClean="0"/>
              <a:t>נכון! על החפצים הרבים הקיימים</a:t>
            </a:r>
            <a:r>
              <a:rPr lang="he-IL" b="1" baseline="0" dirty="0" smtClean="0"/>
              <a:t> סביבנו.</a:t>
            </a:r>
          </a:p>
          <a:p>
            <a:pPr algn="r"/>
            <a:r>
              <a:rPr lang="he-IL" b="1" baseline="0" dirty="0" smtClean="0"/>
              <a:t>בואו נראה מה נאמר על החפצים שסביבנו ואיך זה קשור לאיסור "בל תשחית"</a:t>
            </a:r>
            <a:endParaRPr lang="he-IL" b="1"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pPr/>
              <a:t>9</a:t>
            </a:fld>
            <a:endParaRPr lang="x-none"/>
          </a:p>
        </p:txBody>
      </p:sp>
    </p:spTree>
    <p:extLst>
      <p:ext uri="{BB962C8B-B14F-4D97-AF65-F5344CB8AC3E}">
        <p14:creationId xmlns:p14="http://schemas.microsoft.com/office/powerpoint/2010/main" val="403243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0386A3-E297-4089-A90C-5E00532FB08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AA84715-CB0C-4200-A870-46D7C109C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5969933-93B2-4C53-B656-E8A0A12A6299}"/>
              </a:ext>
            </a:extLst>
          </p:cNvPr>
          <p:cNvSpPr>
            <a:spLocks noGrp="1"/>
          </p:cNvSpPr>
          <p:nvPr>
            <p:ph type="dt" sz="half" idx="10"/>
          </p:nvPr>
        </p:nvSpPr>
        <p:spPr/>
        <p:txBody>
          <a:bodyPr/>
          <a:lstStyle/>
          <a:p>
            <a:fld id="{96A74C42-12EE-4420-9831-89DD9E5EE8A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7B163BC3-DE41-4AAD-8713-48370D07601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85CDA74-BA7D-41FD-9594-F75F22F392C1}"/>
              </a:ext>
            </a:extLst>
          </p:cNvPr>
          <p:cNvSpPr>
            <a:spLocks noGrp="1"/>
          </p:cNvSpPr>
          <p:nvPr>
            <p:ph type="sldNum" sz="quarter" idx="12"/>
          </p:nvPr>
        </p:nvSpPr>
        <p:spPr/>
        <p:txBody>
          <a:bodyPr/>
          <a:lstStyle/>
          <a:p>
            <a:fld id="{95172E76-981A-4D8E-A3FA-5CABE05DAA5F}" type="slidenum">
              <a:rPr lang="he-IL" smtClean="0"/>
              <a:t>‹#›</a:t>
            </a:fld>
            <a:endParaRPr lang="he-IL"/>
          </a:p>
        </p:txBody>
      </p:sp>
    </p:spTree>
    <p:extLst>
      <p:ext uri="{BB962C8B-B14F-4D97-AF65-F5344CB8AC3E}">
        <p14:creationId xmlns:p14="http://schemas.microsoft.com/office/powerpoint/2010/main" val="191863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5EDB3F-170E-4CE6-9A6C-FB519225FC8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AE748CE-5704-4DED-96D7-74F2504C6D5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823161C-EC83-4F0C-9F0A-E55AB0D9C952}"/>
              </a:ext>
            </a:extLst>
          </p:cNvPr>
          <p:cNvSpPr>
            <a:spLocks noGrp="1"/>
          </p:cNvSpPr>
          <p:nvPr>
            <p:ph type="dt" sz="half" idx="10"/>
          </p:nvPr>
        </p:nvSpPr>
        <p:spPr/>
        <p:txBody>
          <a:bodyPr/>
          <a:lstStyle/>
          <a:p>
            <a:fld id="{96A74C42-12EE-4420-9831-89DD9E5EE8A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F6940583-313C-4A16-81BB-0774A1448BD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342BC25-369D-4429-931B-5BD60864370D}"/>
              </a:ext>
            </a:extLst>
          </p:cNvPr>
          <p:cNvSpPr>
            <a:spLocks noGrp="1"/>
          </p:cNvSpPr>
          <p:nvPr>
            <p:ph type="sldNum" sz="quarter" idx="12"/>
          </p:nvPr>
        </p:nvSpPr>
        <p:spPr/>
        <p:txBody>
          <a:bodyPr/>
          <a:lstStyle/>
          <a:p>
            <a:fld id="{95172E76-981A-4D8E-A3FA-5CABE05DAA5F}" type="slidenum">
              <a:rPr lang="he-IL" smtClean="0"/>
              <a:t>‹#›</a:t>
            </a:fld>
            <a:endParaRPr lang="he-IL"/>
          </a:p>
        </p:txBody>
      </p:sp>
    </p:spTree>
    <p:extLst>
      <p:ext uri="{BB962C8B-B14F-4D97-AF65-F5344CB8AC3E}">
        <p14:creationId xmlns:p14="http://schemas.microsoft.com/office/powerpoint/2010/main" val="286726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A75E5DDD-72BA-40D2-9A80-C8FA82717287}"/>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9C1BEF2-DD6D-4BE4-8B9F-3A3C4DA8E91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EA5DD18-C44B-455F-BFA8-7C8E83372528}"/>
              </a:ext>
            </a:extLst>
          </p:cNvPr>
          <p:cNvSpPr>
            <a:spLocks noGrp="1"/>
          </p:cNvSpPr>
          <p:nvPr>
            <p:ph type="dt" sz="half" idx="10"/>
          </p:nvPr>
        </p:nvSpPr>
        <p:spPr/>
        <p:txBody>
          <a:bodyPr/>
          <a:lstStyle/>
          <a:p>
            <a:fld id="{96A74C42-12EE-4420-9831-89DD9E5EE8A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9B2F24A6-23F8-4A50-BCA4-F8A122A0EBC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93C3E94-8510-439D-9893-FF3EA3B29279}"/>
              </a:ext>
            </a:extLst>
          </p:cNvPr>
          <p:cNvSpPr>
            <a:spLocks noGrp="1"/>
          </p:cNvSpPr>
          <p:nvPr>
            <p:ph type="sldNum" sz="quarter" idx="12"/>
          </p:nvPr>
        </p:nvSpPr>
        <p:spPr/>
        <p:txBody>
          <a:bodyPr/>
          <a:lstStyle/>
          <a:p>
            <a:fld id="{95172E76-981A-4D8E-A3FA-5CABE05DAA5F}" type="slidenum">
              <a:rPr lang="he-IL" smtClean="0"/>
              <a:t>‹#›</a:t>
            </a:fld>
            <a:endParaRPr lang="he-IL"/>
          </a:p>
        </p:txBody>
      </p:sp>
    </p:spTree>
    <p:extLst>
      <p:ext uri="{BB962C8B-B14F-4D97-AF65-F5344CB8AC3E}">
        <p14:creationId xmlns:p14="http://schemas.microsoft.com/office/powerpoint/2010/main" val="3756391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b_Main">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E25FC14-1447-894C-9B3F-3393E4457875}"/>
              </a:ext>
            </a:extLst>
          </p:cNvPr>
          <p:cNvPicPr>
            <a:picLocks noChangeAspect="1"/>
          </p:cNvPicPr>
          <p:nvPr/>
        </p:nvPicPr>
        <p:blipFill>
          <a:blip r:embed="rId2"/>
          <a:stretch>
            <a:fillRect/>
          </a:stretch>
        </p:blipFill>
        <p:spPr>
          <a:xfrm>
            <a:off x="0" y="-12700"/>
            <a:ext cx="12192000" cy="6858000"/>
          </a:xfrm>
          <a:prstGeom prst="rect">
            <a:avLst/>
          </a:prstGeom>
        </p:spPr>
      </p:pic>
      <p:sp>
        <p:nvSpPr>
          <p:cNvPr id="23" name="Rectangle 22">
            <a:extLst>
              <a:ext uri="{FF2B5EF4-FFF2-40B4-BE49-F238E27FC236}">
                <a16:creationId xmlns:a16="http://schemas.microsoft.com/office/drawing/2014/main" id="{CB555B5A-6A6C-3E4C-ADAE-778B7D2D0359}"/>
              </a:ext>
            </a:extLst>
          </p:cNvPr>
          <p:cNvSpPr/>
          <p:nvPr/>
        </p:nvSpPr>
        <p:spPr>
          <a:xfrm>
            <a:off x="2090531" y="2902421"/>
            <a:ext cx="8636822" cy="1217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C9C108D-DF17-D94D-B478-B1D39585A5A5}"/>
              </a:ext>
            </a:extLst>
          </p:cNvPr>
          <p:cNvSpPr/>
          <p:nvPr/>
        </p:nvSpPr>
        <p:spPr>
          <a:xfrm>
            <a:off x="5098472" y="1831503"/>
            <a:ext cx="5884533" cy="1070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483E9F71-40EC-904A-998B-27EBBD81B7D8}"/>
              </a:ext>
            </a:extLst>
          </p:cNvPr>
          <p:cNvCxnSpPr>
            <a:cxnSpLocks/>
          </p:cNvCxnSpPr>
          <p:nvPr/>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1DA4F9E-AC5E-4E44-B0D3-AD506CC1F2FB}"/>
              </a:ext>
            </a:extLst>
          </p:cNvPr>
          <p:cNvSpPr/>
          <p:nvPr/>
        </p:nvSpPr>
        <p:spPr>
          <a:xfrm rot="16200000">
            <a:off x="10880058" y="2083803"/>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F4CCDBE2-FBDE-6C46-8010-3BEB4D38025B}"/>
              </a:ext>
            </a:extLst>
          </p:cNvPr>
          <p:cNvCxnSpPr>
            <a:cxnSpLocks/>
          </p:cNvCxnSpPr>
          <p:nvPr/>
        </p:nvCxnSpPr>
        <p:spPr>
          <a:xfrm>
            <a:off x="2090531" y="4989650"/>
            <a:ext cx="683665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3722B399-0C27-314C-A9E5-A4C6E23B0F40}"/>
              </a:ext>
            </a:extLst>
          </p:cNvPr>
          <p:cNvGrpSpPr/>
          <p:nvPr/>
        </p:nvGrpSpPr>
        <p:grpSpPr>
          <a:xfrm>
            <a:off x="-110840" y="110839"/>
            <a:ext cx="1530097" cy="1525930"/>
            <a:chOff x="8374611" y="4283110"/>
            <a:chExt cx="2300578" cy="2294314"/>
          </a:xfrm>
        </p:grpSpPr>
        <p:pic>
          <p:nvPicPr>
            <p:cNvPr id="31" name="Picture 30">
              <a:extLst>
                <a:ext uri="{FF2B5EF4-FFF2-40B4-BE49-F238E27FC236}">
                  <a16:creationId xmlns:a16="http://schemas.microsoft.com/office/drawing/2014/main" id="{357199CA-CF9F-2040-A14F-9134F717DAC7}"/>
                </a:ext>
              </a:extLst>
            </p:cNvPr>
            <p:cNvPicPr>
              <a:picLocks noChangeAspect="1"/>
            </p:cNvPicPr>
            <p:nvPr/>
          </p:nvPicPr>
          <p:blipFill rotWithShape="1">
            <a:blip r:embed="rId3"/>
            <a:srcRect l="62938"/>
            <a:stretch/>
          </p:blipFill>
          <p:spPr>
            <a:xfrm>
              <a:off x="8873684" y="4283110"/>
              <a:ext cx="1227785" cy="1519621"/>
            </a:xfrm>
            <a:prstGeom prst="rect">
              <a:avLst/>
            </a:prstGeom>
          </p:spPr>
        </p:pic>
        <p:sp>
          <p:nvSpPr>
            <p:cNvPr id="32" name="Rectangle 31">
              <a:extLst>
                <a:ext uri="{FF2B5EF4-FFF2-40B4-BE49-F238E27FC236}">
                  <a16:creationId xmlns:a16="http://schemas.microsoft.com/office/drawing/2014/main" id="{65A931FB-F43D-E449-8EC5-C53927BF0CA6}"/>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pic>
        <p:nvPicPr>
          <p:cNvPr id="33" name="Picture 32">
            <a:extLst>
              <a:ext uri="{FF2B5EF4-FFF2-40B4-BE49-F238E27FC236}">
                <a16:creationId xmlns:a16="http://schemas.microsoft.com/office/drawing/2014/main" id="{9A49B985-D8AE-614D-A6BB-C36081062387}"/>
              </a:ext>
            </a:extLst>
          </p:cNvPr>
          <p:cNvPicPr>
            <a:picLocks noChangeAspect="1"/>
          </p:cNvPicPr>
          <p:nvPr userDrawn="1"/>
        </p:nvPicPr>
        <p:blipFill>
          <a:blip r:embed="rId4"/>
          <a:stretch>
            <a:fillRect/>
          </a:stretch>
        </p:blipFill>
        <p:spPr>
          <a:xfrm>
            <a:off x="3332187" y="886221"/>
            <a:ext cx="9150178" cy="2791691"/>
          </a:xfrm>
          <a:prstGeom prst="rect">
            <a:avLst/>
          </a:prstGeom>
        </p:spPr>
      </p:pic>
      <p:sp>
        <p:nvSpPr>
          <p:cNvPr id="3" name="Text Placeholder 2">
            <a:extLst>
              <a:ext uri="{FF2B5EF4-FFF2-40B4-BE49-F238E27FC236}">
                <a16:creationId xmlns:a16="http://schemas.microsoft.com/office/drawing/2014/main" id="{3804F8FB-60CB-9346-BDE4-934153C344CF}"/>
              </a:ext>
            </a:extLst>
          </p:cNvPr>
          <p:cNvSpPr>
            <a:spLocks noGrp="1"/>
          </p:cNvSpPr>
          <p:nvPr>
            <p:ph type="body" sz="quarter" idx="15" hasCustomPrompt="1"/>
          </p:nvPr>
        </p:nvSpPr>
        <p:spPr>
          <a:xfrm>
            <a:off x="2222638" y="3092183"/>
            <a:ext cx="8382413" cy="824410"/>
          </a:xfrm>
          <a:prstGeom prst="rect">
            <a:avLst/>
          </a:prstGeom>
        </p:spPr>
        <p:txBody>
          <a:bodyPr anchor="ctr">
            <a:noAutofit/>
          </a:bodyPr>
          <a:lstStyle>
            <a:lvl1pPr marL="0" indent="0" algn="r" rtl="1">
              <a:buFontTx/>
              <a:buNone/>
              <a:defRPr sz="5000">
                <a:solidFill>
                  <a:schemeClr val="bg1"/>
                </a:solidFill>
                <a:latin typeface="Arial" panose="020B0604020202020204" pitchFamily="34" charset="0"/>
                <a:cs typeface="Arial" panose="020B0604020202020204" pitchFamily="34" charset="0"/>
              </a:defRPr>
            </a:lvl1pPr>
            <a:lvl2pPr algn="l" rtl="0">
              <a:defRPr sz="6000">
                <a:latin typeface="Arial" panose="020B0604020202020204" pitchFamily="34" charset="0"/>
                <a:cs typeface="Arial" panose="020B0604020202020204" pitchFamily="34" charset="0"/>
              </a:defRPr>
            </a:lvl2pPr>
            <a:lvl3pPr algn="l" rtl="0">
              <a:defRPr sz="6000">
                <a:latin typeface="Arial" panose="020B0604020202020204" pitchFamily="34" charset="0"/>
                <a:cs typeface="Arial" panose="020B0604020202020204" pitchFamily="34" charset="0"/>
              </a:defRPr>
            </a:lvl3pPr>
            <a:lvl4pPr algn="l" rtl="0">
              <a:defRPr sz="6000">
                <a:latin typeface="Arial" panose="020B0604020202020204" pitchFamily="34" charset="0"/>
                <a:cs typeface="Arial" panose="020B0604020202020204" pitchFamily="34" charset="0"/>
              </a:defRPr>
            </a:lvl4pPr>
            <a:lvl5pPr algn="l" rtl="0">
              <a:defRPr sz="6000">
                <a:latin typeface="Arial" panose="020B0604020202020204" pitchFamily="34" charset="0"/>
                <a:cs typeface="Arial" panose="020B0604020202020204" pitchFamily="34" charset="0"/>
              </a:defRPr>
            </a:lvl5pPr>
          </a:lstStyle>
          <a:p>
            <a:pPr lvl="0"/>
            <a:r>
              <a:rPr lang="he-IL" dirty="0"/>
              <a:t>שיעור חשבון לכיתה א</a:t>
            </a:r>
            <a:endParaRPr lang="en-US" dirty="0"/>
          </a:p>
        </p:txBody>
      </p:sp>
      <p:sp>
        <p:nvSpPr>
          <p:cNvPr id="5" name="Text Placeholder 4">
            <a:extLst>
              <a:ext uri="{FF2B5EF4-FFF2-40B4-BE49-F238E27FC236}">
                <a16:creationId xmlns:a16="http://schemas.microsoft.com/office/drawing/2014/main" id="{2B5EABBC-5AEA-FA4F-B36C-C38528E262DA}"/>
              </a:ext>
            </a:extLst>
          </p:cNvPr>
          <p:cNvSpPr>
            <a:spLocks noGrp="1"/>
          </p:cNvSpPr>
          <p:nvPr>
            <p:ph type="body" sz="quarter" idx="16" hasCustomPrompt="1"/>
          </p:nvPr>
        </p:nvSpPr>
        <p:spPr>
          <a:xfrm>
            <a:off x="2222639" y="4469272"/>
            <a:ext cx="6704545" cy="411774"/>
          </a:xfrm>
          <a:prstGeom prst="rect">
            <a:avLst/>
          </a:prstGeom>
        </p:spPr>
        <p:txBody>
          <a:bodyPr>
            <a:noAutofit/>
          </a:bodyPr>
          <a:lstStyle>
            <a:lvl1pPr marL="0" indent="0" algn="r" rtl="1">
              <a:buNone/>
              <a:defRPr sz="2800">
                <a:solidFill>
                  <a:schemeClr val="bg1"/>
                </a:solidFill>
                <a:latin typeface="Arial" panose="020B0604020202020204" pitchFamily="34" charset="0"/>
                <a:cs typeface="Arial" panose="020B0604020202020204" pitchFamily="34" charset="0"/>
              </a:defRPr>
            </a:lvl1pPr>
            <a:lvl2pPr>
              <a:defRPr sz="2800"/>
            </a:lvl2pPr>
            <a:lvl3pPr>
              <a:defRPr sz="2800"/>
            </a:lvl3pPr>
            <a:lvl4pPr>
              <a:defRPr sz="2800"/>
            </a:lvl4pPr>
            <a:lvl5pPr>
              <a:defRPr sz="2800"/>
            </a:lvl5pPr>
          </a:lstStyle>
          <a:p>
            <a:pPr lvl="0"/>
            <a:r>
              <a:rPr lang="he-IL" dirty="0"/>
              <a:t>נושא השיעור:</a:t>
            </a:r>
            <a:endParaRPr lang="en-US" dirty="0"/>
          </a:p>
        </p:txBody>
      </p:sp>
      <p:sp>
        <p:nvSpPr>
          <p:cNvPr id="11" name="Text Placeholder 10">
            <a:extLst>
              <a:ext uri="{FF2B5EF4-FFF2-40B4-BE49-F238E27FC236}">
                <a16:creationId xmlns:a16="http://schemas.microsoft.com/office/drawing/2014/main" id="{202EF151-4A98-504F-9823-B535A37E95D4}"/>
              </a:ext>
            </a:extLst>
          </p:cNvPr>
          <p:cNvSpPr>
            <a:spLocks noGrp="1"/>
          </p:cNvSpPr>
          <p:nvPr>
            <p:ph type="body" sz="quarter" idx="18" hasCustomPrompt="1"/>
          </p:nvPr>
        </p:nvSpPr>
        <p:spPr>
          <a:xfrm>
            <a:off x="2222639" y="5115055"/>
            <a:ext cx="6704013" cy="385860"/>
          </a:xfrm>
          <a:prstGeom prst="rect">
            <a:avLst/>
          </a:prstGeom>
        </p:spPr>
        <p:txBody>
          <a:bodyPr/>
          <a:lstStyle>
            <a:lvl1pPr marL="0" indent="0" algn="r" rtl="1">
              <a:buNone/>
              <a:defRPr>
                <a:solidFill>
                  <a:schemeClr val="bg1"/>
                </a:solidFill>
                <a:latin typeface="Arial" panose="020B0604020202020204" pitchFamily="34" charset="0"/>
                <a:cs typeface="Arial" panose="020B0604020202020204" pitchFamily="34" charset="0"/>
              </a:defRPr>
            </a:lvl1pPr>
            <a:lvl2pPr algn="l" rtl="0">
              <a:defRPr/>
            </a:lvl2pPr>
            <a:lvl3pPr algn="l" rtl="0">
              <a:defRPr/>
            </a:lvl3pPr>
            <a:lvl4pPr algn="l" rtl="0">
              <a:defRPr/>
            </a:lvl4pPr>
            <a:lvl5pPr algn="l" rtl="0">
              <a:defRPr/>
            </a:lvl5pPr>
          </a:lstStyle>
          <a:p>
            <a:pPr lvl="0"/>
            <a:r>
              <a:rPr lang="he-IL" dirty="0"/>
              <a:t>שם המורה:</a:t>
            </a:r>
            <a:endParaRPr lang="en-US" dirty="0"/>
          </a:p>
        </p:txBody>
      </p:sp>
    </p:spTree>
    <p:extLst>
      <p:ext uri="{BB962C8B-B14F-4D97-AF65-F5344CB8AC3E}">
        <p14:creationId xmlns:p14="http://schemas.microsoft.com/office/powerpoint/2010/main" val="288540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הקניית ידע">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D0ADF1-D847-284D-AE47-771521E2B24A}"/>
              </a:ext>
            </a:extLst>
          </p:cNvPr>
          <p:cNvPicPr>
            <a:picLocks noChangeAspect="1"/>
          </p:cNvPicPr>
          <p:nvPr userDrawn="1"/>
        </p:nvPicPr>
        <p:blipFill rotWithShape="1">
          <a:blip r:embed="rId2"/>
          <a:srcRect t="12244" b="63870"/>
          <a:stretch/>
        </p:blipFill>
        <p:spPr>
          <a:xfrm>
            <a:off x="0" y="0"/>
            <a:ext cx="12192000" cy="1638096"/>
          </a:xfrm>
          <a:prstGeom prst="rect">
            <a:avLst/>
          </a:prstGeom>
        </p:spPr>
      </p:pic>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he-IL" sz="4400" dirty="0"/>
              <a:t>הקניית ידע</a:t>
            </a:r>
            <a:endParaRPr lang="x-none" dirty="0"/>
          </a:p>
        </p:txBody>
      </p:sp>
      <p:sp>
        <p:nvSpPr>
          <p:cNvPr id="6" name="Text Placeholder 5">
            <a:extLst>
              <a:ext uri="{FF2B5EF4-FFF2-40B4-BE49-F238E27FC236}">
                <a16:creationId xmlns:a16="http://schemas.microsoft.com/office/drawing/2014/main" id="{35BD9B8B-E13B-EB49-B17F-97A61BE20F46}"/>
              </a:ext>
            </a:extLst>
          </p:cNvPr>
          <p:cNvSpPr>
            <a:spLocks noGrp="1"/>
          </p:cNvSpPr>
          <p:nvPr>
            <p:ph type="body" sz="quarter" idx="10" hasCustomPrompt="1"/>
          </p:nvPr>
        </p:nvSpPr>
        <p:spPr>
          <a:xfrm>
            <a:off x="1671638" y="1928813"/>
            <a:ext cx="9572625" cy="3844925"/>
          </a:xfrm>
        </p:spPr>
        <p:txBody>
          <a:bodyPr>
            <a:normAutofit/>
          </a:bodyPr>
          <a:lstStyle>
            <a:lvl1pPr marL="0" indent="0" algn="ctr">
              <a:buNone/>
              <a:defRPr sz="36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גדול של תבנית בסיס</a:t>
            </a:r>
            <a:endParaRPr lang="x-none" dirty="0"/>
          </a:p>
        </p:txBody>
      </p:sp>
      <p:sp>
        <p:nvSpPr>
          <p:cNvPr id="16" name="Rectangle 15">
            <a:extLst>
              <a:ext uri="{FF2B5EF4-FFF2-40B4-BE49-F238E27FC236}">
                <a16:creationId xmlns:a16="http://schemas.microsoft.com/office/drawing/2014/main" id="{DF19C3E0-9540-994D-9F88-1AA758EA24E6}"/>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Tree>
    <p:extLst>
      <p:ext uri="{BB962C8B-B14F-4D97-AF65-F5344CB8AC3E}">
        <p14:creationId xmlns:p14="http://schemas.microsoft.com/office/powerpoint/2010/main" val="661439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מה להביא לשיעור?">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he-IL" dirty="0"/>
              <a:t>מה להביא לשיעור?</a:t>
            </a:r>
            <a:endParaRPr lang="x-none"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839788" y="1741679"/>
            <a:ext cx="5157787"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he-IL" dirty="0"/>
              <a:t>טקסט עם בולט</a:t>
            </a:r>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6172200" y="1741679"/>
            <a:ext cx="5183188"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he-IL" dirty="0"/>
              <a:t>טקסט עם בולט</a:t>
            </a:r>
          </a:p>
        </p:txBody>
      </p:sp>
      <p:grpSp>
        <p:nvGrpSpPr>
          <p:cNvPr id="10" name="Group 9">
            <a:extLst>
              <a:ext uri="{FF2B5EF4-FFF2-40B4-BE49-F238E27FC236}">
                <a16:creationId xmlns:a16="http://schemas.microsoft.com/office/drawing/2014/main" id="{7430CA40-3AE6-8C40-B628-3B8B63BD0A0E}"/>
              </a:ext>
            </a:extLst>
          </p:cNvPr>
          <p:cNvGrpSpPr/>
          <p:nvPr userDrawn="1"/>
        </p:nvGrpSpPr>
        <p:grpSpPr>
          <a:xfrm>
            <a:off x="902624" y="181572"/>
            <a:ext cx="11022154" cy="506326"/>
            <a:chOff x="865046" y="356936"/>
            <a:chExt cx="11022154"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grpSp>
      <p:sp>
        <p:nvSpPr>
          <p:cNvPr id="14" name="Rectangle 13">
            <a:extLst>
              <a:ext uri="{FF2B5EF4-FFF2-40B4-BE49-F238E27FC236}">
                <a16:creationId xmlns:a16="http://schemas.microsoft.com/office/drawing/2014/main" id="{BBCB72AB-9511-E340-859E-BC49A5D471A5}"/>
              </a:ext>
            </a:extLst>
          </p:cNvPr>
          <p:cNvSpPr/>
          <p:nvPr userDrawn="1"/>
        </p:nvSpPr>
        <p:spPr>
          <a:xfrm rot="10800000">
            <a:off x="11819101" y="314134"/>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Tree>
    <p:extLst>
      <p:ext uri="{BB962C8B-B14F-4D97-AF65-F5344CB8AC3E}">
        <p14:creationId xmlns:p14="http://schemas.microsoft.com/office/powerpoint/2010/main" val="389301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B9C9A6-8493-4E9E-955D-3FE687EBE3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0D982FC-01CA-4D46-80F0-02E198A6595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E251CAB-3165-498F-860D-0B2B72BBBF6B}"/>
              </a:ext>
            </a:extLst>
          </p:cNvPr>
          <p:cNvSpPr>
            <a:spLocks noGrp="1"/>
          </p:cNvSpPr>
          <p:nvPr>
            <p:ph type="dt" sz="half" idx="10"/>
          </p:nvPr>
        </p:nvSpPr>
        <p:spPr/>
        <p:txBody>
          <a:bodyPr/>
          <a:lstStyle/>
          <a:p>
            <a:fld id="{96A74C42-12EE-4420-9831-89DD9E5EE8A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A3D245B8-1488-4B66-A7BD-A67B3D53CAC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5F4D73B-6D42-4AA0-83EF-367424A89272}"/>
              </a:ext>
            </a:extLst>
          </p:cNvPr>
          <p:cNvSpPr>
            <a:spLocks noGrp="1"/>
          </p:cNvSpPr>
          <p:nvPr>
            <p:ph type="sldNum" sz="quarter" idx="12"/>
          </p:nvPr>
        </p:nvSpPr>
        <p:spPr/>
        <p:txBody>
          <a:bodyPr/>
          <a:lstStyle/>
          <a:p>
            <a:fld id="{95172E76-981A-4D8E-A3FA-5CABE05DAA5F}" type="slidenum">
              <a:rPr lang="he-IL" smtClean="0"/>
              <a:t>‹#›</a:t>
            </a:fld>
            <a:endParaRPr lang="he-IL"/>
          </a:p>
        </p:txBody>
      </p:sp>
    </p:spTree>
    <p:extLst>
      <p:ext uri="{BB962C8B-B14F-4D97-AF65-F5344CB8AC3E}">
        <p14:creationId xmlns:p14="http://schemas.microsoft.com/office/powerpoint/2010/main" val="152235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CF48A8-A21C-4333-BDE8-8A01A3F061E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B1C0A1B-8327-4C40-8AB5-390421203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0AE22953-3AD1-4311-8DA2-77B6EF6CBBB6}"/>
              </a:ext>
            </a:extLst>
          </p:cNvPr>
          <p:cNvSpPr>
            <a:spLocks noGrp="1"/>
          </p:cNvSpPr>
          <p:nvPr>
            <p:ph type="dt" sz="half" idx="10"/>
          </p:nvPr>
        </p:nvSpPr>
        <p:spPr/>
        <p:txBody>
          <a:bodyPr/>
          <a:lstStyle/>
          <a:p>
            <a:fld id="{96A74C42-12EE-4420-9831-89DD9E5EE8A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E6FAD343-BB6A-4E32-86B1-4BD82D74106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F85376F-2913-4567-B606-7D0F5F95E033}"/>
              </a:ext>
            </a:extLst>
          </p:cNvPr>
          <p:cNvSpPr>
            <a:spLocks noGrp="1"/>
          </p:cNvSpPr>
          <p:nvPr>
            <p:ph type="sldNum" sz="quarter" idx="12"/>
          </p:nvPr>
        </p:nvSpPr>
        <p:spPr/>
        <p:txBody>
          <a:bodyPr/>
          <a:lstStyle/>
          <a:p>
            <a:fld id="{95172E76-981A-4D8E-A3FA-5CABE05DAA5F}" type="slidenum">
              <a:rPr lang="he-IL" smtClean="0"/>
              <a:t>‹#›</a:t>
            </a:fld>
            <a:endParaRPr lang="he-IL"/>
          </a:p>
        </p:txBody>
      </p:sp>
    </p:spTree>
    <p:extLst>
      <p:ext uri="{BB962C8B-B14F-4D97-AF65-F5344CB8AC3E}">
        <p14:creationId xmlns:p14="http://schemas.microsoft.com/office/powerpoint/2010/main" val="331262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0370CA-88FC-48B1-A7BB-44C93520ADF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8CBD044-8D46-42E9-AE19-3F62C172583C}"/>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1FCCD75-6E4A-4C41-8980-69A67D3C0929}"/>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B7FBA0E-0C82-4F58-9753-2BDB396635DC}"/>
              </a:ext>
            </a:extLst>
          </p:cNvPr>
          <p:cNvSpPr>
            <a:spLocks noGrp="1"/>
          </p:cNvSpPr>
          <p:nvPr>
            <p:ph type="dt" sz="half" idx="10"/>
          </p:nvPr>
        </p:nvSpPr>
        <p:spPr/>
        <p:txBody>
          <a:bodyPr/>
          <a:lstStyle/>
          <a:p>
            <a:fld id="{96A74C42-12EE-4420-9831-89DD9E5EE8AB}"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3C69E5DD-91DC-4BE0-9298-F12A96C986C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C658DD2-5E32-4B25-990B-915CF7B17DF5}"/>
              </a:ext>
            </a:extLst>
          </p:cNvPr>
          <p:cNvSpPr>
            <a:spLocks noGrp="1"/>
          </p:cNvSpPr>
          <p:nvPr>
            <p:ph type="sldNum" sz="quarter" idx="12"/>
          </p:nvPr>
        </p:nvSpPr>
        <p:spPr/>
        <p:txBody>
          <a:bodyPr/>
          <a:lstStyle/>
          <a:p>
            <a:fld id="{95172E76-981A-4D8E-A3FA-5CABE05DAA5F}" type="slidenum">
              <a:rPr lang="he-IL" smtClean="0"/>
              <a:t>‹#›</a:t>
            </a:fld>
            <a:endParaRPr lang="he-IL"/>
          </a:p>
        </p:txBody>
      </p:sp>
    </p:spTree>
    <p:extLst>
      <p:ext uri="{BB962C8B-B14F-4D97-AF65-F5344CB8AC3E}">
        <p14:creationId xmlns:p14="http://schemas.microsoft.com/office/powerpoint/2010/main" val="142164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3A0305-5936-4498-9554-32E6936E425A}"/>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298A4D4-2E9D-47DE-B96C-BD3A8D7825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5A7DB8EC-7AEF-4A31-9757-A7E27FD0F3F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1F58323-0571-4B58-A80A-035AE7B070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9C4A4E5-14F1-4D43-80D7-1D838414C4E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8D5682F-C598-401F-B905-34AC4FE11829}"/>
              </a:ext>
            </a:extLst>
          </p:cNvPr>
          <p:cNvSpPr>
            <a:spLocks noGrp="1"/>
          </p:cNvSpPr>
          <p:nvPr>
            <p:ph type="dt" sz="half" idx="10"/>
          </p:nvPr>
        </p:nvSpPr>
        <p:spPr/>
        <p:txBody>
          <a:bodyPr/>
          <a:lstStyle/>
          <a:p>
            <a:fld id="{96A74C42-12EE-4420-9831-89DD9E5EE8AB}" type="datetimeFigureOut">
              <a:rPr lang="he-IL" smtClean="0"/>
              <a:t>י"א/אלול/תשפ"א</a:t>
            </a:fld>
            <a:endParaRPr lang="he-IL"/>
          </a:p>
        </p:txBody>
      </p:sp>
      <p:sp>
        <p:nvSpPr>
          <p:cNvPr id="8" name="מציין מיקום של כותרת תחתונה 7">
            <a:extLst>
              <a:ext uri="{FF2B5EF4-FFF2-40B4-BE49-F238E27FC236}">
                <a16:creationId xmlns:a16="http://schemas.microsoft.com/office/drawing/2014/main" id="{8F2E0ED9-B40D-4183-9A1A-B33A6DAE8F0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67994745-A8D9-4F56-8D7E-A115CBE9A244}"/>
              </a:ext>
            </a:extLst>
          </p:cNvPr>
          <p:cNvSpPr>
            <a:spLocks noGrp="1"/>
          </p:cNvSpPr>
          <p:nvPr>
            <p:ph type="sldNum" sz="quarter" idx="12"/>
          </p:nvPr>
        </p:nvSpPr>
        <p:spPr/>
        <p:txBody>
          <a:bodyPr/>
          <a:lstStyle/>
          <a:p>
            <a:fld id="{95172E76-981A-4D8E-A3FA-5CABE05DAA5F}" type="slidenum">
              <a:rPr lang="he-IL" smtClean="0"/>
              <a:t>‹#›</a:t>
            </a:fld>
            <a:endParaRPr lang="he-IL"/>
          </a:p>
        </p:txBody>
      </p:sp>
    </p:spTree>
    <p:extLst>
      <p:ext uri="{BB962C8B-B14F-4D97-AF65-F5344CB8AC3E}">
        <p14:creationId xmlns:p14="http://schemas.microsoft.com/office/powerpoint/2010/main" val="325175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6AF77E-4E16-4F78-BC57-F8C20C3B3AC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E17A5185-EA83-4047-A92E-BAF191AE5789}"/>
              </a:ext>
            </a:extLst>
          </p:cNvPr>
          <p:cNvSpPr>
            <a:spLocks noGrp="1"/>
          </p:cNvSpPr>
          <p:nvPr>
            <p:ph type="dt" sz="half" idx="10"/>
          </p:nvPr>
        </p:nvSpPr>
        <p:spPr/>
        <p:txBody>
          <a:bodyPr/>
          <a:lstStyle/>
          <a:p>
            <a:fld id="{96A74C42-12EE-4420-9831-89DD9E5EE8AB}" type="datetimeFigureOut">
              <a:rPr lang="he-IL" smtClean="0"/>
              <a:t>י"א/אלול/תשפ"א</a:t>
            </a:fld>
            <a:endParaRPr lang="he-IL"/>
          </a:p>
        </p:txBody>
      </p:sp>
      <p:sp>
        <p:nvSpPr>
          <p:cNvPr id="4" name="מציין מיקום של כותרת תחתונה 3">
            <a:extLst>
              <a:ext uri="{FF2B5EF4-FFF2-40B4-BE49-F238E27FC236}">
                <a16:creationId xmlns:a16="http://schemas.microsoft.com/office/drawing/2014/main" id="{F1553CEE-F85D-4393-8426-ABB412B36E5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A852609-6FEB-4614-A2F3-B9838FE6DC09}"/>
              </a:ext>
            </a:extLst>
          </p:cNvPr>
          <p:cNvSpPr>
            <a:spLocks noGrp="1"/>
          </p:cNvSpPr>
          <p:nvPr>
            <p:ph type="sldNum" sz="quarter" idx="12"/>
          </p:nvPr>
        </p:nvSpPr>
        <p:spPr/>
        <p:txBody>
          <a:bodyPr/>
          <a:lstStyle/>
          <a:p>
            <a:fld id="{95172E76-981A-4D8E-A3FA-5CABE05DAA5F}" type="slidenum">
              <a:rPr lang="he-IL" smtClean="0"/>
              <a:t>‹#›</a:t>
            </a:fld>
            <a:endParaRPr lang="he-IL"/>
          </a:p>
        </p:txBody>
      </p:sp>
    </p:spTree>
    <p:extLst>
      <p:ext uri="{BB962C8B-B14F-4D97-AF65-F5344CB8AC3E}">
        <p14:creationId xmlns:p14="http://schemas.microsoft.com/office/powerpoint/2010/main" val="313204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6726AA6-4F1E-4984-90D1-8FD8D4075B1C}"/>
              </a:ext>
            </a:extLst>
          </p:cNvPr>
          <p:cNvSpPr>
            <a:spLocks noGrp="1"/>
          </p:cNvSpPr>
          <p:nvPr>
            <p:ph type="dt" sz="half" idx="10"/>
          </p:nvPr>
        </p:nvSpPr>
        <p:spPr/>
        <p:txBody>
          <a:bodyPr/>
          <a:lstStyle/>
          <a:p>
            <a:fld id="{96A74C42-12EE-4420-9831-89DD9E5EE8AB}" type="datetimeFigureOut">
              <a:rPr lang="he-IL" smtClean="0"/>
              <a:t>י"א/אלול/תשפ"א</a:t>
            </a:fld>
            <a:endParaRPr lang="he-IL"/>
          </a:p>
        </p:txBody>
      </p:sp>
      <p:sp>
        <p:nvSpPr>
          <p:cNvPr id="3" name="מציין מיקום של כותרת תחתונה 2">
            <a:extLst>
              <a:ext uri="{FF2B5EF4-FFF2-40B4-BE49-F238E27FC236}">
                <a16:creationId xmlns:a16="http://schemas.microsoft.com/office/drawing/2014/main" id="{39BCD651-118B-4D5F-AB16-0F3B0A2FA19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7026AFE3-0314-4E0C-B769-ECEAEF13BB9B}"/>
              </a:ext>
            </a:extLst>
          </p:cNvPr>
          <p:cNvSpPr>
            <a:spLocks noGrp="1"/>
          </p:cNvSpPr>
          <p:nvPr>
            <p:ph type="sldNum" sz="quarter" idx="12"/>
          </p:nvPr>
        </p:nvSpPr>
        <p:spPr/>
        <p:txBody>
          <a:bodyPr/>
          <a:lstStyle/>
          <a:p>
            <a:fld id="{95172E76-981A-4D8E-A3FA-5CABE05DAA5F}" type="slidenum">
              <a:rPr lang="he-IL" smtClean="0"/>
              <a:t>‹#›</a:t>
            </a:fld>
            <a:endParaRPr lang="he-IL"/>
          </a:p>
        </p:txBody>
      </p:sp>
    </p:spTree>
    <p:extLst>
      <p:ext uri="{BB962C8B-B14F-4D97-AF65-F5344CB8AC3E}">
        <p14:creationId xmlns:p14="http://schemas.microsoft.com/office/powerpoint/2010/main" val="287406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FFA381-2AFE-4C98-963E-B5CCC921BF6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9568742-B7A5-43B6-AF93-A602EF0CB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4321F05-EC96-4965-9760-2F5539FD1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575ED27-2146-4341-8820-697399ACC00F}"/>
              </a:ext>
            </a:extLst>
          </p:cNvPr>
          <p:cNvSpPr>
            <a:spLocks noGrp="1"/>
          </p:cNvSpPr>
          <p:nvPr>
            <p:ph type="dt" sz="half" idx="10"/>
          </p:nvPr>
        </p:nvSpPr>
        <p:spPr/>
        <p:txBody>
          <a:bodyPr/>
          <a:lstStyle/>
          <a:p>
            <a:fld id="{96A74C42-12EE-4420-9831-89DD9E5EE8AB}"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4313DFF0-5005-4C36-9897-003909EABD0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41E07C8-EE66-468F-ADD4-E99C7AD42E2B}"/>
              </a:ext>
            </a:extLst>
          </p:cNvPr>
          <p:cNvSpPr>
            <a:spLocks noGrp="1"/>
          </p:cNvSpPr>
          <p:nvPr>
            <p:ph type="sldNum" sz="quarter" idx="12"/>
          </p:nvPr>
        </p:nvSpPr>
        <p:spPr/>
        <p:txBody>
          <a:bodyPr/>
          <a:lstStyle/>
          <a:p>
            <a:fld id="{95172E76-981A-4D8E-A3FA-5CABE05DAA5F}" type="slidenum">
              <a:rPr lang="he-IL" smtClean="0"/>
              <a:t>‹#›</a:t>
            </a:fld>
            <a:endParaRPr lang="he-IL"/>
          </a:p>
        </p:txBody>
      </p:sp>
    </p:spTree>
    <p:extLst>
      <p:ext uri="{BB962C8B-B14F-4D97-AF65-F5344CB8AC3E}">
        <p14:creationId xmlns:p14="http://schemas.microsoft.com/office/powerpoint/2010/main" val="393103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A9A66A-4881-475B-AB1D-7211B3BC3F0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BD296364-059B-4473-A34B-433CA50D0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0F90FC80-CEF0-471C-BA2F-3A69A5C6B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06FE81F-AF93-4FCE-9CE4-CECDAF18E25A}"/>
              </a:ext>
            </a:extLst>
          </p:cNvPr>
          <p:cNvSpPr>
            <a:spLocks noGrp="1"/>
          </p:cNvSpPr>
          <p:nvPr>
            <p:ph type="dt" sz="half" idx="10"/>
          </p:nvPr>
        </p:nvSpPr>
        <p:spPr/>
        <p:txBody>
          <a:bodyPr/>
          <a:lstStyle/>
          <a:p>
            <a:fld id="{96A74C42-12EE-4420-9831-89DD9E5EE8AB}"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07717765-B699-49E5-A76B-0F6522228E2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2F68D3A-6A18-4726-8AEB-170B31531ED7}"/>
              </a:ext>
            </a:extLst>
          </p:cNvPr>
          <p:cNvSpPr>
            <a:spLocks noGrp="1"/>
          </p:cNvSpPr>
          <p:nvPr>
            <p:ph type="sldNum" sz="quarter" idx="12"/>
          </p:nvPr>
        </p:nvSpPr>
        <p:spPr/>
        <p:txBody>
          <a:bodyPr/>
          <a:lstStyle/>
          <a:p>
            <a:fld id="{95172E76-981A-4D8E-A3FA-5CABE05DAA5F}" type="slidenum">
              <a:rPr lang="he-IL" smtClean="0"/>
              <a:t>‹#›</a:t>
            </a:fld>
            <a:endParaRPr lang="he-IL"/>
          </a:p>
        </p:txBody>
      </p:sp>
    </p:spTree>
    <p:extLst>
      <p:ext uri="{BB962C8B-B14F-4D97-AF65-F5344CB8AC3E}">
        <p14:creationId xmlns:p14="http://schemas.microsoft.com/office/powerpoint/2010/main" val="277020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B845726-89A6-4987-8253-BDF7C368CB1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3E2E1E7-BAD4-45F7-A2C6-A320A748FB4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B2F953E-01D7-4827-983D-8934AA760C9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6A74C42-12EE-4420-9831-89DD9E5EE8A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BCD6F57B-0E12-42F2-821A-E0F9F100E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6EF3C4A-5042-4C16-90B9-0FB914E1E41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5172E76-981A-4D8E-A3FA-5CABE05DAA5F}" type="slidenum">
              <a:rPr lang="he-IL" smtClean="0"/>
              <a:t>‹#›</a:t>
            </a:fld>
            <a:endParaRPr lang="he-IL"/>
          </a:p>
        </p:txBody>
      </p:sp>
    </p:spTree>
    <p:extLst>
      <p:ext uri="{BB962C8B-B14F-4D97-AF65-F5344CB8AC3E}">
        <p14:creationId xmlns:p14="http://schemas.microsoft.com/office/powerpoint/2010/main" val="108932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1.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image" Target="../media/image17.jpeg"/><Relationship Id="rId3" Type="http://schemas.openxmlformats.org/officeDocument/2006/relationships/image" Target="../media/image5.png"/><Relationship Id="rId7" Type="http://schemas.microsoft.com/office/2007/relationships/hdphoto" Target="../media/hdphoto1.wdp"/><Relationship Id="rId12" Type="http://schemas.microsoft.com/office/2007/relationships/hdphoto" Target="../media/hdphoto3.wdp"/><Relationship Id="rId17" Type="http://schemas.openxmlformats.org/officeDocument/2006/relationships/image" Target="../media/image16.png"/><Relationship Id="rId2" Type="http://schemas.openxmlformats.org/officeDocument/2006/relationships/notesSlide" Target="../notesSlides/notesSlide4.xml"/><Relationship Id="rId16" Type="http://schemas.microsoft.com/office/2007/relationships/hdphoto" Target="../media/hdphoto5.wdp"/><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jpeg"/><Relationship Id="rId15" Type="http://schemas.openxmlformats.org/officeDocument/2006/relationships/image" Target="../media/image15.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2.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
          <p:cNvSpPr txBox="1">
            <a:spLocks noGrp="1"/>
          </p:cNvSpPr>
          <p:nvPr>
            <p:ph type="body" sz="quarter" idx="15"/>
          </p:nvPr>
        </p:nvSpPr>
        <p:spPr>
          <a:xfrm>
            <a:off x="5501641" y="2115483"/>
            <a:ext cx="5090160" cy="634326"/>
          </a:xfrm>
          <a:solidFill>
            <a:srgbClr val="0033CC"/>
          </a:solidFill>
        </p:spPr>
        <p:txBody>
          <a:bodyPr/>
          <a:lstStyle/>
          <a:p>
            <a:pPr lvl="0" algn="ctr"/>
            <a:r>
              <a:rPr lang="he-IL" sz="3200" b="1" dirty="0"/>
              <a:t>מערכת שיעורים למגזר החרדי</a:t>
            </a:r>
          </a:p>
        </p:txBody>
      </p:sp>
      <p:sp>
        <p:nvSpPr>
          <p:cNvPr id="239" name="Google Shape;239;p5"/>
          <p:cNvSpPr txBox="1">
            <a:spLocks noGrp="1"/>
          </p:cNvSpPr>
          <p:nvPr>
            <p:ph type="body" sz="quarter" idx="16"/>
          </p:nvPr>
        </p:nvSpPr>
        <p:spPr/>
        <p:txBody>
          <a:bodyPr/>
          <a:lstStyle/>
          <a:p>
            <a:pPr lvl="0"/>
            <a:r>
              <a:rPr lang="he-IL" dirty="0"/>
              <a:t>נושא השיעור: קטע מידע- איסור "בל תשחית"</a:t>
            </a:r>
          </a:p>
        </p:txBody>
      </p:sp>
      <p:sp>
        <p:nvSpPr>
          <p:cNvPr id="2" name="Text Placeholder 1">
            <a:extLst>
              <a:ext uri="{FF2B5EF4-FFF2-40B4-BE49-F238E27FC236}">
                <a16:creationId xmlns:a16="http://schemas.microsoft.com/office/drawing/2014/main" id="{12874761-6EDB-5D40-A79B-9C82F478C33E}"/>
              </a:ext>
            </a:extLst>
          </p:cNvPr>
          <p:cNvSpPr>
            <a:spLocks noGrp="1"/>
          </p:cNvSpPr>
          <p:nvPr>
            <p:ph type="body" sz="quarter" idx="18"/>
          </p:nvPr>
        </p:nvSpPr>
        <p:spPr/>
        <p:txBody>
          <a:bodyPr>
            <a:noAutofit/>
          </a:bodyPr>
          <a:lstStyle/>
          <a:p>
            <a:r>
              <a:rPr lang="he-IL" dirty="0">
                <a:sym typeface="Calibri"/>
              </a:rPr>
              <a:t>עם המורה: </a:t>
            </a:r>
            <a:r>
              <a:rPr lang="he-IL" dirty="0" smtClean="0">
                <a:sym typeface="Calibri"/>
              </a:rPr>
              <a:t>יצחק מזור</a:t>
            </a:r>
          </a:p>
          <a:p>
            <a:r>
              <a:rPr lang="he-IL" sz="2400" dirty="0" smtClean="0">
                <a:sym typeface="Calibri"/>
              </a:rPr>
              <a:t>כתיבה: </a:t>
            </a:r>
            <a:r>
              <a:rPr lang="he-IL" sz="2400" dirty="0" smtClean="0">
                <a:sym typeface="Calibri"/>
              </a:rPr>
              <a:t>יוכבד </a:t>
            </a:r>
            <a:r>
              <a:rPr lang="he-IL" sz="2400" dirty="0" smtClean="0">
                <a:sym typeface="Calibri"/>
              </a:rPr>
              <a:t>אטיה</a:t>
            </a:r>
            <a:endParaRPr lang="he-IL" dirty="0">
              <a:sym typeface="Calibri"/>
            </a:endParaRPr>
          </a:p>
          <a:p>
            <a:r>
              <a:rPr lang="he-IL" sz="2000" dirty="0">
                <a:sym typeface="Calibri"/>
              </a:rPr>
              <a:t>מתוך יחידת ההוראה לכתה ג' "פסולת וסביבה"</a:t>
            </a:r>
          </a:p>
        </p:txBody>
      </p:sp>
      <p:pic>
        <p:nvPicPr>
          <p:cNvPr id="241" name="Google Shape;241;p5"/>
          <p:cNvPicPr preferRelativeResize="0"/>
          <p:nvPr/>
        </p:nvPicPr>
        <p:blipFill rotWithShape="1">
          <a:blip r:embed="rId3">
            <a:alphaModFix/>
          </a:blip>
          <a:srcRect/>
          <a:stretch/>
        </p:blipFill>
        <p:spPr>
          <a:xfrm rot="-2705291">
            <a:off x="3733675" y="632278"/>
            <a:ext cx="658648" cy="2212383"/>
          </a:xfrm>
          <a:prstGeom prst="rect">
            <a:avLst/>
          </a:prstGeom>
          <a:noFill/>
          <a:ln>
            <a:noFill/>
          </a:ln>
        </p:spPr>
      </p:pic>
      <p:sp>
        <p:nvSpPr>
          <p:cNvPr id="7" name="Google Shape;238;p5"/>
          <p:cNvSpPr txBox="1">
            <a:spLocks/>
          </p:cNvSpPr>
          <p:nvPr/>
        </p:nvSpPr>
        <p:spPr>
          <a:xfrm>
            <a:off x="2222638" y="3024451"/>
            <a:ext cx="8382413" cy="824410"/>
          </a:xfrm>
          <a:prstGeom prst="rect">
            <a:avLst/>
          </a:prstGeom>
        </p:spPr>
        <p:txBody>
          <a:bodyPr vert="horz" lIns="91440" tIns="45720" rIns="91440" bIns="45720" rtlCol="0" anchor="ctr">
            <a:noAutofit/>
          </a:bodyPr>
          <a:lstStyle>
            <a:lvl1pPr marL="0" indent="0" algn="r" defTabSz="914400" rtl="1" eaLnBrk="1" latinLnBrk="0" hangingPunct="1">
              <a:lnSpc>
                <a:spcPct val="90000"/>
              </a:lnSpc>
              <a:spcBef>
                <a:spcPts val="1000"/>
              </a:spcBef>
              <a:buClr>
                <a:schemeClr val="accent2"/>
              </a:buClr>
              <a:buFontTx/>
              <a:buNone/>
              <a:defRPr sz="5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dirty="0"/>
              <a:t>שיעור עברית לכתה ג'</a:t>
            </a:r>
          </a:p>
        </p:txBody>
      </p:sp>
      <p:sp>
        <p:nvSpPr>
          <p:cNvPr id="5" name="מלבן 4"/>
          <p:cNvSpPr/>
          <p:nvPr/>
        </p:nvSpPr>
        <p:spPr>
          <a:xfrm>
            <a:off x="89038" y="0"/>
            <a:ext cx="1114922" cy="1738469"/>
          </a:xfrm>
          <a:prstGeom prst="rect">
            <a:avLst/>
          </a:prstGeom>
          <a:solidFill>
            <a:srgbClr val="156DC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7386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smtClean="0"/>
              <a:t>הקניית ידע:</a:t>
            </a:r>
            <a:r>
              <a:rPr lang="en-US" dirty="0" smtClean="0"/>
              <a:t> </a:t>
            </a:r>
            <a:r>
              <a:rPr lang="he-IL" dirty="0" smtClean="0"/>
              <a:t>מילות קישור לתיאור תוצאה</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645460" y="1757651"/>
            <a:ext cx="9843246" cy="4471027"/>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lvl="0" algn="r"/>
            <a:r>
              <a:rPr lang="he-IL" dirty="0" smtClean="0"/>
              <a:t>מילות קישור לתיאור תוצאה:</a:t>
            </a:r>
          </a:p>
          <a:p>
            <a:pPr lvl="0" algn="r"/>
            <a:r>
              <a:rPr lang="he-IL" dirty="0" smtClean="0">
                <a:solidFill>
                  <a:srgbClr val="00B050"/>
                </a:solidFill>
              </a:rPr>
              <a:t>בימינו</a:t>
            </a:r>
            <a:r>
              <a:rPr lang="he-IL" dirty="0" smtClean="0"/>
              <a:t> </a:t>
            </a:r>
            <a:r>
              <a:rPr lang="he-IL" dirty="0">
                <a:solidFill>
                  <a:srgbClr val="00B050"/>
                </a:solidFill>
              </a:rPr>
              <a:t>רוב החפצים היומיומיים זולים</a:t>
            </a:r>
            <a:r>
              <a:rPr lang="he-IL" dirty="0"/>
              <a:t>. </a:t>
            </a:r>
            <a:endParaRPr lang="he-IL" dirty="0" smtClean="0"/>
          </a:p>
          <a:p>
            <a:pPr lvl="0" algn="r"/>
            <a:r>
              <a:rPr lang="he-IL" dirty="0" smtClean="0">
                <a:solidFill>
                  <a:srgbClr val="FF0000"/>
                </a:solidFill>
              </a:rPr>
              <a:t>אבל </a:t>
            </a:r>
            <a:r>
              <a:rPr lang="he-IL" dirty="0">
                <a:solidFill>
                  <a:srgbClr val="FF0000"/>
                </a:solidFill>
              </a:rPr>
              <a:t>דווקא משום כך</a:t>
            </a:r>
            <a:r>
              <a:rPr lang="he-IL" dirty="0"/>
              <a:t>, </a:t>
            </a:r>
            <a:endParaRPr lang="he-IL" dirty="0" smtClean="0"/>
          </a:p>
          <a:p>
            <a:pPr lvl="0" algn="r"/>
            <a:r>
              <a:rPr lang="he-IL" dirty="0" smtClean="0">
                <a:solidFill>
                  <a:srgbClr val="00B050"/>
                </a:solidFill>
              </a:rPr>
              <a:t>רבים</a:t>
            </a:r>
            <a:r>
              <a:rPr lang="he-IL" dirty="0" smtClean="0"/>
              <a:t> </a:t>
            </a:r>
            <a:r>
              <a:rPr lang="he-IL" dirty="0">
                <a:solidFill>
                  <a:srgbClr val="00B050"/>
                </a:solidFill>
              </a:rPr>
              <a:t>מהם מתיישנים במהירות והופכים למיותרים</a:t>
            </a:r>
            <a:r>
              <a:rPr lang="he-IL" dirty="0" smtClean="0"/>
              <a:t>.</a:t>
            </a:r>
          </a:p>
          <a:p>
            <a:pPr lvl="0" algn="r"/>
            <a:r>
              <a:rPr lang="he-IL" dirty="0" smtClean="0"/>
              <a:t>אפשר לכתוב גם:</a:t>
            </a:r>
          </a:p>
          <a:p>
            <a:pPr lvl="0" algn="r"/>
            <a:r>
              <a:rPr lang="he-IL" dirty="0">
                <a:solidFill>
                  <a:srgbClr val="00B050"/>
                </a:solidFill>
              </a:rPr>
              <a:t>בימינו</a:t>
            </a:r>
            <a:r>
              <a:rPr lang="he-IL" dirty="0"/>
              <a:t> </a:t>
            </a:r>
            <a:r>
              <a:rPr lang="he-IL" dirty="0">
                <a:solidFill>
                  <a:srgbClr val="00B050"/>
                </a:solidFill>
              </a:rPr>
              <a:t>רוב החפצים היומיומיים זולים</a:t>
            </a:r>
            <a:r>
              <a:rPr lang="he-IL" dirty="0"/>
              <a:t>. </a:t>
            </a:r>
          </a:p>
          <a:p>
            <a:pPr lvl="0" algn="r"/>
            <a:r>
              <a:rPr lang="he-IL" dirty="0" smtClean="0">
                <a:solidFill>
                  <a:srgbClr val="FF0000"/>
                </a:solidFill>
              </a:rPr>
              <a:t>לכן</a:t>
            </a:r>
            <a:endParaRPr lang="he-IL" dirty="0"/>
          </a:p>
          <a:p>
            <a:pPr lvl="0" algn="r"/>
            <a:r>
              <a:rPr lang="he-IL" dirty="0">
                <a:solidFill>
                  <a:srgbClr val="00B050"/>
                </a:solidFill>
              </a:rPr>
              <a:t>רבים</a:t>
            </a:r>
            <a:r>
              <a:rPr lang="he-IL" dirty="0"/>
              <a:t> </a:t>
            </a:r>
            <a:r>
              <a:rPr lang="he-IL" dirty="0">
                <a:solidFill>
                  <a:srgbClr val="00B050"/>
                </a:solidFill>
              </a:rPr>
              <a:t>מהם מתיישנים במהירות והופכים למיותרים</a:t>
            </a:r>
            <a:r>
              <a:rPr lang="he-IL" dirty="0"/>
              <a:t>.</a:t>
            </a:r>
          </a:p>
          <a:p>
            <a:pPr lvl="0" algn="r"/>
            <a:endParaRPr lang="he-IL" dirty="0" smtClean="0"/>
          </a:p>
          <a:p>
            <a:pPr lvl="0" algn="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Tree>
    <p:extLst>
      <p:ext uri="{BB962C8B-B14F-4D97-AF65-F5344CB8AC3E}">
        <p14:creationId xmlns:p14="http://schemas.microsoft.com/office/powerpoint/2010/main" val="250762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smtClean="0"/>
              <a:t>מפיקים מידע- </a:t>
            </a:r>
            <a:r>
              <a:rPr lang="he-IL" dirty="0"/>
              <a:t>פסקה שניה</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006620" y="1959608"/>
            <a:ext cx="9572625"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2" name="TextBox 1"/>
          <p:cNvSpPr txBox="1"/>
          <p:nvPr/>
        </p:nvSpPr>
        <p:spPr>
          <a:xfrm>
            <a:off x="550779" y="2187162"/>
            <a:ext cx="10634601" cy="4524315"/>
          </a:xfrm>
          <a:prstGeom prst="rect">
            <a:avLst/>
          </a:prstGeom>
          <a:noFill/>
        </p:spPr>
        <p:txBody>
          <a:bodyPr wrap="square" rtlCol="1">
            <a:spAutoFit/>
          </a:bodyPr>
          <a:lstStyle/>
          <a:p>
            <a:pPr algn="ctr"/>
            <a:r>
              <a:rPr lang="he-IL" sz="3200" dirty="0"/>
              <a:t>מה קורה כשאנו זורקים לאשפה חפצים רבים מדי? </a:t>
            </a:r>
          </a:p>
          <a:p>
            <a:pPr algn="ctr"/>
            <a:r>
              <a:rPr lang="he-IL" sz="3200" dirty="0"/>
              <a:t>זריקת פסולת מזיקה לאדם, לסביבה ולעולם כולו. הפסולת תופסת מקום רב, שריפת פסולת משחררת לאוויר עשן וחומרים שאינם בריאים לסביבה כולה. יש פסולת מסוכנת. לדוגמה: סוללות שנזרקות בסיום השימוש לפח משחררות שם חומרים המזהמים את האדמה. החומרים המזוהמים המוזרמים לים או שחודרים דרך הקרקע, מרעילים את מי התהום (מַאֲגרי מים תת-קרקעיים) ועלולים לפגוע קשות בבני אדם, בעלי חיים וצמחים. גם הניילון לסוגיו, עלול לגרום לחנק של בעלי חיים. </a:t>
            </a:r>
            <a:endParaRPr lang="en-US" sz="3200" dirty="0">
              <a:solidFill>
                <a:srgbClr val="FF0000"/>
              </a:solidFill>
            </a:endParaRPr>
          </a:p>
        </p:txBody>
      </p:sp>
    </p:spTree>
    <p:extLst>
      <p:ext uri="{BB962C8B-B14F-4D97-AF65-F5344CB8AC3E}">
        <p14:creationId xmlns:p14="http://schemas.microsoft.com/office/powerpoint/2010/main" val="400064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441064" y="1706192"/>
            <a:ext cx="5529430" cy="4996464"/>
          </a:xfrm>
        </p:spPr>
        <p:txBody>
          <a:bodyPr/>
          <a:lstStyle/>
          <a:p>
            <a:pPr lvl="0"/>
            <a:r>
              <a:rPr lang="he-IL" b="1" dirty="0">
                <a:solidFill>
                  <a:schemeClr val="accent2">
                    <a:lumMod val="75000"/>
                  </a:schemeClr>
                </a:solidFill>
              </a:rPr>
              <a:t>   </a:t>
            </a:r>
            <a:r>
              <a:rPr lang="he-IL" b="1" dirty="0">
                <a:solidFill>
                  <a:schemeClr val="accent6"/>
                </a:solidFill>
              </a:rPr>
              <a:t>מהם</a:t>
            </a:r>
            <a:r>
              <a:rPr lang="he-IL" b="1" dirty="0">
                <a:solidFill>
                  <a:schemeClr val="accent2">
                    <a:lumMod val="75000"/>
                  </a:schemeClr>
                </a:solidFill>
              </a:rPr>
              <a:t> </a:t>
            </a:r>
            <a:r>
              <a:rPr lang="he-IL" b="1" dirty="0">
                <a:solidFill>
                  <a:schemeClr val="accent6"/>
                </a:solidFill>
              </a:rPr>
              <a:t>נזקי הפסולת</a:t>
            </a:r>
            <a:r>
              <a:rPr lang="he-IL" b="1" dirty="0">
                <a:solidFill>
                  <a:schemeClr val="accent2">
                    <a:lumMod val="75000"/>
                  </a:schemeClr>
                </a:solidFill>
              </a:rPr>
              <a:t> </a:t>
            </a:r>
            <a:r>
              <a:rPr lang="he-IL" b="1" dirty="0">
                <a:solidFill>
                  <a:schemeClr val="accent6"/>
                </a:solidFill>
              </a:rPr>
              <a:t>?</a:t>
            </a:r>
            <a:r>
              <a:rPr lang="he-IL" b="1" dirty="0">
                <a:solidFill>
                  <a:schemeClr val="accent2">
                    <a:lumMod val="75000"/>
                  </a:schemeClr>
                </a:solidFill>
              </a:rPr>
              <a:t>       </a:t>
            </a: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7" name="Title 4">
            <a:extLst>
              <a:ext uri="{FF2B5EF4-FFF2-40B4-BE49-F238E27FC236}">
                <a16:creationId xmlns:a16="http://schemas.microsoft.com/office/drawing/2014/main" id="{61AFFA1F-50A1-CC45-96F8-BD150ABF4A19}"/>
              </a:ext>
            </a:extLst>
          </p:cNvPr>
          <p:cNvSpPr txBox="1">
            <a:spLocks/>
          </p:cNvSpPr>
          <p:nvPr/>
        </p:nvSpPr>
        <p:spPr>
          <a:xfrm>
            <a:off x="817200" y="2404508"/>
            <a:ext cx="5067223" cy="570020"/>
          </a:xfrm>
          <a:prstGeom prst="rect">
            <a:avLst/>
          </a:prstGeom>
          <a:solidFill>
            <a:schemeClr val="accent6">
              <a:lumMod val="40000"/>
              <a:lumOff val="60000"/>
            </a:schemeClr>
          </a:solidFill>
        </p:spPr>
        <p:txBody>
          <a:bodyPr vert="horz" lIns="91440" tIns="45720" rIns="91440" bIns="45720" rtlCol="1" anchor="b">
            <a:normAutofit/>
          </a:bodyPr>
          <a:lstStyle>
            <a:lvl1pPr algn="r" defTabSz="914400" rtl="1" eaLnBrk="1" latinLnBrk="0" hangingPunct="1">
              <a:lnSpc>
                <a:spcPct val="90000"/>
              </a:lnSpc>
              <a:spcBef>
                <a:spcPct val="0"/>
              </a:spcBef>
              <a:buNone/>
              <a:defRPr sz="4400" kern="1200">
                <a:solidFill>
                  <a:schemeClr val="bg1"/>
                </a:solidFill>
                <a:latin typeface="Calibri" panose="020F0502020204030204" pitchFamily="34" charset="0"/>
                <a:ea typeface="+mj-ea"/>
                <a:cs typeface="Calibri" panose="020F0502020204030204" pitchFamily="34" charset="0"/>
              </a:defRPr>
            </a:lvl1pPr>
          </a:lstStyle>
          <a:p>
            <a:pPr algn="ctr"/>
            <a:endParaRPr lang="x-none" sz="2800" b="1" dirty="0">
              <a:solidFill>
                <a:srgbClr val="0070C0"/>
              </a:solidFill>
            </a:endParaRPr>
          </a:p>
        </p:txBody>
      </p:sp>
      <p:sp>
        <p:nvSpPr>
          <p:cNvPr id="15" name="כותרת 14"/>
          <p:cNvSpPr>
            <a:spLocks noGrp="1"/>
          </p:cNvSpPr>
          <p:nvPr>
            <p:ph type="title"/>
          </p:nvPr>
        </p:nvSpPr>
        <p:spPr/>
        <p:txBody>
          <a:bodyPr/>
          <a:lstStyle/>
          <a:p>
            <a:r>
              <a:rPr lang="he-IL" dirty="0"/>
              <a:t>עכשיו כותבים  </a:t>
            </a:r>
          </a:p>
        </p:txBody>
      </p:sp>
      <p:sp>
        <p:nvSpPr>
          <p:cNvPr id="16" name="Title 4">
            <a:extLst>
              <a:ext uri="{FF2B5EF4-FFF2-40B4-BE49-F238E27FC236}">
                <a16:creationId xmlns:a16="http://schemas.microsoft.com/office/drawing/2014/main" id="{61AFFA1F-50A1-CC45-96F8-BD150ABF4A19}"/>
              </a:ext>
            </a:extLst>
          </p:cNvPr>
          <p:cNvSpPr txBox="1">
            <a:spLocks/>
          </p:cNvSpPr>
          <p:nvPr/>
        </p:nvSpPr>
        <p:spPr>
          <a:xfrm>
            <a:off x="817200" y="3387834"/>
            <a:ext cx="5067223" cy="570020"/>
          </a:xfrm>
          <a:prstGeom prst="rect">
            <a:avLst/>
          </a:prstGeom>
          <a:solidFill>
            <a:schemeClr val="accent6">
              <a:lumMod val="60000"/>
              <a:lumOff val="40000"/>
            </a:schemeClr>
          </a:solidFill>
        </p:spPr>
        <p:txBody>
          <a:bodyPr vert="horz" lIns="91440" tIns="45720" rIns="91440" bIns="45720" rtlCol="1" anchor="b">
            <a:normAutofit/>
          </a:bodyPr>
          <a:lstStyle>
            <a:lvl1pPr algn="r" defTabSz="914400" rtl="1" eaLnBrk="1" latinLnBrk="0" hangingPunct="1">
              <a:lnSpc>
                <a:spcPct val="90000"/>
              </a:lnSpc>
              <a:spcBef>
                <a:spcPct val="0"/>
              </a:spcBef>
              <a:buNone/>
              <a:defRPr sz="4400" kern="1200">
                <a:solidFill>
                  <a:schemeClr val="bg1"/>
                </a:solidFill>
                <a:latin typeface="Calibri" panose="020F0502020204030204" pitchFamily="34" charset="0"/>
                <a:ea typeface="+mj-ea"/>
                <a:cs typeface="Calibri" panose="020F0502020204030204" pitchFamily="34" charset="0"/>
              </a:defRPr>
            </a:lvl1pPr>
          </a:lstStyle>
          <a:p>
            <a:pPr algn="ctr"/>
            <a:endParaRPr lang="x-none" sz="2800" b="1" dirty="0">
              <a:solidFill>
                <a:srgbClr val="0070C0"/>
              </a:solidFill>
            </a:endParaRPr>
          </a:p>
        </p:txBody>
      </p:sp>
      <p:sp>
        <p:nvSpPr>
          <p:cNvPr id="17" name="Title 4">
            <a:extLst>
              <a:ext uri="{FF2B5EF4-FFF2-40B4-BE49-F238E27FC236}">
                <a16:creationId xmlns:a16="http://schemas.microsoft.com/office/drawing/2014/main" id="{61AFFA1F-50A1-CC45-96F8-BD150ABF4A19}"/>
              </a:ext>
            </a:extLst>
          </p:cNvPr>
          <p:cNvSpPr txBox="1">
            <a:spLocks/>
          </p:cNvSpPr>
          <p:nvPr/>
        </p:nvSpPr>
        <p:spPr>
          <a:xfrm>
            <a:off x="817199" y="4411077"/>
            <a:ext cx="5067223" cy="570020"/>
          </a:xfrm>
          <a:prstGeom prst="rect">
            <a:avLst/>
          </a:prstGeom>
          <a:solidFill>
            <a:schemeClr val="accent6">
              <a:lumMod val="40000"/>
              <a:lumOff val="60000"/>
            </a:schemeClr>
          </a:solidFill>
        </p:spPr>
        <p:txBody>
          <a:bodyPr vert="horz" lIns="91440" tIns="45720" rIns="91440" bIns="45720" rtlCol="1" anchor="b">
            <a:normAutofit fontScale="92500" lnSpcReduction="20000"/>
          </a:bodyPr>
          <a:lstStyle>
            <a:lvl1pPr algn="r" defTabSz="914400" rtl="1" eaLnBrk="1" latinLnBrk="0" hangingPunct="1">
              <a:lnSpc>
                <a:spcPct val="90000"/>
              </a:lnSpc>
              <a:spcBef>
                <a:spcPct val="0"/>
              </a:spcBef>
              <a:buNone/>
              <a:defRPr sz="4400" kern="1200">
                <a:solidFill>
                  <a:schemeClr val="bg1"/>
                </a:solidFill>
                <a:latin typeface="Calibri" panose="020F0502020204030204" pitchFamily="34" charset="0"/>
                <a:ea typeface="+mj-ea"/>
                <a:cs typeface="Calibri" panose="020F0502020204030204" pitchFamily="34" charset="0"/>
              </a:defRPr>
            </a:lvl1pPr>
          </a:lstStyle>
          <a:p>
            <a:endParaRPr lang="x-none" b="1" dirty="0">
              <a:solidFill>
                <a:srgbClr val="0070C0"/>
              </a:solidFill>
            </a:endParaRPr>
          </a:p>
        </p:txBody>
      </p:sp>
      <p:sp>
        <p:nvSpPr>
          <p:cNvPr id="18" name="Title 4">
            <a:extLst>
              <a:ext uri="{FF2B5EF4-FFF2-40B4-BE49-F238E27FC236}">
                <a16:creationId xmlns:a16="http://schemas.microsoft.com/office/drawing/2014/main" id="{61AFFA1F-50A1-CC45-96F8-BD150ABF4A19}"/>
              </a:ext>
            </a:extLst>
          </p:cNvPr>
          <p:cNvSpPr txBox="1">
            <a:spLocks/>
          </p:cNvSpPr>
          <p:nvPr/>
        </p:nvSpPr>
        <p:spPr>
          <a:xfrm>
            <a:off x="817198" y="5207709"/>
            <a:ext cx="5067223" cy="570020"/>
          </a:xfrm>
          <a:prstGeom prst="rect">
            <a:avLst/>
          </a:prstGeom>
          <a:solidFill>
            <a:schemeClr val="accent6">
              <a:lumMod val="60000"/>
              <a:lumOff val="40000"/>
            </a:schemeClr>
          </a:solidFill>
        </p:spPr>
        <p:txBody>
          <a:bodyPr vert="horz" lIns="91440" tIns="45720" rIns="91440" bIns="45720" rtlCol="1" anchor="b">
            <a:normAutofit/>
          </a:bodyPr>
          <a:lstStyle>
            <a:lvl1pPr algn="r" defTabSz="914400" rtl="1" eaLnBrk="1" latinLnBrk="0" hangingPunct="1">
              <a:lnSpc>
                <a:spcPct val="90000"/>
              </a:lnSpc>
              <a:spcBef>
                <a:spcPct val="0"/>
              </a:spcBef>
              <a:buNone/>
              <a:defRPr sz="4400" kern="1200">
                <a:solidFill>
                  <a:schemeClr val="bg1"/>
                </a:solidFill>
                <a:latin typeface="Calibri" panose="020F0502020204030204" pitchFamily="34" charset="0"/>
                <a:ea typeface="+mj-ea"/>
                <a:cs typeface="Calibri" panose="020F0502020204030204" pitchFamily="34" charset="0"/>
              </a:defRPr>
            </a:lvl1pPr>
          </a:lstStyle>
          <a:p>
            <a:pPr algn="ctr"/>
            <a:endParaRPr lang="x-none" sz="2800" b="1" dirty="0">
              <a:solidFill>
                <a:srgbClr val="0070C0"/>
              </a:solidFill>
            </a:endParaRPr>
          </a:p>
        </p:txBody>
      </p:sp>
      <p:sp>
        <p:nvSpPr>
          <p:cNvPr id="19" name="Title 4">
            <a:extLst>
              <a:ext uri="{FF2B5EF4-FFF2-40B4-BE49-F238E27FC236}">
                <a16:creationId xmlns:a16="http://schemas.microsoft.com/office/drawing/2014/main" id="{61AFFA1F-50A1-CC45-96F8-BD150ABF4A19}"/>
              </a:ext>
            </a:extLst>
          </p:cNvPr>
          <p:cNvSpPr txBox="1">
            <a:spLocks/>
          </p:cNvSpPr>
          <p:nvPr/>
        </p:nvSpPr>
        <p:spPr>
          <a:xfrm>
            <a:off x="817199" y="6132636"/>
            <a:ext cx="5067223" cy="570020"/>
          </a:xfrm>
          <a:prstGeom prst="rect">
            <a:avLst/>
          </a:prstGeom>
          <a:solidFill>
            <a:schemeClr val="accent6">
              <a:lumMod val="40000"/>
              <a:lumOff val="60000"/>
            </a:schemeClr>
          </a:solidFill>
        </p:spPr>
        <p:txBody>
          <a:bodyPr vert="horz" lIns="91440" tIns="45720" rIns="91440" bIns="45720" rtlCol="1" anchor="b">
            <a:normAutofit fontScale="92500" lnSpcReduction="20000"/>
          </a:bodyPr>
          <a:lstStyle>
            <a:lvl1pPr algn="r" defTabSz="914400" rtl="1" eaLnBrk="1" latinLnBrk="0" hangingPunct="1">
              <a:lnSpc>
                <a:spcPct val="90000"/>
              </a:lnSpc>
              <a:spcBef>
                <a:spcPct val="0"/>
              </a:spcBef>
              <a:buNone/>
              <a:defRPr sz="4400" kern="1200">
                <a:solidFill>
                  <a:schemeClr val="bg1"/>
                </a:solidFill>
                <a:latin typeface="Calibri" panose="020F0502020204030204" pitchFamily="34" charset="0"/>
                <a:ea typeface="+mj-ea"/>
                <a:cs typeface="Calibri" panose="020F0502020204030204" pitchFamily="34" charset="0"/>
              </a:defRPr>
            </a:lvl1pPr>
          </a:lstStyle>
          <a:p>
            <a:endParaRPr lang="x-none" b="1" dirty="0">
              <a:solidFill>
                <a:srgbClr val="0070C0"/>
              </a:solidFill>
            </a:endParaRPr>
          </a:p>
        </p:txBody>
      </p:sp>
      <p:sp>
        <p:nvSpPr>
          <p:cNvPr id="3" name="מלבן 2"/>
          <p:cNvSpPr/>
          <p:nvPr/>
        </p:nvSpPr>
        <p:spPr>
          <a:xfrm>
            <a:off x="5970494" y="2380182"/>
            <a:ext cx="6096000" cy="4154984"/>
          </a:xfrm>
          <a:prstGeom prst="rect">
            <a:avLst/>
          </a:prstGeom>
        </p:spPr>
        <p:txBody>
          <a:bodyPr>
            <a:spAutoFit/>
          </a:bodyPr>
          <a:lstStyle/>
          <a:p>
            <a:pPr algn="ctr"/>
            <a:r>
              <a:rPr lang="he-IL" sz="2400" dirty="0"/>
              <a:t>מה קורה כשאנו זורקים לאשפה חפצים רבים מדי? </a:t>
            </a:r>
          </a:p>
          <a:p>
            <a:pPr algn="ctr"/>
            <a:r>
              <a:rPr lang="he-IL" sz="2400" dirty="0"/>
              <a:t>זריקת פסולת מזיקה לאדם, לסביבה ולעולם כולו. הפסולת תופסת מקום רב, שריפת פסולת משחררת לאוויר עשן וחומרים שאינם בריאים לסביבה כולה. יש פסולת מסוכנת. לדוגמה: סוללות שנזרקות בסיום השימוש לפח משחררות שם חומרים המזהמים את האדמה. החומרים המזוהמים המוזרמים לים או שחודרים דרך הקרקע, מרעילים את מי התהום (מַאֲגרי מים תת-קרקעיים) ועלולים לפגוע קשות בבני אדם, בעלי חיים וצמחים. גם הניילון לסוגיו, עלול לגרום לחנק של בעלי חיים. </a:t>
            </a:r>
            <a:endParaRPr lang="en-US" sz="2400" dirty="0">
              <a:solidFill>
                <a:srgbClr val="FF0000"/>
              </a:solidFill>
            </a:endParaRPr>
          </a:p>
        </p:txBody>
      </p:sp>
    </p:spTree>
    <p:extLst>
      <p:ext uri="{BB962C8B-B14F-4D97-AF65-F5344CB8AC3E}">
        <p14:creationId xmlns:p14="http://schemas.microsoft.com/office/powerpoint/2010/main" val="39071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981548" y="1706192"/>
            <a:ext cx="9572625" cy="3844925"/>
          </a:xfrm>
        </p:spPr>
        <p:txBody>
          <a:bodyPr/>
          <a:lstStyle/>
          <a:p>
            <a:pPr lvl="0"/>
            <a:r>
              <a:rPr lang="he-IL" b="1" dirty="0">
                <a:solidFill>
                  <a:schemeClr val="accent2">
                    <a:lumMod val="75000"/>
                  </a:schemeClr>
                </a:solidFill>
              </a:rPr>
              <a:t>   		</a:t>
            </a:r>
            <a:r>
              <a:rPr lang="he-IL" b="1" dirty="0">
                <a:solidFill>
                  <a:schemeClr val="accent6"/>
                </a:solidFill>
              </a:rPr>
              <a:t>מהם</a:t>
            </a:r>
            <a:r>
              <a:rPr lang="he-IL" b="1" dirty="0">
                <a:solidFill>
                  <a:schemeClr val="accent2">
                    <a:lumMod val="75000"/>
                  </a:schemeClr>
                </a:solidFill>
              </a:rPr>
              <a:t> </a:t>
            </a:r>
            <a:r>
              <a:rPr lang="he-IL" b="1" dirty="0">
                <a:solidFill>
                  <a:schemeClr val="accent6"/>
                </a:solidFill>
              </a:rPr>
              <a:t>נזקי הפסולת</a:t>
            </a:r>
            <a:r>
              <a:rPr lang="he-IL" b="1" dirty="0">
                <a:solidFill>
                  <a:schemeClr val="accent2">
                    <a:lumMod val="75000"/>
                  </a:schemeClr>
                </a:solidFill>
              </a:rPr>
              <a:t> </a:t>
            </a:r>
            <a:r>
              <a:rPr lang="he-IL" b="1" dirty="0">
                <a:solidFill>
                  <a:schemeClr val="accent6"/>
                </a:solidFill>
              </a:rPr>
              <a:t>?</a:t>
            </a:r>
            <a:r>
              <a:rPr lang="he-IL" b="1" dirty="0">
                <a:solidFill>
                  <a:schemeClr val="accent2">
                    <a:lumMod val="75000"/>
                  </a:schemeClr>
                </a:solidFill>
              </a:rPr>
              <a:t>       </a:t>
            </a: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7" name="Title 4">
            <a:extLst>
              <a:ext uri="{FF2B5EF4-FFF2-40B4-BE49-F238E27FC236}">
                <a16:creationId xmlns:a16="http://schemas.microsoft.com/office/drawing/2014/main" id="{61AFFA1F-50A1-CC45-96F8-BD150ABF4A19}"/>
              </a:ext>
            </a:extLst>
          </p:cNvPr>
          <p:cNvSpPr txBox="1">
            <a:spLocks/>
          </p:cNvSpPr>
          <p:nvPr/>
        </p:nvSpPr>
        <p:spPr>
          <a:xfrm>
            <a:off x="3485103" y="2404508"/>
            <a:ext cx="5067223" cy="570020"/>
          </a:xfrm>
          <a:prstGeom prst="rect">
            <a:avLst/>
          </a:prstGeom>
          <a:solidFill>
            <a:schemeClr val="accent6">
              <a:lumMod val="40000"/>
              <a:lumOff val="60000"/>
            </a:schemeClr>
          </a:solidFill>
        </p:spPr>
        <p:txBody>
          <a:bodyPr vert="horz" lIns="91440" tIns="45720" rIns="91440" bIns="45720" rtlCol="1" anchor="b">
            <a:normAutofit/>
          </a:bodyPr>
          <a:lstStyle>
            <a:lvl1pPr algn="r" defTabSz="914400" rtl="1" eaLnBrk="1" latinLnBrk="0" hangingPunct="1">
              <a:lnSpc>
                <a:spcPct val="90000"/>
              </a:lnSpc>
              <a:spcBef>
                <a:spcPct val="0"/>
              </a:spcBef>
              <a:buNone/>
              <a:defRPr sz="4400" kern="1200">
                <a:solidFill>
                  <a:schemeClr val="bg1"/>
                </a:solidFill>
                <a:latin typeface="Calibri" panose="020F0502020204030204" pitchFamily="34" charset="0"/>
                <a:ea typeface="+mj-ea"/>
                <a:cs typeface="Calibri" panose="020F0502020204030204" pitchFamily="34" charset="0"/>
              </a:defRPr>
            </a:lvl1pPr>
          </a:lstStyle>
          <a:p>
            <a:pPr algn="ctr"/>
            <a:r>
              <a:rPr lang="he-IL" sz="2800" b="1" dirty="0">
                <a:solidFill>
                  <a:srgbClr val="0070C0"/>
                </a:solidFill>
              </a:rPr>
              <a:t>הפסולת תופסת מקום רב</a:t>
            </a:r>
            <a:endParaRPr lang="x-none" sz="2800" b="1" dirty="0">
              <a:solidFill>
                <a:srgbClr val="0070C0"/>
              </a:solidFill>
            </a:endParaRPr>
          </a:p>
        </p:txBody>
      </p:sp>
      <p:sp>
        <p:nvSpPr>
          <p:cNvPr id="15" name="כותרת 14"/>
          <p:cNvSpPr>
            <a:spLocks noGrp="1"/>
          </p:cNvSpPr>
          <p:nvPr>
            <p:ph type="title"/>
          </p:nvPr>
        </p:nvSpPr>
        <p:spPr/>
        <p:txBody>
          <a:bodyPr/>
          <a:lstStyle/>
          <a:p>
            <a:r>
              <a:rPr lang="he-IL" dirty="0" smtClean="0"/>
              <a:t>הקניית ידע: נזקי הפסולת</a:t>
            </a:r>
            <a:endParaRPr lang="he-IL" dirty="0"/>
          </a:p>
        </p:txBody>
      </p:sp>
      <p:sp>
        <p:nvSpPr>
          <p:cNvPr id="16" name="Title 4">
            <a:extLst>
              <a:ext uri="{FF2B5EF4-FFF2-40B4-BE49-F238E27FC236}">
                <a16:creationId xmlns:a16="http://schemas.microsoft.com/office/drawing/2014/main" id="{61AFFA1F-50A1-CC45-96F8-BD150ABF4A19}"/>
              </a:ext>
            </a:extLst>
          </p:cNvPr>
          <p:cNvSpPr txBox="1">
            <a:spLocks/>
          </p:cNvSpPr>
          <p:nvPr/>
        </p:nvSpPr>
        <p:spPr>
          <a:xfrm>
            <a:off x="3485103" y="3387834"/>
            <a:ext cx="5067223" cy="570020"/>
          </a:xfrm>
          <a:prstGeom prst="rect">
            <a:avLst/>
          </a:prstGeom>
          <a:solidFill>
            <a:schemeClr val="accent6">
              <a:lumMod val="60000"/>
              <a:lumOff val="40000"/>
            </a:schemeClr>
          </a:solidFill>
        </p:spPr>
        <p:txBody>
          <a:bodyPr vert="horz" lIns="91440" tIns="45720" rIns="91440" bIns="45720" rtlCol="1" anchor="b">
            <a:normAutofit/>
          </a:bodyPr>
          <a:lstStyle>
            <a:lvl1pPr algn="r" defTabSz="914400" rtl="1" eaLnBrk="1" latinLnBrk="0" hangingPunct="1">
              <a:lnSpc>
                <a:spcPct val="90000"/>
              </a:lnSpc>
              <a:spcBef>
                <a:spcPct val="0"/>
              </a:spcBef>
              <a:buNone/>
              <a:defRPr sz="4400" kern="1200">
                <a:solidFill>
                  <a:schemeClr val="bg1"/>
                </a:solidFill>
                <a:latin typeface="Calibri" panose="020F0502020204030204" pitchFamily="34" charset="0"/>
                <a:ea typeface="+mj-ea"/>
                <a:cs typeface="Calibri" panose="020F0502020204030204" pitchFamily="34" charset="0"/>
              </a:defRPr>
            </a:lvl1pPr>
          </a:lstStyle>
          <a:p>
            <a:pPr algn="ctr"/>
            <a:r>
              <a:rPr lang="he-IL" sz="2800" b="1" dirty="0">
                <a:solidFill>
                  <a:srgbClr val="0070C0"/>
                </a:solidFill>
              </a:rPr>
              <a:t>שריפת פסולת משחררת עשן ורעלים</a:t>
            </a:r>
            <a:endParaRPr lang="x-none" sz="2800" b="1" dirty="0">
              <a:solidFill>
                <a:srgbClr val="0070C0"/>
              </a:solidFill>
            </a:endParaRPr>
          </a:p>
        </p:txBody>
      </p:sp>
      <p:sp>
        <p:nvSpPr>
          <p:cNvPr id="17" name="Title 4">
            <a:extLst>
              <a:ext uri="{FF2B5EF4-FFF2-40B4-BE49-F238E27FC236}">
                <a16:creationId xmlns:a16="http://schemas.microsoft.com/office/drawing/2014/main" id="{61AFFA1F-50A1-CC45-96F8-BD150ABF4A19}"/>
              </a:ext>
            </a:extLst>
          </p:cNvPr>
          <p:cNvSpPr txBox="1">
            <a:spLocks/>
          </p:cNvSpPr>
          <p:nvPr/>
        </p:nvSpPr>
        <p:spPr>
          <a:xfrm>
            <a:off x="3485102" y="4411077"/>
            <a:ext cx="5067223" cy="570020"/>
          </a:xfrm>
          <a:prstGeom prst="rect">
            <a:avLst/>
          </a:prstGeom>
          <a:solidFill>
            <a:schemeClr val="accent6">
              <a:lumMod val="40000"/>
              <a:lumOff val="60000"/>
            </a:schemeClr>
          </a:solidFill>
        </p:spPr>
        <p:txBody>
          <a:bodyPr vert="horz" lIns="91440" tIns="45720" rIns="91440" bIns="45720" rtlCol="1" anchor="b">
            <a:normAutofit fontScale="62500" lnSpcReduction="20000"/>
          </a:bodyPr>
          <a:lstStyle>
            <a:lvl1pPr algn="r" defTabSz="914400" rtl="1" eaLnBrk="1" latinLnBrk="0" hangingPunct="1">
              <a:lnSpc>
                <a:spcPct val="90000"/>
              </a:lnSpc>
              <a:spcBef>
                <a:spcPct val="0"/>
              </a:spcBef>
              <a:buNone/>
              <a:defRPr sz="4400" kern="1200">
                <a:solidFill>
                  <a:schemeClr val="bg1"/>
                </a:solidFill>
                <a:latin typeface="Calibri" panose="020F0502020204030204" pitchFamily="34" charset="0"/>
                <a:ea typeface="+mj-ea"/>
                <a:cs typeface="Calibri" panose="020F0502020204030204" pitchFamily="34" charset="0"/>
              </a:defRPr>
            </a:lvl1pPr>
          </a:lstStyle>
          <a:p>
            <a:r>
              <a:rPr lang="he-IL" b="1" dirty="0">
                <a:solidFill>
                  <a:srgbClr val="0070C0"/>
                </a:solidFill>
              </a:rPr>
              <a:t>מזהמת את הקרקע בחומרים מסוכנים</a:t>
            </a:r>
            <a:endParaRPr lang="x-none" b="1" dirty="0">
              <a:solidFill>
                <a:srgbClr val="0070C0"/>
              </a:solidFill>
            </a:endParaRPr>
          </a:p>
        </p:txBody>
      </p:sp>
      <p:sp>
        <p:nvSpPr>
          <p:cNvPr id="18" name="Title 4">
            <a:extLst>
              <a:ext uri="{FF2B5EF4-FFF2-40B4-BE49-F238E27FC236}">
                <a16:creationId xmlns:a16="http://schemas.microsoft.com/office/drawing/2014/main" id="{61AFFA1F-50A1-CC45-96F8-BD150ABF4A19}"/>
              </a:ext>
            </a:extLst>
          </p:cNvPr>
          <p:cNvSpPr txBox="1">
            <a:spLocks/>
          </p:cNvSpPr>
          <p:nvPr/>
        </p:nvSpPr>
        <p:spPr>
          <a:xfrm>
            <a:off x="3485103" y="5221916"/>
            <a:ext cx="5067223" cy="570020"/>
          </a:xfrm>
          <a:prstGeom prst="rect">
            <a:avLst/>
          </a:prstGeom>
          <a:solidFill>
            <a:schemeClr val="accent6">
              <a:lumMod val="60000"/>
              <a:lumOff val="40000"/>
            </a:schemeClr>
          </a:solidFill>
        </p:spPr>
        <p:txBody>
          <a:bodyPr vert="horz" lIns="91440" tIns="45720" rIns="91440" bIns="45720" rtlCol="1" anchor="b">
            <a:normAutofit/>
          </a:bodyPr>
          <a:lstStyle>
            <a:lvl1pPr algn="r" defTabSz="914400" rtl="1" eaLnBrk="1" latinLnBrk="0" hangingPunct="1">
              <a:lnSpc>
                <a:spcPct val="90000"/>
              </a:lnSpc>
              <a:spcBef>
                <a:spcPct val="0"/>
              </a:spcBef>
              <a:buNone/>
              <a:defRPr sz="4400" kern="1200">
                <a:solidFill>
                  <a:schemeClr val="bg1"/>
                </a:solidFill>
                <a:latin typeface="Calibri" panose="020F0502020204030204" pitchFamily="34" charset="0"/>
                <a:ea typeface="+mj-ea"/>
                <a:cs typeface="Calibri" panose="020F0502020204030204" pitchFamily="34" charset="0"/>
              </a:defRPr>
            </a:lvl1pPr>
          </a:lstStyle>
          <a:p>
            <a:pPr algn="ctr"/>
            <a:r>
              <a:rPr lang="he-IL" sz="2800" b="1" dirty="0">
                <a:solidFill>
                  <a:srgbClr val="0070C0"/>
                </a:solidFill>
              </a:rPr>
              <a:t>חומרים מזהמים את מי התהום</a:t>
            </a:r>
            <a:endParaRPr lang="x-none" sz="2800" b="1" dirty="0">
              <a:solidFill>
                <a:srgbClr val="0070C0"/>
              </a:solidFill>
            </a:endParaRPr>
          </a:p>
        </p:txBody>
      </p:sp>
      <p:sp>
        <p:nvSpPr>
          <p:cNvPr id="19" name="Title 4">
            <a:extLst>
              <a:ext uri="{FF2B5EF4-FFF2-40B4-BE49-F238E27FC236}">
                <a16:creationId xmlns:a16="http://schemas.microsoft.com/office/drawing/2014/main" id="{61AFFA1F-50A1-CC45-96F8-BD150ABF4A19}"/>
              </a:ext>
            </a:extLst>
          </p:cNvPr>
          <p:cNvSpPr txBox="1">
            <a:spLocks/>
          </p:cNvSpPr>
          <p:nvPr/>
        </p:nvSpPr>
        <p:spPr>
          <a:xfrm>
            <a:off x="3485102" y="6132636"/>
            <a:ext cx="5067223" cy="570020"/>
          </a:xfrm>
          <a:prstGeom prst="rect">
            <a:avLst/>
          </a:prstGeom>
          <a:solidFill>
            <a:schemeClr val="accent6">
              <a:lumMod val="40000"/>
              <a:lumOff val="60000"/>
            </a:schemeClr>
          </a:solidFill>
        </p:spPr>
        <p:txBody>
          <a:bodyPr vert="horz" lIns="91440" tIns="45720" rIns="91440" bIns="45720" rtlCol="1" anchor="b">
            <a:normAutofit/>
          </a:bodyPr>
          <a:lstStyle>
            <a:lvl1pPr algn="r" defTabSz="914400" rtl="1" eaLnBrk="1" latinLnBrk="0" hangingPunct="1">
              <a:lnSpc>
                <a:spcPct val="90000"/>
              </a:lnSpc>
              <a:spcBef>
                <a:spcPct val="0"/>
              </a:spcBef>
              <a:buNone/>
              <a:defRPr sz="4400" kern="1200">
                <a:solidFill>
                  <a:schemeClr val="bg1"/>
                </a:solidFill>
                <a:latin typeface="Calibri" panose="020F0502020204030204" pitchFamily="34" charset="0"/>
                <a:ea typeface="+mj-ea"/>
                <a:cs typeface="Calibri" panose="020F0502020204030204" pitchFamily="34" charset="0"/>
              </a:defRPr>
            </a:lvl1pPr>
          </a:lstStyle>
          <a:p>
            <a:pPr algn="ctr"/>
            <a:r>
              <a:rPr lang="he-IL" sz="2800" b="1" dirty="0" err="1" smtClean="0">
                <a:solidFill>
                  <a:srgbClr val="0070C0"/>
                </a:solidFill>
              </a:rPr>
              <a:t>נַיְלון</a:t>
            </a:r>
            <a:r>
              <a:rPr lang="he-IL" sz="2800" b="1" dirty="0" smtClean="0">
                <a:solidFill>
                  <a:srgbClr val="0070C0"/>
                </a:solidFill>
              </a:rPr>
              <a:t> </a:t>
            </a:r>
            <a:r>
              <a:rPr lang="he-IL" sz="2800" b="1" dirty="0">
                <a:solidFill>
                  <a:srgbClr val="0070C0"/>
                </a:solidFill>
              </a:rPr>
              <a:t>מהווה סכנת חנק לבעלי חיים</a:t>
            </a:r>
            <a:endParaRPr lang="x-none" sz="2800" b="1" dirty="0">
              <a:solidFill>
                <a:srgbClr val="0070C0"/>
              </a:solidFill>
            </a:endParaRPr>
          </a:p>
        </p:txBody>
      </p:sp>
    </p:spTree>
    <p:extLst>
      <p:ext uri="{BB962C8B-B14F-4D97-AF65-F5344CB8AC3E}">
        <p14:creationId xmlns:p14="http://schemas.microsoft.com/office/powerpoint/2010/main" val="399861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2603351" y="663126"/>
            <a:ext cx="8758239" cy="720000"/>
          </a:xfrm>
        </p:spPr>
        <p:txBody>
          <a:bodyPr>
            <a:normAutofit fontScale="90000"/>
          </a:bodyPr>
          <a:lstStyle/>
          <a:p>
            <a:r>
              <a:rPr lang="he-IL" dirty="0" smtClean="0"/>
              <a:t>הקניית ידע: חובת האדם לשמירה על הבריאה</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550779" y="1959608"/>
            <a:ext cx="10634601"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1472775" y="127776"/>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2" name="TextBox 1"/>
          <p:cNvSpPr txBox="1"/>
          <p:nvPr/>
        </p:nvSpPr>
        <p:spPr>
          <a:xfrm>
            <a:off x="550779" y="2187162"/>
            <a:ext cx="10634601" cy="3046988"/>
          </a:xfrm>
          <a:prstGeom prst="rect">
            <a:avLst/>
          </a:prstGeom>
          <a:noFill/>
        </p:spPr>
        <p:txBody>
          <a:bodyPr wrap="square" rtlCol="1">
            <a:spAutoFit/>
          </a:bodyPr>
          <a:lstStyle/>
          <a:p>
            <a:pPr algn="ctr"/>
            <a:r>
              <a:rPr lang="he-IL" sz="3200" dirty="0"/>
              <a:t>חז"ל אמרו: "</a:t>
            </a:r>
            <a:r>
              <a:rPr lang="he-IL" sz="3200" dirty="0" smtClean="0"/>
              <a:t>בְּשָעָה שֶבָּרָא </a:t>
            </a:r>
            <a:r>
              <a:rPr lang="he-IL" sz="3200" dirty="0"/>
              <a:t>הקב"ה את האדם הראשון, </a:t>
            </a:r>
            <a:r>
              <a:rPr lang="he-IL" sz="3200" dirty="0" smtClean="0"/>
              <a:t>נְטָלו וְהֶחֱזִירוֹ </a:t>
            </a:r>
            <a:r>
              <a:rPr lang="he-IL" sz="3200" dirty="0"/>
              <a:t>על כל </a:t>
            </a:r>
            <a:r>
              <a:rPr lang="he-IL" sz="3200" dirty="0" smtClean="0"/>
              <a:t>אִילָנֵי גַן עֵדֶן</a:t>
            </a:r>
            <a:r>
              <a:rPr lang="he-IL" sz="3200" dirty="0"/>
              <a:t>, ואמר לו: </a:t>
            </a:r>
            <a:r>
              <a:rPr lang="he-IL" sz="3200" dirty="0" smtClean="0"/>
              <a:t>רְאֵה מַעֲשַׂי כַּמָה מְשֻבָּחִים</a:t>
            </a:r>
            <a:r>
              <a:rPr lang="he-IL" sz="3200" dirty="0"/>
              <a:t>. </a:t>
            </a:r>
          </a:p>
          <a:p>
            <a:pPr algn="ctr"/>
            <a:r>
              <a:rPr lang="he-IL" sz="3200" dirty="0" smtClean="0"/>
              <a:t>בִּשבִילְךָ בָּרָאתִי</a:t>
            </a:r>
            <a:r>
              <a:rPr lang="he-IL" sz="3200" dirty="0"/>
              <a:t>. </a:t>
            </a:r>
            <a:r>
              <a:rPr lang="he-IL" sz="3200" dirty="0" smtClean="0"/>
              <a:t>תֵּן דַעְתְּךָ שֶלֹא תַּחֲרִיב עוֹלָמִי</a:t>
            </a:r>
            <a:r>
              <a:rPr lang="he-IL" sz="3200" dirty="0"/>
              <a:t>..." </a:t>
            </a:r>
          </a:p>
          <a:p>
            <a:pPr algn="ctr"/>
            <a:r>
              <a:rPr lang="he-IL" sz="3200" dirty="0"/>
              <a:t>								(קהלת רבא </a:t>
            </a:r>
            <a:r>
              <a:rPr lang="he-IL" sz="3200" dirty="0" err="1"/>
              <a:t>ז',כ"ח</a:t>
            </a:r>
            <a:r>
              <a:rPr lang="he-IL" sz="3200" dirty="0"/>
              <a:t>) </a:t>
            </a:r>
          </a:p>
          <a:p>
            <a:pPr algn="ctr"/>
            <a:endParaRPr lang="en-US" sz="3200" dirty="0"/>
          </a:p>
          <a:p>
            <a:pPr algn="ctr"/>
            <a:r>
              <a:rPr lang="he-IL" sz="3200" dirty="0">
                <a:solidFill>
                  <a:srgbClr val="FF0000"/>
                </a:solidFill>
              </a:rPr>
              <a:t>כיצד אנו יכולים לתת דעתנו </a:t>
            </a:r>
            <a:r>
              <a:rPr lang="he-IL" sz="3200" dirty="0" smtClean="0">
                <a:solidFill>
                  <a:srgbClr val="FF0000"/>
                </a:solidFill>
              </a:rPr>
              <a:t>שלא </a:t>
            </a:r>
            <a:r>
              <a:rPr lang="he-IL" sz="3200" dirty="0">
                <a:solidFill>
                  <a:srgbClr val="FF0000"/>
                </a:solidFill>
              </a:rPr>
              <a:t>להחריב את </a:t>
            </a:r>
            <a:r>
              <a:rPr lang="he-IL" sz="3200" dirty="0" smtClean="0">
                <a:solidFill>
                  <a:srgbClr val="FF0000"/>
                </a:solidFill>
              </a:rPr>
              <a:t>העולם? </a:t>
            </a:r>
            <a:endParaRPr lang="en-US" sz="3200" dirty="0">
              <a:solidFill>
                <a:srgbClr val="FF0000"/>
              </a:solidFill>
            </a:endParaRPr>
          </a:p>
        </p:txBody>
      </p:sp>
    </p:spTree>
    <p:extLst>
      <p:ext uri="{BB962C8B-B14F-4D97-AF65-F5344CB8AC3E}">
        <p14:creationId xmlns:p14="http://schemas.microsoft.com/office/powerpoint/2010/main" val="397866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smtClean="0"/>
              <a:t>מפיקים מידע:</a:t>
            </a:r>
            <a:r>
              <a:rPr lang="en-US" dirty="0" smtClean="0"/>
              <a:t> </a:t>
            </a:r>
            <a:r>
              <a:rPr lang="he-IL" dirty="0" smtClean="0"/>
              <a:t>פעולות לַהֲגָנַת הסביבה</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006620" y="1959608"/>
            <a:ext cx="9572625"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2" name="TextBox 1"/>
          <p:cNvSpPr txBox="1"/>
          <p:nvPr/>
        </p:nvSpPr>
        <p:spPr>
          <a:xfrm>
            <a:off x="550779" y="2187162"/>
            <a:ext cx="10634601" cy="1569660"/>
          </a:xfrm>
          <a:prstGeom prst="rect">
            <a:avLst/>
          </a:prstGeom>
          <a:noFill/>
        </p:spPr>
        <p:txBody>
          <a:bodyPr wrap="square" rtlCol="1">
            <a:spAutoFit/>
          </a:bodyPr>
          <a:lstStyle/>
          <a:p>
            <a:pPr algn="ctr"/>
            <a:r>
              <a:rPr lang="he-IL" sz="3200" dirty="0"/>
              <a:t>ראשית כל, לפני שאנו זורקים חפץ או מזון רצוי לבדוק האם זו באמת פְּסֹלֶת. </a:t>
            </a:r>
            <a:r>
              <a:rPr lang="he-IL" sz="3200" b="1" dirty="0"/>
              <a:t>פְּסֹלֶת</a:t>
            </a:r>
            <a:r>
              <a:rPr lang="he-IL" sz="3200" dirty="0"/>
              <a:t> היא כל מה שאנו זורקים לאשפה משום שאיננו שימושי </a:t>
            </a:r>
            <a:r>
              <a:rPr lang="he-IL" sz="3200" dirty="0" smtClean="0"/>
              <a:t>עֲבוּרֵנוּ, </a:t>
            </a:r>
            <a:r>
              <a:rPr lang="he-IL" sz="3200" dirty="0"/>
              <a:t>ואין לנו עוד צורך בו. </a:t>
            </a:r>
          </a:p>
        </p:txBody>
      </p:sp>
    </p:spTree>
    <p:extLst>
      <p:ext uri="{BB962C8B-B14F-4D97-AF65-F5344CB8AC3E}">
        <p14:creationId xmlns:p14="http://schemas.microsoft.com/office/powerpoint/2010/main" val="14802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981548" y="1706192"/>
            <a:ext cx="9572625" cy="3844925"/>
          </a:xfrm>
        </p:spPr>
        <p:txBody>
          <a:bodyPr/>
          <a:lstStyle/>
          <a:p>
            <a:pPr lvl="0"/>
            <a:r>
              <a:rPr lang="he-IL" b="1" dirty="0">
                <a:solidFill>
                  <a:schemeClr val="accent2">
                    <a:lumMod val="75000"/>
                  </a:schemeClr>
                </a:solidFill>
              </a:rPr>
              <a:t>   		</a:t>
            </a:r>
            <a:r>
              <a:rPr lang="he-IL" b="1" dirty="0">
                <a:solidFill>
                  <a:schemeClr val="accent6"/>
                </a:solidFill>
              </a:rPr>
              <a:t>מה זאת פְּסֹלֶת</a:t>
            </a:r>
            <a:r>
              <a:rPr lang="he-IL" b="1" dirty="0">
                <a:solidFill>
                  <a:schemeClr val="accent2">
                    <a:lumMod val="75000"/>
                  </a:schemeClr>
                </a:solidFill>
              </a:rPr>
              <a:t> </a:t>
            </a:r>
            <a:r>
              <a:rPr lang="he-IL" b="1" dirty="0">
                <a:solidFill>
                  <a:schemeClr val="accent6"/>
                </a:solidFill>
              </a:rPr>
              <a:t>?</a:t>
            </a:r>
            <a:r>
              <a:rPr lang="he-IL" b="1" dirty="0">
                <a:solidFill>
                  <a:schemeClr val="accent2">
                    <a:lumMod val="75000"/>
                  </a:schemeClr>
                </a:solidFill>
              </a:rPr>
              <a:t>    </a:t>
            </a: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15" name="כותרת 14"/>
          <p:cNvSpPr>
            <a:spLocks noGrp="1"/>
          </p:cNvSpPr>
          <p:nvPr>
            <p:ph type="title"/>
          </p:nvPr>
        </p:nvSpPr>
        <p:spPr/>
        <p:txBody>
          <a:bodyPr/>
          <a:lstStyle/>
          <a:p>
            <a:r>
              <a:rPr lang="he-IL" dirty="0"/>
              <a:t>לומדים מהי פסולת- הגדרה  </a:t>
            </a:r>
          </a:p>
        </p:txBody>
      </p:sp>
      <p:sp>
        <p:nvSpPr>
          <p:cNvPr id="2" name="מלבן 1">
            <a:extLst>
              <a:ext uri="{FF2B5EF4-FFF2-40B4-BE49-F238E27FC236}">
                <a16:creationId xmlns:a16="http://schemas.microsoft.com/office/drawing/2014/main" id="{5B36F80C-B2C4-451A-B0D2-6985D1CB062E}"/>
              </a:ext>
            </a:extLst>
          </p:cNvPr>
          <p:cNvSpPr/>
          <p:nvPr/>
        </p:nvSpPr>
        <p:spPr>
          <a:xfrm>
            <a:off x="3048000" y="2967335"/>
            <a:ext cx="6096000" cy="3539430"/>
          </a:xfrm>
          <a:prstGeom prst="rect">
            <a:avLst/>
          </a:prstGeom>
        </p:spPr>
        <p:txBody>
          <a:bodyPr>
            <a:spAutoFit/>
          </a:bodyPr>
          <a:lstStyle/>
          <a:p>
            <a:pPr algn="ctr"/>
            <a:r>
              <a:rPr lang="he-IL" sz="3200" b="1" dirty="0">
                <a:solidFill>
                  <a:srgbClr val="00B050"/>
                </a:solidFill>
              </a:rPr>
              <a:t>פְּסֹלֶת</a:t>
            </a:r>
            <a:r>
              <a:rPr lang="he-IL" sz="3200" dirty="0"/>
              <a:t> היא חומרים ומוצרים בלתי רצויים או בלתי שימושיים.</a:t>
            </a:r>
          </a:p>
          <a:p>
            <a:pPr algn="ctr"/>
            <a:r>
              <a:rPr lang="he-IL" sz="3200" dirty="0"/>
              <a:t>חשוב לדעת ש</a:t>
            </a:r>
            <a:r>
              <a:rPr lang="he-IL" sz="3200" b="1" dirty="0">
                <a:solidFill>
                  <a:srgbClr val="00B050"/>
                </a:solidFill>
              </a:rPr>
              <a:t>פְּסֹלֶת</a:t>
            </a:r>
            <a:r>
              <a:rPr lang="he-IL" sz="3200" dirty="0"/>
              <a:t> עבור אֶחד אינה בְּהֶכְרֵחַ </a:t>
            </a:r>
            <a:r>
              <a:rPr lang="he-IL" sz="3200" b="1" dirty="0">
                <a:solidFill>
                  <a:srgbClr val="00B050"/>
                </a:solidFill>
              </a:rPr>
              <a:t>פְּסֹלֶת</a:t>
            </a:r>
            <a:r>
              <a:rPr lang="he-IL" sz="3200" dirty="0"/>
              <a:t> עבור האחר.</a:t>
            </a:r>
          </a:p>
          <a:p>
            <a:pPr algn="ctr"/>
            <a:endParaRPr lang="he-IL" sz="3200" dirty="0" smtClean="0"/>
          </a:p>
          <a:p>
            <a:pPr algn="ctr"/>
            <a:r>
              <a:rPr lang="he-IL" sz="3200" dirty="0" smtClean="0"/>
              <a:t>שורש </a:t>
            </a:r>
            <a:r>
              <a:rPr lang="he-IL" sz="3200" dirty="0"/>
              <a:t>המילה הוא </a:t>
            </a:r>
            <a:r>
              <a:rPr lang="he-IL" sz="3200" b="1" dirty="0" err="1">
                <a:solidFill>
                  <a:srgbClr val="00B050"/>
                </a:solidFill>
              </a:rPr>
              <a:t>פ.ס.ל</a:t>
            </a:r>
            <a:endParaRPr lang="he-IL" sz="3200" b="1" dirty="0">
              <a:solidFill>
                <a:srgbClr val="00B050"/>
              </a:solidFill>
            </a:endParaRPr>
          </a:p>
          <a:p>
            <a:pPr algn="ctr"/>
            <a:r>
              <a:rPr lang="he-IL" sz="3200" dirty="0"/>
              <a:t> </a:t>
            </a:r>
          </a:p>
        </p:txBody>
      </p:sp>
    </p:spTree>
    <p:extLst>
      <p:ext uri="{BB962C8B-B14F-4D97-AF65-F5344CB8AC3E}">
        <p14:creationId xmlns:p14="http://schemas.microsoft.com/office/powerpoint/2010/main" val="377841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981548" y="1706192"/>
            <a:ext cx="9572625" cy="3844925"/>
          </a:xfrm>
        </p:spPr>
        <p:txBody>
          <a:bodyPr/>
          <a:lstStyle/>
          <a:p>
            <a:pPr lvl="0"/>
            <a:r>
              <a:rPr lang="he-IL" b="1" dirty="0">
                <a:solidFill>
                  <a:schemeClr val="accent2">
                    <a:lumMod val="75000"/>
                  </a:schemeClr>
                </a:solidFill>
              </a:rPr>
              <a:t>   		</a:t>
            </a: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15" name="כותרת 14"/>
          <p:cNvSpPr>
            <a:spLocks noGrp="1"/>
          </p:cNvSpPr>
          <p:nvPr>
            <p:ph type="title"/>
          </p:nvPr>
        </p:nvSpPr>
        <p:spPr/>
        <p:txBody>
          <a:bodyPr/>
          <a:lstStyle/>
          <a:p>
            <a:r>
              <a:rPr lang="he-IL" dirty="0"/>
              <a:t>לומדים לשון- משפחות מילים  </a:t>
            </a:r>
          </a:p>
        </p:txBody>
      </p:sp>
      <p:sp>
        <p:nvSpPr>
          <p:cNvPr id="2" name="מלבן 1">
            <a:extLst>
              <a:ext uri="{FF2B5EF4-FFF2-40B4-BE49-F238E27FC236}">
                <a16:creationId xmlns:a16="http://schemas.microsoft.com/office/drawing/2014/main" id="{5B36F80C-B2C4-451A-B0D2-6985D1CB062E}"/>
              </a:ext>
            </a:extLst>
          </p:cNvPr>
          <p:cNvSpPr/>
          <p:nvPr/>
        </p:nvSpPr>
        <p:spPr>
          <a:xfrm>
            <a:off x="3048000" y="2967335"/>
            <a:ext cx="6096000" cy="1569660"/>
          </a:xfrm>
          <a:prstGeom prst="rect">
            <a:avLst/>
          </a:prstGeom>
        </p:spPr>
        <p:txBody>
          <a:bodyPr>
            <a:spAutoFit/>
          </a:bodyPr>
          <a:lstStyle/>
          <a:p>
            <a:pPr algn="ctr"/>
            <a:r>
              <a:rPr lang="he-IL" sz="3200" dirty="0"/>
              <a:t>שורש המילה </a:t>
            </a:r>
            <a:r>
              <a:rPr lang="he-IL" sz="3200" b="1" dirty="0">
                <a:solidFill>
                  <a:srgbClr val="00B050"/>
                </a:solidFill>
              </a:rPr>
              <a:t>פְּסֹלֶת</a:t>
            </a:r>
            <a:r>
              <a:rPr lang="he-IL" sz="3200" dirty="0"/>
              <a:t> הוא</a:t>
            </a:r>
          </a:p>
          <a:p>
            <a:pPr algn="ctr"/>
            <a:r>
              <a:rPr lang="he-IL" sz="3200" dirty="0"/>
              <a:t> </a:t>
            </a:r>
            <a:r>
              <a:rPr lang="he-IL" sz="3200" b="1" dirty="0" err="1">
                <a:solidFill>
                  <a:srgbClr val="00B050"/>
                </a:solidFill>
              </a:rPr>
              <a:t>פ.ס.ל</a:t>
            </a:r>
            <a:endParaRPr lang="he-IL" sz="3200" b="1" dirty="0">
              <a:solidFill>
                <a:srgbClr val="00B050"/>
              </a:solidFill>
            </a:endParaRPr>
          </a:p>
          <a:p>
            <a:pPr algn="ctr"/>
            <a:r>
              <a:rPr lang="he-IL" sz="3200" dirty="0"/>
              <a:t> </a:t>
            </a:r>
          </a:p>
        </p:txBody>
      </p:sp>
    </p:spTree>
    <p:extLst>
      <p:ext uri="{BB962C8B-B14F-4D97-AF65-F5344CB8AC3E}">
        <p14:creationId xmlns:p14="http://schemas.microsoft.com/office/powerpoint/2010/main" val="325831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981548" y="1706192"/>
            <a:ext cx="9572625" cy="584775"/>
          </a:xfrm>
        </p:spPr>
        <p:txBody>
          <a:bodyPr>
            <a:normAutofit lnSpcReduction="10000"/>
          </a:bodyPr>
          <a:lstStyle/>
          <a:p>
            <a:pPr lvl="0"/>
            <a:r>
              <a:rPr lang="he-IL" b="1" dirty="0">
                <a:solidFill>
                  <a:schemeClr val="accent2">
                    <a:lumMod val="75000"/>
                  </a:schemeClr>
                </a:solidFill>
              </a:rPr>
              <a:t>  </a:t>
            </a:r>
            <a:r>
              <a:rPr lang="he-IL" b="1" dirty="0">
                <a:solidFill>
                  <a:srgbClr val="00B050"/>
                </a:solidFill>
              </a:rPr>
              <a:t>מילים נוספות מהשורש</a:t>
            </a:r>
            <a:r>
              <a:rPr lang="he-IL" b="1" dirty="0">
                <a:solidFill>
                  <a:schemeClr val="accent2">
                    <a:lumMod val="75000"/>
                  </a:schemeClr>
                </a:solidFill>
              </a:rPr>
              <a:t> </a:t>
            </a:r>
            <a:r>
              <a:rPr lang="he-IL" b="1" dirty="0" err="1">
                <a:solidFill>
                  <a:srgbClr val="00B050"/>
                </a:solidFill>
              </a:rPr>
              <a:t>פ.ס.ל</a:t>
            </a:r>
            <a:r>
              <a:rPr lang="he-IL" b="1" dirty="0">
                <a:solidFill>
                  <a:schemeClr val="accent2">
                    <a:lumMod val="75000"/>
                  </a:schemeClr>
                </a:solidFill>
              </a:rPr>
              <a:t> 	</a:t>
            </a: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15" name="כותרת 14"/>
          <p:cNvSpPr>
            <a:spLocks noGrp="1"/>
          </p:cNvSpPr>
          <p:nvPr>
            <p:ph type="title"/>
          </p:nvPr>
        </p:nvSpPr>
        <p:spPr/>
        <p:txBody>
          <a:bodyPr/>
          <a:lstStyle/>
          <a:p>
            <a:r>
              <a:rPr lang="he-IL" dirty="0"/>
              <a:t>מילים מהשורש </a:t>
            </a:r>
            <a:r>
              <a:rPr lang="he-IL" dirty="0" err="1"/>
              <a:t>פ.ס.ל</a:t>
            </a:r>
            <a:r>
              <a:rPr lang="he-IL" dirty="0"/>
              <a:t>  </a:t>
            </a:r>
          </a:p>
        </p:txBody>
      </p:sp>
      <p:sp>
        <p:nvSpPr>
          <p:cNvPr id="10" name="תיבת טקסט 9">
            <a:extLst>
              <a:ext uri="{FF2B5EF4-FFF2-40B4-BE49-F238E27FC236}">
                <a16:creationId xmlns:a16="http://schemas.microsoft.com/office/drawing/2014/main" id="{36584F5A-2955-41D5-9FAB-EDC4C4B4C10C}"/>
              </a:ext>
            </a:extLst>
          </p:cNvPr>
          <p:cNvSpPr txBox="1"/>
          <p:nvPr/>
        </p:nvSpPr>
        <p:spPr>
          <a:xfrm>
            <a:off x="10058400" y="2647784"/>
            <a:ext cx="1049573" cy="646331"/>
          </a:xfrm>
          <a:prstGeom prst="rect">
            <a:avLst/>
          </a:prstGeom>
          <a:noFill/>
        </p:spPr>
        <p:txBody>
          <a:bodyPr wrap="square" rtlCol="1">
            <a:spAutoFit/>
          </a:bodyPr>
          <a:lstStyle/>
          <a:p>
            <a:pPr algn="ctr"/>
            <a:r>
              <a:rPr lang="he-IL" sz="3600" dirty="0"/>
              <a:t>פָּסוּל</a:t>
            </a:r>
          </a:p>
        </p:txBody>
      </p:sp>
      <p:sp>
        <p:nvSpPr>
          <p:cNvPr id="21" name="תיבת טקסט 20">
            <a:extLst>
              <a:ext uri="{FF2B5EF4-FFF2-40B4-BE49-F238E27FC236}">
                <a16:creationId xmlns:a16="http://schemas.microsoft.com/office/drawing/2014/main" id="{BC31FF8F-7CFE-4BB4-919F-7F07924F4D3C}"/>
              </a:ext>
            </a:extLst>
          </p:cNvPr>
          <p:cNvSpPr txBox="1"/>
          <p:nvPr/>
        </p:nvSpPr>
        <p:spPr>
          <a:xfrm>
            <a:off x="7960659" y="2630141"/>
            <a:ext cx="1427588" cy="646331"/>
          </a:xfrm>
          <a:prstGeom prst="rect">
            <a:avLst/>
          </a:prstGeom>
          <a:noFill/>
        </p:spPr>
        <p:txBody>
          <a:bodyPr wrap="square" rtlCol="1">
            <a:spAutoFit/>
          </a:bodyPr>
          <a:lstStyle/>
          <a:p>
            <a:r>
              <a:rPr lang="he-IL" sz="3600" dirty="0"/>
              <a:t>לִפְסוֹל</a:t>
            </a:r>
          </a:p>
        </p:txBody>
      </p:sp>
      <p:sp>
        <p:nvSpPr>
          <p:cNvPr id="22" name="תיבת טקסט 21">
            <a:extLst>
              <a:ext uri="{FF2B5EF4-FFF2-40B4-BE49-F238E27FC236}">
                <a16:creationId xmlns:a16="http://schemas.microsoft.com/office/drawing/2014/main" id="{1E2651D3-6478-4DF8-AAB7-F65C9E746DAE}"/>
              </a:ext>
            </a:extLst>
          </p:cNvPr>
          <p:cNvSpPr txBox="1"/>
          <p:nvPr/>
        </p:nvSpPr>
        <p:spPr>
          <a:xfrm>
            <a:off x="5941293" y="2658902"/>
            <a:ext cx="1653132" cy="646331"/>
          </a:xfrm>
          <a:prstGeom prst="rect">
            <a:avLst/>
          </a:prstGeom>
          <a:noFill/>
        </p:spPr>
        <p:txBody>
          <a:bodyPr wrap="square" rtlCol="1">
            <a:spAutoFit/>
          </a:bodyPr>
          <a:lstStyle/>
          <a:p>
            <a:r>
              <a:rPr lang="he-IL" sz="3600" dirty="0"/>
              <a:t>פְּסִילָה</a:t>
            </a:r>
            <a:r>
              <a:rPr lang="he-IL" dirty="0"/>
              <a:t> </a:t>
            </a:r>
          </a:p>
        </p:txBody>
      </p:sp>
      <p:sp>
        <p:nvSpPr>
          <p:cNvPr id="23" name="תיבת טקסט 22">
            <a:extLst>
              <a:ext uri="{FF2B5EF4-FFF2-40B4-BE49-F238E27FC236}">
                <a16:creationId xmlns:a16="http://schemas.microsoft.com/office/drawing/2014/main" id="{98F0E350-0C73-4E67-996E-1DF545650F29}"/>
              </a:ext>
            </a:extLst>
          </p:cNvPr>
          <p:cNvSpPr txBox="1"/>
          <p:nvPr/>
        </p:nvSpPr>
        <p:spPr>
          <a:xfrm>
            <a:off x="3979608" y="2663980"/>
            <a:ext cx="1650481" cy="646331"/>
          </a:xfrm>
          <a:prstGeom prst="rect">
            <a:avLst/>
          </a:prstGeom>
          <a:noFill/>
        </p:spPr>
        <p:txBody>
          <a:bodyPr wrap="square" rtlCol="1">
            <a:spAutoFit/>
          </a:bodyPr>
          <a:lstStyle/>
          <a:p>
            <a:r>
              <a:rPr lang="he-IL" sz="3600" dirty="0"/>
              <a:t>פְּסֹלֶת</a:t>
            </a:r>
          </a:p>
        </p:txBody>
      </p:sp>
      <p:sp>
        <p:nvSpPr>
          <p:cNvPr id="24" name="תיבת טקסט 23">
            <a:extLst>
              <a:ext uri="{FF2B5EF4-FFF2-40B4-BE49-F238E27FC236}">
                <a16:creationId xmlns:a16="http://schemas.microsoft.com/office/drawing/2014/main" id="{3764927A-AFE3-4BAB-BDB8-01D4E1AF5118}"/>
              </a:ext>
            </a:extLst>
          </p:cNvPr>
          <p:cNvSpPr txBox="1"/>
          <p:nvPr/>
        </p:nvSpPr>
        <p:spPr>
          <a:xfrm>
            <a:off x="1323191" y="2658902"/>
            <a:ext cx="1976329" cy="646331"/>
          </a:xfrm>
          <a:prstGeom prst="rect">
            <a:avLst/>
          </a:prstGeom>
          <a:noFill/>
        </p:spPr>
        <p:txBody>
          <a:bodyPr wrap="square" rtlCol="1">
            <a:spAutoFit/>
          </a:bodyPr>
          <a:lstStyle/>
          <a:p>
            <a:r>
              <a:rPr lang="he-IL" sz="3600" dirty="0"/>
              <a:t>יִפָּסֵל</a:t>
            </a:r>
          </a:p>
        </p:txBody>
      </p:sp>
      <p:sp>
        <p:nvSpPr>
          <p:cNvPr id="25" name="תיבת טקסט 24">
            <a:extLst>
              <a:ext uri="{FF2B5EF4-FFF2-40B4-BE49-F238E27FC236}">
                <a16:creationId xmlns:a16="http://schemas.microsoft.com/office/drawing/2014/main" id="{A12B2853-E8BC-4A61-B05D-ED4A3184817F}"/>
              </a:ext>
            </a:extLst>
          </p:cNvPr>
          <p:cNvSpPr txBox="1"/>
          <p:nvPr/>
        </p:nvSpPr>
        <p:spPr>
          <a:xfrm>
            <a:off x="5982834" y="4467229"/>
            <a:ext cx="1570051" cy="646331"/>
          </a:xfrm>
          <a:prstGeom prst="rect">
            <a:avLst/>
          </a:prstGeom>
          <a:noFill/>
        </p:spPr>
        <p:txBody>
          <a:bodyPr wrap="square" rtlCol="1">
            <a:spAutoFit/>
          </a:bodyPr>
          <a:lstStyle/>
          <a:p>
            <a:r>
              <a:rPr lang="he-IL" sz="3600" dirty="0"/>
              <a:t>נִפְסַל</a:t>
            </a:r>
          </a:p>
        </p:txBody>
      </p:sp>
      <p:sp>
        <p:nvSpPr>
          <p:cNvPr id="26" name="תיבת טקסט 25">
            <a:extLst>
              <a:ext uri="{FF2B5EF4-FFF2-40B4-BE49-F238E27FC236}">
                <a16:creationId xmlns:a16="http://schemas.microsoft.com/office/drawing/2014/main" id="{CF4A1A73-6C39-4407-B498-70B8C4032DB4}"/>
              </a:ext>
            </a:extLst>
          </p:cNvPr>
          <p:cNvSpPr txBox="1"/>
          <p:nvPr/>
        </p:nvSpPr>
        <p:spPr>
          <a:xfrm>
            <a:off x="3617846" y="4467228"/>
            <a:ext cx="2417530" cy="646331"/>
          </a:xfrm>
          <a:prstGeom prst="rect">
            <a:avLst/>
          </a:prstGeom>
          <a:noFill/>
        </p:spPr>
        <p:txBody>
          <a:bodyPr wrap="square" rtlCol="1">
            <a:spAutoFit/>
          </a:bodyPr>
          <a:lstStyle/>
          <a:p>
            <a:r>
              <a:rPr lang="he-IL" sz="3600" dirty="0"/>
              <a:t>יִפְסוֹל</a:t>
            </a:r>
          </a:p>
        </p:txBody>
      </p:sp>
    </p:spTree>
    <p:extLst>
      <p:ext uri="{BB962C8B-B14F-4D97-AF65-F5344CB8AC3E}">
        <p14:creationId xmlns:p14="http://schemas.microsoft.com/office/powerpoint/2010/main" val="27119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p:bldP spid="21" grpId="0"/>
      <p:bldP spid="22" grpId="0"/>
      <p:bldP spid="23"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2905380" y="665105"/>
            <a:ext cx="8280000" cy="720000"/>
          </a:xfrm>
        </p:spPr>
        <p:txBody>
          <a:bodyPr>
            <a:normAutofit/>
          </a:bodyPr>
          <a:lstStyle/>
          <a:p>
            <a:r>
              <a:rPr lang="he-IL" dirty="0" smtClean="0"/>
              <a:t>מפיקים מידע: מִחְזוּר</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006620" y="1959608"/>
            <a:ext cx="9572625"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1789046" y="0"/>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2" name="TextBox 1"/>
          <p:cNvSpPr txBox="1"/>
          <p:nvPr/>
        </p:nvSpPr>
        <p:spPr>
          <a:xfrm>
            <a:off x="550779" y="2187162"/>
            <a:ext cx="10634601" cy="4524315"/>
          </a:xfrm>
          <a:prstGeom prst="rect">
            <a:avLst/>
          </a:prstGeom>
          <a:noFill/>
        </p:spPr>
        <p:txBody>
          <a:bodyPr wrap="square" rtlCol="1">
            <a:spAutoFit/>
          </a:bodyPr>
          <a:lstStyle/>
          <a:p>
            <a:pPr algn="ctr"/>
            <a:r>
              <a:rPr lang="he-IL" sz="3200" dirty="0"/>
              <a:t>אם כך, אנו לא חייבים לזרוק ולהשליך כל דבר שסיימנו להשתמש בו. </a:t>
            </a:r>
            <a:endParaRPr lang="he-IL" sz="3200" dirty="0">
              <a:solidFill>
                <a:srgbClr val="FF0000"/>
              </a:solidFill>
            </a:endParaRPr>
          </a:p>
          <a:p>
            <a:pPr algn="ctr"/>
            <a:r>
              <a:rPr lang="he-IL" sz="3200" dirty="0">
                <a:solidFill>
                  <a:srgbClr val="FF0000"/>
                </a:solidFill>
              </a:rPr>
              <a:t>מה ניתן לעשות בחפץ שאין לנו עוד צורך בו?</a:t>
            </a:r>
          </a:p>
          <a:p>
            <a:r>
              <a:rPr lang="he-IL" sz="3200" dirty="0"/>
              <a:t>אפשר להעביר אותו לאנשים אחרים או להשתמש בו בדרך שונה ממה שאנו רגילים. לדוגמה, בשאריות </a:t>
            </a:r>
            <a:r>
              <a:rPr lang="he-IL" sz="3200" dirty="0">
                <a:solidFill>
                  <a:srgbClr val="FF0000"/>
                </a:solidFill>
              </a:rPr>
              <a:t>לחם</a:t>
            </a:r>
            <a:r>
              <a:rPr lang="he-IL" sz="3200" dirty="0"/>
              <a:t> אפשר להאכיל ציפורים, </a:t>
            </a:r>
            <a:r>
              <a:rPr lang="he-IL" sz="3200" dirty="0">
                <a:solidFill>
                  <a:srgbClr val="FF0000"/>
                </a:solidFill>
              </a:rPr>
              <a:t>בגדים</a:t>
            </a:r>
            <a:r>
              <a:rPr lang="he-IL" sz="3200" dirty="0"/>
              <a:t> שקטנים עלינו אפשר להעביר לגמ"ח ולזכות במצוות חסד. </a:t>
            </a:r>
            <a:r>
              <a:rPr lang="he-IL" sz="3200" dirty="0">
                <a:solidFill>
                  <a:srgbClr val="FF0000"/>
                </a:solidFill>
              </a:rPr>
              <a:t>עיתונים</a:t>
            </a:r>
            <a:r>
              <a:rPr lang="he-IL" sz="3200" dirty="0"/>
              <a:t> ישנים אפשר לתת לאחים הקטנים שיגזרו וייהנו משעת יצירה. </a:t>
            </a:r>
            <a:r>
              <a:rPr lang="he-IL" sz="3200" dirty="0" smtClean="0"/>
              <a:t>ואת ה</a:t>
            </a:r>
            <a:r>
              <a:rPr lang="he-IL" sz="3200" dirty="0" smtClean="0">
                <a:solidFill>
                  <a:srgbClr val="FF0000"/>
                </a:solidFill>
              </a:rPr>
              <a:t>נייר</a:t>
            </a:r>
            <a:r>
              <a:rPr lang="he-IL" sz="3200" dirty="0">
                <a:solidFill>
                  <a:srgbClr val="FF0000"/>
                </a:solidFill>
              </a:rPr>
              <a:t>,</a:t>
            </a:r>
            <a:r>
              <a:rPr lang="he-IL" sz="3200" dirty="0"/>
              <a:t> רצוי בסיום השימוש בו להשליך </a:t>
            </a:r>
            <a:r>
              <a:rPr lang="he-IL" sz="3200" dirty="0" smtClean="0"/>
              <a:t>לְפַח </a:t>
            </a:r>
            <a:r>
              <a:rPr lang="he-IL" sz="3200" dirty="0">
                <a:solidFill>
                  <a:srgbClr val="92D050"/>
                </a:solidFill>
              </a:rPr>
              <a:t>מִחְזוּר</a:t>
            </a:r>
            <a:r>
              <a:rPr lang="he-IL" sz="3200" dirty="0"/>
              <a:t>. </a:t>
            </a:r>
          </a:p>
          <a:p>
            <a:r>
              <a:rPr lang="he-IL" sz="3200" dirty="0"/>
              <a:t>אם רק נקדיש מחשבה, נוכל לצמצם את כמות הַפְּסֹלת, ולהינצל מאיסור "בל תשחית". </a:t>
            </a:r>
            <a:endParaRPr lang="en-US" sz="3200" dirty="0">
              <a:solidFill>
                <a:srgbClr val="FF0000"/>
              </a:solidFill>
            </a:endParaRPr>
          </a:p>
        </p:txBody>
      </p:sp>
    </p:spTree>
    <p:extLst>
      <p:ext uri="{BB962C8B-B14F-4D97-AF65-F5344CB8AC3E}">
        <p14:creationId xmlns:p14="http://schemas.microsoft.com/office/powerpoint/2010/main" val="49735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מה נלמד היום?</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006620" y="1959608"/>
            <a:ext cx="9572625"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2" name="TextBox 1"/>
          <p:cNvSpPr txBox="1"/>
          <p:nvPr/>
        </p:nvSpPr>
        <p:spPr>
          <a:xfrm>
            <a:off x="550778" y="2173910"/>
            <a:ext cx="10634601" cy="4708981"/>
          </a:xfrm>
          <a:prstGeom prst="rect">
            <a:avLst/>
          </a:prstGeom>
          <a:noFill/>
        </p:spPr>
        <p:txBody>
          <a:bodyPr wrap="square" rtlCol="1">
            <a:spAutoFit/>
          </a:bodyPr>
          <a:lstStyle/>
          <a:p>
            <a:pPr algn="ctr" rtl="1"/>
            <a:r>
              <a:rPr lang="he-IL" sz="3600" b="1" dirty="0">
                <a:solidFill>
                  <a:srgbClr val="FF0000"/>
                </a:solidFill>
              </a:rPr>
              <a:t>איסור בל תשחית</a:t>
            </a:r>
          </a:p>
          <a:p>
            <a:pPr marL="342900" indent="-342900">
              <a:buFont typeface="Wingdings" pitchFamily="2" charset="2"/>
              <a:buChar char="ü"/>
            </a:pPr>
            <a:r>
              <a:rPr lang="he-IL" sz="3600" dirty="0"/>
              <a:t>נלמד מהם חומרים מִתְכָּלִים</a:t>
            </a:r>
          </a:p>
          <a:p>
            <a:pPr marL="342900" indent="-342900">
              <a:buFont typeface="Wingdings" pitchFamily="2" charset="2"/>
              <a:buChar char="ü"/>
            </a:pPr>
            <a:r>
              <a:rPr lang="he-IL" sz="3600" dirty="0"/>
              <a:t>נלמד מהו איסור "בל תשחית"</a:t>
            </a:r>
          </a:p>
          <a:p>
            <a:pPr marL="342900" indent="-342900">
              <a:buFont typeface="Wingdings" pitchFamily="2" charset="2"/>
              <a:buChar char="ü"/>
            </a:pPr>
            <a:r>
              <a:rPr lang="he-IL" sz="3600" dirty="0"/>
              <a:t>נגדיר מה זאת </a:t>
            </a:r>
            <a:r>
              <a:rPr lang="he-IL" sz="3600"/>
              <a:t>פסולת ונכתוב </a:t>
            </a:r>
            <a:r>
              <a:rPr lang="he-IL" sz="3600" dirty="0"/>
              <a:t>מילים מאותה משפחה</a:t>
            </a:r>
          </a:p>
          <a:p>
            <a:pPr marL="342900" indent="-342900">
              <a:buFont typeface="Wingdings" pitchFamily="2" charset="2"/>
              <a:buChar char="ü"/>
            </a:pPr>
            <a:r>
              <a:rPr lang="he-IL" sz="3600" dirty="0"/>
              <a:t>נכיר את המילה "מִחְזוּר" ואת משמעות השורש</a:t>
            </a:r>
          </a:p>
          <a:p>
            <a:pPr marL="342900" indent="-342900">
              <a:buFont typeface="Wingdings" pitchFamily="2" charset="2"/>
              <a:buChar char="ü"/>
            </a:pPr>
            <a:r>
              <a:rPr lang="he-IL" sz="3600" dirty="0"/>
              <a:t> נלמד על הקשר בין מצוות "בל תשחית" למִחְזוּר חומרים </a:t>
            </a:r>
          </a:p>
          <a:p>
            <a:pPr marL="342900" indent="-342900">
              <a:buFont typeface="Wingdings" pitchFamily="2" charset="2"/>
              <a:buChar char="ü"/>
            </a:pPr>
            <a:endParaRPr lang="he-IL" sz="2400" dirty="0"/>
          </a:p>
          <a:p>
            <a:pPr algn="ctr" rtl="1"/>
            <a:endParaRPr lang="he-IL" sz="3600" dirty="0"/>
          </a:p>
          <a:p>
            <a:pPr marL="342900" indent="-342900">
              <a:buFont typeface="Wingdings" pitchFamily="2" charset="2"/>
              <a:buChar char="ü"/>
            </a:pPr>
            <a:endParaRPr lang="he-IL" sz="2400" dirty="0"/>
          </a:p>
        </p:txBody>
      </p:sp>
    </p:spTree>
    <p:extLst>
      <p:ext uri="{BB962C8B-B14F-4D97-AF65-F5344CB8AC3E}">
        <p14:creationId xmlns:p14="http://schemas.microsoft.com/office/powerpoint/2010/main" val="173426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לומדים לשון- המילה </a:t>
            </a:r>
            <a:r>
              <a:rPr lang="he-IL" dirty="0" smtClean="0"/>
              <a:t>מִחְזוּר</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006620" y="1959608"/>
            <a:ext cx="9572625"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2" name="TextBox 1"/>
          <p:cNvSpPr txBox="1"/>
          <p:nvPr/>
        </p:nvSpPr>
        <p:spPr>
          <a:xfrm>
            <a:off x="726989" y="2421765"/>
            <a:ext cx="10634601" cy="4462760"/>
          </a:xfrm>
          <a:prstGeom prst="rect">
            <a:avLst/>
          </a:prstGeom>
          <a:noFill/>
        </p:spPr>
        <p:txBody>
          <a:bodyPr wrap="square" rtlCol="1">
            <a:spAutoFit/>
          </a:bodyPr>
          <a:lstStyle/>
          <a:p>
            <a:pPr algn="ctr"/>
            <a:r>
              <a:rPr lang="he-IL" sz="4400" b="1" dirty="0">
                <a:solidFill>
                  <a:srgbClr val="92D050"/>
                </a:solidFill>
              </a:rPr>
              <a:t>מִחְזוּר- שורש </a:t>
            </a:r>
            <a:r>
              <a:rPr lang="he-IL" sz="4400" b="1" dirty="0" err="1">
                <a:solidFill>
                  <a:srgbClr val="92D050"/>
                </a:solidFill>
              </a:rPr>
              <a:t>ח.ז.ר</a:t>
            </a:r>
            <a:endParaRPr lang="he-IL" sz="4400" b="1" dirty="0">
              <a:solidFill>
                <a:srgbClr val="92D050"/>
              </a:solidFill>
            </a:endParaRPr>
          </a:p>
          <a:p>
            <a:pPr algn="ctr"/>
            <a:endParaRPr lang="he-IL" sz="4400" b="1" dirty="0">
              <a:solidFill>
                <a:srgbClr val="92D050"/>
              </a:solidFill>
            </a:endParaRPr>
          </a:p>
          <a:p>
            <a:pPr marL="742950" indent="-742950" algn="ctr">
              <a:buAutoNum type="arabicPeriod"/>
            </a:pPr>
            <a:r>
              <a:rPr lang="he-IL" sz="4400" dirty="0"/>
              <a:t>שימוש</a:t>
            </a:r>
            <a:r>
              <a:rPr lang="he-IL" sz="4400" b="1" dirty="0">
                <a:solidFill>
                  <a:srgbClr val="FFC000"/>
                </a:solidFill>
              </a:rPr>
              <a:t> </a:t>
            </a:r>
            <a:r>
              <a:rPr lang="he-IL" sz="4400" b="1" dirty="0">
                <a:solidFill>
                  <a:srgbClr val="92D050"/>
                </a:solidFill>
              </a:rPr>
              <a:t>חוזר</a:t>
            </a:r>
            <a:r>
              <a:rPr lang="he-IL" sz="4400" b="1" dirty="0">
                <a:solidFill>
                  <a:srgbClr val="FFC000"/>
                </a:solidFill>
              </a:rPr>
              <a:t> </a:t>
            </a:r>
            <a:r>
              <a:rPr lang="he-IL" sz="4400" dirty="0"/>
              <a:t>בדבר ישן</a:t>
            </a:r>
          </a:p>
          <a:p>
            <a:pPr marL="742950" indent="-742950" algn="ctr">
              <a:buAutoNum type="arabicPeriod"/>
            </a:pPr>
            <a:r>
              <a:rPr lang="he-IL" sz="4400" dirty="0"/>
              <a:t>יצירה של </a:t>
            </a:r>
            <a:r>
              <a:rPr lang="he-IL" sz="4400" dirty="0" smtClean="0"/>
              <a:t>מוּצָר </a:t>
            </a:r>
            <a:r>
              <a:rPr lang="he-IL" sz="4400" dirty="0"/>
              <a:t>חדש מפסולת מְעֻבֶּדֶת</a:t>
            </a:r>
          </a:p>
          <a:p>
            <a:pPr algn="ctr"/>
            <a:endParaRPr lang="he-IL" sz="4400" dirty="0"/>
          </a:p>
          <a:p>
            <a:pPr algn="ctr"/>
            <a:endParaRPr lang="he-IL" sz="3200" dirty="0">
              <a:solidFill>
                <a:srgbClr val="FFC000"/>
              </a:solidFill>
            </a:endParaRPr>
          </a:p>
          <a:p>
            <a:pPr algn="ctr"/>
            <a:endParaRPr lang="he-IL" sz="3200" dirty="0"/>
          </a:p>
        </p:txBody>
      </p:sp>
      <p:pic>
        <p:nvPicPr>
          <p:cNvPr id="4" name="תמונה 3">
            <a:extLst>
              <a:ext uri="{FF2B5EF4-FFF2-40B4-BE49-F238E27FC236}">
                <a16:creationId xmlns:a16="http://schemas.microsoft.com/office/drawing/2014/main" id="{B2F93DCC-51F6-41D0-9633-FB750B419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989" y="2473403"/>
            <a:ext cx="1395666" cy="1408667"/>
          </a:xfrm>
          <a:prstGeom prst="rect">
            <a:avLst/>
          </a:prstGeom>
        </p:spPr>
      </p:pic>
    </p:spTree>
    <p:extLst>
      <p:ext uri="{BB962C8B-B14F-4D97-AF65-F5344CB8AC3E}">
        <p14:creationId xmlns:p14="http://schemas.microsoft.com/office/powerpoint/2010/main" val="177169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מסיימים ומסכמים</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006620" y="1959608"/>
            <a:ext cx="9572625"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2" name="TextBox 1"/>
          <p:cNvSpPr txBox="1"/>
          <p:nvPr/>
        </p:nvSpPr>
        <p:spPr>
          <a:xfrm>
            <a:off x="550778" y="2173910"/>
            <a:ext cx="10634601" cy="4154984"/>
          </a:xfrm>
          <a:prstGeom prst="rect">
            <a:avLst/>
          </a:prstGeom>
          <a:noFill/>
        </p:spPr>
        <p:txBody>
          <a:bodyPr wrap="square" rtlCol="1">
            <a:spAutoFit/>
          </a:bodyPr>
          <a:lstStyle/>
          <a:p>
            <a:pPr algn="ctr" rtl="1"/>
            <a:r>
              <a:rPr lang="he-IL" sz="3600" b="1" dirty="0">
                <a:solidFill>
                  <a:srgbClr val="FF0000"/>
                </a:solidFill>
              </a:rPr>
              <a:t>איסור בל תשחית</a:t>
            </a:r>
            <a:endParaRPr lang="he-IL" sz="3600" dirty="0"/>
          </a:p>
          <a:p>
            <a:pPr marL="342900" indent="-342900" algn="r" rtl="1">
              <a:buFont typeface="Wingdings" pitchFamily="2" charset="2"/>
              <a:buChar char="ü"/>
            </a:pPr>
            <a:r>
              <a:rPr lang="he-IL" sz="3600" dirty="0"/>
              <a:t>למדנו מהם חומרים מִתְכָּלִים</a:t>
            </a:r>
          </a:p>
          <a:p>
            <a:pPr marL="342900" indent="-342900">
              <a:buFont typeface="Wingdings" pitchFamily="2" charset="2"/>
              <a:buChar char="ü"/>
            </a:pPr>
            <a:r>
              <a:rPr lang="he-IL" sz="3600" dirty="0"/>
              <a:t>למדנו מהו איסור "בל תשחית"</a:t>
            </a:r>
          </a:p>
          <a:p>
            <a:pPr marL="342900" indent="-342900" algn="r" rtl="1">
              <a:buFont typeface="Wingdings" pitchFamily="2" charset="2"/>
              <a:buChar char="ü"/>
            </a:pPr>
            <a:r>
              <a:rPr lang="he-IL" sz="3600" dirty="0"/>
              <a:t>הגדרנו מה זאת פסולת וכתבנו מילים מאותה משפחה</a:t>
            </a:r>
          </a:p>
          <a:p>
            <a:pPr marL="342900" indent="-342900">
              <a:buFont typeface="Wingdings" pitchFamily="2" charset="2"/>
              <a:buChar char="ü"/>
            </a:pPr>
            <a:r>
              <a:rPr lang="he-IL" sz="3600" dirty="0"/>
              <a:t>הכרנו את המילה "מִחְזוּר" ואת משמעות השורש</a:t>
            </a:r>
          </a:p>
          <a:p>
            <a:pPr marL="342900" indent="-342900">
              <a:buFont typeface="Wingdings" pitchFamily="2" charset="2"/>
              <a:buChar char="ü"/>
            </a:pPr>
            <a:r>
              <a:rPr lang="he-IL" sz="3600" dirty="0"/>
              <a:t> למדנו על הקשר בין מצוות "בל תשחית" למִחְזוּר חומרים </a:t>
            </a:r>
          </a:p>
          <a:p>
            <a:pPr marL="342900" indent="-342900" algn="r" rtl="1">
              <a:buFont typeface="Wingdings" pitchFamily="2" charset="2"/>
              <a:buChar char="ü"/>
            </a:pPr>
            <a:endParaRPr lang="he-IL" sz="2400" dirty="0"/>
          </a:p>
          <a:p>
            <a:pPr marL="342900" indent="-342900" algn="r" rtl="1">
              <a:buFont typeface="Wingdings" pitchFamily="2" charset="2"/>
              <a:buChar char="ü"/>
            </a:pPr>
            <a:endParaRPr lang="he-IL" sz="2400" dirty="0"/>
          </a:p>
        </p:txBody>
      </p:sp>
    </p:spTree>
    <p:extLst>
      <p:ext uri="{BB962C8B-B14F-4D97-AF65-F5344CB8AC3E}">
        <p14:creationId xmlns:p14="http://schemas.microsoft.com/office/powerpoint/2010/main" val="286956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משימת כתיבה לסיום</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006620" y="1959608"/>
            <a:ext cx="9572625"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2" name="TextBox 1"/>
          <p:cNvSpPr txBox="1"/>
          <p:nvPr/>
        </p:nvSpPr>
        <p:spPr>
          <a:xfrm>
            <a:off x="550779" y="2187162"/>
            <a:ext cx="10634601" cy="2062103"/>
          </a:xfrm>
          <a:prstGeom prst="rect">
            <a:avLst/>
          </a:prstGeom>
          <a:noFill/>
        </p:spPr>
        <p:txBody>
          <a:bodyPr wrap="square" rtlCol="1">
            <a:spAutoFit/>
          </a:bodyPr>
          <a:lstStyle/>
          <a:p>
            <a:pPr algn="ctr"/>
            <a:r>
              <a:rPr lang="he-IL" sz="3200" dirty="0"/>
              <a:t> "</a:t>
            </a:r>
            <a:r>
              <a:rPr lang="he-IL" sz="3200" b="1" dirty="0" smtClean="0">
                <a:solidFill>
                  <a:schemeClr val="accent2"/>
                </a:solidFill>
              </a:rPr>
              <a:t>גִלגוּלוֹ </a:t>
            </a:r>
            <a:r>
              <a:rPr lang="he-IL" sz="3200" b="1" dirty="0">
                <a:solidFill>
                  <a:schemeClr val="accent2"/>
                </a:solidFill>
              </a:rPr>
              <a:t>של </a:t>
            </a:r>
            <a:r>
              <a:rPr lang="he-IL" sz="3200" b="1" dirty="0" smtClean="0">
                <a:solidFill>
                  <a:schemeClr val="accent2"/>
                </a:solidFill>
              </a:rPr>
              <a:t>חֵפֶץ</a:t>
            </a:r>
            <a:r>
              <a:rPr lang="he-IL" sz="3200" b="1" dirty="0">
                <a:solidFill>
                  <a:schemeClr val="accent2"/>
                </a:solidFill>
              </a:rPr>
              <a:t>"</a:t>
            </a:r>
          </a:p>
          <a:p>
            <a:pPr algn="ctr"/>
            <a:r>
              <a:rPr lang="he-IL" sz="3200" dirty="0"/>
              <a:t>כתבו שיר או סיפור שיתאר את הגלגול של חפץ מרגע שהושלך לפח האשפה ועד שהגיע </a:t>
            </a:r>
            <a:r>
              <a:rPr lang="he-IL" sz="3200" dirty="0" smtClean="0"/>
              <a:t>למחזור</a:t>
            </a:r>
            <a:r>
              <a:rPr lang="he-IL" sz="3200" dirty="0"/>
              <a:t>.</a:t>
            </a:r>
          </a:p>
          <a:p>
            <a:pPr algn="ctr"/>
            <a:r>
              <a:rPr lang="he-IL" sz="3200" dirty="0"/>
              <a:t>אתם יכולים לכתוב את הסיפור בצורת קומיקס.</a:t>
            </a:r>
          </a:p>
        </p:txBody>
      </p:sp>
    </p:spTree>
    <p:extLst>
      <p:ext uri="{BB962C8B-B14F-4D97-AF65-F5344CB8AC3E}">
        <p14:creationId xmlns:p14="http://schemas.microsoft.com/office/powerpoint/2010/main" val="418982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8CDB7D-7B3E-EF45-982F-5AD116333E56}"/>
              </a:ext>
            </a:extLst>
          </p:cNvPr>
          <p:cNvSpPr>
            <a:spLocks noGrp="1"/>
          </p:cNvSpPr>
          <p:nvPr>
            <p:ph type="title"/>
          </p:nvPr>
        </p:nvSpPr>
        <p:spPr/>
        <p:txBody>
          <a:bodyPr/>
          <a:lstStyle/>
          <a:p>
            <a:r>
              <a:rPr lang="he-IL" dirty="0"/>
              <a:t>מה להביא לשיעור?</a:t>
            </a:r>
            <a:endParaRPr lang="x-none" dirty="0"/>
          </a:p>
        </p:txBody>
      </p:sp>
      <p:pic>
        <p:nvPicPr>
          <p:cNvPr id="8" name="Picture 3" descr="https://lh5.googleusercontent.com/7xQchnRuOUJbyFAyyHdllavqvQUFOSCV7l5Kzy1Rmeboi9xefgg8yDF0ng5ESkxi3tC9_i9ER1BmBYOOTMhmhaxTzBz8ILJQxn_c__0Qg9cKcVB64VGmWAAtIhTRT7NF">
            <a:extLst>
              <a:ext uri="{FF2B5EF4-FFF2-40B4-BE49-F238E27FC236}">
                <a16:creationId xmlns:a16="http://schemas.microsoft.com/office/drawing/2014/main" id="{A4B69755-66B7-4BD3-B22A-3EF8B5DE8B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04002">
            <a:off x="5532122" y="1544074"/>
            <a:ext cx="2923672" cy="45335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4.googleusercontent.com/iGTl96Eygo7-oid1H3ZWWYhb5HWAynyOs2KLWGGMeuEgHeu4cFLof2g-jYLOscV4q-879K-lfjkP4Swnmj_UGZsWTDspF4AbUz1XGd30Tf1KKpiEXhvx6NLF17Q1F5VY">
            <a:extLst>
              <a:ext uri="{FF2B5EF4-FFF2-40B4-BE49-F238E27FC236}">
                <a16:creationId xmlns:a16="http://schemas.microsoft.com/office/drawing/2014/main" id="{FBFC260D-BF96-439A-8693-6B40C73C20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31986">
            <a:off x="1551881" y="1900875"/>
            <a:ext cx="4009025" cy="167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43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smtClean="0"/>
              <a:t>לפני שמתחילים: מִיוּן חֲפָצִים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pic>
        <p:nvPicPr>
          <p:cNvPr id="17" name="תמונה 16"/>
          <p:cNvPicPr>
            <a:picLocks noChangeAspect="1"/>
          </p:cNvPicPr>
          <p:nvPr/>
        </p:nvPicPr>
        <p:blipFill rotWithShape="1">
          <a:blip r:embed="rId5" cstate="hqprint">
            <a:extLst>
              <a:ext uri="{28A0092B-C50C-407E-A947-70E740481C1C}">
                <a14:useLocalDpi xmlns:a14="http://schemas.microsoft.com/office/drawing/2010/main" val="0"/>
              </a:ext>
            </a:extLst>
          </a:blip>
          <a:srcRect l="13181" t="31683" r="20545" b="11387"/>
          <a:stretch/>
        </p:blipFill>
        <p:spPr>
          <a:xfrm>
            <a:off x="9226755" y="1840271"/>
            <a:ext cx="2738312" cy="2080073"/>
          </a:xfrm>
          <a:prstGeom prst="rect">
            <a:avLst/>
          </a:prstGeom>
        </p:spPr>
      </p:pic>
      <p:pic>
        <p:nvPicPr>
          <p:cNvPr id="3" name="תמונה 2"/>
          <p:cNvPicPr>
            <a:picLocks noChangeAspect="1"/>
          </p:cNvPicPr>
          <p:nvPr/>
        </p:nvPicPr>
        <p:blipFill rotWithShape="1">
          <a:blip r:embed="rId6">
            <a:extLst>
              <a:ext uri="{BEBA8EAE-BF5A-486C-A8C5-ECC9F3942E4B}">
                <a14:imgProps xmlns:a14="http://schemas.microsoft.com/office/drawing/2010/main">
                  <a14:imgLayer r:embed="rId7">
                    <a14:imgEffect>
                      <a14:backgroundRemoval t="21021" b="89790" l="21200" r="90000">
                        <a14:backgroundMark x1="40400" y1="51051" x2="37600" y2="57057"/>
                        <a14:backgroundMark x1="60800" y1="44144" x2="70000" y2="48949"/>
                        <a14:backgroundMark x1="57200" y1="67568" x2="52200" y2="81982"/>
                      </a14:backgroundRemoval>
                    </a14:imgEffect>
                  </a14:imgLayer>
                </a14:imgProps>
              </a:ext>
            </a:extLst>
          </a:blip>
          <a:srcRect l="22330" t="23840" r="7981" b="17968"/>
          <a:stretch/>
        </p:blipFill>
        <p:spPr>
          <a:xfrm>
            <a:off x="2666808" y="1889546"/>
            <a:ext cx="3318933" cy="1845733"/>
          </a:xfrm>
          <a:prstGeom prst="rect">
            <a:avLst/>
          </a:prstGeom>
        </p:spPr>
      </p:pic>
      <p:pic>
        <p:nvPicPr>
          <p:cNvPr id="10" name="תמונה 9"/>
          <p:cNvPicPr>
            <a:picLocks noChangeAspect="1"/>
          </p:cNvPicPr>
          <p:nvPr/>
        </p:nvPicPr>
        <p:blipFill rotWithShape="1">
          <a:blip r:embed="rId8"/>
          <a:srcRect l="31867" t="23040" r="40755" b="10760"/>
          <a:stretch/>
        </p:blipFill>
        <p:spPr>
          <a:xfrm>
            <a:off x="3083201" y="4008032"/>
            <a:ext cx="1414653" cy="2278142"/>
          </a:xfrm>
          <a:prstGeom prst="rect">
            <a:avLst/>
          </a:prstGeom>
        </p:spPr>
      </p:pic>
      <p:pic>
        <p:nvPicPr>
          <p:cNvPr id="12" name="תמונה 11"/>
          <p:cNvPicPr>
            <a:picLocks noChangeAspect="1"/>
          </p:cNvPicPr>
          <p:nvPr/>
        </p:nvPicPr>
        <p:blipFill rotWithShape="1">
          <a:blip r:embed="rId9">
            <a:extLst>
              <a:ext uri="{BEBA8EAE-BF5A-486C-A8C5-ECC9F3942E4B}">
                <a14:imgProps xmlns:a14="http://schemas.microsoft.com/office/drawing/2010/main">
                  <a14:imgLayer r:embed="rId10">
                    <a14:imgEffect>
                      <a14:backgroundRemoval t="16200" b="91400" l="26200" r="76400"/>
                    </a14:imgEffect>
                  </a14:imgLayer>
                </a14:imgProps>
              </a:ext>
            </a:extLst>
          </a:blip>
          <a:srcRect l="24401" t="15333" r="22266" b="6800"/>
          <a:stretch/>
        </p:blipFill>
        <p:spPr>
          <a:xfrm>
            <a:off x="7085688" y="3292903"/>
            <a:ext cx="2540000" cy="3708400"/>
          </a:xfrm>
          <a:prstGeom prst="rect">
            <a:avLst/>
          </a:prstGeom>
        </p:spPr>
      </p:pic>
      <p:pic>
        <p:nvPicPr>
          <p:cNvPr id="18" name="תמונה 17"/>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Lst>
          </a:blip>
          <a:stretch>
            <a:fillRect/>
          </a:stretch>
        </p:blipFill>
        <p:spPr>
          <a:xfrm>
            <a:off x="9678116" y="4196031"/>
            <a:ext cx="1985517" cy="2527022"/>
          </a:xfrm>
          <a:prstGeom prst="rect">
            <a:avLst/>
          </a:prstGeom>
        </p:spPr>
      </p:pic>
      <p:pic>
        <p:nvPicPr>
          <p:cNvPr id="20" name="תמונה 19"/>
          <p:cNvPicPr>
            <a:picLocks noChangeAspect="1"/>
          </p:cNvPicPr>
          <p:nvPr/>
        </p:nvPicPr>
        <p:blipFill rotWithShape="1">
          <a:blip r:embed="rId13">
            <a:extLst>
              <a:ext uri="{BEBA8EAE-BF5A-486C-A8C5-ECC9F3942E4B}">
                <a14:imgProps xmlns:a14="http://schemas.microsoft.com/office/drawing/2010/main">
                  <a14:imgLayer r:embed="rId14">
                    <a14:imgEffect>
                      <a14:backgroundRemoval t="19388" b="79082" l="0" r="100000"/>
                    </a14:imgEffect>
                  </a14:imgLayer>
                </a14:imgProps>
              </a:ext>
            </a:extLst>
          </a:blip>
          <a:srcRect t="19770" b="19736"/>
          <a:stretch/>
        </p:blipFill>
        <p:spPr>
          <a:xfrm>
            <a:off x="90153" y="4443562"/>
            <a:ext cx="2799192" cy="1693334"/>
          </a:xfrm>
          <a:prstGeom prst="rect">
            <a:avLst/>
          </a:prstGeom>
        </p:spPr>
      </p:pic>
      <p:pic>
        <p:nvPicPr>
          <p:cNvPr id="23" name="תמונה 22"/>
          <p:cNvPicPr>
            <a:picLocks noChangeAspect="1"/>
          </p:cNvPicPr>
          <p:nvPr/>
        </p:nvPicPr>
        <p:blipFill>
          <a:blip r:embed="rId15">
            <a:extLst>
              <a:ext uri="{BEBA8EAE-BF5A-486C-A8C5-ECC9F3942E4B}">
                <a14:imgProps xmlns:a14="http://schemas.microsoft.com/office/drawing/2010/main">
                  <a14:imgLayer r:embed="rId16">
                    <a14:imgEffect>
                      <a14:backgroundRemoval t="9836" b="97268" l="9818" r="97455"/>
                    </a14:imgEffect>
                  </a14:imgLayer>
                </a14:imgProps>
              </a:ext>
            </a:extLst>
          </a:blip>
          <a:stretch>
            <a:fillRect/>
          </a:stretch>
        </p:blipFill>
        <p:spPr>
          <a:xfrm>
            <a:off x="5877707" y="1602633"/>
            <a:ext cx="2619375" cy="1743075"/>
          </a:xfrm>
          <a:prstGeom prst="rect">
            <a:avLst/>
          </a:prstGeom>
        </p:spPr>
      </p:pic>
      <p:pic>
        <p:nvPicPr>
          <p:cNvPr id="1026" name="Picture 2" descr="Male t-shirt template vector drawing | Public domain vectors"/>
          <p:cNvPicPr>
            <a:picLocks noChangeAspect="1" noChangeArrowheads="1"/>
          </p:cNvPicPr>
          <p:nvPr/>
        </p:nvPicPr>
        <p:blipFill rotWithShape="1">
          <a:blip r:embed="rId17">
            <a:extLst>
              <a:ext uri="{28A0092B-C50C-407E-A947-70E740481C1C}">
                <a14:useLocalDpi xmlns:a14="http://schemas.microsoft.com/office/drawing/2010/main" val="0"/>
              </a:ext>
            </a:extLst>
          </a:blip>
          <a:srcRect l="3609" r="49298" b="5637"/>
          <a:stretch/>
        </p:blipFill>
        <p:spPr bwMode="auto">
          <a:xfrm>
            <a:off x="548214" y="1950060"/>
            <a:ext cx="1925578"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person holding white styro cup"/>
          <p:cNvPicPr>
            <a:picLocks noChangeAspect="1" noChangeArrowheads="1"/>
          </p:cNvPicPr>
          <p:nvPr/>
        </p:nvPicPr>
        <p:blipFill rotWithShape="1">
          <a:blip r:embed="rId18">
            <a:extLst>
              <a:ext uri="{28A0092B-C50C-407E-A947-70E740481C1C}">
                <a14:useLocalDpi xmlns:a14="http://schemas.microsoft.com/office/drawing/2010/main" val="0"/>
              </a:ext>
            </a:extLst>
          </a:blip>
          <a:srcRect l="10724" t="30683" r="18628" b="17650"/>
          <a:stretch/>
        </p:blipFill>
        <p:spPr bwMode="auto">
          <a:xfrm>
            <a:off x="4769790" y="4008032"/>
            <a:ext cx="2218635" cy="227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4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הקנית </a:t>
            </a:r>
            <a:r>
              <a:rPr lang="he-IL" dirty="0" smtClean="0"/>
              <a:t>ידע: חומר מִתכַּלֶּה</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006620" y="1959608"/>
            <a:ext cx="9572625"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4" name="חץ: ימינה 3">
            <a:extLst>
              <a:ext uri="{FF2B5EF4-FFF2-40B4-BE49-F238E27FC236}">
                <a16:creationId xmlns:a16="http://schemas.microsoft.com/office/drawing/2014/main" id="{28028AD2-D3D6-4010-A08A-EC7E0E1CC597}"/>
              </a:ext>
            </a:extLst>
          </p:cNvPr>
          <p:cNvSpPr/>
          <p:nvPr/>
        </p:nvSpPr>
        <p:spPr>
          <a:xfrm>
            <a:off x="8761940" y="2410786"/>
            <a:ext cx="2795789" cy="1705971"/>
          </a:xfrm>
          <a:prstGeom prst="rightArrow">
            <a:avLst/>
          </a:prstGeom>
          <a:solidFill>
            <a:schemeClr val="accent5">
              <a:lumMod val="40000"/>
              <a:lumOff val="60000"/>
            </a:schemeClr>
          </a:solidFill>
          <a:ln>
            <a:solidFill>
              <a:schemeClr val="accent1">
                <a:lumMod val="75000"/>
              </a:schemeClr>
            </a:solidFill>
          </a:ln>
          <a:effectLst>
            <a:reflection blurRad="6350" stA="50000" endA="300" endPos="5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ln w="0"/>
              <a:solidFill>
                <a:schemeClr val="accent1"/>
              </a:solidFill>
              <a:effectLst>
                <a:outerShdw blurRad="38100" dist="25400" dir="5400000" algn="ctr" rotWithShape="0">
                  <a:srgbClr val="6E747A">
                    <a:alpha val="43000"/>
                  </a:srgbClr>
                </a:outerShdw>
              </a:effectLst>
            </a:endParaRPr>
          </a:p>
        </p:txBody>
      </p:sp>
      <p:sp>
        <p:nvSpPr>
          <p:cNvPr id="7" name="תיבת טקסט 6">
            <a:extLst>
              <a:ext uri="{FF2B5EF4-FFF2-40B4-BE49-F238E27FC236}">
                <a16:creationId xmlns:a16="http://schemas.microsoft.com/office/drawing/2014/main" id="{1CFB4AA9-7D94-470C-9E60-77B79E68176F}"/>
              </a:ext>
            </a:extLst>
          </p:cNvPr>
          <p:cNvSpPr txBox="1"/>
          <p:nvPr/>
        </p:nvSpPr>
        <p:spPr>
          <a:xfrm>
            <a:off x="8641263" y="2989898"/>
            <a:ext cx="1937982" cy="584775"/>
          </a:xfrm>
          <a:prstGeom prst="rect">
            <a:avLst/>
          </a:prstGeom>
          <a:noFill/>
        </p:spPr>
        <p:txBody>
          <a:bodyPr wrap="square" rtlCol="1">
            <a:spAutoFit/>
          </a:bodyPr>
          <a:lstStyle/>
          <a:p>
            <a:r>
              <a:rPr lang="he-IL" sz="3200" b="1" dirty="0">
                <a:solidFill>
                  <a:srgbClr val="C00000"/>
                </a:solidFill>
              </a:rPr>
              <a:t>פלסטיק</a:t>
            </a:r>
          </a:p>
        </p:txBody>
      </p:sp>
      <p:sp>
        <p:nvSpPr>
          <p:cNvPr id="10" name="חץ: למטה 9">
            <a:extLst>
              <a:ext uri="{FF2B5EF4-FFF2-40B4-BE49-F238E27FC236}">
                <a16:creationId xmlns:a16="http://schemas.microsoft.com/office/drawing/2014/main" id="{A3D53258-8DA8-4AB9-BDDB-045A59DDE0F5}"/>
              </a:ext>
            </a:extLst>
          </p:cNvPr>
          <p:cNvSpPr/>
          <p:nvPr/>
        </p:nvSpPr>
        <p:spPr>
          <a:xfrm rot="18360626" flipH="1">
            <a:off x="8642321" y="3881586"/>
            <a:ext cx="1687456" cy="2525662"/>
          </a:xfrm>
          <a:prstGeom prst="downArrow">
            <a:avLst/>
          </a:prstGeom>
          <a:solidFill>
            <a:schemeClr val="accent4">
              <a:lumMod val="40000"/>
              <a:lumOff val="60000"/>
            </a:schemeClr>
          </a:solidFill>
          <a:ln>
            <a:solidFill>
              <a:schemeClr val="accent2">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he-IL" sz="3200" b="1" dirty="0">
                <a:solidFill>
                  <a:srgbClr val="FF0000"/>
                </a:solidFill>
              </a:rPr>
              <a:t>נייר</a:t>
            </a:r>
          </a:p>
        </p:txBody>
      </p:sp>
      <p:sp>
        <p:nvSpPr>
          <p:cNvPr id="12" name="חץ: למטה 11">
            <a:extLst>
              <a:ext uri="{FF2B5EF4-FFF2-40B4-BE49-F238E27FC236}">
                <a16:creationId xmlns:a16="http://schemas.microsoft.com/office/drawing/2014/main" id="{05C18E7D-D99E-47B1-AC56-4F812DA10D72}"/>
              </a:ext>
            </a:extLst>
          </p:cNvPr>
          <p:cNvSpPr/>
          <p:nvPr/>
        </p:nvSpPr>
        <p:spPr>
          <a:xfrm rot="5400000" flipH="1">
            <a:off x="4763062" y="1974904"/>
            <a:ext cx="1687456" cy="2525662"/>
          </a:xfrm>
          <a:prstGeom prst="downArrow">
            <a:avLst/>
          </a:prstGeom>
          <a:solidFill>
            <a:schemeClr val="accent6">
              <a:lumMod val="40000"/>
              <a:lumOff val="60000"/>
            </a:schemeClr>
          </a:solidFill>
          <a:ln>
            <a:solidFill>
              <a:schemeClr val="accent2">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he-IL" sz="3200" b="1" dirty="0">
                <a:solidFill>
                  <a:srgbClr val="FF0000"/>
                </a:solidFill>
              </a:rPr>
              <a:t>שיירי</a:t>
            </a:r>
            <a:r>
              <a:rPr lang="he-IL" dirty="0">
                <a:solidFill>
                  <a:srgbClr val="FF0000"/>
                </a:solidFill>
              </a:rPr>
              <a:t> </a:t>
            </a:r>
            <a:r>
              <a:rPr lang="he-IL" sz="3200" b="1" dirty="0">
                <a:solidFill>
                  <a:srgbClr val="FF0000"/>
                </a:solidFill>
              </a:rPr>
              <a:t>מזון</a:t>
            </a:r>
          </a:p>
        </p:txBody>
      </p:sp>
      <p:sp>
        <p:nvSpPr>
          <p:cNvPr id="13" name="חץ: למטה 12">
            <a:extLst>
              <a:ext uri="{FF2B5EF4-FFF2-40B4-BE49-F238E27FC236}">
                <a16:creationId xmlns:a16="http://schemas.microsoft.com/office/drawing/2014/main" id="{3DDD5038-EC02-418E-B27A-901E6B7DC8E9}"/>
              </a:ext>
            </a:extLst>
          </p:cNvPr>
          <p:cNvSpPr/>
          <p:nvPr/>
        </p:nvSpPr>
        <p:spPr>
          <a:xfrm rot="2957460" flipH="1">
            <a:off x="5432168" y="3881586"/>
            <a:ext cx="1687456" cy="2525662"/>
          </a:xfrm>
          <a:prstGeom prst="downArrow">
            <a:avLst/>
          </a:prstGeom>
          <a:solidFill>
            <a:schemeClr val="accent2">
              <a:lumMod val="20000"/>
              <a:lumOff val="80000"/>
            </a:schemeClr>
          </a:solidFill>
          <a:ln>
            <a:solidFill>
              <a:schemeClr val="accent2">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he-IL" sz="3200" b="1" dirty="0">
                <a:solidFill>
                  <a:srgbClr val="FF0000"/>
                </a:solidFill>
              </a:rPr>
              <a:t>מתכת</a:t>
            </a:r>
          </a:p>
        </p:txBody>
      </p:sp>
      <p:sp>
        <p:nvSpPr>
          <p:cNvPr id="14" name="מלבן: פינות מעוגלות 13">
            <a:extLst>
              <a:ext uri="{FF2B5EF4-FFF2-40B4-BE49-F238E27FC236}">
                <a16:creationId xmlns:a16="http://schemas.microsoft.com/office/drawing/2014/main" id="{60317186-519C-4476-A173-1BF718976D21}"/>
              </a:ext>
            </a:extLst>
          </p:cNvPr>
          <p:cNvSpPr/>
          <p:nvPr/>
        </p:nvSpPr>
        <p:spPr>
          <a:xfrm>
            <a:off x="634271" y="2371322"/>
            <a:ext cx="2177168" cy="2926428"/>
          </a:xfrm>
          <a:prstGeom prst="roundRect">
            <a:avLst/>
          </a:prstGeom>
          <a:solidFill>
            <a:schemeClr val="accent5">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rgbClr val="7030A0"/>
                </a:solidFill>
              </a:rPr>
              <a:t>חומר מתכלה הוא חומר שנעלם ולא נשארת ממנו פסולת</a:t>
            </a:r>
          </a:p>
        </p:txBody>
      </p:sp>
    </p:spTree>
    <p:extLst>
      <p:ext uri="{BB962C8B-B14F-4D97-AF65-F5344CB8AC3E}">
        <p14:creationId xmlns:p14="http://schemas.microsoft.com/office/powerpoint/2010/main" val="38080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הידעתם?</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006620" y="1959608"/>
            <a:ext cx="9572625"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2" name="TextBox 1"/>
          <p:cNvSpPr txBox="1"/>
          <p:nvPr/>
        </p:nvSpPr>
        <p:spPr>
          <a:xfrm>
            <a:off x="550779" y="2187162"/>
            <a:ext cx="10634601" cy="4955203"/>
          </a:xfrm>
          <a:prstGeom prst="rect">
            <a:avLst/>
          </a:prstGeom>
          <a:noFill/>
        </p:spPr>
        <p:txBody>
          <a:bodyPr wrap="square" rtlCol="1">
            <a:spAutoFit/>
          </a:bodyPr>
          <a:lstStyle/>
          <a:p>
            <a:pPr algn="ctr"/>
            <a:r>
              <a:rPr lang="he-IL" sz="3200" dirty="0">
                <a:solidFill>
                  <a:srgbClr val="FF0000"/>
                </a:solidFill>
              </a:rPr>
              <a:t>כמה זמן עובר עד שחומרים </a:t>
            </a:r>
            <a:r>
              <a:rPr lang="he-IL" sz="3200" dirty="0" smtClean="0">
                <a:solidFill>
                  <a:srgbClr val="FF0000"/>
                </a:solidFill>
              </a:rPr>
              <a:t>מִתְכַּלִּים</a:t>
            </a:r>
            <a:r>
              <a:rPr lang="he-IL" sz="3200" dirty="0">
                <a:solidFill>
                  <a:srgbClr val="FF0000"/>
                </a:solidFill>
              </a:rPr>
              <a:t>?</a:t>
            </a:r>
          </a:p>
          <a:p>
            <a:pPr algn="ctr"/>
            <a:r>
              <a:rPr lang="he-IL" b="1" dirty="0">
                <a:solidFill>
                  <a:schemeClr val="accent1"/>
                </a:solidFill>
              </a:rPr>
              <a:t>כרטיס אוטובוס - 4 שבועות</a:t>
            </a:r>
          </a:p>
          <a:p>
            <a:pPr algn="ctr"/>
            <a:r>
              <a:rPr lang="he-IL" b="1" dirty="0">
                <a:solidFill>
                  <a:srgbClr val="00B0F0"/>
                </a:solidFill>
              </a:rPr>
              <a:t>שיירי מזון – כחודש</a:t>
            </a:r>
          </a:p>
          <a:p>
            <a:pPr algn="ctr"/>
            <a:r>
              <a:rPr lang="he-IL" b="1" dirty="0">
                <a:solidFill>
                  <a:schemeClr val="accent3">
                    <a:lumMod val="50000"/>
                  </a:schemeClr>
                </a:solidFill>
              </a:rPr>
              <a:t>נייר קרטון - כמה חודשים</a:t>
            </a:r>
          </a:p>
          <a:p>
            <a:pPr algn="ctr"/>
            <a:r>
              <a:rPr lang="he-IL" b="1" dirty="0">
                <a:solidFill>
                  <a:srgbClr val="C00000"/>
                </a:solidFill>
              </a:rPr>
              <a:t>סמרטוט כותנה - 1-5 חודשים</a:t>
            </a:r>
          </a:p>
          <a:p>
            <a:pPr algn="ctr"/>
            <a:r>
              <a:rPr lang="he-IL" b="1" dirty="0">
                <a:solidFill>
                  <a:schemeClr val="accent2"/>
                </a:solidFill>
              </a:rPr>
              <a:t>צמר – כשנה</a:t>
            </a:r>
          </a:p>
          <a:p>
            <a:pPr algn="ctr"/>
            <a:r>
              <a:rPr lang="he-IL" b="1" dirty="0">
                <a:solidFill>
                  <a:srgbClr val="FF0066"/>
                </a:solidFill>
              </a:rPr>
              <a:t>עץ, עפרון, מקל- מטאטא - עשרות שנים</a:t>
            </a:r>
          </a:p>
          <a:p>
            <a:pPr algn="ctr"/>
            <a:r>
              <a:rPr lang="he-IL" b="1" dirty="0">
                <a:solidFill>
                  <a:schemeClr val="accent6">
                    <a:lumMod val="50000"/>
                  </a:schemeClr>
                </a:solidFill>
              </a:rPr>
              <a:t>נעל עור - 50 שנה</a:t>
            </a:r>
          </a:p>
          <a:p>
            <a:pPr algn="ctr"/>
            <a:r>
              <a:rPr lang="he-IL" b="1" dirty="0">
                <a:solidFill>
                  <a:schemeClr val="accent1"/>
                </a:solidFill>
              </a:rPr>
              <a:t>פחית שימורים - 100 שנים</a:t>
            </a:r>
            <a:r>
              <a:rPr lang="he-IL" b="1" dirty="0"/>
              <a:t/>
            </a:r>
            <a:br>
              <a:rPr lang="he-IL" b="1" dirty="0"/>
            </a:br>
            <a:r>
              <a:rPr lang="he-IL" b="1" dirty="0">
                <a:solidFill>
                  <a:srgbClr val="00B050"/>
                </a:solidFill>
              </a:rPr>
              <a:t>שקיות ניילון - מאות שנים </a:t>
            </a:r>
            <a:r>
              <a:rPr lang="he-IL" b="1" dirty="0"/>
              <a:t/>
            </a:r>
            <a:br>
              <a:rPr lang="he-IL" b="1" dirty="0"/>
            </a:br>
            <a:r>
              <a:rPr lang="he-IL" b="1" dirty="0">
                <a:solidFill>
                  <a:schemeClr val="accent2"/>
                </a:solidFill>
              </a:rPr>
              <a:t>חיתול חד פעמי - 500 שנים</a:t>
            </a:r>
          </a:p>
          <a:p>
            <a:pPr algn="ctr"/>
            <a:r>
              <a:rPr lang="he-IL" b="1" dirty="0">
                <a:solidFill>
                  <a:schemeClr val="accent6"/>
                </a:solidFill>
              </a:rPr>
              <a:t>מיכל פלסטיק – 1,000 שנים</a:t>
            </a:r>
            <a:r>
              <a:rPr lang="he-IL" b="1" dirty="0"/>
              <a:t/>
            </a:r>
            <a:br>
              <a:rPr lang="he-IL" b="1" dirty="0"/>
            </a:br>
            <a:r>
              <a:rPr lang="he-IL" b="1" dirty="0">
                <a:solidFill>
                  <a:schemeClr val="tx2">
                    <a:lumMod val="75000"/>
                  </a:schemeClr>
                </a:solidFill>
              </a:rPr>
              <a:t>בקבוק זכוכית - כמיליון שנים</a:t>
            </a:r>
            <a:r>
              <a:rPr lang="he-IL" b="1" dirty="0"/>
              <a:t/>
            </a:r>
            <a:br>
              <a:rPr lang="he-IL" b="1" dirty="0"/>
            </a:br>
            <a:r>
              <a:rPr lang="he-IL" b="1" dirty="0">
                <a:solidFill>
                  <a:schemeClr val="accent1"/>
                </a:solidFill>
              </a:rPr>
              <a:t>אריזת קלקר - לא מתכלה לעולם</a:t>
            </a:r>
            <a:r>
              <a:rPr lang="he-IL" b="1" dirty="0"/>
              <a:t/>
            </a:r>
            <a:br>
              <a:rPr lang="he-IL" b="1" dirty="0"/>
            </a:br>
            <a:endParaRPr lang="he-IL" b="1" dirty="0">
              <a:solidFill>
                <a:srgbClr val="FF0000"/>
              </a:solidFill>
            </a:endParaRPr>
          </a:p>
          <a:p>
            <a:pPr algn="ctr"/>
            <a:endParaRPr lang="en-US" sz="3200" dirty="0">
              <a:solidFill>
                <a:srgbClr val="FF0000"/>
              </a:solidFill>
            </a:endParaRPr>
          </a:p>
        </p:txBody>
      </p:sp>
    </p:spTree>
    <p:extLst>
      <p:ext uri="{BB962C8B-B14F-4D97-AF65-F5344CB8AC3E}">
        <p14:creationId xmlns:p14="http://schemas.microsoft.com/office/powerpoint/2010/main" val="237904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smtClean="0"/>
              <a:t>עכשיו לומדים</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995402" y="1639305"/>
            <a:ext cx="9572625" cy="1344726"/>
          </a:xfrm>
        </p:spPr>
        <p:txBody>
          <a:bodyPr/>
          <a:lstStyle/>
          <a:p>
            <a:pPr lvl="0"/>
            <a:r>
              <a:rPr lang="en-US" b="1" dirty="0"/>
              <a:t/>
            </a:r>
            <a:br>
              <a:rPr lang="en-US" b="1" dirty="0"/>
            </a:br>
            <a:r>
              <a:rPr lang="he-IL" sz="4400" b="1" dirty="0">
                <a:solidFill>
                  <a:schemeClr val="accent5">
                    <a:lumMod val="75000"/>
                  </a:schemeClr>
                </a:solidFill>
              </a:rPr>
              <a:t>איסור </a:t>
            </a:r>
            <a:r>
              <a:rPr lang="he-IL" sz="4400" b="1" dirty="0" smtClean="0">
                <a:solidFill>
                  <a:schemeClr val="accent5">
                    <a:lumMod val="75000"/>
                  </a:schemeClr>
                </a:solidFill>
              </a:rPr>
              <a:t>"בַּל תַּשְחִית"</a:t>
            </a:r>
            <a:endParaRPr lang="he-IL" sz="4400" dirty="0">
              <a:solidFill>
                <a:schemeClr val="accent5">
                  <a:lumMod val="75000"/>
                </a:schemeClr>
              </a:solidFill>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pic>
        <p:nvPicPr>
          <p:cNvPr id="2" name="תמונה 1"/>
          <p:cNvPicPr>
            <a:picLocks noChangeAspect="1"/>
          </p:cNvPicPr>
          <p:nvPr/>
        </p:nvPicPr>
        <p:blipFill rotWithShape="1">
          <a:blip r:embed="rId5">
            <a:extLst>
              <a:ext uri="{BEBA8EAE-BF5A-486C-A8C5-ECC9F3942E4B}">
                <a14:imgProps xmlns:a14="http://schemas.microsoft.com/office/drawing/2010/main">
                  <a14:imgLayer r:embed="rId6">
                    <a14:imgEffect>
                      <a14:backgroundRemoval t="31832" b="76877" l="36000" r="67200"/>
                    </a14:imgEffect>
                  </a14:imgLayer>
                </a14:imgProps>
              </a:ext>
              <a:ext uri="{28A0092B-C50C-407E-A947-70E740481C1C}">
                <a14:useLocalDpi xmlns:a14="http://schemas.microsoft.com/office/drawing/2010/main" val="0"/>
              </a:ext>
            </a:extLst>
          </a:blip>
          <a:srcRect l="34000" t="26977" r="30800" b="20971"/>
          <a:stretch/>
        </p:blipFill>
        <p:spPr>
          <a:xfrm>
            <a:off x="5414783" y="4143218"/>
            <a:ext cx="2235200" cy="2201335"/>
          </a:xfrm>
          <a:prstGeom prst="rect">
            <a:avLst/>
          </a:prstGeom>
        </p:spPr>
      </p:pic>
      <p:pic>
        <p:nvPicPr>
          <p:cNvPr id="3" name="תמונה 2"/>
          <p:cNvPicPr>
            <a:picLocks noChangeAspect="1"/>
          </p:cNvPicPr>
          <p:nvPr/>
        </p:nvPicPr>
        <p:blipFill rotWithShape="1">
          <a:blip r:embed="rId7">
            <a:extLst>
              <a:ext uri="{BEBA8EAE-BF5A-486C-A8C5-ECC9F3942E4B}">
                <a14:imgProps xmlns:a14="http://schemas.microsoft.com/office/drawing/2010/main">
                  <a14:imgLayer r:embed="rId8">
                    <a14:imgEffect>
                      <a14:backgroundRemoval t="37467" b="88400" l="13000" r="95600"/>
                    </a14:imgEffect>
                  </a14:imgLayer>
                </a14:imgProps>
              </a:ext>
              <a:ext uri="{28A0092B-C50C-407E-A947-70E740481C1C}">
                <a14:useLocalDpi xmlns:a14="http://schemas.microsoft.com/office/drawing/2010/main" val="0"/>
              </a:ext>
            </a:extLst>
          </a:blip>
          <a:srcRect l="11866" t="37285" r="4060" b="11357"/>
          <a:stretch/>
        </p:blipFill>
        <p:spPr>
          <a:xfrm>
            <a:off x="1333948" y="3533943"/>
            <a:ext cx="3216778" cy="2947531"/>
          </a:xfrm>
          <a:prstGeom prst="rect">
            <a:avLst/>
          </a:prstGeom>
        </p:spPr>
      </p:pic>
      <p:pic>
        <p:nvPicPr>
          <p:cNvPr id="4" name="תמונה 3"/>
          <p:cNvPicPr>
            <a:picLocks noChangeAspect="1"/>
          </p:cNvPicPr>
          <p:nvPr/>
        </p:nvPicPr>
        <p:blipFill rotWithShape="1">
          <a:blip r:embed="rId9">
            <a:extLst>
              <a:ext uri="{28A0092B-C50C-407E-A947-70E740481C1C}">
                <a14:useLocalDpi xmlns:a14="http://schemas.microsoft.com/office/drawing/2010/main" val="0"/>
              </a:ext>
            </a:extLst>
          </a:blip>
          <a:srcRect l="14001" t="22573" r="1199" b="1351"/>
          <a:stretch/>
        </p:blipFill>
        <p:spPr>
          <a:xfrm>
            <a:off x="7943559" y="4260029"/>
            <a:ext cx="4096041" cy="2447320"/>
          </a:xfrm>
          <a:prstGeom prst="rect">
            <a:avLst/>
          </a:prstGeom>
        </p:spPr>
      </p:pic>
    </p:spTree>
    <p:extLst>
      <p:ext uri="{BB962C8B-B14F-4D97-AF65-F5344CB8AC3E}">
        <p14:creationId xmlns:p14="http://schemas.microsoft.com/office/powerpoint/2010/main" val="297030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smtClean="0"/>
              <a:t>הקניית ידע: איסור "בל תשחית"</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006620" y="1959608"/>
            <a:ext cx="9572625"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2" name="TextBox 1"/>
          <p:cNvSpPr txBox="1"/>
          <p:nvPr/>
        </p:nvSpPr>
        <p:spPr>
          <a:xfrm>
            <a:off x="550779" y="2187162"/>
            <a:ext cx="10634601" cy="3539430"/>
          </a:xfrm>
          <a:prstGeom prst="rect">
            <a:avLst/>
          </a:prstGeom>
          <a:noFill/>
        </p:spPr>
        <p:txBody>
          <a:bodyPr wrap="square" rtlCol="1">
            <a:spAutoFit/>
          </a:bodyPr>
          <a:lstStyle/>
          <a:p>
            <a:pPr algn="ctr"/>
            <a:r>
              <a:rPr lang="he-IL" sz="3200" dirty="0">
                <a:solidFill>
                  <a:srgbClr val="FF0000"/>
                </a:solidFill>
              </a:rPr>
              <a:t>מהו איסור "בל תשחית"? </a:t>
            </a:r>
          </a:p>
          <a:p>
            <a:pPr algn="ctr"/>
            <a:r>
              <a:rPr lang="he-IL" sz="3200" dirty="0">
                <a:solidFill>
                  <a:srgbClr val="002060"/>
                </a:solidFill>
              </a:rPr>
              <a:t>בחומש דברים כתוב: "כִּי תָצוּר אֶל עִיר יָמִים רַבִּים </a:t>
            </a:r>
            <a:r>
              <a:rPr lang="he-IL" sz="3200" dirty="0" err="1">
                <a:solidFill>
                  <a:srgbClr val="002060"/>
                </a:solidFill>
              </a:rPr>
              <a:t>לְהִלָּחֵם</a:t>
            </a:r>
            <a:r>
              <a:rPr lang="he-IL" sz="3200" dirty="0">
                <a:solidFill>
                  <a:srgbClr val="002060"/>
                </a:solidFill>
              </a:rPr>
              <a:t> עָלֶיהָ... לא תַשְׁחִית א</a:t>
            </a:r>
            <a:r>
              <a:rPr lang="he-IL" sz="3200" dirty="0"/>
              <a:t>ֶת </a:t>
            </a:r>
            <a:r>
              <a:rPr lang="he-IL" sz="3200" dirty="0">
                <a:solidFill>
                  <a:srgbClr val="00B050"/>
                </a:solidFill>
              </a:rPr>
              <a:t>עֵצָה</a:t>
            </a:r>
            <a:r>
              <a:rPr lang="he-IL" sz="3200" dirty="0"/>
              <a:t>ּ </a:t>
            </a:r>
            <a:r>
              <a:rPr lang="he-IL" sz="3200" dirty="0" err="1">
                <a:solidFill>
                  <a:srgbClr val="002060"/>
                </a:solidFill>
              </a:rPr>
              <a:t>לִנְדֹּח</a:t>
            </a:r>
            <a:r>
              <a:rPr lang="he-IL" sz="3200" dirty="0">
                <a:solidFill>
                  <a:srgbClr val="002060"/>
                </a:solidFill>
              </a:rPr>
              <a:t>ַ עָלָיו גַּרְזֶן, כִּי </a:t>
            </a:r>
            <a:r>
              <a:rPr lang="he-IL" sz="3200" dirty="0">
                <a:solidFill>
                  <a:srgbClr val="00B050"/>
                </a:solidFill>
              </a:rPr>
              <a:t>מִמֶּנּו</a:t>
            </a:r>
            <a:r>
              <a:rPr lang="he-IL" sz="3200" dirty="0"/>
              <a:t>ּ </a:t>
            </a:r>
            <a:r>
              <a:rPr lang="he-IL" sz="3200" dirty="0">
                <a:solidFill>
                  <a:srgbClr val="002060"/>
                </a:solidFill>
              </a:rPr>
              <a:t>תֹאכֵל ו</a:t>
            </a:r>
            <a:r>
              <a:rPr lang="he-IL" sz="3200" dirty="0">
                <a:solidFill>
                  <a:srgbClr val="00B050"/>
                </a:solidFill>
              </a:rPr>
              <a:t>ְאֹתוֹ</a:t>
            </a:r>
            <a:r>
              <a:rPr lang="he-IL" sz="3200" dirty="0">
                <a:solidFill>
                  <a:srgbClr val="002060"/>
                </a:solidFill>
              </a:rPr>
              <a:t> לא </a:t>
            </a:r>
            <a:r>
              <a:rPr lang="he-IL" sz="3200" dirty="0" err="1">
                <a:solidFill>
                  <a:srgbClr val="002060"/>
                </a:solidFill>
              </a:rPr>
              <a:t>תִכְרֹת</a:t>
            </a:r>
            <a:r>
              <a:rPr lang="he-IL" sz="3200" dirty="0">
                <a:solidFill>
                  <a:srgbClr val="002060"/>
                </a:solidFill>
              </a:rPr>
              <a:t>... רַק עֵץ אֲשֶׁר תֵּדַע כִּי לא עֵץ מַאֲכָל הוּא אֹתוֹ תַשְׁחִית וְכָרָתָּ". </a:t>
            </a:r>
          </a:p>
          <a:p>
            <a:pPr algn="ctr"/>
            <a:r>
              <a:rPr lang="he-IL" sz="3200" dirty="0"/>
              <a:t>בפסוק מתואר איסור כריתה של עצי מאכל כי בני האדם עוד יכולים ליהנות מהם ולאכול את פירותיהם. וחכמינו ז"ל פירשו שהאיסור הוא גם על השחתה וקלקול של כל חפץ שיש בו תועלת לבני האדם. </a:t>
            </a:r>
            <a:endParaRPr lang="en-US" sz="3200" dirty="0">
              <a:solidFill>
                <a:srgbClr val="FF0000"/>
              </a:solidFill>
            </a:endParaRPr>
          </a:p>
        </p:txBody>
      </p:sp>
    </p:spTree>
    <p:extLst>
      <p:ext uri="{BB962C8B-B14F-4D97-AF65-F5344CB8AC3E}">
        <p14:creationId xmlns:p14="http://schemas.microsoft.com/office/powerpoint/2010/main" val="352437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smtClean="0"/>
              <a:t>מפיקים מידע</a:t>
            </a:r>
            <a:r>
              <a:rPr lang="he-IL" dirty="0"/>
              <a:t>: פסקה </a:t>
            </a:r>
            <a:r>
              <a:rPr lang="he-IL" dirty="0" smtClean="0"/>
              <a:t>ראשונה</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006620" y="1959608"/>
            <a:ext cx="9572625" cy="3844925"/>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2" name="TextBox 1"/>
          <p:cNvSpPr txBox="1"/>
          <p:nvPr/>
        </p:nvSpPr>
        <p:spPr>
          <a:xfrm>
            <a:off x="884266" y="2334638"/>
            <a:ext cx="10634601" cy="3539430"/>
          </a:xfrm>
          <a:prstGeom prst="rect">
            <a:avLst/>
          </a:prstGeom>
          <a:noFill/>
        </p:spPr>
        <p:txBody>
          <a:bodyPr wrap="square" rtlCol="1">
            <a:spAutoFit/>
          </a:bodyPr>
          <a:lstStyle/>
          <a:p>
            <a:pPr algn="ctr"/>
            <a:r>
              <a:rPr lang="he-IL" sz="3200" dirty="0">
                <a:solidFill>
                  <a:srgbClr val="FF0000"/>
                </a:solidFill>
              </a:rPr>
              <a:t>"בל תשחית" </a:t>
            </a:r>
          </a:p>
          <a:p>
            <a:pPr algn="ctr"/>
            <a:r>
              <a:rPr lang="he-IL" sz="3200" dirty="0"/>
              <a:t>האם חשבתם פעם כמה חפצים קיימים סביבנו? כלים, משחקים, בגדים, רהיטים, מכשירים ואינספור פריטים - שפע גדול. </a:t>
            </a:r>
          </a:p>
          <a:p>
            <a:pPr algn="ctr"/>
            <a:r>
              <a:rPr lang="he-IL" sz="3200" dirty="0"/>
              <a:t>בימינו רוב החפצים היומיומיים זולים. אבל דווקא משום כך,  רבים מהם מתיישנים במהירות והופכים למיותרים. הם יוצאים משימוש ונזרקים לאשפה כפסולת. כמות הפסולת שהאדם מייצר הולכת וגדלה כל הזמן. </a:t>
            </a:r>
            <a:endParaRPr lang="en-US" sz="3200" dirty="0"/>
          </a:p>
        </p:txBody>
      </p:sp>
    </p:spTree>
    <p:extLst>
      <p:ext uri="{BB962C8B-B14F-4D97-AF65-F5344CB8AC3E}">
        <p14:creationId xmlns:p14="http://schemas.microsoft.com/office/powerpoint/2010/main" val="185485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TotalTime>
  <Words>2147</Words>
  <Application>Microsoft Office PowerPoint</Application>
  <PresentationFormat>מסך רחב</PresentationFormat>
  <Paragraphs>374</Paragraphs>
  <Slides>22</Slides>
  <Notes>22</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22</vt:i4>
      </vt:variant>
    </vt:vector>
  </HeadingPairs>
  <TitlesOfParts>
    <vt:vector size="28" baseType="lpstr">
      <vt:lpstr>Arial</vt:lpstr>
      <vt:lpstr>Calibri</vt:lpstr>
      <vt:lpstr>Calibri Light</vt:lpstr>
      <vt:lpstr>Times New Roman</vt:lpstr>
      <vt:lpstr>Wingdings</vt:lpstr>
      <vt:lpstr>ערכת נושא Office</vt:lpstr>
      <vt:lpstr>מצגת של PowerPoint‏</vt:lpstr>
      <vt:lpstr>מה נלמד היום?</vt:lpstr>
      <vt:lpstr>מה להביא לשיעור?</vt:lpstr>
      <vt:lpstr>לפני שמתחילים: מִיוּן חֲפָצִים</vt:lpstr>
      <vt:lpstr>הקנית ידע: חומר מִתכַּלֶּה</vt:lpstr>
      <vt:lpstr>הידעתם?</vt:lpstr>
      <vt:lpstr>עכשיו לומדים</vt:lpstr>
      <vt:lpstr>הקניית ידע: איסור "בל תשחית"</vt:lpstr>
      <vt:lpstr>מפיקים מידע: פסקה ראשונה</vt:lpstr>
      <vt:lpstr>הקניית ידע: מילות קישור לתיאור תוצאה</vt:lpstr>
      <vt:lpstr>מפיקים מידע- פסקה שניה</vt:lpstr>
      <vt:lpstr>עכשיו כותבים  </vt:lpstr>
      <vt:lpstr>הקניית ידע: נזקי הפסולת</vt:lpstr>
      <vt:lpstr>הקניית ידע: חובת האדם לשמירה על הבריאה</vt:lpstr>
      <vt:lpstr>מפיקים מידע: פעולות לַהֲגָנַת הסביבה</vt:lpstr>
      <vt:lpstr>לומדים מהי פסולת- הגדרה  </vt:lpstr>
      <vt:lpstr>לומדים לשון- משפחות מילים  </vt:lpstr>
      <vt:lpstr>מילים מהשורש פ.ס.ל  </vt:lpstr>
      <vt:lpstr>מפיקים מידע: מִחְזוּר</vt:lpstr>
      <vt:lpstr>לומדים לשון- המילה מִחְזוּר</vt:lpstr>
      <vt:lpstr>מסיימים ומסכמים</vt:lpstr>
      <vt:lpstr>משימת כתיבה לסיום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יובל</dc:creator>
  <cp:lastModifiedBy>shira</cp:lastModifiedBy>
  <cp:revision>196</cp:revision>
  <dcterms:created xsi:type="dcterms:W3CDTF">2020-05-31T19:18:10Z</dcterms:created>
  <dcterms:modified xsi:type="dcterms:W3CDTF">2021-08-19T16:15:48Z</dcterms:modified>
</cp:coreProperties>
</file>