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46" r:id="rId2"/>
    <p:sldId id="347" r:id="rId3"/>
    <p:sldId id="348" r:id="rId4"/>
    <p:sldId id="349" r:id="rId5"/>
    <p:sldId id="350" r:id="rId6"/>
    <p:sldId id="351" r:id="rId7"/>
    <p:sldId id="368" r:id="rId8"/>
    <p:sldId id="357" r:id="rId9"/>
    <p:sldId id="355" r:id="rId10"/>
    <p:sldId id="361" r:id="rId11"/>
    <p:sldId id="362" r:id="rId12"/>
    <p:sldId id="363" r:id="rId13"/>
    <p:sldId id="372" r:id="rId14"/>
    <p:sldId id="364" r:id="rId15"/>
    <p:sldId id="365" r:id="rId16"/>
    <p:sldId id="375" r:id="rId17"/>
    <p:sldId id="366" r:id="rId18"/>
    <p:sldId id="354" r:id="rId19"/>
    <p:sldId id="370" r:id="rId20"/>
    <p:sldId id="359" r:id="rId21"/>
    <p:sldId id="376" r:id="rId22"/>
    <p:sldId id="377" r:id="rId23"/>
    <p:sldId id="371" r:id="rId24"/>
    <p:sldId id="356" r:id="rId25"/>
    <p:sldId id="374" r:id="rId26"/>
    <p:sldId id="300" r:id="rId27"/>
    <p:sldId id="311" r:id="rId28"/>
    <p:sldId id="301" r:id="rId29"/>
    <p:sldId id="331" r:id="rId30"/>
    <p:sldId id="373" r:id="rId31"/>
    <p:sldId id="378" r:id="rId32"/>
    <p:sldId id="369" r:id="rId33"/>
    <p:sldId id="344" r:id="rId34"/>
    <p:sldId id="380" r:id="rId35"/>
    <p:sldId id="381" r:id="rId36"/>
    <p:sldId id="298" r:id="rId37"/>
    <p:sldId id="367" r:id="rId3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מלכה חיון" initials="מח"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670D"/>
    <a:srgbClr val="4285E3"/>
    <a:srgbClr val="EBEBEB"/>
    <a:srgbClr val="FFFFFF"/>
    <a:srgbClr val="F2F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סגנון ערכת נושא 1 - הדגשה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81563" autoAdjust="0"/>
  </p:normalViewPr>
  <p:slideViewPr>
    <p:cSldViewPr snapToGrid="0" snapToObjects="1" showGuides="1">
      <p:cViewPr varScale="1">
        <p:scale>
          <a:sx n="56" d="100"/>
          <a:sy n="56" d="100"/>
        </p:scale>
        <p:origin x="1248" y="72"/>
      </p:cViewPr>
      <p:guideLst>
        <p:guide orient="horz" pos="2024"/>
        <p:guide pos="3863"/>
      </p:guideLst>
    </p:cSldViewPr>
  </p:slideViewPr>
  <p:outlineViewPr>
    <p:cViewPr>
      <p:scale>
        <a:sx n="33" d="100"/>
        <a:sy n="33" d="100"/>
      </p:scale>
      <p:origin x="0" y="-11898"/>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B0428-3D81-B14A-B943-4C2208D448E3}" type="datetimeFigureOut">
              <a:rPr lang="x-none" smtClean="0"/>
              <a:t>19/08/2021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965BA-DA3B-EB42-8F73-FDBE27A0A657}" type="slidenum">
              <a:rPr lang="x-none" smtClean="0"/>
              <a:t>‹#›</a:t>
            </a:fld>
            <a:endParaRPr lang="x-none"/>
          </a:p>
        </p:txBody>
      </p:sp>
    </p:spTree>
    <p:extLst>
      <p:ext uri="{BB962C8B-B14F-4D97-AF65-F5344CB8AC3E}">
        <p14:creationId xmlns:p14="http://schemas.microsoft.com/office/powerpoint/2010/main" val="187569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שלום ילדים, מה שלומכם היום?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מדבר</a:t>
            </a:r>
            <a:r>
              <a:rPr lang="he-IL" baseline="0" dirty="0" smtClean="0"/>
              <a:t> המורה ... , </a:t>
            </a:r>
            <a:endParaRPr dirty="0"/>
          </a:p>
        </p:txBody>
      </p:sp>
      <p:sp>
        <p:nvSpPr>
          <p:cNvPr id="236" name="Google Shape;2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a:t>
            </a:fld>
            <a:endParaRPr/>
          </a:p>
        </p:txBody>
      </p:sp>
    </p:spTree>
    <p:extLst>
      <p:ext uri="{BB962C8B-B14F-4D97-AF65-F5344CB8AC3E}">
        <p14:creationId xmlns:p14="http://schemas.microsoft.com/office/powerpoint/2010/main" val="395786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חצי דקה</a:t>
            </a:r>
            <a:endParaRPr lang="he-IL" sz="1200" b="1"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baseline="0" dirty="0" smtClean="0"/>
              <a:t>הקראת השקופית</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10</a:t>
            </a:fld>
            <a:endParaRPr lang="x-none"/>
          </a:p>
        </p:txBody>
      </p:sp>
    </p:spTree>
    <p:extLst>
      <p:ext uri="{BB962C8B-B14F-4D97-AF65-F5344CB8AC3E}">
        <p14:creationId xmlns:p14="http://schemas.microsoft.com/office/powerpoint/2010/main" val="2787864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2 דקות</a:t>
            </a:r>
            <a:endParaRPr lang="en-BZ" sz="1200" b="1" dirty="0" smtClean="0"/>
          </a:p>
          <a:p>
            <a:pPr marL="0" lvl="0" indent="0" algn="r" rtl="0">
              <a:spcBef>
                <a:spcPts val="0"/>
              </a:spcBef>
              <a:spcAft>
                <a:spcPts val="0"/>
              </a:spcAft>
              <a:buNone/>
            </a:pPr>
            <a:endParaRPr lang="en-BZ" sz="1200" b="1" dirty="0" smtClean="0"/>
          </a:p>
          <a:p>
            <a:pPr marL="0" lvl="0" indent="0" algn="r" rtl="0">
              <a:spcBef>
                <a:spcPts val="0"/>
              </a:spcBef>
              <a:spcAft>
                <a:spcPts val="0"/>
              </a:spcAft>
              <a:buNone/>
            </a:pPr>
            <a:r>
              <a:rPr lang="he-IL" sz="1200" b="0" dirty="0" smtClean="0"/>
              <a:t>לפניכם</a:t>
            </a:r>
            <a:r>
              <a:rPr lang="he-IL" sz="1200" b="0" baseline="0" dirty="0" smtClean="0"/>
              <a:t> חלק מהפסקה הראשונה שקראנו, קראו קריאה דמומה וענו על השאלה: מהן הסיבות לזיהום מי נחל הירקון?</a:t>
            </a:r>
            <a:endParaRPr lang="he-IL" b="0" dirty="0" smtClean="0"/>
          </a:p>
          <a:p>
            <a:pPr marL="0" lvl="0" indent="0" algn="r" rtl="0">
              <a:spcBef>
                <a:spcPts val="0"/>
              </a:spcBef>
              <a:spcAft>
                <a:spcPts val="0"/>
              </a:spcAft>
              <a:buNone/>
            </a:pPr>
            <a:r>
              <a:rPr lang="he-IL" dirty="0" smtClean="0"/>
              <a:t>כתבו</a:t>
            </a:r>
            <a:r>
              <a:rPr lang="he-IL" baseline="0" dirty="0" smtClean="0"/>
              <a:t> את התשובה במחברת.</a:t>
            </a:r>
            <a:endParaRPr lang="en-BZ" baseline="0" dirty="0" smtClean="0"/>
          </a:p>
          <a:p>
            <a:pPr marL="0" lvl="0" indent="0" algn="r" rtl="0">
              <a:spcBef>
                <a:spcPts val="0"/>
              </a:spcBef>
              <a:spcAft>
                <a:spcPts val="0"/>
              </a:spcAft>
              <a:buNone/>
            </a:pPr>
            <a:r>
              <a:rPr lang="he-IL" baseline="0" dirty="0" smtClean="0"/>
              <a:t>יש לכם 2 דקות.</a:t>
            </a: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11</a:t>
            </a:fld>
            <a:endParaRPr lang="x-none"/>
          </a:p>
        </p:txBody>
      </p:sp>
    </p:spTree>
    <p:extLst>
      <p:ext uri="{BB962C8B-B14F-4D97-AF65-F5344CB8AC3E}">
        <p14:creationId xmlns:p14="http://schemas.microsoft.com/office/powerpoint/2010/main" val="363985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2</a:t>
            </a:r>
            <a:r>
              <a:rPr lang="he-IL" sz="1200" b="1" baseline="0" dirty="0" smtClean="0"/>
              <a:t> דקות</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12</a:t>
            </a:fld>
            <a:endParaRPr lang="x-none"/>
          </a:p>
        </p:txBody>
      </p:sp>
    </p:spTree>
    <p:extLst>
      <p:ext uri="{BB962C8B-B14F-4D97-AF65-F5344CB8AC3E}">
        <p14:creationId xmlns:p14="http://schemas.microsoft.com/office/powerpoint/2010/main" val="774921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חצי דקה</a:t>
            </a:r>
            <a:endParaRPr lang="he-IL" sz="1200" b="1"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baseline="0" dirty="0" smtClean="0"/>
              <a:t>הנה התשובות</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baseline="0" dirty="0" smtClean="0"/>
              <a:t>הקראת השקופית</a:t>
            </a:r>
            <a:endParaRPr lang="en-BZ" sz="1200" b="1" baseline="0"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13</a:t>
            </a:fld>
            <a:endParaRPr lang="x-none"/>
          </a:p>
        </p:txBody>
      </p:sp>
    </p:spTree>
    <p:extLst>
      <p:ext uri="{BB962C8B-B14F-4D97-AF65-F5344CB8AC3E}">
        <p14:creationId xmlns:p14="http://schemas.microsoft.com/office/powerpoint/2010/main" val="278960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1 דקה</a:t>
            </a:r>
          </a:p>
          <a:p>
            <a:pPr marL="0" lvl="0" indent="0" algn="r" rtl="0">
              <a:spcBef>
                <a:spcPts val="0"/>
              </a:spcBef>
              <a:spcAft>
                <a:spcPts val="0"/>
              </a:spcAft>
              <a:buNone/>
            </a:pPr>
            <a:endParaRPr lang="he-IL" dirty="0" smtClean="0"/>
          </a:p>
          <a:p>
            <a:pPr marL="0" lvl="0" indent="0" algn="r" rtl="0">
              <a:spcBef>
                <a:spcPts val="0"/>
              </a:spcBef>
              <a:spcAft>
                <a:spcPts val="0"/>
              </a:spcAft>
              <a:buNone/>
            </a:pPr>
            <a:r>
              <a:rPr lang="he-IL" dirty="0" smtClean="0"/>
              <a:t>בפסקה הראשונה</a:t>
            </a:r>
            <a:r>
              <a:rPr lang="he-IL" baseline="0" dirty="0" smtClean="0"/>
              <a:t> מופיעות מילים מתארות רבות.</a:t>
            </a:r>
          </a:p>
          <a:p>
            <a:pPr marL="0" lvl="0" indent="0" algn="r" rtl="0">
              <a:spcBef>
                <a:spcPts val="0"/>
              </a:spcBef>
              <a:spcAft>
                <a:spcPts val="0"/>
              </a:spcAft>
              <a:buNone/>
            </a:pPr>
            <a:r>
              <a:rPr lang="he-IL" dirty="0" smtClean="0"/>
              <a:t>בואו נקרא יחד את המילים המתארות.</a:t>
            </a:r>
          </a:p>
          <a:p>
            <a:pPr marL="0" lvl="0" indent="0" algn="r" rtl="0">
              <a:spcBef>
                <a:spcPts val="0"/>
              </a:spcBef>
              <a:spcAft>
                <a:spcPts val="0"/>
              </a:spcAft>
              <a:buNone/>
            </a:pPr>
            <a:endParaRPr lang="he-IL" dirty="0" smtClean="0"/>
          </a:p>
          <a:p>
            <a:pPr marL="0" lvl="0" indent="0" algn="r" rtl="0">
              <a:spcBef>
                <a:spcPts val="0"/>
              </a:spcBef>
              <a:spcAft>
                <a:spcPts val="0"/>
              </a:spcAft>
              <a:buNone/>
            </a:pPr>
            <a:r>
              <a:rPr lang="he-IL" b="1" dirty="0" smtClean="0"/>
              <a:t>הקראת שם עצם ומילת תואר מודגשת.(לא להקריא את</a:t>
            </a:r>
            <a:r>
              <a:rPr lang="he-IL" b="1" baseline="0" dirty="0" smtClean="0"/>
              <a:t> כל הפסקה)</a:t>
            </a:r>
            <a:endParaRPr lang="he-IL" b="1" dirty="0" smtClean="0"/>
          </a:p>
          <a:p>
            <a:pPr marL="0" lvl="0" indent="0" algn="r" rtl="0">
              <a:spcBef>
                <a:spcPts val="0"/>
              </a:spcBef>
              <a:spcAft>
                <a:spcPts val="0"/>
              </a:spcAft>
              <a:buNone/>
            </a:pP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14</a:t>
            </a:fld>
            <a:endParaRPr lang="x-none"/>
          </a:p>
        </p:txBody>
      </p:sp>
    </p:spTree>
    <p:extLst>
      <p:ext uri="{BB962C8B-B14F-4D97-AF65-F5344CB8AC3E}">
        <p14:creationId xmlns:p14="http://schemas.microsoft.com/office/powerpoint/2010/main" val="190667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2 דקות</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200" b="1"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dirty="0" smtClean="0"/>
              <a:t>העתיקו</a:t>
            </a:r>
            <a:r>
              <a:rPr lang="he-IL" sz="1200" b="0" baseline="0" dirty="0" smtClean="0"/>
              <a:t> את הטבלה למחברת והשלימו את מילת </a:t>
            </a:r>
            <a:r>
              <a:rPr lang="he-IL" sz="1200" b="0" baseline="0" dirty="0" err="1" smtClean="0"/>
              <a:t>התאור</a:t>
            </a:r>
            <a:r>
              <a:rPr lang="he-IL" sz="1200" b="0" baseline="0" dirty="0" smtClean="0"/>
              <a:t> החסרה.</a:t>
            </a:r>
            <a:endParaRPr lang="he-IL" b="0" dirty="0" smtClean="0"/>
          </a:p>
          <a:p>
            <a:pPr marL="0" lvl="0" indent="0" algn="r" rtl="0">
              <a:spcBef>
                <a:spcPts val="0"/>
              </a:spcBef>
              <a:spcAft>
                <a:spcPts val="0"/>
              </a:spcAft>
              <a:buNone/>
            </a:pPr>
            <a:endParaRPr lang="he-IL" dirty="0" smtClean="0"/>
          </a:p>
          <a:p>
            <a:pPr marL="0" lvl="0" indent="0" algn="r" rtl="0">
              <a:spcBef>
                <a:spcPts val="0"/>
              </a:spcBef>
              <a:spcAft>
                <a:spcPts val="0"/>
              </a:spcAft>
              <a:buNone/>
            </a:pPr>
            <a:endParaRPr lang="he-IL" dirty="0" smtClean="0"/>
          </a:p>
          <a:p>
            <a:pPr marL="0" lvl="0" indent="0" algn="r" rtl="0">
              <a:spcBef>
                <a:spcPts val="0"/>
              </a:spcBef>
              <a:spcAft>
                <a:spcPts val="0"/>
              </a:spcAft>
              <a:buNone/>
            </a:pPr>
            <a:r>
              <a:rPr lang="he-IL" baseline="0" dirty="0" smtClean="0"/>
              <a:t> </a:t>
            </a: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15</a:t>
            </a:fld>
            <a:endParaRPr lang="x-none"/>
          </a:p>
        </p:txBody>
      </p:sp>
    </p:spTree>
    <p:extLst>
      <p:ext uri="{BB962C8B-B14F-4D97-AF65-F5344CB8AC3E}">
        <p14:creationId xmlns:p14="http://schemas.microsoft.com/office/powerpoint/2010/main" val="305268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1 דקה</a:t>
            </a:r>
          </a:p>
          <a:p>
            <a:pPr marL="0" lvl="0" indent="0" algn="r" rtl="0">
              <a:spcBef>
                <a:spcPts val="0"/>
              </a:spcBef>
              <a:spcAft>
                <a:spcPts val="0"/>
              </a:spcAft>
              <a:buNone/>
            </a:pPr>
            <a:r>
              <a:rPr lang="he-IL" dirty="0" smtClean="0"/>
              <a:t>הנה שוב הפסקה עם המילים המתארות מודגשות.</a:t>
            </a:r>
          </a:p>
          <a:p>
            <a:pPr marL="0" lvl="0" indent="0" algn="r" rtl="0">
              <a:spcBef>
                <a:spcPts val="0"/>
              </a:spcBef>
              <a:spcAft>
                <a:spcPts val="0"/>
              </a:spcAft>
              <a:buNone/>
            </a:pP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16</a:t>
            </a:fld>
            <a:endParaRPr lang="x-none"/>
          </a:p>
        </p:txBody>
      </p:sp>
    </p:spTree>
    <p:extLst>
      <p:ext uri="{BB962C8B-B14F-4D97-AF65-F5344CB8AC3E}">
        <p14:creationId xmlns:p14="http://schemas.microsoft.com/office/powerpoint/2010/main" val="431941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2 דקות</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dirty="0" smtClean="0"/>
              <a:t>הנה</a:t>
            </a:r>
            <a:r>
              <a:rPr lang="he-IL" sz="1200" b="0" baseline="0" dirty="0" smtClean="0"/>
              <a:t> התשובה...</a:t>
            </a:r>
            <a:endParaRPr lang="en-BZ" sz="1200" b="0"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baseline="0" dirty="0" smtClean="0"/>
              <a:t>הקראת השקופית</a:t>
            </a:r>
            <a:endParaRPr lang="he-IL" dirty="0" smtClean="0"/>
          </a:p>
          <a:p>
            <a:pPr marL="0" lvl="0" indent="0" algn="r" rtl="0">
              <a:spcBef>
                <a:spcPts val="0"/>
              </a:spcBef>
              <a:spcAft>
                <a:spcPts val="0"/>
              </a:spcAft>
              <a:buNone/>
            </a:pPr>
            <a:endParaRPr lang="he-IL" dirty="0" smtClean="0"/>
          </a:p>
          <a:p>
            <a:pPr marL="0" lvl="0" indent="0" algn="r" rtl="0">
              <a:spcBef>
                <a:spcPts val="0"/>
              </a:spcBef>
              <a:spcAft>
                <a:spcPts val="0"/>
              </a:spcAft>
              <a:buNone/>
            </a:pPr>
            <a:endParaRPr lang="he-IL" dirty="0" smtClean="0"/>
          </a:p>
          <a:p>
            <a:pPr marL="0" lvl="0" indent="0" algn="r" rtl="0">
              <a:spcBef>
                <a:spcPts val="0"/>
              </a:spcBef>
              <a:spcAft>
                <a:spcPts val="0"/>
              </a:spcAft>
              <a:buNone/>
            </a:pPr>
            <a:r>
              <a:rPr lang="he-IL" baseline="0" dirty="0" smtClean="0"/>
              <a:t> </a:t>
            </a: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17</a:t>
            </a:fld>
            <a:endParaRPr lang="x-none"/>
          </a:p>
        </p:txBody>
      </p:sp>
    </p:spTree>
    <p:extLst>
      <p:ext uri="{BB962C8B-B14F-4D97-AF65-F5344CB8AC3E}">
        <p14:creationId xmlns:p14="http://schemas.microsoft.com/office/powerpoint/2010/main" val="2140919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2 דקות</a:t>
            </a:r>
          </a:p>
          <a:p>
            <a:pPr marL="0" lvl="0" indent="0" algn="r" rtl="0">
              <a:spcBef>
                <a:spcPts val="0"/>
              </a:spcBef>
              <a:spcAft>
                <a:spcPts val="0"/>
              </a:spcAft>
              <a:buNone/>
            </a:pPr>
            <a:endParaRPr lang="he-IL" dirty="0" smtClean="0"/>
          </a:p>
          <a:p>
            <a:pPr marL="0" lvl="0" indent="0" algn="r" rtl="0">
              <a:spcBef>
                <a:spcPts val="0"/>
              </a:spcBef>
              <a:spcAft>
                <a:spcPts val="0"/>
              </a:spcAft>
              <a:buNone/>
            </a:pPr>
            <a:r>
              <a:rPr lang="he-IL" dirty="0" smtClean="0"/>
              <a:t>אנחנו ממשיכים לקרוא את הפסקה </a:t>
            </a:r>
            <a:r>
              <a:rPr lang="he-IL" dirty="0" err="1" smtClean="0"/>
              <a:t>השניה</a:t>
            </a:r>
            <a:r>
              <a:rPr lang="he-IL" dirty="0" smtClean="0"/>
              <a:t> של קטע</a:t>
            </a:r>
            <a:r>
              <a:rPr lang="he-IL" baseline="0" dirty="0" smtClean="0"/>
              <a:t> המידע.</a:t>
            </a:r>
          </a:p>
          <a:p>
            <a:pPr marL="0" lvl="0" indent="0" algn="r" rtl="0">
              <a:spcBef>
                <a:spcPts val="0"/>
              </a:spcBef>
              <a:spcAft>
                <a:spcPts val="0"/>
              </a:spcAft>
              <a:buNone/>
            </a:pPr>
            <a:r>
              <a:rPr lang="he-IL" b="1" dirty="0" smtClean="0"/>
              <a:t>הקראת השקופית</a:t>
            </a:r>
          </a:p>
          <a:p>
            <a:pPr marL="0" lvl="0" indent="0" algn="r" rtl="0">
              <a:spcBef>
                <a:spcPts val="0"/>
              </a:spcBef>
              <a:spcAft>
                <a:spcPts val="0"/>
              </a:spcAft>
              <a:buNone/>
            </a:pPr>
            <a:endParaRPr lang="he-IL" b="1"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dirty="0" smtClean="0"/>
              <a:t>מה קראנו בפסקה </a:t>
            </a:r>
            <a:r>
              <a:rPr lang="he-IL" dirty="0" err="1" smtClean="0"/>
              <a:t>השניה</a:t>
            </a:r>
            <a:r>
              <a:rPr lang="he-IL" dirty="0" smtClean="0"/>
              <a:t> ?</a:t>
            </a:r>
            <a:r>
              <a:rPr lang="he-IL" baseline="0" dirty="0" smtClean="0"/>
              <a:t> מהו הרעיון המרכזי שלה? מהו הנושא המדובר בפסקה הזו?</a:t>
            </a:r>
            <a:endParaRPr lang="en-BZ" baseline="0" dirty="0" smtClean="0"/>
          </a:p>
          <a:p>
            <a:pPr marL="0" lvl="0" indent="0" algn="r" rtl="0">
              <a:spcBef>
                <a:spcPts val="0"/>
              </a:spcBef>
              <a:spcAft>
                <a:spcPts val="0"/>
              </a:spcAft>
              <a:buNone/>
            </a:pPr>
            <a:r>
              <a:rPr lang="he-IL" b="0" dirty="0" smtClean="0"/>
              <a:t>כדי לגלות</a:t>
            </a:r>
            <a:r>
              <a:rPr lang="he-IL" b="0" baseline="0" dirty="0" smtClean="0"/>
              <a:t> את הנושא של הפסקה </a:t>
            </a:r>
            <a:r>
              <a:rPr lang="he-IL" b="0" baseline="0" dirty="0" err="1" smtClean="0"/>
              <a:t>השניה</a:t>
            </a:r>
            <a:r>
              <a:rPr lang="he-IL" b="0" baseline="0" dirty="0" smtClean="0"/>
              <a:t> נתבונן אילו מילים מופיעות בו פעמים רבות.</a:t>
            </a:r>
            <a:endParaRPr lang="en-BZ" b="0" dirty="0" smtClean="0"/>
          </a:p>
          <a:p>
            <a:pPr marL="0" lvl="0" indent="0" algn="r" rtl="0">
              <a:spcBef>
                <a:spcPts val="0"/>
              </a:spcBef>
              <a:spcAft>
                <a:spcPts val="0"/>
              </a:spcAft>
              <a:buNone/>
            </a:pPr>
            <a:endParaRPr lang="he-IL" b="1" dirty="0" smtClean="0"/>
          </a:p>
          <a:p>
            <a:pPr marL="0" lvl="0" indent="0" algn="r" rtl="0">
              <a:spcBef>
                <a:spcPts val="0"/>
              </a:spcBef>
              <a:spcAft>
                <a:spcPts val="0"/>
              </a:spcAft>
              <a:buNone/>
            </a:pPr>
            <a:r>
              <a:rPr lang="he-IL" baseline="0" dirty="0" smtClean="0"/>
              <a:t> </a:t>
            </a: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18</a:t>
            </a:fld>
            <a:endParaRPr lang="x-none"/>
          </a:p>
        </p:txBody>
      </p:sp>
    </p:spTree>
    <p:extLst>
      <p:ext uri="{BB962C8B-B14F-4D97-AF65-F5344CB8AC3E}">
        <p14:creationId xmlns:p14="http://schemas.microsoft.com/office/powerpoint/2010/main" val="134516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2 דקות</a:t>
            </a:r>
          </a:p>
          <a:p>
            <a:pPr marL="0" lvl="0" indent="0" algn="r" rtl="0">
              <a:spcBef>
                <a:spcPts val="0"/>
              </a:spcBef>
              <a:spcAft>
                <a:spcPts val="0"/>
              </a:spcAft>
              <a:buNone/>
            </a:pPr>
            <a:endParaRPr lang="he-IL" dirty="0" smtClean="0"/>
          </a:p>
          <a:p>
            <a:pPr marL="0" lvl="0" indent="0" algn="r" rtl="0">
              <a:spcBef>
                <a:spcPts val="0"/>
              </a:spcBef>
              <a:spcAft>
                <a:spcPts val="0"/>
              </a:spcAft>
              <a:buNone/>
            </a:pPr>
            <a:r>
              <a:rPr lang="he-IL" baseline="0" dirty="0" smtClean="0"/>
              <a:t>המילים המיוחדות מודגשות בצבע? מה מיוחד בהן?</a:t>
            </a:r>
          </a:p>
          <a:p>
            <a:pPr marL="0" lvl="0" indent="0" algn="r" rtl="0">
              <a:spcBef>
                <a:spcPts val="0"/>
              </a:spcBef>
              <a:spcAft>
                <a:spcPts val="0"/>
              </a:spcAft>
              <a:buNone/>
            </a:pPr>
            <a:r>
              <a:rPr lang="he-IL" baseline="0" dirty="0" smtClean="0"/>
              <a:t>יפה מאד, כולן פעלים.</a:t>
            </a:r>
          </a:p>
          <a:p>
            <a:pPr marL="0" lvl="0" indent="0" algn="r" rtl="0">
              <a:spcBef>
                <a:spcPts val="0"/>
              </a:spcBef>
              <a:spcAft>
                <a:spcPts val="0"/>
              </a:spcAft>
              <a:buNone/>
            </a:pPr>
            <a:r>
              <a:rPr lang="he-IL" b="1" baseline="0" dirty="0" smtClean="0"/>
              <a:t>הקראת המילים המודגשות</a:t>
            </a:r>
          </a:p>
          <a:p>
            <a:pPr marL="0" lvl="0" indent="0" algn="r" rtl="0">
              <a:spcBef>
                <a:spcPts val="0"/>
              </a:spcBef>
              <a:spcAft>
                <a:spcPts val="0"/>
              </a:spcAft>
              <a:buNone/>
            </a:pPr>
            <a:r>
              <a:rPr lang="he-IL" baseline="0" dirty="0" smtClean="0"/>
              <a:t>אתם ודאי שמים לב ילדים, שבפסקה </a:t>
            </a:r>
            <a:r>
              <a:rPr lang="he-IL" baseline="0" dirty="0" err="1" smtClean="0"/>
              <a:t>השניה</a:t>
            </a:r>
            <a:r>
              <a:rPr lang="he-IL" baseline="0" dirty="0" smtClean="0"/>
              <a:t> מופיעים פעלים רבים.</a:t>
            </a:r>
          </a:p>
          <a:p>
            <a:pPr marL="0" lvl="0" indent="0" algn="r" rtl="0">
              <a:spcBef>
                <a:spcPts val="0"/>
              </a:spcBef>
              <a:spcAft>
                <a:spcPts val="0"/>
              </a:spcAft>
              <a:buNone/>
            </a:pPr>
            <a:r>
              <a:rPr lang="he-IL" baseline="0" dirty="0" smtClean="0"/>
              <a:t>מה הסיבה לריבוי פעלים?</a:t>
            </a:r>
            <a:endParaRPr lang="en-BZ"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baseline="0" dirty="0" smtClean="0"/>
              <a:t>ריבוי הפעלים בפסקה יעזור לנו לדעת על מה מדובר בפסקה. </a:t>
            </a:r>
          </a:p>
          <a:p>
            <a:pPr marL="0" marR="0" lvl="0" indent="0" algn="r" defTabSz="914400" rtl="0" eaLnBrk="1" fontAlgn="auto" latinLnBrk="0" hangingPunct="1">
              <a:lnSpc>
                <a:spcPct val="100000"/>
              </a:lnSpc>
              <a:spcBef>
                <a:spcPts val="0"/>
              </a:spcBef>
              <a:spcAft>
                <a:spcPts val="0"/>
              </a:spcAft>
              <a:buClrTx/>
              <a:buSzTx/>
              <a:buFontTx/>
              <a:buNone/>
              <a:tabLst/>
              <a:defRPr/>
            </a:pPr>
            <a:r>
              <a:rPr lang="he-IL" baseline="0" dirty="0" smtClean="0"/>
              <a:t>על מה מדובר בפסקה? מהו הנושא המדובר בפסקה הזו?</a:t>
            </a:r>
            <a:endParaRPr lang="en-BZ" baseline="0" dirty="0" smtClean="0"/>
          </a:p>
          <a:p>
            <a:pPr marL="0" lvl="0" indent="0" algn="r" rtl="0">
              <a:spcBef>
                <a:spcPts val="0"/>
              </a:spcBef>
              <a:spcAft>
                <a:spcPts val="0"/>
              </a:spcAft>
              <a:buNone/>
            </a:pP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19</a:t>
            </a:fld>
            <a:endParaRPr lang="x-none"/>
          </a:p>
        </p:txBody>
      </p:sp>
    </p:spTree>
    <p:extLst>
      <p:ext uri="{BB962C8B-B14F-4D97-AF65-F5344CB8AC3E}">
        <p14:creationId xmlns:p14="http://schemas.microsoft.com/office/powerpoint/2010/main" val="212738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sz="1200" b="1" dirty="0"/>
              <a:t>משך השקף: </a:t>
            </a:r>
            <a:r>
              <a:rPr lang="he-IL" sz="1200" b="1" dirty="0" smtClean="0"/>
              <a:t>1 דקה</a:t>
            </a:r>
            <a:endParaRPr lang="he-IL" sz="1200" b="1" baseline="0" dirty="0">
              <a:solidFill>
                <a:schemeClr val="tx1"/>
              </a:solidFill>
            </a:endParaRPr>
          </a:p>
          <a:p>
            <a:pPr marL="0" lvl="0" indent="0" algn="r" rtl="1">
              <a:spcBef>
                <a:spcPts val="0"/>
              </a:spcBef>
              <a:spcAft>
                <a:spcPts val="0"/>
              </a:spcAft>
              <a:buNone/>
            </a:pPr>
            <a:r>
              <a:rPr lang="he-IL" sz="1200" b="1" dirty="0" smtClean="0">
                <a:solidFill>
                  <a:schemeClr val="tx1"/>
                </a:solidFill>
              </a:rPr>
              <a:t>הקראת השקופית</a:t>
            </a:r>
            <a:r>
              <a:rPr lang="he-IL" sz="1200" b="1" dirty="0" smtClean="0">
                <a:solidFill>
                  <a:schemeClr val="accent1">
                    <a:lumMod val="75000"/>
                  </a:schemeClr>
                </a:solidFill>
              </a:rPr>
              <a:t>.</a:t>
            </a:r>
          </a:p>
          <a:p>
            <a:pPr marL="158750" indent="0" algn="r" rtl="1" fontAlgn="base">
              <a:buNone/>
            </a:pPr>
            <a:endParaRPr lang="he-IL" sz="1200" dirty="0" smtClean="0">
              <a:solidFill>
                <a:schemeClr val="accent1">
                  <a:lumMod val="75000"/>
                </a:schemeClr>
              </a:solidFill>
            </a:endParaRPr>
          </a:p>
          <a:p>
            <a:pPr marL="0" lvl="0" indent="0" algn="r" rtl="1">
              <a:spcBef>
                <a:spcPts val="0"/>
              </a:spcBef>
              <a:spcAft>
                <a:spcPts val="0"/>
              </a:spcAft>
              <a:buNone/>
            </a:pPr>
            <a:endParaRPr lang="he-IL" sz="1200" b="1"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a:t>
            </a:fld>
            <a:endParaRPr lang="x-none"/>
          </a:p>
        </p:txBody>
      </p:sp>
    </p:spTree>
    <p:extLst>
      <p:ext uri="{BB962C8B-B14F-4D97-AF65-F5344CB8AC3E}">
        <p14:creationId xmlns:p14="http://schemas.microsoft.com/office/powerpoint/2010/main" val="480938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חצי</a:t>
            </a:r>
            <a:r>
              <a:rPr lang="he-IL" sz="1200" b="1" baseline="0" dirty="0" smtClean="0"/>
              <a:t> דקה</a:t>
            </a:r>
            <a:endParaRPr lang="en-BZ" sz="1200" b="1" dirty="0" smtClean="0"/>
          </a:p>
          <a:p>
            <a:pPr marL="0" lvl="0" indent="0" algn="r" rtl="0">
              <a:spcBef>
                <a:spcPts val="0"/>
              </a:spcBef>
              <a:spcAft>
                <a:spcPts val="0"/>
              </a:spcAft>
              <a:buNone/>
            </a:pPr>
            <a:r>
              <a:rPr lang="he-IL" baseline="0" dirty="0" smtClean="0"/>
              <a:t>.</a:t>
            </a:r>
          </a:p>
          <a:p>
            <a:pPr marL="0" lvl="0" indent="0" algn="r" rtl="0">
              <a:spcBef>
                <a:spcPts val="0"/>
              </a:spcBef>
              <a:spcAft>
                <a:spcPts val="0"/>
              </a:spcAft>
              <a:buNone/>
            </a:pPr>
            <a:r>
              <a:rPr lang="he-IL" b="1" baseline="0" dirty="0" smtClean="0"/>
              <a:t>הקראת השקופית</a:t>
            </a:r>
          </a:p>
          <a:p>
            <a:pPr marL="0" lvl="0" indent="0" algn="r" rtl="0">
              <a:spcBef>
                <a:spcPts val="0"/>
              </a:spcBef>
              <a:spcAft>
                <a:spcPts val="0"/>
              </a:spcAft>
              <a:buNone/>
            </a:pPr>
            <a:endParaRPr lang="he-IL" baseline="0" dirty="0" smtClean="0"/>
          </a:p>
          <a:p>
            <a:pPr marL="0" lvl="0" indent="0" algn="r" rtl="0">
              <a:spcBef>
                <a:spcPts val="0"/>
              </a:spcBef>
              <a:spcAft>
                <a:spcPts val="0"/>
              </a:spcAft>
              <a:buNone/>
            </a:pP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20</a:t>
            </a:fld>
            <a:endParaRPr lang="x-none"/>
          </a:p>
        </p:txBody>
      </p:sp>
    </p:spTree>
    <p:extLst>
      <p:ext uri="{BB962C8B-B14F-4D97-AF65-F5344CB8AC3E}">
        <p14:creationId xmlns:p14="http://schemas.microsoft.com/office/powerpoint/2010/main" val="3167390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0">
              <a:spcBef>
                <a:spcPts val="0"/>
              </a:spcBef>
              <a:spcAft>
                <a:spcPts val="0"/>
              </a:spcAft>
              <a:buNone/>
            </a:pPr>
            <a:endParaRPr lang="he-IL" dirty="0" smtClean="0"/>
          </a:p>
          <a:p>
            <a:pPr marL="0" lvl="0" indent="0" algn="r" rtl="0">
              <a:spcBef>
                <a:spcPts val="0"/>
              </a:spcBef>
              <a:spcAft>
                <a:spcPts val="0"/>
              </a:spcAft>
              <a:buNone/>
            </a:pPr>
            <a:endParaRPr lang="he-IL" baseline="0" dirty="0" smtClean="0"/>
          </a:p>
          <a:p>
            <a:pPr marL="0" lvl="0" indent="0" algn="r" rtl="0">
              <a:spcBef>
                <a:spcPts val="0"/>
              </a:spcBef>
              <a:spcAft>
                <a:spcPts val="0"/>
              </a:spcAft>
              <a:buNone/>
            </a:pPr>
            <a:r>
              <a:rPr lang="he-IL" baseline="0" dirty="0" smtClean="0"/>
              <a:t>מהן הפעולות לטיהור ולניקוי מי נחל הירקון?</a:t>
            </a:r>
            <a:endParaRPr lang="en-BZ" baseline="0" dirty="0" smtClean="0"/>
          </a:p>
          <a:p>
            <a:pPr marL="0" lvl="0" indent="0" algn="r" rtl="0">
              <a:spcBef>
                <a:spcPts val="0"/>
              </a:spcBef>
              <a:spcAft>
                <a:spcPts val="0"/>
              </a:spcAft>
              <a:buNone/>
            </a:pPr>
            <a:r>
              <a:rPr lang="he-IL" baseline="0" dirty="0" smtClean="0"/>
              <a:t>כתבו את המשפט במחברת</a:t>
            </a:r>
          </a:p>
          <a:p>
            <a:pPr marL="0" lvl="0" indent="0" algn="r" rtl="0">
              <a:spcBef>
                <a:spcPts val="0"/>
              </a:spcBef>
              <a:spcAft>
                <a:spcPts val="0"/>
              </a:spcAft>
              <a:buNone/>
            </a:pPr>
            <a:endParaRPr lang="he-IL" baseline="0" dirty="0" smtClean="0"/>
          </a:p>
          <a:p>
            <a:pPr marL="0" lvl="0" indent="0" algn="r" rtl="0">
              <a:spcBef>
                <a:spcPts val="0"/>
              </a:spcBef>
              <a:spcAft>
                <a:spcPts val="0"/>
              </a:spcAft>
              <a:buNone/>
            </a:pPr>
            <a:r>
              <a:rPr lang="he-IL" b="1" baseline="0" dirty="0" smtClean="0"/>
              <a:t>ממתינים 2 דקות</a:t>
            </a:r>
            <a:endParaRPr lang="en-BZ" b="1" baseline="0" dirty="0" smtClean="0"/>
          </a:p>
          <a:p>
            <a:pPr marL="0" lvl="0" indent="0" algn="r" rtl="0">
              <a:spcBef>
                <a:spcPts val="0"/>
              </a:spcBef>
              <a:spcAft>
                <a:spcPts val="0"/>
              </a:spcAft>
              <a:buNone/>
            </a:pPr>
            <a:endParaRPr lang="en-BZ" baseline="0" dirty="0" smtClean="0"/>
          </a:p>
          <a:p>
            <a:pPr marL="0" lvl="0" indent="0" algn="r" rtl="0">
              <a:spcBef>
                <a:spcPts val="0"/>
              </a:spcBef>
              <a:spcAft>
                <a:spcPts val="0"/>
              </a:spcAft>
              <a:buNone/>
            </a:pPr>
            <a:endParaRPr lang="he-IL" b="1" baseline="0"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21</a:t>
            </a:fld>
            <a:endParaRPr lang="x-none"/>
          </a:p>
        </p:txBody>
      </p:sp>
    </p:spTree>
    <p:extLst>
      <p:ext uri="{BB962C8B-B14F-4D97-AF65-F5344CB8AC3E}">
        <p14:creationId xmlns:p14="http://schemas.microsoft.com/office/powerpoint/2010/main" val="3782662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2 דקות</a:t>
            </a:r>
          </a:p>
          <a:p>
            <a:pPr marL="0" lvl="0" indent="0" algn="r" rtl="0">
              <a:spcBef>
                <a:spcPts val="0"/>
              </a:spcBef>
              <a:spcAft>
                <a:spcPts val="0"/>
              </a:spcAft>
              <a:buNone/>
            </a:pPr>
            <a:endParaRPr lang="he-IL" dirty="0" smtClean="0"/>
          </a:p>
          <a:p>
            <a:pPr marL="0" lvl="0" indent="0" algn="r" rtl="0">
              <a:spcBef>
                <a:spcPts val="0"/>
              </a:spcBef>
              <a:spcAft>
                <a:spcPts val="0"/>
              </a:spcAft>
              <a:buNone/>
            </a:pPr>
            <a:r>
              <a:rPr lang="he-IL" baseline="0" dirty="0" smtClean="0"/>
              <a:t>הנה שוב הפסקה </a:t>
            </a:r>
            <a:r>
              <a:rPr lang="he-IL" baseline="0" dirty="0" err="1" smtClean="0"/>
              <a:t>השניה</a:t>
            </a:r>
            <a:r>
              <a:rPr lang="he-IL" baseline="0" dirty="0" smtClean="0"/>
              <a:t> כדי שתוכלו לכתוב את הפעולות שנעשו כדי לשקם את הנחל.</a:t>
            </a: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22</a:t>
            </a:fld>
            <a:endParaRPr lang="x-none"/>
          </a:p>
        </p:txBody>
      </p:sp>
    </p:spTree>
    <p:extLst>
      <p:ext uri="{BB962C8B-B14F-4D97-AF65-F5344CB8AC3E}">
        <p14:creationId xmlns:p14="http://schemas.microsoft.com/office/powerpoint/2010/main" val="2981185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1</a:t>
            </a:r>
            <a:r>
              <a:rPr lang="he-IL" sz="1200" b="1" baseline="0" dirty="0" smtClean="0"/>
              <a:t> דקה</a:t>
            </a:r>
            <a:endParaRPr lang="he-IL" sz="1200" b="1" dirty="0" smtClean="0"/>
          </a:p>
          <a:p>
            <a:pPr marL="0" lvl="0" indent="0" algn="r" rtl="0">
              <a:spcBef>
                <a:spcPts val="0"/>
              </a:spcBef>
              <a:spcAft>
                <a:spcPts val="0"/>
              </a:spcAft>
              <a:buNone/>
            </a:pPr>
            <a:endParaRPr lang="he-IL" dirty="0" smtClean="0"/>
          </a:p>
          <a:p>
            <a:pPr marL="0" lvl="0" indent="0" algn="r" rtl="0">
              <a:spcBef>
                <a:spcPts val="0"/>
              </a:spcBef>
              <a:spcAft>
                <a:spcPts val="0"/>
              </a:spcAft>
              <a:buNone/>
            </a:pPr>
            <a:r>
              <a:rPr lang="he-IL" baseline="0" dirty="0" smtClean="0"/>
              <a:t>יפה תלמידים, עכשיו נקרא את הפעולות שנעשו כדי לטהר ולנקות את הנחל.</a:t>
            </a:r>
            <a:endParaRPr lang="en-BZ" baseline="0" dirty="0" smtClean="0"/>
          </a:p>
          <a:p>
            <a:pPr marL="0" lvl="0" indent="0" algn="r" rtl="0">
              <a:spcBef>
                <a:spcPts val="0"/>
              </a:spcBef>
              <a:spcAft>
                <a:spcPts val="0"/>
              </a:spcAft>
              <a:buNone/>
            </a:pPr>
            <a:r>
              <a:rPr lang="he-IL" b="1" baseline="0" dirty="0" smtClean="0"/>
              <a:t>הקראת השקופית.</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23</a:t>
            </a:fld>
            <a:endParaRPr lang="x-none"/>
          </a:p>
        </p:txBody>
      </p:sp>
    </p:spTree>
    <p:extLst>
      <p:ext uri="{BB962C8B-B14F-4D97-AF65-F5344CB8AC3E}">
        <p14:creationId xmlns:p14="http://schemas.microsoft.com/office/powerpoint/2010/main" val="3397502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2 דקות</a:t>
            </a:r>
          </a:p>
          <a:p>
            <a:pPr marL="0" lvl="0" indent="0" algn="r" rtl="0">
              <a:spcBef>
                <a:spcPts val="0"/>
              </a:spcBef>
              <a:spcAft>
                <a:spcPts val="0"/>
              </a:spcAft>
              <a:buNone/>
            </a:pPr>
            <a:endParaRPr lang="he-IL" dirty="0" smtClean="0"/>
          </a:p>
          <a:p>
            <a:pPr marL="0" lvl="0" indent="0" algn="r" rtl="0">
              <a:spcBef>
                <a:spcPts val="0"/>
              </a:spcBef>
              <a:spcAft>
                <a:spcPts val="0"/>
              </a:spcAft>
              <a:buNone/>
            </a:pPr>
            <a:r>
              <a:rPr lang="he-IL" dirty="0" smtClean="0"/>
              <a:t>אנחנו ממשיכים לקרוא את הפסקה השלישית של קטע</a:t>
            </a:r>
            <a:r>
              <a:rPr lang="he-IL" baseline="0" dirty="0" smtClean="0"/>
              <a:t> המידע.</a:t>
            </a:r>
          </a:p>
          <a:p>
            <a:pPr marL="0" lvl="0" indent="0" algn="r" rtl="0">
              <a:spcBef>
                <a:spcPts val="0"/>
              </a:spcBef>
              <a:spcAft>
                <a:spcPts val="0"/>
              </a:spcAft>
              <a:buNone/>
            </a:pPr>
            <a:r>
              <a:rPr lang="he-IL" b="1" dirty="0" smtClean="0"/>
              <a:t>הקראת השקופית</a:t>
            </a:r>
            <a:endParaRPr lang="en-BZ" b="1" dirty="0" smtClean="0"/>
          </a:p>
          <a:p>
            <a:pPr marL="0" lvl="0" indent="0" algn="r" rtl="0">
              <a:spcBef>
                <a:spcPts val="0"/>
              </a:spcBef>
              <a:spcAft>
                <a:spcPts val="0"/>
              </a:spcAft>
              <a:buNone/>
            </a:pPr>
            <a:endParaRPr lang="he-IL" b="1" dirty="0" smtClean="0"/>
          </a:p>
          <a:p>
            <a:pPr marL="0" lvl="0" indent="0" algn="r" rtl="0">
              <a:spcBef>
                <a:spcPts val="0"/>
              </a:spcBef>
              <a:spcAft>
                <a:spcPts val="0"/>
              </a:spcAft>
              <a:buNone/>
            </a:pPr>
            <a:r>
              <a:rPr lang="he-IL" dirty="0" smtClean="0"/>
              <a:t>מה קראנו בפסקה השלישית ?</a:t>
            </a:r>
            <a:r>
              <a:rPr lang="he-IL" baseline="0" dirty="0" smtClean="0"/>
              <a:t> מהו הרעיון המרכזי שלה? מהו הנושא המדובר בפסקה הזו?</a:t>
            </a:r>
          </a:p>
          <a:p>
            <a:pPr marL="0" lvl="0" indent="0" algn="r" rtl="0">
              <a:spcBef>
                <a:spcPts val="0"/>
              </a:spcBef>
              <a:spcAft>
                <a:spcPts val="0"/>
              </a:spcAft>
              <a:buNone/>
            </a:pPr>
            <a:r>
              <a:rPr lang="he-IL" baseline="0" dirty="0" smtClean="0"/>
              <a:t>המשפט הראשון בפסקה רומז על התוכן של הפסקה כולה. נקרא את המשפט: קורא. המילה "אך" היא מילת קישור שעוזרת לנו להבין </a:t>
            </a:r>
          </a:p>
          <a:p>
            <a:pPr marL="0" lvl="0" indent="0" algn="r" rtl="0">
              <a:spcBef>
                <a:spcPts val="0"/>
              </a:spcBef>
              <a:spcAft>
                <a:spcPts val="0"/>
              </a:spcAft>
              <a:buNone/>
            </a:pPr>
            <a:r>
              <a:rPr lang="he-IL" baseline="0" dirty="0" smtClean="0"/>
              <a:t>שחובה לעמוד על המשמר ולהמשיך לשמור על ניקיונו של נחל הירקון, משום שזיהום הנחל גורם לנזק גדול לבעלי החיים.</a:t>
            </a: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24</a:t>
            </a:fld>
            <a:endParaRPr lang="x-none"/>
          </a:p>
        </p:txBody>
      </p:sp>
    </p:spTree>
    <p:extLst>
      <p:ext uri="{BB962C8B-B14F-4D97-AF65-F5344CB8AC3E}">
        <p14:creationId xmlns:p14="http://schemas.microsoft.com/office/powerpoint/2010/main" val="563989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חצי</a:t>
            </a:r>
            <a:r>
              <a:rPr lang="he-IL" sz="1200" b="1" baseline="0" dirty="0" smtClean="0"/>
              <a:t> דקה</a:t>
            </a:r>
            <a:endParaRPr lang="en-BZ" sz="1200" b="1" dirty="0" smtClean="0"/>
          </a:p>
          <a:p>
            <a:pPr marL="0" lvl="0" indent="0" algn="r" rtl="0">
              <a:spcBef>
                <a:spcPts val="0"/>
              </a:spcBef>
              <a:spcAft>
                <a:spcPts val="0"/>
              </a:spcAft>
              <a:buNone/>
            </a:pPr>
            <a:endParaRPr lang="he-IL" baseline="0" dirty="0" smtClean="0"/>
          </a:p>
          <a:p>
            <a:pPr marL="0" lvl="0" indent="0" algn="r" rtl="0">
              <a:spcBef>
                <a:spcPts val="0"/>
              </a:spcBef>
              <a:spcAft>
                <a:spcPts val="0"/>
              </a:spcAft>
              <a:buNone/>
            </a:pPr>
            <a:r>
              <a:rPr lang="he-IL" dirty="0" smtClean="0"/>
              <a:t>הקראת השקופית</a:t>
            </a: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25</a:t>
            </a:fld>
            <a:endParaRPr lang="x-none"/>
          </a:p>
        </p:txBody>
      </p:sp>
    </p:spTree>
    <p:extLst>
      <p:ext uri="{BB962C8B-B14F-4D97-AF65-F5344CB8AC3E}">
        <p14:creationId xmlns:p14="http://schemas.microsoft.com/office/powerpoint/2010/main" val="3733989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b="1" dirty="0" smtClean="0"/>
              <a:t>משך השקף: 2</a:t>
            </a:r>
            <a:r>
              <a:rPr lang="he-IL" b="1" baseline="0" dirty="0" smtClean="0"/>
              <a:t> דקות</a:t>
            </a:r>
            <a:endParaRPr lang="he-IL" b="1"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baseline="0" dirty="0" smtClean="0"/>
              <a:t>ילדים חביבים, בואו נחקור מילה  מהקטע.</a:t>
            </a:r>
            <a:endParaRPr lang="en-BZ"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b="1" baseline="0" dirty="0" smtClean="0"/>
              <a:t>הקראת השקופית</a:t>
            </a:r>
          </a:p>
          <a:p>
            <a:pPr marL="0" marR="0" lvl="0" indent="0" algn="r" defTabSz="914400" rtl="0" eaLnBrk="1" fontAlgn="auto" latinLnBrk="0" hangingPunct="1">
              <a:lnSpc>
                <a:spcPct val="100000"/>
              </a:lnSpc>
              <a:spcBef>
                <a:spcPts val="0"/>
              </a:spcBef>
              <a:spcAft>
                <a:spcPts val="0"/>
              </a:spcAft>
              <a:buClrTx/>
              <a:buSzTx/>
              <a:buFontTx/>
              <a:buNone/>
              <a:tabLst/>
              <a:defRPr/>
            </a:pPr>
            <a:r>
              <a:rPr lang="he-IL" baseline="0" dirty="0" smtClean="0"/>
              <a:t>שימו </a:t>
            </a:r>
            <a:r>
              <a:rPr lang="he-IL" baseline="0" dirty="0"/>
              <a:t>לב: לצליל </a:t>
            </a:r>
            <a:r>
              <a:rPr lang="he-IL" baseline="0" dirty="0" smtClean="0"/>
              <a:t>אוֹ </a:t>
            </a:r>
            <a:r>
              <a:rPr lang="he-IL" baseline="0" dirty="0"/>
              <a:t>יש נקודה מעל האות ו' ובצליל </a:t>
            </a:r>
            <a:r>
              <a:rPr lang="he-IL" baseline="0" dirty="0" smtClean="0"/>
              <a:t>או (שורוק) </a:t>
            </a:r>
            <a:r>
              <a:rPr lang="he-IL" baseline="0" dirty="0"/>
              <a:t>יש נקודה באמצע האות ו', ובמילה </a:t>
            </a:r>
            <a:r>
              <a:rPr lang="he-IL" b="1" baseline="0" dirty="0" smtClean="0"/>
              <a:t>מימיו </a:t>
            </a:r>
            <a:r>
              <a:rPr lang="he-IL" baseline="0" dirty="0" smtClean="0"/>
              <a:t>אנחנו </a:t>
            </a:r>
            <a:r>
              <a:rPr lang="he-IL" baseline="0" dirty="0"/>
              <a:t>לא רואים אף נקודה לא מעל האות ו' ולא באמצע האות </a:t>
            </a:r>
            <a:r>
              <a:rPr lang="he-IL" baseline="0" dirty="0" smtClean="0"/>
              <a:t>ו'.</a:t>
            </a:r>
          </a:p>
          <a:p>
            <a:pPr marL="0" marR="0" lvl="0" indent="0" algn="r" defTabSz="914400" rtl="0" eaLnBrk="1" fontAlgn="auto" latinLnBrk="0" hangingPunct="1">
              <a:lnSpc>
                <a:spcPct val="100000"/>
              </a:lnSpc>
              <a:spcBef>
                <a:spcPts val="0"/>
              </a:spcBef>
              <a:spcAft>
                <a:spcPts val="0"/>
              </a:spcAft>
              <a:buClrTx/>
              <a:buSzTx/>
              <a:buFontTx/>
              <a:buNone/>
              <a:tabLst/>
              <a:defRPr/>
            </a:pPr>
            <a:r>
              <a:rPr lang="he-IL" baseline="0" dirty="0" smtClean="0"/>
              <a:t>אז </a:t>
            </a:r>
            <a:r>
              <a:rPr lang="he-IL" baseline="0" dirty="0"/>
              <a:t>איך נקרא את המילה?  נקרא </a:t>
            </a:r>
            <a:r>
              <a:rPr lang="he-IL" baseline="0" dirty="0" smtClean="0"/>
              <a:t>כך:  מימיו. לא מימיו ולא מימיו </a:t>
            </a:r>
            <a:r>
              <a:rPr lang="he-IL" baseline="0" dirty="0"/>
              <a:t>(בשורוק וחולם) אלא </a:t>
            </a:r>
            <a:r>
              <a:rPr lang="he-IL" baseline="0" dirty="0" smtClean="0"/>
              <a:t>מימיו. </a:t>
            </a:r>
            <a:endParaRPr lang="he-IL"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he-IL" dirty="0" smtClean="0"/>
              <a:t>מדוע </a:t>
            </a:r>
            <a:r>
              <a:rPr lang="he-IL" dirty="0"/>
              <a:t>חשוב שנקרא נכון? כי אם נקרא בצורה </a:t>
            </a:r>
            <a:r>
              <a:rPr lang="he-IL" dirty="0" err="1"/>
              <a:t>מדוייקת</a:t>
            </a:r>
            <a:r>
              <a:rPr lang="he-IL" dirty="0"/>
              <a:t> נבין טוב </a:t>
            </a:r>
            <a:r>
              <a:rPr lang="he-IL" dirty="0" smtClean="0"/>
              <a:t>יותר את הקטע.</a:t>
            </a:r>
            <a:endParaRPr lang="he-IL" dirty="0"/>
          </a:p>
          <a:p>
            <a:pPr algn="r"/>
            <a:r>
              <a:rPr lang="en-US" baseline="0" dirty="0"/>
              <a:t> </a:t>
            </a:r>
            <a:endParaRPr lang="he-IL" baseline="0"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26</a:t>
            </a:fld>
            <a:endParaRPr lang="x-none"/>
          </a:p>
        </p:txBody>
      </p:sp>
    </p:spTree>
    <p:extLst>
      <p:ext uri="{BB962C8B-B14F-4D97-AF65-F5344CB8AC3E}">
        <p14:creationId xmlns:p14="http://schemas.microsoft.com/office/powerpoint/2010/main" val="1236586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b="1" dirty="0" smtClean="0"/>
              <a:t>משך השקף: 2</a:t>
            </a:r>
            <a:r>
              <a:rPr lang="he-IL" b="1" baseline="0" dirty="0" smtClean="0"/>
              <a:t> דקות</a:t>
            </a:r>
            <a:endParaRPr lang="he-IL" b="1" dirty="0" smtClean="0"/>
          </a:p>
          <a:p>
            <a:pPr algn="r"/>
            <a:r>
              <a:rPr lang="en-US" baseline="0" dirty="0" smtClean="0"/>
              <a:t> </a:t>
            </a:r>
            <a:endParaRPr lang="he-IL" baseline="0" dirty="0"/>
          </a:p>
          <a:p>
            <a:pPr algn="r"/>
            <a:r>
              <a:rPr lang="he-IL" baseline="0" dirty="0" smtClean="0"/>
              <a:t>המילה "מימיו" מורכבת  </a:t>
            </a:r>
            <a:r>
              <a:rPr lang="he-IL" baseline="0" dirty="0"/>
              <a:t>מחיבור של שתי </a:t>
            </a:r>
            <a:r>
              <a:rPr lang="he-IL" baseline="0" dirty="0" smtClean="0"/>
              <a:t>מילים: מילה אחת ברבים והמילה השנייה היא כינוי השייכות "שלו". </a:t>
            </a:r>
          </a:p>
          <a:p>
            <a:pPr algn="r"/>
            <a:r>
              <a:rPr lang="he-IL" baseline="0" dirty="0" smtClean="0"/>
              <a:t>המים שלו - מימיו.</a:t>
            </a:r>
            <a:endParaRPr lang="he-IL" baseline="0" dirty="0"/>
          </a:p>
          <a:p>
            <a:pPr algn="r"/>
            <a:r>
              <a:rPr lang="he-IL" baseline="0" dirty="0"/>
              <a:t>האם </a:t>
            </a:r>
            <a:r>
              <a:rPr lang="he-IL" baseline="0" dirty="0" smtClean="0"/>
              <a:t>אתם מכירים </a:t>
            </a:r>
            <a:r>
              <a:rPr lang="he-IL" baseline="0" dirty="0"/>
              <a:t>מילים אחרות </a:t>
            </a:r>
            <a:r>
              <a:rPr lang="he-IL" baseline="0" dirty="0" smtClean="0"/>
              <a:t>המסתיימות </a:t>
            </a:r>
            <a:r>
              <a:rPr lang="he-IL" baseline="0" dirty="0"/>
              <a:t>באותה צורה</a:t>
            </a:r>
            <a:r>
              <a:rPr lang="he-IL" baseline="0" dirty="0" smtClean="0"/>
              <a:t>?</a:t>
            </a:r>
            <a:endParaRPr lang="en-BZ" baseline="0" dirty="0" smtClean="0"/>
          </a:p>
          <a:p>
            <a:pPr algn="r"/>
            <a:endParaRPr lang="en-BZ" baseline="0" dirty="0" smtClean="0"/>
          </a:p>
          <a:p>
            <a:pPr algn="r"/>
            <a:r>
              <a:rPr lang="he-IL" baseline="0" dirty="0" smtClean="0"/>
              <a:t>כתבו במחברת.</a:t>
            </a: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27</a:t>
            </a:fld>
            <a:endParaRPr lang="x-none"/>
          </a:p>
        </p:txBody>
      </p:sp>
    </p:spTree>
    <p:extLst>
      <p:ext uri="{BB962C8B-B14F-4D97-AF65-F5344CB8AC3E}">
        <p14:creationId xmlns:p14="http://schemas.microsoft.com/office/powerpoint/2010/main" val="3673390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b="1" dirty="0" smtClean="0"/>
              <a:t>משך השקף: 1</a:t>
            </a:r>
            <a:r>
              <a:rPr lang="he-IL" b="1" baseline="0" dirty="0" smtClean="0"/>
              <a:t> דקה</a:t>
            </a:r>
            <a:endParaRPr lang="he-IL" b="1" dirty="0" smtClean="0"/>
          </a:p>
          <a:p>
            <a:pPr algn="r"/>
            <a:endParaRPr lang="he-IL" dirty="0" smtClean="0"/>
          </a:p>
          <a:p>
            <a:pPr algn="r"/>
            <a:r>
              <a:rPr lang="he-IL" dirty="0" smtClean="0"/>
              <a:t>יפה</a:t>
            </a:r>
            <a:r>
              <a:rPr lang="he-IL" baseline="0" dirty="0" smtClean="0"/>
              <a:t> </a:t>
            </a:r>
            <a:r>
              <a:rPr lang="he-IL" baseline="0" dirty="0"/>
              <a:t>מאד, </a:t>
            </a:r>
            <a:r>
              <a:rPr lang="he-IL" baseline="0" dirty="0" smtClean="0"/>
              <a:t>הצלחתם למצוא </a:t>
            </a:r>
            <a:r>
              <a:rPr lang="he-IL" baseline="0" dirty="0"/>
              <a:t>מילים. הנה לפנינו מספר מילים המסתיימות באותה צורה</a:t>
            </a:r>
            <a:r>
              <a:rPr lang="he-IL" baseline="0" dirty="0" smtClean="0"/>
              <a:t>.</a:t>
            </a:r>
            <a:endParaRPr lang="en-BZ" baseline="0" dirty="0" smtClean="0"/>
          </a:p>
          <a:p>
            <a:pPr algn="r"/>
            <a:r>
              <a:rPr lang="he-IL" baseline="0" dirty="0" smtClean="0"/>
              <a:t>הנה מילים לדוגמה.</a:t>
            </a:r>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28</a:t>
            </a:fld>
            <a:endParaRPr lang="x-none"/>
          </a:p>
        </p:txBody>
      </p:sp>
    </p:spTree>
    <p:extLst>
      <p:ext uri="{BB962C8B-B14F-4D97-AF65-F5344CB8AC3E}">
        <p14:creationId xmlns:p14="http://schemas.microsoft.com/office/powerpoint/2010/main" val="1753338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1" dirty="0" smtClean="0"/>
              <a:t>משך השקף: 1</a:t>
            </a:r>
            <a:r>
              <a:rPr lang="he-IL" b="1" baseline="0" dirty="0" smtClean="0"/>
              <a:t> דקה</a:t>
            </a:r>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b="1" baseline="0" dirty="0" smtClean="0"/>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0" baseline="0" dirty="0" smtClean="0"/>
              <a:t>שימו לב שלכל המילים יש אותה סיומת</a:t>
            </a:r>
            <a:r>
              <a:rPr lang="he-IL" b="1" baseline="0" dirty="0" smtClean="0"/>
              <a:t>:  יו: האות י' היא מצורת הרבים והאות ו' היא מכינוי השייכות "שלו".</a:t>
            </a:r>
            <a:endParaRPr lang="he-IL" b="1" dirty="0" smtClean="0"/>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29</a:t>
            </a:fld>
            <a:endParaRPr lang="x-none"/>
          </a:p>
        </p:txBody>
      </p:sp>
    </p:spTree>
    <p:extLst>
      <p:ext uri="{BB962C8B-B14F-4D97-AF65-F5344CB8AC3E}">
        <p14:creationId xmlns:p14="http://schemas.microsoft.com/office/powerpoint/2010/main" val="296763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1" dirty="0"/>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t>משך השקף: </a:t>
            </a:r>
            <a:r>
              <a:rPr lang="he-IL" sz="1200" b="1" dirty="0" smtClean="0"/>
              <a:t>1 דקה</a:t>
            </a:r>
            <a:endParaRPr lang="he-IL" sz="1200" b="1" dirty="0"/>
          </a:p>
          <a:p>
            <a:pPr marL="158750" indent="0" algn="r" rtl="1">
              <a:buNone/>
            </a:pPr>
            <a:endParaRPr lang="he-IL" sz="1200" dirty="0"/>
          </a:p>
          <a:p>
            <a:pPr marL="158750" indent="0" algn="r" rtl="1">
              <a:buNone/>
            </a:pPr>
            <a:r>
              <a:rPr lang="he-IL" sz="1200" dirty="0" smtClean="0">
                <a:solidFill>
                  <a:srgbClr val="FF0000"/>
                </a:solidFill>
              </a:rPr>
              <a:t>הצטיידו</a:t>
            </a:r>
            <a:r>
              <a:rPr lang="he-IL" sz="1200" baseline="0" dirty="0" smtClean="0">
                <a:solidFill>
                  <a:srgbClr val="FF0000"/>
                </a:solidFill>
              </a:rPr>
              <a:t> במחברת ובמכשיר כתיבה</a:t>
            </a:r>
          </a:p>
          <a:p>
            <a:pPr marL="158750" indent="0" algn="r" rtl="1">
              <a:buNone/>
            </a:pPr>
            <a:r>
              <a:rPr lang="he-IL" sz="1200" baseline="0" dirty="0" smtClean="0">
                <a:solidFill>
                  <a:srgbClr val="FF0000"/>
                </a:solidFill>
              </a:rPr>
              <a:t>התיישבו בחדר שקט, הניחו כוס מים לידכם ותתמקדו בהקשבה מלאה .</a:t>
            </a:r>
          </a:p>
          <a:p>
            <a:pPr marL="158750" indent="0" algn="r" rtl="1">
              <a:buNone/>
            </a:pPr>
            <a:r>
              <a:rPr lang="he-IL" sz="1200" baseline="0" dirty="0" smtClean="0">
                <a:solidFill>
                  <a:srgbClr val="FF0000"/>
                </a:solidFill>
              </a:rPr>
              <a:t>קדימה, יש לכם 30 שניות להתארגן.</a:t>
            </a:r>
            <a:endParaRPr lang="he-IL" sz="1200" dirty="0">
              <a:solidFill>
                <a:srgbClr val="FF0000"/>
              </a:solidFill>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a:t>
            </a:fld>
            <a:endParaRPr lang="x-none"/>
          </a:p>
        </p:txBody>
      </p:sp>
    </p:spTree>
    <p:extLst>
      <p:ext uri="{BB962C8B-B14F-4D97-AF65-F5344CB8AC3E}">
        <p14:creationId xmlns:p14="http://schemas.microsoft.com/office/powerpoint/2010/main" val="3874772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1" dirty="0" smtClean="0"/>
              <a:t>משך השקף:</a:t>
            </a:r>
            <a:r>
              <a:rPr lang="he-IL" b="1" baseline="0" dirty="0" smtClean="0"/>
              <a:t> דקה וחצי</a:t>
            </a:r>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0" baseline="0" dirty="0" smtClean="0"/>
              <a:t>ילדים יקרים, לסימן הפיסוק הסוגרים יש תפקידים שונים.</a:t>
            </a:r>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1" baseline="0" dirty="0" smtClean="0"/>
              <a:t>הקראת השקופית</a:t>
            </a:r>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b="1" baseline="0" dirty="0" smtClean="0"/>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0" baseline="0" dirty="0" smtClean="0"/>
              <a:t>בפסקה השלישית של קטע המידע שקראנו מופיעות שתי מילים בתוך סוגרים.</a:t>
            </a:r>
            <a:endParaRPr lang="he-IL" b="0" dirty="0" smtClean="0"/>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30</a:t>
            </a:fld>
            <a:endParaRPr lang="x-none"/>
          </a:p>
        </p:txBody>
      </p:sp>
    </p:spTree>
    <p:extLst>
      <p:ext uri="{BB962C8B-B14F-4D97-AF65-F5344CB8AC3E}">
        <p14:creationId xmlns:p14="http://schemas.microsoft.com/office/powerpoint/2010/main" val="51034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b="1" dirty="0" smtClean="0"/>
              <a:t>משך השקף: 1</a:t>
            </a:r>
            <a:r>
              <a:rPr lang="he-IL" b="1" baseline="0" dirty="0" smtClean="0"/>
              <a:t> דקה</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b="1"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b="0" baseline="0" dirty="0" smtClean="0"/>
              <a:t>הנה חלק מהפסקה השלישית שבה מופיע סימן הפיסוק הסוגריים.</a:t>
            </a:r>
          </a:p>
          <a:p>
            <a:pPr marL="0" marR="0" lvl="0" indent="0" algn="r" defTabSz="914400" rtl="0" eaLnBrk="1" fontAlgn="auto" latinLnBrk="0" hangingPunct="1">
              <a:lnSpc>
                <a:spcPct val="100000"/>
              </a:lnSpc>
              <a:spcBef>
                <a:spcPts val="0"/>
              </a:spcBef>
              <a:spcAft>
                <a:spcPts val="0"/>
              </a:spcAft>
              <a:buClrTx/>
              <a:buSzTx/>
              <a:buFontTx/>
              <a:buNone/>
              <a:tabLst/>
              <a:defRPr/>
            </a:pPr>
            <a:r>
              <a:rPr lang="he-IL" b="0" baseline="0" dirty="0" smtClean="0"/>
              <a:t>חשבו מה התפקיד של הסוגריים.</a:t>
            </a:r>
          </a:p>
          <a:p>
            <a:pPr algn="r">
              <a:lnSpc>
                <a:spcPct val="150000"/>
              </a:lnSpc>
            </a:pPr>
            <a:r>
              <a:rPr lang="he-IL" sz="1200" dirty="0" smtClean="0">
                <a:solidFill>
                  <a:schemeClr val="accent2">
                    <a:lumMod val="75000"/>
                  </a:schemeClr>
                </a:solidFill>
                <a:latin typeface="EFT_Beigale Light" panose="01000503000000020003" pitchFamily="2" charset="-79"/>
                <a:cs typeface="EFT_Beigale Light" panose="01000503000000020003" pitchFamily="2" charset="-79"/>
              </a:rPr>
              <a:t>1. </a:t>
            </a:r>
            <a:r>
              <a:rPr lang="he-IL" sz="1200" dirty="0" smtClean="0">
                <a:latin typeface="EFT_Beigale Light" panose="01000503000000020003" pitchFamily="2" charset="-79"/>
                <a:cs typeface="EFT_Beigale Light" panose="01000503000000020003" pitchFamily="2" charset="-79"/>
              </a:rPr>
              <a:t>לְתוֹסֶפֶת מֵידָע?</a:t>
            </a:r>
          </a:p>
          <a:p>
            <a:pPr algn="r">
              <a:lnSpc>
                <a:spcPct val="150000"/>
              </a:lnSpc>
            </a:pPr>
            <a:r>
              <a:rPr lang="he-IL" sz="1200" dirty="0" smtClean="0">
                <a:solidFill>
                  <a:schemeClr val="accent6">
                    <a:lumMod val="50000"/>
                  </a:schemeClr>
                </a:solidFill>
                <a:latin typeface="EFT_Beigale Light" panose="01000503000000020003" pitchFamily="2" charset="-79"/>
                <a:cs typeface="EFT_Beigale Light" panose="01000503000000020003" pitchFamily="2" charset="-79"/>
              </a:rPr>
              <a:t>2.</a:t>
            </a:r>
            <a:r>
              <a:rPr lang="he-IL" sz="1200" dirty="0" smtClean="0">
                <a:solidFill>
                  <a:srgbClr val="00B0F0"/>
                </a:solidFill>
                <a:latin typeface="EFT_Beigale Light" panose="01000503000000020003" pitchFamily="2" charset="-79"/>
                <a:cs typeface="EFT_Beigale Light" panose="01000503000000020003" pitchFamily="2" charset="-79"/>
              </a:rPr>
              <a:t> </a:t>
            </a:r>
            <a:r>
              <a:rPr lang="he-IL" sz="1200" dirty="0" smtClean="0">
                <a:latin typeface="EFT_Beigale Light" panose="01000503000000020003" pitchFamily="2" charset="-79"/>
                <a:cs typeface="EFT_Beigale Light" panose="01000503000000020003" pitchFamily="2" charset="-79"/>
              </a:rPr>
              <a:t>לְהֶסְבֵּר?</a:t>
            </a:r>
            <a:endParaRPr lang="en-BZ" sz="1200" dirty="0" smtClean="0">
              <a:latin typeface="EFT_Beigale Light" panose="01000503000000020003" pitchFamily="2" charset="-79"/>
              <a:cs typeface="EFT_Beigale Light" panose="01000503000000020003" pitchFamily="2" charset="-79"/>
            </a:endParaRPr>
          </a:p>
          <a:p>
            <a:pPr algn="r">
              <a:lnSpc>
                <a:spcPct val="150000"/>
              </a:lnSpc>
            </a:pPr>
            <a:r>
              <a:rPr lang="he-IL" sz="1200" dirty="0" smtClean="0">
                <a:solidFill>
                  <a:schemeClr val="accent6">
                    <a:lumMod val="50000"/>
                  </a:schemeClr>
                </a:solidFill>
                <a:latin typeface="EFT_Beigale Light" panose="01000503000000020003" pitchFamily="2" charset="-79"/>
                <a:cs typeface="EFT_Beigale Light" panose="01000503000000020003" pitchFamily="2" charset="-79"/>
              </a:rPr>
              <a:t>3.</a:t>
            </a:r>
            <a:r>
              <a:rPr lang="he-IL" sz="1200" dirty="0" smtClean="0">
                <a:latin typeface="EFT_Beigale Light" panose="01000503000000020003" pitchFamily="2" charset="-79"/>
                <a:cs typeface="EFT_Beigale Light" panose="01000503000000020003" pitchFamily="2" charset="-79"/>
              </a:rPr>
              <a:t> לְצִיּוֹן מָקוֹר?</a:t>
            </a:r>
          </a:p>
          <a:p>
            <a:pPr algn="r">
              <a:lnSpc>
                <a:spcPct val="150000"/>
              </a:lnSpc>
            </a:pPr>
            <a:r>
              <a:rPr lang="he-IL" sz="1200" dirty="0" smtClean="0">
                <a:solidFill>
                  <a:schemeClr val="accent6">
                    <a:lumMod val="50000"/>
                  </a:schemeClr>
                </a:solidFill>
                <a:latin typeface="EFT_Beigale Light" panose="01000503000000020003" pitchFamily="2" charset="-79"/>
                <a:cs typeface="EFT_Beigale Light" panose="01000503000000020003" pitchFamily="2" charset="-79"/>
              </a:rPr>
              <a:t>4.</a:t>
            </a:r>
            <a:r>
              <a:rPr lang="he-IL" sz="1200" dirty="0" smtClean="0">
                <a:latin typeface="EFT_Beigale Light" panose="01000503000000020003" pitchFamily="2" charset="-79"/>
                <a:cs typeface="EFT_Beigale Light" panose="01000503000000020003" pitchFamily="2" charset="-79"/>
              </a:rPr>
              <a:t> לְהֶעָרָה שֶׁל הַכּוֹתֵב?</a:t>
            </a:r>
          </a:p>
          <a:p>
            <a:pPr algn="r">
              <a:lnSpc>
                <a:spcPct val="150000"/>
              </a:lnSpc>
            </a:pPr>
            <a:r>
              <a:rPr lang="he-IL" sz="1200" dirty="0" smtClean="0">
                <a:solidFill>
                  <a:schemeClr val="accent6">
                    <a:lumMod val="50000"/>
                  </a:schemeClr>
                </a:solidFill>
                <a:latin typeface="EFT_Beigale Light" panose="01000503000000020003" pitchFamily="2" charset="-79"/>
                <a:cs typeface="EFT_Beigale Light" panose="01000503000000020003" pitchFamily="2" charset="-79"/>
              </a:rPr>
              <a:t>5.</a:t>
            </a:r>
            <a:r>
              <a:rPr lang="he-IL" sz="1200" dirty="0" smtClean="0">
                <a:latin typeface="EFT_Beigale Light" panose="01000503000000020003" pitchFamily="2" charset="-79"/>
                <a:cs typeface="EFT_Beigale Light" panose="01000503000000020003" pitchFamily="2" charset="-79"/>
              </a:rPr>
              <a:t> לְתַרְגּוּם משָׂפָה זָרָה?</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31</a:t>
            </a:fld>
            <a:endParaRPr lang="x-none"/>
          </a:p>
        </p:txBody>
      </p:sp>
    </p:spTree>
    <p:extLst>
      <p:ext uri="{BB962C8B-B14F-4D97-AF65-F5344CB8AC3E}">
        <p14:creationId xmlns:p14="http://schemas.microsoft.com/office/powerpoint/2010/main" val="2371453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b="1" dirty="0" smtClean="0"/>
              <a:t>משך השקף: חצי דקה</a:t>
            </a:r>
          </a:p>
          <a:p>
            <a:pPr marL="0" marR="0" lvl="0" indent="0" algn="r" defTabSz="914400" rtl="0" eaLnBrk="1" fontAlgn="auto" latinLnBrk="0" hangingPunct="1">
              <a:lnSpc>
                <a:spcPct val="100000"/>
              </a:lnSpc>
              <a:spcBef>
                <a:spcPts val="0"/>
              </a:spcBef>
              <a:spcAft>
                <a:spcPts val="0"/>
              </a:spcAft>
              <a:buClrTx/>
              <a:buSzTx/>
              <a:buFontTx/>
              <a:buNone/>
              <a:tabLst/>
              <a:defRPr/>
            </a:pPr>
            <a:r>
              <a:rPr lang="he-IL" b="0" dirty="0" smtClean="0"/>
              <a:t>הנה התשובה</a:t>
            </a:r>
          </a:p>
          <a:p>
            <a:pPr marL="0" marR="0" lvl="0" indent="0" algn="r" defTabSz="914400" rtl="0" eaLnBrk="1" fontAlgn="auto" latinLnBrk="0" hangingPunct="1">
              <a:lnSpc>
                <a:spcPct val="100000"/>
              </a:lnSpc>
              <a:spcBef>
                <a:spcPts val="0"/>
              </a:spcBef>
              <a:spcAft>
                <a:spcPts val="0"/>
              </a:spcAft>
              <a:buClrTx/>
              <a:buSzTx/>
              <a:buFontTx/>
              <a:buNone/>
              <a:tabLst/>
              <a:defRPr/>
            </a:pPr>
            <a:r>
              <a:rPr lang="he-IL" b="0" dirty="0" smtClean="0"/>
              <a:t>הקראת תשובה </a:t>
            </a:r>
            <a:r>
              <a:rPr lang="he-IL" b="0" baseline="0" dirty="0" smtClean="0"/>
              <a:t> 2 </a:t>
            </a:r>
            <a:endParaRPr lang="en-BZ" b="0"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b="0" baseline="0" dirty="0" smtClean="0"/>
              <a:t>ההסבר של המילה הוכחדו נכתב בתוך הסוגריים .</a:t>
            </a:r>
          </a:p>
          <a:p>
            <a:pPr marL="0" marR="0" lvl="0" indent="0" algn="r" defTabSz="914400" rtl="0" eaLnBrk="1" fontAlgn="auto" latinLnBrk="0" hangingPunct="1">
              <a:lnSpc>
                <a:spcPct val="100000"/>
              </a:lnSpc>
              <a:spcBef>
                <a:spcPts val="0"/>
              </a:spcBef>
              <a:spcAft>
                <a:spcPts val="0"/>
              </a:spcAft>
              <a:buClrTx/>
              <a:buSzTx/>
              <a:buFontTx/>
              <a:buNone/>
              <a:tabLst/>
              <a:defRPr/>
            </a:pPr>
            <a:r>
              <a:rPr lang="he-IL" b="0" baseline="0" dirty="0" smtClean="0"/>
              <a:t> הוכחדו – נעלמו לחלוטין.</a:t>
            </a:r>
          </a:p>
          <a:p>
            <a:pPr marL="0" marR="0" lvl="0" indent="0" algn="r" defTabSz="914400" rtl="0" eaLnBrk="1" fontAlgn="auto" latinLnBrk="0" hangingPunct="1">
              <a:lnSpc>
                <a:spcPct val="100000"/>
              </a:lnSpc>
              <a:spcBef>
                <a:spcPts val="0"/>
              </a:spcBef>
              <a:spcAft>
                <a:spcPts val="0"/>
              </a:spcAft>
              <a:buClrTx/>
              <a:buSzTx/>
              <a:buFontTx/>
              <a:buNone/>
              <a:tabLst/>
              <a:defRPr/>
            </a:pPr>
            <a:r>
              <a:rPr lang="he-IL" b="0" baseline="0" dirty="0" smtClean="0"/>
              <a:t>הנזק של זיהום מי נחל הירדן עצום עד כדי כך שדגים ובעלי חיים נוספים נעלמו לחלוטין והוכחדו.</a:t>
            </a:r>
            <a:endParaRPr lang="he-IL" b="0" dirty="0" smtClean="0"/>
          </a:p>
          <a:p>
            <a:endParaRPr lang="he-IL"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32</a:t>
            </a:fld>
            <a:endParaRPr lang="x-none"/>
          </a:p>
        </p:txBody>
      </p:sp>
    </p:spTree>
    <p:extLst>
      <p:ext uri="{BB962C8B-B14F-4D97-AF65-F5344CB8AC3E}">
        <p14:creationId xmlns:p14="http://schemas.microsoft.com/office/powerpoint/2010/main" val="1781295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1" dirty="0" smtClean="0"/>
              <a:t>משך השקף: 1</a:t>
            </a:r>
            <a:r>
              <a:rPr lang="he-IL" b="1" baseline="0" dirty="0" smtClean="0"/>
              <a:t> דקה</a:t>
            </a:r>
            <a:endParaRPr lang="he-IL" b="1" dirty="0" smtClean="0"/>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smtClean="0"/>
              <a:t>עכשיו</a:t>
            </a:r>
            <a:r>
              <a:rPr lang="he-IL" baseline="0" dirty="0" smtClean="0"/>
              <a:t> נסכם את המידע שקראנו בקטע.</a:t>
            </a:r>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dirty="0" smtClean="0"/>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1" dirty="0" smtClean="0"/>
              <a:t>הקראת השקופית</a:t>
            </a:r>
          </a:p>
          <a:p>
            <a:endParaRPr lang="he-IL"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33</a:t>
            </a:fld>
            <a:endParaRPr lang="x-none"/>
          </a:p>
        </p:txBody>
      </p:sp>
    </p:spTree>
    <p:extLst>
      <p:ext uri="{BB962C8B-B14F-4D97-AF65-F5344CB8AC3E}">
        <p14:creationId xmlns:p14="http://schemas.microsoft.com/office/powerpoint/2010/main" val="2559686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1</a:t>
            </a:r>
            <a:r>
              <a:rPr lang="he-IL" sz="1200" b="1" baseline="0" dirty="0" smtClean="0"/>
              <a:t> דקה</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baseline="0" dirty="0" smtClean="0"/>
              <a:t>תלמידים יקרים,</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baseline="0" dirty="0" smtClean="0"/>
              <a:t>בתחילת השיעור כתבתם במחברת מה אתם יודעים על נחל הירקון. זהו הידע הקודם שלכם על הנושא.</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baseline="0" dirty="0" smtClean="0"/>
              <a:t>בהמשך שאלנו שאלות כי רצינו לקבל מידע נוסף, מידע חדש.</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baseline="0" dirty="0" smtClean="0"/>
              <a:t>נקרא את השאלות ונבדוק על אילו שאלות ענה הקטע ומהו המידע החדש שהפקנו מהקטע על נחל הירקון.</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baseline="0" dirty="0" smtClean="0"/>
              <a:t>המורה קורא את השאלות</a:t>
            </a:r>
            <a:endParaRPr lang="he-IL" b="1" dirty="0" smtClean="0"/>
          </a:p>
          <a:p>
            <a:pPr marL="0" marR="0" lvl="0" indent="0" algn="r" defTabSz="914400" rtl="0" eaLnBrk="1" fontAlgn="auto" latinLnBrk="0" hangingPunct="1">
              <a:lnSpc>
                <a:spcPct val="100000"/>
              </a:lnSpc>
              <a:spcBef>
                <a:spcPts val="0"/>
              </a:spcBef>
              <a:spcAft>
                <a:spcPts val="0"/>
              </a:spcAft>
              <a:buClrTx/>
              <a:buSzTx/>
              <a:buFontTx/>
              <a:buNone/>
              <a:tabLst/>
              <a:defRPr/>
            </a:pP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34</a:t>
            </a:fld>
            <a:endParaRPr lang="x-none"/>
          </a:p>
        </p:txBody>
      </p:sp>
    </p:spTree>
    <p:extLst>
      <p:ext uri="{BB962C8B-B14F-4D97-AF65-F5344CB8AC3E}">
        <p14:creationId xmlns:p14="http://schemas.microsoft.com/office/powerpoint/2010/main" val="3005627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דקה</a:t>
            </a:r>
            <a:r>
              <a:rPr lang="he-IL" sz="1200" b="1" baseline="0" dirty="0" smtClean="0"/>
              <a:t> וחצי</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baseline="0" dirty="0" smtClean="0"/>
              <a:t>הקראת השקופית</a:t>
            </a:r>
            <a:endParaRPr lang="en-US" sz="1200" b="1"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baseline="0" dirty="0" smtClean="0"/>
              <a:t>המורה ממתין 10 שניות</a:t>
            </a:r>
            <a:endParaRPr lang="en-US" sz="1200" b="1" baseline="0" dirty="0" smtClean="0"/>
          </a:p>
          <a:p>
            <a:pPr marL="0" lvl="0" indent="0" algn="r" rtl="0">
              <a:spcBef>
                <a:spcPts val="0"/>
              </a:spcBef>
              <a:spcAft>
                <a:spcPts val="0"/>
              </a:spcAft>
              <a:buNone/>
            </a:pPr>
            <a:endParaRPr lang="he-IL" b="0" baseline="0" dirty="0" smtClean="0"/>
          </a:p>
          <a:p>
            <a:pPr marL="0" lvl="0" indent="0" algn="r" rtl="0">
              <a:spcBef>
                <a:spcPts val="0"/>
              </a:spcBef>
              <a:spcAft>
                <a:spcPts val="0"/>
              </a:spcAft>
              <a:buNone/>
            </a:pPr>
            <a:r>
              <a:rPr lang="he-IL" b="0" baseline="0" dirty="0" smtClean="0"/>
              <a:t>יפה, מצאנו תשובות  לשלוש שאלות מתוך ארבע השאלות ששאלנו.</a:t>
            </a:r>
          </a:p>
          <a:p>
            <a:pPr marL="0" lvl="0" indent="0" algn="r" rtl="0">
              <a:spcBef>
                <a:spcPts val="0"/>
              </a:spcBef>
              <a:spcAft>
                <a:spcPts val="0"/>
              </a:spcAft>
              <a:buNone/>
            </a:pPr>
            <a:r>
              <a:rPr lang="he-IL" b="0" baseline="0" dirty="0" smtClean="0"/>
              <a:t>להיכן מימיו של נחל הירקון נשפכים? לים התיכון.</a:t>
            </a:r>
          </a:p>
          <a:p>
            <a:pPr marL="0" lvl="0" indent="0" algn="r" rtl="0">
              <a:spcBef>
                <a:spcPts val="0"/>
              </a:spcBef>
              <a:spcAft>
                <a:spcPts val="0"/>
              </a:spcAft>
              <a:buNone/>
            </a:pPr>
            <a:r>
              <a:rPr lang="he-IL" b="0" baseline="0" dirty="0" smtClean="0"/>
              <a:t>אילו בעלי חיים נמצאים בסביבתו? דגים, יתושים ועוד בעלי חיים.</a:t>
            </a:r>
          </a:p>
          <a:p>
            <a:pPr marL="0" lvl="0" indent="0" algn="r" rtl="0">
              <a:spcBef>
                <a:spcPts val="0"/>
              </a:spcBef>
              <a:spcAft>
                <a:spcPts val="0"/>
              </a:spcAft>
              <a:buNone/>
            </a:pPr>
            <a:r>
              <a:rPr lang="he-IL" b="0" baseline="0" dirty="0" smtClean="0"/>
              <a:t>האם מימיו ראויים </a:t>
            </a:r>
            <a:r>
              <a:rPr lang="he-IL" b="0" baseline="0" dirty="0" err="1" smtClean="0"/>
              <a:t>לשתיה</a:t>
            </a:r>
            <a:r>
              <a:rPr lang="he-IL" b="0" baseline="0" dirty="0" smtClean="0"/>
              <a:t>? כשהוא מזוהם המים רעילים ואינם ראויים </a:t>
            </a:r>
            <a:r>
              <a:rPr lang="he-IL" b="0" baseline="0" dirty="0" err="1" smtClean="0"/>
              <a:t>לשתיה</a:t>
            </a:r>
            <a:r>
              <a:rPr lang="he-IL" b="0" baseline="0" dirty="0" smtClean="0"/>
              <a:t>.</a:t>
            </a:r>
          </a:p>
          <a:p>
            <a:pPr marL="0" lvl="0" indent="0" algn="r" rtl="0">
              <a:spcBef>
                <a:spcPts val="0"/>
              </a:spcBef>
              <a:spcAft>
                <a:spcPts val="0"/>
              </a:spcAft>
              <a:buNone/>
            </a:pPr>
            <a:endParaRPr lang="en-BZ" b="0" baseline="0" dirty="0" smtClean="0"/>
          </a:p>
          <a:p>
            <a:pPr marL="0" lvl="0" indent="0" algn="r" rtl="0">
              <a:spcBef>
                <a:spcPts val="0"/>
              </a:spcBef>
              <a:spcAft>
                <a:spcPts val="0"/>
              </a:spcAft>
              <a:buNone/>
            </a:pPr>
            <a:r>
              <a:rPr lang="he-IL" b="0" baseline="0" dirty="0" smtClean="0"/>
              <a:t>ילדים יקרים, לא מצאנו תשובה לשאלה הרביעית : מה אורכו של נחל הירקון? </a:t>
            </a:r>
          </a:p>
          <a:p>
            <a:pPr marL="0" lvl="0" indent="0" algn="r" rtl="0">
              <a:spcBef>
                <a:spcPts val="0"/>
              </a:spcBef>
              <a:spcAft>
                <a:spcPts val="0"/>
              </a:spcAft>
              <a:buNone/>
            </a:pPr>
            <a:r>
              <a:rPr lang="he-IL" b="0" baseline="0" dirty="0" smtClean="0"/>
              <a:t>אתם מוזמנים להמשיך לחפש מידע על ארכו של הנחל בקטעים ובמקורות מידע נוספים. </a:t>
            </a:r>
            <a:endParaRPr lang="he-IL" b="0" dirty="0" smtClean="0"/>
          </a:p>
          <a:p>
            <a:endParaRPr lang="he-IL" dirty="0"/>
          </a:p>
        </p:txBody>
      </p:sp>
      <p:sp>
        <p:nvSpPr>
          <p:cNvPr id="4" name="מציין מיקום של מספר שקופית 3"/>
          <p:cNvSpPr>
            <a:spLocks noGrp="1"/>
          </p:cNvSpPr>
          <p:nvPr>
            <p:ph type="sldNum" sz="quarter" idx="5"/>
          </p:nvPr>
        </p:nvSpPr>
        <p:spPr/>
        <p:txBody>
          <a:bodyPr/>
          <a:lstStyle/>
          <a:p>
            <a:fld id="{03F965BA-DA3B-EB42-8F73-FDBE27A0A657}" type="slidenum">
              <a:rPr lang="x-none" smtClean="0"/>
              <a:t>35</a:t>
            </a:fld>
            <a:endParaRPr lang="x-none"/>
          </a:p>
        </p:txBody>
      </p:sp>
    </p:spTree>
    <p:extLst>
      <p:ext uri="{BB962C8B-B14F-4D97-AF65-F5344CB8AC3E}">
        <p14:creationId xmlns:p14="http://schemas.microsoft.com/office/powerpoint/2010/main" val="2475257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1" dirty="0"/>
              <a:t>משך השקף: </a:t>
            </a:r>
            <a:r>
              <a:rPr lang="he-IL" b="1" dirty="0" smtClean="0"/>
              <a:t>1</a:t>
            </a:r>
            <a:r>
              <a:rPr lang="he-IL" b="1" baseline="0" dirty="0" smtClean="0"/>
              <a:t> דקה</a:t>
            </a:r>
            <a:endParaRPr lang="he-IL" b="1" dirty="0"/>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dirty="0"/>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1" dirty="0" smtClean="0"/>
              <a:t>הקראת השקופית</a:t>
            </a:r>
            <a:endParaRPr lang="he-IL" b="1" dirty="0"/>
          </a:p>
          <a:p>
            <a:pPr marL="0" lvl="0" indent="0" algn="r" rtl="1">
              <a:spcBef>
                <a:spcPts val="0"/>
              </a:spcBef>
              <a:spcAft>
                <a:spcPts val="0"/>
              </a:spcAft>
              <a:buNone/>
            </a:pP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36</a:t>
            </a:fld>
            <a:endParaRPr lang="x-none"/>
          </a:p>
        </p:txBody>
      </p:sp>
    </p:spTree>
    <p:extLst>
      <p:ext uri="{BB962C8B-B14F-4D97-AF65-F5344CB8AC3E}">
        <p14:creationId xmlns:p14="http://schemas.microsoft.com/office/powerpoint/2010/main" val="2075254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b="1" dirty="0" smtClean="0"/>
              <a:t>משך השקף: 2</a:t>
            </a:r>
            <a:r>
              <a:rPr lang="he-IL" b="1" baseline="0" dirty="0" smtClean="0"/>
              <a:t> דקה</a:t>
            </a:r>
            <a:endParaRPr lang="en-BZ" b="1"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endParaRPr lang="en-BZ" b="1"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b="1" baseline="0" dirty="0" smtClean="0"/>
              <a:t>הקראת השקופית</a:t>
            </a:r>
          </a:p>
          <a:p>
            <a:pPr marL="0" marR="0" lvl="0" indent="0" algn="r" defTabSz="914400" rtl="0" eaLnBrk="1" fontAlgn="auto" latinLnBrk="0" hangingPunct="1">
              <a:lnSpc>
                <a:spcPct val="100000"/>
              </a:lnSpc>
              <a:spcBef>
                <a:spcPts val="0"/>
              </a:spcBef>
              <a:spcAft>
                <a:spcPts val="0"/>
              </a:spcAft>
              <a:buClrTx/>
              <a:buSzTx/>
              <a:buFontTx/>
              <a:buNone/>
              <a:tabLst/>
              <a:defRPr/>
            </a:pPr>
            <a:r>
              <a:rPr lang="he-IL" b="0" baseline="0" dirty="0" smtClean="0"/>
              <a:t>בהנאה!</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b="0" baseline="0" dirty="0" smtClean="0"/>
          </a:p>
          <a:p>
            <a:pPr marL="158750" indent="0" algn="r" rtl="1">
              <a:buNone/>
            </a:pPr>
            <a:endParaRPr lang="he-IL" dirty="0" smtClean="0"/>
          </a:p>
          <a:p>
            <a:pPr marL="158750" indent="0" algn="r" rtl="1">
              <a:buNone/>
            </a:pPr>
            <a:r>
              <a:rPr lang="he-IL" dirty="0" smtClean="0"/>
              <a:t>ילדים יקרים, נהניתי מאד להיפגש אתכם היום וללמוד ביחד על נחל הירקון.</a:t>
            </a:r>
          </a:p>
          <a:p>
            <a:pPr marL="158750" indent="0" algn="r" rtl="1">
              <a:buNone/>
            </a:pPr>
            <a:r>
              <a:rPr lang="he-IL" dirty="0" smtClean="0"/>
              <a:t>ניפגש </a:t>
            </a:r>
            <a:r>
              <a:rPr lang="he-IL" baseline="0" dirty="0" smtClean="0"/>
              <a:t>בשיעור הבא...</a:t>
            </a:r>
            <a:endParaRPr lang="he-IL" dirty="0" smtClean="0"/>
          </a:p>
          <a:p>
            <a:pPr marL="0" marR="0" lvl="0" indent="0" algn="r" defTabSz="914400" rtl="0" eaLnBrk="1" fontAlgn="auto" latinLnBrk="0" hangingPunct="1">
              <a:lnSpc>
                <a:spcPct val="100000"/>
              </a:lnSpc>
              <a:spcBef>
                <a:spcPts val="0"/>
              </a:spcBef>
              <a:spcAft>
                <a:spcPts val="0"/>
              </a:spcAft>
              <a:buClrTx/>
              <a:buSzTx/>
              <a:buFontTx/>
              <a:buNone/>
              <a:tabLst/>
              <a:defRPr/>
            </a:pPr>
            <a:endParaRPr lang="he-IL" b="0"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37</a:t>
            </a:fld>
            <a:endParaRPr lang="x-none"/>
          </a:p>
        </p:txBody>
      </p:sp>
    </p:spTree>
    <p:extLst>
      <p:ext uri="{BB962C8B-B14F-4D97-AF65-F5344CB8AC3E}">
        <p14:creationId xmlns:p14="http://schemas.microsoft.com/office/powerpoint/2010/main" val="2582323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smtClean="0"/>
              <a:t>משך השקף: 2 דקות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dirty="0" smtClean="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dirty="0" smtClean="0">
                <a:latin typeface="Calibri" panose="020F0502020204030204" pitchFamily="34" charset="0"/>
                <a:cs typeface="Calibri" panose="020F0502020204030204" pitchFamily="34" charset="0"/>
              </a:rPr>
              <a:t>לפני שמתחילים... התבוננו</a:t>
            </a:r>
            <a:r>
              <a:rPr lang="he-IL" sz="1200" b="0" baseline="0" dirty="0" smtClean="0">
                <a:latin typeface="Calibri" panose="020F0502020204030204" pitchFamily="34" charset="0"/>
                <a:cs typeface="Calibri" panose="020F0502020204030204" pitchFamily="34" charset="0"/>
              </a:rPr>
              <a:t> בתמונות שלפניכם.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baseline="0" dirty="0" smtClean="0">
                <a:latin typeface="Calibri" panose="020F0502020204030204" pitchFamily="34" charset="0"/>
                <a:cs typeface="Calibri" panose="020F0502020204030204" pitchFamily="34" charset="0"/>
              </a:rPr>
              <a:t>מה אתם רואים בתמונות?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baseline="0" dirty="0" smtClean="0">
                <a:latin typeface="Calibri" panose="020F0502020204030204" pitchFamily="34" charset="0"/>
                <a:cs typeface="Calibri" panose="020F0502020204030204" pitchFamily="34" charset="0"/>
              </a:rPr>
              <a:t>הקראת המשימה מהשקופית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smtClean="0"/>
              <a:t>המורה</a:t>
            </a:r>
            <a:r>
              <a:rPr lang="he-IL" sz="1200" b="1" baseline="0" dirty="0" smtClean="0"/>
              <a:t> ממתין 10 שניות</a:t>
            </a:r>
            <a:r>
              <a:rPr lang="he-IL" sz="1200" baseline="0"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baseline="0" dirty="0" smtClean="0">
                <a:latin typeface="Calibri" panose="020F0502020204030204" pitchFamily="34" charset="0"/>
                <a:cs typeface="Calibri" panose="020F0502020204030204" pitchFamily="34" charset="0"/>
              </a:rPr>
              <a:t>בתמונה הימנית אנחנו רואים נחל ובו זורמים מים נקיים ותכולים, ובתמונה השמאלית אנחנו רואים נחל של מים מלוכלכים, עכורים ואינם נקיים. </a:t>
            </a:r>
            <a:endParaRPr lang="he-IL" dirty="0">
              <a:solidFill>
                <a:srgbClr val="FF0000"/>
              </a:solidFill>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a:t>
            </a:fld>
            <a:endParaRPr lang="x-none"/>
          </a:p>
        </p:txBody>
      </p:sp>
    </p:spTree>
    <p:extLst>
      <p:ext uri="{BB962C8B-B14F-4D97-AF65-F5344CB8AC3E}">
        <p14:creationId xmlns:p14="http://schemas.microsoft.com/office/powerpoint/2010/main" val="34619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2 דקות</a:t>
            </a:r>
            <a:endParaRPr lang="en-US" sz="1200" b="1"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dirty="0" smtClean="0"/>
              <a:t>היום</a:t>
            </a:r>
            <a:r>
              <a:rPr lang="he-IL" sz="1200" b="0" baseline="0" dirty="0" smtClean="0"/>
              <a:t> ילדים , נקרא קטע מידע על נחל הירקון.</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200" b="1" dirty="0" smtClean="0"/>
          </a:p>
          <a:p>
            <a:pPr marL="0" lvl="0" indent="0" algn="r" rtl="0">
              <a:spcBef>
                <a:spcPts val="0"/>
              </a:spcBef>
              <a:spcAft>
                <a:spcPts val="0"/>
              </a:spcAft>
              <a:buNone/>
            </a:pPr>
            <a:r>
              <a:rPr lang="he-IL" dirty="0" smtClean="0"/>
              <a:t>כתבו במחברת מ</a:t>
            </a:r>
            <a:r>
              <a:rPr lang="he-IL" baseline="0" dirty="0" smtClean="0"/>
              <a:t>ה אתם יודעים כבר על נחל הירקון? אולי פעם </a:t>
            </a:r>
            <a:r>
              <a:rPr lang="he-IL" baseline="0" dirty="0" err="1" smtClean="0"/>
              <a:t>מישהוא</a:t>
            </a:r>
            <a:r>
              <a:rPr lang="he-IL" baseline="0" dirty="0" smtClean="0"/>
              <a:t> מכן טייל בסביבתו עם בני משפחתו ?</a:t>
            </a: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5</a:t>
            </a:fld>
            <a:endParaRPr lang="x-none"/>
          </a:p>
        </p:txBody>
      </p:sp>
    </p:spTree>
    <p:extLst>
      <p:ext uri="{BB962C8B-B14F-4D97-AF65-F5344CB8AC3E}">
        <p14:creationId xmlns:p14="http://schemas.microsoft.com/office/powerpoint/2010/main" val="85110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2 דקות</a:t>
            </a:r>
            <a:endParaRPr lang="en-BZ" sz="1200" b="1"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dirty="0" smtClean="0"/>
              <a:t>אני</a:t>
            </a:r>
            <a:r>
              <a:rPr lang="he-IL" sz="1200" b="0" baseline="0" dirty="0" smtClean="0"/>
              <a:t> מניח שכתבתם מידע מעניין שאתם כבר יודעים על נחל הירקון.</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200" b="1" dirty="0" smtClean="0"/>
          </a:p>
          <a:p>
            <a:pPr marL="0" lvl="0" indent="0" algn="r" rtl="0">
              <a:spcBef>
                <a:spcPts val="0"/>
              </a:spcBef>
              <a:spcAft>
                <a:spcPts val="0"/>
              </a:spcAft>
              <a:buNone/>
            </a:pPr>
            <a:r>
              <a:rPr lang="he-IL" baseline="0" dirty="0" smtClean="0"/>
              <a:t>עכשיו חשבו מה הייתם רוצים לדעת עוד על נחל הירקון? </a:t>
            </a:r>
          </a:p>
          <a:p>
            <a:pPr marL="0" lvl="0" indent="0" algn="r" rtl="0">
              <a:spcBef>
                <a:spcPts val="0"/>
              </a:spcBef>
              <a:spcAft>
                <a:spcPts val="0"/>
              </a:spcAft>
              <a:buNone/>
            </a:pPr>
            <a:r>
              <a:rPr lang="he-IL" dirty="0" smtClean="0"/>
              <a:t>אילו</a:t>
            </a:r>
            <a:r>
              <a:rPr lang="he-IL" baseline="0" dirty="0" smtClean="0"/>
              <a:t> שאלות תרצו לשאול בעקבות התמונות והכותרת של הקטע שנקרא היום?</a:t>
            </a:r>
          </a:p>
          <a:p>
            <a:pPr marL="0" lvl="0" indent="0" algn="r" rtl="0">
              <a:spcBef>
                <a:spcPts val="0"/>
              </a:spcBef>
              <a:spcAft>
                <a:spcPts val="0"/>
              </a:spcAft>
              <a:buNone/>
            </a:pPr>
            <a:r>
              <a:rPr lang="he-IL" baseline="0" dirty="0" smtClean="0"/>
              <a:t>את השאלות כתבו במחברת</a:t>
            </a:r>
          </a:p>
          <a:p>
            <a:pPr marL="0" lvl="0" indent="0" algn="r" rtl="0">
              <a:spcBef>
                <a:spcPts val="0"/>
              </a:spcBef>
              <a:spcAft>
                <a:spcPts val="0"/>
              </a:spcAft>
              <a:buNone/>
            </a:pPr>
            <a:r>
              <a:rPr lang="he-IL" baseline="0" dirty="0" smtClean="0"/>
              <a:t>יש לכן 2 דקות . </a:t>
            </a:r>
            <a:endParaRPr lang="he-IL" dirty="0" smtClean="0"/>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200" b="1"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6</a:t>
            </a:fld>
            <a:endParaRPr lang="x-none"/>
          </a:p>
        </p:txBody>
      </p:sp>
    </p:spTree>
    <p:extLst>
      <p:ext uri="{BB962C8B-B14F-4D97-AF65-F5344CB8AC3E}">
        <p14:creationId xmlns:p14="http://schemas.microsoft.com/office/powerpoint/2010/main" val="2781972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1</a:t>
            </a:r>
            <a:r>
              <a:rPr lang="he-IL" sz="1200" b="1" baseline="0" dirty="0" smtClean="0"/>
              <a:t> דקה</a:t>
            </a:r>
          </a:p>
          <a:p>
            <a:pPr marL="0" lvl="0" indent="0" algn="r" rtl="0">
              <a:spcBef>
                <a:spcPts val="0"/>
              </a:spcBef>
              <a:spcAft>
                <a:spcPts val="0"/>
              </a:spcAft>
              <a:buNone/>
            </a:pPr>
            <a:r>
              <a:rPr lang="he-IL" dirty="0" smtClean="0"/>
              <a:t>אני</a:t>
            </a:r>
            <a:r>
              <a:rPr lang="he-IL" baseline="0" dirty="0" smtClean="0"/>
              <a:t> מניח שכתבתם שאלות מעניינות ויפות.</a:t>
            </a:r>
          </a:p>
          <a:p>
            <a:pPr marL="0" lvl="0" indent="0" algn="r" rtl="0">
              <a:spcBef>
                <a:spcPts val="0"/>
              </a:spcBef>
              <a:spcAft>
                <a:spcPts val="0"/>
              </a:spcAft>
              <a:buNone/>
            </a:pPr>
            <a:r>
              <a:rPr lang="he-IL" baseline="0" dirty="0" smtClean="0"/>
              <a:t>כשאני חשבתי מה אני יודע על נחל הירקון ומה ארצה לדעת עוד עליו, עלו במוחי שאלות רבות.</a:t>
            </a:r>
          </a:p>
          <a:p>
            <a:pPr marL="0" lvl="0" indent="0" algn="r" rtl="0">
              <a:spcBef>
                <a:spcPts val="0"/>
              </a:spcBef>
              <a:spcAft>
                <a:spcPts val="0"/>
              </a:spcAft>
              <a:buNone/>
            </a:pPr>
            <a:r>
              <a:rPr lang="he-IL" baseline="0" dirty="0" smtClean="0"/>
              <a:t>הנה חלקן.</a:t>
            </a:r>
          </a:p>
          <a:p>
            <a:pPr marL="0" lvl="0" indent="0" algn="r" rtl="0">
              <a:spcBef>
                <a:spcPts val="0"/>
              </a:spcBef>
              <a:spcAft>
                <a:spcPts val="0"/>
              </a:spcAft>
              <a:buNone/>
            </a:pPr>
            <a:r>
              <a:rPr lang="he-IL" b="1" baseline="0" dirty="0" smtClean="0"/>
              <a:t>הקראת השקופית </a:t>
            </a:r>
            <a:endParaRPr lang="he-IL" b="1" dirty="0" smtClean="0"/>
          </a:p>
          <a:p>
            <a:pPr marL="0" marR="0" lvl="0" indent="0" algn="r" defTabSz="914400" rtl="0" eaLnBrk="1" fontAlgn="auto" latinLnBrk="0" hangingPunct="1">
              <a:lnSpc>
                <a:spcPct val="100000"/>
              </a:lnSpc>
              <a:spcBef>
                <a:spcPts val="0"/>
              </a:spcBef>
              <a:spcAft>
                <a:spcPts val="0"/>
              </a:spcAft>
              <a:buClrTx/>
              <a:buSzTx/>
              <a:buFontTx/>
              <a:buNone/>
              <a:tabLst/>
              <a:defRPr/>
            </a:pPr>
            <a:endParaRPr lang="he-IL" dirty="0" smtClean="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7</a:t>
            </a:fld>
            <a:endParaRPr lang="x-none"/>
          </a:p>
        </p:txBody>
      </p:sp>
    </p:spTree>
    <p:extLst>
      <p:ext uri="{BB962C8B-B14F-4D97-AF65-F5344CB8AC3E}">
        <p14:creationId xmlns:p14="http://schemas.microsoft.com/office/powerpoint/2010/main" val="339450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3 דקות</a:t>
            </a:r>
          </a:p>
          <a:p>
            <a:pPr marL="0" lvl="0" indent="0" algn="r" rtl="0">
              <a:spcBef>
                <a:spcPts val="0"/>
              </a:spcBef>
              <a:spcAft>
                <a:spcPts val="0"/>
              </a:spcAft>
              <a:buNone/>
            </a:pPr>
            <a:endParaRPr lang="he-IL" dirty="0" smtClean="0"/>
          </a:p>
          <a:p>
            <a:pPr marL="0" lvl="0" indent="0" algn="r" rtl="0">
              <a:spcBef>
                <a:spcPts val="0"/>
              </a:spcBef>
              <a:spcAft>
                <a:spcPts val="0"/>
              </a:spcAft>
              <a:buNone/>
            </a:pPr>
            <a:r>
              <a:rPr lang="he-IL" dirty="0" smtClean="0"/>
              <a:t>אנחנו מתחילים לקרוא את הפסקה הראשונה של קטע</a:t>
            </a:r>
            <a:r>
              <a:rPr lang="he-IL" baseline="0" dirty="0" smtClean="0"/>
              <a:t> המידע</a:t>
            </a:r>
            <a:r>
              <a:rPr lang="he-IL" dirty="0" smtClean="0"/>
              <a:t>,</a:t>
            </a:r>
            <a:r>
              <a:rPr lang="he-IL" baseline="0" dirty="0" smtClean="0"/>
              <a:t> אתם מוזמנים להצטרף בקריאה קולית.</a:t>
            </a:r>
          </a:p>
          <a:p>
            <a:pPr marL="0" lvl="0" indent="0" algn="r" rtl="0">
              <a:spcBef>
                <a:spcPts val="0"/>
              </a:spcBef>
              <a:spcAft>
                <a:spcPts val="0"/>
              </a:spcAft>
              <a:buNone/>
            </a:pPr>
            <a:r>
              <a:rPr lang="he-IL" b="1" dirty="0" smtClean="0"/>
              <a:t>הקראת השקופית</a:t>
            </a:r>
            <a:endParaRPr lang="en-BZ" b="1" dirty="0" smtClean="0"/>
          </a:p>
          <a:p>
            <a:pPr marL="0" lvl="0" indent="0" algn="r" rtl="0">
              <a:spcBef>
                <a:spcPts val="0"/>
              </a:spcBef>
              <a:spcAft>
                <a:spcPts val="0"/>
              </a:spcAft>
              <a:buNone/>
            </a:pPr>
            <a:endParaRPr lang="he-IL" b="1" dirty="0" smtClean="0"/>
          </a:p>
          <a:p>
            <a:pPr marL="0" lvl="0" indent="0" algn="r" rtl="0">
              <a:spcBef>
                <a:spcPts val="0"/>
              </a:spcBef>
              <a:spcAft>
                <a:spcPts val="0"/>
              </a:spcAft>
              <a:buNone/>
            </a:pPr>
            <a:r>
              <a:rPr lang="he-IL" dirty="0" smtClean="0"/>
              <a:t>מה קראנו בפסקה הראשונה ?</a:t>
            </a:r>
            <a:r>
              <a:rPr lang="he-IL" baseline="0" dirty="0" smtClean="0"/>
              <a:t> מהו הרעיון המרכזי שלה? מהו הנושא המדובר בפסקה הזו?</a:t>
            </a:r>
            <a:endParaRPr lang="en-BZ" baseline="0" dirty="0" smtClean="0"/>
          </a:p>
          <a:p>
            <a:pPr marL="0" lvl="0" indent="0" algn="r" rtl="0">
              <a:spcBef>
                <a:spcPts val="0"/>
              </a:spcBef>
              <a:spcAft>
                <a:spcPts val="0"/>
              </a:spcAft>
              <a:buNone/>
            </a:pPr>
            <a:endParaRPr lang="he-IL" baseline="0" dirty="0" smtClean="0"/>
          </a:p>
          <a:p>
            <a:pPr marL="0" lvl="0" indent="0" algn="r" rtl="0">
              <a:spcBef>
                <a:spcPts val="0"/>
              </a:spcBef>
              <a:spcAft>
                <a:spcPts val="0"/>
              </a:spcAft>
              <a:buNone/>
            </a:pPr>
            <a:r>
              <a:rPr lang="he-IL" baseline="0" dirty="0" smtClean="0"/>
              <a:t>קראנו על נחל הירקון שזורם במרכז הארץ ,ומימיו זורמים לים התיכון.</a:t>
            </a:r>
          </a:p>
          <a:p>
            <a:pPr marL="0" lvl="0" indent="0" algn="r" rtl="0">
              <a:spcBef>
                <a:spcPts val="0"/>
              </a:spcBef>
              <a:spcAft>
                <a:spcPts val="0"/>
              </a:spcAft>
              <a:buNone/>
            </a:pPr>
            <a:r>
              <a:rPr lang="he-IL" baseline="0" dirty="0" smtClean="0"/>
              <a:t>במשך שנים שאבו את מימיו, לכן זרימתו התמעטה ופחתה. היו פועלי בנין שהשליכו לתוכו פסולת בניה וגם מי ביוב נשפכו לתוכו. </a:t>
            </a:r>
          </a:p>
          <a:p>
            <a:pPr marL="0" lvl="0" indent="0" algn="r" rtl="0">
              <a:spcBef>
                <a:spcPts val="0"/>
              </a:spcBef>
              <a:spcAft>
                <a:spcPts val="0"/>
              </a:spcAft>
              <a:buNone/>
            </a:pPr>
            <a:r>
              <a:rPr lang="he-IL" baseline="0" dirty="0" smtClean="0"/>
              <a:t>ואז נחל הירקון היפה והשופע הפך למזוהם ומלוכלך.</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8</a:t>
            </a:fld>
            <a:endParaRPr lang="x-none"/>
          </a:p>
        </p:txBody>
      </p:sp>
    </p:spTree>
    <p:extLst>
      <p:ext uri="{BB962C8B-B14F-4D97-AF65-F5344CB8AC3E}">
        <p14:creationId xmlns:p14="http://schemas.microsoft.com/office/powerpoint/2010/main" val="721963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dirty="0" smtClean="0"/>
              <a:t>משך השקף: חצי דקה</a:t>
            </a:r>
            <a:endParaRPr lang="he-IL" sz="1200" b="1" baseline="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1" baseline="0" dirty="0" smtClean="0"/>
              <a:t>הקראת השקופית</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9</a:t>
            </a:fld>
            <a:endParaRPr lang="x-none"/>
          </a:p>
        </p:txBody>
      </p:sp>
    </p:spTree>
    <p:extLst>
      <p:ext uri="{BB962C8B-B14F-4D97-AF65-F5344CB8AC3E}">
        <p14:creationId xmlns:p14="http://schemas.microsoft.com/office/powerpoint/2010/main" val="279326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השיעור הבא יתחיל">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3796BD-313B-0044-809D-6D612DE593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Oval 4">
            <a:extLst>
              <a:ext uri="{FF2B5EF4-FFF2-40B4-BE49-F238E27FC236}">
                <a16:creationId xmlns:a16="http://schemas.microsoft.com/office/drawing/2014/main" id="{C4692FF9-9816-1A41-9F19-64AC89C4FE77}"/>
              </a:ext>
            </a:extLst>
          </p:cNvPr>
          <p:cNvSpPr/>
          <p:nvPr userDrawn="1"/>
        </p:nvSpPr>
        <p:spPr>
          <a:xfrm>
            <a:off x="3337577" y="646574"/>
            <a:ext cx="5473303" cy="5473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9" name="Rectangle 18">
            <a:extLst>
              <a:ext uri="{FF2B5EF4-FFF2-40B4-BE49-F238E27FC236}">
                <a16:creationId xmlns:a16="http://schemas.microsoft.com/office/drawing/2014/main" id="{B1C76A5A-A9C6-4148-9667-BA78FBEC1DC5}"/>
              </a:ext>
            </a:extLst>
          </p:cNvPr>
          <p:cNvSpPr/>
          <p:nvPr userDrawn="1"/>
        </p:nvSpPr>
        <p:spPr>
          <a:xfrm>
            <a:off x="2953941" y="3446401"/>
            <a:ext cx="6284118" cy="1239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nvGrpSpPr>
          <p:cNvPr id="2" name="Group 1">
            <a:extLst>
              <a:ext uri="{FF2B5EF4-FFF2-40B4-BE49-F238E27FC236}">
                <a16:creationId xmlns:a16="http://schemas.microsoft.com/office/drawing/2014/main" id="{B5656235-C025-B341-B125-6E522FFD6056}"/>
              </a:ext>
            </a:extLst>
          </p:cNvPr>
          <p:cNvGrpSpPr/>
          <p:nvPr userDrawn="1"/>
        </p:nvGrpSpPr>
        <p:grpSpPr>
          <a:xfrm>
            <a:off x="9287641" y="5672000"/>
            <a:ext cx="3913243" cy="506326"/>
            <a:chOff x="358720" y="285496"/>
            <a:chExt cx="3913243" cy="506326"/>
          </a:xfrm>
        </p:grpSpPr>
        <p:cxnSp>
          <p:nvCxnSpPr>
            <p:cNvPr id="18" name="Straight Connector 17">
              <a:extLst>
                <a:ext uri="{FF2B5EF4-FFF2-40B4-BE49-F238E27FC236}">
                  <a16:creationId xmlns:a16="http://schemas.microsoft.com/office/drawing/2014/main" id="{3740DB9B-9ABC-1E4F-9E76-DE21BB134995}"/>
                </a:ext>
              </a:extLst>
            </p:cNvPr>
            <p:cNvCxnSpPr>
              <a:cxnSpLocks/>
            </p:cNvCxnSpPr>
            <p:nvPr userDrawn="1"/>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C0021A-4563-F644-839C-3313EE112D9E}"/>
                </a:ext>
              </a:extLst>
            </p:cNvPr>
            <p:cNvSpPr/>
            <p:nvPr userDrawn="1"/>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6" name="Rectangle 15">
              <a:extLst>
                <a:ext uri="{FF2B5EF4-FFF2-40B4-BE49-F238E27FC236}">
                  <a16:creationId xmlns:a16="http://schemas.microsoft.com/office/drawing/2014/main" id="{3984F002-0837-5347-8BEB-C54BD7228FB1}"/>
                </a:ext>
              </a:extLst>
            </p:cNvPr>
            <p:cNvSpPr/>
            <p:nvPr userDrawn="1"/>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sp>
        <p:nvSpPr>
          <p:cNvPr id="4" name="Text Placeholder 3">
            <a:extLst>
              <a:ext uri="{FF2B5EF4-FFF2-40B4-BE49-F238E27FC236}">
                <a16:creationId xmlns:a16="http://schemas.microsoft.com/office/drawing/2014/main" id="{AA27E2A2-BC31-804E-BB02-2D2086ECA9AB}"/>
              </a:ext>
            </a:extLst>
          </p:cNvPr>
          <p:cNvSpPr>
            <a:spLocks noGrp="1"/>
          </p:cNvSpPr>
          <p:nvPr>
            <p:ph type="body" sz="quarter" idx="11" hasCustomPrompt="1"/>
          </p:nvPr>
        </p:nvSpPr>
        <p:spPr>
          <a:xfrm>
            <a:off x="3819674" y="1524214"/>
            <a:ext cx="4552652" cy="2202291"/>
          </a:xfrm>
          <a:prstGeom prst="rect">
            <a:avLst/>
          </a:prstGeom>
        </p:spPr>
        <p:txBody>
          <a:bodyPr>
            <a:normAutofit/>
          </a:bodyPr>
          <a:lstStyle>
            <a:lvl1pPr marL="0" indent="0" algn="ctr">
              <a:buNone/>
              <a:defRPr sz="6000">
                <a:solidFill>
                  <a:schemeClr val="bg1"/>
                </a:solidFill>
                <a:latin typeface="Calibri" panose="020F0502020204030204" pitchFamily="34" charset="0"/>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השיעור הבא</a:t>
            </a:r>
          </a:p>
          <a:p>
            <a:pPr lvl="0"/>
            <a:r>
              <a:rPr lang="he-IL" dirty="0"/>
              <a:t>יתחיל</a:t>
            </a:r>
          </a:p>
        </p:txBody>
      </p:sp>
      <p:cxnSp>
        <p:nvCxnSpPr>
          <p:cNvPr id="15" name="Straight Connector 14">
            <a:extLst>
              <a:ext uri="{FF2B5EF4-FFF2-40B4-BE49-F238E27FC236}">
                <a16:creationId xmlns:a16="http://schemas.microsoft.com/office/drawing/2014/main" id="{40473E13-CEF0-6945-8210-1865616E9834}"/>
              </a:ext>
            </a:extLst>
          </p:cNvPr>
          <p:cNvCxnSpPr>
            <a:cxnSpLocks/>
          </p:cNvCxnSpPr>
          <p:nvPr userDrawn="1"/>
        </p:nvCxnSpPr>
        <p:spPr>
          <a:xfrm>
            <a:off x="2377053" y="6178326"/>
            <a:ext cx="1385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2617BD7-5381-4D41-92AE-B0043113B420}"/>
              </a:ext>
            </a:extLst>
          </p:cNvPr>
          <p:cNvGrpSpPr/>
          <p:nvPr userDrawn="1"/>
        </p:nvGrpSpPr>
        <p:grpSpPr>
          <a:xfrm rot="10800000">
            <a:off x="11482153" y="140248"/>
            <a:ext cx="602703" cy="577326"/>
            <a:chOff x="781297" y="5586292"/>
            <a:chExt cx="602703" cy="577326"/>
          </a:xfrm>
        </p:grpSpPr>
        <p:sp>
          <p:nvSpPr>
            <p:cNvPr id="11" name="Rectangle 10">
              <a:extLst>
                <a:ext uri="{FF2B5EF4-FFF2-40B4-BE49-F238E27FC236}">
                  <a16:creationId xmlns:a16="http://schemas.microsoft.com/office/drawing/2014/main" id="{587FD482-59E1-C04B-9AF0-F8141BE66FDD}"/>
                </a:ext>
              </a:extLst>
            </p:cNvPr>
            <p:cNvSpPr/>
            <p:nvPr userDrawn="1"/>
          </p:nvSpPr>
          <p:spPr>
            <a:xfrm rot="16200000">
              <a:off x="781297" y="5657292"/>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3" name="Rectangle 12">
              <a:extLst>
                <a:ext uri="{FF2B5EF4-FFF2-40B4-BE49-F238E27FC236}">
                  <a16:creationId xmlns:a16="http://schemas.microsoft.com/office/drawing/2014/main" id="{1E9A766D-D5BD-3E4B-AE40-5EF4614445A8}"/>
                </a:ext>
              </a:extLst>
            </p:cNvPr>
            <p:cNvSpPr/>
            <p:nvPr userDrawn="1"/>
          </p:nvSpPr>
          <p:spPr>
            <a:xfrm>
              <a:off x="1216502" y="558629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cxnSp>
        <p:nvCxnSpPr>
          <p:cNvPr id="17" name="Straight Connector 16">
            <a:extLst>
              <a:ext uri="{FF2B5EF4-FFF2-40B4-BE49-F238E27FC236}">
                <a16:creationId xmlns:a16="http://schemas.microsoft.com/office/drawing/2014/main" id="{4D5014CE-6431-0D4C-BAFF-39612F414400}"/>
              </a:ext>
            </a:extLst>
          </p:cNvPr>
          <p:cNvCxnSpPr>
            <a:cxnSpLocks/>
          </p:cNvCxnSpPr>
          <p:nvPr userDrawn="1"/>
        </p:nvCxnSpPr>
        <p:spPr>
          <a:xfrm>
            <a:off x="-678730" y="6456415"/>
            <a:ext cx="345536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4BD310FA-D564-9240-BAF3-B9933A5C616F}"/>
              </a:ext>
            </a:extLst>
          </p:cNvPr>
          <p:cNvSpPr>
            <a:spLocks noGrp="1"/>
          </p:cNvSpPr>
          <p:nvPr>
            <p:ph type="body" sz="quarter" idx="12" hasCustomPrompt="1"/>
          </p:nvPr>
        </p:nvSpPr>
        <p:spPr>
          <a:xfrm>
            <a:off x="3764756" y="3704674"/>
            <a:ext cx="4662487" cy="819517"/>
          </a:xfrm>
          <a:prstGeom prst="rect">
            <a:avLst/>
          </a:prstGeom>
        </p:spPr>
        <p:txBody>
          <a:bodyPr anchor="b">
            <a:noAutofit/>
          </a:bodyPr>
          <a:lstStyle>
            <a:lvl1pPr marL="0" indent="0" algn="ctr">
              <a:buNone/>
              <a:defRPr sz="5400">
                <a:solidFill>
                  <a:schemeClr val="bg1"/>
                </a:solidFill>
                <a:latin typeface="Calibri" panose="020F0502020204030204" pitchFamily="34" charset="0"/>
                <a:cs typeface="+mn-cs"/>
              </a:defRPr>
            </a:lvl1pPr>
          </a:lstStyle>
          <a:p>
            <a:pPr lvl="0"/>
            <a:r>
              <a:rPr lang="he-IL" dirty="0"/>
              <a:t>בשעה 09:00</a:t>
            </a:r>
            <a:endParaRPr lang="x-none" dirty="0"/>
          </a:p>
        </p:txBody>
      </p:sp>
      <p:grpSp>
        <p:nvGrpSpPr>
          <p:cNvPr id="24" name="Group 23">
            <a:extLst>
              <a:ext uri="{FF2B5EF4-FFF2-40B4-BE49-F238E27FC236}">
                <a16:creationId xmlns:a16="http://schemas.microsoft.com/office/drawing/2014/main" id="{4C964832-BAF5-B84F-9EE8-B31B27A731C8}"/>
              </a:ext>
            </a:extLst>
          </p:cNvPr>
          <p:cNvGrpSpPr/>
          <p:nvPr userDrawn="1"/>
        </p:nvGrpSpPr>
        <p:grpSpPr>
          <a:xfrm>
            <a:off x="-110840" y="110839"/>
            <a:ext cx="1530097" cy="1525930"/>
            <a:chOff x="8374611" y="4283110"/>
            <a:chExt cx="2300578" cy="2294314"/>
          </a:xfrm>
        </p:grpSpPr>
        <p:pic>
          <p:nvPicPr>
            <p:cNvPr id="25" name="Picture 24">
              <a:extLst>
                <a:ext uri="{FF2B5EF4-FFF2-40B4-BE49-F238E27FC236}">
                  <a16:creationId xmlns:a16="http://schemas.microsoft.com/office/drawing/2014/main" id="{7C0CB761-1CB6-FC4E-AEC0-ADBE45586F14}"/>
                </a:ext>
              </a:extLst>
            </p:cNvPr>
            <p:cNvPicPr>
              <a:picLocks noChangeAspect="1"/>
            </p:cNvPicPr>
            <p:nvPr/>
          </p:nvPicPr>
          <p:blipFill rotWithShape="1">
            <a:blip r:embed="rId3"/>
            <a:srcRect l="62938"/>
            <a:stretch/>
          </p:blipFill>
          <p:spPr>
            <a:xfrm>
              <a:off x="8873684" y="4283110"/>
              <a:ext cx="1227785" cy="1519621"/>
            </a:xfrm>
            <a:prstGeom prst="rect">
              <a:avLst/>
            </a:prstGeom>
          </p:spPr>
        </p:pic>
        <p:sp>
          <p:nvSpPr>
            <p:cNvPr id="26" name="Rectangle 25">
              <a:extLst>
                <a:ext uri="{FF2B5EF4-FFF2-40B4-BE49-F238E27FC236}">
                  <a16:creationId xmlns:a16="http://schemas.microsoft.com/office/drawing/2014/main" id="{0799BDF5-881F-3045-A642-F8E001DE02C9}"/>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spTree>
    <p:extLst>
      <p:ext uri="{BB962C8B-B14F-4D97-AF65-F5344CB8AC3E}">
        <p14:creationId xmlns:p14="http://schemas.microsoft.com/office/powerpoint/2010/main" val="353462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eb_Main">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E25FC14-1447-894C-9B3F-3393E4457875}"/>
              </a:ext>
            </a:extLst>
          </p:cNvPr>
          <p:cNvPicPr>
            <a:picLocks noChangeAspect="1"/>
          </p:cNvPicPr>
          <p:nvPr/>
        </p:nvPicPr>
        <p:blipFill>
          <a:blip r:embed="rId2"/>
          <a:stretch>
            <a:fillRect/>
          </a:stretch>
        </p:blipFill>
        <p:spPr>
          <a:xfrm>
            <a:off x="0" y="-12700"/>
            <a:ext cx="12192000" cy="6858000"/>
          </a:xfrm>
          <a:prstGeom prst="rect">
            <a:avLst/>
          </a:prstGeom>
        </p:spPr>
      </p:pic>
      <p:sp>
        <p:nvSpPr>
          <p:cNvPr id="23" name="Rectangle 22">
            <a:extLst>
              <a:ext uri="{FF2B5EF4-FFF2-40B4-BE49-F238E27FC236}">
                <a16:creationId xmlns:a16="http://schemas.microsoft.com/office/drawing/2014/main" id="{CB555B5A-6A6C-3E4C-ADAE-778B7D2D0359}"/>
              </a:ext>
            </a:extLst>
          </p:cNvPr>
          <p:cNvSpPr/>
          <p:nvPr/>
        </p:nvSpPr>
        <p:spPr>
          <a:xfrm>
            <a:off x="2090531" y="2902421"/>
            <a:ext cx="8636822" cy="1217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C9C108D-DF17-D94D-B478-B1D39585A5A5}"/>
              </a:ext>
            </a:extLst>
          </p:cNvPr>
          <p:cNvSpPr/>
          <p:nvPr/>
        </p:nvSpPr>
        <p:spPr>
          <a:xfrm>
            <a:off x="5098472" y="1831503"/>
            <a:ext cx="5884533" cy="1070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483E9F71-40EC-904A-998B-27EBBD81B7D8}"/>
              </a:ext>
            </a:extLst>
          </p:cNvPr>
          <p:cNvCxnSpPr>
            <a:cxnSpLocks/>
          </p:cNvCxnSpPr>
          <p:nvPr/>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1DA4F9E-AC5E-4E44-B0D3-AD506CC1F2FB}"/>
              </a:ext>
            </a:extLst>
          </p:cNvPr>
          <p:cNvSpPr/>
          <p:nvPr/>
        </p:nvSpPr>
        <p:spPr>
          <a:xfrm rot="16200000">
            <a:off x="10880058" y="2083803"/>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F4CCDBE2-FBDE-6C46-8010-3BEB4D38025B}"/>
              </a:ext>
            </a:extLst>
          </p:cNvPr>
          <p:cNvCxnSpPr>
            <a:cxnSpLocks/>
          </p:cNvCxnSpPr>
          <p:nvPr/>
        </p:nvCxnSpPr>
        <p:spPr>
          <a:xfrm>
            <a:off x="2090531" y="4989650"/>
            <a:ext cx="683665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3722B399-0C27-314C-A9E5-A4C6E23B0F40}"/>
              </a:ext>
            </a:extLst>
          </p:cNvPr>
          <p:cNvGrpSpPr/>
          <p:nvPr/>
        </p:nvGrpSpPr>
        <p:grpSpPr>
          <a:xfrm>
            <a:off x="-110840" y="110839"/>
            <a:ext cx="1530097" cy="1525930"/>
            <a:chOff x="8374611" y="4283110"/>
            <a:chExt cx="2300578" cy="2294314"/>
          </a:xfrm>
        </p:grpSpPr>
        <p:pic>
          <p:nvPicPr>
            <p:cNvPr id="31" name="Picture 30">
              <a:extLst>
                <a:ext uri="{FF2B5EF4-FFF2-40B4-BE49-F238E27FC236}">
                  <a16:creationId xmlns:a16="http://schemas.microsoft.com/office/drawing/2014/main" id="{357199CA-CF9F-2040-A14F-9134F717DAC7}"/>
                </a:ext>
              </a:extLst>
            </p:cNvPr>
            <p:cNvPicPr>
              <a:picLocks noChangeAspect="1"/>
            </p:cNvPicPr>
            <p:nvPr/>
          </p:nvPicPr>
          <p:blipFill rotWithShape="1">
            <a:blip r:embed="rId3"/>
            <a:srcRect l="62938"/>
            <a:stretch/>
          </p:blipFill>
          <p:spPr>
            <a:xfrm>
              <a:off x="8873684" y="4283110"/>
              <a:ext cx="1227785" cy="1519621"/>
            </a:xfrm>
            <a:prstGeom prst="rect">
              <a:avLst/>
            </a:prstGeom>
          </p:spPr>
        </p:pic>
        <p:sp>
          <p:nvSpPr>
            <p:cNvPr id="32" name="Rectangle 31">
              <a:extLst>
                <a:ext uri="{FF2B5EF4-FFF2-40B4-BE49-F238E27FC236}">
                  <a16:creationId xmlns:a16="http://schemas.microsoft.com/office/drawing/2014/main" id="{65A931FB-F43D-E449-8EC5-C53927BF0CA6}"/>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pic>
        <p:nvPicPr>
          <p:cNvPr id="33" name="Picture 32">
            <a:extLst>
              <a:ext uri="{FF2B5EF4-FFF2-40B4-BE49-F238E27FC236}">
                <a16:creationId xmlns:a16="http://schemas.microsoft.com/office/drawing/2014/main" id="{9A49B985-D8AE-614D-A6BB-C36081062387}"/>
              </a:ext>
            </a:extLst>
          </p:cNvPr>
          <p:cNvPicPr>
            <a:picLocks noChangeAspect="1"/>
          </p:cNvPicPr>
          <p:nvPr userDrawn="1"/>
        </p:nvPicPr>
        <p:blipFill>
          <a:blip r:embed="rId4"/>
          <a:stretch>
            <a:fillRect/>
          </a:stretch>
        </p:blipFill>
        <p:spPr>
          <a:xfrm>
            <a:off x="3332187" y="886221"/>
            <a:ext cx="9150178" cy="2791691"/>
          </a:xfrm>
          <a:prstGeom prst="rect">
            <a:avLst/>
          </a:prstGeom>
        </p:spPr>
      </p:pic>
      <p:sp>
        <p:nvSpPr>
          <p:cNvPr id="3" name="Text Placeholder 2">
            <a:extLst>
              <a:ext uri="{FF2B5EF4-FFF2-40B4-BE49-F238E27FC236}">
                <a16:creationId xmlns:a16="http://schemas.microsoft.com/office/drawing/2014/main" id="{3804F8FB-60CB-9346-BDE4-934153C344CF}"/>
              </a:ext>
            </a:extLst>
          </p:cNvPr>
          <p:cNvSpPr>
            <a:spLocks noGrp="1"/>
          </p:cNvSpPr>
          <p:nvPr>
            <p:ph type="body" sz="quarter" idx="15" hasCustomPrompt="1"/>
          </p:nvPr>
        </p:nvSpPr>
        <p:spPr>
          <a:xfrm>
            <a:off x="2222638" y="3092183"/>
            <a:ext cx="8382413" cy="824410"/>
          </a:xfrm>
          <a:prstGeom prst="rect">
            <a:avLst/>
          </a:prstGeom>
        </p:spPr>
        <p:txBody>
          <a:bodyPr anchor="ctr">
            <a:noAutofit/>
          </a:bodyPr>
          <a:lstStyle>
            <a:lvl1pPr marL="0" indent="0" algn="r" rtl="1">
              <a:buFontTx/>
              <a:buNone/>
              <a:defRPr sz="5000">
                <a:solidFill>
                  <a:schemeClr val="bg1"/>
                </a:solidFill>
                <a:latin typeface="Arial" panose="020B0604020202020204" pitchFamily="34" charset="0"/>
                <a:cs typeface="Arial" panose="020B0604020202020204" pitchFamily="34" charset="0"/>
              </a:defRPr>
            </a:lvl1pPr>
            <a:lvl2pPr algn="l" rtl="0">
              <a:defRPr sz="6000">
                <a:latin typeface="Arial" panose="020B0604020202020204" pitchFamily="34" charset="0"/>
                <a:cs typeface="Arial" panose="020B0604020202020204" pitchFamily="34" charset="0"/>
              </a:defRPr>
            </a:lvl2pPr>
            <a:lvl3pPr algn="l" rtl="0">
              <a:defRPr sz="6000">
                <a:latin typeface="Arial" panose="020B0604020202020204" pitchFamily="34" charset="0"/>
                <a:cs typeface="Arial" panose="020B0604020202020204" pitchFamily="34" charset="0"/>
              </a:defRPr>
            </a:lvl3pPr>
            <a:lvl4pPr algn="l" rtl="0">
              <a:defRPr sz="6000">
                <a:latin typeface="Arial" panose="020B0604020202020204" pitchFamily="34" charset="0"/>
                <a:cs typeface="Arial" panose="020B0604020202020204" pitchFamily="34" charset="0"/>
              </a:defRPr>
            </a:lvl4pPr>
            <a:lvl5pPr algn="l" rtl="0">
              <a:defRPr sz="6000">
                <a:latin typeface="Arial" panose="020B0604020202020204" pitchFamily="34" charset="0"/>
                <a:cs typeface="Arial" panose="020B0604020202020204" pitchFamily="34" charset="0"/>
              </a:defRPr>
            </a:lvl5pPr>
          </a:lstStyle>
          <a:p>
            <a:pPr lvl="0"/>
            <a:r>
              <a:rPr lang="he-IL" dirty="0"/>
              <a:t>שיעור חשבון לכיתה א</a:t>
            </a:r>
            <a:endParaRPr lang="en-US" dirty="0"/>
          </a:p>
        </p:txBody>
      </p:sp>
      <p:sp>
        <p:nvSpPr>
          <p:cNvPr id="5" name="Text Placeholder 4">
            <a:extLst>
              <a:ext uri="{FF2B5EF4-FFF2-40B4-BE49-F238E27FC236}">
                <a16:creationId xmlns:a16="http://schemas.microsoft.com/office/drawing/2014/main" id="{2B5EABBC-5AEA-FA4F-B36C-C38528E262DA}"/>
              </a:ext>
            </a:extLst>
          </p:cNvPr>
          <p:cNvSpPr>
            <a:spLocks noGrp="1"/>
          </p:cNvSpPr>
          <p:nvPr>
            <p:ph type="body" sz="quarter" idx="16" hasCustomPrompt="1"/>
          </p:nvPr>
        </p:nvSpPr>
        <p:spPr>
          <a:xfrm>
            <a:off x="2222639" y="4469272"/>
            <a:ext cx="6704545" cy="411774"/>
          </a:xfrm>
          <a:prstGeom prst="rect">
            <a:avLst/>
          </a:prstGeom>
        </p:spPr>
        <p:txBody>
          <a:bodyPr>
            <a:noAutofit/>
          </a:bodyPr>
          <a:lstStyle>
            <a:lvl1pPr marL="0" indent="0" algn="r" rtl="1">
              <a:buNone/>
              <a:defRPr sz="2800">
                <a:solidFill>
                  <a:schemeClr val="bg1"/>
                </a:solidFill>
                <a:latin typeface="Arial" panose="020B0604020202020204" pitchFamily="34" charset="0"/>
                <a:cs typeface="Arial" panose="020B0604020202020204" pitchFamily="34" charset="0"/>
              </a:defRPr>
            </a:lvl1pPr>
            <a:lvl2pPr>
              <a:defRPr sz="2800"/>
            </a:lvl2pPr>
            <a:lvl3pPr>
              <a:defRPr sz="2800"/>
            </a:lvl3pPr>
            <a:lvl4pPr>
              <a:defRPr sz="2800"/>
            </a:lvl4pPr>
            <a:lvl5pPr>
              <a:defRPr sz="2800"/>
            </a:lvl5pPr>
          </a:lstStyle>
          <a:p>
            <a:pPr lvl="0"/>
            <a:r>
              <a:rPr lang="he-IL" dirty="0"/>
              <a:t>נושא השיעור:</a:t>
            </a:r>
            <a:endParaRPr lang="en-US" dirty="0"/>
          </a:p>
        </p:txBody>
      </p:sp>
      <p:sp>
        <p:nvSpPr>
          <p:cNvPr id="11" name="Text Placeholder 10">
            <a:extLst>
              <a:ext uri="{FF2B5EF4-FFF2-40B4-BE49-F238E27FC236}">
                <a16:creationId xmlns:a16="http://schemas.microsoft.com/office/drawing/2014/main" id="{202EF151-4A98-504F-9823-B535A37E95D4}"/>
              </a:ext>
            </a:extLst>
          </p:cNvPr>
          <p:cNvSpPr>
            <a:spLocks noGrp="1"/>
          </p:cNvSpPr>
          <p:nvPr>
            <p:ph type="body" sz="quarter" idx="18" hasCustomPrompt="1"/>
          </p:nvPr>
        </p:nvSpPr>
        <p:spPr>
          <a:xfrm>
            <a:off x="2222639" y="5115055"/>
            <a:ext cx="6704013" cy="385860"/>
          </a:xfrm>
          <a:prstGeom prst="rect">
            <a:avLst/>
          </a:prstGeom>
        </p:spPr>
        <p:txBody>
          <a:bodyPr/>
          <a:lstStyle>
            <a:lvl1pPr marL="0" indent="0" algn="r" rtl="1">
              <a:buNone/>
              <a:defRPr>
                <a:solidFill>
                  <a:schemeClr val="bg1"/>
                </a:solidFill>
                <a:latin typeface="Arial" panose="020B0604020202020204" pitchFamily="34" charset="0"/>
                <a:cs typeface="Arial" panose="020B0604020202020204" pitchFamily="34" charset="0"/>
              </a:defRPr>
            </a:lvl1pPr>
            <a:lvl2pPr algn="l" rtl="0">
              <a:defRPr/>
            </a:lvl2pPr>
            <a:lvl3pPr algn="l" rtl="0">
              <a:defRPr/>
            </a:lvl3pPr>
            <a:lvl4pPr algn="l" rtl="0">
              <a:defRPr/>
            </a:lvl4pPr>
            <a:lvl5pPr algn="l" rtl="0">
              <a:defRPr/>
            </a:lvl5pPr>
          </a:lstStyle>
          <a:p>
            <a:pPr lvl="0"/>
            <a:r>
              <a:rPr lang="he-IL" dirty="0"/>
              <a:t>שם המורה:</a:t>
            </a:r>
            <a:endParaRPr lang="en-US" dirty="0"/>
          </a:p>
        </p:txBody>
      </p:sp>
    </p:spTree>
    <p:extLst>
      <p:ext uri="{BB962C8B-B14F-4D97-AF65-F5344CB8AC3E}">
        <p14:creationId xmlns:p14="http://schemas.microsoft.com/office/powerpoint/2010/main" val="289613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ראשית">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E8959C-707A-374D-A37D-F0431F277F95}"/>
              </a:ext>
            </a:extLst>
          </p:cNvPr>
          <p:cNvPicPr>
            <a:picLocks noChangeAspect="1"/>
          </p:cNvPicPr>
          <p:nvPr userDrawn="1"/>
        </p:nvPicPr>
        <p:blipFill>
          <a:blip r:embed="rId2">
            <a:alphaModFix amt="54000"/>
          </a:blip>
          <a:stretch>
            <a:fillRect/>
          </a:stretch>
        </p:blipFill>
        <p:spPr>
          <a:xfrm>
            <a:off x="-7354566" y="2026507"/>
            <a:ext cx="5045676" cy="5028913"/>
          </a:xfrm>
          <a:prstGeom prst="rect">
            <a:avLst/>
          </a:prstGeom>
        </p:spPr>
      </p:pic>
      <p:pic>
        <p:nvPicPr>
          <p:cNvPr id="10" name="Picture 9">
            <a:extLst>
              <a:ext uri="{FF2B5EF4-FFF2-40B4-BE49-F238E27FC236}">
                <a16:creationId xmlns:a16="http://schemas.microsoft.com/office/drawing/2014/main" id="{18B22E21-BB18-2544-AECC-B480F0F96A4E}"/>
              </a:ext>
            </a:extLst>
          </p:cNvPr>
          <p:cNvPicPr>
            <a:picLocks noChangeAspect="1"/>
          </p:cNvPicPr>
          <p:nvPr userDrawn="1"/>
        </p:nvPicPr>
        <p:blipFill>
          <a:blip r:embed="rId2">
            <a:alphaModFix amt="54000"/>
          </a:blip>
          <a:stretch>
            <a:fillRect/>
          </a:stretch>
        </p:blipFill>
        <p:spPr>
          <a:xfrm>
            <a:off x="12947248" y="-3969273"/>
            <a:ext cx="5045676" cy="5028913"/>
          </a:xfrm>
          <a:prstGeom prst="rect">
            <a:avLst/>
          </a:prstGeom>
        </p:spPr>
      </p:pic>
      <p:pic>
        <p:nvPicPr>
          <p:cNvPr id="22" name="Picture 21">
            <a:extLst>
              <a:ext uri="{FF2B5EF4-FFF2-40B4-BE49-F238E27FC236}">
                <a16:creationId xmlns:a16="http://schemas.microsoft.com/office/drawing/2014/main" id="{3E25FC14-1447-894C-9B3F-3393E4457875}"/>
              </a:ext>
            </a:extLst>
          </p:cNvPr>
          <p:cNvPicPr>
            <a:picLocks noChangeAspect="1"/>
          </p:cNvPicPr>
          <p:nvPr userDrawn="1"/>
        </p:nvPicPr>
        <p:blipFill>
          <a:blip r:embed="rId3"/>
          <a:stretch>
            <a:fillRect/>
          </a:stretch>
        </p:blipFill>
        <p:spPr>
          <a:xfrm>
            <a:off x="0" y="-12700"/>
            <a:ext cx="12192000" cy="6858000"/>
          </a:xfrm>
          <a:prstGeom prst="rect">
            <a:avLst/>
          </a:prstGeom>
        </p:spPr>
      </p:pic>
      <p:sp>
        <p:nvSpPr>
          <p:cNvPr id="23" name="Rectangle 22">
            <a:extLst>
              <a:ext uri="{FF2B5EF4-FFF2-40B4-BE49-F238E27FC236}">
                <a16:creationId xmlns:a16="http://schemas.microsoft.com/office/drawing/2014/main" id="{CB555B5A-6A6C-3E4C-ADAE-778B7D2D0359}"/>
              </a:ext>
            </a:extLst>
          </p:cNvPr>
          <p:cNvSpPr/>
          <p:nvPr userDrawn="1"/>
        </p:nvSpPr>
        <p:spPr>
          <a:xfrm>
            <a:off x="2090531" y="2902421"/>
            <a:ext cx="8636822" cy="1217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
        <p:nvSpPr>
          <p:cNvPr id="24" name="Rectangle 23">
            <a:extLst>
              <a:ext uri="{FF2B5EF4-FFF2-40B4-BE49-F238E27FC236}">
                <a16:creationId xmlns:a16="http://schemas.microsoft.com/office/drawing/2014/main" id="{6C9C108D-DF17-D94D-B478-B1D39585A5A5}"/>
              </a:ext>
            </a:extLst>
          </p:cNvPr>
          <p:cNvSpPr/>
          <p:nvPr userDrawn="1"/>
        </p:nvSpPr>
        <p:spPr>
          <a:xfrm>
            <a:off x="5098472" y="1831503"/>
            <a:ext cx="5884533" cy="1070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cxnSp>
        <p:nvCxnSpPr>
          <p:cNvPr id="26" name="Straight Connector 25">
            <a:extLst>
              <a:ext uri="{FF2B5EF4-FFF2-40B4-BE49-F238E27FC236}">
                <a16:creationId xmlns:a16="http://schemas.microsoft.com/office/drawing/2014/main" id="{483E9F71-40EC-904A-998B-27EBBD81B7D8}"/>
              </a:ext>
            </a:extLst>
          </p:cNvPr>
          <p:cNvCxnSpPr>
            <a:cxnSpLocks/>
          </p:cNvCxnSpPr>
          <p:nvPr userDrawn="1"/>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1DA4F9E-AC5E-4E44-B0D3-AD506CC1F2FB}"/>
              </a:ext>
            </a:extLst>
          </p:cNvPr>
          <p:cNvSpPr/>
          <p:nvPr userDrawn="1"/>
        </p:nvSpPr>
        <p:spPr>
          <a:xfrm rot="16200000">
            <a:off x="10880058" y="2083803"/>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cxnSp>
        <p:nvCxnSpPr>
          <p:cNvPr id="28" name="Straight Connector 27">
            <a:extLst>
              <a:ext uri="{FF2B5EF4-FFF2-40B4-BE49-F238E27FC236}">
                <a16:creationId xmlns:a16="http://schemas.microsoft.com/office/drawing/2014/main" id="{F4CCDBE2-FBDE-6C46-8010-3BEB4D38025B}"/>
              </a:ext>
            </a:extLst>
          </p:cNvPr>
          <p:cNvCxnSpPr>
            <a:cxnSpLocks/>
          </p:cNvCxnSpPr>
          <p:nvPr userDrawn="1"/>
        </p:nvCxnSpPr>
        <p:spPr>
          <a:xfrm>
            <a:off x="2090531" y="4989650"/>
            <a:ext cx="506564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 Placeholder 8">
            <a:extLst>
              <a:ext uri="{FF2B5EF4-FFF2-40B4-BE49-F238E27FC236}">
                <a16:creationId xmlns:a16="http://schemas.microsoft.com/office/drawing/2014/main" id="{81A4514E-A493-F241-AC14-15585885E094}"/>
              </a:ext>
            </a:extLst>
          </p:cNvPr>
          <p:cNvSpPr>
            <a:spLocks noGrp="1"/>
          </p:cNvSpPr>
          <p:nvPr>
            <p:ph type="body" sz="quarter" idx="12" hasCustomPrompt="1"/>
          </p:nvPr>
        </p:nvSpPr>
        <p:spPr>
          <a:xfrm>
            <a:off x="2565199" y="3025258"/>
            <a:ext cx="7816850" cy="1067468"/>
          </a:xfrm>
        </p:spPr>
        <p:txBody>
          <a:bodyPr>
            <a:normAutofit/>
          </a:bodyPr>
          <a:lstStyle>
            <a:lvl1pPr marL="0" indent="0">
              <a:buNone/>
              <a:defRPr sz="6000">
                <a:solidFill>
                  <a:schemeClr val="bg1"/>
                </a:solidFill>
                <a:latin typeface="Calibri" panose="020F0502020204030204" pitchFamily="34" charset="0"/>
                <a:cs typeface="+mn-cs"/>
              </a:defRPr>
            </a:lvl1pPr>
          </a:lstStyle>
          <a:p>
            <a:pPr lvl="0"/>
            <a:r>
              <a:rPr lang="he-IL" dirty="0"/>
              <a:t>שיעור חשבון לכיתה א</a:t>
            </a:r>
            <a:endParaRPr lang="x-none" dirty="0"/>
          </a:p>
        </p:txBody>
      </p:sp>
      <p:grpSp>
        <p:nvGrpSpPr>
          <p:cNvPr id="30" name="Group 29">
            <a:extLst>
              <a:ext uri="{FF2B5EF4-FFF2-40B4-BE49-F238E27FC236}">
                <a16:creationId xmlns:a16="http://schemas.microsoft.com/office/drawing/2014/main" id="{3722B399-0C27-314C-A9E5-A4C6E23B0F40}"/>
              </a:ext>
            </a:extLst>
          </p:cNvPr>
          <p:cNvGrpSpPr/>
          <p:nvPr userDrawn="1"/>
        </p:nvGrpSpPr>
        <p:grpSpPr>
          <a:xfrm>
            <a:off x="-110840" y="110839"/>
            <a:ext cx="1530097" cy="1525930"/>
            <a:chOff x="8374611" y="4283110"/>
            <a:chExt cx="2300578" cy="2294314"/>
          </a:xfrm>
        </p:grpSpPr>
        <p:pic>
          <p:nvPicPr>
            <p:cNvPr id="31" name="Picture 30">
              <a:extLst>
                <a:ext uri="{FF2B5EF4-FFF2-40B4-BE49-F238E27FC236}">
                  <a16:creationId xmlns:a16="http://schemas.microsoft.com/office/drawing/2014/main" id="{357199CA-CF9F-2040-A14F-9134F717DAC7}"/>
                </a:ext>
              </a:extLst>
            </p:cNvPr>
            <p:cNvPicPr>
              <a:picLocks noChangeAspect="1"/>
            </p:cNvPicPr>
            <p:nvPr/>
          </p:nvPicPr>
          <p:blipFill rotWithShape="1">
            <a:blip r:embed="rId4"/>
            <a:srcRect l="62938"/>
            <a:stretch/>
          </p:blipFill>
          <p:spPr>
            <a:xfrm>
              <a:off x="8873684" y="4283110"/>
              <a:ext cx="1227785" cy="1519621"/>
            </a:xfrm>
            <a:prstGeom prst="rect">
              <a:avLst/>
            </a:prstGeom>
          </p:spPr>
        </p:pic>
        <p:sp>
          <p:nvSpPr>
            <p:cNvPr id="32" name="Rectangle 31">
              <a:extLst>
                <a:ext uri="{FF2B5EF4-FFF2-40B4-BE49-F238E27FC236}">
                  <a16:creationId xmlns:a16="http://schemas.microsoft.com/office/drawing/2014/main" id="{65A931FB-F43D-E449-8EC5-C53927BF0CA6}"/>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pic>
        <p:nvPicPr>
          <p:cNvPr id="33" name="Picture 32">
            <a:extLst>
              <a:ext uri="{FF2B5EF4-FFF2-40B4-BE49-F238E27FC236}">
                <a16:creationId xmlns:a16="http://schemas.microsoft.com/office/drawing/2014/main" id="{9A49B985-D8AE-614D-A6BB-C36081062387}"/>
              </a:ext>
            </a:extLst>
          </p:cNvPr>
          <p:cNvPicPr>
            <a:picLocks noChangeAspect="1"/>
          </p:cNvPicPr>
          <p:nvPr userDrawn="1"/>
        </p:nvPicPr>
        <p:blipFill>
          <a:blip r:embed="rId5"/>
          <a:stretch>
            <a:fillRect/>
          </a:stretch>
        </p:blipFill>
        <p:spPr>
          <a:xfrm>
            <a:off x="3332187" y="886221"/>
            <a:ext cx="9150178" cy="2791691"/>
          </a:xfrm>
          <a:prstGeom prst="rect">
            <a:avLst/>
          </a:prstGeom>
        </p:spPr>
      </p:pic>
      <p:sp>
        <p:nvSpPr>
          <p:cNvPr id="34" name="Text Placeholder 3">
            <a:extLst>
              <a:ext uri="{FF2B5EF4-FFF2-40B4-BE49-F238E27FC236}">
                <a16:creationId xmlns:a16="http://schemas.microsoft.com/office/drawing/2014/main" id="{881B4E06-64FF-B845-9777-320E6F126B10}"/>
              </a:ext>
            </a:extLst>
          </p:cNvPr>
          <p:cNvSpPr>
            <a:spLocks noGrp="1"/>
          </p:cNvSpPr>
          <p:nvPr>
            <p:ph type="body" sz="quarter" idx="13" hasCustomPrompt="1"/>
          </p:nvPr>
        </p:nvSpPr>
        <p:spPr>
          <a:xfrm>
            <a:off x="2030833" y="4419771"/>
            <a:ext cx="6411268" cy="649357"/>
          </a:xfrm>
        </p:spPr>
        <p:txBody>
          <a:bodyPr>
            <a:normAutofit/>
          </a:bodyPr>
          <a:lstStyle>
            <a:lvl1pPr marL="0" indent="0" algn="l" rtl="1">
              <a:buNone/>
              <a:defRPr lang="x-none" sz="3200" b="0" i="0" kern="1200" dirty="0">
                <a:solidFill>
                  <a:schemeClr val="bg1"/>
                </a:solidFill>
                <a:latin typeface="Calibri" panose="020F0502020204030204" pitchFamily="34" charset="0"/>
                <a:ea typeface="+mn-ea"/>
                <a:cs typeface="+mn-cs"/>
              </a:defRPr>
            </a:lvl1pPr>
          </a:lstStyle>
          <a:p>
            <a:pPr marL="0" lvl="0" indent="0" algn="l" defTabSz="914400" rtl="1" eaLnBrk="1" latinLnBrk="0" hangingPunct="1">
              <a:lnSpc>
                <a:spcPct val="90000"/>
              </a:lnSpc>
              <a:spcBef>
                <a:spcPts val="1000"/>
              </a:spcBef>
              <a:buFont typeface="Arial" panose="020B0604020202020204" pitchFamily="34" charset="0"/>
              <a:buNone/>
            </a:pPr>
            <a:r>
              <a:rPr lang="he-IL" dirty="0"/>
              <a:t>נושא השיעור: הרחבת שברים</a:t>
            </a:r>
            <a:endParaRPr lang="x-none" dirty="0"/>
          </a:p>
        </p:txBody>
      </p:sp>
      <p:sp>
        <p:nvSpPr>
          <p:cNvPr id="35" name="Text Placeholder 4">
            <a:extLst>
              <a:ext uri="{FF2B5EF4-FFF2-40B4-BE49-F238E27FC236}">
                <a16:creationId xmlns:a16="http://schemas.microsoft.com/office/drawing/2014/main" id="{BA5F5BE6-034E-F841-A2F4-1C5B1EEE6E15}"/>
              </a:ext>
            </a:extLst>
          </p:cNvPr>
          <p:cNvSpPr>
            <a:spLocks noGrp="1"/>
          </p:cNvSpPr>
          <p:nvPr>
            <p:ph type="body" sz="quarter" idx="14" hasCustomPrompt="1"/>
          </p:nvPr>
        </p:nvSpPr>
        <p:spPr>
          <a:xfrm>
            <a:off x="416891" y="6148563"/>
            <a:ext cx="5099050" cy="560533"/>
          </a:xfrm>
        </p:spPr>
        <p:txBody>
          <a:bodyPr/>
          <a:lstStyle>
            <a:lvl1pPr marL="0" indent="0" algn="l">
              <a:buNone/>
              <a:defRPr>
                <a:solidFill>
                  <a:schemeClr val="bg1"/>
                </a:solidFill>
                <a:latin typeface="Calibri" panose="020F0502020204030204" pitchFamily="34" charset="0"/>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he-IL" dirty="0"/>
              <a:t>עם המורה: דנית כהן</a:t>
            </a:r>
            <a:endParaRPr lang="en-US" dirty="0"/>
          </a:p>
        </p:txBody>
      </p:sp>
    </p:spTree>
    <p:extLst>
      <p:ext uri="{BB962C8B-B14F-4D97-AF65-F5344CB8AC3E}">
        <p14:creationId xmlns:p14="http://schemas.microsoft.com/office/powerpoint/2010/main" val="173823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כותרת ראשית">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E8959C-707A-374D-A37D-F0431F277F95}"/>
              </a:ext>
            </a:extLst>
          </p:cNvPr>
          <p:cNvPicPr>
            <a:picLocks noChangeAspect="1"/>
          </p:cNvPicPr>
          <p:nvPr userDrawn="1"/>
        </p:nvPicPr>
        <p:blipFill>
          <a:blip r:embed="rId2">
            <a:alphaModFix amt="54000"/>
          </a:blip>
          <a:stretch>
            <a:fillRect/>
          </a:stretch>
        </p:blipFill>
        <p:spPr>
          <a:xfrm>
            <a:off x="-7354566" y="2026507"/>
            <a:ext cx="5045676" cy="5028913"/>
          </a:xfrm>
          <a:prstGeom prst="rect">
            <a:avLst/>
          </a:prstGeom>
        </p:spPr>
      </p:pic>
      <p:pic>
        <p:nvPicPr>
          <p:cNvPr id="10" name="Picture 9">
            <a:extLst>
              <a:ext uri="{FF2B5EF4-FFF2-40B4-BE49-F238E27FC236}">
                <a16:creationId xmlns:a16="http://schemas.microsoft.com/office/drawing/2014/main" id="{18B22E21-BB18-2544-AECC-B480F0F96A4E}"/>
              </a:ext>
            </a:extLst>
          </p:cNvPr>
          <p:cNvPicPr>
            <a:picLocks noChangeAspect="1"/>
          </p:cNvPicPr>
          <p:nvPr userDrawn="1"/>
        </p:nvPicPr>
        <p:blipFill>
          <a:blip r:embed="rId2">
            <a:alphaModFix amt="54000"/>
          </a:blip>
          <a:stretch>
            <a:fillRect/>
          </a:stretch>
        </p:blipFill>
        <p:spPr>
          <a:xfrm>
            <a:off x="12947248" y="-3969273"/>
            <a:ext cx="5045676" cy="5028913"/>
          </a:xfrm>
          <a:prstGeom prst="rect">
            <a:avLst/>
          </a:prstGeom>
        </p:spPr>
      </p:pic>
      <p:pic>
        <p:nvPicPr>
          <p:cNvPr id="21" name="Picture 20">
            <a:extLst>
              <a:ext uri="{FF2B5EF4-FFF2-40B4-BE49-F238E27FC236}">
                <a16:creationId xmlns:a16="http://schemas.microsoft.com/office/drawing/2014/main" id="{5A307165-DA22-2E48-AE86-B78F4110AE5D}"/>
              </a:ext>
            </a:extLst>
          </p:cNvPr>
          <p:cNvPicPr>
            <a:picLocks noChangeAspect="1"/>
          </p:cNvPicPr>
          <p:nvPr userDrawn="1"/>
        </p:nvPicPr>
        <p:blipFill>
          <a:blip r:embed="rId3"/>
          <a:stretch>
            <a:fillRect/>
          </a:stretch>
        </p:blipFill>
        <p:spPr>
          <a:xfrm>
            <a:off x="0" y="0"/>
            <a:ext cx="12192000" cy="6858000"/>
          </a:xfrm>
          <a:prstGeom prst="rect">
            <a:avLst/>
          </a:prstGeom>
        </p:spPr>
      </p:pic>
      <p:cxnSp>
        <p:nvCxnSpPr>
          <p:cNvPr id="25" name="Straight Connector 24">
            <a:extLst>
              <a:ext uri="{FF2B5EF4-FFF2-40B4-BE49-F238E27FC236}">
                <a16:creationId xmlns:a16="http://schemas.microsoft.com/office/drawing/2014/main" id="{3613B3B1-726C-944F-8CAD-1F3AF7A7034B}"/>
              </a:ext>
            </a:extLst>
          </p:cNvPr>
          <p:cNvCxnSpPr>
            <a:cxnSpLocks/>
          </p:cNvCxnSpPr>
          <p:nvPr userDrawn="1"/>
        </p:nvCxnSpPr>
        <p:spPr>
          <a:xfrm>
            <a:off x="7156173" y="1760923"/>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0F5DAFE-647E-5C47-B77A-42DA94152FF1}"/>
              </a:ext>
            </a:extLst>
          </p:cNvPr>
          <p:cNvSpPr/>
          <p:nvPr userDrawn="1"/>
        </p:nvSpPr>
        <p:spPr>
          <a:xfrm rot="16200000">
            <a:off x="7721222" y="1657975"/>
            <a:ext cx="205896" cy="205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cxnSp>
        <p:nvCxnSpPr>
          <p:cNvPr id="27" name="Straight Connector 26">
            <a:extLst>
              <a:ext uri="{FF2B5EF4-FFF2-40B4-BE49-F238E27FC236}">
                <a16:creationId xmlns:a16="http://schemas.microsoft.com/office/drawing/2014/main" id="{7F22374B-CE66-F844-8273-BE66100E5DC3}"/>
              </a:ext>
            </a:extLst>
          </p:cNvPr>
          <p:cNvCxnSpPr>
            <a:cxnSpLocks/>
          </p:cNvCxnSpPr>
          <p:nvPr userDrawn="1"/>
        </p:nvCxnSpPr>
        <p:spPr>
          <a:xfrm>
            <a:off x="4093266" y="4984979"/>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8A16B6-C317-B44B-A5BB-C2442F733613}"/>
              </a:ext>
            </a:extLst>
          </p:cNvPr>
          <p:cNvCxnSpPr>
            <a:cxnSpLocks/>
          </p:cNvCxnSpPr>
          <p:nvPr userDrawn="1"/>
        </p:nvCxnSpPr>
        <p:spPr>
          <a:xfrm>
            <a:off x="4093266" y="2156949"/>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CF59D4F-A27F-1C45-8148-635F8893C9C9}"/>
              </a:ext>
            </a:extLst>
          </p:cNvPr>
          <p:cNvSpPr txBox="1"/>
          <p:nvPr userDrawn="1"/>
        </p:nvSpPr>
        <p:spPr>
          <a:xfrm>
            <a:off x="2210656" y="2848778"/>
            <a:ext cx="7770689" cy="1160445"/>
          </a:xfrm>
          <a:prstGeom prst="rect">
            <a:avLst/>
          </a:prstGeom>
          <a:solidFill>
            <a:schemeClr val="accent1"/>
          </a:solidFill>
        </p:spPr>
        <p:txBody>
          <a:bodyPr wrap="square" lIns="251999" tIns="251999" rIns="251999" bIns="251999" rtlCol="0" anchor="ctr">
            <a:spAutoFit/>
          </a:bodyPr>
          <a:lstStyle/>
          <a:p>
            <a:pPr marL="0" algn="ctr" defTabSz="914400" rtl="1" eaLnBrk="1" latinLnBrk="0" hangingPunct="1">
              <a:lnSpc>
                <a:spcPts val="6000"/>
              </a:lnSpc>
            </a:pPr>
            <a:endParaRPr lang="x-none" sz="2200" dirty="0">
              <a:solidFill>
                <a:schemeClr val="bg1"/>
              </a:solidFill>
              <a:latin typeface="Calibri" panose="020F0502020204030204" pitchFamily="34" charset="0"/>
              <a:cs typeface="+mn-cs"/>
            </a:endParaRPr>
          </a:p>
        </p:txBody>
      </p:sp>
      <p:sp>
        <p:nvSpPr>
          <p:cNvPr id="33" name="Rectangle 32">
            <a:extLst>
              <a:ext uri="{FF2B5EF4-FFF2-40B4-BE49-F238E27FC236}">
                <a16:creationId xmlns:a16="http://schemas.microsoft.com/office/drawing/2014/main" id="{730459D7-20E2-3642-98A9-F8CB285E36CD}"/>
              </a:ext>
            </a:extLst>
          </p:cNvPr>
          <p:cNvSpPr/>
          <p:nvPr userDrawn="1"/>
        </p:nvSpPr>
        <p:spPr>
          <a:xfrm>
            <a:off x="6692900" y="4828833"/>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Rectangle 33">
            <a:extLst>
              <a:ext uri="{FF2B5EF4-FFF2-40B4-BE49-F238E27FC236}">
                <a16:creationId xmlns:a16="http://schemas.microsoft.com/office/drawing/2014/main" id="{2247E01A-4A09-7641-BB58-BBF9194A53AE}"/>
              </a:ext>
            </a:extLst>
          </p:cNvPr>
          <p:cNvSpPr/>
          <p:nvPr userDrawn="1"/>
        </p:nvSpPr>
        <p:spPr>
          <a:xfrm>
            <a:off x="2431342" y="2371058"/>
            <a:ext cx="152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35" name="Rectangle 34">
            <a:extLst>
              <a:ext uri="{FF2B5EF4-FFF2-40B4-BE49-F238E27FC236}">
                <a16:creationId xmlns:a16="http://schemas.microsoft.com/office/drawing/2014/main" id="{9C4295D9-D842-7B4A-8FAF-A7CB7DC8D8DD}"/>
              </a:ext>
            </a:extLst>
          </p:cNvPr>
          <p:cNvSpPr/>
          <p:nvPr userDrawn="1"/>
        </p:nvSpPr>
        <p:spPr>
          <a:xfrm>
            <a:off x="9905144" y="4005877"/>
            <a:ext cx="1524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Tree>
    <p:extLst>
      <p:ext uri="{BB962C8B-B14F-4D97-AF65-F5344CB8AC3E}">
        <p14:creationId xmlns:p14="http://schemas.microsoft.com/office/powerpoint/2010/main" val="77574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מה נלמד היום">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AD2F-8484-6F41-A7DB-68F52EBF051B}"/>
              </a:ext>
            </a:extLst>
          </p:cNvPr>
          <p:cNvSpPr>
            <a:spLocks noGrp="1"/>
          </p:cNvSpPr>
          <p:nvPr>
            <p:ph type="title" hasCustomPrompt="1"/>
          </p:nvPr>
        </p:nvSpPr>
        <p:spPr>
          <a:xfrm>
            <a:off x="865046" y="376561"/>
            <a:ext cx="10515600" cy="1325563"/>
          </a:xfrm>
        </p:spPr>
        <p:txBody>
          <a:bodyPr/>
          <a:lstStyle>
            <a:lvl1pPr>
              <a:defRPr>
                <a:latin typeface="Calibri" panose="020F0502020204030204" pitchFamily="34" charset="0"/>
                <a:cs typeface="+mn-cs"/>
              </a:defRPr>
            </a:lvl1pPr>
          </a:lstStyle>
          <a:p>
            <a:r>
              <a:rPr lang="he-IL" sz="4400" dirty="0"/>
              <a:t>מה נלמד היום</a:t>
            </a:r>
          </a:p>
        </p:txBody>
      </p:sp>
      <p:sp>
        <p:nvSpPr>
          <p:cNvPr id="3" name="Content Placeholder 2">
            <a:extLst>
              <a:ext uri="{FF2B5EF4-FFF2-40B4-BE49-F238E27FC236}">
                <a16:creationId xmlns:a16="http://schemas.microsoft.com/office/drawing/2014/main" id="{B740BC21-AC41-C940-AECD-AA7CACFED78F}"/>
              </a:ext>
            </a:extLst>
          </p:cNvPr>
          <p:cNvSpPr>
            <a:spLocks noGrp="1"/>
          </p:cNvSpPr>
          <p:nvPr>
            <p:ph idx="1" hasCustomPrompt="1"/>
          </p:nvPr>
        </p:nvSpPr>
        <p:spPr/>
        <p:txBody>
          <a:bodyPr/>
          <a:lstStyle>
            <a:lvl1pPr>
              <a:buClr>
                <a:schemeClr val="accent2"/>
              </a:buClr>
              <a:defRPr>
                <a:latin typeface="Calibri" panose="020F0502020204030204" pitchFamily="34" charset="0"/>
                <a:cs typeface="+mn-cs"/>
              </a:defRPr>
            </a:lvl1pPr>
          </a:lstStyle>
          <a:p>
            <a:pPr lvl="0"/>
            <a:r>
              <a:rPr lang="he-IL" dirty="0"/>
              <a:t>טקסט עם בולט</a:t>
            </a:r>
            <a:endParaRPr lang="en-US" dirty="0"/>
          </a:p>
        </p:txBody>
      </p:sp>
      <p:grpSp>
        <p:nvGrpSpPr>
          <p:cNvPr id="7" name="Group 6">
            <a:extLst>
              <a:ext uri="{FF2B5EF4-FFF2-40B4-BE49-F238E27FC236}">
                <a16:creationId xmlns:a16="http://schemas.microsoft.com/office/drawing/2014/main" id="{BF17BF2D-5C56-2347-98A3-34A4F9603254}"/>
              </a:ext>
            </a:extLst>
          </p:cNvPr>
          <p:cNvGrpSpPr/>
          <p:nvPr userDrawn="1"/>
        </p:nvGrpSpPr>
        <p:grpSpPr>
          <a:xfrm>
            <a:off x="358720" y="6187719"/>
            <a:ext cx="3913243" cy="506326"/>
            <a:chOff x="358720" y="6187719"/>
            <a:chExt cx="3913243" cy="506326"/>
          </a:xfrm>
        </p:grpSpPr>
        <p:cxnSp>
          <p:nvCxnSpPr>
            <p:cNvPr id="8" name="Straight Connector 7">
              <a:extLst>
                <a:ext uri="{FF2B5EF4-FFF2-40B4-BE49-F238E27FC236}">
                  <a16:creationId xmlns:a16="http://schemas.microsoft.com/office/drawing/2014/main" id="{9AEDD64D-1669-CC4D-A40D-F4C1654A152C}"/>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1EEFE9A-A5D8-E143-B1EA-0A48F46D9FBA}"/>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0" name="Rectangle 9">
              <a:extLst>
                <a:ext uri="{FF2B5EF4-FFF2-40B4-BE49-F238E27FC236}">
                  <a16:creationId xmlns:a16="http://schemas.microsoft.com/office/drawing/2014/main" id="{28E9E340-F138-444F-A3A8-C621C8A24CE1}"/>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grpSp>
        <p:nvGrpSpPr>
          <p:cNvPr id="11" name="Group 10">
            <a:extLst>
              <a:ext uri="{FF2B5EF4-FFF2-40B4-BE49-F238E27FC236}">
                <a16:creationId xmlns:a16="http://schemas.microsoft.com/office/drawing/2014/main" id="{BD763B7A-9108-A148-9406-56F54986D02B}"/>
              </a:ext>
            </a:extLst>
          </p:cNvPr>
          <p:cNvGrpSpPr/>
          <p:nvPr userDrawn="1"/>
        </p:nvGrpSpPr>
        <p:grpSpPr>
          <a:xfrm rot="10800000">
            <a:off x="8177063" y="106239"/>
            <a:ext cx="3913243" cy="506326"/>
            <a:chOff x="358720" y="6187719"/>
            <a:chExt cx="3913243" cy="506326"/>
          </a:xfrm>
        </p:grpSpPr>
        <p:cxnSp>
          <p:nvCxnSpPr>
            <p:cNvPr id="12" name="Straight Connector 11">
              <a:extLst>
                <a:ext uri="{FF2B5EF4-FFF2-40B4-BE49-F238E27FC236}">
                  <a16:creationId xmlns:a16="http://schemas.microsoft.com/office/drawing/2014/main" id="{CF173E8D-1DC7-EA46-A2CF-77F707D4A43D}"/>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1244C7-240F-A94A-B142-2E9C0513EF6E}"/>
                </a:ext>
              </a:extLst>
            </p:cNvPr>
            <p:cNvSpPr/>
            <p:nvPr userDrawn="1"/>
          </p:nvSpPr>
          <p:spPr>
            <a:xfrm rot="16200000">
              <a:off x="358720" y="6187719"/>
              <a:ext cx="506326" cy="50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4" name="Rectangle 13">
              <a:extLst>
                <a:ext uri="{FF2B5EF4-FFF2-40B4-BE49-F238E27FC236}">
                  <a16:creationId xmlns:a16="http://schemas.microsoft.com/office/drawing/2014/main" id="{D1914BA5-ACCC-6D44-863F-9400125B1812}"/>
                </a:ext>
              </a:extLst>
            </p:cNvPr>
            <p:cNvSpPr/>
            <p:nvPr userDrawn="1"/>
          </p:nvSpPr>
          <p:spPr>
            <a:xfrm>
              <a:off x="781297" y="6357132"/>
              <a:ext cx="167498" cy="167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grpSp>
    </p:spTree>
    <p:extLst>
      <p:ext uri="{BB962C8B-B14F-4D97-AF65-F5344CB8AC3E}">
        <p14:creationId xmlns:p14="http://schemas.microsoft.com/office/powerpoint/2010/main" val="264228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מה להביא לשיעור?">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839788" y="365125"/>
            <a:ext cx="10515600" cy="1325563"/>
          </a:xfrm>
        </p:spPr>
        <p:txBody>
          <a:bodyPr/>
          <a:lstStyle>
            <a:lvl1pPr>
              <a:defRPr>
                <a:latin typeface="Calibri" panose="020F0502020204030204" pitchFamily="34" charset="0"/>
                <a:cs typeface="+mn-cs"/>
              </a:defRPr>
            </a:lvl1pPr>
          </a:lstStyle>
          <a:p>
            <a:r>
              <a:rPr lang="he-IL" dirty="0"/>
              <a:t>מה להביא לשיעור?</a:t>
            </a:r>
            <a:endParaRPr lang="x-none"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839788" y="1741679"/>
            <a:ext cx="5157787" cy="3684588"/>
          </a:xfrm>
        </p:spPr>
        <p:txBody>
          <a:bodyPr>
            <a:normAutofit/>
          </a:bodyPr>
          <a:lstStyle>
            <a:lvl1pPr>
              <a:buClr>
                <a:schemeClr val="accent2"/>
              </a:buClr>
              <a:defRPr sz="2600">
                <a:latin typeface="Calibri" panose="020F0502020204030204" pitchFamily="34" charset="0"/>
                <a:cs typeface="+mn-cs"/>
              </a:defRPr>
            </a:lvl1pPr>
          </a:lstStyle>
          <a:p>
            <a:pPr lvl="0"/>
            <a:r>
              <a:rPr lang="he-IL" dirty="0"/>
              <a:t>טקסט עם בולט</a:t>
            </a:r>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6172200" y="1741679"/>
            <a:ext cx="5183188" cy="3684588"/>
          </a:xfrm>
        </p:spPr>
        <p:txBody>
          <a:bodyPr>
            <a:normAutofit/>
          </a:bodyPr>
          <a:lstStyle>
            <a:lvl1pPr>
              <a:buClr>
                <a:schemeClr val="accent2"/>
              </a:buClr>
              <a:defRPr sz="2600">
                <a:latin typeface="Calibri" panose="020F0502020204030204" pitchFamily="34" charset="0"/>
                <a:cs typeface="+mn-cs"/>
              </a:defRPr>
            </a:lvl1pPr>
          </a:lstStyle>
          <a:p>
            <a:pPr lvl="0"/>
            <a:r>
              <a:rPr lang="he-IL" dirty="0"/>
              <a:t>טקסט עם בולט</a:t>
            </a:r>
          </a:p>
        </p:txBody>
      </p:sp>
      <p:grpSp>
        <p:nvGrpSpPr>
          <p:cNvPr id="10" name="Group 9">
            <a:extLst>
              <a:ext uri="{FF2B5EF4-FFF2-40B4-BE49-F238E27FC236}">
                <a16:creationId xmlns:a16="http://schemas.microsoft.com/office/drawing/2014/main" id="{7430CA40-3AE6-8C40-B628-3B8B63BD0A0E}"/>
              </a:ext>
            </a:extLst>
          </p:cNvPr>
          <p:cNvGrpSpPr/>
          <p:nvPr userDrawn="1"/>
        </p:nvGrpSpPr>
        <p:grpSpPr>
          <a:xfrm>
            <a:off x="1785665" y="181572"/>
            <a:ext cx="10244790" cy="506326"/>
            <a:chOff x="1748087" y="356936"/>
            <a:chExt cx="10244790"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userDrawn="1"/>
          </p:nvCxnSpPr>
          <p:spPr>
            <a:xfrm>
              <a:off x="1748087"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grpSp>
      <p:sp>
        <p:nvSpPr>
          <p:cNvPr id="14" name="Rectangle 13">
            <a:extLst>
              <a:ext uri="{FF2B5EF4-FFF2-40B4-BE49-F238E27FC236}">
                <a16:creationId xmlns:a16="http://schemas.microsoft.com/office/drawing/2014/main" id="{BBCB72AB-9511-E340-859E-BC49A5D471A5}"/>
              </a:ext>
            </a:extLst>
          </p:cNvPr>
          <p:cNvSpPr/>
          <p:nvPr userDrawn="1"/>
        </p:nvSpPr>
        <p:spPr>
          <a:xfrm rot="10800000">
            <a:off x="11819101" y="314134"/>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Tree>
    <p:extLst>
      <p:ext uri="{BB962C8B-B14F-4D97-AF65-F5344CB8AC3E}">
        <p14:creationId xmlns:p14="http://schemas.microsoft.com/office/powerpoint/2010/main" val="61220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הקניית ידע">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D0ADF1-D847-284D-AE47-771521E2B24A}"/>
              </a:ext>
            </a:extLst>
          </p:cNvPr>
          <p:cNvPicPr>
            <a:picLocks noChangeAspect="1"/>
          </p:cNvPicPr>
          <p:nvPr userDrawn="1"/>
        </p:nvPicPr>
        <p:blipFill rotWithShape="1">
          <a:blip r:embed="rId2"/>
          <a:srcRect t="12244" b="63870"/>
          <a:stretch/>
        </p:blipFill>
        <p:spPr>
          <a:xfrm>
            <a:off x="0" y="0"/>
            <a:ext cx="12192000" cy="1638096"/>
          </a:xfrm>
          <a:prstGeom prst="rect">
            <a:avLst/>
          </a:prstGeom>
        </p:spPr>
      </p:pic>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mn-cs"/>
              </a:defRPr>
            </a:lvl1pPr>
          </a:lstStyle>
          <a:p>
            <a:r>
              <a:rPr lang="he-IL" sz="4400" dirty="0"/>
              <a:t>הקניית ידע</a:t>
            </a:r>
            <a:endParaRPr lang="x-none" dirty="0"/>
          </a:p>
        </p:txBody>
      </p:sp>
      <p:sp>
        <p:nvSpPr>
          <p:cNvPr id="6" name="Text Placeholder 5">
            <a:extLst>
              <a:ext uri="{FF2B5EF4-FFF2-40B4-BE49-F238E27FC236}">
                <a16:creationId xmlns:a16="http://schemas.microsoft.com/office/drawing/2014/main" id="{35BD9B8B-E13B-EB49-B17F-97A61BE20F46}"/>
              </a:ext>
            </a:extLst>
          </p:cNvPr>
          <p:cNvSpPr>
            <a:spLocks noGrp="1"/>
          </p:cNvSpPr>
          <p:nvPr>
            <p:ph type="body" sz="quarter" idx="10" hasCustomPrompt="1"/>
          </p:nvPr>
        </p:nvSpPr>
        <p:spPr>
          <a:xfrm>
            <a:off x="1671638" y="1928813"/>
            <a:ext cx="9572625" cy="3844925"/>
          </a:xfrm>
        </p:spPr>
        <p:txBody>
          <a:bodyPr>
            <a:normAutofit/>
          </a:bodyPr>
          <a:lstStyle>
            <a:lvl1pPr marL="0" indent="0" algn="r">
              <a:buNone/>
              <a:defRPr sz="3600">
                <a:latin typeface="Calibri" panose="020F0502020204030204" pitchFamily="34" charset="0"/>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גדול של תבנית בסיס</a:t>
            </a:r>
            <a:endParaRPr lang="x-none" dirty="0"/>
          </a:p>
        </p:txBody>
      </p:sp>
      <p:sp>
        <p:nvSpPr>
          <p:cNvPr id="16" name="Rectangle 15">
            <a:extLst>
              <a:ext uri="{FF2B5EF4-FFF2-40B4-BE49-F238E27FC236}">
                <a16:creationId xmlns:a16="http://schemas.microsoft.com/office/drawing/2014/main" id="{DF19C3E0-9540-994D-9F88-1AA758EA24E6}"/>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Tree>
    <p:extLst>
      <p:ext uri="{BB962C8B-B14F-4D97-AF65-F5344CB8AC3E}">
        <p14:creationId xmlns:p14="http://schemas.microsoft.com/office/powerpoint/2010/main" val="275731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תרגול">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mn-cs"/>
              </a:defRPr>
            </a:lvl1pPr>
          </a:lstStyle>
          <a:p>
            <a:r>
              <a:rPr lang="he-IL" sz="4400" dirty="0"/>
              <a:t>תרגול</a:t>
            </a:r>
            <a:endParaRPr lang="x-none"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lang="en-US" sz="2800" b="0" i="0" kern="1200" dirty="0">
                <a:solidFill>
                  <a:schemeClr val="tx1"/>
                </a:solidFill>
                <a:latin typeface="Calibri" panose="020F0502020204030204" pitchFamily="34" charset="0"/>
                <a:ea typeface="+mn-ea"/>
                <a:cs typeface="+mn-cs"/>
              </a:defRPr>
            </a:lvl1pPr>
          </a:lstStyle>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mn-cs"/>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Tree>
    <p:extLst>
      <p:ext uri="{BB962C8B-B14F-4D97-AF65-F5344CB8AC3E}">
        <p14:creationId xmlns:p14="http://schemas.microsoft.com/office/powerpoint/2010/main" val="425250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מצגת מלאה בתרגול">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839788" y="365125"/>
            <a:ext cx="10515600" cy="1325563"/>
          </a:xfrm>
        </p:spPr>
        <p:txBody>
          <a:bodyPr/>
          <a:lstStyle>
            <a:lvl1pPr>
              <a:defRPr>
                <a:latin typeface="Calibri" panose="020F0502020204030204" pitchFamily="34" charset="0"/>
                <a:cs typeface="+mn-cs"/>
              </a:defRPr>
            </a:lvl1pPr>
          </a:lstStyle>
          <a:p>
            <a:r>
              <a:rPr lang="he-IL" dirty="0"/>
              <a:t>המשך תרגול</a:t>
            </a:r>
            <a:endParaRPr lang="x-none" dirty="0"/>
          </a:p>
        </p:txBody>
      </p:sp>
      <p:sp>
        <p:nvSpPr>
          <p:cNvPr id="3" name="Text Placeholder 2">
            <a:extLst>
              <a:ext uri="{FF2B5EF4-FFF2-40B4-BE49-F238E27FC236}">
                <a16:creationId xmlns:a16="http://schemas.microsoft.com/office/drawing/2014/main" id="{B9D2555F-AC29-CF40-A900-4B11F74D3B6B}"/>
              </a:ext>
            </a:extLst>
          </p:cNvPr>
          <p:cNvSpPr>
            <a:spLocks noGrp="1"/>
          </p:cNvSpPr>
          <p:nvPr>
            <p:ph type="body" idx="1" hasCustomPrompt="1"/>
          </p:nvPr>
        </p:nvSpPr>
        <p:spPr>
          <a:xfrm>
            <a:off x="839788" y="1681163"/>
            <a:ext cx="5157787" cy="823912"/>
          </a:xfrm>
        </p:spPr>
        <p:txBody>
          <a:bodyPr anchor="b">
            <a:normAutofit/>
          </a:bodyPr>
          <a:lstStyle>
            <a:lvl1pPr marL="0" indent="0">
              <a:buNone/>
              <a:defRPr sz="2800" b="1">
                <a:latin typeface="Calibri" panose="020F0502020204030204" pitchFamily="34" charset="0"/>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סגנון כותרת 3</a:t>
            </a:r>
            <a:endParaRPr lang="en-US"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839788" y="2505075"/>
            <a:ext cx="5157787" cy="3684588"/>
          </a:xfrm>
        </p:spPr>
        <p:txBody>
          <a:bodyPr>
            <a:normAutofit/>
          </a:bodyPr>
          <a:lstStyle>
            <a:lvl1pPr>
              <a:lnSpc>
                <a:spcPct val="100000"/>
              </a:lnSpc>
              <a:buClr>
                <a:schemeClr val="accent2"/>
              </a:buClr>
              <a:defRPr sz="2600">
                <a:latin typeface="Calibri" panose="020F0502020204030204" pitchFamily="34" charset="0"/>
                <a:cs typeface="+mn-cs"/>
              </a:defRPr>
            </a:lvl1pPr>
          </a:lstStyle>
          <a:p>
            <a:pPr lvl="0"/>
            <a:r>
              <a:rPr lang="he-IL" dirty="0"/>
              <a:t>לחץ כדי לערוך סגנון טקסט עם בולט של תבנית בסיס</a:t>
            </a:r>
          </a:p>
        </p:txBody>
      </p:sp>
      <p:sp>
        <p:nvSpPr>
          <p:cNvPr id="5" name="Text Placeholder 4">
            <a:extLst>
              <a:ext uri="{FF2B5EF4-FFF2-40B4-BE49-F238E27FC236}">
                <a16:creationId xmlns:a16="http://schemas.microsoft.com/office/drawing/2014/main" id="{8A3758F3-DA41-7043-A36A-300D6DD6B73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800" b="1">
                <a:latin typeface="Calibri" panose="020F0502020204030204" pitchFamily="34" charset="0"/>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סגנון כותרת 3</a:t>
            </a:r>
            <a:endParaRPr lang="en-US" dirty="0"/>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6172200" y="2505075"/>
            <a:ext cx="5183188" cy="3684588"/>
          </a:xfrm>
        </p:spPr>
        <p:txBody>
          <a:bodyPr>
            <a:normAutofit/>
          </a:bodyPr>
          <a:lstStyle>
            <a:lvl1pPr>
              <a:lnSpc>
                <a:spcPct val="100000"/>
              </a:lnSpc>
              <a:buClr>
                <a:schemeClr val="accent2"/>
              </a:buClr>
              <a:defRPr sz="2600">
                <a:latin typeface="Calibri" panose="020F0502020204030204" pitchFamily="34" charset="0"/>
                <a:cs typeface="+mn-cs"/>
              </a:defRPr>
            </a:lvl1pPr>
          </a:lstStyle>
          <a:p>
            <a:pPr lvl="0"/>
            <a:r>
              <a:rPr lang="he-IL" dirty="0"/>
              <a:t>לחץ כדי לערוך סגנון טקסט עם בולט של תבנית בסיס</a:t>
            </a:r>
          </a:p>
        </p:txBody>
      </p:sp>
      <p:grpSp>
        <p:nvGrpSpPr>
          <p:cNvPr id="10" name="Group 9">
            <a:extLst>
              <a:ext uri="{FF2B5EF4-FFF2-40B4-BE49-F238E27FC236}">
                <a16:creationId xmlns:a16="http://schemas.microsoft.com/office/drawing/2014/main" id="{7430CA40-3AE6-8C40-B628-3B8B63BD0A0E}"/>
              </a:ext>
            </a:extLst>
          </p:cNvPr>
          <p:cNvGrpSpPr/>
          <p:nvPr userDrawn="1"/>
        </p:nvGrpSpPr>
        <p:grpSpPr>
          <a:xfrm>
            <a:off x="1489765" y="181572"/>
            <a:ext cx="10435013" cy="506326"/>
            <a:chOff x="1452187" y="356936"/>
            <a:chExt cx="10435013"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userDrawn="1"/>
          </p:nvCxnSpPr>
          <p:spPr>
            <a:xfrm>
              <a:off x="1452187"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grpSp>
      <p:sp>
        <p:nvSpPr>
          <p:cNvPr id="14" name="Rectangle 13">
            <a:extLst>
              <a:ext uri="{FF2B5EF4-FFF2-40B4-BE49-F238E27FC236}">
                <a16:creationId xmlns:a16="http://schemas.microsoft.com/office/drawing/2014/main" id="{BBCB72AB-9511-E340-859E-BC49A5D471A5}"/>
              </a:ext>
            </a:extLst>
          </p:cNvPr>
          <p:cNvSpPr/>
          <p:nvPr userDrawn="1"/>
        </p:nvSpPr>
        <p:spPr>
          <a:xfrm rot="10800000">
            <a:off x="11819101" y="314134"/>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Tree>
    <p:extLst>
      <p:ext uri="{BB962C8B-B14F-4D97-AF65-F5344CB8AC3E}">
        <p14:creationId xmlns:p14="http://schemas.microsoft.com/office/powerpoint/2010/main" val="274322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פתרון">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mn-cs"/>
              </a:defRPr>
            </a:lvl1pPr>
          </a:lstStyle>
          <a:p>
            <a:r>
              <a:rPr lang="he-IL" sz="4400" dirty="0"/>
              <a:t>פתרון</a:t>
            </a:r>
            <a:endParaRPr lang="x-none"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mn-cs"/>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mn-cs"/>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Tree>
    <p:extLst>
      <p:ext uri="{BB962C8B-B14F-4D97-AF65-F5344CB8AC3E}">
        <p14:creationId xmlns:p14="http://schemas.microsoft.com/office/powerpoint/2010/main" val="352865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8C25B-25BC-3D44-BF1A-D4FCCE68B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dirty="0"/>
              <a:t>כותרת</a:t>
            </a:r>
            <a:endParaRPr lang="x-none" dirty="0"/>
          </a:p>
        </p:txBody>
      </p:sp>
      <p:sp>
        <p:nvSpPr>
          <p:cNvPr id="3" name="Text Placeholder 2">
            <a:extLst>
              <a:ext uri="{FF2B5EF4-FFF2-40B4-BE49-F238E27FC236}">
                <a16:creationId xmlns:a16="http://schemas.microsoft.com/office/drawing/2014/main" id="{2E74985F-A51E-924E-9310-276896888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4" name="Slide Number Placeholder 1">
            <a:extLst>
              <a:ext uri="{FF2B5EF4-FFF2-40B4-BE49-F238E27FC236}">
                <a16:creationId xmlns:a16="http://schemas.microsoft.com/office/drawing/2014/main" id="{6358A68B-1458-9644-8C25-4295BB71F92E}"/>
              </a:ext>
            </a:extLst>
          </p:cNvPr>
          <p:cNvSpPr txBox="1">
            <a:spLocks/>
          </p:cNvSpPr>
          <p:nvPr userDrawn="1"/>
        </p:nvSpPr>
        <p:spPr>
          <a:xfrm>
            <a:off x="5492813" y="6272468"/>
            <a:ext cx="1206375"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fld id="{4ACF36E0-02F0-C24F-AEDD-AC692C7CD92B}" type="slidenum">
              <a:rPr lang="en-US" smtClean="0">
                <a:solidFill>
                  <a:srgbClr val="4285E3"/>
                </a:solidFill>
                <a:latin typeface="Arial" panose="020B0604020202020204" pitchFamily="34" charset="0"/>
                <a:cs typeface="+mn-cs"/>
              </a:rPr>
              <a:pPr algn="ctr" rtl="1"/>
              <a:t>‹#›</a:t>
            </a:fld>
            <a:endParaRPr lang="en-US" dirty="0">
              <a:solidFill>
                <a:srgbClr val="4285E3"/>
              </a:solidFill>
              <a:latin typeface="Arial" panose="020B0604020202020204" pitchFamily="34" charset="0"/>
              <a:cs typeface="+mn-cs"/>
            </a:endParaRPr>
          </a:p>
        </p:txBody>
      </p:sp>
    </p:spTree>
    <p:extLst>
      <p:ext uri="{BB962C8B-B14F-4D97-AF65-F5344CB8AC3E}">
        <p14:creationId xmlns:p14="http://schemas.microsoft.com/office/powerpoint/2010/main" val="3140060033"/>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50" r:id="rId4"/>
    <p:sldLayoutId id="2147483653" r:id="rId5"/>
    <p:sldLayoutId id="2147483666" r:id="rId6"/>
    <p:sldLayoutId id="2147483652" r:id="rId7"/>
    <p:sldLayoutId id="2147483667" r:id="rId8"/>
    <p:sldLayoutId id="2147483669" r:id="rId9"/>
    <p:sldLayoutId id="2147483674" r:id="rId10"/>
  </p:sldLayoutIdLst>
  <p:txStyles>
    <p:titleStyle>
      <a:lvl1pPr algn="r" defTabSz="914400" rtl="1" eaLnBrk="1" latinLnBrk="0" hangingPunct="1">
        <a:lnSpc>
          <a:spcPct val="90000"/>
        </a:lnSpc>
        <a:spcBef>
          <a:spcPct val="0"/>
        </a:spcBef>
        <a:buNone/>
        <a:defRPr sz="4400" b="0" i="0" kern="1200">
          <a:solidFill>
            <a:schemeClr val="tx1"/>
          </a:solidFill>
          <a:latin typeface="Calibri" panose="020F0502020204030204" pitchFamily="34" charset="0"/>
          <a:ea typeface="Open Sans" panose="020B0606030504020204" pitchFamily="34" charset="0"/>
          <a:cs typeface="+mn-cs"/>
        </a:defRPr>
      </a:lvl1pPr>
    </p:titleStyle>
    <p:bodyStyle>
      <a:lvl1pPr marL="228600" indent="-228600" algn="r" defTabSz="914400" rtl="1" eaLnBrk="1" latinLnBrk="0" hangingPunct="1">
        <a:lnSpc>
          <a:spcPct val="90000"/>
        </a:lnSpc>
        <a:spcBef>
          <a:spcPts val="1000"/>
        </a:spcBef>
        <a:buClr>
          <a:schemeClr val="accent2"/>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Clr>
          <a:schemeClr val="accent2"/>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83" userDrawn="1">
          <p15:clr>
            <a:srgbClr val="F26B43"/>
          </p15:clr>
        </p15:guide>
        <p15:guide id="2"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
          <p:cNvSpPr txBox="1">
            <a:spLocks noGrp="1"/>
          </p:cNvSpPr>
          <p:nvPr>
            <p:ph type="body" sz="quarter" idx="15"/>
          </p:nvPr>
        </p:nvSpPr>
        <p:spPr>
          <a:xfrm>
            <a:off x="5501641" y="2115483"/>
            <a:ext cx="5090160" cy="634326"/>
          </a:xfrm>
          <a:solidFill>
            <a:srgbClr val="0033CC"/>
          </a:solidFill>
        </p:spPr>
        <p:txBody>
          <a:bodyPr/>
          <a:lstStyle/>
          <a:p>
            <a:pPr lvl="0" algn="ctr"/>
            <a:r>
              <a:rPr lang="he-IL" sz="3200" b="1" dirty="0" smtClean="0"/>
              <a:t>מערכת שיעורים למגזר החרדי</a:t>
            </a:r>
            <a:endParaRPr lang="he-IL" sz="3200" b="1" dirty="0"/>
          </a:p>
        </p:txBody>
      </p:sp>
      <p:sp>
        <p:nvSpPr>
          <p:cNvPr id="239" name="Google Shape;239;p5"/>
          <p:cNvSpPr txBox="1">
            <a:spLocks noGrp="1"/>
          </p:cNvSpPr>
          <p:nvPr>
            <p:ph type="body" sz="quarter" idx="16"/>
          </p:nvPr>
        </p:nvSpPr>
        <p:spPr>
          <a:xfrm>
            <a:off x="1159471" y="4469272"/>
            <a:ext cx="7767181" cy="411774"/>
          </a:xfrm>
        </p:spPr>
        <p:txBody>
          <a:bodyPr/>
          <a:lstStyle/>
          <a:p>
            <a:pPr lvl="0"/>
            <a:r>
              <a:rPr lang="he-IL" dirty="0"/>
              <a:t>נושא השיעור: </a:t>
            </a:r>
            <a:r>
              <a:rPr lang="he-IL" dirty="0" smtClean="0"/>
              <a:t>קטע מידע "נחל הירקון"</a:t>
            </a:r>
            <a:endParaRPr lang="he-IL" dirty="0"/>
          </a:p>
        </p:txBody>
      </p:sp>
      <p:sp>
        <p:nvSpPr>
          <p:cNvPr id="2" name="Text Placeholder 1">
            <a:extLst>
              <a:ext uri="{FF2B5EF4-FFF2-40B4-BE49-F238E27FC236}">
                <a16:creationId xmlns:a16="http://schemas.microsoft.com/office/drawing/2014/main" id="{12874761-6EDB-5D40-A79B-9C82F478C33E}"/>
              </a:ext>
            </a:extLst>
          </p:cNvPr>
          <p:cNvSpPr>
            <a:spLocks noGrp="1"/>
          </p:cNvSpPr>
          <p:nvPr>
            <p:ph type="body" sz="quarter" idx="18"/>
          </p:nvPr>
        </p:nvSpPr>
        <p:spPr/>
        <p:txBody>
          <a:bodyPr>
            <a:noAutofit/>
          </a:bodyPr>
          <a:lstStyle/>
          <a:p>
            <a:r>
              <a:rPr lang="he-IL" dirty="0">
                <a:sym typeface="Calibri"/>
              </a:rPr>
              <a:t>עם המורה: </a:t>
            </a:r>
            <a:r>
              <a:rPr lang="he-IL" dirty="0" smtClean="0">
                <a:sym typeface="Calibri"/>
              </a:rPr>
              <a:t>יצחק </a:t>
            </a:r>
            <a:r>
              <a:rPr lang="he-IL" dirty="0" smtClean="0">
                <a:sym typeface="Calibri"/>
              </a:rPr>
              <a:t>מזור</a:t>
            </a:r>
          </a:p>
          <a:p>
            <a:r>
              <a:rPr lang="he-IL" sz="2400" dirty="0" smtClean="0">
                <a:sym typeface="Calibri"/>
              </a:rPr>
              <a:t>כתיבה: אסתר מלכה</a:t>
            </a:r>
            <a:endParaRPr lang="he-IL" sz="2400" dirty="0">
              <a:sym typeface="Calibri"/>
            </a:endParaRPr>
          </a:p>
        </p:txBody>
      </p:sp>
      <p:pic>
        <p:nvPicPr>
          <p:cNvPr id="241" name="Google Shape;241;p5"/>
          <p:cNvPicPr preferRelativeResize="0"/>
          <p:nvPr/>
        </p:nvPicPr>
        <p:blipFill rotWithShape="1">
          <a:blip r:embed="rId3">
            <a:alphaModFix/>
          </a:blip>
          <a:srcRect/>
          <a:stretch/>
        </p:blipFill>
        <p:spPr>
          <a:xfrm rot="-2705291">
            <a:off x="3733675" y="632278"/>
            <a:ext cx="658648" cy="2212383"/>
          </a:xfrm>
          <a:prstGeom prst="rect">
            <a:avLst/>
          </a:prstGeom>
          <a:noFill/>
          <a:ln>
            <a:noFill/>
          </a:ln>
        </p:spPr>
      </p:pic>
      <p:sp>
        <p:nvSpPr>
          <p:cNvPr id="7" name="Google Shape;238;p5"/>
          <p:cNvSpPr txBox="1">
            <a:spLocks/>
          </p:cNvSpPr>
          <p:nvPr/>
        </p:nvSpPr>
        <p:spPr>
          <a:xfrm>
            <a:off x="2222638" y="3024451"/>
            <a:ext cx="8382413" cy="824410"/>
          </a:xfrm>
          <a:prstGeom prst="rect">
            <a:avLst/>
          </a:prstGeom>
        </p:spPr>
        <p:txBody>
          <a:bodyPr vert="horz" lIns="91440" tIns="45720" rIns="91440" bIns="45720" rtlCol="0" anchor="ctr">
            <a:noAutofit/>
          </a:bodyPr>
          <a:lstStyle>
            <a:lvl1pPr marL="0" indent="0" algn="r" defTabSz="914400" rtl="1" eaLnBrk="1" latinLnBrk="0" hangingPunct="1">
              <a:lnSpc>
                <a:spcPct val="90000"/>
              </a:lnSpc>
              <a:spcBef>
                <a:spcPts val="1000"/>
              </a:spcBef>
              <a:buClr>
                <a:schemeClr val="accent2"/>
              </a:buClr>
              <a:buFontTx/>
              <a:buNone/>
              <a:defRPr sz="5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dirty="0" smtClean="0"/>
              <a:t>שיעור עברית לכיתה ג'</a:t>
            </a:r>
            <a:endParaRPr lang="he-IL" dirty="0"/>
          </a:p>
        </p:txBody>
      </p:sp>
      <p:sp>
        <p:nvSpPr>
          <p:cNvPr id="5" name="מלבן 4"/>
          <p:cNvSpPr/>
          <p:nvPr/>
        </p:nvSpPr>
        <p:spPr>
          <a:xfrm>
            <a:off x="89038" y="0"/>
            <a:ext cx="1114922" cy="1738469"/>
          </a:xfrm>
          <a:prstGeom prst="rect">
            <a:avLst/>
          </a:prstGeom>
          <a:solidFill>
            <a:srgbClr val="156DC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1707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302307" y="250048"/>
            <a:ext cx="8280000" cy="720000"/>
          </a:xfrm>
        </p:spPr>
        <p:txBody>
          <a:bodyPr>
            <a:normAutofit/>
          </a:bodyPr>
          <a:lstStyle/>
          <a:p>
            <a:r>
              <a:rPr lang="he-IL" b="1" dirty="0">
                <a:latin typeface="Arial" panose="020B0604020202020204" pitchFamily="34" charset="0"/>
              </a:rPr>
              <a:t>אִתּוּר מֵידָע מֵהַקֶּטַע</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2600301" y="58170"/>
            <a:ext cx="1017545" cy="1070700"/>
          </a:xfrm>
          <a:prstGeom prst="rect">
            <a:avLst/>
          </a:prstGeom>
        </p:spPr>
      </p:pic>
      <p:sp>
        <p:nvSpPr>
          <p:cNvPr id="3" name="TextBox 2"/>
          <p:cNvSpPr txBox="1"/>
          <p:nvPr/>
        </p:nvSpPr>
        <p:spPr>
          <a:xfrm>
            <a:off x="1759695" y="2591984"/>
            <a:ext cx="8359005" cy="1938992"/>
          </a:xfrm>
          <a:prstGeom prst="rect">
            <a:avLst/>
          </a:prstGeom>
          <a:noFill/>
        </p:spPr>
        <p:txBody>
          <a:bodyPr wrap="square" rtlCol="1">
            <a:spAutoFit/>
          </a:bodyPr>
          <a:lstStyle/>
          <a:p>
            <a:pPr algn="ctr"/>
            <a:r>
              <a:rPr lang="he-IL" sz="6000" b="1" dirty="0">
                <a:solidFill>
                  <a:schemeClr val="accent6">
                    <a:lumMod val="50000"/>
                  </a:schemeClr>
                </a:solidFill>
                <a:latin typeface="David" panose="020E0502060401010101" pitchFamily="34" charset="-79"/>
                <a:cs typeface="David" panose="020E0502060401010101" pitchFamily="34" charset="-79"/>
              </a:rPr>
              <a:t>מַהֵן </a:t>
            </a:r>
            <a:r>
              <a:rPr lang="he-IL" sz="6000" b="1" dirty="0" smtClean="0">
                <a:solidFill>
                  <a:schemeClr val="accent6">
                    <a:lumMod val="50000"/>
                  </a:schemeClr>
                </a:solidFill>
                <a:latin typeface="David" panose="020E0502060401010101" pitchFamily="34" charset="-79"/>
                <a:cs typeface="David" panose="020E0502060401010101" pitchFamily="34" charset="-79"/>
              </a:rPr>
              <a:t>הַסִּבּוֹת </a:t>
            </a:r>
            <a:r>
              <a:rPr lang="he-IL" sz="6000" b="1" dirty="0" err="1">
                <a:solidFill>
                  <a:schemeClr val="accent6">
                    <a:lumMod val="50000"/>
                  </a:schemeClr>
                </a:solidFill>
                <a:latin typeface="David" panose="020E0502060401010101" pitchFamily="34" charset="-79"/>
                <a:cs typeface="David" panose="020E0502060401010101" pitchFamily="34" charset="-79"/>
              </a:rPr>
              <a:t>לְזִהוּם</a:t>
            </a:r>
            <a:r>
              <a:rPr lang="he-IL" sz="6000" b="1" dirty="0">
                <a:solidFill>
                  <a:schemeClr val="accent6">
                    <a:lumMod val="50000"/>
                  </a:schemeClr>
                </a:solidFill>
                <a:latin typeface="David" panose="020E0502060401010101" pitchFamily="34" charset="-79"/>
                <a:cs typeface="David" panose="020E0502060401010101" pitchFamily="34" charset="-79"/>
              </a:rPr>
              <a:t> </a:t>
            </a:r>
            <a:endParaRPr lang="he-IL" sz="6000" b="1" dirty="0" smtClean="0">
              <a:solidFill>
                <a:schemeClr val="accent6">
                  <a:lumMod val="50000"/>
                </a:schemeClr>
              </a:solidFill>
              <a:latin typeface="David" panose="020E0502060401010101" pitchFamily="34" charset="-79"/>
              <a:cs typeface="David" panose="020E0502060401010101" pitchFamily="34" charset="-79"/>
            </a:endParaRPr>
          </a:p>
          <a:p>
            <a:pPr algn="ctr"/>
            <a:r>
              <a:rPr lang="he-IL" sz="6000" b="1" dirty="0" smtClean="0">
                <a:solidFill>
                  <a:schemeClr val="accent6">
                    <a:lumMod val="50000"/>
                  </a:schemeClr>
                </a:solidFill>
                <a:latin typeface="David" panose="020E0502060401010101" pitchFamily="34" charset="-79"/>
                <a:cs typeface="David" panose="020E0502060401010101" pitchFamily="34" charset="-79"/>
              </a:rPr>
              <a:t>מֵי </a:t>
            </a:r>
            <a:r>
              <a:rPr lang="he-IL" sz="6000" b="1" dirty="0">
                <a:solidFill>
                  <a:schemeClr val="accent6">
                    <a:lumMod val="50000"/>
                  </a:schemeClr>
                </a:solidFill>
                <a:latin typeface="David" panose="020E0502060401010101" pitchFamily="34" charset="-79"/>
                <a:cs typeface="David" panose="020E0502060401010101" pitchFamily="34" charset="-79"/>
              </a:rPr>
              <a:t>נַחַל </a:t>
            </a:r>
            <a:r>
              <a:rPr lang="he-IL" sz="6000" b="1" dirty="0" smtClean="0">
                <a:solidFill>
                  <a:schemeClr val="accent6">
                    <a:lumMod val="50000"/>
                  </a:schemeClr>
                </a:solidFill>
                <a:latin typeface="David" panose="020E0502060401010101" pitchFamily="34" charset="-79"/>
                <a:cs typeface="David" panose="020E0502060401010101" pitchFamily="34" charset="-79"/>
              </a:rPr>
              <a:t>הַיַּרְקוֹן?</a:t>
            </a:r>
            <a:endParaRPr lang="he-IL" sz="6000" b="1" dirty="0">
              <a:solidFill>
                <a:schemeClr val="accent6">
                  <a:lumMod val="50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8688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61AFFA1F-50A1-CC45-96F8-BD150ABF4A19}"/>
              </a:ext>
            </a:extLst>
          </p:cNvPr>
          <p:cNvSpPr txBox="1">
            <a:spLocks/>
          </p:cNvSpPr>
          <p:nvPr/>
        </p:nvSpPr>
        <p:spPr>
          <a:xfrm>
            <a:off x="3200560" y="166667"/>
            <a:ext cx="8280000" cy="720000"/>
          </a:xfrm>
          <a:prstGeom prst="rect">
            <a:avLst/>
          </a:prstGeom>
          <a:solidFill>
            <a:schemeClr val="accent1"/>
          </a:solidFill>
        </p:spPr>
        <p:txBody>
          <a:bodyPr vert="horz" lIns="91440" tIns="45720" rIns="91440" bIns="45720" rtlCol="0" anchor="b">
            <a:normAutofit/>
          </a:bodyPr>
          <a:lstStyle>
            <a:lvl1pPr algn="r" defTabSz="914400" rtl="1" eaLnBrk="1" latinLnBrk="0" hangingPunct="1">
              <a:lnSpc>
                <a:spcPct val="90000"/>
              </a:lnSpc>
              <a:spcBef>
                <a:spcPct val="0"/>
              </a:spcBef>
              <a:buNone/>
              <a:defRPr sz="4400" b="0" i="0" kern="1200">
                <a:solidFill>
                  <a:schemeClr val="bg1"/>
                </a:solidFill>
                <a:latin typeface="Calibri" panose="020F0502020204030204" pitchFamily="34" charset="0"/>
                <a:ea typeface="Open Sans" panose="020B0606030504020204" pitchFamily="34" charset="0"/>
                <a:cs typeface="+mn-cs"/>
              </a:defRPr>
            </a:lvl1pPr>
          </a:lstStyle>
          <a:p>
            <a:r>
              <a:rPr lang="he-IL" b="1" dirty="0" smtClean="0">
                <a:latin typeface="Arial" panose="020B0604020202020204" pitchFamily="34" charset="0"/>
              </a:rPr>
              <a:t>אִתּוּר מֵידָע מֵהַקֶּטַע</a:t>
            </a:r>
            <a:endParaRPr lang="x-none" b="1" dirty="0">
              <a:latin typeface="Arial" panose="020B0604020202020204" pitchFamily="34" charset="0"/>
              <a:cs typeface="Arial" panose="020B0604020202020204" pitchFamily="34" charset="0"/>
            </a:endParaRPr>
          </a:p>
        </p:txBody>
      </p:sp>
      <p:sp>
        <p:nvSpPr>
          <p:cNvPr id="7" name="מלבן 6"/>
          <p:cNvSpPr/>
          <p:nvPr/>
        </p:nvSpPr>
        <p:spPr>
          <a:xfrm>
            <a:off x="320214" y="4471519"/>
            <a:ext cx="11488378" cy="431879"/>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6" name="מלבן 5"/>
          <p:cNvSpPr/>
          <p:nvPr/>
        </p:nvSpPr>
        <p:spPr>
          <a:xfrm>
            <a:off x="320214" y="3242500"/>
            <a:ext cx="11488378" cy="1104723"/>
          </a:xfrm>
          <a:prstGeom prst="rect">
            <a:avLst/>
          </a:prstGeom>
          <a:noFill/>
          <a:ln w="38100">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2" name="מלבן 1"/>
          <p:cNvSpPr/>
          <p:nvPr/>
        </p:nvSpPr>
        <p:spPr>
          <a:xfrm>
            <a:off x="320214" y="1835504"/>
            <a:ext cx="11488378" cy="1215513"/>
          </a:xfrm>
          <a:prstGeom prst="rect">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012990" y="13562"/>
            <a:ext cx="1017545" cy="1070700"/>
          </a:xfrm>
          <a:prstGeom prst="rect">
            <a:avLst/>
          </a:prstGeom>
        </p:spPr>
      </p:pic>
      <p:sp>
        <p:nvSpPr>
          <p:cNvPr id="3" name="TextBox 2"/>
          <p:cNvSpPr txBox="1"/>
          <p:nvPr/>
        </p:nvSpPr>
        <p:spPr>
          <a:xfrm>
            <a:off x="1014373" y="6428192"/>
            <a:ext cx="3997234" cy="400110"/>
          </a:xfrm>
          <a:prstGeom prst="rect">
            <a:avLst/>
          </a:prstGeom>
          <a:noFill/>
        </p:spPr>
        <p:txBody>
          <a:bodyPr wrap="square" rtlCol="1">
            <a:spAutoFit/>
          </a:bodyPr>
          <a:lstStyle/>
          <a:p>
            <a:r>
              <a:rPr lang="he-IL" sz="2000" dirty="0" smtClean="0">
                <a:solidFill>
                  <a:schemeClr val="accent6">
                    <a:lumMod val="50000"/>
                  </a:schemeClr>
                </a:solidFill>
              </a:rPr>
              <a:t>מתוך יחידת ההוראה "פסולת וסביבה"</a:t>
            </a:r>
            <a:endParaRPr lang="he-IL" sz="2000" dirty="0">
              <a:solidFill>
                <a:schemeClr val="accent6">
                  <a:lumMod val="50000"/>
                </a:schemeClr>
              </a:solidFill>
            </a:endParaRPr>
          </a:p>
        </p:txBody>
      </p:sp>
      <p:sp>
        <p:nvSpPr>
          <p:cNvPr id="4" name="מלבן 3"/>
          <p:cNvSpPr/>
          <p:nvPr/>
        </p:nvSpPr>
        <p:spPr>
          <a:xfrm>
            <a:off x="320214" y="1845585"/>
            <a:ext cx="11495207" cy="4401205"/>
          </a:xfrm>
          <a:prstGeom prst="rect">
            <a:avLst/>
          </a:prstGeom>
          <a:noFill/>
        </p:spPr>
        <p:txBody>
          <a:bodyPr wrap="square">
            <a:spAutoFit/>
          </a:bodyPr>
          <a:lstStyle/>
          <a:p>
            <a:pPr algn="just" rtl="1"/>
            <a:r>
              <a:rPr lang="he-IL" sz="4000" dirty="0" smtClean="0">
                <a:latin typeface="David" panose="020E0502060401010101" pitchFamily="34" charset="-79"/>
                <a:cs typeface="David" panose="020E0502060401010101" pitchFamily="34" charset="-79"/>
              </a:rPr>
              <a:t>בְּמֶשֶׁךְ </a:t>
            </a:r>
            <a:r>
              <a:rPr lang="he-IL" sz="4000" dirty="0">
                <a:latin typeface="David" panose="020E0502060401010101" pitchFamily="34" charset="-79"/>
                <a:cs typeface="David" panose="020E0502060401010101" pitchFamily="34" charset="-79"/>
              </a:rPr>
              <a:t>שָׁנִים רַבּוֹת שָׁאֲבוּ הַתּוֹשָׁבִים בָּאֵזוֹר מִמֵּימֵי הַנַּחַל בְּלִי הַפְסָקָה. מֵרֹב שְׁאִיבָה, הָלְכָה זְרִימַת הַמַּיִם וְהִתְמַעֲטָה. </a:t>
            </a:r>
            <a:endParaRPr lang="he-IL" sz="4000" dirty="0" smtClean="0">
              <a:latin typeface="David" panose="020E0502060401010101" pitchFamily="34" charset="-79"/>
              <a:cs typeface="David" panose="020E0502060401010101" pitchFamily="34" charset="-79"/>
            </a:endParaRPr>
          </a:p>
          <a:p>
            <a:pPr algn="just" rtl="1"/>
            <a:r>
              <a:rPr lang="he-IL" sz="4000" dirty="0" smtClean="0">
                <a:latin typeface="David" panose="020E0502060401010101" pitchFamily="34" charset="-79"/>
                <a:cs typeface="David" panose="020E0502060401010101" pitchFamily="34" charset="-79"/>
              </a:rPr>
              <a:t>בְּאוֹתָן </a:t>
            </a:r>
            <a:r>
              <a:rPr lang="he-IL" sz="4000" dirty="0">
                <a:latin typeface="David" panose="020E0502060401010101" pitchFamily="34" charset="-79"/>
                <a:cs typeface="David" panose="020E0502060401010101" pitchFamily="34" charset="-79"/>
              </a:rPr>
              <a:t>שָׁנִים, הוּקְמוּ בִּנְיָנִים רַבִּים בָּאֵזוֹר שֶׁסְּבִיב הַנַּחַל, וּפְסֹלֶת רַבָּה שֶׁל </a:t>
            </a:r>
            <a:r>
              <a:rPr lang="he-IL" sz="4000" dirty="0" err="1">
                <a:latin typeface="David" panose="020E0502060401010101" pitchFamily="34" charset="-79"/>
                <a:cs typeface="David" panose="020E0502060401010101" pitchFamily="34" charset="-79"/>
              </a:rPr>
              <a:t>חָמְרֵי</a:t>
            </a:r>
            <a:r>
              <a:rPr lang="he-IL" sz="4000" dirty="0">
                <a:latin typeface="David" panose="020E0502060401010101" pitchFamily="34" charset="-79"/>
                <a:cs typeface="David" panose="020E0502060401010101" pitchFamily="34" charset="-79"/>
              </a:rPr>
              <a:t> בְּנִיָּה הֻשְׁלְכָה אֶל </a:t>
            </a:r>
            <a:r>
              <a:rPr lang="he-IL" sz="4000" dirty="0" smtClean="0">
                <a:latin typeface="David" panose="020E0502060401010101" pitchFamily="34" charset="-79"/>
                <a:cs typeface="David" panose="020E0502060401010101" pitchFamily="34" charset="-79"/>
              </a:rPr>
              <a:t>הַמַּיִם.</a:t>
            </a:r>
          </a:p>
          <a:p>
            <a:pPr algn="just" rtl="1"/>
            <a:r>
              <a:rPr lang="he-IL" sz="4000" dirty="0" smtClean="0">
                <a:latin typeface="David" panose="020E0502060401010101" pitchFamily="34" charset="-79"/>
                <a:cs typeface="David" panose="020E0502060401010101" pitchFamily="34" charset="-79"/>
              </a:rPr>
              <a:t>בְּנוֹסָף</a:t>
            </a:r>
            <a:r>
              <a:rPr lang="he-IL" sz="4000" dirty="0">
                <a:latin typeface="David" panose="020E0502060401010101" pitchFamily="34" charset="-79"/>
                <a:cs typeface="David" panose="020E0502060401010101" pitchFamily="34" charset="-79"/>
              </a:rPr>
              <a:t>, מֵי בִּיּוּב מְלֻכְלָכִים </a:t>
            </a:r>
            <a:r>
              <a:rPr lang="he-IL" sz="4000" dirty="0" err="1">
                <a:latin typeface="David" panose="020E0502060401010101" pitchFamily="34" charset="-79"/>
                <a:cs typeface="David" panose="020E0502060401010101" pitchFamily="34" charset="-79"/>
              </a:rPr>
              <a:t>הֻזְרְמו</a:t>
            </a:r>
            <a:r>
              <a:rPr lang="he-IL" sz="4000" dirty="0">
                <a:latin typeface="David" panose="020E0502060401010101" pitchFamily="34" charset="-79"/>
                <a:cs typeface="David" panose="020E0502060401010101" pitchFamily="34" charset="-79"/>
              </a:rPr>
              <a:t>ּ אֶל הַנַּחַל. </a:t>
            </a:r>
            <a:endParaRPr lang="he-IL" sz="4000" dirty="0" smtClean="0">
              <a:latin typeface="David" panose="020E0502060401010101" pitchFamily="34" charset="-79"/>
              <a:cs typeface="David" panose="020E0502060401010101" pitchFamily="34" charset="-79"/>
            </a:endParaRPr>
          </a:p>
          <a:p>
            <a:pPr algn="just" rtl="1"/>
            <a:r>
              <a:rPr lang="he-IL" sz="4000" dirty="0" smtClean="0">
                <a:latin typeface="David" panose="020E0502060401010101" pitchFamily="34" charset="-79"/>
                <a:cs typeface="David" panose="020E0502060401010101" pitchFamily="34" charset="-79"/>
              </a:rPr>
              <a:t>וְכָךְ</a:t>
            </a:r>
            <a:r>
              <a:rPr lang="he-IL" sz="4000" dirty="0">
                <a:latin typeface="David" panose="020E0502060401010101" pitchFamily="34" charset="-79"/>
                <a:cs typeface="David" panose="020E0502060401010101" pitchFamily="34" charset="-79"/>
              </a:rPr>
              <a:t>, הָפַךְ הַיַּרְקוֹן לְנַחַל מְלֻכְלָךְ, בּוֹצָנִי, מָלֵא יַתּוּשִׁים, עִם </a:t>
            </a:r>
            <a:r>
              <a:rPr lang="he-IL" sz="4000" dirty="0" err="1">
                <a:latin typeface="David" panose="020E0502060401010101" pitchFamily="34" charset="-79"/>
                <a:cs typeface="David" panose="020E0502060401010101" pitchFamily="34" charset="-79"/>
              </a:rPr>
              <a:t>חֳמָרִים</a:t>
            </a:r>
            <a:r>
              <a:rPr lang="he-IL" sz="4000" dirty="0">
                <a:latin typeface="David" panose="020E0502060401010101" pitchFamily="34" charset="-79"/>
                <a:cs typeface="David" panose="020E0502060401010101" pitchFamily="34" charset="-79"/>
              </a:rPr>
              <a:t> רְעִילִים בַּמַּיִם וַעֲרֵמוֹת שֶׁל </a:t>
            </a:r>
            <a:r>
              <a:rPr lang="he-IL" sz="4000" dirty="0" smtClean="0">
                <a:latin typeface="David" panose="020E0502060401010101" pitchFamily="34" charset="-79"/>
                <a:cs typeface="David" panose="020E0502060401010101" pitchFamily="34" charset="-79"/>
              </a:rPr>
              <a:t>פְּסֹלֶת </a:t>
            </a:r>
            <a:r>
              <a:rPr lang="he-IL" sz="4000" dirty="0">
                <a:latin typeface="David" panose="020E0502060401010101" pitchFamily="34" charset="-79"/>
                <a:cs typeface="David" panose="020E0502060401010101" pitchFamily="34" charset="-79"/>
              </a:rPr>
              <a:t>בַּמַּיִם </a:t>
            </a:r>
            <a:r>
              <a:rPr lang="he-IL" sz="4000" dirty="0" smtClean="0">
                <a:latin typeface="David" panose="020E0502060401010101" pitchFamily="34" charset="-79"/>
                <a:cs typeface="David" panose="020E0502060401010101" pitchFamily="34" charset="-79"/>
              </a:rPr>
              <a:t>וְעַל </a:t>
            </a:r>
            <a:r>
              <a:rPr lang="he-IL" sz="4000" dirty="0">
                <a:latin typeface="David" panose="020E0502060401010101" pitchFamily="34" charset="-79"/>
                <a:cs typeface="David" panose="020E0502060401010101" pitchFamily="34" charset="-79"/>
              </a:rPr>
              <a:t>הַגָּדוֹת. </a:t>
            </a:r>
            <a:endParaRPr lang="en-US" sz="4000" dirty="0"/>
          </a:p>
        </p:txBody>
      </p:sp>
      <p:sp>
        <p:nvSpPr>
          <p:cNvPr id="9" name="TextBox 8"/>
          <p:cNvSpPr txBox="1"/>
          <p:nvPr/>
        </p:nvSpPr>
        <p:spPr>
          <a:xfrm>
            <a:off x="4030535" y="982408"/>
            <a:ext cx="6069411" cy="584775"/>
          </a:xfrm>
          <a:prstGeom prst="rect">
            <a:avLst/>
          </a:prstGeom>
          <a:noFill/>
        </p:spPr>
        <p:txBody>
          <a:bodyPr wrap="square" rtlCol="1">
            <a:spAutoFit/>
          </a:bodyPr>
          <a:lstStyle/>
          <a:p>
            <a:pPr algn="ctr"/>
            <a:r>
              <a:rPr lang="he-IL" sz="3200" b="1" dirty="0">
                <a:solidFill>
                  <a:schemeClr val="accent6">
                    <a:lumMod val="50000"/>
                  </a:schemeClr>
                </a:solidFill>
              </a:rPr>
              <a:t>נַחַל הַיַּרְקוֹן</a:t>
            </a:r>
          </a:p>
        </p:txBody>
      </p:sp>
    </p:spTree>
    <p:extLst>
      <p:ext uri="{BB962C8B-B14F-4D97-AF65-F5344CB8AC3E}">
        <p14:creationId xmlns:p14="http://schemas.microsoft.com/office/powerpoint/2010/main" val="635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302307" y="250048"/>
            <a:ext cx="8280000" cy="720000"/>
          </a:xfrm>
        </p:spPr>
        <p:txBody>
          <a:bodyPr>
            <a:normAutofit/>
          </a:bodyPr>
          <a:lstStyle/>
          <a:p>
            <a:r>
              <a:rPr lang="he-IL" b="1" dirty="0">
                <a:latin typeface="Arial" panose="020B0604020202020204" pitchFamily="34" charset="0"/>
              </a:rPr>
              <a:t>אִתּוּר מֵידָע מֵהַקֶּטַע</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2600301" y="58170"/>
            <a:ext cx="1017545" cy="1070700"/>
          </a:xfrm>
          <a:prstGeom prst="rect">
            <a:avLst/>
          </a:prstGeom>
        </p:spPr>
      </p:pic>
      <p:sp>
        <p:nvSpPr>
          <p:cNvPr id="3" name="TextBox 2"/>
          <p:cNvSpPr txBox="1"/>
          <p:nvPr/>
        </p:nvSpPr>
        <p:spPr>
          <a:xfrm>
            <a:off x="2133600" y="1831035"/>
            <a:ext cx="8359005" cy="707886"/>
          </a:xfrm>
          <a:prstGeom prst="rect">
            <a:avLst/>
          </a:prstGeom>
          <a:noFill/>
        </p:spPr>
        <p:txBody>
          <a:bodyPr wrap="square" rtlCol="1">
            <a:spAutoFit/>
          </a:bodyPr>
          <a:lstStyle/>
          <a:p>
            <a:pPr algn="ctr"/>
            <a:r>
              <a:rPr lang="he-IL" sz="4000" b="1" dirty="0">
                <a:solidFill>
                  <a:schemeClr val="accent6">
                    <a:lumMod val="50000"/>
                  </a:schemeClr>
                </a:solidFill>
                <a:latin typeface="David" panose="020E0502060401010101" pitchFamily="34" charset="-79"/>
                <a:cs typeface="David" panose="020E0502060401010101" pitchFamily="34" charset="-79"/>
              </a:rPr>
              <a:t>מַהֵן הַסִּבּוֹת </a:t>
            </a:r>
            <a:r>
              <a:rPr lang="he-IL" sz="4000" b="1" dirty="0" err="1">
                <a:solidFill>
                  <a:schemeClr val="accent6">
                    <a:lumMod val="50000"/>
                  </a:schemeClr>
                </a:solidFill>
                <a:latin typeface="David" panose="020E0502060401010101" pitchFamily="34" charset="-79"/>
                <a:cs typeface="David" panose="020E0502060401010101" pitchFamily="34" charset="-79"/>
              </a:rPr>
              <a:t>לְזִהוּם</a:t>
            </a:r>
            <a:r>
              <a:rPr lang="he-IL" sz="4000" b="1" dirty="0">
                <a:solidFill>
                  <a:schemeClr val="accent6">
                    <a:lumMod val="50000"/>
                  </a:schemeClr>
                </a:solidFill>
                <a:latin typeface="David" panose="020E0502060401010101" pitchFamily="34" charset="-79"/>
                <a:cs typeface="David" panose="020E0502060401010101" pitchFamily="34" charset="-79"/>
              </a:rPr>
              <a:t> מֵי נַחַל </a:t>
            </a:r>
            <a:r>
              <a:rPr lang="he-IL" sz="4000" b="1" dirty="0" smtClean="0">
                <a:solidFill>
                  <a:schemeClr val="accent6">
                    <a:lumMod val="50000"/>
                  </a:schemeClr>
                </a:solidFill>
                <a:latin typeface="David" panose="020E0502060401010101" pitchFamily="34" charset="-79"/>
                <a:cs typeface="David" panose="020E0502060401010101" pitchFamily="34" charset="-79"/>
              </a:rPr>
              <a:t>הַיַּרְקוֹן?</a:t>
            </a:r>
            <a:endParaRPr lang="he-IL" sz="4000" b="1" dirty="0">
              <a:solidFill>
                <a:schemeClr val="accent6">
                  <a:lumMod val="50000"/>
                </a:schemeClr>
              </a:solidFill>
              <a:latin typeface="David" panose="020E0502060401010101" pitchFamily="34" charset="-79"/>
              <a:cs typeface="David" panose="020E0502060401010101" pitchFamily="34" charset="-79"/>
            </a:endParaRPr>
          </a:p>
        </p:txBody>
      </p:sp>
      <p:sp>
        <p:nvSpPr>
          <p:cNvPr id="6" name="TextBox 5"/>
          <p:cNvSpPr txBox="1"/>
          <p:nvPr/>
        </p:nvSpPr>
        <p:spPr>
          <a:xfrm>
            <a:off x="2133599" y="2572007"/>
            <a:ext cx="8359005" cy="2785378"/>
          </a:xfrm>
          <a:prstGeom prst="rect">
            <a:avLst/>
          </a:prstGeom>
          <a:noFill/>
        </p:spPr>
        <p:txBody>
          <a:bodyPr wrap="square" rtlCol="1">
            <a:spAutoFit/>
          </a:bodyPr>
          <a:lstStyle/>
          <a:p>
            <a:pPr algn="ctr">
              <a:lnSpc>
                <a:spcPct val="150000"/>
              </a:lnSpc>
            </a:pPr>
            <a:r>
              <a:rPr lang="he-IL" sz="4000" b="1" dirty="0" smtClean="0">
                <a:solidFill>
                  <a:schemeClr val="accent1">
                    <a:lumMod val="75000"/>
                  </a:schemeClr>
                </a:solidFill>
                <a:latin typeface="David" panose="020E0502060401010101" pitchFamily="34" charset="-79"/>
                <a:cs typeface="David" panose="020E0502060401010101" pitchFamily="34" charset="-79"/>
              </a:rPr>
              <a:t>1._________________________</a:t>
            </a:r>
          </a:p>
          <a:p>
            <a:pPr algn="ctr">
              <a:lnSpc>
                <a:spcPct val="150000"/>
              </a:lnSpc>
            </a:pPr>
            <a:r>
              <a:rPr lang="he-IL" sz="4000" b="1" dirty="0" smtClean="0">
                <a:solidFill>
                  <a:schemeClr val="accent1">
                    <a:lumMod val="75000"/>
                  </a:schemeClr>
                </a:solidFill>
                <a:latin typeface="David" panose="020E0502060401010101" pitchFamily="34" charset="-79"/>
                <a:cs typeface="David" panose="020E0502060401010101" pitchFamily="34" charset="-79"/>
              </a:rPr>
              <a:t>2._________________________</a:t>
            </a:r>
          </a:p>
          <a:p>
            <a:pPr algn="ctr">
              <a:lnSpc>
                <a:spcPct val="150000"/>
              </a:lnSpc>
            </a:pPr>
            <a:r>
              <a:rPr lang="he-IL" sz="4000" b="1" dirty="0" smtClean="0">
                <a:solidFill>
                  <a:schemeClr val="accent1">
                    <a:lumMod val="75000"/>
                  </a:schemeClr>
                </a:solidFill>
                <a:latin typeface="David" panose="020E0502060401010101" pitchFamily="34" charset="-79"/>
                <a:cs typeface="David" panose="020E0502060401010101" pitchFamily="34" charset="-79"/>
              </a:rPr>
              <a:t>3._________________________</a:t>
            </a:r>
            <a:endParaRPr lang="he-IL" sz="4000" b="1" dirty="0">
              <a:solidFill>
                <a:schemeClr val="accent1">
                  <a:lumMod val="75000"/>
                </a:schemeClr>
              </a:solidFill>
              <a:latin typeface="David" panose="020E0502060401010101" pitchFamily="34" charset="-79"/>
              <a:cs typeface="David" panose="020E0502060401010101" pitchFamily="34" charset="-79"/>
            </a:endParaRPr>
          </a:p>
        </p:txBody>
      </p:sp>
      <p:pic>
        <p:nvPicPr>
          <p:cNvPr id="7" name="Google Shape;260;p7" descr="https://lh4.googleusercontent.com/iGTl96Eygo7-oid1H3ZWWYhb5HWAynyOs2KLWGGMeuEgHeu4cFLof2g-jYLOscV4q-879K-lfjkP4Swnmj_UGZsWTDspF4AbUz1XGd30Tf1KKpiEXhvx6NLF17Q1F5VY"/>
          <p:cNvPicPr preferRelativeResize="0"/>
          <p:nvPr/>
        </p:nvPicPr>
        <p:blipFill rotWithShape="1">
          <a:blip r:embed="rId4">
            <a:alphaModFix/>
          </a:blip>
          <a:srcRect/>
          <a:stretch/>
        </p:blipFill>
        <p:spPr>
          <a:xfrm rot="8082761">
            <a:off x="9515165" y="2126672"/>
            <a:ext cx="1596595" cy="863249"/>
          </a:xfrm>
          <a:prstGeom prst="rect">
            <a:avLst/>
          </a:prstGeom>
          <a:noFill/>
          <a:ln>
            <a:noFill/>
          </a:ln>
        </p:spPr>
      </p:pic>
    </p:spTree>
    <p:extLst>
      <p:ext uri="{BB962C8B-B14F-4D97-AF65-F5344CB8AC3E}">
        <p14:creationId xmlns:p14="http://schemas.microsoft.com/office/powerpoint/2010/main" val="294488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302307" y="250048"/>
            <a:ext cx="8280000" cy="720000"/>
          </a:xfrm>
        </p:spPr>
        <p:txBody>
          <a:bodyPr>
            <a:normAutofit/>
          </a:bodyPr>
          <a:lstStyle/>
          <a:p>
            <a:r>
              <a:rPr lang="he-IL" b="1" dirty="0">
                <a:latin typeface="Arial" panose="020B0604020202020204" pitchFamily="34" charset="0"/>
              </a:rPr>
              <a:t>אִתּוּר מֵידָע מֵהַקֶּטַע</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2600301" y="58170"/>
            <a:ext cx="1017545" cy="1070700"/>
          </a:xfrm>
          <a:prstGeom prst="rect">
            <a:avLst/>
          </a:prstGeom>
        </p:spPr>
      </p:pic>
      <p:sp>
        <p:nvSpPr>
          <p:cNvPr id="3" name="TextBox 2"/>
          <p:cNvSpPr txBox="1"/>
          <p:nvPr/>
        </p:nvSpPr>
        <p:spPr>
          <a:xfrm>
            <a:off x="2133600" y="1831035"/>
            <a:ext cx="8359005" cy="707886"/>
          </a:xfrm>
          <a:prstGeom prst="rect">
            <a:avLst/>
          </a:prstGeom>
          <a:noFill/>
        </p:spPr>
        <p:txBody>
          <a:bodyPr wrap="square" rtlCol="1">
            <a:spAutoFit/>
          </a:bodyPr>
          <a:lstStyle/>
          <a:p>
            <a:pPr algn="ctr"/>
            <a:r>
              <a:rPr lang="he-IL" sz="4000" b="1" dirty="0">
                <a:solidFill>
                  <a:schemeClr val="accent6">
                    <a:lumMod val="50000"/>
                  </a:schemeClr>
                </a:solidFill>
                <a:latin typeface="David" panose="020E0502060401010101" pitchFamily="34" charset="-79"/>
                <a:cs typeface="David" panose="020E0502060401010101" pitchFamily="34" charset="-79"/>
              </a:rPr>
              <a:t>מַהֵן הַסִּבּוֹת </a:t>
            </a:r>
            <a:r>
              <a:rPr lang="he-IL" sz="4000" b="1" dirty="0" err="1">
                <a:solidFill>
                  <a:schemeClr val="accent6">
                    <a:lumMod val="50000"/>
                  </a:schemeClr>
                </a:solidFill>
                <a:latin typeface="David" panose="020E0502060401010101" pitchFamily="34" charset="-79"/>
                <a:cs typeface="David" panose="020E0502060401010101" pitchFamily="34" charset="-79"/>
              </a:rPr>
              <a:t>לְזִהוּם</a:t>
            </a:r>
            <a:r>
              <a:rPr lang="he-IL" sz="4000" b="1" dirty="0">
                <a:solidFill>
                  <a:schemeClr val="accent6">
                    <a:lumMod val="50000"/>
                  </a:schemeClr>
                </a:solidFill>
                <a:latin typeface="David" panose="020E0502060401010101" pitchFamily="34" charset="-79"/>
                <a:cs typeface="David" panose="020E0502060401010101" pitchFamily="34" charset="-79"/>
              </a:rPr>
              <a:t> מֵי נַחַל </a:t>
            </a:r>
            <a:r>
              <a:rPr lang="he-IL" sz="4000" b="1" dirty="0" smtClean="0">
                <a:solidFill>
                  <a:schemeClr val="accent6">
                    <a:lumMod val="50000"/>
                  </a:schemeClr>
                </a:solidFill>
                <a:latin typeface="David" panose="020E0502060401010101" pitchFamily="34" charset="-79"/>
                <a:cs typeface="David" panose="020E0502060401010101" pitchFamily="34" charset="-79"/>
              </a:rPr>
              <a:t>הַיַּרְקוֹן?</a:t>
            </a:r>
            <a:endParaRPr lang="he-IL" sz="4000" b="1" dirty="0">
              <a:solidFill>
                <a:schemeClr val="accent6">
                  <a:lumMod val="50000"/>
                </a:schemeClr>
              </a:solidFill>
              <a:latin typeface="David" panose="020E0502060401010101" pitchFamily="34" charset="-79"/>
              <a:cs typeface="David" panose="020E0502060401010101" pitchFamily="34" charset="-79"/>
            </a:endParaRPr>
          </a:p>
        </p:txBody>
      </p:sp>
      <p:sp>
        <p:nvSpPr>
          <p:cNvPr id="6" name="TextBox 5"/>
          <p:cNvSpPr txBox="1"/>
          <p:nvPr/>
        </p:nvSpPr>
        <p:spPr>
          <a:xfrm>
            <a:off x="431800" y="2558297"/>
            <a:ext cx="9896681" cy="3046988"/>
          </a:xfrm>
          <a:prstGeom prst="rect">
            <a:avLst/>
          </a:prstGeom>
          <a:noFill/>
        </p:spPr>
        <p:txBody>
          <a:bodyPr wrap="square" rtlCol="1">
            <a:spAutoFit/>
          </a:bodyPr>
          <a:lstStyle/>
          <a:p>
            <a:pPr algn="r">
              <a:lnSpc>
                <a:spcPct val="150000"/>
              </a:lnSpc>
            </a:pPr>
            <a:r>
              <a:rPr lang="he-IL" sz="3200" b="1" dirty="0" smtClean="0">
                <a:solidFill>
                  <a:schemeClr val="accent1">
                    <a:lumMod val="75000"/>
                  </a:schemeClr>
                </a:solidFill>
                <a:latin typeface="David" panose="020E0502060401010101" pitchFamily="34" charset="-79"/>
                <a:cs typeface="David" panose="020E0502060401010101" pitchFamily="34" charset="-79"/>
              </a:rPr>
              <a:t>1.</a:t>
            </a:r>
            <a:r>
              <a:rPr lang="he-IL" sz="3200" dirty="0" smtClean="0">
                <a:latin typeface="David" panose="020E0502060401010101" pitchFamily="34" charset="-79"/>
                <a:cs typeface="David" panose="020E0502060401010101" pitchFamily="34" charset="-79"/>
              </a:rPr>
              <a:t> </a:t>
            </a:r>
            <a:r>
              <a:rPr lang="he-IL" sz="3200" dirty="0" smtClean="0">
                <a:latin typeface="EFT_Beigale Light" panose="01000503000000020003" pitchFamily="2" charset="-79"/>
                <a:cs typeface="EFT_Beigale Light" panose="01000503000000020003" pitchFamily="2" charset="-79"/>
              </a:rPr>
              <a:t>בְּמֶשֶׁךְ </a:t>
            </a:r>
            <a:r>
              <a:rPr lang="he-IL" sz="3200" dirty="0">
                <a:latin typeface="EFT_Beigale Light" panose="01000503000000020003" pitchFamily="2" charset="-79"/>
                <a:cs typeface="EFT_Beigale Light" panose="01000503000000020003" pitchFamily="2" charset="-79"/>
              </a:rPr>
              <a:t>שָׁנִים רַבּוֹת</a:t>
            </a:r>
            <a:r>
              <a:rPr lang="he-IL" sz="3200" dirty="0">
                <a:solidFill>
                  <a:schemeClr val="accent5">
                    <a:lumMod val="75000"/>
                  </a:schemeClr>
                </a:solidFill>
                <a:latin typeface="EFT_Beigale Light" panose="01000503000000020003" pitchFamily="2" charset="-79"/>
                <a:cs typeface="EFT_Beigale Light" panose="01000503000000020003" pitchFamily="2" charset="-79"/>
              </a:rPr>
              <a:t> שָׁאֲבוּ </a:t>
            </a:r>
            <a:r>
              <a:rPr lang="he-IL" sz="3200" dirty="0">
                <a:latin typeface="EFT_Beigale Light" panose="01000503000000020003" pitchFamily="2" charset="-79"/>
                <a:cs typeface="EFT_Beigale Light" panose="01000503000000020003" pitchFamily="2" charset="-79"/>
              </a:rPr>
              <a:t>הַתּוֹשָׁבִים בָּאֵזוֹר </a:t>
            </a:r>
            <a:r>
              <a:rPr lang="he-IL" sz="3200" dirty="0">
                <a:solidFill>
                  <a:schemeClr val="accent5">
                    <a:lumMod val="75000"/>
                  </a:schemeClr>
                </a:solidFill>
                <a:latin typeface="EFT_Beigale Light" panose="01000503000000020003" pitchFamily="2" charset="-79"/>
                <a:cs typeface="EFT_Beigale Light" panose="01000503000000020003" pitchFamily="2" charset="-79"/>
              </a:rPr>
              <a:t>מִמֵּימֵי הַנַּחַל </a:t>
            </a:r>
            <a:r>
              <a:rPr lang="he-IL" sz="3200" dirty="0">
                <a:latin typeface="EFT_Beigale Light" panose="01000503000000020003" pitchFamily="2" charset="-79"/>
                <a:cs typeface="EFT_Beigale Light" panose="01000503000000020003" pitchFamily="2" charset="-79"/>
              </a:rPr>
              <a:t>בְּלִי הַפְסָקָה</a:t>
            </a:r>
            <a:r>
              <a:rPr lang="he-IL" sz="3200" dirty="0" smtClean="0">
                <a:latin typeface="EFT_Beigale Light" panose="01000503000000020003" pitchFamily="2" charset="-79"/>
                <a:cs typeface="EFT_Beigale Light" panose="01000503000000020003" pitchFamily="2" charset="-79"/>
              </a:rPr>
              <a:t>.</a:t>
            </a:r>
          </a:p>
          <a:p>
            <a:pPr algn="r">
              <a:lnSpc>
                <a:spcPct val="150000"/>
              </a:lnSpc>
            </a:pPr>
            <a:r>
              <a:rPr lang="he-IL" sz="3200" b="1" dirty="0" smtClean="0">
                <a:solidFill>
                  <a:schemeClr val="accent1">
                    <a:lumMod val="75000"/>
                  </a:schemeClr>
                </a:solidFill>
                <a:latin typeface="David" panose="020E0502060401010101" pitchFamily="34" charset="-79"/>
                <a:cs typeface="David" panose="020E0502060401010101" pitchFamily="34" charset="-79"/>
              </a:rPr>
              <a:t>2.</a:t>
            </a:r>
            <a:r>
              <a:rPr lang="he-IL" sz="3200" dirty="0">
                <a:solidFill>
                  <a:schemeClr val="accent5">
                    <a:lumMod val="75000"/>
                  </a:schemeClr>
                </a:solidFill>
                <a:latin typeface="David" panose="020E0502060401010101" pitchFamily="34" charset="-79"/>
                <a:cs typeface="David" panose="020E0502060401010101" pitchFamily="34" charset="-79"/>
              </a:rPr>
              <a:t> </a:t>
            </a:r>
            <a:r>
              <a:rPr lang="he-IL" sz="3200" dirty="0" smtClean="0">
                <a:solidFill>
                  <a:schemeClr val="accent5">
                    <a:lumMod val="75000"/>
                  </a:schemeClr>
                </a:solidFill>
                <a:latin typeface="EFT_Beigale Light" panose="01000503000000020003" pitchFamily="2" charset="-79"/>
                <a:cs typeface="EFT_Beigale Light" panose="01000503000000020003" pitchFamily="2" charset="-79"/>
              </a:rPr>
              <a:t>פְסֹלֶת</a:t>
            </a:r>
            <a:r>
              <a:rPr lang="he-IL" sz="3200" dirty="0" smtClean="0">
                <a:latin typeface="EFT_Beigale Light" panose="01000503000000020003" pitchFamily="2" charset="-79"/>
                <a:cs typeface="EFT_Beigale Light" panose="01000503000000020003" pitchFamily="2" charset="-79"/>
              </a:rPr>
              <a:t> </a:t>
            </a:r>
            <a:r>
              <a:rPr lang="he-IL" sz="3200" dirty="0">
                <a:latin typeface="EFT_Beigale Light" panose="01000503000000020003" pitchFamily="2" charset="-79"/>
                <a:cs typeface="EFT_Beigale Light" panose="01000503000000020003" pitchFamily="2" charset="-79"/>
              </a:rPr>
              <a:t>רַבָּה שֶׁל </a:t>
            </a:r>
            <a:r>
              <a:rPr lang="he-IL" sz="3200" dirty="0" err="1">
                <a:latin typeface="EFT_Beigale Light" panose="01000503000000020003" pitchFamily="2" charset="-79"/>
                <a:cs typeface="EFT_Beigale Light" panose="01000503000000020003" pitchFamily="2" charset="-79"/>
              </a:rPr>
              <a:t>חָמְרֵי</a:t>
            </a:r>
            <a:r>
              <a:rPr lang="he-IL" sz="3200" dirty="0">
                <a:latin typeface="EFT_Beigale Light" panose="01000503000000020003" pitchFamily="2" charset="-79"/>
                <a:cs typeface="EFT_Beigale Light" panose="01000503000000020003" pitchFamily="2" charset="-79"/>
              </a:rPr>
              <a:t> בְּנִיָּה </a:t>
            </a:r>
            <a:r>
              <a:rPr lang="he-IL" sz="3200" dirty="0">
                <a:solidFill>
                  <a:schemeClr val="accent5">
                    <a:lumMod val="75000"/>
                  </a:schemeClr>
                </a:solidFill>
                <a:latin typeface="EFT_Beigale Light" panose="01000503000000020003" pitchFamily="2" charset="-79"/>
                <a:cs typeface="EFT_Beigale Light" panose="01000503000000020003" pitchFamily="2" charset="-79"/>
              </a:rPr>
              <a:t>הֻשְׁלְכָה</a:t>
            </a:r>
            <a:r>
              <a:rPr lang="he-IL" sz="3200" dirty="0">
                <a:latin typeface="EFT_Beigale Light" panose="01000503000000020003" pitchFamily="2" charset="-79"/>
                <a:cs typeface="EFT_Beigale Light" panose="01000503000000020003" pitchFamily="2" charset="-79"/>
              </a:rPr>
              <a:t> אֶל הַמַּיִם</a:t>
            </a:r>
            <a:r>
              <a:rPr lang="he-IL" sz="3200" dirty="0" smtClean="0">
                <a:latin typeface="David" panose="020E0502060401010101" pitchFamily="34" charset="-79"/>
                <a:cs typeface="David" panose="020E0502060401010101" pitchFamily="34" charset="-79"/>
              </a:rPr>
              <a:t>.</a:t>
            </a:r>
          </a:p>
          <a:p>
            <a:pPr algn="r">
              <a:lnSpc>
                <a:spcPct val="150000"/>
              </a:lnSpc>
            </a:pPr>
            <a:r>
              <a:rPr lang="he-IL" sz="3200" b="1" dirty="0" smtClean="0">
                <a:solidFill>
                  <a:schemeClr val="accent1">
                    <a:lumMod val="75000"/>
                  </a:schemeClr>
                </a:solidFill>
                <a:latin typeface="David" panose="020E0502060401010101" pitchFamily="34" charset="-79"/>
                <a:cs typeface="David" panose="020E0502060401010101" pitchFamily="34" charset="-79"/>
              </a:rPr>
              <a:t>3.</a:t>
            </a:r>
            <a:r>
              <a:rPr lang="he-IL" sz="3200" dirty="0">
                <a:latin typeface="David" panose="020E0502060401010101" pitchFamily="34" charset="-79"/>
                <a:cs typeface="David" panose="020E0502060401010101" pitchFamily="34" charset="-79"/>
              </a:rPr>
              <a:t> </a:t>
            </a:r>
            <a:r>
              <a:rPr lang="he-IL" sz="3200" dirty="0" smtClean="0">
                <a:solidFill>
                  <a:schemeClr val="accent5">
                    <a:lumMod val="75000"/>
                  </a:schemeClr>
                </a:solidFill>
                <a:latin typeface="EFT_Beigale Light" panose="01000503000000020003" pitchFamily="2" charset="-79"/>
                <a:cs typeface="EFT_Beigale Light" panose="01000503000000020003" pitchFamily="2" charset="-79"/>
              </a:rPr>
              <a:t>מֵי </a:t>
            </a:r>
            <a:r>
              <a:rPr lang="he-IL" sz="3200" dirty="0">
                <a:solidFill>
                  <a:schemeClr val="accent5">
                    <a:lumMod val="75000"/>
                  </a:schemeClr>
                </a:solidFill>
                <a:latin typeface="EFT_Beigale Light" panose="01000503000000020003" pitchFamily="2" charset="-79"/>
                <a:cs typeface="EFT_Beigale Light" panose="01000503000000020003" pitchFamily="2" charset="-79"/>
              </a:rPr>
              <a:t>בִּיּוּב </a:t>
            </a:r>
            <a:r>
              <a:rPr lang="he-IL" sz="3200" dirty="0">
                <a:latin typeface="EFT_Beigale Light" panose="01000503000000020003" pitchFamily="2" charset="-79"/>
                <a:cs typeface="EFT_Beigale Light" panose="01000503000000020003" pitchFamily="2" charset="-79"/>
              </a:rPr>
              <a:t>מְלֻכְלָכִים</a:t>
            </a:r>
            <a:r>
              <a:rPr lang="he-IL" sz="3200" dirty="0">
                <a:solidFill>
                  <a:schemeClr val="accent5">
                    <a:lumMod val="75000"/>
                  </a:schemeClr>
                </a:solidFill>
                <a:latin typeface="EFT_Beigale Light" panose="01000503000000020003" pitchFamily="2" charset="-79"/>
                <a:cs typeface="EFT_Beigale Light" panose="01000503000000020003" pitchFamily="2" charset="-79"/>
              </a:rPr>
              <a:t> </a:t>
            </a:r>
            <a:r>
              <a:rPr lang="he-IL" sz="3200" dirty="0" err="1">
                <a:solidFill>
                  <a:schemeClr val="accent5">
                    <a:lumMod val="75000"/>
                  </a:schemeClr>
                </a:solidFill>
                <a:latin typeface="EFT_Beigale Light" panose="01000503000000020003" pitchFamily="2" charset="-79"/>
                <a:cs typeface="EFT_Beigale Light" panose="01000503000000020003" pitchFamily="2" charset="-79"/>
              </a:rPr>
              <a:t>הֻזְרְמו</a:t>
            </a:r>
            <a:r>
              <a:rPr lang="he-IL" sz="3200" dirty="0">
                <a:solidFill>
                  <a:schemeClr val="accent5">
                    <a:lumMod val="75000"/>
                  </a:schemeClr>
                </a:solidFill>
                <a:latin typeface="EFT_Beigale Light" panose="01000503000000020003" pitchFamily="2" charset="-79"/>
                <a:cs typeface="EFT_Beigale Light" panose="01000503000000020003" pitchFamily="2" charset="-79"/>
              </a:rPr>
              <a:t>ּ </a:t>
            </a:r>
            <a:r>
              <a:rPr lang="he-IL" sz="3200" dirty="0">
                <a:latin typeface="EFT_Beigale Light" panose="01000503000000020003" pitchFamily="2" charset="-79"/>
                <a:cs typeface="EFT_Beigale Light" panose="01000503000000020003" pitchFamily="2" charset="-79"/>
              </a:rPr>
              <a:t>אֶל הַנַּחַל. </a:t>
            </a:r>
          </a:p>
        </p:txBody>
      </p:sp>
      <p:pic>
        <p:nvPicPr>
          <p:cNvPr id="7" name="Google Shape;260;p7" descr="https://lh4.googleusercontent.com/iGTl96Eygo7-oid1H3ZWWYhb5HWAynyOs2KLWGGMeuEgHeu4cFLof2g-jYLOscV4q-879K-lfjkP4Swnmj_UGZsWTDspF4AbUz1XGd30Tf1KKpiEXhvx6NLF17Q1F5VY"/>
          <p:cNvPicPr preferRelativeResize="0"/>
          <p:nvPr/>
        </p:nvPicPr>
        <p:blipFill rotWithShape="1">
          <a:blip r:embed="rId4">
            <a:alphaModFix/>
          </a:blip>
          <a:srcRect/>
          <a:stretch/>
        </p:blipFill>
        <p:spPr>
          <a:xfrm rot="8082761">
            <a:off x="10273964" y="2126672"/>
            <a:ext cx="1596595" cy="863249"/>
          </a:xfrm>
          <a:prstGeom prst="rect">
            <a:avLst/>
          </a:prstGeom>
          <a:noFill/>
          <a:ln>
            <a:noFill/>
          </a:ln>
        </p:spPr>
      </p:pic>
    </p:spTree>
    <p:extLst>
      <p:ext uri="{BB962C8B-B14F-4D97-AF65-F5344CB8AC3E}">
        <p14:creationId xmlns:p14="http://schemas.microsoft.com/office/powerpoint/2010/main" val="4435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p:cNvSpPr/>
          <p:nvPr/>
        </p:nvSpPr>
        <p:spPr>
          <a:xfrm>
            <a:off x="7854460" y="1843741"/>
            <a:ext cx="105507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1" name="אליפסה 10"/>
          <p:cNvSpPr/>
          <p:nvPr/>
        </p:nvSpPr>
        <p:spPr>
          <a:xfrm>
            <a:off x="6060988" y="2318425"/>
            <a:ext cx="1055077" cy="515815"/>
          </a:xfrm>
          <a:prstGeom prst="ellipse">
            <a:avLst/>
          </a:prstGeom>
          <a:ln w="28575">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2" name="אליפסה 11"/>
          <p:cNvSpPr/>
          <p:nvPr/>
        </p:nvSpPr>
        <p:spPr>
          <a:xfrm>
            <a:off x="9788767" y="3332572"/>
            <a:ext cx="1055077" cy="515815"/>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3" name="אליפסה 12"/>
          <p:cNvSpPr/>
          <p:nvPr/>
        </p:nvSpPr>
        <p:spPr>
          <a:xfrm>
            <a:off x="4523539" y="3400166"/>
            <a:ext cx="828866" cy="515815"/>
          </a:xfrm>
          <a:prstGeom prst="ellipse">
            <a:avLst/>
          </a:prstGeom>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p>
        </p:txBody>
      </p:sp>
      <p:sp>
        <p:nvSpPr>
          <p:cNvPr id="14" name="אליפסה 13"/>
          <p:cNvSpPr/>
          <p:nvPr/>
        </p:nvSpPr>
        <p:spPr>
          <a:xfrm>
            <a:off x="10691266" y="4297596"/>
            <a:ext cx="105507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5" name="אליפסה 14"/>
          <p:cNvSpPr/>
          <p:nvPr/>
        </p:nvSpPr>
        <p:spPr>
          <a:xfrm>
            <a:off x="9586262" y="4311451"/>
            <a:ext cx="105507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6" name="אליפסה 15"/>
          <p:cNvSpPr/>
          <p:nvPr/>
        </p:nvSpPr>
        <p:spPr>
          <a:xfrm>
            <a:off x="7627464" y="4325306"/>
            <a:ext cx="201003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7" name="אליפסה 16"/>
          <p:cNvSpPr/>
          <p:nvPr/>
        </p:nvSpPr>
        <p:spPr>
          <a:xfrm>
            <a:off x="4765964" y="4325306"/>
            <a:ext cx="1172881" cy="515815"/>
          </a:xfrm>
          <a:prstGeom prst="ellipse">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8" name="אליפסה 17"/>
          <p:cNvSpPr/>
          <p:nvPr/>
        </p:nvSpPr>
        <p:spPr>
          <a:xfrm>
            <a:off x="8909537" y="5315175"/>
            <a:ext cx="105507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9" name="אליפסה 18"/>
          <p:cNvSpPr/>
          <p:nvPr/>
        </p:nvSpPr>
        <p:spPr>
          <a:xfrm>
            <a:off x="7854460" y="5341110"/>
            <a:ext cx="105507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521763" y="250048"/>
            <a:ext cx="8280000" cy="720000"/>
          </a:xfrm>
        </p:spPr>
        <p:txBody>
          <a:bodyPr>
            <a:normAutofit/>
          </a:bodyPr>
          <a:lstStyle/>
          <a:p>
            <a:r>
              <a:rPr lang="he-IL" b="1" dirty="0">
                <a:latin typeface="Arial" panose="020B0604020202020204" pitchFamily="34" charset="0"/>
              </a:rPr>
              <a:t>מִלִּים מְתָאֲרוֹת</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012990" y="13562"/>
            <a:ext cx="1017545" cy="1070700"/>
          </a:xfrm>
          <a:prstGeom prst="rect">
            <a:avLst/>
          </a:prstGeom>
        </p:spPr>
      </p:pic>
      <p:sp>
        <p:nvSpPr>
          <p:cNvPr id="3" name="TextBox 2"/>
          <p:cNvSpPr txBox="1"/>
          <p:nvPr/>
        </p:nvSpPr>
        <p:spPr>
          <a:xfrm>
            <a:off x="1014373" y="6428192"/>
            <a:ext cx="3997234" cy="400110"/>
          </a:xfrm>
          <a:prstGeom prst="rect">
            <a:avLst/>
          </a:prstGeom>
          <a:noFill/>
        </p:spPr>
        <p:txBody>
          <a:bodyPr wrap="square" rtlCol="1">
            <a:spAutoFit/>
          </a:bodyPr>
          <a:lstStyle/>
          <a:p>
            <a:r>
              <a:rPr lang="he-IL" sz="2000" dirty="0" smtClean="0">
                <a:solidFill>
                  <a:schemeClr val="accent6">
                    <a:lumMod val="50000"/>
                  </a:schemeClr>
                </a:solidFill>
              </a:rPr>
              <a:t>מתוך יחידת ההוראה "פסולת וסביבה"</a:t>
            </a:r>
            <a:endParaRPr lang="he-IL" sz="2000" dirty="0">
              <a:solidFill>
                <a:schemeClr val="accent6">
                  <a:lumMod val="50000"/>
                </a:schemeClr>
              </a:solidFill>
            </a:endParaRPr>
          </a:p>
        </p:txBody>
      </p:sp>
      <p:sp>
        <p:nvSpPr>
          <p:cNvPr id="4" name="מלבן 3"/>
          <p:cNvSpPr/>
          <p:nvPr/>
        </p:nvSpPr>
        <p:spPr>
          <a:xfrm>
            <a:off x="313384" y="1842321"/>
            <a:ext cx="11495207" cy="4585871"/>
          </a:xfrm>
          <a:prstGeom prst="rect">
            <a:avLst/>
          </a:prstGeom>
        </p:spPr>
        <p:txBody>
          <a:bodyPr wrap="square">
            <a:spAutoFit/>
          </a:bodyPr>
          <a:lstStyle/>
          <a:p>
            <a:pPr algn="just" rtl="1"/>
            <a:r>
              <a:rPr lang="he-IL" sz="3200" dirty="0">
                <a:latin typeface="David" panose="020E0502060401010101" pitchFamily="34" charset="-79"/>
                <a:cs typeface="David" panose="020E0502060401010101" pitchFamily="34" charset="-79"/>
              </a:rPr>
              <a:t>הַיַּרְקוֹן הוּא הַנַּחַל הַגָּדוֹל בְּיוֹתֵר מִבֵּין הַנְּחָלִים הַזּוֹרְמִים לַיָּם הַתִּיכוֹן. הַיַּרְקוֹן זוֹרֵם בְּמֶרְכַּז הָאָרֶץ. בְּמֶשֶׁךְ שָׁנִים רַבּוֹת שָׁאֲבוּ הַתּוֹשָׁבִים בָּאֵזוֹר מִמֵּימֵי הַנַּחַל בְּלִי הַפְסָקָה. מֵרֹב שְׁאִיבָה, הָלְכָה זְרִימַת הַמַּיִם וְהִתְמַעֲטָה. בְּאוֹתָן שָׁנִים, הוּקְמוּ </a:t>
            </a:r>
            <a:r>
              <a:rPr lang="he-IL" sz="3200" dirty="0" smtClean="0">
                <a:latin typeface="David" panose="020E0502060401010101" pitchFamily="34" charset="-79"/>
                <a:cs typeface="David" panose="020E0502060401010101" pitchFamily="34" charset="-79"/>
              </a:rPr>
              <a:t>בִּנְיָנִים רַבִּים בָּאֵזוֹר </a:t>
            </a:r>
            <a:r>
              <a:rPr lang="he-IL" sz="3200" dirty="0">
                <a:latin typeface="David" panose="020E0502060401010101" pitchFamily="34" charset="-79"/>
                <a:cs typeface="David" panose="020E0502060401010101" pitchFamily="34" charset="-79"/>
              </a:rPr>
              <a:t>שֶׁסְּבִיב הַנַּחַל, וּפְסֹלֶת רַבָּה שֶׁל </a:t>
            </a:r>
            <a:r>
              <a:rPr lang="he-IL" sz="3200" dirty="0" err="1">
                <a:latin typeface="David" panose="020E0502060401010101" pitchFamily="34" charset="-79"/>
                <a:cs typeface="David" panose="020E0502060401010101" pitchFamily="34" charset="-79"/>
              </a:rPr>
              <a:t>חָמְרֵי</a:t>
            </a:r>
            <a:r>
              <a:rPr lang="he-IL" sz="3200" dirty="0">
                <a:latin typeface="David" panose="020E0502060401010101" pitchFamily="34" charset="-79"/>
                <a:cs typeface="David" panose="020E0502060401010101" pitchFamily="34" charset="-79"/>
              </a:rPr>
              <a:t> בְּנִיָּה הֻשְׁלְכָה אֶל הַמַּיִם. </a:t>
            </a:r>
            <a:r>
              <a:rPr lang="he-IL" sz="3200" dirty="0" smtClean="0">
                <a:latin typeface="David" panose="020E0502060401010101" pitchFamily="34" charset="-79"/>
                <a:cs typeface="David" panose="020E0502060401010101" pitchFamily="34" charset="-79"/>
              </a:rPr>
              <a:t>בְּנוֹסָף</a:t>
            </a:r>
            <a:r>
              <a:rPr lang="he-IL" sz="3200" dirty="0">
                <a:latin typeface="David" panose="020E0502060401010101" pitchFamily="34" charset="-79"/>
                <a:cs typeface="David" panose="020E0502060401010101" pitchFamily="34" charset="-79"/>
              </a:rPr>
              <a:t>, מֵי בִּיּוּב מְלֻכְלָכִים </a:t>
            </a:r>
            <a:r>
              <a:rPr lang="he-IL" sz="3200" dirty="0" err="1">
                <a:latin typeface="David" panose="020E0502060401010101" pitchFamily="34" charset="-79"/>
                <a:cs typeface="David" panose="020E0502060401010101" pitchFamily="34" charset="-79"/>
              </a:rPr>
              <a:t>הֻזְרְמו</a:t>
            </a:r>
            <a:r>
              <a:rPr lang="he-IL" sz="3200" dirty="0">
                <a:latin typeface="David" panose="020E0502060401010101" pitchFamily="34" charset="-79"/>
                <a:cs typeface="David" panose="020E0502060401010101" pitchFamily="34" charset="-79"/>
              </a:rPr>
              <a:t>ּ אֶל הַנַּחַל. וְכָךְ, הָפַךְ הַיַּרְקוֹן לְנַחַל מְלֻכְלָךְ, בּוֹצָנִי, מָלֵא יַתּוּשִׁים, עִם </a:t>
            </a:r>
            <a:r>
              <a:rPr lang="he-IL" sz="3200" dirty="0" err="1">
                <a:latin typeface="David" panose="020E0502060401010101" pitchFamily="34" charset="-79"/>
                <a:cs typeface="David" panose="020E0502060401010101" pitchFamily="34" charset="-79"/>
              </a:rPr>
              <a:t>חֳמָרִים</a:t>
            </a:r>
            <a:r>
              <a:rPr lang="he-IL" sz="3200" dirty="0">
                <a:latin typeface="David" panose="020E0502060401010101" pitchFamily="34" charset="-79"/>
                <a:cs typeface="David" panose="020E0502060401010101" pitchFamily="34" charset="-79"/>
              </a:rPr>
              <a:t> רְעִילִים בַּמַּיִם וַעֲרֵמוֹת שֶׁל פְּסֹלֶת </a:t>
            </a:r>
            <a:r>
              <a:rPr lang="he-IL" sz="3200" dirty="0" smtClean="0">
                <a:latin typeface="David" panose="020E0502060401010101" pitchFamily="34" charset="-79"/>
                <a:cs typeface="David" panose="020E0502060401010101" pitchFamily="34" charset="-79"/>
              </a:rPr>
              <a:t>בַּמַּיִם וְעַל </a:t>
            </a:r>
            <a:r>
              <a:rPr lang="he-IL" sz="3200" dirty="0">
                <a:latin typeface="David" panose="020E0502060401010101" pitchFamily="34" charset="-79"/>
                <a:cs typeface="David" panose="020E0502060401010101" pitchFamily="34" charset="-79"/>
              </a:rPr>
              <a:t>הַגָּדוֹת. </a:t>
            </a:r>
            <a:r>
              <a:rPr lang="he-IL" sz="3200" dirty="0" err="1">
                <a:latin typeface="David" panose="020E0502060401010101" pitchFamily="34" charset="-79"/>
                <a:cs typeface="David" panose="020E0502060401010101" pitchFamily="34" charset="-79"/>
              </a:rPr>
              <a:t>מִכֵּיוָן</a:t>
            </a:r>
            <a:r>
              <a:rPr lang="he-IL" sz="3200" dirty="0">
                <a:latin typeface="David" panose="020E0502060401010101" pitchFamily="34" charset="-79"/>
                <a:cs typeface="David" panose="020E0502060401010101" pitchFamily="34" charset="-79"/>
              </a:rPr>
              <a:t> שֶׁנַּחַל הַיַּרְקוֹן הָפַךְ מְזֹהָם אָסְרוּ עַל </a:t>
            </a:r>
            <a:r>
              <a:rPr lang="he-IL" sz="3200" dirty="0" err="1">
                <a:latin typeface="David" panose="020E0502060401010101" pitchFamily="34" charset="-79"/>
                <a:cs typeface="David" panose="020E0502060401010101" pitchFamily="34" charset="-79"/>
              </a:rPr>
              <a:t>הַשִּׁמּוּש</a:t>
            </a:r>
            <a:r>
              <a:rPr lang="he-IL" sz="3200" dirty="0">
                <a:latin typeface="David" panose="020E0502060401010101" pitchFamily="34" charset="-79"/>
                <a:cs typeface="David" panose="020E0502060401010101" pitchFamily="34" charset="-79"/>
              </a:rPr>
              <a:t>ׁ בְּמַיִם וְעַל </a:t>
            </a:r>
            <a:r>
              <a:rPr lang="he-IL" sz="3200" dirty="0" smtClean="0">
                <a:latin typeface="David" panose="020E0502060401010101" pitchFamily="34" charset="-79"/>
                <a:cs typeface="David" panose="020E0502060401010101" pitchFamily="34" charset="-79"/>
              </a:rPr>
              <a:t>הַשַּׁיִּט </a:t>
            </a:r>
            <a:r>
              <a:rPr lang="he-IL" sz="3200" dirty="0">
                <a:latin typeface="David" panose="020E0502060401010101" pitchFamily="34" charset="-79"/>
                <a:cs typeface="David" panose="020E0502060401010101" pitchFamily="34" charset="-79"/>
              </a:rPr>
              <a:t>בּוֹ. מִן הַנַּחַל הַשּׁוֹפֵעַ וְהַנָּאֶה שֶׁהָיָה קֹדֶם לָכֵן כִּמְעַט וְלֹא נוֹתַר </a:t>
            </a:r>
            <a:r>
              <a:rPr lang="he-IL" sz="3200" dirty="0" smtClean="0">
                <a:latin typeface="David" panose="020E0502060401010101" pitchFamily="34" charset="-79"/>
                <a:cs typeface="David" panose="020E0502060401010101" pitchFamily="34" charset="-79"/>
              </a:rPr>
              <a:t>זֵכֶר</a:t>
            </a:r>
            <a:r>
              <a:rPr lang="he-IL" sz="3200"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pPr algn="just"/>
            <a:r>
              <a:rPr lang="he-IL" b="1" dirty="0"/>
              <a:t/>
            </a:r>
            <a:br>
              <a:rPr lang="he-IL" b="1" dirty="0"/>
            </a:br>
            <a:r>
              <a:rPr lang="en-US" b="1" dirty="0"/>
              <a:t> </a:t>
            </a:r>
            <a:endParaRPr lang="en-US" dirty="0"/>
          </a:p>
        </p:txBody>
      </p:sp>
      <p:sp>
        <p:nvSpPr>
          <p:cNvPr id="9" name="TextBox 8"/>
          <p:cNvSpPr txBox="1"/>
          <p:nvPr/>
        </p:nvSpPr>
        <p:spPr>
          <a:xfrm>
            <a:off x="4030535" y="982408"/>
            <a:ext cx="6069411" cy="584775"/>
          </a:xfrm>
          <a:prstGeom prst="rect">
            <a:avLst/>
          </a:prstGeom>
          <a:noFill/>
        </p:spPr>
        <p:txBody>
          <a:bodyPr wrap="square" rtlCol="1">
            <a:spAutoFit/>
          </a:bodyPr>
          <a:lstStyle/>
          <a:p>
            <a:pPr algn="ctr"/>
            <a:r>
              <a:rPr lang="he-IL" sz="3200" b="1" dirty="0">
                <a:solidFill>
                  <a:schemeClr val="accent6">
                    <a:lumMod val="50000"/>
                  </a:schemeClr>
                </a:solidFill>
              </a:rPr>
              <a:t>נַחַל הַיַּרְקוֹן</a:t>
            </a:r>
          </a:p>
        </p:txBody>
      </p:sp>
    </p:spTree>
    <p:extLst>
      <p:ext uri="{BB962C8B-B14F-4D97-AF65-F5344CB8AC3E}">
        <p14:creationId xmlns:p14="http://schemas.microsoft.com/office/powerpoint/2010/main" val="220293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521763" y="250048"/>
            <a:ext cx="8280000" cy="720000"/>
          </a:xfrm>
        </p:spPr>
        <p:txBody>
          <a:bodyPr>
            <a:normAutofit/>
          </a:bodyPr>
          <a:lstStyle/>
          <a:p>
            <a:r>
              <a:rPr lang="he-IL" b="1" dirty="0">
                <a:latin typeface="Arial" panose="020B0604020202020204" pitchFamily="34" charset="0"/>
              </a:rPr>
              <a:t>מִלִּים מְתָאֲרוֹת</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012990" y="13562"/>
            <a:ext cx="1017545" cy="1070700"/>
          </a:xfrm>
          <a:prstGeom prst="rect">
            <a:avLst/>
          </a:prstGeom>
        </p:spPr>
      </p:pic>
      <p:sp>
        <p:nvSpPr>
          <p:cNvPr id="4" name="מלבן 3"/>
          <p:cNvSpPr/>
          <p:nvPr/>
        </p:nvSpPr>
        <p:spPr>
          <a:xfrm>
            <a:off x="313385" y="1835504"/>
            <a:ext cx="11495207" cy="369332"/>
          </a:xfrm>
          <a:prstGeom prst="rect">
            <a:avLst/>
          </a:prstGeom>
        </p:spPr>
        <p:txBody>
          <a:bodyPr wrap="square">
            <a:spAutoFit/>
          </a:bodyPr>
          <a:lstStyle/>
          <a:p>
            <a:pPr algn="just" rtl="1"/>
            <a:endParaRPr lang="en-US" dirty="0"/>
          </a:p>
        </p:txBody>
      </p:sp>
      <p:graphicFrame>
        <p:nvGraphicFramePr>
          <p:cNvPr id="20" name="טבלה 19"/>
          <p:cNvGraphicFramePr>
            <a:graphicFrameLocks noGrp="1"/>
          </p:cNvGraphicFramePr>
          <p:nvPr>
            <p:extLst>
              <p:ext uri="{D42A27DB-BD31-4B8C-83A1-F6EECF244321}">
                <p14:modId xmlns:p14="http://schemas.microsoft.com/office/powerpoint/2010/main" val="167752194"/>
              </p:ext>
            </p:extLst>
          </p:nvPr>
        </p:nvGraphicFramePr>
        <p:xfrm>
          <a:off x="1881881" y="1976851"/>
          <a:ext cx="8800124" cy="4206240"/>
        </p:xfrm>
        <a:graphic>
          <a:graphicData uri="http://schemas.openxmlformats.org/drawingml/2006/table">
            <a:tbl>
              <a:tblPr rtl="1" firstRow="1" bandRow="1">
                <a:tableStyleId>{0E3FDE45-AF77-4B5C-9715-49D594BDF05E}</a:tableStyleId>
              </a:tblPr>
              <a:tblGrid>
                <a:gridCol w="4400062">
                  <a:extLst>
                    <a:ext uri="{9D8B030D-6E8A-4147-A177-3AD203B41FA5}">
                      <a16:colId xmlns:a16="http://schemas.microsoft.com/office/drawing/2014/main" val="1736810309"/>
                    </a:ext>
                  </a:extLst>
                </a:gridCol>
                <a:gridCol w="4400062">
                  <a:extLst>
                    <a:ext uri="{9D8B030D-6E8A-4147-A177-3AD203B41FA5}">
                      <a16:colId xmlns:a16="http://schemas.microsoft.com/office/drawing/2014/main" val="3686305235"/>
                    </a:ext>
                  </a:extLst>
                </a:gridCol>
              </a:tblGrid>
              <a:tr h="563902">
                <a:tc>
                  <a:txBody>
                    <a:bodyPr/>
                    <a:lstStyle/>
                    <a:p>
                      <a:pPr algn="ctr" rtl="1"/>
                      <a:r>
                        <a:rPr lang="he-IL" sz="4000" dirty="0" smtClean="0">
                          <a:solidFill>
                            <a:schemeClr val="accent6">
                              <a:lumMod val="50000"/>
                            </a:schemeClr>
                          </a:solidFill>
                        </a:rPr>
                        <a:t>שֵׁם עֶצֶם</a:t>
                      </a:r>
                      <a:endParaRPr lang="he-IL" sz="4000" b="0" dirty="0">
                        <a:solidFill>
                          <a:schemeClr val="accent6">
                            <a:lumMod val="50000"/>
                          </a:schemeClr>
                        </a:solidFill>
                        <a:latin typeface="David" panose="020E0502060401010101" pitchFamily="34" charset="-79"/>
                        <a:cs typeface="David" panose="020E0502060401010101" pitchFamily="34" charset="-79"/>
                      </a:endParaRPr>
                    </a:p>
                  </a:txBody>
                  <a:tcPr/>
                </a:tc>
                <a:tc>
                  <a:txBody>
                    <a:bodyPr/>
                    <a:lstStyle/>
                    <a:p>
                      <a:pPr algn="ctr" rtl="1"/>
                      <a:r>
                        <a:rPr lang="he-IL" sz="4000" dirty="0" err="1" smtClean="0">
                          <a:solidFill>
                            <a:schemeClr val="accent6">
                              <a:lumMod val="50000"/>
                            </a:schemeClr>
                          </a:solidFill>
                        </a:rPr>
                        <a:t>הַתֵּאוּר</a:t>
                      </a:r>
                      <a:endParaRPr lang="he-IL" sz="4000" b="0" dirty="0">
                        <a:solidFill>
                          <a:schemeClr val="accent6">
                            <a:lumMod val="50000"/>
                          </a:schemeClr>
                        </a:solidFill>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156060193"/>
                  </a:ext>
                </a:extLst>
              </a:tr>
              <a:tr h="563902">
                <a:tc>
                  <a:txBody>
                    <a:bodyPr/>
                    <a:lstStyle/>
                    <a:p>
                      <a:pPr algn="ctr" rtl="1"/>
                      <a:r>
                        <a:rPr lang="he-IL" sz="4000" dirty="0" smtClean="0"/>
                        <a:t>נַּחַל</a:t>
                      </a:r>
                      <a:endParaRPr lang="he-IL" sz="4000" dirty="0">
                        <a:latin typeface="David" panose="020E0502060401010101" pitchFamily="34" charset="-79"/>
                        <a:cs typeface="David" panose="020E0502060401010101" pitchFamily="34" charset="-79"/>
                      </a:endParaRPr>
                    </a:p>
                  </a:txBody>
                  <a:tcPr/>
                </a:tc>
                <a:tc>
                  <a:txBody>
                    <a:bodyPr/>
                    <a:lstStyle/>
                    <a:p>
                      <a:pPr algn="ctr" rtl="1"/>
                      <a:endParaRPr lang="he-IL" sz="4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214961180"/>
                  </a:ext>
                </a:extLst>
              </a:tr>
              <a:tr h="563902">
                <a:tc>
                  <a:txBody>
                    <a:bodyPr/>
                    <a:lstStyle/>
                    <a:p>
                      <a:pPr algn="ctr" rtl="1"/>
                      <a:r>
                        <a:rPr lang="he-IL" sz="4000" dirty="0" smtClean="0"/>
                        <a:t>שָׁנִים</a:t>
                      </a:r>
                      <a:endParaRPr lang="he-IL" sz="4000" dirty="0">
                        <a:latin typeface="David" panose="020E0502060401010101" pitchFamily="34" charset="-79"/>
                        <a:cs typeface="David" panose="020E0502060401010101" pitchFamily="34" charset="-79"/>
                      </a:endParaRPr>
                    </a:p>
                  </a:txBody>
                  <a:tcPr/>
                </a:tc>
                <a:tc>
                  <a:txBody>
                    <a:bodyPr/>
                    <a:lstStyle/>
                    <a:p>
                      <a:pPr algn="ctr" rtl="1"/>
                      <a:endParaRPr lang="he-IL" sz="4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612637363"/>
                  </a:ext>
                </a:extLst>
              </a:tr>
              <a:tr h="563902">
                <a:tc>
                  <a:txBody>
                    <a:bodyPr/>
                    <a:lstStyle/>
                    <a:p>
                      <a:pPr algn="ctr" rtl="1"/>
                      <a:r>
                        <a:rPr lang="he-IL" sz="4000" dirty="0" smtClean="0"/>
                        <a:t>בִּנְיָנִים</a:t>
                      </a:r>
                      <a:endParaRPr lang="he-IL" sz="4000" dirty="0">
                        <a:latin typeface="David" panose="020E0502060401010101" pitchFamily="34" charset="-79"/>
                        <a:cs typeface="David" panose="020E0502060401010101" pitchFamily="34" charset="-79"/>
                      </a:endParaRPr>
                    </a:p>
                  </a:txBody>
                  <a:tcPr/>
                </a:tc>
                <a:tc>
                  <a:txBody>
                    <a:bodyPr/>
                    <a:lstStyle/>
                    <a:p>
                      <a:pPr algn="ctr" rtl="1"/>
                      <a:endParaRPr lang="he-IL" sz="4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711694286"/>
                  </a:ext>
                </a:extLst>
              </a:tr>
              <a:tr h="563902">
                <a:tc>
                  <a:txBody>
                    <a:bodyPr/>
                    <a:lstStyle/>
                    <a:p>
                      <a:pPr algn="ctr" rtl="1"/>
                      <a:r>
                        <a:rPr lang="he-IL" sz="4000" dirty="0" smtClean="0"/>
                        <a:t> פְּסֹלֶת </a:t>
                      </a:r>
                      <a:endParaRPr lang="he-IL" sz="4000" dirty="0">
                        <a:latin typeface="David" panose="020E0502060401010101" pitchFamily="34" charset="-79"/>
                        <a:cs typeface="David" panose="020E0502060401010101" pitchFamily="34" charset="-79"/>
                      </a:endParaRPr>
                    </a:p>
                  </a:txBody>
                  <a:tcPr/>
                </a:tc>
                <a:tc>
                  <a:txBody>
                    <a:bodyPr/>
                    <a:lstStyle/>
                    <a:p>
                      <a:pPr algn="ctr" rtl="1"/>
                      <a:endParaRPr lang="he-IL" sz="4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615647263"/>
                  </a:ext>
                </a:extLst>
              </a:tr>
              <a:tr h="563902">
                <a:tc>
                  <a:txBody>
                    <a:bodyPr/>
                    <a:lstStyle/>
                    <a:p>
                      <a:pPr algn="ctr" rtl="1"/>
                      <a:r>
                        <a:rPr lang="he-IL" sz="4000" dirty="0" smtClean="0"/>
                        <a:t> </a:t>
                      </a:r>
                      <a:r>
                        <a:rPr lang="he-IL" sz="4000" dirty="0" err="1" smtClean="0"/>
                        <a:t>חֳמָרִים</a:t>
                      </a:r>
                      <a:r>
                        <a:rPr lang="he-IL" sz="4000" dirty="0" smtClean="0"/>
                        <a:t> </a:t>
                      </a:r>
                      <a:endParaRPr lang="he-IL" sz="4000" dirty="0">
                        <a:latin typeface="David" panose="020E0502060401010101" pitchFamily="34" charset="-79"/>
                        <a:cs typeface="David" panose="020E0502060401010101" pitchFamily="34" charset="-79"/>
                      </a:endParaRPr>
                    </a:p>
                  </a:txBody>
                  <a:tcPr/>
                </a:tc>
                <a:tc>
                  <a:txBody>
                    <a:bodyPr/>
                    <a:lstStyle/>
                    <a:p>
                      <a:pPr algn="ctr" rtl="1"/>
                      <a:endParaRPr lang="he-IL" sz="4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992966936"/>
                  </a:ext>
                </a:extLst>
              </a:tr>
            </a:tbl>
          </a:graphicData>
        </a:graphic>
      </p:graphicFrame>
    </p:spTree>
    <p:extLst>
      <p:ext uri="{BB962C8B-B14F-4D97-AF65-F5344CB8AC3E}">
        <p14:creationId xmlns:p14="http://schemas.microsoft.com/office/powerpoint/2010/main" val="10049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p:cNvSpPr/>
          <p:nvPr/>
        </p:nvSpPr>
        <p:spPr>
          <a:xfrm>
            <a:off x="7854460" y="1843741"/>
            <a:ext cx="105507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1" name="אליפסה 10"/>
          <p:cNvSpPr/>
          <p:nvPr/>
        </p:nvSpPr>
        <p:spPr>
          <a:xfrm>
            <a:off x="6060988" y="2318425"/>
            <a:ext cx="1055077" cy="515815"/>
          </a:xfrm>
          <a:prstGeom prst="ellipse">
            <a:avLst/>
          </a:prstGeom>
          <a:ln w="28575">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2" name="אליפסה 11"/>
          <p:cNvSpPr/>
          <p:nvPr/>
        </p:nvSpPr>
        <p:spPr>
          <a:xfrm>
            <a:off x="9788767" y="3332572"/>
            <a:ext cx="1055077" cy="515815"/>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3" name="אליפסה 12"/>
          <p:cNvSpPr/>
          <p:nvPr/>
        </p:nvSpPr>
        <p:spPr>
          <a:xfrm>
            <a:off x="4426553" y="3386311"/>
            <a:ext cx="1055077" cy="515815"/>
          </a:xfrm>
          <a:prstGeom prst="ellipse">
            <a:avLst/>
          </a:prstGeom>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4" name="אליפסה 13"/>
          <p:cNvSpPr/>
          <p:nvPr/>
        </p:nvSpPr>
        <p:spPr>
          <a:xfrm>
            <a:off x="10732831" y="4325306"/>
            <a:ext cx="105507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5" name="אליפסה 14"/>
          <p:cNvSpPr/>
          <p:nvPr/>
        </p:nvSpPr>
        <p:spPr>
          <a:xfrm>
            <a:off x="9669392" y="4325306"/>
            <a:ext cx="105507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6" name="אליפסה 15"/>
          <p:cNvSpPr/>
          <p:nvPr/>
        </p:nvSpPr>
        <p:spPr>
          <a:xfrm>
            <a:off x="7599754" y="4325306"/>
            <a:ext cx="201003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7" name="אליפסה 16"/>
          <p:cNvSpPr/>
          <p:nvPr/>
        </p:nvSpPr>
        <p:spPr>
          <a:xfrm>
            <a:off x="4752109" y="4339161"/>
            <a:ext cx="1172881" cy="515815"/>
          </a:xfrm>
          <a:prstGeom prst="ellipse">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8" name="אליפסה 17"/>
          <p:cNvSpPr/>
          <p:nvPr/>
        </p:nvSpPr>
        <p:spPr>
          <a:xfrm>
            <a:off x="8934020" y="5301321"/>
            <a:ext cx="105507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9" name="אליפסה 18"/>
          <p:cNvSpPr/>
          <p:nvPr/>
        </p:nvSpPr>
        <p:spPr>
          <a:xfrm>
            <a:off x="7840604" y="5301321"/>
            <a:ext cx="1055077" cy="515815"/>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521763" y="250048"/>
            <a:ext cx="8280000" cy="720000"/>
          </a:xfrm>
        </p:spPr>
        <p:txBody>
          <a:bodyPr>
            <a:normAutofit/>
          </a:bodyPr>
          <a:lstStyle/>
          <a:p>
            <a:r>
              <a:rPr lang="he-IL" b="1" dirty="0">
                <a:latin typeface="Arial" panose="020B0604020202020204" pitchFamily="34" charset="0"/>
              </a:rPr>
              <a:t>מִלִּים מְתָאֲרוֹת</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2916005" y="-293"/>
            <a:ext cx="1017545" cy="1070700"/>
          </a:xfrm>
          <a:prstGeom prst="rect">
            <a:avLst/>
          </a:prstGeom>
        </p:spPr>
      </p:pic>
      <p:sp>
        <p:nvSpPr>
          <p:cNvPr id="3" name="TextBox 2"/>
          <p:cNvSpPr txBox="1"/>
          <p:nvPr/>
        </p:nvSpPr>
        <p:spPr>
          <a:xfrm>
            <a:off x="1014373" y="6428192"/>
            <a:ext cx="3997234" cy="400110"/>
          </a:xfrm>
          <a:prstGeom prst="rect">
            <a:avLst/>
          </a:prstGeom>
          <a:noFill/>
        </p:spPr>
        <p:txBody>
          <a:bodyPr wrap="square" rtlCol="1">
            <a:spAutoFit/>
          </a:bodyPr>
          <a:lstStyle/>
          <a:p>
            <a:r>
              <a:rPr lang="he-IL" sz="2000" dirty="0" smtClean="0">
                <a:solidFill>
                  <a:schemeClr val="accent6">
                    <a:lumMod val="50000"/>
                  </a:schemeClr>
                </a:solidFill>
              </a:rPr>
              <a:t>מתוך יחידת ההוראה "פסולת וסביבה"</a:t>
            </a:r>
            <a:endParaRPr lang="he-IL" sz="2000" dirty="0">
              <a:solidFill>
                <a:schemeClr val="accent6">
                  <a:lumMod val="50000"/>
                </a:schemeClr>
              </a:solidFill>
            </a:endParaRPr>
          </a:p>
        </p:txBody>
      </p:sp>
      <p:sp>
        <p:nvSpPr>
          <p:cNvPr id="4" name="מלבן 3"/>
          <p:cNvSpPr/>
          <p:nvPr/>
        </p:nvSpPr>
        <p:spPr>
          <a:xfrm>
            <a:off x="313384" y="1842321"/>
            <a:ext cx="11495207" cy="4585871"/>
          </a:xfrm>
          <a:prstGeom prst="rect">
            <a:avLst/>
          </a:prstGeom>
        </p:spPr>
        <p:txBody>
          <a:bodyPr wrap="square">
            <a:spAutoFit/>
          </a:bodyPr>
          <a:lstStyle/>
          <a:p>
            <a:pPr algn="just" rtl="1"/>
            <a:r>
              <a:rPr lang="he-IL" sz="3200" dirty="0">
                <a:latin typeface="David" panose="020E0502060401010101" pitchFamily="34" charset="-79"/>
                <a:cs typeface="David" panose="020E0502060401010101" pitchFamily="34" charset="-79"/>
              </a:rPr>
              <a:t>הַיַּרְקוֹן הוּא הַנַּחַל הַגָּדוֹל בְּיוֹתֵר מִבֵּין הַנְּחָלִים הַזּוֹרְמִים לַיָּם הַתִּיכוֹן. הַיַּרְקוֹן זוֹרֵם בְּמֶרְכַּז הָאָרֶץ. בְּמֶשֶׁךְ שָׁנִים רַבּוֹת שָׁאֲבוּ הַתּוֹשָׁבִים בָּאֵזוֹר מִמֵּימֵי הַנַּחַל בְּלִי הַפְסָקָה. מֵרֹב שְׁאִיבָה, הָלְכָה זְרִימַת הַמַּיִם וְהִתְמַעֲטָה. בְּאוֹתָן שָׁנִים, הוּקְמוּ </a:t>
            </a:r>
            <a:r>
              <a:rPr lang="he-IL" sz="3200" dirty="0" smtClean="0">
                <a:latin typeface="David" panose="020E0502060401010101" pitchFamily="34" charset="-79"/>
                <a:cs typeface="David" panose="020E0502060401010101" pitchFamily="34" charset="-79"/>
              </a:rPr>
              <a:t>בִּנְיָנִים רַבִּים בָּאֵזוֹר </a:t>
            </a:r>
            <a:r>
              <a:rPr lang="he-IL" sz="3200" dirty="0">
                <a:latin typeface="David" panose="020E0502060401010101" pitchFamily="34" charset="-79"/>
                <a:cs typeface="David" panose="020E0502060401010101" pitchFamily="34" charset="-79"/>
              </a:rPr>
              <a:t>שֶׁסְּבִיב הַנַּחַל, וּפְסֹלֶת רַבָּה שֶׁל </a:t>
            </a:r>
            <a:r>
              <a:rPr lang="he-IL" sz="3200" dirty="0" err="1">
                <a:latin typeface="David" panose="020E0502060401010101" pitchFamily="34" charset="-79"/>
                <a:cs typeface="David" panose="020E0502060401010101" pitchFamily="34" charset="-79"/>
              </a:rPr>
              <a:t>חָמְרֵי</a:t>
            </a:r>
            <a:r>
              <a:rPr lang="he-IL" sz="3200" dirty="0">
                <a:latin typeface="David" panose="020E0502060401010101" pitchFamily="34" charset="-79"/>
                <a:cs typeface="David" panose="020E0502060401010101" pitchFamily="34" charset="-79"/>
              </a:rPr>
              <a:t> בְּנִיָּה הֻשְׁלְכָה אֶל הַמַּיִם. </a:t>
            </a:r>
            <a:r>
              <a:rPr lang="he-IL" sz="3200" dirty="0" smtClean="0">
                <a:latin typeface="David" panose="020E0502060401010101" pitchFamily="34" charset="-79"/>
                <a:cs typeface="David" panose="020E0502060401010101" pitchFamily="34" charset="-79"/>
              </a:rPr>
              <a:t>בְּנוֹסָף</a:t>
            </a:r>
            <a:r>
              <a:rPr lang="he-IL" sz="3200" dirty="0">
                <a:latin typeface="David" panose="020E0502060401010101" pitchFamily="34" charset="-79"/>
                <a:cs typeface="David" panose="020E0502060401010101" pitchFamily="34" charset="-79"/>
              </a:rPr>
              <a:t>, מֵי בִּיּוּב מְלֻכְלָכִים </a:t>
            </a:r>
            <a:r>
              <a:rPr lang="he-IL" sz="3200" dirty="0" err="1">
                <a:latin typeface="David" panose="020E0502060401010101" pitchFamily="34" charset="-79"/>
                <a:cs typeface="David" panose="020E0502060401010101" pitchFamily="34" charset="-79"/>
              </a:rPr>
              <a:t>הֻזְרְמו</a:t>
            </a:r>
            <a:r>
              <a:rPr lang="he-IL" sz="3200" dirty="0">
                <a:latin typeface="David" panose="020E0502060401010101" pitchFamily="34" charset="-79"/>
                <a:cs typeface="David" panose="020E0502060401010101" pitchFamily="34" charset="-79"/>
              </a:rPr>
              <a:t>ּ אֶל הַנַּחַל. וְכָךְ, הָפַךְ הַיַּרְקוֹן לְנַחַל מְלֻכְלָךְ, בּוֹצָנִי, מָלֵא יַתּוּשִׁים, עִם </a:t>
            </a:r>
            <a:r>
              <a:rPr lang="he-IL" sz="3200" dirty="0" err="1">
                <a:latin typeface="David" panose="020E0502060401010101" pitchFamily="34" charset="-79"/>
                <a:cs typeface="David" panose="020E0502060401010101" pitchFamily="34" charset="-79"/>
              </a:rPr>
              <a:t>חֳמָרִים</a:t>
            </a:r>
            <a:r>
              <a:rPr lang="he-IL" sz="3200" dirty="0">
                <a:latin typeface="David" panose="020E0502060401010101" pitchFamily="34" charset="-79"/>
                <a:cs typeface="David" panose="020E0502060401010101" pitchFamily="34" charset="-79"/>
              </a:rPr>
              <a:t> רְעִילִים בַּמַּיִם וַעֲרֵמוֹת שֶׁל פְּסֹלֶת </a:t>
            </a:r>
            <a:r>
              <a:rPr lang="he-IL" sz="3200" dirty="0" smtClean="0">
                <a:latin typeface="David" panose="020E0502060401010101" pitchFamily="34" charset="-79"/>
                <a:cs typeface="David" panose="020E0502060401010101" pitchFamily="34" charset="-79"/>
              </a:rPr>
              <a:t>בַּמַּיִם וְעַל </a:t>
            </a:r>
            <a:r>
              <a:rPr lang="he-IL" sz="3200" dirty="0">
                <a:latin typeface="David" panose="020E0502060401010101" pitchFamily="34" charset="-79"/>
                <a:cs typeface="David" panose="020E0502060401010101" pitchFamily="34" charset="-79"/>
              </a:rPr>
              <a:t>הַגָּדוֹת. </a:t>
            </a:r>
            <a:r>
              <a:rPr lang="he-IL" sz="3200" dirty="0" err="1">
                <a:latin typeface="David" panose="020E0502060401010101" pitchFamily="34" charset="-79"/>
                <a:cs typeface="David" panose="020E0502060401010101" pitchFamily="34" charset="-79"/>
              </a:rPr>
              <a:t>מִכֵּיוָן</a:t>
            </a:r>
            <a:r>
              <a:rPr lang="he-IL" sz="3200" dirty="0">
                <a:latin typeface="David" panose="020E0502060401010101" pitchFamily="34" charset="-79"/>
                <a:cs typeface="David" panose="020E0502060401010101" pitchFamily="34" charset="-79"/>
              </a:rPr>
              <a:t> שֶׁנַּחַל הַיַּרְקוֹן הָפַךְ מְזֹהָם אָסְרוּ עַל </a:t>
            </a:r>
            <a:r>
              <a:rPr lang="he-IL" sz="3200" dirty="0" err="1">
                <a:latin typeface="David" panose="020E0502060401010101" pitchFamily="34" charset="-79"/>
                <a:cs typeface="David" panose="020E0502060401010101" pitchFamily="34" charset="-79"/>
              </a:rPr>
              <a:t>הַשִּׁמּוּש</a:t>
            </a:r>
            <a:r>
              <a:rPr lang="he-IL" sz="3200" dirty="0">
                <a:latin typeface="David" panose="020E0502060401010101" pitchFamily="34" charset="-79"/>
                <a:cs typeface="David" panose="020E0502060401010101" pitchFamily="34" charset="-79"/>
              </a:rPr>
              <a:t>ׁ בְּמַיִם וְעַל </a:t>
            </a:r>
            <a:r>
              <a:rPr lang="he-IL" sz="3200" dirty="0" smtClean="0">
                <a:latin typeface="David" panose="020E0502060401010101" pitchFamily="34" charset="-79"/>
                <a:cs typeface="David" panose="020E0502060401010101" pitchFamily="34" charset="-79"/>
              </a:rPr>
              <a:t>הַשַּׁיִּט </a:t>
            </a:r>
            <a:r>
              <a:rPr lang="he-IL" sz="3200" dirty="0">
                <a:latin typeface="David" panose="020E0502060401010101" pitchFamily="34" charset="-79"/>
                <a:cs typeface="David" panose="020E0502060401010101" pitchFamily="34" charset="-79"/>
              </a:rPr>
              <a:t>בּוֹ. מִן הַנַּחַל הַשּׁוֹפֵעַ וְהַנָּאֶה שֶׁהָיָה קֹדֶם לָכֵן כִּמְעַט וְלֹא נוֹתַר </a:t>
            </a:r>
            <a:r>
              <a:rPr lang="he-IL" sz="3200" dirty="0" smtClean="0">
                <a:latin typeface="David" panose="020E0502060401010101" pitchFamily="34" charset="-79"/>
                <a:cs typeface="David" panose="020E0502060401010101" pitchFamily="34" charset="-79"/>
              </a:rPr>
              <a:t>זֵכֶר</a:t>
            </a:r>
            <a:r>
              <a:rPr lang="he-IL" sz="3200"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pPr algn="just"/>
            <a:r>
              <a:rPr lang="he-IL" b="1" dirty="0"/>
              <a:t/>
            </a:r>
            <a:br>
              <a:rPr lang="he-IL" b="1" dirty="0"/>
            </a:br>
            <a:r>
              <a:rPr lang="en-US" b="1" dirty="0"/>
              <a:t> </a:t>
            </a:r>
            <a:endParaRPr lang="en-US" dirty="0"/>
          </a:p>
        </p:txBody>
      </p:sp>
      <p:sp>
        <p:nvSpPr>
          <p:cNvPr id="9" name="TextBox 8"/>
          <p:cNvSpPr txBox="1"/>
          <p:nvPr/>
        </p:nvSpPr>
        <p:spPr>
          <a:xfrm>
            <a:off x="4030535" y="982408"/>
            <a:ext cx="6069411" cy="584775"/>
          </a:xfrm>
          <a:prstGeom prst="rect">
            <a:avLst/>
          </a:prstGeom>
          <a:noFill/>
        </p:spPr>
        <p:txBody>
          <a:bodyPr wrap="square" rtlCol="1">
            <a:spAutoFit/>
          </a:bodyPr>
          <a:lstStyle/>
          <a:p>
            <a:pPr algn="ctr"/>
            <a:r>
              <a:rPr lang="he-IL" sz="3200" b="1" dirty="0">
                <a:solidFill>
                  <a:schemeClr val="accent6">
                    <a:lumMod val="50000"/>
                  </a:schemeClr>
                </a:solidFill>
              </a:rPr>
              <a:t>נַחַל הַיַּרְקוֹן</a:t>
            </a:r>
          </a:p>
        </p:txBody>
      </p:sp>
    </p:spTree>
    <p:extLst>
      <p:ext uri="{BB962C8B-B14F-4D97-AF65-F5344CB8AC3E}">
        <p14:creationId xmlns:p14="http://schemas.microsoft.com/office/powerpoint/2010/main" val="15012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521763" y="250048"/>
            <a:ext cx="8280000" cy="720000"/>
          </a:xfrm>
        </p:spPr>
        <p:txBody>
          <a:bodyPr>
            <a:normAutofit/>
          </a:bodyPr>
          <a:lstStyle/>
          <a:p>
            <a:r>
              <a:rPr lang="he-IL" b="1" dirty="0">
                <a:latin typeface="Arial" panose="020B0604020202020204" pitchFamily="34" charset="0"/>
              </a:rPr>
              <a:t>מִלִּים מְתָאֲרוֹת</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012990" y="13562"/>
            <a:ext cx="1017545" cy="1070700"/>
          </a:xfrm>
          <a:prstGeom prst="rect">
            <a:avLst/>
          </a:prstGeom>
        </p:spPr>
      </p:pic>
      <p:sp>
        <p:nvSpPr>
          <p:cNvPr id="3" name="TextBox 2"/>
          <p:cNvSpPr txBox="1"/>
          <p:nvPr/>
        </p:nvSpPr>
        <p:spPr>
          <a:xfrm>
            <a:off x="1014373" y="6428192"/>
            <a:ext cx="3997234" cy="400110"/>
          </a:xfrm>
          <a:prstGeom prst="rect">
            <a:avLst/>
          </a:prstGeom>
          <a:noFill/>
        </p:spPr>
        <p:txBody>
          <a:bodyPr wrap="square" rtlCol="1">
            <a:spAutoFit/>
          </a:bodyPr>
          <a:lstStyle/>
          <a:p>
            <a:r>
              <a:rPr lang="he-IL" sz="2000" dirty="0" smtClean="0">
                <a:solidFill>
                  <a:schemeClr val="accent6">
                    <a:lumMod val="50000"/>
                  </a:schemeClr>
                </a:solidFill>
              </a:rPr>
              <a:t>מתוך יחידת ההוראה "פסולת וסביבה"</a:t>
            </a:r>
            <a:endParaRPr lang="he-IL" sz="2000" dirty="0">
              <a:solidFill>
                <a:schemeClr val="accent6">
                  <a:lumMod val="50000"/>
                </a:schemeClr>
              </a:solidFill>
            </a:endParaRPr>
          </a:p>
        </p:txBody>
      </p:sp>
      <p:sp>
        <p:nvSpPr>
          <p:cNvPr id="4" name="מלבן 3"/>
          <p:cNvSpPr/>
          <p:nvPr/>
        </p:nvSpPr>
        <p:spPr>
          <a:xfrm>
            <a:off x="313385" y="1835504"/>
            <a:ext cx="11495207" cy="369332"/>
          </a:xfrm>
          <a:prstGeom prst="rect">
            <a:avLst/>
          </a:prstGeom>
        </p:spPr>
        <p:txBody>
          <a:bodyPr wrap="square">
            <a:spAutoFit/>
          </a:bodyPr>
          <a:lstStyle/>
          <a:p>
            <a:pPr algn="just" rtl="1"/>
            <a:endParaRPr lang="en-US" dirty="0"/>
          </a:p>
        </p:txBody>
      </p:sp>
      <p:graphicFrame>
        <p:nvGraphicFramePr>
          <p:cNvPr id="6" name="טבלה 5"/>
          <p:cNvGraphicFramePr>
            <a:graphicFrameLocks noGrp="1"/>
          </p:cNvGraphicFramePr>
          <p:nvPr>
            <p:extLst>
              <p:ext uri="{D42A27DB-BD31-4B8C-83A1-F6EECF244321}">
                <p14:modId xmlns:p14="http://schemas.microsoft.com/office/powerpoint/2010/main" val="783661033"/>
              </p:ext>
            </p:extLst>
          </p:nvPr>
        </p:nvGraphicFramePr>
        <p:xfrm>
          <a:off x="1158709" y="969603"/>
          <a:ext cx="9804558" cy="5308082"/>
        </p:xfrm>
        <a:graphic>
          <a:graphicData uri="http://schemas.openxmlformats.org/drawingml/2006/table">
            <a:tbl>
              <a:tblPr rtl="1" firstRow="1" bandRow="1">
                <a:tableStyleId>{0E3FDE45-AF77-4B5C-9715-49D594BDF05E}</a:tableStyleId>
              </a:tblPr>
              <a:tblGrid>
                <a:gridCol w="3924310">
                  <a:extLst>
                    <a:ext uri="{9D8B030D-6E8A-4147-A177-3AD203B41FA5}">
                      <a16:colId xmlns:a16="http://schemas.microsoft.com/office/drawing/2014/main" val="1736810309"/>
                    </a:ext>
                  </a:extLst>
                </a:gridCol>
                <a:gridCol w="5880248">
                  <a:extLst>
                    <a:ext uri="{9D8B030D-6E8A-4147-A177-3AD203B41FA5}">
                      <a16:colId xmlns:a16="http://schemas.microsoft.com/office/drawing/2014/main" val="3686305235"/>
                    </a:ext>
                  </a:extLst>
                </a:gridCol>
              </a:tblGrid>
              <a:tr h="825754">
                <a:tc>
                  <a:txBody>
                    <a:bodyPr/>
                    <a:lstStyle/>
                    <a:p>
                      <a:pPr algn="ctr" rtl="1"/>
                      <a:r>
                        <a:rPr lang="he-IL" sz="4000" dirty="0" smtClean="0">
                          <a:solidFill>
                            <a:schemeClr val="accent6">
                              <a:lumMod val="50000"/>
                            </a:schemeClr>
                          </a:solidFill>
                        </a:rPr>
                        <a:t>שֵׁם עֶצֶם</a:t>
                      </a:r>
                      <a:endParaRPr lang="he-IL" sz="4000" b="0" dirty="0">
                        <a:solidFill>
                          <a:schemeClr val="accent6">
                            <a:lumMod val="50000"/>
                          </a:schemeClr>
                        </a:solidFill>
                        <a:latin typeface="David" panose="020E0502060401010101" pitchFamily="34" charset="-79"/>
                        <a:cs typeface="David" panose="020E0502060401010101" pitchFamily="34" charset="-79"/>
                      </a:endParaRPr>
                    </a:p>
                  </a:txBody>
                  <a:tcPr/>
                </a:tc>
                <a:tc>
                  <a:txBody>
                    <a:bodyPr/>
                    <a:lstStyle/>
                    <a:p>
                      <a:pPr algn="ctr" rtl="1"/>
                      <a:r>
                        <a:rPr lang="he-IL" sz="4000" dirty="0" err="1" smtClean="0">
                          <a:solidFill>
                            <a:schemeClr val="accent6">
                              <a:lumMod val="50000"/>
                            </a:schemeClr>
                          </a:solidFill>
                        </a:rPr>
                        <a:t>הַתֵּאוּר</a:t>
                      </a:r>
                      <a:endParaRPr lang="he-IL" sz="4000" b="0" dirty="0">
                        <a:solidFill>
                          <a:schemeClr val="accent6">
                            <a:lumMod val="50000"/>
                          </a:schemeClr>
                        </a:solidFill>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4156060193"/>
                  </a:ext>
                </a:extLst>
              </a:tr>
              <a:tr h="1407799">
                <a:tc>
                  <a:txBody>
                    <a:bodyPr/>
                    <a:lstStyle/>
                    <a:p>
                      <a:pPr algn="ctr" rtl="1"/>
                      <a:r>
                        <a:rPr lang="he-IL" sz="4000" dirty="0" smtClean="0"/>
                        <a:t>נַּחַל</a:t>
                      </a:r>
                      <a:endParaRPr lang="he-IL" sz="4000" dirty="0">
                        <a:latin typeface="David" panose="020E0502060401010101" pitchFamily="34" charset="-79"/>
                        <a:cs typeface="David" panose="020E0502060401010101" pitchFamily="34" charset="-79"/>
                      </a:endParaRPr>
                    </a:p>
                  </a:txBody>
                  <a:tcPr/>
                </a:tc>
                <a:tc>
                  <a:txBody>
                    <a:bodyPr/>
                    <a:lstStyle/>
                    <a:p>
                      <a:pPr algn="ctr" rtl="1"/>
                      <a:r>
                        <a:rPr lang="he-IL" sz="4000" dirty="0" smtClean="0">
                          <a:latin typeface="David" panose="020E0502060401010101" pitchFamily="34" charset="-79"/>
                          <a:cs typeface="David" panose="020E0502060401010101" pitchFamily="34" charset="-79"/>
                        </a:rPr>
                        <a:t> הַגָּדוֹל , מְלֻכְלָךְ, בּוֹצָנִי, </a:t>
                      </a:r>
                    </a:p>
                    <a:p>
                      <a:pPr algn="ctr" rtl="1"/>
                      <a:r>
                        <a:rPr lang="he-IL" sz="4000" dirty="0" smtClean="0">
                          <a:latin typeface="David" panose="020E0502060401010101" pitchFamily="34" charset="-79"/>
                          <a:cs typeface="David" panose="020E0502060401010101" pitchFamily="34" charset="-79"/>
                        </a:rPr>
                        <a:t>מָלֵא יַתּוּשִׁים, הַשּׁוֹפֵעַ וְהַנָּאֶה </a:t>
                      </a:r>
                      <a:endParaRPr lang="he-IL" sz="4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214961180"/>
                  </a:ext>
                </a:extLst>
              </a:tr>
              <a:tr h="815502">
                <a:tc>
                  <a:txBody>
                    <a:bodyPr/>
                    <a:lstStyle/>
                    <a:p>
                      <a:pPr algn="ctr" rtl="1"/>
                      <a:r>
                        <a:rPr lang="he-IL" sz="4000" dirty="0" smtClean="0"/>
                        <a:t>שָׁנִים</a:t>
                      </a:r>
                      <a:endParaRPr lang="he-IL" sz="4000" dirty="0">
                        <a:latin typeface="David" panose="020E0502060401010101" pitchFamily="34" charset="-79"/>
                        <a:cs typeface="David" panose="020E0502060401010101" pitchFamily="34" charset="-79"/>
                      </a:endParaRPr>
                    </a:p>
                  </a:txBody>
                  <a:tcPr/>
                </a:tc>
                <a:tc>
                  <a:txBody>
                    <a:bodyPr/>
                    <a:lstStyle/>
                    <a:p>
                      <a:pPr algn="ctr" rtl="1"/>
                      <a:r>
                        <a:rPr lang="he-IL" sz="4000" dirty="0" smtClean="0">
                          <a:latin typeface="David" panose="020E0502060401010101" pitchFamily="34" charset="-79"/>
                          <a:cs typeface="David" panose="020E0502060401010101" pitchFamily="34" charset="-79"/>
                        </a:rPr>
                        <a:t> רַבּוֹת </a:t>
                      </a:r>
                      <a:endParaRPr lang="he-IL" sz="4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612637363"/>
                  </a:ext>
                </a:extLst>
              </a:tr>
              <a:tr h="753009">
                <a:tc>
                  <a:txBody>
                    <a:bodyPr/>
                    <a:lstStyle/>
                    <a:p>
                      <a:pPr algn="ctr" rtl="1"/>
                      <a:r>
                        <a:rPr lang="he-IL" sz="4000" dirty="0" smtClean="0"/>
                        <a:t>בִּנְיָנִים</a:t>
                      </a:r>
                      <a:endParaRPr lang="he-IL" sz="4000" dirty="0">
                        <a:latin typeface="David" panose="020E0502060401010101" pitchFamily="34" charset="-79"/>
                        <a:cs typeface="David" panose="020E0502060401010101" pitchFamily="34" charset="-79"/>
                      </a:endParaRPr>
                    </a:p>
                  </a:txBody>
                  <a:tcPr/>
                </a:tc>
                <a:tc>
                  <a:txBody>
                    <a:bodyPr/>
                    <a:lstStyle/>
                    <a:p>
                      <a:pPr algn="ctr" rtl="1"/>
                      <a:r>
                        <a:rPr lang="he-IL" sz="4000" dirty="0" smtClean="0">
                          <a:latin typeface="David" panose="020E0502060401010101" pitchFamily="34" charset="-79"/>
                          <a:cs typeface="David" panose="020E0502060401010101" pitchFamily="34" charset="-79"/>
                        </a:rPr>
                        <a:t> רַבִּים </a:t>
                      </a:r>
                      <a:endParaRPr lang="he-IL" sz="4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711694286"/>
                  </a:ext>
                </a:extLst>
              </a:tr>
              <a:tr h="753009">
                <a:tc>
                  <a:txBody>
                    <a:bodyPr/>
                    <a:lstStyle/>
                    <a:p>
                      <a:pPr algn="ctr" rtl="1"/>
                      <a:r>
                        <a:rPr lang="he-IL" sz="4000" dirty="0" smtClean="0"/>
                        <a:t> פְּסֹלֶת </a:t>
                      </a:r>
                      <a:endParaRPr lang="he-IL" sz="4000" dirty="0">
                        <a:latin typeface="David" panose="020E0502060401010101" pitchFamily="34" charset="-79"/>
                        <a:cs typeface="David" panose="020E0502060401010101" pitchFamily="34" charset="-79"/>
                      </a:endParaRPr>
                    </a:p>
                  </a:txBody>
                  <a:tcPr/>
                </a:tc>
                <a:tc>
                  <a:txBody>
                    <a:bodyPr/>
                    <a:lstStyle/>
                    <a:p>
                      <a:pPr algn="ctr" rtl="1"/>
                      <a:r>
                        <a:rPr lang="he-IL" sz="4000" dirty="0" smtClean="0">
                          <a:latin typeface="David" panose="020E0502060401010101" pitchFamily="34" charset="-79"/>
                          <a:cs typeface="David" panose="020E0502060401010101" pitchFamily="34" charset="-79"/>
                        </a:rPr>
                        <a:t> רַבָּה </a:t>
                      </a:r>
                      <a:endParaRPr lang="he-IL" sz="4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615647263"/>
                  </a:ext>
                </a:extLst>
              </a:tr>
              <a:tr h="753009">
                <a:tc>
                  <a:txBody>
                    <a:bodyPr/>
                    <a:lstStyle/>
                    <a:p>
                      <a:pPr algn="ctr" rtl="1"/>
                      <a:r>
                        <a:rPr lang="he-IL" sz="4000" dirty="0" smtClean="0"/>
                        <a:t> </a:t>
                      </a:r>
                      <a:r>
                        <a:rPr lang="he-IL" sz="4000" dirty="0" err="1" smtClean="0"/>
                        <a:t>חֳמָרִים</a:t>
                      </a:r>
                      <a:r>
                        <a:rPr lang="he-IL" sz="4000" dirty="0" smtClean="0"/>
                        <a:t> </a:t>
                      </a:r>
                      <a:endParaRPr lang="he-IL" sz="4000" dirty="0">
                        <a:latin typeface="David" panose="020E0502060401010101" pitchFamily="34" charset="-79"/>
                        <a:cs typeface="David" panose="020E0502060401010101" pitchFamily="34" charset="-79"/>
                      </a:endParaRPr>
                    </a:p>
                  </a:txBody>
                  <a:tcPr/>
                </a:tc>
                <a:tc>
                  <a:txBody>
                    <a:bodyPr/>
                    <a:lstStyle/>
                    <a:p>
                      <a:pPr algn="ctr" rtl="1"/>
                      <a:r>
                        <a:rPr lang="he-IL" sz="4000" dirty="0" smtClean="0">
                          <a:latin typeface="David" panose="020E0502060401010101" pitchFamily="34" charset="-79"/>
                          <a:cs typeface="David" panose="020E0502060401010101" pitchFamily="34" charset="-79"/>
                        </a:rPr>
                        <a:t>רְעִילִים </a:t>
                      </a:r>
                      <a:endParaRPr lang="he-IL" sz="40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992966936"/>
                  </a:ext>
                </a:extLst>
              </a:tr>
            </a:tbl>
          </a:graphicData>
        </a:graphic>
      </p:graphicFrame>
    </p:spTree>
    <p:extLst>
      <p:ext uri="{BB962C8B-B14F-4D97-AF65-F5344CB8AC3E}">
        <p14:creationId xmlns:p14="http://schemas.microsoft.com/office/powerpoint/2010/main" val="352118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61AFFA1F-50A1-CC45-96F8-BD150ABF4A19}"/>
              </a:ext>
            </a:extLst>
          </p:cNvPr>
          <p:cNvSpPr txBox="1">
            <a:spLocks/>
          </p:cNvSpPr>
          <p:nvPr/>
        </p:nvSpPr>
        <p:spPr>
          <a:xfrm>
            <a:off x="3521762" y="364262"/>
            <a:ext cx="8280000" cy="720000"/>
          </a:xfrm>
          <a:prstGeom prst="rect">
            <a:avLst/>
          </a:prstGeom>
          <a:solidFill>
            <a:schemeClr val="accent1"/>
          </a:solidFill>
        </p:spPr>
        <p:txBody>
          <a:bodyPr vert="horz" lIns="91440" tIns="45720" rIns="91440" bIns="45720" rtlCol="0" anchor="b">
            <a:normAutofit/>
          </a:bodyPr>
          <a:lstStyle>
            <a:lvl1pPr algn="r" defTabSz="914400" rtl="1" eaLnBrk="1" latinLnBrk="0" hangingPunct="1">
              <a:lnSpc>
                <a:spcPct val="90000"/>
              </a:lnSpc>
              <a:spcBef>
                <a:spcPct val="0"/>
              </a:spcBef>
              <a:buNone/>
              <a:defRPr sz="4400" b="0" i="0" kern="1200">
                <a:solidFill>
                  <a:schemeClr val="bg1"/>
                </a:solidFill>
                <a:latin typeface="Calibri" panose="020F0502020204030204" pitchFamily="34" charset="0"/>
                <a:ea typeface="Open Sans" panose="020B0606030504020204" pitchFamily="34" charset="0"/>
                <a:cs typeface="+mn-cs"/>
              </a:defRPr>
            </a:lvl1pPr>
          </a:lstStyle>
          <a:p>
            <a:r>
              <a:rPr lang="he-IL" b="1" dirty="0" smtClean="0">
                <a:latin typeface="Arial" panose="020B0604020202020204" pitchFamily="34" charset="0"/>
                <a:cs typeface="Arial" panose="020B0604020202020204" pitchFamily="34" charset="0"/>
              </a:rPr>
              <a:t>קוֹרְאִים אֶת הַקֶּטַע – פִּסְקָה שְׁנִיָּה</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012990" y="13562"/>
            <a:ext cx="1017545" cy="1070700"/>
          </a:xfrm>
          <a:prstGeom prst="rect">
            <a:avLst/>
          </a:prstGeom>
        </p:spPr>
      </p:pic>
      <p:sp>
        <p:nvSpPr>
          <p:cNvPr id="4" name="מלבן 3"/>
          <p:cNvSpPr/>
          <p:nvPr/>
        </p:nvSpPr>
        <p:spPr>
          <a:xfrm>
            <a:off x="306556" y="1753443"/>
            <a:ext cx="11495207" cy="4524315"/>
          </a:xfrm>
          <a:prstGeom prst="rect">
            <a:avLst/>
          </a:prstGeom>
        </p:spPr>
        <p:txBody>
          <a:bodyPr wrap="square">
            <a:spAutoFit/>
          </a:bodyPr>
          <a:lstStyle/>
          <a:p>
            <a:pPr algn="just" rtl="1"/>
            <a:r>
              <a:rPr lang="he-IL" sz="3200" dirty="0">
                <a:latin typeface="David" panose="020E0502060401010101" pitchFamily="34" charset="-79"/>
                <a:cs typeface="David" panose="020E0502060401010101" pitchFamily="34" charset="-79"/>
              </a:rPr>
              <a:t>כְּשֶׁהִתְבָּרְרָה הַפְּגִיעָה הַקָּשָׁה בַּנַּחַל, הִגִּיעוּ מֻמְחִים רַבִּים לְנַסּוֹת וּלְשַׁקֵּם אֶת הַנַּחַל: שְׁאִיבַת הַמַּיִם הֻפְסְקָה, וְנֶעֶרְכוּ </a:t>
            </a:r>
            <a:r>
              <a:rPr lang="he-IL" sz="3200" dirty="0" err="1">
                <a:latin typeface="David" panose="020E0502060401010101" pitchFamily="34" charset="-79"/>
                <a:cs typeface="David" panose="020E0502060401010101" pitchFamily="34" charset="-79"/>
              </a:rPr>
              <a:t>פְּעֻלּוֹת</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נִקּוּי</a:t>
            </a:r>
            <a:r>
              <a:rPr lang="he-IL" sz="3200" dirty="0">
                <a:latin typeface="David" panose="020E0502060401010101" pitchFamily="34" charset="-79"/>
                <a:cs typeface="David" panose="020E0502060401010101" pitchFamily="34" charset="-79"/>
              </a:rPr>
              <a:t> לְאֹרֶךְ הַנַּחַל וְהַמַּיִם חָזְרוּ לִזְרֹם בַּנַּחַל. כֻּלָּם חָשְׁבוּ כִּי הַנַּחַל חָזַר לְאֵיתָנוֹ. אַךְ הִתְבָּרֵר שֶׁמִּפְעָלִים שׁוֹנִים הִמְשִׁיכוּ לְהַזְרִים </a:t>
            </a:r>
            <a:r>
              <a:rPr lang="he-IL" sz="3200" dirty="0" err="1">
                <a:latin typeface="David" panose="020E0502060401010101" pitchFamily="34" charset="-79"/>
                <a:cs typeface="David" panose="020E0502060401010101" pitchFamily="34" charset="-79"/>
              </a:rPr>
              <a:t>חֳמָרִים</a:t>
            </a:r>
            <a:r>
              <a:rPr lang="he-IL" sz="3200" dirty="0">
                <a:latin typeface="David" panose="020E0502060401010101" pitchFamily="34" charset="-79"/>
                <a:cs typeface="David" panose="020E0502060401010101" pitchFamily="34" charset="-79"/>
              </a:rPr>
              <a:t> רְעִילִים וּמֵי בִּיּוּב אֶל הַנַּחַל. הַיַּרְקוֹן נוֹתַר מְזֹהָם וּמָלֵא </a:t>
            </a:r>
            <a:r>
              <a:rPr lang="he-IL" sz="3200" dirty="0" err="1">
                <a:latin typeface="David" panose="020E0502060401010101" pitchFamily="34" charset="-79"/>
                <a:cs typeface="David" panose="020E0502060401010101" pitchFamily="34" charset="-79"/>
              </a:rPr>
              <a:t>חַיְדַּקִּים</a:t>
            </a:r>
            <a:r>
              <a:rPr lang="he-IL" sz="3200" dirty="0">
                <a:latin typeface="David" panose="020E0502060401010101" pitchFamily="34" charset="-79"/>
                <a:cs typeface="David" panose="020E0502060401010101" pitchFamily="34" charset="-79"/>
              </a:rPr>
              <a:t> מְסֻכָּנִים. מְבַקְּרִים שֶׁנִּכְנְסוּ לִשְׂחוֹת </a:t>
            </a:r>
            <a:r>
              <a:rPr lang="he-IL" sz="3200" dirty="0" smtClean="0">
                <a:latin typeface="David" panose="020E0502060401010101" pitchFamily="34" charset="-79"/>
                <a:cs typeface="David" panose="020E0502060401010101" pitchFamily="34" charset="-79"/>
              </a:rPr>
              <a:t>בַּמַיִם </a:t>
            </a:r>
            <a:r>
              <a:rPr lang="he-IL" sz="3200" dirty="0">
                <a:latin typeface="David" panose="020E0502060401010101" pitchFamily="34" charset="-79"/>
                <a:cs typeface="David" panose="020E0502060401010101" pitchFamily="34" charset="-79"/>
              </a:rPr>
              <a:t>נִפְגְּעוּ מִמֵּי הַיַּרְקוֹן הָרְעִילִים, וְחָלוּ בְּמַחֲלוֹת קָשׁוֹת. אָז הֵבִינוּ כֻּלָּם כִּי </a:t>
            </a:r>
            <a:r>
              <a:rPr lang="he-IL" sz="3200" dirty="0" err="1">
                <a:latin typeface="David" panose="020E0502060401010101" pitchFamily="34" charset="-79"/>
                <a:cs typeface="David" panose="020E0502060401010101" pitchFamily="34" charset="-79"/>
              </a:rPr>
              <a:t>חַיָּבִים</a:t>
            </a:r>
            <a:r>
              <a:rPr lang="he-IL" sz="3200" dirty="0">
                <a:latin typeface="David" panose="020E0502060401010101" pitchFamily="34" charset="-79"/>
                <a:cs typeface="David" panose="020E0502060401010101" pitchFamily="34" charset="-79"/>
              </a:rPr>
              <a:t> לְטַפֵּל בְּנַחַל הַיַּרְקוֹן וּלְנַקּוֹת אוֹתוֹ כָּרָאוּי. כֶּסֶף רַב הֻשְׁקַע </a:t>
            </a:r>
            <a:r>
              <a:rPr lang="he-IL" sz="3200" dirty="0" err="1">
                <a:latin typeface="David" panose="020E0502060401010101" pitchFamily="34" charset="-79"/>
                <a:cs typeface="David" panose="020E0502060401010101" pitchFamily="34" charset="-79"/>
              </a:rPr>
              <a:t>בְּשִׁקּוּם</a:t>
            </a:r>
            <a:r>
              <a:rPr lang="he-IL" sz="3200" dirty="0">
                <a:latin typeface="David" panose="020E0502060401010101" pitchFamily="34" charset="-79"/>
                <a:cs typeface="David" panose="020E0502060401010101" pitchFamily="34" charset="-79"/>
              </a:rPr>
              <a:t> הַנַּחַל בְּמֶשֶׁךְ הַשָּׁנִים: מֵי הַנַּחַל סֻנְּנוּ וְטֹהֲרוּ, צְמָחִים </a:t>
            </a:r>
            <a:r>
              <a:rPr lang="he-IL" sz="3200" dirty="0" err="1">
                <a:latin typeface="David" panose="020E0502060401010101" pitchFamily="34" charset="-79"/>
                <a:cs typeface="David" panose="020E0502060401010101" pitchFamily="34" charset="-79"/>
              </a:rPr>
              <a:t>מְיֻחָדִים</a:t>
            </a:r>
            <a:r>
              <a:rPr lang="he-IL" sz="3200" dirty="0">
                <a:latin typeface="David" panose="020E0502060401010101" pitchFamily="34" charset="-79"/>
                <a:cs typeface="David" panose="020E0502060401010101" pitchFamily="34" charset="-79"/>
              </a:rPr>
              <a:t> נִשְׁתְּלוּ </a:t>
            </a:r>
            <a:r>
              <a:rPr lang="he-IL" sz="3200" dirty="0" smtClean="0">
                <a:latin typeface="David" panose="020E0502060401010101" pitchFamily="34" charset="-79"/>
                <a:cs typeface="David" panose="020E0502060401010101" pitchFamily="34" charset="-79"/>
              </a:rPr>
              <a:t>בַּמַיִם </a:t>
            </a:r>
            <a:r>
              <a:rPr lang="he-IL" sz="3200" dirty="0">
                <a:latin typeface="David" panose="020E0502060401010101" pitchFamily="34" charset="-79"/>
                <a:cs typeface="David" panose="020E0502060401010101" pitchFamily="34" charset="-79"/>
              </a:rPr>
              <a:t>כְּדֵי לְנַקּוֹת אֶת הַמַּיִם וְאֶת גְּדוֹת הַנַּחַל, וּמַשְׁאֵבוֹת מְשֻׁכְלָלוֹת הֻתְקְנוּ בּוֹ.</a:t>
            </a:r>
            <a:endParaRPr lang="en-US" sz="3200" dirty="0">
              <a:latin typeface="David" panose="020E0502060401010101" pitchFamily="34" charset="-79"/>
              <a:cs typeface="David" panose="020E0502060401010101" pitchFamily="34" charset="-79"/>
            </a:endParaRPr>
          </a:p>
        </p:txBody>
      </p:sp>
      <p:sp>
        <p:nvSpPr>
          <p:cNvPr id="9" name="TextBox 8"/>
          <p:cNvSpPr txBox="1"/>
          <p:nvPr/>
        </p:nvSpPr>
        <p:spPr>
          <a:xfrm>
            <a:off x="4219393" y="982408"/>
            <a:ext cx="6069411" cy="1077218"/>
          </a:xfrm>
          <a:prstGeom prst="rect">
            <a:avLst/>
          </a:prstGeom>
          <a:noFill/>
        </p:spPr>
        <p:txBody>
          <a:bodyPr wrap="square" rtlCol="1">
            <a:spAutoFit/>
          </a:bodyPr>
          <a:lstStyle/>
          <a:p>
            <a:pPr algn="ctr"/>
            <a:r>
              <a:rPr lang="he-IL" sz="3200" b="1" dirty="0">
                <a:solidFill>
                  <a:schemeClr val="accent6">
                    <a:lumMod val="50000"/>
                  </a:schemeClr>
                </a:solidFill>
              </a:rPr>
              <a:t>נַחַל הַיַּרְקוֹן</a:t>
            </a:r>
          </a:p>
          <a:p>
            <a:pPr algn="ctr"/>
            <a:endParaRPr lang="he-IL" sz="3200" b="1" dirty="0">
              <a:solidFill>
                <a:schemeClr val="accent6">
                  <a:lumMod val="50000"/>
                </a:schemeClr>
              </a:solidFill>
            </a:endParaRPr>
          </a:p>
        </p:txBody>
      </p:sp>
      <p:sp>
        <p:nvSpPr>
          <p:cNvPr id="11" name="TextBox 10"/>
          <p:cNvSpPr txBox="1"/>
          <p:nvPr/>
        </p:nvSpPr>
        <p:spPr>
          <a:xfrm>
            <a:off x="1014373" y="6457890"/>
            <a:ext cx="3997234" cy="400110"/>
          </a:xfrm>
          <a:prstGeom prst="rect">
            <a:avLst/>
          </a:prstGeom>
          <a:noFill/>
        </p:spPr>
        <p:txBody>
          <a:bodyPr wrap="square" rtlCol="1">
            <a:spAutoFit/>
          </a:bodyPr>
          <a:lstStyle/>
          <a:p>
            <a:r>
              <a:rPr lang="he-IL" sz="2000" dirty="0" smtClean="0">
                <a:solidFill>
                  <a:schemeClr val="accent6">
                    <a:lumMod val="50000"/>
                  </a:schemeClr>
                </a:solidFill>
              </a:rPr>
              <a:t>מתוך יחידת ההוראה "פסולת וסביבה"</a:t>
            </a:r>
            <a:endParaRPr lang="he-IL" sz="2000" dirty="0">
              <a:solidFill>
                <a:schemeClr val="accent6">
                  <a:lumMod val="50000"/>
                </a:schemeClr>
              </a:solidFill>
            </a:endParaRPr>
          </a:p>
        </p:txBody>
      </p:sp>
    </p:spTree>
    <p:extLst>
      <p:ext uri="{BB962C8B-B14F-4D97-AF65-F5344CB8AC3E}">
        <p14:creationId xmlns:p14="http://schemas.microsoft.com/office/powerpoint/2010/main" val="351233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61AFFA1F-50A1-CC45-96F8-BD150ABF4A19}"/>
              </a:ext>
            </a:extLst>
          </p:cNvPr>
          <p:cNvSpPr txBox="1">
            <a:spLocks/>
          </p:cNvSpPr>
          <p:nvPr/>
        </p:nvSpPr>
        <p:spPr>
          <a:xfrm>
            <a:off x="3521762" y="364262"/>
            <a:ext cx="8280000" cy="720000"/>
          </a:xfrm>
          <a:prstGeom prst="rect">
            <a:avLst/>
          </a:prstGeom>
          <a:solidFill>
            <a:schemeClr val="accent1"/>
          </a:solidFill>
        </p:spPr>
        <p:txBody>
          <a:bodyPr vert="horz" lIns="91440" tIns="45720" rIns="91440" bIns="45720" rtlCol="0" anchor="b">
            <a:normAutofit/>
          </a:bodyPr>
          <a:lstStyle>
            <a:lvl1pPr algn="r" defTabSz="914400" rtl="1" eaLnBrk="1" latinLnBrk="0" hangingPunct="1">
              <a:lnSpc>
                <a:spcPct val="90000"/>
              </a:lnSpc>
              <a:spcBef>
                <a:spcPct val="0"/>
              </a:spcBef>
              <a:buNone/>
              <a:defRPr sz="4400" b="0" i="0" kern="1200">
                <a:solidFill>
                  <a:schemeClr val="bg1"/>
                </a:solidFill>
                <a:latin typeface="Calibri" panose="020F0502020204030204" pitchFamily="34" charset="0"/>
                <a:ea typeface="Open Sans" panose="020B0606030504020204" pitchFamily="34" charset="0"/>
                <a:cs typeface="+mn-cs"/>
              </a:defRPr>
            </a:lvl1pPr>
          </a:lstStyle>
          <a:p>
            <a:r>
              <a:rPr lang="he-IL" b="1" dirty="0">
                <a:latin typeface="Arial" panose="020B0604020202020204" pitchFamily="34" charset="0"/>
              </a:rPr>
              <a:t>הַקְנָיַת </a:t>
            </a:r>
            <a:r>
              <a:rPr lang="he-IL" b="1" dirty="0" smtClean="0">
                <a:latin typeface="Arial" panose="020B0604020202020204" pitchFamily="34" charset="0"/>
              </a:rPr>
              <a:t>יֶדַע – </a:t>
            </a:r>
            <a:r>
              <a:rPr lang="he-IL" b="1" dirty="0" smtClean="0">
                <a:latin typeface="Arial" panose="020B0604020202020204" pitchFamily="34" charset="0"/>
                <a:cs typeface="Arial" panose="020B0604020202020204" pitchFamily="34" charset="0"/>
              </a:rPr>
              <a:t>פִּסְקָה שְׁנִיָּה</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012990" y="13562"/>
            <a:ext cx="1017545" cy="1070700"/>
          </a:xfrm>
          <a:prstGeom prst="rect">
            <a:avLst/>
          </a:prstGeom>
        </p:spPr>
      </p:pic>
      <p:sp>
        <p:nvSpPr>
          <p:cNvPr id="4" name="מלבן 3"/>
          <p:cNvSpPr/>
          <p:nvPr/>
        </p:nvSpPr>
        <p:spPr>
          <a:xfrm>
            <a:off x="306556" y="1753443"/>
            <a:ext cx="11495207" cy="4524315"/>
          </a:xfrm>
          <a:prstGeom prst="rect">
            <a:avLst/>
          </a:prstGeom>
        </p:spPr>
        <p:txBody>
          <a:bodyPr wrap="square">
            <a:spAutoFit/>
          </a:bodyPr>
          <a:lstStyle/>
          <a:p>
            <a:pPr algn="just" rtl="1"/>
            <a:r>
              <a:rPr lang="he-IL" sz="3200" dirty="0">
                <a:latin typeface="David" panose="020E0502060401010101" pitchFamily="34" charset="-79"/>
                <a:cs typeface="David" panose="020E0502060401010101" pitchFamily="34" charset="-79"/>
              </a:rPr>
              <a:t>כְּשֶׁהִתְבָּרְרָה הַפְּגִיעָה הַקָּשָׁה בַּנַּחַל,</a:t>
            </a:r>
            <a:r>
              <a:rPr lang="he-IL" sz="3200" b="1" dirty="0">
                <a:latin typeface="David" panose="020E0502060401010101" pitchFamily="34" charset="-79"/>
                <a:cs typeface="David" panose="020E0502060401010101" pitchFamily="34" charset="-79"/>
              </a:rPr>
              <a:t> </a:t>
            </a:r>
            <a:r>
              <a:rPr lang="he-IL" sz="3200" b="1" dirty="0">
                <a:solidFill>
                  <a:srgbClr val="00B0F0"/>
                </a:solidFill>
                <a:latin typeface="David" panose="020E0502060401010101" pitchFamily="34" charset="-79"/>
                <a:cs typeface="David" panose="020E0502060401010101" pitchFamily="34" charset="-79"/>
              </a:rPr>
              <a:t>הִגִּיעוּ</a:t>
            </a:r>
            <a:r>
              <a:rPr lang="he-IL" sz="3200" b="1" dirty="0">
                <a:latin typeface="David" panose="020E0502060401010101" pitchFamily="34" charset="-79"/>
                <a:cs typeface="David" panose="020E0502060401010101" pitchFamily="34" charset="-79"/>
              </a:rPr>
              <a:t> </a:t>
            </a:r>
            <a:r>
              <a:rPr lang="he-IL" sz="3200" dirty="0">
                <a:latin typeface="David" panose="020E0502060401010101" pitchFamily="34" charset="-79"/>
                <a:cs typeface="David" panose="020E0502060401010101" pitchFamily="34" charset="-79"/>
              </a:rPr>
              <a:t>מֻמְחִים רַבִּים לְנַסּוֹת וּלְשַׁקֵּם אֶת הַנַּחַל: שְׁאִיבַת הַמַּיִם </a:t>
            </a:r>
            <a:r>
              <a:rPr lang="he-IL" sz="3200" b="1" dirty="0">
                <a:solidFill>
                  <a:srgbClr val="00B0F0"/>
                </a:solidFill>
                <a:latin typeface="David" panose="020E0502060401010101" pitchFamily="34" charset="-79"/>
                <a:cs typeface="David" panose="020E0502060401010101" pitchFamily="34" charset="-79"/>
              </a:rPr>
              <a:t>הֻפְסְקָה</a:t>
            </a:r>
            <a:r>
              <a:rPr lang="he-IL" sz="3200" b="1" dirty="0">
                <a:latin typeface="David" panose="020E0502060401010101" pitchFamily="34" charset="-79"/>
                <a:cs typeface="David" panose="020E0502060401010101" pitchFamily="34" charset="-79"/>
              </a:rPr>
              <a:t>,</a:t>
            </a:r>
            <a:r>
              <a:rPr lang="he-IL" sz="3200" b="1" dirty="0">
                <a:solidFill>
                  <a:srgbClr val="00B0F0"/>
                </a:solidFill>
                <a:latin typeface="David" panose="020E0502060401010101" pitchFamily="34" charset="-79"/>
                <a:cs typeface="David" panose="020E0502060401010101" pitchFamily="34" charset="-79"/>
              </a:rPr>
              <a:t> וְנֶעֶרְכוּ </a:t>
            </a:r>
            <a:r>
              <a:rPr lang="he-IL" sz="3200" dirty="0" err="1">
                <a:latin typeface="David" panose="020E0502060401010101" pitchFamily="34" charset="-79"/>
                <a:cs typeface="David" panose="020E0502060401010101" pitchFamily="34" charset="-79"/>
              </a:rPr>
              <a:t>פְּעֻלּוֹת</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נִקּוּי</a:t>
            </a:r>
            <a:r>
              <a:rPr lang="he-IL" sz="3200" dirty="0">
                <a:latin typeface="David" panose="020E0502060401010101" pitchFamily="34" charset="-79"/>
                <a:cs typeface="David" panose="020E0502060401010101" pitchFamily="34" charset="-79"/>
              </a:rPr>
              <a:t> לְאֹרֶךְ הַנַּחַל וְהַמַּיִם חָזְרוּ לִזְרֹם בַּנַּחַל. כֻּלָּם</a:t>
            </a:r>
            <a:r>
              <a:rPr lang="he-IL" sz="3200" b="1" dirty="0">
                <a:latin typeface="David" panose="020E0502060401010101" pitchFamily="34" charset="-79"/>
                <a:cs typeface="David" panose="020E0502060401010101" pitchFamily="34" charset="-79"/>
              </a:rPr>
              <a:t> </a:t>
            </a:r>
            <a:r>
              <a:rPr lang="he-IL" sz="3200" b="1" dirty="0">
                <a:solidFill>
                  <a:srgbClr val="00B0F0"/>
                </a:solidFill>
                <a:latin typeface="David" panose="020E0502060401010101" pitchFamily="34" charset="-79"/>
                <a:cs typeface="David" panose="020E0502060401010101" pitchFamily="34" charset="-79"/>
              </a:rPr>
              <a:t>חָשְׁבוּ </a:t>
            </a:r>
            <a:r>
              <a:rPr lang="he-IL" sz="3200" dirty="0">
                <a:latin typeface="David" panose="020E0502060401010101" pitchFamily="34" charset="-79"/>
                <a:cs typeface="David" panose="020E0502060401010101" pitchFamily="34" charset="-79"/>
              </a:rPr>
              <a:t>כִּי הַנַּחַל חָזַר לְאֵיתָנוֹ. אַךְ הִתְבָּרֵר שֶׁמִּפְעָלִים שׁוֹנִים </a:t>
            </a:r>
            <a:r>
              <a:rPr lang="he-IL" sz="3200" b="1" dirty="0">
                <a:solidFill>
                  <a:srgbClr val="00B0F0"/>
                </a:solidFill>
                <a:latin typeface="David" panose="020E0502060401010101" pitchFamily="34" charset="-79"/>
                <a:cs typeface="David" panose="020E0502060401010101" pitchFamily="34" charset="-79"/>
              </a:rPr>
              <a:t>הִמְשִׁיכוּ</a:t>
            </a:r>
            <a:r>
              <a:rPr lang="he-IL" sz="3200" b="1" dirty="0">
                <a:latin typeface="David" panose="020E0502060401010101" pitchFamily="34" charset="-79"/>
                <a:cs typeface="David" panose="020E0502060401010101" pitchFamily="34" charset="-79"/>
              </a:rPr>
              <a:t> </a:t>
            </a:r>
            <a:r>
              <a:rPr lang="he-IL" sz="3200" dirty="0">
                <a:latin typeface="David" panose="020E0502060401010101" pitchFamily="34" charset="-79"/>
                <a:cs typeface="David" panose="020E0502060401010101" pitchFamily="34" charset="-79"/>
              </a:rPr>
              <a:t>לְהַזְרִים </a:t>
            </a:r>
            <a:r>
              <a:rPr lang="he-IL" sz="3200" dirty="0" err="1">
                <a:latin typeface="David" panose="020E0502060401010101" pitchFamily="34" charset="-79"/>
                <a:cs typeface="David" panose="020E0502060401010101" pitchFamily="34" charset="-79"/>
              </a:rPr>
              <a:t>חֳמָרִים</a:t>
            </a:r>
            <a:r>
              <a:rPr lang="he-IL" sz="3200" dirty="0">
                <a:latin typeface="David" panose="020E0502060401010101" pitchFamily="34" charset="-79"/>
                <a:cs typeface="David" panose="020E0502060401010101" pitchFamily="34" charset="-79"/>
              </a:rPr>
              <a:t> רְעִילִים וּמֵי בִּיּוּב אֶל הַנַּחַל. הַיַּרְקוֹן נוֹתַר מְזֹהָם וּמָלֵא </a:t>
            </a:r>
            <a:r>
              <a:rPr lang="he-IL" sz="3200" dirty="0" err="1">
                <a:latin typeface="David" panose="020E0502060401010101" pitchFamily="34" charset="-79"/>
                <a:cs typeface="David" panose="020E0502060401010101" pitchFamily="34" charset="-79"/>
              </a:rPr>
              <a:t>חַיְדַּקִּים</a:t>
            </a:r>
            <a:r>
              <a:rPr lang="he-IL" sz="3200" dirty="0">
                <a:latin typeface="David" panose="020E0502060401010101" pitchFamily="34" charset="-79"/>
                <a:cs typeface="David" panose="020E0502060401010101" pitchFamily="34" charset="-79"/>
              </a:rPr>
              <a:t> מְסֻכָּנִים. מְבַקְּרִים שֶׁנִּכְנְסוּ לִשְׂחוֹת בְּמַיִם נִפְגְּעוּ מִמֵּי הַיַּרְקוֹן הָרְעִילִים, וְחָלוּ בְּמַחֲלוֹת קָשׁוֹת. אָז</a:t>
            </a:r>
            <a:r>
              <a:rPr lang="he-IL" sz="3200" dirty="0">
                <a:solidFill>
                  <a:srgbClr val="00B0F0"/>
                </a:solidFill>
                <a:latin typeface="David" panose="020E0502060401010101" pitchFamily="34" charset="-79"/>
                <a:cs typeface="David" panose="020E0502060401010101" pitchFamily="34" charset="-79"/>
              </a:rPr>
              <a:t> </a:t>
            </a:r>
            <a:r>
              <a:rPr lang="he-IL" sz="3200" b="1" dirty="0">
                <a:solidFill>
                  <a:srgbClr val="00B0F0"/>
                </a:solidFill>
                <a:latin typeface="David" panose="020E0502060401010101" pitchFamily="34" charset="-79"/>
                <a:cs typeface="David" panose="020E0502060401010101" pitchFamily="34" charset="-79"/>
              </a:rPr>
              <a:t>הֵבִינוּ</a:t>
            </a:r>
            <a:r>
              <a:rPr lang="he-IL" sz="3200" dirty="0">
                <a:solidFill>
                  <a:srgbClr val="00B0F0"/>
                </a:solidFill>
                <a:latin typeface="David" panose="020E0502060401010101" pitchFamily="34" charset="-79"/>
                <a:cs typeface="David" panose="020E0502060401010101" pitchFamily="34" charset="-79"/>
              </a:rPr>
              <a:t> </a:t>
            </a:r>
            <a:r>
              <a:rPr lang="he-IL" sz="3200" dirty="0">
                <a:latin typeface="David" panose="020E0502060401010101" pitchFamily="34" charset="-79"/>
                <a:cs typeface="David" panose="020E0502060401010101" pitchFamily="34" charset="-79"/>
              </a:rPr>
              <a:t>כֻּלָּם כִּי </a:t>
            </a:r>
            <a:r>
              <a:rPr lang="he-IL" sz="3200" dirty="0" err="1">
                <a:latin typeface="David" panose="020E0502060401010101" pitchFamily="34" charset="-79"/>
                <a:cs typeface="David" panose="020E0502060401010101" pitchFamily="34" charset="-79"/>
              </a:rPr>
              <a:t>חַיָּבִים</a:t>
            </a:r>
            <a:r>
              <a:rPr lang="he-IL" sz="3200" dirty="0">
                <a:latin typeface="David" panose="020E0502060401010101" pitchFamily="34" charset="-79"/>
                <a:cs typeface="David" panose="020E0502060401010101" pitchFamily="34" charset="-79"/>
              </a:rPr>
              <a:t> לְטַפֵּל בְּנַחַל הַיַּרְקוֹן וּלְנַקּוֹת אוֹתוֹ כָּרָאוּי. כֶּסֶף רַב הֻשְׁקַע </a:t>
            </a:r>
            <a:r>
              <a:rPr lang="he-IL" sz="3200" dirty="0" err="1">
                <a:latin typeface="David" panose="020E0502060401010101" pitchFamily="34" charset="-79"/>
                <a:cs typeface="David" panose="020E0502060401010101" pitchFamily="34" charset="-79"/>
              </a:rPr>
              <a:t>בְּשִׁקּוּם</a:t>
            </a:r>
            <a:r>
              <a:rPr lang="he-IL" sz="3200" dirty="0">
                <a:latin typeface="David" panose="020E0502060401010101" pitchFamily="34" charset="-79"/>
                <a:cs typeface="David" panose="020E0502060401010101" pitchFamily="34" charset="-79"/>
              </a:rPr>
              <a:t> הַנַּחַל בְּמֶשֶׁךְ הַשָּׁנִים: מֵי הַנַּחַל </a:t>
            </a:r>
            <a:r>
              <a:rPr lang="he-IL" sz="3200" b="1" dirty="0">
                <a:solidFill>
                  <a:srgbClr val="00B0F0"/>
                </a:solidFill>
                <a:latin typeface="David" panose="020E0502060401010101" pitchFamily="34" charset="-79"/>
                <a:cs typeface="David" panose="020E0502060401010101" pitchFamily="34" charset="-79"/>
              </a:rPr>
              <a:t>סֻנְּנוּ וְטֹהֲרוּ</a:t>
            </a:r>
            <a:r>
              <a:rPr lang="he-IL" sz="3200" dirty="0">
                <a:solidFill>
                  <a:srgbClr val="00B0F0"/>
                </a:solidFill>
                <a:latin typeface="David" panose="020E0502060401010101" pitchFamily="34" charset="-79"/>
                <a:cs typeface="David" panose="020E0502060401010101" pitchFamily="34" charset="-79"/>
              </a:rPr>
              <a:t>, </a:t>
            </a:r>
            <a:r>
              <a:rPr lang="he-IL" sz="3200" dirty="0">
                <a:latin typeface="David" panose="020E0502060401010101" pitchFamily="34" charset="-79"/>
                <a:cs typeface="David" panose="020E0502060401010101" pitchFamily="34" charset="-79"/>
              </a:rPr>
              <a:t>צְמָחִים </a:t>
            </a:r>
            <a:r>
              <a:rPr lang="he-IL" sz="3200" dirty="0" err="1">
                <a:latin typeface="David" panose="020E0502060401010101" pitchFamily="34" charset="-79"/>
                <a:cs typeface="David" panose="020E0502060401010101" pitchFamily="34" charset="-79"/>
              </a:rPr>
              <a:t>מְיֻחָדִים</a:t>
            </a:r>
            <a:r>
              <a:rPr lang="he-IL" sz="3200" b="1" dirty="0">
                <a:latin typeface="David" panose="020E0502060401010101" pitchFamily="34" charset="-79"/>
                <a:cs typeface="David" panose="020E0502060401010101" pitchFamily="34" charset="-79"/>
              </a:rPr>
              <a:t> </a:t>
            </a:r>
            <a:r>
              <a:rPr lang="he-IL" sz="3200" b="1" dirty="0">
                <a:solidFill>
                  <a:srgbClr val="00B0F0"/>
                </a:solidFill>
                <a:latin typeface="David" panose="020E0502060401010101" pitchFamily="34" charset="-79"/>
                <a:cs typeface="David" panose="020E0502060401010101" pitchFamily="34" charset="-79"/>
              </a:rPr>
              <a:t>נִשְׁתְּלו</a:t>
            </a:r>
            <a:r>
              <a:rPr lang="he-IL" sz="3200" b="1" dirty="0">
                <a:latin typeface="David" panose="020E0502060401010101" pitchFamily="34" charset="-79"/>
                <a:cs typeface="David" panose="020E0502060401010101" pitchFamily="34" charset="-79"/>
              </a:rPr>
              <a:t>ּ </a:t>
            </a:r>
            <a:r>
              <a:rPr lang="he-IL" sz="3200" dirty="0" smtClean="0">
                <a:latin typeface="David" panose="020E0502060401010101" pitchFamily="34" charset="-79"/>
                <a:cs typeface="David" panose="020E0502060401010101" pitchFamily="34" charset="-79"/>
              </a:rPr>
              <a:t>בַּמַיִם </a:t>
            </a:r>
            <a:r>
              <a:rPr lang="he-IL" sz="3200" dirty="0">
                <a:latin typeface="David" panose="020E0502060401010101" pitchFamily="34" charset="-79"/>
                <a:cs typeface="David" panose="020E0502060401010101" pitchFamily="34" charset="-79"/>
              </a:rPr>
              <a:t>כְּדֵי לְנַקּוֹת אֶת הַמַּיִם וְאֶת גְּדוֹת הַנַּחַל, וּמַשְׁאֵבוֹת מְשֻׁכְלָלוֹת </a:t>
            </a:r>
            <a:r>
              <a:rPr lang="he-IL" sz="3200" b="1" dirty="0">
                <a:solidFill>
                  <a:srgbClr val="00B0F0"/>
                </a:solidFill>
                <a:latin typeface="David" panose="020E0502060401010101" pitchFamily="34" charset="-79"/>
                <a:cs typeface="David" panose="020E0502060401010101" pitchFamily="34" charset="-79"/>
              </a:rPr>
              <a:t>הֻתְקְנוּ </a:t>
            </a:r>
            <a:r>
              <a:rPr lang="he-IL" sz="3200" dirty="0">
                <a:latin typeface="David" panose="020E0502060401010101" pitchFamily="34" charset="-79"/>
                <a:cs typeface="David" panose="020E0502060401010101" pitchFamily="34" charset="-79"/>
              </a:rPr>
              <a:t>בּוֹ.</a:t>
            </a:r>
            <a:endParaRPr lang="en-US" sz="3200" dirty="0">
              <a:latin typeface="David" panose="020E0502060401010101" pitchFamily="34" charset="-79"/>
              <a:cs typeface="David" panose="020E0502060401010101" pitchFamily="34" charset="-79"/>
            </a:endParaRPr>
          </a:p>
        </p:txBody>
      </p:sp>
      <p:sp>
        <p:nvSpPr>
          <p:cNvPr id="9" name="TextBox 8"/>
          <p:cNvSpPr txBox="1"/>
          <p:nvPr/>
        </p:nvSpPr>
        <p:spPr>
          <a:xfrm>
            <a:off x="4219393" y="982408"/>
            <a:ext cx="6069411" cy="1077218"/>
          </a:xfrm>
          <a:prstGeom prst="rect">
            <a:avLst/>
          </a:prstGeom>
          <a:noFill/>
        </p:spPr>
        <p:txBody>
          <a:bodyPr wrap="square" rtlCol="1">
            <a:spAutoFit/>
          </a:bodyPr>
          <a:lstStyle/>
          <a:p>
            <a:pPr algn="ctr"/>
            <a:r>
              <a:rPr lang="he-IL" sz="3200" b="1" dirty="0">
                <a:solidFill>
                  <a:schemeClr val="accent6">
                    <a:lumMod val="50000"/>
                  </a:schemeClr>
                </a:solidFill>
              </a:rPr>
              <a:t>נַחַל הַיַּרְקוֹן</a:t>
            </a:r>
          </a:p>
          <a:p>
            <a:pPr algn="ctr"/>
            <a:endParaRPr lang="he-IL" sz="3200" b="1" dirty="0">
              <a:solidFill>
                <a:schemeClr val="accent6">
                  <a:lumMod val="50000"/>
                </a:schemeClr>
              </a:solidFill>
            </a:endParaRPr>
          </a:p>
        </p:txBody>
      </p:sp>
      <p:sp>
        <p:nvSpPr>
          <p:cNvPr id="11" name="TextBox 10"/>
          <p:cNvSpPr txBox="1"/>
          <p:nvPr/>
        </p:nvSpPr>
        <p:spPr>
          <a:xfrm>
            <a:off x="1014373" y="6457890"/>
            <a:ext cx="3997234" cy="400110"/>
          </a:xfrm>
          <a:prstGeom prst="rect">
            <a:avLst/>
          </a:prstGeom>
          <a:noFill/>
        </p:spPr>
        <p:txBody>
          <a:bodyPr wrap="square" rtlCol="1">
            <a:spAutoFit/>
          </a:bodyPr>
          <a:lstStyle/>
          <a:p>
            <a:r>
              <a:rPr lang="he-IL" sz="2000" dirty="0" smtClean="0">
                <a:solidFill>
                  <a:schemeClr val="accent6">
                    <a:lumMod val="50000"/>
                  </a:schemeClr>
                </a:solidFill>
              </a:rPr>
              <a:t>מתוך יחידת ההוראה "פסולת וסביבה"</a:t>
            </a:r>
            <a:endParaRPr lang="he-IL" sz="2000" dirty="0">
              <a:solidFill>
                <a:schemeClr val="accent6">
                  <a:lumMod val="50000"/>
                </a:schemeClr>
              </a:solidFill>
            </a:endParaRPr>
          </a:p>
        </p:txBody>
      </p:sp>
    </p:spTree>
    <p:extLst>
      <p:ext uri="{BB962C8B-B14F-4D97-AF65-F5344CB8AC3E}">
        <p14:creationId xmlns:p14="http://schemas.microsoft.com/office/powerpoint/2010/main" val="279858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41684-0310-9045-8FE5-875F7B59C73A}"/>
              </a:ext>
            </a:extLst>
          </p:cNvPr>
          <p:cNvSpPr>
            <a:spLocks noGrp="1"/>
          </p:cNvSpPr>
          <p:nvPr>
            <p:ph type="title"/>
          </p:nvPr>
        </p:nvSpPr>
        <p:spPr/>
        <p:txBody>
          <a:bodyPr/>
          <a:lstStyle/>
          <a:p>
            <a:r>
              <a:rPr lang="he-IL" b="1" dirty="0">
                <a:latin typeface="David" panose="020E0502060401010101" pitchFamily="34" charset="-79"/>
                <a:cs typeface="David" panose="020E0502060401010101" pitchFamily="34" charset="-79"/>
              </a:rPr>
              <a:t>מָה </a:t>
            </a:r>
            <a:r>
              <a:rPr lang="he-IL" b="1" dirty="0" smtClean="0">
                <a:latin typeface="David" panose="020E0502060401010101" pitchFamily="34" charset="-79"/>
                <a:cs typeface="David" panose="020E0502060401010101" pitchFamily="34" charset="-79"/>
              </a:rPr>
              <a:t>נִלְמַד </a:t>
            </a:r>
            <a:r>
              <a:rPr lang="he-IL" b="1" dirty="0">
                <a:latin typeface="David" panose="020E0502060401010101" pitchFamily="34" charset="-79"/>
                <a:cs typeface="David" panose="020E0502060401010101" pitchFamily="34" charset="-79"/>
              </a:rPr>
              <a:t>הַיּוֹם?</a:t>
            </a:r>
            <a:endParaRPr lang="x-none" b="1" dirty="0">
              <a:latin typeface="David" panose="020E0502060401010101" pitchFamily="34" charset="-79"/>
              <a:cs typeface="David" panose="020E0502060401010101" pitchFamily="34" charset="-79"/>
            </a:endParaRPr>
          </a:p>
        </p:txBody>
      </p:sp>
      <p:pic>
        <p:nvPicPr>
          <p:cNvPr id="7" name="Picture 6">
            <a:extLst>
              <a:ext uri="{FF2B5EF4-FFF2-40B4-BE49-F238E27FC236}">
                <a16:creationId xmlns:a16="http://schemas.microsoft.com/office/drawing/2014/main" id="{DA7952BE-2EAD-6146-A1DB-1E0A94AD16D1}"/>
              </a:ext>
            </a:extLst>
          </p:cNvPr>
          <p:cNvPicPr>
            <a:picLocks noChangeAspect="1"/>
          </p:cNvPicPr>
          <p:nvPr/>
        </p:nvPicPr>
        <p:blipFill>
          <a:blip r:embed="rId3"/>
          <a:stretch>
            <a:fillRect/>
          </a:stretch>
        </p:blipFill>
        <p:spPr>
          <a:xfrm rot="8057618">
            <a:off x="290049" y="269606"/>
            <a:ext cx="1468977" cy="973310"/>
          </a:xfrm>
          <a:prstGeom prst="rect">
            <a:avLst/>
          </a:prstGeom>
        </p:spPr>
      </p:pic>
      <p:pic>
        <p:nvPicPr>
          <p:cNvPr id="9" name="Picture 8">
            <a:extLst>
              <a:ext uri="{FF2B5EF4-FFF2-40B4-BE49-F238E27FC236}">
                <a16:creationId xmlns:a16="http://schemas.microsoft.com/office/drawing/2014/main" id="{71839C5F-83A3-8449-9FEF-5203C8AED21E}"/>
              </a:ext>
            </a:extLst>
          </p:cNvPr>
          <p:cNvPicPr>
            <a:picLocks noChangeAspect="1"/>
          </p:cNvPicPr>
          <p:nvPr/>
        </p:nvPicPr>
        <p:blipFill>
          <a:blip r:embed="rId4"/>
          <a:stretch>
            <a:fillRect/>
          </a:stretch>
        </p:blipFill>
        <p:spPr>
          <a:xfrm>
            <a:off x="10833322" y="5810250"/>
            <a:ext cx="2082800" cy="2095500"/>
          </a:xfrm>
          <a:prstGeom prst="rect">
            <a:avLst/>
          </a:prstGeom>
        </p:spPr>
      </p:pic>
      <p:sp>
        <p:nvSpPr>
          <p:cNvPr id="8" name="Google Shape;335;p16">
            <a:extLst>
              <a:ext uri="{FF2B5EF4-FFF2-40B4-BE49-F238E27FC236}">
                <a16:creationId xmlns:a16="http://schemas.microsoft.com/office/drawing/2014/main" id="{C71738B7-E965-42F9-A129-D36F5C747F9A}"/>
              </a:ext>
            </a:extLst>
          </p:cNvPr>
          <p:cNvSpPr txBox="1">
            <a:spLocks/>
          </p:cNvSpPr>
          <p:nvPr/>
        </p:nvSpPr>
        <p:spPr>
          <a:xfrm>
            <a:off x="754740" y="1809497"/>
            <a:ext cx="10599060" cy="4792471"/>
          </a:xfrm>
          <a:prstGeom prst="rect">
            <a:avLst/>
          </a:prstGeom>
          <a:noFill/>
          <a:ln>
            <a:noFill/>
          </a:ln>
        </p:spPr>
        <p:txBody>
          <a:bodyPr spcFirstLastPara="1" wrap="square" lIns="91425" tIns="45700" rIns="91425" bIns="45700" anchor="t" anchorCtr="0">
            <a:noAutofit/>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Clr>
                <a:schemeClr val="dk1"/>
              </a:buClr>
              <a:buSzPts val="3600"/>
            </a:pPr>
            <a:r>
              <a:rPr lang="he-IL" sz="6000" b="1" dirty="0">
                <a:solidFill>
                  <a:schemeClr val="bg1"/>
                </a:solidFill>
              </a:rPr>
              <a:t/>
            </a:r>
            <a:br>
              <a:rPr lang="he-IL" sz="6000" b="1" dirty="0">
                <a:solidFill>
                  <a:schemeClr val="bg1"/>
                </a:solidFill>
              </a:rPr>
            </a:br>
            <a:endParaRPr lang="he-IL" sz="6000" b="1" dirty="0">
              <a:solidFill>
                <a:schemeClr val="bg1"/>
              </a:solidFill>
            </a:endParaRPr>
          </a:p>
        </p:txBody>
      </p:sp>
      <p:sp>
        <p:nvSpPr>
          <p:cNvPr id="6" name="Google Shape;335;p16">
            <a:extLst>
              <a:ext uri="{FF2B5EF4-FFF2-40B4-BE49-F238E27FC236}">
                <a16:creationId xmlns:a16="http://schemas.microsoft.com/office/drawing/2014/main" id="{24EAAD17-0FC7-4AD5-AB38-107A63EA561D}"/>
              </a:ext>
            </a:extLst>
          </p:cNvPr>
          <p:cNvSpPr txBox="1">
            <a:spLocks/>
          </p:cNvSpPr>
          <p:nvPr/>
        </p:nvSpPr>
        <p:spPr>
          <a:xfrm>
            <a:off x="-481568" y="1457290"/>
            <a:ext cx="11588672" cy="5211586"/>
          </a:xfrm>
          <a:prstGeom prst="rect">
            <a:avLst/>
          </a:prstGeom>
          <a:noFill/>
          <a:ln>
            <a:noFill/>
          </a:ln>
        </p:spPr>
        <p:txBody>
          <a:bodyPr spcFirstLastPara="1" wrap="square" lIns="91425" tIns="45700" rIns="91425" bIns="45700" anchor="t" anchorCtr="0">
            <a:noAutofit/>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a:latin typeface="David" panose="020E0502060401010101" pitchFamily="34" charset="-79"/>
                <a:cs typeface="David" panose="020E0502060401010101" pitchFamily="34" charset="-79"/>
              </a:rPr>
              <a:t>נִקְרָא קֶטַע מֵידָע "נַחַל הַיַּרְקוֹן".</a:t>
            </a:r>
          </a:p>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a:latin typeface="David" panose="020E0502060401010101" pitchFamily="34" charset="-79"/>
                <a:cs typeface="David" panose="020E0502060401010101" pitchFamily="34" charset="-79"/>
              </a:rPr>
              <a:t>נִלְמַד עַל זִהוּם נַחַל הַיַּרְקוֹן </a:t>
            </a:r>
            <a:r>
              <a:rPr lang="he-IL" sz="3600" b="1" dirty="0" err="1">
                <a:latin typeface="David" panose="020E0502060401010101" pitchFamily="34" charset="-79"/>
                <a:cs typeface="David" panose="020E0502060401010101" pitchFamily="34" charset="-79"/>
              </a:rPr>
              <a:t>וְטִהוּרו</a:t>
            </a:r>
            <a:r>
              <a:rPr lang="he-IL" sz="3600" b="1" dirty="0">
                <a:latin typeface="David" panose="020E0502060401010101" pitchFamily="34" charset="-79"/>
                <a:cs typeface="David" panose="020E0502060401010101" pitchFamily="34" charset="-79"/>
              </a:rPr>
              <a:t>ֹ.</a:t>
            </a:r>
          </a:p>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a:latin typeface="David" panose="020E0502060401010101" pitchFamily="34" charset="-79"/>
                <a:cs typeface="David" panose="020E0502060401010101" pitchFamily="34" charset="-79"/>
              </a:rPr>
              <a:t>נַכִּיר מִלִּים מְתָאֲרוֹת.</a:t>
            </a:r>
          </a:p>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a:latin typeface="David" panose="020E0502060401010101" pitchFamily="34" charset="-79"/>
                <a:cs typeface="David" panose="020E0502060401010101" pitchFamily="34" charset="-79"/>
              </a:rPr>
              <a:t>נְזַהֶה פְּעָלִים </a:t>
            </a:r>
            <a:r>
              <a:rPr lang="he-IL" sz="3600" b="1" dirty="0" smtClean="0">
                <a:latin typeface="David" panose="020E0502060401010101" pitchFamily="34" charset="-79"/>
                <a:cs typeface="David" panose="020E0502060401010101" pitchFamily="34" charset="-79"/>
              </a:rPr>
              <a:t>בַּקֶטַע</a:t>
            </a:r>
            <a:r>
              <a:rPr lang="he-IL" sz="3600" b="1" dirty="0">
                <a:latin typeface="David" panose="020E0502060401010101" pitchFamily="34" charset="-79"/>
                <a:cs typeface="David" panose="020E0502060401010101" pitchFamily="34" charset="-79"/>
              </a:rPr>
              <a:t>.</a:t>
            </a:r>
          </a:p>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smtClean="0">
                <a:latin typeface="David" panose="020E0502060401010101" pitchFamily="34" charset="-79"/>
                <a:cs typeface="David" panose="020E0502060401010101" pitchFamily="34" charset="-79"/>
              </a:rPr>
              <a:t>נַחֲקֹר </a:t>
            </a:r>
            <a:r>
              <a:rPr lang="he-IL" sz="3600" b="1" dirty="0">
                <a:latin typeface="David" panose="020E0502060401010101" pitchFamily="34" charset="-79"/>
                <a:cs typeface="David" panose="020E0502060401010101" pitchFamily="34" charset="-79"/>
              </a:rPr>
              <a:t>מִלָּה.</a:t>
            </a:r>
          </a:p>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a:latin typeface="David" panose="020E0502060401010101" pitchFamily="34" charset="-79"/>
                <a:cs typeface="David" panose="020E0502060401010101" pitchFamily="34" charset="-79"/>
              </a:rPr>
              <a:t>נָבִין אֶת תַּפְקִיד </a:t>
            </a:r>
            <a:r>
              <a:rPr lang="he-IL" sz="3600" b="1" dirty="0" smtClean="0">
                <a:latin typeface="David" panose="020E0502060401010101" pitchFamily="34" charset="-79"/>
                <a:cs typeface="David" panose="020E0502060401010101" pitchFamily="34" charset="-79"/>
              </a:rPr>
              <a:t>הַסּוֹגְרַיִם</a:t>
            </a:r>
            <a:r>
              <a:rPr lang="he-IL" sz="3600" b="1" dirty="0">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316189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342900" y="190467"/>
            <a:ext cx="8280000" cy="720000"/>
          </a:xfrm>
        </p:spPr>
        <p:txBody>
          <a:bodyPr>
            <a:normAutofit/>
          </a:bodyPr>
          <a:lstStyle/>
          <a:p>
            <a:r>
              <a:rPr lang="he-IL" b="1" dirty="0">
                <a:latin typeface="Arial" panose="020B0604020202020204" pitchFamily="34" charset="0"/>
                <a:cs typeface="Arial" panose="020B0604020202020204" pitchFamily="34" charset="0"/>
              </a:rPr>
              <a:t>רַעֲיוֹן מֶרְכָּזִי - פִּסְקָה שְׁנִיָּה</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342900" y="-65370"/>
            <a:ext cx="1017545" cy="1070700"/>
          </a:xfrm>
          <a:prstGeom prst="rect">
            <a:avLst/>
          </a:prstGeom>
        </p:spPr>
      </p:pic>
      <p:sp>
        <p:nvSpPr>
          <p:cNvPr id="2" name="TextBox 1"/>
          <p:cNvSpPr txBox="1"/>
          <p:nvPr/>
        </p:nvSpPr>
        <p:spPr>
          <a:xfrm>
            <a:off x="1030584" y="2332795"/>
            <a:ext cx="8051817" cy="1570751"/>
          </a:xfrm>
          <a:prstGeom prst="rect">
            <a:avLst/>
          </a:prstGeom>
          <a:noFill/>
        </p:spPr>
        <p:txBody>
          <a:bodyPr wrap="square" rtlCol="1">
            <a:spAutoFit/>
          </a:bodyPr>
          <a:lstStyle/>
          <a:p>
            <a:pPr algn="r" rtl="1">
              <a:lnSpc>
                <a:spcPct val="150000"/>
              </a:lnSpc>
            </a:pPr>
            <a:endParaRPr lang="he-IL" sz="3600" dirty="0"/>
          </a:p>
          <a:p>
            <a:pPr algn="just" rtl="1">
              <a:lnSpc>
                <a:spcPct val="150000"/>
              </a:lnSpc>
            </a:pPr>
            <a:endParaRPr lang="he-IL" sz="3200" dirty="0"/>
          </a:p>
        </p:txBody>
      </p:sp>
      <p:pic>
        <p:nvPicPr>
          <p:cNvPr id="14" name="תמונה 13">
            <a:extLst>
              <a:ext uri="{FF2B5EF4-FFF2-40B4-BE49-F238E27FC236}">
                <a16:creationId xmlns:a16="http://schemas.microsoft.com/office/drawing/2014/main" id="{2DB05456-8BD7-493D-8095-A2E442849E9B}"/>
              </a:ext>
            </a:extLst>
          </p:cNvPr>
          <p:cNvPicPr>
            <a:picLocks noChangeAspect="1"/>
          </p:cNvPicPr>
          <p:nvPr/>
        </p:nvPicPr>
        <p:blipFill>
          <a:blip r:embed="rId4"/>
          <a:stretch>
            <a:fillRect/>
          </a:stretch>
        </p:blipFill>
        <p:spPr>
          <a:xfrm>
            <a:off x="2640669" y="2293771"/>
            <a:ext cx="7041490" cy="1268078"/>
          </a:xfrm>
          <a:prstGeom prst="rect">
            <a:avLst/>
          </a:prstGeom>
        </p:spPr>
      </p:pic>
      <p:sp>
        <p:nvSpPr>
          <p:cNvPr id="15" name="תיבת טקסט 5">
            <a:extLst>
              <a:ext uri="{FF2B5EF4-FFF2-40B4-BE49-F238E27FC236}">
                <a16:creationId xmlns:a16="http://schemas.microsoft.com/office/drawing/2014/main" id="{FD14107A-159A-4B9D-ABA3-BAD84FD131EE}"/>
              </a:ext>
            </a:extLst>
          </p:cNvPr>
          <p:cNvSpPr txBox="1"/>
          <p:nvPr/>
        </p:nvSpPr>
        <p:spPr>
          <a:xfrm>
            <a:off x="2907696" y="2589131"/>
            <a:ext cx="6174705" cy="646331"/>
          </a:xfrm>
          <a:prstGeom prst="rect">
            <a:avLst/>
          </a:prstGeom>
          <a:noFill/>
        </p:spPr>
        <p:txBody>
          <a:bodyPr wrap="square" rtlCol="1">
            <a:spAutoFit/>
          </a:bodyPr>
          <a:lstStyle/>
          <a:p>
            <a:pPr algn="r"/>
            <a:r>
              <a:rPr lang="he-IL" sz="3600" b="1" dirty="0">
                <a:solidFill>
                  <a:schemeClr val="accent6">
                    <a:lumMod val="50000"/>
                  </a:schemeClr>
                </a:solidFill>
                <a:latin typeface="David" panose="020E0502060401010101" pitchFamily="34" charset="-79"/>
                <a:cs typeface="David" panose="020E0502060401010101" pitchFamily="34" charset="-79"/>
              </a:rPr>
              <a:t>עַל מָה מְדֻבָּר בַּפִּסְקָה </a:t>
            </a:r>
            <a:r>
              <a:rPr lang="he-IL" sz="3600" b="1" dirty="0" err="1">
                <a:solidFill>
                  <a:schemeClr val="accent6">
                    <a:lumMod val="50000"/>
                  </a:schemeClr>
                </a:solidFill>
                <a:latin typeface="David" panose="020E0502060401010101" pitchFamily="34" charset="-79"/>
                <a:cs typeface="David" panose="020E0502060401010101" pitchFamily="34" charset="-79"/>
              </a:rPr>
              <a:t>הַשְּׁנִיָּה</a:t>
            </a:r>
            <a:r>
              <a:rPr lang="he-IL" sz="3600" b="1" dirty="0">
                <a:solidFill>
                  <a:schemeClr val="accent6">
                    <a:lumMod val="50000"/>
                  </a:schemeClr>
                </a:solidFill>
                <a:latin typeface="David" panose="020E0502060401010101" pitchFamily="34" charset="-79"/>
                <a:cs typeface="David" panose="020E0502060401010101" pitchFamily="34" charset="-79"/>
              </a:rPr>
              <a:t>?</a:t>
            </a:r>
          </a:p>
        </p:txBody>
      </p:sp>
      <p:sp>
        <p:nvSpPr>
          <p:cNvPr id="10" name="TextBox 9"/>
          <p:cNvSpPr txBox="1"/>
          <p:nvPr/>
        </p:nvSpPr>
        <p:spPr>
          <a:xfrm>
            <a:off x="1816294" y="4115297"/>
            <a:ext cx="9459253" cy="707886"/>
          </a:xfrm>
          <a:prstGeom prst="rect">
            <a:avLst/>
          </a:prstGeom>
          <a:noFill/>
        </p:spPr>
        <p:txBody>
          <a:bodyPr wrap="square" rtlCol="1">
            <a:spAutoFit/>
          </a:bodyPr>
          <a:lstStyle/>
          <a:p>
            <a:pPr algn="ctr"/>
            <a:r>
              <a:rPr lang="he-IL" sz="4000" b="1" dirty="0">
                <a:solidFill>
                  <a:schemeClr val="accent5">
                    <a:lumMod val="50000"/>
                  </a:schemeClr>
                </a:solidFill>
                <a:latin typeface="David" panose="020E0502060401010101" pitchFamily="34" charset="-79"/>
                <a:cs typeface="David" panose="020E0502060401010101" pitchFamily="34" charset="-79"/>
              </a:rPr>
              <a:t>הַפְּעֻלּוֹת לְטִהוּר </a:t>
            </a:r>
            <a:r>
              <a:rPr lang="he-IL" sz="4000" b="1" dirty="0" err="1">
                <a:solidFill>
                  <a:schemeClr val="accent5">
                    <a:lumMod val="50000"/>
                  </a:schemeClr>
                </a:solidFill>
                <a:latin typeface="David" panose="020E0502060401010101" pitchFamily="34" charset="-79"/>
                <a:cs typeface="David" panose="020E0502060401010101" pitchFamily="34" charset="-79"/>
              </a:rPr>
              <a:t>וּלְנִקּוּי</a:t>
            </a:r>
            <a:r>
              <a:rPr lang="he-IL" sz="4000" b="1" dirty="0">
                <a:solidFill>
                  <a:schemeClr val="accent5">
                    <a:lumMod val="50000"/>
                  </a:schemeClr>
                </a:solidFill>
                <a:latin typeface="David" panose="020E0502060401010101" pitchFamily="34" charset="-79"/>
                <a:cs typeface="David" panose="020E0502060401010101" pitchFamily="34" charset="-79"/>
              </a:rPr>
              <a:t> נַחַל הַיַּרְקוֹן</a:t>
            </a:r>
          </a:p>
        </p:txBody>
      </p:sp>
    </p:spTree>
    <p:extLst>
      <p:ext uri="{BB962C8B-B14F-4D97-AF65-F5344CB8AC3E}">
        <p14:creationId xmlns:p14="http://schemas.microsoft.com/office/powerpoint/2010/main" val="189413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p:cNvSpPr/>
          <p:nvPr/>
        </p:nvSpPr>
        <p:spPr>
          <a:xfrm>
            <a:off x="2501984" y="3353032"/>
            <a:ext cx="7320621" cy="1314584"/>
          </a:xfrm>
          <a:prstGeom prst="ellipse">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solidFill>
                <a:schemeClr val="accent6">
                  <a:lumMod val="50000"/>
                </a:schemeClr>
              </a:solidFill>
            </a:endParaRPr>
          </a:p>
        </p:txBody>
      </p:sp>
      <p:sp>
        <p:nvSpPr>
          <p:cNvPr id="10" name="Title 4">
            <a:extLst>
              <a:ext uri="{FF2B5EF4-FFF2-40B4-BE49-F238E27FC236}">
                <a16:creationId xmlns:a16="http://schemas.microsoft.com/office/drawing/2014/main" id="{61AFFA1F-50A1-CC45-96F8-BD150ABF4A19}"/>
              </a:ext>
            </a:extLst>
          </p:cNvPr>
          <p:cNvSpPr txBox="1">
            <a:spLocks/>
          </p:cNvSpPr>
          <p:nvPr/>
        </p:nvSpPr>
        <p:spPr>
          <a:xfrm>
            <a:off x="3521762" y="364262"/>
            <a:ext cx="8280000" cy="720000"/>
          </a:xfrm>
          <a:prstGeom prst="rect">
            <a:avLst/>
          </a:prstGeom>
          <a:solidFill>
            <a:schemeClr val="accent1"/>
          </a:solidFill>
        </p:spPr>
        <p:txBody>
          <a:bodyPr vert="horz" lIns="91440" tIns="45720" rIns="91440" bIns="45720" rtlCol="0" anchor="b">
            <a:normAutofit/>
          </a:bodyPr>
          <a:lstStyle>
            <a:lvl1pPr algn="r" defTabSz="914400" rtl="1" eaLnBrk="1" latinLnBrk="0" hangingPunct="1">
              <a:lnSpc>
                <a:spcPct val="90000"/>
              </a:lnSpc>
              <a:spcBef>
                <a:spcPct val="0"/>
              </a:spcBef>
              <a:buNone/>
              <a:defRPr sz="4400" b="0" i="0" kern="1200">
                <a:solidFill>
                  <a:schemeClr val="bg1"/>
                </a:solidFill>
                <a:latin typeface="Calibri" panose="020F0502020204030204" pitchFamily="34" charset="0"/>
                <a:ea typeface="Open Sans" panose="020B0606030504020204" pitchFamily="34" charset="0"/>
                <a:cs typeface="+mn-cs"/>
              </a:defRPr>
            </a:lvl1pPr>
          </a:lstStyle>
          <a:p>
            <a:r>
              <a:rPr lang="he-IL" b="1" dirty="0">
                <a:latin typeface="Arial" panose="020B0604020202020204" pitchFamily="34" charset="0"/>
              </a:rPr>
              <a:t>אִרְגּוּן מֵידָע</a:t>
            </a:r>
            <a:r>
              <a:rPr lang="he-IL" b="1" dirty="0" smtClean="0">
                <a:latin typeface="Arial" panose="020B0604020202020204" pitchFamily="34" charset="0"/>
              </a:rPr>
              <a:t>– </a:t>
            </a:r>
            <a:r>
              <a:rPr lang="he-IL" b="1" dirty="0">
                <a:latin typeface="Arial" panose="020B0604020202020204" pitchFamily="34" charset="0"/>
              </a:rPr>
              <a:t>פִּסְקָה שְׁנִיָּה</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012990" y="13562"/>
            <a:ext cx="1017545" cy="1070700"/>
          </a:xfrm>
          <a:prstGeom prst="rect">
            <a:avLst/>
          </a:prstGeom>
        </p:spPr>
      </p:pic>
      <p:cxnSp>
        <p:nvCxnSpPr>
          <p:cNvPr id="5" name="מחבר חץ ישר 4"/>
          <p:cNvCxnSpPr/>
          <p:nvPr/>
        </p:nvCxnSpPr>
        <p:spPr>
          <a:xfrm flipV="1">
            <a:off x="9042926" y="2812555"/>
            <a:ext cx="966464" cy="480920"/>
          </a:xfrm>
          <a:prstGeom prst="straightConnector1">
            <a:avLst/>
          </a:prstGeom>
          <a:ln w="76200">
            <a:solidFill>
              <a:srgbClr val="FFC00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V="1">
            <a:off x="6012180" y="2233956"/>
            <a:ext cx="0" cy="61501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H="1" flipV="1">
            <a:off x="2501984" y="2734100"/>
            <a:ext cx="1022012" cy="44160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8159479" y="4875285"/>
            <a:ext cx="883447" cy="563393"/>
          </a:xfrm>
          <a:prstGeom prst="straightConnector1">
            <a:avLst/>
          </a:prstGeom>
          <a:ln w="76200">
            <a:solidFill>
              <a:srgbClr val="FFC00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H="1">
            <a:off x="3569850" y="4868116"/>
            <a:ext cx="921370" cy="65417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83579" y="3638063"/>
            <a:ext cx="9459253" cy="707886"/>
          </a:xfrm>
          <a:prstGeom prst="rect">
            <a:avLst/>
          </a:prstGeom>
          <a:noFill/>
        </p:spPr>
        <p:txBody>
          <a:bodyPr wrap="square" rtlCol="1">
            <a:spAutoFit/>
          </a:bodyPr>
          <a:lstStyle/>
          <a:p>
            <a:pPr algn="ctr"/>
            <a:r>
              <a:rPr lang="he-IL" sz="4000" b="1" dirty="0">
                <a:solidFill>
                  <a:schemeClr val="accent5">
                    <a:lumMod val="50000"/>
                  </a:schemeClr>
                </a:solidFill>
                <a:latin typeface="David" panose="020E0502060401010101" pitchFamily="34" charset="-79"/>
                <a:cs typeface="David" panose="020E0502060401010101" pitchFamily="34" charset="-79"/>
              </a:rPr>
              <a:t>הַפְּעֻלּוֹת לְטִהוּר </a:t>
            </a:r>
            <a:r>
              <a:rPr lang="he-IL" sz="4000" b="1" dirty="0" err="1">
                <a:solidFill>
                  <a:schemeClr val="accent5">
                    <a:lumMod val="50000"/>
                  </a:schemeClr>
                </a:solidFill>
                <a:latin typeface="David" panose="020E0502060401010101" pitchFamily="34" charset="-79"/>
                <a:cs typeface="David" panose="020E0502060401010101" pitchFamily="34" charset="-79"/>
              </a:rPr>
              <a:t>וּלְנִקּוּי</a:t>
            </a:r>
            <a:r>
              <a:rPr lang="he-IL" sz="4000" b="1" dirty="0">
                <a:solidFill>
                  <a:schemeClr val="accent5">
                    <a:lumMod val="50000"/>
                  </a:schemeClr>
                </a:solidFill>
                <a:latin typeface="David" panose="020E0502060401010101" pitchFamily="34" charset="-79"/>
                <a:cs typeface="David" panose="020E0502060401010101" pitchFamily="34" charset="-79"/>
              </a:rPr>
              <a:t> נַחַל הַיַּרְקוֹן</a:t>
            </a:r>
          </a:p>
        </p:txBody>
      </p:sp>
    </p:spTree>
    <p:extLst>
      <p:ext uri="{BB962C8B-B14F-4D97-AF65-F5344CB8AC3E}">
        <p14:creationId xmlns:p14="http://schemas.microsoft.com/office/powerpoint/2010/main" val="46402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61AFFA1F-50A1-CC45-96F8-BD150ABF4A19}"/>
              </a:ext>
            </a:extLst>
          </p:cNvPr>
          <p:cNvSpPr txBox="1">
            <a:spLocks/>
          </p:cNvSpPr>
          <p:nvPr/>
        </p:nvSpPr>
        <p:spPr>
          <a:xfrm>
            <a:off x="3521762" y="364262"/>
            <a:ext cx="8280000" cy="720000"/>
          </a:xfrm>
          <a:prstGeom prst="rect">
            <a:avLst/>
          </a:prstGeom>
          <a:solidFill>
            <a:schemeClr val="accent1"/>
          </a:solidFill>
        </p:spPr>
        <p:txBody>
          <a:bodyPr vert="horz" lIns="91440" tIns="45720" rIns="91440" bIns="45720" rtlCol="0" anchor="b">
            <a:normAutofit/>
          </a:bodyPr>
          <a:lstStyle>
            <a:lvl1pPr algn="r" defTabSz="914400" rtl="1" eaLnBrk="1" latinLnBrk="0" hangingPunct="1">
              <a:lnSpc>
                <a:spcPct val="90000"/>
              </a:lnSpc>
              <a:spcBef>
                <a:spcPct val="0"/>
              </a:spcBef>
              <a:buNone/>
              <a:defRPr sz="4400" b="0" i="0" kern="1200">
                <a:solidFill>
                  <a:schemeClr val="bg1"/>
                </a:solidFill>
                <a:latin typeface="Calibri" panose="020F0502020204030204" pitchFamily="34" charset="0"/>
                <a:ea typeface="Open Sans" panose="020B0606030504020204" pitchFamily="34" charset="0"/>
                <a:cs typeface="+mn-cs"/>
              </a:defRPr>
            </a:lvl1pPr>
          </a:lstStyle>
          <a:p>
            <a:r>
              <a:rPr lang="he-IL" b="1" dirty="0">
                <a:latin typeface="Arial" panose="020B0604020202020204" pitchFamily="34" charset="0"/>
              </a:rPr>
              <a:t>הַקְנָיַת </a:t>
            </a:r>
            <a:r>
              <a:rPr lang="he-IL" b="1" dirty="0" smtClean="0">
                <a:latin typeface="Arial" panose="020B0604020202020204" pitchFamily="34" charset="0"/>
              </a:rPr>
              <a:t>יֶדַע – </a:t>
            </a:r>
            <a:r>
              <a:rPr lang="he-IL" b="1" dirty="0" smtClean="0">
                <a:latin typeface="Arial" panose="020B0604020202020204" pitchFamily="34" charset="0"/>
                <a:cs typeface="Arial" panose="020B0604020202020204" pitchFamily="34" charset="0"/>
              </a:rPr>
              <a:t>פִּסְקָה שְׁנִיָּה</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012990" y="13562"/>
            <a:ext cx="1017545" cy="1070700"/>
          </a:xfrm>
          <a:prstGeom prst="rect">
            <a:avLst/>
          </a:prstGeom>
        </p:spPr>
      </p:pic>
      <p:sp>
        <p:nvSpPr>
          <p:cNvPr id="4" name="מלבן 3"/>
          <p:cNvSpPr/>
          <p:nvPr/>
        </p:nvSpPr>
        <p:spPr>
          <a:xfrm>
            <a:off x="306556" y="1753443"/>
            <a:ext cx="11495207" cy="4524315"/>
          </a:xfrm>
          <a:prstGeom prst="rect">
            <a:avLst/>
          </a:prstGeom>
        </p:spPr>
        <p:txBody>
          <a:bodyPr wrap="square">
            <a:spAutoFit/>
          </a:bodyPr>
          <a:lstStyle/>
          <a:p>
            <a:pPr algn="just" rtl="1"/>
            <a:r>
              <a:rPr lang="he-IL" sz="3200" dirty="0">
                <a:latin typeface="David" panose="020E0502060401010101" pitchFamily="34" charset="-79"/>
                <a:cs typeface="David" panose="020E0502060401010101" pitchFamily="34" charset="-79"/>
              </a:rPr>
              <a:t>כְּשֶׁהִתְבָּרְרָה הַפְּגִיעָה הַקָּשָׁה בַּנַּחַל,</a:t>
            </a:r>
            <a:r>
              <a:rPr lang="he-IL" sz="3200" b="1" dirty="0">
                <a:latin typeface="David" panose="020E0502060401010101" pitchFamily="34" charset="-79"/>
                <a:cs typeface="David" panose="020E0502060401010101" pitchFamily="34" charset="-79"/>
              </a:rPr>
              <a:t> </a:t>
            </a:r>
            <a:r>
              <a:rPr lang="he-IL" sz="3200" b="1" dirty="0">
                <a:solidFill>
                  <a:srgbClr val="00B0F0"/>
                </a:solidFill>
                <a:latin typeface="David" panose="020E0502060401010101" pitchFamily="34" charset="-79"/>
                <a:cs typeface="David" panose="020E0502060401010101" pitchFamily="34" charset="-79"/>
              </a:rPr>
              <a:t>הִגִּיעוּ</a:t>
            </a:r>
            <a:r>
              <a:rPr lang="he-IL" sz="3200" b="1" dirty="0">
                <a:latin typeface="David" panose="020E0502060401010101" pitchFamily="34" charset="-79"/>
                <a:cs typeface="David" panose="020E0502060401010101" pitchFamily="34" charset="-79"/>
              </a:rPr>
              <a:t> </a:t>
            </a:r>
            <a:r>
              <a:rPr lang="he-IL" sz="3200" dirty="0">
                <a:latin typeface="David" panose="020E0502060401010101" pitchFamily="34" charset="-79"/>
                <a:cs typeface="David" panose="020E0502060401010101" pitchFamily="34" charset="-79"/>
              </a:rPr>
              <a:t>מֻמְחִים רַבִּים לְנַסּוֹת וּלְשַׁקֵּם אֶת הַנַּחַל: שְׁאִיבַת הַמַּיִם </a:t>
            </a:r>
            <a:r>
              <a:rPr lang="he-IL" sz="3200" b="1" dirty="0">
                <a:solidFill>
                  <a:srgbClr val="00B0F0"/>
                </a:solidFill>
                <a:latin typeface="David" panose="020E0502060401010101" pitchFamily="34" charset="-79"/>
                <a:cs typeface="David" panose="020E0502060401010101" pitchFamily="34" charset="-79"/>
              </a:rPr>
              <a:t>הֻפְסְקָה</a:t>
            </a:r>
            <a:r>
              <a:rPr lang="he-IL" sz="3200" b="1" dirty="0">
                <a:latin typeface="David" panose="020E0502060401010101" pitchFamily="34" charset="-79"/>
                <a:cs typeface="David" panose="020E0502060401010101" pitchFamily="34" charset="-79"/>
              </a:rPr>
              <a:t>,</a:t>
            </a:r>
            <a:r>
              <a:rPr lang="he-IL" sz="3200" b="1" dirty="0">
                <a:solidFill>
                  <a:srgbClr val="00B0F0"/>
                </a:solidFill>
                <a:latin typeface="David" panose="020E0502060401010101" pitchFamily="34" charset="-79"/>
                <a:cs typeface="David" panose="020E0502060401010101" pitchFamily="34" charset="-79"/>
              </a:rPr>
              <a:t> וְנֶעֶרְכוּ </a:t>
            </a:r>
            <a:r>
              <a:rPr lang="he-IL" sz="3200" dirty="0" err="1">
                <a:latin typeface="David" panose="020E0502060401010101" pitchFamily="34" charset="-79"/>
                <a:cs typeface="David" panose="020E0502060401010101" pitchFamily="34" charset="-79"/>
              </a:rPr>
              <a:t>פְּעֻלּוֹת</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נִקּוּי</a:t>
            </a:r>
            <a:r>
              <a:rPr lang="he-IL" sz="3200" dirty="0">
                <a:latin typeface="David" panose="020E0502060401010101" pitchFamily="34" charset="-79"/>
                <a:cs typeface="David" panose="020E0502060401010101" pitchFamily="34" charset="-79"/>
              </a:rPr>
              <a:t> לְאֹרֶךְ הַנַּחַל וְהַמַּיִם חָזְרוּ לִזְרֹם בַּנַּחַל. כֻּלָּם</a:t>
            </a:r>
            <a:r>
              <a:rPr lang="he-IL" sz="3200" b="1" dirty="0">
                <a:latin typeface="David" panose="020E0502060401010101" pitchFamily="34" charset="-79"/>
                <a:cs typeface="David" panose="020E0502060401010101" pitchFamily="34" charset="-79"/>
              </a:rPr>
              <a:t> </a:t>
            </a:r>
            <a:r>
              <a:rPr lang="he-IL" sz="3200" b="1" dirty="0">
                <a:solidFill>
                  <a:srgbClr val="00B0F0"/>
                </a:solidFill>
                <a:latin typeface="David" panose="020E0502060401010101" pitchFamily="34" charset="-79"/>
                <a:cs typeface="David" panose="020E0502060401010101" pitchFamily="34" charset="-79"/>
              </a:rPr>
              <a:t>חָשְׁבוּ </a:t>
            </a:r>
            <a:r>
              <a:rPr lang="he-IL" sz="3200" dirty="0">
                <a:latin typeface="David" panose="020E0502060401010101" pitchFamily="34" charset="-79"/>
                <a:cs typeface="David" panose="020E0502060401010101" pitchFamily="34" charset="-79"/>
              </a:rPr>
              <a:t>כִּי הַנַּחַל חָזַר לְאֵיתָנוֹ. אַךְ הִתְבָּרֵר שֶׁמִּפְעָלִים שׁוֹנִים </a:t>
            </a:r>
            <a:r>
              <a:rPr lang="he-IL" sz="3200" b="1" dirty="0">
                <a:solidFill>
                  <a:srgbClr val="00B0F0"/>
                </a:solidFill>
                <a:latin typeface="David" panose="020E0502060401010101" pitchFamily="34" charset="-79"/>
                <a:cs typeface="David" panose="020E0502060401010101" pitchFamily="34" charset="-79"/>
              </a:rPr>
              <a:t>הִמְשִׁיכוּ</a:t>
            </a:r>
            <a:r>
              <a:rPr lang="he-IL" sz="3200" b="1" dirty="0">
                <a:latin typeface="David" panose="020E0502060401010101" pitchFamily="34" charset="-79"/>
                <a:cs typeface="David" panose="020E0502060401010101" pitchFamily="34" charset="-79"/>
              </a:rPr>
              <a:t> </a:t>
            </a:r>
            <a:r>
              <a:rPr lang="he-IL" sz="3200" dirty="0">
                <a:latin typeface="David" panose="020E0502060401010101" pitchFamily="34" charset="-79"/>
                <a:cs typeface="David" panose="020E0502060401010101" pitchFamily="34" charset="-79"/>
              </a:rPr>
              <a:t>לְהַזְרִים </a:t>
            </a:r>
            <a:r>
              <a:rPr lang="he-IL" sz="3200" dirty="0" err="1">
                <a:latin typeface="David" panose="020E0502060401010101" pitchFamily="34" charset="-79"/>
                <a:cs typeface="David" panose="020E0502060401010101" pitchFamily="34" charset="-79"/>
              </a:rPr>
              <a:t>חֳמָרִים</a:t>
            </a:r>
            <a:r>
              <a:rPr lang="he-IL" sz="3200" dirty="0">
                <a:latin typeface="David" panose="020E0502060401010101" pitchFamily="34" charset="-79"/>
                <a:cs typeface="David" panose="020E0502060401010101" pitchFamily="34" charset="-79"/>
              </a:rPr>
              <a:t> רְעִילִים וּמֵי בִּיּוּב אֶל הַנַּחַל. הַיַּרְקוֹן נוֹתַר מְזֹהָם וּמָלֵא </a:t>
            </a:r>
            <a:r>
              <a:rPr lang="he-IL" sz="3200" dirty="0" err="1">
                <a:latin typeface="David" panose="020E0502060401010101" pitchFamily="34" charset="-79"/>
                <a:cs typeface="David" panose="020E0502060401010101" pitchFamily="34" charset="-79"/>
              </a:rPr>
              <a:t>חַיְדַּקִּים</a:t>
            </a:r>
            <a:r>
              <a:rPr lang="he-IL" sz="3200" dirty="0">
                <a:latin typeface="David" panose="020E0502060401010101" pitchFamily="34" charset="-79"/>
                <a:cs typeface="David" panose="020E0502060401010101" pitchFamily="34" charset="-79"/>
              </a:rPr>
              <a:t> מְסֻכָּנִים. מְבַקְּרִים שֶׁנִּכְנְסוּ לִשְׂחוֹת בְּמַיִם נִפְגְּעוּ מִמֵּי הַיַּרְקוֹן הָרְעִילִים, וְחָלוּ בְּמַחֲלוֹת קָשׁוֹת. אָז</a:t>
            </a:r>
            <a:r>
              <a:rPr lang="he-IL" sz="3200" dirty="0">
                <a:solidFill>
                  <a:srgbClr val="00B0F0"/>
                </a:solidFill>
                <a:latin typeface="David" panose="020E0502060401010101" pitchFamily="34" charset="-79"/>
                <a:cs typeface="David" panose="020E0502060401010101" pitchFamily="34" charset="-79"/>
              </a:rPr>
              <a:t> </a:t>
            </a:r>
            <a:r>
              <a:rPr lang="he-IL" sz="3200" b="1" dirty="0">
                <a:solidFill>
                  <a:srgbClr val="00B0F0"/>
                </a:solidFill>
                <a:latin typeface="David" panose="020E0502060401010101" pitchFamily="34" charset="-79"/>
                <a:cs typeface="David" panose="020E0502060401010101" pitchFamily="34" charset="-79"/>
              </a:rPr>
              <a:t>הֵבִינוּ</a:t>
            </a:r>
            <a:r>
              <a:rPr lang="he-IL" sz="3200" dirty="0">
                <a:solidFill>
                  <a:srgbClr val="00B0F0"/>
                </a:solidFill>
                <a:latin typeface="David" panose="020E0502060401010101" pitchFamily="34" charset="-79"/>
                <a:cs typeface="David" panose="020E0502060401010101" pitchFamily="34" charset="-79"/>
              </a:rPr>
              <a:t> </a:t>
            </a:r>
            <a:r>
              <a:rPr lang="he-IL" sz="3200" dirty="0">
                <a:latin typeface="David" panose="020E0502060401010101" pitchFamily="34" charset="-79"/>
                <a:cs typeface="David" panose="020E0502060401010101" pitchFamily="34" charset="-79"/>
              </a:rPr>
              <a:t>כֻּלָּם כִּי </a:t>
            </a:r>
            <a:r>
              <a:rPr lang="he-IL" sz="3200" dirty="0" err="1">
                <a:latin typeface="David" panose="020E0502060401010101" pitchFamily="34" charset="-79"/>
                <a:cs typeface="David" panose="020E0502060401010101" pitchFamily="34" charset="-79"/>
              </a:rPr>
              <a:t>חַיָּבִים</a:t>
            </a:r>
            <a:r>
              <a:rPr lang="he-IL" sz="3200" dirty="0">
                <a:latin typeface="David" panose="020E0502060401010101" pitchFamily="34" charset="-79"/>
                <a:cs typeface="David" panose="020E0502060401010101" pitchFamily="34" charset="-79"/>
              </a:rPr>
              <a:t> לְטַפֵּל בְּנַחַל הַיַּרְקוֹן וּלְנַקּוֹת אוֹתוֹ כָּרָאוּי. כֶּסֶף רַב הֻשְׁקַע </a:t>
            </a:r>
            <a:r>
              <a:rPr lang="he-IL" sz="3200" dirty="0" err="1">
                <a:latin typeface="David" panose="020E0502060401010101" pitchFamily="34" charset="-79"/>
                <a:cs typeface="David" panose="020E0502060401010101" pitchFamily="34" charset="-79"/>
              </a:rPr>
              <a:t>בְּשִׁקּוּם</a:t>
            </a:r>
            <a:r>
              <a:rPr lang="he-IL" sz="3200" dirty="0">
                <a:latin typeface="David" panose="020E0502060401010101" pitchFamily="34" charset="-79"/>
                <a:cs typeface="David" panose="020E0502060401010101" pitchFamily="34" charset="-79"/>
              </a:rPr>
              <a:t> הַנַּחַל בְּמֶשֶׁךְ הַשָּׁנִים: מֵי הַנַּחַל </a:t>
            </a:r>
            <a:r>
              <a:rPr lang="he-IL" sz="3200" b="1" dirty="0">
                <a:solidFill>
                  <a:srgbClr val="00B0F0"/>
                </a:solidFill>
                <a:latin typeface="David" panose="020E0502060401010101" pitchFamily="34" charset="-79"/>
                <a:cs typeface="David" panose="020E0502060401010101" pitchFamily="34" charset="-79"/>
              </a:rPr>
              <a:t>סֻנְּנוּ וְטֹהֲרוּ</a:t>
            </a:r>
            <a:r>
              <a:rPr lang="he-IL" sz="3200" dirty="0">
                <a:solidFill>
                  <a:srgbClr val="00B0F0"/>
                </a:solidFill>
                <a:latin typeface="David" panose="020E0502060401010101" pitchFamily="34" charset="-79"/>
                <a:cs typeface="David" panose="020E0502060401010101" pitchFamily="34" charset="-79"/>
              </a:rPr>
              <a:t>, </a:t>
            </a:r>
            <a:r>
              <a:rPr lang="he-IL" sz="3200" dirty="0">
                <a:latin typeface="David" panose="020E0502060401010101" pitchFamily="34" charset="-79"/>
                <a:cs typeface="David" panose="020E0502060401010101" pitchFamily="34" charset="-79"/>
              </a:rPr>
              <a:t>צְמָחִים </a:t>
            </a:r>
            <a:r>
              <a:rPr lang="he-IL" sz="3200" dirty="0" err="1">
                <a:latin typeface="David" panose="020E0502060401010101" pitchFamily="34" charset="-79"/>
                <a:cs typeface="David" panose="020E0502060401010101" pitchFamily="34" charset="-79"/>
              </a:rPr>
              <a:t>מְיֻחָדִים</a:t>
            </a:r>
            <a:r>
              <a:rPr lang="he-IL" sz="3200" b="1" dirty="0">
                <a:latin typeface="David" panose="020E0502060401010101" pitchFamily="34" charset="-79"/>
                <a:cs typeface="David" panose="020E0502060401010101" pitchFamily="34" charset="-79"/>
              </a:rPr>
              <a:t> </a:t>
            </a:r>
            <a:r>
              <a:rPr lang="he-IL" sz="3200" b="1" dirty="0">
                <a:solidFill>
                  <a:srgbClr val="00B0F0"/>
                </a:solidFill>
                <a:latin typeface="David" panose="020E0502060401010101" pitchFamily="34" charset="-79"/>
                <a:cs typeface="David" panose="020E0502060401010101" pitchFamily="34" charset="-79"/>
              </a:rPr>
              <a:t>נִשְׁתְּלו</a:t>
            </a:r>
            <a:r>
              <a:rPr lang="he-IL" sz="3200" b="1" dirty="0">
                <a:latin typeface="David" panose="020E0502060401010101" pitchFamily="34" charset="-79"/>
                <a:cs typeface="David" panose="020E0502060401010101" pitchFamily="34" charset="-79"/>
              </a:rPr>
              <a:t>ּ </a:t>
            </a:r>
            <a:r>
              <a:rPr lang="he-IL" sz="3200" dirty="0" smtClean="0">
                <a:latin typeface="David" panose="020E0502060401010101" pitchFamily="34" charset="-79"/>
                <a:cs typeface="David" panose="020E0502060401010101" pitchFamily="34" charset="-79"/>
              </a:rPr>
              <a:t>בַּמַיִם </a:t>
            </a:r>
            <a:r>
              <a:rPr lang="he-IL" sz="3200" dirty="0">
                <a:latin typeface="David" panose="020E0502060401010101" pitchFamily="34" charset="-79"/>
                <a:cs typeface="David" panose="020E0502060401010101" pitchFamily="34" charset="-79"/>
              </a:rPr>
              <a:t>כְּדֵי לְנַקּוֹת אֶת הַמַּיִם וְאֶת גְּדוֹת הַנַּחַל, וּמַשְׁאֵבוֹת מְשֻׁכְלָלוֹת </a:t>
            </a:r>
            <a:r>
              <a:rPr lang="he-IL" sz="3200" b="1" dirty="0">
                <a:solidFill>
                  <a:srgbClr val="00B0F0"/>
                </a:solidFill>
                <a:latin typeface="David" panose="020E0502060401010101" pitchFamily="34" charset="-79"/>
                <a:cs typeface="David" panose="020E0502060401010101" pitchFamily="34" charset="-79"/>
              </a:rPr>
              <a:t>הֻתְקְנוּ </a:t>
            </a:r>
            <a:r>
              <a:rPr lang="he-IL" sz="3200" dirty="0">
                <a:latin typeface="David" panose="020E0502060401010101" pitchFamily="34" charset="-79"/>
                <a:cs typeface="David" panose="020E0502060401010101" pitchFamily="34" charset="-79"/>
              </a:rPr>
              <a:t>בּוֹ.</a:t>
            </a:r>
            <a:endParaRPr lang="en-US" sz="3200" dirty="0">
              <a:latin typeface="David" panose="020E0502060401010101" pitchFamily="34" charset="-79"/>
              <a:cs typeface="David" panose="020E0502060401010101" pitchFamily="34" charset="-79"/>
            </a:endParaRPr>
          </a:p>
        </p:txBody>
      </p:sp>
      <p:sp>
        <p:nvSpPr>
          <p:cNvPr id="9" name="TextBox 8"/>
          <p:cNvSpPr txBox="1"/>
          <p:nvPr/>
        </p:nvSpPr>
        <p:spPr>
          <a:xfrm>
            <a:off x="4219393" y="982408"/>
            <a:ext cx="6069411" cy="1077218"/>
          </a:xfrm>
          <a:prstGeom prst="rect">
            <a:avLst/>
          </a:prstGeom>
          <a:noFill/>
        </p:spPr>
        <p:txBody>
          <a:bodyPr wrap="square" rtlCol="1">
            <a:spAutoFit/>
          </a:bodyPr>
          <a:lstStyle/>
          <a:p>
            <a:pPr algn="ctr"/>
            <a:r>
              <a:rPr lang="he-IL" sz="3200" b="1" dirty="0">
                <a:solidFill>
                  <a:schemeClr val="accent6">
                    <a:lumMod val="50000"/>
                  </a:schemeClr>
                </a:solidFill>
              </a:rPr>
              <a:t>נַחַל הַיַּרְקוֹן</a:t>
            </a:r>
          </a:p>
          <a:p>
            <a:pPr algn="ctr"/>
            <a:endParaRPr lang="he-IL" sz="3200" b="1" dirty="0">
              <a:solidFill>
                <a:schemeClr val="accent6">
                  <a:lumMod val="50000"/>
                </a:schemeClr>
              </a:solidFill>
            </a:endParaRPr>
          </a:p>
        </p:txBody>
      </p:sp>
      <p:sp>
        <p:nvSpPr>
          <p:cNvPr id="11" name="TextBox 10"/>
          <p:cNvSpPr txBox="1"/>
          <p:nvPr/>
        </p:nvSpPr>
        <p:spPr>
          <a:xfrm>
            <a:off x="1014373" y="6457890"/>
            <a:ext cx="3997234" cy="400110"/>
          </a:xfrm>
          <a:prstGeom prst="rect">
            <a:avLst/>
          </a:prstGeom>
          <a:noFill/>
        </p:spPr>
        <p:txBody>
          <a:bodyPr wrap="square" rtlCol="1">
            <a:spAutoFit/>
          </a:bodyPr>
          <a:lstStyle/>
          <a:p>
            <a:r>
              <a:rPr lang="he-IL" sz="2000" dirty="0" smtClean="0">
                <a:solidFill>
                  <a:schemeClr val="accent6">
                    <a:lumMod val="50000"/>
                  </a:schemeClr>
                </a:solidFill>
              </a:rPr>
              <a:t>מתוך יחידת ההוראה "פסולת וסביבה"</a:t>
            </a:r>
            <a:endParaRPr lang="he-IL" sz="2000" dirty="0">
              <a:solidFill>
                <a:schemeClr val="accent6">
                  <a:lumMod val="50000"/>
                </a:schemeClr>
              </a:solidFill>
            </a:endParaRPr>
          </a:p>
        </p:txBody>
      </p:sp>
    </p:spTree>
    <p:extLst>
      <p:ext uri="{BB962C8B-B14F-4D97-AF65-F5344CB8AC3E}">
        <p14:creationId xmlns:p14="http://schemas.microsoft.com/office/powerpoint/2010/main" val="255830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p:cNvSpPr/>
          <p:nvPr/>
        </p:nvSpPr>
        <p:spPr>
          <a:xfrm>
            <a:off x="2501984" y="3353032"/>
            <a:ext cx="7320621" cy="1314584"/>
          </a:xfrm>
          <a:prstGeom prst="ellipse">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solidFill>
                <a:schemeClr val="accent6">
                  <a:lumMod val="50000"/>
                </a:schemeClr>
              </a:solidFill>
            </a:endParaRPr>
          </a:p>
        </p:txBody>
      </p:sp>
      <p:sp>
        <p:nvSpPr>
          <p:cNvPr id="10" name="Title 4">
            <a:extLst>
              <a:ext uri="{FF2B5EF4-FFF2-40B4-BE49-F238E27FC236}">
                <a16:creationId xmlns:a16="http://schemas.microsoft.com/office/drawing/2014/main" id="{61AFFA1F-50A1-CC45-96F8-BD150ABF4A19}"/>
              </a:ext>
            </a:extLst>
          </p:cNvPr>
          <p:cNvSpPr txBox="1">
            <a:spLocks/>
          </p:cNvSpPr>
          <p:nvPr/>
        </p:nvSpPr>
        <p:spPr>
          <a:xfrm>
            <a:off x="3521762" y="364262"/>
            <a:ext cx="8280000" cy="720000"/>
          </a:xfrm>
          <a:prstGeom prst="rect">
            <a:avLst/>
          </a:prstGeom>
          <a:solidFill>
            <a:schemeClr val="accent1"/>
          </a:solidFill>
        </p:spPr>
        <p:txBody>
          <a:bodyPr vert="horz" lIns="91440" tIns="45720" rIns="91440" bIns="45720" rtlCol="0" anchor="b">
            <a:normAutofit/>
          </a:bodyPr>
          <a:lstStyle>
            <a:lvl1pPr algn="r" defTabSz="914400" rtl="1" eaLnBrk="1" latinLnBrk="0" hangingPunct="1">
              <a:lnSpc>
                <a:spcPct val="90000"/>
              </a:lnSpc>
              <a:spcBef>
                <a:spcPct val="0"/>
              </a:spcBef>
              <a:buNone/>
              <a:defRPr sz="4400" b="0" i="0" kern="1200">
                <a:solidFill>
                  <a:schemeClr val="bg1"/>
                </a:solidFill>
                <a:latin typeface="Calibri" panose="020F0502020204030204" pitchFamily="34" charset="0"/>
                <a:ea typeface="Open Sans" panose="020B0606030504020204" pitchFamily="34" charset="0"/>
                <a:cs typeface="+mn-cs"/>
              </a:defRPr>
            </a:lvl1pPr>
          </a:lstStyle>
          <a:p>
            <a:r>
              <a:rPr lang="he-IL" b="1" dirty="0">
                <a:latin typeface="Arial" panose="020B0604020202020204" pitchFamily="34" charset="0"/>
              </a:rPr>
              <a:t>אִרְגּוּן מֵידָע</a:t>
            </a:r>
            <a:r>
              <a:rPr lang="he-IL" b="1" dirty="0" smtClean="0">
                <a:latin typeface="Arial" panose="020B0604020202020204" pitchFamily="34" charset="0"/>
              </a:rPr>
              <a:t>– </a:t>
            </a:r>
            <a:r>
              <a:rPr lang="he-IL" b="1" dirty="0">
                <a:latin typeface="Arial" panose="020B0604020202020204" pitchFamily="34" charset="0"/>
              </a:rPr>
              <a:t>פִּסְקָה שְׁנִיָּה</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012990" y="13562"/>
            <a:ext cx="1017545" cy="1070700"/>
          </a:xfrm>
          <a:prstGeom prst="rect">
            <a:avLst/>
          </a:prstGeom>
        </p:spPr>
      </p:pic>
      <p:cxnSp>
        <p:nvCxnSpPr>
          <p:cNvPr id="5" name="מחבר חץ ישר 4"/>
          <p:cNvCxnSpPr/>
          <p:nvPr/>
        </p:nvCxnSpPr>
        <p:spPr>
          <a:xfrm flipV="1">
            <a:off x="9042926" y="2812555"/>
            <a:ext cx="966464" cy="480920"/>
          </a:xfrm>
          <a:prstGeom prst="straightConnector1">
            <a:avLst/>
          </a:prstGeom>
          <a:ln w="76200">
            <a:solidFill>
              <a:srgbClr val="FFC00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V="1">
            <a:off x="6012180" y="2233956"/>
            <a:ext cx="0" cy="61501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H="1" flipV="1">
            <a:off x="2501984" y="2734100"/>
            <a:ext cx="1022012" cy="44160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8159479" y="4875285"/>
            <a:ext cx="883447" cy="563393"/>
          </a:xfrm>
          <a:prstGeom prst="straightConnector1">
            <a:avLst/>
          </a:prstGeom>
          <a:ln w="76200">
            <a:solidFill>
              <a:srgbClr val="FFC00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H="1">
            <a:off x="3569850" y="4868116"/>
            <a:ext cx="921370" cy="65417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83579" y="3638063"/>
            <a:ext cx="9459253" cy="707886"/>
          </a:xfrm>
          <a:prstGeom prst="rect">
            <a:avLst/>
          </a:prstGeom>
          <a:noFill/>
        </p:spPr>
        <p:txBody>
          <a:bodyPr wrap="square" rtlCol="1">
            <a:spAutoFit/>
          </a:bodyPr>
          <a:lstStyle/>
          <a:p>
            <a:pPr algn="ctr"/>
            <a:r>
              <a:rPr lang="he-IL" sz="4000" b="1" dirty="0">
                <a:solidFill>
                  <a:schemeClr val="accent5">
                    <a:lumMod val="50000"/>
                  </a:schemeClr>
                </a:solidFill>
                <a:latin typeface="David" panose="020E0502060401010101" pitchFamily="34" charset="-79"/>
                <a:cs typeface="David" panose="020E0502060401010101" pitchFamily="34" charset="-79"/>
              </a:rPr>
              <a:t>הַפְּעֻלּוֹת לְטִהוּר </a:t>
            </a:r>
            <a:r>
              <a:rPr lang="he-IL" sz="4000" b="1" dirty="0" err="1">
                <a:solidFill>
                  <a:schemeClr val="accent5">
                    <a:lumMod val="50000"/>
                  </a:schemeClr>
                </a:solidFill>
                <a:latin typeface="David" panose="020E0502060401010101" pitchFamily="34" charset="-79"/>
                <a:cs typeface="David" panose="020E0502060401010101" pitchFamily="34" charset="-79"/>
              </a:rPr>
              <a:t>וּלְנִקּוּי</a:t>
            </a:r>
            <a:r>
              <a:rPr lang="he-IL" sz="4000" b="1" dirty="0">
                <a:solidFill>
                  <a:schemeClr val="accent5">
                    <a:lumMod val="50000"/>
                  </a:schemeClr>
                </a:solidFill>
                <a:latin typeface="David" panose="020E0502060401010101" pitchFamily="34" charset="-79"/>
                <a:cs typeface="David" panose="020E0502060401010101" pitchFamily="34" charset="-79"/>
              </a:rPr>
              <a:t> נַחַל הַיַּרְקוֹן</a:t>
            </a:r>
          </a:p>
        </p:txBody>
      </p:sp>
      <p:sp>
        <p:nvSpPr>
          <p:cNvPr id="21" name="מלבן 20"/>
          <p:cNvSpPr/>
          <p:nvPr/>
        </p:nvSpPr>
        <p:spPr>
          <a:xfrm>
            <a:off x="8500365" y="2205974"/>
            <a:ext cx="3539752" cy="584775"/>
          </a:xfrm>
          <a:prstGeom prst="rect">
            <a:avLst/>
          </a:prstGeom>
        </p:spPr>
        <p:txBody>
          <a:bodyPr wrap="none">
            <a:spAutoFit/>
          </a:bodyPr>
          <a:lstStyle/>
          <a:p>
            <a:r>
              <a:rPr lang="he-IL" sz="3200" dirty="0">
                <a:latin typeface="David" panose="020E0502060401010101" pitchFamily="34" charset="-79"/>
                <a:cs typeface="David" panose="020E0502060401010101" pitchFamily="34" charset="-79"/>
              </a:rPr>
              <a:t>שְׁאִיבַת הַמַּיִם </a:t>
            </a:r>
            <a:r>
              <a:rPr lang="he-IL" sz="3200" b="1" dirty="0" smtClean="0">
                <a:solidFill>
                  <a:srgbClr val="00B0F0"/>
                </a:solidFill>
                <a:latin typeface="David" panose="020E0502060401010101" pitchFamily="34" charset="-79"/>
                <a:cs typeface="David" panose="020E0502060401010101" pitchFamily="34" charset="-79"/>
              </a:rPr>
              <a:t>הֻפְסְקָה.</a:t>
            </a:r>
            <a:endParaRPr lang="he-IL" sz="3200" dirty="0"/>
          </a:p>
        </p:txBody>
      </p:sp>
      <p:sp>
        <p:nvSpPr>
          <p:cNvPr id="22" name="מלבן 21"/>
          <p:cNvSpPr/>
          <p:nvPr/>
        </p:nvSpPr>
        <p:spPr>
          <a:xfrm>
            <a:off x="3884266" y="1591920"/>
            <a:ext cx="4658648" cy="584775"/>
          </a:xfrm>
          <a:prstGeom prst="rect">
            <a:avLst/>
          </a:prstGeom>
        </p:spPr>
        <p:txBody>
          <a:bodyPr wrap="none">
            <a:spAutoFit/>
          </a:bodyPr>
          <a:lstStyle/>
          <a:p>
            <a:r>
              <a:rPr lang="he-IL" sz="3200" b="1" dirty="0" smtClean="0">
                <a:solidFill>
                  <a:srgbClr val="00B0F0"/>
                </a:solidFill>
                <a:latin typeface="David" panose="020E0502060401010101" pitchFamily="34" charset="-79"/>
                <a:cs typeface="David" panose="020E0502060401010101" pitchFamily="34" charset="-79"/>
              </a:rPr>
              <a:t>נֶעֶרְכוּ </a:t>
            </a:r>
            <a:r>
              <a:rPr lang="he-IL" sz="3200" dirty="0" err="1">
                <a:latin typeface="David" panose="020E0502060401010101" pitchFamily="34" charset="-79"/>
                <a:cs typeface="David" panose="020E0502060401010101" pitchFamily="34" charset="-79"/>
              </a:rPr>
              <a:t>פְּעֻלּוֹת</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נִקּוּי</a:t>
            </a:r>
            <a:r>
              <a:rPr lang="he-IL" sz="3200" dirty="0">
                <a:latin typeface="David" panose="020E0502060401010101" pitchFamily="34" charset="-79"/>
                <a:cs typeface="David" panose="020E0502060401010101" pitchFamily="34" charset="-79"/>
              </a:rPr>
              <a:t> לְאֹרֶךְ </a:t>
            </a:r>
            <a:r>
              <a:rPr lang="he-IL" sz="3200" dirty="0" smtClean="0">
                <a:latin typeface="David" panose="020E0502060401010101" pitchFamily="34" charset="-79"/>
                <a:cs typeface="David" panose="020E0502060401010101" pitchFamily="34" charset="-79"/>
              </a:rPr>
              <a:t>הַנַּחַל. </a:t>
            </a:r>
            <a:endParaRPr lang="he-IL" sz="3200" dirty="0"/>
          </a:p>
        </p:txBody>
      </p:sp>
      <p:sp>
        <p:nvSpPr>
          <p:cNvPr id="23" name="מלבן 22"/>
          <p:cNvSpPr/>
          <p:nvPr/>
        </p:nvSpPr>
        <p:spPr>
          <a:xfrm>
            <a:off x="470030" y="1997195"/>
            <a:ext cx="3243196" cy="584775"/>
          </a:xfrm>
          <a:prstGeom prst="rect">
            <a:avLst/>
          </a:prstGeom>
        </p:spPr>
        <p:txBody>
          <a:bodyPr wrap="none">
            <a:spAutoFit/>
          </a:bodyPr>
          <a:lstStyle/>
          <a:p>
            <a:r>
              <a:rPr lang="he-IL" sz="3200" dirty="0">
                <a:latin typeface="David" panose="020E0502060401010101" pitchFamily="34" charset="-79"/>
                <a:cs typeface="David" panose="020E0502060401010101" pitchFamily="34" charset="-79"/>
              </a:rPr>
              <a:t>מֵי הַנַּחַל </a:t>
            </a:r>
            <a:r>
              <a:rPr lang="he-IL" sz="3200" b="1" dirty="0">
                <a:solidFill>
                  <a:srgbClr val="00B0F0"/>
                </a:solidFill>
                <a:latin typeface="David" panose="020E0502060401010101" pitchFamily="34" charset="-79"/>
                <a:cs typeface="David" panose="020E0502060401010101" pitchFamily="34" charset="-79"/>
              </a:rPr>
              <a:t>סֻנְּנוּ </a:t>
            </a:r>
            <a:r>
              <a:rPr lang="he-IL" sz="3200" b="1" dirty="0" smtClean="0">
                <a:solidFill>
                  <a:srgbClr val="00B0F0"/>
                </a:solidFill>
                <a:latin typeface="David" panose="020E0502060401010101" pitchFamily="34" charset="-79"/>
                <a:cs typeface="David" panose="020E0502060401010101" pitchFamily="34" charset="-79"/>
              </a:rPr>
              <a:t>וְטֹהֲרוּ.</a:t>
            </a:r>
            <a:endParaRPr lang="he-IL" sz="3200" dirty="0"/>
          </a:p>
        </p:txBody>
      </p:sp>
      <p:sp>
        <p:nvSpPr>
          <p:cNvPr id="24" name="מלבן 23"/>
          <p:cNvSpPr/>
          <p:nvPr/>
        </p:nvSpPr>
        <p:spPr>
          <a:xfrm>
            <a:off x="7377153" y="5522286"/>
            <a:ext cx="4424609" cy="1077218"/>
          </a:xfrm>
          <a:prstGeom prst="rect">
            <a:avLst/>
          </a:prstGeom>
        </p:spPr>
        <p:txBody>
          <a:bodyPr wrap="none">
            <a:spAutoFit/>
          </a:bodyPr>
          <a:lstStyle/>
          <a:p>
            <a:pPr algn="ctr"/>
            <a:r>
              <a:rPr lang="he-IL" sz="3200" dirty="0">
                <a:latin typeface="David" panose="020E0502060401010101" pitchFamily="34" charset="-79"/>
                <a:cs typeface="David" panose="020E0502060401010101" pitchFamily="34" charset="-79"/>
              </a:rPr>
              <a:t>צְמָחִים </a:t>
            </a:r>
            <a:r>
              <a:rPr lang="he-IL" sz="3200" dirty="0" err="1">
                <a:latin typeface="David" panose="020E0502060401010101" pitchFamily="34" charset="-79"/>
                <a:cs typeface="David" panose="020E0502060401010101" pitchFamily="34" charset="-79"/>
              </a:rPr>
              <a:t>מְיֻחָדִים</a:t>
            </a:r>
            <a:r>
              <a:rPr lang="he-IL" sz="3200" b="1" dirty="0">
                <a:latin typeface="David" panose="020E0502060401010101" pitchFamily="34" charset="-79"/>
                <a:cs typeface="David" panose="020E0502060401010101" pitchFamily="34" charset="-79"/>
              </a:rPr>
              <a:t> </a:t>
            </a:r>
            <a:r>
              <a:rPr lang="he-IL" sz="3200" b="1" dirty="0">
                <a:solidFill>
                  <a:srgbClr val="00B0F0"/>
                </a:solidFill>
                <a:latin typeface="David" panose="020E0502060401010101" pitchFamily="34" charset="-79"/>
                <a:cs typeface="David" panose="020E0502060401010101" pitchFamily="34" charset="-79"/>
              </a:rPr>
              <a:t>נִשְׁתְּלו</a:t>
            </a:r>
            <a:r>
              <a:rPr lang="he-IL" sz="3200" b="1" dirty="0">
                <a:latin typeface="David" panose="020E0502060401010101" pitchFamily="34" charset="-79"/>
                <a:cs typeface="David" panose="020E0502060401010101" pitchFamily="34" charset="-79"/>
              </a:rPr>
              <a:t>ּ </a:t>
            </a:r>
            <a:r>
              <a:rPr lang="he-IL" sz="3200" dirty="0" smtClean="0">
                <a:latin typeface="David" panose="020E0502060401010101" pitchFamily="34" charset="-79"/>
                <a:cs typeface="David" panose="020E0502060401010101" pitchFamily="34" charset="-79"/>
              </a:rPr>
              <a:t>בַּמַיִם</a:t>
            </a:r>
          </a:p>
          <a:p>
            <a:pPr algn="ctr"/>
            <a:r>
              <a:rPr lang="he-IL" sz="3200" dirty="0" smtClean="0">
                <a:latin typeface="David" panose="020E0502060401010101" pitchFamily="34" charset="-79"/>
                <a:cs typeface="David" panose="020E0502060401010101" pitchFamily="34" charset="-79"/>
              </a:rPr>
              <a:t> </a:t>
            </a:r>
            <a:r>
              <a:rPr lang="he-IL" sz="3200" dirty="0">
                <a:latin typeface="David" panose="020E0502060401010101" pitchFamily="34" charset="-79"/>
                <a:cs typeface="David" panose="020E0502060401010101" pitchFamily="34" charset="-79"/>
              </a:rPr>
              <a:t>כְּדֵי לְנַקּוֹת אֶת </a:t>
            </a:r>
            <a:r>
              <a:rPr lang="he-IL" sz="3200" dirty="0" smtClean="0">
                <a:latin typeface="David" panose="020E0502060401010101" pitchFamily="34" charset="-79"/>
                <a:cs typeface="David" panose="020E0502060401010101" pitchFamily="34" charset="-79"/>
              </a:rPr>
              <a:t>הַמַּיִם. </a:t>
            </a:r>
            <a:endParaRPr lang="he-IL" sz="3200" dirty="0"/>
          </a:p>
        </p:txBody>
      </p:sp>
      <p:sp>
        <p:nvSpPr>
          <p:cNvPr id="25" name="מלבן 24"/>
          <p:cNvSpPr/>
          <p:nvPr/>
        </p:nvSpPr>
        <p:spPr>
          <a:xfrm>
            <a:off x="1045473" y="5582869"/>
            <a:ext cx="4661854" cy="584775"/>
          </a:xfrm>
          <a:prstGeom prst="rect">
            <a:avLst/>
          </a:prstGeom>
        </p:spPr>
        <p:txBody>
          <a:bodyPr wrap="none">
            <a:spAutoFit/>
          </a:bodyPr>
          <a:lstStyle/>
          <a:p>
            <a:pPr algn="just" rtl="1"/>
            <a:r>
              <a:rPr lang="he-IL" sz="3200" dirty="0" smtClean="0">
                <a:latin typeface="David" panose="020E0502060401010101" pitchFamily="34" charset="-79"/>
                <a:cs typeface="David" panose="020E0502060401010101" pitchFamily="34" charset="-79"/>
              </a:rPr>
              <a:t>מַּשְׁאֵבוֹת </a:t>
            </a:r>
            <a:r>
              <a:rPr lang="he-IL" sz="3200" dirty="0">
                <a:latin typeface="David" panose="020E0502060401010101" pitchFamily="34" charset="-79"/>
                <a:cs typeface="David" panose="020E0502060401010101" pitchFamily="34" charset="-79"/>
              </a:rPr>
              <a:t>מְשֻׁכְלָלוֹת </a:t>
            </a:r>
            <a:r>
              <a:rPr lang="he-IL" sz="3200" b="1" dirty="0">
                <a:solidFill>
                  <a:srgbClr val="00B0F0"/>
                </a:solidFill>
                <a:latin typeface="David" panose="020E0502060401010101" pitchFamily="34" charset="-79"/>
                <a:cs typeface="David" panose="020E0502060401010101" pitchFamily="34" charset="-79"/>
              </a:rPr>
              <a:t>הֻתְקְנוּ </a:t>
            </a:r>
            <a:r>
              <a:rPr lang="he-IL" sz="3200" dirty="0">
                <a:latin typeface="David" panose="020E0502060401010101" pitchFamily="34" charset="-79"/>
                <a:cs typeface="David" panose="020E0502060401010101" pitchFamily="34" charset="-79"/>
              </a:rPr>
              <a:t>בּוֹ.</a:t>
            </a:r>
            <a:endParaRPr lang="en-US" sz="3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4443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521763" y="250048"/>
            <a:ext cx="8280000" cy="720000"/>
          </a:xfrm>
        </p:spPr>
        <p:txBody>
          <a:bodyPr>
            <a:normAutofit/>
          </a:bodyPr>
          <a:lstStyle/>
          <a:p>
            <a:r>
              <a:rPr lang="he-IL" b="1" dirty="0">
                <a:latin typeface="Arial" panose="020B0604020202020204" pitchFamily="34" charset="0"/>
                <a:cs typeface="Arial" panose="020B0604020202020204" pitchFamily="34" charset="0"/>
              </a:rPr>
              <a:t>קוֹרְאִים אֶת </a:t>
            </a:r>
            <a:r>
              <a:rPr lang="he-IL" b="1" dirty="0" smtClean="0">
                <a:latin typeface="Arial" panose="020B0604020202020204" pitchFamily="34" charset="0"/>
                <a:cs typeface="Arial" panose="020B0604020202020204" pitchFamily="34" charset="0"/>
              </a:rPr>
              <a:t>הַקֶּטַע </a:t>
            </a:r>
            <a:r>
              <a:rPr lang="he-IL" b="1" dirty="0">
                <a:latin typeface="Arial" panose="020B0604020202020204" pitchFamily="34" charset="0"/>
                <a:cs typeface="Arial" panose="020B0604020202020204" pitchFamily="34" charset="0"/>
              </a:rPr>
              <a:t>– פִּסְקָה רִאשׁוֹנָה</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012990" y="13562"/>
            <a:ext cx="1017545" cy="1070700"/>
          </a:xfrm>
          <a:prstGeom prst="rect">
            <a:avLst/>
          </a:prstGeom>
        </p:spPr>
      </p:pic>
      <p:sp>
        <p:nvSpPr>
          <p:cNvPr id="4" name="מלבן 3"/>
          <p:cNvSpPr/>
          <p:nvPr/>
        </p:nvSpPr>
        <p:spPr>
          <a:xfrm>
            <a:off x="477508" y="1621417"/>
            <a:ext cx="11495207" cy="5786199"/>
          </a:xfrm>
          <a:prstGeom prst="rect">
            <a:avLst/>
          </a:prstGeom>
        </p:spPr>
        <p:txBody>
          <a:bodyPr wrap="square">
            <a:spAutoFit/>
          </a:bodyPr>
          <a:lstStyle/>
          <a:p>
            <a:pPr rtl="1"/>
            <a:endParaRPr lang="en-US" dirty="0"/>
          </a:p>
          <a:p>
            <a:pPr algn="just" rtl="1"/>
            <a:r>
              <a:rPr lang="he-IL" sz="3200" dirty="0">
                <a:solidFill>
                  <a:srgbClr val="00B050"/>
                </a:solidFill>
                <a:latin typeface="David" panose="020E0502060401010101" pitchFamily="34" charset="-79"/>
                <a:cs typeface="David" panose="020E0502060401010101" pitchFamily="34" charset="-79"/>
              </a:rPr>
              <a:t>הַנַּחַל שֻׁקַּם וְנֻקָּה</a:t>
            </a:r>
            <a:r>
              <a:rPr lang="he-IL" sz="3200" dirty="0">
                <a:latin typeface="David" panose="020E0502060401010101" pitchFamily="34" charset="-79"/>
                <a:cs typeface="David" panose="020E0502060401010101" pitchFamily="34" charset="-79"/>
              </a:rPr>
              <a:t>, </a:t>
            </a:r>
            <a:r>
              <a:rPr lang="he-IL" sz="3200" dirty="0">
                <a:solidFill>
                  <a:srgbClr val="FF0000"/>
                </a:solidFill>
                <a:latin typeface="David" panose="020E0502060401010101" pitchFamily="34" charset="-79"/>
                <a:cs typeface="David" panose="020E0502060401010101" pitchFamily="34" charset="-79"/>
              </a:rPr>
              <a:t>אַךְ</a:t>
            </a:r>
            <a:r>
              <a:rPr lang="he-IL" sz="3200" dirty="0">
                <a:latin typeface="David" panose="020E0502060401010101" pitchFamily="34" charset="-79"/>
                <a:cs typeface="David" panose="020E0502060401010101" pitchFamily="34" charset="-79"/>
              </a:rPr>
              <a:t> </a:t>
            </a:r>
            <a:r>
              <a:rPr lang="he-IL" sz="3200" dirty="0">
                <a:solidFill>
                  <a:srgbClr val="00B0F0"/>
                </a:solidFill>
                <a:latin typeface="David" panose="020E0502060401010101" pitchFamily="34" charset="-79"/>
                <a:cs typeface="David" panose="020E0502060401010101" pitchFamily="34" charset="-79"/>
              </a:rPr>
              <a:t>עֲדַיִן חוֹבָה לַעֲמֹד עַל הַמִּשְׁמָר</a:t>
            </a:r>
            <a:r>
              <a:rPr lang="he-IL" sz="3200" dirty="0">
                <a:latin typeface="David" panose="020E0502060401010101" pitchFamily="34" charset="-79"/>
                <a:cs typeface="David" panose="020E0502060401010101" pitchFamily="34" charset="-79"/>
              </a:rPr>
              <a:t>: מִפְעָלִים וַאֲנָשִׁים פְּרָטִיִּים מַשְׁלִיכִים לִפְעָמִים פְּסֹלֶת מְסֻכֶּנֶת לַנַּחַל וּמְזַהֲמִים אֶת מֵימָיו. לְדֻגְמָה - לִפְנֵי כְּעֶשֶׂר שָׁנִים, בְּחֶבְרָה </a:t>
            </a:r>
            <a:r>
              <a:rPr lang="he-IL" sz="3200" dirty="0" err="1">
                <a:latin typeface="David" panose="020E0502060401010101" pitchFamily="34" charset="-79"/>
                <a:cs typeface="David" panose="020E0502060401010101" pitchFamily="34" charset="-79"/>
              </a:rPr>
              <a:t>לְחָמְרֵי</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נִקָּיוֹן</a:t>
            </a:r>
            <a:r>
              <a:rPr lang="he-IL" sz="3200" dirty="0">
                <a:latin typeface="David" panose="020E0502060401010101" pitchFamily="34" charset="-79"/>
                <a:cs typeface="David" panose="020E0502060401010101" pitchFamily="34" charset="-79"/>
              </a:rPr>
              <a:t>, אֵרְעָה תַּקָּלָה וְכַמּוּת גְּדוֹלָה שֶׁל </a:t>
            </a:r>
            <a:r>
              <a:rPr lang="he-IL" sz="3200" dirty="0" err="1">
                <a:latin typeface="David" panose="020E0502060401010101" pitchFamily="34" charset="-79"/>
                <a:cs typeface="David" panose="020E0502060401010101" pitchFamily="34" charset="-79"/>
              </a:rPr>
              <a:t>חָמְרֵי</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נִקָּיוֹן</a:t>
            </a:r>
            <a:r>
              <a:rPr lang="he-IL" sz="3200" dirty="0">
                <a:latin typeface="David" panose="020E0502060401010101" pitchFamily="34" charset="-79"/>
                <a:cs typeface="David" panose="020E0502060401010101" pitchFamily="34" charset="-79"/>
              </a:rPr>
              <a:t> רְעִילִים נִשְׁפְּכָה אֶל נַחַל הַיַּרְקוֹן. </a:t>
            </a:r>
            <a:r>
              <a:rPr lang="he-IL" sz="3200" dirty="0" err="1">
                <a:latin typeface="David" panose="020E0502060401010101" pitchFamily="34" charset="-79"/>
                <a:cs typeface="David" panose="020E0502060401010101" pitchFamily="34" charset="-79"/>
              </a:rPr>
              <a:t>חָמְרֵי</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הַנִּקָּיוֹן</a:t>
            </a:r>
            <a:r>
              <a:rPr lang="he-IL" sz="3200" dirty="0">
                <a:latin typeface="David" panose="020E0502060401010101" pitchFamily="34" charset="-79"/>
                <a:cs typeface="David" panose="020E0502060401010101" pitchFamily="34" charset="-79"/>
              </a:rPr>
              <a:t> הֵפִיצוּ רֵיחוֹת עַזִּים, וְהִרְעִילוּ אֶת מֵי הַנַּחַל. הַנֶּזֶק הָיָה עָצוּם, כַּמּוּיוֹת אַדִּירוֹת שֶׁל דָּגִים מֵתוּ, וּבַעֲלֵי חַיִּים נוֹסָפִים שֶׁחָיוּ בְּאֵזוֹר זֶה </a:t>
            </a:r>
            <a:r>
              <a:rPr lang="he-IL" sz="3200" dirty="0" err="1">
                <a:latin typeface="David" panose="020E0502060401010101" pitchFamily="34" charset="-79"/>
                <a:cs typeface="David" panose="020E0502060401010101" pitchFamily="34" charset="-79"/>
              </a:rPr>
              <a:t>הֻכְחֲדו</a:t>
            </a:r>
            <a:r>
              <a:rPr lang="he-IL" sz="3200" dirty="0">
                <a:latin typeface="David" panose="020E0502060401010101" pitchFamily="34" charset="-79"/>
                <a:cs typeface="David" panose="020E0502060401010101" pitchFamily="34" charset="-79"/>
              </a:rPr>
              <a:t>ּ (נֶעֶלְמוּ לַחֲלוּטִין) מִסְּבִיבָתוֹ שֶׁל הַנַּחַל. וְשׁוּב הָיוּ צְרִיכִים הָאֲנָשִׁים הַמֻּמְחִים לְרַפֵּא אֶת הַנַּחַל הַחוֹלֶה.</a:t>
            </a:r>
          </a:p>
          <a:p>
            <a:pPr algn="just" rtl="1"/>
            <a:r>
              <a:rPr lang="he-IL" sz="3200" dirty="0">
                <a:latin typeface="David" panose="020E0502060401010101" pitchFamily="34" charset="-79"/>
                <a:cs typeface="David" panose="020E0502060401010101" pitchFamily="34" charset="-79"/>
              </a:rPr>
              <a:t>נַחַל הַיַּרְקוֹן מַדְגִּים בְּפָנֵינוּ אֶת הַמִּתְרַחֵשׁ בִּנְחָלִים רַבִּים בָּאָרֶץ, כַּאֲשֶׁר הַסּוֹף הַטּוֹב לֹא תָּמִיד נִרְאֶה לְעַיִן. </a:t>
            </a:r>
            <a:endParaRPr lang="en-US" sz="3200" dirty="0">
              <a:latin typeface="David" panose="020E0502060401010101" pitchFamily="34" charset="-79"/>
              <a:cs typeface="David" panose="020E0502060401010101" pitchFamily="34" charset="-79"/>
            </a:endParaRPr>
          </a:p>
          <a:p>
            <a:pPr algn="just"/>
            <a:r>
              <a:rPr lang="he-IL" sz="3200" dirty="0">
                <a:latin typeface="David" panose="020E0502060401010101" pitchFamily="34" charset="-79"/>
                <a:cs typeface="David" panose="020E0502060401010101" pitchFamily="34" charset="-79"/>
              </a:rPr>
              <a:t/>
            </a:r>
            <a:br>
              <a:rPr lang="he-IL" sz="3200" dirty="0">
                <a:latin typeface="David" panose="020E0502060401010101" pitchFamily="34" charset="-79"/>
                <a:cs typeface="David" panose="020E0502060401010101" pitchFamily="34" charset="-79"/>
              </a:rPr>
            </a:br>
            <a:r>
              <a:rPr lang="en-US" sz="3200" dirty="0">
                <a:latin typeface="David" panose="020E0502060401010101" pitchFamily="34" charset="-79"/>
                <a:cs typeface="David" panose="020E0502060401010101" pitchFamily="34" charset="-79"/>
              </a:rPr>
              <a:t> </a:t>
            </a:r>
          </a:p>
        </p:txBody>
      </p:sp>
      <p:sp>
        <p:nvSpPr>
          <p:cNvPr id="9" name="TextBox 8"/>
          <p:cNvSpPr txBox="1"/>
          <p:nvPr/>
        </p:nvSpPr>
        <p:spPr>
          <a:xfrm>
            <a:off x="4219393" y="982408"/>
            <a:ext cx="6069411" cy="584775"/>
          </a:xfrm>
          <a:prstGeom prst="rect">
            <a:avLst/>
          </a:prstGeom>
          <a:noFill/>
        </p:spPr>
        <p:txBody>
          <a:bodyPr wrap="square" rtlCol="1">
            <a:spAutoFit/>
          </a:bodyPr>
          <a:lstStyle/>
          <a:p>
            <a:pPr algn="ctr"/>
            <a:r>
              <a:rPr lang="he-IL" sz="3200" b="1" dirty="0">
                <a:solidFill>
                  <a:schemeClr val="accent6">
                    <a:lumMod val="50000"/>
                  </a:schemeClr>
                </a:solidFill>
              </a:rPr>
              <a:t>נַחַל הַיַּרְקוֹן</a:t>
            </a:r>
          </a:p>
        </p:txBody>
      </p:sp>
      <p:sp>
        <p:nvSpPr>
          <p:cNvPr id="7" name="TextBox 6"/>
          <p:cNvSpPr txBox="1"/>
          <p:nvPr/>
        </p:nvSpPr>
        <p:spPr>
          <a:xfrm>
            <a:off x="1014373" y="6457890"/>
            <a:ext cx="3997234" cy="400110"/>
          </a:xfrm>
          <a:prstGeom prst="rect">
            <a:avLst/>
          </a:prstGeom>
          <a:noFill/>
        </p:spPr>
        <p:txBody>
          <a:bodyPr wrap="square" rtlCol="1">
            <a:spAutoFit/>
          </a:bodyPr>
          <a:lstStyle/>
          <a:p>
            <a:r>
              <a:rPr lang="he-IL" sz="2000" dirty="0" smtClean="0">
                <a:solidFill>
                  <a:schemeClr val="accent6">
                    <a:lumMod val="50000"/>
                  </a:schemeClr>
                </a:solidFill>
              </a:rPr>
              <a:t>מתוך יחידת ההוראה "פסולת וסביבה"</a:t>
            </a:r>
            <a:endParaRPr lang="he-IL" sz="2000" dirty="0">
              <a:solidFill>
                <a:schemeClr val="accent6">
                  <a:lumMod val="50000"/>
                </a:schemeClr>
              </a:solidFill>
            </a:endParaRPr>
          </a:p>
        </p:txBody>
      </p:sp>
      <p:sp>
        <p:nvSpPr>
          <p:cNvPr id="10" name="Title 4">
            <a:extLst>
              <a:ext uri="{FF2B5EF4-FFF2-40B4-BE49-F238E27FC236}">
                <a16:creationId xmlns:a16="http://schemas.microsoft.com/office/drawing/2014/main" id="{61AFFA1F-50A1-CC45-96F8-BD150ABF4A19}"/>
              </a:ext>
            </a:extLst>
          </p:cNvPr>
          <p:cNvSpPr txBox="1">
            <a:spLocks/>
          </p:cNvSpPr>
          <p:nvPr/>
        </p:nvSpPr>
        <p:spPr>
          <a:xfrm>
            <a:off x="3521763" y="229294"/>
            <a:ext cx="8280000" cy="720000"/>
          </a:xfrm>
          <a:prstGeom prst="rect">
            <a:avLst/>
          </a:prstGeom>
          <a:solidFill>
            <a:schemeClr val="accent1"/>
          </a:solidFill>
        </p:spPr>
        <p:txBody>
          <a:bodyPr vert="horz" lIns="91440" tIns="45720" rIns="91440" bIns="45720" rtlCol="0" anchor="b">
            <a:normAutofit/>
          </a:bodyPr>
          <a:lstStyle>
            <a:lvl1pPr algn="r" defTabSz="914400" rtl="1" eaLnBrk="1" latinLnBrk="0" hangingPunct="1">
              <a:lnSpc>
                <a:spcPct val="90000"/>
              </a:lnSpc>
              <a:spcBef>
                <a:spcPct val="0"/>
              </a:spcBef>
              <a:buNone/>
              <a:defRPr sz="4400" b="0" i="0" kern="1200">
                <a:solidFill>
                  <a:schemeClr val="bg1"/>
                </a:solidFill>
                <a:latin typeface="Calibri" panose="020F0502020204030204" pitchFamily="34" charset="0"/>
                <a:ea typeface="Open Sans" panose="020B0606030504020204" pitchFamily="34" charset="0"/>
                <a:cs typeface="+mn-cs"/>
              </a:defRPr>
            </a:lvl1pPr>
          </a:lstStyle>
          <a:p>
            <a:r>
              <a:rPr lang="he-IL" b="1" dirty="0" smtClean="0">
                <a:latin typeface="Arial" panose="020B0604020202020204" pitchFamily="34" charset="0"/>
                <a:cs typeface="Arial" panose="020B0604020202020204" pitchFamily="34" charset="0"/>
              </a:rPr>
              <a:t>קוֹרְאִים אֶת הַקֶּטַע – פִּסְקָה שְׁלִישִׁית</a:t>
            </a:r>
            <a:endParaRPr lang="x-non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51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302307" y="250048"/>
            <a:ext cx="8280000" cy="720000"/>
          </a:xfrm>
        </p:spPr>
        <p:txBody>
          <a:bodyPr>
            <a:normAutofit/>
          </a:bodyPr>
          <a:lstStyle/>
          <a:p>
            <a:r>
              <a:rPr lang="he-IL" b="1" dirty="0">
                <a:latin typeface="Arial" panose="020B0604020202020204" pitchFamily="34" charset="0"/>
                <a:cs typeface="Arial" panose="020B0604020202020204" pitchFamily="34" charset="0"/>
              </a:rPr>
              <a:t>רַעֲיוֹן מֶרְכָּזִי - פִּסְקָה שְׁלִישִׁית</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342900" y="-65370"/>
            <a:ext cx="1017545" cy="1070700"/>
          </a:xfrm>
          <a:prstGeom prst="rect">
            <a:avLst/>
          </a:prstGeom>
        </p:spPr>
      </p:pic>
      <p:sp>
        <p:nvSpPr>
          <p:cNvPr id="2" name="TextBox 1"/>
          <p:cNvSpPr txBox="1"/>
          <p:nvPr/>
        </p:nvSpPr>
        <p:spPr>
          <a:xfrm>
            <a:off x="843989" y="2332795"/>
            <a:ext cx="8051817" cy="1570751"/>
          </a:xfrm>
          <a:prstGeom prst="rect">
            <a:avLst/>
          </a:prstGeom>
          <a:noFill/>
        </p:spPr>
        <p:txBody>
          <a:bodyPr wrap="square" rtlCol="1">
            <a:spAutoFit/>
          </a:bodyPr>
          <a:lstStyle/>
          <a:p>
            <a:pPr algn="r" rtl="1">
              <a:lnSpc>
                <a:spcPct val="150000"/>
              </a:lnSpc>
            </a:pPr>
            <a:endParaRPr lang="he-IL" sz="3600" dirty="0"/>
          </a:p>
          <a:p>
            <a:pPr algn="just" rtl="1">
              <a:lnSpc>
                <a:spcPct val="150000"/>
              </a:lnSpc>
            </a:pPr>
            <a:endParaRPr lang="he-IL" sz="3200" dirty="0"/>
          </a:p>
        </p:txBody>
      </p:sp>
      <p:pic>
        <p:nvPicPr>
          <p:cNvPr id="10" name="תמונה 9">
            <a:extLst>
              <a:ext uri="{FF2B5EF4-FFF2-40B4-BE49-F238E27FC236}">
                <a16:creationId xmlns:a16="http://schemas.microsoft.com/office/drawing/2014/main" id="{2DB05456-8BD7-493D-8095-A2E442849E9B}"/>
              </a:ext>
            </a:extLst>
          </p:cNvPr>
          <p:cNvPicPr>
            <a:picLocks noChangeAspect="1"/>
          </p:cNvPicPr>
          <p:nvPr/>
        </p:nvPicPr>
        <p:blipFill>
          <a:blip r:embed="rId4"/>
          <a:stretch>
            <a:fillRect/>
          </a:stretch>
        </p:blipFill>
        <p:spPr>
          <a:xfrm>
            <a:off x="2640669" y="2293771"/>
            <a:ext cx="7041490" cy="1268078"/>
          </a:xfrm>
          <a:prstGeom prst="rect">
            <a:avLst/>
          </a:prstGeom>
        </p:spPr>
      </p:pic>
      <p:sp>
        <p:nvSpPr>
          <p:cNvPr id="11" name="תיבת טקסט 5">
            <a:extLst>
              <a:ext uri="{FF2B5EF4-FFF2-40B4-BE49-F238E27FC236}">
                <a16:creationId xmlns:a16="http://schemas.microsoft.com/office/drawing/2014/main" id="{FD14107A-159A-4B9D-ABA3-BAD84FD131EE}"/>
              </a:ext>
            </a:extLst>
          </p:cNvPr>
          <p:cNvSpPr txBox="1"/>
          <p:nvPr/>
        </p:nvSpPr>
        <p:spPr>
          <a:xfrm>
            <a:off x="2907696" y="2589131"/>
            <a:ext cx="6174705" cy="646331"/>
          </a:xfrm>
          <a:prstGeom prst="rect">
            <a:avLst/>
          </a:prstGeom>
          <a:noFill/>
        </p:spPr>
        <p:txBody>
          <a:bodyPr wrap="square" rtlCol="1">
            <a:spAutoFit/>
          </a:bodyPr>
          <a:lstStyle/>
          <a:p>
            <a:pPr algn="r"/>
            <a:r>
              <a:rPr lang="he-IL" sz="3600" b="1" dirty="0">
                <a:solidFill>
                  <a:schemeClr val="accent6">
                    <a:lumMod val="50000"/>
                  </a:schemeClr>
                </a:solidFill>
                <a:latin typeface="David" panose="020E0502060401010101" pitchFamily="34" charset="-79"/>
                <a:cs typeface="David" panose="020E0502060401010101" pitchFamily="34" charset="-79"/>
              </a:rPr>
              <a:t>עַל מָה מְדֻבָּר בַּפִּסְקָה הַשְּׁלִישִׁית?</a:t>
            </a:r>
          </a:p>
        </p:txBody>
      </p:sp>
      <p:sp>
        <p:nvSpPr>
          <p:cNvPr id="12" name="TextBox 11"/>
          <p:cNvSpPr txBox="1"/>
          <p:nvPr/>
        </p:nvSpPr>
        <p:spPr>
          <a:xfrm>
            <a:off x="1102290" y="4337002"/>
            <a:ext cx="9643189" cy="707886"/>
          </a:xfrm>
          <a:prstGeom prst="rect">
            <a:avLst/>
          </a:prstGeom>
          <a:noFill/>
        </p:spPr>
        <p:txBody>
          <a:bodyPr wrap="square" rtlCol="1">
            <a:spAutoFit/>
          </a:bodyPr>
          <a:lstStyle/>
          <a:p>
            <a:pPr algn="ctr"/>
            <a:r>
              <a:rPr lang="he-IL" sz="4000" b="1" dirty="0">
                <a:solidFill>
                  <a:schemeClr val="accent5">
                    <a:lumMod val="50000"/>
                  </a:schemeClr>
                </a:solidFill>
                <a:latin typeface="David" panose="020E0502060401010101" pitchFamily="34" charset="-79"/>
                <a:cs typeface="David" panose="020E0502060401010101" pitchFamily="34" charset="-79"/>
              </a:rPr>
              <a:t>הַחוֹבָה לְהַמְשִׁיךְ לִשְׁמֹר עַל </a:t>
            </a:r>
            <a:r>
              <a:rPr lang="he-IL" sz="4000" b="1" dirty="0" err="1">
                <a:solidFill>
                  <a:schemeClr val="accent5">
                    <a:lumMod val="50000"/>
                  </a:schemeClr>
                </a:solidFill>
                <a:latin typeface="David" panose="020E0502060401010101" pitchFamily="34" charset="-79"/>
                <a:cs typeface="David" panose="020E0502060401010101" pitchFamily="34" charset="-79"/>
              </a:rPr>
              <a:t>נִקְיוֹן</a:t>
            </a:r>
            <a:r>
              <a:rPr lang="he-IL" sz="4000" b="1" dirty="0">
                <a:solidFill>
                  <a:schemeClr val="accent5">
                    <a:lumMod val="50000"/>
                  </a:schemeClr>
                </a:solidFill>
                <a:latin typeface="David" panose="020E0502060401010101" pitchFamily="34" charset="-79"/>
                <a:cs typeface="David" panose="020E0502060401010101" pitchFamily="34" charset="-79"/>
              </a:rPr>
              <a:t> נַחַל הַיַּרְקוֹן</a:t>
            </a:r>
          </a:p>
        </p:txBody>
      </p:sp>
    </p:spTree>
    <p:extLst>
      <p:ext uri="{BB962C8B-B14F-4D97-AF65-F5344CB8AC3E}">
        <p14:creationId xmlns:p14="http://schemas.microsoft.com/office/powerpoint/2010/main" val="119291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Arial" panose="020B0604020202020204" pitchFamily="34" charset="0"/>
              </a:rPr>
              <a:t>הַקְנָיַת יֶדַע </a:t>
            </a:r>
            <a:r>
              <a:rPr lang="he-IL" dirty="0"/>
              <a:t>- </a:t>
            </a:r>
            <a:r>
              <a:rPr lang="he-IL" b="1" dirty="0">
                <a:latin typeface="Arial" panose="020B0604020202020204" pitchFamily="34" charset="0"/>
              </a:rPr>
              <a:t>חוֹקְרִים מִלָּה</a:t>
            </a:r>
          </a:p>
        </p:txBody>
      </p:sp>
      <p:sp>
        <p:nvSpPr>
          <p:cNvPr id="4" name="מלבן 3"/>
          <p:cNvSpPr/>
          <p:nvPr/>
        </p:nvSpPr>
        <p:spPr>
          <a:xfrm>
            <a:off x="240632" y="2673741"/>
            <a:ext cx="11768389" cy="1323439"/>
          </a:xfrm>
          <a:prstGeom prst="rect">
            <a:avLst/>
          </a:prstGeom>
          <a:ln w="38100">
            <a:solidFill>
              <a:schemeClr val="accent6">
                <a:lumMod val="50000"/>
              </a:schemeClr>
            </a:solidFill>
          </a:ln>
        </p:spPr>
        <p:txBody>
          <a:bodyPr wrap="square">
            <a:spAutoFit/>
          </a:bodyPr>
          <a:lstStyle/>
          <a:p>
            <a:pPr algn="ctr"/>
            <a:r>
              <a:rPr lang="he-IL" sz="4000" b="1" dirty="0">
                <a:latin typeface="David" panose="020E0502060401010101" pitchFamily="34" charset="-79"/>
                <a:cs typeface="David" panose="020E0502060401010101" pitchFamily="34" charset="-79"/>
              </a:rPr>
              <a:t>מִפְעָלִים וַאֲנָשִׁים פְּרָטִיִּים מַשְׁלִיכִים לִפְעָמִים פְּסֹלֶת מְסֻכֶּנֶת לַנַּחַל </a:t>
            </a:r>
            <a:r>
              <a:rPr lang="he-IL" sz="4000" b="1" dirty="0" smtClean="0">
                <a:latin typeface="David" panose="020E0502060401010101" pitchFamily="34" charset="-79"/>
                <a:cs typeface="David" panose="020E0502060401010101" pitchFamily="34" charset="-79"/>
              </a:rPr>
              <a:t>וּמְזַהֲמִים </a:t>
            </a:r>
            <a:r>
              <a:rPr lang="he-IL" sz="4000" b="1" dirty="0">
                <a:latin typeface="David" panose="020E0502060401010101" pitchFamily="34" charset="-79"/>
                <a:cs typeface="David" panose="020E0502060401010101" pitchFamily="34" charset="-79"/>
              </a:rPr>
              <a:t>אֶת </a:t>
            </a:r>
            <a:r>
              <a:rPr lang="he-IL" sz="4000" b="1" dirty="0" smtClean="0">
                <a:solidFill>
                  <a:schemeClr val="accent5">
                    <a:lumMod val="50000"/>
                  </a:schemeClr>
                </a:solidFill>
                <a:latin typeface="David" panose="020E0502060401010101" pitchFamily="34" charset="-79"/>
                <a:cs typeface="David" panose="020E0502060401010101" pitchFamily="34" charset="-79"/>
              </a:rPr>
              <a:t>מֵימָיו.</a:t>
            </a:r>
            <a:endParaRPr lang="he-IL" sz="4000" b="1" dirty="0">
              <a:solidFill>
                <a:schemeClr val="accent5">
                  <a:lumMod val="50000"/>
                </a:schemeClr>
              </a:solidFill>
            </a:endParaRPr>
          </a:p>
        </p:txBody>
      </p:sp>
    </p:spTree>
    <p:extLst>
      <p:ext uri="{BB962C8B-B14F-4D97-AF65-F5344CB8AC3E}">
        <p14:creationId xmlns:p14="http://schemas.microsoft.com/office/powerpoint/2010/main" val="1939028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Arial" panose="020B0604020202020204" pitchFamily="34" charset="0"/>
              </a:rPr>
              <a:t>הַקְנָיַת יֶדַע </a:t>
            </a:r>
            <a:r>
              <a:rPr lang="he-IL" dirty="0"/>
              <a:t>- </a:t>
            </a:r>
            <a:r>
              <a:rPr lang="he-IL" b="1" dirty="0">
                <a:latin typeface="Arial" panose="020B0604020202020204" pitchFamily="34" charset="0"/>
              </a:rPr>
              <a:t>חוֹקְרִים מִלָּה</a:t>
            </a:r>
            <a:endParaRPr lang="he-IL" dirty="0"/>
          </a:p>
        </p:txBody>
      </p:sp>
      <p:sp>
        <p:nvSpPr>
          <p:cNvPr id="3" name="מציין מיקום טקסט 2"/>
          <p:cNvSpPr>
            <a:spLocks noGrp="1"/>
          </p:cNvSpPr>
          <p:nvPr>
            <p:ph type="body" sz="quarter" idx="10"/>
          </p:nvPr>
        </p:nvSpPr>
        <p:spPr/>
        <p:txBody>
          <a:bodyPr>
            <a:normAutofit/>
          </a:bodyPr>
          <a:lstStyle/>
          <a:p>
            <a:pPr algn="ctr"/>
            <a:r>
              <a:rPr lang="he-IL" sz="8800" dirty="0">
                <a:latin typeface="David" panose="020E0502060401010101" pitchFamily="34" charset="-79"/>
                <a:cs typeface="David" panose="020E0502060401010101" pitchFamily="34" charset="-79"/>
              </a:rPr>
              <a:t> </a:t>
            </a:r>
            <a:r>
              <a:rPr lang="he-IL" sz="8800" dirty="0">
                <a:solidFill>
                  <a:schemeClr val="accent5">
                    <a:lumMod val="50000"/>
                  </a:schemeClr>
                </a:solidFill>
                <a:latin typeface="David" panose="020E0502060401010101" pitchFamily="34" charset="-79"/>
                <a:cs typeface="David" panose="020E0502060401010101" pitchFamily="34" charset="-79"/>
              </a:rPr>
              <a:t>מֵימָיו</a:t>
            </a:r>
            <a:endParaRPr lang="he-IL" sz="8800" dirty="0">
              <a:solidFill>
                <a:schemeClr val="accent5">
                  <a:lumMod val="50000"/>
                </a:schemeClr>
              </a:solidFill>
              <a:cs typeface="Calibri" panose="020F0502020204030204" pitchFamily="34" charset="0"/>
            </a:endParaRPr>
          </a:p>
        </p:txBody>
      </p:sp>
      <p:sp>
        <p:nvSpPr>
          <p:cNvPr id="5" name="חץ למעלה 4"/>
          <p:cNvSpPr/>
          <p:nvPr/>
        </p:nvSpPr>
        <p:spPr>
          <a:xfrm flipH="1" flipV="1">
            <a:off x="5476069" y="3178334"/>
            <a:ext cx="371856" cy="110477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חץ למעלה 7"/>
          <p:cNvSpPr/>
          <p:nvPr/>
        </p:nvSpPr>
        <p:spPr>
          <a:xfrm flipH="1" flipV="1">
            <a:off x="6714575" y="3178334"/>
            <a:ext cx="371856" cy="110477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TextBox 8"/>
          <p:cNvSpPr txBox="1"/>
          <p:nvPr/>
        </p:nvSpPr>
        <p:spPr>
          <a:xfrm>
            <a:off x="3404939" y="3972986"/>
            <a:ext cx="6106022" cy="1323439"/>
          </a:xfrm>
          <a:prstGeom prst="rect">
            <a:avLst/>
          </a:prstGeom>
          <a:noFill/>
        </p:spPr>
        <p:txBody>
          <a:bodyPr wrap="square" rtlCol="1">
            <a:spAutoFit/>
          </a:bodyPr>
          <a:lstStyle/>
          <a:p>
            <a:pPr algn="ctr"/>
            <a:r>
              <a:rPr lang="he-IL" sz="8000" dirty="0">
                <a:solidFill>
                  <a:schemeClr val="accent6">
                    <a:lumMod val="50000"/>
                  </a:schemeClr>
                </a:solidFill>
                <a:latin typeface="Calibri" panose="020F0502020204030204" pitchFamily="34" charset="0"/>
                <a:cs typeface="Calibri" panose="020F0502020204030204" pitchFamily="34" charset="0"/>
              </a:rPr>
              <a:t>הַמַּיִם    שֶׁלּוֹ</a:t>
            </a:r>
          </a:p>
        </p:txBody>
      </p:sp>
    </p:spTree>
    <p:extLst>
      <p:ext uri="{BB962C8B-B14F-4D97-AF65-F5344CB8AC3E}">
        <p14:creationId xmlns:p14="http://schemas.microsoft.com/office/powerpoint/2010/main" val="3546084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Arial" panose="020B0604020202020204" pitchFamily="34" charset="0"/>
              </a:rPr>
              <a:t>הַקְנָיַת יֶדַע </a:t>
            </a:r>
            <a:r>
              <a:rPr lang="he-IL" dirty="0"/>
              <a:t>- </a:t>
            </a:r>
            <a:r>
              <a:rPr lang="he-IL" b="1" dirty="0">
                <a:latin typeface="Arial" panose="020B0604020202020204" pitchFamily="34" charset="0"/>
              </a:rPr>
              <a:t>חוֹקְרִים מִלָּה</a:t>
            </a:r>
            <a:endParaRPr lang="he-IL" dirty="0"/>
          </a:p>
        </p:txBody>
      </p:sp>
      <p:sp>
        <p:nvSpPr>
          <p:cNvPr id="3" name="מציין מיקום טקסט 2"/>
          <p:cNvSpPr>
            <a:spLocks noGrp="1"/>
          </p:cNvSpPr>
          <p:nvPr>
            <p:ph type="body" sz="quarter" idx="10"/>
          </p:nvPr>
        </p:nvSpPr>
        <p:spPr>
          <a:xfrm>
            <a:off x="5160806" y="2097255"/>
            <a:ext cx="4121568" cy="3844925"/>
          </a:xfrm>
        </p:spPr>
        <p:txBody>
          <a:bodyPr>
            <a:normAutofit/>
          </a:bodyPr>
          <a:lstStyle/>
          <a:p>
            <a:pPr marL="571500" indent="-571500">
              <a:buFont typeface="Wingdings" panose="05000000000000000000" pitchFamily="2" charset="2"/>
              <a:buChar char="ü"/>
            </a:pPr>
            <a:r>
              <a:rPr lang="he-IL" sz="4800" dirty="0">
                <a:latin typeface="David" panose="020E0502060401010101" pitchFamily="34" charset="-79"/>
                <a:cs typeface="David" panose="020E0502060401010101" pitchFamily="34" charset="-79"/>
              </a:rPr>
              <a:t>בְּגָדָיו</a:t>
            </a:r>
          </a:p>
          <a:p>
            <a:pPr marL="571500" indent="-571500">
              <a:buFont typeface="Wingdings" panose="05000000000000000000" pitchFamily="2" charset="2"/>
              <a:buChar char="ü"/>
            </a:pPr>
            <a:r>
              <a:rPr lang="he-IL" sz="4800" dirty="0">
                <a:latin typeface="David" panose="020E0502060401010101" pitchFamily="34" charset="-79"/>
                <a:cs typeface="David" panose="020E0502060401010101" pitchFamily="34" charset="-79"/>
              </a:rPr>
              <a:t>סְפָרָיו</a:t>
            </a:r>
          </a:p>
          <a:p>
            <a:pPr marL="571500" indent="-571500">
              <a:buFont typeface="Wingdings" panose="05000000000000000000" pitchFamily="2" charset="2"/>
              <a:buChar char="ü"/>
            </a:pPr>
            <a:r>
              <a:rPr lang="he-IL" sz="4800" dirty="0">
                <a:latin typeface="David" panose="020E0502060401010101" pitchFamily="34" charset="-79"/>
                <a:cs typeface="David" panose="020E0502060401010101" pitchFamily="34" charset="-79"/>
              </a:rPr>
              <a:t>מַחְבְּרוֹתָיו</a:t>
            </a:r>
          </a:p>
          <a:p>
            <a:pPr marL="571500" indent="-571500">
              <a:buFont typeface="Wingdings" panose="05000000000000000000" pitchFamily="2" charset="2"/>
              <a:buChar char="ü"/>
            </a:pPr>
            <a:r>
              <a:rPr lang="he-IL" sz="4800" dirty="0">
                <a:latin typeface="David" panose="020E0502060401010101" pitchFamily="34" charset="-79"/>
                <a:cs typeface="David" panose="020E0502060401010101" pitchFamily="34" charset="-79"/>
              </a:rPr>
              <a:t>תַּלְמִידָיו</a:t>
            </a:r>
          </a:p>
        </p:txBody>
      </p:sp>
    </p:spTree>
    <p:extLst>
      <p:ext uri="{BB962C8B-B14F-4D97-AF65-F5344CB8AC3E}">
        <p14:creationId xmlns:p14="http://schemas.microsoft.com/office/powerpoint/2010/main" val="2574102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E2CF0D-E07B-4C02-B11C-3E505EE7F44F}"/>
              </a:ext>
            </a:extLst>
          </p:cNvPr>
          <p:cNvSpPr>
            <a:spLocks noGrp="1"/>
          </p:cNvSpPr>
          <p:nvPr>
            <p:ph type="title"/>
          </p:nvPr>
        </p:nvSpPr>
        <p:spPr/>
        <p:txBody>
          <a:bodyPr/>
          <a:lstStyle/>
          <a:p>
            <a:r>
              <a:rPr lang="he-IL" b="1" dirty="0">
                <a:latin typeface="Arial" panose="020B0604020202020204" pitchFamily="34" charset="0"/>
              </a:rPr>
              <a:t>הַקְנָיַת יֶדַע </a:t>
            </a:r>
            <a:r>
              <a:rPr lang="he-IL" dirty="0"/>
              <a:t>- </a:t>
            </a:r>
            <a:r>
              <a:rPr lang="he-IL" b="1" dirty="0">
                <a:latin typeface="Arial" panose="020B0604020202020204" pitchFamily="34" charset="0"/>
              </a:rPr>
              <a:t>חוֹקְרִים מִלָּה</a:t>
            </a:r>
            <a:endParaRPr lang="he-IL" dirty="0"/>
          </a:p>
        </p:txBody>
      </p:sp>
      <p:sp>
        <p:nvSpPr>
          <p:cNvPr id="3" name="מציין מיקום טקסט 2">
            <a:extLst>
              <a:ext uri="{FF2B5EF4-FFF2-40B4-BE49-F238E27FC236}">
                <a16:creationId xmlns:a16="http://schemas.microsoft.com/office/drawing/2014/main" id="{29C411D5-4F9C-44AE-A952-35A9B4BB74D3}"/>
              </a:ext>
            </a:extLst>
          </p:cNvPr>
          <p:cNvSpPr>
            <a:spLocks noGrp="1"/>
          </p:cNvSpPr>
          <p:nvPr>
            <p:ph type="body" sz="quarter" idx="10"/>
          </p:nvPr>
        </p:nvSpPr>
        <p:spPr>
          <a:xfrm>
            <a:off x="4162926" y="1928813"/>
            <a:ext cx="5565358" cy="3844925"/>
          </a:xfrm>
        </p:spPr>
        <p:txBody>
          <a:bodyPr/>
          <a:lstStyle/>
          <a:p>
            <a:pPr marL="571500" indent="-571500">
              <a:buFont typeface="Wingdings" panose="05000000000000000000" pitchFamily="2" charset="2"/>
              <a:buChar char="ü"/>
            </a:pPr>
            <a:r>
              <a:rPr lang="he-IL" sz="4400" dirty="0">
                <a:latin typeface="David" panose="020E0502060401010101" pitchFamily="34" charset="-79"/>
                <a:cs typeface="David" panose="020E0502060401010101" pitchFamily="34" charset="-79"/>
              </a:rPr>
              <a:t>בְּגָדָ</a:t>
            </a:r>
            <a:r>
              <a:rPr lang="he-IL" sz="4400" dirty="0">
                <a:solidFill>
                  <a:schemeClr val="accent6">
                    <a:lumMod val="50000"/>
                  </a:schemeClr>
                </a:solidFill>
                <a:latin typeface="David" panose="020E0502060401010101" pitchFamily="34" charset="-79"/>
                <a:cs typeface="David" panose="020E0502060401010101" pitchFamily="34" charset="-79"/>
              </a:rPr>
              <a:t>יו</a:t>
            </a:r>
          </a:p>
          <a:p>
            <a:pPr marL="571500" indent="-571500">
              <a:buFont typeface="Wingdings" panose="05000000000000000000" pitchFamily="2" charset="2"/>
              <a:buChar char="ü"/>
            </a:pPr>
            <a:r>
              <a:rPr lang="he-IL" sz="4400" dirty="0">
                <a:latin typeface="David" panose="020E0502060401010101" pitchFamily="34" charset="-79"/>
                <a:cs typeface="David" panose="020E0502060401010101" pitchFamily="34" charset="-79"/>
              </a:rPr>
              <a:t>סְפָרָ</a:t>
            </a:r>
            <a:r>
              <a:rPr lang="he-IL" sz="4400" dirty="0">
                <a:solidFill>
                  <a:schemeClr val="accent6">
                    <a:lumMod val="50000"/>
                  </a:schemeClr>
                </a:solidFill>
                <a:latin typeface="David" panose="020E0502060401010101" pitchFamily="34" charset="-79"/>
                <a:cs typeface="David" panose="020E0502060401010101" pitchFamily="34" charset="-79"/>
              </a:rPr>
              <a:t>יו</a:t>
            </a:r>
          </a:p>
          <a:p>
            <a:pPr marL="571500" indent="-571500">
              <a:buFont typeface="Wingdings" panose="05000000000000000000" pitchFamily="2" charset="2"/>
              <a:buChar char="ü"/>
            </a:pPr>
            <a:r>
              <a:rPr lang="he-IL" sz="4400" dirty="0">
                <a:latin typeface="David" panose="020E0502060401010101" pitchFamily="34" charset="-79"/>
                <a:cs typeface="David" panose="020E0502060401010101" pitchFamily="34" charset="-79"/>
              </a:rPr>
              <a:t>מַחְבְּרוֹתָ</a:t>
            </a:r>
            <a:r>
              <a:rPr lang="he-IL" sz="4400" dirty="0">
                <a:solidFill>
                  <a:schemeClr val="accent6">
                    <a:lumMod val="50000"/>
                  </a:schemeClr>
                </a:solidFill>
                <a:latin typeface="David" panose="020E0502060401010101" pitchFamily="34" charset="-79"/>
                <a:cs typeface="David" panose="020E0502060401010101" pitchFamily="34" charset="-79"/>
              </a:rPr>
              <a:t>יו</a:t>
            </a:r>
          </a:p>
          <a:p>
            <a:pPr marL="571500" indent="-571500">
              <a:buFont typeface="Wingdings" panose="05000000000000000000" pitchFamily="2" charset="2"/>
              <a:buChar char="ü"/>
            </a:pPr>
            <a:r>
              <a:rPr lang="he-IL" sz="4400" dirty="0">
                <a:latin typeface="David" panose="020E0502060401010101" pitchFamily="34" charset="-79"/>
                <a:cs typeface="David" panose="020E0502060401010101" pitchFamily="34" charset="-79"/>
              </a:rPr>
              <a:t>תַּלְמִידָ</a:t>
            </a:r>
            <a:r>
              <a:rPr lang="he-IL" sz="4400" dirty="0">
                <a:solidFill>
                  <a:schemeClr val="accent6">
                    <a:lumMod val="50000"/>
                  </a:schemeClr>
                </a:solidFill>
                <a:latin typeface="David" panose="020E0502060401010101" pitchFamily="34" charset="-79"/>
                <a:cs typeface="David" panose="020E0502060401010101" pitchFamily="34" charset="-79"/>
              </a:rPr>
              <a:t>יו</a:t>
            </a:r>
            <a:endParaRPr lang="he-IL" dirty="0">
              <a:solidFill>
                <a:schemeClr val="accent6">
                  <a:lumMod val="50000"/>
                </a:schemeClr>
              </a:solidFill>
            </a:endParaRPr>
          </a:p>
        </p:txBody>
      </p:sp>
    </p:spTree>
    <p:extLst>
      <p:ext uri="{BB962C8B-B14F-4D97-AF65-F5344CB8AC3E}">
        <p14:creationId xmlns:p14="http://schemas.microsoft.com/office/powerpoint/2010/main" val="3523934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8CDB7D-7B3E-EF45-982F-5AD116333E56}"/>
              </a:ext>
            </a:extLst>
          </p:cNvPr>
          <p:cNvSpPr>
            <a:spLocks noGrp="1"/>
          </p:cNvSpPr>
          <p:nvPr>
            <p:ph type="title"/>
          </p:nvPr>
        </p:nvSpPr>
        <p:spPr/>
        <p:txBody>
          <a:bodyPr/>
          <a:lstStyle/>
          <a:p>
            <a:r>
              <a:rPr lang="he-IL" b="1" dirty="0" smtClean="0">
                <a:latin typeface="David" panose="020E0502060401010101" pitchFamily="34" charset="-79"/>
                <a:cs typeface="David" panose="020E0502060401010101" pitchFamily="34" charset="-79"/>
              </a:rPr>
              <a:t>מָה לְהָבִיא </a:t>
            </a:r>
            <a:r>
              <a:rPr lang="he-IL" b="1" dirty="0" err="1" smtClean="0">
                <a:latin typeface="David" panose="020E0502060401010101" pitchFamily="34" charset="-79"/>
                <a:cs typeface="David" panose="020E0502060401010101" pitchFamily="34" charset="-79"/>
              </a:rPr>
              <a:t>לַשִּׁעוּר</a:t>
            </a:r>
            <a:r>
              <a:rPr lang="he-IL" b="1" dirty="0" smtClean="0">
                <a:latin typeface="David" panose="020E0502060401010101" pitchFamily="34" charset="-79"/>
                <a:cs typeface="David" panose="020E0502060401010101" pitchFamily="34" charset="-79"/>
              </a:rPr>
              <a:t>?</a:t>
            </a:r>
            <a:endParaRPr lang="x-none" b="1" dirty="0">
              <a:latin typeface="David" panose="020E0502060401010101" pitchFamily="34" charset="-79"/>
              <a:cs typeface="David" panose="020E0502060401010101" pitchFamily="34" charset="-79"/>
            </a:endParaRPr>
          </a:p>
        </p:txBody>
      </p:sp>
      <p:pic>
        <p:nvPicPr>
          <p:cNvPr id="8" name="Picture 3" descr="https://lh5.googleusercontent.com/7xQchnRuOUJbyFAyyHdllavqvQUFOSCV7l5Kzy1Rmeboi9xefgg8yDF0ng5ESkxi3tC9_i9ER1BmBYOOTMhmhaxTzBz8ILJQxn_c__0Qg9cKcVB64VGmWAAtIhTRT7NF">
            <a:extLst>
              <a:ext uri="{FF2B5EF4-FFF2-40B4-BE49-F238E27FC236}">
                <a16:creationId xmlns:a16="http://schemas.microsoft.com/office/drawing/2014/main" id="{A4B69755-66B7-4BD3-B22A-3EF8B5DE8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896" y="2698192"/>
            <a:ext cx="1161305" cy="18007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4.googleusercontent.com/iGTl96Eygo7-oid1H3ZWWYhb5HWAynyOs2KLWGGMeuEgHeu4cFLof2g-jYLOscV4q-879K-lfjkP4Swnmj_UGZsWTDspF4AbUz1XGd30Tf1KKpiEXhvx6NLF17Q1F5VY">
            <a:extLst>
              <a:ext uri="{FF2B5EF4-FFF2-40B4-BE49-F238E27FC236}">
                <a16:creationId xmlns:a16="http://schemas.microsoft.com/office/drawing/2014/main" id="{FBFC260D-BF96-439A-8693-6B40C73C2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36969" y="3207014"/>
            <a:ext cx="1771057" cy="74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70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E2CF0D-E07B-4C02-B11C-3E505EE7F44F}"/>
              </a:ext>
            </a:extLst>
          </p:cNvPr>
          <p:cNvSpPr>
            <a:spLocks noGrp="1"/>
          </p:cNvSpPr>
          <p:nvPr>
            <p:ph type="title"/>
          </p:nvPr>
        </p:nvSpPr>
        <p:spPr/>
        <p:txBody>
          <a:bodyPr/>
          <a:lstStyle/>
          <a:p>
            <a:r>
              <a:rPr lang="he-IL" b="1" dirty="0"/>
              <a:t>תַּפְקִיד סִימָנֵי פִּסּוּק – </a:t>
            </a:r>
            <a:r>
              <a:rPr lang="he-IL" b="1" dirty="0" smtClean="0"/>
              <a:t>סוֹגְרַיִם </a:t>
            </a:r>
            <a:endParaRPr lang="he-IL" b="1" dirty="0"/>
          </a:p>
        </p:txBody>
      </p:sp>
      <p:sp>
        <p:nvSpPr>
          <p:cNvPr id="5" name="TextBox 4"/>
          <p:cNvSpPr txBox="1"/>
          <p:nvPr/>
        </p:nvSpPr>
        <p:spPr>
          <a:xfrm>
            <a:off x="3612843" y="1656444"/>
            <a:ext cx="7535547" cy="4708981"/>
          </a:xfrm>
          <a:prstGeom prst="rect">
            <a:avLst/>
          </a:prstGeom>
          <a:noFill/>
        </p:spPr>
        <p:txBody>
          <a:bodyPr wrap="square" rtlCol="1">
            <a:spAutoFit/>
          </a:bodyPr>
          <a:lstStyle/>
          <a:p>
            <a:pPr algn="r">
              <a:lnSpc>
                <a:spcPct val="150000"/>
              </a:lnSpc>
            </a:pPr>
            <a:r>
              <a:rPr lang="he-IL" sz="4000" dirty="0" smtClean="0">
                <a:solidFill>
                  <a:schemeClr val="accent2">
                    <a:lumMod val="75000"/>
                  </a:schemeClr>
                </a:solidFill>
                <a:latin typeface="EFT_Beigale Light" panose="01000503000000020003" pitchFamily="2" charset="-79"/>
                <a:cs typeface="EFT_Beigale Light" panose="01000503000000020003" pitchFamily="2" charset="-79"/>
              </a:rPr>
              <a:t>1. </a:t>
            </a:r>
            <a:r>
              <a:rPr lang="he-IL" sz="4000" dirty="0" smtClean="0">
                <a:latin typeface="EFT_Beigale Light" panose="01000503000000020003" pitchFamily="2" charset="-79"/>
                <a:cs typeface="EFT_Beigale Light" panose="01000503000000020003" pitchFamily="2" charset="-79"/>
              </a:rPr>
              <a:t>לְתוֹסֶפֶת </a:t>
            </a:r>
            <a:r>
              <a:rPr lang="he-IL" sz="4000" dirty="0">
                <a:latin typeface="EFT_Beigale Light" panose="01000503000000020003" pitchFamily="2" charset="-79"/>
                <a:cs typeface="EFT_Beigale Light" panose="01000503000000020003" pitchFamily="2" charset="-79"/>
              </a:rPr>
              <a:t>מֵידָע</a:t>
            </a:r>
          </a:p>
          <a:p>
            <a:pPr algn="r">
              <a:lnSpc>
                <a:spcPct val="150000"/>
              </a:lnSpc>
            </a:pPr>
            <a:r>
              <a:rPr lang="he-IL" sz="4000" dirty="0" smtClean="0">
                <a:solidFill>
                  <a:schemeClr val="accent6">
                    <a:lumMod val="50000"/>
                  </a:schemeClr>
                </a:solidFill>
                <a:latin typeface="EFT_Beigale Light" panose="01000503000000020003" pitchFamily="2" charset="-79"/>
                <a:cs typeface="EFT_Beigale Light" panose="01000503000000020003" pitchFamily="2" charset="-79"/>
              </a:rPr>
              <a:t>2.</a:t>
            </a:r>
            <a:r>
              <a:rPr lang="he-IL" sz="4000" dirty="0" smtClean="0">
                <a:solidFill>
                  <a:srgbClr val="00B0F0"/>
                </a:solidFill>
                <a:latin typeface="EFT_Beigale Light" panose="01000503000000020003" pitchFamily="2" charset="-79"/>
                <a:cs typeface="EFT_Beigale Light" panose="01000503000000020003" pitchFamily="2" charset="-79"/>
              </a:rPr>
              <a:t> </a:t>
            </a:r>
            <a:r>
              <a:rPr lang="he-IL" sz="4000" dirty="0">
                <a:latin typeface="EFT_Beigale Light" panose="01000503000000020003" pitchFamily="2" charset="-79"/>
                <a:cs typeface="EFT_Beigale Light" panose="01000503000000020003" pitchFamily="2" charset="-79"/>
              </a:rPr>
              <a:t>לְהֶסְבֵּר</a:t>
            </a:r>
            <a:endParaRPr lang="en-BZ" sz="4000" dirty="0">
              <a:latin typeface="EFT_Beigale Light" panose="01000503000000020003" pitchFamily="2" charset="-79"/>
              <a:cs typeface="EFT_Beigale Light" panose="01000503000000020003" pitchFamily="2" charset="-79"/>
            </a:endParaRPr>
          </a:p>
          <a:p>
            <a:pPr algn="r">
              <a:lnSpc>
                <a:spcPct val="150000"/>
              </a:lnSpc>
            </a:pPr>
            <a:r>
              <a:rPr lang="he-IL" sz="4000" dirty="0" smtClean="0">
                <a:solidFill>
                  <a:schemeClr val="accent6">
                    <a:lumMod val="50000"/>
                  </a:schemeClr>
                </a:solidFill>
                <a:latin typeface="EFT_Beigale Light" panose="01000503000000020003" pitchFamily="2" charset="-79"/>
                <a:cs typeface="EFT_Beigale Light" panose="01000503000000020003" pitchFamily="2" charset="-79"/>
              </a:rPr>
              <a:t>3</a:t>
            </a:r>
            <a:r>
              <a:rPr lang="he-IL" sz="4000" dirty="0">
                <a:solidFill>
                  <a:schemeClr val="accent6">
                    <a:lumMod val="50000"/>
                  </a:schemeClr>
                </a:solidFill>
                <a:latin typeface="EFT_Beigale Light" panose="01000503000000020003" pitchFamily="2" charset="-79"/>
                <a:cs typeface="EFT_Beigale Light" panose="01000503000000020003" pitchFamily="2" charset="-79"/>
              </a:rPr>
              <a:t>.</a:t>
            </a:r>
            <a:r>
              <a:rPr lang="he-IL" sz="4000" dirty="0">
                <a:latin typeface="EFT_Beigale Light" panose="01000503000000020003" pitchFamily="2" charset="-79"/>
                <a:cs typeface="EFT_Beigale Light" panose="01000503000000020003" pitchFamily="2" charset="-79"/>
              </a:rPr>
              <a:t> לְצִיּוֹן מָקוֹר</a:t>
            </a:r>
          </a:p>
          <a:p>
            <a:pPr algn="r">
              <a:lnSpc>
                <a:spcPct val="150000"/>
              </a:lnSpc>
            </a:pPr>
            <a:r>
              <a:rPr lang="he-IL" sz="4000" dirty="0">
                <a:solidFill>
                  <a:schemeClr val="accent6">
                    <a:lumMod val="50000"/>
                  </a:schemeClr>
                </a:solidFill>
                <a:latin typeface="EFT_Beigale Light" panose="01000503000000020003" pitchFamily="2" charset="-79"/>
                <a:cs typeface="EFT_Beigale Light" panose="01000503000000020003" pitchFamily="2" charset="-79"/>
              </a:rPr>
              <a:t>4.</a:t>
            </a:r>
            <a:r>
              <a:rPr lang="he-IL" sz="4000" dirty="0">
                <a:latin typeface="EFT_Beigale Light" panose="01000503000000020003" pitchFamily="2" charset="-79"/>
                <a:cs typeface="EFT_Beigale Light" panose="01000503000000020003" pitchFamily="2" charset="-79"/>
              </a:rPr>
              <a:t> לְהֶעָרָה שֶׁל הַכּוֹתֵב</a:t>
            </a:r>
          </a:p>
          <a:p>
            <a:pPr algn="r">
              <a:lnSpc>
                <a:spcPct val="150000"/>
              </a:lnSpc>
            </a:pPr>
            <a:r>
              <a:rPr lang="he-IL" sz="4000" dirty="0">
                <a:solidFill>
                  <a:schemeClr val="accent6">
                    <a:lumMod val="50000"/>
                  </a:schemeClr>
                </a:solidFill>
                <a:latin typeface="EFT_Beigale Light" panose="01000503000000020003" pitchFamily="2" charset="-79"/>
                <a:cs typeface="EFT_Beigale Light" panose="01000503000000020003" pitchFamily="2" charset="-79"/>
              </a:rPr>
              <a:t>5.</a:t>
            </a:r>
            <a:r>
              <a:rPr lang="he-IL" sz="4000" dirty="0">
                <a:latin typeface="EFT_Beigale Light" panose="01000503000000020003" pitchFamily="2" charset="-79"/>
                <a:cs typeface="EFT_Beigale Light" panose="01000503000000020003" pitchFamily="2" charset="-79"/>
              </a:rPr>
              <a:t> לְתַרְגּוּם משָׂפָה זָרָה</a:t>
            </a:r>
          </a:p>
        </p:txBody>
      </p:sp>
      <p:sp>
        <p:nvSpPr>
          <p:cNvPr id="6" name="TextBox 5"/>
          <p:cNvSpPr txBox="1"/>
          <p:nvPr/>
        </p:nvSpPr>
        <p:spPr>
          <a:xfrm rot="20564586">
            <a:off x="313295" y="971347"/>
            <a:ext cx="2360513" cy="1862048"/>
          </a:xfrm>
          <a:prstGeom prst="rect">
            <a:avLst/>
          </a:prstGeom>
          <a:noFill/>
        </p:spPr>
        <p:txBody>
          <a:bodyPr wrap="square" rtlCol="1">
            <a:spAutoFit/>
          </a:bodyPr>
          <a:lstStyle/>
          <a:p>
            <a:pPr algn="ctr"/>
            <a:r>
              <a:rPr lang="he-IL" sz="11500" b="1" dirty="0" smtClean="0">
                <a:solidFill>
                  <a:schemeClr val="accent3">
                    <a:lumMod val="60000"/>
                    <a:lumOff val="40000"/>
                  </a:schemeClr>
                </a:solidFill>
              </a:rPr>
              <a:t>( )</a:t>
            </a:r>
            <a:endParaRPr lang="he-IL" sz="11500" b="1" dirty="0">
              <a:solidFill>
                <a:schemeClr val="accent3">
                  <a:lumMod val="60000"/>
                  <a:lumOff val="40000"/>
                </a:schemeClr>
              </a:solidFill>
            </a:endParaRPr>
          </a:p>
        </p:txBody>
      </p:sp>
      <p:sp>
        <p:nvSpPr>
          <p:cNvPr id="7" name="TextBox 6"/>
          <p:cNvSpPr txBox="1"/>
          <p:nvPr/>
        </p:nvSpPr>
        <p:spPr>
          <a:xfrm>
            <a:off x="1961068" y="2729556"/>
            <a:ext cx="2360513" cy="1862048"/>
          </a:xfrm>
          <a:prstGeom prst="rect">
            <a:avLst/>
          </a:prstGeom>
          <a:noFill/>
        </p:spPr>
        <p:txBody>
          <a:bodyPr wrap="square" rtlCol="1">
            <a:spAutoFit/>
          </a:bodyPr>
          <a:lstStyle/>
          <a:p>
            <a:pPr algn="ctr"/>
            <a:r>
              <a:rPr lang="he-IL" sz="11500" b="1" dirty="0" smtClean="0">
                <a:solidFill>
                  <a:srgbClr val="00B0F0"/>
                </a:solidFill>
              </a:rPr>
              <a:t>( )</a:t>
            </a:r>
            <a:endParaRPr lang="he-IL" sz="11500" b="1" dirty="0">
              <a:solidFill>
                <a:srgbClr val="00B0F0"/>
              </a:solidFill>
            </a:endParaRPr>
          </a:p>
        </p:txBody>
      </p:sp>
      <p:sp>
        <p:nvSpPr>
          <p:cNvPr id="8" name="TextBox 7"/>
          <p:cNvSpPr txBox="1"/>
          <p:nvPr/>
        </p:nvSpPr>
        <p:spPr>
          <a:xfrm rot="20896592">
            <a:off x="4416901" y="1525215"/>
            <a:ext cx="2360513" cy="1862048"/>
          </a:xfrm>
          <a:prstGeom prst="rect">
            <a:avLst/>
          </a:prstGeom>
          <a:noFill/>
        </p:spPr>
        <p:txBody>
          <a:bodyPr wrap="square" rtlCol="1">
            <a:spAutoFit/>
          </a:bodyPr>
          <a:lstStyle/>
          <a:p>
            <a:pPr algn="ctr"/>
            <a:r>
              <a:rPr lang="he-IL" sz="11500" b="1" dirty="0" smtClean="0">
                <a:solidFill>
                  <a:srgbClr val="92D050"/>
                </a:solidFill>
              </a:rPr>
              <a:t>( )</a:t>
            </a:r>
            <a:endParaRPr lang="he-IL" sz="11500" b="1" dirty="0">
              <a:solidFill>
                <a:srgbClr val="92D050"/>
              </a:solidFill>
            </a:endParaRPr>
          </a:p>
        </p:txBody>
      </p:sp>
      <p:sp>
        <p:nvSpPr>
          <p:cNvPr id="9" name="TextBox 8"/>
          <p:cNvSpPr txBox="1"/>
          <p:nvPr/>
        </p:nvSpPr>
        <p:spPr>
          <a:xfrm rot="1154941">
            <a:off x="75960" y="4060561"/>
            <a:ext cx="2360513" cy="1862048"/>
          </a:xfrm>
          <a:prstGeom prst="rect">
            <a:avLst/>
          </a:prstGeom>
          <a:noFill/>
        </p:spPr>
        <p:txBody>
          <a:bodyPr wrap="square" rtlCol="1">
            <a:spAutoFit/>
          </a:bodyPr>
          <a:lstStyle/>
          <a:p>
            <a:pPr algn="ctr"/>
            <a:r>
              <a:rPr lang="he-IL" sz="11500" b="1" dirty="0" smtClean="0">
                <a:solidFill>
                  <a:schemeClr val="accent6">
                    <a:lumMod val="75000"/>
                  </a:schemeClr>
                </a:solidFill>
              </a:rPr>
              <a:t>( )</a:t>
            </a:r>
            <a:endParaRPr lang="he-IL" sz="11500" b="1" dirty="0">
              <a:solidFill>
                <a:schemeClr val="accent6">
                  <a:lumMod val="75000"/>
                </a:schemeClr>
              </a:solidFill>
            </a:endParaRPr>
          </a:p>
        </p:txBody>
      </p:sp>
      <p:sp>
        <p:nvSpPr>
          <p:cNvPr id="10" name="TextBox 9"/>
          <p:cNvSpPr txBox="1"/>
          <p:nvPr/>
        </p:nvSpPr>
        <p:spPr>
          <a:xfrm rot="20072960">
            <a:off x="3790833" y="4339897"/>
            <a:ext cx="2360513" cy="1862048"/>
          </a:xfrm>
          <a:prstGeom prst="rect">
            <a:avLst/>
          </a:prstGeom>
          <a:noFill/>
        </p:spPr>
        <p:txBody>
          <a:bodyPr wrap="square" rtlCol="1">
            <a:spAutoFit/>
          </a:bodyPr>
          <a:lstStyle/>
          <a:p>
            <a:pPr algn="ctr"/>
            <a:r>
              <a:rPr lang="he-IL" sz="11500" b="1" dirty="0" smtClean="0">
                <a:solidFill>
                  <a:srgbClr val="0070C0"/>
                </a:solidFill>
              </a:rPr>
              <a:t>( )</a:t>
            </a:r>
            <a:endParaRPr lang="he-IL" sz="11500" b="1" dirty="0">
              <a:solidFill>
                <a:srgbClr val="0070C0"/>
              </a:solidFill>
            </a:endParaRPr>
          </a:p>
        </p:txBody>
      </p:sp>
    </p:spTree>
    <p:extLst>
      <p:ext uri="{BB962C8B-B14F-4D97-AF65-F5344CB8AC3E}">
        <p14:creationId xmlns:p14="http://schemas.microsoft.com/office/powerpoint/2010/main" val="4124943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E2CF0D-E07B-4C02-B11C-3E505EE7F44F}"/>
              </a:ext>
            </a:extLst>
          </p:cNvPr>
          <p:cNvSpPr>
            <a:spLocks noGrp="1"/>
          </p:cNvSpPr>
          <p:nvPr>
            <p:ph type="title"/>
          </p:nvPr>
        </p:nvSpPr>
        <p:spPr/>
        <p:txBody>
          <a:bodyPr/>
          <a:lstStyle/>
          <a:p>
            <a:r>
              <a:rPr lang="he-IL" b="1" dirty="0"/>
              <a:t>תַּפְקִיד סִימָנֵי פִּסּוּק – סוֹגְרַיִם</a:t>
            </a:r>
          </a:p>
        </p:txBody>
      </p:sp>
      <p:sp>
        <p:nvSpPr>
          <p:cNvPr id="4" name="מלבן מעוגל 3"/>
          <p:cNvSpPr/>
          <p:nvPr/>
        </p:nvSpPr>
        <p:spPr>
          <a:xfrm>
            <a:off x="890337" y="2107097"/>
            <a:ext cx="10928453" cy="3779758"/>
          </a:xfrm>
          <a:prstGeom prst="roundRect">
            <a:avLst/>
          </a:prstGeom>
          <a:noFill/>
          <a:ln w="76200">
            <a:solidFill>
              <a:srgbClr val="FFC000"/>
            </a:solidFill>
          </a:ln>
        </p:spPr>
        <p:txBody>
          <a:bodyPr wrap="square">
            <a:spAutoFit/>
          </a:bodyPr>
          <a:lstStyle/>
          <a:p>
            <a:pPr algn="ctr"/>
            <a:r>
              <a:rPr lang="he-IL" sz="5400" dirty="0">
                <a:latin typeface="David" panose="020E0502060401010101" pitchFamily="34" charset="-79"/>
                <a:cs typeface="David" panose="020E0502060401010101" pitchFamily="34" charset="-79"/>
              </a:rPr>
              <a:t>הַנֶּזֶק הָיָה עָצוּם, </a:t>
            </a:r>
            <a:r>
              <a:rPr lang="he-IL" sz="5400" dirty="0" smtClean="0">
                <a:latin typeface="David" panose="020E0502060401010101" pitchFamily="34" charset="-79"/>
                <a:cs typeface="David" panose="020E0502060401010101" pitchFamily="34" charset="-79"/>
              </a:rPr>
              <a:t>כַּמּוּיוֹת אַדִּירוֹת </a:t>
            </a:r>
            <a:r>
              <a:rPr lang="he-IL" sz="5400" dirty="0">
                <a:latin typeface="David" panose="020E0502060401010101" pitchFamily="34" charset="-79"/>
                <a:cs typeface="David" panose="020E0502060401010101" pitchFamily="34" charset="-79"/>
              </a:rPr>
              <a:t>שֶׁל דָּגִים מֵתוּ, </a:t>
            </a:r>
            <a:r>
              <a:rPr lang="he-IL" sz="5400" dirty="0" smtClean="0">
                <a:latin typeface="David" panose="020E0502060401010101" pitchFamily="34" charset="-79"/>
                <a:cs typeface="David" panose="020E0502060401010101" pitchFamily="34" charset="-79"/>
              </a:rPr>
              <a:t>וּבַעֲלֵי </a:t>
            </a:r>
            <a:r>
              <a:rPr lang="he-IL" sz="5400" dirty="0">
                <a:latin typeface="David" panose="020E0502060401010101" pitchFamily="34" charset="-79"/>
                <a:cs typeface="David" panose="020E0502060401010101" pitchFamily="34" charset="-79"/>
              </a:rPr>
              <a:t>חַיִּים נוֹסָפִים שֶׁחָיוּ בְּאֵזוֹר זֶה</a:t>
            </a:r>
            <a:r>
              <a:rPr lang="he-IL" sz="5400" dirty="0">
                <a:solidFill>
                  <a:schemeClr val="accent2">
                    <a:lumMod val="75000"/>
                  </a:schemeClr>
                </a:solidFill>
                <a:latin typeface="David" panose="020E0502060401010101" pitchFamily="34" charset="-79"/>
                <a:cs typeface="David" panose="020E0502060401010101" pitchFamily="34" charset="-79"/>
              </a:rPr>
              <a:t> </a:t>
            </a:r>
            <a:r>
              <a:rPr lang="he-IL" sz="5400" dirty="0" err="1">
                <a:solidFill>
                  <a:schemeClr val="accent2">
                    <a:lumMod val="75000"/>
                  </a:schemeClr>
                </a:solidFill>
                <a:latin typeface="David" panose="020E0502060401010101" pitchFamily="34" charset="-79"/>
                <a:cs typeface="David" panose="020E0502060401010101" pitchFamily="34" charset="-79"/>
              </a:rPr>
              <a:t>הֻכְחֲדו</a:t>
            </a:r>
            <a:r>
              <a:rPr lang="he-IL" sz="5400" dirty="0">
                <a:solidFill>
                  <a:schemeClr val="accent2">
                    <a:lumMod val="75000"/>
                  </a:schemeClr>
                </a:solidFill>
                <a:latin typeface="David" panose="020E0502060401010101" pitchFamily="34" charset="-79"/>
                <a:cs typeface="David" panose="020E0502060401010101" pitchFamily="34" charset="-79"/>
              </a:rPr>
              <a:t>ּ </a:t>
            </a:r>
            <a:r>
              <a:rPr lang="he-IL" sz="5400" b="1" dirty="0">
                <a:solidFill>
                  <a:schemeClr val="accent5">
                    <a:lumMod val="75000"/>
                  </a:schemeClr>
                </a:solidFill>
                <a:latin typeface="David" panose="020E0502060401010101" pitchFamily="34" charset="-79"/>
                <a:cs typeface="David" panose="020E0502060401010101" pitchFamily="34" charset="-79"/>
              </a:rPr>
              <a:t>(נֶעֶלְמוּ לַחֲלוּטִין) </a:t>
            </a:r>
            <a:r>
              <a:rPr lang="he-IL" sz="5400" dirty="0">
                <a:latin typeface="David" panose="020E0502060401010101" pitchFamily="34" charset="-79"/>
                <a:cs typeface="David" panose="020E0502060401010101" pitchFamily="34" charset="-79"/>
              </a:rPr>
              <a:t>מִסְּבִיבָתוֹ שֶׁל הַנַּחַל. </a:t>
            </a:r>
            <a:endParaRPr lang="he-IL" sz="5400" dirty="0"/>
          </a:p>
        </p:txBody>
      </p:sp>
      <p:sp>
        <p:nvSpPr>
          <p:cNvPr id="7" name="TextBox 6"/>
          <p:cNvSpPr txBox="1"/>
          <p:nvPr/>
        </p:nvSpPr>
        <p:spPr>
          <a:xfrm>
            <a:off x="2736320" y="-116936"/>
            <a:ext cx="2360513" cy="1862048"/>
          </a:xfrm>
          <a:prstGeom prst="rect">
            <a:avLst/>
          </a:prstGeom>
          <a:noFill/>
        </p:spPr>
        <p:txBody>
          <a:bodyPr wrap="square" rtlCol="1">
            <a:spAutoFit/>
          </a:bodyPr>
          <a:lstStyle/>
          <a:p>
            <a:pPr algn="ctr"/>
            <a:r>
              <a:rPr lang="he-IL" sz="11500" b="1" dirty="0" smtClean="0">
                <a:solidFill>
                  <a:srgbClr val="FFC000"/>
                </a:solidFill>
              </a:rPr>
              <a:t>( )</a:t>
            </a:r>
            <a:endParaRPr lang="he-IL" sz="11500" b="1" dirty="0">
              <a:solidFill>
                <a:srgbClr val="FFC000"/>
              </a:solidFill>
            </a:endParaRPr>
          </a:p>
        </p:txBody>
      </p:sp>
    </p:spTree>
    <p:extLst>
      <p:ext uri="{BB962C8B-B14F-4D97-AF65-F5344CB8AC3E}">
        <p14:creationId xmlns:p14="http://schemas.microsoft.com/office/powerpoint/2010/main" val="199404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E2CF0D-E07B-4C02-B11C-3E505EE7F44F}"/>
              </a:ext>
            </a:extLst>
          </p:cNvPr>
          <p:cNvSpPr>
            <a:spLocks noGrp="1"/>
          </p:cNvSpPr>
          <p:nvPr>
            <p:ph type="title"/>
          </p:nvPr>
        </p:nvSpPr>
        <p:spPr/>
        <p:txBody>
          <a:bodyPr/>
          <a:lstStyle/>
          <a:p>
            <a:r>
              <a:rPr lang="he-IL" b="1" dirty="0"/>
              <a:t>תַּפְקִיד סִימָנֵי פִּסּוּק – סוֹגְרַיִם</a:t>
            </a:r>
          </a:p>
        </p:txBody>
      </p:sp>
      <p:sp>
        <p:nvSpPr>
          <p:cNvPr id="4" name="מלבן מעוגל 3"/>
          <p:cNvSpPr/>
          <p:nvPr/>
        </p:nvSpPr>
        <p:spPr>
          <a:xfrm>
            <a:off x="433137" y="2344707"/>
            <a:ext cx="6545179" cy="3507343"/>
          </a:xfrm>
          <a:prstGeom prst="roundRect">
            <a:avLst/>
          </a:prstGeom>
          <a:noFill/>
          <a:ln w="38100">
            <a:solidFill>
              <a:srgbClr val="FFC000"/>
            </a:solidFill>
          </a:ln>
        </p:spPr>
        <p:txBody>
          <a:bodyPr wrap="square">
            <a:spAutoFit/>
          </a:bodyPr>
          <a:lstStyle/>
          <a:p>
            <a:pPr algn="r"/>
            <a:r>
              <a:rPr lang="he-IL" sz="4000" dirty="0">
                <a:latin typeface="David" panose="020E0502060401010101" pitchFamily="34" charset="-79"/>
                <a:cs typeface="David" panose="020E0502060401010101" pitchFamily="34" charset="-79"/>
              </a:rPr>
              <a:t>הַנֶּזֶק הָיָה עָצוּם, </a:t>
            </a:r>
            <a:r>
              <a:rPr lang="he-IL" sz="4000" dirty="0" smtClean="0">
                <a:latin typeface="David" panose="020E0502060401010101" pitchFamily="34" charset="-79"/>
                <a:cs typeface="David" panose="020E0502060401010101" pitchFamily="34" charset="-79"/>
              </a:rPr>
              <a:t>כַּמּוּיוֹת אַדִּירוֹת </a:t>
            </a:r>
            <a:r>
              <a:rPr lang="he-IL" sz="4000" dirty="0">
                <a:latin typeface="David" panose="020E0502060401010101" pitchFamily="34" charset="-79"/>
                <a:cs typeface="David" panose="020E0502060401010101" pitchFamily="34" charset="-79"/>
              </a:rPr>
              <a:t>שֶׁל דָּגִים מֵתוּ, </a:t>
            </a:r>
            <a:endParaRPr lang="he-IL" sz="4000" dirty="0" smtClean="0">
              <a:latin typeface="David" panose="020E0502060401010101" pitchFamily="34" charset="-79"/>
              <a:cs typeface="David" panose="020E0502060401010101" pitchFamily="34" charset="-79"/>
            </a:endParaRPr>
          </a:p>
          <a:p>
            <a:pPr algn="r"/>
            <a:r>
              <a:rPr lang="he-IL" sz="4000" dirty="0" smtClean="0">
                <a:latin typeface="David" panose="020E0502060401010101" pitchFamily="34" charset="-79"/>
                <a:cs typeface="David" panose="020E0502060401010101" pitchFamily="34" charset="-79"/>
              </a:rPr>
              <a:t>וּבַעֲלֵי </a:t>
            </a:r>
            <a:r>
              <a:rPr lang="he-IL" sz="4000" dirty="0">
                <a:latin typeface="David" panose="020E0502060401010101" pitchFamily="34" charset="-79"/>
                <a:cs typeface="David" panose="020E0502060401010101" pitchFamily="34" charset="-79"/>
              </a:rPr>
              <a:t>חַיִּים נוֹסָפִים שֶׁחָיוּ בְּאֵזוֹר זֶה</a:t>
            </a:r>
            <a:r>
              <a:rPr lang="he-IL" sz="4000" dirty="0">
                <a:solidFill>
                  <a:schemeClr val="accent2">
                    <a:lumMod val="75000"/>
                  </a:schemeClr>
                </a:solidFill>
                <a:latin typeface="David" panose="020E0502060401010101" pitchFamily="34" charset="-79"/>
                <a:cs typeface="David" panose="020E0502060401010101" pitchFamily="34" charset="-79"/>
              </a:rPr>
              <a:t> </a:t>
            </a:r>
            <a:r>
              <a:rPr lang="he-IL" sz="4000" dirty="0" err="1">
                <a:solidFill>
                  <a:schemeClr val="accent2">
                    <a:lumMod val="75000"/>
                  </a:schemeClr>
                </a:solidFill>
                <a:latin typeface="David" panose="020E0502060401010101" pitchFamily="34" charset="-79"/>
                <a:cs typeface="David" panose="020E0502060401010101" pitchFamily="34" charset="-79"/>
              </a:rPr>
              <a:t>הֻכְחֲדו</a:t>
            </a:r>
            <a:r>
              <a:rPr lang="he-IL" sz="4000" dirty="0">
                <a:solidFill>
                  <a:schemeClr val="accent2">
                    <a:lumMod val="75000"/>
                  </a:schemeClr>
                </a:solidFill>
                <a:latin typeface="David" panose="020E0502060401010101" pitchFamily="34" charset="-79"/>
                <a:cs typeface="David" panose="020E0502060401010101" pitchFamily="34" charset="-79"/>
              </a:rPr>
              <a:t>ּ </a:t>
            </a:r>
            <a:r>
              <a:rPr lang="he-IL" sz="4000" b="1" dirty="0">
                <a:solidFill>
                  <a:schemeClr val="accent5">
                    <a:lumMod val="75000"/>
                  </a:schemeClr>
                </a:solidFill>
                <a:latin typeface="David" panose="020E0502060401010101" pitchFamily="34" charset="-79"/>
                <a:cs typeface="David" panose="020E0502060401010101" pitchFamily="34" charset="-79"/>
              </a:rPr>
              <a:t>(נֶעֶלְמוּ לַחֲלוּטִין) </a:t>
            </a:r>
            <a:r>
              <a:rPr lang="he-IL" sz="4000" dirty="0">
                <a:latin typeface="David" panose="020E0502060401010101" pitchFamily="34" charset="-79"/>
                <a:cs typeface="David" panose="020E0502060401010101" pitchFamily="34" charset="-79"/>
              </a:rPr>
              <a:t>מִסְּבִיבָתוֹ שֶׁל הַנַּחַל. </a:t>
            </a:r>
            <a:endParaRPr lang="he-IL" sz="4000" dirty="0"/>
          </a:p>
        </p:txBody>
      </p:sp>
      <p:sp>
        <p:nvSpPr>
          <p:cNvPr id="5" name="TextBox 4"/>
          <p:cNvSpPr txBox="1"/>
          <p:nvPr/>
        </p:nvSpPr>
        <p:spPr>
          <a:xfrm>
            <a:off x="7700211" y="1802780"/>
            <a:ext cx="4259180" cy="4247317"/>
          </a:xfrm>
          <a:prstGeom prst="rect">
            <a:avLst/>
          </a:prstGeom>
          <a:noFill/>
        </p:spPr>
        <p:txBody>
          <a:bodyPr wrap="square" rtlCol="1">
            <a:spAutoFit/>
          </a:bodyPr>
          <a:lstStyle/>
          <a:p>
            <a:pPr algn="r">
              <a:lnSpc>
                <a:spcPct val="150000"/>
              </a:lnSpc>
            </a:pPr>
            <a:r>
              <a:rPr lang="he-IL" sz="3600" dirty="0" smtClean="0">
                <a:solidFill>
                  <a:schemeClr val="accent2">
                    <a:lumMod val="75000"/>
                  </a:schemeClr>
                </a:solidFill>
                <a:latin typeface="EFT_Beigale Light" panose="01000503000000020003" pitchFamily="2" charset="-79"/>
                <a:cs typeface="EFT_Beigale Light" panose="01000503000000020003" pitchFamily="2" charset="-79"/>
              </a:rPr>
              <a:t>1. </a:t>
            </a:r>
            <a:r>
              <a:rPr lang="he-IL" sz="3600" dirty="0" smtClean="0">
                <a:latin typeface="EFT_Beigale Light" panose="01000503000000020003" pitchFamily="2" charset="-79"/>
                <a:cs typeface="EFT_Beigale Light" panose="01000503000000020003" pitchFamily="2" charset="-79"/>
              </a:rPr>
              <a:t>לְתוֹסֶפֶת </a:t>
            </a:r>
            <a:r>
              <a:rPr lang="he-IL" sz="3600" dirty="0">
                <a:latin typeface="EFT_Beigale Light" panose="01000503000000020003" pitchFamily="2" charset="-79"/>
                <a:cs typeface="EFT_Beigale Light" panose="01000503000000020003" pitchFamily="2" charset="-79"/>
              </a:rPr>
              <a:t>מֵידָע</a:t>
            </a:r>
          </a:p>
          <a:p>
            <a:pPr algn="r">
              <a:lnSpc>
                <a:spcPct val="150000"/>
              </a:lnSpc>
            </a:pPr>
            <a:r>
              <a:rPr lang="he-IL" sz="3600" dirty="0" smtClean="0">
                <a:solidFill>
                  <a:srgbClr val="00B0F0"/>
                </a:solidFill>
                <a:latin typeface="EFT_Beigale Light" panose="01000503000000020003" pitchFamily="2" charset="-79"/>
                <a:cs typeface="EFT_Beigale Light" panose="01000503000000020003" pitchFamily="2" charset="-79"/>
              </a:rPr>
              <a:t>2. לְהֶסְבֵּר</a:t>
            </a:r>
            <a:endParaRPr lang="en-BZ" sz="3600" dirty="0" smtClean="0">
              <a:solidFill>
                <a:srgbClr val="00B0F0"/>
              </a:solidFill>
              <a:latin typeface="EFT_Beigale Light" panose="01000503000000020003" pitchFamily="2" charset="-79"/>
              <a:cs typeface="EFT_Beigale Light" panose="01000503000000020003" pitchFamily="2" charset="-79"/>
            </a:endParaRPr>
          </a:p>
          <a:p>
            <a:pPr algn="r">
              <a:lnSpc>
                <a:spcPct val="150000"/>
              </a:lnSpc>
            </a:pPr>
            <a:r>
              <a:rPr lang="he-IL" sz="3600" dirty="0" smtClean="0">
                <a:solidFill>
                  <a:schemeClr val="accent6">
                    <a:lumMod val="50000"/>
                  </a:schemeClr>
                </a:solidFill>
                <a:latin typeface="EFT_Beigale Light" panose="01000503000000020003" pitchFamily="2" charset="-79"/>
                <a:cs typeface="EFT_Beigale Light" panose="01000503000000020003" pitchFamily="2" charset="-79"/>
              </a:rPr>
              <a:t>3</a:t>
            </a:r>
            <a:r>
              <a:rPr lang="he-IL" sz="3600" dirty="0">
                <a:solidFill>
                  <a:schemeClr val="accent6">
                    <a:lumMod val="50000"/>
                  </a:schemeClr>
                </a:solidFill>
                <a:latin typeface="EFT_Beigale Light" panose="01000503000000020003" pitchFamily="2" charset="-79"/>
                <a:cs typeface="EFT_Beigale Light" panose="01000503000000020003" pitchFamily="2" charset="-79"/>
              </a:rPr>
              <a:t>.</a:t>
            </a:r>
            <a:r>
              <a:rPr lang="he-IL" sz="3600" dirty="0">
                <a:latin typeface="EFT_Beigale Light" panose="01000503000000020003" pitchFamily="2" charset="-79"/>
                <a:cs typeface="EFT_Beigale Light" panose="01000503000000020003" pitchFamily="2" charset="-79"/>
              </a:rPr>
              <a:t> לְצִיּוֹן מָקוֹר</a:t>
            </a:r>
          </a:p>
          <a:p>
            <a:pPr algn="r">
              <a:lnSpc>
                <a:spcPct val="150000"/>
              </a:lnSpc>
            </a:pPr>
            <a:r>
              <a:rPr lang="he-IL" sz="3600" dirty="0">
                <a:solidFill>
                  <a:schemeClr val="accent6">
                    <a:lumMod val="50000"/>
                  </a:schemeClr>
                </a:solidFill>
                <a:latin typeface="EFT_Beigale Light" panose="01000503000000020003" pitchFamily="2" charset="-79"/>
                <a:cs typeface="EFT_Beigale Light" panose="01000503000000020003" pitchFamily="2" charset="-79"/>
              </a:rPr>
              <a:t>4.</a:t>
            </a:r>
            <a:r>
              <a:rPr lang="he-IL" sz="3600" dirty="0">
                <a:latin typeface="EFT_Beigale Light" panose="01000503000000020003" pitchFamily="2" charset="-79"/>
                <a:cs typeface="EFT_Beigale Light" panose="01000503000000020003" pitchFamily="2" charset="-79"/>
              </a:rPr>
              <a:t> לַהֶעָרָה שֶׁל הַכּוֹתֵב</a:t>
            </a:r>
          </a:p>
          <a:p>
            <a:pPr algn="r">
              <a:lnSpc>
                <a:spcPct val="150000"/>
              </a:lnSpc>
            </a:pPr>
            <a:r>
              <a:rPr lang="he-IL" sz="3600" dirty="0">
                <a:solidFill>
                  <a:schemeClr val="accent6">
                    <a:lumMod val="50000"/>
                  </a:schemeClr>
                </a:solidFill>
                <a:latin typeface="EFT_Beigale Light" panose="01000503000000020003" pitchFamily="2" charset="-79"/>
                <a:cs typeface="EFT_Beigale Light" panose="01000503000000020003" pitchFamily="2" charset="-79"/>
              </a:rPr>
              <a:t>5.</a:t>
            </a:r>
            <a:r>
              <a:rPr lang="he-IL" sz="3600" dirty="0">
                <a:latin typeface="EFT_Beigale Light" panose="01000503000000020003" pitchFamily="2" charset="-79"/>
                <a:cs typeface="EFT_Beigale Light" panose="01000503000000020003" pitchFamily="2" charset="-79"/>
              </a:rPr>
              <a:t> לְתַרְגּוּם משָׂפָה זָרָה</a:t>
            </a:r>
          </a:p>
        </p:txBody>
      </p:sp>
      <p:sp>
        <p:nvSpPr>
          <p:cNvPr id="6" name="TextBox 5"/>
          <p:cNvSpPr txBox="1"/>
          <p:nvPr/>
        </p:nvSpPr>
        <p:spPr>
          <a:xfrm>
            <a:off x="780811" y="264651"/>
            <a:ext cx="2360513" cy="1862048"/>
          </a:xfrm>
          <a:prstGeom prst="rect">
            <a:avLst/>
          </a:prstGeom>
          <a:noFill/>
        </p:spPr>
        <p:txBody>
          <a:bodyPr wrap="square" rtlCol="1">
            <a:spAutoFit/>
          </a:bodyPr>
          <a:lstStyle/>
          <a:p>
            <a:pPr algn="ctr"/>
            <a:r>
              <a:rPr lang="he-IL" sz="11500" b="1" dirty="0" smtClean="0">
                <a:solidFill>
                  <a:srgbClr val="FFC000"/>
                </a:solidFill>
              </a:rPr>
              <a:t>( )</a:t>
            </a:r>
            <a:endParaRPr lang="he-IL" sz="11500" b="1" dirty="0">
              <a:solidFill>
                <a:srgbClr val="FFC000"/>
              </a:solidFill>
            </a:endParaRPr>
          </a:p>
        </p:txBody>
      </p:sp>
    </p:spTree>
    <p:extLst>
      <p:ext uri="{BB962C8B-B14F-4D97-AF65-F5344CB8AC3E}">
        <p14:creationId xmlns:p14="http://schemas.microsoft.com/office/powerpoint/2010/main" val="2081421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375981-EC68-4B29-A1BF-F6D93D7BE480}"/>
              </a:ext>
            </a:extLst>
          </p:cNvPr>
          <p:cNvSpPr>
            <a:spLocks noGrp="1"/>
          </p:cNvSpPr>
          <p:nvPr>
            <p:ph type="title"/>
          </p:nvPr>
        </p:nvSpPr>
        <p:spPr/>
        <p:txBody>
          <a:bodyPr/>
          <a:lstStyle/>
          <a:p>
            <a:r>
              <a:rPr lang="he-IL" b="1" dirty="0"/>
              <a:t>מְסַכְּמִים אֶת הַמֵּידָע שֶׁבַּקֶּטַע</a:t>
            </a:r>
          </a:p>
        </p:txBody>
      </p:sp>
      <p:sp>
        <p:nvSpPr>
          <p:cNvPr id="3" name="מציין מיקום טקסט 2">
            <a:extLst>
              <a:ext uri="{FF2B5EF4-FFF2-40B4-BE49-F238E27FC236}">
                <a16:creationId xmlns:a16="http://schemas.microsoft.com/office/drawing/2014/main" id="{25FD23E6-B4B1-435B-8BE9-734BFE7DC9AE}"/>
              </a:ext>
            </a:extLst>
          </p:cNvPr>
          <p:cNvSpPr>
            <a:spLocks noGrp="1"/>
          </p:cNvSpPr>
          <p:nvPr>
            <p:ph type="body" sz="quarter" idx="10"/>
          </p:nvPr>
        </p:nvSpPr>
        <p:spPr>
          <a:xfrm>
            <a:off x="1788965" y="1729084"/>
            <a:ext cx="9572625" cy="4423861"/>
          </a:xfrm>
        </p:spPr>
        <p:txBody>
          <a:bodyPr/>
          <a:lstStyle/>
          <a:p>
            <a:r>
              <a:rPr lang="he-IL" dirty="0">
                <a:latin typeface="David" panose="020E0502060401010101" pitchFamily="34" charset="-79"/>
                <a:cs typeface="David" panose="020E0502060401010101" pitchFamily="34" charset="-79"/>
              </a:rPr>
              <a:t>בפסקה </a:t>
            </a:r>
            <a:r>
              <a:rPr lang="he-IL" b="1" dirty="0">
                <a:latin typeface="David" panose="020E0502060401010101" pitchFamily="34" charset="-79"/>
                <a:cs typeface="David" panose="020E0502060401010101" pitchFamily="34" charset="-79"/>
              </a:rPr>
              <a:t>הראשונה</a:t>
            </a:r>
            <a:r>
              <a:rPr lang="he-IL" dirty="0">
                <a:latin typeface="David" panose="020E0502060401010101" pitchFamily="34" charset="-79"/>
                <a:cs typeface="David" panose="020E0502060401010101" pitchFamily="34" charset="-79"/>
              </a:rPr>
              <a:t> למדנו על- </a:t>
            </a:r>
          </a:p>
          <a:p>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בפסקה </a:t>
            </a:r>
            <a:r>
              <a:rPr lang="he-IL" b="1" dirty="0" err="1">
                <a:latin typeface="David" panose="020E0502060401010101" pitchFamily="34" charset="-79"/>
                <a:cs typeface="David" panose="020E0502060401010101" pitchFamily="34" charset="-79"/>
              </a:rPr>
              <a:t>השניה</a:t>
            </a:r>
            <a:r>
              <a:rPr lang="he-IL" dirty="0">
                <a:latin typeface="David" panose="020E0502060401010101" pitchFamily="34" charset="-79"/>
                <a:cs typeface="David" panose="020E0502060401010101" pitchFamily="34" charset="-79"/>
              </a:rPr>
              <a:t> למדנו על –</a:t>
            </a:r>
          </a:p>
          <a:p>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בפסקה </a:t>
            </a:r>
            <a:r>
              <a:rPr lang="he-IL" b="1" dirty="0">
                <a:latin typeface="David" panose="020E0502060401010101" pitchFamily="34" charset="-79"/>
                <a:cs typeface="David" panose="020E0502060401010101" pitchFamily="34" charset="-79"/>
              </a:rPr>
              <a:t>השלישית</a:t>
            </a:r>
            <a:r>
              <a:rPr lang="he-IL" dirty="0">
                <a:latin typeface="David" panose="020E0502060401010101" pitchFamily="34" charset="-79"/>
                <a:cs typeface="David" panose="020E0502060401010101" pitchFamily="34" charset="-79"/>
              </a:rPr>
              <a:t> למדנו על –</a:t>
            </a:r>
          </a:p>
          <a:p>
            <a:endParaRPr lang="he-IL" dirty="0">
              <a:latin typeface="David" panose="020E0502060401010101" pitchFamily="34" charset="-79"/>
              <a:cs typeface="David" panose="020E0502060401010101" pitchFamily="34" charset="-79"/>
            </a:endParaRPr>
          </a:p>
          <a:p>
            <a:endParaRPr lang="he-IL" dirty="0"/>
          </a:p>
        </p:txBody>
      </p:sp>
      <p:sp>
        <p:nvSpPr>
          <p:cNvPr id="8" name="TextBox 7"/>
          <p:cNvSpPr txBox="1"/>
          <p:nvPr/>
        </p:nvSpPr>
        <p:spPr>
          <a:xfrm>
            <a:off x="1363579" y="2206305"/>
            <a:ext cx="5966887" cy="707886"/>
          </a:xfrm>
          <a:prstGeom prst="rect">
            <a:avLst/>
          </a:prstGeom>
          <a:noFill/>
        </p:spPr>
        <p:txBody>
          <a:bodyPr wrap="square" rtlCol="1">
            <a:spAutoFit/>
          </a:bodyPr>
          <a:lstStyle/>
          <a:p>
            <a:r>
              <a:rPr lang="he-IL" sz="4000" b="1" dirty="0">
                <a:solidFill>
                  <a:schemeClr val="accent6">
                    <a:lumMod val="50000"/>
                  </a:schemeClr>
                </a:solidFill>
                <a:latin typeface="David" panose="020E0502060401010101" pitchFamily="34" charset="-79"/>
                <a:cs typeface="David" panose="020E0502060401010101" pitchFamily="34" charset="-79"/>
              </a:rPr>
              <a:t>הַסִּבּוֹת </a:t>
            </a:r>
            <a:r>
              <a:rPr lang="he-IL" sz="4000" b="1" dirty="0" err="1">
                <a:solidFill>
                  <a:schemeClr val="accent6">
                    <a:lumMod val="50000"/>
                  </a:schemeClr>
                </a:solidFill>
                <a:latin typeface="David" panose="020E0502060401010101" pitchFamily="34" charset="-79"/>
                <a:cs typeface="David" panose="020E0502060401010101" pitchFamily="34" charset="-79"/>
              </a:rPr>
              <a:t>לְזִהוּם</a:t>
            </a:r>
            <a:r>
              <a:rPr lang="he-IL" sz="4000" b="1" dirty="0">
                <a:solidFill>
                  <a:schemeClr val="accent6">
                    <a:lumMod val="50000"/>
                  </a:schemeClr>
                </a:solidFill>
                <a:latin typeface="David" panose="020E0502060401010101" pitchFamily="34" charset="-79"/>
                <a:cs typeface="David" panose="020E0502060401010101" pitchFamily="34" charset="-79"/>
              </a:rPr>
              <a:t> מֵי נַחַל הַיַּרְקוֹן</a:t>
            </a:r>
          </a:p>
        </p:txBody>
      </p:sp>
      <p:sp>
        <p:nvSpPr>
          <p:cNvPr id="9" name="TextBox 8"/>
          <p:cNvSpPr txBox="1"/>
          <p:nvPr/>
        </p:nvSpPr>
        <p:spPr>
          <a:xfrm>
            <a:off x="-156382" y="3587072"/>
            <a:ext cx="9459253" cy="707886"/>
          </a:xfrm>
          <a:prstGeom prst="rect">
            <a:avLst/>
          </a:prstGeom>
          <a:noFill/>
        </p:spPr>
        <p:txBody>
          <a:bodyPr wrap="square" rtlCol="1">
            <a:spAutoFit/>
          </a:bodyPr>
          <a:lstStyle/>
          <a:p>
            <a:pPr algn="ctr"/>
            <a:r>
              <a:rPr lang="he-IL" sz="4000" b="1" dirty="0">
                <a:solidFill>
                  <a:schemeClr val="accent5">
                    <a:lumMod val="50000"/>
                  </a:schemeClr>
                </a:solidFill>
                <a:latin typeface="David" panose="020E0502060401010101" pitchFamily="34" charset="-79"/>
                <a:cs typeface="David" panose="020E0502060401010101" pitchFamily="34" charset="-79"/>
              </a:rPr>
              <a:t>הַדְּרָכִים לְטִהוּר </a:t>
            </a:r>
            <a:r>
              <a:rPr lang="he-IL" sz="4000" b="1" dirty="0" err="1">
                <a:solidFill>
                  <a:schemeClr val="accent5">
                    <a:lumMod val="50000"/>
                  </a:schemeClr>
                </a:solidFill>
                <a:latin typeface="David" panose="020E0502060401010101" pitchFamily="34" charset="-79"/>
                <a:cs typeface="David" panose="020E0502060401010101" pitchFamily="34" charset="-79"/>
              </a:rPr>
              <a:t>וּלְנִקּוּי</a:t>
            </a:r>
            <a:r>
              <a:rPr lang="he-IL" sz="4000" b="1" dirty="0">
                <a:solidFill>
                  <a:schemeClr val="accent5">
                    <a:lumMod val="50000"/>
                  </a:schemeClr>
                </a:solidFill>
                <a:latin typeface="David" panose="020E0502060401010101" pitchFamily="34" charset="-79"/>
                <a:cs typeface="David" panose="020E0502060401010101" pitchFamily="34" charset="-79"/>
              </a:rPr>
              <a:t> נַחַל הַיַּרְקוֹן</a:t>
            </a:r>
          </a:p>
        </p:txBody>
      </p:sp>
      <p:sp>
        <p:nvSpPr>
          <p:cNvPr id="10" name="TextBox 9"/>
          <p:cNvSpPr txBox="1"/>
          <p:nvPr/>
        </p:nvSpPr>
        <p:spPr>
          <a:xfrm>
            <a:off x="0" y="4932834"/>
            <a:ext cx="9643189" cy="707886"/>
          </a:xfrm>
          <a:prstGeom prst="rect">
            <a:avLst/>
          </a:prstGeom>
          <a:noFill/>
        </p:spPr>
        <p:txBody>
          <a:bodyPr wrap="square" rtlCol="1">
            <a:spAutoFit/>
          </a:bodyPr>
          <a:lstStyle/>
          <a:p>
            <a:pPr algn="ctr"/>
            <a:r>
              <a:rPr lang="he-IL" sz="4000" b="1" dirty="0">
                <a:solidFill>
                  <a:srgbClr val="00B0F0"/>
                </a:solidFill>
                <a:latin typeface="David" panose="020E0502060401010101" pitchFamily="34" charset="-79"/>
                <a:cs typeface="David" panose="020E0502060401010101" pitchFamily="34" charset="-79"/>
              </a:rPr>
              <a:t>הַחוֹבָה לְהַמְשִׁיךְ לִשְׁמֹר עַל </a:t>
            </a:r>
            <a:r>
              <a:rPr lang="he-IL" sz="4000" b="1" dirty="0" err="1">
                <a:solidFill>
                  <a:srgbClr val="00B0F0"/>
                </a:solidFill>
                <a:latin typeface="David" panose="020E0502060401010101" pitchFamily="34" charset="-79"/>
                <a:cs typeface="David" panose="020E0502060401010101" pitchFamily="34" charset="-79"/>
              </a:rPr>
              <a:t>נִקְיוֹן</a:t>
            </a:r>
            <a:r>
              <a:rPr lang="he-IL" sz="4000" b="1" dirty="0">
                <a:solidFill>
                  <a:srgbClr val="00B0F0"/>
                </a:solidFill>
                <a:latin typeface="David" panose="020E0502060401010101" pitchFamily="34" charset="-79"/>
                <a:cs typeface="David" panose="020E0502060401010101" pitchFamily="34" charset="-79"/>
              </a:rPr>
              <a:t> נַחַל הַיַּרְקוֹן</a:t>
            </a:r>
          </a:p>
        </p:txBody>
      </p:sp>
    </p:spTree>
    <p:extLst>
      <p:ext uri="{BB962C8B-B14F-4D97-AF65-F5344CB8AC3E}">
        <p14:creationId xmlns:p14="http://schemas.microsoft.com/office/powerpoint/2010/main" val="2395758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305915" y="724262"/>
            <a:ext cx="8280000" cy="720000"/>
          </a:xfrm>
        </p:spPr>
        <p:txBody>
          <a:bodyPr>
            <a:normAutofit/>
          </a:bodyPr>
          <a:lstStyle/>
          <a:p>
            <a:r>
              <a:rPr lang="he-IL" b="1" dirty="0">
                <a:latin typeface="Arial" panose="020B0604020202020204" pitchFamily="34" charset="0"/>
                <a:cs typeface="Arial" panose="020B0604020202020204" pitchFamily="34" charset="0"/>
              </a:rPr>
              <a:t>מָה אֲנַחְנוּ רוֹצִים לָדַעַת?</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2" name="TextBox 1"/>
          <p:cNvSpPr txBox="1"/>
          <p:nvPr/>
        </p:nvSpPr>
        <p:spPr>
          <a:xfrm>
            <a:off x="3617846" y="3674533"/>
            <a:ext cx="4662554" cy="1938992"/>
          </a:xfrm>
          <a:prstGeom prst="rect">
            <a:avLst/>
          </a:prstGeom>
          <a:noFill/>
        </p:spPr>
        <p:txBody>
          <a:bodyPr wrap="square" rtlCol="1">
            <a:spAutoFit/>
          </a:bodyPr>
          <a:lstStyle/>
          <a:p>
            <a:pPr algn="ctr"/>
            <a:r>
              <a:rPr lang="he-IL" sz="6000" b="1" dirty="0">
                <a:solidFill>
                  <a:schemeClr val="accent5">
                    <a:lumMod val="75000"/>
                  </a:schemeClr>
                </a:solidFill>
                <a:effectLst>
                  <a:outerShdw blurRad="38100" dist="38100" dir="2700000" algn="tl">
                    <a:srgbClr val="000000">
                      <a:alpha val="43137"/>
                    </a:srgbClr>
                  </a:outerShdw>
                </a:effectLst>
              </a:rPr>
              <a:t>נַחַל הַיַּרְקוֹן</a:t>
            </a:r>
          </a:p>
          <a:p>
            <a:pPr algn="ctr"/>
            <a:r>
              <a:rPr lang="he-IL" sz="6000" b="1" dirty="0" smtClean="0">
                <a:solidFill>
                  <a:schemeClr val="accent5">
                    <a:lumMod val="75000"/>
                  </a:schemeClr>
                </a:solidFill>
              </a:rPr>
              <a:t>ן</a:t>
            </a:r>
            <a:endParaRPr lang="he-IL" sz="6000" b="1" dirty="0">
              <a:solidFill>
                <a:schemeClr val="accent5">
                  <a:lumMod val="75000"/>
                </a:schemeClr>
              </a:solidFill>
            </a:endParaRPr>
          </a:p>
        </p:txBody>
      </p:sp>
      <p:sp>
        <p:nvSpPr>
          <p:cNvPr id="3" name="חץ ימינה 2"/>
          <p:cNvSpPr/>
          <p:nvPr/>
        </p:nvSpPr>
        <p:spPr>
          <a:xfrm>
            <a:off x="7799655" y="3907171"/>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ימינה 5"/>
          <p:cNvSpPr/>
          <p:nvPr/>
        </p:nvSpPr>
        <p:spPr>
          <a:xfrm rot="16200000">
            <a:off x="5286286" y="2826174"/>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חץ ימינה 6"/>
          <p:cNvSpPr/>
          <p:nvPr/>
        </p:nvSpPr>
        <p:spPr>
          <a:xfrm rot="10800000">
            <a:off x="2982292" y="3934632"/>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ימינה 8"/>
          <p:cNvSpPr/>
          <p:nvPr/>
        </p:nvSpPr>
        <p:spPr>
          <a:xfrm rot="5400000">
            <a:off x="5286285" y="4801619"/>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2" descr="תוצאת תמונה עבור שאלות">
            <a:extLst>
              <a:ext uri="{FF2B5EF4-FFF2-40B4-BE49-F238E27FC236}">
                <a16:creationId xmlns:a16="http://schemas.microsoft.com/office/drawing/2014/main" id="{D5DD09F3-9F71-4DD3-BE09-8EC31F554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21" y="546325"/>
            <a:ext cx="1781324" cy="17958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0481" y="3907171"/>
            <a:ext cx="2642604" cy="1384995"/>
          </a:xfrm>
          <a:prstGeom prst="rect">
            <a:avLst/>
          </a:prstGeom>
          <a:noFill/>
        </p:spPr>
        <p:txBody>
          <a:bodyPr wrap="square" rtlCol="1">
            <a:spAutoFit/>
          </a:bodyPr>
          <a:lstStyle>
            <a:defPPr>
              <a:defRPr lang="x-none"/>
            </a:defPPr>
            <a:lvl1pPr>
              <a:defRPr sz="2800">
                <a:latin typeface="EFT_Beigale Light" panose="01000503000000020003" pitchFamily="2" charset="-79"/>
                <a:cs typeface="EFT_Beigale Light" panose="01000503000000020003" pitchFamily="2" charset="-79"/>
              </a:defRPr>
            </a:lvl1pPr>
          </a:lstStyle>
          <a:p>
            <a:pPr algn="ctr"/>
            <a:r>
              <a:rPr lang="he-IL" dirty="0">
                <a:solidFill>
                  <a:schemeClr val="accent1">
                    <a:lumMod val="75000"/>
                  </a:schemeClr>
                </a:solidFill>
              </a:rPr>
              <a:t>לְהֵיכָן </a:t>
            </a:r>
            <a:r>
              <a:rPr lang="he-IL" dirty="0" smtClean="0">
                <a:solidFill>
                  <a:schemeClr val="accent1">
                    <a:lumMod val="75000"/>
                  </a:schemeClr>
                </a:solidFill>
              </a:rPr>
              <a:t>מֵימָיו </a:t>
            </a:r>
            <a:endParaRPr lang="he-IL" dirty="0">
              <a:solidFill>
                <a:schemeClr val="accent1">
                  <a:lumMod val="75000"/>
                </a:schemeClr>
              </a:solidFill>
            </a:endParaRPr>
          </a:p>
          <a:p>
            <a:pPr algn="ctr"/>
            <a:r>
              <a:rPr lang="he-IL" dirty="0">
                <a:solidFill>
                  <a:schemeClr val="accent1">
                    <a:lumMod val="75000"/>
                  </a:schemeClr>
                </a:solidFill>
              </a:rPr>
              <a:t>נִשְׁפָּכִים?</a:t>
            </a:r>
          </a:p>
        </p:txBody>
      </p:sp>
      <p:sp>
        <p:nvSpPr>
          <p:cNvPr id="12" name="TextBox 11"/>
          <p:cNvSpPr txBox="1"/>
          <p:nvPr/>
        </p:nvSpPr>
        <p:spPr>
          <a:xfrm>
            <a:off x="3500179" y="5709160"/>
            <a:ext cx="5208002" cy="523220"/>
          </a:xfrm>
          <a:prstGeom prst="rect">
            <a:avLst/>
          </a:prstGeom>
          <a:noFill/>
        </p:spPr>
        <p:txBody>
          <a:bodyPr wrap="square" rtlCol="1">
            <a:spAutoFit/>
          </a:bodyPr>
          <a:lstStyle>
            <a:defPPr>
              <a:defRPr lang="x-none"/>
            </a:defPPr>
            <a:lvl1pPr>
              <a:defRPr sz="2800">
                <a:latin typeface="EFT_Beigale Light" panose="01000503000000020003" pitchFamily="2" charset="-79"/>
                <a:cs typeface="EFT_Beigale Light" panose="01000503000000020003" pitchFamily="2" charset="-79"/>
              </a:defRPr>
            </a:lvl1pPr>
          </a:lstStyle>
          <a:p>
            <a:pPr algn="ctr"/>
            <a:r>
              <a:rPr lang="he-IL" dirty="0">
                <a:solidFill>
                  <a:schemeClr val="accent1">
                    <a:lumMod val="75000"/>
                  </a:schemeClr>
                </a:solidFill>
              </a:rPr>
              <a:t>אֵלּוּ בַּעֲלֵי חַיִּים נִמְצָאִים בִּסְבִיבָתוֹ?</a:t>
            </a:r>
          </a:p>
        </p:txBody>
      </p:sp>
      <p:sp>
        <p:nvSpPr>
          <p:cNvPr id="13" name="TextBox 12"/>
          <p:cNvSpPr txBox="1"/>
          <p:nvPr/>
        </p:nvSpPr>
        <p:spPr>
          <a:xfrm>
            <a:off x="9134107" y="3674533"/>
            <a:ext cx="2401949" cy="954107"/>
          </a:xfrm>
          <a:prstGeom prst="rect">
            <a:avLst/>
          </a:prstGeom>
          <a:noFill/>
        </p:spPr>
        <p:txBody>
          <a:bodyPr wrap="square" rtlCol="1">
            <a:spAutoFit/>
          </a:bodyPr>
          <a:lstStyle>
            <a:defPPr>
              <a:defRPr lang="x-none"/>
            </a:defPPr>
            <a:lvl1pPr>
              <a:defRPr sz="2800">
                <a:latin typeface="EFT_Beigale Light" panose="01000503000000020003" pitchFamily="2" charset="-79"/>
                <a:cs typeface="EFT_Beigale Light" panose="01000503000000020003" pitchFamily="2" charset="-79"/>
              </a:defRPr>
            </a:lvl1pPr>
          </a:lstStyle>
          <a:p>
            <a:pPr algn="ctr"/>
            <a:r>
              <a:rPr lang="he-IL" dirty="0">
                <a:solidFill>
                  <a:schemeClr val="accent1">
                    <a:lumMod val="75000"/>
                  </a:schemeClr>
                </a:solidFill>
              </a:rPr>
              <a:t>הַאִם מֵימָיו רְאוּיִים </a:t>
            </a:r>
            <a:r>
              <a:rPr lang="he-IL" dirty="0" err="1">
                <a:solidFill>
                  <a:schemeClr val="accent1">
                    <a:lumMod val="75000"/>
                  </a:schemeClr>
                </a:solidFill>
              </a:rPr>
              <a:t>לִשְׁתִיָּה</a:t>
            </a:r>
            <a:r>
              <a:rPr lang="he-IL" dirty="0">
                <a:solidFill>
                  <a:schemeClr val="accent1">
                    <a:lumMod val="75000"/>
                  </a:schemeClr>
                </a:solidFill>
              </a:rPr>
              <a:t>?</a:t>
            </a:r>
          </a:p>
        </p:txBody>
      </p:sp>
      <p:sp>
        <p:nvSpPr>
          <p:cNvPr id="14" name="TextBox 13"/>
          <p:cNvSpPr txBox="1"/>
          <p:nvPr/>
        </p:nvSpPr>
        <p:spPr>
          <a:xfrm>
            <a:off x="3695299" y="1760645"/>
            <a:ext cx="4033682" cy="954107"/>
          </a:xfrm>
          <a:prstGeom prst="rect">
            <a:avLst/>
          </a:prstGeom>
          <a:noFill/>
        </p:spPr>
        <p:txBody>
          <a:bodyPr wrap="square" rtlCol="1">
            <a:spAutoFit/>
          </a:bodyPr>
          <a:lstStyle>
            <a:defPPr>
              <a:defRPr lang="x-none"/>
            </a:defPPr>
            <a:lvl1pPr>
              <a:defRPr sz="2800">
                <a:latin typeface="EFT_Beigale Light" panose="01000503000000020003" pitchFamily="2" charset="-79"/>
                <a:cs typeface="EFT_Beigale Light" panose="01000503000000020003" pitchFamily="2" charset="-79"/>
              </a:defRPr>
            </a:lvl1pPr>
          </a:lstStyle>
          <a:p>
            <a:pPr algn="ctr"/>
            <a:r>
              <a:rPr lang="he-IL" dirty="0">
                <a:solidFill>
                  <a:schemeClr val="accent1">
                    <a:lumMod val="75000"/>
                  </a:schemeClr>
                </a:solidFill>
              </a:rPr>
              <a:t>מָה </a:t>
            </a:r>
            <a:r>
              <a:rPr lang="he-IL" dirty="0" smtClean="0">
                <a:solidFill>
                  <a:schemeClr val="accent1">
                    <a:lumMod val="75000"/>
                  </a:schemeClr>
                </a:solidFill>
              </a:rPr>
              <a:t>אָרְכּוֹ </a:t>
            </a:r>
            <a:r>
              <a:rPr lang="he-IL" dirty="0">
                <a:solidFill>
                  <a:schemeClr val="accent1">
                    <a:lumMod val="75000"/>
                  </a:schemeClr>
                </a:solidFill>
              </a:rPr>
              <a:t>שֶׁל נַחַל הַיַּרְקוֹן?</a:t>
            </a:r>
          </a:p>
        </p:txBody>
      </p:sp>
      <p:sp>
        <p:nvSpPr>
          <p:cNvPr id="15" name="Title 4">
            <a:extLst>
              <a:ext uri="{FF2B5EF4-FFF2-40B4-BE49-F238E27FC236}">
                <a16:creationId xmlns:a16="http://schemas.microsoft.com/office/drawing/2014/main" id="{61AFFA1F-50A1-CC45-96F8-BD150ABF4A19}"/>
              </a:ext>
            </a:extLst>
          </p:cNvPr>
          <p:cNvSpPr txBox="1">
            <a:spLocks/>
          </p:cNvSpPr>
          <p:nvPr/>
        </p:nvSpPr>
        <p:spPr>
          <a:xfrm>
            <a:off x="3336450" y="764178"/>
            <a:ext cx="8280000" cy="720000"/>
          </a:xfrm>
          <a:prstGeom prst="rect">
            <a:avLst/>
          </a:prstGeom>
          <a:solidFill>
            <a:schemeClr val="accent1"/>
          </a:solidFill>
        </p:spPr>
        <p:txBody>
          <a:bodyPr vert="horz" lIns="91440" tIns="45720" rIns="91440" bIns="45720" rtlCol="0" anchor="b">
            <a:normAutofit/>
          </a:bodyPr>
          <a:lstStyle>
            <a:lvl1pPr algn="r" defTabSz="914400" rtl="1" eaLnBrk="1" latinLnBrk="0" hangingPunct="1">
              <a:lnSpc>
                <a:spcPct val="90000"/>
              </a:lnSpc>
              <a:spcBef>
                <a:spcPct val="0"/>
              </a:spcBef>
              <a:buNone/>
              <a:defRPr sz="4400" b="0" i="0" kern="1200">
                <a:solidFill>
                  <a:schemeClr val="bg1"/>
                </a:solidFill>
                <a:latin typeface="Calibri" panose="020F0502020204030204" pitchFamily="34" charset="0"/>
                <a:ea typeface="Open Sans" panose="020B0606030504020204" pitchFamily="34" charset="0"/>
                <a:cs typeface="+mn-cs"/>
              </a:defRPr>
            </a:lvl1pPr>
          </a:lstStyle>
          <a:p>
            <a:r>
              <a:rPr lang="he-IL" b="1" smtClean="0">
                <a:latin typeface="Arial" panose="020B0604020202020204" pitchFamily="34" charset="0"/>
                <a:cs typeface="Arial" panose="020B0604020202020204" pitchFamily="34" charset="0"/>
              </a:rPr>
              <a:t>הַשְּׁאֵלוֹת שֶׁשָּׁאַלְנוּ לִפְנֵי קְרִיאַת הַקֶּטַע</a:t>
            </a:r>
            <a:endParaRPr lang="x-non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07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375981-EC68-4B29-A1BF-F6D93D7BE480}"/>
              </a:ext>
            </a:extLst>
          </p:cNvPr>
          <p:cNvSpPr>
            <a:spLocks noGrp="1"/>
          </p:cNvSpPr>
          <p:nvPr>
            <p:ph type="title"/>
          </p:nvPr>
        </p:nvSpPr>
        <p:spPr/>
        <p:txBody>
          <a:bodyPr>
            <a:normAutofit/>
          </a:bodyPr>
          <a:lstStyle/>
          <a:p>
            <a:r>
              <a:rPr lang="he-IL" b="1" dirty="0">
                <a:latin typeface="Arial" panose="020B0604020202020204" pitchFamily="34" charset="0"/>
                <a:cs typeface="Arial" panose="020B0604020202020204" pitchFamily="34" charset="0"/>
              </a:rPr>
              <a:t>הַאִם קִבַּלְנוּ תְּשׁוּבוֹת לְכָל הַשְּׁאֵלוֹת?</a:t>
            </a:r>
          </a:p>
        </p:txBody>
      </p:sp>
      <p:sp>
        <p:nvSpPr>
          <p:cNvPr id="8" name="מציין מיקום טקסט 7"/>
          <p:cNvSpPr>
            <a:spLocks noGrp="1"/>
          </p:cNvSpPr>
          <p:nvPr>
            <p:ph type="body" sz="quarter" idx="10"/>
          </p:nvPr>
        </p:nvSpPr>
        <p:spPr>
          <a:xfrm>
            <a:off x="1567544" y="1747158"/>
            <a:ext cx="8714406" cy="1844901"/>
          </a:xfrm>
        </p:spPr>
        <p:txBody>
          <a:bodyPr>
            <a:noAutofit/>
          </a:bodyPr>
          <a:lstStyle/>
          <a:p>
            <a:pPr algn="ctr"/>
            <a:r>
              <a:rPr lang="he-IL" sz="4000" dirty="0"/>
              <a:t>חִשְׁבוּ עַל אֵילוּ שְׁאֵלוֹת </a:t>
            </a:r>
            <a:r>
              <a:rPr lang="he-IL" sz="4000" dirty="0" smtClean="0"/>
              <a:t>הַקֶּטַע</a:t>
            </a:r>
            <a:r>
              <a:rPr lang="he-IL" sz="4000" dirty="0"/>
              <a:t> </a:t>
            </a:r>
            <a:r>
              <a:rPr lang="he-IL" sz="4000" dirty="0">
                <a:solidFill>
                  <a:schemeClr val="accent6">
                    <a:lumMod val="50000"/>
                  </a:schemeClr>
                </a:solidFill>
              </a:rPr>
              <a:t>עָנָה</a:t>
            </a:r>
            <a:endParaRPr lang="he-IL" sz="4000" dirty="0" smtClean="0">
              <a:solidFill>
                <a:schemeClr val="accent6">
                  <a:lumMod val="50000"/>
                </a:schemeClr>
              </a:solidFill>
            </a:endParaRPr>
          </a:p>
          <a:p>
            <a:pPr algn="ctr"/>
            <a:r>
              <a:rPr lang="he-IL" sz="4000" dirty="0" smtClean="0"/>
              <a:t> </a:t>
            </a:r>
            <a:r>
              <a:rPr lang="he-IL" sz="4000" dirty="0"/>
              <a:t>וְעַל אֵילוּ שְׁאֵלוֹת הַקֶּטַע </a:t>
            </a:r>
            <a:r>
              <a:rPr lang="he-IL" sz="4000" dirty="0">
                <a:solidFill>
                  <a:schemeClr val="accent6">
                    <a:lumMod val="50000"/>
                  </a:schemeClr>
                </a:solidFill>
              </a:rPr>
              <a:t>לֹא עָנָה</a:t>
            </a:r>
            <a:r>
              <a:rPr lang="he-IL" sz="4000" dirty="0"/>
              <a:t>.</a:t>
            </a:r>
          </a:p>
        </p:txBody>
      </p:sp>
      <p:pic>
        <p:nvPicPr>
          <p:cNvPr id="10" name="Picture 2" descr="תוצאת תמונה עבור שאלות">
            <a:extLst>
              <a:ext uri="{FF2B5EF4-FFF2-40B4-BE49-F238E27FC236}">
                <a16:creationId xmlns:a16="http://schemas.microsoft.com/office/drawing/2014/main" id="{D5DD09F3-9F71-4DD3-BE09-8EC31F554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750" y="1796185"/>
            <a:ext cx="2658604" cy="2159906"/>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926226" y="3413024"/>
            <a:ext cx="8013057" cy="3046988"/>
          </a:xfrm>
          <a:prstGeom prst="rect">
            <a:avLst/>
          </a:prstGeom>
        </p:spPr>
        <p:txBody>
          <a:bodyPr wrap="square">
            <a:spAutoFit/>
          </a:bodyPr>
          <a:lstStyle/>
          <a:p>
            <a:pPr algn="r">
              <a:lnSpc>
                <a:spcPct val="150000"/>
              </a:lnSpc>
            </a:pPr>
            <a:r>
              <a:rPr lang="he-IL" sz="3200" dirty="0" smtClean="0">
                <a:solidFill>
                  <a:schemeClr val="accent1">
                    <a:lumMod val="75000"/>
                  </a:schemeClr>
                </a:solidFill>
                <a:latin typeface="EFT_Beigale Light" panose="01000503000000020003" pitchFamily="2" charset="-79"/>
                <a:cs typeface="EFT_Beigale Light" panose="01000503000000020003" pitchFamily="2" charset="-79"/>
              </a:rPr>
              <a:t>1. לְהֵיכָן </a:t>
            </a:r>
            <a:r>
              <a:rPr lang="he-IL" sz="3200" dirty="0">
                <a:solidFill>
                  <a:schemeClr val="accent1">
                    <a:lumMod val="75000"/>
                  </a:schemeClr>
                </a:solidFill>
                <a:latin typeface="EFT_Beigale Light" panose="01000503000000020003" pitchFamily="2" charset="-79"/>
                <a:cs typeface="EFT_Beigale Light" panose="01000503000000020003" pitchFamily="2" charset="-79"/>
              </a:rPr>
              <a:t>מֵימָיו נִשְׁפָּכִים?</a:t>
            </a:r>
          </a:p>
          <a:p>
            <a:pPr algn="r">
              <a:lnSpc>
                <a:spcPct val="150000"/>
              </a:lnSpc>
            </a:pPr>
            <a:r>
              <a:rPr lang="he-IL" sz="3200" dirty="0" smtClean="0">
                <a:solidFill>
                  <a:schemeClr val="accent1">
                    <a:lumMod val="75000"/>
                  </a:schemeClr>
                </a:solidFill>
                <a:latin typeface="EFT_Beigale Light" panose="01000503000000020003" pitchFamily="2" charset="-79"/>
                <a:cs typeface="EFT_Beigale Light" panose="01000503000000020003" pitchFamily="2" charset="-79"/>
              </a:rPr>
              <a:t>2. אֵלּוּ </a:t>
            </a:r>
            <a:r>
              <a:rPr lang="he-IL" sz="3200" dirty="0">
                <a:solidFill>
                  <a:schemeClr val="accent1">
                    <a:lumMod val="75000"/>
                  </a:schemeClr>
                </a:solidFill>
                <a:latin typeface="EFT_Beigale Light" panose="01000503000000020003" pitchFamily="2" charset="-79"/>
                <a:cs typeface="EFT_Beigale Light" panose="01000503000000020003" pitchFamily="2" charset="-79"/>
              </a:rPr>
              <a:t>בַּעֲלֵי חַיִּים נִמְצָאִים בִּסְבִיבָתוֹ?</a:t>
            </a:r>
          </a:p>
          <a:p>
            <a:pPr algn="r">
              <a:lnSpc>
                <a:spcPct val="150000"/>
              </a:lnSpc>
            </a:pPr>
            <a:r>
              <a:rPr lang="he-IL" sz="3200" dirty="0" smtClean="0">
                <a:solidFill>
                  <a:schemeClr val="accent1">
                    <a:lumMod val="75000"/>
                  </a:schemeClr>
                </a:solidFill>
                <a:latin typeface="EFT_Beigale Light" panose="01000503000000020003" pitchFamily="2" charset="-79"/>
                <a:cs typeface="EFT_Beigale Light" panose="01000503000000020003" pitchFamily="2" charset="-79"/>
              </a:rPr>
              <a:t>3. הַאִם </a:t>
            </a:r>
            <a:r>
              <a:rPr lang="he-IL" sz="3200" dirty="0">
                <a:solidFill>
                  <a:schemeClr val="accent1">
                    <a:lumMod val="75000"/>
                  </a:schemeClr>
                </a:solidFill>
                <a:latin typeface="EFT_Beigale Light" panose="01000503000000020003" pitchFamily="2" charset="-79"/>
                <a:cs typeface="EFT_Beigale Light" panose="01000503000000020003" pitchFamily="2" charset="-79"/>
              </a:rPr>
              <a:t>מֵימָיו רְאוּיִים </a:t>
            </a:r>
            <a:r>
              <a:rPr lang="he-IL" sz="3200" dirty="0" err="1">
                <a:solidFill>
                  <a:schemeClr val="accent1">
                    <a:lumMod val="75000"/>
                  </a:schemeClr>
                </a:solidFill>
                <a:latin typeface="EFT_Beigale Light" panose="01000503000000020003" pitchFamily="2" charset="-79"/>
                <a:cs typeface="EFT_Beigale Light" panose="01000503000000020003" pitchFamily="2" charset="-79"/>
              </a:rPr>
              <a:t>לִשְׁתִיָּה</a:t>
            </a:r>
            <a:r>
              <a:rPr lang="he-IL" sz="3200" dirty="0">
                <a:solidFill>
                  <a:schemeClr val="accent1">
                    <a:lumMod val="75000"/>
                  </a:schemeClr>
                </a:solidFill>
                <a:latin typeface="EFT_Beigale Light" panose="01000503000000020003" pitchFamily="2" charset="-79"/>
                <a:cs typeface="EFT_Beigale Light" panose="01000503000000020003" pitchFamily="2" charset="-79"/>
              </a:rPr>
              <a:t>?</a:t>
            </a:r>
          </a:p>
          <a:p>
            <a:pPr algn="r">
              <a:lnSpc>
                <a:spcPct val="150000"/>
              </a:lnSpc>
            </a:pPr>
            <a:r>
              <a:rPr lang="he-IL" sz="3200" dirty="0" smtClean="0">
                <a:solidFill>
                  <a:schemeClr val="accent1">
                    <a:lumMod val="75000"/>
                  </a:schemeClr>
                </a:solidFill>
                <a:latin typeface="EFT_Beigale Light" panose="01000503000000020003" pitchFamily="2" charset="-79"/>
                <a:cs typeface="EFT_Beigale Light" panose="01000503000000020003" pitchFamily="2" charset="-79"/>
              </a:rPr>
              <a:t>4. מָה </a:t>
            </a:r>
            <a:r>
              <a:rPr lang="he-IL" sz="3200" dirty="0">
                <a:solidFill>
                  <a:schemeClr val="accent1">
                    <a:lumMod val="75000"/>
                  </a:schemeClr>
                </a:solidFill>
                <a:latin typeface="EFT_Beigale Light" panose="01000503000000020003" pitchFamily="2" charset="-79"/>
                <a:cs typeface="EFT_Beigale Light" panose="01000503000000020003" pitchFamily="2" charset="-79"/>
              </a:rPr>
              <a:t>אָרְכּוֹ שֶׁל נַחַל הַיַּרְקוֹן?</a:t>
            </a:r>
          </a:p>
        </p:txBody>
      </p:sp>
    </p:spTree>
    <p:extLst>
      <p:ext uri="{BB962C8B-B14F-4D97-AF65-F5344CB8AC3E}">
        <p14:creationId xmlns:p14="http://schemas.microsoft.com/office/powerpoint/2010/main" val="4284010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err="1"/>
              <a:t>מְסַיְמִים</a:t>
            </a:r>
            <a:r>
              <a:rPr lang="he-IL" dirty="0"/>
              <a:t> וּמְסַכְּמִים</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4"/>
          <a:stretch>
            <a:fillRect/>
          </a:stretch>
        </p:blipFill>
        <p:spPr>
          <a:xfrm rot="8222050">
            <a:off x="319777" y="503469"/>
            <a:ext cx="1596108" cy="820856"/>
          </a:xfrm>
          <a:prstGeom prst="rect">
            <a:avLst/>
          </a:prstGeom>
        </p:spPr>
      </p:pic>
      <p:sp>
        <p:nvSpPr>
          <p:cNvPr id="7" name="Google Shape;335;p16">
            <a:extLst>
              <a:ext uri="{FF2B5EF4-FFF2-40B4-BE49-F238E27FC236}">
                <a16:creationId xmlns:a16="http://schemas.microsoft.com/office/drawing/2014/main" id="{24EAAD17-0FC7-4AD5-AB38-107A63EA561D}"/>
              </a:ext>
            </a:extLst>
          </p:cNvPr>
          <p:cNvSpPr txBox="1">
            <a:spLocks/>
          </p:cNvSpPr>
          <p:nvPr/>
        </p:nvSpPr>
        <p:spPr>
          <a:xfrm>
            <a:off x="-481568" y="1457290"/>
            <a:ext cx="11588672" cy="5211586"/>
          </a:xfrm>
          <a:prstGeom prst="rect">
            <a:avLst/>
          </a:prstGeom>
          <a:noFill/>
          <a:ln>
            <a:noFill/>
          </a:ln>
        </p:spPr>
        <p:txBody>
          <a:bodyPr spcFirstLastPara="1" wrap="square" lIns="91425" tIns="45700" rIns="91425" bIns="45700" anchor="t" anchorCtr="0">
            <a:noAutofit/>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a:latin typeface="David" panose="020E0502060401010101" pitchFamily="34" charset="-79"/>
                <a:cs typeface="David" panose="020E0502060401010101" pitchFamily="34" charset="-79"/>
              </a:rPr>
              <a:t>קָרָאנוּ קֶטַע מֵידָע "נַחַל הַיַּרְקוֹן".</a:t>
            </a:r>
          </a:p>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a:latin typeface="David" panose="020E0502060401010101" pitchFamily="34" charset="-79"/>
                <a:cs typeface="David" panose="020E0502060401010101" pitchFamily="34" charset="-79"/>
              </a:rPr>
              <a:t>לָמַדְנוּ עַל זִהוּם נַחַל הַיַּרְקוֹן </a:t>
            </a:r>
            <a:r>
              <a:rPr lang="he-IL" sz="3600" b="1" dirty="0" err="1">
                <a:latin typeface="David" panose="020E0502060401010101" pitchFamily="34" charset="-79"/>
                <a:cs typeface="David" panose="020E0502060401010101" pitchFamily="34" charset="-79"/>
              </a:rPr>
              <a:t>וְטִהוּרו</a:t>
            </a:r>
            <a:r>
              <a:rPr lang="he-IL" sz="3600" b="1" dirty="0">
                <a:latin typeface="David" panose="020E0502060401010101" pitchFamily="34" charset="-79"/>
                <a:cs typeface="David" panose="020E0502060401010101" pitchFamily="34" charset="-79"/>
              </a:rPr>
              <a:t>ֹ.</a:t>
            </a:r>
          </a:p>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a:latin typeface="David" panose="020E0502060401010101" pitchFamily="34" charset="-79"/>
                <a:cs typeface="David" panose="020E0502060401010101" pitchFamily="34" charset="-79"/>
              </a:rPr>
              <a:t>הִכַּרְנוּ מִלִּים מְתָאֲרוֹת.</a:t>
            </a:r>
          </a:p>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a:latin typeface="David" panose="020E0502060401010101" pitchFamily="34" charset="-79"/>
                <a:cs typeface="David" panose="020E0502060401010101" pitchFamily="34" charset="-79"/>
              </a:rPr>
              <a:t>זִהִינוּ פְּעָלִים בַּקֶּטַע.</a:t>
            </a:r>
          </a:p>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a:latin typeface="David" panose="020E0502060401010101" pitchFamily="34" charset="-79"/>
                <a:cs typeface="David" panose="020E0502060401010101" pitchFamily="34" charset="-79"/>
              </a:rPr>
              <a:t>חָקַרְנוּ מִלָּה.</a:t>
            </a:r>
          </a:p>
          <a:p>
            <a:pPr marL="457200" indent="-457200">
              <a:lnSpc>
                <a:spcPct val="150000"/>
              </a:lnSpc>
              <a:spcBef>
                <a:spcPts val="0"/>
              </a:spcBef>
              <a:buClr>
                <a:schemeClr val="accent6">
                  <a:lumMod val="50000"/>
                </a:schemeClr>
              </a:buClr>
              <a:buSzPts val="3600"/>
              <a:buFont typeface="Wingdings" panose="05000000000000000000" pitchFamily="2" charset="2"/>
              <a:buChar char="ü"/>
            </a:pPr>
            <a:r>
              <a:rPr lang="he-IL" sz="3600" b="1" dirty="0">
                <a:latin typeface="David" panose="020E0502060401010101" pitchFamily="34" charset="-79"/>
                <a:cs typeface="David" panose="020E0502060401010101" pitchFamily="34" charset="-79"/>
              </a:rPr>
              <a:t>הֵבַנּוּ אֶת תַּפְקִיד סִימָנֵי פָּסוּק – הַסּוֹגְרַיִם.</a:t>
            </a:r>
          </a:p>
        </p:txBody>
      </p:sp>
    </p:spTree>
    <p:extLst>
      <p:ext uri="{BB962C8B-B14F-4D97-AF65-F5344CB8AC3E}">
        <p14:creationId xmlns:p14="http://schemas.microsoft.com/office/powerpoint/2010/main" val="61880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7EEC00-1F37-4CBD-97C2-67CCBBFC742C}"/>
              </a:ext>
            </a:extLst>
          </p:cNvPr>
          <p:cNvSpPr>
            <a:spLocks noGrp="1"/>
          </p:cNvSpPr>
          <p:nvPr>
            <p:ph type="title"/>
          </p:nvPr>
        </p:nvSpPr>
        <p:spPr>
          <a:xfrm>
            <a:off x="3219901" y="718785"/>
            <a:ext cx="8280000" cy="720000"/>
          </a:xfrm>
        </p:spPr>
        <p:txBody>
          <a:bodyPr/>
          <a:lstStyle/>
          <a:p>
            <a:endParaRPr lang="he-IL"/>
          </a:p>
        </p:txBody>
      </p:sp>
      <p:sp>
        <p:nvSpPr>
          <p:cNvPr id="4" name="Google Shape;334;p16">
            <a:extLst>
              <a:ext uri="{FF2B5EF4-FFF2-40B4-BE49-F238E27FC236}">
                <a16:creationId xmlns:a16="http://schemas.microsoft.com/office/drawing/2014/main" id="{6E210815-4E28-4A3A-976A-FCEE22F3F80E}"/>
              </a:ext>
            </a:extLst>
          </p:cNvPr>
          <p:cNvSpPr txBox="1">
            <a:spLocks/>
          </p:cNvSpPr>
          <p:nvPr/>
        </p:nvSpPr>
        <p:spPr>
          <a:xfrm>
            <a:off x="3081590" y="663126"/>
            <a:ext cx="8280000" cy="720000"/>
          </a:xfrm>
          <a:prstGeom prst="rect">
            <a:avLst/>
          </a:prstGeom>
          <a:solidFill>
            <a:schemeClr val="accent1"/>
          </a:solidFill>
          <a:ln>
            <a:noFill/>
          </a:ln>
        </p:spPr>
        <p:txBody>
          <a:bodyPr spcFirstLastPara="1" vert="horz" wrap="square" lIns="91425" tIns="45700" rIns="91425" bIns="45700" rtlCol="0" anchor="b" anchorCtr="0">
            <a:normAutofit/>
          </a:bodyPr>
          <a:lstStyle>
            <a:lvl1pPr algn="r" defTabSz="914400" rtl="1" eaLnBrk="1" latinLnBrk="0" hangingPunct="1">
              <a:lnSpc>
                <a:spcPct val="90000"/>
              </a:lnSpc>
              <a:spcBef>
                <a:spcPts val="800"/>
              </a:spcBef>
              <a:spcAft>
                <a:spcPts val="0"/>
              </a:spcAft>
              <a:buNone/>
              <a:defRPr sz="4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a:spcBef>
                <a:spcPts val="0"/>
              </a:spcBef>
              <a:buClr>
                <a:schemeClr val="lt1"/>
              </a:buClr>
              <a:buSzPts val="4400"/>
            </a:pPr>
            <a:r>
              <a:rPr lang="he-IL" b="1" dirty="0">
                <a:latin typeface="Arial" panose="020B0604020202020204" pitchFamily="34" charset="0"/>
                <a:cs typeface="Arial" panose="020B0604020202020204" pitchFamily="34" charset="0"/>
              </a:rPr>
              <a:t>מַמְשִׁיכִים לְתַרְגֵּל</a:t>
            </a:r>
          </a:p>
        </p:txBody>
      </p:sp>
      <p:pic>
        <p:nvPicPr>
          <p:cNvPr id="6" name="Google Shape;336;p16">
            <a:extLst>
              <a:ext uri="{FF2B5EF4-FFF2-40B4-BE49-F238E27FC236}">
                <a16:creationId xmlns:a16="http://schemas.microsoft.com/office/drawing/2014/main" id="{B4ADCF8B-409A-4853-BB29-DE589FD4B814}"/>
              </a:ext>
            </a:extLst>
          </p:cNvPr>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7" name="Google Shape;338;p16">
            <a:extLst>
              <a:ext uri="{FF2B5EF4-FFF2-40B4-BE49-F238E27FC236}">
                <a16:creationId xmlns:a16="http://schemas.microsoft.com/office/drawing/2014/main" id="{2E60033B-D699-4A25-BEDF-A8A9A6CDD2DB}"/>
              </a:ext>
            </a:extLst>
          </p:cNvPr>
          <p:cNvPicPr preferRelativeResize="0"/>
          <p:nvPr/>
        </p:nvPicPr>
        <p:blipFill rotWithShape="1">
          <a:blip r:embed="rId4">
            <a:alphaModFix/>
          </a:blip>
          <a:srcRect/>
          <a:stretch/>
        </p:blipFill>
        <p:spPr>
          <a:xfrm rot="8222050">
            <a:off x="319777" y="503469"/>
            <a:ext cx="1596108" cy="820856"/>
          </a:xfrm>
          <a:prstGeom prst="rect">
            <a:avLst/>
          </a:prstGeom>
          <a:noFill/>
          <a:ln>
            <a:noFill/>
          </a:ln>
        </p:spPr>
      </p:pic>
      <p:sp>
        <p:nvSpPr>
          <p:cNvPr id="3" name="TextBox 2"/>
          <p:cNvSpPr txBox="1"/>
          <p:nvPr/>
        </p:nvSpPr>
        <p:spPr>
          <a:xfrm>
            <a:off x="321387" y="2729632"/>
            <a:ext cx="6002307" cy="3785652"/>
          </a:xfrm>
          <a:prstGeom prst="rect">
            <a:avLst/>
          </a:prstGeom>
          <a:noFill/>
        </p:spPr>
        <p:txBody>
          <a:bodyPr wrap="square" rtlCol="1">
            <a:spAutoFit/>
          </a:bodyPr>
          <a:lstStyle/>
          <a:p>
            <a:pPr algn="r">
              <a:lnSpc>
                <a:spcPct val="150000"/>
              </a:lnSpc>
            </a:pPr>
            <a:r>
              <a:rPr lang="he-IL" sz="3200" b="1" dirty="0">
                <a:solidFill>
                  <a:schemeClr val="accent1">
                    <a:lumMod val="75000"/>
                  </a:schemeClr>
                </a:solidFill>
              </a:rPr>
              <a:t>לִפְנֵיכֶם שֶׁלֶט. </a:t>
            </a:r>
          </a:p>
          <a:p>
            <a:pPr algn="r">
              <a:lnSpc>
                <a:spcPct val="150000"/>
              </a:lnSpc>
            </a:pPr>
            <a:r>
              <a:rPr lang="he-IL" sz="3200" b="1" dirty="0">
                <a:solidFill>
                  <a:schemeClr val="accent1">
                    <a:lumMod val="75000"/>
                  </a:schemeClr>
                </a:solidFill>
              </a:rPr>
              <a:t>שַׁעֲרוֹ הֵיכָן הֻצַּב הַשֶּׁלֶט?</a:t>
            </a:r>
          </a:p>
          <a:p>
            <a:pPr algn="r">
              <a:lnSpc>
                <a:spcPct val="150000"/>
              </a:lnSpc>
            </a:pPr>
            <a:r>
              <a:rPr lang="he-IL" sz="3200" b="1" dirty="0" smtClean="0">
                <a:solidFill>
                  <a:schemeClr val="accent1">
                    <a:lumMod val="75000"/>
                  </a:schemeClr>
                </a:solidFill>
              </a:rPr>
              <a:t>מָה </a:t>
            </a:r>
            <a:r>
              <a:rPr lang="he-IL" sz="3200" b="1" dirty="0">
                <a:solidFill>
                  <a:schemeClr val="accent1">
                    <a:lumMod val="75000"/>
                  </a:schemeClr>
                </a:solidFill>
              </a:rPr>
              <a:t>מַטְּרַת הַצָּבַת הַשֶּׁלֶט בַּמָּקוֹם? </a:t>
            </a:r>
            <a:r>
              <a:rPr lang="he-IL" sz="3200" b="1" dirty="0" smtClean="0">
                <a:solidFill>
                  <a:schemeClr val="accent1">
                    <a:lumMod val="75000"/>
                  </a:schemeClr>
                </a:solidFill>
              </a:rPr>
              <a:t>הָכִינוּ שֶׁלֶט </a:t>
            </a:r>
            <a:r>
              <a:rPr lang="he-IL" sz="3200" b="1" dirty="0">
                <a:solidFill>
                  <a:schemeClr val="accent1">
                    <a:lumMod val="75000"/>
                  </a:schemeClr>
                </a:solidFill>
              </a:rPr>
              <a:t>אַזְהָרָה </a:t>
            </a:r>
            <a:r>
              <a:rPr lang="he-IL" sz="3200" b="1" dirty="0" smtClean="0">
                <a:solidFill>
                  <a:schemeClr val="accent1">
                    <a:lumMod val="75000"/>
                  </a:schemeClr>
                </a:solidFill>
              </a:rPr>
              <a:t>לְמקום אֵָחֵר שתבחרו. </a:t>
            </a:r>
          </a:p>
        </p:txBody>
      </p:sp>
      <p:sp>
        <p:nvSpPr>
          <p:cNvPr id="16" name="מלבן 15"/>
          <p:cNvSpPr/>
          <p:nvPr/>
        </p:nvSpPr>
        <p:spPr>
          <a:xfrm rot="16200000">
            <a:off x="5969134" y="4558290"/>
            <a:ext cx="1042737" cy="128337"/>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grpSp>
        <p:nvGrpSpPr>
          <p:cNvPr id="8" name="קבוצה 7"/>
          <p:cNvGrpSpPr/>
          <p:nvPr/>
        </p:nvGrpSpPr>
        <p:grpSpPr>
          <a:xfrm>
            <a:off x="6759950" y="2812173"/>
            <a:ext cx="4601640" cy="3070384"/>
            <a:chOff x="6759950" y="2812173"/>
            <a:chExt cx="4601640" cy="3070384"/>
          </a:xfrm>
        </p:grpSpPr>
        <p:pic>
          <p:nvPicPr>
            <p:cNvPr id="11" name="Picture 4" descr="http://www.kerenorsigns.co.il/upload/images/1512481453442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9950" y="2812173"/>
              <a:ext cx="4601640" cy="3070384"/>
            </a:xfrm>
            <a:prstGeom prst="rect">
              <a:avLst/>
            </a:prstGeom>
            <a:noFill/>
            <a:ln w="76200">
              <a:solidFill>
                <a:srgbClr val="FFC000"/>
              </a:solidFill>
            </a:ln>
            <a:extLst>
              <a:ext uri="{909E8E84-426E-40DD-AFC4-6F175D3DCCD1}">
                <a14:hiddenFill xmlns:a14="http://schemas.microsoft.com/office/drawing/2010/main">
                  <a:solidFill>
                    <a:srgbClr val="FFFFFF"/>
                  </a:solidFill>
                </a14:hiddenFill>
              </a:ext>
            </a:extLst>
          </p:spPr>
        </p:pic>
        <p:sp>
          <p:nvSpPr>
            <p:cNvPr id="5" name="מלבן 4"/>
            <p:cNvSpPr/>
            <p:nvPr/>
          </p:nvSpPr>
          <p:spPr>
            <a:xfrm rot="16200000">
              <a:off x="6215983" y="5088408"/>
              <a:ext cx="1198771" cy="110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494228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41684-0310-9045-8FE5-875F7B59C73A}"/>
              </a:ext>
            </a:extLst>
          </p:cNvPr>
          <p:cNvSpPr>
            <a:spLocks noGrp="1"/>
          </p:cNvSpPr>
          <p:nvPr>
            <p:ph type="title"/>
          </p:nvPr>
        </p:nvSpPr>
        <p:spPr>
          <a:xfrm>
            <a:off x="1024537" y="142935"/>
            <a:ext cx="10515600" cy="1325563"/>
          </a:xfrm>
        </p:spPr>
        <p:txBody>
          <a:bodyPr/>
          <a:lstStyle/>
          <a:p>
            <a:r>
              <a:rPr lang="he-IL" b="1" dirty="0">
                <a:latin typeface="Arial" panose="020B0604020202020204" pitchFamily="34" charset="0"/>
                <a:cs typeface="Arial" panose="020B0604020202020204" pitchFamily="34" charset="0"/>
              </a:rPr>
              <a:t>לִפְנֵי שֶׁמַּתְחִילִים...</a:t>
            </a:r>
            <a:endParaRPr lang="he-IL" dirty="0"/>
          </a:p>
        </p:txBody>
      </p:sp>
      <p:pic>
        <p:nvPicPr>
          <p:cNvPr id="7" name="Picture 6">
            <a:extLst>
              <a:ext uri="{FF2B5EF4-FFF2-40B4-BE49-F238E27FC236}">
                <a16:creationId xmlns:a16="http://schemas.microsoft.com/office/drawing/2014/main" id="{DA7952BE-2EAD-6146-A1DB-1E0A94AD16D1}"/>
              </a:ext>
            </a:extLst>
          </p:cNvPr>
          <p:cNvPicPr>
            <a:picLocks noChangeAspect="1"/>
          </p:cNvPicPr>
          <p:nvPr/>
        </p:nvPicPr>
        <p:blipFill>
          <a:blip r:embed="rId3"/>
          <a:stretch>
            <a:fillRect/>
          </a:stretch>
        </p:blipFill>
        <p:spPr>
          <a:xfrm rot="8057618">
            <a:off x="290049" y="269606"/>
            <a:ext cx="1468977" cy="973310"/>
          </a:xfrm>
          <a:prstGeom prst="rect">
            <a:avLst/>
          </a:prstGeom>
        </p:spPr>
      </p:pic>
      <p:pic>
        <p:nvPicPr>
          <p:cNvPr id="11" name="Picture 10">
            <a:extLst>
              <a:ext uri="{FF2B5EF4-FFF2-40B4-BE49-F238E27FC236}">
                <a16:creationId xmlns:a16="http://schemas.microsoft.com/office/drawing/2014/main" id="{52B4A9B5-C593-0942-BC3B-FDBEFA4BCF93}"/>
              </a:ext>
            </a:extLst>
          </p:cNvPr>
          <p:cNvPicPr>
            <a:picLocks noChangeAspect="1"/>
          </p:cNvPicPr>
          <p:nvPr/>
        </p:nvPicPr>
        <p:blipFill>
          <a:blip r:embed="rId4"/>
          <a:stretch>
            <a:fillRect/>
          </a:stretch>
        </p:blipFill>
        <p:spPr>
          <a:xfrm>
            <a:off x="10719881" y="5386520"/>
            <a:ext cx="1294767" cy="1471480"/>
          </a:xfrm>
          <a:prstGeom prst="rect">
            <a:avLst/>
          </a:prstGeom>
        </p:spPr>
      </p:pic>
      <p:sp>
        <p:nvSpPr>
          <p:cNvPr id="2" name="TextBox 1"/>
          <p:cNvSpPr txBox="1"/>
          <p:nvPr/>
        </p:nvSpPr>
        <p:spPr>
          <a:xfrm>
            <a:off x="668740" y="5155389"/>
            <a:ext cx="10051141" cy="1077218"/>
          </a:xfrm>
          <a:prstGeom prst="rect">
            <a:avLst/>
          </a:prstGeom>
          <a:noFill/>
        </p:spPr>
        <p:txBody>
          <a:bodyPr wrap="square" rtlCol="1">
            <a:spAutoFit/>
          </a:bodyPr>
          <a:lstStyle/>
          <a:p>
            <a:endParaRPr lang="he-IL" sz="3200" b="1" dirty="0" smtClean="0">
              <a:solidFill>
                <a:schemeClr val="accent6">
                  <a:lumMod val="50000"/>
                </a:schemeClr>
              </a:solidFill>
            </a:endParaRPr>
          </a:p>
          <a:p>
            <a:r>
              <a:rPr lang="he-IL" sz="3200" b="1" dirty="0">
                <a:solidFill>
                  <a:schemeClr val="accent6">
                    <a:lumMod val="50000"/>
                  </a:schemeClr>
                </a:solidFill>
              </a:rPr>
              <a:t>הִתְבּוֹנְנוּ בַּתְּמוּנוֹת וְנַסּוּ לְזַהוֹת </a:t>
            </a:r>
            <a:r>
              <a:rPr lang="he-IL" sz="3200" b="1" dirty="0" smtClean="0">
                <a:solidFill>
                  <a:schemeClr val="accent6">
                    <a:lumMod val="50000"/>
                  </a:schemeClr>
                </a:solidFill>
              </a:rPr>
              <a:t>בְּמה הן דוֹמות וּבמה הן שוֹנות.</a:t>
            </a:r>
          </a:p>
        </p:txBody>
      </p:sp>
      <p:pic>
        <p:nvPicPr>
          <p:cNvPr id="1034" name="Picture 10" descr="https://upload.wikimedia.org/wikipedia/commons/thumb/e/ee/Yarqon_River.jpg/250px-Yarqon_Ri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6093" y="1594249"/>
            <a:ext cx="4485938" cy="33734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upload.wikimedia.org/wikipedia/commons/thumb/c/c0/Jarkon_059.jpg/250px-Jarkon_05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289" y="1621835"/>
            <a:ext cx="4331048" cy="3380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12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305915" y="724262"/>
            <a:ext cx="8280000" cy="720000"/>
          </a:xfrm>
        </p:spPr>
        <p:txBody>
          <a:bodyPr>
            <a:normAutofit/>
          </a:bodyPr>
          <a:lstStyle/>
          <a:p>
            <a:r>
              <a:rPr lang="he-IL" b="1" dirty="0">
                <a:latin typeface="Arial" panose="020B0604020202020204" pitchFamily="34" charset="0"/>
                <a:cs typeface="Arial" panose="020B0604020202020204" pitchFamily="34" charset="0"/>
              </a:rPr>
              <a:t>מָה אֲנַחְנוּ </a:t>
            </a:r>
            <a:r>
              <a:rPr lang="he-IL" b="1" dirty="0">
                <a:latin typeface="Arial" panose="020B0604020202020204" pitchFamily="34" charset="0"/>
              </a:rPr>
              <a:t>כְּבָר יוֹדְעִים?</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11" name="מציין מיקום טקסט 2">
            <a:extLst>
              <a:ext uri="{FF2B5EF4-FFF2-40B4-BE49-F238E27FC236}">
                <a16:creationId xmlns:a16="http://schemas.microsoft.com/office/drawing/2014/main" id="{BD03C892-27B8-41F7-9241-B5B235E032A5}"/>
              </a:ext>
            </a:extLst>
          </p:cNvPr>
          <p:cNvSpPr>
            <a:spLocks noGrp="1"/>
          </p:cNvSpPr>
          <p:nvPr>
            <p:ph type="body" sz="quarter" idx="10"/>
          </p:nvPr>
        </p:nvSpPr>
        <p:spPr>
          <a:xfrm>
            <a:off x="0" y="3652280"/>
            <a:ext cx="11681608" cy="2111559"/>
          </a:xfrm>
        </p:spPr>
        <p:txBody>
          <a:bodyPr>
            <a:normAutofit/>
          </a:bodyPr>
          <a:lstStyle/>
          <a:p>
            <a:pPr algn="ctr"/>
            <a:r>
              <a:rPr lang="he-IL" sz="5400" b="1" dirty="0" smtClean="0">
                <a:solidFill>
                  <a:schemeClr val="accent6">
                    <a:lumMod val="50000"/>
                  </a:schemeClr>
                </a:solidFill>
              </a:rPr>
              <a:t>כִּתְבוּ בַּמַחְבֶּרֶת </a:t>
            </a:r>
            <a:r>
              <a:rPr lang="he-IL" sz="5400" b="1" dirty="0">
                <a:solidFill>
                  <a:schemeClr val="accent6">
                    <a:lumMod val="50000"/>
                  </a:schemeClr>
                </a:solidFill>
              </a:rPr>
              <a:t>מָה אַתֶּם יוֹדְעִים </a:t>
            </a:r>
            <a:endParaRPr lang="he-IL" sz="5400" b="1" dirty="0" smtClean="0">
              <a:solidFill>
                <a:schemeClr val="accent6">
                  <a:lumMod val="50000"/>
                </a:schemeClr>
              </a:solidFill>
            </a:endParaRPr>
          </a:p>
          <a:p>
            <a:pPr algn="ctr"/>
            <a:r>
              <a:rPr lang="he-IL" sz="5400" b="1" dirty="0" smtClean="0">
                <a:solidFill>
                  <a:schemeClr val="accent6">
                    <a:lumMod val="50000"/>
                  </a:schemeClr>
                </a:solidFill>
              </a:rPr>
              <a:t>עַל </a:t>
            </a:r>
            <a:r>
              <a:rPr lang="he-IL" sz="5400" b="1" dirty="0">
                <a:solidFill>
                  <a:schemeClr val="accent6">
                    <a:lumMod val="50000"/>
                  </a:schemeClr>
                </a:solidFill>
              </a:rPr>
              <a:t>נַחַל </a:t>
            </a:r>
            <a:r>
              <a:rPr lang="he-IL" sz="5400" b="1" dirty="0" smtClean="0">
                <a:solidFill>
                  <a:schemeClr val="accent6">
                    <a:lumMod val="50000"/>
                  </a:schemeClr>
                </a:solidFill>
              </a:rPr>
              <a:t>הַיַּרְקוֹן.</a:t>
            </a:r>
            <a:endParaRPr lang="he-IL" sz="5400" b="1" dirty="0">
              <a:solidFill>
                <a:schemeClr val="accent6">
                  <a:lumMod val="50000"/>
                </a:schemeClr>
              </a:solidFill>
            </a:endParaRPr>
          </a:p>
        </p:txBody>
      </p:sp>
      <p:sp>
        <p:nvSpPr>
          <p:cNvPr id="2" name="TextBox 1"/>
          <p:cNvSpPr txBox="1"/>
          <p:nvPr/>
        </p:nvSpPr>
        <p:spPr>
          <a:xfrm>
            <a:off x="4420796" y="1786524"/>
            <a:ext cx="3962400" cy="1015663"/>
          </a:xfrm>
          <a:prstGeom prst="rect">
            <a:avLst/>
          </a:prstGeom>
          <a:noFill/>
        </p:spPr>
        <p:txBody>
          <a:bodyPr wrap="square" rtlCol="1">
            <a:spAutoFit/>
          </a:bodyPr>
          <a:lstStyle/>
          <a:p>
            <a:pPr algn="ctr"/>
            <a:r>
              <a:rPr lang="he-IL" sz="6000" b="1" dirty="0">
                <a:solidFill>
                  <a:schemeClr val="accent5">
                    <a:lumMod val="75000"/>
                  </a:schemeClr>
                </a:solidFill>
                <a:effectLst>
                  <a:outerShdw blurRad="38100" dist="38100" dir="2700000" algn="tl">
                    <a:srgbClr val="000000">
                      <a:alpha val="43137"/>
                    </a:srgbClr>
                  </a:outerShdw>
                </a:effectLst>
              </a:rPr>
              <a:t>נַחַל הַיַּרְקוֹן</a:t>
            </a:r>
          </a:p>
        </p:txBody>
      </p:sp>
      <p:pic>
        <p:nvPicPr>
          <p:cNvPr id="6" name="Picture 4" descr="https://lh4.googleusercontent.com/iGTl96Eygo7-oid1H3ZWWYhb5HWAynyOs2KLWGGMeuEgHeu4cFLof2g-jYLOscV4q-879K-lfjkP4Swnmj_UGZsWTDspF4AbUz1XGd30Tf1KKpiEXhvx6NLF17Q1F5VY">
            <a:extLst>
              <a:ext uri="{FF2B5EF4-FFF2-40B4-BE49-F238E27FC236}">
                <a16:creationId xmlns:a16="http://schemas.microsoft.com/office/drawing/2014/main" id="{FBFC260D-BF96-439A-8693-6B40C73C2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80768">
            <a:off x="10115623" y="2779518"/>
            <a:ext cx="1771057" cy="105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72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305915" y="724262"/>
            <a:ext cx="8280000" cy="720000"/>
          </a:xfrm>
        </p:spPr>
        <p:txBody>
          <a:bodyPr>
            <a:normAutofit/>
          </a:bodyPr>
          <a:lstStyle/>
          <a:p>
            <a:r>
              <a:rPr lang="he-IL" b="1" dirty="0">
                <a:latin typeface="Arial" panose="020B0604020202020204" pitchFamily="34" charset="0"/>
                <a:cs typeface="Arial" panose="020B0604020202020204" pitchFamily="34" charset="0"/>
              </a:rPr>
              <a:t>מָה אֲנַחְנוּ רוֹצִים לָדַעַת?</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2" name="TextBox 1"/>
          <p:cNvSpPr txBox="1"/>
          <p:nvPr/>
        </p:nvSpPr>
        <p:spPr>
          <a:xfrm>
            <a:off x="3617846" y="3674533"/>
            <a:ext cx="4662554" cy="1015663"/>
          </a:xfrm>
          <a:prstGeom prst="rect">
            <a:avLst/>
          </a:prstGeom>
          <a:noFill/>
        </p:spPr>
        <p:txBody>
          <a:bodyPr wrap="square" rtlCol="1">
            <a:spAutoFit/>
          </a:bodyPr>
          <a:lstStyle/>
          <a:p>
            <a:pPr algn="ctr"/>
            <a:r>
              <a:rPr lang="he-IL" sz="6000" b="1" dirty="0">
                <a:solidFill>
                  <a:schemeClr val="accent5">
                    <a:lumMod val="75000"/>
                  </a:schemeClr>
                </a:solidFill>
                <a:effectLst>
                  <a:outerShdw blurRad="38100" dist="38100" dir="2700000" algn="tl">
                    <a:srgbClr val="000000">
                      <a:alpha val="43137"/>
                    </a:srgbClr>
                  </a:outerShdw>
                </a:effectLst>
              </a:rPr>
              <a:t>נַחַל הַיַּרְקוֹן</a:t>
            </a:r>
          </a:p>
        </p:txBody>
      </p:sp>
      <p:sp>
        <p:nvSpPr>
          <p:cNvPr id="3" name="חץ ימינה 2"/>
          <p:cNvSpPr/>
          <p:nvPr/>
        </p:nvSpPr>
        <p:spPr>
          <a:xfrm>
            <a:off x="8288859" y="3934629"/>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ימינה 5"/>
          <p:cNvSpPr/>
          <p:nvPr/>
        </p:nvSpPr>
        <p:spPr>
          <a:xfrm rot="16200000">
            <a:off x="5286286" y="2826174"/>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חץ ימינה 6"/>
          <p:cNvSpPr/>
          <p:nvPr/>
        </p:nvSpPr>
        <p:spPr>
          <a:xfrm rot="10800000">
            <a:off x="2358042" y="3934630"/>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ימינה 8"/>
          <p:cNvSpPr/>
          <p:nvPr/>
        </p:nvSpPr>
        <p:spPr>
          <a:xfrm rot="5400000">
            <a:off x="5286285" y="4801619"/>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2" descr="תוצאת תמונה עבור שאלות">
            <a:extLst>
              <a:ext uri="{FF2B5EF4-FFF2-40B4-BE49-F238E27FC236}">
                <a16:creationId xmlns:a16="http://schemas.microsoft.com/office/drawing/2014/main" id="{D5DD09F3-9F71-4DD3-BE09-8EC31F554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21" y="546325"/>
            <a:ext cx="1781324" cy="179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79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305915" y="724262"/>
            <a:ext cx="8280000" cy="720000"/>
          </a:xfrm>
        </p:spPr>
        <p:txBody>
          <a:bodyPr>
            <a:normAutofit/>
          </a:bodyPr>
          <a:lstStyle/>
          <a:p>
            <a:r>
              <a:rPr lang="he-IL" b="1" dirty="0">
                <a:latin typeface="Arial" panose="020B0604020202020204" pitchFamily="34" charset="0"/>
                <a:cs typeface="Arial" panose="020B0604020202020204" pitchFamily="34" charset="0"/>
              </a:rPr>
              <a:t>מָה אֲנַחְנוּ רוֹצִים לָדַעַת?</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617846" y="13562"/>
            <a:ext cx="1017545" cy="1070700"/>
          </a:xfrm>
          <a:prstGeom prst="rect">
            <a:avLst/>
          </a:prstGeom>
        </p:spPr>
      </p:pic>
      <p:sp>
        <p:nvSpPr>
          <p:cNvPr id="2" name="TextBox 1"/>
          <p:cNvSpPr txBox="1"/>
          <p:nvPr/>
        </p:nvSpPr>
        <p:spPr>
          <a:xfrm>
            <a:off x="3617846" y="3674533"/>
            <a:ext cx="4662554" cy="1938992"/>
          </a:xfrm>
          <a:prstGeom prst="rect">
            <a:avLst/>
          </a:prstGeom>
          <a:noFill/>
        </p:spPr>
        <p:txBody>
          <a:bodyPr wrap="square" rtlCol="1">
            <a:spAutoFit/>
          </a:bodyPr>
          <a:lstStyle/>
          <a:p>
            <a:pPr algn="ctr"/>
            <a:r>
              <a:rPr lang="he-IL" sz="6000" b="1" dirty="0">
                <a:solidFill>
                  <a:schemeClr val="accent5">
                    <a:lumMod val="75000"/>
                  </a:schemeClr>
                </a:solidFill>
                <a:effectLst>
                  <a:outerShdw blurRad="38100" dist="38100" dir="2700000" algn="tl">
                    <a:srgbClr val="000000">
                      <a:alpha val="43137"/>
                    </a:srgbClr>
                  </a:outerShdw>
                </a:effectLst>
              </a:rPr>
              <a:t>נַחַל הַיַּרְקוֹן</a:t>
            </a:r>
          </a:p>
          <a:p>
            <a:pPr algn="ctr"/>
            <a:r>
              <a:rPr lang="he-IL" sz="6000" b="1" dirty="0" smtClean="0">
                <a:solidFill>
                  <a:schemeClr val="accent5">
                    <a:lumMod val="75000"/>
                  </a:schemeClr>
                </a:solidFill>
              </a:rPr>
              <a:t>ן</a:t>
            </a:r>
            <a:endParaRPr lang="he-IL" sz="6000" b="1" dirty="0">
              <a:solidFill>
                <a:schemeClr val="accent5">
                  <a:lumMod val="75000"/>
                </a:schemeClr>
              </a:solidFill>
            </a:endParaRPr>
          </a:p>
        </p:txBody>
      </p:sp>
      <p:sp>
        <p:nvSpPr>
          <p:cNvPr id="3" name="חץ ימינה 2"/>
          <p:cNvSpPr/>
          <p:nvPr/>
        </p:nvSpPr>
        <p:spPr>
          <a:xfrm>
            <a:off x="7799655" y="3907171"/>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ימינה 5"/>
          <p:cNvSpPr/>
          <p:nvPr/>
        </p:nvSpPr>
        <p:spPr>
          <a:xfrm rot="16200000">
            <a:off x="5286286" y="2826174"/>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חץ ימינה 6"/>
          <p:cNvSpPr/>
          <p:nvPr/>
        </p:nvSpPr>
        <p:spPr>
          <a:xfrm rot="10800000">
            <a:off x="2982292" y="3934632"/>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ימינה 8"/>
          <p:cNvSpPr/>
          <p:nvPr/>
        </p:nvSpPr>
        <p:spPr>
          <a:xfrm rot="5400000">
            <a:off x="5286285" y="4801619"/>
            <a:ext cx="978408" cy="755565"/>
          </a:xfrm>
          <a:prstGeom prst="rightArrow">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2" descr="תוצאת תמונה עבור שאלות">
            <a:extLst>
              <a:ext uri="{FF2B5EF4-FFF2-40B4-BE49-F238E27FC236}">
                <a16:creationId xmlns:a16="http://schemas.microsoft.com/office/drawing/2014/main" id="{D5DD09F3-9F71-4DD3-BE09-8EC31F554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21" y="546325"/>
            <a:ext cx="1781324" cy="17958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0481" y="3907171"/>
            <a:ext cx="2642604" cy="1384995"/>
          </a:xfrm>
          <a:prstGeom prst="rect">
            <a:avLst/>
          </a:prstGeom>
          <a:noFill/>
        </p:spPr>
        <p:txBody>
          <a:bodyPr wrap="square" rtlCol="1">
            <a:spAutoFit/>
          </a:bodyPr>
          <a:lstStyle>
            <a:defPPr>
              <a:defRPr lang="x-none"/>
            </a:defPPr>
            <a:lvl1pPr>
              <a:defRPr sz="2800">
                <a:latin typeface="EFT_Beigale Light" panose="01000503000000020003" pitchFamily="2" charset="-79"/>
                <a:cs typeface="EFT_Beigale Light" panose="01000503000000020003" pitchFamily="2" charset="-79"/>
              </a:defRPr>
            </a:lvl1pPr>
          </a:lstStyle>
          <a:p>
            <a:pPr algn="ctr"/>
            <a:r>
              <a:rPr lang="he-IL" dirty="0">
                <a:solidFill>
                  <a:schemeClr val="accent1">
                    <a:lumMod val="75000"/>
                  </a:schemeClr>
                </a:solidFill>
              </a:rPr>
              <a:t>לְהֵיכָן </a:t>
            </a:r>
            <a:r>
              <a:rPr lang="he-IL" dirty="0" smtClean="0">
                <a:solidFill>
                  <a:schemeClr val="accent1">
                    <a:lumMod val="75000"/>
                  </a:schemeClr>
                </a:solidFill>
              </a:rPr>
              <a:t>מֵימָיו </a:t>
            </a:r>
            <a:endParaRPr lang="he-IL" dirty="0">
              <a:solidFill>
                <a:schemeClr val="accent1">
                  <a:lumMod val="75000"/>
                </a:schemeClr>
              </a:solidFill>
            </a:endParaRPr>
          </a:p>
          <a:p>
            <a:pPr algn="ctr"/>
            <a:r>
              <a:rPr lang="he-IL" dirty="0">
                <a:solidFill>
                  <a:schemeClr val="accent1">
                    <a:lumMod val="75000"/>
                  </a:schemeClr>
                </a:solidFill>
              </a:rPr>
              <a:t>נִשְׁפָּכִים?</a:t>
            </a:r>
          </a:p>
        </p:txBody>
      </p:sp>
      <p:sp>
        <p:nvSpPr>
          <p:cNvPr id="12" name="TextBox 11"/>
          <p:cNvSpPr txBox="1"/>
          <p:nvPr/>
        </p:nvSpPr>
        <p:spPr>
          <a:xfrm>
            <a:off x="3500179" y="5709160"/>
            <a:ext cx="5208002" cy="954107"/>
          </a:xfrm>
          <a:prstGeom prst="rect">
            <a:avLst/>
          </a:prstGeom>
          <a:noFill/>
        </p:spPr>
        <p:txBody>
          <a:bodyPr wrap="square" rtlCol="1">
            <a:spAutoFit/>
          </a:bodyPr>
          <a:lstStyle>
            <a:defPPr>
              <a:defRPr lang="x-none"/>
            </a:defPPr>
            <a:lvl1pPr>
              <a:defRPr sz="2800">
                <a:latin typeface="EFT_Beigale Light" panose="01000503000000020003" pitchFamily="2" charset="-79"/>
                <a:cs typeface="EFT_Beigale Light" panose="01000503000000020003" pitchFamily="2" charset="-79"/>
              </a:defRPr>
            </a:lvl1pPr>
          </a:lstStyle>
          <a:p>
            <a:pPr algn="ctr"/>
            <a:r>
              <a:rPr lang="he-IL" dirty="0" smtClean="0">
                <a:solidFill>
                  <a:schemeClr val="accent1">
                    <a:lumMod val="75000"/>
                  </a:schemeClr>
                </a:solidFill>
              </a:rPr>
              <a:t>אילוּ </a:t>
            </a:r>
            <a:r>
              <a:rPr lang="he-IL" dirty="0">
                <a:solidFill>
                  <a:schemeClr val="accent1">
                    <a:lumMod val="75000"/>
                  </a:schemeClr>
                </a:solidFill>
              </a:rPr>
              <a:t>בַּעֲלֵי חַיִּים נִמְצָאִים בִּסְבִיבָתוֹ?</a:t>
            </a:r>
          </a:p>
        </p:txBody>
      </p:sp>
      <p:sp>
        <p:nvSpPr>
          <p:cNvPr id="13" name="TextBox 12"/>
          <p:cNvSpPr txBox="1"/>
          <p:nvPr/>
        </p:nvSpPr>
        <p:spPr>
          <a:xfrm>
            <a:off x="9134107" y="3674533"/>
            <a:ext cx="2401949" cy="954107"/>
          </a:xfrm>
          <a:prstGeom prst="rect">
            <a:avLst/>
          </a:prstGeom>
          <a:noFill/>
        </p:spPr>
        <p:txBody>
          <a:bodyPr wrap="square" rtlCol="1">
            <a:spAutoFit/>
          </a:bodyPr>
          <a:lstStyle>
            <a:defPPr>
              <a:defRPr lang="x-none"/>
            </a:defPPr>
            <a:lvl1pPr>
              <a:defRPr sz="2800">
                <a:latin typeface="EFT_Beigale Light" panose="01000503000000020003" pitchFamily="2" charset="-79"/>
                <a:cs typeface="EFT_Beigale Light" panose="01000503000000020003" pitchFamily="2" charset="-79"/>
              </a:defRPr>
            </a:lvl1pPr>
          </a:lstStyle>
          <a:p>
            <a:pPr algn="ctr"/>
            <a:r>
              <a:rPr lang="he-IL" dirty="0">
                <a:solidFill>
                  <a:schemeClr val="accent1">
                    <a:lumMod val="75000"/>
                  </a:schemeClr>
                </a:solidFill>
              </a:rPr>
              <a:t>הַאִם מֵימָיו רְאוּיִים </a:t>
            </a:r>
            <a:r>
              <a:rPr lang="he-IL" dirty="0" err="1">
                <a:solidFill>
                  <a:schemeClr val="accent1">
                    <a:lumMod val="75000"/>
                  </a:schemeClr>
                </a:solidFill>
              </a:rPr>
              <a:t>לִשְׁתִיָּה</a:t>
            </a:r>
            <a:r>
              <a:rPr lang="he-IL" dirty="0">
                <a:solidFill>
                  <a:schemeClr val="accent1">
                    <a:lumMod val="75000"/>
                  </a:schemeClr>
                </a:solidFill>
              </a:rPr>
              <a:t>?</a:t>
            </a:r>
          </a:p>
        </p:txBody>
      </p:sp>
      <p:sp>
        <p:nvSpPr>
          <p:cNvPr id="14" name="TextBox 13"/>
          <p:cNvSpPr txBox="1"/>
          <p:nvPr/>
        </p:nvSpPr>
        <p:spPr>
          <a:xfrm>
            <a:off x="3536068" y="1755693"/>
            <a:ext cx="4033682" cy="954107"/>
          </a:xfrm>
          <a:prstGeom prst="rect">
            <a:avLst/>
          </a:prstGeom>
          <a:noFill/>
        </p:spPr>
        <p:txBody>
          <a:bodyPr wrap="square" rtlCol="1">
            <a:spAutoFit/>
          </a:bodyPr>
          <a:lstStyle>
            <a:defPPr>
              <a:defRPr lang="x-none"/>
            </a:defPPr>
            <a:lvl1pPr>
              <a:defRPr sz="2800">
                <a:latin typeface="EFT_Beigale Light" panose="01000503000000020003" pitchFamily="2" charset="-79"/>
                <a:cs typeface="EFT_Beigale Light" panose="01000503000000020003" pitchFamily="2" charset="-79"/>
              </a:defRPr>
            </a:lvl1pPr>
          </a:lstStyle>
          <a:p>
            <a:pPr algn="ctr"/>
            <a:r>
              <a:rPr lang="he-IL" dirty="0">
                <a:solidFill>
                  <a:schemeClr val="accent1">
                    <a:lumMod val="75000"/>
                  </a:schemeClr>
                </a:solidFill>
              </a:rPr>
              <a:t>מָה </a:t>
            </a:r>
            <a:r>
              <a:rPr lang="he-IL" dirty="0" smtClean="0">
                <a:solidFill>
                  <a:schemeClr val="accent1">
                    <a:lumMod val="75000"/>
                  </a:schemeClr>
                </a:solidFill>
              </a:rPr>
              <a:t>אָרְכּוֹ </a:t>
            </a:r>
            <a:r>
              <a:rPr lang="he-IL" dirty="0">
                <a:solidFill>
                  <a:schemeClr val="accent1">
                    <a:lumMod val="75000"/>
                  </a:schemeClr>
                </a:solidFill>
              </a:rPr>
              <a:t>שֶׁל נַחַל הַיַּרְקוֹן?</a:t>
            </a:r>
          </a:p>
        </p:txBody>
      </p:sp>
    </p:spTree>
    <p:extLst>
      <p:ext uri="{BB962C8B-B14F-4D97-AF65-F5344CB8AC3E}">
        <p14:creationId xmlns:p14="http://schemas.microsoft.com/office/powerpoint/2010/main" val="14651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521763" y="250048"/>
            <a:ext cx="8280000" cy="720000"/>
          </a:xfrm>
        </p:spPr>
        <p:txBody>
          <a:bodyPr>
            <a:normAutofit/>
          </a:bodyPr>
          <a:lstStyle/>
          <a:p>
            <a:r>
              <a:rPr lang="he-IL" b="1" dirty="0">
                <a:latin typeface="Arial" panose="020B0604020202020204" pitchFamily="34" charset="0"/>
                <a:cs typeface="Arial" panose="020B0604020202020204" pitchFamily="34" charset="0"/>
              </a:rPr>
              <a:t>קוֹרְאִים אֶת </a:t>
            </a:r>
            <a:r>
              <a:rPr lang="he-IL" b="1" dirty="0" smtClean="0">
                <a:latin typeface="Arial" panose="020B0604020202020204" pitchFamily="34" charset="0"/>
                <a:cs typeface="Arial" panose="020B0604020202020204" pitchFamily="34" charset="0"/>
              </a:rPr>
              <a:t>הַקֶּטַע </a:t>
            </a:r>
            <a:r>
              <a:rPr lang="he-IL" b="1" dirty="0">
                <a:latin typeface="Arial" panose="020B0604020202020204" pitchFamily="34" charset="0"/>
                <a:cs typeface="Arial" panose="020B0604020202020204" pitchFamily="34" charset="0"/>
              </a:rPr>
              <a:t>– פִּסְקָה רִאשׁוֹנָה</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3012990" y="13562"/>
            <a:ext cx="1017545" cy="1070700"/>
          </a:xfrm>
          <a:prstGeom prst="rect">
            <a:avLst/>
          </a:prstGeom>
        </p:spPr>
      </p:pic>
      <p:sp>
        <p:nvSpPr>
          <p:cNvPr id="3" name="TextBox 2"/>
          <p:cNvSpPr txBox="1"/>
          <p:nvPr/>
        </p:nvSpPr>
        <p:spPr>
          <a:xfrm>
            <a:off x="1014373" y="6428192"/>
            <a:ext cx="3997234" cy="400110"/>
          </a:xfrm>
          <a:prstGeom prst="rect">
            <a:avLst/>
          </a:prstGeom>
          <a:noFill/>
        </p:spPr>
        <p:txBody>
          <a:bodyPr wrap="square" rtlCol="1">
            <a:spAutoFit/>
          </a:bodyPr>
          <a:lstStyle/>
          <a:p>
            <a:r>
              <a:rPr lang="he-IL" sz="2000" dirty="0" smtClean="0">
                <a:solidFill>
                  <a:schemeClr val="accent6">
                    <a:lumMod val="50000"/>
                  </a:schemeClr>
                </a:solidFill>
              </a:rPr>
              <a:t>מתוך יחידת ההוראה "פסולת וסביבה"</a:t>
            </a:r>
            <a:endParaRPr lang="he-IL" sz="2000" dirty="0">
              <a:solidFill>
                <a:schemeClr val="accent6">
                  <a:lumMod val="50000"/>
                </a:schemeClr>
              </a:solidFill>
            </a:endParaRPr>
          </a:p>
        </p:txBody>
      </p:sp>
      <p:sp>
        <p:nvSpPr>
          <p:cNvPr id="4" name="מלבן 3"/>
          <p:cNvSpPr/>
          <p:nvPr/>
        </p:nvSpPr>
        <p:spPr>
          <a:xfrm>
            <a:off x="313385" y="1835504"/>
            <a:ext cx="11495207" cy="4585871"/>
          </a:xfrm>
          <a:prstGeom prst="rect">
            <a:avLst/>
          </a:prstGeom>
        </p:spPr>
        <p:txBody>
          <a:bodyPr wrap="square">
            <a:spAutoFit/>
          </a:bodyPr>
          <a:lstStyle/>
          <a:p>
            <a:pPr algn="just" rtl="1"/>
            <a:r>
              <a:rPr lang="he-IL" sz="3200" dirty="0">
                <a:latin typeface="David" panose="020E0502060401010101" pitchFamily="34" charset="-79"/>
                <a:cs typeface="David" panose="020E0502060401010101" pitchFamily="34" charset="-79"/>
              </a:rPr>
              <a:t>הַיַּרְקוֹן הוּא הַנַּחַל הַגָּדוֹל בְּיוֹתֵר מִבֵּין הַנְּחָלִים הַזּוֹרְמִים לַיָּם הַתִּיכוֹן. הַיַּרְקוֹן זוֹרֵם בְּמֶרְכַּז הָאָרֶץ. בְּמֶשֶׁךְ שָׁנִים רַבּוֹת שָׁאֲבוּ הַתּוֹשָׁבִים בָּאֵזוֹר מִמֵּימֵי הַנַּחַל בְּלִי הַפְסָקָה. מֵרֹב שְׁאִיבָה, הָלְכָה זְרִימַת הַמַּיִם וְהִתְמַעֲטָה. בְּאוֹתָן שָׁנִים, הוּקְמוּ בִּנְיָנִים רַבִּים בָּאֵזוֹר שֶׁסְּבִיב הַנַּחַל, וּפְסֹלֶת רַבָּה שֶׁל </a:t>
            </a:r>
            <a:r>
              <a:rPr lang="he-IL" sz="3200" dirty="0" err="1">
                <a:latin typeface="David" panose="020E0502060401010101" pitchFamily="34" charset="-79"/>
                <a:cs typeface="David" panose="020E0502060401010101" pitchFamily="34" charset="-79"/>
              </a:rPr>
              <a:t>חָמְרֵי</a:t>
            </a:r>
            <a:r>
              <a:rPr lang="he-IL" sz="3200" dirty="0">
                <a:latin typeface="David" panose="020E0502060401010101" pitchFamily="34" charset="-79"/>
                <a:cs typeface="David" panose="020E0502060401010101" pitchFamily="34" charset="-79"/>
              </a:rPr>
              <a:t> בְּנִיָּה הֻשְׁלְכָה אֶל הַמַּיִם. בְּנוֹסָף, מֵי בִּיּוּב מְלֻכְלָכִים </a:t>
            </a:r>
            <a:r>
              <a:rPr lang="he-IL" sz="3200" dirty="0" err="1">
                <a:latin typeface="David" panose="020E0502060401010101" pitchFamily="34" charset="-79"/>
                <a:cs typeface="David" panose="020E0502060401010101" pitchFamily="34" charset="-79"/>
              </a:rPr>
              <a:t>הֻזְרְמו</a:t>
            </a:r>
            <a:r>
              <a:rPr lang="he-IL" sz="3200" dirty="0">
                <a:latin typeface="David" panose="020E0502060401010101" pitchFamily="34" charset="-79"/>
                <a:cs typeface="David" panose="020E0502060401010101" pitchFamily="34" charset="-79"/>
              </a:rPr>
              <a:t>ּ אֶל הַנַּחַל. וְכָךְ, הָפַךְ הַיַּרְקוֹן לְנַחַל מְלֻכְלָךְ, בּוֹצָנִי, מָלֵא יַתּוּשִׁים, עִם </a:t>
            </a:r>
            <a:r>
              <a:rPr lang="he-IL" sz="3200" dirty="0" err="1">
                <a:latin typeface="David" panose="020E0502060401010101" pitchFamily="34" charset="-79"/>
                <a:cs typeface="David" panose="020E0502060401010101" pitchFamily="34" charset="-79"/>
              </a:rPr>
              <a:t>חֳמָרִים</a:t>
            </a:r>
            <a:r>
              <a:rPr lang="he-IL" sz="3200" dirty="0">
                <a:latin typeface="David" panose="020E0502060401010101" pitchFamily="34" charset="-79"/>
                <a:cs typeface="David" panose="020E0502060401010101" pitchFamily="34" charset="-79"/>
              </a:rPr>
              <a:t> רְעִילִים בַּמַּיִם וַעֲרֵמוֹת שֶׁל פְּסֹלֶת </a:t>
            </a:r>
            <a:r>
              <a:rPr lang="he-IL" sz="3200" dirty="0" smtClean="0">
                <a:latin typeface="David" panose="020E0502060401010101" pitchFamily="34" charset="-79"/>
                <a:cs typeface="David" panose="020E0502060401010101" pitchFamily="34" charset="-79"/>
              </a:rPr>
              <a:t> </a:t>
            </a:r>
            <a:r>
              <a:rPr lang="he-IL" sz="3200" dirty="0">
                <a:latin typeface="David" panose="020E0502060401010101" pitchFamily="34" charset="-79"/>
                <a:cs typeface="David" panose="020E0502060401010101" pitchFamily="34" charset="-79"/>
              </a:rPr>
              <a:t>בַּמַּיִם </a:t>
            </a:r>
            <a:r>
              <a:rPr lang="he-IL" sz="3200" dirty="0" smtClean="0">
                <a:latin typeface="David" panose="020E0502060401010101" pitchFamily="34" charset="-79"/>
                <a:cs typeface="David" panose="020E0502060401010101" pitchFamily="34" charset="-79"/>
              </a:rPr>
              <a:t>וְעַל </a:t>
            </a:r>
            <a:r>
              <a:rPr lang="he-IL" sz="3200" dirty="0">
                <a:latin typeface="David" panose="020E0502060401010101" pitchFamily="34" charset="-79"/>
                <a:cs typeface="David" panose="020E0502060401010101" pitchFamily="34" charset="-79"/>
              </a:rPr>
              <a:t>הַגָּדוֹת. </a:t>
            </a:r>
            <a:r>
              <a:rPr lang="he-IL" sz="3200" dirty="0" err="1">
                <a:latin typeface="David" panose="020E0502060401010101" pitchFamily="34" charset="-79"/>
                <a:cs typeface="David" panose="020E0502060401010101" pitchFamily="34" charset="-79"/>
              </a:rPr>
              <a:t>מִכֵּיוָן</a:t>
            </a:r>
            <a:r>
              <a:rPr lang="he-IL" sz="3200" dirty="0">
                <a:latin typeface="David" panose="020E0502060401010101" pitchFamily="34" charset="-79"/>
                <a:cs typeface="David" panose="020E0502060401010101" pitchFamily="34" charset="-79"/>
              </a:rPr>
              <a:t> שֶׁנַּחַל הַיַּרְקוֹן הָפַךְ מְזֹהָם אָסְרוּ עַל </a:t>
            </a:r>
            <a:r>
              <a:rPr lang="he-IL" sz="3200" dirty="0" err="1">
                <a:latin typeface="David" panose="020E0502060401010101" pitchFamily="34" charset="-79"/>
                <a:cs typeface="David" panose="020E0502060401010101" pitchFamily="34" charset="-79"/>
              </a:rPr>
              <a:t>הַשִּׁמּוּש</a:t>
            </a:r>
            <a:r>
              <a:rPr lang="he-IL" sz="3200" dirty="0">
                <a:latin typeface="David" panose="020E0502060401010101" pitchFamily="34" charset="-79"/>
                <a:cs typeface="David" panose="020E0502060401010101" pitchFamily="34" charset="-79"/>
              </a:rPr>
              <a:t>ׁ בְּמַיִם וְעַל </a:t>
            </a:r>
            <a:r>
              <a:rPr lang="he-IL" sz="3200" dirty="0" smtClean="0">
                <a:latin typeface="David" panose="020E0502060401010101" pitchFamily="34" charset="-79"/>
                <a:cs typeface="David" panose="020E0502060401010101" pitchFamily="34" charset="-79"/>
              </a:rPr>
              <a:t>הַשַּׁיִּט </a:t>
            </a:r>
            <a:r>
              <a:rPr lang="he-IL" sz="3200" dirty="0">
                <a:latin typeface="David" panose="020E0502060401010101" pitchFamily="34" charset="-79"/>
                <a:cs typeface="David" panose="020E0502060401010101" pitchFamily="34" charset="-79"/>
              </a:rPr>
              <a:t>בּוֹ. מִן הַנַּחַל הַשּׁוֹפֵעַ וְהַנָּאֶה שֶׁהָיָה קֹדֶם לָכֵן כִּמְעַט וְלֹא נוֹתַר </a:t>
            </a:r>
            <a:r>
              <a:rPr lang="he-IL" sz="3200" dirty="0" smtClean="0">
                <a:latin typeface="David" panose="020E0502060401010101" pitchFamily="34" charset="-79"/>
                <a:cs typeface="David" panose="020E0502060401010101" pitchFamily="34" charset="-79"/>
              </a:rPr>
              <a:t>זֵכֶר</a:t>
            </a:r>
            <a:r>
              <a:rPr lang="he-IL" sz="3200"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pPr algn="just"/>
            <a:r>
              <a:rPr lang="he-IL" b="1" dirty="0"/>
              <a:t/>
            </a:r>
            <a:br>
              <a:rPr lang="he-IL" b="1" dirty="0"/>
            </a:br>
            <a:r>
              <a:rPr lang="en-US" b="1" dirty="0"/>
              <a:t> </a:t>
            </a:r>
            <a:endParaRPr lang="en-US" dirty="0"/>
          </a:p>
        </p:txBody>
      </p:sp>
      <p:sp>
        <p:nvSpPr>
          <p:cNvPr id="9" name="TextBox 8"/>
          <p:cNvSpPr txBox="1"/>
          <p:nvPr/>
        </p:nvSpPr>
        <p:spPr>
          <a:xfrm>
            <a:off x="3521763" y="928434"/>
            <a:ext cx="6069411" cy="646331"/>
          </a:xfrm>
          <a:prstGeom prst="rect">
            <a:avLst/>
          </a:prstGeom>
          <a:noFill/>
        </p:spPr>
        <p:txBody>
          <a:bodyPr wrap="square" rtlCol="1">
            <a:spAutoFit/>
          </a:bodyPr>
          <a:lstStyle/>
          <a:p>
            <a:pPr algn="ctr"/>
            <a:r>
              <a:rPr lang="he-IL" sz="3600" b="1" dirty="0">
                <a:solidFill>
                  <a:schemeClr val="accent6">
                    <a:lumMod val="50000"/>
                  </a:schemeClr>
                </a:solidFill>
              </a:rPr>
              <a:t>נַחַל הַיַּרְקוֹן</a:t>
            </a:r>
          </a:p>
        </p:txBody>
      </p:sp>
    </p:spTree>
    <p:extLst>
      <p:ext uri="{BB962C8B-B14F-4D97-AF65-F5344CB8AC3E}">
        <p14:creationId xmlns:p14="http://schemas.microsoft.com/office/powerpoint/2010/main" val="52420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302307" y="250048"/>
            <a:ext cx="8280000" cy="720000"/>
          </a:xfrm>
        </p:spPr>
        <p:txBody>
          <a:bodyPr>
            <a:normAutofit/>
          </a:bodyPr>
          <a:lstStyle/>
          <a:p>
            <a:r>
              <a:rPr lang="he-IL" b="1" dirty="0">
                <a:latin typeface="Arial" panose="020B0604020202020204" pitchFamily="34" charset="0"/>
                <a:cs typeface="Arial" panose="020B0604020202020204" pitchFamily="34" charset="0"/>
              </a:rPr>
              <a:t>רַעֲיוֹן </a:t>
            </a:r>
            <a:r>
              <a:rPr lang="he-IL" b="1" dirty="0" smtClean="0">
                <a:latin typeface="Arial" panose="020B0604020202020204" pitchFamily="34" charset="0"/>
                <a:cs typeface="Arial" panose="020B0604020202020204" pitchFamily="34" charset="0"/>
              </a:rPr>
              <a:t>מֶרְכָּזִי – </a:t>
            </a:r>
            <a:r>
              <a:rPr lang="he-IL" b="1" dirty="0">
                <a:latin typeface="Arial" panose="020B0604020202020204" pitchFamily="34" charset="0"/>
                <a:cs typeface="Arial" panose="020B0604020202020204" pitchFamily="34" charset="0"/>
              </a:rPr>
              <a:t>פִּסְקָה רִאשׁוֹנָה</a:t>
            </a:r>
            <a:endParaRPr lang="x-none"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3"/>
          <a:stretch>
            <a:fillRect/>
          </a:stretch>
        </p:blipFill>
        <p:spPr>
          <a:xfrm>
            <a:off x="2600301" y="58170"/>
            <a:ext cx="1017545" cy="1070700"/>
          </a:xfrm>
          <a:prstGeom prst="rect">
            <a:avLst/>
          </a:prstGeom>
        </p:spPr>
      </p:pic>
      <p:sp>
        <p:nvSpPr>
          <p:cNvPr id="2" name="TextBox 1"/>
          <p:cNvSpPr txBox="1"/>
          <p:nvPr/>
        </p:nvSpPr>
        <p:spPr>
          <a:xfrm>
            <a:off x="496676" y="1978896"/>
            <a:ext cx="8072558" cy="1493358"/>
          </a:xfrm>
          <a:prstGeom prst="rect">
            <a:avLst/>
          </a:prstGeom>
          <a:noFill/>
        </p:spPr>
        <p:txBody>
          <a:bodyPr wrap="square" rtlCol="1">
            <a:spAutoFit/>
          </a:bodyPr>
          <a:lstStyle/>
          <a:p>
            <a:pPr algn="r" rtl="1">
              <a:lnSpc>
                <a:spcPct val="150000"/>
              </a:lnSpc>
            </a:pPr>
            <a:r>
              <a:rPr lang="he-IL" sz="3200" dirty="0" smtClean="0"/>
              <a:t> </a:t>
            </a:r>
            <a:endParaRPr lang="he-IL" sz="3200" dirty="0"/>
          </a:p>
          <a:p>
            <a:pPr algn="r" rtl="1">
              <a:lnSpc>
                <a:spcPct val="150000"/>
              </a:lnSpc>
            </a:pPr>
            <a:endParaRPr lang="en-US" sz="3200" dirty="0"/>
          </a:p>
        </p:txBody>
      </p:sp>
      <p:pic>
        <p:nvPicPr>
          <p:cNvPr id="12" name="תמונה 11">
            <a:extLst>
              <a:ext uri="{FF2B5EF4-FFF2-40B4-BE49-F238E27FC236}">
                <a16:creationId xmlns:a16="http://schemas.microsoft.com/office/drawing/2014/main" id="{2DB05456-8BD7-493D-8095-A2E442849E9B}"/>
              </a:ext>
            </a:extLst>
          </p:cNvPr>
          <p:cNvPicPr>
            <a:picLocks noChangeAspect="1"/>
          </p:cNvPicPr>
          <p:nvPr/>
        </p:nvPicPr>
        <p:blipFill>
          <a:blip r:embed="rId4"/>
          <a:stretch>
            <a:fillRect/>
          </a:stretch>
        </p:blipFill>
        <p:spPr>
          <a:xfrm>
            <a:off x="2640669" y="2293771"/>
            <a:ext cx="7041490" cy="1268078"/>
          </a:xfrm>
          <a:prstGeom prst="rect">
            <a:avLst/>
          </a:prstGeom>
        </p:spPr>
      </p:pic>
      <p:sp>
        <p:nvSpPr>
          <p:cNvPr id="13" name="תיבת טקסט 5">
            <a:extLst>
              <a:ext uri="{FF2B5EF4-FFF2-40B4-BE49-F238E27FC236}">
                <a16:creationId xmlns:a16="http://schemas.microsoft.com/office/drawing/2014/main" id="{FD14107A-159A-4B9D-ABA3-BAD84FD131EE}"/>
              </a:ext>
            </a:extLst>
          </p:cNvPr>
          <p:cNvSpPr txBox="1"/>
          <p:nvPr/>
        </p:nvSpPr>
        <p:spPr>
          <a:xfrm>
            <a:off x="3012990" y="2589131"/>
            <a:ext cx="6174705" cy="646331"/>
          </a:xfrm>
          <a:prstGeom prst="rect">
            <a:avLst/>
          </a:prstGeom>
          <a:noFill/>
        </p:spPr>
        <p:txBody>
          <a:bodyPr wrap="square" rtlCol="1">
            <a:spAutoFit/>
          </a:bodyPr>
          <a:lstStyle/>
          <a:p>
            <a:pPr algn="r"/>
            <a:r>
              <a:rPr lang="he-IL" sz="3600" b="1" dirty="0">
                <a:solidFill>
                  <a:schemeClr val="accent6">
                    <a:lumMod val="50000"/>
                  </a:schemeClr>
                </a:solidFill>
                <a:latin typeface="David" panose="020E0502060401010101" pitchFamily="34" charset="-79"/>
                <a:cs typeface="David" panose="020E0502060401010101" pitchFamily="34" charset="-79"/>
              </a:rPr>
              <a:t>עַל מָה מְדֻבָּר בַּפִּסְקָה הָרִאשׁוֹנָה?</a:t>
            </a:r>
          </a:p>
        </p:txBody>
      </p:sp>
      <p:sp>
        <p:nvSpPr>
          <p:cNvPr id="3" name="TextBox 2"/>
          <p:cNvSpPr txBox="1"/>
          <p:nvPr/>
        </p:nvSpPr>
        <p:spPr>
          <a:xfrm>
            <a:off x="3302307" y="3968337"/>
            <a:ext cx="5966887" cy="707886"/>
          </a:xfrm>
          <a:prstGeom prst="rect">
            <a:avLst/>
          </a:prstGeom>
          <a:noFill/>
        </p:spPr>
        <p:txBody>
          <a:bodyPr wrap="square" rtlCol="1">
            <a:spAutoFit/>
          </a:bodyPr>
          <a:lstStyle/>
          <a:p>
            <a:r>
              <a:rPr lang="he-IL" sz="4000" b="1" dirty="0">
                <a:solidFill>
                  <a:schemeClr val="accent5">
                    <a:lumMod val="50000"/>
                  </a:schemeClr>
                </a:solidFill>
                <a:latin typeface="David" panose="020E0502060401010101" pitchFamily="34" charset="-79"/>
                <a:cs typeface="David" panose="020E0502060401010101" pitchFamily="34" charset="-79"/>
              </a:rPr>
              <a:t>הַסִּבּוֹת </a:t>
            </a:r>
            <a:r>
              <a:rPr lang="he-IL" sz="4000" b="1" dirty="0" err="1">
                <a:solidFill>
                  <a:schemeClr val="accent5">
                    <a:lumMod val="50000"/>
                  </a:schemeClr>
                </a:solidFill>
                <a:latin typeface="David" panose="020E0502060401010101" pitchFamily="34" charset="-79"/>
                <a:cs typeface="David" panose="020E0502060401010101" pitchFamily="34" charset="-79"/>
              </a:rPr>
              <a:t>לְזִהוּם</a:t>
            </a:r>
            <a:r>
              <a:rPr lang="he-IL" sz="4000" b="1" dirty="0">
                <a:solidFill>
                  <a:schemeClr val="accent5">
                    <a:lumMod val="50000"/>
                  </a:schemeClr>
                </a:solidFill>
                <a:latin typeface="David" panose="020E0502060401010101" pitchFamily="34" charset="-79"/>
                <a:cs typeface="David" panose="020E0502060401010101" pitchFamily="34" charset="-79"/>
              </a:rPr>
              <a:t> מֵי נַחַל הַיַּרְקוֹן</a:t>
            </a:r>
          </a:p>
        </p:txBody>
      </p:sp>
    </p:spTree>
    <p:extLst>
      <p:ext uri="{BB962C8B-B14F-4D97-AF65-F5344CB8AC3E}">
        <p14:creationId xmlns:p14="http://schemas.microsoft.com/office/powerpoint/2010/main" val="238779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5">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3454</TotalTime>
  <Words>2900</Words>
  <Application>Microsoft Office PowerPoint</Application>
  <PresentationFormat>מסך רחב</PresentationFormat>
  <Paragraphs>436</Paragraphs>
  <Slides>37</Slides>
  <Notes>37</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37</vt:i4>
      </vt:variant>
    </vt:vector>
  </HeadingPairs>
  <TitlesOfParts>
    <vt:vector size="44" baseType="lpstr">
      <vt:lpstr>Arial</vt:lpstr>
      <vt:lpstr>Calibri</vt:lpstr>
      <vt:lpstr>David</vt:lpstr>
      <vt:lpstr>EFT_Beigale Light</vt:lpstr>
      <vt:lpstr>Open Sans</vt:lpstr>
      <vt:lpstr>Wingdings</vt:lpstr>
      <vt:lpstr>Office Theme</vt:lpstr>
      <vt:lpstr>מצגת של PowerPoint‏</vt:lpstr>
      <vt:lpstr>מָה נִלְמַד הַיּוֹם?</vt:lpstr>
      <vt:lpstr>מָה לְהָבִיא לַשִּׁעוּר?</vt:lpstr>
      <vt:lpstr>לִפְנֵי שֶׁמַּתְחִילִים...</vt:lpstr>
      <vt:lpstr>מָה אֲנַחְנוּ כְּבָר יוֹדְעִים?</vt:lpstr>
      <vt:lpstr>מָה אֲנַחְנוּ רוֹצִים לָדַעַת?</vt:lpstr>
      <vt:lpstr>מָה אֲנַחְנוּ רוֹצִים לָדַעַת?</vt:lpstr>
      <vt:lpstr>קוֹרְאִים אֶת הַקֶּטַע – פִּסְקָה רִאשׁוֹנָה</vt:lpstr>
      <vt:lpstr>רַעֲיוֹן מֶרְכָּזִי – פִּסְקָה רִאשׁוֹנָה</vt:lpstr>
      <vt:lpstr>אִתּוּר מֵידָע מֵהַקֶּטַע</vt:lpstr>
      <vt:lpstr>מצגת של PowerPoint‏</vt:lpstr>
      <vt:lpstr>אִתּוּר מֵידָע מֵהַקֶּטַע</vt:lpstr>
      <vt:lpstr>אִתּוּר מֵידָע מֵהַקֶּטַע</vt:lpstr>
      <vt:lpstr>מִלִּים מְתָאֲרוֹת</vt:lpstr>
      <vt:lpstr>מִלִּים מְתָאֲרוֹת</vt:lpstr>
      <vt:lpstr>מִלִּים מְתָאֲרוֹת</vt:lpstr>
      <vt:lpstr>מִלִּים מְתָאֲרוֹת</vt:lpstr>
      <vt:lpstr>מצגת של PowerPoint‏</vt:lpstr>
      <vt:lpstr>מצגת של PowerPoint‏</vt:lpstr>
      <vt:lpstr>רַעֲיוֹן מֶרְכָּזִי - פִּסְקָה שְׁנִיָּה</vt:lpstr>
      <vt:lpstr>מצגת של PowerPoint‏</vt:lpstr>
      <vt:lpstr>מצגת של PowerPoint‏</vt:lpstr>
      <vt:lpstr>מצגת של PowerPoint‏</vt:lpstr>
      <vt:lpstr>קוֹרְאִים אֶת הַקֶּטַע – פִּסְקָה רִאשׁוֹנָה</vt:lpstr>
      <vt:lpstr>רַעֲיוֹן מֶרְכָּזִי - פִּסְקָה שְׁלִישִׁית</vt:lpstr>
      <vt:lpstr>הַקְנָיַת יֶדַע - חוֹקְרִים מִלָּה</vt:lpstr>
      <vt:lpstr>הַקְנָיַת יֶדַע - חוֹקְרִים מִלָּה</vt:lpstr>
      <vt:lpstr>הַקְנָיַת יֶדַע - חוֹקְרִים מִלָּה</vt:lpstr>
      <vt:lpstr>הַקְנָיַת יֶדַע - חוֹקְרִים מִלָּה</vt:lpstr>
      <vt:lpstr>תַּפְקִיד סִימָנֵי פִּסּוּק – סוֹגְרַיִם </vt:lpstr>
      <vt:lpstr>תַּפְקִיד סִימָנֵי פִּסּוּק – סוֹגְרַיִם</vt:lpstr>
      <vt:lpstr>תַּפְקִיד סִימָנֵי פִּסּוּק – סוֹגְרַיִם</vt:lpstr>
      <vt:lpstr>מְסַכְּמִים אֶת הַמֵּידָע שֶׁבַּקֶּטַע</vt:lpstr>
      <vt:lpstr>מָה אֲנַחְנוּ רוֹצִים לָדַעַת?</vt:lpstr>
      <vt:lpstr>הַאִם קִבַּלְנוּ תְּשׁוּבוֹת לְכָל הַשְּׁאֵלוֹת?</vt:lpstr>
      <vt:lpstr>מְסַיְמִים וּמְסַכְּמִים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Ruthy Betinger</dc:creator>
  <cp:lastModifiedBy>shira</cp:lastModifiedBy>
  <cp:revision>262</cp:revision>
  <dcterms:created xsi:type="dcterms:W3CDTF">2020-03-11T07:11:19Z</dcterms:created>
  <dcterms:modified xsi:type="dcterms:W3CDTF">2021-08-19T16:09:12Z</dcterms:modified>
</cp:coreProperties>
</file>