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17" r:id="rId2"/>
    <p:sldId id="309" r:id="rId3"/>
    <p:sldId id="310" r:id="rId4"/>
    <p:sldId id="307" r:id="rId5"/>
    <p:sldId id="304" r:id="rId6"/>
    <p:sldId id="308" r:id="rId7"/>
    <p:sldId id="288" r:id="rId8"/>
    <p:sldId id="323" r:id="rId9"/>
    <p:sldId id="337" r:id="rId10"/>
    <p:sldId id="338" r:id="rId11"/>
    <p:sldId id="339" r:id="rId12"/>
    <p:sldId id="340" r:id="rId13"/>
    <p:sldId id="341" r:id="rId14"/>
    <p:sldId id="324" r:id="rId15"/>
    <p:sldId id="305" r:id="rId16"/>
    <p:sldId id="313" r:id="rId17"/>
    <p:sldId id="328" r:id="rId18"/>
    <p:sldId id="330" r:id="rId19"/>
    <p:sldId id="331" r:id="rId20"/>
    <p:sldId id="292" r:id="rId21"/>
    <p:sldId id="326" r:id="rId22"/>
    <p:sldId id="314" r:id="rId23"/>
    <p:sldId id="321" r:id="rId2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initials="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67520" autoAdjust="0"/>
  </p:normalViewPr>
  <p:slideViewPr>
    <p:cSldViewPr snapToGrid="0" snapToObjects="1" showGuides="1">
      <p:cViewPr varScale="1">
        <p:scale>
          <a:sx n="46" d="100"/>
          <a:sy n="46" d="100"/>
        </p:scale>
        <p:origin x="1530" y="42"/>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2406"/>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19/08/2021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he-IL" dirty="0"/>
              <a:t>שלום</a:t>
            </a:r>
            <a:r>
              <a:rPr lang="he-IL" baseline="0" dirty="0"/>
              <a:t> תלמידים יקרים</a:t>
            </a:r>
          </a:p>
          <a:p>
            <a:pPr marL="0" marR="0" lvl="0" indent="0" algn="r" rtl="1">
              <a:lnSpc>
                <a:spcPct val="100000"/>
              </a:lnSpc>
              <a:spcBef>
                <a:spcPts val="0"/>
              </a:spcBef>
              <a:spcAft>
                <a:spcPts val="0"/>
              </a:spcAft>
              <a:buClr>
                <a:schemeClr val="dk1"/>
              </a:buClr>
              <a:buSzPts val="1200"/>
              <a:buFont typeface="Calibri"/>
              <a:buNone/>
            </a:pPr>
            <a:endParaRPr lang="he-IL" baseline="0" dirty="0"/>
          </a:p>
          <a:p>
            <a:pPr marL="0" marR="0" lvl="0" indent="0" algn="r" rtl="1">
              <a:lnSpc>
                <a:spcPct val="100000"/>
              </a:lnSpc>
              <a:spcBef>
                <a:spcPts val="0"/>
              </a:spcBef>
              <a:spcAft>
                <a:spcPts val="0"/>
              </a:spcAft>
              <a:buClr>
                <a:schemeClr val="dk1"/>
              </a:buClr>
              <a:buSzPts val="1200"/>
              <a:buFont typeface="Calibri"/>
              <a:buNone/>
            </a:pPr>
            <a:r>
              <a:rPr lang="he-IL" baseline="0" dirty="0"/>
              <a:t>אני המורה..... היום נלמד לקרוא קטע מידע בנושא "צמחי בר בארץ ישראל".</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19522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algn="r"/>
            <a:r>
              <a:rPr lang="he-IL" dirty="0"/>
              <a:t>קריאת הטקסט</a:t>
            </a:r>
            <a:endParaRPr lang="he-IL" b="1" dirty="0"/>
          </a:p>
          <a:p>
            <a:pPr algn="r"/>
            <a:endParaRPr lang="he-IL" b="1" dirty="0" smtClean="0"/>
          </a:p>
          <a:p>
            <a:pPr algn="r"/>
            <a:r>
              <a:rPr lang="he-IL" b="1" dirty="0" smtClean="0"/>
              <a:t>אנו רואים שיש גם צמחי תבלין</a:t>
            </a:r>
            <a:r>
              <a:rPr lang="he-IL" b="1" baseline="0" dirty="0" smtClean="0"/>
              <a:t> הגדלים בשדות הבר, גם עליהם עלינו לשמור! </a:t>
            </a:r>
            <a:endParaRPr lang="he-IL" b="1" dirty="0"/>
          </a:p>
          <a:p>
            <a:pPr algn="r"/>
            <a:r>
              <a:rPr lang="he-IL" b="1" dirty="0"/>
              <a:t>כתבו במחברת </a:t>
            </a:r>
            <a:r>
              <a:rPr lang="he-IL" b="1" baseline="0" dirty="0"/>
              <a:t>שמות של צמחי תבלין שאתם מכירים בנוסף לדוגמאות שבקטע.</a:t>
            </a:r>
            <a:endParaRPr lang="en-US" b="1" baseline="0" dirty="0"/>
          </a:p>
          <a:p>
            <a:pPr algn="r"/>
            <a:endParaRPr lang="en-US" b="1" baseline="0"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2243975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algn="r"/>
            <a:r>
              <a:rPr lang="he-IL" dirty="0"/>
              <a:t>קריאת הטקסט</a:t>
            </a:r>
            <a:endParaRPr lang="he-IL" b="1" dirty="0"/>
          </a:p>
          <a:p>
            <a:pPr algn="r"/>
            <a:endParaRPr lang="he-IL" b="1" dirty="0"/>
          </a:p>
          <a:p>
            <a:pPr algn="r"/>
            <a:r>
              <a:rPr lang="he-IL" b="1" dirty="0"/>
              <a:t>כתבו במחברת </a:t>
            </a:r>
            <a:r>
              <a:rPr lang="he-IL" b="1" baseline="0" dirty="0"/>
              <a:t>שמות של צמחים נדירים שאתם מכירים בנוסף </a:t>
            </a:r>
            <a:r>
              <a:rPr lang="he-IL" b="1" baseline="0" dirty="0" smtClean="0"/>
              <a:t>לדוגמא </a:t>
            </a:r>
            <a:r>
              <a:rPr lang="he-IL" b="1" baseline="0" dirty="0"/>
              <a:t>שבקטע.</a:t>
            </a:r>
            <a:endParaRPr lang="en-US" b="1" baseline="0" dirty="0"/>
          </a:p>
          <a:p>
            <a:pPr algn="r"/>
            <a:r>
              <a:rPr lang="en-US" b="1" baseline="0" dirty="0"/>
              <a:t> </a:t>
            </a:r>
            <a:endParaRPr lang="he-IL" b="0" u="sng" dirty="0"/>
          </a:p>
          <a:p>
            <a:pPr algn="r"/>
            <a:endParaRPr lang="he-IL" b="1" baseline="0" dirty="0"/>
          </a:p>
          <a:p>
            <a:pPr algn="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4245765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smtClean="0"/>
              <a:t>ובכן, הקטע הנלווה הוסיף לנו מידע על  צמחים מוגנים.</a:t>
            </a:r>
          </a:p>
          <a:p>
            <a:pPr algn="r"/>
            <a:r>
              <a:rPr lang="he-IL" b="1" baseline="0" dirty="0" smtClean="0"/>
              <a:t>קורא את השקופית.</a:t>
            </a:r>
          </a:p>
          <a:p>
            <a:pPr algn="r"/>
            <a:r>
              <a:rPr lang="he-IL" b="1" baseline="0" dirty="0" smtClean="0"/>
              <a:t>יש שלוש קבוצות של צמחים מוגנים. כתבנו מספר דוגמאות לכל קבוצה.</a:t>
            </a:r>
          </a:p>
          <a:p>
            <a:pPr algn="r"/>
            <a:endParaRPr lang="en-US" b="1" baseline="0" dirty="0" smtClean="0"/>
          </a:p>
          <a:p>
            <a:pPr algn="r"/>
            <a:endParaRPr lang="he-IL" b="1" baseline="0" dirty="0" smtClean="0"/>
          </a:p>
        </p:txBody>
      </p:sp>
      <p:sp>
        <p:nvSpPr>
          <p:cNvPr id="4" name="מציין מיקום של מספר שקופית 3"/>
          <p:cNvSpPr>
            <a:spLocks noGrp="1"/>
          </p:cNvSpPr>
          <p:nvPr>
            <p:ph type="sldNum" sz="quarter" idx="10"/>
          </p:nvPr>
        </p:nvSpPr>
        <p:spPr/>
        <p:txBody>
          <a:bodyPr/>
          <a:lstStyle/>
          <a:p>
            <a:fld id="{170AAB62-71E9-4DAF-94D0-23D93A2D3118}" type="slidenum">
              <a:rPr lang="he-IL" smtClean="0"/>
              <a:t>12</a:t>
            </a:fld>
            <a:endParaRPr lang="he-IL"/>
          </a:p>
        </p:txBody>
      </p:sp>
    </p:spTree>
    <p:extLst>
      <p:ext uri="{BB962C8B-B14F-4D97-AF65-F5344CB8AC3E}">
        <p14:creationId xmlns:p14="http://schemas.microsoft.com/office/powerpoint/2010/main" val="206029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smtClean="0"/>
              <a:t>כאשר אנו מקבלים מידע רב הכולל הרבה</a:t>
            </a:r>
            <a:r>
              <a:rPr lang="he-IL" b="1" baseline="0" dirty="0" smtClean="0"/>
              <a:t> פריטים, קל לנו לזכור אותו באמצעות ארגונו בטבלה.</a:t>
            </a:r>
          </a:p>
          <a:p>
            <a:pPr algn="r"/>
            <a:r>
              <a:rPr lang="he-IL" b="1" baseline="0" dirty="0" smtClean="0"/>
              <a:t>הכותרת צמחים מוגנים- כוללת בתוכה צמחים רבים.</a:t>
            </a:r>
          </a:p>
          <a:p>
            <a:pPr algn="r"/>
            <a:r>
              <a:rPr lang="he-IL" b="1" baseline="0" dirty="0" smtClean="0"/>
              <a:t>נסו להשלים את הטבלה. כתבו לפחות שני צמחים לכל קבוצה.</a:t>
            </a:r>
          </a:p>
          <a:p>
            <a:pPr algn="r"/>
            <a:endParaRPr lang="he-IL" b="1" baseline="0" dirty="0" smtClean="0"/>
          </a:p>
          <a:p>
            <a:pPr algn="r"/>
            <a:r>
              <a:rPr lang="he-IL" b="1" baseline="0" dirty="0" smtClean="0"/>
              <a:t>ממתינים 3 דקות.</a:t>
            </a:r>
          </a:p>
          <a:p>
            <a:pPr algn="r"/>
            <a:endParaRPr lang="he-IL" b="1" baseline="0" dirty="0" smtClean="0"/>
          </a:p>
        </p:txBody>
      </p:sp>
      <p:sp>
        <p:nvSpPr>
          <p:cNvPr id="4" name="מציין מיקום של מספר שקופית 3"/>
          <p:cNvSpPr>
            <a:spLocks noGrp="1"/>
          </p:cNvSpPr>
          <p:nvPr>
            <p:ph type="sldNum" sz="quarter" idx="10"/>
          </p:nvPr>
        </p:nvSpPr>
        <p:spPr/>
        <p:txBody>
          <a:bodyPr/>
          <a:lstStyle/>
          <a:p>
            <a:fld id="{170AAB62-71E9-4DAF-94D0-23D93A2D3118}" type="slidenum">
              <a:rPr lang="he-IL" smtClean="0"/>
              <a:t>13</a:t>
            </a:fld>
            <a:endParaRPr lang="he-IL"/>
          </a:p>
        </p:txBody>
      </p:sp>
    </p:spTree>
    <p:extLst>
      <p:ext uri="{BB962C8B-B14F-4D97-AF65-F5344CB8AC3E}">
        <p14:creationId xmlns:p14="http://schemas.microsoft.com/office/powerpoint/2010/main" val="555517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None/>
            </a:pPr>
            <a:endParaRPr lang="he-IL" dirty="0"/>
          </a:p>
          <a:p>
            <a:pPr marL="0" lvl="0" indent="0" algn="r" rtl="1">
              <a:lnSpc>
                <a:spcPct val="115000"/>
              </a:lnSpc>
              <a:spcBef>
                <a:spcPts val="1200"/>
              </a:spcBef>
              <a:spcAft>
                <a:spcPts val="0"/>
              </a:spcAft>
              <a:buNone/>
            </a:pPr>
            <a:r>
              <a:rPr lang="he-IL" b="1" dirty="0" smtClean="0"/>
              <a:t>נקרא פסקה</a:t>
            </a:r>
            <a:r>
              <a:rPr lang="he-IL" b="1" baseline="0" dirty="0" smtClean="0"/>
              <a:t> שלישית ונבין במי פוגעת ההתמעטות או ההיעלמות של צמחי הבר.</a:t>
            </a:r>
            <a:endParaRPr lang="he-IL" b="1" dirty="0" smtClean="0"/>
          </a:p>
          <a:p>
            <a:pPr marL="0" lvl="0" indent="0" algn="r" rtl="1">
              <a:lnSpc>
                <a:spcPct val="115000"/>
              </a:lnSpc>
              <a:spcBef>
                <a:spcPts val="1200"/>
              </a:spcBef>
              <a:spcAft>
                <a:spcPts val="0"/>
              </a:spcAft>
              <a:buNone/>
            </a:pPr>
            <a:endParaRPr lang="he-IL" dirty="0" smtClean="0"/>
          </a:p>
          <a:p>
            <a:pPr marL="0" lvl="0" indent="0" algn="r" rtl="1">
              <a:lnSpc>
                <a:spcPct val="115000"/>
              </a:lnSpc>
              <a:spcBef>
                <a:spcPts val="1200"/>
              </a:spcBef>
              <a:spcAft>
                <a:spcPts val="0"/>
              </a:spcAft>
              <a:buNone/>
            </a:pPr>
            <a:r>
              <a:rPr lang="he-IL" b="0" dirty="0" smtClean="0"/>
              <a:t>קריאת</a:t>
            </a:r>
            <a:r>
              <a:rPr lang="he-IL" b="0" baseline="0" dirty="0" smtClean="0"/>
              <a:t> הטקסט</a:t>
            </a: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sz="1200" b="1" dirty="0" smtClean="0"/>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dirty="0" smtClean="0"/>
              <a:t>איזה מידע הפקנו מפסקה זו? –חשבו</a:t>
            </a:r>
            <a:r>
              <a:rPr lang="he-IL" sz="1200" b="1" baseline="0" dirty="0" smtClean="0"/>
              <a:t> וכתבו לעצמכם משפט במחברת. (המתנה של חצי דקה ולחיצה על העכבר)</a:t>
            </a:r>
          </a:p>
          <a:p>
            <a:pPr marL="0" lvl="0" indent="0" algn="r" rtl="1">
              <a:lnSpc>
                <a:spcPct val="115000"/>
              </a:lnSpc>
              <a:spcBef>
                <a:spcPts val="1200"/>
              </a:spcBef>
              <a:spcAft>
                <a:spcPts val="0"/>
              </a:spcAft>
              <a:buNone/>
            </a:pPr>
            <a:endParaRPr lang="he-IL" sz="1200" b="1" baseline="0" dirty="0" smtClean="0"/>
          </a:p>
          <a:p>
            <a:pPr marL="0" lvl="0" indent="0" algn="r" rtl="1">
              <a:lnSpc>
                <a:spcPct val="115000"/>
              </a:lnSpc>
              <a:spcBef>
                <a:spcPts val="1200"/>
              </a:spcBef>
              <a:spcAft>
                <a:spcPts val="0"/>
              </a:spcAft>
              <a:buNone/>
            </a:pPr>
            <a:r>
              <a:rPr lang="he-IL" sz="1200" b="1" baseline="0" dirty="0" smtClean="0"/>
              <a:t>נכון </a:t>
            </a:r>
            <a:r>
              <a:rPr lang="he-IL" sz="1200" b="1" baseline="0" dirty="0"/>
              <a:t>תלמידים!</a:t>
            </a:r>
          </a:p>
          <a:p>
            <a:pPr marL="0" lvl="0" indent="0" algn="r" rtl="1">
              <a:lnSpc>
                <a:spcPct val="115000"/>
              </a:lnSpc>
              <a:spcBef>
                <a:spcPts val="1200"/>
              </a:spcBef>
              <a:spcAft>
                <a:spcPts val="0"/>
              </a:spcAft>
              <a:buNone/>
            </a:pPr>
            <a:r>
              <a:rPr lang="he-IL" sz="1200" b="1" baseline="0" dirty="0"/>
              <a:t>הרעיון המרכזי של הפסקה השלישית הוא: היעלמות צמחי הבר מעמידה בסכנה את בעלי החיים.</a:t>
            </a:r>
          </a:p>
          <a:p>
            <a:pPr marL="0" lvl="0" indent="0" algn="r" rtl="1">
              <a:lnSpc>
                <a:spcPct val="115000"/>
              </a:lnSpc>
              <a:spcBef>
                <a:spcPts val="1200"/>
              </a:spcBef>
              <a:spcAft>
                <a:spcPts val="0"/>
              </a:spcAft>
              <a:buNone/>
            </a:pPr>
            <a:endParaRPr lang="he-IL" b="1" baseline="0" dirty="0"/>
          </a:p>
          <a:p>
            <a:pPr marL="0" lvl="0" indent="0" algn="r" rtl="1">
              <a:lnSpc>
                <a:spcPct val="115000"/>
              </a:lnSpc>
              <a:spcBef>
                <a:spcPts val="1200"/>
              </a:spcBef>
              <a:spcAft>
                <a:spcPts val="0"/>
              </a:spcAft>
              <a:buNone/>
            </a:pPr>
            <a:r>
              <a:rPr lang="he-IL" b="1" dirty="0"/>
              <a:t> מדוע היעלמות צמחי הבר</a:t>
            </a:r>
            <a:r>
              <a:rPr lang="he-IL" b="1" baseline="0" dirty="0"/>
              <a:t> </a:t>
            </a:r>
            <a:r>
              <a:rPr lang="he-IL" b="1" baseline="0" dirty="0" err="1"/>
              <a:t>ת</a:t>
            </a:r>
            <a:r>
              <a:rPr lang="he-IL" b="1" dirty="0" err="1"/>
              <a:t>שפיעה</a:t>
            </a:r>
            <a:r>
              <a:rPr lang="he-IL" b="1" dirty="0"/>
              <a:t> גם על בעלי החיים ומעמידה אותם בסכנה?</a:t>
            </a:r>
          </a:p>
          <a:p>
            <a:pPr marL="0" lvl="0" indent="0" algn="r" rtl="1">
              <a:lnSpc>
                <a:spcPct val="115000"/>
              </a:lnSpc>
              <a:spcBef>
                <a:spcPts val="1200"/>
              </a:spcBef>
              <a:spcAft>
                <a:spcPts val="0"/>
              </a:spcAft>
              <a:buNone/>
            </a:pPr>
            <a:r>
              <a:rPr lang="he-IL" b="1" dirty="0"/>
              <a:t>הקדוש ברוך הוא – ברא בעולמו שרשרת מזון מופלאה, כך שכל נברא תלוי</a:t>
            </a:r>
            <a:r>
              <a:rPr lang="he-IL" b="1" baseline="0" dirty="0"/>
              <a:t> באחרים כדי לשרוד.</a:t>
            </a:r>
          </a:p>
          <a:p>
            <a:pPr marL="0" lvl="0" indent="0" algn="r" rtl="1">
              <a:lnSpc>
                <a:spcPct val="115000"/>
              </a:lnSpc>
              <a:spcBef>
                <a:spcPts val="1200"/>
              </a:spcBef>
              <a:spcAft>
                <a:spcPts val="0"/>
              </a:spcAft>
              <a:buNone/>
            </a:pPr>
            <a:r>
              <a:rPr lang="he-IL" b="1" baseline="0" dirty="0"/>
              <a:t>לכן, אנחנו </a:t>
            </a:r>
            <a:r>
              <a:rPr lang="he-IL" b="1" baseline="0" dirty="0" err="1"/>
              <a:t>מחוייבים</a:t>
            </a:r>
            <a:r>
              <a:rPr lang="he-IL" b="1" baseline="0" dirty="0"/>
              <a:t> להישמע לצו האלוקי: " תן דעתך שלא תקלקל  תחריב את עולמי". כל פגיעה בפרט אחד בבריאה עלולה לגרום לפגיעה בפרטים נוספים.</a:t>
            </a:r>
          </a:p>
          <a:p>
            <a:pPr marL="0" lvl="0" indent="0" algn="r" rtl="1">
              <a:lnSpc>
                <a:spcPct val="115000"/>
              </a:lnSpc>
              <a:spcBef>
                <a:spcPts val="1200"/>
              </a:spcBef>
              <a:spcAft>
                <a:spcPts val="0"/>
              </a:spcAft>
              <a:buNone/>
            </a:pPr>
            <a:endParaRPr lang="he-IL" b="1" dirty="0"/>
          </a:p>
          <a:p>
            <a:pPr marL="0" lvl="0" indent="0" algn="r" rtl="1">
              <a:lnSpc>
                <a:spcPct val="115000"/>
              </a:lnSpc>
              <a:spcBef>
                <a:spcPts val="1200"/>
              </a:spcBef>
              <a:spcAft>
                <a:spcPts val="0"/>
              </a:spcAft>
              <a:buNone/>
            </a:pPr>
            <a:endParaRPr lang="en-US" b="1"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3965935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baseline="0" dirty="0" smtClean="0"/>
              <a:t>ועכשיו נחשוב על דרכים להגנת הצמחים.</a:t>
            </a:r>
            <a:endParaRPr lang="he-IL" sz="1200" b="1" dirty="0" smtClean="0"/>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sz="1200" b="1" i="0" kern="1200" dirty="0" smtClean="0">
              <a:solidFill>
                <a:schemeClr val="tx1"/>
              </a:solidFill>
              <a:effectLst/>
              <a:latin typeface="+mn-lt"/>
              <a:ea typeface="+mn-ea"/>
              <a:cs typeface="+mn-cs"/>
            </a:endParaRPr>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i="0" kern="1200" dirty="0" smtClean="0">
                <a:solidFill>
                  <a:schemeClr val="tx1"/>
                </a:solidFill>
                <a:effectLst/>
                <a:latin typeface="+mn-lt"/>
                <a:ea typeface="+mn-ea"/>
                <a:cs typeface="+mn-cs"/>
              </a:rPr>
              <a:t>מה ניתן, לדעתכם לעשות כדי למנוע את הפגיעה בצמחים ובבעלי החיים?</a:t>
            </a:r>
            <a:endParaRPr lang="he-IL" sz="1200" b="1" i="0" kern="1200" dirty="0">
              <a:solidFill>
                <a:schemeClr val="tx1"/>
              </a:solidFill>
              <a:effectLst/>
              <a:latin typeface="+mn-lt"/>
              <a:ea typeface="+mn-ea"/>
              <a:cs typeface="+mn-cs"/>
            </a:endParaRPr>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i="0" kern="1200" dirty="0">
                <a:solidFill>
                  <a:schemeClr val="tx1"/>
                </a:solidFill>
                <a:effectLst/>
                <a:latin typeface="+mn-lt"/>
                <a:ea typeface="+mn-ea"/>
                <a:cs typeface="+mn-cs"/>
              </a:rPr>
              <a:t>כתבו במחברת את הרעיונות  </a:t>
            </a:r>
            <a:r>
              <a:rPr lang="he-IL" sz="1200" b="1" i="0" kern="1200" dirty="0" smtClean="0">
                <a:solidFill>
                  <a:schemeClr val="tx1"/>
                </a:solidFill>
                <a:effectLst/>
                <a:latin typeface="+mn-lt"/>
                <a:ea typeface="+mn-ea"/>
                <a:cs typeface="+mn-cs"/>
              </a:rPr>
              <a:t>שלכם</a:t>
            </a: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sz="1200" b="1" i="0" kern="1200" dirty="0" smtClean="0">
              <a:solidFill>
                <a:schemeClr val="tx1"/>
              </a:solidFill>
              <a:effectLst/>
              <a:latin typeface="+mn-lt"/>
              <a:ea typeface="+mn-ea"/>
              <a:cs typeface="+mn-cs"/>
            </a:endParaRPr>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i="0" kern="1200" dirty="0" smtClean="0">
                <a:solidFill>
                  <a:schemeClr val="tx1"/>
                </a:solidFill>
                <a:effectLst/>
                <a:latin typeface="+mn-lt"/>
                <a:ea typeface="+mn-ea"/>
                <a:cs typeface="+mn-cs"/>
              </a:rPr>
              <a:t>ממתינים 3 דקות</a:t>
            </a:r>
            <a:endParaRPr lang="he-IL" sz="1200" b="1" i="0" kern="1200" dirty="0">
              <a:solidFill>
                <a:schemeClr val="tx1"/>
              </a:solidFill>
              <a:effectLst/>
              <a:latin typeface="+mn-lt"/>
              <a:ea typeface="+mn-ea"/>
              <a:cs typeface="+mn-cs"/>
            </a:endParaRP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sz="1200" b="1" i="0" kern="1200" dirty="0">
              <a:solidFill>
                <a:schemeClr val="tx1"/>
              </a:solidFill>
              <a:effectLst/>
              <a:latin typeface="+mn-lt"/>
              <a:ea typeface="+mn-ea"/>
              <a:cs typeface="+mn-cs"/>
            </a:endParaRP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0" i="0" kern="1200" dirty="0" err="1">
                <a:solidFill>
                  <a:schemeClr val="tx1"/>
                </a:solidFill>
                <a:effectLst/>
                <a:latin typeface="+mn-lt"/>
                <a:ea typeface="+mn-ea"/>
                <a:cs typeface="+mn-cs"/>
              </a:rPr>
              <a:t>מימד</a:t>
            </a:r>
            <a:r>
              <a:rPr lang="he-IL" sz="1200" b="0" i="0" kern="1200" dirty="0">
                <a:solidFill>
                  <a:schemeClr val="tx1"/>
                </a:solidFill>
                <a:effectLst/>
                <a:latin typeface="+mn-lt"/>
                <a:ea typeface="+mn-ea"/>
                <a:cs typeface="+mn-cs"/>
              </a:rPr>
              <a:t> הבנה: שאלת הערכה</a:t>
            </a:r>
            <a:r>
              <a:rPr lang="he-IL" sz="1200" b="0" i="0" kern="1200" baseline="0" dirty="0">
                <a:solidFill>
                  <a:schemeClr val="tx1"/>
                </a:solidFill>
                <a:effectLst/>
                <a:latin typeface="+mn-lt"/>
                <a:ea typeface="+mn-ea"/>
                <a:cs typeface="+mn-cs"/>
              </a:rPr>
              <a:t> ויישום</a:t>
            </a:r>
            <a:endParaRPr lang="he-IL" b="0"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lvl="0" indent="0" algn="r" rtl="1">
              <a:spcBef>
                <a:spcPts val="0"/>
              </a:spcBef>
              <a:spcAft>
                <a:spcPts val="0"/>
              </a:spcAft>
              <a:buNone/>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1377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אחרי</a:t>
            </a:r>
            <a:r>
              <a:rPr lang="he-IL" b="1" baseline="0" dirty="0"/>
              <a:t> שקראנו את הטקסט המרכזי והקטעים הנלווים, נחזור ל</a:t>
            </a:r>
            <a:r>
              <a:rPr lang="he-IL" b="1" dirty="0"/>
              <a:t>שאלות שהצגנו לפני הקריאה</a:t>
            </a:r>
            <a:r>
              <a:rPr lang="he-IL" b="1" baseline="0" dirty="0"/>
              <a:t> ונבדוק האם קיבלנו תשובות לשאלות האלה.</a:t>
            </a:r>
            <a:endParaRPr lang="he-IL" b="1" baseline="0" dirty="0">
              <a:solidFill>
                <a:srgbClr val="FF0000"/>
              </a:solidFill>
            </a:endParaRPr>
          </a:p>
          <a:p>
            <a:endParaRPr lang="he-IL" b="1"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2496183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lnSpc>
                <a:spcPct val="200000"/>
              </a:lnSpc>
            </a:pPr>
            <a:r>
              <a:rPr lang="he-IL" b="1" dirty="0"/>
              <a:t>אקרא</a:t>
            </a:r>
            <a:r>
              <a:rPr lang="he-IL" b="1" baseline="0" dirty="0"/>
              <a:t> את השאלות שהצגנו בתחילת השיעור. קוראת</a:t>
            </a:r>
            <a:r>
              <a:rPr lang="en-US" b="1" baseline="0" dirty="0"/>
              <a:t> </a:t>
            </a:r>
          </a:p>
          <a:p>
            <a:pPr algn="r">
              <a:lnSpc>
                <a:spcPct val="200000"/>
              </a:lnSpc>
            </a:pPr>
            <a:r>
              <a:rPr lang="he-IL" b="1" baseline="0" dirty="0"/>
              <a:t>בחרו שתי שאלות, העתיקו למחברת וענו עליהן לאור מה שלמדנו היום.</a:t>
            </a:r>
          </a:p>
          <a:p>
            <a:pPr algn="r">
              <a:lnSpc>
                <a:spcPct val="200000"/>
              </a:lnSpc>
            </a:pPr>
            <a:r>
              <a:rPr lang="he-IL" b="1" baseline="0" dirty="0"/>
              <a:t>  </a:t>
            </a:r>
          </a:p>
          <a:p>
            <a:pPr algn="r">
              <a:lnSpc>
                <a:spcPct val="200000"/>
              </a:lnSpc>
            </a:pPr>
            <a:r>
              <a:rPr lang="he-IL" b="0" baseline="0" dirty="0"/>
              <a:t>ממתינים  3 דקות.</a:t>
            </a:r>
          </a:p>
          <a:p>
            <a:pPr algn="r">
              <a:lnSpc>
                <a:spcPct val="200000"/>
              </a:lnSpc>
            </a:pPr>
            <a:endParaRPr lang="en-US" b="0" baseline="0" dirty="0"/>
          </a:p>
          <a:p>
            <a:pPr algn="r">
              <a:lnSpc>
                <a:spcPct val="200000"/>
              </a:lnSpc>
            </a:pPr>
            <a:endParaRPr lang="he-IL" b="1" baseline="0" dirty="0"/>
          </a:p>
          <a:p>
            <a:pPr algn="r">
              <a:lnSpc>
                <a:spcPct val="200000"/>
              </a:lnSpc>
            </a:pPr>
            <a:endParaRPr lang="en-US" b="1" dirty="0"/>
          </a:p>
          <a:p>
            <a:pPr algn="r">
              <a:lnSpc>
                <a:spcPct val="200000"/>
              </a:lnSpc>
            </a:pPr>
            <a:endParaRPr lang="he-IL" b="1" baseline="0" dirty="0"/>
          </a:p>
          <a:p>
            <a:pPr algn="r">
              <a:lnSpc>
                <a:spcPct val="200000"/>
              </a:lnSpc>
            </a:pPr>
            <a:endParaRPr lang="he-IL" b="1" dirty="0"/>
          </a:p>
          <a:p>
            <a:pPr algn="r">
              <a:lnSpc>
                <a:spcPct val="200000"/>
              </a:lnSpc>
            </a:pPr>
            <a:endParaRPr lang="he-IL" sz="1200" b="1"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3448128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2. מה</a:t>
            </a:r>
            <a:r>
              <a:rPr lang="he-IL" b="1" baseline="0" dirty="0"/>
              <a:t>י </a:t>
            </a:r>
            <a:r>
              <a:rPr lang="he-IL" b="1" dirty="0"/>
              <a:t>מטרת הטקסט</a:t>
            </a:r>
            <a:r>
              <a:rPr lang="he-IL" b="1" dirty="0" smtClean="0"/>
              <a:t>? </a:t>
            </a:r>
            <a:r>
              <a:rPr lang="he-IL" sz="1200" b="1" baseline="0" dirty="0" smtClean="0"/>
              <a:t>(המתנה של חצי דקה ולחיצה על העכבר)</a:t>
            </a:r>
          </a:p>
          <a:p>
            <a:pPr algn="r"/>
            <a:r>
              <a:rPr lang="he-IL" b="1" dirty="0" smtClean="0"/>
              <a:t> </a:t>
            </a:r>
            <a:endParaRPr lang="he-IL" b="1" baseline="0" dirty="0"/>
          </a:p>
          <a:p>
            <a:pPr marL="0" indent="0" algn="r">
              <a:buFont typeface="Arial" pitchFamily="34" charset="0"/>
              <a:buNone/>
            </a:pPr>
            <a:r>
              <a:rPr lang="he-IL" b="1" baseline="0" dirty="0"/>
              <a:t>מטרת הטקסט שקראנו היא: </a:t>
            </a:r>
            <a:r>
              <a:rPr lang="he-IL" sz="1200" b="1" kern="1200" dirty="0">
                <a:solidFill>
                  <a:schemeClr val="tx1"/>
                </a:solidFill>
                <a:effectLst/>
                <a:latin typeface="+mn-lt"/>
                <a:ea typeface="+mn-ea"/>
                <a:cs typeface="+mn-cs"/>
              </a:rPr>
              <a:t>טיפוח המודעות לשמירת הסביבה ולחוק ערכי טבע </a:t>
            </a:r>
            <a:r>
              <a:rPr lang="he-IL" sz="1200" b="1" kern="1200" dirty="0" smtClean="0">
                <a:solidFill>
                  <a:schemeClr val="tx1"/>
                </a:solidFill>
                <a:effectLst/>
                <a:latin typeface="+mn-lt"/>
                <a:ea typeface="+mn-ea"/>
                <a:cs typeface="+mn-cs"/>
              </a:rPr>
              <a:t>מוגנים</a:t>
            </a:r>
            <a:endParaRPr lang="en-US" sz="1200" b="1" kern="1200" dirty="0" smtClean="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endParaRPr lang="he-IL" b="1" dirty="0" smtClean="0"/>
          </a:p>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r>
              <a:rPr lang="he-IL" b="1" dirty="0" smtClean="0"/>
              <a:t>מהי מטרת הטקסט הנלווה?</a:t>
            </a:r>
            <a:endParaRPr lang="en-US" b="1" dirty="0" smtClean="0"/>
          </a:p>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r>
              <a:rPr lang="he-IL" sz="1200" b="1" baseline="0" dirty="0" smtClean="0"/>
              <a:t>(המתנה של חצי דקה ולחיצה על העכבר)</a:t>
            </a:r>
            <a:endParaRPr lang="en-US" sz="1200" b="1" baseline="0" dirty="0" smtClean="0"/>
          </a:p>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r>
              <a:rPr lang="he-IL" b="1" dirty="0" smtClean="0"/>
              <a:t>לתת לנו מידע על סוגי הצמחים המוגנים</a:t>
            </a:r>
          </a:p>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endParaRPr lang="he-IL" b="1" baseline="0" dirty="0"/>
          </a:p>
          <a:p>
            <a:pPr marL="0" indent="0" algn="r">
              <a:buFont typeface="Arial" pitchFamily="34" charset="0"/>
              <a:buNone/>
            </a:pPr>
            <a:endParaRPr lang="he-IL" b="1" baseline="0" dirty="0">
              <a:solidFill>
                <a:srgbClr val="FF0000"/>
              </a:solidFill>
            </a:endParaRPr>
          </a:p>
          <a:p>
            <a:pPr marL="0" indent="0" algn="r">
              <a:buFont typeface="Arial" pitchFamily="34" charset="0"/>
              <a:buNone/>
            </a:pPr>
            <a:r>
              <a:rPr lang="he-IL" b="0" baseline="0" dirty="0" err="1">
                <a:solidFill>
                  <a:srgbClr val="FF0000"/>
                </a:solidFill>
              </a:rPr>
              <a:t>מימד</a:t>
            </a:r>
            <a:r>
              <a:rPr lang="he-IL" b="0" baseline="0" dirty="0">
                <a:solidFill>
                  <a:srgbClr val="FF0000"/>
                </a:solidFill>
              </a:rPr>
              <a:t> הבנה: שאלות אלה הן פרשנות ומשתמע</a:t>
            </a:r>
            <a:endParaRPr lang="en-US" b="0" dirty="0">
              <a:solidFill>
                <a:srgbClr val="FF0000"/>
              </a:solidFill>
            </a:endParaRPr>
          </a:p>
          <a:p>
            <a:endParaRPr lang="he-IL" b="1"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3490298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מלבד צמחים מוגנים הוכרזו גם בעלי חיים מוגנים. מה הסיבה לכך שיש בעלי חיים מוגנים? מדוע יש להגן עליהם, ומפני מי?</a:t>
            </a:r>
          </a:p>
          <a:p>
            <a:pPr marL="0" indent="0" algn="r">
              <a:buFont typeface="Arial" pitchFamily="34" charset="0"/>
              <a:buNone/>
            </a:pPr>
            <a:r>
              <a:rPr lang="he-IL" b="1" baseline="0" dirty="0"/>
              <a:t>כי יש גם בעלי חיים שהם בסכנת הכחדה, כלומר שעלולים למות מבלי להשאיר אחריהם ולדות. ולכן הם מוגנים. </a:t>
            </a:r>
          </a:p>
          <a:p>
            <a:pPr marL="0" indent="0" algn="r">
              <a:buFont typeface="Arial" pitchFamily="34" charset="0"/>
              <a:buNone/>
            </a:pPr>
            <a:r>
              <a:rPr lang="he-IL" b="1" baseline="0" dirty="0"/>
              <a:t>4.מדוע יש בעלי חיים  בסכנת הכחדה? מי מסכן אותם? – הדבר העיקרי שמסכן את בעלי החיים, זה פגיעה במזון שלהם, באמצעות קטיפת  מוגזמת של צמחי הבר, או ע"י צייד מוגזם וללא בקרה.</a:t>
            </a:r>
          </a:p>
          <a:p>
            <a:pPr marL="0" indent="0" algn="r">
              <a:buFont typeface="Arial" pitchFamily="34" charset="0"/>
              <a:buNone/>
            </a:pPr>
            <a:endParaRPr lang="he-IL" b="1" baseline="0" dirty="0">
              <a:solidFill>
                <a:srgbClr val="FF0000"/>
              </a:solidFill>
            </a:endParaRPr>
          </a:p>
          <a:p>
            <a:pPr marL="0" indent="0" algn="r">
              <a:buFont typeface="Arial" pitchFamily="34" charset="0"/>
              <a:buNone/>
            </a:pPr>
            <a:r>
              <a:rPr lang="he-IL" b="0" baseline="0" dirty="0" err="1">
                <a:solidFill>
                  <a:srgbClr val="FF0000"/>
                </a:solidFill>
              </a:rPr>
              <a:t>מימד</a:t>
            </a:r>
            <a:r>
              <a:rPr lang="he-IL" b="0" baseline="0" dirty="0">
                <a:solidFill>
                  <a:srgbClr val="FF0000"/>
                </a:solidFill>
              </a:rPr>
              <a:t> הבנה: שאלות אלה הן פרשנות ומשתמע</a:t>
            </a:r>
            <a:endParaRPr lang="en-US" b="0" dirty="0">
              <a:solidFill>
                <a:srgbClr val="FF0000"/>
              </a:solidFill>
            </a:endParaRPr>
          </a:p>
          <a:p>
            <a:endParaRPr lang="he-IL" b="1"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2992586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נא להביא מחברת וכלי כתיבה</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שבו</a:t>
            </a:r>
            <a:r>
              <a:rPr lang="he-IL" sz="1200" b="1" baseline="0" dirty="0"/>
              <a:t> בפינה שקטה ונתחיל</a:t>
            </a:r>
            <a:endParaRPr lang="he-IL" sz="1200"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dirty="0"/>
              <a:t>לקראת</a:t>
            </a:r>
            <a:r>
              <a:rPr lang="he-IL" b="0" baseline="0" dirty="0"/>
              <a:t> סיום השיעור, נזכר במספר עובדות שלמדנו מהקטעים שקראנו.</a:t>
            </a:r>
          </a:p>
          <a:p>
            <a:pPr marL="0" lvl="0" indent="0" algn="r" rtl="1">
              <a:spcBef>
                <a:spcPts val="0"/>
              </a:spcBef>
              <a:spcAft>
                <a:spcPts val="0"/>
              </a:spcAft>
              <a:buNone/>
            </a:pPr>
            <a:r>
              <a:rPr lang="he-IL" b="0" baseline="0" dirty="0"/>
              <a:t>קראו את המשפטים וכתבו במחברת את מספר המשפט ואת התשובה שלכם נכון / לא נכון.</a:t>
            </a:r>
            <a:endParaRPr lang="he-IL" b="0" dirty="0"/>
          </a:p>
          <a:p>
            <a:pPr marL="0" lvl="0" indent="0" algn="r" rtl="1">
              <a:spcBef>
                <a:spcPts val="0"/>
              </a:spcBef>
              <a:spcAft>
                <a:spcPts val="0"/>
              </a:spcAft>
              <a:buNone/>
            </a:pPr>
            <a:endParaRPr lang="he-IL" b="1" dirty="0"/>
          </a:p>
          <a:p>
            <a:pPr marL="0" lvl="0" indent="0" algn="r" rtl="1">
              <a:spcBef>
                <a:spcPts val="0"/>
              </a:spcBef>
              <a:spcAft>
                <a:spcPts val="0"/>
              </a:spcAft>
              <a:buNone/>
            </a:pPr>
            <a:r>
              <a:rPr lang="he-IL" b="1" u="sng" dirty="0"/>
              <a:t>ממתינים 2 דקות</a:t>
            </a:r>
            <a:endParaRPr lang="he-IL" b="0" u="sng" dirty="0"/>
          </a:p>
          <a:p>
            <a:pPr marL="0" lvl="0" indent="0" algn="r" rtl="1">
              <a:spcBef>
                <a:spcPts val="0"/>
              </a:spcBef>
              <a:spcAft>
                <a:spcPts val="0"/>
              </a:spcAft>
              <a:buNone/>
            </a:pPr>
            <a:endParaRPr lang="he-IL" b="0" u="sng" dirty="0"/>
          </a:p>
          <a:p>
            <a:pPr marL="0" lvl="0" indent="0" algn="r" rtl="1">
              <a:spcBef>
                <a:spcPts val="0"/>
              </a:spcBef>
              <a:spcAft>
                <a:spcPts val="0"/>
              </a:spcAft>
              <a:buNone/>
            </a:pPr>
            <a:endParaRPr lang="he-IL" b="0" u="sng" dirty="0"/>
          </a:p>
          <a:p>
            <a:pPr marL="0" indent="0" algn="r">
              <a:buFont typeface="Arial" pitchFamily="34" charset="0"/>
              <a:buNone/>
            </a:pPr>
            <a:r>
              <a:rPr lang="he-IL" b="0" baseline="0" dirty="0" err="1">
                <a:solidFill>
                  <a:srgbClr val="FF0000"/>
                </a:solidFill>
              </a:rPr>
              <a:t>מימד</a:t>
            </a:r>
            <a:r>
              <a:rPr lang="he-IL" b="0" baseline="0" dirty="0">
                <a:solidFill>
                  <a:srgbClr val="FF0000"/>
                </a:solidFill>
              </a:rPr>
              <a:t> הבנה: שאלות אלה הן מידע גלוי</a:t>
            </a:r>
          </a:p>
          <a:p>
            <a:pPr marL="0" indent="0" algn="r">
              <a:buFont typeface="Arial" pitchFamily="34" charset="0"/>
              <a:buNone/>
            </a:pPr>
            <a:endParaRPr lang="en-US" b="0" dirty="0">
              <a:solidFill>
                <a:srgbClr val="FF0000"/>
              </a:solidFill>
            </a:endParaRPr>
          </a:p>
          <a:p>
            <a:endParaRPr lang="he-IL" b="1" dirty="0">
              <a:solidFill>
                <a:srgbClr val="FF0000"/>
              </a:solidFill>
            </a:endParaRP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1820583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נבדוק האם עניתם</a:t>
            </a:r>
            <a:r>
              <a:rPr lang="he-IL" b="1" baseline="0" dirty="0"/>
              <a:t> </a:t>
            </a:r>
            <a:r>
              <a:rPr lang="he-IL" b="1" dirty="0"/>
              <a:t>תשובות נכונות</a:t>
            </a:r>
          </a:p>
          <a:p>
            <a:pPr marL="0" lvl="0" indent="0" algn="r" rtl="1">
              <a:spcBef>
                <a:spcPts val="0"/>
              </a:spcBef>
              <a:spcAft>
                <a:spcPts val="0"/>
              </a:spcAft>
              <a:buNone/>
            </a:pPr>
            <a:endParaRPr lang="he-IL" b="0" u="sng" dirty="0"/>
          </a:p>
          <a:p>
            <a:pPr marL="0" lvl="0" indent="0" algn="r" rtl="1">
              <a:spcBef>
                <a:spcPts val="0"/>
              </a:spcBef>
              <a:spcAft>
                <a:spcPts val="0"/>
              </a:spcAft>
              <a:buNone/>
            </a:pPr>
            <a:r>
              <a:rPr lang="he-IL" b="0" u="sng" dirty="0"/>
              <a:t>ממתינה דקה כדי</a:t>
            </a:r>
            <a:r>
              <a:rPr lang="he-IL" b="0" u="sng" baseline="0" dirty="0"/>
              <a:t> שהתלמידים יבדקו את התשובות שלהם.</a:t>
            </a:r>
            <a:endParaRPr lang="he-IL" b="0" u="sng" dirty="0"/>
          </a:p>
          <a:p>
            <a:pPr marL="0" lvl="0" indent="0" algn="r" rtl="1">
              <a:spcBef>
                <a:spcPts val="0"/>
              </a:spcBef>
              <a:spcAft>
                <a:spcPts val="0"/>
              </a:spcAft>
              <a:buNone/>
            </a:pPr>
            <a:endParaRPr lang="he-IL" b="0" u="sng" dirty="0"/>
          </a:p>
          <a:p>
            <a:pPr marL="0" lvl="0" indent="0" algn="r" rtl="1">
              <a:spcBef>
                <a:spcPts val="0"/>
              </a:spcBef>
              <a:spcAft>
                <a:spcPts val="0"/>
              </a:spcAft>
              <a:buNone/>
            </a:pPr>
            <a:endParaRPr lang="he-IL" b="0" u="sng" dirty="0"/>
          </a:p>
          <a:p>
            <a:pPr marL="0" indent="0" algn="r">
              <a:buFont typeface="Arial" pitchFamily="34" charset="0"/>
              <a:buNone/>
            </a:pPr>
            <a:r>
              <a:rPr lang="he-IL" b="0" baseline="0" dirty="0" err="1">
                <a:solidFill>
                  <a:srgbClr val="FF0000"/>
                </a:solidFill>
              </a:rPr>
              <a:t>מימד</a:t>
            </a:r>
            <a:r>
              <a:rPr lang="he-IL" b="0" baseline="0" dirty="0">
                <a:solidFill>
                  <a:srgbClr val="FF0000"/>
                </a:solidFill>
              </a:rPr>
              <a:t> הבנה: שאלות אלה הן מידע גלוי</a:t>
            </a:r>
          </a:p>
          <a:p>
            <a:pPr marL="0" indent="0" algn="r">
              <a:buFont typeface="Arial" pitchFamily="34" charset="0"/>
              <a:buNone/>
            </a:pPr>
            <a:endParaRPr lang="en-US" b="0" dirty="0">
              <a:solidFill>
                <a:srgbClr val="FF0000"/>
              </a:solidFill>
            </a:endParaRPr>
          </a:p>
          <a:p>
            <a:endParaRPr lang="he-IL" b="1" dirty="0">
              <a:solidFill>
                <a:srgbClr val="FF0000"/>
              </a:solidFill>
            </a:endParaRP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1820583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r">
              <a:buFont typeface="Arial" panose="020B0604020202020204" pitchFamily="34" charset="0"/>
              <a:buNone/>
            </a:pPr>
            <a:r>
              <a:rPr lang="he-IL" b="1" dirty="0"/>
              <a:t>קראנו את  </a:t>
            </a:r>
            <a:r>
              <a:rPr lang="he-IL" sz="1200" b="1" dirty="0"/>
              <a:t>הטקסט "צמחים מוגנים בארץ ישראל". – טקסט מידע </a:t>
            </a:r>
            <a:r>
              <a:rPr lang="he-IL" b="1" dirty="0"/>
              <a:t>ולמדנו מה</a:t>
            </a:r>
            <a:r>
              <a:rPr lang="he-IL" b="1" baseline="0" dirty="0"/>
              <a:t> צריך לעשות כדי להפיק מידע מטקסט.</a:t>
            </a:r>
          </a:p>
          <a:p>
            <a:pPr marL="0" indent="0" algn="r">
              <a:buFont typeface="Arial" panose="020B0604020202020204" pitchFamily="34" charset="0"/>
              <a:buNone/>
            </a:pPr>
            <a:r>
              <a:rPr lang="he-IL" b="1" dirty="0"/>
              <a:t>קראנו את הכותרת וחשבנו מה אנו יודעים על הנושא, </a:t>
            </a:r>
            <a:r>
              <a:rPr lang="he-IL" sz="1200" b="1" dirty="0"/>
              <a:t>באמצעות  ידע  עולם שלנו, כותרת, כותרת משנה ותמונות נלוות.</a:t>
            </a:r>
            <a:endParaRPr lang="he-IL" b="1" dirty="0"/>
          </a:p>
          <a:p>
            <a:pPr marL="0" indent="0" algn="r">
              <a:buFont typeface="Arial" panose="020B0604020202020204" pitchFamily="34" charset="0"/>
              <a:buNone/>
            </a:pPr>
            <a:r>
              <a:rPr lang="he-IL" b="1" dirty="0"/>
              <a:t>קראנו כל פסקה וכתבנו את הרעיון המרכזי שלה.</a:t>
            </a:r>
          </a:p>
          <a:p>
            <a:pPr marL="0" indent="0" algn="r">
              <a:buFont typeface="Arial" panose="020B0604020202020204" pitchFamily="34" charset="0"/>
              <a:buNone/>
            </a:pPr>
            <a:r>
              <a:rPr lang="he-IL" b="1" dirty="0"/>
              <a:t>התייחסנו למילים חדשות : פרחים מוגנים ולהעניק, הסברנו אותן ע"פ הקשר.</a:t>
            </a:r>
          </a:p>
          <a:p>
            <a:pPr marL="0" indent="0" algn="r">
              <a:buFont typeface="Arial" panose="020B0604020202020204" pitchFamily="34" charset="0"/>
              <a:buNone/>
            </a:pPr>
            <a:r>
              <a:rPr lang="he-IL" b="1" dirty="0"/>
              <a:t>הכרנו</a:t>
            </a:r>
            <a:r>
              <a:rPr lang="he-IL" b="1" baseline="0" dirty="0"/>
              <a:t> סוגים שונים של צמחים מוגנים.</a:t>
            </a:r>
            <a:endParaRPr lang="he-IL" b="1" dirty="0"/>
          </a:p>
          <a:p>
            <a:pPr marL="742950" indent="-742950" algn="r">
              <a:buAutoNum type="arabicPeriod"/>
            </a:pPr>
            <a:r>
              <a:rPr lang="en-US" b="1" smtClean="0"/>
              <a:t>  </a:t>
            </a:r>
            <a:r>
              <a:rPr lang="he-IL" b="1" smtClean="0"/>
              <a:t>הסקנו </a:t>
            </a:r>
            <a:r>
              <a:rPr lang="he-IL" b="1" dirty="0" smtClean="0"/>
              <a:t>מסקנות  מקריאת הטקסט על חשיבות טיפוח הסביבה והעלנו הצעות ליישום.</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127016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ולפני</a:t>
            </a:r>
            <a:r>
              <a:rPr lang="he-IL" baseline="0" dirty="0"/>
              <a:t> שנפרדים, לפניכם משימת כתיבה. אתם יכולים לכתוב את השלט במחברת או על דף. ניתן לאייר אותו ואם תרצו תוכלו לשלוח אותו לחברה להגנת הטבע, או לתלות בכתה.</a:t>
            </a:r>
          </a:p>
          <a:p>
            <a:pPr algn="r"/>
            <a:r>
              <a:rPr lang="he-IL" baseline="0" dirty="0"/>
              <a:t>שלום תלמידים ולהתראות בשיעור הבא.</a:t>
            </a:r>
            <a:endParaRPr lang="en-US" baseline="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3230569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Tx/>
              <a:buSzTx/>
              <a:buFontTx/>
              <a:buNone/>
              <a:tabLst/>
              <a:defRPr/>
            </a:pPr>
            <a:r>
              <a:rPr lang="he-IL" sz="1200" b="1" dirty="0" smtClean="0"/>
              <a:t>השיעור שלנו מחולק לשניים היום נלמד את חלקו הראשון.</a:t>
            </a:r>
          </a:p>
          <a:p>
            <a:pPr marL="158750" indent="0" algn="r" rtl="1">
              <a:buNone/>
            </a:pPr>
            <a:endParaRPr lang="he-IL" sz="1200" b="1" dirty="0" smtClean="0">
              <a:solidFill>
                <a:schemeClr val="tx1"/>
              </a:solidFill>
            </a:endParaRPr>
          </a:p>
          <a:p>
            <a:pPr marL="158750" indent="0" algn="r" rtl="1">
              <a:buNone/>
            </a:pPr>
            <a:r>
              <a:rPr lang="he-IL" sz="1200" b="1" dirty="0" smtClean="0">
                <a:solidFill>
                  <a:schemeClr val="tx1"/>
                </a:solidFill>
              </a:rPr>
              <a:t>מה </a:t>
            </a:r>
            <a:r>
              <a:rPr lang="he-IL" sz="1200" b="1" dirty="0">
                <a:solidFill>
                  <a:schemeClr val="tx1"/>
                </a:solidFill>
              </a:rPr>
              <a:t>נלמד היום?</a:t>
            </a:r>
          </a:p>
          <a:p>
            <a:pPr marL="158750" indent="0" algn="r" rtl="1">
              <a:buNone/>
            </a:pPr>
            <a:r>
              <a:rPr lang="he-IL" sz="1200" b="1" dirty="0">
                <a:solidFill>
                  <a:schemeClr val="tx1"/>
                </a:solidFill>
              </a:rPr>
              <a:t>לקרוא</a:t>
            </a:r>
            <a:r>
              <a:rPr lang="he-IL" sz="1200" b="1" baseline="0" dirty="0">
                <a:solidFill>
                  <a:schemeClr val="tx1"/>
                </a:solidFill>
              </a:rPr>
              <a:t> מהשקופית.</a:t>
            </a:r>
            <a:endParaRPr lang="he-IL" sz="1200" b="1" dirty="0"/>
          </a:p>
          <a:p>
            <a:pPr marL="158750" indent="0" algn="r" rtl="1">
              <a:buNone/>
            </a:pPr>
            <a:endParaRPr lang="he-IL" sz="1200" dirty="0">
              <a:solidFill>
                <a:schemeClr val="tx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dirty="0">
                <a:solidFill>
                  <a:schemeClr val="tx1">
                    <a:lumMod val="50000"/>
                  </a:schemeClr>
                </a:solidFill>
              </a:rPr>
              <a:t>כתבו במחברת</a:t>
            </a:r>
            <a:r>
              <a:rPr lang="he-IL" sz="1100" b="1" dirty="0">
                <a:solidFill>
                  <a:schemeClr val="accent1">
                    <a:lumMod val="50000"/>
                  </a:schemeClr>
                </a:solidFill>
              </a:rPr>
              <a:t> </a:t>
            </a:r>
          </a:p>
          <a:p>
            <a:pPr algn="r"/>
            <a:r>
              <a:rPr lang="he-IL" sz="1200" b="1" dirty="0">
                <a:solidFill>
                  <a:schemeClr val="accent1">
                    <a:lumMod val="50000"/>
                  </a:schemeClr>
                </a:solidFill>
              </a:rPr>
              <a:t>אילו פרחים אתם מכירים?</a:t>
            </a:r>
            <a:endParaRPr lang="he-IL" sz="2400" b="1" dirty="0">
              <a:solidFill>
                <a:schemeClr val="accent1">
                  <a:lumMod val="50000"/>
                </a:schemeClr>
              </a:solidFill>
            </a:endParaRPr>
          </a:p>
          <a:p>
            <a:pPr algn="r"/>
            <a:r>
              <a:rPr lang="he-IL" sz="1200" b="1" dirty="0">
                <a:solidFill>
                  <a:schemeClr val="accent1">
                    <a:lumMod val="50000"/>
                  </a:schemeClr>
                </a:solidFill>
              </a:rPr>
              <a:t>ציירו או כתבו שמות של פרחים</a:t>
            </a:r>
            <a:endParaRPr lang="en-US" sz="1200" b="1" dirty="0">
              <a:solidFill>
                <a:schemeClr val="accent1">
                  <a:lumMod val="50000"/>
                </a:schemeClr>
              </a:solidFill>
            </a:endParaRPr>
          </a:p>
          <a:p>
            <a:pPr algn="r"/>
            <a:r>
              <a:rPr lang="he-IL" sz="1200" b="1" dirty="0">
                <a:solidFill>
                  <a:schemeClr val="accent1">
                    <a:lumMod val="50000"/>
                  </a:schemeClr>
                </a:solidFill>
              </a:rPr>
              <a:t>ממתינים</a:t>
            </a:r>
            <a:r>
              <a:rPr lang="he-IL" sz="1200" b="1" baseline="0" dirty="0">
                <a:solidFill>
                  <a:schemeClr val="accent1">
                    <a:lumMod val="50000"/>
                  </a:schemeClr>
                </a:solidFill>
              </a:rPr>
              <a:t> 2 דקות</a:t>
            </a:r>
            <a:endParaRPr lang="he-IL" sz="1200"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dirty="0">
              <a:solidFill>
                <a:schemeClr val="accent3">
                  <a:lumMod val="60000"/>
                  <a:lumOff val="40000"/>
                </a:schemeClr>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he-IL" dirty="0">
              <a:solidFill>
                <a:schemeClr val="accent3">
                  <a:lumMod val="60000"/>
                  <a:lumOff val="40000"/>
                </a:schemeClr>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solidFill>
                  <a:schemeClr val="accent3">
                    <a:lumMod val="60000"/>
                    <a:lumOff val="40000"/>
                  </a:schemeClr>
                </a:solidFill>
              </a:rPr>
              <a:t>קישור לידע עולם של התלמידים</a:t>
            </a:r>
          </a:p>
          <a:p>
            <a:pPr algn="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388949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50000"/>
              </a:lnSpc>
              <a:spcBef>
                <a:spcPts val="0"/>
              </a:spcBef>
              <a:spcAft>
                <a:spcPts val="0"/>
              </a:spcAft>
              <a:buNone/>
            </a:pPr>
            <a:endParaRPr lang="he-IL" b="1" dirty="0">
              <a:cs typeface="+mn-cs"/>
            </a:endParaRPr>
          </a:p>
          <a:p>
            <a:pPr marL="0" lvl="0" indent="0" algn="r" rtl="1">
              <a:lnSpc>
                <a:spcPct val="150000"/>
              </a:lnSpc>
              <a:spcBef>
                <a:spcPts val="0"/>
              </a:spcBef>
              <a:spcAft>
                <a:spcPts val="0"/>
              </a:spcAft>
              <a:buNone/>
            </a:pPr>
            <a:r>
              <a:rPr lang="he-IL" b="1" baseline="0" dirty="0">
                <a:solidFill>
                  <a:schemeClr val="dk1"/>
                </a:solidFill>
                <a:cs typeface="+mn-cs"/>
              </a:rPr>
              <a:t>בתמונה אנחנו רואים כל מיני פרחים. </a:t>
            </a:r>
          </a:p>
          <a:p>
            <a:pPr algn="r" rtl="1">
              <a:lnSpc>
                <a:spcPct val="150000"/>
              </a:lnSpc>
            </a:pPr>
            <a:r>
              <a:rPr lang="he-IL" sz="1200" b="1" kern="1200" dirty="0">
                <a:solidFill>
                  <a:schemeClr val="tx1"/>
                </a:solidFill>
                <a:effectLst/>
                <a:latin typeface="+mn-lt"/>
                <a:ea typeface="+mn-ea"/>
                <a:cs typeface="+mn-cs"/>
              </a:rPr>
              <a:t>האם שמות הפרחים שראיתם מוכרים לכם? האם בתמונות הללו יש פרחים שמעולם לא ראיתם?</a:t>
            </a:r>
            <a:endParaRPr lang="en-US" sz="1200" b="1" kern="1200" dirty="0">
              <a:solidFill>
                <a:schemeClr val="tx1"/>
              </a:solidFill>
              <a:effectLst/>
              <a:latin typeface="+mn-lt"/>
              <a:ea typeface="+mn-ea"/>
              <a:cs typeface="+mn-cs"/>
            </a:endParaRPr>
          </a:p>
          <a:p>
            <a:pPr algn="r" rtl="1">
              <a:lnSpc>
                <a:spcPct val="150000"/>
              </a:lnSpc>
            </a:pPr>
            <a:r>
              <a:rPr lang="he-IL" sz="1200" b="1" kern="1200" dirty="0">
                <a:solidFill>
                  <a:schemeClr val="tx1"/>
                </a:solidFill>
                <a:effectLst/>
                <a:latin typeface="+mn-lt"/>
                <a:ea typeface="+mn-ea"/>
                <a:cs typeface="+mn-cs"/>
              </a:rPr>
              <a:t>מה גורמים לכם הפרחים להרגיש?</a:t>
            </a:r>
            <a:endParaRPr lang="en-US" sz="1200" b="1" kern="1200" dirty="0">
              <a:solidFill>
                <a:schemeClr val="tx1"/>
              </a:solidFill>
              <a:effectLst/>
              <a:latin typeface="+mn-lt"/>
              <a:ea typeface="+mn-ea"/>
              <a:cs typeface="+mn-cs"/>
            </a:endParaRPr>
          </a:p>
          <a:p>
            <a:pPr marL="0" marR="0" lvl="0" indent="0" algn="r" defTabSz="914400" rtl="1" eaLnBrk="1" fontAlgn="auto" latinLnBrk="0" hangingPunct="1">
              <a:lnSpc>
                <a:spcPct val="150000"/>
              </a:lnSpc>
              <a:spcBef>
                <a:spcPts val="0"/>
              </a:spcBef>
              <a:spcAft>
                <a:spcPts val="0"/>
              </a:spcAft>
              <a:buClrTx/>
              <a:buSzTx/>
              <a:buFontTx/>
              <a:buNone/>
              <a:tabLst/>
              <a:defRPr/>
            </a:pPr>
            <a:r>
              <a:rPr lang="he-IL" b="1" baseline="0" dirty="0">
                <a:solidFill>
                  <a:schemeClr val="dk1"/>
                </a:solidFill>
                <a:cs typeface="+mn-cs"/>
              </a:rPr>
              <a:t>מה המשותף לפרחים אלה ולעוד כ250 צמחים נוספים? - את התשובה נגלה בסוף השיעור.</a:t>
            </a:r>
          </a:p>
          <a:p>
            <a:pPr marL="0" lvl="0" indent="0" algn="r" rtl="1">
              <a:lnSpc>
                <a:spcPct val="150000"/>
              </a:lnSpc>
              <a:spcBef>
                <a:spcPts val="0"/>
              </a:spcBef>
              <a:spcAft>
                <a:spcPts val="0"/>
              </a:spcAft>
              <a:buNone/>
            </a:pPr>
            <a:r>
              <a:rPr lang="he-IL" b="1" baseline="0" dirty="0">
                <a:solidFill>
                  <a:schemeClr val="dk1"/>
                </a:solidFill>
                <a:cs typeface="+mn-cs"/>
              </a:rPr>
              <a:t>מי שחושב שהוא יודע יכתוב זאת לעצמו. ובסוף השיעור יבדוק  אם אכן ענה נכון.</a:t>
            </a:r>
          </a:p>
          <a:p>
            <a:pPr marL="0" lvl="0" indent="0" algn="r" rtl="1">
              <a:lnSpc>
                <a:spcPct val="150000"/>
              </a:lnSpc>
              <a:spcBef>
                <a:spcPts val="0"/>
              </a:spcBef>
              <a:spcAft>
                <a:spcPts val="0"/>
              </a:spcAft>
              <a:buNone/>
            </a:pPr>
            <a:endParaRPr lang="he-IL" b="1" baseline="0" dirty="0">
              <a:solidFill>
                <a:schemeClr val="dk1"/>
              </a:solidFill>
              <a:cs typeface="+mn-cs"/>
            </a:endParaRPr>
          </a:p>
          <a:p>
            <a:pPr marL="0" lvl="0" indent="0" algn="l" rtl="0">
              <a:lnSpc>
                <a:spcPct val="150000"/>
              </a:lnSpc>
              <a:spcBef>
                <a:spcPts val="0"/>
              </a:spcBef>
              <a:spcAft>
                <a:spcPts val="0"/>
              </a:spcAft>
              <a:buNone/>
            </a:pPr>
            <a:endParaRPr lang="he-IL" b="1" dirty="0">
              <a:cs typeface="+mn-cs"/>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617781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lnSpc>
                <a:spcPct val="200000"/>
              </a:lnSpc>
            </a:pPr>
            <a:endParaRPr lang="en-US" b="1" dirty="0"/>
          </a:p>
          <a:p>
            <a:pPr algn="r">
              <a:lnSpc>
                <a:spcPct val="100000"/>
              </a:lnSpc>
            </a:pPr>
            <a:r>
              <a:rPr lang="he-IL" b="1" baseline="0" dirty="0"/>
              <a:t>נשאל את עצמנו:</a:t>
            </a:r>
          </a:p>
          <a:p>
            <a:pPr algn="r">
              <a:lnSpc>
                <a:spcPct val="100000"/>
              </a:lnSpc>
            </a:pPr>
            <a:r>
              <a:rPr lang="he-IL" b="1" dirty="0"/>
              <a:t>למי מועילים הפרחים?     </a:t>
            </a:r>
          </a:p>
          <a:p>
            <a:pPr algn="r">
              <a:lnSpc>
                <a:spcPct val="100000"/>
              </a:lnSpc>
            </a:pPr>
            <a:r>
              <a:rPr lang="he-IL" b="1" dirty="0"/>
              <a:t>מה יכול לפגוע בפרחים?</a:t>
            </a:r>
          </a:p>
          <a:p>
            <a:pPr algn="r">
              <a:lnSpc>
                <a:spcPct val="100000"/>
              </a:lnSpc>
            </a:pPr>
            <a:r>
              <a:rPr lang="he-IL" b="1" dirty="0"/>
              <a:t>האם ייתכן שיפסיקו לצמוח?</a:t>
            </a:r>
          </a:p>
          <a:p>
            <a:pPr algn="r">
              <a:lnSpc>
                <a:spcPct val="100000"/>
              </a:lnSpc>
            </a:pPr>
            <a:r>
              <a:rPr lang="he-IL" b="1" dirty="0"/>
              <a:t>מה יקרה אם לא יהיו פרחים?</a:t>
            </a:r>
          </a:p>
          <a:p>
            <a:pPr algn="r">
              <a:lnSpc>
                <a:spcPct val="100000"/>
              </a:lnSpc>
            </a:pPr>
            <a:r>
              <a:rPr lang="he-IL" b="1" dirty="0"/>
              <a:t>כיצד אפשר להגן עליהם?</a:t>
            </a:r>
            <a:endParaRPr lang="en-US" b="1"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kern="1200" dirty="0">
                <a:solidFill>
                  <a:schemeClr val="tx1"/>
                </a:solidFill>
                <a:effectLst/>
                <a:latin typeface="+mn-lt"/>
                <a:ea typeface="+mn-ea"/>
                <a:cs typeface="+mn-cs"/>
              </a:rPr>
              <a:t>אחרי</a:t>
            </a:r>
            <a:r>
              <a:rPr lang="he-IL" sz="1200" b="1" kern="1200" baseline="0" dirty="0">
                <a:solidFill>
                  <a:schemeClr val="tx1"/>
                </a:solidFill>
                <a:effectLst/>
                <a:latin typeface="+mn-lt"/>
                <a:ea typeface="+mn-ea"/>
                <a:cs typeface="+mn-cs"/>
              </a:rPr>
              <a:t> ש</a:t>
            </a:r>
            <a:r>
              <a:rPr lang="he-IL" sz="1200" b="1" kern="1200" dirty="0">
                <a:solidFill>
                  <a:schemeClr val="tx1"/>
                </a:solidFill>
                <a:effectLst/>
                <a:latin typeface="+mn-lt"/>
                <a:ea typeface="+mn-ea"/>
                <a:cs typeface="+mn-cs"/>
              </a:rPr>
              <a:t>נקרא את הטקסט נוכל</a:t>
            </a:r>
            <a:r>
              <a:rPr lang="he-IL" sz="1200" b="1" kern="1200" baseline="0" dirty="0">
                <a:solidFill>
                  <a:schemeClr val="tx1"/>
                </a:solidFill>
                <a:effectLst/>
                <a:latin typeface="+mn-lt"/>
                <a:ea typeface="+mn-ea"/>
                <a:cs typeface="+mn-cs"/>
              </a:rPr>
              <a:t> לענות על השאלות.</a:t>
            </a:r>
            <a:endParaRPr lang="en-US" sz="1200" b="1" kern="1200" dirty="0">
              <a:solidFill>
                <a:schemeClr val="tx1"/>
              </a:solidFill>
              <a:effectLst/>
              <a:latin typeface="+mn-lt"/>
              <a:ea typeface="+mn-ea"/>
              <a:cs typeface="+mn-cs"/>
            </a:endParaRPr>
          </a:p>
          <a:p>
            <a:endParaRPr lang="he-IL" dirty="0"/>
          </a:p>
          <a:p>
            <a:pPr algn="r">
              <a:lnSpc>
                <a:spcPct val="200000"/>
              </a:lnSpc>
            </a:pPr>
            <a:endParaRPr lang="he-IL" b="1" baseline="0" dirty="0"/>
          </a:p>
          <a:p>
            <a:pPr algn="r">
              <a:lnSpc>
                <a:spcPct val="200000"/>
              </a:lnSpc>
            </a:pPr>
            <a:endParaRPr lang="he-IL" b="1" dirty="0"/>
          </a:p>
          <a:p>
            <a:pPr algn="r">
              <a:lnSpc>
                <a:spcPct val="200000"/>
              </a:lnSpc>
            </a:pPr>
            <a:r>
              <a:rPr lang="he-IL" b="0" dirty="0"/>
              <a:t>שאלות למחשבה כדי </a:t>
            </a:r>
            <a:r>
              <a:rPr lang="he-IL" sz="1200" b="0" kern="1200" dirty="0">
                <a:solidFill>
                  <a:schemeClr val="tx1"/>
                </a:solidFill>
                <a:effectLst/>
                <a:latin typeface="+mn-lt"/>
                <a:ea typeface="+mn-ea"/>
                <a:cs typeface="+mn-cs"/>
              </a:rPr>
              <a:t>לעורר סקרנות לגבי נושא השיעור, </a:t>
            </a:r>
          </a:p>
          <a:p>
            <a:pPr algn="r">
              <a:lnSpc>
                <a:spcPct val="200000"/>
              </a:lnSpc>
            </a:pPr>
            <a:r>
              <a:rPr lang="he-IL" sz="1200" b="0" kern="1200" dirty="0">
                <a:solidFill>
                  <a:schemeClr val="tx1"/>
                </a:solidFill>
                <a:effectLst/>
                <a:latin typeface="+mn-lt"/>
                <a:ea typeface="+mn-ea"/>
                <a:cs typeface="+mn-cs"/>
              </a:rPr>
              <a:t>וכן ליצור הזדהות עם הנושא חשיבות השמירה על הצמחים, </a:t>
            </a:r>
          </a:p>
          <a:p>
            <a:pPr algn="r">
              <a:lnSpc>
                <a:spcPct val="200000"/>
              </a:lnSpc>
            </a:pPr>
            <a:endParaRPr lang="he-IL" sz="1200" b="1"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88036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sz="1200" b="1"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נתבונן בשקופית שלפנינו.</a:t>
            </a:r>
          </a:p>
          <a:p>
            <a:pPr algn="r" rtl="1"/>
            <a:r>
              <a:rPr lang="he-IL" sz="1200" b="1" kern="1200" dirty="0">
                <a:solidFill>
                  <a:schemeClr val="tx1"/>
                </a:solidFill>
                <a:effectLst/>
                <a:latin typeface="+mn-lt"/>
                <a:ea typeface="+mn-ea"/>
                <a:cs typeface="+mn-cs"/>
              </a:rPr>
              <a:t>איזה מידע אנו יכולים להפיק מבלי לקרוא את כל הפסקה?  נתבונן</a:t>
            </a:r>
            <a:r>
              <a:rPr lang="he-IL" sz="1200" b="1" kern="1200" baseline="0" dirty="0">
                <a:solidFill>
                  <a:schemeClr val="tx1"/>
                </a:solidFill>
                <a:effectLst/>
                <a:latin typeface="+mn-lt"/>
                <a:ea typeface="+mn-ea"/>
                <a:cs typeface="+mn-cs"/>
              </a:rPr>
              <a:t> ב</a:t>
            </a:r>
            <a:r>
              <a:rPr lang="he-IL" sz="1200" b="1" kern="1200" dirty="0">
                <a:solidFill>
                  <a:schemeClr val="tx1"/>
                </a:solidFill>
                <a:effectLst/>
                <a:latin typeface="+mn-lt"/>
                <a:ea typeface="+mn-ea"/>
                <a:cs typeface="+mn-cs"/>
              </a:rPr>
              <a:t>כותרת ובאיור </a:t>
            </a:r>
          </a:p>
          <a:p>
            <a:pPr algn="r" rtl="1"/>
            <a:r>
              <a:rPr lang="he-IL" sz="1200" b="1" kern="1200" dirty="0">
                <a:solidFill>
                  <a:schemeClr val="tx1"/>
                </a:solidFill>
                <a:effectLst/>
                <a:latin typeface="+mn-lt"/>
                <a:ea typeface="+mn-ea"/>
                <a:cs typeface="+mn-cs"/>
              </a:rPr>
              <a:t>אנו מבינים  שהטקסט עוסק בצמחים מוגנים,   ננסה להבין את המושג "צמחים מוגנים"  לפי המשמעות</a:t>
            </a:r>
            <a:r>
              <a:rPr lang="he-IL" sz="1200" b="1" kern="1200" baseline="0" dirty="0">
                <a:solidFill>
                  <a:schemeClr val="tx1"/>
                </a:solidFill>
                <a:effectLst/>
                <a:latin typeface="+mn-lt"/>
                <a:ea typeface="+mn-ea"/>
                <a:cs typeface="+mn-cs"/>
              </a:rPr>
              <a:t>: צמחים שיש להגן עליהם.</a:t>
            </a:r>
          </a:p>
          <a:p>
            <a:pPr algn="r" rtl="1"/>
            <a:r>
              <a:rPr lang="he-IL" sz="1200" b="1" kern="1200" dirty="0">
                <a:solidFill>
                  <a:schemeClr val="tx1"/>
                </a:solidFill>
                <a:effectLst/>
                <a:latin typeface="+mn-lt"/>
                <a:ea typeface="+mn-ea"/>
                <a:cs typeface="+mn-cs"/>
              </a:rPr>
              <a:t>האיור מוסיף לנו מידע שכדי להגן</a:t>
            </a:r>
            <a:r>
              <a:rPr lang="he-IL" sz="1200" b="1" kern="1200" baseline="0" dirty="0">
                <a:solidFill>
                  <a:schemeClr val="tx1"/>
                </a:solidFill>
                <a:effectLst/>
                <a:latin typeface="+mn-lt"/>
                <a:ea typeface="+mn-ea"/>
                <a:cs typeface="+mn-cs"/>
              </a:rPr>
              <a:t> על הצמחים, אסור לקטוף אותם.</a:t>
            </a:r>
            <a:endParaRPr lang="he-IL" sz="1200" b="1"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אולם עדיין חסר לנו מידע, שאותו נדע רק לאחר קריאת הטקסט, מי הם צמחים מוגנים? מדוע הם מוגנים? </a:t>
            </a:r>
            <a:r>
              <a:rPr lang="he-IL" sz="1200" b="1" kern="1200" baseline="0" dirty="0">
                <a:solidFill>
                  <a:schemeClr val="tx1"/>
                </a:solidFill>
                <a:effectLst/>
                <a:latin typeface="+mn-lt"/>
                <a:ea typeface="+mn-ea"/>
                <a:cs typeface="+mn-cs"/>
              </a:rPr>
              <a:t> כיצד ניתן עוד להגן על הצמחים?  </a:t>
            </a:r>
          </a:p>
          <a:p>
            <a:pPr algn="r" rtl="1"/>
            <a:r>
              <a:rPr lang="he-IL" sz="1200" b="1" kern="1200" baseline="0" dirty="0">
                <a:solidFill>
                  <a:schemeClr val="tx1"/>
                </a:solidFill>
                <a:effectLst/>
                <a:latin typeface="+mn-lt"/>
                <a:ea typeface="+mn-ea"/>
                <a:cs typeface="+mn-cs"/>
              </a:rPr>
              <a:t>נקרא את הטקסט, וננסה למצוא את התשובות.</a:t>
            </a:r>
          </a:p>
          <a:p>
            <a:pPr algn="r" rtl="1"/>
            <a:r>
              <a:rPr lang="he-IL" sz="1200" b="1" kern="1200" baseline="0" dirty="0">
                <a:solidFill>
                  <a:schemeClr val="tx1"/>
                </a:solidFill>
                <a:effectLst/>
                <a:latin typeface="+mn-lt"/>
                <a:ea typeface="+mn-ea"/>
                <a:cs typeface="+mn-cs"/>
              </a:rPr>
              <a:t>קורא את הפסקה.</a:t>
            </a:r>
          </a:p>
          <a:p>
            <a:pPr algn="r" rtl="1"/>
            <a:r>
              <a:rPr lang="he-IL" sz="1200" b="1" kern="1200" baseline="0" dirty="0">
                <a:solidFill>
                  <a:schemeClr val="tx1"/>
                </a:solidFill>
                <a:effectLst/>
                <a:latin typeface="+mn-lt"/>
                <a:ea typeface="+mn-ea"/>
                <a:cs typeface="+mn-cs"/>
              </a:rPr>
              <a:t>על מה מדובר בפסקה? </a:t>
            </a:r>
            <a:endParaRPr lang="he-IL" sz="1200" b="1" kern="1200" baseline="0" dirty="0" smtClean="0">
              <a:solidFill>
                <a:schemeClr val="tx1"/>
              </a:solidFill>
              <a:effectLst/>
              <a:latin typeface="+mn-lt"/>
              <a:ea typeface="+mn-ea"/>
              <a:cs typeface="+mn-cs"/>
            </a:endParaRPr>
          </a:p>
          <a:p>
            <a:pPr algn="r" rtl="1"/>
            <a:r>
              <a:rPr lang="he-IL" sz="1200" b="1" kern="1200" baseline="0" dirty="0" smtClean="0">
                <a:solidFill>
                  <a:schemeClr val="tx1"/>
                </a:solidFill>
                <a:effectLst/>
                <a:latin typeface="+mn-lt"/>
                <a:ea typeface="+mn-ea"/>
                <a:cs typeface="+mn-cs"/>
              </a:rPr>
              <a:t>כתבו במחברותיכם, (המתנה של חצי דקה ולחיצה על העכבר)</a:t>
            </a:r>
          </a:p>
          <a:p>
            <a:pPr algn="r" rtl="1"/>
            <a:r>
              <a:rPr lang="he-IL" sz="1200" b="1" kern="1200" baseline="0" dirty="0" smtClean="0">
                <a:solidFill>
                  <a:schemeClr val="tx1"/>
                </a:solidFill>
                <a:effectLst/>
                <a:latin typeface="+mn-lt"/>
                <a:ea typeface="+mn-ea"/>
                <a:cs typeface="+mn-cs"/>
              </a:rPr>
              <a:t>נכון, </a:t>
            </a:r>
            <a:r>
              <a:rPr lang="he-IL" sz="1200" b="1" kern="1200" baseline="0" dirty="0" err="1" smtClean="0">
                <a:solidFill>
                  <a:schemeClr val="tx1"/>
                </a:solidFill>
                <a:effectLst/>
                <a:latin typeface="+mn-lt"/>
                <a:ea typeface="+mn-ea"/>
                <a:cs typeface="+mn-cs"/>
              </a:rPr>
              <a:t>בפיסקה</a:t>
            </a:r>
            <a:r>
              <a:rPr lang="he-IL" sz="1200" b="1" kern="1200" baseline="0" dirty="0" smtClean="0">
                <a:solidFill>
                  <a:schemeClr val="tx1"/>
                </a:solidFill>
                <a:effectLst/>
                <a:latin typeface="+mn-lt"/>
                <a:ea typeface="+mn-ea"/>
                <a:cs typeface="+mn-cs"/>
              </a:rPr>
              <a:t> הזאת מדובר על צמחים מוגנים. </a:t>
            </a:r>
          </a:p>
          <a:p>
            <a:pPr algn="r" rtl="1"/>
            <a:r>
              <a:rPr lang="he-IL" sz="1200" b="1" kern="1200" baseline="0" dirty="0" smtClean="0">
                <a:solidFill>
                  <a:schemeClr val="tx1"/>
                </a:solidFill>
                <a:effectLst/>
                <a:latin typeface="+mn-lt"/>
                <a:ea typeface="+mn-ea"/>
                <a:cs typeface="+mn-cs"/>
              </a:rPr>
              <a:t>מה נאמר בפסקה על צמחים מוגנים? </a:t>
            </a:r>
          </a:p>
          <a:p>
            <a:pPr algn="r" rtl="1"/>
            <a:r>
              <a:rPr lang="he-IL" sz="1200" b="1" kern="1200" baseline="0" dirty="0" smtClean="0">
                <a:solidFill>
                  <a:schemeClr val="tx1"/>
                </a:solidFill>
                <a:effectLst/>
                <a:latin typeface="+mn-lt"/>
                <a:ea typeface="+mn-ea"/>
                <a:cs typeface="+mn-cs"/>
              </a:rPr>
              <a:t>יש </a:t>
            </a:r>
            <a:r>
              <a:rPr lang="he-IL" sz="1200" b="1" kern="1200" baseline="0" dirty="0" err="1" smtClean="0">
                <a:solidFill>
                  <a:schemeClr val="tx1"/>
                </a:solidFill>
                <a:effectLst/>
                <a:latin typeface="+mn-lt"/>
                <a:ea typeface="+mn-ea"/>
                <a:cs typeface="+mn-cs"/>
              </a:rPr>
              <a:t>בפיסקה</a:t>
            </a:r>
            <a:r>
              <a:rPr lang="he-IL" sz="1200" b="1" kern="1200" baseline="0" dirty="0" smtClean="0">
                <a:solidFill>
                  <a:schemeClr val="tx1"/>
                </a:solidFill>
                <a:effectLst/>
                <a:latin typeface="+mn-lt"/>
                <a:ea typeface="+mn-ea"/>
                <a:cs typeface="+mn-cs"/>
              </a:rPr>
              <a:t> שני מספרים. מה אומר לנו כל מספר?</a:t>
            </a:r>
          </a:p>
          <a:p>
            <a:pPr algn="r" rtl="1"/>
            <a:r>
              <a:rPr lang="he-IL" sz="1200" b="1" kern="1200" baseline="0" dirty="0" smtClean="0">
                <a:solidFill>
                  <a:schemeClr val="tx1"/>
                </a:solidFill>
                <a:effectLst/>
                <a:latin typeface="+mn-lt"/>
                <a:ea typeface="+mn-ea"/>
                <a:cs typeface="+mn-cs"/>
              </a:rPr>
              <a:t>נכון, שבארץ ישראל גדלים יותר מ 2600 צמחי בר.</a:t>
            </a:r>
          </a:p>
          <a:p>
            <a:pPr algn="r" rtl="1"/>
            <a:r>
              <a:rPr lang="he-IL" sz="1200" b="1" kern="1200" baseline="0" dirty="0" smtClean="0">
                <a:solidFill>
                  <a:schemeClr val="tx1"/>
                </a:solidFill>
                <a:effectLst/>
                <a:latin typeface="+mn-lt"/>
                <a:ea typeface="+mn-ea"/>
                <a:cs typeface="+mn-cs"/>
              </a:rPr>
              <a:t> ושיש כ 257 צמחים מוגנים, שאסור לקטוף או לעקור אותם. </a:t>
            </a:r>
            <a:endParaRPr lang="he-IL" dirty="0" smtClean="0"/>
          </a:p>
          <a:p>
            <a:pPr marL="0" lvl="0" indent="0" algn="r" rtl="1">
              <a:lnSpc>
                <a:spcPct val="115000"/>
              </a:lnSpc>
              <a:spcBef>
                <a:spcPts val="1200"/>
              </a:spcBef>
              <a:spcAft>
                <a:spcPts val="0"/>
              </a:spcAft>
              <a:buNone/>
            </a:pPr>
            <a:r>
              <a:rPr lang="he-IL" b="1" dirty="0" smtClean="0"/>
              <a:t>פתחו</a:t>
            </a:r>
            <a:r>
              <a:rPr lang="he-IL" b="1" baseline="0" dirty="0" smtClean="0"/>
              <a:t> את המחברת. העתיקו את הכותרת של הקטע ואת המשפט המרכזי של </a:t>
            </a:r>
            <a:r>
              <a:rPr lang="he-IL" b="1" baseline="0" dirty="0" err="1" smtClean="0"/>
              <a:t>הפיסקה</a:t>
            </a:r>
            <a:r>
              <a:rPr lang="he-IL" b="1" baseline="0" dirty="0" smtClean="0"/>
              <a:t> הראשונה.</a:t>
            </a:r>
            <a:endParaRPr lang="en-US" b="1" dirty="0" smtClean="0"/>
          </a:p>
          <a:p>
            <a:pPr algn="r" rtl="1"/>
            <a:endParaRPr lang="he-IL" sz="1200" b="1" kern="1200" baseline="0" dirty="0" smtClean="0">
              <a:solidFill>
                <a:schemeClr val="tx1"/>
              </a:solidFill>
              <a:effectLst/>
              <a:latin typeface="+mn-lt"/>
              <a:ea typeface="+mn-ea"/>
              <a:cs typeface="+mn-cs"/>
            </a:endParaRPr>
          </a:p>
          <a:p>
            <a:pPr algn="r" rtl="1"/>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597044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baseline="0" dirty="0" smtClean="0"/>
              <a:t>נקרא פסקה שנייה.</a:t>
            </a:r>
            <a:endParaRPr lang="he-IL" sz="1200" b="1" baseline="0" dirty="0"/>
          </a:p>
          <a:p>
            <a:pPr algn="r" rtl="1"/>
            <a:r>
              <a:rPr lang="he-IL" sz="1200" b="1" kern="1200" baseline="0" dirty="0" smtClean="0">
                <a:solidFill>
                  <a:schemeClr val="tx1"/>
                </a:solidFill>
                <a:effectLst/>
                <a:latin typeface="+mn-lt"/>
                <a:ea typeface="+mn-ea"/>
                <a:cs typeface="+mn-cs"/>
              </a:rPr>
              <a:t>קורא את הפסקה.</a:t>
            </a:r>
          </a:p>
          <a:p>
            <a:pPr algn="r" rtl="1"/>
            <a:r>
              <a:rPr lang="he-IL" sz="1200" b="1" kern="1200" baseline="0" dirty="0" smtClean="0">
                <a:solidFill>
                  <a:schemeClr val="tx1"/>
                </a:solidFill>
                <a:effectLst/>
                <a:latin typeface="+mn-lt"/>
                <a:ea typeface="+mn-ea"/>
                <a:cs typeface="+mn-cs"/>
              </a:rPr>
              <a:t>על מה מדובר בפסקה? </a:t>
            </a:r>
            <a:endParaRPr lang="en-US" dirty="0" smtClean="0"/>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dirty="0" smtClean="0"/>
              <a:t>כתבו במחברתכם</a:t>
            </a:r>
            <a:r>
              <a:rPr lang="he-IL" sz="1200" b="1" baseline="0" dirty="0" smtClean="0"/>
              <a:t> על מה היא מדברת. (המתנה של חצי דקה ולחיצה על העכבר)</a:t>
            </a: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sz="1200" b="1" dirty="0" smtClean="0"/>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dirty="0" smtClean="0"/>
              <a:t>נכון</a:t>
            </a:r>
            <a:r>
              <a:rPr lang="he-IL" sz="1200" b="1" baseline="0" dirty="0" smtClean="0"/>
              <a:t> </a:t>
            </a:r>
            <a:r>
              <a:rPr lang="he-IL" sz="1200" b="1" baseline="0" dirty="0"/>
              <a:t>מאד! הרעיון המרכזי של פיסקה זאת הוא שקטיף של צמחי הבר גרם לירידה חדה בכמות של צמחים אלה.</a:t>
            </a:r>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baseline="0" dirty="0"/>
              <a:t>מה פירוש המילה להעניק? ננסה לשבץ במשפט מילה אחרת </a:t>
            </a:r>
            <a:r>
              <a:rPr lang="he-IL" sz="1200" b="1" baseline="0" dirty="0" smtClean="0"/>
              <a:t>במקום, </a:t>
            </a:r>
            <a:r>
              <a:rPr lang="he-IL" sz="1200" b="1" baseline="0" dirty="0"/>
              <a:t>לתת, אנשים קטפו פרחי בר כדי לתת אותם במתנה.</a:t>
            </a:r>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baseline="0" dirty="0"/>
              <a:t>מפסקה זו אנו מבינים שהקטיף גורם לירידה חדה בכמות הפרחים. </a:t>
            </a:r>
          </a:p>
          <a:p>
            <a:pPr marL="0" marR="0" lvl="0" indent="0" algn="r" defTabSz="914400" rtl="1" eaLnBrk="1" fontAlgn="auto" latinLnBrk="0" hangingPunct="1">
              <a:lnSpc>
                <a:spcPct val="115000"/>
              </a:lnSpc>
              <a:spcBef>
                <a:spcPts val="1200"/>
              </a:spcBef>
              <a:spcAft>
                <a:spcPts val="0"/>
              </a:spcAft>
              <a:buClrTx/>
              <a:buSzTx/>
              <a:buFontTx/>
              <a:buNone/>
              <a:tabLst/>
              <a:defRPr/>
            </a:pPr>
            <a:r>
              <a:rPr lang="he-IL" sz="1200" b="1" baseline="0" dirty="0" smtClean="0"/>
              <a:t>מה צמחי בר?</a:t>
            </a:r>
            <a:r>
              <a:rPr lang="en-US" sz="1200" b="1" baseline="0" dirty="0" smtClean="0"/>
              <a:t> </a:t>
            </a:r>
            <a:r>
              <a:rPr lang="he-IL" sz="1200" b="1" baseline="0" dirty="0" smtClean="0"/>
              <a:t>מהם צמחים מוגנים?</a:t>
            </a:r>
            <a:endParaRPr lang="he-IL" sz="1200" b="1" baseline="0" dirty="0"/>
          </a:p>
          <a:p>
            <a:pPr marL="0" marR="0" lvl="0" indent="0" algn="r" defTabSz="914400" rtl="1" eaLnBrk="1" fontAlgn="auto" latinLnBrk="0" hangingPunct="1">
              <a:lnSpc>
                <a:spcPct val="115000"/>
              </a:lnSpc>
              <a:spcBef>
                <a:spcPts val="1200"/>
              </a:spcBef>
              <a:spcAft>
                <a:spcPts val="0"/>
              </a:spcAft>
              <a:buClrTx/>
              <a:buSzTx/>
              <a:buFontTx/>
              <a:buNone/>
              <a:tabLst/>
              <a:defRPr/>
            </a:pPr>
            <a:endParaRPr lang="en-US" sz="1200" b="1" dirty="0"/>
          </a:p>
          <a:p>
            <a:pPr marL="0" lvl="0" indent="0" algn="r" rtl="1">
              <a:lnSpc>
                <a:spcPct val="115000"/>
              </a:lnSpc>
              <a:spcBef>
                <a:spcPts val="1200"/>
              </a:spcBef>
              <a:spcAft>
                <a:spcPts val="0"/>
              </a:spcAft>
              <a:buNone/>
            </a:pPr>
            <a:endParaRPr lang="he-IL" baseline="0"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1297136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algn="r"/>
            <a:r>
              <a:rPr lang="he-IL" dirty="0"/>
              <a:t>קריאת הטקסט</a:t>
            </a:r>
            <a:endParaRPr lang="he-IL" b="1" dirty="0"/>
          </a:p>
          <a:p>
            <a:pPr algn="r"/>
            <a:endParaRPr lang="he-IL" b="1" dirty="0"/>
          </a:p>
          <a:p>
            <a:pPr algn="r"/>
            <a:r>
              <a:rPr lang="he-IL" b="1" dirty="0" smtClean="0"/>
              <a:t>לפנינו</a:t>
            </a:r>
            <a:r>
              <a:rPr lang="he-IL" b="1" baseline="0" dirty="0" smtClean="0"/>
              <a:t> קטע נלווה. הוא נקרא כך כי הוא נלווה לקטע המרכזי "צמחים מוגנים בארץ ישראל". הקטע הנלווה מוסיף לנו מידע על המידע שבקטע המרכזי. הוא מסביר לנו מהם צמחים מוגנים.</a:t>
            </a:r>
          </a:p>
          <a:p>
            <a:pPr algn="r"/>
            <a:r>
              <a:rPr lang="he-IL" b="1" baseline="0" dirty="0" smtClean="0"/>
              <a:t>נקרא את הקטע. קורא</a:t>
            </a:r>
            <a:endParaRPr lang="he-IL" b="1" dirty="0" smtClean="0"/>
          </a:p>
          <a:p>
            <a:pPr algn="r"/>
            <a:r>
              <a:rPr lang="he-IL" b="1" dirty="0" smtClean="0"/>
              <a:t>כתבו </a:t>
            </a:r>
            <a:r>
              <a:rPr lang="he-IL" b="1" dirty="0"/>
              <a:t>במחברת </a:t>
            </a:r>
            <a:r>
              <a:rPr lang="he-IL" b="1" baseline="0" dirty="0"/>
              <a:t>שמות של צמחים יפים שאתם מכירים בנוסף לדוגמאות שבקטע</a:t>
            </a:r>
            <a:r>
              <a:rPr lang="he-IL" b="1" baseline="0" dirty="0" smtClean="0"/>
              <a:t>.</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953990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27631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4"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gif"/></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1952369" y="4469272"/>
            <a:ext cx="6974816" cy="411774"/>
          </a:xfrm>
        </p:spPr>
        <p:txBody>
          <a:bodyPr/>
          <a:lstStyle/>
          <a:p>
            <a:pPr lvl="0"/>
            <a:r>
              <a:rPr lang="he-IL" dirty="0"/>
              <a:t>נושא השיעור: </a:t>
            </a:r>
            <a:r>
              <a:rPr lang="he-IL" dirty="0" smtClean="0"/>
              <a:t>צמחים מוגנים בארץ ישראל חלק א'</a:t>
            </a:r>
            <a:endParaRPr lang="he-IL"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9" y="5115055"/>
            <a:ext cx="6704013" cy="932454"/>
          </a:xfrm>
        </p:spPr>
        <p:txBody>
          <a:bodyPr>
            <a:normAutofit/>
          </a:bodyPr>
          <a:lstStyle/>
          <a:p>
            <a:r>
              <a:rPr lang="he-IL" dirty="0">
                <a:sym typeface="Calibri"/>
              </a:rPr>
              <a:t>עם המורה: </a:t>
            </a:r>
            <a:r>
              <a:rPr lang="he-IL" dirty="0" smtClean="0">
                <a:sym typeface="Calibri"/>
              </a:rPr>
              <a:t>יצחק </a:t>
            </a:r>
            <a:r>
              <a:rPr lang="he-IL" dirty="0" smtClean="0">
                <a:sym typeface="Calibri"/>
              </a:rPr>
              <a:t>מזור</a:t>
            </a:r>
          </a:p>
          <a:p>
            <a:r>
              <a:rPr lang="he-IL" sz="2400" dirty="0" smtClean="0">
                <a:sym typeface="Calibri"/>
              </a:rPr>
              <a:t>כתיבה: עליזה </a:t>
            </a:r>
            <a:r>
              <a:rPr lang="he-IL" sz="2400" dirty="0" err="1" smtClean="0">
                <a:sym typeface="Calibri"/>
              </a:rPr>
              <a:t>קירזון</a:t>
            </a:r>
            <a:endParaRPr lang="he-IL" sz="24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עברית לכיתה ד</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36614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a:t>קטע נלווה:</a:t>
            </a:r>
            <a:r>
              <a:rPr lang="en-US" dirty="0"/>
              <a:t> </a:t>
            </a:r>
            <a:r>
              <a:rPr lang="he-IL" dirty="0"/>
              <a:t>צמחים מוגנים</a:t>
            </a:r>
          </a:p>
        </p:txBody>
      </p:sp>
      <p:sp>
        <p:nvSpPr>
          <p:cNvPr id="4" name="TextBox 3"/>
          <p:cNvSpPr txBox="1"/>
          <p:nvPr/>
        </p:nvSpPr>
        <p:spPr>
          <a:xfrm>
            <a:off x="6744072" y="1700809"/>
            <a:ext cx="2845144" cy="4893647"/>
          </a:xfrm>
          <a:prstGeom prst="rect">
            <a:avLst/>
          </a:prstGeom>
          <a:noFill/>
        </p:spPr>
        <p:txBody>
          <a:bodyPr wrap="square" rtlCol="1">
            <a:spAutoFit/>
          </a:bodyPr>
          <a:lstStyle/>
          <a:p>
            <a:pPr algn="ctr"/>
            <a:r>
              <a:rPr lang="he-IL" sz="3200" b="1" i="1" u="sng" dirty="0">
                <a:solidFill>
                  <a:schemeClr val="accent1">
                    <a:lumMod val="75000"/>
                  </a:schemeClr>
                </a:solidFill>
                <a:effectLst>
                  <a:outerShdw blurRad="38100" dist="38100" dir="2700000" algn="tl">
                    <a:srgbClr val="000000">
                      <a:alpha val="43137"/>
                    </a:srgbClr>
                  </a:outerShdw>
                </a:effectLst>
              </a:rPr>
              <a:t>צמחי תבלין</a:t>
            </a:r>
            <a:r>
              <a:rPr lang="en-US" sz="3200" b="1" i="1" u="sng" dirty="0">
                <a:solidFill>
                  <a:schemeClr val="accent1">
                    <a:lumMod val="75000"/>
                  </a:schemeClr>
                </a:solidFill>
                <a:effectLst>
                  <a:outerShdw blurRad="38100" dist="38100" dir="2700000" algn="tl">
                    <a:srgbClr val="000000">
                      <a:alpha val="43137"/>
                    </a:srgbClr>
                  </a:outerShdw>
                </a:effectLst>
              </a:rPr>
              <a:t> </a:t>
            </a:r>
            <a:endParaRPr lang="he-IL" sz="3200" b="1" i="1" u="sng" dirty="0">
              <a:solidFill>
                <a:schemeClr val="accent1">
                  <a:lumMod val="75000"/>
                </a:schemeClr>
              </a:solidFill>
              <a:effectLst>
                <a:outerShdw blurRad="38100" dist="38100" dir="2700000" algn="tl">
                  <a:srgbClr val="000000">
                    <a:alpha val="43137"/>
                  </a:srgbClr>
                </a:outerShdw>
              </a:effectLst>
            </a:endParaRPr>
          </a:p>
          <a:p>
            <a:pPr algn="ctr"/>
            <a:r>
              <a:rPr lang="he-IL" sz="2800" b="1" dirty="0">
                <a:effectLst>
                  <a:outerShdw blurRad="38100" dist="38100" dir="2700000" algn="tl">
                    <a:srgbClr val="000000">
                      <a:alpha val="43137"/>
                    </a:srgbClr>
                  </a:outerShdw>
                </a:effectLst>
              </a:rPr>
              <a:t> צמחים אלה, תושבי ישראל נהגו לקטוף אותם כדי לתבל את תבשיליהם . קטיפת צמחים אלו הביאה לצמצום   במספרם, ובחלק מאזורי הארץ הם נעלמו כליל. </a:t>
            </a:r>
          </a:p>
        </p:txBody>
      </p:sp>
      <p:pic>
        <p:nvPicPr>
          <p:cNvPr id="5" name="תמונה 4" descr="צמחי תבלין מותרים לקטיף עצמי - וואלה! אוכל"/>
          <p:cNvPicPr/>
          <p:nvPr/>
        </p:nvPicPr>
        <p:blipFill>
          <a:blip r:embed="rId3">
            <a:extLst>
              <a:ext uri="{28A0092B-C50C-407E-A947-70E740481C1C}">
                <a14:useLocalDpi xmlns:a14="http://schemas.microsoft.com/office/drawing/2010/main" val="0"/>
              </a:ext>
            </a:extLst>
          </a:blip>
          <a:srcRect/>
          <a:stretch>
            <a:fillRect/>
          </a:stretch>
        </p:blipFill>
        <p:spPr bwMode="auto">
          <a:xfrm>
            <a:off x="3538632" y="2134915"/>
            <a:ext cx="2008415" cy="36009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extBox 2"/>
          <p:cNvSpPr txBox="1"/>
          <p:nvPr/>
        </p:nvSpPr>
        <p:spPr>
          <a:xfrm>
            <a:off x="3627738" y="5844746"/>
            <a:ext cx="1575486" cy="369332"/>
          </a:xfrm>
          <a:prstGeom prst="rect">
            <a:avLst/>
          </a:prstGeom>
          <a:noFill/>
        </p:spPr>
        <p:txBody>
          <a:bodyPr wrap="square" rtlCol="1">
            <a:spAutoFit/>
          </a:bodyPr>
          <a:lstStyle/>
          <a:p>
            <a:pPr algn="ctr"/>
            <a:r>
              <a:rPr lang="he-IL" dirty="0"/>
              <a:t>מרווה</a:t>
            </a:r>
          </a:p>
        </p:txBody>
      </p:sp>
    </p:spTree>
    <p:extLst>
      <p:ext uri="{BB962C8B-B14F-4D97-AF65-F5344CB8AC3E}">
        <p14:creationId xmlns:p14="http://schemas.microsoft.com/office/powerpoint/2010/main" val="39941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a:t>קטע נלווה:</a:t>
            </a:r>
            <a:r>
              <a:rPr lang="en-US" dirty="0"/>
              <a:t> </a:t>
            </a:r>
            <a:r>
              <a:rPr lang="he-IL" dirty="0"/>
              <a:t>צמחים מוגנים</a:t>
            </a:r>
          </a:p>
        </p:txBody>
      </p:sp>
      <p:sp>
        <p:nvSpPr>
          <p:cNvPr id="4" name="TextBox 3"/>
          <p:cNvSpPr txBox="1"/>
          <p:nvPr/>
        </p:nvSpPr>
        <p:spPr>
          <a:xfrm>
            <a:off x="6816081" y="1547339"/>
            <a:ext cx="3168979" cy="4893647"/>
          </a:xfrm>
          <a:prstGeom prst="rect">
            <a:avLst/>
          </a:prstGeom>
          <a:noFill/>
        </p:spPr>
        <p:txBody>
          <a:bodyPr wrap="square" rtlCol="1">
            <a:spAutoFit/>
          </a:bodyPr>
          <a:lstStyle/>
          <a:p>
            <a:pPr algn="ctr"/>
            <a:r>
              <a:rPr lang="he-IL" sz="3200" b="1" i="1" u="sng" dirty="0">
                <a:solidFill>
                  <a:schemeClr val="accent1">
                    <a:lumMod val="75000"/>
                  </a:schemeClr>
                </a:solidFill>
                <a:effectLst>
                  <a:outerShdw blurRad="38100" dist="38100" dir="2700000" algn="tl">
                    <a:srgbClr val="000000">
                      <a:alpha val="43137"/>
                    </a:srgbClr>
                  </a:outerShdw>
                </a:effectLst>
              </a:rPr>
              <a:t>צמחים נדירים  </a:t>
            </a:r>
          </a:p>
          <a:p>
            <a:pPr algn="ctr"/>
            <a:r>
              <a:rPr lang="he-IL" sz="2800" b="1" dirty="0">
                <a:effectLst>
                  <a:outerShdw blurRad="38100" dist="38100" dir="2700000" algn="tl">
                    <a:srgbClr val="000000">
                      <a:alpha val="43137"/>
                    </a:srgbClr>
                  </a:outerShdw>
                </a:effectLst>
              </a:rPr>
              <a:t>צמחים החיים במספר קטן של מקומות</a:t>
            </a:r>
          </a:p>
          <a:p>
            <a:pPr algn="ctr"/>
            <a:r>
              <a:rPr lang="he-IL" sz="2800" b="1" dirty="0">
                <a:effectLst>
                  <a:outerShdw blurRad="38100" dist="38100" dir="2700000" algn="tl">
                    <a:srgbClr val="000000">
                      <a:alpha val="43137"/>
                    </a:srgbClr>
                  </a:outerShdw>
                </a:effectLst>
              </a:rPr>
              <a:t> וצמחים המצויים בכמות קטנה באתרים רבים. </a:t>
            </a:r>
          </a:p>
          <a:p>
            <a:pPr algn="ctr"/>
            <a:r>
              <a:rPr lang="he-IL" sz="2800" b="1" dirty="0">
                <a:effectLst>
                  <a:outerShdw blurRad="38100" dist="38100" dir="2700000" algn="tl">
                    <a:srgbClr val="000000">
                      <a:alpha val="43137"/>
                    </a:srgbClr>
                  </a:outerShdw>
                </a:effectLst>
              </a:rPr>
              <a:t>חלק מהצמחים הפכו לנדירים בגלל הרס שגרמו אנשים לבתי הגידול שלהם.</a:t>
            </a:r>
          </a:p>
        </p:txBody>
      </p:sp>
      <p:pic>
        <p:nvPicPr>
          <p:cNvPr id="5" name="תמונה 4" descr="אתר הצמחים בסכנת הכחדה בישראל: אדמונית החורש"/>
          <p:cNvPicPr/>
          <p:nvPr/>
        </p:nvPicPr>
        <p:blipFill>
          <a:blip r:embed="rId3">
            <a:extLst>
              <a:ext uri="{28A0092B-C50C-407E-A947-70E740481C1C}">
                <a14:useLocalDpi xmlns:a14="http://schemas.microsoft.com/office/drawing/2010/main" val="0"/>
              </a:ext>
            </a:extLst>
          </a:blip>
          <a:srcRect/>
          <a:stretch>
            <a:fillRect/>
          </a:stretch>
        </p:blipFill>
        <p:spPr bwMode="auto">
          <a:xfrm>
            <a:off x="3446946" y="2196701"/>
            <a:ext cx="2212010" cy="392097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extBox 2"/>
          <p:cNvSpPr txBox="1"/>
          <p:nvPr/>
        </p:nvSpPr>
        <p:spPr>
          <a:xfrm>
            <a:off x="3446944" y="6173123"/>
            <a:ext cx="2145518" cy="369332"/>
          </a:xfrm>
          <a:prstGeom prst="rect">
            <a:avLst/>
          </a:prstGeom>
          <a:noFill/>
        </p:spPr>
        <p:txBody>
          <a:bodyPr wrap="square" rtlCol="1">
            <a:spAutoFit/>
          </a:bodyPr>
          <a:lstStyle/>
          <a:p>
            <a:pPr algn="ctr"/>
            <a:r>
              <a:rPr lang="he-IL" dirty="0"/>
              <a:t>אדמונית החורש</a:t>
            </a:r>
          </a:p>
        </p:txBody>
      </p:sp>
    </p:spTree>
    <p:extLst>
      <p:ext uri="{BB962C8B-B14F-4D97-AF65-F5344CB8AC3E}">
        <p14:creationId xmlns:p14="http://schemas.microsoft.com/office/powerpoint/2010/main" val="1342527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smtClean="0"/>
              <a:t>קטע נלווה – צמחים מוגנים</a:t>
            </a:r>
            <a:endParaRPr lang="he-IL" dirty="0"/>
          </a:p>
        </p:txBody>
      </p:sp>
      <p:sp>
        <p:nvSpPr>
          <p:cNvPr id="3" name="מציין מיקום טקסט 2"/>
          <p:cNvSpPr>
            <a:spLocks noGrp="1"/>
          </p:cNvSpPr>
          <p:nvPr>
            <p:ph type="body" sz="quarter" idx="10"/>
          </p:nvPr>
        </p:nvSpPr>
        <p:spPr/>
        <p:txBody>
          <a:bodyPr/>
          <a:lstStyle/>
          <a:p>
            <a:r>
              <a:rPr lang="he-IL" b="1" dirty="0"/>
              <a:t>אילו צמחים מוגדרים "צמחים מוגנים"?</a:t>
            </a:r>
            <a:endParaRPr lang="en-US" dirty="0"/>
          </a:p>
          <a:p>
            <a:r>
              <a:rPr lang="he-IL" dirty="0"/>
              <a:t>רשימת הצמחים המוגנים נחלקת לשלושה סוגים </a:t>
            </a:r>
            <a:r>
              <a:rPr lang="he-IL" dirty="0" smtClean="0"/>
              <a:t>:</a:t>
            </a:r>
          </a:p>
          <a:p>
            <a:pPr marL="742950" indent="-742950">
              <a:buAutoNum type="arabicPeriod"/>
            </a:pPr>
            <a:r>
              <a:rPr lang="he-IL" dirty="0" smtClean="0"/>
              <a:t>צמחים יפים</a:t>
            </a:r>
          </a:p>
          <a:p>
            <a:r>
              <a:rPr lang="he-IL" dirty="0" smtClean="0"/>
              <a:t>2. צמחי תבלין.</a:t>
            </a:r>
          </a:p>
          <a:p>
            <a:r>
              <a:rPr lang="he-IL" dirty="0" smtClean="0"/>
              <a:t>3. צמחים נדירים</a:t>
            </a:r>
            <a:endParaRPr lang="he-IL" dirty="0"/>
          </a:p>
        </p:txBody>
      </p:sp>
    </p:spTree>
    <p:extLst>
      <p:ext uri="{BB962C8B-B14F-4D97-AF65-F5344CB8AC3E}">
        <p14:creationId xmlns:p14="http://schemas.microsoft.com/office/powerpoint/2010/main" val="800879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smtClean="0"/>
              <a:t>תרגול: צמחים מוגנים</a:t>
            </a:r>
            <a:endParaRPr lang="he-IL" dirty="0"/>
          </a:p>
        </p:txBody>
      </p:sp>
      <p:sp>
        <p:nvSpPr>
          <p:cNvPr id="3" name="מציין מיקום טקסט 2"/>
          <p:cNvSpPr>
            <a:spLocks noGrp="1"/>
          </p:cNvSpPr>
          <p:nvPr>
            <p:ph type="body" sz="quarter" idx="10"/>
          </p:nvPr>
        </p:nvSpPr>
        <p:spPr/>
        <p:txBody>
          <a:bodyPr/>
          <a:lstStyle/>
          <a:p>
            <a:r>
              <a:rPr lang="he-IL" b="1" dirty="0"/>
              <a:t>הכינו טבלה במחברת חלקו אותה לסוגי צמחים מוגנים, וכתבו שמות של צמחים בהתאם לסוג.</a:t>
            </a:r>
          </a:p>
        </p:txBody>
      </p:sp>
      <p:graphicFrame>
        <p:nvGraphicFramePr>
          <p:cNvPr id="4" name="טבלה 3"/>
          <p:cNvGraphicFramePr>
            <a:graphicFrameLocks noGrp="1"/>
          </p:cNvGraphicFramePr>
          <p:nvPr>
            <p:extLst>
              <p:ext uri="{D42A27DB-BD31-4B8C-83A1-F6EECF244321}">
                <p14:modId xmlns:p14="http://schemas.microsoft.com/office/powerpoint/2010/main" val="246464550"/>
              </p:ext>
            </p:extLst>
          </p:nvPr>
        </p:nvGraphicFramePr>
        <p:xfrm>
          <a:off x="2639616" y="4221088"/>
          <a:ext cx="6096000" cy="1483360"/>
        </p:xfrm>
        <a:graphic>
          <a:graphicData uri="http://schemas.openxmlformats.org/drawingml/2006/table">
            <a:tbl>
              <a:tblPr rtl="1"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rtl="1"/>
                      <a:r>
                        <a:rPr lang="he-IL" dirty="0" smtClean="0"/>
                        <a:t>צמחים יפים</a:t>
                      </a:r>
                      <a:endParaRPr lang="he-IL" dirty="0"/>
                    </a:p>
                  </a:txBody>
                  <a:tcPr/>
                </a:tc>
                <a:tc>
                  <a:txBody>
                    <a:bodyPr/>
                    <a:lstStyle/>
                    <a:p>
                      <a:pPr algn="ctr" rtl="1"/>
                      <a:r>
                        <a:rPr lang="he-IL" dirty="0" smtClean="0"/>
                        <a:t>צמחי תבלין</a:t>
                      </a:r>
                      <a:endParaRPr lang="he-IL" dirty="0"/>
                    </a:p>
                  </a:txBody>
                  <a:tcPr/>
                </a:tc>
                <a:tc>
                  <a:txBody>
                    <a:bodyPr/>
                    <a:lstStyle/>
                    <a:p>
                      <a:pPr algn="ctr" rtl="1"/>
                      <a:r>
                        <a:rPr lang="he-IL" dirty="0" smtClean="0"/>
                        <a:t>צמחים נדירים</a:t>
                      </a:r>
                      <a:endParaRPr lang="he-IL" dirty="0"/>
                    </a:p>
                  </a:txBody>
                  <a:tcPr/>
                </a:tc>
                <a:extLst>
                  <a:ext uri="{0D108BD9-81ED-4DB2-BD59-A6C34878D82A}">
                    <a16:rowId xmlns:a16="http://schemas.microsoft.com/office/drawing/2014/main" val="10000"/>
                  </a:ext>
                </a:extLst>
              </a:tr>
              <a:tr h="370840">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1"/>
                  </a:ext>
                </a:extLst>
              </a:tr>
              <a:tr h="370840">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2"/>
                  </a:ext>
                </a:extLst>
              </a:tr>
              <a:tr h="370840">
                <a:tc>
                  <a:txBody>
                    <a:bodyPr/>
                    <a:lstStyle/>
                    <a:p>
                      <a:pPr rtl="1"/>
                      <a:endParaRPr lang="he-IL"/>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69667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 – פִּסקה שלישית</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2710928" y="6343927"/>
            <a:ext cx="12487584" cy="3844925"/>
          </a:xfrm>
        </p:spPr>
        <p:txBody>
          <a:bodyPr/>
          <a:lstStyle/>
          <a:p>
            <a:r>
              <a:rPr lang="he-IL" dirty="0"/>
              <a:t/>
            </a:r>
            <a:br>
              <a:rPr lang="he-IL"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3" name="מלבן 2"/>
          <p:cNvSpPr/>
          <p:nvPr/>
        </p:nvSpPr>
        <p:spPr>
          <a:xfrm>
            <a:off x="957943" y="2149802"/>
            <a:ext cx="8618543" cy="4093428"/>
          </a:xfrm>
          <a:prstGeom prst="rect">
            <a:avLst/>
          </a:prstGeom>
        </p:spPr>
        <p:txBody>
          <a:bodyPr wrap="square">
            <a:spAutoFit/>
          </a:bodyPr>
          <a:lstStyle/>
          <a:p>
            <a:pPr algn="r" rtl="1"/>
            <a:r>
              <a:rPr lang="he-IL" sz="3200" dirty="0"/>
              <a:t>כולם יודעים שהצמחים לא נועדו רק ליופי, והתועלת שלהם אינה רק לבני האדם. </a:t>
            </a:r>
          </a:p>
          <a:p>
            <a:pPr algn="r" rtl="1"/>
            <a:r>
              <a:rPr lang="he-IL" sz="3200" dirty="0"/>
              <a:t>הצמחים מהווים מקור מזון לבעלי חיים רבים ולעיתים גם משמשים להגנה עליהם. בעלי החיים אינם מסוגלים לייצר בעצמם את חומרי המזון הדרושים לגופם. הם קולטים את המזון מן הסביבה, וחלקם תלויים בצמחים כדי להתקיים. היעלמותם של צמחי הבר העמידה בסכנה גם את בעלי החיים</a:t>
            </a:r>
            <a:r>
              <a:rPr lang="he-IL" sz="3600" dirty="0"/>
              <a:t>. </a:t>
            </a:r>
            <a:endParaRPr lang="en-US" sz="3600" dirty="0"/>
          </a:p>
        </p:txBody>
      </p:sp>
      <p:sp>
        <p:nvSpPr>
          <p:cNvPr id="4" name="מלבן 3">
            <a:extLst>
              <a:ext uri="{FF2B5EF4-FFF2-40B4-BE49-F238E27FC236}">
                <a16:creationId xmlns:a16="http://schemas.microsoft.com/office/drawing/2014/main" id="{F121472E-BDDD-4104-828B-52F80798D00C}"/>
              </a:ext>
            </a:extLst>
          </p:cNvPr>
          <p:cNvSpPr/>
          <p:nvPr/>
        </p:nvSpPr>
        <p:spPr>
          <a:xfrm>
            <a:off x="748918" y="6475106"/>
            <a:ext cx="3793026" cy="369332"/>
          </a:xfrm>
          <a:prstGeom prst="rect">
            <a:avLst/>
          </a:prstGeom>
        </p:spPr>
        <p:txBody>
          <a:bodyPr wrap="none">
            <a:spAutoFit/>
          </a:bodyPr>
          <a:lstStyle/>
          <a:p>
            <a:r>
              <a:rPr lang="he-IL" b="1" dirty="0"/>
              <a:t>מתוך: יחידת ההוראה צמחי ארץ ישראל</a:t>
            </a:r>
          </a:p>
        </p:txBody>
      </p:sp>
      <p:sp>
        <p:nvSpPr>
          <p:cNvPr id="2" name="TextBox 1"/>
          <p:cNvSpPr txBox="1"/>
          <p:nvPr/>
        </p:nvSpPr>
        <p:spPr>
          <a:xfrm>
            <a:off x="9860693" y="2483708"/>
            <a:ext cx="1989438" cy="3267048"/>
          </a:xfrm>
          <a:prstGeom prst="rect">
            <a:avLst/>
          </a:prstGeom>
          <a:noFill/>
        </p:spPr>
        <p:txBody>
          <a:bodyPr wrap="square" rtlCol="1">
            <a:spAutoFit/>
          </a:bodyPr>
          <a:lstStyle/>
          <a:p>
            <a:pPr lvl="0" algn="r" rtl="1">
              <a:lnSpc>
                <a:spcPct val="115000"/>
              </a:lnSpc>
              <a:spcBef>
                <a:spcPts val="1200"/>
              </a:spcBef>
              <a:defRPr/>
            </a:pPr>
            <a:endParaRPr lang="he-IL" sz="2400" dirty="0">
              <a:solidFill>
                <a:schemeClr val="accent1"/>
              </a:solidFill>
              <a:latin typeface="Guttman Yad-Brush" panose="02010401010101010101" pitchFamily="2" charset="-79"/>
              <a:cs typeface="Guttman Yad-Brush" panose="02010401010101010101" pitchFamily="2" charset="-79"/>
            </a:endParaRPr>
          </a:p>
          <a:p>
            <a:pPr lvl="0" algn="r" rtl="1">
              <a:lnSpc>
                <a:spcPct val="115000"/>
              </a:lnSpc>
              <a:spcBef>
                <a:spcPts val="1200"/>
              </a:spcBef>
              <a:defRPr/>
            </a:pPr>
            <a:r>
              <a:rPr lang="he-IL" sz="2400" dirty="0">
                <a:solidFill>
                  <a:schemeClr val="accent1"/>
                </a:solidFill>
                <a:latin typeface="Guttman Yad-Brush" panose="02010401010101010101" pitchFamily="2" charset="-79"/>
                <a:cs typeface="Guttman Yad-Brush" panose="02010401010101010101" pitchFamily="2" charset="-79"/>
              </a:rPr>
              <a:t>היעלמות צמחי הבר מעמידה בסכנה את בעלי החיים.</a:t>
            </a:r>
          </a:p>
          <a:p>
            <a:pPr lvl="0" algn="r" rtl="1">
              <a:lnSpc>
                <a:spcPct val="115000"/>
              </a:lnSpc>
              <a:spcBef>
                <a:spcPts val="1200"/>
              </a:spcBef>
            </a:pPr>
            <a:endParaRPr lang="he-IL" b="1" dirty="0"/>
          </a:p>
        </p:txBody>
      </p:sp>
      <p:pic>
        <p:nvPicPr>
          <p:cNvPr id="9" name="Picture 8" descr="A squirrel on a branch&#10;&#10;Description automatically generated">
            <a:extLst>
              <a:ext uri="{FF2B5EF4-FFF2-40B4-BE49-F238E27FC236}">
                <a16:creationId xmlns:a16="http://schemas.microsoft.com/office/drawing/2014/main" id="{80B4E7C6-94F1-4D91-8E89-7145B4DECFEE}"/>
              </a:ext>
            </a:extLst>
          </p:cNvPr>
          <p:cNvPicPr>
            <a:picLocks noChangeAspect="1"/>
          </p:cNvPicPr>
          <p:nvPr/>
        </p:nvPicPr>
        <p:blipFill>
          <a:blip r:embed="rId4"/>
          <a:stretch>
            <a:fillRect/>
          </a:stretch>
        </p:blipFill>
        <p:spPr>
          <a:xfrm>
            <a:off x="262841" y="403847"/>
            <a:ext cx="2448087" cy="1630017"/>
          </a:xfrm>
          <a:prstGeom prst="ellipse">
            <a:avLst/>
          </a:prstGeom>
          <a:ln>
            <a:noFill/>
          </a:ln>
          <a:effectLst>
            <a:softEdge rad="112500"/>
          </a:effectLst>
        </p:spPr>
      </p:pic>
    </p:spTree>
    <p:extLst>
      <p:ext uri="{BB962C8B-B14F-4D97-AF65-F5344CB8AC3E}">
        <p14:creationId xmlns:p14="http://schemas.microsoft.com/office/powerpoint/2010/main" val="5020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כותבים רעיון</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3" name="מציין מיקום טקסט 2">
            <a:extLst>
              <a:ext uri="{FF2B5EF4-FFF2-40B4-BE49-F238E27FC236}">
                <a16:creationId xmlns:a16="http://schemas.microsoft.com/office/drawing/2014/main" id="{ECB9997C-8A30-4EBA-87C4-AEEF95502CE8}"/>
              </a:ext>
            </a:extLst>
          </p:cNvPr>
          <p:cNvSpPr>
            <a:spLocks noGrp="1"/>
          </p:cNvSpPr>
          <p:nvPr>
            <p:ph type="body" sz="quarter" idx="10"/>
          </p:nvPr>
        </p:nvSpPr>
        <p:spPr/>
        <p:txBody>
          <a:bodyPr/>
          <a:lstStyle/>
          <a:p>
            <a:r>
              <a:rPr lang="he-IL" dirty="0" smtClean="0"/>
              <a:t>נחשוב </a:t>
            </a:r>
            <a:r>
              <a:rPr lang="he-IL" dirty="0"/>
              <a:t>על רעיונות </a:t>
            </a:r>
          </a:p>
          <a:p>
            <a:r>
              <a:rPr lang="he-IL" dirty="0"/>
              <a:t>כיצד ניתן להרגיל את תושבי הארץ , </a:t>
            </a:r>
          </a:p>
          <a:p>
            <a:r>
              <a:rPr lang="he-IL" dirty="0"/>
              <a:t>להפסיק לקטוף פרחי בר ולשמור עליהם?</a:t>
            </a:r>
          </a:p>
          <a:p>
            <a:r>
              <a:rPr lang="he-IL" dirty="0"/>
              <a:t> כתבו את הרעיונות במחברתכם</a:t>
            </a:r>
          </a:p>
        </p:txBody>
      </p:sp>
      <p:sp>
        <p:nvSpPr>
          <p:cNvPr id="2" name="Thought Bubble: Cloud 1">
            <a:extLst>
              <a:ext uri="{FF2B5EF4-FFF2-40B4-BE49-F238E27FC236}">
                <a16:creationId xmlns:a16="http://schemas.microsoft.com/office/drawing/2014/main" id="{DD01D474-86C6-429E-892B-4E64675F258C}"/>
              </a:ext>
            </a:extLst>
          </p:cNvPr>
          <p:cNvSpPr/>
          <p:nvPr/>
        </p:nvSpPr>
        <p:spPr>
          <a:xfrm>
            <a:off x="1019523" y="2405062"/>
            <a:ext cx="1924050" cy="1419225"/>
          </a:xfrm>
          <a:prstGeom prst="cloudCallout">
            <a:avLst>
              <a:gd name="adj1" fmla="val -38655"/>
              <a:gd name="adj2" fmla="val 8397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Thought Bubble: Cloud 6">
            <a:extLst>
              <a:ext uri="{FF2B5EF4-FFF2-40B4-BE49-F238E27FC236}">
                <a16:creationId xmlns:a16="http://schemas.microsoft.com/office/drawing/2014/main" id="{E4949464-07DD-440B-9BBC-B4A52B4D2109}"/>
              </a:ext>
            </a:extLst>
          </p:cNvPr>
          <p:cNvSpPr/>
          <p:nvPr/>
        </p:nvSpPr>
        <p:spPr>
          <a:xfrm rot="1265924">
            <a:off x="9558337" y="4033837"/>
            <a:ext cx="1924050" cy="1419225"/>
          </a:xfrm>
          <a:prstGeom prst="cloudCallout">
            <a:avLst>
              <a:gd name="adj1" fmla="val -38655"/>
              <a:gd name="adj2" fmla="val 8397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74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ממשיכים לתרגל</a:t>
            </a:r>
          </a:p>
        </p:txBody>
      </p:sp>
      <p:sp>
        <p:nvSpPr>
          <p:cNvPr id="3" name="מציין מיקום טקסט 2"/>
          <p:cNvSpPr>
            <a:spLocks noGrp="1"/>
          </p:cNvSpPr>
          <p:nvPr>
            <p:ph type="body" sz="quarter" idx="10"/>
          </p:nvPr>
        </p:nvSpPr>
        <p:spPr/>
        <p:txBody>
          <a:bodyPr>
            <a:normAutofit/>
          </a:bodyPr>
          <a:lstStyle/>
          <a:p>
            <a:pPr algn="r"/>
            <a:r>
              <a:rPr lang="he-IL" dirty="0"/>
              <a:t>האם קיבלתם תשובות לשאלות ששאלתם לפני הקריאה? </a:t>
            </a:r>
            <a:endParaRPr lang="en-US" dirty="0"/>
          </a:p>
          <a:p>
            <a:pPr algn="r"/>
            <a:endParaRPr lang="he-IL" dirty="0"/>
          </a:p>
        </p:txBody>
      </p:sp>
      <p:sp>
        <p:nvSpPr>
          <p:cNvPr id="4" name="Action Button: Help 3">
            <a:hlinkClick r:id="" action="ppaction://noaction" highlightClick="1"/>
            <a:extLst>
              <a:ext uri="{FF2B5EF4-FFF2-40B4-BE49-F238E27FC236}">
                <a16:creationId xmlns:a16="http://schemas.microsoft.com/office/drawing/2014/main" id="{71CFD4CC-E915-47B1-AE81-FAAC1E3391DD}"/>
              </a:ext>
            </a:extLst>
          </p:cNvPr>
          <p:cNvSpPr/>
          <p:nvPr/>
        </p:nvSpPr>
        <p:spPr>
          <a:xfrm rot="20719643">
            <a:off x="1648077" y="2854738"/>
            <a:ext cx="2867025" cy="2343150"/>
          </a:xfrm>
          <a:prstGeom prst="actionButtonHelp">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Action Button: Help 4">
            <a:hlinkClick r:id="" action="ppaction://noaction" highlightClick="1"/>
            <a:extLst>
              <a:ext uri="{FF2B5EF4-FFF2-40B4-BE49-F238E27FC236}">
                <a16:creationId xmlns:a16="http://schemas.microsoft.com/office/drawing/2014/main" id="{EF9CC758-A50C-452B-8556-4DE4AC5C3C44}"/>
              </a:ext>
            </a:extLst>
          </p:cNvPr>
          <p:cNvSpPr/>
          <p:nvPr/>
        </p:nvSpPr>
        <p:spPr>
          <a:xfrm>
            <a:off x="5180409" y="3676650"/>
            <a:ext cx="2867025" cy="2343150"/>
          </a:xfrm>
          <a:prstGeom prst="actionButtonHelp">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Action Button: Help 5">
            <a:hlinkClick r:id="" action="ppaction://noaction" highlightClick="1"/>
            <a:extLst>
              <a:ext uri="{FF2B5EF4-FFF2-40B4-BE49-F238E27FC236}">
                <a16:creationId xmlns:a16="http://schemas.microsoft.com/office/drawing/2014/main" id="{4AAE1CE5-00DA-4F16-B4E4-9F6FF0E9D1CD}"/>
              </a:ext>
            </a:extLst>
          </p:cNvPr>
          <p:cNvSpPr/>
          <p:nvPr/>
        </p:nvSpPr>
        <p:spPr>
          <a:xfrm rot="396162">
            <a:off x="8551069" y="2854738"/>
            <a:ext cx="2867025" cy="2343150"/>
          </a:xfrm>
          <a:prstGeom prst="actionButtonHelp">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566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a:t>עונים על השאלות</a:t>
            </a:r>
          </a:p>
        </p:txBody>
      </p:sp>
      <p:sp>
        <p:nvSpPr>
          <p:cNvPr id="3" name="מציין מיקום טקסט 2"/>
          <p:cNvSpPr>
            <a:spLocks noGrp="1"/>
          </p:cNvSpPr>
          <p:nvPr>
            <p:ph type="body" sz="quarter" idx="10"/>
          </p:nvPr>
        </p:nvSpPr>
        <p:spPr>
          <a:xfrm>
            <a:off x="1671638" y="1928813"/>
            <a:ext cx="9572625" cy="4232501"/>
          </a:xfrm>
        </p:spPr>
        <p:txBody>
          <a:bodyPr numCol="1">
            <a:normAutofit fontScale="92500" lnSpcReduction="20000"/>
          </a:bodyPr>
          <a:lstStyle/>
          <a:p>
            <a:pPr marL="571500" indent="-571500" algn="r">
              <a:buFont typeface="Arial" pitchFamily="34" charset="0"/>
              <a:buChar char="•"/>
            </a:pPr>
            <a:r>
              <a:rPr lang="he-IL" dirty="0"/>
              <a:t>למי מועילים הפרחים?     </a:t>
            </a:r>
          </a:p>
          <a:p>
            <a:pPr marL="571500" indent="-571500" algn="r">
              <a:buFont typeface="Arial" pitchFamily="34" charset="0"/>
              <a:buChar char="•"/>
            </a:pPr>
            <a:endParaRPr lang="en-US" dirty="0"/>
          </a:p>
          <a:p>
            <a:pPr marL="571500" indent="-571500" algn="r">
              <a:buFont typeface="Arial" pitchFamily="34" charset="0"/>
              <a:buChar char="•"/>
            </a:pPr>
            <a:r>
              <a:rPr lang="he-IL" dirty="0"/>
              <a:t>מה יכול לפגוע בפרחים?</a:t>
            </a:r>
          </a:p>
          <a:p>
            <a:pPr marL="571500" indent="-571500" algn="r">
              <a:buFont typeface="Arial" pitchFamily="34" charset="0"/>
              <a:buChar char="•"/>
            </a:pPr>
            <a:endParaRPr lang="en-US" dirty="0"/>
          </a:p>
          <a:p>
            <a:pPr marL="571500" indent="-571500" algn="r">
              <a:buFont typeface="Arial" pitchFamily="34" charset="0"/>
              <a:buChar char="•"/>
            </a:pPr>
            <a:r>
              <a:rPr lang="he-IL" dirty="0"/>
              <a:t>האם ייתכן שיפסיקו לצמוח? מדוע?</a:t>
            </a:r>
          </a:p>
          <a:p>
            <a:pPr marL="571500" indent="-571500" algn="r">
              <a:buFont typeface="Arial" pitchFamily="34" charset="0"/>
              <a:buChar char="•"/>
            </a:pPr>
            <a:endParaRPr lang="en-US" dirty="0"/>
          </a:p>
          <a:p>
            <a:pPr marL="571500" indent="-571500" algn="r">
              <a:buFont typeface="Arial" pitchFamily="34" charset="0"/>
              <a:buChar char="•"/>
            </a:pPr>
            <a:r>
              <a:rPr lang="he-IL" dirty="0"/>
              <a:t>מה יקרה אם לא יהיו פרחים?</a:t>
            </a:r>
          </a:p>
          <a:p>
            <a:pPr marL="571500" indent="-571500" algn="r">
              <a:buFont typeface="Arial" pitchFamily="34" charset="0"/>
              <a:buChar char="•"/>
            </a:pPr>
            <a:endParaRPr lang="en-US" dirty="0"/>
          </a:p>
          <a:p>
            <a:pPr marL="571500" indent="-571500" algn="r">
              <a:buFont typeface="Arial" pitchFamily="34" charset="0"/>
              <a:buChar char="•"/>
            </a:pPr>
            <a:r>
              <a:rPr lang="he-IL" dirty="0"/>
              <a:t>כיצד אפשר להגן עליהם?</a:t>
            </a:r>
            <a:endParaRPr lang="en-US" dirty="0"/>
          </a:p>
          <a:p>
            <a:pPr marL="571500" indent="-571500">
              <a:buFont typeface="Arial" panose="020B0604020202020204" pitchFamily="34" charset="0"/>
              <a:buChar char="•"/>
            </a:pPr>
            <a:endParaRPr lang="he-IL" dirty="0"/>
          </a:p>
        </p:txBody>
      </p:sp>
      <p:pic>
        <p:nvPicPr>
          <p:cNvPr id="4" name="תמונה 3" descr="צמחי בר - מדעים"/>
          <p:cNvPicPr/>
          <p:nvPr/>
        </p:nvPicPr>
        <p:blipFill>
          <a:blip r:embed="rId3">
            <a:extLst>
              <a:ext uri="{28A0092B-C50C-407E-A947-70E740481C1C}">
                <a14:useLocalDpi xmlns:a14="http://schemas.microsoft.com/office/drawing/2010/main" val="0"/>
              </a:ext>
            </a:extLst>
          </a:blip>
          <a:srcRect/>
          <a:stretch>
            <a:fillRect/>
          </a:stretch>
        </p:blipFill>
        <p:spPr bwMode="auto">
          <a:xfrm>
            <a:off x="1263676" y="2717005"/>
            <a:ext cx="3635827" cy="2656115"/>
          </a:xfrm>
          <a:prstGeom prst="ellipse">
            <a:avLst/>
          </a:prstGeom>
          <a:ln>
            <a:noFill/>
          </a:ln>
          <a:effectLst>
            <a:softEdge rad="112500"/>
          </a:effectLst>
        </p:spPr>
      </p:pic>
    </p:spTree>
    <p:extLst>
      <p:ext uri="{BB962C8B-B14F-4D97-AF65-F5344CB8AC3E}">
        <p14:creationId xmlns:p14="http://schemas.microsoft.com/office/powerpoint/2010/main" val="204974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ממשיכים לתרגל</a:t>
            </a:r>
          </a:p>
        </p:txBody>
      </p:sp>
      <p:sp>
        <p:nvSpPr>
          <p:cNvPr id="3" name="מציין מיקום טקסט 2"/>
          <p:cNvSpPr>
            <a:spLocks noGrp="1"/>
          </p:cNvSpPr>
          <p:nvPr>
            <p:ph type="body" sz="quarter" idx="10"/>
          </p:nvPr>
        </p:nvSpPr>
        <p:spPr/>
        <p:txBody>
          <a:bodyPr>
            <a:normAutofit/>
          </a:bodyPr>
          <a:lstStyle/>
          <a:p>
            <a:endParaRPr lang="he-IL" dirty="0"/>
          </a:p>
          <a:p>
            <a:r>
              <a:rPr lang="he-IL" dirty="0"/>
              <a:t> </a:t>
            </a:r>
            <a:r>
              <a:rPr lang="he-IL" b="1" dirty="0"/>
              <a:t>מהי מטרת הטקסט </a:t>
            </a:r>
            <a:r>
              <a:rPr lang="he-IL" b="1" dirty="0" smtClean="0"/>
              <a:t>"צמחי בר"?</a:t>
            </a:r>
            <a:endParaRPr lang="he-IL" b="1" dirty="0"/>
          </a:p>
          <a:p>
            <a:r>
              <a:rPr lang="he-IL" b="1" dirty="0" smtClean="0"/>
              <a:t>טיפוח </a:t>
            </a:r>
            <a:r>
              <a:rPr lang="he-IL" b="1" dirty="0"/>
              <a:t>המודעות לשמירת הסביבה </a:t>
            </a:r>
          </a:p>
          <a:p>
            <a:r>
              <a:rPr lang="he-IL" b="1" dirty="0"/>
              <a:t>ולחוק ערכי טבע </a:t>
            </a:r>
            <a:r>
              <a:rPr lang="he-IL" b="1" dirty="0" smtClean="0"/>
              <a:t>מוגנים</a:t>
            </a:r>
          </a:p>
          <a:p>
            <a:r>
              <a:rPr lang="he-IL" b="1" dirty="0" smtClean="0"/>
              <a:t>מהי מטרת הטקסט הנלווה?</a:t>
            </a:r>
          </a:p>
          <a:p>
            <a:r>
              <a:rPr lang="he-IL" b="1" dirty="0" smtClean="0"/>
              <a:t>לתת לנו מידע על סוגי הצמחים המוגנים</a:t>
            </a:r>
            <a:endParaRPr lang="he-IL" b="1" dirty="0"/>
          </a:p>
          <a:p>
            <a:pPr algn="r"/>
            <a:endParaRPr lang="en-US" dirty="0"/>
          </a:p>
          <a:p>
            <a:pPr algn="r"/>
            <a:endParaRPr lang="he-IL" dirty="0"/>
          </a:p>
        </p:txBody>
      </p:sp>
      <p:pic>
        <p:nvPicPr>
          <p:cNvPr id="5" name="Picture 4" descr="A close up of some grass&#10;&#10;Description automatically generated">
            <a:extLst>
              <a:ext uri="{FF2B5EF4-FFF2-40B4-BE49-F238E27FC236}">
                <a16:creationId xmlns:a16="http://schemas.microsoft.com/office/drawing/2014/main" id="{134B979D-84A5-4770-8FD1-1BF69BC44CEF}"/>
              </a:ext>
            </a:extLst>
          </p:cNvPr>
          <p:cNvPicPr>
            <a:picLocks noChangeAspect="1"/>
          </p:cNvPicPr>
          <p:nvPr/>
        </p:nvPicPr>
        <p:blipFill>
          <a:blip r:embed="rId3"/>
          <a:stretch>
            <a:fillRect/>
          </a:stretch>
        </p:blipFill>
        <p:spPr>
          <a:xfrm rot="483862">
            <a:off x="65703" y="962025"/>
            <a:ext cx="2894573" cy="19335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97629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הקניית ידע: בעלי חיים מוגנים</a:t>
            </a:r>
            <a:endParaRPr lang="he-IL" dirty="0"/>
          </a:p>
        </p:txBody>
      </p:sp>
      <p:sp>
        <p:nvSpPr>
          <p:cNvPr id="3" name="מציין מיקום טקסט 2"/>
          <p:cNvSpPr>
            <a:spLocks noGrp="1"/>
          </p:cNvSpPr>
          <p:nvPr>
            <p:ph type="body" sz="quarter" idx="10"/>
          </p:nvPr>
        </p:nvSpPr>
        <p:spPr/>
        <p:txBody>
          <a:bodyPr>
            <a:normAutofit/>
          </a:bodyPr>
          <a:lstStyle/>
          <a:p>
            <a:pPr algn="r"/>
            <a:r>
              <a:rPr lang="he-IL" dirty="0"/>
              <a:t> </a:t>
            </a:r>
            <a:endParaRPr lang="en-US" dirty="0"/>
          </a:p>
          <a:p>
            <a:pPr algn="r"/>
            <a:r>
              <a:rPr lang="he-IL" b="1" dirty="0"/>
              <a:t>מלבד צמחים מוגנים הוכרזו גם בעלי חיים מוגנים.</a:t>
            </a:r>
          </a:p>
          <a:p>
            <a:pPr algn="r"/>
            <a:r>
              <a:rPr lang="he-IL" b="1" dirty="0"/>
              <a:t> מדוע יש להגן עליהם, ומפני מי?</a:t>
            </a:r>
          </a:p>
          <a:p>
            <a:pPr algn="r"/>
            <a:endParaRPr lang="he-IL" dirty="0"/>
          </a:p>
        </p:txBody>
      </p:sp>
      <p:pic>
        <p:nvPicPr>
          <p:cNvPr id="7" name="Picture 6" descr="A close up of a flower&#10;&#10;Description automatically generated">
            <a:extLst>
              <a:ext uri="{FF2B5EF4-FFF2-40B4-BE49-F238E27FC236}">
                <a16:creationId xmlns:a16="http://schemas.microsoft.com/office/drawing/2014/main" id="{69F29CE2-D3D6-45D8-B494-39D0EA9F3ABE}"/>
              </a:ext>
            </a:extLst>
          </p:cNvPr>
          <p:cNvPicPr>
            <a:picLocks noChangeAspect="1"/>
          </p:cNvPicPr>
          <p:nvPr/>
        </p:nvPicPr>
        <p:blipFill>
          <a:blip r:embed="rId3"/>
          <a:stretch>
            <a:fillRect/>
          </a:stretch>
        </p:blipFill>
        <p:spPr>
          <a:xfrm rot="21138935">
            <a:off x="947737" y="3382963"/>
            <a:ext cx="3586163" cy="2390775"/>
          </a:xfrm>
          <a:prstGeom prst="rect">
            <a:avLst/>
          </a:prstGeom>
          <a:ln>
            <a:noFill/>
          </a:ln>
          <a:effectLst>
            <a:outerShdw blurRad="292100" dist="139700" dir="2700000" algn="tl" rotWithShape="0">
              <a:srgbClr val="333333">
                <a:alpha val="65000"/>
              </a:srgbClr>
            </a:outerShdw>
          </a:effectLst>
        </p:spPr>
      </p:pic>
      <p:pic>
        <p:nvPicPr>
          <p:cNvPr id="9" name="Picture 8" descr="A bird perched on a tree branch&#10;&#10;Description automatically generated">
            <a:extLst>
              <a:ext uri="{FF2B5EF4-FFF2-40B4-BE49-F238E27FC236}">
                <a16:creationId xmlns:a16="http://schemas.microsoft.com/office/drawing/2014/main" id="{32521F7A-37A9-405A-B2BD-A00430C65748}"/>
              </a:ext>
            </a:extLst>
          </p:cNvPr>
          <p:cNvPicPr>
            <a:picLocks noChangeAspect="1"/>
          </p:cNvPicPr>
          <p:nvPr/>
        </p:nvPicPr>
        <p:blipFill>
          <a:blip r:embed="rId4"/>
          <a:stretch>
            <a:fillRect/>
          </a:stretch>
        </p:blipFill>
        <p:spPr>
          <a:xfrm>
            <a:off x="3982245" y="4302985"/>
            <a:ext cx="2549280" cy="1699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7242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 </a:t>
            </a:r>
            <a:endParaRPr lang="x-none" dirty="0">
              <a:solidFill>
                <a:schemeClr val="accent1">
                  <a:lumMod val="60000"/>
                  <a:lumOff val="40000"/>
                </a:schemeClr>
              </a:solidFill>
            </a:endParaRPr>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541" y="2371521"/>
            <a:ext cx="2030819" cy="31490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95493" y="3272307"/>
            <a:ext cx="3097115" cy="1295544"/>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descr="מדע של צבעים - אליניר דיגיטל"/>
          <p:cNvPicPr/>
          <p:nvPr/>
        </p:nvPicPr>
        <p:blipFill>
          <a:blip r:embed="rId5">
            <a:extLst>
              <a:ext uri="{28A0092B-C50C-407E-A947-70E740481C1C}">
                <a14:useLocalDpi xmlns:a14="http://schemas.microsoft.com/office/drawing/2010/main" val="0"/>
              </a:ext>
            </a:extLst>
          </a:blip>
          <a:srcRect/>
          <a:stretch>
            <a:fillRect/>
          </a:stretch>
        </p:blipFill>
        <p:spPr bwMode="auto">
          <a:xfrm>
            <a:off x="1893710" y="2848516"/>
            <a:ext cx="3238500" cy="2143125"/>
          </a:xfrm>
          <a:prstGeom prst="ellipse">
            <a:avLst/>
          </a:prstGeom>
          <a:ln>
            <a:noFill/>
          </a:ln>
          <a:effectLst>
            <a:softEdge rad="112500"/>
          </a:effectLst>
        </p:spPr>
      </p:pic>
    </p:spTree>
    <p:extLst>
      <p:ext uri="{BB962C8B-B14F-4D97-AF65-F5344CB8AC3E}">
        <p14:creationId xmlns:p14="http://schemas.microsoft.com/office/powerpoint/2010/main" val="18134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ממשיכים לתרגל</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368739" y="1733826"/>
            <a:ext cx="10913523" cy="4971773"/>
          </a:xfrm>
        </p:spPr>
        <p:txBody>
          <a:bodyPr>
            <a:normAutofit lnSpcReduction="10000"/>
          </a:bodyPr>
          <a:lstStyle/>
          <a:p>
            <a:pPr lvl="0"/>
            <a:r>
              <a:rPr lang="he-IL" sz="4000" b="1" dirty="0"/>
              <a:t>נכון</a:t>
            </a:r>
            <a:r>
              <a:rPr lang="he-IL" sz="4000" dirty="0"/>
              <a:t> / </a:t>
            </a:r>
            <a:r>
              <a:rPr lang="he-IL" sz="4000" b="1" dirty="0"/>
              <a:t>לא נכון</a:t>
            </a:r>
            <a:r>
              <a:rPr lang="he-IL" sz="4000" dirty="0"/>
              <a:t>.</a:t>
            </a:r>
            <a:endParaRPr lang="en-US" sz="4000" dirty="0"/>
          </a:p>
          <a:p>
            <a:pPr marL="742950" lvl="0" indent="-742950" algn="r">
              <a:buFont typeface="+mj-lt"/>
              <a:buAutoNum type="arabicPeriod"/>
            </a:pPr>
            <a:r>
              <a:rPr lang="he-IL" sz="4000" dirty="0"/>
              <a:t>פרחי הבר היו בסכנת הכחדה משום שלא ירדו גשמים בכמות מספקת.</a:t>
            </a:r>
            <a:endParaRPr lang="en-US" sz="4000" dirty="0"/>
          </a:p>
          <a:p>
            <a:pPr marL="742950" lvl="0" indent="-742950" algn="r">
              <a:buFont typeface="+mj-lt"/>
              <a:buAutoNum type="arabicPeriod"/>
            </a:pPr>
            <a:r>
              <a:rPr lang="he-IL" sz="4000" dirty="0" smtClean="0"/>
              <a:t>יש בישראל כ – 257 צמחים מוגנים.</a:t>
            </a:r>
            <a:endParaRPr lang="en-US" sz="4000" dirty="0"/>
          </a:p>
          <a:p>
            <a:pPr marL="742950" lvl="0" indent="-742950" algn="r">
              <a:buFont typeface="+mj-lt"/>
              <a:buAutoNum type="arabicPeriod"/>
            </a:pPr>
            <a:r>
              <a:rPr lang="he-IL" sz="4000" dirty="0" smtClean="0"/>
              <a:t>בין הצמחים המוגנים לא נכללים עצים.</a:t>
            </a:r>
            <a:endParaRPr lang="en-US" sz="4000" dirty="0"/>
          </a:p>
          <a:p>
            <a:pPr marL="742950" indent="-742950" algn="r">
              <a:buFont typeface="+mj-lt"/>
              <a:buAutoNum type="arabicPeriod"/>
            </a:pPr>
            <a:r>
              <a:rPr lang="he-IL" sz="4000" dirty="0"/>
              <a:t>היעלמותם של צמחי הבר העמידה בסכנה גם את בעלי החיים</a:t>
            </a:r>
            <a:r>
              <a:rPr lang="he-IL" sz="4400" dirty="0"/>
              <a:t>. </a:t>
            </a:r>
            <a:endParaRPr lang="en-US" sz="4400" dirty="0"/>
          </a:p>
          <a:p>
            <a:pPr marL="742950" indent="-742950" algn="r">
              <a:buFont typeface="+mj-lt"/>
              <a:buAutoNum type="arabicPeriod"/>
            </a:pPr>
            <a:r>
              <a:rPr lang="he-IL" sz="4000" dirty="0" smtClean="0"/>
              <a:t>צמח </a:t>
            </a:r>
            <a:r>
              <a:rPr lang="he-IL" sz="4000" dirty="0"/>
              <a:t>הכלנית – הוא צמח מוגן.</a:t>
            </a:r>
          </a:p>
          <a:p>
            <a:pPr marL="571500" lvl="0" indent="-571500" algn="r">
              <a:buFont typeface="Arial" panose="020B0604020202020204" pitchFamily="34" charset="0"/>
              <a:buChar char="•"/>
            </a:pPr>
            <a:endParaRPr lang="en-US" sz="4000"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41B7977-883C-4667-AC1D-F489731CEAB3}"/>
              </a:ext>
            </a:extLst>
          </p:cNvPr>
          <p:cNvPicPr>
            <a:picLocks noChangeAspect="1"/>
          </p:cNvPicPr>
          <p:nvPr/>
        </p:nvPicPr>
        <p:blipFill>
          <a:blip r:embed="rId4"/>
          <a:stretch>
            <a:fillRect/>
          </a:stretch>
        </p:blipFill>
        <p:spPr>
          <a:xfrm>
            <a:off x="436520" y="294549"/>
            <a:ext cx="2076450" cy="2076450"/>
          </a:xfrm>
          <a:prstGeom prst="ellipse">
            <a:avLst/>
          </a:prstGeom>
          <a:ln>
            <a:noFill/>
          </a:ln>
          <a:effectLst>
            <a:softEdge rad="112500"/>
          </a:effectLst>
        </p:spPr>
      </p:pic>
    </p:spTree>
    <p:extLst>
      <p:ext uri="{BB962C8B-B14F-4D97-AF65-F5344CB8AC3E}">
        <p14:creationId xmlns:p14="http://schemas.microsoft.com/office/powerpoint/2010/main" val="412828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ממשיכים לתרגל</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368739" y="1733826"/>
            <a:ext cx="10913523" cy="4971773"/>
          </a:xfrm>
        </p:spPr>
        <p:txBody>
          <a:bodyPr>
            <a:normAutofit/>
          </a:bodyPr>
          <a:lstStyle/>
          <a:p>
            <a:pPr lvl="0"/>
            <a:r>
              <a:rPr lang="he-IL" sz="4000" b="1" dirty="0"/>
              <a:t>נכון</a:t>
            </a:r>
            <a:r>
              <a:rPr lang="he-IL" sz="4000" dirty="0"/>
              <a:t> / </a:t>
            </a:r>
            <a:r>
              <a:rPr lang="he-IL" sz="4000" b="1" dirty="0"/>
              <a:t>לא נכון</a:t>
            </a:r>
            <a:r>
              <a:rPr lang="he-IL" sz="4000" dirty="0"/>
              <a:t>.</a:t>
            </a:r>
            <a:endParaRPr lang="en-US" sz="4000" dirty="0"/>
          </a:p>
          <a:p>
            <a:pPr marL="742950" indent="-742950" algn="r">
              <a:buFont typeface="+mj-lt"/>
              <a:buAutoNum type="arabicPeriod"/>
            </a:pPr>
            <a:r>
              <a:rPr lang="he-IL" dirty="0"/>
              <a:t>פרחי הבר היו בסכנת הכחדה משום שלא ירדו גשמים בכמות מספקת.-</a:t>
            </a:r>
            <a:r>
              <a:rPr lang="he-IL" b="1" dirty="0">
                <a:solidFill>
                  <a:schemeClr val="accent1">
                    <a:lumMod val="75000"/>
                  </a:schemeClr>
                </a:solidFill>
              </a:rPr>
              <a:t>לא נכון</a:t>
            </a:r>
          </a:p>
          <a:p>
            <a:pPr marL="742950" lvl="0" indent="-742950" algn="r">
              <a:buFont typeface="+mj-lt"/>
              <a:buAutoNum type="arabicPeriod"/>
            </a:pPr>
            <a:r>
              <a:rPr lang="he-IL" dirty="0"/>
              <a:t>יש בישראל כ – 257 צמחים מוגנים</a:t>
            </a:r>
            <a:r>
              <a:rPr lang="he-IL" dirty="0" smtClean="0"/>
              <a:t>. </a:t>
            </a:r>
            <a:r>
              <a:rPr lang="he-IL" b="1" dirty="0">
                <a:solidFill>
                  <a:schemeClr val="accent1">
                    <a:lumMod val="75000"/>
                  </a:schemeClr>
                </a:solidFill>
              </a:rPr>
              <a:t>- נכון</a:t>
            </a:r>
            <a:endParaRPr lang="en-US" b="1" dirty="0">
              <a:solidFill>
                <a:schemeClr val="accent1">
                  <a:lumMod val="75000"/>
                </a:schemeClr>
              </a:solidFill>
            </a:endParaRPr>
          </a:p>
          <a:p>
            <a:pPr marL="742950" lvl="0" indent="-742950" algn="r">
              <a:buFont typeface="+mj-lt"/>
              <a:buAutoNum type="arabicPeriod"/>
            </a:pPr>
            <a:r>
              <a:rPr lang="he-IL" dirty="0"/>
              <a:t>בין הצמחים המוגנים לא נכללים עצים</a:t>
            </a:r>
            <a:r>
              <a:rPr lang="he-IL" dirty="0" smtClean="0"/>
              <a:t>. </a:t>
            </a:r>
            <a:r>
              <a:rPr lang="he-IL" b="1" dirty="0">
                <a:solidFill>
                  <a:schemeClr val="accent1">
                    <a:lumMod val="75000"/>
                  </a:schemeClr>
                </a:solidFill>
              </a:rPr>
              <a:t>– לא נכון</a:t>
            </a:r>
            <a:endParaRPr lang="en-US" b="1" dirty="0">
              <a:solidFill>
                <a:schemeClr val="accent1">
                  <a:lumMod val="75000"/>
                </a:schemeClr>
              </a:solidFill>
            </a:endParaRPr>
          </a:p>
          <a:p>
            <a:pPr marL="742950" indent="-742950" algn="r">
              <a:buFont typeface="+mj-lt"/>
              <a:buAutoNum type="arabicPeriod"/>
            </a:pPr>
            <a:r>
              <a:rPr lang="he-IL" dirty="0"/>
              <a:t>היעלמותם של צמחי הבר העמידה בסכנה גם את בעלי החיים</a:t>
            </a:r>
            <a:r>
              <a:rPr lang="he-IL" sz="4000" dirty="0" smtClean="0"/>
              <a:t>. </a:t>
            </a:r>
            <a:r>
              <a:rPr lang="he-IL" b="1" dirty="0">
                <a:solidFill>
                  <a:schemeClr val="accent1">
                    <a:lumMod val="75000"/>
                  </a:schemeClr>
                </a:solidFill>
              </a:rPr>
              <a:t>- נכון </a:t>
            </a:r>
            <a:endParaRPr lang="en-US" b="1" dirty="0">
              <a:solidFill>
                <a:schemeClr val="accent1">
                  <a:lumMod val="75000"/>
                </a:schemeClr>
              </a:solidFill>
            </a:endParaRPr>
          </a:p>
          <a:p>
            <a:pPr marL="742950" indent="-742950" algn="r">
              <a:buFont typeface="+mj-lt"/>
              <a:buAutoNum type="arabicPeriod"/>
            </a:pPr>
            <a:r>
              <a:rPr lang="he-IL" sz="4000" dirty="0" smtClean="0"/>
              <a:t>צמח </a:t>
            </a:r>
            <a:r>
              <a:rPr lang="he-IL" sz="4000" dirty="0"/>
              <a:t>הכלנית – הוא צמח מוגן</a:t>
            </a:r>
            <a:r>
              <a:rPr lang="he-IL" sz="4000" dirty="0" smtClean="0"/>
              <a:t>.-</a:t>
            </a:r>
            <a:r>
              <a:rPr lang="he-IL" sz="4000" b="1" dirty="0">
                <a:solidFill>
                  <a:schemeClr val="accent1">
                    <a:lumMod val="75000"/>
                  </a:schemeClr>
                </a:solidFill>
              </a:rPr>
              <a:t>נכון</a:t>
            </a:r>
            <a:endParaRPr lang="en-US" sz="4000" dirty="0"/>
          </a:p>
          <a:p>
            <a:pPr marL="571500" indent="-571500" algn="r">
              <a:buFont typeface="Arial" panose="020B0604020202020204" pitchFamily="34" charset="0"/>
              <a:buChar char="•"/>
            </a:pPr>
            <a:endParaRPr lang="he-IL" sz="4000" dirty="0"/>
          </a:p>
          <a:p>
            <a:pPr marL="571500" indent="-571500" algn="r">
              <a:buFont typeface="Arial" panose="020B0604020202020204" pitchFamily="34" charset="0"/>
              <a:buChar char="•"/>
            </a:pPr>
            <a:endParaRPr lang="en-US" sz="4000"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3" name="Picture 2" descr="A picture containing flower&#10;&#10;Description automatically generated">
            <a:extLst>
              <a:ext uri="{FF2B5EF4-FFF2-40B4-BE49-F238E27FC236}">
                <a16:creationId xmlns:a16="http://schemas.microsoft.com/office/drawing/2014/main" id="{D51C25C4-E856-4F2C-BE8C-4EE8DBE7EB54}"/>
              </a:ext>
            </a:extLst>
          </p:cNvPr>
          <p:cNvPicPr>
            <a:picLocks noChangeAspect="1"/>
          </p:cNvPicPr>
          <p:nvPr/>
        </p:nvPicPr>
        <p:blipFill>
          <a:blip r:embed="rId4"/>
          <a:stretch>
            <a:fillRect/>
          </a:stretch>
        </p:blipFill>
        <p:spPr>
          <a:xfrm>
            <a:off x="-358639" y="-847725"/>
            <a:ext cx="3172101" cy="3172101"/>
          </a:xfrm>
          <a:prstGeom prst="rect">
            <a:avLst/>
          </a:prstGeom>
        </p:spPr>
      </p:pic>
    </p:spTree>
    <p:extLst>
      <p:ext uri="{BB962C8B-B14F-4D97-AF65-F5344CB8AC3E}">
        <p14:creationId xmlns:p14="http://schemas.microsoft.com/office/powerpoint/2010/main" val="164496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71638" y="663126"/>
            <a:ext cx="9689952" cy="720000"/>
          </a:xfrm>
        </p:spPr>
        <p:txBody>
          <a:bodyPr>
            <a:normAutofit/>
          </a:bodyPr>
          <a:lstStyle/>
          <a:p>
            <a:r>
              <a:rPr lang="he-IL" dirty="0"/>
              <a:t>מסכמים  ומסיימים</a:t>
            </a:r>
          </a:p>
        </p:txBody>
      </p:sp>
      <p:sp>
        <p:nvSpPr>
          <p:cNvPr id="3" name="מציין מיקום טקסט 2"/>
          <p:cNvSpPr>
            <a:spLocks noGrp="1"/>
          </p:cNvSpPr>
          <p:nvPr>
            <p:ph type="body" sz="quarter" idx="10"/>
          </p:nvPr>
        </p:nvSpPr>
        <p:spPr>
          <a:xfrm>
            <a:off x="628650" y="1928813"/>
            <a:ext cx="10615613" cy="4357687"/>
          </a:xfrm>
        </p:spPr>
        <p:txBody>
          <a:bodyPr>
            <a:normAutofit/>
          </a:bodyPr>
          <a:lstStyle/>
          <a:p>
            <a:pPr algn="r"/>
            <a:r>
              <a:rPr lang="he-IL" dirty="0"/>
              <a:t>אילו פעולות נקטנו כדי </a:t>
            </a:r>
            <a:r>
              <a:rPr lang="he-IL" dirty="0" smtClean="0"/>
              <a:t>להפיק מידע מהקטע?</a:t>
            </a:r>
          </a:p>
          <a:p>
            <a:pPr algn="r"/>
            <a:r>
              <a:rPr lang="he-IL" dirty="0" smtClean="0"/>
              <a:t> </a:t>
            </a:r>
            <a:endParaRPr lang="he-IL" dirty="0"/>
          </a:p>
          <a:p>
            <a:pPr marL="742950" indent="-742950" algn="r">
              <a:buAutoNum type="arabicPeriod"/>
            </a:pPr>
            <a:r>
              <a:rPr lang="he-IL" dirty="0"/>
              <a:t>קראנו את הכותרת וחשבנו מה אנו יודעים על הנושא.</a:t>
            </a:r>
          </a:p>
          <a:p>
            <a:pPr marL="742950" indent="-742950" algn="r">
              <a:buAutoNum type="arabicPeriod"/>
            </a:pPr>
            <a:r>
              <a:rPr lang="he-IL" dirty="0"/>
              <a:t>קראנו כל פסקה וכתבנו את הרעיון המרכזי שלה.</a:t>
            </a:r>
          </a:p>
          <a:p>
            <a:pPr marL="742950" indent="-742950" algn="r">
              <a:buAutoNum type="arabicPeriod"/>
            </a:pPr>
            <a:r>
              <a:rPr lang="he-IL" dirty="0" smtClean="0"/>
              <a:t>הבנו את המילים החדשות לפי ההקשר.</a:t>
            </a:r>
          </a:p>
          <a:p>
            <a:pPr marL="742950" indent="-742950" algn="r">
              <a:buAutoNum type="arabicPeriod"/>
            </a:pPr>
            <a:r>
              <a:rPr lang="he-IL" dirty="0" smtClean="0"/>
              <a:t>הפקנו מידע מהקטעים הנלווים.</a:t>
            </a:r>
            <a:endParaRPr lang="he-IL" dirty="0"/>
          </a:p>
        </p:txBody>
      </p:sp>
      <p:pic>
        <p:nvPicPr>
          <p:cNvPr id="5" name="Picture 4" descr="A vase filled with purple flowers&#10;&#10;Description automatically generated">
            <a:extLst>
              <a:ext uri="{FF2B5EF4-FFF2-40B4-BE49-F238E27FC236}">
                <a16:creationId xmlns:a16="http://schemas.microsoft.com/office/drawing/2014/main" id="{5DBC8C79-B6D5-4E02-AD58-11D54FC6C893}"/>
              </a:ext>
            </a:extLst>
          </p:cNvPr>
          <p:cNvPicPr>
            <a:picLocks noChangeAspect="1"/>
          </p:cNvPicPr>
          <p:nvPr/>
        </p:nvPicPr>
        <p:blipFill>
          <a:blip r:embed="rId3"/>
          <a:stretch>
            <a:fillRect/>
          </a:stretch>
        </p:blipFill>
        <p:spPr>
          <a:xfrm>
            <a:off x="300037" y="4029074"/>
            <a:ext cx="1648713" cy="2165799"/>
          </a:xfrm>
          <a:prstGeom prst="rect">
            <a:avLst/>
          </a:prstGeom>
          <a:ln>
            <a:noFill/>
          </a:ln>
          <a:effectLst>
            <a:softEdge rad="112500"/>
          </a:effectLst>
        </p:spPr>
      </p:pic>
    </p:spTree>
    <p:extLst>
      <p:ext uri="{BB962C8B-B14F-4D97-AF65-F5344CB8AC3E}">
        <p14:creationId xmlns:p14="http://schemas.microsoft.com/office/powerpoint/2010/main" val="2430688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ממשיכים </a:t>
            </a:r>
            <a:r>
              <a:rPr lang="he-IL" dirty="0" smtClean="0"/>
              <a:t>לתרגל </a:t>
            </a:r>
            <a:endParaRPr lang="he-IL" dirty="0"/>
          </a:p>
        </p:txBody>
      </p:sp>
      <p:sp>
        <p:nvSpPr>
          <p:cNvPr id="3" name="מציין מיקום טקסט 2"/>
          <p:cNvSpPr>
            <a:spLocks noGrp="1"/>
          </p:cNvSpPr>
          <p:nvPr>
            <p:ph type="body" sz="quarter" idx="10"/>
          </p:nvPr>
        </p:nvSpPr>
        <p:spPr/>
        <p:txBody>
          <a:bodyPr/>
          <a:lstStyle/>
          <a:p>
            <a:r>
              <a:rPr lang="he-IL" dirty="0"/>
              <a:t>משימת כתיבה </a:t>
            </a:r>
          </a:p>
          <a:p>
            <a:r>
              <a:rPr lang="he-IL" dirty="0"/>
              <a:t>אתם רוצים להיות שותפים לפעילות של </a:t>
            </a:r>
            <a:r>
              <a:rPr lang="he-IL" dirty="0" smtClean="0"/>
              <a:t>שמירה על החי והצומח בארץ ישראל?</a:t>
            </a:r>
            <a:endParaRPr lang="he-IL" dirty="0"/>
          </a:p>
          <a:p>
            <a:r>
              <a:rPr lang="he-IL" dirty="0"/>
              <a:t>כתבו שלט שאותו ניתן יהיה לתלות בכניסה לאתרי הטבע. השלט פונה למטיילים המבקרים באתרים אלה.</a:t>
            </a:r>
          </a:p>
        </p:txBody>
      </p:sp>
      <p:pic>
        <p:nvPicPr>
          <p:cNvPr id="5" name="Picture 4" descr="A close up of a flower&#10;&#10;Description automatically generated">
            <a:extLst>
              <a:ext uri="{FF2B5EF4-FFF2-40B4-BE49-F238E27FC236}">
                <a16:creationId xmlns:a16="http://schemas.microsoft.com/office/drawing/2014/main" id="{8BFD749D-0F18-4469-BCFF-415E052D234A}"/>
              </a:ext>
            </a:extLst>
          </p:cNvPr>
          <p:cNvPicPr>
            <a:picLocks noChangeAspect="1"/>
          </p:cNvPicPr>
          <p:nvPr/>
        </p:nvPicPr>
        <p:blipFill>
          <a:blip r:embed="rId3"/>
          <a:stretch>
            <a:fillRect/>
          </a:stretch>
        </p:blipFill>
        <p:spPr>
          <a:xfrm rot="391661">
            <a:off x="9010147" y="5011117"/>
            <a:ext cx="1962653" cy="13083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1549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צפוי לנו בשיעור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838200" y="1264597"/>
            <a:ext cx="10515600" cy="4732792"/>
          </a:xfrm>
          <a:ln w="38100"/>
        </p:spPr>
        <p:style>
          <a:lnRef idx="2">
            <a:schemeClr val="accent2"/>
          </a:lnRef>
          <a:fillRef idx="1">
            <a:schemeClr val="lt1"/>
          </a:fillRef>
          <a:effectRef idx="0">
            <a:schemeClr val="accent2"/>
          </a:effectRef>
          <a:fontRef idx="minor">
            <a:schemeClr val="dk1"/>
          </a:fontRef>
        </p:style>
        <p:txBody>
          <a:bodyPr>
            <a:noAutofit/>
          </a:bodyPr>
          <a:lstStyle/>
          <a:p>
            <a:pPr marL="457200" indent="-457200">
              <a:buFont typeface="Arial" panose="020B0604020202020204" pitchFamily="34" charset="0"/>
              <a:buChar char="•"/>
            </a:pPr>
            <a:endParaRPr lang="he-IL" dirty="0"/>
          </a:p>
          <a:p>
            <a:pPr marL="457200" indent="-457200">
              <a:buFont typeface="Arial" panose="020B0604020202020204" pitchFamily="34" charset="0"/>
              <a:buChar char="•"/>
            </a:pPr>
            <a:r>
              <a:rPr lang="he-IL" sz="3200" b="1" dirty="0" smtClean="0"/>
              <a:t>נקרא </a:t>
            </a:r>
            <a:r>
              <a:rPr lang="he-IL" sz="3200" b="1" dirty="0"/>
              <a:t>את הטקסט "צמחים מוגנים בארץ ישראל". – טקסט מידע</a:t>
            </a:r>
          </a:p>
          <a:p>
            <a:pPr marL="457200" indent="-457200">
              <a:buFont typeface="Arial" panose="020B0604020202020204" pitchFamily="34" charset="0"/>
              <a:buChar char="•"/>
            </a:pPr>
            <a:r>
              <a:rPr lang="he-IL" sz="3200" b="1" dirty="0"/>
              <a:t>נלמד מה אפשר להבין על נושא הטקסט באמצעות  ידע  עולם שלנו, כותרת, כותרת משנה ותמונות נלוות.</a:t>
            </a:r>
          </a:p>
          <a:p>
            <a:pPr marL="457200" indent="-457200">
              <a:buFont typeface="Arial" panose="020B0604020202020204" pitchFamily="34" charset="0"/>
              <a:buChar char="•"/>
            </a:pPr>
            <a:r>
              <a:rPr lang="he-IL" sz="3200" b="1" dirty="0"/>
              <a:t>נבין את הרעיון המרכזי בכל </a:t>
            </a:r>
            <a:r>
              <a:rPr lang="he-IL" sz="3200" b="1" dirty="0" smtClean="0"/>
              <a:t>פיסקה.</a:t>
            </a:r>
            <a:endParaRPr lang="he-IL" sz="3200" b="1" dirty="0"/>
          </a:p>
          <a:p>
            <a:pPr marL="457200" indent="-457200">
              <a:buFont typeface="Arial" panose="020B0604020202020204" pitchFamily="34" charset="0"/>
              <a:buChar char="•"/>
            </a:pPr>
            <a:r>
              <a:rPr lang="he-IL" sz="3200" b="1" dirty="0"/>
              <a:t>נלמד לפענח מילה חדשה מתוך ההקשר</a:t>
            </a:r>
            <a:r>
              <a:rPr lang="he-IL" sz="3200" b="1" dirty="0" smtClean="0"/>
              <a:t>.</a:t>
            </a:r>
          </a:p>
          <a:p>
            <a:pPr marL="457200" indent="-457200">
              <a:buFont typeface="Arial" panose="020B0604020202020204" pitchFamily="34" charset="0"/>
              <a:buChar char="•"/>
            </a:pPr>
            <a:r>
              <a:rPr lang="he-IL" sz="3200" b="1" dirty="0" smtClean="0">
                <a:solidFill>
                  <a:schemeClr val="accent6">
                    <a:lumMod val="50000"/>
                  </a:schemeClr>
                </a:solidFill>
              </a:rPr>
              <a:t>נקרא טקסט נלווה </a:t>
            </a:r>
            <a:endParaRPr lang="he-IL" sz="3200" b="1" dirty="0">
              <a:solidFill>
                <a:schemeClr val="accent6">
                  <a:lumMod val="50000"/>
                </a:schemeClr>
              </a:solidFill>
            </a:endParaRPr>
          </a:p>
          <a:p>
            <a:pPr marL="457200" indent="-457200">
              <a:buFont typeface="Arial" panose="020B0604020202020204" pitchFamily="34" charset="0"/>
              <a:buChar char="•"/>
            </a:pPr>
            <a:r>
              <a:rPr lang="he-IL" sz="3200" b="1" dirty="0"/>
              <a:t>נסכם את השיעור באמצעות משימה יישומית.</a:t>
            </a:r>
          </a:p>
          <a:p>
            <a:endParaRPr lang="he-IL" b="1" dirty="0"/>
          </a:p>
          <a:p>
            <a:pPr marL="457200" indent="-457200">
              <a:buFont typeface="Arial" panose="020B0604020202020204" pitchFamily="34" charset="0"/>
              <a:buChar char="•"/>
            </a:pPr>
            <a:endParaRPr lang="he-IL" dirty="0"/>
          </a:p>
          <a:p>
            <a:pPr marL="457200" indent="-457200">
              <a:buFont typeface="Arial" panose="020B0604020202020204" pitchFamily="34" charset="0"/>
              <a:buChar char="•"/>
            </a:pPr>
            <a:endParaRPr lang="he-IL" dirty="0"/>
          </a:p>
          <a:p>
            <a:pPr marL="457200" indent="-457200">
              <a:buFont typeface="Arial" panose="020B0604020202020204" pitchFamily="34" charset="0"/>
              <a:buChar char="•"/>
            </a:pPr>
            <a:endParaRPr lang="he-IL" dirty="0"/>
          </a:p>
          <a:p>
            <a:pPr marL="457200" indent="-457200">
              <a:buFont typeface="Arial" panose="020B0604020202020204" pitchFamily="34" charset="0"/>
              <a:buChar char="•"/>
            </a:pPr>
            <a:endParaRPr lang="he-IL" dirty="0"/>
          </a:p>
          <a:p>
            <a:pPr marL="457200" indent="-457200">
              <a:buFont typeface="Arial" panose="020B0604020202020204" pitchFamily="34" charset="0"/>
              <a:buChar char="•"/>
            </a:pPr>
            <a:endParaRPr lang="he-IL"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305547" y="338459"/>
            <a:ext cx="1468977" cy="973310"/>
          </a:xfrm>
          <a:prstGeom prst="rect">
            <a:avLst/>
          </a:prstGeom>
        </p:spPr>
      </p:pic>
    </p:spTree>
    <p:extLst>
      <p:ext uri="{BB962C8B-B14F-4D97-AF65-F5344CB8AC3E}">
        <p14:creationId xmlns:p14="http://schemas.microsoft.com/office/powerpoint/2010/main" val="284602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עונת האביב - מדעים"/>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ln>
            <a:noFill/>
          </a:ln>
        </p:spPr>
      </p:pic>
      <p:sp>
        <p:nvSpPr>
          <p:cNvPr id="2" name="כותרת 1"/>
          <p:cNvSpPr>
            <a:spLocks noGrp="1"/>
          </p:cNvSpPr>
          <p:nvPr>
            <p:ph type="title"/>
          </p:nvPr>
        </p:nvSpPr>
        <p:spPr>
          <a:xfrm>
            <a:off x="7315200" y="663126"/>
            <a:ext cx="4046390" cy="720000"/>
          </a:xfrm>
        </p:spPr>
        <p:txBody>
          <a:bodyPr/>
          <a:lstStyle/>
          <a:p>
            <a:r>
              <a:rPr lang="he-IL" dirty="0"/>
              <a:t>העלאת ידע קודם</a:t>
            </a:r>
          </a:p>
        </p:txBody>
      </p:sp>
      <p:grpSp>
        <p:nvGrpSpPr>
          <p:cNvPr id="8" name="קבוצה 7">
            <a:extLst>
              <a:ext uri="{FF2B5EF4-FFF2-40B4-BE49-F238E27FC236}">
                <a16:creationId xmlns:a16="http://schemas.microsoft.com/office/drawing/2014/main" id="{5AA29714-D75A-49FD-967C-4026B13B56FF}"/>
              </a:ext>
            </a:extLst>
          </p:cNvPr>
          <p:cNvGrpSpPr/>
          <p:nvPr/>
        </p:nvGrpSpPr>
        <p:grpSpPr>
          <a:xfrm>
            <a:off x="2068287" y="1918001"/>
            <a:ext cx="8186056" cy="3225972"/>
            <a:chOff x="4134505" y="1730984"/>
            <a:chExt cx="4241062" cy="3225972"/>
          </a:xfrm>
        </p:grpSpPr>
        <p:sp>
          <p:nvSpPr>
            <p:cNvPr id="9" name="מלבן מעוגל 7">
              <a:extLst>
                <a:ext uri="{FF2B5EF4-FFF2-40B4-BE49-F238E27FC236}">
                  <a16:creationId xmlns:a16="http://schemas.microsoft.com/office/drawing/2014/main" id="{C377EE67-8759-43BA-9081-76A3948602C9}"/>
                </a:ext>
              </a:extLst>
            </p:cNvPr>
            <p:cNvSpPr/>
            <p:nvPr/>
          </p:nvSpPr>
          <p:spPr>
            <a:xfrm>
              <a:off x="4302231" y="2556183"/>
              <a:ext cx="3653031" cy="2400773"/>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grpSp>
          <p:nvGrpSpPr>
            <p:cNvPr id="10" name="Group 9">
              <a:extLst>
                <a:ext uri="{FF2B5EF4-FFF2-40B4-BE49-F238E27FC236}">
                  <a16:creationId xmlns:a16="http://schemas.microsoft.com/office/drawing/2014/main" id="{E4E0C4F4-0240-4E38-A71D-18CE427F34F0}"/>
                </a:ext>
              </a:extLst>
            </p:cNvPr>
            <p:cNvGrpSpPr/>
            <p:nvPr/>
          </p:nvGrpSpPr>
          <p:grpSpPr>
            <a:xfrm>
              <a:off x="7514035" y="1730984"/>
              <a:ext cx="861532" cy="1240849"/>
              <a:chOff x="3683004" y="1273242"/>
              <a:chExt cx="2734582" cy="3938567"/>
            </a:xfrm>
          </p:grpSpPr>
          <p:sp>
            <p:nvSpPr>
              <p:cNvPr id="12" name="Oval 10">
                <a:extLst>
                  <a:ext uri="{FF2B5EF4-FFF2-40B4-BE49-F238E27FC236}">
                    <a16:creationId xmlns:a16="http://schemas.microsoft.com/office/drawing/2014/main" id="{7D3F4615-CA5D-4C86-8DDA-AC42EA86D5E9}"/>
                  </a:ext>
                </a:extLst>
              </p:cNvPr>
              <p:cNvSpPr/>
              <p:nvPr/>
            </p:nvSpPr>
            <p:spPr>
              <a:xfrm>
                <a:off x="3683004" y="1273242"/>
                <a:ext cx="2734582"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13" name="Picture 11">
                <a:extLst>
                  <a:ext uri="{FF2B5EF4-FFF2-40B4-BE49-F238E27FC236}">
                    <a16:creationId xmlns:a16="http://schemas.microsoft.com/office/drawing/2014/main" id="{14EFCBC2-D8DC-4DC3-A855-47AA2E2FD948}"/>
                  </a:ext>
                </a:extLst>
              </p:cNvPr>
              <p:cNvPicPr>
                <a:picLocks noChangeAspect="1"/>
              </p:cNvPicPr>
              <p:nvPr/>
            </p:nvPicPr>
            <p:blipFill>
              <a:blip r:embed="rId4"/>
              <a:stretch>
                <a:fillRect/>
              </a:stretch>
            </p:blipFill>
            <p:spPr>
              <a:xfrm>
                <a:off x="4284997" y="2034252"/>
                <a:ext cx="1530597" cy="2360479"/>
              </a:xfrm>
              <a:prstGeom prst="rect">
                <a:avLst/>
              </a:prstGeom>
            </p:spPr>
          </p:pic>
        </p:grpSp>
        <p:sp>
          <p:nvSpPr>
            <p:cNvPr id="11" name="מלבן 10">
              <a:extLst>
                <a:ext uri="{FF2B5EF4-FFF2-40B4-BE49-F238E27FC236}">
                  <a16:creationId xmlns:a16="http://schemas.microsoft.com/office/drawing/2014/main" id="{4EA2F8E5-0220-444B-A84E-4A8C0E800665}"/>
                </a:ext>
              </a:extLst>
            </p:cNvPr>
            <p:cNvSpPr/>
            <p:nvPr/>
          </p:nvSpPr>
          <p:spPr>
            <a:xfrm>
              <a:off x="4134505" y="2812064"/>
              <a:ext cx="3820758" cy="1938992"/>
            </a:xfrm>
            <a:prstGeom prst="rect">
              <a:avLst/>
            </a:prstGeom>
          </p:spPr>
          <p:txBody>
            <a:bodyPr wrap="square">
              <a:spAutoFit/>
            </a:bodyPr>
            <a:lstStyle/>
            <a:p>
              <a:pPr algn="ctr"/>
              <a:r>
                <a:rPr lang="he-IL" sz="4000" b="1" dirty="0">
                  <a:solidFill>
                    <a:schemeClr val="tx1">
                      <a:lumMod val="50000"/>
                    </a:schemeClr>
                  </a:solidFill>
                </a:rPr>
                <a:t>כתבו במחברת</a:t>
              </a:r>
              <a:r>
                <a:rPr lang="he-IL" sz="3600" b="1" dirty="0">
                  <a:solidFill>
                    <a:schemeClr val="accent1">
                      <a:lumMod val="50000"/>
                    </a:schemeClr>
                  </a:solidFill>
                </a:rPr>
                <a:t> </a:t>
              </a:r>
            </a:p>
            <a:p>
              <a:pPr algn="ctr"/>
              <a:r>
                <a:rPr lang="he-IL" sz="4000" b="1" dirty="0">
                  <a:solidFill>
                    <a:schemeClr val="accent1">
                      <a:lumMod val="50000"/>
                    </a:schemeClr>
                  </a:solidFill>
                </a:rPr>
                <a:t>אילו פרחים אתם מכירים?</a:t>
              </a:r>
              <a:endParaRPr lang="he-IL" sz="6600" b="1" dirty="0">
                <a:solidFill>
                  <a:schemeClr val="accent1">
                    <a:lumMod val="50000"/>
                  </a:schemeClr>
                </a:solidFill>
              </a:endParaRPr>
            </a:p>
            <a:p>
              <a:pPr algn="ctr"/>
              <a:r>
                <a:rPr lang="he-IL" sz="4000" b="1" dirty="0">
                  <a:solidFill>
                    <a:schemeClr val="accent1">
                      <a:lumMod val="50000"/>
                    </a:schemeClr>
                  </a:solidFill>
                </a:rPr>
                <a:t>ציירו או כתבו שמות של פרחים</a:t>
              </a:r>
              <a:endParaRPr lang="he-IL" sz="4000" b="1" dirty="0"/>
            </a:p>
          </p:txBody>
        </p:sp>
      </p:grpSp>
    </p:spTree>
    <p:extLst>
      <p:ext uri="{BB962C8B-B14F-4D97-AF65-F5344CB8AC3E}">
        <p14:creationId xmlns:p14="http://schemas.microsoft.com/office/powerpoint/2010/main" val="3195746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מתחילים בהנאה</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תמונה 8" descr="תמונה מתוך אתר טיולי"/>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633911"/>
            <a:ext cx="2324100" cy="1762125"/>
          </a:xfrm>
          <a:prstGeom prst="rect">
            <a:avLst/>
          </a:prstGeom>
          <a:noFill/>
          <a:ln>
            <a:noFill/>
          </a:ln>
        </p:spPr>
      </p:pic>
      <p:pic>
        <p:nvPicPr>
          <p:cNvPr id="10" name="Picture 2" descr="תמונה מתוך אתר טיולי"/>
          <p:cNvPicPr/>
          <p:nvPr/>
        </p:nvPicPr>
        <p:blipFill>
          <a:blip r:embed="rId5">
            <a:extLst>
              <a:ext uri="{28A0092B-C50C-407E-A947-70E740481C1C}">
                <a14:useLocalDpi xmlns:a14="http://schemas.microsoft.com/office/drawing/2010/main" val="0"/>
              </a:ext>
            </a:extLst>
          </a:blip>
          <a:srcRect/>
          <a:stretch>
            <a:fillRect/>
          </a:stretch>
        </p:blipFill>
        <p:spPr bwMode="auto">
          <a:xfrm>
            <a:off x="800353" y="2032689"/>
            <a:ext cx="2324100" cy="1762125"/>
          </a:xfrm>
          <a:prstGeom prst="rect">
            <a:avLst/>
          </a:prstGeom>
          <a:noFill/>
        </p:spPr>
      </p:pic>
      <p:pic>
        <p:nvPicPr>
          <p:cNvPr id="11" name="Picture 4" descr="תמונה מתוך אתר טיולי"/>
          <p:cNvPicPr/>
          <p:nvPr/>
        </p:nvPicPr>
        <p:blipFill>
          <a:blip r:embed="rId6">
            <a:extLst>
              <a:ext uri="{28A0092B-C50C-407E-A947-70E740481C1C}">
                <a14:useLocalDpi xmlns:a14="http://schemas.microsoft.com/office/drawing/2010/main" val="0"/>
              </a:ext>
            </a:extLst>
          </a:blip>
          <a:srcRect/>
          <a:stretch>
            <a:fillRect/>
          </a:stretch>
        </p:blipFill>
        <p:spPr bwMode="auto">
          <a:xfrm>
            <a:off x="9544050" y="2032690"/>
            <a:ext cx="2324100" cy="1762125"/>
          </a:xfrm>
          <a:prstGeom prst="rect">
            <a:avLst/>
          </a:prstGeom>
          <a:noFill/>
        </p:spPr>
      </p:pic>
      <p:pic>
        <p:nvPicPr>
          <p:cNvPr id="13" name="תמונה 12" descr="תמונה מתוך אתר טיולי"/>
          <p:cNvPicPr/>
          <p:nvPr/>
        </p:nvPicPr>
        <p:blipFill>
          <a:blip r:embed="rId7">
            <a:extLst>
              <a:ext uri="{28A0092B-C50C-407E-A947-70E740481C1C}">
                <a14:useLocalDpi xmlns:a14="http://schemas.microsoft.com/office/drawing/2010/main" val="0"/>
              </a:ext>
            </a:extLst>
          </a:blip>
          <a:srcRect/>
          <a:stretch>
            <a:fillRect/>
          </a:stretch>
        </p:blipFill>
        <p:spPr bwMode="auto">
          <a:xfrm>
            <a:off x="3845845" y="4628375"/>
            <a:ext cx="2324100" cy="1762125"/>
          </a:xfrm>
          <a:prstGeom prst="rect">
            <a:avLst/>
          </a:prstGeom>
          <a:noFill/>
          <a:ln>
            <a:noFill/>
          </a:ln>
        </p:spPr>
      </p:pic>
      <p:pic>
        <p:nvPicPr>
          <p:cNvPr id="15" name="תמונה 14" descr="תמונה מתוך אתר טיולי"/>
          <p:cNvPicPr/>
          <p:nvPr/>
        </p:nvPicPr>
        <p:blipFill>
          <a:blip r:embed="rId8">
            <a:extLst>
              <a:ext uri="{28A0092B-C50C-407E-A947-70E740481C1C}">
                <a14:useLocalDpi xmlns:a14="http://schemas.microsoft.com/office/drawing/2010/main" val="0"/>
              </a:ext>
            </a:extLst>
          </a:blip>
          <a:srcRect/>
          <a:stretch>
            <a:fillRect/>
          </a:stretch>
        </p:blipFill>
        <p:spPr bwMode="auto">
          <a:xfrm>
            <a:off x="3771900" y="2032690"/>
            <a:ext cx="2324100" cy="1762125"/>
          </a:xfrm>
          <a:prstGeom prst="rect">
            <a:avLst/>
          </a:prstGeom>
          <a:noFill/>
          <a:ln>
            <a:noFill/>
          </a:ln>
        </p:spPr>
      </p:pic>
      <p:pic>
        <p:nvPicPr>
          <p:cNvPr id="16" name="תמונה 15" descr="תמונה מתוך אתר טיולי"/>
          <p:cNvPicPr/>
          <p:nvPr/>
        </p:nvPicPr>
        <p:blipFill>
          <a:blip r:embed="rId9">
            <a:extLst>
              <a:ext uri="{28A0092B-C50C-407E-A947-70E740481C1C}">
                <a14:useLocalDpi xmlns:a14="http://schemas.microsoft.com/office/drawing/2010/main" val="0"/>
              </a:ext>
            </a:extLst>
          </a:blip>
          <a:srcRect/>
          <a:stretch>
            <a:fillRect/>
          </a:stretch>
        </p:blipFill>
        <p:spPr bwMode="auto">
          <a:xfrm>
            <a:off x="6694947" y="4633910"/>
            <a:ext cx="2324100" cy="1762125"/>
          </a:xfrm>
          <a:prstGeom prst="rect">
            <a:avLst/>
          </a:prstGeom>
          <a:noFill/>
          <a:ln>
            <a:noFill/>
          </a:ln>
        </p:spPr>
      </p:pic>
      <p:pic>
        <p:nvPicPr>
          <p:cNvPr id="17" name="תמונה 16" descr="תמונה מתוך אתר טיולי"/>
          <p:cNvPicPr/>
          <p:nvPr/>
        </p:nvPicPr>
        <p:blipFill>
          <a:blip r:embed="rId10">
            <a:extLst>
              <a:ext uri="{28A0092B-C50C-407E-A947-70E740481C1C}">
                <a14:useLocalDpi xmlns:a14="http://schemas.microsoft.com/office/drawing/2010/main" val="0"/>
              </a:ext>
            </a:extLst>
          </a:blip>
          <a:srcRect/>
          <a:stretch>
            <a:fillRect/>
          </a:stretch>
        </p:blipFill>
        <p:spPr bwMode="auto">
          <a:xfrm>
            <a:off x="6657975" y="2032690"/>
            <a:ext cx="2324100" cy="1762125"/>
          </a:xfrm>
          <a:prstGeom prst="rect">
            <a:avLst/>
          </a:prstGeom>
          <a:noFill/>
          <a:ln>
            <a:noFill/>
          </a:ln>
        </p:spPr>
      </p:pic>
      <p:pic>
        <p:nvPicPr>
          <p:cNvPr id="18" name="תמונה 17" descr="תמונה מתוך אתר טיולי"/>
          <p:cNvPicPr/>
          <p:nvPr/>
        </p:nvPicPr>
        <p:blipFill>
          <a:blip r:embed="rId11">
            <a:extLst>
              <a:ext uri="{28A0092B-C50C-407E-A947-70E740481C1C}">
                <a14:useLocalDpi xmlns:a14="http://schemas.microsoft.com/office/drawing/2010/main" val="0"/>
              </a:ext>
            </a:extLst>
          </a:blip>
          <a:srcRect/>
          <a:stretch>
            <a:fillRect/>
          </a:stretch>
        </p:blipFill>
        <p:spPr bwMode="auto">
          <a:xfrm>
            <a:off x="832222" y="4476810"/>
            <a:ext cx="2324100" cy="1762125"/>
          </a:xfrm>
          <a:prstGeom prst="rect">
            <a:avLst/>
          </a:prstGeom>
          <a:noFill/>
          <a:ln>
            <a:noFill/>
          </a:ln>
        </p:spPr>
      </p:pic>
      <p:sp>
        <p:nvSpPr>
          <p:cNvPr id="2" name="TextBox 1"/>
          <p:cNvSpPr txBox="1"/>
          <p:nvPr/>
        </p:nvSpPr>
        <p:spPr>
          <a:xfrm>
            <a:off x="9808295" y="3794815"/>
            <a:ext cx="1778000" cy="400110"/>
          </a:xfrm>
          <a:prstGeom prst="rect">
            <a:avLst/>
          </a:prstGeom>
          <a:noFill/>
        </p:spPr>
        <p:txBody>
          <a:bodyPr wrap="square" rtlCol="1">
            <a:spAutoFit/>
          </a:bodyPr>
          <a:lstStyle/>
          <a:p>
            <a:pPr algn="ctr"/>
            <a:r>
              <a:rPr lang="he-IL" sz="2000" b="1" dirty="0">
                <a:effectLst>
                  <a:outerShdw blurRad="38100" dist="38100" dir="2700000" algn="tl">
                    <a:srgbClr val="000000">
                      <a:alpha val="43137"/>
                    </a:srgbClr>
                  </a:outerShdw>
                </a:effectLst>
              </a:rPr>
              <a:t>כלנית</a:t>
            </a:r>
          </a:p>
        </p:txBody>
      </p:sp>
      <p:sp>
        <p:nvSpPr>
          <p:cNvPr id="19" name="TextBox 18"/>
          <p:cNvSpPr txBox="1"/>
          <p:nvPr/>
        </p:nvSpPr>
        <p:spPr>
          <a:xfrm>
            <a:off x="6931025" y="3769414"/>
            <a:ext cx="1778000" cy="400110"/>
          </a:xfrm>
          <a:prstGeom prst="rect">
            <a:avLst/>
          </a:prstGeom>
          <a:noFill/>
        </p:spPr>
        <p:txBody>
          <a:bodyPr wrap="square" rtlCol="1">
            <a:spAutoFit/>
          </a:bodyPr>
          <a:lstStyle/>
          <a:p>
            <a:pPr algn="ctr"/>
            <a:r>
              <a:rPr lang="he-IL" sz="2000" b="1" dirty="0">
                <a:effectLst>
                  <a:outerShdw blurRad="38100" dist="38100" dir="2700000" algn="tl">
                    <a:srgbClr val="000000">
                      <a:alpha val="43137"/>
                    </a:srgbClr>
                  </a:outerShdw>
                </a:effectLst>
              </a:rPr>
              <a:t>הדס מצוי</a:t>
            </a:r>
          </a:p>
        </p:txBody>
      </p:sp>
      <p:sp>
        <p:nvSpPr>
          <p:cNvPr id="4" name="TextBox 3"/>
          <p:cNvSpPr txBox="1"/>
          <p:nvPr/>
        </p:nvSpPr>
        <p:spPr>
          <a:xfrm>
            <a:off x="4031890" y="3800192"/>
            <a:ext cx="1384300" cy="400110"/>
          </a:xfrm>
          <a:prstGeom prst="rect">
            <a:avLst/>
          </a:prstGeom>
          <a:noFill/>
        </p:spPr>
        <p:txBody>
          <a:bodyPr wrap="square" rtlCol="1">
            <a:spAutoFit/>
          </a:bodyPr>
          <a:lstStyle/>
          <a:p>
            <a:pPr algn="ctr"/>
            <a:r>
              <a:rPr lang="he-IL" sz="2000" b="1" dirty="0">
                <a:effectLst>
                  <a:outerShdw blurRad="38100" dist="38100" dir="2700000" algn="tl">
                    <a:srgbClr val="000000">
                      <a:alpha val="43137"/>
                    </a:srgbClr>
                  </a:outerShdw>
                </a:effectLst>
              </a:rPr>
              <a:t>לוע הארי</a:t>
            </a:r>
          </a:p>
        </p:txBody>
      </p:sp>
      <p:sp>
        <p:nvSpPr>
          <p:cNvPr id="6" name="TextBox 5"/>
          <p:cNvSpPr txBox="1"/>
          <p:nvPr/>
        </p:nvSpPr>
        <p:spPr>
          <a:xfrm>
            <a:off x="1206500" y="3770649"/>
            <a:ext cx="1549400" cy="400110"/>
          </a:xfrm>
          <a:prstGeom prst="rect">
            <a:avLst/>
          </a:prstGeom>
          <a:noFill/>
        </p:spPr>
        <p:txBody>
          <a:bodyPr wrap="square" rtlCol="1">
            <a:spAutoFit/>
          </a:bodyPr>
          <a:lstStyle/>
          <a:p>
            <a:pPr algn="ctr"/>
            <a:r>
              <a:rPr lang="he-IL" sz="2000" b="1" dirty="0">
                <a:effectLst>
                  <a:outerShdw blurRad="38100" dist="38100" dir="2700000" algn="tl">
                    <a:srgbClr val="000000">
                      <a:alpha val="43137"/>
                    </a:srgbClr>
                  </a:outerShdw>
                </a:effectLst>
              </a:rPr>
              <a:t>רקפת</a:t>
            </a:r>
            <a:endParaRPr lang="he-IL" b="1" dirty="0">
              <a:effectLst>
                <a:outerShdw blurRad="38100" dist="38100" dir="2700000" algn="tl">
                  <a:srgbClr val="000000">
                    <a:alpha val="43137"/>
                  </a:srgbClr>
                </a:outerShdw>
              </a:effectLst>
            </a:endParaRPr>
          </a:p>
        </p:txBody>
      </p:sp>
      <p:sp>
        <p:nvSpPr>
          <p:cNvPr id="21" name="TextBox 20"/>
          <p:cNvSpPr txBox="1"/>
          <p:nvPr/>
        </p:nvSpPr>
        <p:spPr>
          <a:xfrm>
            <a:off x="10134600" y="6396036"/>
            <a:ext cx="1333500" cy="400110"/>
          </a:xfrm>
          <a:prstGeom prst="rect">
            <a:avLst/>
          </a:prstGeom>
          <a:noFill/>
        </p:spPr>
        <p:txBody>
          <a:bodyPr wrap="square" rtlCol="1">
            <a:spAutoFit/>
          </a:bodyPr>
          <a:lstStyle/>
          <a:p>
            <a:pPr algn="ctr"/>
            <a:r>
              <a:rPr lang="he-IL" sz="2000" b="1" dirty="0">
                <a:effectLst>
                  <a:outerShdw blurRad="38100" dist="38100" dir="2700000" algn="tl">
                    <a:srgbClr val="000000">
                      <a:alpha val="43137"/>
                    </a:srgbClr>
                  </a:outerShdw>
                </a:effectLst>
              </a:rPr>
              <a:t>שושן צחור</a:t>
            </a:r>
          </a:p>
        </p:txBody>
      </p:sp>
      <p:sp>
        <p:nvSpPr>
          <p:cNvPr id="22" name="TextBox 21"/>
          <p:cNvSpPr txBox="1"/>
          <p:nvPr/>
        </p:nvSpPr>
        <p:spPr>
          <a:xfrm>
            <a:off x="7251699" y="6396036"/>
            <a:ext cx="1457325" cy="400110"/>
          </a:xfrm>
          <a:prstGeom prst="rect">
            <a:avLst/>
          </a:prstGeom>
          <a:noFill/>
        </p:spPr>
        <p:txBody>
          <a:bodyPr wrap="square" rtlCol="1">
            <a:spAutoFit/>
          </a:bodyPr>
          <a:lstStyle/>
          <a:p>
            <a:r>
              <a:rPr lang="he-IL" sz="2000" b="1" dirty="0">
                <a:effectLst>
                  <a:outerShdw blurRad="38100" dist="38100" dir="2700000" algn="tl">
                    <a:srgbClr val="000000">
                      <a:alpha val="43137"/>
                    </a:srgbClr>
                  </a:outerShdw>
                </a:effectLst>
              </a:rPr>
              <a:t>אירוס הנגב</a:t>
            </a:r>
          </a:p>
        </p:txBody>
      </p:sp>
      <p:sp>
        <p:nvSpPr>
          <p:cNvPr id="23" name="TextBox 22"/>
          <p:cNvSpPr txBox="1"/>
          <p:nvPr/>
        </p:nvSpPr>
        <p:spPr>
          <a:xfrm>
            <a:off x="4292600" y="6396036"/>
            <a:ext cx="1612900" cy="400110"/>
          </a:xfrm>
          <a:prstGeom prst="rect">
            <a:avLst/>
          </a:prstGeom>
          <a:noFill/>
        </p:spPr>
        <p:txBody>
          <a:bodyPr wrap="square" rtlCol="1">
            <a:spAutoFit/>
          </a:bodyPr>
          <a:lstStyle/>
          <a:p>
            <a:pPr algn="ctr"/>
            <a:r>
              <a:rPr lang="he-IL" sz="2000" b="1" dirty="0">
                <a:effectLst>
                  <a:outerShdw blurRad="38100" dist="38100" dir="2700000" algn="tl">
                    <a:srgbClr val="000000">
                      <a:alpha val="43137"/>
                    </a:srgbClr>
                  </a:outerShdw>
                </a:effectLst>
              </a:rPr>
              <a:t>נרקיס מצוי</a:t>
            </a:r>
          </a:p>
        </p:txBody>
      </p:sp>
      <p:sp>
        <p:nvSpPr>
          <p:cNvPr id="24" name="TextBox 23"/>
          <p:cNvSpPr txBox="1"/>
          <p:nvPr/>
        </p:nvSpPr>
        <p:spPr>
          <a:xfrm>
            <a:off x="1206499" y="6238935"/>
            <a:ext cx="1739901" cy="400110"/>
          </a:xfrm>
          <a:prstGeom prst="rect">
            <a:avLst/>
          </a:prstGeom>
          <a:noFill/>
        </p:spPr>
        <p:txBody>
          <a:bodyPr wrap="square" rtlCol="1">
            <a:spAutoFit/>
          </a:bodyPr>
          <a:lstStyle/>
          <a:p>
            <a:pPr algn="ctr"/>
            <a:r>
              <a:rPr lang="he-IL" sz="2000" b="1" dirty="0">
                <a:effectLst>
                  <a:outerShdw blurRad="38100" dist="38100" dir="2700000" algn="tl">
                    <a:srgbClr val="000000">
                      <a:alpha val="43137"/>
                    </a:srgbClr>
                  </a:outerShdw>
                </a:effectLst>
              </a:rPr>
              <a:t>תורמוס ההרים</a:t>
            </a:r>
          </a:p>
        </p:txBody>
      </p:sp>
      <p:pic>
        <p:nvPicPr>
          <p:cNvPr id="20" name="תמונה 19" descr="תמונה מתוך אתר טיולי"/>
          <p:cNvPicPr/>
          <p:nvPr/>
        </p:nvPicPr>
        <p:blipFill>
          <a:blip r:embed="rId4">
            <a:extLst>
              <a:ext uri="{28A0092B-C50C-407E-A947-70E740481C1C}">
                <a14:useLocalDpi xmlns:a14="http://schemas.microsoft.com/office/drawing/2010/main" val="0"/>
              </a:ext>
            </a:extLst>
          </a:blip>
          <a:srcRect/>
          <a:stretch>
            <a:fillRect/>
          </a:stretch>
        </p:blipFill>
        <p:spPr bwMode="auto">
          <a:xfrm>
            <a:off x="9507078" y="4633912"/>
            <a:ext cx="2324100" cy="1762125"/>
          </a:xfrm>
          <a:prstGeom prst="rect">
            <a:avLst/>
          </a:prstGeom>
          <a:noFill/>
          <a:ln>
            <a:noFill/>
          </a:ln>
        </p:spPr>
      </p:pic>
      <p:pic>
        <p:nvPicPr>
          <p:cNvPr id="25" name="Picture 2" descr="תמונה מתוך אתר טיולי"/>
          <p:cNvPicPr/>
          <p:nvPr/>
        </p:nvPicPr>
        <p:blipFill>
          <a:blip r:embed="rId5">
            <a:extLst>
              <a:ext uri="{28A0092B-C50C-407E-A947-70E740481C1C}">
                <a14:useLocalDpi xmlns:a14="http://schemas.microsoft.com/office/drawing/2010/main" val="0"/>
              </a:ext>
            </a:extLst>
          </a:blip>
          <a:srcRect/>
          <a:stretch>
            <a:fillRect/>
          </a:stretch>
        </p:blipFill>
        <p:spPr bwMode="auto">
          <a:xfrm>
            <a:off x="763381" y="2032690"/>
            <a:ext cx="2324100" cy="1762125"/>
          </a:xfrm>
          <a:prstGeom prst="rect">
            <a:avLst/>
          </a:prstGeom>
          <a:noFill/>
        </p:spPr>
      </p:pic>
      <p:pic>
        <p:nvPicPr>
          <p:cNvPr id="26" name="Picture 4" descr="תמונה מתוך אתר טיולי"/>
          <p:cNvPicPr/>
          <p:nvPr/>
        </p:nvPicPr>
        <p:blipFill>
          <a:blip r:embed="rId6">
            <a:extLst>
              <a:ext uri="{28A0092B-C50C-407E-A947-70E740481C1C}">
                <a14:useLocalDpi xmlns:a14="http://schemas.microsoft.com/office/drawing/2010/main" val="0"/>
              </a:ext>
            </a:extLst>
          </a:blip>
          <a:srcRect/>
          <a:stretch>
            <a:fillRect/>
          </a:stretch>
        </p:blipFill>
        <p:spPr bwMode="auto">
          <a:xfrm>
            <a:off x="9507078" y="2032691"/>
            <a:ext cx="2324100" cy="1762125"/>
          </a:xfrm>
          <a:prstGeom prst="rect">
            <a:avLst/>
          </a:prstGeom>
          <a:noFill/>
        </p:spPr>
      </p:pic>
      <p:pic>
        <p:nvPicPr>
          <p:cNvPr id="27" name="תמונה 26" descr="תמונה מתוך אתר טיולי"/>
          <p:cNvPicPr/>
          <p:nvPr/>
        </p:nvPicPr>
        <p:blipFill>
          <a:blip r:embed="rId8">
            <a:extLst>
              <a:ext uri="{28A0092B-C50C-407E-A947-70E740481C1C}">
                <a14:useLocalDpi xmlns:a14="http://schemas.microsoft.com/office/drawing/2010/main" val="0"/>
              </a:ext>
            </a:extLst>
          </a:blip>
          <a:srcRect/>
          <a:stretch>
            <a:fillRect/>
          </a:stretch>
        </p:blipFill>
        <p:spPr bwMode="auto">
          <a:xfrm>
            <a:off x="3734928" y="2032691"/>
            <a:ext cx="2324100" cy="1762125"/>
          </a:xfrm>
          <a:prstGeom prst="rect">
            <a:avLst/>
          </a:prstGeom>
          <a:noFill/>
          <a:ln>
            <a:noFill/>
          </a:ln>
        </p:spPr>
      </p:pic>
      <p:pic>
        <p:nvPicPr>
          <p:cNvPr id="28" name="תמונה 27" descr="תמונה מתוך אתר טיולי"/>
          <p:cNvPicPr/>
          <p:nvPr/>
        </p:nvPicPr>
        <p:blipFill>
          <a:blip r:embed="rId9">
            <a:extLst>
              <a:ext uri="{28A0092B-C50C-407E-A947-70E740481C1C}">
                <a14:useLocalDpi xmlns:a14="http://schemas.microsoft.com/office/drawing/2010/main" val="0"/>
              </a:ext>
            </a:extLst>
          </a:blip>
          <a:srcRect/>
          <a:stretch>
            <a:fillRect/>
          </a:stretch>
        </p:blipFill>
        <p:spPr bwMode="auto">
          <a:xfrm>
            <a:off x="6657975" y="4633911"/>
            <a:ext cx="2324100" cy="1762125"/>
          </a:xfrm>
          <a:prstGeom prst="rect">
            <a:avLst/>
          </a:prstGeom>
          <a:noFill/>
          <a:ln>
            <a:noFill/>
          </a:ln>
        </p:spPr>
      </p:pic>
      <p:pic>
        <p:nvPicPr>
          <p:cNvPr id="29" name="תמונה 28" descr="תמונה מתוך אתר טיולי"/>
          <p:cNvPicPr/>
          <p:nvPr/>
        </p:nvPicPr>
        <p:blipFill>
          <a:blip r:embed="rId10">
            <a:extLst>
              <a:ext uri="{28A0092B-C50C-407E-A947-70E740481C1C}">
                <a14:useLocalDpi xmlns:a14="http://schemas.microsoft.com/office/drawing/2010/main" val="0"/>
              </a:ext>
            </a:extLst>
          </a:blip>
          <a:srcRect/>
          <a:stretch>
            <a:fillRect/>
          </a:stretch>
        </p:blipFill>
        <p:spPr bwMode="auto">
          <a:xfrm>
            <a:off x="6621003" y="2032691"/>
            <a:ext cx="2324100" cy="1762125"/>
          </a:xfrm>
          <a:prstGeom prst="rect">
            <a:avLst/>
          </a:prstGeom>
          <a:noFill/>
          <a:ln>
            <a:noFill/>
          </a:ln>
        </p:spPr>
      </p:pic>
    </p:spTree>
    <p:extLst>
      <p:ext uri="{BB962C8B-B14F-4D97-AF65-F5344CB8AC3E}">
        <p14:creationId xmlns:p14="http://schemas.microsoft.com/office/powerpoint/2010/main" val="104447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נשאל את עצמנו לפני שנקרא את הטקסט</a:t>
            </a:r>
          </a:p>
        </p:txBody>
      </p:sp>
      <p:sp>
        <p:nvSpPr>
          <p:cNvPr id="3" name="מציין מיקום טקסט 2"/>
          <p:cNvSpPr>
            <a:spLocks noGrp="1"/>
          </p:cNvSpPr>
          <p:nvPr>
            <p:ph type="body" sz="quarter" idx="10"/>
          </p:nvPr>
        </p:nvSpPr>
        <p:spPr>
          <a:xfrm>
            <a:off x="1671638" y="1928813"/>
            <a:ext cx="9572625" cy="4232501"/>
          </a:xfrm>
        </p:spPr>
        <p:txBody>
          <a:bodyPr numCol="1">
            <a:normAutofit fontScale="92500" lnSpcReduction="20000"/>
          </a:bodyPr>
          <a:lstStyle/>
          <a:p>
            <a:pPr marL="571500" indent="-571500" algn="r">
              <a:buFont typeface="Arial" pitchFamily="34" charset="0"/>
              <a:buChar char="•"/>
            </a:pPr>
            <a:r>
              <a:rPr lang="he-IL" dirty="0"/>
              <a:t>למי מועילים הפרחים?     </a:t>
            </a:r>
          </a:p>
          <a:p>
            <a:pPr marL="571500" indent="-571500" algn="r">
              <a:buFont typeface="Arial" pitchFamily="34" charset="0"/>
              <a:buChar char="•"/>
            </a:pPr>
            <a:endParaRPr lang="en-US" dirty="0"/>
          </a:p>
          <a:p>
            <a:pPr marL="571500" indent="-571500" algn="r">
              <a:buFont typeface="Arial" pitchFamily="34" charset="0"/>
              <a:buChar char="•"/>
            </a:pPr>
            <a:r>
              <a:rPr lang="he-IL" dirty="0"/>
              <a:t>מה יכול לפגוע בפרחים?</a:t>
            </a:r>
          </a:p>
          <a:p>
            <a:pPr marL="571500" indent="-571500" algn="r">
              <a:buFont typeface="Arial" pitchFamily="34" charset="0"/>
              <a:buChar char="•"/>
            </a:pPr>
            <a:endParaRPr lang="en-US" dirty="0"/>
          </a:p>
          <a:p>
            <a:pPr marL="571500" indent="-571500" algn="r">
              <a:buFont typeface="Arial" pitchFamily="34" charset="0"/>
              <a:buChar char="•"/>
            </a:pPr>
            <a:r>
              <a:rPr lang="he-IL" dirty="0"/>
              <a:t>האם ייתכן שיפסיקו לצמוח?</a:t>
            </a:r>
          </a:p>
          <a:p>
            <a:pPr marL="571500" indent="-571500" algn="r">
              <a:buFont typeface="Arial" pitchFamily="34" charset="0"/>
              <a:buChar char="•"/>
            </a:pPr>
            <a:endParaRPr lang="en-US" dirty="0"/>
          </a:p>
          <a:p>
            <a:pPr marL="571500" indent="-571500" algn="r">
              <a:buFont typeface="Arial" pitchFamily="34" charset="0"/>
              <a:buChar char="•"/>
            </a:pPr>
            <a:r>
              <a:rPr lang="he-IL" dirty="0"/>
              <a:t>מה יקרה אם לא יהיו פרחים?</a:t>
            </a:r>
          </a:p>
          <a:p>
            <a:pPr marL="571500" indent="-571500" algn="r">
              <a:buFont typeface="Arial" pitchFamily="34" charset="0"/>
              <a:buChar char="•"/>
            </a:pPr>
            <a:endParaRPr lang="en-US" dirty="0"/>
          </a:p>
          <a:p>
            <a:pPr marL="571500" indent="-571500" algn="r">
              <a:buFont typeface="Arial" pitchFamily="34" charset="0"/>
              <a:buChar char="•"/>
            </a:pPr>
            <a:r>
              <a:rPr lang="he-IL" dirty="0"/>
              <a:t>כיצד אפשר להגן עליהם?</a:t>
            </a:r>
            <a:endParaRPr lang="en-US" dirty="0"/>
          </a:p>
          <a:p>
            <a:pPr marL="571500" indent="-571500">
              <a:buFont typeface="Arial" panose="020B0604020202020204" pitchFamily="34" charset="0"/>
              <a:buChar char="•"/>
            </a:pPr>
            <a:endParaRPr lang="he-IL" dirty="0"/>
          </a:p>
        </p:txBody>
      </p:sp>
      <p:pic>
        <p:nvPicPr>
          <p:cNvPr id="4" name="תמונה 3" descr="צמחי בר - מדעים"/>
          <p:cNvPicPr/>
          <p:nvPr/>
        </p:nvPicPr>
        <p:blipFill>
          <a:blip r:embed="rId3">
            <a:extLst>
              <a:ext uri="{28A0092B-C50C-407E-A947-70E740481C1C}">
                <a14:useLocalDpi xmlns:a14="http://schemas.microsoft.com/office/drawing/2010/main" val="0"/>
              </a:ext>
            </a:extLst>
          </a:blip>
          <a:srcRect/>
          <a:stretch>
            <a:fillRect/>
          </a:stretch>
        </p:blipFill>
        <p:spPr bwMode="auto">
          <a:xfrm>
            <a:off x="2068286" y="2764971"/>
            <a:ext cx="3635827" cy="2656115"/>
          </a:xfrm>
          <a:prstGeom prst="ellipse">
            <a:avLst/>
          </a:prstGeom>
          <a:ln>
            <a:noFill/>
          </a:ln>
          <a:effectLst>
            <a:softEdge rad="112500"/>
          </a:effectLst>
        </p:spPr>
      </p:pic>
    </p:spTree>
    <p:extLst>
      <p:ext uri="{BB962C8B-B14F-4D97-AF65-F5344CB8AC3E}">
        <p14:creationId xmlns:p14="http://schemas.microsoft.com/office/powerpoint/2010/main" val="2371085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מפיקים מידע:  </a:t>
            </a:r>
            <a:r>
              <a:rPr lang="he-IL" dirty="0"/>
              <a:t>פִּסקה ראשונה</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3" name="מלבן 2"/>
          <p:cNvSpPr/>
          <p:nvPr/>
        </p:nvSpPr>
        <p:spPr>
          <a:xfrm>
            <a:off x="1021643" y="2229233"/>
            <a:ext cx="9766570" cy="5016758"/>
          </a:xfrm>
          <a:prstGeom prst="rect">
            <a:avLst/>
          </a:prstGeom>
        </p:spPr>
        <p:txBody>
          <a:bodyPr wrap="square">
            <a:spAutoFit/>
          </a:bodyPr>
          <a:lstStyle/>
          <a:p>
            <a:pPr algn="r" rtl="1"/>
            <a:r>
              <a:rPr lang="he-IL" sz="3200" dirty="0"/>
              <a:t>בארץ ישראל גדלים יותר מ-2600 צמחי בר. אלה צמחים שגדלים ומתפתחים בטבע, מאז בריאת העולם,  ללא התערבות בני אדם. </a:t>
            </a:r>
          </a:p>
          <a:p>
            <a:pPr algn="r" rtl="1"/>
            <a:r>
              <a:rPr lang="he-IL" sz="3200" dirty="0"/>
              <a:t>כ-257 מיני צמחים מתוכם מוכרזים כצמחים מוגנים. צמחים אלה גדלים בארץ, לא הובאו מחוץ לארץ, ועל פי החוק הם נקראים </a:t>
            </a:r>
            <a:r>
              <a:rPr lang="he-IL" sz="3200" b="1" dirty="0"/>
              <a:t>צמחים מוגנים</a:t>
            </a:r>
            <a:r>
              <a:rPr lang="he-IL" sz="3200" dirty="0"/>
              <a:t>. בין הצמחים המוגנים נכללים גם כלל העצים הבוגרים בארצנו. אסור לכרות אותם או לעקור את שורשיהם.</a:t>
            </a:r>
          </a:p>
          <a:p>
            <a:pPr algn="r" rtl="1"/>
            <a:r>
              <a:rPr lang="he-IL" sz="2800" b="1" dirty="0" smtClean="0">
                <a:effectLst>
                  <a:outerShdw blurRad="38100" dist="38100" dir="2700000" algn="tl">
                    <a:srgbClr val="000000">
                      <a:alpha val="43137"/>
                    </a:srgbClr>
                  </a:outerShdw>
                </a:effectLst>
              </a:rPr>
              <a:t>צמחים </a:t>
            </a:r>
            <a:r>
              <a:rPr lang="he-IL" sz="2800" b="1" dirty="0">
                <a:effectLst>
                  <a:outerShdw blurRad="38100" dist="38100" dir="2700000" algn="tl">
                    <a:srgbClr val="000000">
                      <a:alpha val="43137"/>
                    </a:srgbClr>
                  </a:outerShdw>
                </a:effectLst>
              </a:rPr>
              <a:t>מוגנים</a:t>
            </a:r>
            <a:r>
              <a:rPr lang="he-IL" sz="2800" dirty="0">
                <a:effectLst>
                  <a:outerShdw blurRad="38100" dist="38100" dir="2700000" algn="tl">
                    <a:srgbClr val="000000">
                      <a:alpha val="43137"/>
                    </a:srgbClr>
                  </a:outerShdw>
                </a:effectLst>
              </a:rPr>
              <a:t> </a:t>
            </a:r>
            <a:r>
              <a:rPr lang="he-IL" sz="2800" dirty="0"/>
              <a:t>– </a:t>
            </a:r>
            <a:r>
              <a:rPr lang="he-IL" sz="2800" b="1" dirty="0"/>
              <a:t>צמחים</a:t>
            </a:r>
            <a:r>
              <a:rPr lang="he-IL" sz="2800" dirty="0"/>
              <a:t> </a:t>
            </a:r>
            <a:r>
              <a:rPr lang="he-IL" sz="2800" b="1" dirty="0"/>
              <a:t>שאסור לקטוף אותם</a:t>
            </a:r>
            <a:endParaRPr lang="en-US" sz="3200" b="1" dirty="0"/>
          </a:p>
          <a:p>
            <a:pPr algn="r"/>
            <a:r>
              <a:rPr lang="he-IL" sz="3600" b="1" dirty="0">
                <a:latin typeface="Arial" panose="020B0604020202020204" pitchFamily="34" charset="0"/>
              </a:rPr>
              <a:t> </a:t>
            </a:r>
            <a:endParaRPr lang="he-IL" sz="3600" dirty="0"/>
          </a:p>
        </p:txBody>
      </p:sp>
      <p:sp>
        <p:nvSpPr>
          <p:cNvPr id="2" name="מלבן 1">
            <a:extLst>
              <a:ext uri="{FF2B5EF4-FFF2-40B4-BE49-F238E27FC236}">
                <a16:creationId xmlns:a16="http://schemas.microsoft.com/office/drawing/2014/main" id="{5CD925FA-8F92-41E5-A0F1-14DA4A0F931D}"/>
              </a:ext>
            </a:extLst>
          </p:cNvPr>
          <p:cNvSpPr/>
          <p:nvPr/>
        </p:nvSpPr>
        <p:spPr>
          <a:xfrm>
            <a:off x="3617846" y="1468754"/>
            <a:ext cx="6096000" cy="646331"/>
          </a:xfrm>
          <a:prstGeom prst="rect">
            <a:avLst/>
          </a:prstGeom>
        </p:spPr>
        <p:txBody>
          <a:bodyPr>
            <a:spAutoFit/>
          </a:bodyPr>
          <a:lstStyle/>
          <a:p>
            <a:pPr algn="ctr"/>
            <a:r>
              <a:rPr lang="he-IL" sz="3600" b="1" dirty="0">
                <a:solidFill>
                  <a:srgbClr val="636363"/>
                </a:solidFill>
                <a:effectLst>
                  <a:outerShdw blurRad="38100" dist="38100" dir="2700000" algn="tl">
                    <a:srgbClr val="000000">
                      <a:alpha val="43137"/>
                    </a:srgbClr>
                  </a:outerShdw>
                </a:effectLst>
                <a:latin typeface="Arial" panose="020B0604020202020204" pitchFamily="34" charset="0"/>
              </a:rPr>
              <a:t>צמחים מוגנים בארץ ישראל</a:t>
            </a:r>
            <a:endParaRPr lang="he-IL" sz="3600" dirty="0">
              <a:effectLst>
                <a:outerShdw blurRad="38100" dist="38100" dir="2700000" algn="tl">
                  <a:srgbClr val="000000">
                    <a:alpha val="43137"/>
                  </a:srgbClr>
                </a:outerShdw>
              </a:effectLst>
            </a:endParaRPr>
          </a:p>
        </p:txBody>
      </p:sp>
      <p:sp>
        <p:nvSpPr>
          <p:cNvPr id="4" name="מלבן 3">
            <a:extLst>
              <a:ext uri="{FF2B5EF4-FFF2-40B4-BE49-F238E27FC236}">
                <a16:creationId xmlns:a16="http://schemas.microsoft.com/office/drawing/2014/main" id="{76794AE6-B061-4C5B-A5A8-2007140995B0}"/>
              </a:ext>
            </a:extLst>
          </p:cNvPr>
          <p:cNvSpPr/>
          <p:nvPr/>
        </p:nvSpPr>
        <p:spPr>
          <a:xfrm>
            <a:off x="1021643" y="6475106"/>
            <a:ext cx="3793026" cy="369332"/>
          </a:xfrm>
          <a:prstGeom prst="rect">
            <a:avLst/>
          </a:prstGeom>
        </p:spPr>
        <p:txBody>
          <a:bodyPr wrap="none">
            <a:spAutoFit/>
          </a:bodyPr>
          <a:lstStyle/>
          <a:p>
            <a:r>
              <a:rPr lang="he-IL" b="1" dirty="0"/>
              <a:t>מתוך: יחידת ההוראה צמחי ארץ ישראל</a:t>
            </a:r>
          </a:p>
        </p:txBody>
      </p:sp>
      <p:pic>
        <p:nvPicPr>
          <p:cNvPr id="7" name="תמונה 6" descr="תמונה של אסור לקטוף - הפארק הלאומי - לכלוך,ברבורים - תפוז אנשים"/>
          <p:cNvPicPr/>
          <p:nvPr/>
        </p:nvPicPr>
        <p:blipFill rotWithShape="1">
          <a:blip r:embed="rId4">
            <a:extLst>
              <a:ext uri="{28A0092B-C50C-407E-A947-70E740481C1C}">
                <a14:useLocalDpi xmlns:a14="http://schemas.microsoft.com/office/drawing/2010/main" val="0"/>
              </a:ext>
            </a:extLst>
          </a:blip>
          <a:srcRect l="29735" t="29033" r="25111" b="19647"/>
          <a:stretch/>
        </p:blipFill>
        <p:spPr bwMode="auto">
          <a:xfrm>
            <a:off x="533401" y="400051"/>
            <a:ext cx="2182906" cy="1974244"/>
          </a:xfrm>
          <a:prstGeom prst="rect">
            <a:avLst/>
          </a:prstGeom>
          <a:ln>
            <a:noFill/>
          </a:ln>
          <a:effectLst>
            <a:softEdge rad="112500"/>
          </a:effectLst>
          <a:extLst>
            <a:ext uri="{53640926-AAD7-44D8-BBD7-CCE9431645EC}">
              <a14:shadowObscured xmlns:a14="http://schemas.microsoft.com/office/drawing/2010/main"/>
            </a:ext>
          </a:extLst>
        </p:spPr>
      </p:pic>
      <p:sp>
        <p:nvSpPr>
          <p:cNvPr id="6" name="TextBox 5"/>
          <p:cNvSpPr txBox="1"/>
          <p:nvPr/>
        </p:nvSpPr>
        <p:spPr>
          <a:xfrm>
            <a:off x="10544782" y="2723745"/>
            <a:ext cx="1498061" cy="1477328"/>
          </a:xfrm>
          <a:prstGeom prst="rect">
            <a:avLst/>
          </a:prstGeom>
          <a:noFill/>
        </p:spPr>
        <p:txBody>
          <a:bodyPr wrap="square" rtlCol="1">
            <a:spAutoFit/>
          </a:bodyPr>
          <a:lstStyle/>
          <a:p>
            <a:pPr algn="ctr"/>
            <a:r>
              <a:rPr lang="he-IL" sz="2400" dirty="0">
                <a:solidFill>
                  <a:schemeClr val="accent1"/>
                </a:solidFill>
                <a:latin typeface="Guttman Yad-Brush" panose="02010401010101010101" pitchFamily="2" charset="-79"/>
                <a:cs typeface="Guttman Yad-Brush" panose="02010401010101010101" pitchFamily="2" charset="-79"/>
              </a:rPr>
              <a:t>מה הם צמחים מוגנים</a:t>
            </a:r>
            <a:r>
              <a:rPr lang="he-IL" sz="2000" dirty="0">
                <a:solidFill>
                  <a:schemeClr val="accent1"/>
                </a:solidFill>
              </a:rPr>
              <a:t>?</a:t>
            </a:r>
          </a:p>
          <a:p>
            <a:endParaRPr lang="he-IL" dirty="0"/>
          </a:p>
        </p:txBody>
      </p:sp>
    </p:spTree>
    <p:extLst>
      <p:ext uri="{BB962C8B-B14F-4D97-AF65-F5344CB8AC3E}">
        <p14:creationId xmlns:p14="http://schemas.microsoft.com/office/powerpoint/2010/main" val="28865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מפיקים מידע: פִּסקה </a:t>
            </a:r>
            <a:r>
              <a:rPr lang="he-IL" dirty="0"/>
              <a:t>שנייה</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2710928" y="6343927"/>
            <a:ext cx="12487584" cy="3844925"/>
          </a:xfrm>
        </p:spPr>
        <p:txBody>
          <a:bodyPr/>
          <a:lstStyle/>
          <a:p>
            <a:r>
              <a:rPr lang="he-IL" dirty="0"/>
              <a:t/>
            </a:r>
            <a:br>
              <a:rPr lang="he-IL"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3" name="מלבן 2"/>
          <p:cNvSpPr/>
          <p:nvPr/>
        </p:nvSpPr>
        <p:spPr>
          <a:xfrm>
            <a:off x="822907" y="1351548"/>
            <a:ext cx="9111926" cy="4585871"/>
          </a:xfrm>
          <a:prstGeom prst="rect">
            <a:avLst/>
          </a:prstGeom>
        </p:spPr>
        <p:txBody>
          <a:bodyPr wrap="square">
            <a:spAutoFit/>
          </a:bodyPr>
          <a:lstStyle/>
          <a:p>
            <a:pPr algn="r" rtl="1"/>
            <a:r>
              <a:rPr lang="he-IL" sz="3600" dirty="0"/>
              <a:t/>
            </a:r>
            <a:br>
              <a:rPr lang="he-IL" sz="3600" dirty="0"/>
            </a:br>
            <a:r>
              <a:rPr lang="he-IL" sz="3200" b="1" dirty="0"/>
              <a:t>מדוע צמחי הבר זקוקים להגנה?</a:t>
            </a:r>
            <a:endParaRPr lang="en-US" sz="3200" dirty="0"/>
          </a:p>
          <a:p>
            <a:pPr algn="r" rtl="1"/>
            <a:endParaRPr lang="he-IL" sz="3200" dirty="0"/>
          </a:p>
          <a:p>
            <a:pPr algn="r" rtl="1"/>
            <a:r>
              <a:rPr lang="he-IL" sz="3200" dirty="0"/>
              <a:t>עד לפני כמה שנים היו המטיילים נוהגים לקטוף צמחי בר כדי לקשט בהם את ביתם או </a:t>
            </a:r>
            <a:r>
              <a:rPr lang="he-IL" sz="3200" b="1" dirty="0">
                <a:solidFill>
                  <a:srgbClr val="FF0000"/>
                </a:solidFill>
              </a:rPr>
              <a:t>להעניק </a:t>
            </a:r>
            <a:r>
              <a:rPr lang="he-IL" sz="3200" dirty="0"/>
              <a:t>אותם  לקרוביהם. </a:t>
            </a:r>
          </a:p>
          <a:p>
            <a:pPr algn="r" rtl="1"/>
            <a:r>
              <a:rPr lang="he-IL" sz="3200" dirty="0"/>
              <a:t>ילדים וילדות קטפו צמחים כדי לשמח את הוריהם, והיו כאלו ששזרו מהם זרי פרחים לימי הולדת. קטיף צמחי הבר גרם לירידה חדה בכמות צמחים אלה, וחלק מהם כמעט נעלמו מנופה של ארץ ישראל. </a:t>
            </a:r>
            <a:endParaRPr lang="en-US" sz="3200" dirty="0"/>
          </a:p>
        </p:txBody>
      </p:sp>
      <p:sp>
        <p:nvSpPr>
          <p:cNvPr id="7" name="מלבן 6">
            <a:extLst>
              <a:ext uri="{FF2B5EF4-FFF2-40B4-BE49-F238E27FC236}">
                <a16:creationId xmlns:a16="http://schemas.microsoft.com/office/drawing/2014/main" id="{2F80E482-2D40-4BF5-9725-84438E45EC68}"/>
              </a:ext>
            </a:extLst>
          </p:cNvPr>
          <p:cNvSpPr/>
          <p:nvPr/>
        </p:nvSpPr>
        <p:spPr>
          <a:xfrm>
            <a:off x="1021643" y="6475106"/>
            <a:ext cx="3793026" cy="369332"/>
          </a:xfrm>
          <a:prstGeom prst="rect">
            <a:avLst/>
          </a:prstGeom>
        </p:spPr>
        <p:txBody>
          <a:bodyPr wrap="none">
            <a:spAutoFit/>
          </a:bodyPr>
          <a:lstStyle/>
          <a:p>
            <a:r>
              <a:rPr lang="he-IL" b="1" dirty="0"/>
              <a:t>מתוך: יחידת ההוראה צמחי ארץ ישראל</a:t>
            </a:r>
          </a:p>
        </p:txBody>
      </p:sp>
      <p:sp>
        <p:nvSpPr>
          <p:cNvPr id="2" name="TextBox 1"/>
          <p:cNvSpPr txBox="1"/>
          <p:nvPr/>
        </p:nvSpPr>
        <p:spPr>
          <a:xfrm>
            <a:off x="10107827" y="2162432"/>
            <a:ext cx="1853514" cy="3416320"/>
          </a:xfrm>
          <a:prstGeom prst="rect">
            <a:avLst/>
          </a:prstGeom>
          <a:noFill/>
        </p:spPr>
        <p:txBody>
          <a:bodyPr wrap="square" rtlCol="1">
            <a:spAutoFit/>
          </a:bodyPr>
          <a:lstStyle/>
          <a:p>
            <a:pPr algn="ctr"/>
            <a:endParaRPr lang="he-IL" sz="2400" dirty="0">
              <a:solidFill>
                <a:schemeClr val="accent1"/>
              </a:solidFill>
              <a:latin typeface="Guttman Yad-Brush" panose="02010401010101010101" pitchFamily="2" charset="-79"/>
              <a:cs typeface="Guttman Yad-Brush" panose="02010401010101010101" pitchFamily="2" charset="-79"/>
            </a:endParaRPr>
          </a:p>
          <a:p>
            <a:pPr algn="ctr"/>
            <a:endParaRPr lang="he-IL" sz="2400" dirty="0">
              <a:solidFill>
                <a:schemeClr val="accent1"/>
              </a:solidFill>
              <a:latin typeface="Guttman Yad-Brush" panose="02010401010101010101" pitchFamily="2" charset="-79"/>
              <a:cs typeface="Guttman Yad-Brush" panose="02010401010101010101" pitchFamily="2" charset="-79"/>
            </a:endParaRPr>
          </a:p>
          <a:p>
            <a:pPr algn="ctr"/>
            <a:r>
              <a:rPr lang="he-IL" sz="2400" dirty="0">
                <a:solidFill>
                  <a:schemeClr val="accent1"/>
                </a:solidFill>
                <a:latin typeface="Guttman Yad-Brush" panose="02010401010101010101" pitchFamily="2" charset="-79"/>
                <a:cs typeface="Guttman Yad-Brush" panose="02010401010101010101" pitchFamily="2" charset="-79"/>
              </a:rPr>
              <a:t>קטיף צמחי  הבר גרם לירידה חדה  בכמות של צמחים אלה</a:t>
            </a:r>
          </a:p>
        </p:txBody>
      </p:sp>
      <p:pic>
        <p:nvPicPr>
          <p:cNvPr id="9" name="Picture 3" descr="A close up of a flower&#10;&#10;Description automatically generated">
            <a:extLst>
              <a:ext uri="{FF2B5EF4-FFF2-40B4-BE49-F238E27FC236}">
                <a16:creationId xmlns:a16="http://schemas.microsoft.com/office/drawing/2014/main" id="{8DC1D87D-B018-45C3-9577-E15868958DE9}"/>
              </a:ext>
            </a:extLst>
          </p:cNvPr>
          <p:cNvPicPr>
            <a:picLocks noChangeAspect="1"/>
          </p:cNvPicPr>
          <p:nvPr/>
        </p:nvPicPr>
        <p:blipFill>
          <a:blip r:embed="rId4"/>
          <a:stretch>
            <a:fillRect/>
          </a:stretch>
        </p:blipFill>
        <p:spPr>
          <a:xfrm rot="20564751">
            <a:off x="624668" y="675739"/>
            <a:ext cx="2480641" cy="1583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247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330778" y="663126"/>
            <a:ext cx="6901521" cy="720000"/>
          </a:xfrm>
        </p:spPr>
        <p:txBody>
          <a:bodyPr>
            <a:normAutofit/>
          </a:bodyPr>
          <a:lstStyle/>
          <a:p>
            <a:r>
              <a:rPr lang="he-IL" dirty="0" smtClean="0"/>
              <a:t>קטע נלווה:</a:t>
            </a:r>
            <a:r>
              <a:rPr lang="en-US" dirty="0" smtClean="0"/>
              <a:t> </a:t>
            </a:r>
            <a:r>
              <a:rPr lang="he-IL" dirty="0" smtClean="0"/>
              <a:t>צמחים מוגנים</a:t>
            </a:r>
            <a:endParaRPr lang="he-IL" dirty="0"/>
          </a:p>
        </p:txBody>
      </p:sp>
      <p:sp>
        <p:nvSpPr>
          <p:cNvPr id="4" name="TextBox 3"/>
          <p:cNvSpPr txBox="1"/>
          <p:nvPr/>
        </p:nvSpPr>
        <p:spPr>
          <a:xfrm>
            <a:off x="6384032" y="1533466"/>
            <a:ext cx="3675900" cy="4893647"/>
          </a:xfrm>
          <a:prstGeom prst="rect">
            <a:avLst/>
          </a:prstGeom>
          <a:noFill/>
        </p:spPr>
        <p:txBody>
          <a:bodyPr wrap="square" rtlCol="1">
            <a:spAutoFit/>
          </a:bodyPr>
          <a:lstStyle/>
          <a:p>
            <a:pPr algn="ctr"/>
            <a:r>
              <a:rPr lang="he-IL" sz="3200" b="1" i="1" u="sng" dirty="0">
                <a:solidFill>
                  <a:schemeClr val="accent1">
                    <a:lumMod val="60000"/>
                    <a:lumOff val="40000"/>
                  </a:schemeClr>
                </a:solidFill>
                <a:effectLst>
                  <a:outerShdw blurRad="38100" dist="38100" dir="2700000" algn="tl">
                    <a:srgbClr val="000000">
                      <a:alpha val="43137"/>
                    </a:srgbClr>
                  </a:outerShdw>
                </a:effectLst>
              </a:rPr>
              <a:t>צמחים יפים </a:t>
            </a:r>
          </a:p>
          <a:p>
            <a:pPr algn="ctr"/>
            <a:r>
              <a:rPr lang="he-IL" sz="2800" b="1" dirty="0">
                <a:effectLst>
                  <a:outerShdw blurRad="38100" dist="38100" dir="2700000" algn="tl">
                    <a:srgbClr val="000000">
                      <a:alpha val="43137"/>
                    </a:srgbClr>
                  </a:outerShdw>
                </a:effectLst>
              </a:rPr>
              <a:t>צמחים שבגלל יופיים נקטפו בעבר על ידי מטיילים רבים. </a:t>
            </a:r>
          </a:p>
          <a:p>
            <a:pPr algn="ctr"/>
            <a:r>
              <a:rPr lang="he-IL" sz="2800" b="1" dirty="0">
                <a:effectLst>
                  <a:outerShdw blurRad="38100" dist="38100" dir="2700000" algn="tl">
                    <a:srgbClr val="000000">
                      <a:alpha val="43137"/>
                    </a:srgbClr>
                  </a:outerShdw>
                </a:effectLst>
              </a:rPr>
              <a:t>דוגמה לצמחים אלו: כלנית מצויה ורקפת מצויה.</a:t>
            </a:r>
          </a:p>
          <a:p>
            <a:pPr algn="ctr"/>
            <a:r>
              <a:rPr lang="he-IL" sz="2800" b="1" dirty="0">
                <a:effectLst>
                  <a:outerShdw blurRad="38100" dist="38100" dir="2700000" algn="tl">
                    <a:srgbClr val="000000">
                      <a:alpha val="43137"/>
                    </a:srgbClr>
                  </a:outerShdw>
                </a:effectLst>
              </a:rPr>
              <a:t> הצמחים הללו אינם נדירים, אבל לו לא היו מוגדרים צמחים מוגנים, היו נכחדים. </a:t>
            </a:r>
            <a:endParaRPr lang="he-IL" dirty="0"/>
          </a:p>
        </p:txBody>
      </p:sp>
      <p:pic>
        <p:nvPicPr>
          <p:cNvPr id="5" name="תמונה 4" descr="גבעת הרקפות בטל שחר"/>
          <p:cNvPicPr/>
          <p:nvPr/>
        </p:nvPicPr>
        <p:blipFill rotWithShape="1">
          <a:blip r:embed="rId3">
            <a:extLst>
              <a:ext uri="{28A0092B-C50C-407E-A947-70E740481C1C}">
                <a14:useLocalDpi xmlns:a14="http://schemas.microsoft.com/office/drawing/2010/main" val="0"/>
              </a:ext>
            </a:extLst>
          </a:blip>
          <a:srcRect l="6939" t="2604" r="30834" b="5470"/>
          <a:stretch/>
        </p:blipFill>
        <p:spPr bwMode="auto">
          <a:xfrm>
            <a:off x="3330778" y="1980340"/>
            <a:ext cx="2141594" cy="3859422"/>
          </a:xfrm>
          <a:prstGeom prst="roundRect">
            <a:avLst>
              <a:gd name="adj" fmla="val 4167"/>
            </a:avLst>
          </a:prstGeom>
          <a:solidFill>
            <a:srgbClr val="FFFFFF"/>
          </a:solidFill>
          <a:ln w="76200" cap="sq" cmpd="sng" algn="ctr">
            <a:solidFill>
              <a:srgbClr val="292929"/>
            </a:solidFill>
            <a:prstDash val="solid"/>
            <a:miter lim="800000"/>
            <a:headEnd type="none" w="med" len="med"/>
            <a:tailEnd type="none" w="med" len="me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53640926-AAD7-44D8-BBD7-CCE9431645EC}">
              <a14:shadowObscured xmlns:a14="http://schemas.microsoft.com/office/drawing/2010/main"/>
            </a:ext>
          </a:extLst>
        </p:spPr>
      </p:pic>
      <p:sp>
        <p:nvSpPr>
          <p:cNvPr id="3" name="TextBox 2"/>
          <p:cNvSpPr txBox="1"/>
          <p:nvPr/>
        </p:nvSpPr>
        <p:spPr>
          <a:xfrm>
            <a:off x="3451654" y="5925988"/>
            <a:ext cx="1770106" cy="369332"/>
          </a:xfrm>
          <a:prstGeom prst="rect">
            <a:avLst/>
          </a:prstGeom>
          <a:noFill/>
        </p:spPr>
        <p:txBody>
          <a:bodyPr wrap="square" rtlCol="1">
            <a:spAutoFit/>
          </a:bodyPr>
          <a:lstStyle/>
          <a:p>
            <a:pPr algn="ctr"/>
            <a:r>
              <a:rPr lang="he-IL" dirty="0"/>
              <a:t>רקפות וכלנית</a:t>
            </a:r>
          </a:p>
        </p:txBody>
      </p:sp>
    </p:spTree>
    <p:extLst>
      <p:ext uri="{BB962C8B-B14F-4D97-AF65-F5344CB8AC3E}">
        <p14:creationId xmlns:p14="http://schemas.microsoft.com/office/powerpoint/2010/main" val="4078083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3908</TotalTime>
  <Words>2087</Words>
  <Application>Microsoft Office PowerPoint</Application>
  <PresentationFormat>מסך רחב</PresentationFormat>
  <Paragraphs>328</Paragraphs>
  <Slides>23</Slides>
  <Notes>23</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23</vt:i4>
      </vt:variant>
    </vt:vector>
  </HeadingPairs>
  <TitlesOfParts>
    <vt:vector size="29" baseType="lpstr">
      <vt:lpstr>Alef</vt:lpstr>
      <vt:lpstr>Arial</vt:lpstr>
      <vt:lpstr>Calibri</vt:lpstr>
      <vt:lpstr>Guttman Yad-Brush</vt:lpstr>
      <vt:lpstr>Open Sans</vt:lpstr>
      <vt:lpstr>Office Theme</vt:lpstr>
      <vt:lpstr>מצגת של PowerPoint‏</vt:lpstr>
      <vt:lpstr>מה להביא לשיעור? </vt:lpstr>
      <vt:lpstr>מה צפוי לנו בשיעור היום?</vt:lpstr>
      <vt:lpstr>העלאת ידע קודם</vt:lpstr>
      <vt:lpstr>מתחילים בהנאה</vt:lpstr>
      <vt:lpstr>נשאל את עצמנו לפני שנקרא את הטקסט</vt:lpstr>
      <vt:lpstr>מפיקים מידע:  פִּסקה ראשונה</vt:lpstr>
      <vt:lpstr>מפיקים מידע: פִּסקה שנייה</vt:lpstr>
      <vt:lpstr>קטע נלווה: צמחים מוגנים</vt:lpstr>
      <vt:lpstr>קטע נלווה: צמחים מוגנים</vt:lpstr>
      <vt:lpstr>קטע נלווה: צמחים מוגנים</vt:lpstr>
      <vt:lpstr>קטע נלווה – צמחים מוגנים</vt:lpstr>
      <vt:lpstr>תרגול: צמחים מוגנים</vt:lpstr>
      <vt:lpstr>עכשיו לומדים – פִּסקה שלישית</vt:lpstr>
      <vt:lpstr>כותבים רעיון</vt:lpstr>
      <vt:lpstr>ממשיכים לתרגל</vt:lpstr>
      <vt:lpstr>עונים על השאלות</vt:lpstr>
      <vt:lpstr>ממשיכים לתרגל</vt:lpstr>
      <vt:lpstr>הקניית ידע: בעלי חיים מוגנים</vt:lpstr>
      <vt:lpstr>ממשיכים לתרגל</vt:lpstr>
      <vt:lpstr>ממשיכים לתרגל</vt:lpstr>
      <vt:lpstr>מסכמים  ומסיימים</vt:lpstr>
      <vt:lpstr>ממשיכים לתרגל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shira</cp:lastModifiedBy>
  <cp:revision>237</cp:revision>
  <dcterms:created xsi:type="dcterms:W3CDTF">2020-03-11T07:11:19Z</dcterms:created>
  <dcterms:modified xsi:type="dcterms:W3CDTF">2021-08-19T16:32:26Z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yacohen@microsoft.com</vt:lpwstr>
  </property>
  <property fmtid="{D5CDD505-2E9C-101B-9397-08002B2CF9AE}" pid="5" name="MSIP_Label_f42aa342-8706-4288-bd11-ebb85995028c_SetDate">
    <vt:lpwstr>2020-05-23T21:41:49.6799079Z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eb4ec289-e71c-4e9c-9333-a3481bed7894</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