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517" r:id="rId2"/>
    <p:sldId id="413" r:id="rId3"/>
    <p:sldId id="366" r:id="rId4"/>
    <p:sldId id="518" r:id="rId5"/>
    <p:sldId id="355" r:id="rId6"/>
    <p:sldId id="436" r:id="rId7"/>
    <p:sldId id="449" r:id="rId8"/>
    <p:sldId id="448" r:id="rId9"/>
    <p:sldId id="528" r:id="rId10"/>
    <p:sldId id="530" r:id="rId11"/>
    <p:sldId id="437" r:id="rId12"/>
    <p:sldId id="520" r:id="rId13"/>
    <p:sldId id="519" r:id="rId14"/>
    <p:sldId id="438" r:id="rId15"/>
    <p:sldId id="439" r:id="rId16"/>
    <p:sldId id="440" r:id="rId17"/>
    <p:sldId id="486" r:id="rId18"/>
    <p:sldId id="488" r:id="rId19"/>
    <p:sldId id="465" r:id="rId20"/>
    <p:sldId id="318" r:id="rId21"/>
    <p:sldId id="368" r:id="rId22"/>
    <p:sldId id="483" r:id="rId23"/>
    <p:sldId id="474" r:id="rId24"/>
    <p:sldId id="521" r:id="rId25"/>
    <p:sldId id="522" r:id="rId26"/>
    <p:sldId id="523" r:id="rId27"/>
    <p:sldId id="446" r:id="rId28"/>
    <p:sldId id="447" r:id="rId29"/>
    <p:sldId id="533" r:id="rId30"/>
    <p:sldId id="450" r:id="rId31"/>
    <p:sldId id="451" r:id="rId32"/>
    <p:sldId id="524" r:id="rId33"/>
    <p:sldId id="489" r:id="rId34"/>
    <p:sldId id="526" r:id="rId35"/>
    <p:sldId id="496" r:id="rId36"/>
    <p:sldId id="525" r:id="rId37"/>
    <p:sldId id="527" r:id="rId38"/>
    <p:sldId id="491" r:id="rId39"/>
    <p:sldId id="536" r:id="rId40"/>
    <p:sldId id="532" r:id="rId41"/>
    <p:sldId id="509" r:id="rId42"/>
    <p:sldId id="511" r:id="rId43"/>
    <p:sldId id="537" r:id="rId44"/>
    <p:sldId id="538" r:id="rId45"/>
    <p:sldId id="492" r:id="rId46"/>
    <p:sldId id="541" r:id="rId47"/>
    <p:sldId id="542" r:id="rId48"/>
    <p:sldId id="543" r:id="rId49"/>
    <p:sldId id="544" r:id="rId50"/>
    <p:sldId id="426" r:id="rId51"/>
    <p:sldId id="516" r:id="rId52"/>
    <p:sldId id="427" r:id="rId53"/>
    <p:sldId id="512" r:id="rId54"/>
    <p:sldId id="513" r:id="rId55"/>
    <p:sldId id="514" r:id="rId56"/>
    <p:sldId id="429" r:id="rId57"/>
    <p:sldId id="515" r:id="rId58"/>
    <p:sldId id="497" r:id="rId59"/>
    <p:sldId id="547" r:id="rId60"/>
    <p:sldId id="548" r:id="rId61"/>
    <p:sldId id="432" r:id="rId62"/>
    <p:sldId id="549" r:id="rId63"/>
    <p:sldId id="550" r:id="rId64"/>
    <p:sldId id="545" r:id="rId65"/>
    <p:sldId id="430" r:id="rId66"/>
    <p:sldId id="431" r:id="rId67"/>
    <p:sldId id="501" r:id="rId68"/>
    <p:sldId id="502" r:id="rId69"/>
  </p:sldIdLst>
  <p:sldSz cx="12192000" cy="6858000"/>
  <p:notesSz cx="6858000" cy="9144000"/>
  <p:embeddedFontLst>
    <p:embeddedFont>
      <p:font typeface="Arial Narrow" panose="020B0606020202030204" pitchFamily="3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024">
          <p15:clr>
            <a:srgbClr val="A4A3A4"/>
          </p15:clr>
        </p15:guide>
        <p15:guide id="2" pos="3863">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8"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36" clrIdx="0"/>
  <p:cmAuthor id="1" name="Windows User" initials="WU" lastIdx="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סגנון ערכת נושא 2 - הדגשה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סגנון ערכת נושא 2 - הדגשה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סגנון בהיר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269D01E-BC32-4049-B463-5C60D7B0CCD2}" styleName="סגנון ערכת נושא 2 - הדגשה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סגנון ביניים 2 - הדגשה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49" autoAdjust="0"/>
    <p:restoredTop sz="85023" autoAdjust="0"/>
  </p:normalViewPr>
  <p:slideViewPr>
    <p:cSldViewPr snapToGrid="0">
      <p:cViewPr>
        <p:scale>
          <a:sx n="62" d="100"/>
          <a:sy n="62" d="100"/>
        </p:scale>
        <p:origin x="-438" y="18"/>
      </p:cViewPr>
      <p:guideLst>
        <p:guide orient="horz" pos="2024"/>
        <p:guide pos="3863"/>
      </p:guideLst>
    </p:cSldViewPr>
  </p:slideViewPr>
  <p:outlineViewPr>
    <p:cViewPr>
      <p:scale>
        <a:sx n="33" d="100"/>
        <a:sy n="33" d="100"/>
      </p:scale>
      <p:origin x="0" y="7915"/>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5" d="100"/>
          <a:sy n="55" d="100"/>
        </p:scale>
        <p:origin x="-2179"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90"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8" Type="http://customschemas.google.com/relationships/presentationmetadata" Target="meta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גיליון1!$B$1</c:f>
              <c:strCache>
                <c:ptCount val="1"/>
                <c:pt idx="0">
                  <c:v>מכירות</c:v>
                </c:pt>
              </c:strCache>
            </c:strRef>
          </c:tx>
          <c:dPt>
            <c:idx val="0"/>
            <c:bubble3D val="0"/>
            <c:spPr>
              <a:solidFill>
                <a:srgbClr val="FF0000"/>
              </a:solidFill>
              <a:ln w="25400" cap="flat" cmpd="sng" algn="ctr">
                <a:solidFill>
                  <a:schemeClr val="accent2"/>
                </a:solidFill>
                <a:prstDash val="solid"/>
              </a:ln>
              <a:effectLst/>
            </c:spPr>
          </c:dPt>
          <c:dPt>
            <c:idx val="1"/>
            <c:bubble3D val="0"/>
            <c:spPr>
              <a:solidFill>
                <a:srgbClr val="FFC000"/>
              </a:solidFill>
              <a:ln w="25400" cap="flat" cmpd="sng" algn="ctr">
                <a:solidFill>
                  <a:schemeClr val="accent3"/>
                </a:solidFill>
                <a:prstDash val="solid"/>
              </a:ln>
              <a:effectLst/>
            </c:spPr>
          </c:dPt>
          <c:cat>
            <c:strRef>
              <c:f>גיליון1!$A$2:$A$5</c:f>
              <c:strCache>
                <c:ptCount val="4"/>
                <c:pt idx="0">
                  <c:v>רבעון ראשון</c:v>
                </c:pt>
                <c:pt idx="1">
                  <c:v>רבעון שני</c:v>
                </c:pt>
                <c:pt idx="2">
                  <c:v>רבעון שלישי</c:v>
                </c:pt>
                <c:pt idx="3">
                  <c:v>רבעון רביעי</c:v>
                </c:pt>
              </c:strCache>
            </c:strRef>
          </c:cat>
          <c:val>
            <c:numRef>
              <c:f>גיליון1!$B$2:$B$5</c:f>
              <c:numCache>
                <c:formatCode>0%</c:formatCode>
                <c:ptCount val="4"/>
                <c:pt idx="0">
                  <c:v>0.45</c:v>
                </c:pt>
                <c:pt idx="1">
                  <c:v>0.55000000000000004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he-I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40625E-2"/>
          <c:y val="2.8124998269869694E-2"/>
          <c:w val="0.96562499999999996"/>
          <c:h val="0.94843750317190556"/>
        </c:manualLayout>
      </c:layout>
      <c:pie3DChart>
        <c:varyColors val="1"/>
        <c:ser>
          <c:idx val="0"/>
          <c:order val="0"/>
          <c:tx>
            <c:strRef>
              <c:f>גיליון1!$B$1</c:f>
              <c:strCache>
                <c:ptCount val="1"/>
                <c:pt idx="0">
                  <c:v>מכירות</c:v>
                </c:pt>
              </c:strCache>
            </c:strRef>
          </c:tx>
          <c:cat>
            <c:strRef>
              <c:f>גיליון1!$A$2:$A$5</c:f>
              <c:strCache>
                <c:ptCount val="4"/>
                <c:pt idx="0">
                  <c:v>רבעון ראשון</c:v>
                </c:pt>
                <c:pt idx="1">
                  <c:v>רבעון שני</c:v>
                </c:pt>
                <c:pt idx="2">
                  <c:v>רבעון שלישי</c:v>
                </c:pt>
                <c:pt idx="3">
                  <c:v>רבעון רביעי</c:v>
                </c:pt>
              </c:strCache>
            </c:strRef>
          </c:cat>
          <c:val>
            <c:numRef>
              <c:f>גיליון1!$B$2:$B$5</c:f>
              <c:numCache>
                <c:formatCode>0%</c:formatCode>
                <c:ptCount val="4"/>
                <c:pt idx="0">
                  <c:v>0.9</c:v>
                </c:pt>
                <c:pt idx="1">
                  <c:v>0.02</c:v>
                </c:pt>
                <c:pt idx="2">
                  <c:v>0.02</c:v>
                </c:pt>
                <c:pt idx="3">
                  <c:v>0.02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he-I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dPt>
            <c:idx val="0"/>
            <c:bubble3D val="0"/>
            <c:spPr>
              <a:solidFill>
                <a:srgbClr val="FFFF00"/>
              </a:solidFill>
            </c:spPr>
          </c:dPt>
          <c:dPt>
            <c:idx val="1"/>
            <c:bubble3D val="0"/>
            <c:spPr>
              <a:solidFill>
                <a:srgbClr val="FF0000"/>
              </a:solidFill>
            </c:spPr>
          </c:dPt>
          <c:dPt>
            <c:idx val="2"/>
            <c:bubble3D val="0"/>
            <c:spPr>
              <a:solidFill>
                <a:srgbClr val="FFC000"/>
              </a:solidFill>
            </c:spPr>
          </c:dPt>
          <c:cat>
            <c:strRef>
              <c:f>גיליון1!$A$2:$A$6</c:f>
              <c:strCache>
                <c:ptCount val="4"/>
                <c:pt idx="0">
                  <c:v>רבעון ראשון</c:v>
                </c:pt>
                <c:pt idx="1">
                  <c:v>רבעון שני</c:v>
                </c:pt>
                <c:pt idx="2">
                  <c:v>רבעון שלישי</c:v>
                </c:pt>
                <c:pt idx="3">
                  <c:v>רבעון רביעי</c:v>
                </c:pt>
              </c:strCache>
            </c:strRef>
          </c:cat>
          <c:val>
            <c:numRef>
              <c:f>גיליון1!$B$2:$B$6</c:f>
              <c:numCache>
                <c:formatCode>0%</c:formatCode>
                <c:ptCount val="5"/>
                <c:pt idx="0">
                  <c:v>0.55000000000000004</c:v>
                </c:pt>
                <c:pt idx="1">
                  <c:v>0.43</c:v>
                </c:pt>
                <c:pt idx="2">
                  <c:v>0.01</c:v>
                </c:pt>
                <c:pt idx="3">
                  <c:v>0.01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he-IL"/>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20-06-03T20:04:33.878" idx="26">
    <p:pos x="221" y="187"/>
    <p:text>הוספתי. הרגשתי שקפצנו ישר פנימה בלי מאקרו</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6-03T20:18:12.870" idx="27">
    <p:pos x="10" y="10"/>
    <p:text>הוספתי כדי שיהיה רצף טוב אחר כך ולא כל רגע יעצרו</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6-03T19:46:06.036" idx="25">
    <p:pos x="654" y="834"/>
    <p:text>השארתי פלזמה רק בהתחלה ומעתה שיניתי לנזול הדם כפי שכתוב בתכנית הלימודים. יהיה להם זמן ללמוד את כל המושגים האלה..</p:text>
  </p:cm>
</p:cmLst>
</file>

<file path=ppt/drawings/drawing1.xml><?xml version="1.0" encoding="utf-8"?>
<c:userShapes xmlns:c="http://schemas.openxmlformats.org/drawingml/2006/chart">
  <cdr:relSizeAnchor xmlns:cdr="http://schemas.openxmlformats.org/drawingml/2006/chartDrawing">
    <cdr:from>
      <cdr:x>0.52686</cdr:x>
      <cdr:y>0.3951</cdr:y>
    </cdr:from>
    <cdr:to>
      <cdr:x>0.87459</cdr:x>
      <cdr:y>0.64823</cdr:y>
    </cdr:to>
    <cdr:sp macro="" textlink="">
      <cdr:nvSpPr>
        <cdr:cNvPr id="2" name="TextBox 1"/>
        <cdr:cNvSpPr txBox="1"/>
      </cdr:nvSpPr>
      <cdr:spPr>
        <a:xfrm xmlns:a="http://schemas.openxmlformats.org/drawingml/2006/main">
          <a:off x="4282317" y="2140915"/>
          <a:ext cx="2826388" cy="1371628"/>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pPr algn="ctr"/>
          <a:r>
            <a:rPr lang="he-IL" sz="3200" b="1" dirty="0" smtClean="0"/>
            <a:t>נוזל הדם</a:t>
          </a:r>
        </a:p>
        <a:p xmlns:a="http://schemas.openxmlformats.org/drawingml/2006/main">
          <a:pPr algn="ctr"/>
          <a:r>
            <a:rPr lang="he-IL" sz="3200" b="1" dirty="0" smtClean="0"/>
            <a:t>55%</a:t>
          </a:r>
          <a:endParaRPr lang="he-IL" sz="1100" b="1" dirty="0"/>
        </a:p>
      </cdr:txBody>
    </cdr:sp>
  </cdr:relSizeAnchor>
  <cdr:relSizeAnchor xmlns:cdr="http://schemas.openxmlformats.org/drawingml/2006/chartDrawing">
    <cdr:from>
      <cdr:x>0.15895</cdr:x>
      <cdr:y>0.36774</cdr:y>
    </cdr:from>
    <cdr:to>
      <cdr:x>0.27905</cdr:x>
      <cdr:y>0.48176</cdr:y>
    </cdr:to>
    <cdr:sp macro="" textlink="">
      <cdr:nvSpPr>
        <cdr:cNvPr id="3" name="TextBox 2"/>
        <cdr:cNvSpPr txBox="1"/>
      </cdr:nvSpPr>
      <cdr:spPr>
        <a:xfrm xmlns:a="http://schemas.openxmlformats.org/drawingml/2006/main">
          <a:off x="1291968" y="1992642"/>
          <a:ext cx="976184" cy="617838"/>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endParaRPr lang="he-IL" sz="1100" dirty="0"/>
        </a:p>
      </cdr:txBody>
    </cdr:sp>
  </cdr:relSizeAnchor>
  <cdr:relSizeAnchor xmlns:cdr="http://schemas.openxmlformats.org/drawingml/2006/chartDrawing">
    <cdr:from>
      <cdr:x>0.14679</cdr:x>
      <cdr:y>0.3609</cdr:y>
    </cdr:from>
    <cdr:to>
      <cdr:x>0.27145</cdr:x>
      <cdr:y>0.5</cdr:y>
    </cdr:to>
    <cdr:sp macro="" textlink="">
      <cdr:nvSpPr>
        <cdr:cNvPr id="4" name="TextBox 3"/>
        <cdr:cNvSpPr txBox="1"/>
      </cdr:nvSpPr>
      <cdr:spPr>
        <a:xfrm xmlns:a="http://schemas.openxmlformats.org/drawingml/2006/main">
          <a:off x="1193114" y="1955572"/>
          <a:ext cx="1013254" cy="753762"/>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endParaRPr lang="he-IL"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למדנו מקודם על גרף עוגה. מה אתם רואים כעת?</a:t>
            </a:r>
          </a:p>
          <a:p>
            <a:r>
              <a:rPr lang="he-IL" dirty="0" smtClean="0"/>
              <a:t>הפלזמה מורכבת מ 90% מים והיתר תאי</a:t>
            </a:r>
            <a:r>
              <a:rPr lang="he-IL" baseline="0" dirty="0" smtClean="0"/>
              <a:t> דם, חומרי מזון, סוכרים וגם פסולת.</a:t>
            </a:r>
          </a:p>
          <a:p>
            <a:r>
              <a:rPr lang="he-IL" baseline="0" dirty="0" smtClean="0"/>
              <a:t>באמצעות גרף העוגה אנחנו רואים את ההרכב של נוזל הדם בצורה לא מילולית, ומאוד ברורה. תראו כמה נפח המים משמעותי בנוזל הדם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0408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ישנם</a:t>
            </a:r>
            <a:r>
              <a:rPr lang="he-IL" baseline="0" dirty="0" smtClean="0"/>
              <a:t> שלושה סוגים של תאי דם: תאי דם אדומים, תאי דם לבנים וטסיות דם. בשיעור זה נלמד עליהם. נכיר את המבנה של כל אחד מהם ואת התפקוד שלהם בדם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39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במהלך</a:t>
            </a:r>
            <a:r>
              <a:rPr lang="he-IL" baseline="0" dirty="0" smtClean="0"/>
              <a:t> השיעור שלנו אספר לכם על מבנה ותפקוד תאי הדם וגם נראה כיצד ברא אותם הקב"ה בדיוק מופלא לתפקודיהם. העתיקו כעת את הטבלה למחברת ובהמשך נחזור אליה</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(קריאת</a:t>
            </a:r>
            <a:r>
              <a:rPr lang="he-IL" baseline="0" dirty="0" smtClean="0"/>
              <a:t> השקף) א</a:t>
            </a:r>
            <a:r>
              <a:rPr lang="he-IL" dirty="0" smtClean="0"/>
              <a:t>יך ייתכן שהפלזמה המכילה 55% והיא בגוון צהוב נצבעת בצבע אדום? הרי הדם</a:t>
            </a:r>
            <a:r>
              <a:rPr lang="he-IL" baseline="0" dirty="0" smtClean="0"/>
              <a:t> שאנו רואים הינו אדום.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397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על מנת להבין את צבע הדם נבצע התנסות.</a:t>
            </a:r>
          </a:p>
          <a:p>
            <a:r>
              <a:rPr lang="he-IL" dirty="0" smtClean="0"/>
              <a:t>הביאו את כוס המים, הכפית והנס קפה שהכנתם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12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לבצע תוך כדי הסרטה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4522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קריאת השקופית, המתנה של 2 שניות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345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p>
          <a:p>
            <a:r>
              <a:rPr lang="he-IL" dirty="0" smtClean="0"/>
              <a:t>יודעים מיהו המרכיב הזה?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3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מי שמקנה לנוזל</a:t>
            </a:r>
            <a:r>
              <a:rPr lang="he-IL" baseline="0" dirty="0" smtClean="0"/>
              <a:t> הדם את צבעו האדום הם תאי הדם האדומים.</a:t>
            </a:r>
          </a:p>
          <a:p>
            <a:r>
              <a:rPr lang="he-IL" baseline="0" dirty="0" smtClean="0"/>
              <a:t>המספר שלהם הוא עצום!</a:t>
            </a:r>
          </a:p>
          <a:p>
            <a:r>
              <a:rPr lang="he-IL" baseline="0" dirty="0" smtClean="0"/>
              <a:t>יש בכל מילימטר מעוקב כ5 </a:t>
            </a:r>
            <a:r>
              <a:rPr lang="he-IL" baseline="0" dirty="0" err="1" smtClean="0"/>
              <a:t>מליון</a:t>
            </a:r>
            <a:r>
              <a:rPr lang="he-IL" baseline="0" dirty="0" smtClean="0"/>
              <a:t> תאי דם אדומים!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71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באיור תא</a:t>
            </a:r>
            <a:r>
              <a:rPr lang="he-IL" baseline="0" dirty="0" smtClean="0"/>
              <a:t> דם האדום ובאיור תאי הדם בתוך כלי דם. כיצד תתארו את המבנה של תאי הדם האדומים? מלאו את תיאור המבנה בטבלה שהכנתם.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050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מה נכין לצורך השיעור?</a:t>
            </a:r>
            <a:r>
              <a:rPr lang="he-IL" baseline="0" dirty="0" smtClean="0"/>
              <a:t> מחברת וכלי כתיבה...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44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רואים שתאי הדם אינם כדוריים אלא צורתם</a:t>
            </a:r>
            <a:r>
              <a:rPr lang="he-IL" baseline="0" dirty="0" smtClean="0"/>
              <a:t> </a:t>
            </a:r>
            <a:r>
              <a:rPr lang="he-IL" baseline="0" dirty="0" err="1" smtClean="0"/>
              <a:t>כדיסקית</a:t>
            </a:r>
            <a:r>
              <a:rPr lang="he-IL" baseline="0" dirty="0" smtClean="0"/>
              <a:t> מעט פחוסה, מעוכה. בתאי הדם יש חלבון שנקרא המוגלובין ואליו נקשר </a:t>
            </a:r>
            <a:r>
              <a:rPr lang="he-IL" baseline="0" dirty="0" err="1" smtClean="0"/>
              <a:t>חהחמצן</a:t>
            </a:r>
            <a:r>
              <a:rPr lang="he-IL" baseline="0" dirty="0" smtClean="0"/>
              <a:t> </a:t>
            </a:r>
            <a:r>
              <a:rPr lang="he-IL" baseline="0" dirty="0" err="1" smtClean="0"/>
              <a:t>באיזור</a:t>
            </a:r>
            <a:r>
              <a:rPr lang="he-IL" baseline="0" dirty="0" smtClean="0"/>
              <a:t> הריאות ומובל אל כל תאי הגוף.</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באיור הימני של תאי הדם</a:t>
            </a:r>
            <a:r>
              <a:rPr lang="he-IL" baseline="0" dirty="0" smtClean="0"/>
              <a:t> האדומים. תוכלו לראות שהם מסוגלים להתקפל והם מאוד גמישים. זוהי תכונה מאוד חשובה במעבר בכלי הדם שהם מפוצלים בכל הגוף</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971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r>
              <a:rPr lang="he-IL" baseline="0" dirty="0" smtClean="0"/>
              <a:t> ולבצע תוך כדי הסרטה</a:t>
            </a:r>
            <a:endParaRPr lang="he-IL" dirty="0"/>
          </a:p>
        </p:txBody>
      </p:sp>
      <p:sp>
        <p:nvSpPr>
          <p:cNvPr id="4" name="מציין מיקום של מספר שקופית 3"/>
          <p:cNvSpPr>
            <a:spLocks noGrp="1"/>
          </p:cNvSpPr>
          <p:nvPr>
            <p:ph type="sldNum" idx="10"/>
          </p:nvPr>
        </p:nvSpPr>
        <p:spPr/>
        <p:txBody>
          <a:bodyPr/>
          <a:lstStyle/>
          <a:p>
            <a:pPr algn="r"/>
            <a:fld id="{00000000-1234-1234-1234-123412341234}" type="slidenum">
              <a:rPr lang="x-none" smtClean="0">
                <a:solidFill>
                  <a:prstClr val="black"/>
                </a:solidFill>
                <a:latin typeface="Calibri"/>
                <a:ea typeface="Calibri"/>
                <a:cs typeface="Calibri"/>
                <a:sym typeface="Calibri"/>
              </a:rPr>
              <a:pPr algn="r"/>
              <a:t>23</a:t>
            </a:fld>
            <a:endParaRPr lang="x-none">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60622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r>
              <a:rPr lang="he-IL" baseline="0" dirty="0" smtClean="0"/>
              <a:t> ולבצע תוך כדי הסרטה</a:t>
            </a:r>
            <a:endParaRPr lang="he-IL" dirty="0"/>
          </a:p>
        </p:txBody>
      </p:sp>
      <p:sp>
        <p:nvSpPr>
          <p:cNvPr id="4" name="מציין מיקום של מספר שקופית 3"/>
          <p:cNvSpPr>
            <a:spLocks noGrp="1"/>
          </p:cNvSpPr>
          <p:nvPr>
            <p:ph type="sldNum" idx="10"/>
          </p:nvPr>
        </p:nvSpPr>
        <p:spPr/>
        <p:txBody>
          <a:bodyPr/>
          <a:lstStyle/>
          <a:p>
            <a:pPr algn="r"/>
            <a:fld id="{00000000-1234-1234-1234-123412341234}" type="slidenum">
              <a:rPr lang="x-none" smtClean="0">
                <a:solidFill>
                  <a:prstClr val="black"/>
                </a:solidFill>
                <a:latin typeface="Calibri"/>
                <a:ea typeface="Calibri"/>
                <a:cs typeface="Calibri"/>
                <a:sym typeface="Calibri"/>
              </a:rPr>
              <a:pPr algn="r"/>
              <a:t>24</a:t>
            </a:fld>
            <a:endParaRPr lang="x-none">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360622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 ואז לומר</a:t>
            </a:r>
          </a:p>
          <a:p>
            <a:r>
              <a:rPr lang="he-IL" dirty="0" smtClean="0"/>
              <a:t>הוסיפו בטבלה</a:t>
            </a:r>
            <a:r>
              <a:rPr lang="he-IL" baseline="0" dirty="0" smtClean="0"/>
              <a:t> שהכנתם את ההתאמה של צורת </a:t>
            </a:r>
            <a:r>
              <a:rPr lang="he-IL" baseline="0" dirty="0" err="1" smtClean="0"/>
              <a:t>הדיסקית</a:t>
            </a:r>
            <a:r>
              <a:rPr lang="he-IL" baseline="0" dirty="0" smtClean="0"/>
              <a:t> לתפקוד תא הדם האדום. להפעיל טיימר בסוף השקף</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רואים שתאי הדם אינם כדוריים אלא צורתם</a:t>
            </a:r>
            <a:r>
              <a:rPr lang="he-IL" baseline="0" dirty="0" smtClean="0"/>
              <a:t> </a:t>
            </a:r>
            <a:r>
              <a:rPr lang="he-IL" baseline="0" dirty="0" err="1" smtClean="0"/>
              <a:t>כדיסקית</a:t>
            </a:r>
            <a:r>
              <a:rPr lang="he-IL" baseline="0" dirty="0" smtClean="0"/>
              <a:t> מעט פחוסה, מעוכה. בתאי הדם יש חלבון שנקרא המוגלובין ואליו נקשר </a:t>
            </a:r>
            <a:r>
              <a:rPr lang="he-IL" baseline="0" dirty="0" err="1" smtClean="0"/>
              <a:t>חהחמצן</a:t>
            </a:r>
            <a:r>
              <a:rPr lang="he-IL" baseline="0" dirty="0" smtClean="0"/>
              <a:t> </a:t>
            </a:r>
            <a:r>
              <a:rPr lang="he-IL" baseline="0" dirty="0" err="1" smtClean="0"/>
              <a:t>באיזור</a:t>
            </a:r>
            <a:r>
              <a:rPr lang="he-IL" baseline="0" dirty="0" smtClean="0"/>
              <a:t> הריאות ומובל אל כל תאי הגוף.</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לפנינו מגנט ומוט ברזל. הברזל</a:t>
            </a:r>
            <a:r>
              <a:rPr lang="he-IL" baseline="0" dirty="0" smtClean="0"/>
              <a:t> נמשך למגנט. ומה הקשר לתאי הדם האדומים?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0003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בכל תא אדום תקין, יש חלבון הנקרא "המוגלובין", החמצן</a:t>
            </a:r>
            <a:r>
              <a:rPr lang="he-IL" baseline="0" dirty="0" smtClean="0"/>
              <a:t> נמשך אל ההמוגלובין בדומה למגנט. </a:t>
            </a:r>
            <a:r>
              <a:rPr lang="he-IL" baseline="0" dirty="0" err="1" smtClean="0"/>
              <a:t>וגך</a:t>
            </a:r>
            <a:r>
              <a:rPr lang="he-IL" baseline="0" dirty="0" smtClean="0"/>
              <a:t> תא הדם האדום יכול לשאת את החמצן אל התאים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0667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הנה גם כאן הדמיה של תא דם אדום, ההמוגלובין </a:t>
            </a:r>
            <a:r>
              <a:rPr lang="he-IL" dirty="0" err="1" smtClean="0"/>
              <a:t>מייוצג</a:t>
            </a:r>
            <a:r>
              <a:rPr lang="he-IL" dirty="0" smtClean="0"/>
              <a:t> כאן בלבן והחמצן בכדורים אדומים מחוברים אליו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0667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קריאת השקף</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090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שלום תלמידים!</a:t>
            </a:r>
          </a:p>
          <a:p>
            <a:r>
              <a:rPr lang="he-IL" baseline="0" dirty="0" smtClean="0"/>
              <a:t>היום אנחנו עומדים לצאת למסע מרתק הקשור לגוף שלנו. אנחנו עומדים להיכנס לתוך נוזל הדם ולגלות מה יש בו, כנראה שיש הרבה דברים שאנחנו לא מכירים.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060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a:t>
            </a:r>
          </a:p>
          <a:p>
            <a:r>
              <a:rPr lang="he-IL" dirty="0" smtClean="0"/>
              <a:t>על מנת שנוכל לתפקד כראוי, התאים בגופינו חייבים אנרגיה, האנרגיה תתקבל בעזרת הספקה של חמצן (ומזון), ללא </a:t>
            </a:r>
            <a:r>
              <a:rPr lang="he-IL" sz="1400" b="1" dirty="0" smtClean="0">
                <a:solidFill>
                  <a:schemeClr val="accent2">
                    <a:lumMod val="75000"/>
                  </a:schemeClr>
                </a:solidFill>
              </a:rPr>
              <a:t>ההמוגלובין </a:t>
            </a:r>
            <a:r>
              <a:rPr lang="he-IL" dirty="0" smtClean="0"/>
              <a:t>שקושר אליו את החמצן, התא לא יקבל את החמצן הדרוש לו</a:t>
            </a:r>
          </a:p>
          <a:p>
            <a:r>
              <a:rPr lang="he-IL" dirty="0" smtClean="0"/>
              <a:t>ריבוי המוגלובין מאפשר קליטת חמצן לכל מיליוני התאים ולתפקודם התקין</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2163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הוסיפו את ההתאמה החשובה לגבי</a:t>
            </a:r>
            <a:r>
              <a:rPr lang="he-IL" baseline="0" dirty="0" smtClean="0"/>
              <a:t> </a:t>
            </a:r>
            <a:r>
              <a:rPr lang="he-IL" baseline="0" dirty="0" err="1" smtClean="0"/>
              <a:t>ההמולגלובין</a:t>
            </a:r>
            <a:r>
              <a:rPr lang="he-IL" baseline="0" dirty="0" smtClean="0"/>
              <a:t> לטבלה</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נלמד כעת</a:t>
            </a:r>
            <a:r>
              <a:rPr lang="he-IL" baseline="0" dirty="0" smtClean="0"/>
              <a:t> על המבנה והתפקוד של תאי הדם הלבנים. שערו – מה הקשר בין התמונה ובין תאי הדם הלבנים?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7277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תאי הדם הלבנים מסוגלים לזהות פולשים זרים שנכנסו לגוף. כמו למשל: חיידקים ווירוסים</a:t>
            </a:r>
            <a:r>
              <a:rPr lang="he-IL" baseline="0" dirty="0" smtClean="0"/>
              <a:t>, לתקוף ולהשמיד אותם. הם עושים זאת באמצעות קולטנים שיש על פניהם. נצפה כעת בסרטון וננסה לזהות את התאים הלבנים ואת החיידקים.</a:t>
            </a:r>
          </a:p>
          <a:p>
            <a:r>
              <a:rPr lang="he-IL" baseline="0" dirty="0" err="1" smtClean="0"/>
              <a:t>תודך</a:t>
            </a:r>
            <a:r>
              <a:rPr lang="he-IL" baseline="0" dirty="0" smtClean="0"/>
              <a:t> כדי סרטון להסביר. אנחנו רואים תא דם לבן. תראו כיצד הוא מסוגל לנוע בתוך כלי הדם, גם בניגוד לכיוון זרימת הדם. תראו כיצד הוא ממש רודף אחרי החיידק שמיוצג כאן בירוק. תראו כעת כיצד החיידק מכפיל את עצמו בתוך דקות בודדות. אם תאי הדם הלבנים לא יעצרו את הכפלתם, תוך כמה שעות יהיו עשרות אלפי חיידקים בגוף. תראו כיצד תא הדם הלבן מסוגל לשנות צורה וממש לבלוע את החיידקים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9766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נסו להשלים את המידע שלמדתם באמצעות הסרטון והתמונות. מה המבנה</a:t>
            </a:r>
            <a:r>
              <a:rPr lang="he-IL" baseline="0" dirty="0" smtClean="0"/>
              <a:t> הייחודי של תאי הדם הלבנים? מהו תפקודם? וכיצד המבנה מותאם לתפקוד?</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נסו להשלים את המידע שלמדתם באמצעות הסרטון והתמונות. מה המבנה</a:t>
            </a:r>
            <a:r>
              <a:rPr lang="he-IL" baseline="0" dirty="0" smtClean="0"/>
              <a:t> הייחודי של תאי הדם הלבנים? מהו תפקודם? וכיצד המבנה מותאם לתפקוד?</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כעת נלמד על טסיות הדם. יש כאלה שמכנים אותן לוחיות דם.</a:t>
            </a:r>
          </a:p>
          <a:p>
            <a:r>
              <a:rPr lang="he-IL" dirty="0" smtClean="0"/>
              <a:t>מה רואים בתמונה?</a:t>
            </a:r>
          </a:p>
          <a:p>
            <a:r>
              <a:rPr lang="he-IL" dirty="0" smtClean="0"/>
              <a:t>דמוי רשת. במה הרשת קשורה לטסיות?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701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ודאי קרה</a:t>
            </a:r>
            <a:r>
              <a:rPr lang="he-IL" baseline="0" dirty="0" smtClean="0"/>
              <a:t> לכם שקיבלתם מכה או </a:t>
            </a:r>
            <a:r>
              <a:rPr lang="he-IL" baseline="0" dirty="0" err="1" smtClean="0"/>
              <a:t>סריטה</a:t>
            </a:r>
            <a:r>
              <a:rPr lang="he-IL" baseline="0" dirty="0" smtClean="0"/>
              <a:t>, התרחשה פציעה בעור וירד לכם דם. חשבתם פעם כיצד נעצרת זרימת הדם כעבור זמן לא רב?</a:t>
            </a:r>
          </a:p>
          <a:p>
            <a:r>
              <a:rPr lang="he-IL" baseline="0" dirty="0" smtClean="0"/>
              <a:t>זה בדיוק תפקודן של טסיות הדם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0855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כך נראות טסיות הדם. </a:t>
            </a:r>
            <a:r>
              <a:rPr lang="he-IL" baseline="0" dirty="0" smtClean="0"/>
              <a:t>בתחילה הן נראות שטוחות כמו לוחיות וזה באמת השם הנוסף שלהם – לוחיות דם. כשהן מזהות מוקד שבו צריך לטפל הן משנות מעט את צורתן ונראה מראה הרשת שמתחבר לרשת קרישת הדם הגדולה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701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נלמד כיצד מתבצע תהליך קרישת הדם</a:t>
            </a:r>
          </a:p>
          <a:p>
            <a:r>
              <a:rPr lang="he-IL" dirty="0" smtClean="0"/>
              <a:t>לפנינו כלי דם פגוע, שממנו יוצא דם. טסיות הדם מתקרבות במהירות לאזור</a:t>
            </a:r>
            <a:r>
              <a:rPr lang="he-IL" baseline="0" dirty="0" smtClean="0"/>
              <a:t> הפציעה, ויוצרות רשת של חומר הנקרא פיברין, שחוסם את כלי הדם הפצוע עד להתאחות העור באותו האזור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680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כך נראה</a:t>
            </a:r>
            <a:r>
              <a:rPr lang="he-IL" baseline="0" dirty="0" smtClean="0"/>
              <a:t> אזור קרישת הדם</a:t>
            </a:r>
            <a:r>
              <a:rPr lang="he-IL" dirty="0" smtClean="0"/>
              <a:t>. אלו הסיבים של הפיברין שיוצרים רשת חסימה ומונעת מהדם להמשיך</a:t>
            </a:r>
            <a:r>
              <a:rPr lang="he-IL" baseline="0" dirty="0" smtClean="0"/>
              <a:t> לזרום החוצה מהגוף</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169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נסו להשלים את המידע שלמדתם באמצעות הסרטון והתמונות. מה המבנה</a:t>
            </a:r>
            <a:r>
              <a:rPr lang="he-IL" baseline="0" dirty="0" smtClean="0"/>
              <a:t> הייחודי של טסיות הדם? מהו תפקודם? וכיצד המבנה מותאם לתפקוד?</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מילאתם נכון את הטבלה?</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כעת נוכל</a:t>
            </a:r>
            <a:r>
              <a:rPr lang="he-IL" baseline="0" dirty="0" smtClean="0"/>
              <a:t> לדייק את גרף העוגה </a:t>
            </a:r>
            <a:r>
              <a:rPr lang="he-IL" baseline="0" dirty="0" err="1" smtClean="0"/>
              <a:t>איתו</a:t>
            </a:r>
            <a:r>
              <a:rPr lang="he-IL" baseline="0" dirty="0" smtClean="0"/>
              <a:t> פתחנו את השיעור</a:t>
            </a:r>
          </a:p>
          <a:p>
            <a:r>
              <a:rPr lang="he-IL" baseline="0" dirty="0" smtClean="0"/>
              <a:t>החלוקה </a:t>
            </a:r>
            <a:r>
              <a:rPr lang="he-IL" baseline="0" dirty="0" err="1" smtClean="0"/>
              <a:t>המדוייקת</a:t>
            </a:r>
            <a:r>
              <a:rPr lang="he-IL" baseline="0" dirty="0" smtClean="0"/>
              <a:t> יותר היא: נוזל הדם 55 אחוז, תאי הדם האדומים 43% ותאי הדם הלבנים וטסיות הדם יחד – </a:t>
            </a:r>
            <a:r>
              <a:rPr lang="he-IL" baseline="0" dirty="0" smtClean="0"/>
              <a:t>1%</a:t>
            </a:r>
            <a:endParaRPr lang="he-IL" baseline="0"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0106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בצעתם פעם בדיקת</a:t>
            </a:r>
            <a:r>
              <a:rPr lang="he-IL" baseline="0" dirty="0" smtClean="0"/>
              <a:t> דם? אולי ראיתם מבחנות מלאות דם שהולכות למעבדה לצורך בדיקה? זוהי בדיקה שנקראת ספירת דם. (לספר על הבדיקה כמו שכתוב בשקף)</a:t>
            </a:r>
          </a:p>
          <a:p>
            <a:endParaRPr lang="he-IL" dirty="0" smtClean="0"/>
          </a:p>
          <a:p>
            <a:r>
              <a:rPr lang="he-IL" dirty="0" smtClean="0"/>
              <a:t>לאחר</a:t>
            </a:r>
            <a:r>
              <a:rPr lang="he-IL" baseline="0" dirty="0" smtClean="0"/>
              <a:t> לקיחת הדם סופרים את כל רכיבי הדם וככה יודעים אם הבדיקה תקינה או חלילה לא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5939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ננסה לנתח</a:t>
            </a:r>
            <a:r>
              <a:rPr lang="he-IL" baseline="0" dirty="0" smtClean="0"/>
              <a:t> תוצאות של ספירת דם של נבדק </a:t>
            </a:r>
            <a:r>
              <a:rPr lang="he-IL" baseline="0" dirty="0" err="1" smtClean="0"/>
              <a:t>מסויים</a:t>
            </a:r>
            <a:r>
              <a:rPr lang="he-IL" baseline="0" dirty="0" smtClean="0"/>
              <a:t>. ספרו כמה תאי דם, טסיות והמוגלובין יש בדמו.</a:t>
            </a:r>
          </a:p>
          <a:p>
            <a:r>
              <a:rPr lang="he-IL" baseline="0" dirty="0" smtClean="0"/>
              <a:t>תוכלו לראות את הטווח הנורמלי שמסומן באדום ואת הכמות של הנבדק שמסומנת בכחול. שנבדקו?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7136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כדי</a:t>
            </a:r>
            <a:r>
              <a:rPr lang="he-IL" baseline="0" dirty="0" smtClean="0"/>
              <a:t> לדעת אם כמות המרכיבים בדם תקינה משווים בין הטווח הנורמלי לתוצאות הבדיקה. אם ניקח לדוגמה את תאי הדם האדומים נראה שהכמות בדמו של הנבדק היא 4.85 </a:t>
            </a:r>
            <a:r>
              <a:rPr lang="he-IL" baseline="0" dirty="0" err="1" smtClean="0"/>
              <a:t>מליון</a:t>
            </a:r>
            <a:r>
              <a:rPr lang="he-IL" baseline="0" dirty="0" smtClean="0"/>
              <a:t> תאים וזה באמת נמצא בטווח הנורמלי. סימן שהוא תקין לגבי מרכיב זה. מה לגבי שאר המרכיבים? בדקו בבקשה  - האם הרכב הדם של הנבדק תקין לגבי שלושת המרכיבים הנוספים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7136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ברוך</a:t>
            </a:r>
            <a:r>
              <a:rPr lang="he-IL" baseline="0" dirty="0" smtClean="0"/>
              <a:t> השם, תוצאות הנבדק תקינות כולן. כל הערכים נמצאים בטווח הנורמלי</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7136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נראה אם הבנתם</a:t>
            </a:r>
            <a:r>
              <a:rPr lang="he-IL" baseline="0" dirty="0" smtClean="0"/>
              <a:t> כמה חשובה ספירת הדם. אשאל אתכם מספר שאלות ואתם כתבו את התשובות במחברת.</a:t>
            </a:r>
          </a:p>
          <a:p>
            <a:r>
              <a:rPr lang="he-IL" baseline="0" dirty="0" smtClean="0"/>
              <a:t> ניקח לדוגמה נבדק שספירת ההמוגלובין שלו נמוכה. כיצד הוא עשוי להרגיש? היזכרו מה למדנו לגבי תפקיד ההמוגלובין בגוף</a:t>
            </a:r>
            <a:endParaRPr lang="he-IL"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5294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זוכרים שההמוגלובין קושר חמצן בתאי הדם האדומים? במצב</a:t>
            </a:r>
            <a:r>
              <a:rPr lang="he-IL" baseline="0" dirty="0" smtClean="0"/>
              <a:t> שיש פחות המוגלובין מהנורמה, תאי הדם האדומים קושרים פחות חמצן. החולה בדרך כלל מרגיש עייפות מוגברת בגלל שבתאי הגוף שלו חסר </a:t>
            </a:r>
            <a:r>
              <a:rPr lang="he-IL" baseline="0" dirty="0" err="1" smtClean="0"/>
              <a:t>חמצןבמצב</a:t>
            </a:r>
            <a:r>
              <a:rPr lang="he-IL" baseline="0" dirty="0" smtClean="0"/>
              <a:t> קיצוני זוהי מחלה שנקראת אנמיה ומטפלים בה באמצעות מתן תרופות או מנות דם.</a:t>
            </a:r>
          </a:p>
          <a:p>
            <a:r>
              <a:rPr lang="he-IL" baseline="0" dirty="0" smtClean="0"/>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92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smtClean="0"/>
              <a:t>וואווו</a:t>
            </a:r>
            <a:r>
              <a:rPr lang="he-IL" dirty="0" smtClean="0"/>
              <a:t>, יש כאן בליל של צורות והמון המון צבע אדום, חייבים לעשות פה סדר...</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00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173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תאי הדם הלבנים תוקפים</a:t>
            </a:r>
            <a:r>
              <a:rPr lang="he-IL" baseline="0" dirty="0" smtClean="0"/>
              <a:t> את הפולשים כמו החיידקים </a:t>
            </a:r>
            <a:r>
              <a:rPr lang="he-IL" baseline="0" dirty="0" err="1" smtClean="0"/>
              <a:t>והוירוסים</a:t>
            </a:r>
            <a:r>
              <a:rPr lang="he-IL" baseline="0" dirty="0" smtClean="0"/>
              <a:t> וגורמים זרים אחרים. אם כמותם נמוכה – הגוף חשוף למחלות וזיהומים יותר </a:t>
            </a:r>
            <a:r>
              <a:rPr lang="he-IL" baseline="0" dirty="0" err="1" smtClean="0"/>
              <a:t>מכרגיל</a:t>
            </a:r>
            <a:r>
              <a:rPr lang="he-IL" baseline="0" dirty="0" smtClean="0"/>
              <a:t>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850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טסיות הדם מסייעות בקרישה. אם כמותן</a:t>
            </a:r>
            <a:r>
              <a:rPr lang="he-IL" baseline="0" dirty="0" smtClean="0"/>
              <a:t> נמוכה, </a:t>
            </a:r>
            <a:r>
              <a:rPr lang="he-IL" baseline="0" dirty="0" err="1" smtClean="0"/>
              <a:t>יקח</a:t>
            </a:r>
            <a:r>
              <a:rPr lang="he-IL" baseline="0" dirty="0" smtClean="0"/>
              <a:t> הרב זמן לדם להיקרש והחולה עלול להיות בסכנה של איבוד דם.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98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נראה</a:t>
            </a:r>
            <a:r>
              <a:rPr lang="he-IL" baseline="0" dirty="0" smtClean="0"/>
              <a:t> אם הבנו את הנושא...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4949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זוכרים שלמדנו שכמות</a:t>
            </a:r>
            <a:r>
              <a:rPr lang="he-IL" baseline="0" dirty="0" smtClean="0"/>
              <a:t> הפלסמה היא 55% וכמות תאי הדם הוא 45%? אצל נבדק א' רואים כמות קטנה יחסית של תאי דם אדומים. וזה אחד מהמאפיינים של אנמיה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494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לפניכם בירוק</a:t>
            </a:r>
            <a:r>
              <a:rPr lang="he-IL" baseline="0" dirty="0" smtClean="0"/>
              <a:t> – מרכיבי הדם, באדום – תפקודים ובכחול – כמות יחסית. ארגנו במחברת שלישיות מתאימות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869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 בזריזות את השלשות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3869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a:t>
            </a:r>
            <a:r>
              <a:rPr lang="he-IL" baseline="0" dirty="0" smtClean="0"/>
              <a:t> בתמונה וכתבו במחברת כל מה שאתם מזהים בה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845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בוודאי</a:t>
            </a:r>
            <a:r>
              <a:rPr lang="he-IL" baseline="0" dirty="0" smtClean="0"/>
              <a:t> זיהיתם בקלות את תאי הדם הלבנים, את תאי הדם האדומים עם צורתם הפחוסה ואת טסיות הדם. כולם נמצאים בתוך כלי דם. אולי שמתם לב לפצע שיש בכלי הדם, רואים התחלה של קרישת דם ויצירת רשת טסיות הדם</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845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מה</a:t>
            </a:r>
            <a:r>
              <a:rPr lang="he-IL" baseline="0" dirty="0" smtClean="0"/>
              <a:t> לפנינו?</a:t>
            </a:r>
          </a:p>
          <a:p>
            <a:r>
              <a:rPr lang="he-IL" baseline="0" dirty="0" smtClean="0"/>
              <a:t>תמונה של מראה ותמונה של מבחנות דם</a:t>
            </a:r>
          </a:p>
          <a:p>
            <a:r>
              <a:rPr lang="he-IL" baseline="0" dirty="0" smtClean="0"/>
              <a:t>מה הקשר?</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המראה מראה לנו בדיוק מי עומד לפניה. גם הדם יכול להראות</a:t>
            </a:r>
            <a:r>
              <a:rPr lang="he-IL" baseline="0" dirty="0" smtClean="0"/>
              <a:t> </a:t>
            </a:r>
            <a:r>
              <a:rPr lang="he-IL" dirty="0" smtClean="0"/>
              <a:t> אם</a:t>
            </a:r>
            <a:r>
              <a:rPr lang="he-IL" baseline="0" dirty="0" smtClean="0"/>
              <a:t> חלילה יש מחלות וכך יהיה אפשר לטפל בהם</a:t>
            </a:r>
            <a:endParaRPr lang="he-IL"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75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הדם שלנו מורכב משני מרכיבים מרכזיים:</a:t>
            </a:r>
          </a:p>
          <a:p>
            <a:r>
              <a:rPr lang="he-IL" dirty="0" smtClean="0"/>
              <a:t>נוזל הדם</a:t>
            </a:r>
            <a:r>
              <a:rPr lang="he-IL" baseline="0" dirty="0" smtClean="0"/>
              <a:t> צהבהב שקוף שנקרא פלזמה.. הפלזמה מרכיבה מעט יותר ממחצית נפח הדם – 55%</a:t>
            </a:r>
          </a:p>
          <a:p>
            <a:r>
              <a:rPr lang="he-IL" dirty="0" smtClean="0"/>
              <a:t>שהרכבה</a:t>
            </a:r>
            <a:r>
              <a:rPr lang="he-IL" baseline="0" dirty="0" smtClean="0"/>
              <a:t> בדם הוא 55%, ותאי דם עליהם נלמד בהמשך השיעור והרכבם בדם: 45%</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813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תעודה של מגן דוד? למה הכוונה?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5534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 ללא דם אין חיים, בזמן של איבוד דם, (מלחמות, תאונות חלילה),מערים דם של אנשים שתרמו קודם. בתרומת דם מצילים נפש. וכל המציל נפש אחת מישראל כאילו קיים עולם מלא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33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לפניכם</a:t>
            </a:r>
            <a:r>
              <a:rPr lang="he-IL" baseline="0" dirty="0" smtClean="0"/>
              <a:t> גרף הדומה לעוגה ולכן נקרא:" גרף עוגה", גרף זה עוזר לנו לראות היטב גדלים וכמויות.  </a:t>
            </a:r>
            <a:r>
              <a:rPr lang="he-IL" dirty="0" smtClean="0"/>
              <a:t>נלמד לשבץ את הנתונים בגרף עוגה, החלק הגדול הוא הצהוב. החלק המעט קטן</a:t>
            </a:r>
            <a:r>
              <a:rPr lang="he-IL" baseline="0" dirty="0" smtClean="0"/>
              <a:t> יותר הוא האדום. זוכרים מה ההרכב של </a:t>
            </a:r>
            <a:endParaRPr lang="en-US" baseline="0" dirty="0" smtClean="0"/>
          </a:p>
          <a:p>
            <a:r>
              <a:rPr lang="en-US" baseline="0" dirty="0" smtClean="0"/>
              <a:t>                               </a:t>
            </a:r>
            <a:r>
              <a:rPr lang="he-IL" baseline="0" dirty="0" smtClean="0"/>
              <a:t>    הפלזמה הצהובה ומה ההרכב של תאי הדם? שרטטו גרף כזה במחברתכם והשלימו במקום המתאים את הרכב הדם ואחוזיו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805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צדקתם?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9479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הנוזל מורכב בעיקר ממים ויש בו חומרים נוספים שחיוניים לגוף כמו: חומרי מזון, מלחים ועוד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8091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88467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2.jpe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61.pn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64.png"/><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9.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a:t>
            </a:r>
            <a:r>
              <a:rPr lang="he-IL" sz="3200" b="1" dirty="0" smtClean="0"/>
              <a:t>מערכת ההובלה – הרכב הדם</a:t>
            </a:r>
            <a:endParaRPr lang="he-IL" sz="4000" b="1" dirty="0"/>
          </a:p>
        </p:txBody>
      </p:sp>
      <p:sp>
        <p:nvSpPr>
          <p:cNvPr id="2" name="Text Placeholder 1">
            <a:extLst>
              <a:ext uri="{FF2B5EF4-FFF2-40B4-BE49-F238E27FC236}">
                <a16:creationId xmlns=""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a:t>
            </a:r>
            <a:r>
              <a:rPr lang="he-IL" sz="3200" b="1" dirty="0" smtClean="0">
                <a:sym typeface="Calibri"/>
              </a:rPr>
              <a:t>: טליה </a:t>
            </a:r>
            <a:r>
              <a:rPr lang="he-IL" sz="3200" b="1" smtClean="0">
                <a:sym typeface="Calibri"/>
              </a:rPr>
              <a:t>ברדע</a:t>
            </a:r>
            <a:endParaRPr lang="he-IL" sz="3200" b="1" dirty="0" smtClean="0">
              <a:sym typeface="Calibri"/>
            </a:endParaRPr>
          </a:p>
          <a:p>
            <a:r>
              <a:rPr lang="he-IL" sz="2400" b="1" dirty="0" smtClean="0"/>
              <a:t>                          בשיתוף צוות ההדרכה</a:t>
            </a:r>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a:t>
            </a:r>
            <a:r>
              <a:rPr lang="he-IL" sz="6000" dirty="0" smtClean="0">
                <a:solidFill>
                  <a:schemeClr val="bg1"/>
                </a:solidFill>
              </a:rPr>
              <a:t>מדעים לכיתה ו'</a:t>
            </a:r>
            <a:endParaRPr lang="he-IL" sz="6000" dirty="0">
              <a:solidFill>
                <a:schemeClr val="bg1"/>
              </a:solidFill>
            </a:endParaRPr>
          </a:p>
        </p:txBody>
      </p:sp>
      <p:sp>
        <p:nvSpPr>
          <p:cNvPr id="3" name="תיבת טקסט 2">
            <a:extLst>
              <a:ext uri="{FF2B5EF4-FFF2-40B4-BE49-F238E27FC236}">
                <a16:creationId xmlns=""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291174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גרף עוגה- הרכב הפלזמה</a:t>
            </a:r>
            <a:endParaRPr lang="he-IL" dirty="0"/>
          </a:p>
        </p:txBody>
      </p:sp>
      <p:sp>
        <p:nvSpPr>
          <p:cNvPr id="3" name="מציין מיקום טקסט 2"/>
          <p:cNvSpPr>
            <a:spLocks noGrp="1"/>
          </p:cNvSpPr>
          <p:nvPr>
            <p:ph type="body" idx="1"/>
          </p:nvPr>
        </p:nvSpPr>
        <p:spPr/>
        <p:txBody>
          <a:bodyPr/>
          <a:lstStyle/>
          <a:p>
            <a:endParaRPr lang="he-IL" dirty="0"/>
          </a:p>
        </p:txBody>
      </p:sp>
      <p:graphicFrame>
        <p:nvGraphicFramePr>
          <p:cNvPr id="4" name="תרשים 3"/>
          <p:cNvGraphicFramePr/>
          <p:nvPr>
            <p:extLst>
              <p:ext uri="{D42A27DB-BD31-4B8C-83A1-F6EECF244321}">
                <p14:modId xmlns:p14="http://schemas.microsoft.com/office/powerpoint/2010/main" val="1414554626"/>
              </p:ext>
            </p:extLst>
          </p:nvPr>
        </p:nvGraphicFramePr>
        <p:xfrm>
          <a:off x="2137442" y="1322659"/>
          <a:ext cx="8820117" cy="61686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992130" y="3904735"/>
            <a:ext cx="2656703" cy="584775"/>
          </a:xfrm>
          <a:prstGeom prst="rect">
            <a:avLst/>
          </a:prstGeom>
          <a:noFill/>
        </p:spPr>
        <p:txBody>
          <a:bodyPr wrap="square" rtlCol="1">
            <a:spAutoFit/>
          </a:bodyPr>
          <a:lstStyle/>
          <a:p>
            <a:r>
              <a:rPr lang="he-IL" dirty="0"/>
              <a:t> </a:t>
            </a:r>
            <a:r>
              <a:rPr lang="he-IL" dirty="0" smtClean="0"/>
              <a:t>   </a:t>
            </a:r>
            <a:r>
              <a:rPr lang="he-IL" sz="3200" b="1" dirty="0" smtClean="0"/>
              <a:t>מים  90%</a:t>
            </a:r>
            <a:endParaRPr lang="he-IL" sz="2000" b="1" dirty="0"/>
          </a:p>
        </p:txBody>
      </p:sp>
      <p:sp>
        <p:nvSpPr>
          <p:cNvPr id="7" name="TextBox 6"/>
          <p:cNvSpPr txBox="1"/>
          <p:nvPr/>
        </p:nvSpPr>
        <p:spPr>
          <a:xfrm>
            <a:off x="6644639" y="1155019"/>
            <a:ext cx="4918479" cy="1077218"/>
          </a:xfrm>
          <a:prstGeom prst="rect">
            <a:avLst/>
          </a:prstGeom>
          <a:noFill/>
        </p:spPr>
        <p:txBody>
          <a:bodyPr wrap="square" rtlCol="1">
            <a:spAutoFit/>
          </a:bodyPr>
          <a:lstStyle/>
          <a:p>
            <a:pPr algn="ctr"/>
            <a:endParaRPr lang="en-US" sz="3200" b="1" dirty="0" smtClean="0"/>
          </a:p>
          <a:p>
            <a:pPr algn="ctr"/>
            <a:r>
              <a:rPr lang="he-IL" sz="3200" b="1" dirty="0" smtClean="0"/>
              <a:t>סוכרים  וחומרי  מזון</a:t>
            </a:r>
            <a:endParaRPr lang="he-IL" sz="3200" b="1" dirty="0"/>
          </a:p>
        </p:txBody>
      </p:sp>
      <p:sp>
        <p:nvSpPr>
          <p:cNvPr id="10" name="TextBox 9"/>
          <p:cNvSpPr txBox="1"/>
          <p:nvPr/>
        </p:nvSpPr>
        <p:spPr>
          <a:xfrm>
            <a:off x="899159" y="1116496"/>
            <a:ext cx="4918479" cy="1077218"/>
          </a:xfrm>
          <a:prstGeom prst="rect">
            <a:avLst/>
          </a:prstGeom>
          <a:noFill/>
        </p:spPr>
        <p:txBody>
          <a:bodyPr wrap="square" rtlCol="1">
            <a:spAutoFit/>
          </a:bodyPr>
          <a:lstStyle/>
          <a:p>
            <a:pPr algn="ctr"/>
            <a:endParaRPr lang="en-US" sz="3200" b="1" dirty="0" smtClean="0"/>
          </a:p>
          <a:p>
            <a:pPr algn="ctr"/>
            <a:r>
              <a:rPr lang="he-IL" sz="3200" b="1" dirty="0" smtClean="0"/>
              <a:t>תאי דם</a:t>
            </a:r>
            <a:endParaRPr lang="he-IL" sz="3200" b="1" dirty="0"/>
          </a:p>
        </p:txBody>
      </p:sp>
      <p:sp>
        <p:nvSpPr>
          <p:cNvPr id="11" name="TextBox 10"/>
          <p:cNvSpPr txBox="1"/>
          <p:nvPr/>
        </p:nvSpPr>
        <p:spPr>
          <a:xfrm>
            <a:off x="0" y="1693628"/>
            <a:ext cx="4918479" cy="1077218"/>
          </a:xfrm>
          <a:prstGeom prst="rect">
            <a:avLst/>
          </a:prstGeom>
          <a:noFill/>
        </p:spPr>
        <p:txBody>
          <a:bodyPr wrap="square" rtlCol="1">
            <a:spAutoFit/>
          </a:bodyPr>
          <a:lstStyle/>
          <a:p>
            <a:pPr algn="ctr"/>
            <a:endParaRPr lang="en-US" sz="3200" b="1" dirty="0" smtClean="0"/>
          </a:p>
          <a:p>
            <a:pPr algn="ctr"/>
            <a:r>
              <a:rPr lang="he-IL" sz="3200" b="1" dirty="0" smtClean="0"/>
              <a:t>פסולת</a:t>
            </a:r>
            <a:endParaRPr lang="he-IL" sz="3200" b="1" dirty="0"/>
          </a:p>
        </p:txBody>
      </p:sp>
      <p:cxnSp>
        <p:nvCxnSpPr>
          <p:cNvPr id="12" name="מחבר חץ ישר 11"/>
          <p:cNvCxnSpPr/>
          <p:nvPr/>
        </p:nvCxnSpPr>
        <p:spPr>
          <a:xfrm flipH="1">
            <a:off x="3048000" y="2377440"/>
            <a:ext cx="2529840" cy="914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flipH="1" flipV="1">
            <a:off x="3992880" y="1844040"/>
            <a:ext cx="1824759" cy="2133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מחבר חץ ישר 15"/>
          <p:cNvCxnSpPr/>
          <p:nvPr/>
        </p:nvCxnSpPr>
        <p:spPr>
          <a:xfrm flipV="1">
            <a:off x="6320481" y="2193714"/>
            <a:ext cx="3052119" cy="385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271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תאי הדם</a:t>
            </a:r>
            <a:endParaRPr lang="he-IL" dirty="0"/>
          </a:p>
        </p:txBody>
      </p:sp>
      <p:sp>
        <p:nvSpPr>
          <p:cNvPr id="4" name="מציין מיקום טקסט 3"/>
          <p:cNvSpPr>
            <a:spLocks noGrp="1"/>
          </p:cNvSpPr>
          <p:nvPr>
            <p:ph type="body" idx="1"/>
          </p:nvPr>
        </p:nvSpPr>
        <p:spPr/>
        <p:txBody>
          <a:bodyPr/>
          <a:lstStyle/>
          <a:p>
            <a:endParaRPr lang="he-IL"/>
          </a:p>
        </p:txBody>
      </p:sp>
      <p:sp>
        <p:nvSpPr>
          <p:cNvPr id="5" name="AutoShape 4" descr="File:Diagram of three different types of blood cell CRUK 049.svg ..."/>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6" descr="File:Diagram of three different types of blood cell CRUK 049.svg ..."/>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15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54217" t="24167" r="16617" b="43958"/>
          <a:stretch/>
        </p:blipFill>
        <p:spPr bwMode="auto">
          <a:xfrm>
            <a:off x="2667001" y="1859648"/>
            <a:ext cx="6720840" cy="412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79372" y="5353137"/>
            <a:ext cx="224313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תאי דם אדומים</a:t>
            </a:r>
            <a:endParaRPr lang="he-IL" sz="3200" dirty="0">
              <a:solidFill>
                <a:schemeClr val="accent6">
                  <a:lumMod val="75000"/>
                </a:schemeClr>
              </a:solidFill>
            </a:endParaRPr>
          </a:p>
        </p:txBody>
      </p:sp>
      <p:sp>
        <p:nvSpPr>
          <p:cNvPr id="15" name="TextBox 14"/>
          <p:cNvSpPr txBox="1"/>
          <p:nvPr/>
        </p:nvSpPr>
        <p:spPr>
          <a:xfrm>
            <a:off x="655572" y="2533737"/>
            <a:ext cx="224313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תאי דם לבנים</a:t>
            </a:r>
            <a:endParaRPr lang="he-IL" sz="3200" dirty="0">
              <a:solidFill>
                <a:schemeClr val="accent6">
                  <a:lumMod val="75000"/>
                </a:schemeClr>
              </a:solidFill>
            </a:endParaRPr>
          </a:p>
        </p:txBody>
      </p:sp>
      <p:sp>
        <p:nvSpPr>
          <p:cNvPr id="16" name="TextBox 15"/>
          <p:cNvSpPr txBox="1"/>
          <p:nvPr/>
        </p:nvSpPr>
        <p:spPr>
          <a:xfrm>
            <a:off x="747013" y="4116204"/>
            <a:ext cx="224313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טסיות דם</a:t>
            </a:r>
            <a:endParaRPr lang="he-IL" sz="3200" dirty="0">
              <a:solidFill>
                <a:schemeClr val="accent6">
                  <a:lumMod val="75000"/>
                </a:schemeClr>
              </a:solidFill>
            </a:endParaRPr>
          </a:p>
        </p:txBody>
      </p:sp>
      <p:cxnSp>
        <p:nvCxnSpPr>
          <p:cNvPr id="8" name="מחבר חץ ישר 7"/>
          <p:cNvCxnSpPr>
            <a:stCxn id="15" idx="3"/>
          </p:cNvCxnSpPr>
          <p:nvPr/>
        </p:nvCxnSpPr>
        <p:spPr>
          <a:xfrm>
            <a:off x="2898710" y="3072346"/>
            <a:ext cx="2541970" cy="6462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מחבר חץ ישר 18"/>
          <p:cNvCxnSpPr>
            <a:stCxn id="16" idx="3"/>
          </p:cNvCxnSpPr>
          <p:nvPr/>
        </p:nvCxnSpPr>
        <p:spPr>
          <a:xfrm>
            <a:off x="2990151" y="4408592"/>
            <a:ext cx="947835" cy="3639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flipV="1">
            <a:off x="2822510" y="5775960"/>
            <a:ext cx="1347185" cy="2133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849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85" y="802873"/>
            <a:ext cx="15478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3293643249"/>
              </p:ext>
            </p:extLst>
          </p:nvPr>
        </p:nvGraphicFramePr>
        <p:xfrm>
          <a:off x="502920" y="2004352"/>
          <a:ext cx="11560742" cy="3615633"/>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967326">
                  <a:extLst>
                    <a:ext uri="{9D8B030D-6E8A-4147-A177-3AD203B41FA5}">
                      <a16:colId xmlns="" xmlns:a16="http://schemas.microsoft.com/office/drawing/2014/main" val="20002"/>
                    </a:ext>
                  </a:extLst>
                </a:gridCol>
                <a:gridCol w="2967326"/>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אדומים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880747">
                <a:tc>
                  <a:txBody>
                    <a:bodyPr/>
                    <a:lstStyle/>
                    <a:p>
                      <a:pPr algn="ctr" rtl="1"/>
                      <a:r>
                        <a:rPr lang="he-IL" sz="3200" dirty="0" smtClean="0"/>
                        <a:t>תאי דם לבנים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880747">
                <a:tc>
                  <a:txBody>
                    <a:bodyPr/>
                    <a:lstStyle/>
                    <a:p>
                      <a:pPr algn="ctr" rtl="1"/>
                      <a:r>
                        <a:rPr lang="he-IL" sz="3200" dirty="0" smtClean="0"/>
                        <a:t>טסיות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32329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בואו נחשוב</a:t>
            </a:r>
            <a:endParaRPr lang="he-IL" dirty="0"/>
          </a:p>
        </p:txBody>
      </p:sp>
      <p:sp>
        <p:nvSpPr>
          <p:cNvPr id="3" name="מציין מיקום טקסט 2"/>
          <p:cNvSpPr>
            <a:spLocks noGrp="1"/>
          </p:cNvSpPr>
          <p:nvPr>
            <p:ph type="body" idx="1"/>
          </p:nvPr>
        </p:nvSpPr>
        <p:spPr/>
        <p:style>
          <a:lnRef idx="2">
            <a:schemeClr val="accent2"/>
          </a:lnRef>
          <a:fillRef idx="1">
            <a:schemeClr val="lt1"/>
          </a:fillRef>
          <a:effectRef idx="0">
            <a:schemeClr val="accent2"/>
          </a:effectRef>
          <a:fontRef idx="minor">
            <a:schemeClr val="dk1"/>
          </a:fontRef>
        </p:style>
        <p:txBody>
          <a:bodyPr/>
          <a:lstStyle/>
          <a:p>
            <a:r>
              <a:rPr lang="he-IL" dirty="0" smtClean="0"/>
              <a:t>נוזל הדם </a:t>
            </a:r>
            <a:r>
              <a:rPr lang="he-IL" sz="4800" b="1" dirty="0" smtClean="0">
                <a:solidFill>
                  <a:srgbClr val="FFFF00"/>
                </a:solidFill>
              </a:rPr>
              <a:t>צהוב</a:t>
            </a:r>
          </a:p>
          <a:p>
            <a:r>
              <a:rPr lang="he-IL" dirty="0" smtClean="0"/>
              <a:t>מדוע אם כן הדם שאנו רואים הוא  </a:t>
            </a:r>
            <a:r>
              <a:rPr lang="he-IL" sz="4400" b="1" dirty="0" smtClean="0">
                <a:solidFill>
                  <a:srgbClr val="FF0000"/>
                </a:solidFill>
              </a:rPr>
              <a:t>אדום</a:t>
            </a:r>
            <a:r>
              <a:rPr lang="he-IL" sz="4000" b="1" dirty="0" smtClean="0">
                <a:solidFill>
                  <a:srgbClr val="FF0000"/>
                </a:solidFill>
              </a:rPr>
              <a:t>?</a:t>
            </a:r>
            <a:endParaRPr lang="he-IL" b="1"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6" y="4667508"/>
            <a:ext cx="3735602" cy="219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979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ומבינים</a:t>
            </a:r>
            <a:endParaRPr lang="he-IL" dirty="0"/>
          </a:p>
        </p:txBody>
      </p:sp>
      <p:sp>
        <p:nvSpPr>
          <p:cNvPr id="3" name="מציין מיקום טקסט 2"/>
          <p:cNvSpPr>
            <a:spLocks noGrp="1"/>
          </p:cNvSpPr>
          <p:nvPr>
            <p:ph type="body" idx="1"/>
          </p:nvPr>
        </p:nvSpPr>
        <p:spPr/>
        <p:txBody>
          <a:bodyPr>
            <a:normAutofit/>
          </a:bodyPr>
          <a:lstStyle/>
          <a:p>
            <a:r>
              <a:rPr lang="he-IL" sz="3200" dirty="0" smtClean="0"/>
              <a:t>ציוד: כוס מים, כפית, נס קפה</a:t>
            </a:r>
            <a:endParaRPr lang="he-IL" sz="32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837285" y="3920826"/>
            <a:ext cx="20478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476" y="4216101"/>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995" y="3906538"/>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104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ומבינים</a:t>
            </a:r>
            <a:endParaRPr lang="he-IL" dirty="0"/>
          </a:p>
        </p:txBody>
      </p:sp>
      <p:sp>
        <p:nvSpPr>
          <p:cNvPr id="3" name="מציין מיקום טקסט 2"/>
          <p:cNvSpPr>
            <a:spLocks noGrp="1"/>
          </p:cNvSpPr>
          <p:nvPr>
            <p:ph type="body" idx="1"/>
          </p:nvPr>
        </p:nvSpPr>
        <p:spPr>
          <a:xfrm>
            <a:off x="1671638" y="1928813"/>
            <a:ext cx="9572625" cy="4632625"/>
          </a:xfrm>
        </p:spPr>
        <p:txBody>
          <a:bodyPr>
            <a:normAutofit/>
          </a:bodyPr>
          <a:lstStyle/>
          <a:p>
            <a:pPr marL="800100" indent="-571500" algn="r">
              <a:buFont typeface="Wingdings" pitchFamily="2" charset="2"/>
              <a:buChar char="Ø"/>
            </a:pPr>
            <a:r>
              <a:rPr lang="he-IL" dirty="0" smtClean="0"/>
              <a:t>התבוננו במים שבכוס. מה צבעם?</a:t>
            </a:r>
            <a:endParaRPr lang="he-IL" sz="4400" dirty="0" smtClean="0"/>
          </a:p>
          <a:p>
            <a:pPr marL="228600" indent="0" algn="r"/>
            <a:endParaRPr lang="he-IL" sz="4400" dirty="0" smtClean="0"/>
          </a:p>
          <a:p>
            <a:pPr marL="800100" indent="-571500" algn="r">
              <a:buFont typeface="Wingdings" pitchFamily="2" charset="2"/>
              <a:buChar char="Ø"/>
            </a:pPr>
            <a:r>
              <a:rPr lang="he-IL" dirty="0" smtClean="0"/>
              <a:t>הוסיפו כפית נס קפה</a:t>
            </a:r>
          </a:p>
          <a:p>
            <a:pPr marL="228600" indent="0" algn="r"/>
            <a:endParaRPr lang="he-IL" dirty="0"/>
          </a:p>
          <a:p>
            <a:pPr marL="800100" indent="-571500" algn="r">
              <a:buFont typeface="Wingdings" panose="05000000000000000000" pitchFamily="2" charset="2"/>
              <a:buChar char="Ø"/>
            </a:pPr>
            <a:r>
              <a:rPr lang="he-IL" dirty="0" smtClean="0"/>
              <a:t>באיזה צבע המים נצבעו?</a:t>
            </a:r>
            <a:endParaRPr lang="he-IL"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71" y="4443822"/>
            <a:ext cx="1606379" cy="136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66" t="1398" r="1266" b="-134"/>
          <a:stretch/>
        </p:blipFill>
        <p:spPr bwMode="auto">
          <a:xfrm>
            <a:off x="418166" y="3458395"/>
            <a:ext cx="1274167" cy="98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450" y="4379930"/>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299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תוצאות</a:t>
            </a:r>
            <a:endParaRPr lang="he-IL" dirty="0"/>
          </a:p>
        </p:txBody>
      </p:sp>
      <p:sp>
        <p:nvSpPr>
          <p:cNvPr id="3" name="מציין מיקום טקסט 2"/>
          <p:cNvSpPr>
            <a:spLocks noGrp="1"/>
          </p:cNvSpPr>
          <p:nvPr>
            <p:ph type="body" idx="1"/>
          </p:nvPr>
        </p:nvSpPr>
        <p:spPr/>
        <p:txBody>
          <a:bodyPr/>
          <a:lstStyle/>
          <a:p>
            <a:pPr marL="800100" indent="-571500" algn="r">
              <a:buFont typeface="Wingdings" panose="05000000000000000000" pitchFamily="2" charset="2"/>
              <a:buChar char="Ø"/>
            </a:pPr>
            <a:r>
              <a:rPr lang="he-IL" dirty="0" smtClean="0"/>
              <a:t>אבקת נס קפה השפיעה על צבע המים והם נצבעו בגוון חום </a:t>
            </a:r>
            <a:endParaRPr lang="he-IL"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9594" b="37512"/>
          <a:stretch/>
        </p:blipFill>
        <p:spPr bwMode="auto">
          <a:xfrm>
            <a:off x="200025" y="4128595"/>
            <a:ext cx="2847975" cy="245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848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שערו</a:t>
            </a:r>
            <a:endParaRPr lang="he-IL" dirty="0"/>
          </a:p>
        </p:txBody>
      </p:sp>
      <p:sp>
        <p:nvSpPr>
          <p:cNvPr id="3" name="מציין מיקום טקסט 2"/>
          <p:cNvSpPr>
            <a:spLocks noGrp="1"/>
          </p:cNvSpPr>
          <p:nvPr>
            <p:ph type="body" idx="1"/>
          </p:nvPr>
        </p:nvSpPr>
        <p:spPr>
          <a:xfrm>
            <a:off x="1050324" y="1928813"/>
            <a:ext cx="10193939" cy="3844925"/>
          </a:xfrm>
        </p:spPr>
        <p:txBody>
          <a:bodyPr/>
          <a:lstStyle/>
          <a:p>
            <a:endParaRPr lang="he-IL" dirty="0" smtClean="0"/>
          </a:p>
          <a:p>
            <a:r>
              <a:rPr lang="he-IL" sz="4400" dirty="0" smtClean="0">
                <a:latin typeface="+mj-lt"/>
              </a:rPr>
              <a:t>מה הקשר בין נס הקפה</a:t>
            </a:r>
            <a:r>
              <a:rPr lang="he-IL" sz="4400" dirty="0">
                <a:latin typeface="+mj-lt"/>
              </a:rPr>
              <a:t> </a:t>
            </a:r>
            <a:r>
              <a:rPr lang="he-IL" sz="4400" dirty="0" smtClean="0">
                <a:latin typeface="+mj-lt"/>
              </a:rPr>
              <a:t>ובין צבע הדם?</a:t>
            </a:r>
            <a:endParaRPr lang="he-IL" dirty="0"/>
          </a:p>
          <a:p>
            <a:endParaRPr lang="he-IL" dirty="0"/>
          </a:p>
          <a:p>
            <a:endParaRPr lang="he-IL"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955" y="4047328"/>
            <a:ext cx="209550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582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צבע נוזל הדם</a:t>
            </a:r>
            <a:endParaRPr lang="he-IL" dirty="0"/>
          </a:p>
        </p:txBody>
      </p:sp>
      <p:sp>
        <p:nvSpPr>
          <p:cNvPr id="3" name="מציין מיקום טקסט 2"/>
          <p:cNvSpPr>
            <a:spLocks noGrp="1"/>
          </p:cNvSpPr>
          <p:nvPr>
            <p:ph type="body" idx="1"/>
          </p:nvPr>
        </p:nvSpPr>
        <p:spPr>
          <a:xfrm>
            <a:off x="2211859" y="1834463"/>
            <a:ext cx="9572625" cy="3844925"/>
          </a:xfrm>
        </p:spPr>
        <p:txBody>
          <a:bodyPr>
            <a:normAutofit/>
          </a:bodyPr>
          <a:lstStyle/>
          <a:p>
            <a:r>
              <a:rPr lang="he-IL" sz="4000" b="1" dirty="0" smtClean="0">
                <a:solidFill>
                  <a:srgbClr val="FF0000"/>
                </a:solidFill>
              </a:rPr>
              <a:t>  יש מרכיב בדם שמקנה לנוזל הדם את צבעו האדום</a:t>
            </a:r>
          </a:p>
          <a:p>
            <a:endParaRPr lang="he-IL" dirty="0" smtClean="0"/>
          </a:p>
          <a:p>
            <a:endParaRPr lang="he-IL" dirty="0" smtClean="0"/>
          </a:p>
          <a:p>
            <a:r>
              <a:rPr lang="he-IL" sz="4000" b="1" dirty="0" smtClean="0">
                <a:solidFill>
                  <a:schemeClr val="accent3">
                    <a:lumMod val="50000"/>
                  </a:schemeClr>
                </a:solidFill>
              </a:rPr>
              <a:t>   בדומה לכך שאבקת נס הקפה מקנה למים את הגוון החום</a:t>
            </a:r>
            <a:endParaRPr lang="he-IL" sz="4000" b="1" dirty="0">
              <a:solidFill>
                <a:schemeClr val="accent3">
                  <a:lumMod val="50000"/>
                </a:schemeClr>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7237"/>
            <a:ext cx="2211859"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66" y="4426894"/>
            <a:ext cx="1609725"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2440242">
            <a:off x="9847161" y="2765591"/>
            <a:ext cx="2552908" cy="1938992"/>
          </a:xfrm>
          <a:prstGeom prst="rect">
            <a:avLst/>
          </a:prstGeom>
          <a:noFill/>
        </p:spPr>
        <p:txBody>
          <a:bodyPr wrap="square" rtlCol="1">
            <a:spAutoFit/>
          </a:bodyPr>
          <a:lstStyle/>
          <a:p>
            <a:r>
              <a:rPr lang="he-IL" sz="6000" b="1" dirty="0" smtClean="0">
                <a:solidFill>
                  <a:srgbClr val="0070C0"/>
                </a:solidFill>
              </a:rPr>
              <a:t>הקפה כמשל</a:t>
            </a:r>
            <a:endParaRPr lang="he-IL" sz="6000" b="1" dirty="0">
              <a:solidFill>
                <a:srgbClr val="0070C0"/>
              </a:solidFill>
            </a:endParaRPr>
          </a:p>
        </p:txBody>
      </p:sp>
    </p:spTree>
    <p:extLst>
      <p:ext uri="{BB962C8B-B14F-4D97-AF65-F5344CB8AC3E}">
        <p14:creationId xmlns:p14="http://schemas.microsoft.com/office/powerpoint/2010/main" val="1053909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תאי הדם האדומים</a:t>
            </a:r>
            <a:endParaRPr lang="he-IL"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52600"/>
            <a:ext cx="7528560" cy="376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מציין מיקום טקסט 2"/>
          <p:cNvSpPr>
            <a:spLocks noGrp="1"/>
          </p:cNvSpPr>
          <p:nvPr>
            <p:ph type="body" idx="1"/>
          </p:nvPr>
        </p:nvSpPr>
        <p:spPr>
          <a:xfrm>
            <a:off x="1219200" y="5227320"/>
            <a:ext cx="10302240" cy="1630680"/>
          </a:xfrm>
        </p:spPr>
        <p:style>
          <a:lnRef idx="2">
            <a:schemeClr val="accent1"/>
          </a:lnRef>
          <a:fillRef idx="1">
            <a:schemeClr val="lt1"/>
          </a:fillRef>
          <a:effectRef idx="0">
            <a:schemeClr val="accent1"/>
          </a:effectRef>
          <a:fontRef idx="minor">
            <a:schemeClr val="dk1"/>
          </a:fontRef>
        </p:style>
        <p:txBody>
          <a:bodyPr>
            <a:normAutofit/>
          </a:bodyPr>
          <a:lstStyle/>
          <a:p>
            <a:r>
              <a:rPr lang="he-IL" sz="3200" dirty="0" smtClean="0">
                <a:solidFill>
                  <a:schemeClr val="tx1"/>
                </a:solidFill>
                <a:latin typeface="+mj-lt"/>
              </a:rPr>
              <a:t>מספר תאי הדם האדומים הוא עצום!</a:t>
            </a:r>
          </a:p>
          <a:p>
            <a:r>
              <a:rPr lang="he-IL" sz="3200" dirty="0" smtClean="0">
                <a:solidFill>
                  <a:schemeClr val="tx1"/>
                </a:solidFill>
                <a:latin typeface="+mj-lt"/>
              </a:rPr>
              <a:t>בכל מילימטר מעוקב דם יש כ-5 </a:t>
            </a:r>
            <a:r>
              <a:rPr lang="he-IL" sz="3200" dirty="0" err="1" smtClean="0">
                <a:solidFill>
                  <a:schemeClr val="tx1"/>
                </a:solidFill>
                <a:latin typeface="+mj-lt"/>
              </a:rPr>
              <a:t>מליון</a:t>
            </a:r>
            <a:r>
              <a:rPr lang="he-IL" sz="3200" dirty="0" smtClean="0">
                <a:solidFill>
                  <a:schemeClr val="tx1"/>
                </a:solidFill>
                <a:latin typeface="+mj-lt"/>
              </a:rPr>
              <a:t> תאי דם אדומים שמקנים לדם את צבעו האדום</a:t>
            </a:r>
            <a:endParaRPr lang="he-IL" sz="3200" dirty="0">
              <a:solidFill>
                <a:schemeClr val="tx1"/>
              </a:solidFill>
              <a:latin typeface="+mj-lt"/>
            </a:endParaRPr>
          </a:p>
        </p:txBody>
      </p:sp>
    </p:spTree>
    <p:extLst>
      <p:ext uri="{BB962C8B-B14F-4D97-AF65-F5344CB8AC3E}">
        <p14:creationId xmlns:p14="http://schemas.microsoft.com/office/powerpoint/2010/main" val="2964620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להכין?</a:t>
            </a:r>
            <a:endParaRPr lang="he-IL" dirty="0"/>
          </a:p>
        </p:txBody>
      </p:sp>
      <p:sp>
        <p:nvSpPr>
          <p:cNvPr id="3" name="מציין מיקום טקסט 2"/>
          <p:cNvSpPr>
            <a:spLocks noGrp="1"/>
          </p:cNvSpPr>
          <p:nvPr>
            <p:ph type="body" idx="1"/>
          </p:nvPr>
        </p:nvSpPr>
        <p:spPr/>
        <p:txBody>
          <a:bodyPr>
            <a:normAutofit fontScale="77500" lnSpcReduction="20000"/>
          </a:bodyPr>
          <a:lstStyle/>
          <a:p>
            <a:pPr marL="914400" indent="-685800" algn="r">
              <a:buFont typeface="Wingdings" pitchFamily="2" charset="2"/>
              <a:buChar char="ü"/>
            </a:pPr>
            <a:r>
              <a:rPr lang="he-IL" sz="4800" b="1" dirty="0" smtClean="0"/>
              <a:t>מחברת</a:t>
            </a:r>
          </a:p>
          <a:p>
            <a:pPr marL="914400" indent="-685800" algn="r">
              <a:buFont typeface="Wingdings" pitchFamily="2" charset="2"/>
              <a:buChar char="ü"/>
            </a:pPr>
            <a:r>
              <a:rPr lang="he-IL" sz="4800" b="1" dirty="0" smtClean="0"/>
              <a:t>כלי כתיבה</a:t>
            </a:r>
          </a:p>
          <a:p>
            <a:pPr marL="914400" indent="-685800" algn="r">
              <a:buFont typeface="Wingdings" pitchFamily="2" charset="2"/>
              <a:buChar char="ü"/>
            </a:pPr>
            <a:r>
              <a:rPr lang="he-IL" sz="4800" b="1" dirty="0" smtClean="0"/>
              <a:t>כוס עם מים</a:t>
            </a:r>
          </a:p>
          <a:p>
            <a:pPr marL="914400" indent="-685800" algn="r">
              <a:buFont typeface="Wingdings" pitchFamily="2" charset="2"/>
              <a:buChar char="ü"/>
            </a:pPr>
            <a:r>
              <a:rPr lang="he-IL" sz="4800" b="1" dirty="0" smtClean="0"/>
              <a:t>אבקת נס קפה</a:t>
            </a:r>
          </a:p>
          <a:p>
            <a:pPr marL="914400" indent="-685800" algn="r">
              <a:buFont typeface="Wingdings" pitchFamily="2" charset="2"/>
              <a:buChar char="ü"/>
            </a:pPr>
            <a:r>
              <a:rPr lang="he-IL" sz="4800" b="1" dirty="0" smtClean="0"/>
              <a:t>כפית</a:t>
            </a:r>
          </a:p>
          <a:p>
            <a:pPr marL="914400" indent="-685800" algn="r">
              <a:buFont typeface="Wingdings" pitchFamily="2" charset="2"/>
              <a:buChar char="ü"/>
            </a:pPr>
            <a:r>
              <a:rPr lang="he-IL" sz="4800" b="1" dirty="0" smtClean="0"/>
              <a:t>פלסטלינה</a:t>
            </a:r>
          </a:p>
          <a:p>
            <a:pPr marL="914400" indent="-685800" algn="r">
              <a:buFont typeface="Wingdings" pitchFamily="2" charset="2"/>
              <a:buChar char="ü"/>
            </a:pPr>
            <a:r>
              <a:rPr lang="he-IL" sz="4800" b="1" dirty="0" smtClean="0"/>
              <a:t>נייר</a:t>
            </a:r>
            <a:endParaRPr lang="he-IL" sz="4800" b="1" dirty="0"/>
          </a:p>
        </p:txBody>
      </p:sp>
    </p:spTree>
    <p:extLst>
      <p:ext uri="{BB962C8B-B14F-4D97-AF65-F5344CB8AC3E}">
        <p14:creationId xmlns:p14="http://schemas.microsoft.com/office/powerpoint/2010/main" val="3342198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A5F1A4B-2346-4411-817C-D13301093992}"/>
              </a:ext>
            </a:extLst>
          </p:cNvPr>
          <p:cNvSpPr>
            <a:spLocks noGrp="1"/>
          </p:cNvSpPr>
          <p:nvPr>
            <p:ph type="title"/>
          </p:nvPr>
        </p:nvSpPr>
        <p:spPr>
          <a:xfrm>
            <a:off x="3131017" y="588986"/>
            <a:ext cx="8280000" cy="720000"/>
          </a:xfrm>
        </p:spPr>
        <p:txBody>
          <a:bodyPr>
            <a:normAutofit fontScale="90000"/>
          </a:bodyPr>
          <a:lstStyle/>
          <a:p>
            <a:r>
              <a:rPr lang="he-IL" dirty="0" smtClean="0"/>
              <a:t>עורכים תצפית: מבנה תא דם אדום</a:t>
            </a:r>
            <a:endParaRPr lang="he-IL" dirty="0"/>
          </a:p>
        </p:txBody>
      </p:sp>
      <p:sp>
        <p:nvSpPr>
          <p:cNvPr id="3" name="מציין מיקום טקסט 2">
            <a:extLst>
              <a:ext uri="{FF2B5EF4-FFF2-40B4-BE49-F238E27FC236}">
                <a16:creationId xmlns:a16="http://schemas.microsoft.com/office/drawing/2014/main" xmlns="" id="{6A7328BF-5581-4493-B066-EFAB51745FE5}"/>
              </a:ext>
            </a:extLst>
          </p:cNvPr>
          <p:cNvSpPr>
            <a:spLocks noGrp="1"/>
          </p:cNvSpPr>
          <p:nvPr>
            <p:ph type="body" idx="1"/>
          </p:nvPr>
        </p:nvSpPr>
        <p:spPr/>
        <p:txBody>
          <a:bodyPr/>
          <a:lstStyle/>
          <a:p>
            <a:r>
              <a:rPr lang="he-IL" b="1" dirty="0" smtClean="0"/>
              <a:t>התבוננו באיור תא דם אדום. </a:t>
            </a:r>
          </a:p>
          <a:p>
            <a:r>
              <a:rPr lang="he-IL" b="1" dirty="0" smtClean="0"/>
              <a:t>כיצד ניתן לתאר את המבנה שלו?</a:t>
            </a:r>
            <a:endParaRPr lang="he-IL" b="1" dirty="0"/>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3554" y="3321680"/>
            <a:ext cx="4348446" cy="231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1603" y="3574567"/>
            <a:ext cx="5955442" cy="180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713328" y="5388096"/>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 דם אדום</a:t>
            </a:r>
            <a:endParaRPr lang="he-IL" sz="3200" dirty="0">
              <a:solidFill>
                <a:schemeClr val="accent6">
                  <a:lumMod val="75000"/>
                </a:schemeClr>
              </a:solidFill>
            </a:endParaRPr>
          </a:p>
        </p:txBody>
      </p:sp>
      <p:sp>
        <p:nvSpPr>
          <p:cNvPr id="8" name="TextBox 7"/>
          <p:cNvSpPr txBox="1"/>
          <p:nvPr/>
        </p:nvSpPr>
        <p:spPr>
          <a:xfrm>
            <a:off x="2876408" y="5540496"/>
            <a:ext cx="285383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תאי דם אדומים בצינור דם</a:t>
            </a:r>
            <a:endParaRPr lang="he-IL" sz="3200" dirty="0">
              <a:solidFill>
                <a:schemeClr val="accent6">
                  <a:lumMod val="75000"/>
                </a:schemeClr>
              </a:solidFill>
            </a:endParaRPr>
          </a:p>
        </p:txBody>
      </p:sp>
      <p:pic>
        <p:nvPicPr>
          <p:cNvPr id="9" name="30sec_final" descr="30sec_final">
            <a:hlinkClick r:id="" action="ppaction://media"/>
            <a:extLst>
              <a:ext uri="{FF2B5EF4-FFF2-40B4-BE49-F238E27FC236}">
                <a16:creationId xmlns=""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383" y="922944"/>
            <a:ext cx="1540938" cy="549601"/>
          </a:xfrm>
          <a:prstGeom prst="rect">
            <a:avLst/>
          </a:prstGeom>
        </p:spPr>
      </p:pic>
    </p:spTree>
    <p:extLst>
      <p:ext uri="{BB962C8B-B14F-4D97-AF65-F5344CB8AC3E}">
        <p14:creationId xmlns:p14="http://schemas.microsoft.com/office/powerpoint/2010/main" val="40595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32" y="457199"/>
            <a:ext cx="1975074" cy="105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טבלה 8"/>
          <p:cNvGraphicFramePr>
            <a:graphicFrameLocks noGrp="1"/>
          </p:cNvGraphicFramePr>
          <p:nvPr>
            <p:extLst>
              <p:ext uri="{D42A27DB-BD31-4B8C-83A1-F6EECF244321}">
                <p14:modId xmlns:p14="http://schemas.microsoft.com/office/powerpoint/2010/main" val="3599573759"/>
              </p:ext>
            </p:extLst>
          </p:nvPr>
        </p:nvGraphicFramePr>
        <p:xfrm>
          <a:off x="357849" y="1979699"/>
          <a:ext cx="11560742" cy="310896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967326">
                  <a:extLst>
                    <a:ext uri="{9D8B030D-6E8A-4147-A177-3AD203B41FA5}">
                      <a16:colId xmlns="" xmlns:a16="http://schemas.microsoft.com/office/drawing/2014/main" val="20002"/>
                    </a:ext>
                  </a:extLst>
                </a:gridCol>
                <a:gridCol w="2967326"/>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אדומים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צורת </a:t>
                      </a:r>
                      <a:r>
                        <a:rPr lang="he-IL" sz="3200" dirty="0" err="1" smtClean="0"/>
                        <a:t>דיסקית</a:t>
                      </a:r>
                      <a:r>
                        <a:rPr lang="he-IL" sz="3200" dirty="0" smtClean="0"/>
                        <a:t> שטוחה וגמישה ובהם חלבון המוגלובין</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אליהם נקשר החמצן מהריאות ומובל לתאי הגוף</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212085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גמישות תאי הדם האדומים</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615" y="1735773"/>
            <a:ext cx="4052575" cy="407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36" y="1905001"/>
            <a:ext cx="6583679"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1936" y="5463087"/>
            <a:ext cx="1096518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תאי הדם האדומים הם גמישים ובעלי יכולת כיפוף בתוך כלי הדם</a:t>
            </a:r>
            <a:endParaRPr lang="he-IL" sz="3200" dirty="0">
              <a:solidFill>
                <a:schemeClr val="accent6">
                  <a:lumMod val="75000"/>
                </a:schemeClr>
              </a:solidFill>
            </a:endParaRPr>
          </a:p>
        </p:txBody>
      </p:sp>
    </p:spTree>
    <p:extLst>
      <p:ext uri="{BB962C8B-B14F-4D97-AF65-F5344CB8AC3E}">
        <p14:creationId xmlns:p14="http://schemas.microsoft.com/office/powerpoint/2010/main" val="1071772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663126"/>
            <a:ext cx="11361590" cy="720000"/>
          </a:xfrm>
        </p:spPr>
        <p:txBody>
          <a:bodyPr>
            <a:normAutofit fontScale="90000"/>
          </a:bodyPr>
          <a:lstStyle/>
          <a:p>
            <a:r>
              <a:rPr lang="he-IL" dirty="0" smtClean="0"/>
              <a:t>מתנסים ומבינים: מה היתרון בצורה פחוסה ולא כדורית?</a:t>
            </a:r>
            <a:endParaRPr lang="he-IL" dirty="0"/>
          </a:p>
        </p:txBody>
      </p:sp>
      <p:sp>
        <p:nvSpPr>
          <p:cNvPr id="5" name="מציין מיקום טקסט 2"/>
          <p:cNvSpPr txBox="1">
            <a:spLocks/>
          </p:cNvSpPr>
          <p:nvPr/>
        </p:nvSpPr>
        <p:spPr>
          <a:xfrm>
            <a:off x="1945958" y="2098117"/>
            <a:ext cx="9572625" cy="46326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lgn="r"/>
            <a:r>
              <a:rPr lang="he-IL" dirty="0" smtClean="0"/>
              <a:t>ציוד: פלסטלינה, דף נייר</a:t>
            </a:r>
          </a:p>
          <a:p>
            <a:pPr marL="228600" indent="0" algn="r"/>
            <a:endParaRPr lang="he-IL" dirty="0"/>
          </a:p>
          <a:p>
            <a:pPr marL="800100" indent="-571500" algn="r">
              <a:buFont typeface="Wingdings" panose="05000000000000000000" pitchFamily="2" charset="2"/>
              <a:buChar char="Ø"/>
            </a:pPr>
            <a:r>
              <a:rPr lang="he-IL" dirty="0" smtClean="0"/>
              <a:t>הכינו כדור בגודל כדור טניס מפלסטלינה</a:t>
            </a:r>
          </a:p>
          <a:p>
            <a:pPr marL="800100" indent="-571500" algn="r">
              <a:buFont typeface="Wingdings" panose="05000000000000000000" pitchFamily="2" charset="2"/>
              <a:buChar char="Ø"/>
            </a:pPr>
            <a:r>
              <a:rPr lang="he-IL" dirty="0" smtClean="0"/>
              <a:t>נסו לעטוף אותו באמצעות הנייר</a:t>
            </a:r>
          </a:p>
          <a:p>
            <a:pPr marL="800100" indent="-571500" algn="r">
              <a:buFont typeface="Wingdings" panose="05000000000000000000" pitchFamily="2" charset="2"/>
              <a:buChar char="Ø"/>
            </a:pPr>
            <a:r>
              <a:rPr lang="he-IL" dirty="0" smtClean="0"/>
              <a:t>שימו לב איזה חלק של הכדור נעטף</a:t>
            </a:r>
          </a:p>
          <a:p>
            <a:pPr marL="228600" indent="0" algn="r"/>
            <a:endParaRPr lang="he-IL" dirty="0"/>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177" t="38125" r="32767" b="38266"/>
          <a:stretch/>
        </p:blipFill>
        <p:spPr bwMode="auto">
          <a:xfrm>
            <a:off x="640080" y="2485844"/>
            <a:ext cx="2133600" cy="201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1757" t="35563" r="29736" b="36529"/>
          <a:stretch/>
        </p:blipFill>
        <p:spPr bwMode="auto">
          <a:xfrm>
            <a:off x="524320" y="4689229"/>
            <a:ext cx="2407921" cy="204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134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663126"/>
            <a:ext cx="11361590" cy="720000"/>
          </a:xfrm>
        </p:spPr>
        <p:txBody>
          <a:bodyPr>
            <a:normAutofit fontScale="90000"/>
          </a:bodyPr>
          <a:lstStyle/>
          <a:p>
            <a:r>
              <a:rPr lang="he-IL" dirty="0" smtClean="0"/>
              <a:t>מתנסים ומבינים: מה היתרון בצורה פחוסה ולא כדורית?</a:t>
            </a:r>
            <a:endParaRPr lang="he-IL" dirty="0"/>
          </a:p>
        </p:txBody>
      </p:sp>
      <p:sp>
        <p:nvSpPr>
          <p:cNvPr id="5" name="מציין מיקום טקסט 2"/>
          <p:cNvSpPr txBox="1">
            <a:spLocks/>
          </p:cNvSpPr>
          <p:nvPr/>
        </p:nvSpPr>
        <p:spPr>
          <a:xfrm>
            <a:off x="1945958" y="2098117"/>
            <a:ext cx="9572625" cy="46326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00100" indent="-571500" algn="r">
              <a:buFont typeface="Wingdings" panose="05000000000000000000" pitchFamily="2" charset="2"/>
              <a:buChar char="Ø"/>
            </a:pPr>
            <a:r>
              <a:rPr lang="he-IL" dirty="0" smtClean="0"/>
              <a:t>כעת מעכו את הכדור עד לקבלת צורת </a:t>
            </a:r>
            <a:r>
              <a:rPr lang="he-IL" dirty="0" err="1" smtClean="0"/>
              <a:t>דיסקית</a:t>
            </a:r>
            <a:r>
              <a:rPr lang="he-IL" dirty="0" smtClean="0"/>
              <a:t> קעורה</a:t>
            </a:r>
          </a:p>
          <a:p>
            <a:pPr marL="800100" indent="-571500" algn="r">
              <a:buFont typeface="Wingdings" panose="05000000000000000000" pitchFamily="2" charset="2"/>
              <a:buChar char="Ø"/>
            </a:pPr>
            <a:r>
              <a:rPr lang="he-IL" dirty="0"/>
              <a:t>נסו לעטוף </a:t>
            </a:r>
            <a:r>
              <a:rPr lang="he-IL" dirty="0" smtClean="0"/>
              <a:t>את הקערה באמצעות אותו נייר</a:t>
            </a:r>
            <a:endParaRPr lang="he-IL" dirty="0"/>
          </a:p>
          <a:p>
            <a:pPr marL="800100" indent="-571500" algn="r">
              <a:buFont typeface="Wingdings" panose="05000000000000000000" pitchFamily="2" charset="2"/>
              <a:buChar char="Ø"/>
            </a:pPr>
            <a:r>
              <a:rPr lang="he-IL" dirty="0" smtClean="0"/>
              <a:t>איזה </a:t>
            </a:r>
            <a:r>
              <a:rPr lang="he-IL" dirty="0"/>
              <a:t>חלק של הכדור </a:t>
            </a:r>
            <a:r>
              <a:rPr lang="he-IL" dirty="0" smtClean="0"/>
              <a:t>נעטף?</a:t>
            </a:r>
          </a:p>
          <a:p>
            <a:pPr marL="800100" indent="-571500" algn="r">
              <a:buFont typeface="Wingdings" panose="05000000000000000000" pitchFamily="2" charset="2"/>
              <a:buChar char="Ø"/>
            </a:pPr>
            <a:endParaRPr lang="he-IL" dirty="0"/>
          </a:p>
          <a:p>
            <a:pPr marL="800100" indent="-571500" algn="r">
              <a:buFont typeface="Wingdings" panose="05000000000000000000" pitchFamily="2" charset="2"/>
              <a:buChar char="Ø"/>
            </a:pPr>
            <a:r>
              <a:rPr lang="he-IL" dirty="0" smtClean="0"/>
              <a:t>מה ניתן ללמוד מההתנסות?</a:t>
            </a:r>
            <a:endParaRPr lang="he-IL" dirty="0"/>
          </a:p>
          <a:p>
            <a:pPr marL="800100" indent="-571500" algn="r">
              <a:buFont typeface="Wingdings" panose="05000000000000000000" pitchFamily="2" charset="2"/>
              <a:buChar char="Ø"/>
            </a:pPr>
            <a:endParaRPr lang="he-IL" dirty="0" smtClean="0"/>
          </a:p>
          <a:p>
            <a:pPr marL="228600" indent="0" algn="r"/>
            <a:endParaRPr lang="he-IL" dirty="0" smtClean="0"/>
          </a:p>
          <a:p>
            <a:pPr marL="228600" indent="0" algn="r"/>
            <a:endParaRPr lang="he-IL" dirty="0"/>
          </a:p>
        </p:txBody>
      </p:sp>
      <p:pic>
        <p:nvPicPr>
          <p:cNvPr id="7" name="Picture 2" descr="C:\Users\ליאור ברדע\Desktop\ad1e3b2b-c9dd-44dd-a122-292f42aee161.jpg"/>
          <p:cNvPicPr>
            <a:picLocks noChangeAspect="1" noChangeArrowheads="1"/>
          </p:cNvPicPr>
          <p:nvPr/>
        </p:nvPicPr>
        <p:blipFill>
          <a:blip r:embed="rId3">
            <a:extLst>
              <a:ext uri="{BEBA8EAE-BF5A-486C-A8C5-ECC9F3942E4B}">
                <a14:imgProps xmlns:a14="http://schemas.microsoft.com/office/drawing/2010/main">
                  <a14:imgLayer r:embed="rId4">
                    <a14:imgEffect>
                      <a14:saturation sat="196000"/>
                    </a14:imgEffect>
                  </a14:imgLayer>
                </a14:imgProps>
              </a:ext>
              <a:ext uri="{28A0092B-C50C-407E-A947-70E740481C1C}">
                <a14:useLocalDpi xmlns:a14="http://schemas.microsoft.com/office/drawing/2010/main" val="0"/>
              </a:ext>
            </a:extLst>
          </a:blip>
          <a:srcRect/>
          <a:stretch>
            <a:fillRect/>
          </a:stretch>
        </p:blipFill>
        <p:spPr bwMode="auto">
          <a:xfrm>
            <a:off x="187343" y="2616749"/>
            <a:ext cx="2462212" cy="21871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ליאור ברדע\Desktop\28ba90e1-6ee4-4e3e-8610-6cd9c0ee0c99.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500"/>
                    </a14:imgEffect>
                    <a14:imgEffect>
                      <a14:saturation sat="292000"/>
                    </a14:imgEffect>
                  </a14:imgLayer>
                </a14:imgProps>
              </a:ext>
              <a:ext uri="{28A0092B-C50C-407E-A947-70E740481C1C}">
                <a14:useLocalDpi xmlns:a14="http://schemas.microsoft.com/office/drawing/2010/main" val="0"/>
              </a:ext>
            </a:extLst>
          </a:blip>
          <a:srcRect/>
          <a:stretch>
            <a:fillRect/>
          </a:stretch>
        </p:blipFill>
        <p:spPr bwMode="auto">
          <a:xfrm>
            <a:off x="239470" y="4968240"/>
            <a:ext cx="2410085" cy="156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541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הגדלת שטח פנים</a:t>
            </a:r>
            <a:endParaRPr lang="he-IL" dirty="0"/>
          </a:p>
        </p:txBody>
      </p:sp>
      <p:sp>
        <p:nvSpPr>
          <p:cNvPr id="3" name="מציין מיקום טקסט 2"/>
          <p:cNvSpPr>
            <a:spLocks noGrp="1"/>
          </p:cNvSpPr>
          <p:nvPr>
            <p:ph type="body" idx="1"/>
          </p:nvPr>
        </p:nvSpPr>
        <p:spPr>
          <a:noFill/>
        </p:spPr>
        <p:txBody>
          <a:bodyPr/>
          <a:lstStyle/>
          <a:p>
            <a:endParaRPr lang="he-IL" dirty="0"/>
          </a:p>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sp>
        <p:nvSpPr>
          <p:cNvPr id="10" name="מציין מיקום טקסט 2"/>
          <p:cNvSpPr txBox="1">
            <a:spLocks/>
          </p:cNvSpPr>
          <p:nvPr/>
        </p:nvSpPr>
        <p:spPr>
          <a:xfrm>
            <a:off x="1945958" y="1854277"/>
            <a:ext cx="9572625" cy="46326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00100" indent="-571500" algn="r">
              <a:buFont typeface="Wingdings" panose="05000000000000000000" pitchFamily="2" charset="2"/>
              <a:buChar char="Ø"/>
            </a:pPr>
            <a:r>
              <a:rPr lang="he-IL" dirty="0" smtClean="0"/>
              <a:t>אותו גודל של נייר הצליח לעטוף את הכדור ולא הצליח לעטוף את </a:t>
            </a:r>
            <a:r>
              <a:rPr lang="he-IL" dirty="0" err="1" smtClean="0"/>
              <a:t>הדיסקית</a:t>
            </a:r>
            <a:endParaRPr lang="he-IL" dirty="0" smtClean="0"/>
          </a:p>
          <a:p>
            <a:pPr marL="800100" indent="-571500" algn="r">
              <a:buFont typeface="Wingdings" panose="05000000000000000000" pitchFamily="2" charset="2"/>
              <a:buChar char="Ø"/>
            </a:pPr>
            <a:r>
              <a:rPr lang="he-IL" dirty="0" smtClean="0"/>
              <a:t>שטח הפנים החיצוני של </a:t>
            </a:r>
            <a:r>
              <a:rPr lang="he-IL" dirty="0" err="1" smtClean="0"/>
              <a:t>הדיסקית</a:t>
            </a:r>
            <a:r>
              <a:rPr lang="he-IL" dirty="0" smtClean="0"/>
              <a:t> הרבה יותר גדול משטח הפנים של הכדור</a:t>
            </a:r>
          </a:p>
          <a:p>
            <a:pPr marL="800100" indent="-571500" algn="r">
              <a:buFont typeface="Wingdings" panose="05000000000000000000" pitchFamily="2" charset="2"/>
              <a:buChar char="Ø"/>
            </a:pPr>
            <a:r>
              <a:rPr lang="he-IL" dirty="0" smtClean="0"/>
              <a:t>יותר חמצן יכול להיקשר לתא דם אדום בעל שטח פנים גדול יותר</a:t>
            </a:r>
          </a:p>
          <a:p>
            <a:pPr marL="800100" indent="-571500" algn="r">
              <a:buFont typeface="Wingdings" panose="05000000000000000000" pitchFamily="2" charset="2"/>
              <a:buChar char="Ø"/>
            </a:pPr>
            <a:endParaRPr lang="he-IL" dirty="0"/>
          </a:p>
          <a:p>
            <a:pPr marL="800100" indent="-571500" algn="r">
              <a:buFont typeface="Wingdings" panose="05000000000000000000" pitchFamily="2" charset="2"/>
              <a:buChar char="Ø"/>
            </a:pPr>
            <a:endParaRPr lang="he-IL" dirty="0" smtClean="0"/>
          </a:p>
          <a:p>
            <a:pPr marL="228600" indent="0" algn="r"/>
            <a:endParaRPr lang="he-IL" dirty="0" smtClean="0"/>
          </a:p>
          <a:p>
            <a:pPr marL="228600" indent="0" algn="r"/>
            <a:endParaRPr lang="he-IL" dirty="0"/>
          </a:p>
        </p:txBody>
      </p:sp>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9706" t="33541" r="11472" b="39654"/>
          <a:stretch/>
        </p:blipFill>
        <p:spPr bwMode="auto">
          <a:xfrm>
            <a:off x="380047" y="4769953"/>
            <a:ext cx="6352223" cy="196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min_final" descr="1min_final">
            <a:hlinkClick r:id="" action="ppaction://media"/>
            <a:extLst>
              <a:ext uri="{FF2B5EF4-FFF2-40B4-BE49-F238E27FC236}">
                <a16:creationId xmlns=""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3112" y="960574"/>
            <a:ext cx="1540938" cy="549601"/>
          </a:xfrm>
          <a:prstGeom prst="rect">
            <a:avLst/>
          </a:prstGeom>
        </p:spPr>
      </p:pic>
    </p:spTree>
    <p:extLst>
      <p:ext uri="{BB962C8B-B14F-4D97-AF65-F5344CB8AC3E}">
        <p14:creationId xmlns:p14="http://schemas.microsoft.com/office/powerpoint/2010/main" val="10034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3205144762"/>
              </p:ext>
            </p:extLst>
          </p:nvPr>
        </p:nvGraphicFramePr>
        <p:xfrm>
          <a:off x="357849" y="1979699"/>
          <a:ext cx="11560742" cy="457200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482501">
                  <a:extLst>
                    <a:ext uri="{9D8B030D-6E8A-4147-A177-3AD203B41FA5}">
                      <a16:colId xmlns="" xmlns:a16="http://schemas.microsoft.com/office/drawing/2014/main" val="20002"/>
                    </a:ext>
                  </a:extLst>
                </a:gridCol>
                <a:gridCol w="3452151"/>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אדומים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צורת </a:t>
                      </a:r>
                      <a:r>
                        <a:rPr lang="he-IL" sz="3200" dirty="0" err="1" smtClean="0"/>
                        <a:t>דיסקית</a:t>
                      </a:r>
                      <a:r>
                        <a:rPr lang="he-IL" sz="3200" dirty="0" smtClean="0"/>
                        <a:t> שטוחה וגמישה ובהם חלבון המוגלובין</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אליהם נקשר החמצן מהריאות ומובל לתאי הגוף</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ctr" rtl="1">
                        <a:buFont typeface="Arial" panose="020B0604020202020204" pitchFamily="34" charset="0"/>
                        <a:buChar char="•"/>
                      </a:pPr>
                      <a:r>
                        <a:rPr lang="he-IL" sz="3200" dirty="0" smtClean="0"/>
                        <a:t>בזכות</a:t>
                      </a:r>
                      <a:r>
                        <a:rPr lang="he-IL" sz="3200" baseline="0" dirty="0" smtClean="0"/>
                        <a:t> צורת </a:t>
                      </a:r>
                      <a:r>
                        <a:rPr lang="he-IL" sz="3200" baseline="0" dirty="0" err="1" smtClean="0"/>
                        <a:t>הדיסקית</a:t>
                      </a:r>
                      <a:r>
                        <a:rPr lang="he-IL" sz="3200" baseline="0" dirty="0" smtClean="0"/>
                        <a:t> שטח הפנים גדול יותר ויותר חמצן נקשר.</a:t>
                      </a:r>
                    </a:p>
                    <a:p>
                      <a:pPr marL="457200" indent="-457200" algn="ctr" rtl="1">
                        <a:buFont typeface="Arial" panose="020B0604020202020204" pitchFamily="34" charset="0"/>
                        <a:buChar char="•"/>
                      </a:pPr>
                      <a:r>
                        <a:rPr lang="he-IL" sz="3200" baseline="0" dirty="0" smtClean="0"/>
                        <a:t>הגמישות מאפשרת זרימה טובה בכלי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525" r="43669"/>
          <a:stretch/>
        </p:blipFill>
        <p:spPr bwMode="auto">
          <a:xfrm>
            <a:off x="9846945" y="4002880"/>
            <a:ext cx="1491615" cy="145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111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כיצד נקשר החמצן לתאי הדם האדומים?</a:t>
            </a:r>
            <a:endParaRPr lang="he-IL"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45387">
            <a:off x="5003187" y="3669096"/>
            <a:ext cx="20097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290487" y="4265882"/>
            <a:ext cx="1714987" cy="584775"/>
          </a:xfrm>
          <a:prstGeom prst="rect">
            <a:avLst/>
          </a:prstGeom>
          <a:noFill/>
        </p:spPr>
        <p:txBody>
          <a:bodyPr wrap="square" rtlCol="1">
            <a:spAutoFit/>
          </a:bodyPr>
          <a:lstStyle/>
          <a:p>
            <a:pPr algn="ctr"/>
            <a:r>
              <a:rPr lang="he-IL" sz="3200" b="1" dirty="0" smtClean="0"/>
              <a:t>מגנט</a:t>
            </a:r>
            <a:endParaRPr lang="he-IL" sz="3200" b="1" dirty="0"/>
          </a:p>
        </p:txBody>
      </p:sp>
      <p:sp>
        <p:nvSpPr>
          <p:cNvPr id="6" name="TextBox 5"/>
          <p:cNvSpPr txBox="1"/>
          <p:nvPr/>
        </p:nvSpPr>
        <p:spPr>
          <a:xfrm>
            <a:off x="3418392" y="2532836"/>
            <a:ext cx="1334530" cy="1077218"/>
          </a:xfrm>
          <a:prstGeom prst="rect">
            <a:avLst/>
          </a:prstGeom>
          <a:noFill/>
        </p:spPr>
        <p:txBody>
          <a:bodyPr wrap="square" rtlCol="1">
            <a:spAutoFit/>
          </a:bodyPr>
          <a:lstStyle/>
          <a:p>
            <a:pPr algn="ctr"/>
            <a:r>
              <a:rPr lang="he-IL" sz="3200" b="1" dirty="0" smtClean="0">
                <a:solidFill>
                  <a:schemeClr val="tx1"/>
                </a:solidFill>
              </a:rPr>
              <a:t>מוט ברזל</a:t>
            </a:r>
            <a:endParaRPr lang="he-IL" sz="3200" b="1" dirty="0">
              <a:solidFill>
                <a:schemeClr val="tx1"/>
              </a:solidFill>
            </a:endParaRPr>
          </a:p>
        </p:txBody>
      </p:sp>
      <p:sp>
        <p:nvSpPr>
          <p:cNvPr id="4" name="TextBox 3"/>
          <p:cNvSpPr txBox="1"/>
          <p:nvPr/>
        </p:nvSpPr>
        <p:spPr>
          <a:xfrm rot="2440242">
            <a:off x="9329001" y="2934709"/>
            <a:ext cx="2552908" cy="1938992"/>
          </a:xfrm>
          <a:prstGeom prst="rect">
            <a:avLst/>
          </a:prstGeom>
          <a:noFill/>
        </p:spPr>
        <p:txBody>
          <a:bodyPr wrap="square" rtlCol="1">
            <a:spAutoFit/>
          </a:bodyPr>
          <a:lstStyle/>
          <a:p>
            <a:r>
              <a:rPr lang="he-IL" sz="6000" b="1" dirty="0" smtClean="0">
                <a:solidFill>
                  <a:srgbClr val="0070C0"/>
                </a:solidFill>
              </a:rPr>
              <a:t>המגנט כמשל</a:t>
            </a:r>
            <a:endParaRPr lang="he-IL" sz="6000" b="1" dirty="0">
              <a:solidFill>
                <a:srgbClr val="0070C0"/>
              </a:solidFill>
            </a:endParaRPr>
          </a:p>
        </p:txBody>
      </p:sp>
      <p:sp>
        <p:nvSpPr>
          <p:cNvPr id="8" name="מלבן 7"/>
          <p:cNvSpPr/>
          <p:nvPr/>
        </p:nvSpPr>
        <p:spPr>
          <a:xfrm rot="2969384">
            <a:off x="4797792" y="2244406"/>
            <a:ext cx="577524" cy="289926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80004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519" y="2582298"/>
            <a:ext cx="4796448" cy="255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a:spLocks noGrp="1"/>
          </p:cNvSpPr>
          <p:nvPr>
            <p:ph type="title"/>
          </p:nvPr>
        </p:nvSpPr>
        <p:spPr>
          <a:xfrm>
            <a:off x="1859280" y="663126"/>
            <a:ext cx="9502310" cy="720000"/>
          </a:xfrm>
        </p:spPr>
        <p:txBody>
          <a:bodyPr>
            <a:normAutofit fontScale="90000"/>
          </a:bodyPr>
          <a:lstStyle/>
          <a:p>
            <a:r>
              <a:rPr lang="he-IL" dirty="0" smtClean="0"/>
              <a:t>ההמוגלובין בתאי הדם האדומים קושר חמצן</a:t>
            </a:r>
            <a:endParaRPr lang="he-IL" dirty="0"/>
          </a:p>
        </p:txBody>
      </p:sp>
      <p:sp>
        <p:nvSpPr>
          <p:cNvPr id="5" name="כוכב עם 32 פינות 4"/>
          <p:cNvSpPr/>
          <p:nvPr/>
        </p:nvSpPr>
        <p:spPr>
          <a:xfrm>
            <a:off x="5511112" y="2808823"/>
            <a:ext cx="2706130" cy="2162433"/>
          </a:xfrm>
          <a:prstGeom prst="star32">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a:p>
        </p:txBody>
      </p:sp>
      <p:sp>
        <p:nvSpPr>
          <p:cNvPr id="6" name="TextBox 5"/>
          <p:cNvSpPr txBox="1"/>
          <p:nvPr/>
        </p:nvSpPr>
        <p:spPr>
          <a:xfrm>
            <a:off x="5850922" y="3327332"/>
            <a:ext cx="2026509" cy="1077218"/>
          </a:xfrm>
          <a:prstGeom prst="rect">
            <a:avLst/>
          </a:prstGeom>
          <a:noFill/>
        </p:spPr>
        <p:txBody>
          <a:bodyPr wrap="square" rtlCol="1">
            <a:spAutoFit/>
          </a:bodyPr>
          <a:lstStyle/>
          <a:p>
            <a:r>
              <a:rPr lang="he-IL" dirty="0">
                <a:solidFill>
                  <a:srgbClr val="FFFF00"/>
                </a:solidFill>
              </a:rPr>
              <a:t> </a:t>
            </a:r>
            <a:r>
              <a:rPr lang="he-IL" sz="3200" dirty="0" smtClean="0">
                <a:solidFill>
                  <a:srgbClr val="FFFF00"/>
                </a:solidFill>
              </a:rPr>
              <a:t>"המוגלובין"</a:t>
            </a:r>
          </a:p>
          <a:p>
            <a:pPr algn="ctr"/>
            <a:r>
              <a:rPr lang="he-IL" sz="3200" dirty="0" smtClean="0">
                <a:solidFill>
                  <a:srgbClr val="FFFF00"/>
                </a:solidFill>
              </a:rPr>
              <a:t>(חלבון)</a:t>
            </a:r>
            <a:endParaRPr lang="he-IL" sz="3200" dirty="0">
              <a:solidFill>
                <a:srgbClr val="FFFF00"/>
              </a:solidFill>
            </a:endParaRP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3363" y="4141788"/>
            <a:ext cx="172042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888" y="2095241"/>
            <a:ext cx="171926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888" y="4057731"/>
            <a:ext cx="171926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8069" y="1969951"/>
            <a:ext cx="1719263"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חץ למטה 6"/>
          <p:cNvSpPr/>
          <p:nvPr/>
        </p:nvSpPr>
        <p:spPr>
          <a:xfrm rot="4056390">
            <a:off x="8128217" y="2885366"/>
            <a:ext cx="556055" cy="102349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356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57583">
            <a:off x="7695748" y="4414920"/>
            <a:ext cx="104298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959218">
            <a:off x="4559766" y="2860873"/>
            <a:ext cx="1159628"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21003">
            <a:off x="4674852" y="4210763"/>
            <a:ext cx="104298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103418" y="2360319"/>
            <a:ext cx="1248232" cy="584775"/>
          </a:xfrm>
          <a:prstGeom prst="rect">
            <a:avLst/>
          </a:prstGeom>
          <a:noFill/>
        </p:spPr>
        <p:txBody>
          <a:bodyPr wrap="square" rtlCol="1">
            <a:spAutoFit/>
          </a:bodyPr>
          <a:lstStyle/>
          <a:p>
            <a:r>
              <a:rPr lang="he-IL" sz="3200" b="1" dirty="0" smtClean="0"/>
              <a:t>חמצן</a:t>
            </a:r>
            <a:endParaRPr lang="he-IL" sz="3200" b="1" dirty="0"/>
          </a:p>
        </p:txBody>
      </p:sp>
      <p:pic>
        <p:nvPicPr>
          <p:cNvPr id="2356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9846" y="4518762"/>
            <a:ext cx="1446019" cy="88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5904" y="2360319"/>
            <a:ext cx="1446019" cy="81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7116" y="4404938"/>
            <a:ext cx="1446019" cy="99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211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59280" y="663126"/>
            <a:ext cx="9502310" cy="720000"/>
          </a:xfrm>
        </p:spPr>
        <p:txBody>
          <a:bodyPr>
            <a:normAutofit fontScale="90000"/>
          </a:bodyPr>
          <a:lstStyle/>
          <a:p>
            <a:r>
              <a:rPr lang="he-IL" dirty="0" smtClean="0"/>
              <a:t>ההמוגלובין בתאי הדם האדומים קושר חמצן</a:t>
            </a:r>
            <a:endParaRPr lang="he-IL"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04" r="17734"/>
          <a:stretch/>
        </p:blipFill>
        <p:spPr bwMode="auto">
          <a:xfrm>
            <a:off x="2961008" y="1860482"/>
            <a:ext cx="5756271" cy="472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030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יוצאים למסע מרתק...</a:t>
            </a:r>
            <a:endParaRPr lang="he-IL" dirty="0"/>
          </a:p>
        </p:txBody>
      </p:sp>
      <p:sp>
        <p:nvSpPr>
          <p:cNvPr id="3" name="מציין מיקום טקסט 2"/>
          <p:cNvSpPr>
            <a:spLocks noGrp="1"/>
          </p:cNvSpPr>
          <p:nvPr>
            <p:ph type="body" idx="1"/>
          </p:nvPr>
        </p:nvSpPr>
        <p:spPr>
          <a:xfrm>
            <a:off x="386651" y="1915812"/>
            <a:ext cx="11352268" cy="3844925"/>
          </a:xfrm>
          <a:effectLst>
            <a:glow rad="228600">
              <a:schemeClr val="accent6">
                <a:satMod val="175000"/>
                <a:alpha val="40000"/>
              </a:schemeClr>
            </a:glow>
          </a:effectLst>
        </p:spPr>
        <p:txBody>
          <a:bodyPr>
            <a:normAutofit/>
          </a:bodyPr>
          <a:lstStyle/>
          <a:p>
            <a:r>
              <a:rPr lang="he-IL"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בואו נצא למסע, ניכנס לתוך נוזל הדם בגופינו ונלמד מה מתרחש שם..</a:t>
            </a:r>
            <a:endParaRPr lang="he-IL"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6" name="תרשים זרימה: סרט מנוקב 5"/>
          <p:cNvSpPr/>
          <p:nvPr/>
        </p:nvSpPr>
        <p:spPr>
          <a:xfrm>
            <a:off x="1640018" y="4831493"/>
            <a:ext cx="8402594" cy="1786065"/>
          </a:xfrm>
          <a:prstGeom prst="flowChartPunchedTa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612" y="3274542"/>
            <a:ext cx="1530350" cy="315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721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רבו מעשיך ה'"</a:t>
            </a:r>
            <a:endParaRPr lang="he-IL" dirty="0"/>
          </a:p>
        </p:txBody>
      </p:sp>
      <p:sp>
        <p:nvSpPr>
          <p:cNvPr id="3" name="מציין מיקום טקסט 2"/>
          <p:cNvSpPr>
            <a:spLocks noGrp="1"/>
          </p:cNvSpPr>
          <p:nvPr>
            <p:ph type="body" idx="1"/>
          </p:nvPr>
        </p:nvSpPr>
        <p:spPr/>
        <p:txBody>
          <a:bodyPr/>
          <a:lstStyle/>
          <a:p>
            <a:r>
              <a:rPr lang="he-IL" dirty="0" smtClean="0"/>
              <a:t>בתוך תא דם אדום אחד יש 250,000,000 מולקולות של המוגלובין!</a:t>
            </a:r>
          </a:p>
          <a:p>
            <a:endParaRPr lang="he-IL" dirty="0"/>
          </a:p>
          <a:p>
            <a:r>
              <a:rPr lang="he-IL" dirty="0" smtClean="0"/>
              <a:t>שערו: מדוע יש צורך בכמות כה רבה של המוגלובין?</a:t>
            </a:r>
            <a:endParaRPr lang="he-I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885"/>
            <a:ext cx="2932113"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998" y="4250724"/>
            <a:ext cx="1733550" cy="248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103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94435" y="812114"/>
            <a:ext cx="8280000" cy="720000"/>
          </a:xfrm>
        </p:spPr>
        <p:txBody>
          <a:bodyPr>
            <a:normAutofit fontScale="90000"/>
          </a:bodyPr>
          <a:lstStyle/>
          <a:p>
            <a:r>
              <a:rPr lang="he-IL" dirty="0" smtClean="0"/>
              <a:t>מה רבו מעשיך ה'</a:t>
            </a:r>
            <a:endParaRPr lang="he-IL" dirty="0"/>
          </a:p>
        </p:txBody>
      </p:sp>
      <p:sp>
        <p:nvSpPr>
          <p:cNvPr id="3" name="מציין מיקום טקסט 2"/>
          <p:cNvSpPr>
            <a:spLocks noGrp="1"/>
          </p:cNvSpPr>
          <p:nvPr>
            <p:ph type="body" idx="1"/>
          </p:nvPr>
        </p:nvSpPr>
        <p:spPr>
          <a:xfrm>
            <a:off x="1915478" y="2170613"/>
            <a:ext cx="9572625" cy="3844925"/>
          </a:xfrm>
        </p:spPr>
        <p:txBody>
          <a:bodyPr>
            <a:normAutofit lnSpcReduction="10000"/>
          </a:bodyPr>
          <a:lstStyle/>
          <a:p>
            <a:pPr marL="800100" indent="-571500" algn="r">
              <a:buFont typeface="Wingdings" panose="05000000000000000000" pitchFamily="2" charset="2"/>
              <a:buChar char="Ø"/>
            </a:pPr>
            <a:r>
              <a:rPr lang="he-IL" dirty="0" smtClean="0"/>
              <a:t>חמצן הוא צורך </a:t>
            </a:r>
            <a:r>
              <a:rPr lang="he-IL" dirty="0" smtClean="0"/>
              <a:t>קיומי </a:t>
            </a:r>
            <a:r>
              <a:rPr lang="he-IL" dirty="0" smtClean="0"/>
              <a:t>עבור התאים</a:t>
            </a:r>
          </a:p>
          <a:p>
            <a:pPr marL="228600" indent="0" algn="r"/>
            <a:endParaRPr lang="he-IL" dirty="0" smtClean="0"/>
          </a:p>
          <a:p>
            <a:pPr marL="800100" indent="-571500" algn="r">
              <a:buFont typeface="Wingdings" panose="05000000000000000000" pitchFamily="2" charset="2"/>
              <a:buChar char="Ø"/>
            </a:pPr>
            <a:r>
              <a:rPr lang="he-IL" dirty="0" smtClean="0"/>
              <a:t>בעזרת התאים מתרחש תהליך הפקת האנרגיה לצורך כל תפקודי התאים והגוף</a:t>
            </a:r>
          </a:p>
          <a:p>
            <a:pPr marL="228600" indent="0" algn="r"/>
            <a:endParaRPr lang="he-IL" dirty="0" smtClean="0"/>
          </a:p>
          <a:p>
            <a:pPr marL="800100" indent="-571500" algn="r">
              <a:buFont typeface="Wingdings" panose="05000000000000000000" pitchFamily="2" charset="2"/>
              <a:buChar char="Ø"/>
            </a:pPr>
            <a:r>
              <a:rPr lang="he-IL" dirty="0" smtClean="0"/>
              <a:t>ככל שכמות </a:t>
            </a:r>
            <a:r>
              <a:rPr lang="he-IL" dirty="0" err="1" smtClean="0"/>
              <a:t>המוגולובין</a:t>
            </a:r>
            <a:r>
              <a:rPr lang="he-IL" dirty="0" smtClean="0"/>
              <a:t> גדולה יותר, כך מתאפשר קשירת החמצן יעילה יותר</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23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103" y="1320455"/>
            <a:ext cx="1051483" cy="102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68" y="3165384"/>
            <a:ext cx="10493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103" y="1633706"/>
            <a:ext cx="8350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85" y="3347092"/>
            <a:ext cx="8350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חץ שמאלה 6"/>
          <p:cNvSpPr/>
          <p:nvPr/>
        </p:nvSpPr>
        <p:spPr>
          <a:xfrm>
            <a:off x="2249653" y="1685794"/>
            <a:ext cx="835025" cy="2347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עלה 7"/>
          <p:cNvSpPr/>
          <p:nvPr/>
        </p:nvSpPr>
        <p:spPr>
          <a:xfrm>
            <a:off x="747151" y="2445327"/>
            <a:ext cx="285773" cy="6549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93868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1992100538"/>
              </p:ext>
            </p:extLst>
          </p:nvPr>
        </p:nvGraphicFramePr>
        <p:xfrm>
          <a:off x="357849" y="1690139"/>
          <a:ext cx="11560742" cy="457200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369529">
                  <a:extLst>
                    <a:ext uri="{9D8B030D-6E8A-4147-A177-3AD203B41FA5}">
                      <a16:colId xmlns="" xmlns:a16="http://schemas.microsoft.com/office/drawing/2014/main" val="20001"/>
                    </a:ext>
                  </a:extLst>
                </a:gridCol>
                <a:gridCol w="2712720">
                  <a:extLst>
                    <a:ext uri="{9D8B030D-6E8A-4147-A177-3AD203B41FA5}">
                      <a16:colId xmlns="" xmlns:a16="http://schemas.microsoft.com/office/drawing/2014/main" val="20002"/>
                    </a:ext>
                  </a:extLst>
                </a:gridCol>
                <a:gridCol w="3787431"/>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אדומים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צורת </a:t>
                      </a:r>
                      <a:r>
                        <a:rPr lang="he-IL" sz="3200" dirty="0" err="1" smtClean="0"/>
                        <a:t>דיסקית</a:t>
                      </a:r>
                      <a:r>
                        <a:rPr lang="he-IL" sz="3200" dirty="0" smtClean="0"/>
                        <a:t> שטוחה וגמישה ובהם חלבון המוגלובין</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אליהם נקשר החמצן מהריאות ומובל לתאי הגוף</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ctr" rtl="1">
                        <a:buFont typeface="Arial" panose="020B0604020202020204" pitchFamily="34" charset="0"/>
                        <a:buChar char="•"/>
                      </a:pPr>
                      <a:r>
                        <a:rPr lang="he-IL" sz="2800" dirty="0" smtClean="0"/>
                        <a:t>בזכות</a:t>
                      </a:r>
                      <a:r>
                        <a:rPr lang="he-IL" sz="2800" baseline="0" dirty="0" smtClean="0"/>
                        <a:t> צורת </a:t>
                      </a:r>
                      <a:r>
                        <a:rPr lang="he-IL" sz="2800" baseline="0" dirty="0" err="1" smtClean="0"/>
                        <a:t>הדיסקית</a:t>
                      </a:r>
                      <a:r>
                        <a:rPr lang="he-IL" sz="2800" baseline="0" dirty="0" smtClean="0"/>
                        <a:t> שטח הפנים גדול יותר ויותר חמצן נקשר.</a:t>
                      </a:r>
                    </a:p>
                    <a:p>
                      <a:pPr marL="457200" indent="-457200" algn="ctr" rtl="1">
                        <a:buFont typeface="Wingdings" panose="05000000000000000000" pitchFamily="2" charset="2"/>
                        <a:buChar char="§"/>
                      </a:pPr>
                      <a:r>
                        <a:rPr lang="he-IL" sz="2800" baseline="0" dirty="0" smtClean="0"/>
                        <a:t>הגמישות מאפשרת זרימה טובה בכלי הדם</a:t>
                      </a:r>
                    </a:p>
                    <a:p>
                      <a:pPr marL="457200" indent="-457200" algn="ctr" rtl="1">
                        <a:buFont typeface="Wingdings" panose="05000000000000000000" pitchFamily="2" charset="2"/>
                        <a:buChar char="§"/>
                      </a:pPr>
                      <a:r>
                        <a:rPr lang="he-IL" sz="2800" baseline="0" dirty="0" smtClean="0">
                          <a:solidFill>
                            <a:srgbClr val="FF0000"/>
                          </a:solidFill>
                        </a:rPr>
                        <a:t>כמות המוגלובין רבה מאפשרת קשירת חמצן יעילה</a:t>
                      </a:r>
                      <a:endParaRPr lang="he-IL" sz="28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7"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392" y="290014"/>
            <a:ext cx="1540938" cy="549601"/>
          </a:xfrm>
          <a:prstGeom prst="rect">
            <a:avLst/>
          </a:prstGeom>
        </p:spPr>
      </p:pic>
    </p:spTree>
    <p:extLst>
      <p:ext uri="{BB962C8B-B14F-4D97-AF65-F5344CB8AC3E}">
        <p14:creationId xmlns:p14="http://schemas.microsoft.com/office/powerpoint/2010/main" val="31923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6240" y="663126"/>
            <a:ext cx="10965350" cy="720000"/>
          </a:xfrm>
        </p:spPr>
        <p:txBody>
          <a:bodyPr>
            <a:normAutofit fontScale="90000"/>
          </a:bodyPr>
          <a:lstStyle/>
          <a:p>
            <a:r>
              <a:rPr lang="he-IL" dirty="0" smtClean="0"/>
              <a:t>מה הקשר בין התמונה ובין תאי הדם הלבנים?</a:t>
            </a:r>
            <a:endParaRPr lang="he-IL"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149" y="2445066"/>
            <a:ext cx="6235851" cy="358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534" t="46997" r="48068" b="23771"/>
          <a:stretch/>
        </p:blipFill>
        <p:spPr bwMode="auto">
          <a:xfrm>
            <a:off x="207652" y="4218657"/>
            <a:ext cx="3072849" cy="151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4664" t="43637" r="3669" b="24779"/>
          <a:stretch/>
        </p:blipFill>
        <p:spPr bwMode="auto">
          <a:xfrm>
            <a:off x="3352130" y="4157692"/>
            <a:ext cx="2191671" cy="163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534" r="61762" b="59197"/>
          <a:stretch/>
        </p:blipFill>
        <p:spPr bwMode="auto">
          <a:xfrm>
            <a:off x="3831075" y="2433942"/>
            <a:ext cx="1712726" cy="17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4382" r="29644" b="65917"/>
          <a:stretch/>
        </p:blipFill>
        <p:spPr bwMode="auto">
          <a:xfrm>
            <a:off x="2033372" y="2371870"/>
            <a:ext cx="1797704" cy="1766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9949" t="-1" r="3670" b="63440"/>
          <a:stretch/>
        </p:blipFill>
        <p:spPr bwMode="auto">
          <a:xfrm>
            <a:off x="207652" y="2323305"/>
            <a:ext cx="1825881" cy="1895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744077" y="5734079"/>
            <a:ext cx="285383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en-US" sz="3200" dirty="0" smtClean="0">
                <a:solidFill>
                  <a:schemeClr val="accent6">
                    <a:lumMod val="75000"/>
                  </a:schemeClr>
                </a:solidFill>
              </a:rPr>
              <a:t> </a:t>
            </a:r>
            <a:r>
              <a:rPr lang="he-IL" sz="3200" dirty="0" smtClean="0">
                <a:solidFill>
                  <a:schemeClr val="accent6">
                    <a:lumMod val="75000"/>
                  </a:schemeClr>
                </a:solidFill>
              </a:rPr>
              <a:t>תאי דם  לבנים מסוגים שונים</a:t>
            </a:r>
            <a:endParaRPr lang="he-IL" sz="3200" dirty="0">
              <a:solidFill>
                <a:schemeClr val="accent6">
                  <a:lumMod val="75000"/>
                </a:schemeClr>
              </a:solidFill>
            </a:endParaRPr>
          </a:p>
        </p:txBody>
      </p:sp>
    </p:spTree>
    <p:extLst>
      <p:ext uri="{BB962C8B-B14F-4D97-AF65-F5344CB8AC3E}">
        <p14:creationId xmlns:p14="http://schemas.microsoft.com/office/powerpoint/2010/main" val="14655527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r>
              <a:rPr lang="he-IL" dirty="0" smtClean="0"/>
              <a:t>צפו בסרטון.</a:t>
            </a:r>
          </a:p>
          <a:p>
            <a:r>
              <a:rPr lang="he-IL" dirty="0" smtClean="0"/>
              <a:t>נסו לזהות את החיידקים ואת תאי הדם הלבנים</a:t>
            </a:r>
            <a:endParaRPr lang="he-IL" dirty="0"/>
          </a:p>
        </p:txBody>
      </p:sp>
      <p:sp>
        <p:nvSpPr>
          <p:cNvPr id="3" name="כותרת 2"/>
          <p:cNvSpPr>
            <a:spLocks noGrp="1"/>
          </p:cNvSpPr>
          <p:nvPr>
            <p:ph type="title"/>
          </p:nvPr>
        </p:nvSpPr>
        <p:spPr>
          <a:xfrm>
            <a:off x="1005840" y="663126"/>
            <a:ext cx="10355750" cy="720000"/>
          </a:xfrm>
        </p:spPr>
        <p:txBody>
          <a:bodyPr>
            <a:normAutofit fontScale="90000"/>
          </a:bodyPr>
          <a:lstStyle/>
          <a:p>
            <a:r>
              <a:rPr lang="he-IL" dirty="0" smtClean="0"/>
              <a:t>תאי דם לבנים מזהים פולשים ותוקפים אותם</a:t>
            </a:r>
            <a:endParaRPr lang="he-IL" dirty="0"/>
          </a:p>
        </p:txBody>
      </p:sp>
      <p:pic>
        <p:nvPicPr>
          <p:cNvPr id="4" name="סרטון תאי דם לבנים.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1400" y="3698291"/>
            <a:ext cx="5074920" cy="2853321"/>
          </a:xfrm>
          <a:prstGeom prst="rect">
            <a:avLst/>
          </a:prstGeom>
        </p:spPr>
      </p:pic>
    </p:spTree>
    <p:extLst>
      <p:ext uri="{BB962C8B-B14F-4D97-AF65-F5344CB8AC3E}">
        <p14:creationId xmlns:p14="http://schemas.microsoft.com/office/powerpoint/2010/main" val="3172920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40080" y="663126"/>
            <a:ext cx="10721510" cy="720000"/>
          </a:xfrm>
        </p:spPr>
        <p:txBody>
          <a:bodyPr>
            <a:normAutofit fontScale="90000"/>
          </a:bodyPr>
          <a:lstStyle/>
          <a:p>
            <a:r>
              <a:rPr lang="he-IL" dirty="0"/>
              <a:t>תאי דם לבנים מזהים פולשים ותוקפים אותם</a:t>
            </a:r>
          </a:p>
        </p:txBody>
      </p:sp>
      <p:sp>
        <p:nvSpPr>
          <p:cNvPr id="3" name="מציין מיקום טקסט 2"/>
          <p:cNvSpPr>
            <a:spLocks noGrp="1"/>
          </p:cNvSpPr>
          <p:nvPr>
            <p:ph type="body" idx="1"/>
          </p:nvPr>
        </p:nvSpPr>
        <p:spPr>
          <a:xfrm>
            <a:off x="5833101" y="2266315"/>
            <a:ext cx="6358899" cy="3844925"/>
          </a:xfrm>
        </p:spPr>
        <p:txBody>
          <a:bodyPr>
            <a:normAutofit/>
          </a:bodyPr>
          <a:lstStyle/>
          <a:p>
            <a:pPr marL="800100" indent="-571500" algn="r">
              <a:buFont typeface="Wingdings" panose="05000000000000000000" pitchFamily="2" charset="2"/>
              <a:buChar char="Ø"/>
            </a:pPr>
            <a:r>
              <a:rPr lang="he-IL" dirty="0" smtClean="0"/>
              <a:t>תאי הדם הלבנים הם בעלי יכולת שינוי צורה.</a:t>
            </a:r>
          </a:p>
          <a:p>
            <a:pPr marL="800100" indent="-571500" algn="r">
              <a:buFont typeface="Wingdings" panose="05000000000000000000" pitchFamily="2" charset="2"/>
              <a:buChar char="Ø"/>
            </a:pPr>
            <a:r>
              <a:rPr lang="he-IL" dirty="0" smtClean="0"/>
              <a:t>הם מסוגלים לנוע בניגוד לכיוון זרימת הדם.</a:t>
            </a:r>
          </a:p>
          <a:p>
            <a:pPr marL="800100" indent="-571500" algn="r">
              <a:buFont typeface="Wingdings" panose="05000000000000000000" pitchFamily="2" charset="2"/>
              <a:buChar char="Ø"/>
            </a:pPr>
            <a:r>
              <a:rPr lang="he-IL" dirty="0" smtClean="0"/>
              <a:t>לחלקם יש שלוחות שמשמשות לעטיפת הפולש ולבליעתו.</a:t>
            </a:r>
            <a:endParaRPr lang="he-IL"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50720"/>
            <a:ext cx="5799765" cy="416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06880" y="3459480"/>
            <a:ext cx="1996440" cy="1169551"/>
          </a:xfrm>
          <a:prstGeom prst="rect">
            <a:avLst/>
          </a:prstGeom>
          <a:solidFill>
            <a:schemeClr val="bg1"/>
          </a:solidFill>
        </p:spPr>
        <p:txBody>
          <a:bodyPr wrap="square" rtlCol="1">
            <a:spAutoFit/>
          </a:bodyPr>
          <a:lstStyle/>
          <a:p>
            <a:endParaRPr lang="he-IL" dirty="0" smtClean="0"/>
          </a:p>
          <a:p>
            <a:endParaRPr lang="he-IL" dirty="0"/>
          </a:p>
          <a:p>
            <a:endParaRPr lang="he-IL" dirty="0" smtClean="0"/>
          </a:p>
          <a:p>
            <a:endParaRPr lang="he-IL" dirty="0"/>
          </a:p>
          <a:p>
            <a:endParaRPr lang="he-IL" dirty="0"/>
          </a:p>
        </p:txBody>
      </p:sp>
      <p:sp>
        <p:nvSpPr>
          <p:cNvPr id="7" name="TextBox 6"/>
          <p:cNvSpPr txBox="1"/>
          <p:nvPr/>
        </p:nvSpPr>
        <p:spPr>
          <a:xfrm>
            <a:off x="3901440" y="2103120"/>
            <a:ext cx="16697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שלוחות</a:t>
            </a:r>
            <a:endParaRPr lang="he-IL" sz="2800" dirty="0"/>
          </a:p>
        </p:txBody>
      </p:sp>
      <p:sp>
        <p:nvSpPr>
          <p:cNvPr id="12" name="TextBox 11"/>
          <p:cNvSpPr txBox="1"/>
          <p:nvPr/>
        </p:nvSpPr>
        <p:spPr>
          <a:xfrm>
            <a:off x="762000" y="1841510"/>
            <a:ext cx="16697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חיידק</a:t>
            </a:r>
            <a:endParaRPr lang="he-IL" sz="2800" dirty="0"/>
          </a:p>
        </p:txBody>
      </p:sp>
      <p:sp>
        <p:nvSpPr>
          <p:cNvPr id="13" name="TextBox 12"/>
          <p:cNvSpPr txBox="1"/>
          <p:nvPr/>
        </p:nvSpPr>
        <p:spPr>
          <a:xfrm>
            <a:off x="37156" y="3167390"/>
            <a:ext cx="1669724"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תא דם לבן</a:t>
            </a:r>
            <a:endParaRPr lang="he-IL" sz="2800" dirty="0"/>
          </a:p>
        </p:txBody>
      </p:sp>
      <p:sp>
        <p:nvSpPr>
          <p:cNvPr id="14" name="TextBox 13"/>
          <p:cNvSpPr txBox="1"/>
          <p:nvPr/>
        </p:nvSpPr>
        <p:spPr>
          <a:xfrm>
            <a:off x="4494131" y="4105811"/>
            <a:ext cx="215406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עיטוף החיידק</a:t>
            </a:r>
            <a:endParaRPr lang="he-IL" sz="2800" dirty="0"/>
          </a:p>
        </p:txBody>
      </p:sp>
      <p:sp>
        <p:nvSpPr>
          <p:cNvPr id="15" name="TextBox 14"/>
          <p:cNvSpPr txBox="1"/>
          <p:nvPr/>
        </p:nvSpPr>
        <p:spPr>
          <a:xfrm>
            <a:off x="2954891" y="5736491"/>
            <a:ext cx="215406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בליעת החיידק</a:t>
            </a:r>
            <a:endParaRPr lang="he-IL" sz="2800" dirty="0"/>
          </a:p>
        </p:txBody>
      </p:sp>
      <p:sp>
        <p:nvSpPr>
          <p:cNvPr id="16" name="TextBox 15"/>
          <p:cNvSpPr txBox="1"/>
          <p:nvPr/>
        </p:nvSpPr>
        <p:spPr>
          <a:xfrm>
            <a:off x="-481004" y="4629031"/>
            <a:ext cx="2154066"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800" dirty="0" smtClean="0"/>
              <a:t>הרס החיידק</a:t>
            </a:r>
            <a:endParaRPr lang="he-IL" sz="2800" dirty="0"/>
          </a:p>
        </p:txBody>
      </p:sp>
    </p:spTree>
    <p:extLst>
      <p:ext uri="{BB962C8B-B14F-4D97-AF65-F5344CB8AC3E}">
        <p14:creationId xmlns:p14="http://schemas.microsoft.com/office/powerpoint/2010/main" val="1938432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3871401680"/>
              </p:ext>
            </p:extLst>
          </p:nvPr>
        </p:nvGraphicFramePr>
        <p:xfrm>
          <a:off x="357849" y="1979699"/>
          <a:ext cx="11560742" cy="408432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967326">
                  <a:extLst>
                    <a:ext uri="{9D8B030D-6E8A-4147-A177-3AD203B41FA5}">
                      <a16:colId xmlns="" xmlns:a16="http://schemas.microsoft.com/office/drawing/2014/main" val="20002"/>
                    </a:ext>
                  </a:extLst>
                </a:gridCol>
                <a:gridCol w="2967326"/>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לבנים</a:t>
                      </a:r>
                    </a:p>
                    <a:p>
                      <a:pPr algn="ctr" rtl="1"/>
                      <a:endParaRPr lang="he-IL" sz="3200" dirty="0" smtClean="0"/>
                    </a:p>
                    <a:p>
                      <a:pPr algn="ctr" rtl="1"/>
                      <a:endParaRPr lang="he-IL" sz="3200" dirty="0" smtClean="0"/>
                    </a:p>
                    <a:p>
                      <a:pPr algn="ctr" rtl="1"/>
                      <a:endParaRPr lang="he-IL" sz="3200" dirty="0" smtClean="0"/>
                    </a:p>
                    <a:p>
                      <a:pPr algn="ctr" rtl="1"/>
                      <a:endParaRPr lang="he-IL" sz="3200" dirty="0" smtClean="0"/>
                    </a:p>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6" name="2min_final" descr="2min_final">
            <a:hlinkClick r:id="" action="ppaction://media"/>
            <a:extLst>
              <a:ext uri="{FF2B5EF4-FFF2-40B4-BE49-F238E27FC236}">
                <a16:creationId xmlns=""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343" y="174283"/>
            <a:ext cx="1540938" cy="549601"/>
          </a:xfrm>
          <a:prstGeom prst="rect">
            <a:avLst/>
          </a:prstGeom>
        </p:spPr>
      </p:pic>
    </p:spTree>
    <p:extLst>
      <p:ext uri="{BB962C8B-B14F-4D97-AF65-F5344CB8AC3E}">
        <p14:creationId xmlns:p14="http://schemas.microsoft.com/office/powerpoint/2010/main" val="32151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3901565360"/>
              </p:ext>
            </p:extLst>
          </p:nvPr>
        </p:nvGraphicFramePr>
        <p:xfrm>
          <a:off x="0" y="1516559"/>
          <a:ext cx="11918591" cy="5059680"/>
        </p:xfrm>
        <a:graphic>
          <a:graphicData uri="http://schemas.openxmlformats.org/drawingml/2006/table">
            <a:tbl>
              <a:tblPr rtl="1" firstRow="1" bandRow="1">
                <a:tableStyleId>{93296810-A885-4BE3-A3E7-6D5BEEA58F35}</a:tableStyleId>
              </a:tblPr>
              <a:tblGrid>
                <a:gridCol w="2467682">
                  <a:extLst>
                    <a:ext uri="{9D8B030D-6E8A-4147-A177-3AD203B41FA5}">
                      <a16:colId xmlns="" xmlns:a16="http://schemas.microsoft.com/office/drawing/2014/main" val="20000"/>
                    </a:ext>
                  </a:extLst>
                </a:gridCol>
                <a:gridCol w="2953806">
                  <a:extLst>
                    <a:ext uri="{9D8B030D-6E8A-4147-A177-3AD203B41FA5}">
                      <a16:colId xmlns="" xmlns:a16="http://schemas.microsoft.com/office/drawing/2014/main" val="20001"/>
                    </a:ext>
                  </a:extLst>
                </a:gridCol>
                <a:gridCol w="2938095">
                  <a:extLst>
                    <a:ext uri="{9D8B030D-6E8A-4147-A177-3AD203B41FA5}">
                      <a16:colId xmlns="" xmlns:a16="http://schemas.microsoft.com/office/drawing/2014/main" val="20002"/>
                    </a:ext>
                  </a:extLst>
                </a:gridCol>
                <a:gridCol w="3559008"/>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תאי דם לבנים</a:t>
                      </a:r>
                    </a:p>
                    <a:p>
                      <a:pPr algn="ctr" rtl="1"/>
                      <a:endParaRPr lang="he-IL" sz="3200" dirty="0" smtClean="0"/>
                    </a:p>
                    <a:p>
                      <a:pPr algn="ctr" rtl="1"/>
                      <a:endParaRPr lang="he-IL" sz="3200" dirty="0" smtClean="0"/>
                    </a:p>
                    <a:p>
                      <a:pPr algn="ctr" rtl="1"/>
                      <a:endParaRPr lang="he-IL" sz="3200" dirty="0" smtClean="0"/>
                    </a:p>
                    <a:p>
                      <a:pPr algn="ctr" rtl="1"/>
                      <a:endParaRPr lang="he-IL" sz="3200" dirty="0" smtClean="0"/>
                    </a:p>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גמישים, בעלי יכולת שינוי צורה.</a:t>
                      </a:r>
                    </a:p>
                    <a:p>
                      <a:pPr algn="ctr" rtl="1"/>
                      <a:r>
                        <a:rPr lang="he-IL" sz="3200" dirty="0" smtClean="0"/>
                        <a:t>בעלי קולטנים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הגנה - מזהים ומשמידים פולשים זרים.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marR="0" indent="-457200" algn="ctr" defTabSz="914400" rtl="1"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he-IL" sz="3200" dirty="0" smtClean="0"/>
                        <a:t>הקולטנים מאפשרים זיהוי ואיתור הפולשים</a:t>
                      </a:r>
                    </a:p>
                    <a:p>
                      <a:pPr marL="457200" marR="0" indent="-457200" algn="ctr" defTabSz="914400" rtl="1"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he-IL" sz="3200" dirty="0" smtClean="0"/>
                        <a:t>המבנה הגמיש מאפשר תנועתיות של תאי הדם הלבנים וטיפול</a:t>
                      </a:r>
                      <a:r>
                        <a:rPr lang="he-IL" sz="3200" baseline="0" dirty="0" smtClean="0"/>
                        <a:t> בפולשים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180" b="34972"/>
          <a:stretch/>
        </p:blipFill>
        <p:spPr bwMode="auto">
          <a:xfrm>
            <a:off x="9593771" y="3610540"/>
            <a:ext cx="2001964" cy="18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2673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13073" y="2168319"/>
            <a:ext cx="4077731" cy="707886"/>
          </a:xfrm>
          <a:prstGeom prst="rect">
            <a:avLst/>
          </a:prstGeom>
          <a:solidFill>
            <a:srgbClr val="00B0F0"/>
          </a:solidFill>
        </p:spPr>
        <p:txBody>
          <a:bodyPr wrap="square" rtlCol="1">
            <a:spAutoFit/>
          </a:bodyPr>
          <a:lstStyle/>
          <a:p>
            <a:pPr algn="ctr"/>
            <a:r>
              <a:rPr lang="he-IL" sz="4000" b="1" dirty="0" smtClean="0">
                <a:solidFill>
                  <a:schemeClr val="accent5">
                    <a:lumMod val="50000"/>
                  </a:schemeClr>
                </a:solidFill>
              </a:rPr>
              <a:t>רשת</a:t>
            </a:r>
            <a:endParaRPr lang="he-IL" sz="4000" b="1" dirty="0">
              <a:solidFill>
                <a:schemeClr val="accent5">
                  <a:lumMod val="50000"/>
                </a:schemeClr>
              </a:solidFill>
            </a:endParaRPr>
          </a:p>
        </p:txBody>
      </p:sp>
      <p:sp>
        <p:nvSpPr>
          <p:cNvPr id="2" name="כותרת 1"/>
          <p:cNvSpPr>
            <a:spLocks noGrp="1"/>
          </p:cNvSpPr>
          <p:nvPr>
            <p:ph type="title"/>
          </p:nvPr>
        </p:nvSpPr>
        <p:spPr/>
        <p:txBody>
          <a:bodyPr>
            <a:normAutofit fontScale="90000"/>
          </a:bodyPr>
          <a:lstStyle/>
          <a:p>
            <a:r>
              <a:rPr lang="he-IL" dirty="0" smtClean="0"/>
              <a:t>מה הקשר בין הרשת לטסיות הדם?</a:t>
            </a:r>
            <a:endParaRPr lang="he-IL" dirty="0"/>
          </a:p>
        </p:txBody>
      </p:sp>
      <p:sp>
        <p:nvSpPr>
          <p:cNvPr id="3" name="מציין מיקום טקסט 2"/>
          <p:cNvSpPr>
            <a:spLocks noGrp="1"/>
          </p:cNvSpPr>
          <p:nvPr>
            <p:ph type="body" idx="1"/>
          </p:nvPr>
        </p:nvSpPr>
        <p:spPr>
          <a:xfrm>
            <a:off x="5974080" y="1928813"/>
            <a:ext cx="5270183" cy="3844925"/>
          </a:xfrm>
        </p:spPr>
        <p:txBody>
          <a:bodyPr/>
          <a:lstStyle/>
          <a:p>
            <a:endParaRPr lang="he-IL"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501" t="11860" r="30728" b="65188"/>
          <a:stretch/>
        </p:blipFill>
        <p:spPr bwMode="auto">
          <a:xfrm>
            <a:off x="631677" y="2168320"/>
            <a:ext cx="3108961" cy="362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9241" y="6026466"/>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en-US" sz="3200" dirty="0" smtClean="0">
                <a:solidFill>
                  <a:schemeClr val="accent6">
                    <a:lumMod val="75000"/>
                  </a:schemeClr>
                </a:solidFill>
              </a:rPr>
              <a:t> </a:t>
            </a:r>
            <a:r>
              <a:rPr lang="he-IL" sz="3200" dirty="0" smtClean="0">
                <a:solidFill>
                  <a:schemeClr val="accent6">
                    <a:lumMod val="75000"/>
                  </a:schemeClr>
                </a:solidFill>
              </a:rPr>
              <a:t>טסיות דם</a:t>
            </a:r>
            <a:endParaRPr lang="he-IL" sz="3200" dirty="0">
              <a:solidFill>
                <a:schemeClr val="accent6">
                  <a:lumMod val="75000"/>
                </a:schemeClr>
              </a:solidFill>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873" y="2168319"/>
            <a:ext cx="4836896" cy="3623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0537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293" y="2494597"/>
            <a:ext cx="5175917" cy="3431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949" t="30788"/>
          <a:stretch/>
        </p:blipFill>
        <p:spPr bwMode="auto">
          <a:xfrm>
            <a:off x="6690360" y="2453640"/>
            <a:ext cx="4450080" cy="351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31520" y="6026466"/>
            <a:ext cx="1040892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מה גורם לעצירת זרימת הדם לאחר פציעה?</a:t>
            </a:r>
            <a:endParaRPr lang="he-IL" sz="3200" dirty="0">
              <a:solidFill>
                <a:schemeClr val="accent6">
                  <a:lumMod val="75000"/>
                </a:schemeClr>
              </a:solidFill>
            </a:endParaRPr>
          </a:p>
        </p:txBody>
      </p:sp>
    </p:spTree>
    <p:extLst>
      <p:ext uri="{BB962C8B-B14F-4D97-AF65-F5344CB8AC3E}">
        <p14:creationId xmlns:p14="http://schemas.microsoft.com/office/powerpoint/2010/main" val="384176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נלמד היום?</a:t>
            </a:r>
            <a:endParaRPr lang="he-IL" dirty="0"/>
          </a:p>
        </p:txBody>
      </p:sp>
      <p:sp>
        <p:nvSpPr>
          <p:cNvPr id="4" name="מציין מיקום טקסט 2"/>
          <p:cNvSpPr>
            <a:spLocks noGrp="1"/>
          </p:cNvSpPr>
          <p:nvPr>
            <p:ph type="body" idx="1"/>
          </p:nvPr>
        </p:nvSpPr>
        <p:spPr>
          <a:xfrm>
            <a:off x="694481" y="1928813"/>
            <a:ext cx="11343189" cy="3844925"/>
          </a:xfrm>
        </p:spPr>
        <p:txBody>
          <a:bodyPr>
            <a:normAutofit/>
          </a:bodyPr>
          <a:lstStyle/>
          <a:p>
            <a:pPr marL="800100" indent="-571500" algn="r">
              <a:buFont typeface="Wingdings" pitchFamily="2" charset="2"/>
              <a:buChar char="ü"/>
            </a:pPr>
            <a:r>
              <a:rPr lang="he-IL" dirty="0" smtClean="0">
                <a:solidFill>
                  <a:schemeClr val="tx1"/>
                </a:solidFill>
              </a:rPr>
              <a:t>נתאר את מרכיבי הדם ואת תפקודיהם.</a:t>
            </a:r>
          </a:p>
          <a:p>
            <a:pPr marL="800100" indent="-571500" algn="r">
              <a:buFont typeface="Wingdings" pitchFamily="2" charset="2"/>
              <a:buChar char="ü"/>
            </a:pPr>
            <a:r>
              <a:rPr lang="he-IL" dirty="0" smtClean="0">
                <a:solidFill>
                  <a:schemeClr val="tx1"/>
                </a:solidFill>
              </a:rPr>
              <a:t>נלמד כיצד המבנה מותאם לתפקוד בהתאמה מופלאה.</a:t>
            </a:r>
          </a:p>
          <a:p>
            <a:pPr marL="800100" indent="-571500" algn="r">
              <a:buFont typeface="Wingdings" pitchFamily="2" charset="2"/>
              <a:buChar char="ü"/>
            </a:pPr>
            <a:r>
              <a:rPr lang="he-IL" dirty="0" smtClean="0">
                <a:solidFill>
                  <a:schemeClr val="tx1"/>
                </a:solidFill>
              </a:rPr>
              <a:t>נבין מה לומדים מספירת דם.</a:t>
            </a:r>
          </a:p>
          <a:p>
            <a:pPr marL="800100" indent="-571500" algn="r">
              <a:buFont typeface="Wingdings" pitchFamily="2" charset="2"/>
              <a:buChar char="ü"/>
            </a:pPr>
            <a:r>
              <a:rPr lang="he-IL" dirty="0" smtClean="0">
                <a:solidFill>
                  <a:schemeClr val="tx1"/>
                </a:solidFill>
              </a:rPr>
              <a:t>נלמד על חשיבות תרומת הדם לצורך הצלת חיים.</a:t>
            </a:r>
          </a:p>
        </p:txBody>
      </p:sp>
    </p:spTree>
    <p:extLst>
      <p:ext uri="{BB962C8B-B14F-4D97-AF65-F5344CB8AC3E}">
        <p14:creationId xmlns:p14="http://schemas.microsoft.com/office/powerpoint/2010/main" val="4019335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5974080" y="1928813"/>
            <a:ext cx="5270183" cy="3844925"/>
          </a:xfrm>
        </p:spPr>
        <p:txBody>
          <a:bodyPr/>
          <a:lstStyle/>
          <a:p>
            <a:endParaRPr lang="he-IL"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686" y="1710022"/>
            <a:ext cx="4859337" cy="485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128438" y="5636287"/>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en-US" sz="3200" dirty="0" smtClean="0">
                <a:solidFill>
                  <a:schemeClr val="accent6">
                    <a:lumMod val="75000"/>
                  </a:schemeClr>
                </a:solidFill>
              </a:rPr>
              <a:t> </a:t>
            </a:r>
            <a:r>
              <a:rPr lang="he-IL" sz="3200" dirty="0" smtClean="0">
                <a:solidFill>
                  <a:schemeClr val="accent6">
                    <a:lumMod val="75000"/>
                  </a:schemeClr>
                </a:solidFill>
              </a:rPr>
              <a:t>טסיות דם</a:t>
            </a:r>
            <a:endParaRPr lang="he-IL" sz="3200" dirty="0">
              <a:solidFill>
                <a:schemeClr val="accent6">
                  <a:lumMod val="75000"/>
                </a:schemeClr>
              </a:solidFill>
            </a:endParaRPr>
          </a:p>
        </p:txBody>
      </p:sp>
      <p:sp>
        <p:nvSpPr>
          <p:cNvPr id="9" name="TextBox 8"/>
          <p:cNvSpPr txBox="1"/>
          <p:nvPr/>
        </p:nvSpPr>
        <p:spPr>
          <a:xfrm>
            <a:off x="7128438" y="1710022"/>
            <a:ext cx="355480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טסיות במצב פעיל</a:t>
            </a:r>
            <a:endParaRPr lang="he-IL" sz="3200" dirty="0">
              <a:solidFill>
                <a:schemeClr val="accent6">
                  <a:lumMod val="75000"/>
                </a:schemeClr>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41892" r="21081" b="4876"/>
          <a:stretch/>
        </p:blipFill>
        <p:spPr bwMode="auto">
          <a:xfrm>
            <a:off x="1889761" y="2783957"/>
            <a:ext cx="2804159" cy="336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כותרת 1"/>
          <p:cNvSpPr>
            <a:spLocks noGrp="1"/>
          </p:cNvSpPr>
          <p:nvPr>
            <p:ph type="title"/>
          </p:nvPr>
        </p:nvSpPr>
        <p:spPr>
          <a:xfrm>
            <a:off x="3081590" y="663126"/>
            <a:ext cx="8280000" cy="720000"/>
          </a:xfrm>
        </p:spPr>
        <p:txBody>
          <a:bodyPr>
            <a:normAutofit fontScale="90000"/>
          </a:bodyPr>
          <a:lstStyle/>
          <a:p>
            <a:r>
              <a:rPr lang="he-IL" dirty="0" smtClean="0"/>
              <a:t>טסיות הדם (לוחיות הדם)</a:t>
            </a:r>
            <a:endParaRPr lang="he-IL" dirty="0"/>
          </a:p>
        </p:txBody>
      </p:sp>
    </p:spTree>
    <p:extLst>
      <p:ext uri="{BB962C8B-B14F-4D97-AF65-F5344CB8AC3E}">
        <p14:creationId xmlns:p14="http://schemas.microsoft.com/office/powerpoint/2010/main" val="26357613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19200" y="663126"/>
            <a:ext cx="10142390" cy="720000"/>
          </a:xfrm>
        </p:spPr>
        <p:txBody>
          <a:bodyPr>
            <a:normAutofit fontScale="90000"/>
          </a:bodyPr>
          <a:lstStyle/>
          <a:p>
            <a:r>
              <a:rPr lang="he-IL" dirty="0" smtClean="0"/>
              <a:t>תהליך קרישת הדם מתרחש על ידי טסיות הדם</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536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1706" t="47174" r="10708" b="14631"/>
          <a:stretch/>
        </p:blipFill>
        <p:spPr bwMode="auto">
          <a:xfrm>
            <a:off x="45720" y="1640848"/>
            <a:ext cx="3667196" cy="319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980" r="72777" b="52826"/>
          <a:stretch/>
        </p:blipFill>
        <p:spPr bwMode="auto">
          <a:xfrm>
            <a:off x="8732520" y="1662237"/>
            <a:ext cx="3459480" cy="317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853" t="26311" r="39383" b="32223"/>
          <a:stretch/>
        </p:blipFill>
        <p:spPr bwMode="auto">
          <a:xfrm>
            <a:off x="4373881" y="1662237"/>
            <a:ext cx="3794760" cy="3275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732520" y="4891331"/>
            <a:ext cx="3459480"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endParaRPr lang="he-IL" sz="3200" dirty="0" smtClean="0">
              <a:solidFill>
                <a:schemeClr val="accent6">
                  <a:lumMod val="75000"/>
                </a:schemeClr>
              </a:solidFill>
            </a:endParaRPr>
          </a:p>
          <a:p>
            <a:pPr marL="228600" algn="ctr"/>
            <a:r>
              <a:rPr lang="he-IL" sz="3200" dirty="0" smtClean="0">
                <a:solidFill>
                  <a:schemeClr val="accent6">
                    <a:lumMod val="75000"/>
                  </a:schemeClr>
                </a:solidFill>
              </a:rPr>
              <a:t>פציעה בכלי </a:t>
            </a:r>
            <a:endParaRPr lang="en-US" sz="3200" dirty="0" smtClean="0">
              <a:solidFill>
                <a:schemeClr val="accent6">
                  <a:lumMod val="75000"/>
                </a:schemeClr>
              </a:solidFill>
            </a:endParaRPr>
          </a:p>
          <a:p>
            <a:pPr marL="228600" algn="ctr"/>
            <a:r>
              <a:rPr lang="he-IL" sz="3200" dirty="0" smtClean="0">
                <a:solidFill>
                  <a:schemeClr val="accent6">
                    <a:lumMod val="75000"/>
                  </a:schemeClr>
                </a:solidFill>
              </a:rPr>
              <a:t>הדם</a:t>
            </a:r>
            <a:endParaRPr lang="he-IL" sz="3200" dirty="0">
              <a:solidFill>
                <a:schemeClr val="accent6">
                  <a:lumMod val="75000"/>
                </a:schemeClr>
              </a:solidFill>
            </a:endParaRPr>
          </a:p>
          <a:p>
            <a:pPr marL="228600" algn="ctr"/>
            <a:endParaRPr lang="he-IL" sz="3200" dirty="0">
              <a:solidFill>
                <a:schemeClr val="accent6">
                  <a:lumMod val="75000"/>
                </a:schemeClr>
              </a:solidFill>
            </a:endParaRPr>
          </a:p>
        </p:txBody>
      </p:sp>
      <p:sp>
        <p:nvSpPr>
          <p:cNvPr id="11" name="TextBox 10"/>
          <p:cNvSpPr txBox="1"/>
          <p:nvPr/>
        </p:nvSpPr>
        <p:spPr>
          <a:xfrm>
            <a:off x="4373881" y="4937834"/>
            <a:ext cx="3794760"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endParaRPr lang="he-IL" sz="3200" dirty="0" smtClean="0">
              <a:solidFill>
                <a:schemeClr val="accent6">
                  <a:lumMod val="75000"/>
                </a:schemeClr>
              </a:solidFill>
            </a:endParaRPr>
          </a:p>
          <a:p>
            <a:pPr marL="228600" algn="ctr"/>
            <a:r>
              <a:rPr lang="he-IL" sz="3200" dirty="0" smtClean="0">
                <a:solidFill>
                  <a:schemeClr val="accent6">
                    <a:lumMod val="75000"/>
                  </a:schemeClr>
                </a:solidFill>
              </a:rPr>
              <a:t>טסיות הדם מתקרבות </a:t>
            </a:r>
            <a:endParaRPr lang="en-US" sz="3200" dirty="0" smtClean="0">
              <a:solidFill>
                <a:schemeClr val="accent6">
                  <a:lumMod val="75000"/>
                </a:schemeClr>
              </a:solidFill>
            </a:endParaRPr>
          </a:p>
          <a:p>
            <a:pPr marL="228600" algn="ctr"/>
            <a:r>
              <a:rPr lang="he-IL" sz="3200" dirty="0" smtClean="0">
                <a:solidFill>
                  <a:schemeClr val="accent6">
                    <a:lumMod val="75000"/>
                  </a:schemeClr>
                </a:solidFill>
              </a:rPr>
              <a:t>לאזור הפציעה</a:t>
            </a:r>
          </a:p>
          <a:p>
            <a:pPr marL="228600" algn="ctr"/>
            <a:endParaRPr lang="he-IL" sz="3200" dirty="0">
              <a:solidFill>
                <a:schemeClr val="accent6">
                  <a:lumMod val="75000"/>
                </a:schemeClr>
              </a:solidFill>
            </a:endParaRPr>
          </a:p>
        </p:txBody>
      </p:sp>
      <p:sp>
        <p:nvSpPr>
          <p:cNvPr id="13" name="TextBox 12"/>
          <p:cNvSpPr txBox="1"/>
          <p:nvPr/>
        </p:nvSpPr>
        <p:spPr>
          <a:xfrm>
            <a:off x="0" y="4891332"/>
            <a:ext cx="3712916"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טסיות הדם חוסמות את אזור הפציעה באמצעות רשת פיברין</a:t>
            </a:r>
            <a:endParaRPr lang="he-IL" sz="3200" dirty="0">
              <a:solidFill>
                <a:schemeClr val="accent6">
                  <a:lumMod val="75000"/>
                </a:schemeClr>
              </a:solidFill>
            </a:endParaRPr>
          </a:p>
        </p:txBody>
      </p:sp>
      <p:sp>
        <p:nvSpPr>
          <p:cNvPr id="4" name="חץ שמאלה 3"/>
          <p:cNvSpPr/>
          <p:nvPr/>
        </p:nvSpPr>
        <p:spPr>
          <a:xfrm>
            <a:off x="8001000" y="3251536"/>
            <a:ext cx="685800" cy="832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חץ שמאלה 14"/>
          <p:cNvSpPr/>
          <p:nvPr/>
        </p:nvSpPr>
        <p:spPr>
          <a:xfrm>
            <a:off x="3688081" y="3300035"/>
            <a:ext cx="685800" cy="832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TextBox 15"/>
          <p:cNvSpPr txBox="1"/>
          <p:nvPr/>
        </p:nvSpPr>
        <p:spPr>
          <a:xfrm>
            <a:off x="0" y="2073269"/>
            <a:ext cx="1426916" cy="58477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פיברין</a:t>
            </a:r>
            <a:endParaRPr lang="he-IL" sz="3200" dirty="0">
              <a:solidFill>
                <a:schemeClr val="accent6">
                  <a:lumMod val="75000"/>
                </a:schemeClr>
              </a:solidFill>
            </a:endParaRPr>
          </a:p>
        </p:txBody>
      </p:sp>
      <p:cxnSp>
        <p:nvCxnSpPr>
          <p:cNvPr id="6" name="מחבר ישר 5"/>
          <p:cNvCxnSpPr/>
          <p:nvPr/>
        </p:nvCxnSpPr>
        <p:spPr>
          <a:xfrm>
            <a:off x="6141720" y="4132819"/>
            <a:ext cx="701040" cy="80501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848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קריש דם</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29698" name="Picture 2" descr="C:\Users\ליאור ברדע\Desktop\c019a7b1-b423-4a65-80bf-a2b9857482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076" y="2014151"/>
            <a:ext cx="7673546" cy="418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29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93792724"/>
              </p:ext>
            </p:extLst>
          </p:nvPr>
        </p:nvGraphicFramePr>
        <p:xfrm>
          <a:off x="357849" y="1979699"/>
          <a:ext cx="11560742" cy="408432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967326">
                  <a:extLst>
                    <a:ext uri="{9D8B030D-6E8A-4147-A177-3AD203B41FA5}">
                      <a16:colId xmlns="" xmlns:a16="http://schemas.microsoft.com/office/drawing/2014/main" val="20002"/>
                    </a:ext>
                  </a:extLst>
                </a:gridCol>
                <a:gridCol w="2967326"/>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טסיות הדם</a:t>
                      </a:r>
                    </a:p>
                    <a:p>
                      <a:pPr algn="ctr" rtl="1"/>
                      <a:endParaRPr lang="he-IL" sz="3200" dirty="0" smtClean="0"/>
                    </a:p>
                    <a:p>
                      <a:pPr algn="ctr" rtl="1"/>
                      <a:endParaRPr lang="he-IL" sz="3200" dirty="0" smtClean="0"/>
                    </a:p>
                    <a:p>
                      <a:pPr algn="ctr" rtl="1"/>
                      <a:endParaRPr lang="he-IL" sz="3200" dirty="0" smtClean="0"/>
                    </a:p>
                    <a:p>
                      <a:pPr algn="ctr" rtl="1"/>
                      <a:endParaRPr lang="he-IL" sz="3200" dirty="0" smtClean="0"/>
                    </a:p>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6" name="2min_final" descr="2min_final">
            <a:hlinkClick r:id="" action="ppaction://media"/>
            <a:extLst>
              <a:ext uri="{FF2B5EF4-FFF2-40B4-BE49-F238E27FC236}">
                <a16:creationId xmlns=""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343" y="174283"/>
            <a:ext cx="1540938" cy="549601"/>
          </a:xfrm>
          <a:prstGeom prst="rect">
            <a:avLst/>
          </a:prstGeom>
        </p:spPr>
      </p:pic>
    </p:spTree>
    <p:extLst>
      <p:ext uri="{BB962C8B-B14F-4D97-AF65-F5344CB8AC3E}">
        <p14:creationId xmlns:p14="http://schemas.microsoft.com/office/powerpoint/2010/main" val="20925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ותפקוד תאי הדם</a:t>
            </a:r>
            <a:endParaRPr lang="he-IL" dirty="0"/>
          </a:p>
        </p:txBody>
      </p:sp>
      <p:sp>
        <p:nvSpPr>
          <p:cNvPr id="3" name="מציין מיקום טקסט 2"/>
          <p:cNvSpPr>
            <a:spLocks noGrp="1"/>
          </p:cNvSpPr>
          <p:nvPr>
            <p:ph type="body" idx="1"/>
          </p:nvPr>
        </p:nvSpPr>
        <p:spPr>
          <a:noFill/>
        </p:spPr>
        <p:txBody>
          <a:bodyPr/>
          <a:lstStyle/>
          <a:p>
            <a:endParaRPr lang="he-IL" dirty="0">
              <a:noFill/>
            </a:endParaRPr>
          </a:p>
        </p:txBody>
      </p:sp>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aphicFrame>
        <p:nvGraphicFramePr>
          <p:cNvPr id="9" name="טבלה 8"/>
          <p:cNvGraphicFramePr>
            <a:graphicFrameLocks noGrp="1"/>
          </p:cNvGraphicFramePr>
          <p:nvPr>
            <p:extLst>
              <p:ext uri="{D42A27DB-BD31-4B8C-83A1-F6EECF244321}">
                <p14:modId xmlns:p14="http://schemas.microsoft.com/office/powerpoint/2010/main" val="3215962232"/>
              </p:ext>
            </p:extLst>
          </p:nvPr>
        </p:nvGraphicFramePr>
        <p:xfrm>
          <a:off x="357849" y="1979699"/>
          <a:ext cx="11560742" cy="4084320"/>
        </p:xfrm>
        <a:graphic>
          <a:graphicData uri="http://schemas.openxmlformats.org/drawingml/2006/table">
            <a:tbl>
              <a:tblPr rtl="1" firstRow="1" bandRow="1">
                <a:tableStyleId>{93296810-A885-4BE3-A3E7-6D5BEEA58F35}</a:tableStyleId>
              </a:tblPr>
              <a:tblGrid>
                <a:gridCol w="2691062">
                  <a:extLst>
                    <a:ext uri="{9D8B030D-6E8A-4147-A177-3AD203B41FA5}">
                      <a16:colId xmlns="" xmlns:a16="http://schemas.microsoft.com/office/drawing/2014/main" val="20000"/>
                    </a:ext>
                  </a:extLst>
                </a:gridCol>
                <a:gridCol w="2935028">
                  <a:extLst>
                    <a:ext uri="{9D8B030D-6E8A-4147-A177-3AD203B41FA5}">
                      <a16:colId xmlns="" xmlns:a16="http://schemas.microsoft.com/office/drawing/2014/main" val="20001"/>
                    </a:ext>
                  </a:extLst>
                </a:gridCol>
                <a:gridCol w="2967326">
                  <a:extLst>
                    <a:ext uri="{9D8B030D-6E8A-4147-A177-3AD203B41FA5}">
                      <a16:colId xmlns="" xmlns:a16="http://schemas.microsoft.com/office/drawing/2014/main" val="20002"/>
                    </a:ext>
                  </a:extLst>
                </a:gridCol>
                <a:gridCol w="2967326"/>
              </a:tblGrid>
              <a:tr h="596402">
                <a:tc>
                  <a:txBody>
                    <a:bodyPr/>
                    <a:lstStyle/>
                    <a:p>
                      <a:pPr algn="ctr" rtl="1"/>
                      <a:r>
                        <a:rPr lang="he-IL" sz="3200" dirty="0" smtClean="0"/>
                        <a:t>תאי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מבנה</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התאמה בין מבנה לתפקוד</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787339">
                <a:tc>
                  <a:txBody>
                    <a:bodyPr/>
                    <a:lstStyle/>
                    <a:p>
                      <a:pPr algn="ctr" rtl="1"/>
                      <a:r>
                        <a:rPr lang="he-IL" sz="3200" dirty="0" smtClean="0"/>
                        <a:t>טסיות הדם</a:t>
                      </a:r>
                    </a:p>
                    <a:p>
                      <a:pPr algn="ctr" rtl="1"/>
                      <a:endParaRPr lang="he-IL" sz="3200" dirty="0" smtClean="0"/>
                    </a:p>
                    <a:p>
                      <a:pPr algn="ctr" rtl="1"/>
                      <a:endParaRPr lang="he-IL" sz="3200" dirty="0" smtClean="0"/>
                    </a:p>
                    <a:p>
                      <a:pPr algn="ctr" rtl="1"/>
                      <a:endParaRPr lang="he-IL" sz="3200" dirty="0" smtClean="0"/>
                    </a:p>
                    <a:p>
                      <a:pPr algn="ctr" rtl="1"/>
                      <a:endParaRPr lang="he-IL" sz="3200" dirty="0" smtClean="0"/>
                    </a:p>
                    <a:p>
                      <a:pPr algn="ctr" rtl="1"/>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לוחיות שטוחות</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חסימת</a:t>
                      </a:r>
                      <a:r>
                        <a:rPr lang="he-IL" sz="3200" baseline="0" dirty="0" smtClean="0"/>
                        <a:t> אזור פציעה באמצעות יצירת "רשת".</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he-IL" sz="3200" dirty="0" smtClean="0"/>
                        <a:t>בזכות</a:t>
                      </a:r>
                      <a:r>
                        <a:rPr lang="he-IL" sz="3200" baseline="0" dirty="0" smtClean="0"/>
                        <a:t> יכולתן לייצר פיברין נוצרת רשת של קרישת הדם</a:t>
                      </a:r>
                      <a:endParaRPr lang="he-IL"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988183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מייצגים את הרכב הדם בגרף עוגה</a:t>
            </a:r>
            <a:endParaRPr lang="he-IL" dirty="0"/>
          </a:p>
        </p:txBody>
      </p:sp>
      <p:sp>
        <p:nvSpPr>
          <p:cNvPr id="4" name="מלבן 3"/>
          <p:cNvSpPr/>
          <p:nvPr/>
        </p:nvSpPr>
        <p:spPr>
          <a:xfrm>
            <a:off x="10688595" y="5016843"/>
            <a:ext cx="506626" cy="29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6" name="תרשים 5"/>
          <p:cNvGraphicFramePr/>
          <p:nvPr>
            <p:extLst>
              <p:ext uri="{D42A27DB-BD31-4B8C-83A1-F6EECF244321}">
                <p14:modId xmlns:p14="http://schemas.microsoft.com/office/powerpoint/2010/main" val="4183411949"/>
              </p:ext>
            </p:extLst>
          </p:nvPr>
        </p:nvGraphicFramePr>
        <p:xfrm>
          <a:off x="4551268" y="2255520"/>
          <a:ext cx="7640320" cy="51182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039498" y="3175127"/>
            <a:ext cx="2767913" cy="1046440"/>
          </a:xfrm>
          <a:prstGeom prst="rect">
            <a:avLst/>
          </a:prstGeom>
          <a:noFill/>
        </p:spPr>
        <p:txBody>
          <a:bodyPr wrap="square" rtlCol="1">
            <a:spAutoFit/>
          </a:bodyPr>
          <a:lstStyle/>
          <a:p>
            <a:pPr algn="ctr"/>
            <a:endParaRPr lang="en-US" dirty="0" smtClean="0"/>
          </a:p>
          <a:p>
            <a:pPr algn="ctr"/>
            <a:r>
              <a:rPr lang="he-IL" sz="2400" b="1" dirty="0" smtClean="0"/>
              <a:t>תאי דם אדומים</a:t>
            </a:r>
          </a:p>
          <a:p>
            <a:pPr algn="ctr"/>
            <a:r>
              <a:rPr lang="he-IL" sz="2400" b="1" dirty="0" smtClean="0"/>
              <a:t>44%</a:t>
            </a:r>
            <a:endParaRPr lang="he-IL" sz="2400" b="1" dirty="0"/>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563" t="21148" r="22031" b="6924"/>
          <a:stretch/>
        </p:blipFill>
        <p:spPr bwMode="auto">
          <a:xfrm>
            <a:off x="182880" y="500507"/>
            <a:ext cx="1356360" cy="608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72836" y="2726798"/>
            <a:ext cx="2559084"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3200" b="1" dirty="0" smtClean="0">
                <a:solidFill>
                  <a:schemeClr val="tx1"/>
                </a:solidFill>
              </a:rPr>
              <a:t>נוזל הדם</a:t>
            </a:r>
          </a:p>
        </p:txBody>
      </p:sp>
      <p:sp>
        <p:nvSpPr>
          <p:cNvPr id="12" name="TextBox 11"/>
          <p:cNvSpPr txBox="1"/>
          <p:nvPr/>
        </p:nvSpPr>
        <p:spPr>
          <a:xfrm>
            <a:off x="5902411" y="1979828"/>
            <a:ext cx="5832389" cy="677108"/>
          </a:xfrm>
          <a:prstGeom prst="rect">
            <a:avLst/>
          </a:prstGeom>
          <a:noFill/>
        </p:spPr>
        <p:txBody>
          <a:bodyPr wrap="square" rtlCol="1">
            <a:spAutoFit/>
          </a:bodyPr>
          <a:lstStyle/>
          <a:p>
            <a:endParaRPr lang="en-US" dirty="0" smtClean="0"/>
          </a:p>
          <a:p>
            <a:pPr algn="ctr"/>
            <a:r>
              <a:rPr lang="he-IL" sz="2400" b="1" dirty="0" smtClean="0"/>
              <a:t>תאי דם לבנים וטסיות דם 1%</a:t>
            </a:r>
            <a:endParaRPr lang="he-IL" sz="2400" b="1" dirty="0"/>
          </a:p>
        </p:txBody>
      </p:sp>
      <p:sp>
        <p:nvSpPr>
          <p:cNvPr id="13" name="TextBox 12"/>
          <p:cNvSpPr txBox="1"/>
          <p:nvPr/>
        </p:nvSpPr>
        <p:spPr>
          <a:xfrm>
            <a:off x="1372836" y="5176809"/>
            <a:ext cx="275720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אדומים</a:t>
            </a:r>
          </a:p>
        </p:txBody>
      </p:sp>
      <p:sp>
        <p:nvSpPr>
          <p:cNvPr id="14" name="TextBox 13"/>
          <p:cNvSpPr txBox="1"/>
          <p:nvPr/>
        </p:nvSpPr>
        <p:spPr>
          <a:xfrm>
            <a:off x="1570957" y="3751772"/>
            <a:ext cx="2559084" cy="1077218"/>
          </a:xfrm>
          <a:prstGeom prst="rect">
            <a:avLst/>
          </a:prstGeom>
        </p:spPr>
        <p:style>
          <a:lnRef idx="2">
            <a:schemeClr val="accent4"/>
          </a:lnRef>
          <a:fillRef idx="1">
            <a:schemeClr val="lt1"/>
          </a:fillRef>
          <a:effectRef idx="0">
            <a:schemeClr val="accent4"/>
          </a:effectRef>
          <a:fontRef idx="minor">
            <a:schemeClr val="dk1"/>
          </a:fontRef>
        </p:style>
        <p:txBody>
          <a:bodyPr wrap="square" rtlCol="1">
            <a:spAutoFit/>
          </a:bodyPr>
          <a:lstStyle/>
          <a:p>
            <a:pPr algn="ctr"/>
            <a:r>
              <a:rPr lang="he-IL" sz="3200" b="1" dirty="0" smtClean="0">
                <a:solidFill>
                  <a:schemeClr val="tx1"/>
                </a:solidFill>
              </a:rPr>
              <a:t>תאי דם לבנים וטסיות דם</a:t>
            </a:r>
          </a:p>
        </p:txBody>
      </p:sp>
    </p:spTree>
    <p:extLst>
      <p:ext uri="{BB962C8B-B14F-4D97-AF65-F5344CB8AC3E}">
        <p14:creationId xmlns:p14="http://schemas.microsoft.com/office/powerpoint/2010/main" val="2658344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ספירת דם</a:t>
            </a:r>
            <a:endParaRPr lang="he-IL" dirty="0"/>
          </a:p>
        </p:txBody>
      </p:sp>
      <p:sp>
        <p:nvSpPr>
          <p:cNvPr id="3" name="מציין מיקום טקסט 2"/>
          <p:cNvSpPr>
            <a:spLocks noGrp="1"/>
          </p:cNvSpPr>
          <p:nvPr>
            <p:ph type="body" idx="1"/>
          </p:nvPr>
        </p:nvSpPr>
        <p:spPr>
          <a:xfrm>
            <a:off x="457200" y="1879385"/>
            <a:ext cx="10176283" cy="4385491"/>
          </a:xfrm>
        </p:spPr>
        <p:txBody>
          <a:bodyPr>
            <a:normAutofit/>
          </a:bodyPr>
          <a:lstStyle/>
          <a:p>
            <a:pPr marL="800100" indent="-571500" algn="r">
              <a:buFont typeface="Wingdings" panose="05000000000000000000" pitchFamily="2" charset="2"/>
              <a:buChar char="Ø"/>
            </a:pPr>
            <a:r>
              <a:rPr lang="he-IL" dirty="0" smtClean="0"/>
              <a:t>בדיקה הבוחנת האם כמות תאי הדם ומרכיבי נוזל הדם תקינה</a:t>
            </a:r>
          </a:p>
          <a:p>
            <a:pPr marL="800100" indent="-571500" algn="r">
              <a:buFont typeface="Wingdings" panose="05000000000000000000" pitchFamily="2" charset="2"/>
              <a:buChar char="Ø"/>
            </a:pPr>
            <a:r>
              <a:rPr lang="he-IL" dirty="0" smtClean="0"/>
              <a:t>לוקחים מהנבדק כמות דם </a:t>
            </a:r>
            <a:r>
              <a:rPr lang="he-IL" dirty="0" err="1" smtClean="0"/>
              <a:t>מסויימת</a:t>
            </a:r>
            <a:endParaRPr lang="he-IL" dirty="0" smtClean="0"/>
          </a:p>
          <a:p>
            <a:pPr marL="800100" indent="-571500" algn="r">
              <a:buFont typeface="Wingdings" panose="05000000000000000000" pitchFamily="2" charset="2"/>
              <a:buChar char="Ø"/>
            </a:pPr>
            <a:r>
              <a:rPr lang="he-IL" dirty="0" smtClean="0"/>
              <a:t>שולחים את הבדיקה במבחנות למעבדה</a:t>
            </a:r>
          </a:p>
          <a:p>
            <a:pPr marL="800100" indent="-571500" algn="r">
              <a:buFont typeface="Wingdings" panose="05000000000000000000" pitchFamily="2" charset="2"/>
              <a:buChar char="Ø"/>
            </a:pPr>
            <a:r>
              <a:rPr lang="he-IL" dirty="0" smtClean="0"/>
              <a:t>סופרים את מספר תאי הדם וההמוגלובין</a:t>
            </a:r>
          </a:p>
          <a:p>
            <a:pPr marL="800100" indent="-571500" algn="r">
              <a:buFont typeface="Wingdings" panose="05000000000000000000" pitchFamily="2" charset="2"/>
              <a:buChar char="Ø"/>
            </a:pPr>
            <a:r>
              <a:rPr lang="he-IL" dirty="0" smtClean="0"/>
              <a:t>לומדים על מצבו הרפואי של הנבדק</a:t>
            </a:r>
            <a:endParaRPr lang="he-I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2527" y="2579045"/>
            <a:ext cx="1420813" cy="101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3483" y="3595817"/>
            <a:ext cx="13589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8530" y="5251622"/>
            <a:ext cx="1513852" cy="180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95817"/>
            <a:ext cx="2412266" cy="326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3392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sp>
        <p:nvSpPr>
          <p:cNvPr id="3" name="כותרת 2"/>
          <p:cNvSpPr>
            <a:spLocks noGrp="1"/>
          </p:cNvSpPr>
          <p:nvPr>
            <p:ph type="title"/>
          </p:nvPr>
        </p:nvSpPr>
        <p:spPr/>
        <p:txBody>
          <a:bodyPr>
            <a:normAutofit fontScale="90000"/>
          </a:bodyPr>
          <a:lstStyle/>
          <a:p>
            <a:r>
              <a:rPr lang="he-IL" dirty="0" smtClean="0"/>
              <a:t>מנתחים תוצאות ספירת הדם</a:t>
            </a:r>
            <a:endParaRPr lang="he-IL"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265" t="40507" r="31947" b="30626"/>
          <a:stretch/>
        </p:blipFill>
        <p:spPr bwMode="auto">
          <a:xfrm>
            <a:off x="1158240" y="1874520"/>
            <a:ext cx="9354256" cy="436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אליפסה 3"/>
          <p:cNvSpPr/>
          <p:nvPr/>
        </p:nvSpPr>
        <p:spPr>
          <a:xfrm>
            <a:off x="1615440" y="1874520"/>
            <a:ext cx="3459480" cy="39319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p:cNvSpPr/>
          <p:nvPr/>
        </p:nvSpPr>
        <p:spPr>
          <a:xfrm>
            <a:off x="4892040" y="1874520"/>
            <a:ext cx="3459480" cy="39319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9934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sp>
        <p:nvSpPr>
          <p:cNvPr id="3" name="כותרת 2"/>
          <p:cNvSpPr>
            <a:spLocks noGrp="1"/>
          </p:cNvSpPr>
          <p:nvPr>
            <p:ph type="title"/>
          </p:nvPr>
        </p:nvSpPr>
        <p:spPr/>
        <p:txBody>
          <a:bodyPr>
            <a:normAutofit fontScale="90000"/>
          </a:bodyPr>
          <a:lstStyle/>
          <a:p>
            <a:r>
              <a:rPr lang="he-IL" dirty="0" smtClean="0"/>
              <a:t>מנתחים תוצאות ספירת הדם</a:t>
            </a:r>
            <a:endParaRPr lang="he-IL" dirty="0"/>
          </a:p>
        </p:txBody>
      </p:sp>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265" t="40507" r="31947" b="30626"/>
          <a:stretch/>
        </p:blipFill>
        <p:spPr bwMode="auto">
          <a:xfrm>
            <a:off x="2837744" y="1813560"/>
            <a:ext cx="9354256" cy="436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אליפסה 3"/>
          <p:cNvSpPr/>
          <p:nvPr/>
        </p:nvSpPr>
        <p:spPr>
          <a:xfrm>
            <a:off x="2910840" y="2103120"/>
            <a:ext cx="3459480" cy="11582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אליפסה 5"/>
          <p:cNvSpPr/>
          <p:nvPr/>
        </p:nvSpPr>
        <p:spPr>
          <a:xfrm>
            <a:off x="6370320" y="2072640"/>
            <a:ext cx="3459480" cy="11734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405713" y="2366992"/>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תקין</a:t>
            </a:r>
          </a:p>
        </p:txBody>
      </p:sp>
      <p:pic>
        <p:nvPicPr>
          <p:cNvPr id="9" name="1min_final" descr="1min_final">
            <a:hlinkClick r:id="" action="ppaction://media"/>
            <a:extLst>
              <a:ext uri="{FF2B5EF4-FFF2-40B4-BE49-F238E27FC236}">
                <a16:creationId xmlns=""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7771" y="701494"/>
            <a:ext cx="1540938" cy="549601"/>
          </a:xfrm>
          <a:prstGeom prst="rect">
            <a:avLst/>
          </a:prstGeom>
        </p:spPr>
      </p:pic>
    </p:spTree>
    <p:extLst>
      <p:ext uri="{BB962C8B-B14F-4D97-AF65-F5344CB8AC3E}">
        <p14:creationId xmlns:p14="http://schemas.microsoft.com/office/powerpoint/2010/main" val="197755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sp>
        <p:nvSpPr>
          <p:cNvPr id="3" name="כותרת 2"/>
          <p:cNvSpPr>
            <a:spLocks noGrp="1"/>
          </p:cNvSpPr>
          <p:nvPr>
            <p:ph type="title"/>
          </p:nvPr>
        </p:nvSpPr>
        <p:spPr/>
        <p:txBody>
          <a:bodyPr>
            <a:normAutofit fontScale="90000"/>
          </a:bodyPr>
          <a:lstStyle/>
          <a:p>
            <a:r>
              <a:rPr lang="he-IL" dirty="0" smtClean="0"/>
              <a:t>מנתחים תוצאות ספירת הדם</a:t>
            </a:r>
            <a:endParaRPr lang="he-IL" dirty="0"/>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265" t="40507" r="31947" b="30626"/>
          <a:stretch/>
        </p:blipFill>
        <p:spPr bwMode="auto">
          <a:xfrm>
            <a:off x="2837744" y="1813560"/>
            <a:ext cx="9354256" cy="436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05713" y="2366992"/>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תקין</a:t>
            </a:r>
          </a:p>
        </p:txBody>
      </p:sp>
      <p:sp>
        <p:nvSpPr>
          <p:cNvPr id="9" name="TextBox 8"/>
          <p:cNvSpPr txBox="1"/>
          <p:nvPr/>
        </p:nvSpPr>
        <p:spPr>
          <a:xfrm>
            <a:off x="405713" y="3104167"/>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תקין</a:t>
            </a:r>
          </a:p>
        </p:txBody>
      </p:sp>
      <p:sp>
        <p:nvSpPr>
          <p:cNvPr id="10" name="TextBox 9"/>
          <p:cNvSpPr txBox="1"/>
          <p:nvPr/>
        </p:nvSpPr>
        <p:spPr>
          <a:xfrm>
            <a:off x="405713" y="3840479"/>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תקין</a:t>
            </a:r>
          </a:p>
        </p:txBody>
      </p:sp>
      <p:sp>
        <p:nvSpPr>
          <p:cNvPr id="11" name="TextBox 10"/>
          <p:cNvSpPr txBox="1"/>
          <p:nvPr/>
        </p:nvSpPr>
        <p:spPr>
          <a:xfrm>
            <a:off x="405713" y="4683472"/>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תקין</a:t>
            </a:r>
          </a:p>
        </p:txBody>
      </p:sp>
    </p:spTree>
    <p:extLst>
      <p:ext uri="{BB962C8B-B14F-4D97-AF65-F5344CB8AC3E}">
        <p14:creationId xmlns:p14="http://schemas.microsoft.com/office/powerpoint/2010/main" val="256472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אז מה יש כאן בעצם?</a:t>
            </a:r>
            <a:endParaRPr lang="he-IL"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22" t="37704" r="27497" b="13338"/>
          <a:stretch/>
        </p:blipFill>
        <p:spPr bwMode="auto">
          <a:xfrm>
            <a:off x="0" y="1584960"/>
            <a:ext cx="7702385" cy="509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הסבר אליפטי 3"/>
          <p:cNvSpPr/>
          <p:nvPr/>
        </p:nvSpPr>
        <p:spPr>
          <a:xfrm>
            <a:off x="7223760" y="1584960"/>
            <a:ext cx="5090160" cy="3581400"/>
          </a:xfrm>
          <a:prstGeom prst="wedgeEllipseCallout">
            <a:avLst>
              <a:gd name="adj1" fmla="val -37300"/>
              <a:gd name="adj2" fmla="val 78670"/>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a:t>אנחנו בתוך טיפה של דם, </a:t>
            </a:r>
            <a:r>
              <a:rPr lang="he-IL" sz="3200" dirty="0" err="1"/>
              <a:t>הכל</a:t>
            </a:r>
            <a:r>
              <a:rPr lang="he-IL" sz="3200" dirty="0"/>
              <a:t> פה כל כך אדום ונוזלי</a:t>
            </a:r>
          </a:p>
          <a:p>
            <a:pPr algn="ctr"/>
            <a:r>
              <a:rPr lang="he-IL" sz="3200" dirty="0"/>
              <a:t>ומהן כל הצורות המשונות </a:t>
            </a:r>
            <a:r>
              <a:rPr lang="he-IL" sz="3200" dirty="0" smtClean="0"/>
              <a:t>האלה?</a:t>
            </a:r>
            <a:endParaRPr lang="he-IL" sz="3200" dirty="0"/>
          </a:p>
        </p:txBody>
      </p:sp>
      <p:sp>
        <p:nvSpPr>
          <p:cNvPr id="6" name="TextBox 5"/>
          <p:cNvSpPr txBox="1"/>
          <p:nvPr/>
        </p:nvSpPr>
        <p:spPr>
          <a:xfrm>
            <a:off x="2987040" y="6446520"/>
            <a:ext cx="3261360" cy="307777"/>
          </a:xfrm>
          <a:prstGeom prst="rect">
            <a:avLst/>
          </a:prstGeom>
          <a:noFill/>
        </p:spPr>
        <p:txBody>
          <a:bodyPr wrap="square" rtlCol="1">
            <a:spAutoFit/>
          </a:bodyPr>
          <a:lstStyle/>
          <a:p>
            <a:r>
              <a:rPr lang="he-IL" dirty="0" smtClean="0"/>
              <a:t>מתוך "במבט חדש" לכיתה ו', הוצאת רמות</a:t>
            </a:r>
            <a:endParaRPr lang="he-IL" dirty="0"/>
          </a:p>
        </p:txBody>
      </p:sp>
    </p:spTree>
    <p:extLst>
      <p:ext uri="{BB962C8B-B14F-4D97-AF65-F5344CB8AC3E}">
        <p14:creationId xmlns:p14="http://schemas.microsoft.com/office/powerpoint/2010/main" val="1191638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הסבר ענן 3"/>
          <p:cNvSpPr/>
          <p:nvPr/>
        </p:nvSpPr>
        <p:spPr>
          <a:xfrm>
            <a:off x="313451" y="2484120"/>
            <a:ext cx="11331146" cy="3375453"/>
          </a:xfrm>
          <a:prstGeom prst="cloudCallou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he-IL"/>
          </a:p>
        </p:txBody>
      </p:sp>
      <p:sp>
        <p:nvSpPr>
          <p:cNvPr id="2" name="כותרת 1"/>
          <p:cNvSpPr>
            <a:spLocks noGrp="1"/>
          </p:cNvSpPr>
          <p:nvPr>
            <p:ph type="title"/>
          </p:nvPr>
        </p:nvSpPr>
        <p:spPr/>
        <p:txBody>
          <a:bodyPr>
            <a:normAutofit fontScale="90000"/>
          </a:bodyPr>
          <a:lstStyle/>
          <a:p>
            <a:r>
              <a:rPr lang="he-IL" dirty="0" smtClean="0"/>
              <a:t>מה יקרה אם...</a:t>
            </a:r>
            <a:endParaRPr lang="he-IL" dirty="0"/>
          </a:p>
        </p:txBody>
      </p:sp>
      <p:sp>
        <p:nvSpPr>
          <p:cNvPr id="3" name="מציין מיקום טקסט 2"/>
          <p:cNvSpPr>
            <a:spLocks noGrp="1"/>
          </p:cNvSpPr>
          <p:nvPr>
            <p:ph type="body" idx="1"/>
          </p:nvPr>
        </p:nvSpPr>
        <p:spPr>
          <a:xfrm>
            <a:off x="-1981200" y="2249383"/>
            <a:ext cx="11640064" cy="3844925"/>
          </a:xfrm>
        </p:spPr>
        <p:txBody>
          <a:bodyPr>
            <a:normAutofit fontScale="92500" lnSpcReduction="10000"/>
          </a:bodyPr>
          <a:lstStyle/>
          <a:p>
            <a:pPr algn="just"/>
            <a:endParaRPr lang="he-IL" sz="4400" dirty="0" smtClean="0"/>
          </a:p>
          <a:p>
            <a:pPr algn="just"/>
            <a:endParaRPr lang="he-IL" sz="4400" dirty="0"/>
          </a:p>
          <a:p>
            <a:pPr algn="just"/>
            <a:r>
              <a:rPr lang="he-IL" sz="4400" dirty="0" smtClean="0"/>
              <a:t> </a:t>
            </a:r>
            <a:r>
              <a:rPr lang="he-IL" sz="4800" b="1" dirty="0" smtClean="0">
                <a:solidFill>
                  <a:schemeClr val="accent2">
                    <a:lumMod val="75000"/>
                  </a:schemeClr>
                </a:solidFill>
              </a:rPr>
              <a:t>כיצד עשוי להרגיש נבדק שספירת </a:t>
            </a:r>
          </a:p>
          <a:p>
            <a:pPr algn="just"/>
            <a:r>
              <a:rPr lang="he-IL" sz="4800" b="1" dirty="0" smtClean="0">
                <a:solidFill>
                  <a:schemeClr val="accent2">
                    <a:lumMod val="75000"/>
                  </a:schemeClr>
                </a:solidFill>
              </a:rPr>
              <a:t>ההמוגלובין שלו נמוכה?</a:t>
            </a:r>
          </a:p>
          <a:p>
            <a:pPr algn="just"/>
            <a:endParaRPr lang="he-IL" sz="4800" b="1" dirty="0" smtClean="0">
              <a:solidFill>
                <a:schemeClr val="accent2">
                  <a:lumMod val="75000"/>
                </a:schemeClr>
              </a:solidFill>
            </a:endParaRPr>
          </a:p>
          <a:p>
            <a:pPr algn="just"/>
            <a:r>
              <a:rPr lang="he-IL" sz="4400" dirty="0" smtClean="0"/>
              <a:t> </a:t>
            </a:r>
            <a:endParaRPr lang="he-IL" sz="4400" b="1" dirty="0">
              <a:solidFill>
                <a:schemeClr val="accent2">
                  <a:lumMod val="75000"/>
                </a:schemeClr>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 y="0"/>
            <a:ext cx="1676400"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983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תשובה</a:t>
            </a:r>
            <a:endParaRPr lang="he-IL" dirty="0"/>
          </a:p>
        </p:txBody>
      </p:sp>
      <p:sp>
        <p:nvSpPr>
          <p:cNvPr id="3" name="מציין מיקום טקסט 2"/>
          <p:cNvSpPr>
            <a:spLocks noGrp="1"/>
          </p:cNvSpPr>
          <p:nvPr>
            <p:ph type="body" idx="1"/>
          </p:nvPr>
        </p:nvSpPr>
        <p:spPr/>
        <p:txBody>
          <a:bodyPr>
            <a:normAutofit/>
          </a:bodyPr>
          <a:lstStyle/>
          <a:p>
            <a:pPr marL="914400" indent="-685800" algn="r">
              <a:buFont typeface="Wingdings" panose="05000000000000000000" pitchFamily="2" charset="2"/>
              <a:buChar char="Ø"/>
            </a:pPr>
            <a:r>
              <a:rPr lang="he-IL" sz="4800" b="1" dirty="0" smtClean="0">
                <a:solidFill>
                  <a:schemeClr val="accent2">
                    <a:lumMod val="75000"/>
                  </a:schemeClr>
                </a:solidFill>
              </a:rPr>
              <a:t> </a:t>
            </a:r>
            <a:r>
              <a:rPr lang="he-IL" sz="3500" dirty="0" smtClean="0">
                <a:solidFill>
                  <a:schemeClr val="tx1"/>
                </a:solidFill>
                <a:cs typeface="+mn-cs"/>
              </a:rPr>
              <a:t>פחות המוגלובין – פחות קשירת חמצן.</a:t>
            </a:r>
          </a:p>
          <a:p>
            <a:pPr marL="914400" indent="-685800" algn="r">
              <a:buFont typeface="Wingdings" panose="05000000000000000000" pitchFamily="2" charset="2"/>
              <a:buChar char="Ø"/>
            </a:pPr>
            <a:r>
              <a:rPr lang="he-IL" sz="3500" dirty="0" smtClean="0">
                <a:solidFill>
                  <a:schemeClr val="tx1"/>
                </a:solidFill>
                <a:cs typeface="+mn-cs"/>
              </a:rPr>
              <a:t>מצב קיצוני של חוסר המוגלובין בדם או כמות מופחתת של תאי דם אדומים </a:t>
            </a:r>
            <a:r>
              <a:rPr lang="he-IL" sz="3500" dirty="0">
                <a:solidFill>
                  <a:schemeClr val="tx1"/>
                </a:solidFill>
                <a:cs typeface="+mn-cs"/>
              </a:rPr>
              <a:t>נקרא: </a:t>
            </a:r>
            <a:r>
              <a:rPr lang="he-IL" sz="3500" dirty="0">
                <a:solidFill>
                  <a:schemeClr val="accent2"/>
                </a:solidFill>
                <a:cs typeface="+mn-cs"/>
              </a:rPr>
              <a:t>"אנמיה</a:t>
            </a:r>
            <a:r>
              <a:rPr lang="he-IL" sz="3500" dirty="0" smtClean="0">
                <a:solidFill>
                  <a:schemeClr val="accent2"/>
                </a:solidFill>
                <a:cs typeface="+mn-cs"/>
              </a:rPr>
              <a:t>"</a:t>
            </a:r>
          </a:p>
          <a:p>
            <a:pPr marL="914400" indent="-685800" algn="r">
              <a:buFont typeface="Wingdings" panose="05000000000000000000" pitchFamily="2" charset="2"/>
              <a:buChar char="Ø"/>
            </a:pPr>
            <a:r>
              <a:rPr lang="he-IL" sz="3500" dirty="0" smtClean="0">
                <a:solidFill>
                  <a:schemeClr val="tx1"/>
                </a:solidFill>
                <a:cs typeface="+mn-cs"/>
              </a:rPr>
              <a:t>החולה מרגיש עייפות ותשישות שנובעת מחוסר חמצן בתאי הגוף</a:t>
            </a:r>
            <a:endParaRPr lang="he-IL" sz="3500" dirty="0">
              <a:solidFill>
                <a:schemeClr val="tx1"/>
              </a:solidFill>
              <a:cs typeface="+mn-cs"/>
            </a:endParaRPr>
          </a:p>
          <a:p>
            <a:pPr marL="800100" indent="-571500">
              <a:buFont typeface="Wingdings" panose="05000000000000000000" pitchFamily="2" charset="2"/>
              <a:buChar char="Ø"/>
            </a:pPr>
            <a:endParaRPr lang="he-IL" sz="3500" dirty="0">
              <a:solidFill>
                <a:schemeClr val="tx1"/>
              </a:solidFill>
              <a:cs typeface="+mn-cs"/>
            </a:endParaRP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429"/>
            <a:ext cx="1560513"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2403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הסבר ענן 3"/>
          <p:cNvSpPr/>
          <p:nvPr/>
        </p:nvSpPr>
        <p:spPr>
          <a:xfrm>
            <a:off x="895866" y="2106827"/>
            <a:ext cx="10571205" cy="2261286"/>
          </a:xfrm>
          <a:prstGeom prst="cloudCallout">
            <a:avLst/>
          </a:prstGeom>
        </p:spPr>
        <p:style>
          <a:lnRef idx="1">
            <a:schemeClr val="dk1"/>
          </a:lnRef>
          <a:fillRef idx="2">
            <a:schemeClr val="dk1"/>
          </a:fillRef>
          <a:effectRef idx="1">
            <a:schemeClr val="dk1"/>
          </a:effectRef>
          <a:fontRef idx="minor">
            <a:schemeClr val="dk1"/>
          </a:fontRef>
        </p:style>
        <p:txBody>
          <a:bodyPr rtlCol="1" anchor="ctr"/>
          <a:lstStyle/>
          <a:p>
            <a:pPr algn="ctr"/>
            <a:endParaRPr lang="he-IL"/>
          </a:p>
        </p:txBody>
      </p:sp>
      <p:sp>
        <p:nvSpPr>
          <p:cNvPr id="2" name="כותרת 1"/>
          <p:cNvSpPr>
            <a:spLocks noGrp="1"/>
          </p:cNvSpPr>
          <p:nvPr>
            <p:ph type="title"/>
          </p:nvPr>
        </p:nvSpPr>
        <p:spPr/>
        <p:txBody>
          <a:bodyPr>
            <a:normAutofit fontScale="90000"/>
          </a:bodyPr>
          <a:lstStyle/>
          <a:p>
            <a:r>
              <a:rPr lang="he-IL" dirty="0" smtClean="0"/>
              <a:t>מה עלול לקרות אם..</a:t>
            </a:r>
            <a:endParaRPr lang="he-IL" dirty="0"/>
          </a:p>
        </p:txBody>
      </p:sp>
      <p:sp>
        <p:nvSpPr>
          <p:cNvPr id="3" name="מציין מיקום טקסט 2"/>
          <p:cNvSpPr>
            <a:spLocks noGrp="1"/>
          </p:cNvSpPr>
          <p:nvPr>
            <p:ph type="body" idx="1"/>
          </p:nvPr>
        </p:nvSpPr>
        <p:spPr>
          <a:xfrm>
            <a:off x="840259" y="1928813"/>
            <a:ext cx="10404005" cy="3844925"/>
          </a:xfrm>
        </p:spPr>
        <p:txBody>
          <a:bodyPr/>
          <a:lstStyle/>
          <a:p>
            <a:endParaRPr lang="he-IL"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he-IL"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מה עלול לקרות כאשר ספירת תאי הדם הלבנים נמוכה?</a:t>
            </a:r>
          </a:p>
          <a:p>
            <a:endParaRPr lang="he-IL"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76400" cy="212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7188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תשובה</a:t>
            </a:r>
            <a:endParaRPr lang="he-IL"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1887644"/>
            <a:ext cx="4542044" cy="460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5752149" y="2817465"/>
            <a:ext cx="5325337" cy="1569660"/>
          </a:xfrm>
          <a:prstGeom prst="rect">
            <a:avLst/>
          </a:prstGeom>
        </p:spPr>
        <p:txBody>
          <a:bodyPr wrap="square">
            <a:spAutoFit/>
          </a:bodyPr>
          <a:lstStyle/>
          <a:p>
            <a:pPr algn="ctr"/>
            <a:r>
              <a:rPr lang="he-IL" sz="3200" b="1" dirty="0" smtClean="0">
                <a:solidFill>
                  <a:schemeClr val="tx1"/>
                </a:solidFill>
              </a:rPr>
              <a:t>גופו של הנבדק יכול להילחם בפולשים זרים ביעילות נמוכה יותר </a:t>
            </a:r>
          </a:p>
        </p:txBody>
      </p:sp>
    </p:spTree>
    <p:extLst>
      <p:ext uri="{BB962C8B-B14F-4D97-AF65-F5344CB8AC3E}">
        <p14:creationId xmlns:p14="http://schemas.microsoft.com/office/powerpoint/2010/main" val="1936244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הסבר ענן 3"/>
          <p:cNvSpPr/>
          <p:nvPr/>
        </p:nvSpPr>
        <p:spPr>
          <a:xfrm>
            <a:off x="926758" y="2174789"/>
            <a:ext cx="10849232" cy="2520779"/>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p:cNvSpPr>
            <a:spLocks noGrp="1"/>
          </p:cNvSpPr>
          <p:nvPr>
            <p:ph type="title"/>
          </p:nvPr>
        </p:nvSpPr>
        <p:spPr/>
        <p:txBody>
          <a:bodyPr>
            <a:normAutofit fontScale="90000"/>
          </a:bodyPr>
          <a:lstStyle/>
          <a:p>
            <a:r>
              <a:rPr lang="he-IL" dirty="0" smtClean="0"/>
              <a:t>מה משמעות התוצאה?</a:t>
            </a:r>
            <a:endParaRPr lang="he-IL" dirty="0"/>
          </a:p>
        </p:txBody>
      </p:sp>
      <p:sp>
        <p:nvSpPr>
          <p:cNvPr id="3" name="מציין מיקום טקסט 2"/>
          <p:cNvSpPr>
            <a:spLocks noGrp="1"/>
          </p:cNvSpPr>
          <p:nvPr>
            <p:ph type="body" idx="1"/>
          </p:nvPr>
        </p:nvSpPr>
        <p:spPr>
          <a:xfrm>
            <a:off x="1223320" y="2163591"/>
            <a:ext cx="10762349" cy="3844925"/>
          </a:xfrm>
        </p:spPr>
        <p:txBody>
          <a:bodyPr>
            <a:normAutofit/>
          </a:bodyPr>
          <a:lstStyle/>
          <a:p>
            <a:r>
              <a:rPr lang="he-IL"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he-IL"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he-IL" sz="6000" b="1"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rPr>
              <a:t>על מה עשויה להעיד </a:t>
            </a:r>
            <a:r>
              <a:rPr lang="he-IL" sz="6000" b="1" dirty="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rPr>
              <a:t>ספירת </a:t>
            </a:r>
            <a:r>
              <a:rPr lang="he-IL" sz="6000" b="1" dirty="0" smtClean="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rPr>
              <a:t>תאי דם לבנים גבוהה?</a:t>
            </a:r>
            <a:endParaRPr lang="he-IL" sz="6000" b="1" dirty="0">
              <a:ln w="12700">
                <a:solidFill>
                  <a:schemeClr val="tx2">
                    <a:satMod val="155000"/>
                  </a:schemeClr>
                </a:solidFill>
                <a:prstDash val="solid"/>
              </a:ln>
              <a:solidFill>
                <a:schemeClr val="accent2">
                  <a:lumMod val="50000"/>
                </a:schemeClr>
              </a:solidFill>
              <a:effectLst>
                <a:outerShdw blurRad="41275" dist="20320" dir="1800000" algn="tl" rotWithShape="0">
                  <a:srgbClr val="000000">
                    <a:alpha val="40000"/>
                  </a:srgbClr>
                </a:outerShdw>
              </a:effectLst>
            </a:endParaRPr>
          </a:p>
        </p:txBody>
      </p:sp>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764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30sec_final" descr="30sec_final">
            <a:hlinkClick r:id="" action="ppaction://media"/>
            <a:extLst>
              <a:ext uri="{FF2B5EF4-FFF2-40B4-BE49-F238E27FC236}">
                <a16:creationId xmlns=""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7543" y="1087274"/>
            <a:ext cx="1540938" cy="549601"/>
          </a:xfrm>
          <a:prstGeom prst="rect">
            <a:avLst/>
          </a:prstGeom>
        </p:spPr>
      </p:pic>
    </p:spTree>
    <p:extLst>
      <p:ext uri="{BB962C8B-B14F-4D97-AF65-F5344CB8AC3E}">
        <p14:creationId xmlns:p14="http://schemas.microsoft.com/office/powerpoint/2010/main" val="19194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he-IL"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he-IL"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תשובה</a:t>
            </a:r>
            <a:endParaRPr lang="he-I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3291"/>
            <a:ext cx="5361389" cy="290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1066800" y="2268825"/>
            <a:ext cx="10711727" cy="2554545"/>
          </a:xfrm>
          <a:prstGeom prst="rect">
            <a:avLst/>
          </a:prstGeom>
        </p:spPr>
        <p:txBody>
          <a:bodyPr wrap="square">
            <a:spAutoFit/>
          </a:bodyPr>
          <a:lstStyle/>
          <a:p>
            <a:pPr marL="457200" indent="-457200" algn="r" rtl="1">
              <a:buFont typeface="Wingdings" panose="05000000000000000000" pitchFamily="2" charset="2"/>
              <a:buChar char="Ø"/>
            </a:pPr>
            <a:r>
              <a:rPr lang="he-IL" sz="3200" b="1" dirty="0" smtClean="0">
                <a:solidFill>
                  <a:schemeClr val="tx1"/>
                </a:solidFill>
              </a:rPr>
              <a:t>עליה משמעותית במספר תאי הדם הלבנים עשויה להעיד על כך שבגוף יש חיידקים או וירוסים והגוף ייצר תאי דם לבנים בכמות גדולה כדי להילחם בהם.</a:t>
            </a:r>
          </a:p>
          <a:p>
            <a:pPr algn="ctr"/>
            <a:endParaRPr lang="he-IL" sz="3200" b="1" dirty="0">
              <a:solidFill>
                <a:schemeClr val="tx1"/>
              </a:solidFill>
            </a:endParaRPr>
          </a:p>
          <a:p>
            <a:pPr marL="457200" indent="-457200" algn="r" rtl="1">
              <a:buFont typeface="Wingdings" panose="05000000000000000000" pitchFamily="2" charset="2"/>
              <a:buChar char="Ø"/>
            </a:pPr>
            <a:r>
              <a:rPr lang="he-IL" sz="3200" b="1" dirty="0" smtClean="0">
                <a:solidFill>
                  <a:schemeClr val="tx1"/>
                </a:solidFill>
              </a:rPr>
              <a:t>לעיתים נדרש סיוע תרופתי  </a:t>
            </a:r>
          </a:p>
        </p:txBody>
      </p:sp>
    </p:spTree>
    <p:extLst>
      <p:ext uri="{BB962C8B-B14F-4D97-AF65-F5344CB8AC3E}">
        <p14:creationId xmlns:p14="http://schemas.microsoft.com/office/powerpoint/2010/main" val="8527183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הסבר ענן 3"/>
          <p:cNvSpPr/>
          <p:nvPr/>
        </p:nvSpPr>
        <p:spPr>
          <a:xfrm>
            <a:off x="1474315" y="1973476"/>
            <a:ext cx="9947190" cy="2249445"/>
          </a:xfrm>
          <a:prstGeom prst="cloudCallou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a:p>
        </p:txBody>
      </p:sp>
      <p:sp>
        <p:nvSpPr>
          <p:cNvPr id="2" name="כותרת 1"/>
          <p:cNvSpPr>
            <a:spLocks noGrp="1"/>
          </p:cNvSpPr>
          <p:nvPr>
            <p:ph type="title"/>
          </p:nvPr>
        </p:nvSpPr>
        <p:spPr/>
        <p:txBody>
          <a:bodyPr>
            <a:normAutofit fontScale="90000"/>
          </a:bodyPr>
          <a:lstStyle/>
          <a:p>
            <a:r>
              <a:rPr lang="he-IL" dirty="0" smtClean="0"/>
              <a:t>מה עלול לקרות אם...</a:t>
            </a:r>
            <a:endParaRPr lang="he-IL" dirty="0"/>
          </a:p>
        </p:txBody>
      </p:sp>
      <p:sp>
        <p:nvSpPr>
          <p:cNvPr id="3" name="מציין מיקום טקסט 2"/>
          <p:cNvSpPr>
            <a:spLocks noGrp="1"/>
          </p:cNvSpPr>
          <p:nvPr>
            <p:ph type="body" idx="1"/>
          </p:nvPr>
        </p:nvSpPr>
        <p:spPr/>
        <p:txBody>
          <a:bodyPr/>
          <a:lstStyle/>
          <a:p>
            <a:endParaRPr lang="he-IL"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he-IL" sz="4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מה הסכנה בכמות  טסיות דם נמוכה?</a:t>
            </a:r>
          </a:p>
          <a:p>
            <a:endParaRPr lang="he-IL"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7232" y="4610100"/>
            <a:ext cx="20383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676400" cy="203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30sec_final" descr="30sec_final">
            <a:hlinkClick r:id="" action="ppaction://media"/>
            <a:extLst>
              <a:ext uri="{FF2B5EF4-FFF2-40B4-BE49-F238E27FC236}">
                <a16:creationId xmlns=""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87543" y="1087274"/>
            <a:ext cx="1540938" cy="549601"/>
          </a:xfrm>
          <a:prstGeom prst="rect">
            <a:avLst/>
          </a:prstGeom>
        </p:spPr>
      </p:pic>
    </p:spTree>
    <p:extLst>
      <p:ext uri="{BB962C8B-B14F-4D97-AF65-F5344CB8AC3E}">
        <p14:creationId xmlns:p14="http://schemas.microsoft.com/office/powerpoint/2010/main" val="252504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תשובה</a:t>
            </a:r>
            <a:endParaRPr lang="he-IL"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02045"/>
            <a:ext cx="2792413"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5752149" y="2817465"/>
            <a:ext cx="5325337" cy="1569660"/>
          </a:xfrm>
          <a:prstGeom prst="rect">
            <a:avLst/>
          </a:prstGeom>
        </p:spPr>
        <p:txBody>
          <a:bodyPr wrap="square">
            <a:spAutoFit/>
          </a:bodyPr>
          <a:lstStyle/>
          <a:p>
            <a:pPr algn="ctr"/>
            <a:r>
              <a:rPr lang="he-IL" sz="3200" b="1" dirty="0" smtClean="0">
                <a:solidFill>
                  <a:schemeClr val="tx1"/>
                </a:solidFill>
              </a:rPr>
              <a:t>בהתרחש פציעה או חתך בעור, דם </a:t>
            </a:r>
            <a:r>
              <a:rPr lang="he-IL" sz="3200" b="1" dirty="0" err="1" smtClean="0">
                <a:solidFill>
                  <a:schemeClr val="tx1"/>
                </a:solidFill>
              </a:rPr>
              <a:t>יקרש</a:t>
            </a:r>
            <a:r>
              <a:rPr lang="he-IL" sz="3200" b="1" dirty="0" smtClean="0">
                <a:solidFill>
                  <a:schemeClr val="tx1"/>
                </a:solidFill>
              </a:rPr>
              <a:t> באיטיות רבה יותר ותהיה סכנה של איבוד דם. </a:t>
            </a:r>
          </a:p>
        </p:txBody>
      </p:sp>
      <p:sp>
        <p:nvSpPr>
          <p:cNvPr id="4" name="מציין מיקום טקסט 3"/>
          <p:cNvSpPr>
            <a:spLocks noGrp="1"/>
          </p:cNvSpPr>
          <p:nvPr>
            <p:ph type="body" idx="1"/>
          </p:nvPr>
        </p:nvSpPr>
        <p:spPr/>
        <p:txBody>
          <a:bodyPr/>
          <a:lstStyle/>
          <a:p>
            <a:endParaRPr lang="he-IL" dirty="0"/>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949" t="30788"/>
          <a:stretch/>
        </p:blipFill>
        <p:spPr bwMode="auto">
          <a:xfrm>
            <a:off x="0" y="3344227"/>
            <a:ext cx="4450080" cy="351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6489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 החולה?</a:t>
            </a:r>
            <a:endParaRPr lang="he-IL" dirty="0"/>
          </a:p>
        </p:txBody>
      </p:sp>
      <p:sp>
        <p:nvSpPr>
          <p:cNvPr id="3" name="מציין מיקום טקסט 2"/>
          <p:cNvSpPr>
            <a:spLocks noGrp="1"/>
          </p:cNvSpPr>
          <p:nvPr>
            <p:ph type="body" idx="1"/>
          </p:nvPr>
        </p:nvSpPr>
        <p:spPr/>
        <p:txBody>
          <a:bodyPr/>
          <a:lstStyle/>
          <a:p>
            <a:endParaRPr lang="he-IL" dirty="0"/>
          </a:p>
        </p:txBody>
      </p:sp>
      <p:sp>
        <p:nvSpPr>
          <p:cNvPr id="4" name="מלבן 3"/>
          <p:cNvSpPr/>
          <p:nvPr/>
        </p:nvSpPr>
        <p:spPr>
          <a:xfrm>
            <a:off x="1532238" y="2054309"/>
            <a:ext cx="1285103" cy="39170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p:cNvSpPr/>
          <p:nvPr/>
        </p:nvSpPr>
        <p:spPr>
          <a:xfrm>
            <a:off x="3620530" y="2054309"/>
            <a:ext cx="1223319" cy="39170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1532238" y="4281616"/>
            <a:ext cx="1285103" cy="16805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1532238" y="2502244"/>
            <a:ext cx="1285102" cy="17793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a:off x="3620531" y="5288692"/>
            <a:ext cx="1223318" cy="6734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3620530" y="2656703"/>
            <a:ext cx="1223318" cy="26319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0" name="TextBox 9"/>
          <p:cNvSpPr txBox="1"/>
          <p:nvPr/>
        </p:nvSpPr>
        <p:spPr>
          <a:xfrm>
            <a:off x="4670854" y="2812526"/>
            <a:ext cx="7315199" cy="2554545"/>
          </a:xfrm>
          <a:prstGeom prst="rect">
            <a:avLst/>
          </a:prstGeom>
          <a:noFill/>
        </p:spPr>
        <p:txBody>
          <a:bodyPr wrap="square" rtlCol="1">
            <a:spAutoFit/>
          </a:bodyPr>
          <a:lstStyle/>
          <a:p>
            <a:pPr algn="ctr"/>
            <a:r>
              <a:rPr lang="he-IL" sz="3200" dirty="0" smtClean="0">
                <a:solidFill>
                  <a:schemeClr val="tx1"/>
                </a:solidFill>
                <a:latin typeface="Arial" panose="020B0604020202020204" pitchFamily="34" charset="0"/>
                <a:cs typeface="Arial" panose="020B0604020202020204" pitchFamily="34" charset="0"/>
              </a:rPr>
              <a:t>במעבדה ערכו ספירת דם  של שני נבדקים.</a:t>
            </a:r>
          </a:p>
          <a:p>
            <a:pPr algn="ctr"/>
            <a:r>
              <a:rPr lang="he-IL" sz="3200" dirty="0" smtClean="0">
                <a:solidFill>
                  <a:schemeClr val="tx1"/>
                </a:solidFill>
                <a:latin typeface="Arial" panose="020B0604020202020204" pitchFamily="34" charset="0"/>
                <a:cs typeface="Arial" panose="020B0604020202020204" pitchFamily="34" charset="0"/>
              </a:rPr>
              <a:t>הנה שתי מבחנות הדם שנאסף מהם.</a:t>
            </a:r>
          </a:p>
          <a:p>
            <a:pPr algn="ctr"/>
            <a:endParaRPr lang="he-IL" sz="3200" dirty="0" smtClean="0">
              <a:solidFill>
                <a:schemeClr val="tx1"/>
              </a:solidFill>
              <a:latin typeface="Arial" panose="020B0604020202020204" pitchFamily="34" charset="0"/>
              <a:cs typeface="Arial" panose="020B0604020202020204" pitchFamily="34" charset="0"/>
            </a:endParaRPr>
          </a:p>
          <a:p>
            <a:pPr algn="ctr"/>
            <a:r>
              <a:rPr lang="he-IL" sz="3200" dirty="0" smtClean="0">
                <a:solidFill>
                  <a:schemeClr val="tx1"/>
                </a:solidFill>
                <a:latin typeface="Arial" panose="020B0604020202020204" pitchFamily="34" charset="0"/>
                <a:cs typeface="Arial" panose="020B0604020202020204" pitchFamily="34" charset="0"/>
              </a:rPr>
              <a:t> </a:t>
            </a:r>
          </a:p>
          <a:p>
            <a:pPr algn="r"/>
            <a:r>
              <a:rPr lang="he-IL" sz="3200" dirty="0" smtClean="0">
                <a:solidFill>
                  <a:schemeClr val="tx1"/>
                </a:solidFill>
                <a:latin typeface="Arial" panose="020B0604020202020204" pitchFamily="34" charset="0"/>
                <a:cs typeface="Arial" panose="020B0604020202020204" pitchFamily="34" charset="0"/>
              </a:rPr>
              <a:t>    איזה מהמבחנות שייכת לחולה אנמיה?</a:t>
            </a:r>
            <a:endParaRPr lang="he-IL" sz="2400" dirty="0">
              <a:solidFill>
                <a:schemeClr val="tx1"/>
              </a:solidFill>
              <a:latin typeface="Arial" panose="020B0604020202020204" pitchFamily="34" charset="0"/>
              <a:cs typeface="Arial" panose="020B0604020202020204" pitchFamily="34" charset="0"/>
            </a:endParaRPr>
          </a:p>
        </p:txBody>
      </p:sp>
      <p:sp>
        <p:nvSpPr>
          <p:cNvPr id="11" name="TextBox 10"/>
          <p:cNvSpPr txBox="1"/>
          <p:nvPr/>
        </p:nvSpPr>
        <p:spPr>
          <a:xfrm>
            <a:off x="3316553" y="5981848"/>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נבדק א'</a:t>
            </a:r>
          </a:p>
        </p:txBody>
      </p:sp>
      <p:sp>
        <p:nvSpPr>
          <p:cNvPr id="12" name="TextBox 11"/>
          <p:cNvSpPr txBox="1"/>
          <p:nvPr/>
        </p:nvSpPr>
        <p:spPr>
          <a:xfrm>
            <a:off x="847673" y="5981848"/>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נבדק ב'</a:t>
            </a:r>
          </a:p>
        </p:txBody>
      </p:sp>
    </p:spTree>
    <p:extLst>
      <p:ext uri="{BB962C8B-B14F-4D97-AF65-F5344CB8AC3E}">
        <p14:creationId xmlns:p14="http://schemas.microsoft.com/office/powerpoint/2010/main" val="25283220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 החולה?</a:t>
            </a:r>
            <a:endParaRPr lang="he-IL" dirty="0"/>
          </a:p>
        </p:txBody>
      </p:sp>
      <p:sp>
        <p:nvSpPr>
          <p:cNvPr id="4" name="מלבן 3"/>
          <p:cNvSpPr/>
          <p:nvPr/>
        </p:nvSpPr>
        <p:spPr>
          <a:xfrm>
            <a:off x="1532238" y="2054309"/>
            <a:ext cx="1285103" cy="39170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p:cNvSpPr/>
          <p:nvPr/>
        </p:nvSpPr>
        <p:spPr>
          <a:xfrm>
            <a:off x="3620530" y="2054309"/>
            <a:ext cx="1223319" cy="39170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1532238" y="4281616"/>
            <a:ext cx="1285103" cy="16805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1532238" y="2502244"/>
            <a:ext cx="1285102" cy="17793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a:off x="3620531" y="5288692"/>
            <a:ext cx="1223318" cy="6734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3620530" y="2656703"/>
            <a:ext cx="1223318" cy="263198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
        <p:nvSpPr>
          <p:cNvPr id="11" name="TextBox 10"/>
          <p:cNvSpPr txBox="1"/>
          <p:nvPr/>
        </p:nvSpPr>
        <p:spPr>
          <a:xfrm>
            <a:off x="3316553" y="5981848"/>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נבדק א'</a:t>
            </a:r>
          </a:p>
        </p:txBody>
      </p:sp>
      <p:sp>
        <p:nvSpPr>
          <p:cNvPr id="12" name="TextBox 11"/>
          <p:cNvSpPr txBox="1"/>
          <p:nvPr/>
        </p:nvSpPr>
        <p:spPr>
          <a:xfrm>
            <a:off x="847673" y="5981848"/>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נבדק ב'</a:t>
            </a:r>
          </a:p>
        </p:txBody>
      </p:sp>
      <p:sp>
        <p:nvSpPr>
          <p:cNvPr id="13" name="TextBox 12"/>
          <p:cNvSpPr txBox="1"/>
          <p:nvPr/>
        </p:nvSpPr>
        <p:spPr>
          <a:xfrm>
            <a:off x="3271450" y="1546477"/>
            <a:ext cx="2397211" cy="1015663"/>
          </a:xfrm>
          <a:prstGeom prst="rect">
            <a:avLst/>
          </a:prstGeom>
          <a:noFill/>
        </p:spPr>
        <p:txBody>
          <a:bodyPr wrap="square" rtlCol="1">
            <a:spAutoFit/>
          </a:bodyPr>
          <a:lstStyle/>
          <a:p>
            <a:r>
              <a:rPr lang="he-IL" sz="6000" b="1" dirty="0" smtClean="0">
                <a:solidFill>
                  <a:schemeClr val="accent5">
                    <a:lumMod val="50000"/>
                  </a:schemeClr>
                </a:solidFill>
              </a:rPr>
              <a:t>אנמיה</a:t>
            </a:r>
            <a:endParaRPr lang="he-IL" sz="6000" b="1" dirty="0">
              <a:solidFill>
                <a:schemeClr val="accent5">
                  <a:lumMod val="50000"/>
                </a:schemeClr>
              </a:solidFill>
            </a:endParaRPr>
          </a:p>
        </p:txBody>
      </p:sp>
      <p:sp>
        <p:nvSpPr>
          <p:cNvPr id="15" name="מלבן 14"/>
          <p:cNvSpPr/>
          <p:nvPr/>
        </p:nvSpPr>
        <p:spPr>
          <a:xfrm>
            <a:off x="5546332" y="2967335"/>
            <a:ext cx="6189515" cy="1077218"/>
          </a:xfrm>
          <a:prstGeom prst="rect">
            <a:avLst/>
          </a:prstGeom>
        </p:spPr>
        <p:txBody>
          <a:bodyPr wrap="none">
            <a:spAutoFit/>
          </a:bodyPr>
          <a:lstStyle/>
          <a:p>
            <a:pPr algn="ctr"/>
            <a:r>
              <a:rPr lang="he-IL" sz="3200" dirty="0" smtClean="0">
                <a:solidFill>
                  <a:schemeClr val="tx1"/>
                </a:solidFill>
                <a:latin typeface="Arial" panose="020B0604020202020204" pitchFamily="34" charset="0"/>
                <a:cs typeface="Arial" panose="020B0604020202020204" pitchFamily="34" charset="0"/>
              </a:rPr>
              <a:t>אצל נבדק א' כמות תאי הדם האדומים </a:t>
            </a:r>
          </a:p>
          <a:p>
            <a:pPr algn="ctr"/>
            <a:r>
              <a:rPr lang="he-IL" sz="3200" dirty="0" smtClean="0">
                <a:solidFill>
                  <a:schemeClr val="tx1"/>
                </a:solidFill>
                <a:latin typeface="Arial" panose="020B0604020202020204" pitchFamily="34" charset="0"/>
                <a:cs typeface="Arial" panose="020B0604020202020204" pitchFamily="34" charset="0"/>
              </a:rPr>
              <a:t>מאוד נמוכה ביחס לנבדק ב'</a:t>
            </a:r>
            <a:endParaRPr lang="he-IL" sz="3200" dirty="0">
              <a:solidFill>
                <a:schemeClr val="tx1"/>
              </a:solidFill>
              <a:latin typeface="Arial" panose="020B0604020202020204" pitchFamily="34" charset="0"/>
              <a:cs typeface="Arial" panose="020B0604020202020204" pitchFamily="34" charset="0"/>
            </a:endParaRPr>
          </a:p>
        </p:txBody>
      </p:sp>
      <p:sp>
        <p:nvSpPr>
          <p:cNvPr id="16" name="מלבן 15"/>
          <p:cNvSpPr/>
          <p:nvPr/>
        </p:nvSpPr>
        <p:spPr>
          <a:xfrm>
            <a:off x="3786395" y="3121223"/>
            <a:ext cx="891590" cy="1077218"/>
          </a:xfrm>
          <a:prstGeom prst="rect">
            <a:avLst/>
          </a:prstGeom>
        </p:spPr>
        <p:txBody>
          <a:bodyPr wrap="none">
            <a:spAutoFit/>
          </a:bodyPr>
          <a:lstStyle/>
          <a:p>
            <a:pPr algn="ctr"/>
            <a:r>
              <a:rPr lang="he-IL" sz="3200" dirty="0"/>
              <a:t>נוזל </a:t>
            </a:r>
            <a:endParaRPr lang="he-IL" sz="3200" dirty="0" smtClean="0"/>
          </a:p>
          <a:p>
            <a:pPr algn="ctr"/>
            <a:r>
              <a:rPr lang="he-IL" sz="3200" dirty="0" smtClean="0"/>
              <a:t>הדם</a:t>
            </a:r>
            <a:endParaRPr lang="he-IL" sz="3200" dirty="0"/>
          </a:p>
        </p:txBody>
      </p:sp>
      <p:sp>
        <p:nvSpPr>
          <p:cNvPr id="17" name="מלבן 16"/>
          <p:cNvSpPr/>
          <p:nvPr/>
        </p:nvSpPr>
        <p:spPr>
          <a:xfrm>
            <a:off x="1728994" y="2742455"/>
            <a:ext cx="891590" cy="1077218"/>
          </a:xfrm>
          <a:prstGeom prst="rect">
            <a:avLst/>
          </a:prstGeom>
        </p:spPr>
        <p:txBody>
          <a:bodyPr wrap="none">
            <a:spAutoFit/>
          </a:bodyPr>
          <a:lstStyle/>
          <a:p>
            <a:pPr algn="ctr"/>
            <a:r>
              <a:rPr lang="he-IL" sz="3200" dirty="0"/>
              <a:t>נוזל </a:t>
            </a:r>
            <a:endParaRPr lang="he-IL" sz="3200" dirty="0" smtClean="0"/>
          </a:p>
          <a:p>
            <a:pPr algn="ctr"/>
            <a:r>
              <a:rPr lang="he-IL" sz="3200" dirty="0" smtClean="0"/>
              <a:t>הדם</a:t>
            </a:r>
            <a:endParaRPr lang="he-IL" sz="3200" dirty="0"/>
          </a:p>
        </p:txBody>
      </p:sp>
      <p:sp>
        <p:nvSpPr>
          <p:cNvPr id="18" name="מלבן 17"/>
          <p:cNvSpPr/>
          <p:nvPr/>
        </p:nvSpPr>
        <p:spPr>
          <a:xfrm>
            <a:off x="3708695" y="5209914"/>
            <a:ext cx="969290" cy="830997"/>
          </a:xfrm>
          <a:prstGeom prst="rect">
            <a:avLst/>
          </a:prstGeom>
        </p:spPr>
        <p:txBody>
          <a:bodyPr wrap="square">
            <a:spAutoFit/>
          </a:bodyPr>
          <a:lstStyle/>
          <a:p>
            <a:pPr algn="ctr"/>
            <a:r>
              <a:rPr lang="he-IL" sz="2400" dirty="0" smtClean="0"/>
              <a:t>תאי </a:t>
            </a:r>
          </a:p>
          <a:p>
            <a:pPr algn="ctr"/>
            <a:r>
              <a:rPr lang="he-IL" sz="2400" dirty="0" smtClean="0"/>
              <a:t>הדם</a:t>
            </a:r>
            <a:endParaRPr lang="he-IL" sz="2400" dirty="0"/>
          </a:p>
        </p:txBody>
      </p:sp>
      <p:sp>
        <p:nvSpPr>
          <p:cNvPr id="19" name="מלבן 18"/>
          <p:cNvSpPr/>
          <p:nvPr/>
        </p:nvSpPr>
        <p:spPr>
          <a:xfrm>
            <a:off x="1690144" y="4531317"/>
            <a:ext cx="969290" cy="830997"/>
          </a:xfrm>
          <a:prstGeom prst="rect">
            <a:avLst/>
          </a:prstGeom>
        </p:spPr>
        <p:txBody>
          <a:bodyPr wrap="square">
            <a:spAutoFit/>
          </a:bodyPr>
          <a:lstStyle/>
          <a:p>
            <a:pPr algn="ctr"/>
            <a:r>
              <a:rPr lang="he-IL" sz="2400" dirty="0" smtClean="0"/>
              <a:t>תאי </a:t>
            </a:r>
          </a:p>
          <a:p>
            <a:pPr algn="ctr"/>
            <a:r>
              <a:rPr lang="he-IL" sz="2400" dirty="0" smtClean="0"/>
              <a:t>הדם</a:t>
            </a:r>
            <a:endParaRPr lang="he-IL" sz="2400" dirty="0"/>
          </a:p>
        </p:txBody>
      </p:sp>
    </p:spTree>
    <p:extLst>
      <p:ext uri="{BB962C8B-B14F-4D97-AF65-F5344CB8AC3E}">
        <p14:creationId xmlns:p14="http://schemas.microsoft.com/office/powerpoint/2010/main" val="610692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הרכב הדם</a:t>
            </a:r>
            <a:endParaRPr lang="he-IL" dirty="0"/>
          </a:p>
        </p:txBody>
      </p:sp>
      <p:sp>
        <p:nvSpPr>
          <p:cNvPr id="3" name="מציין מיקום טקסט 2"/>
          <p:cNvSpPr>
            <a:spLocks noGrp="1"/>
          </p:cNvSpPr>
          <p:nvPr>
            <p:ph type="body" idx="1"/>
          </p:nvPr>
        </p:nvSpPr>
        <p:spPr>
          <a:xfrm>
            <a:off x="1671638" y="1928813"/>
            <a:ext cx="9572625" cy="4373133"/>
          </a:xfrm>
        </p:spPr>
        <p:txBody>
          <a:bodyPr/>
          <a:lstStyle/>
          <a:p>
            <a:endParaRPr lang="he-IL" dirty="0"/>
          </a:p>
        </p:txBody>
      </p:sp>
      <p:sp>
        <p:nvSpPr>
          <p:cNvPr id="4" name="TextBox 3"/>
          <p:cNvSpPr txBox="1"/>
          <p:nvPr/>
        </p:nvSpPr>
        <p:spPr>
          <a:xfrm>
            <a:off x="4481796" y="2434411"/>
            <a:ext cx="2559084"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1">
            <a:spAutoFit/>
          </a:bodyPr>
          <a:lstStyle/>
          <a:p>
            <a:pPr algn="ctr"/>
            <a:r>
              <a:rPr lang="he-IL" sz="3200" b="1" dirty="0" smtClean="0">
                <a:solidFill>
                  <a:schemeClr val="tx1"/>
                </a:solidFill>
              </a:rPr>
              <a:t>נוזל הדם-פלזמה</a:t>
            </a:r>
          </a:p>
          <a:p>
            <a:pPr algn="ctr"/>
            <a:r>
              <a:rPr lang="he-IL" sz="3200" b="1" dirty="0" smtClean="0">
                <a:solidFill>
                  <a:schemeClr val="tx1"/>
                </a:solidFill>
              </a:rPr>
              <a:t> 55%</a:t>
            </a:r>
            <a:endParaRPr lang="he-IL" sz="3200" b="1" dirty="0">
              <a:solidFill>
                <a:schemeClr val="tx1"/>
              </a:solidFill>
            </a:endParaRPr>
          </a:p>
        </p:txBody>
      </p:sp>
      <p:sp>
        <p:nvSpPr>
          <p:cNvPr id="5" name="TextBox 4"/>
          <p:cNvSpPr txBox="1"/>
          <p:nvPr/>
        </p:nvSpPr>
        <p:spPr>
          <a:xfrm>
            <a:off x="4481795" y="4884422"/>
            <a:ext cx="2757205"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a:t>
            </a:r>
          </a:p>
          <a:p>
            <a:pPr algn="ctr"/>
            <a:r>
              <a:rPr lang="he-IL" sz="3200" b="1" dirty="0" smtClean="0">
                <a:solidFill>
                  <a:schemeClr val="tx1"/>
                </a:solidFill>
              </a:rPr>
              <a:t>45%</a:t>
            </a:r>
            <a:endParaRPr lang="he-IL" sz="3200" b="1" dirty="0">
              <a:solidFill>
                <a:schemeClr val="tx1"/>
              </a:solidFill>
            </a:endParaRPr>
          </a:p>
        </p:txBody>
      </p:sp>
      <p:sp>
        <p:nvSpPr>
          <p:cNvPr id="6" name="חץ ימינה מחורץ 5"/>
          <p:cNvSpPr/>
          <p:nvPr/>
        </p:nvSpPr>
        <p:spPr>
          <a:xfrm rot="10800000">
            <a:off x="3384637" y="2866484"/>
            <a:ext cx="1013255" cy="366662"/>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מחורץ 6"/>
          <p:cNvSpPr/>
          <p:nvPr/>
        </p:nvSpPr>
        <p:spPr>
          <a:xfrm rot="10800000">
            <a:off x="3346962" y="5461728"/>
            <a:ext cx="1050930" cy="270667"/>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563" t="21148" r="22031" b="6924"/>
          <a:stretch/>
        </p:blipFill>
        <p:spPr bwMode="auto">
          <a:xfrm>
            <a:off x="1981200" y="518160"/>
            <a:ext cx="1356360" cy="608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2633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נסכם</a:t>
            </a:r>
            <a:endParaRPr lang="he-IL" dirty="0"/>
          </a:p>
        </p:txBody>
      </p:sp>
      <p:sp>
        <p:nvSpPr>
          <p:cNvPr id="6" name="TextBox 5"/>
          <p:cNvSpPr txBox="1"/>
          <p:nvPr/>
        </p:nvSpPr>
        <p:spPr>
          <a:xfrm>
            <a:off x="9473513" y="5605080"/>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נוזל הדם</a:t>
            </a:r>
          </a:p>
        </p:txBody>
      </p:sp>
      <p:sp>
        <p:nvSpPr>
          <p:cNvPr id="7" name="TextBox 6"/>
          <p:cNvSpPr txBox="1"/>
          <p:nvPr/>
        </p:nvSpPr>
        <p:spPr>
          <a:xfrm>
            <a:off x="3326026" y="2650712"/>
            <a:ext cx="2307007" cy="1077218"/>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אדומים</a:t>
            </a:r>
          </a:p>
        </p:txBody>
      </p:sp>
      <p:sp>
        <p:nvSpPr>
          <p:cNvPr id="8" name="TextBox 7"/>
          <p:cNvSpPr txBox="1"/>
          <p:nvPr/>
        </p:nvSpPr>
        <p:spPr>
          <a:xfrm>
            <a:off x="7998116" y="4103070"/>
            <a:ext cx="2307007" cy="1077218"/>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לבנים</a:t>
            </a:r>
          </a:p>
        </p:txBody>
      </p:sp>
      <p:sp>
        <p:nvSpPr>
          <p:cNvPr id="9" name="TextBox 8"/>
          <p:cNvSpPr txBox="1"/>
          <p:nvPr/>
        </p:nvSpPr>
        <p:spPr>
          <a:xfrm>
            <a:off x="8909633" y="2185565"/>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טסיות דם</a:t>
            </a:r>
          </a:p>
        </p:txBody>
      </p:sp>
      <p:sp>
        <p:nvSpPr>
          <p:cNvPr id="10" name="TextBox 9"/>
          <p:cNvSpPr txBox="1"/>
          <p:nvPr/>
        </p:nvSpPr>
        <p:spPr>
          <a:xfrm>
            <a:off x="3215640" y="1871988"/>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מכיל מים וחומרים מומסים</a:t>
            </a:r>
          </a:p>
        </p:txBody>
      </p:sp>
      <p:sp>
        <p:nvSpPr>
          <p:cNvPr id="11" name="TextBox 10"/>
          <p:cNvSpPr txBox="1"/>
          <p:nvPr/>
        </p:nvSpPr>
        <p:spPr>
          <a:xfrm>
            <a:off x="303101" y="4056904"/>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הובלת חמצן</a:t>
            </a:r>
          </a:p>
        </p:txBody>
      </p:sp>
      <p:sp>
        <p:nvSpPr>
          <p:cNvPr id="12" name="TextBox 11"/>
          <p:cNvSpPr txBox="1"/>
          <p:nvPr/>
        </p:nvSpPr>
        <p:spPr>
          <a:xfrm>
            <a:off x="2194560" y="4841735"/>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הגנה מגורמי מחלה</a:t>
            </a:r>
          </a:p>
        </p:txBody>
      </p:sp>
      <p:sp>
        <p:nvSpPr>
          <p:cNvPr id="13" name="TextBox 12"/>
          <p:cNvSpPr txBox="1"/>
          <p:nvPr/>
        </p:nvSpPr>
        <p:spPr>
          <a:xfrm>
            <a:off x="3596640" y="5819515"/>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קרישת דם</a:t>
            </a:r>
          </a:p>
        </p:txBody>
      </p:sp>
      <p:sp>
        <p:nvSpPr>
          <p:cNvPr id="14" name="TextBox 13"/>
          <p:cNvSpPr txBox="1"/>
          <p:nvPr/>
        </p:nvSpPr>
        <p:spPr>
          <a:xfrm>
            <a:off x="754379" y="2185565"/>
            <a:ext cx="1722121"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55%</a:t>
            </a:r>
          </a:p>
        </p:txBody>
      </p:sp>
      <p:sp>
        <p:nvSpPr>
          <p:cNvPr id="16" name="TextBox 15"/>
          <p:cNvSpPr txBox="1"/>
          <p:nvPr/>
        </p:nvSpPr>
        <p:spPr>
          <a:xfrm>
            <a:off x="6941819" y="2990221"/>
            <a:ext cx="1722121"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44%</a:t>
            </a:r>
          </a:p>
        </p:txBody>
      </p:sp>
      <p:pic>
        <p:nvPicPr>
          <p:cNvPr id="19" name="3min_final" descr="3min_final">
            <a:hlinkClick r:id="" action="ppaction://media"/>
            <a:extLst>
              <a:ext uri="{FF2B5EF4-FFF2-40B4-BE49-F238E27FC236}">
                <a16:creationId xmlns=""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501" y="988759"/>
            <a:ext cx="1540938" cy="549601"/>
          </a:xfrm>
          <a:prstGeom prst="rect">
            <a:avLst/>
          </a:prstGeom>
        </p:spPr>
      </p:pic>
      <p:sp>
        <p:nvSpPr>
          <p:cNvPr id="20" name="TextBox 19"/>
          <p:cNvSpPr txBox="1"/>
          <p:nvPr/>
        </p:nvSpPr>
        <p:spPr>
          <a:xfrm>
            <a:off x="472439" y="5426510"/>
            <a:ext cx="1722121"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פחות מ1%</a:t>
            </a:r>
          </a:p>
        </p:txBody>
      </p:sp>
      <p:sp>
        <p:nvSpPr>
          <p:cNvPr id="21" name="TextBox 20"/>
          <p:cNvSpPr txBox="1"/>
          <p:nvPr/>
        </p:nvSpPr>
        <p:spPr>
          <a:xfrm>
            <a:off x="10305123" y="2979686"/>
            <a:ext cx="1722121"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פחות מ1%</a:t>
            </a:r>
          </a:p>
        </p:txBody>
      </p:sp>
    </p:spTree>
    <p:extLst>
      <p:ext uri="{BB962C8B-B14F-4D97-AF65-F5344CB8AC3E}">
        <p14:creationId xmlns:p14="http://schemas.microsoft.com/office/powerpoint/2010/main" val="406986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נסכם</a:t>
            </a:r>
            <a:endParaRPr lang="he-IL" dirty="0"/>
          </a:p>
        </p:txBody>
      </p:sp>
      <p:sp>
        <p:nvSpPr>
          <p:cNvPr id="6" name="TextBox 5"/>
          <p:cNvSpPr txBox="1"/>
          <p:nvPr/>
        </p:nvSpPr>
        <p:spPr>
          <a:xfrm>
            <a:off x="8909633" y="2164376"/>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נוזל הדם</a:t>
            </a:r>
          </a:p>
        </p:txBody>
      </p:sp>
      <p:sp>
        <p:nvSpPr>
          <p:cNvPr id="7" name="TextBox 6"/>
          <p:cNvSpPr txBox="1"/>
          <p:nvPr/>
        </p:nvSpPr>
        <p:spPr>
          <a:xfrm>
            <a:off x="8909633" y="3071008"/>
            <a:ext cx="2307007" cy="1077218"/>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אדומים</a:t>
            </a:r>
          </a:p>
        </p:txBody>
      </p:sp>
      <p:sp>
        <p:nvSpPr>
          <p:cNvPr id="8" name="TextBox 7"/>
          <p:cNvSpPr txBox="1"/>
          <p:nvPr/>
        </p:nvSpPr>
        <p:spPr>
          <a:xfrm>
            <a:off x="8909632" y="4349292"/>
            <a:ext cx="2307007" cy="1077218"/>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תאי דם לבנים</a:t>
            </a:r>
          </a:p>
        </p:txBody>
      </p:sp>
      <p:sp>
        <p:nvSpPr>
          <p:cNvPr id="9" name="TextBox 8"/>
          <p:cNvSpPr txBox="1"/>
          <p:nvPr/>
        </p:nvSpPr>
        <p:spPr>
          <a:xfrm>
            <a:off x="8909631" y="5569571"/>
            <a:ext cx="2307007" cy="584775"/>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טסיות דם</a:t>
            </a:r>
          </a:p>
        </p:txBody>
      </p:sp>
      <p:sp>
        <p:nvSpPr>
          <p:cNvPr id="10" name="TextBox 9"/>
          <p:cNvSpPr txBox="1"/>
          <p:nvPr/>
        </p:nvSpPr>
        <p:spPr>
          <a:xfrm>
            <a:off x="3368040" y="2164376"/>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מכיל מים וחומרים מומסים</a:t>
            </a:r>
          </a:p>
        </p:txBody>
      </p:sp>
      <p:sp>
        <p:nvSpPr>
          <p:cNvPr id="11" name="TextBox 10"/>
          <p:cNvSpPr txBox="1"/>
          <p:nvPr/>
        </p:nvSpPr>
        <p:spPr>
          <a:xfrm>
            <a:off x="3368039" y="3071008"/>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הובלת חמצן</a:t>
            </a:r>
          </a:p>
        </p:txBody>
      </p:sp>
      <p:sp>
        <p:nvSpPr>
          <p:cNvPr id="12" name="TextBox 11"/>
          <p:cNvSpPr txBox="1"/>
          <p:nvPr/>
        </p:nvSpPr>
        <p:spPr>
          <a:xfrm>
            <a:off x="3368039" y="4281365"/>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הגנה מגורמי מחלה</a:t>
            </a:r>
          </a:p>
        </p:txBody>
      </p:sp>
      <p:sp>
        <p:nvSpPr>
          <p:cNvPr id="13" name="TextBox 12"/>
          <p:cNvSpPr txBox="1"/>
          <p:nvPr/>
        </p:nvSpPr>
        <p:spPr>
          <a:xfrm>
            <a:off x="3368040" y="5527128"/>
            <a:ext cx="4876801"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b="1" dirty="0" smtClean="0">
                <a:solidFill>
                  <a:schemeClr val="tx1"/>
                </a:solidFill>
              </a:rPr>
              <a:t>קרישת דם</a:t>
            </a:r>
          </a:p>
        </p:txBody>
      </p:sp>
      <p:sp>
        <p:nvSpPr>
          <p:cNvPr id="14" name="TextBox 13"/>
          <p:cNvSpPr txBox="1"/>
          <p:nvPr/>
        </p:nvSpPr>
        <p:spPr>
          <a:xfrm>
            <a:off x="754379" y="2185565"/>
            <a:ext cx="1722121"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55%</a:t>
            </a:r>
          </a:p>
        </p:txBody>
      </p:sp>
      <p:sp>
        <p:nvSpPr>
          <p:cNvPr id="16" name="TextBox 15"/>
          <p:cNvSpPr txBox="1"/>
          <p:nvPr/>
        </p:nvSpPr>
        <p:spPr>
          <a:xfrm>
            <a:off x="792478" y="3089370"/>
            <a:ext cx="1722121" cy="584775"/>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44%</a:t>
            </a:r>
          </a:p>
        </p:txBody>
      </p:sp>
      <p:sp>
        <p:nvSpPr>
          <p:cNvPr id="18" name="TextBox 17"/>
          <p:cNvSpPr txBox="1"/>
          <p:nvPr/>
        </p:nvSpPr>
        <p:spPr>
          <a:xfrm>
            <a:off x="754378" y="4181206"/>
            <a:ext cx="1722121"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פחות מ1%</a:t>
            </a:r>
          </a:p>
        </p:txBody>
      </p:sp>
      <p:cxnSp>
        <p:nvCxnSpPr>
          <p:cNvPr id="19" name="מחבר ישר 18"/>
          <p:cNvCxnSpPr>
            <a:stCxn id="6" idx="1"/>
            <a:endCxn id="10" idx="3"/>
          </p:cNvCxnSpPr>
          <p:nvPr/>
        </p:nvCxnSpPr>
        <p:spPr>
          <a:xfrm flipH="1">
            <a:off x="8244841" y="2456764"/>
            <a:ext cx="6647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מחבר ישר 20"/>
          <p:cNvCxnSpPr/>
          <p:nvPr/>
        </p:nvCxnSpPr>
        <p:spPr>
          <a:xfrm flipH="1">
            <a:off x="8244841" y="5861958"/>
            <a:ext cx="6647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flipH="1">
            <a:off x="8244841" y="4595513"/>
            <a:ext cx="6647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מחבר ישר 22"/>
          <p:cNvCxnSpPr/>
          <p:nvPr/>
        </p:nvCxnSpPr>
        <p:spPr>
          <a:xfrm flipH="1">
            <a:off x="8244841" y="3381759"/>
            <a:ext cx="66479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מחבר ישר 25"/>
          <p:cNvCxnSpPr>
            <a:endCxn id="14" idx="3"/>
          </p:cNvCxnSpPr>
          <p:nvPr/>
        </p:nvCxnSpPr>
        <p:spPr>
          <a:xfrm flipH="1" flipV="1">
            <a:off x="2476500" y="2477953"/>
            <a:ext cx="891539" cy="18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מחבר ישר 27"/>
          <p:cNvCxnSpPr/>
          <p:nvPr/>
        </p:nvCxnSpPr>
        <p:spPr>
          <a:xfrm flipH="1" flipV="1">
            <a:off x="2514599" y="4540228"/>
            <a:ext cx="891539" cy="18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flipH="1" flipV="1">
            <a:off x="2514599" y="5800826"/>
            <a:ext cx="891539" cy="18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מחבר ישר 29"/>
          <p:cNvCxnSpPr/>
          <p:nvPr/>
        </p:nvCxnSpPr>
        <p:spPr>
          <a:xfrm flipH="1" flipV="1">
            <a:off x="2476499" y="3381759"/>
            <a:ext cx="891539" cy="183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2478" y="5441928"/>
            <a:ext cx="1722121"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b="1" dirty="0" smtClean="0">
                <a:solidFill>
                  <a:schemeClr val="tx1"/>
                </a:solidFill>
              </a:rPr>
              <a:t>פחות מ1%</a:t>
            </a:r>
          </a:p>
        </p:txBody>
      </p:sp>
    </p:spTree>
    <p:extLst>
      <p:ext uri="{BB962C8B-B14F-4D97-AF65-F5344CB8AC3E}">
        <p14:creationId xmlns:p14="http://schemas.microsoft.com/office/powerpoint/2010/main" val="34115423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sp>
        <p:nvSpPr>
          <p:cNvPr id="3" name="כותרת 2"/>
          <p:cNvSpPr>
            <a:spLocks noGrp="1"/>
          </p:cNvSpPr>
          <p:nvPr>
            <p:ph type="title"/>
          </p:nvPr>
        </p:nvSpPr>
        <p:spPr/>
        <p:txBody>
          <a:bodyPr>
            <a:normAutofit fontScale="90000"/>
          </a:bodyPr>
          <a:lstStyle/>
          <a:p>
            <a:r>
              <a:rPr lang="he-IL" dirty="0" smtClean="0"/>
              <a:t>מה בתמונה?</a:t>
            </a:r>
            <a:endParaRPr lang="he-IL"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040" y="2009238"/>
            <a:ext cx="8321039" cy="456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5204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p:txBody>
          <a:bodyPr/>
          <a:lstStyle/>
          <a:p>
            <a:endParaRPr lang="he-IL"/>
          </a:p>
        </p:txBody>
      </p:sp>
      <p:sp>
        <p:nvSpPr>
          <p:cNvPr id="3" name="כותרת 2"/>
          <p:cNvSpPr>
            <a:spLocks noGrp="1"/>
          </p:cNvSpPr>
          <p:nvPr>
            <p:ph type="title"/>
          </p:nvPr>
        </p:nvSpPr>
        <p:spPr/>
        <p:txBody>
          <a:bodyPr>
            <a:normAutofit fontScale="90000"/>
          </a:bodyPr>
          <a:lstStyle/>
          <a:p>
            <a:r>
              <a:rPr lang="he-IL" dirty="0" smtClean="0"/>
              <a:t>מה בתמונה?</a:t>
            </a:r>
            <a:endParaRPr lang="he-IL"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837121"/>
            <a:ext cx="8321039" cy="456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9524" y="5636286"/>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en-US" sz="3200" dirty="0" smtClean="0">
                <a:solidFill>
                  <a:schemeClr val="accent6">
                    <a:lumMod val="75000"/>
                  </a:schemeClr>
                </a:solidFill>
              </a:rPr>
              <a:t> </a:t>
            </a:r>
            <a:r>
              <a:rPr lang="he-IL" sz="3200" dirty="0" smtClean="0">
                <a:solidFill>
                  <a:schemeClr val="accent6">
                    <a:lumMod val="75000"/>
                  </a:schemeClr>
                </a:solidFill>
              </a:rPr>
              <a:t>טסית דם</a:t>
            </a:r>
            <a:endParaRPr lang="he-IL" sz="3200" dirty="0">
              <a:solidFill>
                <a:schemeClr val="accent6">
                  <a:lumMod val="75000"/>
                </a:schemeClr>
              </a:solidFill>
            </a:endParaRPr>
          </a:p>
        </p:txBody>
      </p:sp>
      <p:sp>
        <p:nvSpPr>
          <p:cNvPr id="8" name="TextBox 7"/>
          <p:cNvSpPr txBox="1"/>
          <p:nvPr/>
        </p:nvSpPr>
        <p:spPr>
          <a:xfrm>
            <a:off x="0" y="4169392"/>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 דם לבן</a:t>
            </a:r>
            <a:endParaRPr lang="he-IL" sz="3200" dirty="0">
              <a:solidFill>
                <a:schemeClr val="accent6">
                  <a:lumMod val="75000"/>
                </a:schemeClr>
              </a:solidFill>
            </a:endParaRPr>
          </a:p>
        </p:txBody>
      </p:sp>
      <p:sp>
        <p:nvSpPr>
          <p:cNvPr id="9" name="TextBox 8"/>
          <p:cNvSpPr txBox="1"/>
          <p:nvPr/>
        </p:nvSpPr>
        <p:spPr>
          <a:xfrm>
            <a:off x="-198120" y="2660632"/>
            <a:ext cx="28538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תא דם אדום</a:t>
            </a:r>
            <a:endParaRPr lang="he-IL" sz="3200" dirty="0">
              <a:solidFill>
                <a:schemeClr val="accent6">
                  <a:lumMod val="75000"/>
                </a:schemeClr>
              </a:solidFill>
            </a:endParaRPr>
          </a:p>
        </p:txBody>
      </p:sp>
      <p:sp>
        <p:nvSpPr>
          <p:cNvPr id="10" name="TextBox 9"/>
          <p:cNvSpPr txBox="1"/>
          <p:nvPr/>
        </p:nvSpPr>
        <p:spPr>
          <a:xfrm>
            <a:off x="7899964" y="5203911"/>
            <a:ext cx="285383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rPr>
              <a:t>תהליך קרישת הדם</a:t>
            </a:r>
            <a:endParaRPr lang="he-IL" sz="3200" dirty="0">
              <a:solidFill>
                <a:schemeClr val="accent6">
                  <a:lumMod val="75000"/>
                </a:schemeClr>
              </a:solidFill>
            </a:endParaRPr>
          </a:p>
        </p:txBody>
      </p:sp>
      <p:cxnSp>
        <p:nvCxnSpPr>
          <p:cNvPr id="5" name="מחבר חץ ישר 4"/>
          <p:cNvCxnSpPr/>
          <p:nvPr/>
        </p:nvCxnSpPr>
        <p:spPr>
          <a:xfrm flipV="1">
            <a:off x="3423356" y="3749040"/>
            <a:ext cx="2306884" cy="217963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flipV="1">
            <a:off x="2853832" y="3642360"/>
            <a:ext cx="1855328" cy="83214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H="1" flipV="1">
            <a:off x="6696004" y="5131245"/>
            <a:ext cx="1203960" cy="50504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a:off x="2655712" y="2926938"/>
            <a:ext cx="1702928" cy="2608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5309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הקשר בין התמונות?</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817" y="2198972"/>
            <a:ext cx="4769708" cy="425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6160" y="1894462"/>
            <a:ext cx="3368040" cy="455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7013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מכירים כזו תעודה?</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297" y="1705232"/>
            <a:ext cx="7871254" cy="487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2990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43697" y="663126"/>
            <a:ext cx="10817893" cy="720000"/>
          </a:xfrm>
        </p:spPr>
        <p:txBody>
          <a:bodyPr>
            <a:normAutofit fontScale="90000"/>
          </a:bodyPr>
          <a:lstStyle/>
          <a:p>
            <a:r>
              <a:rPr lang="he-IL" dirty="0" smtClean="0"/>
              <a:t>"כל המציל נפש אחת כאילו הציל עולם ומלואו" </a:t>
            </a:r>
            <a:r>
              <a:rPr lang="he-IL" sz="2200" dirty="0" smtClean="0"/>
              <a:t>(יחזקאל לז')</a:t>
            </a:r>
            <a:endParaRPr lang="he-IL" sz="2200" dirty="0"/>
          </a:p>
        </p:txBody>
      </p:sp>
      <p:sp>
        <p:nvSpPr>
          <p:cNvPr id="3" name="מציין מיקום טקסט 2"/>
          <p:cNvSpPr>
            <a:spLocks noGrp="1"/>
          </p:cNvSpPr>
          <p:nvPr>
            <p:ph type="body" idx="1"/>
          </p:nvPr>
        </p:nvSpPr>
        <p:spPr>
          <a:xfrm>
            <a:off x="1903095" y="1801331"/>
            <a:ext cx="9572625" cy="4685347"/>
          </a:xfrm>
        </p:spPr>
        <p:txBody>
          <a:bodyPr>
            <a:noAutofit/>
          </a:bodyPr>
          <a:lstStyle/>
          <a:p>
            <a:pPr algn="r"/>
            <a:r>
              <a:rPr lang="he-IL" b="1" dirty="0" smtClean="0">
                <a:solidFill>
                  <a:schemeClr val="accent2"/>
                </a:solidFill>
              </a:rPr>
              <a:t>תרומת דם</a:t>
            </a:r>
          </a:p>
          <a:p>
            <a:pPr marL="800100" indent="-571500" algn="r">
              <a:lnSpc>
                <a:spcPct val="150000"/>
              </a:lnSpc>
              <a:buFont typeface="Wingdings" panose="05000000000000000000" pitchFamily="2" charset="2"/>
              <a:buChar char="Ø"/>
            </a:pPr>
            <a:r>
              <a:rPr lang="he-IL" sz="1000" dirty="0" smtClean="0"/>
              <a:t>    </a:t>
            </a:r>
            <a:r>
              <a:rPr lang="he-IL" sz="2800" dirty="0" smtClean="0"/>
              <a:t>אנשים חולים זקוקים לעיתים לעירוי דם</a:t>
            </a:r>
          </a:p>
          <a:p>
            <a:pPr marL="800100" indent="-571500" algn="r">
              <a:lnSpc>
                <a:spcPct val="150000"/>
              </a:lnSpc>
              <a:buFont typeface="Wingdings" panose="05000000000000000000" pitchFamily="2" charset="2"/>
              <a:buChar char="Ø"/>
            </a:pPr>
            <a:r>
              <a:rPr lang="he-IL" sz="2800" dirty="0" smtClean="0"/>
              <a:t>בשעות חירום יש צורך בכמות גדולה של תרומות דם</a:t>
            </a:r>
          </a:p>
          <a:p>
            <a:pPr marL="800100" indent="-571500" algn="r">
              <a:lnSpc>
                <a:spcPct val="150000"/>
              </a:lnSpc>
              <a:buFont typeface="Wingdings" panose="05000000000000000000" pitchFamily="2" charset="2"/>
              <a:buChar char="Ø"/>
            </a:pPr>
            <a:r>
              <a:rPr lang="he-IL" sz="2800" dirty="0" smtClean="0"/>
              <a:t>אנשים בריאים יכולים לתרום דם שנשמר בבנק הדם</a:t>
            </a:r>
          </a:p>
          <a:p>
            <a:pPr marL="800100" indent="-571500" algn="r">
              <a:lnSpc>
                <a:spcPct val="150000"/>
              </a:lnSpc>
              <a:buFont typeface="Wingdings" panose="05000000000000000000" pitchFamily="2" charset="2"/>
              <a:buChar char="Ø"/>
            </a:pPr>
            <a:r>
              <a:rPr lang="he-IL" sz="2800" dirty="0" smtClean="0"/>
              <a:t>בכל יום יש צורך ב1200 תרומות של מנות דם</a:t>
            </a:r>
          </a:p>
          <a:p>
            <a:pPr marL="800100" indent="-571500" algn="r">
              <a:lnSpc>
                <a:spcPct val="150000"/>
              </a:lnSpc>
              <a:buFont typeface="Wingdings" panose="05000000000000000000" pitchFamily="2" charset="2"/>
              <a:buChar char="Ø"/>
            </a:pPr>
            <a:r>
              <a:rPr lang="he-IL" sz="2800" dirty="0" smtClean="0"/>
              <a:t>תרומת דם אחת יכולה להציל חיים של שלושה אנשים לפחות</a:t>
            </a:r>
          </a:p>
          <a:p>
            <a:pPr marL="800100" indent="-571500" algn="r">
              <a:lnSpc>
                <a:spcPct val="150000"/>
              </a:lnSpc>
              <a:buFont typeface="Wingdings" panose="05000000000000000000" pitchFamily="2" charset="2"/>
              <a:buChar char="Ø"/>
            </a:pPr>
            <a:r>
              <a:rPr lang="he-IL" sz="2800" dirty="0" smtClean="0"/>
              <a:t>מד"א מקיימת מבצעי תרומות דם </a:t>
            </a:r>
            <a:endParaRPr lang="he-IL" sz="1050" dirty="0"/>
          </a:p>
          <a:p>
            <a:pPr algn="r"/>
            <a:endParaRPr lang="he-IL" sz="10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 y="1801331"/>
            <a:ext cx="3143250" cy="130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6" y="4545330"/>
            <a:ext cx="1606379"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1551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למדנו?</a:t>
            </a:r>
            <a:endParaRPr lang="he-IL" dirty="0"/>
          </a:p>
        </p:txBody>
      </p:sp>
      <p:sp>
        <p:nvSpPr>
          <p:cNvPr id="3" name="מציין מיקום טקסט 2"/>
          <p:cNvSpPr>
            <a:spLocks noGrp="1"/>
          </p:cNvSpPr>
          <p:nvPr>
            <p:ph type="body" idx="1"/>
          </p:nvPr>
        </p:nvSpPr>
        <p:spPr/>
        <p:txBody>
          <a:bodyPr>
            <a:normAutofit/>
          </a:bodyPr>
          <a:lstStyle/>
          <a:p>
            <a:pPr marL="800100" indent="-571500" algn="just">
              <a:buFont typeface="Wingdings" panose="05000000000000000000" pitchFamily="2" charset="2"/>
              <a:buChar char="ü"/>
            </a:pPr>
            <a:r>
              <a:rPr lang="he-IL" dirty="0" smtClean="0"/>
              <a:t>הכרנו את הרכב הדם </a:t>
            </a:r>
          </a:p>
          <a:p>
            <a:pPr marL="800100" indent="-571500" algn="just">
              <a:buFont typeface="Wingdings" panose="05000000000000000000" pitchFamily="2" charset="2"/>
              <a:buChar char="ü"/>
            </a:pPr>
            <a:r>
              <a:rPr lang="he-IL" dirty="0"/>
              <a:t>הכרנו את המבנה, התפקיד וההתאמה של כל רכיב</a:t>
            </a:r>
          </a:p>
          <a:p>
            <a:pPr marL="800100" indent="-571500" algn="just">
              <a:buFont typeface="Wingdings" panose="05000000000000000000" pitchFamily="2" charset="2"/>
              <a:buChar char="ü"/>
            </a:pPr>
            <a:r>
              <a:rPr lang="he-IL" dirty="0" smtClean="0"/>
              <a:t>תרגלנו ייצוג מידע באמצעות גרף עוגה</a:t>
            </a:r>
          </a:p>
          <a:p>
            <a:pPr marL="800100" indent="-571500" algn="just">
              <a:buFont typeface="Wingdings" panose="05000000000000000000" pitchFamily="2" charset="2"/>
              <a:buChar char="ü"/>
            </a:pPr>
            <a:r>
              <a:rPr lang="he-IL" dirty="0" smtClean="0"/>
              <a:t>הכרנו בחשיבות ספירת הדם</a:t>
            </a:r>
          </a:p>
          <a:p>
            <a:pPr marL="800100" indent="-571500" algn="just">
              <a:buFont typeface="Wingdings" panose="05000000000000000000" pitchFamily="2" charset="2"/>
              <a:buChar char="ü"/>
            </a:pPr>
            <a:r>
              <a:rPr lang="he-IL" dirty="0" smtClean="0"/>
              <a:t>הכרנו בערך תרומת הדם</a:t>
            </a:r>
          </a:p>
          <a:p>
            <a:endParaRPr lang="he-IL"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5" y="4287794"/>
            <a:ext cx="4127157" cy="257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4892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משימה: חשיבות תרומת הדם</a:t>
            </a:r>
            <a:endParaRPr lang="he-IL" dirty="0"/>
          </a:p>
        </p:txBody>
      </p:sp>
      <p:sp>
        <p:nvSpPr>
          <p:cNvPr id="3" name="מציין מיקום טקסט 2"/>
          <p:cNvSpPr>
            <a:spLocks noGrp="1"/>
          </p:cNvSpPr>
          <p:nvPr>
            <p:ph type="body" idx="1"/>
          </p:nvPr>
        </p:nvSpPr>
        <p:spPr/>
        <p:txBody>
          <a:bodyPr>
            <a:normAutofit fontScale="92500"/>
          </a:bodyPr>
          <a:lstStyle/>
          <a:p>
            <a:r>
              <a:rPr lang="he-IL" sz="4000" b="1" dirty="0" smtClean="0">
                <a:solidFill>
                  <a:srgbClr val="0070C0"/>
                </a:solidFill>
              </a:rPr>
              <a:t>הכינו כרזה המתארת את חשיבות תרומת הדם</a:t>
            </a:r>
          </a:p>
          <a:p>
            <a:r>
              <a:rPr lang="he-IL" sz="4000" b="1" dirty="0" smtClean="0">
                <a:solidFill>
                  <a:srgbClr val="0070C0"/>
                </a:solidFill>
              </a:rPr>
              <a:t>הקפידו שהכרזה תכלול את המידע הבא:</a:t>
            </a:r>
            <a:endParaRPr lang="he-IL" sz="4000" b="1" dirty="0" smtClean="0">
              <a:solidFill>
                <a:schemeClr val="accent1"/>
              </a:solidFill>
            </a:endParaRPr>
          </a:p>
          <a:p>
            <a:pPr marL="800100" indent="-571500" algn="just">
              <a:buFont typeface="Wingdings" pitchFamily="2" charset="2"/>
              <a:buChar char="Ø"/>
            </a:pPr>
            <a:r>
              <a:rPr lang="he-IL" dirty="0" smtClean="0"/>
              <a:t>ממה מורכב הדם?</a:t>
            </a:r>
          </a:p>
          <a:p>
            <a:pPr marL="800100" indent="-571500" algn="just">
              <a:buFont typeface="Wingdings" pitchFamily="2" charset="2"/>
              <a:buChar char="Ø"/>
            </a:pPr>
            <a:r>
              <a:rPr lang="he-IL" dirty="0" smtClean="0"/>
              <a:t>מדוע הדם חשוב לגופנו?</a:t>
            </a:r>
          </a:p>
          <a:p>
            <a:pPr marL="800100" indent="-571500" algn="just">
              <a:buFont typeface="Wingdings" pitchFamily="2" charset="2"/>
              <a:buChar char="Ø"/>
            </a:pPr>
            <a:r>
              <a:rPr lang="he-IL" dirty="0" smtClean="0"/>
              <a:t>אילו אנשים נזקקים לתרומת דם?</a:t>
            </a:r>
          </a:p>
          <a:p>
            <a:pPr marL="800100" indent="-571500" algn="just">
              <a:buFont typeface="Wingdings" pitchFamily="2" charset="2"/>
              <a:buChar char="Ø"/>
            </a:pPr>
            <a:r>
              <a:rPr lang="he-IL" dirty="0" smtClean="0"/>
              <a:t>מדוע חשוב לתרום דם</a:t>
            </a:r>
          </a:p>
          <a:p>
            <a:pPr marL="800100" indent="-571500" algn="just">
              <a:buFont typeface="Wingdings" pitchFamily="2" charset="2"/>
              <a:buChar char="Ø"/>
            </a:pPr>
            <a:endParaRPr lang="he-IL" dirty="0" smtClean="0"/>
          </a:p>
        </p:txBody>
      </p:sp>
    </p:spTree>
    <p:extLst>
      <p:ext uri="{BB962C8B-B14F-4D97-AF65-F5344CB8AC3E}">
        <p14:creationId xmlns:p14="http://schemas.microsoft.com/office/powerpoint/2010/main" val="3238477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מייצגים מידע בגרף עוגה</a:t>
            </a:r>
            <a:endParaRPr lang="he-IL" dirty="0"/>
          </a:p>
        </p:txBody>
      </p:sp>
      <p:sp>
        <p:nvSpPr>
          <p:cNvPr id="3" name="מציין מיקום טקסט 2"/>
          <p:cNvSpPr>
            <a:spLocks noGrp="1"/>
          </p:cNvSpPr>
          <p:nvPr>
            <p:ph type="body" idx="1"/>
          </p:nvPr>
        </p:nvSpPr>
        <p:spPr/>
        <p:txBody>
          <a:bodyPr/>
          <a:lstStyle/>
          <a:p>
            <a:r>
              <a:rPr lang="he-IL" dirty="0" smtClean="0"/>
              <a:t>היכן נשבץ את הפלזמה ותאי הדם?</a:t>
            </a:r>
            <a:endParaRPr lang="he-IL" dirty="0"/>
          </a:p>
        </p:txBody>
      </p:sp>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779" y="2574346"/>
            <a:ext cx="7046913"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1min_final" descr="1min_final">
            <a:hlinkClick r:id="" action="ppaction://media"/>
            <a:extLst>
              <a:ext uri="{FF2B5EF4-FFF2-40B4-BE49-F238E27FC236}">
                <a16:creationId xmlns=""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2152" y="1067254"/>
            <a:ext cx="1540938" cy="549601"/>
          </a:xfrm>
          <a:prstGeom prst="rect">
            <a:avLst/>
          </a:prstGeom>
        </p:spPr>
      </p:pic>
    </p:spTree>
    <p:extLst>
      <p:ext uri="{BB962C8B-B14F-4D97-AF65-F5344CB8AC3E}">
        <p14:creationId xmlns:p14="http://schemas.microsoft.com/office/powerpoint/2010/main" val="72558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45665" y="588986"/>
            <a:ext cx="8280000" cy="720000"/>
          </a:xfrm>
        </p:spPr>
        <p:txBody>
          <a:bodyPr>
            <a:normAutofit fontScale="90000"/>
          </a:bodyPr>
          <a:lstStyle/>
          <a:p>
            <a:r>
              <a:rPr lang="he-IL" dirty="0"/>
              <a:t>מייצגים מידע בגרף עוגה</a:t>
            </a:r>
          </a:p>
        </p:txBody>
      </p:sp>
      <p:sp>
        <p:nvSpPr>
          <p:cNvPr id="3" name="מציין מיקום טקסט 2"/>
          <p:cNvSpPr>
            <a:spLocks noGrp="1"/>
          </p:cNvSpPr>
          <p:nvPr>
            <p:ph type="body" idx="1"/>
          </p:nvPr>
        </p:nvSpPr>
        <p:spPr/>
        <p:txBody>
          <a:bodyPr/>
          <a:lstStyle/>
          <a:p>
            <a:endParaRPr lang="he-IL" dirty="0"/>
          </a:p>
        </p:txBody>
      </p:sp>
      <p:graphicFrame>
        <p:nvGraphicFramePr>
          <p:cNvPr id="8" name="תרשים 7"/>
          <p:cNvGraphicFramePr/>
          <p:nvPr>
            <p:extLst>
              <p:ext uri="{D42A27DB-BD31-4B8C-83A1-F6EECF244321}">
                <p14:modId xmlns:p14="http://schemas.microsoft.com/office/powerpoint/2010/main" val="2596139302"/>
              </p:ext>
            </p:extLst>
          </p:nvPr>
        </p:nvGraphicFramePr>
        <p:xfrm>
          <a:off x="2042160" y="1737360"/>
          <a:ext cx="7917387" cy="489821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404360" y="3550920"/>
            <a:ext cx="1234440" cy="1569660"/>
          </a:xfrm>
          <a:prstGeom prst="rect">
            <a:avLst/>
          </a:prstGeom>
          <a:noFill/>
        </p:spPr>
        <p:txBody>
          <a:bodyPr wrap="square" rtlCol="1">
            <a:spAutoFit/>
          </a:bodyPr>
          <a:lstStyle/>
          <a:p>
            <a:pPr algn="ctr"/>
            <a:r>
              <a:rPr lang="he-IL" sz="3200" dirty="0" smtClean="0"/>
              <a:t>נוזל הדם</a:t>
            </a:r>
            <a:endParaRPr lang="he-IL" sz="3200" dirty="0"/>
          </a:p>
          <a:p>
            <a:pPr algn="ctr"/>
            <a:r>
              <a:rPr lang="he-IL" sz="3200" dirty="0" smtClean="0"/>
              <a:t>55%</a:t>
            </a:r>
          </a:p>
        </p:txBody>
      </p:sp>
      <p:sp>
        <p:nvSpPr>
          <p:cNvPr id="9" name="TextBox 8"/>
          <p:cNvSpPr txBox="1"/>
          <p:nvPr/>
        </p:nvSpPr>
        <p:spPr>
          <a:xfrm>
            <a:off x="6537960" y="3184116"/>
            <a:ext cx="1234440" cy="1569660"/>
          </a:xfrm>
          <a:prstGeom prst="rect">
            <a:avLst/>
          </a:prstGeom>
          <a:noFill/>
        </p:spPr>
        <p:txBody>
          <a:bodyPr wrap="square" rtlCol="1">
            <a:spAutoFit/>
          </a:bodyPr>
          <a:lstStyle/>
          <a:p>
            <a:pPr algn="ctr"/>
            <a:r>
              <a:rPr lang="he-IL" sz="3200" dirty="0" smtClean="0"/>
              <a:t>תאי דם</a:t>
            </a:r>
            <a:endParaRPr lang="he-IL" sz="3200" dirty="0"/>
          </a:p>
          <a:p>
            <a:pPr algn="ctr"/>
            <a:r>
              <a:rPr lang="he-IL" sz="3200" dirty="0" smtClean="0"/>
              <a:t>45%</a:t>
            </a:r>
          </a:p>
        </p:txBody>
      </p:sp>
    </p:spTree>
    <p:extLst>
      <p:ext uri="{BB962C8B-B14F-4D97-AF65-F5344CB8AC3E}">
        <p14:creationId xmlns:p14="http://schemas.microsoft.com/office/powerpoint/2010/main" val="1137790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נוזל הדם</a:t>
            </a:r>
            <a:endParaRPr lang="he-IL" dirty="0"/>
          </a:p>
        </p:txBody>
      </p:sp>
      <p:sp>
        <p:nvSpPr>
          <p:cNvPr id="3" name="מציין מיקום טקסט 2"/>
          <p:cNvSpPr>
            <a:spLocks noGrp="1"/>
          </p:cNvSpPr>
          <p:nvPr>
            <p:ph type="body" idx="1"/>
          </p:nvPr>
        </p:nvSpPr>
        <p:spPr/>
        <p:txBody>
          <a:bodyPr>
            <a:normAutofit/>
          </a:bodyPr>
          <a:lstStyle/>
          <a:p>
            <a:endParaRPr lang="he-IL" sz="4800" b="1" dirty="0" smtClean="0"/>
          </a:p>
          <a:p>
            <a:endParaRPr lang="he-IL" sz="48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9099"/>
            <a:ext cx="3126260" cy="2371682"/>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ציין מיקום טקסט 2"/>
          <p:cNvSpPr txBox="1">
            <a:spLocks/>
          </p:cNvSpPr>
          <p:nvPr/>
        </p:nvSpPr>
        <p:spPr>
          <a:xfrm>
            <a:off x="2202154" y="1710015"/>
            <a:ext cx="9572625" cy="384492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1">
              <a:lnSpc>
                <a:spcPct val="9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85800" indent="-457200" algn="r">
              <a:buFont typeface="Wingdings" panose="05000000000000000000" pitchFamily="2" charset="2"/>
              <a:buChar char="Ø"/>
            </a:pPr>
            <a:r>
              <a:rPr lang="he-IL" sz="3200" b="1" dirty="0" smtClean="0">
                <a:solidFill>
                  <a:schemeClr val="tx1"/>
                </a:solidFill>
                <a:cs typeface="+mn-cs"/>
              </a:rPr>
              <a:t> נוזל שקוף בגוון צהבהב המהווה כ 55% מנפח הדם.</a:t>
            </a:r>
          </a:p>
          <a:p>
            <a:pPr marL="685800" indent="-457200" algn="r">
              <a:buFont typeface="Wingdings" panose="05000000000000000000" pitchFamily="2" charset="2"/>
              <a:buChar char="Ø"/>
            </a:pPr>
            <a:r>
              <a:rPr lang="he-IL" sz="3200" b="1" dirty="0" smtClean="0">
                <a:solidFill>
                  <a:schemeClr val="tx1"/>
                </a:solidFill>
                <a:cs typeface="+mn-cs"/>
              </a:rPr>
              <a:t>נוזל הדם מכיל בעיקר מים </a:t>
            </a:r>
          </a:p>
          <a:p>
            <a:pPr marL="685800" indent="-457200" algn="r">
              <a:buFont typeface="Wingdings" panose="05000000000000000000" pitchFamily="2" charset="2"/>
              <a:buChar char="Ø"/>
            </a:pPr>
            <a:r>
              <a:rPr lang="he-IL" sz="3200" b="1" dirty="0" smtClean="0">
                <a:solidFill>
                  <a:schemeClr val="tx1"/>
                </a:solidFill>
                <a:cs typeface="+mn-cs"/>
              </a:rPr>
              <a:t>נוזל הדם מכיל חומרים נוספים הדרושים לתפקוד יעיל של הגוף כמו: סוכרים, חומרי מזון, ופסולת שמופרשת מהגוף</a:t>
            </a:r>
            <a:endParaRPr lang="he-IL" sz="3200" b="1" dirty="0">
              <a:solidFill>
                <a:schemeClr val="tx1"/>
              </a:solidFill>
              <a:cs typeface="+mn-cs"/>
            </a:endParaRPr>
          </a:p>
        </p:txBody>
      </p:sp>
    </p:spTree>
    <p:extLst>
      <p:ext uri="{BB962C8B-B14F-4D97-AF65-F5344CB8AC3E}">
        <p14:creationId xmlns:p14="http://schemas.microsoft.com/office/powerpoint/2010/main" val="55813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5844</TotalTime>
  <Words>3086</Words>
  <Application>Microsoft Office PowerPoint</Application>
  <PresentationFormat>מותאם אישית</PresentationFormat>
  <Paragraphs>515</Paragraphs>
  <Slides>68</Slides>
  <Notes>61</Notes>
  <HiddenSlides>0</HiddenSlides>
  <MMClips>11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68</vt:i4>
      </vt:variant>
    </vt:vector>
  </HeadingPairs>
  <TitlesOfParts>
    <vt:vector size="73" baseType="lpstr">
      <vt:lpstr>Arial</vt:lpstr>
      <vt:lpstr>Arial Narrow</vt:lpstr>
      <vt:lpstr>Calibri</vt:lpstr>
      <vt:lpstr>Wingdings</vt:lpstr>
      <vt:lpstr>Office Theme</vt:lpstr>
      <vt:lpstr>מצגת של PowerPoint</vt:lpstr>
      <vt:lpstr>מה להכין?</vt:lpstr>
      <vt:lpstr>יוצאים למסע מרתק...</vt:lpstr>
      <vt:lpstr>מה נלמד היום?</vt:lpstr>
      <vt:lpstr>אז מה יש כאן בעצם?</vt:lpstr>
      <vt:lpstr>הרכב הדם</vt:lpstr>
      <vt:lpstr>מייצגים מידע בגרף עוגה</vt:lpstr>
      <vt:lpstr>מייצגים מידע בגרף עוגה</vt:lpstr>
      <vt:lpstr>נוזל הדם</vt:lpstr>
      <vt:lpstr>גרף עוגה- הרכב הפלזמה</vt:lpstr>
      <vt:lpstr>תאי הדם</vt:lpstr>
      <vt:lpstr>מבנה ותפקוד תאי הדם</vt:lpstr>
      <vt:lpstr>בואו נחשוב</vt:lpstr>
      <vt:lpstr>מתנסים ומבינים</vt:lpstr>
      <vt:lpstr>מתנסים ומבינים</vt:lpstr>
      <vt:lpstr>תוצאות</vt:lpstr>
      <vt:lpstr>שערו</vt:lpstr>
      <vt:lpstr>צבע נוזל הדם</vt:lpstr>
      <vt:lpstr>תאי הדם האדומים</vt:lpstr>
      <vt:lpstr>עורכים תצפית: מבנה תא דם אדום</vt:lpstr>
      <vt:lpstr>מבנה ותפקוד תאי הדם</vt:lpstr>
      <vt:lpstr>גמישות תאי הדם האדומים</vt:lpstr>
      <vt:lpstr>מתנסים ומבינים: מה היתרון בצורה פחוסה ולא כדורית?</vt:lpstr>
      <vt:lpstr>מתנסים ומבינים: מה היתרון בצורה פחוסה ולא כדורית?</vt:lpstr>
      <vt:lpstr>הגדלת שטח פנים</vt:lpstr>
      <vt:lpstr>מבנה ותפקוד תאי הדם</vt:lpstr>
      <vt:lpstr>כיצד נקשר החמצן לתאי הדם האדומים?</vt:lpstr>
      <vt:lpstr>ההמוגלובין בתאי הדם האדומים קושר חמצן</vt:lpstr>
      <vt:lpstr>ההמוגלובין בתאי הדם האדומים קושר חמצן</vt:lpstr>
      <vt:lpstr>"מה רבו מעשיך ה'"</vt:lpstr>
      <vt:lpstr>מה רבו מעשיך ה'</vt:lpstr>
      <vt:lpstr>מבנה ותפקוד תאי הדם</vt:lpstr>
      <vt:lpstr>מה הקשר בין התמונה ובין תאי הדם הלבנים?</vt:lpstr>
      <vt:lpstr>תאי דם לבנים מזהים פולשים ותוקפים אותם</vt:lpstr>
      <vt:lpstr>תאי דם לבנים מזהים פולשים ותוקפים אותם</vt:lpstr>
      <vt:lpstr>מבנה ותפקוד תאי הדם</vt:lpstr>
      <vt:lpstr>מבנה ותפקוד תאי הדם</vt:lpstr>
      <vt:lpstr>מה הקשר בין הרשת לטסיות הדם?</vt:lpstr>
      <vt:lpstr>מצגת של PowerPoint</vt:lpstr>
      <vt:lpstr>טסיות הדם (לוחיות הדם)</vt:lpstr>
      <vt:lpstr>תהליך קרישת הדם מתרחש על ידי טסיות הדם</vt:lpstr>
      <vt:lpstr>קריש דם</vt:lpstr>
      <vt:lpstr>מבנה ותפקוד תאי הדם</vt:lpstr>
      <vt:lpstr>מבנה ותפקוד תאי הדם</vt:lpstr>
      <vt:lpstr>מייצגים את הרכב הדם בגרף עוגה</vt:lpstr>
      <vt:lpstr>ספירת דם</vt:lpstr>
      <vt:lpstr>מנתחים תוצאות ספירת הדם</vt:lpstr>
      <vt:lpstr>מנתחים תוצאות ספירת הדם</vt:lpstr>
      <vt:lpstr>מנתחים תוצאות ספירת הדם</vt:lpstr>
      <vt:lpstr>מה יקרה אם...</vt:lpstr>
      <vt:lpstr>תשובה</vt:lpstr>
      <vt:lpstr>מה עלול לקרות אם..</vt:lpstr>
      <vt:lpstr>תשובה</vt:lpstr>
      <vt:lpstr>מה משמעות התוצאה?</vt:lpstr>
      <vt:lpstr> תשובה</vt:lpstr>
      <vt:lpstr>מה עלול לקרות אם...</vt:lpstr>
      <vt:lpstr>תשובה</vt:lpstr>
      <vt:lpstr>מי החולה?</vt:lpstr>
      <vt:lpstr>מי החולה?</vt:lpstr>
      <vt:lpstr>נסכם</vt:lpstr>
      <vt:lpstr>נסכם</vt:lpstr>
      <vt:lpstr>מה בתמונה?</vt:lpstr>
      <vt:lpstr>מה בתמונה?</vt:lpstr>
      <vt:lpstr>מה הקשר בין התמונות?</vt:lpstr>
      <vt:lpstr>מכירים כזו תעודה?</vt:lpstr>
      <vt:lpstr>"כל המציל נפש אחת כאילו הציל עולם ומלואו" (יחזקאל לז')</vt:lpstr>
      <vt:lpstr>מה למדנו?</vt:lpstr>
      <vt:lpstr>משימה: חשיבות תרומת הדם</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אפרת</cp:lastModifiedBy>
  <cp:revision>524</cp:revision>
  <dcterms:created xsi:type="dcterms:W3CDTF">2020-03-11T07:11:19Z</dcterms:created>
  <dcterms:modified xsi:type="dcterms:W3CDTF">2020-07-02T03:00:47Z</dcterms:modified>
</cp:coreProperties>
</file>