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wdp" ContentType="image/vnd.ms-photo"/>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omments/comment1.xml" ContentType="application/vnd.openxmlformats-officedocument.presentationml.comment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omments/comment2.xml" ContentType="application/vnd.openxmlformats-officedocument.presentationml.comments+xml"/>
  <Override PartName="/ppt/notesSlides/notesSlide15.xml" ContentType="application/vnd.openxmlformats-officedocument.presentationml.notesSlide+xml"/>
  <Override PartName="/ppt/comments/comment3.xml" ContentType="application/vnd.openxmlformats-officedocument.presentationml.comment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omments/comment4.xml" ContentType="application/vnd.openxmlformats-officedocument.presentationml.comment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42"/>
  </p:notesMasterIdLst>
  <p:sldIdLst>
    <p:sldId id="416" r:id="rId2"/>
    <p:sldId id="413" r:id="rId3"/>
    <p:sldId id="366" r:id="rId4"/>
    <p:sldId id="355" r:id="rId5"/>
    <p:sldId id="364" r:id="rId6"/>
    <p:sldId id="318" r:id="rId7"/>
    <p:sldId id="368" r:id="rId8"/>
    <p:sldId id="369" r:id="rId9"/>
    <p:sldId id="417" r:id="rId10"/>
    <p:sldId id="371" r:id="rId11"/>
    <p:sldId id="418" r:id="rId12"/>
    <p:sldId id="372" r:id="rId13"/>
    <p:sldId id="373" r:id="rId14"/>
    <p:sldId id="374" r:id="rId15"/>
    <p:sldId id="397" r:id="rId16"/>
    <p:sldId id="419" r:id="rId17"/>
    <p:sldId id="399" r:id="rId18"/>
    <p:sldId id="420" r:id="rId19"/>
    <p:sldId id="421" r:id="rId20"/>
    <p:sldId id="422" r:id="rId21"/>
    <p:sldId id="424" r:id="rId22"/>
    <p:sldId id="423" r:id="rId23"/>
    <p:sldId id="426" r:id="rId24"/>
    <p:sldId id="378" r:id="rId25"/>
    <p:sldId id="427" r:id="rId26"/>
    <p:sldId id="428" r:id="rId27"/>
    <p:sldId id="429" r:id="rId28"/>
    <p:sldId id="430" r:id="rId29"/>
    <p:sldId id="382" r:id="rId30"/>
    <p:sldId id="431" r:id="rId31"/>
    <p:sldId id="433" r:id="rId32"/>
    <p:sldId id="434" r:id="rId33"/>
    <p:sldId id="396" r:id="rId34"/>
    <p:sldId id="400" r:id="rId35"/>
    <p:sldId id="401" r:id="rId36"/>
    <p:sldId id="402" r:id="rId37"/>
    <p:sldId id="435" r:id="rId38"/>
    <p:sldId id="415" r:id="rId39"/>
    <p:sldId id="411" r:id="rId40"/>
    <p:sldId id="412" r:id="rId41"/>
  </p:sldIdLst>
  <p:sldSz cx="12192000" cy="6858000"/>
  <p:notesSz cx="6858000" cy="9144000"/>
  <p:embeddedFontLst>
    <p:embeddedFont>
      <p:font typeface="Arial Narrow" panose="020B0606020202030204" pitchFamily="34" charset="0"/>
      <p:regular r:id="rId43"/>
      <p:bold r:id="rId44"/>
      <p:italic r:id="rId45"/>
      <p:boldItalic r:id="rId46"/>
    </p:embeddedFont>
    <p:embeddedFont>
      <p:font typeface="Calibri" panose="020F0502020204030204" pitchFamily="34" charset="0"/>
      <p:regular r:id="rId47"/>
      <p:bold r:id="rId48"/>
      <p:italic r:id="rId49"/>
      <p:boldItalic r:id="rId5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 xmlns:p15="http://schemas.microsoft.com/office/powerpoint/2012/main">
        <p15:guide id="1" orient="horz" pos="2024">
          <p15:clr>
            <a:srgbClr val="A4A3A4"/>
          </p15:clr>
        </p15:guide>
        <p15:guide id="2" pos="3863">
          <p15:clr>
            <a:srgbClr val="A4A3A4"/>
          </p15:clr>
        </p15:guide>
      </p15:sldGuideLst>
    </p:ext>
    <p:ext uri="{2D200454-40CA-4A62-9FC3-DE9A4176ACB9}">
      <p15:notesGuideLst xmlns="" xmlns:p15="http://schemas.microsoft.com/office/powerpoint/2012/main">
        <p15:guide id="1" orient="horz" pos="2880">
          <p15:clr>
            <a:srgbClr val="A4A3A4"/>
          </p15:clr>
        </p15:guide>
        <p15:guide id="2" pos="2160">
          <p15:clr>
            <a:srgbClr val="A4A3A4"/>
          </p15:clr>
        </p15:guide>
      </p15:notesGuideLst>
    </p:ext>
    <p: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63" roundtripDataSignature="AMtx7migPMszHxDdxnXXV2fRhwXjI5sImQ=="/>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אפרת" initials="E" lastIdx="27" clrIdx="0"/>
  <p:cmAuthor id="1" name="Windows User" initials="WU" lastIdx="14"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סגנון ביניים 2 - הדגשה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סגנון ביניים 2 - הדגשה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7E9639D4-E3E2-4D34-9284-5A2195B3D0D7}" styleName="סגנון בהיר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9012ECD-51FC-41F1-AA8D-1B2483CD663E}" styleName="סגנון בהיר 2 - הדגשה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D113A9D2-9D6B-4929-AA2D-F23B5EE8CBE7}" styleName="סגנון ערכת נושא 2 - הדגשה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B301B821-A1FF-4177-AEE7-76D212191A09}" styleName="סגנון ביניים 1 - הדגשה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3C2FFA5D-87B4-456A-9821-1D502468CF0F}" styleName="סגנון ערכת נושא 1 - הדגשה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138" autoAdjust="0"/>
    <p:restoredTop sz="84991" autoAdjust="0"/>
  </p:normalViewPr>
  <p:slideViewPr>
    <p:cSldViewPr snapToGrid="0">
      <p:cViewPr>
        <p:scale>
          <a:sx n="62" d="100"/>
          <a:sy n="62" d="100"/>
        </p:scale>
        <p:origin x="-768" y="162"/>
      </p:cViewPr>
      <p:guideLst>
        <p:guide orient="horz" pos="2024"/>
        <p:guide pos="3863"/>
      </p:guideLst>
    </p:cSldViewPr>
  </p:slideViewPr>
  <p:outlineViewPr>
    <p:cViewPr>
      <p:scale>
        <a:sx n="33" d="100"/>
        <a:sy n="33" d="100"/>
      </p:scale>
      <p:origin x="0" y="7915"/>
    </p:cViewPr>
  </p:outlineViewPr>
  <p:notesTextViewPr>
    <p:cViewPr>
      <p:scale>
        <a:sx n="150" d="100"/>
        <a:sy n="150" d="100"/>
      </p:scale>
      <p:origin x="0" y="0"/>
    </p:cViewPr>
  </p:notesTextViewPr>
  <p:sorterViewPr>
    <p:cViewPr>
      <p:scale>
        <a:sx n="100" d="100"/>
        <a:sy n="100" d="100"/>
      </p:scale>
      <p:origin x="0" y="0"/>
    </p:cViewPr>
  </p:sorterViewPr>
  <p:notesViewPr>
    <p:cSldViewPr snapToGrid="0">
      <p:cViewPr varScale="1">
        <p:scale>
          <a:sx n="55" d="100"/>
          <a:sy n="55" d="100"/>
        </p:scale>
        <p:origin x="-2179" y="-8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font" Target="fonts/font5.fntdata"/><Relationship Id="rId50" Type="http://schemas.openxmlformats.org/officeDocument/2006/relationships/font" Target="fonts/font8.fntdata"/><Relationship Id="rId63" Type="http://customschemas.google.com/relationships/presentationmetadata" Target="metadata"/><Relationship Id="rId68"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4.fntdata"/><Relationship Id="rId6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3.fntdata"/><Relationship Id="rId66"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2.fntdata"/><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1.fntdata"/><Relationship Id="rId48" Type="http://schemas.openxmlformats.org/officeDocument/2006/relationships/font" Target="fonts/font6.fntdata"/><Relationship Id="rId64" Type="http://schemas.openxmlformats.org/officeDocument/2006/relationships/commentAuthors" Target="commentAuthors.xml"/><Relationship Id="rId8" Type="http://schemas.openxmlformats.org/officeDocument/2006/relationships/slide" Target="slides/slide7.xml"/><Relationship Id="rId3" Type="http://schemas.openxmlformats.org/officeDocument/2006/relationships/slide" Target="slides/slide2.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20-05-25T10:36:32.800" idx="19">
    <p:pos x="329" y="212"/>
    <p:text>יותר נח בתיבות טקסט..
החלפתי את נוסח של לקלוט חמצן ולפלוט פחמן דו חמצני כי זה משריש תפיסה שגויה שהאויר שאנחנו נושמים מכיל רק חמצן והאויר שאנחנו פולטים מכיל רק פדח
כמו כן יותר מדוייק לומר תפקוד ולא תפקיד</p:text>
  </p:cm>
</p:cmLst>
</file>

<file path=ppt/comments/comment2.xml><?xml version="1.0" encoding="utf-8"?>
<p:cmLst xmlns:a="http://schemas.openxmlformats.org/drawingml/2006/main" xmlns:r="http://schemas.openxmlformats.org/officeDocument/2006/relationships" xmlns:p="http://schemas.openxmlformats.org/presentationml/2006/main">
  <p:cm authorId="1" dt="2020-05-24T12:52:05.929" idx="14">
    <p:pos x="167" y="1208"/>
    <p:text>התמונה הזו מתארת לב גוף וריאות אך המיקום לא נכון, האם אני מטעה? 
זקוקה לתמונה של מערכת הנשימה</p:text>
  </p:cm>
  <p:cm authorId="0" dt="2020-05-25T10:53:00.012" idx="21">
    <p:pos x="816" y="164"/>
    <p:text>החלפתי ממעבירים למובילים כדי להטמיע</p:text>
  </p:cm>
  <p:cm authorId="0" dt="2020-05-25T11:01:24.058" idx="22">
    <p:pos x="519" y="1469"/>
    <p:text>התמונה דווקא לא רעה, כי היא מייצגת בפשוטת מה שהשקף אומר. אבל לא מצאתי תמונה דומה למערכת העיכול ולא מתאים כאן בעיני תמונה של מערכת שלמה ומורכבת כי היא לא מבטאת את הקשר לתאים.מחקתי אותה והוסיפתי את המילה דוגמה</p:text>
  </p:cm>
</p:cmLst>
</file>

<file path=ppt/comments/comment3.xml><?xml version="1.0" encoding="utf-8"?>
<p:cmLst xmlns:a="http://schemas.openxmlformats.org/drawingml/2006/main" xmlns:r="http://schemas.openxmlformats.org/officeDocument/2006/relationships" xmlns:p="http://schemas.openxmlformats.org/presentationml/2006/main">
  <p:cm authorId="0" dt="2020-05-25T11:03:04.335" idx="23">
    <p:pos x="3352" y="1133"/>
    <p:text>מחקתי את ההתייחסות לסוגי תאים כי זה קצת מוציא מפוקוס.
אנחנו רוצים שכעת ילמדו על הצורך במשאבים עבור התאים</p:text>
  </p:cm>
</p:cmLst>
</file>

<file path=ppt/comments/comment4.xml><?xml version="1.0" encoding="utf-8"?>
<p:cmLst xmlns:a="http://schemas.openxmlformats.org/drawingml/2006/main" xmlns:r="http://schemas.openxmlformats.org/officeDocument/2006/relationships" xmlns:p="http://schemas.openxmlformats.org/presentationml/2006/main">
  <p:cm authorId="0" dt="2020-05-25T14:05:44.751" idx="25">
    <p:pos x="88" y="0"/>
    <p:text>מחליף את התמונה ממשעולי מדע וטכנולוגיה. הכי קרוב שמצאתי
בכל אופן אין צורך בהרחבה כל כך גדולה על פי תכנית הלימודים
ממש צריכים להכיר רק עורקים ורידים ונימים גם בכיתה ו וגם בכיתה ז
(בכיתה ו במגזר הכללי זה הפך בכלל לנושא הרחבה)</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x-none"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48216277"/>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5" name="Google Shape;235;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endParaRPr dirty="0"/>
          </a:p>
        </p:txBody>
      </p:sp>
      <p:sp>
        <p:nvSpPr>
          <p:cNvPr id="236" name="Google Shape;236;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1</a:t>
            </a:fld>
            <a:endParaRPr/>
          </a:p>
        </p:txBody>
      </p:sp>
    </p:spTree>
    <p:extLst>
      <p:ext uri="{BB962C8B-B14F-4D97-AF65-F5344CB8AC3E}">
        <p14:creationId xmlns:p14="http://schemas.microsoft.com/office/powerpoint/2010/main" val="14921815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b="1" dirty="0" smtClean="0"/>
              <a:t>קראו את הרהוריו של שמואל (להקריא)</a:t>
            </a:r>
          </a:p>
          <a:p>
            <a:r>
              <a:rPr lang="he-IL" baseline="0" dirty="0" smtClean="0"/>
              <a:t>אם כך, לדעתו של שמואל יש עוד מערכת שלא הזכרנו עד כה.</a:t>
            </a:r>
          </a:p>
          <a:p>
            <a:r>
              <a:rPr lang="he-IL" baseline="0" dirty="0" smtClean="0"/>
              <a:t>האם אתם יודעים איזו מערכת חשובה עוד לא הזכרנו? .</a:t>
            </a:r>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10</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778620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b="1" dirty="0" smtClean="0"/>
              <a:t>הנה, אנחנו רואים</a:t>
            </a:r>
            <a:r>
              <a:rPr lang="he-IL" b="1" baseline="0" dirty="0" smtClean="0"/>
              <a:t> ששמואל פתר את החידה. גם אתם הצלחתם לזהות מה חסר? אתם צודקים! מערכת ההובלה </a:t>
            </a:r>
            <a:r>
              <a:rPr lang="he-IL" b="1" baseline="0" dirty="0" err="1" smtClean="0"/>
              <a:t>היתה</a:t>
            </a:r>
            <a:r>
              <a:rPr lang="he-IL" b="1" baseline="0" dirty="0" smtClean="0"/>
              <a:t> חסרה לנו בחידה. מה מזכירה לשמואל המילה הובלה? </a:t>
            </a:r>
            <a:endParaRPr lang="he-IL" dirty="0"/>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11</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778620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smtClean="0"/>
              <a:t>לפנינו תצלום של מערכת כבישים,</a:t>
            </a:r>
            <a:r>
              <a:rPr lang="he-IL" baseline="0" dirty="0" smtClean="0"/>
              <a:t> חנויות ומשאיות.</a:t>
            </a:r>
          </a:p>
          <a:p>
            <a:r>
              <a:rPr lang="he-IL" baseline="0" dirty="0" smtClean="0"/>
              <a:t>אך מה הקשר למערכת ההובלה בגופינו??</a:t>
            </a:r>
            <a:endParaRPr lang="he-IL" dirty="0"/>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12</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635501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smtClean="0"/>
              <a:t> כדי לענות על השאלה בואו נחשוב רגע מה מובילים? לאן? כיצד?</a:t>
            </a:r>
          </a:p>
          <a:p>
            <a:r>
              <a:rPr lang="he-IL" dirty="0" smtClean="0"/>
              <a:t>בואו נחשוב על חנויות מזון, המזון צריך להגיע אל כל החנויות ברחבי העיר</a:t>
            </a:r>
          </a:p>
          <a:p>
            <a:r>
              <a:rPr lang="he-IL" dirty="0" smtClean="0"/>
              <a:t>כיצד עושים זאת?</a:t>
            </a:r>
          </a:p>
          <a:p>
            <a:r>
              <a:rPr lang="he-IL" dirty="0" smtClean="0"/>
              <a:t>נכון!</a:t>
            </a:r>
          </a:p>
          <a:p>
            <a:r>
              <a:rPr lang="he-IL" dirty="0" smtClean="0"/>
              <a:t> בעזרת כבישים ומשאיות</a:t>
            </a:r>
          </a:p>
          <a:p>
            <a:r>
              <a:rPr lang="he-IL" dirty="0" smtClean="0"/>
              <a:t>המשאיות הן הנוסעות בכבישים על מנת להוביל את המזון הנמצא ברשותם לחנויות שעומדות למכור אותם לאנשים</a:t>
            </a:r>
            <a:endParaRPr lang="he-IL" dirty="0"/>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13</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661400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b="0" baseline="0" dirty="0" smtClean="0"/>
              <a:t>גם בגוף האדם ישנם חומרים שצריך להוביל אותם אל התאים ומהתאים. למשל: חמצן צריך להגיע מהריאות לתאים, פחמן דו חמצני צריך לעבור את המסלול ההפוך. חומרי מזון שהתעכלו במערכת העיכול צריכים להגיע אל התאים</a:t>
            </a:r>
          </a:p>
          <a:p>
            <a:r>
              <a:rPr lang="he-IL" b="0" baseline="0" dirty="0" smtClean="0"/>
              <a:t>מי מוביל אותם?</a:t>
            </a:r>
          </a:p>
          <a:p>
            <a:r>
              <a:rPr lang="he-IL" b="0" baseline="0" dirty="0" smtClean="0"/>
              <a:t>כלי הדם שמיד נלמד עליהם</a:t>
            </a:r>
            <a:endParaRPr lang="he-IL" b="0" dirty="0"/>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14</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713411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smtClean="0"/>
              <a:t>אבל לפני שנדבר על כלי הדם הזכרנו</a:t>
            </a:r>
            <a:r>
              <a:rPr lang="he-IL" baseline="0" dirty="0" smtClean="0"/>
              <a:t> את המילה תאים. למעשה אלה יחידות קטנות שבזכותן שבונים את הגוף שלנו</a:t>
            </a:r>
          </a:p>
          <a:p>
            <a:r>
              <a:rPr lang="he-IL" dirty="0" smtClean="0"/>
              <a:t>בכל מערכת בגופינו יש תאים</a:t>
            </a:r>
            <a:r>
              <a:rPr lang="he-IL" baseline="0" dirty="0" smtClean="0"/>
              <a:t> שעוזרים למערכת הזו לתפקד כפי שהקב"ה קבע למערכת זו. התאים זקוקים </a:t>
            </a:r>
            <a:r>
              <a:rPr lang="he-IL" baseline="0" dirty="0" err="1" smtClean="0"/>
              <a:t>לכח</a:t>
            </a:r>
            <a:r>
              <a:rPr lang="he-IL" baseline="0" dirty="0" smtClean="0"/>
              <a:t>, אנרגיה, מאין הם מקבלים את האנרגיה אותה הם צריכים?</a:t>
            </a:r>
            <a:endParaRPr lang="he-IL" b="1" dirty="0"/>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15</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248724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smtClean="0"/>
              <a:t>התבוננו באיור המתאר קבוצה של תאי גוף הסמוכים לכלי</a:t>
            </a:r>
            <a:r>
              <a:rPr lang="he-IL" baseline="0" dirty="0" smtClean="0"/>
              <a:t> דם. בתוך כלי הדם נמצא נוזל הדם.</a:t>
            </a:r>
          </a:p>
          <a:p>
            <a:r>
              <a:rPr lang="he-IL" baseline="0" dirty="0" smtClean="0"/>
              <a:t>חומרי מזון וחמצן מובלים בכלי הדם ועוברים אל תאי הגוף, בעזרתם הגוף מפיק אנרגיה לתפקודי החיים.</a:t>
            </a:r>
          </a:p>
          <a:p>
            <a:r>
              <a:rPr lang="he-IL" baseline="0" dirty="0" smtClean="0"/>
              <a:t>חומרי פסולת ופחמן דו חמצני עוברים מתאי הגוף אל נוזל הדם</a:t>
            </a:r>
            <a:endParaRPr lang="he-IL" dirty="0"/>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16</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354548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rtl="1"/>
            <a:r>
              <a:rPr lang="he-IL" sz="1200" b="0" i="0" u="none" strike="noStrike" cap="none" dirty="0" smtClean="0">
                <a:solidFill>
                  <a:schemeClr val="dk1"/>
                </a:solidFill>
                <a:effectLst/>
                <a:latin typeface="Calibri"/>
                <a:ea typeface="Calibri"/>
                <a:cs typeface="Calibri"/>
                <a:sym typeface="Calibri"/>
              </a:rPr>
              <a:t>בואו ננסה להשלים את המילים החסרות ממחסן המילים</a:t>
            </a:r>
            <a:endParaRPr lang="en-US" sz="1200" b="0" i="0" u="none" strike="noStrike" cap="none" dirty="0" smtClean="0">
              <a:solidFill>
                <a:schemeClr val="dk1"/>
              </a:solidFill>
              <a:effectLst/>
              <a:latin typeface="Calibri"/>
              <a:ea typeface="Calibri"/>
              <a:cs typeface="Calibri"/>
              <a:sym typeface="Calibri"/>
            </a:endParaRPr>
          </a:p>
          <a:p>
            <a:pPr rtl="1"/>
            <a:r>
              <a:rPr lang="he-IL" sz="1200" b="0" i="0" u="none" strike="noStrike" cap="none" dirty="0" smtClean="0">
                <a:solidFill>
                  <a:schemeClr val="dk1"/>
                </a:solidFill>
                <a:effectLst/>
                <a:latin typeface="Calibri"/>
                <a:ea typeface="Calibri"/>
                <a:cs typeface="Calibri"/>
                <a:sym typeface="Calibri"/>
              </a:rPr>
              <a:t>נחכה כמה שניות...</a:t>
            </a:r>
            <a:endParaRPr lang="en-US" sz="1200" b="0" i="0" u="none" strike="noStrike" cap="none" dirty="0">
              <a:solidFill>
                <a:schemeClr val="dk1"/>
              </a:solidFill>
              <a:effectLst/>
              <a:latin typeface="Calibri"/>
              <a:ea typeface="Calibri"/>
              <a:cs typeface="Calibri"/>
              <a:sym typeface="Calibri"/>
            </a:endParaRPr>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17</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719720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smtClean="0"/>
              <a:t>בואו</a:t>
            </a:r>
            <a:r>
              <a:rPr lang="he-IL" baseline="0" dirty="0" smtClean="0"/>
              <a:t> נראה אם הצלחתם לזהות את החומרים המובלים</a:t>
            </a:r>
          </a:p>
          <a:p>
            <a:r>
              <a:rPr lang="he-IL" baseline="0" dirty="0" smtClean="0"/>
              <a:t>להקריא את התשובות הנכונות</a:t>
            </a:r>
            <a:endParaRPr lang="he-IL" dirty="0"/>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18</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719720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smtClean="0"/>
              <a:t>אולי כעת תוכלו לענות</a:t>
            </a:r>
            <a:r>
              <a:rPr lang="he-IL" baseline="0" dirty="0" smtClean="0"/>
              <a:t> על השאלה – מה מייצגים הכבישים? מה מייצגות המשאיות? ומה מייצגות החנויות? </a:t>
            </a:r>
            <a:endParaRPr lang="he-IL" dirty="0"/>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19</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635501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smtClean="0"/>
              <a:t>מה נכין לצורך השיעור?</a:t>
            </a:r>
            <a:r>
              <a:rPr lang="he-IL" baseline="0" dirty="0" smtClean="0"/>
              <a:t> מחברת וכלי כתיבה</a:t>
            </a:r>
            <a:endParaRPr lang="he-IL" dirty="0"/>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2</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654486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smtClean="0"/>
              <a:t>להקריא את הייצוג</a:t>
            </a:r>
          </a:p>
          <a:p>
            <a:r>
              <a:rPr lang="he-IL" dirty="0" smtClean="0"/>
              <a:t>זכרו – זוהי דרך לייצג אך כמובן יש הרבה מאוד הבדלים</a:t>
            </a:r>
            <a:r>
              <a:rPr lang="he-IL" baseline="0" dirty="0" smtClean="0"/>
              <a:t> בין מערכת כבישים והובלה על ידי משאיות ובין התהליכים המתרחשים בגוף</a:t>
            </a:r>
          </a:p>
          <a:p>
            <a:r>
              <a:rPr lang="he-IL" baseline="0" dirty="0" smtClean="0"/>
              <a:t>ייצוג כזה מסייע לנו להבין את מטרת מערכת ההובלה</a:t>
            </a:r>
            <a:endParaRPr lang="he-IL" dirty="0"/>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20</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635501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smtClean="0"/>
              <a:t>נכיר</a:t>
            </a:r>
            <a:r>
              <a:rPr lang="he-IL" baseline="0" dirty="0" smtClean="0"/>
              <a:t> שלושה כלי הדם המובילים את החומרים- עורק, וריד ונים</a:t>
            </a:r>
          </a:p>
          <a:p>
            <a:r>
              <a:rPr lang="he-IL" baseline="0" dirty="0" smtClean="0"/>
              <a:t>לכל אחד משלושת כלי הדם האלה יש מבנה ותפקוד שונה. מיד נעסוק בהם</a:t>
            </a:r>
            <a:endParaRPr lang="he-IL" dirty="0"/>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21</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526406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smtClean="0"/>
              <a:t>בדיוק כפי שיש כבישים ראשיים יש את כל הדם הראשיים- </a:t>
            </a:r>
            <a:r>
              <a:rPr lang="he-IL" b="1" dirty="0" smtClean="0">
                <a:solidFill>
                  <a:srgbClr val="FFC000"/>
                </a:solidFill>
              </a:rPr>
              <a:t>עורק ראשי, וריד ראשי, </a:t>
            </a:r>
          </a:p>
          <a:p>
            <a:pPr algn="r"/>
            <a:r>
              <a:rPr lang="he-IL" dirty="0" smtClean="0"/>
              <a:t>וכפי שיש כבישים משניים(קטנים יותר), כך יש את כלי הדם הקטנים יותר</a:t>
            </a:r>
          </a:p>
          <a:p>
            <a:pPr algn="r"/>
            <a:r>
              <a:rPr lang="he-IL" b="1" dirty="0" smtClean="0">
                <a:solidFill>
                  <a:srgbClr val="FFC000"/>
                </a:solidFill>
              </a:rPr>
              <a:t>עורקים </a:t>
            </a:r>
            <a:r>
              <a:rPr lang="he-IL" b="1" dirty="0" err="1" smtClean="0">
                <a:solidFill>
                  <a:srgbClr val="FFC000"/>
                </a:solidFill>
              </a:rPr>
              <a:t>ועורקיקים</a:t>
            </a:r>
            <a:r>
              <a:rPr lang="he-IL" b="1" dirty="0" smtClean="0">
                <a:solidFill>
                  <a:srgbClr val="FFC000"/>
                </a:solidFill>
              </a:rPr>
              <a:t>, ורידים </a:t>
            </a:r>
            <a:r>
              <a:rPr lang="he-IL" b="1" dirty="0" err="1" smtClean="0">
                <a:solidFill>
                  <a:srgbClr val="FFC000"/>
                </a:solidFill>
              </a:rPr>
              <a:t>וורידונים</a:t>
            </a:r>
            <a:r>
              <a:rPr lang="he-IL" b="1" dirty="0" smtClean="0">
                <a:solidFill>
                  <a:srgbClr val="FFC000"/>
                </a:solidFill>
              </a:rPr>
              <a:t> </a:t>
            </a:r>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22</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526406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smtClean="0"/>
              <a:t>ראו בתמונה</a:t>
            </a:r>
            <a:r>
              <a:rPr lang="he-IL" baseline="0" dirty="0" smtClean="0"/>
              <a:t> את ההתפצלויות הרבות של העורקים והורידים. את הנימים אינכם יכולים לראות בתמונה. שערו – מדוע יש צורך בפיצולים רבים כל כך?</a:t>
            </a:r>
          </a:p>
          <a:p>
            <a:pPr algn="r"/>
            <a:r>
              <a:rPr lang="he-IL" baseline="0" dirty="0" smtClean="0"/>
              <a:t>כדי לענות על כך, בואו נלמד קודם מה מוביל כל כלי דם</a:t>
            </a:r>
            <a:endParaRPr lang="he-IL" b="1" dirty="0" smtClean="0">
              <a:solidFill>
                <a:srgbClr val="FFC000"/>
              </a:solidFill>
            </a:endParaRPr>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23</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526406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smtClean="0"/>
              <a:t>כמו שבכבישי</a:t>
            </a:r>
            <a:r>
              <a:rPr lang="he-IL" baseline="0" dirty="0" smtClean="0"/>
              <a:t>ם יש כיווניות, גם </a:t>
            </a:r>
            <a:r>
              <a:rPr lang="he-IL" dirty="0" smtClean="0"/>
              <a:t>לכלי</a:t>
            </a:r>
            <a:r>
              <a:rPr lang="he-IL" baseline="0" dirty="0" smtClean="0"/>
              <a:t> הדם יש כיוון. להקריא</a:t>
            </a:r>
            <a:endParaRPr lang="he-IL" dirty="0"/>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24</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017432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b="0" dirty="0" smtClean="0"/>
              <a:t>ההתפצלויות הרבות מאפשרות את הובלת</a:t>
            </a:r>
            <a:r>
              <a:rPr lang="he-IL" b="0" baseline="0" dirty="0" smtClean="0"/>
              <a:t> החומרים ממש לכל תא ותא. אם נחזור למשל הכביש – הרי שאם היו רק כבישים ראשיים אי אפשר היה להגיע לכל רחוב ולכל בית.</a:t>
            </a:r>
          </a:p>
          <a:p>
            <a:pPr algn="r"/>
            <a:r>
              <a:rPr lang="he-IL" b="0" baseline="0" dirty="0" smtClean="0">
                <a:solidFill>
                  <a:srgbClr val="FFC000"/>
                </a:solidFill>
              </a:rPr>
              <a:t>שימו לב כיצד מתפצלים העורקים התפצלויות רבות עד שהם מפוצלים לנימים דקיקים דרכם מתבצע מעבר החומרים אל התאים </a:t>
            </a:r>
            <a:endParaRPr lang="he-IL" b="0" dirty="0" smtClean="0">
              <a:solidFill>
                <a:srgbClr val="FFC000"/>
              </a:solidFill>
            </a:endParaRPr>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25</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526406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b="1" dirty="0" smtClean="0"/>
              <a:t>הנה</a:t>
            </a:r>
            <a:r>
              <a:rPr lang="he-IL" b="1" baseline="0" dirty="0" smtClean="0"/>
              <a:t> חברינו שמואל</a:t>
            </a:r>
          </a:p>
          <a:p>
            <a:r>
              <a:rPr lang="he-IL" b="1" baseline="0" dirty="0" err="1" smtClean="0"/>
              <a:t>הואו</a:t>
            </a:r>
            <a:r>
              <a:rPr lang="he-IL" b="1" baseline="0" dirty="0" smtClean="0"/>
              <a:t> נקרא את הרהוריו וננסה לעזור לו</a:t>
            </a:r>
          </a:p>
          <a:p>
            <a:r>
              <a:rPr lang="he-IL" b="1" dirty="0" smtClean="0"/>
              <a:t>להקריא</a:t>
            </a:r>
            <a:r>
              <a:rPr lang="he-IL" b="1" baseline="0" dirty="0" smtClean="0"/>
              <a:t> את הרהוריו </a:t>
            </a:r>
            <a:r>
              <a:rPr lang="he-IL" b="1" dirty="0" smtClean="0"/>
              <a:t>של שמואל</a:t>
            </a:r>
          </a:p>
          <a:p>
            <a:r>
              <a:rPr lang="he-IL" b="1" dirty="0" smtClean="0"/>
              <a:t>אתם</a:t>
            </a:r>
            <a:r>
              <a:rPr lang="he-IL" b="1" baseline="0" dirty="0" smtClean="0"/>
              <a:t> יכולים לשער מדוע נבראו שלושה סוגים שונים של כלי דם? </a:t>
            </a:r>
            <a:endParaRPr lang="he-IL" b="1" dirty="0" smtClean="0"/>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26</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778620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baseline="0" dirty="0" smtClean="0"/>
              <a:t>העתיקו את הטבלה למחברתכם</a:t>
            </a:r>
          </a:p>
          <a:p>
            <a:r>
              <a:rPr lang="he-IL" baseline="0" dirty="0" smtClean="0"/>
              <a:t>כתבו תחילה את תפקוד כל אחד מכלי האדם, על פי מה שלמדנו לפני כמה דקות</a:t>
            </a:r>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27</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778620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baseline="0" dirty="0" smtClean="0"/>
              <a:t>בדקו אם כתבתם נכון את תפקוד כל אחד מכלי הדם (להקריא)</a:t>
            </a:r>
          </a:p>
          <a:p>
            <a:r>
              <a:rPr lang="he-IL" baseline="0" dirty="0" smtClean="0"/>
              <a:t>כעת אסביר לכם על המבנה הייחודי לכל אחד מכלי הדם. נסו למלא את הטבלה במחברת במהלך ההסבר – התייחסו כעת רק לשורת המבנה.</a:t>
            </a:r>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28</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7786202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smtClean="0"/>
              <a:t>התבוננו במבנה של שלושת כלי הדם.</a:t>
            </a:r>
          </a:p>
          <a:p>
            <a:r>
              <a:rPr lang="he-IL" dirty="0" smtClean="0"/>
              <a:t>מכמה</a:t>
            </a:r>
            <a:r>
              <a:rPr lang="he-IL" baseline="0" dirty="0" smtClean="0"/>
              <a:t> שכבות מורכב כל אחד מכלי הדם?</a:t>
            </a:r>
          </a:p>
          <a:p>
            <a:r>
              <a:rPr lang="he-IL" baseline="0" dirty="0" smtClean="0"/>
              <a:t>תוכלו לראות שהנים בנוי משכבה אחת בלבד, בעוד שגם הוריד וגם העורק מורכבים משלוש שכבות, אך השכבה החיצונית ביותר, שכבת השריר עבה יותר.</a:t>
            </a:r>
          </a:p>
          <a:p>
            <a:r>
              <a:rPr lang="he-IL" baseline="0" dirty="0" smtClean="0"/>
              <a:t>בנוסף, </a:t>
            </a:r>
            <a:r>
              <a:rPr lang="he-IL" baseline="0" dirty="0" err="1" smtClean="0"/>
              <a:t>לוריד</a:t>
            </a:r>
            <a:r>
              <a:rPr lang="he-IL" baseline="0" dirty="0" smtClean="0"/>
              <a:t> ולעורק יש שכבה אמצעית שמאפשרת להם אלסטיות, גמישות</a:t>
            </a:r>
          </a:p>
          <a:p>
            <a:r>
              <a:rPr lang="he-IL" baseline="0" dirty="0" err="1" smtClean="0"/>
              <a:t>לוריד</a:t>
            </a:r>
            <a:r>
              <a:rPr lang="he-IL" baseline="0" dirty="0" smtClean="0"/>
              <a:t> יש תוספת ייחודית – מסתמים, שדומים קצת לדלת חד כיוונית. הדם שעולם במעלה הוריד לא יכול לחזור כלפי מטה </a:t>
            </a:r>
            <a:endParaRPr lang="he-IL" dirty="0" smtClean="0"/>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29</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335174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smtClean="0"/>
              <a:t>שלום תלמידים! היום נכיר  את שמואל. שמואל-</a:t>
            </a:r>
            <a:r>
              <a:rPr lang="he-IL" baseline="0" dirty="0" smtClean="0"/>
              <a:t> נער בכתה ו', יש לו חבר ששותף אתו לכל מחשבותיו  </a:t>
            </a:r>
            <a:r>
              <a:rPr lang="en-US" baseline="0" dirty="0" smtClean="0"/>
              <a:t>  </a:t>
            </a:r>
            <a:endParaRPr lang="he-IL" baseline="0" dirty="0" smtClean="0"/>
          </a:p>
          <a:p>
            <a:r>
              <a:rPr lang="he-IL" baseline="0" dirty="0" smtClean="0"/>
              <a:t>ולמה שקורה אתו במשך היום. החבר הזה הוא יומן. שמואל הסכים לפתוח בפנינו את יומנו, בואו, ניכנס,   ונצלול בין הדפים.</a:t>
            </a:r>
            <a:endParaRPr lang="he-IL" dirty="0"/>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3</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706052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baseline="0" dirty="0" smtClean="0"/>
              <a:t>בדקו אם כתבתם נכון את מבנה כל אחד מכלי הדם (להקריא)</a:t>
            </a:r>
          </a:p>
          <a:p>
            <a:r>
              <a:rPr lang="he-IL" baseline="0" dirty="0" smtClean="0"/>
              <a:t>כעת ננסה לחשוב כיצד המבנה של כל אחד מכלי הדם נברא באופן </a:t>
            </a:r>
            <a:r>
              <a:rPr lang="he-IL" baseline="0" dirty="0" err="1" smtClean="0"/>
              <a:t>מדוייק</a:t>
            </a:r>
            <a:r>
              <a:rPr lang="he-IL" baseline="0" dirty="0" smtClean="0"/>
              <a:t> כל כך בהתאמה לתפקוד. אדגים לכם את ההתאמה </a:t>
            </a:r>
            <a:r>
              <a:rPr lang="he-IL" baseline="0" dirty="0" err="1" smtClean="0"/>
              <a:t>בורידים</a:t>
            </a:r>
            <a:r>
              <a:rPr lang="he-IL" baseline="0" dirty="0" smtClean="0"/>
              <a:t>)</a:t>
            </a:r>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30</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7786202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baseline="0" dirty="0" smtClean="0"/>
              <a:t>נסו לכתוב את ההתאמה בין המבנה לתפקוד בעורקים ובנימים</a:t>
            </a:r>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31</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7786202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baseline="0" dirty="0" smtClean="0"/>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32</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7786202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smtClean="0"/>
              <a:t>4 תובנות חשובות על מעבר החומרים מהנימים לתאים</a:t>
            </a:r>
          </a:p>
          <a:p>
            <a:r>
              <a:rPr lang="he-IL" dirty="0" smtClean="0"/>
              <a:t>קריאת השקופית</a:t>
            </a:r>
            <a:endParaRPr lang="he-IL" dirty="0"/>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33</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0674127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smtClean="0"/>
              <a:t>להקריא</a:t>
            </a:r>
            <a:endParaRPr lang="he-IL" dirty="0"/>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34</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7114392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smtClean="0"/>
              <a:t>נכון! ככל שרשת כלי הדם מסועפת ומגיעה לכל מקום, כל יגיעו החומרים במהירות לתאים</a:t>
            </a:r>
            <a:endParaRPr lang="he-IL" dirty="0"/>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35</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3941744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smtClean="0"/>
              <a:t>בואו נראה כמה ידע</a:t>
            </a:r>
            <a:r>
              <a:rPr lang="he-IL" baseline="0" dirty="0" smtClean="0"/>
              <a:t> חדש למדתם בשיעור הזה</a:t>
            </a:r>
          </a:p>
          <a:p>
            <a:r>
              <a:rPr lang="he-IL" baseline="0" dirty="0" smtClean="0"/>
              <a:t>אומר לכם משפט ואתם תחליטו על איזה כלי דם מדובר – עורק וריד או נים</a:t>
            </a:r>
            <a:endParaRPr lang="he-IL" dirty="0"/>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36</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3481914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smtClean="0"/>
              <a:t>בדקו את </a:t>
            </a:r>
            <a:r>
              <a:rPr lang="he-IL" dirty="0" err="1" smtClean="0"/>
              <a:t>תשובותכם</a:t>
            </a:r>
            <a:endParaRPr lang="he-IL" dirty="0" smtClean="0"/>
          </a:p>
          <a:p>
            <a:r>
              <a:rPr lang="he-IL" dirty="0" smtClean="0"/>
              <a:t>כמובן שדופן עבה ושרירית אנחנו מוצאים בעורקים.</a:t>
            </a:r>
          </a:p>
          <a:p>
            <a:r>
              <a:rPr lang="he-IL" dirty="0" smtClean="0"/>
              <a:t>מי שמחזיר את הדם אל הלב הלא הוא וריד</a:t>
            </a:r>
          </a:p>
          <a:p>
            <a:r>
              <a:rPr lang="he-IL" dirty="0" smtClean="0"/>
              <a:t>ומי שמזרים מהלב אל חלקי הגוף הוא העורק</a:t>
            </a:r>
          </a:p>
          <a:p>
            <a:r>
              <a:rPr lang="he-IL" dirty="0" smtClean="0"/>
              <a:t>ומיהו</a:t>
            </a:r>
            <a:r>
              <a:rPr lang="he-IL" baseline="0" dirty="0" smtClean="0"/>
              <a:t> כלי הדם שדרכו עוברים חומרים ממש אל סביבת התאים? נכון, זהו הנים.</a:t>
            </a:r>
          </a:p>
          <a:p>
            <a:r>
              <a:rPr lang="he-IL" dirty="0" smtClean="0"/>
              <a:t>ואחרון</a:t>
            </a:r>
            <a:r>
              <a:rPr lang="he-IL" baseline="0" dirty="0" smtClean="0"/>
              <a:t> חביב, בו יש מסתמים שמבטיחים זרימה חד כיוונית – אלו הורידים</a:t>
            </a:r>
            <a:endParaRPr lang="he-IL" dirty="0"/>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37</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3481914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smtClean="0"/>
              <a:t>בואו</a:t>
            </a:r>
            <a:r>
              <a:rPr lang="he-IL" baseline="0" dirty="0" smtClean="0"/>
              <a:t> נקרא את הדברים שכתב שמואל ביומנו (להקריא)</a:t>
            </a:r>
          </a:p>
          <a:p>
            <a:r>
              <a:rPr lang="he-IL" baseline="0" dirty="0" smtClean="0"/>
              <a:t>האם גם לכם יש שאלות נוספות?</a:t>
            </a:r>
          </a:p>
          <a:p>
            <a:r>
              <a:rPr lang="he-IL" baseline="0" dirty="0" smtClean="0"/>
              <a:t>כתבו אותן במחברת ונמשיך ללמוד את הנושא בשיעור הבא</a:t>
            </a:r>
            <a:endParaRPr lang="he-IL" dirty="0"/>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38</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444020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smtClean="0"/>
              <a:t>אם המכונית היא מערכת, נצטרך להבין את המושג. מהי בעצם מערכת?</a:t>
            </a:r>
            <a:endParaRPr lang="he-IL" dirty="0"/>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4</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39007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smtClean="0"/>
              <a:t>אלו החלקים הנמצאים במערכת המכונית (לקרוא</a:t>
            </a:r>
            <a:r>
              <a:rPr lang="he-IL" baseline="0" dirty="0" smtClean="0"/>
              <a:t> את החלקים)</a:t>
            </a:r>
            <a:endParaRPr lang="he-IL" dirty="0"/>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5</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466292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b="1" dirty="0" smtClean="0"/>
              <a:t>קריאה מהשקופית את ההגדרה של מערכת</a:t>
            </a:r>
            <a:r>
              <a:rPr lang="he-IL" dirty="0" smtClean="0"/>
              <a:t>.</a:t>
            </a:r>
            <a:r>
              <a:rPr lang="he-IL" baseline="0" dirty="0" smtClean="0"/>
              <a:t>   </a:t>
            </a:r>
            <a:r>
              <a:rPr lang="he-IL" dirty="0" smtClean="0"/>
              <a:t>אם כך, מערכת כוללת מספר חלקים שלכולם יש את אותו תפקיד,</a:t>
            </a:r>
            <a:r>
              <a:rPr lang="he-IL" baseline="0" dirty="0" smtClean="0"/>
              <a:t> כולם קשורים זה בזה ואי אפשר לוותר על אף אחד.</a:t>
            </a:r>
            <a:endParaRPr lang="he-IL" dirty="0"/>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6</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790507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smtClean="0"/>
              <a:t>בואו נחזור לחברנו שמואל</a:t>
            </a:r>
          </a:p>
          <a:p>
            <a:r>
              <a:rPr lang="he-IL" dirty="0" smtClean="0"/>
              <a:t>תראו מה הוא כתב כעבור</a:t>
            </a:r>
            <a:r>
              <a:rPr lang="he-IL" baseline="0" dirty="0" smtClean="0"/>
              <a:t> כמה ימים</a:t>
            </a:r>
          </a:p>
          <a:p>
            <a:r>
              <a:rPr lang="he-IL" dirty="0" smtClean="0"/>
              <a:t>קריאת</a:t>
            </a:r>
            <a:r>
              <a:rPr lang="he-IL" baseline="0" dirty="0" smtClean="0"/>
              <a:t> דף היומן של שמואל</a:t>
            </a:r>
          </a:p>
          <a:p>
            <a:r>
              <a:rPr lang="he-IL" baseline="0" dirty="0" smtClean="0"/>
              <a:t>בואו נכיר מערכות הנמצאות בגופינו. </a:t>
            </a:r>
            <a:endParaRPr lang="en-US" dirty="0" smtClean="0"/>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7</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070321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smtClean="0"/>
              <a:t>ננסה להתאים לכל מערכת את התפקוד שלה</a:t>
            </a:r>
          </a:p>
          <a:p>
            <a:r>
              <a:rPr lang="he-IL" dirty="0" smtClean="0"/>
              <a:t>העתיקו למחברת את הזוגות המתאימים.</a:t>
            </a:r>
          </a:p>
          <a:p>
            <a:r>
              <a:rPr lang="he-IL" baseline="0" dirty="0" smtClean="0"/>
              <a:t>מחכה לכם דקה</a:t>
            </a:r>
            <a:endParaRPr lang="he-IL" dirty="0"/>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8</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474565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smtClean="0"/>
              <a:t>האם הצלחנו?</a:t>
            </a:r>
          </a:p>
          <a:p>
            <a:r>
              <a:rPr lang="he-IL" dirty="0" smtClean="0"/>
              <a:t>נתבונן בשקף.</a:t>
            </a:r>
          </a:p>
          <a:p>
            <a:r>
              <a:rPr lang="he-IL" dirty="0" smtClean="0"/>
              <a:t>(קריאת</a:t>
            </a:r>
            <a:r>
              <a:rPr lang="he-IL" baseline="0" dirty="0" smtClean="0"/>
              <a:t>  מערכת ותפקידה)</a:t>
            </a:r>
            <a:endParaRPr lang="he-IL" dirty="0"/>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9</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4745653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הקניית ידע">
  <p:cSld name="הקניית ידע">
    <p:spTree>
      <p:nvGrpSpPr>
        <p:cNvPr id="1" name="Shape 50"/>
        <p:cNvGrpSpPr/>
        <p:nvPr/>
      </p:nvGrpSpPr>
      <p:grpSpPr>
        <a:xfrm>
          <a:off x="0" y="0"/>
          <a:ext cx="0" cy="0"/>
          <a:chOff x="0" y="0"/>
          <a:chExt cx="0" cy="0"/>
        </a:xfrm>
      </p:grpSpPr>
      <p:pic>
        <p:nvPicPr>
          <p:cNvPr id="51" name="Google Shape;51;p29"/>
          <p:cNvPicPr preferRelativeResize="0"/>
          <p:nvPr/>
        </p:nvPicPr>
        <p:blipFill rotWithShape="1">
          <a:blip r:embed="rId2">
            <a:alphaModFix/>
          </a:blip>
          <a:srcRect t="12244" b="63870"/>
          <a:stretch/>
        </p:blipFill>
        <p:spPr>
          <a:xfrm>
            <a:off x="0" y="0"/>
            <a:ext cx="12192000" cy="1638096"/>
          </a:xfrm>
          <a:prstGeom prst="rect">
            <a:avLst/>
          </a:prstGeom>
          <a:noFill/>
          <a:ln>
            <a:noFill/>
          </a:ln>
        </p:spPr>
      </p:pic>
      <p:grpSp>
        <p:nvGrpSpPr>
          <p:cNvPr id="52" name="Google Shape;52;p29"/>
          <p:cNvGrpSpPr/>
          <p:nvPr/>
        </p:nvGrpSpPr>
        <p:grpSpPr>
          <a:xfrm>
            <a:off x="358720" y="6187719"/>
            <a:ext cx="3913243" cy="506326"/>
            <a:chOff x="358720" y="6187719"/>
            <a:chExt cx="3913243" cy="506326"/>
          </a:xfrm>
        </p:grpSpPr>
        <p:cxnSp>
          <p:nvCxnSpPr>
            <p:cNvPr id="53" name="Google Shape;53;p29"/>
            <p:cNvCxnSpPr/>
            <p:nvPr/>
          </p:nvCxnSpPr>
          <p:spPr>
            <a:xfrm>
              <a:off x="865046" y="6434480"/>
              <a:ext cx="3406917" cy="12802"/>
            </a:xfrm>
            <a:prstGeom prst="straightConnector1">
              <a:avLst/>
            </a:prstGeom>
            <a:noFill/>
            <a:ln w="38100" cap="flat" cmpd="sng">
              <a:solidFill>
                <a:srgbClr val="FFC000"/>
              </a:solidFill>
              <a:prstDash val="solid"/>
              <a:miter lim="800000"/>
              <a:headEnd type="none" w="sm" len="sm"/>
              <a:tailEnd type="none" w="sm" len="sm"/>
            </a:ln>
          </p:spPr>
        </p:cxnSp>
        <p:sp>
          <p:nvSpPr>
            <p:cNvPr id="54" name="Google Shape;54;p29"/>
            <p:cNvSpPr/>
            <p:nvPr/>
          </p:nvSpPr>
          <p:spPr>
            <a:xfrm rot="-5400000">
              <a:off x="358720" y="6187719"/>
              <a:ext cx="506326" cy="50632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55" name="Google Shape;55;p29"/>
            <p:cNvSpPr/>
            <p:nvPr/>
          </p:nvSpPr>
          <p:spPr>
            <a:xfrm>
              <a:off x="781297" y="6357132"/>
              <a:ext cx="167498" cy="1674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
        <p:nvSpPr>
          <p:cNvPr id="56" name="Google Shape;56;p29"/>
          <p:cNvSpPr txBox="1">
            <a:spLocks noGrp="1"/>
          </p:cNvSpPr>
          <p:nvPr>
            <p:ph type="title"/>
          </p:nvPr>
        </p:nvSpPr>
        <p:spPr>
          <a:xfrm>
            <a:off x="3081590" y="663126"/>
            <a:ext cx="8280000" cy="720000"/>
          </a:xfrm>
          <a:prstGeom prst="rect">
            <a:avLst/>
          </a:prstGeom>
          <a:solidFill>
            <a:schemeClr val="accent1"/>
          </a:solidFill>
          <a:ln>
            <a:noFill/>
          </a:ln>
        </p:spPr>
        <p:txBody>
          <a:bodyPr spcFirstLastPara="1" wrap="square" lIns="91425" tIns="45700" rIns="91425" bIns="45700" anchor="b" anchorCtr="0">
            <a:normAutofit/>
          </a:bodyPr>
          <a:lstStyle>
            <a:lvl1pPr lvl="0" algn="r" rtl="1">
              <a:lnSpc>
                <a:spcPct val="90000"/>
              </a:lnSpc>
              <a:spcBef>
                <a:spcPts val="800"/>
              </a:spcBef>
              <a:spcAft>
                <a:spcPts val="0"/>
              </a:spcAft>
              <a:buClr>
                <a:schemeClr val="lt1"/>
              </a:buClr>
              <a:buSzPts val="4400"/>
              <a:buFont typeface="Calibri"/>
              <a:buNone/>
              <a:defRPr>
                <a:solidFill>
                  <a:schemeClr val="lt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7" name="Google Shape;57;p29"/>
          <p:cNvSpPr txBox="1">
            <a:spLocks noGrp="1"/>
          </p:cNvSpPr>
          <p:nvPr>
            <p:ph type="body" idx="1"/>
          </p:nvPr>
        </p:nvSpPr>
        <p:spPr>
          <a:xfrm>
            <a:off x="1671638" y="1928813"/>
            <a:ext cx="9572625" cy="3844925"/>
          </a:xfrm>
          <a:prstGeom prst="rect">
            <a:avLst/>
          </a:prstGeom>
          <a:noFill/>
          <a:ln>
            <a:noFill/>
          </a:ln>
        </p:spPr>
        <p:txBody>
          <a:bodyPr spcFirstLastPara="1" wrap="square" lIns="91425" tIns="45700" rIns="91425" bIns="45700" anchor="t" anchorCtr="0">
            <a:normAutofit/>
          </a:bodyPr>
          <a:lstStyle>
            <a:lvl1pPr marL="457200" lvl="0" indent="-228600" algn="ctr" rtl="1">
              <a:lnSpc>
                <a:spcPct val="90000"/>
              </a:lnSpc>
              <a:spcBef>
                <a:spcPts val="800"/>
              </a:spcBef>
              <a:spcAft>
                <a:spcPts val="0"/>
              </a:spcAft>
              <a:buClr>
                <a:schemeClr val="dk1"/>
              </a:buClr>
              <a:buSzPts val="3600"/>
              <a:buNone/>
              <a:defRPr sz="3600">
                <a:latin typeface="Calibri"/>
                <a:ea typeface="Calibri"/>
                <a:cs typeface="Calibri"/>
                <a:sym typeface="Calibri"/>
              </a:defRPr>
            </a:lvl1pPr>
            <a:lvl2pPr marL="914400" lvl="1" indent="-228600" algn="ctr" rtl="1">
              <a:lnSpc>
                <a:spcPct val="90000"/>
              </a:lnSpc>
              <a:spcBef>
                <a:spcPts val="800"/>
              </a:spcBef>
              <a:spcAft>
                <a:spcPts val="0"/>
              </a:spcAft>
              <a:buClr>
                <a:schemeClr val="dk1"/>
              </a:buClr>
              <a:buSzPts val="2400"/>
              <a:buNone/>
              <a:defRPr/>
            </a:lvl2pPr>
            <a:lvl3pPr marL="1371600" lvl="2" indent="-228600" algn="ctr" rtl="1">
              <a:lnSpc>
                <a:spcPct val="90000"/>
              </a:lnSpc>
              <a:spcBef>
                <a:spcPts val="500"/>
              </a:spcBef>
              <a:spcAft>
                <a:spcPts val="0"/>
              </a:spcAft>
              <a:buClr>
                <a:schemeClr val="dk1"/>
              </a:buClr>
              <a:buSzPts val="2000"/>
              <a:buNone/>
              <a:defRPr/>
            </a:lvl3pPr>
            <a:lvl4pPr marL="1828800" lvl="3" indent="-228600" algn="ctr" rtl="1">
              <a:lnSpc>
                <a:spcPct val="90000"/>
              </a:lnSpc>
              <a:spcBef>
                <a:spcPts val="500"/>
              </a:spcBef>
              <a:spcAft>
                <a:spcPts val="0"/>
              </a:spcAft>
              <a:buClr>
                <a:schemeClr val="dk1"/>
              </a:buClr>
              <a:buSzPts val="1800"/>
              <a:buNone/>
              <a:defRPr/>
            </a:lvl4pPr>
            <a:lvl5pPr marL="2286000" lvl="4" indent="-228600" algn="ctr" rtl="1">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8" name="Google Shape;58;p29"/>
          <p:cNvSpPr/>
          <p:nvPr/>
        </p:nvSpPr>
        <p:spPr>
          <a:xfrm rot="-5400000">
            <a:off x="11332780" y="835199"/>
            <a:ext cx="176581" cy="176581"/>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תמונה">
  <p:cSld name="תמונה">
    <p:spTree>
      <p:nvGrpSpPr>
        <p:cNvPr id="1" name="Shape 202"/>
        <p:cNvGrpSpPr/>
        <p:nvPr/>
      </p:nvGrpSpPr>
      <p:grpSpPr>
        <a:xfrm>
          <a:off x="0" y="0"/>
          <a:ext cx="0" cy="0"/>
          <a:chOff x="0" y="0"/>
          <a:chExt cx="0" cy="0"/>
        </a:xfrm>
      </p:grpSpPr>
      <p:sp>
        <p:nvSpPr>
          <p:cNvPr id="203" name="Google Shape;203;p43"/>
          <p:cNvSpPr>
            <a:spLocks noGrp="1"/>
          </p:cNvSpPr>
          <p:nvPr>
            <p:ph type="pic" idx="2"/>
          </p:nvPr>
        </p:nvSpPr>
        <p:spPr>
          <a:xfrm>
            <a:off x="721035" y="901758"/>
            <a:ext cx="10586646" cy="5681719"/>
          </a:xfrm>
          <a:prstGeom prst="rect">
            <a:avLst/>
          </a:prstGeom>
          <a:noFill/>
          <a:ln>
            <a:noFill/>
          </a:ln>
        </p:spPr>
        <p:txBody>
          <a:bodyPr spcFirstLastPara="1" wrap="square" lIns="91425" tIns="45700" rIns="91425" bIns="45700" anchor="t" anchorCtr="0">
            <a:normAutofit/>
          </a:bodyPr>
          <a:lstStyle>
            <a:lvl1pPr marR="0" lvl="0" algn="r" rtl="1">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r" rtl="1">
              <a:lnSpc>
                <a:spcPct val="90000"/>
              </a:lnSpc>
              <a:spcBef>
                <a:spcPts val="8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r" rtl="1">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r" rtl="1">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r" rtl="1">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grpSp>
        <p:nvGrpSpPr>
          <p:cNvPr id="204" name="Google Shape;204;p43"/>
          <p:cNvGrpSpPr/>
          <p:nvPr/>
        </p:nvGrpSpPr>
        <p:grpSpPr>
          <a:xfrm>
            <a:off x="781297" y="356936"/>
            <a:ext cx="11105903" cy="506326"/>
            <a:chOff x="781297" y="356936"/>
            <a:chExt cx="11105903" cy="506326"/>
          </a:xfrm>
        </p:grpSpPr>
        <p:cxnSp>
          <p:nvCxnSpPr>
            <p:cNvPr id="205" name="Google Shape;205;p43"/>
            <p:cNvCxnSpPr/>
            <p:nvPr/>
          </p:nvCxnSpPr>
          <p:spPr>
            <a:xfrm>
              <a:off x="865046" y="573247"/>
              <a:ext cx="10244790" cy="38497"/>
            </a:xfrm>
            <a:prstGeom prst="straightConnector1">
              <a:avLst/>
            </a:prstGeom>
            <a:noFill/>
            <a:ln w="38100" cap="flat" cmpd="sng">
              <a:solidFill>
                <a:srgbClr val="FFC000"/>
              </a:solidFill>
              <a:prstDash val="solid"/>
              <a:miter lim="800000"/>
              <a:headEnd type="none" w="sm" len="sm"/>
              <a:tailEnd type="none" w="sm" len="sm"/>
            </a:ln>
          </p:spPr>
        </p:cxnSp>
        <p:sp>
          <p:nvSpPr>
            <p:cNvPr id="206" name="Google Shape;206;p43"/>
            <p:cNvSpPr/>
            <p:nvPr/>
          </p:nvSpPr>
          <p:spPr>
            <a:xfrm rot="-5400000">
              <a:off x="11380874" y="356936"/>
              <a:ext cx="506326" cy="50632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07" name="Google Shape;207;p43"/>
            <p:cNvSpPr/>
            <p:nvPr/>
          </p:nvSpPr>
          <p:spPr>
            <a:xfrm>
              <a:off x="781297" y="489498"/>
              <a:ext cx="167498" cy="1674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grpSp>
        <p:nvGrpSpPr>
          <p:cNvPr id="208" name="Google Shape;208;p43"/>
          <p:cNvGrpSpPr/>
          <p:nvPr/>
        </p:nvGrpSpPr>
        <p:grpSpPr>
          <a:xfrm>
            <a:off x="-8156196" y="6042094"/>
            <a:ext cx="10328540" cy="167498"/>
            <a:chOff x="10668248" y="5893696"/>
            <a:chExt cx="10328540" cy="167498"/>
          </a:xfrm>
        </p:grpSpPr>
        <p:cxnSp>
          <p:nvCxnSpPr>
            <p:cNvPr id="209" name="Google Shape;209;p43"/>
            <p:cNvCxnSpPr/>
            <p:nvPr/>
          </p:nvCxnSpPr>
          <p:spPr>
            <a:xfrm>
              <a:off x="10751997" y="5977445"/>
              <a:ext cx="10244790" cy="38497"/>
            </a:xfrm>
            <a:prstGeom prst="straightConnector1">
              <a:avLst/>
            </a:prstGeom>
            <a:noFill/>
            <a:ln w="38100" cap="flat" cmpd="sng">
              <a:solidFill>
                <a:srgbClr val="FFC000"/>
              </a:solidFill>
              <a:prstDash val="solid"/>
              <a:miter lim="800000"/>
              <a:headEnd type="none" w="sm" len="sm"/>
              <a:tailEnd type="none" w="sm" len="sm"/>
            </a:ln>
          </p:spPr>
        </p:cxnSp>
        <p:sp>
          <p:nvSpPr>
            <p:cNvPr id="210" name="Google Shape;210;p43"/>
            <p:cNvSpPr/>
            <p:nvPr/>
          </p:nvSpPr>
          <p:spPr>
            <a:xfrm>
              <a:off x="10668248" y="5893696"/>
              <a:ext cx="167498" cy="1674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
        <p:nvSpPr>
          <p:cNvPr id="211" name="Google Shape;211;p43"/>
          <p:cNvSpPr/>
          <p:nvPr/>
        </p:nvSpPr>
        <p:spPr>
          <a:xfrm rot="10800000">
            <a:off x="11513458" y="721339"/>
            <a:ext cx="235719" cy="235719"/>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Heb_Main">
    <p:spTree>
      <p:nvGrpSpPr>
        <p:cNvPr id="1" name=""/>
        <p:cNvGrpSpPr/>
        <p:nvPr/>
      </p:nvGrpSpPr>
      <p:grpSpPr>
        <a:xfrm>
          <a:off x="0" y="0"/>
          <a:ext cx="0" cy="0"/>
          <a:chOff x="0" y="0"/>
          <a:chExt cx="0" cy="0"/>
        </a:xfrm>
      </p:grpSpPr>
      <p:pic>
        <p:nvPicPr>
          <p:cNvPr id="22" name="Picture 21">
            <a:extLst>
              <a:ext uri="{FF2B5EF4-FFF2-40B4-BE49-F238E27FC236}">
                <a16:creationId xmlns="" xmlns:a16="http://schemas.microsoft.com/office/drawing/2014/main" id="{3E25FC14-1447-894C-9B3F-3393E4457875}"/>
              </a:ext>
            </a:extLst>
          </p:cNvPr>
          <p:cNvPicPr>
            <a:picLocks noChangeAspect="1"/>
          </p:cNvPicPr>
          <p:nvPr/>
        </p:nvPicPr>
        <p:blipFill>
          <a:blip r:embed="rId2"/>
          <a:stretch>
            <a:fillRect/>
          </a:stretch>
        </p:blipFill>
        <p:spPr>
          <a:xfrm>
            <a:off x="0" y="-12700"/>
            <a:ext cx="12192000" cy="6858000"/>
          </a:xfrm>
          <a:prstGeom prst="rect">
            <a:avLst/>
          </a:prstGeom>
        </p:spPr>
      </p:pic>
      <p:sp>
        <p:nvSpPr>
          <p:cNvPr id="23" name="Rectangle 22">
            <a:extLst>
              <a:ext uri="{FF2B5EF4-FFF2-40B4-BE49-F238E27FC236}">
                <a16:creationId xmlns="" xmlns:a16="http://schemas.microsoft.com/office/drawing/2014/main" id="{CB555B5A-6A6C-3E4C-ADAE-778B7D2D0359}"/>
              </a:ext>
            </a:extLst>
          </p:cNvPr>
          <p:cNvSpPr/>
          <p:nvPr/>
        </p:nvSpPr>
        <p:spPr>
          <a:xfrm>
            <a:off x="2090531" y="2902421"/>
            <a:ext cx="8636822" cy="12179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latin typeface="Arial" panose="020B0604020202020204" pitchFamily="34" charset="0"/>
              <a:cs typeface="Arial" panose="020B0604020202020204" pitchFamily="34" charset="0"/>
            </a:endParaRPr>
          </a:p>
        </p:txBody>
      </p:sp>
      <p:sp>
        <p:nvSpPr>
          <p:cNvPr id="24" name="Rectangle 23">
            <a:extLst>
              <a:ext uri="{FF2B5EF4-FFF2-40B4-BE49-F238E27FC236}">
                <a16:creationId xmlns="" xmlns:a16="http://schemas.microsoft.com/office/drawing/2014/main" id="{6C9C108D-DF17-D94D-B478-B1D39585A5A5}"/>
              </a:ext>
            </a:extLst>
          </p:cNvPr>
          <p:cNvSpPr/>
          <p:nvPr/>
        </p:nvSpPr>
        <p:spPr>
          <a:xfrm>
            <a:off x="5098472" y="1831503"/>
            <a:ext cx="5884533" cy="107091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latin typeface="Arial" panose="020B0604020202020204" pitchFamily="34" charset="0"/>
              <a:cs typeface="Arial" panose="020B0604020202020204" pitchFamily="34" charset="0"/>
            </a:endParaRPr>
          </a:p>
        </p:txBody>
      </p:sp>
      <p:cxnSp>
        <p:nvCxnSpPr>
          <p:cNvPr id="26" name="Straight Connector 25">
            <a:extLst>
              <a:ext uri="{FF2B5EF4-FFF2-40B4-BE49-F238E27FC236}">
                <a16:creationId xmlns="" xmlns:a16="http://schemas.microsoft.com/office/drawing/2014/main" id="{483E9F71-40EC-904A-998B-27EBBD81B7D8}"/>
              </a:ext>
            </a:extLst>
          </p:cNvPr>
          <p:cNvCxnSpPr>
            <a:cxnSpLocks/>
          </p:cNvCxnSpPr>
          <p:nvPr/>
        </p:nvCxnSpPr>
        <p:spPr>
          <a:xfrm>
            <a:off x="7156173" y="1639956"/>
            <a:ext cx="4005469"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 xmlns:a16="http://schemas.microsoft.com/office/drawing/2014/main" id="{D1DA4F9E-AC5E-4E44-B0D3-AD506CC1F2FB}"/>
              </a:ext>
            </a:extLst>
          </p:cNvPr>
          <p:cNvSpPr/>
          <p:nvPr/>
        </p:nvSpPr>
        <p:spPr>
          <a:xfrm rot="16200000">
            <a:off x="10880058" y="2083803"/>
            <a:ext cx="205896" cy="2058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latin typeface="Arial" panose="020B0604020202020204" pitchFamily="34" charset="0"/>
              <a:cs typeface="Arial" panose="020B0604020202020204" pitchFamily="34" charset="0"/>
            </a:endParaRPr>
          </a:p>
        </p:txBody>
      </p:sp>
      <p:cxnSp>
        <p:nvCxnSpPr>
          <p:cNvPr id="28" name="Straight Connector 27">
            <a:extLst>
              <a:ext uri="{FF2B5EF4-FFF2-40B4-BE49-F238E27FC236}">
                <a16:creationId xmlns="" xmlns:a16="http://schemas.microsoft.com/office/drawing/2014/main" id="{F4CCDBE2-FBDE-6C46-8010-3BEB4D38025B}"/>
              </a:ext>
            </a:extLst>
          </p:cNvPr>
          <p:cNvCxnSpPr>
            <a:cxnSpLocks/>
          </p:cNvCxnSpPr>
          <p:nvPr/>
        </p:nvCxnSpPr>
        <p:spPr>
          <a:xfrm>
            <a:off x="2090531" y="4989650"/>
            <a:ext cx="6836653"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 xmlns:a16="http://schemas.microsoft.com/office/drawing/2014/main" id="{3722B399-0C27-314C-A9E5-A4C6E23B0F40}"/>
              </a:ext>
            </a:extLst>
          </p:cNvPr>
          <p:cNvGrpSpPr/>
          <p:nvPr/>
        </p:nvGrpSpPr>
        <p:grpSpPr>
          <a:xfrm>
            <a:off x="-110840" y="110839"/>
            <a:ext cx="1530097" cy="1525930"/>
            <a:chOff x="8374611" y="4283110"/>
            <a:chExt cx="2300578" cy="2294314"/>
          </a:xfrm>
        </p:grpSpPr>
        <p:pic>
          <p:nvPicPr>
            <p:cNvPr id="31" name="Picture 30">
              <a:extLst>
                <a:ext uri="{FF2B5EF4-FFF2-40B4-BE49-F238E27FC236}">
                  <a16:creationId xmlns="" xmlns:a16="http://schemas.microsoft.com/office/drawing/2014/main" id="{357199CA-CF9F-2040-A14F-9134F717DAC7}"/>
                </a:ext>
              </a:extLst>
            </p:cNvPr>
            <p:cNvPicPr>
              <a:picLocks noChangeAspect="1"/>
            </p:cNvPicPr>
            <p:nvPr/>
          </p:nvPicPr>
          <p:blipFill rotWithShape="1">
            <a:blip r:embed="rId3"/>
            <a:srcRect l="62938"/>
            <a:stretch/>
          </p:blipFill>
          <p:spPr>
            <a:xfrm>
              <a:off x="8873684" y="4283110"/>
              <a:ext cx="1227785" cy="1519621"/>
            </a:xfrm>
            <a:prstGeom prst="rect">
              <a:avLst/>
            </a:prstGeom>
          </p:spPr>
        </p:pic>
        <p:sp>
          <p:nvSpPr>
            <p:cNvPr id="32" name="Rectangle 31">
              <a:extLst>
                <a:ext uri="{FF2B5EF4-FFF2-40B4-BE49-F238E27FC236}">
                  <a16:creationId xmlns="" xmlns:a16="http://schemas.microsoft.com/office/drawing/2014/main" id="{65A931FB-F43D-E449-8EC5-C53927BF0CA6}"/>
                </a:ext>
              </a:extLst>
            </p:cNvPr>
            <p:cNvSpPr/>
            <p:nvPr/>
          </p:nvSpPr>
          <p:spPr>
            <a:xfrm>
              <a:off x="8374611" y="5883287"/>
              <a:ext cx="2300578" cy="694137"/>
            </a:xfrm>
            <a:prstGeom prst="rect">
              <a:avLst/>
            </a:prstGeom>
          </p:spPr>
          <p:txBody>
            <a:bodyPr wrap="square">
              <a:spAutoFit/>
            </a:bodyPr>
            <a:lstStyle/>
            <a:p>
              <a:pPr algn="ctr"/>
              <a:r>
                <a:rPr lang="x-none" sz="1200" dirty="0">
                  <a:solidFill>
                    <a:schemeClr val="bg1"/>
                  </a:solidFill>
                  <a:latin typeface="Arial" panose="020B0604020202020204" pitchFamily="34" charset="0"/>
                  <a:cs typeface="Arial" panose="020B0604020202020204" pitchFamily="34" charset="0"/>
                </a:rPr>
                <a:t>מדינת ישראל</a:t>
              </a:r>
            </a:p>
            <a:p>
              <a:pPr algn="ctr"/>
              <a:r>
                <a:rPr lang="x-none" sz="1200" dirty="0">
                  <a:solidFill>
                    <a:schemeClr val="bg1"/>
                  </a:solidFill>
                  <a:latin typeface="Arial" panose="020B0604020202020204" pitchFamily="34" charset="0"/>
                  <a:cs typeface="Arial" panose="020B0604020202020204" pitchFamily="34" charset="0"/>
                </a:rPr>
                <a:t>משרד החינוך</a:t>
              </a:r>
            </a:p>
          </p:txBody>
        </p:sp>
      </p:grpSp>
      <p:pic>
        <p:nvPicPr>
          <p:cNvPr id="33" name="Picture 32">
            <a:extLst>
              <a:ext uri="{FF2B5EF4-FFF2-40B4-BE49-F238E27FC236}">
                <a16:creationId xmlns="" xmlns:a16="http://schemas.microsoft.com/office/drawing/2014/main" id="{9A49B985-D8AE-614D-A6BB-C36081062387}"/>
              </a:ext>
            </a:extLst>
          </p:cNvPr>
          <p:cNvPicPr>
            <a:picLocks noChangeAspect="1"/>
          </p:cNvPicPr>
          <p:nvPr userDrawn="1"/>
        </p:nvPicPr>
        <p:blipFill>
          <a:blip r:embed="rId4"/>
          <a:stretch>
            <a:fillRect/>
          </a:stretch>
        </p:blipFill>
        <p:spPr>
          <a:xfrm>
            <a:off x="3332187" y="886221"/>
            <a:ext cx="9150178" cy="2791691"/>
          </a:xfrm>
          <a:prstGeom prst="rect">
            <a:avLst/>
          </a:prstGeom>
        </p:spPr>
      </p:pic>
      <p:sp>
        <p:nvSpPr>
          <p:cNvPr id="3" name="Text Placeholder 2">
            <a:extLst>
              <a:ext uri="{FF2B5EF4-FFF2-40B4-BE49-F238E27FC236}">
                <a16:creationId xmlns="" xmlns:a16="http://schemas.microsoft.com/office/drawing/2014/main" id="{3804F8FB-60CB-9346-BDE4-934153C344CF}"/>
              </a:ext>
            </a:extLst>
          </p:cNvPr>
          <p:cNvSpPr>
            <a:spLocks noGrp="1"/>
          </p:cNvSpPr>
          <p:nvPr>
            <p:ph type="body" sz="quarter" idx="15" hasCustomPrompt="1"/>
          </p:nvPr>
        </p:nvSpPr>
        <p:spPr>
          <a:xfrm>
            <a:off x="2222638" y="3092183"/>
            <a:ext cx="8382413" cy="824410"/>
          </a:xfrm>
          <a:prstGeom prst="rect">
            <a:avLst/>
          </a:prstGeom>
        </p:spPr>
        <p:txBody>
          <a:bodyPr anchor="ctr">
            <a:noAutofit/>
          </a:bodyPr>
          <a:lstStyle>
            <a:lvl1pPr marL="0" indent="0" algn="r" rtl="1">
              <a:buFontTx/>
              <a:buNone/>
              <a:defRPr sz="5000">
                <a:solidFill>
                  <a:schemeClr val="bg1"/>
                </a:solidFill>
                <a:latin typeface="Arial" panose="020B0604020202020204" pitchFamily="34" charset="0"/>
                <a:cs typeface="Arial" panose="020B0604020202020204" pitchFamily="34" charset="0"/>
              </a:defRPr>
            </a:lvl1pPr>
            <a:lvl2pPr algn="l" rtl="0">
              <a:defRPr sz="6000">
                <a:latin typeface="Arial" panose="020B0604020202020204" pitchFamily="34" charset="0"/>
                <a:cs typeface="Arial" panose="020B0604020202020204" pitchFamily="34" charset="0"/>
              </a:defRPr>
            </a:lvl2pPr>
            <a:lvl3pPr algn="l" rtl="0">
              <a:defRPr sz="6000">
                <a:latin typeface="Arial" panose="020B0604020202020204" pitchFamily="34" charset="0"/>
                <a:cs typeface="Arial" panose="020B0604020202020204" pitchFamily="34" charset="0"/>
              </a:defRPr>
            </a:lvl3pPr>
            <a:lvl4pPr algn="l" rtl="0">
              <a:defRPr sz="6000">
                <a:latin typeface="Arial" panose="020B0604020202020204" pitchFamily="34" charset="0"/>
                <a:cs typeface="Arial" panose="020B0604020202020204" pitchFamily="34" charset="0"/>
              </a:defRPr>
            </a:lvl4pPr>
            <a:lvl5pPr algn="l" rtl="0">
              <a:defRPr sz="6000">
                <a:latin typeface="Arial" panose="020B0604020202020204" pitchFamily="34" charset="0"/>
                <a:cs typeface="Arial" panose="020B0604020202020204" pitchFamily="34" charset="0"/>
              </a:defRPr>
            </a:lvl5pPr>
          </a:lstStyle>
          <a:p>
            <a:pPr lvl="0"/>
            <a:r>
              <a:rPr lang="he-IL" dirty="0"/>
              <a:t>שיעור חשבון לכיתה א</a:t>
            </a:r>
            <a:endParaRPr lang="en-US" dirty="0"/>
          </a:p>
        </p:txBody>
      </p:sp>
      <p:sp>
        <p:nvSpPr>
          <p:cNvPr id="5" name="Text Placeholder 4">
            <a:extLst>
              <a:ext uri="{FF2B5EF4-FFF2-40B4-BE49-F238E27FC236}">
                <a16:creationId xmlns="" xmlns:a16="http://schemas.microsoft.com/office/drawing/2014/main" id="{2B5EABBC-5AEA-FA4F-B36C-C38528E262DA}"/>
              </a:ext>
            </a:extLst>
          </p:cNvPr>
          <p:cNvSpPr>
            <a:spLocks noGrp="1"/>
          </p:cNvSpPr>
          <p:nvPr>
            <p:ph type="body" sz="quarter" idx="16" hasCustomPrompt="1"/>
          </p:nvPr>
        </p:nvSpPr>
        <p:spPr>
          <a:xfrm>
            <a:off x="2222639" y="4469272"/>
            <a:ext cx="6704545" cy="411774"/>
          </a:xfrm>
          <a:prstGeom prst="rect">
            <a:avLst/>
          </a:prstGeom>
        </p:spPr>
        <p:txBody>
          <a:bodyPr>
            <a:noAutofit/>
          </a:bodyPr>
          <a:lstStyle>
            <a:lvl1pPr marL="0" indent="0" algn="r" rtl="1">
              <a:buNone/>
              <a:defRPr sz="2800">
                <a:solidFill>
                  <a:schemeClr val="bg1"/>
                </a:solidFill>
                <a:latin typeface="Arial" panose="020B0604020202020204" pitchFamily="34" charset="0"/>
                <a:cs typeface="Arial" panose="020B0604020202020204" pitchFamily="34" charset="0"/>
              </a:defRPr>
            </a:lvl1pPr>
            <a:lvl2pPr>
              <a:defRPr sz="2800"/>
            </a:lvl2pPr>
            <a:lvl3pPr>
              <a:defRPr sz="2800"/>
            </a:lvl3pPr>
            <a:lvl4pPr>
              <a:defRPr sz="2800"/>
            </a:lvl4pPr>
            <a:lvl5pPr>
              <a:defRPr sz="2800"/>
            </a:lvl5pPr>
          </a:lstStyle>
          <a:p>
            <a:pPr lvl="0"/>
            <a:r>
              <a:rPr lang="he-IL" dirty="0"/>
              <a:t>נושא השיעור:</a:t>
            </a:r>
            <a:endParaRPr lang="en-US" dirty="0"/>
          </a:p>
        </p:txBody>
      </p:sp>
      <p:sp>
        <p:nvSpPr>
          <p:cNvPr id="11" name="Text Placeholder 10">
            <a:extLst>
              <a:ext uri="{FF2B5EF4-FFF2-40B4-BE49-F238E27FC236}">
                <a16:creationId xmlns="" xmlns:a16="http://schemas.microsoft.com/office/drawing/2014/main" id="{202EF151-4A98-504F-9823-B535A37E95D4}"/>
              </a:ext>
            </a:extLst>
          </p:cNvPr>
          <p:cNvSpPr>
            <a:spLocks noGrp="1"/>
          </p:cNvSpPr>
          <p:nvPr>
            <p:ph type="body" sz="quarter" idx="18" hasCustomPrompt="1"/>
          </p:nvPr>
        </p:nvSpPr>
        <p:spPr>
          <a:xfrm>
            <a:off x="2222639" y="5115055"/>
            <a:ext cx="6704013" cy="385860"/>
          </a:xfrm>
          <a:prstGeom prst="rect">
            <a:avLst/>
          </a:prstGeom>
        </p:spPr>
        <p:txBody>
          <a:bodyPr/>
          <a:lstStyle>
            <a:lvl1pPr marL="0" indent="0" algn="r" rtl="1">
              <a:buNone/>
              <a:defRPr>
                <a:solidFill>
                  <a:schemeClr val="bg1"/>
                </a:solidFill>
                <a:latin typeface="Arial" panose="020B0604020202020204" pitchFamily="34" charset="0"/>
                <a:cs typeface="Arial" panose="020B0604020202020204" pitchFamily="34" charset="0"/>
              </a:defRPr>
            </a:lvl1pPr>
            <a:lvl2pPr algn="l" rtl="0">
              <a:defRPr/>
            </a:lvl2pPr>
            <a:lvl3pPr algn="l" rtl="0">
              <a:defRPr/>
            </a:lvl3pPr>
            <a:lvl4pPr algn="l" rtl="0">
              <a:defRPr/>
            </a:lvl4pPr>
            <a:lvl5pPr algn="l" rtl="0">
              <a:defRPr/>
            </a:lvl5pPr>
          </a:lstStyle>
          <a:p>
            <a:pPr lvl="0"/>
            <a:r>
              <a:rPr lang="he-IL" dirty="0"/>
              <a:t>שם המורה:</a:t>
            </a:r>
            <a:endParaRPr lang="en-US" dirty="0"/>
          </a:p>
        </p:txBody>
      </p:sp>
    </p:spTree>
    <p:extLst>
      <p:ext uri="{BB962C8B-B14F-4D97-AF65-F5344CB8AC3E}">
        <p14:creationId xmlns:p14="http://schemas.microsoft.com/office/powerpoint/2010/main" val="5415423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_הקניית ידע">
  <p:cSld name="1_הקניית ידע">
    <p:spTree>
      <p:nvGrpSpPr>
        <p:cNvPr id="1" name="Shape 123"/>
        <p:cNvGrpSpPr/>
        <p:nvPr/>
      </p:nvGrpSpPr>
      <p:grpSpPr>
        <a:xfrm>
          <a:off x="0" y="0"/>
          <a:ext cx="0" cy="0"/>
          <a:chOff x="0" y="0"/>
          <a:chExt cx="0" cy="0"/>
        </a:xfrm>
      </p:grpSpPr>
      <p:grpSp>
        <p:nvGrpSpPr>
          <p:cNvPr id="124" name="Google Shape;124;p35"/>
          <p:cNvGrpSpPr/>
          <p:nvPr/>
        </p:nvGrpSpPr>
        <p:grpSpPr>
          <a:xfrm>
            <a:off x="358720" y="6187719"/>
            <a:ext cx="3913243" cy="506326"/>
            <a:chOff x="358720" y="6187719"/>
            <a:chExt cx="3913243" cy="506326"/>
          </a:xfrm>
        </p:grpSpPr>
        <p:cxnSp>
          <p:nvCxnSpPr>
            <p:cNvPr id="125" name="Google Shape;125;p35"/>
            <p:cNvCxnSpPr/>
            <p:nvPr/>
          </p:nvCxnSpPr>
          <p:spPr>
            <a:xfrm>
              <a:off x="865046" y="6434480"/>
              <a:ext cx="3406917" cy="12802"/>
            </a:xfrm>
            <a:prstGeom prst="straightConnector1">
              <a:avLst/>
            </a:prstGeom>
            <a:noFill/>
            <a:ln w="38100" cap="flat" cmpd="sng">
              <a:solidFill>
                <a:srgbClr val="FFC000"/>
              </a:solidFill>
              <a:prstDash val="solid"/>
              <a:miter lim="800000"/>
              <a:headEnd type="none" w="sm" len="sm"/>
              <a:tailEnd type="none" w="sm" len="sm"/>
            </a:ln>
          </p:spPr>
        </p:cxnSp>
        <p:sp>
          <p:nvSpPr>
            <p:cNvPr id="126" name="Google Shape;126;p35"/>
            <p:cNvSpPr/>
            <p:nvPr/>
          </p:nvSpPr>
          <p:spPr>
            <a:xfrm rot="-5400000">
              <a:off x="358720" y="6187719"/>
              <a:ext cx="506326" cy="50632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27" name="Google Shape;127;p35"/>
            <p:cNvSpPr/>
            <p:nvPr/>
          </p:nvSpPr>
          <p:spPr>
            <a:xfrm>
              <a:off x="781297" y="6357132"/>
              <a:ext cx="167498" cy="1674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
        <p:nvSpPr>
          <p:cNvPr id="128" name="Google Shape;128;p35"/>
          <p:cNvSpPr txBox="1">
            <a:spLocks noGrp="1"/>
          </p:cNvSpPr>
          <p:nvPr>
            <p:ph type="body" idx="1"/>
          </p:nvPr>
        </p:nvSpPr>
        <p:spPr>
          <a:xfrm>
            <a:off x="1671638" y="1928813"/>
            <a:ext cx="9572625" cy="3844925"/>
          </a:xfrm>
          <a:prstGeom prst="rect">
            <a:avLst/>
          </a:prstGeom>
          <a:noFill/>
          <a:ln>
            <a:noFill/>
          </a:ln>
        </p:spPr>
        <p:txBody>
          <a:bodyPr spcFirstLastPara="1" wrap="square" lIns="91425" tIns="45700" rIns="91425" bIns="45700" anchor="t" anchorCtr="0">
            <a:normAutofit/>
          </a:bodyPr>
          <a:lstStyle>
            <a:lvl1pPr marL="457200" lvl="0" indent="-228600" algn="ctr" rtl="1">
              <a:lnSpc>
                <a:spcPct val="100000"/>
              </a:lnSpc>
              <a:spcBef>
                <a:spcPts val="800"/>
              </a:spcBef>
              <a:spcAft>
                <a:spcPts val="0"/>
              </a:spcAft>
              <a:buClr>
                <a:schemeClr val="dk1"/>
              </a:buClr>
              <a:buSzPts val="3600"/>
              <a:buNone/>
              <a:defRPr sz="3600">
                <a:latin typeface="Calibri"/>
                <a:ea typeface="Calibri"/>
                <a:cs typeface="Calibri"/>
                <a:sym typeface="Calibri"/>
              </a:defRPr>
            </a:lvl1pPr>
            <a:lvl2pPr marL="914400" lvl="1" indent="-228600" algn="ctr" rtl="1">
              <a:lnSpc>
                <a:spcPct val="90000"/>
              </a:lnSpc>
              <a:spcBef>
                <a:spcPts val="800"/>
              </a:spcBef>
              <a:spcAft>
                <a:spcPts val="0"/>
              </a:spcAft>
              <a:buClr>
                <a:schemeClr val="dk1"/>
              </a:buClr>
              <a:buSzPts val="2400"/>
              <a:buNone/>
              <a:defRPr/>
            </a:lvl2pPr>
            <a:lvl3pPr marL="1371600" lvl="2" indent="-228600" algn="ctr" rtl="1">
              <a:lnSpc>
                <a:spcPct val="90000"/>
              </a:lnSpc>
              <a:spcBef>
                <a:spcPts val="500"/>
              </a:spcBef>
              <a:spcAft>
                <a:spcPts val="0"/>
              </a:spcAft>
              <a:buClr>
                <a:schemeClr val="dk1"/>
              </a:buClr>
              <a:buSzPts val="2000"/>
              <a:buNone/>
              <a:defRPr/>
            </a:lvl3pPr>
            <a:lvl4pPr marL="1828800" lvl="3" indent="-228600" algn="ctr" rtl="1">
              <a:lnSpc>
                <a:spcPct val="90000"/>
              </a:lnSpc>
              <a:spcBef>
                <a:spcPts val="500"/>
              </a:spcBef>
              <a:spcAft>
                <a:spcPts val="0"/>
              </a:spcAft>
              <a:buClr>
                <a:schemeClr val="dk1"/>
              </a:buClr>
              <a:buSzPts val="1800"/>
              <a:buNone/>
              <a:defRPr/>
            </a:lvl4pPr>
            <a:lvl5pPr marL="2286000" lvl="4" indent="-228600" algn="ctr" rtl="1">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29" name="Google Shape;129;p35"/>
          <p:cNvPicPr preferRelativeResize="0"/>
          <p:nvPr/>
        </p:nvPicPr>
        <p:blipFill rotWithShape="1">
          <a:blip r:embed="rId2">
            <a:alphaModFix/>
          </a:blip>
          <a:srcRect t="4861" b="71253"/>
          <a:stretch/>
        </p:blipFill>
        <p:spPr>
          <a:xfrm>
            <a:off x="0" y="0"/>
            <a:ext cx="12192000" cy="1638096"/>
          </a:xfrm>
          <a:prstGeom prst="rect">
            <a:avLst/>
          </a:prstGeom>
          <a:noFill/>
          <a:ln>
            <a:noFill/>
          </a:ln>
        </p:spPr>
      </p:pic>
      <p:sp>
        <p:nvSpPr>
          <p:cNvPr id="130" name="Google Shape;130;p35"/>
          <p:cNvSpPr txBox="1">
            <a:spLocks noGrp="1"/>
          </p:cNvSpPr>
          <p:nvPr>
            <p:ph type="title"/>
          </p:nvPr>
        </p:nvSpPr>
        <p:spPr>
          <a:xfrm>
            <a:off x="3081590" y="663126"/>
            <a:ext cx="8280000" cy="720000"/>
          </a:xfrm>
          <a:prstGeom prst="rect">
            <a:avLst/>
          </a:prstGeom>
          <a:solidFill>
            <a:schemeClr val="accent1"/>
          </a:solidFill>
          <a:ln>
            <a:noFill/>
          </a:ln>
        </p:spPr>
        <p:txBody>
          <a:bodyPr spcFirstLastPara="1" wrap="square" lIns="91425" tIns="45700" rIns="91425" bIns="45700" anchor="b" anchorCtr="0">
            <a:normAutofit/>
          </a:bodyPr>
          <a:lstStyle>
            <a:lvl1pPr lvl="0" algn="r" rtl="1">
              <a:lnSpc>
                <a:spcPct val="90000"/>
              </a:lnSpc>
              <a:spcBef>
                <a:spcPts val="800"/>
              </a:spcBef>
              <a:spcAft>
                <a:spcPts val="0"/>
              </a:spcAft>
              <a:buClr>
                <a:schemeClr val="lt1"/>
              </a:buClr>
              <a:buSzPts val="4400"/>
              <a:buFont typeface="Calibri"/>
              <a:buNone/>
              <a:defRPr>
                <a:solidFill>
                  <a:schemeClr val="lt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1" name="Google Shape;131;p35"/>
          <p:cNvSpPr/>
          <p:nvPr/>
        </p:nvSpPr>
        <p:spPr>
          <a:xfrm rot="-5400000">
            <a:off x="11332780" y="835199"/>
            <a:ext cx="176581" cy="176581"/>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תרגול">
  <p:cSld name="1_תרגול">
    <p:spTree>
      <p:nvGrpSpPr>
        <p:cNvPr id="1" name="Shape 132"/>
        <p:cNvGrpSpPr/>
        <p:nvPr/>
      </p:nvGrpSpPr>
      <p:grpSpPr>
        <a:xfrm>
          <a:off x="0" y="0"/>
          <a:ext cx="0" cy="0"/>
          <a:chOff x="0" y="0"/>
          <a:chExt cx="0" cy="0"/>
        </a:xfrm>
      </p:grpSpPr>
      <p:cxnSp>
        <p:nvCxnSpPr>
          <p:cNvPr id="133" name="Google Shape;133;p36"/>
          <p:cNvCxnSpPr/>
          <p:nvPr/>
        </p:nvCxnSpPr>
        <p:spPr>
          <a:xfrm>
            <a:off x="9092667" y="352323"/>
            <a:ext cx="3406917" cy="12802"/>
          </a:xfrm>
          <a:prstGeom prst="straightConnector1">
            <a:avLst/>
          </a:prstGeom>
          <a:noFill/>
          <a:ln w="38100" cap="flat" cmpd="sng">
            <a:solidFill>
              <a:srgbClr val="FFC000"/>
            </a:solidFill>
            <a:prstDash val="solid"/>
            <a:miter lim="800000"/>
            <a:headEnd type="none" w="sm" len="sm"/>
            <a:tailEnd type="none" w="sm" len="sm"/>
          </a:ln>
        </p:spPr>
      </p:cxnSp>
      <p:grpSp>
        <p:nvGrpSpPr>
          <p:cNvPr id="134" name="Google Shape;134;p36"/>
          <p:cNvGrpSpPr/>
          <p:nvPr/>
        </p:nvGrpSpPr>
        <p:grpSpPr>
          <a:xfrm>
            <a:off x="358720" y="6187719"/>
            <a:ext cx="3913243" cy="506326"/>
            <a:chOff x="358720" y="6187719"/>
            <a:chExt cx="3913243" cy="506326"/>
          </a:xfrm>
        </p:grpSpPr>
        <p:cxnSp>
          <p:nvCxnSpPr>
            <p:cNvPr id="135" name="Google Shape;135;p36"/>
            <p:cNvCxnSpPr/>
            <p:nvPr/>
          </p:nvCxnSpPr>
          <p:spPr>
            <a:xfrm>
              <a:off x="865046" y="6434480"/>
              <a:ext cx="3406917" cy="12802"/>
            </a:xfrm>
            <a:prstGeom prst="straightConnector1">
              <a:avLst/>
            </a:prstGeom>
            <a:noFill/>
            <a:ln w="38100" cap="flat" cmpd="sng">
              <a:solidFill>
                <a:srgbClr val="FFC000"/>
              </a:solidFill>
              <a:prstDash val="solid"/>
              <a:miter lim="800000"/>
              <a:headEnd type="none" w="sm" len="sm"/>
              <a:tailEnd type="none" w="sm" len="sm"/>
            </a:ln>
          </p:spPr>
        </p:cxnSp>
        <p:sp>
          <p:nvSpPr>
            <p:cNvPr id="136" name="Google Shape;136;p36"/>
            <p:cNvSpPr/>
            <p:nvPr/>
          </p:nvSpPr>
          <p:spPr>
            <a:xfrm rot="-5400000">
              <a:off x="358720" y="6187719"/>
              <a:ext cx="506326" cy="50632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37" name="Google Shape;137;p36"/>
            <p:cNvSpPr/>
            <p:nvPr/>
          </p:nvSpPr>
          <p:spPr>
            <a:xfrm>
              <a:off x="781297" y="6357132"/>
              <a:ext cx="167498" cy="1674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
        <p:nvSpPr>
          <p:cNvPr id="138" name="Google Shape;138;p3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800"/>
              </a:spcBef>
              <a:spcAft>
                <a:spcPts val="0"/>
              </a:spcAft>
              <a:buClr>
                <a:schemeClr val="dk1"/>
              </a:buClr>
              <a:buSzPts val="4400"/>
              <a:buFont typeface="Calibri"/>
              <a:buNone/>
              <a:defRPr>
                <a:solidFill>
                  <a:schemeClr val="dk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9" name="Google Shape;139;p3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marR="0" lvl="0" indent="-406400" algn="r" rtl="1">
              <a:lnSpc>
                <a:spcPct val="100000"/>
              </a:lnSpc>
              <a:spcBef>
                <a:spcPts val="1000"/>
              </a:spcBef>
              <a:spcAft>
                <a:spcPts val="0"/>
              </a:spcAft>
              <a:buClr>
                <a:schemeClr val="accent2"/>
              </a:buClr>
              <a:buSzPts val="2800"/>
              <a:buFont typeface="Arial"/>
              <a:buChar char="•"/>
              <a:defRPr>
                <a:latin typeface="Calibri"/>
                <a:ea typeface="Calibri"/>
                <a:cs typeface="Calibri"/>
                <a:sym typeface="Calibri"/>
              </a:defRPr>
            </a:lvl1pPr>
            <a:lvl2pPr marL="914400" lvl="1" indent="-342900" algn="r" rtl="1">
              <a:lnSpc>
                <a:spcPct val="90000"/>
              </a:lnSpc>
              <a:spcBef>
                <a:spcPts val="8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0" name="Google Shape;140;p36"/>
          <p:cNvSpPr txBox="1">
            <a:spLocks noGrp="1"/>
          </p:cNvSpPr>
          <p:nvPr>
            <p:ph type="body" idx="2"/>
          </p:nvPr>
        </p:nvSpPr>
        <p:spPr>
          <a:xfrm>
            <a:off x="6275754" y="1825625"/>
            <a:ext cx="5078046" cy="4351338"/>
          </a:xfrm>
          <a:prstGeom prst="rect">
            <a:avLst/>
          </a:prstGeom>
          <a:noFill/>
          <a:ln>
            <a:noFill/>
          </a:ln>
        </p:spPr>
        <p:txBody>
          <a:bodyPr spcFirstLastPara="1" wrap="square" lIns="91425" tIns="45700" rIns="91425" bIns="45700" anchor="t" anchorCtr="0">
            <a:normAutofit/>
          </a:bodyPr>
          <a:lstStyle>
            <a:lvl1pPr marL="457200" marR="0" lvl="0" indent="-406400" algn="r" rtl="1">
              <a:lnSpc>
                <a:spcPct val="100000"/>
              </a:lnSpc>
              <a:spcBef>
                <a:spcPts val="1000"/>
              </a:spcBef>
              <a:spcAft>
                <a:spcPts val="0"/>
              </a:spcAft>
              <a:buClr>
                <a:schemeClr val="accent2"/>
              </a:buClr>
              <a:buSzPts val="2800"/>
              <a:buFont typeface="Arial"/>
              <a:buChar char="•"/>
              <a:defRPr>
                <a:latin typeface="Calibri"/>
                <a:ea typeface="Calibri"/>
                <a:cs typeface="Calibri"/>
                <a:sym typeface="Calibri"/>
              </a:defRPr>
            </a:lvl1pPr>
            <a:lvl2pPr marL="914400" lvl="1" indent="-342900" algn="r" rtl="1">
              <a:lnSpc>
                <a:spcPct val="90000"/>
              </a:lnSpc>
              <a:spcBef>
                <a:spcPts val="8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סיכום">
  <p:cSld name="סיכום">
    <p:spTree>
      <p:nvGrpSpPr>
        <p:cNvPr id="1" name="Shape 141"/>
        <p:cNvGrpSpPr/>
        <p:nvPr/>
      </p:nvGrpSpPr>
      <p:grpSpPr>
        <a:xfrm>
          <a:off x="0" y="0"/>
          <a:ext cx="0" cy="0"/>
          <a:chOff x="0" y="0"/>
          <a:chExt cx="0" cy="0"/>
        </a:xfrm>
      </p:grpSpPr>
      <p:grpSp>
        <p:nvGrpSpPr>
          <p:cNvPr id="142" name="Google Shape;142;p37"/>
          <p:cNvGrpSpPr/>
          <p:nvPr/>
        </p:nvGrpSpPr>
        <p:grpSpPr>
          <a:xfrm>
            <a:off x="358720" y="6187719"/>
            <a:ext cx="3913243" cy="506326"/>
            <a:chOff x="358720" y="6187719"/>
            <a:chExt cx="3913243" cy="506326"/>
          </a:xfrm>
        </p:grpSpPr>
        <p:cxnSp>
          <p:nvCxnSpPr>
            <p:cNvPr id="143" name="Google Shape;143;p37"/>
            <p:cNvCxnSpPr/>
            <p:nvPr/>
          </p:nvCxnSpPr>
          <p:spPr>
            <a:xfrm>
              <a:off x="865046" y="6434480"/>
              <a:ext cx="3406917" cy="12802"/>
            </a:xfrm>
            <a:prstGeom prst="straightConnector1">
              <a:avLst/>
            </a:prstGeom>
            <a:noFill/>
            <a:ln w="38100" cap="flat" cmpd="sng">
              <a:solidFill>
                <a:srgbClr val="FFC000"/>
              </a:solidFill>
              <a:prstDash val="solid"/>
              <a:miter lim="800000"/>
              <a:headEnd type="none" w="sm" len="sm"/>
              <a:tailEnd type="none" w="sm" len="sm"/>
            </a:ln>
          </p:spPr>
        </p:cxnSp>
        <p:sp>
          <p:nvSpPr>
            <p:cNvPr id="144" name="Google Shape;144;p37"/>
            <p:cNvSpPr/>
            <p:nvPr/>
          </p:nvSpPr>
          <p:spPr>
            <a:xfrm rot="-5400000">
              <a:off x="358720" y="6187719"/>
              <a:ext cx="506326" cy="50632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45" name="Google Shape;145;p37"/>
            <p:cNvSpPr/>
            <p:nvPr/>
          </p:nvSpPr>
          <p:spPr>
            <a:xfrm>
              <a:off x="781297" y="6357132"/>
              <a:ext cx="167498" cy="1674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
        <p:nvSpPr>
          <p:cNvPr id="146" name="Google Shape;146;p37"/>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marR="0" lvl="0" indent="-406400" algn="r" rtl="1">
              <a:lnSpc>
                <a:spcPct val="100000"/>
              </a:lnSpc>
              <a:spcBef>
                <a:spcPts val="1000"/>
              </a:spcBef>
              <a:spcAft>
                <a:spcPts val="0"/>
              </a:spcAft>
              <a:buClr>
                <a:schemeClr val="accent2"/>
              </a:buClr>
              <a:buSzPts val="2800"/>
              <a:buFont typeface="Arial"/>
              <a:buChar char="•"/>
              <a:defRPr>
                <a:latin typeface="Calibri"/>
                <a:ea typeface="Calibri"/>
                <a:cs typeface="Calibri"/>
                <a:sym typeface="Calibri"/>
              </a:defRPr>
            </a:lvl1pPr>
            <a:lvl2pPr marL="914400" lvl="1" indent="-342900" algn="r" rtl="1">
              <a:lnSpc>
                <a:spcPct val="90000"/>
              </a:lnSpc>
              <a:spcBef>
                <a:spcPts val="8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7" name="Google Shape;147;p37"/>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marR="0" lvl="0" indent="-406400" algn="r" rtl="1">
              <a:lnSpc>
                <a:spcPct val="100000"/>
              </a:lnSpc>
              <a:spcBef>
                <a:spcPts val="1000"/>
              </a:spcBef>
              <a:spcAft>
                <a:spcPts val="0"/>
              </a:spcAft>
              <a:buClr>
                <a:schemeClr val="accent2"/>
              </a:buClr>
              <a:buSzPts val="2800"/>
              <a:buFont typeface="Arial"/>
              <a:buChar char="•"/>
              <a:defRPr>
                <a:latin typeface="Calibri"/>
                <a:ea typeface="Calibri"/>
                <a:cs typeface="Calibri"/>
                <a:sym typeface="Calibri"/>
              </a:defRPr>
            </a:lvl1pPr>
            <a:lvl2pPr marL="914400" lvl="1" indent="-342900" algn="r" rtl="1">
              <a:lnSpc>
                <a:spcPct val="90000"/>
              </a:lnSpc>
              <a:spcBef>
                <a:spcPts val="8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48" name="Google Shape;148;p37"/>
          <p:cNvPicPr preferRelativeResize="0"/>
          <p:nvPr/>
        </p:nvPicPr>
        <p:blipFill rotWithShape="1">
          <a:blip r:embed="rId2">
            <a:alphaModFix/>
          </a:blip>
          <a:srcRect t="45139" b="30974"/>
          <a:stretch/>
        </p:blipFill>
        <p:spPr>
          <a:xfrm>
            <a:off x="0" y="0"/>
            <a:ext cx="12192000" cy="1638096"/>
          </a:xfrm>
          <a:prstGeom prst="rect">
            <a:avLst/>
          </a:prstGeom>
          <a:noFill/>
          <a:ln>
            <a:noFill/>
          </a:ln>
        </p:spPr>
      </p:pic>
      <p:sp>
        <p:nvSpPr>
          <p:cNvPr id="149" name="Google Shape;149;p37"/>
          <p:cNvSpPr txBox="1">
            <a:spLocks noGrp="1"/>
          </p:cNvSpPr>
          <p:nvPr>
            <p:ph type="title"/>
          </p:nvPr>
        </p:nvSpPr>
        <p:spPr>
          <a:xfrm>
            <a:off x="3081590" y="663126"/>
            <a:ext cx="8280000" cy="720000"/>
          </a:xfrm>
          <a:prstGeom prst="rect">
            <a:avLst/>
          </a:prstGeom>
          <a:solidFill>
            <a:schemeClr val="accent1"/>
          </a:solidFill>
          <a:ln>
            <a:noFill/>
          </a:ln>
        </p:spPr>
        <p:txBody>
          <a:bodyPr spcFirstLastPara="1" wrap="square" lIns="91425" tIns="45700" rIns="91425" bIns="45700" anchor="b" anchorCtr="0">
            <a:normAutofit/>
          </a:bodyPr>
          <a:lstStyle>
            <a:lvl1pPr lvl="0" algn="r" rtl="1">
              <a:lnSpc>
                <a:spcPct val="90000"/>
              </a:lnSpc>
              <a:spcBef>
                <a:spcPts val="800"/>
              </a:spcBef>
              <a:spcAft>
                <a:spcPts val="0"/>
              </a:spcAft>
              <a:buClr>
                <a:schemeClr val="lt1"/>
              </a:buClr>
              <a:buSzPts val="4400"/>
              <a:buFont typeface="Calibri"/>
              <a:buNone/>
              <a:defRPr>
                <a:solidFill>
                  <a:schemeClr val="lt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0" name="Google Shape;150;p37"/>
          <p:cNvSpPr/>
          <p:nvPr/>
        </p:nvSpPr>
        <p:spPr>
          <a:xfrm rot="-5400000">
            <a:off x="11332780" y="835199"/>
            <a:ext cx="176581" cy="176581"/>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משימה באופק">
  <p:cSld name="משימה באופק">
    <p:spTree>
      <p:nvGrpSpPr>
        <p:cNvPr id="1" name="Shape 151"/>
        <p:cNvGrpSpPr/>
        <p:nvPr/>
      </p:nvGrpSpPr>
      <p:grpSpPr>
        <a:xfrm>
          <a:off x="0" y="0"/>
          <a:ext cx="0" cy="0"/>
          <a:chOff x="0" y="0"/>
          <a:chExt cx="0" cy="0"/>
        </a:xfrm>
      </p:grpSpPr>
      <p:sp>
        <p:nvSpPr>
          <p:cNvPr id="152" name="Google Shape;152;p38"/>
          <p:cNvSpPr>
            <a:spLocks noGrp="1"/>
          </p:cNvSpPr>
          <p:nvPr>
            <p:ph type="pic" idx="2"/>
          </p:nvPr>
        </p:nvSpPr>
        <p:spPr>
          <a:xfrm>
            <a:off x="990948" y="1541766"/>
            <a:ext cx="10256245" cy="4519533"/>
          </a:xfrm>
          <a:prstGeom prst="rect">
            <a:avLst/>
          </a:prstGeom>
          <a:noFill/>
          <a:ln>
            <a:noFill/>
          </a:ln>
        </p:spPr>
        <p:txBody>
          <a:bodyPr spcFirstLastPara="1" wrap="square" lIns="91425" tIns="45700" rIns="91425" bIns="45700" anchor="t" anchorCtr="0">
            <a:normAutofit/>
          </a:bodyPr>
          <a:lstStyle>
            <a:lvl1pPr marR="0" lvl="0" algn="r" rtl="1">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r" rtl="1">
              <a:lnSpc>
                <a:spcPct val="90000"/>
              </a:lnSpc>
              <a:spcBef>
                <a:spcPts val="8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r" rtl="1">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r" rtl="1">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r" rtl="1">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grpSp>
        <p:nvGrpSpPr>
          <p:cNvPr id="153" name="Google Shape;153;p38"/>
          <p:cNvGrpSpPr/>
          <p:nvPr/>
        </p:nvGrpSpPr>
        <p:grpSpPr>
          <a:xfrm>
            <a:off x="-2381248" y="158428"/>
            <a:ext cx="14545456" cy="6541143"/>
            <a:chOff x="-2455150" y="146499"/>
            <a:chExt cx="14545456" cy="6541143"/>
          </a:xfrm>
        </p:grpSpPr>
        <p:sp>
          <p:nvSpPr>
            <p:cNvPr id="154" name="Google Shape;154;p38"/>
            <p:cNvSpPr/>
            <p:nvPr/>
          </p:nvSpPr>
          <p:spPr>
            <a:xfrm>
              <a:off x="11517522" y="146499"/>
              <a:ext cx="503306" cy="503306"/>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Calibri"/>
                <a:ea typeface="Calibri"/>
                <a:cs typeface="Calibri"/>
                <a:sym typeface="Calibri"/>
              </a:endParaRPr>
            </a:p>
          </p:txBody>
        </p:sp>
        <p:cxnSp>
          <p:nvCxnSpPr>
            <p:cNvPr id="155" name="Google Shape;155;p38"/>
            <p:cNvCxnSpPr/>
            <p:nvPr/>
          </p:nvCxnSpPr>
          <p:spPr>
            <a:xfrm>
              <a:off x="-2455150" y="6434480"/>
              <a:ext cx="3406917" cy="12802"/>
            </a:xfrm>
            <a:prstGeom prst="straightConnector1">
              <a:avLst/>
            </a:prstGeom>
            <a:noFill/>
            <a:ln w="38100" cap="flat" cmpd="sng">
              <a:solidFill>
                <a:srgbClr val="FFC000"/>
              </a:solidFill>
              <a:prstDash val="solid"/>
              <a:miter lim="800000"/>
              <a:headEnd type="none" w="sm" len="sm"/>
              <a:tailEnd type="none" w="sm" len="sm"/>
            </a:ln>
          </p:spPr>
        </p:cxnSp>
        <p:grpSp>
          <p:nvGrpSpPr>
            <p:cNvPr id="156" name="Google Shape;156;p38"/>
            <p:cNvGrpSpPr/>
            <p:nvPr/>
          </p:nvGrpSpPr>
          <p:grpSpPr>
            <a:xfrm rot="10800000">
              <a:off x="8177063" y="6181316"/>
              <a:ext cx="3913243" cy="506326"/>
              <a:chOff x="358720" y="6187719"/>
              <a:chExt cx="3913243" cy="506326"/>
            </a:xfrm>
          </p:grpSpPr>
          <p:cxnSp>
            <p:nvCxnSpPr>
              <p:cNvPr id="157" name="Google Shape;157;p38"/>
              <p:cNvCxnSpPr/>
              <p:nvPr/>
            </p:nvCxnSpPr>
            <p:spPr>
              <a:xfrm>
                <a:off x="865046" y="6434480"/>
                <a:ext cx="3406917" cy="12802"/>
              </a:xfrm>
              <a:prstGeom prst="straightConnector1">
                <a:avLst/>
              </a:prstGeom>
              <a:noFill/>
              <a:ln w="38100" cap="flat" cmpd="sng">
                <a:solidFill>
                  <a:srgbClr val="FFC000"/>
                </a:solidFill>
                <a:prstDash val="solid"/>
                <a:miter lim="800000"/>
                <a:headEnd type="none" w="sm" len="sm"/>
                <a:tailEnd type="none" w="sm" len="sm"/>
              </a:ln>
            </p:spPr>
          </p:cxnSp>
          <p:sp>
            <p:nvSpPr>
              <p:cNvPr id="158" name="Google Shape;158;p38"/>
              <p:cNvSpPr/>
              <p:nvPr/>
            </p:nvSpPr>
            <p:spPr>
              <a:xfrm rot="-5400000">
                <a:off x="358720" y="6187719"/>
                <a:ext cx="506326" cy="506326"/>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59" name="Google Shape;159;p38"/>
              <p:cNvSpPr/>
              <p:nvPr/>
            </p:nvSpPr>
            <p:spPr>
              <a:xfrm>
                <a:off x="781297" y="6357132"/>
                <a:ext cx="167498" cy="167498"/>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
          <p:nvSpPr>
            <p:cNvPr id="160" name="Google Shape;160;p38"/>
            <p:cNvSpPr/>
            <p:nvPr/>
          </p:nvSpPr>
          <p:spPr>
            <a:xfrm>
              <a:off x="11646396" y="507951"/>
              <a:ext cx="245558" cy="245558"/>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
        <p:nvSpPr>
          <p:cNvPr id="161" name="Google Shape;161;p38"/>
          <p:cNvSpPr txBox="1">
            <a:spLocks noGrp="1"/>
          </p:cNvSpPr>
          <p:nvPr>
            <p:ph type="body" idx="1"/>
          </p:nvPr>
        </p:nvSpPr>
        <p:spPr>
          <a:xfrm>
            <a:off x="426793" y="661710"/>
            <a:ext cx="10953750" cy="687492"/>
          </a:xfrm>
          <a:prstGeom prst="rect">
            <a:avLst/>
          </a:prstGeom>
          <a:noFill/>
          <a:ln>
            <a:noFill/>
          </a:ln>
        </p:spPr>
        <p:txBody>
          <a:bodyPr spcFirstLastPara="1" wrap="square" lIns="91425" tIns="45700" rIns="91425" bIns="45700" anchor="t" anchorCtr="0">
            <a:noAutofit/>
          </a:bodyPr>
          <a:lstStyle>
            <a:lvl1pPr marL="457200" lvl="0" indent="-228600" algn="r" rtl="1">
              <a:lnSpc>
                <a:spcPct val="90000"/>
              </a:lnSpc>
              <a:spcBef>
                <a:spcPts val="800"/>
              </a:spcBef>
              <a:spcAft>
                <a:spcPts val="0"/>
              </a:spcAft>
              <a:buClr>
                <a:schemeClr val="dk1"/>
              </a:buClr>
              <a:buSzPts val="4800"/>
              <a:buNone/>
              <a:defRPr sz="4800"/>
            </a:lvl1pPr>
            <a:lvl2pPr marL="914400" lvl="1" indent="-533400" algn="r" rtl="1">
              <a:lnSpc>
                <a:spcPct val="90000"/>
              </a:lnSpc>
              <a:spcBef>
                <a:spcPts val="800"/>
              </a:spcBef>
              <a:spcAft>
                <a:spcPts val="0"/>
              </a:spcAft>
              <a:buClr>
                <a:schemeClr val="dk1"/>
              </a:buClr>
              <a:buSzPts val="4800"/>
              <a:buChar char="•"/>
              <a:defRPr sz="4800"/>
            </a:lvl2pPr>
            <a:lvl3pPr marL="1371600" lvl="2" indent="-533400" algn="r" rtl="1">
              <a:lnSpc>
                <a:spcPct val="90000"/>
              </a:lnSpc>
              <a:spcBef>
                <a:spcPts val="500"/>
              </a:spcBef>
              <a:spcAft>
                <a:spcPts val="0"/>
              </a:spcAft>
              <a:buClr>
                <a:schemeClr val="dk1"/>
              </a:buClr>
              <a:buSzPts val="4800"/>
              <a:buChar char="•"/>
              <a:defRPr sz="4800"/>
            </a:lvl3pPr>
            <a:lvl4pPr marL="1828800" lvl="3" indent="-533400" algn="r" rtl="1">
              <a:lnSpc>
                <a:spcPct val="90000"/>
              </a:lnSpc>
              <a:spcBef>
                <a:spcPts val="500"/>
              </a:spcBef>
              <a:spcAft>
                <a:spcPts val="0"/>
              </a:spcAft>
              <a:buClr>
                <a:schemeClr val="dk1"/>
              </a:buClr>
              <a:buSzPts val="4800"/>
              <a:buChar char="•"/>
              <a:defRPr sz="4800"/>
            </a:lvl4pPr>
            <a:lvl5pPr marL="2286000" lvl="4" indent="-533400" algn="r" rtl="1">
              <a:lnSpc>
                <a:spcPct val="90000"/>
              </a:lnSpc>
              <a:spcBef>
                <a:spcPts val="500"/>
              </a:spcBef>
              <a:spcAft>
                <a:spcPts val="0"/>
              </a:spcAft>
              <a:buClr>
                <a:schemeClr val="dk1"/>
              </a:buClr>
              <a:buSzPts val="4800"/>
              <a:buChar char="•"/>
              <a:defRPr sz="48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Picture with Caption">
  <p:cSld name="Picture with Caption">
    <p:spTree>
      <p:nvGrpSpPr>
        <p:cNvPr id="1" name="Shape 162"/>
        <p:cNvGrpSpPr/>
        <p:nvPr/>
      </p:nvGrpSpPr>
      <p:grpSpPr>
        <a:xfrm>
          <a:off x="0" y="0"/>
          <a:ext cx="0" cy="0"/>
          <a:chOff x="0" y="0"/>
          <a:chExt cx="0" cy="0"/>
        </a:xfrm>
      </p:grpSpPr>
      <p:sp>
        <p:nvSpPr>
          <p:cNvPr id="163" name="Google Shape;163;p39"/>
          <p:cNvSpPr txBox="1">
            <a:spLocks noGrp="1"/>
          </p:cNvSpPr>
          <p:nvPr>
            <p:ph type="title"/>
          </p:nvPr>
        </p:nvSpPr>
        <p:spPr>
          <a:xfrm>
            <a:off x="7312026" y="457200"/>
            <a:ext cx="3932237" cy="1600200"/>
          </a:xfrm>
          <a:prstGeom prst="rect">
            <a:avLst/>
          </a:prstGeom>
          <a:noFill/>
          <a:ln>
            <a:noFill/>
          </a:ln>
        </p:spPr>
        <p:txBody>
          <a:bodyPr spcFirstLastPara="1" wrap="square" lIns="91425" tIns="45700" rIns="91425" bIns="45700" anchor="b" anchorCtr="0">
            <a:normAutofit/>
          </a:bodyPr>
          <a:lstStyle>
            <a:lvl1pPr lvl="0" algn="r" rtl="1">
              <a:lnSpc>
                <a:spcPct val="90000"/>
              </a:lnSpc>
              <a:spcBef>
                <a:spcPts val="800"/>
              </a:spcBef>
              <a:spcAft>
                <a:spcPts val="0"/>
              </a:spcAft>
              <a:buClr>
                <a:schemeClr val="dk1"/>
              </a:buClr>
              <a:buSzPts val="2800"/>
              <a:buFont typeface="Calibri"/>
              <a:buNone/>
              <a:defRPr sz="2800" b="1">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4" name="Google Shape;164;p39"/>
          <p:cNvSpPr>
            <a:spLocks noGrp="1"/>
          </p:cNvSpPr>
          <p:nvPr>
            <p:ph type="pic" idx="2"/>
          </p:nvPr>
        </p:nvSpPr>
        <p:spPr>
          <a:xfrm>
            <a:off x="849183" y="987425"/>
            <a:ext cx="6172200" cy="4873625"/>
          </a:xfrm>
          <a:prstGeom prst="rect">
            <a:avLst/>
          </a:prstGeom>
          <a:noFill/>
          <a:ln>
            <a:noFill/>
          </a:ln>
        </p:spPr>
        <p:txBody>
          <a:bodyPr spcFirstLastPara="1" wrap="square" lIns="91425" tIns="45700" rIns="91425" bIns="45700" anchor="t" anchorCtr="0">
            <a:normAutofit/>
          </a:bodyPr>
          <a:lstStyle>
            <a:lvl1pPr marR="0" lvl="0" algn="r" rtl="1">
              <a:lnSpc>
                <a:spcPct val="90000"/>
              </a:lnSpc>
              <a:spcBef>
                <a:spcPts val="800"/>
              </a:spcBef>
              <a:spcAft>
                <a:spcPts val="0"/>
              </a:spcAft>
              <a:buClr>
                <a:schemeClr val="dk1"/>
              </a:buClr>
              <a:buSzPts val="3200"/>
              <a:buFont typeface="Calibri"/>
              <a:buNone/>
              <a:defRPr sz="3200" b="0" i="0" u="none" strike="noStrike" cap="none">
                <a:solidFill>
                  <a:schemeClr val="dk1"/>
                </a:solidFill>
                <a:latin typeface="Calibri"/>
                <a:ea typeface="Calibri"/>
                <a:cs typeface="Calibri"/>
                <a:sym typeface="Calibri"/>
              </a:defRPr>
            </a:lvl1pPr>
            <a:lvl2pPr marR="0" lvl="1" algn="r" rtl="1">
              <a:lnSpc>
                <a:spcPct val="90000"/>
              </a:lnSpc>
              <a:spcBef>
                <a:spcPts val="8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r" rtl="1">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r" rtl="1">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r" rtl="1">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grpSp>
        <p:nvGrpSpPr>
          <p:cNvPr id="165" name="Google Shape;165;p39"/>
          <p:cNvGrpSpPr/>
          <p:nvPr/>
        </p:nvGrpSpPr>
        <p:grpSpPr>
          <a:xfrm>
            <a:off x="10820648" y="6288984"/>
            <a:ext cx="10328540" cy="167498"/>
            <a:chOff x="10668248" y="5893696"/>
            <a:chExt cx="10328540" cy="167498"/>
          </a:xfrm>
        </p:grpSpPr>
        <p:cxnSp>
          <p:nvCxnSpPr>
            <p:cNvPr id="166" name="Google Shape;166;p39"/>
            <p:cNvCxnSpPr/>
            <p:nvPr/>
          </p:nvCxnSpPr>
          <p:spPr>
            <a:xfrm>
              <a:off x="10751997" y="5977445"/>
              <a:ext cx="10244790" cy="38497"/>
            </a:xfrm>
            <a:prstGeom prst="straightConnector1">
              <a:avLst/>
            </a:prstGeom>
            <a:noFill/>
            <a:ln w="38100" cap="flat" cmpd="sng">
              <a:solidFill>
                <a:srgbClr val="FFC000"/>
              </a:solidFill>
              <a:prstDash val="solid"/>
              <a:miter lim="800000"/>
              <a:headEnd type="none" w="sm" len="sm"/>
              <a:tailEnd type="none" w="sm" len="sm"/>
            </a:ln>
          </p:spPr>
        </p:cxnSp>
        <p:sp>
          <p:nvSpPr>
            <p:cNvPr id="167" name="Google Shape;167;p39"/>
            <p:cNvSpPr/>
            <p:nvPr/>
          </p:nvSpPr>
          <p:spPr>
            <a:xfrm>
              <a:off x="10668248" y="5893696"/>
              <a:ext cx="167498" cy="1674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grpSp>
        <p:nvGrpSpPr>
          <p:cNvPr id="168" name="Google Shape;168;p39"/>
          <p:cNvGrpSpPr/>
          <p:nvPr/>
        </p:nvGrpSpPr>
        <p:grpSpPr>
          <a:xfrm>
            <a:off x="358720" y="67014"/>
            <a:ext cx="3913243" cy="506326"/>
            <a:chOff x="358720" y="6187719"/>
            <a:chExt cx="3913243" cy="506326"/>
          </a:xfrm>
        </p:grpSpPr>
        <p:cxnSp>
          <p:nvCxnSpPr>
            <p:cNvPr id="169" name="Google Shape;169;p39"/>
            <p:cNvCxnSpPr/>
            <p:nvPr/>
          </p:nvCxnSpPr>
          <p:spPr>
            <a:xfrm>
              <a:off x="865046" y="6434480"/>
              <a:ext cx="3406917" cy="12802"/>
            </a:xfrm>
            <a:prstGeom prst="straightConnector1">
              <a:avLst/>
            </a:prstGeom>
            <a:noFill/>
            <a:ln w="38100" cap="flat" cmpd="sng">
              <a:solidFill>
                <a:srgbClr val="FFC000"/>
              </a:solidFill>
              <a:prstDash val="solid"/>
              <a:miter lim="800000"/>
              <a:headEnd type="none" w="sm" len="sm"/>
              <a:tailEnd type="none" w="sm" len="sm"/>
            </a:ln>
          </p:spPr>
        </p:cxnSp>
        <p:sp>
          <p:nvSpPr>
            <p:cNvPr id="170" name="Google Shape;170;p39"/>
            <p:cNvSpPr/>
            <p:nvPr/>
          </p:nvSpPr>
          <p:spPr>
            <a:xfrm rot="-5400000">
              <a:off x="358720" y="6187719"/>
              <a:ext cx="506326" cy="50632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71" name="Google Shape;171;p39"/>
            <p:cNvSpPr/>
            <p:nvPr/>
          </p:nvSpPr>
          <p:spPr>
            <a:xfrm>
              <a:off x="781297" y="6357132"/>
              <a:ext cx="167498" cy="1674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
        <p:nvSpPr>
          <p:cNvPr id="172" name="Google Shape;172;p39"/>
          <p:cNvSpPr txBox="1">
            <a:spLocks noGrp="1"/>
          </p:cNvSpPr>
          <p:nvPr>
            <p:ph type="body" idx="1"/>
          </p:nvPr>
        </p:nvSpPr>
        <p:spPr>
          <a:xfrm>
            <a:off x="7312026" y="2208855"/>
            <a:ext cx="3932237" cy="3652195"/>
          </a:xfrm>
          <a:prstGeom prst="rect">
            <a:avLst/>
          </a:prstGeom>
          <a:noFill/>
          <a:ln>
            <a:noFill/>
          </a:ln>
        </p:spPr>
        <p:txBody>
          <a:bodyPr spcFirstLastPara="1" wrap="square" lIns="91425" tIns="45700" rIns="91425" bIns="45700" anchor="t" anchorCtr="0">
            <a:normAutofit/>
          </a:bodyPr>
          <a:lstStyle>
            <a:lvl1pPr marL="457200" lvl="0" indent="-228600" algn="r" rtl="1">
              <a:lnSpc>
                <a:spcPct val="100000"/>
              </a:lnSpc>
              <a:spcBef>
                <a:spcPts val="800"/>
              </a:spcBef>
              <a:spcAft>
                <a:spcPts val="0"/>
              </a:spcAft>
              <a:buClr>
                <a:schemeClr val="dk1"/>
              </a:buClr>
              <a:buSzPts val="2400"/>
              <a:buNone/>
              <a:defRPr sz="2400">
                <a:latin typeface="Calibri"/>
                <a:ea typeface="Calibri"/>
                <a:cs typeface="Calibri"/>
                <a:sym typeface="Calibri"/>
              </a:defRPr>
            </a:lvl1pPr>
            <a:lvl2pPr marL="914400" lvl="1" indent="-228600" algn="ctr" rtl="1">
              <a:lnSpc>
                <a:spcPct val="90000"/>
              </a:lnSpc>
              <a:spcBef>
                <a:spcPts val="800"/>
              </a:spcBef>
              <a:spcAft>
                <a:spcPts val="0"/>
              </a:spcAft>
              <a:buClr>
                <a:schemeClr val="dk1"/>
              </a:buClr>
              <a:buSzPts val="2400"/>
              <a:buNone/>
              <a:defRPr/>
            </a:lvl2pPr>
            <a:lvl3pPr marL="1371600" lvl="2" indent="-228600" algn="ctr" rtl="1">
              <a:lnSpc>
                <a:spcPct val="90000"/>
              </a:lnSpc>
              <a:spcBef>
                <a:spcPts val="500"/>
              </a:spcBef>
              <a:spcAft>
                <a:spcPts val="0"/>
              </a:spcAft>
              <a:buClr>
                <a:schemeClr val="dk1"/>
              </a:buClr>
              <a:buSzPts val="2000"/>
              <a:buNone/>
              <a:defRPr/>
            </a:lvl3pPr>
            <a:lvl4pPr marL="1828800" lvl="3" indent="-228600" algn="ctr" rtl="1">
              <a:lnSpc>
                <a:spcPct val="90000"/>
              </a:lnSpc>
              <a:spcBef>
                <a:spcPts val="500"/>
              </a:spcBef>
              <a:spcAft>
                <a:spcPts val="0"/>
              </a:spcAft>
              <a:buClr>
                <a:schemeClr val="dk1"/>
              </a:buClr>
              <a:buSzPts val="1800"/>
              <a:buNone/>
              <a:defRPr/>
            </a:lvl4pPr>
            <a:lvl5pPr marL="2286000" lvl="4" indent="-228600" algn="ctr" rtl="1">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73" name="Google Shape;173;p39"/>
          <p:cNvPicPr preferRelativeResize="0"/>
          <p:nvPr/>
        </p:nvPicPr>
        <p:blipFill rotWithShape="1">
          <a:blip r:embed="rId2">
            <a:alphaModFix/>
          </a:blip>
          <a:srcRect l="95847" t="70" b="-72"/>
          <a:stretch/>
        </p:blipFill>
        <p:spPr>
          <a:xfrm>
            <a:off x="11685672" y="0"/>
            <a:ext cx="506327" cy="6858000"/>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תמונה עם טקסט תחתון">
  <p:cSld name="תמונה עם טקסט תחתון">
    <p:spTree>
      <p:nvGrpSpPr>
        <p:cNvPr id="1" name="Shape 174"/>
        <p:cNvGrpSpPr/>
        <p:nvPr/>
      </p:nvGrpSpPr>
      <p:grpSpPr>
        <a:xfrm>
          <a:off x="0" y="0"/>
          <a:ext cx="0" cy="0"/>
          <a:chOff x="0" y="0"/>
          <a:chExt cx="0" cy="0"/>
        </a:xfrm>
      </p:grpSpPr>
      <p:sp>
        <p:nvSpPr>
          <p:cNvPr id="175" name="Google Shape;175;p40"/>
          <p:cNvSpPr>
            <a:spLocks noGrp="1"/>
          </p:cNvSpPr>
          <p:nvPr>
            <p:ph type="pic" idx="2"/>
          </p:nvPr>
        </p:nvSpPr>
        <p:spPr>
          <a:xfrm>
            <a:off x="1016000" y="772487"/>
            <a:ext cx="10256245" cy="4519533"/>
          </a:xfrm>
          <a:prstGeom prst="rect">
            <a:avLst/>
          </a:prstGeom>
          <a:noFill/>
          <a:ln>
            <a:noFill/>
          </a:ln>
        </p:spPr>
        <p:txBody>
          <a:bodyPr spcFirstLastPara="1" wrap="square" lIns="91425" tIns="45700" rIns="91425" bIns="45700" anchor="t" anchorCtr="0">
            <a:normAutofit/>
          </a:bodyPr>
          <a:lstStyle>
            <a:lvl1pPr marR="0" lvl="0" algn="r" rtl="1">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r" rtl="1">
              <a:lnSpc>
                <a:spcPct val="90000"/>
              </a:lnSpc>
              <a:spcBef>
                <a:spcPts val="8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r" rtl="1">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r" rtl="1">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r" rtl="1">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76" name="Google Shape;176;p40"/>
          <p:cNvSpPr txBox="1">
            <a:spLocks noGrp="1"/>
          </p:cNvSpPr>
          <p:nvPr>
            <p:ph type="ctrTitle"/>
          </p:nvPr>
        </p:nvSpPr>
        <p:spPr>
          <a:xfrm>
            <a:off x="437568" y="5543538"/>
            <a:ext cx="11418770" cy="968519"/>
          </a:xfrm>
          <a:prstGeom prst="rect">
            <a:avLst/>
          </a:prstGeom>
          <a:noFill/>
          <a:ln>
            <a:noFill/>
          </a:ln>
        </p:spPr>
        <p:txBody>
          <a:bodyPr spcFirstLastPara="1" wrap="square" lIns="91425" tIns="45700" rIns="91425" bIns="45700" anchor="b" anchorCtr="0">
            <a:noAutofit/>
          </a:bodyPr>
          <a:lstStyle>
            <a:lvl1pPr lvl="0" algn="ctr" rtl="1">
              <a:lnSpc>
                <a:spcPct val="90000"/>
              </a:lnSpc>
              <a:spcBef>
                <a:spcPts val="800"/>
              </a:spcBef>
              <a:spcAft>
                <a:spcPts val="0"/>
              </a:spcAft>
              <a:buClr>
                <a:schemeClr val="dk1"/>
              </a:buClr>
              <a:buSzPts val="4800"/>
              <a:buFont typeface="Calibri"/>
              <a:buNone/>
              <a:defRPr sz="4800">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grpSp>
        <p:nvGrpSpPr>
          <p:cNvPr id="177" name="Google Shape;177;p40"/>
          <p:cNvGrpSpPr/>
          <p:nvPr/>
        </p:nvGrpSpPr>
        <p:grpSpPr>
          <a:xfrm>
            <a:off x="865046" y="356936"/>
            <a:ext cx="11022154" cy="506326"/>
            <a:chOff x="865046" y="356936"/>
            <a:chExt cx="11022154" cy="506326"/>
          </a:xfrm>
        </p:grpSpPr>
        <p:cxnSp>
          <p:nvCxnSpPr>
            <p:cNvPr id="178" name="Google Shape;178;p40"/>
            <p:cNvCxnSpPr/>
            <p:nvPr/>
          </p:nvCxnSpPr>
          <p:spPr>
            <a:xfrm>
              <a:off x="865046" y="573247"/>
              <a:ext cx="10244790" cy="38497"/>
            </a:xfrm>
            <a:prstGeom prst="straightConnector1">
              <a:avLst/>
            </a:prstGeom>
            <a:noFill/>
            <a:ln w="38100" cap="flat" cmpd="sng">
              <a:solidFill>
                <a:srgbClr val="FFC000"/>
              </a:solidFill>
              <a:prstDash val="solid"/>
              <a:miter lim="800000"/>
              <a:headEnd type="none" w="sm" len="sm"/>
              <a:tailEnd type="none" w="sm" len="sm"/>
            </a:ln>
          </p:spPr>
        </p:cxnSp>
        <p:sp>
          <p:nvSpPr>
            <p:cNvPr id="179" name="Google Shape;179;p40"/>
            <p:cNvSpPr/>
            <p:nvPr/>
          </p:nvSpPr>
          <p:spPr>
            <a:xfrm rot="-5400000">
              <a:off x="11380874" y="356936"/>
              <a:ext cx="506326" cy="50632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
        <p:nvSpPr>
          <p:cNvPr id="180" name="Google Shape;180;p40"/>
          <p:cNvSpPr/>
          <p:nvPr/>
        </p:nvSpPr>
        <p:spPr>
          <a:xfrm rot="10800000">
            <a:off x="11781523" y="489498"/>
            <a:ext cx="211354" cy="211354"/>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1_השיעור הבא יתחיל">
  <p:cSld name="1_השיעור הבא יתחיל">
    <p:spTree>
      <p:nvGrpSpPr>
        <p:cNvPr id="1" name="Shape 181"/>
        <p:cNvGrpSpPr/>
        <p:nvPr/>
      </p:nvGrpSpPr>
      <p:grpSpPr>
        <a:xfrm>
          <a:off x="0" y="0"/>
          <a:ext cx="0" cy="0"/>
          <a:chOff x="0" y="0"/>
          <a:chExt cx="0" cy="0"/>
        </a:xfrm>
      </p:grpSpPr>
      <p:sp>
        <p:nvSpPr>
          <p:cNvPr id="182" name="Google Shape;182;p41"/>
          <p:cNvSpPr/>
          <p:nvPr/>
        </p:nvSpPr>
        <p:spPr>
          <a:xfrm>
            <a:off x="1076345" y="1757556"/>
            <a:ext cx="10039311" cy="338386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Calibri"/>
              <a:ea typeface="Calibri"/>
              <a:cs typeface="Calibri"/>
              <a:sym typeface="Calibri"/>
            </a:endParaRPr>
          </a:p>
        </p:txBody>
      </p:sp>
      <p:cxnSp>
        <p:nvCxnSpPr>
          <p:cNvPr id="183" name="Google Shape;183;p41"/>
          <p:cNvCxnSpPr/>
          <p:nvPr/>
        </p:nvCxnSpPr>
        <p:spPr>
          <a:xfrm>
            <a:off x="865046" y="532257"/>
            <a:ext cx="3406917" cy="12802"/>
          </a:xfrm>
          <a:prstGeom prst="straightConnector1">
            <a:avLst/>
          </a:prstGeom>
          <a:noFill/>
          <a:ln w="38100" cap="flat" cmpd="sng">
            <a:solidFill>
              <a:srgbClr val="FFC000"/>
            </a:solidFill>
            <a:prstDash val="solid"/>
            <a:miter lim="800000"/>
            <a:headEnd type="none" w="sm" len="sm"/>
            <a:tailEnd type="none" w="sm" len="sm"/>
          </a:ln>
        </p:spPr>
      </p:cxnSp>
      <p:sp>
        <p:nvSpPr>
          <p:cNvPr id="184" name="Google Shape;184;p41"/>
          <p:cNvSpPr/>
          <p:nvPr/>
        </p:nvSpPr>
        <p:spPr>
          <a:xfrm rot="-5400000">
            <a:off x="358720" y="285496"/>
            <a:ext cx="506326" cy="50632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85" name="Google Shape;185;p41"/>
          <p:cNvSpPr/>
          <p:nvPr/>
        </p:nvSpPr>
        <p:spPr>
          <a:xfrm>
            <a:off x="781297" y="454909"/>
            <a:ext cx="167498" cy="1674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86" name="Google Shape;186;p41"/>
          <p:cNvSpPr txBox="1">
            <a:spLocks noGrp="1"/>
          </p:cNvSpPr>
          <p:nvPr>
            <p:ph type="body" idx="1"/>
          </p:nvPr>
        </p:nvSpPr>
        <p:spPr>
          <a:xfrm>
            <a:off x="1837135" y="1657495"/>
            <a:ext cx="8517731" cy="3476060"/>
          </a:xfrm>
          <a:prstGeom prst="rect">
            <a:avLst/>
          </a:prstGeom>
          <a:noFill/>
          <a:ln>
            <a:noFill/>
          </a:ln>
        </p:spPr>
        <p:txBody>
          <a:bodyPr spcFirstLastPara="1" wrap="square" lIns="91425" tIns="45700" rIns="91425" bIns="45700" anchor="ctr" anchorCtr="0">
            <a:normAutofit/>
          </a:bodyPr>
          <a:lstStyle>
            <a:lvl1pPr marL="457200" lvl="0" indent="-228600" algn="r" rtl="1">
              <a:lnSpc>
                <a:spcPct val="106666"/>
              </a:lnSpc>
              <a:spcBef>
                <a:spcPts val="800"/>
              </a:spcBef>
              <a:spcAft>
                <a:spcPts val="0"/>
              </a:spcAft>
              <a:buClr>
                <a:schemeClr val="lt1"/>
              </a:buClr>
              <a:buSzPts val="7500"/>
              <a:buNone/>
              <a:defRPr sz="7500">
                <a:solidFill>
                  <a:schemeClr val="lt1"/>
                </a:solidFill>
                <a:latin typeface="Calibri"/>
                <a:ea typeface="Calibri"/>
                <a:cs typeface="Calibri"/>
                <a:sym typeface="Calibri"/>
              </a:defRPr>
            </a:lvl1pPr>
            <a:lvl2pPr marL="914400" lvl="1" indent="-228600" algn="r" rtl="1">
              <a:lnSpc>
                <a:spcPct val="90000"/>
              </a:lnSpc>
              <a:spcBef>
                <a:spcPts val="800"/>
              </a:spcBef>
              <a:spcAft>
                <a:spcPts val="0"/>
              </a:spcAft>
              <a:buClr>
                <a:schemeClr val="dk1"/>
              </a:buClr>
              <a:buSzPts val="2400"/>
              <a:buNone/>
              <a:defRPr/>
            </a:lvl2pPr>
            <a:lvl3pPr marL="1371600" lvl="2" indent="-228600" algn="r" rtl="1">
              <a:lnSpc>
                <a:spcPct val="90000"/>
              </a:lnSpc>
              <a:spcBef>
                <a:spcPts val="500"/>
              </a:spcBef>
              <a:spcAft>
                <a:spcPts val="0"/>
              </a:spcAft>
              <a:buClr>
                <a:schemeClr val="dk1"/>
              </a:buClr>
              <a:buSzPts val="2000"/>
              <a:buNone/>
              <a:defRPr/>
            </a:lvl3pPr>
            <a:lvl4pPr marL="1828800" lvl="3" indent="-228600" algn="r" rtl="1">
              <a:lnSpc>
                <a:spcPct val="90000"/>
              </a:lnSpc>
              <a:spcBef>
                <a:spcPts val="500"/>
              </a:spcBef>
              <a:spcAft>
                <a:spcPts val="0"/>
              </a:spcAft>
              <a:buClr>
                <a:schemeClr val="dk1"/>
              </a:buClr>
              <a:buSzPts val="1800"/>
              <a:buNone/>
              <a:defRPr/>
            </a:lvl4pPr>
            <a:lvl5pPr marL="2286000" lvl="4" indent="-228600" algn="r" rtl="1">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87" name="Google Shape;187;p41"/>
          <p:cNvCxnSpPr/>
          <p:nvPr/>
        </p:nvCxnSpPr>
        <p:spPr>
          <a:xfrm>
            <a:off x="792994" y="5506727"/>
            <a:ext cx="1385887" cy="0"/>
          </a:xfrm>
          <a:prstGeom prst="straightConnector1">
            <a:avLst/>
          </a:prstGeom>
          <a:noFill/>
          <a:ln w="38100" cap="flat" cmpd="sng">
            <a:solidFill>
              <a:srgbClr val="FFC000"/>
            </a:solidFill>
            <a:prstDash val="solid"/>
            <a:miter lim="800000"/>
            <a:headEnd type="none" w="sm" len="sm"/>
            <a:tailEnd type="none" w="sm" len="sm"/>
          </a:ln>
        </p:spPr>
      </p:cxnSp>
      <p:sp>
        <p:nvSpPr>
          <p:cNvPr id="188" name="Google Shape;188;p41"/>
          <p:cNvSpPr/>
          <p:nvPr/>
        </p:nvSpPr>
        <p:spPr>
          <a:xfrm rot="10800000">
            <a:off x="10905576" y="2286221"/>
            <a:ext cx="420158" cy="420158"/>
          </a:xfrm>
          <a:prstGeom prst="rect">
            <a:avLst/>
          </a:prstGeom>
          <a:solidFill>
            <a:srgbClr val="FFC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cxnSp>
        <p:nvCxnSpPr>
          <p:cNvPr id="189" name="Google Shape;189;p41"/>
          <p:cNvCxnSpPr/>
          <p:nvPr/>
        </p:nvCxnSpPr>
        <p:spPr>
          <a:xfrm>
            <a:off x="408495" y="6252973"/>
            <a:ext cx="2815472" cy="0"/>
          </a:xfrm>
          <a:prstGeom prst="straightConnector1">
            <a:avLst/>
          </a:prstGeom>
          <a:noFill/>
          <a:ln w="38100" cap="flat" cmpd="sng">
            <a:solidFill>
              <a:srgbClr val="FFC000"/>
            </a:solidFill>
            <a:prstDash val="solid"/>
            <a:miter lim="800000"/>
            <a:headEnd type="none" w="sm" len="sm"/>
            <a:tailEnd type="none" w="sm" len="sm"/>
          </a:ln>
        </p:spPr>
      </p:cxnSp>
      <p:cxnSp>
        <p:nvCxnSpPr>
          <p:cNvPr id="190" name="Google Shape;190;p41"/>
          <p:cNvCxnSpPr/>
          <p:nvPr/>
        </p:nvCxnSpPr>
        <p:spPr>
          <a:xfrm>
            <a:off x="-678730" y="6456415"/>
            <a:ext cx="3455367" cy="0"/>
          </a:xfrm>
          <a:prstGeom prst="straightConnector1">
            <a:avLst/>
          </a:prstGeom>
          <a:noFill/>
          <a:ln w="38100" cap="flat" cmpd="sng">
            <a:solidFill>
              <a:srgbClr val="FFC000"/>
            </a:solidFill>
            <a:prstDash val="solid"/>
            <a:miter lim="800000"/>
            <a:headEnd type="none" w="sm" len="sm"/>
            <a:tailEnd type="none" w="sm" len="sm"/>
          </a:ln>
        </p:spPr>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91"/>
        <p:cNvGrpSpPr/>
        <p:nvPr/>
      </p:nvGrpSpPr>
      <p:grpSpPr>
        <a:xfrm>
          <a:off x="0" y="0"/>
          <a:ext cx="0" cy="0"/>
          <a:chOff x="0" y="0"/>
          <a:chExt cx="0" cy="0"/>
        </a:xfrm>
      </p:grpSpPr>
      <p:sp>
        <p:nvSpPr>
          <p:cNvPr id="192" name="Google Shape;192;p4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r" rtl="1">
              <a:lnSpc>
                <a:spcPct val="90000"/>
              </a:lnSpc>
              <a:spcBef>
                <a:spcPts val="800"/>
              </a:spcBef>
              <a:spcAft>
                <a:spcPts val="0"/>
              </a:spcAft>
              <a:buClr>
                <a:schemeClr val="accent1"/>
              </a:buClr>
              <a:buSzPts val="6500"/>
              <a:buFont typeface="Calibri"/>
              <a:buNone/>
              <a:defRPr sz="6500">
                <a:solidFill>
                  <a:schemeClr val="accent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3" name="Google Shape;193;p4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rtl="1">
              <a:lnSpc>
                <a:spcPct val="90000"/>
              </a:lnSpc>
              <a:spcBef>
                <a:spcPts val="800"/>
              </a:spcBef>
              <a:spcAft>
                <a:spcPts val="0"/>
              </a:spcAft>
              <a:buClr>
                <a:schemeClr val="dk1"/>
              </a:buClr>
              <a:buSzPts val="2800"/>
              <a:buNone/>
              <a:defRPr sz="2800">
                <a:latin typeface="Calibri"/>
                <a:ea typeface="Calibri"/>
                <a:cs typeface="Calibri"/>
                <a:sym typeface="Calibri"/>
              </a:defRPr>
            </a:lvl1pPr>
            <a:lvl2pPr lvl="1" algn="ctr" rtl="1">
              <a:lnSpc>
                <a:spcPct val="90000"/>
              </a:lnSpc>
              <a:spcBef>
                <a:spcPts val="800"/>
              </a:spcBef>
              <a:spcAft>
                <a:spcPts val="0"/>
              </a:spcAft>
              <a:buClr>
                <a:schemeClr val="dk1"/>
              </a:buClr>
              <a:buSzPts val="2000"/>
              <a:buNone/>
              <a:defRPr sz="2000"/>
            </a:lvl2pPr>
            <a:lvl3pPr lvl="2" algn="ctr" rtl="1">
              <a:lnSpc>
                <a:spcPct val="90000"/>
              </a:lnSpc>
              <a:spcBef>
                <a:spcPts val="500"/>
              </a:spcBef>
              <a:spcAft>
                <a:spcPts val="0"/>
              </a:spcAft>
              <a:buClr>
                <a:schemeClr val="dk1"/>
              </a:buClr>
              <a:buSzPts val="1800"/>
              <a:buNone/>
              <a:defRPr sz="1800"/>
            </a:lvl3pPr>
            <a:lvl4pPr lvl="3" algn="ctr" rtl="1">
              <a:lnSpc>
                <a:spcPct val="90000"/>
              </a:lnSpc>
              <a:spcBef>
                <a:spcPts val="500"/>
              </a:spcBef>
              <a:spcAft>
                <a:spcPts val="0"/>
              </a:spcAft>
              <a:buClr>
                <a:schemeClr val="dk1"/>
              </a:buClr>
              <a:buSzPts val="1600"/>
              <a:buNone/>
              <a:defRPr sz="1600"/>
            </a:lvl4pPr>
            <a:lvl5pPr lvl="4" algn="ctr" rtl="1">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cxnSp>
        <p:nvCxnSpPr>
          <p:cNvPr id="194" name="Google Shape;194;p42"/>
          <p:cNvCxnSpPr/>
          <p:nvPr/>
        </p:nvCxnSpPr>
        <p:spPr>
          <a:xfrm>
            <a:off x="-874997" y="6429575"/>
            <a:ext cx="4005469" cy="0"/>
          </a:xfrm>
          <a:prstGeom prst="straightConnector1">
            <a:avLst/>
          </a:prstGeom>
          <a:noFill/>
          <a:ln w="38100" cap="flat" cmpd="sng">
            <a:solidFill>
              <a:srgbClr val="FFC000"/>
            </a:solidFill>
            <a:prstDash val="solid"/>
            <a:miter lim="800000"/>
            <a:headEnd type="none" w="sm" len="sm"/>
            <a:tailEnd type="none" w="sm" len="sm"/>
          </a:ln>
        </p:spPr>
      </p:cxnSp>
      <p:grpSp>
        <p:nvGrpSpPr>
          <p:cNvPr id="195" name="Google Shape;195;p42"/>
          <p:cNvGrpSpPr/>
          <p:nvPr/>
        </p:nvGrpSpPr>
        <p:grpSpPr>
          <a:xfrm>
            <a:off x="781297" y="356936"/>
            <a:ext cx="11105903" cy="506326"/>
            <a:chOff x="781297" y="356936"/>
            <a:chExt cx="11105903" cy="506326"/>
          </a:xfrm>
        </p:grpSpPr>
        <p:cxnSp>
          <p:nvCxnSpPr>
            <p:cNvPr id="196" name="Google Shape;196;p42"/>
            <p:cNvCxnSpPr/>
            <p:nvPr/>
          </p:nvCxnSpPr>
          <p:spPr>
            <a:xfrm>
              <a:off x="865046" y="573247"/>
              <a:ext cx="10244790" cy="38497"/>
            </a:xfrm>
            <a:prstGeom prst="straightConnector1">
              <a:avLst/>
            </a:prstGeom>
            <a:noFill/>
            <a:ln w="38100" cap="flat" cmpd="sng">
              <a:solidFill>
                <a:srgbClr val="FFC000"/>
              </a:solidFill>
              <a:prstDash val="solid"/>
              <a:miter lim="800000"/>
              <a:headEnd type="none" w="sm" len="sm"/>
              <a:tailEnd type="none" w="sm" len="sm"/>
            </a:ln>
          </p:spPr>
        </p:cxnSp>
        <p:sp>
          <p:nvSpPr>
            <p:cNvPr id="197" name="Google Shape;197;p42"/>
            <p:cNvSpPr/>
            <p:nvPr/>
          </p:nvSpPr>
          <p:spPr>
            <a:xfrm rot="-5400000">
              <a:off x="11380874" y="356936"/>
              <a:ext cx="506326" cy="50632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98" name="Google Shape;198;p42"/>
            <p:cNvSpPr/>
            <p:nvPr/>
          </p:nvSpPr>
          <p:spPr>
            <a:xfrm>
              <a:off x="781297" y="489498"/>
              <a:ext cx="167498" cy="1674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grpSp>
        <p:nvGrpSpPr>
          <p:cNvPr id="199" name="Google Shape;199;p42"/>
          <p:cNvGrpSpPr/>
          <p:nvPr/>
        </p:nvGrpSpPr>
        <p:grpSpPr>
          <a:xfrm>
            <a:off x="7685986" y="6410721"/>
            <a:ext cx="4506014" cy="481337"/>
            <a:chOff x="5231876" y="2677211"/>
            <a:chExt cx="4506014" cy="481337"/>
          </a:xfrm>
        </p:grpSpPr>
        <p:sp>
          <p:nvSpPr>
            <p:cNvPr id="200" name="Google Shape;200;p42"/>
            <p:cNvSpPr/>
            <p:nvPr/>
          </p:nvSpPr>
          <p:spPr>
            <a:xfrm>
              <a:off x="5231876" y="2902420"/>
              <a:ext cx="4116884" cy="25612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01" name="Google Shape;201;p42"/>
            <p:cNvSpPr/>
            <p:nvPr/>
          </p:nvSpPr>
          <p:spPr>
            <a:xfrm>
              <a:off x="5937332" y="2677211"/>
              <a:ext cx="3800558" cy="225209"/>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BEBEB"/>
        </a:solidFill>
        <a:effectLst/>
      </p:bgPr>
    </p:bg>
    <p:spTree>
      <p:nvGrpSpPr>
        <p:cNvPr id="1" name="Shape 9"/>
        <p:cNvGrpSpPr/>
        <p:nvPr/>
      </p:nvGrpSpPr>
      <p:grpSpPr>
        <a:xfrm>
          <a:off x="0" y="0"/>
          <a:ext cx="0" cy="0"/>
          <a:chOff x="0" y="0"/>
          <a:chExt cx="0" cy="0"/>
        </a:xfrm>
      </p:grpSpPr>
      <p:sp>
        <p:nvSpPr>
          <p:cNvPr id="10" name="Google Shape;10;p2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r" rtl="1">
              <a:lnSpc>
                <a:spcPct val="90000"/>
              </a:lnSpc>
              <a:spcBef>
                <a:spcPts val="80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228600" algn="r" rtl="1">
              <a:lnSpc>
                <a:spcPct val="90000"/>
              </a:lnSpc>
              <a:spcBef>
                <a:spcPts val="800"/>
              </a:spcBef>
              <a:spcAft>
                <a:spcPts val="0"/>
              </a:spcAft>
              <a:buClr>
                <a:schemeClr val="dk1"/>
              </a:buClr>
              <a:buSzPts val="2800"/>
              <a:buFont typeface="Calibri"/>
              <a:buNone/>
              <a:defRPr sz="2800" b="0" i="0" u="none" strike="noStrike" cap="none">
                <a:solidFill>
                  <a:schemeClr val="dk1"/>
                </a:solidFill>
                <a:latin typeface="Calibri"/>
                <a:ea typeface="Calibri"/>
                <a:cs typeface="Calibri"/>
                <a:sym typeface="Calibri"/>
              </a:defRPr>
            </a:lvl1pPr>
            <a:lvl2pPr marL="914400" marR="0" lvl="1" indent="-381000" algn="r" rtl="1">
              <a:lnSpc>
                <a:spcPct val="90000"/>
              </a:lnSpc>
              <a:spcBef>
                <a:spcPts val="8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r" rtl="1">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53" r:id="rId1"/>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 id="214748368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 xmlns:p15="http://schemas.microsoft.com/office/powerpoint/2012/main">
        <p15:guide id="1" pos="7083">
          <p15:clr>
            <a:srgbClr val="F26B43"/>
          </p15:clr>
        </p15:guide>
        <p15:guide id="2" orient="horz" pos="75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image" Target="../media/image30.png"/></Relationships>
</file>

<file path=ppt/slides/_rels/slide13.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31.png"/><Relationship Id="rId7"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 Id="rId9"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comments" Target="../comments/comment2.xml"/></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comments" Target="../comments/comment3.xml"/></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4.png"/><Relationship Id="rId7"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comments" Target="../comments/comment4.xml"/></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0.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42.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comments" Target="../comments/commen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5"/>
          <p:cNvSpPr txBox="1">
            <a:spLocks noGrp="1"/>
          </p:cNvSpPr>
          <p:nvPr>
            <p:ph type="body" sz="quarter" idx="15"/>
          </p:nvPr>
        </p:nvSpPr>
        <p:spPr>
          <a:xfrm>
            <a:off x="5501641" y="2115483"/>
            <a:ext cx="5090160" cy="634326"/>
          </a:xfrm>
          <a:solidFill>
            <a:srgbClr val="0033CC"/>
          </a:solidFill>
        </p:spPr>
        <p:txBody>
          <a:bodyPr/>
          <a:lstStyle/>
          <a:p>
            <a:pPr lvl="0" algn="ctr"/>
            <a:r>
              <a:rPr lang="he-IL" sz="3200" b="1" dirty="0"/>
              <a:t>מערכת שיעורים למגזר החרדי</a:t>
            </a:r>
          </a:p>
        </p:txBody>
      </p:sp>
      <p:sp>
        <p:nvSpPr>
          <p:cNvPr id="239" name="Google Shape;239;p5"/>
          <p:cNvSpPr txBox="1">
            <a:spLocks noGrp="1"/>
          </p:cNvSpPr>
          <p:nvPr>
            <p:ph type="body" sz="quarter" idx="16"/>
          </p:nvPr>
        </p:nvSpPr>
        <p:spPr>
          <a:xfrm>
            <a:off x="89038" y="4469272"/>
            <a:ext cx="10102097" cy="411774"/>
          </a:xfrm>
        </p:spPr>
        <p:txBody>
          <a:bodyPr/>
          <a:lstStyle/>
          <a:p>
            <a:pPr lvl="0"/>
            <a:r>
              <a:rPr lang="he-IL" sz="3200" b="1" dirty="0"/>
              <a:t>נושא השיעור: </a:t>
            </a:r>
            <a:r>
              <a:rPr lang="he-IL" sz="3200" b="1" dirty="0" smtClean="0"/>
              <a:t>מערכת ההובלה – כלי הדם</a:t>
            </a:r>
            <a:endParaRPr lang="he-IL" sz="4000" b="1" dirty="0"/>
          </a:p>
        </p:txBody>
      </p:sp>
      <p:sp>
        <p:nvSpPr>
          <p:cNvPr id="2" name="Text Placeholder 1">
            <a:extLst>
              <a:ext uri="{FF2B5EF4-FFF2-40B4-BE49-F238E27FC236}">
                <a16:creationId xmlns="" xmlns:a16="http://schemas.microsoft.com/office/drawing/2014/main" id="{12874761-6EDB-5D40-A79B-9C82F478C33E}"/>
              </a:ext>
            </a:extLst>
          </p:cNvPr>
          <p:cNvSpPr>
            <a:spLocks noGrp="1"/>
          </p:cNvSpPr>
          <p:nvPr>
            <p:ph type="body" sz="quarter" idx="18"/>
          </p:nvPr>
        </p:nvSpPr>
        <p:spPr>
          <a:xfrm>
            <a:off x="2222638" y="5085558"/>
            <a:ext cx="6704013" cy="385860"/>
          </a:xfrm>
        </p:spPr>
        <p:txBody>
          <a:bodyPr>
            <a:noAutofit/>
          </a:bodyPr>
          <a:lstStyle/>
          <a:p>
            <a:r>
              <a:rPr lang="he-IL" sz="3200" b="1" dirty="0">
                <a:sym typeface="Calibri"/>
              </a:rPr>
              <a:t>עם המורה</a:t>
            </a:r>
            <a:r>
              <a:rPr lang="he-IL" sz="3200" b="1" dirty="0" smtClean="0">
                <a:sym typeface="Calibri"/>
              </a:rPr>
              <a:t>: טליה </a:t>
            </a:r>
            <a:r>
              <a:rPr lang="he-IL" sz="3200" b="1" smtClean="0">
                <a:sym typeface="Calibri"/>
              </a:rPr>
              <a:t>ברדע</a:t>
            </a:r>
            <a:endParaRPr lang="he-IL" sz="3200" b="1" dirty="0" smtClean="0">
              <a:sym typeface="Calibri"/>
            </a:endParaRPr>
          </a:p>
          <a:p>
            <a:r>
              <a:rPr lang="he-IL" sz="2400" b="1" dirty="0" smtClean="0"/>
              <a:t>                          בשיתוף צוות ההדרכה</a:t>
            </a:r>
            <a:endParaRPr lang="he-IL" sz="2400" b="1" dirty="0">
              <a:sym typeface="Calibri"/>
            </a:endParaRPr>
          </a:p>
        </p:txBody>
      </p:sp>
      <p:pic>
        <p:nvPicPr>
          <p:cNvPr id="241" name="Google Shape;241;p5"/>
          <p:cNvPicPr preferRelativeResize="0"/>
          <p:nvPr/>
        </p:nvPicPr>
        <p:blipFill rotWithShape="1">
          <a:blip r:embed="rId3">
            <a:alphaModFix/>
          </a:blip>
          <a:srcRect/>
          <a:stretch/>
        </p:blipFill>
        <p:spPr>
          <a:xfrm rot="-2705291">
            <a:off x="3733675" y="632278"/>
            <a:ext cx="658648" cy="2212383"/>
          </a:xfrm>
          <a:prstGeom prst="rect">
            <a:avLst/>
          </a:prstGeom>
          <a:noFill/>
          <a:ln>
            <a:noFill/>
          </a:ln>
        </p:spPr>
      </p:pic>
      <p:sp>
        <p:nvSpPr>
          <p:cNvPr id="5" name="מלבן 4"/>
          <p:cNvSpPr/>
          <p:nvPr/>
        </p:nvSpPr>
        <p:spPr>
          <a:xfrm>
            <a:off x="89038" y="0"/>
            <a:ext cx="1114922" cy="1738469"/>
          </a:xfrm>
          <a:prstGeom prst="rect">
            <a:avLst/>
          </a:prstGeom>
          <a:solidFill>
            <a:srgbClr val="156DCF"/>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4" name="מלבן 3"/>
          <p:cNvSpPr/>
          <p:nvPr/>
        </p:nvSpPr>
        <p:spPr>
          <a:xfrm>
            <a:off x="3047091" y="3013502"/>
            <a:ext cx="7543801" cy="923330"/>
          </a:xfrm>
          <a:prstGeom prst="rect">
            <a:avLst/>
          </a:prstGeom>
        </p:spPr>
        <p:txBody>
          <a:bodyPr wrap="square">
            <a:spAutoFit/>
          </a:bodyPr>
          <a:lstStyle/>
          <a:p>
            <a:pPr lvl="0" algn="r" rtl="1">
              <a:lnSpc>
                <a:spcPct val="90000"/>
              </a:lnSpc>
              <a:buClr>
                <a:schemeClr val="lt1"/>
              </a:buClr>
              <a:buSzPts val="6000"/>
            </a:pPr>
            <a:r>
              <a:rPr lang="he-IL" sz="6000" dirty="0">
                <a:solidFill>
                  <a:schemeClr val="bg1"/>
                </a:solidFill>
              </a:rPr>
              <a:t>שיעור </a:t>
            </a:r>
            <a:r>
              <a:rPr lang="he-IL" sz="6000" dirty="0" smtClean="0">
                <a:solidFill>
                  <a:schemeClr val="bg1"/>
                </a:solidFill>
              </a:rPr>
              <a:t>מדעים לכיתה ו'</a:t>
            </a:r>
            <a:endParaRPr lang="he-IL" sz="6000" dirty="0">
              <a:solidFill>
                <a:schemeClr val="bg1"/>
              </a:solidFill>
            </a:endParaRPr>
          </a:p>
        </p:txBody>
      </p:sp>
      <p:sp>
        <p:nvSpPr>
          <p:cNvPr id="3" name="תיבת טקסט 2">
            <a:extLst>
              <a:ext uri="{FF2B5EF4-FFF2-40B4-BE49-F238E27FC236}">
                <a16:creationId xmlns="" xmlns:a16="http://schemas.microsoft.com/office/drawing/2014/main" id="{A53C68D4-2F7A-4385-AD8D-C77324C22636}"/>
              </a:ext>
            </a:extLst>
          </p:cNvPr>
          <p:cNvSpPr txBox="1"/>
          <p:nvPr/>
        </p:nvSpPr>
        <p:spPr>
          <a:xfrm>
            <a:off x="10591801" y="369651"/>
            <a:ext cx="964659" cy="369332"/>
          </a:xfrm>
          <a:prstGeom prst="rect">
            <a:avLst/>
          </a:prstGeom>
          <a:noFill/>
        </p:spPr>
        <p:txBody>
          <a:bodyPr wrap="square" rtlCol="1">
            <a:spAutoFit/>
          </a:bodyPr>
          <a:lstStyle/>
          <a:p>
            <a:r>
              <a:rPr lang="he-IL" dirty="0"/>
              <a:t>בס"ד</a:t>
            </a:r>
          </a:p>
        </p:txBody>
      </p:sp>
    </p:spTree>
    <p:extLst>
      <p:ext uri="{BB962C8B-B14F-4D97-AF65-F5344CB8AC3E}">
        <p14:creationId xmlns:p14="http://schemas.microsoft.com/office/powerpoint/2010/main" val="2906530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fontScale="90000"/>
          </a:bodyPr>
          <a:lstStyle/>
          <a:p>
            <a:r>
              <a:rPr lang="he-IL" dirty="0" smtClean="0"/>
              <a:t>שערו – מה חסר?</a:t>
            </a:r>
            <a:endParaRPr lang="he-IL" dirty="0"/>
          </a:p>
        </p:txBody>
      </p:sp>
      <p:sp>
        <p:nvSpPr>
          <p:cNvPr id="10" name="הסבר ענן 9"/>
          <p:cNvSpPr/>
          <p:nvPr/>
        </p:nvSpPr>
        <p:spPr>
          <a:xfrm>
            <a:off x="5760720" y="1950720"/>
            <a:ext cx="6202680" cy="4465320"/>
          </a:xfrm>
          <a:prstGeom prst="cloudCallout">
            <a:avLst>
              <a:gd name="adj1" fmla="val -151646"/>
              <a:gd name="adj2" fmla="val -41477"/>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r"/>
            <a:endParaRPr lang="he-IL" sz="2400" dirty="0" smtClean="0">
              <a:solidFill>
                <a:schemeClr val="bg2"/>
              </a:solidFill>
            </a:endParaRPr>
          </a:p>
          <a:p>
            <a:pPr algn="r"/>
            <a:r>
              <a:rPr lang="he-IL" sz="2400" dirty="0" smtClean="0">
                <a:solidFill>
                  <a:schemeClr val="bg2"/>
                </a:solidFill>
              </a:rPr>
              <a:t>אז </a:t>
            </a:r>
            <a:r>
              <a:rPr lang="he-IL" sz="2400" dirty="0">
                <a:solidFill>
                  <a:schemeClr val="bg2"/>
                </a:solidFill>
              </a:rPr>
              <a:t>מי בעצם מוביל ממערכת הנשימה את החמצן?</a:t>
            </a:r>
          </a:p>
          <a:p>
            <a:pPr algn="r"/>
            <a:r>
              <a:rPr lang="he-IL" sz="2400" dirty="0">
                <a:solidFill>
                  <a:schemeClr val="bg2"/>
                </a:solidFill>
              </a:rPr>
              <a:t> ומי מוביל את הפחמן </a:t>
            </a:r>
          </a:p>
          <a:p>
            <a:pPr algn="r"/>
            <a:r>
              <a:rPr lang="he-IL" sz="2400" dirty="0">
                <a:solidFill>
                  <a:schemeClr val="bg2"/>
                </a:solidFill>
              </a:rPr>
              <a:t>הדו חמצני החוצה?</a:t>
            </a:r>
          </a:p>
          <a:p>
            <a:pPr algn="r"/>
            <a:r>
              <a:rPr lang="he-IL" sz="2400" dirty="0">
                <a:solidFill>
                  <a:schemeClr val="bg2"/>
                </a:solidFill>
              </a:rPr>
              <a:t>ורגע... מה עם </a:t>
            </a:r>
            <a:r>
              <a:rPr lang="he-IL" sz="2400" dirty="0" smtClean="0">
                <a:solidFill>
                  <a:schemeClr val="bg2"/>
                </a:solidFill>
              </a:rPr>
              <a:t>המזון? </a:t>
            </a:r>
            <a:endParaRPr lang="he-IL" sz="2400" dirty="0">
              <a:solidFill>
                <a:schemeClr val="bg2"/>
              </a:solidFill>
            </a:endParaRPr>
          </a:p>
          <a:p>
            <a:pPr algn="r"/>
            <a:r>
              <a:rPr lang="he-IL" sz="2400" dirty="0">
                <a:solidFill>
                  <a:schemeClr val="bg2"/>
                </a:solidFill>
              </a:rPr>
              <a:t>מי מעביר את </a:t>
            </a:r>
            <a:r>
              <a:rPr lang="he-IL" sz="2400" dirty="0" err="1">
                <a:solidFill>
                  <a:schemeClr val="bg2"/>
                </a:solidFill>
              </a:rPr>
              <a:t>הכל</a:t>
            </a:r>
            <a:r>
              <a:rPr lang="he-IL" sz="2400" dirty="0">
                <a:solidFill>
                  <a:schemeClr val="bg2"/>
                </a:solidFill>
              </a:rPr>
              <a:t> </a:t>
            </a:r>
            <a:r>
              <a:rPr lang="he-IL" sz="2400" dirty="0" smtClean="0">
                <a:solidFill>
                  <a:schemeClr val="bg2"/>
                </a:solidFill>
              </a:rPr>
              <a:t>לתאי הגוף?</a:t>
            </a:r>
            <a:endParaRPr lang="he-IL" sz="2400" dirty="0">
              <a:solidFill>
                <a:schemeClr val="bg2"/>
              </a:solidFill>
            </a:endParaRPr>
          </a:p>
          <a:p>
            <a:pPr algn="r"/>
            <a:r>
              <a:rPr lang="he-IL" sz="2400" dirty="0">
                <a:solidFill>
                  <a:schemeClr val="bg2"/>
                </a:solidFill>
              </a:rPr>
              <a:t>נראה לי שחסרה לי איזושהי מערכת..</a:t>
            </a:r>
            <a:endParaRPr lang="en-US" sz="2400" dirty="0">
              <a:solidFill>
                <a:schemeClr val="bg2"/>
              </a:solidFill>
            </a:endParaRPr>
          </a:p>
        </p:txBody>
      </p:sp>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035" y="1660525"/>
            <a:ext cx="2124075" cy="2152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4735618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fontScale="90000"/>
          </a:bodyPr>
          <a:lstStyle/>
          <a:p>
            <a:r>
              <a:rPr lang="he-IL" dirty="0" smtClean="0"/>
              <a:t>מערכת ההובלה</a:t>
            </a:r>
            <a:endParaRPr lang="he-IL" dirty="0"/>
          </a:p>
        </p:txBody>
      </p:sp>
      <p:pic>
        <p:nvPicPr>
          <p:cNvPr id="204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4631" y="116753"/>
            <a:ext cx="4614839" cy="6488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654630" y="1326889"/>
            <a:ext cx="4614839" cy="5016758"/>
          </a:xfrm>
          <a:prstGeom prst="rect">
            <a:avLst/>
          </a:prstGeom>
          <a:noFill/>
        </p:spPr>
        <p:txBody>
          <a:bodyPr wrap="square" rtlCol="1">
            <a:spAutoFit/>
          </a:bodyPr>
          <a:lstStyle/>
          <a:p>
            <a:pPr algn="ctr"/>
            <a:r>
              <a:rPr lang="he-IL" sz="3200" dirty="0" smtClean="0">
                <a:solidFill>
                  <a:srgbClr val="FF0000"/>
                </a:solidFill>
              </a:rPr>
              <a:t>יומני היקר!   </a:t>
            </a:r>
          </a:p>
          <a:p>
            <a:pPr algn="ctr"/>
            <a:r>
              <a:rPr lang="he-IL" sz="3200" dirty="0" smtClean="0">
                <a:solidFill>
                  <a:srgbClr val="FF0000"/>
                </a:solidFill>
              </a:rPr>
              <a:t>   </a:t>
            </a:r>
          </a:p>
          <a:p>
            <a:pPr algn="ctr"/>
            <a:r>
              <a:rPr lang="he-IL" sz="3200" dirty="0" smtClean="0">
                <a:solidFill>
                  <a:srgbClr val="FF0000"/>
                </a:solidFill>
              </a:rPr>
              <a:t>     </a:t>
            </a:r>
          </a:p>
          <a:p>
            <a:pPr algn="ctr"/>
            <a:r>
              <a:rPr lang="he-IL" sz="3200" dirty="0" smtClean="0"/>
              <a:t>פתחתי את ספר טבע, עכשיו אני יודע! המערכת שחסרה לי זו </a:t>
            </a:r>
            <a:r>
              <a:rPr lang="he-IL" sz="3200" b="1" dirty="0" smtClean="0">
                <a:solidFill>
                  <a:schemeClr val="accent6">
                    <a:lumMod val="50000"/>
                  </a:schemeClr>
                </a:solidFill>
              </a:rPr>
              <a:t>מערכת ההובלה</a:t>
            </a:r>
            <a:r>
              <a:rPr lang="he-IL" sz="3200" dirty="0" smtClean="0"/>
              <a:t>.</a:t>
            </a:r>
          </a:p>
          <a:p>
            <a:pPr algn="ctr"/>
            <a:endParaRPr lang="he-IL" sz="3200" dirty="0"/>
          </a:p>
          <a:p>
            <a:pPr algn="ctr"/>
            <a:r>
              <a:rPr lang="he-IL" sz="3200" dirty="0" smtClean="0"/>
              <a:t>האמת היא שהמילה הובלה הזכירה לי משהו אחר, שבכלל לא נמצא בגוף</a:t>
            </a:r>
            <a:endParaRPr lang="he-IL" sz="3200" dirty="0"/>
          </a:p>
        </p:txBody>
      </p:sp>
    </p:spTree>
    <p:extLst>
      <p:ext uri="{BB962C8B-B14F-4D97-AF65-F5344CB8AC3E}">
        <p14:creationId xmlns:p14="http://schemas.microsoft.com/office/powerpoint/2010/main" val="339985272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593124" y="663126"/>
            <a:ext cx="11417644" cy="720000"/>
          </a:xfrm>
        </p:spPr>
        <p:txBody>
          <a:bodyPr>
            <a:normAutofit fontScale="90000"/>
          </a:bodyPr>
          <a:lstStyle/>
          <a:p>
            <a:r>
              <a:rPr lang="he-IL" dirty="0" smtClean="0"/>
              <a:t>  מה הקשר?</a:t>
            </a:r>
            <a:endParaRPr lang="he-IL" dirty="0"/>
          </a:p>
        </p:txBody>
      </p:sp>
      <p:sp>
        <p:nvSpPr>
          <p:cNvPr id="3" name="מציין מיקום טקסט 2"/>
          <p:cNvSpPr>
            <a:spLocks noGrp="1"/>
          </p:cNvSpPr>
          <p:nvPr>
            <p:ph type="body" idx="1"/>
          </p:nvPr>
        </p:nvSpPr>
        <p:spPr/>
        <p:txBody>
          <a:bodyPr/>
          <a:lstStyle/>
          <a:p>
            <a:endParaRPr lang="he-IL" dirty="0"/>
          </a:p>
        </p:txBody>
      </p:sp>
      <p:pic>
        <p:nvPicPr>
          <p:cNvPr id="215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7393" y="1447799"/>
            <a:ext cx="10524939" cy="53610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0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96183" y="4239112"/>
            <a:ext cx="2012992" cy="1417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1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35291" y="3330406"/>
            <a:ext cx="1795720" cy="9087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11"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82130" y="4335945"/>
            <a:ext cx="1957644" cy="13553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12"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46403" y="5004487"/>
            <a:ext cx="1566104" cy="1373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t="24687" b="15904"/>
          <a:stretch/>
        </p:blipFill>
        <p:spPr bwMode="auto">
          <a:xfrm>
            <a:off x="9157709" y="2301240"/>
            <a:ext cx="2143125" cy="12732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82130" y="1695450"/>
            <a:ext cx="2638425" cy="1733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1685241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358346" y="700196"/>
            <a:ext cx="11114455" cy="720000"/>
          </a:xfrm>
        </p:spPr>
        <p:txBody>
          <a:bodyPr>
            <a:normAutofit fontScale="90000"/>
          </a:bodyPr>
          <a:lstStyle/>
          <a:p>
            <a:r>
              <a:rPr lang="he-IL" dirty="0" smtClean="0"/>
              <a:t>מה מובילים? כיצד מובילים? לאן מובילים?</a:t>
            </a:r>
            <a:endParaRPr lang="he-IL"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0380" y="4872080"/>
            <a:ext cx="2553858" cy="184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697" y="4840845"/>
            <a:ext cx="2347783" cy="184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99127" y="4840845"/>
            <a:ext cx="2466975" cy="184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09800" y="4840845"/>
            <a:ext cx="2466975" cy="184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t="24687" b="15904"/>
          <a:stretch/>
        </p:blipFill>
        <p:spPr bwMode="auto">
          <a:xfrm>
            <a:off x="8523937" y="2007049"/>
            <a:ext cx="3352838" cy="19918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3339" y="1943029"/>
            <a:ext cx="3226487" cy="21199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84761" y="2071070"/>
            <a:ext cx="2828731" cy="19918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4956552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fontScale="90000"/>
          </a:bodyPr>
          <a:lstStyle/>
          <a:p>
            <a:r>
              <a:rPr lang="he-IL" dirty="0" smtClean="0"/>
              <a:t>מה מובילים בגוף האדם?</a:t>
            </a:r>
            <a:endParaRPr lang="he-IL" dirty="0"/>
          </a:p>
        </p:txBody>
      </p:sp>
      <p:sp>
        <p:nvSpPr>
          <p:cNvPr id="3" name="מציין מיקום טקסט 2"/>
          <p:cNvSpPr>
            <a:spLocks noGrp="1"/>
          </p:cNvSpPr>
          <p:nvPr>
            <p:ph type="body" idx="1"/>
          </p:nvPr>
        </p:nvSpPr>
        <p:spPr>
          <a:xfrm>
            <a:off x="2220278" y="1761173"/>
            <a:ext cx="9572625" cy="4731067"/>
          </a:xfrm>
        </p:spPr>
        <p:txBody>
          <a:bodyPr>
            <a:normAutofit/>
          </a:bodyPr>
          <a:lstStyle/>
          <a:p>
            <a:pPr algn="r"/>
            <a:r>
              <a:rPr lang="he-IL" dirty="0" smtClean="0"/>
              <a:t>בגוף האדם יש צורך בהובלת חומרים ממקום למקום לדוגמה:</a:t>
            </a:r>
          </a:p>
          <a:p>
            <a:pPr algn="r"/>
            <a:endParaRPr lang="he-IL" dirty="0" smtClean="0"/>
          </a:p>
          <a:p>
            <a:pPr marL="800100" indent="-571500" algn="r">
              <a:buFont typeface="Wingdings" panose="05000000000000000000" pitchFamily="2" charset="2"/>
              <a:buChar char="Ø"/>
            </a:pPr>
            <a:r>
              <a:rPr lang="he-IL" dirty="0" smtClean="0"/>
              <a:t>הובלת חמצן מהריאות לתאים</a:t>
            </a:r>
          </a:p>
          <a:p>
            <a:pPr marL="800100" indent="-571500" algn="r">
              <a:buFont typeface="Wingdings" panose="05000000000000000000" pitchFamily="2" charset="2"/>
              <a:buChar char="Ø"/>
            </a:pPr>
            <a:r>
              <a:rPr lang="he-IL" dirty="0"/>
              <a:t>הובלת פחמן דו חמצי מהתאים אל הריאות</a:t>
            </a:r>
          </a:p>
          <a:p>
            <a:pPr marL="800100" indent="-571500" algn="r">
              <a:buFont typeface="Wingdings" panose="05000000000000000000" pitchFamily="2" charset="2"/>
              <a:buChar char="Ø"/>
            </a:pPr>
            <a:r>
              <a:rPr lang="he-IL" dirty="0" smtClean="0"/>
              <a:t>הובלת מרכיבי מזון מעוכלים ממערכת העיכול אל התאים</a:t>
            </a: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855652"/>
            <a:ext cx="1936483" cy="3860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0323327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fontScale="90000"/>
          </a:bodyPr>
          <a:lstStyle/>
          <a:p>
            <a:r>
              <a:rPr lang="he-IL" dirty="0" smtClean="0"/>
              <a:t>הובלת חומרים לתאי הגוף</a:t>
            </a:r>
            <a:endParaRPr lang="he-IL" dirty="0"/>
          </a:p>
        </p:txBody>
      </p:sp>
      <p:sp>
        <p:nvSpPr>
          <p:cNvPr id="3" name="מציין מיקום טקסט 2"/>
          <p:cNvSpPr>
            <a:spLocks noGrp="1"/>
          </p:cNvSpPr>
          <p:nvPr>
            <p:ph type="body" idx="1"/>
          </p:nvPr>
        </p:nvSpPr>
        <p:spPr>
          <a:xfrm>
            <a:off x="650377" y="2493067"/>
            <a:ext cx="11219935" cy="3844925"/>
          </a:xfrm>
        </p:spPr>
        <p:txBody>
          <a:bodyPr>
            <a:normAutofit/>
          </a:bodyPr>
          <a:lstStyle/>
          <a:p>
            <a:pPr marL="800100" indent="-571500" algn="r">
              <a:buFont typeface="Wingdings" panose="05000000000000000000" pitchFamily="2" charset="2"/>
              <a:buChar char="Ø"/>
            </a:pPr>
            <a:r>
              <a:rPr lang="he-IL" dirty="0" smtClean="0"/>
              <a:t>גופינו מורכב ממיליוני תאים</a:t>
            </a:r>
          </a:p>
          <a:p>
            <a:pPr marL="800100" indent="-571500" algn="r">
              <a:buFont typeface="Wingdings" panose="05000000000000000000" pitchFamily="2" charset="2"/>
              <a:buChar char="Ø"/>
            </a:pPr>
            <a:r>
              <a:rPr lang="he-IL" dirty="0" smtClean="0"/>
              <a:t>תאים הם חלק ממבנה ותפקוד הגוף</a:t>
            </a:r>
          </a:p>
          <a:p>
            <a:pPr marL="800100" indent="-571500" algn="r">
              <a:buFont typeface="Wingdings" panose="05000000000000000000" pitchFamily="2" charset="2"/>
              <a:buChar char="Ø"/>
            </a:pPr>
            <a:r>
              <a:rPr lang="he-IL" dirty="0" smtClean="0"/>
              <a:t>כדי לתפקד תאים זקוקים </a:t>
            </a:r>
            <a:r>
              <a:rPr lang="he-IL" dirty="0" smtClean="0">
                <a:solidFill>
                  <a:schemeClr val="accent2"/>
                </a:solidFill>
              </a:rPr>
              <a:t>לאנרגיה</a:t>
            </a:r>
          </a:p>
          <a:p>
            <a:pPr marL="800100" indent="-571500" algn="r">
              <a:buFont typeface="Wingdings" panose="05000000000000000000" pitchFamily="2" charset="2"/>
              <a:buChar char="Ø"/>
            </a:pPr>
            <a:r>
              <a:rPr lang="he-IL" dirty="0" smtClean="0"/>
              <a:t>מאין האנרגיה?</a:t>
            </a: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95851"/>
            <a:ext cx="2143125" cy="1794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0" y="3244886"/>
            <a:ext cx="1846692" cy="584775"/>
          </a:xfrm>
          <a:prstGeom prst="rect">
            <a:avLst/>
          </a:prstGeom>
          <a:noFill/>
        </p:spPr>
        <p:txBody>
          <a:bodyPr wrap="square" rtlCol="1">
            <a:spAutoFit/>
          </a:bodyPr>
          <a:lstStyle/>
          <a:p>
            <a:r>
              <a:rPr lang="he-IL" sz="3200" b="1" dirty="0" smtClean="0"/>
              <a:t>תא בגוף</a:t>
            </a:r>
            <a:endParaRPr lang="he-IL" sz="3200" b="1" dirty="0"/>
          </a:p>
        </p:txBody>
      </p:sp>
    </p:spTree>
    <p:extLst>
      <p:ext uri="{BB962C8B-B14F-4D97-AF65-F5344CB8AC3E}">
        <p14:creationId xmlns:p14="http://schemas.microsoft.com/office/powerpoint/2010/main" val="305115077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fontScale="90000"/>
          </a:bodyPr>
          <a:lstStyle/>
          <a:p>
            <a:r>
              <a:rPr lang="he-IL" dirty="0" smtClean="0"/>
              <a:t>אנרגיה-מאין ולשם מה?</a:t>
            </a:r>
            <a:endParaRPr lang="he-IL" dirty="0"/>
          </a:p>
        </p:txBody>
      </p:sp>
      <p:pic>
        <p:nvPicPr>
          <p:cNvPr id="614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8944" t="55654" r="41850" b="28871"/>
          <a:stretch/>
        </p:blipFill>
        <p:spPr bwMode="auto">
          <a:xfrm>
            <a:off x="1920239" y="1875141"/>
            <a:ext cx="8503921" cy="38522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0" y="6540937"/>
            <a:ext cx="4772679" cy="307777"/>
          </a:xfrm>
          <a:prstGeom prst="rect">
            <a:avLst/>
          </a:prstGeom>
          <a:noFill/>
        </p:spPr>
        <p:txBody>
          <a:bodyPr wrap="square" rtlCol="1">
            <a:spAutoFit/>
          </a:bodyPr>
          <a:lstStyle/>
          <a:p>
            <a:r>
              <a:rPr lang="he-IL" dirty="0" smtClean="0"/>
              <a:t>תמונה מתוך במבט חדש לכיתה ו', הוצאת רמות</a:t>
            </a:r>
            <a:endParaRPr lang="he-IL" dirty="0"/>
          </a:p>
        </p:txBody>
      </p:sp>
      <p:cxnSp>
        <p:nvCxnSpPr>
          <p:cNvPr id="12" name="מחבר חץ ישר 11"/>
          <p:cNvCxnSpPr/>
          <p:nvPr/>
        </p:nvCxnSpPr>
        <p:spPr>
          <a:xfrm>
            <a:off x="10058400" y="3133493"/>
            <a:ext cx="15240" cy="1798320"/>
          </a:xfrm>
          <a:prstGeom prst="straightConnector1">
            <a:avLst/>
          </a:prstGeom>
          <a:ln w="7620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21" name="מחבר חץ ישר 20"/>
          <p:cNvCxnSpPr/>
          <p:nvPr/>
        </p:nvCxnSpPr>
        <p:spPr>
          <a:xfrm flipH="1" flipV="1">
            <a:off x="3096279" y="2928878"/>
            <a:ext cx="30480" cy="2026920"/>
          </a:xfrm>
          <a:prstGeom prst="straightConnector1">
            <a:avLst/>
          </a:prstGeom>
          <a:ln w="76200">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264316" y="2523982"/>
            <a:ext cx="1935369" cy="2554545"/>
          </a:xfrm>
          <a:prstGeom prst="rect">
            <a:avLst/>
          </a:prstGeom>
          <a:noFill/>
        </p:spPr>
        <p:style>
          <a:lnRef idx="2">
            <a:schemeClr val="accent1"/>
          </a:lnRef>
          <a:fillRef idx="1">
            <a:schemeClr val="lt1"/>
          </a:fillRef>
          <a:effectRef idx="0">
            <a:schemeClr val="accent1"/>
          </a:effectRef>
          <a:fontRef idx="minor">
            <a:schemeClr val="dk1"/>
          </a:fontRef>
        </p:style>
        <p:txBody>
          <a:bodyPr wrap="square" rtlCol="1">
            <a:spAutoFit/>
          </a:bodyPr>
          <a:lstStyle/>
          <a:p>
            <a:pPr algn="ctr"/>
            <a:r>
              <a:rPr lang="he-IL" sz="3200" dirty="0" smtClean="0">
                <a:solidFill>
                  <a:schemeClr val="accent1"/>
                </a:solidFill>
              </a:rPr>
              <a:t>חמצן וחומרי מזון</a:t>
            </a:r>
          </a:p>
          <a:p>
            <a:pPr algn="ctr"/>
            <a:r>
              <a:rPr lang="he-IL" sz="3200" dirty="0" smtClean="0">
                <a:solidFill>
                  <a:schemeClr val="accent1"/>
                </a:solidFill>
              </a:rPr>
              <a:t>לצורך הפקת אנרגיה</a:t>
            </a:r>
            <a:endParaRPr lang="he-IL" sz="3200" dirty="0">
              <a:solidFill>
                <a:schemeClr val="accent1"/>
              </a:solidFill>
            </a:endParaRPr>
          </a:p>
        </p:txBody>
      </p:sp>
      <p:sp>
        <p:nvSpPr>
          <p:cNvPr id="26" name="TextBox 25"/>
          <p:cNvSpPr txBox="1"/>
          <p:nvPr/>
        </p:nvSpPr>
        <p:spPr>
          <a:xfrm>
            <a:off x="10408919" y="2719215"/>
            <a:ext cx="1935369" cy="2062103"/>
          </a:xfrm>
          <a:prstGeom prst="rect">
            <a:avLst/>
          </a:prstGeom>
          <a:noFill/>
        </p:spPr>
        <p:style>
          <a:lnRef idx="2">
            <a:schemeClr val="accent1"/>
          </a:lnRef>
          <a:fillRef idx="1">
            <a:schemeClr val="lt1"/>
          </a:fillRef>
          <a:effectRef idx="0">
            <a:schemeClr val="accent1"/>
          </a:effectRef>
          <a:fontRef idx="minor">
            <a:schemeClr val="dk1"/>
          </a:fontRef>
        </p:style>
        <p:txBody>
          <a:bodyPr wrap="square" rtlCol="1">
            <a:spAutoFit/>
          </a:bodyPr>
          <a:lstStyle/>
          <a:p>
            <a:pPr algn="ctr"/>
            <a:r>
              <a:rPr lang="he-IL" sz="3200" dirty="0" smtClean="0">
                <a:solidFill>
                  <a:schemeClr val="accent1"/>
                </a:solidFill>
              </a:rPr>
              <a:t>פחמן דו חמצני וחומרי פסולת</a:t>
            </a:r>
            <a:endParaRPr lang="he-IL" sz="3200" dirty="0">
              <a:solidFill>
                <a:schemeClr val="accent1"/>
              </a:solidFill>
            </a:endParaRPr>
          </a:p>
        </p:txBody>
      </p:sp>
      <p:sp>
        <p:nvSpPr>
          <p:cNvPr id="9" name="פיצוץ 2 8"/>
          <p:cNvSpPr/>
          <p:nvPr/>
        </p:nvSpPr>
        <p:spPr>
          <a:xfrm rot="20406625">
            <a:off x="667550" y="4864531"/>
            <a:ext cx="2150075" cy="1798637"/>
          </a:xfrm>
          <a:prstGeom prst="irregularSeal2">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0" name="TextBox 9"/>
          <p:cNvSpPr txBox="1"/>
          <p:nvPr/>
        </p:nvSpPr>
        <p:spPr>
          <a:xfrm>
            <a:off x="1074460" y="5763850"/>
            <a:ext cx="1099751" cy="461665"/>
          </a:xfrm>
          <a:prstGeom prst="rect">
            <a:avLst/>
          </a:prstGeom>
          <a:solidFill>
            <a:srgbClr val="FF0000"/>
          </a:solidFill>
        </p:spPr>
        <p:txBody>
          <a:bodyPr wrap="square" rtlCol="1">
            <a:spAutoFit/>
          </a:bodyPr>
          <a:lstStyle/>
          <a:p>
            <a:r>
              <a:rPr lang="he-IL" sz="2400" b="1" dirty="0" smtClean="0">
                <a:solidFill>
                  <a:srgbClr val="FFFF00"/>
                </a:solidFill>
              </a:rPr>
              <a:t>אנרגיה</a:t>
            </a:r>
            <a:endParaRPr lang="he-IL" sz="2400" b="1" dirty="0">
              <a:solidFill>
                <a:srgbClr val="FFFF00"/>
              </a:solidFill>
            </a:endParaRPr>
          </a:p>
        </p:txBody>
      </p:sp>
    </p:spTree>
    <p:extLst>
      <p:ext uri="{BB962C8B-B14F-4D97-AF65-F5344CB8AC3E}">
        <p14:creationId xmlns:p14="http://schemas.microsoft.com/office/powerpoint/2010/main" val="317127261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fontScale="90000"/>
          </a:bodyPr>
          <a:lstStyle/>
          <a:p>
            <a:r>
              <a:rPr lang="he-IL" dirty="0" smtClean="0"/>
              <a:t>מתרגלים: הובלת חומרים.</a:t>
            </a:r>
            <a:endParaRPr lang="he-IL" dirty="0"/>
          </a:p>
        </p:txBody>
      </p:sp>
      <p:sp>
        <p:nvSpPr>
          <p:cNvPr id="3" name="מציין מיקום טקסט 2"/>
          <p:cNvSpPr>
            <a:spLocks noGrp="1"/>
          </p:cNvSpPr>
          <p:nvPr>
            <p:ph type="body" idx="1"/>
          </p:nvPr>
        </p:nvSpPr>
        <p:spPr/>
        <p:txBody>
          <a:bodyPr/>
          <a:lstStyle/>
          <a:p>
            <a:endParaRPr lang="he-IL" dirty="0" smtClean="0"/>
          </a:p>
          <a:p>
            <a:endParaRPr lang="he-IL" dirty="0"/>
          </a:p>
          <a:p>
            <a:endParaRPr lang="he-IL" dirty="0"/>
          </a:p>
        </p:txBody>
      </p:sp>
      <p:sp>
        <p:nvSpPr>
          <p:cNvPr id="4" name="מלבן 3"/>
          <p:cNvSpPr/>
          <p:nvPr/>
        </p:nvSpPr>
        <p:spPr>
          <a:xfrm>
            <a:off x="106680" y="1964861"/>
            <a:ext cx="2701711" cy="3539430"/>
          </a:xfrm>
          <a:prstGeom prst="rect">
            <a:avLst/>
          </a:prstGeom>
          <a:solidFill>
            <a:srgbClr val="92D050"/>
          </a:solidFill>
        </p:spPr>
        <p:txBody>
          <a:bodyPr wrap="square">
            <a:spAutoFit/>
          </a:bodyPr>
          <a:lstStyle/>
          <a:p>
            <a:pPr algn="r"/>
            <a:r>
              <a:rPr lang="he-IL" sz="3200" b="1" dirty="0"/>
              <a:t>מחסן מילים:</a:t>
            </a:r>
            <a:r>
              <a:rPr lang="he-IL" sz="3200" dirty="0"/>
              <a:t> </a:t>
            </a:r>
            <a:endParaRPr lang="he-IL" sz="3200" dirty="0" smtClean="0"/>
          </a:p>
          <a:p>
            <a:pPr algn="r"/>
            <a:r>
              <a:rPr lang="he-IL" sz="3200" dirty="0" smtClean="0"/>
              <a:t>התאים </a:t>
            </a:r>
            <a:r>
              <a:rPr lang="he-IL" sz="3200" dirty="0"/>
              <a:t>בגוף, מזון, מערכת העיכול, מערכת הנשימה, חמצן, מערכת ההובלה. </a:t>
            </a:r>
          </a:p>
        </p:txBody>
      </p:sp>
      <p:sp>
        <p:nvSpPr>
          <p:cNvPr id="11" name="TextBox 10"/>
          <p:cNvSpPr txBox="1"/>
          <p:nvPr/>
        </p:nvSpPr>
        <p:spPr>
          <a:xfrm>
            <a:off x="3076832" y="1984177"/>
            <a:ext cx="8763000" cy="1077218"/>
          </a:xfrm>
          <a:prstGeom prst="rect">
            <a:avLst/>
          </a:prstGeom>
        </p:spPr>
        <p:style>
          <a:lnRef idx="2">
            <a:schemeClr val="accent2"/>
          </a:lnRef>
          <a:fillRef idx="1">
            <a:schemeClr val="lt1"/>
          </a:fillRef>
          <a:effectRef idx="0">
            <a:schemeClr val="accent2"/>
          </a:effectRef>
          <a:fontRef idx="minor">
            <a:schemeClr val="dk1"/>
          </a:fontRef>
        </p:style>
        <p:txBody>
          <a:bodyPr wrap="square" rtlCol="1">
            <a:spAutoFit/>
          </a:bodyPr>
          <a:lstStyle/>
          <a:p>
            <a:pPr algn="ctr"/>
            <a:r>
              <a:rPr lang="he-IL" sz="3200" dirty="0" smtClean="0"/>
              <a:t>גופינו זקוק ל ______ </a:t>
            </a:r>
            <a:r>
              <a:rPr lang="he-IL" sz="3200" dirty="0" err="1" smtClean="0"/>
              <a:t>ול</a:t>
            </a:r>
            <a:r>
              <a:rPr lang="he-IL" sz="3200" dirty="0" smtClean="0"/>
              <a:t> _____ לצורך הפקת אנרגיה בתאים</a:t>
            </a:r>
            <a:endParaRPr lang="he-IL" sz="3200" dirty="0"/>
          </a:p>
        </p:txBody>
      </p:sp>
      <p:sp>
        <p:nvSpPr>
          <p:cNvPr id="12" name="TextBox 11"/>
          <p:cNvSpPr txBox="1"/>
          <p:nvPr/>
        </p:nvSpPr>
        <p:spPr>
          <a:xfrm>
            <a:off x="3076832" y="3923766"/>
            <a:ext cx="8763000" cy="584775"/>
          </a:xfrm>
          <a:prstGeom prst="rect">
            <a:avLst/>
          </a:prstGeom>
        </p:spPr>
        <p:style>
          <a:lnRef idx="2">
            <a:schemeClr val="accent2"/>
          </a:lnRef>
          <a:fillRef idx="1">
            <a:schemeClr val="lt1"/>
          </a:fillRef>
          <a:effectRef idx="0">
            <a:schemeClr val="accent2"/>
          </a:effectRef>
          <a:fontRef idx="minor">
            <a:schemeClr val="dk1"/>
          </a:fontRef>
        </p:style>
        <p:txBody>
          <a:bodyPr wrap="square" rtlCol="1">
            <a:spAutoFit/>
          </a:bodyPr>
          <a:lstStyle/>
          <a:p>
            <a:pPr algn="ctr"/>
            <a:r>
              <a:rPr lang="he-IL" sz="3200" dirty="0" smtClean="0"/>
              <a:t>חומרים אלה נקלטים ומעובדים ב______ </a:t>
            </a:r>
            <a:r>
              <a:rPr lang="he-IL" sz="3200" dirty="0" err="1" smtClean="0"/>
              <a:t>וב</a:t>
            </a:r>
            <a:r>
              <a:rPr lang="he-IL" sz="3200" dirty="0" smtClean="0"/>
              <a:t> _____</a:t>
            </a:r>
            <a:endParaRPr lang="he-IL" sz="3200" dirty="0"/>
          </a:p>
        </p:txBody>
      </p:sp>
      <p:sp>
        <p:nvSpPr>
          <p:cNvPr id="14" name="TextBox 13"/>
          <p:cNvSpPr txBox="1"/>
          <p:nvPr/>
        </p:nvSpPr>
        <p:spPr>
          <a:xfrm>
            <a:off x="3076832" y="5297921"/>
            <a:ext cx="8763000" cy="1077218"/>
          </a:xfrm>
          <a:prstGeom prst="rect">
            <a:avLst/>
          </a:prstGeom>
        </p:spPr>
        <p:style>
          <a:lnRef idx="2">
            <a:schemeClr val="accent2"/>
          </a:lnRef>
          <a:fillRef idx="1">
            <a:schemeClr val="lt1"/>
          </a:fillRef>
          <a:effectRef idx="0">
            <a:schemeClr val="accent2"/>
          </a:effectRef>
          <a:fontRef idx="minor">
            <a:schemeClr val="dk1"/>
          </a:fontRef>
        </p:style>
        <p:txBody>
          <a:bodyPr wrap="square" rtlCol="1">
            <a:spAutoFit/>
          </a:bodyPr>
          <a:lstStyle/>
          <a:p>
            <a:pPr algn="ctr"/>
            <a:r>
              <a:rPr lang="he-IL" sz="3200" dirty="0" smtClean="0"/>
              <a:t>חומרים אלה מובלים באמצעות___________</a:t>
            </a:r>
          </a:p>
          <a:p>
            <a:pPr algn="ctr"/>
            <a:r>
              <a:rPr lang="he-IL" sz="3200" dirty="0" smtClean="0"/>
              <a:t>אל  _____________</a:t>
            </a:r>
            <a:endParaRPr lang="he-IL" sz="3200" dirty="0"/>
          </a:p>
        </p:txBody>
      </p:sp>
    </p:spTree>
    <p:extLst>
      <p:ext uri="{BB962C8B-B14F-4D97-AF65-F5344CB8AC3E}">
        <p14:creationId xmlns:p14="http://schemas.microsoft.com/office/powerpoint/2010/main" val="175933812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fontScale="90000"/>
          </a:bodyPr>
          <a:lstStyle/>
          <a:p>
            <a:r>
              <a:rPr lang="he-IL" dirty="0" smtClean="0"/>
              <a:t>מתרגלים: הובלת חומרים</a:t>
            </a:r>
            <a:endParaRPr lang="he-IL" dirty="0"/>
          </a:p>
        </p:txBody>
      </p:sp>
      <p:sp>
        <p:nvSpPr>
          <p:cNvPr id="3" name="מציין מיקום טקסט 2"/>
          <p:cNvSpPr>
            <a:spLocks noGrp="1"/>
          </p:cNvSpPr>
          <p:nvPr>
            <p:ph type="body" idx="1"/>
          </p:nvPr>
        </p:nvSpPr>
        <p:spPr/>
        <p:txBody>
          <a:bodyPr/>
          <a:lstStyle/>
          <a:p>
            <a:endParaRPr lang="he-IL" dirty="0" smtClean="0"/>
          </a:p>
          <a:p>
            <a:endParaRPr lang="he-IL" dirty="0"/>
          </a:p>
          <a:p>
            <a:endParaRPr lang="he-IL" dirty="0"/>
          </a:p>
        </p:txBody>
      </p:sp>
      <p:sp>
        <p:nvSpPr>
          <p:cNvPr id="11" name="TextBox 10"/>
          <p:cNvSpPr txBox="1"/>
          <p:nvPr/>
        </p:nvSpPr>
        <p:spPr>
          <a:xfrm>
            <a:off x="3076832" y="2276564"/>
            <a:ext cx="8763000" cy="584775"/>
          </a:xfrm>
          <a:prstGeom prst="rect">
            <a:avLst/>
          </a:prstGeom>
        </p:spPr>
        <p:style>
          <a:lnRef idx="2">
            <a:schemeClr val="accent2"/>
          </a:lnRef>
          <a:fillRef idx="1">
            <a:schemeClr val="lt1"/>
          </a:fillRef>
          <a:effectRef idx="0">
            <a:schemeClr val="accent2"/>
          </a:effectRef>
          <a:fontRef idx="minor">
            <a:schemeClr val="dk1"/>
          </a:fontRef>
        </p:style>
        <p:txBody>
          <a:bodyPr wrap="square" rtlCol="1">
            <a:spAutoFit/>
          </a:bodyPr>
          <a:lstStyle/>
          <a:p>
            <a:pPr algn="ctr"/>
            <a:r>
              <a:rPr lang="he-IL" sz="3200" dirty="0" smtClean="0"/>
              <a:t>גופינו זקוק ל</a:t>
            </a:r>
            <a:r>
              <a:rPr lang="he-IL" sz="3200" b="1" dirty="0" smtClean="0">
                <a:solidFill>
                  <a:srgbClr val="00B050"/>
                </a:solidFill>
              </a:rPr>
              <a:t>מזון  </a:t>
            </a:r>
            <a:r>
              <a:rPr lang="he-IL" sz="3200" dirty="0" smtClean="0"/>
              <a:t> ול</a:t>
            </a:r>
            <a:r>
              <a:rPr lang="he-IL" sz="3200" b="1" dirty="0" smtClean="0">
                <a:solidFill>
                  <a:srgbClr val="00B050"/>
                </a:solidFill>
              </a:rPr>
              <a:t>חמצן </a:t>
            </a:r>
            <a:r>
              <a:rPr lang="he-IL" sz="3200" dirty="0" smtClean="0"/>
              <a:t>לצורך הפקת אנרגיה בתאים</a:t>
            </a:r>
            <a:endParaRPr lang="he-IL" sz="3200" dirty="0"/>
          </a:p>
        </p:txBody>
      </p:sp>
      <p:sp>
        <p:nvSpPr>
          <p:cNvPr id="12" name="TextBox 11"/>
          <p:cNvSpPr txBox="1"/>
          <p:nvPr/>
        </p:nvSpPr>
        <p:spPr>
          <a:xfrm>
            <a:off x="3076832" y="3618966"/>
            <a:ext cx="8763000" cy="1077218"/>
          </a:xfrm>
          <a:prstGeom prst="rect">
            <a:avLst/>
          </a:prstGeom>
        </p:spPr>
        <p:style>
          <a:lnRef idx="2">
            <a:schemeClr val="accent2"/>
          </a:lnRef>
          <a:fillRef idx="1">
            <a:schemeClr val="lt1"/>
          </a:fillRef>
          <a:effectRef idx="0">
            <a:schemeClr val="accent2"/>
          </a:effectRef>
          <a:fontRef idx="minor">
            <a:schemeClr val="dk1"/>
          </a:fontRef>
        </p:style>
        <p:txBody>
          <a:bodyPr wrap="square" rtlCol="1">
            <a:spAutoFit/>
          </a:bodyPr>
          <a:lstStyle/>
          <a:p>
            <a:pPr algn="ctr"/>
            <a:r>
              <a:rPr lang="he-IL" sz="3200" dirty="0" smtClean="0"/>
              <a:t>חומרים אלה נקלטים ומעובדים ב</a:t>
            </a:r>
            <a:r>
              <a:rPr lang="he-IL" sz="3200" b="1" dirty="0" smtClean="0">
                <a:solidFill>
                  <a:srgbClr val="00B050"/>
                </a:solidFill>
              </a:rPr>
              <a:t>מערכת העיכול </a:t>
            </a:r>
            <a:r>
              <a:rPr lang="he-IL" sz="3200" dirty="0" smtClean="0"/>
              <a:t>וב</a:t>
            </a:r>
            <a:r>
              <a:rPr lang="he-IL" sz="3200" b="1" dirty="0" smtClean="0">
                <a:solidFill>
                  <a:srgbClr val="00B050"/>
                </a:solidFill>
              </a:rPr>
              <a:t>מערכת הנשימה</a:t>
            </a:r>
            <a:endParaRPr lang="he-IL" sz="3200" b="1" dirty="0">
              <a:solidFill>
                <a:srgbClr val="00B050"/>
              </a:solidFill>
            </a:endParaRPr>
          </a:p>
        </p:txBody>
      </p:sp>
      <p:sp>
        <p:nvSpPr>
          <p:cNvPr id="14" name="TextBox 13"/>
          <p:cNvSpPr txBox="1"/>
          <p:nvPr/>
        </p:nvSpPr>
        <p:spPr>
          <a:xfrm>
            <a:off x="3076832" y="5297921"/>
            <a:ext cx="8763000" cy="1077218"/>
          </a:xfrm>
          <a:prstGeom prst="rect">
            <a:avLst/>
          </a:prstGeom>
        </p:spPr>
        <p:style>
          <a:lnRef idx="2">
            <a:schemeClr val="accent2"/>
          </a:lnRef>
          <a:fillRef idx="1">
            <a:schemeClr val="lt1"/>
          </a:fillRef>
          <a:effectRef idx="0">
            <a:schemeClr val="accent2"/>
          </a:effectRef>
          <a:fontRef idx="minor">
            <a:schemeClr val="dk1"/>
          </a:fontRef>
        </p:style>
        <p:txBody>
          <a:bodyPr wrap="square" rtlCol="1">
            <a:spAutoFit/>
          </a:bodyPr>
          <a:lstStyle/>
          <a:p>
            <a:pPr algn="ctr"/>
            <a:r>
              <a:rPr lang="he-IL" sz="3200" dirty="0" smtClean="0"/>
              <a:t>חומרים אלה מובלים באמצעות </a:t>
            </a:r>
            <a:r>
              <a:rPr lang="he-IL" sz="3200" b="1" dirty="0" smtClean="0">
                <a:solidFill>
                  <a:srgbClr val="00B050"/>
                </a:solidFill>
              </a:rPr>
              <a:t>מערכת ההובלה</a:t>
            </a:r>
          </a:p>
          <a:p>
            <a:pPr algn="ctr"/>
            <a:r>
              <a:rPr lang="he-IL" sz="3200" dirty="0" smtClean="0"/>
              <a:t>אל  </a:t>
            </a:r>
            <a:r>
              <a:rPr lang="he-IL" sz="3200" b="1" dirty="0" smtClean="0">
                <a:solidFill>
                  <a:srgbClr val="00B050"/>
                </a:solidFill>
              </a:rPr>
              <a:t>התאים בגוף</a:t>
            </a:r>
            <a:endParaRPr lang="he-IL" sz="3200" b="1" dirty="0">
              <a:solidFill>
                <a:srgbClr val="00B050"/>
              </a:solidFill>
            </a:endParaRPr>
          </a:p>
        </p:txBody>
      </p:sp>
    </p:spTree>
    <p:extLst>
      <p:ext uri="{BB962C8B-B14F-4D97-AF65-F5344CB8AC3E}">
        <p14:creationId xmlns:p14="http://schemas.microsoft.com/office/powerpoint/2010/main" val="82946789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593124" y="663126"/>
            <a:ext cx="11417644" cy="720000"/>
          </a:xfrm>
        </p:spPr>
        <p:txBody>
          <a:bodyPr>
            <a:normAutofit fontScale="90000"/>
          </a:bodyPr>
          <a:lstStyle/>
          <a:p>
            <a:r>
              <a:rPr lang="he-IL" dirty="0" smtClean="0"/>
              <a:t>  ייצוג מערכת ההובלה</a:t>
            </a:r>
            <a:endParaRPr lang="he-IL" dirty="0"/>
          </a:p>
        </p:txBody>
      </p:sp>
      <p:sp>
        <p:nvSpPr>
          <p:cNvPr id="3" name="מציין מיקום טקסט 2"/>
          <p:cNvSpPr>
            <a:spLocks noGrp="1"/>
          </p:cNvSpPr>
          <p:nvPr>
            <p:ph type="body" idx="1"/>
          </p:nvPr>
        </p:nvSpPr>
        <p:spPr/>
        <p:txBody>
          <a:bodyPr/>
          <a:lstStyle/>
          <a:p>
            <a:endParaRPr lang="he-IL" dirty="0"/>
          </a:p>
        </p:txBody>
      </p:sp>
      <p:pic>
        <p:nvPicPr>
          <p:cNvPr id="215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7393" y="1447799"/>
            <a:ext cx="10524939" cy="53610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0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96183" y="4239112"/>
            <a:ext cx="2012992" cy="1417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1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35291" y="3330406"/>
            <a:ext cx="1795720" cy="9087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11"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82130" y="4335945"/>
            <a:ext cx="1957644" cy="13553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12"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46403" y="5004487"/>
            <a:ext cx="1566104" cy="1373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t="24687" b="15904"/>
          <a:stretch/>
        </p:blipFill>
        <p:spPr bwMode="auto">
          <a:xfrm>
            <a:off x="9157709" y="2301240"/>
            <a:ext cx="2143125" cy="12732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82130" y="1695450"/>
            <a:ext cx="2638425" cy="1733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4293841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fontScale="90000"/>
          </a:bodyPr>
          <a:lstStyle/>
          <a:p>
            <a:r>
              <a:rPr lang="he-IL" dirty="0" smtClean="0"/>
              <a:t>מה להכין?</a:t>
            </a:r>
            <a:endParaRPr lang="he-IL" dirty="0"/>
          </a:p>
        </p:txBody>
      </p:sp>
      <p:sp>
        <p:nvSpPr>
          <p:cNvPr id="3" name="מציין מיקום טקסט 2"/>
          <p:cNvSpPr>
            <a:spLocks noGrp="1"/>
          </p:cNvSpPr>
          <p:nvPr>
            <p:ph type="body" idx="1"/>
          </p:nvPr>
        </p:nvSpPr>
        <p:spPr/>
        <p:txBody>
          <a:bodyPr>
            <a:normAutofit/>
          </a:bodyPr>
          <a:lstStyle/>
          <a:p>
            <a:pPr algn="r"/>
            <a:r>
              <a:rPr lang="he-IL" sz="4800" b="1" dirty="0" smtClean="0"/>
              <a:t>מחברת</a:t>
            </a:r>
          </a:p>
          <a:p>
            <a:pPr algn="r"/>
            <a:endParaRPr lang="he-IL" sz="4800" b="1" dirty="0"/>
          </a:p>
          <a:p>
            <a:pPr algn="r"/>
            <a:endParaRPr lang="he-IL" sz="4800" b="1" dirty="0" smtClean="0"/>
          </a:p>
          <a:p>
            <a:pPr algn="r"/>
            <a:r>
              <a:rPr lang="he-IL" sz="4800" b="1" dirty="0" smtClean="0"/>
              <a:t>כלי כתיבה</a:t>
            </a:r>
            <a:endParaRPr lang="he-IL" sz="4800" b="1" dirty="0"/>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76116" y="1827513"/>
            <a:ext cx="2695575" cy="1695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85665" y="4154059"/>
            <a:ext cx="2276475" cy="2009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4219813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593124" y="663126"/>
            <a:ext cx="11417644" cy="720000"/>
          </a:xfrm>
        </p:spPr>
        <p:txBody>
          <a:bodyPr>
            <a:normAutofit fontScale="90000"/>
          </a:bodyPr>
          <a:lstStyle/>
          <a:p>
            <a:r>
              <a:rPr lang="he-IL" dirty="0" smtClean="0"/>
              <a:t>  ייצוג מערכת ההובלה</a:t>
            </a:r>
            <a:endParaRPr lang="he-IL" dirty="0"/>
          </a:p>
        </p:txBody>
      </p:sp>
      <p:sp>
        <p:nvSpPr>
          <p:cNvPr id="3" name="מציין מיקום טקסט 2"/>
          <p:cNvSpPr>
            <a:spLocks noGrp="1"/>
          </p:cNvSpPr>
          <p:nvPr>
            <p:ph type="body" idx="1"/>
          </p:nvPr>
        </p:nvSpPr>
        <p:spPr>
          <a:xfrm>
            <a:off x="7611000" y="1846381"/>
            <a:ext cx="4786312" cy="3844925"/>
          </a:xfrm>
        </p:spPr>
        <p:txBody>
          <a:bodyPr>
            <a:noAutofit/>
          </a:bodyPr>
          <a:lstStyle/>
          <a:p>
            <a:r>
              <a:rPr lang="he-IL" sz="2800" dirty="0" smtClean="0"/>
              <a:t>מערכת הכבישים מייצגת את מערכת ההובלה</a:t>
            </a:r>
          </a:p>
          <a:p>
            <a:endParaRPr lang="he-IL" sz="2800" dirty="0" smtClean="0"/>
          </a:p>
          <a:p>
            <a:r>
              <a:rPr lang="he-IL" sz="2800" dirty="0" smtClean="0"/>
              <a:t>הכבישים מייצגים את כלי הדם המובילים החומרים</a:t>
            </a:r>
          </a:p>
          <a:p>
            <a:endParaRPr lang="he-IL" sz="2800" dirty="0"/>
          </a:p>
          <a:p>
            <a:r>
              <a:rPr lang="he-IL" sz="2800" dirty="0" smtClean="0"/>
              <a:t>המשאיות מייצגות את החומרים המובלים</a:t>
            </a:r>
          </a:p>
          <a:p>
            <a:endParaRPr lang="he-IL" sz="2800" dirty="0" smtClean="0"/>
          </a:p>
          <a:p>
            <a:r>
              <a:rPr lang="he-IL" sz="2800" dirty="0"/>
              <a:t>ה</a:t>
            </a:r>
            <a:r>
              <a:rPr lang="he-IL" sz="2800" dirty="0" smtClean="0"/>
              <a:t>חנויות מייצגות את תאי הגוף אליהם מובלים החומרים </a:t>
            </a:r>
            <a:endParaRPr lang="he-IL" sz="2800" dirty="0"/>
          </a:p>
        </p:txBody>
      </p:sp>
      <p:pic>
        <p:nvPicPr>
          <p:cNvPr id="215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747598"/>
            <a:ext cx="7782676" cy="3964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1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95741" y="3537154"/>
            <a:ext cx="1387160" cy="7019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11"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2580" y="4644315"/>
            <a:ext cx="1512243" cy="10469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12"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06853" y="5317015"/>
            <a:ext cx="1209786" cy="1061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t="24687" b="15904"/>
          <a:stretch/>
        </p:blipFill>
        <p:spPr bwMode="auto">
          <a:xfrm>
            <a:off x="5883984" y="2845334"/>
            <a:ext cx="1655523" cy="9835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2561" y="2667532"/>
            <a:ext cx="2038133" cy="13391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6644997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fontScale="90000"/>
          </a:bodyPr>
          <a:lstStyle/>
          <a:p>
            <a:r>
              <a:rPr lang="he-IL" dirty="0" smtClean="0"/>
              <a:t>מכירים את כלי הדם</a:t>
            </a:r>
            <a:endParaRPr lang="he-IL" dirty="0"/>
          </a:p>
        </p:txBody>
      </p:sp>
      <p:sp>
        <p:nvSpPr>
          <p:cNvPr id="3" name="מציין מיקום טקסט 2"/>
          <p:cNvSpPr>
            <a:spLocks noGrp="1"/>
          </p:cNvSpPr>
          <p:nvPr>
            <p:ph type="body" idx="1"/>
          </p:nvPr>
        </p:nvSpPr>
        <p:spPr>
          <a:xfrm>
            <a:off x="139786" y="6858000"/>
            <a:ext cx="9572625" cy="3844925"/>
          </a:xfrm>
        </p:spPr>
        <p:txBody>
          <a:bodyPr/>
          <a:lstStyle/>
          <a:p>
            <a:endParaRPr lang="he-IL" dirty="0"/>
          </a:p>
        </p:txBody>
      </p:sp>
      <p:pic>
        <p:nvPicPr>
          <p:cNvPr id="23554" name="Picture 2"/>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contrast="42000"/>
                    </a14:imgEffect>
                  </a14:imgLayer>
                </a14:imgProps>
              </a:ext>
              <a:ext uri="{28A0092B-C50C-407E-A947-70E740481C1C}">
                <a14:useLocalDpi xmlns:a14="http://schemas.microsoft.com/office/drawing/2010/main" val="0"/>
              </a:ext>
            </a:extLst>
          </a:blip>
          <a:srcRect l="18437" t="16759" r="20761" b="25144"/>
          <a:stretch/>
        </p:blipFill>
        <p:spPr bwMode="auto">
          <a:xfrm>
            <a:off x="2804159" y="2453641"/>
            <a:ext cx="6598921" cy="2636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אליפסה 4"/>
          <p:cNvSpPr/>
          <p:nvPr/>
        </p:nvSpPr>
        <p:spPr>
          <a:xfrm>
            <a:off x="8945880" y="4871035"/>
            <a:ext cx="1661160" cy="1163800"/>
          </a:xfrm>
          <a:prstGeom prst="ellipse">
            <a:avLst/>
          </a:prstGeom>
        </p:spPr>
        <p:style>
          <a:lnRef idx="2">
            <a:schemeClr val="accent1"/>
          </a:lnRef>
          <a:fillRef idx="1">
            <a:schemeClr val="lt1"/>
          </a:fillRef>
          <a:effectRef idx="0">
            <a:schemeClr val="accent1"/>
          </a:effectRef>
          <a:fontRef idx="minor">
            <a:schemeClr val="dk1"/>
          </a:fontRef>
        </p:style>
        <p:txBody>
          <a:bodyPr rtlCol="1" anchor="ctr"/>
          <a:lstStyle/>
          <a:p>
            <a:pPr algn="ctr"/>
            <a:r>
              <a:rPr lang="he-IL" sz="3200" dirty="0" smtClean="0">
                <a:solidFill>
                  <a:schemeClr val="accent1"/>
                </a:solidFill>
              </a:rPr>
              <a:t>וריד</a:t>
            </a:r>
            <a:endParaRPr lang="he-IL" sz="3200" dirty="0">
              <a:solidFill>
                <a:schemeClr val="accent1"/>
              </a:solidFill>
            </a:endParaRPr>
          </a:p>
        </p:txBody>
      </p:sp>
      <p:sp>
        <p:nvSpPr>
          <p:cNvPr id="6" name="אליפסה 5"/>
          <p:cNvSpPr/>
          <p:nvPr/>
        </p:nvSpPr>
        <p:spPr>
          <a:xfrm>
            <a:off x="1386840" y="4593832"/>
            <a:ext cx="1823856" cy="1178421"/>
          </a:xfrm>
          <a:prstGeom prst="ellipse">
            <a:avLst/>
          </a:prstGeom>
          <a:ln/>
        </p:spPr>
        <p:style>
          <a:lnRef idx="2">
            <a:schemeClr val="accent2"/>
          </a:lnRef>
          <a:fillRef idx="1">
            <a:schemeClr val="lt1"/>
          </a:fillRef>
          <a:effectRef idx="0">
            <a:schemeClr val="accent2"/>
          </a:effectRef>
          <a:fontRef idx="minor">
            <a:schemeClr val="dk1"/>
          </a:fontRef>
        </p:style>
        <p:txBody>
          <a:bodyPr rtlCol="1" anchor="ctr"/>
          <a:lstStyle/>
          <a:p>
            <a:pPr algn="ctr"/>
            <a:r>
              <a:rPr lang="he-IL" sz="3200" dirty="0" smtClean="0">
                <a:solidFill>
                  <a:schemeClr val="accent2"/>
                </a:solidFill>
              </a:rPr>
              <a:t>עורק</a:t>
            </a:r>
            <a:endParaRPr lang="he-IL" sz="3200" dirty="0">
              <a:solidFill>
                <a:schemeClr val="accent2"/>
              </a:solidFill>
            </a:endParaRPr>
          </a:p>
        </p:txBody>
      </p:sp>
      <p:sp>
        <p:nvSpPr>
          <p:cNvPr id="7" name="אליפסה 6"/>
          <p:cNvSpPr/>
          <p:nvPr/>
        </p:nvSpPr>
        <p:spPr>
          <a:xfrm>
            <a:off x="4373879" y="5090161"/>
            <a:ext cx="1261213" cy="972270"/>
          </a:xfrm>
          <a:prstGeom prst="ellipse">
            <a:avLst/>
          </a:prstGeom>
          <a:ln/>
        </p:spPr>
        <p:style>
          <a:lnRef idx="2">
            <a:schemeClr val="accent3"/>
          </a:lnRef>
          <a:fillRef idx="1">
            <a:schemeClr val="lt1"/>
          </a:fillRef>
          <a:effectRef idx="0">
            <a:schemeClr val="accent3"/>
          </a:effectRef>
          <a:fontRef idx="minor">
            <a:schemeClr val="dk1"/>
          </a:fontRef>
        </p:style>
        <p:txBody>
          <a:bodyPr rtlCol="1" anchor="ctr"/>
          <a:lstStyle/>
          <a:p>
            <a:pPr algn="ctr"/>
            <a:r>
              <a:rPr lang="he-IL" sz="3200" dirty="0" smtClean="0">
                <a:solidFill>
                  <a:schemeClr val="accent3"/>
                </a:solidFill>
              </a:rPr>
              <a:t>נים</a:t>
            </a:r>
            <a:endParaRPr lang="he-IL" sz="3200" dirty="0">
              <a:solidFill>
                <a:schemeClr val="accent3"/>
              </a:solidFill>
            </a:endParaRPr>
          </a:p>
        </p:txBody>
      </p:sp>
    </p:spTree>
    <p:extLst>
      <p:ext uri="{BB962C8B-B14F-4D97-AF65-F5344CB8AC3E}">
        <p14:creationId xmlns:p14="http://schemas.microsoft.com/office/powerpoint/2010/main" val="29413988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fontScale="90000"/>
          </a:bodyPr>
          <a:lstStyle/>
          <a:p>
            <a:r>
              <a:rPr lang="he-IL" dirty="0" smtClean="0"/>
              <a:t>התפצלויות כלי הדם</a:t>
            </a:r>
            <a:endParaRPr lang="he-IL" dirty="0"/>
          </a:p>
        </p:txBody>
      </p:sp>
      <p:sp>
        <p:nvSpPr>
          <p:cNvPr id="3" name="מציין מיקום טקסט 2"/>
          <p:cNvSpPr>
            <a:spLocks noGrp="1"/>
          </p:cNvSpPr>
          <p:nvPr>
            <p:ph type="body" idx="1"/>
          </p:nvPr>
        </p:nvSpPr>
        <p:spPr>
          <a:xfrm>
            <a:off x="139786" y="6858000"/>
            <a:ext cx="9572625" cy="3844925"/>
          </a:xfrm>
        </p:spPr>
        <p:txBody>
          <a:bodyPr/>
          <a:lstStyle/>
          <a:p>
            <a:endParaRPr lang="he-IL" dirty="0"/>
          </a:p>
        </p:txBody>
      </p:sp>
      <p:pic>
        <p:nvPicPr>
          <p:cNvPr id="23554" name="Picture 2"/>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contrast="42000"/>
                    </a14:imgEffect>
                  </a14:imgLayer>
                </a14:imgProps>
              </a:ext>
              <a:ext uri="{28A0092B-C50C-407E-A947-70E740481C1C}">
                <a14:useLocalDpi xmlns:a14="http://schemas.microsoft.com/office/drawing/2010/main" val="0"/>
              </a:ext>
            </a:extLst>
          </a:blip>
          <a:srcRect l="18437" t="16759" r="20761" b="25144"/>
          <a:stretch/>
        </p:blipFill>
        <p:spPr bwMode="auto">
          <a:xfrm>
            <a:off x="2804159" y="2453641"/>
            <a:ext cx="6598921" cy="2636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אליפסה 4"/>
          <p:cNvSpPr/>
          <p:nvPr/>
        </p:nvSpPr>
        <p:spPr>
          <a:xfrm>
            <a:off x="8945880" y="4871035"/>
            <a:ext cx="1661160" cy="1163800"/>
          </a:xfrm>
          <a:prstGeom prst="ellipse">
            <a:avLst/>
          </a:prstGeom>
        </p:spPr>
        <p:style>
          <a:lnRef idx="2">
            <a:schemeClr val="accent1"/>
          </a:lnRef>
          <a:fillRef idx="1">
            <a:schemeClr val="lt1"/>
          </a:fillRef>
          <a:effectRef idx="0">
            <a:schemeClr val="accent1"/>
          </a:effectRef>
          <a:fontRef idx="minor">
            <a:schemeClr val="dk1"/>
          </a:fontRef>
        </p:style>
        <p:txBody>
          <a:bodyPr rtlCol="1" anchor="ctr"/>
          <a:lstStyle/>
          <a:p>
            <a:pPr algn="ctr"/>
            <a:r>
              <a:rPr lang="he-IL" sz="3200" dirty="0" smtClean="0">
                <a:solidFill>
                  <a:schemeClr val="accent1"/>
                </a:solidFill>
              </a:rPr>
              <a:t>וריד</a:t>
            </a:r>
            <a:endParaRPr lang="he-IL" sz="3200" dirty="0">
              <a:solidFill>
                <a:schemeClr val="accent1"/>
              </a:solidFill>
            </a:endParaRPr>
          </a:p>
        </p:txBody>
      </p:sp>
      <p:sp>
        <p:nvSpPr>
          <p:cNvPr id="6" name="אליפסה 5"/>
          <p:cNvSpPr/>
          <p:nvPr/>
        </p:nvSpPr>
        <p:spPr>
          <a:xfrm>
            <a:off x="1386840" y="4593832"/>
            <a:ext cx="1823856" cy="1178421"/>
          </a:xfrm>
          <a:prstGeom prst="ellipse">
            <a:avLst/>
          </a:prstGeom>
          <a:ln/>
        </p:spPr>
        <p:style>
          <a:lnRef idx="2">
            <a:schemeClr val="accent2"/>
          </a:lnRef>
          <a:fillRef idx="1">
            <a:schemeClr val="lt1"/>
          </a:fillRef>
          <a:effectRef idx="0">
            <a:schemeClr val="accent2"/>
          </a:effectRef>
          <a:fontRef idx="minor">
            <a:schemeClr val="dk1"/>
          </a:fontRef>
        </p:style>
        <p:txBody>
          <a:bodyPr rtlCol="1" anchor="ctr"/>
          <a:lstStyle/>
          <a:p>
            <a:pPr algn="ctr"/>
            <a:r>
              <a:rPr lang="he-IL" sz="3200" dirty="0" smtClean="0">
                <a:solidFill>
                  <a:schemeClr val="accent2"/>
                </a:solidFill>
              </a:rPr>
              <a:t>עורק</a:t>
            </a:r>
            <a:endParaRPr lang="he-IL" sz="3200" dirty="0">
              <a:solidFill>
                <a:schemeClr val="accent2"/>
              </a:solidFill>
            </a:endParaRPr>
          </a:p>
        </p:txBody>
      </p:sp>
      <p:sp>
        <p:nvSpPr>
          <p:cNvPr id="7" name="אליפסה 6"/>
          <p:cNvSpPr/>
          <p:nvPr/>
        </p:nvSpPr>
        <p:spPr>
          <a:xfrm>
            <a:off x="4373879" y="5090161"/>
            <a:ext cx="1261213" cy="972270"/>
          </a:xfrm>
          <a:prstGeom prst="ellipse">
            <a:avLst/>
          </a:prstGeom>
          <a:ln/>
        </p:spPr>
        <p:style>
          <a:lnRef idx="2">
            <a:schemeClr val="accent3"/>
          </a:lnRef>
          <a:fillRef idx="1">
            <a:schemeClr val="lt1"/>
          </a:fillRef>
          <a:effectRef idx="0">
            <a:schemeClr val="accent3"/>
          </a:effectRef>
          <a:fontRef idx="minor">
            <a:schemeClr val="dk1"/>
          </a:fontRef>
        </p:style>
        <p:txBody>
          <a:bodyPr rtlCol="1" anchor="ctr"/>
          <a:lstStyle/>
          <a:p>
            <a:pPr algn="ctr"/>
            <a:r>
              <a:rPr lang="he-IL" sz="3200" dirty="0" smtClean="0">
                <a:solidFill>
                  <a:schemeClr val="accent3"/>
                </a:solidFill>
              </a:rPr>
              <a:t>נים</a:t>
            </a:r>
            <a:endParaRPr lang="he-IL" sz="3200" dirty="0">
              <a:solidFill>
                <a:schemeClr val="accent3"/>
              </a:solidFill>
            </a:endParaRPr>
          </a:p>
        </p:txBody>
      </p:sp>
      <p:sp>
        <p:nvSpPr>
          <p:cNvPr id="8" name="אליפסה 7"/>
          <p:cNvSpPr/>
          <p:nvPr/>
        </p:nvSpPr>
        <p:spPr>
          <a:xfrm>
            <a:off x="3733800" y="1591552"/>
            <a:ext cx="2369819" cy="1178421"/>
          </a:xfrm>
          <a:prstGeom prst="ellipse">
            <a:avLst/>
          </a:prstGeom>
          <a:ln/>
        </p:spPr>
        <p:style>
          <a:lnRef idx="2">
            <a:schemeClr val="accent2"/>
          </a:lnRef>
          <a:fillRef idx="1">
            <a:schemeClr val="lt1"/>
          </a:fillRef>
          <a:effectRef idx="0">
            <a:schemeClr val="accent2"/>
          </a:effectRef>
          <a:fontRef idx="minor">
            <a:schemeClr val="dk1"/>
          </a:fontRef>
        </p:style>
        <p:txBody>
          <a:bodyPr rtlCol="1" anchor="ctr"/>
          <a:lstStyle/>
          <a:p>
            <a:pPr algn="ctr"/>
            <a:r>
              <a:rPr lang="he-IL" sz="3200" dirty="0" err="1" smtClean="0">
                <a:solidFill>
                  <a:schemeClr val="accent2"/>
                </a:solidFill>
              </a:rPr>
              <a:t>עורקיקים</a:t>
            </a:r>
            <a:endParaRPr lang="he-IL" sz="3200" dirty="0">
              <a:solidFill>
                <a:schemeClr val="accent2"/>
              </a:solidFill>
            </a:endParaRPr>
          </a:p>
        </p:txBody>
      </p:sp>
      <p:sp>
        <p:nvSpPr>
          <p:cNvPr id="9" name="אליפסה 8"/>
          <p:cNvSpPr/>
          <p:nvPr/>
        </p:nvSpPr>
        <p:spPr>
          <a:xfrm>
            <a:off x="6995160" y="1606173"/>
            <a:ext cx="2194560" cy="1163800"/>
          </a:xfrm>
          <a:prstGeom prst="ellipse">
            <a:avLst/>
          </a:prstGeom>
        </p:spPr>
        <p:style>
          <a:lnRef idx="2">
            <a:schemeClr val="accent1"/>
          </a:lnRef>
          <a:fillRef idx="1">
            <a:schemeClr val="lt1"/>
          </a:fillRef>
          <a:effectRef idx="0">
            <a:schemeClr val="accent1"/>
          </a:effectRef>
          <a:fontRef idx="minor">
            <a:schemeClr val="dk1"/>
          </a:fontRef>
        </p:style>
        <p:txBody>
          <a:bodyPr rtlCol="1" anchor="ctr"/>
          <a:lstStyle/>
          <a:p>
            <a:pPr algn="ctr"/>
            <a:r>
              <a:rPr lang="he-IL" sz="3200" dirty="0" err="1" smtClean="0">
                <a:solidFill>
                  <a:schemeClr val="accent1"/>
                </a:solidFill>
              </a:rPr>
              <a:t>ורידונים</a:t>
            </a:r>
            <a:endParaRPr lang="he-IL" sz="3200" dirty="0">
              <a:solidFill>
                <a:schemeClr val="accent1"/>
              </a:solidFill>
            </a:endParaRPr>
          </a:p>
        </p:txBody>
      </p:sp>
    </p:spTree>
    <p:extLst>
      <p:ext uri="{BB962C8B-B14F-4D97-AF65-F5344CB8AC3E}">
        <p14:creationId xmlns:p14="http://schemas.microsoft.com/office/powerpoint/2010/main" val="241264318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3035870" y="663126"/>
            <a:ext cx="8280000" cy="720000"/>
          </a:xfrm>
        </p:spPr>
        <p:txBody>
          <a:bodyPr>
            <a:normAutofit fontScale="90000"/>
          </a:bodyPr>
          <a:lstStyle/>
          <a:p>
            <a:r>
              <a:rPr lang="he-IL" b="1" dirty="0" smtClean="0">
                <a:solidFill>
                  <a:schemeClr val="accent2"/>
                </a:solidFill>
              </a:rPr>
              <a:t>שערו</a:t>
            </a:r>
            <a:r>
              <a:rPr lang="he-IL" dirty="0" smtClean="0"/>
              <a:t> – מדוע כל כך הרבה ההתפצלויות?</a:t>
            </a:r>
            <a:endParaRPr lang="he-IL" dirty="0"/>
          </a:p>
        </p:txBody>
      </p:sp>
      <p:sp>
        <p:nvSpPr>
          <p:cNvPr id="3" name="מציין מיקום טקסט 2"/>
          <p:cNvSpPr>
            <a:spLocks noGrp="1"/>
          </p:cNvSpPr>
          <p:nvPr>
            <p:ph type="body" idx="1"/>
          </p:nvPr>
        </p:nvSpPr>
        <p:spPr>
          <a:xfrm>
            <a:off x="139786" y="6858000"/>
            <a:ext cx="9572625" cy="3844925"/>
          </a:xfrm>
        </p:spPr>
        <p:txBody>
          <a:bodyPr/>
          <a:lstStyle/>
          <a:p>
            <a:endParaRPr lang="he-IL" dirty="0"/>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9760" y="1898294"/>
            <a:ext cx="7985760" cy="44720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8006608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fontScale="90000"/>
          </a:bodyPr>
          <a:lstStyle/>
          <a:p>
            <a:r>
              <a:rPr lang="he-IL" dirty="0" smtClean="0"/>
              <a:t>מאין ולאן?</a:t>
            </a:r>
            <a:endParaRPr lang="he-IL" dirty="0"/>
          </a:p>
        </p:txBody>
      </p:sp>
      <p:pic>
        <p:nvPicPr>
          <p:cNvPr id="5" name="Picture 2"/>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contrast="42000"/>
                    </a14:imgEffect>
                  </a14:imgLayer>
                </a14:imgProps>
              </a:ext>
              <a:ext uri="{28A0092B-C50C-407E-A947-70E740481C1C}">
                <a14:useLocalDpi xmlns:a14="http://schemas.microsoft.com/office/drawing/2010/main" val="0"/>
              </a:ext>
            </a:extLst>
          </a:blip>
          <a:srcRect l="18437" t="16759" r="20761" b="25144"/>
          <a:stretch/>
        </p:blipFill>
        <p:spPr bwMode="auto">
          <a:xfrm>
            <a:off x="0" y="0"/>
            <a:ext cx="4602481" cy="1838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מלבן 3"/>
          <p:cNvSpPr/>
          <p:nvPr/>
        </p:nvSpPr>
        <p:spPr>
          <a:xfrm>
            <a:off x="9342120" y="2240280"/>
            <a:ext cx="2514600" cy="435864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3200" b="1" dirty="0" smtClean="0">
                <a:solidFill>
                  <a:schemeClr val="tx1"/>
                </a:solidFill>
              </a:rPr>
              <a:t>עורקים</a:t>
            </a:r>
            <a:endParaRPr lang="he-IL" sz="3200" b="1" dirty="0">
              <a:solidFill>
                <a:schemeClr val="tx1"/>
              </a:solidFill>
            </a:endParaRPr>
          </a:p>
          <a:p>
            <a:pPr algn="ctr"/>
            <a:endParaRPr lang="he-IL" sz="3200" dirty="0" smtClean="0">
              <a:solidFill>
                <a:schemeClr val="tx1"/>
              </a:solidFill>
            </a:endParaRPr>
          </a:p>
          <a:p>
            <a:pPr algn="ctr"/>
            <a:r>
              <a:rPr lang="he-IL" sz="3200" dirty="0" smtClean="0">
                <a:solidFill>
                  <a:schemeClr val="tx1"/>
                </a:solidFill>
              </a:rPr>
              <a:t>מובילים את הדם </a:t>
            </a:r>
            <a:r>
              <a:rPr lang="he-IL" sz="3200" dirty="0">
                <a:solidFill>
                  <a:schemeClr val="tx1"/>
                </a:solidFill>
              </a:rPr>
              <a:t>מן הלב אל איברי הגוף השונים</a:t>
            </a:r>
          </a:p>
          <a:p>
            <a:pPr algn="ctr"/>
            <a:endParaRPr lang="he-IL" dirty="0">
              <a:solidFill>
                <a:schemeClr val="tx1"/>
              </a:solidFill>
            </a:endParaRPr>
          </a:p>
        </p:txBody>
      </p:sp>
      <p:sp>
        <p:nvSpPr>
          <p:cNvPr id="7" name="מלבן 6"/>
          <p:cNvSpPr/>
          <p:nvPr/>
        </p:nvSpPr>
        <p:spPr>
          <a:xfrm>
            <a:off x="701040" y="2377440"/>
            <a:ext cx="2651760" cy="422148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3200" b="1" dirty="0" smtClean="0">
                <a:solidFill>
                  <a:schemeClr val="tx1"/>
                </a:solidFill>
              </a:rPr>
              <a:t>ורידים</a:t>
            </a:r>
            <a:endParaRPr lang="he-IL" sz="3200" b="1" dirty="0">
              <a:solidFill>
                <a:schemeClr val="tx1"/>
              </a:solidFill>
            </a:endParaRPr>
          </a:p>
          <a:p>
            <a:pPr algn="ctr"/>
            <a:endParaRPr lang="he-IL" sz="3200" dirty="0" smtClean="0">
              <a:solidFill>
                <a:schemeClr val="tx1"/>
              </a:solidFill>
            </a:endParaRPr>
          </a:p>
          <a:p>
            <a:pPr algn="ctr"/>
            <a:r>
              <a:rPr lang="he-IL" sz="3200" dirty="0" smtClean="0">
                <a:solidFill>
                  <a:schemeClr val="tx1"/>
                </a:solidFill>
              </a:rPr>
              <a:t>מובילים את הדם מאיברי </a:t>
            </a:r>
            <a:r>
              <a:rPr lang="he-IL" sz="3200" dirty="0">
                <a:solidFill>
                  <a:schemeClr val="tx1"/>
                </a:solidFill>
              </a:rPr>
              <a:t>הגוף </a:t>
            </a:r>
            <a:r>
              <a:rPr lang="he-IL" sz="3200" dirty="0" smtClean="0">
                <a:solidFill>
                  <a:schemeClr val="tx1"/>
                </a:solidFill>
              </a:rPr>
              <a:t>השונים חזרה אל הלב</a:t>
            </a:r>
            <a:endParaRPr lang="he-IL" sz="3200" dirty="0">
              <a:solidFill>
                <a:schemeClr val="tx1"/>
              </a:solidFill>
            </a:endParaRPr>
          </a:p>
          <a:p>
            <a:pPr algn="ctr"/>
            <a:endParaRPr lang="he-IL" dirty="0">
              <a:solidFill>
                <a:schemeClr val="tx1"/>
              </a:solidFill>
            </a:endParaRPr>
          </a:p>
        </p:txBody>
      </p:sp>
      <p:sp>
        <p:nvSpPr>
          <p:cNvPr id="8" name="מלבן 7"/>
          <p:cNvSpPr/>
          <p:nvPr/>
        </p:nvSpPr>
        <p:spPr>
          <a:xfrm>
            <a:off x="4754880" y="2240280"/>
            <a:ext cx="2788920" cy="4480560"/>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3200" b="1" dirty="0" smtClean="0">
                <a:solidFill>
                  <a:schemeClr val="tx1"/>
                </a:solidFill>
              </a:rPr>
              <a:t>נימים</a:t>
            </a:r>
            <a:endParaRPr lang="he-IL" sz="3200" b="1" dirty="0">
              <a:solidFill>
                <a:schemeClr val="tx1"/>
              </a:solidFill>
            </a:endParaRPr>
          </a:p>
          <a:p>
            <a:pPr algn="ctr"/>
            <a:endParaRPr lang="he-IL" sz="3200" dirty="0" smtClean="0">
              <a:solidFill>
                <a:schemeClr val="tx1"/>
              </a:solidFill>
            </a:endParaRPr>
          </a:p>
          <a:p>
            <a:pPr algn="ctr"/>
            <a:r>
              <a:rPr lang="he-IL" sz="3200" dirty="0" smtClean="0">
                <a:solidFill>
                  <a:schemeClr val="tx1"/>
                </a:solidFill>
              </a:rPr>
              <a:t>מקשרים בין </a:t>
            </a:r>
            <a:r>
              <a:rPr lang="he-IL" sz="3200" dirty="0" err="1" smtClean="0">
                <a:solidFill>
                  <a:schemeClr val="tx1"/>
                </a:solidFill>
              </a:rPr>
              <a:t>העורקיקים</a:t>
            </a:r>
            <a:r>
              <a:rPr lang="he-IL" sz="3200" dirty="0" smtClean="0">
                <a:solidFill>
                  <a:schemeClr val="tx1"/>
                </a:solidFill>
              </a:rPr>
              <a:t> </a:t>
            </a:r>
            <a:r>
              <a:rPr lang="he-IL" sz="3200" dirty="0" err="1" smtClean="0">
                <a:solidFill>
                  <a:schemeClr val="tx1"/>
                </a:solidFill>
              </a:rPr>
              <a:t>לורידונים</a:t>
            </a:r>
            <a:r>
              <a:rPr lang="he-IL" sz="3200" dirty="0" smtClean="0">
                <a:solidFill>
                  <a:schemeClr val="tx1"/>
                </a:solidFill>
              </a:rPr>
              <a:t> ומעבירים חומרים </a:t>
            </a:r>
            <a:r>
              <a:rPr lang="he-IL" sz="3200" dirty="0" smtClean="0">
                <a:solidFill>
                  <a:schemeClr val="tx1"/>
                </a:solidFill>
              </a:rPr>
              <a:t>אל התאים </a:t>
            </a:r>
            <a:r>
              <a:rPr lang="he-IL" sz="3200" dirty="0" smtClean="0">
                <a:solidFill>
                  <a:schemeClr val="tx1"/>
                </a:solidFill>
              </a:rPr>
              <a:t>ומהתאים</a:t>
            </a:r>
            <a:endParaRPr lang="he-IL" sz="3200" dirty="0">
              <a:solidFill>
                <a:schemeClr val="tx1"/>
              </a:solidFill>
            </a:endParaRPr>
          </a:p>
          <a:p>
            <a:pPr algn="ctr"/>
            <a:endParaRPr lang="he-IL" dirty="0">
              <a:solidFill>
                <a:schemeClr val="tx1"/>
              </a:solidFill>
            </a:endParaRPr>
          </a:p>
        </p:txBody>
      </p:sp>
    </p:spTree>
    <p:extLst>
      <p:ext uri="{BB962C8B-B14F-4D97-AF65-F5344CB8AC3E}">
        <p14:creationId xmlns:p14="http://schemas.microsoft.com/office/powerpoint/2010/main" val="381919453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fontScale="90000"/>
          </a:bodyPr>
          <a:lstStyle/>
          <a:p>
            <a:r>
              <a:rPr lang="he-IL" b="1" dirty="0" smtClean="0">
                <a:solidFill>
                  <a:schemeClr val="bg1"/>
                </a:solidFill>
              </a:rPr>
              <a:t>כלי הדם מן הלב ובחזרה</a:t>
            </a:r>
            <a:endParaRPr lang="he-IL" dirty="0">
              <a:solidFill>
                <a:schemeClr val="bg1"/>
              </a:solidFill>
            </a:endParaRPr>
          </a:p>
        </p:txBody>
      </p:sp>
      <p:sp>
        <p:nvSpPr>
          <p:cNvPr id="3" name="מציין מיקום טקסט 2"/>
          <p:cNvSpPr>
            <a:spLocks noGrp="1"/>
          </p:cNvSpPr>
          <p:nvPr>
            <p:ph type="body" idx="1"/>
          </p:nvPr>
        </p:nvSpPr>
        <p:spPr>
          <a:xfrm>
            <a:off x="139786" y="6858000"/>
            <a:ext cx="9572625" cy="3844925"/>
          </a:xfrm>
        </p:spPr>
        <p:txBody>
          <a:bodyPr/>
          <a:lstStyle/>
          <a:p>
            <a:endParaRPr lang="he-IL" dirty="0"/>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9760" y="1898294"/>
            <a:ext cx="7985760" cy="44720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8869680" y="1898294"/>
            <a:ext cx="3124200" cy="584775"/>
          </a:xfrm>
          <a:prstGeom prst="rect">
            <a:avLst/>
          </a:prstGeom>
        </p:spPr>
        <p:style>
          <a:lnRef idx="2">
            <a:schemeClr val="accent2"/>
          </a:lnRef>
          <a:fillRef idx="1">
            <a:schemeClr val="lt1"/>
          </a:fillRef>
          <a:effectRef idx="0">
            <a:schemeClr val="accent2"/>
          </a:effectRef>
          <a:fontRef idx="minor">
            <a:schemeClr val="dk1"/>
          </a:fontRef>
        </p:style>
        <p:txBody>
          <a:bodyPr wrap="square" rtlCol="1">
            <a:spAutoFit/>
          </a:bodyPr>
          <a:lstStyle/>
          <a:p>
            <a:pPr algn="ctr"/>
            <a:r>
              <a:rPr lang="he-IL" sz="3200" dirty="0" smtClean="0"/>
              <a:t>עורקים ראשיים</a:t>
            </a:r>
            <a:endParaRPr lang="he-IL" sz="3200" dirty="0"/>
          </a:p>
        </p:txBody>
      </p:sp>
      <p:sp>
        <p:nvSpPr>
          <p:cNvPr id="6" name="TextBox 5"/>
          <p:cNvSpPr txBox="1"/>
          <p:nvPr/>
        </p:nvSpPr>
        <p:spPr>
          <a:xfrm>
            <a:off x="9022080" y="2995574"/>
            <a:ext cx="3124200" cy="584775"/>
          </a:xfrm>
          <a:prstGeom prst="rect">
            <a:avLst/>
          </a:prstGeom>
        </p:spPr>
        <p:style>
          <a:lnRef idx="2">
            <a:schemeClr val="accent2"/>
          </a:lnRef>
          <a:fillRef idx="1">
            <a:schemeClr val="lt1"/>
          </a:fillRef>
          <a:effectRef idx="0">
            <a:schemeClr val="accent2"/>
          </a:effectRef>
          <a:fontRef idx="minor">
            <a:schemeClr val="dk1"/>
          </a:fontRef>
        </p:style>
        <p:txBody>
          <a:bodyPr wrap="square" rtlCol="1">
            <a:spAutoFit/>
          </a:bodyPr>
          <a:lstStyle/>
          <a:p>
            <a:pPr algn="ctr"/>
            <a:r>
              <a:rPr lang="he-IL" sz="3200" dirty="0" smtClean="0"/>
              <a:t>עורקים</a:t>
            </a:r>
            <a:endParaRPr lang="he-IL" sz="3200" dirty="0"/>
          </a:p>
        </p:txBody>
      </p:sp>
      <p:sp>
        <p:nvSpPr>
          <p:cNvPr id="7" name="TextBox 6"/>
          <p:cNvSpPr txBox="1"/>
          <p:nvPr/>
        </p:nvSpPr>
        <p:spPr>
          <a:xfrm>
            <a:off x="9067800" y="4134307"/>
            <a:ext cx="3124200" cy="584775"/>
          </a:xfrm>
          <a:prstGeom prst="rect">
            <a:avLst/>
          </a:prstGeom>
        </p:spPr>
        <p:style>
          <a:lnRef idx="2">
            <a:schemeClr val="accent2"/>
          </a:lnRef>
          <a:fillRef idx="1">
            <a:schemeClr val="lt1"/>
          </a:fillRef>
          <a:effectRef idx="0">
            <a:schemeClr val="accent2"/>
          </a:effectRef>
          <a:fontRef idx="minor">
            <a:schemeClr val="dk1"/>
          </a:fontRef>
        </p:style>
        <p:txBody>
          <a:bodyPr wrap="square" rtlCol="1">
            <a:spAutoFit/>
          </a:bodyPr>
          <a:lstStyle/>
          <a:p>
            <a:pPr algn="ctr"/>
            <a:r>
              <a:rPr lang="he-IL" sz="3200" dirty="0" err="1" smtClean="0"/>
              <a:t>עורקיקים</a:t>
            </a:r>
            <a:endParaRPr lang="he-IL" sz="3200" dirty="0"/>
          </a:p>
        </p:txBody>
      </p:sp>
      <p:sp>
        <p:nvSpPr>
          <p:cNvPr id="8" name="TextBox 7"/>
          <p:cNvSpPr txBox="1"/>
          <p:nvPr/>
        </p:nvSpPr>
        <p:spPr>
          <a:xfrm>
            <a:off x="0" y="2050693"/>
            <a:ext cx="3124200" cy="584775"/>
          </a:xfrm>
          <a:prstGeom prst="rect">
            <a:avLst/>
          </a:prstGeom>
        </p:spPr>
        <p:style>
          <a:lnRef idx="2">
            <a:schemeClr val="accent1"/>
          </a:lnRef>
          <a:fillRef idx="1">
            <a:schemeClr val="lt1"/>
          </a:fillRef>
          <a:effectRef idx="0">
            <a:schemeClr val="accent1"/>
          </a:effectRef>
          <a:fontRef idx="minor">
            <a:schemeClr val="dk1"/>
          </a:fontRef>
        </p:style>
        <p:txBody>
          <a:bodyPr wrap="square" rtlCol="1">
            <a:spAutoFit/>
          </a:bodyPr>
          <a:lstStyle/>
          <a:p>
            <a:pPr algn="ctr"/>
            <a:r>
              <a:rPr lang="he-IL" sz="3200" dirty="0" smtClean="0"/>
              <a:t>ורידים ראשיים</a:t>
            </a:r>
            <a:endParaRPr lang="he-IL" sz="3200" dirty="0"/>
          </a:p>
        </p:txBody>
      </p:sp>
      <p:sp>
        <p:nvSpPr>
          <p:cNvPr id="9" name="TextBox 8"/>
          <p:cNvSpPr txBox="1"/>
          <p:nvPr/>
        </p:nvSpPr>
        <p:spPr>
          <a:xfrm>
            <a:off x="45720" y="3302150"/>
            <a:ext cx="3124200" cy="584775"/>
          </a:xfrm>
          <a:prstGeom prst="rect">
            <a:avLst/>
          </a:prstGeom>
        </p:spPr>
        <p:style>
          <a:lnRef idx="2">
            <a:schemeClr val="accent1"/>
          </a:lnRef>
          <a:fillRef idx="1">
            <a:schemeClr val="lt1"/>
          </a:fillRef>
          <a:effectRef idx="0">
            <a:schemeClr val="accent1"/>
          </a:effectRef>
          <a:fontRef idx="minor">
            <a:schemeClr val="dk1"/>
          </a:fontRef>
        </p:style>
        <p:txBody>
          <a:bodyPr wrap="square" rtlCol="1">
            <a:spAutoFit/>
          </a:bodyPr>
          <a:lstStyle/>
          <a:p>
            <a:pPr algn="ctr"/>
            <a:r>
              <a:rPr lang="he-IL" sz="3200" dirty="0" smtClean="0"/>
              <a:t>ורידים</a:t>
            </a:r>
            <a:endParaRPr lang="he-IL" sz="3200" dirty="0"/>
          </a:p>
        </p:txBody>
      </p:sp>
      <p:sp>
        <p:nvSpPr>
          <p:cNvPr id="10" name="TextBox 9"/>
          <p:cNvSpPr txBox="1"/>
          <p:nvPr/>
        </p:nvSpPr>
        <p:spPr>
          <a:xfrm>
            <a:off x="0" y="4451856"/>
            <a:ext cx="3124200" cy="584775"/>
          </a:xfrm>
          <a:prstGeom prst="rect">
            <a:avLst/>
          </a:prstGeom>
        </p:spPr>
        <p:style>
          <a:lnRef idx="2">
            <a:schemeClr val="accent1"/>
          </a:lnRef>
          <a:fillRef idx="1">
            <a:schemeClr val="lt1"/>
          </a:fillRef>
          <a:effectRef idx="0">
            <a:schemeClr val="accent1"/>
          </a:effectRef>
          <a:fontRef idx="minor">
            <a:schemeClr val="dk1"/>
          </a:fontRef>
        </p:style>
        <p:txBody>
          <a:bodyPr wrap="square" rtlCol="1">
            <a:spAutoFit/>
          </a:bodyPr>
          <a:lstStyle/>
          <a:p>
            <a:pPr algn="ctr"/>
            <a:r>
              <a:rPr lang="he-IL" sz="3200" dirty="0" err="1" smtClean="0"/>
              <a:t>ורידונים</a:t>
            </a:r>
            <a:endParaRPr lang="he-IL" sz="3200" dirty="0"/>
          </a:p>
        </p:txBody>
      </p:sp>
      <p:sp>
        <p:nvSpPr>
          <p:cNvPr id="11" name="TextBox 10"/>
          <p:cNvSpPr txBox="1"/>
          <p:nvPr/>
        </p:nvSpPr>
        <p:spPr>
          <a:xfrm>
            <a:off x="4160520" y="6077932"/>
            <a:ext cx="3124200" cy="584775"/>
          </a:xfrm>
          <a:prstGeom prst="rect">
            <a:avLst/>
          </a:prstGeom>
        </p:spPr>
        <p:style>
          <a:lnRef idx="2">
            <a:schemeClr val="accent2"/>
          </a:lnRef>
          <a:fillRef idx="1">
            <a:schemeClr val="lt1"/>
          </a:fillRef>
          <a:effectRef idx="0">
            <a:schemeClr val="accent2"/>
          </a:effectRef>
          <a:fontRef idx="minor">
            <a:schemeClr val="dk1"/>
          </a:fontRef>
        </p:style>
        <p:txBody>
          <a:bodyPr wrap="square" rtlCol="1">
            <a:spAutoFit/>
          </a:bodyPr>
          <a:lstStyle/>
          <a:p>
            <a:pPr algn="ctr"/>
            <a:r>
              <a:rPr lang="he-IL" sz="3200" dirty="0" smtClean="0"/>
              <a:t>נימים</a:t>
            </a:r>
            <a:endParaRPr lang="he-IL" sz="3200" dirty="0"/>
          </a:p>
        </p:txBody>
      </p:sp>
      <p:cxnSp>
        <p:nvCxnSpPr>
          <p:cNvPr id="13" name="מחבר ישר 12"/>
          <p:cNvCxnSpPr>
            <a:stCxn id="11" idx="0"/>
          </p:cNvCxnSpPr>
          <p:nvPr/>
        </p:nvCxnSpPr>
        <p:spPr>
          <a:xfrm flipH="1">
            <a:off x="4160520" y="6077932"/>
            <a:ext cx="15621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6" name="מחבר ישר 15"/>
          <p:cNvCxnSpPr/>
          <p:nvPr/>
        </p:nvCxnSpPr>
        <p:spPr>
          <a:xfrm flipH="1">
            <a:off x="4160520" y="6659879"/>
            <a:ext cx="15621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7" name="מחבר ישר 16"/>
          <p:cNvCxnSpPr/>
          <p:nvPr/>
        </p:nvCxnSpPr>
        <p:spPr>
          <a:xfrm>
            <a:off x="4160520" y="6077932"/>
            <a:ext cx="0" cy="581947"/>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0" name="מחבר חץ ישר 19"/>
          <p:cNvCxnSpPr/>
          <p:nvPr/>
        </p:nvCxnSpPr>
        <p:spPr>
          <a:xfrm>
            <a:off x="10530840" y="2505791"/>
            <a:ext cx="0" cy="382051"/>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4" name="מחבר חץ ישר 23"/>
          <p:cNvCxnSpPr/>
          <p:nvPr/>
        </p:nvCxnSpPr>
        <p:spPr>
          <a:xfrm>
            <a:off x="10530840" y="3695899"/>
            <a:ext cx="0" cy="382051"/>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5" name="מחבר חץ ישר 24"/>
          <p:cNvCxnSpPr/>
          <p:nvPr/>
        </p:nvCxnSpPr>
        <p:spPr>
          <a:xfrm>
            <a:off x="10530840" y="4845605"/>
            <a:ext cx="53340" cy="152330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7" name="מחבר חץ ישר 26"/>
          <p:cNvCxnSpPr/>
          <p:nvPr/>
        </p:nvCxnSpPr>
        <p:spPr>
          <a:xfrm flipH="1">
            <a:off x="7482840" y="6368905"/>
            <a:ext cx="3074670" cy="1415"/>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0" name="מחבר חץ ישר 29"/>
          <p:cNvCxnSpPr/>
          <p:nvPr/>
        </p:nvCxnSpPr>
        <p:spPr>
          <a:xfrm flipV="1">
            <a:off x="1535430" y="2696817"/>
            <a:ext cx="0" cy="515668"/>
          </a:xfrm>
          <a:prstGeom prst="straightConnector1">
            <a:avLst/>
          </a:prstGeom>
          <a:ln w="57150">
            <a:solidFill>
              <a:schemeClr val="accent1"/>
            </a:solidFill>
            <a:tailEnd type="arrow"/>
          </a:ln>
        </p:spPr>
        <p:style>
          <a:lnRef idx="1">
            <a:schemeClr val="accent1"/>
          </a:lnRef>
          <a:fillRef idx="0">
            <a:schemeClr val="accent1"/>
          </a:fillRef>
          <a:effectRef idx="0">
            <a:schemeClr val="accent1"/>
          </a:effectRef>
          <a:fontRef idx="minor">
            <a:schemeClr val="tx1"/>
          </a:fontRef>
        </p:style>
      </p:cxnSp>
      <p:cxnSp>
        <p:nvCxnSpPr>
          <p:cNvPr id="31" name="מחבר חץ ישר 30"/>
          <p:cNvCxnSpPr/>
          <p:nvPr/>
        </p:nvCxnSpPr>
        <p:spPr>
          <a:xfrm flipV="1">
            <a:off x="1607820" y="3875227"/>
            <a:ext cx="0" cy="576629"/>
          </a:xfrm>
          <a:prstGeom prst="straightConnector1">
            <a:avLst/>
          </a:prstGeom>
          <a:ln w="57150">
            <a:solidFill>
              <a:schemeClr val="accent1"/>
            </a:solidFill>
            <a:tailEnd type="arrow"/>
          </a:ln>
        </p:spPr>
        <p:style>
          <a:lnRef idx="1">
            <a:schemeClr val="accent1"/>
          </a:lnRef>
          <a:fillRef idx="0">
            <a:schemeClr val="accent1"/>
          </a:fillRef>
          <a:effectRef idx="0">
            <a:schemeClr val="accent1"/>
          </a:effectRef>
          <a:fontRef idx="minor">
            <a:schemeClr val="tx1"/>
          </a:fontRef>
        </p:style>
      </p:cxnSp>
      <p:cxnSp>
        <p:nvCxnSpPr>
          <p:cNvPr id="32" name="מחבר חץ ישר 31"/>
          <p:cNvCxnSpPr/>
          <p:nvPr/>
        </p:nvCxnSpPr>
        <p:spPr>
          <a:xfrm flipH="1" flipV="1">
            <a:off x="1661160" y="5036631"/>
            <a:ext cx="60960" cy="1441069"/>
          </a:xfrm>
          <a:prstGeom prst="straightConnector1">
            <a:avLst/>
          </a:prstGeom>
          <a:ln w="57150">
            <a:solidFill>
              <a:schemeClr val="accent1"/>
            </a:solidFill>
            <a:tailEnd type="arrow"/>
          </a:ln>
        </p:spPr>
        <p:style>
          <a:lnRef idx="1">
            <a:schemeClr val="accent1"/>
          </a:lnRef>
          <a:fillRef idx="0">
            <a:schemeClr val="accent1"/>
          </a:fillRef>
          <a:effectRef idx="0">
            <a:schemeClr val="accent1"/>
          </a:effectRef>
          <a:fontRef idx="minor">
            <a:schemeClr val="tx1"/>
          </a:fontRef>
        </p:style>
      </p:cxnSp>
      <p:cxnSp>
        <p:nvCxnSpPr>
          <p:cNvPr id="36" name="מחבר חץ ישר 35"/>
          <p:cNvCxnSpPr/>
          <p:nvPr/>
        </p:nvCxnSpPr>
        <p:spPr>
          <a:xfrm flipH="1">
            <a:off x="1783080" y="6368905"/>
            <a:ext cx="2377440" cy="1415"/>
          </a:xfrm>
          <a:prstGeom prst="straightConnector1">
            <a:avLst/>
          </a:prstGeom>
          <a:ln w="57150">
            <a:solidFill>
              <a:schemeClr val="accent1"/>
            </a:solidFill>
            <a:tailEnd type="arrow"/>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4160520" y="1465918"/>
            <a:ext cx="2316480" cy="584775"/>
          </a:xfrm>
          <a:prstGeom prst="rect">
            <a:avLst/>
          </a:prstGeom>
        </p:spPr>
        <p:style>
          <a:lnRef idx="2">
            <a:schemeClr val="accent2"/>
          </a:lnRef>
          <a:fillRef idx="1">
            <a:schemeClr val="lt1"/>
          </a:fillRef>
          <a:effectRef idx="0">
            <a:schemeClr val="accent2"/>
          </a:effectRef>
          <a:fontRef idx="minor">
            <a:schemeClr val="dk1"/>
          </a:fontRef>
        </p:style>
        <p:txBody>
          <a:bodyPr wrap="square" rtlCol="1">
            <a:spAutoFit/>
          </a:bodyPr>
          <a:lstStyle/>
          <a:p>
            <a:pPr algn="ctr"/>
            <a:r>
              <a:rPr lang="he-IL" sz="3200" dirty="0" smtClean="0"/>
              <a:t>לב</a:t>
            </a:r>
            <a:endParaRPr lang="he-IL" sz="3200" dirty="0"/>
          </a:p>
        </p:txBody>
      </p:sp>
      <p:cxnSp>
        <p:nvCxnSpPr>
          <p:cNvPr id="46" name="מחבר חץ ישר 45"/>
          <p:cNvCxnSpPr/>
          <p:nvPr/>
        </p:nvCxnSpPr>
        <p:spPr>
          <a:xfrm>
            <a:off x="6477000" y="1764661"/>
            <a:ext cx="2286000" cy="286032"/>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8" name="מחבר חץ ישר 47"/>
          <p:cNvCxnSpPr/>
          <p:nvPr/>
        </p:nvCxnSpPr>
        <p:spPr>
          <a:xfrm flipV="1">
            <a:off x="1889760" y="1776347"/>
            <a:ext cx="2209800" cy="274346"/>
          </a:xfrm>
          <a:prstGeom prst="straightConnector1">
            <a:avLst/>
          </a:prstGeom>
          <a:ln w="57150">
            <a:solidFill>
              <a:schemeClr val="accent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4922777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fontScale="90000"/>
          </a:bodyPr>
          <a:lstStyle/>
          <a:p>
            <a:r>
              <a:rPr lang="he-IL" dirty="0" err="1" smtClean="0"/>
              <a:t>התוכלו</a:t>
            </a:r>
            <a:r>
              <a:rPr lang="he-IL" dirty="0" smtClean="0"/>
              <a:t> לשער מדוע?</a:t>
            </a:r>
            <a:endParaRPr lang="he-IL" dirty="0"/>
          </a:p>
        </p:txBody>
      </p:sp>
      <p:pic>
        <p:nvPicPr>
          <p:cNvPr id="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764516" y="1392916"/>
            <a:ext cx="5245647" cy="5684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2743201" y="2300102"/>
            <a:ext cx="5318760" cy="3816429"/>
          </a:xfrm>
          <a:prstGeom prst="rect">
            <a:avLst/>
          </a:prstGeom>
          <a:noFill/>
        </p:spPr>
        <p:txBody>
          <a:bodyPr wrap="square" rtlCol="1">
            <a:spAutoFit/>
          </a:bodyPr>
          <a:lstStyle/>
          <a:p>
            <a:pPr algn="r"/>
            <a:r>
              <a:rPr lang="he-IL" sz="1800" dirty="0" smtClean="0"/>
              <a:t>בס"ד, </a:t>
            </a:r>
          </a:p>
          <a:p>
            <a:pPr algn="r"/>
            <a:endParaRPr lang="he-IL" sz="3200" dirty="0" smtClean="0">
              <a:solidFill>
                <a:srgbClr val="FF0000"/>
              </a:solidFill>
            </a:endParaRPr>
          </a:p>
          <a:p>
            <a:pPr algn="r"/>
            <a:r>
              <a:rPr lang="he-IL" sz="3200" dirty="0" smtClean="0">
                <a:solidFill>
                  <a:srgbClr val="FF0000"/>
                </a:solidFill>
              </a:rPr>
              <a:t>שלום יומני!</a:t>
            </a:r>
          </a:p>
          <a:p>
            <a:pPr algn="r"/>
            <a:r>
              <a:rPr lang="he-IL" sz="3200" dirty="0">
                <a:solidFill>
                  <a:schemeClr val="tx1"/>
                </a:solidFill>
              </a:rPr>
              <a:t>אינני מבין  - מדוע נבראנו עם שלושה סוגים של כלי דם ובעוביים שונים?</a:t>
            </a:r>
          </a:p>
          <a:p>
            <a:pPr algn="r"/>
            <a:r>
              <a:rPr lang="he-IL" sz="3200" dirty="0">
                <a:solidFill>
                  <a:schemeClr val="tx1"/>
                </a:solidFill>
              </a:rPr>
              <a:t>הרי לכולם אותו תפקיד- </a:t>
            </a:r>
          </a:p>
          <a:p>
            <a:pPr algn="r"/>
            <a:r>
              <a:rPr lang="he-IL" sz="3200" b="1" dirty="0">
                <a:solidFill>
                  <a:schemeClr val="tx1"/>
                </a:solidFill>
              </a:rPr>
              <a:t>כולם מובילים את הדם</a:t>
            </a:r>
          </a:p>
        </p:txBody>
      </p:sp>
    </p:spTree>
    <p:extLst>
      <p:ext uri="{BB962C8B-B14F-4D97-AF65-F5344CB8AC3E}">
        <p14:creationId xmlns:p14="http://schemas.microsoft.com/office/powerpoint/2010/main" val="406397849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411480" y="663126"/>
            <a:ext cx="10950110" cy="720000"/>
          </a:xfrm>
        </p:spPr>
        <p:txBody>
          <a:bodyPr>
            <a:normAutofit fontScale="90000"/>
          </a:bodyPr>
          <a:lstStyle/>
          <a:p>
            <a:r>
              <a:rPr lang="he-IL" dirty="0" smtClean="0"/>
              <a:t>מה רבו מעשיך - התאמה </a:t>
            </a:r>
            <a:r>
              <a:rPr lang="he-IL" dirty="0" err="1" smtClean="0"/>
              <a:t>מדוייקת</a:t>
            </a:r>
            <a:r>
              <a:rPr lang="he-IL" dirty="0" smtClean="0"/>
              <a:t> בין מבנה ותפקוד</a:t>
            </a:r>
            <a:endParaRPr lang="he-IL" dirty="0"/>
          </a:p>
        </p:txBody>
      </p:sp>
      <p:graphicFrame>
        <p:nvGraphicFramePr>
          <p:cNvPr id="5" name="טבלה 4"/>
          <p:cNvGraphicFramePr>
            <a:graphicFrameLocks noGrp="1"/>
          </p:cNvGraphicFramePr>
          <p:nvPr>
            <p:extLst>
              <p:ext uri="{D42A27DB-BD31-4B8C-83A1-F6EECF244321}">
                <p14:modId xmlns:p14="http://schemas.microsoft.com/office/powerpoint/2010/main" val="1834670160"/>
              </p:ext>
            </p:extLst>
          </p:nvPr>
        </p:nvGraphicFramePr>
        <p:xfrm>
          <a:off x="685800" y="1920240"/>
          <a:ext cx="10693124" cy="4191000"/>
        </p:xfrm>
        <a:graphic>
          <a:graphicData uri="http://schemas.openxmlformats.org/drawingml/2006/table">
            <a:tbl>
              <a:tblPr rtl="1" firstRow="1" bandRow="1">
                <a:tableStyleId>{5C22544A-7EE6-4342-B048-85BDC9FD1C3A}</a:tableStyleId>
              </a:tblPr>
              <a:tblGrid>
                <a:gridCol w="2673281"/>
                <a:gridCol w="2673281"/>
                <a:gridCol w="2673281"/>
                <a:gridCol w="2673281"/>
              </a:tblGrid>
              <a:tr h="674542">
                <a:tc>
                  <a:txBody>
                    <a:bodyPr/>
                    <a:lstStyle/>
                    <a:p>
                      <a:pPr algn="ctr" rtl="1"/>
                      <a:endParaRPr lang="he-IL" sz="3200" dirty="0">
                        <a:solidFill>
                          <a:srgbClr val="0070C0"/>
                        </a:solidFill>
                      </a:endParaRPr>
                    </a:p>
                  </a:txBody>
                  <a:tcPr>
                    <a:noFill/>
                  </a:tcPr>
                </a:tc>
                <a:tc>
                  <a:txBody>
                    <a:bodyPr/>
                    <a:lstStyle/>
                    <a:p>
                      <a:pPr algn="ctr" rtl="1"/>
                      <a:r>
                        <a:rPr lang="he-IL" sz="3200" dirty="0" smtClean="0"/>
                        <a:t>ורידים</a:t>
                      </a:r>
                      <a:endParaRPr lang="he-IL" sz="3200" dirty="0"/>
                    </a:p>
                  </a:txBody>
                  <a:tcPr/>
                </a:tc>
                <a:tc>
                  <a:txBody>
                    <a:bodyPr/>
                    <a:lstStyle/>
                    <a:p>
                      <a:pPr algn="ctr" rtl="1"/>
                      <a:r>
                        <a:rPr lang="he-IL" sz="3200" dirty="0" smtClean="0"/>
                        <a:t>עורקים</a:t>
                      </a:r>
                      <a:endParaRPr lang="he-IL" sz="3200" dirty="0"/>
                    </a:p>
                  </a:txBody>
                  <a:tcPr/>
                </a:tc>
                <a:tc>
                  <a:txBody>
                    <a:bodyPr/>
                    <a:lstStyle/>
                    <a:p>
                      <a:pPr algn="ctr" rtl="1"/>
                      <a:r>
                        <a:rPr lang="he-IL" sz="3200" dirty="0" smtClean="0"/>
                        <a:t>נימים</a:t>
                      </a:r>
                      <a:endParaRPr lang="he-IL" sz="3200" dirty="0"/>
                    </a:p>
                  </a:txBody>
                  <a:tcPr/>
                </a:tc>
              </a:tr>
              <a:tr h="836812">
                <a:tc>
                  <a:txBody>
                    <a:bodyPr/>
                    <a:lstStyle/>
                    <a:p>
                      <a:pPr algn="ctr" rtl="1"/>
                      <a:r>
                        <a:rPr lang="he-IL" sz="3200" b="1" dirty="0" smtClean="0"/>
                        <a:t>מבנה</a:t>
                      </a:r>
                    </a:p>
                    <a:p>
                      <a:pPr algn="ctr" rtl="1"/>
                      <a:endParaRPr lang="he-IL" sz="3200" b="1" dirty="0"/>
                    </a:p>
                  </a:txBody>
                  <a:tcPr/>
                </a:tc>
                <a:tc>
                  <a:txBody>
                    <a:bodyPr/>
                    <a:lstStyle/>
                    <a:p>
                      <a:pPr algn="ctr" rtl="1"/>
                      <a:endParaRPr lang="he-IL" sz="2400" b="1" dirty="0">
                        <a:solidFill>
                          <a:schemeClr val="accent1">
                            <a:lumMod val="75000"/>
                          </a:schemeClr>
                        </a:solidFill>
                      </a:endParaRPr>
                    </a:p>
                  </a:txBody>
                  <a:tcPr/>
                </a:tc>
                <a:tc>
                  <a:txBody>
                    <a:bodyPr/>
                    <a:lstStyle/>
                    <a:p>
                      <a:pPr algn="ctr" rtl="1"/>
                      <a:endParaRPr lang="he-IL" sz="2400" b="1" dirty="0">
                        <a:solidFill>
                          <a:srgbClr val="FF0000"/>
                        </a:solidFill>
                      </a:endParaRPr>
                    </a:p>
                  </a:txBody>
                  <a:tcPr/>
                </a:tc>
                <a:tc>
                  <a:txBody>
                    <a:bodyPr/>
                    <a:lstStyle/>
                    <a:p>
                      <a:pPr algn="ctr" rtl="1"/>
                      <a:endParaRPr lang="he-IL" sz="2400" b="1" dirty="0">
                        <a:solidFill>
                          <a:srgbClr val="00B0F0"/>
                        </a:solidFill>
                      </a:endParaRPr>
                    </a:p>
                  </a:txBody>
                  <a:tcPr/>
                </a:tc>
              </a:tr>
              <a:tr h="843175">
                <a:tc>
                  <a:txBody>
                    <a:bodyPr/>
                    <a:lstStyle/>
                    <a:p>
                      <a:pPr algn="ctr" rtl="1"/>
                      <a:r>
                        <a:rPr lang="he-IL" sz="3200" b="1" dirty="0" smtClean="0"/>
                        <a:t>תפקוד</a:t>
                      </a:r>
                    </a:p>
                    <a:p>
                      <a:pPr algn="ctr" rtl="1"/>
                      <a:endParaRPr lang="he-IL" sz="3200" b="1" dirty="0"/>
                    </a:p>
                  </a:txBody>
                  <a:tcPr/>
                </a:tc>
                <a:tc>
                  <a:txBody>
                    <a:bodyPr/>
                    <a:lstStyle/>
                    <a:p>
                      <a:pPr algn="ctr" rtl="1"/>
                      <a:endParaRPr lang="he-IL" sz="2400" b="1" dirty="0">
                        <a:solidFill>
                          <a:schemeClr val="accent1">
                            <a:lumMod val="75000"/>
                          </a:schemeClr>
                        </a:solidFill>
                      </a:endParaRPr>
                    </a:p>
                  </a:txBody>
                  <a:tcPr/>
                </a:tc>
                <a:tc>
                  <a:txBody>
                    <a:bodyPr/>
                    <a:lstStyle/>
                    <a:p>
                      <a:pPr algn="ctr" rtl="1"/>
                      <a:endParaRPr lang="he-IL" sz="2400" b="1" dirty="0">
                        <a:solidFill>
                          <a:srgbClr val="FF0000"/>
                        </a:solidFill>
                      </a:endParaRPr>
                    </a:p>
                  </a:txBody>
                  <a:tcPr/>
                </a:tc>
                <a:tc>
                  <a:txBody>
                    <a:bodyPr/>
                    <a:lstStyle/>
                    <a:p>
                      <a:pPr algn="ctr" rtl="1"/>
                      <a:endParaRPr lang="he-IL" sz="2400" b="1" dirty="0">
                        <a:solidFill>
                          <a:srgbClr val="00B0F0"/>
                        </a:solidFill>
                      </a:endParaRPr>
                    </a:p>
                  </a:txBody>
                  <a:tcPr/>
                </a:tc>
              </a:tr>
              <a:tr h="1382858">
                <a:tc>
                  <a:txBody>
                    <a:bodyPr/>
                    <a:lstStyle/>
                    <a:p>
                      <a:pPr marR="0" algn="ctr" rtl="1">
                        <a:lnSpc>
                          <a:spcPct val="100000"/>
                        </a:lnSpc>
                        <a:spcBef>
                          <a:spcPts val="0"/>
                        </a:spcBef>
                        <a:spcAft>
                          <a:spcPts val="0"/>
                        </a:spcAft>
                        <a:buClr>
                          <a:srgbClr val="000000"/>
                        </a:buClr>
                        <a:buFont typeface="Arial"/>
                      </a:pPr>
                      <a:r>
                        <a:rPr lang="he-IL" sz="3200" b="1" i="0" u="none" strike="noStrike" cap="none" dirty="0" smtClean="0">
                          <a:solidFill>
                            <a:schemeClr val="dk1"/>
                          </a:solidFill>
                          <a:latin typeface="+mn-lt"/>
                          <a:ea typeface="+mn-ea"/>
                          <a:cs typeface="+mn-cs"/>
                          <a:sym typeface="Arial"/>
                        </a:rPr>
                        <a:t>התאמה בין מבנה</a:t>
                      </a:r>
                      <a:r>
                        <a:rPr lang="he-IL" sz="3200" b="1" i="0" u="none" strike="noStrike" cap="none" baseline="0" dirty="0" smtClean="0">
                          <a:solidFill>
                            <a:schemeClr val="dk1"/>
                          </a:solidFill>
                          <a:latin typeface="+mn-lt"/>
                          <a:ea typeface="+mn-ea"/>
                          <a:cs typeface="+mn-cs"/>
                          <a:sym typeface="Arial"/>
                        </a:rPr>
                        <a:t> לתפקוד</a:t>
                      </a:r>
                      <a:endParaRPr lang="he-IL" sz="3200" b="1" i="0" u="none" strike="noStrike" cap="none" dirty="0">
                        <a:solidFill>
                          <a:schemeClr val="dk1"/>
                        </a:solidFill>
                        <a:latin typeface="+mn-lt"/>
                        <a:ea typeface="+mn-ea"/>
                        <a:cs typeface="+mn-cs"/>
                        <a:sym typeface="Arial"/>
                      </a:endParaRPr>
                    </a:p>
                  </a:txBody>
                  <a:tcPr/>
                </a:tc>
                <a:tc>
                  <a:txBody>
                    <a:bodyPr/>
                    <a:lstStyle/>
                    <a:p>
                      <a:pPr algn="ctr" rtl="1"/>
                      <a:endParaRPr lang="he-IL" sz="2400" b="1" dirty="0">
                        <a:solidFill>
                          <a:schemeClr val="accent1">
                            <a:lumMod val="75000"/>
                          </a:schemeClr>
                        </a:solidFill>
                      </a:endParaRPr>
                    </a:p>
                  </a:txBody>
                  <a:tcPr/>
                </a:tc>
                <a:tc>
                  <a:txBody>
                    <a:bodyPr/>
                    <a:lstStyle/>
                    <a:p>
                      <a:pPr algn="ctr" rtl="1"/>
                      <a:endParaRPr lang="he-IL" sz="2400" b="1" dirty="0">
                        <a:solidFill>
                          <a:srgbClr val="FF0000"/>
                        </a:solidFill>
                      </a:endParaRPr>
                    </a:p>
                  </a:txBody>
                  <a:tcPr/>
                </a:tc>
                <a:tc>
                  <a:txBody>
                    <a:bodyPr/>
                    <a:lstStyle/>
                    <a:p>
                      <a:pPr algn="ctr" rtl="1"/>
                      <a:endParaRPr lang="he-IL" sz="2400" b="1" dirty="0">
                        <a:solidFill>
                          <a:srgbClr val="00B0F0"/>
                        </a:solidFill>
                      </a:endParaRPr>
                    </a:p>
                  </a:txBody>
                  <a:tcPr/>
                </a:tc>
              </a:tr>
            </a:tbl>
          </a:graphicData>
        </a:graphic>
      </p:graphicFrame>
      <p:pic>
        <p:nvPicPr>
          <p:cNvPr id="6" name="2min_final" descr="2min_final">
            <a:hlinkClick r:id="" action="ppaction://media"/>
            <a:extLst>
              <a:ext uri="{FF2B5EF4-FFF2-40B4-BE49-F238E27FC236}">
                <a16:creationId xmlns="" xmlns:a16="http://schemas.microsoft.com/office/drawing/2014/main" id="{00A04C22-1037-854E-9BBD-DDF7C136FE0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6308399"/>
            <a:ext cx="1540938" cy="549601"/>
          </a:xfrm>
          <a:prstGeom prst="rect">
            <a:avLst/>
          </a:prstGeom>
        </p:spPr>
      </p:pic>
    </p:spTree>
    <p:extLst>
      <p:ext uri="{BB962C8B-B14F-4D97-AF65-F5344CB8AC3E}">
        <p14:creationId xmlns:p14="http://schemas.microsoft.com/office/powerpoint/2010/main" val="1715778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256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411480" y="663126"/>
            <a:ext cx="10950110" cy="720000"/>
          </a:xfrm>
        </p:spPr>
        <p:txBody>
          <a:bodyPr>
            <a:normAutofit fontScale="90000"/>
          </a:bodyPr>
          <a:lstStyle/>
          <a:p>
            <a:r>
              <a:rPr lang="he-IL" dirty="0" smtClean="0"/>
              <a:t>מה רבו מעשיך - התאמה </a:t>
            </a:r>
            <a:r>
              <a:rPr lang="he-IL" dirty="0" err="1" smtClean="0"/>
              <a:t>מדוייקת</a:t>
            </a:r>
            <a:r>
              <a:rPr lang="he-IL" dirty="0" smtClean="0"/>
              <a:t> בין מבנה ותפקוד</a:t>
            </a:r>
            <a:endParaRPr lang="he-IL" dirty="0"/>
          </a:p>
        </p:txBody>
      </p:sp>
      <p:graphicFrame>
        <p:nvGraphicFramePr>
          <p:cNvPr id="5" name="טבלה 4"/>
          <p:cNvGraphicFramePr>
            <a:graphicFrameLocks noGrp="1"/>
          </p:cNvGraphicFramePr>
          <p:nvPr>
            <p:extLst>
              <p:ext uri="{D42A27DB-BD31-4B8C-83A1-F6EECF244321}">
                <p14:modId xmlns:p14="http://schemas.microsoft.com/office/powerpoint/2010/main" val="875235132"/>
              </p:ext>
            </p:extLst>
          </p:nvPr>
        </p:nvGraphicFramePr>
        <p:xfrm>
          <a:off x="685800" y="1920240"/>
          <a:ext cx="10693124" cy="4678680"/>
        </p:xfrm>
        <a:graphic>
          <a:graphicData uri="http://schemas.openxmlformats.org/drawingml/2006/table">
            <a:tbl>
              <a:tblPr rtl="1" firstRow="1" bandRow="1">
                <a:tableStyleId>{5C22544A-7EE6-4342-B048-85BDC9FD1C3A}</a:tableStyleId>
              </a:tblPr>
              <a:tblGrid>
                <a:gridCol w="2673281"/>
                <a:gridCol w="2673281"/>
                <a:gridCol w="2673281"/>
                <a:gridCol w="2673281"/>
              </a:tblGrid>
              <a:tr h="674542">
                <a:tc>
                  <a:txBody>
                    <a:bodyPr/>
                    <a:lstStyle/>
                    <a:p>
                      <a:pPr algn="ctr" rtl="1"/>
                      <a:endParaRPr lang="he-IL" sz="3200" dirty="0">
                        <a:solidFill>
                          <a:srgbClr val="0070C0"/>
                        </a:solidFill>
                      </a:endParaRPr>
                    </a:p>
                  </a:txBody>
                  <a:tcPr>
                    <a:noFill/>
                  </a:tcPr>
                </a:tc>
                <a:tc>
                  <a:txBody>
                    <a:bodyPr/>
                    <a:lstStyle/>
                    <a:p>
                      <a:pPr algn="ctr" rtl="1"/>
                      <a:r>
                        <a:rPr lang="he-IL" sz="3200" dirty="0" smtClean="0"/>
                        <a:t>ורידים</a:t>
                      </a:r>
                      <a:endParaRPr lang="he-IL" sz="3200" dirty="0"/>
                    </a:p>
                  </a:txBody>
                  <a:tcPr/>
                </a:tc>
                <a:tc>
                  <a:txBody>
                    <a:bodyPr/>
                    <a:lstStyle/>
                    <a:p>
                      <a:pPr algn="ctr" rtl="1"/>
                      <a:r>
                        <a:rPr lang="he-IL" sz="3200" dirty="0" smtClean="0"/>
                        <a:t>עורקים</a:t>
                      </a:r>
                      <a:endParaRPr lang="he-IL" sz="3200" dirty="0"/>
                    </a:p>
                  </a:txBody>
                  <a:tcPr/>
                </a:tc>
                <a:tc>
                  <a:txBody>
                    <a:bodyPr/>
                    <a:lstStyle/>
                    <a:p>
                      <a:pPr algn="ctr" rtl="1"/>
                      <a:r>
                        <a:rPr lang="he-IL" sz="3200" dirty="0" smtClean="0"/>
                        <a:t>נימים</a:t>
                      </a:r>
                      <a:endParaRPr lang="he-IL" sz="3200" dirty="0"/>
                    </a:p>
                  </a:txBody>
                  <a:tcPr/>
                </a:tc>
              </a:tr>
              <a:tr h="836812">
                <a:tc>
                  <a:txBody>
                    <a:bodyPr/>
                    <a:lstStyle/>
                    <a:p>
                      <a:pPr algn="ctr" rtl="1"/>
                      <a:r>
                        <a:rPr lang="he-IL" sz="3200" b="1" dirty="0" smtClean="0"/>
                        <a:t>מבנה</a:t>
                      </a:r>
                    </a:p>
                    <a:p>
                      <a:pPr algn="ctr" rtl="1"/>
                      <a:endParaRPr lang="he-IL" sz="3200" b="1" dirty="0"/>
                    </a:p>
                  </a:txBody>
                  <a:tcPr/>
                </a:tc>
                <a:tc>
                  <a:txBody>
                    <a:bodyPr/>
                    <a:lstStyle/>
                    <a:p>
                      <a:pPr algn="ctr" rtl="1"/>
                      <a:endParaRPr lang="he-IL" sz="2400" b="1" dirty="0">
                        <a:solidFill>
                          <a:schemeClr val="accent1">
                            <a:lumMod val="75000"/>
                          </a:schemeClr>
                        </a:solidFill>
                      </a:endParaRPr>
                    </a:p>
                  </a:txBody>
                  <a:tcPr/>
                </a:tc>
                <a:tc>
                  <a:txBody>
                    <a:bodyPr/>
                    <a:lstStyle/>
                    <a:p>
                      <a:pPr algn="ctr" rtl="1"/>
                      <a:endParaRPr lang="he-IL" sz="2400" b="1" dirty="0">
                        <a:solidFill>
                          <a:srgbClr val="FF0000"/>
                        </a:solidFill>
                      </a:endParaRPr>
                    </a:p>
                  </a:txBody>
                  <a:tcPr/>
                </a:tc>
                <a:tc>
                  <a:txBody>
                    <a:bodyPr/>
                    <a:lstStyle/>
                    <a:p>
                      <a:pPr algn="ctr" rtl="1"/>
                      <a:endParaRPr lang="he-IL" sz="2400" b="1" dirty="0">
                        <a:solidFill>
                          <a:srgbClr val="00B0F0"/>
                        </a:solidFill>
                      </a:endParaRPr>
                    </a:p>
                  </a:txBody>
                  <a:tcPr/>
                </a:tc>
              </a:tr>
              <a:tr h="843175">
                <a:tc>
                  <a:txBody>
                    <a:bodyPr/>
                    <a:lstStyle/>
                    <a:p>
                      <a:pPr algn="ctr" rtl="1"/>
                      <a:r>
                        <a:rPr lang="he-IL" sz="3200" b="1" dirty="0" smtClean="0"/>
                        <a:t>תפקוד</a:t>
                      </a:r>
                    </a:p>
                    <a:p>
                      <a:pPr algn="ctr" rtl="1"/>
                      <a:endParaRPr lang="he-IL" sz="3200" b="1" dirty="0"/>
                    </a:p>
                  </a:txBody>
                  <a:tcPr/>
                </a:tc>
                <a:tc>
                  <a:txBody>
                    <a:bodyPr/>
                    <a:lstStyle/>
                    <a:p>
                      <a:pPr marL="0" marR="0" indent="0" algn="ctr" defTabSz="914400" rtl="1" eaLnBrk="1" fontAlgn="auto" latinLnBrk="0" hangingPunct="1">
                        <a:lnSpc>
                          <a:spcPct val="100000"/>
                        </a:lnSpc>
                        <a:spcBef>
                          <a:spcPts val="0"/>
                        </a:spcBef>
                        <a:spcAft>
                          <a:spcPts val="0"/>
                        </a:spcAft>
                        <a:buClr>
                          <a:srgbClr val="000000"/>
                        </a:buClr>
                        <a:buSzTx/>
                        <a:buFont typeface="Arial"/>
                        <a:buNone/>
                        <a:tabLst/>
                        <a:defRPr/>
                      </a:pPr>
                      <a:r>
                        <a:rPr lang="he-IL" sz="2400" dirty="0" smtClean="0">
                          <a:solidFill>
                            <a:schemeClr val="tx1"/>
                          </a:solidFill>
                        </a:rPr>
                        <a:t>מובילים את הדם מאיברי הגוף השונים חזרה אל הלב</a:t>
                      </a:r>
                    </a:p>
                    <a:p>
                      <a:pPr marL="0" marR="0" indent="0" algn="ctr" defTabSz="914400" rtl="1" eaLnBrk="1" fontAlgn="auto" latinLnBrk="0" hangingPunct="1">
                        <a:lnSpc>
                          <a:spcPct val="100000"/>
                        </a:lnSpc>
                        <a:spcBef>
                          <a:spcPts val="0"/>
                        </a:spcBef>
                        <a:spcAft>
                          <a:spcPts val="0"/>
                        </a:spcAft>
                        <a:buClr>
                          <a:srgbClr val="000000"/>
                        </a:buClr>
                        <a:buSzTx/>
                        <a:buFont typeface="Arial"/>
                        <a:buNone/>
                        <a:tabLst/>
                        <a:defRPr/>
                      </a:pPr>
                      <a:endParaRPr lang="he-IL" sz="2400" dirty="0" smtClean="0">
                        <a:solidFill>
                          <a:schemeClr val="tx1"/>
                        </a:solidFill>
                      </a:endParaRPr>
                    </a:p>
                  </a:txBody>
                  <a:tcPr/>
                </a:tc>
                <a:tc>
                  <a:txBody>
                    <a:bodyPr/>
                    <a:lstStyle/>
                    <a:p>
                      <a:pPr marL="0" marR="0" indent="0" algn="ctr" defTabSz="914400" rtl="1" eaLnBrk="1" fontAlgn="auto" latinLnBrk="0" hangingPunct="1">
                        <a:lnSpc>
                          <a:spcPct val="100000"/>
                        </a:lnSpc>
                        <a:spcBef>
                          <a:spcPts val="0"/>
                        </a:spcBef>
                        <a:spcAft>
                          <a:spcPts val="0"/>
                        </a:spcAft>
                        <a:buClr>
                          <a:srgbClr val="000000"/>
                        </a:buClr>
                        <a:buSzTx/>
                        <a:buFont typeface="Arial"/>
                        <a:buNone/>
                        <a:tabLst/>
                        <a:defRPr/>
                      </a:pPr>
                      <a:r>
                        <a:rPr lang="he-IL" sz="2400" dirty="0" smtClean="0">
                          <a:solidFill>
                            <a:schemeClr val="tx1"/>
                          </a:solidFill>
                        </a:rPr>
                        <a:t>מובילים את הדם מן הלב אל איברי הגוף השונים</a:t>
                      </a:r>
                    </a:p>
                  </a:txBody>
                  <a:tcPr/>
                </a:tc>
                <a:tc>
                  <a:txBody>
                    <a:bodyPr/>
                    <a:lstStyle/>
                    <a:p>
                      <a:pPr marL="0" marR="0" indent="0" algn="ctr" defTabSz="914400" rtl="1" eaLnBrk="1" fontAlgn="auto" latinLnBrk="0" hangingPunct="1">
                        <a:lnSpc>
                          <a:spcPct val="100000"/>
                        </a:lnSpc>
                        <a:spcBef>
                          <a:spcPts val="0"/>
                        </a:spcBef>
                        <a:spcAft>
                          <a:spcPts val="0"/>
                        </a:spcAft>
                        <a:buClr>
                          <a:srgbClr val="000000"/>
                        </a:buClr>
                        <a:buSzTx/>
                        <a:buFont typeface="Arial"/>
                        <a:buNone/>
                        <a:tabLst/>
                        <a:defRPr/>
                      </a:pPr>
                      <a:r>
                        <a:rPr lang="he-IL" sz="2400" dirty="0" smtClean="0">
                          <a:solidFill>
                            <a:schemeClr val="tx1"/>
                          </a:solidFill>
                        </a:rPr>
                        <a:t>מקשרים בין </a:t>
                      </a:r>
                      <a:r>
                        <a:rPr lang="he-IL" sz="2400" dirty="0" err="1" smtClean="0">
                          <a:solidFill>
                            <a:schemeClr val="tx1"/>
                          </a:solidFill>
                        </a:rPr>
                        <a:t>העורקיקים</a:t>
                      </a:r>
                      <a:r>
                        <a:rPr lang="he-IL" sz="2400" dirty="0" smtClean="0">
                          <a:solidFill>
                            <a:schemeClr val="tx1"/>
                          </a:solidFill>
                        </a:rPr>
                        <a:t> </a:t>
                      </a:r>
                      <a:r>
                        <a:rPr lang="he-IL" sz="2400" dirty="0" err="1" smtClean="0">
                          <a:solidFill>
                            <a:schemeClr val="tx1"/>
                          </a:solidFill>
                        </a:rPr>
                        <a:t>לורידונים</a:t>
                      </a:r>
                      <a:r>
                        <a:rPr lang="he-IL" sz="2400" dirty="0" smtClean="0">
                          <a:solidFill>
                            <a:schemeClr val="tx1"/>
                          </a:solidFill>
                        </a:rPr>
                        <a:t> ומעבירים חומרים אל </a:t>
                      </a:r>
                      <a:r>
                        <a:rPr lang="he-IL" sz="2400" dirty="0" smtClean="0">
                          <a:solidFill>
                            <a:schemeClr val="tx1"/>
                          </a:solidFill>
                        </a:rPr>
                        <a:t>התאים</a:t>
                      </a:r>
                      <a:r>
                        <a:rPr lang="he-IL" sz="2400" baseline="0" dirty="0" smtClean="0">
                          <a:solidFill>
                            <a:schemeClr val="tx1"/>
                          </a:solidFill>
                        </a:rPr>
                        <a:t> ו</a:t>
                      </a:r>
                      <a:r>
                        <a:rPr lang="he-IL" sz="2400" dirty="0" smtClean="0">
                          <a:solidFill>
                            <a:schemeClr val="tx1"/>
                          </a:solidFill>
                        </a:rPr>
                        <a:t>מהתאים</a:t>
                      </a:r>
                      <a:endParaRPr lang="he-IL" sz="2400" dirty="0" smtClean="0">
                        <a:solidFill>
                          <a:schemeClr val="tx1"/>
                        </a:solidFill>
                      </a:endParaRPr>
                    </a:p>
                  </a:txBody>
                  <a:tcPr/>
                </a:tc>
              </a:tr>
              <a:tr h="1382858">
                <a:tc>
                  <a:txBody>
                    <a:bodyPr/>
                    <a:lstStyle/>
                    <a:p>
                      <a:pPr marR="0" algn="ctr" rtl="1">
                        <a:lnSpc>
                          <a:spcPct val="100000"/>
                        </a:lnSpc>
                        <a:spcBef>
                          <a:spcPts val="0"/>
                        </a:spcBef>
                        <a:spcAft>
                          <a:spcPts val="0"/>
                        </a:spcAft>
                        <a:buClr>
                          <a:srgbClr val="000000"/>
                        </a:buClr>
                        <a:buFont typeface="Arial"/>
                      </a:pPr>
                      <a:r>
                        <a:rPr lang="he-IL" sz="3200" b="1" i="0" u="none" strike="noStrike" cap="none" dirty="0" smtClean="0">
                          <a:solidFill>
                            <a:schemeClr val="dk1"/>
                          </a:solidFill>
                          <a:latin typeface="+mn-lt"/>
                          <a:ea typeface="+mn-ea"/>
                          <a:cs typeface="+mn-cs"/>
                          <a:sym typeface="Arial"/>
                        </a:rPr>
                        <a:t>התאמה בין מבנה</a:t>
                      </a:r>
                      <a:r>
                        <a:rPr lang="he-IL" sz="3200" b="1" i="0" u="none" strike="noStrike" cap="none" baseline="0" dirty="0" smtClean="0">
                          <a:solidFill>
                            <a:schemeClr val="dk1"/>
                          </a:solidFill>
                          <a:latin typeface="+mn-lt"/>
                          <a:ea typeface="+mn-ea"/>
                          <a:cs typeface="+mn-cs"/>
                          <a:sym typeface="Arial"/>
                        </a:rPr>
                        <a:t> לתפקוד</a:t>
                      </a:r>
                      <a:endParaRPr lang="he-IL" sz="3200" b="1" i="0" u="none" strike="noStrike" cap="none" dirty="0">
                        <a:solidFill>
                          <a:schemeClr val="dk1"/>
                        </a:solidFill>
                        <a:latin typeface="+mn-lt"/>
                        <a:ea typeface="+mn-ea"/>
                        <a:cs typeface="+mn-cs"/>
                        <a:sym typeface="Arial"/>
                      </a:endParaRPr>
                    </a:p>
                  </a:txBody>
                  <a:tcPr/>
                </a:tc>
                <a:tc>
                  <a:txBody>
                    <a:bodyPr/>
                    <a:lstStyle/>
                    <a:p>
                      <a:pPr algn="ctr" rtl="1"/>
                      <a:endParaRPr lang="he-IL" sz="2400" b="1" dirty="0">
                        <a:solidFill>
                          <a:schemeClr val="accent1">
                            <a:lumMod val="75000"/>
                          </a:schemeClr>
                        </a:solidFill>
                      </a:endParaRPr>
                    </a:p>
                  </a:txBody>
                  <a:tcPr/>
                </a:tc>
                <a:tc>
                  <a:txBody>
                    <a:bodyPr/>
                    <a:lstStyle/>
                    <a:p>
                      <a:pPr algn="ctr" rtl="1"/>
                      <a:endParaRPr lang="he-IL" sz="2400" b="1" dirty="0">
                        <a:solidFill>
                          <a:srgbClr val="FF0000"/>
                        </a:solidFill>
                      </a:endParaRPr>
                    </a:p>
                  </a:txBody>
                  <a:tcPr/>
                </a:tc>
                <a:tc>
                  <a:txBody>
                    <a:bodyPr/>
                    <a:lstStyle/>
                    <a:p>
                      <a:pPr algn="ctr" rtl="1"/>
                      <a:endParaRPr lang="he-IL" sz="2400" b="1" dirty="0">
                        <a:solidFill>
                          <a:srgbClr val="00B0F0"/>
                        </a:solidFill>
                      </a:endParaRPr>
                    </a:p>
                  </a:txBody>
                  <a:tcPr/>
                </a:tc>
              </a:tr>
            </a:tbl>
          </a:graphicData>
        </a:graphic>
      </p:graphicFrame>
    </p:spTree>
    <p:extLst>
      <p:ext uri="{BB962C8B-B14F-4D97-AF65-F5344CB8AC3E}">
        <p14:creationId xmlns:p14="http://schemas.microsoft.com/office/powerpoint/2010/main" val="348236995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fontScale="90000"/>
          </a:bodyPr>
          <a:lstStyle/>
          <a:p>
            <a:r>
              <a:rPr lang="he-IL" dirty="0" smtClean="0"/>
              <a:t>נכיר את מבנה כלי הדם</a:t>
            </a:r>
            <a:endParaRPr lang="he-IL" dirty="0"/>
          </a:p>
        </p:txBody>
      </p:sp>
      <p:sp>
        <p:nvSpPr>
          <p:cNvPr id="4" name="מציין מיקום טקסט 3"/>
          <p:cNvSpPr>
            <a:spLocks noGrp="1"/>
          </p:cNvSpPr>
          <p:nvPr>
            <p:ph type="body" idx="1"/>
          </p:nvPr>
        </p:nvSpPr>
        <p:spPr/>
        <p:txBody>
          <a:bodyPr/>
          <a:lstStyle/>
          <a:p>
            <a:endParaRPr lang="he-IL" dirty="0"/>
          </a:p>
        </p:txBody>
      </p:sp>
      <p:pic>
        <p:nvPicPr>
          <p:cNvPr id="8201" name="Picture 9"/>
          <p:cNvPicPr>
            <a:picLocks noChangeAspect="1" noChangeArrowheads="1"/>
          </p:cNvPicPr>
          <p:nvPr/>
        </p:nvPicPr>
        <p:blipFill rotWithShape="1">
          <a:blip r:embed="rId3">
            <a:extLst>
              <a:ext uri="{28A0092B-C50C-407E-A947-70E740481C1C}">
                <a14:useLocalDpi xmlns:a14="http://schemas.microsoft.com/office/drawing/2010/main" val="0"/>
              </a:ext>
            </a:extLst>
          </a:blip>
          <a:srcRect l="37350" t="33750" r="40474" b="36666"/>
          <a:stretch/>
        </p:blipFill>
        <p:spPr bwMode="auto">
          <a:xfrm>
            <a:off x="2209799" y="1615440"/>
            <a:ext cx="6461761" cy="48463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TextBox 13"/>
          <p:cNvSpPr txBox="1"/>
          <p:nvPr/>
        </p:nvSpPr>
        <p:spPr>
          <a:xfrm>
            <a:off x="0" y="6540937"/>
            <a:ext cx="4772679" cy="307777"/>
          </a:xfrm>
          <a:prstGeom prst="rect">
            <a:avLst/>
          </a:prstGeom>
          <a:noFill/>
        </p:spPr>
        <p:txBody>
          <a:bodyPr wrap="square" rtlCol="1">
            <a:spAutoFit/>
          </a:bodyPr>
          <a:lstStyle/>
          <a:p>
            <a:r>
              <a:rPr lang="he-IL" dirty="0" smtClean="0"/>
              <a:t>תמונה מתוך מדעי החומר לכיתה ז' מט"ח</a:t>
            </a:r>
            <a:endParaRPr lang="he-IL" dirty="0"/>
          </a:p>
        </p:txBody>
      </p:sp>
      <p:sp>
        <p:nvSpPr>
          <p:cNvPr id="7" name="ירח 6"/>
          <p:cNvSpPr/>
          <p:nvPr/>
        </p:nvSpPr>
        <p:spPr>
          <a:xfrm rot="18018970">
            <a:off x="7703565" y="1765355"/>
            <a:ext cx="312929" cy="602632"/>
          </a:xfrm>
          <a:prstGeom prst="moon">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8" name="ירח 17"/>
          <p:cNvSpPr/>
          <p:nvPr/>
        </p:nvSpPr>
        <p:spPr>
          <a:xfrm rot="14469518">
            <a:off x="7021764" y="1738846"/>
            <a:ext cx="296959" cy="637177"/>
          </a:xfrm>
          <a:prstGeom prst="moon">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8" name="TextBox 7"/>
          <p:cNvSpPr txBox="1"/>
          <p:nvPr/>
        </p:nvSpPr>
        <p:spPr>
          <a:xfrm>
            <a:off x="8656320" y="3303300"/>
            <a:ext cx="3444240" cy="523220"/>
          </a:xfrm>
          <a:prstGeom prst="rect">
            <a:avLst/>
          </a:prstGeom>
          <a:noFill/>
        </p:spPr>
        <p:txBody>
          <a:bodyPr wrap="square" rtlCol="1">
            <a:spAutoFit/>
          </a:bodyPr>
          <a:lstStyle/>
          <a:p>
            <a:r>
              <a:rPr lang="he-IL" sz="2800" dirty="0" smtClean="0"/>
              <a:t>שכבה אלסטית, גמישה</a:t>
            </a:r>
            <a:endParaRPr lang="he-IL" sz="2800" dirty="0"/>
          </a:p>
        </p:txBody>
      </p:sp>
      <p:sp>
        <p:nvSpPr>
          <p:cNvPr id="20" name="TextBox 19"/>
          <p:cNvSpPr txBox="1"/>
          <p:nvPr/>
        </p:nvSpPr>
        <p:spPr>
          <a:xfrm>
            <a:off x="8671560" y="4568220"/>
            <a:ext cx="3444240" cy="523220"/>
          </a:xfrm>
          <a:prstGeom prst="rect">
            <a:avLst/>
          </a:prstGeom>
          <a:noFill/>
        </p:spPr>
        <p:txBody>
          <a:bodyPr wrap="square" rtlCol="1">
            <a:spAutoFit/>
          </a:bodyPr>
          <a:lstStyle/>
          <a:p>
            <a:r>
              <a:rPr lang="he-IL" sz="2800" dirty="0" smtClean="0"/>
              <a:t>שכבת שריר</a:t>
            </a:r>
            <a:endParaRPr lang="he-IL" sz="2800" dirty="0"/>
          </a:p>
        </p:txBody>
      </p:sp>
      <p:sp>
        <p:nvSpPr>
          <p:cNvPr id="21" name="TextBox 20"/>
          <p:cNvSpPr txBox="1"/>
          <p:nvPr/>
        </p:nvSpPr>
        <p:spPr>
          <a:xfrm>
            <a:off x="8671560" y="1795824"/>
            <a:ext cx="3444240" cy="523220"/>
          </a:xfrm>
          <a:prstGeom prst="rect">
            <a:avLst/>
          </a:prstGeom>
          <a:noFill/>
        </p:spPr>
        <p:txBody>
          <a:bodyPr wrap="square" rtlCol="1">
            <a:spAutoFit/>
          </a:bodyPr>
          <a:lstStyle/>
          <a:p>
            <a:r>
              <a:rPr lang="he-IL" sz="2800" dirty="0" smtClean="0"/>
              <a:t>מסתמים</a:t>
            </a:r>
            <a:endParaRPr lang="he-IL" sz="2800" dirty="0"/>
          </a:p>
        </p:txBody>
      </p:sp>
    </p:spTree>
    <p:extLst>
      <p:ext uri="{BB962C8B-B14F-4D97-AF65-F5344CB8AC3E}">
        <p14:creationId xmlns:p14="http://schemas.microsoft.com/office/powerpoint/2010/main" val="340998177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fontScale="90000"/>
          </a:bodyPr>
          <a:lstStyle/>
          <a:p>
            <a:r>
              <a:rPr lang="he-IL" dirty="0" smtClean="0"/>
              <a:t>היומן של שמואל</a:t>
            </a:r>
            <a:endParaRPr lang="he-IL" dirty="0"/>
          </a:p>
        </p:txBody>
      </p:sp>
      <p:sp>
        <p:nvSpPr>
          <p:cNvPr id="3" name="מציין מיקום טקסט 2"/>
          <p:cNvSpPr>
            <a:spLocks noGrp="1"/>
          </p:cNvSpPr>
          <p:nvPr>
            <p:ph type="body" idx="1"/>
          </p:nvPr>
        </p:nvSpPr>
        <p:spPr>
          <a:xfrm>
            <a:off x="1535713" y="1915812"/>
            <a:ext cx="9572625" cy="3844925"/>
          </a:xfrm>
        </p:spPr>
        <p:txBody>
          <a:bodyPr/>
          <a:lstStyle/>
          <a:p>
            <a:endParaRPr lang="he-IL" dirty="0">
              <a:latin typeface="Arial Narrow" pitchFamily="34" charset="0"/>
            </a:endParaRPr>
          </a:p>
        </p:txBody>
      </p:sp>
      <p:pic>
        <p:nvPicPr>
          <p:cNvPr id="1331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977875" y="1240517"/>
            <a:ext cx="5245647" cy="5684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2956560" y="2147703"/>
            <a:ext cx="5318760" cy="4308872"/>
          </a:xfrm>
          <a:prstGeom prst="rect">
            <a:avLst/>
          </a:prstGeom>
          <a:noFill/>
        </p:spPr>
        <p:txBody>
          <a:bodyPr wrap="square" rtlCol="1">
            <a:spAutoFit/>
          </a:bodyPr>
          <a:lstStyle/>
          <a:p>
            <a:pPr algn="r"/>
            <a:r>
              <a:rPr lang="he-IL" sz="1800" dirty="0" smtClean="0"/>
              <a:t>בס"ד, יום ראשון </a:t>
            </a:r>
            <a:r>
              <a:rPr lang="he-IL" sz="1800" dirty="0" err="1" smtClean="0"/>
              <a:t>יג</a:t>
            </a:r>
            <a:r>
              <a:rPr lang="he-IL" sz="1800" dirty="0" smtClean="0"/>
              <a:t>' בשבט</a:t>
            </a:r>
          </a:p>
          <a:p>
            <a:pPr algn="r"/>
            <a:endParaRPr lang="he-IL" sz="3200" dirty="0" smtClean="0">
              <a:solidFill>
                <a:srgbClr val="FF0000"/>
              </a:solidFill>
            </a:endParaRPr>
          </a:p>
          <a:p>
            <a:pPr algn="r"/>
            <a:r>
              <a:rPr lang="he-IL" sz="3200" dirty="0" smtClean="0">
                <a:solidFill>
                  <a:srgbClr val="FF0000"/>
                </a:solidFill>
              </a:rPr>
              <a:t>שלום יומני!</a:t>
            </a:r>
          </a:p>
          <a:p>
            <a:pPr algn="r"/>
            <a:r>
              <a:rPr lang="he-IL" sz="3200" dirty="0" smtClean="0"/>
              <a:t>אבא של משה חברי קנה מכונית חדשה. כשהסתכלתי בה גיליתי שהיא מורכבת ממספר רב של </a:t>
            </a:r>
            <a:r>
              <a:rPr lang="en-US" sz="3200" dirty="0" smtClean="0"/>
              <a:t> </a:t>
            </a:r>
            <a:r>
              <a:rPr lang="he-IL" sz="3200" dirty="0" smtClean="0"/>
              <a:t>חלקים. עד עכשיו לא שמתי לב לכך, אני חושב שקוראים לזה </a:t>
            </a:r>
            <a:r>
              <a:rPr lang="he-IL" sz="3200" b="1" dirty="0" smtClean="0">
                <a:solidFill>
                  <a:srgbClr val="FF0000"/>
                </a:solidFill>
              </a:rPr>
              <a:t>מערכת</a:t>
            </a:r>
            <a:endParaRPr lang="he-IL" sz="3200" b="1" dirty="0">
              <a:solidFill>
                <a:srgbClr val="FF0000"/>
              </a:solidFill>
            </a:endParaRPr>
          </a:p>
        </p:txBody>
      </p:sp>
    </p:spTree>
    <p:extLst>
      <p:ext uri="{BB962C8B-B14F-4D97-AF65-F5344CB8AC3E}">
        <p14:creationId xmlns:p14="http://schemas.microsoft.com/office/powerpoint/2010/main" val="407072113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411480" y="663126"/>
            <a:ext cx="10950110" cy="720000"/>
          </a:xfrm>
        </p:spPr>
        <p:txBody>
          <a:bodyPr>
            <a:normAutofit fontScale="90000"/>
          </a:bodyPr>
          <a:lstStyle/>
          <a:p>
            <a:r>
              <a:rPr lang="he-IL" dirty="0" smtClean="0"/>
              <a:t>מה רבו מעשיך - התאמה </a:t>
            </a:r>
            <a:r>
              <a:rPr lang="he-IL" dirty="0" err="1" smtClean="0"/>
              <a:t>מדוייקת</a:t>
            </a:r>
            <a:r>
              <a:rPr lang="he-IL" dirty="0" smtClean="0"/>
              <a:t> בין מבנה ותפקוד</a:t>
            </a:r>
            <a:endParaRPr lang="he-IL" dirty="0"/>
          </a:p>
        </p:txBody>
      </p:sp>
      <p:graphicFrame>
        <p:nvGraphicFramePr>
          <p:cNvPr id="5" name="טבלה 4"/>
          <p:cNvGraphicFramePr>
            <a:graphicFrameLocks noGrp="1"/>
          </p:cNvGraphicFramePr>
          <p:nvPr>
            <p:extLst>
              <p:ext uri="{D42A27DB-BD31-4B8C-83A1-F6EECF244321}">
                <p14:modId xmlns:p14="http://schemas.microsoft.com/office/powerpoint/2010/main" val="2967654268"/>
              </p:ext>
            </p:extLst>
          </p:nvPr>
        </p:nvGraphicFramePr>
        <p:xfrm>
          <a:off x="685800" y="1920240"/>
          <a:ext cx="10693124" cy="5166360"/>
        </p:xfrm>
        <a:graphic>
          <a:graphicData uri="http://schemas.openxmlformats.org/drawingml/2006/table">
            <a:tbl>
              <a:tblPr rtl="1" firstRow="1" bandRow="1">
                <a:tableStyleId>{5C22544A-7EE6-4342-B048-85BDC9FD1C3A}</a:tableStyleId>
              </a:tblPr>
              <a:tblGrid>
                <a:gridCol w="2673281"/>
                <a:gridCol w="2673281"/>
                <a:gridCol w="2673281"/>
                <a:gridCol w="2673281"/>
              </a:tblGrid>
              <a:tr h="674542">
                <a:tc>
                  <a:txBody>
                    <a:bodyPr/>
                    <a:lstStyle/>
                    <a:p>
                      <a:pPr algn="ctr" rtl="1"/>
                      <a:endParaRPr lang="he-IL" sz="3200" dirty="0">
                        <a:solidFill>
                          <a:srgbClr val="0070C0"/>
                        </a:solidFill>
                      </a:endParaRPr>
                    </a:p>
                  </a:txBody>
                  <a:tcPr>
                    <a:noFill/>
                  </a:tcPr>
                </a:tc>
                <a:tc>
                  <a:txBody>
                    <a:bodyPr/>
                    <a:lstStyle/>
                    <a:p>
                      <a:pPr algn="ctr" rtl="1"/>
                      <a:r>
                        <a:rPr lang="he-IL" sz="3200" dirty="0" smtClean="0"/>
                        <a:t>ורידים</a:t>
                      </a:r>
                      <a:endParaRPr lang="he-IL" sz="3200" dirty="0"/>
                    </a:p>
                  </a:txBody>
                  <a:tcPr/>
                </a:tc>
                <a:tc>
                  <a:txBody>
                    <a:bodyPr/>
                    <a:lstStyle/>
                    <a:p>
                      <a:pPr algn="ctr" rtl="1"/>
                      <a:r>
                        <a:rPr lang="he-IL" sz="3200" dirty="0" smtClean="0"/>
                        <a:t>עורקים</a:t>
                      </a:r>
                      <a:endParaRPr lang="he-IL" sz="3200" dirty="0"/>
                    </a:p>
                  </a:txBody>
                  <a:tcPr/>
                </a:tc>
                <a:tc>
                  <a:txBody>
                    <a:bodyPr/>
                    <a:lstStyle/>
                    <a:p>
                      <a:pPr algn="ctr" rtl="1"/>
                      <a:r>
                        <a:rPr lang="he-IL" sz="3200" dirty="0" smtClean="0"/>
                        <a:t>נימים</a:t>
                      </a:r>
                      <a:endParaRPr lang="he-IL" sz="3200" dirty="0"/>
                    </a:p>
                  </a:txBody>
                  <a:tcPr/>
                </a:tc>
              </a:tr>
              <a:tr h="836812">
                <a:tc>
                  <a:txBody>
                    <a:bodyPr/>
                    <a:lstStyle/>
                    <a:p>
                      <a:pPr algn="ctr" rtl="1"/>
                      <a:r>
                        <a:rPr lang="he-IL" sz="3200" b="1" dirty="0" smtClean="0"/>
                        <a:t>מבנה</a:t>
                      </a:r>
                    </a:p>
                    <a:p>
                      <a:pPr algn="ctr" rtl="1"/>
                      <a:endParaRPr lang="he-IL" sz="3200" b="1" dirty="0"/>
                    </a:p>
                  </a:txBody>
                  <a:tcPr/>
                </a:tc>
                <a:tc>
                  <a:txBody>
                    <a:bodyPr/>
                    <a:lstStyle/>
                    <a:p>
                      <a:pPr algn="ctr" rtl="1"/>
                      <a:r>
                        <a:rPr lang="he-IL" sz="2400" b="1" dirty="0" smtClean="0">
                          <a:solidFill>
                            <a:schemeClr val="accent2"/>
                          </a:solidFill>
                        </a:rPr>
                        <a:t>עובי בינוני, בנויים משלוש שכבות,  בעלי מסתמים חד כיווניים</a:t>
                      </a:r>
                      <a:endParaRPr lang="he-IL" sz="2400" b="1" dirty="0">
                        <a:solidFill>
                          <a:schemeClr val="accent2"/>
                        </a:solidFill>
                      </a:endParaRPr>
                    </a:p>
                  </a:txBody>
                  <a:tcPr/>
                </a:tc>
                <a:tc>
                  <a:txBody>
                    <a:bodyPr/>
                    <a:lstStyle/>
                    <a:p>
                      <a:pPr marL="0" marR="0" indent="0" algn="ctr" defTabSz="914400" rtl="1" eaLnBrk="1" fontAlgn="auto" latinLnBrk="0" hangingPunct="1">
                        <a:lnSpc>
                          <a:spcPct val="100000"/>
                        </a:lnSpc>
                        <a:spcBef>
                          <a:spcPts val="0"/>
                        </a:spcBef>
                        <a:spcAft>
                          <a:spcPts val="0"/>
                        </a:spcAft>
                        <a:buClr>
                          <a:srgbClr val="000000"/>
                        </a:buClr>
                        <a:buSzTx/>
                        <a:buFont typeface="Arial"/>
                        <a:buNone/>
                        <a:tabLst/>
                        <a:defRPr/>
                      </a:pPr>
                      <a:r>
                        <a:rPr lang="he-IL" sz="2400" b="1" dirty="0" smtClean="0">
                          <a:solidFill>
                            <a:schemeClr val="accent2"/>
                          </a:solidFill>
                        </a:rPr>
                        <a:t>עבים יחסית, בנויים משלוש שכבות,  שכבת השריר עבה</a:t>
                      </a:r>
                    </a:p>
                  </a:txBody>
                  <a:tcPr/>
                </a:tc>
                <a:tc>
                  <a:txBody>
                    <a:bodyPr/>
                    <a:lstStyle/>
                    <a:p>
                      <a:pPr marL="0" marR="0" indent="0" algn="ctr" defTabSz="914400" rtl="1" eaLnBrk="1" fontAlgn="auto" latinLnBrk="0" hangingPunct="1">
                        <a:lnSpc>
                          <a:spcPct val="100000"/>
                        </a:lnSpc>
                        <a:spcBef>
                          <a:spcPts val="0"/>
                        </a:spcBef>
                        <a:spcAft>
                          <a:spcPts val="0"/>
                        </a:spcAft>
                        <a:buClr>
                          <a:srgbClr val="000000"/>
                        </a:buClr>
                        <a:buSzTx/>
                        <a:buFont typeface="Arial"/>
                        <a:buNone/>
                        <a:tabLst/>
                        <a:defRPr/>
                      </a:pPr>
                      <a:r>
                        <a:rPr lang="he-IL" sz="2400" b="1" dirty="0" smtClean="0">
                          <a:solidFill>
                            <a:schemeClr val="accent2"/>
                          </a:solidFill>
                        </a:rPr>
                        <a:t>דקים מאוד, בנויים</a:t>
                      </a:r>
                      <a:r>
                        <a:rPr lang="he-IL" sz="2400" b="1" baseline="0" dirty="0" smtClean="0">
                          <a:solidFill>
                            <a:schemeClr val="accent2"/>
                          </a:solidFill>
                        </a:rPr>
                        <a:t> שכבה אחת בלבד</a:t>
                      </a:r>
                      <a:endParaRPr lang="he-IL" sz="2400" b="1" dirty="0" smtClean="0">
                        <a:solidFill>
                          <a:schemeClr val="accent2"/>
                        </a:solidFill>
                      </a:endParaRPr>
                    </a:p>
                    <a:p>
                      <a:pPr algn="ctr" rtl="1"/>
                      <a:endParaRPr lang="he-IL" sz="2400" b="1" dirty="0">
                        <a:solidFill>
                          <a:srgbClr val="00B0F0"/>
                        </a:solidFill>
                      </a:endParaRPr>
                    </a:p>
                  </a:txBody>
                  <a:tcPr/>
                </a:tc>
              </a:tr>
              <a:tr h="843175">
                <a:tc>
                  <a:txBody>
                    <a:bodyPr/>
                    <a:lstStyle/>
                    <a:p>
                      <a:pPr algn="ctr" rtl="1"/>
                      <a:r>
                        <a:rPr lang="he-IL" sz="3200" b="1" dirty="0" smtClean="0"/>
                        <a:t>תפקוד</a:t>
                      </a:r>
                    </a:p>
                    <a:p>
                      <a:pPr algn="ctr" rtl="1"/>
                      <a:endParaRPr lang="he-IL" sz="3200" b="1" dirty="0"/>
                    </a:p>
                  </a:txBody>
                  <a:tcPr/>
                </a:tc>
                <a:tc>
                  <a:txBody>
                    <a:bodyPr/>
                    <a:lstStyle/>
                    <a:p>
                      <a:pPr marL="0" marR="0" indent="0" algn="ctr" defTabSz="914400" rtl="1" eaLnBrk="1" fontAlgn="auto" latinLnBrk="0" hangingPunct="1">
                        <a:lnSpc>
                          <a:spcPct val="100000"/>
                        </a:lnSpc>
                        <a:spcBef>
                          <a:spcPts val="0"/>
                        </a:spcBef>
                        <a:spcAft>
                          <a:spcPts val="0"/>
                        </a:spcAft>
                        <a:buClr>
                          <a:srgbClr val="000000"/>
                        </a:buClr>
                        <a:buSzTx/>
                        <a:buFont typeface="Arial"/>
                        <a:buNone/>
                        <a:tabLst/>
                        <a:defRPr/>
                      </a:pPr>
                      <a:r>
                        <a:rPr lang="he-IL" sz="2400" dirty="0" smtClean="0">
                          <a:solidFill>
                            <a:schemeClr val="tx1"/>
                          </a:solidFill>
                        </a:rPr>
                        <a:t>מובילים את הדם מאיברי הגוף השונים חזרה אל הלב</a:t>
                      </a:r>
                    </a:p>
                    <a:p>
                      <a:pPr marL="0" marR="0" indent="0" algn="ctr" defTabSz="914400" rtl="1" eaLnBrk="1" fontAlgn="auto" latinLnBrk="0" hangingPunct="1">
                        <a:lnSpc>
                          <a:spcPct val="100000"/>
                        </a:lnSpc>
                        <a:spcBef>
                          <a:spcPts val="0"/>
                        </a:spcBef>
                        <a:spcAft>
                          <a:spcPts val="0"/>
                        </a:spcAft>
                        <a:buClr>
                          <a:srgbClr val="000000"/>
                        </a:buClr>
                        <a:buSzTx/>
                        <a:buFont typeface="Arial"/>
                        <a:buNone/>
                        <a:tabLst/>
                        <a:defRPr/>
                      </a:pPr>
                      <a:endParaRPr lang="he-IL" sz="2400" dirty="0" smtClean="0">
                        <a:solidFill>
                          <a:schemeClr val="tx1"/>
                        </a:solidFill>
                      </a:endParaRPr>
                    </a:p>
                  </a:txBody>
                  <a:tcPr/>
                </a:tc>
                <a:tc>
                  <a:txBody>
                    <a:bodyPr/>
                    <a:lstStyle/>
                    <a:p>
                      <a:pPr marL="0" marR="0" indent="0" algn="ctr" defTabSz="914400" rtl="1" eaLnBrk="1" fontAlgn="auto" latinLnBrk="0" hangingPunct="1">
                        <a:lnSpc>
                          <a:spcPct val="100000"/>
                        </a:lnSpc>
                        <a:spcBef>
                          <a:spcPts val="0"/>
                        </a:spcBef>
                        <a:spcAft>
                          <a:spcPts val="0"/>
                        </a:spcAft>
                        <a:buClr>
                          <a:srgbClr val="000000"/>
                        </a:buClr>
                        <a:buSzTx/>
                        <a:buFont typeface="Arial"/>
                        <a:buNone/>
                        <a:tabLst/>
                        <a:defRPr/>
                      </a:pPr>
                      <a:r>
                        <a:rPr lang="he-IL" sz="2400" dirty="0" smtClean="0">
                          <a:solidFill>
                            <a:schemeClr val="tx1"/>
                          </a:solidFill>
                        </a:rPr>
                        <a:t>מובילים את הדם מן הלב אל איברי הגוף השונים</a:t>
                      </a:r>
                    </a:p>
                  </a:txBody>
                  <a:tcPr/>
                </a:tc>
                <a:tc>
                  <a:txBody>
                    <a:bodyPr/>
                    <a:lstStyle/>
                    <a:p>
                      <a:pPr marL="0" marR="0" indent="0" algn="ctr" defTabSz="914400" rtl="1" eaLnBrk="1" fontAlgn="auto" latinLnBrk="0" hangingPunct="1">
                        <a:lnSpc>
                          <a:spcPct val="100000"/>
                        </a:lnSpc>
                        <a:spcBef>
                          <a:spcPts val="0"/>
                        </a:spcBef>
                        <a:spcAft>
                          <a:spcPts val="0"/>
                        </a:spcAft>
                        <a:buClr>
                          <a:srgbClr val="000000"/>
                        </a:buClr>
                        <a:buSzTx/>
                        <a:buFont typeface="Arial"/>
                        <a:buNone/>
                        <a:tabLst/>
                        <a:defRPr/>
                      </a:pPr>
                      <a:r>
                        <a:rPr lang="he-IL" sz="2400" dirty="0" smtClean="0">
                          <a:solidFill>
                            <a:schemeClr val="tx1"/>
                          </a:solidFill>
                        </a:rPr>
                        <a:t>מקשרים בין </a:t>
                      </a:r>
                      <a:r>
                        <a:rPr lang="he-IL" sz="2400" dirty="0" err="1" smtClean="0">
                          <a:solidFill>
                            <a:schemeClr val="tx1"/>
                          </a:solidFill>
                        </a:rPr>
                        <a:t>העורקיקים</a:t>
                      </a:r>
                      <a:r>
                        <a:rPr lang="he-IL" sz="2400" dirty="0" smtClean="0">
                          <a:solidFill>
                            <a:schemeClr val="tx1"/>
                          </a:solidFill>
                        </a:rPr>
                        <a:t> </a:t>
                      </a:r>
                      <a:r>
                        <a:rPr lang="he-IL" sz="2400" dirty="0" err="1" smtClean="0">
                          <a:solidFill>
                            <a:schemeClr val="tx1"/>
                          </a:solidFill>
                        </a:rPr>
                        <a:t>לורידונים</a:t>
                      </a:r>
                      <a:r>
                        <a:rPr lang="he-IL" sz="2400" dirty="0" smtClean="0">
                          <a:solidFill>
                            <a:schemeClr val="tx1"/>
                          </a:solidFill>
                        </a:rPr>
                        <a:t> ומעבירים חומרים אל </a:t>
                      </a:r>
                      <a:r>
                        <a:rPr lang="he-IL" sz="2400" dirty="0" smtClean="0">
                          <a:solidFill>
                            <a:schemeClr val="tx1"/>
                          </a:solidFill>
                        </a:rPr>
                        <a:t>התאים ומהתאים</a:t>
                      </a:r>
                      <a:endParaRPr lang="he-IL" sz="2400" dirty="0" smtClean="0">
                        <a:solidFill>
                          <a:schemeClr val="tx1"/>
                        </a:solidFill>
                      </a:endParaRPr>
                    </a:p>
                  </a:txBody>
                  <a:tcPr/>
                </a:tc>
              </a:tr>
              <a:tr h="1382858">
                <a:tc>
                  <a:txBody>
                    <a:bodyPr/>
                    <a:lstStyle/>
                    <a:p>
                      <a:pPr marR="0" algn="ctr" rtl="1">
                        <a:lnSpc>
                          <a:spcPct val="100000"/>
                        </a:lnSpc>
                        <a:spcBef>
                          <a:spcPts val="0"/>
                        </a:spcBef>
                        <a:spcAft>
                          <a:spcPts val="0"/>
                        </a:spcAft>
                        <a:buClr>
                          <a:srgbClr val="000000"/>
                        </a:buClr>
                        <a:buFont typeface="Arial"/>
                      </a:pPr>
                      <a:r>
                        <a:rPr lang="he-IL" sz="3200" b="1" i="0" u="none" strike="noStrike" cap="none" dirty="0" smtClean="0">
                          <a:solidFill>
                            <a:schemeClr val="dk1"/>
                          </a:solidFill>
                          <a:latin typeface="+mn-lt"/>
                          <a:ea typeface="+mn-ea"/>
                          <a:cs typeface="+mn-cs"/>
                          <a:sym typeface="Arial"/>
                        </a:rPr>
                        <a:t>התאמה בין מבנה</a:t>
                      </a:r>
                      <a:r>
                        <a:rPr lang="he-IL" sz="3200" b="1" i="0" u="none" strike="noStrike" cap="none" baseline="0" dirty="0" smtClean="0">
                          <a:solidFill>
                            <a:schemeClr val="dk1"/>
                          </a:solidFill>
                          <a:latin typeface="+mn-lt"/>
                          <a:ea typeface="+mn-ea"/>
                          <a:cs typeface="+mn-cs"/>
                          <a:sym typeface="Arial"/>
                        </a:rPr>
                        <a:t> לתפקוד</a:t>
                      </a:r>
                      <a:endParaRPr lang="he-IL" sz="3200" b="1" i="0" u="none" strike="noStrike" cap="none" dirty="0">
                        <a:solidFill>
                          <a:schemeClr val="dk1"/>
                        </a:solidFill>
                        <a:latin typeface="+mn-lt"/>
                        <a:ea typeface="+mn-ea"/>
                        <a:cs typeface="+mn-cs"/>
                        <a:sym typeface="Arial"/>
                      </a:endParaRPr>
                    </a:p>
                  </a:txBody>
                  <a:tcPr/>
                </a:tc>
                <a:tc>
                  <a:txBody>
                    <a:bodyPr/>
                    <a:lstStyle/>
                    <a:p>
                      <a:pPr algn="ctr" rtl="1"/>
                      <a:endParaRPr lang="he-IL" sz="2400" b="1" dirty="0">
                        <a:solidFill>
                          <a:schemeClr val="accent1">
                            <a:lumMod val="75000"/>
                          </a:schemeClr>
                        </a:solidFill>
                      </a:endParaRPr>
                    </a:p>
                  </a:txBody>
                  <a:tcPr/>
                </a:tc>
                <a:tc>
                  <a:txBody>
                    <a:bodyPr/>
                    <a:lstStyle/>
                    <a:p>
                      <a:pPr algn="ctr" rtl="1"/>
                      <a:endParaRPr lang="he-IL" sz="2400" b="1" dirty="0">
                        <a:solidFill>
                          <a:srgbClr val="FF0000"/>
                        </a:solidFill>
                      </a:endParaRPr>
                    </a:p>
                  </a:txBody>
                  <a:tcPr/>
                </a:tc>
                <a:tc>
                  <a:txBody>
                    <a:bodyPr/>
                    <a:lstStyle/>
                    <a:p>
                      <a:pPr algn="ctr" rtl="1"/>
                      <a:endParaRPr lang="he-IL" sz="2400" b="1" dirty="0">
                        <a:solidFill>
                          <a:srgbClr val="00B0F0"/>
                        </a:solidFill>
                      </a:endParaRPr>
                    </a:p>
                  </a:txBody>
                  <a:tcPr/>
                </a:tc>
              </a:tr>
            </a:tbl>
          </a:graphicData>
        </a:graphic>
      </p:graphicFrame>
    </p:spTree>
    <p:extLst>
      <p:ext uri="{BB962C8B-B14F-4D97-AF65-F5344CB8AC3E}">
        <p14:creationId xmlns:p14="http://schemas.microsoft.com/office/powerpoint/2010/main" val="313987665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411480" y="663126"/>
            <a:ext cx="10950110" cy="720000"/>
          </a:xfrm>
        </p:spPr>
        <p:txBody>
          <a:bodyPr>
            <a:normAutofit fontScale="90000"/>
          </a:bodyPr>
          <a:lstStyle/>
          <a:p>
            <a:r>
              <a:rPr lang="he-IL" dirty="0" smtClean="0"/>
              <a:t>מה רבו מעשיך - התאמה </a:t>
            </a:r>
            <a:r>
              <a:rPr lang="he-IL" dirty="0" err="1" smtClean="0"/>
              <a:t>מדוייקת</a:t>
            </a:r>
            <a:r>
              <a:rPr lang="he-IL" dirty="0" smtClean="0"/>
              <a:t> בין מבנה ותפקוד</a:t>
            </a:r>
            <a:endParaRPr lang="he-IL" dirty="0"/>
          </a:p>
        </p:txBody>
      </p:sp>
      <p:graphicFrame>
        <p:nvGraphicFramePr>
          <p:cNvPr id="5" name="טבלה 4"/>
          <p:cNvGraphicFramePr>
            <a:graphicFrameLocks noGrp="1"/>
          </p:cNvGraphicFramePr>
          <p:nvPr>
            <p:extLst>
              <p:ext uri="{D42A27DB-BD31-4B8C-83A1-F6EECF244321}">
                <p14:modId xmlns:p14="http://schemas.microsoft.com/office/powerpoint/2010/main" val="4135511474"/>
              </p:ext>
            </p:extLst>
          </p:nvPr>
        </p:nvGraphicFramePr>
        <p:xfrm>
          <a:off x="121920" y="1615440"/>
          <a:ext cx="11917680" cy="4972222"/>
        </p:xfrm>
        <a:graphic>
          <a:graphicData uri="http://schemas.openxmlformats.org/drawingml/2006/table">
            <a:tbl>
              <a:tblPr rtl="1" firstRow="1" bandRow="1">
                <a:tableStyleId>{5C22544A-7EE6-4342-B048-85BDC9FD1C3A}</a:tableStyleId>
              </a:tblPr>
              <a:tblGrid>
                <a:gridCol w="2590800"/>
                <a:gridCol w="3368040"/>
                <a:gridCol w="2979420"/>
                <a:gridCol w="2979420"/>
              </a:tblGrid>
              <a:tr h="674542">
                <a:tc>
                  <a:txBody>
                    <a:bodyPr/>
                    <a:lstStyle/>
                    <a:p>
                      <a:pPr algn="ctr" rtl="1"/>
                      <a:endParaRPr lang="he-IL" sz="3200" dirty="0">
                        <a:solidFill>
                          <a:srgbClr val="0070C0"/>
                        </a:solidFill>
                      </a:endParaRPr>
                    </a:p>
                  </a:txBody>
                  <a:tcPr>
                    <a:noFill/>
                  </a:tcPr>
                </a:tc>
                <a:tc>
                  <a:txBody>
                    <a:bodyPr/>
                    <a:lstStyle/>
                    <a:p>
                      <a:pPr algn="ctr" rtl="1"/>
                      <a:r>
                        <a:rPr lang="he-IL" sz="3200" dirty="0" smtClean="0"/>
                        <a:t>ורידים</a:t>
                      </a:r>
                      <a:endParaRPr lang="he-IL" sz="3200" dirty="0"/>
                    </a:p>
                  </a:txBody>
                  <a:tcPr/>
                </a:tc>
                <a:tc>
                  <a:txBody>
                    <a:bodyPr/>
                    <a:lstStyle/>
                    <a:p>
                      <a:pPr algn="ctr" rtl="1"/>
                      <a:r>
                        <a:rPr lang="he-IL" sz="3200" dirty="0" smtClean="0"/>
                        <a:t>עורקים</a:t>
                      </a:r>
                      <a:endParaRPr lang="he-IL" sz="3200" dirty="0"/>
                    </a:p>
                  </a:txBody>
                  <a:tcPr/>
                </a:tc>
                <a:tc>
                  <a:txBody>
                    <a:bodyPr/>
                    <a:lstStyle/>
                    <a:p>
                      <a:pPr algn="ctr" rtl="1"/>
                      <a:r>
                        <a:rPr lang="he-IL" sz="3200" dirty="0" smtClean="0"/>
                        <a:t>נימים</a:t>
                      </a:r>
                      <a:endParaRPr lang="he-IL" sz="3200" dirty="0"/>
                    </a:p>
                  </a:txBody>
                  <a:tcPr/>
                </a:tc>
              </a:tr>
              <a:tr h="836812">
                <a:tc>
                  <a:txBody>
                    <a:bodyPr/>
                    <a:lstStyle/>
                    <a:p>
                      <a:pPr algn="ctr" rtl="1"/>
                      <a:r>
                        <a:rPr lang="he-IL" sz="3200" b="1" dirty="0" smtClean="0"/>
                        <a:t>מבנה</a:t>
                      </a:r>
                    </a:p>
                    <a:p>
                      <a:pPr algn="ctr" rtl="1"/>
                      <a:endParaRPr lang="he-IL" sz="3200" b="1" dirty="0"/>
                    </a:p>
                  </a:txBody>
                  <a:tcPr/>
                </a:tc>
                <a:tc>
                  <a:txBody>
                    <a:bodyPr/>
                    <a:lstStyle/>
                    <a:p>
                      <a:pPr algn="ctr" rtl="1"/>
                      <a:r>
                        <a:rPr lang="he-IL" sz="2400" b="0" dirty="0" smtClean="0">
                          <a:solidFill>
                            <a:schemeClr val="tx1"/>
                          </a:solidFill>
                        </a:rPr>
                        <a:t>עובי בינוני, בנויים משלוש שכבות,  בעלי מסתמים חד כיווניים</a:t>
                      </a:r>
                      <a:endParaRPr lang="he-IL" sz="2400" b="0" dirty="0">
                        <a:solidFill>
                          <a:schemeClr val="tx1"/>
                        </a:solidFill>
                      </a:endParaRPr>
                    </a:p>
                  </a:txBody>
                  <a:tcPr/>
                </a:tc>
                <a:tc>
                  <a:txBody>
                    <a:bodyPr/>
                    <a:lstStyle/>
                    <a:p>
                      <a:pPr marL="0" marR="0" indent="0" algn="ctr" defTabSz="914400" rtl="1" eaLnBrk="1" fontAlgn="auto" latinLnBrk="0" hangingPunct="1">
                        <a:lnSpc>
                          <a:spcPct val="100000"/>
                        </a:lnSpc>
                        <a:spcBef>
                          <a:spcPts val="0"/>
                        </a:spcBef>
                        <a:spcAft>
                          <a:spcPts val="0"/>
                        </a:spcAft>
                        <a:buClr>
                          <a:srgbClr val="000000"/>
                        </a:buClr>
                        <a:buSzTx/>
                        <a:buFont typeface="Arial"/>
                        <a:buNone/>
                        <a:tabLst/>
                        <a:defRPr/>
                      </a:pPr>
                      <a:r>
                        <a:rPr lang="he-IL" sz="2400" b="0" dirty="0" smtClean="0">
                          <a:solidFill>
                            <a:schemeClr val="tx1"/>
                          </a:solidFill>
                        </a:rPr>
                        <a:t>עבים יחסית, בנויים משלוש שכבות,  שכבת השריר עבה</a:t>
                      </a:r>
                    </a:p>
                  </a:txBody>
                  <a:tcPr/>
                </a:tc>
                <a:tc>
                  <a:txBody>
                    <a:bodyPr/>
                    <a:lstStyle/>
                    <a:p>
                      <a:pPr marL="0" marR="0" indent="0" algn="ctr" defTabSz="914400" rtl="1" eaLnBrk="1" fontAlgn="auto" latinLnBrk="0" hangingPunct="1">
                        <a:lnSpc>
                          <a:spcPct val="100000"/>
                        </a:lnSpc>
                        <a:spcBef>
                          <a:spcPts val="0"/>
                        </a:spcBef>
                        <a:spcAft>
                          <a:spcPts val="0"/>
                        </a:spcAft>
                        <a:buClr>
                          <a:srgbClr val="000000"/>
                        </a:buClr>
                        <a:buSzTx/>
                        <a:buFont typeface="Arial"/>
                        <a:buNone/>
                        <a:tabLst/>
                        <a:defRPr/>
                      </a:pPr>
                      <a:r>
                        <a:rPr lang="he-IL" sz="2400" b="0" dirty="0" smtClean="0">
                          <a:solidFill>
                            <a:schemeClr val="tx1"/>
                          </a:solidFill>
                        </a:rPr>
                        <a:t>דקים מאוד, בנויים</a:t>
                      </a:r>
                      <a:r>
                        <a:rPr lang="he-IL" sz="2400" b="0" baseline="0" dirty="0" smtClean="0">
                          <a:solidFill>
                            <a:schemeClr val="tx1"/>
                          </a:solidFill>
                        </a:rPr>
                        <a:t> שכבה אחת בלבד</a:t>
                      </a:r>
                      <a:endParaRPr lang="he-IL" sz="2400" b="0" dirty="0" smtClean="0">
                        <a:solidFill>
                          <a:schemeClr val="tx1"/>
                        </a:solidFill>
                      </a:endParaRPr>
                    </a:p>
                    <a:p>
                      <a:pPr algn="ctr" rtl="1"/>
                      <a:endParaRPr lang="he-IL" sz="2400" b="0" dirty="0">
                        <a:solidFill>
                          <a:schemeClr val="tx1"/>
                        </a:solidFill>
                      </a:endParaRPr>
                    </a:p>
                  </a:txBody>
                  <a:tcPr/>
                </a:tc>
              </a:tr>
              <a:tr h="843175">
                <a:tc>
                  <a:txBody>
                    <a:bodyPr/>
                    <a:lstStyle/>
                    <a:p>
                      <a:pPr algn="ctr" rtl="1"/>
                      <a:r>
                        <a:rPr lang="he-IL" sz="3200" b="1" dirty="0" smtClean="0"/>
                        <a:t>תפקוד</a:t>
                      </a:r>
                    </a:p>
                    <a:p>
                      <a:pPr algn="ctr" rtl="1"/>
                      <a:endParaRPr lang="he-IL" sz="3200" b="1" dirty="0"/>
                    </a:p>
                  </a:txBody>
                  <a:tcPr/>
                </a:tc>
                <a:tc>
                  <a:txBody>
                    <a:bodyPr/>
                    <a:lstStyle/>
                    <a:p>
                      <a:pPr marL="0" marR="0" indent="0" algn="ctr" defTabSz="914400" rtl="1" eaLnBrk="1" fontAlgn="auto" latinLnBrk="0" hangingPunct="1">
                        <a:lnSpc>
                          <a:spcPct val="100000"/>
                        </a:lnSpc>
                        <a:spcBef>
                          <a:spcPts val="0"/>
                        </a:spcBef>
                        <a:spcAft>
                          <a:spcPts val="0"/>
                        </a:spcAft>
                        <a:buClr>
                          <a:srgbClr val="000000"/>
                        </a:buClr>
                        <a:buSzTx/>
                        <a:buFont typeface="Arial"/>
                        <a:buNone/>
                        <a:tabLst/>
                        <a:defRPr/>
                      </a:pPr>
                      <a:r>
                        <a:rPr lang="he-IL" sz="2400" dirty="0" smtClean="0">
                          <a:solidFill>
                            <a:schemeClr val="tx1"/>
                          </a:solidFill>
                        </a:rPr>
                        <a:t>מובילים את הדם מאיברי הגוף השונים חזרה אל הלב</a:t>
                      </a:r>
                    </a:p>
                    <a:p>
                      <a:pPr marL="0" marR="0" indent="0" algn="ctr" defTabSz="914400" rtl="1" eaLnBrk="1" fontAlgn="auto" latinLnBrk="0" hangingPunct="1">
                        <a:lnSpc>
                          <a:spcPct val="100000"/>
                        </a:lnSpc>
                        <a:spcBef>
                          <a:spcPts val="0"/>
                        </a:spcBef>
                        <a:spcAft>
                          <a:spcPts val="0"/>
                        </a:spcAft>
                        <a:buClr>
                          <a:srgbClr val="000000"/>
                        </a:buClr>
                        <a:buSzTx/>
                        <a:buFont typeface="Arial"/>
                        <a:buNone/>
                        <a:tabLst/>
                        <a:defRPr/>
                      </a:pPr>
                      <a:endParaRPr lang="he-IL" sz="2400" dirty="0" smtClean="0">
                        <a:solidFill>
                          <a:schemeClr val="tx1"/>
                        </a:solidFill>
                      </a:endParaRPr>
                    </a:p>
                  </a:txBody>
                  <a:tcPr/>
                </a:tc>
                <a:tc>
                  <a:txBody>
                    <a:bodyPr/>
                    <a:lstStyle/>
                    <a:p>
                      <a:pPr marL="0" marR="0" indent="0" algn="ctr" defTabSz="914400" rtl="1" eaLnBrk="1" fontAlgn="auto" latinLnBrk="0" hangingPunct="1">
                        <a:lnSpc>
                          <a:spcPct val="100000"/>
                        </a:lnSpc>
                        <a:spcBef>
                          <a:spcPts val="0"/>
                        </a:spcBef>
                        <a:spcAft>
                          <a:spcPts val="0"/>
                        </a:spcAft>
                        <a:buClr>
                          <a:srgbClr val="000000"/>
                        </a:buClr>
                        <a:buSzTx/>
                        <a:buFont typeface="Arial"/>
                        <a:buNone/>
                        <a:tabLst/>
                        <a:defRPr/>
                      </a:pPr>
                      <a:r>
                        <a:rPr lang="he-IL" sz="2400" dirty="0" smtClean="0">
                          <a:solidFill>
                            <a:schemeClr val="tx1"/>
                          </a:solidFill>
                        </a:rPr>
                        <a:t>מובילים את הדם מן הלב אל איברי הגוף השונים</a:t>
                      </a:r>
                    </a:p>
                  </a:txBody>
                  <a:tcPr/>
                </a:tc>
                <a:tc>
                  <a:txBody>
                    <a:bodyPr/>
                    <a:lstStyle/>
                    <a:p>
                      <a:pPr marL="0" marR="0" indent="0" algn="ctr" defTabSz="914400" rtl="1" eaLnBrk="1" fontAlgn="auto" latinLnBrk="0" hangingPunct="1">
                        <a:lnSpc>
                          <a:spcPct val="100000"/>
                        </a:lnSpc>
                        <a:spcBef>
                          <a:spcPts val="0"/>
                        </a:spcBef>
                        <a:spcAft>
                          <a:spcPts val="0"/>
                        </a:spcAft>
                        <a:buClr>
                          <a:srgbClr val="000000"/>
                        </a:buClr>
                        <a:buSzTx/>
                        <a:buFont typeface="Arial"/>
                        <a:buNone/>
                        <a:tabLst/>
                        <a:defRPr/>
                      </a:pPr>
                      <a:r>
                        <a:rPr lang="he-IL" sz="2400" dirty="0" smtClean="0">
                          <a:solidFill>
                            <a:schemeClr val="tx1"/>
                          </a:solidFill>
                        </a:rPr>
                        <a:t>מקשרים בין </a:t>
                      </a:r>
                      <a:r>
                        <a:rPr lang="he-IL" sz="2400" dirty="0" err="1" smtClean="0">
                          <a:solidFill>
                            <a:schemeClr val="tx1"/>
                          </a:solidFill>
                        </a:rPr>
                        <a:t>העורקיקים</a:t>
                      </a:r>
                      <a:r>
                        <a:rPr lang="he-IL" sz="2400" dirty="0" smtClean="0">
                          <a:solidFill>
                            <a:schemeClr val="tx1"/>
                          </a:solidFill>
                        </a:rPr>
                        <a:t> </a:t>
                      </a:r>
                      <a:r>
                        <a:rPr lang="he-IL" sz="2400" dirty="0" err="1" smtClean="0">
                          <a:solidFill>
                            <a:schemeClr val="tx1"/>
                          </a:solidFill>
                        </a:rPr>
                        <a:t>לורידונים</a:t>
                      </a:r>
                      <a:r>
                        <a:rPr lang="he-IL" sz="2400" dirty="0" smtClean="0">
                          <a:solidFill>
                            <a:schemeClr val="tx1"/>
                          </a:solidFill>
                        </a:rPr>
                        <a:t> ומעבירים חומרים אל ומהתאים</a:t>
                      </a:r>
                    </a:p>
                  </a:txBody>
                  <a:tcPr/>
                </a:tc>
              </a:tr>
              <a:tr h="1382858">
                <a:tc>
                  <a:txBody>
                    <a:bodyPr/>
                    <a:lstStyle/>
                    <a:p>
                      <a:pPr marR="0" algn="ctr" rtl="1">
                        <a:lnSpc>
                          <a:spcPct val="100000"/>
                        </a:lnSpc>
                        <a:spcBef>
                          <a:spcPts val="0"/>
                        </a:spcBef>
                        <a:spcAft>
                          <a:spcPts val="0"/>
                        </a:spcAft>
                        <a:buClr>
                          <a:srgbClr val="000000"/>
                        </a:buClr>
                        <a:buFont typeface="Arial"/>
                      </a:pPr>
                      <a:r>
                        <a:rPr lang="he-IL" sz="3200" b="1" i="0" u="none" strike="noStrike" cap="none" dirty="0" smtClean="0">
                          <a:solidFill>
                            <a:schemeClr val="dk1"/>
                          </a:solidFill>
                          <a:latin typeface="+mn-lt"/>
                          <a:ea typeface="+mn-ea"/>
                          <a:cs typeface="+mn-cs"/>
                          <a:sym typeface="Arial"/>
                        </a:rPr>
                        <a:t>התאמה בין מבנה</a:t>
                      </a:r>
                      <a:r>
                        <a:rPr lang="he-IL" sz="3200" b="1" i="0" u="none" strike="noStrike" cap="none" baseline="0" dirty="0" smtClean="0">
                          <a:solidFill>
                            <a:schemeClr val="dk1"/>
                          </a:solidFill>
                          <a:latin typeface="+mn-lt"/>
                          <a:ea typeface="+mn-ea"/>
                          <a:cs typeface="+mn-cs"/>
                          <a:sym typeface="Arial"/>
                        </a:rPr>
                        <a:t> לתפקוד</a:t>
                      </a:r>
                      <a:endParaRPr lang="he-IL" sz="3200" b="1" i="0" u="none" strike="noStrike" cap="none" dirty="0">
                        <a:solidFill>
                          <a:schemeClr val="dk1"/>
                        </a:solidFill>
                        <a:latin typeface="+mn-lt"/>
                        <a:ea typeface="+mn-ea"/>
                        <a:cs typeface="+mn-cs"/>
                        <a:sym typeface="Arial"/>
                      </a:endParaRPr>
                    </a:p>
                  </a:txBody>
                  <a:tcPr/>
                </a:tc>
                <a:tc>
                  <a:txBody>
                    <a:bodyPr/>
                    <a:lstStyle/>
                    <a:p>
                      <a:pPr algn="ctr" rtl="1"/>
                      <a:r>
                        <a:rPr lang="he-IL" sz="2400" b="1" dirty="0" smtClean="0">
                          <a:solidFill>
                            <a:schemeClr val="accent2"/>
                          </a:solidFill>
                        </a:rPr>
                        <a:t>בזכות השרירים הדם</a:t>
                      </a:r>
                      <a:r>
                        <a:rPr lang="he-IL" sz="2400" b="1" baseline="0" dirty="0" smtClean="0">
                          <a:solidFill>
                            <a:schemeClr val="accent2"/>
                          </a:solidFill>
                        </a:rPr>
                        <a:t> מוזרם כלפי מעלה בניגוד </a:t>
                      </a:r>
                      <a:r>
                        <a:rPr lang="he-IL" sz="2400" b="1" baseline="0" dirty="0" err="1" smtClean="0">
                          <a:solidFill>
                            <a:schemeClr val="accent2"/>
                          </a:solidFill>
                        </a:rPr>
                        <a:t>לכח</a:t>
                      </a:r>
                      <a:r>
                        <a:rPr lang="he-IL" sz="2400" b="1" baseline="0" dirty="0" smtClean="0">
                          <a:solidFill>
                            <a:schemeClr val="accent2"/>
                          </a:solidFill>
                        </a:rPr>
                        <a:t> המשיכה. בזכות המסתמים הדם לא נופל חזרה למטה</a:t>
                      </a:r>
                      <a:r>
                        <a:rPr lang="he-IL" sz="2400" b="1" dirty="0" smtClean="0">
                          <a:solidFill>
                            <a:schemeClr val="accent2"/>
                          </a:solidFill>
                        </a:rPr>
                        <a:t> </a:t>
                      </a:r>
                      <a:endParaRPr lang="he-IL" sz="2400" b="1" dirty="0">
                        <a:solidFill>
                          <a:schemeClr val="accent2"/>
                        </a:solidFill>
                      </a:endParaRPr>
                    </a:p>
                  </a:txBody>
                  <a:tcPr/>
                </a:tc>
                <a:tc>
                  <a:txBody>
                    <a:bodyPr/>
                    <a:lstStyle/>
                    <a:p>
                      <a:pPr algn="ctr" rtl="1"/>
                      <a:endParaRPr lang="he-IL" sz="2400" b="1" dirty="0">
                        <a:solidFill>
                          <a:srgbClr val="FF0000"/>
                        </a:solidFill>
                      </a:endParaRPr>
                    </a:p>
                  </a:txBody>
                  <a:tcPr/>
                </a:tc>
                <a:tc>
                  <a:txBody>
                    <a:bodyPr/>
                    <a:lstStyle/>
                    <a:p>
                      <a:pPr algn="ctr" rtl="1"/>
                      <a:endParaRPr lang="he-IL" sz="2400" b="1" dirty="0">
                        <a:solidFill>
                          <a:srgbClr val="00B0F0"/>
                        </a:solidFill>
                      </a:endParaRPr>
                    </a:p>
                  </a:txBody>
                  <a:tcPr/>
                </a:tc>
              </a:tr>
            </a:tbl>
          </a:graphicData>
        </a:graphic>
      </p:graphicFrame>
      <p:pic>
        <p:nvPicPr>
          <p:cNvPr id="6" name="1min_final" descr="1min_final">
            <a:hlinkClick r:id="" action="ppaction://media"/>
            <a:extLst>
              <a:ext uri="{FF2B5EF4-FFF2-40B4-BE49-F238E27FC236}">
                <a16:creationId xmlns="" xmlns:a16="http://schemas.microsoft.com/office/drawing/2014/main" id="{B09C1F5E-E59C-AA46-B5C1-1B6F1A66EFC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52854"/>
            <a:ext cx="1540938" cy="549601"/>
          </a:xfrm>
          <a:prstGeom prst="rect">
            <a:avLst/>
          </a:prstGeom>
        </p:spPr>
      </p:pic>
    </p:spTree>
    <p:extLst>
      <p:ext uri="{BB962C8B-B14F-4D97-AF65-F5344CB8AC3E}">
        <p14:creationId xmlns:p14="http://schemas.microsoft.com/office/powerpoint/2010/main" val="1848284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48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411480" y="663126"/>
            <a:ext cx="10950110" cy="720000"/>
          </a:xfrm>
        </p:spPr>
        <p:txBody>
          <a:bodyPr>
            <a:normAutofit fontScale="90000"/>
          </a:bodyPr>
          <a:lstStyle/>
          <a:p>
            <a:r>
              <a:rPr lang="he-IL" dirty="0" smtClean="0"/>
              <a:t>מה רבו מעשיך - התאמה </a:t>
            </a:r>
            <a:r>
              <a:rPr lang="he-IL" dirty="0" err="1" smtClean="0"/>
              <a:t>מדוייקת</a:t>
            </a:r>
            <a:r>
              <a:rPr lang="he-IL" dirty="0" smtClean="0"/>
              <a:t> בין מבנה ותפקוד</a:t>
            </a:r>
            <a:endParaRPr lang="he-IL" dirty="0"/>
          </a:p>
        </p:txBody>
      </p:sp>
      <p:graphicFrame>
        <p:nvGraphicFramePr>
          <p:cNvPr id="5" name="טבלה 4"/>
          <p:cNvGraphicFramePr>
            <a:graphicFrameLocks noGrp="1"/>
          </p:cNvGraphicFramePr>
          <p:nvPr>
            <p:extLst>
              <p:ext uri="{D42A27DB-BD31-4B8C-83A1-F6EECF244321}">
                <p14:modId xmlns:p14="http://schemas.microsoft.com/office/powerpoint/2010/main" val="1401553543"/>
              </p:ext>
            </p:extLst>
          </p:nvPr>
        </p:nvGraphicFramePr>
        <p:xfrm>
          <a:off x="121920" y="1615440"/>
          <a:ext cx="11917680" cy="4972222"/>
        </p:xfrm>
        <a:graphic>
          <a:graphicData uri="http://schemas.openxmlformats.org/drawingml/2006/table">
            <a:tbl>
              <a:tblPr rtl="1" firstRow="1" bandRow="1">
                <a:tableStyleId>{5C22544A-7EE6-4342-B048-85BDC9FD1C3A}</a:tableStyleId>
              </a:tblPr>
              <a:tblGrid>
                <a:gridCol w="2590800"/>
                <a:gridCol w="3368040"/>
                <a:gridCol w="2979420"/>
                <a:gridCol w="2979420"/>
              </a:tblGrid>
              <a:tr h="674542">
                <a:tc>
                  <a:txBody>
                    <a:bodyPr/>
                    <a:lstStyle/>
                    <a:p>
                      <a:pPr algn="ctr" rtl="1"/>
                      <a:endParaRPr lang="he-IL" sz="3200" dirty="0">
                        <a:solidFill>
                          <a:srgbClr val="0070C0"/>
                        </a:solidFill>
                      </a:endParaRPr>
                    </a:p>
                  </a:txBody>
                  <a:tcPr>
                    <a:noFill/>
                  </a:tcPr>
                </a:tc>
                <a:tc>
                  <a:txBody>
                    <a:bodyPr/>
                    <a:lstStyle/>
                    <a:p>
                      <a:pPr algn="ctr" rtl="1"/>
                      <a:r>
                        <a:rPr lang="he-IL" sz="3200" dirty="0" smtClean="0"/>
                        <a:t>ורידים</a:t>
                      </a:r>
                      <a:endParaRPr lang="he-IL" sz="3200" dirty="0"/>
                    </a:p>
                  </a:txBody>
                  <a:tcPr/>
                </a:tc>
                <a:tc>
                  <a:txBody>
                    <a:bodyPr/>
                    <a:lstStyle/>
                    <a:p>
                      <a:pPr algn="ctr" rtl="1"/>
                      <a:r>
                        <a:rPr lang="he-IL" sz="3200" dirty="0" smtClean="0"/>
                        <a:t>עורקים</a:t>
                      </a:r>
                      <a:endParaRPr lang="he-IL" sz="3200" dirty="0"/>
                    </a:p>
                  </a:txBody>
                  <a:tcPr/>
                </a:tc>
                <a:tc>
                  <a:txBody>
                    <a:bodyPr/>
                    <a:lstStyle/>
                    <a:p>
                      <a:pPr algn="ctr" rtl="1"/>
                      <a:r>
                        <a:rPr lang="he-IL" sz="3200" dirty="0" smtClean="0"/>
                        <a:t>נימים</a:t>
                      </a:r>
                      <a:endParaRPr lang="he-IL" sz="3200" dirty="0"/>
                    </a:p>
                  </a:txBody>
                  <a:tcPr/>
                </a:tc>
              </a:tr>
              <a:tr h="836812">
                <a:tc>
                  <a:txBody>
                    <a:bodyPr/>
                    <a:lstStyle/>
                    <a:p>
                      <a:pPr algn="ctr" rtl="1"/>
                      <a:r>
                        <a:rPr lang="he-IL" sz="3200" b="1" dirty="0" smtClean="0"/>
                        <a:t>מבנה</a:t>
                      </a:r>
                    </a:p>
                    <a:p>
                      <a:pPr algn="ctr" rtl="1"/>
                      <a:endParaRPr lang="he-IL" sz="3200" b="1" dirty="0"/>
                    </a:p>
                  </a:txBody>
                  <a:tcPr/>
                </a:tc>
                <a:tc>
                  <a:txBody>
                    <a:bodyPr/>
                    <a:lstStyle/>
                    <a:p>
                      <a:pPr algn="ctr" rtl="1"/>
                      <a:r>
                        <a:rPr lang="he-IL" sz="2400" b="0" dirty="0" smtClean="0">
                          <a:solidFill>
                            <a:schemeClr val="tx1"/>
                          </a:solidFill>
                        </a:rPr>
                        <a:t>עובי בינוני, בנויים משלוש שכבות,  בעלי מסתמים חד כיווניים</a:t>
                      </a:r>
                      <a:endParaRPr lang="he-IL" sz="2400" b="0" dirty="0">
                        <a:solidFill>
                          <a:schemeClr val="tx1"/>
                        </a:solidFill>
                      </a:endParaRPr>
                    </a:p>
                  </a:txBody>
                  <a:tcPr/>
                </a:tc>
                <a:tc>
                  <a:txBody>
                    <a:bodyPr/>
                    <a:lstStyle/>
                    <a:p>
                      <a:pPr marL="0" marR="0" indent="0" algn="ctr" defTabSz="914400" rtl="1" eaLnBrk="1" fontAlgn="auto" latinLnBrk="0" hangingPunct="1">
                        <a:lnSpc>
                          <a:spcPct val="100000"/>
                        </a:lnSpc>
                        <a:spcBef>
                          <a:spcPts val="0"/>
                        </a:spcBef>
                        <a:spcAft>
                          <a:spcPts val="0"/>
                        </a:spcAft>
                        <a:buClr>
                          <a:srgbClr val="000000"/>
                        </a:buClr>
                        <a:buSzTx/>
                        <a:buFont typeface="Arial"/>
                        <a:buNone/>
                        <a:tabLst/>
                        <a:defRPr/>
                      </a:pPr>
                      <a:r>
                        <a:rPr lang="he-IL" sz="2400" b="0" dirty="0" smtClean="0">
                          <a:solidFill>
                            <a:schemeClr val="tx1"/>
                          </a:solidFill>
                        </a:rPr>
                        <a:t>עבים יחסית, בנויים משלוש שכבות,  שכבת השריר עבה</a:t>
                      </a:r>
                    </a:p>
                  </a:txBody>
                  <a:tcPr/>
                </a:tc>
                <a:tc>
                  <a:txBody>
                    <a:bodyPr/>
                    <a:lstStyle/>
                    <a:p>
                      <a:pPr marL="0" marR="0" indent="0" algn="ctr" defTabSz="914400" rtl="1" eaLnBrk="1" fontAlgn="auto" latinLnBrk="0" hangingPunct="1">
                        <a:lnSpc>
                          <a:spcPct val="100000"/>
                        </a:lnSpc>
                        <a:spcBef>
                          <a:spcPts val="0"/>
                        </a:spcBef>
                        <a:spcAft>
                          <a:spcPts val="0"/>
                        </a:spcAft>
                        <a:buClr>
                          <a:srgbClr val="000000"/>
                        </a:buClr>
                        <a:buSzTx/>
                        <a:buFont typeface="Arial"/>
                        <a:buNone/>
                        <a:tabLst/>
                        <a:defRPr/>
                      </a:pPr>
                      <a:r>
                        <a:rPr lang="he-IL" sz="2400" b="0" dirty="0" smtClean="0">
                          <a:solidFill>
                            <a:schemeClr val="tx1"/>
                          </a:solidFill>
                        </a:rPr>
                        <a:t>דקים מאוד, בנויים</a:t>
                      </a:r>
                      <a:r>
                        <a:rPr lang="he-IL" sz="2400" b="0" baseline="0" dirty="0" smtClean="0">
                          <a:solidFill>
                            <a:schemeClr val="tx1"/>
                          </a:solidFill>
                        </a:rPr>
                        <a:t> שכבה אחת בלבד</a:t>
                      </a:r>
                      <a:endParaRPr lang="he-IL" sz="2400" b="0" dirty="0" smtClean="0">
                        <a:solidFill>
                          <a:schemeClr val="tx1"/>
                        </a:solidFill>
                      </a:endParaRPr>
                    </a:p>
                    <a:p>
                      <a:pPr algn="ctr" rtl="1"/>
                      <a:endParaRPr lang="he-IL" sz="2400" b="0" dirty="0">
                        <a:solidFill>
                          <a:schemeClr val="tx1"/>
                        </a:solidFill>
                      </a:endParaRPr>
                    </a:p>
                  </a:txBody>
                  <a:tcPr/>
                </a:tc>
              </a:tr>
              <a:tr h="843175">
                <a:tc>
                  <a:txBody>
                    <a:bodyPr/>
                    <a:lstStyle/>
                    <a:p>
                      <a:pPr algn="ctr" rtl="1"/>
                      <a:r>
                        <a:rPr lang="he-IL" sz="3200" b="1" dirty="0" smtClean="0"/>
                        <a:t>תפקוד</a:t>
                      </a:r>
                    </a:p>
                    <a:p>
                      <a:pPr algn="ctr" rtl="1"/>
                      <a:endParaRPr lang="he-IL" sz="3200" b="1" dirty="0"/>
                    </a:p>
                  </a:txBody>
                  <a:tcPr/>
                </a:tc>
                <a:tc>
                  <a:txBody>
                    <a:bodyPr/>
                    <a:lstStyle/>
                    <a:p>
                      <a:pPr marL="0" marR="0" indent="0" algn="ctr" defTabSz="914400" rtl="1" eaLnBrk="1" fontAlgn="auto" latinLnBrk="0" hangingPunct="1">
                        <a:lnSpc>
                          <a:spcPct val="100000"/>
                        </a:lnSpc>
                        <a:spcBef>
                          <a:spcPts val="0"/>
                        </a:spcBef>
                        <a:spcAft>
                          <a:spcPts val="0"/>
                        </a:spcAft>
                        <a:buClr>
                          <a:srgbClr val="000000"/>
                        </a:buClr>
                        <a:buSzTx/>
                        <a:buFont typeface="Arial"/>
                        <a:buNone/>
                        <a:tabLst/>
                        <a:defRPr/>
                      </a:pPr>
                      <a:r>
                        <a:rPr lang="he-IL" sz="2400" dirty="0" smtClean="0">
                          <a:solidFill>
                            <a:schemeClr val="tx1"/>
                          </a:solidFill>
                        </a:rPr>
                        <a:t>מובילים את הדם מאיברי הגוף השונים חזרה אל הלב</a:t>
                      </a:r>
                    </a:p>
                    <a:p>
                      <a:pPr marL="0" marR="0" indent="0" algn="ctr" defTabSz="914400" rtl="1" eaLnBrk="1" fontAlgn="auto" latinLnBrk="0" hangingPunct="1">
                        <a:lnSpc>
                          <a:spcPct val="100000"/>
                        </a:lnSpc>
                        <a:spcBef>
                          <a:spcPts val="0"/>
                        </a:spcBef>
                        <a:spcAft>
                          <a:spcPts val="0"/>
                        </a:spcAft>
                        <a:buClr>
                          <a:srgbClr val="000000"/>
                        </a:buClr>
                        <a:buSzTx/>
                        <a:buFont typeface="Arial"/>
                        <a:buNone/>
                        <a:tabLst/>
                        <a:defRPr/>
                      </a:pPr>
                      <a:endParaRPr lang="he-IL" sz="2400" dirty="0" smtClean="0">
                        <a:solidFill>
                          <a:schemeClr val="tx1"/>
                        </a:solidFill>
                      </a:endParaRPr>
                    </a:p>
                  </a:txBody>
                  <a:tcPr/>
                </a:tc>
                <a:tc>
                  <a:txBody>
                    <a:bodyPr/>
                    <a:lstStyle/>
                    <a:p>
                      <a:pPr marL="0" marR="0" indent="0" algn="ctr" defTabSz="914400" rtl="1" eaLnBrk="1" fontAlgn="auto" latinLnBrk="0" hangingPunct="1">
                        <a:lnSpc>
                          <a:spcPct val="100000"/>
                        </a:lnSpc>
                        <a:spcBef>
                          <a:spcPts val="0"/>
                        </a:spcBef>
                        <a:spcAft>
                          <a:spcPts val="0"/>
                        </a:spcAft>
                        <a:buClr>
                          <a:srgbClr val="000000"/>
                        </a:buClr>
                        <a:buSzTx/>
                        <a:buFont typeface="Arial"/>
                        <a:buNone/>
                        <a:tabLst/>
                        <a:defRPr/>
                      </a:pPr>
                      <a:r>
                        <a:rPr lang="he-IL" sz="2400" dirty="0" smtClean="0">
                          <a:solidFill>
                            <a:schemeClr val="tx1"/>
                          </a:solidFill>
                        </a:rPr>
                        <a:t>מובילים את הדם מן הלב אל איברי הגוף השונים</a:t>
                      </a:r>
                    </a:p>
                  </a:txBody>
                  <a:tcPr/>
                </a:tc>
                <a:tc>
                  <a:txBody>
                    <a:bodyPr/>
                    <a:lstStyle/>
                    <a:p>
                      <a:pPr marL="0" marR="0" indent="0" algn="ctr" defTabSz="914400" rtl="1" eaLnBrk="1" fontAlgn="auto" latinLnBrk="0" hangingPunct="1">
                        <a:lnSpc>
                          <a:spcPct val="100000"/>
                        </a:lnSpc>
                        <a:spcBef>
                          <a:spcPts val="0"/>
                        </a:spcBef>
                        <a:spcAft>
                          <a:spcPts val="0"/>
                        </a:spcAft>
                        <a:buClr>
                          <a:srgbClr val="000000"/>
                        </a:buClr>
                        <a:buSzTx/>
                        <a:buFont typeface="Arial"/>
                        <a:buNone/>
                        <a:tabLst/>
                        <a:defRPr/>
                      </a:pPr>
                      <a:r>
                        <a:rPr lang="he-IL" sz="2400" dirty="0" smtClean="0">
                          <a:solidFill>
                            <a:schemeClr val="tx1"/>
                          </a:solidFill>
                        </a:rPr>
                        <a:t>מקשרים בין </a:t>
                      </a:r>
                      <a:r>
                        <a:rPr lang="he-IL" sz="2400" dirty="0" err="1" smtClean="0">
                          <a:solidFill>
                            <a:schemeClr val="tx1"/>
                          </a:solidFill>
                        </a:rPr>
                        <a:t>העורקיקים</a:t>
                      </a:r>
                      <a:r>
                        <a:rPr lang="he-IL" sz="2400" dirty="0" smtClean="0">
                          <a:solidFill>
                            <a:schemeClr val="tx1"/>
                          </a:solidFill>
                        </a:rPr>
                        <a:t> </a:t>
                      </a:r>
                      <a:r>
                        <a:rPr lang="he-IL" sz="2400" dirty="0" err="1" smtClean="0">
                          <a:solidFill>
                            <a:schemeClr val="tx1"/>
                          </a:solidFill>
                        </a:rPr>
                        <a:t>לורידונים</a:t>
                      </a:r>
                      <a:r>
                        <a:rPr lang="he-IL" sz="2400" dirty="0" smtClean="0">
                          <a:solidFill>
                            <a:schemeClr val="tx1"/>
                          </a:solidFill>
                        </a:rPr>
                        <a:t> ומעבירים חומרים אל ומהתאים</a:t>
                      </a:r>
                    </a:p>
                  </a:txBody>
                  <a:tcPr/>
                </a:tc>
              </a:tr>
              <a:tr h="1382858">
                <a:tc>
                  <a:txBody>
                    <a:bodyPr/>
                    <a:lstStyle/>
                    <a:p>
                      <a:pPr marR="0" algn="ctr" rtl="1">
                        <a:lnSpc>
                          <a:spcPct val="100000"/>
                        </a:lnSpc>
                        <a:spcBef>
                          <a:spcPts val="0"/>
                        </a:spcBef>
                        <a:spcAft>
                          <a:spcPts val="0"/>
                        </a:spcAft>
                        <a:buClr>
                          <a:srgbClr val="000000"/>
                        </a:buClr>
                        <a:buFont typeface="Arial"/>
                      </a:pPr>
                      <a:r>
                        <a:rPr lang="he-IL" sz="3200" b="1" i="0" u="none" strike="noStrike" cap="none" dirty="0" smtClean="0">
                          <a:solidFill>
                            <a:schemeClr val="dk1"/>
                          </a:solidFill>
                          <a:latin typeface="+mn-lt"/>
                          <a:ea typeface="+mn-ea"/>
                          <a:cs typeface="+mn-cs"/>
                          <a:sym typeface="Arial"/>
                        </a:rPr>
                        <a:t>התאמה בין מבנה</a:t>
                      </a:r>
                      <a:r>
                        <a:rPr lang="he-IL" sz="3200" b="1" i="0" u="none" strike="noStrike" cap="none" baseline="0" dirty="0" smtClean="0">
                          <a:solidFill>
                            <a:schemeClr val="dk1"/>
                          </a:solidFill>
                          <a:latin typeface="+mn-lt"/>
                          <a:ea typeface="+mn-ea"/>
                          <a:cs typeface="+mn-cs"/>
                          <a:sym typeface="Arial"/>
                        </a:rPr>
                        <a:t> לתפקוד</a:t>
                      </a:r>
                      <a:endParaRPr lang="he-IL" sz="3200" b="1" i="0" u="none" strike="noStrike" cap="none" dirty="0">
                        <a:solidFill>
                          <a:schemeClr val="dk1"/>
                        </a:solidFill>
                        <a:latin typeface="+mn-lt"/>
                        <a:ea typeface="+mn-ea"/>
                        <a:cs typeface="+mn-cs"/>
                        <a:sym typeface="Arial"/>
                      </a:endParaRPr>
                    </a:p>
                  </a:txBody>
                  <a:tcPr/>
                </a:tc>
                <a:tc>
                  <a:txBody>
                    <a:bodyPr/>
                    <a:lstStyle/>
                    <a:p>
                      <a:pPr algn="ctr" rtl="1"/>
                      <a:r>
                        <a:rPr lang="he-IL" sz="2400" b="1" dirty="0" smtClean="0">
                          <a:solidFill>
                            <a:schemeClr val="accent2"/>
                          </a:solidFill>
                        </a:rPr>
                        <a:t>בזכות השרירים הדם</a:t>
                      </a:r>
                      <a:r>
                        <a:rPr lang="he-IL" sz="2400" b="1" baseline="0" dirty="0" smtClean="0">
                          <a:solidFill>
                            <a:schemeClr val="accent2"/>
                          </a:solidFill>
                        </a:rPr>
                        <a:t> מוזרם כלפי מעלה בניגוד </a:t>
                      </a:r>
                      <a:r>
                        <a:rPr lang="he-IL" sz="2400" b="1" baseline="0" dirty="0" err="1" smtClean="0">
                          <a:solidFill>
                            <a:schemeClr val="accent2"/>
                          </a:solidFill>
                        </a:rPr>
                        <a:t>לכח</a:t>
                      </a:r>
                      <a:r>
                        <a:rPr lang="he-IL" sz="2400" b="1" baseline="0" dirty="0" smtClean="0">
                          <a:solidFill>
                            <a:schemeClr val="accent2"/>
                          </a:solidFill>
                        </a:rPr>
                        <a:t> המשיכה. בזכות המסתמים הדם לא נופל חזרה למטה</a:t>
                      </a:r>
                      <a:r>
                        <a:rPr lang="he-IL" sz="2400" b="1" dirty="0" smtClean="0">
                          <a:solidFill>
                            <a:schemeClr val="accent2"/>
                          </a:solidFill>
                        </a:rPr>
                        <a:t> </a:t>
                      </a:r>
                      <a:endParaRPr lang="he-IL" sz="2400" b="1" dirty="0">
                        <a:solidFill>
                          <a:schemeClr val="accent2"/>
                        </a:solidFill>
                      </a:endParaRPr>
                    </a:p>
                  </a:txBody>
                  <a:tcPr/>
                </a:tc>
                <a:tc>
                  <a:txBody>
                    <a:bodyPr/>
                    <a:lstStyle/>
                    <a:p>
                      <a:pPr algn="ctr" rtl="1"/>
                      <a:r>
                        <a:rPr lang="he-IL" sz="2400" b="1" dirty="0" smtClean="0">
                          <a:solidFill>
                            <a:schemeClr val="accent2"/>
                          </a:solidFill>
                        </a:rPr>
                        <a:t>בזכות העובי העורקים</a:t>
                      </a:r>
                      <a:r>
                        <a:rPr lang="he-IL" sz="2400" b="1" baseline="0" dirty="0" smtClean="0">
                          <a:solidFill>
                            <a:schemeClr val="accent2"/>
                          </a:solidFill>
                        </a:rPr>
                        <a:t> עומדים בפני לחץ הדם המוזרם מהלב</a:t>
                      </a:r>
                      <a:endParaRPr lang="he-IL" sz="2400" b="1" dirty="0">
                        <a:solidFill>
                          <a:schemeClr val="accent2"/>
                        </a:solidFill>
                      </a:endParaRPr>
                    </a:p>
                  </a:txBody>
                  <a:tcPr/>
                </a:tc>
                <a:tc>
                  <a:txBody>
                    <a:bodyPr/>
                    <a:lstStyle/>
                    <a:p>
                      <a:pPr algn="ctr" rtl="1"/>
                      <a:r>
                        <a:rPr lang="he-IL" sz="2400" b="1" dirty="0" smtClean="0">
                          <a:solidFill>
                            <a:schemeClr val="accent2"/>
                          </a:solidFill>
                        </a:rPr>
                        <a:t>בזכות העובי</a:t>
                      </a:r>
                      <a:r>
                        <a:rPr lang="he-IL" sz="2400" b="1" baseline="0" dirty="0" smtClean="0">
                          <a:solidFill>
                            <a:schemeClr val="accent2"/>
                          </a:solidFill>
                        </a:rPr>
                        <a:t> הדק מאוד, חומרים יכולים לעבור דרך הנימים אל התאים</a:t>
                      </a:r>
                      <a:endParaRPr lang="he-IL" sz="2400" b="1" dirty="0">
                        <a:solidFill>
                          <a:schemeClr val="accent2"/>
                        </a:solidFill>
                      </a:endParaRPr>
                    </a:p>
                  </a:txBody>
                  <a:tcPr/>
                </a:tc>
              </a:tr>
            </a:tbl>
          </a:graphicData>
        </a:graphic>
      </p:graphicFrame>
    </p:spTree>
    <p:extLst>
      <p:ext uri="{BB962C8B-B14F-4D97-AF65-F5344CB8AC3E}">
        <p14:creationId xmlns:p14="http://schemas.microsoft.com/office/powerpoint/2010/main" val="389160728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תרשים זרימה: סרט מנוקב 8"/>
          <p:cNvSpPr/>
          <p:nvPr/>
        </p:nvSpPr>
        <p:spPr>
          <a:xfrm>
            <a:off x="852616" y="5436972"/>
            <a:ext cx="11059297" cy="1198606"/>
          </a:xfrm>
          <a:prstGeom prst="flowChartPunchedTap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8" name="תרשים זרימה: סרט מנוקב 7"/>
          <p:cNvSpPr/>
          <p:nvPr/>
        </p:nvSpPr>
        <p:spPr>
          <a:xfrm>
            <a:off x="877332" y="4571999"/>
            <a:ext cx="11059297" cy="864973"/>
          </a:xfrm>
          <a:prstGeom prst="flowChartPunchedTape">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7" name="תרשים זרימה: סרט מנוקב 6"/>
          <p:cNvSpPr/>
          <p:nvPr/>
        </p:nvSpPr>
        <p:spPr>
          <a:xfrm>
            <a:off x="877331" y="3094796"/>
            <a:ext cx="11059298" cy="1477203"/>
          </a:xfrm>
          <a:prstGeom prst="flowChartPunchedTap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3" name="מציין מיקום טקסט 2"/>
          <p:cNvSpPr>
            <a:spLocks noGrp="1"/>
          </p:cNvSpPr>
          <p:nvPr>
            <p:ph type="body" idx="1"/>
          </p:nvPr>
        </p:nvSpPr>
        <p:spPr>
          <a:xfrm>
            <a:off x="0" y="3218365"/>
            <a:ext cx="12192001" cy="3844925"/>
          </a:xfrm>
        </p:spPr>
        <p:txBody>
          <a:bodyPr>
            <a:normAutofit/>
          </a:bodyPr>
          <a:lstStyle/>
          <a:p>
            <a:r>
              <a:rPr lang="he-IL" sz="2800" dirty="0" smtClean="0"/>
              <a:t>חילוף החומרים בין הדם לתאים נעשה דרך הקרום המקיף את התא והנוזל                  הבין תאי אשר מקיף את התאים.</a:t>
            </a:r>
          </a:p>
          <a:p>
            <a:endParaRPr lang="he-IL" sz="2800" dirty="0" smtClean="0"/>
          </a:p>
          <a:p>
            <a:r>
              <a:rPr lang="he-IL" sz="2800" dirty="0" smtClean="0"/>
              <a:t>הנימים מאוד צרים ותאי הדם האדומים המובילים חמצן עוברים בהם בצמידות</a:t>
            </a:r>
            <a:endParaRPr lang="he-IL" sz="3200" dirty="0" smtClean="0"/>
          </a:p>
          <a:p>
            <a:endParaRPr lang="he-IL" sz="2800" dirty="0" smtClean="0"/>
          </a:p>
          <a:p>
            <a:r>
              <a:rPr lang="he-IL" sz="2800" dirty="0" smtClean="0"/>
              <a:t>תאי הדם קרובים מאוד לנימי הדם, לא רחוק מ 0.1 מ"מ,  כך חילוף החומרים                        מתקיים ביעילות</a:t>
            </a:r>
            <a:endParaRPr lang="he-IL" sz="2800" dirty="0"/>
          </a:p>
        </p:txBody>
      </p:sp>
      <p:sp>
        <p:nvSpPr>
          <p:cNvPr id="2" name="כותרת 1"/>
          <p:cNvSpPr>
            <a:spLocks noGrp="1"/>
          </p:cNvSpPr>
          <p:nvPr>
            <p:ph type="title"/>
          </p:nvPr>
        </p:nvSpPr>
        <p:spPr/>
        <p:txBody>
          <a:bodyPr>
            <a:normAutofit fontScale="90000"/>
          </a:bodyPr>
          <a:lstStyle/>
          <a:p>
            <a:r>
              <a:rPr lang="he-IL" dirty="0" smtClean="0"/>
              <a:t>מעבר חומרים מהנימים אל התאים</a:t>
            </a:r>
            <a:endParaRPr lang="he-IL" dirty="0"/>
          </a:p>
        </p:txBody>
      </p:sp>
      <p:sp>
        <p:nvSpPr>
          <p:cNvPr id="5" name="תרשים זרימה: סרט מנוקב 4"/>
          <p:cNvSpPr/>
          <p:nvPr/>
        </p:nvSpPr>
        <p:spPr>
          <a:xfrm>
            <a:off x="852617" y="1697341"/>
            <a:ext cx="11059298" cy="1501918"/>
          </a:xfrm>
          <a:prstGeom prst="flowChartPunchedTap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457200" lvl="0" indent="-228600" algn="ctr" rtl="1">
              <a:lnSpc>
                <a:spcPct val="90000"/>
              </a:lnSpc>
              <a:spcBef>
                <a:spcPts val="800"/>
              </a:spcBef>
              <a:buClr>
                <a:srgbClr val="424242"/>
              </a:buClr>
              <a:buSzPts val="3600"/>
            </a:pPr>
            <a:endParaRPr lang="he-IL" sz="3600" dirty="0" smtClean="0">
              <a:solidFill>
                <a:srgbClr val="424242"/>
              </a:solidFill>
              <a:latin typeface="Calibri"/>
              <a:cs typeface="Calibri"/>
              <a:sym typeface="Calibri"/>
            </a:endParaRPr>
          </a:p>
          <a:p>
            <a:pPr marL="457200" lvl="0" indent="-228600" algn="ctr" rtl="1">
              <a:lnSpc>
                <a:spcPct val="90000"/>
              </a:lnSpc>
              <a:spcBef>
                <a:spcPts val="800"/>
              </a:spcBef>
              <a:buClr>
                <a:srgbClr val="424242"/>
              </a:buClr>
              <a:buSzPts val="3600"/>
            </a:pPr>
            <a:r>
              <a:rPr lang="he-IL" sz="2800" dirty="0" smtClean="0">
                <a:solidFill>
                  <a:srgbClr val="424242"/>
                </a:solidFill>
                <a:latin typeface="Calibri"/>
                <a:cs typeface="Calibri"/>
                <a:sym typeface="Calibri"/>
              </a:rPr>
              <a:t>יש </a:t>
            </a:r>
            <a:r>
              <a:rPr lang="he-IL" sz="2800" dirty="0">
                <a:solidFill>
                  <a:srgbClr val="424242"/>
                </a:solidFill>
                <a:latin typeface="Calibri"/>
                <a:cs typeface="Calibri"/>
                <a:sym typeface="Calibri"/>
              </a:rPr>
              <a:t>חילוף חומרים בין הדם לתאים. חומרים כמו</a:t>
            </a:r>
            <a:r>
              <a:rPr lang="he-IL" sz="2800" dirty="0" smtClean="0">
                <a:solidFill>
                  <a:srgbClr val="424242"/>
                </a:solidFill>
                <a:latin typeface="Calibri"/>
                <a:cs typeface="Calibri"/>
                <a:sym typeface="Calibri"/>
              </a:rPr>
              <a:t>: מזון</a:t>
            </a:r>
            <a:r>
              <a:rPr lang="he-IL" sz="2800" dirty="0">
                <a:solidFill>
                  <a:srgbClr val="424242"/>
                </a:solidFill>
                <a:latin typeface="Calibri"/>
                <a:cs typeface="Calibri"/>
                <a:sym typeface="Calibri"/>
              </a:rPr>
              <a:t>, הורמונים, גזים(חמצן, פחמן דו חמצני), פסולת.</a:t>
            </a:r>
          </a:p>
          <a:p>
            <a:pPr marL="457200" lvl="0" indent="-228600" algn="ctr" rtl="1">
              <a:lnSpc>
                <a:spcPct val="90000"/>
              </a:lnSpc>
              <a:spcBef>
                <a:spcPts val="800"/>
              </a:spcBef>
              <a:buClr>
                <a:srgbClr val="424242"/>
              </a:buClr>
              <a:buSzPts val="3600"/>
            </a:pPr>
            <a:endParaRPr lang="he-IL" sz="2800" dirty="0">
              <a:solidFill>
                <a:srgbClr val="424242"/>
              </a:solidFill>
              <a:latin typeface="Calibri"/>
              <a:cs typeface="Calibri"/>
              <a:sym typeface="Calibri"/>
            </a:endParaRPr>
          </a:p>
        </p:txBody>
      </p:sp>
      <p:pic>
        <p:nvPicPr>
          <p:cNvPr id="614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9908" t="7982" r="37949" b="80637"/>
          <a:stretch/>
        </p:blipFill>
        <p:spPr bwMode="auto">
          <a:xfrm>
            <a:off x="716280" y="441960"/>
            <a:ext cx="2926080" cy="10363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783674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fontScale="90000"/>
          </a:bodyPr>
          <a:lstStyle/>
          <a:p>
            <a:r>
              <a:rPr lang="he-IL" dirty="0" smtClean="0"/>
              <a:t>מה רבו מעשיך ה', כולם בחכמה עשית</a:t>
            </a:r>
            <a:endParaRPr lang="he-IL" dirty="0"/>
          </a:p>
        </p:txBody>
      </p:sp>
      <p:sp>
        <p:nvSpPr>
          <p:cNvPr id="3" name="מציין מיקום טקסט 2"/>
          <p:cNvSpPr>
            <a:spLocks noGrp="1"/>
          </p:cNvSpPr>
          <p:nvPr>
            <p:ph type="body" idx="1"/>
          </p:nvPr>
        </p:nvSpPr>
        <p:spPr>
          <a:xfrm>
            <a:off x="117158" y="2172653"/>
            <a:ext cx="9572625" cy="3844925"/>
          </a:xfrm>
        </p:spPr>
        <p:txBody>
          <a:bodyPr/>
          <a:lstStyle/>
          <a:p>
            <a:r>
              <a:rPr lang="he-IL" dirty="0" smtClean="0"/>
              <a:t>הידעתם?</a:t>
            </a:r>
          </a:p>
          <a:p>
            <a:r>
              <a:rPr lang="he-IL" dirty="0" smtClean="0"/>
              <a:t>רשת </a:t>
            </a:r>
            <a:r>
              <a:rPr lang="he-IL" dirty="0"/>
              <a:t>כלי הדם בגופנו היא רשת </a:t>
            </a:r>
            <a:r>
              <a:rPr lang="he-IL" dirty="0" smtClean="0"/>
              <a:t>מְסועֶפֶת </a:t>
            </a:r>
            <a:r>
              <a:rPr lang="he-IL" dirty="0"/>
              <a:t>מאד. אורכם הכולל של כל כלי הדם  יכול להגיע לאורך של כ- 100,000 ק"מ (פעמיים וחצי היקף כדור הארץ</a:t>
            </a:r>
            <a:r>
              <a:rPr lang="he-IL" dirty="0" smtClean="0"/>
              <a:t>)!</a:t>
            </a:r>
          </a:p>
          <a:p>
            <a:endParaRPr lang="he-IL" dirty="0" smtClean="0"/>
          </a:p>
          <a:p>
            <a:r>
              <a:rPr lang="he-IL" dirty="0" smtClean="0"/>
              <a:t>מה </a:t>
            </a:r>
            <a:r>
              <a:rPr lang="he-IL" dirty="0"/>
              <a:t>היתרון בכך?</a:t>
            </a:r>
          </a:p>
        </p:txBody>
      </p:sp>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51682" y="1645920"/>
            <a:ext cx="2540318" cy="50806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9392923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fontScale="90000"/>
          </a:bodyPr>
          <a:lstStyle/>
          <a:p>
            <a:r>
              <a:rPr lang="he-IL" dirty="0" smtClean="0"/>
              <a:t>יתרון</a:t>
            </a:r>
            <a:endParaRPr lang="he-IL" dirty="0"/>
          </a:p>
        </p:txBody>
      </p:sp>
      <p:sp>
        <p:nvSpPr>
          <p:cNvPr id="3" name="מציין מיקום טקסט 2"/>
          <p:cNvSpPr>
            <a:spLocks noGrp="1"/>
          </p:cNvSpPr>
          <p:nvPr>
            <p:ph type="body" idx="1"/>
          </p:nvPr>
        </p:nvSpPr>
        <p:spPr/>
        <p:txBody>
          <a:bodyPr/>
          <a:lstStyle/>
          <a:p>
            <a:endParaRPr lang="he-IL" dirty="0" smtClean="0"/>
          </a:p>
          <a:p>
            <a:endParaRPr lang="he-IL" dirty="0"/>
          </a:p>
          <a:p>
            <a:r>
              <a:rPr lang="he-IL" sz="4400" b="1" dirty="0" smtClean="0">
                <a:solidFill>
                  <a:schemeClr val="accent6">
                    <a:lumMod val="50000"/>
                  </a:schemeClr>
                </a:solidFill>
              </a:rPr>
              <a:t>התפצלויות והסתעפויות רבות מאפשרות לכל התאים שבגוף אספקת החומרים החיוניים הדרושים לקיומם וסילוק הפסולת</a:t>
            </a:r>
            <a:endParaRPr lang="he-IL" sz="4400" b="1" dirty="0">
              <a:solidFill>
                <a:schemeClr val="accent6">
                  <a:lumMod val="50000"/>
                </a:schemeClr>
              </a:solidFill>
            </a:endParaRPr>
          </a:p>
        </p:txBody>
      </p:sp>
    </p:spTree>
    <p:extLst>
      <p:ext uri="{BB962C8B-B14F-4D97-AF65-F5344CB8AC3E}">
        <p14:creationId xmlns:p14="http://schemas.microsoft.com/office/powerpoint/2010/main" val="254345231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fontScale="90000"/>
          </a:bodyPr>
          <a:lstStyle/>
          <a:p>
            <a:r>
              <a:rPr lang="he-IL" dirty="0" smtClean="0"/>
              <a:t>מי אני?</a:t>
            </a:r>
            <a:endParaRPr lang="he-IL" dirty="0"/>
          </a:p>
        </p:txBody>
      </p:sp>
      <p:sp>
        <p:nvSpPr>
          <p:cNvPr id="3" name="מציין מיקום טקסט 2"/>
          <p:cNvSpPr>
            <a:spLocks noGrp="1"/>
          </p:cNvSpPr>
          <p:nvPr>
            <p:ph type="body" idx="1"/>
          </p:nvPr>
        </p:nvSpPr>
        <p:spPr>
          <a:xfrm>
            <a:off x="139631" y="1721220"/>
            <a:ext cx="12052369" cy="4237208"/>
          </a:xfrm>
        </p:spPr>
        <p:txBody>
          <a:bodyPr>
            <a:noAutofit/>
          </a:bodyPr>
          <a:lstStyle/>
          <a:p>
            <a:pPr algn="r"/>
            <a:r>
              <a:rPr lang="he-IL" sz="3200" dirty="0" smtClean="0"/>
              <a:t>א. הדופן </a:t>
            </a:r>
            <a:r>
              <a:rPr lang="he-IL" sz="3200" dirty="0"/>
              <a:t>שלי </a:t>
            </a:r>
            <a:r>
              <a:rPr lang="he-IL" sz="3200" dirty="0" smtClean="0"/>
              <a:t>שרירית מאוד                                        </a:t>
            </a:r>
            <a:r>
              <a:rPr lang="he-IL" sz="3200" b="1" dirty="0" smtClean="0"/>
              <a:t>עורק</a:t>
            </a:r>
            <a:r>
              <a:rPr lang="he-IL" sz="3200" b="1" dirty="0"/>
              <a:t>/ וריד / נים </a:t>
            </a:r>
            <a:endParaRPr lang="he-IL" sz="3200" b="1" dirty="0" smtClean="0"/>
          </a:p>
          <a:p>
            <a:pPr algn="r"/>
            <a:r>
              <a:rPr lang="he-IL" sz="3200" dirty="0" smtClean="0"/>
              <a:t>                                                           </a:t>
            </a:r>
            <a:endParaRPr lang="he-IL" sz="3200" dirty="0"/>
          </a:p>
          <a:p>
            <a:pPr algn="r"/>
            <a:r>
              <a:rPr lang="he-IL" sz="3200" dirty="0" smtClean="0"/>
              <a:t>ב. אני </a:t>
            </a:r>
            <a:r>
              <a:rPr lang="he-IL" sz="3200" dirty="0"/>
              <a:t>מזרים דם מחלקי הגוף השונים אל </a:t>
            </a:r>
            <a:r>
              <a:rPr lang="he-IL" sz="3200" dirty="0" smtClean="0"/>
              <a:t>הלב                  </a:t>
            </a:r>
            <a:r>
              <a:rPr lang="he-IL" sz="3200" b="1" dirty="0" smtClean="0"/>
              <a:t>עורק</a:t>
            </a:r>
            <a:r>
              <a:rPr lang="he-IL" sz="3200" b="1" dirty="0"/>
              <a:t>/ וריד / נים</a:t>
            </a:r>
          </a:p>
          <a:p>
            <a:pPr algn="r"/>
            <a:endParaRPr lang="he-IL" sz="3200" dirty="0" smtClean="0"/>
          </a:p>
          <a:p>
            <a:pPr algn="r"/>
            <a:r>
              <a:rPr lang="he-IL" sz="3200" dirty="0" smtClean="0"/>
              <a:t>ג. אני </a:t>
            </a:r>
            <a:r>
              <a:rPr lang="he-IL" sz="3200" dirty="0"/>
              <a:t>מזרים את הדם היוצא מהלב אל כל חלקי </a:t>
            </a:r>
            <a:r>
              <a:rPr lang="he-IL" sz="3200" dirty="0" smtClean="0"/>
              <a:t>הגוף       </a:t>
            </a:r>
            <a:r>
              <a:rPr lang="he-IL" sz="3200" b="1" dirty="0" smtClean="0"/>
              <a:t>עורק</a:t>
            </a:r>
            <a:r>
              <a:rPr lang="he-IL" sz="3200" b="1" dirty="0"/>
              <a:t>/ וריד / נים</a:t>
            </a:r>
          </a:p>
          <a:p>
            <a:pPr algn="r"/>
            <a:endParaRPr lang="he-IL" sz="3200" b="1" dirty="0" smtClean="0"/>
          </a:p>
          <a:p>
            <a:pPr algn="r"/>
            <a:r>
              <a:rPr lang="he-IL" sz="3200" dirty="0" smtClean="0"/>
              <a:t>ד. חמצן</a:t>
            </a:r>
            <a:r>
              <a:rPr lang="he-IL" sz="3200" dirty="0"/>
              <a:t>, מזון ומים עוברים דרך הדופן </a:t>
            </a:r>
            <a:r>
              <a:rPr lang="he-IL" sz="3200" dirty="0" smtClean="0"/>
              <a:t>שלי </a:t>
            </a:r>
            <a:r>
              <a:rPr lang="he-IL" sz="3200" dirty="0"/>
              <a:t>אל </a:t>
            </a:r>
            <a:r>
              <a:rPr lang="he-IL" sz="3200" dirty="0" smtClean="0"/>
              <a:t>התאים     </a:t>
            </a:r>
            <a:r>
              <a:rPr lang="he-IL" sz="3200" b="1" dirty="0" smtClean="0"/>
              <a:t>עורק</a:t>
            </a:r>
            <a:r>
              <a:rPr lang="he-IL" sz="3200" b="1" dirty="0"/>
              <a:t>/ וריד / </a:t>
            </a:r>
            <a:r>
              <a:rPr lang="he-IL" sz="3200" b="1" dirty="0" smtClean="0"/>
              <a:t>נים</a:t>
            </a:r>
          </a:p>
          <a:p>
            <a:pPr algn="r"/>
            <a:endParaRPr lang="he-IL" sz="3200" b="1" dirty="0"/>
          </a:p>
          <a:p>
            <a:pPr algn="r"/>
            <a:r>
              <a:rPr lang="he-IL" sz="3200" b="1" dirty="0" smtClean="0"/>
              <a:t>ה. </a:t>
            </a:r>
            <a:r>
              <a:rPr lang="he-IL" sz="3200" dirty="0"/>
              <a:t>בשכבה הפנימית שלי יש מסתמים </a:t>
            </a:r>
            <a:r>
              <a:rPr lang="he-IL" sz="3200" dirty="0" smtClean="0"/>
              <a:t>                                </a:t>
            </a:r>
            <a:r>
              <a:rPr lang="he-IL" sz="3200" b="1" dirty="0" smtClean="0"/>
              <a:t>עורק</a:t>
            </a:r>
            <a:r>
              <a:rPr lang="he-IL" sz="3200" b="1" dirty="0"/>
              <a:t>/ וריד / נים</a:t>
            </a:r>
          </a:p>
          <a:p>
            <a:pPr algn="r"/>
            <a:endParaRPr lang="he-IL" sz="3200" b="1" dirty="0"/>
          </a:p>
          <a:p>
            <a:pPr algn="r"/>
            <a:r>
              <a:rPr lang="he-IL" sz="3200" b="1" dirty="0" smtClean="0"/>
              <a:t>       </a:t>
            </a:r>
            <a:endParaRPr lang="he-IL" sz="3200" b="1" dirty="0"/>
          </a:p>
        </p:txBody>
      </p:sp>
    </p:spTree>
    <p:extLst>
      <p:ext uri="{BB962C8B-B14F-4D97-AF65-F5344CB8AC3E}">
        <p14:creationId xmlns:p14="http://schemas.microsoft.com/office/powerpoint/2010/main" val="251162851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fontScale="90000"/>
          </a:bodyPr>
          <a:lstStyle/>
          <a:p>
            <a:r>
              <a:rPr lang="he-IL" dirty="0" smtClean="0"/>
              <a:t>מי אני?</a:t>
            </a:r>
            <a:endParaRPr lang="he-IL" dirty="0"/>
          </a:p>
        </p:txBody>
      </p:sp>
      <p:sp>
        <p:nvSpPr>
          <p:cNvPr id="3" name="מציין מיקום טקסט 2"/>
          <p:cNvSpPr>
            <a:spLocks noGrp="1"/>
          </p:cNvSpPr>
          <p:nvPr>
            <p:ph type="body" idx="1"/>
          </p:nvPr>
        </p:nvSpPr>
        <p:spPr>
          <a:xfrm>
            <a:off x="1" y="1553580"/>
            <a:ext cx="12251340" cy="4237208"/>
          </a:xfrm>
        </p:spPr>
        <p:txBody>
          <a:bodyPr>
            <a:noAutofit/>
          </a:bodyPr>
          <a:lstStyle/>
          <a:p>
            <a:pPr algn="r"/>
            <a:r>
              <a:rPr lang="he-IL" sz="3200" dirty="0" smtClean="0"/>
              <a:t>א. הדופן </a:t>
            </a:r>
            <a:r>
              <a:rPr lang="he-IL" sz="3200" dirty="0"/>
              <a:t>שלי </a:t>
            </a:r>
            <a:r>
              <a:rPr lang="he-IL" sz="3200" dirty="0" smtClean="0"/>
              <a:t>שרירית מאוד                                         </a:t>
            </a:r>
            <a:r>
              <a:rPr lang="he-IL" sz="3200" b="1" dirty="0" smtClean="0">
                <a:solidFill>
                  <a:schemeClr val="accent2"/>
                </a:solidFill>
              </a:rPr>
              <a:t>עורק</a:t>
            </a:r>
            <a:r>
              <a:rPr lang="he-IL" sz="3200" b="1" dirty="0"/>
              <a:t>/ וריד / נים </a:t>
            </a:r>
            <a:endParaRPr lang="he-IL" sz="3200" b="1" dirty="0" smtClean="0"/>
          </a:p>
          <a:p>
            <a:pPr algn="r"/>
            <a:r>
              <a:rPr lang="he-IL" sz="3200" dirty="0" smtClean="0"/>
              <a:t>                                                           </a:t>
            </a:r>
            <a:endParaRPr lang="he-IL" sz="3200" dirty="0"/>
          </a:p>
          <a:p>
            <a:pPr algn="r"/>
            <a:r>
              <a:rPr lang="he-IL" sz="3200" dirty="0" smtClean="0"/>
              <a:t>ב. אני </a:t>
            </a:r>
            <a:r>
              <a:rPr lang="he-IL" sz="3200" dirty="0"/>
              <a:t>מזרים דם מחלקי הגוף השונים אל </a:t>
            </a:r>
            <a:r>
              <a:rPr lang="he-IL" sz="3200" dirty="0" smtClean="0"/>
              <a:t>הלב                  </a:t>
            </a:r>
            <a:r>
              <a:rPr lang="he-IL" sz="3200" b="1" dirty="0" smtClean="0"/>
              <a:t>עורק</a:t>
            </a:r>
            <a:r>
              <a:rPr lang="he-IL" sz="3200" b="1" dirty="0"/>
              <a:t>/ </a:t>
            </a:r>
            <a:r>
              <a:rPr lang="he-IL" sz="3200" b="1" dirty="0">
                <a:solidFill>
                  <a:schemeClr val="accent2"/>
                </a:solidFill>
              </a:rPr>
              <a:t>וריד</a:t>
            </a:r>
            <a:r>
              <a:rPr lang="he-IL" sz="3200" b="1" dirty="0"/>
              <a:t> / נים</a:t>
            </a:r>
          </a:p>
          <a:p>
            <a:pPr algn="r"/>
            <a:endParaRPr lang="he-IL" sz="3200" dirty="0" smtClean="0"/>
          </a:p>
          <a:p>
            <a:pPr algn="r"/>
            <a:r>
              <a:rPr lang="he-IL" sz="3200" dirty="0" smtClean="0"/>
              <a:t>ג. אני </a:t>
            </a:r>
            <a:r>
              <a:rPr lang="he-IL" sz="3200" dirty="0"/>
              <a:t>מזרים את הדם היוצא מהלב אל כל חלקי </a:t>
            </a:r>
            <a:r>
              <a:rPr lang="he-IL" sz="3200" dirty="0" smtClean="0"/>
              <a:t>הגוף       </a:t>
            </a:r>
            <a:r>
              <a:rPr lang="he-IL" sz="3200" b="1" dirty="0" smtClean="0">
                <a:solidFill>
                  <a:schemeClr val="accent2"/>
                </a:solidFill>
              </a:rPr>
              <a:t>עורק</a:t>
            </a:r>
            <a:r>
              <a:rPr lang="he-IL" sz="3200" b="1" dirty="0"/>
              <a:t>/ וריד / נים</a:t>
            </a:r>
          </a:p>
          <a:p>
            <a:pPr algn="r"/>
            <a:endParaRPr lang="he-IL" sz="3200" b="1" dirty="0" smtClean="0"/>
          </a:p>
          <a:p>
            <a:pPr algn="r"/>
            <a:r>
              <a:rPr lang="he-IL" sz="3200" dirty="0" smtClean="0"/>
              <a:t>ד. חמצן</a:t>
            </a:r>
            <a:r>
              <a:rPr lang="he-IL" sz="3200" dirty="0"/>
              <a:t>, מזון ומים עוברים דרך הדופן </a:t>
            </a:r>
            <a:r>
              <a:rPr lang="he-IL" sz="3200" dirty="0" smtClean="0"/>
              <a:t>שלי </a:t>
            </a:r>
            <a:r>
              <a:rPr lang="he-IL" sz="3200" dirty="0"/>
              <a:t>אל </a:t>
            </a:r>
            <a:r>
              <a:rPr lang="he-IL" sz="3200" dirty="0" smtClean="0"/>
              <a:t>התאים     </a:t>
            </a:r>
            <a:r>
              <a:rPr lang="he-IL" sz="3200" b="1" dirty="0" smtClean="0"/>
              <a:t>עורק</a:t>
            </a:r>
            <a:r>
              <a:rPr lang="he-IL" sz="3200" b="1" dirty="0"/>
              <a:t>/ וריד / </a:t>
            </a:r>
            <a:r>
              <a:rPr lang="he-IL" sz="3200" b="1" dirty="0" smtClean="0">
                <a:solidFill>
                  <a:schemeClr val="accent2"/>
                </a:solidFill>
              </a:rPr>
              <a:t>נים</a:t>
            </a:r>
          </a:p>
          <a:p>
            <a:pPr algn="r"/>
            <a:endParaRPr lang="he-IL" sz="3200" b="1" dirty="0"/>
          </a:p>
          <a:p>
            <a:pPr algn="r"/>
            <a:r>
              <a:rPr lang="he-IL" sz="3200" b="1" dirty="0" smtClean="0"/>
              <a:t>ה. </a:t>
            </a:r>
            <a:r>
              <a:rPr lang="he-IL" sz="3200" dirty="0" smtClean="0"/>
              <a:t>בשכבה הפנימית שלי יש מסתמים                           </a:t>
            </a:r>
            <a:r>
              <a:rPr lang="he-IL" sz="3200" b="1" dirty="0" smtClean="0"/>
              <a:t>עורק/ </a:t>
            </a:r>
            <a:r>
              <a:rPr lang="he-IL" sz="3200" b="1" dirty="0" smtClean="0">
                <a:solidFill>
                  <a:schemeClr val="accent2"/>
                </a:solidFill>
              </a:rPr>
              <a:t>וריד </a:t>
            </a:r>
            <a:r>
              <a:rPr lang="he-IL" sz="3200" b="1" dirty="0" smtClean="0"/>
              <a:t>/ נים</a:t>
            </a:r>
          </a:p>
          <a:p>
            <a:pPr algn="r"/>
            <a:endParaRPr lang="he-IL" sz="3200" b="1" dirty="0" smtClean="0"/>
          </a:p>
          <a:p>
            <a:pPr algn="r"/>
            <a:r>
              <a:rPr lang="he-IL" sz="3200" b="1" dirty="0" smtClean="0"/>
              <a:t>       </a:t>
            </a:r>
            <a:endParaRPr lang="he-IL" sz="3200" b="1" dirty="0"/>
          </a:p>
        </p:txBody>
      </p:sp>
    </p:spTree>
    <p:extLst>
      <p:ext uri="{BB962C8B-B14F-4D97-AF65-F5344CB8AC3E}">
        <p14:creationId xmlns:p14="http://schemas.microsoft.com/office/powerpoint/2010/main" val="216712469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fontScale="90000"/>
          </a:bodyPr>
          <a:lstStyle/>
          <a:p>
            <a:r>
              <a:rPr lang="he-IL" dirty="0" smtClean="0"/>
              <a:t>להתראות</a:t>
            </a:r>
            <a:endParaRPr lang="he-IL" dirty="0"/>
          </a:p>
        </p:txBody>
      </p:sp>
      <p:sp>
        <p:nvSpPr>
          <p:cNvPr id="3" name="מציין מיקום טקסט 2"/>
          <p:cNvSpPr>
            <a:spLocks noGrp="1"/>
          </p:cNvSpPr>
          <p:nvPr>
            <p:ph type="body" idx="1"/>
          </p:nvPr>
        </p:nvSpPr>
        <p:spPr/>
        <p:txBody>
          <a:bodyPr/>
          <a:lstStyle/>
          <a:p>
            <a:endParaRPr lang="he-IL" dirty="0"/>
          </a:p>
        </p:txBody>
      </p:sp>
      <p:pic>
        <p:nvPicPr>
          <p:cNvPr id="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841638" y="186318"/>
            <a:ext cx="6111238" cy="66225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1112522" y="916180"/>
            <a:ext cx="5882638" cy="5016758"/>
          </a:xfrm>
          <a:prstGeom prst="rect">
            <a:avLst/>
          </a:prstGeom>
          <a:noFill/>
        </p:spPr>
        <p:txBody>
          <a:bodyPr wrap="square" rtlCol="1">
            <a:spAutoFit/>
          </a:bodyPr>
          <a:lstStyle/>
          <a:p>
            <a:pPr algn="r"/>
            <a:endParaRPr lang="he-IL" sz="3200" dirty="0" smtClean="0">
              <a:solidFill>
                <a:srgbClr val="FF0000"/>
              </a:solidFill>
            </a:endParaRPr>
          </a:p>
          <a:p>
            <a:pPr algn="r"/>
            <a:r>
              <a:rPr lang="he-IL" sz="3200" dirty="0" smtClean="0">
                <a:solidFill>
                  <a:srgbClr val="FF0000"/>
                </a:solidFill>
              </a:rPr>
              <a:t>יומני היקר!</a:t>
            </a:r>
          </a:p>
          <a:p>
            <a:pPr algn="r"/>
            <a:r>
              <a:rPr lang="he-IL" sz="3200" dirty="0" smtClean="0"/>
              <a:t>סיימנו את שיעור טבע בנושא כלי הדם</a:t>
            </a:r>
          </a:p>
          <a:p>
            <a:pPr algn="r"/>
            <a:r>
              <a:rPr lang="he-IL" sz="3200" dirty="0" smtClean="0">
                <a:solidFill>
                  <a:schemeClr val="tx1"/>
                </a:solidFill>
              </a:rPr>
              <a:t>למדתי כל כך הרבה דברים חדשים</a:t>
            </a:r>
          </a:p>
          <a:p>
            <a:pPr algn="r"/>
            <a:r>
              <a:rPr lang="he-IL" sz="3200" dirty="0" smtClean="0">
                <a:solidFill>
                  <a:schemeClr val="tx1"/>
                </a:solidFill>
              </a:rPr>
              <a:t>כל כך הרבה דברים שלא ידעתי!</a:t>
            </a:r>
          </a:p>
          <a:p>
            <a:pPr algn="r"/>
            <a:r>
              <a:rPr lang="he-IL" sz="3200" dirty="0" smtClean="0">
                <a:solidFill>
                  <a:schemeClr val="tx1"/>
                </a:solidFill>
              </a:rPr>
              <a:t>אבל יש לי עוד הרבה שאלות – מה זורם בתוך הדם? איך נראה הלב? אני מקווה שנלמד את זה בשיעור הבא</a:t>
            </a:r>
            <a:endParaRPr lang="he-IL" sz="3200" dirty="0">
              <a:solidFill>
                <a:schemeClr val="tx1"/>
              </a:solidFill>
            </a:endParaRPr>
          </a:p>
        </p:txBody>
      </p:sp>
    </p:spTree>
    <p:extLst>
      <p:ext uri="{BB962C8B-B14F-4D97-AF65-F5344CB8AC3E}">
        <p14:creationId xmlns:p14="http://schemas.microsoft.com/office/powerpoint/2010/main" val="216073078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fontScale="90000"/>
          </a:bodyPr>
          <a:lstStyle/>
          <a:p>
            <a:r>
              <a:rPr lang="he-IL" dirty="0" smtClean="0"/>
              <a:t>מה למדנו?</a:t>
            </a:r>
            <a:endParaRPr lang="he-IL" dirty="0"/>
          </a:p>
        </p:txBody>
      </p:sp>
      <p:sp>
        <p:nvSpPr>
          <p:cNvPr id="3" name="מציין מיקום טקסט 2"/>
          <p:cNvSpPr>
            <a:spLocks noGrp="1"/>
          </p:cNvSpPr>
          <p:nvPr>
            <p:ph type="body" idx="1"/>
          </p:nvPr>
        </p:nvSpPr>
        <p:spPr>
          <a:xfrm>
            <a:off x="1" y="1928813"/>
            <a:ext cx="11244264" cy="3844925"/>
          </a:xfrm>
        </p:spPr>
        <p:txBody>
          <a:bodyPr>
            <a:normAutofit/>
          </a:bodyPr>
          <a:lstStyle/>
          <a:p>
            <a:pPr marL="800100" indent="-571500" algn="r">
              <a:buFont typeface="Wingdings" pitchFamily="2" charset="2"/>
              <a:buChar char="§"/>
            </a:pPr>
            <a:r>
              <a:rPr lang="he-IL" dirty="0" smtClean="0"/>
              <a:t>הכרנו מערכות בגוף והתמקדנו במערכת ההובלה</a:t>
            </a:r>
          </a:p>
          <a:p>
            <a:pPr marL="800100" indent="-571500" algn="r">
              <a:buFont typeface="Wingdings" pitchFamily="2" charset="2"/>
              <a:buChar char="§"/>
            </a:pPr>
            <a:r>
              <a:rPr lang="he-IL" dirty="0" smtClean="0"/>
              <a:t>למדנו את חשיבותה הגדולה של מערכת ההובלה</a:t>
            </a:r>
          </a:p>
          <a:p>
            <a:pPr marL="800100" indent="-571500" algn="r">
              <a:buFont typeface="Wingdings" pitchFamily="2" charset="2"/>
              <a:buChar char="§"/>
            </a:pPr>
            <a:r>
              <a:rPr lang="he-IL" dirty="0" smtClean="0"/>
              <a:t>למדנו על כלי הדם: עורקים, ורידים ונימים</a:t>
            </a:r>
          </a:p>
          <a:p>
            <a:pPr marL="800100" indent="-571500" algn="r">
              <a:buFont typeface="Wingdings" pitchFamily="2" charset="2"/>
              <a:buChar char="§"/>
            </a:pPr>
            <a:r>
              <a:rPr lang="he-IL" dirty="0" smtClean="0"/>
              <a:t>למדנו את ההתאמה </a:t>
            </a:r>
            <a:r>
              <a:rPr lang="he-IL" dirty="0" smtClean="0"/>
              <a:t>המופלאה </a:t>
            </a:r>
            <a:r>
              <a:rPr lang="he-IL" dirty="0" err="1" smtClean="0"/>
              <a:t>ביןמבנה</a:t>
            </a:r>
            <a:r>
              <a:rPr lang="he-IL" dirty="0" smtClean="0"/>
              <a:t> </a:t>
            </a:r>
            <a:r>
              <a:rPr lang="he-IL" dirty="0" smtClean="0"/>
              <a:t>כלי הדם לתפקודם</a:t>
            </a:r>
          </a:p>
        </p:txBody>
      </p:sp>
    </p:spTree>
    <p:extLst>
      <p:ext uri="{BB962C8B-B14F-4D97-AF65-F5344CB8AC3E}">
        <p14:creationId xmlns:p14="http://schemas.microsoft.com/office/powerpoint/2010/main" val="316218202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fontScale="90000"/>
          </a:bodyPr>
          <a:lstStyle/>
          <a:p>
            <a:r>
              <a:rPr lang="he-IL" dirty="0" smtClean="0"/>
              <a:t>מערכת? מה זו מערכת?</a:t>
            </a:r>
            <a:endParaRPr lang="he-IL" dirty="0"/>
          </a:p>
        </p:txBody>
      </p:sp>
      <p:sp>
        <p:nvSpPr>
          <p:cNvPr id="3" name="מציין מיקום טקסט 2"/>
          <p:cNvSpPr>
            <a:spLocks noGrp="1"/>
          </p:cNvSpPr>
          <p:nvPr>
            <p:ph type="body" idx="1"/>
          </p:nvPr>
        </p:nvSpPr>
        <p:spPr/>
        <p:txBody>
          <a:bodyPr/>
          <a:lstStyle/>
          <a:p>
            <a:endParaRPr lang="he-IL" dirty="0"/>
          </a:p>
        </p:txBody>
      </p:sp>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5805" y="1902941"/>
            <a:ext cx="9625913" cy="38800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9163893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fontScale="90000"/>
          </a:bodyPr>
          <a:lstStyle/>
          <a:p>
            <a:r>
              <a:rPr lang="he-IL" dirty="0" smtClean="0"/>
              <a:t>משימה</a:t>
            </a:r>
            <a:endParaRPr lang="he-IL" dirty="0"/>
          </a:p>
        </p:txBody>
      </p:sp>
      <p:sp>
        <p:nvSpPr>
          <p:cNvPr id="3" name="מציין מיקום טקסט 2"/>
          <p:cNvSpPr>
            <a:spLocks noGrp="1"/>
          </p:cNvSpPr>
          <p:nvPr>
            <p:ph type="body" idx="1"/>
          </p:nvPr>
        </p:nvSpPr>
        <p:spPr>
          <a:xfrm>
            <a:off x="2268855" y="2294573"/>
            <a:ext cx="9572625" cy="3844925"/>
          </a:xfrm>
        </p:spPr>
        <p:txBody>
          <a:bodyPr>
            <a:normAutofit/>
          </a:bodyPr>
          <a:lstStyle/>
          <a:p>
            <a:endParaRPr lang="he-IL" dirty="0" smtClean="0"/>
          </a:p>
          <a:p>
            <a:pPr marL="800100" indent="-571500" algn="r">
              <a:buFont typeface="Wingdings" panose="05000000000000000000" pitchFamily="2" charset="2"/>
              <a:buChar char="Ø"/>
            </a:pPr>
            <a:r>
              <a:rPr lang="he-IL" dirty="0" smtClean="0"/>
              <a:t>בחרו אחד מכלי הדם עליו למדנו בשיעור זה</a:t>
            </a:r>
          </a:p>
          <a:p>
            <a:pPr marL="800100" indent="-571500" algn="r">
              <a:buFont typeface="Wingdings" panose="05000000000000000000" pitchFamily="2" charset="2"/>
              <a:buChar char="Ø"/>
            </a:pPr>
            <a:r>
              <a:rPr lang="he-IL" dirty="0" smtClean="0"/>
              <a:t>הכינו עבורו "תעודת זהות"</a:t>
            </a:r>
          </a:p>
          <a:p>
            <a:pPr marL="800100" indent="-571500" algn="r">
              <a:buFont typeface="Wingdings" panose="05000000000000000000" pitchFamily="2" charset="2"/>
              <a:buChar char="Ø"/>
            </a:pPr>
            <a:r>
              <a:rPr lang="he-IL" dirty="0" smtClean="0"/>
              <a:t>עליכם לכלול מידע לגבי :המבנה החיצוני והפנימי,  עובי, תפקוד, כיוון זרימה ועוד</a:t>
            </a:r>
          </a:p>
          <a:p>
            <a:pPr marL="800100" indent="-571500" algn="r">
              <a:buFont typeface="Wingdings" panose="05000000000000000000" pitchFamily="2" charset="2"/>
              <a:buChar char="Ø"/>
            </a:pPr>
            <a:r>
              <a:rPr lang="he-IL" dirty="0" smtClean="0"/>
              <a:t>כדאי להוסיף תמונה או איור</a:t>
            </a:r>
            <a:endParaRPr lang="he-IL"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09969"/>
            <a:ext cx="2609850"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3331177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fontScale="90000"/>
          </a:bodyPr>
          <a:lstStyle/>
          <a:p>
            <a:r>
              <a:rPr lang="he-IL" dirty="0" smtClean="0"/>
              <a:t>חלקים במערכת המכונית</a:t>
            </a:r>
            <a:endParaRPr lang="he-IL" dirty="0"/>
          </a:p>
        </p:txBody>
      </p:sp>
      <p:sp>
        <p:nvSpPr>
          <p:cNvPr id="3" name="מציין מיקום טקסט 2"/>
          <p:cNvSpPr>
            <a:spLocks noGrp="1"/>
          </p:cNvSpPr>
          <p:nvPr>
            <p:ph type="body" idx="1"/>
          </p:nvPr>
        </p:nvSpPr>
        <p:spPr/>
        <p:txBody>
          <a:bodyPr/>
          <a:lstStyle/>
          <a:p>
            <a:endParaRPr lang="he-IL" dirty="0"/>
          </a:p>
        </p:txBody>
      </p:sp>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75652" y="4357430"/>
            <a:ext cx="2181225" cy="22040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00652" y="4428272"/>
            <a:ext cx="2466975" cy="19770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8707" y="4357430"/>
            <a:ext cx="2200275" cy="204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1"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83362" y="2031673"/>
            <a:ext cx="2010031" cy="2058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4"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26323" y="4357431"/>
            <a:ext cx="2047875" cy="204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5"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68707" y="2072589"/>
            <a:ext cx="2466975" cy="184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אליפסה 3"/>
          <p:cNvSpPr/>
          <p:nvPr/>
        </p:nvSpPr>
        <p:spPr>
          <a:xfrm>
            <a:off x="1968845" y="2879124"/>
            <a:ext cx="947350" cy="81554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5" name="אליפסה 4"/>
          <p:cNvSpPr/>
          <p:nvPr/>
        </p:nvSpPr>
        <p:spPr>
          <a:xfrm>
            <a:off x="1396314" y="2072589"/>
            <a:ext cx="1421027" cy="70768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13316"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045805" y="2072589"/>
            <a:ext cx="2619375" cy="174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9121899" y="1554783"/>
            <a:ext cx="1698501" cy="523220"/>
          </a:xfrm>
          <a:prstGeom prst="rect">
            <a:avLst/>
          </a:prstGeom>
          <a:noFill/>
        </p:spPr>
        <p:txBody>
          <a:bodyPr wrap="square" rtlCol="1">
            <a:spAutoFit/>
          </a:bodyPr>
          <a:lstStyle/>
          <a:p>
            <a:pPr algn="ctr"/>
            <a:r>
              <a:rPr lang="he-IL" sz="2800" b="1" dirty="0" smtClean="0"/>
              <a:t>צמיג</a:t>
            </a:r>
            <a:endParaRPr lang="he-IL" sz="2800" b="1" dirty="0"/>
          </a:p>
        </p:txBody>
      </p:sp>
      <p:sp>
        <p:nvSpPr>
          <p:cNvPr id="7" name="TextBox 6"/>
          <p:cNvSpPr txBox="1"/>
          <p:nvPr/>
        </p:nvSpPr>
        <p:spPr>
          <a:xfrm>
            <a:off x="5334064" y="1554783"/>
            <a:ext cx="2287777" cy="523220"/>
          </a:xfrm>
          <a:prstGeom prst="rect">
            <a:avLst/>
          </a:prstGeom>
          <a:noFill/>
        </p:spPr>
        <p:txBody>
          <a:bodyPr wrap="square" rtlCol="1">
            <a:spAutoFit/>
          </a:bodyPr>
          <a:lstStyle/>
          <a:p>
            <a:pPr algn="ctr"/>
            <a:r>
              <a:rPr lang="he-IL" sz="2800" b="1" dirty="0" smtClean="0"/>
              <a:t>דוושות</a:t>
            </a:r>
            <a:endParaRPr lang="he-IL" sz="2800" b="1" dirty="0"/>
          </a:p>
        </p:txBody>
      </p:sp>
      <p:sp>
        <p:nvSpPr>
          <p:cNvPr id="8" name="TextBox 7"/>
          <p:cNvSpPr txBox="1"/>
          <p:nvPr/>
        </p:nvSpPr>
        <p:spPr>
          <a:xfrm>
            <a:off x="1087459" y="1545772"/>
            <a:ext cx="2426431" cy="523220"/>
          </a:xfrm>
          <a:prstGeom prst="rect">
            <a:avLst/>
          </a:prstGeom>
          <a:noFill/>
        </p:spPr>
        <p:txBody>
          <a:bodyPr wrap="square" rtlCol="1">
            <a:spAutoFit/>
          </a:bodyPr>
          <a:lstStyle/>
          <a:p>
            <a:pPr algn="ctr"/>
            <a:r>
              <a:rPr lang="he-IL" sz="2800" b="1" dirty="0" smtClean="0"/>
              <a:t>שימשה</a:t>
            </a:r>
            <a:endParaRPr lang="he-IL" sz="2800" b="1" dirty="0"/>
          </a:p>
        </p:txBody>
      </p:sp>
      <p:sp>
        <p:nvSpPr>
          <p:cNvPr id="9" name="TextBox 8"/>
          <p:cNvSpPr txBox="1"/>
          <p:nvPr/>
        </p:nvSpPr>
        <p:spPr>
          <a:xfrm>
            <a:off x="2917676" y="2970273"/>
            <a:ext cx="1525185" cy="523220"/>
          </a:xfrm>
          <a:prstGeom prst="rect">
            <a:avLst/>
          </a:prstGeom>
          <a:noFill/>
        </p:spPr>
        <p:txBody>
          <a:bodyPr wrap="square" rtlCol="1">
            <a:spAutoFit/>
          </a:bodyPr>
          <a:lstStyle/>
          <a:p>
            <a:pPr algn="ctr"/>
            <a:r>
              <a:rPr lang="he-IL" sz="2800" b="1" dirty="0" smtClean="0"/>
              <a:t>פנס</a:t>
            </a:r>
            <a:endParaRPr lang="he-IL" sz="2800" b="1" dirty="0"/>
          </a:p>
        </p:txBody>
      </p:sp>
      <p:sp>
        <p:nvSpPr>
          <p:cNvPr id="10" name="TextBox 9"/>
          <p:cNvSpPr txBox="1"/>
          <p:nvPr/>
        </p:nvSpPr>
        <p:spPr>
          <a:xfrm>
            <a:off x="9018435" y="3942370"/>
            <a:ext cx="1819824" cy="523220"/>
          </a:xfrm>
          <a:prstGeom prst="rect">
            <a:avLst/>
          </a:prstGeom>
          <a:noFill/>
        </p:spPr>
        <p:txBody>
          <a:bodyPr wrap="square" rtlCol="1">
            <a:spAutoFit/>
          </a:bodyPr>
          <a:lstStyle/>
          <a:p>
            <a:pPr algn="ctr"/>
            <a:r>
              <a:rPr lang="he-IL" sz="2800" b="1" dirty="0" smtClean="0"/>
              <a:t>מנוע</a:t>
            </a:r>
            <a:endParaRPr lang="he-IL" sz="2800" b="1" dirty="0"/>
          </a:p>
        </p:txBody>
      </p:sp>
      <p:sp>
        <p:nvSpPr>
          <p:cNvPr id="11" name="TextBox 10"/>
          <p:cNvSpPr txBox="1"/>
          <p:nvPr/>
        </p:nvSpPr>
        <p:spPr>
          <a:xfrm>
            <a:off x="6149610" y="3892942"/>
            <a:ext cx="1941143" cy="523220"/>
          </a:xfrm>
          <a:prstGeom prst="rect">
            <a:avLst/>
          </a:prstGeom>
          <a:noFill/>
        </p:spPr>
        <p:txBody>
          <a:bodyPr wrap="square" rtlCol="1">
            <a:spAutoFit/>
          </a:bodyPr>
          <a:lstStyle/>
          <a:p>
            <a:pPr algn="ctr"/>
            <a:r>
              <a:rPr lang="he-IL" sz="2800" b="1" dirty="0" smtClean="0"/>
              <a:t>מצבר</a:t>
            </a:r>
            <a:endParaRPr lang="he-IL" sz="2800" b="1" dirty="0"/>
          </a:p>
        </p:txBody>
      </p:sp>
      <p:sp>
        <p:nvSpPr>
          <p:cNvPr id="12" name="TextBox 11"/>
          <p:cNvSpPr txBox="1"/>
          <p:nvPr/>
        </p:nvSpPr>
        <p:spPr>
          <a:xfrm>
            <a:off x="3713398" y="3871530"/>
            <a:ext cx="2409099" cy="523220"/>
          </a:xfrm>
          <a:prstGeom prst="rect">
            <a:avLst/>
          </a:prstGeom>
          <a:noFill/>
        </p:spPr>
        <p:txBody>
          <a:bodyPr wrap="square" rtlCol="1">
            <a:spAutoFit/>
          </a:bodyPr>
          <a:lstStyle/>
          <a:p>
            <a:pPr algn="ctr"/>
            <a:r>
              <a:rPr lang="he-IL" sz="2800" b="1" dirty="0" smtClean="0"/>
              <a:t>מושבים</a:t>
            </a:r>
            <a:endParaRPr lang="he-IL" sz="2800" b="1" dirty="0"/>
          </a:p>
        </p:txBody>
      </p:sp>
      <p:sp>
        <p:nvSpPr>
          <p:cNvPr id="13" name="TextBox 12"/>
          <p:cNvSpPr txBox="1"/>
          <p:nvPr/>
        </p:nvSpPr>
        <p:spPr>
          <a:xfrm>
            <a:off x="1211028" y="3871530"/>
            <a:ext cx="1733165" cy="523220"/>
          </a:xfrm>
          <a:prstGeom prst="rect">
            <a:avLst/>
          </a:prstGeom>
          <a:noFill/>
        </p:spPr>
        <p:txBody>
          <a:bodyPr wrap="square" rtlCol="1">
            <a:spAutoFit/>
          </a:bodyPr>
          <a:lstStyle/>
          <a:p>
            <a:pPr algn="ctr"/>
            <a:r>
              <a:rPr lang="he-IL" sz="2800" b="1" dirty="0" smtClean="0"/>
              <a:t>הגה</a:t>
            </a:r>
            <a:endParaRPr lang="he-IL" sz="2800" b="1" dirty="0"/>
          </a:p>
        </p:txBody>
      </p:sp>
    </p:spTree>
    <p:extLst>
      <p:ext uri="{BB962C8B-B14F-4D97-AF65-F5344CB8AC3E}">
        <p14:creationId xmlns:p14="http://schemas.microsoft.com/office/powerpoint/2010/main" val="426987077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 xmlns:a16="http://schemas.microsoft.com/office/drawing/2014/main" id="{CA5F1A4B-2346-4411-817C-D13301093992}"/>
              </a:ext>
            </a:extLst>
          </p:cNvPr>
          <p:cNvSpPr>
            <a:spLocks noGrp="1"/>
          </p:cNvSpPr>
          <p:nvPr>
            <p:ph type="title"/>
          </p:nvPr>
        </p:nvSpPr>
        <p:spPr>
          <a:xfrm>
            <a:off x="3131017" y="588986"/>
            <a:ext cx="8280000" cy="720000"/>
          </a:xfrm>
        </p:spPr>
        <p:txBody>
          <a:bodyPr>
            <a:normAutofit fontScale="90000"/>
          </a:bodyPr>
          <a:lstStyle/>
          <a:p>
            <a:r>
              <a:rPr lang="he-IL" dirty="0" smtClean="0"/>
              <a:t>מה זו מערכת?</a:t>
            </a:r>
            <a:endParaRPr lang="he-IL" dirty="0"/>
          </a:p>
        </p:txBody>
      </p:sp>
      <p:sp>
        <p:nvSpPr>
          <p:cNvPr id="3" name="מציין מיקום טקסט 2">
            <a:extLst>
              <a:ext uri="{FF2B5EF4-FFF2-40B4-BE49-F238E27FC236}">
                <a16:creationId xmlns="" xmlns:a16="http://schemas.microsoft.com/office/drawing/2014/main" id="{6A7328BF-5581-4493-B066-EFAB51745FE5}"/>
              </a:ext>
            </a:extLst>
          </p:cNvPr>
          <p:cNvSpPr>
            <a:spLocks noGrp="1"/>
          </p:cNvSpPr>
          <p:nvPr>
            <p:ph type="body" idx="1"/>
          </p:nvPr>
        </p:nvSpPr>
        <p:spPr/>
        <p:txBody>
          <a:bodyPr/>
          <a:lstStyle/>
          <a:p>
            <a:r>
              <a:rPr lang="he-IL" b="1" dirty="0" smtClean="0"/>
              <a:t>מערכת כוללת מספר חלקים הקשורים זה לזה ויש להם </a:t>
            </a:r>
            <a:r>
              <a:rPr lang="he-IL" b="1" dirty="0" smtClean="0">
                <a:solidFill>
                  <a:schemeClr val="accent2"/>
                </a:solidFill>
              </a:rPr>
              <a:t>תפקיד משותף</a:t>
            </a:r>
            <a:r>
              <a:rPr lang="he-IL" b="1" dirty="0" smtClean="0"/>
              <a:t>. לכל חלק תפקיד משלו במכלול. </a:t>
            </a:r>
            <a:endParaRPr lang="he-IL" b="1" dirty="0"/>
          </a:p>
        </p:txBody>
      </p:sp>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5104" y="3673252"/>
            <a:ext cx="3212756" cy="2511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5950586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fontScale="90000"/>
          </a:bodyPr>
          <a:lstStyle/>
          <a:p>
            <a:r>
              <a:rPr lang="he-IL" dirty="0" smtClean="0"/>
              <a:t>מערכות בגוף האדם</a:t>
            </a:r>
            <a:endParaRPr lang="he-IL" dirty="0"/>
          </a:p>
        </p:txBody>
      </p:sp>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98422" y="1461516"/>
            <a:ext cx="6386383" cy="53949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708823" y="2058347"/>
            <a:ext cx="5818782" cy="4339650"/>
          </a:xfrm>
          <a:prstGeom prst="rect">
            <a:avLst/>
          </a:prstGeom>
          <a:noFill/>
        </p:spPr>
        <p:txBody>
          <a:bodyPr wrap="square" rtlCol="1">
            <a:spAutoFit/>
          </a:bodyPr>
          <a:lstStyle/>
          <a:p>
            <a:pPr algn="r"/>
            <a:r>
              <a:rPr lang="he-IL" sz="2000" dirty="0" smtClean="0"/>
              <a:t>בס"ד, יום שלישי טו' בשבט</a:t>
            </a:r>
          </a:p>
          <a:p>
            <a:pPr algn="r"/>
            <a:endParaRPr lang="he-IL" sz="3200" dirty="0" smtClean="0"/>
          </a:p>
          <a:p>
            <a:pPr algn="r"/>
            <a:r>
              <a:rPr lang="he-IL" sz="3200" dirty="0" smtClean="0">
                <a:solidFill>
                  <a:srgbClr val="FF0000"/>
                </a:solidFill>
              </a:rPr>
              <a:t>יומני היקר</a:t>
            </a:r>
            <a:r>
              <a:rPr lang="he-IL" sz="3200" dirty="0" smtClean="0"/>
              <a:t>, היום התקיים אחד השיעורים שאני מאוד אוהב – שיעור טבע.</a:t>
            </a:r>
          </a:p>
          <a:p>
            <a:pPr algn="r"/>
            <a:r>
              <a:rPr lang="he-IL" sz="3200" dirty="0" smtClean="0"/>
              <a:t>המורה לימד אותנו שיש לנו בגוף מספר מערכות. ופתאום קפצתי, מה קורה השבוע? יש מערכת גם בגוף האדם?</a:t>
            </a:r>
            <a:endParaRPr lang="he-IL" sz="3200" dirty="0"/>
          </a:p>
        </p:txBody>
      </p:sp>
      <p:pic>
        <p:nvPicPr>
          <p:cNvPr id="1638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5668" y="4714875"/>
            <a:ext cx="2191265" cy="2143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65473" y="2587032"/>
            <a:ext cx="2499327" cy="2143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אליפסה 4"/>
          <p:cNvSpPr/>
          <p:nvPr/>
        </p:nvSpPr>
        <p:spPr>
          <a:xfrm>
            <a:off x="5708823" y="4051934"/>
            <a:ext cx="858794" cy="23830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solidFill>
                <a:schemeClr val="bg1"/>
              </a:solidFill>
            </a:endParaRPr>
          </a:p>
        </p:txBody>
      </p:sp>
      <p:pic>
        <p:nvPicPr>
          <p:cNvPr id="16391"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4954" y="2587032"/>
            <a:ext cx="2143125" cy="2143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3378334" y="1674877"/>
            <a:ext cx="1581665" cy="954107"/>
          </a:xfrm>
          <a:prstGeom prst="rect">
            <a:avLst/>
          </a:prstGeom>
          <a:noFill/>
        </p:spPr>
        <p:txBody>
          <a:bodyPr wrap="square" rtlCol="1">
            <a:spAutoFit/>
          </a:bodyPr>
          <a:lstStyle/>
          <a:p>
            <a:pPr algn="ctr"/>
            <a:r>
              <a:rPr lang="he-IL" sz="2800" b="1" dirty="0" smtClean="0"/>
              <a:t>מערכת העיכול</a:t>
            </a:r>
            <a:endParaRPr lang="he-IL" sz="2800" b="1" dirty="0"/>
          </a:p>
        </p:txBody>
      </p:sp>
      <p:sp>
        <p:nvSpPr>
          <p:cNvPr id="7" name="TextBox 6"/>
          <p:cNvSpPr txBox="1"/>
          <p:nvPr/>
        </p:nvSpPr>
        <p:spPr>
          <a:xfrm>
            <a:off x="81733" y="1632925"/>
            <a:ext cx="2409568" cy="954107"/>
          </a:xfrm>
          <a:prstGeom prst="rect">
            <a:avLst/>
          </a:prstGeom>
          <a:noFill/>
        </p:spPr>
        <p:txBody>
          <a:bodyPr wrap="square" rtlCol="1">
            <a:spAutoFit/>
          </a:bodyPr>
          <a:lstStyle/>
          <a:p>
            <a:pPr algn="ctr"/>
            <a:r>
              <a:rPr lang="he-IL" sz="2800" b="1" dirty="0" smtClean="0"/>
              <a:t>מערכת המח והעצבים</a:t>
            </a:r>
            <a:endParaRPr lang="he-IL" sz="2800" b="1" dirty="0"/>
          </a:p>
        </p:txBody>
      </p:sp>
      <p:sp>
        <p:nvSpPr>
          <p:cNvPr id="8" name="TextBox 7"/>
          <p:cNvSpPr txBox="1"/>
          <p:nvPr/>
        </p:nvSpPr>
        <p:spPr>
          <a:xfrm>
            <a:off x="3584281" y="5309383"/>
            <a:ext cx="1680519" cy="954107"/>
          </a:xfrm>
          <a:prstGeom prst="rect">
            <a:avLst/>
          </a:prstGeom>
          <a:noFill/>
        </p:spPr>
        <p:txBody>
          <a:bodyPr wrap="square" rtlCol="1">
            <a:spAutoFit/>
          </a:bodyPr>
          <a:lstStyle/>
          <a:p>
            <a:pPr algn="ctr"/>
            <a:r>
              <a:rPr lang="he-IL" sz="2800" b="1" dirty="0" smtClean="0"/>
              <a:t>מערכת הנשימה</a:t>
            </a:r>
            <a:endParaRPr lang="he-IL" sz="2800" b="1" dirty="0"/>
          </a:p>
        </p:txBody>
      </p:sp>
    </p:spTree>
    <p:extLst>
      <p:ext uri="{BB962C8B-B14F-4D97-AF65-F5344CB8AC3E}">
        <p14:creationId xmlns:p14="http://schemas.microsoft.com/office/powerpoint/2010/main" val="121208553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2731070" y="693606"/>
            <a:ext cx="8280000" cy="720000"/>
          </a:xfrm>
        </p:spPr>
        <p:txBody>
          <a:bodyPr>
            <a:normAutofit fontScale="90000"/>
          </a:bodyPr>
          <a:lstStyle/>
          <a:p>
            <a:r>
              <a:rPr lang="he-IL" dirty="0" smtClean="0"/>
              <a:t>נתאים מערכת לתפקודה</a:t>
            </a:r>
            <a:endParaRPr lang="he-IL" dirty="0"/>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559" y="1082547"/>
            <a:ext cx="1543050"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8199120" y="2151817"/>
            <a:ext cx="3429000" cy="584775"/>
          </a:xfrm>
          <a:prstGeom prst="rect">
            <a:avLst/>
          </a:prstGeom>
        </p:spPr>
        <p:style>
          <a:lnRef idx="2">
            <a:schemeClr val="accent2"/>
          </a:lnRef>
          <a:fillRef idx="1">
            <a:schemeClr val="lt1"/>
          </a:fillRef>
          <a:effectRef idx="0">
            <a:schemeClr val="accent2"/>
          </a:effectRef>
          <a:fontRef idx="minor">
            <a:schemeClr val="dk1"/>
          </a:fontRef>
        </p:style>
        <p:txBody>
          <a:bodyPr wrap="square" rtlCol="1">
            <a:spAutoFit/>
          </a:bodyPr>
          <a:lstStyle/>
          <a:p>
            <a:pPr algn="ctr"/>
            <a:r>
              <a:rPr lang="he-IL" sz="3200" dirty="0" smtClean="0"/>
              <a:t>מערכת השרירים</a:t>
            </a:r>
            <a:endParaRPr lang="he-IL" sz="3200" dirty="0"/>
          </a:p>
        </p:txBody>
      </p:sp>
      <p:sp>
        <p:nvSpPr>
          <p:cNvPr id="7" name="TextBox 6"/>
          <p:cNvSpPr txBox="1"/>
          <p:nvPr/>
        </p:nvSpPr>
        <p:spPr>
          <a:xfrm>
            <a:off x="8199120" y="3111937"/>
            <a:ext cx="3429000" cy="584775"/>
          </a:xfrm>
          <a:prstGeom prst="rect">
            <a:avLst/>
          </a:prstGeom>
        </p:spPr>
        <p:style>
          <a:lnRef idx="2">
            <a:schemeClr val="accent2"/>
          </a:lnRef>
          <a:fillRef idx="1">
            <a:schemeClr val="lt1"/>
          </a:fillRef>
          <a:effectRef idx="0">
            <a:schemeClr val="accent2"/>
          </a:effectRef>
          <a:fontRef idx="minor">
            <a:schemeClr val="dk1"/>
          </a:fontRef>
        </p:style>
        <p:txBody>
          <a:bodyPr wrap="square" rtlCol="1">
            <a:spAutoFit/>
          </a:bodyPr>
          <a:lstStyle/>
          <a:p>
            <a:pPr algn="ctr"/>
            <a:r>
              <a:rPr lang="he-IL" sz="3200" dirty="0" smtClean="0"/>
              <a:t>מערכת העיכול</a:t>
            </a:r>
            <a:endParaRPr lang="he-IL" sz="3200" dirty="0"/>
          </a:p>
        </p:txBody>
      </p:sp>
      <p:sp>
        <p:nvSpPr>
          <p:cNvPr id="8" name="TextBox 7"/>
          <p:cNvSpPr txBox="1"/>
          <p:nvPr/>
        </p:nvSpPr>
        <p:spPr>
          <a:xfrm>
            <a:off x="8199120" y="4148257"/>
            <a:ext cx="3429000" cy="584775"/>
          </a:xfrm>
          <a:prstGeom prst="rect">
            <a:avLst/>
          </a:prstGeom>
        </p:spPr>
        <p:style>
          <a:lnRef idx="2">
            <a:schemeClr val="accent2"/>
          </a:lnRef>
          <a:fillRef idx="1">
            <a:schemeClr val="lt1"/>
          </a:fillRef>
          <a:effectRef idx="0">
            <a:schemeClr val="accent2"/>
          </a:effectRef>
          <a:fontRef idx="minor">
            <a:schemeClr val="dk1"/>
          </a:fontRef>
        </p:style>
        <p:txBody>
          <a:bodyPr wrap="square" rtlCol="1">
            <a:spAutoFit/>
          </a:bodyPr>
          <a:lstStyle/>
          <a:p>
            <a:pPr algn="ctr"/>
            <a:r>
              <a:rPr lang="he-IL" sz="3200" dirty="0" smtClean="0"/>
              <a:t>מערכת העצבים</a:t>
            </a:r>
            <a:endParaRPr lang="he-IL" sz="3200" dirty="0"/>
          </a:p>
        </p:txBody>
      </p:sp>
      <p:sp>
        <p:nvSpPr>
          <p:cNvPr id="9" name="TextBox 8"/>
          <p:cNvSpPr txBox="1"/>
          <p:nvPr/>
        </p:nvSpPr>
        <p:spPr>
          <a:xfrm>
            <a:off x="8199120" y="5315388"/>
            <a:ext cx="3429000" cy="584775"/>
          </a:xfrm>
          <a:prstGeom prst="rect">
            <a:avLst/>
          </a:prstGeom>
        </p:spPr>
        <p:style>
          <a:lnRef idx="2">
            <a:schemeClr val="accent2"/>
          </a:lnRef>
          <a:fillRef idx="1">
            <a:schemeClr val="lt1"/>
          </a:fillRef>
          <a:effectRef idx="0">
            <a:schemeClr val="accent2"/>
          </a:effectRef>
          <a:fontRef idx="minor">
            <a:schemeClr val="dk1"/>
          </a:fontRef>
        </p:style>
        <p:txBody>
          <a:bodyPr wrap="square" rtlCol="1">
            <a:spAutoFit/>
          </a:bodyPr>
          <a:lstStyle/>
          <a:p>
            <a:pPr algn="ctr"/>
            <a:r>
              <a:rPr lang="he-IL" sz="3200" dirty="0" smtClean="0"/>
              <a:t>מערכת הנשימה</a:t>
            </a:r>
            <a:endParaRPr lang="he-IL" sz="3200" dirty="0"/>
          </a:p>
        </p:txBody>
      </p:sp>
      <p:sp>
        <p:nvSpPr>
          <p:cNvPr id="10" name="TextBox 9"/>
          <p:cNvSpPr txBox="1"/>
          <p:nvPr/>
        </p:nvSpPr>
        <p:spPr>
          <a:xfrm>
            <a:off x="796234" y="1997928"/>
            <a:ext cx="4632849" cy="1077218"/>
          </a:xfrm>
          <a:prstGeom prst="rect">
            <a:avLst/>
          </a:prstGeom>
        </p:spPr>
        <p:style>
          <a:lnRef idx="2">
            <a:schemeClr val="accent1"/>
          </a:lnRef>
          <a:fillRef idx="1">
            <a:schemeClr val="lt1"/>
          </a:fillRef>
          <a:effectRef idx="0">
            <a:schemeClr val="accent1"/>
          </a:effectRef>
          <a:fontRef idx="minor">
            <a:schemeClr val="dk1"/>
          </a:fontRef>
        </p:style>
        <p:txBody>
          <a:bodyPr wrap="square" rtlCol="1">
            <a:spAutoFit/>
          </a:bodyPr>
          <a:lstStyle/>
          <a:p>
            <a:pPr algn="ctr"/>
            <a:r>
              <a:rPr lang="he-IL" sz="3200" dirty="0" smtClean="0"/>
              <a:t>מאפשרת חילוף של חמצן ופחמן דו חמצני בגוף</a:t>
            </a:r>
            <a:endParaRPr lang="he-IL" sz="3200" dirty="0"/>
          </a:p>
        </p:txBody>
      </p:sp>
      <p:sp>
        <p:nvSpPr>
          <p:cNvPr id="11" name="TextBox 10"/>
          <p:cNvSpPr txBox="1"/>
          <p:nvPr/>
        </p:nvSpPr>
        <p:spPr>
          <a:xfrm>
            <a:off x="796234" y="3404324"/>
            <a:ext cx="4632849" cy="584775"/>
          </a:xfrm>
          <a:prstGeom prst="rect">
            <a:avLst/>
          </a:prstGeom>
        </p:spPr>
        <p:style>
          <a:lnRef idx="2">
            <a:schemeClr val="accent1"/>
          </a:lnRef>
          <a:fillRef idx="1">
            <a:schemeClr val="lt1"/>
          </a:fillRef>
          <a:effectRef idx="0">
            <a:schemeClr val="accent1"/>
          </a:effectRef>
          <a:fontRef idx="minor">
            <a:schemeClr val="dk1"/>
          </a:fontRef>
        </p:style>
        <p:txBody>
          <a:bodyPr wrap="square" rtlCol="1">
            <a:spAutoFit/>
          </a:bodyPr>
          <a:lstStyle/>
          <a:p>
            <a:pPr algn="ctr"/>
            <a:r>
              <a:rPr lang="he-IL" sz="3200" dirty="0" smtClean="0"/>
              <a:t>מאפשרת את תנועת הגוף</a:t>
            </a:r>
            <a:endParaRPr lang="he-IL" sz="3200" dirty="0"/>
          </a:p>
        </p:txBody>
      </p:sp>
      <p:sp>
        <p:nvSpPr>
          <p:cNvPr id="13" name="TextBox 12"/>
          <p:cNvSpPr txBox="1"/>
          <p:nvPr/>
        </p:nvSpPr>
        <p:spPr>
          <a:xfrm>
            <a:off x="796234" y="4440644"/>
            <a:ext cx="4632849" cy="584775"/>
          </a:xfrm>
          <a:prstGeom prst="rect">
            <a:avLst/>
          </a:prstGeom>
        </p:spPr>
        <p:style>
          <a:lnRef idx="2">
            <a:schemeClr val="accent1"/>
          </a:lnRef>
          <a:fillRef idx="1">
            <a:schemeClr val="lt1"/>
          </a:fillRef>
          <a:effectRef idx="0">
            <a:schemeClr val="accent1"/>
          </a:effectRef>
          <a:fontRef idx="minor">
            <a:schemeClr val="dk1"/>
          </a:fontRef>
        </p:style>
        <p:txBody>
          <a:bodyPr wrap="square" rtlCol="1">
            <a:spAutoFit/>
          </a:bodyPr>
          <a:lstStyle/>
          <a:p>
            <a:pPr algn="ctr"/>
            <a:r>
              <a:rPr lang="he-IL" sz="3200" dirty="0" smtClean="0"/>
              <a:t>קליטת רכיבי מזון ועיבודם</a:t>
            </a:r>
            <a:endParaRPr lang="he-IL" sz="3200" dirty="0"/>
          </a:p>
        </p:txBody>
      </p:sp>
      <p:sp>
        <p:nvSpPr>
          <p:cNvPr id="14" name="TextBox 13"/>
          <p:cNvSpPr txBox="1"/>
          <p:nvPr/>
        </p:nvSpPr>
        <p:spPr>
          <a:xfrm>
            <a:off x="796233" y="5431244"/>
            <a:ext cx="4632849" cy="584775"/>
          </a:xfrm>
          <a:prstGeom prst="rect">
            <a:avLst/>
          </a:prstGeom>
        </p:spPr>
        <p:style>
          <a:lnRef idx="2">
            <a:schemeClr val="accent1"/>
          </a:lnRef>
          <a:fillRef idx="1">
            <a:schemeClr val="lt1"/>
          </a:fillRef>
          <a:effectRef idx="0">
            <a:schemeClr val="accent1"/>
          </a:effectRef>
          <a:fontRef idx="minor">
            <a:schemeClr val="dk1"/>
          </a:fontRef>
        </p:style>
        <p:txBody>
          <a:bodyPr wrap="square" rtlCol="1">
            <a:spAutoFit/>
          </a:bodyPr>
          <a:lstStyle/>
          <a:p>
            <a:pPr algn="ctr"/>
            <a:r>
              <a:rPr lang="he-IL" sz="3200" dirty="0" smtClean="0"/>
              <a:t>קליטת מידע ומתן תגובה</a:t>
            </a:r>
            <a:endParaRPr lang="he-IL" sz="3200" dirty="0"/>
          </a:p>
        </p:txBody>
      </p:sp>
    </p:spTree>
    <p:extLst>
      <p:ext uri="{BB962C8B-B14F-4D97-AF65-F5344CB8AC3E}">
        <p14:creationId xmlns:p14="http://schemas.microsoft.com/office/powerpoint/2010/main" val="31689171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2731070" y="693606"/>
            <a:ext cx="8280000" cy="720000"/>
          </a:xfrm>
        </p:spPr>
        <p:txBody>
          <a:bodyPr>
            <a:normAutofit fontScale="90000"/>
          </a:bodyPr>
          <a:lstStyle/>
          <a:p>
            <a:r>
              <a:rPr lang="he-IL" dirty="0" smtClean="0"/>
              <a:t>נתאים מערכת לתפקודה</a:t>
            </a:r>
            <a:endParaRPr lang="he-IL" dirty="0"/>
          </a:p>
        </p:txBody>
      </p:sp>
      <p:sp>
        <p:nvSpPr>
          <p:cNvPr id="5" name="TextBox 4"/>
          <p:cNvSpPr txBox="1"/>
          <p:nvPr/>
        </p:nvSpPr>
        <p:spPr>
          <a:xfrm>
            <a:off x="8199120" y="2151817"/>
            <a:ext cx="3429000" cy="584775"/>
          </a:xfrm>
          <a:prstGeom prst="rect">
            <a:avLst/>
          </a:prstGeom>
        </p:spPr>
        <p:style>
          <a:lnRef idx="2">
            <a:schemeClr val="accent2"/>
          </a:lnRef>
          <a:fillRef idx="1">
            <a:schemeClr val="lt1"/>
          </a:fillRef>
          <a:effectRef idx="0">
            <a:schemeClr val="accent2"/>
          </a:effectRef>
          <a:fontRef idx="minor">
            <a:schemeClr val="dk1"/>
          </a:fontRef>
        </p:style>
        <p:txBody>
          <a:bodyPr wrap="square" rtlCol="1">
            <a:spAutoFit/>
          </a:bodyPr>
          <a:lstStyle/>
          <a:p>
            <a:pPr algn="ctr"/>
            <a:r>
              <a:rPr lang="he-IL" sz="3200" dirty="0" smtClean="0"/>
              <a:t>מערכת השרירים</a:t>
            </a:r>
            <a:endParaRPr lang="he-IL" sz="3200" dirty="0"/>
          </a:p>
        </p:txBody>
      </p:sp>
      <p:sp>
        <p:nvSpPr>
          <p:cNvPr id="7" name="TextBox 6"/>
          <p:cNvSpPr txBox="1"/>
          <p:nvPr/>
        </p:nvSpPr>
        <p:spPr>
          <a:xfrm>
            <a:off x="8199120" y="3111937"/>
            <a:ext cx="3429000" cy="584775"/>
          </a:xfrm>
          <a:prstGeom prst="rect">
            <a:avLst/>
          </a:prstGeom>
        </p:spPr>
        <p:style>
          <a:lnRef idx="2">
            <a:schemeClr val="accent2"/>
          </a:lnRef>
          <a:fillRef idx="1">
            <a:schemeClr val="lt1"/>
          </a:fillRef>
          <a:effectRef idx="0">
            <a:schemeClr val="accent2"/>
          </a:effectRef>
          <a:fontRef idx="minor">
            <a:schemeClr val="dk1"/>
          </a:fontRef>
        </p:style>
        <p:txBody>
          <a:bodyPr wrap="square" rtlCol="1">
            <a:spAutoFit/>
          </a:bodyPr>
          <a:lstStyle/>
          <a:p>
            <a:pPr algn="ctr"/>
            <a:r>
              <a:rPr lang="he-IL" sz="3200" dirty="0" smtClean="0"/>
              <a:t>מערכת העיכול</a:t>
            </a:r>
            <a:endParaRPr lang="he-IL" sz="3200" dirty="0"/>
          </a:p>
        </p:txBody>
      </p:sp>
      <p:sp>
        <p:nvSpPr>
          <p:cNvPr id="8" name="TextBox 7"/>
          <p:cNvSpPr txBox="1"/>
          <p:nvPr/>
        </p:nvSpPr>
        <p:spPr>
          <a:xfrm>
            <a:off x="8199120" y="4148257"/>
            <a:ext cx="3429000" cy="584775"/>
          </a:xfrm>
          <a:prstGeom prst="rect">
            <a:avLst/>
          </a:prstGeom>
        </p:spPr>
        <p:style>
          <a:lnRef idx="2">
            <a:schemeClr val="accent2"/>
          </a:lnRef>
          <a:fillRef idx="1">
            <a:schemeClr val="lt1"/>
          </a:fillRef>
          <a:effectRef idx="0">
            <a:schemeClr val="accent2"/>
          </a:effectRef>
          <a:fontRef idx="minor">
            <a:schemeClr val="dk1"/>
          </a:fontRef>
        </p:style>
        <p:txBody>
          <a:bodyPr wrap="square" rtlCol="1">
            <a:spAutoFit/>
          </a:bodyPr>
          <a:lstStyle/>
          <a:p>
            <a:pPr algn="ctr"/>
            <a:r>
              <a:rPr lang="he-IL" sz="3200" dirty="0" smtClean="0"/>
              <a:t>מערכת העצבים</a:t>
            </a:r>
            <a:endParaRPr lang="he-IL" sz="3200" dirty="0"/>
          </a:p>
        </p:txBody>
      </p:sp>
      <p:sp>
        <p:nvSpPr>
          <p:cNvPr id="9" name="TextBox 8"/>
          <p:cNvSpPr txBox="1"/>
          <p:nvPr/>
        </p:nvSpPr>
        <p:spPr>
          <a:xfrm>
            <a:off x="8199120" y="5315388"/>
            <a:ext cx="3429000" cy="584775"/>
          </a:xfrm>
          <a:prstGeom prst="rect">
            <a:avLst/>
          </a:prstGeom>
        </p:spPr>
        <p:style>
          <a:lnRef idx="2">
            <a:schemeClr val="accent2"/>
          </a:lnRef>
          <a:fillRef idx="1">
            <a:schemeClr val="lt1"/>
          </a:fillRef>
          <a:effectRef idx="0">
            <a:schemeClr val="accent2"/>
          </a:effectRef>
          <a:fontRef idx="minor">
            <a:schemeClr val="dk1"/>
          </a:fontRef>
        </p:style>
        <p:txBody>
          <a:bodyPr wrap="square" rtlCol="1">
            <a:spAutoFit/>
          </a:bodyPr>
          <a:lstStyle/>
          <a:p>
            <a:pPr algn="ctr"/>
            <a:r>
              <a:rPr lang="he-IL" sz="3200" dirty="0" smtClean="0"/>
              <a:t>מערכת הנשימה</a:t>
            </a:r>
            <a:endParaRPr lang="he-IL" sz="3200" dirty="0"/>
          </a:p>
        </p:txBody>
      </p:sp>
      <p:sp>
        <p:nvSpPr>
          <p:cNvPr id="10" name="TextBox 9"/>
          <p:cNvSpPr txBox="1"/>
          <p:nvPr/>
        </p:nvSpPr>
        <p:spPr>
          <a:xfrm>
            <a:off x="796234" y="1997928"/>
            <a:ext cx="4632849" cy="1077218"/>
          </a:xfrm>
          <a:prstGeom prst="rect">
            <a:avLst/>
          </a:prstGeom>
        </p:spPr>
        <p:style>
          <a:lnRef idx="2">
            <a:schemeClr val="accent1"/>
          </a:lnRef>
          <a:fillRef idx="1">
            <a:schemeClr val="lt1"/>
          </a:fillRef>
          <a:effectRef idx="0">
            <a:schemeClr val="accent1"/>
          </a:effectRef>
          <a:fontRef idx="minor">
            <a:schemeClr val="dk1"/>
          </a:fontRef>
        </p:style>
        <p:txBody>
          <a:bodyPr wrap="square" rtlCol="1">
            <a:spAutoFit/>
          </a:bodyPr>
          <a:lstStyle/>
          <a:p>
            <a:pPr algn="ctr"/>
            <a:r>
              <a:rPr lang="he-IL" sz="3200" dirty="0" smtClean="0"/>
              <a:t>מאפשרת חילוף של חמצן ופחמן דו חמצני בגוף</a:t>
            </a:r>
            <a:endParaRPr lang="he-IL" sz="3200" dirty="0"/>
          </a:p>
        </p:txBody>
      </p:sp>
      <p:sp>
        <p:nvSpPr>
          <p:cNvPr id="11" name="TextBox 10"/>
          <p:cNvSpPr txBox="1"/>
          <p:nvPr/>
        </p:nvSpPr>
        <p:spPr>
          <a:xfrm>
            <a:off x="796234" y="3404324"/>
            <a:ext cx="4632849" cy="584775"/>
          </a:xfrm>
          <a:prstGeom prst="rect">
            <a:avLst/>
          </a:prstGeom>
        </p:spPr>
        <p:style>
          <a:lnRef idx="2">
            <a:schemeClr val="accent1"/>
          </a:lnRef>
          <a:fillRef idx="1">
            <a:schemeClr val="lt1"/>
          </a:fillRef>
          <a:effectRef idx="0">
            <a:schemeClr val="accent1"/>
          </a:effectRef>
          <a:fontRef idx="minor">
            <a:schemeClr val="dk1"/>
          </a:fontRef>
        </p:style>
        <p:txBody>
          <a:bodyPr wrap="square" rtlCol="1">
            <a:spAutoFit/>
          </a:bodyPr>
          <a:lstStyle/>
          <a:p>
            <a:pPr algn="ctr"/>
            <a:r>
              <a:rPr lang="he-IL" sz="3200" dirty="0" smtClean="0"/>
              <a:t>מאפשרת את תנועת הגוף</a:t>
            </a:r>
            <a:endParaRPr lang="he-IL" sz="3200" dirty="0"/>
          </a:p>
        </p:txBody>
      </p:sp>
      <p:sp>
        <p:nvSpPr>
          <p:cNvPr id="13" name="TextBox 12"/>
          <p:cNvSpPr txBox="1"/>
          <p:nvPr/>
        </p:nvSpPr>
        <p:spPr>
          <a:xfrm>
            <a:off x="796234" y="4440644"/>
            <a:ext cx="4632849" cy="584775"/>
          </a:xfrm>
          <a:prstGeom prst="rect">
            <a:avLst/>
          </a:prstGeom>
        </p:spPr>
        <p:style>
          <a:lnRef idx="2">
            <a:schemeClr val="accent1"/>
          </a:lnRef>
          <a:fillRef idx="1">
            <a:schemeClr val="lt1"/>
          </a:fillRef>
          <a:effectRef idx="0">
            <a:schemeClr val="accent1"/>
          </a:effectRef>
          <a:fontRef idx="minor">
            <a:schemeClr val="dk1"/>
          </a:fontRef>
        </p:style>
        <p:txBody>
          <a:bodyPr wrap="square" rtlCol="1">
            <a:spAutoFit/>
          </a:bodyPr>
          <a:lstStyle/>
          <a:p>
            <a:pPr algn="ctr"/>
            <a:r>
              <a:rPr lang="he-IL" sz="3200" dirty="0" smtClean="0"/>
              <a:t>קליטת רכיבי מזון ועיבודם</a:t>
            </a:r>
            <a:endParaRPr lang="he-IL" sz="3200" dirty="0"/>
          </a:p>
        </p:txBody>
      </p:sp>
      <p:sp>
        <p:nvSpPr>
          <p:cNvPr id="14" name="TextBox 13"/>
          <p:cNvSpPr txBox="1"/>
          <p:nvPr/>
        </p:nvSpPr>
        <p:spPr>
          <a:xfrm>
            <a:off x="796233" y="5431244"/>
            <a:ext cx="4632849" cy="584775"/>
          </a:xfrm>
          <a:prstGeom prst="rect">
            <a:avLst/>
          </a:prstGeom>
        </p:spPr>
        <p:style>
          <a:lnRef idx="2">
            <a:schemeClr val="accent1"/>
          </a:lnRef>
          <a:fillRef idx="1">
            <a:schemeClr val="lt1"/>
          </a:fillRef>
          <a:effectRef idx="0">
            <a:schemeClr val="accent1"/>
          </a:effectRef>
          <a:fontRef idx="minor">
            <a:schemeClr val="dk1"/>
          </a:fontRef>
        </p:style>
        <p:txBody>
          <a:bodyPr wrap="square" rtlCol="1">
            <a:spAutoFit/>
          </a:bodyPr>
          <a:lstStyle/>
          <a:p>
            <a:pPr algn="ctr"/>
            <a:r>
              <a:rPr lang="he-IL" sz="3200" dirty="0" smtClean="0"/>
              <a:t>קליטת מידע ומתן תגובה</a:t>
            </a:r>
            <a:endParaRPr lang="he-IL" sz="3200" dirty="0"/>
          </a:p>
        </p:txBody>
      </p:sp>
      <p:cxnSp>
        <p:nvCxnSpPr>
          <p:cNvPr id="12" name="מחבר ישר 11"/>
          <p:cNvCxnSpPr>
            <a:stCxn id="5" idx="1"/>
            <a:endCxn id="11" idx="3"/>
          </p:cNvCxnSpPr>
          <p:nvPr/>
        </p:nvCxnSpPr>
        <p:spPr>
          <a:xfrm flipH="1">
            <a:off x="5429083" y="2444205"/>
            <a:ext cx="2770037" cy="1252507"/>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 name="מחבר ישר 14"/>
          <p:cNvCxnSpPr/>
          <p:nvPr/>
        </p:nvCxnSpPr>
        <p:spPr>
          <a:xfrm flipH="1">
            <a:off x="5429083" y="3404324"/>
            <a:ext cx="2770037" cy="1252507"/>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6" name="מחבר ישר 15"/>
          <p:cNvCxnSpPr>
            <a:endCxn id="10" idx="3"/>
          </p:cNvCxnSpPr>
          <p:nvPr/>
        </p:nvCxnSpPr>
        <p:spPr>
          <a:xfrm flipH="1" flipV="1">
            <a:off x="5429083" y="2536537"/>
            <a:ext cx="2770037" cy="307123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8" name="מחבר ישר 17"/>
          <p:cNvCxnSpPr>
            <a:endCxn id="14" idx="3"/>
          </p:cNvCxnSpPr>
          <p:nvPr/>
        </p:nvCxnSpPr>
        <p:spPr>
          <a:xfrm flipH="1">
            <a:off x="5429082" y="4610765"/>
            <a:ext cx="2770038" cy="1112867"/>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1015343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התאמה אישית 1">
      <a:dk1>
        <a:srgbClr val="424242"/>
      </a:dk1>
      <a:lt1>
        <a:srgbClr val="FFFFFF"/>
      </a:lt1>
      <a:dk2>
        <a:srgbClr val="5E5E5E"/>
      </a:dk2>
      <a:lt2>
        <a:srgbClr val="E7E6E6"/>
      </a:lt2>
      <a:accent1>
        <a:srgbClr val="1152C9"/>
      </a:accent1>
      <a:accent2>
        <a:srgbClr val="FB2265"/>
      </a:accent2>
      <a:accent3>
        <a:srgbClr val="FEC100"/>
      </a:accent3>
      <a:accent4>
        <a:srgbClr val="9D9E9D"/>
      </a:accent4>
      <a:accent5>
        <a:srgbClr val="67B2FF"/>
      </a:accent5>
      <a:accent6>
        <a:srgbClr val="FF82A5"/>
      </a:accent6>
      <a:hlink>
        <a:srgbClr val="1152C9"/>
      </a:hlink>
      <a:folHlink>
        <a:srgbClr val="7030A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4579</TotalTime>
  <Words>2429</Words>
  <Application>Microsoft Office PowerPoint</Application>
  <PresentationFormat>מותאם אישית</PresentationFormat>
  <Paragraphs>396</Paragraphs>
  <Slides>40</Slides>
  <Notes>38</Notes>
  <HiddenSlides>0</HiddenSlides>
  <MMClips>2</MMClips>
  <ScaleCrop>false</ScaleCrop>
  <HeadingPairs>
    <vt:vector size="6" baseType="variant">
      <vt:variant>
        <vt:lpstr>גופנים בשימוש</vt:lpstr>
      </vt:variant>
      <vt:variant>
        <vt:i4>4</vt:i4>
      </vt:variant>
      <vt:variant>
        <vt:lpstr>ערכת נושא</vt:lpstr>
      </vt:variant>
      <vt:variant>
        <vt:i4>1</vt:i4>
      </vt:variant>
      <vt:variant>
        <vt:lpstr>כותרות שקופיות</vt:lpstr>
      </vt:variant>
      <vt:variant>
        <vt:i4>40</vt:i4>
      </vt:variant>
    </vt:vector>
  </HeadingPairs>
  <TitlesOfParts>
    <vt:vector size="45" baseType="lpstr">
      <vt:lpstr>Arial</vt:lpstr>
      <vt:lpstr>Arial Narrow</vt:lpstr>
      <vt:lpstr>Calibri</vt:lpstr>
      <vt:lpstr>Wingdings</vt:lpstr>
      <vt:lpstr>Office Theme</vt:lpstr>
      <vt:lpstr>מצגת של PowerPoint</vt:lpstr>
      <vt:lpstr>מה להכין?</vt:lpstr>
      <vt:lpstr>היומן של שמואל</vt:lpstr>
      <vt:lpstr>מערכת? מה זו מערכת?</vt:lpstr>
      <vt:lpstr>חלקים במערכת המכונית</vt:lpstr>
      <vt:lpstr>מה זו מערכת?</vt:lpstr>
      <vt:lpstr>מערכות בגוף האדם</vt:lpstr>
      <vt:lpstr>נתאים מערכת לתפקודה</vt:lpstr>
      <vt:lpstr>נתאים מערכת לתפקודה</vt:lpstr>
      <vt:lpstr>שערו – מה חסר?</vt:lpstr>
      <vt:lpstr>מערכת ההובלה</vt:lpstr>
      <vt:lpstr>  מה הקשר?</vt:lpstr>
      <vt:lpstr>מה מובילים? כיצד מובילים? לאן מובילים?</vt:lpstr>
      <vt:lpstr>מה מובילים בגוף האדם?</vt:lpstr>
      <vt:lpstr>הובלת חומרים לתאי הגוף</vt:lpstr>
      <vt:lpstr>אנרגיה-מאין ולשם מה?</vt:lpstr>
      <vt:lpstr>מתרגלים: הובלת חומרים.</vt:lpstr>
      <vt:lpstr>מתרגלים: הובלת חומרים</vt:lpstr>
      <vt:lpstr>  ייצוג מערכת ההובלה</vt:lpstr>
      <vt:lpstr>  ייצוג מערכת ההובלה</vt:lpstr>
      <vt:lpstr>מכירים את כלי הדם</vt:lpstr>
      <vt:lpstr>התפצלויות כלי הדם</vt:lpstr>
      <vt:lpstr>שערו – מדוע כל כך הרבה ההתפצלויות?</vt:lpstr>
      <vt:lpstr>מאין ולאן?</vt:lpstr>
      <vt:lpstr>כלי הדם מן הלב ובחזרה</vt:lpstr>
      <vt:lpstr>התוכלו לשער מדוע?</vt:lpstr>
      <vt:lpstr>מה רבו מעשיך - התאמה מדוייקת בין מבנה ותפקוד</vt:lpstr>
      <vt:lpstr>מה רבו מעשיך - התאמה מדוייקת בין מבנה ותפקוד</vt:lpstr>
      <vt:lpstr>נכיר את מבנה כלי הדם</vt:lpstr>
      <vt:lpstr>מה רבו מעשיך - התאמה מדוייקת בין מבנה ותפקוד</vt:lpstr>
      <vt:lpstr>מה רבו מעשיך - התאמה מדוייקת בין מבנה ותפקוד</vt:lpstr>
      <vt:lpstr>מה רבו מעשיך - התאמה מדוייקת בין מבנה ותפקוד</vt:lpstr>
      <vt:lpstr>מעבר חומרים מהנימים אל התאים</vt:lpstr>
      <vt:lpstr>מה רבו מעשיך ה', כולם בחכמה עשית</vt:lpstr>
      <vt:lpstr>יתרון</vt:lpstr>
      <vt:lpstr>מי אני?</vt:lpstr>
      <vt:lpstr>מי אני?</vt:lpstr>
      <vt:lpstr>להתראות</vt:lpstr>
      <vt:lpstr>מה למדנו?</vt:lpstr>
      <vt:lpstr>משימה</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מצגת של PowerPoint‏</dc:title>
  <dc:creator>Ruthy Betinger</dc:creator>
  <cp:lastModifiedBy>אפרת</cp:lastModifiedBy>
  <cp:revision>419</cp:revision>
  <dcterms:created xsi:type="dcterms:W3CDTF">2020-03-11T07:11:19Z</dcterms:created>
  <dcterms:modified xsi:type="dcterms:W3CDTF">2020-07-02T03:07:36Z</dcterms:modified>
</cp:coreProperties>
</file>