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</p:sldMasterIdLst>
  <p:notesMasterIdLst>
    <p:notesMasterId r:id="rId28"/>
  </p:notesMasterIdLst>
  <p:sldIdLst>
    <p:sldId id="507" r:id="rId3"/>
    <p:sldId id="268" r:id="rId4"/>
    <p:sldId id="269" r:id="rId5"/>
    <p:sldId id="275" r:id="rId6"/>
    <p:sldId id="264" r:id="rId7"/>
    <p:sldId id="258" r:id="rId8"/>
    <p:sldId id="288" r:id="rId9"/>
    <p:sldId id="259" r:id="rId10"/>
    <p:sldId id="302" r:id="rId11"/>
    <p:sldId id="260" r:id="rId12"/>
    <p:sldId id="261" r:id="rId13"/>
    <p:sldId id="262" r:id="rId14"/>
    <p:sldId id="263" r:id="rId15"/>
    <p:sldId id="265" r:id="rId16"/>
    <p:sldId id="267" r:id="rId17"/>
    <p:sldId id="299" r:id="rId18"/>
    <p:sldId id="300" r:id="rId19"/>
    <p:sldId id="270" r:id="rId20"/>
    <p:sldId id="301" r:id="rId21"/>
    <p:sldId id="273" r:id="rId22"/>
    <p:sldId id="274" r:id="rId23"/>
    <p:sldId id="272" r:id="rId24"/>
    <p:sldId id="292" r:id="rId25"/>
    <p:sldId id="501" r:id="rId26"/>
    <p:sldId id="534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88455" autoAdjust="0"/>
  </p:normalViewPr>
  <p:slideViewPr>
    <p:cSldViewPr snapToGrid="0" snapToObjects="1" showGuides="1">
      <p:cViewPr varScale="1">
        <p:scale>
          <a:sx n="60" d="100"/>
          <a:sy n="60" d="100"/>
        </p:scale>
        <p:origin x="932" y="28"/>
      </p:cViewPr>
      <p:guideLst>
        <p:guide orient="horz" pos="2024"/>
        <p:guide pos="3863"/>
      </p:guideLst>
    </p:cSldViewPr>
  </p:slideViewPr>
  <p:outlineViewPr>
    <p:cViewPr>
      <p:scale>
        <a:sx n="33" d="100"/>
        <a:sy n="33" d="100"/>
      </p:scale>
      <p:origin x="0" y="-8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ו'/תמוז/תש"ף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16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ונלמד בהנאה.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נתחיל ב….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נמשיך בלגלות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נתנסה ב…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התרגול / התנסות)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נסכם 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158750" lvl="0" indent="0" algn="r" rtl="1">
              <a:buNone/>
            </a:pPr>
            <a:r>
              <a:rPr lang="he-IL" b="1" dirty="0"/>
              <a:t>דגשים</a:t>
            </a:r>
            <a:r>
              <a:rPr lang="he-IL" dirty="0"/>
              <a:t>:</a:t>
            </a:r>
          </a:p>
          <a:p>
            <a:pPr marL="158750" lvl="0" indent="0" algn="r" rtl="1">
              <a:buNone/>
            </a:pPr>
            <a:r>
              <a:rPr lang="he-IL" dirty="0"/>
              <a:t>*התרגול יכול להתבצע במרחב הביתי תוך שימוש במשאבים מגוונים הנמצאים בבית</a:t>
            </a:r>
            <a:r>
              <a:rPr lang="he-IL"/>
              <a:t>, </a:t>
            </a:r>
          </a:p>
          <a:p>
            <a:pPr marL="158750" lvl="0" indent="0" algn="r" rtl="1">
              <a:buNone/>
            </a:pPr>
            <a:r>
              <a:rPr lang="he-IL"/>
              <a:t>*</a:t>
            </a:r>
            <a:r>
              <a:rPr lang="he-IL" dirty="0"/>
              <a:t>הקפידו לתת לתלמידים הנחיות מדויקות לביצוע התרגול ברמת התוכן וברמה הטכנית, וכן</a:t>
            </a:r>
            <a:r>
              <a:rPr lang="he-IL" baseline="0" dirty="0"/>
              <a:t> </a:t>
            </a:r>
            <a:r>
              <a:rPr lang="he-IL" dirty="0"/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/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58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49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82;p32">
            <a:extLst>
              <a:ext uri="{FF2B5EF4-FFF2-40B4-BE49-F238E27FC236}">
                <a16:creationId xmlns:a16="http://schemas.microsoft.com/office/drawing/2014/main" id="{676A1061-0346-794F-A5BD-1316F9F9EB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83;p32">
            <a:extLst>
              <a:ext uri="{FF2B5EF4-FFF2-40B4-BE49-F238E27FC236}">
                <a16:creationId xmlns:a16="http://schemas.microsoft.com/office/drawing/2014/main" id="{15F02BAF-B1C5-7447-9B0F-EF3ADBC334E7}"/>
              </a:ext>
            </a:extLst>
          </p:cNvPr>
          <p:cNvCxnSpPr/>
          <p:nvPr userDrawn="1"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84;p32">
            <a:extLst>
              <a:ext uri="{FF2B5EF4-FFF2-40B4-BE49-F238E27FC236}">
                <a16:creationId xmlns:a16="http://schemas.microsoft.com/office/drawing/2014/main" id="{C78513A7-DD14-624A-8407-89752C8966D8}"/>
              </a:ext>
            </a:extLst>
          </p:cNvPr>
          <p:cNvSpPr/>
          <p:nvPr userDrawn="1"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" name="Google Shape;85;p32">
            <a:extLst>
              <a:ext uri="{FF2B5EF4-FFF2-40B4-BE49-F238E27FC236}">
                <a16:creationId xmlns:a16="http://schemas.microsoft.com/office/drawing/2014/main" id="{8995A7A3-0D50-F844-8139-6BD32F58FC6B}"/>
              </a:ext>
            </a:extLst>
          </p:cNvPr>
          <p:cNvCxnSpPr/>
          <p:nvPr userDrawn="1"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86;p32">
            <a:extLst>
              <a:ext uri="{FF2B5EF4-FFF2-40B4-BE49-F238E27FC236}">
                <a16:creationId xmlns:a16="http://schemas.microsoft.com/office/drawing/2014/main" id="{BACFB628-0205-2A44-8EFC-60AB41A0128D}"/>
              </a:ext>
            </a:extLst>
          </p:cNvPr>
          <p:cNvCxnSpPr/>
          <p:nvPr userDrawn="1"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7" name="Google Shape;87;p32">
            <a:extLst>
              <a:ext uri="{FF2B5EF4-FFF2-40B4-BE49-F238E27FC236}">
                <a16:creationId xmlns:a16="http://schemas.microsoft.com/office/drawing/2014/main" id="{1AB5F4F1-6C47-3247-BB5F-0153F4007BA2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8" name="Google Shape;88;p32">
              <a:extLst>
                <a:ext uri="{FF2B5EF4-FFF2-40B4-BE49-F238E27FC236}">
                  <a16:creationId xmlns:a16="http://schemas.microsoft.com/office/drawing/2014/main" id="{3502EFE4-C699-B04A-A420-45BE3D54071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89;p32">
              <a:extLst>
                <a:ext uri="{FF2B5EF4-FFF2-40B4-BE49-F238E27FC236}">
                  <a16:creationId xmlns:a16="http://schemas.microsoft.com/office/drawing/2014/main" id="{B3787ADD-1DE5-AC45-A91E-C452748C15D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31" name="Google Shape;90;p32">
            <a:extLst>
              <a:ext uri="{FF2B5EF4-FFF2-40B4-BE49-F238E27FC236}">
                <a16:creationId xmlns:a16="http://schemas.microsoft.com/office/drawing/2014/main" id="{2101DF4A-8E73-2F45-9203-3C123FBE4668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 dirty="0"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91;p32">
            <a:extLst>
              <a:ext uri="{FF2B5EF4-FFF2-40B4-BE49-F238E27FC236}">
                <a16:creationId xmlns:a16="http://schemas.microsoft.com/office/drawing/2014/main" id="{4854AE5E-D75D-DA4B-A53E-51F0E7A722D8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92;p32">
            <a:extLst>
              <a:ext uri="{FF2B5EF4-FFF2-40B4-BE49-F238E27FC236}">
                <a16:creationId xmlns:a16="http://schemas.microsoft.com/office/drawing/2014/main" id="{3D0B937F-7F25-BC44-8ABB-084CB93C92FF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93;p32">
            <a:extLst>
              <a:ext uri="{FF2B5EF4-FFF2-40B4-BE49-F238E27FC236}">
                <a16:creationId xmlns:a16="http://schemas.microsoft.com/office/drawing/2014/main" id="{18D299EC-12D2-F145-9063-A9DC15E2C8EF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D4647-055E-4A4F-B3A0-ED4A23842C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81750"/>
            <a:ext cx="12192000" cy="31750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איורים </a:t>
            </a:r>
            <a:r>
              <a:rPr lang="en-US" dirty="0"/>
              <a:t>Shutterstock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970004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מדינת ישראל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94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6" r:id="rId17"/>
    <p:sldLayoutId id="2147483679" r:id="rId18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36E0-02F0-C24F-AEDD-AC692C7CD9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85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285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36E0-02F0-C24F-AEDD-AC692C7CD9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85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285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04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he-IL" dirty="0"/>
              <a:t>נושא השיעור: הקשר בין שטח להיקף במלבנים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שיעור הנדסה לכיתה ה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4"/>
            <a:ext cx="6704013" cy="1107069"/>
          </a:xfrm>
        </p:spPr>
        <p:txBody>
          <a:bodyPr>
            <a:normAutofit/>
          </a:bodyPr>
          <a:lstStyle/>
          <a:p>
            <a:r>
              <a:rPr lang="he-IL" dirty="0">
                <a:sym typeface="Calibri"/>
              </a:rPr>
              <a:t>עם המורה: מלכה בן יצחק</a:t>
            </a:r>
          </a:p>
          <a:p>
            <a:r>
              <a:rPr lang="he-IL" dirty="0">
                <a:sym typeface="Calibri"/>
              </a:rPr>
              <a:t>מצגת: </a:t>
            </a:r>
            <a:r>
              <a:rPr lang="he-IL" dirty="0"/>
              <a:t>מיטל שמואלי</a:t>
            </a:r>
            <a:endParaRPr lang="he-IL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7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C00000"/>
                </a:solidFill>
              </a:rPr>
              <a:t>מלבן 1</a:t>
            </a:r>
          </a:p>
        </p:txBody>
      </p:sp>
      <p:grpSp>
        <p:nvGrpSpPr>
          <p:cNvPr id="25" name="קבוצה 24"/>
          <p:cNvGrpSpPr/>
          <p:nvPr/>
        </p:nvGrpSpPr>
        <p:grpSpPr>
          <a:xfrm rot="1216580">
            <a:off x="-19812" y="3118292"/>
            <a:ext cx="12231624" cy="937197"/>
            <a:chOff x="-1018032" y="2840735"/>
            <a:chExt cx="12231624" cy="937197"/>
          </a:xfrm>
        </p:grpSpPr>
        <p:sp>
          <p:nvSpPr>
            <p:cNvPr id="11" name="מלבן 10"/>
            <p:cNvSpPr/>
            <p:nvPr/>
          </p:nvSpPr>
          <p:spPr>
            <a:xfrm>
              <a:off x="103327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13"/>
            <p:cNvSpPr/>
            <p:nvPr/>
          </p:nvSpPr>
          <p:spPr>
            <a:xfrm>
              <a:off x="2051304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לבן 14"/>
            <p:cNvSpPr/>
            <p:nvPr/>
          </p:nvSpPr>
          <p:spPr>
            <a:xfrm>
              <a:off x="3069336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מלבן 15"/>
            <p:cNvSpPr/>
            <p:nvPr/>
          </p:nvSpPr>
          <p:spPr>
            <a:xfrm>
              <a:off x="4087368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מלבן 16"/>
            <p:cNvSpPr/>
            <p:nvPr/>
          </p:nvSpPr>
          <p:spPr>
            <a:xfrm>
              <a:off x="510540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לבן 17"/>
            <p:cNvSpPr/>
            <p:nvPr/>
          </p:nvSpPr>
          <p:spPr>
            <a:xfrm>
              <a:off x="612343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לבן 18"/>
            <p:cNvSpPr/>
            <p:nvPr/>
          </p:nvSpPr>
          <p:spPr>
            <a:xfrm>
              <a:off x="7141464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" name="מלבן 19"/>
            <p:cNvSpPr/>
            <p:nvPr/>
          </p:nvSpPr>
          <p:spPr>
            <a:xfrm>
              <a:off x="8159496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מלבן 20"/>
            <p:cNvSpPr/>
            <p:nvPr/>
          </p:nvSpPr>
          <p:spPr>
            <a:xfrm>
              <a:off x="9177528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לבן 21"/>
            <p:cNvSpPr/>
            <p:nvPr/>
          </p:nvSpPr>
          <p:spPr>
            <a:xfrm>
              <a:off x="1019556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לבן 22"/>
            <p:cNvSpPr/>
            <p:nvPr/>
          </p:nvSpPr>
          <p:spPr>
            <a:xfrm>
              <a:off x="-101803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" name="מלבן 23"/>
            <p:cNvSpPr/>
            <p:nvPr/>
          </p:nvSpPr>
          <p:spPr>
            <a:xfrm>
              <a:off x="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805595" y="1350331"/>
            <a:ext cx="15948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12 X 1</a:t>
            </a:r>
            <a:endParaRPr lang="he-IL" sz="4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805595" y="2061207"/>
            <a:ext cx="15948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1 X 12</a:t>
            </a:r>
            <a:endParaRPr lang="he-IL" sz="4000" b="1" dirty="0"/>
          </a:p>
        </p:txBody>
      </p:sp>
    </p:spTree>
    <p:extLst>
      <p:ext uri="{BB962C8B-B14F-4D97-AF65-F5344CB8AC3E}">
        <p14:creationId xmlns:p14="http://schemas.microsoft.com/office/powerpoint/2010/main" val="7628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C00000"/>
                </a:solidFill>
              </a:rPr>
              <a:t>מלבן 2</a:t>
            </a:r>
          </a:p>
        </p:txBody>
      </p:sp>
      <p:grpSp>
        <p:nvGrpSpPr>
          <p:cNvPr id="18" name="קבוצה 17"/>
          <p:cNvGrpSpPr/>
          <p:nvPr/>
        </p:nvGrpSpPr>
        <p:grpSpPr>
          <a:xfrm rot="994298">
            <a:off x="1459992" y="3034110"/>
            <a:ext cx="8266176" cy="2458148"/>
            <a:chOff x="2423160" y="2119710"/>
            <a:chExt cx="8266176" cy="2458148"/>
          </a:xfrm>
        </p:grpSpPr>
        <p:sp>
          <p:nvSpPr>
            <p:cNvPr id="6" name="מלבן 5"/>
            <p:cNvSpPr/>
            <p:nvPr/>
          </p:nvSpPr>
          <p:spPr>
            <a:xfrm>
              <a:off x="2423160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מלבן 6"/>
            <p:cNvSpPr/>
            <p:nvPr/>
          </p:nvSpPr>
          <p:spPr>
            <a:xfrm>
              <a:off x="2423160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>
              <a:off x="3800856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3800856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5178552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>
              <a:off x="5178552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6556248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12"/>
            <p:cNvSpPr/>
            <p:nvPr/>
          </p:nvSpPr>
          <p:spPr>
            <a:xfrm>
              <a:off x="6556248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13"/>
            <p:cNvSpPr/>
            <p:nvPr/>
          </p:nvSpPr>
          <p:spPr>
            <a:xfrm>
              <a:off x="7933944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לבן 14"/>
            <p:cNvSpPr/>
            <p:nvPr/>
          </p:nvSpPr>
          <p:spPr>
            <a:xfrm>
              <a:off x="7933944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מלבן 15"/>
            <p:cNvSpPr/>
            <p:nvPr/>
          </p:nvSpPr>
          <p:spPr>
            <a:xfrm>
              <a:off x="9311640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מלבן 16"/>
            <p:cNvSpPr/>
            <p:nvPr/>
          </p:nvSpPr>
          <p:spPr>
            <a:xfrm>
              <a:off x="9311640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069534" y="1511808"/>
            <a:ext cx="18910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2X6</a:t>
            </a:r>
            <a:endParaRPr lang="he-IL" sz="4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069534" y="2064363"/>
            <a:ext cx="18910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/>
              <a:t>6X2</a:t>
            </a:r>
            <a:endParaRPr lang="he-IL" sz="4000" b="1" dirty="0"/>
          </a:p>
        </p:txBody>
      </p:sp>
    </p:spTree>
    <p:extLst>
      <p:ext uri="{BB962C8B-B14F-4D97-AF65-F5344CB8AC3E}">
        <p14:creationId xmlns:p14="http://schemas.microsoft.com/office/powerpoint/2010/main" val="375866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478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C00000"/>
                </a:solidFill>
              </a:rPr>
              <a:t>מלבן 3</a:t>
            </a:r>
          </a:p>
        </p:txBody>
      </p:sp>
      <p:grpSp>
        <p:nvGrpSpPr>
          <p:cNvPr id="16" name="קבוצה 15"/>
          <p:cNvGrpSpPr/>
          <p:nvPr/>
        </p:nvGrpSpPr>
        <p:grpSpPr>
          <a:xfrm rot="1877003">
            <a:off x="1575815" y="1080831"/>
            <a:ext cx="4133088" cy="4916296"/>
            <a:chOff x="5501640" y="2231867"/>
            <a:chExt cx="4133088" cy="4916296"/>
          </a:xfrm>
        </p:grpSpPr>
        <p:sp>
          <p:nvSpPr>
            <p:cNvPr id="4" name="מלבן 3"/>
            <p:cNvSpPr/>
            <p:nvPr/>
          </p:nvSpPr>
          <p:spPr>
            <a:xfrm>
              <a:off x="8257032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מלבן 4"/>
            <p:cNvSpPr/>
            <p:nvPr/>
          </p:nvSpPr>
          <p:spPr>
            <a:xfrm>
              <a:off x="6879336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לבן 5"/>
            <p:cNvSpPr/>
            <p:nvPr/>
          </p:nvSpPr>
          <p:spPr>
            <a:xfrm>
              <a:off x="5501640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מלבן 6"/>
            <p:cNvSpPr/>
            <p:nvPr/>
          </p:nvSpPr>
          <p:spPr>
            <a:xfrm>
              <a:off x="8257032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>
              <a:off x="6879336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5501640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8257032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>
              <a:off x="6879336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5501640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12"/>
            <p:cNvSpPr/>
            <p:nvPr/>
          </p:nvSpPr>
          <p:spPr>
            <a:xfrm>
              <a:off x="8257032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13"/>
            <p:cNvSpPr/>
            <p:nvPr/>
          </p:nvSpPr>
          <p:spPr>
            <a:xfrm>
              <a:off x="6879336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לבן 14"/>
            <p:cNvSpPr/>
            <p:nvPr/>
          </p:nvSpPr>
          <p:spPr>
            <a:xfrm>
              <a:off x="5501640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00288" y="1963412"/>
            <a:ext cx="28651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3</a:t>
            </a:r>
            <a:r>
              <a:rPr lang="en-US" sz="3600" b="1" dirty="0"/>
              <a:t>X</a:t>
            </a:r>
            <a:r>
              <a:rPr lang="he-IL" sz="3600" b="1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00288" y="2676111"/>
            <a:ext cx="28651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4</a:t>
            </a:r>
            <a:r>
              <a:rPr lang="en-US" sz="3600" b="1" dirty="0"/>
              <a:t>X</a:t>
            </a:r>
            <a:r>
              <a:rPr lang="he-IL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789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86968" y="938149"/>
            <a:ext cx="10515600" cy="1601851"/>
          </a:xfrm>
        </p:spPr>
        <p:txBody>
          <a:bodyPr>
            <a:noAutofit/>
          </a:bodyPr>
          <a:lstStyle/>
          <a:p>
            <a:pPr algn="ctr"/>
            <a:r>
              <a:rPr lang="he-IL" sz="6000" dirty="0"/>
              <a:t>יצרנו שלושה מלבנים שונים ששטחם שווה ל- 12 ריבועים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79AF09AB-2F08-4F1F-98A9-25509F848EBA}"/>
              </a:ext>
            </a:extLst>
          </p:cNvPr>
          <p:cNvSpPr txBox="1">
            <a:spLocks/>
          </p:cNvSpPr>
          <p:nvPr/>
        </p:nvSpPr>
        <p:spPr>
          <a:xfrm>
            <a:off x="838200" y="3097609"/>
            <a:ext cx="10515600" cy="1601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6000" b="1" dirty="0"/>
              <a:t>כעת נבדוק מה ההיקף של כל מלבן?</a:t>
            </a:r>
          </a:p>
        </p:txBody>
      </p:sp>
    </p:spTree>
    <p:extLst>
      <p:ext uri="{BB962C8B-B14F-4D97-AF65-F5344CB8AC3E}">
        <p14:creationId xmlns:p14="http://schemas.microsoft.com/office/powerpoint/2010/main" val="351548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/>
          <p:cNvGrpSpPr/>
          <p:nvPr/>
        </p:nvGrpSpPr>
        <p:grpSpPr>
          <a:xfrm rot="1216580">
            <a:off x="115292" y="2362735"/>
            <a:ext cx="5550131" cy="522165"/>
            <a:chOff x="-1018032" y="2840735"/>
            <a:chExt cx="12231624" cy="937197"/>
          </a:xfrm>
        </p:grpSpPr>
        <p:sp>
          <p:nvSpPr>
            <p:cNvPr id="6" name="מלבן 5"/>
            <p:cNvSpPr/>
            <p:nvPr/>
          </p:nvSpPr>
          <p:spPr>
            <a:xfrm>
              <a:off x="103327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מלבן 6"/>
            <p:cNvSpPr/>
            <p:nvPr/>
          </p:nvSpPr>
          <p:spPr>
            <a:xfrm>
              <a:off x="2051304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>
              <a:off x="3069336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4087368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510540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>
              <a:off x="612343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7141464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12"/>
            <p:cNvSpPr/>
            <p:nvPr/>
          </p:nvSpPr>
          <p:spPr>
            <a:xfrm>
              <a:off x="8159496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13"/>
            <p:cNvSpPr/>
            <p:nvPr/>
          </p:nvSpPr>
          <p:spPr>
            <a:xfrm>
              <a:off x="9177528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לבן 14"/>
            <p:cNvSpPr/>
            <p:nvPr/>
          </p:nvSpPr>
          <p:spPr>
            <a:xfrm>
              <a:off x="1019556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מלבן 15"/>
            <p:cNvSpPr/>
            <p:nvPr/>
          </p:nvSpPr>
          <p:spPr>
            <a:xfrm>
              <a:off x="-101803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מלבן 16"/>
            <p:cNvSpPr/>
            <p:nvPr/>
          </p:nvSpPr>
          <p:spPr>
            <a:xfrm>
              <a:off x="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8" name="קבוצה 17"/>
          <p:cNvGrpSpPr/>
          <p:nvPr/>
        </p:nvGrpSpPr>
        <p:grpSpPr>
          <a:xfrm rot="209856">
            <a:off x="4046114" y="4684714"/>
            <a:ext cx="3195538" cy="950909"/>
            <a:chOff x="2423160" y="2119710"/>
            <a:chExt cx="8266176" cy="2458148"/>
          </a:xfrm>
        </p:grpSpPr>
        <p:sp>
          <p:nvSpPr>
            <p:cNvPr id="19" name="מלבן 18"/>
            <p:cNvSpPr/>
            <p:nvPr/>
          </p:nvSpPr>
          <p:spPr>
            <a:xfrm>
              <a:off x="2423160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" name="מלבן 19"/>
            <p:cNvSpPr/>
            <p:nvPr/>
          </p:nvSpPr>
          <p:spPr>
            <a:xfrm>
              <a:off x="2423160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מלבן 20"/>
            <p:cNvSpPr/>
            <p:nvPr/>
          </p:nvSpPr>
          <p:spPr>
            <a:xfrm>
              <a:off x="3800856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לבן 21"/>
            <p:cNvSpPr/>
            <p:nvPr/>
          </p:nvSpPr>
          <p:spPr>
            <a:xfrm>
              <a:off x="3800856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לבן 22"/>
            <p:cNvSpPr/>
            <p:nvPr/>
          </p:nvSpPr>
          <p:spPr>
            <a:xfrm>
              <a:off x="5178552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" name="מלבן 23"/>
            <p:cNvSpPr/>
            <p:nvPr/>
          </p:nvSpPr>
          <p:spPr>
            <a:xfrm>
              <a:off x="5178552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מלבן 24"/>
            <p:cNvSpPr/>
            <p:nvPr/>
          </p:nvSpPr>
          <p:spPr>
            <a:xfrm>
              <a:off x="6556248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6" name="מלבן 25"/>
            <p:cNvSpPr/>
            <p:nvPr/>
          </p:nvSpPr>
          <p:spPr>
            <a:xfrm>
              <a:off x="6556248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7" name="מלבן 26"/>
            <p:cNvSpPr/>
            <p:nvPr/>
          </p:nvSpPr>
          <p:spPr>
            <a:xfrm>
              <a:off x="7933944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מלבן 27"/>
            <p:cNvSpPr/>
            <p:nvPr/>
          </p:nvSpPr>
          <p:spPr>
            <a:xfrm>
              <a:off x="7933944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מלבן 28"/>
            <p:cNvSpPr/>
            <p:nvPr/>
          </p:nvSpPr>
          <p:spPr>
            <a:xfrm>
              <a:off x="9311640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/>
            <p:cNvSpPr/>
            <p:nvPr/>
          </p:nvSpPr>
          <p:spPr>
            <a:xfrm>
              <a:off x="9311640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1" name="קבוצה 30"/>
          <p:cNvGrpSpPr/>
          <p:nvPr/>
        </p:nvGrpSpPr>
        <p:grpSpPr>
          <a:xfrm rot="1877003">
            <a:off x="7925356" y="2664541"/>
            <a:ext cx="1489809" cy="1908463"/>
            <a:chOff x="5501640" y="2231867"/>
            <a:chExt cx="4133088" cy="4916296"/>
          </a:xfrm>
        </p:grpSpPr>
        <p:sp>
          <p:nvSpPr>
            <p:cNvPr id="32" name="מלבן 31"/>
            <p:cNvSpPr/>
            <p:nvPr/>
          </p:nvSpPr>
          <p:spPr>
            <a:xfrm>
              <a:off x="8257032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/>
            <p:cNvSpPr/>
            <p:nvPr/>
          </p:nvSpPr>
          <p:spPr>
            <a:xfrm>
              <a:off x="6879336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/>
            <p:cNvSpPr/>
            <p:nvPr/>
          </p:nvSpPr>
          <p:spPr>
            <a:xfrm>
              <a:off x="5501640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5" name="מלבן 34"/>
            <p:cNvSpPr/>
            <p:nvPr/>
          </p:nvSpPr>
          <p:spPr>
            <a:xfrm>
              <a:off x="8257032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6" name="מלבן 35"/>
            <p:cNvSpPr/>
            <p:nvPr/>
          </p:nvSpPr>
          <p:spPr>
            <a:xfrm>
              <a:off x="6879336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7" name="מלבן 36"/>
            <p:cNvSpPr/>
            <p:nvPr/>
          </p:nvSpPr>
          <p:spPr>
            <a:xfrm>
              <a:off x="5501640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8" name="מלבן 37"/>
            <p:cNvSpPr/>
            <p:nvPr/>
          </p:nvSpPr>
          <p:spPr>
            <a:xfrm>
              <a:off x="8257032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9" name="מלבן 38"/>
            <p:cNvSpPr/>
            <p:nvPr/>
          </p:nvSpPr>
          <p:spPr>
            <a:xfrm>
              <a:off x="6879336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0" name="מלבן 39"/>
            <p:cNvSpPr/>
            <p:nvPr/>
          </p:nvSpPr>
          <p:spPr>
            <a:xfrm>
              <a:off x="5501640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1" name="מלבן 40"/>
            <p:cNvSpPr/>
            <p:nvPr/>
          </p:nvSpPr>
          <p:spPr>
            <a:xfrm>
              <a:off x="8257032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2" name="מלבן 41"/>
            <p:cNvSpPr/>
            <p:nvPr/>
          </p:nvSpPr>
          <p:spPr>
            <a:xfrm>
              <a:off x="6879336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3" name="מלבן 42"/>
            <p:cNvSpPr/>
            <p:nvPr/>
          </p:nvSpPr>
          <p:spPr>
            <a:xfrm>
              <a:off x="5501640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4" name="כותרת 1">
            <a:extLst>
              <a:ext uri="{FF2B5EF4-FFF2-40B4-BE49-F238E27FC236}">
                <a16:creationId xmlns:a16="http://schemas.microsoft.com/office/drawing/2014/main" id="{7ACCAF36-02BE-46D0-B7B8-349647DB0184}"/>
              </a:ext>
            </a:extLst>
          </p:cNvPr>
          <p:cNvSpPr txBox="1">
            <a:spLocks/>
          </p:cNvSpPr>
          <p:nvPr/>
        </p:nvSpPr>
        <p:spPr>
          <a:xfrm>
            <a:off x="1377017" y="368866"/>
            <a:ext cx="10515600" cy="1601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6000" dirty="0"/>
              <a:t>במקרה שלנו כמה יחידות אורך מקיפות את המלבנים השונים?</a:t>
            </a:r>
          </a:p>
        </p:txBody>
      </p:sp>
      <p:pic>
        <p:nvPicPr>
          <p:cNvPr id="45" name="5min_final" descr="5min_final">
            <a:hlinkClick r:id="" action="ppaction://media"/>
            <a:extLst>
              <a:ext uri="{FF2B5EF4-FFF2-40B4-BE49-F238E27FC236}">
                <a16:creationId xmlns:a16="http://schemas.microsoft.com/office/drawing/2014/main" id="{6B641753-866C-4EF9-BC55-83E49C3D1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114" y="12201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C00000"/>
                </a:solidFill>
              </a:rPr>
              <a:t>היקף מלבן 1</a:t>
            </a:r>
          </a:p>
        </p:txBody>
      </p:sp>
      <p:grpSp>
        <p:nvGrpSpPr>
          <p:cNvPr id="4" name="קבוצה 3"/>
          <p:cNvGrpSpPr/>
          <p:nvPr/>
        </p:nvGrpSpPr>
        <p:grpSpPr>
          <a:xfrm rot="1216580">
            <a:off x="-19812" y="3118292"/>
            <a:ext cx="12231624" cy="937197"/>
            <a:chOff x="-1018032" y="2840735"/>
            <a:chExt cx="12231624" cy="937197"/>
          </a:xfrm>
        </p:grpSpPr>
        <p:sp>
          <p:nvSpPr>
            <p:cNvPr id="5" name="מלבן 4"/>
            <p:cNvSpPr/>
            <p:nvPr/>
          </p:nvSpPr>
          <p:spPr>
            <a:xfrm>
              <a:off x="103327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לבן 5"/>
            <p:cNvSpPr/>
            <p:nvPr/>
          </p:nvSpPr>
          <p:spPr>
            <a:xfrm>
              <a:off x="2051304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מלבן 6"/>
            <p:cNvSpPr/>
            <p:nvPr/>
          </p:nvSpPr>
          <p:spPr>
            <a:xfrm>
              <a:off x="3069336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>
              <a:off x="4087368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510540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612343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>
              <a:off x="7141464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8159496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12"/>
            <p:cNvSpPr/>
            <p:nvPr/>
          </p:nvSpPr>
          <p:spPr>
            <a:xfrm>
              <a:off x="9177528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13"/>
            <p:cNvSpPr/>
            <p:nvPr/>
          </p:nvSpPr>
          <p:spPr>
            <a:xfrm>
              <a:off x="1019556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לבן 14"/>
            <p:cNvSpPr/>
            <p:nvPr/>
          </p:nvSpPr>
          <p:spPr>
            <a:xfrm>
              <a:off x="-101803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מלבן 15"/>
            <p:cNvSpPr/>
            <p:nvPr/>
          </p:nvSpPr>
          <p:spPr>
            <a:xfrm>
              <a:off x="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1832" y="3855565"/>
            <a:ext cx="377952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/>
              <a:t>2 X (12+1) = 26</a:t>
            </a:r>
          </a:p>
          <a:p>
            <a:endParaRPr lang="en-US" sz="3600" b="1" dirty="0"/>
          </a:p>
          <a:p>
            <a:r>
              <a:rPr lang="en-US" sz="3600" b="1" dirty="0"/>
              <a:t>2X1 + 2X12 = 26</a:t>
            </a:r>
            <a:endParaRPr lang="he-IL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14115" y="5870802"/>
            <a:ext cx="33528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26 יחידות אורך</a:t>
            </a:r>
          </a:p>
        </p:txBody>
      </p:sp>
      <p:cxnSp>
        <p:nvCxnSpPr>
          <p:cNvPr id="20" name="מחבר ישר 19"/>
          <p:cNvCxnSpPr/>
          <p:nvPr/>
        </p:nvCxnSpPr>
        <p:spPr>
          <a:xfrm>
            <a:off x="5340140" y="6323949"/>
            <a:ext cx="925400" cy="36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/>
          <p:cNvCxnSpPr/>
          <p:nvPr/>
        </p:nvCxnSpPr>
        <p:spPr>
          <a:xfrm>
            <a:off x="11040273" y="4913956"/>
            <a:ext cx="954948" cy="3266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0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solidFill>
                  <a:srgbClr val="C00000"/>
                </a:solidFill>
              </a:rPr>
              <a:t>היקף מלבן 2</a:t>
            </a:r>
          </a:p>
        </p:txBody>
      </p:sp>
      <p:grpSp>
        <p:nvGrpSpPr>
          <p:cNvPr id="4" name="קבוצה 3"/>
          <p:cNvGrpSpPr/>
          <p:nvPr/>
        </p:nvGrpSpPr>
        <p:grpSpPr>
          <a:xfrm rot="994298">
            <a:off x="2630424" y="2485470"/>
            <a:ext cx="8266176" cy="2458148"/>
            <a:chOff x="2423160" y="2119710"/>
            <a:chExt cx="8266176" cy="2458148"/>
          </a:xfrm>
        </p:grpSpPr>
        <p:sp>
          <p:nvSpPr>
            <p:cNvPr id="5" name="מלבן 4"/>
            <p:cNvSpPr/>
            <p:nvPr/>
          </p:nvSpPr>
          <p:spPr>
            <a:xfrm>
              <a:off x="2423160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לבן 5"/>
            <p:cNvSpPr/>
            <p:nvPr/>
          </p:nvSpPr>
          <p:spPr>
            <a:xfrm>
              <a:off x="2423160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מלבן 6"/>
            <p:cNvSpPr/>
            <p:nvPr/>
          </p:nvSpPr>
          <p:spPr>
            <a:xfrm>
              <a:off x="3800856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>
              <a:off x="3800856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5178552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5178552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>
              <a:off x="6556248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6556248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12"/>
            <p:cNvSpPr/>
            <p:nvPr/>
          </p:nvSpPr>
          <p:spPr>
            <a:xfrm>
              <a:off x="7933944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13"/>
            <p:cNvSpPr/>
            <p:nvPr/>
          </p:nvSpPr>
          <p:spPr>
            <a:xfrm>
              <a:off x="7933944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לבן 14"/>
            <p:cNvSpPr/>
            <p:nvPr/>
          </p:nvSpPr>
          <p:spPr>
            <a:xfrm>
              <a:off x="9311640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מלבן 15"/>
            <p:cNvSpPr/>
            <p:nvPr/>
          </p:nvSpPr>
          <p:spPr>
            <a:xfrm>
              <a:off x="9311640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8721" y="4219027"/>
            <a:ext cx="377952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he-IL" sz="3600" b="1" dirty="0"/>
              <a:t>  16  = (6+2)</a:t>
            </a:r>
            <a:r>
              <a:rPr lang="en-US" sz="3600" b="1" dirty="0"/>
              <a:t>X</a:t>
            </a:r>
            <a:r>
              <a:rPr lang="he-IL" sz="3600" b="1" dirty="0"/>
              <a:t>2</a:t>
            </a:r>
          </a:p>
          <a:p>
            <a:pPr rtl="1"/>
            <a:endParaRPr lang="he-IL" sz="3600" b="1" dirty="0"/>
          </a:p>
          <a:p>
            <a:pPr rtl="1"/>
            <a:r>
              <a:rPr lang="he-IL" sz="3600" b="1" dirty="0"/>
              <a:t> 16 = 6</a:t>
            </a:r>
            <a:r>
              <a:rPr lang="en-US" sz="3600" b="1" dirty="0"/>
              <a:t>X</a:t>
            </a:r>
            <a:r>
              <a:rPr lang="he-IL" sz="3600" b="1" dirty="0"/>
              <a:t>2+2</a:t>
            </a:r>
            <a:r>
              <a:rPr lang="en-US" sz="3600" b="1" dirty="0"/>
              <a:t>X</a:t>
            </a:r>
            <a:r>
              <a:rPr lang="he-IL" sz="3600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2633" y="5817198"/>
            <a:ext cx="33528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16 יחידות אורך</a:t>
            </a:r>
          </a:p>
        </p:txBody>
      </p:sp>
      <p:cxnSp>
        <p:nvCxnSpPr>
          <p:cNvPr id="20" name="מחבר ישר 19"/>
          <p:cNvCxnSpPr/>
          <p:nvPr/>
        </p:nvCxnSpPr>
        <p:spPr>
          <a:xfrm flipH="1" flipV="1">
            <a:off x="9755005" y="3321210"/>
            <a:ext cx="1320472" cy="39293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 flipH="1">
            <a:off x="4515282" y="6262283"/>
            <a:ext cx="12783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86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 </a:t>
            </a:r>
            <a:r>
              <a:rPr lang="he-IL" b="1" dirty="0">
                <a:solidFill>
                  <a:srgbClr val="C00000"/>
                </a:solidFill>
              </a:rPr>
              <a:t>היקף מלבן 3</a:t>
            </a:r>
          </a:p>
        </p:txBody>
      </p:sp>
      <p:grpSp>
        <p:nvGrpSpPr>
          <p:cNvPr id="4" name="קבוצה 3"/>
          <p:cNvGrpSpPr/>
          <p:nvPr/>
        </p:nvGrpSpPr>
        <p:grpSpPr>
          <a:xfrm rot="1877003">
            <a:off x="6961507" y="1889958"/>
            <a:ext cx="3314058" cy="4261444"/>
            <a:chOff x="5501640" y="2231867"/>
            <a:chExt cx="4133088" cy="4916296"/>
          </a:xfrm>
        </p:grpSpPr>
        <p:sp>
          <p:nvSpPr>
            <p:cNvPr id="5" name="מלבן 4"/>
            <p:cNvSpPr/>
            <p:nvPr/>
          </p:nvSpPr>
          <p:spPr>
            <a:xfrm>
              <a:off x="8257032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לבן 5"/>
            <p:cNvSpPr/>
            <p:nvPr/>
          </p:nvSpPr>
          <p:spPr>
            <a:xfrm>
              <a:off x="6879336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מלבן 6"/>
            <p:cNvSpPr/>
            <p:nvPr/>
          </p:nvSpPr>
          <p:spPr>
            <a:xfrm>
              <a:off x="5501640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>
              <a:off x="8257032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6879336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5501640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>
              <a:off x="8257032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6879336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12"/>
            <p:cNvSpPr/>
            <p:nvPr/>
          </p:nvSpPr>
          <p:spPr>
            <a:xfrm>
              <a:off x="5501640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13"/>
            <p:cNvSpPr/>
            <p:nvPr/>
          </p:nvSpPr>
          <p:spPr>
            <a:xfrm>
              <a:off x="8257032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לבן 14"/>
            <p:cNvSpPr/>
            <p:nvPr/>
          </p:nvSpPr>
          <p:spPr>
            <a:xfrm>
              <a:off x="6879336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מלבן 15"/>
            <p:cNvSpPr/>
            <p:nvPr/>
          </p:nvSpPr>
          <p:spPr>
            <a:xfrm>
              <a:off x="5501640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07894" y="3427754"/>
            <a:ext cx="377952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he-IL" sz="3600" b="1" dirty="0"/>
              <a:t>  14  = (3+4)</a:t>
            </a:r>
            <a:r>
              <a:rPr lang="en-US" sz="3600" b="1" dirty="0"/>
              <a:t>X</a:t>
            </a:r>
            <a:r>
              <a:rPr lang="he-IL" sz="3600" b="1" dirty="0"/>
              <a:t>2</a:t>
            </a:r>
          </a:p>
          <a:p>
            <a:pPr rtl="1"/>
            <a:endParaRPr lang="he-IL" sz="3600" b="1" dirty="0"/>
          </a:p>
          <a:p>
            <a:pPr rtl="1"/>
            <a:r>
              <a:rPr lang="he-IL" sz="3600" b="1" dirty="0"/>
              <a:t> 14 = 4</a:t>
            </a:r>
            <a:r>
              <a:rPr lang="en-US" sz="3600" b="1" dirty="0"/>
              <a:t>X</a:t>
            </a:r>
            <a:r>
              <a:rPr lang="he-IL" sz="3600" b="1" dirty="0"/>
              <a:t>3+2</a:t>
            </a:r>
            <a:r>
              <a:rPr lang="en-US" sz="3600" b="1" dirty="0"/>
              <a:t>X</a:t>
            </a:r>
            <a:r>
              <a:rPr lang="he-IL" sz="3600" b="1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2723" y="5849256"/>
            <a:ext cx="33528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14 יחידות אורך</a:t>
            </a:r>
          </a:p>
        </p:txBody>
      </p:sp>
      <p:cxnSp>
        <p:nvCxnSpPr>
          <p:cNvPr id="20" name="מחבר ישר 19"/>
          <p:cNvCxnSpPr/>
          <p:nvPr/>
        </p:nvCxnSpPr>
        <p:spPr>
          <a:xfrm flipH="1" flipV="1">
            <a:off x="10196998" y="2486560"/>
            <a:ext cx="944072" cy="5736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/>
          <p:cNvCxnSpPr/>
          <p:nvPr/>
        </p:nvCxnSpPr>
        <p:spPr>
          <a:xfrm flipH="1" flipV="1">
            <a:off x="2547768" y="6128432"/>
            <a:ext cx="1069732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7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8000" b="1" dirty="0">
                <a:solidFill>
                  <a:srgbClr val="C00000"/>
                </a:solidFill>
              </a:rPr>
              <a:t>מסקנה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0967095A-A42A-4628-8B76-E71D7136FB65}"/>
              </a:ext>
            </a:extLst>
          </p:cNvPr>
          <p:cNvSpPr txBox="1">
            <a:spLocks/>
          </p:cNvSpPr>
          <p:nvPr/>
        </p:nvSpPr>
        <p:spPr>
          <a:xfrm>
            <a:off x="838200" y="2689034"/>
            <a:ext cx="10515600" cy="1601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6000" b="1" dirty="0"/>
              <a:t>למלבנים בעלי שטחים שווים</a:t>
            </a:r>
          </a:p>
          <a:p>
            <a:pPr algn="ctr"/>
            <a:r>
              <a:rPr lang="he-IL" sz="6000" b="1" dirty="0"/>
              <a:t> אין בהכרח היקפים שווים</a:t>
            </a:r>
          </a:p>
        </p:txBody>
      </p:sp>
    </p:spTree>
    <p:extLst>
      <p:ext uri="{BB962C8B-B14F-4D97-AF65-F5344CB8AC3E}">
        <p14:creationId xmlns:p14="http://schemas.microsoft.com/office/powerpoint/2010/main" val="953565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C00000"/>
                </a:solidFill>
              </a:rPr>
              <a:t>שאלה למחשבה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F7A26071-BD0E-4F96-BE4D-7417B7FC6369}"/>
              </a:ext>
            </a:extLst>
          </p:cNvPr>
          <p:cNvSpPr txBox="1">
            <a:spLocks/>
          </p:cNvSpPr>
          <p:nvPr/>
        </p:nvSpPr>
        <p:spPr>
          <a:xfrm>
            <a:off x="838200" y="1259840"/>
            <a:ext cx="10515600" cy="4003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4800" b="1" dirty="0"/>
              <a:t>כאשר נתונים מלבנים בעלי שטחים שווים,</a:t>
            </a:r>
          </a:p>
          <a:p>
            <a:pPr algn="ctr"/>
            <a:r>
              <a:rPr lang="he-IL" sz="4800" b="1" dirty="0"/>
              <a:t>לאיזה מלבן יהיה היקף גדול ביותר? </a:t>
            </a:r>
          </a:p>
          <a:p>
            <a:pPr algn="ctr"/>
            <a:r>
              <a:rPr lang="he-IL" sz="4800" b="1" dirty="0"/>
              <a:t>קטן ביותר?</a:t>
            </a:r>
          </a:p>
        </p:txBody>
      </p:sp>
    </p:spTree>
    <p:extLst>
      <p:ext uri="{BB962C8B-B14F-4D97-AF65-F5344CB8AC3E}">
        <p14:creationId xmlns:p14="http://schemas.microsoft.com/office/powerpoint/2010/main" val="111905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242" y="4762500"/>
            <a:ext cx="2082800" cy="209550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4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היום נלמד האם יש קשר בין שטח מלבן להיקפו.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e-IL" sz="4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האם למלבנים בעלי שטח שווה יהיה גם היקף שווה?</a:t>
            </a:r>
          </a:p>
        </p:txBody>
      </p:sp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89509"/>
            <a:ext cx="10515600" cy="1325563"/>
          </a:xfrm>
        </p:spPr>
        <p:txBody>
          <a:bodyPr/>
          <a:lstStyle/>
          <a:p>
            <a:r>
              <a:rPr lang="he-IL" b="1" dirty="0">
                <a:solidFill>
                  <a:srgbClr val="C00000"/>
                </a:solidFill>
              </a:rPr>
              <a:t>מה הקשר בין אורך צלעות המלבן להיקפו?</a:t>
            </a:r>
          </a:p>
        </p:txBody>
      </p:sp>
      <p:grpSp>
        <p:nvGrpSpPr>
          <p:cNvPr id="4" name="קבוצה 3"/>
          <p:cNvGrpSpPr/>
          <p:nvPr/>
        </p:nvGrpSpPr>
        <p:grpSpPr>
          <a:xfrm>
            <a:off x="5491964" y="2289583"/>
            <a:ext cx="5550131" cy="522165"/>
            <a:chOff x="-1018032" y="2840735"/>
            <a:chExt cx="12231624" cy="937197"/>
          </a:xfrm>
        </p:grpSpPr>
        <p:sp>
          <p:nvSpPr>
            <p:cNvPr id="5" name="מלבן 4"/>
            <p:cNvSpPr/>
            <p:nvPr/>
          </p:nvSpPr>
          <p:spPr>
            <a:xfrm>
              <a:off x="103327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לבן 5"/>
            <p:cNvSpPr/>
            <p:nvPr/>
          </p:nvSpPr>
          <p:spPr>
            <a:xfrm>
              <a:off x="2051304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מלבן 6"/>
            <p:cNvSpPr/>
            <p:nvPr/>
          </p:nvSpPr>
          <p:spPr>
            <a:xfrm>
              <a:off x="3069336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>
              <a:off x="4087368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510540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612343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>
              <a:off x="7141464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8159496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12"/>
            <p:cNvSpPr/>
            <p:nvPr/>
          </p:nvSpPr>
          <p:spPr>
            <a:xfrm>
              <a:off x="9177528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13"/>
            <p:cNvSpPr/>
            <p:nvPr/>
          </p:nvSpPr>
          <p:spPr>
            <a:xfrm>
              <a:off x="1019556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לבן 14"/>
            <p:cNvSpPr/>
            <p:nvPr/>
          </p:nvSpPr>
          <p:spPr>
            <a:xfrm>
              <a:off x="-1018032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מלבן 15"/>
            <p:cNvSpPr/>
            <p:nvPr/>
          </p:nvSpPr>
          <p:spPr>
            <a:xfrm>
              <a:off x="0" y="2840735"/>
              <a:ext cx="1018032" cy="9371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7" name="קבוצה 16"/>
          <p:cNvGrpSpPr/>
          <p:nvPr/>
        </p:nvGrpSpPr>
        <p:grpSpPr>
          <a:xfrm>
            <a:off x="7846557" y="3319209"/>
            <a:ext cx="3195538" cy="950909"/>
            <a:chOff x="2423160" y="2119710"/>
            <a:chExt cx="8266176" cy="2458148"/>
          </a:xfrm>
        </p:grpSpPr>
        <p:sp>
          <p:nvSpPr>
            <p:cNvPr id="18" name="מלבן 17"/>
            <p:cNvSpPr/>
            <p:nvPr/>
          </p:nvSpPr>
          <p:spPr>
            <a:xfrm>
              <a:off x="2423160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לבן 18"/>
            <p:cNvSpPr/>
            <p:nvPr/>
          </p:nvSpPr>
          <p:spPr>
            <a:xfrm>
              <a:off x="2423160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" name="מלבן 19"/>
            <p:cNvSpPr/>
            <p:nvPr/>
          </p:nvSpPr>
          <p:spPr>
            <a:xfrm>
              <a:off x="3800856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מלבן 20"/>
            <p:cNvSpPr/>
            <p:nvPr/>
          </p:nvSpPr>
          <p:spPr>
            <a:xfrm>
              <a:off x="3800856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לבן 21"/>
            <p:cNvSpPr/>
            <p:nvPr/>
          </p:nvSpPr>
          <p:spPr>
            <a:xfrm>
              <a:off x="5178552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לבן 22"/>
            <p:cNvSpPr/>
            <p:nvPr/>
          </p:nvSpPr>
          <p:spPr>
            <a:xfrm>
              <a:off x="5178552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4" name="מלבן 23"/>
            <p:cNvSpPr/>
            <p:nvPr/>
          </p:nvSpPr>
          <p:spPr>
            <a:xfrm>
              <a:off x="6556248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מלבן 24"/>
            <p:cNvSpPr/>
            <p:nvPr/>
          </p:nvSpPr>
          <p:spPr>
            <a:xfrm>
              <a:off x="6556248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6" name="מלבן 25"/>
            <p:cNvSpPr/>
            <p:nvPr/>
          </p:nvSpPr>
          <p:spPr>
            <a:xfrm>
              <a:off x="7933944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7" name="מלבן 26"/>
            <p:cNvSpPr/>
            <p:nvPr/>
          </p:nvSpPr>
          <p:spPr>
            <a:xfrm>
              <a:off x="7933944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מלבן 27"/>
            <p:cNvSpPr/>
            <p:nvPr/>
          </p:nvSpPr>
          <p:spPr>
            <a:xfrm>
              <a:off x="9311640" y="211971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מלבן 28"/>
            <p:cNvSpPr/>
            <p:nvPr/>
          </p:nvSpPr>
          <p:spPr>
            <a:xfrm>
              <a:off x="9311640" y="334878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0" name="קבוצה 29"/>
          <p:cNvGrpSpPr/>
          <p:nvPr/>
        </p:nvGrpSpPr>
        <p:grpSpPr>
          <a:xfrm rot="16200000">
            <a:off x="9373572" y="4519176"/>
            <a:ext cx="1489809" cy="1908463"/>
            <a:chOff x="5501640" y="2231867"/>
            <a:chExt cx="4133088" cy="4916296"/>
          </a:xfrm>
        </p:grpSpPr>
        <p:sp>
          <p:nvSpPr>
            <p:cNvPr id="31" name="מלבן 30"/>
            <p:cNvSpPr/>
            <p:nvPr/>
          </p:nvSpPr>
          <p:spPr>
            <a:xfrm>
              <a:off x="8257032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/>
            <p:cNvSpPr/>
            <p:nvPr/>
          </p:nvSpPr>
          <p:spPr>
            <a:xfrm>
              <a:off x="6879336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3" name="מלבן 32"/>
            <p:cNvSpPr/>
            <p:nvPr/>
          </p:nvSpPr>
          <p:spPr>
            <a:xfrm>
              <a:off x="5501640" y="223186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4" name="מלבן 33"/>
            <p:cNvSpPr/>
            <p:nvPr/>
          </p:nvSpPr>
          <p:spPr>
            <a:xfrm>
              <a:off x="8257032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5" name="מלבן 34"/>
            <p:cNvSpPr/>
            <p:nvPr/>
          </p:nvSpPr>
          <p:spPr>
            <a:xfrm>
              <a:off x="6879336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6" name="מלבן 35"/>
            <p:cNvSpPr/>
            <p:nvPr/>
          </p:nvSpPr>
          <p:spPr>
            <a:xfrm>
              <a:off x="5501640" y="34609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7" name="מלבן 36"/>
            <p:cNvSpPr/>
            <p:nvPr/>
          </p:nvSpPr>
          <p:spPr>
            <a:xfrm>
              <a:off x="8257032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8" name="מלבן 37"/>
            <p:cNvSpPr/>
            <p:nvPr/>
          </p:nvSpPr>
          <p:spPr>
            <a:xfrm>
              <a:off x="6879336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9" name="מלבן 38"/>
            <p:cNvSpPr/>
            <p:nvPr/>
          </p:nvSpPr>
          <p:spPr>
            <a:xfrm>
              <a:off x="5501640" y="4690015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0" name="מלבן 39"/>
            <p:cNvSpPr/>
            <p:nvPr/>
          </p:nvSpPr>
          <p:spPr>
            <a:xfrm>
              <a:off x="8257032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1" name="מלבן 40"/>
            <p:cNvSpPr/>
            <p:nvPr/>
          </p:nvSpPr>
          <p:spPr>
            <a:xfrm>
              <a:off x="6879336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2" name="מלבן 41"/>
            <p:cNvSpPr/>
            <p:nvPr/>
          </p:nvSpPr>
          <p:spPr>
            <a:xfrm>
              <a:off x="5501640" y="5919089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826027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89899"/>
            <a:ext cx="10515600" cy="1325563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C00000"/>
                </a:solidFill>
              </a:rPr>
              <a:t>מה הקשר בין אורך צלעות המלבן להיקפו?</a:t>
            </a:r>
            <a:endParaRPr lang="he-IL" dirty="0"/>
          </a:p>
        </p:txBody>
      </p:sp>
      <p:graphicFrame>
        <p:nvGraphicFramePr>
          <p:cNvPr id="11" name="טבלה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46270"/>
              </p:ext>
            </p:extLst>
          </p:nvPr>
        </p:nvGraphicFramePr>
        <p:xfrm>
          <a:off x="1645922" y="1320226"/>
          <a:ext cx="9278110" cy="304174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55622">
                  <a:extLst>
                    <a:ext uri="{9D8B030D-6E8A-4147-A177-3AD203B41FA5}">
                      <a16:colId xmlns:a16="http://schemas.microsoft.com/office/drawing/2014/main" val="2330290286"/>
                    </a:ext>
                  </a:extLst>
                </a:gridCol>
                <a:gridCol w="1855622">
                  <a:extLst>
                    <a:ext uri="{9D8B030D-6E8A-4147-A177-3AD203B41FA5}">
                      <a16:colId xmlns:a16="http://schemas.microsoft.com/office/drawing/2014/main" val="1084589656"/>
                    </a:ext>
                  </a:extLst>
                </a:gridCol>
                <a:gridCol w="1855622">
                  <a:extLst>
                    <a:ext uri="{9D8B030D-6E8A-4147-A177-3AD203B41FA5}">
                      <a16:colId xmlns:a16="http://schemas.microsoft.com/office/drawing/2014/main" val="3683927089"/>
                    </a:ext>
                  </a:extLst>
                </a:gridCol>
                <a:gridCol w="1855622">
                  <a:extLst>
                    <a:ext uri="{9D8B030D-6E8A-4147-A177-3AD203B41FA5}">
                      <a16:colId xmlns:a16="http://schemas.microsoft.com/office/drawing/2014/main" val="492397884"/>
                    </a:ext>
                  </a:extLst>
                </a:gridCol>
                <a:gridCol w="1855622">
                  <a:extLst>
                    <a:ext uri="{9D8B030D-6E8A-4147-A177-3AD203B41FA5}">
                      <a16:colId xmlns:a16="http://schemas.microsoft.com/office/drawing/2014/main" val="1490055303"/>
                    </a:ext>
                  </a:extLst>
                </a:gridCol>
              </a:tblGrid>
              <a:tr h="72066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היקף</a:t>
                      </a:r>
                      <a:r>
                        <a:rPr lang="he-IL" sz="2400" b="1" baseline="0" dirty="0">
                          <a:solidFill>
                            <a:schemeClr val="tx1"/>
                          </a:solidFill>
                        </a:rPr>
                        <a:t> המלבן</a:t>
                      </a:r>
                    </a:p>
                    <a:p>
                      <a:pPr algn="ctr" rtl="1"/>
                      <a:endParaRPr lang="he-IL" sz="24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אורך צלע א'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אורך צלע ב'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ההפרש בין הצלעות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258768"/>
                  </a:ext>
                </a:extLst>
              </a:tr>
              <a:tr h="739596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מלבן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559714"/>
                  </a:ext>
                </a:extLst>
              </a:tr>
              <a:tr h="739596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מלבן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136903"/>
                  </a:ext>
                </a:extLst>
              </a:tr>
              <a:tr h="739596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מלבן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425972"/>
                  </a:ext>
                </a:extLst>
              </a:tr>
            </a:tbl>
          </a:graphicData>
        </a:graphic>
      </p:graphicFrame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85BC1EE-BE54-48BD-B6B0-6FF4239A87A0}"/>
              </a:ext>
            </a:extLst>
          </p:cNvPr>
          <p:cNvSpPr txBox="1"/>
          <p:nvPr/>
        </p:nvSpPr>
        <p:spPr>
          <a:xfrm>
            <a:off x="7232070" y="2141997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26 יח' אורך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8A40A9F-F43C-4F0A-8AD5-DBE21840A014}"/>
              </a:ext>
            </a:extLst>
          </p:cNvPr>
          <p:cNvSpPr txBox="1"/>
          <p:nvPr/>
        </p:nvSpPr>
        <p:spPr>
          <a:xfrm>
            <a:off x="5424016" y="2141997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12 יח' אורך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264E780-2224-424C-BE2B-BA3CD4E5D9BB}"/>
              </a:ext>
            </a:extLst>
          </p:cNvPr>
          <p:cNvSpPr txBox="1"/>
          <p:nvPr/>
        </p:nvSpPr>
        <p:spPr>
          <a:xfrm>
            <a:off x="3540108" y="2141996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1 יח' אורך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C7FF24D-F243-44AE-B558-6CFD2D04A899}"/>
              </a:ext>
            </a:extLst>
          </p:cNvPr>
          <p:cNvSpPr txBox="1"/>
          <p:nvPr/>
        </p:nvSpPr>
        <p:spPr>
          <a:xfrm>
            <a:off x="1732054" y="2141996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11 יח' אורך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83A81CE-E35E-4BB2-9768-B9FBB51F33CF}"/>
              </a:ext>
            </a:extLst>
          </p:cNvPr>
          <p:cNvSpPr txBox="1"/>
          <p:nvPr/>
        </p:nvSpPr>
        <p:spPr>
          <a:xfrm>
            <a:off x="1660804" y="3032645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4 יח' אורך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A7316D4-E722-4BDD-BC0C-4F49ECDAF604}"/>
              </a:ext>
            </a:extLst>
          </p:cNvPr>
          <p:cNvSpPr txBox="1"/>
          <p:nvPr/>
        </p:nvSpPr>
        <p:spPr>
          <a:xfrm>
            <a:off x="1672679" y="3788196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1 יח' אורך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6B1140A-A84A-4817-B736-7938BFF379A5}"/>
              </a:ext>
            </a:extLst>
          </p:cNvPr>
          <p:cNvSpPr txBox="1"/>
          <p:nvPr/>
        </p:nvSpPr>
        <p:spPr>
          <a:xfrm>
            <a:off x="3540108" y="3788199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3 יח' אורך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F8DF4D94-9238-4B3C-B595-0E0BAAD00135}"/>
              </a:ext>
            </a:extLst>
          </p:cNvPr>
          <p:cNvSpPr txBox="1"/>
          <p:nvPr/>
        </p:nvSpPr>
        <p:spPr>
          <a:xfrm>
            <a:off x="3540108" y="3032644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2 יח' אורך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98C3DD6-A285-4F58-A519-A5E2256EE138}"/>
              </a:ext>
            </a:extLst>
          </p:cNvPr>
          <p:cNvSpPr txBox="1"/>
          <p:nvPr/>
        </p:nvSpPr>
        <p:spPr>
          <a:xfrm>
            <a:off x="5348162" y="3032645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6 יח' אורך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E9E5549-8173-4D3F-AF7A-D78309F8D11A}"/>
              </a:ext>
            </a:extLst>
          </p:cNvPr>
          <p:cNvSpPr txBox="1"/>
          <p:nvPr/>
        </p:nvSpPr>
        <p:spPr>
          <a:xfrm>
            <a:off x="5424016" y="3800070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4 יח' אורך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6B3261B9-9974-4014-B86B-8B9FEFA42EB6}"/>
              </a:ext>
            </a:extLst>
          </p:cNvPr>
          <p:cNvSpPr txBox="1"/>
          <p:nvPr/>
        </p:nvSpPr>
        <p:spPr>
          <a:xfrm>
            <a:off x="7307924" y="3774813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14 יח' אורך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DA5CFB3D-28D3-40A7-9F49-8063DBCD7A3B}"/>
              </a:ext>
            </a:extLst>
          </p:cNvPr>
          <p:cNvSpPr txBox="1"/>
          <p:nvPr/>
        </p:nvSpPr>
        <p:spPr>
          <a:xfrm>
            <a:off x="7242348" y="3023718"/>
            <a:ext cx="17219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/>
              <a:t>16 יח' אורך</a:t>
            </a: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60780BB3-D850-458A-BDAF-144E6921D5D3}"/>
              </a:ext>
            </a:extLst>
          </p:cNvPr>
          <p:cNvSpPr txBox="1">
            <a:spLocks/>
          </p:cNvSpPr>
          <p:nvPr/>
        </p:nvSpPr>
        <p:spPr>
          <a:xfrm>
            <a:off x="665018" y="4396010"/>
            <a:ext cx="10515600" cy="226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200" dirty="0"/>
              <a:t>ככל  שההפרש בין אורכי צלעות סמוכות גדול יותר היקף המלבן יהיה גדול יותר.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200" dirty="0"/>
              <a:t>להיפך, ככל שההפרש בין אורכי צלעות סמוכות קטן יותר היקף המלבן יהיה קטן יותר.</a:t>
            </a:r>
          </a:p>
        </p:txBody>
      </p:sp>
    </p:spTree>
    <p:extLst>
      <p:ext uri="{BB962C8B-B14F-4D97-AF65-F5344CB8AC3E}">
        <p14:creationId xmlns:p14="http://schemas.microsoft.com/office/powerpoint/2010/main" val="27421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/>
              <a:t>מסיימים ומסכמים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15162C1F-C521-4B28-B21A-AF24FDDB6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72245" y="5648960"/>
            <a:ext cx="894246" cy="1162262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66E5D4B5-2994-4086-9642-F28E4AE834E6}"/>
              </a:ext>
            </a:extLst>
          </p:cNvPr>
          <p:cNvSpPr txBox="1">
            <a:spLocks/>
          </p:cNvSpPr>
          <p:nvPr/>
        </p:nvSpPr>
        <p:spPr>
          <a:xfrm>
            <a:off x="-493562" y="2892412"/>
            <a:ext cx="11765806" cy="517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3600" b="1" dirty="0"/>
              <a:t>בדקנו את הקשר בין הפרש אורך צלעות המלבן לבין היקפו והסקנו: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e-IL" sz="3600" b="1" dirty="0"/>
              <a:t>ככל  שההפרש בין אורכי צלעות סמוכות גדול יותר היקף המלבן יהיה גדול יותר.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e-IL" sz="3600" b="1" dirty="0"/>
              <a:t>להיפך, ככל שההפרש בין אורכי צלעות סמוכות קטן יותר היקף המלבן יהיה קטן יותר. 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BC30269D-743B-48AF-9312-0379426C0942}"/>
              </a:ext>
            </a:extLst>
          </p:cNvPr>
          <p:cNvSpPr/>
          <p:nvPr/>
        </p:nvSpPr>
        <p:spPr>
          <a:xfrm>
            <a:off x="1603169" y="1692083"/>
            <a:ext cx="9669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בנינו מלבנים שונים מ-12 ריבועים.                                                     זאת אומרת שלמלבנים היה שטח שווה.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560DFA0A-B82A-45BC-9034-501D04BEFA69}"/>
              </a:ext>
            </a:extLst>
          </p:cNvPr>
          <p:cNvSpPr/>
          <p:nvPr/>
        </p:nvSpPr>
        <p:spPr>
          <a:xfrm>
            <a:off x="1513825" y="2806921"/>
            <a:ext cx="9758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בדקנו את היקף המלבנים והסקנו:                                                למלבנים בעלי שטח שווה אין בהכרח היקף שווה.</a:t>
            </a:r>
          </a:p>
        </p:txBody>
      </p:sp>
    </p:spTree>
    <p:extLst>
      <p:ext uri="{BB962C8B-B14F-4D97-AF65-F5344CB8AC3E}">
        <p14:creationId xmlns:p14="http://schemas.microsoft.com/office/powerpoint/2010/main" val="309534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033" y="2032690"/>
            <a:ext cx="10550557" cy="4369201"/>
          </a:xfrm>
        </p:spPr>
        <p:txBody>
          <a:bodyPr>
            <a:normAutofit/>
          </a:bodyPr>
          <a:lstStyle/>
          <a:p>
            <a:pPr marL="742950" indent="-742950" algn="r">
              <a:buFont typeface="+mj-lt"/>
              <a:buAutoNum type="arabicParenR"/>
            </a:pPr>
            <a:r>
              <a:rPr lang="he-IL" dirty="0"/>
              <a:t>נא לקחת 24 ריבועים ולבנות מהם מלבן.</a:t>
            </a:r>
            <a:endParaRPr lang="en-US" dirty="0"/>
          </a:p>
          <a:p>
            <a:pPr algn="r"/>
            <a:r>
              <a:rPr lang="he-IL" dirty="0"/>
              <a:t>        א. כמה אפשרויות קיימות לבניית מלבנים שונים?</a:t>
            </a:r>
          </a:p>
          <a:p>
            <a:pPr algn="r"/>
            <a:r>
              <a:rPr lang="he-IL" dirty="0"/>
              <a:t>        ב. ללא חישוב, דרגו את המלבנים לפי ההיקפים שלהם: </a:t>
            </a:r>
          </a:p>
          <a:p>
            <a:pPr algn="r"/>
            <a:r>
              <a:rPr lang="he-IL" dirty="0"/>
              <a:t>          מההיקף הגדול ביותר להיקף הקטן ביותר.</a:t>
            </a:r>
          </a:p>
          <a:p>
            <a:pPr algn="r"/>
            <a:r>
              <a:rPr lang="he-IL" dirty="0"/>
              <a:t>        ג. בדקו את הדירוג שלכם בעזרת חישובים</a:t>
            </a:r>
            <a:r>
              <a:rPr lang="en-US" dirty="0"/>
              <a:t>.</a:t>
            </a:r>
            <a:endParaRPr lang="he-IL" dirty="0"/>
          </a:p>
          <a:p>
            <a:pPr marL="742950" indent="-742950" algn="r">
              <a:buFont typeface="+mj-lt"/>
              <a:buAutoNum type="arabicParenR"/>
            </a:pPr>
            <a:endParaRPr lang="he-IL" dirty="0"/>
          </a:p>
          <a:p>
            <a:pPr algn="r"/>
            <a:r>
              <a:rPr lang="he-IL" dirty="0"/>
              <a:t>2)  שרטטו שני מלבנים שהיקפם שווה ושטחם שונה</a:t>
            </a:r>
            <a:r>
              <a:rPr lang="en-US" dirty="0"/>
              <a:t>.</a:t>
            </a:r>
            <a:endParaRPr lang="he-IL" dirty="0"/>
          </a:p>
          <a:p>
            <a:pPr algn="r"/>
            <a:endParaRPr lang="he-IL" dirty="0"/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493328" y="2115483"/>
            <a:ext cx="5090160" cy="634326"/>
          </a:xfrm>
          <a:solidFill>
            <a:srgbClr val="1152C9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40832" y="3152765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בהצלחה</a:t>
            </a:r>
            <a:endParaRPr kumimoji="0" lang="he-IL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39;p5"/>
          <p:cNvSpPr txBox="1">
            <a:spLocks/>
          </p:cNvSpPr>
          <p:nvPr/>
        </p:nvSpPr>
        <p:spPr>
          <a:xfrm>
            <a:off x="2222639" y="4453734"/>
            <a:ext cx="6704545" cy="411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תודה על ההקשבה</a:t>
            </a:r>
          </a:p>
        </p:txBody>
      </p:sp>
    </p:spTree>
    <p:extLst>
      <p:ext uri="{BB962C8B-B14F-4D97-AF65-F5344CB8AC3E}">
        <p14:creationId xmlns:p14="http://schemas.microsoft.com/office/powerpoint/2010/main" val="2770115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DF366B-E387-4A48-A261-714C68B951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dirty="0"/>
              <a:t>איורים ותמונות: </a:t>
            </a:r>
            <a:r>
              <a:rPr lang="en-US" dirty="0" err="1"/>
              <a:t>shutterstock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4061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395" y="2657745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9556">
            <a:off x="3085014" y="3455144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lh5.googleusercontent.com/ZDoHST6h1OCX-u3R0_z7nNa7SfU7HmVM0D695YAePInfr_qNfjeMwiGEv5CWrEZg9NKaTDrt37AL_GYzZsegn6rlPlFCY3VeGszqUWVyGIQFv4vSJtyKvfOsQffjTrz2">
            <a:extLst>
              <a:ext uri="{FF2B5EF4-FFF2-40B4-BE49-F238E27FC236}">
                <a16:creationId xmlns:a16="http://schemas.microsoft.com/office/drawing/2014/main" id="{6C26243C-31F1-4E05-AA55-1F6FA8AEC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193" y="2820825"/>
            <a:ext cx="1360363" cy="16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91864" y="4684119"/>
            <a:ext cx="117704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A4</a:t>
            </a:r>
            <a:r>
              <a:rPr lang="he-IL" dirty="0"/>
              <a:t> דף </a:t>
            </a:r>
          </a:p>
        </p:txBody>
      </p:sp>
      <p:sp>
        <p:nvSpPr>
          <p:cNvPr id="3" name="מלבן 2"/>
          <p:cNvSpPr/>
          <p:nvPr/>
        </p:nvSpPr>
        <p:spPr>
          <a:xfrm>
            <a:off x="8015591" y="3307404"/>
            <a:ext cx="807396" cy="778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/>
          <p:cNvSpPr txBox="1"/>
          <p:nvPr/>
        </p:nvSpPr>
        <p:spPr>
          <a:xfrm>
            <a:off x="7247106" y="4461708"/>
            <a:ext cx="17607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dirty="0"/>
              <a:t>דפי </a:t>
            </a:r>
            <a:r>
              <a:rPr lang="he-IL" dirty="0" err="1"/>
              <a:t>ממו</a:t>
            </a:r>
            <a:endParaRPr lang="he-IL" dirty="0"/>
          </a:p>
          <a:p>
            <a:pPr algn="r"/>
            <a:endParaRPr lang="he-IL" dirty="0"/>
          </a:p>
        </p:txBody>
      </p:sp>
      <p:pic>
        <p:nvPicPr>
          <p:cNvPr id="1030" name="Picture 6" descr="סרגל פלדה 150 מ&quot;מ - מיוצר ביפן">
            <a:extLst>
              <a:ext uri="{FF2B5EF4-FFF2-40B4-BE49-F238E27FC236}">
                <a16:creationId xmlns:a16="http://schemas.microsoft.com/office/drawing/2014/main" id="{0CFB2D08-824B-403C-AC40-6B09347DF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42584" r="7692" b="44121"/>
          <a:stretch/>
        </p:blipFill>
        <p:spPr bwMode="auto">
          <a:xfrm rot="17741690">
            <a:off x="108041" y="3277226"/>
            <a:ext cx="3201279" cy="33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C3428AA8-8C7D-4205-80D3-A7066BBB31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8218" y="47830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מלבן 17"/>
          <p:cNvSpPr/>
          <p:nvPr/>
        </p:nvSpPr>
        <p:spPr>
          <a:xfrm>
            <a:off x="3517392" y="3336877"/>
            <a:ext cx="5745480" cy="264423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b="1" dirty="0"/>
              <a:t>מה אנחנו כבר יודעים? מציאת שטח מלבן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type="body" sz="quarter" idx="10"/>
          </p:nvPr>
        </p:nvSpPr>
        <p:spPr>
          <a:xfrm>
            <a:off x="1671638" y="1633538"/>
            <a:ext cx="9572625" cy="1316141"/>
          </a:xfrm>
        </p:spPr>
        <p:txBody>
          <a:bodyPr/>
          <a:lstStyle/>
          <a:p>
            <a:pPr marL="0" indent="0" algn="ctr">
              <a:buNone/>
            </a:pPr>
            <a:r>
              <a:rPr lang="he-IL" dirty="0"/>
              <a:t>            </a:t>
            </a:r>
            <a:r>
              <a:rPr lang="he-IL" sz="4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אנו מחפשים כמה ריבועים בעלי יחידת שטח שווה נכנסים במלבן הנתון    </a:t>
            </a:r>
          </a:p>
          <a:p>
            <a:pPr marL="0" indent="0" algn="ctr">
              <a:buNone/>
            </a:pPr>
            <a:endParaRPr lang="he-IL" sz="4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7334" y="4404354"/>
            <a:ext cx="4295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6" name="מלבן 5"/>
          <p:cNvSpPr/>
          <p:nvPr/>
        </p:nvSpPr>
        <p:spPr>
          <a:xfrm>
            <a:off x="4951189" y="3393185"/>
            <a:ext cx="1377696" cy="122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6364604" y="3404522"/>
            <a:ext cx="1377696" cy="122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3550539" y="4676680"/>
            <a:ext cx="1377696" cy="122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4950332" y="4657233"/>
            <a:ext cx="1397127" cy="1242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6384036" y="4671045"/>
            <a:ext cx="1377696" cy="122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/>
          <p:cNvSpPr/>
          <p:nvPr/>
        </p:nvSpPr>
        <p:spPr>
          <a:xfrm>
            <a:off x="7813738" y="4671045"/>
            <a:ext cx="1377696" cy="122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>
            <a:off x="3550539" y="3404522"/>
            <a:ext cx="1377696" cy="122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/>
          <p:cNvSpPr/>
          <p:nvPr/>
        </p:nvSpPr>
        <p:spPr>
          <a:xfrm>
            <a:off x="7813738" y="3386757"/>
            <a:ext cx="1377696" cy="1229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280416" y="4512076"/>
            <a:ext cx="20360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en-US" sz="3200" b="1" dirty="0"/>
              <a:t>4X2=8</a:t>
            </a:r>
            <a:endParaRPr lang="he-IL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5052" y="5188774"/>
            <a:ext cx="25983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</a:lstStyle>
          <a:p>
            <a:r>
              <a:rPr lang="he-IL" sz="2800" b="1" dirty="0"/>
              <a:t>8 יחידות שטח </a:t>
            </a:r>
          </a:p>
        </p:txBody>
      </p:sp>
      <p:sp>
        <p:nvSpPr>
          <p:cNvPr id="21" name="מלבן 20"/>
          <p:cNvSpPr/>
          <p:nvPr/>
        </p:nvSpPr>
        <p:spPr>
          <a:xfrm>
            <a:off x="4239387" y="6072223"/>
            <a:ext cx="77235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rgbClr val="C00000"/>
                </a:solidFill>
              </a:rPr>
              <a:t>שטח מלבן = למכפלת אורכי הצלעות הסמוכות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36563" y="2973713"/>
            <a:ext cx="621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231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  <p:bldP spid="7" grpId="0"/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88938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e-IL" b="1" dirty="0">
                <a:solidFill>
                  <a:srgbClr val="C00000"/>
                </a:solidFill>
              </a:rPr>
              <a:t>היקף - כמה יחידות אורך אנחנו משתמשים כדי להקיף את הצורה.</a:t>
            </a:r>
            <a:br>
              <a:rPr lang="he-IL" b="1" dirty="0">
                <a:solidFill>
                  <a:srgbClr val="C00000"/>
                </a:solidFill>
              </a:rPr>
            </a:br>
            <a:endParaRPr lang="he-IL" b="1" dirty="0">
              <a:solidFill>
                <a:srgbClr val="C00000"/>
              </a:solidFill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3437382" y="3121883"/>
            <a:ext cx="5648706" cy="2518997"/>
            <a:chOff x="3534918" y="3999707"/>
            <a:chExt cx="5648706" cy="2518997"/>
          </a:xfrm>
        </p:grpSpPr>
        <p:sp>
          <p:nvSpPr>
            <p:cNvPr id="6" name="מלבן 5"/>
            <p:cNvSpPr/>
            <p:nvPr/>
          </p:nvSpPr>
          <p:spPr>
            <a:xfrm>
              <a:off x="4943856" y="399970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" name="מלבן 6"/>
            <p:cNvSpPr/>
            <p:nvPr/>
          </p:nvSpPr>
          <p:spPr>
            <a:xfrm>
              <a:off x="6376416" y="399970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>
              <a:off x="3552444" y="5277438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4962144" y="5277438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6384036" y="5277438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>
              <a:off x="7805928" y="528963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3534918" y="399970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12"/>
            <p:cNvSpPr/>
            <p:nvPr/>
          </p:nvSpPr>
          <p:spPr>
            <a:xfrm>
              <a:off x="7805928" y="399970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15" name="מחבר ישר 14"/>
          <p:cNvCxnSpPr/>
          <p:nvPr/>
        </p:nvCxnSpPr>
        <p:spPr>
          <a:xfrm flipH="1">
            <a:off x="4885944" y="3061820"/>
            <a:ext cx="1392936" cy="114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 flipH="1">
            <a:off x="7693152" y="3055331"/>
            <a:ext cx="1392936" cy="114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/>
          <p:cNvCxnSpPr/>
          <p:nvPr/>
        </p:nvCxnSpPr>
        <p:spPr>
          <a:xfrm flipH="1">
            <a:off x="6257544" y="3061821"/>
            <a:ext cx="1392936" cy="114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/>
          <p:cNvCxnSpPr/>
          <p:nvPr/>
        </p:nvCxnSpPr>
        <p:spPr>
          <a:xfrm flipH="1">
            <a:off x="3422142" y="3050416"/>
            <a:ext cx="1392936" cy="114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/>
          <p:cNvCxnSpPr/>
          <p:nvPr/>
        </p:nvCxnSpPr>
        <p:spPr>
          <a:xfrm flipH="1">
            <a:off x="3422142" y="5665940"/>
            <a:ext cx="1392936" cy="114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 flipH="1">
            <a:off x="6292596" y="5677345"/>
            <a:ext cx="1392936" cy="114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/>
          <p:cNvCxnSpPr/>
          <p:nvPr/>
        </p:nvCxnSpPr>
        <p:spPr>
          <a:xfrm>
            <a:off x="9137904" y="4411806"/>
            <a:ext cx="0" cy="125413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/>
          <p:cNvCxnSpPr/>
          <p:nvPr/>
        </p:nvCxnSpPr>
        <p:spPr>
          <a:xfrm flipH="1">
            <a:off x="4864608" y="5677345"/>
            <a:ext cx="1392936" cy="114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/>
          <p:cNvCxnSpPr/>
          <p:nvPr/>
        </p:nvCxnSpPr>
        <p:spPr>
          <a:xfrm>
            <a:off x="3422142" y="4370425"/>
            <a:ext cx="0" cy="12704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/>
          <p:cNvCxnSpPr/>
          <p:nvPr/>
        </p:nvCxnSpPr>
        <p:spPr>
          <a:xfrm flipV="1">
            <a:off x="3393186" y="3084365"/>
            <a:ext cx="19050" cy="125089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מחבר ישר 31"/>
          <p:cNvCxnSpPr/>
          <p:nvPr/>
        </p:nvCxnSpPr>
        <p:spPr>
          <a:xfrm flipV="1">
            <a:off x="9137904" y="3121883"/>
            <a:ext cx="1" cy="12290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מחבר ישר 35"/>
          <p:cNvCxnSpPr/>
          <p:nvPr/>
        </p:nvCxnSpPr>
        <p:spPr>
          <a:xfrm>
            <a:off x="7708392" y="5701729"/>
            <a:ext cx="13776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156704" y="6035040"/>
            <a:ext cx="33528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12 יחידות אורך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2124" y="3726695"/>
            <a:ext cx="249936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2X2+2X4=12</a:t>
            </a:r>
            <a:r>
              <a:rPr lang="he-IL" sz="3200" b="1" dirty="0"/>
              <a:t> </a:t>
            </a:r>
          </a:p>
          <a:p>
            <a:r>
              <a:rPr lang="en-US" sz="3200" b="1" dirty="0"/>
              <a:t>2X(2+4)=12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204367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solidFill>
                  <a:srgbClr val="C00000"/>
                </a:solidFill>
              </a:rPr>
              <a:t>לפניכם 8 ריבועים שבונים בעזרתם מלבנים </a:t>
            </a:r>
          </a:p>
        </p:txBody>
      </p:sp>
      <p:grpSp>
        <p:nvGrpSpPr>
          <p:cNvPr id="22" name="קבוצה 21"/>
          <p:cNvGrpSpPr/>
          <p:nvPr/>
        </p:nvGrpSpPr>
        <p:grpSpPr>
          <a:xfrm rot="16200000">
            <a:off x="6922682" y="2853222"/>
            <a:ext cx="4817175" cy="2454005"/>
            <a:chOff x="7064241" y="3424254"/>
            <a:chExt cx="5648967" cy="2582386"/>
          </a:xfrm>
        </p:grpSpPr>
        <p:sp>
          <p:nvSpPr>
            <p:cNvPr id="13" name="מלבן 12"/>
            <p:cNvSpPr/>
            <p:nvPr/>
          </p:nvSpPr>
          <p:spPr>
            <a:xfrm>
              <a:off x="7064502" y="3424254"/>
              <a:ext cx="5648706" cy="25823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לבן 13"/>
            <p:cNvSpPr/>
            <p:nvPr/>
          </p:nvSpPr>
          <p:spPr>
            <a:xfrm>
              <a:off x="7064241" y="342584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לבן 14"/>
            <p:cNvSpPr/>
            <p:nvPr/>
          </p:nvSpPr>
          <p:spPr>
            <a:xfrm>
              <a:off x="8484610" y="3434278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מלבן 15"/>
            <p:cNvSpPr/>
            <p:nvPr/>
          </p:nvSpPr>
          <p:spPr>
            <a:xfrm>
              <a:off x="9906000" y="344430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מלבן 16"/>
            <p:cNvSpPr/>
            <p:nvPr/>
          </p:nvSpPr>
          <p:spPr>
            <a:xfrm>
              <a:off x="11327892" y="344430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לבן 17"/>
            <p:cNvSpPr/>
            <p:nvPr/>
          </p:nvSpPr>
          <p:spPr>
            <a:xfrm>
              <a:off x="7082028" y="4712008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לבן 18"/>
            <p:cNvSpPr/>
            <p:nvPr/>
          </p:nvSpPr>
          <p:spPr>
            <a:xfrm>
              <a:off x="8491727" y="472203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" name="מלבן 19"/>
            <p:cNvSpPr/>
            <p:nvPr/>
          </p:nvSpPr>
          <p:spPr>
            <a:xfrm>
              <a:off x="9913620" y="472203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1" name="מלבן 20"/>
            <p:cNvSpPr/>
            <p:nvPr/>
          </p:nvSpPr>
          <p:spPr>
            <a:xfrm>
              <a:off x="11335512" y="4714177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3" name="קבוצה 22"/>
          <p:cNvGrpSpPr/>
          <p:nvPr/>
        </p:nvGrpSpPr>
        <p:grpSpPr>
          <a:xfrm>
            <a:off x="1486863" y="1697185"/>
            <a:ext cx="4816952" cy="2454005"/>
            <a:chOff x="7064502" y="3424254"/>
            <a:chExt cx="5648706" cy="2582386"/>
          </a:xfrm>
        </p:grpSpPr>
        <p:sp>
          <p:nvSpPr>
            <p:cNvPr id="24" name="מלבן 23"/>
            <p:cNvSpPr/>
            <p:nvPr/>
          </p:nvSpPr>
          <p:spPr>
            <a:xfrm>
              <a:off x="7064502" y="3424254"/>
              <a:ext cx="5648706" cy="25823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מלבן 24"/>
            <p:cNvSpPr/>
            <p:nvPr/>
          </p:nvSpPr>
          <p:spPr>
            <a:xfrm>
              <a:off x="7075412" y="348598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6" name="מלבן 25"/>
            <p:cNvSpPr/>
            <p:nvPr/>
          </p:nvSpPr>
          <p:spPr>
            <a:xfrm>
              <a:off x="8484609" y="3484394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7" name="מלבן 26"/>
            <p:cNvSpPr/>
            <p:nvPr/>
          </p:nvSpPr>
          <p:spPr>
            <a:xfrm>
              <a:off x="9917169" y="347437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מלבן 27"/>
            <p:cNvSpPr/>
            <p:nvPr/>
          </p:nvSpPr>
          <p:spPr>
            <a:xfrm>
              <a:off x="11327892" y="3474370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מלבן 28"/>
            <p:cNvSpPr/>
            <p:nvPr/>
          </p:nvSpPr>
          <p:spPr>
            <a:xfrm>
              <a:off x="7082028" y="4752102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/>
            <p:cNvSpPr/>
            <p:nvPr/>
          </p:nvSpPr>
          <p:spPr>
            <a:xfrm>
              <a:off x="8491727" y="4752102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/>
            <p:cNvSpPr/>
            <p:nvPr/>
          </p:nvSpPr>
          <p:spPr>
            <a:xfrm>
              <a:off x="9913620" y="4752102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מלבן 31"/>
            <p:cNvSpPr/>
            <p:nvPr/>
          </p:nvSpPr>
          <p:spPr>
            <a:xfrm>
              <a:off x="11335512" y="4754271"/>
              <a:ext cx="1377696" cy="12290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80898" y="4275112"/>
            <a:ext cx="6010656" cy="19697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he-IL" sz="2800" dirty="0"/>
              <a:t>לידיעתכם שני המלבנים הנראים בשקף נחשבים לאותו מלבן </a:t>
            </a:r>
          </a:p>
          <a:p>
            <a:pPr algn="ctr">
              <a:spcAft>
                <a:spcPts val="600"/>
              </a:spcAft>
            </a:pPr>
            <a:r>
              <a:rPr lang="he-IL" sz="2800" dirty="0"/>
              <a:t>2</a:t>
            </a:r>
            <a:r>
              <a:rPr lang="en-US" sz="2800" dirty="0"/>
              <a:t>X</a:t>
            </a:r>
            <a:r>
              <a:rPr lang="he-IL" sz="2800" dirty="0"/>
              <a:t>4 או לחילופין 4</a:t>
            </a:r>
            <a:r>
              <a:rPr lang="en-US" sz="2800" dirty="0"/>
              <a:t>X</a:t>
            </a:r>
            <a:r>
              <a:rPr lang="he-IL" sz="2800" dirty="0"/>
              <a:t>2 </a:t>
            </a:r>
          </a:p>
          <a:p>
            <a:pPr algn="ctr">
              <a:spcAft>
                <a:spcPts val="600"/>
              </a:spcAft>
            </a:pPr>
            <a:r>
              <a:rPr lang="he-IL" sz="2800" b="1" dirty="0"/>
              <a:t>שטח המלבן 8 יחידות שטח</a:t>
            </a:r>
          </a:p>
        </p:txBody>
      </p:sp>
    </p:spTree>
    <p:extLst>
      <p:ext uri="{BB962C8B-B14F-4D97-AF65-F5344CB8AC3E}">
        <p14:creationId xmlns:p14="http://schemas.microsoft.com/office/powerpoint/2010/main" val="88960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9687" y="2785200"/>
            <a:ext cx="9572625" cy="1500187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he-IL" sz="4800" b="1" dirty="0">
                <a:solidFill>
                  <a:srgbClr val="C00000"/>
                </a:solidFill>
              </a:rPr>
              <a:t>האם מלבנים השווים בשטחים שלהם,</a:t>
            </a:r>
          </a:p>
          <a:p>
            <a:pPr>
              <a:spcAft>
                <a:spcPts val="1200"/>
              </a:spcAft>
            </a:pPr>
            <a:r>
              <a:rPr lang="he-IL" sz="4800" b="1" dirty="0">
                <a:solidFill>
                  <a:srgbClr val="C00000"/>
                </a:solidFill>
              </a:rPr>
              <a:t>שווים גם בהיקפים שלהם?</a:t>
            </a:r>
            <a:endParaRPr lang="he-IL" sz="4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2025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C00000"/>
                </a:solidFill>
              </a:rPr>
              <a:t>קחו 12 ריבועים ובנו בעזרתם מלבן</a:t>
            </a:r>
          </a:p>
        </p:txBody>
      </p:sp>
      <p:sp>
        <p:nvSpPr>
          <p:cNvPr id="5" name="מלבן 4"/>
          <p:cNvSpPr/>
          <p:nvPr/>
        </p:nvSpPr>
        <p:spPr>
          <a:xfrm>
            <a:off x="1438656" y="1486893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>
            <a:off x="3101340" y="1941150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4674870" y="1739345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5908212" y="2307458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2048226" y="2805039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3841152" y="2951867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7379430" y="2812456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8595796" y="3015503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9415272" y="2231867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A12D6054-005A-4494-BEBF-FFB74C3FF328}"/>
              </a:ext>
            </a:extLst>
          </p:cNvPr>
          <p:cNvSpPr/>
          <p:nvPr/>
        </p:nvSpPr>
        <p:spPr>
          <a:xfrm>
            <a:off x="4914078" y="3165039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218AAC77-50D8-41C5-872B-E86906BB9A34}"/>
              </a:ext>
            </a:extLst>
          </p:cNvPr>
          <p:cNvSpPr/>
          <p:nvPr/>
        </p:nvSpPr>
        <p:spPr>
          <a:xfrm>
            <a:off x="6931281" y="1486893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CB35BEE3-B16F-4FCF-9693-DDEAA9910C3C}"/>
              </a:ext>
            </a:extLst>
          </p:cNvPr>
          <p:cNvSpPr/>
          <p:nvPr/>
        </p:nvSpPr>
        <p:spPr>
          <a:xfrm>
            <a:off x="8422540" y="1557793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924CE4AF-00F7-4541-AD7E-58D006F4AAE7}"/>
              </a:ext>
            </a:extLst>
          </p:cNvPr>
          <p:cNvSpPr txBox="1">
            <a:spLocks/>
          </p:cNvSpPr>
          <p:nvPr/>
        </p:nvSpPr>
        <p:spPr>
          <a:xfrm>
            <a:off x="838200" y="4054447"/>
            <a:ext cx="10515600" cy="1601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4800" dirty="0"/>
              <a:t>שרטטו את המלבן שקיבלתם במחברת </a:t>
            </a:r>
          </a:p>
          <a:p>
            <a:pPr algn="ctr"/>
            <a:r>
              <a:rPr lang="he-IL" sz="4800" dirty="0"/>
              <a:t>בעזרת המשבצות </a:t>
            </a:r>
          </a:p>
        </p:txBody>
      </p:sp>
      <p:pic>
        <p:nvPicPr>
          <p:cNvPr id="17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128D8FC4-B2AA-49F1-B8E0-B13EE64532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718" y="162052"/>
            <a:ext cx="1540938" cy="6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7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2025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e-IL" sz="4800" b="1" dirty="0">
                <a:solidFill>
                  <a:srgbClr val="C00000"/>
                </a:solidFill>
              </a:rPr>
              <a:t>קחו 12 ריבועים ובנו בעזרתם מלבן אחר</a:t>
            </a:r>
          </a:p>
        </p:txBody>
      </p:sp>
      <p:sp>
        <p:nvSpPr>
          <p:cNvPr id="5" name="מלבן 4"/>
          <p:cNvSpPr/>
          <p:nvPr/>
        </p:nvSpPr>
        <p:spPr>
          <a:xfrm>
            <a:off x="1438656" y="1486893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>
            <a:off x="3101340" y="1941150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4674870" y="1739345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>
            <a:off x="5908212" y="2307458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>
            <a:off x="2048226" y="2805039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>
            <a:off x="3841152" y="2951867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7379430" y="2812456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>
            <a:off x="8595796" y="3015503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/>
          <p:cNvSpPr/>
          <p:nvPr/>
        </p:nvSpPr>
        <p:spPr>
          <a:xfrm>
            <a:off x="9415272" y="2231867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A12D6054-005A-4494-BEBF-FFB74C3FF328}"/>
              </a:ext>
            </a:extLst>
          </p:cNvPr>
          <p:cNvSpPr/>
          <p:nvPr/>
        </p:nvSpPr>
        <p:spPr>
          <a:xfrm>
            <a:off x="4914078" y="3165039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218AAC77-50D8-41C5-872B-E86906BB9A34}"/>
              </a:ext>
            </a:extLst>
          </p:cNvPr>
          <p:cNvSpPr/>
          <p:nvPr/>
        </p:nvSpPr>
        <p:spPr>
          <a:xfrm>
            <a:off x="6931281" y="1486893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CB35BEE3-B16F-4FCF-9693-DDEAA9910C3C}"/>
              </a:ext>
            </a:extLst>
          </p:cNvPr>
          <p:cNvSpPr/>
          <p:nvPr/>
        </p:nvSpPr>
        <p:spPr>
          <a:xfrm>
            <a:off x="8422540" y="1557793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924CE4AF-00F7-4541-AD7E-58D006F4AAE7}"/>
              </a:ext>
            </a:extLst>
          </p:cNvPr>
          <p:cNvSpPr txBox="1">
            <a:spLocks/>
          </p:cNvSpPr>
          <p:nvPr/>
        </p:nvSpPr>
        <p:spPr>
          <a:xfrm>
            <a:off x="838200" y="4054447"/>
            <a:ext cx="10515600" cy="1601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4800" dirty="0"/>
              <a:t>שרטטו את המלבן שקיבלתם במחברת בעזרת המשבצות </a:t>
            </a:r>
          </a:p>
        </p:txBody>
      </p:sp>
      <p:pic>
        <p:nvPicPr>
          <p:cNvPr id="17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467E76AD-1FBE-468A-AC58-8ED9A76E34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1" y="209982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7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920</Words>
  <Application>Microsoft Office PowerPoint</Application>
  <PresentationFormat>מסך רחב</PresentationFormat>
  <Paragraphs>146</Paragraphs>
  <Slides>25</Slides>
  <Notes>6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25</vt:i4>
      </vt:variant>
    </vt:vector>
  </HeadingPairs>
  <TitlesOfParts>
    <vt:vector size="30" baseType="lpstr">
      <vt:lpstr>Alef</vt:lpstr>
      <vt:lpstr>Arial</vt:lpstr>
      <vt:lpstr>Calibri</vt:lpstr>
      <vt:lpstr>Office Theme</vt:lpstr>
      <vt:lpstr>1_מצגות חירום</vt:lpstr>
      <vt:lpstr>מצגת של PowerPoint‏</vt:lpstr>
      <vt:lpstr>מה נלמד היום?</vt:lpstr>
      <vt:lpstr>מה להביא לשיעור?</vt:lpstr>
      <vt:lpstr>מה אנחנו כבר יודעים? מציאת שטח מלבן</vt:lpstr>
      <vt:lpstr>היקף - כמה יחידות אורך אנחנו משתמשים כדי להקיף את הצורה. </vt:lpstr>
      <vt:lpstr>לפניכם 8 ריבועים שבונים בעזרתם מלבנים </vt:lpstr>
      <vt:lpstr>עכשיו לומדים</vt:lpstr>
      <vt:lpstr>קחו 12 ריבועים ובנו בעזרתם מלבן</vt:lpstr>
      <vt:lpstr>קחו 12 ריבועים ובנו בעזרתם מלבן אחר</vt:lpstr>
      <vt:lpstr>מלבן 1</vt:lpstr>
      <vt:lpstr>מלבן 2</vt:lpstr>
      <vt:lpstr>מלבן 3</vt:lpstr>
      <vt:lpstr>יצרנו שלושה מלבנים שונים ששטחם שווה ל- 12 ריבועים</vt:lpstr>
      <vt:lpstr>מצגת של PowerPoint‏</vt:lpstr>
      <vt:lpstr>היקף מלבן 1</vt:lpstr>
      <vt:lpstr>היקף מלבן 2</vt:lpstr>
      <vt:lpstr> היקף מלבן 3</vt:lpstr>
      <vt:lpstr>מסקנה</vt:lpstr>
      <vt:lpstr>שאלה למחשבה</vt:lpstr>
      <vt:lpstr>מה הקשר בין אורך צלעות המלבן להיקפו?</vt:lpstr>
      <vt:lpstr>מה הקשר בין אורך צלעות המלבן להיקפו?</vt:lpstr>
      <vt:lpstr>מסיימים ומסכמים</vt:lpstr>
      <vt:lpstr>ממשיכים לתרגל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LIBI BITON</cp:lastModifiedBy>
  <cp:revision>141</cp:revision>
  <dcterms:created xsi:type="dcterms:W3CDTF">2020-03-11T07:11:19Z</dcterms:created>
  <dcterms:modified xsi:type="dcterms:W3CDTF">2020-06-28T18:22:50Z</dcterms:modified>
</cp:coreProperties>
</file>