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26"/>
  </p:notesMasterIdLst>
  <p:sldIdLst>
    <p:sldId id="503" r:id="rId2"/>
    <p:sldId id="268" r:id="rId3"/>
    <p:sldId id="315" r:id="rId4"/>
    <p:sldId id="287" r:id="rId5"/>
    <p:sldId id="262" r:id="rId6"/>
    <p:sldId id="316" r:id="rId7"/>
    <p:sldId id="317" r:id="rId8"/>
    <p:sldId id="271" r:id="rId9"/>
    <p:sldId id="311" r:id="rId10"/>
    <p:sldId id="290" r:id="rId11"/>
    <p:sldId id="307" r:id="rId12"/>
    <p:sldId id="319" r:id="rId13"/>
    <p:sldId id="301" r:id="rId14"/>
    <p:sldId id="310" r:id="rId15"/>
    <p:sldId id="302" r:id="rId16"/>
    <p:sldId id="320" r:id="rId17"/>
    <p:sldId id="303" r:id="rId18"/>
    <p:sldId id="305" r:id="rId19"/>
    <p:sldId id="312" r:id="rId20"/>
    <p:sldId id="318" r:id="rId21"/>
    <p:sldId id="298" r:id="rId22"/>
    <p:sldId id="292" r:id="rId23"/>
    <p:sldId id="502" r:id="rId24"/>
    <p:sldId id="534" r:id="rId25"/>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1" name="מחבר" initials="א" lastIdx="0" clrIdx="2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4FBFAA"/>
    <a:srgbClr val="4285E3"/>
    <a:srgbClr val="E06EC2"/>
    <a:srgbClr val="BD8DAD"/>
    <a:srgbClr val="EB1DDC"/>
    <a:srgbClr val="B47EA2"/>
    <a:srgbClr val="AE729A"/>
    <a:srgbClr val="B896B3"/>
    <a:srgbClr val="9F43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32" autoAdjust="0"/>
    <p:restoredTop sz="89817" autoAdjust="0"/>
  </p:normalViewPr>
  <p:slideViewPr>
    <p:cSldViewPr snapToGrid="0" snapToObjects="1" showGuides="1">
      <p:cViewPr varScale="1">
        <p:scale>
          <a:sx n="61" d="100"/>
          <a:sy n="61" d="100"/>
        </p:scale>
        <p:origin x="704" y="64"/>
      </p:cViewPr>
      <p:guideLst>
        <p:guide orient="horz" pos="2024"/>
        <p:guide pos="3863"/>
      </p:guideLst>
    </p:cSldViewPr>
  </p:slideViewPr>
  <p:notesTextViewPr>
    <p:cViewPr>
      <p:scale>
        <a:sx n="125" d="100"/>
        <a:sy n="125" d="100"/>
      </p:scale>
      <p:origin x="0" y="0"/>
    </p:cViewPr>
  </p:notesTextViewPr>
  <p:sorterViewPr>
    <p:cViewPr varScale="1">
      <p:scale>
        <a:sx n="100" d="100"/>
        <a:sy n="100" d="100"/>
      </p:scale>
      <p:origin x="0" y="0"/>
    </p:cViewPr>
  </p:sorter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pPr/>
              <a:t>ו'/תמוז/תש"ף</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pPr/>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endParaRPr lang="he-IL" dirty="0"/>
          </a:p>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x-none">
                <a:solidFill>
                  <a:prstClr val="black"/>
                </a:solidFill>
              </a:rPr>
              <a:pPr algn="r"/>
              <a:t>1</a:t>
            </a:fld>
            <a:endParaRPr>
              <a:solidFill>
                <a:prstClr val="black"/>
              </a:solidFill>
            </a:endParaRPr>
          </a:p>
        </p:txBody>
      </p:sp>
    </p:spTree>
    <p:extLst>
      <p:ext uri="{BB962C8B-B14F-4D97-AF65-F5344CB8AC3E}">
        <p14:creationId xmlns:p14="http://schemas.microsoft.com/office/powerpoint/2010/main" val="3314259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משך השקופית: </a:t>
            </a:r>
            <a:r>
              <a:rPr lang="he-IL" b="1" dirty="0"/>
              <a:t>דקה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10</a:t>
            </a:fld>
            <a:endParaRPr lang="x-none"/>
          </a:p>
        </p:txBody>
      </p:sp>
    </p:spTree>
    <p:extLst>
      <p:ext uri="{BB962C8B-B14F-4D97-AF65-F5344CB8AC3E}">
        <p14:creationId xmlns:p14="http://schemas.microsoft.com/office/powerpoint/2010/main" val="3341086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משך השקופית: </a:t>
            </a:r>
            <a:r>
              <a:rPr lang="he-IL" b="1" dirty="0"/>
              <a:t>דקה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11</a:t>
            </a:fld>
            <a:endParaRPr lang="x-none"/>
          </a:p>
        </p:txBody>
      </p:sp>
    </p:spTree>
    <p:extLst>
      <p:ext uri="{BB962C8B-B14F-4D97-AF65-F5344CB8AC3E}">
        <p14:creationId xmlns:p14="http://schemas.microsoft.com/office/powerpoint/2010/main" val="879449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משך השקופית: </a:t>
            </a:r>
            <a:r>
              <a:rPr lang="he-IL" b="1" dirty="0"/>
              <a:t>דקה</a:t>
            </a:r>
            <a:endParaRPr lang="en-US" b="1" dirty="0"/>
          </a:p>
          <a:p>
            <a:pPr algn="r"/>
            <a:r>
              <a:rPr lang="he-IL" dirty="0"/>
              <a:t>ניתן לכסות את הריבוע השלם בעזרת שמונה משולשים חופפים. </a:t>
            </a:r>
          </a:p>
          <a:p>
            <a:pPr algn="r"/>
            <a:r>
              <a:rPr lang="he-IL" dirty="0"/>
              <a:t>ולכן משולש אחד מהווה שמינית מהריבוע השלם.</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12</a:t>
            </a:fld>
            <a:endParaRPr lang="x-none"/>
          </a:p>
        </p:txBody>
      </p:sp>
    </p:spTree>
    <p:extLst>
      <p:ext uri="{BB962C8B-B14F-4D97-AF65-F5344CB8AC3E}">
        <p14:creationId xmlns:p14="http://schemas.microsoft.com/office/powerpoint/2010/main" val="170430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cs typeface="Calibri"/>
              </a:rPr>
              <a:t>משך השקופית: </a:t>
            </a:r>
            <a:r>
              <a:rPr lang="he-IL" b="1" dirty="0">
                <a:cs typeface="Calibri"/>
              </a:rPr>
              <a:t>3 דקות</a:t>
            </a:r>
          </a:p>
          <a:p>
            <a:pPr algn="r" rtl="1"/>
            <a:r>
              <a:rPr lang="he-IL" dirty="0">
                <a:cs typeface="Calibri"/>
              </a:rPr>
              <a:t>על מנת שלא יהיו הרבה סימונים על הריבוע ולא תוכלו להבחין בין המצולעים השונים שסימנתם, כדאי לצייר את המצולעים על גבי נייר האפייה. הניחו את נייר האפייה על הריבוע כך שתוכלו להעתיק את המצולעים שמצאתם.</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13</a:t>
            </a:fld>
            <a:endParaRPr lang="x-none"/>
          </a:p>
        </p:txBody>
      </p:sp>
    </p:spTree>
    <p:extLst>
      <p:ext uri="{BB962C8B-B14F-4D97-AF65-F5344CB8AC3E}">
        <p14:creationId xmlns:p14="http://schemas.microsoft.com/office/powerpoint/2010/main" val="1659463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משך השקופית: </a:t>
            </a:r>
            <a:r>
              <a:rPr lang="he-IL" b="1" dirty="0"/>
              <a:t>2 דקות</a:t>
            </a:r>
          </a:p>
          <a:p>
            <a:pPr algn="r" rtl="1"/>
            <a:r>
              <a:rPr lang="he-IL" dirty="0"/>
              <a:t>בשורה העליונה משמאל ניתן לראות: ריבוע, משושה, מחומש ומחומש.</a:t>
            </a:r>
          </a:p>
          <a:p>
            <a:pPr algn="r" rtl="1"/>
            <a:r>
              <a:rPr lang="he-IL" dirty="0"/>
              <a:t>בשורה השנייה משמאל: טרפז שווה שוקיים, טרפז ישר זווית, מלבן ומחומש.</a:t>
            </a:r>
          </a:p>
          <a:p>
            <a:pPr algn="r" rtl="1"/>
            <a:r>
              <a:rPr lang="he-IL" dirty="0"/>
              <a:t>יש עוד פתרונות אפשריים.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14</a:t>
            </a:fld>
            <a:endParaRPr lang="x-none"/>
          </a:p>
        </p:txBody>
      </p:sp>
    </p:spTree>
    <p:extLst>
      <p:ext uri="{BB962C8B-B14F-4D97-AF65-F5344CB8AC3E}">
        <p14:creationId xmlns:p14="http://schemas.microsoft.com/office/powerpoint/2010/main" val="2077446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t>משך השקופית: </a:t>
            </a:r>
            <a:r>
              <a:rPr lang="he-IL" b="1" dirty="0"/>
              <a:t>דקה</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15</a:t>
            </a:fld>
            <a:endParaRPr lang="x-none"/>
          </a:p>
        </p:txBody>
      </p:sp>
    </p:spTree>
    <p:extLst>
      <p:ext uri="{BB962C8B-B14F-4D97-AF65-F5344CB8AC3E}">
        <p14:creationId xmlns:p14="http://schemas.microsoft.com/office/powerpoint/2010/main" val="3857643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dirty="0">
                <a:latin typeface="Calibri" panose="020F0502020204030204" pitchFamily="34" charset="0"/>
                <a:cs typeface="Calibri" panose="020F0502020204030204" pitchFamily="34" charset="0"/>
              </a:rPr>
              <a:t>משך השקופית: </a:t>
            </a:r>
            <a:r>
              <a:rPr lang="he-IL" sz="1200" b="1" dirty="0">
                <a:latin typeface="Calibri" panose="020F0502020204030204" pitchFamily="34" charset="0"/>
                <a:cs typeface="Calibri" panose="020F0502020204030204" pitchFamily="34" charset="0"/>
              </a:rPr>
              <a:t>דקה</a:t>
            </a:r>
          </a:p>
          <a:p>
            <a:pPr algn="r" rtl="1"/>
            <a:r>
              <a:rPr lang="he-IL" sz="1200" dirty="0">
                <a:latin typeface="Calibri" panose="020F0502020204030204" pitchFamily="34" charset="0"/>
                <a:cs typeface="Calibri" panose="020F0502020204030204" pitchFamily="34" charset="0"/>
              </a:rPr>
              <a:t>נחלק את הריבוע לשישה-עשר משולשים בעזרת הוספת שני קטעים.</a:t>
            </a:r>
          </a:p>
          <a:p>
            <a:pPr algn="r" rtl="1"/>
            <a:r>
              <a:rPr lang="he-IL" sz="1200" dirty="0">
                <a:latin typeface="Calibri" panose="020F0502020204030204" pitchFamily="34" charset="0"/>
                <a:cs typeface="Calibri" panose="020F0502020204030204" pitchFamily="34" charset="0"/>
              </a:rPr>
              <a:t>נראה שהמחומש מורכב משישה משולשים.</a:t>
            </a:r>
          </a:p>
          <a:p>
            <a:pPr algn="r" rtl="1"/>
            <a:r>
              <a:rPr lang="he-IL" sz="1200" dirty="0">
                <a:latin typeface="Calibri" panose="020F0502020204030204" pitchFamily="34" charset="0"/>
                <a:cs typeface="Calibri" panose="020F0502020204030204" pitchFamily="34" charset="0"/>
              </a:rPr>
              <a:t>כך שהמחומש מהווה 6/16 מהריבוע השלם ואם נצמצם ב-2 נקבל 3/8.</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16</a:t>
            </a:fld>
            <a:endParaRPr lang="x-none"/>
          </a:p>
        </p:txBody>
      </p:sp>
    </p:spTree>
    <p:extLst>
      <p:ext uri="{BB962C8B-B14F-4D97-AF65-F5344CB8AC3E}">
        <p14:creationId xmlns:p14="http://schemas.microsoft.com/office/powerpoint/2010/main" val="2083531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משך השקופית: </a:t>
            </a:r>
            <a:r>
              <a:rPr lang="he-IL" b="1" dirty="0"/>
              <a:t>2 דקות</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17</a:t>
            </a:fld>
            <a:endParaRPr lang="x-none"/>
          </a:p>
        </p:txBody>
      </p:sp>
    </p:spTree>
    <p:extLst>
      <p:ext uri="{BB962C8B-B14F-4D97-AF65-F5344CB8AC3E}">
        <p14:creationId xmlns:p14="http://schemas.microsoft.com/office/powerpoint/2010/main" val="754715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משך השקופית: </a:t>
            </a:r>
            <a:r>
              <a:rPr lang="he-IL" b="1" dirty="0"/>
              <a:t>2 דקות</a:t>
            </a:r>
          </a:p>
          <a:p>
            <a:pPr algn="r" rtl="1"/>
            <a:r>
              <a:rPr lang="he-IL" dirty="0"/>
              <a:t>יש מספר דרכים למצוא את שטח המחומש מבלי להשתמש בנוסחאות לחישוב שטח.</a:t>
            </a:r>
          </a:p>
          <a:p>
            <a:pPr algn="r" rtl="1"/>
            <a:r>
              <a:rPr lang="he-IL" u="sng" dirty="0"/>
              <a:t>דרך ראשונה:</a:t>
            </a:r>
            <a:endParaRPr lang="en-US" u="sng" dirty="0"/>
          </a:p>
          <a:p>
            <a:pPr algn="r" rtl="1"/>
            <a:r>
              <a:rPr lang="he-IL" dirty="0"/>
              <a:t>שטח הריבוע שווה ל-16 יחידות שטח.</a:t>
            </a:r>
          </a:p>
          <a:p>
            <a:pPr algn="r" rtl="1"/>
            <a:r>
              <a:rPr lang="he-IL" dirty="0"/>
              <a:t>ראינו כי ניתן לחלק את שטח הריבוע לשישה-עשר משולשים זהים, כך שניתן לתאר כל יחידת שטח כמשולש אחד.</a:t>
            </a:r>
          </a:p>
          <a:p>
            <a:pPr algn="r" rtl="1"/>
            <a:r>
              <a:rPr lang="he-IL" dirty="0"/>
              <a:t>אם כך שטח המחומש שווה לשש יחידות שטח.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18</a:t>
            </a:fld>
            <a:endParaRPr lang="x-none"/>
          </a:p>
        </p:txBody>
      </p:sp>
    </p:spTree>
    <p:extLst>
      <p:ext uri="{BB962C8B-B14F-4D97-AF65-F5344CB8AC3E}">
        <p14:creationId xmlns:p14="http://schemas.microsoft.com/office/powerpoint/2010/main" val="3403712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u="none" dirty="0"/>
              <a:t>משך השקופית: </a:t>
            </a:r>
            <a:r>
              <a:rPr lang="he-IL" b="1" u="none" dirty="0"/>
              <a:t>2 דקות</a:t>
            </a:r>
          </a:p>
          <a:p>
            <a:pPr algn="r" rtl="1"/>
            <a:r>
              <a:rPr lang="he-IL" u="sng" dirty="0"/>
              <a:t>דרך שנייה:</a:t>
            </a:r>
            <a:endParaRPr lang="en-US" u="sng" dirty="0"/>
          </a:p>
          <a:p>
            <a:pPr algn="r" rtl="1"/>
            <a:r>
              <a:rPr lang="he-IL" dirty="0"/>
              <a:t>מצאנו ששטח הריבוע שווה ל-16 יחידות שטח.</a:t>
            </a:r>
            <a:endParaRPr lang="en-US" dirty="0"/>
          </a:p>
          <a:p>
            <a:pPr algn="r" rtl="1"/>
            <a:r>
              <a:rPr lang="he-IL" dirty="0"/>
              <a:t>כמו</a:t>
            </a:r>
            <a:r>
              <a:rPr lang="he-IL" baseline="0" dirty="0"/>
              <a:t> כן,</a:t>
            </a:r>
            <a:r>
              <a:rPr lang="he-IL" dirty="0"/>
              <a:t> מצאנו ששטח המחומש מהווה 6/16 משטח הריבוע השלם.</a:t>
            </a:r>
            <a:endParaRPr lang="en-US" dirty="0"/>
          </a:p>
          <a:p>
            <a:pPr algn="r" rtl="1"/>
            <a:r>
              <a:rPr lang="he-IL" dirty="0"/>
              <a:t>כך שניתן לחשב את ערך החלק.</a:t>
            </a:r>
          </a:p>
          <a:p>
            <a:pPr algn="r" rtl="1"/>
            <a:r>
              <a:rPr lang="he-IL" dirty="0"/>
              <a:t>מומלץ להסביר גם על הלוח את דרך מציאת ערך החלק בעזרת טבלת התאמה, תרשים או כל דרך אחרת.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19</a:t>
            </a:fld>
            <a:endParaRPr lang="x-none"/>
          </a:p>
        </p:txBody>
      </p:sp>
    </p:spTree>
    <p:extLst>
      <p:ext uri="{BB962C8B-B14F-4D97-AF65-F5344CB8AC3E}">
        <p14:creationId xmlns:p14="http://schemas.microsoft.com/office/powerpoint/2010/main" val="394186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sym typeface="Alef"/>
              </a:rPr>
              <a:t>משך השקופית: </a:t>
            </a:r>
            <a:r>
              <a:rPr lang="he-IL" b="1" dirty="0">
                <a:sym typeface="Alef"/>
              </a:rPr>
              <a:t>דקה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2</a:t>
            </a:fld>
            <a:endParaRPr lang="x-none"/>
          </a:p>
        </p:txBody>
      </p:sp>
    </p:spTree>
    <p:extLst>
      <p:ext uri="{BB962C8B-B14F-4D97-AF65-F5344CB8AC3E}">
        <p14:creationId xmlns:p14="http://schemas.microsoft.com/office/powerpoint/2010/main" val="814334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t>משך השקופית: </a:t>
            </a:r>
            <a:r>
              <a:rPr lang="he-IL" b="1" dirty="0"/>
              <a:t>3 דקות</a:t>
            </a:r>
          </a:p>
          <a:p>
            <a:pPr marL="0" lvl="0" indent="0" algn="r" rtl="1">
              <a:spcBef>
                <a:spcPts val="0"/>
              </a:spcBef>
              <a:spcAft>
                <a:spcPts val="0"/>
              </a:spcAft>
              <a:buNone/>
            </a:pPr>
            <a:r>
              <a:rPr lang="he-IL" dirty="0"/>
              <a:t>אסטרטגיות</a:t>
            </a:r>
            <a:r>
              <a:rPr lang="he-IL" baseline="0" dirty="0"/>
              <a:t> אפשריות: </a:t>
            </a:r>
          </a:p>
          <a:p>
            <a:pPr marL="228600" lvl="0" indent="-228600" algn="r" rtl="1">
              <a:spcBef>
                <a:spcPts val="0"/>
              </a:spcBef>
              <a:spcAft>
                <a:spcPts val="0"/>
              </a:spcAft>
              <a:buAutoNum type="arabicPeriod"/>
            </a:pPr>
            <a:r>
              <a:rPr lang="he-IL" baseline="0" dirty="0"/>
              <a:t>חלוקה של הריבוע למשולשים קטנים שכל אחד מהם מהווה 1/16 משטח הריבוע</a:t>
            </a:r>
          </a:p>
          <a:p>
            <a:pPr marL="228600" lvl="0" indent="-228600" algn="r" rtl="1">
              <a:spcBef>
                <a:spcPts val="0"/>
              </a:spcBef>
              <a:spcAft>
                <a:spcPts val="0"/>
              </a:spcAft>
              <a:buAutoNum type="arabicPeriod"/>
            </a:pPr>
            <a:r>
              <a:rPr lang="he-IL" baseline="0" dirty="0"/>
              <a:t>להעביר את אלכסון הריבוע ולהשלים את החלקים החסרים</a:t>
            </a:r>
          </a:p>
          <a:p>
            <a:pPr marL="228600" lvl="0" indent="-228600" algn="r" rtl="1">
              <a:spcBef>
                <a:spcPts val="0"/>
              </a:spcBef>
              <a:spcAft>
                <a:spcPts val="0"/>
              </a:spcAft>
              <a:buAutoNum type="arabicPeriod"/>
            </a:pPr>
            <a:endParaRPr lang="he-IL" baseline="0" dirty="0"/>
          </a:p>
          <a:p>
            <a:pPr marL="0" lvl="0" indent="0" algn="r" rtl="1">
              <a:spcBef>
                <a:spcPts val="0"/>
              </a:spcBef>
              <a:spcAft>
                <a:spcPts val="0"/>
              </a:spcAft>
              <a:buNone/>
            </a:pPr>
            <a:r>
              <a:rPr lang="he-IL" baseline="0" dirty="0"/>
              <a:t>בסעיף א' אני בחרתי לפעול לפי האסטרטגיה הראשונה והעברתי אלכסון שמחלק את הריבוע לשני חלקים שווים. ניתן לראות שהחלק הצבוע קטן מחצי. </a:t>
            </a:r>
          </a:p>
          <a:p>
            <a:pPr marL="0" lvl="0" indent="0" algn="r" rtl="1">
              <a:spcBef>
                <a:spcPts val="0"/>
              </a:spcBef>
              <a:spcAft>
                <a:spcPts val="0"/>
              </a:spcAft>
              <a:buNone/>
            </a:pPr>
            <a:r>
              <a:rPr lang="he-IL" baseline="0" dirty="0"/>
              <a:t>בסעיף ב'- נחלק את הריבוע לשישה-עשר משולשים קטנים. ניתן לראות שיש שמונה ריבועים צבועים מתוך שישה-עשר, כלומר חצי משטח הריבוע צבוע.</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aseline="0" dirty="0"/>
              <a:t>בסעיף ג'-נחלק את הריבוע לשישה-עשר משולשים קטנים. ניתן לראות שיש גם כן שמונה ריבועים צבועים מתוך שישה-עשר, כלומר גם בצורה ג' חצי משטח הריבוע צבוע.</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aseline="0" dirty="0"/>
              <a:t>בסעיף ד' - נחלק את הריבוע לשישה-עשר משולשים קטנים. ניתן לראות שיש תשעה ריבועים צבועים מתוך שישה-עשר, ולכן שטח הריבוע גדול ממחצית שטח הריבוע.</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baseline="0" dirty="0"/>
          </a:p>
          <a:p>
            <a:pPr marL="0" lvl="0" indent="0" algn="r" rtl="1">
              <a:spcBef>
                <a:spcPts val="0"/>
              </a:spcBef>
              <a:spcAft>
                <a:spcPts val="0"/>
              </a:spcAft>
              <a:buNone/>
            </a:pPr>
            <a:endParaRPr lang="he-IL" baseline="0" dirty="0"/>
          </a:p>
          <a:p>
            <a:pPr marL="228600" lvl="0" indent="-228600" algn="r" rtl="1">
              <a:spcBef>
                <a:spcPts val="0"/>
              </a:spcBef>
              <a:spcAft>
                <a:spcPts val="0"/>
              </a:spcAft>
              <a:buAutoNum type="arabicPeriod"/>
            </a:pP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20</a:t>
            </a:fld>
            <a:endParaRPr lang="x-none"/>
          </a:p>
        </p:txBody>
      </p:sp>
    </p:spTree>
    <p:extLst>
      <p:ext uri="{BB962C8B-B14F-4D97-AF65-F5344CB8AC3E}">
        <p14:creationId xmlns:p14="http://schemas.microsoft.com/office/powerpoint/2010/main" val="4249984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משך השקופית: </a:t>
            </a:r>
            <a:r>
              <a:rPr lang="he-IL" b="1" dirty="0"/>
              <a:t>דקה</a:t>
            </a:r>
          </a:p>
          <a:p>
            <a:pPr algn="r" rtl="1"/>
            <a:r>
              <a:rPr lang="he-IL" dirty="0"/>
              <a:t>משפט 1: באמצעות קיפולי נייר מצאנו בריבוע השלם מצולעים שונים: מלבן, מחומש, טרפז</a:t>
            </a:r>
          </a:p>
          <a:p>
            <a:pPr algn="r" rtl="1"/>
            <a:r>
              <a:rPr lang="he-IL" dirty="0"/>
              <a:t>משפט 2: </a:t>
            </a:r>
            <a:r>
              <a:rPr lang="he-IL" sz="1200" dirty="0">
                <a:solidFill>
                  <a:srgbClr val="424242"/>
                </a:solidFill>
                <a:latin typeface="Calibri" panose="020F0502020204030204" pitchFamily="34" charset="0"/>
                <a:cs typeface="Calibri" panose="020F0502020204030204" pitchFamily="34" charset="0"/>
                <a:sym typeface="Calibri"/>
              </a:rPr>
              <a:t>תרגלנו את אחת ממשמעויות השבר הפשוט: </a:t>
            </a:r>
            <a:r>
              <a:rPr lang="he-IL" sz="1200" dirty="0">
                <a:solidFill>
                  <a:srgbClr val="424242"/>
                </a:solidFill>
                <a:latin typeface="Calibri" panose="020F0502020204030204" pitchFamily="34" charset="0"/>
                <a:cs typeface="Calibri" panose="020F0502020204030204" pitchFamily="34" charset="0"/>
              </a:rPr>
              <a:t>חלק משלם. מצאנו איזה חלק מהווה משולש מתוך הריבוע השלם.</a:t>
            </a:r>
          </a:p>
          <a:p>
            <a:pPr algn="r" rtl="1"/>
            <a:r>
              <a:rPr lang="he-IL" dirty="0"/>
              <a:t>משפט 3: הצגנו את השטח בדרכים שונות: כשבר – איזה חלק מהווה שטח המחומש מהריבוע השלם, מצאנו את השטח כיחידת שטח (משולש) ומצאנו את השטח בדרך של חישוב חלק מכמות.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21</a:t>
            </a:fld>
            <a:endParaRPr lang="x-none"/>
          </a:p>
        </p:txBody>
      </p:sp>
    </p:spTree>
    <p:extLst>
      <p:ext uri="{BB962C8B-B14F-4D97-AF65-F5344CB8AC3E}">
        <p14:creationId xmlns:p14="http://schemas.microsoft.com/office/powerpoint/2010/main" val="3339747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t>משך השקופית: </a:t>
            </a:r>
            <a:r>
              <a:rPr lang="he-IL" b="1" dirty="0"/>
              <a:t>2 דקות</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22</a:t>
            </a:fld>
            <a:endParaRPr lang="x-none"/>
          </a:p>
        </p:txBody>
      </p:sp>
    </p:spTree>
    <p:extLst>
      <p:ext uri="{BB962C8B-B14F-4D97-AF65-F5344CB8AC3E}">
        <p14:creationId xmlns:p14="http://schemas.microsoft.com/office/powerpoint/2010/main" val="1820583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x-none"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1316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x-none" sz="1200" b="0" dirty="0"/>
              <a:t>משך השקף</a:t>
            </a:r>
            <a:r>
              <a:rPr lang="he-IL" sz="1200" b="0" dirty="0"/>
              <a:t>: </a:t>
            </a:r>
            <a:r>
              <a:rPr lang="x-none" sz="1200" b="1" dirty="0"/>
              <a:t>דקה</a:t>
            </a:r>
            <a:endParaRPr sz="1200" b="1" dirty="0"/>
          </a:p>
          <a:p>
            <a:pPr marL="171450" indent="-171450" algn="r" rtl="1">
              <a:buClr>
                <a:srgbClr val="000000"/>
              </a:buClr>
              <a:buSzPts val="1100"/>
              <a:buFont typeface="Arial" panose="020B0604020202020204" pitchFamily="34" charset="0"/>
              <a:buChar char="•"/>
            </a:pPr>
            <a:r>
              <a:rPr lang="x-none" dirty="0">
                <a:cs typeface="Calibri"/>
              </a:rPr>
              <a:t>יש להצטייד בדפים </a:t>
            </a:r>
            <a:r>
              <a:rPr lang="he-IL" dirty="0">
                <a:cs typeface="Calibri"/>
              </a:rPr>
              <a:t>(</a:t>
            </a:r>
            <a:r>
              <a:rPr lang="x-none" dirty="0">
                <a:cs typeface="Calibri"/>
              </a:rPr>
              <a:t>חלקים לבנים </a:t>
            </a:r>
            <a:r>
              <a:rPr lang="he-IL" dirty="0">
                <a:cs typeface="Calibri"/>
              </a:rPr>
              <a:t>או דף "</a:t>
            </a:r>
            <a:r>
              <a:rPr lang="he-IL" dirty="0" err="1">
                <a:cs typeface="Calibri"/>
              </a:rPr>
              <a:t>ממו</a:t>
            </a:r>
            <a:r>
              <a:rPr lang="he-IL" dirty="0">
                <a:cs typeface="Calibri"/>
              </a:rPr>
              <a:t>"), </a:t>
            </a:r>
            <a:r>
              <a:rPr lang="x-none" dirty="0">
                <a:cs typeface="Calibri"/>
              </a:rPr>
              <a:t>ע</a:t>
            </a:r>
            <a:r>
              <a:rPr lang="he-IL" dirty="0">
                <a:cs typeface="Calibri"/>
              </a:rPr>
              <a:t>י</a:t>
            </a:r>
            <a:r>
              <a:rPr lang="x-none" dirty="0" err="1">
                <a:cs typeface="Calibri"/>
              </a:rPr>
              <a:t>פרון</a:t>
            </a:r>
            <a:r>
              <a:rPr lang="he-IL" dirty="0">
                <a:cs typeface="Calibri"/>
              </a:rPr>
              <a:t>, </a:t>
            </a:r>
            <a:r>
              <a:rPr lang="x-none" dirty="0" err="1">
                <a:cs typeface="Calibri"/>
              </a:rPr>
              <a:t>מספריים</a:t>
            </a:r>
            <a:r>
              <a:rPr lang="he-IL" dirty="0">
                <a:cs typeface="Calibri"/>
              </a:rPr>
              <a:t>, צבעים, סרגל, נייר משובץ ונייר אפייה.</a:t>
            </a:r>
          </a:p>
          <a:p>
            <a:pPr marL="171450" marR="0" lvl="0" indent="-171450" algn="r" rtl="1">
              <a:lnSpc>
                <a:spcPct val="100000"/>
              </a:lnSpc>
              <a:spcBef>
                <a:spcPts val="0"/>
              </a:spcBef>
              <a:spcAft>
                <a:spcPts val="0"/>
              </a:spcAft>
              <a:buClr>
                <a:srgbClr val="000000"/>
              </a:buClr>
              <a:buSzPts val="1100"/>
              <a:buFont typeface="Arial" panose="020B0604020202020204" pitchFamily="34" charset="0"/>
              <a:buChar char="•"/>
            </a:pPr>
            <a:endParaRPr lang="he-IL" sz="1200" dirty="0"/>
          </a:p>
          <a:p>
            <a:pPr marL="171450" marR="0" lvl="0" indent="-171450" algn="r" rtl="1">
              <a:lnSpc>
                <a:spcPct val="100000"/>
              </a:lnSpc>
              <a:spcBef>
                <a:spcPts val="0"/>
              </a:spcBef>
              <a:spcAft>
                <a:spcPts val="0"/>
              </a:spcAft>
              <a:buClr>
                <a:srgbClr val="000000"/>
              </a:buClr>
              <a:buSzPts val="1100"/>
              <a:buFont typeface="Arial" panose="020B0604020202020204" pitchFamily="34" charset="0"/>
              <a:buChar char="•"/>
            </a:pPr>
            <a:r>
              <a:rPr lang="x-none" sz="1200" dirty="0"/>
              <a:t>וודאו שכולם הצטיידו בעזרים הנדרשים</a:t>
            </a:r>
            <a:r>
              <a:rPr lang="he-IL" sz="1200" dirty="0"/>
              <a:t>. </a:t>
            </a:r>
            <a:r>
              <a:rPr lang="x-none" sz="1200" dirty="0"/>
              <a:t>מומלץ שעזרים אלו יהיו גם אצלכם עבור הדגמה</a:t>
            </a:r>
            <a:r>
              <a:rPr lang="he-IL" sz="1200" dirty="0"/>
              <a:t>.</a:t>
            </a:r>
            <a:endParaRPr lang="he-IL" sz="1200" dirty="0">
              <a:solidFill>
                <a:srgbClr val="FF0000"/>
              </a:solidFill>
            </a:endParaRPr>
          </a:p>
          <a:p>
            <a:pPr marL="171450" marR="0" lvl="0" indent="-171450" algn="r" rtl="1">
              <a:lnSpc>
                <a:spcPct val="100000"/>
              </a:lnSpc>
              <a:spcBef>
                <a:spcPts val="0"/>
              </a:spcBef>
              <a:spcAft>
                <a:spcPts val="0"/>
              </a:spcAft>
              <a:buClr>
                <a:srgbClr val="000000"/>
              </a:buClr>
              <a:buSzPts val="1100"/>
              <a:buFont typeface="Arial" panose="020B0604020202020204" pitchFamily="34" charset="0"/>
              <a:buChar char="•"/>
            </a:pPr>
            <a:r>
              <a:rPr lang="x-none" sz="1200" dirty="0">
                <a:solidFill>
                  <a:srgbClr val="FF0000"/>
                </a:solidFill>
              </a:rPr>
              <a:t>זה הזמן להציג את </a:t>
            </a:r>
            <a:r>
              <a:rPr lang="x-none" sz="1200" b="0" i="0" u="none" strike="noStrike" cap="none" dirty="0">
                <a:solidFill>
                  <a:srgbClr val="000000"/>
                </a:solidFill>
                <a:latin typeface="Arial"/>
                <a:ea typeface="Arial"/>
                <a:cs typeface="Arial"/>
                <a:sym typeface="Arial"/>
              </a:rPr>
              <a:t>כללי ההתנהגות בשיעור</a:t>
            </a:r>
            <a:r>
              <a:rPr lang="he-IL" sz="1200" b="0" i="0" u="none" strike="noStrike" cap="none" dirty="0">
                <a:solidFill>
                  <a:srgbClr val="000000"/>
                </a:solidFill>
                <a:latin typeface="Arial"/>
                <a:ea typeface="Arial"/>
                <a:cs typeface="Arial"/>
                <a:sym typeface="Arial"/>
              </a:rPr>
              <a:t>: </a:t>
            </a:r>
            <a:r>
              <a:rPr lang="x-none" sz="1200" b="0" i="0" u="none" strike="noStrike" cap="none" dirty="0">
                <a:solidFill>
                  <a:srgbClr val="000000"/>
                </a:solidFill>
                <a:latin typeface="Arial"/>
                <a:ea typeface="Arial"/>
                <a:cs typeface="Arial"/>
                <a:sym typeface="Arial"/>
              </a:rPr>
              <a:t>בקשו מהלומדים להרחיק אמצעים מסיחים</a:t>
            </a:r>
            <a:r>
              <a:rPr lang="he-IL" sz="1200" b="0" i="0" u="none" strike="noStrike" cap="none" dirty="0">
                <a:solidFill>
                  <a:srgbClr val="000000"/>
                </a:solidFill>
                <a:latin typeface="Arial"/>
                <a:ea typeface="Arial"/>
                <a:cs typeface="Arial"/>
                <a:sym typeface="Arial"/>
              </a:rPr>
              <a:t>, </a:t>
            </a:r>
            <a:r>
              <a:rPr lang="x-none" sz="1200" b="0" i="0" u="none" strike="noStrike" cap="none" dirty="0">
                <a:solidFill>
                  <a:srgbClr val="000000"/>
                </a:solidFill>
                <a:latin typeface="Arial"/>
                <a:ea typeface="Arial"/>
                <a:cs typeface="Arial"/>
                <a:sym typeface="Arial"/>
              </a:rPr>
              <a:t>להתיישב בחדר שקט</a:t>
            </a:r>
            <a:r>
              <a:rPr lang="he-IL" sz="1200" b="0" i="0" u="none" strike="noStrike" cap="none" dirty="0">
                <a:solidFill>
                  <a:srgbClr val="000000"/>
                </a:solidFill>
                <a:latin typeface="Arial"/>
                <a:ea typeface="Arial"/>
                <a:cs typeface="Arial"/>
                <a:sym typeface="Arial"/>
              </a:rPr>
              <a:t>, </a:t>
            </a:r>
            <a:r>
              <a:rPr lang="x-none" sz="1200" b="0" i="0" u="none" strike="noStrike" cap="none" dirty="0">
                <a:solidFill>
                  <a:srgbClr val="000000"/>
                </a:solidFill>
                <a:latin typeface="Arial"/>
                <a:ea typeface="Arial"/>
                <a:cs typeface="Arial"/>
                <a:sym typeface="Arial"/>
              </a:rPr>
              <a:t>להניח כוס מים לידם</a:t>
            </a:r>
            <a:r>
              <a:rPr lang="he-IL" sz="1200" b="0" i="0" u="none" strike="noStrike" cap="none" dirty="0">
                <a:solidFill>
                  <a:srgbClr val="000000"/>
                </a:solidFill>
                <a:latin typeface="Arial"/>
                <a:ea typeface="Arial"/>
                <a:cs typeface="Arial"/>
                <a:sym typeface="Arial"/>
              </a:rPr>
              <a:t>, </a:t>
            </a:r>
            <a:r>
              <a:rPr lang="x-none" sz="1200" b="0" i="0" u="none" strike="noStrike" cap="none" dirty="0">
                <a:solidFill>
                  <a:srgbClr val="000000"/>
                </a:solidFill>
                <a:latin typeface="Arial"/>
                <a:ea typeface="Arial"/>
                <a:cs typeface="Arial"/>
                <a:sym typeface="Arial"/>
              </a:rPr>
              <a:t>ובעיקר להתמקד במפגש.</a:t>
            </a:r>
            <a:endParaRPr dirty="0"/>
          </a:p>
        </p:txBody>
      </p:sp>
      <p:sp>
        <p:nvSpPr>
          <p:cNvPr id="140" name="Google Shape;14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3</a:t>
            </a:fld>
            <a:endParaRPr/>
          </a:p>
        </p:txBody>
      </p:sp>
      <p:sp>
        <p:nvSpPr>
          <p:cNvPr id="2" name="מציין מיקום של כותרת תחתונה 1">
            <a:extLst>
              <a:ext uri="{FF2B5EF4-FFF2-40B4-BE49-F238E27FC236}">
                <a16:creationId xmlns:a16="http://schemas.microsoft.com/office/drawing/2014/main" id="{01659AE8-515B-443E-AA4E-121DC35DCFEC}"/>
              </a:ext>
            </a:extLst>
          </p:cNvPr>
          <p:cNvSpPr>
            <a:spLocks noGrp="1"/>
          </p:cNvSpPr>
          <p:nvPr>
            <p:ph type="ftr" idx="11"/>
          </p:nvPr>
        </p:nvSpPr>
        <p:spPr/>
        <p:txBody>
          <a:bodyPr/>
          <a:lstStyle/>
          <a:p>
            <a:r>
              <a:rPr lang="he-IL"/>
              <a:t>ד"ר רינה גפני, שיקופים, הזזות וסיבובים-גיאומטריה בכיף</a:t>
            </a:r>
          </a:p>
        </p:txBody>
      </p:sp>
    </p:spTree>
    <p:extLst>
      <p:ext uri="{BB962C8B-B14F-4D97-AF65-F5344CB8AC3E}">
        <p14:creationId xmlns:p14="http://schemas.microsoft.com/office/powerpoint/2010/main" val="4180422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t>משך השקופית: </a:t>
            </a:r>
            <a:r>
              <a:rPr lang="he-IL" b="1" dirty="0"/>
              <a:t>דקה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4</a:t>
            </a:fld>
            <a:endParaRPr lang="x-none"/>
          </a:p>
        </p:txBody>
      </p:sp>
    </p:spTree>
    <p:extLst>
      <p:ext uri="{BB962C8B-B14F-4D97-AF65-F5344CB8AC3E}">
        <p14:creationId xmlns:p14="http://schemas.microsoft.com/office/powerpoint/2010/main" val="3385185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7200016cf6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7200016cf6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None/>
            </a:pPr>
            <a:r>
              <a:rPr lang="he-IL" dirty="0"/>
              <a:t>משך השקופית:</a:t>
            </a:r>
            <a:r>
              <a:rPr lang="he-IL" b="1" dirty="0"/>
              <a:t> 2 דקות</a:t>
            </a:r>
          </a:p>
          <a:p>
            <a:pPr marL="0" lvl="0" indent="0" algn="r" rtl="1">
              <a:spcBef>
                <a:spcPts val="0"/>
              </a:spcBef>
              <a:spcAft>
                <a:spcPts val="0"/>
              </a:spcAft>
              <a:buNone/>
            </a:pPr>
            <a:r>
              <a:rPr lang="he-IL" dirty="0"/>
              <a:t>מומלץ שלמורה יהיה דגם של הפעילות מוכן מראש.</a:t>
            </a:r>
          </a:p>
          <a:p>
            <a:pPr marL="171450" lvl="0" indent="-171450" algn="r" rtl="1">
              <a:spcBef>
                <a:spcPts val="0"/>
              </a:spcBef>
              <a:spcAft>
                <a:spcPts val="0"/>
              </a:spcAft>
              <a:buFont typeface="Arial" panose="020B0604020202020204" pitchFamily="34" charset="0"/>
              <a:buChar char="•"/>
            </a:pPr>
            <a:r>
              <a:rPr lang="he-IL" dirty="0"/>
              <a:t>מי שיש ברשותו דף "</a:t>
            </a:r>
            <a:r>
              <a:rPr lang="he-IL" dirty="0" err="1"/>
              <a:t>ממו</a:t>
            </a:r>
            <a:r>
              <a:rPr lang="he-IL" dirty="0"/>
              <a:t>" יכול לדלג על השלב הזה. </a:t>
            </a:r>
          </a:p>
          <a:p>
            <a:pPr marL="171450" lvl="0" indent="-171450" algn="r" rtl="1">
              <a:spcBef>
                <a:spcPts val="0"/>
              </a:spcBef>
              <a:spcAft>
                <a:spcPts val="0"/>
              </a:spcAft>
              <a:buFont typeface="Arial" panose="020B0604020202020204" pitchFamily="34" charset="0"/>
              <a:buChar char="•"/>
            </a:pPr>
            <a:r>
              <a:rPr lang="he-IL" dirty="0"/>
              <a:t>היעזרו בסרגל שברשותכם על מנת למדוד 8 ס"מ.</a:t>
            </a:r>
          </a:p>
          <a:p>
            <a:pPr marL="171450" lvl="0" indent="-171450" algn="r" rtl="1">
              <a:spcBef>
                <a:spcPts val="0"/>
              </a:spcBef>
              <a:spcAft>
                <a:spcPts val="0"/>
              </a:spcAft>
              <a:buFont typeface="Arial" panose="020B0604020202020204" pitchFamily="34" charset="0"/>
              <a:buChar char="•"/>
            </a:pPr>
            <a:r>
              <a:rPr lang="he-IL" dirty="0"/>
              <a:t>כדאי להמליץ שאחת מפינות הדף תהיה אחד מקדקודי הריבוע.</a:t>
            </a:r>
          </a:p>
          <a:p>
            <a:pPr marL="0" lvl="0" indent="0" algn="r" rtl="1">
              <a:spcBef>
                <a:spcPts val="0"/>
              </a:spcBef>
              <a:spcAft>
                <a:spcPts val="0"/>
              </a:spcAft>
              <a:buNone/>
            </a:pPr>
            <a:r>
              <a:rPr lang="he-IL" dirty="0"/>
              <a:t>מומלץ שלמורה יהיה דף 4</a:t>
            </a:r>
            <a:r>
              <a:rPr lang="en-US" dirty="0"/>
              <a:t>A</a:t>
            </a:r>
            <a:r>
              <a:rPr lang="he-IL" dirty="0"/>
              <a:t> להמחשה.</a:t>
            </a:r>
            <a:r>
              <a:rPr lang="he-IL" baseline="0" dirty="0"/>
              <a:t> </a:t>
            </a:r>
            <a:r>
              <a:rPr lang="he-IL" dirty="0"/>
              <a:t>ניתן להשתמש בדף "</a:t>
            </a:r>
            <a:r>
              <a:rPr lang="he-IL" dirty="0" err="1"/>
              <a:t>ממו</a:t>
            </a:r>
            <a:r>
              <a:rPr lang="he-IL" dirty="0"/>
              <a:t>".</a:t>
            </a:r>
            <a:endParaRPr dirty="0"/>
          </a:p>
        </p:txBody>
      </p:sp>
      <p:sp>
        <p:nvSpPr>
          <p:cNvPr id="175" name="Google Shape;175;g7200016cf6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x-none"/>
              <a:pPr marL="0" lvl="0" indent="0" algn="r" rtl="0">
                <a:spcBef>
                  <a:spcPts val="0"/>
                </a:spcBef>
                <a:spcAft>
                  <a:spcPts val="0"/>
                </a:spcAft>
                <a:buClr>
                  <a:srgbClr val="000000"/>
                </a:buClr>
                <a:buFont typeface="Arial"/>
                <a:buNone/>
              </a:pPr>
              <a:t>5</a:t>
            </a:fld>
            <a:endParaRPr/>
          </a:p>
        </p:txBody>
      </p:sp>
    </p:spTree>
    <p:extLst>
      <p:ext uri="{BB962C8B-B14F-4D97-AF65-F5344CB8AC3E}">
        <p14:creationId xmlns:p14="http://schemas.microsoft.com/office/powerpoint/2010/main" val="2331887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7200014bc4_2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7200014bc4_2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None/>
            </a:pPr>
            <a:r>
              <a:rPr lang="he-IL" dirty="0"/>
              <a:t>משך השקופית: </a:t>
            </a:r>
            <a:r>
              <a:rPr lang="he-IL" b="1" dirty="0"/>
              <a:t>דקה</a:t>
            </a:r>
          </a:p>
          <a:p>
            <a:pPr marL="0" lvl="0" indent="0" algn="r" rtl="1">
              <a:spcBef>
                <a:spcPts val="0"/>
              </a:spcBef>
              <a:spcAft>
                <a:spcPts val="0"/>
              </a:spcAft>
              <a:buNone/>
            </a:pPr>
            <a:r>
              <a:rPr lang="he-IL" dirty="0"/>
              <a:t>הריבוע הוא השלם.</a:t>
            </a:r>
          </a:p>
          <a:p>
            <a:pPr marL="0" lvl="0" indent="0" algn="r" rtl="1">
              <a:spcBef>
                <a:spcPts val="0"/>
              </a:spcBef>
              <a:spcAft>
                <a:spcPts val="0"/>
              </a:spcAft>
              <a:buNone/>
            </a:pPr>
            <a:r>
              <a:rPr lang="he-IL" dirty="0"/>
              <a:t>הריבוע מחולק לארבעה משולשים שווים ולכן כל משולש הוא רבע מהריבוע.</a:t>
            </a:r>
            <a:endParaRPr dirty="0"/>
          </a:p>
        </p:txBody>
      </p:sp>
      <p:sp>
        <p:nvSpPr>
          <p:cNvPr id="188" name="Google Shape;188;g7200014bc4_2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x-none"/>
              <a:pPr marL="0" lvl="0" indent="0" algn="r" rtl="0">
                <a:spcBef>
                  <a:spcPts val="0"/>
                </a:spcBef>
                <a:spcAft>
                  <a:spcPts val="0"/>
                </a:spcAft>
                <a:buClr>
                  <a:srgbClr val="000000"/>
                </a:buClr>
                <a:buFont typeface="Arial"/>
                <a:buNone/>
              </a:pPr>
              <a:t>6</a:t>
            </a:fld>
            <a:endParaRPr/>
          </a:p>
        </p:txBody>
      </p:sp>
    </p:spTree>
    <p:extLst>
      <p:ext uri="{BB962C8B-B14F-4D97-AF65-F5344CB8AC3E}">
        <p14:creationId xmlns:p14="http://schemas.microsoft.com/office/powerpoint/2010/main" val="4151147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משך השקופית: </a:t>
            </a:r>
            <a:r>
              <a:rPr lang="he-IL" b="1" dirty="0"/>
              <a:t>3 דקות</a:t>
            </a:r>
            <a:endParaRPr lang="en-US" b="1" dirty="0"/>
          </a:p>
          <a:p>
            <a:pPr algn="r"/>
            <a:r>
              <a:rPr lang="he-IL" dirty="0"/>
              <a:t>נסו לדייק בעבודתכם.</a:t>
            </a:r>
          </a:p>
          <a:p>
            <a:pPr algn="r"/>
            <a:r>
              <a:rPr lang="he-IL" dirty="0"/>
              <a:t>עליכם לקפל את כל ארבעת הקדקודים.</a:t>
            </a:r>
            <a:endParaRPr lang="en-US" dirty="0"/>
          </a:p>
          <a:p>
            <a:pPr algn="r"/>
            <a:r>
              <a:rPr lang="he-IL" dirty="0"/>
              <a:t>קיבלנו ריבוע. </a:t>
            </a:r>
            <a:endParaRPr lang="en-US" dirty="0"/>
          </a:p>
          <a:p>
            <a:pPr algn="r"/>
            <a:r>
              <a:rPr lang="he-IL" dirty="0"/>
              <a:t>לריבוע יש 4 צלעות שוות וארבע זוויות שוות. </a:t>
            </a:r>
            <a:endParaRPr lang="en-US" dirty="0"/>
          </a:p>
          <a:p>
            <a:pPr algn="r"/>
            <a:r>
              <a:rPr lang="he-IL" dirty="0"/>
              <a:t>איך יודעים? (מומלץ להציג בפני הילדים את הבדיקה)</a:t>
            </a:r>
            <a:r>
              <a:rPr lang="en-US" dirty="0"/>
              <a:t> </a:t>
            </a:r>
            <a:endParaRPr lang="he-IL" dirty="0"/>
          </a:p>
          <a:p>
            <a:pPr algn="r"/>
            <a:r>
              <a:rPr lang="he-IL" dirty="0"/>
              <a:t>נבדוק בעזרת סרגל או בעזרת פינה של דף שאכן גודל כל אחת מהזוויות היא 90 מעלות. </a:t>
            </a:r>
          </a:p>
          <a:p>
            <a:pPr algn="r"/>
            <a:r>
              <a:rPr lang="he-IL" dirty="0"/>
              <a:t>האם 4 זוויות ישרות הוא תנאי מספיק כדי לקבוע שזהו ריבוע?</a:t>
            </a:r>
          </a:p>
          <a:p>
            <a:pPr algn="r"/>
            <a:r>
              <a:rPr lang="he-IL" dirty="0"/>
              <a:t>לא. תכונה נוספת שצריכה להתקיים היא שכל הצלעות שוות. נבדוק בעזרת סרגל ששתי צלעות סמוכות שוות. מלבן בעל שתי צלעות סמוכות שוות הוא ריבוע.</a:t>
            </a:r>
            <a:endParaRPr lang="en-US" dirty="0"/>
          </a:p>
          <a:p>
            <a:pPr algn="r"/>
            <a:endParaRPr lang="en-US" dirty="0"/>
          </a:p>
          <a:p>
            <a:pPr algn="r"/>
            <a:r>
              <a:rPr lang="he-IL" dirty="0"/>
              <a:t>לריבוע יש 4 צלעות שוות וארבע זוויות שוות. </a:t>
            </a:r>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7</a:t>
            </a:fld>
            <a:endParaRPr lang="x-none"/>
          </a:p>
        </p:txBody>
      </p:sp>
    </p:spTree>
    <p:extLst>
      <p:ext uri="{BB962C8B-B14F-4D97-AF65-F5344CB8AC3E}">
        <p14:creationId xmlns:p14="http://schemas.microsoft.com/office/powerpoint/2010/main" val="2206161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משך השקופית: </a:t>
            </a:r>
            <a:r>
              <a:rPr lang="he-IL" b="1" dirty="0"/>
              <a:t>דקה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8</a:t>
            </a:fld>
            <a:endParaRPr lang="x-none"/>
          </a:p>
        </p:txBody>
      </p:sp>
    </p:spTree>
    <p:extLst>
      <p:ext uri="{BB962C8B-B14F-4D97-AF65-F5344CB8AC3E}">
        <p14:creationId xmlns:p14="http://schemas.microsoft.com/office/powerpoint/2010/main" val="3120061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משך השקופית:</a:t>
            </a:r>
            <a:r>
              <a:rPr lang="he-IL" b="1" dirty="0"/>
              <a:t> 2 דקות</a:t>
            </a:r>
          </a:p>
          <a:p>
            <a:pPr algn="r" rtl="1"/>
            <a:r>
              <a:rPr lang="he-IL" dirty="0"/>
              <a:t>ניתן לראות שהריבוע שנוצר לנו (הכחול) מורכב מארבעה משולשים זהים.</a:t>
            </a:r>
          </a:p>
          <a:p>
            <a:pPr algn="r" rtl="1"/>
            <a:r>
              <a:rPr lang="he-IL" dirty="0"/>
              <a:t>גם בחלק שנותר מהריבוע השלם יש ארבעה משולשים זהים אשר זהים לארבעת המשולשים הכחולים שבריבוע.</a:t>
            </a:r>
          </a:p>
          <a:p>
            <a:pPr algn="r" rtl="1"/>
            <a:r>
              <a:rPr lang="he-IL" dirty="0"/>
              <a:t>הריבוע השלם מורכב סך </a:t>
            </a:r>
            <a:r>
              <a:rPr lang="he-IL" dirty="0" err="1"/>
              <a:t>הכל</a:t>
            </a:r>
            <a:r>
              <a:rPr lang="he-IL" dirty="0"/>
              <a:t> משמונה משולשים.</a:t>
            </a:r>
          </a:p>
          <a:p>
            <a:pPr algn="r" rtl="1"/>
            <a:r>
              <a:rPr lang="he-IL" dirty="0"/>
              <a:t>ולכן הריבוע שקבלנו מהווה 4/8 מהריבוע השלם וכשנצמצם נקבל ½.</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9</a:t>
            </a:fld>
            <a:endParaRPr lang="x-none"/>
          </a:p>
        </p:txBody>
      </p:sp>
    </p:spTree>
    <p:extLst>
      <p:ext uri="{BB962C8B-B14F-4D97-AF65-F5344CB8AC3E}">
        <p14:creationId xmlns:p14="http://schemas.microsoft.com/office/powerpoint/2010/main" val="4218303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119157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br>
              <a:rPr lang="en-US" dirty="0"/>
            </a:br>
            <a:r>
              <a:rPr lang="he-IL" dirty="0"/>
              <a:t>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972258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Tree>
    <p:extLst>
      <p:ext uri="{BB962C8B-B14F-4D97-AF65-F5344CB8AC3E}">
        <p14:creationId xmlns:p14="http://schemas.microsoft.com/office/powerpoint/2010/main" val="122679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3433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הקניית ידע">
  <p:cSld name="2_הקניית ידע">
    <p:spTree>
      <p:nvGrpSpPr>
        <p:cNvPr id="1" name="Shape 92"/>
        <p:cNvGrpSpPr/>
        <p:nvPr/>
      </p:nvGrpSpPr>
      <p:grpSpPr>
        <a:xfrm>
          <a:off x="0" y="0"/>
          <a:ext cx="0" cy="0"/>
          <a:chOff x="0" y="0"/>
          <a:chExt cx="0" cy="0"/>
        </a:xfrm>
      </p:grpSpPr>
      <p:pic>
        <p:nvPicPr>
          <p:cNvPr id="93" name="Google Shape;93;p17"/>
          <p:cNvPicPr preferRelativeResize="0"/>
          <p:nvPr/>
        </p:nvPicPr>
        <p:blipFill rotWithShape="1">
          <a:blip r:embed="rId2">
            <a:alphaModFix/>
          </a:blip>
          <a:srcRect t="12243" b="63870"/>
          <a:stretch/>
        </p:blipFill>
        <p:spPr>
          <a:xfrm>
            <a:off x="0" y="0"/>
            <a:ext cx="12192000" cy="1638095"/>
          </a:xfrm>
          <a:prstGeom prst="rect">
            <a:avLst/>
          </a:prstGeom>
          <a:noFill/>
          <a:ln>
            <a:noFill/>
          </a:ln>
        </p:spPr>
      </p:pic>
      <p:grpSp>
        <p:nvGrpSpPr>
          <p:cNvPr id="94" name="Google Shape;94;p17"/>
          <p:cNvGrpSpPr/>
          <p:nvPr/>
        </p:nvGrpSpPr>
        <p:grpSpPr>
          <a:xfrm>
            <a:off x="358720" y="6187645"/>
            <a:ext cx="3913126" cy="506400"/>
            <a:chOff x="358720" y="6187645"/>
            <a:chExt cx="3913126" cy="506400"/>
          </a:xfrm>
        </p:grpSpPr>
        <p:cxnSp>
          <p:nvCxnSpPr>
            <p:cNvPr id="95" name="Google Shape;95;p17"/>
            <p:cNvCxnSpPr/>
            <p:nvPr/>
          </p:nvCxnSpPr>
          <p:spPr>
            <a:xfrm>
              <a:off x="865046" y="6434480"/>
              <a:ext cx="3406800" cy="12900"/>
            </a:xfrm>
            <a:prstGeom prst="straightConnector1">
              <a:avLst/>
            </a:prstGeom>
            <a:noFill/>
            <a:ln w="38100" cap="flat" cmpd="sng">
              <a:solidFill>
                <a:srgbClr val="FFC000"/>
              </a:solidFill>
              <a:prstDash val="solid"/>
              <a:miter lim="800000"/>
              <a:headEnd type="none" w="sm" len="sm"/>
              <a:tailEnd type="none" w="sm" len="sm"/>
            </a:ln>
          </p:spPr>
        </p:cxnSp>
        <p:sp>
          <p:nvSpPr>
            <p:cNvPr id="96" name="Google Shape;96;p17"/>
            <p:cNvSpPr/>
            <p:nvPr/>
          </p:nvSpPr>
          <p:spPr>
            <a:xfrm rot="-5400000">
              <a:off x="358720" y="6187645"/>
              <a:ext cx="506400" cy="506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7" name="Google Shape;97;p17"/>
            <p:cNvSpPr/>
            <p:nvPr/>
          </p:nvSpPr>
          <p:spPr>
            <a:xfrm>
              <a:off x="781297" y="6357132"/>
              <a:ext cx="167400" cy="167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98" name="Google Shape;98;p17"/>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99" name="Google Shape;99;p17"/>
          <p:cNvSpPr txBox="1">
            <a:spLocks noGrp="1"/>
          </p:cNvSpPr>
          <p:nvPr>
            <p:ph type="body" idx="1"/>
          </p:nvPr>
        </p:nvSpPr>
        <p:spPr>
          <a:xfrm>
            <a:off x="1671638" y="1928813"/>
            <a:ext cx="9572700" cy="3844800"/>
          </a:xfrm>
          <a:prstGeom prst="rect">
            <a:avLst/>
          </a:prstGeom>
          <a:noFill/>
          <a:ln>
            <a:noFill/>
          </a:ln>
        </p:spPr>
        <p:txBody>
          <a:bodyPr spcFirstLastPara="1" wrap="square" lIns="91425" tIns="45700" rIns="91425" bIns="45700" anchor="t" anchorCtr="0">
            <a:noAutofit/>
          </a:bodyPr>
          <a:lstStyle>
            <a:lvl1pPr marL="457200" lvl="0" indent="-228600" algn="ctr" rtl="1">
              <a:lnSpc>
                <a:spcPct val="90000"/>
              </a:lnSpc>
              <a:spcBef>
                <a:spcPts val="800"/>
              </a:spcBef>
              <a:spcAft>
                <a:spcPts val="0"/>
              </a:spcAft>
              <a:buClr>
                <a:schemeClr val="dk1"/>
              </a:buClr>
              <a:buSzPts val="3600"/>
              <a:buNone/>
              <a:defRPr sz="36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2100"/>
              </a:spcBef>
              <a:spcAft>
                <a:spcPts val="0"/>
              </a:spcAft>
              <a:buClr>
                <a:schemeClr val="dk1"/>
              </a:buClr>
              <a:buSzPts val="2000"/>
              <a:buNone/>
              <a:defRPr/>
            </a:lvl3pPr>
            <a:lvl4pPr marL="1828800" lvl="3" indent="-228600" algn="ctr" rtl="1">
              <a:lnSpc>
                <a:spcPct val="90000"/>
              </a:lnSpc>
              <a:spcBef>
                <a:spcPts val="2100"/>
              </a:spcBef>
              <a:spcAft>
                <a:spcPts val="0"/>
              </a:spcAft>
              <a:buClr>
                <a:schemeClr val="dk1"/>
              </a:buClr>
              <a:buSzPts val="1800"/>
              <a:buNone/>
              <a:defRPr/>
            </a:lvl4pPr>
            <a:lvl5pPr marL="2286000" lvl="4" indent="-228600" algn="ctr" rtl="1">
              <a:lnSpc>
                <a:spcPct val="90000"/>
              </a:lnSpc>
              <a:spcBef>
                <a:spcPts val="2100"/>
              </a:spcBef>
              <a:spcAft>
                <a:spcPts val="0"/>
              </a:spcAft>
              <a:buClr>
                <a:schemeClr val="dk1"/>
              </a:buClr>
              <a:buSzPts val="1800"/>
              <a:buNone/>
              <a:defRPr/>
            </a:lvl5pPr>
            <a:lvl6pPr marL="2743200" lvl="5" indent="-342900" algn="l" rtl="0">
              <a:lnSpc>
                <a:spcPct val="90000"/>
              </a:lnSpc>
              <a:spcBef>
                <a:spcPts val="2100"/>
              </a:spcBef>
              <a:spcAft>
                <a:spcPts val="0"/>
              </a:spcAft>
              <a:buClr>
                <a:schemeClr val="dk1"/>
              </a:buClr>
              <a:buSzPts val="1800"/>
              <a:buChar char="■"/>
              <a:defRPr/>
            </a:lvl6pPr>
            <a:lvl7pPr marL="3200400" lvl="6" indent="-342900" algn="l" rtl="0">
              <a:lnSpc>
                <a:spcPct val="90000"/>
              </a:lnSpc>
              <a:spcBef>
                <a:spcPts val="2100"/>
              </a:spcBef>
              <a:spcAft>
                <a:spcPts val="0"/>
              </a:spcAft>
              <a:buClr>
                <a:schemeClr val="dk1"/>
              </a:buClr>
              <a:buSzPts val="1800"/>
              <a:buChar char="●"/>
              <a:defRPr/>
            </a:lvl7pPr>
            <a:lvl8pPr marL="3657600" lvl="7" indent="-342900" algn="l" rtl="0">
              <a:lnSpc>
                <a:spcPct val="90000"/>
              </a:lnSpc>
              <a:spcBef>
                <a:spcPts val="2100"/>
              </a:spcBef>
              <a:spcAft>
                <a:spcPts val="0"/>
              </a:spcAft>
              <a:buClr>
                <a:schemeClr val="dk1"/>
              </a:buClr>
              <a:buSzPts val="1800"/>
              <a:buChar char="○"/>
              <a:defRPr/>
            </a:lvl8pPr>
            <a:lvl9pPr marL="4114800" lvl="8" indent="-342900" algn="l" rtl="0">
              <a:lnSpc>
                <a:spcPct val="90000"/>
              </a:lnSpc>
              <a:spcBef>
                <a:spcPts val="2100"/>
              </a:spcBef>
              <a:spcAft>
                <a:spcPts val="2100"/>
              </a:spcAft>
              <a:buClr>
                <a:schemeClr val="dk1"/>
              </a:buClr>
              <a:buSzPts val="1800"/>
              <a:buChar char="■"/>
              <a:defRPr/>
            </a:lvl9pPr>
          </a:lstStyle>
          <a:p>
            <a:endParaRPr/>
          </a:p>
        </p:txBody>
      </p:sp>
      <p:sp>
        <p:nvSpPr>
          <p:cNvPr id="100" name="Google Shape;100;p17"/>
          <p:cNvSpPr/>
          <p:nvPr/>
        </p:nvSpPr>
        <p:spPr>
          <a:xfrm rot="-5400000">
            <a:off x="11332780" y="835080"/>
            <a:ext cx="176700" cy="176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11074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מה להביא לשיעור?">
  <p:cSld name="1_מה להביא לשיעור?">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86" name="Google Shape;86;p16"/>
          <p:cNvSpPr txBox="1">
            <a:spLocks noGrp="1"/>
          </p:cNvSpPr>
          <p:nvPr>
            <p:ph type="body" idx="1"/>
          </p:nvPr>
        </p:nvSpPr>
        <p:spPr>
          <a:xfrm>
            <a:off x="839788" y="1741679"/>
            <a:ext cx="5157900" cy="3684600"/>
          </a:xfrm>
          <a:prstGeom prst="rect">
            <a:avLst/>
          </a:prstGeom>
          <a:noFill/>
          <a:ln>
            <a:noFill/>
          </a:ln>
        </p:spPr>
        <p:txBody>
          <a:bodyPr spcFirstLastPara="1" wrap="square" lIns="91425" tIns="45700" rIns="91425" bIns="45700" anchor="t" anchorCtr="0">
            <a:noAutofit/>
          </a:bodyPr>
          <a:lstStyle>
            <a:lvl1pPr marL="457200" lvl="0" indent="-393700" algn="r" rtl="1">
              <a:lnSpc>
                <a:spcPct val="90000"/>
              </a:lnSpc>
              <a:spcBef>
                <a:spcPts val="800"/>
              </a:spcBef>
              <a:spcAft>
                <a:spcPts val="0"/>
              </a:spcAft>
              <a:buClr>
                <a:schemeClr val="accent2"/>
              </a:buClr>
              <a:buSzPts val="2600"/>
              <a:buChar char="●"/>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2100"/>
              </a:spcBef>
              <a:spcAft>
                <a:spcPts val="0"/>
              </a:spcAft>
              <a:buClr>
                <a:schemeClr val="dk1"/>
              </a:buClr>
              <a:buSzPts val="1800"/>
              <a:buChar char="■"/>
              <a:defRPr/>
            </a:lvl3pPr>
            <a:lvl4pPr marL="1828800" lvl="3" indent="-342900" algn="r" rtl="1">
              <a:lnSpc>
                <a:spcPct val="90000"/>
              </a:lnSpc>
              <a:spcBef>
                <a:spcPts val="2100"/>
              </a:spcBef>
              <a:spcAft>
                <a:spcPts val="0"/>
              </a:spcAft>
              <a:buClr>
                <a:schemeClr val="dk1"/>
              </a:buClr>
              <a:buSzPts val="1800"/>
              <a:buChar char="●"/>
              <a:defRPr/>
            </a:lvl4pPr>
            <a:lvl5pPr marL="2286000" lvl="4" indent="-342900" algn="r" rtl="1">
              <a:lnSpc>
                <a:spcPct val="90000"/>
              </a:lnSpc>
              <a:spcBef>
                <a:spcPts val="2100"/>
              </a:spcBef>
              <a:spcAft>
                <a:spcPts val="0"/>
              </a:spcAft>
              <a:buClr>
                <a:schemeClr val="dk1"/>
              </a:buClr>
              <a:buSzPts val="1800"/>
              <a:buChar char="○"/>
              <a:defRPr/>
            </a:lvl5pPr>
            <a:lvl6pPr marL="2743200" lvl="5" indent="-342900" algn="l" rtl="0">
              <a:lnSpc>
                <a:spcPct val="90000"/>
              </a:lnSpc>
              <a:spcBef>
                <a:spcPts val="2100"/>
              </a:spcBef>
              <a:spcAft>
                <a:spcPts val="0"/>
              </a:spcAft>
              <a:buClr>
                <a:schemeClr val="dk1"/>
              </a:buClr>
              <a:buSzPts val="1800"/>
              <a:buChar char="■"/>
              <a:defRPr/>
            </a:lvl6pPr>
            <a:lvl7pPr marL="3200400" lvl="6" indent="-342900" algn="l" rtl="0">
              <a:lnSpc>
                <a:spcPct val="90000"/>
              </a:lnSpc>
              <a:spcBef>
                <a:spcPts val="2100"/>
              </a:spcBef>
              <a:spcAft>
                <a:spcPts val="0"/>
              </a:spcAft>
              <a:buClr>
                <a:schemeClr val="dk1"/>
              </a:buClr>
              <a:buSzPts val="1800"/>
              <a:buChar char="●"/>
              <a:defRPr/>
            </a:lvl7pPr>
            <a:lvl8pPr marL="3657600" lvl="7" indent="-342900" algn="l" rtl="0">
              <a:lnSpc>
                <a:spcPct val="90000"/>
              </a:lnSpc>
              <a:spcBef>
                <a:spcPts val="2100"/>
              </a:spcBef>
              <a:spcAft>
                <a:spcPts val="0"/>
              </a:spcAft>
              <a:buClr>
                <a:schemeClr val="dk1"/>
              </a:buClr>
              <a:buSzPts val="1800"/>
              <a:buChar char="○"/>
              <a:defRPr/>
            </a:lvl8pPr>
            <a:lvl9pPr marL="4114800" lvl="8" indent="-342900" algn="l" rtl="0">
              <a:lnSpc>
                <a:spcPct val="90000"/>
              </a:lnSpc>
              <a:spcBef>
                <a:spcPts val="2100"/>
              </a:spcBef>
              <a:spcAft>
                <a:spcPts val="2100"/>
              </a:spcAft>
              <a:buClr>
                <a:schemeClr val="dk1"/>
              </a:buClr>
              <a:buSzPts val="1800"/>
              <a:buChar char="■"/>
              <a:defRPr/>
            </a:lvl9pPr>
          </a:lstStyle>
          <a:p>
            <a:endParaRPr/>
          </a:p>
        </p:txBody>
      </p:sp>
      <p:sp>
        <p:nvSpPr>
          <p:cNvPr id="87" name="Google Shape;87;p16"/>
          <p:cNvSpPr txBox="1">
            <a:spLocks noGrp="1"/>
          </p:cNvSpPr>
          <p:nvPr>
            <p:ph type="body" idx="2"/>
          </p:nvPr>
        </p:nvSpPr>
        <p:spPr>
          <a:xfrm>
            <a:off x="6172200" y="1741679"/>
            <a:ext cx="5183100" cy="3684600"/>
          </a:xfrm>
          <a:prstGeom prst="rect">
            <a:avLst/>
          </a:prstGeom>
          <a:noFill/>
          <a:ln>
            <a:noFill/>
          </a:ln>
        </p:spPr>
        <p:txBody>
          <a:bodyPr spcFirstLastPara="1" wrap="square" lIns="91425" tIns="45700" rIns="91425" bIns="45700" anchor="t" anchorCtr="0">
            <a:noAutofit/>
          </a:bodyPr>
          <a:lstStyle>
            <a:lvl1pPr marL="457200" lvl="0" indent="-393700" algn="r" rtl="1">
              <a:lnSpc>
                <a:spcPct val="90000"/>
              </a:lnSpc>
              <a:spcBef>
                <a:spcPts val="800"/>
              </a:spcBef>
              <a:spcAft>
                <a:spcPts val="0"/>
              </a:spcAft>
              <a:buClr>
                <a:schemeClr val="accent2"/>
              </a:buClr>
              <a:buSzPts val="2600"/>
              <a:buChar char="●"/>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2100"/>
              </a:spcBef>
              <a:spcAft>
                <a:spcPts val="0"/>
              </a:spcAft>
              <a:buClr>
                <a:schemeClr val="dk1"/>
              </a:buClr>
              <a:buSzPts val="1800"/>
              <a:buChar char="■"/>
              <a:defRPr/>
            </a:lvl3pPr>
            <a:lvl4pPr marL="1828800" lvl="3" indent="-342900" algn="r" rtl="1">
              <a:lnSpc>
                <a:spcPct val="90000"/>
              </a:lnSpc>
              <a:spcBef>
                <a:spcPts val="2100"/>
              </a:spcBef>
              <a:spcAft>
                <a:spcPts val="0"/>
              </a:spcAft>
              <a:buClr>
                <a:schemeClr val="dk1"/>
              </a:buClr>
              <a:buSzPts val="1800"/>
              <a:buChar char="●"/>
              <a:defRPr/>
            </a:lvl4pPr>
            <a:lvl5pPr marL="2286000" lvl="4" indent="-342900" algn="r" rtl="1">
              <a:lnSpc>
                <a:spcPct val="90000"/>
              </a:lnSpc>
              <a:spcBef>
                <a:spcPts val="2100"/>
              </a:spcBef>
              <a:spcAft>
                <a:spcPts val="0"/>
              </a:spcAft>
              <a:buClr>
                <a:schemeClr val="dk1"/>
              </a:buClr>
              <a:buSzPts val="1800"/>
              <a:buChar char="○"/>
              <a:defRPr/>
            </a:lvl5pPr>
            <a:lvl6pPr marL="2743200" lvl="5" indent="-342900" algn="l" rtl="0">
              <a:lnSpc>
                <a:spcPct val="90000"/>
              </a:lnSpc>
              <a:spcBef>
                <a:spcPts val="2100"/>
              </a:spcBef>
              <a:spcAft>
                <a:spcPts val="0"/>
              </a:spcAft>
              <a:buClr>
                <a:schemeClr val="dk1"/>
              </a:buClr>
              <a:buSzPts val="1800"/>
              <a:buChar char="■"/>
              <a:defRPr/>
            </a:lvl6pPr>
            <a:lvl7pPr marL="3200400" lvl="6" indent="-342900" algn="l" rtl="0">
              <a:lnSpc>
                <a:spcPct val="90000"/>
              </a:lnSpc>
              <a:spcBef>
                <a:spcPts val="2100"/>
              </a:spcBef>
              <a:spcAft>
                <a:spcPts val="0"/>
              </a:spcAft>
              <a:buClr>
                <a:schemeClr val="dk1"/>
              </a:buClr>
              <a:buSzPts val="1800"/>
              <a:buChar char="●"/>
              <a:defRPr/>
            </a:lvl7pPr>
            <a:lvl8pPr marL="3657600" lvl="7" indent="-342900" algn="l" rtl="0">
              <a:lnSpc>
                <a:spcPct val="90000"/>
              </a:lnSpc>
              <a:spcBef>
                <a:spcPts val="2100"/>
              </a:spcBef>
              <a:spcAft>
                <a:spcPts val="0"/>
              </a:spcAft>
              <a:buClr>
                <a:schemeClr val="dk1"/>
              </a:buClr>
              <a:buSzPts val="1800"/>
              <a:buChar char="○"/>
              <a:defRPr/>
            </a:lvl8pPr>
            <a:lvl9pPr marL="4114800" lvl="8" indent="-342900" algn="l" rtl="0">
              <a:lnSpc>
                <a:spcPct val="90000"/>
              </a:lnSpc>
              <a:spcBef>
                <a:spcPts val="2100"/>
              </a:spcBef>
              <a:spcAft>
                <a:spcPts val="2100"/>
              </a:spcAft>
              <a:buClr>
                <a:schemeClr val="dk1"/>
              </a:buClr>
              <a:buSzPts val="1800"/>
              <a:buChar char="■"/>
              <a:defRPr/>
            </a:lvl9pPr>
          </a:lstStyle>
          <a:p>
            <a:endParaRPr/>
          </a:p>
        </p:txBody>
      </p:sp>
      <p:grpSp>
        <p:nvGrpSpPr>
          <p:cNvPr id="88" name="Google Shape;88;p16"/>
          <p:cNvGrpSpPr/>
          <p:nvPr/>
        </p:nvGrpSpPr>
        <p:grpSpPr>
          <a:xfrm>
            <a:off x="902624" y="181498"/>
            <a:ext cx="11022228" cy="506400"/>
            <a:chOff x="865046" y="356862"/>
            <a:chExt cx="11022228" cy="506400"/>
          </a:xfrm>
        </p:grpSpPr>
        <p:cxnSp>
          <p:nvCxnSpPr>
            <p:cNvPr id="89" name="Google Shape;89;p16"/>
            <p:cNvCxnSpPr/>
            <p:nvPr/>
          </p:nvCxnSpPr>
          <p:spPr>
            <a:xfrm>
              <a:off x="865046" y="573247"/>
              <a:ext cx="10244700" cy="38400"/>
            </a:xfrm>
            <a:prstGeom prst="straightConnector1">
              <a:avLst/>
            </a:prstGeom>
            <a:noFill/>
            <a:ln w="38100" cap="flat" cmpd="sng">
              <a:solidFill>
                <a:srgbClr val="FFC000"/>
              </a:solidFill>
              <a:prstDash val="solid"/>
              <a:miter lim="800000"/>
              <a:headEnd type="none" w="sm" len="sm"/>
              <a:tailEnd type="none" w="sm" len="sm"/>
            </a:ln>
          </p:spPr>
        </p:cxnSp>
        <p:sp>
          <p:nvSpPr>
            <p:cNvPr id="90" name="Google Shape;90;p16"/>
            <p:cNvSpPr/>
            <p:nvPr/>
          </p:nvSpPr>
          <p:spPr>
            <a:xfrm rot="-5400000">
              <a:off x="11380874" y="356862"/>
              <a:ext cx="506400" cy="506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91" name="Google Shape;91;p16"/>
          <p:cNvSpPr/>
          <p:nvPr/>
        </p:nvSpPr>
        <p:spPr>
          <a:xfrm rot="10800000">
            <a:off x="11818955" y="313988"/>
            <a:ext cx="211500" cy="211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77573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dirty="0">
              <a:solidFill>
                <a:srgbClr val="FFFFFF"/>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srgbClr val="FFFFFF"/>
              </a:solidFill>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srgbClr val="FFFFFF"/>
              </a:solidFill>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defRPr/>
              </a:pPr>
              <a:r>
                <a:rPr lang="x-none" sz="1200" dirty="0">
                  <a:solidFill>
                    <a:srgbClr val="FFFFFF"/>
                  </a:solidFill>
                  <a:latin typeface="Arial" panose="020B0604020202020204" pitchFamily="34" charset="0"/>
                  <a:cs typeface="Arial" panose="020B0604020202020204" pitchFamily="34" charset="0"/>
                </a:rPr>
                <a:t>מדינת ישראל</a:t>
              </a:r>
            </a:p>
            <a:p>
              <a:pPr algn="ctr">
                <a:defRPr/>
              </a:pPr>
              <a:r>
                <a:rPr lang="x-none" sz="1200" dirty="0">
                  <a:solidFill>
                    <a:srgbClr val="FFFFFF"/>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3827391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Heb_Main">
    <p:spTree>
      <p:nvGrpSpPr>
        <p:cNvPr id="1" name=""/>
        <p:cNvGrpSpPr/>
        <p:nvPr/>
      </p:nvGrpSpPr>
      <p:grpSpPr>
        <a:xfrm>
          <a:off x="0" y="0"/>
          <a:ext cx="0" cy="0"/>
          <a:chOff x="0" y="0"/>
          <a:chExt cx="0" cy="0"/>
        </a:xfrm>
      </p:grpSpPr>
      <p:pic>
        <p:nvPicPr>
          <p:cNvPr id="14" name="Google Shape;82;p32">
            <a:extLst>
              <a:ext uri="{FF2B5EF4-FFF2-40B4-BE49-F238E27FC236}">
                <a16:creationId xmlns:a16="http://schemas.microsoft.com/office/drawing/2014/main" id="{676A1061-0346-794F-A5BD-1316F9F9EB1E}"/>
              </a:ext>
            </a:extLst>
          </p:cNvPr>
          <p:cNvPicPr preferRelativeResize="0"/>
          <p:nvPr userDrawn="1"/>
        </p:nvPicPr>
        <p:blipFill rotWithShape="1">
          <a:blip r:embed="rId2">
            <a:alphaModFix/>
          </a:blip>
          <a:srcRect/>
          <a:stretch/>
        </p:blipFill>
        <p:spPr>
          <a:xfrm>
            <a:off x="0" y="0"/>
            <a:ext cx="12192000" cy="6858000"/>
          </a:xfrm>
          <a:prstGeom prst="rect">
            <a:avLst/>
          </a:prstGeom>
          <a:noFill/>
          <a:ln>
            <a:noFill/>
          </a:ln>
        </p:spPr>
      </p:pic>
      <p:cxnSp>
        <p:nvCxnSpPr>
          <p:cNvPr id="22" name="Google Shape;83;p32">
            <a:extLst>
              <a:ext uri="{FF2B5EF4-FFF2-40B4-BE49-F238E27FC236}">
                <a16:creationId xmlns:a16="http://schemas.microsoft.com/office/drawing/2014/main" id="{15F02BAF-B1C5-7447-9B0F-EF3ADBC334E7}"/>
              </a:ext>
            </a:extLst>
          </p:cNvPr>
          <p:cNvCxnSpPr/>
          <p:nvPr userDrawn="1"/>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23" name="Google Shape;84;p32">
            <a:extLst>
              <a:ext uri="{FF2B5EF4-FFF2-40B4-BE49-F238E27FC236}">
                <a16:creationId xmlns:a16="http://schemas.microsoft.com/office/drawing/2014/main" id="{C78513A7-DD14-624A-8407-89752C8966D8}"/>
              </a:ext>
            </a:extLst>
          </p:cNvPr>
          <p:cNvSpPr/>
          <p:nvPr userDrawn="1"/>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4" name="Google Shape;85;p32">
            <a:extLst>
              <a:ext uri="{FF2B5EF4-FFF2-40B4-BE49-F238E27FC236}">
                <a16:creationId xmlns:a16="http://schemas.microsoft.com/office/drawing/2014/main" id="{8995A7A3-0D50-F844-8139-6BD32F58FC6B}"/>
              </a:ext>
            </a:extLst>
          </p:cNvPr>
          <p:cNvCxnSpPr/>
          <p:nvPr userDrawn="1"/>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26" name="Google Shape;86;p32">
            <a:extLst>
              <a:ext uri="{FF2B5EF4-FFF2-40B4-BE49-F238E27FC236}">
                <a16:creationId xmlns:a16="http://schemas.microsoft.com/office/drawing/2014/main" id="{BACFB628-0205-2A44-8EFC-60AB41A0128D}"/>
              </a:ext>
            </a:extLst>
          </p:cNvPr>
          <p:cNvCxnSpPr/>
          <p:nvPr userDrawn="1"/>
        </p:nvCxnSpPr>
        <p:spPr>
          <a:xfrm>
            <a:off x="4093266" y="2035982"/>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27" name="Google Shape;87;p32">
            <a:extLst>
              <a:ext uri="{FF2B5EF4-FFF2-40B4-BE49-F238E27FC236}">
                <a16:creationId xmlns:a16="http://schemas.microsoft.com/office/drawing/2014/main" id="{1AB5F4F1-6C47-3247-BB5F-0153F4007BA2}"/>
              </a:ext>
            </a:extLst>
          </p:cNvPr>
          <p:cNvGrpSpPr/>
          <p:nvPr userDrawn="1"/>
        </p:nvGrpSpPr>
        <p:grpSpPr>
          <a:xfrm>
            <a:off x="-110840" y="110839"/>
            <a:ext cx="1530097" cy="1525930"/>
            <a:chOff x="8374611" y="4283110"/>
            <a:chExt cx="2300578" cy="2294314"/>
          </a:xfrm>
        </p:grpSpPr>
        <p:pic>
          <p:nvPicPr>
            <p:cNvPr id="28" name="Google Shape;88;p32">
              <a:extLst>
                <a:ext uri="{FF2B5EF4-FFF2-40B4-BE49-F238E27FC236}">
                  <a16:creationId xmlns:a16="http://schemas.microsoft.com/office/drawing/2014/main" id="{3502EFE4-C699-B04A-A420-45BE3D540715}"/>
                </a:ext>
              </a:extLst>
            </p:cNvPr>
            <p:cNvPicPr preferRelativeResize="0"/>
            <p:nvPr/>
          </p:nvPicPr>
          <p:blipFill rotWithShape="1">
            <a:blip r:embed="rId3">
              <a:alphaModFix/>
            </a:blip>
            <a:srcRect l="62938"/>
            <a:stretch/>
          </p:blipFill>
          <p:spPr>
            <a:xfrm>
              <a:off x="8873684" y="4283110"/>
              <a:ext cx="1227785" cy="1519621"/>
            </a:xfrm>
            <a:prstGeom prst="rect">
              <a:avLst/>
            </a:prstGeom>
            <a:noFill/>
            <a:ln>
              <a:noFill/>
            </a:ln>
          </p:spPr>
        </p:pic>
        <p:sp>
          <p:nvSpPr>
            <p:cNvPr id="30" name="Google Shape;89;p32">
              <a:extLst>
                <a:ext uri="{FF2B5EF4-FFF2-40B4-BE49-F238E27FC236}">
                  <a16:creationId xmlns:a16="http://schemas.microsoft.com/office/drawing/2014/main" id="{B3787ADD-1DE5-AC45-A91E-C452748C15DC}"/>
                </a:ext>
              </a:extLst>
            </p:cNvPr>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sp>
        <p:nvSpPr>
          <p:cNvPr id="31" name="Google Shape;90;p32">
            <a:extLst>
              <a:ext uri="{FF2B5EF4-FFF2-40B4-BE49-F238E27FC236}">
                <a16:creationId xmlns:a16="http://schemas.microsoft.com/office/drawing/2014/main" id="{2101DF4A-8E73-2F45-9203-3C123FBE4668}"/>
              </a:ext>
            </a:extLst>
          </p:cNvPr>
          <p:cNvSpPr txBox="1"/>
          <p:nvPr userDrawn="1"/>
        </p:nvSpPr>
        <p:spPr>
          <a:xfrm>
            <a:off x="2210656" y="2447258"/>
            <a:ext cx="7770689" cy="196348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rtl="1">
              <a:lnSpc>
                <a:spcPct val="90909"/>
              </a:lnSpc>
              <a:spcBef>
                <a:spcPts val="0"/>
              </a:spcBef>
              <a:spcAft>
                <a:spcPts val="0"/>
              </a:spcAft>
              <a:buNone/>
            </a:pPr>
            <a:r>
              <a:rPr lang="x-none" sz="6600" b="0" i="0" u="none" strike="noStrike" cap="none">
                <a:solidFill>
                  <a:schemeClr val="lt1"/>
                </a:solidFill>
                <a:latin typeface="Calibri"/>
                <a:ea typeface="Calibri"/>
                <a:cs typeface="Calibri"/>
                <a:sym typeface="Calibri"/>
              </a:rPr>
              <a:t>תודה שצפיתם בשידור</a:t>
            </a:r>
            <a:endParaRPr dirty="0"/>
          </a:p>
          <a:p>
            <a:pPr marL="0" marR="0" lvl="0" indent="0" algn="ctr" rtl="1">
              <a:lnSpc>
                <a:spcPct val="187500"/>
              </a:lnSpc>
              <a:spcBef>
                <a:spcPts val="0"/>
              </a:spcBef>
              <a:spcAft>
                <a:spcPts val="0"/>
              </a:spcAft>
              <a:buNone/>
            </a:pPr>
            <a:r>
              <a:rPr lang="x-none" sz="3200" b="0" i="0" u="none" strike="noStrike" cap="none">
                <a:solidFill>
                  <a:schemeClr val="lt1"/>
                </a:solidFill>
                <a:latin typeface="Calibri"/>
                <a:ea typeface="Calibri"/>
                <a:cs typeface="Calibri"/>
                <a:sym typeface="Calibri"/>
              </a:rPr>
              <a:t>הופק עבור משרד החינוך ע״י מטח</a:t>
            </a:r>
            <a:endParaRPr sz="3200" b="0" i="0" u="none" strike="noStrike" cap="none" dirty="0">
              <a:solidFill>
                <a:schemeClr val="lt1"/>
              </a:solidFill>
              <a:latin typeface="Calibri"/>
              <a:ea typeface="Calibri"/>
              <a:cs typeface="Calibri"/>
              <a:sym typeface="Calibri"/>
            </a:endParaRPr>
          </a:p>
        </p:txBody>
      </p:sp>
      <p:sp>
        <p:nvSpPr>
          <p:cNvPr id="32" name="Google Shape;91;p32">
            <a:extLst>
              <a:ext uri="{FF2B5EF4-FFF2-40B4-BE49-F238E27FC236}">
                <a16:creationId xmlns:a16="http://schemas.microsoft.com/office/drawing/2014/main" id="{4854AE5E-D75D-DA4B-A53E-51F0E7A722D8}"/>
              </a:ext>
            </a:extLst>
          </p:cNvPr>
          <p:cNvSpPr/>
          <p:nvPr userDrawn="1"/>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92;p32">
            <a:extLst>
              <a:ext uri="{FF2B5EF4-FFF2-40B4-BE49-F238E27FC236}">
                <a16:creationId xmlns:a16="http://schemas.microsoft.com/office/drawing/2014/main" id="{3D0B937F-7F25-BC44-8ABB-084CB93C92FF}"/>
              </a:ext>
            </a:extLst>
          </p:cNvPr>
          <p:cNvSpPr/>
          <p:nvPr userDrawn="1"/>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93;p32">
            <a:extLst>
              <a:ext uri="{FF2B5EF4-FFF2-40B4-BE49-F238E27FC236}">
                <a16:creationId xmlns:a16="http://schemas.microsoft.com/office/drawing/2014/main" id="{18D299EC-12D2-F145-9063-A9DC15E2C8EF}"/>
              </a:ext>
            </a:extLst>
          </p:cNvPr>
          <p:cNvSpPr/>
          <p:nvPr userDrawn="1"/>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 name="Text Placeholder 4">
            <a:extLst>
              <a:ext uri="{FF2B5EF4-FFF2-40B4-BE49-F238E27FC236}">
                <a16:creationId xmlns:a16="http://schemas.microsoft.com/office/drawing/2014/main" id="{FC1D4647-055E-4A4F-B3A0-ED4A23842C0A}"/>
              </a:ext>
            </a:extLst>
          </p:cNvPr>
          <p:cNvSpPr>
            <a:spLocks noGrp="1"/>
          </p:cNvSpPr>
          <p:nvPr>
            <p:ph type="body" sz="quarter" idx="10" hasCustomPrompt="1"/>
          </p:nvPr>
        </p:nvSpPr>
        <p:spPr>
          <a:xfrm>
            <a:off x="0" y="6381750"/>
            <a:ext cx="12192000" cy="317500"/>
          </a:xfrm>
        </p:spPr>
        <p:txBody>
          <a:bodyPr>
            <a:normAutofit/>
          </a:bodyPr>
          <a:lstStyle>
            <a:lvl1pPr marL="0" indent="0" algn="ctr">
              <a:buNone/>
              <a:defRPr sz="1600" b="0">
                <a:solidFill>
                  <a:schemeClr val="bg1"/>
                </a:solidFill>
              </a:defRPr>
            </a:lvl1pPr>
          </a:lstStyle>
          <a:p>
            <a:pPr lvl="0"/>
            <a:r>
              <a:rPr lang="he-IL" dirty="0"/>
              <a:t>איורים </a:t>
            </a:r>
            <a:r>
              <a:rPr lang="en-US" dirty="0"/>
              <a:t>Shutterstock</a:t>
            </a:r>
            <a:endParaRPr lang="en-IL" dirty="0"/>
          </a:p>
        </p:txBody>
      </p:sp>
    </p:spTree>
    <p:extLst>
      <p:ext uri="{BB962C8B-B14F-4D97-AF65-F5344CB8AC3E}">
        <p14:creationId xmlns:p14="http://schemas.microsoft.com/office/powerpoint/2010/main" val="403309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6749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lgn="r" rtl="1">
              <a:spcBef>
                <a:spcPts val="800"/>
              </a:spcBef>
              <a:spcAft>
                <a:spcPts val="0"/>
              </a:spcAft>
            </a:pPr>
            <a:r>
              <a:rPr lang="he-IL" sz="4400" b="1">
                <a:solidFill>
                  <a:schemeClr val="dk1"/>
                </a:solidFill>
                <a:latin typeface="Alef"/>
                <a:ea typeface="Alef"/>
                <a:sym typeface="Alef"/>
              </a:rPr>
              <a:t>לפניכם מהלך השיעור הכולל (45 דקות סה"כ):</a:t>
            </a:r>
            <a:endParaRPr lang="he-IL" sz="4000" b="1" dirty="0">
              <a:solidFill>
                <a:schemeClr val="dk1"/>
              </a:solidFill>
              <a:latin typeface="Alef"/>
              <a:ea typeface="Alef"/>
              <a:sym typeface="Alef"/>
            </a:endParaRPr>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הצגת נושא השיעור ומה נעשה היום (דקה)</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פעילות פתיחה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חיבור לידע קודם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שלב הלמידה (עד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הקניה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תרגול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פתרון התרגול</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ניתן לחזור על הרצף פעם- פעמיים במסגרת ה- 20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סיכום וסוף צילום (עד 5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משימה עצמאית בנושא השיעור (15 דק')</a:t>
            </a:r>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50" r:id="rId2"/>
    <p:sldLayoutId id="2147483653" r:id="rId3"/>
    <p:sldLayoutId id="2147483666" r:id="rId4"/>
    <p:sldLayoutId id="2147483652" r:id="rId5"/>
    <p:sldLayoutId id="2147483667" r:id="rId6"/>
    <p:sldLayoutId id="2147483669" r:id="rId7"/>
    <p:sldLayoutId id="2147483670" r:id="rId8"/>
    <p:sldLayoutId id="2147483671" r:id="rId9"/>
    <p:sldLayoutId id="2147483668" r:id="rId10"/>
    <p:sldLayoutId id="2147483665" r:id="rId11"/>
    <p:sldLayoutId id="2147483657" r:id="rId12"/>
    <p:sldLayoutId id="2147483664" r:id="rId13"/>
    <p:sldLayoutId id="2147483661" r:id="rId14"/>
    <p:sldLayoutId id="2147483649" r:id="rId15"/>
    <p:sldLayoutId id="2147483663" r:id="rId16"/>
    <p:sldLayoutId id="2147483677" r:id="rId17"/>
    <p:sldLayoutId id="2147483678" r:id="rId18"/>
    <p:sldLayoutId id="2147483679" r:id="rId19"/>
    <p:sldLayoutId id="2147483680" r:id="rId20"/>
  </p:sldLayoutIdLst>
  <p:txStyles>
    <p:title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8.wdp"/><Relationship Id="rId18" Type="http://schemas.openxmlformats.org/officeDocument/2006/relationships/image" Target="../media/image38.png"/><Relationship Id="rId3" Type="http://schemas.openxmlformats.org/officeDocument/2006/relationships/image" Target="../media/image6.png"/><Relationship Id="rId7" Type="http://schemas.microsoft.com/office/2007/relationships/hdphoto" Target="../media/hdphoto5.wdp"/><Relationship Id="rId12" Type="http://schemas.openxmlformats.org/officeDocument/2006/relationships/image" Target="../media/image35.png"/><Relationship Id="rId17" Type="http://schemas.microsoft.com/office/2007/relationships/hdphoto" Target="../media/hdphoto10.wdp"/><Relationship Id="rId2" Type="http://schemas.openxmlformats.org/officeDocument/2006/relationships/notesSlide" Target="../notesSlides/notesSlide14.xml"/><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2.png"/><Relationship Id="rId11" Type="http://schemas.microsoft.com/office/2007/relationships/hdphoto" Target="../media/hdphoto7.wdp"/><Relationship Id="rId5" Type="http://schemas.microsoft.com/office/2007/relationships/hdphoto" Target="../media/hdphoto4.wdp"/><Relationship Id="rId15" Type="http://schemas.microsoft.com/office/2007/relationships/hdphoto" Target="../media/hdphoto9.wdp"/><Relationship Id="rId10" Type="http://schemas.openxmlformats.org/officeDocument/2006/relationships/image" Target="../media/image34.png"/><Relationship Id="rId19" Type="http://schemas.microsoft.com/office/2007/relationships/hdphoto" Target="../media/hdphoto11.wdp"/><Relationship Id="rId4" Type="http://schemas.openxmlformats.org/officeDocument/2006/relationships/image" Target="../media/image31.png"/><Relationship Id="rId9" Type="http://schemas.microsoft.com/office/2007/relationships/hdphoto" Target="../media/hdphoto6.wdp"/><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0.wdp"/><Relationship Id="rId5" Type="http://schemas.openxmlformats.org/officeDocument/2006/relationships/image" Target="../media/image3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9.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10.wdp"/><Relationship Id="rId5" Type="http://schemas.openxmlformats.org/officeDocument/2006/relationships/image" Target="../media/image3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9.png"/><Relationship Id="rId3" Type="http://schemas.openxmlformats.org/officeDocument/2006/relationships/slideLayout" Target="../slideLayouts/slideLayout5.xml"/><Relationship Id="rId7" Type="http://schemas.openxmlformats.org/officeDocument/2006/relationships/image" Target="../media/image47.png"/><Relationship Id="rId12" Type="http://schemas.openxmlformats.org/officeDocument/2006/relationships/image" Target="../media/image5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6.png"/><Relationship Id="rId11" Type="http://schemas.openxmlformats.org/officeDocument/2006/relationships/image" Target="../media/image52.png"/><Relationship Id="rId5" Type="http://schemas.openxmlformats.org/officeDocument/2006/relationships/image" Target="../media/image43.png"/><Relationship Id="rId10" Type="http://schemas.openxmlformats.org/officeDocument/2006/relationships/image" Target="../media/image51.png"/><Relationship Id="rId4" Type="http://schemas.openxmlformats.org/officeDocument/2006/relationships/notesSlide" Target="../notesSlides/notesSlide20.xml"/><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8.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hyperlink" Target="https://lib.cet.ac.il/pages/item.asp?item=7251"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5.xml"/><Relationship Id="rId7" Type="http://schemas.openxmlformats.org/officeDocument/2006/relationships/image" Target="../media/image2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7.xm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p:txBody>
          <a:bodyPr/>
          <a:lstStyle/>
          <a:p>
            <a:pPr lvl="0"/>
            <a:r>
              <a:rPr lang="he-IL" dirty="0"/>
              <a:t>נושא השיעור: גיאומטריה ושברים</a:t>
            </a: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22638"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a:t>שיעור מתמטיקה </a:t>
            </a:r>
            <a:r>
              <a:rPr lang="he-IL" dirty="0"/>
              <a:t>לכיתות ה' ו'</a:t>
            </a: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rgbClr val="FFFFFF"/>
              </a:solidFill>
            </a:endParaRPr>
          </a:p>
        </p:txBody>
      </p:sp>
      <p:sp>
        <p:nvSpPr>
          <p:cNvPr id="8" name="Text Placeholder 1">
            <a:extLst>
              <a:ext uri="{FF2B5EF4-FFF2-40B4-BE49-F238E27FC236}">
                <a16:creationId xmlns:a16="http://schemas.microsoft.com/office/drawing/2014/main" id="{7015153C-E33B-4E39-BBA6-04C1E94766B3}"/>
              </a:ext>
            </a:extLst>
          </p:cNvPr>
          <p:cNvSpPr>
            <a:spLocks noGrp="1"/>
          </p:cNvSpPr>
          <p:nvPr>
            <p:ph type="body" sz="quarter" idx="18"/>
          </p:nvPr>
        </p:nvSpPr>
        <p:spPr>
          <a:xfrm>
            <a:off x="2066925" y="5115055"/>
            <a:ext cx="6859727" cy="824410"/>
          </a:xfrm>
        </p:spPr>
        <p:txBody>
          <a:bodyPr>
            <a:normAutofit fontScale="92500" lnSpcReduction="20000"/>
          </a:bodyPr>
          <a:lstStyle/>
          <a:p>
            <a:r>
              <a:rPr lang="he-IL" dirty="0">
                <a:sym typeface="Calibri"/>
              </a:rPr>
              <a:t>עם המורה: מלכה בן יצחק</a:t>
            </a:r>
          </a:p>
          <a:p>
            <a:r>
              <a:rPr lang="he-IL" dirty="0">
                <a:sym typeface="Calibri"/>
              </a:rPr>
              <a:t>מצגת: </a:t>
            </a:r>
            <a:r>
              <a:rPr lang="he-IL" dirty="0"/>
              <a:t>רחלי גבאי</a:t>
            </a:r>
            <a:endParaRPr lang="he-IL" dirty="0">
              <a:sym typeface="Calibri"/>
            </a:endParaRPr>
          </a:p>
        </p:txBody>
      </p:sp>
    </p:spTree>
    <p:extLst>
      <p:ext uri="{BB962C8B-B14F-4D97-AF65-F5344CB8AC3E}">
        <p14:creationId xmlns:p14="http://schemas.microsoft.com/office/powerpoint/2010/main" val="393349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97AA63-1A63-0247-B9BE-332BC3D6FAC6}"/>
              </a:ext>
            </a:extLst>
          </p:cNvPr>
          <p:cNvSpPr>
            <a:spLocks noGrp="1"/>
          </p:cNvSpPr>
          <p:nvPr>
            <p:ph type="title"/>
          </p:nvPr>
        </p:nvSpPr>
        <p:spPr>
          <a:xfrm>
            <a:off x="838200" y="146241"/>
            <a:ext cx="10515600" cy="1325563"/>
          </a:xfrm>
        </p:spPr>
        <p:txBody>
          <a:bodyPr/>
          <a:lstStyle/>
          <a:p>
            <a:r>
              <a:rPr lang="he-IL" dirty="0"/>
              <a:t>תרגול</a:t>
            </a:r>
            <a:endParaRPr lang="x-none" dirty="0"/>
          </a:p>
        </p:txBody>
      </p:sp>
      <p:sp>
        <p:nvSpPr>
          <p:cNvPr id="6" name="Content Placeholder 5">
            <a:extLst>
              <a:ext uri="{FF2B5EF4-FFF2-40B4-BE49-F238E27FC236}">
                <a16:creationId xmlns:a16="http://schemas.microsoft.com/office/drawing/2014/main" id="{D9FE29D6-6B9C-0845-A985-F3FBA0590663}"/>
              </a:ext>
            </a:extLst>
          </p:cNvPr>
          <p:cNvSpPr>
            <a:spLocks noGrp="1"/>
          </p:cNvSpPr>
          <p:nvPr>
            <p:ph sz="half" idx="2"/>
          </p:nvPr>
        </p:nvSpPr>
        <p:spPr>
          <a:xfrm>
            <a:off x="838199" y="929630"/>
            <a:ext cx="10515600" cy="5213713"/>
          </a:xfrm>
        </p:spPr>
        <p:txBody>
          <a:bodyPr/>
          <a:lstStyle/>
          <a:p>
            <a:pPr marL="0" indent="0" algn="ctr">
              <a:spcBef>
                <a:spcPts val="800"/>
              </a:spcBef>
              <a:buNone/>
            </a:pPr>
            <a:r>
              <a:rPr lang="he-IL" dirty="0"/>
              <a:t>פיתחו את הדף. </a:t>
            </a:r>
          </a:p>
          <a:p>
            <a:pPr marL="0" indent="0" algn="ctr">
              <a:spcBef>
                <a:spcPts val="800"/>
              </a:spcBef>
              <a:buNone/>
            </a:pPr>
            <a:r>
              <a:rPr lang="he-IL" dirty="0"/>
              <a:t>סמנו את אחד המשולשים שבפינה (בעזרת צבע)</a:t>
            </a:r>
          </a:p>
          <a:p>
            <a:pPr marL="0" indent="0" algn="ctr">
              <a:spcBef>
                <a:spcPts val="800"/>
              </a:spcBef>
              <a:buNone/>
            </a:pPr>
            <a:r>
              <a:rPr lang="he-IL" dirty="0"/>
              <a:t> כפי שמתואר באיור:</a:t>
            </a:r>
          </a:p>
          <a:p>
            <a:pPr marL="0" indent="0" algn="ctr">
              <a:spcBef>
                <a:spcPts val="800"/>
              </a:spcBef>
              <a:buNone/>
            </a:pPr>
            <a:endParaRPr lang="he-IL" dirty="0"/>
          </a:p>
          <a:p>
            <a:endParaRPr lang="x-none" dirty="0"/>
          </a:p>
        </p:txBody>
      </p:sp>
      <p:pic>
        <p:nvPicPr>
          <p:cNvPr id="14" name="Picture 13">
            <a:extLst>
              <a:ext uri="{FF2B5EF4-FFF2-40B4-BE49-F238E27FC236}">
                <a16:creationId xmlns:a16="http://schemas.microsoft.com/office/drawing/2014/main" id="{8B1AB924-977B-C94D-87F0-9032B541A355}"/>
              </a:ext>
            </a:extLst>
          </p:cNvPr>
          <p:cNvPicPr>
            <a:picLocks noChangeAspect="1"/>
          </p:cNvPicPr>
          <p:nvPr/>
        </p:nvPicPr>
        <p:blipFill>
          <a:blip r:embed="rId3"/>
          <a:stretch>
            <a:fillRect/>
          </a:stretch>
        </p:blipFill>
        <p:spPr>
          <a:xfrm>
            <a:off x="347084" y="262845"/>
            <a:ext cx="1047545" cy="550181"/>
          </a:xfrm>
          <a:prstGeom prst="rect">
            <a:avLst/>
          </a:prstGeom>
        </p:spPr>
      </p:pic>
      <p:pic>
        <p:nvPicPr>
          <p:cNvPr id="5" name="תמונה 4">
            <a:extLst>
              <a:ext uri="{FF2B5EF4-FFF2-40B4-BE49-F238E27FC236}">
                <a16:creationId xmlns:a16="http://schemas.microsoft.com/office/drawing/2014/main" id="{905C306E-08B4-4892-B787-C3472CA3AED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5105399" y="3162861"/>
            <a:ext cx="1981200" cy="2038350"/>
          </a:xfrm>
          <a:prstGeom prst="rect">
            <a:avLst/>
          </a:prstGeom>
        </p:spPr>
      </p:pic>
    </p:spTree>
    <p:extLst>
      <p:ext uri="{BB962C8B-B14F-4D97-AF65-F5344CB8AC3E}">
        <p14:creationId xmlns:p14="http://schemas.microsoft.com/office/powerpoint/2010/main" val="289074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97AA63-1A63-0247-B9BE-332BC3D6FAC6}"/>
              </a:ext>
            </a:extLst>
          </p:cNvPr>
          <p:cNvSpPr>
            <a:spLocks noGrp="1"/>
          </p:cNvSpPr>
          <p:nvPr>
            <p:ph type="title"/>
          </p:nvPr>
        </p:nvSpPr>
        <p:spPr>
          <a:xfrm>
            <a:off x="838200" y="146241"/>
            <a:ext cx="10515600" cy="1325563"/>
          </a:xfrm>
        </p:spPr>
        <p:txBody>
          <a:bodyPr/>
          <a:lstStyle/>
          <a:p>
            <a:r>
              <a:rPr lang="he-IL" dirty="0"/>
              <a:t>המשך תרגול</a:t>
            </a:r>
            <a:endParaRPr lang="x-none" dirty="0"/>
          </a:p>
        </p:txBody>
      </p:sp>
      <p:sp>
        <p:nvSpPr>
          <p:cNvPr id="6" name="Content Placeholder 5">
            <a:extLst>
              <a:ext uri="{FF2B5EF4-FFF2-40B4-BE49-F238E27FC236}">
                <a16:creationId xmlns:a16="http://schemas.microsoft.com/office/drawing/2014/main" id="{D9FE29D6-6B9C-0845-A985-F3FBA0590663}"/>
              </a:ext>
            </a:extLst>
          </p:cNvPr>
          <p:cNvSpPr>
            <a:spLocks noGrp="1"/>
          </p:cNvSpPr>
          <p:nvPr>
            <p:ph sz="half" idx="2"/>
          </p:nvPr>
        </p:nvSpPr>
        <p:spPr>
          <a:xfrm>
            <a:off x="838199" y="929630"/>
            <a:ext cx="10515600" cy="5213713"/>
          </a:xfrm>
        </p:spPr>
        <p:txBody>
          <a:bodyPr/>
          <a:lstStyle/>
          <a:p>
            <a:pPr marL="0" indent="0" algn="ctr">
              <a:spcBef>
                <a:spcPts val="800"/>
              </a:spcBef>
              <a:buNone/>
            </a:pPr>
            <a:endParaRPr lang="he-IL" dirty="0"/>
          </a:p>
          <a:p>
            <a:pPr marL="0" indent="0" algn="ctr">
              <a:spcBef>
                <a:spcPts val="800"/>
              </a:spcBef>
              <a:buNone/>
            </a:pPr>
            <a:endParaRPr lang="he-IL" dirty="0"/>
          </a:p>
          <a:p>
            <a:endParaRPr lang="x-none" dirty="0"/>
          </a:p>
        </p:txBody>
      </p:sp>
      <p:pic>
        <p:nvPicPr>
          <p:cNvPr id="38" name="תמונה 37">
            <a:extLst>
              <a:ext uri="{FF2B5EF4-FFF2-40B4-BE49-F238E27FC236}">
                <a16:creationId xmlns:a16="http://schemas.microsoft.com/office/drawing/2014/main" id="{6545AF1F-4B2F-4938-8D3E-968E67669DE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4672862" y="2556014"/>
            <a:ext cx="1981200" cy="2038350"/>
          </a:xfrm>
          <a:prstGeom prst="rect">
            <a:avLst/>
          </a:prstGeom>
        </p:spPr>
      </p:pic>
      <p:sp>
        <p:nvSpPr>
          <p:cNvPr id="3" name="TextBox 2">
            <a:extLst>
              <a:ext uri="{FF2B5EF4-FFF2-40B4-BE49-F238E27FC236}">
                <a16:creationId xmlns:a16="http://schemas.microsoft.com/office/drawing/2014/main" id="{E6DD9FD7-74D8-4064-99AE-2829229F7660}"/>
              </a:ext>
            </a:extLst>
          </p:cNvPr>
          <p:cNvSpPr txBox="1"/>
          <p:nvPr/>
        </p:nvSpPr>
        <p:spPr>
          <a:xfrm>
            <a:off x="1805797" y="1633269"/>
            <a:ext cx="87241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rtl="1"/>
            <a:r>
              <a:rPr lang="en-US" sz="2800" dirty="0" err="1">
                <a:cs typeface="Calibri"/>
              </a:rPr>
              <a:t>איזה</a:t>
            </a:r>
            <a:r>
              <a:rPr lang="en-US" sz="2800" dirty="0">
                <a:cs typeface="Calibri"/>
              </a:rPr>
              <a:t> </a:t>
            </a:r>
            <a:r>
              <a:rPr lang="en-US" sz="2800" dirty="0" err="1">
                <a:cs typeface="Calibri"/>
              </a:rPr>
              <a:t>חלק</a:t>
            </a:r>
            <a:r>
              <a:rPr lang="he-IL" sz="2800" dirty="0">
                <a:cs typeface="Calibri"/>
              </a:rPr>
              <a:t> מהווה המשולש הצבוע מתוך הריבוע השלם</a:t>
            </a:r>
            <a:r>
              <a:rPr lang="en-US" sz="2800" dirty="0">
                <a:cs typeface="Calibri"/>
              </a:rPr>
              <a:t>?</a:t>
            </a:r>
            <a:r>
              <a:rPr lang="he-IL" sz="2800" dirty="0">
                <a:cs typeface="Calibri"/>
              </a:rPr>
              <a:t> הסבירו. </a:t>
            </a:r>
            <a:endParaRPr lang="en-US" sz="2800" dirty="0">
              <a:cs typeface="Calibri"/>
            </a:endParaRPr>
          </a:p>
        </p:txBody>
      </p:sp>
      <p:pic>
        <p:nvPicPr>
          <p:cNvPr id="2" name="00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7084" y="402676"/>
            <a:ext cx="2190261" cy="781193"/>
          </a:xfrm>
          <a:prstGeom prst="rect">
            <a:avLst/>
          </a:prstGeom>
        </p:spPr>
      </p:pic>
    </p:spTree>
    <p:extLst>
      <p:ext uri="{BB962C8B-B14F-4D97-AF65-F5344CB8AC3E}">
        <p14:creationId xmlns:p14="http://schemas.microsoft.com/office/powerpoint/2010/main" val="222539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97AA63-1A63-0247-B9BE-332BC3D6FAC6}"/>
              </a:ext>
            </a:extLst>
          </p:cNvPr>
          <p:cNvSpPr>
            <a:spLocks noGrp="1"/>
          </p:cNvSpPr>
          <p:nvPr>
            <p:ph type="title"/>
          </p:nvPr>
        </p:nvSpPr>
        <p:spPr>
          <a:xfrm>
            <a:off x="838200" y="146241"/>
            <a:ext cx="10515600" cy="1325563"/>
          </a:xfrm>
        </p:spPr>
        <p:txBody>
          <a:bodyPr/>
          <a:lstStyle/>
          <a:p>
            <a:r>
              <a:rPr lang="he-IL" dirty="0"/>
              <a:t>פתרון</a:t>
            </a:r>
            <a:endParaRPr lang="x-none" dirty="0"/>
          </a:p>
        </p:txBody>
      </p:sp>
      <p:sp>
        <p:nvSpPr>
          <p:cNvPr id="6" name="Content Placeholder 5">
            <a:extLst>
              <a:ext uri="{FF2B5EF4-FFF2-40B4-BE49-F238E27FC236}">
                <a16:creationId xmlns:a16="http://schemas.microsoft.com/office/drawing/2014/main" id="{D9FE29D6-6B9C-0845-A985-F3FBA0590663}"/>
              </a:ext>
            </a:extLst>
          </p:cNvPr>
          <p:cNvSpPr>
            <a:spLocks noGrp="1"/>
          </p:cNvSpPr>
          <p:nvPr>
            <p:ph sz="half" idx="2"/>
          </p:nvPr>
        </p:nvSpPr>
        <p:spPr>
          <a:xfrm>
            <a:off x="838199" y="929630"/>
            <a:ext cx="10515600" cy="5213713"/>
          </a:xfrm>
        </p:spPr>
        <p:txBody>
          <a:bodyPr/>
          <a:lstStyle/>
          <a:p>
            <a:pPr marL="0" indent="0" algn="ctr">
              <a:spcBef>
                <a:spcPts val="800"/>
              </a:spcBef>
              <a:buNone/>
            </a:pPr>
            <a:endParaRPr lang="he-IL" dirty="0"/>
          </a:p>
          <a:p>
            <a:pPr marL="0" indent="0" algn="ctr">
              <a:spcBef>
                <a:spcPts val="800"/>
              </a:spcBef>
              <a:buNone/>
            </a:pPr>
            <a:endParaRPr lang="he-IL" dirty="0"/>
          </a:p>
          <a:p>
            <a:endParaRPr lang="x-none" dirty="0"/>
          </a:p>
        </p:txBody>
      </p:sp>
      <p:pic>
        <p:nvPicPr>
          <p:cNvPr id="14" name="Picture 13">
            <a:extLst>
              <a:ext uri="{FF2B5EF4-FFF2-40B4-BE49-F238E27FC236}">
                <a16:creationId xmlns:a16="http://schemas.microsoft.com/office/drawing/2014/main" id="{8B1AB924-977B-C94D-87F0-9032B541A355}"/>
              </a:ext>
            </a:extLst>
          </p:cNvPr>
          <p:cNvPicPr>
            <a:picLocks noChangeAspect="1"/>
          </p:cNvPicPr>
          <p:nvPr/>
        </p:nvPicPr>
        <p:blipFill>
          <a:blip r:embed="rId3"/>
          <a:stretch>
            <a:fillRect/>
          </a:stretch>
        </p:blipFill>
        <p:spPr>
          <a:xfrm>
            <a:off x="347084" y="262845"/>
            <a:ext cx="1047545" cy="550181"/>
          </a:xfrm>
          <a:prstGeom prst="rect">
            <a:avLst/>
          </a:prstGeom>
        </p:spPr>
      </p:pic>
      <mc:AlternateContent xmlns:mc="http://schemas.openxmlformats.org/markup-compatibility/2006" xmlns:a14="http://schemas.microsoft.com/office/drawing/2010/main">
        <mc:Choice Requires="a14">
          <p:sp>
            <p:nvSpPr>
              <p:cNvPr id="8" name="Google Shape;217;p29">
                <a:extLst>
                  <a:ext uri="{FF2B5EF4-FFF2-40B4-BE49-F238E27FC236}">
                    <a16:creationId xmlns:a16="http://schemas.microsoft.com/office/drawing/2014/main" id="{0A2C5689-55B3-4266-8094-0E46406DD304}"/>
                  </a:ext>
                </a:extLst>
              </p:cNvPr>
              <p:cNvSpPr txBox="1"/>
              <p:nvPr/>
            </p:nvSpPr>
            <p:spPr>
              <a:xfrm>
                <a:off x="6699379" y="5339714"/>
                <a:ext cx="2944696" cy="1274909"/>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r>
                  <a:rPr lang="he-IL" sz="2800" dirty="0">
                    <a:solidFill>
                      <a:srgbClr val="434343"/>
                    </a:solidFill>
                    <a:latin typeface="Calibri"/>
                    <a:ea typeface="Calibri"/>
                    <a:cs typeface="Calibri"/>
                    <a:sym typeface="Calibri"/>
                  </a:rPr>
                  <a:t>פתרון: </a:t>
                </a:r>
                <a14:m>
                  <m:oMath xmlns:m="http://schemas.openxmlformats.org/officeDocument/2006/math">
                    <m:f>
                      <m:fPr>
                        <m:ctrlPr>
                          <a:rPr lang="he-IL" sz="2800" i="1" smtClean="0">
                            <a:solidFill>
                              <a:srgbClr val="434343"/>
                            </a:solidFill>
                            <a:latin typeface="Cambria Math" panose="02040503050406030204" pitchFamily="18" charset="0"/>
                            <a:cs typeface="Calibri"/>
                            <a:sym typeface="Calibri"/>
                          </a:rPr>
                        </m:ctrlPr>
                      </m:fPr>
                      <m:num>
                        <m:r>
                          <a:rPr lang="he-IL" sz="2800" b="0" i="1" smtClean="0">
                            <a:solidFill>
                              <a:srgbClr val="434343"/>
                            </a:solidFill>
                            <a:latin typeface="Cambria Math" panose="02040503050406030204" pitchFamily="18" charset="0"/>
                            <a:cs typeface="Calibri"/>
                            <a:sym typeface="Calibri"/>
                          </a:rPr>
                          <m:t>1</m:t>
                        </m:r>
                      </m:num>
                      <m:den>
                        <m:r>
                          <a:rPr lang="he-IL" sz="2800" b="0" i="1" smtClean="0">
                            <a:solidFill>
                              <a:srgbClr val="434343"/>
                            </a:solidFill>
                            <a:latin typeface="Cambria Math" panose="02040503050406030204" pitchFamily="18" charset="0"/>
                            <a:cs typeface="Calibri"/>
                            <a:sym typeface="Calibri"/>
                          </a:rPr>
                          <m:t>8</m:t>
                        </m:r>
                      </m:den>
                    </m:f>
                  </m:oMath>
                </a14:m>
                <a:endParaRPr sz="2800" dirty="0"/>
              </a:p>
            </p:txBody>
          </p:sp>
        </mc:Choice>
        <mc:Fallback xmlns="">
          <p:sp>
            <p:nvSpPr>
              <p:cNvPr id="8" name="Google Shape;217;p29">
                <a:extLst>
                  <a:ext uri="{FF2B5EF4-FFF2-40B4-BE49-F238E27FC236}">
                    <a16:creationId xmlns:a14="http://schemas.microsoft.com/office/drawing/2010/main" xmlns="" xmlns:a16="http://schemas.microsoft.com/office/drawing/2014/main" id="{0A2C5689-55B3-4266-8094-0E46406DD304}"/>
                  </a:ext>
                </a:extLst>
              </p:cNvPr>
              <p:cNvSpPr txBox="1">
                <a:spLocks noRot="1" noChangeAspect="1" noMove="1" noResize="1" noEditPoints="1" noAdjustHandles="1" noChangeArrowheads="1" noChangeShapeType="1" noTextEdit="1"/>
              </p:cNvSpPr>
              <p:nvPr/>
            </p:nvSpPr>
            <p:spPr>
              <a:xfrm>
                <a:off x="6699379" y="5339714"/>
                <a:ext cx="2944696" cy="1274909"/>
              </a:xfrm>
              <a:prstGeom prst="rect">
                <a:avLst/>
              </a:prstGeom>
              <a:blipFill>
                <a:blip r:embed="rId4"/>
                <a:stretch>
                  <a:fillRect r="-4141"/>
                </a:stretch>
              </a:blipFill>
              <a:ln>
                <a:noFill/>
              </a:ln>
            </p:spPr>
            <p:txBody>
              <a:bodyPr/>
              <a:lstStyle/>
              <a:p>
                <a:r>
                  <a:rPr lang="he-IL">
                    <a:noFill/>
                  </a:rPr>
                  <a:t> </a:t>
                </a:r>
              </a:p>
            </p:txBody>
          </p:sp>
        </mc:Fallback>
      </mc:AlternateContent>
      <p:pic>
        <p:nvPicPr>
          <p:cNvPr id="38" name="תמונה 37">
            <a:extLst>
              <a:ext uri="{FF2B5EF4-FFF2-40B4-BE49-F238E27FC236}">
                <a16:creationId xmlns:a16="http://schemas.microsoft.com/office/drawing/2014/main" id="{6545AF1F-4B2F-4938-8D3E-968E67669DE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4672862" y="2556014"/>
            <a:ext cx="1981200" cy="2038350"/>
          </a:xfrm>
          <a:prstGeom prst="rect">
            <a:avLst/>
          </a:prstGeom>
        </p:spPr>
      </p:pic>
      <p:sp>
        <p:nvSpPr>
          <p:cNvPr id="39" name="משולש ישר-זווית 38">
            <a:extLst>
              <a:ext uri="{FF2B5EF4-FFF2-40B4-BE49-F238E27FC236}">
                <a16:creationId xmlns:a16="http://schemas.microsoft.com/office/drawing/2014/main" id="{FE0489BA-364B-48BF-ABA1-1C3EB826899A}"/>
              </a:ext>
            </a:extLst>
          </p:cNvPr>
          <p:cNvSpPr/>
          <p:nvPr/>
        </p:nvSpPr>
        <p:spPr>
          <a:xfrm>
            <a:off x="4720368" y="3598901"/>
            <a:ext cx="900000" cy="900000"/>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0" name="משולש ישר-זווית 39">
            <a:extLst>
              <a:ext uri="{FF2B5EF4-FFF2-40B4-BE49-F238E27FC236}">
                <a16:creationId xmlns:a16="http://schemas.microsoft.com/office/drawing/2014/main" id="{43469534-542E-42C6-8B0B-8FCA1A570254}"/>
              </a:ext>
            </a:extLst>
          </p:cNvPr>
          <p:cNvSpPr/>
          <p:nvPr/>
        </p:nvSpPr>
        <p:spPr>
          <a:xfrm rot="5400000">
            <a:off x="4720368" y="2636486"/>
            <a:ext cx="900000" cy="900000"/>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4" name="משולש ישר-זווית 43">
            <a:extLst>
              <a:ext uri="{FF2B5EF4-FFF2-40B4-BE49-F238E27FC236}">
                <a16:creationId xmlns:a16="http://schemas.microsoft.com/office/drawing/2014/main" id="{88A0E6ED-C5C4-4D7A-B0AB-99C10C0E2F4D}"/>
              </a:ext>
            </a:extLst>
          </p:cNvPr>
          <p:cNvSpPr/>
          <p:nvPr/>
        </p:nvSpPr>
        <p:spPr>
          <a:xfrm rot="5400000">
            <a:off x="5649463" y="3553818"/>
            <a:ext cx="944197" cy="959842"/>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rgbClr val="002060"/>
              </a:solidFill>
            </a:endParaRPr>
          </a:p>
        </p:txBody>
      </p:sp>
      <p:sp>
        <p:nvSpPr>
          <p:cNvPr id="47" name="משולש ישר-זווית 46">
            <a:extLst>
              <a:ext uri="{FF2B5EF4-FFF2-40B4-BE49-F238E27FC236}">
                <a16:creationId xmlns:a16="http://schemas.microsoft.com/office/drawing/2014/main" id="{F3C62670-615A-4D0B-93A4-1598ED67098E}"/>
              </a:ext>
            </a:extLst>
          </p:cNvPr>
          <p:cNvSpPr/>
          <p:nvPr/>
        </p:nvSpPr>
        <p:spPr>
          <a:xfrm rot="10800000">
            <a:off x="5680212" y="2633618"/>
            <a:ext cx="900000" cy="900000"/>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8" name="משולש ישר-זווית 47">
            <a:extLst>
              <a:ext uri="{FF2B5EF4-FFF2-40B4-BE49-F238E27FC236}">
                <a16:creationId xmlns:a16="http://schemas.microsoft.com/office/drawing/2014/main" id="{D6B2335C-8484-4AFB-ABE0-1E919C3372A2}"/>
              </a:ext>
            </a:extLst>
          </p:cNvPr>
          <p:cNvSpPr/>
          <p:nvPr/>
        </p:nvSpPr>
        <p:spPr>
          <a:xfrm rot="10800000">
            <a:off x="4698269" y="3561638"/>
            <a:ext cx="944197" cy="959842"/>
          </a:xfrm>
          <a:prstGeom prst="rtTriangle">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rgbClr val="002060"/>
              </a:solidFill>
            </a:endParaRPr>
          </a:p>
        </p:txBody>
      </p:sp>
      <p:sp>
        <p:nvSpPr>
          <p:cNvPr id="49" name="משולש ישר-זווית 48">
            <a:extLst>
              <a:ext uri="{FF2B5EF4-FFF2-40B4-BE49-F238E27FC236}">
                <a16:creationId xmlns:a16="http://schemas.microsoft.com/office/drawing/2014/main" id="{2031520E-8991-43C8-A8BE-2331CDA35124}"/>
              </a:ext>
            </a:extLst>
          </p:cNvPr>
          <p:cNvSpPr/>
          <p:nvPr/>
        </p:nvSpPr>
        <p:spPr>
          <a:xfrm rot="16200000">
            <a:off x="4690448" y="2628741"/>
            <a:ext cx="944197" cy="959842"/>
          </a:xfrm>
          <a:prstGeom prst="rtTriangle">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0" name="משולש ישר-זווית 49">
            <a:extLst>
              <a:ext uri="{FF2B5EF4-FFF2-40B4-BE49-F238E27FC236}">
                <a16:creationId xmlns:a16="http://schemas.microsoft.com/office/drawing/2014/main" id="{B9A6AE57-BF33-4FDC-B3BB-EE293929F523}"/>
              </a:ext>
            </a:extLst>
          </p:cNvPr>
          <p:cNvSpPr/>
          <p:nvPr/>
        </p:nvSpPr>
        <p:spPr>
          <a:xfrm>
            <a:off x="5641640" y="2616386"/>
            <a:ext cx="944197" cy="959842"/>
          </a:xfrm>
          <a:prstGeom prst="rtTriangle">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5051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 calcmode="lin" valueType="num">
                                      <p:cBhvr>
                                        <p:cTn id="9" dur="1000" fill="hold"/>
                                        <p:tgtEl>
                                          <p:spTgt spid="39"/>
                                        </p:tgtEl>
                                        <p:attrNameLst>
                                          <p:attrName>style.rotation</p:attrName>
                                        </p:attrNameLst>
                                      </p:cBhvr>
                                      <p:tavLst>
                                        <p:tav tm="0">
                                          <p:val>
                                            <p:fltVal val="90"/>
                                          </p:val>
                                        </p:tav>
                                        <p:tav tm="100000">
                                          <p:val>
                                            <p:fltVal val="0"/>
                                          </p:val>
                                        </p:tav>
                                      </p:tavLst>
                                    </p:anim>
                                    <p:animEffect transition="in" filter="fade">
                                      <p:cBhvr>
                                        <p:cTn id="10" dur="1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1000" fill="hold"/>
                                        <p:tgtEl>
                                          <p:spTgt spid="40"/>
                                        </p:tgtEl>
                                        <p:attrNameLst>
                                          <p:attrName>ppt_w</p:attrName>
                                        </p:attrNameLst>
                                      </p:cBhvr>
                                      <p:tavLst>
                                        <p:tav tm="0">
                                          <p:val>
                                            <p:fltVal val="0"/>
                                          </p:val>
                                        </p:tav>
                                        <p:tav tm="100000">
                                          <p:val>
                                            <p:strVal val="#ppt_w"/>
                                          </p:val>
                                        </p:tav>
                                      </p:tavLst>
                                    </p:anim>
                                    <p:anim calcmode="lin" valueType="num">
                                      <p:cBhvr>
                                        <p:cTn id="16" dur="1000" fill="hold"/>
                                        <p:tgtEl>
                                          <p:spTgt spid="40"/>
                                        </p:tgtEl>
                                        <p:attrNameLst>
                                          <p:attrName>ppt_h</p:attrName>
                                        </p:attrNameLst>
                                      </p:cBhvr>
                                      <p:tavLst>
                                        <p:tav tm="0">
                                          <p:val>
                                            <p:fltVal val="0"/>
                                          </p:val>
                                        </p:tav>
                                        <p:tav tm="100000">
                                          <p:val>
                                            <p:strVal val="#ppt_h"/>
                                          </p:val>
                                        </p:tav>
                                      </p:tavLst>
                                    </p:anim>
                                    <p:anim calcmode="lin" valueType="num">
                                      <p:cBhvr>
                                        <p:cTn id="17" dur="1000" fill="hold"/>
                                        <p:tgtEl>
                                          <p:spTgt spid="40"/>
                                        </p:tgtEl>
                                        <p:attrNameLst>
                                          <p:attrName>style.rotation</p:attrName>
                                        </p:attrNameLst>
                                      </p:cBhvr>
                                      <p:tavLst>
                                        <p:tav tm="0">
                                          <p:val>
                                            <p:fltVal val="90"/>
                                          </p:val>
                                        </p:tav>
                                        <p:tav tm="100000">
                                          <p:val>
                                            <p:fltVal val="0"/>
                                          </p:val>
                                        </p:tav>
                                      </p:tavLst>
                                    </p:anim>
                                    <p:animEffect transition="in" filter="fade">
                                      <p:cBhvr>
                                        <p:cTn id="18" dur="10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1000" fill="hold"/>
                                        <p:tgtEl>
                                          <p:spTgt spid="47"/>
                                        </p:tgtEl>
                                        <p:attrNameLst>
                                          <p:attrName>ppt_w</p:attrName>
                                        </p:attrNameLst>
                                      </p:cBhvr>
                                      <p:tavLst>
                                        <p:tav tm="0">
                                          <p:val>
                                            <p:fltVal val="0"/>
                                          </p:val>
                                        </p:tav>
                                        <p:tav tm="100000">
                                          <p:val>
                                            <p:strVal val="#ppt_w"/>
                                          </p:val>
                                        </p:tav>
                                      </p:tavLst>
                                    </p:anim>
                                    <p:anim calcmode="lin" valueType="num">
                                      <p:cBhvr>
                                        <p:cTn id="24" dur="1000" fill="hold"/>
                                        <p:tgtEl>
                                          <p:spTgt spid="47"/>
                                        </p:tgtEl>
                                        <p:attrNameLst>
                                          <p:attrName>ppt_h</p:attrName>
                                        </p:attrNameLst>
                                      </p:cBhvr>
                                      <p:tavLst>
                                        <p:tav tm="0">
                                          <p:val>
                                            <p:fltVal val="0"/>
                                          </p:val>
                                        </p:tav>
                                        <p:tav tm="100000">
                                          <p:val>
                                            <p:strVal val="#ppt_h"/>
                                          </p:val>
                                        </p:tav>
                                      </p:tavLst>
                                    </p:anim>
                                    <p:anim calcmode="lin" valueType="num">
                                      <p:cBhvr>
                                        <p:cTn id="25" dur="1000" fill="hold"/>
                                        <p:tgtEl>
                                          <p:spTgt spid="47"/>
                                        </p:tgtEl>
                                        <p:attrNameLst>
                                          <p:attrName>style.rotation</p:attrName>
                                        </p:attrNameLst>
                                      </p:cBhvr>
                                      <p:tavLst>
                                        <p:tav tm="0">
                                          <p:val>
                                            <p:fltVal val="90"/>
                                          </p:val>
                                        </p:tav>
                                        <p:tav tm="100000">
                                          <p:val>
                                            <p:fltVal val="0"/>
                                          </p:val>
                                        </p:tav>
                                      </p:tavLst>
                                    </p:anim>
                                    <p:animEffect transition="in" filter="fade">
                                      <p:cBhvr>
                                        <p:cTn id="26" dur="10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1000" fill="hold"/>
                                        <p:tgtEl>
                                          <p:spTgt spid="44"/>
                                        </p:tgtEl>
                                        <p:attrNameLst>
                                          <p:attrName>ppt_w</p:attrName>
                                        </p:attrNameLst>
                                      </p:cBhvr>
                                      <p:tavLst>
                                        <p:tav tm="0">
                                          <p:val>
                                            <p:fltVal val="0"/>
                                          </p:val>
                                        </p:tav>
                                        <p:tav tm="100000">
                                          <p:val>
                                            <p:strVal val="#ppt_w"/>
                                          </p:val>
                                        </p:tav>
                                      </p:tavLst>
                                    </p:anim>
                                    <p:anim calcmode="lin" valueType="num">
                                      <p:cBhvr>
                                        <p:cTn id="32" dur="1000" fill="hold"/>
                                        <p:tgtEl>
                                          <p:spTgt spid="44"/>
                                        </p:tgtEl>
                                        <p:attrNameLst>
                                          <p:attrName>ppt_h</p:attrName>
                                        </p:attrNameLst>
                                      </p:cBhvr>
                                      <p:tavLst>
                                        <p:tav tm="0">
                                          <p:val>
                                            <p:fltVal val="0"/>
                                          </p:val>
                                        </p:tav>
                                        <p:tav tm="100000">
                                          <p:val>
                                            <p:strVal val="#ppt_h"/>
                                          </p:val>
                                        </p:tav>
                                      </p:tavLst>
                                    </p:anim>
                                    <p:anim calcmode="lin" valueType="num">
                                      <p:cBhvr>
                                        <p:cTn id="33" dur="1000" fill="hold"/>
                                        <p:tgtEl>
                                          <p:spTgt spid="44"/>
                                        </p:tgtEl>
                                        <p:attrNameLst>
                                          <p:attrName>style.rotation</p:attrName>
                                        </p:attrNameLst>
                                      </p:cBhvr>
                                      <p:tavLst>
                                        <p:tav tm="0">
                                          <p:val>
                                            <p:fltVal val="90"/>
                                          </p:val>
                                        </p:tav>
                                        <p:tav tm="100000">
                                          <p:val>
                                            <p:fltVal val="0"/>
                                          </p:val>
                                        </p:tav>
                                      </p:tavLst>
                                    </p:anim>
                                    <p:animEffect transition="in" filter="fade">
                                      <p:cBhvr>
                                        <p:cTn id="34" dur="1000"/>
                                        <p:tgtEl>
                                          <p:spTgt spid="44"/>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p:cTn id="39" dur="1000" fill="hold"/>
                                        <p:tgtEl>
                                          <p:spTgt spid="48"/>
                                        </p:tgtEl>
                                        <p:attrNameLst>
                                          <p:attrName>ppt_w</p:attrName>
                                        </p:attrNameLst>
                                      </p:cBhvr>
                                      <p:tavLst>
                                        <p:tav tm="0">
                                          <p:val>
                                            <p:fltVal val="0"/>
                                          </p:val>
                                        </p:tav>
                                        <p:tav tm="100000">
                                          <p:val>
                                            <p:strVal val="#ppt_w"/>
                                          </p:val>
                                        </p:tav>
                                      </p:tavLst>
                                    </p:anim>
                                    <p:anim calcmode="lin" valueType="num">
                                      <p:cBhvr>
                                        <p:cTn id="40" dur="1000" fill="hold"/>
                                        <p:tgtEl>
                                          <p:spTgt spid="48"/>
                                        </p:tgtEl>
                                        <p:attrNameLst>
                                          <p:attrName>ppt_h</p:attrName>
                                        </p:attrNameLst>
                                      </p:cBhvr>
                                      <p:tavLst>
                                        <p:tav tm="0">
                                          <p:val>
                                            <p:fltVal val="0"/>
                                          </p:val>
                                        </p:tav>
                                        <p:tav tm="100000">
                                          <p:val>
                                            <p:strVal val="#ppt_h"/>
                                          </p:val>
                                        </p:tav>
                                      </p:tavLst>
                                    </p:anim>
                                    <p:anim calcmode="lin" valueType="num">
                                      <p:cBhvr>
                                        <p:cTn id="41" dur="1000" fill="hold"/>
                                        <p:tgtEl>
                                          <p:spTgt spid="48"/>
                                        </p:tgtEl>
                                        <p:attrNameLst>
                                          <p:attrName>style.rotation</p:attrName>
                                        </p:attrNameLst>
                                      </p:cBhvr>
                                      <p:tavLst>
                                        <p:tav tm="0">
                                          <p:val>
                                            <p:fltVal val="90"/>
                                          </p:val>
                                        </p:tav>
                                        <p:tav tm="100000">
                                          <p:val>
                                            <p:fltVal val="0"/>
                                          </p:val>
                                        </p:tav>
                                      </p:tavLst>
                                    </p:anim>
                                    <p:animEffect transition="in" filter="fade">
                                      <p:cBhvr>
                                        <p:cTn id="42" dur="10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p:cTn id="47" dur="1000" fill="hold"/>
                                        <p:tgtEl>
                                          <p:spTgt spid="49"/>
                                        </p:tgtEl>
                                        <p:attrNameLst>
                                          <p:attrName>ppt_w</p:attrName>
                                        </p:attrNameLst>
                                      </p:cBhvr>
                                      <p:tavLst>
                                        <p:tav tm="0">
                                          <p:val>
                                            <p:fltVal val="0"/>
                                          </p:val>
                                        </p:tav>
                                        <p:tav tm="100000">
                                          <p:val>
                                            <p:strVal val="#ppt_w"/>
                                          </p:val>
                                        </p:tav>
                                      </p:tavLst>
                                    </p:anim>
                                    <p:anim calcmode="lin" valueType="num">
                                      <p:cBhvr>
                                        <p:cTn id="48" dur="1000" fill="hold"/>
                                        <p:tgtEl>
                                          <p:spTgt spid="49"/>
                                        </p:tgtEl>
                                        <p:attrNameLst>
                                          <p:attrName>ppt_h</p:attrName>
                                        </p:attrNameLst>
                                      </p:cBhvr>
                                      <p:tavLst>
                                        <p:tav tm="0">
                                          <p:val>
                                            <p:fltVal val="0"/>
                                          </p:val>
                                        </p:tav>
                                        <p:tav tm="100000">
                                          <p:val>
                                            <p:strVal val="#ppt_h"/>
                                          </p:val>
                                        </p:tav>
                                      </p:tavLst>
                                    </p:anim>
                                    <p:anim calcmode="lin" valueType="num">
                                      <p:cBhvr>
                                        <p:cTn id="49" dur="1000" fill="hold"/>
                                        <p:tgtEl>
                                          <p:spTgt spid="49"/>
                                        </p:tgtEl>
                                        <p:attrNameLst>
                                          <p:attrName>style.rotation</p:attrName>
                                        </p:attrNameLst>
                                      </p:cBhvr>
                                      <p:tavLst>
                                        <p:tav tm="0">
                                          <p:val>
                                            <p:fltVal val="90"/>
                                          </p:val>
                                        </p:tav>
                                        <p:tav tm="100000">
                                          <p:val>
                                            <p:fltVal val="0"/>
                                          </p:val>
                                        </p:tav>
                                      </p:tavLst>
                                    </p:anim>
                                    <p:animEffect transition="in" filter="fade">
                                      <p:cBhvr>
                                        <p:cTn id="50" dur="1000"/>
                                        <p:tgtEl>
                                          <p:spTgt spid="49"/>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p:cTn id="55" dur="1000" fill="hold"/>
                                        <p:tgtEl>
                                          <p:spTgt spid="50"/>
                                        </p:tgtEl>
                                        <p:attrNameLst>
                                          <p:attrName>ppt_w</p:attrName>
                                        </p:attrNameLst>
                                      </p:cBhvr>
                                      <p:tavLst>
                                        <p:tav tm="0">
                                          <p:val>
                                            <p:fltVal val="0"/>
                                          </p:val>
                                        </p:tav>
                                        <p:tav tm="100000">
                                          <p:val>
                                            <p:strVal val="#ppt_w"/>
                                          </p:val>
                                        </p:tav>
                                      </p:tavLst>
                                    </p:anim>
                                    <p:anim calcmode="lin" valueType="num">
                                      <p:cBhvr>
                                        <p:cTn id="56" dur="1000" fill="hold"/>
                                        <p:tgtEl>
                                          <p:spTgt spid="50"/>
                                        </p:tgtEl>
                                        <p:attrNameLst>
                                          <p:attrName>ppt_h</p:attrName>
                                        </p:attrNameLst>
                                      </p:cBhvr>
                                      <p:tavLst>
                                        <p:tav tm="0">
                                          <p:val>
                                            <p:fltVal val="0"/>
                                          </p:val>
                                        </p:tav>
                                        <p:tav tm="100000">
                                          <p:val>
                                            <p:strVal val="#ppt_h"/>
                                          </p:val>
                                        </p:tav>
                                      </p:tavLst>
                                    </p:anim>
                                    <p:anim calcmode="lin" valueType="num">
                                      <p:cBhvr>
                                        <p:cTn id="57" dur="1000" fill="hold"/>
                                        <p:tgtEl>
                                          <p:spTgt spid="50"/>
                                        </p:tgtEl>
                                        <p:attrNameLst>
                                          <p:attrName>style.rotation</p:attrName>
                                        </p:attrNameLst>
                                      </p:cBhvr>
                                      <p:tavLst>
                                        <p:tav tm="0">
                                          <p:val>
                                            <p:fltVal val="90"/>
                                          </p:val>
                                        </p:tav>
                                        <p:tav tm="100000">
                                          <p:val>
                                            <p:fltVal val="0"/>
                                          </p:val>
                                        </p:tav>
                                      </p:tavLst>
                                    </p:anim>
                                    <p:animEffect transition="in" filter="fade">
                                      <p:cBhvr>
                                        <p:cTn id="58" dur="1000"/>
                                        <p:tgtEl>
                                          <p:spTgt spid="50"/>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9" grpId="0" animBg="1"/>
      <p:bldP spid="40" grpId="0" animBg="1"/>
      <p:bldP spid="44" grpId="0" animBg="1"/>
      <p:bldP spid="47" grpId="0" animBg="1"/>
      <p:bldP spid="48" grpId="0" animBg="1"/>
      <p:bldP spid="49" grpId="0" animBg="1"/>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1214B79-5279-445F-B350-1C4B74D0F6E8}"/>
              </a:ext>
            </a:extLst>
          </p:cNvPr>
          <p:cNvSpPr>
            <a:spLocks noGrp="1"/>
          </p:cNvSpPr>
          <p:nvPr>
            <p:ph type="title"/>
          </p:nvPr>
        </p:nvSpPr>
        <p:spPr/>
        <p:txBody>
          <a:bodyPr/>
          <a:lstStyle/>
          <a:p>
            <a:r>
              <a:rPr lang="he-IL" dirty="0"/>
              <a:t>תרגול</a:t>
            </a:r>
          </a:p>
        </p:txBody>
      </p:sp>
      <p:sp>
        <p:nvSpPr>
          <p:cNvPr id="5" name="Google Shape;224;p30">
            <a:extLst>
              <a:ext uri="{FF2B5EF4-FFF2-40B4-BE49-F238E27FC236}">
                <a16:creationId xmlns:a16="http://schemas.microsoft.com/office/drawing/2014/main" id="{81DD9A88-570C-4086-8B19-3C8B0A45EC7B}"/>
              </a:ext>
            </a:extLst>
          </p:cNvPr>
          <p:cNvSpPr txBox="1">
            <a:spLocks noGrp="1"/>
          </p:cNvSpPr>
          <p:nvPr>
            <p:ph sz="half" idx="2"/>
          </p:nvPr>
        </p:nvSpPr>
        <p:spPr>
          <a:xfrm>
            <a:off x="838200" y="1592548"/>
            <a:ext cx="10515600" cy="2065057"/>
          </a:xfrm>
          <a:prstGeom prst="rect">
            <a:avLst/>
          </a:prstGeom>
        </p:spPr>
        <p:txBody>
          <a:bodyPr spcFirstLastPara="1" wrap="square" lIns="91425" tIns="45700" rIns="91425" bIns="45700" anchor="t" anchorCtr="0">
            <a:noAutofit/>
          </a:bodyPr>
          <a:lstStyle/>
          <a:p>
            <a:pPr marL="0" lvl="0" indent="0">
              <a:spcBef>
                <a:spcPts val="800"/>
              </a:spcBef>
              <a:buNone/>
            </a:pPr>
            <a:r>
              <a:rPr lang="x-none" dirty="0"/>
              <a:t>התבוננו בקווי הקיפולים שנוצרו</a:t>
            </a:r>
            <a:r>
              <a:rPr lang="he-IL" dirty="0"/>
              <a:t>. </a:t>
            </a:r>
            <a:r>
              <a:rPr lang="x-none" dirty="0"/>
              <a:t>מצאו </a:t>
            </a:r>
            <a:r>
              <a:rPr lang="he-IL" dirty="0"/>
              <a:t>מצולעים שונים שצלעותיהם נמצאות על קווים אלה</a:t>
            </a:r>
            <a:r>
              <a:rPr lang="x-none" dirty="0"/>
              <a:t>.</a:t>
            </a:r>
            <a:endParaRPr dirty="0"/>
          </a:p>
          <a:p>
            <a:pPr marL="0" indent="0">
              <a:spcBef>
                <a:spcPts val="800"/>
              </a:spcBef>
              <a:buNone/>
            </a:pPr>
            <a:endParaRPr lang="x-none" dirty="0">
              <a:latin typeface="Calibri"/>
              <a:cs typeface="Calibri"/>
            </a:endParaRPr>
          </a:p>
          <a:p>
            <a:pPr marL="0" indent="0">
              <a:spcBef>
                <a:spcPts val="800"/>
              </a:spcBef>
              <a:buNone/>
            </a:pPr>
            <a:r>
              <a:rPr lang="x-none" dirty="0">
                <a:latin typeface="Calibri"/>
                <a:cs typeface="Calibri"/>
              </a:rPr>
              <a:t>ציירו את המצולעים</a:t>
            </a:r>
            <a:r>
              <a:rPr lang="he-IL" dirty="0">
                <a:latin typeface="Calibri"/>
                <a:cs typeface="Calibri"/>
              </a:rPr>
              <a:t> בדף נפרד.</a:t>
            </a:r>
            <a:endParaRPr lang="he-IL" dirty="0"/>
          </a:p>
          <a:p>
            <a:pPr marL="0" indent="0">
              <a:spcBef>
                <a:spcPts val="800"/>
              </a:spcBef>
              <a:buNone/>
            </a:pPr>
            <a:endParaRPr lang="he-IL" dirty="0"/>
          </a:p>
        </p:txBody>
      </p:sp>
      <p:sp>
        <p:nvSpPr>
          <p:cNvPr id="6" name="Google Shape;225;p30">
            <a:extLst>
              <a:ext uri="{FF2B5EF4-FFF2-40B4-BE49-F238E27FC236}">
                <a16:creationId xmlns:a16="http://schemas.microsoft.com/office/drawing/2014/main" id="{A42CEB49-E444-4671-89B1-B24E56E3D9DF}"/>
              </a:ext>
            </a:extLst>
          </p:cNvPr>
          <p:cNvSpPr txBox="1">
            <a:spLocks noGrp="1"/>
          </p:cNvSpPr>
          <p:nvPr>
            <p:ph sz="half" idx="1"/>
          </p:nvPr>
        </p:nvSpPr>
        <p:spPr>
          <a:xfrm>
            <a:off x="1181100" y="4118385"/>
            <a:ext cx="10172700" cy="766643"/>
          </a:xfrm>
          <a:prstGeom prst="rect">
            <a:avLst/>
          </a:prstGeom>
          <a:noFill/>
          <a:ln>
            <a:noFill/>
          </a:ln>
        </p:spPr>
        <p:txBody>
          <a:bodyPr spcFirstLastPara="1" wrap="square" lIns="91425" tIns="91425" rIns="91425" bIns="91425" anchor="t" anchorCtr="0">
            <a:noAutofit/>
          </a:bodyPr>
          <a:lstStyle/>
          <a:p>
            <a:pPr marL="0" indent="0">
              <a:spcBef>
                <a:spcPts val="0"/>
              </a:spcBef>
              <a:buNone/>
            </a:pPr>
            <a:r>
              <a:rPr lang="x-none" dirty="0">
                <a:latin typeface="Calibri"/>
                <a:cs typeface="Calibri"/>
                <a:sym typeface="Calibri"/>
              </a:rPr>
              <a:t>האם </a:t>
            </a:r>
            <a:r>
              <a:rPr lang="he-IL" dirty="0">
                <a:latin typeface="Calibri"/>
                <a:cs typeface="Calibri"/>
                <a:sym typeface="Calibri"/>
              </a:rPr>
              <a:t>מלבד</a:t>
            </a:r>
            <a:r>
              <a:rPr lang="x-none" dirty="0">
                <a:latin typeface="Calibri"/>
                <a:cs typeface="Calibri"/>
                <a:sym typeface="Calibri"/>
              </a:rPr>
              <a:t> </a:t>
            </a:r>
            <a:r>
              <a:rPr lang="he-IL" dirty="0">
                <a:latin typeface="Calibri"/>
                <a:cs typeface="Calibri"/>
                <a:sym typeface="Calibri"/>
              </a:rPr>
              <a:t>ה</a:t>
            </a:r>
            <a:r>
              <a:rPr lang="x-none" dirty="0">
                <a:latin typeface="Calibri"/>
                <a:cs typeface="Calibri"/>
                <a:sym typeface="Calibri"/>
              </a:rPr>
              <a:t>ריבוע מצאתם גם מלבן</a:t>
            </a:r>
            <a:r>
              <a:rPr lang="he-IL" dirty="0">
                <a:latin typeface="Calibri"/>
                <a:cs typeface="Calibri"/>
                <a:sym typeface="Calibri"/>
              </a:rPr>
              <a:t>? </a:t>
            </a:r>
            <a:r>
              <a:rPr lang="x-none" dirty="0">
                <a:latin typeface="Calibri"/>
                <a:cs typeface="Calibri"/>
                <a:sym typeface="Calibri"/>
              </a:rPr>
              <a:t>טרפז</a:t>
            </a:r>
            <a:r>
              <a:rPr lang="he-IL" dirty="0">
                <a:latin typeface="Calibri"/>
                <a:cs typeface="Calibri"/>
                <a:sym typeface="Calibri"/>
              </a:rPr>
              <a:t>? </a:t>
            </a:r>
            <a:r>
              <a:rPr lang="x-none" dirty="0" err="1">
                <a:latin typeface="Calibri"/>
                <a:cs typeface="Calibri"/>
                <a:sym typeface="Calibri"/>
              </a:rPr>
              <a:t>מחומש</a:t>
            </a:r>
            <a:r>
              <a:rPr lang="he-IL" dirty="0">
                <a:latin typeface="Calibri"/>
                <a:cs typeface="Calibri"/>
                <a:sym typeface="Calibri"/>
              </a:rPr>
              <a:t>? </a:t>
            </a:r>
            <a:r>
              <a:rPr lang="x-none" dirty="0" err="1">
                <a:latin typeface="Calibri"/>
                <a:cs typeface="Calibri"/>
                <a:sym typeface="Calibri"/>
              </a:rPr>
              <a:t>משושה</a:t>
            </a:r>
            <a:r>
              <a:rPr lang="x-none" dirty="0">
                <a:latin typeface="Calibri"/>
                <a:cs typeface="Calibri"/>
                <a:sym typeface="Calibri"/>
              </a:rPr>
              <a:t>?</a:t>
            </a:r>
            <a:endParaRPr dirty="0">
              <a:latin typeface="Calibri"/>
              <a:cs typeface="Calibri"/>
              <a:sym typeface="Calibri"/>
            </a:endParaRPr>
          </a:p>
        </p:txBody>
      </p:sp>
      <p:pic>
        <p:nvPicPr>
          <p:cNvPr id="7" name="02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3425" y="351146"/>
            <a:ext cx="2152525" cy="767734"/>
          </a:xfrm>
          <a:prstGeom prst="rect">
            <a:avLst/>
          </a:prstGeom>
        </p:spPr>
      </p:pic>
    </p:spTree>
    <p:extLst>
      <p:ext uri="{BB962C8B-B14F-4D97-AF65-F5344CB8AC3E}">
        <p14:creationId xmlns:p14="http://schemas.microsoft.com/office/powerpoint/2010/main" val="192894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2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EE4C-FC77-7240-95C8-7D53CBE805C8}"/>
              </a:ext>
            </a:extLst>
          </p:cNvPr>
          <p:cNvSpPr>
            <a:spLocks noGrp="1"/>
          </p:cNvSpPr>
          <p:nvPr>
            <p:ph type="title"/>
          </p:nvPr>
        </p:nvSpPr>
        <p:spPr/>
        <p:txBody>
          <a:bodyPr/>
          <a:lstStyle/>
          <a:p>
            <a:r>
              <a:rPr lang="he-IL" dirty="0"/>
              <a:t>פתרונות אפשריים</a:t>
            </a:r>
            <a:endParaRPr lang="x-none" dirty="0"/>
          </a:p>
        </p:txBody>
      </p:sp>
      <p:pic>
        <p:nvPicPr>
          <p:cNvPr id="8" name="Picture 7">
            <a:extLst>
              <a:ext uri="{FF2B5EF4-FFF2-40B4-BE49-F238E27FC236}">
                <a16:creationId xmlns:a16="http://schemas.microsoft.com/office/drawing/2014/main" id="{ACF7C45D-D894-C14C-88EF-52AE66F1F6A4}"/>
              </a:ext>
            </a:extLst>
          </p:cNvPr>
          <p:cNvPicPr>
            <a:picLocks noChangeAspect="1"/>
          </p:cNvPicPr>
          <p:nvPr/>
        </p:nvPicPr>
        <p:blipFill>
          <a:blip r:embed="rId3"/>
          <a:stretch>
            <a:fillRect/>
          </a:stretch>
        </p:blipFill>
        <p:spPr>
          <a:xfrm>
            <a:off x="10833322" y="5810250"/>
            <a:ext cx="2082800" cy="2095500"/>
          </a:xfrm>
          <a:prstGeom prst="rect">
            <a:avLst/>
          </a:prstGeom>
        </p:spPr>
      </p:pic>
      <p:sp>
        <p:nvSpPr>
          <p:cNvPr id="10" name="Content Placeholder 5">
            <a:extLst>
              <a:ext uri="{FF2B5EF4-FFF2-40B4-BE49-F238E27FC236}">
                <a16:creationId xmlns:a16="http://schemas.microsoft.com/office/drawing/2014/main" id="{D9FE29D6-6B9C-0845-A985-F3FBA0590663}"/>
              </a:ext>
            </a:extLst>
          </p:cNvPr>
          <p:cNvSpPr>
            <a:spLocks noGrp="1"/>
          </p:cNvSpPr>
          <p:nvPr>
            <p:ph sz="half" idx="2"/>
          </p:nvPr>
        </p:nvSpPr>
        <p:spPr>
          <a:xfrm>
            <a:off x="838200" y="1825625"/>
            <a:ext cx="10515600" cy="4351338"/>
          </a:xfrm>
        </p:spPr>
        <p:txBody>
          <a:bodyPr/>
          <a:lstStyle/>
          <a:p>
            <a:pPr marL="0" indent="0">
              <a:buNone/>
            </a:pPr>
            <a:br>
              <a:rPr lang="he-IL" dirty="0"/>
            </a:br>
            <a:endParaRPr lang="he-IL" dirty="0"/>
          </a:p>
          <a:p>
            <a:endParaRPr lang="x-none" dirty="0"/>
          </a:p>
        </p:txBody>
      </p:sp>
      <p:pic>
        <p:nvPicPr>
          <p:cNvPr id="11" name="תמונה 10">
            <a:extLst>
              <a:ext uri="{FF2B5EF4-FFF2-40B4-BE49-F238E27FC236}">
                <a16:creationId xmlns:a16="http://schemas.microsoft.com/office/drawing/2014/main" id="{AF3614CA-D21B-41B2-96FB-1735A036F65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3689917" y="1924844"/>
            <a:ext cx="2200275" cy="2305050"/>
          </a:xfrm>
          <a:prstGeom prst="rect">
            <a:avLst/>
          </a:prstGeom>
        </p:spPr>
      </p:pic>
      <p:pic>
        <p:nvPicPr>
          <p:cNvPr id="12" name="תמונה 11">
            <a:extLst>
              <a:ext uri="{FF2B5EF4-FFF2-40B4-BE49-F238E27FC236}">
                <a16:creationId xmlns:a16="http://schemas.microsoft.com/office/drawing/2014/main" id="{2713E431-56DD-4586-9E5A-3CAC3A967EF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1200787" y="1891132"/>
            <a:ext cx="2019300" cy="2066925"/>
          </a:xfrm>
          <a:prstGeom prst="rect">
            <a:avLst/>
          </a:prstGeom>
        </p:spPr>
      </p:pic>
      <p:pic>
        <p:nvPicPr>
          <p:cNvPr id="14" name="תמונה 13">
            <a:extLst>
              <a:ext uri="{FF2B5EF4-FFF2-40B4-BE49-F238E27FC236}">
                <a16:creationId xmlns:a16="http://schemas.microsoft.com/office/drawing/2014/main" id="{85C36CC9-14F1-4884-97C1-0F38976648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Lst>
          </a:blip>
          <a:stretch>
            <a:fillRect/>
          </a:stretch>
        </p:blipFill>
        <p:spPr>
          <a:xfrm>
            <a:off x="6423862" y="1924844"/>
            <a:ext cx="2047875" cy="2076450"/>
          </a:xfrm>
          <a:prstGeom prst="rect">
            <a:avLst/>
          </a:prstGeom>
        </p:spPr>
      </p:pic>
      <p:pic>
        <p:nvPicPr>
          <p:cNvPr id="15" name="תמונה 14">
            <a:extLst>
              <a:ext uri="{FF2B5EF4-FFF2-40B4-BE49-F238E27FC236}">
                <a16:creationId xmlns:a16="http://schemas.microsoft.com/office/drawing/2014/main" id="{E8C03939-147D-4691-AE35-2E40095B14D6}"/>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Lst>
          </a:blip>
          <a:stretch>
            <a:fillRect/>
          </a:stretch>
        </p:blipFill>
        <p:spPr>
          <a:xfrm>
            <a:off x="1098847" y="4133360"/>
            <a:ext cx="2057400" cy="2066925"/>
          </a:xfrm>
          <a:prstGeom prst="rect">
            <a:avLst/>
          </a:prstGeom>
        </p:spPr>
      </p:pic>
      <p:pic>
        <p:nvPicPr>
          <p:cNvPr id="16" name="תמונה 15">
            <a:extLst>
              <a:ext uri="{FF2B5EF4-FFF2-40B4-BE49-F238E27FC236}">
                <a16:creationId xmlns:a16="http://schemas.microsoft.com/office/drawing/2014/main" id="{44CC5C79-27FF-497D-9B7E-67C53B1553D1}"/>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Lst>
          </a:blip>
          <a:stretch>
            <a:fillRect/>
          </a:stretch>
        </p:blipFill>
        <p:spPr>
          <a:xfrm>
            <a:off x="3689917" y="4118626"/>
            <a:ext cx="2028825" cy="2019300"/>
          </a:xfrm>
          <a:prstGeom prst="rect">
            <a:avLst/>
          </a:prstGeom>
        </p:spPr>
      </p:pic>
      <p:pic>
        <p:nvPicPr>
          <p:cNvPr id="17" name="תמונה 16">
            <a:extLst>
              <a:ext uri="{FF2B5EF4-FFF2-40B4-BE49-F238E27FC236}">
                <a16:creationId xmlns:a16="http://schemas.microsoft.com/office/drawing/2014/main" id="{80702B28-F219-4B1F-A0CB-067F86A04A8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p:blipFill>
        <p:spPr>
          <a:xfrm>
            <a:off x="6464676" y="4128597"/>
            <a:ext cx="2028825" cy="2076450"/>
          </a:xfrm>
          <a:prstGeom prst="rect">
            <a:avLst/>
          </a:prstGeom>
        </p:spPr>
      </p:pic>
      <p:pic>
        <p:nvPicPr>
          <p:cNvPr id="18" name="תמונה 17">
            <a:extLst>
              <a:ext uri="{FF2B5EF4-FFF2-40B4-BE49-F238E27FC236}">
                <a16:creationId xmlns:a16="http://schemas.microsoft.com/office/drawing/2014/main" id="{63920222-4EA7-4941-BEDF-4C48BA26CBBB}"/>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20000" contrast="40000"/>
                    </a14:imgEffect>
                  </a14:imgLayer>
                </a14:imgProps>
              </a:ext>
            </a:extLst>
          </a:blip>
          <a:stretch>
            <a:fillRect/>
          </a:stretch>
        </p:blipFill>
        <p:spPr>
          <a:xfrm>
            <a:off x="8893593" y="1924844"/>
            <a:ext cx="2038350" cy="2066925"/>
          </a:xfrm>
          <a:prstGeom prst="rect">
            <a:avLst/>
          </a:prstGeom>
        </p:spPr>
      </p:pic>
      <p:pic>
        <p:nvPicPr>
          <p:cNvPr id="19" name="תמונה 18">
            <a:extLst>
              <a:ext uri="{FF2B5EF4-FFF2-40B4-BE49-F238E27FC236}">
                <a16:creationId xmlns:a16="http://schemas.microsoft.com/office/drawing/2014/main" id="{4B1F2D63-4CFA-4B95-A784-F149EB1A116F}"/>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20000" contrast="40000"/>
                    </a14:imgEffect>
                  </a14:imgLayer>
                </a14:imgProps>
              </a:ext>
            </a:extLst>
          </a:blip>
          <a:stretch>
            <a:fillRect/>
          </a:stretch>
        </p:blipFill>
        <p:spPr>
          <a:xfrm>
            <a:off x="8898355" y="4118626"/>
            <a:ext cx="2028825" cy="2019300"/>
          </a:xfrm>
          <a:prstGeom prst="rect">
            <a:avLst/>
          </a:prstGeom>
        </p:spPr>
      </p:pic>
      <p:sp>
        <p:nvSpPr>
          <p:cNvPr id="20" name="Content Placeholder 5">
            <a:extLst>
              <a:ext uri="{FF2B5EF4-FFF2-40B4-BE49-F238E27FC236}">
                <a16:creationId xmlns:a16="http://schemas.microsoft.com/office/drawing/2014/main" id="{64C89BF9-76F4-4930-9A47-FEB61AA14286}"/>
              </a:ext>
            </a:extLst>
          </p:cNvPr>
          <p:cNvSpPr txBox="1">
            <a:spLocks/>
          </p:cNvSpPr>
          <p:nvPr/>
        </p:nvSpPr>
        <p:spPr>
          <a:xfrm>
            <a:off x="941294" y="1782388"/>
            <a:ext cx="10515600" cy="4351338"/>
          </a:xfrm>
          <a:prstGeom prst="rect">
            <a:avLst/>
          </a:prstGeom>
        </p:spPr>
        <p:txBody>
          <a:bodyPr vert="horz" lIns="91440" tIns="45720" rIns="91440" bIns="45720" rtlCol="0">
            <a:normAutofit/>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br>
              <a:rPr lang="he-IL"/>
            </a:br>
            <a:endParaRPr lang="he-IL"/>
          </a:p>
          <a:p>
            <a:endParaRPr lang="x-none" dirty="0"/>
          </a:p>
        </p:txBody>
      </p:sp>
      <p:sp>
        <p:nvSpPr>
          <p:cNvPr id="21" name="Content Placeholder 5">
            <a:extLst>
              <a:ext uri="{FF2B5EF4-FFF2-40B4-BE49-F238E27FC236}">
                <a16:creationId xmlns:a16="http://schemas.microsoft.com/office/drawing/2014/main" id="{3B554400-48FC-4948-94C0-681034AD8246}"/>
              </a:ext>
            </a:extLst>
          </p:cNvPr>
          <p:cNvSpPr txBox="1">
            <a:spLocks/>
          </p:cNvSpPr>
          <p:nvPr/>
        </p:nvSpPr>
        <p:spPr>
          <a:xfrm>
            <a:off x="1044388" y="1730001"/>
            <a:ext cx="10515600" cy="4351338"/>
          </a:xfrm>
          <a:prstGeom prst="rect">
            <a:avLst/>
          </a:prstGeom>
        </p:spPr>
        <p:txBody>
          <a:bodyPr vert="horz" lIns="91440" tIns="45720" rIns="91440" bIns="45720" rtlCol="0">
            <a:normAutofit/>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br>
              <a:rPr lang="he-IL"/>
            </a:br>
            <a:endParaRPr lang="he-IL"/>
          </a:p>
          <a:p>
            <a:endParaRPr lang="x-none" dirty="0"/>
          </a:p>
        </p:txBody>
      </p:sp>
      <p:pic>
        <p:nvPicPr>
          <p:cNvPr id="22" name="תמונה 21">
            <a:extLst>
              <a:ext uri="{FF2B5EF4-FFF2-40B4-BE49-F238E27FC236}">
                <a16:creationId xmlns:a16="http://schemas.microsoft.com/office/drawing/2014/main" id="{CED26401-D3A8-4CD7-BCE7-81ED839FB199}"/>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Lst>
          </a:blip>
          <a:stretch>
            <a:fillRect/>
          </a:stretch>
        </p:blipFill>
        <p:spPr>
          <a:xfrm>
            <a:off x="3714120" y="4118626"/>
            <a:ext cx="2028825" cy="2019300"/>
          </a:xfrm>
          <a:prstGeom prst="rect">
            <a:avLst/>
          </a:prstGeom>
        </p:spPr>
      </p:pic>
      <p:sp>
        <p:nvSpPr>
          <p:cNvPr id="23" name="Content Placeholder 5">
            <a:extLst>
              <a:ext uri="{FF2B5EF4-FFF2-40B4-BE49-F238E27FC236}">
                <a16:creationId xmlns:a16="http://schemas.microsoft.com/office/drawing/2014/main" id="{245177F3-58A7-479B-8202-FC240ED43829}"/>
              </a:ext>
            </a:extLst>
          </p:cNvPr>
          <p:cNvSpPr txBox="1">
            <a:spLocks/>
          </p:cNvSpPr>
          <p:nvPr/>
        </p:nvSpPr>
        <p:spPr>
          <a:xfrm>
            <a:off x="1068591" y="1730001"/>
            <a:ext cx="10515600" cy="4351338"/>
          </a:xfrm>
          <a:prstGeom prst="rect">
            <a:avLst/>
          </a:prstGeom>
        </p:spPr>
        <p:txBody>
          <a:bodyPr vert="horz" lIns="91440" tIns="45720" rIns="91440" bIns="45720" rtlCol="0">
            <a:normAutofit/>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br>
              <a:rPr lang="he-IL"/>
            </a:br>
            <a:endParaRPr lang="he-IL"/>
          </a:p>
          <a:p>
            <a:endParaRPr lang="x-none" dirty="0"/>
          </a:p>
        </p:txBody>
      </p:sp>
    </p:spTree>
    <p:extLst>
      <p:ext uri="{BB962C8B-B14F-4D97-AF65-F5344CB8AC3E}">
        <p14:creationId xmlns:p14="http://schemas.microsoft.com/office/powerpoint/2010/main" val="48154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fade">
                                      <p:cBhvr>
                                        <p:cTn id="29" dur="1000"/>
                                        <p:tgtEl>
                                          <p:spTgt spid="10">
                                            <p:txEl>
                                              <p:pRg st="0" end="0"/>
                                            </p:txEl>
                                          </p:spTgt>
                                        </p:tgtEl>
                                      </p:cBhvr>
                                    </p:animEffect>
                                    <p:anim calcmode="lin" valueType="num">
                                      <p:cBhvr>
                                        <p:cTn id="3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B023F45-14B6-447D-8983-4E76D09FEC9D}"/>
              </a:ext>
            </a:extLst>
          </p:cNvPr>
          <p:cNvSpPr>
            <a:spLocks noGrp="1"/>
          </p:cNvSpPr>
          <p:nvPr>
            <p:ph type="title"/>
          </p:nvPr>
        </p:nvSpPr>
        <p:spPr/>
        <p:txBody>
          <a:bodyPr/>
          <a:lstStyle/>
          <a:p>
            <a:r>
              <a:rPr lang="he-IL" dirty="0"/>
              <a:t>תרגול</a:t>
            </a:r>
          </a:p>
        </p:txBody>
      </p:sp>
      <p:sp>
        <p:nvSpPr>
          <p:cNvPr id="4" name="מציין מיקום תוכן 3">
            <a:extLst>
              <a:ext uri="{FF2B5EF4-FFF2-40B4-BE49-F238E27FC236}">
                <a16:creationId xmlns:a16="http://schemas.microsoft.com/office/drawing/2014/main" id="{5925D105-FDD6-4C2C-B368-CA222BFEB399}"/>
              </a:ext>
            </a:extLst>
          </p:cNvPr>
          <p:cNvSpPr>
            <a:spLocks noGrp="1"/>
          </p:cNvSpPr>
          <p:nvPr>
            <p:ph sz="half" idx="2"/>
          </p:nvPr>
        </p:nvSpPr>
        <p:spPr>
          <a:xfrm>
            <a:off x="1371600" y="1610477"/>
            <a:ext cx="9982200" cy="1168583"/>
          </a:xfrm>
        </p:spPr>
        <p:txBody>
          <a:bodyPr>
            <a:noAutofit/>
          </a:bodyPr>
          <a:lstStyle/>
          <a:p>
            <a:pPr marL="0" lvl="0" indent="0">
              <a:spcBef>
                <a:spcPts val="800"/>
              </a:spcBef>
              <a:buNone/>
            </a:pPr>
            <a:r>
              <a:rPr lang="he-IL" sz="3200" dirty="0"/>
              <a:t>איזה חלק מהווה המחומש שבאיור מתוך הריבוע השלם?</a:t>
            </a:r>
            <a:r>
              <a:rPr lang="x-none" sz="3200" dirty="0">
                <a:sym typeface="Calibri"/>
              </a:rPr>
              <a:t> </a:t>
            </a:r>
            <a:r>
              <a:rPr lang="he-IL" sz="3200" dirty="0">
                <a:sym typeface="Calibri"/>
              </a:rPr>
              <a:t>הסבירו.</a:t>
            </a:r>
          </a:p>
          <a:p>
            <a:pPr marL="0" lvl="0" indent="0">
              <a:spcBef>
                <a:spcPts val="800"/>
              </a:spcBef>
              <a:buNone/>
            </a:pPr>
            <a:endParaRPr lang="he-IL" sz="3200" dirty="0"/>
          </a:p>
          <a:p>
            <a:endParaRPr lang="he-IL" sz="3200" dirty="0"/>
          </a:p>
        </p:txBody>
      </p:sp>
      <p:pic>
        <p:nvPicPr>
          <p:cNvPr id="5" name="תמונה 4">
            <a:extLst>
              <a:ext uri="{FF2B5EF4-FFF2-40B4-BE49-F238E27FC236}">
                <a16:creationId xmlns:a16="http://schemas.microsoft.com/office/drawing/2014/main" id="{5AF4FEED-2942-4499-8002-3D7B77A55ED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5343525" y="3043238"/>
            <a:ext cx="2038350" cy="2066925"/>
          </a:xfrm>
          <a:prstGeom prst="rect">
            <a:avLst/>
          </a:prstGeom>
        </p:spPr>
      </p:pic>
      <p:pic>
        <p:nvPicPr>
          <p:cNvPr id="3" name="01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01508" y="314024"/>
            <a:ext cx="2229053" cy="795029"/>
          </a:xfrm>
          <a:prstGeom prst="rect">
            <a:avLst/>
          </a:prstGeom>
        </p:spPr>
      </p:pic>
    </p:spTree>
    <p:extLst>
      <p:ext uri="{BB962C8B-B14F-4D97-AF65-F5344CB8AC3E}">
        <p14:creationId xmlns:p14="http://schemas.microsoft.com/office/powerpoint/2010/main" val="158143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תמונה 28">
            <a:extLst>
              <a:ext uri="{FF2B5EF4-FFF2-40B4-BE49-F238E27FC236}">
                <a16:creationId xmlns:a16="http://schemas.microsoft.com/office/drawing/2014/main" id="{C2502B0F-1AC1-4782-8C1E-E7007EDFE3E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5148717" y="2192558"/>
            <a:ext cx="2038350" cy="2066925"/>
          </a:xfrm>
          <a:prstGeom prst="rect">
            <a:avLst/>
          </a:prstGeom>
        </p:spPr>
      </p:pic>
      <p:sp>
        <p:nvSpPr>
          <p:cNvPr id="2" name="כותרת 1">
            <a:extLst>
              <a:ext uri="{FF2B5EF4-FFF2-40B4-BE49-F238E27FC236}">
                <a16:creationId xmlns:a16="http://schemas.microsoft.com/office/drawing/2014/main" id="{4B023F45-14B6-447D-8983-4E76D09FEC9D}"/>
              </a:ext>
            </a:extLst>
          </p:cNvPr>
          <p:cNvSpPr>
            <a:spLocks noGrp="1"/>
          </p:cNvSpPr>
          <p:nvPr>
            <p:ph type="title"/>
          </p:nvPr>
        </p:nvSpPr>
        <p:spPr>
          <a:xfrm>
            <a:off x="714206" y="365125"/>
            <a:ext cx="10515600" cy="1325563"/>
          </a:xfrm>
        </p:spPr>
        <p:txBody>
          <a:bodyPr/>
          <a:lstStyle/>
          <a:p>
            <a:r>
              <a:rPr lang="he-IL" dirty="0"/>
              <a:t>פתרון</a:t>
            </a:r>
          </a:p>
        </p:txBody>
      </p:sp>
      <p:sp>
        <p:nvSpPr>
          <p:cNvPr id="4" name="מציין מיקום תוכן 3">
            <a:extLst>
              <a:ext uri="{FF2B5EF4-FFF2-40B4-BE49-F238E27FC236}">
                <a16:creationId xmlns:a16="http://schemas.microsoft.com/office/drawing/2014/main" id="{5925D105-FDD6-4C2C-B368-CA222BFEB399}"/>
              </a:ext>
            </a:extLst>
          </p:cNvPr>
          <p:cNvSpPr>
            <a:spLocks noGrp="1"/>
          </p:cNvSpPr>
          <p:nvPr>
            <p:ph sz="half" idx="2"/>
          </p:nvPr>
        </p:nvSpPr>
        <p:spPr>
          <a:xfrm>
            <a:off x="1513840" y="5124426"/>
            <a:ext cx="9982200" cy="955675"/>
          </a:xfrm>
        </p:spPr>
        <p:txBody>
          <a:bodyPr/>
          <a:lstStyle/>
          <a:p>
            <a:pPr marL="0" lvl="0" indent="0">
              <a:spcBef>
                <a:spcPts val="800"/>
              </a:spcBef>
              <a:buNone/>
            </a:pPr>
            <a:endParaRPr lang="he-IL" dirty="0"/>
          </a:p>
          <a:p>
            <a:endParaRPr lang="he-IL" dirty="0"/>
          </a:p>
        </p:txBody>
      </p:sp>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5A9B53C5-51BF-4F9D-AD58-12178F20CD15}"/>
                  </a:ext>
                </a:extLst>
              </p:cNvPr>
              <p:cNvSpPr txBox="1"/>
              <p:nvPr/>
            </p:nvSpPr>
            <p:spPr>
              <a:xfrm>
                <a:off x="3192411" y="5207667"/>
                <a:ext cx="8209923" cy="803682"/>
              </a:xfrm>
              <a:prstGeom prst="rect">
                <a:avLst/>
              </a:prstGeom>
              <a:noFill/>
            </p:spPr>
            <p:txBody>
              <a:bodyPr wrap="square" rtlCol="1">
                <a:spAutoFit/>
              </a:bodyPr>
              <a:lstStyle/>
              <a:p>
                <a:pPr algn="r" rtl="1"/>
                <a:r>
                  <a:rPr lang="he-IL" sz="3200" dirty="0">
                    <a:latin typeface="Calibri" panose="020F0502020204030204" pitchFamily="34" charset="0"/>
                    <a:cs typeface="Calibri" panose="020F0502020204030204" pitchFamily="34" charset="0"/>
                  </a:rPr>
                  <a:t>המחומש מהווה </a:t>
                </a:r>
                <a14:m>
                  <m:oMath xmlns:m="http://schemas.openxmlformats.org/officeDocument/2006/math">
                    <m:f>
                      <m:fPr>
                        <m:ctrlPr>
                          <a:rPr lang="he-IL" sz="3200" i="1">
                            <a:latin typeface="Cambria Math" panose="02040503050406030204" pitchFamily="18" charset="0"/>
                            <a:cs typeface="Calibri" panose="020F0502020204030204" pitchFamily="34" charset="0"/>
                          </a:rPr>
                        </m:ctrlPr>
                      </m:fPr>
                      <m:num>
                        <m:r>
                          <a:rPr lang="he-IL" sz="3200" b="0" i="0" smtClean="0">
                            <a:latin typeface="Cambria Math" panose="02040503050406030204" pitchFamily="18" charset="0"/>
                            <a:cs typeface="Calibri" panose="020F0502020204030204" pitchFamily="34" charset="0"/>
                          </a:rPr>
                          <m:t>3</m:t>
                        </m:r>
                      </m:num>
                      <m:den>
                        <m:r>
                          <a:rPr lang="he-IL" sz="3200" b="0" i="0" smtClean="0">
                            <a:latin typeface="Cambria Math" panose="02040503050406030204" pitchFamily="18" charset="0"/>
                            <a:cs typeface="Calibri" panose="020F0502020204030204" pitchFamily="34" charset="0"/>
                          </a:rPr>
                          <m:t>8</m:t>
                        </m:r>
                        <m:r>
                          <a:rPr lang="he-IL" sz="3200">
                            <a:latin typeface="Cambria Math" panose="02040503050406030204" pitchFamily="18" charset="0"/>
                            <a:cs typeface="Calibri" panose="020F0502020204030204" pitchFamily="34" charset="0"/>
                          </a:rPr>
                          <m:t> </m:t>
                        </m:r>
                      </m:den>
                    </m:f>
                  </m:oMath>
                </a14:m>
                <a:r>
                  <a:rPr lang="he-IL" sz="3200" dirty="0">
                    <a:latin typeface="Calibri" panose="020F0502020204030204" pitchFamily="34" charset="0"/>
                    <a:cs typeface="Calibri" panose="020F0502020204030204" pitchFamily="34" charset="0"/>
                  </a:rPr>
                  <a:t> מהריבוע השלם.</a:t>
                </a:r>
              </a:p>
            </p:txBody>
          </p:sp>
        </mc:Choice>
        <mc:Fallback xmlns="">
          <p:sp>
            <p:nvSpPr>
              <p:cNvPr id="104" name="TextBox 103">
                <a:extLst>
                  <a:ext uri="{FF2B5EF4-FFF2-40B4-BE49-F238E27FC236}">
                    <a16:creationId xmlns:a14="http://schemas.microsoft.com/office/drawing/2010/main" xmlns="" xmlns:a16="http://schemas.microsoft.com/office/drawing/2014/main" id="{5A9B53C5-51BF-4F9D-AD58-12178F20CD15}"/>
                  </a:ext>
                </a:extLst>
              </p:cNvPr>
              <p:cNvSpPr txBox="1">
                <a:spLocks noRot="1" noChangeAspect="1" noMove="1" noResize="1" noEditPoints="1" noAdjustHandles="1" noChangeArrowheads="1" noChangeShapeType="1" noTextEdit="1"/>
              </p:cNvSpPr>
              <p:nvPr/>
            </p:nvSpPr>
            <p:spPr>
              <a:xfrm>
                <a:off x="3192411" y="5207667"/>
                <a:ext cx="8209923" cy="803682"/>
              </a:xfrm>
              <a:prstGeom prst="rect">
                <a:avLst/>
              </a:prstGeom>
              <a:blipFill>
                <a:blip r:embed="rId5"/>
                <a:stretch>
                  <a:fillRect r="-1932" b="-10606"/>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126E830-A953-4333-BAD4-65DEA78416A0}"/>
                  </a:ext>
                </a:extLst>
              </p:cNvPr>
              <p:cNvSpPr txBox="1"/>
              <p:nvPr/>
            </p:nvSpPr>
            <p:spPr>
              <a:xfrm>
                <a:off x="1353489" y="4294777"/>
                <a:ext cx="1655500" cy="790088"/>
              </a:xfrm>
              <a:prstGeom prst="rect">
                <a:avLst/>
              </a:prstGeom>
              <a:noFill/>
            </p:spPr>
            <p:txBody>
              <a:bodyPr wrap="square" rtlCol="1">
                <a:spAutoFit/>
              </a:bodyPr>
              <a:lstStyle/>
              <a:p>
                <a:pPr lvl="0" algn="r" rtl="1"/>
                <a14:m>
                  <m:oMath xmlns:m="http://schemas.openxmlformats.org/officeDocument/2006/math">
                    <m:f>
                      <m:fPr>
                        <m:ctrlPr>
                          <a:rPr lang="he-IL" sz="3200" i="1" smtClean="0">
                            <a:latin typeface="Cambria Math" panose="02040503050406030204" pitchFamily="18" charset="0"/>
                            <a:cs typeface="Calibri"/>
                            <a:sym typeface="Calibri"/>
                          </a:rPr>
                        </m:ctrlPr>
                      </m:fPr>
                      <m:num>
                        <m:r>
                          <a:rPr lang="he-IL" sz="3200" i="1">
                            <a:latin typeface="Cambria Math" panose="02040503050406030204" pitchFamily="18" charset="0"/>
                            <a:cs typeface="Calibri"/>
                            <a:sym typeface="Calibri"/>
                          </a:rPr>
                          <m:t> </m:t>
                        </m:r>
                        <m:r>
                          <a:rPr lang="he-IL" sz="3200" b="0" i="1" smtClean="0">
                            <a:latin typeface="Cambria Math" panose="02040503050406030204" pitchFamily="18" charset="0"/>
                            <a:cs typeface="Calibri"/>
                            <a:sym typeface="Calibri"/>
                          </a:rPr>
                          <m:t>3</m:t>
                        </m:r>
                        <m:r>
                          <a:rPr lang="he-IL" sz="3200" i="1">
                            <a:latin typeface="Cambria Math" panose="02040503050406030204" pitchFamily="18" charset="0"/>
                            <a:cs typeface="Calibri"/>
                            <a:sym typeface="Calibri"/>
                          </a:rPr>
                          <m:t> </m:t>
                        </m:r>
                      </m:num>
                      <m:den>
                        <m:r>
                          <a:rPr lang="he-IL" sz="3200" b="0" i="1" smtClean="0">
                            <a:latin typeface="Cambria Math" panose="02040503050406030204" pitchFamily="18" charset="0"/>
                            <a:cs typeface="Calibri"/>
                            <a:sym typeface="Calibri"/>
                          </a:rPr>
                          <m:t> </m:t>
                        </m:r>
                        <m:r>
                          <a:rPr lang="he-IL" sz="3200" b="0" i="1" smtClean="0">
                            <a:latin typeface="Cambria Math" panose="02040503050406030204" pitchFamily="18" charset="0"/>
                            <a:cs typeface="Calibri"/>
                            <a:sym typeface="Calibri"/>
                          </a:rPr>
                          <m:t>8</m:t>
                        </m:r>
                        <m:r>
                          <a:rPr lang="he-IL" sz="3200" i="1">
                            <a:latin typeface="Cambria Math" panose="02040503050406030204" pitchFamily="18" charset="0"/>
                            <a:cs typeface="Calibri"/>
                            <a:sym typeface="Calibri"/>
                          </a:rPr>
                          <m:t> </m:t>
                        </m:r>
                      </m:den>
                    </m:f>
                    <m:r>
                      <a:rPr lang="he-IL" sz="3200" b="0" i="1" smtClean="0">
                        <a:latin typeface="Cambria Math" panose="02040503050406030204" pitchFamily="18" charset="0"/>
                        <a:cs typeface="Calibri"/>
                        <a:sym typeface="Calibri"/>
                      </a:rPr>
                      <m:t> </m:t>
                    </m:r>
                  </m:oMath>
                </a14:m>
                <a:r>
                  <a:rPr lang="he-IL" sz="3200" dirty="0">
                    <a:solidFill>
                      <a:srgbClr val="434343"/>
                    </a:solidFill>
                    <a:cs typeface="Calibri"/>
                    <a:sym typeface="Calibri"/>
                  </a:rPr>
                  <a:t> =</a:t>
                </a:r>
              </a:p>
            </p:txBody>
          </p:sp>
        </mc:Choice>
        <mc:Fallback xmlns="">
          <p:sp>
            <p:nvSpPr>
              <p:cNvPr id="7" name="TextBox 6">
                <a:extLst>
                  <a:ext uri="{FF2B5EF4-FFF2-40B4-BE49-F238E27FC236}">
                    <a16:creationId xmlns:a16="http://schemas.microsoft.com/office/drawing/2014/main" xmlns="" xmlns:a14="http://schemas.microsoft.com/office/drawing/2010/main" id="{9126E830-A953-4333-BAD4-65DEA78416A0}"/>
                  </a:ext>
                </a:extLst>
              </p:cNvPr>
              <p:cNvSpPr txBox="1">
                <a:spLocks noRot="1" noChangeAspect="1" noMove="1" noResize="1" noEditPoints="1" noAdjustHandles="1" noChangeArrowheads="1" noChangeShapeType="1" noTextEdit="1"/>
              </p:cNvSpPr>
              <p:nvPr/>
            </p:nvSpPr>
            <p:spPr>
              <a:xfrm>
                <a:off x="1353489" y="4294777"/>
                <a:ext cx="1655500" cy="790088"/>
              </a:xfrm>
              <a:prstGeom prst="rect">
                <a:avLst/>
              </a:prstGeom>
              <a:blipFill rotWithShape="0">
                <a:blip r:embed="rId6"/>
                <a:stretch>
                  <a:fillRect b="-13178"/>
                </a:stretch>
              </a:blipFill>
            </p:spPr>
            <p:txBody>
              <a:bodyPr/>
              <a:lstStyle/>
              <a:p>
                <a:r>
                  <a:rPr lang="he-IL">
                    <a:noFill/>
                  </a:rPr>
                  <a:t> </a:t>
                </a:r>
              </a:p>
            </p:txBody>
          </p:sp>
        </mc:Fallback>
      </mc:AlternateContent>
      <p:sp>
        <p:nvSpPr>
          <p:cNvPr id="11" name="משולש ישר-זווית 10">
            <a:extLst>
              <a:ext uri="{FF2B5EF4-FFF2-40B4-BE49-F238E27FC236}">
                <a16:creationId xmlns:a16="http://schemas.microsoft.com/office/drawing/2014/main" id="{0621F297-DF50-4A8C-AF46-DDBE41126D76}"/>
              </a:ext>
            </a:extLst>
          </p:cNvPr>
          <p:cNvSpPr/>
          <p:nvPr/>
        </p:nvSpPr>
        <p:spPr>
          <a:xfrm rot="18960512">
            <a:off x="5397980" y="2967793"/>
            <a:ext cx="585011" cy="580610"/>
          </a:xfrm>
          <a:prstGeom prst="r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שולש ישר-זווית 11">
            <a:extLst>
              <a:ext uri="{FF2B5EF4-FFF2-40B4-BE49-F238E27FC236}">
                <a16:creationId xmlns:a16="http://schemas.microsoft.com/office/drawing/2014/main" id="{4A677D8A-EFFD-4775-B6A5-45D1E7428AF6}"/>
              </a:ext>
            </a:extLst>
          </p:cNvPr>
          <p:cNvSpPr/>
          <p:nvPr/>
        </p:nvSpPr>
        <p:spPr>
          <a:xfrm rot="13465749">
            <a:off x="4965450" y="3430709"/>
            <a:ext cx="585011" cy="58061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שולש ישר-זווית 12">
            <a:extLst>
              <a:ext uri="{FF2B5EF4-FFF2-40B4-BE49-F238E27FC236}">
                <a16:creationId xmlns:a16="http://schemas.microsoft.com/office/drawing/2014/main" id="{5F5961A5-0842-4278-8464-E12EF2BF2D06}"/>
              </a:ext>
            </a:extLst>
          </p:cNvPr>
          <p:cNvSpPr/>
          <p:nvPr/>
        </p:nvSpPr>
        <p:spPr>
          <a:xfrm rot="13551394">
            <a:off x="5905868" y="3398898"/>
            <a:ext cx="585011" cy="58061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שולש ישר-זווית 13">
            <a:extLst>
              <a:ext uri="{FF2B5EF4-FFF2-40B4-BE49-F238E27FC236}">
                <a16:creationId xmlns:a16="http://schemas.microsoft.com/office/drawing/2014/main" id="{585EE68B-39C3-4286-BEE8-6C9579018653}"/>
              </a:ext>
            </a:extLst>
          </p:cNvPr>
          <p:cNvSpPr/>
          <p:nvPr/>
        </p:nvSpPr>
        <p:spPr>
          <a:xfrm rot="2673440">
            <a:off x="5824777" y="3416983"/>
            <a:ext cx="585011" cy="58061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משולש ישר-זווית 14">
            <a:extLst>
              <a:ext uri="{FF2B5EF4-FFF2-40B4-BE49-F238E27FC236}">
                <a16:creationId xmlns:a16="http://schemas.microsoft.com/office/drawing/2014/main" id="{2359E77F-D77B-42F4-9F83-9A0CAE27B628}"/>
              </a:ext>
            </a:extLst>
          </p:cNvPr>
          <p:cNvSpPr/>
          <p:nvPr/>
        </p:nvSpPr>
        <p:spPr>
          <a:xfrm rot="8095314">
            <a:off x="5403698" y="3854267"/>
            <a:ext cx="585011" cy="58061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משולש ישר-זווית 15">
            <a:extLst>
              <a:ext uri="{FF2B5EF4-FFF2-40B4-BE49-F238E27FC236}">
                <a16:creationId xmlns:a16="http://schemas.microsoft.com/office/drawing/2014/main" id="{65ACF519-BC68-4771-8402-DB2EE3353DA9}"/>
              </a:ext>
            </a:extLst>
          </p:cNvPr>
          <p:cNvSpPr/>
          <p:nvPr/>
        </p:nvSpPr>
        <p:spPr>
          <a:xfrm rot="8164387">
            <a:off x="6342907" y="3850402"/>
            <a:ext cx="585011" cy="58061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שולש ישר-זווית 16">
            <a:extLst>
              <a:ext uri="{FF2B5EF4-FFF2-40B4-BE49-F238E27FC236}">
                <a16:creationId xmlns:a16="http://schemas.microsoft.com/office/drawing/2014/main" id="{2B3391CA-038D-428B-9859-EBB47B7DB0A7}"/>
              </a:ext>
            </a:extLst>
          </p:cNvPr>
          <p:cNvSpPr/>
          <p:nvPr/>
        </p:nvSpPr>
        <p:spPr>
          <a:xfrm rot="18901515">
            <a:off x="5410561" y="2000280"/>
            <a:ext cx="585011" cy="580610"/>
          </a:xfrm>
          <a:prstGeom prst="r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שולש ישר-זווית 17">
            <a:extLst>
              <a:ext uri="{FF2B5EF4-FFF2-40B4-BE49-F238E27FC236}">
                <a16:creationId xmlns:a16="http://schemas.microsoft.com/office/drawing/2014/main" id="{E1ADCB53-EEF9-4FE5-ABB4-6EA68C557ADA}"/>
              </a:ext>
            </a:extLst>
          </p:cNvPr>
          <p:cNvSpPr/>
          <p:nvPr/>
        </p:nvSpPr>
        <p:spPr>
          <a:xfrm rot="2673724">
            <a:off x="6811511" y="3416982"/>
            <a:ext cx="585011" cy="58061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שולש ישר-זווית 18">
            <a:extLst>
              <a:ext uri="{FF2B5EF4-FFF2-40B4-BE49-F238E27FC236}">
                <a16:creationId xmlns:a16="http://schemas.microsoft.com/office/drawing/2014/main" id="{653AA95C-3838-41DA-93E1-F924A9AB38BD}"/>
              </a:ext>
            </a:extLst>
          </p:cNvPr>
          <p:cNvSpPr/>
          <p:nvPr/>
        </p:nvSpPr>
        <p:spPr>
          <a:xfrm rot="18901515">
            <a:off x="6348904" y="2969697"/>
            <a:ext cx="585011" cy="58061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 name="משולש ישר-זווית 20">
            <a:extLst>
              <a:ext uri="{FF2B5EF4-FFF2-40B4-BE49-F238E27FC236}">
                <a16:creationId xmlns:a16="http://schemas.microsoft.com/office/drawing/2014/main" id="{BE5F53D8-E5B2-4AA4-9F68-14C6F70036EF}"/>
              </a:ext>
            </a:extLst>
          </p:cNvPr>
          <p:cNvSpPr/>
          <p:nvPr/>
        </p:nvSpPr>
        <p:spPr>
          <a:xfrm rot="2728106">
            <a:off x="6790557" y="2470763"/>
            <a:ext cx="585011" cy="58061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משולש ישר-זווית 21">
            <a:extLst>
              <a:ext uri="{FF2B5EF4-FFF2-40B4-BE49-F238E27FC236}">
                <a16:creationId xmlns:a16="http://schemas.microsoft.com/office/drawing/2014/main" id="{E148BFFA-4AD2-473F-AF63-75F275223722}"/>
              </a:ext>
            </a:extLst>
          </p:cNvPr>
          <p:cNvSpPr/>
          <p:nvPr/>
        </p:nvSpPr>
        <p:spPr>
          <a:xfrm rot="13543206">
            <a:off x="4973115" y="2451836"/>
            <a:ext cx="585011" cy="580610"/>
          </a:xfrm>
          <a:prstGeom prst="r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משולש ישר-זווית 22">
            <a:extLst>
              <a:ext uri="{FF2B5EF4-FFF2-40B4-BE49-F238E27FC236}">
                <a16:creationId xmlns:a16="http://schemas.microsoft.com/office/drawing/2014/main" id="{4F83F460-6EEB-4FF1-B7D0-B58CD94D113F}"/>
              </a:ext>
            </a:extLst>
          </p:cNvPr>
          <p:cNvSpPr/>
          <p:nvPr/>
        </p:nvSpPr>
        <p:spPr>
          <a:xfrm rot="18901515">
            <a:off x="6356467" y="2009013"/>
            <a:ext cx="585011" cy="58061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משולש ישר-זווית 23">
            <a:extLst>
              <a:ext uri="{FF2B5EF4-FFF2-40B4-BE49-F238E27FC236}">
                <a16:creationId xmlns:a16="http://schemas.microsoft.com/office/drawing/2014/main" id="{F148259C-1350-49EA-B009-9C96F0BFD094}"/>
              </a:ext>
            </a:extLst>
          </p:cNvPr>
          <p:cNvSpPr/>
          <p:nvPr/>
        </p:nvSpPr>
        <p:spPr>
          <a:xfrm rot="8141413">
            <a:off x="6346463" y="2902346"/>
            <a:ext cx="585011" cy="58061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 name="משולש ישר-זווית 24">
            <a:extLst>
              <a:ext uri="{FF2B5EF4-FFF2-40B4-BE49-F238E27FC236}">
                <a16:creationId xmlns:a16="http://schemas.microsoft.com/office/drawing/2014/main" id="{C766E433-F181-4730-BFCF-8F5D2BEA9045}"/>
              </a:ext>
            </a:extLst>
          </p:cNvPr>
          <p:cNvSpPr/>
          <p:nvPr/>
        </p:nvSpPr>
        <p:spPr>
          <a:xfrm rot="2666932">
            <a:off x="5832377" y="2450796"/>
            <a:ext cx="585011" cy="580610"/>
          </a:xfrm>
          <a:prstGeom prst="r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27" name="מחבר ישר 26">
            <a:extLst>
              <a:ext uri="{FF2B5EF4-FFF2-40B4-BE49-F238E27FC236}">
                <a16:creationId xmlns:a16="http://schemas.microsoft.com/office/drawing/2014/main" id="{DBFFD9A7-1E87-4745-8926-ED4160893F0F}"/>
              </a:ext>
            </a:extLst>
          </p:cNvPr>
          <p:cNvCxnSpPr>
            <a:cxnSpLocks/>
          </p:cNvCxnSpPr>
          <p:nvPr/>
        </p:nvCxnSpPr>
        <p:spPr>
          <a:xfrm>
            <a:off x="5212244" y="3227875"/>
            <a:ext cx="185762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מחבר ישר 27">
            <a:extLst>
              <a:ext uri="{FF2B5EF4-FFF2-40B4-BE49-F238E27FC236}">
                <a16:creationId xmlns:a16="http://schemas.microsoft.com/office/drawing/2014/main" id="{665058AF-A5D8-4176-88A1-4D52048397C2}"/>
              </a:ext>
            </a:extLst>
          </p:cNvPr>
          <p:cNvCxnSpPr>
            <a:cxnSpLocks/>
          </p:cNvCxnSpPr>
          <p:nvPr/>
        </p:nvCxnSpPr>
        <p:spPr>
          <a:xfrm flipH="1">
            <a:off x="6158150" y="2312030"/>
            <a:ext cx="7623" cy="185309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משולש ישר-זווית 34">
            <a:extLst>
              <a:ext uri="{FF2B5EF4-FFF2-40B4-BE49-F238E27FC236}">
                <a16:creationId xmlns:a16="http://schemas.microsoft.com/office/drawing/2014/main" id="{349E2E2C-04E1-4171-A19A-BC84D28676BC}"/>
              </a:ext>
            </a:extLst>
          </p:cNvPr>
          <p:cNvSpPr/>
          <p:nvPr/>
        </p:nvSpPr>
        <p:spPr>
          <a:xfrm rot="8056576">
            <a:off x="5387890" y="2890498"/>
            <a:ext cx="585011" cy="580610"/>
          </a:xfrm>
          <a:prstGeom prst="r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6" name="משולש ישר-זווית 35">
            <a:extLst>
              <a:ext uri="{FF2B5EF4-FFF2-40B4-BE49-F238E27FC236}">
                <a16:creationId xmlns:a16="http://schemas.microsoft.com/office/drawing/2014/main" id="{1F1B6C1A-ED0F-48E5-99B2-4794E7B42508}"/>
              </a:ext>
            </a:extLst>
          </p:cNvPr>
          <p:cNvSpPr/>
          <p:nvPr/>
        </p:nvSpPr>
        <p:spPr>
          <a:xfrm rot="13545845">
            <a:off x="5903519" y="2458556"/>
            <a:ext cx="585011" cy="580610"/>
          </a:xfrm>
          <a:prstGeom prst="r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126E830-A953-4333-BAD4-65DEA78416A0}"/>
                  </a:ext>
                </a:extLst>
              </p:cNvPr>
              <p:cNvSpPr txBox="1"/>
              <p:nvPr/>
            </p:nvSpPr>
            <p:spPr>
              <a:xfrm>
                <a:off x="500819" y="4256215"/>
                <a:ext cx="1655500" cy="790088"/>
              </a:xfrm>
              <a:prstGeom prst="rect">
                <a:avLst/>
              </a:prstGeom>
              <a:noFill/>
            </p:spPr>
            <p:txBody>
              <a:bodyPr wrap="square" rtlCol="1">
                <a:spAutoFit/>
              </a:bodyPr>
              <a:lstStyle/>
              <a:p>
                <a:pPr lvl="0" algn="r" rtl="1"/>
                <a14:m>
                  <m:oMath xmlns:m="http://schemas.openxmlformats.org/officeDocument/2006/math">
                    <m:f>
                      <m:fPr>
                        <m:ctrlPr>
                          <a:rPr lang="he-IL" sz="3200" i="1">
                            <a:solidFill>
                              <a:srgbClr val="434343"/>
                            </a:solidFill>
                            <a:latin typeface="Cambria Math" panose="02040503050406030204" pitchFamily="18" charset="0"/>
                            <a:cs typeface="Calibri"/>
                            <a:sym typeface="Calibri"/>
                          </a:rPr>
                        </m:ctrlPr>
                      </m:fPr>
                      <m:num>
                        <m:r>
                          <a:rPr lang="he-IL" sz="3200" b="0" i="1" smtClean="0">
                            <a:solidFill>
                              <a:srgbClr val="434343"/>
                            </a:solidFill>
                            <a:latin typeface="Cambria Math" panose="02040503050406030204" pitchFamily="18" charset="0"/>
                            <a:cs typeface="Calibri"/>
                            <a:sym typeface="Calibri"/>
                          </a:rPr>
                          <m:t>6</m:t>
                        </m:r>
                      </m:num>
                      <m:den>
                        <m:r>
                          <a:rPr lang="he-IL" sz="3200" b="0" i="1" smtClean="0">
                            <a:solidFill>
                              <a:srgbClr val="434343"/>
                            </a:solidFill>
                            <a:latin typeface="Cambria Math" panose="02040503050406030204" pitchFamily="18" charset="0"/>
                            <a:cs typeface="Calibri"/>
                            <a:sym typeface="Calibri"/>
                          </a:rPr>
                          <m:t>16</m:t>
                        </m:r>
                      </m:den>
                    </m:f>
                  </m:oMath>
                </a14:m>
                <a:r>
                  <a:rPr lang="he-IL" sz="3200" dirty="0">
                    <a:solidFill>
                      <a:srgbClr val="434343"/>
                    </a:solidFill>
                    <a:ea typeface="Calibri"/>
                    <a:cs typeface="Calibri"/>
                    <a:sym typeface="Calibri"/>
                  </a:rPr>
                  <a:t> </a:t>
                </a:r>
                <a:endParaRPr lang="he-IL" sz="3200" dirty="0">
                  <a:solidFill>
                    <a:srgbClr val="434343"/>
                  </a:solidFill>
                  <a:cs typeface="Calibri"/>
                  <a:sym typeface="Calibri"/>
                </a:endParaRPr>
              </a:p>
            </p:txBody>
          </p:sp>
        </mc:Choice>
        <mc:Fallback xmlns="">
          <p:sp>
            <p:nvSpPr>
              <p:cNvPr id="26" name="TextBox 25">
                <a:extLst>
                  <a:ext uri="{FF2B5EF4-FFF2-40B4-BE49-F238E27FC236}">
                    <a16:creationId xmlns:a16="http://schemas.microsoft.com/office/drawing/2014/main" xmlns="" xmlns:a14="http://schemas.microsoft.com/office/drawing/2010/main" id="{9126E830-A953-4333-BAD4-65DEA78416A0}"/>
                  </a:ext>
                </a:extLst>
              </p:cNvPr>
              <p:cNvSpPr txBox="1">
                <a:spLocks noRot="1" noChangeAspect="1" noMove="1" noResize="1" noEditPoints="1" noAdjustHandles="1" noChangeArrowheads="1" noChangeShapeType="1" noTextEdit="1"/>
              </p:cNvSpPr>
              <p:nvPr/>
            </p:nvSpPr>
            <p:spPr>
              <a:xfrm>
                <a:off x="500819" y="4256215"/>
                <a:ext cx="1655500" cy="790088"/>
              </a:xfrm>
              <a:prstGeom prst="rect">
                <a:avLst/>
              </a:prstGeom>
              <a:blipFill rotWithShape="0">
                <a:blip r:embed="rId7"/>
                <a:stretch>
                  <a:fillRect b="-12308"/>
                </a:stretch>
              </a:blipFill>
            </p:spPr>
            <p:txBody>
              <a:bodyPr/>
              <a:lstStyle/>
              <a:p>
                <a:r>
                  <a:rPr lang="he-IL">
                    <a:noFill/>
                  </a:rPr>
                  <a:t> </a:t>
                </a:r>
              </a:p>
            </p:txBody>
          </p:sp>
        </mc:Fallback>
      </mc:AlternateContent>
    </p:spTree>
    <p:extLst>
      <p:ext uri="{BB962C8B-B14F-4D97-AF65-F5344CB8AC3E}">
        <p14:creationId xmlns:p14="http://schemas.microsoft.com/office/powerpoint/2010/main" val="168183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1000"/>
                                        <p:tgtEl>
                                          <p:spTgt spid="35"/>
                                        </p:tgtEl>
                                      </p:cBhvr>
                                    </p:animEffect>
                                    <p:anim calcmode="lin" valueType="num">
                                      <p:cBhvr>
                                        <p:cTn id="39" dur="1000" fill="hold"/>
                                        <p:tgtEl>
                                          <p:spTgt spid="35"/>
                                        </p:tgtEl>
                                        <p:attrNameLst>
                                          <p:attrName>ppt_x</p:attrName>
                                        </p:attrNameLst>
                                      </p:cBhvr>
                                      <p:tavLst>
                                        <p:tav tm="0">
                                          <p:val>
                                            <p:strVal val="#ppt_x"/>
                                          </p:val>
                                        </p:tav>
                                        <p:tav tm="100000">
                                          <p:val>
                                            <p:strVal val="#ppt_x"/>
                                          </p:val>
                                        </p:tav>
                                      </p:tavLst>
                                    </p:anim>
                                    <p:anim calcmode="lin" valueType="num">
                                      <p:cBhvr>
                                        <p:cTn id="4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1000"/>
                                        <p:tgtEl>
                                          <p:spTgt spid="36"/>
                                        </p:tgtEl>
                                      </p:cBhvr>
                                    </p:animEffect>
                                    <p:anim calcmode="lin" valueType="num">
                                      <p:cBhvr>
                                        <p:cTn id="53" dur="1000" fill="hold"/>
                                        <p:tgtEl>
                                          <p:spTgt spid="36"/>
                                        </p:tgtEl>
                                        <p:attrNameLst>
                                          <p:attrName>ppt_x</p:attrName>
                                        </p:attrNameLst>
                                      </p:cBhvr>
                                      <p:tavLst>
                                        <p:tav tm="0">
                                          <p:val>
                                            <p:strVal val="#ppt_x"/>
                                          </p:val>
                                        </p:tav>
                                        <p:tav tm="100000">
                                          <p:val>
                                            <p:strVal val="#ppt_x"/>
                                          </p:val>
                                        </p:tav>
                                      </p:tavLst>
                                    </p:anim>
                                    <p:anim calcmode="lin" valueType="num">
                                      <p:cBhvr>
                                        <p:cTn id="5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1000"/>
                                        <p:tgtEl>
                                          <p:spTgt spid="14"/>
                                        </p:tgtEl>
                                      </p:cBhvr>
                                    </p:animEffect>
                                    <p:anim calcmode="lin" valueType="num">
                                      <p:cBhvr>
                                        <p:cTn id="74" dur="1000" fill="hold"/>
                                        <p:tgtEl>
                                          <p:spTgt spid="14"/>
                                        </p:tgtEl>
                                        <p:attrNameLst>
                                          <p:attrName>ppt_x</p:attrName>
                                        </p:attrNameLst>
                                      </p:cBhvr>
                                      <p:tavLst>
                                        <p:tav tm="0">
                                          <p:val>
                                            <p:strVal val="#ppt_x"/>
                                          </p:val>
                                        </p:tav>
                                        <p:tav tm="100000">
                                          <p:val>
                                            <p:strVal val="#ppt_x"/>
                                          </p:val>
                                        </p:tav>
                                      </p:tavLst>
                                    </p:anim>
                                    <p:anim calcmode="lin" valueType="num">
                                      <p:cBhvr>
                                        <p:cTn id="7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1000"/>
                                        <p:tgtEl>
                                          <p:spTgt spid="13"/>
                                        </p:tgtEl>
                                      </p:cBhvr>
                                    </p:animEffect>
                                    <p:anim calcmode="lin" valueType="num">
                                      <p:cBhvr>
                                        <p:cTn id="81" dur="1000" fill="hold"/>
                                        <p:tgtEl>
                                          <p:spTgt spid="13"/>
                                        </p:tgtEl>
                                        <p:attrNameLst>
                                          <p:attrName>ppt_x</p:attrName>
                                        </p:attrNameLst>
                                      </p:cBhvr>
                                      <p:tavLst>
                                        <p:tav tm="0">
                                          <p:val>
                                            <p:strVal val="#ppt_x"/>
                                          </p:val>
                                        </p:tav>
                                        <p:tav tm="100000">
                                          <p:val>
                                            <p:strVal val="#ppt_x"/>
                                          </p:val>
                                        </p:tav>
                                      </p:tavLst>
                                    </p:anim>
                                    <p:anim calcmode="lin" valueType="num">
                                      <p:cBhvr>
                                        <p:cTn id="8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0"/>
                                        <p:tgtEl>
                                          <p:spTgt spid="16"/>
                                        </p:tgtEl>
                                      </p:cBhvr>
                                    </p:animEffect>
                                    <p:anim calcmode="lin" valueType="num">
                                      <p:cBhvr>
                                        <p:cTn id="88" dur="1000" fill="hold"/>
                                        <p:tgtEl>
                                          <p:spTgt spid="16"/>
                                        </p:tgtEl>
                                        <p:attrNameLst>
                                          <p:attrName>ppt_x</p:attrName>
                                        </p:attrNameLst>
                                      </p:cBhvr>
                                      <p:tavLst>
                                        <p:tav tm="0">
                                          <p:val>
                                            <p:strVal val="#ppt_x"/>
                                          </p:val>
                                        </p:tav>
                                        <p:tav tm="100000">
                                          <p:val>
                                            <p:strVal val="#ppt_x"/>
                                          </p:val>
                                        </p:tav>
                                      </p:tavLst>
                                    </p:anim>
                                    <p:anim calcmode="lin" valueType="num">
                                      <p:cBhvr>
                                        <p:cTn id="8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1000"/>
                                        <p:tgtEl>
                                          <p:spTgt spid="18"/>
                                        </p:tgtEl>
                                      </p:cBhvr>
                                    </p:animEffect>
                                    <p:anim calcmode="lin" valueType="num">
                                      <p:cBhvr>
                                        <p:cTn id="95" dur="1000" fill="hold"/>
                                        <p:tgtEl>
                                          <p:spTgt spid="18"/>
                                        </p:tgtEl>
                                        <p:attrNameLst>
                                          <p:attrName>ppt_x</p:attrName>
                                        </p:attrNameLst>
                                      </p:cBhvr>
                                      <p:tavLst>
                                        <p:tav tm="0">
                                          <p:val>
                                            <p:strVal val="#ppt_x"/>
                                          </p:val>
                                        </p:tav>
                                        <p:tav tm="100000">
                                          <p:val>
                                            <p:strVal val="#ppt_x"/>
                                          </p:val>
                                        </p:tav>
                                      </p:tavLst>
                                    </p:anim>
                                    <p:anim calcmode="lin" valueType="num">
                                      <p:cBhvr>
                                        <p:cTn id="9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fade">
                                      <p:cBhvr>
                                        <p:cTn id="101" dur="1000"/>
                                        <p:tgtEl>
                                          <p:spTgt spid="19"/>
                                        </p:tgtEl>
                                      </p:cBhvr>
                                    </p:animEffect>
                                    <p:anim calcmode="lin" valueType="num">
                                      <p:cBhvr>
                                        <p:cTn id="102" dur="1000" fill="hold"/>
                                        <p:tgtEl>
                                          <p:spTgt spid="19"/>
                                        </p:tgtEl>
                                        <p:attrNameLst>
                                          <p:attrName>ppt_x</p:attrName>
                                        </p:attrNameLst>
                                      </p:cBhvr>
                                      <p:tavLst>
                                        <p:tav tm="0">
                                          <p:val>
                                            <p:strVal val="#ppt_x"/>
                                          </p:val>
                                        </p:tav>
                                        <p:tav tm="100000">
                                          <p:val>
                                            <p:strVal val="#ppt_x"/>
                                          </p:val>
                                        </p:tav>
                                      </p:tavLst>
                                    </p:anim>
                                    <p:anim calcmode="lin" valueType="num">
                                      <p:cBhvr>
                                        <p:cTn id="10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fade">
                                      <p:cBhvr>
                                        <p:cTn id="108" dur="1000"/>
                                        <p:tgtEl>
                                          <p:spTgt spid="24"/>
                                        </p:tgtEl>
                                      </p:cBhvr>
                                    </p:animEffect>
                                    <p:anim calcmode="lin" valueType="num">
                                      <p:cBhvr>
                                        <p:cTn id="109" dur="1000" fill="hold"/>
                                        <p:tgtEl>
                                          <p:spTgt spid="24"/>
                                        </p:tgtEl>
                                        <p:attrNameLst>
                                          <p:attrName>ppt_x</p:attrName>
                                        </p:attrNameLst>
                                      </p:cBhvr>
                                      <p:tavLst>
                                        <p:tav tm="0">
                                          <p:val>
                                            <p:strVal val="#ppt_x"/>
                                          </p:val>
                                        </p:tav>
                                        <p:tav tm="100000">
                                          <p:val>
                                            <p:strVal val="#ppt_x"/>
                                          </p:val>
                                        </p:tav>
                                      </p:tavLst>
                                    </p:anim>
                                    <p:anim calcmode="lin" valueType="num">
                                      <p:cBhvr>
                                        <p:cTn id="11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fade">
                                      <p:cBhvr>
                                        <p:cTn id="115" dur="1000"/>
                                        <p:tgtEl>
                                          <p:spTgt spid="21"/>
                                        </p:tgtEl>
                                      </p:cBhvr>
                                    </p:animEffect>
                                    <p:anim calcmode="lin" valueType="num">
                                      <p:cBhvr>
                                        <p:cTn id="116" dur="1000" fill="hold"/>
                                        <p:tgtEl>
                                          <p:spTgt spid="21"/>
                                        </p:tgtEl>
                                        <p:attrNameLst>
                                          <p:attrName>ppt_x</p:attrName>
                                        </p:attrNameLst>
                                      </p:cBhvr>
                                      <p:tavLst>
                                        <p:tav tm="0">
                                          <p:val>
                                            <p:strVal val="#ppt_x"/>
                                          </p:val>
                                        </p:tav>
                                        <p:tav tm="100000">
                                          <p:val>
                                            <p:strVal val="#ppt_x"/>
                                          </p:val>
                                        </p:tav>
                                      </p:tavLst>
                                    </p:anim>
                                    <p:anim calcmode="lin" valueType="num">
                                      <p:cBhvr>
                                        <p:cTn id="1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grpId="0" nodeType="clickEffect">
                                  <p:stCondLst>
                                    <p:cond delay="0"/>
                                  </p:stCondLst>
                                  <p:childTnLst>
                                    <p:set>
                                      <p:cBhvr>
                                        <p:cTn id="121" dur="1" fill="hold">
                                          <p:stCondLst>
                                            <p:cond delay="0"/>
                                          </p:stCondLst>
                                        </p:cTn>
                                        <p:tgtEl>
                                          <p:spTgt spid="23"/>
                                        </p:tgtEl>
                                        <p:attrNameLst>
                                          <p:attrName>style.visibility</p:attrName>
                                        </p:attrNameLst>
                                      </p:cBhvr>
                                      <p:to>
                                        <p:strVal val="visible"/>
                                      </p:to>
                                    </p:set>
                                    <p:animEffect transition="in" filter="fade">
                                      <p:cBhvr>
                                        <p:cTn id="122" dur="1000"/>
                                        <p:tgtEl>
                                          <p:spTgt spid="23"/>
                                        </p:tgtEl>
                                      </p:cBhvr>
                                    </p:animEffect>
                                    <p:anim calcmode="lin" valueType="num">
                                      <p:cBhvr>
                                        <p:cTn id="123" dur="1000" fill="hold"/>
                                        <p:tgtEl>
                                          <p:spTgt spid="23"/>
                                        </p:tgtEl>
                                        <p:attrNameLst>
                                          <p:attrName>ppt_x</p:attrName>
                                        </p:attrNameLst>
                                      </p:cBhvr>
                                      <p:tavLst>
                                        <p:tav tm="0">
                                          <p:val>
                                            <p:strVal val="#ppt_x"/>
                                          </p:val>
                                        </p:tav>
                                        <p:tav tm="100000">
                                          <p:val>
                                            <p:strVal val="#ppt_x"/>
                                          </p:val>
                                        </p:tav>
                                      </p:tavLst>
                                    </p:anim>
                                    <p:anim calcmode="lin" valueType="num">
                                      <p:cBhvr>
                                        <p:cTn id="1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grpId="0" nodeType="clickEffect">
                                  <p:stCondLst>
                                    <p:cond delay="0"/>
                                  </p:stCondLst>
                                  <p:childTnLst>
                                    <p:set>
                                      <p:cBhvr>
                                        <p:cTn id="128" dur="1" fill="hold">
                                          <p:stCondLst>
                                            <p:cond delay="0"/>
                                          </p:stCondLst>
                                        </p:cTn>
                                        <p:tgtEl>
                                          <p:spTgt spid="26"/>
                                        </p:tgtEl>
                                        <p:attrNameLst>
                                          <p:attrName>style.visibility</p:attrName>
                                        </p:attrNameLst>
                                      </p:cBhvr>
                                      <p:to>
                                        <p:strVal val="visible"/>
                                      </p:to>
                                    </p:set>
                                    <p:animEffect transition="in" filter="fade">
                                      <p:cBhvr>
                                        <p:cTn id="129" dur="1000"/>
                                        <p:tgtEl>
                                          <p:spTgt spid="26"/>
                                        </p:tgtEl>
                                      </p:cBhvr>
                                    </p:animEffect>
                                    <p:anim calcmode="lin" valueType="num">
                                      <p:cBhvr>
                                        <p:cTn id="130" dur="1000" fill="hold"/>
                                        <p:tgtEl>
                                          <p:spTgt spid="26"/>
                                        </p:tgtEl>
                                        <p:attrNameLst>
                                          <p:attrName>ppt_x</p:attrName>
                                        </p:attrNameLst>
                                      </p:cBhvr>
                                      <p:tavLst>
                                        <p:tav tm="0">
                                          <p:val>
                                            <p:strVal val="#ppt_x"/>
                                          </p:val>
                                        </p:tav>
                                        <p:tav tm="100000">
                                          <p:val>
                                            <p:strVal val="#ppt_x"/>
                                          </p:val>
                                        </p:tav>
                                      </p:tavLst>
                                    </p:anim>
                                    <p:anim calcmode="lin" valueType="num">
                                      <p:cBhvr>
                                        <p:cTn id="1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grpId="0" nodeType="clickEffect">
                                  <p:stCondLst>
                                    <p:cond delay="0"/>
                                  </p:stCondLst>
                                  <p:childTnLst>
                                    <p:set>
                                      <p:cBhvr>
                                        <p:cTn id="135" dur="1" fill="hold">
                                          <p:stCondLst>
                                            <p:cond delay="0"/>
                                          </p:stCondLst>
                                        </p:cTn>
                                        <p:tgtEl>
                                          <p:spTgt spid="7"/>
                                        </p:tgtEl>
                                        <p:attrNameLst>
                                          <p:attrName>style.visibility</p:attrName>
                                        </p:attrNameLst>
                                      </p:cBhvr>
                                      <p:to>
                                        <p:strVal val="visible"/>
                                      </p:to>
                                    </p:set>
                                    <p:animEffect transition="in" filter="fade">
                                      <p:cBhvr>
                                        <p:cTn id="136" dur="1000"/>
                                        <p:tgtEl>
                                          <p:spTgt spid="7"/>
                                        </p:tgtEl>
                                      </p:cBhvr>
                                    </p:animEffect>
                                    <p:anim calcmode="lin" valueType="num">
                                      <p:cBhvr>
                                        <p:cTn id="137" dur="1000" fill="hold"/>
                                        <p:tgtEl>
                                          <p:spTgt spid="7"/>
                                        </p:tgtEl>
                                        <p:attrNameLst>
                                          <p:attrName>ppt_x</p:attrName>
                                        </p:attrNameLst>
                                      </p:cBhvr>
                                      <p:tavLst>
                                        <p:tav tm="0">
                                          <p:val>
                                            <p:strVal val="#ppt_x"/>
                                          </p:val>
                                        </p:tav>
                                        <p:tav tm="100000">
                                          <p:val>
                                            <p:strVal val="#ppt_x"/>
                                          </p:val>
                                        </p:tav>
                                      </p:tavLst>
                                    </p:anim>
                                    <p:anim calcmode="lin" valueType="num">
                                      <p:cBhvr>
                                        <p:cTn id="1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104"/>
                                        </p:tgtEl>
                                        <p:attrNameLst>
                                          <p:attrName>style.visibility</p:attrName>
                                        </p:attrNameLst>
                                      </p:cBhvr>
                                      <p:to>
                                        <p:strVal val="visible"/>
                                      </p:to>
                                    </p:set>
                                    <p:animEffect transition="in" filter="fade">
                                      <p:cBhvr>
                                        <p:cTn id="143" dur="1000"/>
                                        <p:tgtEl>
                                          <p:spTgt spid="104"/>
                                        </p:tgtEl>
                                      </p:cBhvr>
                                    </p:animEffect>
                                    <p:anim calcmode="lin" valueType="num">
                                      <p:cBhvr>
                                        <p:cTn id="144" dur="1000" fill="hold"/>
                                        <p:tgtEl>
                                          <p:spTgt spid="104"/>
                                        </p:tgtEl>
                                        <p:attrNameLst>
                                          <p:attrName>ppt_x</p:attrName>
                                        </p:attrNameLst>
                                      </p:cBhvr>
                                      <p:tavLst>
                                        <p:tav tm="0">
                                          <p:val>
                                            <p:strVal val="#ppt_x"/>
                                          </p:val>
                                        </p:tav>
                                        <p:tav tm="100000">
                                          <p:val>
                                            <p:strVal val="#ppt_x"/>
                                          </p:val>
                                        </p:tav>
                                      </p:tavLst>
                                    </p:anim>
                                    <p:anim calcmode="lin" valueType="num">
                                      <p:cBhvr>
                                        <p:cTn id="145"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7"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5" grpId="0" animBg="1"/>
      <p:bldP spid="35" grpId="0" animBg="1"/>
      <p:bldP spid="36"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AC0E61E-3A8D-4773-AE55-82F645AE280A}"/>
              </a:ext>
            </a:extLst>
          </p:cNvPr>
          <p:cNvSpPr>
            <a:spLocks noGrp="1"/>
          </p:cNvSpPr>
          <p:nvPr>
            <p:ph type="title"/>
          </p:nvPr>
        </p:nvSpPr>
        <p:spPr/>
        <p:txBody>
          <a:bodyPr/>
          <a:lstStyle/>
          <a:p>
            <a:r>
              <a:rPr lang="he-IL" dirty="0"/>
              <a:t>תרגול</a:t>
            </a:r>
          </a:p>
        </p:txBody>
      </p:sp>
      <p:sp>
        <p:nvSpPr>
          <p:cNvPr id="4" name="מציין מיקום תוכן 3">
            <a:extLst>
              <a:ext uri="{FF2B5EF4-FFF2-40B4-BE49-F238E27FC236}">
                <a16:creationId xmlns:a16="http://schemas.microsoft.com/office/drawing/2014/main" id="{239BED56-1888-48BE-9173-28AAF95D02A9}"/>
              </a:ext>
            </a:extLst>
          </p:cNvPr>
          <p:cNvSpPr>
            <a:spLocks noGrp="1"/>
          </p:cNvSpPr>
          <p:nvPr>
            <p:ph sz="half" idx="2"/>
          </p:nvPr>
        </p:nvSpPr>
        <p:spPr>
          <a:xfrm>
            <a:off x="228600" y="1610477"/>
            <a:ext cx="11125200" cy="4351338"/>
          </a:xfrm>
        </p:spPr>
        <p:txBody>
          <a:bodyPr>
            <a:normAutofit/>
          </a:bodyPr>
          <a:lstStyle/>
          <a:p>
            <a:pPr marL="0" indent="0">
              <a:buNone/>
            </a:pPr>
            <a:r>
              <a:rPr lang="he-IL" sz="3200" dirty="0"/>
              <a:t>אורך הצלע של הריבוע השלם הוא 8 ס"מ. </a:t>
            </a:r>
          </a:p>
          <a:p>
            <a:pPr marL="0" indent="0">
              <a:buNone/>
            </a:pPr>
            <a:r>
              <a:rPr lang="he-IL" sz="3200" dirty="0"/>
              <a:t>מה יהיה שטח המחומש שבאיור? מצאו את השטח בשתי דרכים שונות.</a:t>
            </a:r>
          </a:p>
        </p:txBody>
      </p:sp>
      <p:pic>
        <p:nvPicPr>
          <p:cNvPr id="7" name="תמונה 6">
            <a:extLst>
              <a:ext uri="{FF2B5EF4-FFF2-40B4-BE49-F238E27FC236}">
                <a16:creationId xmlns:a16="http://schemas.microsoft.com/office/drawing/2014/main" id="{630098EC-7608-447F-82A5-B6A8C828910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4772025" y="3285565"/>
            <a:ext cx="2038350" cy="2066925"/>
          </a:xfrm>
          <a:prstGeom prst="rect">
            <a:avLst/>
          </a:prstGeom>
        </p:spPr>
      </p:pic>
      <p:pic>
        <p:nvPicPr>
          <p:cNvPr id="5" name="02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0690" y="421261"/>
            <a:ext cx="1845907" cy="658373"/>
          </a:xfrm>
          <a:prstGeom prst="rect">
            <a:avLst/>
          </a:prstGeom>
        </p:spPr>
      </p:pic>
    </p:spTree>
    <p:extLst>
      <p:ext uri="{BB962C8B-B14F-4D97-AF65-F5344CB8AC3E}">
        <p14:creationId xmlns:p14="http://schemas.microsoft.com/office/powerpoint/2010/main" val="68889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AC0E61E-3A8D-4773-AE55-82F645AE280A}"/>
              </a:ext>
            </a:extLst>
          </p:cNvPr>
          <p:cNvSpPr>
            <a:spLocks noGrp="1"/>
          </p:cNvSpPr>
          <p:nvPr>
            <p:ph type="title"/>
          </p:nvPr>
        </p:nvSpPr>
        <p:spPr/>
        <p:txBody>
          <a:bodyPr/>
          <a:lstStyle/>
          <a:p>
            <a:r>
              <a:rPr lang="he-IL" dirty="0"/>
              <a:t>פתרון</a:t>
            </a:r>
          </a:p>
        </p:txBody>
      </p:sp>
      <p:sp>
        <p:nvSpPr>
          <p:cNvPr id="4" name="מציין מיקום תוכן 3">
            <a:extLst>
              <a:ext uri="{FF2B5EF4-FFF2-40B4-BE49-F238E27FC236}">
                <a16:creationId xmlns:a16="http://schemas.microsoft.com/office/drawing/2014/main" id="{239BED56-1888-48BE-9173-28AAF95D02A9}"/>
              </a:ext>
            </a:extLst>
          </p:cNvPr>
          <p:cNvSpPr>
            <a:spLocks noGrp="1"/>
          </p:cNvSpPr>
          <p:nvPr>
            <p:ph sz="half" idx="2"/>
          </p:nvPr>
        </p:nvSpPr>
        <p:spPr>
          <a:xfrm>
            <a:off x="-578221" y="1682193"/>
            <a:ext cx="11125200" cy="4351338"/>
          </a:xfrm>
        </p:spPr>
        <p:txBody>
          <a:bodyPr/>
          <a:lstStyle/>
          <a:p>
            <a:pPr marL="0" indent="0" algn="ctr">
              <a:buNone/>
            </a:pPr>
            <a:endParaRPr lang="he-IL" dirty="0"/>
          </a:p>
          <a:p>
            <a:pPr marL="0" indent="0" algn="ctr">
              <a:buNone/>
            </a:pPr>
            <a:endParaRPr lang="he-IL" dirty="0"/>
          </a:p>
          <a:p>
            <a:pPr marL="0" indent="0" algn="ctr">
              <a:buNone/>
            </a:pPr>
            <a:endParaRPr lang="he-IL" dirty="0"/>
          </a:p>
        </p:txBody>
      </p:sp>
      <p:cxnSp>
        <p:nvCxnSpPr>
          <p:cNvPr id="7" name="מחבר חץ ישר 6">
            <a:extLst>
              <a:ext uri="{FF2B5EF4-FFF2-40B4-BE49-F238E27FC236}">
                <a16:creationId xmlns:a16="http://schemas.microsoft.com/office/drawing/2014/main" id="{6E3C2F53-A648-42F1-9DBC-1E7E51492D6D}"/>
              </a:ext>
            </a:extLst>
          </p:cNvPr>
          <p:cNvCxnSpPr>
            <a:cxnSpLocks/>
          </p:cNvCxnSpPr>
          <p:nvPr/>
        </p:nvCxnSpPr>
        <p:spPr>
          <a:xfrm>
            <a:off x="2756647" y="2705264"/>
            <a:ext cx="0" cy="208921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B33A685-1207-4F62-AB91-691FE7EB1200}"/>
              </a:ext>
            </a:extLst>
          </p:cNvPr>
          <p:cNvSpPr txBox="1"/>
          <p:nvPr/>
        </p:nvSpPr>
        <p:spPr>
          <a:xfrm>
            <a:off x="838200" y="3503097"/>
            <a:ext cx="1792941" cy="369332"/>
          </a:xfrm>
          <a:prstGeom prst="rect">
            <a:avLst/>
          </a:prstGeom>
          <a:noFill/>
        </p:spPr>
        <p:txBody>
          <a:bodyPr wrap="square" rtlCol="1">
            <a:spAutoFit/>
          </a:bodyPr>
          <a:lstStyle/>
          <a:p>
            <a:pPr algn="r"/>
            <a:r>
              <a:rPr lang="he-IL" dirty="0">
                <a:latin typeface="Calibri" panose="020F0502020204030204" pitchFamily="34" charset="0"/>
                <a:cs typeface="Calibri" panose="020F0502020204030204" pitchFamily="34" charset="0"/>
              </a:rPr>
              <a:t>8 ס"מ  </a:t>
            </a:r>
          </a:p>
        </p:txBody>
      </p:sp>
      <p:sp>
        <p:nvSpPr>
          <p:cNvPr id="9" name="בועת מחשבה: ענן 8">
            <a:extLst>
              <a:ext uri="{FF2B5EF4-FFF2-40B4-BE49-F238E27FC236}">
                <a16:creationId xmlns:a16="http://schemas.microsoft.com/office/drawing/2014/main" id="{7DF47321-4DED-4C0A-95BE-5E545D152CF1}"/>
              </a:ext>
            </a:extLst>
          </p:cNvPr>
          <p:cNvSpPr/>
          <p:nvPr/>
        </p:nvSpPr>
        <p:spPr>
          <a:xfrm>
            <a:off x="5843726" y="2314901"/>
            <a:ext cx="5972768" cy="1976879"/>
          </a:xfrm>
          <a:prstGeom prst="cloudCallout">
            <a:avLst>
              <a:gd name="adj1" fmla="val -45198"/>
              <a:gd name="adj2" fmla="val 89135"/>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he-IL" dirty="0"/>
              <a:t>שטח ריבוע =אורך צלע × אורך צלע </a:t>
            </a:r>
          </a:p>
        </p:txBody>
      </p:sp>
      <p:sp>
        <p:nvSpPr>
          <p:cNvPr id="10" name="TextBox 9">
            <a:extLst>
              <a:ext uri="{FF2B5EF4-FFF2-40B4-BE49-F238E27FC236}">
                <a16:creationId xmlns:a16="http://schemas.microsoft.com/office/drawing/2014/main" id="{913DA199-DA5D-4C4E-9B24-587CB29CA70A}"/>
              </a:ext>
            </a:extLst>
          </p:cNvPr>
          <p:cNvSpPr txBox="1"/>
          <p:nvPr/>
        </p:nvSpPr>
        <p:spPr>
          <a:xfrm>
            <a:off x="2653555" y="5199531"/>
            <a:ext cx="7548283" cy="584775"/>
          </a:xfrm>
          <a:prstGeom prst="rect">
            <a:avLst/>
          </a:prstGeom>
          <a:noFill/>
        </p:spPr>
        <p:txBody>
          <a:bodyPr wrap="square" rtlCol="1">
            <a:spAutoFit/>
          </a:bodyPr>
          <a:lstStyle/>
          <a:p>
            <a:r>
              <a:rPr lang="he-IL" sz="3200" dirty="0">
                <a:latin typeface="Calibri" panose="020F0502020204030204" pitchFamily="34" charset="0"/>
                <a:cs typeface="Calibri" panose="020F0502020204030204" pitchFamily="34" charset="0"/>
              </a:rPr>
              <a:t>שטח הריבוע: 64 סמ"ר                     64 = 8 × 8</a:t>
            </a:r>
          </a:p>
        </p:txBody>
      </p:sp>
      <p:sp>
        <p:nvSpPr>
          <p:cNvPr id="13" name="TextBox 12">
            <a:extLst>
              <a:ext uri="{FF2B5EF4-FFF2-40B4-BE49-F238E27FC236}">
                <a16:creationId xmlns:a16="http://schemas.microsoft.com/office/drawing/2014/main" id="{2B940B48-8269-499E-BB99-C81B2ABE3BBF}"/>
              </a:ext>
            </a:extLst>
          </p:cNvPr>
          <p:cNvSpPr txBox="1"/>
          <p:nvPr/>
        </p:nvSpPr>
        <p:spPr>
          <a:xfrm>
            <a:off x="2876553" y="1348516"/>
            <a:ext cx="8405524" cy="646331"/>
          </a:xfrm>
          <a:prstGeom prst="rect">
            <a:avLst/>
          </a:prstGeom>
          <a:noFill/>
        </p:spPr>
        <p:txBody>
          <a:bodyPr wrap="square" rtlCol="1">
            <a:spAutoFit/>
          </a:bodyPr>
          <a:lstStyle/>
          <a:p>
            <a:pPr algn="r"/>
            <a:r>
              <a:rPr lang="he-IL" sz="3600" u="sng" dirty="0">
                <a:latin typeface="Calibri" panose="020F0502020204030204" pitchFamily="34" charset="0"/>
                <a:cs typeface="Calibri" panose="020F0502020204030204" pitchFamily="34" charset="0"/>
              </a:rPr>
              <a:t>דרך ראשונה: חישוב שטח באמצעות יחידת שטח</a:t>
            </a:r>
            <a:endParaRPr lang="he-IL" sz="36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912BFB37-19C7-4E83-95A8-F4996722DA9B}"/>
              </a:ext>
            </a:extLst>
          </p:cNvPr>
          <p:cNvSpPr txBox="1"/>
          <p:nvPr/>
        </p:nvSpPr>
        <p:spPr>
          <a:xfrm>
            <a:off x="1958231" y="5847875"/>
            <a:ext cx="7548283" cy="584775"/>
          </a:xfrm>
          <a:prstGeom prst="rect">
            <a:avLst/>
          </a:prstGeom>
          <a:noFill/>
        </p:spPr>
        <p:txBody>
          <a:bodyPr wrap="square" rtlCol="1">
            <a:spAutoFit/>
          </a:bodyPr>
          <a:lstStyle/>
          <a:p>
            <a:pPr algn="r"/>
            <a:r>
              <a:rPr lang="he-IL" sz="3200" b="1" dirty="0">
                <a:solidFill>
                  <a:srgbClr val="FF0000"/>
                </a:solidFill>
                <a:latin typeface="Calibri" panose="020F0502020204030204" pitchFamily="34" charset="0"/>
                <a:cs typeface="Calibri" panose="020F0502020204030204" pitchFamily="34" charset="0"/>
              </a:rPr>
              <a:t>שטח המחומש: 24 סמ"ר</a:t>
            </a:r>
          </a:p>
        </p:txBody>
      </p:sp>
      <p:pic>
        <p:nvPicPr>
          <p:cNvPr id="3" name="תמונה 2">
            <a:extLst>
              <a:ext uri="{FF2B5EF4-FFF2-40B4-BE49-F238E27FC236}">
                <a16:creationId xmlns:a16="http://schemas.microsoft.com/office/drawing/2014/main" id="{0F3EF2F6-5A0F-4CFA-AE1D-B36627B5986C}"/>
              </a:ext>
            </a:extLst>
          </p:cNvPr>
          <p:cNvPicPr>
            <a:picLocks noChangeAspect="1"/>
          </p:cNvPicPr>
          <p:nvPr/>
        </p:nvPicPr>
        <p:blipFill>
          <a:blip r:embed="rId3"/>
          <a:stretch>
            <a:fillRect/>
          </a:stretch>
        </p:blipFill>
        <p:spPr>
          <a:xfrm>
            <a:off x="2976562" y="2672177"/>
            <a:ext cx="2142000" cy="2155388"/>
          </a:xfrm>
          <a:prstGeom prst="rect">
            <a:avLst/>
          </a:prstGeom>
        </p:spPr>
      </p:pic>
    </p:spTree>
    <p:extLst>
      <p:ext uri="{BB962C8B-B14F-4D97-AF65-F5344CB8AC3E}">
        <p14:creationId xmlns:p14="http://schemas.microsoft.com/office/powerpoint/2010/main" val="319930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AC0E61E-3A8D-4773-AE55-82F645AE280A}"/>
              </a:ext>
            </a:extLst>
          </p:cNvPr>
          <p:cNvSpPr>
            <a:spLocks noGrp="1"/>
          </p:cNvSpPr>
          <p:nvPr>
            <p:ph type="title"/>
          </p:nvPr>
        </p:nvSpPr>
        <p:spPr>
          <a:xfrm>
            <a:off x="963702" y="365125"/>
            <a:ext cx="10515602" cy="974423"/>
          </a:xfrm>
        </p:spPr>
        <p:txBody>
          <a:bodyPr/>
          <a:lstStyle/>
          <a:p>
            <a:r>
              <a:rPr lang="he-IL" dirty="0"/>
              <a:t>פתרון</a:t>
            </a:r>
          </a:p>
        </p:txBody>
      </p:sp>
      <p:sp>
        <p:nvSpPr>
          <p:cNvPr id="13" name="TextBox 12">
            <a:extLst>
              <a:ext uri="{FF2B5EF4-FFF2-40B4-BE49-F238E27FC236}">
                <a16:creationId xmlns:a16="http://schemas.microsoft.com/office/drawing/2014/main" id="{2B940B48-8269-499E-BB99-C81B2ABE3BBF}"/>
              </a:ext>
            </a:extLst>
          </p:cNvPr>
          <p:cNvSpPr txBox="1"/>
          <p:nvPr/>
        </p:nvSpPr>
        <p:spPr>
          <a:xfrm>
            <a:off x="1548882" y="1145258"/>
            <a:ext cx="9912495" cy="646331"/>
          </a:xfrm>
          <a:prstGeom prst="rect">
            <a:avLst/>
          </a:prstGeom>
          <a:noFill/>
        </p:spPr>
        <p:txBody>
          <a:bodyPr wrap="square" rtlCol="1">
            <a:spAutoFit/>
          </a:bodyPr>
          <a:lstStyle/>
          <a:p>
            <a:pPr algn="r"/>
            <a:r>
              <a:rPr lang="he-IL" sz="3600" u="sng" dirty="0">
                <a:latin typeface="Calibri" panose="020F0502020204030204" pitchFamily="34" charset="0"/>
                <a:cs typeface="Calibri" panose="020F0502020204030204" pitchFamily="34" charset="0"/>
              </a:rPr>
              <a:t>דרך שנייה: חישוב שטח באמצעות מציאת חלק משלם</a:t>
            </a:r>
            <a:endParaRPr lang="he-IL" sz="36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A2731509-C3F2-4430-9208-2D1397A88FD4}"/>
              </a:ext>
            </a:extLst>
          </p:cNvPr>
          <p:cNvSpPr txBox="1"/>
          <p:nvPr/>
        </p:nvSpPr>
        <p:spPr>
          <a:xfrm>
            <a:off x="3866029" y="2279334"/>
            <a:ext cx="7548283" cy="584775"/>
          </a:xfrm>
          <a:prstGeom prst="rect">
            <a:avLst/>
          </a:prstGeom>
          <a:noFill/>
        </p:spPr>
        <p:txBody>
          <a:bodyPr wrap="square" rtlCol="1">
            <a:spAutoFit/>
          </a:bodyPr>
          <a:lstStyle/>
          <a:p>
            <a:pPr algn="r"/>
            <a:r>
              <a:rPr lang="he-IL" sz="3200" dirty="0">
                <a:latin typeface="Calibri" panose="020F0502020204030204" pitchFamily="34" charset="0"/>
                <a:cs typeface="Calibri" panose="020F0502020204030204" pitchFamily="34" charset="0"/>
              </a:rPr>
              <a:t>שטח הריבוע: 64 סמ"ר.</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3658CED-BC82-4B51-9061-6FD0EB357873}"/>
                  </a:ext>
                </a:extLst>
              </p:cNvPr>
              <p:cNvSpPr txBox="1"/>
              <p:nvPr/>
            </p:nvSpPr>
            <p:spPr>
              <a:xfrm>
                <a:off x="6095999" y="4285300"/>
                <a:ext cx="2006960" cy="786882"/>
              </a:xfrm>
              <a:prstGeom prst="rect">
                <a:avLst/>
              </a:prstGeom>
              <a:noFill/>
            </p:spPr>
            <p:txBody>
              <a:bodyPr wrap="none" lIns="0" tIns="0" rIns="0" bIns="0" rtlCol="1">
                <a:spAutoFit/>
              </a:bodyPr>
              <a:lstStyle/>
              <a:p>
                <a14:m>
                  <m:oMath xmlns:m="http://schemas.openxmlformats.org/officeDocument/2006/math">
                    <m:f>
                      <m:fPr>
                        <m:ctrlPr>
                          <a:rPr lang="he-IL" sz="3600" i="1" smtClean="0">
                            <a:latin typeface="Cambria Math" panose="02040503050406030204" pitchFamily="18" charset="0"/>
                          </a:rPr>
                        </m:ctrlPr>
                      </m:fPr>
                      <m:num>
                        <m:r>
                          <a:rPr lang="he-IL" sz="3600" b="0" i="1" smtClean="0">
                            <a:latin typeface="Cambria Math" panose="02040503050406030204" pitchFamily="18" charset="0"/>
                          </a:rPr>
                          <m:t>6</m:t>
                        </m:r>
                      </m:num>
                      <m:den>
                        <m:r>
                          <a:rPr lang="he-IL" sz="3600" b="0" i="1" smtClean="0">
                            <a:latin typeface="Cambria Math" panose="02040503050406030204" pitchFamily="18" charset="0"/>
                          </a:rPr>
                          <m:t>16</m:t>
                        </m:r>
                      </m:den>
                    </m:f>
                  </m:oMath>
                </a14:m>
                <a:r>
                  <a:rPr lang="he-IL" sz="3200" dirty="0">
                    <a:latin typeface="Calibri" panose="020F0502020204030204" pitchFamily="34" charset="0"/>
                    <a:cs typeface="Calibri" panose="020F0502020204030204" pitchFamily="34" charset="0"/>
                  </a:rPr>
                  <a:t> 24 = 64 ×</a:t>
                </a:r>
              </a:p>
            </p:txBody>
          </p:sp>
        </mc:Choice>
        <mc:Fallback xmlns="">
          <p:sp>
            <p:nvSpPr>
              <p:cNvPr id="14" name="TextBox 13">
                <a:extLst>
                  <a:ext uri="{FF2B5EF4-FFF2-40B4-BE49-F238E27FC236}">
                    <a16:creationId xmlns:a16="http://schemas.microsoft.com/office/drawing/2014/main" xmlns="" xmlns:a14="http://schemas.microsoft.com/office/drawing/2010/main" id="{A3658CED-BC82-4B51-9061-6FD0EB357873}"/>
                  </a:ext>
                </a:extLst>
              </p:cNvPr>
              <p:cNvSpPr txBox="1">
                <a:spLocks noRot="1" noChangeAspect="1" noMove="1" noResize="1" noEditPoints="1" noAdjustHandles="1" noChangeArrowheads="1" noChangeShapeType="1" noTextEdit="1"/>
              </p:cNvSpPr>
              <p:nvPr/>
            </p:nvSpPr>
            <p:spPr>
              <a:xfrm>
                <a:off x="6095999" y="4285300"/>
                <a:ext cx="2006960" cy="786882"/>
              </a:xfrm>
              <a:prstGeom prst="rect">
                <a:avLst/>
              </a:prstGeom>
              <a:blipFill rotWithShape="0">
                <a:blip r:embed="rId3"/>
                <a:stretch>
                  <a:fillRect r="-15805" b="-14729"/>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917E541-CF91-4DBD-9FD8-B10EF2C8DA05}"/>
                  </a:ext>
                </a:extLst>
              </p:cNvPr>
              <p:cNvSpPr txBox="1"/>
              <p:nvPr/>
            </p:nvSpPr>
            <p:spPr>
              <a:xfrm>
                <a:off x="2187388" y="3033090"/>
                <a:ext cx="9273989" cy="879215"/>
              </a:xfrm>
              <a:prstGeom prst="rect">
                <a:avLst/>
              </a:prstGeom>
              <a:noFill/>
            </p:spPr>
            <p:txBody>
              <a:bodyPr wrap="square" rtlCol="1">
                <a:spAutoFit/>
              </a:bodyPr>
              <a:lstStyle/>
              <a:p>
                <a:pPr algn="r" rtl="1"/>
                <a:r>
                  <a:rPr lang="he-IL" sz="3200" dirty="0">
                    <a:latin typeface="Calibri" panose="020F0502020204030204" pitchFamily="34" charset="0"/>
                    <a:cs typeface="Calibri" panose="020F0502020204030204" pitchFamily="34" charset="0"/>
                  </a:rPr>
                  <a:t>מצאנו ששטח המחומש מהווה </a:t>
                </a:r>
                <a14:m>
                  <m:oMath xmlns:m="http://schemas.openxmlformats.org/officeDocument/2006/math">
                    <m:f>
                      <m:fPr>
                        <m:ctrlPr>
                          <a:rPr lang="he-IL" sz="3600" i="1">
                            <a:latin typeface="Cambria Math" panose="02040503050406030204" pitchFamily="18" charset="0"/>
                          </a:rPr>
                        </m:ctrlPr>
                      </m:fPr>
                      <m:num>
                        <m:r>
                          <a:rPr lang="he-IL" sz="3600" i="1">
                            <a:latin typeface="Cambria Math" panose="02040503050406030204" pitchFamily="18" charset="0"/>
                          </a:rPr>
                          <m:t>6</m:t>
                        </m:r>
                      </m:num>
                      <m:den>
                        <m:r>
                          <a:rPr lang="he-IL" sz="3600" i="1">
                            <a:latin typeface="Cambria Math" panose="02040503050406030204" pitchFamily="18" charset="0"/>
                          </a:rPr>
                          <m:t>16</m:t>
                        </m:r>
                        <m:r>
                          <a:rPr lang="he-IL" sz="3600" i="1">
                            <a:latin typeface="Cambria Math" panose="02040503050406030204" pitchFamily="18" charset="0"/>
                          </a:rPr>
                          <m:t> </m:t>
                        </m:r>
                      </m:den>
                    </m:f>
                  </m:oMath>
                </a14:m>
                <a:r>
                  <a:rPr lang="he-IL" sz="3200" dirty="0">
                    <a:latin typeface="Calibri" panose="020F0502020204030204" pitchFamily="34" charset="0"/>
                    <a:cs typeface="Calibri" panose="020F0502020204030204" pitchFamily="34" charset="0"/>
                  </a:rPr>
                  <a:t>  מהריבוע השלם.</a:t>
                </a:r>
              </a:p>
            </p:txBody>
          </p:sp>
        </mc:Choice>
        <mc:Fallback xmlns="">
          <p:sp>
            <p:nvSpPr>
              <p:cNvPr id="15" name="TextBox 14">
                <a:extLst>
                  <a:ext uri="{FF2B5EF4-FFF2-40B4-BE49-F238E27FC236}">
                    <a16:creationId xmlns:a14="http://schemas.microsoft.com/office/drawing/2010/main" xmlns="" xmlns:a16="http://schemas.microsoft.com/office/drawing/2014/main" id="{E917E541-CF91-4DBD-9FD8-B10EF2C8DA05}"/>
                  </a:ext>
                </a:extLst>
              </p:cNvPr>
              <p:cNvSpPr txBox="1">
                <a:spLocks noRot="1" noChangeAspect="1" noMove="1" noResize="1" noEditPoints="1" noAdjustHandles="1" noChangeArrowheads="1" noChangeShapeType="1" noTextEdit="1"/>
              </p:cNvSpPr>
              <p:nvPr/>
            </p:nvSpPr>
            <p:spPr>
              <a:xfrm>
                <a:off x="2187388" y="3033090"/>
                <a:ext cx="9273989" cy="879215"/>
              </a:xfrm>
              <a:prstGeom prst="rect">
                <a:avLst/>
              </a:prstGeom>
              <a:blipFill>
                <a:blip r:embed="rId4"/>
                <a:stretch>
                  <a:fillRect r="-1644" b="-8333"/>
                </a:stretch>
              </a:blipFill>
            </p:spPr>
            <p:txBody>
              <a:bodyPr/>
              <a:lstStyle/>
              <a:p>
                <a:r>
                  <a:rPr lang="en-US">
                    <a:noFill/>
                  </a:rPr>
                  <a:t> </a:t>
                </a:r>
              </a:p>
            </p:txBody>
          </p:sp>
        </mc:Fallback>
      </mc:AlternateContent>
      <p:sp>
        <p:nvSpPr>
          <p:cNvPr id="16" name="מלבן 15">
            <a:extLst>
              <a:ext uri="{FF2B5EF4-FFF2-40B4-BE49-F238E27FC236}">
                <a16:creationId xmlns:a16="http://schemas.microsoft.com/office/drawing/2014/main" id="{064BB894-C339-4695-A1DD-807173F8CFB6}"/>
              </a:ext>
            </a:extLst>
          </p:cNvPr>
          <p:cNvSpPr/>
          <p:nvPr/>
        </p:nvSpPr>
        <p:spPr>
          <a:xfrm>
            <a:off x="8229402" y="4398397"/>
            <a:ext cx="3231975" cy="584775"/>
          </a:xfrm>
          <a:prstGeom prst="rect">
            <a:avLst/>
          </a:prstGeom>
        </p:spPr>
        <p:txBody>
          <a:bodyPr wrap="none">
            <a:spAutoFit/>
          </a:bodyPr>
          <a:lstStyle/>
          <a:p>
            <a:r>
              <a:rPr lang="he-IL" sz="3200" dirty="0">
                <a:latin typeface="Calibri" panose="020F0502020204030204" pitchFamily="34" charset="0"/>
                <a:cs typeface="Calibri" panose="020F0502020204030204" pitchFamily="34" charset="0"/>
              </a:rPr>
              <a:t>נחשב את ערך החלק</a:t>
            </a:r>
            <a:endParaRPr lang="he-IL" sz="3200" dirty="0"/>
          </a:p>
        </p:txBody>
      </p:sp>
      <p:sp>
        <p:nvSpPr>
          <p:cNvPr id="17" name="TextBox 16">
            <a:extLst>
              <a:ext uri="{FF2B5EF4-FFF2-40B4-BE49-F238E27FC236}">
                <a16:creationId xmlns:a16="http://schemas.microsoft.com/office/drawing/2014/main" id="{0A61D901-5562-43AB-8686-C28964A04BA1}"/>
              </a:ext>
            </a:extLst>
          </p:cNvPr>
          <p:cNvSpPr txBox="1"/>
          <p:nvPr/>
        </p:nvSpPr>
        <p:spPr>
          <a:xfrm>
            <a:off x="3866029" y="5463740"/>
            <a:ext cx="7548283" cy="584775"/>
          </a:xfrm>
          <a:prstGeom prst="rect">
            <a:avLst/>
          </a:prstGeom>
          <a:noFill/>
        </p:spPr>
        <p:txBody>
          <a:bodyPr wrap="square" rtlCol="1">
            <a:spAutoFit/>
          </a:bodyPr>
          <a:lstStyle/>
          <a:p>
            <a:pPr algn="r" rtl="1"/>
            <a:r>
              <a:rPr lang="he-IL" sz="3200" b="1" dirty="0">
                <a:solidFill>
                  <a:srgbClr val="FF0000"/>
                </a:solidFill>
                <a:latin typeface="Calibri" panose="020F0502020204030204" pitchFamily="34" charset="0"/>
                <a:cs typeface="Calibri" panose="020F0502020204030204" pitchFamily="34" charset="0"/>
              </a:rPr>
              <a:t>שטח המחומש: 24 סמ"ר.</a:t>
            </a:r>
          </a:p>
        </p:txBody>
      </p:sp>
    </p:spTree>
    <p:extLst>
      <p:ext uri="{BB962C8B-B14F-4D97-AF65-F5344CB8AC3E}">
        <p14:creationId xmlns:p14="http://schemas.microsoft.com/office/powerpoint/2010/main" val="370398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animBg="1"/>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lstStyle/>
          <a:p>
            <a:r>
              <a:rPr lang="he-IL" dirty="0"/>
              <a:t>מה נלמד היום?</a:t>
            </a:r>
            <a:endParaRPr lang="x-none" dirty="0"/>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a:xfrm>
            <a:off x="838200" y="1471103"/>
            <a:ext cx="10515600" cy="4351338"/>
          </a:xfrm>
        </p:spPr>
        <p:txBody>
          <a:bodyPr vert="horz" lIns="91440" tIns="45720" rIns="91440" bIns="45720" rtlCol="0" anchor="t">
            <a:normAutofit/>
          </a:bodyPr>
          <a:lstStyle/>
          <a:p>
            <a:pPr>
              <a:lnSpc>
                <a:spcPct val="150000"/>
              </a:lnSpc>
            </a:pPr>
            <a:r>
              <a:rPr lang="he-IL" dirty="0">
                <a:sym typeface="Calibri"/>
              </a:rPr>
              <a:t>נבחן את משמעות השבר הפשוט כחלק משלם דרך בחינת צורות גיאומטריות ותכונותיהן. לשם כך: </a:t>
            </a:r>
          </a:p>
          <a:p>
            <a:pPr marL="457200" indent="-457200">
              <a:lnSpc>
                <a:spcPct val="150000"/>
              </a:lnSpc>
              <a:buFont typeface="Arial" panose="020B0604020202020204" pitchFamily="34" charset="0"/>
              <a:buChar char="•"/>
            </a:pPr>
            <a:r>
              <a:rPr lang="he-IL" dirty="0">
                <a:latin typeface="Calibri"/>
                <a:cs typeface="Calibri"/>
                <a:sym typeface="Calibri"/>
              </a:rPr>
              <a:t>נתנסה בציור של צורות גיאומטריות.</a:t>
            </a:r>
            <a:endParaRPr lang="he-IL" dirty="0">
              <a:latin typeface="Calibri"/>
              <a:cs typeface="Calibri"/>
            </a:endParaRPr>
          </a:p>
          <a:p>
            <a:pPr marL="457200" indent="-457200">
              <a:lnSpc>
                <a:spcPct val="150000"/>
              </a:lnSpc>
              <a:buFont typeface="Arial" panose="020B0604020202020204" pitchFamily="34" charset="0"/>
              <a:buChar char="•"/>
            </a:pPr>
            <a:r>
              <a:rPr lang="he-IL" dirty="0">
                <a:latin typeface="Calibri"/>
                <a:cs typeface="Calibri"/>
                <a:sym typeface="Calibri"/>
              </a:rPr>
              <a:t>נבצע קיפולי נייר ונזהה בהם צורות גיאומטריות שונות. </a:t>
            </a:r>
            <a:endParaRPr lang="he-IL" dirty="0">
              <a:latin typeface="Calibri"/>
              <a:cs typeface="Calibri"/>
            </a:endParaRPr>
          </a:p>
          <a:p>
            <a:pPr marL="457200" indent="-457200">
              <a:lnSpc>
                <a:spcPct val="150000"/>
              </a:lnSpc>
              <a:buFont typeface="Arial" panose="020B0604020202020204" pitchFamily="34" charset="0"/>
              <a:buChar char="•"/>
            </a:pPr>
            <a:r>
              <a:rPr lang="he-IL" dirty="0">
                <a:sym typeface="Calibri"/>
              </a:rPr>
              <a:t>נבדוק את הקשר בין שטחי הצורות השונות ונייצג אותם כשברים פשוטים.</a:t>
            </a:r>
          </a:p>
        </p:txBody>
      </p:sp>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3"/>
          <a:stretch>
            <a:fillRect/>
          </a:stretch>
        </p:blipFill>
        <p:spPr>
          <a:xfrm rot="8057618">
            <a:off x="290049" y="269606"/>
            <a:ext cx="1468977" cy="973310"/>
          </a:xfrm>
          <a:prstGeom prst="rect">
            <a:avLst/>
          </a:prstGeom>
        </p:spPr>
      </p:pic>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4"/>
          <a:stretch>
            <a:fillRect/>
          </a:stretch>
        </p:blipFill>
        <p:spPr>
          <a:xfrm>
            <a:off x="10833322" y="5810250"/>
            <a:ext cx="2082800" cy="2095500"/>
          </a:xfrm>
          <a:prstGeom prst="rect">
            <a:avLst/>
          </a:prstGeom>
        </p:spPr>
      </p:pic>
      <p:sp>
        <p:nvSpPr>
          <p:cNvPr id="2" name="מלבן 1">
            <a:extLst>
              <a:ext uri="{FF2B5EF4-FFF2-40B4-BE49-F238E27FC236}">
                <a16:creationId xmlns:a16="http://schemas.microsoft.com/office/drawing/2014/main" id="{5B01EF40-B034-49F0-AB66-CB4724742FA4}"/>
              </a:ext>
            </a:extLst>
          </p:cNvPr>
          <p:cNvSpPr/>
          <p:nvPr/>
        </p:nvSpPr>
        <p:spPr>
          <a:xfrm>
            <a:off x="3690975" y="5888781"/>
            <a:ext cx="7441809" cy="276999"/>
          </a:xfrm>
          <a:prstGeom prst="rect">
            <a:avLst/>
          </a:prstGeom>
        </p:spPr>
        <p:txBody>
          <a:bodyPr wrap="square">
            <a:spAutoFit/>
          </a:bodyPr>
          <a:lstStyle/>
          <a:p>
            <a:pPr algn="r" rtl="1"/>
            <a:r>
              <a:rPr lang="he-IL" sz="1200" dirty="0">
                <a:solidFill>
                  <a:schemeClr val="bg1">
                    <a:lumMod val="75000"/>
                  </a:schemeClr>
                </a:solidFill>
              </a:rPr>
              <a:t>מקור הפעילות: גיאומטריה ושברים, </a:t>
            </a:r>
            <a:r>
              <a:rPr lang="he-IL" sz="1200" dirty="0" err="1">
                <a:solidFill>
                  <a:schemeClr val="bg1">
                    <a:lumMod val="75000"/>
                  </a:schemeClr>
                </a:solidFill>
              </a:rPr>
              <a:t>ב.סגליס</a:t>
            </a:r>
            <a:r>
              <a:rPr lang="he-IL" sz="1200" dirty="0">
                <a:solidFill>
                  <a:schemeClr val="bg1">
                    <a:lumMod val="75000"/>
                  </a:schemeClr>
                </a:solidFill>
              </a:rPr>
              <a:t> </a:t>
            </a:r>
            <a:r>
              <a:rPr lang="he-IL" sz="1200" dirty="0" err="1">
                <a:solidFill>
                  <a:schemeClr val="bg1">
                    <a:lumMod val="75000"/>
                  </a:schemeClr>
                </a:solidFill>
              </a:rPr>
              <a:t>וא.ע.אל</a:t>
            </a:r>
            <a:r>
              <a:rPr lang="he-IL" sz="1200" dirty="0">
                <a:solidFill>
                  <a:schemeClr val="bg1">
                    <a:lumMod val="75000"/>
                  </a:schemeClr>
                </a:solidFill>
              </a:rPr>
              <a:t> </a:t>
            </a:r>
            <a:r>
              <a:rPr lang="he-IL" sz="1200" dirty="0" err="1">
                <a:solidFill>
                  <a:schemeClr val="bg1">
                    <a:lumMod val="75000"/>
                  </a:schemeClr>
                </a:solidFill>
              </a:rPr>
              <a:t>חאלק</a:t>
            </a:r>
            <a:r>
              <a:rPr lang="he-IL" sz="1200" dirty="0">
                <a:solidFill>
                  <a:schemeClr val="bg1">
                    <a:lumMod val="75000"/>
                  </a:schemeClr>
                </a:solidFill>
              </a:rPr>
              <a:t> (2008)</a:t>
            </a:r>
          </a:p>
        </p:txBody>
      </p:sp>
    </p:spTree>
    <p:extLst>
      <p:ext uri="{BB962C8B-B14F-4D97-AF65-F5344CB8AC3E}">
        <p14:creationId xmlns:p14="http://schemas.microsoft.com/office/powerpoint/2010/main" val="34929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B023F45-14B6-447D-8983-4E76D09FEC9D}"/>
              </a:ext>
            </a:extLst>
          </p:cNvPr>
          <p:cNvSpPr>
            <a:spLocks noGrp="1"/>
          </p:cNvSpPr>
          <p:nvPr>
            <p:ph type="title"/>
          </p:nvPr>
        </p:nvSpPr>
        <p:spPr/>
        <p:txBody>
          <a:bodyPr/>
          <a:lstStyle/>
          <a:p>
            <a:r>
              <a:rPr lang="he-IL" dirty="0"/>
              <a:t>תרגול</a:t>
            </a:r>
          </a:p>
        </p:txBody>
      </p:sp>
      <p:sp>
        <p:nvSpPr>
          <p:cNvPr id="4" name="מציין מיקום תוכן 3">
            <a:extLst>
              <a:ext uri="{FF2B5EF4-FFF2-40B4-BE49-F238E27FC236}">
                <a16:creationId xmlns:a16="http://schemas.microsoft.com/office/drawing/2014/main" id="{5925D105-FDD6-4C2C-B368-CA222BFEB399}"/>
              </a:ext>
            </a:extLst>
          </p:cNvPr>
          <p:cNvSpPr>
            <a:spLocks noGrp="1"/>
          </p:cNvSpPr>
          <p:nvPr>
            <p:ph sz="half" idx="2"/>
          </p:nvPr>
        </p:nvSpPr>
        <p:spPr>
          <a:xfrm>
            <a:off x="1075765" y="1497784"/>
            <a:ext cx="10278035" cy="955675"/>
          </a:xfrm>
        </p:spPr>
        <p:txBody>
          <a:bodyPr>
            <a:normAutofit/>
          </a:bodyPr>
          <a:lstStyle/>
          <a:p>
            <a:pPr marL="0" lvl="0" indent="0">
              <a:spcBef>
                <a:spcPts val="800"/>
              </a:spcBef>
              <a:buNone/>
            </a:pPr>
            <a:r>
              <a:rPr lang="he-IL" dirty="0"/>
              <a:t>התבוננו בכל אחת מהצורות </a:t>
            </a:r>
            <a:r>
              <a:rPr lang="he-IL" dirty="0" err="1"/>
              <a:t>המסורטטות</a:t>
            </a:r>
            <a:r>
              <a:rPr lang="he-IL" dirty="0"/>
              <a:t> וקבעו האם שטחה גדול, קטן או שווה למחצית שטח הריבוע השלם?</a:t>
            </a:r>
            <a:r>
              <a:rPr lang="x-none" dirty="0">
                <a:sym typeface="Calibri"/>
              </a:rPr>
              <a:t> </a:t>
            </a:r>
            <a:r>
              <a:rPr lang="he-IL" dirty="0">
                <a:sym typeface="Calibri"/>
              </a:rPr>
              <a:t>נמקו</a:t>
            </a:r>
            <a:endParaRPr lang="he-IL" dirty="0"/>
          </a:p>
          <a:p>
            <a:pPr marL="0" lvl="0" indent="0">
              <a:spcBef>
                <a:spcPts val="800"/>
              </a:spcBef>
              <a:buNone/>
            </a:pPr>
            <a:endParaRPr lang="he-IL" dirty="0"/>
          </a:p>
          <a:p>
            <a:endParaRPr lang="he-IL" dirty="0"/>
          </a:p>
        </p:txBody>
      </p:sp>
      <p:pic>
        <p:nvPicPr>
          <p:cNvPr id="5" name="תמונה 4">
            <a:extLst>
              <a:ext uri="{FF2B5EF4-FFF2-40B4-BE49-F238E27FC236}">
                <a16:creationId xmlns:a16="http://schemas.microsoft.com/office/drawing/2014/main" id="{5AF4FEED-2942-4499-8002-3D7B77A55E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1333" y="2709449"/>
            <a:ext cx="2038350" cy="2038350"/>
          </a:xfrm>
          <a:prstGeom prst="rect">
            <a:avLst/>
          </a:prstGeom>
        </p:spPr>
      </p:pic>
      <p:pic>
        <p:nvPicPr>
          <p:cNvPr id="18" name="תמונה 17">
            <a:extLst>
              <a:ext uri="{FF2B5EF4-FFF2-40B4-BE49-F238E27FC236}">
                <a16:creationId xmlns:a16="http://schemas.microsoft.com/office/drawing/2014/main" id="{5AF4FEED-2942-4499-8002-3D7B77A55E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967" y="2688837"/>
            <a:ext cx="2038350" cy="2026071"/>
          </a:xfrm>
          <a:prstGeom prst="rect">
            <a:avLst/>
          </a:prstGeom>
        </p:spPr>
      </p:pic>
      <p:pic>
        <p:nvPicPr>
          <p:cNvPr id="28" name="תמונה 27">
            <a:extLst>
              <a:ext uri="{FF2B5EF4-FFF2-40B4-BE49-F238E27FC236}">
                <a16:creationId xmlns:a16="http://schemas.microsoft.com/office/drawing/2014/main" id="{5AF4FEED-2942-4499-8002-3D7B77A55E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1745" y="2713474"/>
            <a:ext cx="2038350" cy="2025996"/>
          </a:xfrm>
          <a:prstGeom prst="rect">
            <a:avLst/>
          </a:prstGeom>
        </p:spPr>
      </p:pic>
      <p:sp>
        <p:nvSpPr>
          <p:cNvPr id="39" name="TextBox 38"/>
          <p:cNvSpPr txBox="1"/>
          <p:nvPr/>
        </p:nvSpPr>
        <p:spPr>
          <a:xfrm>
            <a:off x="11353800" y="2642616"/>
            <a:ext cx="458518" cy="369332"/>
          </a:xfrm>
          <a:prstGeom prst="rect">
            <a:avLst/>
          </a:prstGeom>
          <a:noFill/>
        </p:spPr>
        <p:txBody>
          <a:bodyPr wrap="square" rtlCol="1">
            <a:spAutoFit/>
          </a:bodyPr>
          <a:lstStyle/>
          <a:p>
            <a:r>
              <a:rPr lang="he-IL" dirty="0"/>
              <a:t>א.</a:t>
            </a:r>
          </a:p>
        </p:txBody>
      </p:sp>
      <p:sp>
        <p:nvSpPr>
          <p:cNvPr id="40" name="TextBox 39"/>
          <p:cNvSpPr txBox="1"/>
          <p:nvPr/>
        </p:nvSpPr>
        <p:spPr>
          <a:xfrm>
            <a:off x="8329374" y="2610350"/>
            <a:ext cx="412290" cy="370594"/>
          </a:xfrm>
          <a:prstGeom prst="rect">
            <a:avLst/>
          </a:prstGeom>
          <a:noFill/>
        </p:spPr>
        <p:txBody>
          <a:bodyPr wrap="square" rtlCol="1">
            <a:spAutoFit/>
          </a:bodyPr>
          <a:lstStyle/>
          <a:p>
            <a:r>
              <a:rPr lang="he-IL" dirty="0"/>
              <a:t>ב.</a:t>
            </a:r>
          </a:p>
        </p:txBody>
      </p:sp>
      <p:sp>
        <p:nvSpPr>
          <p:cNvPr id="41" name="TextBox 40"/>
          <p:cNvSpPr txBox="1"/>
          <p:nvPr/>
        </p:nvSpPr>
        <p:spPr>
          <a:xfrm>
            <a:off x="5224580" y="2634734"/>
            <a:ext cx="412290" cy="370594"/>
          </a:xfrm>
          <a:prstGeom prst="rect">
            <a:avLst/>
          </a:prstGeom>
          <a:noFill/>
        </p:spPr>
        <p:txBody>
          <a:bodyPr wrap="square" rtlCol="1">
            <a:spAutoFit/>
          </a:bodyPr>
          <a:lstStyle/>
          <a:p>
            <a:r>
              <a:rPr lang="he-IL" dirty="0"/>
              <a:t>ג.</a:t>
            </a:r>
          </a:p>
        </p:txBody>
      </p:sp>
      <p:sp>
        <p:nvSpPr>
          <p:cNvPr id="42" name="TextBox 41"/>
          <p:cNvSpPr txBox="1"/>
          <p:nvPr/>
        </p:nvSpPr>
        <p:spPr>
          <a:xfrm>
            <a:off x="2350317" y="2590276"/>
            <a:ext cx="412290" cy="370594"/>
          </a:xfrm>
          <a:prstGeom prst="rect">
            <a:avLst/>
          </a:prstGeom>
          <a:noFill/>
        </p:spPr>
        <p:txBody>
          <a:bodyPr wrap="square" rtlCol="1">
            <a:spAutoFit/>
          </a:bodyPr>
          <a:lstStyle/>
          <a:p>
            <a:r>
              <a:rPr lang="he-IL" dirty="0"/>
              <a:t>ד.</a:t>
            </a:r>
          </a:p>
        </p:txBody>
      </p:sp>
      <p:pic>
        <p:nvPicPr>
          <p:cNvPr id="38" name="תמונה 37">
            <a:extLst>
              <a:ext uri="{FF2B5EF4-FFF2-40B4-BE49-F238E27FC236}">
                <a16:creationId xmlns:a16="http://schemas.microsoft.com/office/drawing/2014/main" id="{5AF4FEED-2942-4499-8002-3D7B77A55E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86127" y="2713474"/>
            <a:ext cx="2038350" cy="2038350"/>
          </a:xfrm>
          <a:prstGeom prst="rect">
            <a:avLst/>
          </a:prstGeom>
        </p:spPr>
      </p:pic>
      <mc:AlternateContent xmlns:mc="http://schemas.openxmlformats.org/markup-compatibility/2006" xmlns:a14="http://schemas.microsoft.com/office/drawing/2010/main">
        <mc:Choice Requires="a14">
          <p:sp>
            <p:nvSpPr>
              <p:cNvPr id="52" name="TextBox 51"/>
              <p:cNvSpPr txBox="1"/>
              <p:nvPr/>
            </p:nvSpPr>
            <p:spPr>
              <a:xfrm>
                <a:off x="5854933" y="4915613"/>
                <a:ext cx="2641038" cy="535531"/>
              </a:xfrm>
              <a:prstGeom prst="rect">
                <a:avLst/>
              </a:prstGeom>
              <a:noFill/>
            </p:spPr>
            <p:txBody>
              <a:bodyPr wrap="square" rtlCol="1">
                <a:spAutoFit/>
              </a:bodyPr>
              <a:lstStyle/>
              <a:p>
                <a14:m>
                  <m:oMath xmlns:m="http://schemas.openxmlformats.org/officeDocument/2006/math">
                    <m:r>
                      <a:rPr lang="he-IL" sz="2000">
                        <a:latin typeface="Cambria Math" panose="02040503050406030204" pitchFamily="18" charset="0"/>
                        <a:cs typeface="Calibri" panose="020F0502020204030204" pitchFamily="34" charset="0"/>
                      </a:rPr>
                      <m:t>  </m:t>
                    </m:r>
                    <m:r>
                      <a:rPr lang="he-IL" sz="2000">
                        <a:latin typeface="Cambria Math" panose="02040503050406030204" pitchFamily="18" charset="0"/>
                        <a:cs typeface="Calibri" panose="020F0502020204030204" pitchFamily="34" charset="0"/>
                      </a:rPr>
                      <m:t>הריבוע</m:t>
                    </m:r>
                    <m:r>
                      <a:rPr lang="he-IL" sz="2000">
                        <a:latin typeface="Cambria Math" panose="02040503050406030204" pitchFamily="18" charset="0"/>
                        <a:cs typeface="Calibri" panose="020F0502020204030204" pitchFamily="34" charset="0"/>
                      </a:rPr>
                      <m:t> </m:t>
                    </m:r>
                    <m:r>
                      <a:rPr lang="he-IL" sz="2000">
                        <a:latin typeface="Cambria Math" panose="02040503050406030204" pitchFamily="18" charset="0"/>
                        <a:cs typeface="Calibri" panose="020F0502020204030204" pitchFamily="34" charset="0"/>
                      </a:rPr>
                      <m:t>משטח</m:t>
                    </m:r>
                    <m:f>
                      <m:fPr>
                        <m:ctrlPr>
                          <a:rPr lang="he-IL" sz="2000" i="1">
                            <a:latin typeface="Cambria Math" panose="02040503050406030204" pitchFamily="18" charset="0"/>
                            <a:cs typeface="Calibri" panose="020F0502020204030204" pitchFamily="34" charset="0"/>
                          </a:rPr>
                        </m:ctrlPr>
                      </m:fPr>
                      <m:num>
                        <m:r>
                          <a:rPr lang="he-IL" sz="2000">
                            <a:latin typeface="Cambria Math" panose="02040503050406030204" pitchFamily="18" charset="0"/>
                            <a:cs typeface="Calibri" panose="020F0502020204030204" pitchFamily="34" charset="0"/>
                          </a:rPr>
                          <m:t>1</m:t>
                        </m:r>
                      </m:num>
                      <m:den>
                        <m:r>
                          <a:rPr lang="he-IL" sz="2000">
                            <a:latin typeface="Cambria Math" panose="02040503050406030204" pitchFamily="18" charset="0"/>
                            <a:cs typeface="Calibri" panose="020F0502020204030204" pitchFamily="34" charset="0"/>
                          </a:rPr>
                          <m:t>2</m:t>
                        </m:r>
                        <m:r>
                          <a:rPr lang="he-IL" sz="2000">
                            <a:latin typeface="Cambria Math" panose="02040503050406030204" pitchFamily="18" charset="0"/>
                            <a:cs typeface="Calibri" panose="020F0502020204030204" pitchFamily="34" charset="0"/>
                          </a:rPr>
                          <m:t> </m:t>
                        </m:r>
                      </m:den>
                    </m:f>
                  </m:oMath>
                </a14:m>
                <a:r>
                  <a:rPr lang="he-IL" sz="2000" dirty="0">
                    <a:latin typeface="Calibri" panose="020F0502020204030204" pitchFamily="34" charset="0"/>
                    <a:cs typeface="Calibri" panose="020F0502020204030204" pitchFamily="34" charset="0"/>
                  </a:rPr>
                  <a:t>שווה ל- </a:t>
                </a:r>
              </a:p>
            </p:txBody>
          </p:sp>
        </mc:Choice>
        <mc:Fallback xmlns="">
          <p:sp>
            <p:nvSpPr>
              <p:cNvPr id="52" name="TextBox 51"/>
              <p:cNvSpPr txBox="1">
                <a:spLocks noRot="1" noChangeAspect="1" noMove="1" noResize="1" noEditPoints="1" noAdjustHandles="1" noChangeArrowheads="1" noChangeShapeType="1" noTextEdit="1"/>
              </p:cNvSpPr>
              <p:nvPr/>
            </p:nvSpPr>
            <p:spPr>
              <a:xfrm>
                <a:off x="5854933" y="4915613"/>
                <a:ext cx="2641038" cy="535531"/>
              </a:xfrm>
              <a:prstGeom prst="rect">
                <a:avLst/>
              </a:prstGeom>
              <a:blipFill>
                <a:blip r:embed="rId9"/>
                <a:stretch>
                  <a:fillRect b="-6818"/>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0" y="5017996"/>
                <a:ext cx="2721220" cy="400110"/>
              </a:xfrm>
              <a:prstGeom prst="rect">
                <a:avLst/>
              </a:prstGeom>
              <a:noFill/>
            </p:spPr>
            <p:txBody>
              <a:bodyPr wrap="square" rtlCol="1">
                <a:spAutoFit/>
              </a:bodyPr>
              <a:lstStyle/>
              <a:p>
                <a14:m>
                  <m:oMath xmlns:m="http://schemas.openxmlformats.org/officeDocument/2006/math">
                    <m:r>
                      <a:rPr lang="he-IL" b="0" i="1" smtClean="0">
                        <a:latin typeface="Cambria Math" panose="02040503050406030204" pitchFamily="18" charset="0"/>
                      </a:rPr>
                      <m:t>  </m:t>
                    </m:r>
                  </m:oMath>
                </a14:m>
                <a:r>
                  <a:rPr lang="he-IL" sz="2000" dirty="0">
                    <a:latin typeface="Calibri" panose="020F0502020204030204" pitchFamily="34" charset="0"/>
                    <a:cs typeface="Calibri" panose="020F0502020204030204" pitchFamily="34" charset="0"/>
                  </a:rPr>
                  <a:t>גדול ממחצית שטח הריבוע</a:t>
                </a:r>
              </a:p>
            </p:txBody>
          </p:sp>
        </mc:Choice>
        <mc:Fallback xmlns="">
          <p:sp>
            <p:nvSpPr>
              <p:cNvPr id="54" name="TextBox 53"/>
              <p:cNvSpPr txBox="1">
                <a:spLocks noRot="1" noChangeAspect="1" noMove="1" noResize="1" noEditPoints="1" noAdjustHandles="1" noChangeArrowheads="1" noChangeShapeType="1" noTextEdit="1"/>
              </p:cNvSpPr>
              <p:nvPr/>
            </p:nvSpPr>
            <p:spPr>
              <a:xfrm>
                <a:off x="0" y="5017996"/>
                <a:ext cx="2721220" cy="400110"/>
              </a:xfrm>
              <a:prstGeom prst="rect">
                <a:avLst/>
              </a:prstGeom>
              <a:blipFill>
                <a:blip r:embed="rId10"/>
                <a:stretch>
                  <a:fillRect t="-7576" r="-4036" b="-25758"/>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2983809" y="4950286"/>
                <a:ext cx="2534221" cy="535531"/>
              </a:xfrm>
              <a:prstGeom prst="rect">
                <a:avLst/>
              </a:prstGeom>
              <a:noFill/>
            </p:spPr>
            <p:txBody>
              <a:bodyPr wrap="square" rtlCol="1">
                <a:spAutoFit/>
              </a:bodyPr>
              <a:lstStyle/>
              <a:p>
                <a14:m>
                  <m:oMath xmlns:m="http://schemas.openxmlformats.org/officeDocument/2006/math">
                    <m:r>
                      <a:rPr lang="he-IL" sz="2000">
                        <a:latin typeface="Cambria Math" panose="02040503050406030204" pitchFamily="18" charset="0"/>
                        <a:cs typeface="Calibri" panose="020F0502020204030204" pitchFamily="34" charset="0"/>
                      </a:rPr>
                      <m:t>  </m:t>
                    </m:r>
                    <m:r>
                      <a:rPr lang="he-IL" sz="2000">
                        <a:latin typeface="Cambria Math" panose="02040503050406030204" pitchFamily="18" charset="0"/>
                        <a:cs typeface="Calibri" panose="020F0502020204030204" pitchFamily="34" charset="0"/>
                      </a:rPr>
                      <m:t>הריבוע</m:t>
                    </m:r>
                    <m:r>
                      <a:rPr lang="he-IL" sz="2000">
                        <a:latin typeface="Cambria Math" panose="02040503050406030204" pitchFamily="18" charset="0"/>
                        <a:cs typeface="Calibri" panose="020F0502020204030204" pitchFamily="34" charset="0"/>
                      </a:rPr>
                      <m:t> </m:t>
                    </m:r>
                    <m:r>
                      <a:rPr lang="he-IL" sz="2000">
                        <a:latin typeface="Cambria Math" panose="02040503050406030204" pitchFamily="18" charset="0"/>
                        <a:cs typeface="Calibri" panose="020F0502020204030204" pitchFamily="34" charset="0"/>
                      </a:rPr>
                      <m:t>משטח</m:t>
                    </m:r>
                    <m:f>
                      <m:fPr>
                        <m:ctrlPr>
                          <a:rPr lang="he-IL" sz="2000" i="1">
                            <a:latin typeface="Cambria Math" panose="02040503050406030204" pitchFamily="18" charset="0"/>
                            <a:cs typeface="Calibri" panose="020F0502020204030204" pitchFamily="34" charset="0"/>
                          </a:rPr>
                        </m:ctrlPr>
                      </m:fPr>
                      <m:num>
                        <m:r>
                          <a:rPr lang="he-IL" sz="2000">
                            <a:latin typeface="Cambria Math" panose="02040503050406030204" pitchFamily="18" charset="0"/>
                            <a:cs typeface="Calibri" panose="020F0502020204030204" pitchFamily="34" charset="0"/>
                          </a:rPr>
                          <m:t>1</m:t>
                        </m:r>
                      </m:num>
                      <m:den>
                        <m:r>
                          <a:rPr lang="he-IL" sz="2000">
                            <a:latin typeface="Cambria Math" panose="02040503050406030204" pitchFamily="18" charset="0"/>
                            <a:cs typeface="Calibri" panose="020F0502020204030204" pitchFamily="34" charset="0"/>
                          </a:rPr>
                          <m:t>2</m:t>
                        </m:r>
                        <m:r>
                          <a:rPr lang="he-IL" sz="2000">
                            <a:latin typeface="Cambria Math" panose="02040503050406030204" pitchFamily="18" charset="0"/>
                            <a:cs typeface="Calibri" panose="020F0502020204030204" pitchFamily="34" charset="0"/>
                          </a:rPr>
                          <m:t> </m:t>
                        </m:r>
                      </m:den>
                    </m:f>
                  </m:oMath>
                </a14:m>
                <a:r>
                  <a:rPr lang="he-IL" sz="2000" dirty="0">
                    <a:latin typeface="Calibri" panose="020F0502020204030204" pitchFamily="34" charset="0"/>
                    <a:cs typeface="Calibri" panose="020F0502020204030204" pitchFamily="34" charset="0"/>
                  </a:rPr>
                  <a:t>שווה ל- </a:t>
                </a:r>
              </a:p>
            </p:txBody>
          </p:sp>
        </mc:Choice>
        <mc:Fallback xmlns="">
          <p:sp>
            <p:nvSpPr>
              <p:cNvPr id="55" name="TextBox 54"/>
              <p:cNvSpPr txBox="1">
                <a:spLocks noRot="1" noChangeAspect="1" noMove="1" noResize="1" noEditPoints="1" noAdjustHandles="1" noChangeArrowheads="1" noChangeShapeType="1" noTextEdit="1"/>
              </p:cNvSpPr>
              <p:nvPr/>
            </p:nvSpPr>
            <p:spPr>
              <a:xfrm>
                <a:off x="2983809" y="4950286"/>
                <a:ext cx="2534221" cy="535531"/>
              </a:xfrm>
              <a:prstGeom prst="rect">
                <a:avLst/>
              </a:prstGeom>
              <a:blipFill>
                <a:blip r:embed="rId11"/>
                <a:stretch>
                  <a:fillRect r="-4087" b="-7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8832875" y="4983324"/>
                <a:ext cx="2721220" cy="400110"/>
              </a:xfrm>
              <a:prstGeom prst="rect">
                <a:avLst/>
              </a:prstGeom>
              <a:noFill/>
            </p:spPr>
            <p:txBody>
              <a:bodyPr wrap="square" rtlCol="1">
                <a:spAutoFit/>
              </a:bodyPr>
              <a:lstStyle/>
              <a:p>
                <a:pPr algn="r" rtl="1"/>
                <a14:m>
                  <m:oMath xmlns:m="http://schemas.openxmlformats.org/officeDocument/2006/math">
                    <m:r>
                      <a:rPr lang="he-IL" b="0" i="1" smtClean="0">
                        <a:latin typeface="Cambria Math" panose="02040503050406030204" pitchFamily="18" charset="0"/>
                      </a:rPr>
                      <m:t>  </m:t>
                    </m:r>
                  </m:oMath>
                </a14:m>
                <a:r>
                  <a:rPr lang="he-IL" sz="2000" dirty="0">
                    <a:latin typeface="Calibri" panose="020F0502020204030204" pitchFamily="34" charset="0"/>
                    <a:cs typeface="Calibri" panose="020F0502020204030204" pitchFamily="34" charset="0"/>
                  </a:rPr>
                  <a:t>קטן ממחצית שטח הריבוע</a:t>
                </a:r>
              </a:p>
            </p:txBody>
          </p:sp>
        </mc:Choice>
        <mc:Fallback xmlns="">
          <p:sp>
            <p:nvSpPr>
              <p:cNvPr id="56" name="TextBox 55"/>
              <p:cNvSpPr txBox="1">
                <a:spLocks noRot="1" noChangeAspect="1" noMove="1" noResize="1" noEditPoints="1" noAdjustHandles="1" noChangeArrowheads="1" noChangeShapeType="1" noTextEdit="1"/>
              </p:cNvSpPr>
              <p:nvPr/>
            </p:nvSpPr>
            <p:spPr>
              <a:xfrm>
                <a:off x="8832875" y="4983324"/>
                <a:ext cx="2721220" cy="400110"/>
              </a:xfrm>
              <a:prstGeom prst="rect">
                <a:avLst/>
              </a:prstGeom>
              <a:blipFill>
                <a:blip r:embed="rId12"/>
                <a:stretch>
                  <a:fillRect l="-2915" t="-7576" b="-25758"/>
                </a:stretch>
              </a:blipFill>
            </p:spPr>
            <p:txBody>
              <a:bodyPr/>
              <a:lstStyle/>
              <a:p>
                <a:r>
                  <a:rPr lang="he-IL">
                    <a:noFill/>
                  </a:rPr>
                  <a:t> </a:t>
                </a:r>
              </a:p>
            </p:txBody>
          </p:sp>
        </mc:Fallback>
      </mc:AlternateContent>
      <p:cxnSp>
        <p:nvCxnSpPr>
          <p:cNvPr id="7" name="Straight Connector 6"/>
          <p:cNvCxnSpPr/>
          <p:nvPr/>
        </p:nvCxnSpPr>
        <p:spPr>
          <a:xfrm flipV="1">
            <a:off x="353425" y="2795451"/>
            <a:ext cx="25398" cy="1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מחבר ישר 43">
            <a:extLst>
              <a:ext uri="{FF2B5EF4-FFF2-40B4-BE49-F238E27FC236}">
                <a16:creationId xmlns:a16="http://schemas.microsoft.com/office/drawing/2014/main" id="{C39F3D05-0F4C-4838-AD47-A76ECF429B07}"/>
              </a:ext>
            </a:extLst>
          </p:cNvPr>
          <p:cNvCxnSpPr>
            <a:cxnSpLocks/>
          </p:cNvCxnSpPr>
          <p:nvPr/>
        </p:nvCxnSpPr>
        <p:spPr>
          <a:xfrm flipV="1">
            <a:off x="9234851" y="2775573"/>
            <a:ext cx="1917268" cy="19045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3" name="מחבר ישר 52">
            <a:extLst>
              <a:ext uri="{FF2B5EF4-FFF2-40B4-BE49-F238E27FC236}">
                <a16:creationId xmlns:a16="http://schemas.microsoft.com/office/drawing/2014/main" id="{666C77C3-2BB0-4B76-B0BC-7CF6DFB394A7}"/>
              </a:ext>
            </a:extLst>
          </p:cNvPr>
          <p:cNvCxnSpPr>
            <a:cxnSpLocks/>
          </p:cNvCxnSpPr>
          <p:nvPr/>
        </p:nvCxnSpPr>
        <p:spPr>
          <a:xfrm flipV="1">
            <a:off x="7095366" y="2709449"/>
            <a:ext cx="0" cy="20383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1" name="מחבר ישר 60">
            <a:extLst>
              <a:ext uri="{FF2B5EF4-FFF2-40B4-BE49-F238E27FC236}">
                <a16:creationId xmlns:a16="http://schemas.microsoft.com/office/drawing/2014/main" id="{A6E15431-DDE1-4BF0-B939-FDF217408777}"/>
              </a:ext>
            </a:extLst>
          </p:cNvPr>
          <p:cNvCxnSpPr>
            <a:cxnSpLocks/>
            <a:stCxn id="18" idx="1"/>
            <a:endCxn id="18" idx="3"/>
          </p:cNvCxnSpPr>
          <p:nvPr/>
        </p:nvCxnSpPr>
        <p:spPr>
          <a:xfrm>
            <a:off x="311967" y="3701873"/>
            <a:ext cx="20383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3" name="מחבר ישר 62">
            <a:extLst>
              <a:ext uri="{FF2B5EF4-FFF2-40B4-BE49-F238E27FC236}">
                <a16:creationId xmlns:a16="http://schemas.microsoft.com/office/drawing/2014/main" id="{78DD1CEB-5AB3-43EC-BFFA-5552FAA8A3C1}"/>
              </a:ext>
            </a:extLst>
          </p:cNvPr>
          <p:cNvCxnSpPr>
            <a:cxnSpLocks/>
          </p:cNvCxnSpPr>
          <p:nvPr/>
        </p:nvCxnSpPr>
        <p:spPr>
          <a:xfrm>
            <a:off x="6076191" y="3728624"/>
            <a:ext cx="20383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4" name="מחבר ישר 73">
            <a:extLst>
              <a:ext uri="{FF2B5EF4-FFF2-40B4-BE49-F238E27FC236}">
                <a16:creationId xmlns:a16="http://schemas.microsoft.com/office/drawing/2014/main" id="{050908B7-DEFA-4A72-A5BB-C47F87E01A99}"/>
              </a:ext>
            </a:extLst>
          </p:cNvPr>
          <p:cNvCxnSpPr>
            <a:cxnSpLocks/>
          </p:cNvCxnSpPr>
          <p:nvPr/>
        </p:nvCxnSpPr>
        <p:spPr>
          <a:xfrm>
            <a:off x="3231745" y="3728624"/>
            <a:ext cx="20383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5" name="מחבר ישר 74">
            <a:extLst>
              <a:ext uri="{FF2B5EF4-FFF2-40B4-BE49-F238E27FC236}">
                <a16:creationId xmlns:a16="http://schemas.microsoft.com/office/drawing/2014/main" id="{97CD7E82-8571-4D1D-B087-7374F3A3876D}"/>
              </a:ext>
            </a:extLst>
          </p:cNvPr>
          <p:cNvCxnSpPr>
            <a:cxnSpLocks/>
            <a:stCxn id="28" idx="2"/>
          </p:cNvCxnSpPr>
          <p:nvPr/>
        </p:nvCxnSpPr>
        <p:spPr>
          <a:xfrm flipV="1">
            <a:off x="4250920" y="2728500"/>
            <a:ext cx="0" cy="201097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8" name="מחבר ישר 77">
            <a:extLst>
              <a:ext uri="{FF2B5EF4-FFF2-40B4-BE49-F238E27FC236}">
                <a16:creationId xmlns:a16="http://schemas.microsoft.com/office/drawing/2014/main" id="{F162B09D-47DD-4C04-9CA5-68BBEBA83732}"/>
              </a:ext>
            </a:extLst>
          </p:cNvPr>
          <p:cNvCxnSpPr>
            <a:cxnSpLocks/>
            <a:stCxn id="18" idx="2"/>
            <a:endCxn id="18" idx="0"/>
          </p:cNvCxnSpPr>
          <p:nvPr/>
        </p:nvCxnSpPr>
        <p:spPr>
          <a:xfrm flipV="1">
            <a:off x="1331142" y="2688837"/>
            <a:ext cx="0" cy="2026071"/>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 name="02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353425" y="323850"/>
            <a:ext cx="2152525" cy="767734"/>
          </a:xfrm>
          <a:prstGeom prst="rect">
            <a:avLst/>
          </a:prstGeom>
        </p:spPr>
      </p:pic>
    </p:spTree>
    <p:extLst>
      <p:ext uri="{BB962C8B-B14F-4D97-AF65-F5344CB8AC3E}">
        <p14:creationId xmlns:p14="http://schemas.microsoft.com/office/powerpoint/2010/main" val="101961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circle(in)">
                                      <p:cBhvr>
                                        <p:cTn id="12" dur="20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down)">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left)">
                                      <p:cBhvr>
                                        <p:cTn id="22" dur="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circle(in)">
                                      <p:cBhvr>
                                        <p:cTn id="27" dur="20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wipe(down)">
                                      <p:cBhvr>
                                        <p:cTn id="32" dur="5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wipe(left)">
                                      <p:cBhvr>
                                        <p:cTn id="37" dur="500"/>
                                        <p:tgtEl>
                                          <p:spTgt spid="7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circle(in)">
                                      <p:cBhvr>
                                        <p:cTn id="42" dur="20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left)">
                                      <p:cBhvr>
                                        <p:cTn id="47" dur="500"/>
                                        <p:tgtEl>
                                          <p:spTgt spid="6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wipe(down)">
                                      <p:cBhvr>
                                        <p:cTn id="52" dur="500"/>
                                        <p:tgtEl>
                                          <p:spTgt spid="78"/>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circle(in)">
                                      <p:cBhvr>
                                        <p:cTn id="57" dur="2000"/>
                                        <p:tgtEl>
                                          <p:spTgt spid="54"/>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142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2" fill="hold" display="0">
                  <p:stCondLst>
                    <p:cond delay="indefinite"/>
                  </p:stCondLst>
                </p:cTn>
                <p:tgtEl>
                  <p:spTgt spid="6"/>
                </p:tgtEl>
              </p:cMediaNode>
            </p:video>
          </p:childTnLst>
        </p:cTn>
      </p:par>
    </p:tnLst>
    <p:bldLst>
      <p:bldP spid="52" grpId="0" animBg="1"/>
      <p:bldP spid="54" grpId="0" animBg="1"/>
      <p:bldP spid="55" grpId="0" animBg="1"/>
      <p:bldP spid="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מסיימים ומסכמים</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7" name="Picture 10">
            <a:extLst>
              <a:ext uri="{FF2B5EF4-FFF2-40B4-BE49-F238E27FC236}">
                <a16:creationId xmlns:a16="http://schemas.microsoft.com/office/drawing/2014/main" id="{9740CCC3-3441-6047-99F5-69246B9FE204}"/>
              </a:ext>
            </a:extLst>
          </p:cNvPr>
          <p:cNvPicPr>
            <a:picLocks noChangeAspect="1"/>
          </p:cNvPicPr>
          <p:nvPr/>
        </p:nvPicPr>
        <p:blipFill>
          <a:blip r:embed="rId4"/>
          <a:stretch>
            <a:fillRect/>
          </a:stretch>
        </p:blipFill>
        <p:spPr>
          <a:xfrm flipH="1">
            <a:off x="10227203" y="4424747"/>
            <a:ext cx="1695450" cy="2203596"/>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5"/>
          <a:stretch>
            <a:fillRect/>
          </a:stretch>
        </p:blipFill>
        <p:spPr>
          <a:xfrm rot="8222050">
            <a:off x="319777" y="503469"/>
            <a:ext cx="1596108" cy="820856"/>
          </a:xfrm>
          <a:prstGeom prst="rect">
            <a:avLst/>
          </a:prstGeom>
        </p:spPr>
      </p:pic>
      <p:sp>
        <p:nvSpPr>
          <p:cNvPr id="2" name="TextBox 1">
            <a:extLst>
              <a:ext uri="{FF2B5EF4-FFF2-40B4-BE49-F238E27FC236}">
                <a16:creationId xmlns:a16="http://schemas.microsoft.com/office/drawing/2014/main" id="{53E18541-5686-482D-83A5-71F1DA1034B1}"/>
              </a:ext>
            </a:extLst>
          </p:cNvPr>
          <p:cNvSpPr txBox="1"/>
          <p:nvPr/>
        </p:nvSpPr>
        <p:spPr>
          <a:xfrm>
            <a:off x="1834404" y="2032690"/>
            <a:ext cx="8032376" cy="523220"/>
          </a:xfrm>
          <a:prstGeom prst="rect">
            <a:avLst/>
          </a:prstGeom>
          <a:noFill/>
        </p:spPr>
        <p:txBody>
          <a:bodyPr wrap="square" rtlCol="1" anchor="t">
            <a:spAutoFit/>
          </a:bodyPr>
          <a:lstStyle/>
          <a:p>
            <a:pPr marL="457200" indent="-457200" algn="r" rtl="1">
              <a:buClr>
                <a:srgbClr val="FB2265"/>
              </a:buClr>
              <a:buFont typeface="Arial" panose="020B0604020202020204" pitchFamily="34" charset="0"/>
              <a:buChar char="•"/>
            </a:pPr>
            <a:r>
              <a:rPr lang="he-IL" sz="2800" dirty="0">
                <a:solidFill>
                  <a:srgbClr val="424242"/>
                </a:solidFill>
                <a:latin typeface="Calibri"/>
                <a:ea typeface="Calibri"/>
                <a:cs typeface="Calibri"/>
                <a:sym typeface="Calibri"/>
              </a:rPr>
              <a:t>באמצעות קיפולי נייר מצאנו מצולעים שונים בריבוע השלם.</a:t>
            </a:r>
            <a:endParaRPr lang="he-IL" sz="2800" dirty="0">
              <a:solidFill>
                <a:srgbClr val="424242"/>
              </a:solidFill>
              <a:latin typeface="Calibri"/>
              <a:cs typeface="Calibri"/>
            </a:endParaRPr>
          </a:p>
        </p:txBody>
      </p:sp>
      <p:sp>
        <p:nvSpPr>
          <p:cNvPr id="10" name="TextBox 9">
            <a:extLst>
              <a:ext uri="{FF2B5EF4-FFF2-40B4-BE49-F238E27FC236}">
                <a16:creationId xmlns:a16="http://schemas.microsoft.com/office/drawing/2014/main" id="{E77639B8-7A33-43A2-9C74-1D473BC24256}"/>
              </a:ext>
            </a:extLst>
          </p:cNvPr>
          <p:cNvSpPr txBox="1"/>
          <p:nvPr/>
        </p:nvSpPr>
        <p:spPr>
          <a:xfrm>
            <a:off x="810616" y="2727421"/>
            <a:ext cx="9063665" cy="523220"/>
          </a:xfrm>
          <a:prstGeom prst="rect">
            <a:avLst/>
          </a:prstGeom>
          <a:noFill/>
        </p:spPr>
        <p:txBody>
          <a:bodyPr wrap="square" rtlCol="1">
            <a:spAutoFit/>
          </a:bodyPr>
          <a:lstStyle/>
          <a:p>
            <a:pPr marL="457200" lvl="0" indent="-457200" algn="r" rtl="1">
              <a:buClr>
                <a:srgbClr val="FB2265"/>
              </a:buClr>
              <a:buFont typeface="Arial" panose="020B0604020202020204" pitchFamily="34" charset="0"/>
              <a:buChar char="•"/>
            </a:pPr>
            <a:r>
              <a:rPr lang="he-IL" sz="2800" dirty="0">
                <a:solidFill>
                  <a:srgbClr val="424242"/>
                </a:solidFill>
                <a:latin typeface="Calibri" panose="020F0502020204030204" pitchFamily="34" charset="0"/>
                <a:cs typeface="Calibri" panose="020F0502020204030204" pitchFamily="34" charset="0"/>
                <a:sym typeface="Calibri"/>
              </a:rPr>
              <a:t>תרגלנו את אחת ממשמעויות השבר הפשוט: השבר כ</a:t>
            </a:r>
            <a:r>
              <a:rPr lang="he-IL" sz="2800" dirty="0">
                <a:solidFill>
                  <a:srgbClr val="424242"/>
                </a:solidFill>
                <a:latin typeface="Calibri" panose="020F0502020204030204" pitchFamily="34" charset="0"/>
                <a:cs typeface="Calibri" panose="020F0502020204030204" pitchFamily="34" charset="0"/>
              </a:rPr>
              <a:t>חלק משלם.</a:t>
            </a:r>
          </a:p>
        </p:txBody>
      </p:sp>
      <p:sp>
        <p:nvSpPr>
          <p:cNvPr id="11" name="TextBox 10">
            <a:extLst>
              <a:ext uri="{FF2B5EF4-FFF2-40B4-BE49-F238E27FC236}">
                <a16:creationId xmlns:a16="http://schemas.microsoft.com/office/drawing/2014/main" id="{FF57EB2B-3500-4035-8291-C1C2A26DE4F1}"/>
              </a:ext>
            </a:extLst>
          </p:cNvPr>
          <p:cNvSpPr txBox="1"/>
          <p:nvPr/>
        </p:nvSpPr>
        <p:spPr>
          <a:xfrm>
            <a:off x="1834404" y="3423816"/>
            <a:ext cx="8032376" cy="523220"/>
          </a:xfrm>
          <a:prstGeom prst="rect">
            <a:avLst/>
          </a:prstGeom>
          <a:noFill/>
        </p:spPr>
        <p:txBody>
          <a:bodyPr wrap="square" rtlCol="1">
            <a:spAutoFit/>
          </a:bodyPr>
          <a:lstStyle/>
          <a:p>
            <a:pPr marL="457200" lvl="0" indent="-457200" algn="r" rtl="1">
              <a:buClr>
                <a:srgbClr val="FB2265"/>
              </a:buClr>
              <a:buFont typeface="Arial" panose="020B0604020202020204" pitchFamily="34" charset="0"/>
              <a:buChar char="•"/>
            </a:pPr>
            <a:r>
              <a:rPr lang="he-IL" sz="2800" dirty="0">
                <a:solidFill>
                  <a:srgbClr val="424242"/>
                </a:solidFill>
                <a:latin typeface="Calibri" panose="020F0502020204030204" pitchFamily="34" charset="0"/>
                <a:cs typeface="Calibri" panose="020F0502020204030204" pitchFamily="34" charset="0"/>
                <a:sym typeface="Calibri"/>
              </a:rPr>
              <a:t>ראינו שיש מספר דרכים למצוא חלק משלם.</a:t>
            </a:r>
          </a:p>
        </p:txBody>
      </p:sp>
      <p:sp>
        <p:nvSpPr>
          <p:cNvPr id="12" name="TextBox 11">
            <a:extLst>
              <a:ext uri="{FF2B5EF4-FFF2-40B4-BE49-F238E27FC236}">
                <a16:creationId xmlns:a16="http://schemas.microsoft.com/office/drawing/2014/main" id="{DA4DE469-9841-42C5-8090-CF626BE4E501}"/>
              </a:ext>
            </a:extLst>
          </p:cNvPr>
          <p:cNvSpPr txBox="1"/>
          <p:nvPr/>
        </p:nvSpPr>
        <p:spPr>
          <a:xfrm>
            <a:off x="1085850" y="4119352"/>
            <a:ext cx="8813083" cy="1384995"/>
          </a:xfrm>
          <a:prstGeom prst="rect">
            <a:avLst/>
          </a:prstGeom>
          <a:noFill/>
        </p:spPr>
        <p:txBody>
          <a:bodyPr wrap="square" rtlCol="1">
            <a:spAutoFit/>
          </a:bodyPr>
          <a:lstStyle/>
          <a:p>
            <a:pPr marL="457200" lvl="0" indent="-457200" algn="r" rtl="1">
              <a:lnSpc>
                <a:spcPct val="150000"/>
              </a:lnSpc>
              <a:buClr>
                <a:srgbClr val="FB2265"/>
              </a:buClr>
              <a:buFont typeface="Arial" panose="020B0604020202020204" pitchFamily="34" charset="0"/>
              <a:buChar char="•"/>
            </a:pPr>
            <a:r>
              <a:rPr lang="he-IL" sz="2800" dirty="0">
                <a:solidFill>
                  <a:srgbClr val="424242"/>
                </a:solidFill>
                <a:latin typeface="Calibri" panose="020F0502020204030204" pitchFamily="34" charset="0"/>
                <a:cs typeface="Calibri" panose="020F0502020204030204" pitchFamily="34" charset="0"/>
                <a:sym typeface="Calibri"/>
              </a:rPr>
              <a:t>הצגנו את </a:t>
            </a:r>
            <a:r>
              <a:rPr lang="he-IL" sz="2800" dirty="0">
                <a:latin typeface="Calibri" panose="020F0502020204030204" pitchFamily="34" charset="0"/>
                <a:cs typeface="Calibri" panose="020F0502020204030204" pitchFamily="34" charset="0"/>
              </a:rPr>
              <a:t>השטח בדרכים שונות: כשבר, ביחידות שטח וכמציאת ערך החלק משלם.</a:t>
            </a:r>
            <a:endParaRPr lang="he-IL" sz="2800" dirty="0">
              <a:solidFill>
                <a:srgbClr val="424242"/>
              </a:solidFill>
              <a:latin typeface="Calibri" panose="020F0502020204030204" pitchFamily="34" charset="0"/>
              <a:cs typeface="Calibri" panose="020F0502020204030204" pitchFamily="34" charset="0"/>
              <a:sym typeface="Calibri"/>
            </a:endParaRPr>
          </a:p>
        </p:txBody>
      </p:sp>
    </p:spTree>
    <p:extLst>
      <p:ext uri="{BB962C8B-B14F-4D97-AF65-F5344CB8AC3E}">
        <p14:creationId xmlns:p14="http://schemas.microsoft.com/office/powerpoint/2010/main" val="152907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ממשיכים לתרגל</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p:txBody>
          <a:bodyPr>
            <a:normAutofit/>
          </a:bodyPr>
          <a:lstStyle/>
          <a:p>
            <a:pPr marL="742950" lvl="0" indent="-742950" algn="r">
              <a:lnSpc>
                <a:spcPct val="150000"/>
              </a:lnSpc>
              <a:buClr>
                <a:schemeClr val="accent2"/>
              </a:buClr>
              <a:buSzPts val="3600"/>
              <a:buFont typeface="Arial" panose="020B0604020202020204" pitchFamily="34" charset="0"/>
              <a:buChar char="•"/>
            </a:pPr>
            <a:r>
              <a:rPr lang="he-IL" dirty="0"/>
              <a:t>בחרו שלושה מצולעים נוספים ובדקו לגביהם איזה חלק מהווה </a:t>
            </a:r>
            <a:r>
              <a:rPr lang="he-IL"/>
              <a:t>כל אחד מהם </a:t>
            </a:r>
            <a:r>
              <a:rPr lang="he-IL" dirty="0"/>
              <a:t>מתוך הריבוע השלם.</a:t>
            </a:r>
          </a:p>
          <a:p>
            <a:pPr marL="742950" lvl="0" indent="-742950" algn="r">
              <a:lnSpc>
                <a:spcPct val="150000"/>
              </a:lnSpc>
              <a:spcBef>
                <a:spcPts val="0"/>
              </a:spcBef>
              <a:buClr>
                <a:schemeClr val="accent2"/>
              </a:buClr>
              <a:buSzPts val="3600"/>
              <a:buFont typeface="Arial" panose="020B0604020202020204" pitchFamily="34" charset="0"/>
              <a:buChar char="•"/>
            </a:pPr>
            <a:r>
              <a:rPr lang="he-IL" dirty="0"/>
              <a:t>הסבירו כיצד פתרתם.</a:t>
            </a:r>
          </a:p>
          <a:p>
            <a:pPr marL="742950" lvl="0" indent="-742950" algn="r">
              <a:lnSpc>
                <a:spcPct val="150000"/>
              </a:lnSpc>
              <a:spcBef>
                <a:spcPts val="0"/>
              </a:spcBef>
              <a:buClr>
                <a:schemeClr val="accent2"/>
              </a:buClr>
              <a:buSzPts val="3600"/>
              <a:buFont typeface="Arial" panose="020B0604020202020204" pitchFamily="34" charset="0"/>
              <a:buChar char="•"/>
            </a:pPr>
            <a:r>
              <a:rPr lang="he-IL" dirty="0"/>
              <a:t>מצאו את השטח של כל מצולע בשתי דרכים שונות. </a:t>
            </a: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Tree>
    <p:extLst>
      <p:ext uri="{BB962C8B-B14F-4D97-AF65-F5344CB8AC3E}">
        <p14:creationId xmlns:p14="http://schemas.microsoft.com/office/powerpoint/2010/main" val="412828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493328" y="2115483"/>
            <a:ext cx="5090160" cy="634326"/>
          </a:xfrm>
          <a:solidFill>
            <a:srgbClr val="1152C9"/>
          </a:solidFill>
        </p:spPr>
        <p:txBody>
          <a:bodyPr/>
          <a:lstStyle/>
          <a:p>
            <a:pPr lvl="0" algn="ctr"/>
            <a:r>
              <a:rPr lang="he-IL" sz="3200" b="1" dirty="0"/>
              <a:t>מערכת שיעורים למגזר החרדי</a:t>
            </a: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40832" y="3152765"/>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90000"/>
              </a:lnSpc>
              <a:spcBef>
                <a:spcPts val="1000"/>
              </a:spcBef>
              <a:spcAft>
                <a:spcPts val="0"/>
              </a:spcAft>
              <a:buClr>
                <a:srgbClr val="FB2265"/>
              </a:buClr>
              <a:buSzTx/>
              <a:buFontTx/>
              <a:buNone/>
              <a:tabLst/>
              <a:defRPr/>
            </a:pPr>
            <a:r>
              <a:rPr kumimoji="0" lang="he-IL" sz="5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בהצלחה</a:t>
            </a:r>
            <a:endParaRPr kumimoji="0" lang="he-IL" sz="5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
        <p:nvSpPr>
          <p:cNvPr id="9" name="Google Shape;239;p5"/>
          <p:cNvSpPr txBox="1">
            <a:spLocks/>
          </p:cNvSpPr>
          <p:nvPr/>
        </p:nvSpPr>
        <p:spPr>
          <a:xfrm>
            <a:off x="2222639" y="4453734"/>
            <a:ext cx="6704545" cy="411774"/>
          </a:xfrm>
          <a:prstGeom prst="rect">
            <a:avLst/>
          </a:prstGeom>
        </p:spPr>
        <p:txBody>
          <a:bodyPr vert="horz" lIns="91440" tIns="45720" rIns="91440" bIns="45720" rtlCol="0">
            <a:noAutofit/>
          </a:bodyPr>
          <a:lstStyle>
            <a:lvl1pPr marL="0" indent="0" algn="r" defTabSz="914400" rtl="1" eaLnBrk="1" latinLnBrk="0" hangingPunct="1">
              <a:lnSpc>
                <a:spcPct val="90000"/>
              </a:lnSpc>
              <a:spcBef>
                <a:spcPts val="1000"/>
              </a:spcBef>
              <a:buClr>
                <a:schemeClr val="accent2"/>
              </a:buClr>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1" eaLnBrk="1" fontAlgn="auto" latinLnBrk="0" hangingPunct="1">
              <a:lnSpc>
                <a:spcPct val="90000"/>
              </a:lnSpc>
              <a:spcBef>
                <a:spcPts val="1000"/>
              </a:spcBef>
              <a:spcAft>
                <a:spcPts val="0"/>
              </a:spcAft>
              <a:buClr>
                <a:srgbClr val="FB2265"/>
              </a:buClr>
              <a:buSzTx/>
              <a:buFont typeface="Arial" panose="020B0604020202020204" pitchFamily="34" charset="0"/>
              <a:buNone/>
              <a:tabLst/>
              <a:defRPr/>
            </a:pPr>
            <a:r>
              <a:rPr kumimoji="0" lang="he-IL"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תודה על ההקשבה</a:t>
            </a:r>
          </a:p>
        </p:txBody>
      </p:sp>
    </p:spTree>
    <p:extLst>
      <p:ext uri="{BB962C8B-B14F-4D97-AF65-F5344CB8AC3E}">
        <p14:creationId xmlns:p14="http://schemas.microsoft.com/office/powerpoint/2010/main" val="1110886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DF366B-E387-4A48-A261-714C68B95187}"/>
              </a:ext>
            </a:extLst>
          </p:cNvPr>
          <p:cNvSpPr>
            <a:spLocks noGrp="1"/>
          </p:cNvSpPr>
          <p:nvPr>
            <p:ph type="body" sz="quarter" idx="10"/>
          </p:nvPr>
        </p:nvSpPr>
        <p:spPr/>
        <p:txBody>
          <a:bodyPr>
            <a:normAutofit/>
          </a:bodyPr>
          <a:lstStyle/>
          <a:p>
            <a:pPr marL="0" indent="0" algn="ctr" defTabSz="914400" rtl="1" eaLnBrk="1" latinLnBrk="0" hangingPunct="1">
              <a:lnSpc>
                <a:spcPct val="90000"/>
              </a:lnSpc>
              <a:spcBef>
                <a:spcPts val="1000"/>
              </a:spcBef>
              <a:buClr>
                <a:schemeClr val="accent2"/>
              </a:buClr>
              <a:buFont typeface="Arial" panose="020B0604020202020204" pitchFamily="34" charset="0"/>
              <a:buNone/>
            </a:pPr>
            <a:r>
              <a:rPr lang="he-IL" dirty="0"/>
              <a:t>איורים ותמונות: </a:t>
            </a:r>
            <a:r>
              <a:rPr lang="en-US" dirty="0" err="1"/>
              <a:t>shutterstock</a:t>
            </a:r>
            <a:endParaRPr lang="en-IL" dirty="0"/>
          </a:p>
        </p:txBody>
      </p:sp>
    </p:spTree>
    <p:extLst>
      <p:ext uri="{BB962C8B-B14F-4D97-AF65-F5344CB8AC3E}">
        <p14:creationId xmlns:p14="http://schemas.microsoft.com/office/powerpoint/2010/main" val="2640616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chemeClr val="dk1"/>
              </a:buClr>
              <a:buSzPts val="4400"/>
              <a:buFont typeface="Calibri"/>
              <a:buNone/>
            </a:pPr>
            <a:r>
              <a:rPr lang="x-none" dirty="0"/>
              <a:t>מה להביא לשיעור?</a:t>
            </a:r>
            <a:endParaRPr dirty="0"/>
          </a:p>
        </p:txBody>
      </p:sp>
      <p:grpSp>
        <p:nvGrpSpPr>
          <p:cNvPr id="5" name="Group 4"/>
          <p:cNvGrpSpPr/>
          <p:nvPr/>
        </p:nvGrpSpPr>
        <p:grpSpPr>
          <a:xfrm>
            <a:off x="2227465" y="1348326"/>
            <a:ext cx="7740246" cy="2607524"/>
            <a:chOff x="1283838" y="1210576"/>
            <a:chExt cx="7740246" cy="2607524"/>
          </a:xfrm>
        </p:grpSpPr>
        <p:pic>
          <p:nvPicPr>
            <p:cNvPr id="143" name="Google Shape;143;p21" descr="https://lh4.googleusercontent.com/iGTl96Eygo7-oid1H3ZWWYhb5HWAynyOs2KLWGGMeuEgHeu4cFLof2g-jYLOscV4q-879K-lfjkP4Swnmj_UGZsWTDspF4AbUz1XGd30Tf1KKpiEXhvx6NLF17Q1F5VY"/>
            <p:cNvPicPr preferRelativeResize="0"/>
            <p:nvPr/>
          </p:nvPicPr>
          <p:blipFill rotWithShape="1">
            <a:blip r:embed="rId5">
              <a:alphaModFix/>
            </a:blip>
            <a:srcRect/>
            <a:stretch/>
          </p:blipFill>
          <p:spPr>
            <a:xfrm rot="5400000">
              <a:off x="5701575" y="1977546"/>
              <a:ext cx="1719600" cy="518075"/>
            </a:xfrm>
            <a:prstGeom prst="rect">
              <a:avLst/>
            </a:prstGeom>
            <a:noFill/>
            <a:ln>
              <a:noFill/>
            </a:ln>
          </p:spPr>
        </p:pic>
        <p:sp>
          <p:nvSpPr>
            <p:cNvPr id="2" name="TextBox 1"/>
            <p:cNvSpPr txBox="1"/>
            <p:nvPr/>
          </p:nvSpPr>
          <p:spPr>
            <a:xfrm>
              <a:off x="3434336" y="3356435"/>
              <a:ext cx="2208334" cy="461665"/>
            </a:xfrm>
            <a:prstGeom prst="rect">
              <a:avLst/>
            </a:prstGeom>
            <a:noFill/>
          </p:spPr>
          <p:txBody>
            <a:bodyPr wrap="square" rtlCol="0">
              <a:spAutoFit/>
            </a:bodyPr>
            <a:lstStyle/>
            <a:p>
              <a:pPr algn="ctr" rtl="1"/>
              <a:r>
                <a:rPr lang="he-IL" sz="2400" b="1" dirty="0">
                  <a:latin typeface="Calibri" panose="020F0502020204030204" pitchFamily="34" charset="0"/>
                  <a:cs typeface="Calibri" panose="020F0502020204030204" pitchFamily="34" charset="0"/>
                </a:rPr>
                <a:t>צבעים</a:t>
              </a:r>
            </a:p>
          </p:txBody>
        </p:sp>
        <p:sp>
          <p:nvSpPr>
            <p:cNvPr id="11" name="TextBox 10"/>
            <p:cNvSpPr txBox="1"/>
            <p:nvPr/>
          </p:nvSpPr>
          <p:spPr>
            <a:xfrm>
              <a:off x="6019058" y="3319648"/>
              <a:ext cx="970724" cy="461665"/>
            </a:xfrm>
            <a:prstGeom prst="rect">
              <a:avLst/>
            </a:prstGeom>
            <a:noFill/>
          </p:spPr>
          <p:txBody>
            <a:bodyPr wrap="square" rtlCol="0">
              <a:spAutoFit/>
            </a:bodyPr>
            <a:lstStyle/>
            <a:p>
              <a:pPr algn="r" rtl="1"/>
              <a:r>
                <a:rPr lang="he-IL" sz="2400" b="1" dirty="0">
                  <a:latin typeface="Calibri" panose="020F0502020204030204" pitchFamily="34" charset="0"/>
                  <a:cs typeface="Calibri" panose="020F0502020204030204" pitchFamily="34" charset="0"/>
                </a:rPr>
                <a:t>עיפרון</a:t>
              </a:r>
              <a:endParaRPr lang="en-US" sz="2400" b="1" dirty="0">
                <a:latin typeface="Calibri" panose="020F0502020204030204" pitchFamily="34" charset="0"/>
                <a:cs typeface="Calibri" panose="020F0502020204030204" pitchFamily="34" charset="0"/>
              </a:endParaRPr>
            </a:p>
          </p:txBody>
        </p:sp>
        <p:pic>
          <p:nvPicPr>
            <p:cNvPr id="15" name="Picture 5" descr="https://lh4.googleusercontent.com/8FRkycPXoj7UiB9dvl8WfvE_rPOmNvworJ3hEUUExH908Pyx1w8Shtg70_9YIyrxXZu2Q5tvXMslWX6PBLNTleMKYZ5Wgwd4UNNj4iBwA-K5B6WNBJ5WFRNSOF3busg5">
              <a:extLst>
                <a:ext uri="{FF2B5EF4-FFF2-40B4-BE49-F238E27FC236}">
                  <a16:creationId xmlns:a16="http://schemas.microsoft.com/office/drawing/2014/main" id="{6EE98064-6BC7-48C4-89A6-61C442443F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2805" y="1210576"/>
              <a:ext cx="1191396" cy="1963540"/>
            </a:xfrm>
            <a:prstGeom prst="rect">
              <a:avLst/>
            </a:prstGeom>
            <a:noFill/>
            <a:extLst>
              <a:ext uri="{909E8E84-426E-40DD-AFC4-6F175D3DCCD1}">
                <a14:hiddenFill xmlns:a14="http://schemas.microsoft.com/office/drawing/2010/main">
                  <a:solidFill>
                    <a:srgbClr val="FFFFFF"/>
                  </a:solidFill>
                </a14:hiddenFill>
              </a:ext>
            </a:extLst>
          </p:spPr>
        </p:pic>
        <p:pic>
          <p:nvPicPr>
            <p:cNvPr id="18" name="Google Shape;153;p22">
              <a:extLst>
                <a:ext uri="{FF2B5EF4-FFF2-40B4-BE49-F238E27FC236}">
                  <a16:creationId xmlns:a16="http://schemas.microsoft.com/office/drawing/2014/main" id="{4C922A76-544E-4E61-AD73-B2A1CAB3EB56}"/>
                </a:ext>
              </a:extLst>
            </p:cNvPr>
            <p:cNvPicPr preferRelativeResize="0"/>
            <p:nvPr/>
          </p:nvPicPr>
          <p:blipFill>
            <a:blip r:embed="rId7">
              <a:alphaModFix/>
            </a:blip>
            <a:stretch>
              <a:fillRect/>
            </a:stretch>
          </p:blipFill>
          <p:spPr>
            <a:xfrm>
              <a:off x="1858528" y="1674323"/>
              <a:ext cx="1217777" cy="1483179"/>
            </a:xfrm>
            <a:prstGeom prst="rect">
              <a:avLst/>
            </a:prstGeom>
            <a:noFill/>
            <a:ln>
              <a:noFill/>
            </a:ln>
          </p:spPr>
        </p:pic>
        <p:sp>
          <p:nvSpPr>
            <p:cNvPr id="19" name="TextBox 18">
              <a:extLst>
                <a:ext uri="{FF2B5EF4-FFF2-40B4-BE49-F238E27FC236}">
                  <a16:creationId xmlns:a16="http://schemas.microsoft.com/office/drawing/2014/main" id="{4584E701-DBDB-4CF2-89DC-41DB56D40E19}"/>
                </a:ext>
              </a:extLst>
            </p:cNvPr>
            <p:cNvSpPr txBox="1"/>
            <p:nvPr/>
          </p:nvSpPr>
          <p:spPr>
            <a:xfrm>
              <a:off x="1283838" y="3319647"/>
              <a:ext cx="2208334" cy="461665"/>
            </a:xfrm>
            <a:prstGeom prst="rect">
              <a:avLst/>
            </a:prstGeom>
            <a:noFill/>
          </p:spPr>
          <p:txBody>
            <a:bodyPr wrap="square" rtlCol="0">
              <a:spAutoFit/>
            </a:bodyPr>
            <a:lstStyle/>
            <a:p>
              <a:pPr algn="ctr" rtl="1"/>
              <a:r>
                <a:rPr lang="he-IL" sz="2400" b="1" dirty="0">
                  <a:latin typeface="Calibri" panose="020F0502020204030204" pitchFamily="34" charset="0"/>
                  <a:cs typeface="Calibri" panose="020F0502020204030204" pitchFamily="34" charset="0"/>
                </a:rPr>
                <a:t>סרגל</a:t>
              </a:r>
            </a:p>
          </p:txBody>
        </p:sp>
        <p:grpSp>
          <p:nvGrpSpPr>
            <p:cNvPr id="3" name="Group 2"/>
            <p:cNvGrpSpPr/>
            <p:nvPr/>
          </p:nvGrpSpPr>
          <p:grpSpPr>
            <a:xfrm>
              <a:off x="7621753" y="1542503"/>
              <a:ext cx="1402331" cy="2238812"/>
              <a:chOff x="7621753" y="1542502"/>
              <a:chExt cx="1402331" cy="2238812"/>
            </a:xfrm>
          </p:grpSpPr>
          <p:sp>
            <p:nvSpPr>
              <p:cNvPr id="10" name="TextBox 9"/>
              <p:cNvSpPr txBox="1"/>
              <p:nvPr/>
            </p:nvSpPr>
            <p:spPr>
              <a:xfrm>
                <a:off x="7621753" y="3319649"/>
                <a:ext cx="1402331" cy="461665"/>
              </a:xfrm>
              <a:prstGeom prst="rect">
                <a:avLst/>
              </a:prstGeom>
              <a:noFill/>
            </p:spPr>
            <p:txBody>
              <a:bodyPr wrap="square" rtlCol="0">
                <a:spAutoFit/>
              </a:bodyPr>
              <a:lstStyle/>
              <a:p>
                <a:pPr algn="r" rtl="1"/>
                <a:r>
                  <a:rPr lang="he-IL" sz="2400" b="1" dirty="0">
                    <a:latin typeface="Calibri" panose="020F0502020204030204" pitchFamily="34" charset="0"/>
                    <a:cs typeface="Calibri" panose="020F0502020204030204" pitchFamily="34" charset="0"/>
                  </a:rPr>
                  <a:t>מספריים</a:t>
                </a:r>
                <a:endParaRPr lang="en-US" sz="2400" b="1" dirty="0">
                  <a:latin typeface="Calibri" panose="020F0502020204030204" pitchFamily="34" charset="0"/>
                  <a:cs typeface="Calibri" panose="020F0502020204030204" pitchFamily="34" charset="0"/>
                </a:endParaRPr>
              </a:p>
            </p:txBody>
          </p:sp>
          <p:pic>
            <p:nvPicPr>
              <p:cNvPr id="24" name="Picture 2">
                <a:extLst>
                  <a:ext uri="{FF2B5EF4-FFF2-40B4-BE49-F238E27FC236}">
                    <a16:creationId xmlns:a16="http://schemas.microsoft.com/office/drawing/2014/main" id="{3C61F0EC-46E5-4AA4-8197-4B39AD71D053}"/>
                  </a:ext>
                </a:extLst>
              </p:cNvPr>
              <p:cNvPicPr>
                <a:picLocks noChangeAspect="1"/>
              </p:cNvPicPr>
              <p:nvPr/>
            </p:nvPicPr>
            <p:blipFill>
              <a:blip r:embed="rId8"/>
              <a:stretch>
                <a:fillRect/>
              </a:stretch>
            </p:blipFill>
            <p:spPr>
              <a:xfrm>
                <a:off x="7661358" y="1542502"/>
                <a:ext cx="1327926" cy="1643658"/>
              </a:xfrm>
              <a:prstGeom prst="rect">
                <a:avLst/>
              </a:prstGeom>
            </p:spPr>
          </p:pic>
        </p:grpSp>
      </p:grpSp>
      <p:grpSp>
        <p:nvGrpSpPr>
          <p:cNvPr id="9" name="Group 8"/>
          <p:cNvGrpSpPr/>
          <p:nvPr/>
        </p:nvGrpSpPr>
        <p:grpSpPr>
          <a:xfrm>
            <a:off x="2890487" y="4138169"/>
            <a:ext cx="7364760" cy="2631807"/>
            <a:chOff x="3388869" y="4006463"/>
            <a:chExt cx="7364760" cy="2631807"/>
          </a:xfrm>
        </p:grpSpPr>
        <p:sp>
          <p:nvSpPr>
            <p:cNvPr id="13" name="TextBox 12"/>
            <p:cNvSpPr txBox="1"/>
            <p:nvPr/>
          </p:nvSpPr>
          <p:spPr>
            <a:xfrm>
              <a:off x="3388869" y="6176605"/>
              <a:ext cx="2208334" cy="461665"/>
            </a:xfrm>
            <a:prstGeom prst="rect">
              <a:avLst/>
            </a:prstGeom>
            <a:noFill/>
          </p:spPr>
          <p:txBody>
            <a:bodyPr wrap="square" rtlCol="0">
              <a:spAutoFit/>
            </a:bodyPr>
            <a:lstStyle/>
            <a:p>
              <a:pPr algn="r" rtl="1"/>
              <a:r>
                <a:rPr lang="he-IL" sz="2400" b="1" dirty="0">
                  <a:latin typeface="Calibri" panose="020F0502020204030204" pitchFamily="34" charset="0"/>
                  <a:cs typeface="Calibri" panose="020F0502020204030204" pitchFamily="34" charset="0"/>
                </a:rPr>
                <a:t>נייר משובץ</a:t>
              </a:r>
              <a:endParaRPr lang="en-US" sz="2400" b="1" dirty="0">
                <a:latin typeface="Calibri" panose="020F0502020204030204" pitchFamily="34" charset="0"/>
                <a:cs typeface="Calibri" panose="020F0502020204030204" pitchFamily="34" charset="0"/>
              </a:endParaRPr>
            </a:p>
          </p:txBody>
        </p:sp>
        <p:pic>
          <p:nvPicPr>
            <p:cNvPr id="21" name="Google Shape;152;p22">
              <a:extLst>
                <a:ext uri="{FF2B5EF4-FFF2-40B4-BE49-F238E27FC236}">
                  <a16:creationId xmlns:a16="http://schemas.microsoft.com/office/drawing/2014/main" id="{DD97C91F-540E-4DF7-823F-EF146D57FCC8}"/>
                </a:ext>
              </a:extLst>
            </p:cNvPr>
            <p:cNvPicPr preferRelativeResize="0"/>
            <p:nvPr/>
          </p:nvPicPr>
          <p:blipFill>
            <a:blip r:embed="rId9">
              <a:alphaModFix/>
            </a:blip>
            <a:stretch>
              <a:fillRect/>
            </a:stretch>
          </p:blipFill>
          <p:spPr>
            <a:xfrm>
              <a:off x="4259714" y="4006463"/>
              <a:ext cx="1250098" cy="2017602"/>
            </a:xfrm>
            <a:prstGeom prst="rect">
              <a:avLst/>
            </a:prstGeom>
            <a:noFill/>
            <a:ln>
              <a:noFill/>
            </a:ln>
          </p:spPr>
        </p:pic>
        <p:grpSp>
          <p:nvGrpSpPr>
            <p:cNvPr id="7" name="Group 6"/>
            <p:cNvGrpSpPr/>
            <p:nvPr/>
          </p:nvGrpSpPr>
          <p:grpSpPr>
            <a:xfrm>
              <a:off x="6794777" y="4107916"/>
              <a:ext cx="3958852" cy="2479141"/>
              <a:chOff x="7137804" y="4107916"/>
              <a:chExt cx="3958852" cy="2479141"/>
            </a:xfrm>
          </p:grpSpPr>
          <p:sp>
            <p:nvSpPr>
              <p:cNvPr id="12" name="TextBox 11"/>
              <p:cNvSpPr txBox="1"/>
              <p:nvPr/>
            </p:nvSpPr>
            <p:spPr>
              <a:xfrm>
                <a:off x="7459150" y="6125392"/>
                <a:ext cx="3220625" cy="461665"/>
              </a:xfrm>
              <a:prstGeom prst="rect">
                <a:avLst/>
              </a:prstGeom>
              <a:noFill/>
            </p:spPr>
            <p:txBody>
              <a:bodyPr wrap="square" rtlCol="0">
                <a:spAutoFit/>
              </a:bodyPr>
              <a:lstStyle/>
              <a:p>
                <a:pPr algn="r" rtl="1"/>
                <a:r>
                  <a:rPr lang="he-IL" sz="2400" b="1" dirty="0">
                    <a:latin typeface="Calibri" panose="020F0502020204030204" pitchFamily="34" charset="0"/>
                    <a:cs typeface="Calibri" panose="020F0502020204030204" pitchFamily="34" charset="0"/>
                  </a:rPr>
                  <a:t>דפים חלקים </a:t>
                </a:r>
                <a:r>
                  <a:rPr lang="he-IL" sz="2400" b="1" u="sng" dirty="0">
                    <a:latin typeface="Calibri" panose="020F0502020204030204" pitchFamily="34" charset="0"/>
                    <a:cs typeface="Calibri" panose="020F0502020204030204" pitchFamily="34" charset="0"/>
                  </a:rPr>
                  <a:t>או</a:t>
                </a:r>
                <a:r>
                  <a:rPr lang="he-IL" sz="2400" b="1" dirty="0">
                    <a:latin typeface="Calibri" panose="020F0502020204030204" pitchFamily="34" charset="0"/>
                    <a:cs typeface="Calibri" panose="020F0502020204030204" pitchFamily="34" charset="0"/>
                  </a:rPr>
                  <a:t> דפי "</a:t>
                </a:r>
                <a:r>
                  <a:rPr lang="he-IL" sz="2400" b="1" dirty="0" err="1">
                    <a:latin typeface="Calibri" panose="020F0502020204030204" pitchFamily="34" charset="0"/>
                    <a:cs typeface="Calibri" panose="020F0502020204030204" pitchFamily="34" charset="0"/>
                  </a:rPr>
                  <a:t>ממו</a:t>
                </a:r>
                <a:r>
                  <a:rPr lang="he-IL" sz="2400" b="1" dirty="0">
                    <a:latin typeface="Calibri" panose="020F0502020204030204" pitchFamily="34" charset="0"/>
                    <a:cs typeface="Calibri" panose="020F0502020204030204" pitchFamily="34" charset="0"/>
                  </a:rPr>
                  <a:t>"</a:t>
                </a:r>
                <a:endParaRPr lang="en-US" sz="2400" b="1" dirty="0">
                  <a:latin typeface="Calibri" panose="020F0502020204030204" pitchFamily="34" charset="0"/>
                  <a:cs typeface="Calibri" panose="020F0502020204030204" pitchFamily="34" charset="0"/>
                </a:endParaRPr>
              </a:p>
            </p:txBody>
          </p:sp>
          <p:sp>
            <p:nvSpPr>
              <p:cNvPr id="8" name="מלבן 7">
                <a:extLst>
                  <a:ext uri="{FF2B5EF4-FFF2-40B4-BE49-F238E27FC236}">
                    <a16:creationId xmlns:a16="http://schemas.microsoft.com/office/drawing/2014/main" id="{8265D4D6-57A1-41AE-92F9-F8E186E55829}"/>
                  </a:ext>
                </a:extLst>
              </p:cNvPr>
              <p:cNvSpPr/>
              <p:nvPr/>
            </p:nvSpPr>
            <p:spPr>
              <a:xfrm>
                <a:off x="9166537" y="4273698"/>
                <a:ext cx="1631276" cy="1685912"/>
              </a:xfrm>
              <a:prstGeom prst="rect">
                <a:avLst/>
              </a:prstGeom>
              <a:ln>
                <a:solidFill>
                  <a:schemeClr val="bg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20" name="מלבן 19">
                <a:extLst>
                  <a:ext uri="{FF2B5EF4-FFF2-40B4-BE49-F238E27FC236}">
                    <a16:creationId xmlns:a16="http://schemas.microsoft.com/office/drawing/2014/main" id="{A7FB856D-152D-41B1-8DC2-60777C681763}"/>
                  </a:ext>
                </a:extLst>
              </p:cNvPr>
              <p:cNvSpPr/>
              <p:nvPr/>
            </p:nvSpPr>
            <p:spPr>
              <a:xfrm>
                <a:off x="9566308" y="4107916"/>
                <a:ext cx="1530348" cy="1512762"/>
              </a:xfrm>
              <a:prstGeom prst="rect">
                <a:avLst/>
              </a:prstGeom>
              <a:ln>
                <a:solidFill>
                  <a:schemeClr val="bg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pic>
            <p:nvPicPr>
              <p:cNvPr id="6" name="Picture 5"/>
              <p:cNvPicPr>
                <a:picLocks noChangeAspect="1"/>
              </p:cNvPicPr>
              <p:nvPr/>
            </p:nvPicPr>
            <p:blipFill>
              <a:blip r:embed="rId10"/>
              <a:stretch>
                <a:fillRect/>
              </a:stretch>
            </p:blipFill>
            <p:spPr>
              <a:xfrm>
                <a:off x="7137804" y="4366892"/>
                <a:ext cx="1729890" cy="1592718"/>
              </a:xfrm>
              <a:prstGeom prst="rect">
                <a:avLst/>
              </a:prstGeom>
            </p:spPr>
          </p:pic>
        </p:grpSp>
      </p:grpSp>
      <p:pic>
        <p:nvPicPr>
          <p:cNvPr id="4" name="Picture 13" descr="A picture containing bird&#10;&#10;Description generated with very high confidence">
            <a:extLst>
              <a:ext uri="{FF2B5EF4-FFF2-40B4-BE49-F238E27FC236}">
                <a16:creationId xmlns:a16="http://schemas.microsoft.com/office/drawing/2014/main" id="{D5CE6CF1-25E4-433D-A87A-4B1B91EA4164}"/>
              </a:ext>
            </a:extLst>
          </p:cNvPr>
          <p:cNvPicPr>
            <a:picLocks noChangeAspect="1"/>
          </p:cNvPicPr>
          <p:nvPr/>
        </p:nvPicPr>
        <p:blipFill>
          <a:blip r:embed="rId11"/>
          <a:stretch>
            <a:fillRect/>
          </a:stretch>
        </p:blipFill>
        <p:spPr>
          <a:xfrm>
            <a:off x="442194" y="4197650"/>
            <a:ext cx="1933575" cy="2114550"/>
          </a:xfrm>
          <a:prstGeom prst="rect">
            <a:avLst/>
          </a:prstGeom>
        </p:spPr>
      </p:pic>
      <p:sp>
        <p:nvSpPr>
          <p:cNvPr id="16" name="TextBox 15">
            <a:extLst>
              <a:ext uri="{FF2B5EF4-FFF2-40B4-BE49-F238E27FC236}">
                <a16:creationId xmlns:a16="http://schemas.microsoft.com/office/drawing/2014/main" id="{9713DD37-A6BD-4ADC-82C6-0F6E57DAB10F}"/>
              </a:ext>
            </a:extLst>
          </p:cNvPr>
          <p:cNvSpPr txBox="1"/>
          <p:nvPr/>
        </p:nvSpPr>
        <p:spPr>
          <a:xfrm>
            <a:off x="856891" y="630590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err="1">
                <a:cs typeface="Calibri"/>
              </a:rPr>
              <a:t>נייר</a:t>
            </a:r>
            <a:r>
              <a:rPr lang="en-US" sz="2400" b="1" dirty="0">
                <a:cs typeface="Calibri"/>
              </a:rPr>
              <a:t> </a:t>
            </a:r>
            <a:r>
              <a:rPr lang="en-US" sz="2400" b="1" dirty="0" err="1">
                <a:cs typeface="Calibri"/>
              </a:rPr>
              <a:t>אפ</a:t>
            </a:r>
            <a:r>
              <a:rPr lang="he-IL" sz="2400" b="1" dirty="0">
                <a:cs typeface="Calibri"/>
              </a:rPr>
              <a:t>י</a:t>
            </a:r>
            <a:r>
              <a:rPr lang="en-US" sz="2400" b="1" dirty="0" err="1">
                <a:cs typeface="Calibri"/>
              </a:rPr>
              <a:t>יה</a:t>
            </a:r>
            <a:endParaRPr lang="en-US" sz="2400" b="1" dirty="0">
              <a:cs typeface="Calibri"/>
            </a:endParaRPr>
          </a:p>
        </p:txBody>
      </p:sp>
      <p:pic>
        <p:nvPicPr>
          <p:cNvPr id="25" name="1min_final" descr="1min_final">
            <a:hlinkClick r:id="" action="ppaction://media"/>
            <a:extLst>
              <a:ext uri="{FF2B5EF4-FFF2-40B4-BE49-F238E27FC236}">
                <a16:creationId xmlns:a16="http://schemas.microsoft.com/office/drawing/2014/main" id="{B3A15185-7F1C-488C-805C-36917215D5BB}"/>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400054" y="503086"/>
            <a:ext cx="1801520" cy="642542"/>
          </a:xfrm>
          <a:prstGeom prst="rect">
            <a:avLst/>
          </a:prstGeom>
        </p:spPr>
      </p:pic>
    </p:spTree>
    <p:extLst>
      <p:ext uri="{BB962C8B-B14F-4D97-AF65-F5344CB8AC3E}">
        <p14:creationId xmlns:p14="http://schemas.microsoft.com/office/powerpoint/2010/main" val="241045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מה אנחנו כבר יודעים?</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868857" y="1803310"/>
            <a:ext cx="9572625" cy="4452532"/>
          </a:xfrm>
        </p:spPr>
        <p:txBody>
          <a:bodyPr>
            <a:normAutofit/>
          </a:bodyPr>
          <a:lstStyle/>
          <a:p>
            <a:pPr algn="r"/>
            <a:r>
              <a:rPr lang="he-IL" sz="3800" b="1" dirty="0"/>
              <a:t>ריבוע</a:t>
            </a:r>
          </a:p>
          <a:p>
            <a:pPr algn="r"/>
            <a:r>
              <a:rPr lang="he-IL" u="sng" dirty="0"/>
              <a:t>הגדרה</a:t>
            </a:r>
            <a:r>
              <a:rPr lang="he-IL" dirty="0"/>
              <a:t>: מרובע שכל צלעותיו וכל זוויותיו שוות. </a:t>
            </a:r>
          </a:p>
          <a:p>
            <a:pPr algn="r"/>
            <a:endParaRPr lang="he-IL" dirty="0"/>
          </a:p>
          <a:p>
            <a:pPr algn="r"/>
            <a:r>
              <a:rPr lang="he-IL" u="sng" dirty="0"/>
              <a:t>תכונות</a:t>
            </a:r>
            <a:r>
              <a:rPr lang="he-IL" dirty="0"/>
              <a:t>:</a:t>
            </a:r>
          </a:p>
          <a:p>
            <a:pPr marL="571500" indent="-571500" algn="r">
              <a:buClr>
                <a:schemeClr val="accent2"/>
              </a:buClr>
              <a:buFont typeface="Arial" panose="020B0604020202020204" pitchFamily="34" charset="0"/>
              <a:buChar char="•"/>
            </a:pPr>
            <a:r>
              <a:rPr lang="he-IL" dirty="0"/>
              <a:t>שני זוגות של צלעות נגדיות שוות ומקבילות.</a:t>
            </a:r>
          </a:p>
          <a:p>
            <a:pPr marL="571500" indent="-571500" algn="r">
              <a:buClr>
                <a:schemeClr val="accent2"/>
              </a:buClr>
              <a:buFont typeface="Arial" panose="020B0604020202020204" pitchFamily="34" charset="0"/>
              <a:buChar char="•"/>
            </a:pPr>
            <a:r>
              <a:rPr lang="he-IL" dirty="0"/>
              <a:t>ארבע זוויות ישרות ( ˚90).</a:t>
            </a:r>
          </a:p>
          <a:p>
            <a:pPr marL="571500" indent="-571500" algn="r">
              <a:buClr>
                <a:schemeClr val="accent2"/>
              </a:buClr>
              <a:buFont typeface="Arial" panose="020B0604020202020204" pitchFamily="34" charset="0"/>
              <a:buChar char="•"/>
            </a:pPr>
            <a:r>
              <a:rPr lang="he-IL" dirty="0"/>
              <a:t>שני אלכסונים שווים, מאונכים וחוצים זה את זה. </a:t>
            </a:r>
          </a:p>
          <a:p>
            <a:pPr algn="r"/>
            <a:endParaRPr lang="he-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7" name="Google Shape;316;p35">
            <a:extLst>
              <a:ext uri="{FF2B5EF4-FFF2-40B4-BE49-F238E27FC236}">
                <a16:creationId xmlns:a16="http://schemas.microsoft.com/office/drawing/2014/main" id="{D35B41A4-2F7A-4F59-995C-9E719ECDDC52}"/>
              </a:ext>
            </a:extLst>
          </p:cNvPr>
          <p:cNvSpPr txBox="1"/>
          <p:nvPr/>
        </p:nvSpPr>
        <p:spPr>
          <a:xfrm>
            <a:off x="4635400" y="6358950"/>
            <a:ext cx="7453200" cy="4173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1400" dirty="0">
                <a:solidFill>
                  <a:schemeClr val="bg1">
                    <a:lumMod val="65000"/>
                  </a:schemeClr>
                </a:solidFill>
                <a:hlinkClick r:id="rId4"/>
              </a:rPr>
              <a:t>מקור</a:t>
            </a:r>
            <a:endParaRPr sz="1400" dirty="0">
              <a:solidFill>
                <a:schemeClr val="bg1">
                  <a:lumMod val="65000"/>
                </a:schemeClr>
              </a:solidFill>
            </a:endParaRPr>
          </a:p>
        </p:txBody>
      </p:sp>
      <p:pic>
        <p:nvPicPr>
          <p:cNvPr id="3" name="תמונה 2">
            <a:extLst>
              <a:ext uri="{FF2B5EF4-FFF2-40B4-BE49-F238E27FC236}">
                <a16:creationId xmlns:a16="http://schemas.microsoft.com/office/drawing/2014/main" id="{833ADA02-F4C7-432C-AC30-0EDF5CA874C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947737" y="2623857"/>
            <a:ext cx="2076450" cy="2076450"/>
          </a:xfrm>
          <a:prstGeom prst="rect">
            <a:avLst/>
          </a:prstGeom>
        </p:spPr>
      </p:pic>
    </p:spTree>
    <p:extLst>
      <p:ext uri="{BB962C8B-B14F-4D97-AF65-F5344CB8AC3E}">
        <p14:creationId xmlns:p14="http://schemas.microsoft.com/office/powerpoint/2010/main" val="221199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8" name="Google Shape;178;p26"/>
          <p:cNvSpPr txBox="1"/>
          <p:nvPr/>
        </p:nvSpPr>
        <p:spPr>
          <a:xfrm>
            <a:off x="851338" y="1618560"/>
            <a:ext cx="11088487" cy="1435126"/>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endParaRPr sz="1200" dirty="0">
              <a:solidFill>
                <a:schemeClr val="dk1"/>
              </a:solidFill>
              <a:latin typeface="Calibri"/>
              <a:ea typeface="Calibri"/>
              <a:cs typeface="Calibri"/>
              <a:sym typeface="Calibri"/>
            </a:endParaRPr>
          </a:p>
          <a:p>
            <a:pPr marL="457200" lvl="0" indent="-419100" algn="r" rtl="1">
              <a:spcBef>
                <a:spcPts val="0"/>
              </a:spcBef>
              <a:spcAft>
                <a:spcPts val="0"/>
              </a:spcAft>
              <a:buClr>
                <a:srgbClr val="434343"/>
              </a:buClr>
              <a:buSzPts val="3000"/>
              <a:buFont typeface="Calibri"/>
              <a:buChar char="●"/>
            </a:pPr>
            <a:r>
              <a:rPr lang="he-IL" sz="3000" dirty="0">
                <a:solidFill>
                  <a:srgbClr val="434343"/>
                </a:solidFill>
                <a:latin typeface="Calibri"/>
                <a:ea typeface="Calibri"/>
                <a:cs typeface="Calibri"/>
                <a:sym typeface="Calibri"/>
              </a:rPr>
              <a:t>ס</a:t>
            </a:r>
            <a:r>
              <a:rPr lang="x-none" sz="3000" dirty="0">
                <a:solidFill>
                  <a:srgbClr val="434343"/>
                </a:solidFill>
                <a:latin typeface="Calibri"/>
                <a:ea typeface="Calibri"/>
                <a:cs typeface="Calibri"/>
                <a:sym typeface="Calibri"/>
              </a:rPr>
              <a:t>רטטו על הדף שברשותכם ריבוע שאורך כל אחת מצלעותיו </a:t>
            </a:r>
            <a:r>
              <a:rPr lang="he-IL" sz="3000" dirty="0">
                <a:solidFill>
                  <a:srgbClr val="434343"/>
                </a:solidFill>
                <a:latin typeface="Calibri"/>
                <a:ea typeface="Calibri"/>
                <a:cs typeface="Calibri"/>
                <a:sym typeface="Calibri"/>
              </a:rPr>
              <a:t>8 </a:t>
            </a:r>
            <a:r>
              <a:rPr lang="x-none" sz="3000" dirty="0">
                <a:solidFill>
                  <a:srgbClr val="434343"/>
                </a:solidFill>
                <a:latin typeface="Calibri"/>
                <a:ea typeface="Calibri"/>
                <a:cs typeface="Calibri"/>
                <a:sym typeface="Calibri"/>
              </a:rPr>
              <a:t>ס"מ</a:t>
            </a:r>
            <a:r>
              <a:rPr lang="he-IL" sz="3000" dirty="0">
                <a:solidFill>
                  <a:srgbClr val="434343"/>
                </a:solidFill>
                <a:latin typeface="Calibri"/>
                <a:ea typeface="Calibri"/>
                <a:cs typeface="Calibri"/>
                <a:sym typeface="Calibri"/>
              </a:rPr>
              <a:t>.</a:t>
            </a:r>
            <a:r>
              <a:rPr lang="x-none" sz="3000" dirty="0">
                <a:solidFill>
                  <a:srgbClr val="434343"/>
                </a:solidFill>
                <a:latin typeface="Calibri"/>
                <a:ea typeface="Calibri"/>
                <a:cs typeface="Calibri"/>
                <a:sym typeface="Calibri"/>
              </a:rPr>
              <a:t> </a:t>
            </a:r>
            <a:endParaRPr sz="3000" dirty="0">
              <a:solidFill>
                <a:srgbClr val="434343"/>
              </a:solidFill>
              <a:latin typeface="Calibri"/>
              <a:ea typeface="Calibri"/>
              <a:cs typeface="Calibri"/>
              <a:sym typeface="Calibri"/>
            </a:endParaRPr>
          </a:p>
          <a:p>
            <a:pPr marL="0" lvl="0" indent="0" algn="r" rtl="1">
              <a:spcBef>
                <a:spcPts val="0"/>
              </a:spcBef>
              <a:spcAft>
                <a:spcPts val="0"/>
              </a:spcAft>
              <a:buNone/>
            </a:pPr>
            <a:endParaRPr sz="1200" dirty="0">
              <a:solidFill>
                <a:schemeClr val="dk1"/>
              </a:solidFill>
              <a:latin typeface="Calibri"/>
              <a:ea typeface="Calibri"/>
              <a:cs typeface="Calibri"/>
              <a:sym typeface="Calibri"/>
            </a:endParaRPr>
          </a:p>
          <a:p>
            <a:pPr marL="457200" lvl="0" indent="-419100" algn="r" rtl="1">
              <a:spcBef>
                <a:spcPts val="0"/>
              </a:spcBef>
              <a:spcAft>
                <a:spcPts val="0"/>
              </a:spcAft>
              <a:buClr>
                <a:srgbClr val="434343"/>
              </a:buClr>
              <a:buSzPts val="3000"/>
              <a:buFont typeface="Calibri"/>
              <a:buChar char="●"/>
            </a:pPr>
            <a:r>
              <a:rPr lang="x-none" sz="3000" dirty="0">
                <a:solidFill>
                  <a:srgbClr val="434343"/>
                </a:solidFill>
                <a:latin typeface="Calibri"/>
                <a:ea typeface="Calibri"/>
                <a:cs typeface="Calibri"/>
                <a:sym typeface="Calibri"/>
              </a:rPr>
              <a:t>גזרו את הריבוע.</a:t>
            </a:r>
            <a:endParaRPr sz="3000" dirty="0">
              <a:solidFill>
                <a:srgbClr val="434343"/>
              </a:solidFill>
              <a:latin typeface="Calibri"/>
              <a:ea typeface="Calibri"/>
              <a:cs typeface="Calibri"/>
              <a:sym typeface="Calibri"/>
            </a:endParaRPr>
          </a:p>
          <a:p>
            <a:pPr marL="0" lvl="0" indent="0" algn="r" rtl="1">
              <a:spcBef>
                <a:spcPts val="0"/>
              </a:spcBef>
              <a:spcAft>
                <a:spcPts val="0"/>
              </a:spcAft>
              <a:buNone/>
            </a:pPr>
            <a:endParaRPr sz="3000" dirty="0">
              <a:solidFill>
                <a:srgbClr val="434343"/>
              </a:solidFill>
              <a:latin typeface="Calibri"/>
              <a:ea typeface="Calibri"/>
              <a:cs typeface="Calibri"/>
              <a:sym typeface="Calibri"/>
            </a:endParaRPr>
          </a:p>
        </p:txBody>
      </p:sp>
      <p:sp>
        <p:nvSpPr>
          <p:cNvPr id="179" name="Google Shape;179;p26"/>
          <p:cNvSpPr/>
          <p:nvPr/>
        </p:nvSpPr>
        <p:spPr>
          <a:xfrm>
            <a:off x="7392447" y="2980775"/>
            <a:ext cx="735759" cy="2880000"/>
          </a:xfrm>
          <a:prstGeom prst="rightBrace">
            <a:avLst>
              <a:gd name="adj1" fmla="val 50000"/>
              <a:gd name="adj2" fmla="val 49405"/>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6"/>
          <p:cNvSpPr txBox="1"/>
          <p:nvPr/>
        </p:nvSpPr>
        <p:spPr>
          <a:xfrm>
            <a:off x="5013675" y="4164475"/>
            <a:ext cx="1199700" cy="720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2400"/>
              <a:t>8 ס"מ</a:t>
            </a:r>
            <a:endParaRPr sz="2400"/>
          </a:p>
        </p:txBody>
      </p:sp>
      <p:sp>
        <p:nvSpPr>
          <p:cNvPr id="182" name="Google Shape;182;p26"/>
          <p:cNvSpPr txBox="1"/>
          <p:nvPr/>
        </p:nvSpPr>
        <p:spPr>
          <a:xfrm>
            <a:off x="7864816" y="3711823"/>
            <a:ext cx="1083866" cy="6267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2400" dirty="0"/>
              <a:t>8 </a:t>
            </a:r>
            <a:r>
              <a:rPr lang="he-IL" sz="2400" dirty="0"/>
              <a:t> </a:t>
            </a:r>
            <a:r>
              <a:rPr lang="x-none" sz="2400" dirty="0"/>
              <a:t>ס"מ</a:t>
            </a:r>
            <a:endParaRPr sz="2400" dirty="0"/>
          </a:p>
        </p:txBody>
      </p:sp>
      <p:sp>
        <p:nvSpPr>
          <p:cNvPr id="183" name="Google Shape;183;p26"/>
          <p:cNvSpPr/>
          <p:nvPr/>
        </p:nvSpPr>
        <p:spPr>
          <a:xfrm>
            <a:off x="4395975" y="2980775"/>
            <a:ext cx="2880000" cy="2880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Picture 8" descr="https://lh5.googleusercontent.com/ZDoHST6h1OCX-u3R0_z7nNa7SfU7HmVM0D695YAePInfr_qNfjeMwiGEv5CWrEZg9NKaTDrt37AL_GYzZsegn6rlPlFCY3VeGszqUWVyGIQFv4vSJtyKvfOsQffjTrz2">
            <a:extLst>
              <a:ext uri="{FF2B5EF4-FFF2-40B4-BE49-F238E27FC236}">
                <a16:creationId xmlns:a16="http://schemas.microsoft.com/office/drawing/2014/main" id="{09EF6A97-D423-415B-885D-B3C7133F0E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438846">
            <a:off x="2776755" y="3966185"/>
            <a:ext cx="1360363" cy="163766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50EEB58-1867-49CA-BF9B-565F10ACAC55}"/>
              </a:ext>
            </a:extLst>
          </p:cNvPr>
          <p:cNvSpPr>
            <a:spLocks noGrp="1"/>
          </p:cNvSpPr>
          <p:nvPr>
            <p:ph type="title"/>
          </p:nvPr>
        </p:nvSpPr>
        <p:spPr/>
        <p:txBody>
          <a:bodyPr/>
          <a:lstStyle/>
          <a:p>
            <a:r>
              <a:rPr lang="he-IL" dirty="0"/>
              <a:t>פעילות</a:t>
            </a:r>
            <a:endParaRPr lang="en-US" dirty="0"/>
          </a:p>
        </p:txBody>
      </p:sp>
      <p:pic>
        <p:nvPicPr>
          <p:cNvPr id="2" name="01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835" y="577835"/>
            <a:ext cx="2145350" cy="7651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7"/>
          <p:cNvSpPr txBox="1">
            <a:spLocks noGrp="1"/>
          </p:cNvSpPr>
          <p:nvPr>
            <p:ph type="title"/>
          </p:nvPr>
        </p:nvSpPr>
        <p:spPr>
          <a:xfrm>
            <a:off x="3081590" y="663126"/>
            <a:ext cx="8280000" cy="720000"/>
          </a:xfrm>
          <a:prstGeom prst="rect">
            <a:avLst/>
          </a:prstGeom>
        </p:spPr>
        <p:txBody>
          <a:bodyPr spcFirstLastPara="1" wrap="square" lIns="91425" tIns="45700" rIns="91425" bIns="45700" anchor="b" anchorCtr="0">
            <a:noAutofit/>
          </a:bodyPr>
          <a:lstStyle/>
          <a:p>
            <a:pPr marL="0" lvl="0" indent="0" algn="r" rtl="1">
              <a:spcBef>
                <a:spcPts val="0"/>
              </a:spcBef>
              <a:spcAft>
                <a:spcPts val="0"/>
              </a:spcAft>
              <a:buNone/>
            </a:pPr>
            <a:r>
              <a:rPr lang="he-IL" dirty="0"/>
              <a:t>פעילות</a:t>
            </a:r>
            <a:endParaRPr dirty="0"/>
          </a:p>
        </p:txBody>
      </p:sp>
      <p:sp>
        <p:nvSpPr>
          <p:cNvPr id="191" name="Google Shape;191;p27"/>
          <p:cNvSpPr txBox="1"/>
          <p:nvPr/>
        </p:nvSpPr>
        <p:spPr>
          <a:xfrm>
            <a:off x="5550875" y="1914388"/>
            <a:ext cx="6409200" cy="19629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3600">
                <a:solidFill>
                  <a:srgbClr val="434343"/>
                </a:solidFill>
                <a:latin typeface="Calibri"/>
                <a:ea typeface="Calibri"/>
                <a:cs typeface="Calibri"/>
                <a:sym typeface="Calibri"/>
              </a:rPr>
              <a:t>  </a:t>
            </a:r>
            <a:endParaRPr sz="3600">
              <a:solidFill>
                <a:srgbClr val="434343"/>
              </a:solidFill>
              <a:latin typeface="Calibri"/>
              <a:ea typeface="Calibri"/>
              <a:cs typeface="Calibri"/>
              <a:sym typeface="Calibri"/>
            </a:endParaRPr>
          </a:p>
        </p:txBody>
      </p:sp>
      <p:sp>
        <p:nvSpPr>
          <p:cNvPr id="192" name="Google Shape;192;p27"/>
          <p:cNvSpPr txBox="1"/>
          <p:nvPr/>
        </p:nvSpPr>
        <p:spPr>
          <a:xfrm>
            <a:off x="2492188" y="1814090"/>
            <a:ext cx="8880055" cy="3457160"/>
          </a:xfrm>
          <a:prstGeom prst="rect">
            <a:avLst/>
          </a:prstGeom>
          <a:noFill/>
          <a:ln>
            <a:noFill/>
          </a:ln>
        </p:spPr>
        <p:txBody>
          <a:bodyPr spcFirstLastPara="1" wrap="square" lIns="91425" tIns="91425" rIns="91425" bIns="91425" anchor="t" anchorCtr="0">
            <a:noAutofit/>
          </a:bodyPr>
          <a:lstStyle/>
          <a:p>
            <a:pPr lvl="0" algn="r" rtl="1">
              <a:lnSpc>
                <a:spcPct val="115000"/>
              </a:lnSpc>
            </a:pPr>
            <a:r>
              <a:rPr lang="x-none" sz="3000" dirty="0">
                <a:solidFill>
                  <a:srgbClr val="434343"/>
                </a:solidFill>
                <a:latin typeface="Calibri"/>
                <a:ea typeface="Calibri"/>
                <a:cs typeface="Calibri"/>
                <a:sym typeface="Calibri"/>
              </a:rPr>
              <a:t>קחו את הריבוע שגזרתם</a:t>
            </a:r>
            <a:r>
              <a:rPr lang="he-IL" sz="3000" dirty="0">
                <a:solidFill>
                  <a:srgbClr val="434343"/>
                </a:solidFill>
                <a:latin typeface="Calibri"/>
                <a:ea typeface="Calibri"/>
                <a:cs typeface="Calibri"/>
                <a:sym typeface="Calibri"/>
              </a:rPr>
              <a:t>,</a:t>
            </a:r>
            <a:r>
              <a:rPr lang="x-none" sz="3000" dirty="0">
                <a:solidFill>
                  <a:srgbClr val="434343"/>
                </a:solidFill>
                <a:latin typeface="Calibri"/>
                <a:ea typeface="Calibri"/>
                <a:cs typeface="Calibri"/>
                <a:sym typeface="Calibri"/>
              </a:rPr>
              <a:t> </a:t>
            </a:r>
            <a:r>
              <a:rPr lang="he-IL" sz="3000" dirty="0">
                <a:solidFill>
                  <a:srgbClr val="434343"/>
                </a:solidFill>
                <a:ea typeface="Calibri"/>
                <a:cs typeface="Calibri"/>
                <a:sym typeface="Calibri"/>
              </a:rPr>
              <a:t>קפלו לאורך אחד האלכסונים ופתחו את הקיפול. כעת קפלו לאורך האלכסון השני ופתחו את הקיפול</a:t>
            </a:r>
            <a:r>
              <a:rPr lang="x-none" sz="3000" dirty="0">
                <a:solidFill>
                  <a:srgbClr val="434343"/>
                </a:solidFill>
                <a:latin typeface="Calibri"/>
                <a:ea typeface="Calibri"/>
                <a:cs typeface="Calibri"/>
                <a:sym typeface="Calibri"/>
              </a:rPr>
              <a:t>.</a:t>
            </a:r>
            <a:endParaRPr sz="3000" dirty="0">
              <a:solidFill>
                <a:srgbClr val="434343"/>
              </a:solidFill>
              <a:latin typeface="Calibri"/>
              <a:ea typeface="Calibri"/>
              <a:cs typeface="Calibri"/>
              <a:sym typeface="Calibri"/>
            </a:endParaRPr>
          </a:p>
          <a:p>
            <a:pPr marL="0" lvl="0" indent="0" algn="r" rtl="1">
              <a:lnSpc>
                <a:spcPct val="115000"/>
              </a:lnSpc>
              <a:spcBef>
                <a:spcPts val="0"/>
              </a:spcBef>
              <a:spcAft>
                <a:spcPts val="0"/>
              </a:spcAft>
              <a:buNone/>
            </a:pPr>
            <a:endParaRPr sz="3000" dirty="0">
              <a:solidFill>
                <a:srgbClr val="434343"/>
              </a:solidFill>
              <a:latin typeface="Calibri"/>
              <a:ea typeface="Calibri"/>
              <a:cs typeface="Calibri"/>
              <a:sym typeface="Calibri"/>
            </a:endParaRPr>
          </a:p>
          <a:p>
            <a:pPr algn="r" rtl="1">
              <a:lnSpc>
                <a:spcPct val="115000"/>
              </a:lnSpc>
            </a:pPr>
            <a:r>
              <a:rPr lang="x-none" sz="3000" dirty="0">
                <a:solidFill>
                  <a:srgbClr val="434343"/>
                </a:solidFill>
                <a:latin typeface="Calibri"/>
                <a:ea typeface="Calibri"/>
                <a:cs typeface="Calibri"/>
                <a:sym typeface="Calibri"/>
              </a:rPr>
              <a:t>התקבלו </a:t>
            </a:r>
            <a:r>
              <a:rPr lang="he-IL" sz="3000" dirty="0">
                <a:solidFill>
                  <a:srgbClr val="434343"/>
                </a:solidFill>
                <a:latin typeface="Calibri"/>
                <a:ea typeface="Calibri"/>
                <a:cs typeface="Calibri"/>
                <a:sym typeface="Calibri"/>
              </a:rPr>
              <a:t>4</a:t>
            </a:r>
            <a:r>
              <a:rPr lang="x-none" sz="3000" dirty="0">
                <a:solidFill>
                  <a:srgbClr val="434343"/>
                </a:solidFill>
                <a:latin typeface="Calibri"/>
                <a:ea typeface="Calibri"/>
                <a:cs typeface="Calibri"/>
                <a:sym typeface="Calibri"/>
              </a:rPr>
              <a:t> משולשים זהים.</a:t>
            </a:r>
            <a:endParaRPr lang="he-IL" sz="3000" dirty="0">
              <a:solidFill>
                <a:srgbClr val="434343"/>
              </a:solidFill>
              <a:latin typeface="Calibri"/>
              <a:ea typeface="Calibri"/>
              <a:cs typeface="Calibri"/>
            </a:endParaRPr>
          </a:p>
          <a:p>
            <a:pPr marL="0" lvl="0" indent="0" algn="r" rtl="1">
              <a:lnSpc>
                <a:spcPct val="115000"/>
              </a:lnSpc>
              <a:spcBef>
                <a:spcPts val="0"/>
              </a:spcBef>
              <a:spcAft>
                <a:spcPts val="0"/>
              </a:spcAft>
              <a:buNone/>
            </a:pPr>
            <a:endParaRPr lang="he-IL" sz="3000" dirty="0">
              <a:solidFill>
                <a:srgbClr val="434343"/>
              </a:solidFill>
              <a:latin typeface="Calibri"/>
              <a:ea typeface="Calibri"/>
              <a:cs typeface="Calibri"/>
              <a:sym typeface="Calibri"/>
            </a:endParaRPr>
          </a:p>
          <a:p>
            <a:pPr algn="r" rtl="1">
              <a:lnSpc>
                <a:spcPct val="115000"/>
              </a:lnSpc>
            </a:pPr>
            <a:r>
              <a:rPr lang="x-none" sz="3000" dirty="0">
                <a:solidFill>
                  <a:srgbClr val="434343"/>
                </a:solidFill>
                <a:latin typeface="Calibri"/>
                <a:ea typeface="Calibri"/>
                <a:cs typeface="Calibri"/>
                <a:sym typeface="Calibri"/>
              </a:rPr>
              <a:t>איזה חלק </a:t>
            </a:r>
            <a:r>
              <a:rPr lang="he-IL" sz="3000" dirty="0">
                <a:solidFill>
                  <a:srgbClr val="434343"/>
                </a:solidFill>
                <a:latin typeface="Calibri"/>
                <a:ea typeface="Calibri"/>
                <a:cs typeface="Calibri"/>
                <a:sym typeface="Calibri"/>
              </a:rPr>
              <a:t>מהריבוע </a:t>
            </a:r>
            <a:r>
              <a:rPr lang="x-none" sz="3000" dirty="0">
                <a:solidFill>
                  <a:srgbClr val="434343"/>
                </a:solidFill>
                <a:latin typeface="Calibri"/>
                <a:ea typeface="Calibri"/>
                <a:cs typeface="Calibri"/>
                <a:sym typeface="Calibri"/>
              </a:rPr>
              <a:t>מהווה כל משולש? הסבירו.</a:t>
            </a:r>
            <a:endParaRPr sz="3000" dirty="0">
              <a:solidFill>
                <a:srgbClr val="434343"/>
              </a:solidFill>
              <a:latin typeface="Calibri"/>
              <a:ea typeface="Calibri"/>
              <a:cs typeface="Calibri"/>
              <a:sym typeface="Calibri"/>
            </a:endParaRPr>
          </a:p>
        </p:txBody>
      </p:sp>
      <p:sp>
        <p:nvSpPr>
          <p:cNvPr id="194" name="Google Shape;194;p27"/>
          <p:cNvSpPr txBox="1"/>
          <p:nvPr/>
        </p:nvSpPr>
        <p:spPr>
          <a:xfrm>
            <a:off x="5022377" y="5425223"/>
            <a:ext cx="6294438" cy="9132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he-IL" sz="3000" dirty="0">
                <a:solidFill>
                  <a:srgbClr val="434343"/>
                </a:solidFill>
                <a:latin typeface="Calibri"/>
                <a:ea typeface="Calibri"/>
                <a:cs typeface="Calibri"/>
                <a:sym typeface="Calibri"/>
              </a:rPr>
              <a:t>פתרון: </a:t>
            </a:r>
            <a:r>
              <a:rPr lang="x-none" sz="3000" dirty="0">
                <a:solidFill>
                  <a:srgbClr val="434343"/>
                </a:solidFill>
                <a:latin typeface="Calibri"/>
                <a:ea typeface="Calibri"/>
                <a:cs typeface="Calibri"/>
                <a:sym typeface="Calibri"/>
              </a:rPr>
              <a:t>כל משולש הוא רבע מהריבוע.</a:t>
            </a:r>
            <a:endParaRPr sz="3000" dirty="0">
              <a:solidFill>
                <a:srgbClr val="434343"/>
              </a:solidFill>
              <a:latin typeface="Calibri"/>
              <a:ea typeface="Calibri"/>
              <a:cs typeface="Calibri"/>
              <a:sym typeface="Calibri"/>
            </a:endParaRPr>
          </a:p>
        </p:txBody>
      </p:sp>
      <p:pic>
        <p:nvPicPr>
          <p:cNvPr id="5" name="תמונה 4">
            <a:extLst>
              <a:ext uri="{FF2B5EF4-FFF2-40B4-BE49-F238E27FC236}">
                <a16:creationId xmlns:a16="http://schemas.microsoft.com/office/drawing/2014/main" id="{21D23657-8DA6-438C-ACC4-89D93A2B6F50}"/>
              </a:ext>
            </a:extLst>
          </p:cNvPr>
          <p:cNvPicPr>
            <a:picLocks noChangeAspect="1"/>
          </p:cNvPicPr>
          <p:nvPr/>
        </p:nvPicPr>
        <p:blipFill>
          <a:blip r:embed="rId5"/>
          <a:stretch>
            <a:fillRect/>
          </a:stretch>
        </p:blipFill>
        <p:spPr>
          <a:xfrm>
            <a:off x="1863789" y="3264507"/>
            <a:ext cx="2077200" cy="2083729"/>
          </a:xfrm>
          <a:prstGeom prst="rect">
            <a:avLst/>
          </a:prstGeom>
        </p:spPr>
      </p:pic>
      <p:sp>
        <p:nvSpPr>
          <p:cNvPr id="12" name="משולש ישר-זווית 11">
            <a:extLst>
              <a:ext uri="{FF2B5EF4-FFF2-40B4-BE49-F238E27FC236}">
                <a16:creationId xmlns:a16="http://schemas.microsoft.com/office/drawing/2014/main" id="{57F422DC-17FC-42E0-B54C-EDB7D9735E59}"/>
              </a:ext>
            </a:extLst>
          </p:cNvPr>
          <p:cNvSpPr/>
          <p:nvPr/>
        </p:nvSpPr>
        <p:spPr>
          <a:xfrm rot="8096858">
            <a:off x="2243023" y="4644905"/>
            <a:ext cx="1299655" cy="128603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00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9258" y="617020"/>
            <a:ext cx="2361807" cy="842378"/>
          </a:xfrm>
          <a:prstGeom prst="rect">
            <a:avLst/>
          </a:prstGeom>
        </p:spPr>
      </p:pic>
    </p:spTree>
    <p:extLst>
      <p:ext uri="{BB962C8B-B14F-4D97-AF65-F5344CB8AC3E}">
        <p14:creationId xmlns:p14="http://schemas.microsoft.com/office/powerpoint/2010/main" val="211348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4"/>
                                        </p:tgtEl>
                                        <p:attrNameLst>
                                          <p:attrName>style.visibility</p:attrName>
                                        </p:attrNameLst>
                                      </p:cBhvr>
                                      <p:to>
                                        <p:strVal val="visible"/>
                                      </p:to>
                                    </p:set>
                                    <p:animEffect transition="in" filter="fade">
                                      <p:cBhvr>
                                        <p:cTn id="12" dur="1000"/>
                                        <p:tgtEl>
                                          <p:spTgt spid="194"/>
                                        </p:tgtEl>
                                      </p:cBhvr>
                                    </p:animEffect>
                                    <p:anim calcmode="lin" valueType="num">
                                      <p:cBhvr>
                                        <p:cTn id="13" dur="1000" fill="hold"/>
                                        <p:tgtEl>
                                          <p:spTgt spid="194"/>
                                        </p:tgtEl>
                                        <p:attrNameLst>
                                          <p:attrName>ppt_x</p:attrName>
                                        </p:attrNameLst>
                                      </p:cBhvr>
                                      <p:tavLst>
                                        <p:tav tm="0">
                                          <p:val>
                                            <p:strVal val="#ppt_x"/>
                                          </p:val>
                                        </p:tav>
                                        <p:tav tm="100000">
                                          <p:val>
                                            <p:strVal val="#ppt_x"/>
                                          </p:val>
                                        </p:tav>
                                      </p:tavLst>
                                    </p:anim>
                                    <p:anim calcmode="lin" valueType="num">
                                      <p:cBhvr>
                                        <p:cTn id="14" dur="1000" fill="hold"/>
                                        <p:tgtEl>
                                          <p:spTgt spid="19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2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childTnLst>
        </p:cTn>
      </p:par>
    </p:tnLst>
    <p:bldLst>
      <p:bldP spid="194"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97AA63-1A63-0247-B9BE-332BC3D6FAC6}"/>
              </a:ext>
            </a:extLst>
          </p:cNvPr>
          <p:cNvSpPr>
            <a:spLocks noGrp="1"/>
          </p:cNvSpPr>
          <p:nvPr>
            <p:ph type="title"/>
          </p:nvPr>
        </p:nvSpPr>
        <p:spPr/>
        <p:txBody>
          <a:bodyPr/>
          <a:lstStyle/>
          <a:p>
            <a:r>
              <a:rPr lang="he-IL" dirty="0"/>
              <a:t>תרגול</a:t>
            </a:r>
            <a:endParaRPr lang="x-none" dirty="0"/>
          </a:p>
        </p:txBody>
      </p:sp>
      <p:sp>
        <p:nvSpPr>
          <p:cNvPr id="6" name="Content Placeholder 5">
            <a:extLst>
              <a:ext uri="{FF2B5EF4-FFF2-40B4-BE49-F238E27FC236}">
                <a16:creationId xmlns:a16="http://schemas.microsoft.com/office/drawing/2014/main" id="{D9FE29D6-6B9C-0845-A985-F3FBA0590663}"/>
              </a:ext>
            </a:extLst>
          </p:cNvPr>
          <p:cNvSpPr>
            <a:spLocks noGrp="1"/>
          </p:cNvSpPr>
          <p:nvPr>
            <p:ph sz="half" idx="2"/>
          </p:nvPr>
        </p:nvSpPr>
        <p:spPr>
          <a:xfrm>
            <a:off x="663388" y="1520832"/>
            <a:ext cx="10690412" cy="4263890"/>
          </a:xfrm>
          <a:solidFill>
            <a:srgbClr val="EBEBEB"/>
          </a:solidFill>
        </p:spPr>
        <p:txBody>
          <a:bodyPr/>
          <a:lstStyle/>
          <a:p>
            <a:pPr marL="0" lvl="0" indent="0">
              <a:spcBef>
                <a:spcPts val="0"/>
              </a:spcBef>
              <a:buNone/>
            </a:pPr>
            <a:r>
              <a:rPr lang="he-IL" dirty="0">
                <a:solidFill>
                  <a:srgbClr val="434343"/>
                </a:solidFill>
                <a:latin typeface="Calibri"/>
                <a:ea typeface="Calibri"/>
                <a:cs typeface="Calibri"/>
                <a:sym typeface="Calibri"/>
              </a:rPr>
              <a:t>קפלו כעת את הנייר כך שכל קדקוד של הריבוע ייגע בנקודת החיתוך של האלכסונים </a:t>
            </a:r>
          </a:p>
          <a:p>
            <a:pPr marL="0" lvl="0" indent="0" algn="ctr">
              <a:spcBef>
                <a:spcPts val="0"/>
              </a:spcBef>
              <a:buNone/>
            </a:pPr>
            <a:r>
              <a:rPr lang="he-IL" dirty="0">
                <a:solidFill>
                  <a:srgbClr val="434343"/>
                </a:solidFill>
                <a:latin typeface="Calibri"/>
                <a:ea typeface="Calibri"/>
                <a:cs typeface="Calibri"/>
                <a:sym typeface="Calibri"/>
              </a:rPr>
              <a:t>(מרכז הריבוע)</a:t>
            </a:r>
          </a:p>
          <a:p>
            <a:pPr marL="0" indent="0">
              <a:buNone/>
            </a:pPr>
            <a:br>
              <a:rPr lang="he-IL" dirty="0"/>
            </a:br>
            <a:endParaRPr lang="he-IL" dirty="0"/>
          </a:p>
          <a:p>
            <a:endParaRPr lang="x-none" dirty="0"/>
          </a:p>
        </p:txBody>
      </p:sp>
      <p:pic>
        <p:nvPicPr>
          <p:cNvPr id="14" name="Picture 13">
            <a:extLst>
              <a:ext uri="{FF2B5EF4-FFF2-40B4-BE49-F238E27FC236}">
                <a16:creationId xmlns:a16="http://schemas.microsoft.com/office/drawing/2014/main" id="{8B1AB924-977B-C94D-87F0-9032B541A355}"/>
              </a:ext>
            </a:extLst>
          </p:cNvPr>
          <p:cNvPicPr>
            <a:picLocks noChangeAspect="1"/>
          </p:cNvPicPr>
          <p:nvPr/>
        </p:nvPicPr>
        <p:blipFill>
          <a:blip r:embed="rId5"/>
          <a:stretch>
            <a:fillRect/>
          </a:stretch>
        </p:blipFill>
        <p:spPr>
          <a:xfrm>
            <a:off x="347084" y="262845"/>
            <a:ext cx="1047545" cy="550181"/>
          </a:xfrm>
          <a:prstGeom prst="rect">
            <a:avLst/>
          </a:prstGeom>
        </p:spPr>
      </p:pic>
      <p:sp>
        <p:nvSpPr>
          <p:cNvPr id="5" name="Google Shape;201;p28">
            <a:extLst>
              <a:ext uri="{FF2B5EF4-FFF2-40B4-BE49-F238E27FC236}">
                <a16:creationId xmlns:a16="http://schemas.microsoft.com/office/drawing/2014/main" id="{4C46697E-A0E0-458D-8232-0D63B8AB7196}"/>
              </a:ext>
            </a:extLst>
          </p:cNvPr>
          <p:cNvSpPr txBox="1"/>
          <p:nvPr/>
        </p:nvSpPr>
        <p:spPr>
          <a:xfrm>
            <a:off x="870856" y="3030911"/>
            <a:ext cx="11728200" cy="1189500"/>
          </a:xfrm>
          <a:prstGeom prst="rect">
            <a:avLst/>
          </a:prstGeom>
          <a:noFill/>
          <a:ln>
            <a:noFill/>
          </a:ln>
        </p:spPr>
        <p:txBody>
          <a:bodyPr spcFirstLastPara="1" wrap="square" lIns="91425" tIns="91425" rIns="91425" bIns="91425" anchor="t" anchorCtr="0">
            <a:noAutofit/>
          </a:bodyPr>
          <a:lstStyle/>
          <a:p>
            <a:pPr lvl="0" algn="ctr" rtl="1">
              <a:spcBef>
                <a:spcPts val="0"/>
              </a:spcBef>
              <a:spcAft>
                <a:spcPts val="0"/>
              </a:spcAft>
            </a:pPr>
            <a:r>
              <a:rPr lang="x-none" sz="2800" dirty="0">
                <a:solidFill>
                  <a:srgbClr val="434343"/>
                </a:solidFill>
                <a:latin typeface="Calibri"/>
                <a:ea typeface="Calibri"/>
                <a:cs typeface="Calibri"/>
                <a:sym typeface="Calibri"/>
              </a:rPr>
              <a:t>באיור מופיעה דוגמה של קיפול אחד</a:t>
            </a:r>
            <a:endParaRPr sz="2800" dirty="0">
              <a:solidFill>
                <a:srgbClr val="434343"/>
              </a:solidFill>
              <a:latin typeface="Calibri"/>
              <a:ea typeface="Calibri"/>
              <a:cs typeface="Calibri"/>
              <a:sym typeface="Calibri"/>
            </a:endParaRPr>
          </a:p>
        </p:txBody>
      </p:sp>
      <p:sp>
        <p:nvSpPr>
          <p:cNvPr id="8" name="Google Shape;203;p28">
            <a:extLst>
              <a:ext uri="{FF2B5EF4-FFF2-40B4-BE49-F238E27FC236}">
                <a16:creationId xmlns:a16="http://schemas.microsoft.com/office/drawing/2014/main" id="{8B8BAC4E-332E-42EB-929D-47F94FB164B3}"/>
              </a:ext>
            </a:extLst>
          </p:cNvPr>
          <p:cNvSpPr txBox="1"/>
          <p:nvPr/>
        </p:nvSpPr>
        <p:spPr>
          <a:xfrm>
            <a:off x="4548125" y="3848256"/>
            <a:ext cx="7430700" cy="1074300"/>
          </a:xfrm>
          <a:prstGeom prst="rect">
            <a:avLst/>
          </a:prstGeom>
          <a:noFill/>
          <a:ln>
            <a:noFill/>
          </a:ln>
        </p:spPr>
        <p:txBody>
          <a:bodyPr spcFirstLastPara="1" wrap="square" lIns="91425" tIns="91425" rIns="91425" bIns="91425" anchor="t" anchorCtr="0">
            <a:noAutofit/>
          </a:bodyPr>
          <a:lstStyle/>
          <a:p>
            <a:pPr marL="495300" indent="-457200" algn="r" rtl="1">
              <a:buClr>
                <a:schemeClr val="accent2"/>
              </a:buClr>
              <a:buSzPts val="3000"/>
              <a:buFont typeface="Arial" panose="020B0604020202020204" pitchFamily="34" charset="0"/>
              <a:buChar char="•"/>
            </a:pPr>
            <a:r>
              <a:rPr lang="x-none" sz="2800" dirty="0">
                <a:solidFill>
                  <a:srgbClr val="434343"/>
                </a:solidFill>
                <a:latin typeface="Calibri"/>
                <a:ea typeface="Calibri"/>
                <a:cs typeface="Calibri"/>
                <a:sym typeface="Calibri"/>
              </a:rPr>
              <a:t>איזו צורה </a:t>
            </a:r>
            <a:r>
              <a:rPr lang="x-none" sz="2800" dirty="0" err="1">
                <a:solidFill>
                  <a:srgbClr val="434343"/>
                </a:solidFill>
                <a:latin typeface="Calibri"/>
                <a:ea typeface="Calibri"/>
                <a:cs typeface="Calibri"/>
                <a:sym typeface="Calibri"/>
              </a:rPr>
              <a:t>קיבלתם</a:t>
            </a:r>
            <a:r>
              <a:rPr lang="x-none" sz="2800" dirty="0">
                <a:solidFill>
                  <a:srgbClr val="434343"/>
                </a:solidFill>
                <a:latin typeface="Calibri"/>
                <a:ea typeface="Calibri"/>
                <a:cs typeface="Calibri"/>
                <a:sym typeface="Calibri"/>
              </a:rPr>
              <a:t> </a:t>
            </a:r>
            <a:r>
              <a:rPr lang="x-none" sz="2800" dirty="0" err="1">
                <a:solidFill>
                  <a:srgbClr val="434343"/>
                </a:solidFill>
                <a:latin typeface="Calibri"/>
                <a:ea typeface="Calibri"/>
                <a:cs typeface="Calibri"/>
                <a:sym typeface="Calibri"/>
              </a:rPr>
              <a:t>לאחר</a:t>
            </a:r>
            <a:r>
              <a:rPr lang="x-none" sz="2800" dirty="0">
                <a:solidFill>
                  <a:srgbClr val="434343"/>
                </a:solidFill>
                <a:latin typeface="Calibri"/>
                <a:ea typeface="Calibri"/>
                <a:cs typeface="Calibri"/>
                <a:sym typeface="Calibri"/>
              </a:rPr>
              <a:t> </a:t>
            </a:r>
            <a:r>
              <a:rPr lang="x-none" sz="2800" dirty="0" err="1">
                <a:solidFill>
                  <a:srgbClr val="434343"/>
                </a:solidFill>
                <a:latin typeface="Calibri"/>
                <a:ea typeface="Calibri"/>
                <a:cs typeface="Calibri"/>
                <a:sym typeface="Calibri"/>
              </a:rPr>
              <a:t>ארבעה</a:t>
            </a:r>
            <a:r>
              <a:rPr lang="x-none" sz="2800" dirty="0">
                <a:solidFill>
                  <a:srgbClr val="434343"/>
                </a:solidFill>
                <a:latin typeface="Calibri"/>
                <a:ea typeface="Calibri"/>
                <a:cs typeface="Calibri"/>
                <a:sym typeface="Calibri"/>
              </a:rPr>
              <a:t> </a:t>
            </a:r>
            <a:r>
              <a:rPr lang="x-none" sz="2800" err="1">
                <a:solidFill>
                  <a:srgbClr val="434343"/>
                </a:solidFill>
                <a:latin typeface="Calibri"/>
                <a:ea typeface="Calibri"/>
                <a:cs typeface="Calibri"/>
                <a:sym typeface="Calibri"/>
              </a:rPr>
              <a:t>קיפולים</a:t>
            </a:r>
            <a:r>
              <a:rPr lang="he-IL" sz="3000" dirty="0">
                <a:solidFill>
                  <a:srgbClr val="434343"/>
                </a:solidFill>
                <a:latin typeface="Calibri"/>
                <a:ea typeface="Calibri"/>
                <a:cs typeface="Calibri"/>
                <a:sym typeface="Calibri"/>
              </a:rPr>
              <a:t>?</a:t>
            </a:r>
            <a:r>
              <a:rPr lang="x-none" sz="3000" dirty="0">
                <a:solidFill>
                  <a:srgbClr val="434343"/>
                </a:solidFill>
                <a:latin typeface="Calibri"/>
                <a:ea typeface="Calibri"/>
                <a:cs typeface="Calibri"/>
                <a:sym typeface="Calibri"/>
              </a:rPr>
              <a:t> </a:t>
            </a:r>
            <a:r>
              <a:rPr lang="x-none" sz="3000">
                <a:solidFill>
                  <a:srgbClr val="434343"/>
                </a:solidFill>
                <a:latin typeface="Calibri"/>
                <a:ea typeface="Calibri"/>
                <a:cs typeface="Calibri"/>
                <a:sym typeface="Calibri"/>
              </a:rPr>
              <a:t>הסבירו.</a:t>
            </a:r>
            <a:endParaRPr sz="3000" dirty="0">
              <a:solidFill>
                <a:srgbClr val="434343"/>
              </a:solidFill>
              <a:latin typeface="Calibri"/>
              <a:ea typeface="Calibri"/>
              <a:cs typeface="Calibri"/>
              <a:sym typeface="Calibri"/>
            </a:endParaRPr>
          </a:p>
        </p:txBody>
      </p:sp>
      <p:sp>
        <p:nvSpPr>
          <p:cNvPr id="10" name="Google Shape;204;p28">
            <a:extLst>
              <a:ext uri="{FF2B5EF4-FFF2-40B4-BE49-F238E27FC236}">
                <a16:creationId xmlns:a16="http://schemas.microsoft.com/office/drawing/2014/main" id="{C63E4080-C574-4EA0-8C3B-E9D611C328B0}"/>
              </a:ext>
            </a:extLst>
          </p:cNvPr>
          <p:cNvSpPr txBox="1"/>
          <p:nvPr/>
        </p:nvSpPr>
        <p:spPr>
          <a:xfrm>
            <a:off x="6054377" y="5187328"/>
            <a:ext cx="1715100" cy="8484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x-none" sz="2800" dirty="0">
                <a:solidFill>
                  <a:srgbClr val="434343"/>
                </a:solidFill>
                <a:latin typeface="Calibri"/>
                <a:ea typeface="Calibri"/>
                <a:cs typeface="Calibri"/>
                <a:sym typeface="Calibri"/>
              </a:rPr>
              <a:t>ריבוע</a:t>
            </a:r>
            <a:endParaRPr sz="2800" dirty="0">
              <a:solidFill>
                <a:srgbClr val="434343"/>
              </a:solidFill>
              <a:latin typeface="Calibri"/>
              <a:ea typeface="Calibri"/>
              <a:cs typeface="Calibri"/>
              <a:sym typeface="Calibri"/>
            </a:endParaRPr>
          </a:p>
        </p:txBody>
      </p:sp>
      <p:pic>
        <p:nvPicPr>
          <p:cNvPr id="15" name="תמונה 14">
            <a:extLst>
              <a:ext uri="{FF2B5EF4-FFF2-40B4-BE49-F238E27FC236}">
                <a16:creationId xmlns:a16="http://schemas.microsoft.com/office/drawing/2014/main" id="{EC23FEF3-4D37-4456-8501-8D9E293BF2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9074" y="4539965"/>
            <a:ext cx="2352674" cy="2143125"/>
          </a:xfrm>
          <a:prstGeom prst="rect">
            <a:avLst/>
          </a:prstGeom>
        </p:spPr>
      </p:pic>
      <p:pic>
        <p:nvPicPr>
          <p:cNvPr id="17" name="תמונה 16">
            <a:extLst>
              <a:ext uri="{FF2B5EF4-FFF2-40B4-BE49-F238E27FC236}">
                <a16:creationId xmlns:a16="http://schemas.microsoft.com/office/drawing/2014/main" id="{A7D9AAF8-7523-40BF-A303-65D30582DBB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1654938" y="2587436"/>
            <a:ext cx="2076450" cy="2076450"/>
          </a:xfrm>
          <a:prstGeom prst="rect">
            <a:avLst/>
          </a:prstGeom>
        </p:spPr>
      </p:pic>
      <p:pic>
        <p:nvPicPr>
          <p:cNvPr id="2" name="00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47084" y="325497"/>
            <a:ext cx="2270749" cy="809901"/>
          </a:xfrm>
          <a:prstGeom prst="rect">
            <a:avLst/>
          </a:prstGeom>
        </p:spPr>
      </p:pic>
    </p:spTree>
    <p:extLst>
      <p:ext uri="{BB962C8B-B14F-4D97-AF65-F5344CB8AC3E}">
        <p14:creationId xmlns:p14="http://schemas.microsoft.com/office/powerpoint/2010/main" val="55950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52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2"/>
                </p:tgtEl>
              </p:cMediaNode>
            </p:video>
          </p:childTnLst>
        </p:cTn>
      </p:par>
    </p:tnLst>
    <p:bldLst>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97AA63-1A63-0247-B9BE-332BC3D6FAC6}"/>
              </a:ext>
            </a:extLst>
          </p:cNvPr>
          <p:cNvSpPr>
            <a:spLocks noGrp="1"/>
          </p:cNvSpPr>
          <p:nvPr>
            <p:ph type="title"/>
          </p:nvPr>
        </p:nvSpPr>
        <p:spPr/>
        <p:txBody>
          <a:bodyPr/>
          <a:lstStyle/>
          <a:p>
            <a:r>
              <a:rPr lang="he-IL" dirty="0"/>
              <a:t>המשך</a:t>
            </a:r>
            <a:endParaRPr lang="x-none" dirty="0"/>
          </a:p>
        </p:txBody>
      </p:sp>
      <p:sp>
        <p:nvSpPr>
          <p:cNvPr id="9" name="Google Shape;205;p28">
            <a:extLst>
              <a:ext uri="{FF2B5EF4-FFF2-40B4-BE49-F238E27FC236}">
                <a16:creationId xmlns:a16="http://schemas.microsoft.com/office/drawing/2014/main" id="{CC47C0DA-7C4D-4AA5-ADDF-A926564F3557}"/>
              </a:ext>
            </a:extLst>
          </p:cNvPr>
          <p:cNvSpPr txBox="1"/>
          <p:nvPr/>
        </p:nvSpPr>
        <p:spPr>
          <a:xfrm>
            <a:off x="1398054" y="1622317"/>
            <a:ext cx="9932359" cy="1103054"/>
          </a:xfrm>
          <a:prstGeom prst="rect">
            <a:avLst/>
          </a:prstGeom>
          <a:noFill/>
          <a:ln>
            <a:noFill/>
          </a:ln>
        </p:spPr>
        <p:txBody>
          <a:bodyPr spcFirstLastPara="1" wrap="square" lIns="91425" tIns="91425" rIns="91425" bIns="91425" anchor="t" anchorCtr="0">
            <a:noAutofit/>
          </a:bodyPr>
          <a:lstStyle/>
          <a:p>
            <a:pPr marL="495300" indent="-457200" algn="r" rtl="1">
              <a:buClr>
                <a:schemeClr val="accent2"/>
              </a:buClr>
              <a:buSzPts val="3000"/>
              <a:buFont typeface="Arial" panose="020B0604020202020204" pitchFamily="34" charset="0"/>
              <a:buChar char="•"/>
            </a:pPr>
            <a:r>
              <a:rPr lang="x-none" sz="2800" dirty="0">
                <a:solidFill>
                  <a:srgbClr val="434343"/>
                </a:solidFill>
                <a:latin typeface="Calibri"/>
                <a:ea typeface="Calibri"/>
                <a:cs typeface="Calibri"/>
                <a:sym typeface="Calibri"/>
              </a:rPr>
              <a:t>איז</a:t>
            </a:r>
            <a:r>
              <a:rPr lang="he-IL" sz="2800" dirty="0">
                <a:solidFill>
                  <a:srgbClr val="434343"/>
                </a:solidFill>
                <a:latin typeface="Calibri"/>
                <a:ea typeface="Calibri"/>
                <a:cs typeface="Calibri"/>
                <a:sym typeface="Calibri"/>
              </a:rPr>
              <a:t>ה</a:t>
            </a:r>
            <a:r>
              <a:rPr lang="x-none" sz="2800" dirty="0">
                <a:solidFill>
                  <a:srgbClr val="434343"/>
                </a:solidFill>
                <a:latin typeface="Calibri"/>
                <a:ea typeface="Calibri"/>
                <a:cs typeface="Calibri"/>
                <a:sym typeface="Calibri"/>
              </a:rPr>
              <a:t> חלק מהווה </a:t>
            </a:r>
            <a:r>
              <a:rPr lang="he-IL" sz="2800" dirty="0">
                <a:solidFill>
                  <a:srgbClr val="434343"/>
                </a:solidFill>
                <a:latin typeface="Calibri"/>
                <a:ea typeface="Calibri"/>
                <a:cs typeface="Calibri"/>
                <a:sym typeface="Calibri"/>
              </a:rPr>
              <a:t>הריבוע שקיבלנו </a:t>
            </a:r>
            <a:r>
              <a:rPr lang="x-none" sz="2800" dirty="0">
                <a:solidFill>
                  <a:srgbClr val="434343"/>
                </a:solidFill>
                <a:latin typeface="Calibri"/>
                <a:ea typeface="Calibri"/>
                <a:cs typeface="Calibri"/>
                <a:sym typeface="Calibri"/>
              </a:rPr>
              <a:t>מהריבוע</a:t>
            </a:r>
            <a:r>
              <a:rPr lang="x-none" sz="2800" b="1" dirty="0">
                <a:solidFill>
                  <a:srgbClr val="434343"/>
                </a:solidFill>
                <a:latin typeface="Calibri"/>
                <a:ea typeface="Calibri"/>
                <a:cs typeface="Calibri"/>
                <a:sym typeface="Calibri"/>
              </a:rPr>
              <a:t> </a:t>
            </a:r>
            <a:r>
              <a:rPr lang="x-none" sz="2800" dirty="0">
                <a:solidFill>
                  <a:srgbClr val="434343"/>
                </a:solidFill>
                <a:latin typeface="Calibri"/>
                <a:ea typeface="Calibri"/>
                <a:cs typeface="Calibri"/>
                <a:sym typeface="Calibri"/>
              </a:rPr>
              <a:t>השלם</a:t>
            </a:r>
            <a:r>
              <a:rPr lang="x-none" sz="3000" dirty="0">
                <a:solidFill>
                  <a:srgbClr val="434343"/>
                </a:solidFill>
                <a:latin typeface="Calibri"/>
                <a:ea typeface="Calibri"/>
                <a:cs typeface="Calibri"/>
                <a:sym typeface="Calibri"/>
              </a:rPr>
              <a:t>?</a:t>
            </a:r>
            <a:r>
              <a:rPr lang="he-IL" sz="3000" dirty="0">
                <a:solidFill>
                  <a:srgbClr val="434343"/>
                </a:solidFill>
                <a:latin typeface="Calibri"/>
                <a:ea typeface="Calibri"/>
                <a:cs typeface="Calibri"/>
                <a:sym typeface="Calibri"/>
              </a:rPr>
              <a:t> הסבירו.</a:t>
            </a:r>
            <a:endParaRPr sz="3000" dirty="0">
              <a:solidFill>
                <a:srgbClr val="434343"/>
              </a:solidFill>
              <a:latin typeface="Calibri"/>
              <a:ea typeface="Calibri"/>
              <a:cs typeface="Calibri"/>
              <a:sym typeface="Calibri"/>
            </a:endParaRPr>
          </a:p>
        </p:txBody>
      </p:sp>
      <p:sp>
        <p:nvSpPr>
          <p:cNvPr id="44" name="מלבן 43">
            <a:extLst>
              <a:ext uri="{FF2B5EF4-FFF2-40B4-BE49-F238E27FC236}">
                <a16:creationId xmlns:a16="http://schemas.microsoft.com/office/drawing/2014/main" id="{79A54938-4555-4709-B0D2-372E952FB081}"/>
              </a:ext>
            </a:extLst>
          </p:cNvPr>
          <p:cNvSpPr/>
          <p:nvPr/>
        </p:nvSpPr>
        <p:spPr>
          <a:xfrm rot="18893655">
            <a:off x="7244798" y="3030924"/>
            <a:ext cx="1332000" cy="1332000"/>
          </a:xfrm>
          <a:prstGeom prst="rect">
            <a:avLst/>
          </a:prstGeom>
          <a:solidFill>
            <a:srgbClr val="4285E3"/>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cxnSp>
        <p:nvCxnSpPr>
          <p:cNvPr id="45" name="מחבר ישר 44">
            <a:extLst>
              <a:ext uri="{FF2B5EF4-FFF2-40B4-BE49-F238E27FC236}">
                <a16:creationId xmlns:a16="http://schemas.microsoft.com/office/drawing/2014/main" id="{157D7AED-E2FE-4676-9C71-43BAADA6AC44}"/>
              </a:ext>
            </a:extLst>
          </p:cNvPr>
          <p:cNvCxnSpPr>
            <a:cxnSpLocks/>
          </p:cNvCxnSpPr>
          <p:nvPr/>
        </p:nvCxnSpPr>
        <p:spPr>
          <a:xfrm>
            <a:off x="7910799" y="2755060"/>
            <a:ext cx="0" cy="18954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מחבר ישר 45">
            <a:extLst>
              <a:ext uri="{FF2B5EF4-FFF2-40B4-BE49-F238E27FC236}">
                <a16:creationId xmlns:a16="http://schemas.microsoft.com/office/drawing/2014/main" id="{7F804C20-B5B3-4972-A970-8917F2EFCD27}"/>
              </a:ext>
            </a:extLst>
          </p:cNvPr>
          <p:cNvCxnSpPr>
            <a:cxnSpLocks/>
          </p:cNvCxnSpPr>
          <p:nvPr/>
        </p:nvCxnSpPr>
        <p:spPr>
          <a:xfrm flipH="1">
            <a:off x="6968934" y="3713200"/>
            <a:ext cx="1831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תמונה 1">
            <a:extLst>
              <a:ext uri="{FF2B5EF4-FFF2-40B4-BE49-F238E27FC236}">
                <a16:creationId xmlns:a16="http://schemas.microsoft.com/office/drawing/2014/main" id="{E6446C7F-A95F-48F2-8829-94EA19A470EE}"/>
              </a:ext>
            </a:extLst>
          </p:cNvPr>
          <p:cNvPicPr>
            <a:picLocks noChangeAspect="1"/>
          </p:cNvPicPr>
          <p:nvPr/>
        </p:nvPicPr>
        <p:blipFill>
          <a:blip r:embed="rId5"/>
          <a:stretch>
            <a:fillRect/>
          </a:stretch>
        </p:blipFill>
        <p:spPr>
          <a:xfrm>
            <a:off x="4018800" y="2725371"/>
            <a:ext cx="2077200" cy="2077200"/>
          </a:xfrm>
          <a:prstGeom prst="rect">
            <a:avLst/>
          </a:prstGeom>
        </p:spPr>
      </p:pic>
      <p:pic>
        <p:nvPicPr>
          <p:cNvPr id="3" name="00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3179" y="345513"/>
            <a:ext cx="2160516" cy="770584"/>
          </a:xfrm>
          <a:prstGeom prst="rect">
            <a:avLst/>
          </a:prstGeom>
        </p:spPr>
      </p:pic>
    </p:spTree>
    <p:extLst>
      <p:ext uri="{BB962C8B-B14F-4D97-AF65-F5344CB8AC3E}">
        <p14:creationId xmlns:p14="http://schemas.microsoft.com/office/powerpoint/2010/main" val="245846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97AA63-1A63-0247-B9BE-332BC3D6FAC6}"/>
              </a:ext>
            </a:extLst>
          </p:cNvPr>
          <p:cNvSpPr>
            <a:spLocks noGrp="1"/>
          </p:cNvSpPr>
          <p:nvPr>
            <p:ph type="title"/>
          </p:nvPr>
        </p:nvSpPr>
        <p:spPr>
          <a:xfrm>
            <a:off x="838200" y="389575"/>
            <a:ext cx="10515600" cy="1325563"/>
          </a:xfrm>
        </p:spPr>
        <p:txBody>
          <a:bodyPr/>
          <a:lstStyle/>
          <a:p>
            <a:r>
              <a:rPr lang="he-IL" dirty="0"/>
              <a:t>פתרון</a:t>
            </a:r>
            <a:endParaRPr lang="x-none" dirty="0"/>
          </a:p>
        </p:txBody>
      </p:sp>
      <p:pic>
        <p:nvPicPr>
          <p:cNvPr id="14" name="Picture 13">
            <a:extLst>
              <a:ext uri="{FF2B5EF4-FFF2-40B4-BE49-F238E27FC236}">
                <a16:creationId xmlns:a16="http://schemas.microsoft.com/office/drawing/2014/main" id="{8B1AB924-977B-C94D-87F0-9032B541A355}"/>
              </a:ext>
            </a:extLst>
          </p:cNvPr>
          <p:cNvPicPr>
            <a:picLocks noChangeAspect="1"/>
          </p:cNvPicPr>
          <p:nvPr/>
        </p:nvPicPr>
        <p:blipFill>
          <a:blip r:embed="rId3"/>
          <a:stretch>
            <a:fillRect/>
          </a:stretch>
        </p:blipFill>
        <p:spPr>
          <a:xfrm>
            <a:off x="347084" y="262845"/>
            <a:ext cx="1047545" cy="550181"/>
          </a:xfrm>
          <a:prstGeom prst="rect">
            <a:avLst/>
          </a:prstGeom>
        </p:spPr>
      </p:pic>
      <mc:AlternateContent xmlns:mc="http://schemas.openxmlformats.org/markup-compatibility/2006" xmlns:a14="http://schemas.microsoft.com/office/drawing/2010/main">
        <mc:Choice Requires="a14">
          <p:sp>
            <p:nvSpPr>
              <p:cNvPr id="11" name="Google Shape;206;p28">
                <a:extLst>
                  <a:ext uri="{FF2B5EF4-FFF2-40B4-BE49-F238E27FC236}">
                    <a16:creationId xmlns:a16="http://schemas.microsoft.com/office/drawing/2014/main" id="{2AC1A520-7B9D-4EEB-9D68-44E6F56A7E3D}"/>
                  </a:ext>
                </a:extLst>
              </p:cNvPr>
              <p:cNvSpPr txBox="1"/>
              <p:nvPr/>
            </p:nvSpPr>
            <p:spPr>
              <a:xfrm>
                <a:off x="2671715" y="5260001"/>
                <a:ext cx="8005201" cy="1077556"/>
              </a:xfrm>
              <a:prstGeom prst="rect">
                <a:avLst/>
              </a:prstGeom>
              <a:noFill/>
              <a:ln>
                <a:noFill/>
              </a:ln>
            </p:spPr>
            <p:txBody>
              <a:bodyPr spcFirstLastPara="1" wrap="square" lIns="91425" tIns="91425" rIns="91425" bIns="91425" anchor="t" anchorCtr="0">
                <a:noAutofit/>
              </a:bodyPr>
              <a:lstStyle/>
              <a:p>
                <a:pPr lvl="0" algn="r" rtl="1"/>
                <a:r>
                  <a:rPr lang="he-IL" sz="3200" dirty="0">
                    <a:solidFill>
                      <a:srgbClr val="434343"/>
                    </a:solidFill>
                    <a:cs typeface="Calibri"/>
                    <a:sym typeface="Calibri"/>
                  </a:rPr>
                  <a:t>הריבוע החדש מהווה </a:t>
                </a:r>
                <a14:m>
                  <m:oMath xmlns:m="http://schemas.openxmlformats.org/officeDocument/2006/math">
                    <m:f>
                      <m:fPr>
                        <m:ctrlPr>
                          <a:rPr lang="he-IL" sz="3200" i="1">
                            <a:latin typeface="Cambria Math" panose="02040503050406030204" pitchFamily="18" charset="0"/>
                            <a:cs typeface="Calibri"/>
                            <a:sym typeface="Calibri"/>
                          </a:rPr>
                        </m:ctrlPr>
                      </m:fPr>
                      <m:num>
                        <m:r>
                          <a:rPr lang="he-IL" sz="3200" i="1">
                            <a:latin typeface="Cambria Math" panose="02040503050406030204" pitchFamily="18" charset="0"/>
                            <a:cs typeface="Calibri"/>
                            <a:sym typeface="Calibri"/>
                          </a:rPr>
                          <m:t> </m:t>
                        </m:r>
                        <m:r>
                          <a:rPr lang="he-IL" sz="3200" i="1">
                            <a:latin typeface="Cambria Math" panose="02040503050406030204" pitchFamily="18" charset="0"/>
                            <a:cs typeface="Calibri"/>
                            <a:sym typeface="Calibri"/>
                          </a:rPr>
                          <m:t>1</m:t>
                        </m:r>
                        <m:r>
                          <a:rPr lang="he-IL" sz="3200" i="1">
                            <a:latin typeface="Cambria Math" panose="02040503050406030204" pitchFamily="18" charset="0"/>
                            <a:cs typeface="Calibri"/>
                            <a:sym typeface="Calibri"/>
                          </a:rPr>
                          <m:t> </m:t>
                        </m:r>
                      </m:num>
                      <m:den>
                        <m:r>
                          <a:rPr lang="he-IL" sz="3200" b="0" i="1" smtClean="0">
                            <a:latin typeface="Cambria Math" panose="02040503050406030204" pitchFamily="18" charset="0"/>
                            <a:cs typeface="Calibri"/>
                            <a:sym typeface="Calibri"/>
                          </a:rPr>
                          <m:t> </m:t>
                        </m:r>
                        <m:r>
                          <a:rPr lang="he-IL" sz="3200" i="1">
                            <a:latin typeface="Cambria Math" panose="02040503050406030204" pitchFamily="18" charset="0"/>
                            <a:cs typeface="Calibri"/>
                            <a:sym typeface="Calibri"/>
                          </a:rPr>
                          <m:t>2</m:t>
                        </m:r>
                        <m:r>
                          <a:rPr lang="he-IL" sz="3200" i="1">
                            <a:latin typeface="Cambria Math" panose="02040503050406030204" pitchFamily="18" charset="0"/>
                            <a:cs typeface="Calibri"/>
                            <a:sym typeface="Calibri"/>
                          </a:rPr>
                          <m:t> </m:t>
                        </m:r>
                      </m:den>
                    </m:f>
                    <m:r>
                      <a:rPr lang="he-IL" sz="3200" b="0" i="1" smtClean="0">
                        <a:latin typeface="Cambria Math" panose="02040503050406030204" pitchFamily="18" charset="0"/>
                        <a:cs typeface="Calibri"/>
                        <a:sym typeface="Calibri"/>
                      </a:rPr>
                      <m:t> </m:t>
                    </m:r>
                  </m:oMath>
                </a14:m>
                <a:r>
                  <a:rPr lang="he-IL" sz="3200" dirty="0">
                    <a:solidFill>
                      <a:srgbClr val="434343"/>
                    </a:solidFill>
                    <a:latin typeface="Calibri"/>
                    <a:ea typeface="Calibri"/>
                    <a:cs typeface="Calibri"/>
                    <a:sym typeface="Calibri"/>
                  </a:rPr>
                  <a:t>  מהריבוע השלם.</a:t>
                </a:r>
              </a:p>
            </p:txBody>
          </p:sp>
        </mc:Choice>
        <mc:Fallback xmlns="">
          <p:sp>
            <p:nvSpPr>
              <p:cNvPr id="11" name="Google Shape;206;p28">
                <a:extLst>
                  <a:ext uri="{FF2B5EF4-FFF2-40B4-BE49-F238E27FC236}">
                    <a16:creationId xmlns:a16="http://schemas.microsoft.com/office/drawing/2014/main" xmlns="" xmlns:a14="http://schemas.microsoft.com/office/drawing/2010/main" id="{2AC1A520-7B9D-4EEB-9D68-44E6F56A7E3D}"/>
                  </a:ext>
                </a:extLst>
              </p:cNvPr>
              <p:cNvSpPr txBox="1">
                <a:spLocks noRot="1" noChangeAspect="1" noMove="1" noResize="1" noEditPoints="1" noAdjustHandles="1" noChangeArrowheads="1" noChangeShapeType="1" noTextEdit="1"/>
              </p:cNvSpPr>
              <p:nvPr/>
            </p:nvSpPr>
            <p:spPr>
              <a:xfrm>
                <a:off x="2671715" y="5260001"/>
                <a:ext cx="8005201" cy="1077556"/>
              </a:xfrm>
              <a:prstGeom prst="rect">
                <a:avLst/>
              </a:prstGeom>
              <a:blipFill rotWithShape="0">
                <a:blip r:embed="rId4"/>
                <a:stretch>
                  <a:fillRect r="-1980"/>
                </a:stretch>
              </a:blipFill>
              <a:ln>
                <a:noFill/>
              </a:ln>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1449FB6-BF94-4FE6-98E9-9FC14561CB36}"/>
                  </a:ext>
                </a:extLst>
              </p:cNvPr>
              <p:cNvSpPr txBox="1"/>
              <p:nvPr/>
            </p:nvSpPr>
            <p:spPr>
              <a:xfrm>
                <a:off x="9179859" y="3836894"/>
                <a:ext cx="1263744" cy="1014508"/>
              </a:xfrm>
              <a:prstGeom prst="rect">
                <a:avLst/>
              </a:prstGeom>
              <a:noFill/>
            </p:spPr>
            <p:txBody>
              <a:bodyPr wrap="square" rtlCol="1">
                <a:spAutoFit/>
              </a:bodyPr>
              <a:lstStyle/>
              <a:p>
                <a:pPr lvl="0" algn="r" rtl="1"/>
                <a14:m>
                  <m:oMathPara xmlns:m="http://schemas.openxmlformats.org/officeDocument/2006/math">
                    <m:oMathParaPr>
                      <m:jc m:val="centerGroup"/>
                    </m:oMathParaPr>
                    <m:oMath xmlns:m="http://schemas.openxmlformats.org/officeDocument/2006/math">
                      <m:f>
                        <m:fPr>
                          <m:ctrlPr>
                            <a:rPr lang="he-IL" sz="3200" i="1" smtClean="0">
                              <a:latin typeface="Cambria Math" panose="02040503050406030204" pitchFamily="18" charset="0"/>
                              <a:cs typeface="Calibri"/>
                              <a:sym typeface="Calibri"/>
                            </a:rPr>
                          </m:ctrlPr>
                        </m:fPr>
                        <m:num>
                          <m:r>
                            <a:rPr lang="he-IL" sz="3200" i="1">
                              <a:latin typeface="Cambria Math" panose="02040503050406030204" pitchFamily="18" charset="0"/>
                              <a:cs typeface="Calibri"/>
                              <a:sym typeface="Calibri"/>
                            </a:rPr>
                            <m:t> </m:t>
                          </m:r>
                          <m:r>
                            <a:rPr lang="he-IL" sz="3200" i="1">
                              <a:latin typeface="Cambria Math" panose="02040503050406030204" pitchFamily="18" charset="0"/>
                              <a:cs typeface="Calibri"/>
                              <a:sym typeface="Calibri"/>
                            </a:rPr>
                            <m:t>1</m:t>
                          </m:r>
                          <m:r>
                            <a:rPr lang="he-IL" sz="3200" i="1">
                              <a:latin typeface="Cambria Math" panose="02040503050406030204" pitchFamily="18" charset="0"/>
                              <a:cs typeface="Calibri"/>
                              <a:sym typeface="Calibri"/>
                            </a:rPr>
                            <m:t> </m:t>
                          </m:r>
                        </m:num>
                        <m:den>
                          <m:r>
                            <a:rPr lang="he-IL" sz="3200" b="0" i="1" smtClean="0">
                              <a:latin typeface="Cambria Math" panose="02040503050406030204" pitchFamily="18" charset="0"/>
                              <a:cs typeface="Calibri"/>
                              <a:sym typeface="Calibri"/>
                            </a:rPr>
                            <m:t> </m:t>
                          </m:r>
                          <m:r>
                            <a:rPr lang="he-IL" sz="3200" i="1">
                              <a:latin typeface="Cambria Math" panose="02040503050406030204" pitchFamily="18" charset="0"/>
                              <a:cs typeface="Calibri"/>
                              <a:sym typeface="Calibri"/>
                            </a:rPr>
                            <m:t>2</m:t>
                          </m:r>
                          <m:r>
                            <a:rPr lang="he-IL" sz="3200" i="1">
                              <a:latin typeface="Cambria Math" panose="02040503050406030204" pitchFamily="18" charset="0"/>
                              <a:cs typeface="Calibri"/>
                              <a:sym typeface="Calibri"/>
                            </a:rPr>
                            <m:t> </m:t>
                          </m:r>
                        </m:den>
                      </m:f>
                    </m:oMath>
                  </m:oMathPara>
                </a14:m>
                <a:endParaRPr lang="he-IL" sz="3200" dirty="0">
                  <a:solidFill>
                    <a:srgbClr val="434343"/>
                  </a:solidFill>
                  <a:cs typeface="Calibri"/>
                  <a:sym typeface="Calibri"/>
                </a:endParaRPr>
              </a:p>
            </p:txBody>
          </p:sp>
        </mc:Choice>
        <mc:Fallback xmlns="">
          <p:sp>
            <p:nvSpPr>
              <p:cNvPr id="3" name="TextBox 2">
                <a:extLst>
                  <a:ext uri="{FF2B5EF4-FFF2-40B4-BE49-F238E27FC236}">
                    <a16:creationId xmlns:a16="http://schemas.microsoft.com/office/drawing/2014/main" xmlns="" xmlns:a14="http://schemas.microsoft.com/office/drawing/2010/main" id="{11449FB6-BF94-4FE6-98E9-9FC14561CB36}"/>
                  </a:ext>
                </a:extLst>
              </p:cNvPr>
              <p:cNvSpPr txBox="1">
                <a:spLocks noRot="1" noChangeAspect="1" noMove="1" noResize="1" noEditPoints="1" noAdjustHandles="1" noChangeArrowheads="1" noChangeShapeType="1" noTextEdit="1"/>
              </p:cNvSpPr>
              <p:nvPr/>
            </p:nvSpPr>
            <p:spPr>
              <a:xfrm>
                <a:off x="9179859" y="3836894"/>
                <a:ext cx="1263744" cy="1014508"/>
              </a:xfrm>
              <a:prstGeom prst="rect">
                <a:avLst/>
              </a:prstGeom>
              <a:blipFill rotWithShape="0">
                <a:blip r:embed="rId5"/>
                <a:stretch>
                  <a:fillRect b="-2395"/>
                </a:stretch>
              </a:blipFill>
            </p:spPr>
            <p:txBody>
              <a:bodyPr/>
              <a:lstStyle/>
              <a:p>
                <a:r>
                  <a:rPr lang="he-IL">
                    <a:noFill/>
                  </a:rPr>
                  <a:t> </a:t>
                </a:r>
              </a:p>
            </p:txBody>
          </p:sp>
        </mc:Fallback>
      </mc:AlternateContent>
      <p:pic>
        <p:nvPicPr>
          <p:cNvPr id="2" name="תמונה 73" descr="A close up of a building&#10;&#10;Description generated with high confidence">
            <a:extLst>
              <a:ext uri="{FF2B5EF4-FFF2-40B4-BE49-F238E27FC236}">
                <a16:creationId xmlns:a16="http://schemas.microsoft.com/office/drawing/2014/main" id="{2BA4B587-3F14-4E86-B926-C7BE60332B5A}"/>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3591089" y="1475475"/>
            <a:ext cx="2076450" cy="2076450"/>
          </a:xfrm>
          <a:prstGeom prst="rect">
            <a:avLst/>
          </a:prstGeom>
        </p:spPr>
      </p:pic>
      <p:sp>
        <p:nvSpPr>
          <p:cNvPr id="44" name="מלבן 43">
            <a:extLst>
              <a:ext uri="{FF2B5EF4-FFF2-40B4-BE49-F238E27FC236}">
                <a16:creationId xmlns:a16="http://schemas.microsoft.com/office/drawing/2014/main" id="{79A54938-4555-4709-B0D2-372E952FB081}"/>
              </a:ext>
            </a:extLst>
          </p:cNvPr>
          <p:cNvSpPr/>
          <p:nvPr/>
        </p:nvSpPr>
        <p:spPr>
          <a:xfrm rot="18893655">
            <a:off x="7025681" y="1834738"/>
            <a:ext cx="1332000" cy="1332000"/>
          </a:xfrm>
          <a:prstGeom prst="rect">
            <a:avLst/>
          </a:prstGeom>
          <a:solidFill>
            <a:srgbClr val="4285E3"/>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cxnSp>
        <p:nvCxnSpPr>
          <p:cNvPr id="45" name="מחבר ישר 44">
            <a:extLst>
              <a:ext uri="{FF2B5EF4-FFF2-40B4-BE49-F238E27FC236}">
                <a16:creationId xmlns:a16="http://schemas.microsoft.com/office/drawing/2014/main" id="{157D7AED-E2FE-4676-9C71-43BAADA6AC44}"/>
              </a:ext>
            </a:extLst>
          </p:cNvPr>
          <p:cNvCxnSpPr>
            <a:cxnSpLocks/>
          </p:cNvCxnSpPr>
          <p:nvPr/>
        </p:nvCxnSpPr>
        <p:spPr>
          <a:xfrm>
            <a:off x="7691681" y="1558873"/>
            <a:ext cx="0" cy="18954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מחבר ישר 45">
            <a:extLst>
              <a:ext uri="{FF2B5EF4-FFF2-40B4-BE49-F238E27FC236}">
                <a16:creationId xmlns:a16="http://schemas.microsoft.com/office/drawing/2014/main" id="{7F804C20-B5B3-4972-A970-8917F2EFCD27}"/>
              </a:ext>
            </a:extLst>
          </p:cNvPr>
          <p:cNvCxnSpPr>
            <a:cxnSpLocks/>
          </p:cNvCxnSpPr>
          <p:nvPr/>
        </p:nvCxnSpPr>
        <p:spPr>
          <a:xfrm flipH="1">
            <a:off x="6749816" y="2509288"/>
            <a:ext cx="18837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משולש ישר-זווית 11">
            <a:extLst>
              <a:ext uri="{FF2B5EF4-FFF2-40B4-BE49-F238E27FC236}">
                <a16:creationId xmlns:a16="http://schemas.microsoft.com/office/drawing/2014/main" id="{1090BAD9-0ABA-4151-91DC-7C81889DD25F}"/>
              </a:ext>
            </a:extLst>
          </p:cNvPr>
          <p:cNvSpPr/>
          <p:nvPr/>
        </p:nvSpPr>
        <p:spPr>
          <a:xfrm rot="10800000">
            <a:off x="4659963" y="1558873"/>
            <a:ext cx="900000" cy="9000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שולש ישר-זווית 12">
            <a:extLst>
              <a:ext uri="{FF2B5EF4-FFF2-40B4-BE49-F238E27FC236}">
                <a16:creationId xmlns:a16="http://schemas.microsoft.com/office/drawing/2014/main" id="{3E283F90-1DB8-4146-859C-54BA6E1EBA99}"/>
              </a:ext>
            </a:extLst>
          </p:cNvPr>
          <p:cNvSpPr/>
          <p:nvPr/>
        </p:nvSpPr>
        <p:spPr>
          <a:xfrm rot="5400000">
            <a:off x="3691954" y="1567937"/>
            <a:ext cx="900000" cy="9000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משולש ישר-זווית 14">
            <a:extLst>
              <a:ext uri="{FF2B5EF4-FFF2-40B4-BE49-F238E27FC236}">
                <a16:creationId xmlns:a16="http://schemas.microsoft.com/office/drawing/2014/main" id="{40BB51CB-7F3B-41A1-97FA-DF1EFA124FAC}"/>
              </a:ext>
            </a:extLst>
          </p:cNvPr>
          <p:cNvSpPr/>
          <p:nvPr/>
        </p:nvSpPr>
        <p:spPr>
          <a:xfrm>
            <a:off x="3691954" y="2528842"/>
            <a:ext cx="900000" cy="9000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משולש ישר-זווית 15">
            <a:extLst>
              <a:ext uri="{FF2B5EF4-FFF2-40B4-BE49-F238E27FC236}">
                <a16:creationId xmlns:a16="http://schemas.microsoft.com/office/drawing/2014/main" id="{690A6F0E-895B-47FA-8D05-A943FF85920E}"/>
              </a:ext>
            </a:extLst>
          </p:cNvPr>
          <p:cNvSpPr/>
          <p:nvPr/>
        </p:nvSpPr>
        <p:spPr>
          <a:xfrm rot="16200000">
            <a:off x="4659963" y="2543758"/>
            <a:ext cx="900000" cy="900000"/>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1449FB6-BF94-4FE6-98E9-9FC14561CB36}"/>
                  </a:ext>
                </a:extLst>
              </p:cNvPr>
              <p:cNvSpPr txBox="1"/>
              <p:nvPr/>
            </p:nvSpPr>
            <p:spPr>
              <a:xfrm>
                <a:off x="8068515" y="3890583"/>
                <a:ext cx="1263744" cy="964431"/>
              </a:xfrm>
              <a:prstGeom prst="rect">
                <a:avLst/>
              </a:prstGeom>
              <a:noFill/>
            </p:spPr>
            <p:txBody>
              <a:bodyPr wrap="square" rtlCol="1">
                <a:spAutoFit/>
              </a:bodyPr>
              <a:lstStyle/>
              <a:p>
                <a:pPr lvl="0" algn="r" rtl="1"/>
                <a:r>
                  <a:rPr lang="he-IL" sz="4000" dirty="0">
                    <a:solidFill>
                      <a:srgbClr val="434343"/>
                    </a:solidFill>
                    <a:cs typeface="Calibri"/>
                    <a:sym typeface="Calibri"/>
                  </a:rPr>
                  <a:t>= </a:t>
                </a:r>
                <a14:m>
                  <m:oMath xmlns:m="http://schemas.openxmlformats.org/officeDocument/2006/math">
                    <m:f>
                      <m:fPr>
                        <m:ctrlPr>
                          <a:rPr lang="he-IL" sz="4000" i="1">
                            <a:solidFill>
                              <a:srgbClr val="434343"/>
                            </a:solidFill>
                            <a:latin typeface="Cambria Math" panose="02040503050406030204" pitchFamily="18" charset="0"/>
                            <a:cs typeface="Calibri"/>
                            <a:sym typeface="Calibri"/>
                          </a:rPr>
                        </m:ctrlPr>
                      </m:fPr>
                      <m:num>
                        <m:r>
                          <a:rPr lang="he-IL" sz="4000" i="1">
                            <a:solidFill>
                              <a:srgbClr val="434343"/>
                            </a:solidFill>
                            <a:latin typeface="Cambria Math" panose="02040503050406030204" pitchFamily="18" charset="0"/>
                            <a:cs typeface="Calibri"/>
                            <a:sym typeface="Calibri"/>
                          </a:rPr>
                          <m:t>4</m:t>
                        </m:r>
                      </m:num>
                      <m:den>
                        <m:r>
                          <a:rPr lang="he-IL" sz="4000" i="1">
                            <a:solidFill>
                              <a:srgbClr val="434343"/>
                            </a:solidFill>
                            <a:latin typeface="Cambria Math" panose="02040503050406030204" pitchFamily="18" charset="0"/>
                            <a:cs typeface="Calibri"/>
                            <a:sym typeface="Calibri"/>
                          </a:rPr>
                          <m:t>8</m:t>
                        </m:r>
                      </m:den>
                    </m:f>
                  </m:oMath>
                </a14:m>
                <a:r>
                  <a:rPr lang="he-IL" sz="4000" dirty="0">
                    <a:solidFill>
                      <a:srgbClr val="434343"/>
                    </a:solidFill>
                    <a:ea typeface="Calibri"/>
                    <a:cs typeface="Calibri"/>
                    <a:sym typeface="Calibri"/>
                  </a:rPr>
                  <a:t> </a:t>
                </a:r>
                <a:endParaRPr lang="he-IL" sz="4000" dirty="0">
                  <a:solidFill>
                    <a:srgbClr val="434343"/>
                  </a:solidFill>
                  <a:cs typeface="Calibri"/>
                  <a:sym typeface="Calibri"/>
                </a:endParaRPr>
              </a:p>
            </p:txBody>
          </p:sp>
        </mc:Choice>
        <mc:Fallback xmlns="">
          <p:sp>
            <p:nvSpPr>
              <p:cNvPr id="17" name="TextBox 16">
                <a:extLst>
                  <a:ext uri="{FF2B5EF4-FFF2-40B4-BE49-F238E27FC236}">
                    <a16:creationId xmlns:a16="http://schemas.microsoft.com/office/drawing/2014/main" xmlns="" xmlns:a14="http://schemas.microsoft.com/office/drawing/2010/main" id="{11449FB6-BF94-4FE6-98E9-9FC14561CB36}"/>
                  </a:ext>
                </a:extLst>
              </p:cNvPr>
              <p:cNvSpPr txBox="1">
                <a:spLocks noRot="1" noChangeAspect="1" noMove="1" noResize="1" noEditPoints="1" noAdjustHandles="1" noChangeArrowheads="1" noChangeShapeType="1" noTextEdit="1"/>
              </p:cNvSpPr>
              <p:nvPr/>
            </p:nvSpPr>
            <p:spPr>
              <a:xfrm>
                <a:off x="8068515" y="3890583"/>
                <a:ext cx="1263744" cy="964431"/>
              </a:xfrm>
              <a:prstGeom prst="rect">
                <a:avLst/>
              </a:prstGeom>
              <a:blipFill rotWithShape="0">
                <a:blip r:embed="rId8"/>
                <a:stretch>
                  <a:fillRect r="-16908" b="-13291"/>
                </a:stretch>
              </a:blipFill>
            </p:spPr>
            <p:txBody>
              <a:bodyPr/>
              <a:lstStyle/>
              <a:p>
                <a:r>
                  <a:rPr lang="he-IL">
                    <a:noFill/>
                  </a:rPr>
                  <a:t> </a:t>
                </a:r>
              </a:p>
            </p:txBody>
          </p:sp>
        </mc:Fallback>
      </mc:AlternateContent>
    </p:spTree>
    <p:extLst>
      <p:ext uri="{BB962C8B-B14F-4D97-AF65-F5344CB8AC3E}">
        <p14:creationId xmlns:p14="http://schemas.microsoft.com/office/powerpoint/2010/main" val="306687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 0 L -0.25 0 E" pathEditMode="relative" ptsTypes="">
                                      <p:cBhvr>
                                        <p:cTn id="6" dur="2000" fill="hold"/>
                                        <p:tgtEl>
                                          <p:spTgt spid="44"/>
                                        </p:tgtEl>
                                        <p:attrNameLst>
                                          <p:attrName>ppt_x</p:attrName>
                                          <p:attrName>ppt_y</p:attrName>
                                        </p:attrNameLst>
                                      </p:cBhvr>
                                    </p:animMotion>
                                  </p:childTnLst>
                                </p:cTn>
                              </p:par>
                              <p:par>
                                <p:cTn id="7" presetID="35" presetClass="path" presetSubtype="0" accel="50000" decel="50000" fill="hold" nodeType="withEffect">
                                  <p:stCondLst>
                                    <p:cond delay="0"/>
                                  </p:stCondLst>
                                  <p:childTnLst>
                                    <p:animMotion origin="layout" path="M 0 0 L -0.25 0 E" pathEditMode="relative" ptsTypes="">
                                      <p:cBhvr>
                                        <p:cTn id="8" dur="2000" fill="hold"/>
                                        <p:tgtEl>
                                          <p:spTgt spid="45"/>
                                        </p:tgtEl>
                                        <p:attrNameLst>
                                          <p:attrName>ppt_x</p:attrName>
                                          <p:attrName>ppt_y</p:attrName>
                                        </p:attrNameLst>
                                      </p:cBhvr>
                                    </p:animMotion>
                                  </p:childTnLst>
                                </p:cTn>
                              </p:par>
                              <p:par>
                                <p:cTn id="9" presetID="35" presetClass="path" presetSubtype="0" accel="50000" decel="50000" fill="hold" nodeType="withEffect">
                                  <p:stCondLst>
                                    <p:cond delay="0"/>
                                  </p:stCondLst>
                                  <p:childTnLst>
                                    <p:animMotion origin="layout" path="M 0 0 L -0.25 0 E" pathEditMode="relative" ptsTypes="">
                                      <p:cBhvr>
                                        <p:cTn id="10" dur="2000" fill="hold"/>
                                        <p:tgtEl>
                                          <p:spTgt spid="46"/>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fltVal val="0"/>
                                          </p:val>
                                        </p:tav>
                                        <p:tav tm="100000">
                                          <p:val>
                                            <p:strVal val="#ppt_w"/>
                                          </p:val>
                                        </p:tav>
                                      </p:tavLst>
                                    </p:anim>
                                    <p:anim calcmode="lin" valueType="num">
                                      <p:cBhvr>
                                        <p:cTn id="40" dur="1000" fill="hold"/>
                                        <p:tgtEl>
                                          <p:spTgt spid="16"/>
                                        </p:tgtEl>
                                        <p:attrNameLst>
                                          <p:attrName>ppt_h</p:attrName>
                                        </p:attrNameLst>
                                      </p:cBhvr>
                                      <p:tavLst>
                                        <p:tav tm="0">
                                          <p:val>
                                            <p:fltVal val="0"/>
                                          </p:val>
                                        </p:tav>
                                        <p:tav tm="100000">
                                          <p:val>
                                            <p:strVal val="#ppt_h"/>
                                          </p:val>
                                        </p:tav>
                                      </p:tavLst>
                                    </p:anim>
                                    <p:anim calcmode="lin" valueType="num">
                                      <p:cBhvr>
                                        <p:cTn id="41" dur="1000" fill="hold"/>
                                        <p:tgtEl>
                                          <p:spTgt spid="16"/>
                                        </p:tgtEl>
                                        <p:attrNameLst>
                                          <p:attrName>style.rotation</p:attrName>
                                        </p:attrNameLst>
                                      </p:cBhvr>
                                      <p:tavLst>
                                        <p:tav tm="0">
                                          <p:val>
                                            <p:fltVal val="90"/>
                                          </p:val>
                                        </p:tav>
                                        <p:tav tm="100000">
                                          <p:val>
                                            <p:fltVal val="0"/>
                                          </p:val>
                                        </p:tav>
                                      </p:tavLst>
                                    </p:anim>
                                    <p:animEffect transition="in" filter="fade">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anim calcmode="lin" valueType="num">
                                      <p:cBhvr>
                                        <p:cTn id="55" dur="1000" fill="hold"/>
                                        <p:tgtEl>
                                          <p:spTgt spid="3"/>
                                        </p:tgtEl>
                                        <p:attrNameLst>
                                          <p:attrName>ppt_x</p:attrName>
                                        </p:attrNameLst>
                                      </p:cBhvr>
                                      <p:tavLst>
                                        <p:tav tm="0">
                                          <p:val>
                                            <p:strVal val="#ppt_x"/>
                                          </p:val>
                                        </p:tav>
                                        <p:tav tm="100000">
                                          <p:val>
                                            <p:strVal val="#ppt_x"/>
                                          </p:val>
                                        </p:tav>
                                      </p:tavLst>
                                    </p:anim>
                                    <p:anim calcmode="lin" valueType="num">
                                      <p:cBhvr>
                                        <p:cTn id="5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44" grpId="0" animBg="1"/>
      <p:bldP spid="12" grpId="0" animBg="1"/>
      <p:bldP spid="13" grpId="0" animBg="1"/>
      <p:bldP spid="15" grpId="0" animBg="1"/>
      <p:bldP spid="16" grpId="0" animBg="1"/>
      <p:bldP spid="17" grpId="0" animBg="1"/>
    </p:bld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1454</Words>
  <Application>Microsoft Office PowerPoint</Application>
  <PresentationFormat>מסך רחב</PresentationFormat>
  <Paragraphs>223</Paragraphs>
  <Slides>24</Slides>
  <Notes>23</Notes>
  <HiddenSlides>0</HiddenSlides>
  <MMClips>10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24</vt:i4>
      </vt:variant>
    </vt:vector>
  </HeadingPairs>
  <TitlesOfParts>
    <vt:vector size="29" baseType="lpstr">
      <vt:lpstr>Alef</vt:lpstr>
      <vt:lpstr>Arial</vt:lpstr>
      <vt:lpstr>Calibri</vt:lpstr>
      <vt:lpstr>Cambria Math</vt:lpstr>
      <vt:lpstr>Office Theme</vt:lpstr>
      <vt:lpstr>מצגת של PowerPoint‏</vt:lpstr>
      <vt:lpstr>מה נלמד היום?</vt:lpstr>
      <vt:lpstr>מה להביא לשיעור?</vt:lpstr>
      <vt:lpstr>מה אנחנו כבר יודעים?</vt:lpstr>
      <vt:lpstr>פעילות</vt:lpstr>
      <vt:lpstr>פעילות</vt:lpstr>
      <vt:lpstr>תרגול</vt:lpstr>
      <vt:lpstr>המשך</vt:lpstr>
      <vt:lpstr>פתרון</vt:lpstr>
      <vt:lpstr>תרגול</vt:lpstr>
      <vt:lpstr>המשך תרגול</vt:lpstr>
      <vt:lpstr>פתרון</vt:lpstr>
      <vt:lpstr>תרגול</vt:lpstr>
      <vt:lpstr>פתרונות אפשריים</vt:lpstr>
      <vt:lpstr>תרגול</vt:lpstr>
      <vt:lpstr>פתרון</vt:lpstr>
      <vt:lpstr>תרגול</vt:lpstr>
      <vt:lpstr>פתרון</vt:lpstr>
      <vt:lpstr>פתרון</vt:lpstr>
      <vt:lpstr>תרגול</vt:lpstr>
      <vt:lpstr>מסיימים ומסכמים</vt:lpstr>
      <vt:lpstr>ממשיכים לתרגל</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229</cp:revision>
  <dcterms:created xsi:type="dcterms:W3CDTF">2020-04-03T18:45:46Z</dcterms:created>
  <dcterms:modified xsi:type="dcterms:W3CDTF">2020-06-28T19:26:44Z</dcterms:modified>
</cp:coreProperties>
</file>