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5.xml" ContentType="application/vnd.openxmlformats-officedocument.presentationml.tags+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6.xml" ContentType="application/vnd.openxmlformats-officedocument.presentationml.tags+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7.xml" ContentType="application/vnd.openxmlformats-officedocument.presentationml.tags+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8.xml" ContentType="application/vnd.openxmlformats-officedocument.presentationml.tags+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9.xml" ContentType="application/vnd.openxmlformats-officedocument.presentationml.tags+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50.xml" ContentType="application/vnd.openxmlformats-officedocument.presentationml.tags+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51.xml" ContentType="application/vnd.openxmlformats-officedocument.presentationml.tags+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52.xml" ContentType="application/vnd.openxmlformats-officedocument.presentationml.tags+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53.xml" ContentType="application/vnd.openxmlformats-officedocument.presentationml.tags+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385" r:id="rId2"/>
    <p:sldId id="375" r:id="rId3"/>
    <p:sldId id="419" r:id="rId4"/>
    <p:sldId id="420" r:id="rId5"/>
    <p:sldId id="418" r:id="rId6"/>
    <p:sldId id="391" r:id="rId7"/>
    <p:sldId id="302" r:id="rId8"/>
    <p:sldId id="421" r:id="rId9"/>
    <p:sldId id="422" r:id="rId10"/>
    <p:sldId id="423" r:id="rId11"/>
    <p:sldId id="424" r:id="rId12"/>
    <p:sldId id="425" r:id="rId13"/>
    <p:sldId id="426" r:id="rId14"/>
    <p:sldId id="427" r:id="rId15"/>
    <p:sldId id="428" r:id="rId16"/>
    <p:sldId id="429" r:id="rId17"/>
    <p:sldId id="431" r:id="rId18"/>
    <p:sldId id="430" r:id="rId19"/>
    <p:sldId id="433" r:id="rId20"/>
    <p:sldId id="436" r:id="rId21"/>
    <p:sldId id="435" r:id="rId22"/>
    <p:sldId id="437" r:id="rId23"/>
    <p:sldId id="440" r:id="rId24"/>
    <p:sldId id="439" r:id="rId25"/>
    <p:sldId id="438" r:id="rId26"/>
    <p:sldId id="441" r:id="rId27"/>
    <p:sldId id="442" r:id="rId28"/>
    <p:sldId id="443" r:id="rId29"/>
    <p:sldId id="444" r:id="rId30"/>
    <p:sldId id="445" r:id="rId31"/>
    <p:sldId id="446" r:id="rId32"/>
    <p:sldId id="447" r:id="rId33"/>
    <p:sldId id="448" r:id="rId34"/>
    <p:sldId id="450" r:id="rId35"/>
    <p:sldId id="449" r:id="rId36"/>
    <p:sldId id="451" r:id="rId37"/>
    <p:sldId id="452" r:id="rId38"/>
    <p:sldId id="453" r:id="rId39"/>
    <p:sldId id="454" r:id="rId40"/>
    <p:sldId id="455" r:id="rId41"/>
    <p:sldId id="456" r:id="rId42"/>
    <p:sldId id="457" r:id="rId43"/>
    <p:sldId id="458" r:id="rId44"/>
    <p:sldId id="459" r:id="rId45"/>
    <p:sldId id="461" r:id="rId46"/>
    <p:sldId id="462" r:id="rId47"/>
    <p:sldId id="463" r:id="rId48"/>
    <p:sldId id="464" r:id="rId49"/>
    <p:sldId id="465" r:id="rId50"/>
    <p:sldId id="466" r:id="rId51"/>
    <p:sldId id="467" r:id="rId52"/>
    <p:sldId id="468" r:id="rId53"/>
    <p:sldId id="469" r:id="rId54"/>
    <p:sldId id="472" r:id="rId55"/>
    <p:sldId id="473" r:id="rId56"/>
    <p:sldId id="474" r:id="rId57"/>
    <p:sldId id="475" r:id="rId58"/>
    <p:sldId id="476" r:id="rId59"/>
    <p:sldId id="477" r:id="rId60"/>
    <p:sldId id="471" r:id="rId61"/>
    <p:sldId id="479" r:id="rId62"/>
    <p:sldId id="478" r:id="rId63"/>
    <p:sldId id="470" r:id="rId64"/>
    <p:sldId id="325" r:id="rId65"/>
  </p:sldIdLst>
  <p:sldSz cx="12192000" cy="6858000"/>
  <p:notesSz cx="6858000" cy="9144000"/>
  <p:embeddedFontLst>
    <p:embeddedFont>
      <p:font typeface="Calibri" panose="020F0502020204030204" pitchFamily="34" charset="0"/>
      <p:regular r:id="rId67"/>
      <p:bold r:id="rId68"/>
      <p:italic r:id="rId69"/>
      <p:boldItalic r:id="rId70"/>
    </p:embeddedFont>
    <p:embeddedFont>
      <p:font typeface="Guttman Yad" panose="02010401010101010101" pitchFamily="2" charset="-79"/>
      <p:regular r:id="rId71"/>
    </p:embeddedFont>
  </p:embeddedFontLst>
  <p:custDataLst>
    <p:tags r:id="rId7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3"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48" clrIdx="0"/>
  <p:cmAuthor id="1" name="Windows User" initials="WU"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סגנון ערכת נושא 2 - הדגשה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סגנון ערכת נושא 1 - הדגשה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1" autoAdjust="0"/>
    <p:restoredTop sz="86047" autoAdjust="0"/>
  </p:normalViewPr>
  <p:slideViewPr>
    <p:cSldViewPr snapToGrid="0">
      <p:cViewPr varScale="1">
        <p:scale>
          <a:sx n="64" d="100"/>
          <a:sy n="64" d="100"/>
        </p:scale>
        <p:origin x="1238" y="7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customschemas.google.com/relationships/presentationmetadata" Target="meta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32CBE8-F66B-4186-B583-EECDF18A3784}" type="doc">
      <dgm:prSet loTypeId="urn:microsoft.com/office/officeart/2005/8/layout/process1" loCatId="process" qsTypeId="urn:microsoft.com/office/officeart/2005/8/quickstyle/3d2" qsCatId="3D" csTypeId="urn:microsoft.com/office/officeart/2005/8/colors/colorful4" csCatId="colorful" phldr="1"/>
      <dgm:spPr/>
    </dgm:pt>
    <dgm:pt modelId="{024DDFE6-1723-42BC-A6BB-ABE9B283CE2A}">
      <dgm:prSet phldrT="[טקסט]"/>
      <dgm:spPr/>
      <dgm:t>
        <a:bodyPr/>
        <a:lstStyle/>
        <a:p>
          <a:pPr rtl="1"/>
          <a:r>
            <a:rPr lang="he-IL" dirty="0">
              <a:solidFill>
                <a:schemeClr val="tx1"/>
              </a:solidFill>
            </a:rPr>
            <a:t>הטורבינה</a:t>
          </a:r>
        </a:p>
      </dgm:t>
    </dgm:pt>
    <dgm:pt modelId="{EF50E153-CA2B-4720-9345-5E34A618FE58}" type="parTrans" cxnId="{BEB17A8D-08DE-466E-9680-A94040190F38}">
      <dgm:prSet/>
      <dgm:spPr/>
      <dgm:t>
        <a:bodyPr/>
        <a:lstStyle/>
        <a:p>
          <a:pPr rtl="1"/>
          <a:endParaRPr lang="he-IL"/>
        </a:p>
      </dgm:t>
    </dgm:pt>
    <dgm:pt modelId="{C56E9232-9581-45E6-A775-D6AAE2F525DE}" type="sibTrans" cxnId="{BEB17A8D-08DE-466E-9680-A94040190F38}">
      <dgm:prSet/>
      <dgm:spPr/>
      <dgm:t>
        <a:bodyPr/>
        <a:lstStyle/>
        <a:p>
          <a:pPr rtl="1"/>
          <a:endParaRPr lang="he-IL"/>
        </a:p>
      </dgm:t>
    </dgm:pt>
    <dgm:pt modelId="{7F97AF5B-15B8-4B9C-A681-C265F5DE663D}">
      <dgm:prSet phldrT="[טקסט]"/>
      <dgm:spPr/>
      <dgm:t>
        <a:bodyPr/>
        <a:lstStyle/>
        <a:p>
          <a:pPr rtl="1"/>
          <a:r>
            <a:rPr lang="he-IL">
              <a:solidFill>
                <a:schemeClr val="tx1"/>
              </a:solidFill>
            </a:rPr>
            <a:t>מגנט בתוך סליל</a:t>
          </a:r>
          <a:endParaRPr lang="he-IL" dirty="0">
            <a:solidFill>
              <a:schemeClr val="tx1"/>
            </a:solidFill>
          </a:endParaRPr>
        </a:p>
      </dgm:t>
    </dgm:pt>
    <dgm:pt modelId="{63C37401-3F14-45D9-AAF5-FD0814F69302}" type="parTrans" cxnId="{31B07EC4-4E07-47D8-A666-2BD6347C7920}">
      <dgm:prSet/>
      <dgm:spPr/>
      <dgm:t>
        <a:bodyPr/>
        <a:lstStyle/>
        <a:p>
          <a:pPr rtl="1"/>
          <a:endParaRPr lang="he-IL"/>
        </a:p>
      </dgm:t>
    </dgm:pt>
    <dgm:pt modelId="{B85CFD48-CF68-4554-81C1-9F41CE0E3EA4}" type="sibTrans" cxnId="{31B07EC4-4E07-47D8-A666-2BD6347C7920}">
      <dgm:prSet/>
      <dgm:spPr/>
      <dgm:t>
        <a:bodyPr/>
        <a:lstStyle/>
        <a:p>
          <a:pPr rtl="1"/>
          <a:endParaRPr lang="he-IL"/>
        </a:p>
      </dgm:t>
    </dgm:pt>
    <dgm:pt modelId="{AAFA408C-1442-4A3F-BEFC-B0CC63F4B1DD}">
      <dgm:prSet phldrT="[טקסט]"/>
      <dgm:spPr/>
      <dgm:t>
        <a:bodyPr/>
        <a:lstStyle/>
        <a:p>
          <a:pPr rtl="1"/>
          <a:r>
            <a:rPr lang="he-IL" dirty="0">
              <a:solidFill>
                <a:schemeClr val="tx1"/>
              </a:solidFill>
            </a:rPr>
            <a:t>מופק חשמל</a:t>
          </a:r>
        </a:p>
      </dgm:t>
    </dgm:pt>
    <dgm:pt modelId="{817FDC03-1E1A-4900-A6F0-198856EDC565}" type="parTrans" cxnId="{3E84550F-5F0C-41A0-9EE3-063972FEFC6B}">
      <dgm:prSet/>
      <dgm:spPr/>
      <dgm:t>
        <a:bodyPr/>
        <a:lstStyle/>
        <a:p>
          <a:pPr rtl="1"/>
          <a:endParaRPr lang="he-IL"/>
        </a:p>
      </dgm:t>
    </dgm:pt>
    <dgm:pt modelId="{35153DCE-C0BE-474D-A0B5-D8AECC4F938A}" type="sibTrans" cxnId="{3E84550F-5F0C-41A0-9EE3-063972FEFC6B}">
      <dgm:prSet/>
      <dgm:spPr/>
      <dgm:t>
        <a:bodyPr/>
        <a:lstStyle/>
        <a:p>
          <a:pPr rtl="1"/>
          <a:endParaRPr lang="he-IL"/>
        </a:p>
      </dgm:t>
    </dgm:pt>
    <dgm:pt modelId="{F7B90B50-A835-42EF-AAA4-B909550E0985}" type="pres">
      <dgm:prSet presAssocID="{2732CBE8-F66B-4186-B583-EECDF18A3784}" presName="Name0" presStyleCnt="0">
        <dgm:presLayoutVars>
          <dgm:dir val="rev"/>
          <dgm:resizeHandles val="exact"/>
        </dgm:presLayoutVars>
      </dgm:prSet>
      <dgm:spPr/>
    </dgm:pt>
    <dgm:pt modelId="{E6D1D111-A9F0-4F10-9436-4E10ED22A7A7}" type="pres">
      <dgm:prSet presAssocID="{024DDFE6-1723-42BC-A6BB-ABE9B283CE2A}" presName="node" presStyleLbl="node1" presStyleIdx="0" presStyleCnt="3">
        <dgm:presLayoutVars>
          <dgm:bulletEnabled val="1"/>
        </dgm:presLayoutVars>
      </dgm:prSet>
      <dgm:spPr/>
    </dgm:pt>
    <dgm:pt modelId="{C7705B15-B3FA-46F8-B76A-21D09A90B3F3}" type="pres">
      <dgm:prSet presAssocID="{C56E9232-9581-45E6-A775-D6AAE2F525DE}" presName="sibTrans" presStyleLbl="sibTrans2D1" presStyleIdx="0" presStyleCnt="2"/>
      <dgm:spPr/>
    </dgm:pt>
    <dgm:pt modelId="{11DCD677-69FB-40BD-85C3-70225139091B}" type="pres">
      <dgm:prSet presAssocID="{C56E9232-9581-45E6-A775-D6AAE2F525DE}" presName="connectorText" presStyleLbl="sibTrans2D1" presStyleIdx="0" presStyleCnt="2"/>
      <dgm:spPr/>
    </dgm:pt>
    <dgm:pt modelId="{3791931A-C9DB-4B55-87E0-933AA16469AD}" type="pres">
      <dgm:prSet presAssocID="{7F97AF5B-15B8-4B9C-A681-C265F5DE663D}" presName="node" presStyleLbl="node1" presStyleIdx="1" presStyleCnt="3">
        <dgm:presLayoutVars>
          <dgm:bulletEnabled val="1"/>
        </dgm:presLayoutVars>
      </dgm:prSet>
      <dgm:spPr/>
    </dgm:pt>
    <dgm:pt modelId="{E110675A-8DB2-42EE-9FD0-D0A66AB66598}" type="pres">
      <dgm:prSet presAssocID="{B85CFD48-CF68-4554-81C1-9F41CE0E3EA4}" presName="sibTrans" presStyleLbl="sibTrans2D1" presStyleIdx="1" presStyleCnt="2"/>
      <dgm:spPr/>
    </dgm:pt>
    <dgm:pt modelId="{8F8E84C6-4039-4DD8-ADC2-624B35EB6B4C}" type="pres">
      <dgm:prSet presAssocID="{B85CFD48-CF68-4554-81C1-9F41CE0E3EA4}" presName="connectorText" presStyleLbl="sibTrans2D1" presStyleIdx="1" presStyleCnt="2"/>
      <dgm:spPr/>
    </dgm:pt>
    <dgm:pt modelId="{2B6A0386-4494-459F-B59D-854C7E98F494}" type="pres">
      <dgm:prSet presAssocID="{AAFA408C-1442-4A3F-BEFC-B0CC63F4B1DD}" presName="node" presStyleLbl="node1" presStyleIdx="2" presStyleCnt="3">
        <dgm:presLayoutVars>
          <dgm:bulletEnabled val="1"/>
        </dgm:presLayoutVars>
      </dgm:prSet>
      <dgm:spPr/>
    </dgm:pt>
  </dgm:ptLst>
  <dgm:cxnLst>
    <dgm:cxn modelId="{3E84550F-5F0C-41A0-9EE3-063972FEFC6B}" srcId="{2732CBE8-F66B-4186-B583-EECDF18A3784}" destId="{AAFA408C-1442-4A3F-BEFC-B0CC63F4B1DD}" srcOrd="2" destOrd="0" parTransId="{817FDC03-1E1A-4900-A6F0-198856EDC565}" sibTransId="{35153DCE-C0BE-474D-A0B5-D8AECC4F938A}"/>
    <dgm:cxn modelId="{18346133-F6FF-494F-8EE5-85AC7D7F1A09}" type="presOf" srcId="{024DDFE6-1723-42BC-A6BB-ABE9B283CE2A}" destId="{E6D1D111-A9F0-4F10-9436-4E10ED22A7A7}" srcOrd="0" destOrd="0" presId="urn:microsoft.com/office/officeart/2005/8/layout/process1"/>
    <dgm:cxn modelId="{200F1D6A-BF94-4FD5-A889-D12576A8FDD0}" type="presOf" srcId="{AAFA408C-1442-4A3F-BEFC-B0CC63F4B1DD}" destId="{2B6A0386-4494-459F-B59D-854C7E98F494}" srcOrd="0" destOrd="0" presId="urn:microsoft.com/office/officeart/2005/8/layout/process1"/>
    <dgm:cxn modelId="{BEB17A8D-08DE-466E-9680-A94040190F38}" srcId="{2732CBE8-F66B-4186-B583-EECDF18A3784}" destId="{024DDFE6-1723-42BC-A6BB-ABE9B283CE2A}" srcOrd="0" destOrd="0" parTransId="{EF50E153-CA2B-4720-9345-5E34A618FE58}" sibTransId="{C56E9232-9581-45E6-A775-D6AAE2F525DE}"/>
    <dgm:cxn modelId="{4A42D2A4-71C4-46E3-A86B-72A67437A37B}" type="presOf" srcId="{B85CFD48-CF68-4554-81C1-9F41CE0E3EA4}" destId="{E110675A-8DB2-42EE-9FD0-D0A66AB66598}" srcOrd="0" destOrd="0" presId="urn:microsoft.com/office/officeart/2005/8/layout/process1"/>
    <dgm:cxn modelId="{281021B7-AA57-4169-8E86-B44BA199B5D0}" type="presOf" srcId="{2732CBE8-F66B-4186-B583-EECDF18A3784}" destId="{F7B90B50-A835-42EF-AAA4-B909550E0985}" srcOrd="0" destOrd="0" presId="urn:microsoft.com/office/officeart/2005/8/layout/process1"/>
    <dgm:cxn modelId="{31B07EC4-4E07-47D8-A666-2BD6347C7920}" srcId="{2732CBE8-F66B-4186-B583-EECDF18A3784}" destId="{7F97AF5B-15B8-4B9C-A681-C265F5DE663D}" srcOrd="1" destOrd="0" parTransId="{63C37401-3F14-45D9-AAF5-FD0814F69302}" sibTransId="{B85CFD48-CF68-4554-81C1-9F41CE0E3EA4}"/>
    <dgm:cxn modelId="{224F47C9-9645-4B53-AA96-C69792D8D98C}" type="presOf" srcId="{B85CFD48-CF68-4554-81C1-9F41CE0E3EA4}" destId="{8F8E84C6-4039-4DD8-ADC2-624B35EB6B4C}" srcOrd="1" destOrd="0" presId="urn:microsoft.com/office/officeart/2005/8/layout/process1"/>
    <dgm:cxn modelId="{1D8884D9-8626-49DF-9569-BA2E9B6612ED}" type="presOf" srcId="{7F97AF5B-15B8-4B9C-A681-C265F5DE663D}" destId="{3791931A-C9DB-4B55-87E0-933AA16469AD}" srcOrd="0" destOrd="0" presId="urn:microsoft.com/office/officeart/2005/8/layout/process1"/>
    <dgm:cxn modelId="{489AB0DD-32A8-406C-98E0-8334F030F22B}" type="presOf" srcId="{C56E9232-9581-45E6-A775-D6AAE2F525DE}" destId="{11DCD677-69FB-40BD-85C3-70225139091B}" srcOrd="1" destOrd="0" presId="urn:microsoft.com/office/officeart/2005/8/layout/process1"/>
    <dgm:cxn modelId="{86C32DFF-9491-4602-8FEA-7E190C5D855A}" type="presOf" srcId="{C56E9232-9581-45E6-A775-D6AAE2F525DE}" destId="{C7705B15-B3FA-46F8-B76A-21D09A90B3F3}" srcOrd="0" destOrd="0" presId="urn:microsoft.com/office/officeart/2005/8/layout/process1"/>
    <dgm:cxn modelId="{C9695CF6-EDA8-4F6F-AF7D-DB3D5E2AF1A2}" type="presParOf" srcId="{F7B90B50-A835-42EF-AAA4-B909550E0985}" destId="{E6D1D111-A9F0-4F10-9436-4E10ED22A7A7}" srcOrd="0" destOrd="0" presId="urn:microsoft.com/office/officeart/2005/8/layout/process1"/>
    <dgm:cxn modelId="{2DC30475-75D1-4121-8A44-24557B540290}" type="presParOf" srcId="{F7B90B50-A835-42EF-AAA4-B909550E0985}" destId="{C7705B15-B3FA-46F8-B76A-21D09A90B3F3}" srcOrd="1" destOrd="0" presId="urn:microsoft.com/office/officeart/2005/8/layout/process1"/>
    <dgm:cxn modelId="{B5E9947B-9430-43F3-9DC4-2DF4C009D48E}" type="presParOf" srcId="{C7705B15-B3FA-46F8-B76A-21D09A90B3F3}" destId="{11DCD677-69FB-40BD-85C3-70225139091B}" srcOrd="0" destOrd="0" presId="urn:microsoft.com/office/officeart/2005/8/layout/process1"/>
    <dgm:cxn modelId="{3B93FA77-AF60-4401-92B2-1EF7DC7AAE48}" type="presParOf" srcId="{F7B90B50-A835-42EF-AAA4-B909550E0985}" destId="{3791931A-C9DB-4B55-87E0-933AA16469AD}" srcOrd="2" destOrd="0" presId="urn:microsoft.com/office/officeart/2005/8/layout/process1"/>
    <dgm:cxn modelId="{15922DFF-4ECD-481C-A442-C644D760B942}" type="presParOf" srcId="{F7B90B50-A835-42EF-AAA4-B909550E0985}" destId="{E110675A-8DB2-42EE-9FD0-D0A66AB66598}" srcOrd="3" destOrd="0" presId="urn:microsoft.com/office/officeart/2005/8/layout/process1"/>
    <dgm:cxn modelId="{D5C5207D-F63B-45DF-A175-BED6694A0379}" type="presParOf" srcId="{E110675A-8DB2-42EE-9FD0-D0A66AB66598}" destId="{8F8E84C6-4039-4DD8-ADC2-624B35EB6B4C}" srcOrd="0" destOrd="0" presId="urn:microsoft.com/office/officeart/2005/8/layout/process1"/>
    <dgm:cxn modelId="{6CF25932-D191-4620-A8F9-53859817AB14}" type="presParOf" srcId="{F7B90B50-A835-42EF-AAA4-B909550E0985}" destId="{2B6A0386-4494-459F-B59D-854C7E98F494}"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A331B64D-19A6-4237-BC12-56941E2F8DCB}">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השימוש בהם זול יחסית</a:t>
          </a:r>
        </a:p>
      </dgm:t>
    </dgm:pt>
    <dgm:pt modelId="{610D7D02-9CD4-4647-A0FE-1D32158376AC}" type="parTrans" cxnId="{3724D428-9665-4116-BD6D-E42AC78BD69B}">
      <dgm:prSet/>
      <dgm:spPr/>
      <dgm:t>
        <a:bodyPr/>
        <a:lstStyle/>
        <a:p>
          <a:pPr rtl="1"/>
          <a:endParaRPr lang="he-IL"/>
        </a:p>
      </dgm:t>
    </dgm:pt>
    <dgm:pt modelId="{985C94D8-5891-4C43-92C4-C1582586865B}" type="sibTrans" cxnId="{3724D428-9665-4116-BD6D-E42AC78BD69B}">
      <dgm:prSet/>
      <dgm:spPr/>
      <dgm:t>
        <a:bodyPr/>
        <a:lstStyle/>
        <a:p>
          <a:pPr rtl="1"/>
          <a:endParaRPr lang="he-IL"/>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הם לא מזהמים את הסביבה</a:t>
          </a:r>
        </a:p>
      </dgm:t>
    </dgm:pt>
    <dgm:pt modelId="{93E75624-705D-430F-901A-13A57800D15C}" type="parTrans" cxnId="{677B7D41-CB01-4040-B4C1-9FBF16818AEE}">
      <dgm:prSet/>
      <dgm:spPr/>
      <dgm:t>
        <a:bodyPr/>
        <a:lstStyle/>
        <a:p>
          <a:pPr rtl="1"/>
          <a:endParaRPr lang="he-IL"/>
        </a:p>
      </dgm:t>
    </dgm:pt>
    <dgm:pt modelId="{641E4712-0544-4315-9F85-BCE8734F0DD1}" type="sibTrans" cxnId="{677B7D41-CB01-4040-B4C1-9FBF16818AEE}">
      <dgm:prSet/>
      <dgm:spPr/>
      <dgm:t>
        <a:bodyPr/>
        <a:lstStyle/>
        <a:p>
          <a:pPr rtl="1"/>
          <a:endParaRPr lang="he-IL"/>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כל התשובות נכונות</a:t>
          </a:r>
        </a:p>
      </dgm:t>
    </dgm:pt>
    <dgm:pt modelId="{033B1BD5-F1BB-4CC8-8860-35E8831A449A}" type="parTrans" cxnId="{85F0A6B3-8F85-42EE-BC11-573FC7C83E69}">
      <dgm:prSet/>
      <dgm:spPr/>
      <dgm:t>
        <a:bodyPr/>
        <a:lstStyle/>
        <a:p>
          <a:pPr rtl="1"/>
          <a:endParaRPr lang="he-IL"/>
        </a:p>
      </dgm:t>
    </dgm:pt>
    <dgm:pt modelId="{88688362-570C-404F-A016-46A7A30BC244}" type="sibTrans" cxnId="{85F0A6B3-8F85-42EE-BC11-573FC7C83E69}">
      <dgm:prSet/>
      <dgm:spPr/>
      <dgm:t>
        <a:bodyPr/>
        <a:lstStyle/>
        <a:p>
          <a:pPr rtl="1"/>
          <a:endParaRPr lang="he-IL"/>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המשאבים קיימים בהרבה מדינות</a:t>
          </a:r>
        </a:p>
      </dgm:t>
    </dgm:pt>
    <dgm:pt modelId="{371E57CF-0C5D-4353-9A04-C546E60D39D2}" type="parTrans" cxnId="{1E5B2C0F-5062-4F36-8978-688810528674}">
      <dgm:prSet/>
      <dgm:spPr/>
      <dgm:t>
        <a:bodyPr/>
        <a:lstStyle/>
        <a:p>
          <a:pPr rtl="1"/>
          <a:endParaRPr lang="he-IL"/>
        </a:p>
      </dgm:t>
    </dgm:pt>
    <dgm:pt modelId="{1314308B-865A-47FB-ADFC-E357D26BEB93}" type="sibTrans" cxnId="{1E5B2C0F-5062-4F36-8978-688810528674}">
      <dgm:prSet/>
      <dgm:spPr/>
      <dgm:t>
        <a:bodyPr/>
        <a:lstStyle/>
        <a:p>
          <a:pPr rtl="1"/>
          <a:endParaRPr lang="he-IL"/>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9D8EFE09-E4F4-46F9-8B21-5442288DF29E}" type="presOf" srcId="{21720717-B9A5-4D4B-BFE8-EB7D8CADD8A8}" destId="{EBB06636-F6A4-4288-8824-2AE25D223B6B}" srcOrd="0" destOrd="0" presId="urn:microsoft.com/office/officeart/2005/8/layout/default"/>
    <dgm:cxn modelId="{1E5B2C0F-5062-4F36-8978-688810528674}" srcId="{F8C11088-2805-4EBB-8D74-EADC70747785}" destId="{E940F406-226D-42C4-841C-C263F51EAC01}" srcOrd="3" destOrd="0" parTransId="{371E57CF-0C5D-4353-9A04-C546E60D39D2}" sibTransId="{1314308B-865A-47FB-ADFC-E357D26BEB93}"/>
    <dgm:cxn modelId="{BB17A210-6773-4FCB-BF87-CC1113356EFE}" type="presOf" srcId="{E940F406-226D-42C4-841C-C263F51EAC01}" destId="{33C890E6-5F30-46D5-8ED9-D9264B6AD65C}" srcOrd="0" destOrd="0" presId="urn:microsoft.com/office/officeart/2005/8/layout/default"/>
    <dgm:cxn modelId="{77FFD710-EC8C-447E-9B78-52361CDEE977}" type="presOf" srcId="{A331B64D-19A6-4237-BC12-56941E2F8DCB}" destId="{317D630E-7F4C-48E3-AC5A-1D93EB50A6B4}" srcOrd="0" destOrd="0" presId="urn:microsoft.com/office/officeart/2005/8/layout/default"/>
    <dgm:cxn modelId="{3724D428-9665-4116-BD6D-E42AC78BD69B}" srcId="{F8C11088-2805-4EBB-8D74-EADC70747785}" destId="{A331B64D-19A6-4237-BC12-56941E2F8DCB}" srcOrd="0" destOrd="0" parTransId="{610D7D02-9CD4-4647-A0FE-1D32158376AC}" sibTransId="{985C94D8-5891-4C43-92C4-C1582586865B}"/>
    <dgm:cxn modelId="{677B7D41-CB01-4040-B4C1-9FBF16818AEE}" srcId="{F8C11088-2805-4EBB-8D74-EADC70747785}" destId="{FDD0E706-DACB-4260-A8FC-0C9C02E58DC9}" srcOrd="1" destOrd="0" parTransId="{93E75624-705D-430F-901A-13A57800D15C}" sibTransId="{641E4712-0544-4315-9F85-BCE8734F0DD1}"/>
    <dgm:cxn modelId="{9C43EB43-35C5-436F-AB93-CFDCBB378953}" type="presOf" srcId="{FDD0E706-DACB-4260-A8FC-0C9C02E58DC9}" destId="{43ED6F6E-5AFA-46FE-AE5D-C7C99F43A9CE}" srcOrd="0" destOrd="0" presId="urn:microsoft.com/office/officeart/2005/8/layout/default"/>
    <dgm:cxn modelId="{33B4D54E-C5EF-45FE-A7C5-898FC873D73F}" type="presOf" srcId="{F8C11088-2805-4EBB-8D74-EADC70747785}" destId="{44C4B45C-81AE-46A2-97C2-641087E3312E}"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B5DB11E6-4472-4008-869A-CC7E1D20FFEF}" type="presParOf" srcId="{44C4B45C-81AE-46A2-97C2-641087E3312E}" destId="{317D630E-7F4C-48E3-AC5A-1D93EB50A6B4}" srcOrd="0" destOrd="0" presId="urn:microsoft.com/office/officeart/2005/8/layout/default"/>
    <dgm:cxn modelId="{02A71B70-AD3C-42CF-B871-B28CDF8C73B5}" type="presParOf" srcId="{44C4B45C-81AE-46A2-97C2-641087E3312E}" destId="{D65DA9C5-8109-4366-8E6D-865D50B3451E}" srcOrd="1" destOrd="0" presId="urn:microsoft.com/office/officeart/2005/8/layout/default"/>
    <dgm:cxn modelId="{3B987715-E4FD-47C7-8A93-C284778F68D0}" type="presParOf" srcId="{44C4B45C-81AE-46A2-97C2-641087E3312E}" destId="{43ED6F6E-5AFA-46FE-AE5D-C7C99F43A9CE}" srcOrd="2" destOrd="0" presId="urn:microsoft.com/office/officeart/2005/8/layout/default"/>
    <dgm:cxn modelId="{A242BF88-62A6-4AF9-9E57-1E62F9914FA8}" type="presParOf" srcId="{44C4B45C-81AE-46A2-97C2-641087E3312E}" destId="{503B0581-CB72-4CB3-A051-41D7BA2D6F00}" srcOrd="3" destOrd="0" presId="urn:microsoft.com/office/officeart/2005/8/layout/default"/>
    <dgm:cxn modelId="{6BBFA719-417A-480E-9C62-B0E6D9B8D6BD}" type="presParOf" srcId="{44C4B45C-81AE-46A2-97C2-641087E3312E}" destId="{EBB06636-F6A4-4288-8824-2AE25D223B6B}" srcOrd="4" destOrd="0" presId="urn:microsoft.com/office/officeart/2005/8/layout/default"/>
    <dgm:cxn modelId="{FBC45516-A52B-4D49-837D-8411B991A4E9}" type="presParOf" srcId="{44C4B45C-81AE-46A2-97C2-641087E3312E}" destId="{369241F7-B8BA-48ED-B63C-55365B369FA0}" srcOrd="5" destOrd="0" presId="urn:microsoft.com/office/officeart/2005/8/layout/default"/>
    <dgm:cxn modelId="{70ECBD2D-D2B0-42C7-96DB-D03674AEF577}"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A331B64D-19A6-4237-BC12-56941E2F8DCB}">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מטורבינה בתוך מגנט</a:t>
          </a:r>
        </a:p>
      </dgm:t>
    </dgm:pt>
    <dgm:pt modelId="{610D7D02-9CD4-4647-A0FE-1D32158376AC}" type="par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985C94D8-5891-4C43-92C4-C1582586865B}" type="sib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ממגנט בתוך סליל</a:t>
          </a:r>
        </a:p>
      </dgm:t>
    </dgm:pt>
    <dgm:pt modelId="{93E75624-705D-430F-901A-13A57800D15C}" type="par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641E4712-0544-4315-9F85-BCE8734F0DD1}" type="sib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כל התשובות נכונות</a:t>
          </a:r>
        </a:p>
      </dgm:t>
    </dgm:pt>
    <dgm:pt modelId="{033B1BD5-F1BB-4CC8-8860-35E8831A449A}" type="par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88688362-570C-404F-A016-46A7A30BC244}" type="sib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מסליל בתוך טורבינה</a:t>
          </a:r>
        </a:p>
      </dgm:t>
    </dgm:pt>
    <dgm:pt modelId="{371E57CF-0C5D-4353-9A04-C546E60D39D2}" type="par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1314308B-865A-47FB-ADFC-E357D26BEB93}" type="sib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1E5B2C0F-5062-4F36-8978-688810528674}" srcId="{F8C11088-2805-4EBB-8D74-EADC70747785}" destId="{E940F406-226D-42C4-841C-C263F51EAC01}" srcOrd="3" destOrd="0" parTransId="{371E57CF-0C5D-4353-9A04-C546E60D39D2}" sibTransId="{1314308B-865A-47FB-ADFC-E357D26BEB93}"/>
    <dgm:cxn modelId="{3724D428-9665-4116-BD6D-E42AC78BD69B}" srcId="{F8C11088-2805-4EBB-8D74-EADC70747785}" destId="{A331B64D-19A6-4237-BC12-56941E2F8DCB}" srcOrd="0" destOrd="0" parTransId="{610D7D02-9CD4-4647-A0FE-1D32158376AC}" sibTransId="{985C94D8-5891-4C43-92C4-C1582586865B}"/>
    <dgm:cxn modelId="{677B7D41-CB01-4040-B4C1-9FBF16818AEE}" srcId="{F8C11088-2805-4EBB-8D74-EADC70747785}" destId="{FDD0E706-DACB-4260-A8FC-0C9C02E58DC9}" srcOrd="1" destOrd="0" parTransId="{93E75624-705D-430F-901A-13A57800D15C}" sibTransId="{641E4712-0544-4315-9F85-BCE8734F0DD1}"/>
    <dgm:cxn modelId="{19009941-C4B7-4E4E-A3B7-0EBA601D4535}" type="presOf" srcId="{21720717-B9A5-4D4B-BFE8-EB7D8CADD8A8}" destId="{EBB06636-F6A4-4288-8824-2AE25D223B6B}" srcOrd="0" destOrd="0" presId="urn:microsoft.com/office/officeart/2005/8/layout/default"/>
    <dgm:cxn modelId="{AD642472-D099-4FEA-B38D-9DB23ADD04DE}" type="presOf" srcId="{FDD0E706-DACB-4260-A8FC-0C9C02E58DC9}" destId="{43ED6F6E-5AFA-46FE-AE5D-C7C99F43A9CE}"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129568B8-72A8-40A3-879B-F8BD8A70DA9D}" type="presOf" srcId="{E940F406-226D-42C4-841C-C263F51EAC01}" destId="{33C890E6-5F30-46D5-8ED9-D9264B6AD65C}" srcOrd="0" destOrd="0" presId="urn:microsoft.com/office/officeart/2005/8/layout/default"/>
    <dgm:cxn modelId="{FA09AFE6-DC07-4E03-8BD4-068CEBFAF59B}" type="presOf" srcId="{A331B64D-19A6-4237-BC12-56941E2F8DCB}" destId="{317D630E-7F4C-48E3-AC5A-1D93EB50A6B4}" srcOrd="0" destOrd="0" presId="urn:microsoft.com/office/officeart/2005/8/layout/default"/>
    <dgm:cxn modelId="{2FA39EF7-9389-4C98-966E-20ED216B226D}" type="presOf" srcId="{F8C11088-2805-4EBB-8D74-EADC70747785}" destId="{44C4B45C-81AE-46A2-97C2-641087E3312E}" srcOrd="0" destOrd="0" presId="urn:microsoft.com/office/officeart/2005/8/layout/default"/>
    <dgm:cxn modelId="{E140D9CE-8BD0-491E-995E-CB7F5E09D945}" type="presParOf" srcId="{44C4B45C-81AE-46A2-97C2-641087E3312E}" destId="{317D630E-7F4C-48E3-AC5A-1D93EB50A6B4}" srcOrd="0" destOrd="0" presId="urn:microsoft.com/office/officeart/2005/8/layout/default"/>
    <dgm:cxn modelId="{91F370D7-62B1-451B-8C44-F0AA806E09E6}" type="presParOf" srcId="{44C4B45C-81AE-46A2-97C2-641087E3312E}" destId="{D65DA9C5-8109-4366-8E6D-865D50B3451E}" srcOrd="1" destOrd="0" presId="urn:microsoft.com/office/officeart/2005/8/layout/default"/>
    <dgm:cxn modelId="{67536779-27EC-4983-95AD-49F26CB69263}" type="presParOf" srcId="{44C4B45C-81AE-46A2-97C2-641087E3312E}" destId="{43ED6F6E-5AFA-46FE-AE5D-C7C99F43A9CE}" srcOrd="2" destOrd="0" presId="urn:microsoft.com/office/officeart/2005/8/layout/default"/>
    <dgm:cxn modelId="{89CE8264-1A50-479C-ACE8-7FAE0C87CC2F}" type="presParOf" srcId="{44C4B45C-81AE-46A2-97C2-641087E3312E}" destId="{503B0581-CB72-4CB3-A051-41D7BA2D6F00}" srcOrd="3" destOrd="0" presId="urn:microsoft.com/office/officeart/2005/8/layout/default"/>
    <dgm:cxn modelId="{98C9D3F2-825E-424C-9183-42996B621DAF}" type="presParOf" srcId="{44C4B45C-81AE-46A2-97C2-641087E3312E}" destId="{EBB06636-F6A4-4288-8824-2AE25D223B6B}" srcOrd="4" destOrd="0" presId="urn:microsoft.com/office/officeart/2005/8/layout/default"/>
    <dgm:cxn modelId="{4FAA2FAB-28A6-4943-853E-0B8B62B5C875}" type="presParOf" srcId="{44C4B45C-81AE-46A2-97C2-641087E3312E}" destId="{369241F7-B8BA-48ED-B63C-55365B369FA0}" srcOrd="5" destOrd="0" presId="urn:microsoft.com/office/officeart/2005/8/layout/default"/>
    <dgm:cxn modelId="{B21F8383-AE25-43D5-AD8D-DABDC63692D0}"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ממגנט בתוך סליל</a:t>
          </a:r>
        </a:p>
      </dgm:t>
    </dgm:pt>
    <dgm:pt modelId="{93E75624-705D-430F-901A-13A57800D15C}" type="parTrans" cxnId="{677B7D41-CB01-4040-B4C1-9FBF16818AEE}">
      <dgm:prSet/>
      <dgm:spPr/>
      <dgm:t>
        <a:bodyPr/>
        <a:lstStyle/>
        <a:p>
          <a:pPr rtl="1"/>
          <a:endParaRPr lang="he-IL"/>
        </a:p>
      </dgm:t>
    </dgm:pt>
    <dgm:pt modelId="{641E4712-0544-4315-9F85-BCE8734F0DD1}" type="sibTrans" cxnId="{677B7D41-CB01-4040-B4C1-9FBF16818AEE}">
      <dgm:prSet/>
      <dgm:spPr/>
      <dgm:t>
        <a:bodyPr/>
        <a:lstStyle/>
        <a:p>
          <a:pPr rtl="1"/>
          <a:endParaRPr lang="he-IL"/>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כל התשובות נכונות</a:t>
          </a:r>
        </a:p>
      </dgm:t>
    </dgm:pt>
    <dgm:pt modelId="{033B1BD5-F1BB-4CC8-8860-35E8831A449A}" type="parTrans" cxnId="{85F0A6B3-8F85-42EE-BC11-573FC7C83E69}">
      <dgm:prSet/>
      <dgm:spPr/>
      <dgm:t>
        <a:bodyPr/>
        <a:lstStyle/>
        <a:p>
          <a:pPr rtl="1"/>
          <a:endParaRPr lang="he-IL"/>
        </a:p>
      </dgm:t>
    </dgm:pt>
    <dgm:pt modelId="{88688362-570C-404F-A016-46A7A30BC244}" type="sibTrans" cxnId="{85F0A6B3-8F85-42EE-BC11-573FC7C83E69}">
      <dgm:prSet/>
      <dgm:spPr/>
      <dgm:t>
        <a:bodyPr/>
        <a:lstStyle/>
        <a:p>
          <a:pPr rtl="1"/>
          <a:endParaRPr lang="he-IL"/>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מסליל בתוך טורבינה</a:t>
          </a:r>
        </a:p>
      </dgm:t>
    </dgm:pt>
    <dgm:pt modelId="{371E57CF-0C5D-4353-9A04-C546E60D39D2}" type="parTrans" cxnId="{1E5B2C0F-5062-4F36-8978-688810528674}">
      <dgm:prSet/>
      <dgm:spPr/>
      <dgm:t>
        <a:bodyPr/>
        <a:lstStyle/>
        <a:p>
          <a:pPr rtl="1"/>
          <a:endParaRPr lang="he-IL"/>
        </a:p>
      </dgm:t>
    </dgm:pt>
    <dgm:pt modelId="{1314308B-865A-47FB-ADFC-E357D26BEB93}" type="sibTrans" cxnId="{1E5B2C0F-5062-4F36-8978-688810528674}">
      <dgm:prSet/>
      <dgm:spPr/>
      <dgm:t>
        <a:bodyPr/>
        <a:lstStyle/>
        <a:p>
          <a:pPr rtl="1"/>
          <a:endParaRPr lang="he-IL"/>
        </a:p>
      </dgm:t>
    </dgm:pt>
    <dgm:pt modelId="{A331B64D-19A6-4237-BC12-56941E2F8DCB}">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מטורבינה בתוך מגנט</a:t>
          </a:r>
        </a:p>
      </dgm:t>
    </dgm:pt>
    <dgm:pt modelId="{985C94D8-5891-4C43-92C4-C1582586865B}" type="sibTrans" cxnId="{3724D428-9665-4116-BD6D-E42AC78BD69B}">
      <dgm:prSet/>
      <dgm:spPr/>
      <dgm:t>
        <a:bodyPr/>
        <a:lstStyle/>
        <a:p>
          <a:pPr rtl="1"/>
          <a:endParaRPr lang="he-IL"/>
        </a:p>
      </dgm:t>
    </dgm:pt>
    <dgm:pt modelId="{610D7D02-9CD4-4647-A0FE-1D32158376AC}" type="parTrans" cxnId="{3724D428-9665-4116-BD6D-E42AC78BD69B}">
      <dgm:prSet/>
      <dgm:spPr/>
      <dgm:t>
        <a:bodyPr/>
        <a:lstStyle/>
        <a:p>
          <a:pPr rtl="1"/>
          <a:endParaRPr lang="he-IL"/>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1E5B2C0F-5062-4F36-8978-688810528674}" srcId="{F8C11088-2805-4EBB-8D74-EADC70747785}" destId="{E940F406-226D-42C4-841C-C263F51EAC01}" srcOrd="3" destOrd="0" parTransId="{371E57CF-0C5D-4353-9A04-C546E60D39D2}" sibTransId="{1314308B-865A-47FB-ADFC-E357D26BEB93}"/>
    <dgm:cxn modelId="{97E37C15-D4E3-4529-8D61-3EDBE9D49996}" type="presOf" srcId="{21720717-B9A5-4D4B-BFE8-EB7D8CADD8A8}" destId="{EBB06636-F6A4-4288-8824-2AE25D223B6B}" srcOrd="0" destOrd="0" presId="urn:microsoft.com/office/officeart/2005/8/layout/default"/>
    <dgm:cxn modelId="{3724D428-9665-4116-BD6D-E42AC78BD69B}" srcId="{F8C11088-2805-4EBB-8D74-EADC70747785}" destId="{A331B64D-19A6-4237-BC12-56941E2F8DCB}" srcOrd="0" destOrd="0" parTransId="{610D7D02-9CD4-4647-A0FE-1D32158376AC}" sibTransId="{985C94D8-5891-4C43-92C4-C1582586865B}"/>
    <dgm:cxn modelId="{9A90883C-8979-4DDE-BDF9-FC60567F584F}" type="presOf" srcId="{FDD0E706-DACB-4260-A8FC-0C9C02E58DC9}" destId="{43ED6F6E-5AFA-46FE-AE5D-C7C99F43A9CE}" srcOrd="0" destOrd="0" presId="urn:microsoft.com/office/officeart/2005/8/layout/default"/>
    <dgm:cxn modelId="{677B7D41-CB01-4040-B4C1-9FBF16818AEE}" srcId="{F8C11088-2805-4EBB-8D74-EADC70747785}" destId="{FDD0E706-DACB-4260-A8FC-0C9C02E58DC9}" srcOrd="1" destOrd="0" parTransId="{93E75624-705D-430F-901A-13A57800D15C}" sibTransId="{641E4712-0544-4315-9F85-BCE8734F0DD1}"/>
    <dgm:cxn modelId="{FBC84563-B93B-4E6B-9475-F259D3A738F9}" type="presOf" srcId="{A331B64D-19A6-4237-BC12-56941E2F8DCB}" destId="{317D630E-7F4C-48E3-AC5A-1D93EB50A6B4}" srcOrd="0" destOrd="0" presId="urn:microsoft.com/office/officeart/2005/8/layout/default"/>
    <dgm:cxn modelId="{3379A08D-0D5A-41B7-B911-89843701382C}" type="presOf" srcId="{F8C11088-2805-4EBB-8D74-EADC70747785}" destId="{44C4B45C-81AE-46A2-97C2-641087E3312E}" srcOrd="0" destOrd="0" presId="urn:microsoft.com/office/officeart/2005/8/layout/default"/>
    <dgm:cxn modelId="{C2E5008F-B623-4A27-9C8C-BAC925B90F99}" type="presOf" srcId="{E940F406-226D-42C4-841C-C263F51EAC01}" destId="{33C890E6-5F30-46D5-8ED9-D9264B6AD65C}"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92066695-3E26-472E-B00C-D8332219FF9B}" type="presParOf" srcId="{44C4B45C-81AE-46A2-97C2-641087E3312E}" destId="{317D630E-7F4C-48E3-AC5A-1D93EB50A6B4}" srcOrd="0" destOrd="0" presId="urn:microsoft.com/office/officeart/2005/8/layout/default"/>
    <dgm:cxn modelId="{E125E447-291E-4EF2-B24B-307752CFA1AA}" type="presParOf" srcId="{44C4B45C-81AE-46A2-97C2-641087E3312E}" destId="{D65DA9C5-8109-4366-8E6D-865D50B3451E}" srcOrd="1" destOrd="0" presId="urn:microsoft.com/office/officeart/2005/8/layout/default"/>
    <dgm:cxn modelId="{9B13874D-D983-4308-B88D-C6A4B226E1DC}" type="presParOf" srcId="{44C4B45C-81AE-46A2-97C2-641087E3312E}" destId="{43ED6F6E-5AFA-46FE-AE5D-C7C99F43A9CE}" srcOrd="2" destOrd="0" presId="urn:microsoft.com/office/officeart/2005/8/layout/default"/>
    <dgm:cxn modelId="{E4B6FEA0-302A-4CC8-B6CE-1EEDF6223633}" type="presParOf" srcId="{44C4B45C-81AE-46A2-97C2-641087E3312E}" destId="{503B0581-CB72-4CB3-A051-41D7BA2D6F00}" srcOrd="3" destOrd="0" presId="urn:microsoft.com/office/officeart/2005/8/layout/default"/>
    <dgm:cxn modelId="{111F8726-7FDF-40A4-A56F-DAA23B97D5AB}" type="presParOf" srcId="{44C4B45C-81AE-46A2-97C2-641087E3312E}" destId="{EBB06636-F6A4-4288-8824-2AE25D223B6B}" srcOrd="4" destOrd="0" presId="urn:microsoft.com/office/officeart/2005/8/layout/default"/>
    <dgm:cxn modelId="{A08E437F-533F-414D-8C00-8FB1E2184B27}" type="presParOf" srcId="{44C4B45C-81AE-46A2-97C2-641087E3312E}" destId="{369241F7-B8BA-48ED-B63C-55365B369FA0}" srcOrd="5" destOrd="0" presId="urn:microsoft.com/office/officeart/2005/8/layout/default"/>
    <dgm:cxn modelId="{4FE2617D-BDE9-4EBD-832D-3550EFB7E325}"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A331B64D-19A6-4237-BC12-56941E2F8DCB}">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כיבוי אור בחדר ריק</a:t>
          </a:r>
        </a:p>
      </dgm:t>
    </dgm:pt>
    <dgm:pt modelId="{610D7D02-9CD4-4647-A0FE-1D32158376AC}" type="par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985C94D8-5891-4C43-92C4-C1582586865B}" type="sib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השקיה בשעות הערב</a:t>
          </a:r>
        </a:p>
      </dgm:t>
    </dgm:pt>
    <dgm:pt modelId="{93E75624-705D-430F-901A-13A57800D15C}" type="par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641E4712-0544-4315-9F85-BCE8734F0DD1}" type="sib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לא להשתמש בחשמל כלל</a:t>
          </a:r>
        </a:p>
      </dgm:t>
    </dgm:pt>
    <dgm:pt modelId="{033B1BD5-F1BB-4CC8-8860-35E8831A449A}" type="par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88688362-570C-404F-A016-46A7A30BC244}" type="sib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כיבוי המקרר בכל ערב</a:t>
          </a:r>
        </a:p>
      </dgm:t>
    </dgm:pt>
    <dgm:pt modelId="{371E57CF-0C5D-4353-9A04-C546E60D39D2}" type="par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1314308B-865A-47FB-ADFC-E357D26BEB93}" type="sib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1E5B2C0F-5062-4F36-8978-688810528674}" srcId="{F8C11088-2805-4EBB-8D74-EADC70747785}" destId="{E940F406-226D-42C4-841C-C263F51EAC01}" srcOrd="3" destOrd="0" parTransId="{371E57CF-0C5D-4353-9A04-C546E60D39D2}" sibTransId="{1314308B-865A-47FB-ADFC-E357D26BEB93}"/>
    <dgm:cxn modelId="{3724D428-9665-4116-BD6D-E42AC78BD69B}" srcId="{F8C11088-2805-4EBB-8D74-EADC70747785}" destId="{A331B64D-19A6-4237-BC12-56941E2F8DCB}" srcOrd="0" destOrd="0" parTransId="{610D7D02-9CD4-4647-A0FE-1D32158376AC}" sibTransId="{985C94D8-5891-4C43-92C4-C1582586865B}"/>
    <dgm:cxn modelId="{098FA42C-46D9-4CB1-8376-608CC470AE3C}" type="presOf" srcId="{FDD0E706-DACB-4260-A8FC-0C9C02E58DC9}" destId="{43ED6F6E-5AFA-46FE-AE5D-C7C99F43A9CE}" srcOrd="0" destOrd="0" presId="urn:microsoft.com/office/officeart/2005/8/layout/default"/>
    <dgm:cxn modelId="{677B7D41-CB01-4040-B4C1-9FBF16818AEE}" srcId="{F8C11088-2805-4EBB-8D74-EADC70747785}" destId="{FDD0E706-DACB-4260-A8FC-0C9C02E58DC9}" srcOrd="1" destOrd="0" parTransId="{93E75624-705D-430F-901A-13A57800D15C}" sibTransId="{641E4712-0544-4315-9F85-BCE8734F0DD1}"/>
    <dgm:cxn modelId="{9D9FDA7B-8956-4659-BF73-9DF35FF39BA1}" type="presOf" srcId="{F8C11088-2805-4EBB-8D74-EADC70747785}" destId="{44C4B45C-81AE-46A2-97C2-641087E3312E}"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D946B7C8-9177-43A7-9B9A-765C3BF33E51}" type="presOf" srcId="{A331B64D-19A6-4237-BC12-56941E2F8DCB}" destId="{317D630E-7F4C-48E3-AC5A-1D93EB50A6B4}" srcOrd="0" destOrd="0" presId="urn:microsoft.com/office/officeart/2005/8/layout/default"/>
    <dgm:cxn modelId="{9F11AADB-505A-43A7-B843-2E820A8DF6FA}" type="presOf" srcId="{21720717-B9A5-4D4B-BFE8-EB7D8CADD8A8}" destId="{EBB06636-F6A4-4288-8824-2AE25D223B6B}" srcOrd="0" destOrd="0" presId="urn:microsoft.com/office/officeart/2005/8/layout/default"/>
    <dgm:cxn modelId="{D57106F3-61CA-4072-94AF-8174C28257C0}" type="presOf" srcId="{E940F406-226D-42C4-841C-C263F51EAC01}" destId="{33C890E6-5F30-46D5-8ED9-D9264B6AD65C}" srcOrd="0" destOrd="0" presId="urn:microsoft.com/office/officeart/2005/8/layout/default"/>
    <dgm:cxn modelId="{F5C8906A-D92A-4965-AF7E-CB2B3FD131D2}" type="presParOf" srcId="{44C4B45C-81AE-46A2-97C2-641087E3312E}" destId="{317D630E-7F4C-48E3-AC5A-1D93EB50A6B4}" srcOrd="0" destOrd="0" presId="urn:microsoft.com/office/officeart/2005/8/layout/default"/>
    <dgm:cxn modelId="{CB29D152-3245-4681-A223-CDB86CFF7B18}" type="presParOf" srcId="{44C4B45C-81AE-46A2-97C2-641087E3312E}" destId="{D65DA9C5-8109-4366-8E6D-865D50B3451E}" srcOrd="1" destOrd="0" presId="urn:microsoft.com/office/officeart/2005/8/layout/default"/>
    <dgm:cxn modelId="{51CACE6A-CDB5-4566-99FF-9DD3CB80F3E7}" type="presParOf" srcId="{44C4B45C-81AE-46A2-97C2-641087E3312E}" destId="{43ED6F6E-5AFA-46FE-AE5D-C7C99F43A9CE}" srcOrd="2" destOrd="0" presId="urn:microsoft.com/office/officeart/2005/8/layout/default"/>
    <dgm:cxn modelId="{C3A298D6-F36A-4228-84DC-57E9D90B2AEE}" type="presParOf" srcId="{44C4B45C-81AE-46A2-97C2-641087E3312E}" destId="{503B0581-CB72-4CB3-A051-41D7BA2D6F00}" srcOrd="3" destOrd="0" presId="urn:microsoft.com/office/officeart/2005/8/layout/default"/>
    <dgm:cxn modelId="{10D907FB-3092-407E-9E57-3CA2F70ECDD7}" type="presParOf" srcId="{44C4B45C-81AE-46A2-97C2-641087E3312E}" destId="{EBB06636-F6A4-4288-8824-2AE25D223B6B}" srcOrd="4" destOrd="0" presId="urn:microsoft.com/office/officeart/2005/8/layout/default"/>
    <dgm:cxn modelId="{DCA2BD83-9282-4749-8051-1C48DBC7C942}" type="presParOf" srcId="{44C4B45C-81AE-46A2-97C2-641087E3312E}" destId="{369241F7-B8BA-48ED-B63C-55365B369FA0}" srcOrd="5" destOrd="0" presId="urn:microsoft.com/office/officeart/2005/8/layout/default"/>
    <dgm:cxn modelId="{5585297C-64FB-4BEC-9E9C-805716693253}"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A331B64D-19A6-4237-BC12-56941E2F8DCB}">
      <dgm:prSet phldrT="[טקסט]" custT="1"/>
      <dgm:spPr/>
      <dgm:t>
        <a:bodyPr/>
        <a:lstStyle/>
        <a:p>
          <a:pPr rtl="1"/>
          <a:r>
            <a:rPr lang="he-IL" sz="4000" dirty="0">
              <a:solidFill>
                <a:schemeClr val="tx1"/>
              </a:solidFill>
              <a:latin typeface="Calibri" panose="020F0502020204030204" pitchFamily="34" charset="0"/>
              <a:cs typeface="Calibri" panose="020F0502020204030204" pitchFamily="34" charset="0"/>
            </a:rPr>
            <a:t>כיבוי אור בחדר ריק</a:t>
          </a:r>
        </a:p>
      </dgm:t>
    </dgm:pt>
    <dgm:pt modelId="{610D7D02-9CD4-4647-A0FE-1D32158376AC}" type="parTrans" cxnId="{3724D428-9665-4116-BD6D-E42AC78BD69B}">
      <dgm:prSet/>
      <dgm:spPr/>
      <dgm:t>
        <a:bodyPr/>
        <a:lstStyle/>
        <a:p>
          <a:pPr rtl="1"/>
          <a:endParaRPr lang="he-IL"/>
        </a:p>
      </dgm:t>
    </dgm:pt>
    <dgm:pt modelId="{985C94D8-5891-4C43-92C4-C1582586865B}" type="sibTrans" cxnId="{3724D428-9665-4116-BD6D-E42AC78BD69B}">
      <dgm:prSet/>
      <dgm:spPr/>
      <dgm:t>
        <a:bodyPr/>
        <a:lstStyle/>
        <a:p>
          <a:pPr rtl="1"/>
          <a:endParaRPr lang="he-IL"/>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השקיה בשעות הערב</a:t>
          </a:r>
        </a:p>
      </dgm:t>
    </dgm:pt>
    <dgm:pt modelId="{93E75624-705D-430F-901A-13A57800D15C}" type="parTrans" cxnId="{677B7D41-CB01-4040-B4C1-9FBF16818AEE}">
      <dgm:prSet/>
      <dgm:spPr/>
      <dgm:t>
        <a:bodyPr/>
        <a:lstStyle/>
        <a:p>
          <a:pPr rtl="1"/>
          <a:endParaRPr lang="he-IL"/>
        </a:p>
      </dgm:t>
    </dgm:pt>
    <dgm:pt modelId="{641E4712-0544-4315-9F85-BCE8734F0DD1}" type="sibTrans" cxnId="{677B7D41-CB01-4040-B4C1-9FBF16818AEE}">
      <dgm:prSet/>
      <dgm:spPr/>
      <dgm:t>
        <a:bodyPr/>
        <a:lstStyle/>
        <a:p>
          <a:pPr rtl="1"/>
          <a:endParaRPr lang="he-IL"/>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לא להשתמש בחשמל כלל</a:t>
          </a:r>
        </a:p>
      </dgm:t>
    </dgm:pt>
    <dgm:pt modelId="{033B1BD5-F1BB-4CC8-8860-35E8831A449A}" type="parTrans" cxnId="{85F0A6B3-8F85-42EE-BC11-573FC7C83E69}">
      <dgm:prSet/>
      <dgm:spPr/>
      <dgm:t>
        <a:bodyPr/>
        <a:lstStyle/>
        <a:p>
          <a:pPr rtl="1"/>
          <a:endParaRPr lang="he-IL"/>
        </a:p>
      </dgm:t>
    </dgm:pt>
    <dgm:pt modelId="{88688362-570C-404F-A016-46A7A30BC244}" type="sibTrans" cxnId="{85F0A6B3-8F85-42EE-BC11-573FC7C83E69}">
      <dgm:prSet/>
      <dgm:spPr/>
      <dgm:t>
        <a:bodyPr/>
        <a:lstStyle/>
        <a:p>
          <a:pPr rtl="1"/>
          <a:endParaRPr lang="he-IL"/>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כיבוי המקרר בכל ערב</a:t>
          </a:r>
        </a:p>
      </dgm:t>
    </dgm:pt>
    <dgm:pt modelId="{371E57CF-0C5D-4353-9A04-C546E60D39D2}" type="parTrans" cxnId="{1E5B2C0F-5062-4F36-8978-688810528674}">
      <dgm:prSet/>
      <dgm:spPr/>
      <dgm:t>
        <a:bodyPr/>
        <a:lstStyle/>
        <a:p>
          <a:pPr rtl="1"/>
          <a:endParaRPr lang="he-IL"/>
        </a:p>
      </dgm:t>
    </dgm:pt>
    <dgm:pt modelId="{1314308B-865A-47FB-ADFC-E357D26BEB93}" type="sibTrans" cxnId="{1E5B2C0F-5062-4F36-8978-688810528674}">
      <dgm:prSet/>
      <dgm:spPr/>
      <dgm:t>
        <a:bodyPr/>
        <a:lstStyle/>
        <a:p>
          <a:pPr rtl="1"/>
          <a:endParaRPr lang="he-IL"/>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1E5B2C0F-5062-4F36-8978-688810528674}" srcId="{F8C11088-2805-4EBB-8D74-EADC70747785}" destId="{E940F406-226D-42C4-841C-C263F51EAC01}" srcOrd="3" destOrd="0" parTransId="{371E57CF-0C5D-4353-9A04-C546E60D39D2}" sibTransId="{1314308B-865A-47FB-ADFC-E357D26BEB93}"/>
    <dgm:cxn modelId="{DCA38028-E41E-4B81-B54E-93603D83F149}" type="presOf" srcId="{E940F406-226D-42C4-841C-C263F51EAC01}" destId="{33C890E6-5F30-46D5-8ED9-D9264B6AD65C}" srcOrd="0" destOrd="0" presId="urn:microsoft.com/office/officeart/2005/8/layout/default"/>
    <dgm:cxn modelId="{3724D428-9665-4116-BD6D-E42AC78BD69B}" srcId="{F8C11088-2805-4EBB-8D74-EADC70747785}" destId="{A331B64D-19A6-4237-BC12-56941E2F8DCB}" srcOrd="0" destOrd="0" parTransId="{610D7D02-9CD4-4647-A0FE-1D32158376AC}" sibTransId="{985C94D8-5891-4C43-92C4-C1582586865B}"/>
    <dgm:cxn modelId="{677B7D41-CB01-4040-B4C1-9FBF16818AEE}" srcId="{F8C11088-2805-4EBB-8D74-EADC70747785}" destId="{FDD0E706-DACB-4260-A8FC-0C9C02E58DC9}" srcOrd="1" destOrd="0" parTransId="{93E75624-705D-430F-901A-13A57800D15C}" sibTransId="{641E4712-0544-4315-9F85-BCE8734F0DD1}"/>
    <dgm:cxn modelId="{C17AE983-ADBA-410A-B717-A00E5FF7BB60}" type="presOf" srcId="{A331B64D-19A6-4237-BC12-56941E2F8DCB}" destId="{317D630E-7F4C-48E3-AC5A-1D93EB50A6B4}" srcOrd="0" destOrd="0" presId="urn:microsoft.com/office/officeart/2005/8/layout/default"/>
    <dgm:cxn modelId="{18614996-DE13-4B79-B2A6-F9C885594650}" type="presOf" srcId="{F8C11088-2805-4EBB-8D74-EADC70747785}" destId="{44C4B45C-81AE-46A2-97C2-641087E3312E}"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BB9DA9C9-22BC-4646-9661-4303167B2F9B}" type="presOf" srcId="{21720717-B9A5-4D4B-BFE8-EB7D8CADD8A8}" destId="{EBB06636-F6A4-4288-8824-2AE25D223B6B}" srcOrd="0" destOrd="0" presId="urn:microsoft.com/office/officeart/2005/8/layout/default"/>
    <dgm:cxn modelId="{F5DDD9FC-88D3-42EA-B503-8D92746FBBD0}" type="presOf" srcId="{FDD0E706-DACB-4260-A8FC-0C9C02E58DC9}" destId="{43ED6F6E-5AFA-46FE-AE5D-C7C99F43A9CE}" srcOrd="0" destOrd="0" presId="urn:microsoft.com/office/officeart/2005/8/layout/default"/>
    <dgm:cxn modelId="{AE535362-29D6-4910-BA83-3BE105AF6270}" type="presParOf" srcId="{44C4B45C-81AE-46A2-97C2-641087E3312E}" destId="{317D630E-7F4C-48E3-AC5A-1D93EB50A6B4}" srcOrd="0" destOrd="0" presId="urn:microsoft.com/office/officeart/2005/8/layout/default"/>
    <dgm:cxn modelId="{C9B86652-9856-4002-8389-B47666EDD96F}" type="presParOf" srcId="{44C4B45C-81AE-46A2-97C2-641087E3312E}" destId="{D65DA9C5-8109-4366-8E6D-865D50B3451E}" srcOrd="1" destOrd="0" presId="urn:microsoft.com/office/officeart/2005/8/layout/default"/>
    <dgm:cxn modelId="{6B3649FF-E852-44E9-B786-FD37A2CEFCAF}" type="presParOf" srcId="{44C4B45C-81AE-46A2-97C2-641087E3312E}" destId="{43ED6F6E-5AFA-46FE-AE5D-C7C99F43A9CE}" srcOrd="2" destOrd="0" presId="urn:microsoft.com/office/officeart/2005/8/layout/default"/>
    <dgm:cxn modelId="{6580C3B9-43E5-4C55-9E11-AAB16C535EA5}" type="presParOf" srcId="{44C4B45C-81AE-46A2-97C2-641087E3312E}" destId="{503B0581-CB72-4CB3-A051-41D7BA2D6F00}" srcOrd="3" destOrd="0" presId="urn:microsoft.com/office/officeart/2005/8/layout/default"/>
    <dgm:cxn modelId="{7E9DDB6A-2538-48BF-BCF3-61EF16DD814B}" type="presParOf" srcId="{44C4B45C-81AE-46A2-97C2-641087E3312E}" destId="{EBB06636-F6A4-4288-8824-2AE25D223B6B}" srcOrd="4" destOrd="0" presId="urn:microsoft.com/office/officeart/2005/8/layout/default"/>
    <dgm:cxn modelId="{5E80BA8E-7C4D-4D94-8C26-FFC9511C9572}" type="presParOf" srcId="{44C4B45C-81AE-46A2-97C2-641087E3312E}" destId="{369241F7-B8BA-48ED-B63C-55365B369FA0}" srcOrd="5" destOrd="0" presId="urn:microsoft.com/office/officeart/2005/8/layout/default"/>
    <dgm:cxn modelId="{08C49300-1459-450D-BE6D-A8B5EEB9224B}"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32CBE8-F66B-4186-B583-EECDF18A3784}" type="doc">
      <dgm:prSet loTypeId="urn:microsoft.com/office/officeart/2005/8/layout/process1" loCatId="process" qsTypeId="urn:microsoft.com/office/officeart/2005/8/quickstyle/3d2" qsCatId="3D" csTypeId="urn:microsoft.com/office/officeart/2005/8/colors/colorful4" csCatId="colorful" phldr="1"/>
      <dgm:spPr/>
    </dgm:pt>
    <dgm:pt modelId="{1740349B-4B38-4ABD-B241-C6B9FB7F1C99}">
      <dgm:prSet phldrT="[טקסט]"/>
      <dgm:spPr/>
      <dgm:t>
        <a:bodyPr/>
        <a:lstStyle/>
        <a:p>
          <a:pPr rtl="1"/>
          <a:r>
            <a:rPr lang="he-IL" dirty="0">
              <a:solidFill>
                <a:schemeClr val="tx1"/>
              </a:solidFill>
            </a:rPr>
            <a:t>הטורבינה</a:t>
          </a:r>
        </a:p>
      </dgm:t>
    </dgm:pt>
    <dgm:pt modelId="{F283A94E-FCF1-4207-8604-C7E2EF608D79}" type="parTrans" cxnId="{A83AC691-A0DC-496C-AF7E-00D22D733A50}">
      <dgm:prSet/>
      <dgm:spPr/>
      <dgm:t>
        <a:bodyPr/>
        <a:lstStyle/>
        <a:p>
          <a:pPr rtl="1"/>
          <a:endParaRPr lang="he-IL"/>
        </a:p>
      </dgm:t>
    </dgm:pt>
    <dgm:pt modelId="{48A4D9FB-4159-47D1-9BBD-05A9F2B27DA3}" type="sibTrans" cxnId="{A83AC691-A0DC-496C-AF7E-00D22D733A50}">
      <dgm:prSet/>
      <dgm:spPr/>
      <dgm:t>
        <a:bodyPr/>
        <a:lstStyle/>
        <a:p>
          <a:pPr rtl="1"/>
          <a:endParaRPr lang="he-IL"/>
        </a:p>
      </dgm:t>
    </dgm:pt>
    <dgm:pt modelId="{F7D1D4FE-79EA-4E8D-B5FA-23C85D8ADB31}">
      <dgm:prSet phldrT="[טקסט]"/>
      <dgm:spPr/>
      <dgm:t>
        <a:bodyPr/>
        <a:lstStyle/>
        <a:p>
          <a:pPr rtl="1"/>
          <a:r>
            <a:rPr lang="he-IL" dirty="0">
              <a:solidFill>
                <a:schemeClr val="tx1"/>
              </a:solidFill>
            </a:rPr>
            <a:t>מגנט בתוך סליל</a:t>
          </a:r>
        </a:p>
      </dgm:t>
    </dgm:pt>
    <dgm:pt modelId="{03805FB9-9D7B-4985-BE7F-5948571B71A5}" type="parTrans" cxnId="{C0A39ADE-F51F-47B9-A398-EDCEE9FF3AAC}">
      <dgm:prSet/>
      <dgm:spPr/>
      <dgm:t>
        <a:bodyPr/>
        <a:lstStyle/>
        <a:p>
          <a:pPr rtl="1"/>
          <a:endParaRPr lang="he-IL"/>
        </a:p>
      </dgm:t>
    </dgm:pt>
    <dgm:pt modelId="{CB190C0F-0D74-4AC2-91CD-53C607E0BFC3}" type="sibTrans" cxnId="{C0A39ADE-F51F-47B9-A398-EDCEE9FF3AAC}">
      <dgm:prSet/>
      <dgm:spPr/>
      <dgm:t>
        <a:bodyPr/>
        <a:lstStyle/>
        <a:p>
          <a:pPr rtl="1"/>
          <a:endParaRPr lang="he-IL"/>
        </a:p>
      </dgm:t>
    </dgm:pt>
    <dgm:pt modelId="{D21D0862-3507-473D-AC08-307A24476D9F}">
      <dgm:prSet phldrT="[טקסט]"/>
      <dgm:spPr/>
      <dgm:t>
        <a:bodyPr/>
        <a:lstStyle/>
        <a:p>
          <a:pPr rtl="1"/>
          <a:r>
            <a:rPr lang="he-IL" dirty="0">
              <a:solidFill>
                <a:schemeClr val="tx1"/>
              </a:solidFill>
            </a:rPr>
            <a:t>מופק חשמל</a:t>
          </a:r>
        </a:p>
      </dgm:t>
    </dgm:pt>
    <dgm:pt modelId="{FDFC30C1-1513-4A26-A2FD-E332E02A1445}" type="parTrans" cxnId="{C263A7CA-2FFD-4EC4-8244-1F66B66E6637}">
      <dgm:prSet/>
      <dgm:spPr/>
      <dgm:t>
        <a:bodyPr/>
        <a:lstStyle/>
        <a:p>
          <a:pPr rtl="1"/>
          <a:endParaRPr lang="he-IL"/>
        </a:p>
      </dgm:t>
    </dgm:pt>
    <dgm:pt modelId="{174DAF07-B1F1-4D71-9185-50115222B7B3}" type="sibTrans" cxnId="{C263A7CA-2FFD-4EC4-8244-1F66B66E6637}">
      <dgm:prSet/>
      <dgm:spPr/>
      <dgm:t>
        <a:bodyPr/>
        <a:lstStyle/>
        <a:p>
          <a:pPr rtl="1"/>
          <a:endParaRPr lang="he-IL"/>
        </a:p>
      </dgm:t>
    </dgm:pt>
    <dgm:pt modelId="{F7B90B50-A835-42EF-AAA4-B909550E0985}" type="pres">
      <dgm:prSet presAssocID="{2732CBE8-F66B-4186-B583-EECDF18A3784}" presName="Name0" presStyleCnt="0">
        <dgm:presLayoutVars>
          <dgm:dir val="rev"/>
          <dgm:resizeHandles val="exact"/>
        </dgm:presLayoutVars>
      </dgm:prSet>
      <dgm:spPr/>
    </dgm:pt>
    <dgm:pt modelId="{14E17798-74E3-4B67-94B3-0CEC927D364A}" type="pres">
      <dgm:prSet presAssocID="{1740349B-4B38-4ABD-B241-C6B9FB7F1C99}" presName="node" presStyleLbl="node1" presStyleIdx="0" presStyleCnt="3">
        <dgm:presLayoutVars>
          <dgm:bulletEnabled val="1"/>
        </dgm:presLayoutVars>
      </dgm:prSet>
      <dgm:spPr/>
    </dgm:pt>
    <dgm:pt modelId="{C323CE95-934C-415C-BA99-1C641BE8001D}" type="pres">
      <dgm:prSet presAssocID="{48A4D9FB-4159-47D1-9BBD-05A9F2B27DA3}" presName="sibTrans" presStyleLbl="sibTrans2D1" presStyleIdx="0" presStyleCnt="2"/>
      <dgm:spPr/>
    </dgm:pt>
    <dgm:pt modelId="{D3BC338D-407C-4D98-9764-8E1978C4D707}" type="pres">
      <dgm:prSet presAssocID="{48A4D9FB-4159-47D1-9BBD-05A9F2B27DA3}" presName="connectorText" presStyleLbl="sibTrans2D1" presStyleIdx="0" presStyleCnt="2"/>
      <dgm:spPr/>
    </dgm:pt>
    <dgm:pt modelId="{99D378A5-0DF7-4979-849F-A212A6EBA76C}" type="pres">
      <dgm:prSet presAssocID="{F7D1D4FE-79EA-4E8D-B5FA-23C85D8ADB31}" presName="node" presStyleLbl="node1" presStyleIdx="1" presStyleCnt="3">
        <dgm:presLayoutVars>
          <dgm:bulletEnabled val="1"/>
        </dgm:presLayoutVars>
      </dgm:prSet>
      <dgm:spPr/>
    </dgm:pt>
    <dgm:pt modelId="{6C8F8A67-A53E-479F-A419-33C9849D930A}" type="pres">
      <dgm:prSet presAssocID="{CB190C0F-0D74-4AC2-91CD-53C607E0BFC3}" presName="sibTrans" presStyleLbl="sibTrans2D1" presStyleIdx="1" presStyleCnt="2"/>
      <dgm:spPr/>
    </dgm:pt>
    <dgm:pt modelId="{BB13854C-A068-447C-B7CE-2E1DA4EC93BA}" type="pres">
      <dgm:prSet presAssocID="{CB190C0F-0D74-4AC2-91CD-53C607E0BFC3}" presName="connectorText" presStyleLbl="sibTrans2D1" presStyleIdx="1" presStyleCnt="2"/>
      <dgm:spPr/>
    </dgm:pt>
    <dgm:pt modelId="{170753F8-E694-42FD-A523-679868B0B66C}" type="pres">
      <dgm:prSet presAssocID="{D21D0862-3507-473D-AC08-307A24476D9F}" presName="node" presStyleLbl="node1" presStyleIdx="2" presStyleCnt="3">
        <dgm:presLayoutVars>
          <dgm:bulletEnabled val="1"/>
        </dgm:presLayoutVars>
      </dgm:prSet>
      <dgm:spPr/>
    </dgm:pt>
  </dgm:ptLst>
  <dgm:cxnLst>
    <dgm:cxn modelId="{AA0F3B11-1B2B-4323-BD81-5E12AB0D425C}" type="presOf" srcId="{1740349B-4B38-4ABD-B241-C6B9FB7F1C99}" destId="{14E17798-74E3-4B67-94B3-0CEC927D364A}" srcOrd="0" destOrd="0" presId="urn:microsoft.com/office/officeart/2005/8/layout/process1"/>
    <dgm:cxn modelId="{B4B0FA22-2878-4577-879D-B561C71A3ADB}" type="presOf" srcId="{48A4D9FB-4159-47D1-9BBD-05A9F2B27DA3}" destId="{C323CE95-934C-415C-BA99-1C641BE8001D}" srcOrd="0" destOrd="0" presId="urn:microsoft.com/office/officeart/2005/8/layout/process1"/>
    <dgm:cxn modelId="{05C5B475-DF98-41B2-9D18-38B661BC6766}" type="presOf" srcId="{D21D0862-3507-473D-AC08-307A24476D9F}" destId="{170753F8-E694-42FD-A523-679868B0B66C}" srcOrd="0" destOrd="0" presId="urn:microsoft.com/office/officeart/2005/8/layout/process1"/>
    <dgm:cxn modelId="{079C7E7B-7F13-4A10-BB9B-1D7DBAB747A0}" type="presOf" srcId="{CB190C0F-0D74-4AC2-91CD-53C607E0BFC3}" destId="{BB13854C-A068-447C-B7CE-2E1DA4EC93BA}" srcOrd="1" destOrd="0" presId="urn:microsoft.com/office/officeart/2005/8/layout/process1"/>
    <dgm:cxn modelId="{1690498A-22EA-4946-A624-17E6043B4453}" type="presOf" srcId="{CB190C0F-0D74-4AC2-91CD-53C607E0BFC3}" destId="{6C8F8A67-A53E-479F-A419-33C9849D930A}" srcOrd="0" destOrd="0" presId="urn:microsoft.com/office/officeart/2005/8/layout/process1"/>
    <dgm:cxn modelId="{A83AC691-A0DC-496C-AF7E-00D22D733A50}" srcId="{2732CBE8-F66B-4186-B583-EECDF18A3784}" destId="{1740349B-4B38-4ABD-B241-C6B9FB7F1C99}" srcOrd="0" destOrd="0" parTransId="{F283A94E-FCF1-4207-8604-C7E2EF608D79}" sibTransId="{48A4D9FB-4159-47D1-9BBD-05A9F2B27DA3}"/>
    <dgm:cxn modelId="{E0BAEEB2-1117-423A-8A5B-9F6FE1AE5B5E}" type="presOf" srcId="{2732CBE8-F66B-4186-B583-EECDF18A3784}" destId="{F7B90B50-A835-42EF-AAA4-B909550E0985}" srcOrd="0" destOrd="0" presId="urn:microsoft.com/office/officeart/2005/8/layout/process1"/>
    <dgm:cxn modelId="{C263A7CA-2FFD-4EC4-8244-1F66B66E6637}" srcId="{2732CBE8-F66B-4186-B583-EECDF18A3784}" destId="{D21D0862-3507-473D-AC08-307A24476D9F}" srcOrd="2" destOrd="0" parTransId="{FDFC30C1-1513-4A26-A2FD-E332E02A1445}" sibTransId="{174DAF07-B1F1-4D71-9185-50115222B7B3}"/>
    <dgm:cxn modelId="{C0A39ADE-F51F-47B9-A398-EDCEE9FF3AAC}" srcId="{2732CBE8-F66B-4186-B583-EECDF18A3784}" destId="{F7D1D4FE-79EA-4E8D-B5FA-23C85D8ADB31}" srcOrd="1" destOrd="0" parTransId="{03805FB9-9D7B-4985-BE7F-5948571B71A5}" sibTransId="{CB190C0F-0D74-4AC2-91CD-53C607E0BFC3}"/>
    <dgm:cxn modelId="{29CA7CF0-E356-4C66-ACB0-117E05240E4D}" type="presOf" srcId="{48A4D9FB-4159-47D1-9BBD-05A9F2B27DA3}" destId="{D3BC338D-407C-4D98-9764-8E1978C4D707}" srcOrd="1" destOrd="0" presId="urn:microsoft.com/office/officeart/2005/8/layout/process1"/>
    <dgm:cxn modelId="{DCAF2CF4-1DFA-4EED-87BD-362E50DD0DF5}" type="presOf" srcId="{F7D1D4FE-79EA-4E8D-B5FA-23C85D8ADB31}" destId="{99D378A5-0DF7-4979-849F-A212A6EBA76C}" srcOrd="0" destOrd="0" presId="urn:microsoft.com/office/officeart/2005/8/layout/process1"/>
    <dgm:cxn modelId="{BF585694-DB82-4BD4-ACFD-005222DFCFD8}" type="presParOf" srcId="{F7B90B50-A835-42EF-AAA4-B909550E0985}" destId="{14E17798-74E3-4B67-94B3-0CEC927D364A}" srcOrd="0" destOrd="0" presId="urn:microsoft.com/office/officeart/2005/8/layout/process1"/>
    <dgm:cxn modelId="{3868D1BC-E8E4-4317-922E-05AE082F88A8}" type="presParOf" srcId="{F7B90B50-A835-42EF-AAA4-B909550E0985}" destId="{C323CE95-934C-415C-BA99-1C641BE8001D}" srcOrd="1" destOrd="0" presId="urn:microsoft.com/office/officeart/2005/8/layout/process1"/>
    <dgm:cxn modelId="{09573AF0-E807-4C57-A41E-EC010C7CC371}" type="presParOf" srcId="{C323CE95-934C-415C-BA99-1C641BE8001D}" destId="{D3BC338D-407C-4D98-9764-8E1978C4D707}" srcOrd="0" destOrd="0" presId="urn:microsoft.com/office/officeart/2005/8/layout/process1"/>
    <dgm:cxn modelId="{680D062C-AD89-4B0D-B735-C7B537CF6361}" type="presParOf" srcId="{F7B90B50-A835-42EF-AAA4-B909550E0985}" destId="{99D378A5-0DF7-4979-849F-A212A6EBA76C}" srcOrd="2" destOrd="0" presId="urn:microsoft.com/office/officeart/2005/8/layout/process1"/>
    <dgm:cxn modelId="{2DB3239C-4C77-44C6-B106-552F91CC4F36}" type="presParOf" srcId="{F7B90B50-A835-42EF-AAA4-B909550E0985}" destId="{6C8F8A67-A53E-479F-A419-33C9849D930A}" srcOrd="3" destOrd="0" presId="urn:microsoft.com/office/officeart/2005/8/layout/process1"/>
    <dgm:cxn modelId="{7DFDB1A0-D953-4428-AA1A-7C8248C5218A}" type="presParOf" srcId="{6C8F8A67-A53E-479F-A419-33C9849D930A}" destId="{BB13854C-A068-447C-B7CE-2E1DA4EC93BA}" srcOrd="0" destOrd="0" presId="urn:microsoft.com/office/officeart/2005/8/layout/process1"/>
    <dgm:cxn modelId="{03C170C0-270C-4EF4-8EA0-0EBC1480BFE9}" type="presParOf" srcId="{F7B90B50-A835-42EF-AAA4-B909550E0985}" destId="{170753F8-E694-42FD-A523-679868B0B66C}"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32CBE8-F66B-4186-B583-EECDF18A3784}" type="doc">
      <dgm:prSet loTypeId="urn:microsoft.com/office/officeart/2005/8/layout/process1" loCatId="process" qsTypeId="urn:microsoft.com/office/officeart/2005/8/quickstyle/3d2" qsCatId="3D" csTypeId="urn:microsoft.com/office/officeart/2005/8/colors/colorful4" csCatId="colorful" phldr="1"/>
      <dgm:spPr/>
    </dgm:pt>
    <dgm:pt modelId="{1740349B-4B38-4ABD-B241-C6B9FB7F1C99}">
      <dgm:prSet phldrT="[טקסט]"/>
      <dgm:spPr/>
      <dgm:t>
        <a:bodyPr/>
        <a:lstStyle/>
        <a:p>
          <a:pPr rtl="1"/>
          <a:r>
            <a:rPr lang="he-IL" dirty="0">
              <a:solidFill>
                <a:schemeClr val="tx1"/>
              </a:solidFill>
            </a:rPr>
            <a:t>הטורבינה</a:t>
          </a:r>
        </a:p>
      </dgm:t>
    </dgm:pt>
    <dgm:pt modelId="{F283A94E-FCF1-4207-8604-C7E2EF608D79}" type="parTrans" cxnId="{A83AC691-A0DC-496C-AF7E-00D22D733A50}">
      <dgm:prSet/>
      <dgm:spPr/>
      <dgm:t>
        <a:bodyPr/>
        <a:lstStyle/>
        <a:p>
          <a:pPr rtl="1"/>
          <a:endParaRPr lang="he-IL"/>
        </a:p>
      </dgm:t>
    </dgm:pt>
    <dgm:pt modelId="{48A4D9FB-4159-47D1-9BBD-05A9F2B27DA3}" type="sibTrans" cxnId="{A83AC691-A0DC-496C-AF7E-00D22D733A50}">
      <dgm:prSet/>
      <dgm:spPr/>
      <dgm:t>
        <a:bodyPr/>
        <a:lstStyle/>
        <a:p>
          <a:pPr rtl="1"/>
          <a:endParaRPr lang="he-IL"/>
        </a:p>
      </dgm:t>
    </dgm:pt>
    <dgm:pt modelId="{F7D1D4FE-79EA-4E8D-B5FA-23C85D8ADB31}">
      <dgm:prSet phldrT="[טקסט]"/>
      <dgm:spPr/>
      <dgm:t>
        <a:bodyPr/>
        <a:lstStyle/>
        <a:p>
          <a:pPr rtl="1"/>
          <a:r>
            <a:rPr lang="he-IL" dirty="0">
              <a:solidFill>
                <a:schemeClr val="tx1"/>
              </a:solidFill>
            </a:rPr>
            <a:t>מגנט בתוך סליל</a:t>
          </a:r>
        </a:p>
      </dgm:t>
    </dgm:pt>
    <dgm:pt modelId="{03805FB9-9D7B-4985-BE7F-5948571B71A5}" type="parTrans" cxnId="{C0A39ADE-F51F-47B9-A398-EDCEE9FF3AAC}">
      <dgm:prSet/>
      <dgm:spPr/>
      <dgm:t>
        <a:bodyPr/>
        <a:lstStyle/>
        <a:p>
          <a:pPr rtl="1"/>
          <a:endParaRPr lang="he-IL"/>
        </a:p>
      </dgm:t>
    </dgm:pt>
    <dgm:pt modelId="{CB190C0F-0D74-4AC2-91CD-53C607E0BFC3}" type="sibTrans" cxnId="{C0A39ADE-F51F-47B9-A398-EDCEE9FF3AAC}">
      <dgm:prSet/>
      <dgm:spPr/>
      <dgm:t>
        <a:bodyPr/>
        <a:lstStyle/>
        <a:p>
          <a:pPr rtl="1"/>
          <a:endParaRPr lang="he-IL"/>
        </a:p>
      </dgm:t>
    </dgm:pt>
    <dgm:pt modelId="{D21D0862-3507-473D-AC08-307A24476D9F}">
      <dgm:prSet phldrT="[טקסט]"/>
      <dgm:spPr/>
      <dgm:t>
        <a:bodyPr/>
        <a:lstStyle/>
        <a:p>
          <a:pPr rtl="1"/>
          <a:r>
            <a:rPr lang="he-IL" dirty="0">
              <a:solidFill>
                <a:schemeClr val="tx1"/>
              </a:solidFill>
            </a:rPr>
            <a:t>מופק חשמל</a:t>
          </a:r>
        </a:p>
      </dgm:t>
    </dgm:pt>
    <dgm:pt modelId="{FDFC30C1-1513-4A26-A2FD-E332E02A1445}" type="parTrans" cxnId="{C263A7CA-2FFD-4EC4-8244-1F66B66E6637}">
      <dgm:prSet/>
      <dgm:spPr/>
      <dgm:t>
        <a:bodyPr/>
        <a:lstStyle/>
        <a:p>
          <a:pPr rtl="1"/>
          <a:endParaRPr lang="he-IL"/>
        </a:p>
      </dgm:t>
    </dgm:pt>
    <dgm:pt modelId="{174DAF07-B1F1-4D71-9185-50115222B7B3}" type="sibTrans" cxnId="{C263A7CA-2FFD-4EC4-8244-1F66B66E6637}">
      <dgm:prSet/>
      <dgm:spPr/>
      <dgm:t>
        <a:bodyPr/>
        <a:lstStyle/>
        <a:p>
          <a:pPr rtl="1"/>
          <a:endParaRPr lang="he-IL"/>
        </a:p>
      </dgm:t>
    </dgm:pt>
    <dgm:pt modelId="{F7B90B50-A835-42EF-AAA4-B909550E0985}" type="pres">
      <dgm:prSet presAssocID="{2732CBE8-F66B-4186-B583-EECDF18A3784}" presName="Name0" presStyleCnt="0">
        <dgm:presLayoutVars>
          <dgm:dir val="rev"/>
          <dgm:resizeHandles val="exact"/>
        </dgm:presLayoutVars>
      </dgm:prSet>
      <dgm:spPr/>
    </dgm:pt>
    <dgm:pt modelId="{14E17798-74E3-4B67-94B3-0CEC927D364A}" type="pres">
      <dgm:prSet presAssocID="{1740349B-4B38-4ABD-B241-C6B9FB7F1C99}" presName="node" presStyleLbl="node1" presStyleIdx="0" presStyleCnt="3">
        <dgm:presLayoutVars>
          <dgm:bulletEnabled val="1"/>
        </dgm:presLayoutVars>
      </dgm:prSet>
      <dgm:spPr/>
    </dgm:pt>
    <dgm:pt modelId="{C323CE95-934C-415C-BA99-1C641BE8001D}" type="pres">
      <dgm:prSet presAssocID="{48A4D9FB-4159-47D1-9BBD-05A9F2B27DA3}" presName="sibTrans" presStyleLbl="sibTrans2D1" presStyleIdx="0" presStyleCnt="2"/>
      <dgm:spPr/>
    </dgm:pt>
    <dgm:pt modelId="{D3BC338D-407C-4D98-9764-8E1978C4D707}" type="pres">
      <dgm:prSet presAssocID="{48A4D9FB-4159-47D1-9BBD-05A9F2B27DA3}" presName="connectorText" presStyleLbl="sibTrans2D1" presStyleIdx="0" presStyleCnt="2"/>
      <dgm:spPr/>
    </dgm:pt>
    <dgm:pt modelId="{99D378A5-0DF7-4979-849F-A212A6EBA76C}" type="pres">
      <dgm:prSet presAssocID="{F7D1D4FE-79EA-4E8D-B5FA-23C85D8ADB31}" presName="node" presStyleLbl="node1" presStyleIdx="1" presStyleCnt="3">
        <dgm:presLayoutVars>
          <dgm:bulletEnabled val="1"/>
        </dgm:presLayoutVars>
      </dgm:prSet>
      <dgm:spPr/>
    </dgm:pt>
    <dgm:pt modelId="{6C8F8A67-A53E-479F-A419-33C9849D930A}" type="pres">
      <dgm:prSet presAssocID="{CB190C0F-0D74-4AC2-91CD-53C607E0BFC3}" presName="sibTrans" presStyleLbl="sibTrans2D1" presStyleIdx="1" presStyleCnt="2"/>
      <dgm:spPr/>
    </dgm:pt>
    <dgm:pt modelId="{BB13854C-A068-447C-B7CE-2E1DA4EC93BA}" type="pres">
      <dgm:prSet presAssocID="{CB190C0F-0D74-4AC2-91CD-53C607E0BFC3}" presName="connectorText" presStyleLbl="sibTrans2D1" presStyleIdx="1" presStyleCnt="2"/>
      <dgm:spPr/>
    </dgm:pt>
    <dgm:pt modelId="{170753F8-E694-42FD-A523-679868B0B66C}" type="pres">
      <dgm:prSet presAssocID="{D21D0862-3507-473D-AC08-307A24476D9F}" presName="node" presStyleLbl="node1" presStyleIdx="2" presStyleCnt="3">
        <dgm:presLayoutVars>
          <dgm:bulletEnabled val="1"/>
        </dgm:presLayoutVars>
      </dgm:prSet>
      <dgm:spPr/>
    </dgm:pt>
  </dgm:ptLst>
  <dgm:cxnLst>
    <dgm:cxn modelId="{E2F91769-50E3-4277-ACFB-9AE4C0E2DDCB}" type="presOf" srcId="{48A4D9FB-4159-47D1-9BBD-05A9F2B27DA3}" destId="{D3BC338D-407C-4D98-9764-8E1978C4D707}" srcOrd="1" destOrd="0" presId="urn:microsoft.com/office/officeart/2005/8/layout/process1"/>
    <dgm:cxn modelId="{7CD4557B-A0BD-4AAC-A17A-B98A8F71DE44}" type="presOf" srcId="{F7D1D4FE-79EA-4E8D-B5FA-23C85D8ADB31}" destId="{99D378A5-0DF7-4979-849F-A212A6EBA76C}" srcOrd="0" destOrd="0" presId="urn:microsoft.com/office/officeart/2005/8/layout/process1"/>
    <dgm:cxn modelId="{A499A87D-5572-4F23-8473-5DD5AEF7214C}" type="presOf" srcId="{D21D0862-3507-473D-AC08-307A24476D9F}" destId="{170753F8-E694-42FD-A523-679868B0B66C}" srcOrd="0" destOrd="0" presId="urn:microsoft.com/office/officeart/2005/8/layout/process1"/>
    <dgm:cxn modelId="{47C56989-CC9C-4962-84B7-B52A424E7601}" type="presOf" srcId="{48A4D9FB-4159-47D1-9BBD-05A9F2B27DA3}" destId="{C323CE95-934C-415C-BA99-1C641BE8001D}" srcOrd="0" destOrd="0" presId="urn:microsoft.com/office/officeart/2005/8/layout/process1"/>
    <dgm:cxn modelId="{A83AC691-A0DC-496C-AF7E-00D22D733A50}" srcId="{2732CBE8-F66B-4186-B583-EECDF18A3784}" destId="{1740349B-4B38-4ABD-B241-C6B9FB7F1C99}" srcOrd="0" destOrd="0" parTransId="{F283A94E-FCF1-4207-8604-C7E2EF608D79}" sibTransId="{48A4D9FB-4159-47D1-9BBD-05A9F2B27DA3}"/>
    <dgm:cxn modelId="{0DC47097-7684-49AB-9415-36B04D9A94F0}" type="presOf" srcId="{CB190C0F-0D74-4AC2-91CD-53C607E0BFC3}" destId="{BB13854C-A068-447C-B7CE-2E1DA4EC93BA}" srcOrd="1" destOrd="0" presId="urn:microsoft.com/office/officeart/2005/8/layout/process1"/>
    <dgm:cxn modelId="{519FD0C2-9F87-46A4-BFEE-B5DC5BF9E75E}" type="presOf" srcId="{2732CBE8-F66B-4186-B583-EECDF18A3784}" destId="{F7B90B50-A835-42EF-AAA4-B909550E0985}" srcOrd="0" destOrd="0" presId="urn:microsoft.com/office/officeart/2005/8/layout/process1"/>
    <dgm:cxn modelId="{C263A7CA-2FFD-4EC4-8244-1F66B66E6637}" srcId="{2732CBE8-F66B-4186-B583-EECDF18A3784}" destId="{D21D0862-3507-473D-AC08-307A24476D9F}" srcOrd="2" destOrd="0" parTransId="{FDFC30C1-1513-4A26-A2FD-E332E02A1445}" sibTransId="{174DAF07-B1F1-4D71-9185-50115222B7B3}"/>
    <dgm:cxn modelId="{C0A39ADE-F51F-47B9-A398-EDCEE9FF3AAC}" srcId="{2732CBE8-F66B-4186-B583-EECDF18A3784}" destId="{F7D1D4FE-79EA-4E8D-B5FA-23C85D8ADB31}" srcOrd="1" destOrd="0" parTransId="{03805FB9-9D7B-4985-BE7F-5948571B71A5}" sibTransId="{CB190C0F-0D74-4AC2-91CD-53C607E0BFC3}"/>
    <dgm:cxn modelId="{89CD69E1-24CD-4945-A3B7-C4E38CAD860E}" type="presOf" srcId="{1740349B-4B38-4ABD-B241-C6B9FB7F1C99}" destId="{14E17798-74E3-4B67-94B3-0CEC927D364A}" srcOrd="0" destOrd="0" presId="urn:microsoft.com/office/officeart/2005/8/layout/process1"/>
    <dgm:cxn modelId="{CCDF6AE9-CECB-491B-90A7-91BA3058A878}" type="presOf" srcId="{CB190C0F-0D74-4AC2-91CD-53C607E0BFC3}" destId="{6C8F8A67-A53E-479F-A419-33C9849D930A}" srcOrd="0" destOrd="0" presId="urn:microsoft.com/office/officeart/2005/8/layout/process1"/>
    <dgm:cxn modelId="{F966EEE7-6D72-4536-A165-B9EF4D046102}" type="presParOf" srcId="{F7B90B50-A835-42EF-AAA4-B909550E0985}" destId="{14E17798-74E3-4B67-94B3-0CEC927D364A}" srcOrd="0" destOrd="0" presId="urn:microsoft.com/office/officeart/2005/8/layout/process1"/>
    <dgm:cxn modelId="{41144770-E33D-41D3-9D3F-9D32951F2AD6}" type="presParOf" srcId="{F7B90B50-A835-42EF-AAA4-B909550E0985}" destId="{C323CE95-934C-415C-BA99-1C641BE8001D}" srcOrd="1" destOrd="0" presId="urn:microsoft.com/office/officeart/2005/8/layout/process1"/>
    <dgm:cxn modelId="{AEE97AF8-E62B-48E5-B886-945A9CD6A609}" type="presParOf" srcId="{C323CE95-934C-415C-BA99-1C641BE8001D}" destId="{D3BC338D-407C-4D98-9764-8E1978C4D707}" srcOrd="0" destOrd="0" presId="urn:microsoft.com/office/officeart/2005/8/layout/process1"/>
    <dgm:cxn modelId="{37CB8376-5D8C-4184-A17D-DB5463CC8056}" type="presParOf" srcId="{F7B90B50-A835-42EF-AAA4-B909550E0985}" destId="{99D378A5-0DF7-4979-849F-A212A6EBA76C}" srcOrd="2" destOrd="0" presId="urn:microsoft.com/office/officeart/2005/8/layout/process1"/>
    <dgm:cxn modelId="{78F22303-053C-436B-8E5A-161331115957}" type="presParOf" srcId="{F7B90B50-A835-42EF-AAA4-B909550E0985}" destId="{6C8F8A67-A53E-479F-A419-33C9849D930A}" srcOrd="3" destOrd="0" presId="urn:microsoft.com/office/officeart/2005/8/layout/process1"/>
    <dgm:cxn modelId="{E1E69F68-95E1-4EE3-AAC1-CF2293C9615E}" type="presParOf" srcId="{6C8F8A67-A53E-479F-A419-33C9849D930A}" destId="{BB13854C-A068-447C-B7CE-2E1DA4EC93BA}" srcOrd="0" destOrd="0" presId="urn:microsoft.com/office/officeart/2005/8/layout/process1"/>
    <dgm:cxn modelId="{D8947F1F-CA43-47F4-87DF-5639D414A4C4}" type="presParOf" srcId="{F7B90B50-A835-42EF-AAA4-B909550E0985}" destId="{170753F8-E694-42FD-A523-679868B0B66C}"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32CBE8-F66B-4186-B583-EECDF18A3784}" type="doc">
      <dgm:prSet loTypeId="urn:microsoft.com/office/officeart/2005/8/layout/process1" loCatId="process" qsTypeId="urn:microsoft.com/office/officeart/2005/8/quickstyle/3d2" qsCatId="3D" csTypeId="urn:microsoft.com/office/officeart/2005/8/colors/colorful4" csCatId="colorful" phldr="1"/>
      <dgm:spPr/>
    </dgm:pt>
    <dgm:pt modelId="{1740349B-4B38-4ABD-B241-C6B9FB7F1C99}">
      <dgm:prSet phldrT="[טקסט]"/>
      <dgm:spPr/>
      <dgm:t>
        <a:bodyPr/>
        <a:lstStyle/>
        <a:p>
          <a:pPr rtl="1"/>
          <a:r>
            <a:rPr lang="he-IL" dirty="0">
              <a:solidFill>
                <a:schemeClr val="tx1"/>
              </a:solidFill>
            </a:rPr>
            <a:t>הטורבינה</a:t>
          </a:r>
        </a:p>
      </dgm:t>
    </dgm:pt>
    <dgm:pt modelId="{F283A94E-FCF1-4207-8604-C7E2EF608D79}" type="parTrans" cxnId="{A83AC691-A0DC-496C-AF7E-00D22D733A50}">
      <dgm:prSet/>
      <dgm:spPr/>
      <dgm:t>
        <a:bodyPr/>
        <a:lstStyle/>
        <a:p>
          <a:pPr rtl="1"/>
          <a:endParaRPr lang="he-IL"/>
        </a:p>
      </dgm:t>
    </dgm:pt>
    <dgm:pt modelId="{48A4D9FB-4159-47D1-9BBD-05A9F2B27DA3}" type="sibTrans" cxnId="{A83AC691-A0DC-496C-AF7E-00D22D733A50}">
      <dgm:prSet/>
      <dgm:spPr/>
      <dgm:t>
        <a:bodyPr/>
        <a:lstStyle/>
        <a:p>
          <a:pPr rtl="1"/>
          <a:endParaRPr lang="he-IL"/>
        </a:p>
      </dgm:t>
    </dgm:pt>
    <dgm:pt modelId="{F7D1D4FE-79EA-4E8D-B5FA-23C85D8ADB31}">
      <dgm:prSet phldrT="[טקסט]"/>
      <dgm:spPr/>
      <dgm:t>
        <a:bodyPr/>
        <a:lstStyle/>
        <a:p>
          <a:pPr rtl="1"/>
          <a:r>
            <a:rPr lang="he-IL" dirty="0">
              <a:solidFill>
                <a:schemeClr val="tx1"/>
              </a:solidFill>
            </a:rPr>
            <a:t>מגנט בתוך סליל</a:t>
          </a:r>
        </a:p>
      </dgm:t>
    </dgm:pt>
    <dgm:pt modelId="{03805FB9-9D7B-4985-BE7F-5948571B71A5}" type="parTrans" cxnId="{C0A39ADE-F51F-47B9-A398-EDCEE9FF3AAC}">
      <dgm:prSet/>
      <dgm:spPr/>
      <dgm:t>
        <a:bodyPr/>
        <a:lstStyle/>
        <a:p>
          <a:pPr rtl="1"/>
          <a:endParaRPr lang="he-IL"/>
        </a:p>
      </dgm:t>
    </dgm:pt>
    <dgm:pt modelId="{CB190C0F-0D74-4AC2-91CD-53C607E0BFC3}" type="sibTrans" cxnId="{C0A39ADE-F51F-47B9-A398-EDCEE9FF3AAC}">
      <dgm:prSet/>
      <dgm:spPr/>
      <dgm:t>
        <a:bodyPr/>
        <a:lstStyle/>
        <a:p>
          <a:pPr rtl="1"/>
          <a:endParaRPr lang="he-IL"/>
        </a:p>
      </dgm:t>
    </dgm:pt>
    <dgm:pt modelId="{D21D0862-3507-473D-AC08-307A24476D9F}">
      <dgm:prSet phldrT="[טקסט]"/>
      <dgm:spPr/>
      <dgm:t>
        <a:bodyPr/>
        <a:lstStyle/>
        <a:p>
          <a:pPr rtl="1"/>
          <a:r>
            <a:rPr lang="he-IL" dirty="0">
              <a:solidFill>
                <a:schemeClr val="tx1"/>
              </a:solidFill>
            </a:rPr>
            <a:t>מופק חשמל</a:t>
          </a:r>
        </a:p>
      </dgm:t>
    </dgm:pt>
    <dgm:pt modelId="{FDFC30C1-1513-4A26-A2FD-E332E02A1445}" type="parTrans" cxnId="{C263A7CA-2FFD-4EC4-8244-1F66B66E6637}">
      <dgm:prSet/>
      <dgm:spPr/>
      <dgm:t>
        <a:bodyPr/>
        <a:lstStyle/>
        <a:p>
          <a:pPr rtl="1"/>
          <a:endParaRPr lang="he-IL"/>
        </a:p>
      </dgm:t>
    </dgm:pt>
    <dgm:pt modelId="{174DAF07-B1F1-4D71-9185-50115222B7B3}" type="sibTrans" cxnId="{C263A7CA-2FFD-4EC4-8244-1F66B66E6637}">
      <dgm:prSet/>
      <dgm:spPr/>
      <dgm:t>
        <a:bodyPr/>
        <a:lstStyle/>
        <a:p>
          <a:pPr rtl="1"/>
          <a:endParaRPr lang="he-IL"/>
        </a:p>
      </dgm:t>
    </dgm:pt>
    <dgm:pt modelId="{F7B90B50-A835-42EF-AAA4-B909550E0985}" type="pres">
      <dgm:prSet presAssocID="{2732CBE8-F66B-4186-B583-EECDF18A3784}" presName="Name0" presStyleCnt="0">
        <dgm:presLayoutVars>
          <dgm:dir val="rev"/>
          <dgm:resizeHandles val="exact"/>
        </dgm:presLayoutVars>
      </dgm:prSet>
      <dgm:spPr/>
    </dgm:pt>
    <dgm:pt modelId="{14E17798-74E3-4B67-94B3-0CEC927D364A}" type="pres">
      <dgm:prSet presAssocID="{1740349B-4B38-4ABD-B241-C6B9FB7F1C99}" presName="node" presStyleLbl="node1" presStyleIdx="0" presStyleCnt="3">
        <dgm:presLayoutVars>
          <dgm:bulletEnabled val="1"/>
        </dgm:presLayoutVars>
      </dgm:prSet>
      <dgm:spPr/>
    </dgm:pt>
    <dgm:pt modelId="{C323CE95-934C-415C-BA99-1C641BE8001D}" type="pres">
      <dgm:prSet presAssocID="{48A4D9FB-4159-47D1-9BBD-05A9F2B27DA3}" presName="sibTrans" presStyleLbl="sibTrans2D1" presStyleIdx="0" presStyleCnt="2"/>
      <dgm:spPr/>
    </dgm:pt>
    <dgm:pt modelId="{D3BC338D-407C-4D98-9764-8E1978C4D707}" type="pres">
      <dgm:prSet presAssocID="{48A4D9FB-4159-47D1-9BBD-05A9F2B27DA3}" presName="connectorText" presStyleLbl="sibTrans2D1" presStyleIdx="0" presStyleCnt="2"/>
      <dgm:spPr/>
    </dgm:pt>
    <dgm:pt modelId="{99D378A5-0DF7-4979-849F-A212A6EBA76C}" type="pres">
      <dgm:prSet presAssocID="{F7D1D4FE-79EA-4E8D-B5FA-23C85D8ADB31}" presName="node" presStyleLbl="node1" presStyleIdx="1" presStyleCnt="3">
        <dgm:presLayoutVars>
          <dgm:bulletEnabled val="1"/>
        </dgm:presLayoutVars>
      </dgm:prSet>
      <dgm:spPr/>
    </dgm:pt>
    <dgm:pt modelId="{6C8F8A67-A53E-479F-A419-33C9849D930A}" type="pres">
      <dgm:prSet presAssocID="{CB190C0F-0D74-4AC2-91CD-53C607E0BFC3}" presName="sibTrans" presStyleLbl="sibTrans2D1" presStyleIdx="1" presStyleCnt="2"/>
      <dgm:spPr/>
    </dgm:pt>
    <dgm:pt modelId="{BB13854C-A068-447C-B7CE-2E1DA4EC93BA}" type="pres">
      <dgm:prSet presAssocID="{CB190C0F-0D74-4AC2-91CD-53C607E0BFC3}" presName="connectorText" presStyleLbl="sibTrans2D1" presStyleIdx="1" presStyleCnt="2"/>
      <dgm:spPr/>
    </dgm:pt>
    <dgm:pt modelId="{170753F8-E694-42FD-A523-679868B0B66C}" type="pres">
      <dgm:prSet presAssocID="{D21D0862-3507-473D-AC08-307A24476D9F}" presName="node" presStyleLbl="node1" presStyleIdx="2" presStyleCnt="3">
        <dgm:presLayoutVars>
          <dgm:bulletEnabled val="1"/>
        </dgm:presLayoutVars>
      </dgm:prSet>
      <dgm:spPr/>
    </dgm:pt>
  </dgm:ptLst>
  <dgm:cxnLst>
    <dgm:cxn modelId="{98C7B61D-1E10-4D95-9A43-D045EB412369}" type="presOf" srcId="{2732CBE8-F66B-4186-B583-EECDF18A3784}" destId="{F7B90B50-A835-42EF-AAA4-B909550E0985}" srcOrd="0" destOrd="0" presId="urn:microsoft.com/office/officeart/2005/8/layout/process1"/>
    <dgm:cxn modelId="{70A00171-64DD-46B2-BFDC-1F0CB0D56A39}" type="presOf" srcId="{F7D1D4FE-79EA-4E8D-B5FA-23C85D8ADB31}" destId="{99D378A5-0DF7-4979-849F-A212A6EBA76C}" srcOrd="0" destOrd="0" presId="urn:microsoft.com/office/officeart/2005/8/layout/process1"/>
    <dgm:cxn modelId="{6BB2017A-E364-499F-94EF-EA327D4717A9}" type="presOf" srcId="{48A4D9FB-4159-47D1-9BBD-05A9F2B27DA3}" destId="{C323CE95-934C-415C-BA99-1C641BE8001D}" srcOrd="0" destOrd="0" presId="urn:microsoft.com/office/officeart/2005/8/layout/process1"/>
    <dgm:cxn modelId="{CEEE287A-3600-434E-A232-196A552BDFC0}" type="presOf" srcId="{CB190C0F-0D74-4AC2-91CD-53C607E0BFC3}" destId="{6C8F8A67-A53E-479F-A419-33C9849D930A}" srcOrd="0" destOrd="0" presId="urn:microsoft.com/office/officeart/2005/8/layout/process1"/>
    <dgm:cxn modelId="{0A49FC7E-F3CC-4B2E-95AD-0B38D5DD8D6F}" type="presOf" srcId="{D21D0862-3507-473D-AC08-307A24476D9F}" destId="{170753F8-E694-42FD-A523-679868B0B66C}" srcOrd="0" destOrd="0" presId="urn:microsoft.com/office/officeart/2005/8/layout/process1"/>
    <dgm:cxn modelId="{A83AC691-A0DC-496C-AF7E-00D22D733A50}" srcId="{2732CBE8-F66B-4186-B583-EECDF18A3784}" destId="{1740349B-4B38-4ABD-B241-C6B9FB7F1C99}" srcOrd="0" destOrd="0" parTransId="{F283A94E-FCF1-4207-8604-C7E2EF608D79}" sibTransId="{48A4D9FB-4159-47D1-9BBD-05A9F2B27DA3}"/>
    <dgm:cxn modelId="{D12366B9-675A-4471-AF68-66FD9B810923}" type="presOf" srcId="{1740349B-4B38-4ABD-B241-C6B9FB7F1C99}" destId="{14E17798-74E3-4B67-94B3-0CEC927D364A}" srcOrd="0" destOrd="0" presId="urn:microsoft.com/office/officeart/2005/8/layout/process1"/>
    <dgm:cxn modelId="{C263A7CA-2FFD-4EC4-8244-1F66B66E6637}" srcId="{2732CBE8-F66B-4186-B583-EECDF18A3784}" destId="{D21D0862-3507-473D-AC08-307A24476D9F}" srcOrd="2" destOrd="0" parTransId="{FDFC30C1-1513-4A26-A2FD-E332E02A1445}" sibTransId="{174DAF07-B1F1-4D71-9185-50115222B7B3}"/>
    <dgm:cxn modelId="{615CB4D8-F741-451F-9763-549596C605BB}" type="presOf" srcId="{48A4D9FB-4159-47D1-9BBD-05A9F2B27DA3}" destId="{D3BC338D-407C-4D98-9764-8E1978C4D707}" srcOrd="1" destOrd="0" presId="urn:microsoft.com/office/officeart/2005/8/layout/process1"/>
    <dgm:cxn modelId="{C0A39ADE-F51F-47B9-A398-EDCEE9FF3AAC}" srcId="{2732CBE8-F66B-4186-B583-EECDF18A3784}" destId="{F7D1D4FE-79EA-4E8D-B5FA-23C85D8ADB31}" srcOrd="1" destOrd="0" parTransId="{03805FB9-9D7B-4985-BE7F-5948571B71A5}" sibTransId="{CB190C0F-0D74-4AC2-91CD-53C607E0BFC3}"/>
    <dgm:cxn modelId="{6CA5EEF4-B14A-4802-8AA0-806A3C8EC394}" type="presOf" srcId="{CB190C0F-0D74-4AC2-91CD-53C607E0BFC3}" destId="{BB13854C-A068-447C-B7CE-2E1DA4EC93BA}" srcOrd="1" destOrd="0" presId="urn:microsoft.com/office/officeart/2005/8/layout/process1"/>
    <dgm:cxn modelId="{50BC3938-B03A-4986-8821-DD698F3CB788}" type="presParOf" srcId="{F7B90B50-A835-42EF-AAA4-B909550E0985}" destId="{14E17798-74E3-4B67-94B3-0CEC927D364A}" srcOrd="0" destOrd="0" presId="urn:microsoft.com/office/officeart/2005/8/layout/process1"/>
    <dgm:cxn modelId="{0D8E0E97-14F1-4D44-B0D8-CDD865A5A3D4}" type="presParOf" srcId="{F7B90B50-A835-42EF-AAA4-B909550E0985}" destId="{C323CE95-934C-415C-BA99-1C641BE8001D}" srcOrd="1" destOrd="0" presId="urn:microsoft.com/office/officeart/2005/8/layout/process1"/>
    <dgm:cxn modelId="{03DEAE9C-7ABD-4D97-A3F2-D2DC717DC07C}" type="presParOf" srcId="{C323CE95-934C-415C-BA99-1C641BE8001D}" destId="{D3BC338D-407C-4D98-9764-8E1978C4D707}" srcOrd="0" destOrd="0" presId="urn:microsoft.com/office/officeart/2005/8/layout/process1"/>
    <dgm:cxn modelId="{A8E6B972-E81F-4527-A6C1-D469ADE8207D}" type="presParOf" srcId="{F7B90B50-A835-42EF-AAA4-B909550E0985}" destId="{99D378A5-0DF7-4979-849F-A212A6EBA76C}" srcOrd="2" destOrd="0" presId="urn:microsoft.com/office/officeart/2005/8/layout/process1"/>
    <dgm:cxn modelId="{71F12CD6-EB01-48D7-9BD1-9C4A41A1C005}" type="presParOf" srcId="{F7B90B50-A835-42EF-AAA4-B909550E0985}" destId="{6C8F8A67-A53E-479F-A419-33C9849D930A}" srcOrd="3" destOrd="0" presId="urn:microsoft.com/office/officeart/2005/8/layout/process1"/>
    <dgm:cxn modelId="{3893B1E9-A9F1-40BA-9371-512BA4461A1A}" type="presParOf" srcId="{6C8F8A67-A53E-479F-A419-33C9849D930A}" destId="{BB13854C-A068-447C-B7CE-2E1DA4EC93BA}" srcOrd="0" destOrd="0" presId="urn:microsoft.com/office/officeart/2005/8/layout/process1"/>
    <dgm:cxn modelId="{B724D69A-E437-4030-BFFD-9F24A1FFA150}" type="presParOf" srcId="{F7B90B50-A835-42EF-AAA4-B909550E0985}" destId="{170753F8-E694-42FD-A523-679868B0B66C}"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32CBE8-F66B-4186-B583-EECDF18A3784}" type="doc">
      <dgm:prSet loTypeId="urn:microsoft.com/office/officeart/2005/8/layout/process1" loCatId="process" qsTypeId="urn:microsoft.com/office/officeart/2005/8/quickstyle/3d2" qsCatId="3D" csTypeId="urn:microsoft.com/office/officeart/2005/8/colors/colorful4" csCatId="colorful" phldr="1"/>
      <dgm:spPr/>
    </dgm:pt>
    <dgm:pt modelId="{1740349B-4B38-4ABD-B241-C6B9FB7F1C99}">
      <dgm:prSet phldrT="[טקסט]"/>
      <dgm:spPr/>
      <dgm:t>
        <a:bodyPr/>
        <a:lstStyle/>
        <a:p>
          <a:pPr rtl="1"/>
          <a:r>
            <a:rPr lang="he-IL" dirty="0">
              <a:solidFill>
                <a:schemeClr val="tx1"/>
              </a:solidFill>
            </a:rPr>
            <a:t>הטורבינה</a:t>
          </a:r>
        </a:p>
      </dgm:t>
    </dgm:pt>
    <dgm:pt modelId="{F283A94E-FCF1-4207-8604-C7E2EF608D79}" type="parTrans" cxnId="{A83AC691-A0DC-496C-AF7E-00D22D733A50}">
      <dgm:prSet/>
      <dgm:spPr/>
      <dgm:t>
        <a:bodyPr/>
        <a:lstStyle/>
        <a:p>
          <a:pPr rtl="1"/>
          <a:endParaRPr lang="he-IL"/>
        </a:p>
      </dgm:t>
    </dgm:pt>
    <dgm:pt modelId="{48A4D9FB-4159-47D1-9BBD-05A9F2B27DA3}" type="sibTrans" cxnId="{A83AC691-A0DC-496C-AF7E-00D22D733A50}">
      <dgm:prSet/>
      <dgm:spPr/>
      <dgm:t>
        <a:bodyPr/>
        <a:lstStyle/>
        <a:p>
          <a:pPr rtl="1"/>
          <a:endParaRPr lang="he-IL"/>
        </a:p>
      </dgm:t>
    </dgm:pt>
    <dgm:pt modelId="{F7D1D4FE-79EA-4E8D-B5FA-23C85D8ADB31}">
      <dgm:prSet phldrT="[טקסט]"/>
      <dgm:spPr/>
      <dgm:t>
        <a:bodyPr/>
        <a:lstStyle/>
        <a:p>
          <a:pPr rtl="1"/>
          <a:r>
            <a:rPr lang="he-IL" dirty="0">
              <a:solidFill>
                <a:schemeClr val="tx1"/>
              </a:solidFill>
            </a:rPr>
            <a:t>מגנט בתוך סליל</a:t>
          </a:r>
        </a:p>
      </dgm:t>
    </dgm:pt>
    <dgm:pt modelId="{03805FB9-9D7B-4985-BE7F-5948571B71A5}" type="parTrans" cxnId="{C0A39ADE-F51F-47B9-A398-EDCEE9FF3AAC}">
      <dgm:prSet/>
      <dgm:spPr/>
      <dgm:t>
        <a:bodyPr/>
        <a:lstStyle/>
        <a:p>
          <a:pPr rtl="1"/>
          <a:endParaRPr lang="he-IL"/>
        </a:p>
      </dgm:t>
    </dgm:pt>
    <dgm:pt modelId="{CB190C0F-0D74-4AC2-91CD-53C607E0BFC3}" type="sibTrans" cxnId="{C0A39ADE-F51F-47B9-A398-EDCEE9FF3AAC}">
      <dgm:prSet/>
      <dgm:spPr/>
      <dgm:t>
        <a:bodyPr/>
        <a:lstStyle/>
        <a:p>
          <a:pPr rtl="1"/>
          <a:endParaRPr lang="he-IL"/>
        </a:p>
      </dgm:t>
    </dgm:pt>
    <dgm:pt modelId="{D21D0862-3507-473D-AC08-307A24476D9F}">
      <dgm:prSet phldrT="[טקסט]"/>
      <dgm:spPr/>
      <dgm:t>
        <a:bodyPr/>
        <a:lstStyle/>
        <a:p>
          <a:pPr rtl="1"/>
          <a:r>
            <a:rPr lang="he-IL" dirty="0">
              <a:solidFill>
                <a:schemeClr val="tx1"/>
              </a:solidFill>
            </a:rPr>
            <a:t>מופק חשמל</a:t>
          </a:r>
        </a:p>
      </dgm:t>
    </dgm:pt>
    <dgm:pt modelId="{FDFC30C1-1513-4A26-A2FD-E332E02A1445}" type="parTrans" cxnId="{C263A7CA-2FFD-4EC4-8244-1F66B66E6637}">
      <dgm:prSet/>
      <dgm:spPr/>
      <dgm:t>
        <a:bodyPr/>
        <a:lstStyle/>
        <a:p>
          <a:pPr rtl="1"/>
          <a:endParaRPr lang="he-IL"/>
        </a:p>
      </dgm:t>
    </dgm:pt>
    <dgm:pt modelId="{174DAF07-B1F1-4D71-9185-50115222B7B3}" type="sibTrans" cxnId="{C263A7CA-2FFD-4EC4-8244-1F66B66E6637}">
      <dgm:prSet/>
      <dgm:spPr/>
      <dgm:t>
        <a:bodyPr/>
        <a:lstStyle/>
        <a:p>
          <a:pPr rtl="1"/>
          <a:endParaRPr lang="he-IL"/>
        </a:p>
      </dgm:t>
    </dgm:pt>
    <dgm:pt modelId="{F7B90B50-A835-42EF-AAA4-B909550E0985}" type="pres">
      <dgm:prSet presAssocID="{2732CBE8-F66B-4186-B583-EECDF18A3784}" presName="Name0" presStyleCnt="0">
        <dgm:presLayoutVars>
          <dgm:dir val="rev"/>
          <dgm:resizeHandles val="exact"/>
        </dgm:presLayoutVars>
      </dgm:prSet>
      <dgm:spPr/>
    </dgm:pt>
    <dgm:pt modelId="{14E17798-74E3-4B67-94B3-0CEC927D364A}" type="pres">
      <dgm:prSet presAssocID="{1740349B-4B38-4ABD-B241-C6B9FB7F1C99}" presName="node" presStyleLbl="node1" presStyleIdx="0" presStyleCnt="3">
        <dgm:presLayoutVars>
          <dgm:bulletEnabled val="1"/>
        </dgm:presLayoutVars>
      </dgm:prSet>
      <dgm:spPr/>
    </dgm:pt>
    <dgm:pt modelId="{C323CE95-934C-415C-BA99-1C641BE8001D}" type="pres">
      <dgm:prSet presAssocID="{48A4D9FB-4159-47D1-9BBD-05A9F2B27DA3}" presName="sibTrans" presStyleLbl="sibTrans2D1" presStyleIdx="0" presStyleCnt="2"/>
      <dgm:spPr/>
    </dgm:pt>
    <dgm:pt modelId="{D3BC338D-407C-4D98-9764-8E1978C4D707}" type="pres">
      <dgm:prSet presAssocID="{48A4D9FB-4159-47D1-9BBD-05A9F2B27DA3}" presName="connectorText" presStyleLbl="sibTrans2D1" presStyleIdx="0" presStyleCnt="2"/>
      <dgm:spPr/>
    </dgm:pt>
    <dgm:pt modelId="{99D378A5-0DF7-4979-849F-A212A6EBA76C}" type="pres">
      <dgm:prSet presAssocID="{F7D1D4FE-79EA-4E8D-B5FA-23C85D8ADB31}" presName="node" presStyleLbl="node1" presStyleIdx="1" presStyleCnt="3">
        <dgm:presLayoutVars>
          <dgm:bulletEnabled val="1"/>
        </dgm:presLayoutVars>
      </dgm:prSet>
      <dgm:spPr/>
    </dgm:pt>
    <dgm:pt modelId="{6C8F8A67-A53E-479F-A419-33C9849D930A}" type="pres">
      <dgm:prSet presAssocID="{CB190C0F-0D74-4AC2-91CD-53C607E0BFC3}" presName="sibTrans" presStyleLbl="sibTrans2D1" presStyleIdx="1" presStyleCnt="2"/>
      <dgm:spPr/>
    </dgm:pt>
    <dgm:pt modelId="{BB13854C-A068-447C-B7CE-2E1DA4EC93BA}" type="pres">
      <dgm:prSet presAssocID="{CB190C0F-0D74-4AC2-91CD-53C607E0BFC3}" presName="connectorText" presStyleLbl="sibTrans2D1" presStyleIdx="1" presStyleCnt="2"/>
      <dgm:spPr/>
    </dgm:pt>
    <dgm:pt modelId="{170753F8-E694-42FD-A523-679868B0B66C}" type="pres">
      <dgm:prSet presAssocID="{D21D0862-3507-473D-AC08-307A24476D9F}" presName="node" presStyleLbl="node1" presStyleIdx="2" presStyleCnt="3">
        <dgm:presLayoutVars>
          <dgm:bulletEnabled val="1"/>
        </dgm:presLayoutVars>
      </dgm:prSet>
      <dgm:spPr/>
    </dgm:pt>
  </dgm:ptLst>
  <dgm:cxnLst>
    <dgm:cxn modelId="{72593C00-EE54-44FB-99D8-6BA86E028238}" type="presOf" srcId="{48A4D9FB-4159-47D1-9BBD-05A9F2B27DA3}" destId="{D3BC338D-407C-4D98-9764-8E1978C4D707}" srcOrd="1" destOrd="0" presId="urn:microsoft.com/office/officeart/2005/8/layout/process1"/>
    <dgm:cxn modelId="{D06AB70F-9680-4D1C-9225-A8F058C422CB}" type="presOf" srcId="{CB190C0F-0D74-4AC2-91CD-53C607E0BFC3}" destId="{6C8F8A67-A53E-479F-A419-33C9849D930A}" srcOrd="0" destOrd="0" presId="urn:microsoft.com/office/officeart/2005/8/layout/process1"/>
    <dgm:cxn modelId="{728B951B-D089-459C-AE92-F58CA833741B}" type="presOf" srcId="{48A4D9FB-4159-47D1-9BBD-05A9F2B27DA3}" destId="{C323CE95-934C-415C-BA99-1C641BE8001D}" srcOrd="0" destOrd="0" presId="urn:microsoft.com/office/officeart/2005/8/layout/process1"/>
    <dgm:cxn modelId="{9697DC3C-4B73-4A0A-9372-1BF0C064B7D4}" type="presOf" srcId="{2732CBE8-F66B-4186-B583-EECDF18A3784}" destId="{F7B90B50-A835-42EF-AAA4-B909550E0985}" srcOrd="0" destOrd="0" presId="urn:microsoft.com/office/officeart/2005/8/layout/process1"/>
    <dgm:cxn modelId="{2896B761-0B3F-4588-B2CA-A0EFE6D1E859}" type="presOf" srcId="{F7D1D4FE-79EA-4E8D-B5FA-23C85D8ADB31}" destId="{99D378A5-0DF7-4979-849F-A212A6EBA76C}" srcOrd="0" destOrd="0" presId="urn:microsoft.com/office/officeart/2005/8/layout/process1"/>
    <dgm:cxn modelId="{A83AC691-A0DC-496C-AF7E-00D22D733A50}" srcId="{2732CBE8-F66B-4186-B583-EECDF18A3784}" destId="{1740349B-4B38-4ABD-B241-C6B9FB7F1C99}" srcOrd="0" destOrd="0" parTransId="{F283A94E-FCF1-4207-8604-C7E2EF608D79}" sibTransId="{48A4D9FB-4159-47D1-9BBD-05A9F2B27DA3}"/>
    <dgm:cxn modelId="{C263A7CA-2FFD-4EC4-8244-1F66B66E6637}" srcId="{2732CBE8-F66B-4186-B583-EECDF18A3784}" destId="{D21D0862-3507-473D-AC08-307A24476D9F}" srcOrd="2" destOrd="0" parTransId="{FDFC30C1-1513-4A26-A2FD-E332E02A1445}" sibTransId="{174DAF07-B1F1-4D71-9185-50115222B7B3}"/>
    <dgm:cxn modelId="{11247CCB-C292-47F5-AA83-47C0EFA1AC35}" type="presOf" srcId="{CB190C0F-0D74-4AC2-91CD-53C607E0BFC3}" destId="{BB13854C-A068-447C-B7CE-2E1DA4EC93BA}" srcOrd="1" destOrd="0" presId="urn:microsoft.com/office/officeart/2005/8/layout/process1"/>
    <dgm:cxn modelId="{D9E617D0-FFA2-4444-9A8F-217FE8F0B8FB}" type="presOf" srcId="{1740349B-4B38-4ABD-B241-C6B9FB7F1C99}" destId="{14E17798-74E3-4B67-94B3-0CEC927D364A}" srcOrd="0" destOrd="0" presId="urn:microsoft.com/office/officeart/2005/8/layout/process1"/>
    <dgm:cxn modelId="{C0A39ADE-F51F-47B9-A398-EDCEE9FF3AAC}" srcId="{2732CBE8-F66B-4186-B583-EECDF18A3784}" destId="{F7D1D4FE-79EA-4E8D-B5FA-23C85D8ADB31}" srcOrd="1" destOrd="0" parTransId="{03805FB9-9D7B-4985-BE7F-5948571B71A5}" sibTransId="{CB190C0F-0D74-4AC2-91CD-53C607E0BFC3}"/>
    <dgm:cxn modelId="{F19F63E1-3618-4DE8-B001-9A0C1E46723B}" type="presOf" srcId="{D21D0862-3507-473D-AC08-307A24476D9F}" destId="{170753F8-E694-42FD-A523-679868B0B66C}" srcOrd="0" destOrd="0" presId="urn:microsoft.com/office/officeart/2005/8/layout/process1"/>
    <dgm:cxn modelId="{6C1ACE3C-89DC-446A-B6C4-E0F403328705}" type="presParOf" srcId="{F7B90B50-A835-42EF-AAA4-B909550E0985}" destId="{14E17798-74E3-4B67-94B3-0CEC927D364A}" srcOrd="0" destOrd="0" presId="urn:microsoft.com/office/officeart/2005/8/layout/process1"/>
    <dgm:cxn modelId="{9841487C-8170-43D0-AE19-DFB43AB0D139}" type="presParOf" srcId="{F7B90B50-A835-42EF-AAA4-B909550E0985}" destId="{C323CE95-934C-415C-BA99-1C641BE8001D}" srcOrd="1" destOrd="0" presId="urn:microsoft.com/office/officeart/2005/8/layout/process1"/>
    <dgm:cxn modelId="{1213DD9C-4DE6-4360-9627-5FD907D20A2D}" type="presParOf" srcId="{C323CE95-934C-415C-BA99-1C641BE8001D}" destId="{D3BC338D-407C-4D98-9764-8E1978C4D707}" srcOrd="0" destOrd="0" presId="urn:microsoft.com/office/officeart/2005/8/layout/process1"/>
    <dgm:cxn modelId="{19C2E4EF-DB3B-44F2-AC7A-C9D7D3A8ADF7}" type="presParOf" srcId="{F7B90B50-A835-42EF-AAA4-B909550E0985}" destId="{99D378A5-0DF7-4979-849F-A212A6EBA76C}" srcOrd="2" destOrd="0" presId="urn:microsoft.com/office/officeart/2005/8/layout/process1"/>
    <dgm:cxn modelId="{2AABB0FA-A227-4351-A952-021D9B1207BE}" type="presParOf" srcId="{F7B90B50-A835-42EF-AAA4-B909550E0985}" destId="{6C8F8A67-A53E-479F-A419-33C9849D930A}" srcOrd="3" destOrd="0" presId="urn:microsoft.com/office/officeart/2005/8/layout/process1"/>
    <dgm:cxn modelId="{51C2D381-5803-4B24-BA48-B2016969A098}" type="presParOf" srcId="{6C8F8A67-A53E-479F-A419-33C9849D930A}" destId="{BB13854C-A068-447C-B7CE-2E1DA4EC93BA}" srcOrd="0" destOrd="0" presId="urn:microsoft.com/office/officeart/2005/8/layout/process1"/>
    <dgm:cxn modelId="{D02990CD-65D9-4DDB-8D0A-689F6FC356C6}" type="presParOf" srcId="{F7B90B50-A835-42EF-AAA4-B909550E0985}" destId="{170753F8-E694-42FD-A523-679868B0B66C}"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32CBE8-F66B-4186-B583-EECDF18A3784}" type="doc">
      <dgm:prSet loTypeId="urn:microsoft.com/office/officeart/2005/8/layout/process1" loCatId="process" qsTypeId="urn:microsoft.com/office/officeart/2005/8/quickstyle/3d2" qsCatId="3D" csTypeId="urn:microsoft.com/office/officeart/2005/8/colors/colorful4" csCatId="colorful" phldr="1"/>
      <dgm:spPr/>
    </dgm:pt>
    <dgm:pt modelId="{1740349B-4B38-4ABD-B241-C6B9FB7F1C99}">
      <dgm:prSet phldrT="[טקסט]"/>
      <dgm:spPr/>
      <dgm:t>
        <a:bodyPr/>
        <a:lstStyle/>
        <a:p>
          <a:pPr rtl="1"/>
          <a:r>
            <a:rPr lang="he-IL" dirty="0">
              <a:solidFill>
                <a:schemeClr val="tx1"/>
              </a:solidFill>
            </a:rPr>
            <a:t>הטורבינה</a:t>
          </a:r>
        </a:p>
      </dgm:t>
    </dgm:pt>
    <dgm:pt modelId="{F283A94E-FCF1-4207-8604-C7E2EF608D79}" type="parTrans" cxnId="{A83AC691-A0DC-496C-AF7E-00D22D733A50}">
      <dgm:prSet/>
      <dgm:spPr/>
      <dgm:t>
        <a:bodyPr/>
        <a:lstStyle/>
        <a:p>
          <a:pPr rtl="1"/>
          <a:endParaRPr lang="he-IL"/>
        </a:p>
      </dgm:t>
    </dgm:pt>
    <dgm:pt modelId="{48A4D9FB-4159-47D1-9BBD-05A9F2B27DA3}" type="sibTrans" cxnId="{A83AC691-A0DC-496C-AF7E-00D22D733A50}">
      <dgm:prSet/>
      <dgm:spPr/>
      <dgm:t>
        <a:bodyPr/>
        <a:lstStyle/>
        <a:p>
          <a:pPr rtl="1"/>
          <a:endParaRPr lang="he-IL"/>
        </a:p>
      </dgm:t>
    </dgm:pt>
    <dgm:pt modelId="{F7D1D4FE-79EA-4E8D-B5FA-23C85D8ADB31}">
      <dgm:prSet phldrT="[טקסט]"/>
      <dgm:spPr/>
      <dgm:t>
        <a:bodyPr/>
        <a:lstStyle/>
        <a:p>
          <a:pPr rtl="1"/>
          <a:r>
            <a:rPr lang="he-IL" dirty="0">
              <a:solidFill>
                <a:schemeClr val="tx1"/>
              </a:solidFill>
            </a:rPr>
            <a:t>מגנט בתוך סליל</a:t>
          </a:r>
        </a:p>
      </dgm:t>
    </dgm:pt>
    <dgm:pt modelId="{03805FB9-9D7B-4985-BE7F-5948571B71A5}" type="parTrans" cxnId="{C0A39ADE-F51F-47B9-A398-EDCEE9FF3AAC}">
      <dgm:prSet/>
      <dgm:spPr/>
      <dgm:t>
        <a:bodyPr/>
        <a:lstStyle/>
        <a:p>
          <a:pPr rtl="1"/>
          <a:endParaRPr lang="he-IL"/>
        </a:p>
      </dgm:t>
    </dgm:pt>
    <dgm:pt modelId="{CB190C0F-0D74-4AC2-91CD-53C607E0BFC3}" type="sibTrans" cxnId="{C0A39ADE-F51F-47B9-A398-EDCEE9FF3AAC}">
      <dgm:prSet/>
      <dgm:spPr/>
      <dgm:t>
        <a:bodyPr/>
        <a:lstStyle/>
        <a:p>
          <a:pPr rtl="1"/>
          <a:endParaRPr lang="he-IL"/>
        </a:p>
      </dgm:t>
    </dgm:pt>
    <dgm:pt modelId="{D21D0862-3507-473D-AC08-307A24476D9F}">
      <dgm:prSet phldrT="[טקסט]"/>
      <dgm:spPr/>
      <dgm:t>
        <a:bodyPr/>
        <a:lstStyle/>
        <a:p>
          <a:pPr rtl="1"/>
          <a:r>
            <a:rPr lang="he-IL" dirty="0">
              <a:solidFill>
                <a:schemeClr val="tx1"/>
              </a:solidFill>
            </a:rPr>
            <a:t>מופק חשמל</a:t>
          </a:r>
        </a:p>
      </dgm:t>
    </dgm:pt>
    <dgm:pt modelId="{FDFC30C1-1513-4A26-A2FD-E332E02A1445}" type="parTrans" cxnId="{C263A7CA-2FFD-4EC4-8244-1F66B66E6637}">
      <dgm:prSet/>
      <dgm:spPr/>
      <dgm:t>
        <a:bodyPr/>
        <a:lstStyle/>
        <a:p>
          <a:pPr rtl="1"/>
          <a:endParaRPr lang="he-IL"/>
        </a:p>
      </dgm:t>
    </dgm:pt>
    <dgm:pt modelId="{174DAF07-B1F1-4D71-9185-50115222B7B3}" type="sibTrans" cxnId="{C263A7CA-2FFD-4EC4-8244-1F66B66E6637}">
      <dgm:prSet/>
      <dgm:spPr/>
      <dgm:t>
        <a:bodyPr/>
        <a:lstStyle/>
        <a:p>
          <a:pPr rtl="1"/>
          <a:endParaRPr lang="he-IL"/>
        </a:p>
      </dgm:t>
    </dgm:pt>
    <dgm:pt modelId="{F7B90B50-A835-42EF-AAA4-B909550E0985}" type="pres">
      <dgm:prSet presAssocID="{2732CBE8-F66B-4186-B583-EECDF18A3784}" presName="Name0" presStyleCnt="0">
        <dgm:presLayoutVars>
          <dgm:dir val="rev"/>
          <dgm:resizeHandles val="exact"/>
        </dgm:presLayoutVars>
      </dgm:prSet>
      <dgm:spPr/>
    </dgm:pt>
    <dgm:pt modelId="{14E17798-74E3-4B67-94B3-0CEC927D364A}" type="pres">
      <dgm:prSet presAssocID="{1740349B-4B38-4ABD-B241-C6B9FB7F1C99}" presName="node" presStyleLbl="node1" presStyleIdx="0" presStyleCnt="3">
        <dgm:presLayoutVars>
          <dgm:bulletEnabled val="1"/>
        </dgm:presLayoutVars>
      </dgm:prSet>
      <dgm:spPr/>
    </dgm:pt>
    <dgm:pt modelId="{C323CE95-934C-415C-BA99-1C641BE8001D}" type="pres">
      <dgm:prSet presAssocID="{48A4D9FB-4159-47D1-9BBD-05A9F2B27DA3}" presName="sibTrans" presStyleLbl="sibTrans2D1" presStyleIdx="0" presStyleCnt="2"/>
      <dgm:spPr/>
    </dgm:pt>
    <dgm:pt modelId="{D3BC338D-407C-4D98-9764-8E1978C4D707}" type="pres">
      <dgm:prSet presAssocID="{48A4D9FB-4159-47D1-9BBD-05A9F2B27DA3}" presName="connectorText" presStyleLbl="sibTrans2D1" presStyleIdx="0" presStyleCnt="2"/>
      <dgm:spPr/>
    </dgm:pt>
    <dgm:pt modelId="{99D378A5-0DF7-4979-849F-A212A6EBA76C}" type="pres">
      <dgm:prSet presAssocID="{F7D1D4FE-79EA-4E8D-B5FA-23C85D8ADB31}" presName="node" presStyleLbl="node1" presStyleIdx="1" presStyleCnt="3">
        <dgm:presLayoutVars>
          <dgm:bulletEnabled val="1"/>
        </dgm:presLayoutVars>
      </dgm:prSet>
      <dgm:spPr/>
    </dgm:pt>
    <dgm:pt modelId="{6C8F8A67-A53E-479F-A419-33C9849D930A}" type="pres">
      <dgm:prSet presAssocID="{CB190C0F-0D74-4AC2-91CD-53C607E0BFC3}" presName="sibTrans" presStyleLbl="sibTrans2D1" presStyleIdx="1" presStyleCnt="2"/>
      <dgm:spPr/>
    </dgm:pt>
    <dgm:pt modelId="{BB13854C-A068-447C-B7CE-2E1DA4EC93BA}" type="pres">
      <dgm:prSet presAssocID="{CB190C0F-0D74-4AC2-91CD-53C607E0BFC3}" presName="connectorText" presStyleLbl="sibTrans2D1" presStyleIdx="1" presStyleCnt="2"/>
      <dgm:spPr/>
    </dgm:pt>
    <dgm:pt modelId="{170753F8-E694-42FD-A523-679868B0B66C}" type="pres">
      <dgm:prSet presAssocID="{D21D0862-3507-473D-AC08-307A24476D9F}" presName="node" presStyleLbl="node1" presStyleIdx="2" presStyleCnt="3">
        <dgm:presLayoutVars>
          <dgm:bulletEnabled val="1"/>
        </dgm:presLayoutVars>
      </dgm:prSet>
      <dgm:spPr/>
    </dgm:pt>
  </dgm:ptLst>
  <dgm:cxnLst>
    <dgm:cxn modelId="{EA92803F-63B7-41B4-8C4A-1392B75B2C25}" type="presOf" srcId="{48A4D9FB-4159-47D1-9BBD-05A9F2B27DA3}" destId="{C323CE95-934C-415C-BA99-1C641BE8001D}" srcOrd="0" destOrd="0" presId="urn:microsoft.com/office/officeart/2005/8/layout/process1"/>
    <dgm:cxn modelId="{80E4F267-DB22-411A-A5F5-938829305627}" type="presOf" srcId="{D21D0862-3507-473D-AC08-307A24476D9F}" destId="{170753F8-E694-42FD-A523-679868B0B66C}" srcOrd="0" destOrd="0" presId="urn:microsoft.com/office/officeart/2005/8/layout/process1"/>
    <dgm:cxn modelId="{E6154873-96DC-43CE-9AB7-8BC04C43247D}" type="presOf" srcId="{CB190C0F-0D74-4AC2-91CD-53C607E0BFC3}" destId="{BB13854C-A068-447C-B7CE-2E1DA4EC93BA}" srcOrd="1" destOrd="0" presId="urn:microsoft.com/office/officeart/2005/8/layout/process1"/>
    <dgm:cxn modelId="{EF3DBA77-71C2-47F9-9280-4AB0AC6CAA1F}" type="presOf" srcId="{CB190C0F-0D74-4AC2-91CD-53C607E0BFC3}" destId="{6C8F8A67-A53E-479F-A419-33C9849D930A}" srcOrd="0" destOrd="0" presId="urn:microsoft.com/office/officeart/2005/8/layout/process1"/>
    <dgm:cxn modelId="{FA9E2A7B-E8EF-49D3-9280-4728176CB227}" type="presOf" srcId="{1740349B-4B38-4ABD-B241-C6B9FB7F1C99}" destId="{14E17798-74E3-4B67-94B3-0CEC927D364A}" srcOrd="0" destOrd="0" presId="urn:microsoft.com/office/officeart/2005/8/layout/process1"/>
    <dgm:cxn modelId="{2CD91291-A4FC-48E4-B280-1B9845D53457}" type="presOf" srcId="{48A4D9FB-4159-47D1-9BBD-05A9F2B27DA3}" destId="{D3BC338D-407C-4D98-9764-8E1978C4D707}" srcOrd="1" destOrd="0" presId="urn:microsoft.com/office/officeart/2005/8/layout/process1"/>
    <dgm:cxn modelId="{A83AC691-A0DC-496C-AF7E-00D22D733A50}" srcId="{2732CBE8-F66B-4186-B583-EECDF18A3784}" destId="{1740349B-4B38-4ABD-B241-C6B9FB7F1C99}" srcOrd="0" destOrd="0" parTransId="{F283A94E-FCF1-4207-8604-C7E2EF608D79}" sibTransId="{48A4D9FB-4159-47D1-9BBD-05A9F2B27DA3}"/>
    <dgm:cxn modelId="{E33BA39B-7E97-4FF5-8408-4906F98FCFFC}" type="presOf" srcId="{F7D1D4FE-79EA-4E8D-B5FA-23C85D8ADB31}" destId="{99D378A5-0DF7-4979-849F-A212A6EBA76C}" srcOrd="0" destOrd="0" presId="urn:microsoft.com/office/officeart/2005/8/layout/process1"/>
    <dgm:cxn modelId="{C263A7CA-2FFD-4EC4-8244-1F66B66E6637}" srcId="{2732CBE8-F66B-4186-B583-EECDF18A3784}" destId="{D21D0862-3507-473D-AC08-307A24476D9F}" srcOrd="2" destOrd="0" parTransId="{FDFC30C1-1513-4A26-A2FD-E332E02A1445}" sibTransId="{174DAF07-B1F1-4D71-9185-50115222B7B3}"/>
    <dgm:cxn modelId="{103EEDCC-8A1F-4C96-8389-08D0CB43A966}" type="presOf" srcId="{2732CBE8-F66B-4186-B583-EECDF18A3784}" destId="{F7B90B50-A835-42EF-AAA4-B909550E0985}" srcOrd="0" destOrd="0" presId="urn:microsoft.com/office/officeart/2005/8/layout/process1"/>
    <dgm:cxn modelId="{C0A39ADE-F51F-47B9-A398-EDCEE9FF3AAC}" srcId="{2732CBE8-F66B-4186-B583-EECDF18A3784}" destId="{F7D1D4FE-79EA-4E8D-B5FA-23C85D8ADB31}" srcOrd="1" destOrd="0" parTransId="{03805FB9-9D7B-4985-BE7F-5948571B71A5}" sibTransId="{CB190C0F-0D74-4AC2-91CD-53C607E0BFC3}"/>
    <dgm:cxn modelId="{2CFE88A9-731D-41FA-AB19-E0E59C3D23E7}" type="presParOf" srcId="{F7B90B50-A835-42EF-AAA4-B909550E0985}" destId="{14E17798-74E3-4B67-94B3-0CEC927D364A}" srcOrd="0" destOrd="0" presId="urn:microsoft.com/office/officeart/2005/8/layout/process1"/>
    <dgm:cxn modelId="{F2270428-5E42-444A-8717-0349FD34B139}" type="presParOf" srcId="{F7B90B50-A835-42EF-AAA4-B909550E0985}" destId="{C323CE95-934C-415C-BA99-1C641BE8001D}" srcOrd="1" destOrd="0" presId="urn:microsoft.com/office/officeart/2005/8/layout/process1"/>
    <dgm:cxn modelId="{3109BAA2-B893-4523-9296-7FB6D7FCFBDD}" type="presParOf" srcId="{C323CE95-934C-415C-BA99-1C641BE8001D}" destId="{D3BC338D-407C-4D98-9764-8E1978C4D707}" srcOrd="0" destOrd="0" presId="urn:microsoft.com/office/officeart/2005/8/layout/process1"/>
    <dgm:cxn modelId="{D21077BD-6A7F-45B3-95C0-8DBA4212426C}" type="presParOf" srcId="{F7B90B50-A835-42EF-AAA4-B909550E0985}" destId="{99D378A5-0DF7-4979-849F-A212A6EBA76C}" srcOrd="2" destOrd="0" presId="urn:microsoft.com/office/officeart/2005/8/layout/process1"/>
    <dgm:cxn modelId="{3BA28458-3069-476F-9609-87E8B1B46B23}" type="presParOf" srcId="{F7B90B50-A835-42EF-AAA4-B909550E0985}" destId="{6C8F8A67-A53E-479F-A419-33C9849D930A}" srcOrd="3" destOrd="0" presId="urn:microsoft.com/office/officeart/2005/8/layout/process1"/>
    <dgm:cxn modelId="{E51C638F-1E60-4338-AB21-55DA8ACF3621}" type="presParOf" srcId="{6C8F8A67-A53E-479F-A419-33C9849D930A}" destId="{BB13854C-A068-447C-B7CE-2E1DA4EC93BA}" srcOrd="0" destOrd="0" presId="urn:microsoft.com/office/officeart/2005/8/layout/process1"/>
    <dgm:cxn modelId="{849CF218-CBE9-433D-8580-327F2325E2A5}" type="presParOf" srcId="{F7B90B50-A835-42EF-AAA4-B909550E0985}" destId="{170753F8-E694-42FD-A523-679868B0B66C}"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A331B64D-19A6-4237-BC12-56941E2F8DCB}">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יש הרבה רעש</a:t>
          </a:r>
        </a:p>
      </dgm:t>
    </dgm:pt>
    <dgm:pt modelId="{610D7D02-9CD4-4647-A0FE-1D32158376AC}" type="par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985C94D8-5891-4C43-92C4-C1582586865B}" type="sib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המים מזדהמים</a:t>
          </a:r>
        </a:p>
      </dgm:t>
    </dgm:pt>
    <dgm:pt modelId="{93E75624-705D-430F-901A-13A57800D15C}" type="par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641E4712-0544-4315-9F85-BCE8734F0DD1}" type="sib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אין פגיעה בסביבה</a:t>
          </a:r>
        </a:p>
      </dgm:t>
    </dgm:pt>
    <dgm:pt modelId="{033B1BD5-F1BB-4CC8-8860-35E8831A449A}" type="par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88688362-570C-404F-A016-46A7A30BC244}" type="sib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הזרימה הטבעית נחסמת</a:t>
          </a:r>
        </a:p>
      </dgm:t>
    </dgm:pt>
    <dgm:pt modelId="{371E57CF-0C5D-4353-9A04-C546E60D39D2}" type="par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1314308B-865A-47FB-ADFC-E357D26BEB93}" type="sib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44744607-760F-4017-971A-872BEE40E55E}" type="presOf" srcId="{F8C11088-2805-4EBB-8D74-EADC70747785}" destId="{44C4B45C-81AE-46A2-97C2-641087E3312E}" srcOrd="0" destOrd="0" presId="urn:microsoft.com/office/officeart/2005/8/layout/default"/>
    <dgm:cxn modelId="{1E5B2C0F-5062-4F36-8978-688810528674}" srcId="{F8C11088-2805-4EBB-8D74-EADC70747785}" destId="{E940F406-226D-42C4-841C-C263F51EAC01}" srcOrd="3" destOrd="0" parTransId="{371E57CF-0C5D-4353-9A04-C546E60D39D2}" sibTransId="{1314308B-865A-47FB-ADFC-E357D26BEB93}"/>
    <dgm:cxn modelId="{A3F98411-5089-4E07-8A18-1924C082AC45}" type="presOf" srcId="{21720717-B9A5-4D4B-BFE8-EB7D8CADD8A8}" destId="{EBB06636-F6A4-4288-8824-2AE25D223B6B}" srcOrd="0" destOrd="0" presId="urn:microsoft.com/office/officeart/2005/8/layout/default"/>
    <dgm:cxn modelId="{3724D428-9665-4116-BD6D-E42AC78BD69B}" srcId="{F8C11088-2805-4EBB-8D74-EADC70747785}" destId="{A331B64D-19A6-4237-BC12-56941E2F8DCB}" srcOrd="0" destOrd="0" parTransId="{610D7D02-9CD4-4647-A0FE-1D32158376AC}" sibTransId="{985C94D8-5891-4C43-92C4-C1582586865B}"/>
    <dgm:cxn modelId="{677B7D41-CB01-4040-B4C1-9FBF16818AEE}" srcId="{F8C11088-2805-4EBB-8D74-EADC70747785}" destId="{FDD0E706-DACB-4260-A8FC-0C9C02E58DC9}" srcOrd="1" destOrd="0" parTransId="{93E75624-705D-430F-901A-13A57800D15C}" sibTransId="{641E4712-0544-4315-9F85-BCE8734F0DD1}"/>
    <dgm:cxn modelId="{814EEC7A-2203-4EE2-912A-87E3345088F4}" type="presOf" srcId="{A331B64D-19A6-4237-BC12-56941E2F8DCB}" destId="{317D630E-7F4C-48E3-AC5A-1D93EB50A6B4}" srcOrd="0" destOrd="0" presId="urn:microsoft.com/office/officeart/2005/8/layout/default"/>
    <dgm:cxn modelId="{E7ED7794-4B80-4EA9-8559-E03F44BCEDEB}" type="presOf" srcId="{E940F406-226D-42C4-841C-C263F51EAC01}" destId="{33C890E6-5F30-46D5-8ED9-D9264B6AD65C}"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7D4846C2-9174-449A-8C8A-F99ECC56CDAE}" type="presOf" srcId="{FDD0E706-DACB-4260-A8FC-0C9C02E58DC9}" destId="{43ED6F6E-5AFA-46FE-AE5D-C7C99F43A9CE}" srcOrd="0" destOrd="0" presId="urn:microsoft.com/office/officeart/2005/8/layout/default"/>
    <dgm:cxn modelId="{E533F1B1-74C0-4484-8D0E-8A4DEE72CF96}" type="presParOf" srcId="{44C4B45C-81AE-46A2-97C2-641087E3312E}" destId="{317D630E-7F4C-48E3-AC5A-1D93EB50A6B4}" srcOrd="0" destOrd="0" presId="urn:microsoft.com/office/officeart/2005/8/layout/default"/>
    <dgm:cxn modelId="{4E41D1F4-100F-487C-A253-4225F1A919FE}" type="presParOf" srcId="{44C4B45C-81AE-46A2-97C2-641087E3312E}" destId="{D65DA9C5-8109-4366-8E6D-865D50B3451E}" srcOrd="1" destOrd="0" presId="urn:microsoft.com/office/officeart/2005/8/layout/default"/>
    <dgm:cxn modelId="{FC517F17-9DBD-4C24-9BD0-3315307B83C0}" type="presParOf" srcId="{44C4B45C-81AE-46A2-97C2-641087E3312E}" destId="{43ED6F6E-5AFA-46FE-AE5D-C7C99F43A9CE}" srcOrd="2" destOrd="0" presId="urn:microsoft.com/office/officeart/2005/8/layout/default"/>
    <dgm:cxn modelId="{B5EDE6DD-E329-479C-ABB5-896572EAF9F3}" type="presParOf" srcId="{44C4B45C-81AE-46A2-97C2-641087E3312E}" destId="{503B0581-CB72-4CB3-A051-41D7BA2D6F00}" srcOrd="3" destOrd="0" presId="urn:microsoft.com/office/officeart/2005/8/layout/default"/>
    <dgm:cxn modelId="{C3958E86-6DBB-48BC-85DC-F78AC67E788B}" type="presParOf" srcId="{44C4B45C-81AE-46A2-97C2-641087E3312E}" destId="{EBB06636-F6A4-4288-8824-2AE25D223B6B}" srcOrd="4" destOrd="0" presId="urn:microsoft.com/office/officeart/2005/8/layout/default"/>
    <dgm:cxn modelId="{451ADC1B-43C0-4935-93DA-BC07722862BD}" type="presParOf" srcId="{44C4B45C-81AE-46A2-97C2-641087E3312E}" destId="{369241F7-B8BA-48ED-B63C-55365B369FA0}" srcOrd="5" destOrd="0" presId="urn:microsoft.com/office/officeart/2005/8/layout/default"/>
    <dgm:cxn modelId="{67AD4EF0-9088-4BAD-B2D4-4F0EB1AE0CBC}"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A331B64D-19A6-4237-BC12-56941E2F8DCB}">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יש הרבה רעש</a:t>
          </a:r>
        </a:p>
      </dgm:t>
    </dgm:pt>
    <dgm:pt modelId="{610D7D02-9CD4-4647-A0FE-1D32158376AC}" type="parTrans" cxnId="{3724D428-9665-4116-BD6D-E42AC78BD69B}">
      <dgm:prSet/>
      <dgm:spPr/>
      <dgm:t>
        <a:bodyPr/>
        <a:lstStyle/>
        <a:p>
          <a:pPr rtl="1"/>
          <a:endParaRPr lang="he-IL"/>
        </a:p>
      </dgm:t>
    </dgm:pt>
    <dgm:pt modelId="{985C94D8-5891-4C43-92C4-C1582586865B}" type="sibTrans" cxnId="{3724D428-9665-4116-BD6D-E42AC78BD69B}">
      <dgm:prSet/>
      <dgm:spPr/>
      <dgm:t>
        <a:bodyPr/>
        <a:lstStyle/>
        <a:p>
          <a:pPr rtl="1"/>
          <a:endParaRPr lang="he-IL"/>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המים מזדהמים</a:t>
          </a:r>
        </a:p>
      </dgm:t>
    </dgm:pt>
    <dgm:pt modelId="{93E75624-705D-430F-901A-13A57800D15C}" type="parTrans" cxnId="{677B7D41-CB01-4040-B4C1-9FBF16818AEE}">
      <dgm:prSet/>
      <dgm:spPr/>
      <dgm:t>
        <a:bodyPr/>
        <a:lstStyle/>
        <a:p>
          <a:pPr rtl="1"/>
          <a:endParaRPr lang="he-IL"/>
        </a:p>
      </dgm:t>
    </dgm:pt>
    <dgm:pt modelId="{641E4712-0544-4315-9F85-BCE8734F0DD1}" type="sibTrans" cxnId="{677B7D41-CB01-4040-B4C1-9FBF16818AEE}">
      <dgm:prSet/>
      <dgm:spPr/>
      <dgm:t>
        <a:bodyPr/>
        <a:lstStyle/>
        <a:p>
          <a:pPr rtl="1"/>
          <a:endParaRPr lang="he-IL"/>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אין פגיעה בסביבה</a:t>
          </a:r>
        </a:p>
      </dgm:t>
    </dgm:pt>
    <dgm:pt modelId="{033B1BD5-F1BB-4CC8-8860-35E8831A449A}" type="parTrans" cxnId="{85F0A6B3-8F85-42EE-BC11-573FC7C83E69}">
      <dgm:prSet/>
      <dgm:spPr/>
      <dgm:t>
        <a:bodyPr/>
        <a:lstStyle/>
        <a:p>
          <a:pPr rtl="1"/>
          <a:endParaRPr lang="he-IL"/>
        </a:p>
      </dgm:t>
    </dgm:pt>
    <dgm:pt modelId="{88688362-570C-404F-A016-46A7A30BC244}" type="sibTrans" cxnId="{85F0A6B3-8F85-42EE-BC11-573FC7C83E69}">
      <dgm:prSet/>
      <dgm:spPr/>
      <dgm:t>
        <a:bodyPr/>
        <a:lstStyle/>
        <a:p>
          <a:pPr rtl="1"/>
          <a:endParaRPr lang="he-IL"/>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הזרימה הטבעית נחסמת</a:t>
          </a:r>
        </a:p>
      </dgm:t>
    </dgm:pt>
    <dgm:pt modelId="{371E57CF-0C5D-4353-9A04-C546E60D39D2}" type="parTrans" cxnId="{1E5B2C0F-5062-4F36-8978-688810528674}">
      <dgm:prSet/>
      <dgm:spPr/>
      <dgm:t>
        <a:bodyPr/>
        <a:lstStyle/>
        <a:p>
          <a:pPr rtl="1"/>
          <a:endParaRPr lang="he-IL"/>
        </a:p>
      </dgm:t>
    </dgm:pt>
    <dgm:pt modelId="{1314308B-865A-47FB-ADFC-E357D26BEB93}" type="sibTrans" cxnId="{1E5B2C0F-5062-4F36-8978-688810528674}">
      <dgm:prSet/>
      <dgm:spPr/>
      <dgm:t>
        <a:bodyPr/>
        <a:lstStyle/>
        <a:p>
          <a:pPr rtl="1"/>
          <a:endParaRPr lang="he-IL"/>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1E5B2C0F-5062-4F36-8978-688810528674}" srcId="{F8C11088-2805-4EBB-8D74-EADC70747785}" destId="{E940F406-226D-42C4-841C-C263F51EAC01}" srcOrd="3" destOrd="0" parTransId="{371E57CF-0C5D-4353-9A04-C546E60D39D2}" sibTransId="{1314308B-865A-47FB-ADFC-E357D26BEB93}"/>
    <dgm:cxn modelId="{3724D428-9665-4116-BD6D-E42AC78BD69B}" srcId="{F8C11088-2805-4EBB-8D74-EADC70747785}" destId="{A331B64D-19A6-4237-BC12-56941E2F8DCB}" srcOrd="0" destOrd="0" parTransId="{610D7D02-9CD4-4647-A0FE-1D32158376AC}" sibTransId="{985C94D8-5891-4C43-92C4-C1582586865B}"/>
    <dgm:cxn modelId="{677B7D41-CB01-4040-B4C1-9FBF16818AEE}" srcId="{F8C11088-2805-4EBB-8D74-EADC70747785}" destId="{FDD0E706-DACB-4260-A8FC-0C9C02E58DC9}" srcOrd="1" destOrd="0" parTransId="{93E75624-705D-430F-901A-13A57800D15C}" sibTransId="{641E4712-0544-4315-9F85-BCE8734F0DD1}"/>
    <dgm:cxn modelId="{69530B4A-A863-4BE2-A8EB-33E2DB1D3CC6}" type="presOf" srcId="{A331B64D-19A6-4237-BC12-56941E2F8DCB}" destId="{317D630E-7F4C-48E3-AC5A-1D93EB50A6B4}" srcOrd="0" destOrd="0" presId="urn:microsoft.com/office/officeart/2005/8/layout/default"/>
    <dgm:cxn modelId="{788B954F-A154-4DEA-9BB9-8DE9F6F1F445}" type="presOf" srcId="{21720717-B9A5-4D4B-BFE8-EB7D8CADD8A8}" destId="{EBB06636-F6A4-4288-8824-2AE25D223B6B}" srcOrd="0" destOrd="0" presId="urn:microsoft.com/office/officeart/2005/8/layout/default"/>
    <dgm:cxn modelId="{C0914556-D8F1-44AE-9B1E-1FB64C0D6E29}" type="presOf" srcId="{FDD0E706-DACB-4260-A8FC-0C9C02E58DC9}" destId="{43ED6F6E-5AFA-46FE-AE5D-C7C99F43A9CE}" srcOrd="0" destOrd="0" presId="urn:microsoft.com/office/officeart/2005/8/layout/default"/>
    <dgm:cxn modelId="{DDEAB480-032F-4008-B02F-F78B2A15F738}" type="presOf" srcId="{F8C11088-2805-4EBB-8D74-EADC70747785}" destId="{44C4B45C-81AE-46A2-97C2-641087E3312E}"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ADDB20C0-D796-4408-B99E-D2D2C3A5926E}" type="presOf" srcId="{E940F406-226D-42C4-841C-C263F51EAC01}" destId="{33C890E6-5F30-46D5-8ED9-D9264B6AD65C}" srcOrd="0" destOrd="0" presId="urn:microsoft.com/office/officeart/2005/8/layout/default"/>
    <dgm:cxn modelId="{B4E2791B-62BA-4680-89A8-4777A2AC59FC}" type="presParOf" srcId="{44C4B45C-81AE-46A2-97C2-641087E3312E}" destId="{317D630E-7F4C-48E3-AC5A-1D93EB50A6B4}" srcOrd="0" destOrd="0" presId="urn:microsoft.com/office/officeart/2005/8/layout/default"/>
    <dgm:cxn modelId="{C839B16C-9DA8-4F49-A7EE-2A97D5E7AA64}" type="presParOf" srcId="{44C4B45C-81AE-46A2-97C2-641087E3312E}" destId="{D65DA9C5-8109-4366-8E6D-865D50B3451E}" srcOrd="1" destOrd="0" presId="urn:microsoft.com/office/officeart/2005/8/layout/default"/>
    <dgm:cxn modelId="{854D7ED0-A14B-4011-98DD-618F8F2215B5}" type="presParOf" srcId="{44C4B45C-81AE-46A2-97C2-641087E3312E}" destId="{43ED6F6E-5AFA-46FE-AE5D-C7C99F43A9CE}" srcOrd="2" destOrd="0" presId="urn:microsoft.com/office/officeart/2005/8/layout/default"/>
    <dgm:cxn modelId="{851385DA-E2C3-40E4-B8CB-0C6027C3BE13}" type="presParOf" srcId="{44C4B45C-81AE-46A2-97C2-641087E3312E}" destId="{503B0581-CB72-4CB3-A051-41D7BA2D6F00}" srcOrd="3" destOrd="0" presId="urn:microsoft.com/office/officeart/2005/8/layout/default"/>
    <dgm:cxn modelId="{0590EB04-60FE-4D99-AE05-E79376AF4732}" type="presParOf" srcId="{44C4B45C-81AE-46A2-97C2-641087E3312E}" destId="{EBB06636-F6A4-4288-8824-2AE25D223B6B}" srcOrd="4" destOrd="0" presId="urn:microsoft.com/office/officeart/2005/8/layout/default"/>
    <dgm:cxn modelId="{2530D778-47F8-4E57-B4EC-A316A60312A1}" type="presParOf" srcId="{44C4B45C-81AE-46A2-97C2-641087E3312E}" destId="{369241F7-B8BA-48ED-B63C-55365B369FA0}" srcOrd="5" destOrd="0" presId="urn:microsoft.com/office/officeart/2005/8/layout/default"/>
    <dgm:cxn modelId="{BF980009-57BF-4C39-B16E-7191433C68A8}"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C11088-2805-4EBB-8D74-EADC70747785}"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A331B64D-19A6-4237-BC12-56941E2F8DCB}">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השימוש בהם זול יחסית</a:t>
          </a:r>
        </a:p>
      </dgm:t>
    </dgm:pt>
    <dgm:pt modelId="{610D7D02-9CD4-4647-A0FE-1D32158376AC}" type="par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985C94D8-5891-4C43-92C4-C1582586865B}" type="sibTrans" cxnId="{3724D428-9665-4116-BD6D-E42AC78BD69B}">
      <dgm:prSet/>
      <dgm:spPr/>
      <dgm:t>
        <a:bodyPr/>
        <a:lstStyle/>
        <a:p>
          <a:pPr rtl="1"/>
          <a:endParaRPr lang="he-IL">
            <a:latin typeface="Calibri" panose="020F0502020204030204" pitchFamily="34" charset="0"/>
            <a:cs typeface="Calibri" panose="020F0502020204030204" pitchFamily="34" charset="0"/>
          </a:endParaRPr>
        </a:p>
      </dgm:t>
    </dgm:pt>
    <dgm:pt modelId="{FDD0E706-DACB-4260-A8FC-0C9C02E58DC9}">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הם לא מזהמים את הסביבה</a:t>
          </a:r>
        </a:p>
      </dgm:t>
    </dgm:pt>
    <dgm:pt modelId="{93E75624-705D-430F-901A-13A57800D15C}" type="par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641E4712-0544-4315-9F85-BCE8734F0DD1}" type="sibTrans" cxnId="{677B7D41-CB01-4040-B4C1-9FBF16818AEE}">
      <dgm:prSet/>
      <dgm:spPr/>
      <dgm:t>
        <a:bodyPr/>
        <a:lstStyle/>
        <a:p>
          <a:pPr rtl="1"/>
          <a:endParaRPr lang="he-IL">
            <a:latin typeface="Calibri" panose="020F0502020204030204" pitchFamily="34" charset="0"/>
            <a:cs typeface="Calibri" panose="020F0502020204030204" pitchFamily="34" charset="0"/>
          </a:endParaRPr>
        </a:p>
      </dgm:t>
    </dgm:pt>
    <dgm:pt modelId="{21720717-B9A5-4D4B-BFE8-EB7D8CADD8A8}">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כל התשובות נכונות</a:t>
          </a:r>
        </a:p>
      </dgm:t>
    </dgm:pt>
    <dgm:pt modelId="{033B1BD5-F1BB-4CC8-8860-35E8831A449A}" type="par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88688362-570C-404F-A016-46A7A30BC244}" type="sibTrans" cxnId="{85F0A6B3-8F85-42EE-BC11-573FC7C83E69}">
      <dgm:prSet/>
      <dgm:spPr/>
      <dgm:t>
        <a:bodyPr/>
        <a:lstStyle/>
        <a:p>
          <a:pPr rtl="1"/>
          <a:endParaRPr lang="he-IL">
            <a:latin typeface="Calibri" panose="020F0502020204030204" pitchFamily="34" charset="0"/>
            <a:cs typeface="Calibri" panose="020F0502020204030204" pitchFamily="34" charset="0"/>
          </a:endParaRPr>
        </a:p>
      </dgm:t>
    </dgm:pt>
    <dgm:pt modelId="{E940F406-226D-42C4-841C-C263F51EAC01}">
      <dgm:prSet phldrT="[טקסט]"/>
      <dgm:spPr/>
      <dgm:t>
        <a:bodyPr/>
        <a:lstStyle/>
        <a:p>
          <a:pPr rtl="1"/>
          <a:r>
            <a:rPr lang="he-IL" dirty="0">
              <a:solidFill>
                <a:schemeClr val="tx1"/>
              </a:solidFill>
              <a:latin typeface="Calibri" panose="020F0502020204030204" pitchFamily="34" charset="0"/>
              <a:cs typeface="Calibri" panose="020F0502020204030204" pitchFamily="34" charset="0"/>
            </a:rPr>
            <a:t>המשאבים קיימים בהרבה מדינות</a:t>
          </a:r>
        </a:p>
      </dgm:t>
    </dgm:pt>
    <dgm:pt modelId="{371E57CF-0C5D-4353-9A04-C546E60D39D2}" type="par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1314308B-865A-47FB-ADFC-E357D26BEB93}" type="sibTrans" cxnId="{1E5B2C0F-5062-4F36-8978-688810528674}">
      <dgm:prSet/>
      <dgm:spPr/>
      <dgm:t>
        <a:bodyPr/>
        <a:lstStyle/>
        <a:p>
          <a:pPr rtl="1"/>
          <a:endParaRPr lang="he-IL">
            <a:latin typeface="Calibri" panose="020F0502020204030204" pitchFamily="34" charset="0"/>
            <a:cs typeface="Calibri" panose="020F0502020204030204" pitchFamily="34" charset="0"/>
          </a:endParaRPr>
        </a:p>
      </dgm:t>
    </dgm:pt>
    <dgm:pt modelId="{44C4B45C-81AE-46A2-97C2-641087E3312E}" type="pres">
      <dgm:prSet presAssocID="{F8C11088-2805-4EBB-8D74-EADC70747785}" presName="diagram" presStyleCnt="0">
        <dgm:presLayoutVars>
          <dgm:dir/>
          <dgm:resizeHandles val="exact"/>
        </dgm:presLayoutVars>
      </dgm:prSet>
      <dgm:spPr/>
    </dgm:pt>
    <dgm:pt modelId="{317D630E-7F4C-48E3-AC5A-1D93EB50A6B4}" type="pres">
      <dgm:prSet presAssocID="{A331B64D-19A6-4237-BC12-56941E2F8DCB}" presName="node" presStyleLbl="node1" presStyleIdx="0" presStyleCnt="4">
        <dgm:presLayoutVars>
          <dgm:bulletEnabled val="1"/>
        </dgm:presLayoutVars>
      </dgm:prSet>
      <dgm:spPr/>
    </dgm:pt>
    <dgm:pt modelId="{D65DA9C5-8109-4366-8E6D-865D50B3451E}" type="pres">
      <dgm:prSet presAssocID="{985C94D8-5891-4C43-92C4-C1582586865B}" presName="sibTrans" presStyleCnt="0"/>
      <dgm:spPr/>
    </dgm:pt>
    <dgm:pt modelId="{43ED6F6E-5AFA-46FE-AE5D-C7C99F43A9CE}" type="pres">
      <dgm:prSet presAssocID="{FDD0E706-DACB-4260-A8FC-0C9C02E58DC9}" presName="node" presStyleLbl="node1" presStyleIdx="1" presStyleCnt="4">
        <dgm:presLayoutVars>
          <dgm:bulletEnabled val="1"/>
        </dgm:presLayoutVars>
      </dgm:prSet>
      <dgm:spPr/>
    </dgm:pt>
    <dgm:pt modelId="{503B0581-CB72-4CB3-A051-41D7BA2D6F00}" type="pres">
      <dgm:prSet presAssocID="{641E4712-0544-4315-9F85-BCE8734F0DD1}" presName="sibTrans" presStyleCnt="0"/>
      <dgm:spPr/>
    </dgm:pt>
    <dgm:pt modelId="{EBB06636-F6A4-4288-8824-2AE25D223B6B}" type="pres">
      <dgm:prSet presAssocID="{21720717-B9A5-4D4B-BFE8-EB7D8CADD8A8}" presName="node" presStyleLbl="node1" presStyleIdx="2" presStyleCnt="4">
        <dgm:presLayoutVars>
          <dgm:bulletEnabled val="1"/>
        </dgm:presLayoutVars>
      </dgm:prSet>
      <dgm:spPr/>
    </dgm:pt>
    <dgm:pt modelId="{369241F7-B8BA-48ED-B63C-55365B369FA0}" type="pres">
      <dgm:prSet presAssocID="{88688362-570C-404F-A016-46A7A30BC244}" presName="sibTrans" presStyleCnt="0"/>
      <dgm:spPr/>
    </dgm:pt>
    <dgm:pt modelId="{33C890E6-5F30-46D5-8ED9-D9264B6AD65C}" type="pres">
      <dgm:prSet presAssocID="{E940F406-226D-42C4-841C-C263F51EAC01}" presName="node" presStyleLbl="node1" presStyleIdx="3" presStyleCnt="4">
        <dgm:presLayoutVars>
          <dgm:bulletEnabled val="1"/>
        </dgm:presLayoutVars>
      </dgm:prSet>
      <dgm:spPr/>
    </dgm:pt>
  </dgm:ptLst>
  <dgm:cxnLst>
    <dgm:cxn modelId="{1E5B2C0F-5062-4F36-8978-688810528674}" srcId="{F8C11088-2805-4EBB-8D74-EADC70747785}" destId="{E940F406-226D-42C4-841C-C263F51EAC01}" srcOrd="3" destOrd="0" parTransId="{371E57CF-0C5D-4353-9A04-C546E60D39D2}" sibTransId="{1314308B-865A-47FB-ADFC-E357D26BEB93}"/>
    <dgm:cxn modelId="{01BC1411-373F-4378-ADEF-7AF044517237}" type="presOf" srcId="{21720717-B9A5-4D4B-BFE8-EB7D8CADD8A8}" destId="{EBB06636-F6A4-4288-8824-2AE25D223B6B}" srcOrd="0" destOrd="0" presId="urn:microsoft.com/office/officeart/2005/8/layout/default"/>
    <dgm:cxn modelId="{3724D428-9665-4116-BD6D-E42AC78BD69B}" srcId="{F8C11088-2805-4EBB-8D74-EADC70747785}" destId="{A331B64D-19A6-4237-BC12-56941E2F8DCB}" srcOrd="0" destOrd="0" parTransId="{610D7D02-9CD4-4647-A0FE-1D32158376AC}" sibTransId="{985C94D8-5891-4C43-92C4-C1582586865B}"/>
    <dgm:cxn modelId="{677B7D41-CB01-4040-B4C1-9FBF16818AEE}" srcId="{F8C11088-2805-4EBB-8D74-EADC70747785}" destId="{FDD0E706-DACB-4260-A8FC-0C9C02E58DC9}" srcOrd="1" destOrd="0" parTransId="{93E75624-705D-430F-901A-13A57800D15C}" sibTransId="{641E4712-0544-4315-9F85-BCE8734F0DD1}"/>
    <dgm:cxn modelId="{1EB51D65-B5DA-40F7-B18B-82061573622B}" type="presOf" srcId="{E940F406-226D-42C4-841C-C263F51EAC01}" destId="{33C890E6-5F30-46D5-8ED9-D9264B6AD65C}" srcOrd="0" destOrd="0" presId="urn:microsoft.com/office/officeart/2005/8/layout/default"/>
    <dgm:cxn modelId="{C63EEC9F-CEB3-45DE-A5C0-64AE5FB995D5}" type="presOf" srcId="{A331B64D-19A6-4237-BC12-56941E2F8DCB}" destId="{317D630E-7F4C-48E3-AC5A-1D93EB50A6B4}" srcOrd="0" destOrd="0" presId="urn:microsoft.com/office/officeart/2005/8/layout/default"/>
    <dgm:cxn modelId="{6DBF07A4-C41D-4D57-A34F-8270A0CEB91B}" type="presOf" srcId="{FDD0E706-DACB-4260-A8FC-0C9C02E58DC9}" destId="{43ED6F6E-5AFA-46FE-AE5D-C7C99F43A9CE}" srcOrd="0" destOrd="0" presId="urn:microsoft.com/office/officeart/2005/8/layout/default"/>
    <dgm:cxn modelId="{85F0A6B3-8F85-42EE-BC11-573FC7C83E69}" srcId="{F8C11088-2805-4EBB-8D74-EADC70747785}" destId="{21720717-B9A5-4D4B-BFE8-EB7D8CADD8A8}" srcOrd="2" destOrd="0" parTransId="{033B1BD5-F1BB-4CC8-8860-35E8831A449A}" sibTransId="{88688362-570C-404F-A016-46A7A30BC244}"/>
    <dgm:cxn modelId="{394346D1-44CF-44BD-B1CA-C45D269B3CFA}" type="presOf" srcId="{F8C11088-2805-4EBB-8D74-EADC70747785}" destId="{44C4B45C-81AE-46A2-97C2-641087E3312E}" srcOrd="0" destOrd="0" presId="urn:microsoft.com/office/officeart/2005/8/layout/default"/>
    <dgm:cxn modelId="{EE5FBB3A-7568-4B89-9ABD-B6FBA9BB4AC6}" type="presParOf" srcId="{44C4B45C-81AE-46A2-97C2-641087E3312E}" destId="{317D630E-7F4C-48E3-AC5A-1D93EB50A6B4}" srcOrd="0" destOrd="0" presId="urn:microsoft.com/office/officeart/2005/8/layout/default"/>
    <dgm:cxn modelId="{D34EEDC1-2E13-4756-96A6-94EEF10894EB}" type="presParOf" srcId="{44C4B45C-81AE-46A2-97C2-641087E3312E}" destId="{D65DA9C5-8109-4366-8E6D-865D50B3451E}" srcOrd="1" destOrd="0" presId="urn:microsoft.com/office/officeart/2005/8/layout/default"/>
    <dgm:cxn modelId="{7862F4AA-BF5B-41BF-8515-90AA221D290C}" type="presParOf" srcId="{44C4B45C-81AE-46A2-97C2-641087E3312E}" destId="{43ED6F6E-5AFA-46FE-AE5D-C7C99F43A9CE}" srcOrd="2" destOrd="0" presId="urn:microsoft.com/office/officeart/2005/8/layout/default"/>
    <dgm:cxn modelId="{18B237FA-484E-4C3F-A2C2-249D696F5095}" type="presParOf" srcId="{44C4B45C-81AE-46A2-97C2-641087E3312E}" destId="{503B0581-CB72-4CB3-A051-41D7BA2D6F00}" srcOrd="3" destOrd="0" presId="urn:microsoft.com/office/officeart/2005/8/layout/default"/>
    <dgm:cxn modelId="{EEDCA513-EFD2-4EE4-8FC1-C39EDE51EDA3}" type="presParOf" srcId="{44C4B45C-81AE-46A2-97C2-641087E3312E}" destId="{EBB06636-F6A4-4288-8824-2AE25D223B6B}" srcOrd="4" destOrd="0" presId="urn:microsoft.com/office/officeart/2005/8/layout/default"/>
    <dgm:cxn modelId="{7AFDDDA1-5C03-4FF7-8FD2-8074E12420EB}" type="presParOf" srcId="{44C4B45C-81AE-46A2-97C2-641087E3312E}" destId="{369241F7-B8BA-48ED-B63C-55365B369FA0}" srcOrd="5" destOrd="0" presId="urn:microsoft.com/office/officeart/2005/8/layout/default"/>
    <dgm:cxn modelId="{0A41D80E-51BE-43F9-B223-F3132709A082}" type="presParOf" srcId="{44C4B45C-81AE-46A2-97C2-641087E3312E}" destId="{33C890E6-5F30-46D5-8ED9-D9264B6AD6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1D111-A9F0-4F10-9436-4E10ED22A7A7}">
      <dsp:nvSpPr>
        <dsp:cNvPr id="0" name=""/>
        <dsp:cNvSpPr/>
      </dsp:nvSpPr>
      <dsp:spPr>
        <a:xfrm>
          <a:off x="5985668" y="2068777"/>
          <a:ext cx="2135187" cy="1281112"/>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kern="1200" dirty="0">
              <a:solidFill>
                <a:schemeClr val="tx1"/>
              </a:solidFill>
            </a:rPr>
            <a:t>הטורבינה</a:t>
          </a:r>
        </a:p>
      </dsp:txBody>
      <dsp:txXfrm>
        <a:off x="6023190" y="2106299"/>
        <a:ext cx="2060143" cy="1206068"/>
      </dsp:txXfrm>
    </dsp:sp>
    <dsp:sp modelId="{C7705B15-B3FA-46F8-B76A-21D09A90B3F3}">
      <dsp:nvSpPr>
        <dsp:cNvPr id="0" name=""/>
        <dsp:cNvSpPr/>
      </dsp:nvSpPr>
      <dsp:spPr>
        <a:xfrm rot="10800000">
          <a:off x="5319490" y="2444570"/>
          <a:ext cx="452659" cy="529526"/>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rot="10800000">
        <a:off x="5455288" y="2550475"/>
        <a:ext cx="316861" cy="317716"/>
      </dsp:txXfrm>
    </dsp:sp>
    <dsp:sp modelId="{3791931A-C9DB-4B55-87E0-933AA16469AD}">
      <dsp:nvSpPr>
        <dsp:cNvPr id="0" name=""/>
        <dsp:cNvSpPr/>
      </dsp:nvSpPr>
      <dsp:spPr>
        <a:xfrm>
          <a:off x="2996406" y="2068777"/>
          <a:ext cx="2135187" cy="1281112"/>
        </a:xfrm>
        <a:prstGeom prst="roundRect">
          <a:avLst>
            <a:gd name="adj" fmla="val 10000"/>
          </a:avLst>
        </a:prstGeom>
        <a:gradFill rotWithShape="0">
          <a:gsLst>
            <a:gs pos="0">
              <a:schemeClr val="accent4">
                <a:hueOff val="2711837"/>
                <a:satOff val="49744"/>
                <a:lumOff val="4216"/>
                <a:alphaOff val="0"/>
                <a:tint val="100000"/>
                <a:shade val="100000"/>
                <a:satMod val="130000"/>
              </a:schemeClr>
            </a:gs>
            <a:gs pos="100000">
              <a:schemeClr val="accent4">
                <a:hueOff val="2711837"/>
                <a:satOff val="49744"/>
                <a:lumOff val="42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kern="1200">
              <a:solidFill>
                <a:schemeClr val="tx1"/>
              </a:solidFill>
            </a:rPr>
            <a:t>מגנט בתוך סליל</a:t>
          </a:r>
          <a:endParaRPr lang="he-IL" sz="3500" kern="1200" dirty="0">
            <a:solidFill>
              <a:schemeClr val="tx1"/>
            </a:solidFill>
          </a:endParaRPr>
        </a:p>
      </dsp:txBody>
      <dsp:txXfrm>
        <a:off x="3033928" y="2106299"/>
        <a:ext cx="2060143" cy="1206068"/>
      </dsp:txXfrm>
    </dsp:sp>
    <dsp:sp modelId="{E110675A-8DB2-42EE-9FD0-D0A66AB66598}">
      <dsp:nvSpPr>
        <dsp:cNvPr id="0" name=""/>
        <dsp:cNvSpPr/>
      </dsp:nvSpPr>
      <dsp:spPr>
        <a:xfrm rot="10800000">
          <a:off x="2330227" y="2444570"/>
          <a:ext cx="452659" cy="529526"/>
        </a:xfrm>
        <a:prstGeom prst="rightArrow">
          <a:avLst>
            <a:gd name="adj1" fmla="val 60000"/>
            <a:gd name="adj2" fmla="val 50000"/>
          </a:avLst>
        </a:prstGeom>
        <a:solidFill>
          <a:schemeClr val="accent4">
            <a:hueOff val="5423675"/>
            <a:satOff val="99487"/>
            <a:lumOff val="8432"/>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rot="10800000">
        <a:off x="2466025" y="2550475"/>
        <a:ext cx="316861" cy="317716"/>
      </dsp:txXfrm>
    </dsp:sp>
    <dsp:sp modelId="{2B6A0386-4494-459F-B59D-854C7E98F494}">
      <dsp:nvSpPr>
        <dsp:cNvPr id="0" name=""/>
        <dsp:cNvSpPr/>
      </dsp:nvSpPr>
      <dsp:spPr>
        <a:xfrm>
          <a:off x="7143" y="2068777"/>
          <a:ext cx="2135187" cy="1281112"/>
        </a:xfrm>
        <a:prstGeom prst="roundRect">
          <a:avLst>
            <a:gd name="adj" fmla="val 10000"/>
          </a:avLst>
        </a:prstGeom>
        <a:gradFill rotWithShape="0">
          <a:gsLst>
            <a:gs pos="0">
              <a:schemeClr val="accent4">
                <a:hueOff val="5423675"/>
                <a:satOff val="99487"/>
                <a:lumOff val="8432"/>
                <a:alphaOff val="0"/>
                <a:tint val="100000"/>
                <a:shade val="100000"/>
                <a:satMod val="130000"/>
              </a:schemeClr>
            </a:gs>
            <a:gs pos="100000">
              <a:schemeClr val="accent4">
                <a:hueOff val="5423675"/>
                <a:satOff val="99487"/>
                <a:lumOff val="843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kern="1200" dirty="0">
              <a:solidFill>
                <a:schemeClr val="tx1"/>
              </a:solidFill>
            </a:rPr>
            <a:t>מופק חשמל</a:t>
          </a:r>
        </a:p>
      </dsp:txBody>
      <dsp:txXfrm>
        <a:off x="44665" y="2106299"/>
        <a:ext cx="2060143" cy="12060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השימוש בהם זול יחסית</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הם לא מזהמים את הסביבה</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כל התשובות נכונות</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המשאבים קיימים בהרבה מדינות</a:t>
          </a:r>
        </a:p>
      </dsp:txBody>
      <dsp:txXfrm>
        <a:off x="3656859" y="1921797"/>
        <a:ext cx="2742902" cy="16457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מטורבינה בתוך מגנט</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ממגנט בתוך סליל</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כל התשובות נכונות</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מסליל בתוך טורבינה</a:t>
          </a:r>
        </a:p>
      </dsp:txBody>
      <dsp:txXfrm>
        <a:off x="3656859" y="1921797"/>
        <a:ext cx="2742902" cy="16457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מטורבינה בתוך מגנט</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ממגנט בתוך סליל</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כל התשובות נכונות</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solidFill>
                <a:schemeClr val="tx1"/>
              </a:solidFill>
              <a:latin typeface="Calibri" panose="020F0502020204030204" pitchFamily="34" charset="0"/>
              <a:cs typeface="Calibri" panose="020F0502020204030204" pitchFamily="34" charset="0"/>
            </a:rPr>
            <a:t>מסליל בתוך טורבינה</a:t>
          </a:r>
        </a:p>
      </dsp:txBody>
      <dsp:txXfrm>
        <a:off x="3656859" y="1921797"/>
        <a:ext cx="2742902" cy="16457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כיבוי אור בחדר ריק</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השקיה בשעות הערב</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לא להשתמש בחשמל כלל</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כיבוי המקרר בכל ערב</a:t>
          </a:r>
        </a:p>
      </dsp:txBody>
      <dsp:txXfrm>
        <a:off x="3656859" y="1921797"/>
        <a:ext cx="2742902" cy="16457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כיבוי אור בחדר ריק</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השקיה בשעות הערב</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לא להשתמש בחשמל כלל</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solidFill>
                <a:schemeClr val="tx1"/>
              </a:solidFill>
              <a:latin typeface="Calibri" panose="020F0502020204030204" pitchFamily="34" charset="0"/>
              <a:cs typeface="Calibri" panose="020F0502020204030204" pitchFamily="34" charset="0"/>
            </a:rPr>
            <a:t>כיבוי המקרר בכל ערב</a:t>
          </a:r>
        </a:p>
      </dsp:txBody>
      <dsp:txXfrm>
        <a:off x="3656859" y="1921797"/>
        <a:ext cx="2742902" cy="1645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17798-74E3-4B67-94B3-0CEC927D364A}">
      <dsp:nvSpPr>
        <dsp:cNvPr id="0" name=""/>
        <dsp:cNvSpPr/>
      </dsp:nvSpPr>
      <dsp:spPr>
        <a:xfrm>
          <a:off x="6723187" y="1889461"/>
          <a:ext cx="2398272" cy="1438963"/>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הטורבינה</a:t>
          </a:r>
        </a:p>
      </dsp:txBody>
      <dsp:txXfrm>
        <a:off x="6765333" y="1931607"/>
        <a:ext cx="2313980" cy="1354671"/>
      </dsp:txXfrm>
    </dsp:sp>
    <dsp:sp modelId="{C323CE95-934C-415C-BA99-1C641BE8001D}">
      <dsp:nvSpPr>
        <dsp:cNvPr id="0" name=""/>
        <dsp:cNvSpPr/>
      </dsp:nvSpPr>
      <dsp:spPr>
        <a:xfrm rot="10800000">
          <a:off x="5974926" y="2311557"/>
          <a:ext cx="508433" cy="594771"/>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he-IL" sz="2700" kern="1200"/>
        </a:p>
      </dsp:txBody>
      <dsp:txXfrm rot="10800000">
        <a:off x="6127456" y="2430511"/>
        <a:ext cx="355903" cy="356863"/>
      </dsp:txXfrm>
    </dsp:sp>
    <dsp:sp modelId="{99D378A5-0DF7-4979-849F-A212A6EBA76C}">
      <dsp:nvSpPr>
        <dsp:cNvPr id="0" name=""/>
        <dsp:cNvSpPr/>
      </dsp:nvSpPr>
      <dsp:spPr>
        <a:xfrm>
          <a:off x="3365605" y="1889461"/>
          <a:ext cx="2398272" cy="1438963"/>
        </a:xfrm>
        <a:prstGeom prst="roundRect">
          <a:avLst>
            <a:gd name="adj" fmla="val 10000"/>
          </a:avLst>
        </a:prstGeom>
        <a:gradFill rotWithShape="0">
          <a:gsLst>
            <a:gs pos="0">
              <a:schemeClr val="accent4">
                <a:hueOff val="2711837"/>
                <a:satOff val="49744"/>
                <a:lumOff val="4216"/>
                <a:alphaOff val="0"/>
                <a:tint val="100000"/>
                <a:shade val="100000"/>
                <a:satMod val="130000"/>
              </a:schemeClr>
            </a:gs>
            <a:gs pos="100000">
              <a:schemeClr val="accent4">
                <a:hueOff val="2711837"/>
                <a:satOff val="49744"/>
                <a:lumOff val="42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מגנט בתוך סליל</a:t>
          </a:r>
        </a:p>
      </dsp:txBody>
      <dsp:txXfrm>
        <a:off x="3407751" y="1931607"/>
        <a:ext cx="2313980" cy="1354671"/>
      </dsp:txXfrm>
    </dsp:sp>
    <dsp:sp modelId="{6C8F8A67-A53E-479F-A419-33C9849D930A}">
      <dsp:nvSpPr>
        <dsp:cNvPr id="0" name=""/>
        <dsp:cNvSpPr/>
      </dsp:nvSpPr>
      <dsp:spPr>
        <a:xfrm rot="10800000">
          <a:off x="2617344" y="2311557"/>
          <a:ext cx="508433" cy="594771"/>
        </a:xfrm>
        <a:prstGeom prst="rightArrow">
          <a:avLst>
            <a:gd name="adj1" fmla="val 60000"/>
            <a:gd name="adj2" fmla="val 50000"/>
          </a:avLst>
        </a:prstGeom>
        <a:solidFill>
          <a:schemeClr val="accent4">
            <a:hueOff val="5423675"/>
            <a:satOff val="99487"/>
            <a:lumOff val="8432"/>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he-IL" sz="2700" kern="1200"/>
        </a:p>
      </dsp:txBody>
      <dsp:txXfrm rot="10800000">
        <a:off x="2769874" y="2430511"/>
        <a:ext cx="355903" cy="356863"/>
      </dsp:txXfrm>
    </dsp:sp>
    <dsp:sp modelId="{170753F8-E694-42FD-A523-679868B0B66C}">
      <dsp:nvSpPr>
        <dsp:cNvPr id="0" name=""/>
        <dsp:cNvSpPr/>
      </dsp:nvSpPr>
      <dsp:spPr>
        <a:xfrm>
          <a:off x="8023" y="1889461"/>
          <a:ext cx="2398272" cy="1438963"/>
        </a:xfrm>
        <a:prstGeom prst="roundRect">
          <a:avLst>
            <a:gd name="adj" fmla="val 10000"/>
          </a:avLst>
        </a:prstGeom>
        <a:gradFill rotWithShape="0">
          <a:gsLst>
            <a:gs pos="0">
              <a:schemeClr val="accent4">
                <a:hueOff val="5423675"/>
                <a:satOff val="99487"/>
                <a:lumOff val="8432"/>
                <a:alphaOff val="0"/>
                <a:tint val="100000"/>
                <a:shade val="100000"/>
                <a:satMod val="130000"/>
              </a:schemeClr>
            </a:gs>
            <a:gs pos="100000">
              <a:schemeClr val="accent4">
                <a:hueOff val="5423675"/>
                <a:satOff val="99487"/>
                <a:lumOff val="843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מופק חשמל</a:t>
          </a:r>
        </a:p>
      </dsp:txBody>
      <dsp:txXfrm>
        <a:off x="50169" y="1931607"/>
        <a:ext cx="2313980" cy="1354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17798-74E3-4B67-94B3-0CEC927D364A}">
      <dsp:nvSpPr>
        <dsp:cNvPr id="0" name=""/>
        <dsp:cNvSpPr/>
      </dsp:nvSpPr>
      <dsp:spPr>
        <a:xfrm>
          <a:off x="6723187" y="1889461"/>
          <a:ext cx="2398272" cy="1438963"/>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הטורבינה</a:t>
          </a:r>
        </a:p>
      </dsp:txBody>
      <dsp:txXfrm>
        <a:off x="6765333" y="1931607"/>
        <a:ext cx="2313980" cy="1354671"/>
      </dsp:txXfrm>
    </dsp:sp>
    <dsp:sp modelId="{C323CE95-934C-415C-BA99-1C641BE8001D}">
      <dsp:nvSpPr>
        <dsp:cNvPr id="0" name=""/>
        <dsp:cNvSpPr/>
      </dsp:nvSpPr>
      <dsp:spPr>
        <a:xfrm rot="10800000">
          <a:off x="5974926" y="2311557"/>
          <a:ext cx="508433" cy="594771"/>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he-IL" sz="2700" kern="1200"/>
        </a:p>
      </dsp:txBody>
      <dsp:txXfrm rot="10800000">
        <a:off x="6127456" y="2430511"/>
        <a:ext cx="355903" cy="356863"/>
      </dsp:txXfrm>
    </dsp:sp>
    <dsp:sp modelId="{99D378A5-0DF7-4979-849F-A212A6EBA76C}">
      <dsp:nvSpPr>
        <dsp:cNvPr id="0" name=""/>
        <dsp:cNvSpPr/>
      </dsp:nvSpPr>
      <dsp:spPr>
        <a:xfrm>
          <a:off x="3365605" y="1889461"/>
          <a:ext cx="2398272" cy="1438963"/>
        </a:xfrm>
        <a:prstGeom prst="roundRect">
          <a:avLst>
            <a:gd name="adj" fmla="val 10000"/>
          </a:avLst>
        </a:prstGeom>
        <a:gradFill rotWithShape="0">
          <a:gsLst>
            <a:gs pos="0">
              <a:schemeClr val="accent4">
                <a:hueOff val="2711837"/>
                <a:satOff val="49744"/>
                <a:lumOff val="4216"/>
                <a:alphaOff val="0"/>
                <a:tint val="100000"/>
                <a:shade val="100000"/>
                <a:satMod val="130000"/>
              </a:schemeClr>
            </a:gs>
            <a:gs pos="100000">
              <a:schemeClr val="accent4">
                <a:hueOff val="2711837"/>
                <a:satOff val="49744"/>
                <a:lumOff val="42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מגנט בתוך סליל</a:t>
          </a:r>
        </a:p>
      </dsp:txBody>
      <dsp:txXfrm>
        <a:off x="3407751" y="1931607"/>
        <a:ext cx="2313980" cy="1354671"/>
      </dsp:txXfrm>
    </dsp:sp>
    <dsp:sp modelId="{6C8F8A67-A53E-479F-A419-33C9849D930A}">
      <dsp:nvSpPr>
        <dsp:cNvPr id="0" name=""/>
        <dsp:cNvSpPr/>
      </dsp:nvSpPr>
      <dsp:spPr>
        <a:xfrm rot="10800000">
          <a:off x="2617344" y="2311557"/>
          <a:ext cx="508433" cy="594771"/>
        </a:xfrm>
        <a:prstGeom prst="rightArrow">
          <a:avLst>
            <a:gd name="adj1" fmla="val 60000"/>
            <a:gd name="adj2" fmla="val 50000"/>
          </a:avLst>
        </a:prstGeom>
        <a:solidFill>
          <a:schemeClr val="accent4">
            <a:hueOff val="5423675"/>
            <a:satOff val="99487"/>
            <a:lumOff val="8432"/>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he-IL" sz="2700" kern="1200"/>
        </a:p>
      </dsp:txBody>
      <dsp:txXfrm rot="10800000">
        <a:off x="2769874" y="2430511"/>
        <a:ext cx="355903" cy="356863"/>
      </dsp:txXfrm>
    </dsp:sp>
    <dsp:sp modelId="{170753F8-E694-42FD-A523-679868B0B66C}">
      <dsp:nvSpPr>
        <dsp:cNvPr id="0" name=""/>
        <dsp:cNvSpPr/>
      </dsp:nvSpPr>
      <dsp:spPr>
        <a:xfrm>
          <a:off x="8023" y="1889461"/>
          <a:ext cx="2398272" cy="1438963"/>
        </a:xfrm>
        <a:prstGeom prst="roundRect">
          <a:avLst>
            <a:gd name="adj" fmla="val 10000"/>
          </a:avLst>
        </a:prstGeom>
        <a:gradFill rotWithShape="0">
          <a:gsLst>
            <a:gs pos="0">
              <a:schemeClr val="accent4">
                <a:hueOff val="5423675"/>
                <a:satOff val="99487"/>
                <a:lumOff val="8432"/>
                <a:alphaOff val="0"/>
                <a:tint val="100000"/>
                <a:shade val="100000"/>
                <a:satMod val="130000"/>
              </a:schemeClr>
            </a:gs>
            <a:gs pos="100000">
              <a:schemeClr val="accent4">
                <a:hueOff val="5423675"/>
                <a:satOff val="99487"/>
                <a:lumOff val="843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מופק חשמל</a:t>
          </a:r>
        </a:p>
      </dsp:txBody>
      <dsp:txXfrm>
        <a:off x="50169" y="1931607"/>
        <a:ext cx="2313980" cy="1354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17798-74E3-4B67-94B3-0CEC927D364A}">
      <dsp:nvSpPr>
        <dsp:cNvPr id="0" name=""/>
        <dsp:cNvSpPr/>
      </dsp:nvSpPr>
      <dsp:spPr>
        <a:xfrm>
          <a:off x="6723187" y="1889461"/>
          <a:ext cx="2398272" cy="1438963"/>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הטורבינה</a:t>
          </a:r>
        </a:p>
      </dsp:txBody>
      <dsp:txXfrm>
        <a:off x="6765333" y="1931607"/>
        <a:ext cx="2313980" cy="1354671"/>
      </dsp:txXfrm>
    </dsp:sp>
    <dsp:sp modelId="{C323CE95-934C-415C-BA99-1C641BE8001D}">
      <dsp:nvSpPr>
        <dsp:cNvPr id="0" name=""/>
        <dsp:cNvSpPr/>
      </dsp:nvSpPr>
      <dsp:spPr>
        <a:xfrm rot="10800000">
          <a:off x="5974926" y="2311557"/>
          <a:ext cx="508433" cy="594771"/>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he-IL" sz="2700" kern="1200"/>
        </a:p>
      </dsp:txBody>
      <dsp:txXfrm rot="10800000">
        <a:off x="6127456" y="2430511"/>
        <a:ext cx="355903" cy="356863"/>
      </dsp:txXfrm>
    </dsp:sp>
    <dsp:sp modelId="{99D378A5-0DF7-4979-849F-A212A6EBA76C}">
      <dsp:nvSpPr>
        <dsp:cNvPr id="0" name=""/>
        <dsp:cNvSpPr/>
      </dsp:nvSpPr>
      <dsp:spPr>
        <a:xfrm>
          <a:off x="3365605" y="1889461"/>
          <a:ext cx="2398272" cy="1438963"/>
        </a:xfrm>
        <a:prstGeom prst="roundRect">
          <a:avLst>
            <a:gd name="adj" fmla="val 10000"/>
          </a:avLst>
        </a:prstGeom>
        <a:gradFill rotWithShape="0">
          <a:gsLst>
            <a:gs pos="0">
              <a:schemeClr val="accent4">
                <a:hueOff val="2711837"/>
                <a:satOff val="49744"/>
                <a:lumOff val="4216"/>
                <a:alphaOff val="0"/>
                <a:tint val="100000"/>
                <a:shade val="100000"/>
                <a:satMod val="130000"/>
              </a:schemeClr>
            </a:gs>
            <a:gs pos="100000">
              <a:schemeClr val="accent4">
                <a:hueOff val="2711837"/>
                <a:satOff val="49744"/>
                <a:lumOff val="42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מגנט בתוך סליל</a:t>
          </a:r>
        </a:p>
      </dsp:txBody>
      <dsp:txXfrm>
        <a:off x="3407751" y="1931607"/>
        <a:ext cx="2313980" cy="1354671"/>
      </dsp:txXfrm>
    </dsp:sp>
    <dsp:sp modelId="{6C8F8A67-A53E-479F-A419-33C9849D930A}">
      <dsp:nvSpPr>
        <dsp:cNvPr id="0" name=""/>
        <dsp:cNvSpPr/>
      </dsp:nvSpPr>
      <dsp:spPr>
        <a:xfrm rot="10800000">
          <a:off x="2617344" y="2311557"/>
          <a:ext cx="508433" cy="594771"/>
        </a:xfrm>
        <a:prstGeom prst="rightArrow">
          <a:avLst>
            <a:gd name="adj1" fmla="val 60000"/>
            <a:gd name="adj2" fmla="val 50000"/>
          </a:avLst>
        </a:prstGeom>
        <a:solidFill>
          <a:schemeClr val="accent4">
            <a:hueOff val="5423675"/>
            <a:satOff val="99487"/>
            <a:lumOff val="8432"/>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he-IL" sz="2700" kern="1200"/>
        </a:p>
      </dsp:txBody>
      <dsp:txXfrm rot="10800000">
        <a:off x="2769874" y="2430511"/>
        <a:ext cx="355903" cy="356863"/>
      </dsp:txXfrm>
    </dsp:sp>
    <dsp:sp modelId="{170753F8-E694-42FD-A523-679868B0B66C}">
      <dsp:nvSpPr>
        <dsp:cNvPr id="0" name=""/>
        <dsp:cNvSpPr/>
      </dsp:nvSpPr>
      <dsp:spPr>
        <a:xfrm>
          <a:off x="8023" y="1889461"/>
          <a:ext cx="2398272" cy="1438963"/>
        </a:xfrm>
        <a:prstGeom prst="roundRect">
          <a:avLst>
            <a:gd name="adj" fmla="val 10000"/>
          </a:avLst>
        </a:prstGeom>
        <a:gradFill rotWithShape="0">
          <a:gsLst>
            <a:gs pos="0">
              <a:schemeClr val="accent4">
                <a:hueOff val="5423675"/>
                <a:satOff val="99487"/>
                <a:lumOff val="8432"/>
                <a:alphaOff val="0"/>
                <a:tint val="100000"/>
                <a:shade val="100000"/>
                <a:satMod val="130000"/>
              </a:schemeClr>
            </a:gs>
            <a:gs pos="100000">
              <a:schemeClr val="accent4">
                <a:hueOff val="5423675"/>
                <a:satOff val="99487"/>
                <a:lumOff val="843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he-IL" sz="3900" kern="1200" dirty="0">
              <a:solidFill>
                <a:schemeClr val="tx1"/>
              </a:solidFill>
            </a:rPr>
            <a:t>מופק חשמל</a:t>
          </a:r>
        </a:p>
      </dsp:txBody>
      <dsp:txXfrm>
        <a:off x="50169" y="1931607"/>
        <a:ext cx="2313980" cy="1354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17798-74E3-4B67-94B3-0CEC927D364A}">
      <dsp:nvSpPr>
        <dsp:cNvPr id="0" name=""/>
        <dsp:cNvSpPr/>
      </dsp:nvSpPr>
      <dsp:spPr>
        <a:xfrm>
          <a:off x="5737703" y="1715428"/>
          <a:ext cx="2046734" cy="1228040"/>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1">
            <a:lnSpc>
              <a:spcPct val="90000"/>
            </a:lnSpc>
            <a:spcBef>
              <a:spcPct val="0"/>
            </a:spcBef>
            <a:spcAft>
              <a:spcPct val="35000"/>
            </a:spcAft>
            <a:buNone/>
          </a:pPr>
          <a:r>
            <a:rPr lang="he-IL" sz="3400" kern="1200" dirty="0">
              <a:solidFill>
                <a:schemeClr val="tx1"/>
              </a:solidFill>
            </a:rPr>
            <a:t>הטורבינה</a:t>
          </a:r>
        </a:p>
      </dsp:txBody>
      <dsp:txXfrm>
        <a:off x="5773671" y="1751396"/>
        <a:ext cx="1974798" cy="1156104"/>
      </dsp:txXfrm>
    </dsp:sp>
    <dsp:sp modelId="{C323CE95-934C-415C-BA99-1C641BE8001D}">
      <dsp:nvSpPr>
        <dsp:cNvPr id="0" name=""/>
        <dsp:cNvSpPr/>
      </dsp:nvSpPr>
      <dsp:spPr>
        <a:xfrm rot="10800000">
          <a:off x="5099122" y="2075653"/>
          <a:ext cx="433907" cy="507590"/>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rot="10800000">
        <a:off x="5229294" y="2177171"/>
        <a:ext cx="303735" cy="304554"/>
      </dsp:txXfrm>
    </dsp:sp>
    <dsp:sp modelId="{99D378A5-0DF7-4979-849F-A212A6EBA76C}">
      <dsp:nvSpPr>
        <dsp:cNvPr id="0" name=""/>
        <dsp:cNvSpPr/>
      </dsp:nvSpPr>
      <dsp:spPr>
        <a:xfrm>
          <a:off x="2872275" y="1715428"/>
          <a:ext cx="2046734" cy="1228040"/>
        </a:xfrm>
        <a:prstGeom prst="roundRect">
          <a:avLst>
            <a:gd name="adj" fmla="val 10000"/>
          </a:avLst>
        </a:prstGeom>
        <a:gradFill rotWithShape="0">
          <a:gsLst>
            <a:gs pos="0">
              <a:schemeClr val="accent4">
                <a:hueOff val="2711837"/>
                <a:satOff val="49744"/>
                <a:lumOff val="4216"/>
                <a:alphaOff val="0"/>
                <a:tint val="100000"/>
                <a:shade val="100000"/>
                <a:satMod val="130000"/>
              </a:schemeClr>
            </a:gs>
            <a:gs pos="100000">
              <a:schemeClr val="accent4">
                <a:hueOff val="2711837"/>
                <a:satOff val="49744"/>
                <a:lumOff val="42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1">
            <a:lnSpc>
              <a:spcPct val="90000"/>
            </a:lnSpc>
            <a:spcBef>
              <a:spcPct val="0"/>
            </a:spcBef>
            <a:spcAft>
              <a:spcPct val="35000"/>
            </a:spcAft>
            <a:buNone/>
          </a:pPr>
          <a:r>
            <a:rPr lang="he-IL" sz="3400" kern="1200" dirty="0">
              <a:solidFill>
                <a:schemeClr val="tx1"/>
              </a:solidFill>
            </a:rPr>
            <a:t>מגנט בתוך סליל</a:t>
          </a:r>
        </a:p>
      </dsp:txBody>
      <dsp:txXfrm>
        <a:off x="2908243" y="1751396"/>
        <a:ext cx="1974798" cy="1156104"/>
      </dsp:txXfrm>
    </dsp:sp>
    <dsp:sp modelId="{6C8F8A67-A53E-479F-A419-33C9849D930A}">
      <dsp:nvSpPr>
        <dsp:cNvPr id="0" name=""/>
        <dsp:cNvSpPr/>
      </dsp:nvSpPr>
      <dsp:spPr>
        <a:xfrm rot="10800000">
          <a:off x="2233694" y="2075653"/>
          <a:ext cx="433907" cy="507590"/>
        </a:xfrm>
        <a:prstGeom prst="rightArrow">
          <a:avLst>
            <a:gd name="adj1" fmla="val 60000"/>
            <a:gd name="adj2" fmla="val 50000"/>
          </a:avLst>
        </a:prstGeom>
        <a:solidFill>
          <a:schemeClr val="accent4">
            <a:hueOff val="5423675"/>
            <a:satOff val="99487"/>
            <a:lumOff val="8432"/>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rot="10800000">
        <a:off x="2363866" y="2177171"/>
        <a:ext cx="303735" cy="304554"/>
      </dsp:txXfrm>
    </dsp:sp>
    <dsp:sp modelId="{170753F8-E694-42FD-A523-679868B0B66C}">
      <dsp:nvSpPr>
        <dsp:cNvPr id="0" name=""/>
        <dsp:cNvSpPr/>
      </dsp:nvSpPr>
      <dsp:spPr>
        <a:xfrm>
          <a:off x="6847" y="1715428"/>
          <a:ext cx="2046734" cy="1228040"/>
        </a:xfrm>
        <a:prstGeom prst="roundRect">
          <a:avLst>
            <a:gd name="adj" fmla="val 10000"/>
          </a:avLst>
        </a:prstGeom>
        <a:gradFill rotWithShape="0">
          <a:gsLst>
            <a:gs pos="0">
              <a:schemeClr val="accent4">
                <a:hueOff val="5423675"/>
                <a:satOff val="99487"/>
                <a:lumOff val="8432"/>
                <a:alphaOff val="0"/>
                <a:tint val="100000"/>
                <a:shade val="100000"/>
                <a:satMod val="130000"/>
              </a:schemeClr>
            </a:gs>
            <a:gs pos="100000">
              <a:schemeClr val="accent4">
                <a:hueOff val="5423675"/>
                <a:satOff val="99487"/>
                <a:lumOff val="843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1">
            <a:lnSpc>
              <a:spcPct val="90000"/>
            </a:lnSpc>
            <a:spcBef>
              <a:spcPct val="0"/>
            </a:spcBef>
            <a:spcAft>
              <a:spcPct val="35000"/>
            </a:spcAft>
            <a:buNone/>
          </a:pPr>
          <a:r>
            <a:rPr lang="he-IL" sz="3400" kern="1200" dirty="0">
              <a:solidFill>
                <a:schemeClr val="tx1"/>
              </a:solidFill>
            </a:rPr>
            <a:t>מופק חשמל</a:t>
          </a:r>
        </a:p>
      </dsp:txBody>
      <dsp:txXfrm>
        <a:off x="42815" y="1751396"/>
        <a:ext cx="1974798" cy="11561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17798-74E3-4B67-94B3-0CEC927D364A}">
      <dsp:nvSpPr>
        <dsp:cNvPr id="0" name=""/>
        <dsp:cNvSpPr/>
      </dsp:nvSpPr>
      <dsp:spPr>
        <a:xfrm>
          <a:off x="5737703" y="1715428"/>
          <a:ext cx="2046734" cy="1228040"/>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1">
            <a:lnSpc>
              <a:spcPct val="90000"/>
            </a:lnSpc>
            <a:spcBef>
              <a:spcPct val="0"/>
            </a:spcBef>
            <a:spcAft>
              <a:spcPct val="35000"/>
            </a:spcAft>
            <a:buNone/>
          </a:pPr>
          <a:r>
            <a:rPr lang="he-IL" sz="3400" kern="1200" dirty="0">
              <a:solidFill>
                <a:schemeClr val="tx1"/>
              </a:solidFill>
            </a:rPr>
            <a:t>הטורבינה</a:t>
          </a:r>
        </a:p>
      </dsp:txBody>
      <dsp:txXfrm>
        <a:off x="5773671" y="1751396"/>
        <a:ext cx="1974798" cy="1156104"/>
      </dsp:txXfrm>
    </dsp:sp>
    <dsp:sp modelId="{C323CE95-934C-415C-BA99-1C641BE8001D}">
      <dsp:nvSpPr>
        <dsp:cNvPr id="0" name=""/>
        <dsp:cNvSpPr/>
      </dsp:nvSpPr>
      <dsp:spPr>
        <a:xfrm rot="10800000">
          <a:off x="5099122" y="2075653"/>
          <a:ext cx="433907" cy="507590"/>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rot="10800000">
        <a:off x="5229294" y="2177171"/>
        <a:ext cx="303735" cy="304554"/>
      </dsp:txXfrm>
    </dsp:sp>
    <dsp:sp modelId="{99D378A5-0DF7-4979-849F-A212A6EBA76C}">
      <dsp:nvSpPr>
        <dsp:cNvPr id="0" name=""/>
        <dsp:cNvSpPr/>
      </dsp:nvSpPr>
      <dsp:spPr>
        <a:xfrm>
          <a:off x="2872275" y="1715428"/>
          <a:ext cx="2046734" cy="1228040"/>
        </a:xfrm>
        <a:prstGeom prst="roundRect">
          <a:avLst>
            <a:gd name="adj" fmla="val 10000"/>
          </a:avLst>
        </a:prstGeom>
        <a:gradFill rotWithShape="0">
          <a:gsLst>
            <a:gs pos="0">
              <a:schemeClr val="accent4">
                <a:hueOff val="2711837"/>
                <a:satOff val="49744"/>
                <a:lumOff val="4216"/>
                <a:alphaOff val="0"/>
                <a:tint val="100000"/>
                <a:shade val="100000"/>
                <a:satMod val="130000"/>
              </a:schemeClr>
            </a:gs>
            <a:gs pos="100000">
              <a:schemeClr val="accent4">
                <a:hueOff val="2711837"/>
                <a:satOff val="49744"/>
                <a:lumOff val="42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1">
            <a:lnSpc>
              <a:spcPct val="90000"/>
            </a:lnSpc>
            <a:spcBef>
              <a:spcPct val="0"/>
            </a:spcBef>
            <a:spcAft>
              <a:spcPct val="35000"/>
            </a:spcAft>
            <a:buNone/>
          </a:pPr>
          <a:r>
            <a:rPr lang="he-IL" sz="3400" kern="1200" dirty="0">
              <a:solidFill>
                <a:schemeClr val="tx1"/>
              </a:solidFill>
            </a:rPr>
            <a:t>מגנט בתוך סליל</a:t>
          </a:r>
        </a:p>
      </dsp:txBody>
      <dsp:txXfrm>
        <a:off x="2908243" y="1751396"/>
        <a:ext cx="1974798" cy="1156104"/>
      </dsp:txXfrm>
    </dsp:sp>
    <dsp:sp modelId="{6C8F8A67-A53E-479F-A419-33C9849D930A}">
      <dsp:nvSpPr>
        <dsp:cNvPr id="0" name=""/>
        <dsp:cNvSpPr/>
      </dsp:nvSpPr>
      <dsp:spPr>
        <a:xfrm rot="10800000">
          <a:off x="2233694" y="2075653"/>
          <a:ext cx="433907" cy="507590"/>
        </a:xfrm>
        <a:prstGeom prst="rightArrow">
          <a:avLst>
            <a:gd name="adj1" fmla="val 60000"/>
            <a:gd name="adj2" fmla="val 50000"/>
          </a:avLst>
        </a:prstGeom>
        <a:solidFill>
          <a:schemeClr val="accent4">
            <a:hueOff val="5423675"/>
            <a:satOff val="99487"/>
            <a:lumOff val="8432"/>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rot="10800000">
        <a:off x="2363866" y="2177171"/>
        <a:ext cx="303735" cy="304554"/>
      </dsp:txXfrm>
    </dsp:sp>
    <dsp:sp modelId="{170753F8-E694-42FD-A523-679868B0B66C}">
      <dsp:nvSpPr>
        <dsp:cNvPr id="0" name=""/>
        <dsp:cNvSpPr/>
      </dsp:nvSpPr>
      <dsp:spPr>
        <a:xfrm>
          <a:off x="6847" y="1715428"/>
          <a:ext cx="2046734" cy="1228040"/>
        </a:xfrm>
        <a:prstGeom prst="roundRect">
          <a:avLst>
            <a:gd name="adj" fmla="val 10000"/>
          </a:avLst>
        </a:prstGeom>
        <a:gradFill rotWithShape="0">
          <a:gsLst>
            <a:gs pos="0">
              <a:schemeClr val="accent4">
                <a:hueOff val="5423675"/>
                <a:satOff val="99487"/>
                <a:lumOff val="8432"/>
                <a:alphaOff val="0"/>
                <a:tint val="100000"/>
                <a:shade val="100000"/>
                <a:satMod val="130000"/>
              </a:schemeClr>
            </a:gs>
            <a:gs pos="100000">
              <a:schemeClr val="accent4">
                <a:hueOff val="5423675"/>
                <a:satOff val="99487"/>
                <a:lumOff val="843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1">
            <a:lnSpc>
              <a:spcPct val="90000"/>
            </a:lnSpc>
            <a:spcBef>
              <a:spcPct val="0"/>
            </a:spcBef>
            <a:spcAft>
              <a:spcPct val="35000"/>
            </a:spcAft>
            <a:buNone/>
          </a:pPr>
          <a:r>
            <a:rPr lang="he-IL" sz="3400" kern="1200" dirty="0">
              <a:solidFill>
                <a:schemeClr val="tx1"/>
              </a:solidFill>
            </a:rPr>
            <a:t>מופק חשמל</a:t>
          </a:r>
        </a:p>
      </dsp:txBody>
      <dsp:txXfrm>
        <a:off x="42815" y="1751396"/>
        <a:ext cx="1974798" cy="11561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יש הרבה רעש</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המים מזדהמים</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אין פגיעה בסביבה</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הזרימה הטבעית נחסמת</a:t>
          </a:r>
        </a:p>
      </dsp:txBody>
      <dsp:txXfrm>
        <a:off x="3656859" y="1921797"/>
        <a:ext cx="2742902" cy="16457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יש הרבה רעש</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המים מזדהמים</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אין פגיעה בסביבה</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הזרימה הטבעית נחסמת</a:t>
          </a:r>
        </a:p>
      </dsp:txBody>
      <dsp:txXfrm>
        <a:off x="3656859" y="1921797"/>
        <a:ext cx="2742902" cy="16457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630E-7F4C-48E3-AC5A-1D93EB50A6B4}">
      <dsp:nvSpPr>
        <dsp:cNvPr id="0" name=""/>
        <dsp:cNvSpPr/>
      </dsp:nvSpPr>
      <dsp:spPr>
        <a:xfrm>
          <a:off x="639666" y="1765"/>
          <a:ext cx="2742902" cy="164574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השימוש בהם זול יחסית</a:t>
          </a:r>
        </a:p>
      </dsp:txBody>
      <dsp:txXfrm>
        <a:off x="639666" y="1765"/>
        <a:ext cx="2742902" cy="1645741"/>
      </dsp:txXfrm>
    </dsp:sp>
    <dsp:sp modelId="{43ED6F6E-5AFA-46FE-AE5D-C7C99F43A9CE}">
      <dsp:nvSpPr>
        <dsp:cNvPr id="0" name=""/>
        <dsp:cNvSpPr/>
      </dsp:nvSpPr>
      <dsp:spPr>
        <a:xfrm>
          <a:off x="3656859" y="1765"/>
          <a:ext cx="2742902" cy="1645741"/>
        </a:xfrm>
        <a:prstGeom prst="rect">
          <a:avLst/>
        </a:prstGeom>
        <a:gradFill rotWithShape="0">
          <a:gsLst>
            <a:gs pos="0">
              <a:schemeClr val="accent2">
                <a:hueOff val="-5917690"/>
                <a:satOff val="1185"/>
                <a:lumOff val="-2026"/>
                <a:alphaOff val="0"/>
                <a:tint val="100000"/>
                <a:shade val="100000"/>
                <a:satMod val="130000"/>
              </a:schemeClr>
            </a:gs>
            <a:gs pos="100000">
              <a:schemeClr val="accent2">
                <a:hueOff val="-5917690"/>
                <a:satOff val="1185"/>
                <a:lumOff val="-20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הם לא מזהמים את הסביבה</a:t>
          </a:r>
        </a:p>
      </dsp:txBody>
      <dsp:txXfrm>
        <a:off x="3656859" y="1765"/>
        <a:ext cx="2742902" cy="1645741"/>
      </dsp:txXfrm>
    </dsp:sp>
    <dsp:sp modelId="{EBB06636-F6A4-4288-8824-2AE25D223B6B}">
      <dsp:nvSpPr>
        <dsp:cNvPr id="0" name=""/>
        <dsp:cNvSpPr/>
      </dsp:nvSpPr>
      <dsp:spPr>
        <a:xfrm>
          <a:off x="639666" y="1921797"/>
          <a:ext cx="2742902" cy="1645741"/>
        </a:xfrm>
        <a:prstGeom prst="rect">
          <a:avLst/>
        </a:prstGeom>
        <a:gradFill rotWithShape="0">
          <a:gsLst>
            <a:gs pos="0">
              <a:schemeClr val="accent2">
                <a:hueOff val="-11835380"/>
                <a:satOff val="2370"/>
                <a:lumOff val="-4053"/>
                <a:alphaOff val="0"/>
                <a:tint val="100000"/>
                <a:shade val="100000"/>
                <a:satMod val="130000"/>
              </a:schemeClr>
            </a:gs>
            <a:gs pos="100000">
              <a:schemeClr val="accent2">
                <a:hueOff val="-11835380"/>
                <a:satOff val="2370"/>
                <a:lumOff val="-40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כל התשובות נכונות</a:t>
          </a:r>
        </a:p>
      </dsp:txBody>
      <dsp:txXfrm>
        <a:off x="639666" y="1921797"/>
        <a:ext cx="2742902" cy="1645741"/>
      </dsp:txXfrm>
    </dsp:sp>
    <dsp:sp modelId="{33C890E6-5F30-46D5-8ED9-D9264B6AD65C}">
      <dsp:nvSpPr>
        <dsp:cNvPr id="0" name=""/>
        <dsp:cNvSpPr/>
      </dsp:nvSpPr>
      <dsp:spPr>
        <a:xfrm>
          <a:off x="3656859" y="1921797"/>
          <a:ext cx="2742902" cy="164574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he-IL" sz="3300" kern="1200" dirty="0">
              <a:solidFill>
                <a:schemeClr val="tx1"/>
              </a:solidFill>
              <a:latin typeface="Calibri" panose="020F0502020204030204" pitchFamily="34" charset="0"/>
              <a:cs typeface="Calibri" panose="020F0502020204030204" pitchFamily="34" charset="0"/>
            </a:rPr>
            <a:t>המשאבים קיימים בהרבה מדינות</a:t>
          </a:r>
        </a:p>
      </dsp:txBody>
      <dsp:txXfrm>
        <a:off x="3656859" y="1921797"/>
        <a:ext cx="2742902" cy="16457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2162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כעת</a:t>
            </a:r>
            <a:r>
              <a:rPr lang="he-IL" baseline="0" dirty="0"/>
              <a:t> ננסה לעשות את ההיפך. </a:t>
            </a:r>
            <a:r>
              <a:rPr lang="he-IL" dirty="0"/>
              <a:t>אני אנסה להניע את הסליל </a:t>
            </a:r>
            <a:r>
              <a:rPr lang="he-IL" baseline="0" dirty="0"/>
              <a:t> ביחס למגנט. שערו – מה יקרה? להראות. התבוננו כל הזמן במד הזרם. האם כעת יש זרם במעגל? כן! אתם רואים שמד הזרם זז מהמספר אפס. סימן שזורם זרם במעגל.</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נסכם</a:t>
            </a:r>
            <a:r>
              <a:rPr lang="he-IL" baseline="0" dirty="0"/>
              <a:t> במחברת מה ראינו בתצפית.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נסכם</a:t>
            </a:r>
            <a:r>
              <a:rPr lang="he-IL" baseline="0" dirty="0"/>
              <a:t> במחברת מה ראינו בתצפית</a:t>
            </a:r>
            <a:r>
              <a:rPr lang="he-IL" baseline="0"/>
              <a:t>.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נסכם</a:t>
            </a:r>
            <a:r>
              <a:rPr lang="he-IL" baseline="0" dirty="0"/>
              <a:t> במחברת מה ראינו בתצפית</a:t>
            </a:r>
            <a:r>
              <a:rPr lang="he-IL" baseline="0"/>
              <a:t>.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אותו עקרון בא לידי ביטוי במחולל הזרם החשמלי שלפניכם.</a:t>
            </a:r>
            <a:r>
              <a:rPr lang="he-IL" baseline="0" dirty="0"/>
              <a:t> תראו מה קורה כשאני מסובב את הידית. הנורה דולקת. כלומר מופק חשמל. קודם השתמשנו בסליל קטן ומגנט קטן ולכן הפקנו מעט חשמל שלא הספיק כדי להדליק נורה. כעת אנחנו משתמשים בסליל גדול (להראות) ובמגנט גדול (להראות). תראו איך אם נעים זה כנגד זה ומפיקים חשמל</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אולי יצא</a:t>
            </a:r>
            <a:r>
              <a:rPr lang="he-IL" baseline="0" dirty="0"/>
              <a:t> לכם לראות פנס באופניים שנדלק כתוצאה מתנועת הגלגל. למעשה גם שם פועל גנרטור קטן, שנקרא דינמו. תנועת גלגלי האופנים מסובבת את הסליל ביחס למגנט, מופק חשמל והפנס נדלק</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אתם צודקים, כדי להפיק זרם בעוצמה חזקה יותר אנחנו זקוקים למגנט</a:t>
            </a:r>
            <a:r>
              <a:rPr lang="he-IL" baseline="0" dirty="0"/>
              <a:t> וסליל גדולים יותר. כך למעשה נראה מחולל החשמל בתחנה להפקת חשמל.</a:t>
            </a:r>
          </a:p>
          <a:p>
            <a:r>
              <a:rPr lang="he-IL" baseline="0" dirty="0"/>
              <a:t>אך אם המגנט והסליל כל כך גדולים, איך מזיזים את אותם?</a:t>
            </a:r>
          </a:p>
          <a:p>
            <a:r>
              <a:rPr lang="he-IL" baseline="0" dirty="0"/>
              <a:t>אנחנו נעזרנו בתנועה ידנית כי המגנט והסליל שלנו היו קטנים. איך מזיזים מגנט וסליל בגודל של חדר?</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כדי</a:t>
            </a:r>
            <a:r>
              <a:rPr lang="he-IL" baseline="0" dirty="0"/>
              <a:t> להזיז את המגנט בתוך הסליל משתמשים בטורבינה. טורבינה היא גלגל מאוד גדול, תראו בתמונה את הגודל של </a:t>
            </a:r>
            <a:r>
              <a:rPr lang="he-IL" baseline="0" dirty="0" err="1"/>
              <a:t>הטוברינה</a:t>
            </a:r>
            <a:r>
              <a:rPr lang="he-IL" baseline="0" dirty="0"/>
              <a:t> ביחס לפועל שמתקין אותה. היא מזכירה שבשבת. כשהטורבינה נעה היא מסובבת את המגנט בתוך הסליל ומופק חשמל</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האם עולה בדעתכם כיצד מסובבים את הטורבינה הגדולה הזאת?</a:t>
            </a:r>
          </a:p>
          <a:p>
            <a:r>
              <a:rPr lang="he-IL" baseline="0" dirty="0"/>
              <a:t>כדי לנסות לשער, דמיינו שהטורבינה היא שבשבת ענק. כיצד הייתם מזיזים אותה? העתיקו את התרשים למחברת וכתבו לפחות שתי אפשרויות</a:t>
            </a:r>
          </a:p>
          <a:p>
            <a:r>
              <a:rPr lang="he-IL" baseline="0" dirty="0"/>
              <a:t>נחזור לתרשים הזה בהמשך השיעור ונבדוק אם צדקתם בהשערתכם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שלום תלמידים. מה</a:t>
            </a:r>
            <a:r>
              <a:rPr lang="he-IL" baseline="0" dirty="0"/>
              <a:t> זה החושך הזה? רגע אני מדליק את הפנס שלי.. (להדליק את הפנס ואת האור באולפן)</a:t>
            </a:r>
          </a:p>
          <a:p>
            <a:r>
              <a:rPr lang="he-IL" baseline="0" dirty="0"/>
              <a:t>יופי, עכשיו אפשר לראות ולהתחיל בשיעור.</a:t>
            </a:r>
          </a:p>
          <a:p>
            <a:r>
              <a:rPr lang="he-IL" baseline="0" dirty="0"/>
              <a:t>אבל רגע, לפני שמתחילים. אמרו לי, מהיכן האנרגיה שיש לפנס כדי להפיק אור?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3993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ישנן תחנות חשמל בהן מסובבים את הטורבינה באמצעות</a:t>
            </a:r>
            <a:r>
              <a:rPr lang="he-IL" baseline="0" dirty="0"/>
              <a:t> קיטור</a:t>
            </a:r>
          </a:p>
          <a:p>
            <a:r>
              <a:rPr lang="he-IL" baseline="0" dirty="0"/>
              <a:t>קיטור הוא למעשה התפרצות של אדי מים חמים מאוד מבעד לפתח צר. כיון שהמים יוצאים מפתח צר, הלחץ הוא גבוה, והם מפעילים אנרגית תנועה רבה.</a:t>
            </a:r>
          </a:p>
          <a:p>
            <a:r>
              <a:rPr lang="he-IL" baseline="0" dirty="0"/>
              <a:t>אולי ראיתם מגהץ קיטור, סיר לחץ או קומקום שורק. בשלושתם יש פתח צר ממנו יוצאים אדי המים החמים בקיטור.</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ישנן תחנות חשמל בהן מסובבים את הטורבינה באמצעות</a:t>
            </a:r>
            <a:r>
              <a:rPr lang="he-IL" baseline="0" dirty="0"/>
              <a:t> קיטור. תחנת חשמל כזאת נקראת תחנת חשמל </a:t>
            </a:r>
            <a:r>
              <a:rPr lang="he-IL" baseline="0" dirty="0" err="1"/>
              <a:t>קיטורית</a:t>
            </a:r>
            <a:r>
              <a:rPr lang="he-IL" baseline="0" dirty="0"/>
              <a:t>. כדי להבין כיצד היא פועלת נעבור על שלבי הפעלתה מההתחלה ועד הפקת החשמל.</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כדי להרתיח את המים וליצור קיטור יש צורך בשריפה</a:t>
            </a:r>
            <a:r>
              <a:rPr lang="he-IL" baseline="0" dirty="0"/>
              <a:t> של חומר דלק.</a:t>
            </a:r>
          </a:p>
          <a:p>
            <a:r>
              <a:rPr lang="he-IL" baseline="0" dirty="0"/>
              <a:t>חומר הדלק בו משתמשים במקרה שלנו הוא פחם. מביאים את הפחם </a:t>
            </a:r>
            <a:r>
              <a:rPr lang="he-IL" baseline="0" dirty="0" err="1"/>
              <a:t>באוניות</a:t>
            </a:r>
            <a:r>
              <a:rPr lang="he-IL" baseline="0" dirty="0"/>
              <a:t>, ובאמצעות מסוע ארוך מסיעים אותו מהים אל תחנת החשמל, וטוחנים אותו לאבקה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a:t>
            </a:r>
            <a:r>
              <a:rPr lang="he-IL" baseline="0" dirty="0"/>
              <a:t> אבקת הפחם מעבירים לדוד גדול ושורפים אותו. אנרגית החום משמשת להרתחת המים בדוד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האדים</a:t>
            </a:r>
            <a:r>
              <a:rPr lang="he-IL" baseline="0" dirty="0"/>
              <a:t> שנוצרו מהרתחת המים יוצאים דרך פתח מאוד צר ונוצר קיטור. הקטור הזה ישמש את הנעת הטורבינה.</a:t>
            </a:r>
          </a:p>
          <a:p>
            <a:r>
              <a:rPr lang="he-IL" baseline="0" dirty="0"/>
              <a:t>במקביל, הגזים שנפלטים כתוצאה מהבעירה מועברים אל ארובה גבוהה ונפלטים לאוויר</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הקיטור שנוצר יוצא בעוצמה חזקה ומסובב את הטורבינה.</a:t>
            </a:r>
          </a:p>
          <a:p>
            <a:r>
              <a:rPr lang="he-IL" dirty="0"/>
              <a:t>אדי</a:t>
            </a:r>
            <a:r>
              <a:rPr lang="he-IL" baseline="0" dirty="0"/>
              <a:t> המים מועברים אל מערכת הקירור, שמעבה אותם בחזרה והם ממוחזרים שוב ליצירת קיטור נוסף</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הטורבינה</a:t>
            </a:r>
            <a:r>
              <a:rPr lang="he-IL" baseline="0" dirty="0"/>
              <a:t> מחוברת למגנט, וכאשר היא מסתובבת, גם המגנט הענק מסתובב בתוך הסליל הענק. כך מופק חשמל.</a:t>
            </a:r>
          </a:p>
          <a:p>
            <a:r>
              <a:rPr lang="he-IL" baseline="0" dirty="0"/>
              <a:t>החשמל שמופק בתהליך הזה זורם בחוטי החשמל לכל הצרכים: בתים, מפעלים, מוסדות, בתי חולים וכד'</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אז הנה מצאנו דרך ראשונה לסובב טורבינת ענק. האם שיערתם זאת קודם? אם לא – הוסיפו את הקיטור לתרשים שלכם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אנחנו מפיקים תועלת רבה מהחשמל המופק בתחנת החשמל, אבל שריפת</a:t>
            </a:r>
            <a:r>
              <a:rPr lang="he-IL" baseline="0" dirty="0"/>
              <a:t> חומרי הדלק גורמת לשלוש בעיות מרכזיות</a:t>
            </a:r>
          </a:p>
          <a:p>
            <a:r>
              <a:rPr lang="he-IL" baseline="0" dirty="0"/>
              <a:t>הבעיה הראשונה קשורה בשריפה עצמה. כאשר שורפים חומרי דלק, ישנם תוצרי לוואי – חומרים שנפלטים מתבליך הבעירה: פיח, אפר, עשן, גזים. כל אלה מזהמים את הסביבה.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בעיה נוספת היא השימוש בחומרי הדלק</a:t>
            </a:r>
            <a:r>
              <a:rPr lang="he-IL" baseline="0" dirty="0"/>
              <a:t> כמו פחם או נפט, שהם משאבי טבע מתכלים, כלומר אם נשתמש בהם בכמות מוגזמת כמותם תלך ותקטן בצורה משמעותית מאוד</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ובעצם – אם נחשוב על רגע, אנחנו  מוקפים במכשירים חשמליים בהם אנחנו משתמשים יום יום:</a:t>
            </a:r>
          </a:p>
          <a:p>
            <a:r>
              <a:rPr lang="he-IL" baseline="0" dirty="0"/>
              <a:t>המיקרוגל,, הקומקום החשמלי, המקרר, התנור, התאורה בבית ועוד</a:t>
            </a:r>
          </a:p>
          <a:p>
            <a:r>
              <a:rPr lang="he-IL" baseline="0" dirty="0"/>
              <a:t>אנחנו משתמשים בחשמל גם בסביבה הציבורית כמו: הרחוב, מרפאות, בתי ספר, במפעלי תעשיה ועוד</a:t>
            </a:r>
          </a:p>
          <a:p>
            <a:r>
              <a:rPr lang="he-IL" baseline="0" dirty="0"/>
              <a:t>למעשה קשה לנו כבר לדמיין איך היו נראים חיינו ללא החשמל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3993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בעיה נוספת היא שימוש במי הים כדי לקרר</a:t>
            </a:r>
            <a:r>
              <a:rPr lang="he-IL" baseline="0" dirty="0"/>
              <a:t> את הקיטור. המים מוזרמים בצינור מהים אל מערכת הקירור וחזרה אל הים. המים המוחזרים אל הים חמים יחסית וזה משפיע על בעלי החיים בסביבה, מקטין את רמת החמצן במים וגורם לבעלי החיים לשנות את התנהגותם הטבעית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אז מה עושים? לפניכם שלוש הבעיות המרכזיות כתובות בצבע אדום (להקריא)</a:t>
            </a:r>
          </a:p>
          <a:p>
            <a:r>
              <a:rPr lang="he-IL" dirty="0"/>
              <a:t>ובתיבות הירוקות - פתרונות. התאימו</a:t>
            </a:r>
            <a:r>
              <a:rPr lang="he-IL" baseline="0" dirty="0"/>
              <a:t> בין הפתרון המוצע לבעיה שהוא פותר. העתיקו למחברת את הבעיה והפתרון המתאים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a:t>לבעית</a:t>
            </a:r>
            <a:r>
              <a:rPr lang="he-IL" baseline="0" dirty="0"/>
              <a:t> חימום מי הים פתרון אחד – מקפידים לא לחמם את מי הים ביותר מ-8 מעלות, וכך לא פוגעים בבעלי החיים בסביבה.</a:t>
            </a:r>
          </a:p>
          <a:p>
            <a:r>
              <a:rPr lang="he-IL" baseline="0" dirty="0"/>
              <a:t>לפליטת החומרים המזהמים לסביבה שלושה פתרונות מוצעים: הראשון – להשתמש בחומרים פחות מזיקים, השני – לפלוט את הגזים בגובה רב ולפזר אותו למרחק והשלישי – לאסוף את האפר ולא לפזר אותו באוויר, אלא להשתמש בו למגוון שימושים.</a:t>
            </a:r>
          </a:p>
          <a:p>
            <a:r>
              <a:rPr lang="he-IL" baseline="0" dirty="0"/>
              <a:t>לאיזה בעיה לא הזכרנו שום פתרון?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אתם צודקים! עוד לא הזכרנו פתרון לשימוש</a:t>
            </a:r>
            <a:r>
              <a:rPr lang="he-IL" baseline="0" dirty="0"/>
              <a:t> המוגבר בחומרי טבע מתכלים.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למעשה, אם לא נשתמש בפחם ובנפט כדי ליצור קיטור ולהזיז את הטורבינה, כיצד נוכל להזיז אותה בדרך אחרת?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דרך נוספת להנעת הטורבינה שלא כרוכה</a:t>
            </a:r>
            <a:r>
              <a:rPr lang="he-IL" baseline="0" dirty="0"/>
              <a:t> בשריפת דלק הוא להשתמש באנרגית הרוח, ממש כמו בשבשבת (להראות שבשבת רוח, לנשוף עליה ולהראות שמסתובבת)</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a:t>
            </a:r>
            <a:r>
              <a:rPr lang="he-IL" baseline="0" dirty="0"/>
              <a:t> את השלבים. אחר כך להראות את </a:t>
            </a:r>
            <a:r>
              <a:rPr lang="he-IL" b="1" baseline="0" dirty="0"/>
              <a:t>הדגם של אנרגית הרוח</a:t>
            </a:r>
            <a:r>
              <a:rPr lang="he-IL" baseline="0" dirty="0"/>
              <a:t>. להפעיל אותו ולהראות איך כל השלבים מודגמים בו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חשבו וכתבו במחברת – מהם היתרונות והחסרונות בשימוש בטורבינת רוח?</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היתרון המרכזי הראשון הוא שהרוח היא משאב טבע מתחדש ולא מתכלה, ולכן אין סכנה שהמשאב יגמר.</a:t>
            </a:r>
            <a:r>
              <a:rPr lang="he-IL" baseline="0" dirty="0"/>
              <a:t> בנוסף, השימוש בו הוא חינמי, העלות היא בהקמת הטורבינה. לא מעורבת פה שריפה חומרים ולכן אין זיהום של </a:t>
            </a:r>
            <a:r>
              <a:rPr lang="he-IL" baseline="0" dirty="0" err="1"/>
              <a:t>הזסביבה</a:t>
            </a:r>
            <a:r>
              <a:rPr lang="he-IL" baseline="0" dirty="0"/>
              <a:t>.</a:t>
            </a:r>
          </a:p>
          <a:p>
            <a:r>
              <a:rPr lang="he-IL" baseline="0" dirty="0"/>
              <a:t>מצד שני, השימוש בטורבינת הרוח תלוי </a:t>
            </a:r>
            <a:r>
              <a:rPr lang="he-IL" baseline="0" dirty="0" err="1"/>
              <a:t>בעוה</a:t>
            </a:r>
            <a:r>
              <a:rPr lang="he-IL" baseline="0" dirty="0"/>
              <a:t>, במיקום ובעוצמת הרוח. לא נוכל להפיק חשמל בטורבינת רוח באותו קצב של תחנת חשמל </a:t>
            </a:r>
            <a:r>
              <a:rPr lang="he-IL" baseline="0" dirty="0" err="1"/>
              <a:t>קיטורית</a:t>
            </a:r>
            <a:r>
              <a:rPr lang="he-IL" baseline="0" dirty="0"/>
              <a:t>. בנוסף תראו כמה גבוהה טורבינת הרוח ומסורבלת. היא פוגעת בנוף, יוצרת רעש ולפעמים ציפורים נפגעות ממנה.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משאב</a:t>
            </a:r>
            <a:r>
              <a:rPr lang="he-IL" baseline="0" dirty="0"/>
              <a:t> טבע מתחדש נוסף בו אנחנו יכולים להשתמש לצורך הנעת הטורבינה הוא המים. תחנה המפיקה חשמל באמצעות נפילת מים מגובה נקראת הידרואלקטרית. הידרו – מים, אלקטרית – חשמל.</a:t>
            </a:r>
          </a:p>
          <a:p>
            <a:r>
              <a:rPr lang="he-IL" baseline="0" dirty="0"/>
              <a:t>האם אתם מזהים באיור את הטורבינה? את הגנרטור? את שלבי הפקת החשמל?</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חשבתם פעם מנין מגיע החשמל?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3993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במעגל</a:t>
            </a:r>
            <a:r>
              <a:rPr lang="he-IL" baseline="0" dirty="0"/>
              <a:t> האדום רואים את נפילת המים על גבי הטורבינה, הטורבינה מחוברת אל הגנרטור שרואים במעגל הכחול, וכשהוא מסתובב מופק חשמל.</a:t>
            </a:r>
          </a:p>
          <a:p>
            <a:r>
              <a:rPr lang="he-IL" baseline="0" dirty="0"/>
              <a:t>גם בתחנה הידרואלקטרית לא מזהמת את הסביבה, אך אין בישראל הרבה אזורים שמתאימים לבניית תחנה כזאת.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r>
              <a:rPr lang="he-IL" dirty="0"/>
              <a:t>דרך</a:t>
            </a:r>
            <a:r>
              <a:rPr lang="he-IL" baseline="0" dirty="0"/>
              <a:t> נוספת להנעת טורבינה היא שימוש באנרגית השמש. עכשיו אתם כבר מכירים את </a:t>
            </a:r>
            <a:r>
              <a:rPr lang="he-IL" baseline="0" dirty="0" err="1"/>
              <a:t>העקרון</a:t>
            </a:r>
            <a:r>
              <a:rPr lang="he-IL" baseline="0" dirty="0"/>
              <a:t> של הפקת האנרגיה. התבוננו באיור ובמשפטים המתארים את השלבים. סדרו במחברת את השלבים לפי הרצף הנכון בהפקת חשמל במגדל השמש</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a:t>
            </a:r>
            <a:r>
              <a:rPr lang="he-IL" baseline="0" dirty="0"/>
              <a:t> את השלבים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זוכרים שבתחילת השיעור שיערתם כיצד אפשר להניע את הטורבינה? בואו נראה אם אתם זוכרים את ארבע הדרכים שלמדנו בשיעור. השלימו את התרשים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להקריא את ארבע התשובות ולהוסיף:</a:t>
            </a:r>
          </a:p>
          <a:p>
            <a:r>
              <a:rPr lang="he-IL" baseline="0" dirty="0"/>
              <a:t>ישנן דרכים נוספות להפקת חשמל שלא למדנו היום, לכל דרך יש יתרונות וחסרונות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בואו</a:t>
            </a:r>
            <a:r>
              <a:rPr lang="he-IL" baseline="0" dirty="0"/>
              <a:t> נראה כמה אתם חרוצים. בחרו את התשובה הנכונה ביותר</a:t>
            </a:r>
          </a:p>
          <a:p>
            <a:r>
              <a:rPr lang="he-IL" baseline="0" dirty="0"/>
              <a:t>להקריא את השאלה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הפקת</a:t>
            </a:r>
            <a:r>
              <a:rPr lang="he-IL" baseline="0" dirty="0"/>
              <a:t> מים על ידי חשמל בתחנה הידרואלקטרית לא מייצרת רעש לא טבעי או מזהמת את הסביבה אך בהחלט משנה את הזרימה הטבעית ומונעת מבעלי החיים לזרום בזרם המים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והנה</a:t>
            </a:r>
            <a:r>
              <a:rPr lang="he-IL" baseline="0" dirty="0"/>
              <a:t> שאלה נוספת (להקריא)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אתם צודקים!</a:t>
            </a:r>
            <a:r>
              <a:rPr lang="he-IL" baseline="0" dirty="0"/>
              <a:t> כל התשובות נכונות, אלה הם מקורות אנרגיה מתחדשים, ולמרות שגם להם יש חסרונות כדאי לעשות בהם שימוש</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והנה</a:t>
            </a:r>
            <a:r>
              <a:rPr lang="he-IL" baseline="0" dirty="0"/>
              <a:t> שאלה נוספת (להקריא)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ודאי</a:t>
            </a:r>
            <a:r>
              <a:rPr lang="he-IL" baseline="0" dirty="0"/>
              <a:t> ראיתם ברחוב את עמודי החשמל הגדולים שמזרימים חשמל לביתנו ולמוסדות הציבוריים. החשמל מגיע אל חוטי החשמל מתחנות </a:t>
            </a:r>
            <a:r>
              <a:rPr lang="he-IL" baseline="0" dirty="0" err="1"/>
              <a:t>הכח</a:t>
            </a:r>
            <a:r>
              <a:rPr lang="he-IL" baseline="0" dirty="0"/>
              <a:t>, שם החשמל מיוצר. איך מייצרים חשמל? בזאת נעסוק בשיעור שלנו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5824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כמובן</a:t>
            </a:r>
            <a:r>
              <a:rPr lang="he-IL" baseline="0" dirty="0"/>
              <a:t> שגנרטור מורכב ממגנט בתוך סליל. טורבינה היא אמצעי הסיבוב של הגנרטור.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והנה</a:t>
            </a:r>
            <a:r>
              <a:rPr lang="he-IL" baseline="0" dirty="0"/>
              <a:t> שאלה נוספת (להקריא)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כמובן שהשקיה לא חוסכת חשמל, אנחנו</a:t>
            </a:r>
            <a:r>
              <a:rPr lang="he-IL" baseline="0" dirty="0"/>
              <a:t> לא יכולים בכלל לא להשתמש בחשמל, למדנו כמה הוא חיוני לחיינו, ובוודאי שלא נכבה את המקרר בכל ערב. אך דבר אחד קטן הוא לגמרי ביכולת שלכם – הקפידו לכבות את האור כשאתם יוצאים מהחדר. </a:t>
            </a:r>
            <a:r>
              <a:rPr lang="he-IL" baseline="0" dirty="0" err="1"/>
              <a:t>החסכון</a:t>
            </a:r>
            <a:r>
              <a:rPr lang="he-IL" baseline="0" dirty="0"/>
              <a:t> הקטן הזה מצטבר והופך משמעותי.</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בואו</a:t>
            </a:r>
            <a:r>
              <a:rPr lang="he-IL" baseline="0" dirty="0"/>
              <a:t> נלמד כיצד קוראים את חשבון החשמל ומה הוא מספר לנו על צריכת החשמל הביתית שלנו.</a:t>
            </a:r>
          </a:p>
          <a:p>
            <a:r>
              <a:rPr lang="he-IL" baseline="0" dirty="0"/>
              <a:t>עיינו בחשבון החשמל המשפחתי שלכם או בחשבון החשמל שבתמונה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בואו נראה בחשבון של משפחת כהן.</a:t>
            </a:r>
          </a:p>
          <a:p>
            <a:r>
              <a:rPr lang="he-IL" dirty="0"/>
              <a:t>חשבון</a:t>
            </a:r>
            <a:r>
              <a:rPr lang="he-IL" baseline="0" dirty="0"/>
              <a:t> זה הוא לתקופה של 57 ימים</a:t>
            </a:r>
          </a:p>
          <a:p>
            <a:r>
              <a:rPr lang="he-IL" baseline="0" dirty="0"/>
              <a:t>צריכת החשמל נמדדת ביחידות שנקראות </a:t>
            </a:r>
            <a:r>
              <a:rPr lang="he-IL" baseline="0" dirty="0" err="1"/>
              <a:t>קוט"ש</a:t>
            </a:r>
            <a:r>
              <a:rPr lang="he-IL" baseline="0" dirty="0"/>
              <a:t> -  קילו ואט לשעה. המשפחה הזאת צרכה 2631 </a:t>
            </a:r>
            <a:r>
              <a:rPr lang="he-IL" baseline="0" dirty="0" err="1"/>
              <a:t>קוט"ש</a:t>
            </a:r>
            <a:endParaRPr lang="he-IL" baseline="0" dirty="0"/>
          </a:p>
          <a:p>
            <a:r>
              <a:rPr lang="he-IL" baseline="0" dirty="0"/>
              <a:t>האם המשפחה שלכם צרכה יותר / פחות?</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חזרו לחשבון החשמל</a:t>
            </a:r>
            <a:r>
              <a:rPr lang="he-IL" baseline="0" dirty="0"/>
              <a:t> שלכם ונסו למצוא את התשובה לשאלה: האם צריכת החשמל בחשבון הזה גבוהה או נמוכה מהחשבון הקודם? האם המשפחה צרכה יותר או פחות חשמל?</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בחשבון</a:t>
            </a:r>
            <a:r>
              <a:rPr lang="he-IL" baseline="0" dirty="0"/>
              <a:t> החשמל מצורף גרף עמודות שמתאר את צריכת החשמל של המשפחה על פני שנה, וגם משווה את המשפחה למשפחות נוספות באותה העיר. התבוננו בגרף העמודות. בכתום מתוארת צריכת החשמל של המשפחה שלנו ובכחול – הצריכה בעיר מגורינו.</a:t>
            </a:r>
          </a:p>
          <a:p>
            <a:r>
              <a:rPr lang="he-IL" baseline="0" dirty="0"/>
              <a:t>התבוננו בגרף וענו: באיזה חודש </a:t>
            </a:r>
            <a:r>
              <a:rPr lang="he-IL" baseline="0" dirty="0" err="1"/>
              <a:t>היתה</a:t>
            </a:r>
            <a:r>
              <a:rPr lang="he-IL" baseline="0" dirty="0"/>
              <a:t> צריכת החשמל במשפחת כהן הגבוהה ביותר? ובאיזו הנמוכה ביותר?</a:t>
            </a:r>
          </a:p>
          <a:p>
            <a:r>
              <a:rPr lang="he-IL" baseline="0" dirty="0"/>
              <a:t>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הנה אנחנו רואים שבחודש ינואר, טבת,</a:t>
            </a:r>
            <a:r>
              <a:rPr lang="he-IL" baseline="0" dirty="0"/>
              <a:t> צריכת החשמל במשפחת כהן </a:t>
            </a:r>
            <a:r>
              <a:rPr lang="he-IL" baseline="0" dirty="0" err="1"/>
              <a:t>היתה</a:t>
            </a:r>
            <a:r>
              <a:rPr lang="he-IL" baseline="0" dirty="0"/>
              <a:t> הגבוהה ביותר ובחודש נובמבר, חשון, צריכת החשמל של משפחת כהן </a:t>
            </a:r>
            <a:r>
              <a:rPr lang="he-IL" baseline="0" dirty="0" err="1"/>
              <a:t>היתה</a:t>
            </a:r>
            <a:r>
              <a:rPr lang="he-IL" baseline="0" dirty="0"/>
              <a:t> הנמוכה ביותר</a:t>
            </a:r>
          </a:p>
          <a:p>
            <a:r>
              <a:rPr lang="he-IL" baseline="0" dirty="0"/>
              <a:t>האם תוכלו לשער מדוע יש הבדלים כל כך גדולים?</a:t>
            </a:r>
          </a:p>
          <a:p>
            <a:r>
              <a:rPr lang="he-IL" baseline="0" dirty="0"/>
              <a:t>יש כמובן הבדל בצריכת החשמל בעונות השונות. אולי בחודש טבת הגשום והקר משפחת כהן הדליקה יותר מזגנים, השתמשה במכונת כביסה וכד'.</a:t>
            </a:r>
          </a:p>
          <a:p>
            <a:r>
              <a:rPr lang="he-IL" baseline="0" dirty="0"/>
              <a:t>האם גם בחשבון </a:t>
            </a:r>
            <a:r>
              <a:rPr lang="he-IL" baseline="0" dirty="0" err="1"/>
              <a:t>החשבל</a:t>
            </a:r>
            <a:r>
              <a:rPr lang="he-IL" baseline="0" dirty="0"/>
              <a:t> שלכם מצאתם דמיון כזה ביחד לעונות השנה?</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ומה תוכלו לומר על צריכת החשמל של משפחת</a:t>
            </a:r>
            <a:r>
              <a:rPr lang="he-IL" baseline="0" dirty="0"/>
              <a:t> כהן לאורך כל השנה ביחס למשפחות אחרות בעיר מגוריהם?</a:t>
            </a:r>
          </a:p>
          <a:p>
            <a:r>
              <a:rPr lang="he-IL" baseline="0" dirty="0"/>
              <a:t>זכרו – העמודות בכתומות מייצגות את הצריכה של משפחת כהן, והכחולות –של משפחות בעיר.</a:t>
            </a:r>
          </a:p>
          <a:p>
            <a:r>
              <a:rPr lang="he-IL" baseline="0" dirty="0"/>
              <a:t>להמתין חצי דקה ואז לומר:</a:t>
            </a:r>
          </a:p>
          <a:p>
            <a:r>
              <a:rPr lang="he-IL" baseline="0" dirty="0"/>
              <a:t>אתם צודקים, העמודות של משפחת כהן, הכתומות יותר גבוהות במשך כל השנה ביחס למשפחות אחרות.</a:t>
            </a:r>
          </a:p>
          <a:p>
            <a:r>
              <a:rPr lang="he-IL" baseline="0" dirty="0"/>
              <a:t>תוכלו לשער מדוע?</a:t>
            </a:r>
          </a:p>
          <a:p>
            <a:r>
              <a:rPr lang="he-IL" baseline="0" dirty="0"/>
              <a:t>אולי משפחת כהן היא משפחה ברוכת ילדים? ואולי המשפחה קצת בזבזנית, וצריכה ללמוד לחסוך בחשמל?</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הנה כמה המלצות שאספתי מתלמידים שלי: להקריא</a:t>
            </a:r>
          </a:p>
          <a:p>
            <a:r>
              <a:rPr lang="he-IL" dirty="0"/>
              <a:t>במשפט האחרון להוסיף התייחסות לתווית</a:t>
            </a:r>
            <a:r>
              <a:rPr lang="he-IL" baseline="0" dirty="0"/>
              <a:t> האנרגיה – למוצרי החשמל מודבקת </a:t>
            </a:r>
            <a:r>
              <a:rPr lang="he-IL" baseline="0" dirty="0" err="1"/>
              <a:t>בצידם</a:t>
            </a:r>
            <a:r>
              <a:rPr lang="he-IL" baseline="0" dirty="0"/>
              <a:t> האחורי תווית עם דירוג אנרגטי. מומלץ לרכוש מוצרי חשמל שהם בדירוג איי או בי</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a:t>
            </a:r>
            <a:r>
              <a:rPr lang="x-none" sz="1200"/>
              <a:t>בעזרים הנדרשים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7</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343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בואו</a:t>
            </a:r>
            <a:r>
              <a:rPr lang="he-IL" baseline="0" dirty="0"/>
              <a:t> נתנסה בהפקת חשמל. יש לי כאן: מד זרם רגיש, סליל נחושת, מגנט, וחוטים מוליכים.</a:t>
            </a:r>
          </a:p>
          <a:p>
            <a:r>
              <a:rPr lang="he-IL" baseline="0" dirty="0"/>
              <a:t>אני אחבר את כל הרכיבים ליצירת מעגל סגור </a:t>
            </a:r>
          </a:p>
          <a:p>
            <a:r>
              <a:rPr lang="he-IL" baseline="0" dirty="0"/>
              <a:t>הסתכלו במד הזרם. האם זורם כאן חשמל? לא! מד הזרם מראה על אפס, סימן שלא זורם כאן חשמל במעגל. וזה הגיוני, כיון שאין לנו במעגל הזה מקור חשמל. לא חיברתי סוללה. יש לכם רעיון כיצד אוכל בעזרת המגנט להפיק חשמל?</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אנסה להניע את המגנט</a:t>
            </a:r>
            <a:r>
              <a:rPr lang="he-IL" baseline="0" dirty="0"/>
              <a:t> ביחס לסליל. התבוננו כל הזמן במד הזרם. האם כעת יש זרם במעגל? כן! אתם רואים שמד הזרם זז מהמספר אפס. סימן שזורם זרם במעגל.</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Calibri" panose="020F0502020204030204" pitchFamily="34" charset="0"/>
                <a:cs typeface="Calibri" panose="020F050202020403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Calibri" panose="020F0502020204030204" pitchFamily="34" charset="0"/>
                <a:cs typeface="Calibri" panose="020F050202020403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Calibri" panose="020F0502020204030204" pitchFamily="34" charset="0"/>
                <a:cs typeface="Calibri" panose="020F050202020403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86286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Calibri" panose="020F0502020204030204" pitchFamily="34" charset="0"/>
            </a:endParaRPr>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Calibri" panose="020F0502020204030204" pitchFamily="34" charset="0"/>
                <a:cs typeface="Calibri" panose="020F0502020204030204" pitchFamily="34" charset="0"/>
              </a:rPr>
              <a:t>shutterstock</a:t>
            </a:r>
            <a:r>
              <a:rPr lang="en-US" sz="1500" dirty="0">
                <a:solidFill>
                  <a:schemeClr val="bg1"/>
                </a:solidFill>
                <a:latin typeface="Calibri" panose="020F0502020204030204" pitchFamily="34" charset="0"/>
                <a:cs typeface="Calibri" panose="020F0502020204030204" pitchFamily="34" charset="0"/>
              </a:rPr>
              <a:t>/com</a:t>
            </a:r>
            <a:r>
              <a:rPr lang="he-IL" sz="1500" dirty="0">
                <a:solidFill>
                  <a:schemeClr val="bg1"/>
                </a:solidFill>
                <a:latin typeface="Calibri" panose="020F0502020204030204" pitchFamily="34" charset="0"/>
                <a:cs typeface="Calibri" panose="020F0502020204030204" pitchFamily="34" charset="0"/>
              </a:rPr>
              <a:t> איורים: </a:t>
            </a:r>
            <a:endParaRPr lang="x-none" sz="1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984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8614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8.xml"/><Relationship Id="rId7" Type="http://schemas.openxmlformats.org/officeDocument/2006/relationships/diagramQuickStyle" Target="../diagrams/quickStyle1.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video" Target="../media/media2.mp4"/><Relationship Id="rId7" Type="http://schemas.openxmlformats.org/officeDocument/2006/relationships/diagramLayout" Target="../diagrams/layout2.xml"/><Relationship Id="rId12" Type="http://schemas.openxmlformats.org/officeDocument/2006/relationships/image" Target="../media/image25.png"/><Relationship Id="rId2" Type="http://schemas.microsoft.com/office/2007/relationships/media" Target="../media/media2.mp4"/><Relationship Id="rId1" Type="http://schemas.openxmlformats.org/officeDocument/2006/relationships/tags" Target="../tags/tag20.xml"/><Relationship Id="rId6" Type="http://schemas.openxmlformats.org/officeDocument/2006/relationships/diagramData" Target="../diagrams/data2.xml"/><Relationship Id="rId11" Type="http://schemas.openxmlformats.org/officeDocument/2006/relationships/image" Target="../media/image24.png"/><Relationship Id="rId5" Type="http://schemas.openxmlformats.org/officeDocument/2006/relationships/notesSlide" Target="../notesSlides/notesSlide19.xml"/><Relationship Id="rId10" Type="http://schemas.microsoft.com/office/2007/relationships/diagramDrawing" Target="../diagrams/drawing2.xml"/><Relationship Id="rId4" Type="http://schemas.openxmlformats.org/officeDocument/2006/relationships/slideLayout" Target="../slideLayouts/slideLayout1.xml"/><Relationship Id="rId9" Type="http://schemas.openxmlformats.org/officeDocument/2006/relationships/diagramColors" Target="../diagrams/colors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video" Target="../media/media3.mp4"/><Relationship Id="rId7" Type="http://schemas.openxmlformats.org/officeDocument/2006/relationships/diagramLayout" Target="../diagrams/layout3.xml"/><Relationship Id="rId2" Type="http://schemas.microsoft.com/office/2007/relationships/media" Target="../media/media3.mp4"/><Relationship Id="rId1" Type="http://schemas.openxmlformats.org/officeDocument/2006/relationships/tags" Target="../tags/tag28.xml"/><Relationship Id="rId6" Type="http://schemas.openxmlformats.org/officeDocument/2006/relationships/diagramData" Target="../diagrams/data3.xml"/><Relationship Id="rId11" Type="http://schemas.openxmlformats.org/officeDocument/2006/relationships/image" Target="../media/image30.png"/><Relationship Id="rId5" Type="http://schemas.openxmlformats.org/officeDocument/2006/relationships/notesSlide" Target="../notesSlides/notesSlide27.xml"/><Relationship Id="rId10" Type="http://schemas.microsoft.com/office/2007/relationships/diagramDrawing" Target="../diagrams/drawing3.xml"/><Relationship Id="rId4" Type="http://schemas.openxmlformats.org/officeDocument/2006/relationships/slideLayout" Target="../slideLayouts/slideLayout1.xml"/><Relationship Id="rId9" Type="http://schemas.openxmlformats.org/officeDocument/2006/relationships/diagramColors" Target="../diagrams/colors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2.xml"/><Relationship Id="rId6" Type="http://schemas.openxmlformats.org/officeDocument/2006/relationships/image" Target="../media/image18.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4.xml"/><Relationship Id="rId7" Type="http://schemas.openxmlformats.org/officeDocument/2006/relationships/diagramColors" Target="../diagrams/colors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5.png"/><Relationship Id="rId2" Type="http://schemas.microsoft.com/office/2007/relationships/media" Target="../media/media2.mp4"/><Relationship Id="rId1" Type="http://schemas.openxmlformats.org/officeDocument/2006/relationships/tags" Target="../tags/tag36.xml"/><Relationship Id="rId6" Type="http://schemas.openxmlformats.org/officeDocument/2006/relationships/image" Target="../media/image31.png"/><Relationship Id="rId5" Type="http://schemas.openxmlformats.org/officeDocument/2006/relationships/notesSlide" Target="../notesSlides/notesSlide35.xml"/><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5.png"/><Relationship Id="rId2" Type="http://schemas.microsoft.com/office/2007/relationships/media" Target="../media/media2.mp4"/><Relationship Id="rId1" Type="http://schemas.openxmlformats.org/officeDocument/2006/relationships/tags" Target="../tags/tag40.xml"/><Relationship Id="rId6" Type="http://schemas.openxmlformats.org/officeDocument/2006/relationships/image" Target="../media/image33.png"/><Relationship Id="rId5" Type="http://schemas.openxmlformats.org/officeDocument/2006/relationships/notesSlide" Target="../notesSlides/notesSlide39.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tags" Target="../tags/tag42.xml"/><Relationship Id="rId6" Type="http://schemas.openxmlformats.org/officeDocument/2006/relationships/image" Target="../media/image34.png"/><Relationship Id="rId5" Type="http://schemas.openxmlformats.org/officeDocument/2006/relationships/notesSlide" Target="../notesSlides/notesSlide41.xml"/><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video" Target="../media/media2.mp4"/><Relationship Id="rId7" Type="http://schemas.openxmlformats.org/officeDocument/2006/relationships/diagramLayout" Target="../diagrams/layout5.xml"/><Relationship Id="rId2" Type="http://schemas.microsoft.com/office/2007/relationships/media" Target="../media/media2.mp4"/><Relationship Id="rId1" Type="http://schemas.openxmlformats.org/officeDocument/2006/relationships/tags" Target="../tags/tag44.xml"/><Relationship Id="rId6" Type="http://schemas.openxmlformats.org/officeDocument/2006/relationships/diagramData" Target="../diagrams/data5.xml"/><Relationship Id="rId11" Type="http://schemas.openxmlformats.org/officeDocument/2006/relationships/image" Target="../media/image25.png"/><Relationship Id="rId5" Type="http://schemas.openxmlformats.org/officeDocument/2006/relationships/notesSlide" Target="../notesSlides/notesSlide43.xml"/><Relationship Id="rId10" Type="http://schemas.microsoft.com/office/2007/relationships/diagramDrawing" Target="../diagrams/drawing5.xml"/><Relationship Id="rId4" Type="http://schemas.openxmlformats.org/officeDocument/2006/relationships/slideLayout" Target="../slideLayouts/slideLayout1.xml"/><Relationship Id="rId9" Type="http://schemas.openxmlformats.org/officeDocument/2006/relationships/diagramColors" Target="../diagrams/colors5.xml"/></Relationships>
</file>

<file path=ppt/slides/_rels/slide4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4.xml"/><Relationship Id="rId7" Type="http://schemas.openxmlformats.org/officeDocument/2006/relationships/diagramColors" Target="../diagrams/colors6.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45.xml"/><Relationship Id="rId7" Type="http://schemas.openxmlformats.org/officeDocument/2006/relationships/diagramColors" Target="../diagrams/colors7.xml"/><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46.xml"/><Relationship Id="rId7" Type="http://schemas.openxmlformats.org/officeDocument/2006/relationships/diagramColors" Target="../diagrams/colors8.xml"/><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47.xml"/><Relationship Id="rId7" Type="http://schemas.openxmlformats.org/officeDocument/2006/relationships/diagramColors" Target="../diagrams/colors9.xml"/><Relationship Id="rId2" Type="http://schemas.openxmlformats.org/officeDocument/2006/relationships/slideLayout" Target="../slideLayouts/slideLayout1.xml"/><Relationship Id="rId1" Type="http://schemas.openxmlformats.org/officeDocument/2006/relationships/tags" Target="../tags/tag4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48.xml"/><Relationship Id="rId7" Type="http://schemas.openxmlformats.org/officeDocument/2006/relationships/diagramColors" Target="../diagrams/colors10.xml"/><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9.xml"/><Relationship Id="rId7" Type="http://schemas.openxmlformats.org/officeDocument/2006/relationships/diagramColors" Target="../diagrams/colors11.xml"/><Relationship Id="rId2" Type="http://schemas.openxmlformats.org/officeDocument/2006/relationships/slideLayout" Target="../slideLayouts/slideLayout1.xml"/><Relationship Id="rId1" Type="http://schemas.openxmlformats.org/officeDocument/2006/relationships/tags" Target="../tags/tag5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50.xml"/><Relationship Id="rId7" Type="http://schemas.openxmlformats.org/officeDocument/2006/relationships/diagramColors" Target="../diagrams/colors12.xml"/><Relationship Id="rId2" Type="http://schemas.openxmlformats.org/officeDocument/2006/relationships/slideLayout" Target="../slideLayouts/slideLayout1.xml"/><Relationship Id="rId1" Type="http://schemas.openxmlformats.org/officeDocument/2006/relationships/tags" Target="../tags/tag5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51.xml"/><Relationship Id="rId7" Type="http://schemas.openxmlformats.org/officeDocument/2006/relationships/diagramColors" Target="../diagrams/colors13.xml"/><Relationship Id="rId2" Type="http://schemas.openxmlformats.org/officeDocument/2006/relationships/slideLayout" Target="../slideLayouts/slideLayout1.xml"/><Relationship Id="rId1" Type="http://schemas.openxmlformats.org/officeDocument/2006/relationships/tags" Target="../tags/tag5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52.xml"/><Relationship Id="rId7" Type="http://schemas.openxmlformats.org/officeDocument/2006/relationships/diagramColors" Target="../diagrams/colors14.xml"/><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5.png"/><Relationship Id="rId2" Type="http://schemas.microsoft.com/office/2007/relationships/media" Target="../media/media2.mp4"/><Relationship Id="rId1" Type="http://schemas.openxmlformats.org/officeDocument/2006/relationships/tags" Target="../tags/tag55.xml"/><Relationship Id="rId6" Type="http://schemas.openxmlformats.org/officeDocument/2006/relationships/image" Target="../media/image36.png"/><Relationship Id="rId5" Type="http://schemas.openxmlformats.org/officeDocument/2006/relationships/notesSlide" Target="../notesSlides/notesSlide54.xml"/><Relationship Id="rId4"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6.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7.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58.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0.png"/><Relationship Id="rId2" Type="http://schemas.microsoft.com/office/2007/relationships/media" Target="../media/media3.mp4"/><Relationship Id="rId1" Type="http://schemas.openxmlformats.org/officeDocument/2006/relationships/tags" Target="../tags/tag60.xml"/><Relationship Id="rId6" Type="http://schemas.openxmlformats.org/officeDocument/2006/relationships/image" Target="../media/image37.png"/><Relationship Id="rId5" Type="http://schemas.openxmlformats.org/officeDocument/2006/relationships/notesSlide" Target="../notesSlides/notesSlide59.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1.xml"/><Relationship Id="rId6" Type="http://schemas.openxmlformats.org/officeDocument/2006/relationships/image" Target="../media/image18.png"/><Relationship Id="rId5" Type="http://schemas.openxmlformats.org/officeDocument/2006/relationships/notesSlide" Target="../notesSlides/notesSlide60.xml"/><Relationship Id="rId4"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988050" y="4434982"/>
            <a:ext cx="10102097" cy="411774"/>
          </a:xfrm>
        </p:spPr>
        <p:txBody>
          <a:bodyPr/>
          <a:lstStyle/>
          <a:p>
            <a:pPr lvl="0"/>
            <a:r>
              <a:rPr lang="he-IL" sz="3200" b="1" dirty="0"/>
              <a:t>נושא השיעור: מפיקים אנרגיה חשמלית</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 אליהו סבח</a:t>
            </a:r>
          </a:p>
          <a:p>
            <a:r>
              <a:rPr lang="he-IL" sz="1800" b="1" dirty="0"/>
              <a:t>                                                 בשיתוף צוות ההדרכה</a:t>
            </a:r>
            <a:endParaRPr lang="he-IL" sz="1800" b="1" dirty="0">
              <a:sym typeface="Calibri"/>
            </a:endParaRPr>
          </a:p>
          <a:p>
            <a:endParaRPr lang="he-IL" sz="2400" b="1" dirty="0">
              <a:sym typeface="Calibri"/>
            </a:endParaRPr>
          </a:p>
        </p:txBody>
      </p:sp>
      <p:pic>
        <p:nvPicPr>
          <p:cNvPr id="241" name="Google Shape;241;p5"/>
          <p:cNvPicPr preferRelativeResize="0"/>
          <p:nvPr/>
        </p:nvPicPr>
        <p:blipFill rotWithShape="1">
          <a:blip r:embed="rId4">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latin typeface="Calibri" panose="020F0502020204030204" pitchFamily="34" charset="0"/>
                <a:cs typeface="Calibri" panose="020F0502020204030204" pitchFamily="34" charset="0"/>
              </a:rPr>
              <a:t>שיעור מדעים לכיתה ו'</a:t>
            </a:r>
          </a:p>
        </p:txBody>
      </p:sp>
      <p:sp>
        <p:nvSpPr>
          <p:cNvPr id="3" name="תיבת טקסט 2">
            <a:extLst>
              <a:ext uri="{FF2B5EF4-FFF2-40B4-BE49-F238E27FC236}">
                <a16:creationId xmlns:a16="http://schemas.microsoft.com/office/drawing/2014/main" id="{A53C68D4-2F7A-4385-AD8D-C77324C22636}"/>
              </a:ext>
            </a:extLst>
          </p:cNvPr>
          <p:cNvSpPr txBox="1"/>
          <p:nvPr/>
        </p:nvSpPr>
        <p:spPr>
          <a:xfrm>
            <a:off x="10591801" y="369651"/>
            <a:ext cx="96465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בס"ד</a:t>
            </a:r>
          </a:p>
        </p:txBody>
      </p:sp>
    </p:spTree>
    <p:custDataLst>
      <p:tags r:id="rId1"/>
    </p:custDataLst>
    <p:extLst>
      <p:ext uri="{BB962C8B-B14F-4D97-AF65-F5344CB8AC3E}">
        <p14:creationId xmlns:p14="http://schemas.microsoft.com/office/powerpoint/2010/main" val="37357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מתנסים: אנחנו מפיקים חשמל </a:t>
            </a:r>
          </a:p>
        </p:txBody>
      </p:sp>
      <p:sp>
        <p:nvSpPr>
          <p:cNvPr id="4" name="מציין מיקום טקסט 2"/>
          <p:cNvSpPr>
            <a:spLocks noGrp="1"/>
          </p:cNvSpPr>
          <p:nvPr>
            <p:ph type="body" idx="1"/>
          </p:nvPr>
        </p:nvSpPr>
        <p:spPr>
          <a:xfrm>
            <a:off x="-442962" y="2819372"/>
            <a:ext cx="11343189" cy="3844925"/>
          </a:xfrm>
        </p:spPr>
        <p:txBody>
          <a:bodyPr>
            <a:normAutofit/>
          </a:bodyPr>
          <a:lstStyle/>
          <a:p>
            <a:pPr marL="228600" indent="0" algn="r"/>
            <a:endParaRPr lang="he-IL" dirty="0">
              <a:solidFill>
                <a:schemeClr val="tx1"/>
              </a:solidFill>
            </a:endParaRPr>
          </a:p>
          <a:p>
            <a:pPr marL="228600" indent="0" algn="r"/>
            <a:r>
              <a:rPr lang="he-IL" dirty="0">
                <a:solidFill>
                  <a:schemeClr val="tx1"/>
                </a:solidFill>
              </a:rPr>
              <a:t>נשאיר את המגנט במקומו, </a:t>
            </a:r>
          </a:p>
          <a:p>
            <a:pPr marL="228600" indent="0" algn="r"/>
            <a:r>
              <a:rPr lang="he-IL" dirty="0">
                <a:solidFill>
                  <a:schemeClr val="tx1"/>
                </a:solidFill>
              </a:rPr>
              <a:t>ונניע את הסליל הלוך ושוב ביחס למגנט</a:t>
            </a:r>
          </a:p>
          <a:p>
            <a:pPr marL="228600" indent="0" algn="r"/>
            <a:r>
              <a:rPr lang="he-IL" dirty="0">
                <a:solidFill>
                  <a:schemeClr val="tx1"/>
                </a:solidFill>
              </a:rPr>
              <a:t>האם זורם זרם במעגל?</a:t>
            </a:r>
          </a:p>
        </p:txBody>
      </p:sp>
      <p:sp>
        <p:nvSpPr>
          <p:cNvPr id="6" name="אליפסה 5"/>
          <p:cNvSpPr/>
          <p:nvPr/>
        </p:nvSpPr>
        <p:spPr>
          <a:xfrm>
            <a:off x="10421256" y="2362172"/>
            <a:ext cx="95794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latin typeface="Calibri" panose="020F0502020204030204" pitchFamily="34" charset="0"/>
                <a:cs typeface="Calibri" panose="020F0502020204030204" pitchFamily="34" charset="0"/>
              </a:rPr>
              <a:t>3</a:t>
            </a:r>
          </a:p>
        </p:txBody>
      </p:sp>
    </p:spTree>
    <p:custDataLst>
      <p:tags r:id="rId1"/>
    </p:custDataLst>
    <p:extLst>
      <p:ext uri="{BB962C8B-B14F-4D97-AF65-F5344CB8AC3E}">
        <p14:creationId xmlns:p14="http://schemas.microsoft.com/office/powerpoint/2010/main" val="102113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מסכמים תוצאות</a:t>
            </a:r>
          </a:p>
        </p:txBody>
      </p:sp>
      <p:sp>
        <p:nvSpPr>
          <p:cNvPr id="4" name="מציין מיקום טקסט 2"/>
          <p:cNvSpPr>
            <a:spLocks noGrp="1"/>
          </p:cNvSpPr>
          <p:nvPr>
            <p:ph type="body" idx="1"/>
          </p:nvPr>
        </p:nvSpPr>
        <p:spPr>
          <a:xfrm>
            <a:off x="0" y="2137200"/>
            <a:ext cx="11343189" cy="3844925"/>
          </a:xfrm>
        </p:spPr>
        <p:txBody>
          <a:bodyPr>
            <a:normAutofit/>
          </a:bodyPr>
          <a:lstStyle/>
          <a:p>
            <a:pPr marL="800100" indent="-571500" algn="r">
              <a:buFont typeface="Wingdings" panose="05000000000000000000" pitchFamily="2" charset="2"/>
              <a:buChar char="Ø"/>
            </a:pPr>
            <a:r>
              <a:rPr lang="he-IL" dirty="0">
                <a:solidFill>
                  <a:schemeClr val="tx1"/>
                </a:solidFill>
              </a:rPr>
              <a:t>כאשר הסליל במנוחה והמגנט בתנועה: זורם / לא זורם זרם במעגל החשמלי</a:t>
            </a:r>
          </a:p>
          <a:p>
            <a:pPr marL="800100" indent="-571500" algn="r">
              <a:buFont typeface="Wingdings" panose="05000000000000000000" pitchFamily="2" charset="2"/>
              <a:buChar char="Ø"/>
            </a:pPr>
            <a:r>
              <a:rPr lang="he-IL" dirty="0">
                <a:solidFill>
                  <a:schemeClr val="tx1"/>
                </a:solidFill>
              </a:rPr>
              <a:t>כאשר הסליל בתנועה והמגנט במנוחה: זורם / לא זורם זרם במעגל החשמלי</a:t>
            </a:r>
          </a:p>
          <a:p>
            <a:pPr marL="800100" indent="-571500" algn="r">
              <a:buFont typeface="Wingdings" panose="05000000000000000000" pitchFamily="2" charset="2"/>
              <a:buChar char="Ø"/>
            </a:pPr>
            <a:r>
              <a:rPr lang="he-IL" dirty="0">
                <a:solidFill>
                  <a:schemeClr val="tx1"/>
                </a:solidFill>
              </a:rPr>
              <a:t>כאשר הסליל והמגנט במנוחה: זורם /לא זורם זרם במעגל החשמלי</a:t>
            </a:r>
          </a:p>
        </p:txBody>
      </p:sp>
      <p:pic>
        <p:nvPicPr>
          <p:cNvPr id="5" name="2min_final" descr="2min_final">
            <a:hlinkClick r:id="" action="ppaction://media"/>
            <a:extLst>
              <a:ext uri="{FF2B5EF4-FFF2-40B4-BE49-F238E27FC236}">
                <a16:creationId xmlns:a16="http://schemas.microsoft.com/office/drawing/2014/main" id="{3FE82512-6FB5-45AA-8F15-8D89A8E3F2C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58793" y="601074"/>
            <a:ext cx="1540938" cy="549601"/>
          </a:xfrm>
          <a:prstGeom prst="rect">
            <a:avLst/>
          </a:prstGeom>
        </p:spPr>
      </p:pic>
    </p:spTree>
    <p:custDataLst>
      <p:tags r:id="rId1"/>
    </p:custDataLst>
    <p:extLst>
      <p:ext uri="{BB962C8B-B14F-4D97-AF65-F5344CB8AC3E}">
        <p14:creationId xmlns:p14="http://schemas.microsoft.com/office/powerpoint/2010/main" val="11724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מסכמים תוצאות</a:t>
            </a:r>
          </a:p>
        </p:txBody>
      </p:sp>
      <p:sp>
        <p:nvSpPr>
          <p:cNvPr id="4" name="מציין מיקום טקסט 2"/>
          <p:cNvSpPr>
            <a:spLocks noGrp="1"/>
          </p:cNvSpPr>
          <p:nvPr>
            <p:ph type="body" idx="1"/>
          </p:nvPr>
        </p:nvSpPr>
        <p:spPr>
          <a:xfrm>
            <a:off x="0" y="2137200"/>
            <a:ext cx="11343189" cy="3844925"/>
          </a:xfrm>
        </p:spPr>
        <p:txBody>
          <a:bodyPr>
            <a:normAutofit/>
          </a:bodyPr>
          <a:lstStyle/>
          <a:p>
            <a:pPr marL="800100" indent="-571500" algn="r">
              <a:buFont typeface="Wingdings" panose="05000000000000000000" pitchFamily="2" charset="2"/>
              <a:buChar char="Ø"/>
            </a:pPr>
            <a:r>
              <a:rPr lang="he-IL" dirty="0">
                <a:solidFill>
                  <a:schemeClr val="tx1"/>
                </a:solidFill>
              </a:rPr>
              <a:t>כאשר הסליל במנוחה והמגנט בתנועה: </a:t>
            </a:r>
            <a:r>
              <a:rPr lang="he-IL" dirty="0">
                <a:solidFill>
                  <a:srgbClr val="FF0000"/>
                </a:solidFill>
              </a:rPr>
              <a:t>זורם</a:t>
            </a:r>
            <a:r>
              <a:rPr lang="he-IL" dirty="0">
                <a:solidFill>
                  <a:schemeClr val="tx1"/>
                </a:solidFill>
              </a:rPr>
              <a:t> / לא זורם זרם במעגל החשמלי</a:t>
            </a:r>
          </a:p>
          <a:p>
            <a:pPr marL="800100" indent="-571500" algn="r">
              <a:buFont typeface="Wingdings" panose="05000000000000000000" pitchFamily="2" charset="2"/>
              <a:buChar char="Ø"/>
            </a:pPr>
            <a:r>
              <a:rPr lang="he-IL" dirty="0">
                <a:solidFill>
                  <a:schemeClr val="tx1"/>
                </a:solidFill>
              </a:rPr>
              <a:t>כאשר הסליל בתנועה והמגנט במנוחה: </a:t>
            </a:r>
            <a:r>
              <a:rPr lang="he-IL" dirty="0">
                <a:solidFill>
                  <a:srgbClr val="FF0000"/>
                </a:solidFill>
              </a:rPr>
              <a:t>זורם </a:t>
            </a:r>
            <a:r>
              <a:rPr lang="he-IL" dirty="0">
                <a:solidFill>
                  <a:schemeClr val="tx1"/>
                </a:solidFill>
              </a:rPr>
              <a:t>/ לא זורם זרם במעגל החשמלי</a:t>
            </a:r>
          </a:p>
          <a:p>
            <a:pPr marL="800100" indent="-571500" algn="r">
              <a:buFont typeface="Wingdings" panose="05000000000000000000" pitchFamily="2" charset="2"/>
              <a:buChar char="Ø"/>
            </a:pPr>
            <a:r>
              <a:rPr lang="he-IL" dirty="0">
                <a:solidFill>
                  <a:schemeClr val="tx1"/>
                </a:solidFill>
              </a:rPr>
              <a:t>כאשר הסליל והמגנט במנוחה: זורם /</a:t>
            </a:r>
            <a:r>
              <a:rPr lang="he-IL" dirty="0">
                <a:solidFill>
                  <a:srgbClr val="FF0000"/>
                </a:solidFill>
              </a:rPr>
              <a:t>לא זורם </a:t>
            </a:r>
            <a:r>
              <a:rPr lang="he-IL" dirty="0">
                <a:solidFill>
                  <a:schemeClr val="tx1"/>
                </a:solidFill>
              </a:rPr>
              <a:t>זרם במעגל החשמלי</a:t>
            </a:r>
          </a:p>
        </p:txBody>
      </p:sp>
    </p:spTree>
    <p:custDataLst>
      <p:tags r:id="rId1"/>
    </p:custDataLst>
    <p:extLst>
      <p:ext uri="{BB962C8B-B14F-4D97-AF65-F5344CB8AC3E}">
        <p14:creationId xmlns:p14="http://schemas.microsoft.com/office/powerpoint/2010/main" val="28805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מסיקים מסקנות</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r>
              <a:rPr lang="he-IL" sz="4000" dirty="0">
                <a:solidFill>
                  <a:schemeClr val="tx1"/>
                </a:solidFill>
              </a:rPr>
              <a:t>ניתן להפיק חשמל באמצעות תנועה יחסית של מגנט וסליל חוט נחושת</a:t>
            </a:r>
          </a:p>
          <a:p>
            <a:pPr marL="228600" indent="0" algn="r"/>
            <a:endParaRPr lang="he-IL" dirty="0">
              <a:solidFill>
                <a:schemeClr val="tx1"/>
              </a:solidFill>
            </a:endParaRPr>
          </a:p>
        </p:txBody>
      </p:sp>
    </p:spTree>
    <p:custDataLst>
      <p:tags r:id="rId1"/>
    </p:custDataLst>
    <p:extLst>
      <p:ext uri="{BB962C8B-B14F-4D97-AF65-F5344CB8AC3E}">
        <p14:creationId xmlns:p14="http://schemas.microsoft.com/office/powerpoint/2010/main" val="3570208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מחולל חשמל ידני (גנרטור)</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r>
              <a:rPr lang="he-IL" sz="4000" dirty="0">
                <a:solidFill>
                  <a:schemeClr val="tx1"/>
                </a:solidFill>
              </a:rPr>
              <a:t>העיקרון של הפקת חשמל באמצעות תנועה של סליל ביחס למגנט מתקיימת במחולל החשמל – הגנרטור</a:t>
            </a:r>
          </a:p>
          <a:p>
            <a:pPr marL="228600" indent="0"/>
            <a:endParaRPr lang="he-IL" sz="4000" dirty="0">
              <a:solidFill>
                <a:schemeClr val="tx1"/>
              </a:solidFill>
            </a:endParaRPr>
          </a:p>
          <a:p>
            <a:pPr marL="228600" indent="0" algn="r"/>
            <a:endParaRPr lang="he-IL" dirty="0">
              <a:solidFill>
                <a:schemeClr val="tx1"/>
              </a:solidFill>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394" t="33334" r="30168" b="26388"/>
          <a:stretch/>
        </p:blipFill>
        <p:spPr bwMode="auto">
          <a:xfrm>
            <a:off x="130629" y="3670012"/>
            <a:ext cx="3439886"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857" y="6564737"/>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במבט חדש לכיתה ו', הוצאת רמות</a:t>
            </a:r>
          </a:p>
        </p:txBody>
      </p:sp>
    </p:spTree>
    <p:custDataLst>
      <p:tags r:id="rId1"/>
    </p:custDataLst>
    <p:extLst>
      <p:ext uri="{BB962C8B-B14F-4D97-AF65-F5344CB8AC3E}">
        <p14:creationId xmlns:p14="http://schemas.microsoft.com/office/powerpoint/2010/main" val="4051362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דינמו  - גנרטור קטן</a:t>
            </a:r>
          </a:p>
        </p:txBody>
      </p:sp>
      <p:sp>
        <p:nvSpPr>
          <p:cNvPr id="4" name="מציין מיקום טקסט 2"/>
          <p:cNvSpPr>
            <a:spLocks noGrp="1"/>
          </p:cNvSpPr>
          <p:nvPr>
            <p:ph type="body" idx="1"/>
          </p:nvPr>
        </p:nvSpPr>
        <p:spPr>
          <a:xfrm>
            <a:off x="395377" y="1643715"/>
            <a:ext cx="11343189" cy="3844925"/>
          </a:xfrm>
        </p:spPr>
        <p:txBody>
          <a:bodyPr>
            <a:normAutofit/>
          </a:bodyPr>
          <a:lstStyle/>
          <a:p>
            <a:pPr marL="228600" indent="0"/>
            <a:r>
              <a:rPr lang="he-IL" sz="4000" dirty="0">
                <a:solidFill>
                  <a:schemeClr val="tx1"/>
                </a:solidFill>
              </a:rPr>
              <a:t>פנס האופניים פועל באמצעות דינמו</a:t>
            </a:r>
          </a:p>
          <a:p>
            <a:pPr marL="228600" indent="0"/>
            <a:endParaRPr lang="he-IL" sz="4000" dirty="0">
              <a:solidFill>
                <a:schemeClr val="tx1"/>
              </a:solidFill>
            </a:endParaRPr>
          </a:p>
          <a:p>
            <a:pPr marL="228600" indent="0" algn="r"/>
            <a:endParaRPr lang="he-IL" dirty="0">
              <a:solidFill>
                <a:schemeClr val="tx1"/>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3393428"/>
            <a:ext cx="4400727" cy="329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972" y="2688937"/>
            <a:ext cx="5341257" cy="400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45332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משערים</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r>
              <a:rPr lang="he-IL" sz="4000" dirty="0">
                <a:solidFill>
                  <a:schemeClr val="tx1"/>
                </a:solidFill>
              </a:rPr>
              <a:t>שערו: כיצד נוכל להפיק זרם בעוצמה חזקה יותר באמצעות הסליל והמגנט?</a:t>
            </a:r>
          </a:p>
          <a:p>
            <a:pPr marL="228600" indent="0" algn="r"/>
            <a:endParaRPr lang="he-IL" dirty="0">
              <a:solidFill>
                <a:schemeClr val="tx1"/>
              </a:solidFill>
            </a:endParaRPr>
          </a:p>
        </p:txBody>
      </p:sp>
    </p:spTree>
    <p:custDataLst>
      <p:tags r:id="rId1"/>
    </p:custDataLst>
    <p:extLst>
      <p:ext uri="{BB962C8B-B14F-4D97-AF65-F5344CB8AC3E}">
        <p14:creationId xmlns:p14="http://schemas.microsoft.com/office/powerpoint/2010/main" val="256825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מחולל חשמל ענק בתחנת החשמל</a:t>
            </a:r>
          </a:p>
        </p:txBody>
      </p:sp>
      <p:sp>
        <p:nvSpPr>
          <p:cNvPr id="4" name="מציין מיקום טקסט 2"/>
          <p:cNvSpPr>
            <a:spLocks noGrp="1"/>
          </p:cNvSpPr>
          <p:nvPr>
            <p:ph type="body" idx="1"/>
          </p:nvPr>
        </p:nvSpPr>
        <p:spPr>
          <a:xfrm>
            <a:off x="950412" y="1358448"/>
            <a:ext cx="11343189" cy="3844925"/>
          </a:xfrm>
        </p:spPr>
        <p:txBody>
          <a:bodyPr>
            <a:normAutofit/>
          </a:bodyPr>
          <a:lstStyle/>
          <a:p>
            <a:pPr marL="228600" indent="0"/>
            <a:endParaRPr lang="he-IL" sz="4000" dirty="0">
              <a:solidFill>
                <a:schemeClr val="tx1"/>
              </a:solidFill>
            </a:endParaRPr>
          </a:p>
          <a:p>
            <a:pPr marL="228600" indent="0" algn="r"/>
            <a:r>
              <a:rPr lang="he-IL" dirty="0">
                <a:solidFill>
                  <a:schemeClr val="tx1"/>
                </a:solidFill>
              </a:rPr>
              <a:t>כדי להפיק חשמל בעוצמות גבוהות משתמשים בסליל נחושת ענק ובמגנט ענק</a:t>
            </a:r>
          </a:p>
          <a:p>
            <a:pPr marL="228600" indent="0" algn="r"/>
            <a:r>
              <a:rPr lang="he-IL" sz="4000" dirty="0">
                <a:solidFill>
                  <a:srgbClr val="FF0000"/>
                </a:solidFill>
              </a:rPr>
              <a:t>איך מניעים מגנט כל כך גדול?</a:t>
            </a: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949" t="28174" r="13323" b="25000"/>
          <a:stretch/>
        </p:blipFill>
        <p:spPr bwMode="auto">
          <a:xfrm>
            <a:off x="1" y="3725624"/>
            <a:ext cx="8534400" cy="313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62857" y="6525659"/>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במבט חדש לכיתה ו', הוצאת רמות</a:t>
            </a:r>
          </a:p>
        </p:txBody>
      </p:sp>
    </p:spTree>
    <p:custDataLst>
      <p:tags r:id="rId1"/>
    </p:custDataLst>
    <p:extLst>
      <p:ext uri="{BB962C8B-B14F-4D97-AF65-F5344CB8AC3E}">
        <p14:creationId xmlns:p14="http://schemas.microsoft.com/office/powerpoint/2010/main" val="293515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טורבינה – הגלגל המניע</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73200"/>
            <a:ext cx="5384800"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מציין מיקום טקסט 2"/>
          <p:cNvSpPr>
            <a:spLocks noGrp="1"/>
          </p:cNvSpPr>
          <p:nvPr>
            <p:ph type="body" idx="1"/>
          </p:nvPr>
        </p:nvSpPr>
        <p:spPr>
          <a:xfrm>
            <a:off x="5384800" y="2137200"/>
            <a:ext cx="6807200" cy="3844925"/>
          </a:xfrm>
        </p:spPr>
        <p:txBody>
          <a:bodyPr>
            <a:normAutofit/>
          </a:bodyPr>
          <a:lstStyle/>
          <a:p>
            <a:pPr marL="228600" indent="0"/>
            <a:r>
              <a:rPr lang="he-IL" sz="4000" dirty="0">
                <a:solidFill>
                  <a:schemeClr val="tx1"/>
                </a:solidFill>
              </a:rPr>
              <a:t>טורבינה היא גלגל גדול מאוד דומה לשבשבת, שמסתובב ומניע את המגנט ביחס לסליל</a:t>
            </a:r>
          </a:p>
          <a:p>
            <a:pPr marL="228600" indent="0" algn="r"/>
            <a:endParaRPr lang="he-IL" dirty="0">
              <a:solidFill>
                <a:schemeClr val="tx1"/>
              </a:solidFill>
            </a:endParaRPr>
          </a:p>
        </p:txBody>
      </p:sp>
      <p:graphicFrame>
        <p:nvGraphicFramePr>
          <p:cNvPr id="3" name="דיאגרמה 2"/>
          <p:cNvGraphicFramePr/>
          <p:nvPr>
            <p:extLst>
              <p:ext uri="{D42A27DB-BD31-4B8C-83A1-F6EECF244321}">
                <p14:modId xmlns:p14="http://schemas.microsoft.com/office/powerpoint/2010/main" val="2048190478"/>
              </p:ext>
            </p:extLst>
          </p:nvPr>
        </p:nvGraphicFramePr>
        <p:xfrm>
          <a:off x="4064000" y="347738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8737600" y="5386827"/>
            <a:ext cx="1857829" cy="830997"/>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מסובבת </a:t>
            </a:r>
          </a:p>
          <a:p>
            <a:pPr algn="ctr"/>
            <a:r>
              <a:rPr lang="he-IL" sz="2400" b="1" dirty="0">
                <a:latin typeface="Guttman Yad" panose="02010401010101010101" pitchFamily="2" charset="-79"/>
                <a:cs typeface="Guttman Yad" panose="02010401010101010101" pitchFamily="2" charset="-79"/>
              </a:rPr>
              <a:t>את</a:t>
            </a:r>
          </a:p>
        </p:txBody>
      </p:sp>
      <p:sp>
        <p:nvSpPr>
          <p:cNvPr id="12" name="TextBox 11"/>
          <p:cNvSpPr txBox="1"/>
          <p:nvPr/>
        </p:nvSpPr>
        <p:spPr>
          <a:xfrm>
            <a:off x="5675086" y="5386827"/>
            <a:ext cx="1915888" cy="461665"/>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שבתנועתם</a:t>
            </a:r>
          </a:p>
        </p:txBody>
      </p:sp>
    </p:spTree>
    <p:custDataLst>
      <p:tags r:id="rId1"/>
    </p:custDataLst>
    <p:extLst>
      <p:ext uri="{BB962C8B-B14F-4D97-AF65-F5344CB8AC3E}">
        <p14:creationId xmlns:p14="http://schemas.microsoft.com/office/powerpoint/2010/main" val="56923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כיצד מסובבים טורבינה?</a:t>
            </a:r>
          </a:p>
        </p:txBody>
      </p:sp>
      <p:graphicFrame>
        <p:nvGraphicFramePr>
          <p:cNvPr id="3" name="דיאגרמה 2"/>
          <p:cNvGraphicFramePr/>
          <p:nvPr>
            <p:extLst>
              <p:ext uri="{D42A27DB-BD31-4B8C-83A1-F6EECF244321}">
                <p14:modId xmlns:p14="http://schemas.microsoft.com/office/powerpoint/2010/main" val="3312500341"/>
              </p:ext>
            </p:extLst>
          </p:nvPr>
        </p:nvGraphicFramePr>
        <p:xfrm>
          <a:off x="0" y="1554409"/>
          <a:ext cx="9129484" cy="52178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5312226" y="3104506"/>
            <a:ext cx="1857829" cy="830997"/>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מסובבת </a:t>
            </a:r>
          </a:p>
          <a:p>
            <a:pPr algn="ctr"/>
            <a:r>
              <a:rPr lang="he-IL" sz="2400" b="1" dirty="0">
                <a:latin typeface="Guttman Yad" panose="02010401010101010101" pitchFamily="2" charset="-79"/>
                <a:cs typeface="Guttman Yad" panose="02010401010101010101" pitchFamily="2" charset="-79"/>
              </a:rPr>
              <a:t>את</a:t>
            </a:r>
          </a:p>
        </p:txBody>
      </p:sp>
      <p:sp>
        <p:nvSpPr>
          <p:cNvPr id="10" name="TextBox 9"/>
          <p:cNvSpPr txBox="1"/>
          <p:nvPr/>
        </p:nvSpPr>
        <p:spPr>
          <a:xfrm>
            <a:off x="2075541" y="3241184"/>
            <a:ext cx="1915888" cy="461665"/>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שבתנועתם</a:t>
            </a:r>
          </a:p>
        </p:txBody>
      </p:sp>
      <p:grpSp>
        <p:nvGrpSpPr>
          <p:cNvPr id="11" name="קבוצה 10"/>
          <p:cNvGrpSpPr/>
          <p:nvPr/>
        </p:nvGrpSpPr>
        <p:grpSpPr>
          <a:xfrm>
            <a:off x="9744160" y="3429000"/>
            <a:ext cx="2447840" cy="1468704"/>
            <a:chOff x="8189" y="2006196"/>
            <a:chExt cx="2447840" cy="1468704"/>
          </a:xfrm>
          <a:scene3d>
            <a:camera prst="orthographicFront"/>
            <a:lightRig rig="threePt" dir="t">
              <a:rot lat="0" lon="0" rev="7500000"/>
            </a:lightRig>
          </a:scene3d>
        </p:grpSpPr>
        <p:sp>
          <p:nvSpPr>
            <p:cNvPr id="12" name="מלבן מעוגל 11"/>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13" name="מלבן 12"/>
            <p:cNvSpPr/>
            <p:nvPr/>
          </p:nvSpPr>
          <p:spPr>
            <a:xfrm>
              <a:off x="51206" y="2049213"/>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9600" b="1" kern="1200" dirty="0">
                  <a:solidFill>
                    <a:schemeClr val="accent2"/>
                  </a:solidFill>
                  <a:latin typeface="Calibri" panose="020F0502020204030204" pitchFamily="34" charset="0"/>
                  <a:cs typeface="Calibri" panose="020F0502020204030204" pitchFamily="34" charset="0"/>
                </a:rPr>
                <a:t>?</a:t>
              </a:r>
            </a:p>
          </p:txBody>
        </p:sp>
      </p:grpSp>
      <p:grpSp>
        <p:nvGrpSpPr>
          <p:cNvPr id="14" name="קבוצה 13"/>
          <p:cNvGrpSpPr/>
          <p:nvPr/>
        </p:nvGrpSpPr>
        <p:grpSpPr>
          <a:xfrm>
            <a:off x="9143402" y="3791911"/>
            <a:ext cx="518942" cy="607064"/>
            <a:chOff x="2671439" y="2437016"/>
            <a:chExt cx="518942" cy="607064"/>
          </a:xfrm>
          <a:scene3d>
            <a:camera prst="orthographicFront"/>
            <a:lightRig rig="threePt" dir="t">
              <a:rot lat="0" lon="0" rev="7500000"/>
            </a:lightRig>
          </a:scene3d>
        </p:grpSpPr>
        <p:sp>
          <p:nvSpPr>
            <p:cNvPr id="15" name="חץ ימינה 14"/>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16"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sp>
        <p:nvSpPr>
          <p:cNvPr id="17" name="TextBox 16"/>
          <p:cNvSpPr txBox="1"/>
          <p:nvPr/>
        </p:nvSpPr>
        <p:spPr>
          <a:xfrm>
            <a:off x="8551799" y="3264446"/>
            <a:ext cx="1857829" cy="830997"/>
          </a:xfrm>
          <a:prstGeom prst="rect">
            <a:avLst/>
          </a:prstGeom>
          <a:noFill/>
        </p:spPr>
        <p:txBody>
          <a:bodyPr wrap="square" rtlCol="1">
            <a:spAutoFit/>
          </a:bodyPr>
          <a:lstStyle/>
          <a:p>
            <a:pPr algn="ctr"/>
            <a:r>
              <a:rPr lang="he-IL" sz="2400" b="1" dirty="0">
                <a:solidFill>
                  <a:schemeClr val="accent2"/>
                </a:solidFill>
                <a:latin typeface="Guttman Yad" panose="02010401010101010101" pitchFamily="2" charset="-79"/>
                <a:cs typeface="Guttman Yad" panose="02010401010101010101" pitchFamily="2" charset="-79"/>
              </a:rPr>
              <a:t>מסובב/ת </a:t>
            </a:r>
          </a:p>
          <a:p>
            <a:pPr algn="ctr"/>
            <a:r>
              <a:rPr lang="he-IL" sz="2400" b="1" dirty="0">
                <a:solidFill>
                  <a:schemeClr val="accent2"/>
                </a:solidFill>
                <a:latin typeface="Guttman Yad" panose="02010401010101010101" pitchFamily="2" charset="-79"/>
                <a:cs typeface="Guttman Yad" panose="02010401010101010101" pitchFamily="2" charset="-79"/>
              </a:rPr>
              <a:t>את</a:t>
            </a:r>
          </a:p>
        </p:txBody>
      </p:sp>
      <p:pic>
        <p:nvPicPr>
          <p:cNvPr id="9218"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25276"/>
          <a:stretch/>
        </p:blipFill>
        <p:spPr bwMode="auto">
          <a:xfrm>
            <a:off x="6470757" y="5158754"/>
            <a:ext cx="4780700" cy="169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18524" y="1755957"/>
            <a:ext cx="1540938" cy="549601"/>
          </a:xfrm>
          <a:prstGeom prst="rect">
            <a:avLst/>
          </a:prstGeom>
        </p:spPr>
      </p:pic>
    </p:spTree>
    <p:custDataLst>
      <p:tags r:id="rId1"/>
    </p:custDataLst>
    <p:extLst>
      <p:ext uri="{BB962C8B-B14F-4D97-AF65-F5344CB8AC3E}">
        <p14:creationId xmlns:p14="http://schemas.microsoft.com/office/powerpoint/2010/main" val="71627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משתמשים בחשמל</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3" y="1824135"/>
            <a:ext cx="3918630" cy="293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93689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סיבוב טורבינה באמצעות קיטור</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קיטור: התפרצות אדי מים חמים מאוד מבעד לפתח צר, בלחץ.</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1469" y="3736920"/>
            <a:ext cx="3520105" cy="234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57" y="3570514"/>
            <a:ext cx="3798461" cy="247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0894" y="3865790"/>
            <a:ext cx="3320566" cy="220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0827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1. תחנת חשמל </a:t>
            </a:r>
            <a:r>
              <a:rPr lang="he-IL" dirty="0" err="1"/>
              <a:t>קיטורית</a:t>
            </a:r>
            <a:endParaRPr lang="he-IL" dirty="0"/>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endParaRPr lang="he-IL" dirty="0">
              <a:solidFill>
                <a:schemeClr val="tx1"/>
              </a:solidFill>
            </a:endParaRP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1640114" y="1611086"/>
            <a:ext cx="9085943"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אליפסה 2"/>
          <p:cNvSpPr/>
          <p:nvPr/>
        </p:nvSpPr>
        <p:spPr>
          <a:xfrm>
            <a:off x="5109029" y="4020457"/>
            <a:ext cx="1625600" cy="159657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5109029" y="5651772"/>
            <a:ext cx="2351315"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קיטור מסובב טורבינה</a:t>
            </a:r>
          </a:p>
        </p:txBody>
      </p:sp>
      <p:sp>
        <p:nvSpPr>
          <p:cNvPr id="8" name="TextBox 7"/>
          <p:cNvSpPr txBox="1"/>
          <p:nvPr/>
        </p:nvSpPr>
        <p:spPr>
          <a:xfrm>
            <a:off x="1741714" y="6550223"/>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"מתח גבוה"</a:t>
            </a:r>
          </a:p>
        </p:txBody>
      </p:sp>
    </p:spTree>
    <p:custDataLst>
      <p:tags r:id="rId1"/>
    </p:custDataLst>
    <p:extLst>
      <p:ext uri="{BB962C8B-B14F-4D97-AF65-F5344CB8AC3E}">
        <p14:creationId xmlns:p14="http://schemas.microsoft.com/office/powerpoint/2010/main" val="3898942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שלבי הפקת חשמל בתחנה </a:t>
            </a:r>
            <a:r>
              <a:rPr lang="he-IL" dirty="0" err="1"/>
              <a:t>קיטורית</a:t>
            </a:r>
            <a:endParaRPr lang="he-IL" dirty="0"/>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endParaRPr lang="he-IL" dirty="0">
              <a:solidFill>
                <a:schemeClr val="tx1"/>
              </a:solidFill>
            </a:endParaRP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3106057" y="1611086"/>
            <a:ext cx="9085943"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אליפסה 2"/>
          <p:cNvSpPr/>
          <p:nvPr/>
        </p:nvSpPr>
        <p:spPr>
          <a:xfrm>
            <a:off x="3410856" y="2917371"/>
            <a:ext cx="2685143" cy="30016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566056" y="2465848"/>
            <a:ext cx="2351315"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מביאים פחם </a:t>
            </a:r>
            <a:r>
              <a:rPr lang="he-IL" sz="3200" dirty="0" err="1">
                <a:latin typeface="Calibri" panose="020F0502020204030204" pitchFamily="34" charset="0"/>
                <a:cs typeface="Calibri" panose="020F0502020204030204" pitchFamily="34" charset="0"/>
              </a:rPr>
              <a:t>באוניות</a:t>
            </a:r>
            <a:r>
              <a:rPr lang="he-IL" sz="3200" dirty="0">
                <a:latin typeface="Calibri" panose="020F0502020204030204" pitchFamily="34" charset="0"/>
                <a:cs typeface="Calibri" panose="020F0502020204030204" pitchFamily="34" charset="0"/>
              </a:rPr>
              <a:t> ומעבירים אותו במסוע תחנת הטחינה</a:t>
            </a:r>
          </a:p>
        </p:txBody>
      </p:sp>
    </p:spTree>
    <p:custDataLst>
      <p:tags r:id="rId1"/>
    </p:custDataLst>
    <p:extLst>
      <p:ext uri="{BB962C8B-B14F-4D97-AF65-F5344CB8AC3E}">
        <p14:creationId xmlns:p14="http://schemas.microsoft.com/office/powerpoint/2010/main" val="821545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שלבי הפקת חשמל בתחנה </a:t>
            </a:r>
            <a:r>
              <a:rPr lang="he-IL" dirty="0" err="1"/>
              <a:t>קיטורית</a:t>
            </a:r>
            <a:endParaRPr lang="he-IL" dirty="0"/>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endParaRPr lang="he-IL" dirty="0">
              <a:solidFill>
                <a:schemeClr val="tx1"/>
              </a:solidFill>
            </a:endParaRP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3106057" y="1611086"/>
            <a:ext cx="9085943"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אליפסה 2"/>
          <p:cNvSpPr/>
          <p:nvPr/>
        </p:nvSpPr>
        <p:spPr>
          <a:xfrm>
            <a:off x="5152570" y="3538350"/>
            <a:ext cx="2685143" cy="30016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566056" y="2465848"/>
            <a:ext cx="2351315" cy="304698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אבקת הפחם נשרפת בדוד השריפה, והמים בצינורות רותחים</a:t>
            </a:r>
          </a:p>
        </p:txBody>
      </p:sp>
    </p:spTree>
    <p:custDataLst>
      <p:tags r:id="rId1"/>
    </p:custDataLst>
    <p:extLst>
      <p:ext uri="{BB962C8B-B14F-4D97-AF65-F5344CB8AC3E}">
        <p14:creationId xmlns:p14="http://schemas.microsoft.com/office/powerpoint/2010/main" val="3876306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שלבי הפקת חשמל בתחנה </a:t>
            </a:r>
            <a:r>
              <a:rPr lang="he-IL" dirty="0" err="1"/>
              <a:t>קיטורית</a:t>
            </a:r>
            <a:endParaRPr lang="he-IL" dirty="0"/>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endParaRPr lang="he-IL" dirty="0">
              <a:solidFill>
                <a:schemeClr val="tx1"/>
              </a:solidFill>
            </a:endParaRP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3106055" y="1611086"/>
            <a:ext cx="9085943"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אליפסה 2"/>
          <p:cNvSpPr/>
          <p:nvPr/>
        </p:nvSpPr>
        <p:spPr>
          <a:xfrm>
            <a:off x="5787569" y="3292656"/>
            <a:ext cx="1342572" cy="1393371"/>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457197" y="1768655"/>
            <a:ext cx="2351315"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אדי המים עוברים בפתח צר ונוצר קיטור</a:t>
            </a:r>
          </a:p>
        </p:txBody>
      </p:sp>
      <p:sp>
        <p:nvSpPr>
          <p:cNvPr id="9" name="אליפסה 8"/>
          <p:cNvSpPr/>
          <p:nvPr/>
        </p:nvSpPr>
        <p:spPr>
          <a:xfrm>
            <a:off x="7130141" y="4141742"/>
            <a:ext cx="1342572" cy="139337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10" name="TextBox 9"/>
          <p:cNvSpPr txBox="1"/>
          <p:nvPr/>
        </p:nvSpPr>
        <p:spPr>
          <a:xfrm>
            <a:off x="348343" y="4162781"/>
            <a:ext cx="2569027"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גזים הנפלטים מהשריפה מועברים אל הארובה ונפלטים </a:t>
            </a:r>
            <a:r>
              <a:rPr lang="he-IL" sz="3200" dirty="0" err="1">
                <a:latin typeface="Calibri" panose="020F0502020204030204" pitchFamily="34" charset="0"/>
                <a:cs typeface="Calibri" panose="020F0502020204030204" pitchFamily="34" charset="0"/>
              </a:rPr>
              <a:t>לאויר</a:t>
            </a:r>
            <a:endParaRPr lang="he-IL"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76887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שלבי הפקת חשמל בתחנה </a:t>
            </a:r>
            <a:r>
              <a:rPr lang="he-IL" dirty="0" err="1"/>
              <a:t>קיטורית</a:t>
            </a:r>
            <a:endParaRPr lang="he-IL" dirty="0"/>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endParaRPr lang="he-IL" dirty="0">
              <a:solidFill>
                <a:schemeClr val="tx1"/>
              </a:solidFill>
            </a:endParaRP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3106055" y="1663189"/>
            <a:ext cx="9085943"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אליפסה 2"/>
          <p:cNvSpPr/>
          <p:nvPr/>
        </p:nvSpPr>
        <p:spPr>
          <a:xfrm>
            <a:off x="7649027" y="4162781"/>
            <a:ext cx="2235202" cy="237720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566055" y="1856248"/>
            <a:ext cx="2351315"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הקיטור מסובב את הטורבינה</a:t>
            </a:r>
          </a:p>
        </p:txBody>
      </p:sp>
      <p:sp>
        <p:nvSpPr>
          <p:cNvPr id="9" name="אליפסה 8"/>
          <p:cNvSpPr/>
          <p:nvPr/>
        </p:nvSpPr>
        <p:spPr>
          <a:xfrm>
            <a:off x="7424056" y="2641078"/>
            <a:ext cx="2017486" cy="1769177"/>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10" name="TextBox 9"/>
          <p:cNvSpPr txBox="1"/>
          <p:nvPr/>
        </p:nvSpPr>
        <p:spPr>
          <a:xfrm>
            <a:off x="348343" y="4162781"/>
            <a:ext cx="2569027"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מערכת הקירור מקררת ומעבה את המים ומזרימה אותם חזרה</a:t>
            </a:r>
          </a:p>
        </p:txBody>
      </p:sp>
    </p:spTree>
    <p:custDataLst>
      <p:tags r:id="rId1"/>
    </p:custDataLst>
    <p:extLst>
      <p:ext uri="{BB962C8B-B14F-4D97-AF65-F5344CB8AC3E}">
        <p14:creationId xmlns:p14="http://schemas.microsoft.com/office/powerpoint/2010/main" val="83552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שלבי הפקת חשמל בתחנה </a:t>
            </a:r>
            <a:r>
              <a:rPr lang="he-IL" dirty="0" err="1"/>
              <a:t>קיטורית</a:t>
            </a:r>
            <a:endParaRPr lang="he-IL" dirty="0"/>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endParaRPr lang="he-IL" dirty="0">
              <a:solidFill>
                <a:schemeClr val="tx1"/>
              </a:solidFill>
            </a:endParaRP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3106055" y="1590487"/>
            <a:ext cx="9085943"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אליפסה 2"/>
          <p:cNvSpPr/>
          <p:nvPr/>
        </p:nvSpPr>
        <p:spPr>
          <a:xfrm>
            <a:off x="9318170" y="3277093"/>
            <a:ext cx="2685143" cy="30016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566056" y="2465848"/>
            <a:ext cx="2351315" cy="353943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הטורבינה מסובבת את הגנרטור – המגנט מסתובב ביחס לסליל ומופק חשמל</a:t>
            </a:r>
          </a:p>
        </p:txBody>
      </p:sp>
    </p:spTree>
    <p:custDataLst>
      <p:tags r:id="rId1"/>
    </p:custDataLst>
    <p:extLst>
      <p:ext uri="{BB962C8B-B14F-4D97-AF65-F5344CB8AC3E}">
        <p14:creationId xmlns:p14="http://schemas.microsoft.com/office/powerpoint/2010/main" val="614630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כיצד מסובבים טורבינה?</a:t>
            </a:r>
          </a:p>
        </p:txBody>
      </p:sp>
      <p:graphicFrame>
        <p:nvGraphicFramePr>
          <p:cNvPr id="3" name="דיאגרמה 2"/>
          <p:cNvGraphicFramePr/>
          <p:nvPr>
            <p:extLst>
              <p:ext uri="{D42A27DB-BD31-4B8C-83A1-F6EECF244321}">
                <p14:modId xmlns:p14="http://schemas.microsoft.com/office/powerpoint/2010/main" val="857427582"/>
              </p:ext>
            </p:extLst>
          </p:nvPr>
        </p:nvGraphicFramePr>
        <p:xfrm>
          <a:off x="0" y="1554409"/>
          <a:ext cx="9129484" cy="52178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5312226" y="3104506"/>
            <a:ext cx="1857829" cy="830997"/>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מסובבת </a:t>
            </a:r>
          </a:p>
          <a:p>
            <a:pPr algn="ctr"/>
            <a:r>
              <a:rPr lang="he-IL" sz="2400" b="1" dirty="0">
                <a:latin typeface="Guttman Yad" panose="02010401010101010101" pitchFamily="2" charset="-79"/>
                <a:cs typeface="Guttman Yad" panose="02010401010101010101" pitchFamily="2" charset="-79"/>
              </a:rPr>
              <a:t>את</a:t>
            </a:r>
          </a:p>
        </p:txBody>
      </p:sp>
      <p:sp>
        <p:nvSpPr>
          <p:cNvPr id="10" name="TextBox 9"/>
          <p:cNvSpPr txBox="1"/>
          <p:nvPr/>
        </p:nvSpPr>
        <p:spPr>
          <a:xfrm>
            <a:off x="2075541" y="3241184"/>
            <a:ext cx="1915888" cy="461665"/>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שבתנועתם</a:t>
            </a:r>
          </a:p>
        </p:txBody>
      </p:sp>
      <p:grpSp>
        <p:nvGrpSpPr>
          <p:cNvPr id="11" name="קבוצה 10"/>
          <p:cNvGrpSpPr/>
          <p:nvPr/>
        </p:nvGrpSpPr>
        <p:grpSpPr>
          <a:xfrm>
            <a:off x="9744160" y="3429000"/>
            <a:ext cx="2447840" cy="1468704"/>
            <a:chOff x="8189" y="2006196"/>
            <a:chExt cx="2447840" cy="1468704"/>
          </a:xfrm>
          <a:scene3d>
            <a:camera prst="orthographicFront"/>
            <a:lightRig rig="threePt" dir="t">
              <a:rot lat="0" lon="0" rev="7500000"/>
            </a:lightRig>
          </a:scene3d>
        </p:grpSpPr>
        <p:sp>
          <p:nvSpPr>
            <p:cNvPr id="12" name="מלבן מעוגל 11"/>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13" name="מלבן 12"/>
            <p:cNvSpPr/>
            <p:nvPr/>
          </p:nvSpPr>
          <p:spPr>
            <a:xfrm>
              <a:off x="51206" y="2049213"/>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rtl="1">
                <a:buClrTx/>
              </a:pPr>
              <a:r>
                <a:rPr lang="he-IL" sz="2400" dirty="0">
                  <a:solidFill>
                    <a:srgbClr val="000000"/>
                  </a:solidFill>
                  <a:latin typeface="Calibri" panose="020F0502020204030204" pitchFamily="34" charset="0"/>
                  <a:cs typeface="Calibri" panose="020F0502020204030204" pitchFamily="34" charset="0"/>
                </a:rPr>
                <a:t>קיטור שנוצר כתוצאה משריפת חומר דלק</a:t>
              </a:r>
            </a:p>
          </p:txBody>
        </p:sp>
      </p:grpSp>
      <p:grpSp>
        <p:nvGrpSpPr>
          <p:cNvPr id="14" name="קבוצה 13"/>
          <p:cNvGrpSpPr/>
          <p:nvPr/>
        </p:nvGrpSpPr>
        <p:grpSpPr>
          <a:xfrm>
            <a:off x="9143402" y="3791911"/>
            <a:ext cx="518942" cy="607064"/>
            <a:chOff x="2671439" y="2437016"/>
            <a:chExt cx="518942" cy="607064"/>
          </a:xfrm>
          <a:scene3d>
            <a:camera prst="orthographicFront"/>
            <a:lightRig rig="threePt" dir="t">
              <a:rot lat="0" lon="0" rev="7500000"/>
            </a:lightRig>
          </a:scene3d>
        </p:grpSpPr>
        <p:sp>
          <p:nvSpPr>
            <p:cNvPr id="15" name="חץ ימינה 14"/>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16"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sp>
        <p:nvSpPr>
          <p:cNvPr id="17" name="TextBox 16"/>
          <p:cNvSpPr txBox="1"/>
          <p:nvPr/>
        </p:nvSpPr>
        <p:spPr>
          <a:xfrm>
            <a:off x="8551799" y="3264446"/>
            <a:ext cx="1857829" cy="830997"/>
          </a:xfrm>
          <a:prstGeom prst="rect">
            <a:avLst/>
          </a:prstGeom>
          <a:noFill/>
        </p:spPr>
        <p:txBody>
          <a:bodyPr wrap="square" rtlCol="1">
            <a:spAutoFit/>
          </a:bodyPr>
          <a:lstStyle/>
          <a:p>
            <a:pPr algn="ctr"/>
            <a:r>
              <a:rPr lang="he-IL" sz="2400" b="1" dirty="0">
                <a:solidFill>
                  <a:schemeClr val="accent2"/>
                </a:solidFill>
                <a:latin typeface="Guttman Yad" panose="02010401010101010101" pitchFamily="2" charset="-79"/>
                <a:cs typeface="Guttman Yad" panose="02010401010101010101" pitchFamily="2" charset="-79"/>
              </a:rPr>
              <a:t>מסובב </a:t>
            </a:r>
          </a:p>
          <a:p>
            <a:pPr algn="ctr"/>
            <a:r>
              <a:rPr lang="he-IL" sz="2400" b="1" dirty="0">
                <a:solidFill>
                  <a:schemeClr val="accent2"/>
                </a:solidFill>
                <a:latin typeface="Guttman Yad" panose="02010401010101010101" pitchFamily="2" charset="-79"/>
                <a:cs typeface="Guttman Yad" panose="02010401010101010101" pitchFamily="2" charset="-79"/>
              </a:rPr>
              <a:t>את</a:t>
            </a:r>
          </a:p>
        </p:txBody>
      </p:sp>
      <p:pic>
        <p:nvPicPr>
          <p:cNvPr id="18"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72569" y="1747345"/>
            <a:ext cx="1540938" cy="549601"/>
          </a:xfrm>
          <a:prstGeom prst="rect">
            <a:avLst/>
          </a:prstGeom>
        </p:spPr>
      </p:pic>
    </p:spTree>
    <p:custDataLst>
      <p:tags r:id="rId1"/>
    </p:custDataLst>
    <p:extLst>
      <p:ext uri="{BB962C8B-B14F-4D97-AF65-F5344CB8AC3E}">
        <p14:creationId xmlns:p14="http://schemas.microsoft.com/office/powerpoint/2010/main" val="254077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בעיות סביבתיות בהפקת חשמל מחומרי דלק</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1. תוצרי לוואי משריפת חומרי הדלק:</a:t>
            </a:r>
          </a:p>
          <a:p>
            <a:pPr marL="228600" indent="0" algn="r"/>
            <a:r>
              <a:rPr lang="he-IL" dirty="0">
                <a:solidFill>
                  <a:schemeClr val="tx1"/>
                </a:solidFill>
              </a:rPr>
              <a:t>פיח, אפר, עשן, גזים רעילים</a:t>
            </a:r>
          </a:p>
          <a:p>
            <a:pPr marL="228600" indent="0" algn="r"/>
            <a:r>
              <a:rPr lang="he-IL" dirty="0">
                <a:solidFill>
                  <a:schemeClr val="accent2"/>
                </a:solidFill>
              </a:rPr>
              <a:t>מזהמים את הסביבה</a:t>
            </a:r>
          </a:p>
          <a:p>
            <a:pPr marL="228600" indent="0" algn="r"/>
            <a:endParaRPr lang="he-IL" dirty="0">
              <a:solidFill>
                <a:schemeClr val="accent2"/>
              </a:solidFill>
            </a:endParaRPr>
          </a:p>
          <a:p>
            <a:pPr marL="228600" indent="0" algn="r"/>
            <a:endParaRPr lang="he-IL" dirty="0">
              <a:solidFill>
                <a:schemeClr val="accent2"/>
              </a:solidFill>
            </a:endParaRPr>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508000" y="2994104"/>
            <a:ext cx="6096002" cy="342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אליפסה 9"/>
          <p:cNvSpPr/>
          <p:nvPr/>
        </p:nvSpPr>
        <p:spPr>
          <a:xfrm>
            <a:off x="1277256" y="2645076"/>
            <a:ext cx="1901373" cy="15726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28509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בעיות סביבתיות בהפקת חשמל מחומרי דלק</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2. שימוש מוגזם בשריפת חומרי</a:t>
            </a:r>
          </a:p>
          <a:p>
            <a:pPr marL="228600" indent="0" algn="r"/>
            <a:r>
              <a:rPr lang="he-IL" dirty="0">
                <a:solidFill>
                  <a:schemeClr val="tx1"/>
                </a:solidFill>
              </a:rPr>
              <a:t>דלק מוביל להתדלדלות</a:t>
            </a:r>
          </a:p>
          <a:p>
            <a:pPr marL="228600" indent="0" algn="r"/>
            <a:r>
              <a:rPr lang="he-IL" dirty="0">
                <a:solidFill>
                  <a:schemeClr val="tx1"/>
                </a:solidFill>
              </a:rPr>
              <a:t>של </a:t>
            </a:r>
            <a:r>
              <a:rPr lang="he-IL" dirty="0">
                <a:solidFill>
                  <a:schemeClr val="accent2"/>
                </a:solidFill>
              </a:rPr>
              <a:t>משאבי הטבע המתכלים</a:t>
            </a:r>
            <a:r>
              <a:rPr lang="he-IL" dirty="0">
                <a:solidFill>
                  <a:schemeClr val="tx1"/>
                </a:solidFill>
              </a:rPr>
              <a:t>.</a:t>
            </a:r>
            <a:endParaRPr lang="he-IL" dirty="0">
              <a:solidFill>
                <a:schemeClr val="accent2"/>
              </a:solidFill>
            </a:endParaRPr>
          </a:p>
          <a:p>
            <a:pPr marL="228600" indent="0" algn="r"/>
            <a:endParaRPr lang="he-IL" dirty="0">
              <a:solidFill>
                <a:schemeClr val="accent2"/>
              </a:solidFill>
            </a:endParaRPr>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508000" y="2994104"/>
            <a:ext cx="6096002" cy="342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אליפסה 9"/>
          <p:cNvSpPr/>
          <p:nvPr/>
        </p:nvSpPr>
        <p:spPr>
          <a:xfrm>
            <a:off x="957942" y="4473876"/>
            <a:ext cx="1901373" cy="15726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9632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משתמשים בחשמל</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9238" y="2203224"/>
            <a:ext cx="24479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088924"/>
            <a:ext cx="23050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290" y="4343170"/>
            <a:ext cx="3267820" cy="2292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5350" y="1853178"/>
            <a:ext cx="18669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2417" y="4644456"/>
            <a:ext cx="1026777" cy="168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51" y="1853178"/>
            <a:ext cx="180975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8382" y="4605222"/>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2351" y="4414722"/>
            <a:ext cx="20193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18189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בעיות סביבתיות בהפקת חשמל מחומרי דלק</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3. שימוש במי הים לצורך קירור</a:t>
            </a:r>
          </a:p>
          <a:p>
            <a:pPr marL="228600" indent="0" algn="r"/>
            <a:r>
              <a:rPr lang="he-IL" dirty="0">
                <a:solidFill>
                  <a:schemeClr val="tx1"/>
                </a:solidFill>
              </a:rPr>
              <a:t>של הקיטור ועיבוי המים גורם </a:t>
            </a:r>
          </a:p>
          <a:p>
            <a:pPr marL="228600" indent="0" algn="r"/>
            <a:r>
              <a:rPr lang="he-IL" dirty="0">
                <a:solidFill>
                  <a:schemeClr val="tx1"/>
                </a:solidFill>
              </a:rPr>
              <a:t>למי הים להתחמם. </a:t>
            </a:r>
          </a:p>
          <a:p>
            <a:pPr marL="228600" indent="0" algn="r"/>
            <a:r>
              <a:rPr lang="he-IL" dirty="0">
                <a:solidFill>
                  <a:schemeClr val="tx1"/>
                </a:solidFill>
              </a:rPr>
              <a:t>המים החמים מוחזרים אל הים</a:t>
            </a:r>
          </a:p>
          <a:p>
            <a:pPr marL="228600" indent="0" algn="r"/>
            <a:r>
              <a:rPr lang="he-IL" dirty="0">
                <a:solidFill>
                  <a:schemeClr val="accent2"/>
                </a:solidFill>
              </a:rPr>
              <a:t>ומשפיעים על בעלי החיים</a:t>
            </a:r>
            <a:r>
              <a:rPr lang="he-IL" dirty="0">
                <a:solidFill>
                  <a:schemeClr val="tx1"/>
                </a:solidFill>
              </a:rPr>
              <a:t>.</a:t>
            </a:r>
            <a:endParaRPr lang="he-IL" dirty="0">
              <a:solidFill>
                <a:schemeClr val="accent2"/>
              </a:solidFill>
            </a:endParaRPr>
          </a:p>
          <a:p>
            <a:pPr marL="228600" indent="0" algn="r"/>
            <a:endParaRPr lang="he-IL" dirty="0">
              <a:solidFill>
                <a:schemeClr val="accent2"/>
              </a:solidFill>
            </a:endParaRPr>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68" t="29911" r="12630" b="27629"/>
          <a:stretch/>
        </p:blipFill>
        <p:spPr bwMode="auto">
          <a:xfrm>
            <a:off x="508000" y="2994104"/>
            <a:ext cx="6096002" cy="342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אליפסה 9"/>
          <p:cNvSpPr/>
          <p:nvPr/>
        </p:nvSpPr>
        <p:spPr>
          <a:xfrm>
            <a:off x="2859315" y="3341761"/>
            <a:ext cx="1901373" cy="15726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83958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פתרונות לבעיות הסביבתיות</a:t>
            </a:r>
          </a:p>
        </p:txBody>
      </p:sp>
      <p:sp>
        <p:nvSpPr>
          <p:cNvPr id="8" name="TextBox 7"/>
          <p:cNvSpPr txBox="1"/>
          <p:nvPr/>
        </p:nvSpPr>
        <p:spPr>
          <a:xfrm>
            <a:off x="9768114" y="4707049"/>
            <a:ext cx="2278742" cy="2062103"/>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מקפידים לא לחמם את מי הים ביותר מ-8 מעלות</a:t>
            </a:r>
          </a:p>
        </p:txBody>
      </p:sp>
      <p:sp>
        <p:nvSpPr>
          <p:cNvPr id="11" name="TextBox 10"/>
          <p:cNvSpPr txBox="1"/>
          <p:nvPr/>
        </p:nvSpPr>
        <p:spPr>
          <a:xfrm>
            <a:off x="6328228" y="4707049"/>
            <a:ext cx="3439886" cy="2062103"/>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משתמשים בחומרי דלק איכותיים שפולטים פחות חומרים מזיקים</a:t>
            </a:r>
          </a:p>
        </p:txBody>
      </p:sp>
      <p:sp>
        <p:nvSpPr>
          <p:cNvPr id="12" name="TextBox 11"/>
          <p:cNvSpPr txBox="1"/>
          <p:nvPr/>
        </p:nvSpPr>
        <p:spPr>
          <a:xfrm>
            <a:off x="3410858" y="4220071"/>
            <a:ext cx="2793999" cy="2554545"/>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ארובות תחנות החשמל מאוד גבוהות, ומפזרות את המזהמים למרחק רב</a:t>
            </a:r>
          </a:p>
        </p:txBody>
      </p:sp>
      <p:sp>
        <p:nvSpPr>
          <p:cNvPr id="13" name="TextBox 12"/>
          <p:cNvSpPr txBox="1"/>
          <p:nvPr/>
        </p:nvSpPr>
        <p:spPr>
          <a:xfrm>
            <a:off x="101600" y="3800903"/>
            <a:ext cx="3193144" cy="3046988"/>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קולטים את האפר הנפלט ולא פולטים אותו מהארובה. משתמשים בו לסלילת כבישים או לייצור מלט</a:t>
            </a:r>
          </a:p>
        </p:txBody>
      </p:sp>
      <p:sp>
        <p:nvSpPr>
          <p:cNvPr id="5" name="מלבן 4"/>
          <p:cNvSpPr/>
          <p:nvPr/>
        </p:nvSpPr>
        <p:spPr>
          <a:xfrm>
            <a:off x="5865356" y="1707569"/>
            <a:ext cx="6181500"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פליטת חומרים מזהמים לסביבה</a:t>
            </a:r>
          </a:p>
        </p:txBody>
      </p:sp>
      <p:sp>
        <p:nvSpPr>
          <p:cNvPr id="15" name="מלבן 14"/>
          <p:cNvSpPr/>
          <p:nvPr/>
        </p:nvSpPr>
        <p:spPr>
          <a:xfrm>
            <a:off x="1434319" y="2415455"/>
            <a:ext cx="5846472"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שימוש במשאבי טבע מתכלים</a:t>
            </a:r>
          </a:p>
        </p:txBody>
      </p:sp>
      <p:sp>
        <p:nvSpPr>
          <p:cNvPr id="16" name="מלבן 15"/>
          <p:cNvSpPr/>
          <p:nvPr/>
        </p:nvSpPr>
        <p:spPr>
          <a:xfrm>
            <a:off x="3766027" y="3123341"/>
            <a:ext cx="7997702"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חימום מי הים והשפעה על היצורים החיים</a:t>
            </a:r>
          </a:p>
        </p:txBody>
      </p:sp>
      <p:pic>
        <p:nvPicPr>
          <p:cNvPr id="1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7234" y="769124"/>
            <a:ext cx="1540938" cy="549601"/>
          </a:xfrm>
          <a:prstGeom prst="rect">
            <a:avLst/>
          </a:prstGeom>
        </p:spPr>
      </p:pic>
    </p:spTree>
    <p:custDataLst>
      <p:tags r:id="rId1"/>
    </p:custDataLst>
    <p:extLst>
      <p:ext uri="{BB962C8B-B14F-4D97-AF65-F5344CB8AC3E}">
        <p14:creationId xmlns:p14="http://schemas.microsoft.com/office/powerpoint/2010/main" val="175607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פתרונות לבעיות הסביבתיות</a:t>
            </a:r>
          </a:p>
        </p:txBody>
      </p:sp>
      <p:sp>
        <p:nvSpPr>
          <p:cNvPr id="8" name="TextBox 7"/>
          <p:cNvSpPr txBox="1"/>
          <p:nvPr/>
        </p:nvSpPr>
        <p:spPr>
          <a:xfrm>
            <a:off x="3510187" y="1833221"/>
            <a:ext cx="3873907" cy="1077218"/>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מקפידים לא לחמם את מי הים ביותר מ-8 מעלות</a:t>
            </a:r>
          </a:p>
        </p:txBody>
      </p:sp>
      <p:sp>
        <p:nvSpPr>
          <p:cNvPr id="11" name="TextBox 10"/>
          <p:cNvSpPr txBox="1"/>
          <p:nvPr/>
        </p:nvSpPr>
        <p:spPr>
          <a:xfrm>
            <a:off x="5809293" y="4576420"/>
            <a:ext cx="3439886" cy="2062103"/>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משתמשים בחומרי דלק איכותיים שפולטים פחות חומרים מזיקים</a:t>
            </a:r>
          </a:p>
        </p:txBody>
      </p:sp>
      <p:sp>
        <p:nvSpPr>
          <p:cNvPr id="12" name="TextBox 11"/>
          <p:cNvSpPr txBox="1"/>
          <p:nvPr/>
        </p:nvSpPr>
        <p:spPr>
          <a:xfrm>
            <a:off x="3294744" y="4214607"/>
            <a:ext cx="2793999" cy="2554545"/>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ארובות תחנות החשמל מאוד גבוהות, ומפזרות את המזהמים למרחק רב</a:t>
            </a:r>
          </a:p>
        </p:txBody>
      </p:sp>
      <p:sp>
        <p:nvSpPr>
          <p:cNvPr id="13" name="TextBox 12"/>
          <p:cNvSpPr txBox="1"/>
          <p:nvPr/>
        </p:nvSpPr>
        <p:spPr>
          <a:xfrm>
            <a:off x="101600" y="3715491"/>
            <a:ext cx="3193144" cy="3046988"/>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קולטים את האפר הנפלט ולא פולטים אותו מהארובה. משתמשים בו לסלילת כבישים או לייצור מלט</a:t>
            </a:r>
          </a:p>
        </p:txBody>
      </p:sp>
      <p:sp>
        <p:nvSpPr>
          <p:cNvPr id="5" name="מלבן 4"/>
          <p:cNvSpPr/>
          <p:nvPr/>
        </p:nvSpPr>
        <p:spPr>
          <a:xfrm>
            <a:off x="8915350" y="5152145"/>
            <a:ext cx="3132206" cy="1077218"/>
          </a:xfrm>
          <a:prstGeom prst="rect">
            <a:avLst/>
          </a:prstGeom>
        </p:spPr>
        <p:txBody>
          <a:bodyPr wrap="square">
            <a:spAutoFit/>
          </a:bodyPr>
          <a:lstStyle/>
          <a:p>
            <a:pPr marL="228600" indent="0" algn="r"/>
            <a:r>
              <a:rPr lang="he-IL" sz="3200" dirty="0">
                <a:solidFill>
                  <a:schemeClr val="accent2"/>
                </a:solidFill>
                <a:latin typeface="Calibri" panose="020F0502020204030204" pitchFamily="34" charset="0"/>
                <a:cs typeface="Calibri" panose="020F0502020204030204" pitchFamily="34" charset="0"/>
              </a:rPr>
              <a:t>פליטת חומרים מזהמים לסביבה</a:t>
            </a:r>
          </a:p>
        </p:txBody>
      </p:sp>
      <p:sp>
        <p:nvSpPr>
          <p:cNvPr id="16" name="מלבן 15"/>
          <p:cNvSpPr/>
          <p:nvPr/>
        </p:nvSpPr>
        <p:spPr>
          <a:xfrm>
            <a:off x="8135357" y="2098819"/>
            <a:ext cx="4056643" cy="1077218"/>
          </a:xfrm>
          <a:prstGeom prst="rect">
            <a:avLst/>
          </a:prstGeom>
        </p:spPr>
        <p:txBody>
          <a:bodyPr wrap="square">
            <a:spAutoFit/>
          </a:bodyPr>
          <a:lstStyle/>
          <a:p>
            <a:pPr marL="228600" indent="0" algn="r"/>
            <a:r>
              <a:rPr lang="he-IL" sz="3200" dirty="0">
                <a:solidFill>
                  <a:schemeClr val="accent2"/>
                </a:solidFill>
                <a:latin typeface="Calibri" panose="020F0502020204030204" pitchFamily="34" charset="0"/>
                <a:cs typeface="Calibri" panose="020F0502020204030204" pitchFamily="34" charset="0"/>
              </a:rPr>
              <a:t>חימום מי הים והשפעה על היצורים החיים</a:t>
            </a:r>
          </a:p>
        </p:txBody>
      </p:sp>
    </p:spTree>
    <p:custDataLst>
      <p:tags r:id="rId1"/>
    </p:custDataLst>
    <p:extLst>
      <p:ext uri="{BB962C8B-B14F-4D97-AF65-F5344CB8AC3E}">
        <p14:creationId xmlns:p14="http://schemas.microsoft.com/office/powerpoint/2010/main" val="2484614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פתרונות לבעיות הסביבתיות</a:t>
            </a:r>
          </a:p>
        </p:txBody>
      </p:sp>
      <p:sp>
        <p:nvSpPr>
          <p:cNvPr id="15" name="מלבן 14"/>
          <p:cNvSpPr/>
          <p:nvPr/>
        </p:nvSpPr>
        <p:spPr>
          <a:xfrm>
            <a:off x="3685909" y="2096142"/>
            <a:ext cx="5846472"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שימוש במשאבי טבע מתכלים</a:t>
            </a:r>
          </a:p>
        </p:txBody>
      </p:sp>
      <p:sp>
        <p:nvSpPr>
          <p:cNvPr id="10" name="מלבן 9"/>
          <p:cNvSpPr/>
          <p:nvPr/>
        </p:nvSpPr>
        <p:spPr>
          <a:xfrm>
            <a:off x="9402659" y="3525183"/>
            <a:ext cx="1180131"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נפט</a:t>
            </a:r>
          </a:p>
        </p:txBody>
      </p:sp>
      <p:sp>
        <p:nvSpPr>
          <p:cNvPr id="14" name="מלבן 13"/>
          <p:cNvSpPr/>
          <p:nvPr/>
        </p:nvSpPr>
        <p:spPr>
          <a:xfrm>
            <a:off x="5844340" y="3525183"/>
            <a:ext cx="1311578"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פחם</a:t>
            </a:r>
          </a:p>
        </p:txBody>
      </p:sp>
      <p:sp>
        <p:nvSpPr>
          <p:cNvPr id="17" name="מלבן 16"/>
          <p:cNvSpPr/>
          <p:nvPr/>
        </p:nvSpPr>
        <p:spPr>
          <a:xfrm>
            <a:off x="2869786" y="3677583"/>
            <a:ext cx="753731"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גז</a:t>
            </a:r>
          </a:p>
        </p:txBody>
      </p:sp>
      <p:cxnSp>
        <p:nvCxnSpPr>
          <p:cNvPr id="6" name="מחבר ישר 5"/>
          <p:cNvCxnSpPr/>
          <p:nvPr/>
        </p:nvCxnSpPr>
        <p:spPr>
          <a:xfrm flipH="1">
            <a:off x="9574048" y="3211469"/>
            <a:ext cx="1180131" cy="1335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מחבר ישר 17"/>
          <p:cNvCxnSpPr/>
          <p:nvPr/>
        </p:nvCxnSpPr>
        <p:spPr>
          <a:xfrm flipH="1">
            <a:off x="6097876" y="3211469"/>
            <a:ext cx="1180131" cy="1335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מחבר ישר 18"/>
          <p:cNvCxnSpPr/>
          <p:nvPr/>
        </p:nvCxnSpPr>
        <p:spPr>
          <a:xfrm flipH="1">
            <a:off x="2836145" y="3363869"/>
            <a:ext cx="1180131" cy="1335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a:off x="9763672" y="3525183"/>
            <a:ext cx="971518" cy="101268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a:off x="6014370" y="3372783"/>
            <a:ext cx="1263637" cy="11041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מחבר ישר 22"/>
          <p:cNvCxnSpPr/>
          <p:nvPr/>
        </p:nvCxnSpPr>
        <p:spPr>
          <a:xfrm>
            <a:off x="2729633" y="3464296"/>
            <a:ext cx="1286643" cy="1234887"/>
          </a:xfrm>
          <a:prstGeom prst="line">
            <a:avLst/>
          </a:prstGeom>
          <a:ln w="571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76383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פתרונות לבעיות הסביבתיות</a:t>
            </a:r>
          </a:p>
        </p:txBody>
      </p:sp>
      <p:sp>
        <p:nvSpPr>
          <p:cNvPr id="15" name="מלבן 14"/>
          <p:cNvSpPr/>
          <p:nvPr/>
        </p:nvSpPr>
        <p:spPr>
          <a:xfrm>
            <a:off x="3685909" y="2096142"/>
            <a:ext cx="5846472"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שימוש במשאבי טבע מתכלים</a:t>
            </a:r>
          </a:p>
        </p:txBody>
      </p:sp>
      <p:sp>
        <p:nvSpPr>
          <p:cNvPr id="10" name="מלבן 9"/>
          <p:cNvSpPr/>
          <p:nvPr/>
        </p:nvSpPr>
        <p:spPr>
          <a:xfrm>
            <a:off x="9402659" y="3525183"/>
            <a:ext cx="1180131"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נפט</a:t>
            </a:r>
          </a:p>
        </p:txBody>
      </p:sp>
      <p:sp>
        <p:nvSpPr>
          <p:cNvPr id="14" name="מלבן 13"/>
          <p:cNvSpPr/>
          <p:nvPr/>
        </p:nvSpPr>
        <p:spPr>
          <a:xfrm>
            <a:off x="5844340" y="3525183"/>
            <a:ext cx="1311578"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פחם</a:t>
            </a:r>
          </a:p>
        </p:txBody>
      </p:sp>
      <p:sp>
        <p:nvSpPr>
          <p:cNvPr id="17" name="מלבן 16"/>
          <p:cNvSpPr/>
          <p:nvPr/>
        </p:nvSpPr>
        <p:spPr>
          <a:xfrm>
            <a:off x="2869786" y="3677583"/>
            <a:ext cx="753731" cy="707886"/>
          </a:xfrm>
          <a:prstGeom prst="rect">
            <a:avLst/>
          </a:prstGeom>
        </p:spPr>
        <p:txBody>
          <a:bodyPr wrap="none">
            <a:spAutoFit/>
          </a:bodyPr>
          <a:lstStyle/>
          <a:p>
            <a:pPr marL="228600" indent="0" algn="r"/>
            <a:r>
              <a:rPr lang="he-IL" sz="4000" dirty="0">
                <a:solidFill>
                  <a:schemeClr val="accent2"/>
                </a:solidFill>
                <a:latin typeface="Calibri" panose="020F0502020204030204" pitchFamily="34" charset="0"/>
                <a:cs typeface="Calibri" panose="020F0502020204030204" pitchFamily="34" charset="0"/>
              </a:rPr>
              <a:t>גז</a:t>
            </a:r>
          </a:p>
        </p:txBody>
      </p:sp>
      <p:cxnSp>
        <p:nvCxnSpPr>
          <p:cNvPr id="6" name="מחבר ישר 5"/>
          <p:cNvCxnSpPr/>
          <p:nvPr/>
        </p:nvCxnSpPr>
        <p:spPr>
          <a:xfrm flipH="1">
            <a:off x="9574048" y="3211469"/>
            <a:ext cx="1180131" cy="1335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מחבר ישר 17"/>
          <p:cNvCxnSpPr/>
          <p:nvPr/>
        </p:nvCxnSpPr>
        <p:spPr>
          <a:xfrm flipH="1">
            <a:off x="6097876" y="3211469"/>
            <a:ext cx="1180131" cy="1335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מחבר ישר 18"/>
          <p:cNvCxnSpPr/>
          <p:nvPr/>
        </p:nvCxnSpPr>
        <p:spPr>
          <a:xfrm flipH="1">
            <a:off x="2836145" y="3363869"/>
            <a:ext cx="1180131" cy="1335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a:off x="9763672" y="3525183"/>
            <a:ext cx="971518" cy="101268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a:off x="6014370" y="3372783"/>
            <a:ext cx="1263637" cy="11041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מחבר ישר 22"/>
          <p:cNvCxnSpPr/>
          <p:nvPr/>
        </p:nvCxnSpPr>
        <p:spPr>
          <a:xfrm>
            <a:off x="2729633" y="3464296"/>
            <a:ext cx="1286643" cy="1234887"/>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13" name="דיאגרמה 12"/>
          <p:cNvGraphicFramePr/>
          <p:nvPr>
            <p:extLst>
              <p:ext uri="{D42A27DB-BD31-4B8C-83A1-F6EECF244321}">
                <p14:modId xmlns:p14="http://schemas.microsoft.com/office/powerpoint/2010/main" val="2763292649"/>
              </p:ext>
            </p:extLst>
          </p:nvPr>
        </p:nvGraphicFramePr>
        <p:xfrm>
          <a:off x="-70032" y="3429000"/>
          <a:ext cx="9129484" cy="5217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p:cNvSpPr txBox="1"/>
          <p:nvPr/>
        </p:nvSpPr>
        <p:spPr>
          <a:xfrm>
            <a:off x="5253624" y="4979097"/>
            <a:ext cx="1857829" cy="830997"/>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מסובבת </a:t>
            </a:r>
          </a:p>
          <a:p>
            <a:pPr algn="ctr"/>
            <a:r>
              <a:rPr lang="he-IL" sz="2400" b="1" dirty="0">
                <a:latin typeface="Guttman Yad" panose="02010401010101010101" pitchFamily="2" charset="-79"/>
                <a:cs typeface="Guttman Yad" panose="02010401010101010101" pitchFamily="2" charset="-79"/>
              </a:rPr>
              <a:t>את</a:t>
            </a:r>
          </a:p>
        </p:txBody>
      </p:sp>
      <p:sp>
        <p:nvSpPr>
          <p:cNvPr id="20" name="TextBox 19"/>
          <p:cNvSpPr txBox="1"/>
          <p:nvPr/>
        </p:nvSpPr>
        <p:spPr>
          <a:xfrm>
            <a:off x="2016939" y="5115775"/>
            <a:ext cx="1915888" cy="461665"/>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שבתנועתם</a:t>
            </a:r>
          </a:p>
        </p:txBody>
      </p:sp>
      <p:grpSp>
        <p:nvGrpSpPr>
          <p:cNvPr id="24" name="קבוצה 23"/>
          <p:cNvGrpSpPr/>
          <p:nvPr/>
        </p:nvGrpSpPr>
        <p:grpSpPr>
          <a:xfrm>
            <a:off x="9685558" y="5303591"/>
            <a:ext cx="2447840" cy="1468704"/>
            <a:chOff x="8189" y="2006196"/>
            <a:chExt cx="2447840" cy="1468704"/>
          </a:xfrm>
          <a:scene3d>
            <a:camera prst="orthographicFront"/>
            <a:lightRig rig="threePt" dir="t">
              <a:rot lat="0" lon="0" rev="7500000"/>
            </a:lightRig>
          </a:scene3d>
        </p:grpSpPr>
        <p:sp>
          <p:nvSpPr>
            <p:cNvPr id="25" name="מלבן מעוגל 24"/>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26" name="מלבן 25"/>
            <p:cNvSpPr/>
            <p:nvPr/>
          </p:nvSpPr>
          <p:spPr>
            <a:xfrm>
              <a:off x="51206" y="2049213"/>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9600" b="1" kern="1200" dirty="0">
                  <a:solidFill>
                    <a:srgbClr val="FB2265"/>
                  </a:solidFill>
                  <a:latin typeface="Calibri" panose="020F0502020204030204" pitchFamily="34" charset="0"/>
                  <a:cs typeface="Calibri" panose="020F0502020204030204" pitchFamily="34" charset="0"/>
                </a:rPr>
                <a:t>?</a:t>
              </a:r>
            </a:p>
          </p:txBody>
        </p:sp>
      </p:grpSp>
      <p:grpSp>
        <p:nvGrpSpPr>
          <p:cNvPr id="27" name="קבוצה 26"/>
          <p:cNvGrpSpPr/>
          <p:nvPr/>
        </p:nvGrpSpPr>
        <p:grpSpPr>
          <a:xfrm>
            <a:off x="9084800" y="5666502"/>
            <a:ext cx="518942" cy="607064"/>
            <a:chOff x="2671439" y="2437016"/>
            <a:chExt cx="518942" cy="607064"/>
          </a:xfrm>
          <a:scene3d>
            <a:camera prst="orthographicFront"/>
            <a:lightRig rig="threePt" dir="t">
              <a:rot lat="0" lon="0" rev="7500000"/>
            </a:lightRig>
          </a:scene3d>
        </p:grpSpPr>
        <p:sp>
          <p:nvSpPr>
            <p:cNvPr id="28" name="חץ ימינה 27"/>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29"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sp>
        <p:nvSpPr>
          <p:cNvPr id="30" name="TextBox 29"/>
          <p:cNvSpPr txBox="1"/>
          <p:nvPr/>
        </p:nvSpPr>
        <p:spPr>
          <a:xfrm>
            <a:off x="8493197" y="5139037"/>
            <a:ext cx="1857829" cy="830997"/>
          </a:xfrm>
          <a:prstGeom prst="rect">
            <a:avLst/>
          </a:prstGeom>
          <a:noFill/>
        </p:spPr>
        <p:txBody>
          <a:bodyPr wrap="square" rtlCol="1">
            <a:spAutoFit/>
          </a:bodyPr>
          <a:lstStyle/>
          <a:p>
            <a:pPr algn="ctr"/>
            <a:r>
              <a:rPr lang="he-IL" sz="2400" b="1" dirty="0">
                <a:solidFill>
                  <a:schemeClr val="accent2"/>
                </a:solidFill>
                <a:latin typeface="Guttman Yad" panose="02010401010101010101" pitchFamily="2" charset="-79"/>
                <a:cs typeface="Guttman Yad" panose="02010401010101010101" pitchFamily="2" charset="-79"/>
              </a:rPr>
              <a:t>מסובב </a:t>
            </a:r>
          </a:p>
          <a:p>
            <a:pPr algn="ctr"/>
            <a:r>
              <a:rPr lang="he-IL" sz="2400" b="1" dirty="0">
                <a:solidFill>
                  <a:schemeClr val="accent2"/>
                </a:solidFill>
                <a:latin typeface="Guttman Yad" panose="02010401010101010101" pitchFamily="2" charset="-79"/>
                <a:cs typeface="Guttman Yad" panose="02010401010101010101" pitchFamily="2" charset="-79"/>
              </a:rPr>
              <a:t>את</a:t>
            </a:r>
          </a:p>
        </p:txBody>
      </p:sp>
    </p:spTree>
    <p:custDataLst>
      <p:tags r:id="rId1"/>
    </p:custDataLst>
    <p:extLst>
      <p:ext uri="{BB962C8B-B14F-4D97-AF65-F5344CB8AC3E}">
        <p14:creationId xmlns:p14="http://schemas.microsoft.com/office/powerpoint/2010/main" val="2532788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2. הפקת חשמל באמצעות טורבינת רוח</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התבוננו באיור </a:t>
            </a:r>
          </a:p>
          <a:p>
            <a:pPr marL="228600" indent="0" algn="r"/>
            <a:r>
              <a:rPr lang="he-IL" dirty="0">
                <a:solidFill>
                  <a:schemeClr val="tx1"/>
                </a:solidFill>
              </a:rPr>
              <a:t>וזהו את שלבי הפקת החשמל </a:t>
            </a:r>
          </a:p>
          <a:p>
            <a:pPr marL="228600" indent="0" algn="r"/>
            <a:r>
              <a:rPr lang="he-IL" dirty="0">
                <a:solidFill>
                  <a:schemeClr val="tx1"/>
                </a:solidFill>
              </a:rPr>
              <a:t>בטורבינת הרוח</a:t>
            </a:r>
          </a:p>
          <a:p>
            <a:pPr marL="228600" indent="0" algn="r"/>
            <a:endParaRPr lang="he-IL" dirty="0">
              <a:solidFill>
                <a:schemeClr val="tx1"/>
              </a:solidFill>
            </a:endParaRPr>
          </a:p>
          <a:p>
            <a:pPr marL="228600" indent="0" algn="r"/>
            <a:r>
              <a:rPr lang="he-IL" dirty="0">
                <a:solidFill>
                  <a:schemeClr val="tx1"/>
                </a:solidFill>
              </a:rPr>
              <a:t>כתבו את השלבים במחברת</a:t>
            </a:r>
          </a:p>
        </p:txBody>
      </p:sp>
      <p:sp>
        <p:nvSpPr>
          <p:cNvPr id="8" name="TextBox 7"/>
          <p:cNvSpPr txBox="1"/>
          <p:nvPr/>
        </p:nvSpPr>
        <p:spPr>
          <a:xfrm>
            <a:off x="1077684" y="6550223"/>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"מתח גבוה"</a:t>
            </a:r>
          </a:p>
        </p:txBody>
      </p:sp>
      <p:pic>
        <p:nvPicPr>
          <p:cNvPr id="1229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203" t="21032" r="19571" b="28053"/>
          <a:stretch/>
        </p:blipFill>
        <p:spPr bwMode="auto">
          <a:xfrm>
            <a:off x="384627" y="1714518"/>
            <a:ext cx="4971144" cy="486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07215" y="748325"/>
            <a:ext cx="1540938" cy="549601"/>
          </a:xfrm>
          <a:prstGeom prst="rect">
            <a:avLst/>
          </a:prstGeom>
        </p:spPr>
      </p:pic>
    </p:spTree>
    <p:custDataLst>
      <p:tags r:id="rId1"/>
    </p:custDataLst>
    <p:extLst>
      <p:ext uri="{BB962C8B-B14F-4D97-AF65-F5344CB8AC3E}">
        <p14:creationId xmlns:p14="http://schemas.microsoft.com/office/powerpoint/2010/main" val="13234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שלבי הפקת חשמל באמצעות טורבינת רוח</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endParaRPr lang="he-IL" dirty="0">
              <a:solidFill>
                <a:schemeClr val="tx1"/>
              </a:solidFill>
            </a:endParaRPr>
          </a:p>
        </p:txBody>
      </p:sp>
      <p:sp>
        <p:nvSpPr>
          <p:cNvPr id="3" name="אליפסה 2"/>
          <p:cNvSpPr/>
          <p:nvPr/>
        </p:nvSpPr>
        <p:spPr>
          <a:xfrm>
            <a:off x="3556001" y="1739236"/>
            <a:ext cx="1625600" cy="159657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9724571" y="1753389"/>
            <a:ext cx="2351315"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הרוח מסובבת את  הטורבינה</a:t>
            </a:r>
          </a:p>
        </p:txBody>
      </p:sp>
      <p:sp>
        <p:nvSpPr>
          <p:cNvPr id="8" name="TextBox 7"/>
          <p:cNvSpPr txBox="1"/>
          <p:nvPr/>
        </p:nvSpPr>
        <p:spPr>
          <a:xfrm>
            <a:off x="1077684" y="6550223"/>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"מתח גבוה"</a:t>
            </a:r>
          </a:p>
        </p:txBody>
      </p: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203" t="21032" r="19571" b="28053"/>
          <a:stretch/>
        </p:blipFill>
        <p:spPr bwMode="auto">
          <a:xfrm>
            <a:off x="384627" y="1714518"/>
            <a:ext cx="4971144" cy="486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44229" y="2586205"/>
            <a:ext cx="2351315"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הטורבינה מסובבת את הגנרטור</a:t>
            </a:r>
          </a:p>
        </p:txBody>
      </p:sp>
      <p:sp>
        <p:nvSpPr>
          <p:cNvPr id="10" name="TextBox 9"/>
          <p:cNvSpPr txBox="1"/>
          <p:nvPr/>
        </p:nvSpPr>
        <p:spPr>
          <a:xfrm>
            <a:off x="4992913" y="3627849"/>
            <a:ext cx="2351315"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מופק חשמל ומוזרם</a:t>
            </a:r>
          </a:p>
        </p:txBody>
      </p:sp>
    </p:spTree>
    <p:custDataLst>
      <p:tags r:id="rId1"/>
    </p:custDataLst>
    <p:extLst>
      <p:ext uri="{BB962C8B-B14F-4D97-AF65-F5344CB8AC3E}">
        <p14:creationId xmlns:p14="http://schemas.microsoft.com/office/powerpoint/2010/main" val="3550261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חושבים וכותבים</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מהם היתרונות בשימוש בטורבינת רוח?</a:t>
            </a:r>
          </a:p>
          <a:p>
            <a:pPr marL="228600" indent="0" algn="r"/>
            <a:r>
              <a:rPr lang="he-IL" dirty="0">
                <a:solidFill>
                  <a:schemeClr val="tx1"/>
                </a:solidFill>
              </a:rPr>
              <a:t>מהם החסרונות?</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99" y="2801257"/>
            <a:ext cx="5210683" cy="390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29924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חושבים וכותבים</a:t>
            </a:r>
          </a:p>
        </p:txBody>
      </p:sp>
      <p:sp>
        <p:nvSpPr>
          <p:cNvPr id="4" name="מציין מיקום טקסט 2"/>
          <p:cNvSpPr>
            <a:spLocks noGrp="1"/>
          </p:cNvSpPr>
          <p:nvPr>
            <p:ph type="body" idx="1"/>
          </p:nvPr>
        </p:nvSpPr>
        <p:spPr>
          <a:xfrm>
            <a:off x="848811" y="2137200"/>
            <a:ext cx="11343189" cy="3844925"/>
          </a:xfrm>
        </p:spPr>
        <p:txBody>
          <a:bodyPr>
            <a:noAutofit/>
          </a:bodyPr>
          <a:lstStyle/>
          <a:p>
            <a:pPr marL="228600" indent="0" algn="r"/>
            <a:r>
              <a:rPr lang="he-IL" sz="2800" dirty="0">
                <a:solidFill>
                  <a:schemeClr val="tx1"/>
                </a:solidFill>
              </a:rPr>
              <a:t>מהם היתרונות בשימוש בטורבינת רוח?</a:t>
            </a:r>
          </a:p>
          <a:p>
            <a:pPr marL="228600" indent="0" algn="r"/>
            <a:r>
              <a:rPr lang="he-IL" sz="2800" dirty="0">
                <a:solidFill>
                  <a:srgbClr val="00B050"/>
                </a:solidFill>
              </a:rPr>
              <a:t>משאב טבע מתחדש</a:t>
            </a:r>
          </a:p>
          <a:p>
            <a:pPr marL="228600" indent="0" algn="r"/>
            <a:r>
              <a:rPr lang="he-IL" sz="2800" dirty="0">
                <a:solidFill>
                  <a:srgbClr val="00B050"/>
                </a:solidFill>
              </a:rPr>
              <a:t>משאב טבע חינמי</a:t>
            </a:r>
          </a:p>
          <a:p>
            <a:pPr marL="228600" indent="0" algn="r"/>
            <a:r>
              <a:rPr lang="he-IL" sz="2800" dirty="0">
                <a:solidFill>
                  <a:srgbClr val="00B050"/>
                </a:solidFill>
              </a:rPr>
              <a:t>לא מזהם את הסביבה</a:t>
            </a:r>
          </a:p>
          <a:p>
            <a:pPr marL="228600" indent="0" algn="r"/>
            <a:endParaRPr lang="he-IL" sz="2800" dirty="0">
              <a:solidFill>
                <a:schemeClr val="tx1"/>
              </a:solidFill>
            </a:endParaRPr>
          </a:p>
          <a:p>
            <a:pPr marL="228600" indent="0" algn="r"/>
            <a:r>
              <a:rPr lang="he-IL" sz="2800" dirty="0">
                <a:solidFill>
                  <a:schemeClr val="tx1"/>
                </a:solidFill>
              </a:rPr>
              <a:t>מהם החסרונות?</a:t>
            </a:r>
          </a:p>
          <a:p>
            <a:pPr marL="228600" indent="0" algn="r"/>
            <a:r>
              <a:rPr lang="he-IL" sz="2800" dirty="0">
                <a:solidFill>
                  <a:schemeClr val="accent2"/>
                </a:solidFill>
              </a:rPr>
              <a:t>תלות בעוצמת הרוח וכיוונה</a:t>
            </a:r>
          </a:p>
          <a:p>
            <a:pPr marL="228600" indent="0" algn="r"/>
            <a:r>
              <a:rPr lang="he-IL" sz="2800" dirty="0">
                <a:solidFill>
                  <a:schemeClr val="accent2"/>
                </a:solidFill>
              </a:rPr>
              <a:t>מאוד גדול ופוגע בנוף</a:t>
            </a:r>
          </a:p>
          <a:p>
            <a:pPr marL="228600" indent="0" algn="r"/>
            <a:r>
              <a:rPr lang="he-IL" sz="2800" dirty="0">
                <a:solidFill>
                  <a:schemeClr val="accent2"/>
                </a:solidFill>
              </a:rPr>
              <a:t>יוצרות רעש ופוגעות בציפורים</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99" y="2801257"/>
            <a:ext cx="5210683" cy="390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40955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3. הפקת חשמל באמצעות נפילת מים</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התבוננו באיור </a:t>
            </a:r>
          </a:p>
          <a:p>
            <a:pPr marL="228600" indent="0" algn="r"/>
            <a:r>
              <a:rPr lang="he-IL" dirty="0">
                <a:solidFill>
                  <a:schemeClr val="tx1"/>
                </a:solidFill>
              </a:rPr>
              <a:t>וזהו את שלבי הפקת החשמל </a:t>
            </a:r>
          </a:p>
          <a:p>
            <a:pPr marL="228600" indent="0" algn="r"/>
            <a:r>
              <a:rPr lang="he-IL" dirty="0">
                <a:solidFill>
                  <a:schemeClr val="tx1"/>
                </a:solidFill>
              </a:rPr>
              <a:t>בתחנה ההידרואלקטרית.</a:t>
            </a:r>
          </a:p>
          <a:p>
            <a:pPr marL="228600" indent="0" algn="r"/>
            <a:endParaRPr lang="he-IL" dirty="0">
              <a:solidFill>
                <a:schemeClr val="tx1"/>
              </a:solidFill>
            </a:endParaRPr>
          </a:p>
          <a:p>
            <a:pPr marL="228600" indent="0" algn="r"/>
            <a:r>
              <a:rPr lang="he-IL" dirty="0">
                <a:solidFill>
                  <a:schemeClr val="tx1"/>
                </a:solidFill>
              </a:rPr>
              <a:t>כתבו את השלבים במחברת</a:t>
            </a:r>
          </a:p>
        </p:txBody>
      </p:sp>
      <p:sp>
        <p:nvSpPr>
          <p:cNvPr id="8" name="TextBox 7"/>
          <p:cNvSpPr txBox="1"/>
          <p:nvPr/>
        </p:nvSpPr>
        <p:spPr>
          <a:xfrm>
            <a:off x="1077684" y="6550223"/>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"מתח גבוה"</a:t>
            </a:r>
          </a:p>
        </p:txBody>
      </p:sp>
      <p:pic>
        <p:nvPicPr>
          <p:cNvPr id="143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2095" t="45636" r="20128" b="10457"/>
          <a:stretch/>
        </p:blipFill>
        <p:spPr bwMode="auto">
          <a:xfrm>
            <a:off x="798284" y="1767755"/>
            <a:ext cx="5152573" cy="457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07215" y="663126"/>
            <a:ext cx="1540938" cy="549601"/>
          </a:xfrm>
          <a:prstGeom prst="rect">
            <a:avLst/>
          </a:prstGeom>
        </p:spPr>
      </p:pic>
    </p:spTree>
    <p:custDataLst>
      <p:tags r:id="rId1"/>
    </p:custDataLst>
    <p:extLst>
      <p:ext uri="{BB962C8B-B14F-4D97-AF65-F5344CB8AC3E}">
        <p14:creationId xmlns:p14="http://schemas.microsoft.com/office/powerpoint/2010/main" val="55574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משתמשים בחשמל</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9238" y="2203224"/>
            <a:ext cx="24479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088924"/>
            <a:ext cx="23050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290" y="4343170"/>
            <a:ext cx="3267820" cy="2292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5350" y="1853178"/>
            <a:ext cx="18669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2417" y="4644456"/>
            <a:ext cx="1026777" cy="168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51" y="1853178"/>
            <a:ext cx="180975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8382" y="4605222"/>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2351" y="4414722"/>
            <a:ext cx="20193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3"/>
          <p:cNvSpPr/>
          <p:nvPr/>
        </p:nvSpPr>
        <p:spPr>
          <a:xfrm rot="20168725">
            <a:off x="964787" y="3285294"/>
            <a:ext cx="9486196" cy="1569660"/>
          </a:xfrm>
          <a:prstGeom prst="rect">
            <a:avLst/>
          </a:prstGeom>
          <a:noFill/>
        </p:spPr>
        <p:txBody>
          <a:bodyPr wrap="square" lIns="91440" tIns="45720" rIns="91440" bIns="45720">
            <a:spAutoFit/>
          </a:bodyPr>
          <a:lstStyle/>
          <a:p>
            <a:pPr algn="ctr"/>
            <a:r>
              <a:rPr lang="he-IL" sz="9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libri" panose="020F0502020204030204" pitchFamily="34" charset="0"/>
                <a:cs typeface="Calibri" panose="020F0502020204030204" pitchFamily="34" charset="0"/>
              </a:rPr>
              <a:t>מאין החשמל?</a:t>
            </a:r>
          </a:p>
        </p:txBody>
      </p:sp>
    </p:spTree>
    <p:custDataLst>
      <p:tags r:id="rId1"/>
    </p:custDataLst>
    <p:extLst>
      <p:ext uri="{BB962C8B-B14F-4D97-AF65-F5344CB8AC3E}">
        <p14:creationId xmlns:p14="http://schemas.microsoft.com/office/powerpoint/2010/main" val="1211438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59543" y="663126"/>
            <a:ext cx="10302047" cy="720000"/>
          </a:xfrm>
        </p:spPr>
        <p:txBody>
          <a:bodyPr>
            <a:normAutofit fontScale="90000"/>
          </a:bodyPr>
          <a:lstStyle/>
          <a:p>
            <a:r>
              <a:rPr lang="he-IL" dirty="0"/>
              <a:t>שלבי הפקת חשמל בתחנה הידרואלקטרית</a:t>
            </a:r>
          </a:p>
        </p:txBody>
      </p:sp>
      <p:sp>
        <p:nvSpPr>
          <p:cNvPr id="4" name="מציין מיקום טקסט 2"/>
          <p:cNvSpPr>
            <a:spLocks noGrp="1"/>
          </p:cNvSpPr>
          <p:nvPr>
            <p:ph type="body" idx="1"/>
          </p:nvPr>
        </p:nvSpPr>
        <p:spPr>
          <a:xfrm>
            <a:off x="848811" y="2137200"/>
            <a:ext cx="11343189" cy="3844925"/>
          </a:xfrm>
        </p:spPr>
        <p:txBody>
          <a:bodyPr>
            <a:normAutofit/>
          </a:bodyPr>
          <a:lstStyle/>
          <a:p>
            <a:pPr marL="228600" indent="0" algn="r"/>
            <a:r>
              <a:rPr lang="he-IL" dirty="0">
                <a:solidFill>
                  <a:schemeClr val="tx1"/>
                </a:solidFill>
              </a:rPr>
              <a:t>מים מגובה נופלים על הטורבינה</a:t>
            </a:r>
          </a:p>
          <a:p>
            <a:pPr marL="228600" indent="0" algn="r"/>
            <a:r>
              <a:rPr lang="he-IL" dirty="0">
                <a:solidFill>
                  <a:schemeClr val="tx1"/>
                </a:solidFill>
              </a:rPr>
              <a:t> ומסובבים אותה</a:t>
            </a:r>
          </a:p>
          <a:p>
            <a:pPr marL="228600" indent="0" algn="r"/>
            <a:endParaRPr lang="he-IL" dirty="0">
              <a:solidFill>
                <a:schemeClr val="tx1"/>
              </a:solidFill>
            </a:endParaRPr>
          </a:p>
          <a:p>
            <a:pPr marL="228600" indent="0" algn="r"/>
            <a:r>
              <a:rPr lang="he-IL" dirty="0">
                <a:solidFill>
                  <a:schemeClr val="tx1"/>
                </a:solidFill>
              </a:rPr>
              <a:t>הטורבינה מסובבת את הגנרטור</a:t>
            </a:r>
          </a:p>
          <a:p>
            <a:pPr marL="228600" indent="0" algn="r"/>
            <a:r>
              <a:rPr lang="he-IL" dirty="0">
                <a:solidFill>
                  <a:schemeClr val="tx1"/>
                </a:solidFill>
              </a:rPr>
              <a:t>ומופק חשמל</a:t>
            </a: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95" t="45636" r="20128" b="10457"/>
          <a:stretch/>
        </p:blipFill>
        <p:spPr bwMode="auto">
          <a:xfrm>
            <a:off x="798284" y="1912898"/>
            <a:ext cx="5152573" cy="457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אליפסה 5"/>
          <p:cNvSpPr/>
          <p:nvPr/>
        </p:nvSpPr>
        <p:spPr>
          <a:xfrm>
            <a:off x="1690911" y="4202531"/>
            <a:ext cx="1901373" cy="15726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7" name="אליפסה 6"/>
          <p:cNvSpPr/>
          <p:nvPr/>
        </p:nvSpPr>
        <p:spPr>
          <a:xfrm>
            <a:off x="2859315" y="3298219"/>
            <a:ext cx="1901373" cy="157262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cxnSp>
        <p:nvCxnSpPr>
          <p:cNvPr id="5" name="מחבר חץ ישר 4"/>
          <p:cNvCxnSpPr/>
          <p:nvPr/>
        </p:nvCxnSpPr>
        <p:spPr>
          <a:xfrm flipH="1">
            <a:off x="3592284" y="2743200"/>
            <a:ext cx="4332516" cy="2554514"/>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 name="מחבר חץ ישר 9"/>
          <p:cNvCxnSpPr/>
          <p:nvPr/>
        </p:nvCxnSpPr>
        <p:spPr>
          <a:xfrm flipH="1" flipV="1">
            <a:off x="4601024" y="4426857"/>
            <a:ext cx="4833262" cy="25973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71340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3. הפקת חשמל בשימוש באנרגית השמש</a:t>
            </a:r>
          </a:p>
        </p:txBody>
      </p:sp>
      <p:sp>
        <p:nvSpPr>
          <p:cNvPr id="4" name="מציין מיקום טקסט 2"/>
          <p:cNvSpPr>
            <a:spLocks noGrp="1"/>
          </p:cNvSpPr>
          <p:nvPr>
            <p:ph type="body" idx="1"/>
          </p:nvPr>
        </p:nvSpPr>
        <p:spPr>
          <a:xfrm>
            <a:off x="848811" y="1746297"/>
            <a:ext cx="11343189" cy="3844925"/>
          </a:xfrm>
        </p:spPr>
        <p:txBody>
          <a:bodyPr>
            <a:normAutofit/>
          </a:bodyPr>
          <a:lstStyle/>
          <a:p>
            <a:pPr marL="228600" indent="0" algn="r"/>
            <a:r>
              <a:rPr lang="he-IL" dirty="0">
                <a:solidFill>
                  <a:schemeClr val="tx1"/>
                </a:solidFill>
              </a:rPr>
              <a:t>סדרו את  המשפטים לפי רצף הפקת החשמל במגדל השמש</a:t>
            </a:r>
          </a:p>
        </p:txBody>
      </p:sp>
      <p:sp>
        <p:nvSpPr>
          <p:cNvPr id="8" name="TextBox 7"/>
          <p:cNvSpPr txBox="1"/>
          <p:nvPr/>
        </p:nvSpPr>
        <p:spPr>
          <a:xfrm>
            <a:off x="1077684" y="6550223"/>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"מתח גבוה"</a:t>
            </a:r>
          </a:p>
        </p:txBody>
      </p:sp>
      <p:pic>
        <p:nvPicPr>
          <p:cNvPr id="1536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0979" t="43652" r="20129" b="10456"/>
          <a:stretch/>
        </p:blipFill>
        <p:spPr bwMode="auto">
          <a:xfrm>
            <a:off x="-29027" y="2567946"/>
            <a:ext cx="4847772" cy="432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770255" y="4076910"/>
            <a:ext cx="338908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שדה מראות קולטות את אנרגית השמש</a:t>
            </a:r>
          </a:p>
        </p:txBody>
      </p:sp>
      <p:sp>
        <p:nvSpPr>
          <p:cNvPr id="9" name="TextBox 8"/>
          <p:cNvSpPr txBox="1"/>
          <p:nvPr/>
        </p:nvSpPr>
        <p:spPr>
          <a:xfrm>
            <a:off x="4793342" y="4267783"/>
            <a:ext cx="3759201"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החזרת קרינת השמש אל ראש המגדל</a:t>
            </a:r>
          </a:p>
        </p:txBody>
      </p:sp>
      <p:sp>
        <p:nvSpPr>
          <p:cNvPr id="10" name="TextBox 9"/>
          <p:cNvSpPr txBox="1"/>
          <p:nvPr/>
        </p:nvSpPr>
        <p:spPr>
          <a:xfrm>
            <a:off x="8672285" y="5473005"/>
            <a:ext cx="3585029"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קרינת השמש מחממת את הגזים</a:t>
            </a:r>
          </a:p>
        </p:txBody>
      </p:sp>
      <p:sp>
        <p:nvSpPr>
          <p:cNvPr id="11" name="TextBox 10"/>
          <p:cNvSpPr txBox="1"/>
          <p:nvPr/>
        </p:nvSpPr>
        <p:spPr>
          <a:xfrm>
            <a:off x="4818745" y="5473005"/>
            <a:ext cx="3788226"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הגזים החמים מניעים </a:t>
            </a:r>
          </a:p>
          <a:p>
            <a:pPr algn="ctr"/>
            <a:r>
              <a:rPr lang="he-IL" sz="3200" dirty="0">
                <a:latin typeface="Calibri" panose="020F0502020204030204" pitchFamily="34" charset="0"/>
                <a:cs typeface="Calibri" panose="020F0502020204030204" pitchFamily="34" charset="0"/>
              </a:rPr>
              <a:t>את הטורבינה</a:t>
            </a:r>
          </a:p>
        </p:txBody>
      </p:sp>
      <p:sp>
        <p:nvSpPr>
          <p:cNvPr id="12" name="TextBox 11"/>
          <p:cNvSpPr txBox="1"/>
          <p:nvPr/>
        </p:nvSpPr>
        <p:spPr>
          <a:xfrm>
            <a:off x="4713514" y="2999692"/>
            <a:ext cx="3839029"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הטורבינה מניעה את הגנרטור</a:t>
            </a:r>
          </a:p>
        </p:txBody>
      </p:sp>
      <p:sp>
        <p:nvSpPr>
          <p:cNvPr id="13" name="TextBox 12"/>
          <p:cNvSpPr txBox="1"/>
          <p:nvPr/>
        </p:nvSpPr>
        <p:spPr>
          <a:xfrm>
            <a:off x="8704944" y="3245913"/>
            <a:ext cx="345439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מופק חשמל</a:t>
            </a:r>
          </a:p>
        </p:txBody>
      </p:sp>
      <p:pic>
        <p:nvPicPr>
          <p:cNvPr id="1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11003" y="726387"/>
            <a:ext cx="1540938" cy="549601"/>
          </a:xfrm>
          <a:prstGeom prst="rect">
            <a:avLst/>
          </a:prstGeom>
        </p:spPr>
      </p:pic>
    </p:spTree>
    <p:custDataLst>
      <p:tags r:id="rId1"/>
    </p:custDataLst>
    <p:extLst>
      <p:ext uri="{BB962C8B-B14F-4D97-AF65-F5344CB8AC3E}">
        <p14:creationId xmlns:p14="http://schemas.microsoft.com/office/powerpoint/2010/main" val="28882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64343" y="663126"/>
            <a:ext cx="9997247" cy="720000"/>
          </a:xfrm>
        </p:spPr>
        <p:txBody>
          <a:bodyPr>
            <a:normAutofit fontScale="90000"/>
          </a:bodyPr>
          <a:lstStyle/>
          <a:p>
            <a:r>
              <a:rPr lang="he-IL" dirty="0"/>
              <a:t>שלבי הפקת חשמל בשימוש במגדל השמש</a:t>
            </a:r>
          </a:p>
        </p:txBody>
      </p:sp>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979" t="43652" r="20129" b="10456"/>
          <a:stretch/>
        </p:blipFill>
        <p:spPr bwMode="auto">
          <a:xfrm>
            <a:off x="0" y="2627085"/>
            <a:ext cx="4638127" cy="414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773888" y="1828484"/>
            <a:ext cx="3389087"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1. שדה מראות קולטות את אנרגית השמש</a:t>
            </a:r>
          </a:p>
        </p:txBody>
      </p:sp>
      <p:sp>
        <p:nvSpPr>
          <p:cNvPr id="9" name="TextBox 8"/>
          <p:cNvSpPr txBox="1"/>
          <p:nvPr/>
        </p:nvSpPr>
        <p:spPr>
          <a:xfrm>
            <a:off x="8432799" y="3686849"/>
            <a:ext cx="3759201"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2. החזרת קרינת השמש אל ראש המגדל</a:t>
            </a:r>
          </a:p>
        </p:txBody>
      </p:sp>
      <p:sp>
        <p:nvSpPr>
          <p:cNvPr id="10" name="TextBox 9"/>
          <p:cNvSpPr txBox="1"/>
          <p:nvPr/>
        </p:nvSpPr>
        <p:spPr>
          <a:xfrm>
            <a:off x="8675916" y="5272059"/>
            <a:ext cx="3585029"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3. קרינת השמש מחממת את הגזים</a:t>
            </a:r>
          </a:p>
        </p:txBody>
      </p:sp>
      <p:sp>
        <p:nvSpPr>
          <p:cNvPr id="11" name="TextBox 10"/>
          <p:cNvSpPr txBox="1"/>
          <p:nvPr/>
        </p:nvSpPr>
        <p:spPr>
          <a:xfrm>
            <a:off x="4307930" y="1858049"/>
            <a:ext cx="3788226"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4. הגזים החמים מניעים </a:t>
            </a:r>
          </a:p>
          <a:p>
            <a:pPr algn="ctr"/>
            <a:r>
              <a:rPr lang="he-IL" sz="3200" dirty="0">
                <a:latin typeface="Calibri" panose="020F0502020204030204" pitchFamily="34" charset="0"/>
                <a:cs typeface="Calibri" panose="020F0502020204030204" pitchFamily="34" charset="0"/>
              </a:rPr>
              <a:t>את הטורבינה</a:t>
            </a:r>
          </a:p>
        </p:txBody>
      </p:sp>
      <p:sp>
        <p:nvSpPr>
          <p:cNvPr id="12" name="TextBox 11"/>
          <p:cNvSpPr txBox="1"/>
          <p:nvPr/>
        </p:nvSpPr>
        <p:spPr>
          <a:xfrm>
            <a:off x="4259946" y="3773996"/>
            <a:ext cx="3839029"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5. הטורבינה מניעה את הגנרטור</a:t>
            </a:r>
          </a:p>
        </p:txBody>
      </p:sp>
      <p:sp>
        <p:nvSpPr>
          <p:cNvPr id="13" name="TextBox 12"/>
          <p:cNvSpPr txBox="1"/>
          <p:nvPr/>
        </p:nvSpPr>
        <p:spPr>
          <a:xfrm>
            <a:off x="4638127" y="5518280"/>
            <a:ext cx="345439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Calibri" panose="020F0502020204030204" pitchFamily="34" charset="0"/>
                <a:cs typeface="Calibri" panose="020F0502020204030204" pitchFamily="34" charset="0"/>
              </a:rPr>
              <a:t>6. מופק חשמל ומוזרם</a:t>
            </a:r>
          </a:p>
        </p:txBody>
      </p:sp>
    </p:spTree>
    <p:custDataLst>
      <p:tags r:id="rId1"/>
    </p:custDataLst>
    <p:extLst>
      <p:ext uri="{BB962C8B-B14F-4D97-AF65-F5344CB8AC3E}">
        <p14:creationId xmlns:p14="http://schemas.microsoft.com/office/powerpoint/2010/main" val="1601772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מגוון דרכים להפקת חשמל</a:t>
            </a:r>
          </a:p>
        </p:txBody>
      </p:sp>
      <p:graphicFrame>
        <p:nvGraphicFramePr>
          <p:cNvPr id="13" name="דיאגרמה 12"/>
          <p:cNvGraphicFramePr/>
          <p:nvPr>
            <p:extLst>
              <p:ext uri="{D42A27DB-BD31-4B8C-83A1-F6EECF244321}">
                <p14:modId xmlns:p14="http://schemas.microsoft.com/office/powerpoint/2010/main" val="967288768"/>
              </p:ext>
            </p:extLst>
          </p:nvPr>
        </p:nvGraphicFramePr>
        <p:xfrm>
          <a:off x="75458" y="2113397"/>
          <a:ext cx="7791285" cy="46588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TextBox 15"/>
          <p:cNvSpPr txBox="1"/>
          <p:nvPr/>
        </p:nvSpPr>
        <p:spPr>
          <a:xfrm>
            <a:off x="4470396" y="3510530"/>
            <a:ext cx="1857829" cy="830997"/>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מסובבת </a:t>
            </a:r>
          </a:p>
          <a:p>
            <a:pPr algn="ctr"/>
            <a:r>
              <a:rPr lang="he-IL" sz="2400" b="1" dirty="0">
                <a:latin typeface="Guttman Yad" panose="02010401010101010101" pitchFamily="2" charset="-79"/>
                <a:cs typeface="Guttman Yad" panose="02010401010101010101" pitchFamily="2" charset="-79"/>
              </a:rPr>
              <a:t>את</a:t>
            </a:r>
          </a:p>
        </p:txBody>
      </p:sp>
      <p:sp>
        <p:nvSpPr>
          <p:cNvPr id="20" name="TextBox 19"/>
          <p:cNvSpPr txBox="1"/>
          <p:nvPr/>
        </p:nvSpPr>
        <p:spPr>
          <a:xfrm>
            <a:off x="1553026" y="3662674"/>
            <a:ext cx="1915888" cy="461665"/>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שבתנועתם</a:t>
            </a:r>
          </a:p>
        </p:txBody>
      </p:sp>
      <p:grpSp>
        <p:nvGrpSpPr>
          <p:cNvPr id="24" name="קבוצה 23"/>
          <p:cNvGrpSpPr/>
          <p:nvPr/>
        </p:nvGrpSpPr>
        <p:grpSpPr>
          <a:xfrm>
            <a:off x="9564914" y="1468383"/>
            <a:ext cx="2527497" cy="1290028"/>
            <a:chOff x="8189" y="2006196"/>
            <a:chExt cx="2447840" cy="1468704"/>
          </a:xfrm>
          <a:scene3d>
            <a:camera prst="orthographicFront"/>
            <a:lightRig rig="threePt" dir="t">
              <a:rot lat="0" lon="0" rev="7500000"/>
            </a:lightRig>
          </a:scene3d>
        </p:grpSpPr>
        <p:sp>
          <p:nvSpPr>
            <p:cNvPr id="25" name="מלבן מעוגל 24"/>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26" name="מלבן 25"/>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he-IL" sz="3200" b="1" kern="1200" dirty="0">
                <a:solidFill>
                  <a:srgbClr val="FB2265"/>
                </a:solidFill>
                <a:latin typeface="Calibri" panose="020F0502020204030204" pitchFamily="34" charset="0"/>
                <a:cs typeface="Calibri" panose="020F0502020204030204" pitchFamily="34" charset="0"/>
              </a:endParaRPr>
            </a:p>
          </p:txBody>
        </p:sp>
      </p:grpSp>
      <p:grpSp>
        <p:nvGrpSpPr>
          <p:cNvPr id="27" name="קבוצה 26"/>
          <p:cNvGrpSpPr/>
          <p:nvPr/>
        </p:nvGrpSpPr>
        <p:grpSpPr>
          <a:xfrm rot="19348910">
            <a:off x="7768012" y="2691642"/>
            <a:ext cx="1234314" cy="607064"/>
            <a:chOff x="2671439" y="2437016"/>
            <a:chExt cx="518942" cy="607064"/>
          </a:xfrm>
          <a:scene3d>
            <a:camera prst="orthographicFront"/>
            <a:lightRig rig="threePt" dir="t">
              <a:rot lat="0" lon="0" rev="7500000"/>
            </a:lightRig>
          </a:scene3d>
        </p:grpSpPr>
        <p:sp>
          <p:nvSpPr>
            <p:cNvPr id="28" name="חץ ימינה 27"/>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29"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grpSp>
        <p:nvGrpSpPr>
          <p:cNvPr id="33" name="קבוצה 32"/>
          <p:cNvGrpSpPr/>
          <p:nvPr/>
        </p:nvGrpSpPr>
        <p:grpSpPr>
          <a:xfrm>
            <a:off x="9664503" y="4235479"/>
            <a:ext cx="2527497" cy="1290028"/>
            <a:chOff x="8189" y="1973148"/>
            <a:chExt cx="2447840" cy="1468704"/>
          </a:xfrm>
          <a:scene3d>
            <a:camera prst="orthographicFront"/>
            <a:lightRig rig="threePt" dir="t">
              <a:rot lat="0" lon="0" rev="7500000"/>
            </a:lightRig>
          </a:scene3d>
        </p:grpSpPr>
        <p:sp>
          <p:nvSpPr>
            <p:cNvPr id="34" name="מלבן מעוגל 33"/>
            <p:cNvSpPr/>
            <p:nvPr/>
          </p:nvSpPr>
          <p:spPr>
            <a:xfrm>
              <a:off x="8189" y="1973148"/>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35" name="מלבן 34"/>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he-IL" sz="3200" b="1" kern="1200" dirty="0">
                <a:solidFill>
                  <a:srgbClr val="FB2265"/>
                </a:solidFill>
                <a:latin typeface="Calibri" panose="020F0502020204030204" pitchFamily="34" charset="0"/>
                <a:cs typeface="Calibri" panose="020F0502020204030204" pitchFamily="34" charset="0"/>
              </a:endParaRPr>
            </a:p>
          </p:txBody>
        </p:sp>
      </p:grpSp>
      <p:grpSp>
        <p:nvGrpSpPr>
          <p:cNvPr id="37" name="קבוצה 36"/>
          <p:cNvGrpSpPr/>
          <p:nvPr/>
        </p:nvGrpSpPr>
        <p:grpSpPr>
          <a:xfrm>
            <a:off x="9664503" y="2850304"/>
            <a:ext cx="2527497" cy="1290028"/>
            <a:chOff x="8189" y="2006196"/>
            <a:chExt cx="2447840" cy="1468704"/>
          </a:xfrm>
          <a:scene3d>
            <a:camera prst="orthographicFront"/>
            <a:lightRig rig="threePt" dir="t">
              <a:rot lat="0" lon="0" rev="7500000"/>
            </a:lightRig>
          </a:scene3d>
        </p:grpSpPr>
        <p:sp>
          <p:nvSpPr>
            <p:cNvPr id="38" name="מלבן מעוגל 37"/>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39" name="מלבן 38"/>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he-IL" sz="3200" b="1" kern="1200" dirty="0">
                <a:solidFill>
                  <a:srgbClr val="FB2265"/>
                </a:solidFill>
                <a:latin typeface="Calibri" panose="020F0502020204030204" pitchFamily="34" charset="0"/>
                <a:cs typeface="Calibri" panose="020F0502020204030204" pitchFamily="34" charset="0"/>
              </a:endParaRPr>
            </a:p>
          </p:txBody>
        </p:sp>
      </p:grpSp>
      <p:grpSp>
        <p:nvGrpSpPr>
          <p:cNvPr id="41" name="קבוצה 40"/>
          <p:cNvGrpSpPr/>
          <p:nvPr/>
        </p:nvGrpSpPr>
        <p:grpSpPr>
          <a:xfrm>
            <a:off x="9664502" y="5567972"/>
            <a:ext cx="2527497" cy="1290028"/>
            <a:chOff x="8189" y="2006196"/>
            <a:chExt cx="2447840" cy="1468704"/>
          </a:xfrm>
          <a:scene3d>
            <a:camera prst="orthographicFront"/>
            <a:lightRig rig="threePt" dir="t">
              <a:rot lat="0" lon="0" rev="7500000"/>
            </a:lightRig>
          </a:scene3d>
        </p:grpSpPr>
        <p:sp>
          <p:nvSpPr>
            <p:cNvPr id="42" name="מלבן מעוגל 41"/>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43" name="מלבן 42"/>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he-IL" sz="3200" b="1" kern="1200" dirty="0">
                <a:solidFill>
                  <a:srgbClr val="FB2265"/>
                </a:solidFill>
                <a:latin typeface="Calibri" panose="020F0502020204030204" pitchFamily="34" charset="0"/>
                <a:cs typeface="Calibri" panose="020F0502020204030204" pitchFamily="34" charset="0"/>
              </a:endParaRPr>
            </a:p>
          </p:txBody>
        </p:sp>
      </p:grpSp>
      <p:grpSp>
        <p:nvGrpSpPr>
          <p:cNvPr id="44" name="קבוצה 43"/>
          <p:cNvGrpSpPr/>
          <p:nvPr/>
        </p:nvGrpSpPr>
        <p:grpSpPr>
          <a:xfrm rot="20943139">
            <a:off x="8169379" y="3604260"/>
            <a:ext cx="1234314" cy="607064"/>
            <a:chOff x="2671439" y="2437016"/>
            <a:chExt cx="518942" cy="607064"/>
          </a:xfrm>
          <a:scene3d>
            <a:camera prst="orthographicFront"/>
            <a:lightRig rig="threePt" dir="t">
              <a:rot lat="0" lon="0" rev="7500000"/>
            </a:lightRig>
          </a:scene3d>
        </p:grpSpPr>
        <p:sp>
          <p:nvSpPr>
            <p:cNvPr id="45" name="חץ ימינה 44"/>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46"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grpSp>
        <p:nvGrpSpPr>
          <p:cNvPr id="47" name="קבוצה 46"/>
          <p:cNvGrpSpPr/>
          <p:nvPr/>
        </p:nvGrpSpPr>
        <p:grpSpPr>
          <a:xfrm rot="505790">
            <a:off x="8225964" y="4516297"/>
            <a:ext cx="1234314" cy="607064"/>
            <a:chOff x="2671439" y="2437016"/>
            <a:chExt cx="518942" cy="607064"/>
          </a:xfrm>
          <a:scene3d>
            <a:camera prst="orthographicFront"/>
            <a:lightRig rig="threePt" dir="t">
              <a:rot lat="0" lon="0" rev="7500000"/>
            </a:lightRig>
          </a:scene3d>
        </p:grpSpPr>
        <p:sp>
          <p:nvSpPr>
            <p:cNvPr id="48" name="חץ ימינה 47"/>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49"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grpSp>
        <p:nvGrpSpPr>
          <p:cNvPr id="50" name="קבוצה 49"/>
          <p:cNvGrpSpPr/>
          <p:nvPr/>
        </p:nvGrpSpPr>
        <p:grpSpPr>
          <a:xfrm rot="1872853">
            <a:off x="8195833" y="5413268"/>
            <a:ext cx="1234314" cy="607064"/>
            <a:chOff x="2671439" y="2437016"/>
            <a:chExt cx="518942" cy="607064"/>
          </a:xfrm>
          <a:scene3d>
            <a:camera prst="orthographicFront"/>
            <a:lightRig rig="threePt" dir="t">
              <a:rot lat="0" lon="0" rev="7500000"/>
            </a:lightRig>
          </a:scene3d>
        </p:grpSpPr>
        <p:sp>
          <p:nvSpPr>
            <p:cNvPr id="51" name="חץ ימינה 50"/>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52"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sp>
        <p:nvSpPr>
          <p:cNvPr id="30" name="TextBox 29"/>
          <p:cNvSpPr txBox="1"/>
          <p:nvPr/>
        </p:nvSpPr>
        <p:spPr>
          <a:xfrm>
            <a:off x="7603105" y="3687051"/>
            <a:ext cx="1857829" cy="830997"/>
          </a:xfrm>
          <a:prstGeom prst="rect">
            <a:avLst/>
          </a:prstGeom>
          <a:noFill/>
        </p:spPr>
        <p:txBody>
          <a:bodyPr wrap="square" rtlCol="1">
            <a:spAutoFit/>
          </a:bodyPr>
          <a:lstStyle/>
          <a:p>
            <a:pPr algn="ctr"/>
            <a:r>
              <a:rPr lang="he-IL" sz="2400" b="1" dirty="0">
                <a:solidFill>
                  <a:schemeClr val="accent2"/>
                </a:solidFill>
                <a:latin typeface="Guttman Yad" panose="02010401010101010101" pitchFamily="2" charset="-79"/>
                <a:cs typeface="Guttman Yad" panose="02010401010101010101" pitchFamily="2" charset="-79"/>
              </a:rPr>
              <a:t>מסובב </a:t>
            </a:r>
          </a:p>
          <a:p>
            <a:pPr algn="ctr"/>
            <a:r>
              <a:rPr lang="he-IL" sz="2400" b="1" dirty="0">
                <a:solidFill>
                  <a:schemeClr val="accent2"/>
                </a:solidFill>
                <a:latin typeface="Guttman Yad" panose="02010401010101010101" pitchFamily="2" charset="-79"/>
                <a:cs typeface="Guttman Yad" panose="02010401010101010101" pitchFamily="2" charset="-79"/>
              </a:rPr>
              <a:t>את</a:t>
            </a:r>
          </a:p>
        </p:txBody>
      </p:sp>
      <p:pic>
        <p:nvPicPr>
          <p:cNvPr id="53"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331405" y="663126"/>
            <a:ext cx="1540938" cy="549601"/>
          </a:xfrm>
          <a:prstGeom prst="rect">
            <a:avLst/>
          </a:prstGeom>
        </p:spPr>
      </p:pic>
    </p:spTree>
    <p:custDataLst>
      <p:tags r:id="rId1"/>
    </p:custDataLst>
    <p:extLst>
      <p:ext uri="{BB962C8B-B14F-4D97-AF65-F5344CB8AC3E}">
        <p14:creationId xmlns:p14="http://schemas.microsoft.com/office/powerpoint/2010/main" val="144764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3"/>
                                        </p:tgtEl>
                                      </p:cBhvr>
                                    </p:cmd>
                                  </p:childTnLst>
                                </p:cTn>
                              </p:par>
                            </p:childTnLst>
                          </p:cTn>
                        </p:par>
                      </p:childTnLst>
                    </p:cTn>
                  </p:par>
                </p:childTnLst>
              </p:cTn>
              <p:nextCondLst>
                <p:cond evt="onClick" delay="0">
                  <p:tgtEl>
                    <p:spTgt spid="53"/>
                  </p:tgtEl>
                </p:cond>
              </p:nextCondLst>
            </p:seq>
            <p:video>
              <p:cMediaNode vol="80000">
                <p:cTn id="12" fill="hold" display="0">
                  <p:stCondLst>
                    <p:cond delay="indefinite"/>
                  </p:stCondLst>
                </p:cTn>
                <p:tgtEl>
                  <p:spTgt spid="5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343" y="663126"/>
            <a:ext cx="9489247" cy="720000"/>
          </a:xfrm>
        </p:spPr>
        <p:txBody>
          <a:bodyPr>
            <a:normAutofit fontScale="90000"/>
          </a:bodyPr>
          <a:lstStyle/>
          <a:p>
            <a:r>
              <a:rPr lang="he-IL" dirty="0"/>
              <a:t>מגוון דרכים להפקת חשמל</a:t>
            </a:r>
          </a:p>
        </p:txBody>
      </p:sp>
      <p:graphicFrame>
        <p:nvGraphicFramePr>
          <p:cNvPr id="13" name="דיאגרמה 12"/>
          <p:cNvGraphicFramePr/>
          <p:nvPr>
            <p:extLst>
              <p:ext uri="{D42A27DB-BD31-4B8C-83A1-F6EECF244321}">
                <p14:modId xmlns:p14="http://schemas.microsoft.com/office/powerpoint/2010/main" val="425396614"/>
              </p:ext>
            </p:extLst>
          </p:nvPr>
        </p:nvGraphicFramePr>
        <p:xfrm>
          <a:off x="75458" y="2113397"/>
          <a:ext cx="7791285" cy="4658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p:cNvSpPr txBox="1"/>
          <p:nvPr/>
        </p:nvSpPr>
        <p:spPr>
          <a:xfrm>
            <a:off x="4470396" y="3510530"/>
            <a:ext cx="1857829" cy="830997"/>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מסובבת </a:t>
            </a:r>
          </a:p>
          <a:p>
            <a:pPr algn="ctr"/>
            <a:r>
              <a:rPr lang="he-IL" sz="2400" b="1" dirty="0">
                <a:latin typeface="Guttman Yad" panose="02010401010101010101" pitchFamily="2" charset="-79"/>
                <a:cs typeface="Guttman Yad" panose="02010401010101010101" pitchFamily="2" charset="-79"/>
              </a:rPr>
              <a:t>את</a:t>
            </a:r>
          </a:p>
        </p:txBody>
      </p:sp>
      <p:sp>
        <p:nvSpPr>
          <p:cNvPr id="20" name="TextBox 19"/>
          <p:cNvSpPr txBox="1"/>
          <p:nvPr/>
        </p:nvSpPr>
        <p:spPr>
          <a:xfrm>
            <a:off x="1553026" y="3662674"/>
            <a:ext cx="1915888" cy="461665"/>
          </a:xfrm>
          <a:prstGeom prst="rect">
            <a:avLst/>
          </a:prstGeom>
          <a:noFill/>
        </p:spPr>
        <p:txBody>
          <a:bodyPr wrap="square" rtlCol="1">
            <a:spAutoFit/>
          </a:bodyPr>
          <a:lstStyle/>
          <a:p>
            <a:pPr algn="ctr"/>
            <a:r>
              <a:rPr lang="he-IL" sz="2400" b="1" dirty="0">
                <a:latin typeface="Guttman Yad" panose="02010401010101010101" pitchFamily="2" charset="-79"/>
                <a:cs typeface="Guttman Yad" panose="02010401010101010101" pitchFamily="2" charset="-79"/>
              </a:rPr>
              <a:t>שבתנועתם</a:t>
            </a:r>
          </a:p>
        </p:txBody>
      </p:sp>
      <p:grpSp>
        <p:nvGrpSpPr>
          <p:cNvPr id="24" name="קבוצה 23"/>
          <p:cNvGrpSpPr/>
          <p:nvPr/>
        </p:nvGrpSpPr>
        <p:grpSpPr>
          <a:xfrm>
            <a:off x="9564914" y="1468383"/>
            <a:ext cx="2527497" cy="1290028"/>
            <a:chOff x="8189" y="2006196"/>
            <a:chExt cx="2447840" cy="1468704"/>
          </a:xfrm>
          <a:scene3d>
            <a:camera prst="orthographicFront"/>
            <a:lightRig rig="threePt" dir="t">
              <a:rot lat="0" lon="0" rev="7500000"/>
            </a:lightRig>
          </a:scene3d>
        </p:grpSpPr>
        <p:sp>
          <p:nvSpPr>
            <p:cNvPr id="25" name="מלבן מעוגל 24"/>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26" name="מלבן 25"/>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3200" b="1" kern="1200" dirty="0">
                  <a:solidFill>
                    <a:srgbClr val="FB2265"/>
                  </a:solidFill>
                  <a:latin typeface="Calibri" panose="020F0502020204030204" pitchFamily="34" charset="0"/>
                  <a:cs typeface="Calibri" panose="020F0502020204030204" pitchFamily="34" charset="0"/>
                </a:rPr>
                <a:t>שריפת פחם ויצירת קיטור</a:t>
              </a:r>
            </a:p>
          </p:txBody>
        </p:sp>
      </p:grpSp>
      <p:grpSp>
        <p:nvGrpSpPr>
          <p:cNvPr id="27" name="קבוצה 26"/>
          <p:cNvGrpSpPr/>
          <p:nvPr/>
        </p:nvGrpSpPr>
        <p:grpSpPr>
          <a:xfrm rot="19348910">
            <a:off x="7768012" y="2691642"/>
            <a:ext cx="1234314" cy="607064"/>
            <a:chOff x="2671439" y="2437016"/>
            <a:chExt cx="518942" cy="607064"/>
          </a:xfrm>
          <a:scene3d>
            <a:camera prst="orthographicFront"/>
            <a:lightRig rig="threePt" dir="t">
              <a:rot lat="0" lon="0" rev="7500000"/>
            </a:lightRig>
          </a:scene3d>
        </p:grpSpPr>
        <p:sp>
          <p:nvSpPr>
            <p:cNvPr id="28" name="חץ ימינה 27"/>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29"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grpSp>
        <p:nvGrpSpPr>
          <p:cNvPr id="33" name="קבוצה 32"/>
          <p:cNvGrpSpPr/>
          <p:nvPr/>
        </p:nvGrpSpPr>
        <p:grpSpPr>
          <a:xfrm>
            <a:off x="9664503" y="4235479"/>
            <a:ext cx="2527497" cy="1290028"/>
            <a:chOff x="8189" y="1973148"/>
            <a:chExt cx="2447840" cy="1468704"/>
          </a:xfrm>
          <a:scene3d>
            <a:camera prst="orthographicFront"/>
            <a:lightRig rig="threePt" dir="t">
              <a:rot lat="0" lon="0" rev="7500000"/>
            </a:lightRig>
          </a:scene3d>
        </p:grpSpPr>
        <p:sp>
          <p:nvSpPr>
            <p:cNvPr id="34" name="מלבן מעוגל 33"/>
            <p:cNvSpPr/>
            <p:nvPr/>
          </p:nvSpPr>
          <p:spPr>
            <a:xfrm>
              <a:off x="8189" y="1973148"/>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35" name="מלבן 34"/>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3200" b="1" kern="1200" dirty="0">
                  <a:solidFill>
                    <a:srgbClr val="FB2265"/>
                  </a:solidFill>
                  <a:latin typeface="Calibri" panose="020F0502020204030204" pitchFamily="34" charset="0"/>
                  <a:cs typeface="Calibri" panose="020F0502020204030204" pitchFamily="34" charset="0"/>
                </a:rPr>
                <a:t>תנועת הרוח</a:t>
              </a:r>
            </a:p>
          </p:txBody>
        </p:sp>
      </p:grpSp>
      <p:grpSp>
        <p:nvGrpSpPr>
          <p:cNvPr id="37" name="קבוצה 36"/>
          <p:cNvGrpSpPr/>
          <p:nvPr/>
        </p:nvGrpSpPr>
        <p:grpSpPr>
          <a:xfrm>
            <a:off x="9664503" y="2850304"/>
            <a:ext cx="2527497" cy="1290028"/>
            <a:chOff x="8189" y="2006196"/>
            <a:chExt cx="2447840" cy="1468704"/>
          </a:xfrm>
          <a:scene3d>
            <a:camera prst="orthographicFront"/>
            <a:lightRig rig="threePt" dir="t">
              <a:rot lat="0" lon="0" rev="7500000"/>
            </a:lightRig>
          </a:scene3d>
        </p:grpSpPr>
        <p:sp>
          <p:nvSpPr>
            <p:cNvPr id="38" name="מלבן מעוגל 37"/>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39" name="מלבן 38"/>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3200" b="1" kern="1200" dirty="0">
                  <a:solidFill>
                    <a:srgbClr val="FB2265"/>
                  </a:solidFill>
                  <a:latin typeface="Calibri" panose="020F0502020204030204" pitchFamily="34" charset="0"/>
                  <a:cs typeface="Calibri" panose="020F0502020204030204" pitchFamily="34" charset="0"/>
                </a:rPr>
                <a:t>נפילת מים מגובה</a:t>
              </a:r>
            </a:p>
          </p:txBody>
        </p:sp>
      </p:grpSp>
      <p:grpSp>
        <p:nvGrpSpPr>
          <p:cNvPr id="41" name="קבוצה 40"/>
          <p:cNvGrpSpPr/>
          <p:nvPr/>
        </p:nvGrpSpPr>
        <p:grpSpPr>
          <a:xfrm>
            <a:off x="9664502" y="5567972"/>
            <a:ext cx="2527497" cy="1290028"/>
            <a:chOff x="8189" y="2006196"/>
            <a:chExt cx="2447840" cy="1468704"/>
          </a:xfrm>
          <a:scene3d>
            <a:camera prst="orthographicFront"/>
            <a:lightRig rig="threePt" dir="t">
              <a:rot lat="0" lon="0" rev="7500000"/>
            </a:lightRig>
          </a:scene3d>
        </p:grpSpPr>
        <p:sp>
          <p:nvSpPr>
            <p:cNvPr id="42" name="מלבן מעוגל 41"/>
            <p:cNvSpPr/>
            <p:nvPr/>
          </p:nvSpPr>
          <p:spPr>
            <a:xfrm>
              <a:off x="8189" y="2006196"/>
              <a:ext cx="2447840" cy="1468704"/>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43" name="מלבן 42"/>
            <p:cNvSpPr/>
            <p:nvPr/>
          </p:nvSpPr>
          <p:spPr>
            <a:xfrm>
              <a:off x="51206" y="2049214"/>
              <a:ext cx="2361806" cy="13826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3200" b="1" kern="1200" dirty="0">
                  <a:solidFill>
                    <a:srgbClr val="FB2265"/>
                  </a:solidFill>
                  <a:latin typeface="Calibri" panose="020F0502020204030204" pitchFamily="34" charset="0"/>
                  <a:cs typeface="Calibri" panose="020F0502020204030204" pitchFamily="34" charset="0"/>
                </a:rPr>
                <a:t>חימום גזים באמצעות השמש</a:t>
              </a:r>
            </a:p>
          </p:txBody>
        </p:sp>
      </p:grpSp>
      <p:grpSp>
        <p:nvGrpSpPr>
          <p:cNvPr id="44" name="קבוצה 43"/>
          <p:cNvGrpSpPr/>
          <p:nvPr/>
        </p:nvGrpSpPr>
        <p:grpSpPr>
          <a:xfrm rot="20943139">
            <a:off x="8169379" y="3604260"/>
            <a:ext cx="1234314" cy="607064"/>
            <a:chOff x="2671439" y="2437016"/>
            <a:chExt cx="518942" cy="607064"/>
          </a:xfrm>
          <a:scene3d>
            <a:camera prst="orthographicFront"/>
            <a:lightRig rig="threePt" dir="t">
              <a:rot lat="0" lon="0" rev="7500000"/>
            </a:lightRig>
          </a:scene3d>
        </p:grpSpPr>
        <p:sp>
          <p:nvSpPr>
            <p:cNvPr id="45" name="חץ ימינה 44"/>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46"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grpSp>
        <p:nvGrpSpPr>
          <p:cNvPr id="47" name="קבוצה 46"/>
          <p:cNvGrpSpPr/>
          <p:nvPr/>
        </p:nvGrpSpPr>
        <p:grpSpPr>
          <a:xfrm rot="505790">
            <a:off x="8225964" y="4516297"/>
            <a:ext cx="1234314" cy="607064"/>
            <a:chOff x="2671439" y="2437016"/>
            <a:chExt cx="518942" cy="607064"/>
          </a:xfrm>
          <a:scene3d>
            <a:camera prst="orthographicFront"/>
            <a:lightRig rig="threePt" dir="t">
              <a:rot lat="0" lon="0" rev="7500000"/>
            </a:lightRig>
          </a:scene3d>
        </p:grpSpPr>
        <p:sp>
          <p:nvSpPr>
            <p:cNvPr id="48" name="חץ ימינה 47"/>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49"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grpSp>
        <p:nvGrpSpPr>
          <p:cNvPr id="50" name="קבוצה 49"/>
          <p:cNvGrpSpPr/>
          <p:nvPr/>
        </p:nvGrpSpPr>
        <p:grpSpPr>
          <a:xfrm rot="1872853">
            <a:off x="8195833" y="5413268"/>
            <a:ext cx="1234314" cy="607064"/>
            <a:chOff x="2671439" y="2437016"/>
            <a:chExt cx="518942" cy="607064"/>
          </a:xfrm>
          <a:scene3d>
            <a:camera prst="orthographicFront"/>
            <a:lightRig rig="threePt" dir="t">
              <a:rot lat="0" lon="0" rev="7500000"/>
            </a:lightRig>
          </a:scene3d>
        </p:grpSpPr>
        <p:sp>
          <p:nvSpPr>
            <p:cNvPr id="51" name="חץ ימינה 50"/>
            <p:cNvSpPr/>
            <p:nvPr/>
          </p:nvSpPr>
          <p:spPr>
            <a:xfrm rot="10800000">
              <a:off x="2671439" y="2437016"/>
              <a:ext cx="518942" cy="60706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423676"/>
                <a:satOff val="99487"/>
                <a:lumOff val="8432"/>
                <a:alphaOff val="0"/>
              </a:schemeClr>
            </a:fillRef>
            <a:effectRef idx="2">
              <a:schemeClr val="accent4">
                <a:hueOff val="5423676"/>
                <a:satOff val="99487"/>
                <a:lumOff val="8432"/>
                <a:alphaOff val="0"/>
              </a:schemeClr>
            </a:effectRef>
            <a:fontRef idx="minor">
              <a:schemeClr val="lt1"/>
            </a:fontRef>
          </p:style>
        </p:sp>
        <p:sp>
          <p:nvSpPr>
            <p:cNvPr id="52" name="חץ ימינה 4"/>
            <p:cNvSpPr/>
            <p:nvPr/>
          </p:nvSpPr>
          <p:spPr>
            <a:xfrm rot="21600000">
              <a:off x="2827122" y="2558429"/>
              <a:ext cx="363259" cy="364238"/>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he-IL" sz="2700" kern="1200" dirty="0">
                <a:latin typeface="Calibri" panose="020F0502020204030204" pitchFamily="34" charset="0"/>
                <a:cs typeface="Calibri" panose="020F0502020204030204" pitchFamily="34" charset="0"/>
              </a:endParaRPr>
            </a:p>
          </p:txBody>
        </p:sp>
      </p:grpSp>
      <p:sp>
        <p:nvSpPr>
          <p:cNvPr id="30" name="TextBox 29"/>
          <p:cNvSpPr txBox="1"/>
          <p:nvPr/>
        </p:nvSpPr>
        <p:spPr>
          <a:xfrm>
            <a:off x="7603105" y="3687051"/>
            <a:ext cx="1857829" cy="830997"/>
          </a:xfrm>
          <a:prstGeom prst="rect">
            <a:avLst/>
          </a:prstGeom>
          <a:noFill/>
        </p:spPr>
        <p:txBody>
          <a:bodyPr wrap="square" rtlCol="1">
            <a:spAutoFit/>
          </a:bodyPr>
          <a:lstStyle/>
          <a:p>
            <a:pPr algn="ctr"/>
            <a:r>
              <a:rPr lang="he-IL" sz="2400" b="1" dirty="0">
                <a:solidFill>
                  <a:schemeClr val="accent2"/>
                </a:solidFill>
                <a:latin typeface="Guttman Yad" panose="02010401010101010101" pitchFamily="2" charset="-79"/>
                <a:cs typeface="Guttman Yad" panose="02010401010101010101" pitchFamily="2" charset="-79"/>
              </a:rPr>
              <a:t>מסובב </a:t>
            </a:r>
          </a:p>
          <a:p>
            <a:pPr algn="ctr"/>
            <a:r>
              <a:rPr lang="he-IL" sz="2400" b="1" dirty="0">
                <a:solidFill>
                  <a:schemeClr val="accent2"/>
                </a:solidFill>
                <a:latin typeface="Guttman Yad" panose="02010401010101010101" pitchFamily="2" charset="-79"/>
                <a:cs typeface="Guttman Yad" panose="02010401010101010101" pitchFamily="2" charset="-79"/>
              </a:rPr>
              <a:t>את</a:t>
            </a:r>
          </a:p>
        </p:txBody>
      </p:sp>
    </p:spTree>
    <p:custDataLst>
      <p:tags r:id="rId1"/>
    </p:custDataLst>
    <p:extLst>
      <p:ext uri="{BB962C8B-B14F-4D97-AF65-F5344CB8AC3E}">
        <p14:creationId xmlns:p14="http://schemas.microsoft.com/office/powerpoint/2010/main" val="1496974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כיצד הפקת חשמל באמצעות מים יכולה לפגוע בסביבה?</a:t>
            </a:r>
          </a:p>
        </p:txBody>
      </p:sp>
      <p:graphicFrame>
        <p:nvGraphicFramePr>
          <p:cNvPr id="3" name="דיאגרמה 2"/>
          <p:cNvGraphicFramePr/>
          <p:nvPr>
            <p:extLst>
              <p:ext uri="{D42A27DB-BD31-4B8C-83A1-F6EECF244321}">
                <p14:modId xmlns:p14="http://schemas.microsoft.com/office/powerpoint/2010/main" val="2101753878"/>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41164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כיצד הפקת חשמל באמצעות מים יכולה לפגוע בסביבה?</a:t>
            </a:r>
          </a:p>
        </p:txBody>
      </p:sp>
      <p:graphicFrame>
        <p:nvGraphicFramePr>
          <p:cNvPr id="3" name="דיאגרמה 2"/>
          <p:cNvGraphicFramePr/>
          <p:nvPr>
            <p:extLst>
              <p:ext uri="{D42A27DB-BD31-4B8C-83A1-F6EECF244321}">
                <p14:modId xmlns:p14="http://schemas.microsoft.com/office/powerpoint/2010/main" val="784830061"/>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אליפסה 4"/>
          <p:cNvSpPr/>
          <p:nvPr/>
        </p:nvSpPr>
        <p:spPr>
          <a:xfrm>
            <a:off x="6647544" y="4759382"/>
            <a:ext cx="2670627" cy="209861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2916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מהם היתרונות של שימוש באנרגיות חלופיות: שמש, מים, רוח?</a:t>
            </a:r>
          </a:p>
        </p:txBody>
      </p:sp>
      <p:graphicFrame>
        <p:nvGraphicFramePr>
          <p:cNvPr id="3" name="דיאגרמה 2"/>
          <p:cNvGraphicFramePr/>
          <p:nvPr>
            <p:extLst>
              <p:ext uri="{D42A27DB-BD31-4B8C-83A1-F6EECF244321}">
                <p14:modId xmlns:p14="http://schemas.microsoft.com/office/powerpoint/2010/main" val="3397293656"/>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42396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latin typeface="Calibri" panose="020F0502020204030204" pitchFamily="34" charset="0"/>
                <a:cs typeface="Calibri" panose="020F0502020204030204" pitchFamily="34" charset="0"/>
              </a:rPr>
              <a:t>מהם היתרונות של שימוש באנרגיות חלופיות: שמש, מים, רוח?</a:t>
            </a:r>
          </a:p>
        </p:txBody>
      </p:sp>
      <p:graphicFrame>
        <p:nvGraphicFramePr>
          <p:cNvPr id="3" name="דיאגרמה 2"/>
          <p:cNvGraphicFramePr/>
          <p:nvPr>
            <p:extLst>
              <p:ext uri="{D42A27DB-BD31-4B8C-83A1-F6EECF244321}">
                <p14:modId xmlns:p14="http://schemas.microsoft.com/office/powerpoint/2010/main" val="1551564061"/>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אליפסה 7"/>
          <p:cNvSpPr/>
          <p:nvPr/>
        </p:nvSpPr>
        <p:spPr>
          <a:xfrm>
            <a:off x="3585030" y="4614239"/>
            <a:ext cx="2670627" cy="209861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98172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ממה מורכב גנרטור?</a:t>
            </a:r>
          </a:p>
        </p:txBody>
      </p:sp>
      <p:graphicFrame>
        <p:nvGraphicFramePr>
          <p:cNvPr id="3" name="דיאגרמה 2"/>
          <p:cNvGraphicFramePr/>
          <p:nvPr>
            <p:extLst>
              <p:ext uri="{D42A27DB-BD31-4B8C-83A1-F6EECF244321}">
                <p14:modId xmlns:p14="http://schemas.microsoft.com/office/powerpoint/2010/main" val="2003488453"/>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07881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מייצרים חשמל בתחנות </a:t>
            </a:r>
            <a:r>
              <a:rPr lang="he-IL" dirty="0" err="1"/>
              <a:t>הכח</a:t>
            </a:r>
            <a:endParaRPr lang="he-IL" dirty="0"/>
          </a:p>
        </p:txBody>
      </p:sp>
      <p:sp>
        <p:nvSpPr>
          <p:cNvPr id="3" name="מציין מיקום טקסט 2"/>
          <p:cNvSpPr>
            <a:spLocks noGrp="1"/>
          </p:cNvSpPr>
          <p:nvPr>
            <p:ph type="body" idx="1"/>
          </p:nvPr>
        </p:nvSpPr>
        <p:spPr>
          <a:xfrm>
            <a:off x="694481" y="1928813"/>
            <a:ext cx="11343189" cy="3844925"/>
          </a:xfrm>
        </p:spPr>
        <p:txBody>
          <a:bodyPr>
            <a:normAutofit/>
          </a:bodyPr>
          <a:lstStyle/>
          <a:p>
            <a:pPr marL="228600" indent="0"/>
            <a:endParaRPr lang="he-IL" sz="4000" dirty="0">
              <a:solidFill>
                <a:schemeClr val="tx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685" y="1798524"/>
            <a:ext cx="6328229" cy="474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29563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ממה מורכב גנרטור?</a:t>
            </a:r>
          </a:p>
        </p:txBody>
      </p:sp>
      <p:graphicFrame>
        <p:nvGraphicFramePr>
          <p:cNvPr id="3" name="דיאגרמה 2"/>
          <p:cNvGraphicFramePr/>
          <p:nvPr>
            <p:extLst>
              <p:ext uri="{D42A27DB-BD31-4B8C-83A1-F6EECF244321}">
                <p14:modId xmlns:p14="http://schemas.microsoft.com/office/powerpoint/2010/main" val="3597220973"/>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אליפסה 4"/>
          <p:cNvSpPr/>
          <p:nvPr/>
        </p:nvSpPr>
        <p:spPr>
          <a:xfrm>
            <a:off x="6574973" y="2799953"/>
            <a:ext cx="2670627" cy="209861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16084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אילו פעולות ביתיות אתם יכולים לבצע כדי לחסוך בחשמל?</a:t>
            </a:r>
          </a:p>
        </p:txBody>
      </p:sp>
      <p:graphicFrame>
        <p:nvGraphicFramePr>
          <p:cNvPr id="3" name="דיאגרמה 2"/>
          <p:cNvGraphicFramePr/>
          <p:nvPr>
            <p:extLst>
              <p:ext uri="{D42A27DB-BD31-4B8C-83A1-F6EECF244321}">
                <p14:modId xmlns:p14="http://schemas.microsoft.com/office/powerpoint/2010/main" val="3207379012"/>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29904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6229" y="663126"/>
            <a:ext cx="9605361" cy="720000"/>
          </a:xfrm>
        </p:spPr>
        <p:txBody>
          <a:bodyPr>
            <a:normAutofit fontScale="90000"/>
          </a:bodyPr>
          <a:lstStyle/>
          <a:p>
            <a:r>
              <a:rPr lang="he-IL" dirty="0"/>
              <a:t>חידון</a:t>
            </a:r>
          </a:p>
        </p:txBody>
      </p:sp>
      <p:sp>
        <p:nvSpPr>
          <p:cNvPr id="4"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אילו פעולות ביתיות אתם יכולים לבצע כדי לחסוך בחשמל?</a:t>
            </a:r>
          </a:p>
        </p:txBody>
      </p:sp>
      <p:graphicFrame>
        <p:nvGraphicFramePr>
          <p:cNvPr id="3" name="דיאגרמה 2"/>
          <p:cNvGraphicFramePr/>
          <p:nvPr>
            <p:extLst>
              <p:ext uri="{D42A27DB-BD31-4B8C-83A1-F6EECF244321}">
                <p14:modId xmlns:p14="http://schemas.microsoft.com/office/powerpoint/2010/main" val="827583848"/>
              </p:ext>
            </p:extLst>
          </p:nvPr>
        </p:nvGraphicFramePr>
        <p:xfrm>
          <a:off x="2917372" y="2998410"/>
          <a:ext cx="7039429" cy="3569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אליפסה 4"/>
          <p:cNvSpPr/>
          <p:nvPr/>
        </p:nvSpPr>
        <p:spPr>
          <a:xfrm>
            <a:off x="3570515" y="2798649"/>
            <a:ext cx="2670627" cy="209861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45879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תשלום על צריכת חשמל ביתי</a:t>
            </a:r>
          </a:p>
        </p:txBody>
      </p:sp>
      <p:sp>
        <p:nvSpPr>
          <p:cNvPr id="6" name="מציין מיקום טקסט 2"/>
          <p:cNvSpPr>
            <a:spLocks noGrp="1"/>
          </p:cNvSpPr>
          <p:nvPr>
            <p:ph type="body" idx="1"/>
          </p:nvPr>
        </p:nvSpPr>
        <p:spPr>
          <a:xfrm>
            <a:off x="645611" y="1788858"/>
            <a:ext cx="11343189" cy="3844925"/>
          </a:xfrm>
        </p:spPr>
        <p:txBody>
          <a:bodyPr>
            <a:normAutofit/>
          </a:bodyPr>
          <a:lstStyle/>
          <a:p>
            <a:pPr marL="800100" indent="-571500" algn="r">
              <a:buFont typeface="Wingdings" panose="05000000000000000000" pitchFamily="2" charset="2"/>
              <a:buChar char="Ø"/>
            </a:pPr>
            <a:r>
              <a:rPr lang="he-IL" dirty="0">
                <a:solidFill>
                  <a:schemeClr val="tx1"/>
                </a:solidFill>
              </a:rPr>
              <a:t>אנחנו משלמים לחברת החשמל עבור השימוש בחשמל.</a:t>
            </a:r>
          </a:p>
          <a:p>
            <a:pPr marL="800100" indent="-571500" algn="r">
              <a:buFont typeface="Wingdings" panose="05000000000000000000" pitchFamily="2" charset="2"/>
              <a:buChar char="Ø"/>
            </a:pPr>
            <a:r>
              <a:rPr lang="he-IL" dirty="0">
                <a:solidFill>
                  <a:schemeClr val="tx1"/>
                </a:solidFill>
              </a:rPr>
              <a:t>בכל בית מותקן מונה חשמל שמודד את צריכת החשמל</a:t>
            </a:r>
          </a:p>
          <a:p>
            <a:pPr marL="800100" indent="-571500" algn="r">
              <a:buFont typeface="Wingdings" panose="05000000000000000000" pitchFamily="2" charset="2"/>
              <a:buChar char="Ø"/>
            </a:pPr>
            <a:r>
              <a:rPr lang="he-IL" dirty="0">
                <a:solidFill>
                  <a:schemeClr val="tx1"/>
                </a:solidFill>
              </a:rPr>
              <a:t>על פי כמות האנרגיה החשמלית שנמדדה מתבצע חישוב התשלום</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283" t="33532" r="60510" b="42063"/>
          <a:stretch/>
        </p:blipFill>
        <p:spPr bwMode="auto">
          <a:xfrm>
            <a:off x="928912" y="4209143"/>
            <a:ext cx="3994615" cy="2264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77684" y="6550223"/>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במבט חדש הוצאת רמות</a:t>
            </a:r>
          </a:p>
        </p:txBody>
      </p:sp>
    </p:spTree>
    <p:custDataLst>
      <p:tags r:id="rId1"/>
    </p:custDataLst>
    <p:extLst>
      <p:ext uri="{BB962C8B-B14F-4D97-AF65-F5344CB8AC3E}">
        <p14:creationId xmlns:p14="http://schemas.microsoft.com/office/powerpoint/2010/main" val="2713732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חשבון החשמל הביתי</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9908" r="2030" b="34978"/>
          <a:stretch/>
        </p:blipFill>
        <p:spPr bwMode="auto">
          <a:xfrm>
            <a:off x="0" y="1872343"/>
            <a:ext cx="4742635" cy="3882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מציין מיקום טקסט 2"/>
          <p:cNvSpPr>
            <a:spLocks noGrp="1"/>
          </p:cNvSpPr>
          <p:nvPr>
            <p:ph type="body" idx="1"/>
          </p:nvPr>
        </p:nvSpPr>
        <p:spPr>
          <a:xfrm>
            <a:off x="645611" y="1788858"/>
            <a:ext cx="11343189" cy="3844925"/>
          </a:xfrm>
        </p:spPr>
        <p:txBody>
          <a:bodyPr>
            <a:normAutofit/>
          </a:bodyPr>
          <a:lstStyle/>
          <a:p>
            <a:pPr marL="228600" indent="0" algn="r"/>
            <a:r>
              <a:rPr lang="he-IL" dirty="0">
                <a:solidFill>
                  <a:schemeClr val="tx1"/>
                </a:solidFill>
              </a:rPr>
              <a:t>חפשו בחשבון החשמל:</a:t>
            </a:r>
          </a:p>
          <a:p>
            <a:pPr marL="971550" indent="-742950" algn="r">
              <a:buAutoNum type="arabicPeriod"/>
            </a:pPr>
            <a:r>
              <a:rPr lang="he-IL" dirty="0">
                <a:solidFill>
                  <a:schemeClr val="tx1"/>
                </a:solidFill>
              </a:rPr>
              <a:t>עבור כמה ימי צריכה חשבון זה?</a:t>
            </a:r>
          </a:p>
          <a:p>
            <a:pPr marL="971550" indent="-742950" algn="r">
              <a:buAutoNum type="arabicPeriod"/>
            </a:pPr>
            <a:r>
              <a:rPr lang="he-IL" dirty="0">
                <a:solidFill>
                  <a:schemeClr val="tx1"/>
                </a:solidFill>
              </a:rPr>
              <a:t>מה </a:t>
            </a:r>
            <a:r>
              <a:rPr lang="he-IL" dirty="0" err="1">
                <a:solidFill>
                  <a:schemeClr val="tx1"/>
                </a:solidFill>
              </a:rPr>
              <a:t>היתה</a:t>
            </a:r>
            <a:r>
              <a:rPr lang="he-IL" dirty="0">
                <a:solidFill>
                  <a:schemeClr val="tx1"/>
                </a:solidFill>
              </a:rPr>
              <a:t> צריכת החשמל בימים אלה?</a:t>
            </a:r>
          </a:p>
          <a:p>
            <a:pPr marL="971550" indent="-742950" algn="r">
              <a:buAutoNum type="arabicPeriod"/>
            </a:pPr>
            <a:r>
              <a:rPr lang="he-IL" dirty="0">
                <a:solidFill>
                  <a:schemeClr val="tx1"/>
                </a:solidFill>
              </a:rPr>
              <a:t>מהו הסכום לתשלום?</a:t>
            </a:r>
          </a:p>
          <a:p>
            <a:pPr marL="228600" indent="0" algn="r"/>
            <a:endParaRPr lang="he-IL" dirty="0">
              <a:solidFill>
                <a:schemeClr val="tx1"/>
              </a:solidFill>
            </a:endParaRPr>
          </a:p>
        </p:txBody>
      </p:sp>
      <p:pic>
        <p:nvPicPr>
          <p:cNvPr id="11"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30379" y="731802"/>
            <a:ext cx="1540938" cy="549601"/>
          </a:xfrm>
          <a:prstGeom prst="rect">
            <a:avLst/>
          </a:prstGeom>
        </p:spPr>
      </p:pic>
    </p:spTree>
    <p:custDataLst>
      <p:tags r:id="rId1"/>
    </p:custDataLst>
    <p:extLst>
      <p:ext uri="{BB962C8B-B14F-4D97-AF65-F5344CB8AC3E}">
        <p14:creationId xmlns:p14="http://schemas.microsoft.com/office/powerpoint/2010/main" val="114470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חשבון החשמל הביתי של משפחת כהן</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190" t="19908" r="2030" b="61351"/>
          <a:stretch/>
        </p:blipFill>
        <p:spPr bwMode="auto">
          <a:xfrm>
            <a:off x="1523999" y="1774563"/>
            <a:ext cx="9361715" cy="481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אליפסה 6"/>
          <p:cNvSpPr/>
          <p:nvPr/>
        </p:nvSpPr>
        <p:spPr>
          <a:xfrm>
            <a:off x="5805716" y="3760872"/>
            <a:ext cx="2278742" cy="104930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9" name="אליפסה 8"/>
          <p:cNvSpPr/>
          <p:nvPr/>
        </p:nvSpPr>
        <p:spPr>
          <a:xfrm>
            <a:off x="1850574" y="1733151"/>
            <a:ext cx="2278742" cy="104930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4" name="TextBox 3"/>
          <p:cNvSpPr txBox="1"/>
          <p:nvPr/>
        </p:nvSpPr>
        <p:spPr>
          <a:xfrm>
            <a:off x="145143" y="1828353"/>
            <a:ext cx="1523999"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a:latin typeface="Calibri" panose="020F0502020204030204" pitchFamily="34" charset="0"/>
                <a:cs typeface="Calibri" panose="020F0502020204030204" pitchFamily="34" charset="0"/>
              </a:rPr>
              <a:t>תקופת החשבון</a:t>
            </a:r>
          </a:p>
        </p:txBody>
      </p:sp>
      <p:sp>
        <p:nvSpPr>
          <p:cNvPr id="11" name="TextBox 10"/>
          <p:cNvSpPr txBox="1"/>
          <p:nvPr/>
        </p:nvSpPr>
        <p:spPr>
          <a:xfrm>
            <a:off x="4129316" y="3808472"/>
            <a:ext cx="1523999"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a:latin typeface="Calibri" panose="020F0502020204030204" pitchFamily="34" charset="0"/>
                <a:cs typeface="Calibri" panose="020F0502020204030204" pitchFamily="34" charset="0"/>
              </a:rPr>
              <a:t>מדידת הצריכה</a:t>
            </a:r>
          </a:p>
        </p:txBody>
      </p:sp>
    </p:spTree>
    <p:custDataLst>
      <p:tags r:id="rId1"/>
    </p:custDataLst>
    <p:extLst>
      <p:ext uri="{BB962C8B-B14F-4D97-AF65-F5344CB8AC3E}">
        <p14:creationId xmlns:p14="http://schemas.microsoft.com/office/powerpoint/2010/main" val="2818176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מה עוד לומדים מחשבון החשמל?</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908" r="2030" b="34978"/>
          <a:stretch/>
        </p:blipFill>
        <p:spPr bwMode="auto">
          <a:xfrm>
            <a:off x="0" y="2946399"/>
            <a:ext cx="4778094" cy="391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מציין מיקום טקסט 2"/>
          <p:cNvSpPr>
            <a:spLocks noGrp="1"/>
          </p:cNvSpPr>
          <p:nvPr>
            <p:ph type="body" idx="1"/>
          </p:nvPr>
        </p:nvSpPr>
        <p:spPr>
          <a:xfrm>
            <a:off x="329380" y="1506537"/>
            <a:ext cx="11343189" cy="3844925"/>
          </a:xfrm>
        </p:spPr>
        <p:txBody>
          <a:bodyPr>
            <a:normAutofit/>
          </a:bodyPr>
          <a:lstStyle/>
          <a:p>
            <a:pPr marL="228600" indent="0" algn="r"/>
            <a:r>
              <a:rPr lang="he-IL" dirty="0">
                <a:solidFill>
                  <a:schemeClr val="tx1"/>
                </a:solidFill>
              </a:rPr>
              <a:t>חפשו בחשבון החשמל:</a:t>
            </a:r>
          </a:p>
          <a:p>
            <a:pPr marL="228600" indent="0" algn="r"/>
            <a:r>
              <a:rPr lang="he-IL" dirty="0">
                <a:solidFill>
                  <a:schemeClr val="tx1"/>
                </a:solidFill>
              </a:rPr>
              <a:t>האם צריכת החשמל עלתה או ירדה ביחס לחשבון הקודם?</a:t>
            </a:r>
          </a:p>
          <a:p>
            <a:pPr marL="228600" indent="0" algn="r"/>
            <a:endParaRPr lang="he-IL" dirty="0">
              <a:solidFill>
                <a:schemeClr val="tx1"/>
              </a:solidFill>
            </a:endParaRPr>
          </a:p>
        </p:txBody>
      </p:sp>
    </p:spTree>
    <p:custDataLst>
      <p:tags r:id="rId1"/>
    </p:custDataLst>
    <p:extLst>
      <p:ext uri="{BB962C8B-B14F-4D97-AF65-F5344CB8AC3E}">
        <p14:creationId xmlns:p14="http://schemas.microsoft.com/office/powerpoint/2010/main" val="2077401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השוואת צריכת חשמל תקופתית</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81" t="4609" r="11337" b="24308"/>
          <a:stretch/>
        </p:blipFill>
        <p:spPr bwMode="auto">
          <a:xfrm rot="16200000">
            <a:off x="3759201" y="-1204687"/>
            <a:ext cx="5080000" cy="1071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50021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השוואת צריכת חשמל תקופתית</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81" t="4609" r="11337" b="24308"/>
          <a:stretch/>
        </p:blipFill>
        <p:spPr bwMode="auto">
          <a:xfrm rot="16200000">
            <a:off x="3472737" y="-1240974"/>
            <a:ext cx="5080000" cy="1071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אליפסה 3"/>
          <p:cNvSpPr/>
          <p:nvPr/>
        </p:nvSpPr>
        <p:spPr>
          <a:xfrm rot="16200000">
            <a:off x="6865677" y="4253105"/>
            <a:ext cx="2829450" cy="62411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6" name="אליפסה 5"/>
          <p:cNvSpPr/>
          <p:nvPr/>
        </p:nvSpPr>
        <p:spPr>
          <a:xfrm rot="16200000">
            <a:off x="6068997" y="5013494"/>
            <a:ext cx="2173099" cy="55154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7" name="TextBox 6"/>
          <p:cNvSpPr txBox="1"/>
          <p:nvPr/>
        </p:nvSpPr>
        <p:spPr>
          <a:xfrm>
            <a:off x="8461828" y="2315637"/>
            <a:ext cx="1523999"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a:latin typeface="Calibri" panose="020F0502020204030204" pitchFamily="34" charset="0"/>
                <a:cs typeface="Calibri" panose="020F0502020204030204" pitchFamily="34" charset="0"/>
              </a:rPr>
              <a:t>צריכה גבוהה ביותר</a:t>
            </a:r>
          </a:p>
        </p:txBody>
      </p:sp>
      <p:sp>
        <p:nvSpPr>
          <p:cNvPr id="8" name="TextBox 7"/>
          <p:cNvSpPr txBox="1"/>
          <p:nvPr/>
        </p:nvSpPr>
        <p:spPr>
          <a:xfrm>
            <a:off x="5355777" y="3008134"/>
            <a:ext cx="1523999"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a:latin typeface="Calibri" panose="020F0502020204030204" pitchFamily="34" charset="0"/>
                <a:cs typeface="Calibri" panose="020F0502020204030204" pitchFamily="34" charset="0"/>
              </a:rPr>
              <a:t>צריכה נמוכה ביותר</a:t>
            </a:r>
          </a:p>
        </p:txBody>
      </p:sp>
    </p:spTree>
    <p:custDataLst>
      <p:tags r:id="rId1"/>
    </p:custDataLst>
    <p:extLst>
      <p:ext uri="{BB962C8B-B14F-4D97-AF65-F5344CB8AC3E}">
        <p14:creationId xmlns:p14="http://schemas.microsoft.com/office/powerpoint/2010/main" val="2688422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השוואת צריכת חשמל תקופתית</a:t>
            </a: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81" t="4609" r="11337" b="24308"/>
          <a:stretch/>
        </p:blipFill>
        <p:spPr bwMode="auto">
          <a:xfrm rot="16200000">
            <a:off x="3759201" y="-1204687"/>
            <a:ext cx="5080000" cy="1071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57943" y="748325"/>
            <a:ext cx="1540938" cy="549601"/>
          </a:xfrm>
          <a:prstGeom prst="rect">
            <a:avLst/>
          </a:prstGeom>
        </p:spPr>
      </p:pic>
    </p:spTree>
    <p:custDataLst>
      <p:tags r:id="rId1"/>
    </p:custDataLst>
    <p:extLst>
      <p:ext uri="{BB962C8B-B14F-4D97-AF65-F5344CB8AC3E}">
        <p14:creationId xmlns:p14="http://schemas.microsoft.com/office/powerpoint/2010/main" val="5521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מה נלמד היום?</a:t>
            </a:r>
          </a:p>
        </p:txBody>
      </p:sp>
      <p:sp>
        <p:nvSpPr>
          <p:cNvPr id="4" name="מציין מיקום טקסט 2"/>
          <p:cNvSpPr>
            <a:spLocks noGrp="1"/>
          </p:cNvSpPr>
          <p:nvPr>
            <p:ph type="body" idx="1"/>
          </p:nvPr>
        </p:nvSpPr>
        <p:spPr>
          <a:xfrm>
            <a:off x="694481" y="1928813"/>
            <a:ext cx="11343189" cy="3844925"/>
          </a:xfrm>
        </p:spPr>
        <p:txBody>
          <a:bodyPr>
            <a:normAutofit/>
          </a:bodyPr>
          <a:lstStyle/>
          <a:p>
            <a:pPr marL="800100" indent="-571500" algn="r">
              <a:buFont typeface="Wingdings" pitchFamily="2" charset="2"/>
              <a:buChar char="ü"/>
            </a:pPr>
            <a:r>
              <a:rPr lang="he-IL" dirty="0">
                <a:solidFill>
                  <a:schemeClr val="tx1"/>
                </a:solidFill>
              </a:rPr>
              <a:t>נלמד על הקשר בין מגנטיות וחשמל</a:t>
            </a:r>
          </a:p>
          <a:p>
            <a:pPr marL="800100" indent="-571500" algn="r">
              <a:buFont typeface="Wingdings" pitchFamily="2" charset="2"/>
              <a:buChar char="ü"/>
            </a:pPr>
            <a:r>
              <a:rPr lang="he-IL" dirty="0">
                <a:solidFill>
                  <a:schemeClr val="tx1"/>
                </a:solidFill>
              </a:rPr>
              <a:t>נלמד כיצד מפיקים חשמל בתחנות החשמל</a:t>
            </a:r>
          </a:p>
          <a:p>
            <a:pPr marL="800100" indent="-571500" algn="r">
              <a:buFont typeface="Wingdings" pitchFamily="2" charset="2"/>
              <a:buChar char="ü"/>
            </a:pPr>
            <a:r>
              <a:rPr lang="he-IL" dirty="0">
                <a:solidFill>
                  <a:schemeClr val="tx1"/>
                </a:solidFill>
              </a:rPr>
              <a:t>נכיר אפשרויות חלופיות להפקת חשמל </a:t>
            </a:r>
          </a:p>
        </p:txBody>
      </p:sp>
    </p:spTree>
    <p:custDataLst>
      <p:tags r:id="rId1"/>
    </p:custDataLst>
    <p:extLst>
      <p:ext uri="{BB962C8B-B14F-4D97-AF65-F5344CB8AC3E}">
        <p14:creationId xmlns:p14="http://schemas.microsoft.com/office/powerpoint/2010/main" val="3846349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כיצד נוכל לחסוך בחשמל?</a:t>
            </a:r>
          </a:p>
        </p:txBody>
      </p:sp>
      <p:sp>
        <p:nvSpPr>
          <p:cNvPr id="4" name="מציין מיקום טקסט 2"/>
          <p:cNvSpPr>
            <a:spLocks noGrp="1"/>
          </p:cNvSpPr>
          <p:nvPr>
            <p:ph type="body" idx="1"/>
          </p:nvPr>
        </p:nvSpPr>
        <p:spPr>
          <a:xfrm>
            <a:off x="580571" y="2640013"/>
            <a:ext cx="11457099" cy="4704216"/>
          </a:xfrm>
        </p:spPr>
        <p:txBody>
          <a:bodyPr>
            <a:normAutofit/>
          </a:bodyPr>
          <a:lstStyle/>
          <a:p>
            <a:pPr marL="228600" indent="0" algn="r"/>
            <a:r>
              <a:rPr lang="he-IL" dirty="0">
                <a:solidFill>
                  <a:schemeClr val="tx1"/>
                </a:solidFill>
              </a:rPr>
              <a:t>כיצד תוכל משפחת כהן לחסוך בצריכת החשמל שלה ולצמצם גם את חשבון החשמל?</a:t>
            </a:r>
          </a:p>
          <a:p>
            <a:pPr marL="228600" indent="0" algn="r"/>
            <a:endParaRPr lang="he-IL" dirty="0">
              <a:solidFill>
                <a:schemeClr val="tx1"/>
              </a:solidFill>
            </a:endParaRPr>
          </a:p>
          <a:p>
            <a:pPr marL="228600" indent="0" algn="r"/>
            <a:r>
              <a:rPr lang="he-IL" dirty="0">
                <a:solidFill>
                  <a:schemeClr val="tx1"/>
                </a:solidFill>
              </a:rPr>
              <a:t>כתבו מספר המלצות במחברת</a:t>
            </a:r>
          </a:p>
        </p:txBody>
      </p:sp>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23201" y="663126"/>
            <a:ext cx="1540938" cy="549601"/>
          </a:xfrm>
          <a:prstGeom prst="rect">
            <a:avLst/>
          </a:prstGeom>
        </p:spPr>
      </p:pic>
    </p:spTree>
    <p:custDataLst>
      <p:tags r:id="rId1"/>
    </p:custDataLst>
    <p:extLst>
      <p:ext uri="{BB962C8B-B14F-4D97-AF65-F5344CB8AC3E}">
        <p14:creationId xmlns:p14="http://schemas.microsoft.com/office/powerpoint/2010/main" val="133792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צריכת חשמל נבונה</a:t>
            </a:r>
          </a:p>
        </p:txBody>
      </p:sp>
      <p:sp>
        <p:nvSpPr>
          <p:cNvPr id="4" name="מציין מיקום טקסט 2"/>
          <p:cNvSpPr>
            <a:spLocks noGrp="1"/>
          </p:cNvSpPr>
          <p:nvPr>
            <p:ph type="body" idx="1"/>
          </p:nvPr>
        </p:nvSpPr>
        <p:spPr>
          <a:xfrm>
            <a:off x="734901" y="1711099"/>
            <a:ext cx="11457099" cy="4704216"/>
          </a:xfrm>
        </p:spPr>
        <p:txBody>
          <a:bodyPr>
            <a:normAutofit/>
          </a:bodyPr>
          <a:lstStyle/>
          <a:p>
            <a:pPr marL="800100" indent="-571500" algn="r">
              <a:buFont typeface="Wingdings" panose="05000000000000000000" pitchFamily="2" charset="2"/>
              <a:buChar char="ü"/>
            </a:pPr>
            <a:r>
              <a:rPr lang="he-IL" dirty="0">
                <a:solidFill>
                  <a:schemeClr val="tx1"/>
                </a:solidFill>
              </a:rPr>
              <a:t>להקפיד לכבות אורות ומזגנים בכל פעם שיוצאים מהחדר</a:t>
            </a:r>
          </a:p>
          <a:p>
            <a:pPr marL="800100" indent="-571500" algn="r">
              <a:buFont typeface="Wingdings" panose="05000000000000000000" pitchFamily="2" charset="2"/>
              <a:buChar char="ü"/>
            </a:pPr>
            <a:r>
              <a:rPr lang="he-IL" dirty="0">
                <a:solidFill>
                  <a:schemeClr val="tx1"/>
                </a:solidFill>
              </a:rPr>
              <a:t>להפעיל את מכשירי החשמל רק כאשר הם מלאים לגמרי</a:t>
            </a:r>
          </a:p>
          <a:p>
            <a:pPr marL="800100" indent="-571500" algn="r">
              <a:buFont typeface="Wingdings" panose="05000000000000000000" pitchFamily="2" charset="2"/>
              <a:buChar char="ü"/>
            </a:pPr>
            <a:r>
              <a:rPr lang="he-IL" dirty="0">
                <a:solidFill>
                  <a:schemeClr val="tx1"/>
                </a:solidFill>
              </a:rPr>
              <a:t>להשתמש בתאורה חסכונית (כמו למשל לד)</a:t>
            </a:r>
          </a:p>
          <a:p>
            <a:pPr marL="800100" indent="-571500" algn="r">
              <a:buFont typeface="Wingdings" panose="05000000000000000000" pitchFamily="2" charset="2"/>
              <a:buChar char="ü"/>
            </a:pPr>
            <a:r>
              <a:rPr lang="he-IL" dirty="0">
                <a:solidFill>
                  <a:schemeClr val="tx1"/>
                </a:solidFill>
              </a:rPr>
              <a:t>בחודשי הקיץ להשתמש בדוד השמש ולא החשמל</a:t>
            </a:r>
          </a:p>
          <a:p>
            <a:pPr marL="800100" indent="-571500" algn="r">
              <a:buFont typeface="Wingdings" panose="05000000000000000000" pitchFamily="2" charset="2"/>
              <a:buChar char="ü"/>
            </a:pPr>
            <a:r>
              <a:rPr lang="he-IL" dirty="0">
                <a:solidFill>
                  <a:schemeClr val="tx1"/>
                </a:solidFill>
              </a:rPr>
              <a:t>לרכוש מוצרי חשמל בעלי צריכת חשמל יעילה</a:t>
            </a:r>
          </a:p>
          <a:p>
            <a:pPr marL="228600" indent="0" algn="r"/>
            <a:endParaRPr lang="he-IL" dirty="0">
              <a:solidFill>
                <a:schemeClr val="tx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41401"/>
            <a:ext cx="2119086" cy="391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84083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מסכמים</a:t>
            </a:r>
          </a:p>
        </p:txBody>
      </p:sp>
      <p:sp>
        <p:nvSpPr>
          <p:cNvPr id="4" name="מציין מיקום טקסט 2"/>
          <p:cNvSpPr>
            <a:spLocks noGrp="1"/>
          </p:cNvSpPr>
          <p:nvPr>
            <p:ph type="body" idx="1"/>
          </p:nvPr>
        </p:nvSpPr>
        <p:spPr>
          <a:xfrm>
            <a:off x="580571" y="1928813"/>
            <a:ext cx="11457099" cy="4704216"/>
          </a:xfrm>
        </p:spPr>
        <p:txBody>
          <a:bodyPr>
            <a:normAutofit/>
          </a:bodyPr>
          <a:lstStyle/>
          <a:p>
            <a:pPr marL="800100" indent="-571500" algn="r">
              <a:buFont typeface="Wingdings" pitchFamily="2" charset="2"/>
              <a:buChar char="ü"/>
            </a:pPr>
            <a:r>
              <a:rPr lang="he-IL" dirty="0">
                <a:solidFill>
                  <a:schemeClr val="tx1"/>
                </a:solidFill>
              </a:rPr>
              <a:t>למדנו כיצד ניתן להפיק חשמל באמצעות תנועת סליל נחושת ומגנט</a:t>
            </a:r>
          </a:p>
          <a:p>
            <a:pPr marL="800100" indent="-571500" algn="r">
              <a:buFont typeface="Wingdings" pitchFamily="2" charset="2"/>
              <a:buChar char="ü"/>
            </a:pPr>
            <a:r>
              <a:rPr lang="he-IL" dirty="0">
                <a:solidFill>
                  <a:schemeClr val="tx1"/>
                </a:solidFill>
              </a:rPr>
              <a:t>למדנו כיצד משתמשים בעקרון הפקת החשמל בתחנות החשמל</a:t>
            </a:r>
          </a:p>
          <a:p>
            <a:pPr marL="800100" indent="-571500" algn="r">
              <a:buFont typeface="Wingdings" pitchFamily="2" charset="2"/>
              <a:buChar char="ü"/>
            </a:pPr>
            <a:r>
              <a:rPr lang="he-IL" dirty="0">
                <a:solidFill>
                  <a:schemeClr val="tx1"/>
                </a:solidFill>
              </a:rPr>
              <a:t>הכרנו תחנות חשמל מסוגים שונים, בכולן נעשה שימוש בגנרטור</a:t>
            </a:r>
          </a:p>
          <a:p>
            <a:pPr marL="800100" indent="-571500" algn="r">
              <a:buFont typeface="Wingdings" pitchFamily="2" charset="2"/>
              <a:buChar char="ü"/>
            </a:pPr>
            <a:r>
              <a:rPr lang="he-IL" dirty="0">
                <a:solidFill>
                  <a:schemeClr val="tx1"/>
                </a:solidFill>
              </a:rPr>
              <a:t>למדנו על מקורות אנרגיה מתכלים ומתחדשים ועל יתרונות וחסרונות השימוש בהם </a:t>
            </a:r>
          </a:p>
          <a:p>
            <a:pPr marL="800100" indent="-571500" algn="r">
              <a:buFont typeface="Wingdings" pitchFamily="2" charset="2"/>
              <a:buChar char="ü"/>
            </a:pPr>
            <a:r>
              <a:rPr lang="he-IL" dirty="0">
                <a:solidFill>
                  <a:schemeClr val="tx1"/>
                </a:solidFill>
              </a:rPr>
              <a:t>למדנו כיצד קוראים את חשבון החשמל הביתי וכיצד נשתמש בחשמל בתבונה</a:t>
            </a:r>
          </a:p>
        </p:txBody>
      </p:sp>
    </p:spTree>
    <p:custDataLst>
      <p:tags r:id="rId1"/>
    </p:custDataLst>
    <p:extLst>
      <p:ext uri="{BB962C8B-B14F-4D97-AF65-F5344CB8AC3E}">
        <p14:creationId xmlns:p14="http://schemas.microsoft.com/office/powerpoint/2010/main" val="65718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משימת אתגר</a:t>
            </a:r>
          </a:p>
        </p:txBody>
      </p:sp>
      <p:sp>
        <p:nvSpPr>
          <p:cNvPr id="4" name="מציין מיקום טקסט 2"/>
          <p:cNvSpPr>
            <a:spLocks noGrp="1"/>
          </p:cNvSpPr>
          <p:nvPr>
            <p:ph type="body" idx="1"/>
          </p:nvPr>
        </p:nvSpPr>
        <p:spPr>
          <a:xfrm>
            <a:off x="580571" y="1928813"/>
            <a:ext cx="11457099" cy="4704216"/>
          </a:xfrm>
        </p:spPr>
        <p:txBody>
          <a:bodyPr>
            <a:normAutofit/>
          </a:bodyPr>
          <a:lstStyle/>
          <a:p>
            <a:pPr marL="800100" indent="-571500" algn="r">
              <a:buFont typeface="Wingdings" pitchFamily="2" charset="2"/>
              <a:buChar char="ü"/>
            </a:pPr>
            <a:r>
              <a:rPr lang="he-IL" dirty="0">
                <a:solidFill>
                  <a:schemeClr val="tx1"/>
                </a:solidFill>
              </a:rPr>
              <a:t>הובא לידיעתכם שמתכננים להקים תחנת חשמל הפועלת באמצעות שריפת פחם בעיר ליד חוף הים.</a:t>
            </a:r>
          </a:p>
          <a:p>
            <a:pPr marL="800100" indent="-571500" algn="r">
              <a:buFont typeface="Wingdings" pitchFamily="2" charset="2"/>
              <a:buChar char="ü"/>
            </a:pPr>
            <a:r>
              <a:rPr lang="he-IL" dirty="0">
                <a:solidFill>
                  <a:schemeClr val="tx1"/>
                </a:solidFill>
              </a:rPr>
              <a:t>כתבו מכתב לראש העיר ונסו לשכנע אותו למנוע את הקמת התחנה</a:t>
            </a:r>
          </a:p>
          <a:p>
            <a:pPr marL="800100" indent="-571500" algn="r">
              <a:buFont typeface="Wingdings" pitchFamily="2" charset="2"/>
              <a:buChar char="ü"/>
            </a:pPr>
            <a:r>
              <a:rPr lang="he-IL" dirty="0">
                <a:solidFill>
                  <a:schemeClr val="tx1"/>
                </a:solidFill>
              </a:rPr>
              <a:t>הוסיפו למכתבכם נימוקים למניעת הקמת התחנה והצעות חלופיות</a:t>
            </a:r>
          </a:p>
          <a:p>
            <a:pPr marL="228600" indent="0" algn="r"/>
            <a:endParaRPr lang="he-IL" dirty="0">
              <a:solidFill>
                <a:schemeClr val="tx1"/>
              </a:solidFill>
            </a:endParaRPr>
          </a:p>
          <a:p>
            <a:pPr marL="228600" indent="0"/>
            <a:r>
              <a:rPr lang="he-IL">
                <a:solidFill>
                  <a:schemeClr val="tx1"/>
                </a:solidFill>
              </a:rPr>
              <a:t>בהצלחה!</a:t>
            </a:r>
            <a:endParaRPr lang="he-IL" dirty="0">
              <a:solidFill>
                <a:schemeClr val="tx1"/>
              </a:solidFill>
            </a:endParaRPr>
          </a:p>
        </p:txBody>
      </p:sp>
    </p:spTree>
    <p:custDataLst>
      <p:tags r:id="rId1"/>
    </p:custDataLst>
    <p:extLst>
      <p:ext uri="{BB962C8B-B14F-4D97-AF65-F5344CB8AC3E}">
        <p14:creationId xmlns:p14="http://schemas.microsoft.com/office/powerpoint/2010/main" val="1054526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E577C-C5E6-48DE-A453-2B446B740E84}"/>
              </a:ext>
            </a:extLst>
          </p:cNvPr>
          <p:cNvSpPr txBox="1"/>
          <p:nvPr/>
        </p:nvSpPr>
        <p:spPr>
          <a:xfrm>
            <a:off x="3677730" y="6422536"/>
            <a:ext cx="1421809" cy="323165"/>
          </a:xfrm>
          <a:prstGeom prst="rect">
            <a:avLst/>
          </a:prstGeom>
          <a:noFill/>
        </p:spPr>
        <p:txBody>
          <a:bodyPr wrap="square" rtlCol="1">
            <a:spAutoFit/>
          </a:bodyPr>
          <a:lstStyle/>
          <a:p>
            <a:pPr algn="r"/>
            <a:r>
              <a:rPr lang="en-US" sz="1500" dirty="0">
                <a:solidFill>
                  <a:schemeClr val="bg1"/>
                </a:solidFill>
                <a:latin typeface="Calibri" panose="020F0502020204030204" pitchFamily="34" charset="0"/>
                <a:cs typeface="Calibri" panose="020F0502020204030204" pitchFamily="34" charset="0"/>
              </a:rPr>
              <a:t>pexels.com ,</a:t>
            </a:r>
            <a:endParaRPr lang="he-IL" sz="150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1167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he-IL" sz="5400" b="1" dirty="0">
                <a:solidFill>
                  <a:srgbClr val="00B050"/>
                </a:solidFill>
              </a:rPr>
              <a:t>מה להכין לשיעור?</a:t>
            </a:r>
            <a:endParaRPr sz="5400" b="1" dirty="0">
              <a:solidFill>
                <a:srgbClr val="00B050"/>
              </a:solidFill>
            </a:endParaRP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HYAsQMBIgACEQEDEQH/xAAcAAAABwEBAAAAAAAAAAAAAAAAAgMEBQYHAQj/xABNEAABAwMCAwQHBAUHCAsAAAABAgMEAAUREiEGMUETIlFhBxQycYGR0VKSobEVM0JilCNUgoOT0vAmQ0RVcsLh8hYkJTRFRqOywcTU/8QAGwEBAAIDAQEAAAAAAAAAAAAAAAIEAQMFBgf/xAAxEQACAQMCBAIKAQUAAAAAAAAAAQIDBBEhMQUSUWFBsRMUIjJxgaHB0fCRBjM0QnL/2gAMAwEAAhEDEQA/ANmpJ15tpJU4tKQnnk8qbzZHe7JtRyPaIpmkFJzqrg3vHI0Kjp045xuzbGk2skg1Nivg9jJaXg4OlY2NLJII2qAujYm295gpUVFOUkKwQobgj41TmplyssBqVe3nLe04rRqU5yJBOFBBUOQO+RVmw4rSulh4UumdyM6biajmhkZx154qjP8AE0RduS969FTFHN5L5KSfD2jk/u/hVNu3pAgFZRDLz+Nu0WnSkDyHPFdU1m1a0/aHzoah0rz+5xJIlAlMpaQeicAfhTCRMkuZIfeH9YRQHo/4UPhXmlMydj/vL5/rD9aWTNnI3MyQD076vrQy+x6QoV5zTe5ycAyXz56zSzd9nkgJlPJ89VAehSoDmR864Vp+0PnWGM3m5pTkzndPiVUsm/urVoVN1LPQunJ/GsA21K0qGUqSoeINBTraElS1pSkcyVYFY5bJstMkriPOtLG6lJXgY8+mPfR7rxBBbVrn3AynvBs68fHl8qj7WQaz+kIR/wBLj/2gpJ69Wtn9bcYqPe6msKe4vQtSksNhKOQ1LwTTaLd5VxKxEtjbugZcUSQlseKlEgD3kipA257jLh5lWF3Nsn9xtah8wKOji6wOI1i6sBI5lWU4+YrDBdUdulhPqbry9gzFQuQ4o+CdPdJ/pU7VwlxrOeU7As70dkpwhK5SGlE/aI15T7s+WTUJ1qdNpTklnqwk2bnAv1ouLi24NyivOIUUqQhwZBHMY8RUkK8yXHhDiyzNqkfoeSyG8FS47qXeXUhKicczVz9GHpHlh1FsvzjkhlfdjOhIKk7cj4jakKtOp7kk/gw01ubTQpH1lH2V/doVsBFut6JCwpZPeODmuKWhI3PzoXUKLjyEHC1DKD54FIsxMpCnlkgjcdK+f39uqVeSjtl+ZdpvMcs52zjytEdIwOajyFNbjcGLLFcedcUteN/FXlilZc1DA7FjGvGyRTBNvVJIdmAKV4EZGPdVeGItSlt9WbcLGpmkqJbpU12WwhNrf3W6lDWuO6kn2VtjGrJOBjfJ23xiucQ2Y2m5rigs9poS4tgSEqMcqHsKJxy8fMVeOMLhauGJ6Ew/+sT0pLjEXmll0+y4s9dI9lPjuehGatPSBLdUrUt6SordW4rKlk887V7+1q+lpKcdntk58lh4CpLzfNSEgfacT9aewrtFQopluoTt+sQ4T+AQfzpzbbIlxrU5DaUM9G8mpyNYIKhj9DFZ6gMGrSIZIgzbM6N7sc/FP+5SDj1oRnF07Ty7ZSMf+krNW9rhaK4AU2JCf9qMfpRxwrHSoZsST7oef92s47DmRShOtI5TT/FL/wDy0Ez7OPalrx5SVj/61X1PCkcJ1Cxsk+cMf3aMOGoyFDPD7CvL1JP92mH0McyKEJtmcICrkWk/aL7jmPh6unPzpvJfsqFpxdXX0g5PYxlBXu7xHz/A8q0r/ou0UlTVqgoA/ZMVAP5UkLJGQQV21tJz+zDRj8qYY5kUV+/W54IQ3JKIiG0hLTzDji9QGCThYSSeeSevIDApsq8wsANOsgdP+xmT+KnCas9x4JS4uRIbMdIKtWgxdOM+G4rO5CWytSUJCcHpyNYyZROuXprQQiYlRGcJ/QsVsfe3P4VGPyJE7sY4cU6NQ7NhCQE6yeiE4GT44zUee7sqrb6J4KLhx1bw6ApEfXIIPilPd+Sik/CtNxWVGlKo/BN/wSSy8GycA8GROFrchTiG3Lo6gesv88fuJPRI/Hn4AWo46U3nesGFI9SKBK7NXYlYynXjbIyNs+dUx/iG/NTlw1KYTIQ+oJb9SUrtkgxxhKgvYgvnvYI7pO2K+cKFe/qSqOS5u/7sXNILBeVVltz4RFv9IkKXF2gy1Le04wGlgZWPccgj4jpU3NuvEqHXGu2holRFN4bTFWpEhTi3kIbOF7ZSGnNj3eu1SvFMlhMq3RlAKdMltzST+wFpBz5HOK6fB4Vra8hFNNSznHZZ/GCFTEosuHZVylN/GhXuSpgY3ABI7TbI2qDk3FaHUMIQVajgnoKnbohTkRxKPaI2qFt0REdkajrWRuo8ya8bx2Kp3Km9mvqXKDXKHj29DbnbL7y1dTSd8uKbRaJs9xIUI7KndP2iBsPjsKepOPdVX9JhJ4Guw69kN/6Yrk269NXhGezaX1Jzbw2YE7cH5Et6ZJcLkh1ZWtZ/aJ50g5IecVrU6oHppPKkEnehX0dJLRFEexTOfc0xXpSlDc6FHb8aEiRPjuFt+VNQvnhSj/eqd4OiSbktESFhKUkuyXSNkjkkHxzvsMZ8QMmp9jgpN24gtlplLcQ9OecfeX3S6xHQjYHGQMkHxGSNzgmq3rK9P6J7/UtVY2sKUVGTdR7rwS/fuZ8ZklXObJPvWfrRVPLUMKkyD7/+atPvfoZua72+zYVxWoKEpDJmysuu4SNSiEpOO9noKrMb0a8SyLrcrd6uy0u2pSqS848A2EqBUkgjdWQDyG3XFWiqVJWlXtOOH3p/40UIR1Ur7g+tW6y+jTim7xGZrUFuPCdbDiJMp9DaSk7g4zncHwp1fvRZxBZbI5d1vW+ZFbAK/U3lLUATjO6QDuehNAUjQ39pf3B9aAS39pX3B9au59FXEybrDtaxCTMkx1yCgv7MoSpKSVEDHNQ9nNVC5Q1264y4Lq0LcjPLZWpsnSopUQSM9NqAbaQOWPlSgXtvSddoBRPfHuq9ehju8dNDxiu/kKorJwTV49Dh/wAvY3nHd/8AbVHif+FV/wCX5Eoe8j0COdUmW3xF+kYwkT4jUiS3IbWtEPPqjKNZDqV6+6FYYyg8z7ji6qUEjJ9w86SW6Uk6ltoA6HKj+FfP7L0qy4RTXV483p3wXJYK5Zr5cnJkBE9TCmpUZTi0NxHG1tHYoJJURhQPs4BBIG9RPHDT6eK7HJaSpQdacaKfNK21D8/wq0z0yZUqK6xJQWmV6lNYIKhyJ89s7UBEbm3ODIdTqVFUrs99hqG58/YHzrv8NoqN3ColhvO2MbPp+6GqbfK0yz7eVCkqFeuKwlK/VqPlUQk7AnNS0z9Qv3VDJ2AJ+FeQ/qP+9BdvuWaGzDlR69OlZ16WOKYrFtk2KPh6W+kB7B2YTkHf9445dBuemZH0i8XosVvMKE8P0rISOzxv2CTzWfA88ee/SsTebfbDnrSV9o539S+a8ndWetS4LwvnauKuy2XXv8DFWp/qhgnnQzQRzoV64rjiDcJlvcLkGU9HWoYJaWU59/jS0e93WNKelx7lLakvN9m4+h5QWpOQcaueNhTCujYg4Bx0PWscqznGowab6KeG7gi9o4vvxchWqClTypUslJfJSQMZ3I3znrjG+au794de4Iv1+QhaJXEsr1W2sq2WUqAYaG/XAWv41ifEPFN74kWk3me6+2g5bZGENo9yBgDbbOM1fvR1xC5e77GncXXqFFtVjRmFGWW2EBwjSkJSANWlIJ6kYHjWQG9J/C5TcbLw1w7HuFyuDcftZCnH3HsJ2Qj2jpQnuq8OlSdykL4N4RtPBUNlV3vjkhEmbEialaUBwOFG2SM4SnlyyeoqhXzj68yOIb1PtM56E1cVhOW8BfZIyGwFc07bnSRuahrJxHd7FKkS7VMLEmQkodf0JWsgnJ7ygSMnnjnQG5O36Zw3GmcYcatxI95kRvVbda2FZIbCirB3O5UQVEbAJHXavPbzzj7zjzyyt1xRWtR6qJyTSs+dMuUlUm4SnpUhXN15wrUfiab0AMnfBropZcVxMFEwlPZOOqaAzvqSATt/SFICgFEczUxwtfnuGr7HurDKHlNBSVNLOApKhg79Khgd6CzkVCcI1IOEllMbHprhm9yL3YY13kxUxVyQrsWkr16Ug41ZwNz+VPCO6TzqJ4Leak8E2F1lQ0CIlsgfaTsr8QalwdJzjI8+teDvoKnXdKKxGOyL9L3ciWSleoe0OXlUpbUgrK8YyM/lUWrc5PI+FSVpB14ScpCBnyOf8fKr/BE3Xx8yNw/ZJShXaFevKQhM/UL91Z5x5xgzwxbwloJduL4IYaPJI+2r90fidvHF9vL/AKra5UjSVdkypekczgZxXlWfKncRXV64S1ErdOck91A6JHkBXKu+HRurqFSp7sV/LybIz5Y4Qm5KlT7iubLeW9JdVqW4vcqP08uVWNydHkcNyYbiGdTSCtDDp06FfbZV+bZ59D+zUQ3bsYIdTkVydHWlk6s4Owxvk9BXSSWiRAg0+1QpQNndVEI33rYYC1ovo74YtN6tkd+5Wxb4duC4q30TFoLYDXaaigJxp2xnVzNZ5gU/bvE5qzqtDUhSISpHrBQkAErKdHtc8Y6cqrXVKpVp8tOXK+uv2JRaT1LrbI/CM+dbrZbLPIuBkoSZy2nHC5G06gopyNwdSVHHRON81PI4BtJuk+2I4bluojRe7cTJWEqf7NJ0hAPUqzufLFY+hwtq1NrWhXik4NcU6pedbjis88qqtUsarfsVWlju9c77r4eZlSXijSeBuFrRc+HY8m5WtDy5BkpTITKdSoFtJUO4MJxt41Oq4K4eTJaYXw8kOKuDMdITOew82poOOKGSPYSSduejHXFYv3T0NO7rc5V3mqm3J5T8hSUpKyAMgDA5ADkKjVsa86jkqrSfx0108fl4BSWNjVrpwnw3Fstwks2ZptTEKS+iUZjiglxLhSyNJVhWoAnkRtjrWccVX8cQTGJCbfHhBllLOhhKQFBOySSAOSQkY5DG2OVQvd+z+NG7vQH4n/hW+2tHSblObk/DOdM/NmHLIqZThgphkJ7NDpdBxvkgD5bUiKHP3UdtGo1dIhRzri6WSwtQJQnUM88131R1R72E/GgNH9EfGUS3suWC8PhmO452kV9Z7rajzST0B5+/Na640tJ7qdaTyKd815dVCITlJJPhT+18TX20MFm3XWUw1jHZheUj3A8vhXJvuFQuZc6eGbadVwPRU5xm3wnplzeEaIynK3FHHy86hPRVe/09Ovk8NqaTJfC20KPsoSlKUj5DfzJrBrne7reCk3S4SZQScpS64SlJ8QOQra/QM1mwOvKG4fdQk+I7h/P8622PD4WieNWzFSo5mp4oV2hXRNZHXwgWyTqxgtkb8t9qwribhRu3NC52tJXbVEdoOaoqj+yrxScjCvAjyJ1r0hSuws7TWvQHpCQtWcBKRkkk+8JrL+GOMUW64GBcCgJc7mpe6NB5A/aQc58snHUHXPPgZRWA1p9ofHFWOyx2LHBb4juDXaSXSW7NDI/WL5F5Q+yOnz6pqw3Dhu3reNwTKSzYWcrmxwQpbShghpJ6heoYI6HzFVq83Fy7z1zn0hGU9my0nkw0OSB/81GJJlKnRHI7il7rSTlRAxg/DamSkoJzyq2uuISnATUK+hkuH+RTjy2ramQIrs0eP413QjxqdtVtVcbjGhwIgekvLwlCidOOpV4JA3NWFu38NyJb9tZjl6NFQEKuLCv5ZxzfUtDf7aB4DJxvvzBsFB7NHSuiOs+yw6r3IqSmMx40t9hpbMlDaylLzW6XB0Io0ctoYdfWhelC0ICWnNBJUFHOcHloPTrWQRgivHlFe+7QWwpv9c042egUnGatzFnuUkNn1OWlDjYdHaXVHsnkdOjP4URfCs0dko2l5XbnuEXBnCuuc6KAqOlHga7pR4GrRceGn4EB2ZNtT7TLRTqIuLeTlWkYARk70jAszU6UqPbYkl1xLDbykrnNpOFoSrbLe+CoDby8aAr2EeB+VKtNqdOlA0jqasY4czIMcxv5VLYUpJuKAQNRQRjsuYWkpPnjxpOTYWIiHXHEoSpltS1ITcUasA4P+Z552HieWaAjkMJaGyj86kLRCgSnHzcZhjoQgaNK0pKlE+YOQBk/LcZqx8P8JWy62iPOdeuDSngolCX2yBhRHPs/KnB4TsbLzjZTd3NGNSy81p3256BVR3tFScM6o0O4pptZ1IWVbuHIrUhMec7KUA7ocEhGxSMowkI72o4SRnxO2KaSLbw3GZakuvyJUgLQlxhEhCUklGVHITskL7ucnA33q8W3gmxSXIw7OXpeKPaf3AVjwHPepOfwNwVAjPvSXH9LGO0SmUVKTlQSO6PMgVXnxa3g1HVt9EbaUlVTcfAzKZD4UEOQqHLkSHyHOw1qVkDSdGcNgZ1gbE8jnyrU/QUonhbSRjQ87jzyRUDdeE+Cm7Vc02yFKXPYguyG1Ldc7pShK/HSSAtCseBqx+g4f5NysJKUpklKMjmnAOfPcn5VatrqNwnKKax10Jyjg0ehXaFWTBmPpquT0SDAjRWkSlvrX2sQoUoqb273dOwzgfGsXnx1tuvYS0kx/aQVZ31BJ0nG+5zj39BXoz0jsKb4eenx2gZEXvhWnKgNxz8BnPwrzrOdTq7vtE5V/j50Atab9e7alSYFxfitHOWkLyknxKTkfhSKp0pSipT26jk4SAPkBimwcyaKtwDmcUAsuU8ebhNIqeWo7qJpFbgzzonapzzoB/DuMyGH/VJLjPbtlp0oOCpB5pz4UilxaAAhakgctJximvap8R8672qfEfOgHKVHlTpgNvQ5MdUhplxTja0qd1YISlwHkDv3x+NRnbDoRj30O2Hin50Bc3p9mOtSWIqllTYHazZK+6FZUCcH3DbmSeeBSCrlZg44pNvtg7qg2grkFKSQMZw1vyPIjIOM1Uw7nYHPkN6OkPK5MuEeIQaAsl0n2WRFksQ40Nla1J7J8rf1IAI/Z7LG+/X9o1GSPVXXUrRcUJIZaR+qcxlLaUnfGeafCo7sZBOzDx9zZ+lKCLLPKHIP9Ur6UBJWtcKG865JchStTSkIQ404pKVHGF4KN8Y5bc+dOlTbcuMtlSLeFKbUntG4BSUk6tx5jKcf7PmahPVJn8yk/wBir6UZMOcf9BlH+oV9KAv1j4stVvtUaGTJcLKAkqS0ACevM0FcV2pTi1rcuygok6E4CRk7DGvlVFRDngYECZ/YK+lHEK4f6vm/w6/pVT1KjzOWNWV/VqeW+po8H0hWqK+w4qJcVpaIO6Wyo489fOn8r0n2GSl0foq6IU6UlTja0IX3SCNwvyG3XrWViDcOlunfwy/pRk2+4/6tnfwy/pWmfCrWbTaend/k3UoqkmoF7HGnDkOPJFrsc1t5yKuO32sjKE6kIRnGo7kNt5PM6fM1dfRBdWJVn9SbQltyM2kaAAO7k7j5nz8c8ziQttyP/hs/+Fc+lXj0Um6w+MIaHLdNaiutLYWtUZxIGRqySRgd5Iq1Rt4UU+Tx6tvzJuTZvFCh2R+0aFbzAo4hLgKFpCkEd5JGQfKq+7wJwm4cq4dtoP7sdKfyrlCgElej7hE/+X4H9nigngDhNHs8P2/4sg/nQoVkCieB+F0HKLDbgfKOn6Uu3wpYW/YtEEe5hP0rtCgF02C1J9m3xR7mhRv0JbRyhR/uCuUKA7+hbf8AzRn7tAWeCOUdA+FChQBhaoX83R8qOLZDHKO192hQoYDiDHHJlsf0a76oyP8ANI+6KFChkMIzQ5No+VGDKB+yn5UKFYAYNp8BXdA8KFCgOhNdx5mhQoAYo1ChQAxQoUKA/9k="/>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latin typeface="Calibri" panose="020F0502020204030204" pitchFamily="34" charset="0"/>
              <a:cs typeface="Calibri" panose="020F0502020204030204" pitchFamily="34" charset="0"/>
            </a:endParaRPr>
          </a:p>
        </p:txBody>
      </p:sp>
      <p:sp>
        <p:nvSpPr>
          <p:cNvPr id="3" name="TextBox 2"/>
          <p:cNvSpPr txBox="1"/>
          <p:nvPr/>
        </p:nvSpPr>
        <p:spPr>
          <a:xfrm>
            <a:off x="1883353" y="2115569"/>
            <a:ext cx="9214091" cy="1200329"/>
          </a:xfrm>
          <a:prstGeom prst="rect">
            <a:avLst/>
          </a:prstGeom>
          <a:noFill/>
        </p:spPr>
        <p:txBody>
          <a:bodyPr wrap="square" rtlCol="1">
            <a:spAutoFit/>
          </a:bodyPr>
          <a:lstStyle/>
          <a:p>
            <a:pPr algn="r" rtl="1"/>
            <a:r>
              <a:rPr lang="he-IL" sz="3600" dirty="0">
                <a:latin typeface="Calibri" panose="020F0502020204030204" pitchFamily="34" charset="0"/>
                <a:cs typeface="Calibri" panose="020F0502020204030204" pitchFamily="34" charset="0"/>
              </a:rPr>
              <a:t>מחברת</a:t>
            </a:r>
          </a:p>
          <a:p>
            <a:pPr algn="r" rtl="1"/>
            <a:r>
              <a:rPr lang="he-IL" sz="3600" dirty="0">
                <a:latin typeface="Calibri" panose="020F0502020204030204" pitchFamily="34" charset="0"/>
                <a:cs typeface="Calibri" panose="020F0502020204030204" pitchFamily="34" charset="0"/>
              </a:rPr>
              <a:t>כלי כתיבה</a:t>
            </a:r>
          </a:p>
        </p:txBody>
      </p:sp>
      <p:pic>
        <p:nvPicPr>
          <p:cNvPr id="1026" name="Picture 2" descr="תמונת וקטור רשימת דלי | וקטורים לשימוש ציבור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34" y="1904757"/>
            <a:ext cx="3068637" cy="29037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72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מתנסים: אנחנו מפיקים חשמל </a:t>
            </a:r>
          </a:p>
        </p:txBody>
      </p:sp>
      <p:sp>
        <p:nvSpPr>
          <p:cNvPr id="4" name="מציין מיקום טקסט 2"/>
          <p:cNvSpPr>
            <a:spLocks noGrp="1"/>
          </p:cNvSpPr>
          <p:nvPr>
            <p:ph type="body" idx="1"/>
          </p:nvPr>
        </p:nvSpPr>
        <p:spPr>
          <a:xfrm>
            <a:off x="188686" y="1957841"/>
            <a:ext cx="11343189" cy="3844925"/>
          </a:xfrm>
        </p:spPr>
        <p:txBody>
          <a:bodyPr>
            <a:normAutofit/>
          </a:bodyPr>
          <a:lstStyle/>
          <a:p>
            <a:pPr marL="228600" indent="0" algn="r"/>
            <a:r>
              <a:rPr lang="he-IL" dirty="0">
                <a:solidFill>
                  <a:schemeClr val="tx1"/>
                </a:solidFill>
              </a:rPr>
              <a:t>ציוד: מד זרם רגיש, סליל נחושת, מגנט, חוטים מוליכים</a:t>
            </a:r>
          </a:p>
          <a:p>
            <a:pPr marL="228600" indent="0" algn="r"/>
            <a:endParaRPr lang="he-IL" dirty="0">
              <a:solidFill>
                <a:schemeClr val="tx1"/>
              </a:solidFill>
            </a:endParaRPr>
          </a:p>
          <a:p>
            <a:pPr marL="228600" indent="0" algn="r"/>
            <a:r>
              <a:rPr lang="he-IL" dirty="0">
                <a:solidFill>
                  <a:schemeClr val="tx1"/>
                </a:solidFill>
              </a:rPr>
              <a:t>נחבר את הרכיבים במעגל החשמלי</a:t>
            </a:r>
          </a:p>
          <a:p>
            <a:pPr marL="228600" indent="0" algn="r"/>
            <a:r>
              <a:rPr lang="he-IL" dirty="0">
                <a:solidFill>
                  <a:schemeClr val="tx1"/>
                </a:solidFill>
              </a:rPr>
              <a:t>האם זורם זרם במעגל?</a:t>
            </a: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328" t="33482" r="37840" b="14137"/>
          <a:stretch/>
        </p:blipFill>
        <p:spPr bwMode="auto">
          <a:xfrm>
            <a:off x="188686" y="3218514"/>
            <a:ext cx="4180114" cy="294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2857" y="6371771"/>
            <a:ext cx="3585029" cy="307777"/>
          </a:xfrm>
          <a:prstGeom prst="rect">
            <a:avLst/>
          </a:prstGeom>
          <a:noFill/>
        </p:spPr>
        <p:txBody>
          <a:bodyPr wrap="square" rtlCol="1">
            <a:spAutoFit/>
          </a:bodyPr>
          <a:lstStyle/>
          <a:p>
            <a:r>
              <a:rPr lang="he-IL" dirty="0">
                <a:latin typeface="Calibri" panose="020F0502020204030204" pitchFamily="34" charset="0"/>
                <a:cs typeface="Calibri" panose="020F0502020204030204" pitchFamily="34" charset="0"/>
              </a:rPr>
              <a:t>תמונה מתוך במבט חדש לכיתה ו', הוצאת רמות</a:t>
            </a:r>
          </a:p>
        </p:txBody>
      </p:sp>
      <p:sp>
        <p:nvSpPr>
          <p:cNvPr id="5" name="אליפסה 4"/>
          <p:cNvSpPr/>
          <p:nvPr/>
        </p:nvSpPr>
        <p:spPr>
          <a:xfrm>
            <a:off x="11234056" y="2598058"/>
            <a:ext cx="95794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latin typeface="Calibri" panose="020F0502020204030204" pitchFamily="34" charset="0"/>
                <a:cs typeface="Calibri" panose="020F0502020204030204" pitchFamily="34" charset="0"/>
              </a:rPr>
              <a:t>1</a:t>
            </a:r>
          </a:p>
        </p:txBody>
      </p:sp>
    </p:spTree>
    <p:custDataLst>
      <p:tags r:id="rId1"/>
    </p:custDataLst>
    <p:extLst>
      <p:ext uri="{BB962C8B-B14F-4D97-AF65-F5344CB8AC3E}">
        <p14:creationId xmlns:p14="http://schemas.microsoft.com/office/powerpoint/2010/main" val="362384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מתנסים: אנחנו מפיקים חשמל </a:t>
            </a:r>
          </a:p>
        </p:txBody>
      </p:sp>
      <p:sp>
        <p:nvSpPr>
          <p:cNvPr id="4" name="מציין מיקום טקסט 2"/>
          <p:cNvSpPr>
            <a:spLocks noGrp="1"/>
          </p:cNvSpPr>
          <p:nvPr>
            <p:ph type="body" idx="1"/>
          </p:nvPr>
        </p:nvSpPr>
        <p:spPr>
          <a:xfrm>
            <a:off x="188686" y="3013075"/>
            <a:ext cx="11343189" cy="3844925"/>
          </a:xfrm>
        </p:spPr>
        <p:txBody>
          <a:bodyPr>
            <a:normAutofit/>
          </a:bodyPr>
          <a:lstStyle/>
          <a:p>
            <a:pPr marL="228600" indent="0" algn="r"/>
            <a:endParaRPr lang="he-IL" dirty="0">
              <a:solidFill>
                <a:schemeClr val="tx1"/>
              </a:solidFill>
            </a:endParaRPr>
          </a:p>
          <a:p>
            <a:pPr marL="228600" indent="0" algn="r"/>
            <a:r>
              <a:rPr lang="he-IL" dirty="0">
                <a:solidFill>
                  <a:schemeClr val="tx1"/>
                </a:solidFill>
              </a:rPr>
              <a:t>נניע את המגנט הלוך ושוב ביחס לסליל</a:t>
            </a:r>
          </a:p>
          <a:p>
            <a:pPr marL="228600" indent="0" algn="r"/>
            <a:r>
              <a:rPr lang="he-IL" dirty="0">
                <a:solidFill>
                  <a:schemeClr val="tx1"/>
                </a:solidFill>
              </a:rPr>
              <a:t>האם זורם זרם במעגל?</a:t>
            </a: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328" t="33482" r="37840" b="14137"/>
          <a:stretch/>
        </p:blipFill>
        <p:spPr bwMode="auto">
          <a:xfrm>
            <a:off x="188686" y="3218514"/>
            <a:ext cx="4180114" cy="294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אליפסה 5"/>
          <p:cNvSpPr/>
          <p:nvPr/>
        </p:nvSpPr>
        <p:spPr>
          <a:xfrm>
            <a:off x="10421256" y="2362172"/>
            <a:ext cx="95794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latin typeface="Calibri" panose="020F0502020204030204" pitchFamily="34" charset="0"/>
                <a:cs typeface="Calibri" panose="020F0502020204030204" pitchFamily="34" charset="0"/>
              </a:rPr>
              <a:t>2</a:t>
            </a:r>
          </a:p>
        </p:txBody>
      </p:sp>
    </p:spTree>
    <p:custDataLst>
      <p:tags r:id="rId1"/>
    </p:custDataLst>
    <p:extLst>
      <p:ext uri="{BB962C8B-B14F-4D97-AF65-F5344CB8AC3E}">
        <p14:creationId xmlns:p14="http://schemas.microsoft.com/office/powerpoint/2010/main" val="34916992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4223</TotalTime>
  <Words>3441</Words>
  <Application>Microsoft Office PowerPoint</Application>
  <PresentationFormat>מסך רחב</PresentationFormat>
  <Paragraphs>490</Paragraphs>
  <Slides>64</Slides>
  <Notes>63</Notes>
  <HiddenSlides>0</HiddenSlides>
  <MMClips>11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64</vt:i4>
      </vt:variant>
    </vt:vector>
  </HeadingPairs>
  <TitlesOfParts>
    <vt:vector size="69" baseType="lpstr">
      <vt:lpstr>Guttman Yad</vt:lpstr>
      <vt:lpstr>Calibri</vt:lpstr>
      <vt:lpstr>Arial</vt:lpstr>
      <vt:lpstr>Wingdings</vt:lpstr>
      <vt:lpstr>Office Theme</vt:lpstr>
      <vt:lpstr>מצגת של PowerPoint‏</vt:lpstr>
      <vt:lpstr>משתמשים בחשמל</vt:lpstr>
      <vt:lpstr>משתמשים בחשמל</vt:lpstr>
      <vt:lpstr>משתמשים בחשמל</vt:lpstr>
      <vt:lpstr>מייצרים חשמל בתחנות הכח</vt:lpstr>
      <vt:lpstr>מה נלמד היום?</vt:lpstr>
      <vt:lpstr>מה להכין לשיעור?</vt:lpstr>
      <vt:lpstr>מתנסים: אנחנו מפיקים חשמל </vt:lpstr>
      <vt:lpstr>מתנסים: אנחנו מפיקים חשמל </vt:lpstr>
      <vt:lpstr>מתנסים: אנחנו מפיקים חשמל </vt:lpstr>
      <vt:lpstr>מסכמים תוצאות</vt:lpstr>
      <vt:lpstr>מסכמים תוצאות</vt:lpstr>
      <vt:lpstr>מסיקים מסקנות</vt:lpstr>
      <vt:lpstr>מחולל חשמל ידני (גנרטור)</vt:lpstr>
      <vt:lpstr>דינמו  - גנרטור קטן</vt:lpstr>
      <vt:lpstr>משערים</vt:lpstr>
      <vt:lpstr>מחולל חשמל ענק בתחנת החשמל</vt:lpstr>
      <vt:lpstr>טורבינה – הגלגל המניע</vt:lpstr>
      <vt:lpstr>כיצד מסובבים טורבינה?</vt:lpstr>
      <vt:lpstr>סיבוב טורבינה באמצעות קיטור</vt:lpstr>
      <vt:lpstr>1. תחנת חשמל קיטורית</vt:lpstr>
      <vt:lpstr>שלבי הפקת חשמל בתחנה קיטורית</vt:lpstr>
      <vt:lpstr>שלבי הפקת חשמל בתחנה קיטורית</vt:lpstr>
      <vt:lpstr>שלבי הפקת חשמל בתחנה קיטורית</vt:lpstr>
      <vt:lpstr>שלבי הפקת חשמל בתחנה קיטורית</vt:lpstr>
      <vt:lpstr>שלבי הפקת חשמל בתחנה קיטורית</vt:lpstr>
      <vt:lpstr>כיצד מסובבים טורבינה?</vt:lpstr>
      <vt:lpstr>בעיות סביבתיות בהפקת חשמל מחומרי דלק</vt:lpstr>
      <vt:lpstr>בעיות סביבתיות בהפקת חשמל מחומרי דלק</vt:lpstr>
      <vt:lpstr>בעיות סביבתיות בהפקת חשמל מחומרי דלק</vt:lpstr>
      <vt:lpstr>פתרונות לבעיות הסביבתיות</vt:lpstr>
      <vt:lpstr>פתרונות לבעיות הסביבתיות</vt:lpstr>
      <vt:lpstr>פתרונות לבעיות הסביבתיות</vt:lpstr>
      <vt:lpstr>פתרונות לבעיות הסביבתיות</vt:lpstr>
      <vt:lpstr>2. הפקת חשמל באמצעות טורבינת רוח</vt:lpstr>
      <vt:lpstr>שלבי הפקת חשמל באמצעות טורבינת רוח</vt:lpstr>
      <vt:lpstr>חושבים וכותבים</vt:lpstr>
      <vt:lpstr>חושבים וכותבים</vt:lpstr>
      <vt:lpstr>3. הפקת חשמל באמצעות נפילת מים</vt:lpstr>
      <vt:lpstr>שלבי הפקת חשמל בתחנה הידרואלקטרית</vt:lpstr>
      <vt:lpstr>3. הפקת חשמל בשימוש באנרגית השמש</vt:lpstr>
      <vt:lpstr>שלבי הפקת חשמל בשימוש במגדל השמש</vt:lpstr>
      <vt:lpstr>מגוון דרכים להפקת חשמל</vt:lpstr>
      <vt:lpstr>מגוון דרכים להפקת חשמל</vt:lpstr>
      <vt:lpstr>חידון</vt:lpstr>
      <vt:lpstr>חידון</vt:lpstr>
      <vt:lpstr>חידון</vt:lpstr>
      <vt:lpstr>חידון</vt:lpstr>
      <vt:lpstr>חידון</vt:lpstr>
      <vt:lpstr>חידון</vt:lpstr>
      <vt:lpstr>חידון</vt:lpstr>
      <vt:lpstr>חידון</vt:lpstr>
      <vt:lpstr>תשלום על צריכת חשמל ביתי</vt:lpstr>
      <vt:lpstr>חשבון החשמל הביתי</vt:lpstr>
      <vt:lpstr>חשבון החשמל הביתי של משפחת כהן</vt:lpstr>
      <vt:lpstr>מה עוד לומדים מחשבון החשמל?</vt:lpstr>
      <vt:lpstr>השוואת צריכת חשמל תקופתית</vt:lpstr>
      <vt:lpstr>השוואת צריכת חשמל תקופתית</vt:lpstr>
      <vt:lpstr>השוואת צריכת חשמל תקופתית</vt:lpstr>
      <vt:lpstr>כיצד נוכל לחסוך בחשמל?</vt:lpstr>
      <vt:lpstr>צריכת חשמל נבונה</vt:lpstr>
      <vt:lpstr>מסכמים</vt:lpstr>
      <vt:lpstr>משימת אתגר</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efrat</cp:lastModifiedBy>
  <cp:revision>429</cp:revision>
  <dcterms:created xsi:type="dcterms:W3CDTF">2020-03-11T07:11:19Z</dcterms:created>
  <dcterms:modified xsi:type="dcterms:W3CDTF">2020-06-25T08:15:21Z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A1FD5BF6-7B19-406D-A104-184B53D9AFE5</vt:lpwstr>
  </property>
  <property fmtid="{D5CDD505-2E9C-101B-9397-08002B2CF9AE}" pid="3" name="ArticulatePath">
    <vt:lpwstr>אלי סבח מפיקים אנרגיה חשמלית 24-5</vt:lpwstr>
  </property>
</Properties>
</file>