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385" r:id="rId2"/>
    <p:sldId id="302" r:id="rId3"/>
    <p:sldId id="386" r:id="rId4"/>
    <p:sldId id="387" r:id="rId5"/>
    <p:sldId id="388" r:id="rId6"/>
    <p:sldId id="390" r:id="rId7"/>
    <p:sldId id="391" r:id="rId8"/>
    <p:sldId id="315" r:id="rId9"/>
    <p:sldId id="329" r:id="rId10"/>
    <p:sldId id="314" r:id="rId11"/>
    <p:sldId id="310" r:id="rId12"/>
    <p:sldId id="348" r:id="rId13"/>
    <p:sldId id="311" r:id="rId14"/>
    <p:sldId id="317" r:id="rId15"/>
    <p:sldId id="332" r:id="rId16"/>
    <p:sldId id="333" r:id="rId17"/>
    <p:sldId id="331" r:id="rId18"/>
    <p:sldId id="318" r:id="rId19"/>
    <p:sldId id="354" r:id="rId20"/>
    <p:sldId id="392" r:id="rId21"/>
    <p:sldId id="334" r:id="rId22"/>
    <p:sldId id="393" r:id="rId23"/>
    <p:sldId id="394" r:id="rId24"/>
    <p:sldId id="353" r:id="rId25"/>
    <p:sldId id="352" r:id="rId26"/>
    <p:sldId id="355" r:id="rId27"/>
    <p:sldId id="320" r:id="rId28"/>
    <p:sldId id="336" r:id="rId29"/>
    <p:sldId id="337" r:id="rId30"/>
    <p:sldId id="338" r:id="rId31"/>
    <p:sldId id="359" r:id="rId32"/>
    <p:sldId id="395" r:id="rId33"/>
    <p:sldId id="361" r:id="rId34"/>
    <p:sldId id="396" r:id="rId35"/>
    <p:sldId id="397" r:id="rId36"/>
    <p:sldId id="398" r:id="rId37"/>
    <p:sldId id="399" r:id="rId38"/>
    <p:sldId id="379" r:id="rId39"/>
    <p:sldId id="400" r:id="rId40"/>
    <p:sldId id="416" r:id="rId41"/>
    <p:sldId id="412" r:id="rId42"/>
    <p:sldId id="420" r:id="rId43"/>
    <p:sldId id="411" r:id="rId44"/>
    <p:sldId id="421" r:id="rId45"/>
    <p:sldId id="413" r:id="rId46"/>
    <p:sldId id="422" r:id="rId47"/>
    <p:sldId id="414" r:id="rId48"/>
    <p:sldId id="423" r:id="rId49"/>
    <p:sldId id="415" r:id="rId50"/>
    <p:sldId id="424" r:id="rId51"/>
    <p:sldId id="417" r:id="rId52"/>
    <p:sldId id="425" r:id="rId53"/>
    <p:sldId id="418" r:id="rId54"/>
    <p:sldId id="426" r:id="rId55"/>
    <p:sldId id="427" r:id="rId56"/>
    <p:sldId id="419" r:id="rId57"/>
    <p:sldId id="350" r:id="rId58"/>
  </p:sldIdLst>
  <p:sldSz cx="12192000" cy="6858000"/>
  <p:notesSz cx="6858000" cy="9144000"/>
  <p:embeddedFontLst>
    <p:embeddedFont>
      <p:font typeface="Calibri" panose="020F050202020403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024">
          <p15:clr>
            <a:srgbClr val="A4A3A4"/>
          </p15:clr>
        </p15:guide>
        <p15:guide id="2" pos="3863">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igPMszHxDdxnXXV2fRhwXjI5sIm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37" clrIdx="0"/>
  <p:cmAuthor id="1" name="Windows User" initials="WU"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סגנון ערכת נושא 2 - הדגשה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סגנון ערכת נושא 1 - הדגשה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11" autoAdjust="0"/>
    <p:restoredTop sz="86047" autoAdjust="0"/>
  </p:normalViewPr>
  <p:slideViewPr>
    <p:cSldViewPr snapToGrid="0">
      <p:cViewPr>
        <p:scale>
          <a:sx n="66" d="100"/>
          <a:sy n="66" d="100"/>
        </p:scale>
        <p:origin x="-714"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0B461D-9008-457F-B153-90191D1E932D}" type="doc">
      <dgm:prSet loTypeId="urn:microsoft.com/office/officeart/2005/8/layout/chevron1" loCatId="process" qsTypeId="urn:microsoft.com/office/officeart/2005/8/quickstyle/3d1" qsCatId="3D" csTypeId="urn:microsoft.com/office/officeart/2005/8/colors/colorful2" csCatId="colorful" phldr="1"/>
      <dgm:spPr/>
    </dgm:pt>
    <dgm:pt modelId="{250EACE9-BE0E-4B18-AD41-7A32DBED073D}">
      <dgm:prSet phldrT="[טקסט]"/>
      <dgm:spPr/>
      <dgm:t>
        <a:bodyPr/>
        <a:lstStyle/>
        <a:p>
          <a:pPr rtl="1"/>
          <a:r>
            <a:rPr lang="he-IL" dirty="0" smtClean="0"/>
            <a:t>מים חמים</a:t>
          </a:r>
          <a:endParaRPr lang="he-IL" dirty="0"/>
        </a:p>
      </dgm:t>
    </dgm:pt>
    <dgm:pt modelId="{2A54C9B5-9CA3-48C7-BD39-10744AA2C7A3}" type="parTrans" cxnId="{66E2C9C4-D3A1-4C7E-9830-FF183352C4C1}">
      <dgm:prSet/>
      <dgm:spPr/>
      <dgm:t>
        <a:bodyPr/>
        <a:lstStyle/>
        <a:p>
          <a:pPr rtl="1"/>
          <a:endParaRPr lang="he-IL"/>
        </a:p>
      </dgm:t>
    </dgm:pt>
    <dgm:pt modelId="{CEB45EA3-93B5-4B2D-86FB-A671C64C74D1}" type="sibTrans" cxnId="{66E2C9C4-D3A1-4C7E-9830-FF183352C4C1}">
      <dgm:prSet/>
      <dgm:spPr/>
      <dgm:t>
        <a:bodyPr/>
        <a:lstStyle/>
        <a:p>
          <a:pPr rtl="1"/>
          <a:endParaRPr lang="he-IL"/>
        </a:p>
      </dgm:t>
    </dgm:pt>
    <dgm:pt modelId="{9A597AD6-2E1A-4D7A-9789-689B77493A56}">
      <dgm:prSet phldrT="[טקסט]"/>
      <dgm:spPr/>
      <dgm:t>
        <a:bodyPr/>
        <a:lstStyle/>
        <a:p>
          <a:pPr rtl="1"/>
          <a:r>
            <a:rPr lang="he-IL" dirty="0" smtClean="0"/>
            <a:t>מים פושרים</a:t>
          </a:r>
          <a:endParaRPr lang="he-IL" dirty="0"/>
        </a:p>
      </dgm:t>
    </dgm:pt>
    <dgm:pt modelId="{AAA3EB4A-4113-4EDF-AAD1-8E593CA27458}" type="parTrans" cxnId="{131AC4D6-20DD-42B3-BBF1-92F354623539}">
      <dgm:prSet/>
      <dgm:spPr/>
      <dgm:t>
        <a:bodyPr/>
        <a:lstStyle/>
        <a:p>
          <a:pPr rtl="1"/>
          <a:endParaRPr lang="he-IL"/>
        </a:p>
      </dgm:t>
    </dgm:pt>
    <dgm:pt modelId="{8F9F7978-9071-4BE8-A103-D9218AE665C8}" type="sibTrans" cxnId="{131AC4D6-20DD-42B3-BBF1-92F354623539}">
      <dgm:prSet/>
      <dgm:spPr/>
      <dgm:t>
        <a:bodyPr/>
        <a:lstStyle/>
        <a:p>
          <a:pPr rtl="1"/>
          <a:endParaRPr lang="he-IL"/>
        </a:p>
      </dgm:t>
    </dgm:pt>
    <dgm:pt modelId="{F76A7B07-C458-4DF9-BF14-009B70DA7EE7}">
      <dgm:prSet phldrT="[טקסט]"/>
      <dgm:spPr/>
      <dgm:t>
        <a:bodyPr/>
        <a:lstStyle/>
        <a:p>
          <a:pPr rtl="1"/>
          <a:r>
            <a:rPr lang="he-IL" dirty="0" smtClean="0"/>
            <a:t>תחושת </a:t>
          </a:r>
          <a:r>
            <a:rPr lang="he-IL" dirty="0" smtClean="0">
              <a:solidFill>
                <a:schemeClr val="tx1"/>
              </a:solidFill>
            </a:rPr>
            <a:t>קור</a:t>
          </a:r>
          <a:endParaRPr lang="he-IL" dirty="0">
            <a:solidFill>
              <a:schemeClr val="tx1"/>
            </a:solidFill>
          </a:endParaRPr>
        </a:p>
      </dgm:t>
    </dgm:pt>
    <dgm:pt modelId="{C804E5B8-D5FC-4F84-B1BC-B0C918A1C5A1}" type="parTrans" cxnId="{13B3A696-A427-4B6D-8983-D6F8B25A4AE5}">
      <dgm:prSet/>
      <dgm:spPr/>
      <dgm:t>
        <a:bodyPr/>
        <a:lstStyle/>
        <a:p>
          <a:pPr rtl="1"/>
          <a:endParaRPr lang="he-IL"/>
        </a:p>
      </dgm:t>
    </dgm:pt>
    <dgm:pt modelId="{353E4923-B006-4C2E-99FE-02C699E17282}" type="sibTrans" cxnId="{13B3A696-A427-4B6D-8983-D6F8B25A4AE5}">
      <dgm:prSet/>
      <dgm:spPr/>
      <dgm:t>
        <a:bodyPr/>
        <a:lstStyle/>
        <a:p>
          <a:pPr rtl="1"/>
          <a:endParaRPr lang="he-IL"/>
        </a:p>
      </dgm:t>
    </dgm:pt>
    <dgm:pt modelId="{0491AEB9-9E32-4F1F-B336-B506BB038352}" type="pres">
      <dgm:prSet presAssocID="{CA0B461D-9008-457F-B153-90191D1E932D}" presName="Name0" presStyleCnt="0">
        <dgm:presLayoutVars>
          <dgm:dir val="rev"/>
          <dgm:animLvl val="lvl"/>
          <dgm:resizeHandles val="exact"/>
        </dgm:presLayoutVars>
      </dgm:prSet>
      <dgm:spPr/>
    </dgm:pt>
    <dgm:pt modelId="{A8990B72-1595-43CC-95A0-9FB3B62EF9D7}" type="pres">
      <dgm:prSet presAssocID="{250EACE9-BE0E-4B18-AD41-7A32DBED073D}" presName="parTxOnly" presStyleLbl="node1" presStyleIdx="0" presStyleCnt="3">
        <dgm:presLayoutVars>
          <dgm:chMax val="0"/>
          <dgm:chPref val="0"/>
          <dgm:bulletEnabled val="1"/>
        </dgm:presLayoutVars>
      </dgm:prSet>
      <dgm:spPr/>
      <dgm:t>
        <a:bodyPr/>
        <a:lstStyle/>
        <a:p>
          <a:pPr rtl="1"/>
          <a:endParaRPr lang="he-IL"/>
        </a:p>
      </dgm:t>
    </dgm:pt>
    <dgm:pt modelId="{0E8F25B1-4ED8-49ED-98D3-C0D44777E4AD}" type="pres">
      <dgm:prSet presAssocID="{CEB45EA3-93B5-4B2D-86FB-A671C64C74D1}" presName="parTxOnlySpace" presStyleCnt="0"/>
      <dgm:spPr/>
    </dgm:pt>
    <dgm:pt modelId="{90CAD004-C5C1-4ABC-92D4-E70B49B0276E}" type="pres">
      <dgm:prSet presAssocID="{9A597AD6-2E1A-4D7A-9789-689B77493A56}" presName="parTxOnly" presStyleLbl="node1" presStyleIdx="1" presStyleCnt="3">
        <dgm:presLayoutVars>
          <dgm:chMax val="0"/>
          <dgm:chPref val="0"/>
          <dgm:bulletEnabled val="1"/>
        </dgm:presLayoutVars>
      </dgm:prSet>
      <dgm:spPr/>
      <dgm:t>
        <a:bodyPr/>
        <a:lstStyle/>
        <a:p>
          <a:pPr rtl="1"/>
          <a:endParaRPr lang="he-IL"/>
        </a:p>
      </dgm:t>
    </dgm:pt>
    <dgm:pt modelId="{CC76A282-FE2F-4D17-AAEA-24A87CCE5692}" type="pres">
      <dgm:prSet presAssocID="{8F9F7978-9071-4BE8-A103-D9218AE665C8}" presName="parTxOnlySpace" presStyleCnt="0"/>
      <dgm:spPr/>
    </dgm:pt>
    <dgm:pt modelId="{EA6990BE-56D3-4144-85C3-865E4124D5AD}" type="pres">
      <dgm:prSet presAssocID="{F76A7B07-C458-4DF9-BF14-009B70DA7EE7}" presName="parTxOnly" presStyleLbl="node1" presStyleIdx="2" presStyleCnt="3">
        <dgm:presLayoutVars>
          <dgm:chMax val="0"/>
          <dgm:chPref val="0"/>
          <dgm:bulletEnabled val="1"/>
        </dgm:presLayoutVars>
      </dgm:prSet>
      <dgm:spPr/>
      <dgm:t>
        <a:bodyPr/>
        <a:lstStyle/>
        <a:p>
          <a:pPr rtl="1"/>
          <a:endParaRPr lang="he-IL"/>
        </a:p>
      </dgm:t>
    </dgm:pt>
  </dgm:ptLst>
  <dgm:cxnLst>
    <dgm:cxn modelId="{131AC4D6-20DD-42B3-BBF1-92F354623539}" srcId="{CA0B461D-9008-457F-B153-90191D1E932D}" destId="{9A597AD6-2E1A-4D7A-9789-689B77493A56}" srcOrd="1" destOrd="0" parTransId="{AAA3EB4A-4113-4EDF-AAD1-8E593CA27458}" sibTransId="{8F9F7978-9071-4BE8-A103-D9218AE665C8}"/>
    <dgm:cxn modelId="{D4CDF7FF-BB76-4840-997C-F227B8AF8202}" type="presOf" srcId="{CA0B461D-9008-457F-B153-90191D1E932D}" destId="{0491AEB9-9E32-4F1F-B336-B506BB038352}" srcOrd="0" destOrd="0" presId="urn:microsoft.com/office/officeart/2005/8/layout/chevron1"/>
    <dgm:cxn modelId="{66E2C9C4-D3A1-4C7E-9830-FF183352C4C1}" srcId="{CA0B461D-9008-457F-B153-90191D1E932D}" destId="{250EACE9-BE0E-4B18-AD41-7A32DBED073D}" srcOrd="0" destOrd="0" parTransId="{2A54C9B5-9CA3-48C7-BD39-10744AA2C7A3}" sibTransId="{CEB45EA3-93B5-4B2D-86FB-A671C64C74D1}"/>
    <dgm:cxn modelId="{66B50AC1-7582-4D15-A679-FC32AE89EAC9}" type="presOf" srcId="{F76A7B07-C458-4DF9-BF14-009B70DA7EE7}" destId="{EA6990BE-56D3-4144-85C3-865E4124D5AD}" srcOrd="0" destOrd="0" presId="urn:microsoft.com/office/officeart/2005/8/layout/chevron1"/>
    <dgm:cxn modelId="{F2C3806E-132A-44FE-BEE1-BE9A4834BAF1}" type="presOf" srcId="{250EACE9-BE0E-4B18-AD41-7A32DBED073D}" destId="{A8990B72-1595-43CC-95A0-9FB3B62EF9D7}" srcOrd="0" destOrd="0" presId="urn:microsoft.com/office/officeart/2005/8/layout/chevron1"/>
    <dgm:cxn modelId="{6EF631F0-5124-43D6-B5CB-83DAF3A48EED}" type="presOf" srcId="{9A597AD6-2E1A-4D7A-9789-689B77493A56}" destId="{90CAD004-C5C1-4ABC-92D4-E70B49B0276E}" srcOrd="0" destOrd="0" presId="urn:microsoft.com/office/officeart/2005/8/layout/chevron1"/>
    <dgm:cxn modelId="{13B3A696-A427-4B6D-8983-D6F8B25A4AE5}" srcId="{CA0B461D-9008-457F-B153-90191D1E932D}" destId="{F76A7B07-C458-4DF9-BF14-009B70DA7EE7}" srcOrd="2" destOrd="0" parTransId="{C804E5B8-D5FC-4F84-B1BC-B0C918A1C5A1}" sibTransId="{353E4923-B006-4C2E-99FE-02C699E17282}"/>
    <dgm:cxn modelId="{C5A61F5E-3236-4693-A4AB-D1137E9E43BD}" type="presParOf" srcId="{0491AEB9-9E32-4F1F-B336-B506BB038352}" destId="{A8990B72-1595-43CC-95A0-9FB3B62EF9D7}" srcOrd="0" destOrd="0" presId="urn:microsoft.com/office/officeart/2005/8/layout/chevron1"/>
    <dgm:cxn modelId="{D5AF1C6B-1EB5-42ED-927B-1D78864BE9F4}" type="presParOf" srcId="{0491AEB9-9E32-4F1F-B336-B506BB038352}" destId="{0E8F25B1-4ED8-49ED-98D3-C0D44777E4AD}" srcOrd="1" destOrd="0" presId="urn:microsoft.com/office/officeart/2005/8/layout/chevron1"/>
    <dgm:cxn modelId="{F3B5E9BA-21AA-4A48-81CE-99A48E530219}" type="presParOf" srcId="{0491AEB9-9E32-4F1F-B336-B506BB038352}" destId="{90CAD004-C5C1-4ABC-92D4-E70B49B0276E}" srcOrd="2" destOrd="0" presId="urn:microsoft.com/office/officeart/2005/8/layout/chevron1"/>
    <dgm:cxn modelId="{A92F1864-61A1-49F7-812C-F6D505049A24}" type="presParOf" srcId="{0491AEB9-9E32-4F1F-B336-B506BB038352}" destId="{CC76A282-FE2F-4D17-AAEA-24A87CCE5692}" srcOrd="3" destOrd="0" presId="urn:microsoft.com/office/officeart/2005/8/layout/chevron1"/>
    <dgm:cxn modelId="{BF4FDEE9-F2A3-449A-BCCE-DBAFBAEEC6BE}" type="presParOf" srcId="{0491AEB9-9E32-4F1F-B336-B506BB038352}" destId="{EA6990BE-56D3-4144-85C3-865E4124D5AD}"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B461D-9008-457F-B153-90191D1E932D}" type="doc">
      <dgm:prSet loTypeId="urn:microsoft.com/office/officeart/2005/8/layout/chevron1" loCatId="process" qsTypeId="urn:microsoft.com/office/officeart/2005/8/quickstyle/3d1" qsCatId="3D" csTypeId="urn:microsoft.com/office/officeart/2005/8/colors/colorful2" csCatId="colorful" phldr="1"/>
      <dgm:spPr/>
    </dgm:pt>
    <dgm:pt modelId="{250EACE9-BE0E-4B18-AD41-7A32DBED073D}">
      <dgm:prSet phldrT="[טקסט]"/>
      <dgm:spPr/>
      <dgm:t>
        <a:bodyPr/>
        <a:lstStyle/>
        <a:p>
          <a:pPr rtl="1"/>
          <a:r>
            <a:rPr lang="he-IL" dirty="0" smtClean="0"/>
            <a:t>מים קרים</a:t>
          </a:r>
          <a:endParaRPr lang="he-IL" dirty="0"/>
        </a:p>
      </dgm:t>
    </dgm:pt>
    <dgm:pt modelId="{2A54C9B5-9CA3-48C7-BD39-10744AA2C7A3}" type="parTrans" cxnId="{66E2C9C4-D3A1-4C7E-9830-FF183352C4C1}">
      <dgm:prSet/>
      <dgm:spPr/>
      <dgm:t>
        <a:bodyPr/>
        <a:lstStyle/>
        <a:p>
          <a:pPr rtl="1"/>
          <a:endParaRPr lang="he-IL"/>
        </a:p>
      </dgm:t>
    </dgm:pt>
    <dgm:pt modelId="{CEB45EA3-93B5-4B2D-86FB-A671C64C74D1}" type="sibTrans" cxnId="{66E2C9C4-D3A1-4C7E-9830-FF183352C4C1}">
      <dgm:prSet/>
      <dgm:spPr/>
      <dgm:t>
        <a:bodyPr/>
        <a:lstStyle/>
        <a:p>
          <a:pPr rtl="1"/>
          <a:endParaRPr lang="he-IL"/>
        </a:p>
      </dgm:t>
    </dgm:pt>
    <dgm:pt modelId="{9A597AD6-2E1A-4D7A-9789-689B77493A56}">
      <dgm:prSet phldrT="[טקסט]"/>
      <dgm:spPr/>
      <dgm:t>
        <a:bodyPr/>
        <a:lstStyle/>
        <a:p>
          <a:pPr rtl="1"/>
          <a:r>
            <a:rPr lang="he-IL" dirty="0" smtClean="0"/>
            <a:t>מים פושרים</a:t>
          </a:r>
          <a:endParaRPr lang="he-IL" dirty="0"/>
        </a:p>
      </dgm:t>
    </dgm:pt>
    <dgm:pt modelId="{AAA3EB4A-4113-4EDF-AAD1-8E593CA27458}" type="parTrans" cxnId="{131AC4D6-20DD-42B3-BBF1-92F354623539}">
      <dgm:prSet/>
      <dgm:spPr/>
      <dgm:t>
        <a:bodyPr/>
        <a:lstStyle/>
        <a:p>
          <a:pPr rtl="1"/>
          <a:endParaRPr lang="he-IL"/>
        </a:p>
      </dgm:t>
    </dgm:pt>
    <dgm:pt modelId="{8F9F7978-9071-4BE8-A103-D9218AE665C8}" type="sibTrans" cxnId="{131AC4D6-20DD-42B3-BBF1-92F354623539}">
      <dgm:prSet/>
      <dgm:spPr/>
      <dgm:t>
        <a:bodyPr/>
        <a:lstStyle/>
        <a:p>
          <a:pPr rtl="1"/>
          <a:endParaRPr lang="he-IL"/>
        </a:p>
      </dgm:t>
    </dgm:pt>
    <dgm:pt modelId="{F76A7B07-C458-4DF9-BF14-009B70DA7EE7}">
      <dgm:prSet phldrT="[טקסט]"/>
      <dgm:spPr/>
      <dgm:t>
        <a:bodyPr/>
        <a:lstStyle/>
        <a:p>
          <a:pPr rtl="1"/>
          <a:r>
            <a:rPr lang="he-IL" dirty="0" smtClean="0"/>
            <a:t>תחושת </a:t>
          </a:r>
          <a:r>
            <a:rPr lang="he-IL" dirty="0" smtClean="0">
              <a:solidFill>
                <a:schemeClr val="tx1"/>
              </a:solidFill>
            </a:rPr>
            <a:t>חום</a:t>
          </a:r>
          <a:endParaRPr lang="he-IL" dirty="0">
            <a:solidFill>
              <a:schemeClr val="tx1"/>
            </a:solidFill>
          </a:endParaRPr>
        </a:p>
      </dgm:t>
    </dgm:pt>
    <dgm:pt modelId="{C804E5B8-D5FC-4F84-B1BC-B0C918A1C5A1}" type="parTrans" cxnId="{13B3A696-A427-4B6D-8983-D6F8B25A4AE5}">
      <dgm:prSet/>
      <dgm:spPr/>
      <dgm:t>
        <a:bodyPr/>
        <a:lstStyle/>
        <a:p>
          <a:pPr rtl="1"/>
          <a:endParaRPr lang="he-IL"/>
        </a:p>
      </dgm:t>
    </dgm:pt>
    <dgm:pt modelId="{353E4923-B006-4C2E-99FE-02C699E17282}" type="sibTrans" cxnId="{13B3A696-A427-4B6D-8983-D6F8B25A4AE5}">
      <dgm:prSet/>
      <dgm:spPr/>
      <dgm:t>
        <a:bodyPr/>
        <a:lstStyle/>
        <a:p>
          <a:pPr rtl="1"/>
          <a:endParaRPr lang="he-IL"/>
        </a:p>
      </dgm:t>
    </dgm:pt>
    <dgm:pt modelId="{0491AEB9-9E32-4F1F-B336-B506BB038352}" type="pres">
      <dgm:prSet presAssocID="{CA0B461D-9008-457F-B153-90191D1E932D}" presName="Name0" presStyleCnt="0">
        <dgm:presLayoutVars>
          <dgm:dir val="rev"/>
          <dgm:animLvl val="lvl"/>
          <dgm:resizeHandles val="exact"/>
        </dgm:presLayoutVars>
      </dgm:prSet>
      <dgm:spPr/>
    </dgm:pt>
    <dgm:pt modelId="{A8990B72-1595-43CC-95A0-9FB3B62EF9D7}" type="pres">
      <dgm:prSet presAssocID="{250EACE9-BE0E-4B18-AD41-7A32DBED073D}" presName="parTxOnly" presStyleLbl="node1" presStyleIdx="0" presStyleCnt="3">
        <dgm:presLayoutVars>
          <dgm:chMax val="0"/>
          <dgm:chPref val="0"/>
          <dgm:bulletEnabled val="1"/>
        </dgm:presLayoutVars>
      </dgm:prSet>
      <dgm:spPr/>
      <dgm:t>
        <a:bodyPr/>
        <a:lstStyle/>
        <a:p>
          <a:pPr rtl="1"/>
          <a:endParaRPr lang="he-IL"/>
        </a:p>
      </dgm:t>
    </dgm:pt>
    <dgm:pt modelId="{0E8F25B1-4ED8-49ED-98D3-C0D44777E4AD}" type="pres">
      <dgm:prSet presAssocID="{CEB45EA3-93B5-4B2D-86FB-A671C64C74D1}" presName="parTxOnlySpace" presStyleCnt="0"/>
      <dgm:spPr/>
    </dgm:pt>
    <dgm:pt modelId="{90CAD004-C5C1-4ABC-92D4-E70B49B0276E}" type="pres">
      <dgm:prSet presAssocID="{9A597AD6-2E1A-4D7A-9789-689B77493A56}" presName="parTxOnly" presStyleLbl="node1" presStyleIdx="1" presStyleCnt="3">
        <dgm:presLayoutVars>
          <dgm:chMax val="0"/>
          <dgm:chPref val="0"/>
          <dgm:bulletEnabled val="1"/>
        </dgm:presLayoutVars>
      </dgm:prSet>
      <dgm:spPr/>
      <dgm:t>
        <a:bodyPr/>
        <a:lstStyle/>
        <a:p>
          <a:pPr rtl="1"/>
          <a:endParaRPr lang="he-IL"/>
        </a:p>
      </dgm:t>
    </dgm:pt>
    <dgm:pt modelId="{CC76A282-FE2F-4D17-AAEA-24A87CCE5692}" type="pres">
      <dgm:prSet presAssocID="{8F9F7978-9071-4BE8-A103-D9218AE665C8}" presName="parTxOnlySpace" presStyleCnt="0"/>
      <dgm:spPr/>
    </dgm:pt>
    <dgm:pt modelId="{EA6990BE-56D3-4144-85C3-865E4124D5AD}" type="pres">
      <dgm:prSet presAssocID="{F76A7B07-C458-4DF9-BF14-009B70DA7EE7}" presName="parTxOnly" presStyleLbl="node1" presStyleIdx="2" presStyleCnt="3" custLinFactX="-54120" custLinFactNeighborX="-100000" custLinFactNeighborY="1251">
        <dgm:presLayoutVars>
          <dgm:chMax val="0"/>
          <dgm:chPref val="0"/>
          <dgm:bulletEnabled val="1"/>
        </dgm:presLayoutVars>
      </dgm:prSet>
      <dgm:spPr/>
      <dgm:t>
        <a:bodyPr/>
        <a:lstStyle/>
        <a:p>
          <a:pPr rtl="1"/>
          <a:endParaRPr lang="he-IL"/>
        </a:p>
      </dgm:t>
    </dgm:pt>
  </dgm:ptLst>
  <dgm:cxnLst>
    <dgm:cxn modelId="{66E2C9C4-D3A1-4C7E-9830-FF183352C4C1}" srcId="{CA0B461D-9008-457F-B153-90191D1E932D}" destId="{250EACE9-BE0E-4B18-AD41-7A32DBED073D}" srcOrd="0" destOrd="0" parTransId="{2A54C9B5-9CA3-48C7-BD39-10744AA2C7A3}" sibTransId="{CEB45EA3-93B5-4B2D-86FB-A671C64C74D1}"/>
    <dgm:cxn modelId="{13B3A696-A427-4B6D-8983-D6F8B25A4AE5}" srcId="{CA0B461D-9008-457F-B153-90191D1E932D}" destId="{F76A7B07-C458-4DF9-BF14-009B70DA7EE7}" srcOrd="2" destOrd="0" parTransId="{C804E5B8-D5FC-4F84-B1BC-B0C918A1C5A1}" sibTransId="{353E4923-B006-4C2E-99FE-02C699E17282}"/>
    <dgm:cxn modelId="{25062B6E-19C9-4131-AE21-2905D6DA1791}" type="presOf" srcId="{CA0B461D-9008-457F-B153-90191D1E932D}" destId="{0491AEB9-9E32-4F1F-B336-B506BB038352}" srcOrd="0" destOrd="0" presId="urn:microsoft.com/office/officeart/2005/8/layout/chevron1"/>
    <dgm:cxn modelId="{2731B431-CA71-4799-BF57-A5305D232A11}" type="presOf" srcId="{250EACE9-BE0E-4B18-AD41-7A32DBED073D}" destId="{A8990B72-1595-43CC-95A0-9FB3B62EF9D7}" srcOrd="0" destOrd="0" presId="urn:microsoft.com/office/officeart/2005/8/layout/chevron1"/>
    <dgm:cxn modelId="{D0462D08-98D7-401C-A72F-E7FADFA53F93}" type="presOf" srcId="{9A597AD6-2E1A-4D7A-9789-689B77493A56}" destId="{90CAD004-C5C1-4ABC-92D4-E70B49B0276E}" srcOrd="0" destOrd="0" presId="urn:microsoft.com/office/officeart/2005/8/layout/chevron1"/>
    <dgm:cxn modelId="{131AC4D6-20DD-42B3-BBF1-92F354623539}" srcId="{CA0B461D-9008-457F-B153-90191D1E932D}" destId="{9A597AD6-2E1A-4D7A-9789-689B77493A56}" srcOrd="1" destOrd="0" parTransId="{AAA3EB4A-4113-4EDF-AAD1-8E593CA27458}" sibTransId="{8F9F7978-9071-4BE8-A103-D9218AE665C8}"/>
    <dgm:cxn modelId="{B9F90017-695F-4DA7-8350-F5EB669DF2A2}" type="presOf" srcId="{F76A7B07-C458-4DF9-BF14-009B70DA7EE7}" destId="{EA6990BE-56D3-4144-85C3-865E4124D5AD}" srcOrd="0" destOrd="0" presId="urn:microsoft.com/office/officeart/2005/8/layout/chevron1"/>
    <dgm:cxn modelId="{E2C0EAED-1416-4070-89FE-663DD394C93C}" type="presParOf" srcId="{0491AEB9-9E32-4F1F-B336-B506BB038352}" destId="{A8990B72-1595-43CC-95A0-9FB3B62EF9D7}" srcOrd="0" destOrd="0" presId="urn:microsoft.com/office/officeart/2005/8/layout/chevron1"/>
    <dgm:cxn modelId="{50A76ABA-0D9E-4650-98A9-D896D7646377}" type="presParOf" srcId="{0491AEB9-9E32-4F1F-B336-B506BB038352}" destId="{0E8F25B1-4ED8-49ED-98D3-C0D44777E4AD}" srcOrd="1" destOrd="0" presId="urn:microsoft.com/office/officeart/2005/8/layout/chevron1"/>
    <dgm:cxn modelId="{5CA803A3-DB34-4E1A-AE88-B9D8A81C2F76}" type="presParOf" srcId="{0491AEB9-9E32-4F1F-B336-B506BB038352}" destId="{90CAD004-C5C1-4ABC-92D4-E70B49B0276E}" srcOrd="2" destOrd="0" presId="urn:microsoft.com/office/officeart/2005/8/layout/chevron1"/>
    <dgm:cxn modelId="{D31B1635-0AAB-475C-967E-0762D0320C7F}" type="presParOf" srcId="{0491AEB9-9E32-4F1F-B336-B506BB038352}" destId="{CC76A282-FE2F-4D17-AAEA-24A87CCE5692}" srcOrd="3" destOrd="0" presId="urn:microsoft.com/office/officeart/2005/8/layout/chevron1"/>
    <dgm:cxn modelId="{395ACC80-22A8-4A27-8F57-319C0CF1A5ED}" type="presParOf" srcId="{0491AEB9-9E32-4F1F-B336-B506BB038352}" destId="{EA6990BE-56D3-4144-85C3-865E4124D5AD}"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90B72-1595-43CC-95A0-9FB3B62EF9D7}">
      <dsp:nvSpPr>
        <dsp:cNvPr id="0" name=""/>
        <dsp:cNvSpPr/>
      </dsp:nvSpPr>
      <dsp:spPr>
        <a:xfrm rot="10800000">
          <a:off x="5224462" y="2129102"/>
          <a:ext cx="2901156" cy="116046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מים חמים</a:t>
          </a:r>
          <a:endParaRPr lang="he-IL" sz="4000" kern="1200" dirty="0"/>
        </a:p>
      </dsp:txBody>
      <dsp:txXfrm rot="10800000">
        <a:off x="5804693" y="2129102"/>
        <a:ext cx="1740694" cy="1160462"/>
      </dsp:txXfrm>
    </dsp:sp>
    <dsp:sp modelId="{90CAD004-C5C1-4ABC-92D4-E70B49B0276E}">
      <dsp:nvSpPr>
        <dsp:cNvPr id="0" name=""/>
        <dsp:cNvSpPr/>
      </dsp:nvSpPr>
      <dsp:spPr>
        <a:xfrm rot="10800000">
          <a:off x="2613421" y="2129102"/>
          <a:ext cx="2901156" cy="1160462"/>
        </a:xfrm>
        <a:prstGeom prst="chevron">
          <a:avLst/>
        </a:prstGeom>
        <a:gradFill rotWithShape="0">
          <a:gsLst>
            <a:gs pos="0">
              <a:schemeClr val="accent2">
                <a:hueOff val="-8876535"/>
                <a:satOff val="1777"/>
                <a:lumOff val="-3040"/>
                <a:alphaOff val="0"/>
                <a:tint val="100000"/>
                <a:shade val="100000"/>
                <a:satMod val="130000"/>
              </a:schemeClr>
            </a:gs>
            <a:gs pos="100000">
              <a:schemeClr val="accent2">
                <a:hueOff val="-8876535"/>
                <a:satOff val="1777"/>
                <a:lumOff val="-3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מים פושרים</a:t>
          </a:r>
          <a:endParaRPr lang="he-IL" sz="4000" kern="1200" dirty="0"/>
        </a:p>
      </dsp:txBody>
      <dsp:txXfrm rot="10800000">
        <a:off x="3193652" y="2129102"/>
        <a:ext cx="1740694" cy="1160462"/>
      </dsp:txXfrm>
    </dsp:sp>
    <dsp:sp modelId="{EA6990BE-56D3-4144-85C3-865E4124D5AD}">
      <dsp:nvSpPr>
        <dsp:cNvPr id="0" name=""/>
        <dsp:cNvSpPr/>
      </dsp:nvSpPr>
      <dsp:spPr>
        <a:xfrm rot="10800000">
          <a:off x="2381" y="2129102"/>
          <a:ext cx="2901156" cy="1160462"/>
        </a:xfrm>
        <a:prstGeom prst="chevron">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תחושת </a:t>
          </a:r>
          <a:r>
            <a:rPr lang="he-IL" sz="4000" kern="1200" dirty="0" smtClean="0">
              <a:solidFill>
                <a:schemeClr val="tx1"/>
              </a:solidFill>
            </a:rPr>
            <a:t>קור</a:t>
          </a:r>
          <a:endParaRPr lang="he-IL" sz="4000" kern="1200" dirty="0">
            <a:solidFill>
              <a:schemeClr val="tx1"/>
            </a:solidFill>
          </a:endParaRPr>
        </a:p>
      </dsp:txBody>
      <dsp:txXfrm rot="10800000">
        <a:off x="582612" y="2129102"/>
        <a:ext cx="1740694" cy="11604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90B72-1595-43CC-95A0-9FB3B62EF9D7}">
      <dsp:nvSpPr>
        <dsp:cNvPr id="0" name=""/>
        <dsp:cNvSpPr/>
      </dsp:nvSpPr>
      <dsp:spPr>
        <a:xfrm rot="10800000">
          <a:off x="5224462" y="2129102"/>
          <a:ext cx="2901156" cy="1160462"/>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מים קרים</a:t>
          </a:r>
          <a:endParaRPr lang="he-IL" sz="4000" kern="1200" dirty="0"/>
        </a:p>
      </dsp:txBody>
      <dsp:txXfrm rot="10800000">
        <a:off x="5804693" y="2129102"/>
        <a:ext cx="1740694" cy="1160462"/>
      </dsp:txXfrm>
    </dsp:sp>
    <dsp:sp modelId="{90CAD004-C5C1-4ABC-92D4-E70B49B0276E}">
      <dsp:nvSpPr>
        <dsp:cNvPr id="0" name=""/>
        <dsp:cNvSpPr/>
      </dsp:nvSpPr>
      <dsp:spPr>
        <a:xfrm rot="10800000">
          <a:off x="2613421" y="2129102"/>
          <a:ext cx="2901156" cy="1160462"/>
        </a:xfrm>
        <a:prstGeom prst="chevron">
          <a:avLst/>
        </a:prstGeom>
        <a:gradFill rotWithShape="0">
          <a:gsLst>
            <a:gs pos="0">
              <a:schemeClr val="accent2">
                <a:hueOff val="-8876535"/>
                <a:satOff val="1777"/>
                <a:lumOff val="-3040"/>
                <a:alphaOff val="0"/>
                <a:tint val="100000"/>
                <a:shade val="100000"/>
                <a:satMod val="130000"/>
              </a:schemeClr>
            </a:gs>
            <a:gs pos="100000">
              <a:schemeClr val="accent2">
                <a:hueOff val="-8876535"/>
                <a:satOff val="1777"/>
                <a:lumOff val="-304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מים פושרים</a:t>
          </a:r>
          <a:endParaRPr lang="he-IL" sz="4000" kern="1200" dirty="0"/>
        </a:p>
      </dsp:txBody>
      <dsp:txXfrm rot="10800000">
        <a:off x="3193652" y="2129102"/>
        <a:ext cx="1740694" cy="1160462"/>
      </dsp:txXfrm>
    </dsp:sp>
    <dsp:sp modelId="{EA6990BE-56D3-4144-85C3-865E4124D5AD}">
      <dsp:nvSpPr>
        <dsp:cNvPr id="0" name=""/>
        <dsp:cNvSpPr/>
      </dsp:nvSpPr>
      <dsp:spPr>
        <a:xfrm rot="10800000">
          <a:off x="0" y="2143619"/>
          <a:ext cx="2901156" cy="1160462"/>
        </a:xfrm>
        <a:prstGeom prst="chevron">
          <a:avLst/>
        </a:prstGeom>
        <a:gradFill rotWithShape="0">
          <a:gsLst>
            <a:gs pos="0">
              <a:schemeClr val="accent2">
                <a:hueOff val="-17753069"/>
                <a:satOff val="3555"/>
                <a:lumOff val="-6079"/>
                <a:alphaOff val="0"/>
                <a:tint val="100000"/>
                <a:shade val="100000"/>
                <a:satMod val="130000"/>
              </a:schemeClr>
            </a:gs>
            <a:gs pos="100000">
              <a:schemeClr val="accent2">
                <a:hueOff val="-17753069"/>
                <a:satOff val="3555"/>
                <a:lumOff val="-607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160020" bIns="53340" numCol="1" spcCol="1270" anchor="ctr" anchorCtr="0">
          <a:noAutofit/>
        </a:bodyPr>
        <a:lstStyle/>
        <a:p>
          <a:pPr lvl="0" algn="ctr" defTabSz="1778000" rtl="1">
            <a:lnSpc>
              <a:spcPct val="90000"/>
            </a:lnSpc>
            <a:spcBef>
              <a:spcPct val="0"/>
            </a:spcBef>
            <a:spcAft>
              <a:spcPct val="35000"/>
            </a:spcAft>
          </a:pPr>
          <a:r>
            <a:rPr lang="he-IL" sz="4000" kern="1200" dirty="0" smtClean="0"/>
            <a:t>תחושת </a:t>
          </a:r>
          <a:r>
            <a:rPr lang="he-IL" sz="4000" kern="1200" dirty="0" smtClean="0">
              <a:solidFill>
                <a:schemeClr val="tx1"/>
              </a:solidFill>
            </a:rPr>
            <a:t>חום</a:t>
          </a:r>
          <a:endParaRPr lang="he-IL" sz="4000" kern="1200" dirty="0">
            <a:solidFill>
              <a:schemeClr val="tx1"/>
            </a:solidFill>
          </a:endParaRPr>
        </a:p>
      </dsp:txBody>
      <dsp:txXfrm rot="10800000">
        <a:off x="580231" y="2143619"/>
        <a:ext cx="1740694" cy="11604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2162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בואו נכיר את העור מקרוב, חושו אותו באצבע, נסו לראות את ההבדלים בין גב כף היד לכף היד, התבוננו בשערות- היכן יש שערות והיכן אין שערות?</a:t>
            </a:r>
          </a:p>
          <a:p>
            <a:r>
              <a:rPr lang="he-IL" dirty="0" smtClean="0"/>
              <a:t>זכוכית המגדלת היא מכשיר שעוזר לנו לתצפת ולראות בהגדלה דברים קטנים.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61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ודאי שמתם לב במהלך התצפית</a:t>
            </a:r>
            <a:r>
              <a:rPr lang="he-IL" baseline="0" dirty="0" smtClean="0"/>
              <a:t> לסימנים המיוחדים שיש לנו על העור. כדי לראות אותם בצורה טובה יותר, ניתן למרוח צבע גואש בקצות האצבעות או על כל כף היד.</a:t>
            </a:r>
          </a:p>
          <a:p>
            <a:r>
              <a:rPr lang="he-IL" baseline="0" dirty="0" err="1" smtClean="0"/>
              <a:t>טביעו</a:t>
            </a:r>
            <a:r>
              <a:rPr lang="he-IL" baseline="0" dirty="0" smtClean="0"/>
              <a:t> את האצבע או כף היד על נייר לבן והמתינו שיתייבש</a:t>
            </a:r>
          </a:p>
          <a:p>
            <a:r>
              <a:rPr lang="he-IL" baseline="0" dirty="0" smtClean="0"/>
              <a:t>תוכלו להשוות בין שתי אצבעות שלכם</a:t>
            </a:r>
          </a:p>
          <a:p>
            <a:r>
              <a:rPr lang="he-IL" baseline="0" dirty="0" smtClean="0"/>
              <a:t> בסוף השיעור נסו להשוות בין הסימנים של שתי האצבעות או שתי הידיים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6304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האם הסימן</a:t>
            </a:r>
            <a:r>
              <a:rPr lang="he-IL" baseline="0" dirty="0" smtClean="0"/>
              <a:t> שקבלת באצבע שלך דומה לאחת הדוגמאות אלו?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404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לסימנים האלה קוראים טביעות אצבע</a:t>
            </a:r>
          </a:p>
          <a:p>
            <a:r>
              <a:rPr lang="he-IL" dirty="0" smtClean="0"/>
              <a:t>טביעת אצבע אישית לכל אחד, אין טביעת אצבע דומה</a:t>
            </a:r>
            <a:r>
              <a:rPr lang="he-IL" baseline="0" dirty="0" smtClean="0"/>
              <a:t> לחברתה, </a:t>
            </a:r>
            <a:endParaRPr lang="en-US" baseline="0" dirty="0" smtClean="0"/>
          </a:p>
          <a:p>
            <a:r>
              <a:rPr lang="he-IL" baseline="0" dirty="0" smtClean="0"/>
              <a:t>בוודאי שמעתם על כך שהמשטרה נעזרת בטביעות האצבעות כדי ללכוד אנשים שעשו מעשי פשע. לאחר שהתרחשה פריצה או שוד למשל, המשטרה מפזרת אבקה מיוחדת שמסייעת להבטלת טביעות האצבעות של החשוד וכך היא מוכיחה שהחשוד היה בזירת הפשע</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9633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תראו את תמונת</a:t>
            </a:r>
            <a:r>
              <a:rPr lang="he-IL" baseline="0" dirty="0" smtClean="0"/>
              <a:t> עוגת השכבות הזאת. האם אתם מצליחים לחשוב מה הקשר בינה ובין העור שלנו?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9103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 נכיר את מבנה העור הבנוי משלוש שכבות, הדומה לעוגת שלוש השכבות</a:t>
            </a:r>
            <a:r>
              <a:rPr lang="he-IL" baseline="0" dirty="0" smtClean="0"/>
              <a:t> שהכרנו בשקף קודם. מיד נכיר את השכבה העליונה והשכבה התחתונה ובהמשך נתמקד בשכבה האמצעית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6817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נכיר</a:t>
            </a:r>
            <a:r>
              <a:rPr lang="he-IL" baseline="0" dirty="0" smtClean="0"/>
              <a:t> תחילה את השכבה העליונה של העור, זאת שאתם יכולים לראות בעין. היא נקראת אפידרמיס. אפי בלועזית זה עליון. השכבה העליונה. התפקיד של השכבה הזאת היא להגן על גופנו מפני חדירה של חיידקים או וירוסים וגם מפני חומרים כימיים מסוכנים כמו חומצה או אקונומיקה. למעשה כל השכבה העליונה של האפידרמיס נקראת קרנית והיא מורכבת מתאים מתים. התאים האלה מתחלפים המון </a:t>
            </a:r>
            <a:r>
              <a:rPr lang="he-IL" baseline="0" dirty="0" err="1" smtClean="0"/>
              <a:t>םעמים</a:t>
            </a:r>
            <a:r>
              <a:rPr lang="he-IL" baseline="0" dirty="0" smtClean="0"/>
              <a:t> במהלך החיים שלנו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2034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הכרנו את השכבה העליונה ונעבור דווקא לשכבה הפנימית, ההיפודרמיס.</a:t>
            </a:r>
            <a:r>
              <a:rPr lang="he-IL" baseline="0" dirty="0" smtClean="0"/>
              <a:t> </a:t>
            </a:r>
          </a:p>
          <a:p>
            <a:r>
              <a:rPr lang="he-IL" baseline="0" dirty="0" smtClean="0"/>
              <a:t>אל תדאגו, מיד נחזור לשכבה האמצעית ונכיר אותה לעומק.</a:t>
            </a:r>
          </a:p>
          <a:p>
            <a:r>
              <a:rPr lang="he-IL" baseline="0" dirty="0" smtClean="0"/>
              <a:t>שכבת </a:t>
            </a:r>
            <a:r>
              <a:rPr lang="he-IL" baseline="0" dirty="0" err="1" smtClean="0"/>
              <a:t>ההיפורדמיס</a:t>
            </a:r>
            <a:r>
              <a:rPr lang="he-IL" baseline="0" dirty="0" smtClean="0"/>
              <a:t> היא השכבה הפנימית ביותר של העור, ממש לעומק. והיא בעצם שכבת שומן. חום הגוף שלנו נשמר הודות לשכבה זו</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1734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 </a:t>
            </a:r>
            <a:r>
              <a:rPr lang="he-IL" dirty="0" smtClean="0"/>
              <a:t>כעת</a:t>
            </a:r>
            <a:r>
              <a:rPr lang="he-IL" baseline="0" dirty="0" smtClean="0"/>
              <a:t> נחזור לשכבה האמצעית -  הדרמיס. היא נמצא מתחת לשכבה העליונה תראו כמה היא עבה ומשמעותית. היא גם מאוד מורכבת ומכילה </a:t>
            </a:r>
            <a:r>
              <a:rPr lang="he-IL" baseline="0" dirty="0" err="1" smtClean="0"/>
              <a:t>מזפר</a:t>
            </a:r>
            <a:r>
              <a:rPr lang="he-IL" baseline="0" dirty="0" smtClean="0"/>
              <a:t> מרכיבים חשובים מאוד.</a:t>
            </a:r>
          </a:p>
          <a:p>
            <a:r>
              <a:rPr lang="he-IL" baseline="0" dirty="0" smtClean="0"/>
              <a:t> נסו לזהות בשכבה האמצעית ארבעה מרכיבים שמאוד חשובים לתפקוד העור</a:t>
            </a:r>
          </a:p>
          <a:p>
            <a:r>
              <a:rPr lang="he-IL" baseline="0" dirty="0" smtClean="0"/>
              <a:t>.</a:t>
            </a:r>
            <a:endParaRPr lang="he-IL" dirty="0"/>
          </a:p>
        </p:txBody>
      </p:sp>
      <p:sp>
        <p:nvSpPr>
          <p:cNvPr id="4" name="מציין מיקום של מספר שקופית 3"/>
          <p:cNvSpPr>
            <a:spLocks noGrp="1"/>
          </p:cNvSpPr>
          <p:nvPr>
            <p:ph type="sldNum" idx="10"/>
          </p:nvPr>
        </p:nvSpPr>
        <p:spPr/>
        <p:txBody>
          <a:bodyPr/>
          <a:lstStyle/>
          <a:p>
            <a:pPr algn="r"/>
            <a:fld id="{00000000-1234-1234-1234-123412341234}" type="slidenum">
              <a:rPr lang="x-none" smtClean="0">
                <a:solidFill>
                  <a:prstClr val="black"/>
                </a:solidFill>
                <a:latin typeface="Calibri"/>
                <a:ea typeface="Calibri"/>
                <a:cs typeface="Calibri"/>
                <a:sym typeface="Calibri"/>
              </a:rPr>
              <a:pPr algn="r"/>
              <a:t>18</a:t>
            </a:fld>
            <a:endParaRPr lang="x-none">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2845839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הדרמיס מורכב מארבעה מרכיבים חשובים שרואים באיור: בלוטות זיעה, כלי דם, שערות, תאי חישה. </a:t>
            </a:r>
          </a:p>
          <a:p>
            <a:r>
              <a:rPr lang="he-IL" dirty="0" smtClean="0"/>
              <a:t>העתיקו את הטבלה למחברת וחשבו- מה התפקיד של כל מרכיב?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61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endParaRPr dirty="0"/>
          </a:p>
          <a:p>
            <a:pPr marL="158750" marR="0" lvl="0" indent="0" algn="r" rtl="1">
              <a:lnSpc>
                <a:spcPct val="100000"/>
              </a:lnSpc>
              <a:spcBef>
                <a:spcPts val="0"/>
              </a:spcBef>
              <a:spcAft>
                <a:spcPts val="0"/>
              </a:spcAft>
              <a:buClr>
                <a:srgbClr val="000000"/>
              </a:buClr>
              <a:buSzPts val="1100"/>
              <a:buFont typeface="Arial"/>
              <a:buNone/>
            </a:pPr>
            <a:endParaRPr sz="1200" b="1" dirty="0"/>
          </a:p>
          <a:p>
            <a:pPr marL="158750" marR="0" lvl="0" indent="0" algn="r" rtl="1">
              <a:lnSpc>
                <a:spcPct val="100000"/>
              </a:lnSpc>
              <a:spcBef>
                <a:spcPts val="0"/>
              </a:spcBef>
              <a:spcAft>
                <a:spcPts val="0"/>
              </a:spcAft>
              <a:buClr>
                <a:srgbClr val="000000"/>
              </a:buClr>
              <a:buSzPts val="1100"/>
              <a:buFont typeface="Arial"/>
              <a:buNone/>
            </a:pPr>
            <a:r>
              <a:rPr lang="x-none" sz="1200" b="1" dirty="0"/>
              <a:t>משך השקף: דקה</a:t>
            </a:r>
            <a:endParaRPr dirty="0"/>
          </a:p>
          <a:p>
            <a:pPr marL="158750" lvl="0" indent="0" algn="r" rtl="1">
              <a:spcBef>
                <a:spcPts val="0"/>
              </a:spcBef>
              <a:spcAft>
                <a:spcPts val="0"/>
              </a:spcAft>
              <a:buClr>
                <a:schemeClr val="dk1"/>
              </a:buClr>
              <a:buSzPts val="1200"/>
              <a:buFont typeface="Calibri"/>
              <a:buNone/>
            </a:pPr>
            <a:endParaRPr sz="1200" dirty="0"/>
          </a:p>
          <a:p>
            <a:pPr marL="158750" lvl="0" indent="0" algn="r" rtl="1">
              <a:spcBef>
                <a:spcPts val="0"/>
              </a:spcBef>
              <a:spcAft>
                <a:spcPts val="0"/>
              </a:spcAft>
              <a:buClr>
                <a:schemeClr val="dk1"/>
              </a:buClr>
              <a:buSzPts val="1200"/>
              <a:buFont typeface="Calibri"/>
              <a:buNone/>
            </a:pPr>
            <a:r>
              <a:rPr lang="x-none" sz="1200" dirty="0"/>
              <a:t>בשקף זה ודאו שכולם הצטיידו </a:t>
            </a:r>
            <a:r>
              <a:rPr lang="x-none" sz="1200"/>
              <a:t>בעזרים </a:t>
            </a:r>
            <a:r>
              <a:rPr lang="x-none" sz="1200" smtClean="0"/>
              <a:t>הנדרשים</a:t>
            </a:r>
            <a:endParaRPr dirty="0"/>
          </a:p>
          <a:p>
            <a:pPr marL="158750" lvl="0" indent="0" algn="r" rtl="1">
              <a:spcBef>
                <a:spcPts val="0"/>
              </a:spcBef>
              <a:spcAft>
                <a:spcPts val="0"/>
              </a:spcAft>
              <a:buClr>
                <a:schemeClr val="dk1"/>
              </a:buClr>
              <a:buSzPts val="1200"/>
              <a:buFont typeface="Calibri"/>
              <a:buNone/>
            </a:pPr>
            <a:endParaRPr sz="1200" dirty="0">
              <a:solidFill>
                <a:srgbClr val="FF0000"/>
              </a:solidFill>
            </a:endParaRPr>
          </a:p>
          <a:p>
            <a:pPr marL="158750" lvl="0" indent="0" algn="r" rtl="1">
              <a:spcBef>
                <a:spcPts val="0"/>
              </a:spcBef>
              <a:spcAft>
                <a:spcPts val="0"/>
              </a:spcAft>
              <a:buClr>
                <a:srgbClr val="FF0000"/>
              </a:buClr>
              <a:buSzPts val="1200"/>
              <a:buFont typeface="Calibri"/>
              <a:buNone/>
            </a:pPr>
            <a:endParaRPr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1073434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תפקיד בלוטות הזיעה להפריש החוצה את הזיעה ולקרר את הגוף.</a:t>
            </a:r>
          </a:p>
          <a:p>
            <a:r>
              <a:rPr lang="he-IL" dirty="0" smtClean="0"/>
              <a:t>תפקיד כלי הדם, להעביר מזון וחמצן לתאי העור.</a:t>
            </a:r>
          </a:p>
          <a:p>
            <a:r>
              <a:rPr lang="he-IL" dirty="0" smtClean="0"/>
              <a:t>תפקיד השערה- להרחיק עצמים כדוגמת אבק וחיידקים מהגוף.</a:t>
            </a:r>
          </a:p>
          <a:p>
            <a:r>
              <a:rPr lang="he-IL" dirty="0" smtClean="0"/>
              <a:t>תפקיד</a:t>
            </a:r>
            <a:r>
              <a:rPr lang="he-IL" baseline="0" dirty="0" smtClean="0"/>
              <a:t> תאי החישה- לקלוט מידע מהסביבה כדוגמת: כאב, קור וחום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61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כדי</a:t>
            </a:r>
            <a:r>
              <a:rPr lang="he-IL" baseline="0" dirty="0" smtClean="0"/>
              <a:t> להבין את תפקיד ההזעה נתנסה בניסוי פשוט. (להדגים). נרטיב יד אחת, ויד שניה נשאיר יבשה. כעת ננופף בשתי הידיים מצד לצד</a:t>
            </a:r>
          </a:p>
          <a:p>
            <a:r>
              <a:rPr lang="he-IL" baseline="0" dirty="0" smtClean="0"/>
              <a:t>האם אתם מרגישים הבדל?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830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830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483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מרכיב</a:t>
            </a:r>
            <a:r>
              <a:rPr lang="he-IL" baseline="0" dirty="0" smtClean="0"/>
              <a:t> נוסף בדרמיס הוא השערות. אנחנו רואים למעשה רק את הקצה החיצוני של השערה, אבל השערות צומחות מתוך שכת הדרמיס של העור. הן צומחות מתוך זקיק שהוא דומה לקית קטנה. מכל זקיק צומחת שערה אחת</a:t>
            </a:r>
          </a:p>
          <a:p>
            <a:r>
              <a:rPr lang="he-IL" baseline="0" dirty="0" smtClean="0"/>
              <a:t>השערות מרחיקות מהעור אבק </a:t>
            </a:r>
            <a:r>
              <a:rPr lang="he-IL" baseline="0" dirty="0" err="1" smtClean="0"/>
              <a:t>וחייקדים</a:t>
            </a:r>
            <a:r>
              <a:rPr lang="he-IL" baseline="0" dirty="0" smtClean="0"/>
              <a:t>.</a:t>
            </a:r>
          </a:p>
          <a:p>
            <a:r>
              <a:rPr lang="he-IL" baseline="0" dirty="0" smtClean="0"/>
              <a:t>האם תוכלו לשער כמה שערות צומחות לנו רק מהעור שיש לנו על הראש? כ-100,000 שערות!</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17016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 תאי החישה קולטים את מגוון הגירויים שיש בסביבה</a:t>
            </a:r>
            <a:r>
              <a:rPr lang="he-IL" baseline="0" dirty="0" smtClean="0"/>
              <a:t> באמצעות קולטנים. הם מסוגלים לקלוט חום, מגע כמו ליטוף או לחץ,</a:t>
            </a:r>
          </a:p>
          <a:p>
            <a:r>
              <a:rPr lang="he-IL" baseline="0" dirty="0" smtClean="0"/>
              <a:t>המידע שמתקבל על ידי הקולטנים מועבר אל המח . המח מעבד את המידע ומגיב בהתאם. אם למשל נגענו במשהו חם, הקולטנים בתאי החישה יעבירו במהירות מדהימה את תחושת החום והמח יגרום לשרירי היד להזיז את היד ממקור החום עוד לפני שהבנו מה קורה לנו. מה רבו מעשיך ה' כולם בחכמה עשית.</a:t>
            </a:r>
          </a:p>
          <a:p>
            <a:r>
              <a:rPr lang="he-IL" baseline="0" dirty="0" smtClean="0"/>
              <a:t>שערו...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158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אחד</a:t>
            </a:r>
            <a:r>
              <a:rPr lang="he-IL" baseline="0" dirty="0" smtClean="0"/>
              <a:t> ממרכיבי הדרמיס הם תאי חישה. בואו נתנסה ונכיר אותם מקרוב. הכינו את הציוד שמתואר בשקופית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6317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smtClean="0"/>
              <a:t> </a:t>
            </a:r>
            <a:r>
              <a:rPr lang="he-IL" dirty="0" smtClean="0"/>
              <a:t>וכעת להשערה- לפני הניסוי, מה לדעתכם יקרה אם נכניס יד ימין</a:t>
            </a:r>
            <a:r>
              <a:rPr lang="he-IL" baseline="0" dirty="0" smtClean="0"/>
              <a:t> למים חמים, יד שמאל למים קרים ושתי ידיים בו זמנית למים פושרים? כתבו את השערתכם במחברת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4323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 הגיע הזמן לביצוע</a:t>
            </a:r>
          </a:p>
          <a:p>
            <a:r>
              <a:rPr lang="he-IL" dirty="0" smtClean="0"/>
              <a:t>המורה מדגים בזמן שהתלמידים מתנסים</a:t>
            </a:r>
          </a:p>
          <a:p>
            <a:r>
              <a:rPr lang="he-IL" dirty="0" smtClean="0"/>
              <a:t>לאחר שלושים שניות לומר – מה הרגשתם בכל יד? כתבו את התוצאות במחברת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0705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אני הרגשתי</a:t>
            </a:r>
            <a:r>
              <a:rPr lang="he-IL" baseline="0" dirty="0" smtClean="0"/>
              <a:t> דבר מאוד מוזר</a:t>
            </a:r>
          </a:p>
          <a:p>
            <a:r>
              <a:rPr lang="he-IL" baseline="0" dirty="0" smtClean="0"/>
              <a:t>למרות שהכנסתי את שתי הידיים שלי לקערה עם מים פושרים, הרגתי תחושות שונות.</a:t>
            </a:r>
          </a:p>
          <a:p>
            <a:r>
              <a:rPr lang="he-IL" baseline="0" dirty="0" smtClean="0"/>
              <a:t>ביד </a:t>
            </a:r>
            <a:r>
              <a:rPr lang="he-IL" baseline="0" dirty="0" err="1" smtClean="0"/>
              <a:t>שהיתה</a:t>
            </a:r>
            <a:r>
              <a:rPr lang="he-IL" baseline="0" dirty="0" smtClean="0"/>
              <a:t> קודם במים החמים הרגתי כעת תחושת קור</a:t>
            </a:r>
          </a:p>
          <a:p>
            <a:r>
              <a:rPr lang="he-IL" baseline="0" dirty="0" smtClean="0"/>
              <a:t>ביד </a:t>
            </a:r>
            <a:r>
              <a:rPr lang="he-IL" baseline="0" dirty="0" err="1" smtClean="0"/>
              <a:t>שהיתה</a:t>
            </a:r>
            <a:r>
              <a:rPr lang="he-IL" baseline="0" dirty="0" smtClean="0"/>
              <a:t> קודם במים קרים הרגשתי כעת תחושת חום</a:t>
            </a:r>
          </a:p>
          <a:p>
            <a:r>
              <a:rPr lang="he-IL" baseline="0" dirty="0" smtClean="0"/>
              <a:t>האם גם אתם חשתם כך?</a:t>
            </a:r>
          </a:p>
          <a:p>
            <a:r>
              <a:rPr lang="he-IL" baseline="0" dirty="0" smtClean="0"/>
              <a:t>מה לומדים מההתנסות הזאת?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4021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3600" dirty="0" smtClean="0"/>
              <a:t>התבוננו</a:t>
            </a:r>
            <a:r>
              <a:rPr lang="he-IL" sz="3600" baseline="0" dirty="0" smtClean="0"/>
              <a:t> בתמונת הגדר הארוכה הזאת. מה תפקידה? לשם מה בנו אותה?</a:t>
            </a:r>
            <a:endParaRPr lang="he-IL" sz="3600"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המסקנה- שהעור שלנו מאפשר לדעת מהי הטמפרטורה אבל לא בצורה מדויקת. התחושה </a:t>
            </a:r>
            <a:r>
              <a:rPr lang="he-IL" baseline="0" dirty="0" err="1" smtClean="0"/>
              <a:t>היתה</a:t>
            </a:r>
            <a:r>
              <a:rPr lang="he-IL" baseline="0" dirty="0" smtClean="0"/>
              <a:t> יחסית. המים הפושרים מרגישים לנו קרים אם אנחנו עוברים ממים חמים. אבל כדי לדעת </a:t>
            </a:r>
            <a:r>
              <a:rPr lang="he-IL" baseline="0" dirty="0" err="1" smtClean="0"/>
              <a:t>מדוייק</a:t>
            </a:r>
            <a:r>
              <a:rPr lang="he-IL" baseline="0" dirty="0" smtClean="0"/>
              <a:t> משתמשים במד טמפרטורה)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05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נתנסה כעת בהתנסות נוספת. הזמינו</a:t>
            </a:r>
            <a:r>
              <a:rPr lang="he-IL" baseline="0" dirty="0" smtClean="0"/>
              <a:t> להתנסות הזאת חבר או בן משפחה</a:t>
            </a:r>
          </a:p>
          <a:p>
            <a:r>
              <a:rPr lang="he-IL" baseline="0" dirty="0" smtClean="0"/>
              <a:t>ילד אחד יכסה את עיניו והילד השני ידקור בזהירות את גב כף ידו של חברו שלוש פעמים, כל פעם במרחק אחר בין שני העפרונות. מרחק 2 ס"מ בין העפרונות, 1 ס"מ ובעפרונות צמודים</a:t>
            </a:r>
          </a:p>
          <a:p>
            <a:r>
              <a:rPr lang="he-IL" baseline="0" dirty="0" smtClean="0"/>
              <a:t>(להדגים את זה בהקלטה)</a:t>
            </a:r>
          </a:p>
          <a:p>
            <a:r>
              <a:rPr lang="he-IL" baseline="0" dirty="0" smtClean="0"/>
              <a:t>הילד שאותו דוקרים צריך לומר אם הוא מרגיש דקירה אחת או שתיים.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העתיקו למחברת את הטבלה. השלימו באיזה מרחק הרגשתם שני עפרונות? אני הרגשתי בכף היד שני עפרונות</a:t>
            </a:r>
            <a:r>
              <a:rPr lang="he-IL" baseline="0" dirty="0" smtClean="0"/>
              <a:t> במרחק של 1 ס"מ וגם 2 ס"מ. כששני העפרונות היו צמודים לא הרגשתי שיש שניים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 כעת האזור</a:t>
            </a:r>
            <a:r>
              <a:rPr lang="he-IL" baseline="0" dirty="0" smtClean="0"/>
              <a:t> השתנה, מה יקרה לדעתכם כעת? האם המרחק יישאר אותו הדבר בין העפרונות? האם יגדל? או יקטן?</a:t>
            </a:r>
          </a:p>
          <a:p>
            <a:r>
              <a:rPr lang="he-IL" baseline="0" dirty="0" smtClean="0"/>
              <a:t>נסו והשלימו את התוצאות בטבלה?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368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בכף היד הצלחתי להרגיש</a:t>
            </a:r>
            <a:r>
              <a:rPr lang="he-IL" baseline="0" dirty="0" smtClean="0"/>
              <a:t> את שני העפרונות גם במרחקים הגדולים אבל גם ממש כשהיו צמודים, מה שלא הצלחתי בגב כף היד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בפעם</a:t>
            </a:r>
            <a:r>
              <a:rPr lang="he-IL" baseline="0" dirty="0" smtClean="0"/>
              <a:t> האחרונה ננסה לדקור את שוק הרגל</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3686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בשוק</a:t>
            </a:r>
            <a:r>
              <a:rPr lang="he-IL" baseline="0" dirty="0" smtClean="0"/>
              <a:t> הרגל לא הצלחתי להבחין בשני עפרונות במרחקים הקצרים, רק במרחק שני ס"מ</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התבוננו כעת בתוצאות שלושת ההתנסויות. איזה אזור הכי רגיש? באיזה </a:t>
            </a:r>
            <a:r>
              <a:rPr lang="he-IL" dirty="0" err="1" smtClean="0"/>
              <a:t>איזור</a:t>
            </a:r>
            <a:r>
              <a:rPr lang="he-IL" dirty="0" smtClean="0"/>
              <a:t> הרגשתם</a:t>
            </a:r>
            <a:r>
              <a:rPr lang="he-IL" baseline="0" dirty="0" smtClean="0"/>
              <a:t> </a:t>
            </a:r>
            <a:r>
              <a:rPr lang="he-IL" baseline="0" dirty="0" err="1" smtClean="0"/>
              <a:t>מצויין</a:t>
            </a:r>
            <a:r>
              <a:rPr lang="he-IL" baseline="0" dirty="0" smtClean="0"/>
              <a:t> את שני העפרונות גם במרחק מאוד קטן? כמובן – בכף היד.</a:t>
            </a:r>
          </a:p>
          <a:p>
            <a:r>
              <a:rPr lang="he-IL" baseline="0" dirty="0" smtClean="0"/>
              <a:t>ואיזה </a:t>
            </a:r>
            <a:r>
              <a:rPr lang="he-IL" baseline="0" dirty="0" err="1" smtClean="0"/>
              <a:t>איזור</a:t>
            </a:r>
            <a:r>
              <a:rPr lang="he-IL" baseline="0" dirty="0" smtClean="0"/>
              <a:t> הכי פחות רגיש? היכן לא הצלחתם להבחין בשני עפרונות במרחקים הקטנים? נכון, בשוק הרגל</a:t>
            </a:r>
          </a:p>
          <a:p>
            <a:r>
              <a:rPr lang="he-IL" baseline="0" dirty="0" smtClean="0"/>
              <a:t>מה מסייע לנו לחוש?</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4857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ככל שהמרחק קטן ומרגישים 2 דקירות, סימן שיש במקום תאי חישה רבים המאפשרים לחוש את מספר הדקירות האמתיות, ככל</a:t>
            </a:r>
            <a:r>
              <a:rPr lang="he-IL" baseline="0" dirty="0" smtClean="0"/>
              <a:t> שתאי החישה מעטים, אין אפשרות להיווכח במרחק קטן כמה דקירות בוצעו. בכף היד חשנו 2 דקירות עוד כשהעפרונות היו צמודים, מה שמוכיח את ריבוי תאי החישה בכף היד, מה שלא כך בגב כף היד ועוד יותר בשוק.</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9410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אתם צודקים! הגדר</a:t>
            </a:r>
            <a:r>
              <a:rPr lang="he-IL" baseline="0" dirty="0" smtClean="0"/>
              <a:t> תפקידה להפריד בין אזורים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נשחק משחק, אני אחוד לכם חידה, כל תשובה נכונה תזכה אתכם במטבע</a:t>
            </a:r>
            <a:r>
              <a:rPr lang="he-IL" baseline="0" dirty="0" smtClean="0"/>
              <a:t> ידע אחד. אספו מטבעות ותנצחו במשחק. מוכנים? מתחילים!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249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לשאול את השאלה, להמתין רגע ולענות – העור</a:t>
            </a:r>
            <a:r>
              <a:rPr lang="he-IL" baseline="0" dirty="0" smtClean="0"/>
              <a:t> מכסה את גופנו והוא בנוי </a:t>
            </a:r>
            <a:r>
              <a:rPr lang="he-IL" baseline="0" dirty="0" err="1" smtClean="0"/>
              <a:t>ממליוני</a:t>
            </a:r>
            <a:r>
              <a:rPr lang="he-IL" baseline="0" dirty="0" smtClean="0"/>
              <a:t> תאים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107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לשאול את השאלה, להמתין רגע ולענות – העור</a:t>
            </a:r>
            <a:r>
              <a:rPr lang="he-IL" baseline="0" dirty="0" smtClean="0"/>
              <a:t> מכסה את גופנו והוא בנוי </a:t>
            </a:r>
            <a:r>
              <a:rPr lang="he-IL" baseline="0" dirty="0" err="1" smtClean="0"/>
              <a:t>ממליוני</a:t>
            </a:r>
            <a:r>
              <a:rPr lang="he-IL" baseline="0" dirty="0" smtClean="0"/>
              <a:t> תאים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7107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מספר התאים שונה מאיבר לאיבר. זוכרים את ניסוי העפרונות? ראינו</a:t>
            </a:r>
            <a:r>
              <a:rPr lang="he-IL" baseline="0" dirty="0" smtClean="0"/>
              <a:t> שכף היד היא הרגישה ביותר</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94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מספר התאים שונה מאיבר לאיבר. זוכרים את ניסוי העפרונות? ראינו</a:t>
            </a:r>
            <a:r>
              <a:rPr lang="he-IL" baseline="0" dirty="0" smtClean="0"/>
              <a:t> שכף היד היא הרגישה ביותר</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94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אם</a:t>
            </a:r>
            <a:r>
              <a:rPr lang="he-IL" baseline="0" dirty="0" smtClean="0"/>
              <a:t> אנחנו נפצעים, יש פתח בין תאי העור וזה מאפשר לחיידקים להיכנס פנימה לתוך גופינו</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568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אם</a:t>
            </a:r>
            <a:r>
              <a:rPr lang="he-IL" baseline="0" dirty="0" smtClean="0"/>
              <a:t> אנחנו נפצעים, יש פתח בין תאי העור וזה מאפשר לחיידקים להיכנס פנימה לתוך גופינו</a:t>
            </a:r>
            <a:endParaRPr lang="he-IL"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5683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תאי החישה שלנו חשים – חום קור או כאב. תאי השומן</a:t>
            </a:r>
            <a:r>
              <a:rPr lang="he-IL" baseline="0" dirty="0" smtClean="0"/>
              <a:t> הם אלה שמבודדים את החום וכלי הדם מובילים מים ומזון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783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תאי החישה שלנו חשים – חום קור או כאב. תאי השומן</a:t>
            </a:r>
            <a:r>
              <a:rPr lang="he-IL" baseline="0" dirty="0" smtClean="0"/>
              <a:t> הם אלה שמבודדים את החום וכלי הדם מובילים מים ומזון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7838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ההיפודרמיס היא שכבת שומן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803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ההיפודרמיס היא שכבת שומן</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8031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הקרנית היא שכבת תאים מתים באפידרמיס</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9994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הקרנית היא שכבת תאים מתים באפידרמיס</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999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כלי הדם מספקים לתאי העור חמצן וחומרי מזון</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200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כלי הדם מספקים לתאי העור חמצן וחומרי מזון</a:t>
            </a:r>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82002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כשהזיעה</a:t>
            </a:r>
            <a:r>
              <a:rPr lang="he-IL" baseline="0" dirty="0" smtClean="0"/>
              <a:t> מתאדה היא מסייעת לגוף להתקרר. זוכרים את ההתנסות שלנו ביד רטובה ויד יבשה?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4313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he-IL" dirty="0" smtClean="0"/>
              <a:t>לשאול את השאלה, להמתין רגע ולענות – כשהזיעה</a:t>
            </a:r>
            <a:r>
              <a:rPr lang="he-IL" baseline="0" dirty="0" smtClean="0"/>
              <a:t> מתאדה היא מסייעת לגוף להתקרר. זוכרים את ההתנסות שלנו ביד רטובה ויד יבשה?</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0431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165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9661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668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ציירו שמש רעיונות במחברת., חשבו מה מעניין</a:t>
            </a:r>
            <a:r>
              <a:rPr lang="he-IL" baseline="0" dirty="0" smtClean="0"/>
              <a:t> אתכם או שהייתם רוצים לשאול על העור, מחכה לכם 2דקות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59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הנה</a:t>
            </a:r>
            <a:r>
              <a:rPr lang="he-IL" baseline="0" dirty="0" smtClean="0"/>
              <a:t> כמה שאלות ששאלו אותי התלמידים שלי (להקריא חלק מהשאלות).</a:t>
            </a:r>
          </a:p>
          <a:p>
            <a:r>
              <a:rPr lang="he-IL" baseline="0" dirty="0" smtClean="0"/>
              <a:t>בשיעור היום ננסה לענות על חלק מהשאלות </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5065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86142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xmlns=""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xmlns=""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xmlns=""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xmlns=""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xmlns=""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xmlns=""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xmlns=""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xmlns=""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xmlns=""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xmlns=""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6286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a:xfrm>
            <a:off x="8737600" y="6356351"/>
            <a:ext cx="2844800" cy="365125"/>
          </a:xfrm>
          <a:prstGeom prst="rect">
            <a:avLst/>
          </a:prstGeom>
        </p:spPr>
        <p:txBody>
          <a:bodyPr/>
          <a:lstStyle/>
          <a:p>
            <a:fld id="{98F21E74-4F5C-47A7-9439-00B986BE87E4}" type="datetimeFigureOut">
              <a:rPr lang="he-IL" smtClean="0"/>
              <a:t>ג'/תמוז/תש"פ</a:t>
            </a:fld>
            <a:endParaRPr lang="he-IL"/>
          </a:p>
        </p:txBody>
      </p:sp>
      <p:sp>
        <p:nvSpPr>
          <p:cNvPr id="3" name="מציין מיקום של כותרת תחתונה 2"/>
          <p:cNvSpPr>
            <a:spLocks noGrp="1"/>
          </p:cNvSpPr>
          <p:nvPr>
            <p:ph type="ftr" sz="quarter" idx="11"/>
          </p:nvPr>
        </p:nvSpPr>
        <p:spPr>
          <a:xfrm>
            <a:off x="4165600" y="6356351"/>
            <a:ext cx="3860800" cy="365125"/>
          </a:xfrm>
          <a:prstGeom prst="rect">
            <a:avLst/>
          </a:prstGeom>
        </p:spPr>
        <p:txBody>
          <a:bodyPr/>
          <a:lstStyle/>
          <a:p>
            <a:endParaRPr lang="he-IL"/>
          </a:p>
        </p:txBody>
      </p:sp>
      <p:sp>
        <p:nvSpPr>
          <p:cNvPr id="4" name="מציין מיקום של מספר שקופית 3"/>
          <p:cNvSpPr>
            <a:spLocks noGrp="1"/>
          </p:cNvSpPr>
          <p:nvPr>
            <p:ph type="sldNum" sz="quarter" idx="12"/>
          </p:nvPr>
        </p:nvSpPr>
        <p:spPr>
          <a:xfrm>
            <a:off x="609600" y="6356351"/>
            <a:ext cx="2844800" cy="365125"/>
          </a:xfrm>
          <a:prstGeom prst="rect">
            <a:avLst/>
          </a:prstGeom>
        </p:spPr>
        <p:txBody>
          <a:bodyPr/>
          <a:lstStyle/>
          <a:p>
            <a:fld id="{7072D265-5F79-4E90-B99F-3B9F793EBCDC}" type="slidenum">
              <a:rPr lang="he-IL" smtClean="0"/>
              <a:t>‹#›</a:t>
            </a:fld>
            <a:endParaRPr lang="he-IL"/>
          </a:p>
        </p:txBody>
      </p:sp>
    </p:spTree>
    <p:extLst>
      <p:ext uri="{BB962C8B-B14F-4D97-AF65-F5344CB8AC3E}">
        <p14:creationId xmlns:p14="http://schemas.microsoft.com/office/powerpoint/2010/main" val="29729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סיכום">
  <p:cSld name="סיכום">
    <p:spTree>
      <p:nvGrpSpPr>
        <p:cNvPr id="1" name="Shape 141"/>
        <p:cNvGrpSpPr/>
        <p:nvPr/>
      </p:nvGrpSpPr>
      <p:grpSpPr>
        <a:xfrm>
          <a:off x="0" y="0"/>
          <a:ext cx="0" cy="0"/>
          <a:chOff x="0" y="0"/>
          <a:chExt cx="0" cy="0"/>
        </a:xfrm>
      </p:grpSpPr>
      <p:grpSp>
        <p:nvGrpSpPr>
          <p:cNvPr id="142" name="Google Shape;142;p37"/>
          <p:cNvGrpSpPr/>
          <p:nvPr/>
        </p:nvGrpSpPr>
        <p:grpSpPr>
          <a:xfrm>
            <a:off x="358720" y="6187719"/>
            <a:ext cx="3913243" cy="506326"/>
            <a:chOff x="358720" y="6187719"/>
            <a:chExt cx="3913243" cy="506326"/>
          </a:xfrm>
        </p:grpSpPr>
        <p:cxnSp>
          <p:nvCxnSpPr>
            <p:cNvPr id="143" name="Google Shape;143;p37"/>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44" name="Google Shape;144;p37"/>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37"/>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46" name="Google Shape;146;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8" name="Google Shape;148;p37"/>
          <p:cNvPicPr preferRelativeResize="0"/>
          <p:nvPr/>
        </p:nvPicPr>
        <p:blipFill rotWithShape="1">
          <a:blip r:embed="rId2">
            <a:alphaModFix/>
          </a:blip>
          <a:srcRect t="45139" b="30974"/>
          <a:stretch/>
        </p:blipFill>
        <p:spPr>
          <a:xfrm>
            <a:off x="0" y="0"/>
            <a:ext cx="12192000" cy="1638096"/>
          </a:xfrm>
          <a:prstGeom prst="rect">
            <a:avLst/>
          </a:prstGeom>
          <a:noFill/>
          <a:ln>
            <a:noFill/>
          </a:ln>
        </p:spPr>
      </p:pic>
      <p:sp>
        <p:nvSpPr>
          <p:cNvPr id="149" name="Google Shape;149;p37"/>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37"/>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3"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3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3.png"/><Relationship Id="rId11" Type="http://schemas.openxmlformats.org/officeDocument/2006/relationships/image" Target="../media/image22.png"/><Relationship Id="rId5" Type="http://schemas.openxmlformats.org/officeDocument/2006/relationships/image" Target="../media/image32.png"/><Relationship Id="rId10" Type="http://schemas.openxmlformats.org/officeDocument/2006/relationships/image" Target="../media/image30.png"/><Relationship Id="rId4" Type="http://schemas.openxmlformats.org/officeDocument/2006/relationships/notesSlide" Target="../notesSlides/notesSlide28.xml"/><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37.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4.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39.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89038" y="4469272"/>
            <a:ext cx="10102097" cy="411774"/>
          </a:xfrm>
        </p:spPr>
        <p:txBody>
          <a:bodyPr/>
          <a:lstStyle/>
          <a:p>
            <a:pPr lvl="0"/>
            <a:r>
              <a:rPr lang="he-IL" sz="3200" b="1" dirty="0"/>
              <a:t>נושא השיעור: </a:t>
            </a:r>
            <a:r>
              <a:rPr lang="he-IL" sz="3200" b="1" dirty="0" smtClean="0"/>
              <a:t>מבנה העור ותפקודו</a:t>
            </a:r>
            <a:endParaRPr lang="he-IL" sz="4000" b="1" dirty="0"/>
          </a:p>
        </p:txBody>
      </p:sp>
      <p:sp>
        <p:nvSpPr>
          <p:cNvPr id="2" name="Text Placeholder 1">
            <a:extLst>
              <a:ext uri="{FF2B5EF4-FFF2-40B4-BE49-F238E27FC236}">
                <a16:creationId xmlns:a16="http://schemas.microsoft.com/office/drawing/2014/main" xmlns=""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a:t>
            </a:r>
            <a:r>
              <a:rPr lang="he-IL" sz="3200" b="1" dirty="0" smtClean="0">
                <a:sym typeface="Calibri"/>
              </a:rPr>
              <a:t>: אליהו סבח</a:t>
            </a:r>
            <a:endParaRPr lang="he-IL" sz="24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מלבן 3"/>
          <p:cNvSpPr/>
          <p:nvPr/>
        </p:nvSpPr>
        <p:spPr>
          <a:xfrm>
            <a:off x="3047091" y="3013502"/>
            <a:ext cx="7543801" cy="923330"/>
          </a:xfrm>
          <a:prstGeom prst="rect">
            <a:avLst/>
          </a:prstGeom>
        </p:spPr>
        <p:txBody>
          <a:bodyPr wrap="square">
            <a:spAutoFit/>
          </a:bodyPr>
          <a:lstStyle/>
          <a:p>
            <a:pPr lvl="0" algn="r" rtl="1">
              <a:lnSpc>
                <a:spcPct val="90000"/>
              </a:lnSpc>
              <a:buClr>
                <a:schemeClr val="lt1"/>
              </a:buClr>
              <a:buSzPts val="6000"/>
            </a:pPr>
            <a:r>
              <a:rPr lang="he-IL" sz="6000" dirty="0">
                <a:solidFill>
                  <a:schemeClr val="bg1"/>
                </a:solidFill>
              </a:rPr>
              <a:t>שיעור </a:t>
            </a:r>
            <a:r>
              <a:rPr lang="he-IL" sz="6000" dirty="0" smtClean="0">
                <a:solidFill>
                  <a:schemeClr val="bg1"/>
                </a:solidFill>
              </a:rPr>
              <a:t>מדעים לכיתה ד'</a:t>
            </a:r>
            <a:endParaRPr lang="he-IL" sz="6000" dirty="0">
              <a:solidFill>
                <a:schemeClr val="bg1"/>
              </a:solidFill>
            </a:endParaRPr>
          </a:p>
        </p:txBody>
      </p:sp>
      <p:sp>
        <p:nvSpPr>
          <p:cNvPr id="3" name="תיבת טקסט 2">
            <a:extLst>
              <a:ext uri="{FF2B5EF4-FFF2-40B4-BE49-F238E27FC236}">
                <a16:creationId xmlns:a16="http://schemas.microsoft.com/office/drawing/2014/main" xmlns="" id="{A53C68D4-2F7A-4385-AD8D-C77324C22636}"/>
              </a:ext>
            </a:extLst>
          </p:cNvPr>
          <p:cNvSpPr txBox="1"/>
          <p:nvPr/>
        </p:nvSpPr>
        <p:spPr>
          <a:xfrm>
            <a:off x="10591801" y="369651"/>
            <a:ext cx="964659" cy="369332"/>
          </a:xfrm>
          <a:prstGeom prst="rect">
            <a:avLst/>
          </a:prstGeom>
          <a:noFill/>
        </p:spPr>
        <p:txBody>
          <a:bodyPr wrap="square" rtlCol="1">
            <a:spAutoFit/>
          </a:bodyPr>
          <a:lstStyle/>
          <a:p>
            <a:r>
              <a:rPr lang="he-IL" dirty="0"/>
              <a:t>בס"ד</a:t>
            </a:r>
          </a:p>
        </p:txBody>
      </p:sp>
      <p:sp>
        <p:nvSpPr>
          <p:cNvPr id="9" name="Text Placeholder 1">
            <a:extLst>
              <a:ext uri="{FF2B5EF4-FFF2-40B4-BE49-F238E27FC236}">
                <a16:creationId xmlns:a16="http://schemas.microsoft.com/office/drawing/2014/main" xmlns="" id="{12874761-6EDB-5D40-A79B-9C82F478C33E}"/>
              </a:ext>
            </a:extLst>
          </p:cNvPr>
          <p:cNvSpPr txBox="1">
            <a:spLocks/>
          </p:cNvSpPr>
          <p:nvPr/>
        </p:nvSpPr>
        <p:spPr>
          <a:xfrm>
            <a:off x="-754859" y="5628144"/>
            <a:ext cx="6704013" cy="3858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0" marR="0" lvl="0" indent="0" algn="r" rtl="1">
              <a:lnSpc>
                <a:spcPct val="90000"/>
              </a:lnSpc>
              <a:spcBef>
                <a:spcPts val="800"/>
              </a:spcBef>
              <a:spcAft>
                <a:spcPts val="0"/>
              </a:spcAft>
              <a:buClr>
                <a:schemeClr val="dk1"/>
              </a:buClr>
              <a:buSzPts val="2800"/>
              <a:buFont typeface="Calibri"/>
              <a:buNone/>
              <a:defRPr sz="2800" b="0" i="0" u="none" strike="noStrike" cap="none">
                <a:solidFill>
                  <a:schemeClr val="bg1"/>
                </a:solidFill>
                <a:latin typeface="Arial" panose="020B0604020202020204" pitchFamily="34" charset="0"/>
                <a:ea typeface="Calibri"/>
                <a:cs typeface="Arial" panose="020B0604020202020204" pitchFamily="34" charset="0"/>
                <a:sym typeface="Calibri"/>
              </a:defRPr>
            </a:lvl1pPr>
            <a:lvl2pPr marL="914400" marR="0" lvl="1" indent="-381000" algn="l" rtl="0">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he-IL" sz="3200" b="1" dirty="0" smtClean="0"/>
              <a:t> </a:t>
            </a:r>
            <a:r>
              <a:rPr lang="he-IL" sz="1800" b="1" dirty="0" smtClean="0"/>
              <a:t>בשיתוף צוות ההדרכה</a:t>
            </a:r>
          </a:p>
          <a:p>
            <a:endParaRPr lang="he-IL" sz="2400" b="1" dirty="0"/>
          </a:p>
        </p:txBody>
      </p:sp>
    </p:spTree>
    <p:extLst>
      <p:ext uri="{BB962C8B-B14F-4D97-AF65-F5344CB8AC3E}">
        <p14:creationId xmlns:p14="http://schemas.microsoft.com/office/powerpoint/2010/main" val="3735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2359782" y="1882515"/>
            <a:ext cx="9572625" cy="3844925"/>
          </a:xfrm>
        </p:spPr>
        <p:txBody>
          <a:bodyPr/>
          <a:lstStyle/>
          <a:p>
            <a:pPr marL="800100" lvl="0" indent="-571500" algn="r">
              <a:buClr>
                <a:srgbClr val="424242"/>
              </a:buClr>
              <a:buFont typeface="Wingdings" panose="05000000000000000000" pitchFamily="2" charset="2"/>
              <a:buChar char="Ø"/>
            </a:pPr>
            <a:r>
              <a:rPr lang="he-IL" dirty="0">
                <a:solidFill>
                  <a:srgbClr val="424242"/>
                </a:solidFill>
              </a:rPr>
              <a:t>התבוננו בעור שעל גב היד בעזרת זכוכית מגדלת </a:t>
            </a:r>
          </a:p>
          <a:p>
            <a:pPr marL="800100" lvl="0" indent="-571500" algn="r">
              <a:buClr>
                <a:srgbClr val="424242"/>
              </a:buClr>
              <a:buFont typeface="Wingdings" panose="05000000000000000000" pitchFamily="2" charset="2"/>
              <a:buChar char="Ø"/>
            </a:pPr>
            <a:r>
              <a:rPr lang="he-IL" dirty="0">
                <a:solidFill>
                  <a:srgbClr val="424242"/>
                </a:solidFill>
              </a:rPr>
              <a:t>חושו אותו </a:t>
            </a:r>
            <a:r>
              <a:rPr lang="he-IL" dirty="0" smtClean="0">
                <a:solidFill>
                  <a:srgbClr val="424242"/>
                </a:solidFill>
              </a:rPr>
              <a:t>באצבעותיכם </a:t>
            </a:r>
          </a:p>
          <a:p>
            <a:pPr marL="800100" lvl="0" indent="-571500" algn="r">
              <a:buClr>
                <a:srgbClr val="424242"/>
              </a:buClr>
              <a:buFont typeface="Wingdings" panose="05000000000000000000" pitchFamily="2" charset="2"/>
              <a:buChar char="Ø"/>
            </a:pPr>
            <a:r>
              <a:rPr lang="he-IL" dirty="0" smtClean="0">
                <a:solidFill>
                  <a:srgbClr val="424242"/>
                </a:solidFill>
              </a:rPr>
              <a:t>צבטו את העור </a:t>
            </a:r>
            <a:r>
              <a:rPr lang="he-IL" dirty="0">
                <a:solidFill>
                  <a:srgbClr val="424242"/>
                </a:solidFill>
              </a:rPr>
              <a:t>והרגישו האם הוא </a:t>
            </a:r>
            <a:r>
              <a:rPr lang="he-IL" dirty="0" smtClean="0">
                <a:solidFill>
                  <a:srgbClr val="424242"/>
                </a:solidFill>
              </a:rPr>
              <a:t>מתוח </a:t>
            </a:r>
            <a:r>
              <a:rPr lang="he-IL" dirty="0">
                <a:solidFill>
                  <a:srgbClr val="424242"/>
                </a:solidFill>
              </a:rPr>
              <a:t>או רפוי ?</a:t>
            </a:r>
            <a:endParaRPr lang="he-IL" dirty="0" smtClean="0">
              <a:solidFill>
                <a:srgbClr val="424242"/>
              </a:solidFill>
            </a:endParaRPr>
          </a:p>
          <a:p>
            <a:pPr marL="800100" lvl="0" indent="-571500" algn="r">
              <a:buClr>
                <a:srgbClr val="424242"/>
              </a:buClr>
              <a:buFont typeface="Wingdings" panose="05000000000000000000" pitchFamily="2" charset="2"/>
              <a:buChar char="Ø"/>
            </a:pPr>
            <a:r>
              <a:rPr lang="he-IL" dirty="0" smtClean="0">
                <a:solidFill>
                  <a:srgbClr val="424242"/>
                </a:solidFill>
              </a:rPr>
              <a:t>התבוננו באזור חיבור </a:t>
            </a:r>
            <a:r>
              <a:rPr lang="he-IL" dirty="0">
                <a:solidFill>
                  <a:srgbClr val="424242"/>
                </a:solidFill>
              </a:rPr>
              <a:t>השיער  </a:t>
            </a:r>
          </a:p>
          <a:p>
            <a:pPr marL="800100" lvl="0" indent="-571500" algn="r">
              <a:buClr>
                <a:srgbClr val="424242"/>
              </a:buClr>
              <a:buFont typeface="Wingdings" panose="05000000000000000000" pitchFamily="2" charset="2"/>
              <a:buChar char="Ø"/>
            </a:pPr>
            <a:r>
              <a:rPr lang="he-IL" dirty="0" smtClean="0">
                <a:solidFill>
                  <a:srgbClr val="424242"/>
                </a:solidFill>
              </a:rPr>
              <a:t>השוו בין </a:t>
            </a:r>
            <a:r>
              <a:rPr lang="he-IL" dirty="0">
                <a:solidFill>
                  <a:srgbClr val="424242"/>
                </a:solidFill>
              </a:rPr>
              <a:t>העור ב</a:t>
            </a:r>
            <a:r>
              <a:rPr lang="he-IL" dirty="0" smtClean="0">
                <a:solidFill>
                  <a:srgbClr val="424242"/>
                </a:solidFill>
              </a:rPr>
              <a:t>גב </a:t>
            </a:r>
            <a:r>
              <a:rPr lang="he-IL" dirty="0">
                <a:solidFill>
                  <a:srgbClr val="424242"/>
                </a:solidFill>
              </a:rPr>
              <a:t>היד והעור בכף </a:t>
            </a:r>
            <a:r>
              <a:rPr lang="he-IL" dirty="0" smtClean="0">
                <a:solidFill>
                  <a:srgbClr val="424242"/>
                </a:solidFill>
              </a:rPr>
              <a:t>היד </a:t>
            </a:r>
            <a:endParaRPr lang="he-IL" dirty="0">
              <a:solidFill>
                <a:srgbClr val="424242"/>
              </a:solidFill>
            </a:endParaRPr>
          </a:p>
          <a:p>
            <a:pPr algn="r"/>
            <a:endParaRPr lang="he-IL" dirty="0"/>
          </a:p>
        </p:txBody>
      </p:sp>
      <p:sp>
        <p:nvSpPr>
          <p:cNvPr id="2" name="כותרת 1"/>
          <p:cNvSpPr>
            <a:spLocks noGrp="1"/>
          </p:cNvSpPr>
          <p:nvPr>
            <p:ph type="title"/>
          </p:nvPr>
        </p:nvSpPr>
        <p:spPr/>
        <p:txBody>
          <a:bodyPr>
            <a:normAutofit fontScale="90000"/>
          </a:bodyPr>
          <a:lstStyle/>
          <a:p>
            <a:r>
              <a:rPr lang="he-IL" dirty="0" smtClean="0"/>
              <a:t>עורכים תצפית בעור</a:t>
            </a:r>
            <a:endParaRPr lang="he-IL" dirty="0"/>
          </a:p>
        </p:txBody>
      </p:sp>
      <p:pic>
        <p:nvPicPr>
          <p:cNvPr id="3076" name="Picture 4" descr="https://encrypted-tbn0.gstatic.com/images?q=tbn%3AANd9GcSACKk3wK_N7C0TdTOjjKwR_Yx1tgHLsFwa4C7I74R6ppbdQ9qB117lUQTrRj5BwUkcpKfFH30&amp;usqp=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03" y="1842662"/>
            <a:ext cx="186690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קובץ:Single transverse palmar crease adult.jpg – ויקיפדיה"/>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78" y="4185511"/>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803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a:t>
            </a:r>
            <a:endParaRPr lang="he-IL" dirty="0"/>
          </a:p>
        </p:txBody>
      </p:sp>
      <p:sp>
        <p:nvSpPr>
          <p:cNvPr id="3" name="מציין מיקום טקסט 2"/>
          <p:cNvSpPr>
            <a:spLocks noGrp="1"/>
          </p:cNvSpPr>
          <p:nvPr>
            <p:ph type="body" idx="1"/>
          </p:nvPr>
        </p:nvSpPr>
        <p:spPr>
          <a:xfrm>
            <a:off x="729205" y="1814287"/>
            <a:ext cx="11227443" cy="2891384"/>
          </a:xfrm>
        </p:spPr>
        <p:txBody>
          <a:bodyPr>
            <a:normAutofit lnSpcReduction="10000"/>
          </a:bodyPr>
          <a:lstStyle/>
          <a:p>
            <a:pPr algn="r"/>
            <a:r>
              <a:rPr lang="he-IL" sz="3500" dirty="0" smtClean="0"/>
              <a:t>ציוד: צבע גואש, דף לבן</a:t>
            </a:r>
          </a:p>
          <a:p>
            <a:endParaRPr lang="he-IL" sz="4000" dirty="0" smtClean="0"/>
          </a:p>
          <a:p>
            <a:r>
              <a:rPr lang="he-IL" sz="4000" dirty="0" smtClean="0"/>
              <a:t>לעור </a:t>
            </a:r>
            <a:r>
              <a:rPr lang="he-IL" sz="4000" dirty="0"/>
              <a:t>שלנו סימנים מיוחדים המבדילים אותנו </a:t>
            </a:r>
            <a:r>
              <a:rPr lang="he-IL" sz="4000" dirty="0" smtClean="0"/>
              <a:t>מאחרים.</a:t>
            </a:r>
          </a:p>
          <a:p>
            <a:r>
              <a:rPr lang="he-IL" sz="4000" dirty="0" smtClean="0"/>
              <a:t>מרחו מעט צבע גואש על האצבע, הטביעו </a:t>
            </a:r>
            <a:r>
              <a:rPr lang="he-IL" sz="4000" dirty="0"/>
              <a:t>סימנים על הדף </a:t>
            </a:r>
            <a:r>
              <a:rPr lang="he-IL" sz="4000" dirty="0" smtClean="0"/>
              <a:t>.</a:t>
            </a: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1394" y="4735752"/>
            <a:ext cx="2453592" cy="1823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5365" y="4283255"/>
            <a:ext cx="200977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ידיים בצבעים שונים | וקטורים לשימוש ציבור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9871" y="4218932"/>
            <a:ext cx="216217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7" name="2min_final" descr="2min_final">
            <a:hlinkClick r:id="" action="ppaction://media"/>
            <a:extLst>
              <a:ext uri="{FF2B5EF4-FFF2-40B4-BE49-F238E27FC236}">
                <a16:creationId xmlns:a16="http://schemas.microsoft.com/office/drawing/2014/main" xmlns=""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1686" y="1800506"/>
            <a:ext cx="1540938" cy="549601"/>
          </a:xfrm>
          <a:prstGeom prst="rect">
            <a:avLst/>
          </a:prstGeom>
        </p:spPr>
      </p:pic>
    </p:spTree>
    <p:extLst>
      <p:ext uri="{BB962C8B-B14F-4D97-AF65-F5344CB8AC3E}">
        <p14:creationId xmlns:p14="http://schemas.microsoft.com/office/powerpoint/2010/main" val="13342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דומה </a:t>
            </a:r>
            <a:r>
              <a:rPr lang="he-IL" dirty="0" err="1" smtClean="0"/>
              <a:t>לשלך</a:t>
            </a:r>
            <a:r>
              <a:rPr lang="he-IL" dirty="0" smtClean="0"/>
              <a:t>?</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270" y="1918089"/>
            <a:ext cx="2591173" cy="385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6462" y="2040771"/>
            <a:ext cx="2063178" cy="407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5313" y="1761441"/>
            <a:ext cx="2904277" cy="463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21593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טביעות אצבע</a:t>
            </a:r>
            <a:endParaRPr lang="he-IL" dirty="0"/>
          </a:p>
        </p:txBody>
      </p:sp>
      <p:sp>
        <p:nvSpPr>
          <p:cNvPr id="3" name="מציין מיקום טקסט 2"/>
          <p:cNvSpPr>
            <a:spLocks noGrp="1"/>
          </p:cNvSpPr>
          <p:nvPr>
            <p:ph type="body" idx="1"/>
          </p:nvPr>
        </p:nvSpPr>
        <p:spPr/>
        <p:txBody>
          <a:bodyPr/>
          <a:lstStyle/>
          <a:p>
            <a:pPr marL="800100" indent="-571500" algn="r">
              <a:buFont typeface="Wingdings" panose="05000000000000000000" pitchFamily="2" charset="2"/>
              <a:buChar char="Ø"/>
            </a:pPr>
            <a:r>
              <a:rPr lang="he-IL" dirty="0" smtClean="0"/>
              <a:t>טביעות האצבע ייחודיות לכל אדם</a:t>
            </a:r>
          </a:p>
          <a:p>
            <a:pPr marL="800100" indent="-571500" algn="r">
              <a:buFont typeface="Wingdings" panose="05000000000000000000" pitchFamily="2" charset="2"/>
              <a:buChar char="Ø"/>
            </a:pPr>
            <a:r>
              <a:rPr lang="he-IL" dirty="0" smtClean="0"/>
              <a:t>גם בכף הרגל טביעות אצבע ייחודיות</a:t>
            </a:r>
          </a:p>
          <a:p>
            <a:pPr marL="800100" indent="-571500" algn="r">
              <a:buFont typeface="Wingdings" panose="05000000000000000000" pitchFamily="2" charset="2"/>
              <a:buChar char="Ø"/>
            </a:pPr>
            <a:endParaRPr lang="he-IL" dirty="0"/>
          </a:p>
          <a:p>
            <a:pPr marL="800100" indent="-571500" algn="r">
              <a:buFont typeface="Wingdings" panose="05000000000000000000" pitchFamily="2" charset="2"/>
              <a:buChar char="Ø"/>
            </a:pPr>
            <a:r>
              <a:rPr lang="he-IL" dirty="0" smtClean="0"/>
              <a:t>המשטרה נעזרת בטביעות אצבע בחקירת מקרי פשע שונים</a:t>
            </a:r>
          </a:p>
        </p:txBody>
      </p:sp>
      <p:sp>
        <p:nvSpPr>
          <p:cNvPr id="4" name="TextBox 3"/>
          <p:cNvSpPr txBox="1"/>
          <p:nvPr/>
        </p:nvSpPr>
        <p:spPr>
          <a:xfrm>
            <a:off x="1307939" y="5982015"/>
            <a:ext cx="2951545" cy="307777"/>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1197391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81590" y="663126"/>
            <a:ext cx="8280000" cy="633239"/>
          </a:xfrm>
        </p:spPr>
        <p:txBody>
          <a:bodyPr>
            <a:normAutofit fontScale="90000"/>
          </a:bodyPr>
          <a:lstStyle/>
          <a:p>
            <a:r>
              <a:rPr lang="he-IL" dirty="0" smtClean="0"/>
              <a:t>מה הקשר בין עוגת 3 שכבות לעור האדם?</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833" y="2210765"/>
            <a:ext cx="7870786" cy="4004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425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העור מורכב משלוש שכבות עיקריות</a:t>
            </a:r>
            <a:endParaRPr lang="he-IL" dirty="0"/>
          </a:p>
        </p:txBody>
      </p:sp>
      <p:sp>
        <p:nvSpPr>
          <p:cNvPr id="3" name="מציין מיקום טקסט 2"/>
          <p:cNvSpPr>
            <a:spLocks noGrp="1"/>
          </p:cNvSpPr>
          <p:nvPr>
            <p:ph type="body" idx="1"/>
          </p:nvPr>
        </p:nvSpPr>
        <p:spPr/>
        <p:txBody>
          <a:bodyPr/>
          <a:lstStyle/>
          <a:p>
            <a:pPr algn="r"/>
            <a:r>
              <a:rPr lang="he-IL" dirty="0" smtClean="0"/>
              <a:t>שכבה חיצונית-</a:t>
            </a:r>
            <a:r>
              <a:rPr lang="he-IL" b="1" dirty="0" smtClean="0">
                <a:solidFill>
                  <a:srgbClr val="00B0F0"/>
                </a:solidFill>
              </a:rPr>
              <a:t>אפידרמיס</a:t>
            </a:r>
          </a:p>
          <a:p>
            <a:pPr algn="r"/>
            <a:endParaRPr lang="he-IL" dirty="0" smtClean="0"/>
          </a:p>
          <a:p>
            <a:pPr algn="r"/>
            <a:r>
              <a:rPr lang="he-IL" dirty="0" smtClean="0"/>
              <a:t>שכבה אמצעית- </a:t>
            </a:r>
            <a:r>
              <a:rPr lang="he-IL" b="1" dirty="0" smtClean="0">
                <a:solidFill>
                  <a:schemeClr val="accent2"/>
                </a:solidFill>
              </a:rPr>
              <a:t>דרמיס</a:t>
            </a:r>
          </a:p>
          <a:p>
            <a:pPr algn="r"/>
            <a:endParaRPr lang="he-IL" dirty="0" smtClean="0"/>
          </a:p>
          <a:p>
            <a:pPr algn="r"/>
            <a:r>
              <a:rPr lang="he-IL" dirty="0" smtClean="0"/>
              <a:t>שכבה פנימית- </a:t>
            </a:r>
            <a:r>
              <a:rPr lang="he-IL" b="1" dirty="0" smtClean="0">
                <a:solidFill>
                  <a:srgbClr val="00B050"/>
                </a:solidFill>
              </a:rPr>
              <a:t>היפודרמיס</a:t>
            </a:r>
            <a:endParaRPr lang="he-IL" b="1" dirty="0">
              <a:solidFill>
                <a:srgbClr val="00B050"/>
              </a:solidFill>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696687" y="1884527"/>
            <a:ext cx="3643085" cy="401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מחבר חץ ישר 4"/>
          <p:cNvCxnSpPr/>
          <p:nvPr/>
        </p:nvCxnSpPr>
        <p:spPr>
          <a:xfrm flipH="1">
            <a:off x="4165600" y="2322286"/>
            <a:ext cx="2191657" cy="754743"/>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מחבר חץ ישר 7"/>
          <p:cNvCxnSpPr/>
          <p:nvPr/>
        </p:nvCxnSpPr>
        <p:spPr>
          <a:xfrm flipH="1">
            <a:off x="4586514" y="3526971"/>
            <a:ext cx="2206172" cy="508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מחבר חץ ישר 10"/>
          <p:cNvCxnSpPr/>
          <p:nvPr/>
        </p:nvCxnSpPr>
        <p:spPr>
          <a:xfrm flipH="1">
            <a:off x="3998687" y="4746171"/>
            <a:ext cx="2191656" cy="19594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סוגר מסולסל ימני 9"/>
          <p:cNvSpPr/>
          <p:nvPr/>
        </p:nvSpPr>
        <p:spPr>
          <a:xfrm>
            <a:off x="4165600" y="3381829"/>
            <a:ext cx="304800" cy="1262742"/>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Tree>
    <p:extLst>
      <p:ext uri="{BB962C8B-B14F-4D97-AF65-F5344CB8AC3E}">
        <p14:creationId xmlns:p14="http://schemas.microsoft.com/office/powerpoint/2010/main" val="2224663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213780" y="2327827"/>
            <a:ext cx="2962177" cy="326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השכבה העליונה- אפידרמיס</a:t>
            </a:r>
            <a:endParaRPr lang="he-IL" dirty="0"/>
          </a:p>
        </p:txBody>
      </p:sp>
      <p:sp>
        <p:nvSpPr>
          <p:cNvPr id="3" name="מציין מיקום טקסט 2"/>
          <p:cNvSpPr>
            <a:spLocks noGrp="1"/>
          </p:cNvSpPr>
          <p:nvPr>
            <p:ph type="body" idx="1"/>
          </p:nvPr>
        </p:nvSpPr>
        <p:spPr>
          <a:xfrm>
            <a:off x="3033487" y="1666753"/>
            <a:ext cx="9450152" cy="5474826"/>
          </a:xfrm>
        </p:spPr>
        <p:txBody>
          <a:bodyPr>
            <a:normAutofit/>
          </a:bodyPr>
          <a:lstStyle/>
          <a:p>
            <a:pPr algn="r"/>
            <a:r>
              <a:rPr lang="he-IL" dirty="0" smtClean="0"/>
              <a:t>  </a:t>
            </a:r>
          </a:p>
          <a:p>
            <a:pPr marL="685800" indent="-457200" algn="r">
              <a:buFont typeface="Wingdings" panose="05000000000000000000" pitchFamily="2" charset="2"/>
              <a:buChar char="Ø"/>
            </a:pPr>
            <a:r>
              <a:rPr lang="he-IL" sz="3200" dirty="0"/>
              <a:t> </a:t>
            </a:r>
            <a:r>
              <a:rPr lang="he-IL" sz="3200" dirty="0" smtClean="0"/>
              <a:t>ה</a:t>
            </a:r>
            <a:r>
              <a:rPr lang="he-IL" sz="3200" dirty="0" smtClean="0">
                <a:solidFill>
                  <a:schemeClr val="accent2"/>
                </a:solidFill>
              </a:rPr>
              <a:t>אפידרמיס</a:t>
            </a:r>
            <a:r>
              <a:rPr lang="he-IL" sz="3200" dirty="0" smtClean="0"/>
              <a:t> מכסה את כל שטחו החיצוני של הגוף</a:t>
            </a:r>
            <a:r>
              <a:rPr lang="en-US" sz="3200" dirty="0" smtClean="0"/>
              <a:t>;</a:t>
            </a:r>
            <a:r>
              <a:rPr lang="he-IL" sz="3200" dirty="0" smtClean="0"/>
              <a:t> </a:t>
            </a:r>
            <a:endParaRPr lang="en-US" sz="3200" dirty="0" smtClean="0"/>
          </a:p>
          <a:p>
            <a:pPr marL="685800" indent="-457200" algn="r">
              <a:buFont typeface="Wingdings" panose="05000000000000000000" pitchFamily="2" charset="2"/>
              <a:buChar char="Ø"/>
            </a:pPr>
            <a:r>
              <a:rPr lang="en-US" sz="3200" dirty="0" smtClean="0"/>
              <a:t> </a:t>
            </a:r>
            <a:r>
              <a:rPr lang="he-IL" sz="3200" dirty="0" smtClean="0"/>
              <a:t>האפידרמיס </a:t>
            </a:r>
            <a:r>
              <a:rPr lang="he-IL" sz="3200" b="1" dirty="0" smtClean="0">
                <a:solidFill>
                  <a:schemeClr val="tx1"/>
                </a:solidFill>
              </a:rPr>
              <a:t>מגן מפני חדירת חיידקים, וירוסים </a:t>
            </a:r>
            <a:endParaRPr lang="en-US" sz="3200" b="1" dirty="0" smtClean="0">
              <a:solidFill>
                <a:schemeClr val="tx1"/>
              </a:solidFill>
            </a:endParaRPr>
          </a:p>
          <a:p>
            <a:pPr marL="685800" indent="-457200" algn="r">
              <a:buFont typeface="Wingdings" panose="05000000000000000000" pitchFamily="2" charset="2"/>
              <a:buChar char="Ø"/>
            </a:pPr>
            <a:r>
              <a:rPr lang="en-US" sz="3200" b="1" dirty="0">
                <a:solidFill>
                  <a:schemeClr val="tx1"/>
                </a:solidFill>
              </a:rPr>
              <a:t> </a:t>
            </a:r>
            <a:r>
              <a:rPr lang="en-US" sz="3200" b="1" dirty="0" smtClean="0">
                <a:solidFill>
                  <a:schemeClr val="tx1"/>
                </a:solidFill>
              </a:rPr>
              <a:t> </a:t>
            </a:r>
            <a:r>
              <a:rPr lang="he-IL" sz="3200" b="1" dirty="0" smtClean="0">
                <a:solidFill>
                  <a:schemeClr val="tx1"/>
                </a:solidFill>
              </a:rPr>
              <a:t>ופגיעת  חומרים כימיים</a:t>
            </a:r>
            <a:r>
              <a:rPr lang="he-IL" sz="3200" dirty="0" smtClean="0">
                <a:solidFill>
                  <a:schemeClr val="tx1"/>
                </a:solidFill>
              </a:rPr>
              <a:t>.</a:t>
            </a:r>
          </a:p>
          <a:p>
            <a:pPr marL="685800" indent="-457200" algn="r">
              <a:buFont typeface="Wingdings" panose="05000000000000000000" pitchFamily="2" charset="2"/>
              <a:buChar char="Ø"/>
            </a:pPr>
            <a:r>
              <a:rPr lang="he-IL" sz="3200" dirty="0" smtClean="0"/>
              <a:t>  כשאנחנו נוגעים בעור אנו מרגישים את שכבת הקרנית.</a:t>
            </a:r>
          </a:p>
          <a:p>
            <a:pPr marL="685800" indent="-457200" algn="r">
              <a:buFont typeface="Wingdings" panose="05000000000000000000" pitchFamily="2" charset="2"/>
              <a:buChar char="Ø"/>
            </a:pPr>
            <a:r>
              <a:rPr lang="he-IL" sz="3200" dirty="0" smtClean="0"/>
              <a:t>ה</a:t>
            </a:r>
            <a:r>
              <a:rPr lang="he-IL" sz="3200" dirty="0" smtClean="0">
                <a:solidFill>
                  <a:schemeClr val="accent2"/>
                </a:solidFill>
              </a:rPr>
              <a:t>קרנית</a:t>
            </a:r>
            <a:r>
              <a:rPr lang="he-IL" sz="3200" dirty="0" smtClean="0"/>
              <a:t> היא שכבת תאים מתים. הם נדדו מתחתית האפידרמיס כלפי מעלה.</a:t>
            </a:r>
          </a:p>
          <a:p>
            <a:pPr marL="685800" indent="-457200" algn="r">
              <a:buFont typeface="Wingdings" panose="05000000000000000000" pitchFamily="2" charset="2"/>
              <a:buChar char="Ø"/>
            </a:pPr>
            <a:r>
              <a:rPr lang="he-IL" sz="3200" dirty="0" smtClean="0"/>
              <a:t>הקרנית מתחלפת מספר רב של פעמים במהלך חיינו</a:t>
            </a:r>
          </a:p>
        </p:txBody>
      </p:sp>
      <p:sp>
        <p:nvSpPr>
          <p:cNvPr id="5" name="TextBox 4"/>
          <p:cNvSpPr txBox="1"/>
          <p:nvPr/>
        </p:nvSpPr>
        <p:spPr>
          <a:xfrm>
            <a:off x="2475689" y="1927717"/>
            <a:ext cx="1400537"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sz="2000" b="1" dirty="0" smtClean="0">
                <a:solidFill>
                  <a:schemeClr val="accent6">
                    <a:lumMod val="75000"/>
                  </a:schemeClr>
                </a:solidFill>
              </a:rPr>
              <a:t>אפידרמיס</a:t>
            </a:r>
            <a:endParaRPr lang="he-IL" sz="2000" b="1" dirty="0">
              <a:solidFill>
                <a:schemeClr val="accent6">
                  <a:lumMod val="75000"/>
                </a:schemeClr>
              </a:solidFill>
            </a:endParaRPr>
          </a:p>
        </p:txBody>
      </p:sp>
      <p:sp>
        <p:nvSpPr>
          <p:cNvPr id="4" name="אליפסה 3"/>
          <p:cNvSpPr/>
          <p:nvPr/>
        </p:nvSpPr>
        <p:spPr>
          <a:xfrm>
            <a:off x="2012544" y="1664784"/>
            <a:ext cx="2326826" cy="925975"/>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1" name="מחבר חץ ישר 10"/>
          <p:cNvCxnSpPr/>
          <p:nvPr/>
        </p:nvCxnSpPr>
        <p:spPr>
          <a:xfrm flipH="1">
            <a:off x="2475689" y="2590759"/>
            <a:ext cx="282026" cy="733012"/>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580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224971" y="2804420"/>
            <a:ext cx="3080459" cy="339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שכבה פנימית ואחרונה- היפודרמיס</a:t>
            </a:r>
            <a:endParaRPr lang="he-IL" dirty="0"/>
          </a:p>
        </p:txBody>
      </p:sp>
      <p:sp>
        <p:nvSpPr>
          <p:cNvPr id="3" name="מציין מיקום טקסט 2"/>
          <p:cNvSpPr>
            <a:spLocks noGrp="1"/>
          </p:cNvSpPr>
          <p:nvPr>
            <p:ph type="body" idx="1"/>
          </p:nvPr>
        </p:nvSpPr>
        <p:spPr>
          <a:xfrm>
            <a:off x="182584" y="2081267"/>
            <a:ext cx="12009416" cy="3844925"/>
          </a:xfrm>
        </p:spPr>
        <p:txBody>
          <a:bodyPr/>
          <a:lstStyle/>
          <a:p>
            <a:pPr lvl="0" algn="r">
              <a:buClr>
                <a:srgbClr val="424242"/>
              </a:buClr>
            </a:pPr>
            <a:r>
              <a:rPr lang="he-IL" b="1" dirty="0" smtClean="0">
                <a:solidFill>
                  <a:schemeClr val="accent2">
                    <a:lumMod val="75000"/>
                  </a:schemeClr>
                </a:solidFill>
              </a:rPr>
              <a:t>ההיפודרמיס</a:t>
            </a:r>
            <a:r>
              <a:rPr lang="he-IL" sz="3300" b="1" dirty="0" smtClean="0">
                <a:solidFill>
                  <a:srgbClr val="424242"/>
                </a:solidFill>
              </a:rPr>
              <a:t> היא השכבה הפנימית ביותר של העור</a:t>
            </a:r>
          </a:p>
          <a:p>
            <a:pPr lvl="0" algn="r">
              <a:buClr>
                <a:srgbClr val="424242"/>
              </a:buClr>
            </a:pPr>
            <a:r>
              <a:rPr lang="he-IL" sz="3300" dirty="0" smtClean="0">
                <a:solidFill>
                  <a:srgbClr val="424242"/>
                </a:solidFill>
              </a:rPr>
              <a:t>היא למעשה שכבת </a:t>
            </a:r>
            <a:r>
              <a:rPr lang="he-IL" sz="3300" dirty="0">
                <a:solidFill>
                  <a:srgbClr val="424242"/>
                </a:solidFill>
              </a:rPr>
              <a:t>השומן </a:t>
            </a:r>
            <a:r>
              <a:rPr lang="he-IL" sz="3300" dirty="0" smtClean="0">
                <a:solidFill>
                  <a:srgbClr val="424242"/>
                </a:solidFill>
              </a:rPr>
              <a:t>של הגוף</a:t>
            </a:r>
            <a:r>
              <a:rPr lang="he-IL" sz="3300" dirty="0">
                <a:solidFill>
                  <a:srgbClr val="424242"/>
                </a:solidFill>
              </a:rPr>
              <a:t>. </a:t>
            </a:r>
            <a:endParaRPr lang="he-IL" sz="3300" dirty="0" smtClean="0">
              <a:solidFill>
                <a:srgbClr val="424242"/>
              </a:solidFill>
            </a:endParaRPr>
          </a:p>
          <a:p>
            <a:pPr lvl="0" algn="r">
              <a:buClr>
                <a:srgbClr val="424242"/>
              </a:buClr>
            </a:pPr>
            <a:r>
              <a:rPr lang="he-IL" sz="3300" dirty="0" smtClean="0">
                <a:solidFill>
                  <a:srgbClr val="424242"/>
                </a:solidFill>
              </a:rPr>
              <a:t>עובייה </a:t>
            </a:r>
            <a:r>
              <a:rPr lang="he-IL" sz="3300" dirty="0">
                <a:solidFill>
                  <a:srgbClr val="424242"/>
                </a:solidFill>
              </a:rPr>
              <a:t>של שכבה זו </a:t>
            </a:r>
            <a:r>
              <a:rPr lang="he-IL" sz="3300" dirty="0" smtClean="0">
                <a:solidFill>
                  <a:srgbClr val="424242"/>
                </a:solidFill>
              </a:rPr>
              <a:t>משתנה מאדם לאדם</a:t>
            </a:r>
          </a:p>
          <a:p>
            <a:pPr lvl="0" algn="r">
              <a:buClr>
                <a:srgbClr val="424242"/>
              </a:buClr>
            </a:pPr>
            <a:r>
              <a:rPr lang="he-IL" sz="3300" dirty="0" smtClean="0">
                <a:solidFill>
                  <a:srgbClr val="424242"/>
                </a:solidFill>
              </a:rPr>
              <a:t>אצל אדם רזה  - מילימטרים בודדים</a:t>
            </a:r>
          </a:p>
          <a:p>
            <a:pPr lvl="0" algn="r">
              <a:buClr>
                <a:srgbClr val="424242"/>
              </a:buClr>
            </a:pPr>
            <a:r>
              <a:rPr lang="he-IL" sz="3300" dirty="0" smtClean="0">
                <a:solidFill>
                  <a:srgbClr val="424242"/>
                </a:solidFill>
              </a:rPr>
              <a:t>אצל אדם שמן - סנטימטרים </a:t>
            </a:r>
            <a:r>
              <a:rPr lang="he-IL" sz="3300" dirty="0">
                <a:solidFill>
                  <a:srgbClr val="424242"/>
                </a:solidFill>
              </a:rPr>
              <a:t>רבים </a:t>
            </a:r>
            <a:endParaRPr lang="he-IL" sz="3300" dirty="0" smtClean="0">
              <a:solidFill>
                <a:srgbClr val="424242"/>
              </a:solidFill>
            </a:endParaRPr>
          </a:p>
          <a:p>
            <a:pPr lvl="0" algn="r">
              <a:buClr>
                <a:srgbClr val="424242"/>
              </a:buClr>
            </a:pPr>
            <a:r>
              <a:rPr lang="he-IL" sz="3300" dirty="0" smtClean="0">
                <a:solidFill>
                  <a:srgbClr val="424242"/>
                </a:solidFill>
              </a:rPr>
              <a:t>שכבת </a:t>
            </a:r>
            <a:r>
              <a:rPr lang="he-IL" sz="3300" dirty="0">
                <a:solidFill>
                  <a:srgbClr val="424242"/>
                </a:solidFill>
              </a:rPr>
              <a:t>שומן זו משמשת לבידוד ולשמירה על חום הגוף.</a:t>
            </a:r>
          </a:p>
        </p:txBody>
      </p:sp>
      <p:sp>
        <p:nvSpPr>
          <p:cNvPr id="7" name="TextBox 6"/>
          <p:cNvSpPr txBox="1"/>
          <p:nvPr/>
        </p:nvSpPr>
        <p:spPr>
          <a:xfrm>
            <a:off x="3169660" y="5728957"/>
            <a:ext cx="1400537"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r>
              <a:rPr lang="he-IL" sz="2000" b="1" dirty="0" smtClean="0">
                <a:solidFill>
                  <a:schemeClr val="accent6">
                    <a:lumMod val="75000"/>
                  </a:schemeClr>
                </a:solidFill>
              </a:rPr>
              <a:t>היפודרמיס</a:t>
            </a:r>
            <a:endParaRPr lang="he-IL" sz="2000" b="1" dirty="0">
              <a:solidFill>
                <a:schemeClr val="accent6">
                  <a:lumMod val="75000"/>
                </a:schemeClr>
              </a:solidFill>
            </a:endParaRPr>
          </a:p>
        </p:txBody>
      </p:sp>
      <p:sp>
        <p:nvSpPr>
          <p:cNvPr id="8" name="אליפסה 7"/>
          <p:cNvSpPr/>
          <p:nvPr/>
        </p:nvSpPr>
        <p:spPr>
          <a:xfrm>
            <a:off x="2706516" y="5466025"/>
            <a:ext cx="2326826" cy="925975"/>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0" name="מחבר חץ ישר 9"/>
          <p:cNvCxnSpPr/>
          <p:nvPr/>
        </p:nvCxnSpPr>
        <p:spPr>
          <a:xfrm flipH="1" flipV="1">
            <a:off x="2090057" y="5405111"/>
            <a:ext cx="616459" cy="323846"/>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373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4809" r="19381" b="35074"/>
          <a:stretch/>
        </p:blipFill>
        <p:spPr bwMode="auto">
          <a:xfrm>
            <a:off x="95498" y="2804419"/>
            <a:ext cx="3080459" cy="339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a:extLst>
              <a:ext uri="{FF2B5EF4-FFF2-40B4-BE49-F238E27FC236}">
                <a16:creationId xmlns="" xmlns:a16="http://schemas.microsoft.com/office/drawing/2014/main" id="{942B934E-AB14-4E1D-90B4-C3A2106C8F74}"/>
              </a:ext>
            </a:extLst>
          </p:cNvPr>
          <p:cNvSpPr>
            <a:spLocks noGrp="1"/>
          </p:cNvSpPr>
          <p:nvPr>
            <p:ph type="title"/>
          </p:nvPr>
        </p:nvSpPr>
        <p:spPr/>
        <p:txBody>
          <a:bodyPr>
            <a:normAutofit fontScale="90000"/>
          </a:bodyPr>
          <a:lstStyle/>
          <a:p>
            <a:r>
              <a:rPr lang="he-IL" dirty="0" smtClean="0"/>
              <a:t>תצפית: השכבה האמצעית- דרמיס</a:t>
            </a:r>
            <a:endParaRPr lang="he-IL" dirty="0"/>
          </a:p>
        </p:txBody>
      </p:sp>
      <p:sp>
        <p:nvSpPr>
          <p:cNvPr id="3" name="מציין מיקום טקסט 2">
            <a:extLst>
              <a:ext uri="{FF2B5EF4-FFF2-40B4-BE49-F238E27FC236}">
                <a16:creationId xmlns="" xmlns:a16="http://schemas.microsoft.com/office/drawing/2014/main" id="{2340C690-11BD-452C-9B6C-CE59CC626BF5}"/>
              </a:ext>
            </a:extLst>
          </p:cNvPr>
          <p:cNvSpPr>
            <a:spLocks noGrp="1"/>
          </p:cNvSpPr>
          <p:nvPr>
            <p:ph type="body" idx="1"/>
          </p:nvPr>
        </p:nvSpPr>
        <p:spPr>
          <a:xfrm>
            <a:off x="3058840" y="1832709"/>
            <a:ext cx="8900931" cy="1701479"/>
          </a:xfrm>
        </p:spPr>
        <p:txBody>
          <a:bodyPr>
            <a:normAutofit fontScale="25000" lnSpcReduction="20000"/>
          </a:bodyPr>
          <a:lstStyle/>
          <a:p>
            <a:pPr marL="1371600" lvl="0" indent="-1143000" algn="r">
              <a:buClr>
                <a:srgbClr val="424242"/>
              </a:buClr>
              <a:buFont typeface="Wingdings" panose="05000000000000000000" pitchFamily="2" charset="2"/>
              <a:buChar char="Ø"/>
            </a:pPr>
            <a:r>
              <a:rPr lang="he-IL" sz="12800" dirty="0" smtClean="0"/>
              <a:t>ה</a:t>
            </a:r>
            <a:r>
              <a:rPr lang="he-IL" sz="12800" dirty="0" smtClean="0">
                <a:solidFill>
                  <a:schemeClr val="accent2"/>
                </a:solidFill>
              </a:rPr>
              <a:t>דרמיס</a:t>
            </a:r>
            <a:r>
              <a:rPr lang="he-IL" sz="12800" dirty="0" smtClean="0"/>
              <a:t> היא השכבה האמצעית של העור</a:t>
            </a:r>
          </a:p>
          <a:p>
            <a:pPr marL="1371600" lvl="0" indent="-1143000" algn="r">
              <a:buClr>
                <a:srgbClr val="424242"/>
              </a:buClr>
              <a:buFont typeface="Wingdings" panose="05000000000000000000" pitchFamily="2" charset="2"/>
              <a:buChar char="Ø"/>
            </a:pPr>
            <a:endParaRPr lang="he-IL" sz="12800" dirty="0"/>
          </a:p>
          <a:p>
            <a:pPr marL="1371600" lvl="0" indent="-1143000" algn="r">
              <a:buClr>
                <a:srgbClr val="424242"/>
              </a:buClr>
              <a:buFont typeface="Wingdings" panose="05000000000000000000" pitchFamily="2" charset="2"/>
              <a:buChar char="Ø"/>
            </a:pPr>
            <a:endParaRPr lang="he-IL" sz="12800" dirty="0" smtClean="0"/>
          </a:p>
          <a:p>
            <a:pPr marL="228600" lvl="0" indent="0" algn="r">
              <a:buClr>
                <a:srgbClr val="424242"/>
              </a:buClr>
            </a:pPr>
            <a:endParaRPr lang="he-IL" sz="12800" dirty="0" smtClean="0"/>
          </a:p>
          <a:p>
            <a:pPr marL="228600" lvl="0" indent="0">
              <a:buClr>
                <a:srgbClr val="424242"/>
              </a:buClr>
            </a:pPr>
            <a:endParaRPr lang="he-IL" sz="12800" dirty="0"/>
          </a:p>
          <a:p>
            <a:pPr marL="1371600" lvl="0" indent="-1143000" algn="r">
              <a:buClr>
                <a:srgbClr val="424242"/>
              </a:buClr>
              <a:buFont typeface="Wingdings" panose="05000000000000000000" pitchFamily="2" charset="2"/>
              <a:buChar char="Ø"/>
            </a:pPr>
            <a:r>
              <a:rPr lang="he-IL" sz="12800" dirty="0" smtClean="0"/>
              <a:t>התבוננו באיור</a:t>
            </a:r>
          </a:p>
          <a:p>
            <a:pPr marL="228600" lvl="0" indent="0" algn="r">
              <a:buClr>
                <a:srgbClr val="424242"/>
              </a:buClr>
            </a:pPr>
            <a:endParaRPr lang="he-IL" sz="12800" dirty="0" smtClean="0"/>
          </a:p>
          <a:p>
            <a:pPr marL="1371600" lvl="0" indent="-1143000" algn="r">
              <a:buClr>
                <a:srgbClr val="424242"/>
              </a:buClr>
              <a:buFont typeface="Wingdings" panose="05000000000000000000" pitchFamily="2" charset="2"/>
              <a:buChar char="Ø"/>
            </a:pPr>
            <a:r>
              <a:rPr lang="he-IL" sz="12800" dirty="0" smtClean="0"/>
              <a:t>נסו לזהות ארבעה מרכיבים באפידרמיס שחיוניים לתפקוד העור</a:t>
            </a:r>
          </a:p>
          <a:p>
            <a:pPr marL="228600" lvl="0" indent="0">
              <a:buClr>
                <a:srgbClr val="424242"/>
              </a:buClr>
            </a:pPr>
            <a:endParaRPr lang="he-IL" sz="12800" dirty="0" smtClean="0"/>
          </a:p>
          <a:p>
            <a:pPr lvl="0">
              <a:buClr>
                <a:srgbClr val="424242"/>
              </a:buClr>
            </a:pPr>
            <a:endParaRPr lang="he-IL" sz="11200" dirty="0" smtClean="0">
              <a:solidFill>
                <a:srgbClr val="424242"/>
              </a:solidFill>
            </a:endParaRPr>
          </a:p>
          <a:p>
            <a:pPr lvl="0">
              <a:buClr>
                <a:srgbClr val="424242"/>
              </a:buClr>
            </a:pPr>
            <a:endParaRPr lang="he-IL" sz="3300" dirty="0">
              <a:solidFill>
                <a:srgbClr val="424242"/>
              </a:solidFill>
            </a:endParaRPr>
          </a:p>
          <a:p>
            <a:pPr lvl="0">
              <a:buClr>
                <a:srgbClr val="424242"/>
              </a:buClr>
            </a:pPr>
            <a:endParaRPr lang="he-IL" sz="3300" dirty="0" smtClean="0">
              <a:solidFill>
                <a:srgbClr val="424242"/>
              </a:solidFill>
            </a:endParaRPr>
          </a:p>
          <a:p>
            <a:pPr lvl="0">
              <a:buClr>
                <a:srgbClr val="424242"/>
              </a:buClr>
            </a:pPr>
            <a:r>
              <a:rPr lang="he-IL" sz="11200" dirty="0" smtClean="0">
                <a:solidFill>
                  <a:srgbClr val="424242"/>
                </a:solidFill>
              </a:rPr>
              <a:t>                                                 </a:t>
            </a:r>
            <a:endParaRPr lang="he-IL" sz="3300" i="1" dirty="0" smtClean="0">
              <a:solidFill>
                <a:srgbClr val="424242"/>
              </a:solidFill>
            </a:endParaRPr>
          </a:p>
          <a:p>
            <a:pPr lvl="0">
              <a:buClr>
                <a:srgbClr val="424242"/>
              </a:buClr>
            </a:pPr>
            <a:r>
              <a:rPr lang="he-IL" sz="3300" dirty="0" smtClean="0">
                <a:solidFill>
                  <a:srgbClr val="424242"/>
                </a:solidFill>
              </a:rPr>
              <a:t>  </a:t>
            </a:r>
            <a:endParaRPr lang="he-IL" sz="3300" dirty="0">
              <a:solidFill>
                <a:srgbClr val="424242"/>
              </a:solidFill>
            </a:endParaRPr>
          </a:p>
          <a:p>
            <a:pPr algn="r"/>
            <a:endParaRPr lang="he-IL" dirty="0"/>
          </a:p>
        </p:txBody>
      </p:sp>
      <p:sp>
        <p:nvSpPr>
          <p:cNvPr id="9" name="TextBox 8"/>
          <p:cNvSpPr txBox="1"/>
          <p:nvPr/>
        </p:nvSpPr>
        <p:spPr>
          <a:xfrm>
            <a:off x="4102246" y="4091021"/>
            <a:ext cx="1400537" cy="40011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accent6">
                    <a:lumMod val="75000"/>
                  </a:schemeClr>
                </a:solidFill>
              </a:rPr>
              <a:t>דרמיס</a:t>
            </a:r>
            <a:endParaRPr lang="he-IL" sz="2000" b="1" dirty="0">
              <a:solidFill>
                <a:schemeClr val="accent6">
                  <a:lumMod val="75000"/>
                </a:schemeClr>
              </a:solidFill>
            </a:endParaRPr>
          </a:p>
        </p:txBody>
      </p:sp>
      <p:sp>
        <p:nvSpPr>
          <p:cNvPr id="11" name="אליפסה 10"/>
          <p:cNvSpPr/>
          <p:nvPr/>
        </p:nvSpPr>
        <p:spPr>
          <a:xfrm>
            <a:off x="3639102" y="3841927"/>
            <a:ext cx="2326826" cy="925975"/>
          </a:xfrm>
          <a:prstGeom prst="ellipse">
            <a:avLst/>
          </a:pr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חץ ישר 11"/>
          <p:cNvCxnSpPr/>
          <p:nvPr/>
        </p:nvCxnSpPr>
        <p:spPr>
          <a:xfrm flipH="1">
            <a:off x="3123544" y="4521377"/>
            <a:ext cx="679501" cy="94384"/>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 name="30sec_final" descr="30sec_final">
            <a:hlinkClick r:id="" action="ppaction://media"/>
            <a:extLst>
              <a:ext uri="{FF2B5EF4-FFF2-40B4-BE49-F238E27FC236}">
                <a16:creationId xmlns:a16="http://schemas.microsoft.com/office/drawing/2014/main" xmlns=""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68901" y="5991147"/>
            <a:ext cx="1540938" cy="549601"/>
          </a:xfrm>
          <a:prstGeom prst="rect">
            <a:avLst/>
          </a:prstGeom>
        </p:spPr>
      </p:pic>
      <p:sp>
        <p:nvSpPr>
          <p:cNvPr id="16" name="סוגר מסולסל ימני 15"/>
          <p:cNvSpPr/>
          <p:nvPr/>
        </p:nvSpPr>
        <p:spPr>
          <a:xfrm>
            <a:off x="2871157" y="4091021"/>
            <a:ext cx="304800" cy="110509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Tree>
    <p:extLst>
      <p:ext uri="{BB962C8B-B14F-4D97-AF65-F5344CB8AC3E}">
        <p14:creationId xmlns:p14="http://schemas.microsoft.com/office/powerpoint/2010/main" val="881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4809" r="19381" b="35074"/>
          <a:stretch/>
        </p:blipFill>
        <p:spPr bwMode="auto">
          <a:xfrm>
            <a:off x="1091134" y="2963520"/>
            <a:ext cx="2879063" cy="3176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שכבת הדרמיס</a:t>
            </a:r>
            <a:endParaRPr lang="he-IL" dirty="0"/>
          </a:p>
        </p:txBody>
      </p:sp>
      <p:sp>
        <p:nvSpPr>
          <p:cNvPr id="3" name="מציין מיקום טקסט 2"/>
          <p:cNvSpPr>
            <a:spLocks noGrp="1"/>
          </p:cNvSpPr>
          <p:nvPr>
            <p:ph type="body" idx="1"/>
          </p:nvPr>
        </p:nvSpPr>
        <p:spPr/>
        <p:txBody>
          <a:bodyPr/>
          <a:lstStyle/>
          <a:p>
            <a:pPr marL="0" lvl="0" indent="0">
              <a:lnSpc>
                <a:spcPct val="100000"/>
              </a:lnSpc>
              <a:spcBef>
                <a:spcPts val="0"/>
              </a:spcBef>
              <a:buClr>
                <a:srgbClr val="000000"/>
              </a:buClr>
              <a:buSzTx/>
            </a:pPr>
            <a:endParaRPr lang="he-IL" sz="2400" b="1" dirty="0">
              <a:solidFill>
                <a:srgbClr val="FFFFFF"/>
              </a:solidFill>
              <a:latin typeface="Arial"/>
              <a:ea typeface="+mn-ea"/>
              <a:cs typeface="Arial"/>
              <a:sym typeface="Arial"/>
            </a:endParaRPr>
          </a:p>
        </p:txBody>
      </p:sp>
      <p:graphicFrame>
        <p:nvGraphicFramePr>
          <p:cNvPr id="7" name="טבלה 6"/>
          <p:cNvGraphicFramePr>
            <a:graphicFrameLocks noGrp="1"/>
          </p:cNvGraphicFramePr>
          <p:nvPr>
            <p:extLst>
              <p:ext uri="{D42A27DB-BD31-4B8C-83A1-F6EECF244321}">
                <p14:modId xmlns:p14="http://schemas.microsoft.com/office/powerpoint/2010/main" val="131355602"/>
              </p:ext>
            </p:extLst>
          </p:nvPr>
        </p:nvGraphicFramePr>
        <p:xfrm>
          <a:off x="4244233" y="1942688"/>
          <a:ext cx="7831650" cy="4109021"/>
        </p:xfrm>
        <a:graphic>
          <a:graphicData uri="http://schemas.openxmlformats.org/drawingml/2006/table">
            <a:tbl>
              <a:tblPr rtl="1" firstRow="1" bandRow="1">
                <a:tableStyleId>{5C22544A-7EE6-4342-B048-85BDC9FD1C3A}</a:tableStyleId>
              </a:tblPr>
              <a:tblGrid>
                <a:gridCol w="3915825"/>
                <a:gridCol w="3915825"/>
              </a:tblGrid>
              <a:tr h="703346">
                <a:tc>
                  <a:txBody>
                    <a:bodyPr/>
                    <a:lstStyle/>
                    <a:p>
                      <a:pPr algn="ctr" rtl="1"/>
                      <a:r>
                        <a:rPr lang="he-IL" sz="3200" dirty="0" smtClean="0"/>
                        <a:t>מרכיבים</a:t>
                      </a:r>
                      <a:endParaRPr lang="he-IL" sz="3200" dirty="0"/>
                    </a:p>
                  </a:txBody>
                  <a:tcPr/>
                </a:tc>
                <a:tc>
                  <a:txBody>
                    <a:bodyPr/>
                    <a:lstStyle/>
                    <a:p>
                      <a:pPr algn="ctr" rtl="1"/>
                      <a:r>
                        <a:rPr lang="he-IL" sz="3200" dirty="0" smtClean="0"/>
                        <a:t>תפקודם</a:t>
                      </a:r>
                      <a:endParaRPr lang="he-IL" sz="3200" dirty="0"/>
                    </a:p>
                  </a:txBody>
                  <a:tcPr/>
                </a:tc>
              </a:tr>
              <a:tr h="703346">
                <a:tc>
                  <a:txBody>
                    <a:bodyPr/>
                    <a:lstStyle/>
                    <a:p>
                      <a:pPr algn="ctr" rtl="1"/>
                      <a:r>
                        <a:rPr lang="he-IL" sz="3200" b="1" dirty="0" smtClean="0"/>
                        <a:t>בלוטות זיעה</a:t>
                      </a:r>
                      <a:endParaRPr lang="he-IL" sz="3200" b="1" dirty="0"/>
                    </a:p>
                  </a:txBody>
                  <a:tcPr/>
                </a:tc>
                <a:tc>
                  <a:txBody>
                    <a:bodyPr/>
                    <a:lstStyle/>
                    <a:p>
                      <a:pPr algn="ctr" rtl="1"/>
                      <a:endParaRPr lang="he-IL" sz="3200" dirty="0"/>
                    </a:p>
                  </a:txBody>
                  <a:tcPr/>
                </a:tc>
              </a:tr>
              <a:tr h="703346">
                <a:tc>
                  <a:txBody>
                    <a:bodyPr/>
                    <a:lstStyle/>
                    <a:p>
                      <a:pPr algn="ctr" rtl="1"/>
                      <a:r>
                        <a:rPr lang="he-IL" sz="3200" b="1" dirty="0" smtClean="0"/>
                        <a:t>כלי דם</a:t>
                      </a:r>
                      <a:endParaRPr lang="he-IL" sz="3200" b="1" dirty="0"/>
                    </a:p>
                  </a:txBody>
                  <a:tcPr/>
                </a:tc>
                <a:tc>
                  <a:txBody>
                    <a:bodyPr/>
                    <a:lstStyle/>
                    <a:p>
                      <a:pPr algn="ctr" rtl="1"/>
                      <a:endParaRPr lang="he-IL" sz="3200" dirty="0"/>
                    </a:p>
                  </a:txBody>
                  <a:tcPr/>
                </a:tc>
              </a:tr>
              <a:tr h="703346">
                <a:tc>
                  <a:txBody>
                    <a:bodyPr/>
                    <a:lstStyle/>
                    <a:p>
                      <a:pPr algn="ctr" rtl="1"/>
                      <a:r>
                        <a:rPr lang="he-IL" sz="3200" b="1" dirty="0" smtClean="0"/>
                        <a:t>שערות</a:t>
                      </a:r>
                      <a:endParaRPr lang="he-IL" sz="3200" b="1" dirty="0"/>
                    </a:p>
                  </a:txBody>
                  <a:tcPr/>
                </a:tc>
                <a:tc>
                  <a:txBody>
                    <a:bodyPr/>
                    <a:lstStyle/>
                    <a:p>
                      <a:pPr algn="ctr" rtl="1"/>
                      <a:endParaRPr lang="he-IL" sz="3200" dirty="0"/>
                    </a:p>
                  </a:txBody>
                  <a:tcPr/>
                </a:tc>
              </a:tr>
              <a:tr h="1295637">
                <a:tc>
                  <a:txBody>
                    <a:bodyPr/>
                    <a:lstStyle/>
                    <a:p>
                      <a:pPr algn="ctr" rtl="1"/>
                      <a:r>
                        <a:rPr lang="he-IL" sz="3200" b="1" dirty="0" smtClean="0"/>
                        <a:t>תאי חישה</a:t>
                      </a:r>
                    </a:p>
                    <a:p>
                      <a:pPr algn="ctr" rtl="1"/>
                      <a:endParaRPr lang="he-IL" sz="3200" dirty="0" smtClean="0"/>
                    </a:p>
                  </a:txBody>
                  <a:tcPr/>
                </a:tc>
                <a:tc>
                  <a:txBody>
                    <a:bodyPr/>
                    <a:lstStyle/>
                    <a:p>
                      <a:pPr algn="ctr" rtl="1"/>
                      <a:endParaRPr lang="he-IL" sz="3200" dirty="0"/>
                    </a:p>
                  </a:txBody>
                  <a:tcPr/>
                </a:tc>
              </a:tr>
            </a:tbl>
          </a:graphicData>
        </a:graphic>
      </p:graphicFrame>
      <p:sp>
        <p:nvSpPr>
          <p:cNvPr id="9" name="TextBox 8"/>
          <p:cNvSpPr txBox="1"/>
          <p:nvPr/>
        </p:nvSpPr>
        <p:spPr>
          <a:xfrm>
            <a:off x="4453423" y="5046119"/>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כלי דם</a:t>
            </a:r>
            <a:endParaRPr lang="he-IL" sz="2000" b="1" dirty="0">
              <a:solidFill>
                <a:schemeClr val="tx1"/>
              </a:solidFill>
            </a:endParaRPr>
          </a:p>
        </p:txBody>
      </p:sp>
      <p:sp>
        <p:nvSpPr>
          <p:cNvPr id="10" name="TextBox 9"/>
          <p:cNvSpPr txBox="1"/>
          <p:nvPr/>
        </p:nvSpPr>
        <p:spPr>
          <a:xfrm>
            <a:off x="2569660" y="2403679"/>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שערה</a:t>
            </a:r>
            <a:endParaRPr lang="he-IL" sz="2000" b="1" dirty="0">
              <a:solidFill>
                <a:schemeClr val="tx1"/>
              </a:solidFill>
            </a:endParaRPr>
          </a:p>
        </p:txBody>
      </p:sp>
      <p:sp>
        <p:nvSpPr>
          <p:cNvPr id="11" name="TextBox 10"/>
          <p:cNvSpPr txBox="1"/>
          <p:nvPr/>
        </p:nvSpPr>
        <p:spPr>
          <a:xfrm>
            <a:off x="386311" y="5739878"/>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sp>
        <p:nvSpPr>
          <p:cNvPr id="12" name="TextBox 11"/>
          <p:cNvSpPr txBox="1"/>
          <p:nvPr/>
        </p:nvSpPr>
        <p:spPr>
          <a:xfrm>
            <a:off x="-174171" y="3591378"/>
            <a:ext cx="1400537"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בלוטות זיעה</a:t>
            </a:r>
            <a:endParaRPr lang="he-IL" sz="2000" b="1" dirty="0">
              <a:solidFill>
                <a:schemeClr val="tx1"/>
              </a:solidFill>
            </a:endParaRPr>
          </a:p>
        </p:txBody>
      </p:sp>
      <p:cxnSp>
        <p:nvCxnSpPr>
          <p:cNvPr id="14" name="מחבר חץ ישר 13"/>
          <p:cNvCxnSpPr/>
          <p:nvPr/>
        </p:nvCxnSpPr>
        <p:spPr>
          <a:xfrm flipH="1">
            <a:off x="2194760" y="2787845"/>
            <a:ext cx="508170" cy="486270"/>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5" name="מחבר חץ ישר 14"/>
          <p:cNvCxnSpPr/>
          <p:nvPr/>
        </p:nvCxnSpPr>
        <p:spPr>
          <a:xfrm flipH="1" flipV="1">
            <a:off x="3729632" y="5229974"/>
            <a:ext cx="723792" cy="16200"/>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מחבר חץ ישר 15"/>
          <p:cNvCxnSpPr>
            <a:stCxn id="12" idx="3"/>
          </p:cNvCxnSpPr>
          <p:nvPr/>
        </p:nvCxnSpPr>
        <p:spPr>
          <a:xfrm>
            <a:off x="1226366" y="3945321"/>
            <a:ext cx="1018523" cy="1500908"/>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מחבר חץ ישר 19"/>
          <p:cNvCxnSpPr/>
          <p:nvPr/>
        </p:nvCxnSpPr>
        <p:spPr>
          <a:xfrm flipV="1">
            <a:off x="1786848" y="5446229"/>
            <a:ext cx="1043438" cy="314347"/>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3" name="3min_final" descr="3min_final">
            <a:hlinkClick r:id="" action="ppaction://media"/>
            <a:extLst>
              <a:ext uri="{FF2B5EF4-FFF2-40B4-BE49-F238E27FC236}">
                <a16:creationId xmlns:a16="http://schemas.microsoft.com/office/drawing/2014/main" xmlns="" id="{CC322666-C13F-6B40-93F7-FCDC9BF98BD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59163" y="6139988"/>
            <a:ext cx="1540938" cy="549601"/>
          </a:xfrm>
          <a:prstGeom prst="rect">
            <a:avLst/>
          </a:prstGeom>
        </p:spPr>
      </p:pic>
    </p:spTree>
    <p:extLst>
      <p:ext uri="{BB962C8B-B14F-4D97-AF65-F5344CB8AC3E}">
        <p14:creationId xmlns:p14="http://schemas.microsoft.com/office/powerpoint/2010/main" val="175855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80000">
                <p:cTn id="12" fill="hold" display="0">
                  <p:stCondLst>
                    <p:cond delay="indefinite"/>
                  </p:stCondLst>
                </p:cTn>
                <p:tgtEl>
                  <p:spTgt spid="2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chemeClr val="dk1"/>
              </a:buClr>
              <a:buSzPts val="4400"/>
              <a:buFont typeface="Calibri"/>
              <a:buNone/>
            </a:pPr>
            <a:r>
              <a:rPr lang="he-IL" sz="5400" b="1" dirty="0" smtClean="0">
                <a:solidFill>
                  <a:srgbClr val="00B050"/>
                </a:solidFill>
              </a:rPr>
              <a:t>מה להכין לשיעור?</a:t>
            </a:r>
            <a:endParaRPr sz="5400" b="1" dirty="0">
              <a:solidFill>
                <a:srgbClr val="00B050"/>
              </a:solidFill>
            </a:endParaRPr>
          </a:p>
        </p:txBody>
      </p:sp>
      <p:sp>
        <p:nvSpPr>
          <p:cNvPr id="2" name="AutoShape 2" descr="data:image/jpeg;base64,/9j/4AAQSkZJRgABAQAAAQABAAD/2wCEAAkGBwgHBgkIBwgKCgkLDRYPDQwMDRsUFRAWIB0iIiAdHx8kKDQsJCYxJx8fLT0tMTU3Ojo6Iys/RD84QzQ5OjcBCgoKDQwNGg8PGjclHyU3Nzc3Nzc3Nzc3Nzc3Nzc3Nzc3Nzc3Nzc3Nzc3Nzc3Nzc3Nzc3Nzc3Nzc3Nzc3Nzc3N//AABEIAHYAsQMBIgACEQEDEQH/xAAcAAAABwEBAAAAAAAAAAAAAAAAAgMEBQYHAQj/xABNEAABAwMCAwQHBAUHCAsAAAABAgMEAAUREiEGMUETIlFhBxQycYGR0VKSobEVM0JilCNUgoOT0vAmQ0RVcsLh8hYkJTRFRqOywcTU/8QAGwEBAAIDAQEAAAAAAAAAAAAAAAIEAQMFBgf/xAAxEQACAQMCBAIKAQUAAAAAAAAAAQIDBBEhMQUSUWFBsRMUIjJxgaHB0fCRBjM0QnL/2gAMAwEAAhEDEQA/ANmpJ15tpJU4tKQnnk8qbzZHe7JtRyPaIpmkFJzqrg3vHI0Kjp045xuzbGk2skg1Nivg9jJaXg4OlY2NLJII2qAujYm295gpUVFOUkKwQobgj41TmplyssBqVe3nLe04rRqU5yJBOFBBUOQO+RVmw4rSulh4UumdyM6biajmhkZx154qjP8AE0RduS969FTFHN5L5KSfD2jk/u/hVNu3pAgFZRDLz+Nu0WnSkDyHPFdU1m1a0/aHzoah0rz+5xJIlAlMpaQeicAfhTCRMkuZIfeH9YRQHo/4UPhXmlMydj/vL5/rD9aWTNnI3MyQD076vrQy+x6QoV5zTe5ycAyXz56zSzd9nkgJlPJ89VAehSoDmR864Vp+0PnWGM3m5pTkzndPiVUsm/urVoVN1LPQunJ/GsA21K0qGUqSoeINBTraElS1pSkcyVYFY5bJstMkriPOtLG6lJXgY8+mPfR7rxBBbVrn3AynvBs68fHl8qj7WQaz+kIR/wBLj/2gpJ69Wtn9bcYqPe6msKe4vQtSksNhKOQ1LwTTaLd5VxKxEtjbugZcUSQlseKlEgD3kipA257jLh5lWF3Nsn9xtah8wKOji6wOI1i6sBI5lWU4+YrDBdUdulhPqbry9gzFQuQ4o+CdPdJ/pU7VwlxrOeU7As70dkpwhK5SGlE/aI15T7s+WTUJ1qdNpTklnqwk2bnAv1ouLi24NyivOIUUqQhwZBHMY8RUkK8yXHhDiyzNqkfoeSyG8FS47qXeXUhKicczVz9GHpHlh1FsvzjkhlfdjOhIKk7cj4jakKtOp7kk/gw01ubTQpH1lH2V/doVsBFut6JCwpZPeODmuKWhI3PzoXUKLjyEHC1DKD54FIsxMpCnlkgjcdK+f39uqVeSjtl+ZdpvMcs52zjytEdIwOajyFNbjcGLLFcedcUteN/FXlilZc1DA7FjGvGyRTBNvVJIdmAKV4EZGPdVeGItSlt9WbcLGpmkqJbpU12WwhNrf3W6lDWuO6kn2VtjGrJOBjfJ23xiucQ2Y2m5rigs9poS4tgSEqMcqHsKJxy8fMVeOMLhauGJ6Ew/+sT0pLjEXmll0+y4s9dI9lPjuehGatPSBLdUrUt6SordW4rKlk887V7+1q+lpKcdntk58lh4CpLzfNSEgfacT9aewrtFQopluoTt+sQ4T+AQfzpzbbIlxrU5DaUM9G8mpyNYIKhj9DFZ6gMGrSIZIgzbM6N7sc/FP+5SDj1oRnF07Ty7ZSMf+krNW9rhaK4AU2JCf9qMfpRxwrHSoZsST7oef92s47DmRShOtI5TT/FL/wDy0Ez7OPalrx5SVj/61X1PCkcJ1Cxsk+cMf3aMOGoyFDPD7CvL1JP92mH0McyKEJtmcICrkWk/aL7jmPh6unPzpvJfsqFpxdXX0g5PYxlBXu7xHz/A8q0r/ou0UlTVqgoA/ZMVAP5UkLJGQQV21tJz+zDRj8qYY5kUV+/W54IQ3JKIiG0hLTzDji9QGCThYSSeeSevIDApsq8wsANOsgdP+xmT+KnCas9x4JS4uRIbMdIKtWgxdOM+G4rO5CWytSUJCcHpyNYyZROuXprQQiYlRGcJ/QsVsfe3P4VGPyJE7sY4cU6NQ7NhCQE6yeiE4GT44zUee7sqrb6J4KLhx1bw6ApEfXIIPilPd+Sik/CtNxWVGlKo/BN/wSSy8GycA8GROFrchTiG3Lo6gesv88fuJPRI/Hn4AWo46U3nesGFI9SKBK7NXYlYynXjbIyNs+dUx/iG/NTlw1KYTIQ+oJb9SUrtkgxxhKgvYgvnvYI7pO2K+cKFe/qSqOS5u/7sXNILBeVVltz4RFv9IkKXF2gy1Le04wGlgZWPccgj4jpU3NuvEqHXGu2holRFN4bTFWpEhTi3kIbOF7ZSGnNj3eu1SvFMlhMq3RlAKdMltzST+wFpBz5HOK6fB4Vra8hFNNSznHZZ/GCFTEosuHZVylN/GhXuSpgY3ABI7TbI2qDk3FaHUMIQVajgnoKnbohTkRxKPaI2qFt0REdkajrWRuo8ya8bx2Kp3Km9mvqXKDXKHj29DbnbL7y1dTSd8uKbRaJs9xIUI7KndP2iBsPjsKepOPdVX9JhJ4Guw69kN/6Yrk269NXhGezaX1Jzbw2YE7cH5Et6ZJcLkh1ZWtZ/aJ50g5IecVrU6oHppPKkEnehX0dJLRFEexTOfc0xXpSlDc6FHb8aEiRPjuFt+VNQvnhSj/eqd4OiSbktESFhKUkuyXSNkjkkHxzvsMZ8QMmp9jgpN24gtlplLcQ9OecfeX3S6xHQjYHGQMkHxGSNzgmq3rK9P6J7/UtVY2sKUVGTdR7rwS/fuZ8ZklXObJPvWfrRVPLUMKkyD7/+atPvfoZua72+zYVxWoKEpDJmysuu4SNSiEpOO9noKrMb0a8SyLrcrd6uy0u2pSqS848A2EqBUkgjdWQDyG3XFWiqVJWlXtOOH3p/40UIR1Ur7g+tW6y+jTim7xGZrUFuPCdbDiJMp9DaSk7g4zncHwp1fvRZxBZbI5d1vW+ZFbAK/U3lLUATjO6QDuehNAUjQ39pf3B9aAS39pX3B9au59FXEybrDtaxCTMkx1yCgv7MoSpKSVEDHNQ9nNVC5Q1264y4Lq0LcjPLZWpsnSopUQSM9NqAbaQOWPlSgXtvSddoBRPfHuq9ehju8dNDxiu/kKorJwTV49Dh/wAvY3nHd/8AbVHif+FV/wCX5Eoe8j0COdUmW3xF+kYwkT4jUiS3IbWtEPPqjKNZDqV6+6FYYyg8z7ji6qUEjJ9w86SW6Uk6ltoA6HKj+FfP7L0qy4RTXV483p3wXJYK5Zr5cnJkBE9TCmpUZTi0NxHG1tHYoJJURhQPs4BBIG9RPHDT6eK7HJaSpQdacaKfNK21D8/wq0z0yZUqK6xJQWmV6lNYIKhyJ89s7UBEbm3ODIdTqVFUrs99hqG58/YHzrv8NoqN3ColhvO2MbPp+6GqbfK0yz7eVCkqFeuKwlK/VqPlUQk7AnNS0z9Qv3VDJ2AJ+FeQ/qP+9BdvuWaGzDlR69OlZ16WOKYrFtk2KPh6W+kB7B2YTkHf9445dBuemZH0i8XosVvMKE8P0rISOzxv2CTzWfA88ee/SsTebfbDnrSV9o539S+a8ndWetS4LwvnauKuy2XXv8DFWp/qhgnnQzQRzoV64rjiDcJlvcLkGU9HWoYJaWU59/jS0e93WNKelx7lLakvN9m4+h5QWpOQcaueNhTCujYg4Bx0PWscqznGowab6KeG7gi9o4vvxchWqClTypUslJfJSQMZ3I3znrjG+au794de4Iv1+QhaJXEsr1W2sq2WUqAYaG/XAWv41ifEPFN74kWk3me6+2g5bZGENo9yBgDbbOM1fvR1xC5e77GncXXqFFtVjRmFGWW2EBwjSkJSANWlIJ6kYHjWQG9J/C5TcbLw1w7HuFyuDcftZCnH3HsJ2Qj2jpQnuq8OlSdykL4N4RtPBUNlV3vjkhEmbEialaUBwOFG2SM4SnlyyeoqhXzj68yOIb1PtM56E1cVhOW8BfZIyGwFc07bnSRuahrJxHd7FKkS7VMLEmQkodf0JWsgnJ7ygSMnnjnQG5O36Zw3GmcYcatxI95kRvVbda2FZIbCirB3O5UQVEbAJHXavPbzzj7zjzyyt1xRWtR6qJyTSs+dMuUlUm4SnpUhXN15wrUfiab0AMnfBropZcVxMFEwlPZOOqaAzvqSATt/SFICgFEczUxwtfnuGr7HurDKHlNBSVNLOApKhg79Khgd6CzkVCcI1IOEllMbHprhm9yL3YY13kxUxVyQrsWkr16Ug41ZwNz+VPCO6TzqJ4Leak8E2F1lQ0CIlsgfaTsr8QalwdJzjI8+teDvoKnXdKKxGOyL9L3ciWSleoe0OXlUpbUgrK8YyM/lUWrc5PI+FSVpB14ScpCBnyOf8fKr/BE3Xx8yNw/ZJShXaFevKQhM/UL91Z5x5xgzwxbwloJduL4IYaPJI+2r90fidvHF9vL/AKra5UjSVdkypekczgZxXlWfKncRXV64S1ErdOck91A6JHkBXKu+HRurqFSp7sV/LybIz5Y4Qm5KlT7iubLeW9JdVqW4vcqP08uVWNydHkcNyYbiGdTSCtDDp06FfbZV+bZ59D+zUQ3bsYIdTkVydHWlk6s4Owxvk9BXSSWiRAg0+1QpQNndVEI33rYYC1ovo74YtN6tkd+5Wxb4duC4q30TFoLYDXaaigJxp2xnVzNZ5gU/bvE5qzqtDUhSISpHrBQkAErKdHtc8Y6cqrXVKpVp8tOXK+uv2JRaT1LrbI/CM+dbrZbLPIuBkoSZy2nHC5G06gopyNwdSVHHRON81PI4BtJuk+2I4bluojRe7cTJWEqf7NJ0hAPUqzufLFY+hwtq1NrWhXik4NcU6pedbjis88qqtUsarfsVWlju9c77r4eZlSXijSeBuFrRc+HY8m5WtDy5BkpTITKdSoFtJUO4MJxt41Oq4K4eTJaYXw8kOKuDMdITOew82poOOKGSPYSSduejHXFYv3T0NO7rc5V3mqm3J5T8hSUpKyAMgDA5ADkKjVsa86jkqrSfx0108fl4BSWNjVrpwnw3Fstwks2ZptTEKS+iUZjiglxLhSyNJVhWoAnkRtjrWccVX8cQTGJCbfHhBllLOhhKQFBOySSAOSQkY5DG2OVQvd+z+NG7vQH4n/hW+2tHSblObk/DOdM/NmHLIqZThgphkJ7NDpdBxvkgD5bUiKHP3UdtGo1dIhRzri6WSwtQJQnUM88131R1R72E/GgNH9EfGUS3suWC8PhmO452kV9Z7rajzST0B5+/Na640tJ7qdaTyKd815dVCITlJJPhT+18TX20MFm3XWUw1jHZheUj3A8vhXJvuFQuZc6eGbadVwPRU5xm3wnplzeEaIynK3FHHy86hPRVe/09Ovk8NqaTJfC20KPsoSlKUj5DfzJrBrne7reCk3S4SZQScpS64SlJ8QOQra/QM1mwOvKG4fdQk+I7h/P8622PD4WieNWzFSo5mp4oV2hXRNZHXwgWyTqxgtkb8t9qwribhRu3NC52tJXbVEdoOaoqj+yrxScjCvAjyJ1r0hSuws7TWvQHpCQtWcBKRkkk+8JrL+GOMUW64GBcCgJc7mpe6NB5A/aQc58snHUHXPPgZRWA1p9ofHFWOyx2LHBb4juDXaSXSW7NDI/WL5F5Q+yOnz6pqw3Dhu3reNwTKSzYWcrmxwQpbShghpJ6heoYI6HzFVq83Fy7z1zn0hGU9my0nkw0OSB/81GJJlKnRHI7il7rSTlRAxg/DamSkoJzyq2uuISnATUK+hkuH+RTjy2ramQIrs0eP413QjxqdtVtVcbjGhwIgekvLwlCidOOpV4JA3NWFu38NyJb9tZjl6NFQEKuLCv5ZxzfUtDf7aB4DJxvvzBsFB7NHSuiOs+yw6r3IqSmMx40t9hpbMlDaylLzW6XB0Io0ctoYdfWhelC0ICWnNBJUFHOcHloPTrWQRgivHlFe+7QWwpv9c042egUnGatzFnuUkNn1OWlDjYdHaXVHsnkdOjP4URfCs0dko2l5XbnuEXBnCuuc6KAqOlHga7pR4GrRceGn4EB2ZNtT7TLRTqIuLeTlWkYARk70jAszU6UqPbYkl1xLDbykrnNpOFoSrbLe+CoDby8aAr2EeB+VKtNqdOlA0jqasY4czIMcxv5VLYUpJuKAQNRQRjsuYWkpPnjxpOTYWIiHXHEoSpltS1ITcUasA4P+Z552HieWaAjkMJaGyj86kLRCgSnHzcZhjoQgaNK0pKlE+YOQBk/LcZqx8P8JWy62iPOdeuDSngolCX2yBhRHPs/KnB4TsbLzjZTd3NGNSy81p3256BVR3tFScM6o0O4pptZ1IWVbuHIrUhMec7KUA7ocEhGxSMowkI72o4SRnxO2KaSLbw3GZakuvyJUgLQlxhEhCUklGVHITskL7ucnA33q8W3gmxSXIw7OXpeKPaf3AVjwHPepOfwNwVAjPvSXH9LGO0SmUVKTlQSO6PMgVXnxa3g1HVt9EbaUlVTcfAzKZD4UEOQqHLkSHyHOw1qVkDSdGcNgZ1gbE8jnyrU/QUonhbSRjQ87jzyRUDdeE+Cm7Vc02yFKXPYguyG1Ldc7pShK/HSSAtCseBqx+g4f5NysJKUpklKMjmnAOfPcn5VatrqNwnKKax10Jyjg0ehXaFWTBmPpquT0SDAjRWkSlvrX2sQoUoqb273dOwzgfGsXnx1tuvYS0kx/aQVZ31BJ0nG+5zj39BXoz0jsKb4eenx2gZEXvhWnKgNxz8BnPwrzrOdTq7vtE5V/j50Atab9e7alSYFxfitHOWkLyknxKTkfhSKp0pSipT26jk4SAPkBimwcyaKtwDmcUAsuU8ebhNIqeWo7qJpFbgzzonapzzoB/DuMyGH/VJLjPbtlp0oOCpB5pz4UilxaAAhakgctJximvap8R8672qfEfOgHKVHlTpgNvQ5MdUhplxTja0qd1YISlwHkDv3x+NRnbDoRj30O2Hin50Bc3p9mOtSWIqllTYHazZK+6FZUCcH3DbmSeeBSCrlZg44pNvtg7qg2grkFKSQMZw1vyPIjIOM1Uw7nYHPkN6OkPK5MuEeIQaAsl0n2WRFksQ40Nla1J7J8rf1IAI/Z7LG+/X9o1GSPVXXUrRcUJIZaR+qcxlLaUnfGeafCo7sZBOzDx9zZ+lKCLLPKHIP9Ur6UBJWtcKG865JchStTSkIQ404pKVHGF4KN8Y5bc+dOlTbcuMtlSLeFKbUntG4BSUk6tx5jKcf7PmahPVJn8yk/wBir6UZMOcf9BlH+oV9KAv1j4stVvtUaGTJcLKAkqS0ACevM0FcV2pTi1rcuygok6E4CRk7DGvlVFRDngYECZ/YK+lHEK4f6vm/w6/pVT1KjzOWNWV/VqeW+po8H0hWqK+w4qJcVpaIO6Wyo489fOn8r0n2GSl0foq6IU6UlTja0IX3SCNwvyG3XrWViDcOlunfwy/pRk2+4/6tnfwy/pWmfCrWbTaend/k3UoqkmoF7HGnDkOPJFrsc1t5yKuO32sjKE6kIRnGo7kNt5PM6fM1dfRBdWJVn9SbQltyM2kaAAO7k7j5nz8c8ziQttyP/hs/+Fc+lXj0Um6w+MIaHLdNaiutLYWtUZxIGRqySRgd5Iq1Rt4UU+Tx6tvzJuTZvFCh2R+0aFbzAo4hLgKFpCkEd5JGQfKq+7wJwm4cq4dtoP7sdKfyrlCgElej7hE/+X4H9nigngDhNHs8P2/4sg/nQoVkCieB+F0HKLDbgfKOn6Uu3wpYW/YtEEe5hP0rtCgF02C1J9m3xR7mhRv0JbRyhR/uCuUKA7+hbf8AzRn7tAWeCOUdA+FChQBhaoX83R8qOLZDHKO192hQoYDiDHHJlsf0a76oyP8ANI+6KFChkMIzQ5No+VGDKB+yn5UKFYAYNp8BXdA8KFCgOhNdx5mhQoAYo1ChQAxQoUKA/9k="/>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a:p>
        </p:txBody>
      </p:sp>
      <p:sp>
        <p:nvSpPr>
          <p:cNvPr id="3" name="TextBox 2"/>
          <p:cNvSpPr txBox="1"/>
          <p:nvPr/>
        </p:nvSpPr>
        <p:spPr>
          <a:xfrm>
            <a:off x="1883353" y="1752719"/>
            <a:ext cx="9214091" cy="4524315"/>
          </a:xfrm>
          <a:prstGeom prst="rect">
            <a:avLst/>
          </a:prstGeom>
          <a:noFill/>
        </p:spPr>
        <p:txBody>
          <a:bodyPr wrap="square" rtlCol="1">
            <a:spAutoFit/>
          </a:bodyPr>
          <a:lstStyle/>
          <a:p>
            <a:pPr algn="r" rtl="1"/>
            <a:r>
              <a:rPr lang="he-IL" sz="3600" dirty="0" smtClean="0"/>
              <a:t>מחברת</a:t>
            </a:r>
          </a:p>
          <a:p>
            <a:pPr algn="r" rtl="1"/>
            <a:r>
              <a:rPr lang="he-IL" sz="3600" dirty="0" smtClean="0"/>
              <a:t>כלי כתיבה</a:t>
            </a:r>
          </a:p>
          <a:p>
            <a:pPr algn="r" rtl="1"/>
            <a:r>
              <a:rPr lang="he-IL" sz="3600" dirty="0" smtClean="0"/>
              <a:t>שני עפרונות מחודדים</a:t>
            </a:r>
          </a:p>
          <a:p>
            <a:pPr algn="r" rtl="1"/>
            <a:r>
              <a:rPr lang="he-IL" sz="3600" dirty="0" smtClean="0"/>
              <a:t>כיסוי עיניים</a:t>
            </a:r>
          </a:p>
          <a:p>
            <a:pPr algn="r" rtl="1"/>
            <a:r>
              <a:rPr lang="he-IL" sz="3600" dirty="0" smtClean="0"/>
              <a:t>צבע גואש</a:t>
            </a:r>
          </a:p>
          <a:p>
            <a:pPr algn="r" rtl="1"/>
            <a:r>
              <a:rPr lang="he-IL" sz="3600" dirty="0" smtClean="0"/>
              <a:t>דף חלק</a:t>
            </a:r>
          </a:p>
          <a:p>
            <a:pPr algn="r" rtl="1"/>
            <a:r>
              <a:rPr lang="he-IL" sz="3600" dirty="0" smtClean="0"/>
              <a:t>זכוכית מגדלת</a:t>
            </a:r>
          </a:p>
          <a:p>
            <a:pPr algn="r" rtl="1"/>
            <a:r>
              <a:rPr lang="he-IL" sz="3600" dirty="0" smtClean="0"/>
              <a:t>3 קערות עם מים חמים, קרים, פושרים</a:t>
            </a:r>
            <a:endParaRPr lang="he-IL" sz="1600" dirty="0"/>
          </a:p>
        </p:txBody>
      </p:sp>
      <p:pic>
        <p:nvPicPr>
          <p:cNvPr id="1026" name="Picture 2" descr="תמונת וקטור רשימת דלי | וקטורים לשימוש ציבור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34" y="1904757"/>
            <a:ext cx="3068637" cy="290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25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שכבת הדרמיס</a:t>
            </a:r>
            <a:endParaRPr lang="he-IL" dirty="0"/>
          </a:p>
        </p:txBody>
      </p:sp>
      <p:sp>
        <p:nvSpPr>
          <p:cNvPr id="3" name="מציין מיקום טקסט 2"/>
          <p:cNvSpPr>
            <a:spLocks noGrp="1"/>
          </p:cNvSpPr>
          <p:nvPr>
            <p:ph type="body" idx="1"/>
          </p:nvPr>
        </p:nvSpPr>
        <p:spPr/>
        <p:txBody>
          <a:bodyPr/>
          <a:lstStyle/>
          <a:p>
            <a:pPr marL="0" lvl="0" indent="0">
              <a:lnSpc>
                <a:spcPct val="100000"/>
              </a:lnSpc>
              <a:spcBef>
                <a:spcPts val="0"/>
              </a:spcBef>
              <a:buClr>
                <a:srgbClr val="000000"/>
              </a:buClr>
              <a:buSzTx/>
            </a:pPr>
            <a:endParaRPr lang="he-IL" sz="2400" b="1" dirty="0">
              <a:solidFill>
                <a:srgbClr val="FFFFFF"/>
              </a:solidFill>
              <a:latin typeface="Arial"/>
              <a:ea typeface="+mn-ea"/>
              <a:cs typeface="Arial"/>
              <a:sym typeface="Arial"/>
            </a:endParaRPr>
          </a:p>
        </p:txBody>
      </p:sp>
      <p:graphicFrame>
        <p:nvGraphicFramePr>
          <p:cNvPr id="7" name="טבלה 6"/>
          <p:cNvGraphicFramePr>
            <a:graphicFrameLocks noGrp="1"/>
          </p:cNvGraphicFramePr>
          <p:nvPr>
            <p:extLst>
              <p:ext uri="{D42A27DB-BD31-4B8C-83A1-F6EECF244321}">
                <p14:modId xmlns:p14="http://schemas.microsoft.com/office/powerpoint/2010/main" val="196269300"/>
              </p:ext>
            </p:extLst>
          </p:nvPr>
        </p:nvGraphicFramePr>
        <p:xfrm>
          <a:off x="4244233" y="1942688"/>
          <a:ext cx="7831650" cy="4835929"/>
        </p:xfrm>
        <a:graphic>
          <a:graphicData uri="http://schemas.openxmlformats.org/drawingml/2006/table">
            <a:tbl>
              <a:tblPr rtl="1" firstRow="1" bandRow="1">
                <a:tableStyleId>{5C22544A-7EE6-4342-B048-85BDC9FD1C3A}</a:tableStyleId>
              </a:tblPr>
              <a:tblGrid>
                <a:gridCol w="3135083"/>
                <a:gridCol w="4696567"/>
              </a:tblGrid>
              <a:tr h="703346">
                <a:tc>
                  <a:txBody>
                    <a:bodyPr/>
                    <a:lstStyle/>
                    <a:p>
                      <a:pPr algn="ctr" rtl="1"/>
                      <a:r>
                        <a:rPr lang="he-IL" sz="3200" dirty="0" smtClean="0"/>
                        <a:t>מרכיבים</a:t>
                      </a:r>
                      <a:endParaRPr lang="he-IL" sz="3200" dirty="0"/>
                    </a:p>
                  </a:txBody>
                  <a:tcPr/>
                </a:tc>
                <a:tc>
                  <a:txBody>
                    <a:bodyPr/>
                    <a:lstStyle/>
                    <a:p>
                      <a:pPr algn="ctr" rtl="1"/>
                      <a:r>
                        <a:rPr lang="he-IL" sz="3200" dirty="0" smtClean="0"/>
                        <a:t>תפקודם</a:t>
                      </a:r>
                      <a:endParaRPr lang="he-IL" sz="3200" dirty="0"/>
                    </a:p>
                  </a:txBody>
                  <a:tcPr/>
                </a:tc>
              </a:tr>
              <a:tr h="703346">
                <a:tc>
                  <a:txBody>
                    <a:bodyPr/>
                    <a:lstStyle/>
                    <a:p>
                      <a:pPr algn="ctr" rtl="1"/>
                      <a:r>
                        <a:rPr lang="he-IL" sz="3200" b="1" dirty="0" smtClean="0"/>
                        <a:t>בלוטות זיעה</a:t>
                      </a:r>
                      <a:endParaRPr lang="he-IL" sz="3200" b="1" dirty="0"/>
                    </a:p>
                  </a:txBody>
                  <a:tcPr/>
                </a:tc>
                <a:tc>
                  <a:txBody>
                    <a:bodyPr/>
                    <a:lstStyle/>
                    <a:p>
                      <a:pPr algn="ctr" rtl="1"/>
                      <a:r>
                        <a:rPr lang="he-IL" sz="3200" dirty="0" smtClean="0"/>
                        <a:t>להפריש זיעה ולקרר את הגוף</a:t>
                      </a:r>
                      <a:endParaRPr lang="he-IL" sz="3200" dirty="0"/>
                    </a:p>
                  </a:txBody>
                  <a:tcPr/>
                </a:tc>
              </a:tr>
              <a:tr h="703346">
                <a:tc>
                  <a:txBody>
                    <a:bodyPr/>
                    <a:lstStyle/>
                    <a:p>
                      <a:pPr algn="ctr" rtl="1"/>
                      <a:r>
                        <a:rPr lang="he-IL" sz="3200" b="1" dirty="0" smtClean="0"/>
                        <a:t>כלי דם</a:t>
                      </a:r>
                      <a:endParaRPr lang="he-IL" sz="3200" b="1" dirty="0"/>
                    </a:p>
                  </a:txBody>
                  <a:tcPr/>
                </a:tc>
                <a:tc>
                  <a:txBody>
                    <a:bodyPr/>
                    <a:lstStyle/>
                    <a:p>
                      <a:pPr algn="ctr" rtl="1"/>
                      <a:r>
                        <a:rPr lang="he-IL" sz="3200" dirty="0" smtClean="0"/>
                        <a:t>לספק חמצן וחומרי מזון לכל תאי העור</a:t>
                      </a:r>
                      <a:endParaRPr lang="he-IL" sz="3200" dirty="0"/>
                    </a:p>
                  </a:txBody>
                  <a:tcPr/>
                </a:tc>
              </a:tr>
              <a:tr h="703346">
                <a:tc>
                  <a:txBody>
                    <a:bodyPr/>
                    <a:lstStyle/>
                    <a:p>
                      <a:pPr algn="ctr" rtl="1"/>
                      <a:r>
                        <a:rPr lang="he-IL" sz="3200" b="1" dirty="0" smtClean="0"/>
                        <a:t>שערות</a:t>
                      </a:r>
                      <a:endParaRPr lang="he-IL" sz="3200" b="1" dirty="0"/>
                    </a:p>
                  </a:txBody>
                  <a:tcPr/>
                </a:tc>
                <a:tc>
                  <a:txBody>
                    <a:bodyPr/>
                    <a:lstStyle/>
                    <a:p>
                      <a:pPr algn="ctr" rtl="1"/>
                      <a:r>
                        <a:rPr lang="he-IL" sz="3200" dirty="0" smtClean="0"/>
                        <a:t>להרחיק עצמים זרים מהעור</a:t>
                      </a:r>
                      <a:endParaRPr lang="he-IL" sz="3200" dirty="0"/>
                    </a:p>
                  </a:txBody>
                  <a:tcPr/>
                </a:tc>
              </a:tr>
              <a:tr h="1295637">
                <a:tc>
                  <a:txBody>
                    <a:bodyPr/>
                    <a:lstStyle/>
                    <a:p>
                      <a:pPr algn="ctr" rtl="1"/>
                      <a:r>
                        <a:rPr lang="he-IL" sz="3200" b="1" dirty="0" smtClean="0"/>
                        <a:t>תאי חישה</a:t>
                      </a:r>
                    </a:p>
                    <a:p>
                      <a:pPr algn="ctr" rtl="1"/>
                      <a:endParaRPr lang="he-IL" sz="3200" dirty="0" smtClean="0"/>
                    </a:p>
                  </a:txBody>
                  <a:tcPr/>
                </a:tc>
                <a:tc>
                  <a:txBody>
                    <a:bodyPr/>
                    <a:lstStyle/>
                    <a:p>
                      <a:pPr algn="ctr" rtl="1"/>
                      <a:r>
                        <a:rPr lang="he-IL" sz="3200" dirty="0" smtClean="0"/>
                        <a:t>לקלוט מידע מהסביבה</a:t>
                      </a:r>
                      <a:endParaRPr lang="he-IL" sz="3200" dirty="0"/>
                    </a:p>
                  </a:txBody>
                  <a:tcPr/>
                </a:tc>
              </a:tr>
            </a:tbl>
          </a:graphicData>
        </a:graphic>
      </p:graphicFrame>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1137812" y="2947320"/>
            <a:ext cx="2879063" cy="3176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3316606" y="5723678"/>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כלי דם</a:t>
            </a:r>
            <a:endParaRPr lang="he-IL" sz="2000" b="1" dirty="0">
              <a:solidFill>
                <a:schemeClr val="tx1"/>
              </a:solidFill>
            </a:endParaRPr>
          </a:p>
        </p:txBody>
      </p:sp>
      <p:sp>
        <p:nvSpPr>
          <p:cNvPr id="19" name="TextBox 18"/>
          <p:cNvSpPr txBox="1"/>
          <p:nvPr/>
        </p:nvSpPr>
        <p:spPr>
          <a:xfrm>
            <a:off x="2616338" y="2387479"/>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שערה</a:t>
            </a:r>
            <a:endParaRPr lang="he-IL" sz="2000" b="1" dirty="0">
              <a:solidFill>
                <a:schemeClr val="tx1"/>
              </a:solidFill>
            </a:endParaRPr>
          </a:p>
        </p:txBody>
      </p:sp>
      <p:sp>
        <p:nvSpPr>
          <p:cNvPr id="21" name="TextBox 20"/>
          <p:cNvSpPr txBox="1"/>
          <p:nvPr/>
        </p:nvSpPr>
        <p:spPr>
          <a:xfrm>
            <a:off x="432989" y="5723678"/>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sp>
        <p:nvSpPr>
          <p:cNvPr id="22" name="TextBox 21"/>
          <p:cNvSpPr txBox="1"/>
          <p:nvPr/>
        </p:nvSpPr>
        <p:spPr>
          <a:xfrm>
            <a:off x="-127493" y="3575178"/>
            <a:ext cx="1400537"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בלוטות זיעה</a:t>
            </a:r>
            <a:endParaRPr lang="he-IL" sz="2000" b="1" dirty="0">
              <a:solidFill>
                <a:schemeClr val="tx1"/>
              </a:solidFill>
            </a:endParaRPr>
          </a:p>
        </p:txBody>
      </p:sp>
      <p:cxnSp>
        <p:nvCxnSpPr>
          <p:cNvPr id="24" name="מחבר חץ ישר 23"/>
          <p:cNvCxnSpPr/>
          <p:nvPr/>
        </p:nvCxnSpPr>
        <p:spPr>
          <a:xfrm flipH="1">
            <a:off x="2241438" y="2771645"/>
            <a:ext cx="508170" cy="486270"/>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מחבר חץ ישר 24"/>
          <p:cNvCxnSpPr/>
          <p:nvPr/>
        </p:nvCxnSpPr>
        <p:spPr>
          <a:xfrm flipH="1" flipV="1">
            <a:off x="3776310" y="5213774"/>
            <a:ext cx="361896" cy="509904"/>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מחבר חץ ישר 25"/>
          <p:cNvCxnSpPr>
            <a:stCxn id="22" idx="3"/>
          </p:cNvCxnSpPr>
          <p:nvPr/>
        </p:nvCxnSpPr>
        <p:spPr>
          <a:xfrm>
            <a:off x="1273044" y="3929121"/>
            <a:ext cx="1018523" cy="1500908"/>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מחבר חץ ישר 26"/>
          <p:cNvCxnSpPr/>
          <p:nvPr/>
        </p:nvCxnSpPr>
        <p:spPr>
          <a:xfrm flipV="1">
            <a:off x="1833526" y="5430029"/>
            <a:ext cx="1043438" cy="314347"/>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626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העור  - "המזגן" של הגוף</a:t>
            </a:r>
            <a:endParaRPr lang="he-IL" dirty="0"/>
          </a:p>
        </p:txBody>
      </p:sp>
      <p:sp>
        <p:nvSpPr>
          <p:cNvPr id="3" name="מציין מיקום טקסט 2"/>
          <p:cNvSpPr>
            <a:spLocks noGrp="1"/>
          </p:cNvSpPr>
          <p:nvPr>
            <p:ph type="body" idx="1"/>
          </p:nvPr>
        </p:nvSpPr>
        <p:spPr>
          <a:xfrm>
            <a:off x="1132898" y="1834167"/>
            <a:ext cx="10637135" cy="5357449"/>
          </a:xfrm>
        </p:spPr>
        <p:txBody>
          <a:bodyPr>
            <a:normAutofit/>
          </a:bodyPr>
          <a:lstStyle/>
          <a:p>
            <a:pPr lvl="0" algn="r">
              <a:buClr>
                <a:srgbClr val="424242"/>
              </a:buClr>
            </a:pPr>
            <a:r>
              <a:rPr lang="he-IL" sz="2400" dirty="0" smtClean="0"/>
              <a:t>   </a:t>
            </a:r>
            <a:r>
              <a:rPr lang="he-IL" sz="3200" dirty="0" smtClean="0">
                <a:solidFill>
                  <a:srgbClr val="424242"/>
                </a:solidFill>
              </a:rPr>
              <a:t>ציוד: מעט מי ברז</a:t>
            </a:r>
          </a:p>
          <a:p>
            <a:pPr lvl="0" algn="r">
              <a:buClr>
                <a:srgbClr val="424242"/>
              </a:buClr>
            </a:pPr>
            <a:endParaRPr lang="he-IL" sz="3200" dirty="0">
              <a:solidFill>
                <a:srgbClr val="424242"/>
              </a:solidFill>
            </a:endParaRPr>
          </a:p>
          <a:p>
            <a:pPr lvl="0" algn="r">
              <a:buClr>
                <a:srgbClr val="424242"/>
              </a:buClr>
            </a:pPr>
            <a:r>
              <a:rPr lang="he-IL" sz="3200" dirty="0" smtClean="0">
                <a:solidFill>
                  <a:srgbClr val="424242"/>
                </a:solidFill>
              </a:rPr>
              <a:t>הרטיבו יד אחת במים, בלי לנגב את היד</a:t>
            </a:r>
          </a:p>
          <a:p>
            <a:pPr lvl="0" algn="r">
              <a:buClr>
                <a:srgbClr val="424242"/>
              </a:buClr>
            </a:pPr>
            <a:r>
              <a:rPr lang="he-IL" sz="3200" dirty="0" smtClean="0">
                <a:solidFill>
                  <a:srgbClr val="424242"/>
                </a:solidFill>
              </a:rPr>
              <a:t>יד שניה השאירו יבשה</a:t>
            </a:r>
          </a:p>
          <a:p>
            <a:pPr lvl="0" algn="r">
              <a:buClr>
                <a:srgbClr val="424242"/>
              </a:buClr>
            </a:pPr>
            <a:r>
              <a:rPr lang="he-IL" sz="3200" dirty="0" smtClean="0">
                <a:solidFill>
                  <a:srgbClr val="424242"/>
                </a:solidFill>
              </a:rPr>
              <a:t>כעת נופפו בשתי הידיים מצד לצד</a:t>
            </a:r>
          </a:p>
          <a:p>
            <a:pPr lvl="0" algn="r">
              <a:buClr>
                <a:srgbClr val="424242"/>
              </a:buClr>
            </a:pPr>
            <a:r>
              <a:rPr lang="he-IL" sz="3200" dirty="0" smtClean="0">
                <a:solidFill>
                  <a:srgbClr val="424242"/>
                </a:solidFill>
              </a:rPr>
              <a:t>האם אתם מרגישים הבדל?</a:t>
            </a:r>
          </a:p>
          <a:p>
            <a:pPr lvl="0" algn="r">
              <a:buClr>
                <a:srgbClr val="424242"/>
              </a:buClr>
            </a:pPr>
            <a:endParaRPr lang="he-IL" sz="3200" dirty="0">
              <a:solidFill>
                <a:srgbClr val="424242"/>
              </a:solidFill>
            </a:endParaRPr>
          </a:p>
          <a:p>
            <a:pPr algn="r"/>
            <a:r>
              <a:rPr lang="he-IL" sz="3200" dirty="0" smtClean="0"/>
              <a:t>   </a:t>
            </a:r>
            <a:endParaRPr lang="he-IL" sz="3200" dirty="0"/>
          </a:p>
        </p:txBody>
      </p:sp>
      <p:pic>
        <p:nvPicPr>
          <p:cNvPr id="7"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3609" y="1874013"/>
            <a:ext cx="1540938" cy="549601"/>
          </a:xfrm>
          <a:prstGeom prst="rect">
            <a:avLst/>
          </a:prstGeom>
        </p:spPr>
      </p:pic>
    </p:spTree>
    <p:extLst>
      <p:ext uri="{BB962C8B-B14F-4D97-AF65-F5344CB8AC3E}">
        <p14:creationId xmlns:p14="http://schemas.microsoft.com/office/powerpoint/2010/main" val="77399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העור  - "המזגן" של הגוף</a:t>
            </a:r>
            <a:endParaRPr lang="he-IL" dirty="0"/>
          </a:p>
        </p:txBody>
      </p:sp>
      <p:sp>
        <p:nvSpPr>
          <p:cNvPr id="3" name="מציין מיקום טקסט 2"/>
          <p:cNvSpPr>
            <a:spLocks noGrp="1"/>
          </p:cNvSpPr>
          <p:nvPr>
            <p:ph type="body" idx="1"/>
          </p:nvPr>
        </p:nvSpPr>
        <p:spPr>
          <a:xfrm>
            <a:off x="5762171" y="1834167"/>
            <a:ext cx="6007862" cy="5357449"/>
          </a:xfrm>
        </p:spPr>
        <p:txBody>
          <a:bodyPr>
            <a:normAutofit/>
          </a:bodyPr>
          <a:lstStyle/>
          <a:p>
            <a:pPr lvl="0" algn="r">
              <a:buClr>
                <a:srgbClr val="424242"/>
              </a:buClr>
            </a:pPr>
            <a:r>
              <a:rPr lang="he-IL" sz="3200" dirty="0" smtClean="0">
                <a:solidFill>
                  <a:srgbClr val="424242"/>
                </a:solidFill>
              </a:rPr>
              <a:t>הזיעה מסייעת בשמירה על טמפרטורת גוף קבועה.</a:t>
            </a:r>
          </a:p>
          <a:p>
            <a:pPr lvl="0" algn="r">
              <a:buClr>
                <a:srgbClr val="424242"/>
              </a:buClr>
            </a:pPr>
            <a:r>
              <a:rPr lang="he-IL" sz="3200" dirty="0" smtClean="0">
                <a:solidFill>
                  <a:srgbClr val="424242"/>
                </a:solidFill>
              </a:rPr>
              <a:t>כאשר טמפרטורת הגוף עולה, הבלוטות מפרישות זיעה.</a:t>
            </a:r>
          </a:p>
          <a:p>
            <a:pPr lvl="0" algn="r">
              <a:buClr>
                <a:srgbClr val="424242"/>
              </a:buClr>
            </a:pPr>
            <a:r>
              <a:rPr lang="he-IL" sz="3200" dirty="0" smtClean="0">
                <a:solidFill>
                  <a:srgbClr val="424242"/>
                </a:solidFill>
              </a:rPr>
              <a:t>כאשר הזיעה מתאדה מפני העור שלנו היא גורמת להתקררות</a:t>
            </a:r>
          </a:p>
          <a:p>
            <a:pPr lvl="0" algn="r">
              <a:buClr>
                <a:srgbClr val="424242"/>
              </a:buClr>
            </a:pPr>
            <a:r>
              <a:rPr lang="he-IL" sz="3200" dirty="0" smtClean="0">
                <a:solidFill>
                  <a:srgbClr val="424242"/>
                </a:solidFill>
              </a:rPr>
              <a:t>הגוף</a:t>
            </a:r>
          </a:p>
          <a:p>
            <a:pPr algn="r"/>
            <a:r>
              <a:rPr lang="he-IL" sz="3200" dirty="0" smtClean="0"/>
              <a:t>   </a:t>
            </a:r>
            <a:endParaRPr lang="he-IL" sz="3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2957"/>
            <a:ext cx="180022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213108" y="5867269"/>
            <a:ext cx="951141"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1">
            <a:spAutoFit/>
          </a:bodyPr>
          <a:lstStyle/>
          <a:p>
            <a:pPr algn="ctr"/>
            <a:endParaRPr lang="he-IL" sz="2000" b="1" dirty="0">
              <a:solidFill>
                <a:schemeClr val="tx1"/>
              </a:solidFill>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14809" r="19381" b="35074"/>
          <a:stretch/>
        </p:blipFill>
        <p:spPr bwMode="auto">
          <a:xfrm>
            <a:off x="2699658" y="1886240"/>
            <a:ext cx="3693753" cy="407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67656" y="4857158"/>
            <a:ext cx="1400537"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בלוטות זיעה</a:t>
            </a:r>
            <a:endParaRPr lang="he-IL" sz="2000" b="1" dirty="0">
              <a:solidFill>
                <a:schemeClr val="tx1"/>
              </a:solidFill>
            </a:endParaRPr>
          </a:p>
        </p:txBody>
      </p:sp>
      <p:cxnSp>
        <p:nvCxnSpPr>
          <p:cNvPr id="18" name="מחבר חץ ישר 17"/>
          <p:cNvCxnSpPr>
            <a:stCxn id="15" idx="3"/>
          </p:cNvCxnSpPr>
          <p:nvPr/>
        </p:nvCxnSpPr>
        <p:spPr>
          <a:xfrm flipV="1">
            <a:off x="2068193" y="4986586"/>
            <a:ext cx="2037046" cy="224515"/>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0839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כלי הדם מספקים את החמצן וחומרי המזון</a:t>
            </a:r>
            <a:endParaRPr lang="he-IL" dirty="0"/>
          </a:p>
        </p:txBody>
      </p:sp>
      <p:sp>
        <p:nvSpPr>
          <p:cNvPr id="3" name="מציין מיקום טקסט 2"/>
          <p:cNvSpPr>
            <a:spLocks noGrp="1"/>
          </p:cNvSpPr>
          <p:nvPr>
            <p:ph type="body" idx="1"/>
          </p:nvPr>
        </p:nvSpPr>
        <p:spPr>
          <a:xfrm>
            <a:off x="1132898" y="1834167"/>
            <a:ext cx="10637135" cy="5357449"/>
          </a:xfrm>
        </p:spPr>
        <p:txBody>
          <a:bodyPr>
            <a:normAutofit/>
          </a:bodyPr>
          <a:lstStyle/>
          <a:p>
            <a:pPr algn="r"/>
            <a:r>
              <a:rPr lang="he-IL" sz="3200" dirty="0" smtClean="0"/>
              <a:t>   </a:t>
            </a:r>
            <a:endParaRPr lang="he-IL" sz="3200" dirty="0"/>
          </a:p>
        </p:txBody>
      </p:sp>
      <p:sp>
        <p:nvSpPr>
          <p:cNvPr id="4" name="מלבן 3"/>
          <p:cNvSpPr/>
          <p:nvPr/>
        </p:nvSpPr>
        <p:spPr>
          <a:xfrm>
            <a:off x="5152571" y="1997840"/>
            <a:ext cx="6096000" cy="4031873"/>
          </a:xfrm>
          <a:prstGeom prst="rect">
            <a:avLst/>
          </a:prstGeom>
        </p:spPr>
        <p:txBody>
          <a:bodyPr>
            <a:spAutoFit/>
          </a:bodyPr>
          <a:lstStyle/>
          <a:p>
            <a:pPr algn="r"/>
            <a:r>
              <a:rPr lang="he-IL" sz="3200" dirty="0" smtClean="0"/>
              <a:t>גופינו בנוי ממיליוני תאים</a:t>
            </a:r>
          </a:p>
          <a:p>
            <a:pPr algn="r"/>
            <a:r>
              <a:rPr lang="he-IL" sz="3200" dirty="0" smtClean="0"/>
              <a:t>גם העור בנוי מתאי עור</a:t>
            </a:r>
            <a:endParaRPr lang="he-IL" sz="3200" dirty="0"/>
          </a:p>
          <a:p>
            <a:pPr algn="r"/>
            <a:r>
              <a:rPr lang="he-IL" sz="3200" dirty="0"/>
              <a:t>לתאים צרכי קיום הכרחיים: מזון, מים </a:t>
            </a:r>
            <a:r>
              <a:rPr lang="he-IL" sz="3200" dirty="0" smtClean="0"/>
              <a:t>וחמצן.</a:t>
            </a:r>
          </a:p>
          <a:p>
            <a:pPr algn="r"/>
            <a:r>
              <a:rPr lang="he-IL" sz="3200" dirty="0" smtClean="0"/>
              <a:t>אנחנו נושמים וניזונים, החומרים עוברים עיבוד ומגיעים אל זרם הדם.</a:t>
            </a:r>
            <a:endParaRPr lang="he-IL" sz="3200" dirty="0"/>
          </a:p>
          <a:p>
            <a:pPr algn="r"/>
            <a:r>
              <a:rPr lang="he-IL" sz="3200" dirty="0" smtClean="0"/>
              <a:t>כלי הדם מספקים לתאים את חומרי המזון והחמצן.</a:t>
            </a:r>
            <a:endParaRPr lang="he-IL" sz="3200" dirty="0"/>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844352" y="1997840"/>
            <a:ext cx="3654379" cy="40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222237" y="5638814"/>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כלי דם</a:t>
            </a:r>
            <a:endParaRPr lang="he-IL" sz="2000" b="1" dirty="0">
              <a:solidFill>
                <a:schemeClr val="tx1"/>
              </a:solidFill>
            </a:endParaRPr>
          </a:p>
        </p:txBody>
      </p:sp>
      <p:sp>
        <p:nvSpPr>
          <p:cNvPr id="17" name="TextBox 16"/>
          <p:cNvSpPr txBox="1"/>
          <p:nvPr/>
        </p:nvSpPr>
        <p:spPr>
          <a:xfrm>
            <a:off x="139529" y="5629603"/>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cxnSp>
        <p:nvCxnSpPr>
          <p:cNvPr id="20" name="מחבר חץ ישר 19"/>
          <p:cNvCxnSpPr/>
          <p:nvPr/>
        </p:nvCxnSpPr>
        <p:spPr>
          <a:xfrm flipH="1" flipV="1">
            <a:off x="3990791" y="4935845"/>
            <a:ext cx="507940" cy="693758"/>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מחבר חץ ישר 21"/>
          <p:cNvCxnSpPr/>
          <p:nvPr/>
        </p:nvCxnSpPr>
        <p:spPr>
          <a:xfrm flipV="1">
            <a:off x="1540066" y="4935845"/>
            <a:ext cx="1362752" cy="693758"/>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90522" y="2284061"/>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עור</a:t>
            </a:r>
            <a:endParaRPr lang="he-IL" sz="2000" b="1" dirty="0">
              <a:solidFill>
                <a:schemeClr val="tx1"/>
              </a:solidFill>
            </a:endParaRPr>
          </a:p>
        </p:txBody>
      </p:sp>
      <p:cxnSp>
        <p:nvCxnSpPr>
          <p:cNvPr id="28" name="מחבר חץ ישר 27"/>
          <p:cNvCxnSpPr/>
          <p:nvPr/>
        </p:nvCxnSpPr>
        <p:spPr>
          <a:xfrm flipH="1">
            <a:off x="4093029" y="2284061"/>
            <a:ext cx="598030" cy="1184853"/>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6588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367568" y="2301898"/>
            <a:ext cx="3654379" cy="40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solidFill>
                  <a:srgbClr val="FFFFFF"/>
                </a:solidFill>
              </a:rPr>
              <a:t>השערות שבעור</a:t>
            </a:r>
            <a:endParaRPr lang="he-IL" dirty="0"/>
          </a:p>
        </p:txBody>
      </p:sp>
      <p:sp>
        <p:nvSpPr>
          <p:cNvPr id="3" name="מציין מיקום טקסט 2"/>
          <p:cNvSpPr>
            <a:spLocks noGrp="1"/>
          </p:cNvSpPr>
          <p:nvPr>
            <p:ph type="body" idx="1"/>
          </p:nvPr>
        </p:nvSpPr>
        <p:spPr>
          <a:xfrm>
            <a:off x="4484914" y="1928813"/>
            <a:ext cx="6759349" cy="4646158"/>
          </a:xfrm>
        </p:spPr>
        <p:txBody>
          <a:bodyPr>
            <a:normAutofit/>
          </a:bodyPr>
          <a:lstStyle/>
          <a:p>
            <a:r>
              <a:rPr lang="he-IL" dirty="0" smtClean="0"/>
              <a:t>השערות צומחות מתוך זקיקי השיער שנמצאים בדרמיס.</a:t>
            </a:r>
          </a:p>
          <a:p>
            <a:r>
              <a:rPr lang="he-IL" dirty="0" smtClean="0"/>
              <a:t>השערות מרחיקות אבק ומזיקים מהעור</a:t>
            </a:r>
          </a:p>
          <a:p>
            <a:endParaRPr lang="he-IL" dirty="0"/>
          </a:p>
          <a:p>
            <a:r>
              <a:rPr lang="he-IL" dirty="0" smtClean="0"/>
              <a:t>האם תוכלו ל</a:t>
            </a:r>
            <a:r>
              <a:rPr lang="he-IL" dirty="0" smtClean="0">
                <a:solidFill>
                  <a:schemeClr val="accent2"/>
                </a:solidFill>
              </a:rPr>
              <a:t>שער</a:t>
            </a:r>
            <a:r>
              <a:rPr lang="he-IL" dirty="0" smtClean="0"/>
              <a:t> כמה שערות צומחות לנו מעור הראש – הקרקפת?</a:t>
            </a:r>
            <a:endParaRPr lang="he-IL" dirty="0"/>
          </a:p>
          <a:p>
            <a:endParaRPr lang="he-IL" dirty="0"/>
          </a:p>
          <a:p>
            <a:endParaRPr lang="he-IL" dirty="0"/>
          </a:p>
        </p:txBody>
      </p:sp>
      <p:sp>
        <p:nvSpPr>
          <p:cNvPr id="9" name="TextBox 8"/>
          <p:cNvSpPr txBox="1"/>
          <p:nvPr/>
        </p:nvSpPr>
        <p:spPr>
          <a:xfrm>
            <a:off x="1284607" y="1673807"/>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שערה</a:t>
            </a:r>
            <a:endParaRPr lang="he-IL" sz="2000" b="1" dirty="0">
              <a:solidFill>
                <a:schemeClr val="tx1"/>
              </a:solidFill>
            </a:endParaRPr>
          </a:p>
        </p:txBody>
      </p:sp>
      <p:cxnSp>
        <p:nvCxnSpPr>
          <p:cNvPr id="10" name="מחבר חץ ישר 9"/>
          <p:cNvCxnSpPr/>
          <p:nvPr/>
        </p:nvCxnSpPr>
        <p:spPr>
          <a:xfrm flipH="1">
            <a:off x="1103085" y="2073917"/>
            <a:ext cx="595087" cy="746102"/>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105293" y="5933661"/>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זקיק שערה</a:t>
            </a:r>
            <a:endParaRPr lang="he-IL" sz="2000" b="1" dirty="0">
              <a:solidFill>
                <a:schemeClr val="tx1"/>
              </a:solidFill>
            </a:endParaRPr>
          </a:p>
        </p:txBody>
      </p:sp>
      <p:cxnSp>
        <p:nvCxnSpPr>
          <p:cNvPr id="13" name="מחבר חץ ישר 12"/>
          <p:cNvCxnSpPr/>
          <p:nvPr/>
        </p:nvCxnSpPr>
        <p:spPr>
          <a:xfrm flipH="1" flipV="1">
            <a:off x="1400628" y="4862286"/>
            <a:ext cx="1704667" cy="1271432"/>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802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399696" y="1760636"/>
            <a:ext cx="3654379" cy="40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תאי החישה</a:t>
            </a:r>
            <a:endParaRPr lang="he-IL" dirty="0"/>
          </a:p>
        </p:txBody>
      </p:sp>
      <p:sp>
        <p:nvSpPr>
          <p:cNvPr id="3" name="מציין מיקום טקסט 2"/>
          <p:cNvSpPr>
            <a:spLocks noGrp="1"/>
          </p:cNvSpPr>
          <p:nvPr>
            <p:ph type="body" idx="1"/>
          </p:nvPr>
        </p:nvSpPr>
        <p:spPr>
          <a:xfrm>
            <a:off x="4161439" y="1755192"/>
            <a:ext cx="7748912" cy="3844925"/>
          </a:xfrm>
        </p:spPr>
        <p:txBody>
          <a:bodyPr>
            <a:normAutofit lnSpcReduction="10000"/>
          </a:bodyPr>
          <a:lstStyle/>
          <a:p>
            <a:pPr marL="685800" indent="-457200" algn="r">
              <a:buFont typeface="Wingdings" panose="05000000000000000000" pitchFamily="2" charset="2"/>
              <a:buChar char="Ø"/>
            </a:pPr>
            <a:r>
              <a:rPr lang="he-IL" sz="3200" dirty="0" smtClean="0"/>
              <a:t>     תאי חישה "חשים" גירויים.</a:t>
            </a:r>
          </a:p>
          <a:p>
            <a:pPr marL="685800" indent="-457200" algn="r">
              <a:buFont typeface="Wingdings" panose="05000000000000000000" pitchFamily="2" charset="2"/>
              <a:buChar char="Ø"/>
            </a:pPr>
            <a:r>
              <a:rPr lang="he-IL" sz="3200" dirty="0" smtClean="0"/>
              <a:t>בתאי העור יש קולטנים לגירויי סביבה שונים: חום, קור, מגע</a:t>
            </a:r>
            <a:r>
              <a:rPr lang="he-IL" sz="3200" dirty="0"/>
              <a:t>, </a:t>
            </a:r>
            <a:r>
              <a:rPr lang="he-IL" sz="3200" dirty="0" smtClean="0"/>
              <a:t>לחץ וכאב. </a:t>
            </a:r>
          </a:p>
          <a:p>
            <a:pPr marL="685800" indent="-457200" algn="r">
              <a:buFont typeface="Wingdings" panose="05000000000000000000" pitchFamily="2" charset="2"/>
              <a:buChar char="Ø"/>
            </a:pPr>
            <a:r>
              <a:rPr lang="he-IL" sz="3200" dirty="0" smtClean="0"/>
              <a:t>הגירוי נקלט על ידי הקולטן ומועבר למח</a:t>
            </a:r>
          </a:p>
          <a:p>
            <a:pPr marL="685800" indent="-457200" algn="r">
              <a:buFont typeface="Wingdings" panose="05000000000000000000" pitchFamily="2" charset="2"/>
              <a:buChar char="Ø"/>
            </a:pPr>
            <a:r>
              <a:rPr lang="he-IL" sz="3200" dirty="0" smtClean="0"/>
              <a:t>המח שולח את התגובה הנדרשת</a:t>
            </a:r>
          </a:p>
          <a:p>
            <a:pPr marL="685800" indent="-457200" algn="r">
              <a:buFont typeface="Wingdings" panose="05000000000000000000" pitchFamily="2" charset="2"/>
              <a:buChar char="Ø"/>
            </a:pPr>
            <a:endParaRPr lang="he-IL" sz="3200" dirty="0"/>
          </a:p>
          <a:p>
            <a:pPr marL="685800" indent="-457200" algn="r">
              <a:buFont typeface="Wingdings" panose="05000000000000000000" pitchFamily="2" charset="2"/>
              <a:buChar char="Ø"/>
            </a:pPr>
            <a:r>
              <a:rPr lang="he-IL" sz="3200" dirty="0" smtClean="0">
                <a:solidFill>
                  <a:schemeClr val="accent2"/>
                </a:solidFill>
              </a:rPr>
              <a:t>חשבו  - מה היה קורה אילו לא היו לנו תאי חישה לחום?</a:t>
            </a:r>
          </a:p>
          <a:p>
            <a:endParaRPr lang="he-IL" sz="3200" dirty="0"/>
          </a:p>
          <a:p>
            <a:endParaRPr lang="he-IL" sz="3200" dirty="0"/>
          </a:p>
          <a:p>
            <a:endParaRPr lang="he-IL" dirty="0"/>
          </a:p>
        </p:txBody>
      </p:sp>
      <p:sp>
        <p:nvSpPr>
          <p:cNvPr id="8" name="TextBox 7"/>
          <p:cNvSpPr txBox="1"/>
          <p:nvPr/>
        </p:nvSpPr>
        <p:spPr>
          <a:xfrm>
            <a:off x="141159" y="6088444"/>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cxnSp>
        <p:nvCxnSpPr>
          <p:cNvPr id="9" name="מחבר חץ ישר 8"/>
          <p:cNvCxnSpPr/>
          <p:nvPr/>
        </p:nvCxnSpPr>
        <p:spPr>
          <a:xfrm flipV="1">
            <a:off x="1541696" y="4717143"/>
            <a:ext cx="925733" cy="1371301"/>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flipV="1">
            <a:off x="1301152" y="3556000"/>
            <a:ext cx="1166277" cy="2532444"/>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741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בתחושה - טמפרטורה</a:t>
            </a:r>
            <a:endParaRPr lang="he-IL" dirty="0"/>
          </a:p>
        </p:txBody>
      </p:sp>
      <p:sp>
        <p:nvSpPr>
          <p:cNvPr id="3" name="מציין מיקום טקסט 2"/>
          <p:cNvSpPr>
            <a:spLocks noGrp="1"/>
          </p:cNvSpPr>
          <p:nvPr>
            <p:ph type="body" idx="1"/>
          </p:nvPr>
        </p:nvSpPr>
        <p:spPr>
          <a:xfrm>
            <a:off x="2681608" y="1935402"/>
            <a:ext cx="9510392" cy="3844925"/>
          </a:xfrm>
        </p:spPr>
        <p:txBody>
          <a:bodyPr/>
          <a:lstStyle/>
          <a:p>
            <a:r>
              <a:rPr lang="he-IL" sz="2800" dirty="0" smtClean="0"/>
              <a:t>ציוד: שלוש קערות עם מים חמים (30 מעלות), פושרים ומי קרח</a:t>
            </a:r>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3285" y="4246446"/>
            <a:ext cx="2999120" cy="256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7407" y="4246447"/>
            <a:ext cx="2856919" cy="248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0226" y="4256723"/>
            <a:ext cx="2905098" cy="248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7901" y="5106457"/>
            <a:ext cx="208158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741" y="5026760"/>
            <a:ext cx="1700212"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9508" y="5131023"/>
            <a:ext cx="2032718" cy="124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אליפסה 13"/>
          <p:cNvSpPr/>
          <p:nvPr/>
        </p:nvSpPr>
        <p:spPr>
          <a:xfrm>
            <a:off x="9722730" y="5064143"/>
            <a:ext cx="127321" cy="138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7" name="מחבר מעוקל 16"/>
          <p:cNvCxnSpPr/>
          <p:nvPr/>
        </p:nvCxnSpPr>
        <p:spPr>
          <a:xfrm rot="16200000" flipH="1">
            <a:off x="8786117" y="3989453"/>
            <a:ext cx="1294791" cy="33566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8" name="מחבר מעוקל 17"/>
          <p:cNvCxnSpPr/>
          <p:nvPr/>
        </p:nvCxnSpPr>
        <p:spPr>
          <a:xfrm rot="16200000" flipH="1">
            <a:off x="9075335" y="4044895"/>
            <a:ext cx="1294791" cy="335666"/>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206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19685">
            <a:off x="10189832" y="3648535"/>
            <a:ext cx="506091" cy="119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6838" y="5456179"/>
            <a:ext cx="4333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328" y="5456179"/>
            <a:ext cx="4333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940" y="4804681"/>
            <a:ext cx="4333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0226" y="5004334"/>
            <a:ext cx="4333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19685">
            <a:off x="10342232" y="3800935"/>
            <a:ext cx="506091" cy="119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624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071755" y="616827"/>
            <a:ext cx="8280000" cy="720000"/>
          </a:xfrm>
        </p:spPr>
        <p:txBody>
          <a:bodyPr>
            <a:normAutofit fontScale="90000"/>
          </a:bodyPr>
          <a:lstStyle/>
          <a:p>
            <a:r>
              <a:rPr lang="he-IL" dirty="0" smtClean="0"/>
              <a:t>התנסות- תאי חישה בעור</a:t>
            </a:r>
            <a:endParaRPr lang="he-IL" dirty="0"/>
          </a:p>
        </p:txBody>
      </p:sp>
      <p:sp>
        <p:nvSpPr>
          <p:cNvPr id="3" name="מציין מיקום טקסט 2"/>
          <p:cNvSpPr>
            <a:spLocks noGrp="1"/>
          </p:cNvSpPr>
          <p:nvPr>
            <p:ph type="body" idx="1"/>
          </p:nvPr>
        </p:nvSpPr>
        <p:spPr>
          <a:xfrm>
            <a:off x="673261" y="2067095"/>
            <a:ext cx="11543818" cy="1081218"/>
          </a:xfrm>
        </p:spPr>
        <p:txBody>
          <a:bodyPr>
            <a:normAutofit fontScale="92500" lnSpcReduction="10000"/>
          </a:bodyPr>
          <a:lstStyle/>
          <a:p>
            <a:r>
              <a:rPr lang="he-IL" dirty="0" smtClean="0"/>
              <a:t>שערו- מה נרגיש אם נטבול יד ימין במים </a:t>
            </a:r>
            <a:r>
              <a:rPr lang="he-IL" dirty="0" smtClean="0">
                <a:solidFill>
                  <a:srgbClr val="FF0000"/>
                </a:solidFill>
              </a:rPr>
              <a:t>חמים</a:t>
            </a:r>
            <a:r>
              <a:rPr lang="he-IL" dirty="0" smtClean="0"/>
              <a:t>, יד שמאל במים </a:t>
            </a:r>
            <a:r>
              <a:rPr lang="he-IL" dirty="0" smtClean="0">
                <a:solidFill>
                  <a:schemeClr val="accent1"/>
                </a:solidFill>
              </a:rPr>
              <a:t>קרים</a:t>
            </a:r>
            <a:r>
              <a:rPr lang="he-IL" dirty="0" smtClean="0"/>
              <a:t> ומיד אחר כך שתי ידיים בו זמנית במים פושרים?</a:t>
            </a:r>
            <a:endParaRPr lang="he-IL"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0704" y="3246012"/>
            <a:ext cx="4101296" cy="356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161" y="3257792"/>
            <a:ext cx="4062955" cy="353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7792"/>
            <a:ext cx="4132161" cy="355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416004" y="4537533"/>
            <a:ext cx="1701479" cy="1077218"/>
          </a:xfrm>
          <a:prstGeom prst="rect">
            <a:avLst/>
          </a:prstGeom>
          <a:noFill/>
        </p:spPr>
        <p:txBody>
          <a:bodyPr wrap="square" rtlCol="1">
            <a:spAutoFit/>
          </a:bodyPr>
          <a:lstStyle/>
          <a:p>
            <a:r>
              <a:rPr lang="he-IL" sz="3200" b="1" dirty="0" smtClean="0">
                <a:solidFill>
                  <a:srgbClr val="FF0000"/>
                </a:solidFill>
              </a:rPr>
              <a:t>חמים 30</a:t>
            </a:r>
          </a:p>
          <a:p>
            <a:r>
              <a:rPr lang="he-IL" sz="3200" b="1" dirty="0" smtClean="0">
                <a:solidFill>
                  <a:srgbClr val="FF0000"/>
                </a:solidFill>
              </a:rPr>
              <a:t>  </a:t>
            </a:r>
            <a:endParaRPr lang="he-IL" sz="3200" b="1" dirty="0">
              <a:solidFill>
                <a:srgbClr val="FF0000"/>
              </a:solidFill>
            </a:endParaRPr>
          </a:p>
        </p:txBody>
      </p:sp>
      <p:sp>
        <p:nvSpPr>
          <p:cNvPr id="6" name="TextBox 5"/>
          <p:cNvSpPr txBox="1"/>
          <p:nvPr/>
        </p:nvSpPr>
        <p:spPr>
          <a:xfrm>
            <a:off x="5557778" y="4472765"/>
            <a:ext cx="1433331" cy="584775"/>
          </a:xfrm>
          <a:prstGeom prst="rect">
            <a:avLst/>
          </a:prstGeom>
          <a:noFill/>
        </p:spPr>
        <p:txBody>
          <a:bodyPr wrap="square" rtlCol="1">
            <a:spAutoFit/>
          </a:bodyPr>
          <a:lstStyle/>
          <a:p>
            <a:r>
              <a:rPr lang="he-IL" sz="3200" b="1" dirty="0" smtClean="0">
                <a:solidFill>
                  <a:srgbClr val="FF0000"/>
                </a:solidFill>
              </a:rPr>
              <a:t>פושרים</a:t>
            </a:r>
            <a:endParaRPr lang="he-IL" sz="3200" b="1" dirty="0">
              <a:solidFill>
                <a:srgbClr val="FF0000"/>
              </a:solidFill>
            </a:endParaRPr>
          </a:p>
        </p:txBody>
      </p:sp>
      <p:sp>
        <p:nvSpPr>
          <p:cNvPr id="7" name="TextBox 6"/>
          <p:cNvSpPr txBox="1"/>
          <p:nvPr/>
        </p:nvSpPr>
        <p:spPr>
          <a:xfrm>
            <a:off x="1230775" y="4452359"/>
            <a:ext cx="1878957" cy="584775"/>
          </a:xfrm>
          <a:prstGeom prst="rect">
            <a:avLst/>
          </a:prstGeom>
          <a:noFill/>
        </p:spPr>
        <p:txBody>
          <a:bodyPr wrap="square" rtlCol="1">
            <a:spAutoFit/>
          </a:bodyPr>
          <a:lstStyle/>
          <a:p>
            <a:r>
              <a:rPr lang="he-IL" sz="3200" b="1" dirty="0" smtClean="0">
                <a:solidFill>
                  <a:srgbClr val="FF0000"/>
                </a:solidFill>
              </a:rPr>
              <a:t>מי קרח</a:t>
            </a:r>
            <a:endParaRPr lang="he-IL" sz="3200" b="1" dirty="0">
              <a:solidFill>
                <a:srgbClr val="FF0000"/>
              </a:solidFill>
            </a:endParaRPr>
          </a:p>
        </p:txBody>
      </p:sp>
      <p:sp>
        <p:nvSpPr>
          <p:cNvPr id="8" name="מלבן מעוגל 7"/>
          <p:cNvSpPr/>
          <p:nvPr/>
        </p:nvSpPr>
        <p:spPr>
          <a:xfrm>
            <a:off x="974203" y="4310719"/>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מעוגל 14"/>
          <p:cNvSpPr/>
          <p:nvPr/>
        </p:nvSpPr>
        <p:spPr>
          <a:xfrm>
            <a:off x="1728487" y="4310719"/>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מעוגל 15"/>
          <p:cNvSpPr/>
          <p:nvPr/>
        </p:nvSpPr>
        <p:spPr>
          <a:xfrm>
            <a:off x="1165185" y="4919324"/>
            <a:ext cx="358815" cy="21264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a:off x="1703408" y="5057540"/>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flipV="1">
            <a:off x="2087302" y="5271692"/>
            <a:ext cx="405392" cy="34305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694" y="4877084"/>
            <a:ext cx="3778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363" y="4095441"/>
            <a:ext cx="3778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מחבר מעוקל 9"/>
          <p:cNvCxnSpPr/>
          <p:nvPr/>
        </p:nvCxnSpPr>
        <p:spPr>
          <a:xfrm rot="16200000" flipH="1">
            <a:off x="9391623" y="3670810"/>
            <a:ext cx="1032613" cy="23149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מחבר מעוקל 12"/>
          <p:cNvCxnSpPr/>
          <p:nvPr/>
        </p:nvCxnSpPr>
        <p:spPr>
          <a:xfrm rot="16200000" flipH="1">
            <a:off x="9885110" y="3726716"/>
            <a:ext cx="930539" cy="1672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מחבר מעוקל 18"/>
          <p:cNvCxnSpPr/>
          <p:nvPr/>
        </p:nvCxnSpPr>
        <p:spPr>
          <a:xfrm rot="16200000" flipH="1">
            <a:off x="8976954" y="3627875"/>
            <a:ext cx="1294791" cy="33566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1" name="מחבר מעוקל 20"/>
          <p:cNvCxnSpPr/>
          <p:nvPr/>
        </p:nvCxnSpPr>
        <p:spPr>
          <a:xfrm rot="5400000">
            <a:off x="10351087" y="3654280"/>
            <a:ext cx="1162405" cy="15047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79430">
            <a:off x="6459893" y="3065445"/>
            <a:ext cx="1017633" cy="152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אליפסה 29"/>
          <p:cNvSpPr/>
          <p:nvPr/>
        </p:nvSpPr>
        <p:spPr>
          <a:xfrm>
            <a:off x="9925288" y="4537533"/>
            <a:ext cx="127321" cy="138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1" name="TextBox 30"/>
          <p:cNvSpPr txBox="1"/>
          <p:nvPr/>
        </p:nvSpPr>
        <p:spPr>
          <a:xfrm>
            <a:off x="11173428" y="3717936"/>
            <a:ext cx="1018572" cy="461665"/>
          </a:xfrm>
          <a:prstGeom prst="rect">
            <a:avLst/>
          </a:prstGeom>
          <a:noFill/>
        </p:spPr>
        <p:txBody>
          <a:bodyPr wrap="square" rtlCol="1">
            <a:spAutoFit/>
          </a:bodyPr>
          <a:lstStyle/>
          <a:p>
            <a:r>
              <a:rPr lang="he-IL" sz="2400" b="1" dirty="0" smtClean="0">
                <a:solidFill>
                  <a:schemeClr val="accent1">
                    <a:lumMod val="75000"/>
                  </a:schemeClr>
                </a:solidFill>
              </a:rPr>
              <a:t>1</a:t>
            </a:r>
            <a:endParaRPr lang="he-IL" sz="2400" b="1" dirty="0">
              <a:solidFill>
                <a:schemeClr val="accent1">
                  <a:lumMod val="75000"/>
                </a:schemeClr>
              </a:solidFill>
            </a:endParaRPr>
          </a:p>
        </p:txBody>
      </p:sp>
      <p:sp>
        <p:nvSpPr>
          <p:cNvPr id="3073" name="TextBox 3072"/>
          <p:cNvSpPr txBox="1"/>
          <p:nvPr/>
        </p:nvSpPr>
        <p:spPr>
          <a:xfrm>
            <a:off x="2357377" y="3644601"/>
            <a:ext cx="752355" cy="461665"/>
          </a:xfrm>
          <a:prstGeom prst="rect">
            <a:avLst/>
          </a:prstGeom>
          <a:noFill/>
        </p:spPr>
        <p:txBody>
          <a:bodyPr wrap="square" rtlCol="1">
            <a:spAutoFit/>
          </a:bodyPr>
          <a:lstStyle/>
          <a:p>
            <a:r>
              <a:rPr lang="he-IL" sz="2400" b="1" dirty="0" smtClean="0">
                <a:solidFill>
                  <a:schemeClr val="accent1">
                    <a:lumMod val="75000"/>
                  </a:schemeClr>
                </a:solidFill>
              </a:rPr>
              <a:t>2</a:t>
            </a:r>
            <a:endParaRPr lang="he-IL" sz="2400" b="1" dirty="0">
              <a:solidFill>
                <a:schemeClr val="accent1">
                  <a:lumMod val="75000"/>
                </a:schemeClr>
              </a:solidFill>
            </a:endParaRPr>
          </a:p>
        </p:txBody>
      </p:sp>
      <p:pic>
        <p:nvPicPr>
          <p:cNvPr id="3089"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8570" y="3246013"/>
            <a:ext cx="1005068" cy="135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2790" y="2934158"/>
            <a:ext cx="18224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5697" y="3257792"/>
            <a:ext cx="1005068" cy="135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TextBox 3078"/>
          <p:cNvSpPr txBox="1"/>
          <p:nvPr/>
        </p:nvSpPr>
        <p:spPr>
          <a:xfrm>
            <a:off x="7391066" y="3793729"/>
            <a:ext cx="648183" cy="461665"/>
          </a:xfrm>
          <a:prstGeom prst="rect">
            <a:avLst/>
          </a:prstGeom>
          <a:noFill/>
        </p:spPr>
        <p:txBody>
          <a:bodyPr wrap="square" rtlCol="1">
            <a:spAutoFit/>
          </a:bodyPr>
          <a:lstStyle/>
          <a:p>
            <a:r>
              <a:rPr lang="he-IL" sz="2400" b="1" dirty="0" smtClean="0">
                <a:solidFill>
                  <a:schemeClr val="accent1">
                    <a:lumMod val="75000"/>
                  </a:schemeClr>
                </a:solidFill>
              </a:rPr>
              <a:t>3</a:t>
            </a:r>
            <a:endParaRPr lang="he-IL" sz="2400" b="1" dirty="0">
              <a:solidFill>
                <a:schemeClr val="accent1">
                  <a:lumMod val="75000"/>
                </a:schemeClr>
              </a:solidFill>
            </a:endParaRPr>
          </a:p>
        </p:txBody>
      </p:sp>
      <p:cxnSp>
        <p:nvCxnSpPr>
          <p:cNvPr id="29" name="מחבר מעוקל 28"/>
          <p:cNvCxnSpPr/>
          <p:nvPr/>
        </p:nvCxnSpPr>
        <p:spPr>
          <a:xfrm rot="16200000" flipH="1">
            <a:off x="8707562" y="3768478"/>
            <a:ext cx="1294791" cy="335666"/>
          </a:xfrm>
          <a:prstGeom prst="curvedConnector3">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983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09732" y="720999"/>
            <a:ext cx="8280000" cy="720000"/>
          </a:xfrm>
        </p:spPr>
        <p:txBody>
          <a:bodyPr>
            <a:normAutofit fontScale="90000"/>
          </a:bodyPr>
          <a:lstStyle/>
          <a:p>
            <a:r>
              <a:rPr lang="he-IL" dirty="0" smtClean="0"/>
              <a:t>בצעו את ההתנסות</a:t>
            </a:r>
            <a:endParaRPr lang="he-IL" dirty="0"/>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0704" y="3371410"/>
            <a:ext cx="4101296" cy="3569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8828" y="3371410"/>
            <a:ext cx="4062955" cy="353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33" y="3349647"/>
            <a:ext cx="4132161" cy="355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416004" y="4765152"/>
            <a:ext cx="1701479" cy="1077218"/>
          </a:xfrm>
          <a:prstGeom prst="rect">
            <a:avLst/>
          </a:prstGeom>
          <a:noFill/>
        </p:spPr>
        <p:txBody>
          <a:bodyPr wrap="square" rtlCol="1">
            <a:spAutoFit/>
          </a:bodyPr>
          <a:lstStyle/>
          <a:p>
            <a:r>
              <a:rPr lang="he-IL" sz="3200" b="1" dirty="0" smtClean="0">
                <a:solidFill>
                  <a:srgbClr val="FF0000"/>
                </a:solidFill>
              </a:rPr>
              <a:t>חמים 30</a:t>
            </a:r>
          </a:p>
          <a:p>
            <a:r>
              <a:rPr lang="he-IL" sz="3200" b="1" dirty="0" smtClean="0">
                <a:solidFill>
                  <a:srgbClr val="FF0000"/>
                </a:solidFill>
              </a:rPr>
              <a:t>  </a:t>
            </a:r>
            <a:endParaRPr lang="he-IL" sz="3200" b="1" dirty="0">
              <a:solidFill>
                <a:srgbClr val="FF0000"/>
              </a:solidFill>
            </a:endParaRPr>
          </a:p>
        </p:txBody>
      </p:sp>
      <p:sp>
        <p:nvSpPr>
          <p:cNvPr id="6" name="TextBox 5"/>
          <p:cNvSpPr txBox="1"/>
          <p:nvPr/>
        </p:nvSpPr>
        <p:spPr>
          <a:xfrm>
            <a:off x="5453751" y="4744746"/>
            <a:ext cx="1433331" cy="584775"/>
          </a:xfrm>
          <a:prstGeom prst="rect">
            <a:avLst/>
          </a:prstGeom>
          <a:noFill/>
        </p:spPr>
        <p:txBody>
          <a:bodyPr wrap="square" rtlCol="1">
            <a:spAutoFit/>
          </a:bodyPr>
          <a:lstStyle/>
          <a:p>
            <a:r>
              <a:rPr lang="he-IL" sz="3200" b="1" dirty="0" smtClean="0">
                <a:solidFill>
                  <a:srgbClr val="FF0000"/>
                </a:solidFill>
              </a:rPr>
              <a:t>פושרים</a:t>
            </a:r>
            <a:endParaRPr lang="he-IL" sz="3200" b="1" dirty="0">
              <a:solidFill>
                <a:srgbClr val="FF0000"/>
              </a:solidFill>
            </a:endParaRPr>
          </a:p>
        </p:txBody>
      </p:sp>
      <p:sp>
        <p:nvSpPr>
          <p:cNvPr id="7" name="TextBox 6"/>
          <p:cNvSpPr txBox="1"/>
          <p:nvPr/>
        </p:nvSpPr>
        <p:spPr>
          <a:xfrm>
            <a:off x="1417898" y="4639972"/>
            <a:ext cx="1878957" cy="584775"/>
          </a:xfrm>
          <a:prstGeom prst="rect">
            <a:avLst/>
          </a:prstGeom>
          <a:noFill/>
        </p:spPr>
        <p:txBody>
          <a:bodyPr wrap="square" rtlCol="1">
            <a:spAutoFit/>
          </a:bodyPr>
          <a:lstStyle/>
          <a:p>
            <a:r>
              <a:rPr lang="he-IL" sz="3200" b="1" dirty="0" smtClean="0">
                <a:solidFill>
                  <a:srgbClr val="FF0000"/>
                </a:solidFill>
              </a:rPr>
              <a:t>מי קרח</a:t>
            </a:r>
            <a:endParaRPr lang="he-IL" sz="3200" b="1" dirty="0">
              <a:solidFill>
                <a:srgbClr val="FF0000"/>
              </a:solidFill>
            </a:endParaRPr>
          </a:p>
        </p:txBody>
      </p:sp>
      <p:sp>
        <p:nvSpPr>
          <p:cNvPr id="8" name="מלבן מעוגל 7"/>
          <p:cNvSpPr/>
          <p:nvPr/>
        </p:nvSpPr>
        <p:spPr>
          <a:xfrm>
            <a:off x="974203" y="4310719"/>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15" name="מלבן מעוגל 14"/>
          <p:cNvSpPr/>
          <p:nvPr/>
        </p:nvSpPr>
        <p:spPr>
          <a:xfrm>
            <a:off x="1728487" y="4310719"/>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16" name="מלבן מעוגל 15"/>
          <p:cNvSpPr/>
          <p:nvPr/>
        </p:nvSpPr>
        <p:spPr>
          <a:xfrm>
            <a:off x="1003139" y="4874935"/>
            <a:ext cx="370391" cy="35236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17" name="מלבן מעוגל 16"/>
          <p:cNvSpPr/>
          <p:nvPr/>
        </p:nvSpPr>
        <p:spPr>
          <a:xfrm>
            <a:off x="1602130" y="5326314"/>
            <a:ext cx="358815" cy="324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18" name="מלבן מעוגל 17"/>
          <p:cNvSpPr/>
          <p:nvPr/>
        </p:nvSpPr>
        <p:spPr>
          <a:xfrm flipV="1">
            <a:off x="2087302" y="5271692"/>
            <a:ext cx="405392" cy="343058"/>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4109" y="4863301"/>
            <a:ext cx="3778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4363" y="4095441"/>
            <a:ext cx="377825"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מחבר מעוקל 9"/>
          <p:cNvCxnSpPr/>
          <p:nvPr/>
        </p:nvCxnSpPr>
        <p:spPr>
          <a:xfrm rot="16200000" flipH="1">
            <a:off x="9391623" y="3670810"/>
            <a:ext cx="1032613" cy="231493"/>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3" name="מחבר מעוקל 12"/>
          <p:cNvCxnSpPr/>
          <p:nvPr/>
        </p:nvCxnSpPr>
        <p:spPr>
          <a:xfrm rot="16200000" flipH="1">
            <a:off x="9885110" y="3726716"/>
            <a:ext cx="930539" cy="167271"/>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19" name="מחבר מעוקל 18"/>
          <p:cNvCxnSpPr/>
          <p:nvPr/>
        </p:nvCxnSpPr>
        <p:spPr>
          <a:xfrm rot="16200000" flipH="1">
            <a:off x="8976954" y="3627875"/>
            <a:ext cx="1294791" cy="335666"/>
          </a:xfrm>
          <a:prstGeom prst="curvedConnector3">
            <a:avLst/>
          </a:prstGeom>
        </p:spPr>
        <p:style>
          <a:lnRef idx="1">
            <a:schemeClr val="accent1"/>
          </a:lnRef>
          <a:fillRef idx="0">
            <a:schemeClr val="accent1"/>
          </a:fillRef>
          <a:effectRef idx="0">
            <a:schemeClr val="accent1"/>
          </a:effectRef>
          <a:fontRef idx="minor">
            <a:schemeClr val="tx1"/>
          </a:fontRef>
        </p:style>
      </p:cxnSp>
      <p:cxnSp>
        <p:nvCxnSpPr>
          <p:cNvPr id="21" name="מחבר מעוקל 20"/>
          <p:cNvCxnSpPr/>
          <p:nvPr/>
        </p:nvCxnSpPr>
        <p:spPr>
          <a:xfrm rot="5400000">
            <a:off x="10351087" y="3654280"/>
            <a:ext cx="1162405" cy="150471"/>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pic>
        <p:nvPicPr>
          <p:cNvPr id="308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879430">
            <a:off x="6378264" y="3207272"/>
            <a:ext cx="1017633" cy="1520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אליפסה 29"/>
          <p:cNvSpPr/>
          <p:nvPr/>
        </p:nvSpPr>
        <p:spPr>
          <a:xfrm>
            <a:off x="9925288" y="4537533"/>
            <a:ext cx="127321" cy="138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rgbClr val="FFFFFF"/>
              </a:solidFill>
            </a:endParaRPr>
          </a:p>
        </p:txBody>
      </p:sp>
      <p:sp>
        <p:nvSpPr>
          <p:cNvPr id="31" name="TextBox 30"/>
          <p:cNvSpPr txBox="1"/>
          <p:nvPr/>
        </p:nvSpPr>
        <p:spPr>
          <a:xfrm>
            <a:off x="11173428" y="3717936"/>
            <a:ext cx="1018572" cy="461665"/>
          </a:xfrm>
          <a:prstGeom prst="rect">
            <a:avLst/>
          </a:prstGeom>
          <a:noFill/>
        </p:spPr>
        <p:txBody>
          <a:bodyPr wrap="square" rtlCol="1">
            <a:spAutoFit/>
          </a:bodyPr>
          <a:lstStyle/>
          <a:p>
            <a:r>
              <a:rPr lang="he-IL" sz="2400" b="1" dirty="0" smtClean="0">
                <a:solidFill>
                  <a:srgbClr val="1152C9">
                    <a:lumMod val="75000"/>
                  </a:srgbClr>
                </a:solidFill>
              </a:rPr>
              <a:t>1</a:t>
            </a:r>
            <a:endParaRPr lang="he-IL" sz="2400" b="1" dirty="0">
              <a:solidFill>
                <a:srgbClr val="1152C9">
                  <a:lumMod val="75000"/>
                </a:srgbClr>
              </a:solidFill>
            </a:endParaRPr>
          </a:p>
        </p:txBody>
      </p:sp>
      <p:sp>
        <p:nvSpPr>
          <p:cNvPr id="3073" name="TextBox 3072"/>
          <p:cNvSpPr txBox="1"/>
          <p:nvPr/>
        </p:nvSpPr>
        <p:spPr>
          <a:xfrm>
            <a:off x="2357377" y="3644601"/>
            <a:ext cx="752355" cy="461665"/>
          </a:xfrm>
          <a:prstGeom prst="rect">
            <a:avLst/>
          </a:prstGeom>
          <a:noFill/>
        </p:spPr>
        <p:txBody>
          <a:bodyPr wrap="square" rtlCol="1">
            <a:spAutoFit/>
          </a:bodyPr>
          <a:lstStyle/>
          <a:p>
            <a:r>
              <a:rPr lang="he-IL" sz="2400" b="1" dirty="0" smtClean="0">
                <a:solidFill>
                  <a:srgbClr val="1152C9">
                    <a:lumMod val="75000"/>
                  </a:srgbClr>
                </a:solidFill>
              </a:rPr>
              <a:t>2</a:t>
            </a:r>
            <a:endParaRPr lang="he-IL" sz="2400" b="1" dirty="0">
              <a:solidFill>
                <a:srgbClr val="1152C9">
                  <a:lumMod val="75000"/>
                </a:srgbClr>
              </a:solidFill>
            </a:endParaRPr>
          </a:p>
        </p:txBody>
      </p:sp>
      <p:pic>
        <p:nvPicPr>
          <p:cNvPr id="3089"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232194">
            <a:off x="5123201" y="3346042"/>
            <a:ext cx="1005068" cy="135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45829" y="3270076"/>
            <a:ext cx="182245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5795" y="3335787"/>
            <a:ext cx="1005068" cy="135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9" name="TextBox 3078"/>
          <p:cNvSpPr txBox="1"/>
          <p:nvPr/>
        </p:nvSpPr>
        <p:spPr>
          <a:xfrm>
            <a:off x="7391066" y="3793729"/>
            <a:ext cx="648183" cy="461665"/>
          </a:xfrm>
          <a:prstGeom prst="rect">
            <a:avLst/>
          </a:prstGeom>
          <a:noFill/>
        </p:spPr>
        <p:txBody>
          <a:bodyPr wrap="square" rtlCol="1">
            <a:spAutoFit/>
          </a:bodyPr>
          <a:lstStyle/>
          <a:p>
            <a:r>
              <a:rPr lang="he-IL" sz="2400" b="1" dirty="0" smtClean="0">
                <a:solidFill>
                  <a:srgbClr val="1152C9">
                    <a:lumMod val="75000"/>
                  </a:srgbClr>
                </a:solidFill>
              </a:rPr>
              <a:t>3</a:t>
            </a:r>
            <a:endParaRPr lang="he-IL" sz="2400" b="1" dirty="0">
              <a:solidFill>
                <a:srgbClr val="1152C9">
                  <a:lumMod val="75000"/>
                </a:srgbClr>
              </a:solidFill>
            </a:endParaRP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02504" y="3432175"/>
            <a:ext cx="354012"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172" y="1805651"/>
            <a:ext cx="12002947" cy="1200329"/>
          </a:xfrm>
          <a:prstGeom prst="rect">
            <a:avLst/>
          </a:prstGeom>
          <a:noFill/>
        </p:spPr>
        <p:txBody>
          <a:bodyPr wrap="square" rtlCol="1">
            <a:spAutoFit/>
          </a:bodyPr>
          <a:lstStyle/>
          <a:p>
            <a:pPr algn="ctr"/>
            <a:r>
              <a:rPr lang="he-IL" sz="3600" dirty="0" smtClean="0"/>
              <a:t>טבלו יד ימין במים </a:t>
            </a:r>
            <a:r>
              <a:rPr lang="he-IL" sz="3600" dirty="0" smtClean="0">
                <a:solidFill>
                  <a:srgbClr val="FF0000"/>
                </a:solidFill>
              </a:rPr>
              <a:t>חמים</a:t>
            </a:r>
            <a:r>
              <a:rPr lang="he-IL" sz="3600" dirty="0" smtClean="0"/>
              <a:t>, כעת טבלו יד שמאל במים </a:t>
            </a:r>
            <a:r>
              <a:rPr lang="he-IL" sz="3600" dirty="0" smtClean="0">
                <a:solidFill>
                  <a:schemeClr val="accent1"/>
                </a:solidFill>
              </a:rPr>
              <a:t>קרים</a:t>
            </a:r>
            <a:r>
              <a:rPr lang="he-IL" sz="3600" dirty="0" smtClean="0"/>
              <a:t> </a:t>
            </a:r>
          </a:p>
          <a:p>
            <a:pPr algn="ctr"/>
            <a:r>
              <a:rPr lang="he-IL" sz="3600" dirty="0" smtClean="0"/>
              <a:t>ועכשיו- את שתי הידיים במים פושרים</a:t>
            </a:r>
            <a:endParaRPr lang="he-IL" sz="3600" dirty="0"/>
          </a:p>
        </p:txBody>
      </p:sp>
      <p:pic>
        <p:nvPicPr>
          <p:cNvPr id="32" name="30sec_final" descr="30sec_final">
            <a:hlinkClick r:id="" action="ppaction://media"/>
            <a:extLst>
              <a:ext uri="{FF2B5EF4-FFF2-40B4-BE49-F238E27FC236}">
                <a16:creationId xmlns:a16="http://schemas.microsoft.com/office/drawing/2014/main" xmlns=""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71014" y="6308399"/>
            <a:ext cx="1540938" cy="549601"/>
          </a:xfrm>
          <a:prstGeom prst="rect">
            <a:avLst/>
          </a:prstGeom>
        </p:spPr>
      </p:pic>
    </p:spTree>
    <p:extLst>
      <p:ext uri="{BB962C8B-B14F-4D97-AF65-F5344CB8AC3E}">
        <p14:creationId xmlns:p14="http://schemas.microsoft.com/office/powerpoint/2010/main" val="51490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2"/>
                                        </p:tgtEl>
                                      </p:cBhvr>
                                    </p:cmd>
                                  </p:childTnLst>
                                </p:cTn>
                              </p:par>
                            </p:childTnLst>
                          </p:cTn>
                        </p:par>
                      </p:childTnLst>
                    </p:cTn>
                  </p:par>
                </p:childTnLst>
              </p:cTn>
              <p:nextCondLst>
                <p:cond evt="onClick" delay="0">
                  <p:tgtEl>
                    <p:spTgt spid="32"/>
                  </p:tgtEl>
                </p:cond>
              </p:nextCondLst>
            </p:seq>
            <p:video>
              <p:cMediaNode vol="80000">
                <p:cTn id="12" fill="hold" display="0">
                  <p:stCondLst>
                    <p:cond delay="indefinite"/>
                  </p:stCondLst>
                </p:cTn>
                <p:tgtEl>
                  <p:spTgt spid="3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התוצאות</a:t>
            </a:r>
            <a:endParaRPr lang="he-IL"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58" y="4359307"/>
            <a:ext cx="2583989" cy="2324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דיאגרמה 3"/>
          <p:cNvGraphicFramePr/>
          <p:nvPr>
            <p:extLst>
              <p:ext uri="{D42A27DB-BD31-4B8C-83A1-F6EECF244321}">
                <p14:modId xmlns:p14="http://schemas.microsoft.com/office/powerpoint/2010/main" val="3592780758"/>
              </p:ext>
            </p:extLst>
          </p:nvPr>
        </p:nvGraphicFramePr>
        <p:xfrm>
          <a:off x="2736847" y="0"/>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דיאגרמה 5"/>
          <p:cNvGraphicFramePr/>
          <p:nvPr>
            <p:extLst>
              <p:ext uri="{D42A27DB-BD31-4B8C-83A1-F6EECF244321}">
                <p14:modId xmlns:p14="http://schemas.microsoft.com/office/powerpoint/2010/main" val="2870254010"/>
              </p:ext>
            </p:extLst>
          </p:nvPr>
        </p:nvGraphicFramePr>
        <p:xfrm>
          <a:off x="2852961" y="2271486"/>
          <a:ext cx="8128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2358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חושבים: מה תפקיד הגדר?</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0" y="1723312"/>
            <a:ext cx="6604000" cy="49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00275" cy="19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52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מסקנות</a:t>
            </a:r>
            <a:endParaRPr lang="he-IL" dirty="0"/>
          </a:p>
        </p:txBody>
      </p:sp>
      <p:sp>
        <p:nvSpPr>
          <p:cNvPr id="3" name="מציין מיקום טקסט 2"/>
          <p:cNvSpPr>
            <a:spLocks noGrp="1"/>
          </p:cNvSpPr>
          <p:nvPr>
            <p:ph type="body" idx="1"/>
          </p:nvPr>
        </p:nvSpPr>
        <p:spPr>
          <a:xfrm>
            <a:off x="2245489" y="1970188"/>
            <a:ext cx="9693255" cy="3770856"/>
          </a:xfrm>
        </p:spPr>
        <p:txBody>
          <a:bodyPr>
            <a:normAutofit/>
          </a:bodyPr>
          <a:lstStyle/>
          <a:p>
            <a:r>
              <a:rPr lang="he-IL" sz="4000" dirty="0" smtClean="0"/>
              <a:t>  תאי החישה אינם </a:t>
            </a:r>
            <a:r>
              <a:rPr lang="he-IL" sz="4000" dirty="0" err="1" smtClean="0"/>
              <a:t>מדוייקים</a:t>
            </a:r>
            <a:endParaRPr lang="he-IL" sz="4000" dirty="0" smtClean="0"/>
          </a:p>
          <a:p>
            <a:r>
              <a:rPr lang="he-IL" sz="4000" dirty="0" smtClean="0"/>
              <a:t>העור מרגיש תחושת טמפרטורה באופן יחסי</a:t>
            </a:r>
            <a:endParaRPr lang="he-IL" sz="4000" b="1" dirty="0">
              <a:solidFill>
                <a:srgbClr val="0070C0"/>
              </a:solidFill>
            </a:endParaRPr>
          </a:p>
        </p:txBody>
      </p:sp>
      <p:pic>
        <p:nvPicPr>
          <p:cNvPr id="2050" name="Picture 2" descr="צבע חום סמל גרפיקה וקטורית | וקטורים לשימוש ציבור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475" y="3838451"/>
            <a:ext cx="1798296" cy="265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9871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p:txBody>
          <a:bodyPr>
            <a:normAutofit fontScale="90000"/>
          </a:bodyPr>
          <a:lstStyle/>
          <a:p>
            <a:r>
              <a:rPr lang="he-IL" dirty="0" smtClean="0"/>
              <a:t>מתנסים בתחושת המגע</a:t>
            </a:r>
            <a:endParaRPr lang="he-IL" dirty="0"/>
          </a:p>
        </p:txBody>
      </p:sp>
      <p:sp>
        <p:nvSpPr>
          <p:cNvPr id="3" name="מציין מיקום טקסט 2">
            <a:extLst>
              <a:ext uri="{FF2B5EF4-FFF2-40B4-BE49-F238E27FC236}">
                <a16:creationId xmlns="" xmlns:a16="http://schemas.microsoft.com/office/drawing/2014/main" id="{5BAAA82F-400C-45F9-9373-04A6C8EF683B}"/>
              </a:ext>
            </a:extLst>
          </p:cNvPr>
          <p:cNvSpPr>
            <a:spLocks noGrp="1"/>
          </p:cNvSpPr>
          <p:nvPr>
            <p:ph type="body" idx="1"/>
          </p:nvPr>
        </p:nvSpPr>
        <p:spPr>
          <a:xfrm>
            <a:off x="1563545" y="1909109"/>
            <a:ext cx="10324617" cy="3312420"/>
          </a:xfrm>
        </p:spPr>
        <p:txBody>
          <a:bodyPr>
            <a:noAutofit/>
          </a:bodyPr>
          <a:lstStyle/>
          <a:p>
            <a:pPr marL="0" lvl="0" indent="0" algn="r">
              <a:lnSpc>
                <a:spcPct val="100000"/>
              </a:lnSpc>
              <a:spcBef>
                <a:spcPts val="0"/>
              </a:spcBef>
              <a:buSzPts val="2800"/>
            </a:pPr>
            <a:r>
              <a:rPr lang="he-IL" sz="3200" b="1" dirty="0" smtClean="0">
                <a:solidFill>
                  <a:schemeClr val="tx1"/>
                </a:solidFill>
              </a:rPr>
              <a:t>ציוד: כיסוי עיניים ושני עפרונות מחודדים</a:t>
            </a:r>
          </a:p>
          <a:p>
            <a:pPr marL="0" lvl="0" indent="0" algn="r">
              <a:lnSpc>
                <a:spcPct val="100000"/>
              </a:lnSpc>
              <a:spcBef>
                <a:spcPts val="0"/>
              </a:spcBef>
              <a:buSzPts val="2800"/>
            </a:pPr>
            <a:endParaRPr lang="he-IL" sz="3200" b="1" dirty="0">
              <a:solidFill>
                <a:schemeClr val="tx1"/>
              </a:solidFill>
            </a:endParaRPr>
          </a:p>
          <a:p>
            <a:pPr marL="0" lvl="0" indent="0" algn="r">
              <a:lnSpc>
                <a:spcPct val="100000"/>
              </a:lnSpc>
              <a:spcBef>
                <a:spcPts val="0"/>
              </a:spcBef>
              <a:buSzPts val="2800"/>
            </a:pPr>
            <a:r>
              <a:rPr lang="he-IL" sz="3200" b="1" dirty="0" smtClean="0">
                <a:solidFill>
                  <a:schemeClr val="tx1"/>
                </a:solidFill>
              </a:rPr>
              <a:t>ילד א' עוצם עיניים</a:t>
            </a:r>
          </a:p>
          <a:p>
            <a:pPr marL="0" lvl="0" indent="0" algn="r">
              <a:lnSpc>
                <a:spcPct val="100000"/>
              </a:lnSpc>
              <a:spcBef>
                <a:spcPts val="0"/>
              </a:spcBef>
              <a:buSzPts val="2800"/>
            </a:pPr>
            <a:r>
              <a:rPr lang="he-IL" sz="3200" b="1" dirty="0" smtClean="0">
                <a:solidFill>
                  <a:schemeClr val="tx1"/>
                </a:solidFill>
              </a:rPr>
              <a:t>ילד ב' דוקר בזהירות את </a:t>
            </a:r>
            <a:r>
              <a:rPr lang="he-IL" sz="3200" b="1" dirty="0" smtClean="0">
                <a:solidFill>
                  <a:srgbClr val="00B050"/>
                </a:solidFill>
              </a:rPr>
              <a:t>גב כף ידו </a:t>
            </a:r>
            <a:r>
              <a:rPr lang="he-IL" sz="3200" b="1" dirty="0" smtClean="0">
                <a:solidFill>
                  <a:schemeClr val="tx1"/>
                </a:solidFill>
              </a:rPr>
              <a:t>של ילד א'</a:t>
            </a:r>
            <a:r>
              <a:rPr lang="he-IL" sz="3200" b="1" dirty="0" smtClean="0">
                <a:solidFill>
                  <a:srgbClr val="00B050"/>
                </a:solidFill>
              </a:rPr>
              <a:t>  </a:t>
            </a:r>
            <a:r>
              <a:rPr lang="he-IL" sz="3200" b="1" dirty="0" smtClean="0">
                <a:solidFill>
                  <a:schemeClr val="tx1"/>
                </a:solidFill>
              </a:rPr>
              <a:t>בשני עפרונות שלוש פעמים:</a:t>
            </a:r>
          </a:p>
          <a:p>
            <a:pPr marL="0" lvl="0" indent="0" algn="r">
              <a:lnSpc>
                <a:spcPct val="100000"/>
              </a:lnSpc>
              <a:spcBef>
                <a:spcPts val="0"/>
              </a:spcBef>
              <a:buSzPts val="2800"/>
            </a:pPr>
            <a:r>
              <a:rPr lang="he-IL" sz="3200" b="1" dirty="0" smtClean="0">
                <a:solidFill>
                  <a:schemeClr val="tx1"/>
                </a:solidFill>
              </a:rPr>
              <a:t>פעם ראשונה: במרחק 2 ס"מ בין העפרונות</a:t>
            </a:r>
          </a:p>
          <a:p>
            <a:pPr marL="0" lvl="0" indent="0" algn="r">
              <a:lnSpc>
                <a:spcPct val="100000"/>
              </a:lnSpc>
              <a:spcBef>
                <a:spcPts val="0"/>
              </a:spcBef>
              <a:buSzPts val="2800"/>
            </a:pPr>
            <a:r>
              <a:rPr lang="he-IL" sz="3200" b="1" dirty="0" smtClean="0">
                <a:solidFill>
                  <a:schemeClr val="tx1"/>
                </a:solidFill>
              </a:rPr>
              <a:t>פעם שניה: במרחק 1 ס"מ בין העפרונות </a:t>
            </a:r>
          </a:p>
          <a:p>
            <a:pPr marL="0" lvl="0" indent="0" algn="r">
              <a:lnSpc>
                <a:spcPct val="100000"/>
              </a:lnSpc>
              <a:spcBef>
                <a:spcPts val="0"/>
              </a:spcBef>
              <a:buSzPts val="2800"/>
            </a:pPr>
            <a:r>
              <a:rPr lang="he-IL" sz="3200" b="1" dirty="0" smtClean="0">
                <a:solidFill>
                  <a:schemeClr val="tx1"/>
                </a:solidFill>
              </a:rPr>
              <a:t>פעם שלישית: שני העפרונות צמודים מאוד</a:t>
            </a:r>
          </a:p>
          <a:p>
            <a:pPr marL="0" lvl="0" indent="0" algn="r">
              <a:lnSpc>
                <a:spcPct val="100000"/>
              </a:lnSpc>
              <a:spcBef>
                <a:spcPts val="0"/>
              </a:spcBef>
              <a:buSzPts val="2800"/>
            </a:pPr>
            <a:endParaRPr lang="he-IL" sz="3200" b="1" dirty="0">
              <a:solidFill>
                <a:schemeClr val="tx1"/>
              </a:solidFill>
            </a:endParaRPr>
          </a:p>
          <a:p>
            <a:pPr marL="0" lvl="0" indent="0" algn="r">
              <a:lnSpc>
                <a:spcPct val="100000"/>
              </a:lnSpc>
              <a:spcBef>
                <a:spcPts val="0"/>
              </a:spcBef>
              <a:buSzPts val="2800"/>
            </a:pPr>
            <a:r>
              <a:rPr lang="he-IL" sz="3200" b="1" dirty="0" smtClean="0">
                <a:solidFill>
                  <a:schemeClr val="tx1"/>
                </a:solidFill>
              </a:rPr>
              <a:t>ילד ב' אומר בקול: מרגיש עפרון אחד/ מרגיש שני עפרונות</a:t>
            </a:r>
            <a:endParaRPr lang="he-IL" sz="3200" b="1" dirty="0">
              <a:solidFill>
                <a:schemeClr val="tx1"/>
              </a:solidFill>
            </a:endParaRPr>
          </a:p>
        </p:txBody>
      </p:sp>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0130"/>
          <a:stretch/>
        </p:blipFill>
        <p:spPr bwMode="auto">
          <a:xfrm rot="16200000">
            <a:off x="-1057272" y="4775215"/>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2min_final" descr="2min_final">
            <a:hlinkClick r:id="" action="ppaction://media"/>
            <a:extLst>
              <a:ext uri="{FF2B5EF4-FFF2-40B4-BE49-F238E27FC236}">
                <a16:creationId xmlns:a16="http://schemas.microsoft.com/office/drawing/2014/main" xmlns=""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17060" y="1710983"/>
            <a:ext cx="1540938" cy="549601"/>
          </a:xfrm>
          <a:prstGeom prst="rect">
            <a:avLst/>
          </a:prstGeom>
        </p:spPr>
      </p:pic>
      <p:pic>
        <p:nvPicPr>
          <p:cNvPr id="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705"/>
          <a:stretch/>
        </p:blipFill>
        <p:spPr bwMode="auto">
          <a:xfrm>
            <a:off x="794884" y="4305527"/>
            <a:ext cx="1422176"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62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p:txBody>
          <a:bodyPr>
            <a:normAutofit fontScale="90000"/>
          </a:bodyPr>
          <a:lstStyle/>
          <a:p>
            <a:r>
              <a:rPr lang="he-IL" dirty="0" smtClean="0"/>
              <a:t>מסכמים תוצאות בטבלה</a:t>
            </a:r>
            <a:endParaRPr lang="he-IL" dirty="0"/>
          </a:p>
        </p:txBody>
      </p:sp>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0130"/>
          <a:stretch/>
        </p:blipFill>
        <p:spPr bwMode="auto">
          <a:xfrm rot="16200000">
            <a:off x="-1057272" y="4775215"/>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1251177415"/>
              </p:ext>
            </p:extLst>
          </p:nvPr>
        </p:nvGraphicFramePr>
        <p:xfrm>
          <a:off x="2365829" y="2636237"/>
          <a:ext cx="8128000" cy="2804160"/>
        </p:xfrm>
        <a:graphic>
          <a:graphicData uri="http://schemas.openxmlformats.org/drawingml/2006/table">
            <a:tbl>
              <a:tblPr rtl="1" firstRow="1" bandRow="1">
                <a:tableStyleId>{5C22544A-7EE6-4342-B048-85BDC9FD1C3A}</a:tableStyleId>
              </a:tblPr>
              <a:tblGrid>
                <a:gridCol w="4064000"/>
                <a:gridCol w="4064000"/>
              </a:tblGrid>
              <a:tr h="370840">
                <a:tc>
                  <a:txBody>
                    <a:bodyPr/>
                    <a:lstStyle/>
                    <a:p>
                      <a:pPr algn="ctr" rtl="1"/>
                      <a:r>
                        <a:rPr lang="he-IL" sz="3200" dirty="0" smtClean="0"/>
                        <a:t>האזור בגוף</a:t>
                      </a:r>
                      <a:endParaRPr lang="he-IL" sz="3200" dirty="0"/>
                    </a:p>
                  </a:txBody>
                  <a:tcPr/>
                </a:tc>
                <a:tc>
                  <a:txBody>
                    <a:bodyPr/>
                    <a:lstStyle/>
                    <a:p>
                      <a:pPr algn="ctr" rtl="1"/>
                      <a:r>
                        <a:rPr lang="he-IL" sz="3200" dirty="0" smtClean="0"/>
                        <a:t>באיזה מרחק</a:t>
                      </a:r>
                      <a:r>
                        <a:rPr lang="he-IL" sz="3200" baseline="0" dirty="0" smtClean="0"/>
                        <a:t> הורגשו שני עפרונות?</a:t>
                      </a:r>
                      <a:endParaRPr lang="he-IL" sz="3200" dirty="0"/>
                    </a:p>
                  </a:txBody>
                  <a:tcPr/>
                </a:tc>
              </a:tr>
              <a:tr h="370840">
                <a:tc>
                  <a:txBody>
                    <a:bodyPr/>
                    <a:lstStyle/>
                    <a:p>
                      <a:pPr algn="ctr" rtl="1"/>
                      <a:r>
                        <a:rPr lang="he-IL" sz="3200" dirty="0" smtClean="0"/>
                        <a:t>גב</a:t>
                      </a:r>
                      <a:r>
                        <a:rPr lang="he-IL" sz="3200" baseline="0" dirty="0" smtClean="0"/>
                        <a:t> כף היד</a:t>
                      </a:r>
                      <a:endParaRPr lang="he-IL" sz="3200" dirty="0"/>
                    </a:p>
                  </a:txBody>
                  <a:tcPr/>
                </a:tc>
                <a:tc>
                  <a:txBody>
                    <a:bodyPr/>
                    <a:lstStyle/>
                    <a:p>
                      <a:pPr algn="ctr" rtl="1"/>
                      <a:r>
                        <a:rPr lang="he-IL" sz="3200" dirty="0" smtClean="0"/>
                        <a:t>1 ס"מ, 2 ס"מ</a:t>
                      </a:r>
                      <a:endParaRPr lang="he-IL" sz="3200" dirty="0"/>
                    </a:p>
                  </a:txBody>
                  <a:tcPr/>
                </a:tc>
              </a:tr>
              <a:tr h="370840">
                <a:tc>
                  <a:txBody>
                    <a:bodyPr/>
                    <a:lstStyle/>
                    <a:p>
                      <a:pPr algn="ctr" rtl="1"/>
                      <a:endParaRPr lang="he-IL" sz="3200"/>
                    </a:p>
                  </a:txBody>
                  <a:tcPr/>
                </a:tc>
                <a:tc>
                  <a:txBody>
                    <a:bodyPr/>
                    <a:lstStyle/>
                    <a:p>
                      <a:pPr algn="ctr" rtl="1"/>
                      <a:endParaRPr lang="he-IL" sz="3200"/>
                    </a:p>
                  </a:txBody>
                  <a:tcPr/>
                </a:tc>
              </a:tr>
              <a:tr h="370840">
                <a:tc>
                  <a:txBody>
                    <a:bodyPr/>
                    <a:lstStyle/>
                    <a:p>
                      <a:pPr algn="ctr" rtl="1"/>
                      <a:endParaRPr lang="he-IL" sz="3200"/>
                    </a:p>
                  </a:txBody>
                  <a:tcPr/>
                </a:tc>
                <a:tc>
                  <a:txBody>
                    <a:bodyPr/>
                    <a:lstStyle/>
                    <a:p>
                      <a:pPr algn="ctr" rtl="1"/>
                      <a:endParaRPr lang="he-IL" sz="3200" dirty="0"/>
                    </a:p>
                  </a:txBody>
                  <a:tcPr/>
                </a:tc>
              </a:tr>
            </a:tbl>
          </a:graphicData>
        </a:graphic>
      </p:graphicFrame>
      <p:pic>
        <p:nvPicPr>
          <p:cNvPr id="10"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2494" y="6307156"/>
            <a:ext cx="1540938" cy="549601"/>
          </a:xfrm>
          <a:prstGeom prst="rect">
            <a:avLst/>
          </a:prstGeom>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705"/>
          <a:stretch/>
        </p:blipFill>
        <p:spPr bwMode="auto">
          <a:xfrm>
            <a:off x="10519456" y="3112105"/>
            <a:ext cx="1033915" cy="12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45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מתנסים בתחושת המגע</a:t>
            </a:r>
          </a:p>
        </p:txBody>
      </p:sp>
      <p:sp>
        <p:nvSpPr>
          <p:cNvPr id="3" name="מציין מיקום טקסט 2"/>
          <p:cNvSpPr>
            <a:spLocks noGrp="1"/>
          </p:cNvSpPr>
          <p:nvPr>
            <p:ph type="body" idx="1"/>
          </p:nvPr>
        </p:nvSpPr>
        <p:spPr>
          <a:xfrm>
            <a:off x="457542" y="1988675"/>
            <a:ext cx="11620981" cy="3844925"/>
          </a:xfrm>
        </p:spPr>
        <p:txBody>
          <a:bodyPr>
            <a:normAutofit lnSpcReduction="10000"/>
          </a:bodyPr>
          <a:lstStyle/>
          <a:p>
            <a:pPr marL="0" lvl="0" indent="0" algn="r">
              <a:lnSpc>
                <a:spcPct val="100000"/>
              </a:lnSpc>
              <a:spcBef>
                <a:spcPts val="0"/>
              </a:spcBef>
              <a:buClr>
                <a:srgbClr val="424242"/>
              </a:buClr>
              <a:buSzPts val="2800"/>
            </a:pPr>
            <a:r>
              <a:rPr lang="he-IL" sz="3700" b="1" dirty="0">
                <a:solidFill>
                  <a:srgbClr val="424242"/>
                </a:solidFill>
              </a:rPr>
              <a:t>כעת, </a:t>
            </a:r>
            <a:r>
              <a:rPr lang="he-IL" sz="3700" b="1" dirty="0" smtClean="0">
                <a:solidFill>
                  <a:srgbClr val="424242"/>
                </a:solidFill>
              </a:rPr>
              <a:t>נחזור על ההתנסות </a:t>
            </a:r>
            <a:r>
              <a:rPr lang="he-IL" sz="3700" b="1" dirty="0" smtClean="0">
                <a:solidFill>
                  <a:srgbClr val="00B050"/>
                </a:solidFill>
              </a:rPr>
              <a:t>בכף היד</a:t>
            </a:r>
          </a:p>
          <a:p>
            <a:pPr marL="0" lvl="0" indent="0" algn="r">
              <a:lnSpc>
                <a:spcPct val="100000"/>
              </a:lnSpc>
              <a:spcBef>
                <a:spcPts val="0"/>
              </a:spcBef>
              <a:buClr>
                <a:srgbClr val="424242"/>
              </a:buClr>
              <a:buSzPts val="2800"/>
            </a:pPr>
            <a:endParaRPr lang="he-IL" sz="3700" b="1" dirty="0">
              <a:solidFill>
                <a:srgbClr val="424242"/>
              </a:solidFill>
            </a:endParaRPr>
          </a:p>
          <a:p>
            <a:pPr marL="0" lvl="0" indent="0" algn="r">
              <a:lnSpc>
                <a:spcPct val="100000"/>
              </a:lnSpc>
              <a:spcBef>
                <a:spcPts val="0"/>
              </a:spcBef>
              <a:buSzPts val="2800"/>
            </a:pPr>
            <a:r>
              <a:rPr lang="he-IL" sz="4000" b="1" dirty="0">
                <a:solidFill>
                  <a:schemeClr val="tx1"/>
                </a:solidFill>
              </a:rPr>
              <a:t>פעם ראשונה: במרחק 2 ס"מ בין העפרונות</a:t>
            </a:r>
          </a:p>
          <a:p>
            <a:pPr marL="0" lvl="0" indent="0" algn="r">
              <a:lnSpc>
                <a:spcPct val="100000"/>
              </a:lnSpc>
              <a:spcBef>
                <a:spcPts val="0"/>
              </a:spcBef>
              <a:buSzPts val="2800"/>
            </a:pPr>
            <a:r>
              <a:rPr lang="he-IL" sz="4000" b="1" dirty="0">
                <a:solidFill>
                  <a:schemeClr val="tx1"/>
                </a:solidFill>
              </a:rPr>
              <a:t>פעם שניה: במרחק 1 ס"מ בין העפרונות </a:t>
            </a:r>
          </a:p>
          <a:p>
            <a:pPr marL="0" lvl="0" indent="0" algn="r">
              <a:lnSpc>
                <a:spcPct val="100000"/>
              </a:lnSpc>
              <a:spcBef>
                <a:spcPts val="0"/>
              </a:spcBef>
              <a:buSzPts val="2800"/>
            </a:pPr>
            <a:r>
              <a:rPr lang="he-IL" sz="4000" b="1" dirty="0">
                <a:solidFill>
                  <a:schemeClr val="tx1"/>
                </a:solidFill>
              </a:rPr>
              <a:t>פעם שלישית: שני העפרונות צמודים מאוד</a:t>
            </a:r>
          </a:p>
          <a:p>
            <a:pPr marL="0" lvl="0" indent="0" algn="r">
              <a:lnSpc>
                <a:spcPct val="100000"/>
              </a:lnSpc>
              <a:spcBef>
                <a:spcPts val="0"/>
              </a:spcBef>
              <a:buClr>
                <a:srgbClr val="424242"/>
              </a:buClr>
              <a:buSzPts val="2800"/>
            </a:pPr>
            <a:endParaRPr lang="he-IL" sz="3700" b="1" dirty="0">
              <a:solidFill>
                <a:srgbClr val="424242"/>
              </a:solidFill>
            </a:endParaRPr>
          </a:p>
          <a:p>
            <a:pPr marL="0" lvl="0" indent="0" algn="r">
              <a:lnSpc>
                <a:spcPct val="100000"/>
              </a:lnSpc>
              <a:spcBef>
                <a:spcPts val="0"/>
              </a:spcBef>
              <a:buClr>
                <a:srgbClr val="424242"/>
              </a:buClr>
              <a:buSzPts val="2800"/>
            </a:pPr>
            <a:r>
              <a:rPr lang="he-IL" sz="3700" b="1" dirty="0" smtClean="0">
                <a:solidFill>
                  <a:schemeClr val="tx1"/>
                </a:solidFill>
              </a:rPr>
              <a:t>מתי מרגישים עפרון אחד? מתי שני עפרונות?</a:t>
            </a:r>
            <a:endParaRPr lang="he-IL" sz="3700" b="1" dirty="0">
              <a:solidFill>
                <a:schemeClr val="tx1"/>
              </a:solidFill>
            </a:endParaRPr>
          </a:p>
          <a:p>
            <a:pPr marL="0" lvl="0" indent="0" algn="r">
              <a:lnSpc>
                <a:spcPct val="100000"/>
              </a:lnSpc>
              <a:spcBef>
                <a:spcPts val="0"/>
              </a:spcBef>
              <a:buClr>
                <a:srgbClr val="424242"/>
              </a:buClr>
              <a:buSzPts val="2800"/>
            </a:pPr>
            <a:endParaRPr lang="he-IL" sz="6000"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14498" y="1876304"/>
            <a:ext cx="1309687"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70130"/>
          <a:stretch/>
        </p:blipFill>
        <p:spPr bwMode="auto">
          <a:xfrm rot="16200000">
            <a:off x="-292733" y="4775216"/>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1637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p:txBody>
          <a:bodyPr>
            <a:normAutofit fontScale="90000"/>
          </a:bodyPr>
          <a:lstStyle/>
          <a:p>
            <a:r>
              <a:rPr lang="he-IL" dirty="0" smtClean="0"/>
              <a:t>מסכמים תוצאות בטבלה</a:t>
            </a:r>
            <a:endParaRPr lang="he-IL" dirty="0"/>
          </a:p>
        </p:txBody>
      </p:sp>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0130"/>
          <a:stretch/>
        </p:blipFill>
        <p:spPr bwMode="auto">
          <a:xfrm rot="16200000">
            <a:off x="-1057272" y="4775215"/>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2393993954"/>
              </p:ext>
            </p:extLst>
          </p:nvPr>
        </p:nvGraphicFramePr>
        <p:xfrm>
          <a:off x="2391456" y="2022139"/>
          <a:ext cx="8128000" cy="4267200"/>
        </p:xfrm>
        <a:graphic>
          <a:graphicData uri="http://schemas.openxmlformats.org/drawingml/2006/table">
            <a:tbl>
              <a:tblPr rtl="1" firstRow="1" bandRow="1">
                <a:tableStyleId>{5C22544A-7EE6-4342-B048-85BDC9FD1C3A}</a:tableStyleId>
              </a:tblPr>
              <a:tblGrid>
                <a:gridCol w="4064000"/>
                <a:gridCol w="4064000"/>
              </a:tblGrid>
              <a:tr h="370840">
                <a:tc>
                  <a:txBody>
                    <a:bodyPr/>
                    <a:lstStyle/>
                    <a:p>
                      <a:pPr algn="ctr" rtl="1"/>
                      <a:r>
                        <a:rPr lang="he-IL" sz="3200" dirty="0" smtClean="0"/>
                        <a:t>האזור בגוף</a:t>
                      </a:r>
                      <a:endParaRPr lang="he-IL" sz="3200" dirty="0"/>
                    </a:p>
                  </a:txBody>
                  <a:tcPr/>
                </a:tc>
                <a:tc>
                  <a:txBody>
                    <a:bodyPr/>
                    <a:lstStyle/>
                    <a:p>
                      <a:pPr algn="ctr" rtl="1"/>
                      <a:r>
                        <a:rPr lang="he-IL" sz="3200" dirty="0" smtClean="0"/>
                        <a:t>באיזה מרחק</a:t>
                      </a:r>
                      <a:r>
                        <a:rPr lang="he-IL" sz="3200" baseline="0" dirty="0" smtClean="0"/>
                        <a:t> הורגשו שני עפרונות?</a:t>
                      </a:r>
                      <a:endParaRPr lang="he-IL" sz="3200" dirty="0"/>
                    </a:p>
                  </a:txBody>
                  <a:tcPr/>
                </a:tc>
              </a:tr>
              <a:tr h="370840">
                <a:tc>
                  <a:txBody>
                    <a:bodyPr/>
                    <a:lstStyle/>
                    <a:p>
                      <a:pPr algn="ctr" rtl="1"/>
                      <a:r>
                        <a:rPr lang="he-IL" sz="3200" dirty="0" smtClean="0"/>
                        <a:t>גב</a:t>
                      </a:r>
                      <a:r>
                        <a:rPr lang="he-IL" sz="3200" baseline="0" dirty="0" smtClean="0"/>
                        <a:t> כף היד</a:t>
                      </a:r>
                    </a:p>
                    <a:p>
                      <a:pPr algn="ctr" rtl="1"/>
                      <a:endParaRPr lang="he-IL" sz="3200" dirty="0"/>
                    </a:p>
                  </a:txBody>
                  <a:tcPr/>
                </a:tc>
                <a:tc>
                  <a:txBody>
                    <a:bodyPr/>
                    <a:lstStyle/>
                    <a:p>
                      <a:pPr algn="ctr" rtl="1"/>
                      <a:r>
                        <a:rPr lang="he-IL" sz="3200" dirty="0" smtClean="0"/>
                        <a:t>2 ס"מ, 1 ס"מ</a:t>
                      </a:r>
                      <a:endParaRPr lang="he-IL" sz="3200" dirty="0"/>
                    </a:p>
                  </a:txBody>
                  <a:tcPr/>
                </a:tc>
              </a:tr>
              <a:tr h="370840">
                <a:tc>
                  <a:txBody>
                    <a:bodyPr/>
                    <a:lstStyle/>
                    <a:p>
                      <a:pPr algn="ctr" rtl="1"/>
                      <a:r>
                        <a:rPr lang="he-IL" sz="3200" dirty="0" smtClean="0"/>
                        <a:t>כף היד</a:t>
                      </a:r>
                    </a:p>
                    <a:p>
                      <a:pPr algn="ctr" rtl="1"/>
                      <a:endParaRPr lang="he-IL" sz="3200" dirty="0"/>
                    </a:p>
                  </a:txBody>
                  <a:tcPr/>
                </a:tc>
                <a:tc>
                  <a:txBody>
                    <a:bodyPr/>
                    <a:lstStyle/>
                    <a:p>
                      <a:pPr algn="ctr" rtl="1"/>
                      <a:r>
                        <a:rPr lang="he-IL" sz="3200" dirty="0" smtClean="0"/>
                        <a:t>2</a:t>
                      </a:r>
                      <a:r>
                        <a:rPr lang="he-IL" sz="3200" baseline="0" dirty="0" smtClean="0"/>
                        <a:t> ס"מ, 1 ס"מ, פחות מס"מ</a:t>
                      </a:r>
                      <a:endParaRPr lang="he-IL" sz="3200" dirty="0"/>
                    </a:p>
                  </a:txBody>
                  <a:tcPr/>
                </a:tc>
              </a:tr>
              <a:tr h="370840">
                <a:tc>
                  <a:txBody>
                    <a:bodyPr/>
                    <a:lstStyle/>
                    <a:p>
                      <a:pPr algn="ctr" rtl="1"/>
                      <a:endParaRPr lang="he-IL" sz="3200" dirty="0" smtClean="0"/>
                    </a:p>
                    <a:p>
                      <a:pPr algn="ctr" rtl="1"/>
                      <a:endParaRPr lang="he-IL" sz="3200" dirty="0"/>
                    </a:p>
                  </a:txBody>
                  <a:tcPr/>
                </a:tc>
                <a:tc>
                  <a:txBody>
                    <a:bodyPr/>
                    <a:lstStyle/>
                    <a:p>
                      <a:pPr algn="ctr" rtl="1"/>
                      <a:endParaRPr lang="he-IL" sz="3200" dirty="0"/>
                    </a:p>
                  </a:txBody>
                  <a:tcPr/>
                </a:tc>
              </a:tr>
            </a:tbl>
          </a:graphicData>
        </a:graphic>
      </p:graphicFrame>
      <p:pic>
        <p:nvPicPr>
          <p:cNvPr id="10"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2494" y="6307156"/>
            <a:ext cx="1540938" cy="549601"/>
          </a:xfrm>
          <a:prstGeom prst="rect">
            <a:avLst/>
          </a:prstGeom>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705"/>
          <a:stretch/>
        </p:blipFill>
        <p:spPr bwMode="auto">
          <a:xfrm>
            <a:off x="10519456" y="3029907"/>
            <a:ext cx="1033915" cy="12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0568554" y="4155739"/>
            <a:ext cx="888773" cy="118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474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מתנסים בתחושת המגע</a:t>
            </a:r>
          </a:p>
        </p:txBody>
      </p:sp>
      <p:sp>
        <p:nvSpPr>
          <p:cNvPr id="3" name="מציין מיקום טקסט 2"/>
          <p:cNvSpPr>
            <a:spLocks noGrp="1"/>
          </p:cNvSpPr>
          <p:nvPr>
            <p:ph type="body" idx="1"/>
          </p:nvPr>
        </p:nvSpPr>
        <p:spPr>
          <a:xfrm>
            <a:off x="457542" y="1988675"/>
            <a:ext cx="11620981" cy="3844925"/>
          </a:xfrm>
        </p:spPr>
        <p:txBody>
          <a:bodyPr>
            <a:normAutofit lnSpcReduction="10000"/>
          </a:bodyPr>
          <a:lstStyle/>
          <a:p>
            <a:pPr marL="0" lvl="0" indent="0" algn="r">
              <a:lnSpc>
                <a:spcPct val="100000"/>
              </a:lnSpc>
              <a:spcBef>
                <a:spcPts val="0"/>
              </a:spcBef>
              <a:buClr>
                <a:srgbClr val="424242"/>
              </a:buClr>
              <a:buSzPts val="2800"/>
            </a:pPr>
            <a:r>
              <a:rPr lang="he-IL" sz="3700" b="1" dirty="0">
                <a:solidFill>
                  <a:srgbClr val="424242"/>
                </a:solidFill>
              </a:rPr>
              <a:t>כעת, </a:t>
            </a:r>
            <a:r>
              <a:rPr lang="he-IL" sz="3700" b="1" dirty="0" smtClean="0">
                <a:solidFill>
                  <a:srgbClr val="424242"/>
                </a:solidFill>
              </a:rPr>
              <a:t>נחזור על ההתנסות </a:t>
            </a:r>
            <a:r>
              <a:rPr lang="he-IL" sz="3700" b="1" dirty="0" smtClean="0">
                <a:solidFill>
                  <a:srgbClr val="00B050"/>
                </a:solidFill>
              </a:rPr>
              <a:t>בשוק הרגל</a:t>
            </a:r>
          </a:p>
          <a:p>
            <a:pPr marL="0" lvl="0" indent="0" algn="r">
              <a:lnSpc>
                <a:spcPct val="100000"/>
              </a:lnSpc>
              <a:spcBef>
                <a:spcPts val="0"/>
              </a:spcBef>
              <a:buClr>
                <a:srgbClr val="424242"/>
              </a:buClr>
              <a:buSzPts val="2800"/>
            </a:pPr>
            <a:endParaRPr lang="he-IL" sz="3700" b="1" dirty="0">
              <a:solidFill>
                <a:srgbClr val="424242"/>
              </a:solidFill>
            </a:endParaRPr>
          </a:p>
          <a:p>
            <a:pPr marL="0" lvl="0" indent="0" algn="r">
              <a:lnSpc>
                <a:spcPct val="100000"/>
              </a:lnSpc>
              <a:spcBef>
                <a:spcPts val="0"/>
              </a:spcBef>
              <a:buSzPts val="2800"/>
            </a:pPr>
            <a:r>
              <a:rPr lang="he-IL" sz="4000" b="1" dirty="0">
                <a:solidFill>
                  <a:schemeClr val="tx1"/>
                </a:solidFill>
              </a:rPr>
              <a:t>פעם ראשונה: במרחק 2 ס"מ בין העפרונות</a:t>
            </a:r>
          </a:p>
          <a:p>
            <a:pPr marL="0" lvl="0" indent="0" algn="r">
              <a:lnSpc>
                <a:spcPct val="100000"/>
              </a:lnSpc>
              <a:spcBef>
                <a:spcPts val="0"/>
              </a:spcBef>
              <a:buSzPts val="2800"/>
            </a:pPr>
            <a:r>
              <a:rPr lang="he-IL" sz="4000" b="1" dirty="0">
                <a:solidFill>
                  <a:schemeClr val="tx1"/>
                </a:solidFill>
              </a:rPr>
              <a:t>פעם שניה: במרחק 1 ס"מ בין העפרונות </a:t>
            </a:r>
          </a:p>
          <a:p>
            <a:pPr marL="0" lvl="0" indent="0" algn="r">
              <a:lnSpc>
                <a:spcPct val="100000"/>
              </a:lnSpc>
              <a:spcBef>
                <a:spcPts val="0"/>
              </a:spcBef>
              <a:buSzPts val="2800"/>
            </a:pPr>
            <a:r>
              <a:rPr lang="he-IL" sz="4000" b="1" dirty="0">
                <a:solidFill>
                  <a:schemeClr val="tx1"/>
                </a:solidFill>
              </a:rPr>
              <a:t>פעם שלישית: שני העפרונות צמודים מאוד</a:t>
            </a:r>
          </a:p>
          <a:p>
            <a:pPr marL="0" lvl="0" indent="0" algn="r">
              <a:lnSpc>
                <a:spcPct val="100000"/>
              </a:lnSpc>
              <a:spcBef>
                <a:spcPts val="0"/>
              </a:spcBef>
              <a:buClr>
                <a:srgbClr val="424242"/>
              </a:buClr>
              <a:buSzPts val="2800"/>
            </a:pPr>
            <a:endParaRPr lang="he-IL" sz="3700" b="1" dirty="0">
              <a:solidFill>
                <a:srgbClr val="424242"/>
              </a:solidFill>
            </a:endParaRPr>
          </a:p>
          <a:p>
            <a:pPr marL="0" lvl="0" indent="0" algn="r">
              <a:lnSpc>
                <a:spcPct val="100000"/>
              </a:lnSpc>
              <a:spcBef>
                <a:spcPts val="0"/>
              </a:spcBef>
              <a:buClr>
                <a:srgbClr val="424242"/>
              </a:buClr>
              <a:buSzPts val="2800"/>
            </a:pPr>
            <a:r>
              <a:rPr lang="he-IL" sz="3700" b="1" dirty="0" smtClean="0">
                <a:solidFill>
                  <a:schemeClr val="tx1"/>
                </a:solidFill>
              </a:rPr>
              <a:t>מתי מרגישים עפרון אחד? מתי שני עפרונות?</a:t>
            </a:r>
            <a:endParaRPr lang="he-IL" sz="3700" b="1" dirty="0">
              <a:solidFill>
                <a:schemeClr val="tx1"/>
              </a:solidFill>
            </a:endParaRPr>
          </a:p>
          <a:p>
            <a:pPr marL="0" lvl="0" indent="0" algn="r">
              <a:lnSpc>
                <a:spcPct val="100000"/>
              </a:lnSpc>
              <a:spcBef>
                <a:spcPts val="0"/>
              </a:spcBef>
              <a:buClr>
                <a:srgbClr val="424242"/>
              </a:buClr>
              <a:buSzPts val="2800"/>
            </a:pPr>
            <a:endParaRPr lang="he-IL" sz="6000" dirty="0"/>
          </a:p>
        </p:txBody>
      </p:sp>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0130"/>
          <a:stretch/>
        </p:blipFill>
        <p:spPr bwMode="auto">
          <a:xfrm rot="16200000">
            <a:off x="-292733" y="4775216"/>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מחבר חץ ישר 4"/>
          <p:cNvCxnSpPr/>
          <p:nvPr/>
        </p:nvCxnSpPr>
        <p:spPr>
          <a:xfrm flipH="1" flipV="1">
            <a:off x="1190171" y="2380343"/>
            <a:ext cx="1465943" cy="17417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1275" t="27764"/>
          <a:stretch/>
        </p:blipFill>
        <p:spPr bwMode="auto">
          <a:xfrm>
            <a:off x="212068" y="1886857"/>
            <a:ext cx="1213803" cy="160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52494" y="6307156"/>
            <a:ext cx="1540938" cy="549601"/>
          </a:xfrm>
          <a:prstGeom prst="rect">
            <a:avLst/>
          </a:prstGeom>
        </p:spPr>
      </p:pic>
    </p:spTree>
    <p:extLst>
      <p:ext uri="{BB962C8B-B14F-4D97-AF65-F5344CB8AC3E}">
        <p14:creationId xmlns:p14="http://schemas.microsoft.com/office/powerpoint/2010/main" val="417256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p:txBody>
          <a:bodyPr>
            <a:normAutofit fontScale="90000"/>
          </a:bodyPr>
          <a:lstStyle/>
          <a:p>
            <a:r>
              <a:rPr lang="he-IL" dirty="0" smtClean="0"/>
              <a:t>מסכמים תוצאות בטבלה</a:t>
            </a:r>
            <a:endParaRPr lang="he-IL" dirty="0"/>
          </a:p>
        </p:txBody>
      </p:sp>
      <p:pic>
        <p:nvPicPr>
          <p:cNvPr id="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70130"/>
          <a:stretch/>
        </p:blipFill>
        <p:spPr bwMode="auto">
          <a:xfrm rot="16200000">
            <a:off x="-1057272" y="4775215"/>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4142363739"/>
              </p:ext>
            </p:extLst>
          </p:nvPr>
        </p:nvGraphicFramePr>
        <p:xfrm>
          <a:off x="2391456" y="2022139"/>
          <a:ext cx="8128000" cy="4267200"/>
        </p:xfrm>
        <a:graphic>
          <a:graphicData uri="http://schemas.openxmlformats.org/drawingml/2006/table">
            <a:tbl>
              <a:tblPr rtl="1" firstRow="1" bandRow="1">
                <a:tableStyleId>{5C22544A-7EE6-4342-B048-85BDC9FD1C3A}</a:tableStyleId>
              </a:tblPr>
              <a:tblGrid>
                <a:gridCol w="4064000"/>
                <a:gridCol w="4064000"/>
              </a:tblGrid>
              <a:tr h="370840">
                <a:tc>
                  <a:txBody>
                    <a:bodyPr/>
                    <a:lstStyle/>
                    <a:p>
                      <a:pPr algn="ctr" rtl="1"/>
                      <a:r>
                        <a:rPr lang="he-IL" sz="3200" dirty="0" smtClean="0"/>
                        <a:t>האזור בגוף</a:t>
                      </a:r>
                      <a:endParaRPr lang="he-IL" sz="3200" dirty="0"/>
                    </a:p>
                  </a:txBody>
                  <a:tcPr/>
                </a:tc>
                <a:tc>
                  <a:txBody>
                    <a:bodyPr/>
                    <a:lstStyle/>
                    <a:p>
                      <a:pPr algn="ctr" rtl="1"/>
                      <a:r>
                        <a:rPr lang="he-IL" sz="3200" dirty="0" smtClean="0"/>
                        <a:t>באיזה מרחק</a:t>
                      </a:r>
                      <a:r>
                        <a:rPr lang="he-IL" sz="3200" baseline="0" dirty="0" smtClean="0"/>
                        <a:t> הורגשו שני עפרונות?</a:t>
                      </a:r>
                      <a:endParaRPr lang="he-IL" sz="3200" dirty="0"/>
                    </a:p>
                  </a:txBody>
                  <a:tcPr/>
                </a:tc>
              </a:tr>
              <a:tr h="370840">
                <a:tc>
                  <a:txBody>
                    <a:bodyPr/>
                    <a:lstStyle/>
                    <a:p>
                      <a:pPr algn="ctr" rtl="1"/>
                      <a:r>
                        <a:rPr lang="he-IL" sz="3200" dirty="0" smtClean="0"/>
                        <a:t>גב</a:t>
                      </a:r>
                      <a:r>
                        <a:rPr lang="he-IL" sz="3200" baseline="0" dirty="0" smtClean="0"/>
                        <a:t> כף היד</a:t>
                      </a:r>
                    </a:p>
                    <a:p>
                      <a:pPr algn="ctr" rtl="1"/>
                      <a:endParaRPr lang="he-IL" sz="3200" dirty="0"/>
                    </a:p>
                  </a:txBody>
                  <a:tcPr anchor="ctr"/>
                </a:tc>
                <a:tc>
                  <a:txBody>
                    <a:bodyPr/>
                    <a:lstStyle/>
                    <a:p>
                      <a:pPr algn="ctr" rtl="1"/>
                      <a:r>
                        <a:rPr lang="he-IL" sz="3200" dirty="0" smtClean="0"/>
                        <a:t>2 ס"מ, 1 ס"מ</a:t>
                      </a:r>
                      <a:endParaRPr lang="he-IL" sz="3200" dirty="0"/>
                    </a:p>
                  </a:txBody>
                  <a:tcPr anchor="ctr"/>
                </a:tc>
              </a:tr>
              <a:tr h="370840">
                <a:tc>
                  <a:txBody>
                    <a:bodyPr/>
                    <a:lstStyle/>
                    <a:p>
                      <a:pPr algn="ctr" rtl="1"/>
                      <a:r>
                        <a:rPr lang="he-IL" sz="3200" dirty="0" smtClean="0"/>
                        <a:t>כף היד</a:t>
                      </a:r>
                    </a:p>
                    <a:p>
                      <a:pPr algn="ctr" rtl="1"/>
                      <a:endParaRPr lang="he-IL" sz="3200" dirty="0"/>
                    </a:p>
                  </a:txBody>
                  <a:tcPr anchor="ctr"/>
                </a:tc>
                <a:tc>
                  <a:txBody>
                    <a:bodyPr/>
                    <a:lstStyle/>
                    <a:p>
                      <a:pPr algn="ctr" rtl="1"/>
                      <a:r>
                        <a:rPr lang="he-IL" sz="3200" dirty="0" smtClean="0"/>
                        <a:t>2</a:t>
                      </a:r>
                      <a:r>
                        <a:rPr lang="he-IL" sz="3200" baseline="0" dirty="0" smtClean="0"/>
                        <a:t> ס"מ, 1 ס"מ, </a:t>
                      </a:r>
                    </a:p>
                    <a:p>
                      <a:pPr algn="ctr" rtl="1"/>
                      <a:r>
                        <a:rPr lang="he-IL" sz="3200" baseline="0" dirty="0" smtClean="0"/>
                        <a:t>פחות מ 1 ס"מ</a:t>
                      </a:r>
                      <a:endParaRPr lang="he-IL" sz="3200" dirty="0"/>
                    </a:p>
                  </a:txBody>
                  <a:tcPr anchor="ctr"/>
                </a:tc>
              </a:tr>
              <a:tr h="370840">
                <a:tc>
                  <a:txBody>
                    <a:bodyPr/>
                    <a:lstStyle/>
                    <a:p>
                      <a:pPr algn="ctr" rtl="1"/>
                      <a:r>
                        <a:rPr lang="he-IL" sz="3200" dirty="0" smtClean="0"/>
                        <a:t>שוק</a:t>
                      </a:r>
                      <a:r>
                        <a:rPr lang="he-IL" sz="3200" baseline="0" dirty="0" smtClean="0"/>
                        <a:t> הרגל</a:t>
                      </a:r>
                    </a:p>
                    <a:p>
                      <a:pPr algn="ctr" rtl="1"/>
                      <a:endParaRPr lang="he-IL" sz="3200" dirty="0"/>
                    </a:p>
                  </a:txBody>
                  <a:tcPr anchor="ctr"/>
                </a:tc>
                <a:tc>
                  <a:txBody>
                    <a:bodyPr/>
                    <a:lstStyle/>
                    <a:p>
                      <a:pPr algn="ctr" rtl="1"/>
                      <a:r>
                        <a:rPr lang="he-IL" sz="3200" dirty="0" smtClean="0"/>
                        <a:t>2 ס"מ</a:t>
                      </a:r>
                      <a:endParaRPr lang="he-IL" sz="3200" dirty="0"/>
                    </a:p>
                  </a:txBody>
                  <a:tcPr anchor="ctr"/>
                </a:tc>
              </a:tr>
            </a:tbl>
          </a:graphicData>
        </a:graphic>
      </p:graphicFrame>
      <p:pic>
        <p:nvPicPr>
          <p:cNvPr id="10" name="1min_final" descr="1min_final">
            <a:hlinkClick r:id="" action="ppaction://media"/>
            <a:extLst>
              <a:ext uri="{FF2B5EF4-FFF2-40B4-BE49-F238E27FC236}">
                <a16:creationId xmlns:a16="http://schemas.microsoft.com/office/drawing/2014/main" xmlns=""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2494" y="6307156"/>
            <a:ext cx="1540938" cy="549601"/>
          </a:xfrm>
          <a:prstGeom prst="rect">
            <a:avLst/>
          </a:prstGeom>
        </p:spPr>
      </p:pic>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5705"/>
          <a:stretch/>
        </p:blipFill>
        <p:spPr bwMode="auto">
          <a:xfrm>
            <a:off x="10519456" y="3029907"/>
            <a:ext cx="1033915" cy="12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10568554" y="4155739"/>
            <a:ext cx="888773" cy="118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41275" t="27764"/>
          <a:stretch/>
        </p:blipFill>
        <p:spPr bwMode="auto">
          <a:xfrm>
            <a:off x="10603691" y="5338616"/>
            <a:ext cx="818497" cy="108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88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a:xfrm>
            <a:off x="1001486" y="663126"/>
            <a:ext cx="10360104" cy="720000"/>
          </a:xfrm>
        </p:spPr>
        <p:txBody>
          <a:bodyPr>
            <a:normAutofit fontScale="90000"/>
          </a:bodyPr>
          <a:lstStyle/>
          <a:p>
            <a:r>
              <a:rPr lang="he-IL" dirty="0" smtClean="0"/>
              <a:t>מנתחים את התוצאות: איזה אזור רגיש יותר?</a:t>
            </a:r>
            <a:endParaRPr lang="he-IL" dirty="0"/>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0130"/>
          <a:stretch/>
        </p:blipFill>
        <p:spPr bwMode="auto">
          <a:xfrm rot="16200000">
            <a:off x="-1057272" y="4775215"/>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466929388"/>
              </p:ext>
            </p:extLst>
          </p:nvPr>
        </p:nvGraphicFramePr>
        <p:xfrm>
          <a:off x="2391456" y="2022139"/>
          <a:ext cx="8128000" cy="4267200"/>
        </p:xfrm>
        <a:graphic>
          <a:graphicData uri="http://schemas.openxmlformats.org/drawingml/2006/table">
            <a:tbl>
              <a:tblPr rtl="1" firstRow="1" bandRow="1">
                <a:tableStyleId>{5C22544A-7EE6-4342-B048-85BDC9FD1C3A}</a:tableStyleId>
              </a:tblPr>
              <a:tblGrid>
                <a:gridCol w="4064000"/>
                <a:gridCol w="4064000"/>
              </a:tblGrid>
              <a:tr h="370840">
                <a:tc>
                  <a:txBody>
                    <a:bodyPr/>
                    <a:lstStyle/>
                    <a:p>
                      <a:pPr algn="ctr" rtl="1"/>
                      <a:r>
                        <a:rPr lang="he-IL" sz="3200" dirty="0" smtClean="0"/>
                        <a:t>האזור בגוף</a:t>
                      </a:r>
                      <a:endParaRPr lang="he-IL" sz="3200" dirty="0"/>
                    </a:p>
                  </a:txBody>
                  <a:tcPr/>
                </a:tc>
                <a:tc>
                  <a:txBody>
                    <a:bodyPr/>
                    <a:lstStyle/>
                    <a:p>
                      <a:pPr algn="ctr" rtl="1"/>
                      <a:r>
                        <a:rPr lang="he-IL" sz="3200" dirty="0" smtClean="0"/>
                        <a:t>באיזה מרחק</a:t>
                      </a:r>
                      <a:r>
                        <a:rPr lang="he-IL" sz="3200" baseline="0" dirty="0" smtClean="0"/>
                        <a:t> הורגשו שני עפרונות?</a:t>
                      </a:r>
                      <a:endParaRPr lang="he-IL" sz="3200" dirty="0"/>
                    </a:p>
                  </a:txBody>
                  <a:tcPr/>
                </a:tc>
              </a:tr>
              <a:tr h="370840">
                <a:tc>
                  <a:txBody>
                    <a:bodyPr/>
                    <a:lstStyle/>
                    <a:p>
                      <a:pPr algn="ctr" rtl="1"/>
                      <a:r>
                        <a:rPr lang="he-IL" sz="3200" dirty="0" smtClean="0"/>
                        <a:t>גב</a:t>
                      </a:r>
                      <a:r>
                        <a:rPr lang="he-IL" sz="3200" baseline="0" dirty="0" smtClean="0"/>
                        <a:t> כף היד</a:t>
                      </a:r>
                    </a:p>
                    <a:p>
                      <a:pPr algn="ctr" rtl="1"/>
                      <a:endParaRPr lang="he-IL" sz="3200" dirty="0"/>
                    </a:p>
                  </a:txBody>
                  <a:tcPr anchor="ctr"/>
                </a:tc>
                <a:tc>
                  <a:txBody>
                    <a:bodyPr/>
                    <a:lstStyle/>
                    <a:p>
                      <a:pPr algn="ctr" rtl="1"/>
                      <a:r>
                        <a:rPr lang="he-IL" sz="3200" dirty="0" smtClean="0"/>
                        <a:t>2 ס"מ, 1 ס"מ</a:t>
                      </a:r>
                      <a:endParaRPr lang="he-IL" sz="3200" dirty="0"/>
                    </a:p>
                  </a:txBody>
                  <a:tcPr anchor="ctr"/>
                </a:tc>
              </a:tr>
              <a:tr h="370840">
                <a:tc>
                  <a:txBody>
                    <a:bodyPr/>
                    <a:lstStyle/>
                    <a:p>
                      <a:pPr algn="ctr" rtl="1"/>
                      <a:r>
                        <a:rPr lang="he-IL" sz="3200" dirty="0" smtClean="0"/>
                        <a:t>כף היד</a:t>
                      </a:r>
                    </a:p>
                    <a:p>
                      <a:pPr algn="ctr" rtl="1"/>
                      <a:endParaRPr lang="he-IL" sz="3200" dirty="0"/>
                    </a:p>
                  </a:txBody>
                  <a:tcPr anchor="ctr"/>
                </a:tc>
                <a:tc>
                  <a:txBody>
                    <a:bodyPr/>
                    <a:lstStyle/>
                    <a:p>
                      <a:pPr algn="ctr" rtl="1"/>
                      <a:r>
                        <a:rPr lang="he-IL" sz="3200" dirty="0" smtClean="0"/>
                        <a:t>2</a:t>
                      </a:r>
                      <a:r>
                        <a:rPr lang="he-IL" sz="3200" baseline="0" dirty="0" smtClean="0"/>
                        <a:t> ס"מ, 1 ס"מ, </a:t>
                      </a:r>
                    </a:p>
                    <a:p>
                      <a:pPr algn="ctr" rtl="1"/>
                      <a:r>
                        <a:rPr lang="he-IL" sz="3200" baseline="0" dirty="0" smtClean="0"/>
                        <a:t>פחות מ 1 ס"מ</a:t>
                      </a:r>
                      <a:endParaRPr lang="he-IL" sz="3200" dirty="0"/>
                    </a:p>
                  </a:txBody>
                  <a:tcPr anchor="ctr"/>
                </a:tc>
              </a:tr>
              <a:tr h="370840">
                <a:tc>
                  <a:txBody>
                    <a:bodyPr/>
                    <a:lstStyle/>
                    <a:p>
                      <a:pPr algn="ctr" rtl="1"/>
                      <a:r>
                        <a:rPr lang="he-IL" sz="3200" dirty="0" smtClean="0"/>
                        <a:t>שוק</a:t>
                      </a:r>
                      <a:r>
                        <a:rPr lang="he-IL" sz="3200" baseline="0" dirty="0" smtClean="0"/>
                        <a:t> הרגל</a:t>
                      </a:r>
                    </a:p>
                    <a:p>
                      <a:pPr algn="ctr" rtl="1"/>
                      <a:endParaRPr lang="he-IL" sz="3200" dirty="0"/>
                    </a:p>
                  </a:txBody>
                  <a:tcPr anchor="ctr"/>
                </a:tc>
                <a:tc>
                  <a:txBody>
                    <a:bodyPr/>
                    <a:lstStyle/>
                    <a:p>
                      <a:pPr algn="ctr" rtl="1"/>
                      <a:r>
                        <a:rPr lang="he-IL" sz="3200" dirty="0" smtClean="0"/>
                        <a:t>2 ס"מ</a:t>
                      </a:r>
                      <a:endParaRPr lang="he-IL" sz="3200" dirty="0"/>
                    </a:p>
                  </a:txBody>
                  <a:tcPr anchor="ctr"/>
                </a:tc>
              </a:tr>
            </a:tbl>
          </a:graphicData>
        </a:graphic>
      </p:graphicFrame>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705"/>
          <a:stretch/>
        </p:blipFill>
        <p:spPr bwMode="auto">
          <a:xfrm>
            <a:off x="10519456" y="3029907"/>
            <a:ext cx="1033915" cy="12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0568554" y="4155739"/>
            <a:ext cx="888773" cy="118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275" t="27764"/>
          <a:stretch/>
        </p:blipFill>
        <p:spPr bwMode="auto">
          <a:xfrm>
            <a:off x="10603691" y="5338616"/>
            <a:ext cx="818497" cy="108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94207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חושבים ומסיקים מסקנות</a:t>
            </a:r>
            <a:endParaRPr lang="he-IL" dirty="0"/>
          </a:p>
        </p:txBody>
      </p:sp>
      <p:sp>
        <p:nvSpPr>
          <p:cNvPr id="3" name="מציין מיקום טקסט 2"/>
          <p:cNvSpPr>
            <a:spLocks noGrp="1"/>
          </p:cNvSpPr>
          <p:nvPr>
            <p:ph type="body" idx="1"/>
          </p:nvPr>
        </p:nvSpPr>
        <p:spPr>
          <a:xfrm>
            <a:off x="4862286" y="1928813"/>
            <a:ext cx="6381977" cy="3844925"/>
          </a:xfrm>
        </p:spPr>
        <p:txBody>
          <a:bodyPr>
            <a:normAutofit fontScale="92500" lnSpcReduction="10000"/>
          </a:bodyPr>
          <a:lstStyle/>
          <a:p>
            <a:r>
              <a:rPr lang="he-IL" dirty="0" smtClean="0"/>
              <a:t>תאי החישה הנמצאים בדרמיס קולטים את התחושות</a:t>
            </a:r>
          </a:p>
          <a:p>
            <a:endParaRPr lang="he-IL" dirty="0"/>
          </a:p>
          <a:p>
            <a:r>
              <a:rPr lang="he-IL" dirty="0" smtClean="0"/>
              <a:t>באזורים שונים בגוף ישנו מספר שונה של תאי חישה</a:t>
            </a:r>
          </a:p>
          <a:p>
            <a:endParaRPr lang="he-IL" dirty="0"/>
          </a:p>
          <a:p>
            <a:r>
              <a:rPr lang="he-IL" dirty="0" smtClean="0"/>
              <a:t>על פי תוצאות ההתנסות – היכן יש הרבה תאי חישה? היכן מעט?</a:t>
            </a:r>
            <a:endParaRPr lang="he-IL" dirty="0"/>
          </a:p>
        </p:txBody>
      </p:sp>
      <p:sp>
        <p:nvSpPr>
          <p:cNvPr id="7" name="TextBox 6"/>
          <p:cNvSpPr txBox="1"/>
          <p:nvPr/>
        </p:nvSpPr>
        <p:spPr>
          <a:xfrm>
            <a:off x="141159" y="6088444"/>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cxnSp>
        <p:nvCxnSpPr>
          <p:cNvPr id="8" name="מחבר חץ ישר 7"/>
          <p:cNvCxnSpPr/>
          <p:nvPr/>
        </p:nvCxnSpPr>
        <p:spPr>
          <a:xfrm flipV="1">
            <a:off x="1541696" y="5496574"/>
            <a:ext cx="490304" cy="591870"/>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14809" r="19381" b="35074"/>
          <a:stretch/>
        </p:blipFill>
        <p:spPr bwMode="auto">
          <a:xfrm>
            <a:off x="399696" y="1760636"/>
            <a:ext cx="3654379" cy="403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1159" y="6088444"/>
            <a:ext cx="1400537"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algn="ctr"/>
            <a:r>
              <a:rPr lang="he-IL" sz="2000" b="1" dirty="0" smtClean="0">
                <a:solidFill>
                  <a:schemeClr val="tx1"/>
                </a:solidFill>
              </a:rPr>
              <a:t>תאי חישה</a:t>
            </a:r>
            <a:endParaRPr lang="he-IL" sz="2000" b="1" dirty="0">
              <a:solidFill>
                <a:schemeClr val="tx1"/>
              </a:solidFill>
            </a:endParaRPr>
          </a:p>
        </p:txBody>
      </p:sp>
      <p:cxnSp>
        <p:nvCxnSpPr>
          <p:cNvPr id="11" name="מחבר חץ ישר 10"/>
          <p:cNvCxnSpPr/>
          <p:nvPr/>
        </p:nvCxnSpPr>
        <p:spPr>
          <a:xfrm flipV="1">
            <a:off x="1541696" y="4717143"/>
            <a:ext cx="925733" cy="1371301"/>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מחבר חץ ישר 11"/>
          <p:cNvCxnSpPr/>
          <p:nvPr/>
        </p:nvCxnSpPr>
        <p:spPr>
          <a:xfrm flipV="1">
            <a:off x="1301152" y="3556000"/>
            <a:ext cx="1166277" cy="2532444"/>
          </a:xfrm>
          <a:prstGeom prst="straightConnector1">
            <a:avLst/>
          </a:prstGeom>
          <a:ln w="5715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0167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 xmlns:a16="http://schemas.microsoft.com/office/drawing/2014/main" id="{436B1A3C-BDDE-4A2D-940E-2B3A1BB170A9}"/>
              </a:ext>
            </a:extLst>
          </p:cNvPr>
          <p:cNvSpPr>
            <a:spLocks noGrp="1"/>
          </p:cNvSpPr>
          <p:nvPr>
            <p:ph type="title"/>
          </p:nvPr>
        </p:nvSpPr>
        <p:spPr>
          <a:xfrm>
            <a:off x="1001486" y="663126"/>
            <a:ext cx="10360104" cy="720000"/>
          </a:xfrm>
        </p:spPr>
        <p:txBody>
          <a:bodyPr>
            <a:normAutofit fontScale="90000"/>
          </a:bodyPr>
          <a:lstStyle/>
          <a:p>
            <a:r>
              <a:rPr lang="he-IL" dirty="0" smtClean="0"/>
              <a:t>מסיקים מסקנות</a:t>
            </a:r>
            <a:endParaRPr lang="he-IL" dirty="0"/>
          </a:p>
        </p:txBody>
      </p:sp>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0130"/>
          <a:stretch/>
        </p:blipFill>
        <p:spPr bwMode="auto">
          <a:xfrm rot="16200000">
            <a:off x="-1111703" y="1203442"/>
            <a:ext cx="2724150" cy="50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טבלה 7"/>
          <p:cNvGraphicFramePr>
            <a:graphicFrameLocks noGrp="1"/>
          </p:cNvGraphicFramePr>
          <p:nvPr>
            <p:extLst>
              <p:ext uri="{D42A27DB-BD31-4B8C-83A1-F6EECF244321}">
                <p14:modId xmlns:p14="http://schemas.microsoft.com/office/powerpoint/2010/main" val="1261775017"/>
              </p:ext>
            </p:extLst>
          </p:nvPr>
        </p:nvGraphicFramePr>
        <p:xfrm>
          <a:off x="2391456" y="2022139"/>
          <a:ext cx="8128000" cy="4267200"/>
        </p:xfrm>
        <a:graphic>
          <a:graphicData uri="http://schemas.openxmlformats.org/drawingml/2006/table">
            <a:tbl>
              <a:tblPr rtl="1" firstRow="1" bandRow="1">
                <a:tableStyleId>{5C22544A-7EE6-4342-B048-85BDC9FD1C3A}</a:tableStyleId>
              </a:tblPr>
              <a:tblGrid>
                <a:gridCol w="4064000"/>
                <a:gridCol w="4064000"/>
              </a:tblGrid>
              <a:tr h="370840">
                <a:tc>
                  <a:txBody>
                    <a:bodyPr/>
                    <a:lstStyle/>
                    <a:p>
                      <a:pPr algn="ctr" rtl="1"/>
                      <a:r>
                        <a:rPr lang="he-IL" sz="3200" dirty="0" smtClean="0"/>
                        <a:t>האזור בגוף</a:t>
                      </a:r>
                      <a:endParaRPr lang="he-IL" sz="3200" dirty="0"/>
                    </a:p>
                  </a:txBody>
                  <a:tcPr/>
                </a:tc>
                <a:tc>
                  <a:txBody>
                    <a:bodyPr/>
                    <a:lstStyle/>
                    <a:p>
                      <a:pPr algn="ctr" rtl="1"/>
                      <a:r>
                        <a:rPr lang="he-IL" sz="3200" dirty="0" smtClean="0"/>
                        <a:t>באיזה מרחק</a:t>
                      </a:r>
                      <a:r>
                        <a:rPr lang="he-IL" sz="3200" baseline="0" dirty="0" smtClean="0"/>
                        <a:t> הורגשו שני עפרונות?</a:t>
                      </a:r>
                      <a:endParaRPr lang="he-IL" sz="3200" dirty="0"/>
                    </a:p>
                  </a:txBody>
                  <a:tcPr/>
                </a:tc>
              </a:tr>
              <a:tr h="370840">
                <a:tc>
                  <a:txBody>
                    <a:bodyPr/>
                    <a:lstStyle/>
                    <a:p>
                      <a:pPr algn="ctr" rtl="1"/>
                      <a:r>
                        <a:rPr lang="he-IL" sz="3200" dirty="0" smtClean="0"/>
                        <a:t>גב</a:t>
                      </a:r>
                      <a:r>
                        <a:rPr lang="he-IL" sz="3200" baseline="0" dirty="0" smtClean="0"/>
                        <a:t> כף היד</a:t>
                      </a:r>
                    </a:p>
                    <a:p>
                      <a:pPr algn="ctr" rtl="1"/>
                      <a:endParaRPr lang="he-IL" sz="3200" dirty="0"/>
                    </a:p>
                  </a:txBody>
                  <a:tcPr anchor="ctr"/>
                </a:tc>
                <a:tc>
                  <a:txBody>
                    <a:bodyPr/>
                    <a:lstStyle/>
                    <a:p>
                      <a:pPr algn="ctr" rtl="1"/>
                      <a:r>
                        <a:rPr lang="he-IL" sz="3200" dirty="0" smtClean="0"/>
                        <a:t>2 ס"מ, 1 ס"מ</a:t>
                      </a:r>
                      <a:endParaRPr lang="he-IL" sz="3200" dirty="0"/>
                    </a:p>
                  </a:txBody>
                  <a:tcPr anchor="ctr"/>
                </a:tc>
              </a:tr>
              <a:tr h="370840">
                <a:tc>
                  <a:txBody>
                    <a:bodyPr/>
                    <a:lstStyle/>
                    <a:p>
                      <a:pPr algn="ctr" rtl="1"/>
                      <a:r>
                        <a:rPr lang="he-IL" sz="3200" dirty="0" smtClean="0"/>
                        <a:t>כף היד</a:t>
                      </a:r>
                    </a:p>
                    <a:p>
                      <a:pPr algn="ctr" rtl="1"/>
                      <a:endParaRPr lang="he-IL" sz="3200" dirty="0"/>
                    </a:p>
                  </a:txBody>
                  <a:tcPr anchor="ctr"/>
                </a:tc>
                <a:tc>
                  <a:txBody>
                    <a:bodyPr/>
                    <a:lstStyle/>
                    <a:p>
                      <a:pPr algn="ctr" rtl="1"/>
                      <a:r>
                        <a:rPr lang="he-IL" sz="3200" dirty="0" smtClean="0"/>
                        <a:t>2</a:t>
                      </a:r>
                      <a:r>
                        <a:rPr lang="he-IL" sz="3200" baseline="0" dirty="0" smtClean="0"/>
                        <a:t> ס"מ, 1 ס"מ, </a:t>
                      </a:r>
                    </a:p>
                    <a:p>
                      <a:pPr algn="ctr" rtl="1"/>
                      <a:r>
                        <a:rPr lang="he-IL" sz="3200" baseline="0" dirty="0" smtClean="0"/>
                        <a:t>פחות מ 1 ס"מ</a:t>
                      </a:r>
                      <a:endParaRPr lang="he-IL" sz="3200" dirty="0"/>
                    </a:p>
                  </a:txBody>
                  <a:tcPr anchor="ctr"/>
                </a:tc>
              </a:tr>
              <a:tr h="370840">
                <a:tc>
                  <a:txBody>
                    <a:bodyPr/>
                    <a:lstStyle/>
                    <a:p>
                      <a:pPr algn="ctr" rtl="1"/>
                      <a:r>
                        <a:rPr lang="he-IL" sz="3200" dirty="0" smtClean="0"/>
                        <a:t>שוק</a:t>
                      </a:r>
                      <a:r>
                        <a:rPr lang="he-IL" sz="3200" baseline="0" dirty="0" smtClean="0"/>
                        <a:t> הרגל</a:t>
                      </a:r>
                    </a:p>
                    <a:p>
                      <a:pPr algn="ctr" rtl="1"/>
                      <a:endParaRPr lang="he-IL" sz="3200" dirty="0"/>
                    </a:p>
                  </a:txBody>
                  <a:tcPr anchor="ctr"/>
                </a:tc>
                <a:tc>
                  <a:txBody>
                    <a:bodyPr/>
                    <a:lstStyle/>
                    <a:p>
                      <a:pPr algn="ctr" rtl="1"/>
                      <a:r>
                        <a:rPr lang="he-IL" sz="3200" dirty="0" smtClean="0"/>
                        <a:t>2 ס"מ</a:t>
                      </a:r>
                      <a:endParaRPr lang="he-IL" sz="3200" dirty="0"/>
                    </a:p>
                  </a:txBody>
                  <a:tcPr anchor="ctr"/>
                </a:tc>
              </a:tr>
            </a:tbl>
          </a:graphicData>
        </a:graphic>
      </p:graphicFrame>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5705"/>
          <a:stretch/>
        </p:blipFill>
        <p:spPr bwMode="auto">
          <a:xfrm>
            <a:off x="10519456" y="3029907"/>
            <a:ext cx="1033915" cy="126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10568554" y="4155739"/>
            <a:ext cx="888773" cy="118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1275" t="27764"/>
          <a:stretch/>
        </p:blipFill>
        <p:spPr bwMode="auto">
          <a:xfrm>
            <a:off x="10603691" y="5338616"/>
            <a:ext cx="818497" cy="1081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חץ ימינה 2"/>
          <p:cNvSpPr/>
          <p:nvPr/>
        </p:nvSpPr>
        <p:spPr>
          <a:xfrm>
            <a:off x="555175" y="3860801"/>
            <a:ext cx="2260595" cy="130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הרבה תאי חישה</a:t>
            </a:r>
            <a:endParaRPr lang="he-IL" sz="2400" dirty="0"/>
          </a:p>
        </p:txBody>
      </p:sp>
      <p:sp>
        <p:nvSpPr>
          <p:cNvPr id="13" name="חץ ימינה 12"/>
          <p:cNvSpPr/>
          <p:nvPr/>
        </p:nvSpPr>
        <p:spPr>
          <a:xfrm>
            <a:off x="555174" y="5167087"/>
            <a:ext cx="2260595" cy="1306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מעט  תאי חישה</a:t>
            </a:r>
            <a:endParaRPr lang="he-IL" sz="2400" dirty="0"/>
          </a:p>
        </p:txBody>
      </p:sp>
    </p:spTree>
    <p:extLst>
      <p:ext uri="{BB962C8B-B14F-4D97-AF65-F5344CB8AC3E}">
        <p14:creationId xmlns:p14="http://schemas.microsoft.com/office/powerpoint/2010/main" val="4404096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חושבים: מה תפקיד הגדר?</a:t>
            </a:r>
            <a:endParaRPr lang="he-IL"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7" y="1723311"/>
            <a:ext cx="6604000" cy="4996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00275" cy="197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מלבן 4"/>
          <p:cNvSpPr/>
          <p:nvPr/>
        </p:nvSpPr>
        <p:spPr>
          <a:xfrm>
            <a:off x="469865" y="2947704"/>
            <a:ext cx="4087621" cy="1323439"/>
          </a:xfrm>
          <a:prstGeom prst="rect">
            <a:avLst/>
          </a:prstGeom>
        </p:spPr>
        <p:txBody>
          <a:bodyPr wrap="square">
            <a:spAutoFit/>
          </a:bodyPr>
          <a:lstStyle/>
          <a:p>
            <a:pPr algn="ctr"/>
            <a:r>
              <a:rPr lang="he-IL" sz="4000" b="1" dirty="0" smtClean="0">
                <a:solidFill>
                  <a:schemeClr val="accent2"/>
                </a:solidFill>
              </a:rPr>
              <a:t>גדר מפרידה בין אזור לאזור</a:t>
            </a:r>
            <a:endParaRPr lang="he-IL" sz="4000" b="1" dirty="0">
              <a:solidFill>
                <a:schemeClr val="accent2"/>
              </a:solidFill>
            </a:endParaRPr>
          </a:p>
        </p:txBody>
      </p:sp>
    </p:spTree>
    <p:extLst>
      <p:ext uri="{BB962C8B-B14F-4D97-AF65-F5344CB8AC3E}">
        <p14:creationId xmlns:p14="http://schemas.microsoft.com/office/powerpoint/2010/main" val="20175980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ועכשיו מתחילים במרוץ.... מוכנים? קדימה!</a:t>
            </a:r>
            <a:endParaRPr lang="he-IL"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2974" y="1864779"/>
            <a:ext cx="4604684" cy="4666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392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כמה תאי גוף מכסים את גופנו?</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מאות</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מיליונים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עשרת אלפים</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עשרות</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1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כמה תאי גוף מכסים את גופנו?</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מאות</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מיליונים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עשרת אלפים</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עשרות</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אליפסה 1"/>
          <p:cNvSpPr/>
          <p:nvPr/>
        </p:nvSpPr>
        <p:spPr>
          <a:xfrm>
            <a:off x="8624337" y="1853119"/>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663002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מספר תאי החישה בגופינו</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שונה מאיבר לאיבר</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תלוי בגודל האיברים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אין בגופינו תאי חישה</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שווה בכל הגוף</a:t>
            </a:r>
            <a:endParaRPr lang="he-IL" sz="3200" dirty="0"/>
          </a:p>
        </p:txBody>
      </p:sp>
      <p:pic>
        <p:nvPicPr>
          <p:cNvPr id="29" name="Picture 2" descr="C:\Users\uri\AppData\Local\Microsoft\Windows\Temporary Internet Files\Content.IE5\T5VA47UA\MC900436167[1].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9775225">
            <a:off x="4677156" y="-2271126"/>
            <a:ext cx="2170256" cy="18455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uri\AppData\Local\Microsoft\Windows\Temporary Internet Files\Content.IE5\T5VA47UA\MC900436167[1].png"/>
          <p:cNvPicPr>
            <a:picLocks noChangeAspect="1" noChangeArrowheads="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2599637">
            <a:off x="10744323" y="-2003662"/>
            <a:ext cx="1767355" cy="15029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71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750" fill="hold"/>
                                        <p:tgtEl>
                                          <p:spTgt spid="17"/>
                                        </p:tgtEl>
                                        <p:attrNameLst>
                                          <p:attrName>fillcolor</p:attrName>
                                        </p:attrNameLst>
                                      </p:cBhvr>
                                      <p:to>
                                        <a:srgbClr val="000000"/>
                                      </p:to>
                                    </p:animClr>
                                    <p:set>
                                      <p:cBhvr>
                                        <p:cTn id="14" dur="750" fill="hold"/>
                                        <p:tgtEl>
                                          <p:spTgt spid="17"/>
                                        </p:tgtEl>
                                        <p:attrNameLst>
                                          <p:attrName>fill.type</p:attrName>
                                        </p:attrNameLst>
                                      </p:cBhvr>
                                      <p:to>
                                        <p:strVal val="solid"/>
                                      </p:to>
                                    </p:set>
                                    <p:set>
                                      <p:cBhvr>
                                        <p:cTn id="15"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afterEffect">
                                  <p:stCondLst>
                                    <p:cond delay="0"/>
                                  </p:stCondLst>
                                  <p:childTnLst>
                                    <p:animClr clrSpc="rgb" dir="cw">
                                      <p:cBhvr>
                                        <p:cTn id="20" dur="750" fill="hold"/>
                                        <p:tgtEl>
                                          <p:spTgt spid="18"/>
                                        </p:tgtEl>
                                        <p:attrNameLst>
                                          <p:attrName>fillcolor</p:attrName>
                                        </p:attrNameLst>
                                      </p:cBhvr>
                                      <p:to>
                                        <a:srgbClr val="000000"/>
                                      </p:to>
                                    </p:animClr>
                                    <p:set>
                                      <p:cBhvr>
                                        <p:cTn id="21" dur="750" fill="hold"/>
                                        <p:tgtEl>
                                          <p:spTgt spid="18"/>
                                        </p:tgtEl>
                                        <p:attrNameLst>
                                          <p:attrName>fill.type</p:attrName>
                                        </p:attrNameLst>
                                      </p:cBhvr>
                                      <p:to>
                                        <p:strVal val="solid"/>
                                      </p:to>
                                    </p:set>
                                    <p:set>
                                      <p:cBhvr>
                                        <p:cTn id="22"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17"/>
                                        </p:tgtEl>
                                        <p:attrNameLst>
                                          <p:attrName>fillcolor</p:attrName>
                                        </p:attrNameLst>
                                      </p:cBhvr>
                                      <p:to>
                                        <a:srgbClr val="000000"/>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500" fill="hold"/>
                                        <p:tgtEl>
                                          <p:spTgt spid="18"/>
                                        </p:tgtEl>
                                        <p:attrNameLst>
                                          <p:attrName>fillcolor</p:attrName>
                                        </p:attrNameLst>
                                      </p:cBhvr>
                                      <p:to>
                                        <a:srgbClr val="00000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500" fill="hold"/>
                                        <p:tgtEl>
                                          <p:spTgt spid="14"/>
                                        </p:tgtEl>
                                        <p:attrNameLst>
                                          <p:attrName>fillcolor</p:attrName>
                                        </p:attrNameLst>
                                      </p:cBhvr>
                                      <p:to>
                                        <a:srgbClr val="000000"/>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cTn>
                              </p:par>
                            </p:childTnLst>
                          </p:cTn>
                        </p:par>
                        <p:par>
                          <p:cTn id="38" fill="hold">
                            <p:stCondLst>
                              <p:cond delay="500"/>
                            </p:stCondLst>
                            <p:childTnLst>
                              <p:par>
                                <p:cTn id="39" presetID="42" presetClass="path" presetSubtype="0" accel="52000" fill="hold" nodeType="afterEffect">
                                  <p:stCondLst>
                                    <p:cond delay="0"/>
                                  </p:stCondLst>
                                  <p:childTnLst>
                                    <p:animMotion origin="layout" path="M 5.55556E-7 -2.22222E-6 L -0.14583 1.55741 " pathEditMode="relative" rAng="0" ptsTypes="AA">
                                      <p:cBhvr>
                                        <p:cTn id="40" dur="4000" fill="hold"/>
                                        <p:tgtEl>
                                          <p:spTgt spid="29"/>
                                        </p:tgtEl>
                                        <p:attrNameLst>
                                          <p:attrName>ppt_x</p:attrName>
                                          <p:attrName>ppt_y</p:attrName>
                                        </p:attrNameLst>
                                      </p:cBhvr>
                                      <p:rCtr x="-7292" y="77870"/>
                                    </p:animMotion>
                                  </p:childTnLst>
                                </p:cTn>
                              </p:par>
                              <p:par>
                                <p:cTn id="41" presetID="42" presetClass="path" presetSubtype="0" accel="52000" fill="hold" nodeType="withEffect">
                                  <p:stCondLst>
                                    <p:cond delay="900"/>
                                  </p:stCondLst>
                                  <p:childTnLst>
                                    <p:animMotion origin="layout" path="M 4.16667E-6 -2.59259E-6 L -0.0441 1.42801 " pathEditMode="relative" rAng="0" ptsTypes="AA">
                                      <p:cBhvr>
                                        <p:cTn id="42" dur="4000" fill="hold"/>
                                        <p:tgtEl>
                                          <p:spTgt spid="30"/>
                                        </p:tgtEl>
                                        <p:attrNameLst>
                                          <p:attrName>ppt_x</p:attrName>
                                          <p:attrName>ppt_y</p:attrName>
                                        </p:attrNameLst>
                                      </p:cBhvr>
                                      <p:rCtr x="-2205" y="71389"/>
                                    </p:animMotion>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מספר תאי החישה בגופינו</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שונה מאיבר לאיבר</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תלוי בגודל האיברים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אין בגופינו תאי חישה</a:t>
            </a:r>
            <a:endParaRPr lang="he-IL" sz="3200" dirty="0"/>
          </a:p>
        </p:txBody>
      </p:sp>
      <p:sp>
        <p:nvSpPr>
          <p:cNvPr id="7" name="אליפסה 6"/>
          <p:cNvSpPr/>
          <p:nvPr/>
        </p:nvSpPr>
        <p:spPr>
          <a:xfrm>
            <a:off x="-478317" y="418739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שווה בכל הגוף</a:t>
            </a:r>
            <a:endParaRPr lang="he-IL" sz="3200" dirty="0"/>
          </a:p>
        </p:txBody>
      </p:sp>
      <p:pic>
        <p:nvPicPr>
          <p:cNvPr id="29" name="Picture 2" descr="C:\Users\uri\AppData\Local\Microsoft\Windows\Temporary Internet Files\Content.IE5\T5VA47UA\MC900436167[1].pn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9775225">
            <a:off x="4677156" y="-2271126"/>
            <a:ext cx="2170256" cy="18455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uri\AppData\Local\Microsoft\Windows\Temporary Internet Files\Content.IE5\T5VA47UA\MC900436167[1].png"/>
          <p:cNvPicPr>
            <a:picLocks noChangeAspect="1" noChangeArrowheads="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2599637">
            <a:off x="10744323" y="-2003662"/>
            <a:ext cx="1767355" cy="15029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אליפסה 20"/>
          <p:cNvSpPr/>
          <p:nvPr/>
        </p:nvSpPr>
        <p:spPr>
          <a:xfrm>
            <a:off x="266808" y="1982279"/>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903265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750" fill="hold"/>
                                        <p:tgtEl>
                                          <p:spTgt spid="17"/>
                                        </p:tgtEl>
                                        <p:attrNameLst>
                                          <p:attrName>fillcolor</p:attrName>
                                        </p:attrNameLst>
                                      </p:cBhvr>
                                      <p:to>
                                        <a:srgbClr val="000000"/>
                                      </p:to>
                                    </p:animClr>
                                    <p:set>
                                      <p:cBhvr>
                                        <p:cTn id="14" dur="750" fill="hold"/>
                                        <p:tgtEl>
                                          <p:spTgt spid="17"/>
                                        </p:tgtEl>
                                        <p:attrNameLst>
                                          <p:attrName>fill.type</p:attrName>
                                        </p:attrNameLst>
                                      </p:cBhvr>
                                      <p:to>
                                        <p:strVal val="solid"/>
                                      </p:to>
                                    </p:set>
                                    <p:set>
                                      <p:cBhvr>
                                        <p:cTn id="15"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afterEffect">
                                  <p:stCondLst>
                                    <p:cond delay="0"/>
                                  </p:stCondLst>
                                  <p:childTnLst>
                                    <p:animClr clrSpc="rgb" dir="cw">
                                      <p:cBhvr>
                                        <p:cTn id="20" dur="750" fill="hold"/>
                                        <p:tgtEl>
                                          <p:spTgt spid="18"/>
                                        </p:tgtEl>
                                        <p:attrNameLst>
                                          <p:attrName>fillcolor</p:attrName>
                                        </p:attrNameLst>
                                      </p:cBhvr>
                                      <p:to>
                                        <a:srgbClr val="000000"/>
                                      </p:to>
                                    </p:animClr>
                                    <p:set>
                                      <p:cBhvr>
                                        <p:cTn id="21" dur="750" fill="hold"/>
                                        <p:tgtEl>
                                          <p:spTgt spid="18"/>
                                        </p:tgtEl>
                                        <p:attrNameLst>
                                          <p:attrName>fill.type</p:attrName>
                                        </p:attrNameLst>
                                      </p:cBhvr>
                                      <p:to>
                                        <p:strVal val="solid"/>
                                      </p:to>
                                    </p:set>
                                    <p:set>
                                      <p:cBhvr>
                                        <p:cTn id="22"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17"/>
                                        </p:tgtEl>
                                        <p:attrNameLst>
                                          <p:attrName>fillcolor</p:attrName>
                                        </p:attrNameLst>
                                      </p:cBhvr>
                                      <p:to>
                                        <a:srgbClr val="000000"/>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500" fill="hold"/>
                                        <p:tgtEl>
                                          <p:spTgt spid="18"/>
                                        </p:tgtEl>
                                        <p:attrNameLst>
                                          <p:attrName>fillcolor</p:attrName>
                                        </p:attrNameLst>
                                      </p:cBhvr>
                                      <p:to>
                                        <a:srgbClr val="00000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500" fill="hold"/>
                                        <p:tgtEl>
                                          <p:spTgt spid="14"/>
                                        </p:tgtEl>
                                        <p:attrNameLst>
                                          <p:attrName>fillcolor</p:attrName>
                                        </p:attrNameLst>
                                      </p:cBhvr>
                                      <p:to>
                                        <a:srgbClr val="000000"/>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cTn>
                              </p:par>
                            </p:childTnLst>
                          </p:cTn>
                        </p:par>
                        <p:par>
                          <p:cTn id="38" fill="hold">
                            <p:stCondLst>
                              <p:cond delay="500"/>
                            </p:stCondLst>
                            <p:childTnLst>
                              <p:par>
                                <p:cTn id="39" presetID="42" presetClass="path" presetSubtype="0" accel="52000" fill="hold" nodeType="afterEffect">
                                  <p:stCondLst>
                                    <p:cond delay="0"/>
                                  </p:stCondLst>
                                  <p:childTnLst>
                                    <p:animMotion origin="layout" path="M 5.55556E-7 -2.22222E-6 L -0.14583 1.55741 " pathEditMode="relative" rAng="0" ptsTypes="AA">
                                      <p:cBhvr>
                                        <p:cTn id="40" dur="4000" fill="hold"/>
                                        <p:tgtEl>
                                          <p:spTgt spid="29"/>
                                        </p:tgtEl>
                                        <p:attrNameLst>
                                          <p:attrName>ppt_x</p:attrName>
                                          <p:attrName>ppt_y</p:attrName>
                                        </p:attrNameLst>
                                      </p:cBhvr>
                                      <p:rCtr x="-7292" y="77870"/>
                                    </p:animMotion>
                                  </p:childTnLst>
                                </p:cTn>
                              </p:par>
                              <p:par>
                                <p:cTn id="41" presetID="42" presetClass="path" presetSubtype="0" accel="52000" fill="hold" nodeType="withEffect">
                                  <p:stCondLst>
                                    <p:cond delay="900"/>
                                  </p:stCondLst>
                                  <p:childTnLst>
                                    <p:animMotion origin="layout" path="M 4.16667E-6 -2.59259E-6 L -0.0441 1.42801 " pathEditMode="relative" rAng="0" ptsTypes="AA">
                                      <p:cBhvr>
                                        <p:cTn id="42" dur="4000" fill="hold"/>
                                        <p:tgtEl>
                                          <p:spTgt spid="30"/>
                                        </p:tgtEl>
                                        <p:attrNameLst>
                                          <p:attrName>ppt_x</p:attrName>
                                          <p:attrName>ppt_y</p:attrName>
                                        </p:attrNameLst>
                                      </p:cBhvr>
                                      <p:rCtr x="-2205" y="71389"/>
                                    </p:animMotion>
                                  </p:childTnLst>
                                </p:cTn>
                              </p:par>
                            </p:childTnLst>
                          </p:cTn>
                        </p:par>
                      </p:childTnLst>
                    </p:cTn>
                  </p:par>
                </p:childTnLst>
              </p:cTn>
              <p:nextCondLst>
                <p:cond evt="onClick" delay="0">
                  <p:tgtEl>
                    <p:spTgt spid="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מה אפשר להסיק מהעובדה שהעור מגן על גופנו מפני חדירת חיידקים מזיקים?</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שללא העור, לא הייתה המערכת החיסונית שלנו מתפקדת</a:t>
            </a:r>
            <a:endParaRPr lang="he-IL" sz="24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שתאי העור מכילים </a:t>
            </a:r>
            <a:r>
              <a:rPr lang="he-IL" sz="2400" dirty="0" err="1" smtClean="0"/>
              <a:t>אנטביוטיקה</a:t>
            </a:r>
            <a:r>
              <a:rPr lang="he-IL" sz="2400" dirty="0" smtClean="0"/>
              <a:t> חזקה</a:t>
            </a:r>
            <a:endParaRPr lang="he-IL" sz="24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שלבישת בגדים עבים תגן עלינו מפני רוב המחלות</a:t>
            </a:r>
            <a:endParaRPr lang="he-IL" sz="24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2"/>
            <a:ext cx="2837843" cy="1146974"/>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t>שהחיידקים יכולים לחדור לגופנו מבעד לחתכים ולשריטות בעור</a:t>
            </a:r>
            <a:endParaRPr lang="he-IL" sz="20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3893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7"/>
                                        </p:tgtEl>
                                        <p:attrNameLst>
                                          <p:attrName>fillcolor</p:attrName>
                                        </p:attrNameLst>
                                      </p:cBhvr>
                                      <p:to>
                                        <a:srgbClr val="000000"/>
                                      </p:to>
                                    </p:animClr>
                                    <p:set>
                                      <p:cBhvr>
                                        <p:cTn id="7" dur="750" fill="hold"/>
                                        <p:tgtEl>
                                          <p:spTgt spid="17"/>
                                        </p:tgtEl>
                                        <p:attrNameLst>
                                          <p:attrName>fill.type</p:attrName>
                                        </p:attrNameLst>
                                      </p:cBhvr>
                                      <p:to>
                                        <p:strVal val="solid"/>
                                      </p:to>
                                    </p:set>
                                    <p:set>
                                      <p:cBhvr>
                                        <p:cTn id="8"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7"/>
                                        </p:tgtEl>
                                        <p:attrNameLst>
                                          <p:attrName>fillcolor</p:attrName>
                                        </p:attrNameLst>
                                      </p:cBhvr>
                                      <p:to>
                                        <a:srgbClr val="000000"/>
                                      </p:to>
                                    </p:animClr>
                                    <p:set>
                                      <p:cBhvr>
                                        <p:cTn id="14" dur="500" fill="hold"/>
                                        <p:tgtEl>
                                          <p:spTgt spid="17"/>
                                        </p:tgtEl>
                                        <p:attrNameLst>
                                          <p:attrName>fill.type</p:attrName>
                                        </p:attrNameLst>
                                      </p:cBhvr>
                                      <p:to>
                                        <p:strVal val="solid"/>
                                      </p:to>
                                    </p:set>
                                    <p:set>
                                      <p:cBhvr>
                                        <p:cTn id="15" dur="500" fill="hold"/>
                                        <p:tgtEl>
                                          <p:spTgt spid="17"/>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4"/>
                                        </p:tgtEl>
                                        <p:attrNameLst>
                                          <p:attrName>fillcolor</p:attrName>
                                        </p:attrNameLst>
                                      </p:cBhvr>
                                      <p:to>
                                        <a:srgbClr val="000000"/>
                                      </p:to>
                                    </p:animClr>
                                    <p:set>
                                      <p:cBhvr>
                                        <p:cTn id="18" dur="500" fill="hold"/>
                                        <p:tgtEl>
                                          <p:spTgt spid="14"/>
                                        </p:tgtEl>
                                        <p:attrNameLst>
                                          <p:attrName>fill.type</p:attrName>
                                        </p:attrNameLst>
                                      </p:cBhvr>
                                      <p:to>
                                        <p:strVal val="solid"/>
                                      </p:to>
                                    </p:set>
                                    <p:set>
                                      <p:cBhvr>
                                        <p:cTn id="19" dur="5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9"/>
                                        </p:tgtEl>
                                        <p:attrNameLst>
                                          <p:attrName>fillcolor</p:attrName>
                                        </p:attrNameLst>
                                      </p:cBhvr>
                                      <p:to>
                                        <a:srgbClr val="000000"/>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9"/>
                                        </p:tgtEl>
                                        <p:attrNameLst>
                                          <p:attrName>fillcolor</p:attrName>
                                        </p:attrNameLst>
                                      </p:cBhvr>
                                      <p:to>
                                        <a:srgbClr val="000000"/>
                                      </p:to>
                                    </p:animClr>
                                    <p:set>
                                      <p:cBhvr>
                                        <p:cTn id="29" dur="750" fill="hold"/>
                                        <p:tgtEl>
                                          <p:spTgt spid="19"/>
                                        </p:tgtEl>
                                        <p:attrNameLst>
                                          <p:attrName>fill.type</p:attrName>
                                        </p:attrNameLst>
                                      </p:cBhvr>
                                      <p:to>
                                        <p:strVal val="solid"/>
                                      </p:to>
                                    </p:set>
                                    <p:set>
                                      <p:cBhvr>
                                        <p:cTn id="30"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4"/>
                                        </p:tgtEl>
                                        <p:attrNameLst>
                                          <p:attrName>fillcolor</p:attrName>
                                        </p:attrNameLst>
                                      </p:cBhvr>
                                      <p:to>
                                        <a:srgbClr val="000000"/>
                                      </p:to>
                                    </p:animClr>
                                    <p:set>
                                      <p:cBhvr>
                                        <p:cTn id="36" dur="750" fill="hold"/>
                                        <p:tgtEl>
                                          <p:spTgt spid="14"/>
                                        </p:tgtEl>
                                        <p:attrNameLst>
                                          <p:attrName>fill.type</p:attrName>
                                        </p:attrNameLst>
                                      </p:cBhvr>
                                      <p:to>
                                        <p:strVal val="solid"/>
                                      </p:to>
                                    </p:set>
                                    <p:set>
                                      <p:cBhvr>
                                        <p:cTn id="37"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מה אפשר להסיק מהעובדה שהעור מגן על גופנו מפני חדירת חיידקים מזיקים?</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שללא העור, לא הייתה המערכת החיסונית שלנו מתפקדת</a:t>
            </a:r>
            <a:endParaRPr lang="he-IL" sz="24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שתאי העור מכילים </a:t>
            </a:r>
            <a:r>
              <a:rPr lang="he-IL" sz="2400" dirty="0" err="1" smtClean="0"/>
              <a:t>אנטביוטיקה</a:t>
            </a:r>
            <a:r>
              <a:rPr lang="he-IL" sz="2400" dirty="0" smtClean="0"/>
              <a:t> חזקה</a:t>
            </a:r>
            <a:endParaRPr lang="he-IL" sz="24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400" dirty="0" smtClean="0"/>
              <a:t>שלבישת בגדים עבים תגן עלינו מפני רוב המחלות</a:t>
            </a:r>
            <a:endParaRPr lang="he-IL" sz="24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2"/>
            <a:ext cx="2837843" cy="1146974"/>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dirty="0" smtClean="0"/>
              <a:t>שהחיידקים יכולים לחדור לגופנו מבעד לחתכים ולשריטות בעור</a:t>
            </a:r>
            <a:endParaRPr lang="he-IL" sz="20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3043287" y="1506514"/>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643328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7"/>
                                        </p:tgtEl>
                                        <p:attrNameLst>
                                          <p:attrName>fillcolor</p:attrName>
                                        </p:attrNameLst>
                                      </p:cBhvr>
                                      <p:to>
                                        <a:srgbClr val="000000"/>
                                      </p:to>
                                    </p:animClr>
                                    <p:set>
                                      <p:cBhvr>
                                        <p:cTn id="7" dur="750" fill="hold"/>
                                        <p:tgtEl>
                                          <p:spTgt spid="17"/>
                                        </p:tgtEl>
                                        <p:attrNameLst>
                                          <p:attrName>fill.type</p:attrName>
                                        </p:attrNameLst>
                                      </p:cBhvr>
                                      <p:to>
                                        <p:strVal val="solid"/>
                                      </p:to>
                                    </p:set>
                                    <p:set>
                                      <p:cBhvr>
                                        <p:cTn id="8"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7"/>
                                        </p:tgtEl>
                                        <p:attrNameLst>
                                          <p:attrName>fillcolor</p:attrName>
                                        </p:attrNameLst>
                                      </p:cBhvr>
                                      <p:to>
                                        <a:srgbClr val="000000"/>
                                      </p:to>
                                    </p:animClr>
                                    <p:set>
                                      <p:cBhvr>
                                        <p:cTn id="14" dur="500" fill="hold"/>
                                        <p:tgtEl>
                                          <p:spTgt spid="17"/>
                                        </p:tgtEl>
                                        <p:attrNameLst>
                                          <p:attrName>fill.type</p:attrName>
                                        </p:attrNameLst>
                                      </p:cBhvr>
                                      <p:to>
                                        <p:strVal val="solid"/>
                                      </p:to>
                                    </p:set>
                                    <p:set>
                                      <p:cBhvr>
                                        <p:cTn id="15" dur="500" fill="hold"/>
                                        <p:tgtEl>
                                          <p:spTgt spid="17"/>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4"/>
                                        </p:tgtEl>
                                        <p:attrNameLst>
                                          <p:attrName>fillcolor</p:attrName>
                                        </p:attrNameLst>
                                      </p:cBhvr>
                                      <p:to>
                                        <a:srgbClr val="000000"/>
                                      </p:to>
                                    </p:animClr>
                                    <p:set>
                                      <p:cBhvr>
                                        <p:cTn id="18" dur="500" fill="hold"/>
                                        <p:tgtEl>
                                          <p:spTgt spid="14"/>
                                        </p:tgtEl>
                                        <p:attrNameLst>
                                          <p:attrName>fill.type</p:attrName>
                                        </p:attrNameLst>
                                      </p:cBhvr>
                                      <p:to>
                                        <p:strVal val="solid"/>
                                      </p:to>
                                    </p:set>
                                    <p:set>
                                      <p:cBhvr>
                                        <p:cTn id="19" dur="5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9"/>
                                        </p:tgtEl>
                                        <p:attrNameLst>
                                          <p:attrName>fillcolor</p:attrName>
                                        </p:attrNameLst>
                                      </p:cBhvr>
                                      <p:to>
                                        <a:srgbClr val="000000"/>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9"/>
                                        </p:tgtEl>
                                        <p:attrNameLst>
                                          <p:attrName>fillcolor</p:attrName>
                                        </p:attrNameLst>
                                      </p:cBhvr>
                                      <p:to>
                                        <a:srgbClr val="000000"/>
                                      </p:to>
                                    </p:animClr>
                                    <p:set>
                                      <p:cBhvr>
                                        <p:cTn id="29" dur="750" fill="hold"/>
                                        <p:tgtEl>
                                          <p:spTgt spid="19"/>
                                        </p:tgtEl>
                                        <p:attrNameLst>
                                          <p:attrName>fill.type</p:attrName>
                                        </p:attrNameLst>
                                      </p:cBhvr>
                                      <p:to>
                                        <p:strVal val="solid"/>
                                      </p:to>
                                    </p:set>
                                    <p:set>
                                      <p:cBhvr>
                                        <p:cTn id="30"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4"/>
                                        </p:tgtEl>
                                        <p:attrNameLst>
                                          <p:attrName>fillcolor</p:attrName>
                                        </p:attrNameLst>
                                      </p:cBhvr>
                                      <p:to>
                                        <a:srgbClr val="000000"/>
                                      </p:to>
                                    </p:animClr>
                                    <p:set>
                                      <p:cBhvr>
                                        <p:cTn id="36" dur="750" fill="hold"/>
                                        <p:tgtEl>
                                          <p:spTgt spid="14"/>
                                        </p:tgtEl>
                                        <p:attrNameLst>
                                          <p:attrName>fill.type</p:attrName>
                                        </p:attrNameLst>
                                      </p:cBhvr>
                                      <p:to>
                                        <p:strVal val="solid"/>
                                      </p:to>
                                    </p:set>
                                    <p:set>
                                      <p:cBhvr>
                                        <p:cTn id="37"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תפקידם של תאי החישה בגוף</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כל התשובות נכונות</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להוביל מים ומזון</a:t>
            </a:r>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לחוש חום, קור או כאב</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לבודד מחום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293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8"/>
                                        </p:tgtEl>
                                        <p:attrNameLst>
                                          <p:attrName>fillcolor</p:attrName>
                                        </p:attrNameLst>
                                      </p:cBhvr>
                                      <p:to>
                                        <a:srgbClr val="000000"/>
                                      </p:to>
                                    </p:animClr>
                                    <p:set>
                                      <p:cBhvr>
                                        <p:cTn id="14" dur="500" fill="hold"/>
                                        <p:tgtEl>
                                          <p:spTgt spid="18"/>
                                        </p:tgtEl>
                                        <p:attrNameLst>
                                          <p:attrName>fill.type</p:attrName>
                                        </p:attrNameLst>
                                      </p:cBhvr>
                                      <p:to>
                                        <p:strVal val="solid"/>
                                      </p:to>
                                    </p:set>
                                    <p:set>
                                      <p:cBhvr>
                                        <p:cTn id="15" dur="500" fill="hold"/>
                                        <p:tgtEl>
                                          <p:spTgt spid="18"/>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9"/>
                                        </p:tgtEl>
                                        <p:attrNameLst>
                                          <p:attrName>fillcolor</p:attrName>
                                        </p:attrNameLst>
                                      </p:cBhvr>
                                      <p:to>
                                        <a:srgbClr val="000000"/>
                                      </p:to>
                                    </p:animClr>
                                    <p:set>
                                      <p:cBhvr>
                                        <p:cTn id="18" dur="500" fill="hold"/>
                                        <p:tgtEl>
                                          <p:spTgt spid="19"/>
                                        </p:tgtEl>
                                        <p:attrNameLst>
                                          <p:attrName>fill.type</p:attrName>
                                        </p:attrNameLst>
                                      </p:cBhvr>
                                      <p:to>
                                        <p:strVal val="solid"/>
                                      </p:to>
                                    </p:set>
                                    <p:set>
                                      <p:cBhvr>
                                        <p:cTn id="19" dur="500" fill="hold"/>
                                        <p:tgtEl>
                                          <p:spTgt spid="19"/>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4"/>
                                        </p:tgtEl>
                                        <p:attrNameLst>
                                          <p:attrName>fillcolor</p:attrName>
                                        </p:attrNameLst>
                                      </p:cBhvr>
                                      <p:to>
                                        <a:srgbClr val="000000"/>
                                      </p:to>
                                    </p:animClr>
                                    <p:set>
                                      <p:cBhvr>
                                        <p:cTn id="22" dur="500" fill="hold"/>
                                        <p:tgtEl>
                                          <p:spTgt spid="14"/>
                                        </p:tgtEl>
                                        <p:attrNameLst>
                                          <p:attrName>fill.type</p:attrName>
                                        </p:attrNameLst>
                                      </p:cBhvr>
                                      <p:to>
                                        <p:strVal val="solid"/>
                                      </p:to>
                                    </p:set>
                                    <p:set>
                                      <p:cBhvr>
                                        <p:cTn id="23" dur="500" fill="hold"/>
                                        <p:tgtEl>
                                          <p:spTgt spid="14"/>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תפקידם של תאי החישה בגוף</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כל התשובות נכונות</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להוביל מים ומזון</a:t>
            </a:r>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לחוש חום, קור או כאב</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לבודד מחום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5978022" y="1551205"/>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85544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8"/>
                                        </p:tgtEl>
                                        <p:attrNameLst>
                                          <p:attrName>fillcolor</p:attrName>
                                        </p:attrNameLst>
                                      </p:cBhvr>
                                      <p:to>
                                        <a:srgbClr val="000000"/>
                                      </p:to>
                                    </p:animClr>
                                    <p:set>
                                      <p:cBhvr>
                                        <p:cTn id="14" dur="500" fill="hold"/>
                                        <p:tgtEl>
                                          <p:spTgt spid="18"/>
                                        </p:tgtEl>
                                        <p:attrNameLst>
                                          <p:attrName>fill.type</p:attrName>
                                        </p:attrNameLst>
                                      </p:cBhvr>
                                      <p:to>
                                        <p:strVal val="solid"/>
                                      </p:to>
                                    </p:set>
                                    <p:set>
                                      <p:cBhvr>
                                        <p:cTn id="15" dur="500" fill="hold"/>
                                        <p:tgtEl>
                                          <p:spTgt spid="18"/>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9"/>
                                        </p:tgtEl>
                                        <p:attrNameLst>
                                          <p:attrName>fillcolor</p:attrName>
                                        </p:attrNameLst>
                                      </p:cBhvr>
                                      <p:to>
                                        <a:srgbClr val="000000"/>
                                      </p:to>
                                    </p:animClr>
                                    <p:set>
                                      <p:cBhvr>
                                        <p:cTn id="18" dur="500" fill="hold"/>
                                        <p:tgtEl>
                                          <p:spTgt spid="19"/>
                                        </p:tgtEl>
                                        <p:attrNameLst>
                                          <p:attrName>fill.type</p:attrName>
                                        </p:attrNameLst>
                                      </p:cBhvr>
                                      <p:to>
                                        <p:strVal val="solid"/>
                                      </p:to>
                                    </p:set>
                                    <p:set>
                                      <p:cBhvr>
                                        <p:cTn id="19" dur="500" fill="hold"/>
                                        <p:tgtEl>
                                          <p:spTgt spid="19"/>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4"/>
                                        </p:tgtEl>
                                        <p:attrNameLst>
                                          <p:attrName>fillcolor</p:attrName>
                                        </p:attrNameLst>
                                      </p:cBhvr>
                                      <p:to>
                                        <a:srgbClr val="000000"/>
                                      </p:to>
                                    </p:animClr>
                                    <p:set>
                                      <p:cBhvr>
                                        <p:cTn id="22" dur="500" fill="hold"/>
                                        <p:tgtEl>
                                          <p:spTgt spid="14"/>
                                        </p:tgtEl>
                                        <p:attrNameLst>
                                          <p:attrName>fill.type</p:attrName>
                                        </p:attrNameLst>
                                      </p:cBhvr>
                                      <p:to>
                                        <p:strVal val="solid"/>
                                      </p:to>
                                    </p:set>
                                    <p:set>
                                      <p:cBhvr>
                                        <p:cTn id="23" dur="500" fill="hold"/>
                                        <p:tgtEl>
                                          <p:spTgt spid="14"/>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איזו מילה מתארת באופן המדויק ביותר את ההיפודרמיס</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מיותר</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שומני</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קשה</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שרירי</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1706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חושבים: מהי ה"גדר" בגופנו?</a:t>
            </a:r>
            <a:endParaRPr lang="he-IL" dirty="0"/>
          </a:p>
        </p:txBody>
      </p:sp>
      <p:sp>
        <p:nvSpPr>
          <p:cNvPr id="6" name="מלבן 5"/>
          <p:cNvSpPr/>
          <p:nvPr/>
        </p:nvSpPr>
        <p:spPr>
          <a:xfrm>
            <a:off x="2249715" y="2570333"/>
            <a:ext cx="7939314" cy="1446550"/>
          </a:xfrm>
          <a:prstGeom prst="rect">
            <a:avLst/>
          </a:prstGeom>
        </p:spPr>
        <p:txBody>
          <a:bodyPr wrap="square">
            <a:spAutoFit/>
          </a:bodyPr>
          <a:lstStyle/>
          <a:p>
            <a:pPr algn="ctr"/>
            <a:r>
              <a:rPr lang="he-IL" sz="4400" b="1" dirty="0" smtClean="0">
                <a:solidFill>
                  <a:schemeClr val="tx1"/>
                </a:solidFill>
              </a:rPr>
              <a:t>איזה חלק בגוף שלנו מפריד בין פנים הגוף ובין הסביבה החיצונית?</a:t>
            </a:r>
            <a:endParaRPr lang="he-IL" sz="4400" b="1" dirty="0">
              <a:solidFill>
                <a:schemeClr val="tx1"/>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0" y="460715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6036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איזו מילה מתארת באופן המדויק ביותר את ההיפודרמיס</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מיותר</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שומני</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קשה</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שרירי</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9032060" y="1651418"/>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213035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בשכבת הקרנית אנחנו מוצאים</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קרני שמש</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של דם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חיים</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מתים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703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7"/>
                                        </p:tgtEl>
                                        <p:attrNameLst>
                                          <p:attrName>fillcolor</p:attrName>
                                        </p:attrNameLst>
                                      </p:cBhvr>
                                      <p:to>
                                        <a:srgbClr val="000000"/>
                                      </p:to>
                                    </p:animClr>
                                    <p:set>
                                      <p:cBhvr>
                                        <p:cTn id="7" dur="750" fill="hold"/>
                                        <p:tgtEl>
                                          <p:spTgt spid="17"/>
                                        </p:tgtEl>
                                        <p:attrNameLst>
                                          <p:attrName>fill.type</p:attrName>
                                        </p:attrNameLst>
                                      </p:cBhvr>
                                      <p:to>
                                        <p:strVal val="solid"/>
                                      </p:to>
                                    </p:set>
                                    <p:set>
                                      <p:cBhvr>
                                        <p:cTn id="8"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7"/>
                                        </p:tgtEl>
                                        <p:attrNameLst>
                                          <p:attrName>fillcolor</p:attrName>
                                        </p:attrNameLst>
                                      </p:cBhvr>
                                      <p:to>
                                        <a:srgbClr val="000000"/>
                                      </p:to>
                                    </p:animClr>
                                    <p:set>
                                      <p:cBhvr>
                                        <p:cTn id="14" dur="500" fill="hold"/>
                                        <p:tgtEl>
                                          <p:spTgt spid="17"/>
                                        </p:tgtEl>
                                        <p:attrNameLst>
                                          <p:attrName>fill.type</p:attrName>
                                        </p:attrNameLst>
                                      </p:cBhvr>
                                      <p:to>
                                        <p:strVal val="solid"/>
                                      </p:to>
                                    </p:set>
                                    <p:set>
                                      <p:cBhvr>
                                        <p:cTn id="15" dur="500" fill="hold"/>
                                        <p:tgtEl>
                                          <p:spTgt spid="17"/>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4"/>
                                        </p:tgtEl>
                                        <p:attrNameLst>
                                          <p:attrName>fillcolor</p:attrName>
                                        </p:attrNameLst>
                                      </p:cBhvr>
                                      <p:to>
                                        <a:srgbClr val="000000"/>
                                      </p:to>
                                    </p:animClr>
                                    <p:set>
                                      <p:cBhvr>
                                        <p:cTn id="18" dur="500" fill="hold"/>
                                        <p:tgtEl>
                                          <p:spTgt spid="14"/>
                                        </p:tgtEl>
                                        <p:attrNameLst>
                                          <p:attrName>fill.type</p:attrName>
                                        </p:attrNameLst>
                                      </p:cBhvr>
                                      <p:to>
                                        <p:strVal val="solid"/>
                                      </p:to>
                                    </p:set>
                                    <p:set>
                                      <p:cBhvr>
                                        <p:cTn id="19" dur="5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9"/>
                                        </p:tgtEl>
                                        <p:attrNameLst>
                                          <p:attrName>fillcolor</p:attrName>
                                        </p:attrNameLst>
                                      </p:cBhvr>
                                      <p:to>
                                        <a:srgbClr val="000000"/>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9"/>
                                        </p:tgtEl>
                                        <p:attrNameLst>
                                          <p:attrName>fillcolor</p:attrName>
                                        </p:attrNameLst>
                                      </p:cBhvr>
                                      <p:to>
                                        <a:srgbClr val="000000"/>
                                      </p:to>
                                    </p:animClr>
                                    <p:set>
                                      <p:cBhvr>
                                        <p:cTn id="29" dur="750" fill="hold"/>
                                        <p:tgtEl>
                                          <p:spTgt spid="19"/>
                                        </p:tgtEl>
                                        <p:attrNameLst>
                                          <p:attrName>fill.type</p:attrName>
                                        </p:attrNameLst>
                                      </p:cBhvr>
                                      <p:to>
                                        <p:strVal val="solid"/>
                                      </p:to>
                                    </p:set>
                                    <p:set>
                                      <p:cBhvr>
                                        <p:cTn id="30"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4"/>
                                        </p:tgtEl>
                                        <p:attrNameLst>
                                          <p:attrName>fillcolor</p:attrName>
                                        </p:attrNameLst>
                                      </p:cBhvr>
                                      <p:to>
                                        <a:srgbClr val="000000"/>
                                      </p:to>
                                    </p:animClr>
                                    <p:set>
                                      <p:cBhvr>
                                        <p:cTn id="36" dur="750" fill="hold"/>
                                        <p:tgtEl>
                                          <p:spTgt spid="14"/>
                                        </p:tgtEl>
                                        <p:attrNameLst>
                                          <p:attrName>fill.type</p:attrName>
                                        </p:attrNameLst>
                                      </p:cBhvr>
                                      <p:to>
                                        <p:strVal val="solid"/>
                                      </p:to>
                                    </p:set>
                                    <p:set>
                                      <p:cBhvr>
                                        <p:cTn id="37"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בשכבת הקרנית אנחנו מוצאים</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קרני שמש</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של דם</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חיים</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תאים מתים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3043287" y="1753509"/>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10934030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7"/>
                                        </p:tgtEl>
                                        <p:attrNameLst>
                                          <p:attrName>fillcolor</p:attrName>
                                        </p:attrNameLst>
                                      </p:cBhvr>
                                      <p:to>
                                        <a:srgbClr val="000000"/>
                                      </p:to>
                                    </p:animClr>
                                    <p:set>
                                      <p:cBhvr>
                                        <p:cTn id="7" dur="750" fill="hold"/>
                                        <p:tgtEl>
                                          <p:spTgt spid="17"/>
                                        </p:tgtEl>
                                        <p:attrNameLst>
                                          <p:attrName>fill.type</p:attrName>
                                        </p:attrNameLst>
                                      </p:cBhvr>
                                      <p:to>
                                        <p:strVal val="solid"/>
                                      </p:to>
                                    </p:set>
                                    <p:set>
                                      <p:cBhvr>
                                        <p:cTn id="8"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2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500" fill="hold"/>
                                        <p:tgtEl>
                                          <p:spTgt spid="17"/>
                                        </p:tgtEl>
                                        <p:attrNameLst>
                                          <p:attrName>fillcolor</p:attrName>
                                        </p:attrNameLst>
                                      </p:cBhvr>
                                      <p:to>
                                        <a:srgbClr val="000000"/>
                                      </p:to>
                                    </p:animClr>
                                    <p:set>
                                      <p:cBhvr>
                                        <p:cTn id="14" dur="500" fill="hold"/>
                                        <p:tgtEl>
                                          <p:spTgt spid="17"/>
                                        </p:tgtEl>
                                        <p:attrNameLst>
                                          <p:attrName>fill.type</p:attrName>
                                        </p:attrNameLst>
                                      </p:cBhvr>
                                      <p:to>
                                        <p:strVal val="solid"/>
                                      </p:to>
                                    </p:set>
                                    <p:set>
                                      <p:cBhvr>
                                        <p:cTn id="15" dur="500" fill="hold"/>
                                        <p:tgtEl>
                                          <p:spTgt spid="17"/>
                                        </p:tgtEl>
                                        <p:attrNameLst>
                                          <p:attrName>fill.on</p:attrName>
                                        </p:attrNameLst>
                                      </p:cBhvr>
                                      <p:to>
                                        <p:strVal val="true"/>
                                      </p:to>
                                    </p:set>
                                  </p:childTnLst>
                                </p:cTn>
                              </p:par>
                              <p:par>
                                <p:cTn id="16" presetID="1" presetClass="emph" presetSubtype="2" fill="hold" nodeType="withEffect">
                                  <p:stCondLst>
                                    <p:cond delay="0"/>
                                  </p:stCondLst>
                                  <p:childTnLst>
                                    <p:animClr clrSpc="rgb" dir="cw">
                                      <p:cBhvr>
                                        <p:cTn id="17" dur="500" fill="hold"/>
                                        <p:tgtEl>
                                          <p:spTgt spid="14"/>
                                        </p:tgtEl>
                                        <p:attrNameLst>
                                          <p:attrName>fillcolor</p:attrName>
                                        </p:attrNameLst>
                                      </p:cBhvr>
                                      <p:to>
                                        <a:srgbClr val="000000"/>
                                      </p:to>
                                    </p:animClr>
                                    <p:set>
                                      <p:cBhvr>
                                        <p:cTn id="18" dur="500" fill="hold"/>
                                        <p:tgtEl>
                                          <p:spTgt spid="14"/>
                                        </p:tgtEl>
                                        <p:attrNameLst>
                                          <p:attrName>fill.type</p:attrName>
                                        </p:attrNameLst>
                                      </p:cBhvr>
                                      <p:to>
                                        <p:strVal val="solid"/>
                                      </p:to>
                                    </p:set>
                                    <p:set>
                                      <p:cBhvr>
                                        <p:cTn id="19" dur="500" fill="hold"/>
                                        <p:tgtEl>
                                          <p:spTgt spid="14"/>
                                        </p:tgtEl>
                                        <p:attrNameLst>
                                          <p:attrName>fill.on</p:attrName>
                                        </p:attrNameLst>
                                      </p:cBhvr>
                                      <p:to>
                                        <p:strVal val="true"/>
                                      </p:to>
                                    </p:set>
                                  </p:childTnLst>
                                </p:cTn>
                              </p:par>
                              <p:par>
                                <p:cTn id="20" presetID="1" presetClass="emph" presetSubtype="2" fill="hold" nodeType="withEffect">
                                  <p:stCondLst>
                                    <p:cond delay="0"/>
                                  </p:stCondLst>
                                  <p:childTnLst>
                                    <p:animClr clrSpc="rgb" dir="cw">
                                      <p:cBhvr>
                                        <p:cTn id="21" dur="500" fill="hold"/>
                                        <p:tgtEl>
                                          <p:spTgt spid="19"/>
                                        </p:tgtEl>
                                        <p:attrNameLst>
                                          <p:attrName>fillcolor</p:attrName>
                                        </p:attrNameLst>
                                      </p:cBhvr>
                                      <p:to>
                                        <a:srgbClr val="000000"/>
                                      </p:to>
                                    </p:animClr>
                                    <p:set>
                                      <p:cBhvr>
                                        <p:cTn id="22" dur="500" fill="hold"/>
                                        <p:tgtEl>
                                          <p:spTgt spid="19"/>
                                        </p:tgtEl>
                                        <p:attrNameLst>
                                          <p:attrName>fill.type</p:attrName>
                                        </p:attrNameLst>
                                      </p:cBhvr>
                                      <p:to>
                                        <p:strVal val="solid"/>
                                      </p:to>
                                    </p:set>
                                    <p:set>
                                      <p:cBhvr>
                                        <p:cTn id="23" dur="5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9"/>
                                        </p:tgtEl>
                                        <p:attrNameLst>
                                          <p:attrName>fillcolor</p:attrName>
                                        </p:attrNameLst>
                                      </p:cBhvr>
                                      <p:to>
                                        <a:srgbClr val="000000"/>
                                      </p:to>
                                    </p:animClr>
                                    <p:set>
                                      <p:cBhvr>
                                        <p:cTn id="29" dur="750" fill="hold"/>
                                        <p:tgtEl>
                                          <p:spTgt spid="19"/>
                                        </p:tgtEl>
                                        <p:attrNameLst>
                                          <p:attrName>fill.type</p:attrName>
                                        </p:attrNameLst>
                                      </p:cBhvr>
                                      <p:to>
                                        <p:strVal val="solid"/>
                                      </p:to>
                                    </p:set>
                                    <p:set>
                                      <p:cBhvr>
                                        <p:cTn id="30"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4"/>
                                        </p:tgtEl>
                                        <p:attrNameLst>
                                          <p:attrName>fillcolor</p:attrName>
                                        </p:attrNameLst>
                                      </p:cBhvr>
                                      <p:to>
                                        <a:srgbClr val="000000"/>
                                      </p:to>
                                    </p:animClr>
                                    <p:set>
                                      <p:cBhvr>
                                        <p:cTn id="36" dur="750" fill="hold"/>
                                        <p:tgtEl>
                                          <p:spTgt spid="14"/>
                                        </p:tgtEl>
                                        <p:attrNameLst>
                                          <p:attrName>fill.type</p:attrName>
                                        </p:attrNameLst>
                                      </p:cBhvr>
                                      <p:to>
                                        <p:strVal val="solid"/>
                                      </p:to>
                                    </p:set>
                                    <p:set>
                                      <p:cBhvr>
                                        <p:cTn id="37"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30554" y="476673"/>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מה מספקים כלי הדם בעור?</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חום ולחות</a:t>
            </a:r>
            <a:endParaRPr lang="he-IL" sz="3200" dirty="0"/>
          </a:p>
        </p:txBody>
      </p:sp>
      <p:sp>
        <p:nvSpPr>
          <p:cNvPr id="8" name="מלבן מעוגל 7"/>
          <p:cNvSpPr/>
          <p:nvPr/>
        </p:nvSpPr>
        <p:spPr>
          <a:xfrm rot="437659">
            <a:off x="8640287" y="2360489"/>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חמצן וחומרי מזון</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הגנה ממזיקים</a:t>
            </a:r>
            <a:endParaRPr lang="he-IL" sz="3200" dirty="0"/>
          </a:p>
        </p:txBody>
      </p:sp>
      <p:sp>
        <p:nvSpPr>
          <p:cNvPr id="7" name="אליפסה 6"/>
          <p:cNvSpPr/>
          <p:nvPr/>
        </p:nvSpPr>
        <p:spPr>
          <a:xfrm>
            <a:off x="-417295"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בידוד מחום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4252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30554" y="476673"/>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מה מספקים כלי הדם בעור?</a:t>
            </a:r>
            <a:endParaRPr lang="he-IL" sz="3200" dirty="0"/>
          </a:p>
        </p:txBody>
      </p:sp>
      <p:sp>
        <p:nvSpPr>
          <p:cNvPr id="5" name="מלבן מעוגל 4"/>
          <p:cNvSpPr/>
          <p:nvPr/>
        </p:nvSpPr>
        <p:spPr>
          <a:xfrm>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חום ולחות</a:t>
            </a:r>
            <a:endParaRPr lang="he-IL" sz="3200" dirty="0"/>
          </a:p>
        </p:txBody>
      </p:sp>
      <p:sp>
        <p:nvSpPr>
          <p:cNvPr id="8" name="מלבן מעוגל 7"/>
          <p:cNvSpPr/>
          <p:nvPr/>
        </p:nvSpPr>
        <p:spPr>
          <a:xfrm rot="437659">
            <a:off x="8640287" y="2360489"/>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חמצן וחומרי מזון</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הגנה ממזיקים</a:t>
            </a:r>
            <a:endParaRPr lang="he-IL" sz="3200" dirty="0"/>
          </a:p>
        </p:txBody>
      </p:sp>
      <p:sp>
        <p:nvSpPr>
          <p:cNvPr id="7" name="אליפסה 6"/>
          <p:cNvSpPr/>
          <p:nvPr/>
        </p:nvSpPr>
        <p:spPr>
          <a:xfrm>
            <a:off x="-417295"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בידוד מחום</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8624337" y="1853119"/>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2045553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500" fill="hold"/>
                                        <p:tgtEl>
                                          <p:spTgt spid="17"/>
                                        </p:tgtEl>
                                        <p:attrNameLst>
                                          <p:attrName>fillcolor</p:attrName>
                                        </p:attrNameLst>
                                      </p:cBhvr>
                                      <p:to>
                                        <a:srgbClr val="000000"/>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500" fill="hold"/>
                                        <p:tgtEl>
                                          <p:spTgt spid="18"/>
                                        </p:tgtEl>
                                        <p:attrNameLst>
                                          <p:attrName>fillcolor</p:attrName>
                                        </p:attrNameLst>
                                      </p:cBhvr>
                                      <p:to>
                                        <a:srgbClr val="000000"/>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00000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afterEffect">
                                  <p:stCondLst>
                                    <p:cond delay="0"/>
                                  </p:stCondLst>
                                  <p:childTnLst>
                                    <p:animClr clrSpc="rgb" dir="cw">
                                      <p:cBhvr>
                                        <p:cTn id="21" dur="750" fill="hold"/>
                                        <p:tgtEl>
                                          <p:spTgt spid="17"/>
                                        </p:tgtEl>
                                        <p:attrNameLst>
                                          <p:attrName>fillcolor</p:attrName>
                                        </p:attrNameLst>
                                      </p:cBhvr>
                                      <p:to>
                                        <a:srgbClr val="000000"/>
                                      </p:to>
                                    </p:animClr>
                                    <p:set>
                                      <p:cBhvr>
                                        <p:cTn id="22" dur="750" fill="hold"/>
                                        <p:tgtEl>
                                          <p:spTgt spid="17"/>
                                        </p:tgtEl>
                                        <p:attrNameLst>
                                          <p:attrName>fill.type</p:attrName>
                                        </p:attrNameLst>
                                      </p:cBhvr>
                                      <p:to>
                                        <p:strVal val="solid"/>
                                      </p:to>
                                    </p:set>
                                    <p:set>
                                      <p:cBhvr>
                                        <p:cTn id="23"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750" fill="hold"/>
                                        <p:tgtEl>
                                          <p:spTgt spid="18"/>
                                        </p:tgtEl>
                                        <p:attrNameLst>
                                          <p:attrName>fillcolor</p:attrName>
                                        </p:attrNameLst>
                                      </p:cBhvr>
                                      <p:to>
                                        <a:srgbClr val="000000"/>
                                      </p:to>
                                    </p:animClr>
                                    <p:set>
                                      <p:cBhvr>
                                        <p:cTn id="29" dur="750" fill="hold"/>
                                        <p:tgtEl>
                                          <p:spTgt spid="18"/>
                                        </p:tgtEl>
                                        <p:attrNameLst>
                                          <p:attrName>fill.type</p:attrName>
                                        </p:attrNameLst>
                                      </p:cBhvr>
                                      <p:to>
                                        <p:strVal val="solid"/>
                                      </p:to>
                                    </p:set>
                                    <p:set>
                                      <p:cBhvr>
                                        <p:cTn id="30"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750" fill="hold"/>
                                        <p:tgtEl>
                                          <p:spTgt spid="19"/>
                                        </p:tgtEl>
                                        <p:attrNameLst>
                                          <p:attrName>fillcolor</p:attrName>
                                        </p:attrNameLst>
                                      </p:cBhvr>
                                      <p:to>
                                        <a:srgbClr val="000000"/>
                                      </p:to>
                                    </p:animClr>
                                    <p:set>
                                      <p:cBhvr>
                                        <p:cTn id="36" dur="750" fill="hold"/>
                                        <p:tgtEl>
                                          <p:spTgt spid="19"/>
                                        </p:tgtEl>
                                        <p:attrNameLst>
                                          <p:attrName>fill.type</p:attrName>
                                        </p:attrNameLst>
                                      </p:cBhvr>
                                      <p:to>
                                        <p:strVal val="solid"/>
                                      </p:to>
                                    </p:set>
                                    <p:set>
                                      <p:cBhvr>
                                        <p:cTn id="37" dur="750" fill="hold"/>
                                        <p:tgtEl>
                                          <p:spTgt spid="19"/>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תפקיד הזיעה הוא:</a:t>
            </a:r>
            <a:endParaRPr lang="he-IL" sz="3200" dirty="0"/>
          </a:p>
        </p:txBody>
      </p:sp>
      <p:sp>
        <p:nvSpPr>
          <p:cNvPr id="5" name="מלבן מעוגל 4"/>
          <p:cNvSpPr/>
          <p:nvPr/>
        </p:nvSpPr>
        <p:spPr>
          <a:xfrm rot="21352136">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קירור הגוף</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חימום הגוף</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להעניק מים לגוף</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להוריד במשקל</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9959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750" fill="hold"/>
                                        <p:tgtEl>
                                          <p:spTgt spid="17"/>
                                        </p:tgtEl>
                                        <p:attrNameLst>
                                          <p:attrName>fillcolor</p:attrName>
                                        </p:attrNameLst>
                                      </p:cBhvr>
                                      <p:to>
                                        <a:srgbClr val="000000"/>
                                      </p:to>
                                    </p:animClr>
                                    <p:set>
                                      <p:cBhvr>
                                        <p:cTn id="14" dur="750" fill="hold"/>
                                        <p:tgtEl>
                                          <p:spTgt spid="17"/>
                                        </p:tgtEl>
                                        <p:attrNameLst>
                                          <p:attrName>fill.type</p:attrName>
                                        </p:attrNameLst>
                                      </p:cBhvr>
                                      <p:to>
                                        <p:strVal val="solid"/>
                                      </p:to>
                                    </p:set>
                                    <p:set>
                                      <p:cBhvr>
                                        <p:cTn id="15"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afterEffect">
                                  <p:stCondLst>
                                    <p:cond delay="0"/>
                                  </p:stCondLst>
                                  <p:childTnLst>
                                    <p:animClr clrSpc="rgb" dir="cw">
                                      <p:cBhvr>
                                        <p:cTn id="20" dur="750" fill="hold"/>
                                        <p:tgtEl>
                                          <p:spTgt spid="18"/>
                                        </p:tgtEl>
                                        <p:attrNameLst>
                                          <p:attrName>fillcolor</p:attrName>
                                        </p:attrNameLst>
                                      </p:cBhvr>
                                      <p:to>
                                        <a:srgbClr val="000000"/>
                                      </p:to>
                                    </p:animClr>
                                    <p:set>
                                      <p:cBhvr>
                                        <p:cTn id="21" dur="750" fill="hold"/>
                                        <p:tgtEl>
                                          <p:spTgt spid="18"/>
                                        </p:tgtEl>
                                        <p:attrNameLst>
                                          <p:attrName>fill.type</p:attrName>
                                        </p:attrNameLst>
                                      </p:cBhvr>
                                      <p:to>
                                        <p:strVal val="solid"/>
                                      </p:to>
                                    </p:set>
                                    <p:set>
                                      <p:cBhvr>
                                        <p:cTn id="22"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17"/>
                                        </p:tgtEl>
                                        <p:attrNameLst>
                                          <p:attrName>fillcolor</p:attrName>
                                        </p:attrNameLst>
                                      </p:cBhvr>
                                      <p:to>
                                        <a:srgbClr val="000000"/>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500" fill="hold"/>
                                        <p:tgtEl>
                                          <p:spTgt spid="18"/>
                                        </p:tgtEl>
                                        <p:attrNameLst>
                                          <p:attrName>fillcolor</p:attrName>
                                        </p:attrNameLst>
                                      </p:cBhvr>
                                      <p:to>
                                        <a:srgbClr val="00000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500" fill="hold"/>
                                        <p:tgtEl>
                                          <p:spTgt spid="14"/>
                                        </p:tgtEl>
                                        <p:attrNameLst>
                                          <p:attrName>fillcolor</p:attrName>
                                        </p:attrNameLst>
                                      </p:cBhvr>
                                      <p:to>
                                        <a:srgbClr val="000000"/>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p:cNvSpPr/>
          <p:nvPr/>
        </p:nvSpPr>
        <p:spPr>
          <a:xfrm>
            <a:off x="175179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p:cNvSpPr/>
          <p:nvPr/>
        </p:nvSpPr>
        <p:spPr>
          <a:xfrm>
            <a:off x="10065060" y="3361687"/>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p:cNvSpPr/>
          <p:nvPr/>
        </p:nvSpPr>
        <p:spPr>
          <a:xfrm>
            <a:off x="4672038" y="3159986"/>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p:cNvSpPr/>
          <p:nvPr/>
        </p:nvSpPr>
        <p:spPr>
          <a:xfrm>
            <a:off x="7320952" y="3126389"/>
            <a:ext cx="195585" cy="3308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אליפסה 14"/>
          <p:cNvSpPr/>
          <p:nvPr/>
        </p:nvSpPr>
        <p:spPr>
          <a:xfrm>
            <a:off x="-2805944" y="3320038"/>
            <a:ext cx="17685455" cy="4535112"/>
          </a:xfrm>
          <a:custGeom>
            <a:avLst/>
            <a:gdLst>
              <a:gd name="connsiteX0" fmla="*/ 0 w 12097344"/>
              <a:gd name="connsiteY0" fmla="*/ 2267182 h 4534363"/>
              <a:gd name="connsiteX1" fmla="*/ 6048672 w 12097344"/>
              <a:gd name="connsiteY1" fmla="*/ 0 h 4534363"/>
              <a:gd name="connsiteX2" fmla="*/ 12097344 w 12097344"/>
              <a:gd name="connsiteY2" fmla="*/ 2267182 h 4534363"/>
              <a:gd name="connsiteX3" fmla="*/ 6048672 w 12097344"/>
              <a:gd name="connsiteY3" fmla="*/ 4534364 h 4534363"/>
              <a:gd name="connsiteX4" fmla="*/ 0 w 12097344"/>
              <a:gd name="connsiteY4" fmla="*/ 2267182 h 4534363"/>
              <a:gd name="connsiteX0" fmla="*/ 626662 w 12724006"/>
              <a:gd name="connsiteY0" fmla="*/ 2298227 h 4565409"/>
              <a:gd name="connsiteX1" fmla="*/ 873969 w 12724006"/>
              <a:gd name="connsiteY1" fmla="*/ 1067772 h 4565409"/>
              <a:gd name="connsiteX2" fmla="*/ 6675334 w 12724006"/>
              <a:gd name="connsiteY2" fmla="*/ 31045 h 4565409"/>
              <a:gd name="connsiteX3" fmla="*/ 12724006 w 12724006"/>
              <a:gd name="connsiteY3" fmla="*/ 2298227 h 4565409"/>
              <a:gd name="connsiteX4" fmla="*/ 6675334 w 12724006"/>
              <a:gd name="connsiteY4" fmla="*/ 4565409 h 4565409"/>
              <a:gd name="connsiteX5" fmla="*/ 626662 w 12724006"/>
              <a:gd name="connsiteY5" fmla="*/ 2298227 h 4565409"/>
              <a:gd name="connsiteX0" fmla="*/ 626662 w 12962375"/>
              <a:gd name="connsiteY0" fmla="*/ 2271134 h 4538316"/>
              <a:gd name="connsiteX1" fmla="*/ 873969 w 12962375"/>
              <a:gd name="connsiteY1" fmla="*/ 1040679 h 4538316"/>
              <a:gd name="connsiteX2" fmla="*/ 6675334 w 12962375"/>
              <a:gd name="connsiteY2" fmla="*/ 3952 h 4538316"/>
              <a:gd name="connsiteX3" fmla="*/ 11632280 w 12962375"/>
              <a:gd name="connsiteY3" fmla="*/ 747168 h 4538316"/>
              <a:gd name="connsiteX4" fmla="*/ 12724006 w 12962375"/>
              <a:gd name="connsiteY4" fmla="*/ 2271134 h 4538316"/>
              <a:gd name="connsiteX5" fmla="*/ 6675334 w 12962375"/>
              <a:gd name="connsiteY5" fmla="*/ 4538316 h 4538316"/>
              <a:gd name="connsiteX6" fmla="*/ 626662 w 12962375"/>
              <a:gd name="connsiteY6" fmla="*/ 2271134 h 4538316"/>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2680191 w 12962375"/>
              <a:gd name="connsiteY2" fmla="*/ 498118 h 4537623"/>
              <a:gd name="connsiteX3" fmla="*/ 6675334 w 12962375"/>
              <a:gd name="connsiteY3" fmla="*/ 3259 h 4537623"/>
              <a:gd name="connsiteX4" fmla="*/ 11632280 w 12962375"/>
              <a:gd name="connsiteY4" fmla="*/ 746475 h 4537623"/>
              <a:gd name="connsiteX5" fmla="*/ 12724006 w 12962375"/>
              <a:gd name="connsiteY5" fmla="*/ 2270441 h 4537623"/>
              <a:gd name="connsiteX6" fmla="*/ 6675334 w 12962375"/>
              <a:gd name="connsiteY6" fmla="*/ 4537623 h 4537623"/>
              <a:gd name="connsiteX7" fmla="*/ 626662 w 12962375"/>
              <a:gd name="connsiteY7" fmla="*/ 2270441 h 4537623"/>
              <a:gd name="connsiteX0" fmla="*/ 626662 w 12962375"/>
              <a:gd name="connsiteY0" fmla="*/ 2270441 h 4537623"/>
              <a:gd name="connsiteX1" fmla="*/ 873969 w 12962375"/>
              <a:gd name="connsiteY1" fmla="*/ 1039986 h 4537623"/>
              <a:gd name="connsiteX2" fmla="*/ 828814 w 12962375"/>
              <a:gd name="connsiteY2" fmla="*/ 1344785 h 4537623"/>
              <a:gd name="connsiteX3" fmla="*/ 2680191 w 12962375"/>
              <a:gd name="connsiteY3" fmla="*/ 498118 h 4537623"/>
              <a:gd name="connsiteX4" fmla="*/ 6675334 w 12962375"/>
              <a:gd name="connsiteY4" fmla="*/ 3259 h 4537623"/>
              <a:gd name="connsiteX5" fmla="*/ 11632280 w 12962375"/>
              <a:gd name="connsiteY5" fmla="*/ 746475 h 4537623"/>
              <a:gd name="connsiteX6" fmla="*/ 12724006 w 12962375"/>
              <a:gd name="connsiteY6" fmla="*/ 2270441 h 4537623"/>
              <a:gd name="connsiteX7" fmla="*/ 6675334 w 12962375"/>
              <a:gd name="connsiteY7" fmla="*/ 4537623 h 4537623"/>
              <a:gd name="connsiteX8" fmla="*/ 626662 w 12962375"/>
              <a:gd name="connsiteY8" fmla="*/ 2270441 h 4537623"/>
              <a:gd name="connsiteX0" fmla="*/ 626662 w 13264091"/>
              <a:gd name="connsiteY0" fmla="*/ 2270441 h 4537623"/>
              <a:gd name="connsiteX1" fmla="*/ 873969 w 13264091"/>
              <a:gd name="connsiteY1" fmla="*/ 1039986 h 4537623"/>
              <a:gd name="connsiteX2" fmla="*/ 828814 w 13264091"/>
              <a:gd name="connsiteY2" fmla="*/ 1344785 h 4537623"/>
              <a:gd name="connsiteX3" fmla="*/ 2680191 w 13264091"/>
              <a:gd name="connsiteY3" fmla="*/ 498118 h 4537623"/>
              <a:gd name="connsiteX4" fmla="*/ 6675334 w 13264091"/>
              <a:gd name="connsiteY4" fmla="*/ 3259 h 4537623"/>
              <a:gd name="connsiteX5" fmla="*/ 11632280 w 13264091"/>
              <a:gd name="connsiteY5" fmla="*/ 746475 h 4537623"/>
              <a:gd name="connsiteX6" fmla="*/ 12986947 w 13264091"/>
              <a:gd name="connsiteY6" fmla="*/ 1412518 h 4537623"/>
              <a:gd name="connsiteX7" fmla="*/ 12724006 w 13264091"/>
              <a:gd name="connsiteY7" fmla="*/ 2270441 h 4537623"/>
              <a:gd name="connsiteX8" fmla="*/ 6675334 w 13264091"/>
              <a:gd name="connsiteY8" fmla="*/ 4537623 h 4537623"/>
              <a:gd name="connsiteX9" fmla="*/ 626662 w 13264091"/>
              <a:gd name="connsiteY9" fmla="*/ 2270441 h 4537623"/>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8412 h 4535594"/>
              <a:gd name="connsiteX1" fmla="*/ 873969 w 13264091"/>
              <a:gd name="connsiteY1" fmla="*/ 1037957 h 4535594"/>
              <a:gd name="connsiteX2" fmla="*/ 828814 w 13264091"/>
              <a:gd name="connsiteY2" fmla="*/ 1342756 h 4535594"/>
              <a:gd name="connsiteX3" fmla="*/ 2680191 w 13264091"/>
              <a:gd name="connsiteY3" fmla="*/ 496089 h 4535594"/>
              <a:gd name="connsiteX4" fmla="*/ 6675334 w 13264091"/>
              <a:gd name="connsiteY4" fmla="*/ 1230 h 4535594"/>
              <a:gd name="connsiteX5" fmla="*/ 11677436 w 13264091"/>
              <a:gd name="connsiteY5" fmla="*/ 642845 h 4535594"/>
              <a:gd name="connsiteX6" fmla="*/ 11632280 w 13264091"/>
              <a:gd name="connsiteY6" fmla="*/ 744446 h 4535594"/>
              <a:gd name="connsiteX7" fmla="*/ 12986947 w 13264091"/>
              <a:gd name="connsiteY7" fmla="*/ 1410489 h 4535594"/>
              <a:gd name="connsiteX8" fmla="*/ 12724006 w 13264091"/>
              <a:gd name="connsiteY8" fmla="*/ 2268412 h 4535594"/>
              <a:gd name="connsiteX9" fmla="*/ 6675334 w 13264091"/>
              <a:gd name="connsiteY9" fmla="*/ 4535594 h 4535594"/>
              <a:gd name="connsiteX10" fmla="*/ 626662 w 13264091"/>
              <a:gd name="connsiteY10" fmla="*/ 2268412 h 4535594"/>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32280 w 13264091"/>
              <a:gd name="connsiteY6" fmla="*/ 743964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2027391 w 13264091"/>
              <a:gd name="connsiteY6" fmla="*/ 777831 h 4535112"/>
              <a:gd name="connsiteX7" fmla="*/ 12986947 w 13264091"/>
              <a:gd name="connsiteY7" fmla="*/ 1410007 h 4535112"/>
              <a:gd name="connsiteX8" fmla="*/ 12724006 w 13264091"/>
              <a:gd name="connsiteY8" fmla="*/ 2267930 h 4535112"/>
              <a:gd name="connsiteX9" fmla="*/ 6675334 w 13264091"/>
              <a:gd name="connsiteY9" fmla="*/ 4535112 h 4535112"/>
              <a:gd name="connsiteX10" fmla="*/ 626662 w 13264091"/>
              <a:gd name="connsiteY10" fmla="*/ 2267930 h 4535112"/>
              <a:gd name="connsiteX0" fmla="*/ 626662 w 13264091"/>
              <a:gd name="connsiteY0" fmla="*/ 2267930 h 4535112"/>
              <a:gd name="connsiteX1" fmla="*/ 873969 w 13264091"/>
              <a:gd name="connsiteY1" fmla="*/ 1037475 h 4535112"/>
              <a:gd name="connsiteX2" fmla="*/ 828814 w 13264091"/>
              <a:gd name="connsiteY2" fmla="*/ 1342274 h 4535112"/>
              <a:gd name="connsiteX3" fmla="*/ 2680191 w 13264091"/>
              <a:gd name="connsiteY3" fmla="*/ 495607 h 4535112"/>
              <a:gd name="connsiteX4" fmla="*/ 6675334 w 13264091"/>
              <a:gd name="connsiteY4" fmla="*/ 748 h 4535112"/>
              <a:gd name="connsiteX5" fmla="*/ 11429080 w 13264091"/>
              <a:gd name="connsiteY5" fmla="*/ 608496 h 4535112"/>
              <a:gd name="connsiteX6" fmla="*/ 11643569 w 13264091"/>
              <a:gd name="connsiteY6" fmla="*/ 732673 h 4535112"/>
              <a:gd name="connsiteX7" fmla="*/ 12027391 w 13264091"/>
              <a:gd name="connsiteY7" fmla="*/ 777831 h 4535112"/>
              <a:gd name="connsiteX8" fmla="*/ 12986947 w 13264091"/>
              <a:gd name="connsiteY8" fmla="*/ 1410007 h 4535112"/>
              <a:gd name="connsiteX9" fmla="*/ 12724006 w 13264091"/>
              <a:gd name="connsiteY9" fmla="*/ 2267930 h 4535112"/>
              <a:gd name="connsiteX10" fmla="*/ 6675334 w 13264091"/>
              <a:gd name="connsiteY10" fmla="*/ 4535112 h 4535112"/>
              <a:gd name="connsiteX11" fmla="*/ 626662 w 13264091"/>
              <a:gd name="connsiteY11" fmla="*/ 2267930 h 453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64091" h="4535112">
                <a:moveTo>
                  <a:pt x="626662" y="2267930"/>
                </a:moveTo>
                <a:cubicBezTo>
                  <a:pt x="-340232" y="1684991"/>
                  <a:pt x="-134143" y="1415339"/>
                  <a:pt x="873969" y="1037475"/>
                </a:cubicBezTo>
                <a:cubicBezTo>
                  <a:pt x="988565" y="794769"/>
                  <a:pt x="527777" y="1432585"/>
                  <a:pt x="828814" y="1342274"/>
                </a:cubicBezTo>
                <a:cubicBezTo>
                  <a:pt x="1129851" y="1251963"/>
                  <a:pt x="1786675" y="630765"/>
                  <a:pt x="2680191" y="495607"/>
                </a:cubicBezTo>
                <a:cubicBezTo>
                  <a:pt x="3647085" y="322819"/>
                  <a:pt x="5217186" y="-18067"/>
                  <a:pt x="6675334" y="748"/>
                </a:cubicBezTo>
                <a:cubicBezTo>
                  <a:pt x="8133482" y="19563"/>
                  <a:pt x="10602922" y="501560"/>
                  <a:pt x="11429080" y="608496"/>
                </a:cubicBezTo>
                <a:cubicBezTo>
                  <a:pt x="12255238" y="715432"/>
                  <a:pt x="11543851" y="704451"/>
                  <a:pt x="11643569" y="732673"/>
                </a:cubicBezTo>
                <a:cubicBezTo>
                  <a:pt x="11743288" y="760896"/>
                  <a:pt x="11801613" y="649890"/>
                  <a:pt x="12027391" y="777831"/>
                </a:cubicBezTo>
                <a:cubicBezTo>
                  <a:pt x="12253169" y="905772"/>
                  <a:pt x="12804993" y="1156013"/>
                  <a:pt x="12986947" y="1410007"/>
                </a:cubicBezTo>
                <a:cubicBezTo>
                  <a:pt x="13168901" y="1664001"/>
                  <a:pt x="13623541" y="1671820"/>
                  <a:pt x="12724006" y="2267930"/>
                </a:cubicBezTo>
                <a:cubicBezTo>
                  <a:pt x="11824471" y="2864040"/>
                  <a:pt x="10015923" y="4535112"/>
                  <a:pt x="6675334" y="4535112"/>
                </a:cubicBezTo>
                <a:cubicBezTo>
                  <a:pt x="3334745" y="4535112"/>
                  <a:pt x="1593556" y="2850870"/>
                  <a:pt x="626662" y="2267930"/>
                </a:cubicBezTo>
                <a:close/>
              </a:path>
            </a:pathLst>
          </a:custGeom>
          <a:ln/>
        </p:spPr>
        <p:style>
          <a:lnRef idx="0">
            <a:schemeClr val="accent5"/>
          </a:lnRef>
          <a:fillRef idx="3">
            <a:schemeClr val="accent5"/>
          </a:fillRef>
          <a:effectRef idx="3">
            <a:schemeClr val="accent5"/>
          </a:effectRef>
          <a:fontRef idx="minor">
            <a:schemeClr val="lt1"/>
          </a:fontRef>
        </p:style>
        <p:txBody>
          <a:bodyPr rtlCol="1" anchor="ctr"/>
          <a:lstStyle/>
          <a:p>
            <a:pPr algn="ctr"/>
            <a:endParaRPr lang="he-IL"/>
          </a:p>
        </p:txBody>
      </p:sp>
      <p:sp>
        <p:nvSpPr>
          <p:cNvPr id="3" name="מלבן מעוגל 2"/>
          <p:cNvSpPr/>
          <p:nvPr/>
        </p:nvSpPr>
        <p:spPr>
          <a:xfrm>
            <a:off x="2115122" y="548681"/>
            <a:ext cx="7934505" cy="1445543"/>
          </a:xfrm>
          <a:prstGeom prst="roundRect">
            <a:avLst/>
          </a:prstGeom>
        </p:spPr>
        <p:style>
          <a:lnRef idx="1">
            <a:schemeClr val="accent6"/>
          </a:lnRef>
          <a:fillRef idx="3">
            <a:schemeClr val="accent6"/>
          </a:fillRef>
          <a:effectRef idx="2">
            <a:schemeClr val="accent6"/>
          </a:effectRef>
          <a:fontRef idx="minor">
            <a:schemeClr val="lt1"/>
          </a:fontRef>
        </p:style>
        <p:txBody>
          <a:bodyPr rtlCol="1" anchor="ctr"/>
          <a:lstStyle/>
          <a:p>
            <a:pPr algn="ctr"/>
            <a:r>
              <a:rPr lang="he-IL" sz="3200" dirty="0" smtClean="0"/>
              <a:t>תפקיד הזיעה הוא:</a:t>
            </a:r>
            <a:endParaRPr lang="he-IL" sz="3200" dirty="0"/>
          </a:p>
        </p:txBody>
      </p:sp>
      <p:sp>
        <p:nvSpPr>
          <p:cNvPr id="5" name="מלבן מעוגל 4"/>
          <p:cNvSpPr/>
          <p:nvPr/>
        </p:nvSpPr>
        <p:spPr>
          <a:xfrm rot="21352136">
            <a:off x="266808" y="2475022"/>
            <a:ext cx="3360373" cy="1080120"/>
          </a:xfrm>
          <a:prstGeom prst="roundRect">
            <a:avLst/>
          </a:prstGeom>
          <a:ln>
            <a:solidFill>
              <a:schemeClr val="bg1">
                <a:lumMod val="65000"/>
              </a:schemeClr>
            </a:solidFill>
          </a:ln>
          <a:scene3d>
            <a:camera prst="perspectiveContrastingRigh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קירור הגוף</a:t>
            </a:r>
            <a:endParaRPr lang="he-IL" sz="3200" dirty="0"/>
          </a:p>
        </p:txBody>
      </p:sp>
      <p:sp>
        <p:nvSpPr>
          <p:cNvPr id="8" name="מלבן מעוגל 7"/>
          <p:cNvSpPr/>
          <p:nvPr/>
        </p:nvSpPr>
        <p:spPr>
          <a:xfrm rot="437659">
            <a:off x="8640287" y="2475022"/>
            <a:ext cx="3360373" cy="1080120"/>
          </a:xfrm>
          <a:prstGeom prst="roundRect">
            <a:avLst/>
          </a:prstGeom>
          <a:ln>
            <a:solidFill>
              <a:schemeClr val="bg1">
                <a:lumMod val="65000"/>
              </a:schemeClr>
            </a:solidFill>
          </a:ln>
          <a:scene3d>
            <a:camera prst="perspectiveHeroicExtremeLeftFacing"/>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חימום הגוף</a:t>
            </a:r>
            <a:endParaRPr lang="he-IL" sz="3200" dirty="0"/>
          </a:p>
        </p:txBody>
      </p:sp>
      <p:sp>
        <p:nvSpPr>
          <p:cNvPr id="10" name="מלבן מעוגל 9"/>
          <p:cNvSpPr/>
          <p:nvPr/>
        </p:nvSpPr>
        <p:spPr>
          <a:xfrm rot="157675">
            <a:off x="6218333" y="2192961"/>
            <a:ext cx="2792252" cy="1000793"/>
          </a:xfrm>
          <a:prstGeom prst="roundRect">
            <a:avLst/>
          </a:prstGeom>
          <a:ln>
            <a:solidFill>
              <a:schemeClr val="bg1">
                <a:lumMod val="65000"/>
              </a:schemeClr>
            </a:solidFill>
          </a:ln>
          <a:scene3d>
            <a:camera prst="perspectiveHeroicExtremeLeftFacing" fov="7200000">
              <a:rot lat="600000" lon="0" rev="21594000"/>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להעניק מים לגוף</a:t>
            </a:r>
            <a:endParaRPr lang="he-IL" sz="3200" dirty="0"/>
          </a:p>
        </p:txBody>
      </p:sp>
      <p:sp>
        <p:nvSpPr>
          <p:cNvPr id="7" name="אליפסה 6"/>
          <p:cNvSpPr/>
          <p:nvPr/>
        </p:nvSpPr>
        <p:spPr>
          <a:xfrm>
            <a:off x="-478317" y="4135340"/>
            <a:ext cx="13030200" cy="4464496"/>
          </a:xfrm>
          <a:prstGeom prst="ellips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מעוגל 13"/>
          <p:cNvSpPr/>
          <p:nvPr/>
        </p:nvSpPr>
        <p:spPr>
          <a:xfrm>
            <a:off x="9120339" y="3717905"/>
            <a:ext cx="2544279" cy="811602"/>
          </a:xfrm>
          <a:prstGeom prst="roundRect">
            <a:avLst>
              <a:gd name="adj" fmla="val 29972"/>
            </a:avLst>
          </a:prstGeom>
          <a:solidFill>
            <a:srgbClr val="D60000"/>
          </a:solidFill>
          <a:ln>
            <a:noFill/>
          </a:ln>
          <a:scene3d>
            <a:camera prst="orthographicFront">
              <a:rot lat="18599996" lon="2099962" rev="191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מלבן מעוגל 16"/>
          <p:cNvSpPr/>
          <p:nvPr/>
        </p:nvSpPr>
        <p:spPr>
          <a:xfrm rot="21377643">
            <a:off x="6321415" y="3400830"/>
            <a:ext cx="2390239" cy="710054"/>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מלבן מעוגל 17"/>
          <p:cNvSpPr/>
          <p:nvPr/>
        </p:nvSpPr>
        <p:spPr>
          <a:xfrm rot="20837896">
            <a:off x="3452575" y="3356296"/>
            <a:ext cx="2619568" cy="729736"/>
          </a:xfrm>
          <a:prstGeom prst="roundRect">
            <a:avLst>
              <a:gd name="adj" fmla="val 29972"/>
            </a:avLst>
          </a:prstGeom>
          <a:solidFill>
            <a:srgbClr val="D60000"/>
          </a:solidFill>
          <a:ln>
            <a:noFill/>
          </a:ln>
          <a:scene3d>
            <a:camera prst="orthographicFront">
              <a:rot lat="18599996" lon="2099962" rev="19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לבן מעוגל 18"/>
          <p:cNvSpPr/>
          <p:nvPr/>
        </p:nvSpPr>
        <p:spPr>
          <a:xfrm rot="20837896">
            <a:off x="730069" y="3718137"/>
            <a:ext cx="2434611" cy="794573"/>
          </a:xfrm>
          <a:prstGeom prst="roundRect">
            <a:avLst>
              <a:gd name="adj" fmla="val 29972"/>
            </a:avLst>
          </a:prstGeom>
          <a:solidFill>
            <a:srgbClr val="D60000"/>
          </a:solidFill>
          <a:ln>
            <a:noFill/>
          </a:ln>
          <a:scene3d>
            <a:camera prst="orthographicFront">
              <a:rot lat="18599996" lon="2099962" rev="200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מעוגל 19"/>
          <p:cNvSpPr/>
          <p:nvPr/>
        </p:nvSpPr>
        <p:spPr>
          <a:xfrm>
            <a:off x="3244531" y="2214713"/>
            <a:ext cx="2792252" cy="1000793"/>
          </a:xfrm>
          <a:prstGeom prst="roundRect">
            <a:avLst/>
          </a:prstGeom>
          <a:ln>
            <a:solidFill>
              <a:schemeClr val="bg1">
                <a:lumMod val="65000"/>
              </a:schemeClr>
            </a:solidFill>
          </a:ln>
          <a:scene3d>
            <a:camera prst="perspectiveHeroicExtremeLeftFacing" fov="7200000">
              <a:rot lat="571041" lon="21294704" rev="239936"/>
            </a:camera>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dirty="0" smtClean="0"/>
              <a:t>להוריד במשקל</a:t>
            </a:r>
            <a:endParaRPr lang="he-IL" sz="3200" dirty="0"/>
          </a:p>
        </p:txBody>
      </p:sp>
      <p:pic>
        <p:nvPicPr>
          <p:cNvPr id="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745" y="4770644"/>
            <a:ext cx="2124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אליפסה 21"/>
          <p:cNvSpPr/>
          <p:nvPr/>
        </p:nvSpPr>
        <p:spPr>
          <a:xfrm>
            <a:off x="232268" y="1853119"/>
            <a:ext cx="3077029" cy="3017135"/>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1" anchor="ctr"/>
          <a:lstStyle/>
          <a:p>
            <a:pPr algn="ctr"/>
            <a:endParaRPr lang="he-IL"/>
          </a:p>
        </p:txBody>
      </p:sp>
    </p:spTree>
    <p:extLst>
      <p:ext uri="{BB962C8B-B14F-4D97-AF65-F5344CB8AC3E}">
        <p14:creationId xmlns:p14="http://schemas.microsoft.com/office/powerpoint/2010/main" val="38196768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afterEffect">
                                  <p:stCondLst>
                                    <p:cond delay="0"/>
                                  </p:stCondLst>
                                  <p:childTnLst>
                                    <p:animClr clrSpc="rgb" dir="cw">
                                      <p:cBhvr>
                                        <p:cTn id="6" dur="750" fill="hold"/>
                                        <p:tgtEl>
                                          <p:spTgt spid="14"/>
                                        </p:tgtEl>
                                        <p:attrNameLst>
                                          <p:attrName>fillcolor</p:attrName>
                                        </p:attrNameLst>
                                      </p:cBhvr>
                                      <p:to>
                                        <a:srgbClr val="000000"/>
                                      </p:to>
                                    </p:animClr>
                                    <p:set>
                                      <p:cBhvr>
                                        <p:cTn id="7" dur="750" fill="hold"/>
                                        <p:tgtEl>
                                          <p:spTgt spid="14"/>
                                        </p:tgtEl>
                                        <p:attrNameLst>
                                          <p:attrName>fill.type</p:attrName>
                                        </p:attrNameLst>
                                      </p:cBhvr>
                                      <p:to>
                                        <p:strVal val="solid"/>
                                      </p:to>
                                    </p:set>
                                    <p:set>
                                      <p:cBhvr>
                                        <p:cTn id="8" dur="750" fill="hold"/>
                                        <p:tgtEl>
                                          <p:spTgt spid="14"/>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afterEffect">
                                  <p:stCondLst>
                                    <p:cond delay="0"/>
                                  </p:stCondLst>
                                  <p:childTnLst>
                                    <p:animClr clrSpc="rgb" dir="cw">
                                      <p:cBhvr>
                                        <p:cTn id="13" dur="750" fill="hold"/>
                                        <p:tgtEl>
                                          <p:spTgt spid="17"/>
                                        </p:tgtEl>
                                        <p:attrNameLst>
                                          <p:attrName>fillcolor</p:attrName>
                                        </p:attrNameLst>
                                      </p:cBhvr>
                                      <p:to>
                                        <a:srgbClr val="000000"/>
                                      </p:to>
                                    </p:animClr>
                                    <p:set>
                                      <p:cBhvr>
                                        <p:cTn id="14" dur="750" fill="hold"/>
                                        <p:tgtEl>
                                          <p:spTgt spid="17"/>
                                        </p:tgtEl>
                                        <p:attrNameLst>
                                          <p:attrName>fill.type</p:attrName>
                                        </p:attrNameLst>
                                      </p:cBhvr>
                                      <p:to>
                                        <p:strVal val="solid"/>
                                      </p:to>
                                    </p:set>
                                    <p:set>
                                      <p:cBhvr>
                                        <p:cTn id="15" dur="750" fill="hold"/>
                                        <p:tgtEl>
                                          <p:spTgt spid="17"/>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afterEffect">
                                  <p:stCondLst>
                                    <p:cond delay="0"/>
                                  </p:stCondLst>
                                  <p:childTnLst>
                                    <p:animClr clrSpc="rgb" dir="cw">
                                      <p:cBhvr>
                                        <p:cTn id="20" dur="750" fill="hold"/>
                                        <p:tgtEl>
                                          <p:spTgt spid="18"/>
                                        </p:tgtEl>
                                        <p:attrNameLst>
                                          <p:attrName>fillcolor</p:attrName>
                                        </p:attrNameLst>
                                      </p:cBhvr>
                                      <p:to>
                                        <a:srgbClr val="000000"/>
                                      </p:to>
                                    </p:animClr>
                                    <p:set>
                                      <p:cBhvr>
                                        <p:cTn id="21" dur="750" fill="hold"/>
                                        <p:tgtEl>
                                          <p:spTgt spid="18"/>
                                        </p:tgtEl>
                                        <p:attrNameLst>
                                          <p:attrName>fill.type</p:attrName>
                                        </p:attrNameLst>
                                      </p:cBhvr>
                                      <p:to>
                                        <p:strVal val="solid"/>
                                      </p:to>
                                    </p:set>
                                    <p:set>
                                      <p:cBhvr>
                                        <p:cTn id="22" dur="750" fill="hold"/>
                                        <p:tgtEl>
                                          <p:spTgt spid="18"/>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afterEffect">
                                  <p:stCondLst>
                                    <p:cond delay="0"/>
                                  </p:stCondLst>
                                  <p:childTnLst>
                                    <p:animClr clrSpc="rgb" dir="cw">
                                      <p:cBhvr>
                                        <p:cTn id="27" dur="500" fill="hold"/>
                                        <p:tgtEl>
                                          <p:spTgt spid="17"/>
                                        </p:tgtEl>
                                        <p:attrNameLst>
                                          <p:attrName>fillcolor</p:attrName>
                                        </p:attrNameLst>
                                      </p:cBhvr>
                                      <p:to>
                                        <a:srgbClr val="000000"/>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par>
                                <p:cTn id="30" presetID="1" presetClass="emph" presetSubtype="2" fill="hold" nodeType="withEffect">
                                  <p:stCondLst>
                                    <p:cond delay="0"/>
                                  </p:stCondLst>
                                  <p:childTnLst>
                                    <p:animClr clrSpc="rgb" dir="cw">
                                      <p:cBhvr>
                                        <p:cTn id="31" dur="500" fill="hold"/>
                                        <p:tgtEl>
                                          <p:spTgt spid="18"/>
                                        </p:tgtEl>
                                        <p:attrNameLst>
                                          <p:attrName>fillcolor</p:attrName>
                                        </p:attrNameLst>
                                      </p:cBhvr>
                                      <p:to>
                                        <a:srgbClr val="000000"/>
                                      </p:to>
                                    </p:animClr>
                                    <p:set>
                                      <p:cBhvr>
                                        <p:cTn id="32" dur="500" fill="hold"/>
                                        <p:tgtEl>
                                          <p:spTgt spid="18"/>
                                        </p:tgtEl>
                                        <p:attrNameLst>
                                          <p:attrName>fill.type</p:attrName>
                                        </p:attrNameLst>
                                      </p:cBhvr>
                                      <p:to>
                                        <p:strVal val="solid"/>
                                      </p:to>
                                    </p:set>
                                    <p:set>
                                      <p:cBhvr>
                                        <p:cTn id="33" dur="500" fill="hold"/>
                                        <p:tgtEl>
                                          <p:spTgt spid="18"/>
                                        </p:tgtEl>
                                        <p:attrNameLst>
                                          <p:attrName>fill.on</p:attrName>
                                        </p:attrNameLst>
                                      </p:cBhvr>
                                      <p:to>
                                        <p:strVal val="true"/>
                                      </p:to>
                                    </p:set>
                                  </p:childTnLst>
                                </p:cTn>
                              </p:par>
                              <p:par>
                                <p:cTn id="34" presetID="1" presetClass="emph" presetSubtype="2" fill="hold" nodeType="withEffect">
                                  <p:stCondLst>
                                    <p:cond delay="0"/>
                                  </p:stCondLst>
                                  <p:childTnLst>
                                    <p:animClr clrSpc="rgb" dir="cw">
                                      <p:cBhvr>
                                        <p:cTn id="35" dur="500" fill="hold"/>
                                        <p:tgtEl>
                                          <p:spTgt spid="14"/>
                                        </p:tgtEl>
                                        <p:attrNameLst>
                                          <p:attrName>fillcolor</p:attrName>
                                        </p:attrNameLst>
                                      </p:cBhvr>
                                      <p:to>
                                        <a:srgbClr val="000000"/>
                                      </p:to>
                                    </p:animClr>
                                    <p:set>
                                      <p:cBhvr>
                                        <p:cTn id="36" dur="500" fill="hold"/>
                                        <p:tgtEl>
                                          <p:spTgt spid="14"/>
                                        </p:tgtEl>
                                        <p:attrNameLst>
                                          <p:attrName>fill.type</p:attrName>
                                        </p:attrNameLst>
                                      </p:cBhvr>
                                      <p:to>
                                        <p:strVal val="solid"/>
                                      </p:to>
                                    </p:set>
                                    <p:set>
                                      <p:cBhvr>
                                        <p:cTn id="37" dur="500" fill="hold"/>
                                        <p:tgtEl>
                                          <p:spTgt spid="14"/>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למדנו?</a:t>
            </a:r>
            <a:endParaRPr lang="he-IL" dirty="0"/>
          </a:p>
        </p:txBody>
      </p:sp>
      <p:sp>
        <p:nvSpPr>
          <p:cNvPr id="3" name="מציין מיקום טקסט 2"/>
          <p:cNvSpPr>
            <a:spLocks noGrp="1"/>
          </p:cNvSpPr>
          <p:nvPr>
            <p:ph type="body" idx="1"/>
          </p:nvPr>
        </p:nvSpPr>
        <p:spPr>
          <a:xfrm>
            <a:off x="694481" y="1928813"/>
            <a:ext cx="11343189" cy="3844925"/>
          </a:xfrm>
        </p:spPr>
        <p:txBody>
          <a:bodyPr>
            <a:normAutofit/>
          </a:bodyPr>
          <a:lstStyle/>
          <a:p>
            <a:pPr marL="800100" indent="-571500" algn="r">
              <a:buFont typeface="Wingdings" pitchFamily="2" charset="2"/>
              <a:buChar char="ü"/>
            </a:pPr>
            <a:r>
              <a:rPr lang="he-IL" dirty="0" smtClean="0">
                <a:solidFill>
                  <a:schemeClr val="tx1"/>
                </a:solidFill>
              </a:rPr>
              <a:t>הכרנו את מבנה העור ואת שלוש השכבות שמרכיבות אותו</a:t>
            </a:r>
          </a:p>
          <a:p>
            <a:pPr marL="800100" indent="-571500" algn="r">
              <a:buFont typeface="Wingdings" pitchFamily="2" charset="2"/>
              <a:buChar char="ü"/>
            </a:pPr>
            <a:r>
              <a:rPr lang="he-IL" dirty="0" smtClean="0">
                <a:solidFill>
                  <a:schemeClr val="tx1"/>
                </a:solidFill>
              </a:rPr>
              <a:t>למדנו מהם תפקודי העור: הגנה, קליטת מידע, </a:t>
            </a:r>
            <a:r>
              <a:rPr lang="he-IL" smtClean="0">
                <a:solidFill>
                  <a:schemeClr val="tx1"/>
                </a:solidFill>
              </a:rPr>
              <a:t>קירור הגוף</a:t>
            </a:r>
            <a:endParaRPr lang="he-IL" dirty="0" smtClean="0">
              <a:solidFill>
                <a:schemeClr val="tx1"/>
              </a:solidFill>
            </a:endParaRPr>
          </a:p>
          <a:p>
            <a:pPr marL="800100" indent="-571500" algn="r">
              <a:buFont typeface="Wingdings" pitchFamily="2" charset="2"/>
              <a:buChar char="ü"/>
            </a:pPr>
            <a:r>
              <a:rPr lang="he-IL" dirty="0" smtClean="0">
                <a:solidFill>
                  <a:schemeClr val="tx1"/>
                </a:solidFill>
              </a:rPr>
              <a:t>התנסינו בהתנסויות העוסקות בתאי החישה</a:t>
            </a:r>
          </a:p>
          <a:p>
            <a:pPr marL="800100" indent="-571500" algn="r">
              <a:buFont typeface="Wingdings" pitchFamily="2" charset="2"/>
              <a:buChar char="ü"/>
            </a:pPr>
            <a:r>
              <a:rPr lang="he-IL" dirty="0" smtClean="0">
                <a:solidFill>
                  <a:schemeClr val="tx1"/>
                </a:solidFill>
              </a:rPr>
              <a:t>שיערנו השערות, ניתחנו תוצאות והסקנו מסקנות</a:t>
            </a:r>
          </a:p>
        </p:txBody>
      </p:sp>
    </p:spTree>
    <p:extLst>
      <p:ext uri="{BB962C8B-B14F-4D97-AF65-F5344CB8AC3E}">
        <p14:creationId xmlns:p14="http://schemas.microsoft.com/office/powerpoint/2010/main" val="6444326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704293" y="663126"/>
            <a:ext cx="9657297" cy="720000"/>
          </a:xfrm>
        </p:spPr>
        <p:txBody>
          <a:bodyPr>
            <a:normAutofit fontScale="90000"/>
          </a:bodyPr>
          <a:lstStyle/>
          <a:p>
            <a:r>
              <a:rPr lang="he-IL" dirty="0" smtClean="0"/>
              <a:t>  העור מפריד בין פנים הגוף לסביבה החיצונית</a:t>
            </a:r>
            <a:endParaRPr lang="he-IL" dirty="0"/>
          </a:p>
        </p:txBody>
      </p:sp>
      <p:pic>
        <p:nvPicPr>
          <p:cNvPr id="12292" name="Picture 4" descr="File:Goose bumps.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293" y="2063601"/>
            <a:ext cx="9500183" cy="414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099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נלמד היום?</a:t>
            </a:r>
            <a:endParaRPr lang="he-IL" dirty="0"/>
          </a:p>
        </p:txBody>
      </p:sp>
      <p:sp>
        <p:nvSpPr>
          <p:cNvPr id="3" name="מלבן 2"/>
          <p:cNvSpPr/>
          <p:nvPr/>
        </p:nvSpPr>
        <p:spPr>
          <a:xfrm>
            <a:off x="1770742" y="2153661"/>
            <a:ext cx="9797143" cy="2554545"/>
          </a:xfrm>
          <a:prstGeom prst="rect">
            <a:avLst/>
          </a:prstGeom>
        </p:spPr>
        <p:txBody>
          <a:bodyPr wrap="square">
            <a:spAutoFit/>
          </a:bodyPr>
          <a:lstStyle/>
          <a:p>
            <a:pPr marL="800100" indent="-571500" algn="r" rtl="1">
              <a:buFont typeface="Wingdings" pitchFamily="2" charset="2"/>
              <a:buChar char="ü"/>
            </a:pPr>
            <a:r>
              <a:rPr lang="he-IL" sz="3200" dirty="0" smtClean="0">
                <a:solidFill>
                  <a:schemeClr val="tx1"/>
                </a:solidFill>
              </a:rPr>
              <a:t>נכיר את מבנה העור</a:t>
            </a:r>
            <a:endParaRPr lang="he-IL" sz="3200" dirty="0">
              <a:solidFill>
                <a:schemeClr val="tx1"/>
              </a:solidFill>
            </a:endParaRPr>
          </a:p>
          <a:p>
            <a:pPr marL="800100" indent="-571500" algn="r" rtl="1">
              <a:buFont typeface="Wingdings" pitchFamily="2" charset="2"/>
              <a:buChar char="ü"/>
            </a:pPr>
            <a:r>
              <a:rPr lang="he-IL" sz="3200" dirty="0" smtClean="0">
                <a:solidFill>
                  <a:schemeClr val="tx1"/>
                </a:solidFill>
              </a:rPr>
              <a:t>נלמד מהם תפקודי החלקים השונים בעור</a:t>
            </a:r>
            <a:endParaRPr lang="he-IL" sz="3200" dirty="0">
              <a:solidFill>
                <a:schemeClr val="tx1"/>
              </a:solidFill>
            </a:endParaRPr>
          </a:p>
          <a:p>
            <a:pPr marL="800100" indent="-571500" algn="r" rtl="1">
              <a:buFont typeface="Wingdings" pitchFamily="2" charset="2"/>
              <a:buChar char="ü"/>
            </a:pPr>
            <a:r>
              <a:rPr lang="he-IL" sz="3200" dirty="0" smtClean="0">
                <a:solidFill>
                  <a:schemeClr val="tx1"/>
                </a:solidFill>
              </a:rPr>
              <a:t>נתנסה בהתנסויות, נשער השערות, ננתח תוצאות ונסיק מסקנות</a:t>
            </a:r>
          </a:p>
          <a:p>
            <a:pPr marL="800100" indent="-571500" algn="r" rtl="1">
              <a:buFont typeface="Wingdings" pitchFamily="2" charset="2"/>
              <a:buChar char="ü"/>
            </a:pPr>
            <a:r>
              <a:rPr lang="he-IL" sz="3200" dirty="0" smtClean="0">
                <a:solidFill>
                  <a:schemeClr val="tx1"/>
                </a:solidFill>
              </a:rPr>
              <a:t>ובסוף השיעור – נחוד חידות</a:t>
            </a:r>
            <a:endParaRPr lang="he-IL" sz="3200" dirty="0">
              <a:solidFill>
                <a:schemeClr val="tx1"/>
              </a:solidFill>
            </a:endParaRPr>
          </a:p>
        </p:txBody>
      </p:sp>
    </p:spTree>
    <p:extLst>
      <p:ext uri="{BB962C8B-B14F-4D97-AF65-F5344CB8AC3E}">
        <p14:creationId xmlns:p14="http://schemas.microsoft.com/office/powerpoint/2010/main" val="3846349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מעניין אותי לדעת על העור?</a:t>
            </a:r>
            <a:endParaRPr lang="he-IL" dirty="0"/>
          </a:p>
        </p:txBody>
      </p:sp>
      <p:sp>
        <p:nvSpPr>
          <p:cNvPr id="3" name="מציין מיקום טקסט 2"/>
          <p:cNvSpPr>
            <a:spLocks noGrp="1"/>
          </p:cNvSpPr>
          <p:nvPr>
            <p:ph type="body" idx="1"/>
          </p:nvPr>
        </p:nvSpPr>
        <p:spPr/>
        <p:txBody>
          <a:bodyPr/>
          <a:lstStyle/>
          <a:p>
            <a:endParaRPr lang="he-IL"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990" y="2696901"/>
            <a:ext cx="4409953" cy="347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2min_final" descr="2min_final">
            <a:hlinkClick r:id="" action="ppaction://media"/>
            <a:extLst>
              <a:ext uri="{FF2B5EF4-FFF2-40B4-BE49-F238E27FC236}">
                <a16:creationId xmlns:a16="http://schemas.microsoft.com/office/drawing/2014/main" xmlns=""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1686" y="1800506"/>
            <a:ext cx="1540938" cy="549601"/>
          </a:xfrm>
          <a:prstGeom prst="rect">
            <a:avLst/>
          </a:prstGeom>
        </p:spPr>
      </p:pic>
    </p:spTree>
    <p:extLst>
      <p:ext uri="{BB962C8B-B14F-4D97-AF65-F5344CB8AC3E}">
        <p14:creationId xmlns:p14="http://schemas.microsoft.com/office/powerpoint/2010/main" val="180854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אותי מעניין...</a:t>
            </a:r>
            <a:endParaRPr lang="he-IL" dirty="0"/>
          </a:p>
        </p:txBody>
      </p:sp>
      <p:sp>
        <p:nvSpPr>
          <p:cNvPr id="4" name="TextBox 3"/>
          <p:cNvSpPr txBox="1"/>
          <p:nvPr/>
        </p:nvSpPr>
        <p:spPr>
          <a:xfrm>
            <a:off x="8621210" y="3947529"/>
            <a:ext cx="2758633" cy="523220"/>
          </a:xfrm>
          <a:prstGeom prst="rect">
            <a:avLst/>
          </a:prstGeom>
          <a:noFill/>
        </p:spPr>
        <p:txBody>
          <a:bodyPr wrap="square" rtlCol="1">
            <a:spAutoFit/>
          </a:bodyPr>
          <a:lstStyle/>
          <a:p>
            <a:pPr algn="ctr"/>
            <a:r>
              <a:rPr lang="he-IL" sz="2800" dirty="0" smtClean="0"/>
              <a:t>ממה מורכב העור?</a:t>
            </a:r>
            <a:endParaRPr lang="he-IL" sz="2800" dirty="0"/>
          </a:p>
        </p:txBody>
      </p:sp>
      <p:sp>
        <p:nvSpPr>
          <p:cNvPr id="5" name="TextBox 4"/>
          <p:cNvSpPr txBox="1"/>
          <p:nvPr/>
        </p:nvSpPr>
        <p:spPr>
          <a:xfrm>
            <a:off x="4714294" y="1722533"/>
            <a:ext cx="2395960" cy="954107"/>
          </a:xfrm>
          <a:prstGeom prst="rect">
            <a:avLst/>
          </a:prstGeom>
          <a:noFill/>
        </p:spPr>
        <p:txBody>
          <a:bodyPr wrap="square" rtlCol="1">
            <a:spAutoFit/>
          </a:bodyPr>
          <a:lstStyle/>
          <a:p>
            <a:pPr algn="ctr"/>
            <a:r>
              <a:rPr lang="he-IL" sz="2800" dirty="0" smtClean="0"/>
              <a:t>לשם מה צריך עור?</a:t>
            </a:r>
            <a:endParaRPr lang="he-IL" sz="2800" dirty="0"/>
          </a:p>
        </p:txBody>
      </p:sp>
      <p:sp>
        <p:nvSpPr>
          <p:cNvPr id="6" name="TextBox 5"/>
          <p:cNvSpPr txBox="1"/>
          <p:nvPr/>
        </p:nvSpPr>
        <p:spPr>
          <a:xfrm>
            <a:off x="7863650" y="5046561"/>
            <a:ext cx="2858948" cy="954107"/>
          </a:xfrm>
          <a:prstGeom prst="rect">
            <a:avLst/>
          </a:prstGeom>
          <a:noFill/>
        </p:spPr>
        <p:txBody>
          <a:bodyPr wrap="square" rtlCol="1">
            <a:spAutoFit/>
          </a:bodyPr>
          <a:lstStyle/>
          <a:p>
            <a:pPr algn="ctr"/>
            <a:r>
              <a:rPr lang="he-IL" sz="2800" dirty="0" smtClean="0"/>
              <a:t>לשם מה צריך את השערה?</a:t>
            </a:r>
            <a:endParaRPr lang="he-IL" sz="2800" dirty="0"/>
          </a:p>
        </p:txBody>
      </p:sp>
      <p:sp>
        <p:nvSpPr>
          <p:cNvPr id="7" name="TextBox 6"/>
          <p:cNvSpPr txBox="1"/>
          <p:nvPr/>
        </p:nvSpPr>
        <p:spPr>
          <a:xfrm>
            <a:off x="897038" y="2485930"/>
            <a:ext cx="2986268" cy="954107"/>
          </a:xfrm>
          <a:prstGeom prst="rect">
            <a:avLst/>
          </a:prstGeom>
          <a:noFill/>
        </p:spPr>
        <p:txBody>
          <a:bodyPr wrap="square" rtlCol="1">
            <a:spAutoFit/>
          </a:bodyPr>
          <a:lstStyle/>
          <a:p>
            <a:pPr algn="ctr"/>
            <a:r>
              <a:rPr lang="he-IL" sz="2800" dirty="0" smtClean="0"/>
              <a:t>מדוע צבע העור שונה מאדם לאדם?</a:t>
            </a:r>
            <a:endParaRPr lang="he-IL" sz="2800" dirty="0"/>
          </a:p>
        </p:txBody>
      </p:sp>
      <p:sp>
        <p:nvSpPr>
          <p:cNvPr id="8" name="TextBox 7"/>
          <p:cNvSpPr txBox="1"/>
          <p:nvPr/>
        </p:nvSpPr>
        <p:spPr>
          <a:xfrm>
            <a:off x="1235460" y="3732085"/>
            <a:ext cx="2257063" cy="954107"/>
          </a:xfrm>
          <a:prstGeom prst="rect">
            <a:avLst/>
          </a:prstGeom>
          <a:noFill/>
        </p:spPr>
        <p:txBody>
          <a:bodyPr wrap="square" rtlCol="1">
            <a:spAutoFit/>
          </a:bodyPr>
          <a:lstStyle/>
          <a:p>
            <a:pPr algn="ctr"/>
            <a:r>
              <a:rPr lang="he-IL" sz="2800" dirty="0" smtClean="0"/>
              <a:t>מדוע תאי העור צפופים?</a:t>
            </a:r>
            <a:endParaRPr lang="he-IL" sz="2800" dirty="0"/>
          </a:p>
        </p:txBody>
      </p:sp>
      <p:sp>
        <p:nvSpPr>
          <p:cNvPr id="10" name="TextBox 9"/>
          <p:cNvSpPr txBox="1"/>
          <p:nvPr/>
        </p:nvSpPr>
        <p:spPr>
          <a:xfrm>
            <a:off x="5279984" y="5817450"/>
            <a:ext cx="1965768" cy="954107"/>
          </a:xfrm>
          <a:prstGeom prst="rect">
            <a:avLst/>
          </a:prstGeom>
          <a:noFill/>
        </p:spPr>
        <p:txBody>
          <a:bodyPr wrap="square" rtlCol="1">
            <a:spAutoFit/>
          </a:bodyPr>
          <a:lstStyle/>
          <a:p>
            <a:pPr algn="ctr"/>
            <a:r>
              <a:rPr lang="he-IL" sz="2800" dirty="0" smtClean="0"/>
              <a:t>מדוע אנחנו מזיעים?</a:t>
            </a:r>
            <a:endParaRPr lang="he-IL" sz="2800" dirty="0"/>
          </a:p>
        </p:txBody>
      </p:sp>
      <p:sp>
        <p:nvSpPr>
          <p:cNvPr id="9" name="TextBox 8"/>
          <p:cNvSpPr txBox="1"/>
          <p:nvPr/>
        </p:nvSpPr>
        <p:spPr>
          <a:xfrm>
            <a:off x="1261641" y="5140342"/>
            <a:ext cx="2997843" cy="954107"/>
          </a:xfrm>
          <a:prstGeom prst="rect">
            <a:avLst/>
          </a:prstGeom>
          <a:noFill/>
        </p:spPr>
        <p:txBody>
          <a:bodyPr wrap="square" rtlCol="1">
            <a:spAutoFit/>
          </a:bodyPr>
          <a:lstStyle/>
          <a:p>
            <a:pPr algn="ctr"/>
            <a:r>
              <a:rPr lang="he-IL" sz="2800" dirty="0" smtClean="0"/>
              <a:t>האם עובי העור שונה מאדם לאדם?</a:t>
            </a:r>
            <a:endParaRPr lang="he-IL" sz="2800" dirty="0"/>
          </a:p>
        </p:txBody>
      </p:sp>
      <p:sp>
        <p:nvSpPr>
          <p:cNvPr id="12" name="TextBox 11"/>
          <p:cNvSpPr txBox="1"/>
          <p:nvPr/>
        </p:nvSpPr>
        <p:spPr>
          <a:xfrm>
            <a:off x="7805776" y="2226761"/>
            <a:ext cx="3113007" cy="954107"/>
          </a:xfrm>
          <a:prstGeom prst="rect">
            <a:avLst/>
          </a:prstGeom>
          <a:noFill/>
        </p:spPr>
        <p:txBody>
          <a:bodyPr wrap="square" rtlCol="1">
            <a:spAutoFit/>
          </a:bodyPr>
          <a:lstStyle/>
          <a:p>
            <a:pPr algn="ctr"/>
            <a:r>
              <a:rPr lang="he-IL" sz="2800" dirty="0"/>
              <a:t>מדוע העור משתנה אצל מבוגרים?</a:t>
            </a:r>
          </a:p>
        </p:txBody>
      </p:sp>
      <p:sp>
        <p:nvSpPr>
          <p:cNvPr id="11" name="שמש 10"/>
          <p:cNvSpPr/>
          <p:nvPr/>
        </p:nvSpPr>
        <p:spPr>
          <a:xfrm>
            <a:off x="3981691" y="2676640"/>
            <a:ext cx="4178462" cy="3140810"/>
          </a:xfrm>
          <a:prstGeom prst="sun">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520507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2886</TotalTime>
  <Words>3033</Words>
  <Application>Microsoft Office PowerPoint</Application>
  <PresentationFormat>מותאם אישית</PresentationFormat>
  <Paragraphs>502</Paragraphs>
  <Slides>57</Slides>
  <Notes>57</Notes>
  <HiddenSlides>0</HiddenSlides>
  <MMClips>11</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57</vt:i4>
      </vt:variant>
    </vt:vector>
  </HeadingPairs>
  <TitlesOfParts>
    <vt:vector size="61" baseType="lpstr">
      <vt:lpstr>Arial</vt:lpstr>
      <vt:lpstr>Wingdings</vt:lpstr>
      <vt:lpstr>Calibri</vt:lpstr>
      <vt:lpstr>Office Theme</vt:lpstr>
      <vt:lpstr>מצגת של PowerPoint</vt:lpstr>
      <vt:lpstr>מה להכין לשיעור?</vt:lpstr>
      <vt:lpstr>חושבים: מה תפקיד הגדר?</vt:lpstr>
      <vt:lpstr>חושבים: מה תפקיד הגדר?</vt:lpstr>
      <vt:lpstr>חושבים: מהי ה"גדר" בגופנו?</vt:lpstr>
      <vt:lpstr>  העור מפריד בין פנים הגוף לסביבה החיצונית</vt:lpstr>
      <vt:lpstr>מה נלמד היום?</vt:lpstr>
      <vt:lpstr>מה מעניין אותי לדעת על העור?</vt:lpstr>
      <vt:lpstr>אותי מעניין...</vt:lpstr>
      <vt:lpstr>עורכים תצפית בעור</vt:lpstr>
      <vt:lpstr>מתנסים</vt:lpstr>
      <vt:lpstr>דומה לשלך?</vt:lpstr>
      <vt:lpstr>טביעות אצבע</vt:lpstr>
      <vt:lpstr>מה הקשר בין עוגת 3 שכבות לעור האדם?</vt:lpstr>
      <vt:lpstr>העור מורכב משלוש שכבות עיקריות</vt:lpstr>
      <vt:lpstr>השכבה העליונה- אפידרמיס</vt:lpstr>
      <vt:lpstr>שכבה פנימית ואחרונה- היפודרמיס</vt:lpstr>
      <vt:lpstr>תצפית: השכבה האמצעית- דרמיס</vt:lpstr>
      <vt:lpstr>שכבת הדרמיס</vt:lpstr>
      <vt:lpstr>שכבת הדרמיס</vt:lpstr>
      <vt:lpstr>מתנסים: העור  - "המזגן" של הגוף</vt:lpstr>
      <vt:lpstr>מתנסים: העור  - "המזגן" של הגוף</vt:lpstr>
      <vt:lpstr>כלי הדם מספקים את החמצן וחומרי המזון</vt:lpstr>
      <vt:lpstr>השערות שבעור</vt:lpstr>
      <vt:lpstr>תאי החישה</vt:lpstr>
      <vt:lpstr>מתנסים בתחושה - טמפרטורה</vt:lpstr>
      <vt:lpstr>התנסות- תאי חישה בעור</vt:lpstr>
      <vt:lpstr>בצעו את ההתנסות</vt:lpstr>
      <vt:lpstr>התוצאות</vt:lpstr>
      <vt:lpstr>מסקנות</vt:lpstr>
      <vt:lpstr>מתנסים בתחושת המגע</vt:lpstr>
      <vt:lpstr>מסכמים תוצאות בטבלה</vt:lpstr>
      <vt:lpstr>מתנסים בתחושת המגע</vt:lpstr>
      <vt:lpstr>מסכמים תוצאות בטבלה</vt:lpstr>
      <vt:lpstr>מתנסים בתחושת המגע</vt:lpstr>
      <vt:lpstr>מסכמים תוצאות בטבלה</vt:lpstr>
      <vt:lpstr>מנתחים את התוצאות: איזה אזור רגיש יותר?</vt:lpstr>
      <vt:lpstr>חושבים ומסיקים מסקנות</vt:lpstr>
      <vt:lpstr>מסיקים מסקנות</vt:lpstr>
      <vt:lpstr>ועכשיו מתחילים במרוץ.... מוכנים? קדימה!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מה למדנו?</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אפרת</cp:lastModifiedBy>
  <cp:revision>377</cp:revision>
  <dcterms:created xsi:type="dcterms:W3CDTF">2020-03-11T07:11:19Z</dcterms:created>
  <dcterms:modified xsi:type="dcterms:W3CDTF">2020-06-25T11:13:46Z</dcterms:modified>
</cp:coreProperties>
</file>