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4"/>
    <p:sldMasterId id="2147483681" r:id="rId5"/>
  </p:sldMasterIdLst>
  <p:notesMasterIdLst>
    <p:notesMasterId r:id="rId30"/>
  </p:notesMasterIdLst>
  <p:sldIdLst>
    <p:sldId id="293" r:id="rId6"/>
    <p:sldId id="261" r:id="rId7"/>
    <p:sldId id="262" r:id="rId8"/>
    <p:sldId id="264" r:id="rId9"/>
    <p:sldId id="281" r:id="rId10"/>
    <p:sldId id="284" r:id="rId11"/>
    <p:sldId id="285" r:id="rId12"/>
    <p:sldId id="282" r:id="rId13"/>
    <p:sldId id="283" r:id="rId14"/>
    <p:sldId id="280" r:id="rId15"/>
    <p:sldId id="286" r:id="rId16"/>
    <p:sldId id="287" r:id="rId17"/>
    <p:sldId id="288" r:id="rId18"/>
    <p:sldId id="265" r:id="rId19"/>
    <p:sldId id="266" r:id="rId20"/>
    <p:sldId id="268" r:id="rId21"/>
    <p:sldId id="279" r:id="rId22"/>
    <p:sldId id="269" r:id="rId23"/>
    <p:sldId id="270" r:id="rId24"/>
    <p:sldId id="289" r:id="rId25"/>
    <p:sldId id="290" r:id="rId26"/>
    <p:sldId id="291" r:id="rId27"/>
    <p:sldId id="271" r:id="rId28"/>
    <p:sldId id="294" r:id="rId29"/>
  </p:sldIdLst>
  <p:sldSz cx="12192000" cy="6858000"/>
  <p:notesSz cx="6858000" cy="9144000"/>
  <p:embeddedFontLst>
    <p:embeddedFont>
      <p:font typeface="Alef" panose="020B0604020202020204" charset="-79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</p:embeddedFontLst>
  <p:custDataLst>
    <p:tags r:id="rId3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igPMszHxDdxnXXV2fRhwXjI5sIm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8099" autoAdjust="0"/>
  </p:normalViewPr>
  <p:slideViewPr>
    <p:cSldViewPr snapToGrid="0">
      <p:cViewPr varScale="1">
        <p:scale>
          <a:sx n="68" d="100"/>
          <a:sy n="68" d="100"/>
        </p:scale>
        <p:origin x="1162" y="72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customschemas.google.com/relationships/presentationmetadata" Target="meta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tags" Target="tags/tag1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24438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x-none">
                <a:solidFill>
                  <a:prstClr val="black"/>
                </a:solidFill>
              </a:rPr>
              <a:pPr algn="r"/>
              <a:t>1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5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x-none" b="1"/>
              <a:t>פתרון התרגול: </a:t>
            </a:r>
            <a:r>
              <a:rPr lang="x-none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</p:txBody>
      </p:sp>
      <p:sp>
        <p:nvSpPr>
          <p:cNvPr id="308" name="Google Shape;30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0136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x-none" b="1"/>
              <a:t>תרגול: </a:t>
            </a:r>
            <a:r>
              <a:rPr lang="x-none"/>
              <a:t>לא יותר מ-3 דקות. ניתן לעשות 2-1 סבבים של תרגול</a:t>
            </a:r>
            <a:r>
              <a:rPr lang="he-IL" dirty="0"/>
              <a:t>.</a:t>
            </a:r>
            <a:r>
              <a:rPr lang="he-IL" baseline="0" dirty="0"/>
              <a:t> </a:t>
            </a:r>
            <a:r>
              <a:rPr lang="x-none"/>
              <a:t>שאלה על הלוח וכתיבה בדף, יצירה עם צבעים/בצק/פלסטלינה) או ברחבי הבית (חפצים הקיימים ברשותם או שילוב של אינטראקציה עם בני המשפחה</a:t>
            </a:r>
            <a:endParaRPr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המלצה לכיתות הנמוכות: לשאול שאלות שמפעילות את התלמידים כמו למשל "איפה נמצא הכרטיס השני...? אני לא זוכר... אתם יודעים איפה הוא?"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6" name="Google Shape;31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</p:txBody>
      </p:sp>
      <p:sp>
        <p:nvSpPr>
          <p:cNvPr id="324" name="Google Shape;32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3551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</p:txBody>
      </p:sp>
      <p:sp>
        <p:nvSpPr>
          <p:cNvPr id="316" name="Google Shape;31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9722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</p:txBody>
      </p:sp>
      <p:sp>
        <p:nvSpPr>
          <p:cNvPr id="308" name="Google Shape;30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889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b="1"/>
              <a:t>משך השקף: עד 5 דקות</a:t>
            </a: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b="1"/>
              <a:t>משך השקף: 2 דקות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>
                <a:solidFill>
                  <a:schemeClr val="dk1"/>
                </a:solidFill>
              </a:rPr>
              <a:t>הציגו את עצמכם ואת מהלך השיעור: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>
                <a:solidFill>
                  <a:schemeClr val="dk1"/>
                </a:solidFill>
              </a:rPr>
              <a:t>מוזמנים לפנות בצורה אישית לתלמידים:</a:t>
            </a:r>
            <a:br>
              <a:rPr lang="x-none" sz="1200"/>
            </a:br>
            <a:r>
              <a:rPr lang="x-none" sz="1200">
                <a:solidFill>
                  <a:srgbClr val="2F5496"/>
                </a:solidFill>
              </a:rPr>
              <a:t>דוגמה לטקסט שייאמר בעל פה: "שלום, שמי___. אני מורה ל____ ממקום בארץ____. מה שלומכם? אני שמח/ה שהצטרפתם אליי", וכו'.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>
                <a:solidFill>
                  <a:schemeClr val="dk1"/>
                </a:solidFill>
              </a:rPr>
              <a:t>נושא השיעור ומה מטרתו:</a:t>
            </a:r>
            <a:br>
              <a:rPr lang="x-none" sz="1200">
                <a:solidFill>
                  <a:schemeClr val="dk1"/>
                </a:solidFill>
              </a:rPr>
            </a:br>
            <a:r>
              <a:rPr lang="x-none" sz="1200">
                <a:solidFill>
                  <a:srgbClr val="2F5496"/>
                </a:solidFill>
              </a:rPr>
              <a:t>דוגמה לטקסט שייאמר בעל פה: "בשיעור הזה נלמד על_________. הצטרפו אליי ויהיה לנו </a:t>
            </a:r>
            <a:r>
              <a:rPr lang="he-IL" sz="1200" dirty="0">
                <a:solidFill>
                  <a:srgbClr val="2F5496"/>
                </a:solidFill>
              </a:rPr>
              <a:t>נחמד</a:t>
            </a:r>
            <a:r>
              <a:rPr lang="x-none" sz="1200">
                <a:solidFill>
                  <a:srgbClr val="2F5496"/>
                </a:solidFill>
              </a:rPr>
              <a:t>. מוכנים? מתחילים!"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 dirty="0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נתחיל ב…. </a:t>
            </a:r>
            <a:r>
              <a:rPr lang="x-none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פתיח השיעור)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נמשיך בלגלות</a:t>
            </a:r>
            <a:r>
              <a:rPr lang="x-none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הלימוד / הקניה - כתבו כאן שאלה מסקרנת שתיתן מענה על מטרת השיעור)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נתנסה ב… </a:t>
            </a:r>
            <a:r>
              <a:rPr lang="x-none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התרגול / התנסות)</a:t>
            </a: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נסכם  </a:t>
            </a:r>
            <a:r>
              <a:rPr lang="x-none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סיכום השיעור)</a:t>
            </a: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/>
              <a:t>למחוק שקופית זו אם אין בה צורך.</a:t>
            </a:r>
            <a:endParaRPr dirty="0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 dirty="0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sz="1200" b="1"/>
              <a:t>משך השקף: דקה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/>
              <a:t>בשקף זה ודאו שכולם הצטיידו בעזרים הנדרשים (מומלץ שעזרים אלו יהיו גם אצלכם עבור הדגמה).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sz="120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sz="1200">
                <a:solidFill>
                  <a:srgbClr val="FF0000"/>
                </a:solidFill>
              </a:rPr>
              <a:t>זה הזמן להציג את </a:t>
            </a:r>
            <a:r>
              <a:rPr lang="x-none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להרחיק אמצעים מסיחים, להתיישב בחדר שקט, להניח כוס מים לידם, ובעיקר להתמקד במפגש.</a:t>
            </a:r>
            <a:endParaRPr dirty="0"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0441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9221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2496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NUL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5DAA0D-F4B9-4C68-AAFE-55F1654F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265344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34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6EAAB5F-1735-EF4E-B629-AFD8B7180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2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8">
            <a:extLst>
              <a:ext uri="{FF2B5EF4-FFF2-40B4-BE49-F238E27FC236}">
                <a16:creationId xmlns:a16="http://schemas.microsoft.com/office/drawing/2014/main" id="{30160307-BF93-B642-B885-52C1AEE617F6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98B7E2E-690A-B74F-A361-DB3C1398C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D367D3-E2A8-4A4A-953D-E858CA461A7D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86E97-B4B5-7A44-BA99-EFC8C200D63F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03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" preserve="1">
  <p:cSld name="כותרת ראשית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6"/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6"/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" name="Google Shape;21;p26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22;p26"/>
          <p:cNvSpPr/>
          <p:nvPr/>
        </p:nvSpPr>
        <p:spPr>
          <a:xfrm rot="-54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Google Shape;23;p26"/>
          <p:cNvCxnSpPr/>
          <p:nvPr/>
        </p:nvCxnSpPr>
        <p:spPr>
          <a:xfrm>
            <a:off x="2090531" y="4989650"/>
            <a:ext cx="506564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2565199" y="3025258"/>
            <a:ext cx="7816850" cy="106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5" name="Google Shape;25;p26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6" name="Google Shape;26;p26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26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pic>
        <p:nvPicPr>
          <p:cNvPr id="28" name="Google Shape;2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2187" y="886221"/>
            <a:ext cx="9150178" cy="279169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6"/>
          <p:cNvSpPr txBox="1">
            <a:spLocks noGrp="1"/>
          </p:cNvSpPr>
          <p:nvPr>
            <p:ph type="body" idx="2"/>
          </p:nvPr>
        </p:nvSpPr>
        <p:spPr>
          <a:xfrm>
            <a:off x="2030833" y="4419771"/>
            <a:ext cx="6411268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3"/>
          </p:nvPr>
        </p:nvSpPr>
        <p:spPr>
          <a:xfrm>
            <a:off x="416891" y="6148563"/>
            <a:ext cx="5099050" cy="56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581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נלמד היום" type="obj" preserve="1">
  <p:cSld name="מה נלמד היום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4" name="Google Shape;34;p27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35" name="Google Shape;35;p2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6" name="Google Shape;36;p2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7"/>
          <p:cNvGrpSpPr/>
          <p:nvPr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39" name="Google Shape;39;p2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0" name="Google Shape;40;p2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8065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 preserve="1">
  <p:cSld name="מה להביא לשיעור?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1"/>
          </p:nvPr>
        </p:nvSpPr>
        <p:spPr>
          <a:xfrm>
            <a:off x="839788" y="1741679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2"/>
          </p:nvPr>
        </p:nvSpPr>
        <p:spPr>
          <a:xfrm>
            <a:off x="6172200" y="1741679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6" name="Google Shape;46;p28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47" name="Google Shape;47;p28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8" name="Google Shape;48;p28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28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928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 preserve="1">
  <p:cSld name="הקניית ידע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9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52;p29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53" name="Google Shape;53;p2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4" name="Google Shape;54;p2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29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8410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רגול" type="twoObj" preserve="1">
  <p:cSld name="תרגול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30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" name="Google Shape;61;p30"/>
          <p:cNvSpPr/>
          <p:nvPr/>
        </p:nvSpPr>
        <p:spPr>
          <a:xfrm rot="-54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" name="Google Shape;62;p30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63" name="Google Shape;63;p30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4" name="Google Shape;64;p30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30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1"/>
          </p:nvPr>
        </p:nvSpPr>
        <p:spPr>
          <a:xfrm>
            <a:off x="933938" y="1825625"/>
            <a:ext cx="5085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12857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body" idx="2"/>
          </p:nvPr>
        </p:nvSpPr>
        <p:spPr>
          <a:xfrm>
            <a:off x="6267938" y="1825625"/>
            <a:ext cx="5085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114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 preserve="1">
  <p:cSld name="1_כותרת ראשית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32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32"/>
          <p:cNvSpPr/>
          <p:nvPr/>
        </p:nvSpPr>
        <p:spPr>
          <a:xfrm rot="-54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" name="Google Shape;85;p32"/>
          <p:cNvCxnSpPr/>
          <p:nvPr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" name="Google Shape;86;p32"/>
          <p:cNvCxnSpPr/>
          <p:nvPr/>
        </p:nvCxnSpPr>
        <p:spPr>
          <a:xfrm>
            <a:off x="4093266" y="2035982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7" name="Google Shape;87;p32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88" name="Google Shape;88;p32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32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sp>
        <p:nvSpPr>
          <p:cNvPr id="90" name="Google Shape;90;p32"/>
          <p:cNvSpPr txBox="1"/>
          <p:nvPr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שצפיתם בשידור</a:t>
            </a:r>
            <a:endParaRPr/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2"/>
          <p:cNvSpPr txBox="1"/>
          <p:nvPr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shutterstock/com איורים: 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5640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השיעור הבא יתחיל" preserve="1">
  <p:cSld name="2_השיעור הבא יתחיל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3"/>
          <p:cNvSpPr/>
          <p:nvPr/>
        </p:nvSpPr>
        <p:spPr>
          <a:xfrm>
            <a:off x="3337577" y="646574"/>
            <a:ext cx="5473303" cy="54733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3"/>
          <p:cNvSpPr/>
          <p:nvPr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" name="Google Shape;99;p33"/>
          <p:cNvGrpSpPr/>
          <p:nvPr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00" name="Google Shape;100;p33"/>
            <p:cNvCxnSpPr/>
            <p:nvPr/>
          </p:nvCxnSpPr>
          <p:spPr>
            <a:xfrm>
              <a:off x="865046" y="532257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1" name="Google Shape;101;p33"/>
            <p:cNvSpPr/>
            <p:nvPr/>
          </p:nvSpPr>
          <p:spPr>
            <a:xfrm rot="-54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3"/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33"/>
          <p:cNvSpPr txBox="1">
            <a:spLocks noGrp="1"/>
          </p:cNvSpPr>
          <p:nvPr>
            <p:ph type="body" idx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83333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4" name="Google Shape;104;p33"/>
          <p:cNvCxnSpPr/>
          <p:nvPr/>
        </p:nvCxnSpPr>
        <p:spPr>
          <a:xfrm>
            <a:off x="2377053" y="6178326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5" name="Google Shape;105;p33"/>
          <p:cNvGrpSpPr/>
          <p:nvPr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06" name="Google Shape;106;p33"/>
            <p:cNvSpPr/>
            <p:nvPr/>
          </p:nvSpPr>
          <p:spPr>
            <a:xfrm rot="-54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3"/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8" name="Google Shape;108;p33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33"/>
          <p:cNvSpPr txBox="1">
            <a:spLocks noGrp="1"/>
          </p:cNvSpPr>
          <p:nvPr>
            <p:ph type="body" idx="2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0" name="Google Shape;110;p33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111" name="Google Shape;111;p33"/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33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7143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41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צגת מלאה בתרגול" type="twoTxTwoObj" preserve="1">
  <p:cSld name="מצגת מלאה בתרגול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9" name="Google Shape;119;p34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20" name="Google Shape;120;p34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1" name="Google Shape;121;p34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34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793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קניית ידע" preserve="1">
  <p:cSld name="1_הקניית ידע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35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5" name="Google Shape;125;p35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6" name="Google Shape;126;p35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5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35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9" name="Google Shape;129;p35"/>
          <p:cNvPicPr preferRelativeResize="0"/>
          <p:nvPr/>
        </p:nvPicPr>
        <p:blipFill rotWithShape="1">
          <a:blip r:embed="rId2">
            <a:alphaModFix/>
          </a:blip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5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5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7290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תרגול" preserve="1">
  <p:cSld name="1_תרגול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36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4" name="Google Shape;134;p36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35" name="Google Shape;135;p36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6" name="Google Shape;136;p36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6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Google Shape;138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2"/>
          </p:nvPr>
        </p:nvSpPr>
        <p:spPr>
          <a:xfrm>
            <a:off x="6275754" y="1825625"/>
            <a:ext cx="507804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6121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 preserve="1">
  <p:cSld name="סיכום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37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43" name="Google Shape;143;p3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4" name="Google Shape;144;p3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8" name="Google Shape;148;p37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7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7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8041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שימה באופק" preserve="1">
  <p:cSld name="משימה באופק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>
            <a:spLocks noGrp="1"/>
          </p:cNvSpPr>
          <p:nvPr>
            <p:ph type="pic" idx="2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3" name="Google Shape;153;p38"/>
          <p:cNvGrpSpPr/>
          <p:nvPr/>
        </p:nvGrpSpPr>
        <p:grpSpPr>
          <a:xfrm>
            <a:off x="-2381248" y="158428"/>
            <a:ext cx="14545456" cy="6541143"/>
            <a:chOff x="-2455150" y="146499"/>
            <a:chExt cx="14545456" cy="6541143"/>
          </a:xfrm>
        </p:grpSpPr>
        <p:sp>
          <p:nvSpPr>
            <p:cNvPr id="154" name="Google Shape;154;p38"/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38"/>
            <p:cNvCxnSpPr/>
            <p:nvPr/>
          </p:nvCxnSpPr>
          <p:spPr>
            <a:xfrm>
              <a:off x="-2455150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56" name="Google Shape;156;p38"/>
            <p:cNvGrpSpPr/>
            <p:nvPr/>
          </p:nvGrpSpPr>
          <p:grpSpPr>
            <a:xfrm rot="10800000">
              <a:off x="8177063" y="6181316"/>
              <a:ext cx="3913243" cy="506326"/>
              <a:chOff x="358720" y="6187719"/>
              <a:chExt cx="3913243" cy="506326"/>
            </a:xfrm>
          </p:grpSpPr>
          <p:cxnSp>
            <p:nvCxnSpPr>
              <p:cNvPr id="157" name="Google Shape;157;p38"/>
              <p:cNvCxnSpPr/>
              <p:nvPr/>
            </p:nvCxnSpPr>
            <p:spPr>
              <a:xfrm>
                <a:off x="865046" y="6434480"/>
                <a:ext cx="3406917" cy="1280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8" name="Google Shape;158;p38"/>
              <p:cNvSpPr/>
              <p:nvPr/>
            </p:nvSpPr>
            <p:spPr>
              <a:xfrm rot="-54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38"/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0" name="Google Shape;160;p38"/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38"/>
          <p:cNvSpPr txBox="1">
            <a:spLocks noGrp="1"/>
          </p:cNvSpPr>
          <p:nvPr>
            <p:ph type="body" idx="1"/>
          </p:nvPr>
        </p:nvSpPr>
        <p:spPr>
          <a:xfrm>
            <a:off x="426793" y="661710"/>
            <a:ext cx="10953750" cy="68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marL="914400" lvl="1" indent="-533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2pPr>
            <a:lvl3pPr marL="1371600" lvl="2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4pPr>
            <a:lvl5pPr marL="2286000" lvl="4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111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>
  <p:cSld name="Picture with Ca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9"/>
          <p:cNvSpPr txBox="1">
            <a:spLocks noGrp="1"/>
          </p:cNvSpPr>
          <p:nvPr>
            <p:ph type="title"/>
          </p:nvPr>
        </p:nvSpPr>
        <p:spPr>
          <a:xfrm>
            <a:off x="7312026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>
            <a:spLocks noGrp="1"/>
          </p:cNvSpPr>
          <p:nvPr>
            <p:ph type="pic" idx="2"/>
          </p:nvPr>
        </p:nvSpPr>
        <p:spPr>
          <a:xfrm>
            <a:off x="849183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65" name="Google Shape;165;p39"/>
          <p:cNvGrpSpPr/>
          <p:nvPr/>
        </p:nvGrpSpPr>
        <p:grpSpPr>
          <a:xfrm>
            <a:off x="10820648" y="6288984"/>
            <a:ext cx="10328540" cy="167498"/>
            <a:chOff x="10668248" y="5893696"/>
            <a:chExt cx="10328540" cy="167498"/>
          </a:xfrm>
        </p:grpSpPr>
        <p:cxnSp>
          <p:nvCxnSpPr>
            <p:cNvPr id="166" name="Google Shape;166;p39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7" name="Google Shape;167;p39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39"/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69" name="Google Shape;169;p3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0" name="Google Shape;170;p3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39"/>
          <p:cNvSpPr txBox="1">
            <a:spLocks noGrp="1"/>
          </p:cNvSpPr>
          <p:nvPr>
            <p:ph type="body" idx="1"/>
          </p:nvPr>
        </p:nvSpPr>
        <p:spPr>
          <a:xfrm>
            <a:off x="7312026" y="2208855"/>
            <a:ext cx="3932237" cy="36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3" name="Google Shape;173;p39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69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 preserve="1">
  <p:cSld name="תמונה עם טקסט תחתון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ctrTitle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40"/>
          <p:cNvGrpSpPr/>
          <p:nvPr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78" name="Google Shape;178;p40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9" name="Google Shape;179;p40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40"/>
          <p:cNvSpPr/>
          <p:nvPr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2105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 preserve="1">
  <p:cSld name="1_השיעור הבא יתחיל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/>
          <p:nvPr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41"/>
          <p:cNvCxnSpPr/>
          <p:nvPr/>
        </p:nvCxnSpPr>
        <p:spPr>
          <a:xfrm>
            <a:off x="865046" y="532257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41"/>
          <p:cNvSpPr/>
          <p:nvPr/>
        </p:nvSpPr>
        <p:spPr>
          <a:xfrm rot="-54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41"/>
          <p:cNvSpPr/>
          <p:nvPr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41"/>
          <p:cNvSpPr txBox="1">
            <a:spLocks noGrp="1"/>
          </p:cNvSpPr>
          <p:nvPr>
            <p:ph type="body" idx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7" name="Google Shape;187;p41"/>
          <p:cNvCxnSpPr/>
          <p:nvPr/>
        </p:nvCxnSpPr>
        <p:spPr>
          <a:xfrm>
            <a:off x="792994" y="5506727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" name="Google Shape;188;p41"/>
          <p:cNvSpPr/>
          <p:nvPr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41"/>
          <p:cNvCxnSpPr/>
          <p:nvPr/>
        </p:nvCxnSpPr>
        <p:spPr>
          <a:xfrm>
            <a:off x="408495" y="6252973"/>
            <a:ext cx="281547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0" name="Google Shape;190;p41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262928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Calibri"/>
              <a:buNone/>
              <a:defRPr sz="6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94" name="Google Shape;194;p42"/>
          <p:cNvCxnSpPr/>
          <p:nvPr/>
        </p:nvCxnSpPr>
        <p:spPr>
          <a:xfrm>
            <a:off x="-874997" y="642957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5" name="Google Shape;195;p42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196" name="Google Shape;196;p42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7" name="Google Shape;197;p42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2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42"/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200" name="Google Shape;200;p42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42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977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 preserve="1">
  <p:cSld name="תמונה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3"/>
          <p:cNvSpPr>
            <a:spLocks noGrp="1"/>
          </p:cNvSpPr>
          <p:nvPr>
            <p:ph type="pic" idx="2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04" name="Google Shape;204;p43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205" name="Google Shape;205;p43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6" name="Google Shape;206;p43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43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43"/>
          <p:cNvGrpSpPr/>
          <p:nvPr/>
        </p:nvGrpSpPr>
        <p:grpSpPr>
          <a:xfrm>
            <a:off x="-8156196" y="6042094"/>
            <a:ext cx="10328540" cy="167498"/>
            <a:chOff x="10668248" y="5893696"/>
            <a:chExt cx="10328540" cy="167498"/>
          </a:xfrm>
        </p:grpSpPr>
        <p:cxnSp>
          <p:nvCxnSpPr>
            <p:cNvPr id="209" name="Google Shape;209;p43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0" name="Google Shape;210;p43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43"/>
          <p:cNvSpPr/>
          <p:nvPr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588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6278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790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347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6543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35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5D7F59B-EB58-334D-A4C0-1F5193957FC7}"/>
              </a:ext>
            </a:extLst>
          </p:cNvPr>
          <p:cNvSpPr/>
          <p:nvPr userDrawn="1"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C6228F-AC9B-D646-885A-9EB36C602279}"/>
              </a:ext>
            </a:extLst>
          </p:cNvPr>
          <p:cNvGrpSpPr/>
          <p:nvPr userDrawn="1"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E6B8A0-6C0C-564A-ABE2-193105432E2B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A3384C-D7AD-7D4F-93D6-2FD450FD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007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6448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05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D38B66-81A0-8845-8E4D-270D268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CD0408-AD14-FD42-8A6F-74A4E884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405D05D-DFE2-6F4E-87B4-26A7DFF726D3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77" r:id="rId2"/>
    <p:sldLayoutId id="2147483670" r:id="rId3"/>
    <p:sldLayoutId id="2147483671" r:id="rId4"/>
    <p:sldLayoutId id="2147483672" r:id="rId5"/>
    <p:sldLayoutId id="2147483673" r:id="rId6"/>
    <p:sldLayoutId id="2147483679" r:id="rId7"/>
    <p:sldLayoutId id="2147483674" r:id="rId8"/>
    <p:sldLayoutId id="2147483675" r:id="rId9"/>
    <p:sldLayoutId id="2147483676" r:id="rId10"/>
    <p:sldLayoutId id="2147483678" r:id="rId11"/>
    <p:sldLayoutId id="214748370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x-none" sz="44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5720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800" b="0" i="0" u="none" strike="noStrike" kern="1200" cap="none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76343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5" Type="http://schemas.openxmlformats.org/officeDocument/2006/relationships/image" Target="../media/image13.png"/><Relationship Id="rId4" Type="http://schemas.openxmlformats.org/officeDocument/2006/relationships/image" Target="../media/image1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2.mp4"/><Relationship Id="rId7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tags" Target="../tags/tag16.xml"/><Relationship Id="rId6" Type="http://schemas.openxmlformats.org/officeDocument/2006/relationships/image" Target="../media/image20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2.mp4"/><Relationship Id="rId7" Type="http://schemas.openxmlformats.org/officeDocument/2006/relationships/image" Target="../media/image31.png"/><Relationship Id="rId2" Type="http://schemas.microsoft.com/office/2007/relationships/media" Target="../media/media2.mp4"/><Relationship Id="rId1" Type="http://schemas.openxmlformats.org/officeDocument/2006/relationships/tags" Target="../tags/tag19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2.mp4"/><Relationship Id="rId7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tags" Target="../tags/tag21.xml"/><Relationship Id="rId6" Type="http://schemas.openxmlformats.org/officeDocument/2006/relationships/image" Target="../media/image240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5" Type="http://schemas.openxmlformats.org/officeDocument/2006/relationships/image" Target="../media/image27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1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2.mp4"/><Relationship Id="rId7" Type="http://schemas.openxmlformats.org/officeDocument/2006/relationships/image" Target="../media/image121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501641" y="2115483"/>
            <a:ext cx="5090160" cy="634326"/>
          </a:xfrm>
          <a:solidFill>
            <a:srgbClr val="0033CC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>
          <a:xfrm>
            <a:off x="876184" y="4329921"/>
            <a:ext cx="9396920" cy="411774"/>
          </a:xfrm>
        </p:spPr>
        <p:txBody>
          <a:bodyPr/>
          <a:lstStyle/>
          <a:p>
            <a:pPr lvl="0"/>
            <a:r>
              <a:rPr lang="he-IL" dirty="0"/>
              <a:t>נושא השיעור: חיבור וחיסור שברים פשוטים עם מכנים שאינם זהים</a:t>
            </a: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22638" y="3024451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שיעור מתמטיקה לכיתה ה</a:t>
            </a:r>
            <a:endParaRPr lang="x-none" dirty="0"/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1F05BBCB-6517-4A66-B419-0232C22826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8" y="5222756"/>
            <a:ext cx="6704013" cy="910991"/>
          </a:xfrm>
        </p:spPr>
        <p:txBody>
          <a:bodyPr>
            <a:normAutofit fontScale="92500" lnSpcReduction="20000"/>
          </a:bodyPr>
          <a:lstStyle/>
          <a:p>
            <a:r>
              <a:rPr lang="he-IL" dirty="0"/>
              <a:t>עם המורה: אושרי מנחם </a:t>
            </a:r>
          </a:p>
          <a:p>
            <a:r>
              <a:rPr lang="he-IL" dirty="0"/>
              <a:t>מצגת: </a:t>
            </a:r>
            <a:r>
              <a:rPr lang="he-IL" sz="3000" dirty="0">
                <a:solidFill>
                  <a:srgbClr val="FFFFFF"/>
                </a:solidFill>
                <a:latin typeface="Calibri"/>
              </a:rPr>
              <a:t>ברוריה צוברי פורת </a:t>
            </a:r>
          </a:p>
          <a:p>
            <a:endParaRPr lang="he-I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95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ממשיכים</a:t>
            </a:r>
            <a:r>
              <a:rPr lang="x-none" dirty="0"/>
              <a:t> 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9" name="Google Shape;279;p9"/>
              <p:cNvSpPr txBox="1">
                <a:spLocks noGrp="1"/>
              </p:cNvSpPr>
              <p:nvPr>
                <p:ph type="body" sz="quarter" idx="10"/>
              </p:nvPr>
            </p:nvSpPr>
            <p:spPr>
              <a:xfrm>
                <a:off x="398565" y="1463557"/>
                <a:ext cx="11394870" cy="4356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lvl="0">
                  <a:lnSpc>
                    <a:spcPct val="170000"/>
                  </a:lnSpc>
                  <a:buClr>
                    <a:schemeClr val="dk1"/>
                  </a:buClr>
                  <a:buSzPts val="3600"/>
                </a:pPr>
                <a:r>
                  <a:rPr lang="he-IL" sz="2800" dirty="0"/>
                  <a:t>התלמידים חשבו... אם חלקת התבלינים "תופסת" רק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he-IL" sz="2800" dirty="0"/>
                  <a:t>  מהשטח שהוקצה להם על ידי המנהל, הרי שנשאר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he-IL" sz="2800" dirty="0"/>
                  <a:t>  שזה כמעט חצי חלקה עבור פרחים. </a:t>
                </a:r>
              </a:p>
              <a:p>
                <a:pPr lvl="0">
                  <a:lnSpc>
                    <a:spcPct val="170000"/>
                  </a:lnSpc>
                  <a:buClr>
                    <a:schemeClr val="dk1"/>
                  </a:buClr>
                  <a:buSzPts val="3600"/>
                </a:pPr>
                <a:r>
                  <a:rPr lang="he-IL" sz="2800" dirty="0"/>
                  <a:t>אז אולי כדאי להגדיל את חלקת התבלינים כך שיישאר חלק קטן יותר לפרחים...</a:t>
                </a:r>
              </a:p>
              <a:p>
                <a:pPr lvl="0">
                  <a:lnSpc>
                    <a:spcPct val="170000"/>
                  </a:lnSpc>
                  <a:buClr>
                    <a:schemeClr val="dk1"/>
                  </a:buClr>
                  <a:buSzPts val="3600"/>
                </a:pPr>
                <a:r>
                  <a:rPr lang="he-IL" sz="2800" dirty="0"/>
                  <a:t>הרי ממילא התכנון היה שהגינה תהיה בעיקר גינת תבלינים. </a:t>
                </a:r>
              </a:p>
              <a:p>
                <a:pPr lvl="0">
                  <a:lnSpc>
                    <a:spcPct val="170000"/>
                  </a:lnSpc>
                  <a:buClr>
                    <a:schemeClr val="dk1"/>
                  </a:buClr>
                  <a:buSzPts val="3600"/>
                </a:pPr>
                <a:r>
                  <a:rPr lang="he-IL" sz="2800" dirty="0"/>
                  <a:t>חשבו והחליטו להקצות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he-IL" sz="2800" dirty="0"/>
                  <a:t>  מהחלקה לנענע ו- </a:t>
                </a:r>
                <a14:m>
                  <m:oMath xmlns:m="http://schemas.openxmlformats.org/officeDocument/2006/math">
                    <m:r>
                      <a:rPr lang="he-IL" sz="2800" b="0" i="0" smtClean="0">
                        <a:latin typeface="Cambria Math" panose="02040503050406030204" pitchFamily="18" charset="0"/>
                      </a:rPr>
                      <m:t>   . </m:t>
                    </m:r>
                    <m:r>
                      <a:rPr lang="he-IL" sz="2800" b="0" i="0" smtClean="0">
                        <a:latin typeface="Cambria Math" panose="02040503050406030204" pitchFamily="18" charset="0"/>
                      </a:rPr>
                      <m:t>לרוזמרין</m:t>
                    </m:r>
                    <m:f>
                      <m:fPr>
                        <m:ctrlPr>
                          <a:rPr lang="he-IL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he-IL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sz="2800" dirty="0"/>
              </a:p>
            </p:txBody>
          </p:sp>
        </mc:Choice>
        <mc:Fallback>
          <p:sp>
            <p:nvSpPr>
              <p:cNvPr id="279" name="Google Shape;279;p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98565" y="1463557"/>
                <a:ext cx="11394870" cy="4356578"/>
              </a:xfrm>
              <a:prstGeom prst="rect">
                <a:avLst/>
              </a:prstGeom>
              <a:blipFill>
                <a:blip r:embed="rId4"/>
                <a:stretch>
                  <a:fillRect l="-1658" r="-1070" b="-53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0" name="Google Shape;28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33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>
            <a:extLst>
              <a:ext uri="{FF2B5EF4-FFF2-40B4-BE49-F238E27FC236}">
                <a16:creationId xmlns:a16="http://schemas.microsoft.com/office/drawing/2014/main" id="{ED8E9187-8D01-4779-9BB7-6657098B2C87}"/>
              </a:ext>
            </a:extLst>
          </p:cNvPr>
          <p:cNvSpPr txBox="1">
            <a:spLocks/>
          </p:cNvSpPr>
          <p:nvPr/>
        </p:nvSpPr>
        <p:spPr>
          <a:xfrm>
            <a:off x="1883104" y="494451"/>
            <a:ext cx="8280000" cy="72000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חשבו: איזה חלק "יתפסו" התבלינים עכשיו ?</a:t>
            </a:r>
          </a:p>
          <a:p>
            <a:endParaRPr lang="he-I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1010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מיישמים 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Google Shape;287;p10"/>
              <p:cNvSpPr txBox="1">
                <a:spLocks noGrp="1"/>
              </p:cNvSpPr>
              <p:nvPr>
                <p:ph type="body" sz="quarter" idx="10"/>
              </p:nvPr>
            </p:nvSpPr>
            <p:spPr>
              <a:xfrm>
                <a:off x="653228" y="1937691"/>
                <a:ext cx="11047541" cy="4390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 lnSpcReduction="10000"/>
              </a:bodyPr>
              <a:lstStyle/>
              <a:p>
                <a:pPr marL="0" lvl="0" indent="0" algn="r" rtl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None/>
                </a:pPr>
                <a:r>
                  <a:rPr lang="he-IL" sz="3200" dirty="0"/>
                  <a:t>נרחיב את שני השברים בצורה כזו </a:t>
                </a:r>
              </a:p>
              <a:p>
                <a:pPr marL="0" lvl="0" indent="0" algn="r" rtl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None/>
                </a:pPr>
                <a:r>
                  <a:rPr lang="he-IL" sz="3200" dirty="0"/>
                  <a:t>כך שנקבל </a:t>
                </a:r>
                <a:r>
                  <a:rPr lang="he-IL" sz="3200" dirty="0">
                    <a:solidFill>
                      <a:schemeClr val="accent5">
                        <a:lumMod val="75000"/>
                      </a:schemeClr>
                    </a:solidFill>
                  </a:rPr>
                  <a:t>מכנה משותף 15</a:t>
                </a:r>
                <a:r>
                  <a:rPr lang="he-IL" sz="3200" dirty="0"/>
                  <a:t> , </a:t>
                </a:r>
              </a:p>
              <a:p>
                <a:pPr marL="0" lvl="0" indent="0" algn="r" rtl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None/>
                </a:pPr>
                <a:r>
                  <a:rPr lang="he-IL" sz="3200" dirty="0"/>
                  <a:t>כי הרי 15 הוא מכפלה של 5 וגם מכפלה של 3 . </a:t>
                </a:r>
              </a:p>
              <a:p>
                <a:pPr marL="0" lvl="0" indent="0" algn="r" rtl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None/>
                </a:pPr>
                <a:endParaRPr lang="he-IL" dirty="0"/>
              </a:p>
              <a:p>
                <a:pPr lvl="0">
                  <a:lnSpc>
                    <a:spcPct val="150000"/>
                  </a:lnSpc>
                  <a:buClr>
                    <a:schemeClr val="dk1"/>
                  </a:buClr>
                  <a:buSzPts val="3600"/>
                </a:pPr>
                <a:r>
                  <a:rPr lang="he-IL" sz="3200" dirty="0"/>
                  <a:t>אז</a:t>
                </a:r>
                <a:r>
                  <a:rPr lang="he-IL" sz="2800" dirty="0"/>
                  <a:t>: נרחיב את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he-IL" sz="2800" dirty="0"/>
                  <a:t> ב- 5 כך שנקבל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he-IL" sz="28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he-IL" sz="2800" dirty="0"/>
              </a:p>
              <a:p>
                <a:pPr lvl="0">
                  <a:lnSpc>
                    <a:spcPct val="150000"/>
                  </a:lnSpc>
                  <a:buClr>
                    <a:schemeClr val="dk1"/>
                  </a:buClr>
                  <a:buSzPts val="3600"/>
                </a:pPr>
                <a:r>
                  <a:rPr lang="he-IL" sz="2800" dirty="0"/>
                  <a:t>     ואת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sz="2800" dirty="0"/>
                  <a:t>  נרחיב ב-3 כך שנקבל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he-IL" sz="28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he-IL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he-IL" sz="2800" dirty="0"/>
              </a:p>
              <a:p>
                <a:pPr marL="0" lvl="0" indent="0" algn="r" rtl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287" name="Google Shape;287;p1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653228" y="1937691"/>
                <a:ext cx="11047541" cy="4390612"/>
              </a:xfrm>
              <a:prstGeom prst="rect">
                <a:avLst/>
              </a:prstGeom>
              <a:blipFill>
                <a:blip r:embed="rId4"/>
                <a:stretch>
                  <a:fillRect r="-14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8" name="Google Shape;28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4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נסביר ונמחיש 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Google Shape;287;p10"/>
              <p:cNvSpPr txBox="1">
                <a:spLocks noGrp="1"/>
              </p:cNvSpPr>
              <p:nvPr>
                <p:ph type="body" sz="quarter" idx="10"/>
              </p:nvPr>
            </p:nvSpPr>
            <p:spPr>
              <a:xfrm>
                <a:off x="653228" y="1937691"/>
                <a:ext cx="10885543" cy="4390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/>
              </a:bodyPr>
              <a:lstStyle/>
              <a:p>
                <a:pPr lvl="0">
                  <a:lnSpc>
                    <a:spcPct val="150000"/>
                  </a:lnSpc>
                  <a:buClr>
                    <a:schemeClr val="dk1"/>
                  </a:buClr>
                  <a:buSzPts val="3600"/>
                </a:pPr>
                <a:endParaRPr lang="he-IL" sz="3200" dirty="0"/>
              </a:p>
              <a:p>
                <a:pPr lvl="0">
                  <a:lnSpc>
                    <a:spcPct val="150000"/>
                  </a:lnSpc>
                  <a:buClr>
                    <a:schemeClr val="dk1"/>
                  </a:buClr>
                  <a:buSzPts val="36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2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  <a:p>
                <a:pPr marL="0" lvl="0" indent="0" algn="r" rtl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None/>
                </a:pPr>
                <a:endParaRPr lang="he-IL" dirty="0"/>
              </a:p>
              <a:p>
                <a:pPr marL="0" lvl="0" indent="0" algn="r" rtl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287" name="Google Shape;287;p1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653228" y="1937691"/>
                <a:ext cx="10885543" cy="4390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8" name="Google Shape;28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בועת מחשבה: ענן 2">
                <a:extLst>
                  <a:ext uri="{FF2B5EF4-FFF2-40B4-BE49-F238E27FC236}">
                    <a16:creationId xmlns:a16="http://schemas.microsoft.com/office/drawing/2014/main" id="{E7160F21-2BA5-4B46-BB9E-3DDEBC33E5C8}"/>
                  </a:ext>
                </a:extLst>
              </p:cNvPr>
              <p:cNvSpPr/>
              <p:nvPr/>
            </p:nvSpPr>
            <p:spPr>
              <a:xfrm>
                <a:off x="529811" y="1456830"/>
                <a:ext cx="3390232" cy="3052806"/>
              </a:xfrm>
              <a:prstGeom prst="cloudCallout">
                <a:avLst>
                  <a:gd name="adj1" fmla="val 25820"/>
                  <a:gd name="adj2" fmla="val 9933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>
                  <a:lnSpc>
                    <a:spcPct val="150000"/>
                  </a:lnSpc>
                </a:pPr>
                <a:r>
                  <a:rPr lang="he-IL" sz="2800" dirty="0"/>
                  <a:t>אז: נרחיב את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he-IL" sz="2800" dirty="0"/>
                  <a:t> ב- 5 </a:t>
                </a:r>
              </a:p>
              <a:p>
                <a:pPr algn="ctr" rtl="1">
                  <a:lnSpc>
                    <a:spcPct val="150000"/>
                  </a:lnSpc>
                </a:pPr>
                <a:r>
                  <a:rPr lang="he-IL" sz="2800" dirty="0"/>
                  <a:t>כך  שנקבל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he-IL" sz="2800" dirty="0"/>
              </a:p>
            </p:txBody>
          </p:sp>
        </mc:Choice>
        <mc:Fallback>
          <p:sp>
            <p:nvSpPr>
              <p:cNvPr id="3" name="בועת מחשבה: ענן 2">
                <a:extLst>
                  <a:ext uri="{FF2B5EF4-FFF2-40B4-BE49-F238E27FC236}">
                    <a16:creationId xmlns:a16="http://schemas.microsoft.com/office/drawing/2014/main" id="{E7160F21-2BA5-4B46-BB9E-3DDEBC33E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11" y="1456830"/>
                <a:ext cx="3390232" cy="3052806"/>
              </a:xfrm>
              <a:prstGeom prst="cloudCallout">
                <a:avLst>
                  <a:gd name="adj1" fmla="val 25820"/>
                  <a:gd name="adj2" fmla="val 99333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תמונה 3">
            <a:extLst>
              <a:ext uri="{FF2B5EF4-FFF2-40B4-BE49-F238E27FC236}">
                <a16:creationId xmlns:a16="http://schemas.microsoft.com/office/drawing/2014/main" id="{77851565-D356-4D5D-8EB7-C9134E152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7846" y="2862472"/>
            <a:ext cx="4953000" cy="28765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בועת מחשבה: ענן 6">
                <a:extLst>
                  <a:ext uri="{FF2B5EF4-FFF2-40B4-BE49-F238E27FC236}">
                    <a16:creationId xmlns:a16="http://schemas.microsoft.com/office/drawing/2014/main" id="{979C14B9-7706-436D-A384-B14396A873DF}"/>
                  </a:ext>
                </a:extLst>
              </p:cNvPr>
              <p:cNvSpPr/>
              <p:nvPr/>
            </p:nvSpPr>
            <p:spPr>
              <a:xfrm>
                <a:off x="8863285" y="1711104"/>
                <a:ext cx="3032968" cy="3052807"/>
              </a:xfrm>
              <a:prstGeom prst="cloudCallout">
                <a:avLst>
                  <a:gd name="adj1" fmla="val -65019"/>
                  <a:gd name="adj2" fmla="val 7902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r" rtl="1">
                  <a:lnSpc>
                    <a:spcPct val="150000"/>
                  </a:lnSpc>
                </a:pPr>
                <a:r>
                  <a:rPr lang="he-IL" sz="2800" dirty="0"/>
                  <a:t>ואת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he-IL" sz="2800" dirty="0"/>
                  <a:t>  נרחיב ב-3 כך שנקבל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he-IL" sz="28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he-IL" sz="2800" dirty="0"/>
              </a:p>
            </p:txBody>
          </p:sp>
        </mc:Choice>
        <mc:Fallback>
          <p:sp>
            <p:nvSpPr>
              <p:cNvPr id="7" name="בועת מחשבה: ענן 6">
                <a:extLst>
                  <a:ext uri="{FF2B5EF4-FFF2-40B4-BE49-F238E27FC236}">
                    <a16:creationId xmlns:a16="http://schemas.microsoft.com/office/drawing/2014/main" id="{979C14B9-7706-436D-A384-B14396A873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285" y="1711104"/>
                <a:ext cx="3032968" cy="3052807"/>
              </a:xfrm>
              <a:prstGeom prst="cloudCallout">
                <a:avLst>
                  <a:gd name="adj1" fmla="val -65019"/>
                  <a:gd name="adj2" fmla="val 79029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38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נסכם ונכתוב זאת כך:</a:t>
            </a:r>
            <a:endParaRPr dirty="0"/>
          </a:p>
        </p:txBody>
      </p:sp>
      <p:sp>
        <p:nvSpPr>
          <p:cNvPr id="287" name="Google Shape;287;p10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 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dirty="0"/>
          </a:p>
          <a:p>
            <a:pPr lvl="0">
              <a:lnSpc>
                <a:spcPct val="90000"/>
              </a:lnSpc>
              <a:buClr>
                <a:schemeClr val="dk1"/>
              </a:buClr>
              <a:buSzPts val="3600"/>
            </a:pPr>
            <a:endParaRPr dirty="0"/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מלבן 1">
                <a:extLst>
                  <a:ext uri="{FF2B5EF4-FFF2-40B4-BE49-F238E27FC236}">
                    <a16:creationId xmlns:a16="http://schemas.microsoft.com/office/drawing/2014/main" id="{3AAF5533-A868-4FAF-BDAC-1857C40A1CE3}"/>
                  </a:ext>
                </a:extLst>
              </p:cNvPr>
              <p:cNvSpPr/>
              <p:nvPr/>
            </p:nvSpPr>
            <p:spPr>
              <a:xfrm>
                <a:off x="2904477" y="3254658"/>
                <a:ext cx="6383045" cy="10636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he-IL" sz="4400" b="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4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he-IL" sz="4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he-IL" sz="4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e-IL" sz="4400" b="0" dirty="0"/>
                  <a:t> </a:t>
                </a:r>
                <a:r>
                  <a:rPr lang="en-US" sz="4400" b="0" dirty="0"/>
                  <a:t> </a:t>
                </a:r>
                <a:r>
                  <a:rPr lang="he-IL" sz="4400" b="0" dirty="0"/>
                  <a:t> = </a:t>
                </a:r>
                <a14:m>
                  <m:oMath xmlns:m="http://schemas.openxmlformats.org/officeDocument/2006/math">
                    <m:r>
                      <a:rPr lang="he-IL" sz="4400" b="0" i="1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he-IL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he-IL" sz="4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he-IL" sz="4400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he-IL" sz="4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he-IL" sz="4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e-IL" sz="4400" dirty="0"/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he-IL" sz="4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he-IL" sz="4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4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e-IL" sz="4400" dirty="0"/>
                  <a:t> + </a:t>
                </a:r>
                <a14:m>
                  <m:oMath xmlns:m="http://schemas.openxmlformats.org/officeDocument/2006/math">
                    <m:r>
                      <a:rPr lang="he-IL" sz="440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he-IL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4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he-IL" sz="4400" dirty="0"/>
              </a:p>
            </p:txBody>
          </p:sp>
        </mc:Choice>
        <mc:Fallback xmlns="">
          <p:sp>
            <p:nvSpPr>
              <p:cNvPr id="2" name="מלבן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AAF5533-A868-4FAF-BDAC-1857C40A1C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477" y="3254658"/>
                <a:ext cx="6383045" cy="1063689"/>
              </a:xfrm>
              <a:prstGeom prst="rect">
                <a:avLst/>
              </a:prstGeom>
              <a:blipFill>
                <a:blip r:embed="rId5"/>
                <a:stretch>
                  <a:fillRect b="-1149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חץ: מעוקל למעלה 2">
            <a:extLst>
              <a:ext uri="{FF2B5EF4-FFF2-40B4-BE49-F238E27FC236}">
                <a16:creationId xmlns:a16="http://schemas.microsoft.com/office/drawing/2014/main" id="{C943C091-1FB7-450A-94ED-2B2B7DD01A91}"/>
              </a:ext>
            </a:extLst>
          </p:cNvPr>
          <p:cNvSpPr/>
          <p:nvPr/>
        </p:nvSpPr>
        <p:spPr>
          <a:xfrm>
            <a:off x="3599275" y="4406336"/>
            <a:ext cx="2052241" cy="524821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" name="חץ: מעוקל למעלה 3">
            <a:extLst>
              <a:ext uri="{FF2B5EF4-FFF2-40B4-BE49-F238E27FC236}">
                <a16:creationId xmlns:a16="http://schemas.microsoft.com/office/drawing/2014/main" id="{CD5576FB-58A2-4614-899E-FABA8D1BD00C}"/>
              </a:ext>
            </a:extLst>
          </p:cNvPr>
          <p:cNvSpPr/>
          <p:nvPr/>
        </p:nvSpPr>
        <p:spPr>
          <a:xfrm>
            <a:off x="4498965" y="4426077"/>
            <a:ext cx="2372352" cy="44492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" name="קשת 4">
            <a:extLst>
              <a:ext uri="{FF2B5EF4-FFF2-40B4-BE49-F238E27FC236}">
                <a16:creationId xmlns:a16="http://schemas.microsoft.com/office/drawing/2014/main" id="{C633628B-6D05-40B9-B1DB-BBFF3B293E0C}"/>
              </a:ext>
            </a:extLst>
          </p:cNvPr>
          <p:cNvSpPr/>
          <p:nvPr/>
        </p:nvSpPr>
        <p:spPr>
          <a:xfrm rot="7292076">
            <a:off x="2840866" y="2693775"/>
            <a:ext cx="1202661" cy="52378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115E61ED-A999-46DD-9F9B-83207A5D8521}"/>
              </a:ext>
            </a:extLst>
          </p:cNvPr>
          <p:cNvSpPr txBox="1"/>
          <p:nvPr/>
        </p:nvSpPr>
        <p:spPr>
          <a:xfrm>
            <a:off x="3043214" y="3100769"/>
            <a:ext cx="574632" cy="30777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× 5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520BA1DA-6340-4FDF-A237-DF479B78DEF1}"/>
              </a:ext>
            </a:extLst>
          </p:cNvPr>
          <p:cNvSpPr txBox="1"/>
          <p:nvPr/>
        </p:nvSpPr>
        <p:spPr>
          <a:xfrm>
            <a:off x="4050764" y="3067037"/>
            <a:ext cx="574632" cy="30777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× 3</a:t>
            </a:r>
          </a:p>
        </p:txBody>
      </p:sp>
      <p:sp>
        <p:nvSpPr>
          <p:cNvPr id="13" name="קשת 12">
            <a:extLst>
              <a:ext uri="{FF2B5EF4-FFF2-40B4-BE49-F238E27FC236}">
                <a16:creationId xmlns:a16="http://schemas.microsoft.com/office/drawing/2014/main" id="{10D04993-1D4E-4A3A-87E6-1E73CA2AF099}"/>
              </a:ext>
            </a:extLst>
          </p:cNvPr>
          <p:cNvSpPr/>
          <p:nvPr/>
        </p:nvSpPr>
        <p:spPr>
          <a:xfrm rot="7292076">
            <a:off x="3887288" y="2661499"/>
            <a:ext cx="1202661" cy="52378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991BBD92-7A2E-4E16-AA72-DB3CCF7CA6F7}"/>
              </a:ext>
            </a:extLst>
          </p:cNvPr>
          <p:cNvSpPr txBox="1"/>
          <p:nvPr/>
        </p:nvSpPr>
        <p:spPr>
          <a:xfrm>
            <a:off x="2904476" y="4227787"/>
            <a:ext cx="574632" cy="30777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× 5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EBA08823-50E7-4494-8D53-D230A1617658}"/>
              </a:ext>
            </a:extLst>
          </p:cNvPr>
          <p:cNvSpPr txBox="1"/>
          <p:nvPr/>
        </p:nvSpPr>
        <p:spPr>
          <a:xfrm>
            <a:off x="3913877" y="4242801"/>
            <a:ext cx="574632" cy="30777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× 3</a:t>
            </a:r>
          </a:p>
        </p:txBody>
      </p:sp>
      <p:sp>
        <p:nvSpPr>
          <p:cNvPr id="16" name="קשת 15">
            <a:extLst>
              <a:ext uri="{FF2B5EF4-FFF2-40B4-BE49-F238E27FC236}">
                <a16:creationId xmlns:a16="http://schemas.microsoft.com/office/drawing/2014/main" id="{6212900F-142B-4FFE-9536-264490461EFF}"/>
              </a:ext>
            </a:extLst>
          </p:cNvPr>
          <p:cNvSpPr/>
          <p:nvPr/>
        </p:nvSpPr>
        <p:spPr>
          <a:xfrm rot="662239">
            <a:off x="3413658" y="4187034"/>
            <a:ext cx="1057602" cy="52378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קשת 16">
            <a:extLst>
              <a:ext uri="{FF2B5EF4-FFF2-40B4-BE49-F238E27FC236}">
                <a16:creationId xmlns:a16="http://schemas.microsoft.com/office/drawing/2014/main" id="{6DCD2EF2-068D-4CBF-8FD8-67E1BF88B6F0}"/>
              </a:ext>
            </a:extLst>
          </p:cNvPr>
          <p:cNvSpPr/>
          <p:nvPr/>
        </p:nvSpPr>
        <p:spPr>
          <a:xfrm rot="1290763">
            <a:off x="2332011" y="4053543"/>
            <a:ext cx="1202661" cy="52378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כעת נתרגל: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Google Shape;295;p11"/>
              <p:cNvSpPr txBox="1">
                <a:spLocks noGrp="1"/>
              </p:cNvSpPr>
              <p:nvPr>
                <p:ph type="body" sz="quarter" idx="10"/>
              </p:nvPr>
            </p:nvSpPr>
            <p:spPr>
              <a:xfrm>
                <a:off x="358720" y="1733827"/>
                <a:ext cx="10885543" cy="40399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 lnSpcReduction="10000"/>
              </a:bodyPr>
              <a:lstStyle/>
              <a:p>
                <a:pPr marL="0" lvl="0" indent="0" algn="ctr" rtl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None/>
                </a:pPr>
                <a:r>
                  <a:rPr lang="he-IL" dirty="0"/>
                  <a:t>העתיקו את שני התרגילים</a:t>
                </a:r>
              </a:p>
              <a:p>
                <a:pPr marL="0" lvl="0" indent="0" algn="ctr" rtl="1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None/>
                </a:pPr>
                <a:r>
                  <a:rPr lang="he-IL" dirty="0"/>
                  <a:t>נסו למצוא מכנה משותף לחישוב הסכום או ההפרש :</a:t>
                </a:r>
              </a:p>
              <a:p>
                <a:pPr marL="0" lvl="0" indent="0" algn="ctr" rtl="1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None/>
                </a:pPr>
                <a:endParaRPr lang="he-IL" dirty="0">
                  <a:latin typeface="Cambria Math" panose="02040503050406030204" pitchFamily="18" charset="0"/>
                </a:endParaRPr>
              </a:p>
              <a:p>
                <a:pPr marL="0" lvl="0" indent="0" algn="ctr" rtl="1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dirty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ar-AE" i="0" dirty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ar-AE" i="0" dirty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ar-A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i="0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 i="0" dirty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ar-AE" i="0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dirty="0"/>
              </a:p>
              <a:p>
                <a:pPr marL="0" lvl="0" indent="0" algn="ctr" rtl="1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None/>
                </a:pPr>
                <a:endParaRPr lang="ar-AE" dirty="0"/>
              </a:p>
              <a:p>
                <a:pPr lvl="0" algn="ctr">
                  <a:lnSpc>
                    <a:spcPct val="90000"/>
                  </a:lnSpc>
                  <a:spcBef>
                    <a:spcPts val="800"/>
                  </a:spcBef>
                  <a:buClr>
                    <a:schemeClr val="dk1"/>
                  </a:buClr>
                  <a:buSzPts val="36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0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b="0" i="0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he-IL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A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0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b="0" i="0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ar-AE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br>
                  <a:rPr lang="ar-AE" dirty="0"/>
                </a:br>
                <a:endParaRPr dirty="0"/>
              </a:p>
            </p:txBody>
          </p:sp>
        </mc:Choice>
        <mc:Fallback xmlns="">
          <p:sp>
            <p:nvSpPr>
              <p:cNvPr id="295" name="Google Shape;295;p1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58720" y="1733827"/>
                <a:ext cx="10885543" cy="4039912"/>
              </a:xfrm>
              <a:prstGeom prst="rect">
                <a:avLst/>
              </a:prstGeom>
              <a:blipFill>
                <a:blip r:embed="rId6"/>
                <a:stretch>
                  <a:fillRect t="-4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6" name="Google Shape;29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82994" y="663126"/>
            <a:ext cx="1956051" cy="69765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9401452" y="410761"/>
            <a:ext cx="23962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dirty="0"/>
              <a:t>פתרון</a:t>
            </a:r>
            <a:r>
              <a:rPr lang="he-IL" dirty="0"/>
              <a:t>:</a:t>
            </a:r>
            <a:endParaRPr dirty="0"/>
          </a:p>
        </p:txBody>
      </p:sp>
      <p:pic>
        <p:nvPicPr>
          <p:cNvPr id="311" name="Google Shape;31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מלבן 4">
                <a:extLst>
                  <a:ext uri="{FF2B5EF4-FFF2-40B4-BE49-F238E27FC236}">
                    <a16:creationId xmlns:a16="http://schemas.microsoft.com/office/drawing/2014/main" id="{B252B619-6A4F-4CBD-A457-8BD617D59A16}"/>
                  </a:ext>
                </a:extLst>
              </p:cNvPr>
              <p:cNvSpPr/>
              <p:nvPr/>
            </p:nvSpPr>
            <p:spPr>
              <a:xfrm>
                <a:off x="946456" y="570559"/>
                <a:ext cx="6865399" cy="60821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  <a:spcBef>
                    <a:spcPts val="800"/>
                  </a:spcBef>
                  <a:buClr>
                    <a:schemeClr val="dk1"/>
                  </a:buClr>
                  <a:buSzPts val="36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ar-AE" sz="4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000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ar-AE" sz="4000" dirty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ar-AE" sz="4000" dirty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000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4000" dirty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ar-AE" sz="4000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ar-AE" sz="4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  <m:r>
                      <a:rPr lang="ar-AE" sz="4000" dirty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/>
                  <a:t> =</a:t>
                </a:r>
                <a:r>
                  <a:rPr lang="ar-AE" sz="4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4000" dirty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/>
                  <a:t>  </a:t>
                </a:r>
                <a:endParaRPr lang="ar-AE" sz="4000" dirty="0"/>
              </a:p>
              <a:p>
                <a:pPr lvl="0" algn="ctr" rtl="1">
                  <a:lnSpc>
                    <a:spcPct val="200000"/>
                  </a:lnSpc>
                  <a:spcBef>
                    <a:spcPts val="800"/>
                  </a:spcBef>
                  <a:buClr>
                    <a:schemeClr val="dk1"/>
                  </a:buClr>
                  <a:buSzPts val="3600"/>
                </a:pPr>
                <a:endParaRPr lang="ar-AE" sz="4000" dirty="0"/>
              </a:p>
              <a:p>
                <a:pPr lvl="0">
                  <a:lnSpc>
                    <a:spcPct val="200000"/>
                  </a:lnSpc>
                  <a:spcBef>
                    <a:spcPts val="800"/>
                  </a:spcBef>
                  <a:buClr>
                    <a:schemeClr val="dk1"/>
                  </a:buClr>
                  <a:buSzPts val="36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0" i="0" dirty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ar-AE" sz="4000" dirty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he-IL" sz="4000" b="0" i="0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000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ar-AE" sz="4000" dirty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4000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ar-AE" sz="4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he-IL" sz="4000" b="0" i="0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000" dirty="0"/>
                  <a:t> =</a:t>
                </a:r>
                <a:r>
                  <a:rPr lang="ar-AE" sz="4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br>
                  <a:rPr lang="ar-AE" sz="4000" dirty="0"/>
                </a:br>
                <a:endParaRPr lang="ar-AE" sz="4000" dirty="0"/>
              </a:p>
            </p:txBody>
          </p:sp>
        </mc:Choice>
        <mc:Fallback xmlns="">
          <p:sp>
            <p:nvSpPr>
              <p:cNvPr id="5" name="מלבן 4">
                <a:extLst>
                  <a:ext uri="{FF2B5EF4-FFF2-40B4-BE49-F238E27FC236}">
                    <a16:creationId xmlns:a16="http://schemas.microsoft.com/office/drawing/2014/main" xmlns="" id="{B252B619-6A4F-4CBD-A457-8BD617D59A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456" y="570559"/>
                <a:ext cx="6865399" cy="60821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A07266A-EDB4-4A5B-86D2-FFA46F2B1920}"/>
              </a:ext>
            </a:extLst>
          </p:cNvPr>
          <p:cNvSpPr txBox="1"/>
          <p:nvPr/>
        </p:nvSpPr>
        <p:spPr>
          <a:xfrm>
            <a:off x="6704120" y="1635701"/>
            <a:ext cx="482057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dirty="0">
                <a:solidFill>
                  <a:schemeClr val="accent6">
                    <a:lumMod val="50000"/>
                  </a:schemeClr>
                </a:solidFill>
              </a:rPr>
              <a:t>מכנה משותף הוא 30 משום שהוא כפולה של 5 וגם כפולה של </a:t>
            </a:r>
            <a:r>
              <a:rPr lang="he-IL" sz="2400" dirty="0">
                <a:solidFill>
                  <a:schemeClr val="accent6">
                    <a:lumMod val="50000"/>
                  </a:schemeClr>
                </a:solidFill>
              </a:rPr>
              <a:t>6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A54825BF-1DEF-48B0-BAAA-9AC2F6799809}"/>
              </a:ext>
            </a:extLst>
          </p:cNvPr>
          <p:cNvSpPr txBox="1"/>
          <p:nvPr/>
        </p:nvSpPr>
        <p:spPr>
          <a:xfrm>
            <a:off x="6912302" y="4664377"/>
            <a:ext cx="482057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dirty="0">
                <a:solidFill>
                  <a:schemeClr val="accent6">
                    <a:lumMod val="50000"/>
                  </a:schemeClr>
                </a:solidFill>
              </a:rPr>
              <a:t>מכנה משותף הוא 21 משום שהוא כפולה של 7 וגם כפולה של 3 </a:t>
            </a:r>
          </a:p>
        </p:txBody>
      </p:sp>
      <p:sp>
        <p:nvSpPr>
          <p:cNvPr id="7" name="חץ: מעוקל למעלה 6">
            <a:extLst>
              <a:ext uri="{FF2B5EF4-FFF2-40B4-BE49-F238E27FC236}">
                <a16:creationId xmlns:a16="http://schemas.microsoft.com/office/drawing/2014/main" id="{84C580AA-A111-44E0-A6B8-7AB803AC949A}"/>
              </a:ext>
            </a:extLst>
          </p:cNvPr>
          <p:cNvSpPr/>
          <p:nvPr/>
        </p:nvSpPr>
        <p:spPr>
          <a:xfrm>
            <a:off x="1074198" y="2299317"/>
            <a:ext cx="1926454" cy="559293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1" name="חץ: מעוקל למעלה 10">
            <a:extLst>
              <a:ext uri="{FF2B5EF4-FFF2-40B4-BE49-F238E27FC236}">
                <a16:creationId xmlns:a16="http://schemas.microsoft.com/office/drawing/2014/main" id="{58DB7397-5A45-49FD-AD42-0EAEA0975484}"/>
              </a:ext>
            </a:extLst>
          </p:cNvPr>
          <p:cNvSpPr/>
          <p:nvPr/>
        </p:nvSpPr>
        <p:spPr>
          <a:xfrm>
            <a:off x="2037425" y="2200183"/>
            <a:ext cx="1926454" cy="55929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2" name="חץ: מעוקל למעלה 11">
            <a:extLst>
              <a:ext uri="{FF2B5EF4-FFF2-40B4-BE49-F238E27FC236}">
                <a16:creationId xmlns:a16="http://schemas.microsoft.com/office/drawing/2014/main" id="{4CFAB4AD-22CC-42C6-937C-23DDAB2CD722}"/>
              </a:ext>
            </a:extLst>
          </p:cNvPr>
          <p:cNvSpPr/>
          <p:nvPr/>
        </p:nvSpPr>
        <p:spPr>
          <a:xfrm>
            <a:off x="1936812" y="5461247"/>
            <a:ext cx="1926454" cy="55929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3" name="חץ: מעוקל למעלה 12">
            <a:extLst>
              <a:ext uri="{FF2B5EF4-FFF2-40B4-BE49-F238E27FC236}">
                <a16:creationId xmlns:a16="http://schemas.microsoft.com/office/drawing/2014/main" id="{447A4FC9-F6AB-4737-9E51-6FE3384C76F3}"/>
              </a:ext>
            </a:extLst>
          </p:cNvPr>
          <p:cNvSpPr/>
          <p:nvPr/>
        </p:nvSpPr>
        <p:spPr>
          <a:xfrm>
            <a:off x="1074198" y="5419248"/>
            <a:ext cx="1926454" cy="559293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8" name="קשת 7">
            <a:extLst>
              <a:ext uri="{FF2B5EF4-FFF2-40B4-BE49-F238E27FC236}">
                <a16:creationId xmlns:a16="http://schemas.microsoft.com/office/drawing/2014/main" id="{92185A37-B20F-48BD-BB0E-D30E82492414}"/>
              </a:ext>
            </a:extLst>
          </p:cNvPr>
          <p:cNvSpPr/>
          <p:nvPr/>
        </p:nvSpPr>
        <p:spPr>
          <a:xfrm rot="8012843">
            <a:off x="538083" y="685969"/>
            <a:ext cx="816745" cy="55929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קשת 14">
            <a:extLst>
              <a:ext uri="{FF2B5EF4-FFF2-40B4-BE49-F238E27FC236}">
                <a16:creationId xmlns:a16="http://schemas.microsoft.com/office/drawing/2014/main" id="{35AAB49F-F1FE-408C-B844-E0606F8D3BDB}"/>
              </a:ext>
            </a:extLst>
          </p:cNvPr>
          <p:cNvSpPr/>
          <p:nvPr/>
        </p:nvSpPr>
        <p:spPr>
          <a:xfrm rot="8012843">
            <a:off x="1528440" y="685968"/>
            <a:ext cx="816745" cy="55929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קשת 15">
            <a:extLst>
              <a:ext uri="{FF2B5EF4-FFF2-40B4-BE49-F238E27FC236}">
                <a16:creationId xmlns:a16="http://schemas.microsoft.com/office/drawing/2014/main" id="{4791B717-38A5-45AE-92BF-431BA76F5C86}"/>
              </a:ext>
            </a:extLst>
          </p:cNvPr>
          <p:cNvSpPr/>
          <p:nvPr/>
        </p:nvSpPr>
        <p:spPr>
          <a:xfrm rot="8012843">
            <a:off x="1506163" y="3786594"/>
            <a:ext cx="816745" cy="55929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קשת 16">
            <a:extLst>
              <a:ext uri="{FF2B5EF4-FFF2-40B4-BE49-F238E27FC236}">
                <a16:creationId xmlns:a16="http://schemas.microsoft.com/office/drawing/2014/main" id="{6B03CB60-3E02-4B07-A3C5-4ED03B82B14E}"/>
              </a:ext>
            </a:extLst>
          </p:cNvPr>
          <p:cNvSpPr/>
          <p:nvPr/>
        </p:nvSpPr>
        <p:spPr>
          <a:xfrm rot="8012843">
            <a:off x="656161" y="3804159"/>
            <a:ext cx="816745" cy="55929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F797E4B-A39B-4234-A0BD-C2608B74961F}"/>
              </a:ext>
            </a:extLst>
          </p:cNvPr>
          <p:cNvSpPr txBox="1"/>
          <p:nvPr/>
        </p:nvSpPr>
        <p:spPr>
          <a:xfrm>
            <a:off x="512227" y="965614"/>
            <a:ext cx="63406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× 6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79F8DD7A-CB72-45DD-B7AA-04EBEAC5D907}"/>
              </a:ext>
            </a:extLst>
          </p:cNvPr>
          <p:cNvSpPr txBox="1"/>
          <p:nvPr/>
        </p:nvSpPr>
        <p:spPr>
          <a:xfrm>
            <a:off x="1580516" y="938052"/>
            <a:ext cx="63406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× 5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EB89CF2F-16CD-4A8E-A36C-BB107BB09993}"/>
              </a:ext>
            </a:extLst>
          </p:cNvPr>
          <p:cNvSpPr txBox="1"/>
          <p:nvPr/>
        </p:nvSpPr>
        <p:spPr>
          <a:xfrm>
            <a:off x="747503" y="4066240"/>
            <a:ext cx="63406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× 3</a:t>
            </a: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6B718401-A63F-4746-AE33-5076CAAD651F}"/>
              </a:ext>
            </a:extLst>
          </p:cNvPr>
          <p:cNvSpPr txBox="1"/>
          <p:nvPr/>
        </p:nvSpPr>
        <p:spPr>
          <a:xfrm>
            <a:off x="1592262" y="4083805"/>
            <a:ext cx="63406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× 7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D5A331-761E-EC4A-90E0-A7BE07BA969D}"/>
              </a:ext>
            </a:extLst>
          </p:cNvPr>
          <p:cNvSpPr/>
          <p:nvPr/>
        </p:nvSpPr>
        <p:spPr>
          <a:xfrm>
            <a:off x="464950" y="1690687"/>
            <a:ext cx="10779314" cy="423737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9CD271-E860-BB40-8AA7-C498A008944D}"/>
              </a:ext>
            </a:extLst>
          </p:cNvPr>
          <p:cNvGrpSpPr/>
          <p:nvPr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EF2AA49-0FDE-144A-A49F-27FA026C82AC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5A774C-5E15-AE40-86C5-37AFF3DE8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9646296-92CB-9041-BC58-D71007B0E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5046" y="2561102"/>
            <a:ext cx="10074506" cy="1556031"/>
          </a:xfrm>
        </p:spPr>
        <p:txBody>
          <a:bodyPr>
            <a:normAutofit/>
          </a:bodyPr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he-IL" sz="3200" dirty="0"/>
              <a:t>האם תמיד המכנה המשותף יהיה מכפלה של שני המכנים ? </a:t>
            </a:r>
            <a:endParaRPr lang="x-none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מלבן 1">
                <a:extLst>
                  <a:ext uri="{FF2B5EF4-FFF2-40B4-BE49-F238E27FC236}">
                    <a16:creationId xmlns:a16="http://schemas.microsoft.com/office/drawing/2014/main" id="{E88DCF2E-72EC-45F6-8DCA-03985D1AD868}"/>
                  </a:ext>
                </a:extLst>
              </p:cNvPr>
              <p:cNvSpPr/>
              <p:nvPr/>
            </p:nvSpPr>
            <p:spPr>
              <a:xfrm>
                <a:off x="5120936" y="3162392"/>
                <a:ext cx="2092664" cy="23125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rtl="1">
                  <a:lnSpc>
                    <a:spcPct val="90000"/>
                  </a:lnSpc>
                  <a:spcBef>
                    <a:spcPts val="800"/>
                  </a:spcBef>
                  <a:buClr>
                    <a:schemeClr val="dk1"/>
                  </a:buClr>
                  <a:buSzPts val="36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200" dirty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ar-AE" sz="3200" dirty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ar-AE" sz="3200" dirty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ar-AE" sz="3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200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 sz="3200" dirty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ar-AE" sz="3200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dirty="0"/>
              </a:p>
              <a:p>
                <a:pPr lvl="0" algn="ctr" rtl="1">
                  <a:lnSpc>
                    <a:spcPct val="90000"/>
                  </a:lnSpc>
                  <a:spcBef>
                    <a:spcPts val="800"/>
                  </a:spcBef>
                  <a:buClr>
                    <a:schemeClr val="dk1"/>
                  </a:buClr>
                  <a:buSzPts val="3600"/>
                </a:pPr>
                <a:endParaRPr lang="ar-AE" sz="3200" dirty="0"/>
              </a:p>
              <a:p>
                <a:pPr lvl="0" algn="ctr">
                  <a:lnSpc>
                    <a:spcPct val="90000"/>
                  </a:lnSpc>
                  <a:spcBef>
                    <a:spcPts val="800"/>
                  </a:spcBef>
                  <a:buClr>
                    <a:schemeClr val="dk1"/>
                  </a:buClr>
                  <a:buSzPts val="36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ar-AE" sz="3200" dirty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AE" sz="3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200" dirty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ar-AE" sz="3200" dirty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ar-AE" sz="3200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br>
                  <a:rPr lang="ar-AE" sz="3200" dirty="0"/>
                </a:br>
                <a:endParaRPr lang="ar-AE" sz="3200" dirty="0"/>
              </a:p>
            </p:txBody>
          </p:sp>
        </mc:Choice>
        <mc:Fallback>
          <p:sp>
            <p:nvSpPr>
              <p:cNvPr id="2" name="מלבן 1">
                <a:extLst>
                  <a:ext uri="{FF2B5EF4-FFF2-40B4-BE49-F238E27FC236}">
                    <a16:creationId xmlns:a16="http://schemas.microsoft.com/office/drawing/2014/main" id="{E88DCF2E-72EC-45F6-8DCA-03985D1AD8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936" y="3162392"/>
                <a:ext cx="2092664" cy="23125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2011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נבדוק ונראה: </a:t>
            </a:r>
            <a:endParaRPr dirty="0"/>
          </a:p>
        </p:txBody>
      </p:sp>
      <p:pic>
        <p:nvPicPr>
          <p:cNvPr id="320" name="Google Shape;32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מלבן 4">
                <a:extLst>
                  <a:ext uri="{FF2B5EF4-FFF2-40B4-BE49-F238E27FC236}">
                    <a16:creationId xmlns:a16="http://schemas.microsoft.com/office/drawing/2014/main" id="{04F83258-DC8E-49B4-A9E0-C32E0B23251F}"/>
                  </a:ext>
                </a:extLst>
              </p:cNvPr>
              <p:cNvSpPr/>
              <p:nvPr/>
            </p:nvSpPr>
            <p:spPr>
              <a:xfrm>
                <a:off x="4529962" y="1544393"/>
                <a:ext cx="1242263" cy="10275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32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ar-AE" sz="32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5" name="מלבן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4F83258-DC8E-49B4-A9E0-C32E0B232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962" y="1544393"/>
                <a:ext cx="1242263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82AE8D9-F847-481A-8594-7C73EF4821FC}"/>
              </a:ext>
            </a:extLst>
          </p:cNvPr>
          <p:cNvSpPr txBox="1"/>
          <p:nvPr/>
        </p:nvSpPr>
        <p:spPr>
          <a:xfrm>
            <a:off x="6419776" y="1690688"/>
            <a:ext cx="493402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ניקח לדוגמה את שני השברים: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5BF4F951-5D35-4C79-80AF-A458A449D146}"/>
              </a:ext>
            </a:extLst>
          </p:cNvPr>
          <p:cNvSpPr txBox="1"/>
          <p:nvPr/>
        </p:nvSpPr>
        <p:spPr>
          <a:xfrm>
            <a:off x="347085" y="3136612"/>
            <a:ext cx="11006716" cy="14784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3200" dirty="0"/>
              <a:t>מכפלת שני המכנים היא 54 , כך ש-54 הוא המכנה המשותף </a:t>
            </a:r>
          </a:p>
          <a:p>
            <a:pPr algn="r" rtl="1">
              <a:lnSpc>
                <a:spcPct val="150000"/>
              </a:lnSpc>
            </a:pPr>
            <a:r>
              <a:rPr lang="he-IL" sz="3200" dirty="0"/>
              <a:t>של שניהם. נכון.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F42DDF18-82DA-4C1E-A7EE-77D36A9697D2}"/>
              </a:ext>
            </a:extLst>
          </p:cNvPr>
          <p:cNvSpPr/>
          <p:nvPr/>
        </p:nvSpPr>
        <p:spPr>
          <a:xfrm>
            <a:off x="1464816" y="4830365"/>
            <a:ext cx="9888984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dirty="0"/>
              <a:t>אך האם שימוש ב-54 כמכנה משותף הוא היעיל ביותר ? </a:t>
            </a:r>
          </a:p>
          <a:p>
            <a:pPr algn="r" rtl="1">
              <a:lnSpc>
                <a:spcPct val="150000"/>
              </a:lnSpc>
            </a:pPr>
            <a:r>
              <a:rPr lang="he-IL" sz="2800" dirty="0"/>
              <a:t>האם יש מכנה משותף שהוא מספר קטן יותר ? מה דעתכם?</a:t>
            </a:r>
          </a:p>
        </p:txBody>
      </p:sp>
      <p:pic>
        <p:nvPicPr>
          <p:cNvPr id="8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0521" y="573933"/>
            <a:ext cx="2043292" cy="7287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2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5"/>
          <p:cNvSpPr txBox="1">
            <a:spLocks noGrp="1"/>
          </p:cNvSpPr>
          <p:nvPr>
            <p:ph type="title"/>
          </p:nvPr>
        </p:nvSpPr>
        <p:spPr>
          <a:xfrm>
            <a:off x="1460813" y="8044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 err="1"/>
              <a:t>כ.מ.ר</a:t>
            </a:r>
            <a:r>
              <a:rPr lang="he-IL" dirty="0"/>
              <a:t> כפולה משותפת ראשונה  </a:t>
            </a:r>
            <a:endParaRPr dirty="0"/>
          </a:p>
        </p:txBody>
      </p:sp>
      <p:pic>
        <p:nvPicPr>
          <p:cNvPr id="327" name="Google Shape;32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מלבן 6">
                <a:extLst>
                  <a:ext uri="{FF2B5EF4-FFF2-40B4-BE49-F238E27FC236}">
                    <a16:creationId xmlns:a16="http://schemas.microsoft.com/office/drawing/2014/main" id="{4EC823F7-E76E-432F-8B19-64599B5053C4}"/>
                  </a:ext>
                </a:extLst>
              </p:cNvPr>
              <p:cNvSpPr/>
              <p:nvPr/>
            </p:nvSpPr>
            <p:spPr>
              <a:xfrm>
                <a:off x="5704035" y="1565692"/>
                <a:ext cx="1571957" cy="1027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2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32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ar-AE" sz="32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ar-A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2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200" b="0" i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7" name="מלבן 6">
                <a:extLst>
                  <a:ext uri="{FF2B5EF4-FFF2-40B4-BE49-F238E27FC236}">
                    <a16:creationId xmlns:a16="http://schemas.microsoft.com/office/drawing/2014/main" id="{4EC823F7-E76E-432F-8B19-64599B5053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035" y="1565692"/>
                <a:ext cx="1571957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בועת מחשבה: ענן 4">
            <a:extLst>
              <a:ext uri="{FF2B5EF4-FFF2-40B4-BE49-F238E27FC236}">
                <a16:creationId xmlns:a16="http://schemas.microsoft.com/office/drawing/2014/main" id="{BD6F44FA-B8EB-4774-9898-1D6438247B7B}"/>
              </a:ext>
            </a:extLst>
          </p:cNvPr>
          <p:cNvSpPr/>
          <p:nvPr/>
        </p:nvSpPr>
        <p:spPr>
          <a:xfrm>
            <a:off x="627658" y="1032274"/>
            <a:ext cx="4108077" cy="2575856"/>
          </a:xfrm>
          <a:prstGeom prst="cloudCallout">
            <a:avLst>
              <a:gd name="adj1" fmla="val -33906"/>
              <a:gd name="adj2" fmla="val 110481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chemeClr val="accent6">
                    <a:lumMod val="50000"/>
                  </a:schemeClr>
                </a:solidFill>
              </a:rPr>
              <a:t>ולכן 18 הוא מכנה משותף מתאים וקטן יותר מהמספר 54</a:t>
            </a:r>
          </a:p>
        </p:txBody>
      </p:sp>
      <p:sp>
        <p:nvSpPr>
          <p:cNvPr id="10" name="בועת מחשבה: ענן 9">
            <a:extLst>
              <a:ext uri="{FF2B5EF4-FFF2-40B4-BE49-F238E27FC236}">
                <a16:creationId xmlns:a16="http://schemas.microsoft.com/office/drawing/2014/main" id="{E99A7DF7-58AC-453C-A767-D1518BEE3288}"/>
              </a:ext>
            </a:extLst>
          </p:cNvPr>
          <p:cNvSpPr/>
          <p:nvPr/>
        </p:nvSpPr>
        <p:spPr>
          <a:xfrm>
            <a:off x="6718613" y="2752898"/>
            <a:ext cx="4845729" cy="2840181"/>
          </a:xfrm>
          <a:prstGeom prst="cloudCallout">
            <a:avLst>
              <a:gd name="adj1" fmla="val -62356"/>
              <a:gd name="adj2" fmla="val 423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2800" dirty="0"/>
              <a:t>18 הוא כפולה של 6 (6</a:t>
            </a:r>
            <a:r>
              <a:rPr lang="en-US" sz="2800" dirty="0"/>
              <a:t>X</a:t>
            </a:r>
            <a:r>
              <a:rPr lang="he-IL" sz="2800" dirty="0"/>
              <a:t>3=18)</a:t>
            </a:r>
          </a:p>
          <a:p>
            <a:pPr algn="r" rtl="1"/>
            <a:endParaRPr lang="he-IL" sz="2800" dirty="0"/>
          </a:p>
          <a:p>
            <a:pPr algn="r" rtl="1"/>
            <a:r>
              <a:rPr lang="he-IL" sz="2800" dirty="0"/>
              <a:t>וגם כפולה של 9 (9</a:t>
            </a:r>
            <a:r>
              <a:rPr lang="en-US" sz="2800" dirty="0"/>
              <a:t>X</a:t>
            </a:r>
            <a:r>
              <a:rPr lang="he-IL" sz="2800" dirty="0"/>
              <a:t>2=18).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dirty="0"/>
              <a:t>מה נלמד היום?</a:t>
            </a:r>
            <a:endParaRPr dirty="0"/>
          </a:p>
        </p:txBody>
      </p:sp>
      <p:sp>
        <p:nvSpPr>
          <p:cNvPr id="249" name="Google Shape;249;p6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360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200" dirty="0"/>
              <a:t>היום נלמד לחבר ולחסר שברים פשוטים שהמכנים שלהם 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he-IL" sz="3200" dirty="0"/>
              <a:t>    אינם זהים. 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</a:pPr>
            <a:endParaRPr lang="he-IL" sz="3200" dirty="0"/>
          </a:p>
          <a:p>
            <a:pPr marL="457200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200" dirty="0"/>
              <a:t>לצורך הפעילות הכינו דפים וכלי כתיבה.</a:t>
            </a:r>
            <a:endParaRPr sz="3200" dirty="0"/>
          </a:p>
          <a:p>
            <a:pPr marL="457200" lvl="0" indent="-279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None/>
            </a:pPr>
            <a:endParaRPr dirty="0"/>
          </a:p>
        </p:txBody>
      </p:sp>
      <p:pic>
        <p:nvPicPr>
          <p:cNvPr id="250" name="Google Shape;25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/>
              <a:t>כעת נתרגל: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Google Shape;295;p11"/>
              <p:cNvSpPr txBox="1">
                <a:spLocks noGrp="1"/>
              </p:cNvSpPr>
              <p:nvPr>
                <p:ph type="body" sz="quarter" idx="10"/>
              </p:nvPr>
            </p:nvSpPr>
            <p:spPr>
              <a:xfrm>
                <a:off x="358720" y="1733827"/>
                <a:ext cx="10885543" cy="40399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/>
              </a:bodyPr>
              <a:lstStyle/>
              <a:p>
                <a:pPr marL="0" lvl="0" indent="0" algn="ctr" rtl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None/>
                </a:pPr>
                <a:r>
                  <a:rPr lang="he-IL" dirty="0"/>
                  <a:t>בדקו מה המכנה המשותף הקטן ביותר בתרגילים הבאים:</a:t>
                </a:r>
              </a:p>
              <a:p>
                <a:pPr marL="0" lvl="0" indent="0" algn="ctr" rtl="1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None/>
                </a:pPr>
                <a:endParaRPr lang="he-IL" dirty="0">
                  <a:latin typeface="Cambria Math" panose="02040503050406030204" pitchFamily="18" charset="0"/>
                </a:endParaRPr>
              </a:p>
              <a:p>
                <a:pPr marL="0" lvl="0" indent="0" algn="ctr" rtl="1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0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he-IL" b="0" i="0" dirty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he-IL" b="0" i="0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ar-A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0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he-IL" b="0" i="0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ar-AE" i="0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dirty="0"/>
              </a:p>
              <a:p>
                <a:pPr marL="0" lvl="0" indent="0" algn="ctr" rtl="1">
                  <a:lnSpc>
                    <a:spcPct val="9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chemeClr val="dk1"/>
                  </a:buClr>
                  <a:buSzPts val="3600"/>
                  <a:buNone/>
                </a:pPr>
                <a:endParaRPr lang="ar-AE" dirty="0"/>
              </a:p>
              <a:p>
                <a:pPr lvl="0" algn="ctr">
                  <a:lnSpc>
                    <a:spcPct val="90000"/>
                  </a:lnSpc>
                  <a:spcBef>
                    <a:spcPts val="800"/>
                  </a:spcBef>
                  <a:buClr>
                    <a:schemeClr val="dk1"/>
                  </a:buClr>
                  <a:buSzPts val="36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0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he-IL" b="0" i="0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he-IL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A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0" i="0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b="0" i="0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ar-AE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br>
                  <a:rPr lang="ar-AE" dirty="0"/>
                </a:br>
                <a:endParaRPr dirty="0"/>
              </a:p>
            </p:txBody>
          </p:sp>
        </mc:Choice>
        <mc:Fallback xmlns="">
          <p:sp>
            <p:nvSpPr>
              <p:cNvPr id="295" name="Google Shape;295;p1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58720" y="1733827"/>
                <a:ext cx="10885543" cy="4039912"/>
              </a:xfrm>
              <a:prstGeom prst="rect">
                <a:avLst/>
              </a:prstGeom>
              <a:blipFill>
                <a:blip r:embed="rId6"/>
                <a:stretch>
                  <a:fillRect t="-36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6" name="Google Shape;29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96128" y="664644"/>
            <a:ext cx="2005112" cy="715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43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4"/>
          <p:cNvSpPr txBox="1">
            <a:spLocks noGrp="1"/>
          </p:cNvSpPr>
          <p:nvPr>
            <p:ph type="title"/>
          </p:nvPr>
        </p:nvSpPr>
        <p:spPr>
          <a:xfrm>
            <a:off x="8751292" y="287377"/>
            <a:ext cx="30936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נבדוק ונראה: </a:t>
            </a:r>
            <a:endParaRPr dirty="0"/>
          </a:p>
        </p:txBody>
      </p:sp>
      <p:pic>
        <p:nvPicPr>
          <p:cNvPr id="320" name="Google Shape;32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מלבן 4">
                <a:extLst>
                  <a:ext uri="{FF2B5EF4-FFF2-40B4-BE49-F238E27FC236}">
                    <a16:creationId xmlns:a16="http://schemas.microsoft.com/office/drawing/2014/main" id="{04F83258-DC8E-49B4-A9E0-C32E0B23251F}"/>
                  </a:ext>
                </a:extLst>
              </p:cNvPr>
              <p:cNvSpPr/>
              <p:nvPr/>
            </p:nvSpPr>
            <p:spPr>
              <a:xfrm>
                <a:off x="6843787" y="1231047"/>
                <a:ext cx="1697516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he-IL" sz="28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ar-AE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he-IL" sz="2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5" name="מלבן 4">
                <a:extLst>
                  <a:ext uri="{FF2B5EF4-FFF2-40B4-BE49-F238E27FC236}">
                    <a16:creationId xmlns:a16="http://schemas.microsoft.com/office/drawing/2014/main" xmlns="" id="{04F83258-DC8E-49B4-A9E0-C32E0B232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787" y="1231047"/>
                <a:ext cx="1697516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בועת מחשבה: ענן 1">
            <a:extLst>
              <a:ext uri="{FF2B5EF4-FFF2-40B4-BE49-F238E27FC236}">
                <a16:creationId xmlns:a16="http://schemas.microsoft.com/office/drawing/2014/main" id="{1A52EFF1-9D06-4F89-A904-28242B01EB20}"/>
              </a:ext>
            </a:extLst>
          </p:cNvPr>
          <p:cNvSpPr/>
          <p:nvPr/>
        </p:nvSpPr>
        <p:spPr>
          <a:xfrm>
            <a:off x="6663560" y="2449689"/>
            <a:ext cx="4693062" cy="2959779"/>
          </a:xfrm>
          <a:prstGeom prst="cloudCallout">
            <a:avLst>
              <a:gd name="adj1" fmla="val -40777"/>
              <a:gd name="adj2" fmla="val 654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600" b="1" dirty="0"/>
          </a:p>
          <a:p>
            <a:pPr algn="ctr"/>
            <a:endParaRPr lang="he-IL" sz="2400" b="1" dirty="0"/>
          </a:p>
          <a:p>
            <a:pPr algn="ctr"/>
            <a:r>
              <a:rPr lang="he-IL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המכנה המשותף הקטן ביותר הוא 30. </a:t>
            </a:r>
          </a:p>
          <a:p>
            <a:pPr algn="ctr" rtl="1"/>
            <a:r>
              <a:rPr lang="he-IL" sz="2400" dirty="0"/>
              <a:t>אילו הכפלנו אותם זה בזה המכנה המשותף שהיה מתקבל הוא 150 </a:t>
            </a:r>
          </a:p>
          <a:p>
            <a:pPr algn="ctr"/>
            <a:endParaRPr lang="he-IL" sz="3200" dirty="0"/>
          </a:p>
        </p:txBody>
      </p:sp>
      <p:sp>
        <p:nvSpPr>
          <p:cNvPr id="10" name="בועת מחשבה: ענן 9">
            <a:extLst>
              <a:ext uri="{FF2B5EF4-FFF2-40B4-BE49-F238E27FC236}">
                <a16:creationId xmlns:a16="http://schemas.microsoft.com/office/drawing/2014/main" id="{22995305-D6BE-4D6F-A131-7193B244A127}"/>
              </a:ext>
            </a:extLst>
          </p:cNvPr>
          <p:cNvSpPr/>
          <p:nvPr/>
        </p:nvSpPr>
        <p:spPr>
          <a:xfrm>
            <a:off x="745723" y="813026"/>
            <a:ext cx="5056766" cy="2536075"/>
          </a:xfrm>
          <a:prstGeom prst="cloudCallout">
            <a:avLst>
              <a:gd name="adj1" fmla="val 21668"/>
              <a:gd name="adj2" fmla="val 95414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 b="1" dirty="0">
              <a:solidFill>
                <a:schemeClr val="tx1"/>
              </a:solidFill>
            </a:endParaRPr>
          </a:p>
          <a:p>
            <a:pPr algn="ctr"/>
            <a:r>
              <a:rPr lang="he-IL" sz="2400" b="1" dirty="0">
                <a:solidFill>
                  <a:schemeClr val="tx1"/>
                </a:solidFill>
              </a:rPr>
              <a:t>המכנה המשותף הקטן ביותר הוא 24. </a:t>
            </a:r>
          </a:p>
          <a:p>
            <a:pPr algn="ctr"/>
            <a:r>
              <a:rPr lang="he-IL" sz="2400" dirty="0">
                <a:solidFill>
                  <a:schemeClr val="tx1"/>
                </a:solidFill>
              </a:rPr>
              <a:t>אילו הכפלנו אותם זה בזה המכנה המשותף שהיה מתקבל הוא 96 </a:t>
            </a:r>
          </a:p>
          <a:p>
            <a:pPr algn="ctr"/>
            <a:endParaRPr lang="he-IL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A8EFFD6C-A251-433E-AC1F-51501780098B}"/>
                  </a:ext>
                </a:extLst>
              </p:cNvPr>
              <p:cNvSpPr/>
              <p:nvPr/>
            </p:nvSpPr>
            <p:spPr>
              <a:xfrm>
                <a:off x="1680365" y="3781316"/>
                <a:ext cx="1307602" cy="9105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2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dirty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he-IL" sz="2800" dirty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he-IL" sz="2800" dirty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AE" sz="2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800" dirty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he-IL" sz="2800" dirty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8EFFD6C-A251-433E-AC1F-5150178009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365" y="3781316"/>
                <a:ext cx="1307602" cy="91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3239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9401452" y="410761"/>
            <a:ext cx="23962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dirty="0"/>
              <a:t>פתרון</a:t>
            </a:r>
            <a:r>
              <a:rPr lang="he-IL" dirty="0"/>
              <a:t>:</a:t>
            </a:r>
            <a:endParaRPr dirty="0"/>
          </a:p>
        </p:txBody>
      </p:sp>
      <p:pic>
        <p:nvPicPr>
          <p:cNvPr id="311" name="Google Shape;31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מלבן 4">
                <a:extLst>
                  <a:ext uri="{FF2B5EF4-FFF2-40B4-BE49-F238E27FC236}">
                    <a16:creationId xmlns:a16="http://schemas.microsoft.com/office/drawing/2014/main" id="{B252B619-6A4F-4CBD-A457-8BD617D59A16}"/>
                  </a:ext>
                </a:extLst>
              </p:cNvPr>
              <p:cNvSpPr/>
              <p:nvPr/>
            </p:nvSpPr>
            <p:spPr>
              <a:xfrm>
                <a:off x="906258" y="851303"/>
                <a:ext cx="5374446" cy="58356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50000"/>
                  </a:lnSpc>
                  <a:spcBef>
                    <a:spcPts val="800"/>
                  </a:spcBef>
                  <a:buClr>
                    <a:schemeClr val="dk1"/>
                  </a:buClr>
                  <a:buSzPts val="36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ar-AE" sz="4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0" i="0" dirty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he-IL" sz="4000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ar-AE" sz="4000" dirty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ar-AE" sz="4000" dirty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4000" b="0" i="0" dirty="0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he-IL" sz="4000" b="0" i="0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ar-AE" sz="4000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ar-AE" sz="4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  <m:r>
                      <a:rPr lang="en-US" sz="4000" b="0" i="0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 dirty="0"/>
                  <a:t> =</a:t>
                </a:r>
                <a:r>
                  <a:rPr lang="ar-AE" sz="4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4000" dirty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lang="ar-AE" sz="4000" dirty="0"/>
              </a:p>
              <a:p>
                <a:pPr lvl="0">
                  <a:lnSpc>
                    <a:spcPct val="250000"/>
                  </a:lnSpc>
                  <a:spcBef>
                    <a:spcPts val="800"/>
                  </a:spcBef>
                  <a:buClr>
                    <a:schemeClr val="dk1"/>
                  </a:buClr>
                  <a:buSzPts val="36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he-IL" sz="4000" b="0" i="0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ar-AE" sz="4000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ar-AE" sz="4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  <m:r>
                      <a:rPr lang="en-US" sz="4000" b="0" i="0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/>
                  <a:t> =</a:t>
                </a:r>
                <a:r>
                  <a:rPr lang="ar-AE" sz="4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000" b="0" i="0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br>
                  <a:rPr lang="ar-AE" sz="4000" dirty="0"/>
                </a:br>
                <a:endParaRPr lang="ar-AE" sz="4000" dirty="0"/>
              </a:p>
            </p:txBody>
          </p:sp>
        </mc:Choice>
        <mc:Fallback xmlns="">
          <p:sp>
            <p:nvSpPr>
              <p:cNvPr id="5" name="מלבן 4">
                <a:extLst>
                  <a:ext uri="{FF2B5EF4-FFF2-40B4-BE49-F238E27FC236}">
                    <a16:creationId xmlns:a16="http://schemas.microsoft.com/office/drawing/2014/main" id="{B252B619-6A4F-4CBD-A457-8BD617D59A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258" y="851303"/>
                <a:ext cx="5374446" cy="58356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A07266A-EDB4-4A5B-86D2-FFA46F2B1920}"/>
              </a:ext>
            </a:extLst>
          </p:cNvPr>
          <p:cNvSpPr txBox="1"/>
          <p:nvPr/>
        </p:nvSpPr>
        <p:spPr>
          <a:xfrm>
            <a:off x="6704120" y="1635701"/>
            <a:ext cx="4820574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dirty="0">
                <a:solidFill>
                  <a:schemeClr val="accent6">
                    <a:lumMod val="50000"/>
                  </a:schemeClr>
                </a:solidFill>
              </a:rPr>
              <a:t>מכנה משותף הוא 30 משום שהוא כפולה של 15 ב-2 </a:t>
            </a:r>
          </a:p>
          <a:p>
            <a:pPr algn="r" rtl="1"/>
            <a:r>
              <a:rPr lang="he-IL" sz="2800" dirty="0">
                <a:solidFill>
                  <a:schemeClr val="accent6">
                    <a:lumMod val="50000"/>
                  </a:schemeClr>
                </a:solidFill>
              </a:rPr>
              <a:t>וכפולה של 10 ב-3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A54825BF-1DEF-48B0-BAAA-9AC2F6799809}"/>
              </a:ext>
            </a:extLst>
          </p:cNvPr>
          <p:cNvSpPr txBox="1"/>
          <p:nvPr/>
        </p:nvSpPr>
        <p:spPr>
          <a:xfrm>
            <a:off x="6739090" y="4021970"/>
            <a:ext cx="4820574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dirty="0">
                <a:solidFill>
                  <a:schemeClr val="accent6">
                    <a:lumMod val="50000"/>
                  </a:schemeClr>
                </a:solidFill>
              </a:rPr>
              <a:t>מכנה משותף הוא 24 משום שהוא כפולה של 8 ב-3 </a:t>
            </a:r>
          </a:p>
          <a:p>
            <a:pPr algn="r" rtl="1"/>
            <a:r>
              <a:rPr lang="he-IL" sz="2800" dirty="0">
                <a:solidFill>
                  <a:schemeClr val="accent6">
                    <a:lumMod val="50000"/>
                  </a:schemeClr>
                </a:solidFill>
              </a:rPr>
              <a:t>וכפולה של 12 ב-2</a:t>
            </a:r>
          </a:p>
        </p:txBody>
      </p:sp>
      <p:sp>
        <p:nvSpPr>
          <p:cNvPr id="7" name="חץ: מעוקל למעלה 6">
            <a:extLst>
              <a:ext uri="{FF2B5EF4-FFF2-40B4-BE49-F238E27FC236}">
                <a16:creationId xmlns:a16="http://schemas.microsoft.com/office/drawing/2014/main" id="{84C580AA-A111-44E0-A6B8-7AB803AC949A}"/>
              </a:ext>
            </a:extLst>
          </p:cNvPr>
          <p:cNvSpPr/>
          <p:nvPr/>
        </p:nvSpPr>
        <p:spPr>
          <a:xfrm>
            <a:off x="1074198" y="2822406"/>
            <a:ext cx="2325950" cy="559293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1" name="חץ: מעוקל למעלה 10">
            <a:extLst>
              <a:ext uri="{FF2B5EF4-FFF2-40B4-BE49-F238E27FC236}">
                <a16:creationId xmlns:a16="http://schemas.microsoft.com/office/drawing/2014/main" id="{58DB7397-5A45-49FD-AD42-0EAEA0975484}"/>
              </a:ext>
            </a:extLst>
          </p:cNvPr>
          <p:cNvSpPr/>
          <p:nvPr/>
        </p:nvSpPr>
        <p:spPr>
          <a:xfrm>
            <a:off x="2330759" y="2791242"/>
            <a:ext cx="2108447" cy="55929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2" name="חץ: מעוקל למעלה 11">
            <a:extLst>
              <a:ext uri="{FF2B5EF4-FFF2-40B4-BE49-F238E27FC236}">
                <a16:creationId xmlns:a16="http://schemas.microsoft.com/office/drawing/2014/main" id="{4CFAB4AD-22CC-42C6-937C-23DDAB2CD722}"/>
              </a:ext>
            </a:extLst>
          </p:cNvPr>
          <p:cNvSpPr/>
          <p:nvPr/>
        </p:nvSpPr>
        <p:spPr>
          <a:xfrm>
            <a:off x="1834497" y="5048711"/>
            <a:ext cx="2108446" cy="55929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3" name="חץ: מעוקל למעלה 12">
            <a:extLst>
              <a:ext uri="{FF2B5EF4-FFF2-40B4-BE49-F238E27FC236}">
                <a16:creationId xmlns:a16="http://schemas.microsoft.com/office/drawing/2014/main" id="{447A4FC9-F6AB-4737-9E51-6FE3384C76F3}"/>
              </a:ext>
            </a:extLst>
          </p:cNvPr>
          <p:cNvSpPr/>
          <p:nvPr/>
        </p:nvSpPr>
        <p:spPr>
          <a:xfrm>
            <a:off x="1004187" y="5079875"/>
            <a:ext cx="1926454" cy="559293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D927192-633C-4359-9BEC-DEBFAD393F24}"/>
              </a:ext>
            </a:extLst>
          </p:cNvPr>
          <p:cNvSpPr txBox="1"/>
          <p:nvPr/>
        </p:nvSpPr>
        <p:spPr>
          <a:xfrm>
            <a:off x="541487" y="1481812"/>
            <a:ext cx="63406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× 2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85C62215-250F-4A4E-8819-4A9B7A0509F7}"/>
              </a:ext>
            </a:extLst>
          </p:cNvPr>
          <p:cNvSpPr txBox="1"/>
          <p:nvPr/>
        </p:nvSpPr>
        <p:spPr>
          <a:xfrm>
            <a:off x="1714454" y="1454525"/>
            <a:ext cx="63406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× 3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C592DF8E-1123-48BF-B0E7-129AA17F86D3}"/>
              </a:ext>
            </a:extLst>
          </p:cNvPr>
          <p:cNvSpPr txBox="1"/>
          <p:nvPr/>
        </p:nvSpPr>
        <p:spPr>
          <a:xfrm>
            <a:off x="558404" y="3769121"/>
            <a:ext cx="63406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× 3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818B610C-3C1B-40F7-81F0-494E96CEC837}"/>
              </a:ext>
            </a:extLst>
          </p:cNvPr>
          <p:cNvSpPr txBox="1"/>
          <p:nvPr/>
        </p:nvSpPr>
        <p:spPr>
          <a:xfrm>
            <a:off x="1517467" y="3779939"/>
            <a:ext cx="63406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× 2</a:t>
            </a:r>
          </a:p>
        </p:txBody>
      </p:sp>
      <p:sp>
        <p:nvSpPr>
          <p:cNvPr id="2" name="קשת 1">
            <a:extLst>
              <a:ext uri="{FF2B5EF4-FFF2-40B4-BE49-F238E27FC236}">
                <a16:creationId xmlns:a16="http://schemas.microsoft.com/office/drawing/2014/main" id="{136AA69A-58EC-4344-A3E8-1E6215E899A6}"/>
              </a:ext>
            </a:extLst>
          </p:cNvPr>
          <p:cNvSpPr/>
          <p:nvPr/>
        </p:nvSpPr>
        <p:spPr>
          <a:xfrm rot="7312155">
            <a:off x="528875" y="1308953"/>
            <a:ext cx="724683" cy="46681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קשת 17">
            <a:extLst>
              <a:ext uri="{FF2B5EF4-FFF2-40B4-BE49-F238E27FC236}">
                <a16:creationId xmlns:a16="http://schemas.microsoft.com/office/drawing/2014/main" id="{F3B88B22-F45C-47BE-80DE-4802D4920231}"/>
              </a:ext>
            </a:extLst>
          </p:cNvPr>
          <p:cNvSpPr/>
          <p:nvPr/>
        </p:nvSpPr>
        <p:spPr>
          <a:xfrm rot="7312155">
            <a:off x="475064" y="3603175"/>
            <a:ext cx="724683" cy="46681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קשת 18">
            <a:extLst>
              <a:ext uri="{FF2B5EF4-FFF2-40B4-BE49-F238E27FC236}">
                <a16:creationId xmlns:a16="http://schemas.microsoft.com/office/drawing/2014/main" id="{F80F8CB7-79BF-46FB-8470-48376602160F}"/>
              </a:ext>
            </a:extLst>
          </p:cNvPr>
          <p:cNvSpPr/>
          <p:nvPr/>
        </p:nvSpPr>
        <p:spPr>
          <a:xfrm rot="7312155">
            <a:off x="1441007" y="3586772"/>
            <a:ext cx="724683" cy="46681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קשת 19">
            <a:extLst>
              <a:ext uri="{FF2B5EF4-FFF2-40B4-BE49-F238E27FC236}">
                <a16:creationId xmlns:a16="http://schemas.microsoft.com/office/drawing/2014/main" id="{73ABCA49-9B06-4C1E-8D44-44F67020E4FA}"/>
              </a:ext>
            </a:extLst>
          </p:cNvPr>
          <p:cNvSpPr/>
          <p:nvPr/>
        </p:nvSpPr>
        <p:spPr>
          <a:xfrm rot="7312155">
            <a:off x="1663984" y="1239910"/>
            <a:ext cx="724683" cy="46681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730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מסיימים ומסכמים</a:t>
            </a:r>
            <a:endParaRPr/>
          </a:p>
        </p:txBody>
      </p:sp>
      <p:sp>
        <p:nvSpPr>
          <p:cNvPr id="335" name="Google Shape;335;p16"/>
          <p:cNvSpPr txBox="1">
            <a:spLocks noGrp="1"/>
          </p:cNvSpPr>
          <p:nvPr>
            <p:ph type="body" sz="quarter" idx="10"/>
          </p:nvPr>
        </p:nvSpPr>
        <p:spPr>
          <a:xfrm>
            <a:off x="544530" y="1928814"/>
            <a:ext cx="9682673" cy="2495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2800" dirty="0"/>
              <a:t>א. כאשר אנו נדרשים לחשב סכום או הפרש של שני שברים שהמכנים שלהם אינם זהים, "נחפש" מכנה משותף לשניהם, כלומר, מספר שהוא כפולה של כל אחד מהם. </a:t>
            </a:r>
          </a:p>
        </p:txBody>
      </p:sp>
      <p:pic>
        <p:nvPicPr>
          <p:cNvPr id="336" name="Google Shape;33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35;p16">
            <a:extLst>
              <a:ext uri="{FF2B5EF4-FFF2-40B4-BE49-F238E27FC236}">
                <a16:creationId xmlns:a16="http://schemas.microsoft.com/office/drawing/2014/main" id="{C5A101BF-3F63-40D7-924F-3790AA26620B}"/>
              </a:ext>
            </a:extLst>
          </p:cNvPr>
          <p:cNvSpPr txBox="1">
            <a:spLocks/>
          </p:cNvSpPr>
          <p:nvPr/>
        </p:nvSpPr>
        <p:spPr>
          <a:xfrm>
            <a:off x="544529" y="4125883"/>
            <a:ext cx="9682673" cy="15672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Clr>
                <a:schemeClr val="dk1"/>
              </a:buClr>
              <a:buSzPts val="3600"/>
            </a:pPr>
            <a:endParaRPr lang="he-IL" sz="2800" dirty="0"/>
          </a:p>
          <a:p>
            <a:pPr>
              <a:lnSpc>
                <a:spcPct val="150000"/>
              </a:lnSpc>
              <a:buClr>
                <a:schemeClr val="dk1"/>
              </a:buClr>
              <a:buSzPts val="3600"/>
            </a:pPr>
            <a:r>
              <a:rPr lang="he-IL" sz="2800" dirty="0"/>
              <a:t>ב. לא תמיד מכפלת שני המכנים זה בזה היא הדרך היעילה למצוא מכנה משותף לשני שברים.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build="p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5109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/>
              <a:t>מה להביא לשיעור?</a:t>
            </a:r>
            <a:endParaRPr/>
          </a:p>
        </p:txBody>
      </p:sp>
      <p:pic>
        <p:nvPicPr>
          <p:cNvPr id="259" name="Google Shape;259;p7" descr="https://lh5.googleusercontent.com/7xQchnRuOUJbyFAyyHdllavqvQUFOSCV7l5Kzy1Rmeboi9xefgg8yDF0ng5ESkxi3tC9_i9ER1BmBYOOTMhmhaxTzBz8ILJQxn_c__0Qg9cKcVB64VGmWAAtIhTRT7N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36755" y="2239392"/>
            <a:ext cx="1408255" cy="2178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7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4085768" y="2689777"/>
            <a:ext cx="2379218" cy="1478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84833" y="650077"/>
            <a:ext cx="2118669" cy="75565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0" y="663126"/>
            <a:ext cx="1136159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ב</a:t>
            </a:r>
            <a:r>
              <a:rPr lang="he-IL" dirty="0"/>
              <a:t>הנאה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EE137C56-1CB9-47F6-A40B-D5BCA3545D89}"/>
                  </a:ext>
                </a:extLst>
              </p:cNvPr>
              <p:cNvSpPr txBox="1"/>
              <p:nvPr/>
            </p:nvSpPr>
            <p:spPr>
              <a:xfrm>
                <a:off x="978023" y="1862519"/>
                <a:ext cx="10235953" cy="405213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he-IL" sz="2400" dirty="0"/>
                  <a:t>בתלמוד תורה "עץ חיים" ביקשו תלמידי כיתה ד' להקים </a:t>
                </a:r>
                <a:r>
                  <a:rPr lang="he-IL" sz="2400" dirty="0">
                    <a:solidFill>
                      <a:schemeClr val="accent6">
                        <a:lumMod val="50000"/>
                      </a:schemeClr>
                    </a:solidFill>
                  </a:rPr>
                  <a:t>גינת תבלינים</a:t>
                </a:r>
                <a:r>
                  <a:rPr lang="he-IL" sz="2400" dirty="0"/>
                  <a:t>.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he-IL" sz="2400" dirty="0"/>
                  <a:t>הם רצו לשתול בגינה </a:t>
                </a:r>
                <a:r>
                  <a:rPr lang="he-IL" sz="2400" dirty="0">
                    <a:solidFill>
                      <a:schemeClr val="accent6">
                        <a:lumMod val="50000"/>
                      </a:schemeClr>
                    </a:solidFill>
                  </a:rPr>
                  <a:t>נענע ורוזמרין</a:t>
                </a:r>
                <a:r>
                  <a:rPr lang="he-IL" sz="2400" dirty="0"/>
                  <a:t>.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he-IL" sz="2400" dirty="0"/>
                  <a:t>מנהל </a:t>
                </a:r>
                <a:r>
                  <a:rPr lang="he-IL" sz="2400" dirty="0" err="1"/>
                  <a:t>הת"ת</a:t>
                </a:r>
                <a:r>
                  <a:rPr lang="he-IL" sz="2400" dirty="0"/>
                  <a:t> הקצה להם שטח מחצר בית ספר, וביקש מהם שיגידו לו באיזה חלק מהשטח ישתמשו, על מנת שידע אם נשאר לו מקום גם לשתול בנוסף פרחים. </a:t>
                </a:r>
              </a:p>
              <a:p>
                <a:pPr algn="r" rtl="1">
                  <a:lnSpc>
                    <a:spcPct val="150000"/>
                  </a:lnSpc>
                </a:pPr>
                <a:r>
                  <a:rPr lang="he-IL" sz="2400" dirty="0"/>
                  <a:t>התלמידים החליטו לשתול על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4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he-IL" sz="2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he-IL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he-IL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he-IL" sz="2400" dirty="0"/>
                  <a:t>  מהשטח </a:t>
                </a:r>
                <a:r>
                  <a:rPr lang="he-IL" sz="2400" dirty="0">
                    <a:solidFill>
                      <a:schemeClr val="accent6">
                        <a:lumMod val="50000"/>
                      </a:schemeClr>
                    </a:solidFill>
                  </a:rPr>
                  <a:t>נענע</a:t>
                </a:r>
                <a:r>
                  <a:rPr lang="he-IL" sz="2400" dirty="0"/>
                  <a:t> ועל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4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sz="2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he-IL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he-IL" sz="2400" dirty="0"/>
                  <a:t>  ממנו </a:t>
                </a:r>
                <a:r>
                  <a:rPr lang="he-IL" sz="2400" dirty="0">
                    <a:solidFill>
                      <a:schemeClr val="accent6">
                        <a:lumMod val="50000"/>
                      </a:schemeClr>
                    </a:solidFill>
                  </a:rPr>
                  <a:t>רוזמרין</a:t>
                </a:r>
                <a:r>
                  <a:rPr lang="he-IL" sz="2400" dirty="0"/>
                  <a:t>. </a:t>
                </a:r>
              </a:p>
              <a:p>
                <a:pPr algn="r" rtl="1">
                  <a:lnSpc>
                    <a:spcPct val="150000"/>
                  </a:lnSpc>
                </a:pPr>
                <a:r>
                  <a:rPr lang="he-IL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איזה חלק משטח הגינה יכסו התבלינים? והאם יישאר מקום לשתול גם פרחים ? </a:t>
                </a:r>
              </a:p>
              <a:p>
                <a:pPr algn="r" rtl="1">
                  <a:lnSpc>
                    <a:spcPct val="150000"/>
                  </a:lnSpc>
                </a:pPr>
                <a:endParaRPr lang="he-IL" sz="2000" b="1" dirty="0"/>
              </a:p>
            </p:txBody>
          </p:sp>
        </mc:Choice>
        <mc:Fallback xmlns="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EE137C56-1CB9-47F6-A40B-D5BCA3545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023" y="1862519"/>
                <a:ext cx="10235953" cy="4052135"/>
              </a:xfrm>
              <a:prstGeom prst="rect">
                <a:avLst/>
              </a:prstGeom>
              <a:blipFill>
                <a:blip r:embed="rId7"/>
                <a:stretch>
                  <a:fillRect r="-89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4513" y="663127"/>
            <a:ext cx="1920270" cy="6848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76712E2-66DF-4820-BDF1-3C6A3EE71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ידע קודם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מציין מיקום טקסט 2">
                <a:extLst>
                  <a:ext uri="{FF2B5EF4-FFF2-40B4-BE49-F238E27FC236}">
                    <a16:creationId xmlns:a16="http://schemas.microsoft.com/office/drawing/2014/main" id="{16B6F824-2E43-42EA-BA36-EDAE11922AE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14332" y="1997476"/>
                <a:ext cx="10037031" cy="3831160"/>
              </a:xfrm>
            </p:spPr>
            <p:txBody>
              <a:bodyPr>
                <a:normAutofit/>
              </a:bodyPr>
              <a:lstStyle/>
              <a:p>
                <a:r>
                  <a:rPr lang="he-IL" dirty="0"/>
                  <a:t>אילו היו נדרשים לחבר: </a:t>
                </a:r>
              </a:p>
              <a:p>
                <a:endParaRPr lang="he-IL" dirty="0"/>
              </a:p>
              <a:p>
                <a:r>
                  <a:rPr lang="he-IL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he-IL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e-IL" dirty="0"/>
                  <a:t> 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dirty="0"/>
                  <a:t>        החלקים הם אותם חלקים ומכאן שהסכום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he-IL" dirty="0"/>
              </a:p>
              <a:p>
                <a:endParaRPr lang="he-IL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he-I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he-IL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e-IL" dirty="0"/>
                  <a:t> +</a:t>
                </a:r>
                <a14:m>
                  <m:oMath xmlns:m="http://schemas.openxmlformats.org/officeDocument/2006/math">
                    <m:r>
                      <a:rPr lang="he-IL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he-I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he-IL" dirty="0"/>
                  <a:t>        החלקים הם אותם חלקים ומכאן שהסכום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he-IL" dirty="0"/>
                  <a:t> </a:t>
                </a:r>
              </a:p>
            </p:txBody>
          </p:sp>
        </mc:Choice>
        <mc:Fallback>
          <p:sp>
            <p:nvSpPr>
              <p:cNvPr id="3" name="מציין מיקום טקסט 2">
                <a:extLst>
                  <a:ext uri="{FF2B5EF4-FFF2-40B4-BE49-F238E27FC236}">
                    <a16:creationId xmlns:a16="http://schemas.microsoft.com/office/drawing/2014/main" id="{16B6F824-2E43-42EA-BA36-EDAE11922A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14332" y="1997476"/>
                <a:ext cx="10037031" cy="3831160"/>
              </a:xfrm>
              <a:blipFill>
                <a:blip r:embed="rId3"/>
                <a:stretch>
                  <a:fillRect t="-2548" r="-1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חץ: שמאלה 3">
            <a:extLst>
              <a:ext uri="{FF2B5EF4-FFF2-40B4-BE49-F238E27FC236}">
                <a16:creationId xmlns:a16="http://schemas.microsoft.com/office/drawing/2014/main" id="{F2A7FCA2-AD2E-4907-8EAE-6292806778F0}"/>
              </a:ext>
            </a:extLst>
          </p:cNvPr>
          <p:cNvSpPr/>
          <p:nvPr/>
        </p:nvSpPr>
        <p:spPr>
          <a:xfrm>
            <a:off x="8416030" y="3347105"/>
            <a:ext cx="514905" cy="37730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חץ: שמאלה 4">
            <a:extLst>
              <a:ext uri="{FF2B5EF4-FFF2-40B4-BE49-F238E27FC236}">
                <a16:creationId xmlns:a16="http://schemas.microsoft.com/office/drawing/2014/main" id="{9B981E9A-5C40-4A6A-A960-D39764498063}"/>
              </a:ext>
            </a:extLst>
          </p:cNvPr>
          <p:cNvSpPr/>
          <p:nvPr/>
        </p:nvSpPr>
        <p:spPr>
          <a:xfrm>
            <a:off x="8460417" y="4696734"/>
            <a:ext cx="514905" cy="37730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09C8DFC-8697-485B-872E-133E351313BC}"/>
              </a:ext>
            </a:extLst>
          </p:cNvPr>
          <p:cNvSpPr txBox="1"/>
          <p:nvPr/>
        </p:nvSpPr>
        <p:spPr>
          <a:xfrm>
            <a:off x="10244830" y="1594308"/>
            <a:ext cx="18309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3200" dirty="0"/>
              <a:t>דודי אמר: </a:t>
            </a:r>
          </a:p>
          <a:p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893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76712E2-66DF-4820-BDF1-3C6A3EE71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דיון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טקסט 2">
                <a:extLst>
                  <a:ext uri="{FF2B5EF4-FFF2-40B4-BE49-F238E27FC236}">
                    <a16:creationId xmlns:a16="http://schemas.microsoft.com/office/drawing/2014/main" id="{16B6F824-2E43-42EA-BA36-EDAE11922AE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4199138" y="2179601"/>
                <a:ext cx="7303827" cy="1140648"/>
              </a:xfrm>
            </p:spPr>
            <p:txBody>
              <a:bodyPr>
                <a:normAutofit/>
              </a:bodyPr>
              <a:lstStyle/>
              <a:p>
                <a:r>
                  <a:rPr lang="he-IL" dirty="0"/>
                  <a:t>אבל כיצד נחשב את הסכום של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he-IL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e-IL" dirty="0"/>
                  <a:t> +</a:t>
                </a:r>
                <a14:m>
                  <m:oMath xmlns:m="http://schemas.openxmlformats.org/officeDocument/2006/math">
                    <m:r>
                      <a:rPr lang="he-IL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he-I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he-IL" dirty="0"/>
                  <a:t> ? </a:t>
                </a:r>
              </a:p>
              <a:p>
                <a:endParaRPr lang="he-IL" dirty="0"/>
              </a:p>
            </p:txBody>
          </p:sp>
        </mc:Choice>
        <mc:Fallback xmlns="">
          <p:sp>
            <p:nvSpPr>
              <p:cNvPr id="3" name="מציין מיקום טקסט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6B6F824-2E43-42EA-BA36-EDAE11922A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4199138" y="2179601"/>
                <a:ext cx="7303827" cy="1140648"/>
              </a:xfrm>
              <a:blipFill>
                <a:blip r:embed="rId3"/>
                <a:stretch>
                  <a:fillRect l="-2003" r="-250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לתרגל עם הילדים לקרוא באנגלית ובכיף - כיכר השבת">
            <a:extLst>
              <a:ext uri="{FF2B5EF4-FFF2-40B4-BE49-F238E27FC236}">
                <a16:creationId xmlns:a16="http://schemas.microsoft.com/office/drawing/2014/main" id="{85E13517-BBDD-41D0-90B4-61AA17CEA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4" r="5011"/>
          <a:stretch/>
        </p:blipFill>
        <p:spPr bwMode="auto">
          <a:xfrm>
            <a:off x="1607574" y="3177987"/>
            <a:ext cx="2905433" cy="28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5757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>
            <a:extLst>
              <a:ext uri="{FF2B5EF4-FFF2-40B4-BE49-F238E27FC236}">
                <a16:creationId xmlns:a16="http://schemas.microsoft.com/office/drawing/2014/main" id="{ED8E9187-8D01-4779-9BB7-6657098B2C87}"/>
              </a:ext>
            </a:extLst>
          </p:cNvPr>
          <p:cNvSpPr txBox="1">
            <a:spLocks/>
          </p:cNvSpPr>
          <p:nvPr/>
        </p:nvSpPr>
        <p:spPr>
          <a:xfrm>
            <a:off x="1883104" y="636493"/>
            <a:ext cx="8280000" cy="720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חשבו על הבעיה: האם יש לכם רעיון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0613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76712E2-66DF-4820-BDF1-3C6A3EE71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דיון – כפולת המכנים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טקסט 2">
                <a:extLst>
                  <a:ext uri="{FF2B5EF4-FFF2-40B4-BE49-F238E27FC236}">
                    <a16:creationId xmlns:a16="http://schemas.microsoft.com/office/drawing/2014/main" id="{16B6F824-2E43-42EA-BA36-EDAE11922AE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49843" y="1698615"/>
                <a:ext cx="11237812" cy="446472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he-IL" dirty="0"/>
                  <a:t>נחפש שבר שקול לשליש ושבר שקול לרבע ששניהם יהיו בעלי מכנה זהה. </a:t>
                </a:r>
              </a:p>
              <a:p>
                <a:endParaRPr lang="he-IL" dirty="0"/>
              </a:p>
              <a:p>
                <a:r>
                  <a:rPr lang="he-IL" dirty="0">
                    <a:solidFill>
                      <a:schemeClr val="accent6">
                        <a:lumMod val="75000"/>
                      </a:schemeClr>
                    </a:solidFill>
                  </a:rPr>
                  <a:t>כך למשל:</a:t>
                </a:r>
                <a:r>
                  <a:rPr lang="he-IL" dirty="0"/>
                  <a:t> 12 הוא כפולה של 3 ושל 4 כך שהוא יכול להיות </a:t>
                </a:r>
                <a:r>
                  <a:rPr lang="he-IL" dirty="0">
                    <a:solidFill>
                      <a:schemeClr val="accent5">
                        <a:lumMod val="75000"/>
                      </a:schemeClr>
                    </a:solidFill>
                  </a:rPr>
                  <a:t>מכנה משותף </a:t>
                </a:r>
                <a:r>
                  <a:rPr lang="he-IL" dirty="0"/>
                  <a:t>לשני השברים. </a:t>
                </a:r>
              </a:p>
              <a:p>
                <a:endParaRPr lang="he-IL" dirty="0"/>
              </a:p>
              <a:p>
                <a:r>
                  <a:rPr lang="he-IL" dirty="0"/>
                  <a:t>אם נרחיב את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he-IL" dirty="0"/>
                  <a:t>  ב- 4 נקבל את השבר השקול לו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he-IL" dirty="0"/>
                  <a:t>  </a:t>
                </a:r>
              </a:p>
              <a:p>
                <a:endParaRPr lang="he-IL" dirty="0"/>
              </a:p>
              <a:p>
                <a:r>
                  <a:rPr lang="he-IL" dirty="0"/>
                  <a:t>ואם נרחיב את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he-IL" dirty="0"/>
                  <a:t>  ב- 3 נקבל את השבר השקול לו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he-IL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he-IL" dirty="0"/>
                  <a:t> </a:t>
                </a:r>
              </a:p>
              <a:p>
                <a:endParaRPr lang="he-IL" dirty="0"/>
              </a:p>
            </p:txBody>
          </p:sp>
        </mc:Choice>
        <mc:Fallback xmlns="">
          <p:sp>
            <p:nvSpPr>
              <p:cNvPr id="3" name="מציין מיקום טקסט 2">
                <a:extLst>
                  <a:ext uri="{FF2B5EF4-FFF2-40B4-BE49-F238E27FC236}">
                    <a16:creationId xmlns:a16="http://schemas.microsoft.com/office/drawing/2014/main" id="{16B6F824-2E43-42EA-BA36-EDAE11922A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49843" y="1698615"/>
                <a:ext cx="11237812" cy="4464727"/>
              </a:xfrm>
              <a:blipFill>
                <a:blip r:embed="rId3"/>
                <a:stretch>
                  <a:fillRect t="-4235" r="-141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5630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76712E2-66DF-4820-BDF1-3C6A3EE71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דיון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טקסט 2">
                <a:extLst>
                  <a:ext uri="{FF2B5EF4-FFF2-40B4-BE49-F238E27FC236}">
                    <a16:creationId xmlns:a16="http://schemas.microsoft.com/office/drawing/2014/main" id="{16B6F824-2E43-42EA-BA36-EDAE11922AE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497746" y="1660125"/>
                <a:ext cx="11002870" cy="4412202"/>
              </a:xfrm>
            </p:spPr>
            <p:txBody>
              <a:bodyPr>
                <a:normAutofit/>
              </a:bodyPr>
              <a:lstStyle/>
              <a:p>
                <a:endParaRPr lang="he-IL" dirty="0"/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he-I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he-I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e-I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he-IL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he-IL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he-IL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e-IL" dirty="0"/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he-IL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e-IL" dirty="0"/>
                  <a:t> + </a:t>
                </a:r>
                <a14:m>
                  <m:oMath xmlns:m="http://schemas.openxmlformats.org/officeDocument/2006/math">
                    <m:r>
                      <a:rPr lang="he-IL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he-I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e-I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he-IL" dirty="0"/>
              </a:p>
              <a:p>
                <a:endParaRPr lang="he-IL" dirty="0"/>
              </a:p>
              <a:p>
                <a:endParaRPr lang="he-IL" dirty="0"/>
              </a:p>
            </p:txBody>
          </p:sp>
        </mc:Choice>
        <mc:Fallback xmlns="">
          <p:sp>
            <p:nvSpPr>
              <p:cNvPr id="3" name="מציין מיקום טקסט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6B6F824-2E43-42EA-BA36-EDAE11922A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497746" y="1660125"/>
                <a:ext cx="11002870" cy="4412202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קשת 3">
            <a:extLst>
              <a:ext uri="{FF2B5EF4-FFF2-40B4-BE49-F238E27FC236}">
                <a16:creationId xmlns:a16="http://schemas.microsoft.com/office/drawing/2014/main" id="{BF0D9A33-EB8F-4EDB-8750-C9488BE91D13}"/>
              </a:ext>
            </a:extLst>
          </p:cNvPr>
          <p:cNvSpPr/>
          <p:nvPr/>
        </p:nvSpPr>
        <p:spPr>
          <a:xfrm rot="7298675">
            <a:off x="3804847" y="1871584"/>
            <a:ext cx="816745" cy="35510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243126F-7F3F-4807-BECC-6FBEB98D54F6}"/>
              </a:ext>
            </a:extLst>
          </p:cNvPr>
          <p:cNvSpPr txBox="1"/>
          <p:nvPr/>
        </p:nvSpPr>
        <p:spPr>
          <a:xfrm>
            <a:off x="3899485" y="2124731"/>
            <a:ext cx="452761" cy="30777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× 4</a:t>
            </a:r>
          </a:p>
        </p:txBody>
      </p:sp>
      <p:sp>
        <p:nvSpPr>
          <p:cNvPr id="6" name="קשת 5">
            <a:extLst>
              <a:ext uri="{FF2B5EF4-FFF2-40B4-BE49-F238E27FC236}">
                <a16:creationId xmlns:a16="http://schemas.microsoft.com/office/drawing/2014/main" id="{1CEE656D-82E4-480C-AD48-8AFD8EAE8725}"/>
              </a:ext>
            </a:extLst>
          </p:cNvPr>
          <p:cNvSpPr/>
          <p:nvPr/>
        </p:nvSpPr>
        <p:spPr>
          <a:xfrm rot="7298675">
            <a:off x="4483990" y="1897740"/>
            <a:ext cx="816745" cy="35510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93DA5D3F-EC59-4FF9-AC34-4E3230415775}"/>
              </a:ext>
            </a:extLst>
          </p:cNvPr>
          <p:cNvSpPr txBox="1"/>
          <p:nvPr/>
        </p:nvSpPr>
        <p:spPr>
          <a:xfrm>
            <a:off x="4578627" y="2075294"/>
            <a:ext cx="452761" cy="30777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× 3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85612786-14D0-4E38-9753-CEB0BD5BD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106" y="3604074"/>
            <a:ext cx="4248150" cy="2590800"/>
          </a:xfrm>
          <a:prstGeom prst="rect">
            <a:avLst/>
          </a:prstGeom>
        </p:spPr>
      </p:pic>
      <p:sp>
        <p:nvSpPr>
          <p:cNvPr id="9" name="חץ: מעוקל למעלה 8">
            <a:extLst>
              <a:ext uri="{FF2B5EF4-FFF2-40B4-BE49-F238E27FC236}">
                <a16:creationId xmlns:a16="http://schemas.microsoft.com/office/drawing/2014/main" id="{59C683B1-7D3F-41E2-9EA2-6DE61E6634DD}"/>
              </a:ext>
            </a:extLst>
          </p:cNvPr>
          <p:cNvSpPr/>
          <p:nvPr/>
        </p:nvSpPr>
        <p:spPr>
          <a:xfrm>
            <a:off x="4198452" y="3098308"/>
            <a:ext cx="1800729" cy="372736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1" name="חץ: מעוקל למעלה 10">
            <a:extLst>
              <a:ext uri="{FF2B5EF4-FFF2-40B4-BE49-F238E27FC236}">
                <a16:creationId xmlns:a16="http://schemas.microsoft.com/office/drawing/2014/main" id="{DEA926C1-1296-47D7-A4CB-2566A816CFCB}"/>
              </a:ext>
            </a:extLst>
          </p:cNvPr>
          <p:cNvSpPr/>
          <p:nvPr/>
        </p:nvSpPr>
        <p:spPr>
          <a:xfrm>
            <a:off x="5031388" y="3098307"/>
            <a:ext cx="1786662" cy="33069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1811927E-15FA-43FB-A73F-4C720A9D7ADD}"/>
              </a:ext>
            </a:extLst>
          </p:cNvPr>
          <p:cNvSpPr txBox="1"/>
          <p:nvPr/>
        </p:nvSpPr>
        <p:spPr>
          <a:xfrm>
            <a:off x="3745691" y="2821872"/>
            <a:ext cx="452761" cy="30777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× 4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5799553E-B7A6-47F0-ABB1-F12993153FB4}"/>
              </a:ext>
            </a:extLst>
          </p:cNvPr>
          <p:cNvSpPr txBox="1"/>
          <p:nvPr/>
        </p:nvSpPr>
        <p:spPr>
          <a:xfrm>
            <a:off x="4526955" y="2906572"/>
            <a:ext cx="452761" cy="30777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× 3</a:t>
            </a:r>
          </a:p>
        </p:txBody>
      </p:sp>
      <p:sp>
        <p:nvSpPr>
          <p:cNvPr id="14" name="קשת 13">
            <a:extLst>
              <a:ext uri="{FF2B5EF4-FFF2-40B4-BE49-F238E27FC236}">
                <a16:creationId xmlns:a16="http://schemas.microsoft.com/office/drawing/2014/main" id="{7B8AE7B2-AA3A-4AE9-BAB9-065D7431436A}"/>
              </a:ext>
            </a:extLst>
          </p:cNvPr>
          <p:cNvSpPr/>
          <p:nvPr/>
        </p:nvSpPr>
        <p:spPr>
          <a:xfrm rot="2126921">
            <a:off x="3393016" y="2694887"/>
            <a:ext cx="816745" cy="35510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5" name="קשת 14">
            <a:extLst>
              <a:ext uri="{FF2B5EF4-FFF2-40B4-BE49-F238E27FC236}">
                <a16:creationId xmlns:a16="http://schemas.microsoft.com/office/drawing/2014/main" id="{A2994E4F-0679-4C68-A8D7-B20CD7957996}"/>
              </a:ext>
            </a:extLst>
          </p:cNvPr>
          <p:cNvSpPr/>
          <p:nvPr/>
        </p:nvSpPr>
        <p:spPr>
          <a:xfrm rot="1687959">
            <a:off x="4201702" y="2839284"/>
            <a:ext cx="816745" cy="35510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0950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84B2C970292541884C6D2E423F45B9" ma:contentTypeVersion="11" ma:contentTypeDescription="Create a new document." ma:contentTypeScope="" ma:versionID="4f3f6e36b171e087215f6d509548beb9">
  <xsd:schema xmlns:xsd="http://www.w3.org/2001/XMLSchema" xmlns:xs="http://www.w3.org/2001/XMLSchema" xmlns:p="http://schemas.microsoft.com/office/2006/metadata/properties" xmlns:ns3="7de65336-3470-4daf-946b-7619550e553e" xmlns:ns4="6ad565e7-c57f-415f-adfa-5c7854c55faf" targetNamespace="http://schemas.microsoft.com/office/2006/metadata/properties" ma:root="true" ma:fieldsID="6005d5751e642d050b7d13b2165ab4df" ns3:_="" ns4:_="">
    <xsd:import namespace="7de65336-3470-4daf-946b-7619550e553e"/>
    <xsd:import namespace="6ad565e7-c57f-415f-adfa-5c7854c55f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65336-3470-4daf-946b-7619550e55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565e7-c57f-415f-adfa-5c7854c55f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DC29A2-6797-40CE-8224-486019FDE1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e65336-3470-4daf-946b-7619550e553e"/>
    <ds:schemaRef ds:uri="6ad565e7-c57f-415f-adfa-5c7854c55f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FBA3F6-F370-4FC6-9E82-D6F1C857E955}">
  <ds:schemaRefs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schemas.microsoft.com/office/2006/metadata/properties"/>
    <ds:schemaRef ds:uri="6ad565e7-c57f-415f-adfa-5c7854c55faf"/>
    <ds:schemaRef ds:uri="7de65336-3470-4daf-946b-7619550e553e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A8FFEFB6-4756-4417-84CF-1D31CFC0911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1187</Words>
  <Application>Microsoft Office PowerPoint</Application>
  <PresentationFormat>מסך רחב</PresentationFormat>
  <Paragraphs>184</Paragraphs>
  <Slides>24</Slides>
  <Notes>17</Notes>
  <HiddenSlides>0</HiddenSlides>
  <MMClips>5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24</vt:i4>
      </vt:variant>
    </vt:vector>
  </HeadingPairs>
  <TitlesOfParts>
    <vt:vector size="30" baseType="lpstr">
      <vt:lpstr>Cambria Math</vt:lpstr>
      <vt:lpstr>Calibri</vt:lpstr>
      <vt:lpstr>Alef</vt:lpstr>
      <vt:lpstr>Arial</vt:lpstr>
      <vt:lpstr>Office Theme</vt:lpstr>
      <vt:lpstr>1_Office Theme</vt:lpstr>
      <vt:lpstr>מצגת של PowerPoint‏</vt:lpstr>
      <vt:lpstr>מה נלמד היום?</vt:lpstr>
      <vt:lpstr>מה להביא לשיעור?</vt:lpstr>
      <vt:lpstr>מתחילים בהנאה</vt:lpstr>
      <vt:lpstr>ידע קודם</vt:lpstr>
      <vt:lpstr>דיון</vt:lpstr>
      <vt:lpstr>מצגת של PowerPoint‏</vt:lpstr>
      <vt:lpstr>דיון – כפולת המכנים :</vt:lpstr>
      <vt:lpstr>דיון</vt:lpstr>
      <vt:lpstr>ממשיכים </vt:lpstr>
      <vt:lpstr>מצגת של PowerPoint‏</vt:lpstr>
      <vt:lpstr>מיישמים </vt:lpstr>
      <vt:lpstr>נסביר ונמחיש </vt:lpstr>
      <vt:lpstr>נסכם ונכתוב זאת כך:</vt:lpstr>
      <vt:lpstr>כעת נתרגל:</vt:lpstr>
      <vt:lpstr>פתרון:</vt:lpstr>
      <vt:lpstr>מצגת של PowerPoint‏</vt:lpstr>
      <vt:lpstr>נבדוק ונראה: </vt:lpstr>
      <vt:lpstr>כ.מ.ר כפולה משותפת ראשונה  </vt:lpstr>
      <vt:lpstr>כעת נתרגל:</vt:lpstr>
      <vt:lpstr>נבדוק ונראה: </vt:lpstr>
      <vt:lpstr>פתרון:</vt:lpstr>
      <vt:lpstr>מסיימים ומסכמים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efrat</cp:lastModifiedBy>
  <cp:revision>83</cp:revision>
  <dcterms:created xsi:type="dcterms:W3CDTF">2020-03-11T07:11:19Z</dcterms:created>
  <dcterms:modified xsi:type="dcterms:W3CDTF">2020-06-22T10:47:32Z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0x0101003A84B2C970292541884C6D2E423F45B9</vt:lpwstr>
  </property>
  <property fmtid="{D5CDD505-2E9C-101B-9397-08002B2CF9AE}" pid="3" name="ArticulateGUID">
    <vt:lpwstr>8B8DFACA-7EDF-47DA-B369-586C30E32911</vt:lpwstr>
  </property>
  <property fmtid="{D5CDD505-2E9C-101B-9397-08002B2CF9AE}" pid="4" name="ArticulatePath">
    <vt:lpwstr>חיבור וחיסור שברים בעלי מכנים שונים כיתה ד - ה_261_מנחם אושרי</vt:lpwstr>
  </property>
</Properties>
</file>