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6" r:id="rId2"/>
  </p:sldMasterIdLst>
  <p:notesMasterIdLst>
    <p:notesMasterId r:id="rId20"/>
  </p:notesMasterIdLst>
  <p:sldIdLst>
    <p:sldId id="309" r:id="rId3"/>
    <p:sldId id="268" r:id="rId4"/>
    <p:sldId id="269" r:id="rId5"/>
    <p:sldId id="287" r:id="rId6"/>
    <p:sldId id="306" r:id="rId7"/>
    <p:sldId id="301" r:id="rId8"/>
    <p:sldId id="302" r:id="rId9"/>
    <p:sldId id="303" r:id="rId10"/>
    <p:sldId id="288" r:id="rId11"/>
    <p:sldId id="289" r:id="rId12"/>
    <p:sldId id="300" r:id="rId13"/>
    <p:sldId id="299" r:id="rId14"/>
    <p:sldId id="308" r:id="rId15"/>
    <p:sldId id="298" r:id="rId16"/>
    <p:sldId id="305" r:id="rId17"/>
    <p:sldId id="292" r:id="rId18"/>
    <p:sldId id="310" r:id="rId1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EUser" initials="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4285E3"/>
    <a:srgbClr val="FFFFFF"/>
    <a:srgbClr val="F2F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86323" autoAdjust="0"/>
  </p:normalViewPr>
  <p:slideViewPr>
    <p:cSldViewPr snapToGrid="0" snapToObjects="1" showGuides="1">
      <p:cViewPr varScale="1">
        <p:scale>
          <a:sx n="91" d="100"/>
          <a:sy n="91" d="100"/>
        </p:scale>
        <p:origin x="138" y="192"/>
      </p:cViewPr>
      <p:guideLst>
        <p:guide orient="horz" pos="2024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06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7T09:48:19.965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0428-3D81-B14A-B943-4C2208D448E3}" type="datetimeFigureOut">
              <a:rPr lang="x-none" smtClean="0"/>
              <a:pPr/>
              <a:t>22/06/2020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965BA-DA3B-EB42-8F73-FDBE27A0A65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569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6" name="Google Shape;23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x-none">
                <a:solidFill>
                  <a:prstClr val="black"/>
                </a:solidFill>
              </a:rPr>
              <a:pPr algn="r"/>
              <a:t>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259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e-IL" b="0" dirty="0"/>
          </a:p>
          <a:p>
            <a:pPr marL="158750" lvl="0" indent="0" algn="r" rtl="1">
              <a:buNone/>
            </a:pPr>
            <a:endParaRPr lang="he-IL" b="0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23933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e-IL" b="0" dirty="0"/>
          </a:p>
          <a:p>
            <a:pPr marL="158750" lvl="0" indent="0" algn="r" rtl="1">
              <a:buNone/>
            </a:pPr>
            <a:endParaRPr lang="he-IL" b="0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8479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e-IL" b="0" dirty="0"/>
          </a:p>
          <a:p>
            <a:pPr marL="158750" lvl="0" indent="0" algn="r" rtl="1">
              <a:buNone/>
            </a:pPr>
            <a:endParaRPr lang="he-IL" b="0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0510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e-IL" b="0" dirty="0"/>
          </a:p>
          <a:p>
            <a:pPr marL="158750" lvl="0" indent="0" algn="r" rtl="1">
              <a:buNone/>
            </a:pPr>
            <a:endParaRPr lang="he-IL" b="0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10191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39747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he-IL" b="1" dirty="0"/>
              <a:t>משך השקף: עד 5 דקות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he-IL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he-IL" dirty="0"/>
              <a:t>סיכום ויציאה לתרגול. שלב זה יכלול סיכום של התוכן הנלמד תוך מענה על שאלות כמו: מה עשינו פה היום? מה למדנו? מומלץ לשלב אלמנטים חווייתיים כגון משחק מסכם, חידה, טיפ מיוחד להמשך הלמידה ועוד.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99957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/>
              <a:t>משך השקף: עד 15 דקות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/>
          </a:p>
          <a:p>
            <a:pPr marL="158750" indent="0" algn="r" rtl="1">
              <a:buNone/>
            </a:pPr>
            <a:r>
              <a:rPr lang="he-IL" dirty="0"/>
              <a:t>בשלב זה הסבירו לתלמידים את התרגול והיפרדו מהם. עם יציאת התלמידים לתרגול הסופי יסתיים שלב הצילום שלכם כמורים.</a:t>
            </a:r>
          </a:p>
          <a:p>
            <a:pPr lvl="0" algn="r" rtl="1"/>
            <a:endParaRPr lang="he-IL" dirty="0"/>
          </a:p>
          <a:p>
            <a:pPr marL="158750" lvl="0" indent="0" algn="r" rtl="1">
              <a:buNone/>
            </a:pPr>
            <a:r>
              <a:rPr lang="he-IL" b="1" dirty="0"/>
              <a:t>דגשים</a:t>
            </a:r>
            <a:r>
              <a:rPr lang="he-IL" dirty="0"/>
              <a:t>:</a:t>
            </a:r>
          </a:p>
          <a:p>
            <a:pPr marL="158750" lvl="0" indent="0" algn="r" rtl="1">
              <a:buNone/>
            </a:pPr>
            <a:r>
              <a:rPr lang="he-IL" dirty="0"/>
              <a:t>*התרגול יכול להתבצע במרחב הביתי תוך שימוש במשאבים מגוונים הנמצאים בבית, כגון כלי </a:t>
            </a:r>
            <a:r>
              <a:rPr lang="he-IL" dirty="0" smtClean="0"/>
              <a:t>כתיבה</a:t>
            </a:r>
          </a:p>
          <a:p>
            <a:pPr marL="158750" lvl="0" indent="0" algn="r" rtl="1">
              <a:buNone/>
            </a:pPr>
            <a:r>
              <a:rPr lang="he-IL" dirty="0" smtClean="0"/>
              <a:t>*הקפידו </a:t>
            </a:r>
            <a:r>
              <a:rPr lang="he-IL" dirty="0"/>
              <a:t>לתת לתלמידים הנחיות מדויקות לביצוע התרגול ברמת התוכן וברמה הטכנית, וכן</a:t>
            </a:r>
            <a:r>
              <a:rPr lang="he-IL" baseline="0" dirty="0"/>
              <a:t> </a:t>
            </a:r>
            <a:r>
              <a:rPr lang="he-IL" dirty="0"/>
              <a:t>זמנים מדויקים לתרגול. </a:t>
            </a:r>
          </a:p>
          <a:p>
            <a:pPr marL="158750" lvl="0" indent="0" algn="r" rtl="1">
              <a:buNone/>
            </a:pPr>
            <a:r>
              <a:rPr lang="he-IL" dirty="0"/>
              <a:t>*ניתן להטמיע בתוך המצגת צילומי מסך ולהסביר בעל פה מה נדרש מהם לבצע.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0583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6" name="Google Shape;23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143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200" b="1" dirty="0"/>
              <a:t>משך השקף: 2 דקות</a:t>
            </a:r>
          </a:p>
          <a:p>
            <a:pPr marL="158750" indent="0" algn="r" rtl="1">
              <a:buNone/>
            </a:pPr>
            <a:endParaRPr lang="he-IL" sz="1200" dirty="0">
              <a:solidFill>
                <a:schemeClr val="tx1"/>
              </a:solidFill>
            </a:endParaRPr>
          </a:p>
          <a:p>
            <a:pPr marL="158750" indent="0" algn="r" rtl="1">
              <a:buNone/>
            </a:pPr>
            <a:r>
              <a:rPr lang="he-IL" sz="1200" dirty="0">
                <a:solidFill>
                  <a:schemeClr val="tx1"/>
                </a:solidFill>
              </a:rPr>
              <a:t>הציגו את עצמכם ואת מהלך השיעור:</a:t>
            </a:r>
          </a:p>
          <a:p>
            <a:pPr marL="158750" indent="0" algn="r" rtl="1">
              <a:buNone/>
            </a:pPr>
            <a:endParaRPr lang="he-IL" sz="1200" dirty="0">
              <a:solidFill>
                <a:schemeClr val="tx1"/>
              </a:solidFill>
            </a:endParaRPr>
          </a:p>
          <a:p>
            <a:pPr marL="158750" indent="0" algn="r" rtl="1" fontAlgn="base">
              <a:buNone/>
            </a:pPr>
            <a:r>
              <a:rPr lang="he-IL" sz="1200" dirty="0">
                <a:solidFill>
                  <a:schemeClr val="tx1"/>
                </a:solidFill>
              </a:rPr>
              <a:t>מוזמנים לפנות בצורה אישית לתלמידים:</a:t>
            </a:r>
            <a:r>
              <a:rPr lang="he-IL" sz="1200" dirty="0"/>
              <a:t/>
            </a:r>
            <a:br>
              <a:rPr lang="he-IL" sz="1200" dirty="0"/>
            </a:br>
            <a:r>
              <a:rPr lang="he-IL" sz="1200" dirty="0">
                <a:solidFill>
                  <a:schemeClr val="accent1">
                    <a:lumMod val="75000"/>
                  </a:schemeClr>
                </a:solidFill>
              </a:rPr>
              <a:t>דוגמה לטקסט שייאמר בעל פה: "שלום, שמי___. אני מורה ל____ ממקום בארץ____. מה שלומכם? אני שמח/ה שהצטרפתם אליי", </a:t>
            </a:r>
            <a:r>
              <a:rPr lang="he-IL" sz="1200" dirty="0" err="1">
                <a:solidFill>
                  <a:schemeClr val="accent1">
                    <a:lumMod val="75000"/>
                  </a:schemeClr>
                </a:solidFill>
              </a:rPr>
              <a:t>וכו</a:t>
            </a:r>
            <a:r>
              <a:rPr lang="he-IL" sz="1200" dirty="0">
                <a:solidFill>
                  <a:schemeClr val="accent1">
                    <a:lumMod val="75000"/>
                  </a:schemeClr>
                </a:solidFill>
              </a:rPr>
              <a:t>'.</a:t>
            </a:r>
          </a:p>
          <a:p>
            <a:pPr marL="158750" indent="0" algn="r" rtl="1" fontAlgn="base">
              <a:buNone/>
            </a:pPr>
            <a:endParaRPr lang="he-IL" sz="1200" dirty="0">
              <a:solidFill>
                <a:schemeClr val="tx1"/>
              </a:solidFill>
            </a:endParaRPr>
          </a:p>
          <a:p>
            <a:pPr marL="158750" indent="0" algn="r" rtl="1" fontAlgn="base">
              <a:buNone/>
            </a:pPr>
            <a:r>
              <a:rPr lang="he-IL" sz="1200" dirty="0">
                <a:solidFill>
                  <a:schemeClr val="tx1"/>
                </a:solidFill>
              </a:rPr>
              <a:t>נושא השיעור ומה מטרתו:</a:t>
            </a:r>
            <a:br>
              <a:rPr lang="he-IL" sz="1200" dirty="0">
                <a:solidFill>
                  <a:schemeClr val="tx1"/>
                </a:solidFill>
              </a:rPr>
            </a:br>
            <a:r>
              <a:rPr lang="he-IL" sz="1200" dirty="0">
                <a:solidFill>
                  <a:schemeClr val="accent1">
                    <a:lumMod val="75000"/>
                  </a:schemeClr>
                </a:solidFill>
              </a:rPr>
              <a:t>דוגמה לטקסט שייאמר בעל פה: "בשיעור הזה נלמד על_________. הצטרפו אליי ויהיה לנו </a:t>
            </a:r>
            <a:r>
              <a:rPr lang="he-IL" sz="1200" dirty="0" smtClean="0">
                <a:solidFill>
                  <a:schemeClr val="accent1">
                    <a:lumMod val="75000"/>
                  </a:schemeClr>
                </a:solidFill>
              </a:rPr>
              <a:t>נחמד. </a:t>
            </a:r>
            <a:r>
              <a:rPr lang="he-IL" sz="1200" dirty="0">
                <a:solidFill>
                  <a:schemeClr val="accent1">
                    <a:lumMod val="75000"/>
                  </a:schemeClr>
                </a:solidFill>
              </a:rPr>
              <a:t>מוכנים? מתחילים!"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1200" b="1" dirty="0"/>
          </a:p>
          <a:p>
            <a:pPr marL="133350" lvl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he-IL" sz="1200" b="1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נתחיל ב…. </a:t>
            </a: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(שלב פתיח השיעור)</a:t>
            </a:r>
          </a:p>
          <a:p>
            <a:pPr marL="13335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he-IL" sz="1200" b="1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נמשיך בלגלות</a:t>
            </a: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(שלב הלימוד / הקניה - כתבו כאן שאלה מסקרנת שתיתן מענה על מטרת השיעור) </a:t>
            </a:r>
          </a:p>
          <a:p>
            <a:pPr marL="13335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he-IL" sz="1200" b="1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נתנסה ב… </a:t>
            </a: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(שלב התרגול / התנסות)</a:t>
            </a:r>
            <a:r>
              <a:rPr lang="he-IL" sz="1200" b="1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</a:t>
            </a:r>
          </a:p>
          <a:p>
            <a:pPr marL="13335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he-IL" sz="1200" b="1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נסכם  </a:t>
            </a: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(שלב סיכום השיעור)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14334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he-IL" dirty="0"/>
              <a:t>למחוק</a:t>
            </a:r>
            <a:r>
              <a:rPr lang="he-IL" baseline="0" dirty="0"/>
              <a:t> שקופית זו אם אין בה צורך.</a:t>
            </a:r>
          </a:p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he-IL" sz="1200" b="1" dirty="0"/>
          </a:p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he-IL" sz="1200" b="1" dirty="0"/>
              <a:t>משך השקף: דקה</a:t>
            </a:r>
          </a:p>
          <a:p>
            <a:pPr marL="158750" indent="0" algn="r" rtl="1">
              <a:buNone/>
            </a:pPr>
            <a:endParaRPr lang="he-IL" sz="1200" dirty="0"/>
          </a:p>
          <a:p>
            <a:pPr marL="158750" indent="0" algn="r" rtl="1">
              <a:buNone/>
            </a:pPr>
            <a:r>
              <a:rPr lang="he-IL" sz="1200" dirty="0"/>
              <a:t>בשקף זה ודאו שכולם הצטיידו בעזרים הנדרשים (מומלץ שעזרים אלו יהיו גם אצלכם עבור הדגמה).</a:t>
            </a:r>
          </a:p>
          <a:p>
            <a:pPr marL="158750" indent="0" algn="r" rtl="1">
              <a:buNone/>
            </a:pPr>
            <a:r>
              <a:rPr lang="he-IL" sz="1200" dirty="0">
                <a:solidFill>
                  <a:srgbClr val="FF0000"/>
                </a:solidFill>
              </a:rPr>
              <a:t>מחקו את המיותר או הוסיפו במידת הצורך (הקפידו על זכויות היוצרים).</a:t>
            </a:r>
          </a:p>
          <a:p>
            <a:pPr marL="158750" indent="0" algn="r" rtl="1">
              <a:buNone/>
            </a:pPr>
            <a:endParaRPr lang="he-IL" sz="1200" dirty="0">
              <a:solidFill>
                <a:srgbClr val="FF0000"/>
              </a:solidFill>
            </a:endParaRPr>
          </a:p>
          <a:p>
            <a:pPr marL="158750" indent="0" algn="r" rtl="1">
              <a:buNone/>
            </a:pPr>
            <a:r>
              <a:rPr lang="he-IL" sz="1200" dirty="0">
                <a:solidFill>
                  <a:srgbClr val="FF0000"/>
                </a:solidFill>
              </a:rPr>
              <a:t>זה הזמן להציג את </a:t>
            </a:r>
            <a:r>
              <a:rPr lang="he-IL" sz="12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כללי ההתנהגות בשיעור: בקשו מהלומדים </a:t>
            </a:r>
            <a:r>
              <a:rPr lang="he-IL" sz="12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להרחיק </a:t>
            </a:r>
            <a:r>
              <a:rPr lang="he-IL" sz="12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אמצעים מסיחים, להתיישב בחדר שקט, להניח כוס מים לידם, ובעיקר להתמקד במפגש.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93002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/>
              <a:t>משך השקף: עד 2 דקות</a:t>
            </a:r>
            <a:endParaRPr lang="he-IL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שלב זה</a:t>
            </a:r>
            <a:r>
              <a:rPr lang="he-IL" dirty="0">
                <a:solidFill>
                  <a:schemeClr val="dk1"/>
                </a:solidFill>
              </a:rPr>
              <a:t> ייצור חיבור קוגניטיבי ורלוונטיות בין הנושא הנלמד לידע הקודם של הלומדים.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e-IL" dirty="0">
                <a:solidFill>
                  <a:schemeClr val="dk1"/>
                </a:solidFill>
              </a:rPr>
              <a:t>בכיתות נמוכות</a:t>
            </a:r>
            <a:r>
              <a:rPr lang="he-IL" baseline="0" dirty="0">
                <a:solidFill>
                  <a:schemeClr val="dk1"/>
                </a:solidFill>
              </a:rPr>
              <a:t> מומלץ</a:t>
            </a:r>
            <a:r>
              <a:rPr lang="he-IL" dirty="0">
                <a:solidFill>
                  <a:schemeClr val="dk1"/>
                </a:solidFill>
              </a:rPr>
              <a:t> שהחיבור יהיה מינורי וכללי. </a:t>
            </a:r>
            <a:br>
              <a:rPr lang="he-IL" dirty="0">
                <a:solidFill>
                  <a:schemeClr val="dk1"/>
                </a:solidFill>
              </a:rPr>
            </a:br>
            <a:r>
              <a:rPr lang="he-IL" dirty="0">
                <a:solidFill>
                  <a:schemeClr val="dk1"/>
                </a:solidFill>
              </a:rPr>
              <a:t>אם הועברו כבר שיעורים במקצוע, כדאי לחבר לידע שהועבר בשיעור הקודם.</a:t>
            </a:r>
          </a:p>
          <a:p>
            <a:pPr marL="158750" indent="0" algn="r" rtl="1">
              <a:buNone/>
            </a:pPr>
            <a:r>
              <a:rPr lang="he-IL" dirty="0">
                <a:solidFill>
                  <a:srgbClr val="FF0000"/>
                </a:solidFill>
              </a:rPr>
              <a:t>דוגמה לטקסט שייאמר בעל פה: </a:t>
            </a:r>
          </a:p>
          <a:p>
            <a:pPr marL="158750" indent="0" algn="r" rtl="1">
              <a:buNone/>
            </a:pPr>
            <a:r>
              <a:rPr lang="he-IL" dirty="0">
                <a:solidFill>
                  <a:srgbClr val="FF0000"/>
                </a:solidFill>
              </a:rPr>
              <a:t>"יצא לכם לפגוש סיטואציה שבה... / בשיעורים הקודמים למדנו על… והיום נמשיך עם... / </a:t>
            </a:r>
          </a:p>
          <a:p>
            <a:pPr marL="158750" indent="0" algn="r" rtl="1">
              <a:buNone/>
            </a:pPr>
            <a:r>
              <a:rPr lang="he-IL" dirty="0">
                <a:solidFill>
                  <a:srgbClr val="FF0000"/>
                </a:solidFill>
              </a:rPr>
              <a:t>יכול להיות שבבית הספר כבר עסקתם בנושא זה, וגם אם לא, לא נורא, זו ההזדמנות להכיר/להעמיק..."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85185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buFont typeface="Arial" panose="020B0604020202020204" pitchFamily="34" charset="0"/>
              <a:buNone/>
            </a:pPr>
            <a:r>
              <a:rPr lang="he-IL" b="1" dirty="0" smtClean="0"/>
              <a:t>פתרון </a:t>
            </a:r>
            <a:r>
              <a:rPr lang="he-IL" b="1" dirty="0"/>
              <a:t>התרגול: </a:t>
            </a:r>
            <a:r>
              <a:rPr lang="he-IL" dirty="0"/>
              <a:t>לאחר שהתלמידים תרגלו באופן עצמאי, יש להראות את הפתרון ולדון בו. ניתן להראות טעויות נפוצות ולהסביר כיצד יש לפתור אותן.</a:t>
            </a:r>
            <a:endParaRPr lang="he-IL" b="1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34110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e-IL" b="1" dirty="0"/>
              <a:t>רצף מספרי השקפים הבאים</a:t>
            </a:r>
            <a:r>
              <a:rPr lang="he-IL" b="1" baseline="0" dirty="0"/>
              <a:t> 11-15 מכיל בתוכו: הקניית ידע, תרגול ופתרון, תרגול ופתרון נוספים. משך זמן כל הרצף הוא 20 סה"כ.</a:t>
            </a:r>
            <a:endParaRPr lang="he-IL" b="1" dirty="0"/>
          </a:p>
          <a:p>
            <a:pPr marL="158750" lvl="0" indent="0" algn="r" rtl="1">
              <a:buNone/>
            </a:pPr>
            <a:endParaRPr lang="he-IL" b="0" dirty="0"/>
          </a:p>
          <a:p>
            <a:pPr marL="285750" lvl="0" indent="-285750" algn="r" rtl="1">
              <a:buFont typeface="Arial" panose="020B0604020202020204" pitchFamily="34" charset="0"/>
              <a:buChar char="•"/>
            </a:pPr>
            <a:r>
              <a:rPr lang="he-IL" b="1" dirty="0"/>
              <a:t>הקניה: </a:t>
            </a:r>
            <a:r>
              <a:rPr lang="he-IL" dirty="0"/>
              <a:t>התייחסות למטרת למידה אחת מרכזית וממוקדת. שימוש במגוון ייצוגי תוכן כגון </a:t>
            </a:r>
            <a:r>
              <a:rPr lang="he-IL" dirty="0" smtClean="0"/>
              <a:t>תמונות, </a:t>
            </a:r>
            <a:r>
              <a:rPr lang="he-IL" dirty="0"/>
              <a:t>צילומי מסך, כתבות, תכנים מספרי הלימוד, טקסט מצומצם </a:t>
            </a:r>
            <a:r>
              <a:rPr lang="he-IL" b="1" u="sng" dirty="0">
                <a:solidFill>
                  <a:srgbClr val="FF0000"/>
                </a:solidFill>
              </a:rPr>
              <a:t>בהתאם לזכויות יוצרים</a:t>
            </a:r>
            <a:r>
              <a:rPr lang="he-IL" dirty="0">
                <a:solidFill>
                  <a:srgbClr val="FF0000"/>
                </a:solidFill>
              </a:rPr>
              <a:t>. </a:t>
            </a:r>
            <a:r>
              <a:rPr lang="he-IL" dirty="0"/>
              <a:t>ניתן לשלב תרגיל או שאלה לדוגמה שאתם פותרים.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03044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buFont typeface="Arial" panose="020B0604020202020204" pitchFamily="34" charset="0"/>
              <a:buNone/>
            </a:pPr>
            <a:r>
              <a:rPr lang="he-IL" b="1" dirty="0" smtClean="0"/>
              <a:t>תרגול</a:t>
            </a:r>
            <a:r>
              <a:rPr lang="he-IL" b="1" dirty="0"/>
              <a:t>: </a:t>
            </a:r>
            <a:r>
              <a:rPr lang="he-IL" dirty="0"/>
              <a:t>לא יותר מ-3 דקות. ניתן לעשות 2-1</a:t>
            </a:r>
            <a:r>
              <a:rPr lang="he-IL" baseline="0" dirty="0"/>
              <a:t> </a:t>
            </a:r>
            <a:r>
              <a:rPr lang="he-IL" dirty="0"/>
              <a:t>סבבים של תרגול </a:t>
            </a:r>
            <a:r>
              <a:rPr lang="he-IL" dirty="0" smtClean="0"/>
              <a:t>(</a:t>
            </a:r>
            <a:r>
              <a:rPr lang="he-IL" dirty="0"/>
              <a:t>שאלה על הלוח וכתיבה בדף, יצירה עם צבעים/בצק/פלסטלינה) או ברחבי הבית (חפצים הקיימים ברשותם או שילוב של אינטראקציה עם בני המשפחה). 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e-IL" b="1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e-IL" dirty="0" smtClean="0"/>
              <a:t>המלצה </a:t>
            </a:r>
            <a:r>
              <a:rPr lang="he-IL" dirty="0"/>
              <a:t>לכיתות הנמוכות:</a:t>
            </a:r>
            <a:r>
              <a:rPr lang="he-IL" baseline="0" dirty="0"/>
              <a:t> </a:t>
            </a:r>
            <a:r>
              <a:rPr lang="he-IL" dirty="0"/>
              <a:t>לשאול שאלות שמפעילות את </a:t>
            </a:r>
            <a:r>
              <a:rPr lang="he-IL" dirty="0" smtClean="0"/>
              <a:t>התלמידים, </a:t>
            </a:r>
            <a:r>
              <a:rPr lang="he-IL" dirty="0"/>
              <a:t>כמו למשל "איפה נמצא הכרטיס השני...? אני לא זוכר... אתם יודעים איפה הוא?"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80737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buFont typeface="Arial" panose="020B0604020202020204" pitchFamily="34" charset="0"/>
              <a:buNone/>
            </a:pPr>
            <a:r>
              <a:rPr lang="he-IL" b="1" dirty="0" smtClean="0"/>
              <a:t>פתרון </a:t>
            </a:r>
            <a:r>
              <a:rPr lang="he-IL" b="1" dirty="0"/>
              <a:t>התרגול: </a:t>
            </a:r>
            <a:r>
              <a:rPr lang="he-IL" dirty="0"/>
              <a:t>לאחר שהתלמידים תרגלו באופן עצמאי, יש להראות את הפתרון ולדון בו. ניתן להראות טעויות נפוצות ולהסביר כיצד יש לפתור אותן.</a:t>
            </a:r>
            <a:endParaRPr lang="he-IL" b="1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42769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7044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השיעור הבא יתח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2E4A538-4F3E-F64C-9A27-B17595D3EC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27172820-2592-F844-962E-B7622499629C}"/>
              </a:ext>
            </a:extLst>
          </p:cNvPr>
          <p:cNvSpPr/>
          <p:nvPr userDrawn="1"/>
        </p:nvSpPr>
        <p:spPr>
          <a:xfrm>
            <a:off x="3337577" y="646574"/>
            <a:ext cx="5473303" cy="547330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C06441-95B9-0742-ADAD-6775071AAF2F}"/>
              </a:ext>
            </a:extLst>
          </p:cNvPr>
          <p:cNvSpPr/>
          <p:nvPr userDrawn="1"/>
        </p:nvSpPr>
        <p:spPr>
          <a:xfrm>
            <a:off x="2953941" y="3446401"/>
            <a:ext cx="6284118" cy="1239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926655C-3CE5-C044-BE72-10DD68A23C96}"/>
              </a:ext>
            </a:extLst>
          </p:cNvPr>
          <p:cNvGrpSpPr/>
          <p:nvPr userDrawn="1"/>
        </p:nvGrpSpPr>
        <p:grpSpPr>
          <a:xfrm>
            <a:off x="9287641" y="5672000"/>
            <a:ext cx="3913243" cy="506326"/>
            <a:chOff x="358720" y="285496"/>
            <a:chExt cx="3913243" cy="506326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B632D79-E751-0D4D-B6CD-4B8B1AD073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32257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763B464-1237-A348-9193-961771EAE3CA}"/>
                </a:ext>
              </a:extLst>
            </p:cNvPr>
            <p:cNvSpPr/>
            <p:nvPr userDrawn="1"/>
          </p:nvSpPr>
          <p:spPr>
            <a:xfrm rot="16200000">
              <a:off x="358720" y="28549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DC01593-63DE-304C-8644-C1E7B54F6003}"/>
                </a:ext>
              </a:extLst>
            </p:cNvPr>
            <p:cNvSpPr/>
            <p:nvPr userDrawn="1"/>
          </p:nvSpPr>
          <p:spPr>
            <a:xfrm>
              <a:off x="781297" y="454909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8511632-504F-D34E-99DD-590976B81E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9674" y="1776004"/>
            <a:ext cx="4552652" cy="22022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5000"/>
              </a:lnSpc>
              <a:buNone/>
              <a:defRPr sz="6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השיעור הבא</a:t>
            </a:r>
          </a:p>
          <a:p>
            <a:pPr lvl="0"/>
            <a:r>
              <a:rPr lang="he-IL" dirty="0"/>
              <a:t>יתחיל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8D758A6-ADAA-3C4B-BE73-77E62B36AA06}"/>
              </a:ext>
            </a:extLst>
          </p:cNvPr>
          <p:cNvCxnSpPr>
            <a:cxnSpLocks/>
          </p:cNvCxnSpPr>
          <p:nvPr userDrawn="1"/>
        </p:nvCxnSpPr>
        <p:spPr>
          <a:xfrm>
            <a:off x="2377053" y="6178326"/>
            <a:ext cx="138588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21BCB78-6EA9-EA49-A148-510318E93A2D}"/>
              </a:ext>
            </a:extLst>
          </p:cNvPr>
          <p:cNvGrpSpPr/>
          <p:nvPr userDrawn="1"/>
        </p:nvGrpSpPr>
        <p:grpSpPr>
          <a:xfrm rot="10800000">
            <a:off x="11482153" y="140248"/>
            <a:ext cx="602703" cy="577326"/>
            <a:chOff x="781297" y="5586292"/>
            <a:chExt cx="602703" cy="577326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35DAE40-5EC9-C549-9045-80058A5F7020}"/>
                </a:ext>
              </a:extLst>
            </p:cNvPr>
            <p:cNvSpPr/>
            <p:nvPr userDrawn="1"/>
          </p:nvSpPr>
          <p:spPr>
            <a:xfrm rot="16200000">
              <a:off x="781297" y="5657292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506E076-5D5A-C74C-B372-7A4154F417C5}"/>
                </a:ext>
              </a:extLst>
            </p:cNvPr>
            <p:cNvSpPr/>
            <p:nvPr userDrawn="1"/>
          </p:nvSpPr>
          <p:spPr>
            <a:xfrm>
              <a:off x="1216502" y="558629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45E28D-F02E-8440-8D16-26A1C54AA2EE}"/>
              </a:ext>
            </a:extLst>
          </p:cNvPr>
          <p:cNvCxnSpPr>
            <a:cxnSpLocks/>
          </p:cNvCxnSpPr>
          <p:nvPr userDrawn="1"/>
        </p:nvCxnSpPr>
        <p:spPr>
          <a:xfrm>
            <a:off x="-678730" y="6456415"/>
            <a:ext cx="345536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0">
            <a:extLst>
              <a:ext uri="{FF2B5EF4-FFF2-40B4-BE49-F238E27FC236}">
                <a16:creationId xmlns:a16="http://schemas.microsoft.com/office/drawing/2014/main" id="{F8425CF9-C181-8048-9710-1776C265DF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4756" y="3704674"/>
            <a:ext cx="4662487" cy="81951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בשעה 09:00</a:t>
            </a:r>
            <a:endParaRPr lang="x-none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11C2775-6CE2-CB46-B1F6-A1DA25636EF9}"/>
              </a:ext>
            </a:extLst>
          </p:cNvPr>
          <p:cNvGrpSpPr/>
          <p:nvPr userDrawn="1"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99DAA0B-945E-B649-96B6-F1B28A9318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7C9FCFD-707E-4746-B11A-AD11D0F6597A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462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יכ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מה למדנו היום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מה למדנו היום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0FCD1C-9BFA-FD42-804A-9E5198CD89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39" b="30975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4C86F48E-655F-694F-BDCD-C6E0758A8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סיכום</a:t>
            </a:r>
            <a:endParaRPr lang="x-none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51472D-38D8-CC45-AB7A-D96BB6EFB903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1915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ימה באופ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990948" y="1541766"/>
            <a:ext cx="10256245" cy="4519533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2EBC84-43F8-574B-B641-E38F11E343AF}"/>
              </a:ext>
            </a:extLst>
          </p:cNvPr>
          <p:cNvGrpSpPr/>
          <p:nvPr userDrawn="1"/>
        </p:nvGrpSpPr>
        <p:grpSpPr>
          <a:xfrm>
            <a:off x="-2381248" y="158428"/>
            <a:ext cx="14545456" cy="6541144"/>
            <a:chOff x="-2455150" y="146499"/>
            <a:chExt cx="14545456" cy="654114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DB5F7D-0835-C146-BC9D-B30515AA8B6A}"/>
                </a:ext>
              </a:extLst>
            </p:cNvPr>
            <p:cNvSpPr/>
            <p:nvPr userDrawn="1"/>
          </p:nvSpPr>
          <p:spPr>
            <a:xfrm>
              <a:off x="11517522" y="146499"/>
              <a:ext cx="503306" cy="5033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0EA71EF-79A8-3646-BBDE-A1B8320FAE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55150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FFAC583-20CC-AD46-AF43-64CD61DC3D58}"/>
                </a:ext>
              </a:extLst>
            </p:cNvPr>
            <p:cNvGrpSpPr/>
            <p:nvPr userDrawn="1"/>
          </p:nvGrpSpPr>
          <p:grpSpPr>
            <a:xfrm rot="10800000">
              <a:off x="8177063" y="6181317"/>
              <a:ext cx="3913243" cy="506326"/>
              <a:chOff x="358720" y="6187719"/>
              <a:chExt cx="3913243" cy="506326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FFC6B5D-55D1-324B-B8E3-F96F62F3AA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65046" y="6434480"/>
                <a:ext cx="3406917" cy="12802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AA9893-4A9A-FB4F-BC48-9141DC495FE4}"/>
                  </a:ext>
                </a:extLst>
              </p:cNvPr>
              <p:cNvSpPr/>
              <p:nvPr userDrawn="1"/>
            </p:nvSpPr>
            <p:spPr>
              <a:xfrm rot="16200000">
                <a:off x="358720" y="6187719"/>
                <a:ext cx="506326" cy="50632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x-none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BBF761E-B3AD-8C4C-B469-DEC8A7F1D9C4}"/>
                  </a:ext>
                </a:extLst>
              </p:cNvPr>
              <p:cNvSpPr/>
              <p:nvPr userDrawn="1"/>
            </p:nvSpPr>
            <p:spPr>
              <a:xfrm>
                <a:off x="781297" y="6357132"/>
                <a:ext cx="167498" cy="16749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x-none" dirty="0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0BB7CC1-E08E-854B-AAC6-1DE02C2A331A}"/>
                </a:ext>
              </a:extLst>
            </p:cNvPr>
            <p:cNvSpPr/>
            <p:nvPr userDrawn="1"/>
          </p:nvSpPr>
          <p:spPr>
            <a:xfrm>
              <a:off x="11646396" y="507951"/>
              <a:ext cx="245558" cy="245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6CED5B-1A65-7F4C-8656-A6983C5E17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793" y="661710"/>
            <a:ext cx="10953750" cy="687492"/>
          </a:xfrm>
        </p:spPr>
        <p:txBody>
          <a:bodyPr>
            <a:noAutofit/>
          </a:bodyPr>
          <a:lstStyle>
            <a:lvl1pPr marL="0" indent="0">
              <a:buNone/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265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B52AA-B68F-5F48-BD97-85E1AACA7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2026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כותרת 3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34C056-24D3-4D4F-B71D-0A6FFF91C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49183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x-none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0D92DD-D2C5-574D-9D42-6312801F9656}"/>
              </a:ext>
            </a:extLst>
          </p:cNvPr>
          <p:cNvGrpSpPr/>
          <p:nvPr userDrawn="1"/>
        </p:nvGrpSpPr>
        <p:grpSpPr>
          <a:xfrm>
            <a:off x="10820648" y="6288984"/>
            <a:ext cx="10328539" cy="167498"/>
            <a:chOff x="10668248" y="5893696"/>
            <a:chExt cx="10328539" cy="16749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EDDC44-041B-2548-896F-7D3F244033B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51997" y="5977445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2C7192-3B93-954D-8551-A0AB54EA33AF}"/>
                </a:ext>
              </a:extLst>
            </p:cNvPr>
            <p:cNvSpPr/>
            <p:nvPr userDrawn="1"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FCFFBE-CA3C-4545-A48D-BF28B4BE9510}"/>
              </a:ext>
            </a:extLst>
          </p:cNvPr>
          <p:cNvGrpSpPr/>
          <p:nvPr userDrawn="1"/>
        </p:nvGrpSpPr>
        <p:grpSpPr>
          <a:xfrm>
            <a:off x="358720" y="67014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CCCA527-9EA3-D945-B442-A5A2AE48F03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5CCE9C-95DF-E348-9022-889DF2969112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FC30387-F518-A84F-A9D6-7E7AEC6A166E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80D7566E-F057-DA40-B83B-F46A0CA495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2026" y="2208855"/>
            <a:ext cx="3932237" cy="3652195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של תבנית בסיס</a:t>
            </a:r>
            <a:endParaRPr lang="x-none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8C0CA59-A86F-8145-9894-676CEF1F6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5847" t="70" b="-72"/>
          <a:stretch/>
        </p:blipFill>
        <p:spPr>
          <a:xfrm>
            <a:off x="11685672" y="0"/>
            <a:ext cx="506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39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עם טקסט תחת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016000" y="772487"/>
            <a:ext cx="10256245" cy="4519533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 hasCustomPrompt="1"/>
          </p:nvPr>
        </p:nvSpPr>
        <p:spPr>
          <a:xfrm>
            <a:off x="437568" y="5543538"/>
            <a:ext cx="11418770" cy="96851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2 תחתית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71DC45-F5DE-3647-89D7-00EEC394272E}"/>
              </a:ext>
            </a:extLst>
          </p:cNvPr>
          <p:cNvGrpSpPr/>
          <p:nvPr userDrawn="1"/>
        </p:nvGrpSpPr>
        <p:grpSpPr>
          <a:xfrm>
            <a:off x="865046" y="356936"/>
            <a:ext cx="11022154" cy="506326"/>
            <a:chOff x="865046" y="356936"/>
            <a:chExt cx="11022154" cy="50632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51AD8C-F052-0A4D-8544-F35BEF5411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BD9106F-7FCF-814E-B547-22DB88E10AD6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B9B5FED-02E7-474D-B6B7-AF695B5A45B0}"/>
              </a:ext>
            </a:extLst>
          </p:cNvPr>
          <p:cNvSpPr/>
          <p:nvPr userDrawn="1"/>
        </p:nvSpPr>
        <p:spPr>
          <a:xfrm rot="10800000">
            <a:off x="11781523" y="489498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72258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שיעור הבא יתח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7735FA8-E872-6D4B-B736-9D885CF8FF10}"/>
              </a:ext>
            </a:extLst>
          </p:cNvPr>
          <p:cNvSpPr/>
          <p:nvPr userDrawn="1"/>
        </p:nvSpPr>
        <p:spPr>
          <a:xfrm>
            <a:off x="1076345" y="1757556"/>
            <a:ext cx="10039311" cy="33838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40DB9B-9ABC-1E4F-9E76-DE21BB134995}"/>
              </a:ext>
            </a:extLst>
          </p:cNvPr>
          <p:cNvCxnSpPr>
            <a:cxnSpLocks/>
          </p:cNvCxnSpPr>
          <p:nvPr userDrawn="1"/>
        </p:nvCxnSpPr>
        <p:spPr>
          <a:xfrm>
            <a:off x="865046" y="532257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AC0021A-4563-F644-839C-3313EE112D9E}"/>
              </a:ext>
            </a:extLst>
          </p:cNvPr>
          <p:cNvSpPr/>
          <p:nvPr userDrawn="1"/>
        </p:nvSpPr>
        <p:spPr>
          <a:xfrm rot="16200000">
            <a:off x="358720" y="285496"/>
            <a:ext cx="506326" cy="506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84F002-0837-5347-8BEB-C54BD7228FB1}"/>
              </a:ext>
            </a:extLst>
          </p:cNvPr>
          <p:cNvSpPr/>
          <p:nvPr userDrawn="1"/>
        </p:nvSpPr>
        <p:spPr>
          <a:xfrm>
            <a:off x="781297" y="454909"/>
            <a:ext cx="167498" cy="167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7E2A2-BC31-804E-BB02-2D2086ECA9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7135" y="1657495"/>
            <a:ext cx="8517731" cy="3476060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8000"/>
              </a:lnSpc>
              <a:buNone/>
              <a:defRPr sz="7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השיעור הבא יתחיל בשעה 09:00</a:t>
            </a:r>
            <a:endParaRPr lang="x-none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473E13-CEF0-6945-8210-1865616E9834}"/>
              </a:ext>
            </a:extLst>
          </p:cNvPr>
          <p:cNvCxnSpPr>
            <a:cxnSpLocks/>
          </p:cNvCxnSpPr>
          <p:nvPr userDrawn="1"/>
        </p:nvCxnSpPr>
        <p:spPr>
          <a:xfrm>
            <a:off x="792994" y="5506727"/>
            <a:ext cx="138588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5893CC5-0B99-AA48-8797-A1AE8B9BB25D}"/>
              </a:ext>
            </a:extLst>
          </p:cNvPr>
          <p:cNvSpPr/>
          <p:nvPr userDrawn="1"/>
        </p:nvSpPr>
        <p:spPr>
          <a:xfrm rot="10800000">
            <a:off x="10905576" y="2286221"/>
            <a:ext cx="420158" cy="4201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B79051-D1F8-DB4C-8CE2-B840C1367395}"/>
              </a:ext>
            </a:extLst>
          </p:cNvPr>
          <p:cNvCxnSpPr>
            <a:cxnSpLocks/>
          </p:cNvCxnSpPr>
          <p:nvPr userDrawn="1"/>
        </p:nvCxnSpPr>
        <p:spPr>
          <a:xfrm>
            <a:off x="408495" y="6252973"/>
            <a:ext cx="281547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418D07-B679-C54B-9CD1-5F261DF50C67}"/>
              </a:ext>
            </a:extLst>
          </p:cNvPr>
          <p:cNvCxnSpPr>
            <a:cxnSpLocks/>
          </p:cNvCxnSpPr>
          <p:nvPr userDrawn="1"/>
        </p:nvCxnSpPr>
        <p:spPr>
          <a:xfrm>
            <a:off x="-678730" y="6456415"/>
            <a:ext cx="345536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086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9FF2F-AD99-8940-B3DB-80EE856E32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r">
              <a:defRPr sz="65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1 של תבנית בסיס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19D81D-1706-9941-B45F-F0F533FFFF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להוסיף סגנון טקסט של תבנית בסיס</a:t>
            </a:r>
            <a:endParaRPr lang="x-none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B58097-F302-3649-B2E1-029008F6561C}"/>
              </a:ext>
            </a:extLst>
          </p:cNvPr>
          <p:cNvCxnSpPr>
            <a:cxnSpLocks/>
          </p:cNvCxnSpPr>
          <p:nvPr userDrawn="1"/>
        </p:nvCxnSpPr>
        <p:spPr>
          <a:xfrm>
            <a:off x="-874997" y="6429575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B999AA46-1CB5-874E-9A29-A46F83C4265B}"/>
              </a:ext>
            </a:extLst>
          </p:cNvPr>
          <p:cNvGrpSpPr/>
          <p:nvPr userDrawn="1"/>
        </p:nvGrpSpPr>
        <p:grpSpPr>
          <a:xfrm>
            <a:off x="781297" y="356936"/>
            <a:ext cx="11105903" cy="506326"/>
            <a:chOff x="781297" y="356936"/>
            <a:chExt cx="11105903" cy="50632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E848D2-E902-8E48-8E39-E234837A5A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ECEF66-2D66-5B47-8C7C-C84EB3E17317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83E5EA1-0D3D-AF48-B7D6-9CBBB2978A34}"/>
                </a:ext>
              </a:extLst>
            </p:cNvPr>
            <p:cNvSpPr/>
            <p:nvPr userDrawn="1"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1C499B5-5ABC-AD4E-8DEE-B3E41AD11667}"/>
              </a:ext>
            </a:extLst>
          </p:cNvPr>
          <p:cNvGrpSpPr/>
          <p:nvPr userDrawn="1"/>
        </p:nvGrpSpPr>
        <p:grpSpPr>
          <a:xfrm>
            <a:off x="7685986" y="6410721"/>
            <a:ext cx="4506014" cy="481337"/>
            <a:chOff x="5231876" y="2677211"/>
            <a:chExt cx="4506014" cy="48133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F7E6D63-6B3C-C547-8E28-4EDC165F5AD7}"/>
                </a:ext>
              </a:extLst>
            </p:cNvPr>
            <p:cNvSpPr/>
            <p:nvPr userDrawn="1"/>
          </p:nvSpPr>
          <p:spPr>
            <a:xfrm>
              <a:off x="5231876" y="2902420"/>
              <a:ext cx="4116884" cy="2561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B5C1F07-896D-A04A-BB42-4C33B5448FED}"/>
                </a:ext>
              </a:extLst>
            </p:cNvPr>
            <p:cNvSpPr/>
            <p:nvPr userDrawn="1"/>
          </p:nvSpPr>
          <p:spPr>
            <a:xfrm>
              <a:off x="5937332" y="2677211"/>
              <a:ext cx="3800558" cy="2252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1226794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721035" y="901758"/>
            <a:ext cx="10586646" cy="5681719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1EE242-3A2B-9B46-87B2-AC191ECB6960}"/>
              </a:ext>
            </a:extLst>
          </p:cNvPr>
          <p:cNvGrpSpPr/>
          <p:nvPr userDrawn="1"/>
        </p:nvGrpSpPr>
        <p:grpSpPr>
          <a:xfrm>
            <a:off x="781297" y="356936"/>
            <a:ext cx="11105903" cy="506326"/>
            <a:chOff x="781297" y="356936"/>
            <a:chExt cx="11105903" cy="50632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0C7E103-ACCC-DA43-9E9D-6FB906FA4F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E9F80F-CF67-664D-B4F4-0CA7DCACB628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FEACB6-175B-044B-8C0D-3451E638ABE1}"/>
                </a:ext>
              </a:extLst>
            </p:cNvPr>
            <p:cNvSpPr/>
            <p:nvPr userDrawn="1"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C3CB68-EE0C-7E46-A86B-DBBE43BD0866}"/>
              </a:ext>
            </a:extLst>
          </p:cNvPr>
          <p:cNvGrpSpPr/>
          <p:nvPr userDrawn="1"/>
        </p:nvGrpSpPr>
        <p:grpSpPr>
          <a:xfrm>
            <a:off x="-8156196" y="6042094"/>
            <a:ext cx="10328539" cy="167498"/>
            <a:chOff x="10668248" y="5893696"/>
            <a:chExt cx="10328539" cy="16749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8185FB-96F6-194C-96FC-5664DB14E1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51997" y="5977445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E94E79-9670-0743-916C-74F7BDE1C276}"/>
                </a:ext>
              </a:extLst>
            </p:cNvPr>
            <p:cNvSpPr/>
            <p:nvPr userDrawn="1"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EAD82FA-6CD0-454D-9BDB-225121E5526F}"/>
              </a:ext>
            </a:extLst>
          </p:cNvPr>
          <p:cNvSpPr/>
          <p:nvPr userDrawn="1"/>
        </p:nvSpPr>
        <p:spPr>
          <a:xfrm rot="10800000">
            <a:off x="11513458" y="721339"/>
            <a:ext cx="235719" cy="23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4333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b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E25FC14-1447-894C-9B3F-3393E4457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0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B555B5A-6A6C-3E4C-ADAE-778B7D2D0359}"/>
              </a:ext>
            </a:extLst>
          </p:cNvPr>
          <p:cNvSpPr/>
          <p:nvPr/>
        </p:nvSpPr>
        <p:spPr>
          <a:xfrm>
            <a:off x="2090531" y="2902421"/>
            <a:ext cx="8636822" cy="12179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9C108D-DF17-D94D-B478-B1D39585A5A5}"/>
              </a:ext>
            </a:extLst>
          </p:cNvPr>
          <p:cNvSpPr/>
          <p:nvPr/>
        </p:nvSpPr>
        <p:spPr>
          <a:xfrm>
            <a:off x="5098472" y="1831503"/>
            <a:ext cx="5884533" cy="1070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83E9F71-40EC-904A-998B-27EBBD81B7D8}"/>
              </a:ext>
            </a:extLst>
          </p:cNvPr>
          <p:cNvCxnSpPr>
            <a:cxnSpLocks/>
          </p:cNvCxnSpPr>
          <p:nvPr/>
        </p:nvCxnSpPr>
        <p:spPr>
          <a:xfrm>
            <a:off x="7156173" y="1639956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1DA4F9E-AC5E-4E44-B0D3-AD506CC1F2FB}"/>
              </a:ext>
            </a:extLst>
          </p:cNvPr>
          <p:cNvSpPr/>
          <p:nvPr/>
        </p:nvSpPr>
        <p:spPr>
          <a:xfrm rot="16200000">
            <a:off x="10880058" y="2083803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4CCDBE2-FBDE-6C46-8010-3BEB4D38025B}"/>
              </a:ext>
            </a:extLst>
          </p:cNvPr>
          <p:cNvCxnSpPr>
            <a:cxnSpLocks/>
          </p:cNvCxnSpPr>
          <p:nvPr/>
        </p:nvCxnSpPr>
        <p:spPr>
          <a:xfrm>
            <a:off x="2090531" y="4989650"/>
            <a:ext cx="683665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722B399-0C27-314C-A9E5-A4C6E23B0F40}"/>
              </a:ext>
            </a:extLst>
          </p:cNvPr>
          <p:cNvGrpSpPr/>
          <p:nvPr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57199CA-CF9F-2040-A14F-9134F717DA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5A931FB-F43D-E449-8EC5-C53927BF0CA6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9A49B985-D8AE-614D-A6BB-C360810623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32187" y="886221"/>
            <a:ext cx="9150178" cy="279169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4F8FB-60CB-9346-BDE4-934153C344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22638" y="3092183"/>
            <a:ext cx="8382413" cy="8244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rtl="1">
              <a:buFontTx/>
              <a:buNone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 rtl="0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e-IL" dirty="0"/>
              <a:t>שיעור חשבון לכיתה א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5EABBC-5AEA-FA4F-B36C-C38528E262D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2639" y="4469272"/>
            <a:ext cx="6704545" cy="4117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rtl="1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he-IL" dirty="0"/>
              <a:t>נושא השיעור: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02EF151-4A98-504F-9823-B535A37E95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22639" y="5115055"/>
            <a:ext cx="6704013" cy="385860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he-IL" dirty="0"/>
              <a:t>שם המורה: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848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8905-49AA-4035-9AAE-7E18A66CFA45}" type="datetimeFigureOut">
              <a:rPr lang="he-IL" smtClean="0"/>
              <a:pPr/>
              <a:t>ל'/סיון/תש"ף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294C-CAD8-45BC-A10C-659449A557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6095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8905-49AA-4035-9AAE-7E18A66CFA45}" type="datetimeFigureOut">
              <a:rPr lang="he-IL" smtClean="0"/>
              <a:pPr/>
              <a:t>ל'/סיון/תש"ף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294C-CAD8-45BC-A10C-659449A557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477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מה נלמד הי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AD2F-8484-6F41-A7DB-68F52EBF0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מה נלמד היום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0BC21-AC41-C940-AECD-AA7CACFED78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accent2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 עם בולט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17BF2D-5C56-2347-98A3-34A4F9603254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AEDD64D-1669-CC4D-A40D-F4C1654A15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1EEFE9A-A5D8-E143-B1EA-0A48F46D9FBA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8E9E340-F138-444F-A3A8-C621C8A24CE1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763B7A-9108-A148-9406-56F54986D02B}"/>
              </a:ext>
            </a:extLst>
          </p:cNvPr>
          <p:cNvGrpSpPr/>
          <p:nvPr userDrawn="1"/>
        </p:nvGrpSpPr>
        <p:grpSpPr>
          <a:xfrm rot="10800000">
            <a:off x="8177063" y="10623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173E8D-1DC7-EA46-A2CF-77F707D4A4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61244C7-240F-A94A-B142-2E9C0513EF6E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914BA5-ACCC-6D44-863F-9400125B1812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</p:grpSp>
    </p:spTree>
    <p:extLst>
      <p:ext uri="{BB962C8B-B14F-4D97-AF65-F5344CB8AC3E}">
        <p14:creationId xmlns:p14="http://schemas.microsoft.com/office/powerpoint/2010/main" val="2642282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8905-49AA-4035-9AAE-7E18A66CFA45}" type="datetimeFigureOut">
              <a:rPr lang="he-IL" smtClean="0"/>
              <a:pPr/>
              <a:t>ל'/סיון/תש"ף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294C-CAD8-45BC-A10C-659449A557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7377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8905-49AA-4035-9AAE-7E18A66CFA45}" type="datetimeFigureOut">
              <a:rPr lang="he-IL" smtClean="0"/>
              <a:pPr/>
              <a:t>ל'/סיון/תש"ף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294C-CAD8-45BC-A10C-659449A557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8581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8905-49AA-4035-9AAE-7E18A66CFA45}" type="datetimeFigureOut">
              <a:rPr lang="he-IL" smtClean="0"/>
              <a:pPr/>
              <a:t>ל'/סיון/תש"ף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294C-CAD8-45BC-A10C-659449A557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8443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8905-49AA-4035-9AAE-7E18A66CFA45}" type="datetimeFigureOut">
              <a:rPr lang="he-IL" smtClean="0"/>
              <a:pPr/>
              <a:t>ל'/סיון/תש"ף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294C-CAD8-45BC-A10C-659449A557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3481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8905-49AA-4035-9AAE-7E18A66CFA45}" type="datetimeFigureOut">
              <a:rPr lang="he-IL" smtClean="0"/>
              <a:pPr/>
              <a:t>ל'/סיון/תש"ף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294C-CAD8-45BC-A10C-659449A557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93314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8905-49AA-4035-9AAE-7E18A66CFA45}" type="datetimeFigureOut">
              <a:rPr lang="he-IL" smtClean="0"/>
              <a:pPr/>
              <a:t>ל'/סיון/תש"ף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294C-CAD8-45BC-A10C-659449A557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5133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8905-49AA-4035-9AAE-7E18A66CFA45}" type="datetimeFigureOut">
              <a:rPr lang="he-IL" smtClean="0"/>
              <a:pPr/>
              <a:t>ל'/סיון/תש"ף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294C-CAD8-45BC-A10C-659449A557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0441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8905-49AA-4035-9AAE-7E18A66CFA45}" type="datetimeFigureOut">
              <a:rPr lang="he-IL" smtClean="0"/>
              <a:pPr/>
              <a:t>ל'/סיון/תש"ף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294C-CAD8-45BC-A10C-659449A557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1973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8905-49AA-4035-9AAE-7E18A66CFA45}" type="datetimeFigureOut">
              <a:rPr lang="he-IL" smtClean="0"/>
              <a:pPr/>
              <a:t>ל'/סיון/תש"ף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A294C-CAD8-45BC-A10C-659449A557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291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להביא לשיעור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3EEE-2C1E-B542-8225-9153493AC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מה להביא לשיעור?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C51F2-91FC-CF4D-8D50-E0D4C4B121D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41679"/>
            <a:ext cx="5157787" cy="3684588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 עם בולט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B1B37A-1CA3-A240-A716-DD9A47540C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741679"/>
            <a:ext cx="5183188" cy="3684588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 עם בולט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30CA40-3AE6-8C40-B628-3B8B63BD0A0E}"/>
              </a:ext>
            </a:extLst>
          </p:cNvPr>
          <p:cNvGrpSpPr/>
          <p:nvPr userDrawn="1"/>
        </p:nvGrpSpPr>
        <p:grpSpPr>
          <a:xfrm>
            <a:off x="902624" y="181572"/>
            <a:ext cx="11022154" cy="506326"/>
            <a:chOff x="865046" y="356936"/>
            <a:chExt cx="11022154" cy="5063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B534642-3CB6-A445-AA80-E1A2A04DB3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F0647F-5897-294F-87FC-777F34105B01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BCB72AB-9511-E340-859E-BC49A5D471A5}"/>
              </a:ext>
            </a:extLst>
          </p:cNvPr>
          <p:cNvSpPr/>
          <p:nvPr userDrawn="1"/>
        </p:nvSpPr>
        <p:spPr>
          <a:xfrm rot="10800000">
            <a:off x="11819101" y="314134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220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קניית יד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3D0ADF1-D847-284D-AE47-771521E2B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244" b="63870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הקניית ידע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BD9B8B-E13B-EB49-B17F-97A61BE20F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1638" y="1928813"/>
            <a:ext cx="9572625" cy="384492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גדול של תבנית בסיס</a:t>
            </a:r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19C3E0-9540-994D-9F88-1AA758EA24E6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5731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CC66965-9479-AB40-A1AD-3AFCE0BDB4B6}"/>
              </a:ext>
            </a:extLst>
          </p:cNvPr>
          <p:cNvSpPr/>
          <p:nvPr userDrawn="1"/>
        </p:nvSpPr>
        <p:spPr>
          <a:xfrm rot="16200000">
            <a:off x="8989719" y="249375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תרגול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938" y="1825625"/>
            <a:ext cx="5085862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lang="en-US" sz="2800" b="0" i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67938" y="1825625"/>
            <a:ext cx="5085862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0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מצגת מלאה ב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3EEE-2C1E-B542-8225-9153493AC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המשך תרגול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2555F-AC29-CF40-A900-4B11F74D3B6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סגנון כותרת 3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C51F2-91FC-CF4D-8D50-E0D4C4B121D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עם בולט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של תבנית בסיס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758F3-DA41-7043-A36A-300D6DD6B73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סגנון כותרת 3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B1B37A-1CA3-A240-A716-DD9A47540C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עם בולט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של תבנית בסיס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30CA40-3AE6-8C40-B628-3B8B63BD0A0E}"/>
              </a:ext>
            </a:extLst>
          </p:cNvPr>
          <p:cNvGrpSpPr/>
          <p:nvPr userDrawn="1"/>
        </p:nvGrpSpPr>
        <p:grpSpPr>
          <a:xfrm>
            <a:off x="902624" y="181572"/>
            <a:ext cx="11022154" cy="506326"/>
            <a:chOff x="865046" y="356936"/>
            <a:chExt cx="11022154" cy="5063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B534642-3CB6-A445-AA80-E1A2A04DB3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F0647F-5897-294F-87FC-777F34105B01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BCB72AB-9511-E340-859E-BC49A5D471A5}"/>
              </a:ext>
            </a:extLst>
          </p:cNvPr>
          <p:cNvSpPr/>
          <p:nvPr userDrawn="1"/>
        </p:nvSpPr>
        <p:spPr>
          <a:xfrm rot="10800000">
            <a:off x="11819101" y="314134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3225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פתר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CC66965-9479-AB40-A1AD-3AFCE0BDB4B6}"/>
              </a:ext>
            </a:extLst>
          </p:cNvPr>
          <p:cNvSpPr/>
          <p:nvPr userDrawn="1"/>
        </p:nvSpPr>
        <p:spPr>
          <a:xfrm rot="16200000">
            <a:off x="8989719" y="249375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פתרון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65046" y="1825625"/>
            <a:ext cx="5154754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60122" y="1825625"/>
            <a:ext cx="5093677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5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קניית יד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C84C288-45B9-0C4B-BC23-61FEF6C6178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DECF7E4-AA12-DD4F-8FBA-6942B07B661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A824D68-292F-0740-864D-187885A36636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FF00F0-B1E8-5F4E-A07B-F1B92F9D38A6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72B4A16-607D-6547-9FD5-D3C9EE1A52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1638" y="1928813"/>
            <a:ext cx="9572625" cy="38449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גדול של תבנית בסיס</a:t>
            </a:r>
            <a:endParaRPr lang="x-none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67E3700-96F7-8449-BFE9-3638DA8376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61" b="71253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0A8A744E-77D6-CD40-B413-54A26D5A18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הקניית ידע</a:t>
            </a:r>
            <a:endParaRPr lang="x-none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05C46E-F358-4B4C-A5AF-C1EE892CDA45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6749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תרגול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754" y="1825625"/>
            <a:ext cx="5078046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7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68C25B-25BC-3D44-BF1A-D4FCCE68B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 rtl="1">
              <a:spcBef>
                <a:spcPts val="800"/>
              </a:spcBef>
              <a:spcAft>
                <a:spcPts val="0"/>
              </a:spcAft>
            </a:pPr>
            <a:r>
              <a:rPr lang="he-IL" sz="4400" b="1">
                <a:solidFill>
                  <a:schemeClr val="dk1"/>
                </a:solidFill>
                <a:latin typeface="Alef"/>
                <a:ea typeface="Alef"/>
                <a:sym typeface="Alef"/>
              </a:rPr>
              <a:t>לפניכם מהלך השיעור הכולל (45 דקות סה"כ):</a:t>
            </a:r>
            <a:endParaRPr lang="he-IL" sz="4000" b="1" dirty="0">
              <a:solidFill>
                <a:schemeClr val="dk1"/>
              </a:solidFill>
              <a:latin typeface="Alef"/>
              <a:ea typeface="Alef"/>
              <a:sym typeface="Alef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4985F-A51E-924E-9310-276896888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הצגת נושא השיעור ומה נעשה היום (דקה)</a:t>
            </a:r>
          </a:p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פעילות פתיחה (עד 2 דק')</a:t>
            </a:r>
          </a:p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חיבור לידע קודם (עד 2 דק')</a:t>
            </a:r>
          </a:p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שלב הלמידה (עד 20 דק')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הקניה 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תרגול 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פתרון התרגול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ניתן לחזור על הרצף פעם- פעמיים במסגרת ה- 20 דק'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סיכום וסוף צילום (עד 5 דק')</a:t>
            </a:r>
          </a:p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משימה עצמאית בנושא השיעור (15 דק')</a:t>
            </a:r>
          </a:p>
        </p:txBody>
      </p:sp>
    </p:spTree>
    <p:extLst>
      <p:ext uri="{BB962C8B-B14F-4D97-AF65-F5344CB8AC3E}">
        <p14:creationId xmlns:p14="http://schemas.microsoft.com/office/powerpoint/2010/main" val="314006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53" r:id="rId3"/>
    <p:sldLayoutId id="2147483666" r:id="rId4"/>
    <p:sldLayoutId id="2147483652" r:id="rId5"/>
    <p:sldLayoutId id="2147483667" r:id="rId6"/>
    <p:sldLayoutId id="2147483669" r:id="rId7"/>
    <p:sldLayoutId id="2147483670" r:id="rId8"/>
    <p:sldLayoutId id="2147483671" r:id="rId9"/>
    <p:sldLayoutId id="2147483668" r:id="rId10"/>
    <p:sldLayoutId id="2147483665" r:id="rId11"/>
    <p:sldLayoutId id="2147483657" r:id="rId12"/>
    <p:sldLayoutId id="2147483664" r:id="rId13"/>
    <p:sldLayoutId id="2147483661" r:id="rId14"/>
    <p:sldLayoutId id="2147483649" r:id="rId15"/>
    <p:sldLayoutId id="2147483663" r:id="rId16"/>
    <p:sldLayoutId id="2147483688" r:id="rId17"/>
  </p:sldLayoutIdLst>
  <p:txStyles>
    <p:titleStyle>
      <a:lvl1pPr algn="r" defTabSz="914400" rtl="1" eaLnBrk="1" latinLnBrk="0" hangingPunct="1">
        <a:lnSpc>
          <a:spcPct val="90000"/>
        </a:lnSpc>
        <a:spcBef>
          <a:spcPts val="800"/>
        </a:spcBef>
        <a:spcAft>
          <a:spcPts val="0"/>
        </a:spcAft>
        <a:buNone/>
        <a:defRPr sz="4400" b="0" i="0" kern="1200">
          <a:solidFill>
            <a:schemeClr val="tx1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800"/>
        </a:spcBef>
        <a:spcAft>
          <a:spcPts val="0"/>
        </a:spcAft>
        <a:buFont typeface="+mj-lt"/>
        <a:buNone/>
        <a:defRPr sz="2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800100" indent="-3429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83" userDrawn="1">
          <p15:clr>
            <a:srgbClr val="F26B43"/>
          </p15:clr>
        </p15:guide>
        <p15:guide id="2" orient="horz" pos="75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58905-49AA-4035-9AAE-7E18A66CFA45}" type="datetimeFigureOut">
              <a:rPr lang="he-IL" smtClean="0"/>
              <a:pPr/>
              <a:t>ל'/סיון/תש"ף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A294C-CAD8-45BC-A10C-659449A557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656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3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1.gif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1.gif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1.gif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3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1.gif"/><Relationship Id="rId11" Type="http://schemas.openxmlformats.org/officeDocument/2006/relationships/image" Target="../media/image18.png"/><Relationship Id="rId5" Type="http://schemas.openxmlformats.org/officeDocument/2006/relationships/image" Target="../media/image6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3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1.gif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"/>
          <p:cNvSpPr txBox="1">
            <a:spLocks noGrp="1"/>
          </p:cNvSpPr>
          <p:nvPr>
            <p:ph type="body" sz="quarter" idx="15"/>
          </p:nvPr>
        </p:nvSpPr>
        <p:spPr>
          <a:xfrm>
            <a:off x="5501641" y="2115483"/>
            <a:ext cx="5090160" cy="634326"/>
          </a:xfrm>
          <a:solidFill>
            <a:srgbClr val="0033CC"/>
          </a:solidFill>
        </p:spPr>
        <p:txBody>
          <a:bodyPr/>
          <a:lstStyle/>
          <a:p>
            <a:pPr lvl="0" algn="ctr"/>
            <a:r>
              <a:rPr lang="he-IL" sz="3200" b="1" dirty="0"/>
              <a:t>מערכת שיעורים למגזר החרדי</a:t>
            </a:r>
          </a:p>
        </p:txBody>
      </p:sp>
      <p:sp>
        <p:nvSpPr>
          <p:cNvPr id="239" name="Google Shape;239;p5"/>
          <p:cNvSpPr txBox="1">
            <a:spLocks noGrp="1"/>
          </p:cNvSpPr>
          <p:nvPr>
            <p:ph type="body" sz="quarter" idx="16"/>
          </p:nvPr>
        </p:nvSpPr>
        <p:spPr>
          <a:xfrm>
            <a:off x="2349388" y="4196518"/>
            <a:ext cx="6704545" cy="411774"/>
          </a:xfrm>
        </p:spPr>
        <p:txBody>
          <a:bodyPr/>
          <a:lstStyle/>
          <a:p>
            <a:r>
              <a:rPr lang="he-IL" dirty="0"/>
              <a:t>נושא השיעור: שטח והיקף </a:t>
            </a:r>
            <a:r>
              <a:rPr lang="he-IL" dirty="0" smtClean="0"/>
              <a:t>מלבן</a:t>
            </a:r>
            <a:endParaRPr lang="x-none" dirty="0"/>
          </a:p>
        </p:txBody>
      </p:sp>
      <p:pic>
        <p:nvPicPr>
          <p:cNvPr id="241" name="Google Shape;2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705291">
            <a:off x="3733675" y="632278"/>
            <a:ext cx="658648" cy="22123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38;p5"/>
          <p:cNvSpPr txBox="1">
            <a:spLocks/>
          </p:cNvSpPr>
          <p:nvPr/>
        </p:nvSpPr>
        <p:spPr>
          <a:xfrm>
            <a:off x="2222638" y="3024451"/>
            <a:ext cx="8382413" cy="824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sz="5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/>
              <a:t>שיעור מתמטיקה לכתות ד-ה</a:t>
            </a:r>
            <a:endParaRPr lang="x-none" dirty="0"/>
          </a:p>
        </p:txBody>
      </p:sp>
      <p:sp>
        <p:nvSpPr>
          <p:cNvPr id="5" name="מלבן 4"/>
          <p:cNvSpPr/>
          <p:nvPr/>
        </p:nvSpPr>
        <p:spPr>
          <a:xfrm>
            <a:off x="89038" y="0"/>
            <a:ext cx="1114922" cy="1738469"/>
          </a:xfrm>
          <a:prstGeom prst="rect">
            <a:avLst/>
          </a:prstGeom>
          <a:solidFill>
            <a:srgbClr val="156DC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FF"/>
              </a:solidFill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1F05BBCB-6517-4A66-B419-0232C22826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22638" y="5222756"/>
            <a:ext cx="6704013" cy="910991"/>
          </a:xfrm>
        </p:spPr>
        <p:txBody>
          <a:bodyPr>
            <a:normAutofit lnSpcReduction="10000"/>
          </a:bodyPr>
          <a:lstStyle/>
          <a:p>
            <a:r>
              <a:rPr lang="he-IL" dirty="0"/>
              <a:t>עם המורה: אושרי מנחם </a:t>
            </a:r>
          </a:p>
          <a:p>
            <a:r>
              <a:rPr lang="he-IL" dirty="0" smtClean="0"/>
              <a:t>מצגת: </a:t>
            </a:r>
            <a:r>
              <a:rPr lang="he-IL" dirty="0"/>
              <a:t>קרן כורש דנינו </a:t>
            </a:r>
          </a:p>
        </p:txBody>
      </p:sp>
    </p:spTree>
    <p:extLst>
      <p:ext uri="{BB962C8B-B14F-4D97-AF65-F5344CB8AC3E}">
        <p14:creationId xmlns:p14="http://schemas.microsoft.com/office/powerpoint/2010/main" val="224441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F7C45D-D894-C14C-88EF-52AE66F1F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3322" y="5810250"/>
            <a:ext cx="2082800" cy="2095500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69B258C0-DD7D-4940-BAF8-BD6A68FB24E6}"/>
              </a:ext>
            </a:extLst>
          </p:cNvPr>
          <p:cNvSpPr/>
          <p:nvPr/>
        </p:nvSpPr>
        <p:spPr>
          <a:xfrm>
            <a:off x="7405469" y="2319312"/>
            <a:ext cx="2703983" cy="132735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E8BF7858-B371-4976-9941-35FF35F65A3C}"/>
              </a:ext>
            </a:extLst>
          </p:cNvPr>
          <p:cNvSpPr/>
          <p:nvPr/>
        </p:nvSpPr>
        <p:spPr>
          <a:xfrm>
            <a:off x="2715827" y="2025211"/>
            <a:ext cx="2470892" cy="152399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38F16F-97A8-4C10-B5B8-DF0F53A4D7A5}"/>
              </a:ext>
            </a:extLst>
          </p:cNvPr>
          <p:cNvSpPr txBox="1"/>
          <p:nvPr/>
        </p:nvSpPr>
        <p:spPr>
          <a:xfrm>
            <a:off x="7861221" y="2774788"/>
            <a:ext cx="216277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/>
              <a:t>הגינה של יהודה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6523DF-B26E-45C4-A26B-746E40D416B9}"/>
              </a:ext>
            </a:extLst>
          </p:cNvPr>
          <p:cNvSpPr txBox="1"/>
          <p:nvPr/>
        </p:nvSpPr>
        <p:spPr>
          <a:xfrm>
            <a:off x="3110838" y="2616080"/>
            <a:ext cx="187102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>
                <a:solidFill>
                  <a:schemeClr val="bg1"/>
                </a:solidFill>
              </a:rPr>
              <a:t>הגינה של דוד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C04C31-F2FF-4DDE-97A6-25437980A928}"/>
              </a:ext>
            </a:extLst>
          </p:cNvPr>
          <p:cNvSpPr txBox="1"/>
          <p:nvPr/>
        </p:nvSpPr>
        <p:spPr>
          <a:xfrm>
            <a:off x="8421941" y="3585144"/>
            <a:ext cx="55976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8</a:t>
            </a:r>
            <a:r>
              <a:rPr lang="he-IL" dirty="0">
                <a:solidFill>
                  <a:srgbClr val="FF0000"/>
                </a:solidFill>
              </a:rPr>
              <a:t> </a:t>
            </a:r>
            <a:r>
              <a:rPr lang="he-IL" dirty="0"/>
              <a:t>מ'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0A9251-69A1-403D-93B1-1E8B2DF0B539}"/>
              </a:ext>
            </a:extLst>
          </p:cNvPr>
          <p:cNvSpPr txBox="1"/>
          <p:nvPr/>
        </p:nvSpPr>
        <p:spPr>
          <a:xfrm>
            <a:off x="6817559" y="2708413"/>
            <a:ext cx="55976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/>
              <a:t>2 </a:t>
            </a:r>
            <a:r>
              <a:rPr lang="he-IL" dirty="0"/>
              <a:t>מ'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BB80D2-2D8B-4E94-89AB-0631891F8B74}"/>
              </a:ext>
            </a:extLst>
          </p:cNvPr>
          <p:cNvSpPr txBox="1"/>
          <p:nvPr/>
        </p:nvSpPr>
        <p:spPr>
          <a:xfrm>
            <a:off x="2183949" y="2708413"/>
            <a:ext cx="55976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3 מ'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114451-C0BE-4ABB-8110-7420BEE929C4}"/>
              </a:ext>
            </a:extLst>
          </p:cNvPr>
          <p:cNvSpPr txBox="1"/>
          <p:nvPr/>
        </p:nvSpPr>
        <p:spPr>
          <a:xfrm>
            <a:off x="3391504" y="3587763"/>
            <a:ext cx="55976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7</a:t>
            </a:r>
            <a:r>
              <a:rPr lang="he-IL" dirty="0">
                <a:solidFill>
                  <a:srgbClr val="FF0000"/>
                </a:solidFill>
              </a:rPr>
              <a:t> </a:t>
            </a:r>
            <a:r>
              <a:rPr lang="he-IL" dirty="0"/>
              <a:t>מ'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890C402-D4A8-4309-B706-11089628647A}"/>
                  </a:ext>
                </a:extLst>
              </p:cNvPr>
              <p:cNvSpPr txBox="1"/>
              <p:nvPr/>
            </p:nvSpPr>
            <p:spPr>
              <a:xfrm>
                <a:off x="1369387" y="4236794"/>
                <a:ext cx="4077526" cy="41440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היקף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מטר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890C402-D4A8-4309-B706-110896286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387" y="4236794"/>
                <a:ext cx="4077526" cy="4144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9BB5520-20EB-49E3-85C9-2FCC1953B73C}"/>
                  </a:ext>
                </a:extLst>
              </p:cNvPr>
              <p:cNvSpPr txBox="1"/>
              <p:nvPr/>
            </p:nvSpPr>
            <p:spPr>
              <a:xfrm>
                <a:off x="6580491" y="4236793"/>
                <a:ext cx="4077526" cy="41440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היקף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מטר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9BB5520-20EB-49E3-85C9-2FCC1953B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491" y="4236793"/>
                <a:ext cx="4077526" cy="4144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3268E1C9-F6C2-4454-97C9-D0AD7699B23F}"/>
              </a:ext>
            </a:extLst>
          </p:cNvPr>
          <p:cNvSpPr txBox="1"/>
          <p:nvPr/>
        </p:nvSpPr>
        <p:spPr>
          <a:xfrm>
            <a:off x="4058711" y="5596170"/>
            <a:ext cx="6774611" cy="461665"/>
          </a:xfrm>
          <a:prstGeom prst="rect">
            <a:avLst/>
          </a:prstGeom>
          <a:solidFill>
            <a:srgbClr val="0070C0"/>
          </a:solidFill>
          <a:ln w="28575">
            <a:solidFill>
              <a:srgbClr val="FFC000"/>
            </a:solidFill>
          </a:ln>
        </p:spPr>
        <p:txBody>
          <a:bodyPr wrap="none" rtlCol="1">
            <a:spAutoFit/>
          </a:bodyPr>
          <a:lstStyle/>
          <a:p>
            <a:pPr algn="r" rtl="1"/>
            <a:r>
              <a:rPr lang="he-IL" sz="2400" b="1" dirty="0">
                <a:solidFill>
                  <a:schemeClr val="bg1"/>
                </a:solidFill>
              </a:rPr>
              <a:t>מסקנה- למלבנים בעלי היקפים שווים יתכן שטח שונה.</a:t>
            </a: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40BF3C48-D3DF-4542-A918-598E72D6F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316" y="500062"/>
            <a:ext cx="10515600" cy="1325563"/>
          </a:xfrm>
        </p:spPr>
        <p:txBody>
          <a:bodyPr/>
          <a:lstStyle/>
          <a:p>
            <a:r>
              <a:rPr lang="he-IL" dirty="0"/>
              <a:t>בדקו את השערתכם בעזרת חישוב שטח הגינות של דוד ויהודה.</a:t>
            </a:r>
            <a:endParaRPr 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7053A61-59E7-40AC-B7A6-E26468764931}"/>
                  </a:ext>
                </a:extLst>
              </p:cNvPr>
              <p:cNvSpPr txBox="1"/>
              <p:nvPr/>
            </p:nvSpPr>
            <p:spPr>
              <a:xfrm>
                <a:off x="1369387" y="4803603"/>
                <a:ext cx="3311227" cy="41440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שטח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ר</m:t>
                      </m:r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"</m:t>
                      </m:r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7053A61-59E7-40AC-B7A6-E26468764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387" y="4803603"/>
                <a:ext cx="3311227" cy="4144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A77FD8-7093-4588-94F3-3E936C85C229}"/>
                  </a:ext>
                </a:extLst>
              </p:cNvPr>
              <p:cNvSpPr txBox="1"/>
              <p:nvPr/>
            </p:nvSpPr>
            <p:spPr>
              <a:xfrm>
                <a:off x="6623389" y="4799419"/>
                <a:ext cx="3378553" cy="41440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שטח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ר</m:t>
                      </m:r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"</m:t>
                      </m:r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A77FD8-7093-4588-94F3-3E936C85C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389" y="4799419"/>
                <a:ext cx="3378553" cy="4144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6" descr="תוצאת תמונה עבור שעון חול מצויר">
            <a:extLst>
              <a:ext uri="{FF2B5EF4-FFF2-40B4-BE49-F238E27FC236}">
                <a16:creationId xmlns:a16="http://schemas.microsoft.com/office/drawing/2014/main" id="{FBBFBA3E-EEEB-4D4D-9976-C374674533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78" y="4601640"/>
            <a:ext cx="1474295" cy="147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2min_final" descr="2min_final">
            <a:hlinkClick r:id="" action="ppaction://media"/>
            <a:extLst>
              <a:ext uri="{FF2B5EF4-FFF2-40B4-BE49-F238E27FC236}">
                <a16:creationId xmlns:a16="http://schemas.microsoft.com/office/drawing/2014/main" id="{00A04C22-1037-854E-9BBD-DDF7C136FE0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08369" y="1223385"/>
            <a:ext cx="1688524" cy="60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4256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</p:childTnLst>
        </p:cTn>
      </p:par>
    </p:tnLst>
    <p:bldLst>
      <p:bldP spid="23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AEE4C-FC77-7240-95C8-7D53CBE80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822569"/>
            <a:ext cx="10972802" cy="1325563"/>
          </a:xfrm>
        </p:spPr>
        <p:txBody>
          <a:bodyPr>
            <a:noAutofit/>
          </a:bodyPr>
          <a:lstStyle/>
          <a:p>
            <a:r>
              <a:rPr lang="he-IL" dirty="0">
                <a:ea typeface="+mn-ea"/>
              </a:rPr>
              <a:t>א. סרטטו את כל הגינות המלבניות האפשריות</a:t>
            </a:r>
            <a:r>
              <a:rPr lang="en-US" dirty="0">
                <a:ea typeface="+mn-ea"/>
              </a:rPr>
              <a:t/>
            </a:r>
            <a:br>
              <a:rPr lang="en-US" dirty="0">
                <a:ea typeface="+mn-ea"/>
              </a:rPr>
            </a:br>
            <a:r>
              <a:rPr lang="he-IL" dirty="0">
                <a:ea typeface="+mn-ea"/>
              </a:rPr>
              <a:t> שהיקפן 20 מטר (אורכי המלבנים מספרים שלמים).</a:t>
            </a:r>
            <a:br>
              <a:rPr lang="he-IL" dirty="0">
                <a:ea typeface="+mn-ea"/>
              </a:rPr>
            </a:br>
            <a:r>
              <a:rPr lang="he-IL" dirty="0">
                <a:ea typeface="+mn-ea"/>
              </a:rPr>
              <a:t/>
            </a:r>
            <a:br>
              <a:rPr lang="he-IL" dirty="0">
                <a:ea typeface="+mn-ea"/>
              </a:rPr>
            </a:br>
            <a:r>
              <a:rPr lang="he-IL" dirty="0">
                <a:ea typeface="+mn-ea"/>
              </a:rPr>
              <a:t>ב. מהן מידות הגינה המלבנית בעלת השטח הגדול ביותר?</a:t>
            </a:r>
            <a:endParaRPr lang="x-none" dirty="0">
              <a:ea typeface="+mn-e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F7C45D-D894-C14C-88EF-52AE66F1F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3322" y="5810250"/>
            <a:ext cx="2082800" cy="2095500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8C2C2053-3086-4718-8717-C352109884F9}"/>
              </a:ext>
            </a:extLst>
          </p:cNvPr>
          <p:cNvSpPr/>
          <p:nvPr/>
        </p:nvSpPr>
        <p:spPr>
          <a:xfrm>
            <a:off x="1553497" y="2164038"/>
            <a:ext cx="10028904" cy="2529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 rtl="1">
              <a:lnSpc>
                <a:spcPct val="90000"/>
              </a:lnSpc>
              <a:spcBef>
                <a:spcPts val="800"/>
              </a:spcBef>
            </a:pPr>
            <a:endParaRPr lang="he-IL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6" descr="תוצאת תמונה עבור שעון חול מצויר">
            <a:extLst>
              <a:ext uri="{FF2B5EF4-FFF2-40B4-BE49-F238E27FC236}">
                <a16:creationId xmlns:a16="http://schemas.microsoft.com/office/drawing/2014/main" id="{6EDF9DEF-528F-4990-98FD-DA0AF2B04F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1640"/>
            <a:ext cx="1474295" cy="147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17C1125-7ED0-4BCF-B323-F96694A9132E}"/>
              </a:ext>
            </a:extLst>
          </p:cNvPr>
          <p:cNvSpPr txBox="1">
            <a:spLocks/>
          </p:cNvSpPr>
          <p:nvPr/>
        </p:nvSpPr>
        <p:spPr>
          <a:xfrm>
            <a:off x="1110450" y="2405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משימה:</a:t>
            </a:r>
            <a:endParaRPr lang="x-none" dirty="0"/>
          </a:p>
        </p:txBody>
      </p:sp>
      <p:pic>
        <p:nvPicPr>
          <p:cNvPr id="7" name="2min_final" descr="2min_final">
            <a:hlinkClick r:id="" action="ppaction://media"/>
            <a:extLst>
              <a:ext uri="{FF2B5EF4-FFF2-40B4-BE49-F238E27FC236}">
                <a16:creationId xmlns:a16="http://schemas.microsoft.com/office/drawing/2014/main" id="{00A04C22-1037-854E-9BBD-DDF7C136FE0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48070" y="451798"/>
            <a:ext cx="2036394" cy="72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8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25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F7C45D-D894-C14C-88EF-52AE66F1F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322" y="5810250"/>
            <a:ext cx="2082800" cy="2095500"/>
          </a:xfrm>
          <a:prstGeom prst="rect">
            <a:avLst/>
          </a:prstGeom>
        </p:spPr>
      </p:pic>
      <p:sp>
        <p:nvSpPr>
          <p:cNvPr id="29" name="מלבן 28">
            <a:extLst>
              <a:ext uri="{FF2B5EF4-FFF2-40B4-BE49-F238E27FC236}">
                <a16:creationId xmlns:a16="http://schemas.microsoft.com/office/drawing/2014/main" id="{8372F45A-94FA-47F6-89BD-3C894F381DF2}"/>
              </a:ext>
            </a:extLst>
          </p:cNvPr>
          <p:cNvSpPr/>
          <p:nvPr/>
        </p:nvSpPr>
        <p:spPr>
          <a:xfrm>
            <a:off x="295333" y="4055924"/>
            <a:ext cx="2573593" cy="369332"/>
          </a:xfrm>
          <a:prstGeom prst="rect">
            <a:avLst/>
          </a:prstGeom>
          <a:solidFill>
            <a:srgbClr val="0070C0"/>
          </a:solidFill>
          <a:ln w="190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he-IL" b="1" dirty="0">
                <a:solidFill>
                  <a:schemeClr val="bg1"/>
                </a:solidFill>
              </a:rPr>
              <a:t>מלבנים זהים המנח שונה.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D5B738F9-6FFE-4DC6-B384-60E8C0F00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58" y="201352"/>
            <a:ext cx="2612094" cy="1325563"/>
          </a:xfrm>
        </p:spPr>
        <p:txBody>
          <a:bodyPr/>
          <a:lstStyle/>
          <a:p>
            <a:r>
              <a:rPr lang="he-IL" dirty="0"/>
              <a:t>פתרון</a:t>
            </a:r>
            <a:endParaRPr lang="x-non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7E4920-646F-4E33-9CBA-2F5927FCE3B0}"/>
              </a:ext>
            </a:extLst>
          </p:cNvPr>
          <p:cNvSpPr txBox="1"/>
          <p:nvPr/>
        </p:nvSpPr>
        <p:spPr>
          <a:xfrm>
            <a:off x="800850" y="1287217"/>
            <a:ext cx="1979344" cy="83099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כמה אפשרויות שונות מצאתם?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C7D71B-7EF6-4549-929B-36DCCB79560E}"/>
              </a:ext>
            </a:extLst>
          </p:cNvPr>
          <p:cNvSpPr txBox="1"/>
          <p:nvPr/>
        </p:nvSpPr>
        <p:spPr>
          <a:xfrm>
            <a:off x="776408" y="2489933"/>
            <a:ext cx="1979344" cy="120032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האמנם מוצגות 6 אפשריות שונות?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BEFA7220-52D7-4421-B599-57D66019D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460" y="899800"/>
            <a:ext cx="8577412" cy="4639520"/>
          </a:xfrm>
          <a:prstGeom prst="rect">
            <a:avLst/>
          </a:prstGeom>
        </p:spPr>
      </p:pic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B0FADEBD-2C23-40DF-A40E-EE52A22634E8}"/>
              </a:ext>
            </a:extLst>
          </p:cNvPr>
          <p:cNvGrpSpPr/>
          <p:nvPr/>
        </p:nvGrpSpPr>
        <p:grpSpPr>
          <a:xfrm>
            <a:off x="4358760" y="1526915"/>
            <a:ext cx="3797268" cy="3772147"/>
            <a:chOff x="4358760" y="1440692"/>
            <a:chExt cx="3797268" cy="3772147"/>
          </a:xfrm>
        </p:grpSpPr>
        <p:sp>
          <p:nvSpPr>
            <p:cNvPr id="22" name="אליפסה 21">
              <a:extLst>
                <a:ext uri="{FF2B5EF4-FFF2-40B4-BE49-F238E27FC236}">
                  <a16:creationId xmlns:a16="http://schemas.microsoft.com/office/drawing/2014/main" id="{F42ABD5D-48D8-4E93-A5EF-A50CBE2A76DB}"/>
                </a:ext>
              </a:extLst>
            </p:cNvPr>
            <p:cNvSpPr/>
            <p:nvPr/>
          </p:nvSpPr>
          <p:spPr>
            <a:xfrm>
              <a:off x="4358760" y="1440692"/>
              <a:ext cx="442751" cy="37483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0" name="אליפסה 49">
              <a:extLst>
                <a:ext uri="{FF2B5EF4-FFF2-40B4-BE49-F238E27FC236}">
                  <a16:creationId xmlns:a16="http://schemas.microsoft.com/office/drawing/2014/main" id="{D9F59429-66C9-4EDD-9F94-9EAE769CCC5B}"/>
                </a:ext>
              </a:extLst>
            </p:cNvPr>
            <p:cNvSpPr/>
            <p:nvPr/>
          </p:nvSpPr>
          <p:spPr>
            <a:xfrm>
              <a:off x="7713277" y="4838000"/>
              <a:ext cx="442751" cy="37483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63B15AA-CE8B-4A8D-9478-66FF124B6420}"/>
              </a:ext>
            </a:extLst>
          </p:cNvPr>
          <p:cNvSpPr txBox="1"/>
          <p:nvPr/>
        </p:nvSpPr>
        <p:spPr>
          <a:xfrm>
            <a:off x="5891351" y="4240590"/>
            <a:ext cx="63275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X</a:t>
            </a:r>
            <a:endParaRPr lang="he-IL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75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  <p:bldP spid="31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AEE4C-FC77-7240-95C8-7D53CBE80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881" y="247733"/>
            <a:ext cx="10515600" cy="1325563"/>
          </a:xfrm>
        </p:spPr>
        <p:txBody>
          <a:bodyPr/>
          <a:lstStyle/>
          <a:p>
            <a:r>
              <a:rPr lang="he-IL" dirty="0"/>
              <a:t>ייצוג התשובות האפשריות בטבלה.</a:t>
            </a:r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F7C45D-D894-C14C-88EF-52AE66F1F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5266" y="4557919"/>
            <a:ext cx="2082800" cy="2095500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9FE29D6-6B9C-0845-A985-F3FBA0590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6372" y="1590198"/>
            <a:ext cx="5848350" cy="4351338"/>
          </a:xfrm>
        </p:spPr>
        <p:txBody>
          <a:bodyPr/>
          <a:lstStyle/>
          <a:p>
            <a:pPr marL="0" indent="0">
              <a:buNone/>
            </a:pPr>
            <a:r>
              <a:rPr lang="he-IL" dirty="0"/>
              <a:t>א. </a:t>
            </a:r>
            <a:r>
              <a:rPr lang="he-IL" sz="3600" dirty="0"/>
              <a:t>השלימו את הטבלה.</a:t>
            </a:r>
          </a:p>
          <a:p>
            <a:pPr marL="0" indent="0">
              <a:buNone/>
            </a:pPr>
            <a:r>
              <a:rPr lang="he-IL" sz="3600" dirty="0"/>
              <a:t>ב. התבוננו בטבלה – נסו לזהות את הקשר בין שטח המלבן לבין הפרש אורכי הצלעות.</a:t>
            </a:r>
            <a:br>
              <a:rPr lang="he-IL" sz="3600" dirty="0"/>
            </a:br>
            <a:endParaRPr lang="he-IL" sz="3600" dirty="0"/>
          </a:p>
          <a:p>
            <a:endParaRPr lang="x-none" dirty="0"/>
          </a:p>
        </p:txBody>
      </p:sp>
      <p:graphicFrame>
        <p:nvGraphicFramePr>
          <p:cNvPr id="11" name="טבלה 10">
            <a:extLst>
              <a:ext uri="{FF2B5EF4-FFF2-40B4-BE49-F238E27FC236}">
                <a16:creationId xmlns:a16="http://schemas.microsoft.com/office/drawing/2014/main" id="{B2C1294B-A63F-4435-B4F9-CE4C5157DE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240612"/>
              </p:ext>
            </p:extLst>
          </p:nvPr>
        </p:nvGraphicFramePr>
        <p:xfrm>
          <a:off x="263084" y="1931381"/>
          <a:ext cx="5264150" cy="2054479"/>
        </p:xfrm>
        <a:graphic>
          <a:graphicData uri="http://schemas.openxmlformats.org/drawingml/2006/table">
            <a:tbl>
              <a:tblPr rtl="1" firstRow="1" firstCol="1" bandRow="1"/>
              <a:tblGrid>
                <a:gridCol w="1076325">
                  <a:extLst>
                    <a:ext uri="{9D8B030D-6E8A-4147-A177-3AD203B41FA5}">
                      <a16:colId xmlns:a16="http://schemas.microsoft.com/office/drawing/2014/main" val="2852620629"/>
                    </a:ext>
                  </a:extLst>
                </a:gridCol>
                <a:gridCol w="1116330">
                  <a:extLst>
                    <a:ext uri="{9D8B030D-6E8A-4147-A177-3AD203B41FA5}">
                      <a16:colId xmlns:a16="http://schemas.microsoft.com/office/drawing/2014/main" val="675106705"/>
                    </a:ext>
                  </a:extLst>
                </a:gridCol>
                <a:gridCol w="1557655">
                  <a:extLst>
                    <a:ext uri="{9D8B030D-6E8A-4147-A177-3AD203B41FA5}">
                      <a16:colId xmlns:a16="http://schemas.microsoft.com/office/drawing/2014/main" val="2532213360"/>
                    </a:ext>
                  </a:extLst>
                </a:gridCol>
                <a:gridCol w="1513840">
                  <a:extLst>
                    <a:ext uri="{9D8B030D-6E8A-4147-A177-3AD203B41FA5}">
                      <a16:colId xmlns:a16="http://schemas.microsoft.com/office/drawing/2014/main" val="270287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צלע א'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צלע ב'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שטח המלבן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הפרש בין אורכי צלעות המלבן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137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מ'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מ'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מ"ר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7392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מ'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 מ'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 מ"ר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5200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מ'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מ'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 מ"ר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308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מ'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 מ'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 מ"ר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802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מ'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מ'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 מ"ר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581500"/>
                  </a:ext>
                </a:extLst>
              </a:tr>
            </a:tbl>
          </a:graphicData>
        </a:graphic>
      </p:graphicFrame>
      <p:pic>
        <p:nvPicPr>
          <p:cNvPr id="12" name="Picture 6" descr="תוצאת תמונה עבור שעון חול מצויר">
            <a:extLst>
              <a:ext uri="{FF2B5EF4-FFF2-40B4-BE49-F238E27FC236}">
                <a16:creationId xmlns:a16="http://schemas.microsoft.com/office/drawing/2014/main" id="{43A9A66C-7DDA-4C80-B11B-108FF54406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0" y="4687234"/>
            <a:ext cx="1474295" cy="147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06253FA0-5296-4068-AEBB-AAB5C209C3C4}"/>
              </a:ext>
            </a:extLst>
          </p:cNvPr>
          <p:cNvSpPr/>
          <p:nvPr/>
        </p:nvSpPr>
        <p:spPr>
          <a:xfrm>
            <a:off x="139482" y="1230006"/>
            <a:ext cx="1615736" cy="3032028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2min_final" descr="2min_final">
            <a:hlinkClick r:id="" action="ppaction://media"/>
            <a:extLst>
              <a:ext uri="{FF2B5EF4-FFF2-40B4-BE49-F238E27FC236}">
                <a16:creationId xmlns:a16="http://schemas.microsoft.com/office/drawing/2014/main" id="{00A04C22-1037-854E-9BBD-DDF7C136FE0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76996" y="680405"/>
            <a:ext cx="1540938" cy="5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7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25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0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מלבן 20">
            <a:extLst>
              <a:ext uri="{FF2B5EF4-FFF2-40B4-BE49-F238E27FC236}">
                <a16:creationId xmlns:a16="http://schemas.microsoft.com/office/drawing/2014/main" id="{FC3A3C60-71C8-4CAC-A935-9F3B4294469C}"/>
              </a:ext>
            </a:extLst>
          </p:cNvPr>
          <p:cNvSpPr/>
          <p:nvPr/>
        </p:nvSpPr>
        <p:spPr>
          <a:xfrm>
            <a:off x="428749" y="2969610"/>
            <a:ext cx="1524079" cy="145513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תובנות נוספות</a:t>
            </a:r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8967A6D5-BC5B-E840-ABAC-BF885A0AC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222050">
            <a:off x="319777" y="503469"/>
            <a:ext cx="1596108" cy="820856"/>
          </a:xfrm>
          <a:prstGeom prst="rect">
            <a:avLst/>
          </a:prstGeom>
        </p:spPr>
      </p:pic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38659C56-63D5-449C-A7FB-C3635F5A7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271702"/>
              </p:ext>
            </p:extLst>
          </p:nvPr>
        </p:nvGraphicFramePr>
        <p:xfrm>
          <a:off x="413155" y="2253958"/>
          <a:ext cx="5444319" cy="2203968"/>
        </p:xfrm>
        <a:graphic>
          <a:graphicData uri="http://schemas.openxmlformats.org/drawingml/2006/table">
            <a:tbl>
              <a:tblPr rtl="1" firstRow="1" firstCol="1" bandRow="1"/>
              <a:tblGrid>
                <a:gridCol w="1113163">
                  <a:extLst>
                    <a:ext uri="{9D8B030D-6E8A-4147-A177-3AD203B41FA5}">
                      <a16:colId xmlns:a16="http://schemas.microsoft.com/office/drawing/2014/main" val="2852620629"/>
                    </a:ext>
                  </a:extLst>
                </a:gridCol>
                <a:gridCol w="1154537">
                  <a:extLst>
                    <a:ext uri="{9D8B030D-6E8A-4147-A177-3AD203B41FA5}">
                      <a16:colId xmlns:a16="http://schemas.microsoft.com/office/drawing/2014/main" val="675106705"/>
                    </a:ext>
                  </a:extLst>
                </a:gridCol>
                <a:gridCol w="1630767">
                  <a:extLst>
                    <a:ext uri="{9D8B030D-6E8A-4147-A177-3AD203B41FA5}">
                      <a16:colId xmlns:a16="http://schemas.microsoft.com/office/drawing/2014/main" val="2532213360"/>
                    </a:ext>
                  </a:extLst>
                </a:gridCol>
                <a:gridCol w="1545852">
                  <a:extLst>
                    <a:ext uri="{9D8B030D-6E8A-4147-A177-3AD203B41FA5}">
                      <a16:colId xmlns:a16="http://schemas.microsoft.com/office/drawing/2014/main" val="270287671"/>
                    </a:ext>
                  </a:extLst>
                </a:gridCol>
              </a:tblGrid>
              <a:tr h="736483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צלע א'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צלע ב'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שטח המלבן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הפרש בין אורכי צלעות המלבן 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137889"/>
                  </a:ext>
                </a:extLst>
              </a:tr>
              <a:tr h="28439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מ'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מ'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מ"ר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7392525"/>
                  </a:ext>
                </a:extLst>
              </a:tr>
              <a:tr h="28439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מ'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 מ'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 מ"ר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520033"/>
                  </a:ext>
                </a:extLst>
              </a:tr>
              <a:tr h="28439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מ'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מ'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 מ"ר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308547"/>
                  </a:ext>
                </a:extLst>
              </a:tr>
              <a:tr h="28439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מ'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 מ'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 מ"ר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8027135"/>
                  </a:ext>
                </a:extLst>
              </a:tr>
              <a:tr h="28439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מ'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מ'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 מ"ר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581500"/>
                  </a:ext>
                </a:extLst>
              </a:tr>
            </a:tbl>
          </a:graphicData>
        </a:graphic>
      </p:graphicFrame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1ADC816C-0CD8-4DF8-A5CA-20035BD233BA}"/>
              </a:ext>
            </a:extLst>
          </p:cNvPr>
          <p:cNvSpPr txBox="1">
            <a:spLocks/>
          </p:cNvSpPr>
          <p:nvPr/>
        </p:nvSpPr>
        <p:spPr>
          <a:xfrm>
            <a:off x="5724525" y="2506662"/>
            <a:ext cx="5848350" cy="4351338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/>
            </a:r>
            <a:br>
              <a:rPr lang="he-IL" dirty="0"/>
            </a:br>
            <a:endParaRPr lang="he-IL" dirty="0"/>
          </a:p>
          <a:p>
            <a:endParaRPr lang="x-none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2A0080B5-0F4F-41D3-B82C-E2CFA0048152}"/>
              </a:ext>
            </a:extLst>
          </p:cNvPr>
          <p:cNvSpPr txBox="1">
            <a:spLocks/>
          </p:cNvSpPr>
          <p:nvPr/>
        </p:nvSpPr>
        <p:spPr>
          <a:xfrm>
            <a:off x="5930495" y="2047426"/>
            <a:ext cx="5848350" cy="4351338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dirty="0"/>
              <a:t>ככל שההפרש בין אורכי צלעות המלבן קטן יותר- השטח גדול יותר. </a:t>
            </a:r>
          </a:p>
          <a:p>
            <a:r>
              <a:rPr lang="he-IL" sz="3200" dirty="0"/>
              <a:t>בין כל המלבנים בעלי אותו היקף לריבוע השטח הגדול ביותר .</a:t>
            </a:r>
          </a:p>
          <a:p>
            <a:endParaRPr lang="he-IL" dirty="0"/>
          </a:p>
          <a:p>
            <a:endParaRPr lang="x-none" dirty="0"/>
          </a:p>
        </p:txBody>
      </p:sp>
      <p:grpSp>
        <p:nvGrpSpPr>
          <p:cNvPr id="28" name="קבוצה 27">
            <a:extLst>
              <a:ext uri="{FF2B5EF4-FFF2-40B4-BE49-F238E27FC236}">
                <a16:creationId xmlns:a16="http://schemas.microsoft.com/office/drawing/2014/main" id="{F19ACF82-BB82-47FF-A154-C97147B96E96}"/>
              </a:ext>
            </a:extLst>
          </p:cNvPr>
          <p:cNvGrpSpPr/>
          <p:nvPr/>
        </p:nvGrpSpPr>
        <p:grpSpPr>
          <a:xfrm>
            <a:off x="438872" y="4724082"/>
            <a:ext cx="11304433" cy="1674682"/>
            <a:chOff x="438872" y="4724082"/>
            <a:chExt cx="11304433" cy="1674682"/>
          </a:xfrm>
        </p:grpSpPr>
        <p:grpSp>
          <p:nvGrpSpPr>
            <p:cNvPr id="27" name="קבוצה 26">
              <a:extLst>
                <a:ext uri="{FF2B5EF4-FFF2-40B4-BE49-F238E27FC236}">
                  <a16:creationId xmlns:a16="http://schemas.microsoft.com/office/drawing/2014/main" id="{027679BF-62C9-4E23-B55C-F4AA096E4654}"/>
                </a:ext>
              </a:extLst>
            </p:cNvPr>
            <p:cNvGrpSpPr/>
            <p:nvPr/>
          </p:nvGrpSpPr>
          <p:grpSpPr>
            <a:xfrm>
              <a:off x="438872" y="4724082"/>
              <a:ext cx="11304433" cy="1674682"/>
              <a:chOff x="-1844847" y="4988084"/>
              <a:chExt cx="12850127" cy="1733550"/>
            </a:xfrm>
          </p:grpSpPr>
          <p:pic>
            <p:nvPicPr>
              <p:cNvPr id="22" name="תמונה 21">
                <a:extLst>
                  <a:ext uri="{FF2B5EF4-FFF2-40B4-BE49-F238E27FC236}">
                    <a16:creationId xmlns:a16="http://schemas.microsoft.com/office/drawing/2014/main" id="{C719BBAE-B1E7-479A-BE3A-31A51AC91C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43155" y="4988084"/>
                <a:ext cx="1762125" cy="1733550"/>
              </a:xfrm>
              <a:prstGeom prst="rect">
                <a:avLst/>
              </a:prstGeom>
            </p:spPr>
          </p:pic>
          <p:pic>
            <p:nvPicPr>
              <p:cNvPr id="23" name="תמונה 22">
                <a:extLst>
                  <a:ext uri="{FF2B5EF4-FFF2-40B4-BE49-F238E27FC236}">
                    <a16:creationId xmlns:a16="http://schemas.microsoft.com/office/drawing/2014/main" id="{41D5B938-862E-4CFC-A82A-057F9AAA55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81396" y="5196478"/>
                <a:ext cx="2162175" cy="1504950"/>
              </a:xfrm>
              <a:prstGeom prst="rect">
                <a:avLst/>
              </a:prstGeom>
            </p:spPr>
          </p:pic>
          <p:pic>
            <p:nvPicPr>
              <p:cNvPr id="24" name="תמונה 23">
                <a:extLst>
                  <a:ext uri="{FF2B5EF4-FFF2-40B4-BE49-F238E27FC236}">
                    <a16:creationId xmlns:a16="http://schemas.microsoft.com/office/drawing/2014/main" id="{05FBEC4A-9787-4C7C-AD1C-ABCCDA802E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14837" y="5548903"/>
                <a:ext cx="2466975" cy="1152525"/>
              </a:xfrm>
              <a:prstGeom prst="rect">
                <a:avLst/>
              </a:prstGeom>
            </p:spPr>
          </p:pic>
          <p:pic>
            <p:nvPicPr>
              <p:cNvPr id="25" name="תמונה 24">
                <a:extLst>
                  <a:ext uri="{FF2B5EF4-FFF2-40B4-BE49-F238E27FC236}">
                    <a16:creationId xmlns:a16="http://schemas.microsoft.com/office/drawing/2014/main" id="{77260C1C-14F7-4950-8E8C-4C31B93145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68820" y="5933981"/>
                <a:ext cx="2724150" cy="762000"/>
              </a:xfrm>
              <a:prstGeom prst="rect">
                <a:avLst/>
              </a:prstGeom>
            </p:spPr>
          </p:pic>
          <p:pic>
            <p:nvPicPr>
              <p:cNvPr id="26" name="תמונה 25">
                <a:extLst>
                  <a:ext uri="{FF2B5EF4-FFF2-40B4-BE49-F238E27FC236}">
                    <a16:creationId xmlns:a16="http://schemas.microsoft.com/office/drawing/2014/main" id="{B9BFA115-5AAB-499F-9ECF-A188E1E0C6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844847" y="6271520"/>
                <a:ext cx="3114675" cy="419100"/>
              </a:xfrm>
              <a:prstGeom prst="rect">
                <a:avLst/>
              </a:prstGeom>
            </p:spPr>
          </p:pic>
        </p:grpSp>
        <p:grpSp>
          <p:nvGrpSpPr>
            <p:cNvPr id="20" name="קבוצה 19">
              <a:extLst>
                <a:ext uri="{FF2B5EF4-FFF2-40B4-BE49-F238E27FC236}">
                  <a16:creationId xmlns:a16="http://schemas.microsoft.com/office/drawing/2014/main" id="{191A1BB6-363D-48AA-AD6D-BF903773A85D}"/>
                </a:ext>
              </a:extLst>
            </p:cNvPr>
            <p:cNvGrpSpPr/>
            <p:nvPr/>
          </p:nvGrpSpPr>
          <p:grpSpPr>
            <a:xfrm>
              <a:off x="1424095" y="5295360"/>
              <a:ext cx="9950770" cy="1055675"/>
              <a:chOff x="1424095" y="5295360"/>
              <a:chExt cx="9950770" cy="1055675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0715F4-8082-4FFB-A7C7-D5CDEDB05859}"/>
                  </a:ext>
                </a:extLst>
              </p:cNvPr>
              <p:cNvSpPr txBox="1"/>
              <p:nvPr/>
            </p:nvSpPr>
            <p:spPr>
              <a:xfrm>
                <a:off x="1424095" y="5981703"/>
                <a:ext cx="715260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he-IL" dirty="0"/>
                  <a:t>9 מ"ר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60BAB3B-D1D2-4036-9885-E31486A34265}"/>
                  </a:ext>
                </a:extLst>
              </p:cNvPr>
              <p:cNvSpPr txBox="1"/>
              <p:nvPr/>
            </p:nvSpPr>
            <p:spPr>
              <a:xfrm>
                <a:off x="4075286" y="5825542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he-IL" dirty="0"/>
                  <a:t>16 מ"ר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AA88660-B2B3-4181-BA89-2F1D21CC0D18}"/>
                  </a:ext>
                </a:extLst>
              </p:cNvPr>
              <p:cNvSpPr txBox="1"/>
              <p:nvPr/>
            </p:nvSpPr>
            <p:spPr>
              <a:xfrm>
                <a:off x="6433024" y="5594603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he-IL" dirty="0"/>
                  <a:t>21 מ"ר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40AE71-2B8A-4A27-8387-62A2284EA89F}"/>
                  </a:ext>
                </a:extLst>
              </p:cNvPr>
              <p:cNvSpPr txBox="1"/>
              <p:nvPr/>
            </p:nvSpPr>
            <p:spPr>
              <a:xfrm>
                <a:off x="8657687" y="5295360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he-IL" dirty="0"/>
                  <a:t>24 מ"ר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E94FC08-9801-44AE-92AB-8837B404E8EC}"/>
                  </a:ext>
                </a:extLst>
              </p:cNvPr>
              <p:cNvSpPr txBox="1"/>
              <p:nvPr/>
            </p:nvSpPr>
            <p:spPr>
              <a:xfrm>
                <a:off x="10531364" y="5295360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he-IL" dirty="0"/>
                  <a:t>25 מ"ר</a:t>
                </a:r>
              </a:p>
            </p:txBody>
          </p:sp>
        </p:grpSp>
      </p:grpSp>
      <p:sp>
        <p:nvSpPr>
          <p:cNvPr id="29" name="אליפסה 28">
            <a:extLst>
              <a:ext uri="{FF2B5EF4-FFF2-40B4-BE49-F238E27FC236}">
                <a16:creationId xmlns:a16="http://schemas.microsoft.com/office/drawing/2014/main" id="{0C1750FC-5DE8-4D84-8058-020911FCFB3D}"/>
              </a:ext>
            </a:extLst>
          </p:cNvPr>
          <p:cNvSpPr/>
          <p:nvPr/>
        </p:nvSpPr>
        <p:spPr>
          <a:xfrm>
            <a:off x="10559782" y="5265857"/>
            <a:ext cx="888104" cy="4957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907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מסיימים ומסכמים</a:t>
            </a:r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8967A6D5-BC5B-E840-ABAC-BF885A0AC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222050">
            <a:off x="319777" y="503469"/>
            <a:ext cx="1596108" cy="820856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1ADC816C-0CD8-4DF8-A5CA-20035BD233BA}"/>
              </a:ext>
            </a:extLst>
          </p:cNvPr>
          <p:cNvSpPr txBox="1">
            <a:spLocks/>
          </p:cNvSpPr>
          <p:nvPr/>
        </p:nvSpPr>
        <p:spPr>
          <a:xfrm>
            <a:off x="5724525" y="2506662"/>
            <a:ext cx="5848350" cy="4351338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/>
            </a:r>
            <a:br>
              <a:rPr lang="he-IL" dirty="0"/>
            </a:br>
            <a:endParaRPr lang="he-IL" dirty="0"/>
          </a:p>
          <a:p>
            <a:endParaRPr lang="x-none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7746B3D8-9C6C-4AA4-8BA4-0E1C50B8DB40}"/>
              </a:ext>
            </a:extLst>
          </p:cNvPr>
          <p:cNvSpPr txBox="1">
            <a:spLocks/>
          </p:cNvSpPr>
          <p:nvPr/>
        </p:nvSpPr>
        <p:spPr>
          <a:xfrm>
            <a:off x="2918237" y="4460912"/>
            <a:ext cx="8990203" cy="1050354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dirty="0"/>
              <a:t>במלבנים שווי היקף: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e-IL" sz="3200" dirty="0"/>
              <a:t>ככל שההפרש בין אורכי הצלעות קטן יותר, השטח גדול יותר. </a:t>
            </a:r>
          </a:p>
          <a:p>
            <a:endParaRPr lang="he-IL" dirty="0"/>
          </a:p>
          <a:p>
            <a:endParaRPr lang="x-none" dirty="0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7EC80163-306A-4DFB-9B29-9DA3F646067F}"/>
              </a:ext>
            </a:extLst>
          </p:cNvPr>
          <p:cNvSpPr/>
          <p:nvPr/>
        </p:nvSpPr>
        <p:spPr>
          <a:xfrm>
            <a:off x="7221590" y="5902486"/>
            <a:ext cx="4714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 rtl="1">
              <a:buFont typeface="Wingdings" panose="05000000000000000000" pitchFamily="2" charset="2"/>
              <a:buChar char="ü"/>
            </a:pPr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לריבוע השטח הגדול ביותר.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2A0080B5-0F4F-41D3-B82C-E2CFA0048152}"/>
              </a:ext>
            </a:extLst>
          </p:cNvPr>
          <p:cNvSpPr txBox="1">
            <a:spLocks/>
          </p:cNvSpPr>
          <p:nvPr/>
        </p:nvSpPr>
        <p:spPr>
          <a:xfrm>
            <a:off x="2805069" y="1758156"/>
            <a:ext cx="9216540" cy="2479427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he-IL" sz="3200" dirty="0"/>
              <a:t>למלבנים בעלי היקפים שווים יתכן שטח שונה.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he-IL" sz="3200" dirty="0"/>
          </a:p>
          <a:p>
            <a:endParaRPr lang="he-IL" sz="3200" dirty="0"/>
          </a:p>
          <a:p>
            <a:endParaRPr lang="he-IL" sz="3200" dirty="0"/>
          </a:p>
          <a:p>
            <a:endParaRPr lang="he-IL" sz="3200" dirty="0"/>
          </a:p>
          <a:p>
            <a:endParaRPr lang="he-IL" dirty="0"/>
          </a:p>
          <a:p>
            <a:endParaRPr lang="x-none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36042" r="20820" b="34167"/>
          <a:stretch/>
        </p:blipFill>
        <p:spPr bwMode="auto">
          <a:xfrm>
            <a:off x="4287890" y="2281592"/>
            <a:ext cx="5867400" cy="217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50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3126"/>
            <a:ext cx="11361590" cy="720000"/>
          </a:xfrm>
        </p:spPr>
        <p:txBody>
          <a:bodyPr>
            <a:normAutofit/>
          </a:bodyPr>
          <a:lstStyle/>
          <a:p>
            <a:r>
              <a:rPr lang="he-IL" dirty="0"/>
              <a:t>ממשיכים לתרגל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3481" y="1725982"/>
            <a:ext cx="10188110" cy="3844925"/>
          </a:xfrm>
        </p:spPr>
        <p:txBody>
          <a:bodyPr>
            <a:normAutofit/>
          </a:bodyPr>
          <a:lstStyle/>
          <a:p>
            <a:pPr marL="742950" indent="-742950" algn="r">
              <a:buFont typeface="+mj-lt"/>
              <a:buAutoNum type="arabicPeriod"/>
            </a:pPr>
            <a:r>
              <a:rPr lang="he-IL" dirty="0"/>
              <a:t>לדני חוט באורך 100 ס"מ, מהן מידות המלבן בעל השטח הגדול ביותר שאפשר ליצור מכל החוט?</a:t>
            </a:r>
          </a:p>
          <a:p>
            <a:pPr marL="742950" indent="-742950" algn="r">
              <a:buFont typeface="+mj-lt"/>
              <a:buAutoNum type="arabicPeriod"/>
            </a:pPr>
            <a:r>
              <a:rPr lang="he-IL" dirty="0"/>
              <a:t>מבלי לחשב, למי מבין שני המלבנים שטח גדול </a:t>
            </a:r>
            <a:r>
              <a:rPr lang="he-IL" dirty="0" smtClean="0"/>
              <a:t>יותר:</a:t>
            </a:r>
            <a:endParaRPr lang="he-IL" dirty="0"/>
          </a:p>
          <a:p>
            <a:pPr algn="r"/>
            <a:endParaRPr lang="he-I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4E09DA93-5A3C-4493-8346-149E164502A8}"/>
              </a:ext>
            </a:extLst>
          </p:cNvPr>
          <p:cNvSpPr/>
          <p:nvPr/>
        </p:nvSpPr>
        <p:spPr>
          <a:xfrm>
            <a:off x="7574384" y="3460674"/>
            <a:ext cx="2225224" cy="83890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C5536E2E-BE77-4295-9404-632443101CCB}"/>
              </a:ext>
            </a:extLst>
          </p:cNvPr>
          <p:cNvSpPr/>
          <p:nvPr/>
        </p:nvSpPr>
        <p:spPr>
          <a:xfrm>
            <a:off x="3972117" y="3404553"/>
            <a:ext cx="1960440" cy="9046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2D33DF-C622-47F3-95D9-093C6353725C}"/>
              </a:ext>
            </a:extLst>
          </p:cNvPr>
          <p:cNvSpPr txBox="1"/>
          <p:nvPr/>
        </p:nvSpPr>
        <p:spPr>
          <a:xfrm>
            <a:off x="4581181" y="4303064"/>
            <a:ext cx="68800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17 מ'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8EA132-268D-4546-8F59-D65314C899CC}"/>
              </a:ext>
            </a:extLst>
          </p:cNvPr>
          <p:cNvSpPr txBox="1"/>
          <p:nvPr/>
        </p:nvSpPr>
        <p:spPr>
          <a:xfrm>
            <a:off x="3412348" y="3765128"/>
            <a:ext cx="55976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8 מ'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996388-4E81-4698-A6BF-3F26F2617B4E}"/>
              </a:ext>
            </a:extLst>
          </p:cNvPr>
          <p:cNvSpPr txBox="1"/>
          <p:nvPr/>
        </p:nvSpPr>
        <p:spPr>
          <a:xfrm>
            <a:off x="8115708" y="4252435"/>
            <a:ext cx="68800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18 מ'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47DC69-8928-46B0-8BDF-CCB71F11C003}"/>
              </a:ext>
            </a:extLst>
          </p:cNvPr>
          <p:cNvSpPr txBox="1"/>
          <p:nvPr/>
        </p:nvSpPr>
        <p:spPr>
          <a:xfrm>
            <a:off x="6991066" y="3695459"/>
            <a:ext cx="55976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7 מ'</a:t>
            </a:r>
          </a:p>
        </p:txBody>
      </p:sp>
      <p:pic>
        <p:nvPicPr>
          <p:cNvPr id="14" name="Picture 6" descr="תוצאת תמונה עבור שעון חול מצויר">
            <a:extLst>
              <a:ext uri="{FF2B5EF4-FFF2-40B4-BE49-F238E27FC236}">
                <a16:creationId xmlns:a16="http://schemas.microsoft.com/office/drawing/2014/main" id="{8EA743AB-1E86-453B-AB64-C8F0F5560E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2" y="4606356"/>
            <a:ext cx="1474295" cy="147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2min_final" descr="2min_final">
            <a:hlinkClick r:id="" action="ppaction://media"/>
            <a:extLst>
              <a:ext uri="{FF2B5EF4-FFF2-40B4-BE49-F238E27FC236}">
                <a16:creationId xmlns:a16="http://schemas.microsoft.com/office/drawing/2014/main" id="{00A04C22-1037-854E-9BBD-DDF7C136FE0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4887" y="688697"/>
            <a:ext cx="1879532" cy="67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8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25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"/>
          <p:cNvSpPr txBox="1">
            <a:spLocks noGrp="1"/>
          </p:cNvSpPr>
          <p:nvPr>
            <p:ph type="body" sz="quarter" idx="15"/>
          </p:nvPr>
        </p:nvSpPr>
        <p:spPr>
          <a:xfrm>
            <a:off x="5493328" y="2115483"/>
            <a:ext cx="5090160" cy="634326"/>
          </a:xfrm>
          <a:solidFill>
            <a:srgbClr val="1152C9"/>
          </a:solidFill>
        </p:spPr>
        <p:txBody>
          <a:bodyPr/>
          <a:lstStyle/>
          <a:p>
            <a:pPr lvl="0" algn="ctr"/>
            <a:r>
              <a:rPr lang="he-IL" sz="3200" b="1" dirty="0"/>
              <a:t>מערכת שיעורים למגזר החרדי</a:t>
            </a:r>
          </a:p>
        </p:txBody>
      </p:sp>
      <p:pic>
        <p:nvPicPr>
          <p:cNvPr id="241" name="Google Shape;2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705291">
            <a:off x="3733675" y="632278"/>
            <a:ext cx="658648" cy="22123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38;p5"/>
          <p:cNvSpPr txBox="1">
            <a:spLocks/>
          </p:cNvSpPr>
          <p:nvPr/>
        </p:nvSpPr>
        <p:spPr>
          <a:xfrm>
            <a:off x="2240832" y="3152765"/>
            <a:ext cx="8382413" cy="824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sz="5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B2265"/>
              </a:buClr>
              <a:buSzTx/>
              <a:buFontTx/>
              <a:buNone/>
              <a:tabLst/>
              <a:defRPr/>
            </a:pPr>
            <a:r>
              <a:rPr kumimoji="0" lang="he-IL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בהצלחה</a:t>
            </a:r>
            <a:endParaRPr kumimoji="0" lang="he-IL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89038" y="0"/>
            <a:ext cx="1114922" cy="1738469"/>
          </a:xfrm>
          <a:prstGeom prst="rect">
            <a:avLst/>
          </a:prstGeom>
          <a:solidFill>
            <a:srgbClr val="156DC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Google Shape;239;p5"/>
          <p:cNvSpPr txBox="1">
            <a:spLocks/>
          </p:cNvSpPr>
          <p:nvPr/>
        </p:nvSpPr>
        <p:spPr>
          <a:xfrm>
            <a:off x="2222639" y="4453734"/>
            <a:ext cx="6704545" cy="411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B22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תודה על ההקשבה</a:t>
            </a:r>
          </a:p>
        </p:txBody>
      </p:sp>
    </p:spTree>
    <p:extLst>
      <p:ext uri="{BB962C8B-B14F-4D97-AF65-F5344CB8AC3E}">
        <p14:creationId xmlns:p14="http://schemas.microsoft.com/office/powerpoint/2010/main" val="371671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141684-0310-9045-8FE5-875F7B59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היום?</a:t>
            </a:r>
            <a:endParaRPr lang="x-non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29BB97-9D9B-B04B-A130-6148BC78D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dirty="0"/>
              <a:t>נושא השיעור: שטח והיקף מלבן - מציאת שטח מלבן </a:t>
            </a:r>
            <a:r>
              <a:rPr lang="he-IL" dirty="0" err="1"/>
              <a:t>מירבי</a:t>
            </a:r>
            <a:r>
              <a:rPr lang="he-IL" dirty="0"/>
              <a:t> להיקף נתון.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dirty="0"/>
              <a:t>מהלך השיעור: </a:t>
            </a:r>
          </a:p>
          <a:p>
            <a:pPr marL="1257300" lvl="1" indent="-457200"/>
            <a:r>
              <a:rPr lang="he-IL" dirty="0"/>
              <a:t>חזרה על ידע קודם</a:t>
            </a:r>
          </a:p>
          <a:p>
            <a:pPr marL="1257300" lvl="1" indent="-457200"/>
            <a:r>
              <a:rPr lang="he-IL" dirty="0"/>
              <a:t>חקר והתנסות</a:t>
            </a:r>
          </a:p>
          <a:p>
            <a:pPr marL="1257300" lvl="1" indent="-457200"/>
            <a:r>
              <a:rPr lang="he-IL" dirty="0"/>
              <a:t>מסקנות ותובנות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e-I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7952BE-2EAD-6146-A1DB-1E0A94AD1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57618">
            <a:off x="290049" y="269606"/>
            <a:ext cx="1468977" cy="9733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839C5F-83A3-8449-9FEF-5203C8AED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3322" y="5810250"/>
            <a:ext cx="20828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2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8CDB7D-7B3E-EF45-982F-5AD11633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להביא לשיעור?</a:t>
            </a:r>
            <a:endParaRPr lang="x-none" dirty="0"/>
          </a:p>
        </p:txBody>
      </p:sp>
      <p:grpSp>
        <p:nvGrpSpPr>
          <p:cNvPr id="6" name="קבוצה 5"/>
          <p:cNvGrpSpPr/>
          <p:nvPr/>
        </p:nvGrpSpPr>
        <p:grpSpPr>
          <a:xfrm>
            <a:off x="3519307" y="1690688"/>
            <a:ext cx="5153386" cy="4026428"/>
            <a:chOff x="3128538" y="1690688"/>
            <a:chExt cx="5153386" cy="4026428"/>
          </a:xfrm>
        </p:grpSpPr>
        <p:pic>
          <p:nvPicPr>
            <p:cNvPr id="9" name="Picture 4" descr="https://lh4.googleusercontent.com/iGTl96Eygo7-oid1H3ZWWYhb5HWAynyOs2KLWGGMeuEgHeu4cFLof2g-jYLOscV4q-879K-lfjkP4Swnmj_UGZsWTDspF4AbUz1XGd30Tf1KKpiEXhvx6NLF17Q1F5VY">
              <a:extLst>
                <a:ext uri="{FF2B5EF4-FFF2-40B4-BE49-F238E27FC236}">
                  <a16:creationId xmlns:a16="http://schemas.microsoft.com/office/drawing/2014/main" id="{FBFC260D-BF96-439A-8693-6B40C73C20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046310" y="3044544"/>
              <a:ext cx="3152512" cy="1318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קבוצה 2"/>
            <p:cNvGrpSpPr/>
            <p:nvPr/>
          </p:nvGrpSpPr>
          <p:grpSpPr>
            <a:xfrm>
              <a:off x="3128538" y="1690688"/>
              <a:ext cx="2864637" cy="4026428"/>
              <a:chOff x="3602264" y="2394360"/>
              <a:chExt cx="2155425" cy="3029586"/>
            </a:xfrm>
          </p:grpSpPr>
          <p:sp>
            <p:nvSpPr>
              <p:cNvPr id="2" name="מלבן 1"/>
              <p:cNvSpPr/>
              <p:nvPr/>
            </p:nvSpPr>
            <p:spPr>
              <a:xfrm>
                <a:off x="3602264" y="2489812"/>
                <a:ext cx="2155425" cy="29341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1026" name="Picture 2" descr="Paper, Checkered, Checked, Notebook, Schoo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165184" y="2831441"/>
                <a:ext cx="3029585" cy="2155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8" name="1min_final" descr="1min_final">
            <a:hlinkClick r:id="" action="ppaction://media"/>
            <a:extLst>
              <a:ext uri="{FF2B5EF4-FFF2-40B4-BE49-F238E27FC236}">
                <a16:creationId xmlns:a16="http://schemas.microsoft.com/office/drawing/2014/main" id="{B09C1F5E-E59C-AA46-B5C1-1B6F1A66EF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3441" y="566531"/>
            <a:ext cx="2038240" cy="72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24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3" y="663126"/>
            <a:ext cx="11282077" cy="720000"/>
          </a:xfrm>
        </p:spPr>
        <p:txBody>
          <a:bodyPr>
            <a:normAutofit/>
          </a:bodyPr>
          <a:lstStyle/>
          <a:p>
            <a:r>
              <a:rPr lang="he-IL" dirty="0"/>
              <a:t>מה אנחנו כבר יודעים?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3821" y="2125458"/>
            <a:ext cx="2621373" cy="3844925"/>
          </a:xfrm>
        </p:spPr>
        <p:txBody>
          <a:bodyPr/>
          <a:lstStyle/>
          <a:p>
            <a:pPr algn="r"/>
            <a:r>
              <a:rPr lang="he-IL" dirty="0"/>
              <a:t>שטח מלבן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9CE36A1-46C7-42BE-AB20-5590276DA861}"/>
              </a:ext>
            </a:extLst>
          </p:cNvPr>
          <p:cNvSpPr txBox="1">
            <a:spLocks/>
          </p:cNvSpPr>
          <p:nvPr/>
        </p:nvSpPr>
        <p:spPr>
          <a:xfrm>
            <a:off x="8653483" y="2032690"/>
            <a:ext cx="2621373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3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dirty="0"/>
              <a:t>היקף מלבן 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5A8B613D-46CD-46C4-8BD0-74B763E9725A}"/>
              </a:ext>
            </a:extLst>
          </p:cNvPr>
          <p:cNvSpPr/>
          <p:nvPr/>
        </p:nvSpPr>
        <p:spPr>
          <a:xfrm>
            <a:off x="7560894" y="2998838"/>
            <a:ext cx="2621373" cy="1327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9FFB39-B8DF-45C5-B065-E1B6E535E112}"/>
              </a:ext>
            </a:extLst>
          </p:cNvPr>
          <p:cNvSpPr txBox="1"/>
          <p:nvPr/>
        </p:nvSpPr>
        <p:spPr>
          <a:xfrm>
            <a:off x="6590304" y="3483388"/>
            <a:ext cx="73129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solidFill>
                  <a:srgbClr val="FF0000"/>
                </a:solidFill>
              </a:rPr>
              <a:t>3 ס"מ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2B7C2C-00C1-4F50-8060-674413BDEAB2}"/>
              </a:ext>
            </a:extLst>
          </p:cNvPr>
          <p:cNvSpPr txBox="1"/>
          <p:nvPr/>
        </p:nvSpPr>
        <p:spPr>
          <a:xfrm>
            <a:off x="8027039" y="2609806"/>
            <a:ext cx="73129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solidFill>
                  <a:srgbClr val="FF0000"/>
                </a:solidFill>
              </a:rPr>
              <a:t>5 ס"מ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מלבן 13">
                <a:extLst>
                  <a:ext uri="{FF2B5EF4-FFF2-40B4-BE49-F238E27FC236}">
                    <a16:creationId xmlns:a16="http://schemas.microsoft.com/office/drawing/2014/main" id="{1ACA93A3-0E0D-4A7F-A82F-EEC4E0AEBA71}"/>
                  </a:ext>
                </a:extLst>
              </p:cNvPr>
              <p:cNvSpPr/>
              <p:nvPr/>
            </p:nvSpPr>
            <p:spPr>
              <a:xfrm>
                <a:off x="6748089" y="5425447"/>
                <a:ext cx="29660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/>
                  <a:t>= </a:t>
                </a:r>
                <a:r>
                  <a:rPr lang="he-IL" sz="2400" dirty="0"/>
                  <a:t>ס"מ</a:t>
                </a:r>
                <a:r>
                  <a:rPr lang="en-US" sz="2400" dirty="0"/>
                  <a:t>16</a:t>
                </a:r>
                <a:endParaRPr lang="he-IL" sz="2400" dirty="0"/>
              </a:p>
            </p:txBody>
          </p:sp>
        </mc:Choice>
        <mc:Fallback xmlns="">
          <p:sp>
            <p:nvSpPr>
              <p:cNvPr id="14" name="מלבן 13">
                <a:extLst>
                  <a:ext uri="{FF2B5EF4-FFF2-40B4-BE49-F238E27FC236}">
                    <a16:creationId xmlns:a16="http://schemas.microsoft.com/office/drawing/2014/main" id="{1ACA93A3-0E0D-4A7F-A82F-EEC4E0AEBA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089" y="5425447"/>
                <a:ext cx="2966005" cy="461665"/>
              </a:xfrm>
              <a:prstGeom prst="rect">
                <a:avLst/>
              </a:prstGeom>
              <a:blipFill>
                <a:blip r:embed="rId4"/>
                <a:stretch>
                  <a:fillRect l="-616" t="-11842" r="-2053" b="-289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E2FAF0-D0DF-4C65-8B81-0F24CADE531F}"/>
                  </a:ext>
                </a:extLst>
              </p:cNvPr>
              <p:cNvSpPr txBox="1"/>
              <p:nvPr/>
            </p:nvSpPr>
            <p:spPr>
              <a:xfrm>
                <a:off x="6926317" y="6040322"/>
                <a:ext cx="2849878" cy="41440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מ</m:t>
                      </m:r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"</m:t>
                      </m:r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E2FAF0-D0DF-4C65-8B81-0F24CADE5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317" y="6040322"/>
                <a:ext cx="2849878" cy="4144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מלבן 15">
            <a:extLst>
              <a:ext uri="{FF2B5EF4-FFF2-40B4-BE49-F238E27FC236}">
                <a16:creationId xmlns:a16="http://schemas.microsoft.com/office/drawing/2014/main" id="{D5814CD1-3C2C-457F-B602-3D409659E168}"/>
              </a:ext>
            </a:extLst>
          </p:cNvPr>
          <p:cNvSpPr/>
          <p:nvPr/>
        </p:nvSpPr>
        <p:spPr>
          <a:xfrm>
            <a:off x="2153821" y="2998838"/>
            <a:ext cx="2621373" cy="1327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896D43-CD6D-4EF9-B973-D6D472CD0A29}"/>
              </a:ext>
            </a:extLst>
          </p:cNvPr>
          <p:cNvSpPr txBox="1"/>
          <p:nvPr/>
        </p:nvSpPr>
        <p:spPr>
          <a:xfrm>
            <a:off x="1059930" y="3485535"/>
            <a:ext cx="73129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solidFill>
                  <a:srgbClr val="FF0000"/>
                </a:solidFill>
              </a:rPr>
              <a:t>3 ס"מ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AE1F3B-F768-44D5-99B9-9AA6BA3CFEC9}"/>
              </a:ext>
            </a:extLst>
          </p:cNvPr>
          <p:cNvSpPr txBox="1"/>
          <p:nvPr/>
        </p:nvSpPr>
        <p:spPr>
          <a:xfrm>
            <a:off x="2584422" y="2633894"/>
            <a:ext cx="73129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solidFill>
                  <a:srgbClr val="FF0000"/>
                </a:solidFill>
              </a:rPr>
              <a:t>5 ס"מ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983ABCFC-461A-4928-BCDD-292BA5CF26C4}"/>
                  </a:ext>
                </a:extLst>
              </p:cNvPr>
              <p:cNvSpPr/>
              <p:nvPr/>
            </p:nvSpPr>
            <p:spPr>
              <a:xfrm>
                <a:off x="1580044" y="5172076"/>
                <a:ext cx="216758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/>
                  <a:t>= </a:t>
                </a:r>
                <a:r>
                  <a:rPr lang="he-IL" sz="2400" dirty="0"/>
                  <a:t>סמ"ר</a:t>
                </a:r>
                <a:r>
                  <a:rPr lang="en-US" sz="2400" dirty="0"/>
                  <a:t>15</a:t>
                </a:r>
              </a:p>
              <a:p>
                <a:r>
                  <a:rPr lang="he-IL" sz="2400" dirty="0"/>
                  <a:t>שטח = 15 סמ"ר</a:t>
                </a:r>
              </a:p>
            </p:txBody>
          </p:sp>
        </mc:Choice>
        <mc:Fallback xmlns=""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983ABCFC-461A-4928-BCDD-292BA5CF26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044" y="5172076"/>
                <a:ext cx="2167581" cy="830997"/>
              </a:xfrm>
              <a:prstGeom prst="rect">
                <a:avLst/>
              </a:prstGeom>
              <a:blipFill>
                <a:blip r:embed="rId6"/>
                <a:stretch>
                  <a:fillRect l="-4494" t="-6569" r="-3090" b="-160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99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20" grpId="0"/>
      <p:bldP spid="21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F7C45D-D894-C14C-88EF-52AE66F1F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3322" y="5810250"/>
            <a:ext cx="2082800" cy="2095500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8C2C2053-3086-4718-8717-C352109884F9}"/>
              </a:ext>
            </a:extLst>
          </p:cNvPr>
          <p:cNvSpPr/>
          <p:nvPr/>
        </p:nvSpPr>
        <p:spPr>
          <a:xfrm>
            <a:off x="1553497" y="1986288"/>
            <a:ext cx="10028904" cy="2529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 rtl="1">
              <a:lnSpc>
                <a:spcPct val="90000"/>
              </a:lnSpc>
              <a:spcBef>
                <a:spcPts val="800"/>
              </a:spcBef>
            </a:pPr>
            <a:endParaRPr lang="he-IL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6" descr="תוצאת תמונה עבור שעון חול מצויר">
            <a:extLst>
              <a:ext uri="{FF2B5EF4-FFF2-40B4-BE49-F238E27FC236}">
                <a16:creationId xmlns:a16="http://schemas.microsoft.com/office/drawing/2014/main" id="{6EDF9DEF-528F-4990-98FD-DA0AF2B04F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11" y="69525"/>
            <a:ext cx="1474295" cy="147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כותרת 4">
            <a:extLst>
              <a:ext uri="{FF2B5EF4-FFF2-40B4-BE49-F238E27FC236}">
                <a16:creationId xmlns:a16="http://schemas.microsoft.com/office/drawing/2014/main" id="{9DDE8C2C-C5C3-4E48-9668-03DDD0BE6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– חשבו את היקף ושטח המלבנים הנתונים.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4813091E-5B9E-4C1A-B8EF-6321B1F600DB}"/>
              </a:ext>
            </a:extLst>
          </p:cNvPr>
          <p:cNvSpPr/>
          <p:nvPr/>
        </p:nvSpPr>
        <p:spPr>
          <a:xfrm>
            <a:off x="2104007" y="1986288"/>
            <a:ext cx="1846555" cy="1784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6F221EAC-C655-4AC1-9434-BA74ECF0A448}"/>
              </a:ext>
            </a:extLst>
          </p:cNvPr>
          <p:cNvSpPr/>
          <p:nvPr/>
        </p:nvSpPr>
        <p:spPr>
          <a:xfrm>
            <a:off x="7385014" y="2186579"/>
            <a:ext cx="3768571" cy="1411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1DB7C8-D345-4212-A928-D5F70D76813E}"/>
              </a:ext>
            </a:extLst>
          </p:cNvPr>
          <p:cNvSpPr txBox="1"/>
          <p:nvPr/>
        </p:nvSpPr>
        <p:spPr>
          <a:xfrm>
            <a:off x="8944422" y="3674732"/>
            <a:ext cx="73129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solidFill>
                  <a:srgbClr val="FF0000"/>
                </a:solidFill>
              </a:rPr>
              <a:t>7 ס"מ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F0FD64-AAE6-446F-B2E5-18D1D1B9E0F4}"/>
              </a:ext>
            </a:extLst>
          </p:cNvPr>
          <p:cNvSpPr txBox="1"/>
          <p:nvPr/>
        </p:nvSpPr>
        <p:spPr>
          <a:xfrm>
            <a:off x="6653724" y="2793054"/>
            <a:ext cx="73129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solidFill>
                  <a:srgbClr val="FF0000"/>
                </a:solidFill>
              </a:rPr>
              <a:t>4 ס"מ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BB3956-32B1-4F65-A22D-009685827B10}"/>
              </a:ext>
            </a:extLst>
          </p:cNvPr>
          <p:cNvSpPr txBox="1"/>
          <p:nvPr/>
        </p:nvSpPr>
        <p:spPr>
          <a:xfrm>
            <a:off x="2483905" y="3779349"/>
            <a:ext cx="73129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solidFill>
                  <a:srgbClr val="FF0000"/>
                </a:solidFill>
              </a:rPr>
              <a:t>6 ס"מ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95C6DA-C600-4B5E-B37D-E7D7C850843D}"/>
              </a:ext>
            </a:extLst>
          </p:cNvPr>
          <p:cNvSpPr txBox="1"/>
          <p:nvPr/>
        </p:nvSpPr>
        <p:spPr>
          <a:xfrm>
            <a:off x="1372717" y="2693828"/>
            <a:ext cx="73129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solidFill>
                  <a:srgbClr val="FF0000"/>
                </a:solidFill>
              </a:rPr>
              <a:t>6 ס"מ</a:t>
            </a:r>
          </a:p>
        </p:txBody>
      </p:sp>
      <p:grpSp>
        <p:nvGrpSpPr>
          <p:cNvPr id="23" name="קבוצה 22">
            <a:extLst>
              <a:ext uri="{FF2B5EF4-FFF2-40B4-BE49-F238E27FC236}">
                <a16:creationId xmlns:a16="http://schemas.microsoft.com/office/drawing/2014/main" id="{78DA212E-19F5-4EB5-AD6E-114BDE6AF173}"/>
              </a:ext>
            </a:extLst>
          </p:cNvPr>
          <p:cNvGrpSpPr/>
          <p:nvPr/>
        </p:nvGrpSpPr>
        <p:grpSpPr>
          <a:xfrm>
            <a:off x="6735260" y="4273807"/>
            <a:ext cx="4175695" cy="1515459"/>
            <a:chOff x="5868908" y="4446605"/>
            <a:chExt cx="4175695" cy="1515459"/>
          </a:xfrm>
        </p:grpSpPr>
        <p:grpSp>
          <p:nvGrpSpPr>
            <p:cNvPr id="9" name="קבוצה 8">
              <a:extLst>
                <a:ext uri="{FF2B5EF4-FFF2-40B4-BE49-F238E27FC236}">
                  <a16:creationId xmlns:a16="http://schemas.microsoft.com/office/drawing/2014/main" id="{34D64832-AFE9-4806-B9DB-008C44FFC155}"/>
                </a:ext>
              </a:extLst>
            </p:cNvPr>
            <p:cNvGrpSpPr/>
            <p:nvPr/>
          </p:nvGrpSpPr>
          <p:grpSpPr>
            <a:xfrm>
              <a:off x="5896953" y="4953347"/>
              <a:ext cx="3772540" cy="1008717"/>
              <a:chOff x="5822521" y="4407884"/>
              <a:chExt cx="3772540" cy="100871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594C6728-F4EC-447B-8011-9626A5B20E5D}"/>
                      </a:ext>
                    </a:extLst>
                  </p:cNvPr>
                  <p:cNvSpPr txBox="1"/>
                  <p:nvPr/>
                </p:nvSpPr>
                <p:spPr>
                  <a:xfrm>
                    <a:off x="6632647" y="4407884"/>
                    <a:ext cx="2962414" cy="41440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מ</m:t>
                          </m:r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sz="2400" b="0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594C6728-F4EC-447B-8011-9626A5B20E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32647" y="4407884"/>
                    <a:ext cx="2962414" cy="41440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מלבן 17">
                    <a:extLst>
                      <a:ext uri="{FF2B5EF4-FFF2-40B4-BE49-F238E27FC236}">
                        <a16:creationId xmlns:a16="http://schemas.microsoft.com/office/drawing/2014/main" id="{6213C831-BFB5-4B61-BA7F-0E9C860A6C70}"/>
                      </a:ext>
                    </a:extLst>
                  </p:cNvPr>
                  <p:cNvSpPr/>
                  <p:nvPr/>
                </p:nvSpPr>
                <p:spPr>
                  <a:xfrm>
                    <a:off x="5822521" y="4909859"/>
                    <a:ext cx="3133615" cy="50674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he-IL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e-IL" sz="2400" b="0" i="1" smtClean="0">
                            <a:latin typeface="Cambria Math" panose="02040503050406030204" pitchFamily="18" charset="0"/>
                          </a:rPr>
                          <m:t>שטח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a14:m>
                    <a:r>
                      <a:rPr lang="en-US" sz="2400" dirty="0"/>
                      <a:t>= </a:t>
                    </a:r>
                    <a:r>
                      <a:rPr lang="he-IL" sz="2400" dirty="0"/>
                      <a:t>סמ"ר</a:t>
                    </a:r>
                    <a:r>
                      <a:rPr lang="en-US" sz="2400" dirty="0"/>
                      <a:t> 28</a:t>
                    </a:r>
                    <a:endParaRPr lang="he-IL" sz="2400" dirty="0"/>
                  </a:p>
                </p:txBody>
              </p:sp>
            </mc:Choice>
            <mc:Fallback xmlns="">
              <p:sp>
                <p:nvSpPr>
                  <p:cNvPr id="18" name="מלבן 17">
                    <a:extLst>
                      <a:ext uri="{FF2B5EF4-FFF2-40B4-BE49-F238E27FC236}">
                        <a16:creationId xmlns:a16="http://schemas.microsoft.com/office/drawing/2014/main" id="{6213C831-BFB5-4B61-BA7F-0E9C860A6C7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22521" y="4909859"/>
                    <a:ext cx="3133615" cy="50674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2410" r="-1748" b="-26506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מלבן 21">
                  <a:extLst>
                    <a:ext uri="{FF2B5EF4-FFF2-40B4-BE49-F238E27FC236}">
                      <a16:creationId xmlns:a16="http://schemas.microsoft.com/office/drawing/2014/main" id="{86D016FF-D96B-4690-B94C-B78733AC0C2C}"/>
                    </a:ext>
                  </a:extLst>
                </p:cNvPr>
                <p:cNvSpPr/>
                <p:nvPr/>
              </p:nvSpPr>
              <p:spPr>
                <a:xfrm>
                  <a:off x="5868908" y="4446605"/>
                  <a:ext cx="4175695" cy="5067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היקף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a14:m>
                  <a:r>
                    <a:rPr lang="en-US" sz="2400" dirty="0"/>
                    <a:t>= </a:t>
                  </a:r>
                  <a:r>
                    <a:rPr lang="he-IL" sz="2400" dirty="0"/>
                    <a:t>ס"מ</a:t>
                  </a:r>
                  <a:r>
                    <a:rPr lang="en-US" sz="2400" dirty="0"/>
                    <a:t> 22</a:t>
                  </a:r>
                  <a:endParaRPr lang="he-IL" sz="2400" dirty="0"/>
                </a:p>
              </p:txBody>
            </p:sp>
          </mc:Choice>
          <mc:Fallback xmlns="">
            <p:sp>
              <p:nvSpPr>
                <p:cNvPr id="22" name="מלבן 21">
                  <a:extLst>
                    <a:ext uri="{FF2B5EF4-FFF2-40B4-BE49-F238E27FC236}">
                      <a16:creationId xmlns:a16="http://schemas.microsoft.com/office/drawing/2014/main" id="{86D016FF-D96B-4690-B94C-B78733AC0C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8908" y="4446605"/>
                  <a:ext cx="4175695" cy="506742"/>
                </a:xfrm>
                <a:prstGeom prst="rect">
                  <a:avLst/>
                </a:prstGeom>
                <a:blipFill>
                  <a:blip r:embed="rId9"/>
                  <a:stretch>
                    <a:fillRect t="-2410" r="-1168" b="-26506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קבוצה 24">
            <a:extLst>
              <a:ext uri="{FF2B5EF4-FFF2-40B4-BE49-F238E27FC236}">
                <a16:creationId xmlns:a16="http://schemas.microsoft.com/office/drawing/2014/main" id="{21BE1BE3-49F4-4D89-80D4-04EDEA4FDBBE}"/>
              </a:ext>
            </a:extLst>
          </p:cNvPr>
          <p:cNvGrpSpPr/>
          <p:nvPr/>
        </p:nvGrpSpPr>
        <p:grpSpPr>
          <a:xfrm>
            <a:off x="721465" y="4273807"/>
            <a:ext cx="5319213" cy="1452575"/>
            <a:chOff x="321115" y="4320147"/>
            <a:chExt cx="5319213" cy="14525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מלבן 18">
                  <a:extLst>
                    <a:ext uri="{FF2B5EF4-FFF2-40B4-BE49-F238E27FC236}">
                      <a16:creationId xmlns:a16="http://schemas.microsoft.com/office/drawing/2014/main" id="{9B021433-4C7A-4793-9F55-389997E05A08}"/>
                    </a:ext>
                  </a:extLst>
                </p:cNvPr>
                <p:cNvSpPr/>
                <p:nvPr/>
              </p:nvSpPr>
              <p:spPr>
                <a:xfrm>
                  <a:off x="321115" y="5265980"/>
                  <a:ext cx="3133615" cy="5067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שטח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a14:m>
                  <a:r>
                    <a:rPr lang="en-US" sz="2400" dirty="0"/>
                    <a:t>= </a:t>
                  </a:r>
                  <a:r>
                    <a:rPr lang="he-IL" sz="2400" dirty="0"/>
                    <a:t>סמ"ר</a:t>
                  </a:r>
                  <a:r>
                    <a:rPr lang="en-US" sz="2400" dirty="0"/>
                    <a:t> 36</a:t>
                  </a:r>
                  <a:endParaRPr lang="he-IL" sz="2400" dirty="0"/>
                </a:p>
              </p:txBody>
            </p:sp>
          </mc:Choice>
          <mc:Fallback xmlns="">
            <p:sp>
              <p:nvSpPr>
                <p:cNvPr id="19" name="מלבן 18">
                  <a:extLst>
                    <a:ext uri="{FF2B5EF4-FFF2-40B4-BE49-F238E27FC236}">
                      <a16:creationId xmlns:a16="http://schemas.microsoft.com/office/drawing/2014/main" id="{9B021433-4C7A-4793-9F55-389997E05A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115" y="5265980"/>
                  <a:ext cx="3133615" cy="506742"/>
                </a:xfrm>
                <a:prstGeom prst="rect">
                  <a:avLst/>
                </a:prstGeom>
                <a:blipFill>
                  <a:blip r:embed="rId10"/>
                  <a:stretch>
                    <a:fillRect t="-2410" r="-1946" b="-26506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2DF0F3E-7139-415B-95EA-E15D4F21527D}"/>
                    </a:ext>
                  </a:extLst>
                </p:cNvPr>
                <p:cNvSpPr txBox="1"/>
                <p:nvPr/>
              </p:nvSpPr>
              <p:spPr>
                <a:xfrm>
                  <a:off x="1082146" y="4833247"/>
                  <a:ext cx="2895088" cy="4144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he-IL" sz="2400" b="0" i="1" smtClean="0">
                            <a:latin typeface="Cambria Math" panose="02040503050406030204" pitchFamily="18" charset="0"/>
                          </a:rPr>
                          <m:t>מ</m:t>
                        </m:r>
                        <m:r>
                          <a:rPr lang="he-IL" sz="2400" b="0" i="1" smtClean="0">
                            <a:latin typeface="Cambria Math" panose="02040503050406030204" pitchFamily="18" charset="0"/>
                          </a:rPr>
                          <m:t>"</m:t>
                        </m:r>
                        <m:r>
                          <a:rPr lang="he-IL" sz="2400" b="0" i="1" smtClean="0">
                            <a:latin typeface="Cambria Math" panose="02040503050406030204" pitchFamily="18" charset="0"/>
                          </a:rPr>
                          <m:t>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2DF0F3E-7139-415B-95EA-E15D4F2152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146" y="4833247"/>
                  <a:ext cx="2895088" cy="41440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מלבן 23">
                  <a:extLst>
                    <a:ext uri="{FF2B5EF4-FFF2-40B4-BE49-F238E27FC236}">
                      <a16:creationId xmlns:a16="http://schemas.microsoft.com/office/drawing/2014/main" id="{2A704905-DDA5-4E07-A1C3-6B47C8C8D980}"/>
                    </a:ext>
                  </a:extLst>
                </p:cNvPr>
                <p:cNvSpPr/>
                <p:nvPr/>
              </p:nvSpPr>
              <p:spPr>
                <a:xfrm>
                  <a:off x="321115" y="4320147"/>
                  <a:ext cx="5319213" cy="5067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היקף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a14:m>
                  <a:r>
                    <a:rPr lang="en-US" sz="2400" dirty="0"/>
                    <a:t>= 4 X </a:t>
                  </a:r>
                  <a:r>
                    <a:rPr lang="en-US" sz="2400" dirty="0">
                      <a:solidFill>
                        <a:srgbClr val="FF0000"/>
                      </a:solidFill>
                    </a:rPr>
                    <a:t>6</a:t>
                  </a:r>
                  <a:r>
                    <a:rPr lang="en-US" sz="2400" dirty="0"/>
                    <a:t> = </a:t>
                  </a:r>
                  <a:r>
                    <a:rPr lang="he-IL" sz="2400" dirty="0"/>
                    <a:t>ס"מ</a:t>
                  </a:r>
                  <a:r>
                    <a:rPr lang="en-US" sz="2400" dirty="0"/>
                    <a:t> 24</a:t>
                  </a:r>
                  <a:endParaRPr lang="he-IL" sz="2400" dirty="0"/>
                </a:p>
              </p:txBody>
            </p:sp>
          </mc:Choice>
          <mc:Fallback xmlns="">
            <p:sp>
              <p:nvSpPr>
                <p:cNvPr id="24" name="מלבן 23">
                  <a:extLst>
                    <a:ext uri="{FF2B5EF4-FFF2-40B4-BE49-F238E27FC236}">
                      <a16:creationId xmlns:a16="http://schemas.microsoft.com/office/drawing/2014/main" id="{2A704905-DDA5-4E07-A1C3-6B47C8C8D9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115" y="4320147"/>
                  <a:ext cx="5319213" cy="506742"/>
                </a:xfrm>
                <a:prstGeom prst="rect">
                  <a:avLst/>
                </a:prstGeom>
                <a:blipFill>
                  <a:blip r:embed="rId12"/>
                  <a:stretch>
                    <a:fillRect t="-2410" b="-26506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6" name="2min_final" descr="2min_final">
            <a:hlinkClick r:id="" action="ppaction://media"/>
            <a:extLst>
              <a:ext uri="{FF2B5EF4-FFF2-40B4-BE49-F238E27FC236}">
                <a16:creationId xmlns:a16="http://schemas.microsoft.com/office/drawing/2014/main" id="{00A04C22-1037-854E-9BBD-DDF7C136FE0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1012" y="1347988"/>
            <a:ext cx="1540938" cy="5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6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256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3126"/>
            <a:ext cx="11361590" cy="720000"/>
          </a:xfrm>
        </p:spPr>
        <p:txBody>
          <a:bodyPr>
            <a:normAutofit/>
          </a:bodyPr>
          <a:lstStyle/>
          <a:p>
            <a:r>
              <a:rPr lang="he-IL" dirty="0"/>
              <a:t>בשכונת האתרוגים 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he-IL" dirty="0"/>
              <a:t>דוד ויהודה גרים בשכונת האתרוגים. </a:t>
            </a:r>
          </a:p>
          <a:p>
            <a:pPr algn="r"/>
            <a:r>
              <a:rPr lang="he-IL" dirty="0"/>
              <a:t>לכל אחד מהם גינה מלבנית בחזית הבית.</a:t>
            </a:r>
          </a:p>
          <a:p>
            <a:pPr algn="r"/>
            <a:r>
              <a:rPr lang="he-IL" dirty="0"/>
              <a:t>אורכי צלעות הגינה של דוד הן 7 מ' ו-3 מ'.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אורכי צלעות הגינה של יהודה הן 8 מ' ו-2 מ'.</a:t>
            </a:r>
          </a:p>
          <a:p>
            <a:pPr algn="r"/>
            <a:r>
              <a:rPr lang="he-IL" dirty="0"/>
              <a:t>הם גידרו את הגינות בגדר רשת.</a:t>
            </a:r>
          </a:p>
          <a:p>
            <a:pPr algn="r"/>
            <a:endParaRPr lang="he-IL" dirty="0"/>
          </a:p>
          <a:p>
            <a:pPr algn="r"/>
            <a:r>
              <a:rPr lang="he-IL" b="1" dirty="0"/>
              <a:t>לאיזו גינה גדר ארוכה יותר?  חשבו את היקף הגינות.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pic>
        <p:nvPicPr>
          <p:cNvPr id="7" name="2min_final" descr="2min_final">
            <a:hlinkClick r:id="" action="ppaction://media"/>
            <a:extLst>
              <a:ext uri="{FF2B5EF4-FFF2-40B4-BE49-F238E27FC236}">
                <a16:creationId xmlns:a16="http://schemas.microsoft.com/office/drawing/2014/main" id="{00A04C22-1037-854E-9BBD-DDF7C136FE0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9814" y="663127"/>
            <a:ext cx="1951223" cy="6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6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25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97AA63-1A63-0247-B9BE-332BC3D6F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316" y="500062"/>
            <a:ext cx="10515600" cy="1325563"/>
          </a:xfrm>
        </p:spPr>
        <p:txBody>
          <a:bodyPr/>
          <a:lstStyle/>
          <a:p>
            <a:r>
              <a:rPr lang="he-IL" dirty="0"/>
              <a:t>חשבו את היקף הגינות של דוד ויהודה </a:t>
            </a:r>
            <a:endParaRPr lang="x-non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FE29D6-6B9C-0845-A985-F3FBA0590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5852" y="165847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e-IL" sz="3600" dirty="0"/>
              <a:t>אורכי צלעות הגינה של דוד הן 7 מ' ו-3 מ'.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he-IL" sz="3600" dirty="0"/>
              <a:t>אורכי צלעות הגינה של יהודה הן 8 מ' ו-2 מ'.</a:t>
            </a:r>
          </a:p>
          <a:p>
            <a:pPr marL="0" indent="0">
              <a:buNone/>
            </a:pPr>
            <a:r>
              <a:rPr lang="he-IL" sz="3600" b="1" dirty="0"/>
              <a:t>לאיזו גינה גדר ארוכה יותר? חשבו את היקף הגינות.</a:t>
            </a:r>
            <a:endParaRPr lang="x-none" sz="36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1AB924-977B-C94D-87F0-9032B541A3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084" y="262845"/>
            <a:ext cx="1047545" cy="550181"/>
          </a:xfrm>
          <a:prstGeom prst="rect">
            <a:avLst/>
          </a:prstGeom>
        </p:spPr>
      </p:pic>
      <p:pic>
        <p:nvPicPr>
          <p:cNvPr id="5" name="Picture 6" descr="תוצאת תמונה עבור שעון חול מצויר">
            <a:extLst>
              <a:ext uri="{FF2B5EF4-FFF2-40B4-BE49-F238E27FC236}">
                <a16:creationId xmlns:a16="http://schemas.microsoft.com/office/drawing/2014/main" id="{A25A67D3-5A09-4739-80DE-FDE6256F0C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2" y="4606356"/>
            <a:ext cx="1474295" cy="147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20DCF3EF-113C-43F8-86D4-75829B2A4744}"/>
              </a:ext>
            </a:extLst>
          </p:cNvPr>
          <p:cNvGrpSpPr/>
          <p:nvPr/>
        </p:nvGrpSpPr>
        <p:grpSpPr>
          <a:xfrm>
            <a:off x="7629719" y="4069234"/>
            <a:ext cx="3503128" cy="1735552"/>
            <a:chOff x="6906049" y="1592365"/>
            <a:chExt cx="3503128" cy="1735552"/>
          </a:xfrm>
        </p:grpSpPr>
        <p:sp>
          <p:nvSpPr>
            <p:cNvPr id="8" name="מלבן 7">
              <a:extLst>
                <a:ext uri="{FF2B5EF4-FFF2-40B4-BE49-F238E27FC236}">
                  <a16:creationId xmlns:a16="http://schemas.microsoft.com/office/drawing/2014/main" id="{8406EC87-A6FB-4C48-9C4B-6473E4DABCF1}"/>
                </a:ext>
              </a:extLst>
            </p:cNvPr>
            <p:cNvSpPr/>
            <p:nvPr/>
          </p:nvSpPr>
          <p:spPr>
            <a:xfrm>
              <a:off x="7629719" y="1592365"/>
              <a:ext cx="2703983" cy="1327355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16FC19-4872-4604-8E94-741F297BEF90}"/>
                </a:ext>
              </a:extLst>
            </p:cNvPr>
            <p:cNvSpPr txBox="1"/>
            <p:nvPr/>
          </p:nvSpPr>
          <p:spPr>
            <a:xfrm>
              <a:off x="8246405" y="2015609"/>
              <a:ext cx="2162772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sz="2400" b="1" dirty="0"/>
                <a:t>הגינה של יהודה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18D4FD-2E11-417C-BED7-A041AB058FFE}"/>
                </a:ext>
              </a:extLst>
            </p:cNvPr>
            <p:cNvSpPr txBox="1"/>
            <p:nvPr/>
          </p:nvSpPr>
          <p:spPr>
            <a:xfrm>
              <a:off x="8525003" y="2958585"/>
              <a:ext cx="559769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dirty="0"/>
                <a:t>8</a:t>
              </a:r>
              <a:r>
                <a:rPr lang="he-IL" dirty="0">
                  <a:solidFill>
                    <a:srgbClr val="FF0000"/>
                  </a:solidFill>
                </a:rPr>
                <a:t> </a:t>
              </a:r>
              <a:r>
                <a:rPr lang="he-IL" dirty="0"/>
                <a:t>מ'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43FB9B-7C45-4650-A818-D218D8859EFF}"/>
                </a:ext>
              </a:extLst>
            </p:cNvPr>
            <p:cNvSpPr txBox="1"/>
            <p:nvPr/>
          </p:nvSpPr>
          <p:spPr>
            <a:xfrm>
              <a:off x="6906049" y="2107942"/>
              <a:ext cx="559769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dirty="0"/>
                <a:t>2 מ'</a:t>
              </a:r>
            </a:p>
          </p:txBody>
        </p:sp>
      </p:grp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5858320A-F648-418F-A7E0-733E65B4CFD6}"/>
              </a:ext>
            </a:extLst>
          </p:cNvPr>
          <p:cNvGrpSpPr/>
          <p:nvPr/>
        </p:nvGrpSpPr>
        <p:grpSpPr>
          <a:xfrm>
            <a:off x="2907619" y="3872591"/>
            <a:ext cx="3002770" cy="1910536"/>
            <a:chOff x="2183949" y="1395722"/>
            <a:chExt cx="3002770" cy="1910536"/>
          </a:xfrm>
        </p:grpSpPr>
        <p:sp>
          <p:nvSpPr>
            <p:cNvPr id="13" name="מלבן 12">
              <a:extLst>
                <a:ext uri="{FF2B5EF4-FFF2-40B4-BE49-F238E27FC236}">
                  <a16:creationId xmlns:a16="http://schemas.microsoft.com/office/drawing/2014/main" id="{27225CAD-8361-486D-873A-4A135546DD8E}"/>
                </a:ext>
              </a:extLst>
            </p:cNvPr>
            <p:cNvSpPr/>
            <p:nvPr/>
          </p:nvSpPr>
          <p:spPr>
            <a:xfrm>
              <a:off x="2715827" y="1395722"/>
              <a:ext cx="2470892" cy="152399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57B100-AE2D-4660-B97F-CD5225C1456F}"/>
                </a:ext>
              </a:extLst>
            </p:cNvPr>
            <p:cNvSpPr txBox="1"/>
            <p:nvPr/>
          </p:nvSpPr>
          <p:spPr>
            <a:xfrm>
              <a:off x="3142248" y="2025211"/>
              <a:ext cx="1871025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sz="2400" b="1" dirty="0">
                  <a:solidFill>
                    <a:schemeClr val="bg1"/>
                  </a:solidFill>
                </a:rPr>
                <a:t>הגינה של דוד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8D36E81-98BD-457F-884D-61E44E977313}"/>
                </a:ext>
              </a:extLst>
            </p:cNvPr>
            <p:cNvSpPr txBox="1"/>
            <p:nvPr/>
          </p:nvSpPr>
          <p:spPr>
            <a:xfrm>
              <a:off x="2183949" y="2112403"/>
              <a:ext cx="559769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dirty="0"/>
                <a:t>3 מ'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508A6B-7687-4EFA-B819-CD4CFF2F0C9B}"/>
                </a:ext>
              </a:extLst>
            </p:cNvPr>
            <p:cNvSpPr txBox="1"/>
            <p:nvPr/>
          </p:nvSpPr>
          <p:spPr>
            <a:xfrm>
              <a:off x="3495803" y="2936926"/>
              <a:ext cx="559769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dirty="0"/>
                <a:t>7</a:t>
              </a:r>
              <a:r>
                <a:rPr lang="he-IL" dirty="0">
                  <a:solidFill>
                    <a:srgbClr val="FF0000"/>
                  </a:solidFill>
                </a:rPr>
                <a:t> </a:t>
              </a:r>
              <a:r>
                <a:rPr lang="he-IL" dirty="0"/>
                <a:t>מ'</a:t>
              </a:r>
            </a:p>
          </p:txBody>
        </p:sp>
      </p:grpSp>
      <p:pic>
        <p:nvPicPr>
          <p:cNvPr id="18" name="2min_final" descr="2min_final">
            <a:hlinkClick r:id="" action="ppaction://media"/>
            <a:extLst>
              <a:ext uri="{FF2B5EF4-FFF2-40B4-BE49-F238E27FC236}">
                <a16:creationId xmlns:a16="http://schemas.microsoft.com/office/drawing/2014/main" id="{00A04C22-1037-854E-9BBD-DDF7C136FE0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37150" y="888042"/>
            <a:ext cx="1540938" cy="5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1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256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AEE4C-FC77-7240-95C8-7D53CBE80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פתרון</a:t>
            </a:r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F7C45D-D894-C14C-88EF-52AE66F1F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322" y="5810250"/>
            <a:ext cx="2082800" cy="2095500"/>
          </a:xfrm>
          <a:prstGeom prst="rect">
            <a:avLst/>
          </a:prstGeom>
        </p:spPr>
      </p:pic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9C196853-2F48-4227-B657-2FA955B4FB27}"/>
              </a:ext>
            </a:extLst>
          </p:cNvPr>
          <p:cNvGrpSpPr/>
          <p:nvPr/>
        </p:nvGrpSpPr>
        <p:grpSpPr>
          <a:xfrm>
            <a:off x="6906049" y="1592365"/>
            <a:ext cx="3503128" cy="1735552"/>
            <a:chOff x="6906049" y="1592365"/>
            <a:chExt cx="3503128" cy="1735552"/>
          </a:xfrm>
        </p:grpSpPr>
        <p:sp>
          <p:nvSpPr>
            <p:cNvPr id="13" name="מלבן 12">
              <a:extLst>
                <a:ext uri="{FF2B5EF4-FFF2-40B4-BE49-F238E27FC236}">
                  <a16:creationId xmlns:a16="http://schemas.microsoft.com/office/drawing/2014/main" id="{69B258C0-DD7D-4940-BAF8-BD6A68FB24E6}"/>
                </a:ext>
              </a:extLst>
            </p:cNvPr>
            <p:cNvSpPr/>
            <p:nvPr/>
          </p:nvSpPr>
          <p:spPr>
            <a:xfrm>
              <a:off x="7629719" y="1592365"/>
              <a:ext cx="2703983" cy="1327355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38F16F-97A8-4C10-B5B8-DF0F53A4D7A5}"/>
                </a:ext>
              </a:extLst>
            </p:cNvPr>
            <p:cNvSpPr txBox="1"/>
            <p:nvPr/>
          </p:nvSpPr>
          <p:spPr>
            <a:xfrm>
              <a:off x="8246405" y="2015609"/>
              <a:ext cx="2162772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sz="2400" b="1" dirty="0"/>
                <a:t>הגינה של יהודה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C04C31-F2FF-4DDE-97A6-25437980A928}"/>
                </a:ext>
              </a:extLst>
            </p:cNvPr>
            <p:cNvSpPr txBox="1"/>
            <p:nvPr/>
          </p:nvSpPr>
          <p:spPr>
            <a:xfrm>
              <a:off x="8525003" y="2958585"/>
              <a:ext cx="559769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dirty="0"/>
                <a:t>8</a:t>
              </a:r>
              <a:r>
                <a:rPr lang="he-IL" dirty="0">
                  <a:solidFill>
                    <a:srgbClr val="FF0000"/>
                  </a:solidFill>
                </a:rPr>
                <a:t> </a:t>
              </a:r>
              <a:r>
                <a:rPr lang="he-IL" dirty="0"/>
                <a:t>מ'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50A9251-69A1-403D-93B1-1E8B2DF0B539}"/>
                </a:ext>
              </a:extLst>
            </p:cNvPr>
            <p:cNvSpPr txBox="1"/>
            <p:nvPr/>
          </p:nvSpPr>
          <p:spPr>
            <a:xfrm>
              <a:off x="6906049" y="2107942"/>
              <a:ext cx="559769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dirty="0"/>
                <a:t>2 מ'</a:t>
              </a:r>
            </a:p>
          </p:txBody>
        </p:sp>
      </p:grp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522573D6-CD50-4C2D-90E4-066B50649B32}"/>
              </a:ext>
            </a:extLst>
          </p:cNvPr>
          <p:cNvGrpSpPr/>
          <p:nvPr/>
        </p:nvGrpSpPr>
        <p:grpSpPr>
          <a:xfrm>
            <a:off x="2183949" y="1395722"/>
            <a:ext cx="3002770" cy="1910536"/>
            <a:chOff x="2183949" y="1395722"/>
            <a:chExt cx="3002770" cy="1910536"/>
          </a:xfrm>
        </p:grpSpPr>
        <p:sp>
          <p:nvSpPr>
            <p:cNvPr id="14" name="מלבן 13">
              <a:extLst>
                <a:ext uri="{FF2B5EF4-FFF2-40B4-BE49-F238E27FC236}">
                  <a16:creationId xmlns:a16="http://schemas.microsoft.com/office/drawing/2014/main" id="{E8BF7858-B371-4976-9941-35FF35F65A3C}"/>
                </a:ext>
              </a:extLst>
            </p:cNvPr>
            <p:cNvSpPr/>
            <p:nvPr/>
          </p:nvSpPr>
          <p:spPr>
            <a:xfrm>
              <a:off x="2715827" y="1395722"/>
              <a:ext cx="2470892" cy="152399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36523DF-B26E-45C4-A26B-746E40D416B9}"/>
                </a:ext>
              </a:extLst>
            </p:cNvPr>
            <p:cNvSpPr txBox="1"/>
            <p:nvPr/>
          </p:nvSpPr>
          <p:spPr>
            <a:xfrm>
              <a:off x="3142248" y="2025211"/>
              <a:ext cx="1871025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sz="2400" b="1" dirty="0">
                  <a:solidFill>
                    <a:schemeClr val="bg1"/>
                  </a:solidFill>
                </a:rPr>
                <a:t>הגינה של דוד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BB80D2-2D8B-4E94-89AB-0631891F8B74}"/>
                </a:ext>
              </a:extLst>
            </p:cNvPr>
            <p:cNvSpPr txBox="1"/>
            <p:nvPr/>
          </p:nvSpPr>
          <p:spPr>
            <a:xfrm>
              <a:off x="2183949" y="2112403"/>
              <a:ext cx="559769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dirty="0"/>
                <a:t>3 מ'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B114451-C0BE-4ABB-8110-7420BEE929C4}"/>
                </a:ext>
              </a:extLst>
            </p:cNvPr>
            <p:cNvSpPr txBox="1"/>
            <p:nvPr/>
          </p:nvSpPr>
          <p:spPr>
            <a:xfrm>
              <a:off x="3495803" y="2936926"/>
              <a:ext cx="559769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dirty="0"/>
                <a:t>7</a:t>
              </a:r>
              <a:r>
                <a:rPr lang="he-IL" dirty="0">
                  <a:solidFill>
                    <a:srgbClr val="FF0000"/>
                  </a:solidFill>
                </a:rPr>
                <a:t> </a:t>
              </a:r>
              <a:r>
                <a:rPr lang="he-IL" dirty="0"/>
                <a:t>מ'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890C402-D4A8-4309-B706-11089628647A}"/>
                  </a:ext>
                </a:extLst>
              </p:cNvPr>
              <p:cNvSpPr txBox="1"/>
              <p:nvPr/>
            </p:nvSpPr>
            <p:spPr>
              <a:xfrm>
                <a:off x="1423889" y="3509585"/>
                <a:ext cx="4077526" cy="41440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היקף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מטר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890C402-D4A8-4309-B706-110896286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889" y="3509585"/>
                <a:ext cx="4077526" cy="4144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9BB5520-20EB-49E3-85C9-2FCC1953B73C}"/>
                  </a:ext>
                </a:extLst>
              </p:cNvPr>
              <p:cNvSpPr txBox="1"/>
              <p:nvPr/>
            </p:nvSpPr>
            <p:spPr>
              <a:xfrm>
                <a:off x="6482585" y="3454780"/>
                <a:ext cx="4077526" cy="41440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היקף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מטר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9BB5520-20EB-49E3-85C9-2FCC1953B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585" y="3454780"/>
                <a:ext cx="4077526" cy="4144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3268E1C9-F6C2-4454-97C9-D0AD7699B23F}"/>
              </a:ext>
            </a:extLst>
          </p:cNvPr>
          <p:cNvSpPr txBox="1"/>
          <p:nvPr/>
        </p:nvSpPr>
        <p:spPr>
          <a:xfrm>
            <a:off x="1710433" y="5146814"/>
            <a:ext cx="8241042" cy="830997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עקרון הפיצוי- הגדלת צלע אחת במטר והקטנת הצלע הסמוכה במטר שומרת על </a:t>
            </a:r>
            <a:r>
              <a:rPr lang="he-IL" sz="2400" b="1" dirty="0">
                <a:solidFill>
                  <a:srgbClr val="FF0000"/>
                </a:solidFill>
              </a:rPr>
              <a:t>היקף </a:t>
            </a:r>
            <a:r>
              <a:rPr lang="he-IL" sz="2400" dirty="0"/>
              <a:t>הגדר. </a:t>
            </a:r>
            <a:endParaRPr lang="he-IL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F425C3-7CA9-4954-A4EF-FB953F345B76}"/>
              </a:ext>
            </a:extLst>
          </p:cNvPr>
          <p:cNvSpPr txBox="1"/>
          <p:nvPr/>
        </p:nvSpPr>
        <p:spPr>
          <a:xfrm>
            <a:off x="3951273" y="4236095"/>
            <a:ext cx="375936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>
                <a:solidFill>
                  <a:srgbClr val="FF0000"/>
                </a:solidFill>
              </a:rPr>
              <a:t>לשני המלבנים היקפים שווים </a:t>
            </a:r>
          </a:p>
        </p:txBody>
      </p:sp>
    </p:spTree>
    <p:extLst>
      <p:ext uri="{BB962C8B-B14F-4D97-AF65-F5344CB8AC3E}">
        <p14:creationId xmlns:p14="http://schemas.microsoft.com/office/powerpoint/2010/main" val="204158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3126"/>
            <a:ext cx="11361591" cy="720000"/>
          </a:xfrm>
        </p:spPr>
        <p:txBody>
          <a:bodyPr>
            <a:normAutofit/>
          </a:bodyPr>
          <a:lstStyle/>
          <a:p>
            <a:r>
              <a:rPr lang="he-IL" dirty="0"/>
              <a:t>בשכונת האתרוגים</a:t>
            </a:r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90738D40-A176-42F3-9042-2E9073F2B6A6}"/>
              </a:ext>
            </a:extLst>
          </p:cNvPr>
          <p:cNvSpPr>
            <a:spLocks noGrp="1"/>
          </p:cNvSpPr>
          <p:nvPr/>
        </p:nvSpPr>
        <p:spPr>
          <a:xfrm>
            <a:off x="2064774" y="2032690"/>
            <a:ext cx="9296817" cy="34506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עברו שנים, דוד ויהודה החליטו לרצף את הגינות שבחזית הבית. המרצפות הן בגודל  1מ'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he-IL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1 מ' (1 מ"ר).</a:t>
            </a:r>
          </a:p>
          <a:p>
            <a:pPr marL="0" indent="0">
              <a:buNone/>
            </a:pPr>
            <a:r>
              <a:rPr lang="he-IL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הם זכרו שלגינות היקף שווה.</a:t>
            </a:r>
          </a:p>
          <a:p>
            <a:pPr marL="0" indent="0">
              <a:buNone/>
            </a:pPr>
            <a:r>
              <a:rPr lang="he-IL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לטענתם, הם יצטרכו לרכוש אותו מספר מרצפות כדי לרצף את הגינות שלהם.</a:t>
            </a:r>
          </a:p>
          <a:p>
            <a:pPr marL="0" indent="0">
              <a:buNone/>
            </a:pPr>
            <a:r>
              <a:rPr lang="he-IL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דעתכם?</a:t>
            </a:r>
          </a:p>
        </p:txBody>
      </p:sp>
      <p:pic>
        <p:nvPicPr>
          <p:cNvPr id="6" name="1min_final" descr="1min_final">
            <a:hlinkClick r:id="" action="ppaction://media"/>
            <a:extLst>
              <a:ext uri="{FF2B5EF4-FFF2-40B4-BE49-F238E27FC236}">
                <a16:creationId xmlns:a16="http://schemas.microsoft.com/office/drawing/2014/main" id="{B09C1F5E-E59C-AA46-B5C1-1B6F1A66EF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4036" y="693455"/>
            <a:ext cx="1848620" cy="65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0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24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התאמה אישית 1">
      <a:dk1>
        <a:srgbClr val="424242"/>
      </a:dk1>
      <a:lt1>
        <a:srgbClr val="FFFFFF"/>
      </a:lt1>
      <a:dk2>
        <a:srgbClr val="5E5E5E"/>
      </a:dk2>
      <a:lt2>
        <a:srgbClr val="E7E6E6"/>
      </a:lt2>
      <a:accent1>
        <a:srgbClr val="1152C9"/>
      </a:accent1>
      <a:accent2>
        <a:srgbClr val="FB2265"/>
      </a:accent2>
      <a:accent3>
        <a:srgbClr val="FEC100"/>
      </a:accent3>
      <a:accent4>
        <a:srgbClr val="9D9E9D"/>
      </a:accent4>
      <a:accent5>
        <a:srgbClr val="67B2FF"/>
      </a:accent5>
      <a:accent6>
        <a:srgbClr val="FF82A5"/>
      </a:accent6>
      <a:hlink>
        <a:srgbClr val="1152C9"/>
      </a:hlink>
      <a:folHlink>
        <a:srgbClr val="7030A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1373</Words>
  <Application>Microsoft Office PowerPoint</Application>
  <PresentationFormat>מסך רחב</PresentationFormat>
  <Paragraphs>228</Paragraphs>
  <Slides>17</Slides>
  <Notes>17</Notes>
  <HiddenSlides>0</HiddenSlides>
  <MMClips>9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17</vt:i4>
      </vt:variant>
    </vt:vector>
  </HeadingPairs>
  <TitlesOfParts>
    <vt:vector size="28" baseType="lpstr">
      <vt:lpstr>Alef</vt:lpstr>
      <vt:lpstr>Arial</vt:lpstr>
      <vt:lpstr>Calibri</vt:lpstr>
      <vt:lpstr>Calibri Light</vt:lpstr>
      <vt:lpstr>Cambria Math</vt:lpstr>
      <vt:lpstr>Open Sans</vt:lpstr>
      <vt:lpstr>Symbol</vt:lpstr>
      <vt:lpstr>Times New Roman</vt:lpstr>
      <vt:lpstr>Wingdings</vt:lpstr>
      <vt:lpstr>Office Theme</vt:lpstr>
      <vt:lpstr>עיצוב מותאם אישית</vt:lpstr>
      <vt:lpstr>מצגת של PowerPoint‏</vt:lpstr>
      <vt:lpstr>מה נלמד היום?</vt:lpstr>
      <vt:lpstr>מה להביא לשיעור?</vt:lpstr>
      <vt:lpstr>מה אנחנו כבר יודעים?</vt:lpstr>
      <vt:lpstr>תרגול – חשבו את היקף ושטח המלבנים הנתונים.</vt:lpstr>
      <vt:lpstr>בשכונת האתרוגים </vt:lpstr>
      <vt:lpstr>חשבו את היקף הגינות של דוד ויהודה </vt:lpstr>
      <vt:lpstr>פתרון</vt:lpstr>
      <vt:lpstr>בשכונת האתרוגים</vt:lpstr>
      <vt:lpstr>בדקו את השערתכם בעזרת חישוב שטח הגינות של דוד ויהודה.</vt:lpstr>
      <vt:lpstr>א. סרטטו את כל הגינות המלבניות האפשריות  שהיקפן 20 מטר (אורכי המלבנים מספרים שלמים).  ב. מהן מידות הגינה המלבנית בעלת השטח הגדול ביותר?</vt:lpstr>
      <vt:lpstr>פתרון</vt:lpstr>
      <vt:lpstr>ייצוג התשובות האפשריות בטבלה.</vt:lpstr>
      <vt:lpstr>תובנות נוספות</vt:lpstr>
      <vt:lpstr>מסיימים ומסכמים</vt:lpstr>
      <vt:lpstr>ממשיכים לתרגל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Ruthy Betinger</dc:creator>
  <cp:lastModifiedBy>מאיה גורן</cp:lastModifiedBy>
  <cp:revision>169</cp:revision>
  <dcterms:created xsi:type="dcterms:W3CDTF">2020-03-11T07:11:19Z</dcterms:created>
  <dcterms:modified xsi:type="dcterms:W3CDTF">2020-06-22T07:48:25Z</dcterms:modified>
</cp:coreProperties>
</file>