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340" r:id="rId2"/>
    <p:sldId id="268" r:id="rId3"/>
    <p:sldId id="269" r:id="rId4"/>
    <p:sldId id="270" r:id="rId5"/>
    <p:sldId id="345" r:id="rId6"/>
    <p:sldId id="299" r:id="rId7"/>
    <p:sldId id="300" r:id="rId8"/>
    <p:sldId id="301" r:id="rId9"/>
    <p:sldId id="302" r:id="rId10"/>
    <p:sldId id="303" r:id="rId11"/>
    <p:sldId id="304" r:id="rId12"/>
    <p:sldId id="305" r:id="rId13"/>
    <p:sldId id="306" r:id="rId14"/>
    <p:sldId id="311" r:id="rId15"/>
    <p:sldId id="310" r:id="rId16"/>
    <p:sldId id="336" r:id="rId17"/>
    <p:sldId id="337" r:id="rId18"/>
    <p:sldId id="338" r:id="rId19"/>
    <p:sldId id="317" r:id="rId20"/>
    <p:sldId id="316" r:id="rId21"/>
    <p:sldId id="323" r:id="rId22"/>
    <p:sldId id="347" r:id="rId23"/>
    <p:sldId id="348" r:id="rId24"/>
    <p:sldId id="339" r:id="rId25"/>
    <p:sldId id="328" r:id="rId26"/>
    <p:sldId id="341" r:id="rId27"/>
    <p:sldId id="342" r:id="rId28"/>
    <p:sldId id="343" r:id="rId29"/>
    <p:sldId id="349" r:id="rId30"/>
    <p:sldId id="344" r:id="rId31"/>
    <p:sldId id="350" r:id="rId32"/>
    <p:sldId id="351" r:id="rId33"/>
    <p:sldId id="325" r:id="rId34"/>
    <p:sldId id="298" r:id="rId35"/>
    <p:sldId id="324" r:id="rId36"/>
    <p:sldId id="308" r:id="rId37"/>
    <p:sldId id="353" r:id="rId38"/>
  </p:sldIdLst>
  <p:sldSz cx="12192000" cy="6858000"/>
  <p:notesSz cx="9926638" cy="6797675"/>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ra" initials="s" lastIdx="1" clrIdx="0">
    <p:extLst>
      <p:ext uri="{19B8F6BF-5375-455C-9EA6-DF929625EA0E}">
        <p15:presenceInfo xmlns:p15="http://schemas.microsoft.com/office/powerpoint/2012/main" userId="shi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91" autoAdjust="0"/>
    <p:restoredTop sz="80328" autoAdjust="0"/>
  </p:normalViewPr>
  <p:slideViewPr>
    <p:cSldViewPr snapToGrid="0" snapToObjects="1" showGuides="1">
      <p:cViewPr varScale="1">
        <p:scale>
          <a:sx n="55" d="100"/>
          <a:sy n="55" d="100"/>
        </p:scale>
        <p:origin x="780" y="72"/>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5625095" y="1"/>
            <a:ext cx="4301543" cy="341064"/>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2298" y="1"/>
            <a:ext cx="4301543" cy="341064"/>
          </a:xfrm>
          <a:prstGeom prst="rect">
            <a:avLst/>
          </a:prstGeom>
        </p:spPr>
        <p:txBody>
          <a:bodyPr vert="horz" lIns="91440" tIns="45720" rIns="91440" bIns="45720" rtlCol="1"/>
          <a:lstStyle>
            <a:lvl1pPr algn="l">
              <a:defRPr sz="1200"/>
            </a:lvl1pPr>
          </a:lstStyle>
          <a:p>
            <a:fld id="{20FD41D2-9BD5-445D-8DB1-5726304C1CC1}" type="datetimeFigureOut">
              <a:rPr lang="he-IL" smtClean="0"/>
              <a:t>י"א/אלול/תשפ"א</a:t>
            </a:fld>
            <a:endParaRPr lang="he-IL"/>
          </a:p>
        </p:txBody>
      </p:sp>
      <p:sp>
        <p:nvSpPr>
          <p:cNvPr id="4" name="מציין מיקום של כותרת תחתונה 3"/>
          <p:cNvSpPr>
            <a:spLocks noGrp="1"/>
          </p:cNvSpPr>
          <p:nvPr>
            <p:ph type="ftr" sz="quarter" idx="2"/>
          </p:nvPr>
        </p:nvSpPr>
        <p:spPr>
          <a:xfrm>
            <a:off x="5625095" y="6456612"/>
            <a:ext cx="4301543" cy="341063"/>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2298" y="6456612"/>
            <a:ext cx="4301543" cy="341063"/>
          </a:xfrm>
          <a:prstGeom prst="rect">
            <a:avLst/>
          </a:prstGeom>
        </p:spPr>
        <p:txBody>
          <a:bodyPr vert="horz" lIns="91440" tIns="45720" rIns="91440" bIns="45720" rtlCol="1" anchor="b"/>
          <a:lstStyle>
            <a:lvl1pPr algn="l">
              <a:defRPr sz="1200"/>
            </a:lvl1pPr>
          </a:lstStyle>
          <a:p>
            <a:fld id="{7C7339C1-2B52-4D7C-8D18-832ECBBCB4C3}" type="slidenum">
              <a:rPr lang="he-IL" smtClean="0"/>
              <a:t>‹#›</a:t>
            </a:fld>
            <a:endParaRPr lang="he-IL"/>
          </a:p>
        </p:txBody>
      </p:sp>
    </p:spTree>
    <p:extLst>
      <p:ext uri="{BB962C8B-B14F-4D97-AF65-F5344CB8AC3E}">
        <p14:creationId xmlns:p14="http://schemas.microsoft.com/office/powerpoint/2010/main" val="2390137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4FEB0428-3D81-B14A-B943-4C2208D448E3}" type="datetimeFigureOut">
              <a:rPr lang="en-IL" smtClean="0"/>
              <a:t>08/19/2021</a:t>
            </a:fld>
            <a:endParaRPr lang="en-IL"/>
          </a:p>
        </p:txBody>
      </p:sp>
      <p:sp>
        <p:nvSpPr>
          <p:cNvPr id="4" name="Slide Image Placehold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03F965BA-DA3B-EB42-8F73-FDBE27A0A657}" type="slidenum">
              <a:rPr lang="en-IL" smtClean="0"/>
              <a:t>‹#›</a:t>
            </a:fld>
            <a:endParaRPr lang="en-IL"/>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569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תלמידים יקרים,</a:t>
            </a:r>
          </a:p>
          <a:p>
            <a:pPr algn="r"/>
            <a:r>
              <a:rPr lang="he-IL" baseline="0" dirty="0" smtClean="0"/>
              <a:t>לפני שנתעמק בהתרחשות בסיפור ובתיאור הדמויות שבו, בואו נבדוק מה אנחנו כבר יודעים.</a:t>
            </a:r>
          </a:p>
          <a:p>
            <a:pPr algn="r"/>
            <a:r>
              <a:rPr lang="he-IL" baseline="0" dirty="0" smtClean="0"/>
              <a:t>קוראת את השקף (בלי הפניה- תלמידים..)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14</a:t>
            </a:fld>
            <a:endParaRPr lang="en-IL"/>
          </a:p>
        </p:txBody>
      </p:sp>
    </p:spTree>
    <p:extLst>
      <p:ext uri="{BB962C8B-B14F-4D97-AF65-F5344CB8AC3E}">
        <p14:creationId xmlns:p14="http://schemas.microsoft.com/office/powerpoint/2010/main" val="2842948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כתבו</a:t>
            </a:r>
            <a:r>
              <a:rPr lang="he-IL" baseline="0" dirty="0" smtClean="0"/>
              <a:t> במחברת את המספר של התשובה הנכונה לדעתכם.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15</a:t>
            </a:fld>
            <a:endParaRPr lang="en-IL"/>
          </a:p>
        </p:txBody>
      </p:sp>
    </p:spTree>
    <p:extLst>
      <p:ext uri="{BB962C8B-B14F-4D97-AF65-F5344CB8AC3E}">
        <p14:creationId xmlns:p14="http://schemas.microsoft.com/office/powerpoint/2010/main" val="2021059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כעת חברו</a:t>
            </a:r>
            <a:r>
              <a:rPr lang="he-IL" baseline="0" dirty="0" smtClean="0"/>
              <a:t> את כל מספרי התשובות.. מהו הסכום שקיבלתם?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20</a:t>
            </a:fld>
            <a:endParaRPr lang="en-IL"/>
          </a:p>
        </p:txBody>
      </p:sp>
    </p:spTree>
    <p:extLst>
      <p:ext uri="{BB962C8B-B14F-4D97-AF65-F5344CB8AC3E}">
        <p14:creationId xmlns:p14="http://schemas.microsoft.com/office/powerpoint/2010/main" val="4106338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קריאת השקופית.</a:t>
            </a:r>
          </a:p>
          <a:p>
            <a:pPr algn="r"/>
            <a:r>
              <a:rPr lang="he-IL" dirty="0" smtClean="0"/>
              <a:t>תוכלו לבדוק את תשובותיכם בשתי השקופיות הבאות. </a:t>
            </a:r>
          </a:p>
          <a:p>
            <a:pPr algn="r"/>
            <a:r>
              <a:rPr lang="he-IL" dirty="0" smtClean="0"/>
              <a:t>אמתין לכם 2 דקות.</a:t>
            </a:r>
          </a:p>
          <a:p>
            <a:pPr algn="r"/>
            <a:r>
              <a:rPr lang="he-IL" b="1" dirty="0" smtClean="0"/>
              <a:t>(כל שקופית דקה המתנה)</a:t>
            </a: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21</a:t>
            </a:fld>
            <a:endParaRPr lang="en-IL"/>
          </a:p>
        </p:txBody>
      </p:sp>
    </p:spTree>
    <p:extLst>
      <p:ext uri="{BB962C8B-B14F-4D97-AF65-F5344CB8AC3E}">
        <p14:creationId xmlns:p14="http://schemas.microsoft.com/office/powerpoint/2010/main" val="4200732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22</a:t>
            </a:fld>
            <a:endParaRPr lang="en-IL"/>
          </a:p>
        </p:txBody>
      </p:sp>
    </p:spTree>
    <p:extLst>
      <p:ext uri="{BB962C8B-B14F-4D97-AF65-F5344CB8AC3E}">
        <p14:creationId xmlns:p14="http://schemas.microsoft.com/office/powerpoint/2010/main" val="2835443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תלמידים יקרים,</a:t>
            </a:r>
          </a:p>
          <a:p>
            <a:pPr algn="r"/>
            <a:r>
              <a:rPr lang="he-IL" baseline="0" dirty="0" smtClean="0"/>
              <a:t>אז כמו שראינו הסיפור מספר על משפט שערך רבנו חיים בן עטר.</a:t>
            </a:r>
          </a:p>
          <a:p>
            <a:pPr algn="r"/>
            <a:r>
              <a:rPr lang="he-IL" baseline="0" dirty="0" smtClean="0"/>
              <a:t>ראינו פה מהלך מאד חכם של משפט, וככל שנתעמק בסיפור נראה את דמותו המיוחדת של הרב ואת חוכמתו.</a:t>
            </a:r>
          </a:p>
          <a:p>
            <a:pPr algn="r"/>
            <a:r>
              <a:rPr lang="he-IL" dirty="0" smtClean="0"/>
              <a:t>מה אנחנו יודעים על האור החיים הקדוש על פי תחילת הסיפור?</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23</a:t>
            </a:fld>
            <a:endParaRPr lang="en-IL"/>
          </a:p>
        </p:txBody>
      </p:sp>
    </p:spTree>
    <p:extLst>
      <p:ext uri="{BB962C8B-B14F-4D97-AF65-F5344CB8AC3E}">
        <p14:creationId xmlns:p14="http://schemas.microsoft.com/office/powerpoint/2010/main" val="1806443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אנחנו רואים שרבנו חיים בן עטר נקרא  גם "האור החיים"- על שם הספר הקדוש שחיבר,</a:t>
            </a:r>
          </a:p>
          <a:p>
            <a:pPr algn="r"/>
            <a:r>
              <a:rPr lang="he-IL" baseline="0" dirty="0" smtClean="0"/>
              <a:t>הוא היה רב בעיר סאלי הסמוכה לרבאט, האם שמעתם פעם על ערים אלו, באיזו ארץ הן נמצאות?</a:t>
            </a:r>
          </a:p>
          <a:p>
            <a:pPr algn="r"/>
            <a:r>
              <a:rPr lang="he-IL" baseline="0" dirty="0" smtClean="0"/>
              <a:t>נכון, במרוקו. האור החיים היה גר שנים רבות במרוקו ולאחר מכן עלה לארץ ישראל. הוא קבור בירושלים ומתפללים רבים עולים לקברו.</a:t>
            </a:r>
          </a:p>
          <a:p>
            <a:pPr algn="r"/>
            <a:r>
              <a:rPr lang="he-IL" baseline="0" dirty="0" smtClean="0"/>
              <a:t>אפשר ללמוד מהסיפור שלנו עוד דברים רבים על ר' חיים בן עטר, מה עוד אפשר ללמוד על דמותו מהסיפור? </a:t>
            </a:r>
          </a:p>
          <a:p>
            <a:pPr algn="r"/>
            <a:r>
              <a:rPr lang="he-IL" baseline="0" dirty="0" smtClean="0"/>
              <a:t>נכון, אנחנו לומדים מהסיפור שאנשים הגיעו אליו כדי ליישב סכסוכים. הוא היה שופט עבורם. אנחנו לומדים על חוכמתו של הרב לפי הדרך שבה ניהל את המשפט. ה"אור החיים" הקדוש שפט משפט צדק ויחד עם זאת הקפיד בכבודו של האופה.</a:t>
            </a:r>
          </a:p>
          <a:p>
            <a:pPr algn="r"/>
            <a:endParaRPr lang="he-IL" baseline="0" dirty="0" smtClean="0"/>
          </a:p>
          <a:p>
            <a:pPr algn="r"/>
            <a:endParaRPr lang="he-IL" baseline="0" dirty="0" smtClean="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24</a:t>
            </a:fld>
            <a:endParaRPr lang="en-IL"/>
          </a:p>
        </p:txBody>
      </p:sp>
    </p:spTree>
    <p:extLst>
      <p:ext uri="{BB962C8B-B14F-4D97-AF65-F5344CB8AC3E}">
        <p14:creationId xmlns:p14="http://schemas.microsoft.com/office/powerpoint/2010/main" val="2977899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בואו נקרא שוב את תשובת הסוחר לרב.</a:t>
            </a:r>
          </a:p>
          <a:p>
            <a:pPr algn="r"/>
            <a:r>
              <a:rPr lang="he-IL" baseline="0" dirty="0" smtClean="0"/>
              <a:t>מה אנחנו יודעים על הקשר בין האופה לסוחר לפני הסכסוך ביניהם? האם הכירו קודם? מה בסיפור עוזר לנו לדעת את התשובה?</a:t>
            </a:r>
            <a:endParaRPr lang="en-US" baseline="0" dirty="0" smtClean="0"/>
          </a:p>
          <a:p>
            <a:pPr algn="r"/>
            <a:endParaRPr lang="he-IL" baseline="0" dirty="0" smtClean="0"/>
          </a:p>
          <a:p>
            <a:pPr algn="r"/>
            <a:endParaRPr lang="he-IL" baseline="0" dirty="0" smtClean="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25</a:t>
            </a:fld>
            <a:endParaRPr lang="en-IL"/>
          </a:p>
        </p:txBody>
      </p:sp>
    </p:spTree>
    <p:extLst>
      <p:ext uri="{BB962C8B-B14F-4D97-AF65-F5344CB8AC3E}">
        <p14:creationId xmlns:p14="http://schemas.microsoft.com/office/powerpoint/2010/main" val="2090092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המשפטים האלו מלמדים אותנו על הקשר ביניהם,</a:t>
            </a:r>
          </a:p>
          <a:p>
            <a:pPr algn="r"/>
            <a:r>
              <a:rPr lang="he-IL" baseline="0" dirty="0" smtClean="0"/>
              <a:t>לפי הסיפור האופה והסוחר גרו באותו כפר והכירו זה את זה. לא ידוע לנו האם היו שכנים או חברים. אבל אנחנו קוראים</a:t>
            </a:r>
          </a:p>
          <a:p>
            <a:pPr algn="r"/>
            <a:r>
              <a:rPr lang="he-IL" baseline="0" dirty="0" smtClean="0"/>
              <a:t>שהסוחר מפקיד אצל האופה את כל רכושו שעמל עליו בפרך.</a:t>
            </a:r>
          </a:p>
          <a:p>
            <a:pPr algn="r"/>
            <a:r>
              <a:rPr lang="he-IL" baseline="0" dirty="0" smtClean="0"/>
              <a:t> אצל מי הייתם מפקידים סכום כסף גדול שעמלתם עליו זמן רב? בוודאי רק אצל מישהו שאתם סומכים עליו מאוד. </a:t>
            </a:r>
          </a:p>
          <a:p>
            <a:pPr algn="r"/>
            <a:r>
              <a:rPr lang="he-IL" baseline="0" dirty="0" smtClean="0"/>
              <a:t>מה לדעתכם, חשב הסוחר לאחר שהפקיד את כספו בידי האופה ויצא לדרכו?  </a:t>
            </a:r>
            <a:r>
              <a:rPr lang="he-IL" b="1" baseline="0" dirty="0" smtClean="0"/>
              <a:t>ממתינים חצי דקה.</a:t>
            </a:r>
          </a:p>
          <a:p>
            <a:pPr algn="r"/>
            <a:endParaRPr lang="he-IL" baseline="0" dirty="0" smtClean="0"/>
          </a:p>
          <a:p>
            <a:pPr algn="r"/>
            <a:r>
              <a:rPr lang="he-IL" baseline="0" dirty="0" smtClean="0"/>
              <a:t>נכון מאד! יכול להיות שהסוחר שהיה אדם ירא שמים בטח באופה וחשב שכספו נמצא במקום בטוח.</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26</a:t>
            </a:fld>
            <a:endParaRPr lang="en-IL"/>
          </a:p>
        </p:txBody>
      </p:sp>
    </p:spTree>
    <p:extLst>
      <p:ext uri="{BB962C8B-B14F-4D97-AF65-F5344CB8AC3E}">
        <p14:creationId xmlns:p14="http://schemas.microsoft.com/office/powerpoint/2010/main" val="3687894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לכן אנחנו יכולים להבין את אכזבתו הגדולה של הסוחר שכאשר חוזר ממסעו מגלה שהאופה הפך את עורו ובגד באמונו.</a:t>
            </a:r>
          </a:p>
          <a:p>
            <a:pPr algn="r"/>
            <a:r>
              <a:rPr lang="he-IL" baseline="0" dirty="0" smtClean="0"/>
              <a:t> האופה הכחיש שקיבל ממנו כסף.</a:t>
            </a:r>
          </a:p>
          <a:p>
            <a:pPr algn="r"/>
            <a:endParaRPr lang="he-IL" baseline="0" dirty="0" smtClean="0"/>
          </a:p>
          <a:p>
            <a:pPr algn="r"/>
            <a:endParaRPr lang="he-IL" baseline="0" dirty="0" smtClean="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27</a:t>
            </a:fld>
            <a:endParaRPr lang="en-IL"/>
          </a:p>
        </p:txBody>
      </p:sp>
    </p:spTree>
    <p:extLst>
      <p:ext uri="{BB962C8B-B14F-4D97-AF65-F5344CB8AC3E}">
        <p14:creationId xmlns:p14="http://schemas.microsoft.com/office/powerpoint/2010/main" val="301415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2 דקות</a:t>
            </a:r>
          </a:p>
          <a:p>
            <a:pPr marL="158750" indent="0" algn="r" rtl="1">
              <a:buNone/>
            </a:pPr>
            <a:endParaRPr lang="he-IL" sz="1200" dirty="0">
              <a:solidFill>
                <a:schemeClr val="tx1"/>
              </a:solidFill>
            </a:endParaRPr>
          </a:p>
          <a:p>
            <a:pPr marL="158750" indent="0" algn="r" rtl="1">
              <a:buNone/>
            </a:pPr>
            <a:r>
              <a:rPr lang="he-IL" sz="1200" dirty="0">
                <a:solidFill>
                  <a:schemeClr val="tx1"/>
                </a:solidFill>
              </a:rPr>
              <a:t>שלום</a:t>
            </a:r>
            <a:r>
              <a:rPr lang="he-IL" sz="1200" baseline="0" dirty="0">
                <a:solidFill>
                  <a:schemeClr val="tx1"/>
                </a:solidFill>
              </a:rPr>
              <a:t> תלמידים יקרים. </a:t>
            </a:r>
            <a:r>
              <a:rPr lang="he-IL" sz="1200" baseline="0" dirty="0" smtClean="0">
                <a:solidFill>
                  <a:schemeClr val="tx1"/>
                </a:solidFill>
              </a:rPr>
              <a:t>שמי שירה, אני שמחה שהצטרפתם אלי ללמוד יחד שיעור שפה. </a:t>
            </a:r>
            <a:endParaRPr lang="he-IL" sz="1200" baseline="0" dirty="0">
              <a:solidFill>
                <a:schemeClr val="tx1"/>
              </a:solidFill>
            </a:endParaRPr>
          </a:p>
          <a:p>
            <a:pPr marL="158750" indent="0" algn="r" rtl="1">
              <a:buNone/>
            </a:pPr>
            <a:r>
              <a:rPr lang="he-IL" sz="1200" b="1" dirty="0" smtClean="0">
                <a:solidFill>
                  <a:schemeClr val="dk1"/>
                </a:solidFill>
                <a:latin typeface="Alef"/>
                <a:ea typeface="Alef"/>
                <a:sym typeface="Alef"/>
              </a:rPr>
              <a:t>אז מה נלמד היום?  </a:t>
            </a:r>
            <a:r>
              <a:rPr lang="he-IL" sz="1200" b="1" baseline="0" dirty="0" smtClean="0">
                <a:solidFill>
                  <a:schemeClr val="dk1"/>
                </a:solidFill>
                <a:latin typeface="Alef"/>
                <a:ea typeface="Alef"/>
                <a:sym typeface="Alef"/>
              </a:rPr>
              <a:t>(קריאת השקופית)</a:t>
            </a:r>
            <a:endParaRPr lang="he-IL" sz="1200" b="1" baseline="0" dirty="0">
              <a:solidFill>
                <a:schemeClr val="dk1"/>
              </a:solidFill>
              <a:latin typeface="Alef"/>
              <a:ea typeface="Alef"/>
              <a:sym typeface="Alef"/>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a:t>
            </a:fld>
            <a:endParaRPr lang="en-IL"/>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baseline="0" dirty="0" smtClean="0"/>
              <a:t>מה עוד אנחנו לומדים על דמותו של הסוחר?</a:t>
            </a:r>
          </a:p>
          <a:p>
            <a:pPr algn="r"/>
            <a:r>
              <a:rPr lang="he-IL" b="1" baseline="0" dirty="0" smtClean="0"/>
              <a:t>קוראת את השקף</a:t>
            </a:r>
          </a:p>
          <a:p>
            <a:pPr algn="r"/>
            <a:r>
              <a:rPr lang="he-IL" baseline="0" dirty="0" smtClean="0"/>
              <a:t>מהדברים האלה אנו רואים בצורה מאד ברורה את דבקותו של הסוחר באמונת חכמים.</a:t>
            </a:r>
          </a:p>
          <a:p>
            <a:pPr algn="r"/>
            <a:endParaRPr lang="he-IL" baseline="0" dirty="0" smtClean="0"/>
          </a:p>
          <a:p>
            <a:pPr algn="r"/>
            <a:r>
              <a:rPr lang="he-IL" baseline="0" dirty="0" smtClean="0"/>
              <a:t>הוא יוצא לדרכו כדי לקרוא לעץ לבוא להעיד מבלי להרהר בדברים התמוהים שאמר לו הרב. </a:t>
            </a:r>
          </a:p>
          <a:p>
            <a:pPr algn="r"/>
            <a:r>
              <a:rPr lang="he-IL" baseline="0" dirty="0" smtClean="0"/>
              <a:t>אך בסופו של דבר הבינו הסוחר והאופה את כוונתו של הרב ואת המהלך החכם של המשפט. </a:t>
            </a:r>
            <a:endParaRPr lang="en-US" baseline="0" dirty="0" smtClean="0"/>
          </a:p>
          <a:p>
            <a:pPr algn="r"/>
            <a:endParaRPr lang="he-IL" baseline="0" dirty="0" smtClean="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28</a:t>
            </a:fld>
            <a:endParaRPr lang="en-IL"/>
          </a:p>
        </p:txBody>
      </p:sp>
    </p:spTree>
    <p:extLst>
      <p:ext uri="{BB962C8B-B14F-4D97-AF65-F5344CB8AC3E}">
        <p14:creationId xmlns:p14="http://schemas.microsoft.com/office/powerpoint/2010/main" val="240625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ילדים יקרים,</a:t>
            </a:r>
          </a:p>
          <a:p>
            <a:pPr algn="r"/>
            <a:r>
              <a:rPr lang="he-IL" baseline="0" dirty="0" smtClean="0"/>
              <a:t>בזמן שהסוחר יוצא לקרוא לעץ בוודאי עולות מחשבות, חששות ורגשות שונים אצל האופה, </a:t>
            </a:r>
          </a:p>
          <a:p>
            <a:pPr algn="r"/>
            <a:r>
              <a:rPr lang="he-IL" baseline="0" dirty="0" smtClean="0"/>
              <a:t> נסו לשער וכתבו דו שיח פנימי המתחולל בליבו של האופה כאשר הסוחר בדרכו אל העץ.</a:t>
            </a:r>
          </a:p>
          <a:p>
            <a:pPr algn="r"/>
            <a:r>
              <a:rPr lang="he-IL" baseline="0" dirty="0" smtClean="0"/>
              <a:t>כתבו את הדו שיח במחברתכם. </a:t>
            </a:r>
          </a:p>
          <a:p>
            <a:pPr algn="r"/>
            <a:r>
              <a:rPr lang="he-IL" baseline="0" dirty="0" smtClean="0"/>
              <a:t>אני ממתינה 5 דקות.</a:t>
            </a:r>
          </a:p>
          <a:p>
            <a:pPr algn="r"/>
            <a:r>
              <a:rPr lang="he-IL" baseline="0" dirty="0" smtClean="0"/>
              <a:t>אני בטוחה שכתבתם דו שיח נפלא ומעניין, כל הכבוד!</a:t>
            </a:r>
          </a:p>
          <a:p>
            <a:pPr algn="r"/>
            <a:r>
              <a:rPr lang="he-IL" baseline="0" dirty="0" smtClean="0"/>
              <a:t>כעת, נחזור לדמותו של הסוחר שיצא לדרכו לקרוא לעץ להעיד, מתוך אמונת חכמים תמימה, ונדגיש את המסר העולה מהסיפור </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29</a:t>
            </a:fld>
            <a:endParaRPr lang="en-IL"/>
          </a:p>
        </p:txBody>
      </p:sp>
    </p:spTree>
    <p:extLst>
      <p:ext uri="{BB962C8B-B14F-4D97-AF65-F5344CB8AC3E}">
        <p14:creationId xmlns:p14="http://schemas.microsoft.com/office/powerpoint/2010/main" val="3014783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baseline="0" dirty="0" smtClean="0"/>
              <a:t>קריאת השקופית</a:t>
            </a:r>
          </a:p>
          <a:p>
            <a:pPr algn="r"/>
            <a:r>
              <a:rPr lang="he-IL" baseline="0" dirty="0" smtClean="0"/>
              <a:t>התורה מצווה עלינו "ושמרת לעשות ככל אשר </a:t>
            </a:r>
            <a:r>
              <a:rPr lang="he-IL" baseline="0" dirty="0" err="1" smtClean="0"/>
              <a:t>יורוך</a:t>
            </a:r>
            <a:r>
              <a:rPr lang="he-IL" baseline="0" dirty="0" smtClean="0"/>
              <a:t>"-</a:t>
            </a:r>
          </a:p>
          <a:p>
            <a:pPr algn="r"/>
            <a:r>
              <a:rPr lang="he-IL" baseline="0" dirty="0" smtClean="0"/>
              <a:t>עלינו לשמוע בקולם של תלמידי החכמים.</a:t>
            </a:r>
          </a:p>
          <a:p>
            <a:pPr algn="r"/>
            <a:r>
              <a:rPr lang="he-IL" baseline="0" dirty="0" smtClean="0"/>
              <a:t>לעתים אנו לא מבינים למה אומרים לנו לעשות דבר זה או אחר, או שהדברים נראים לנו לא הגיוניים אך עלינו לעשות זאת ללא שאלות.</a:t>
            </a:r>
          </a:p>
          <a:p>
            <a:pPr algn="r"/>
            <a:endParaRPr lang="he-IL" baseline="0" dirty="0" smtClean="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30</a:t>
            </a:fld>
            <a:endParaRPr lang="en-IL"/>
          </a:p>
        </p:txBody>
      </p:sp>
    </p:spTree>
    <p:extLst>
      <p:ext uri="{BB962C8B-B14F-4D97-AF65-F5344CB8AC3E}">
        <p14:creationId xmlns:p14="http://schemas.microsoft.com/office/powerpoint/2010/main" val="818017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ילדים</a:t>
            </a:r>
            <a:r>
              <a:rPr lang="he-IL" baseline="0" dirty="0" smtClean="0"/>
              <a:t> יקרים,</a:t>
            </a:r>
          </a:p>
          <a:p>
            <a:pPr algn="r"/>
            <a:r>
              <a:rPr lang="he-IL" baseline="0" dirty="0" smtClean="0"/>
              <a:t>התבוננו בשקופית שלפניכם, אילו סימני פיסוק אנחנו פוגשים הרבה מאד במשך הסיפור? </a:t>
            </a:r>
            <a:r>
              <a:rPr lang="he-IL" b="1" baseline="0" dirty="0" smtClean="0"/>
              <a:t>המתנה חצי דקה</a:t>
            </a:r>
          </a:p>
          <a:p>
            <a:pPr algn="r"/>
            <a:r>
              <a:rPr lang="he-IL" baseline="0" dirty="0" smtClean="0"/>
              <a:t>נכון, אנחנו רואים הרבה את </a:t>
            </a:r>
            <a:r>
              <a:rPr lang="he-IL" baseline="0" dirty="0" err="1" smtClean="0"/>
              <a:t>המרכאות</a:t>
            </a:r>
            <a:r>
              <a:rPr lang="he-IL" baseline="0" dirty="0" smtClean="0"/>
              <a:t>, נקודתיים </a:t>
            </a:r>
            <a:r>
              <a:rPr lang="he-IL" baseline="0" dirty="0" err="1" smtClean="0"/>
              <a:t>וכו</a:t>
            </a:r>
            <a:r>
              <a:rPr lang="he-IL" baseline="0" dirty="0" smtClean="0"/>
              <a:t>'.</a:t>
            </a:r>
          </a:p>
          <a:p>
            <a:pPr algn="r"/>
            <a:r>
              <a:rPr lang="he-IL" baseline="0" dirty="0" smtClean="0"/>
              <a:t>מה זה אומר לנו?</a:t>
            </a:r>
          </a:p>
          <a:p>
            <a:pPr algn="r"/>
            <a:r>
              <a:rPr lang="he-IL" baseline="0" dirty="0" smtClean="0"/>
              <a:t>אלו סימנים שמאפיינים את הדיבור הישיר, ובד"כ נשתמש בהם בדו שיח.</a:t>
            </a:r>
          </a:p>
          <a:p>
            <a:pPr algn="r"/>
            <a:r>
              <a:rPr lang="he-IL" baseline="0" dirty="0" smtClean="0"/>
              <a:t>לאורך כל הסיפור יש לנו דו שיח – של הרב עם האופה, הרב עם הסוחר, דו שיח בין האופה לסוחר</a:t>
            </a:r>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smtClean="0"/>
              <a:t>סימני הפיסוק מסמנים לנו מי המדבר וגם באיזו נימה הדברים נאמרו.</a:t>
            </a:r>
          </a:p>
          <a:p>
            <a:pPr algn="r"/>
            <a:r>
              <a:rPr lang="he-IL" baseline="0" dirty="0" smtClean="0"/>
              <a:t>כעת, נעמיק יחד בכתוב ונדגיש מה בא לציין לנו סימן הקריאה</a:t>
            </a:r>
            <a:r>
              <a:rPr lang="he-IL" sz="1200" b="0" i="0" kern="1200" baseline="0" dirty="0" smtClean="0">
                <a:solidFill>
                  <a:schemeClr val="tx1"/>
                </a:solidFill>
                <a:effectLst/>
                <a:latin typeface="+mn-lt"/>
                <a:ea typeface="+mn-ea"/>
                <a:cs typeface="+mn-cs"/>
              </a:rPr>
              <a:t> בדברי האופה ובדברי הרב.</a:t>
            </a:r>
            <a:endParaRPr lang="he-IL" sz="1200" b="0" i="0" kern="1200" dirty="0" smtClean="0">
              <a:solidFill>
                <a:schemeClr val="tx1"/>
              </a:solidFill>
              <a:effectLst/>
              <a:latin typeface="+mn-lt"/>
              <a:ea typeface="+mn-ea"/>
              <a:cs typeface="+mn-cs"/>
            </a:endParaRPr>
          </a:p>
          <a:p>
            <a:pPr algn="r"/>
            <a:endParaRPr lang="en-US" baseline="0" dirty="0" smtClean="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31</a:t>
            </a:fld>
            <a:endParaRPr lang="en-IL"/>
          </a:p>
        </p:txBody>
      </p:sp>
    </p:spTree>
    <p:extLst>
      <p:ext uri="{BB962C8B-B14F-4D97-AF65-F5344CB8AC3E}">
        <p14:creationId xmlns:p14="http://schemas.microsoft.com/office/powerpoint/2010/main" val="3478204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b="1" baseline="0" dirty="0" smtClean="0"/>
              <a:t>קריאת השקופית.</a:t>
            </a:r>
          </a:p>
          <a:p>
            <a:pPr algn="r" rtl="1"/>
            <a:r>
              <a:rPr lang="he-IL" baseline="0" dirty="0" smtClean="0"/>
              <a:t>נוכל לשים לב לנקודה מעניינת, בזמן שהסוחר בדרכו אל העץ הרב והאופה נמצאים בחדר לבדם.</a:t>
            </a:r>
          </a:p>
          <a:p>
            <a:pPr algn="r" rtl="1"/>
            <a:r>
              <a:rPr lang="he-IL" sz="1200" b="0" i="0" kern="1200" dirty="0" smtClean="0">
                <a:solidFill>
                  <a:schemeClr val="tx1"/>
                </a:solidFill>
                <a:effectLst/>
                <a:latin typeface="+mn-lt"/>
                <a:ea typeface="+mn-ea"/>
                <a:cs typeface="+mn-cs"/>
              </a:rPr>
              <a:t>הרב בעצם יכול היה פשוט לגעור באופה ולדרוש ממנו שיחזיר את הכסף,</a:t>
            </a:r>
            <a:r>
              <a:rPr lang="he-IL" sz="1200" b="0" i="0" kern="1200" baseline="0" dirty="0" smtClean="0">
                <a:solidFill>
                  <a:schemeClr val="tx1"/>
                </a:solidFill>
                <a:effectLst/>
                <a:latin typeface="+mn-lt"/>
                <a:ea typeface="+mn-ea"/>
                <a:cs typeface="+mn-cs"/>
              </a:rPr>
              <a:t> </a:t>
            </a:r>
            <a:r>
              <a:rPr lang="he-IL" sz="1200" b="0" i="0" kern="1200" dirty="0" smtClean="0">
                <a:solidFill>
                  <a:schemeClr val="tx1"/>
                </a:solidFill>
                <a:effectLst/>
                <a:latin typeface="+mn-lt"/>
                <a:ea typeface="+mn-ea"/>
                <a:cs typeface="+mn-cs"/>
              </a:rPr>
              <a:t>אך</a:t>
            </a:r>
            <a:r>
              <a:rPr lang="he-IL" sz="1200" b="0" i="0" kern="1200" baseline="0" dirty="0" smtClean="0">
                <a:solidFill>
                  <a:schemeClr val="tx1"/>
                </a:solidFill>
                <a:effectLst/>
                <a:latin typeface="+mn-lt"/>
                <a:ea typeface="+mn-ea"/>
                <a:cs typeface="+mn-cs"/>
              </a:rPr>
              <a:t> אינו נוהג כך</a:t>
            </a:r>
            <a:r>
              <a:rPr lang="he-IL" sz="1200" b="0" i="0" kern="1200" dirty="0" smtClean="0">
                <a:solidFill>
                  <a:schemeClr val="tx1"/>
                </a:solidFill>
                <a:effectLst/>
                <a:latin typeface="+mn-lt"/>
                <a:ea typeface="+mn-ea"/>
                <a:cs typeface="+mn-cs"/>
              </a:rPr>
              <a:t>. הוא ממלמל לעצמו שהאיש</a:t>
            </a:r>
            <a:r>
              <a:rPr lang="he-IL" sz="1200" b="0" i="0" kern="1200" baseline="0" dirty="0" smtClean="0">
                <a:solidFill>
                  <a:schemeClr val="tx1"/>
                </a:solidFill>
                <a:effectLst/>
                <a:latin typeface="+mn-lt"/>
                <a:ea typeface="+mn-ea"/>
                <a:cs typeface="+mn-cs"/>
              </a:rPr>
              <a:t> בוודאי כבר הגיע אל העץ.</a:t>
            </a:r>
          </a:p>
          <a:p>
            <a:pPr algn="r" rtl="1"/>
            <a:r>
              <a:rPr lang="he-IL" sz="1200" b="0" i="0" kern="1200" dirty="0" smtClean="0">
                <a:solidFill>
                  <a:schemeClr val="tx1"/>
                </a:solidFill>
                <a:effectLst/>
                <a:latin typeface="+mn-lt"/>
                <a:ea typeface="+mn-ea"/>
                <a:cs typeface="+mn-cs"/>
              </a:rPr>
              <a:t>אך האופה עונה לו:</a:t>
            </a:r>
            <a:r>
              <a:rPr lang="he-IL" sz="1200" b="0" i="0" kern="1200" baseline="0" dirty="0" smtClean="0">
                <a:solidFill>
                  <a:schemeClr val="tx1"/>
                </a:solidFill>
                <a:effectLst/>
                <a:latin typeface="+mn-lt"/>
                <a:ea typeface="+mn-ea"/>
                <a:cs typeface="+mn-cs"/>
              </a:rPr>
              <a:t> "מה פתאום!" , </a:t>
            </a:r>
            <a:r>
              <a:rPr lang="he-IL" sz="1200" b="0" i="0" kern="1200" dirty="0" smtClean="0">
                <a:solidFill>
                  <a:schemeClr val="tx1"/>
                </a:solidFill>
                <a:effectLst/>
                <a:latin typeface="+mn-lt"/>
                <a:ea typeface="+mn-ea"/>
                <a:cs typeface="+mn-cs"/>
              </a:rPr>
              <a:t>מסימן</a:t>
            </a:r>
            <a:r>
              <a:rPr lang="he-IL" sz="1200" b="0" i="0" kern="1200" baseline="0" dirty="0" smtClean="0">
                <a:solidFill>
                  <a:schemeClr val="tx1"/>
                </a:solidFill>
                <a:effectLst/>
                <a:latin typeface="+mn-lt"/>
                <a:ea typeface="+mn-ea"/>
                <a:cs typeface="+mn-cs"/>
              </a:rPr>
              <a:t> הקריאה אחרי דבריו של האופה אנחנו יכולים להסיק שהוא ענה לרב מתוך ביטחון רב שהאיש עוד לא הגיע אל העץ.</a:t>
            </a:r>
          </a:p>
          <a:p>
            <a:pPr algn="r" rtl="1"/>
            <a:r>
              <a:rPr lang="he-IL" sz="1200" b="0" i="0" kern="1200" dirty="0" smtClean="0">
                <a:solidFill>
                  <a:schemeClr val="tx1"/>
                </a:solidFill>
                <a:effectLst/>
                <a:latin typeface="+mn-lt"/>
                <a:ea typeface="+mn-ea"/>
                <a:cs typeface="+mn-cs"/>
              </a:rPr>
              <a:t>אך</a:t>
            </a:r>
            <a:r>
              <a:rPr lang="he-IL" sz="1200" b="0" i="0" kern="1200" baseline="0" dirty="0" smtClean="0">
                <a:solidFill>
                  <a:schemeClr val="tx1"/>
                </a:solidFill>
                <a:effectLst/>
                <a:latin typeface="+mn-lt"/>
                <a:ea typeface="+mn-ea"/>
                <a:cs typeface="+mn-cs"/>
              </a:rPr>
              <a:t> </a:t>
            </a:r>
            <a:r>
              <a:rPr lang="he-IL" sz="1200" b="0" i="0" kern="1200" dirty="0" smtClean="0">
                <a:solidFill>
                  <a:schemeClr val="tx1"/>
                </a:solidFill>
                <a:effectLst/>
                <a:latin typeface="+mn-lt"/>
                <a:ea typeface="+mn-ea"/>
                <a:cs typeface="+mn-cs"/>
              </a:rPr>
              <a:t>בהמשך דבריו כבר אין סימן קריאה כי האופה מתחיל לאבד את הביטחון העצמי שלו..</a:t>
            </a:r>
          </a:p>
          <a:p>
            <a:pPr rtl="1"/>
            <a:r>
              <a:rPr lang="he-IL" sz="1200" b="0" i="0" kern="1200" dirty="0" smtClean="0">
                <a:solidFill>
                  <a:schemeClr val="tx1"/>
                </a:solidFill>
                <a:effectLst/>
                <a:latin typeface="+mn-lt"/>
                <a:ea typeface="+mn-ea"/>
                <a:cs typeface="+mn-cs"/>
              </a:rPr>
              <a:t>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32</a:t>
            </a:fld>
            <a:endParaRPr lang="en-IL"/>
          </a:p>
        </p:txBody>
      </p:sp>
    </p:spTree>
    <p:extLst>
      <p:ext uri="{BB962C8B-B14F-4D97-AF65-F5344CB8AC3E}">
        <p14:creationId xmlns:p14="http://schemas.microsoft.com/office/powerpoint/2010/main" val="4158587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b="0" i="0" kern="1200" dirty="0" smtClean="0">
                <a:solidFill>
                  <a:schemeClr val="tx1"/>
                </a:solidFill>
                <a:effectLst/>
                <a:latin typeface="+mn-lt"/>
                <a:ea typeface="+mn-ea"/>
                <a:cs typeface="+mn-cs"/>
              </a:rPr>
              <a:t>רואים כאן איך לאט, בחכמה ובשמירה על כבוד האופה, הרב גורם לו לאבד את ביטחונו</a:t>
            </a:r>
            <a:r>
              <a:rPr lang="he-IL" sz="1200" b="0" i="0" kern="1200" baseline="0" dirty="0" smtClean="0">
                <a:solidFill>
                  <a:schemeClr val="tx1"/>
                </a:solidFill>
                <a:effectLst/>
                <a:latin typeface="+mn-lt"/>
                <a:ea typeface="+mn-ea"/>
                <a:cs typeface="+mn-cs"/>
              </a:rPr>
              <a:t> ולהבין שהאמת יוצאת לאור.</a:t>
            </a:r>
            <a:endParaRPr lang="he-IL" sz="1200" b="0" i="0" kern="1200" dirty="0" smtClean="0">
              <a:solidFill>
                <a:schemeClr val="tx1"/>
              </a:solidFill>
              <a:effectLst/>
              <a:latin typeface="+mn-lt"/>
              <a:ea typeface="+mn-ea"/>
              <a:cs typeface="+mn-cs"/>
            </a:endParaRPr>
          </a:p>
          <a:p>
            <a:pPr algn="r" rtl="1"/>
            <a:r>
              <a:rPr lang="he-IL" sz="1200" b="0" i="0" kern="1200" dirty="0" smtClean="0">
                <a:solidFill>
                  <a:schemeClr val="tx1"/>
                </a:solidFill>
                <a:effectLst/>
                <a:latin typeface="+mn-lt"/>
                <a:ea typeface="+mn-ea"/>
                <a:cs typeface="+mn-cs"/>
              </a:rPr>
              <a:t> ואז כשהרב דורש ממנו להחזיר את הכסף, הוא לא מתנגד.</a:t>
            </a:r>
          </a:p>
          <a:p>
            <a:pPr algn="r"/>
            <a:r>
              <a:rPr lang="he-IL" baseline="0" dirty="0" smtClean="0"/>
              <a:t>מסימן הקריאה אחרי דברי הרב אנחנו רואים </a:t>
            </a:r>
          </a:p>
          <a:p>
            <a:pPr algn="r"/>
            <a:r>
              <a:rPr lang="he-IL" baseline="0" dirty="0" smtClean="0"/>
              <a:t> שיש כאן אמירה החלטית וחד משמעית שמבטאת את הפסיקה שלו, שהאופה אינו דובר אמת. </a:t>
            </a:r>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33</a:t>
            </a:fld>
            <a:endParaRPr lang="en-IL"/>
          </a:p>
        </p:txBody>
      </p:sp>
    </p:spTree>
    <p:extLst>
      <p:ext uri="{BB962C8B-B14F-4D97-AF65-F5344CB8AC3E}">
        <p14:creationId xmlns:p14="http://schemas.microsoft.com/office/powerpoint/2010/main" val="3833272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0" dirty="0" smtClean="0"/>
              <a:t>תלמידים יקרים, </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0" dirty="0" smtClean="0"/>
              <a:t>יש לנו משימה מאד מעניינת להמשך.</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0" dirty="0" smtClean="0"/>
              <a:t>אבל</a:t>
            </a:r>
            <a:r>
              <a:rPr lang="he-IL" b="0" baseline="0" dirty="0" smtClean="0"/>
              <a:t> לפני כן, נסיים ונסכם, </a:t>
            </a:r>
            <a:r>
              <a:rPr lang="he-IL" b="0" dirty="0" smtClean="0"/>
              <a:t>מה עשינו בשיעור? </a:t>
            </a:r>
            <a:r>
              <a:rPr lang="he-IL" b="1" dirty="0" smtClean="0"/>
              <a:t>(קריאת השקופית) </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dirty="0" smtClean="0"/>
              <a:t>משך </a:t>
            </a:r>
            <a:r>
              <a:rPr lang="he-IL" b="1" dirty="0"/>
              <a:t>השקף: עד </a:t>
            </a:r>
            <a:r>
              <a:rPr lang="he-IL" b="1" dirty="0" smtClean="0"/>
              <a:t>2</a:t>
            </a:r>
            <a:r>
              <a:rPr lang="he-IL" b="1" baseline="0" dirty="0" smtClean="0"/>
              <a:t> </a:t>
            </a:r>
            <a:r>
              <a:rPr lang="he-IL" b="1" dirty="0" smtClean="0"/>
              <a:t>דקות</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0" dirty="0" smtClean="0"/>
              <a:t>ונעבור למשימה שלנו....</a:t>
            </a:r>
            <a:endParaRPr lang="he-IL" b="0" dirty="0"/>
          </a:p>
          <a:p>
            <a:pPr marL="0" lvl="0" indent="0" algn="r" rtl="1">
              <a:spcBef>
                <a:spcPts val="0"/>
              </a:spcBef>
              <a:spcAft>
                <a:spcPts val="0"/>
              </a:spcAft>
              <a:buNone/>
            </a:pP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34</a:t>
            </a:fld>
            <a:endParaRPr lang="en-IL"/>
          </a:p>
        </p:txBody>
      </p:sp>
    </p:spTree>
    <p:extLst>
      <p:ext uri="{BB962C8B-B14F-4D97-AF65-F5344CB8AC3E}">
        <p14:creationId xmlns:p14="http://schemas.microsoft.com/office/powerpoint/2010/main" val="3339747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smtClean="0"/>
              <a:t>בסיפורנו האילן , הצומח שימש כעד במשפט. </a:t>
            </a:r>
          </a:p>
          <a:p>
            <a:pPr algn="r"/>
            <a:r>
              <a:rPr lang="he-IL" baseline="0" dirty="0" smtClean="0"/>
              <a:t>אנו רואים שלעתים דווקא דוממים או צומחים עדים לסיפורים מרתקים ומרגשים. לו רק יכלו לספר...</a:t>
            </a:r>
          </a:p>
          <a:p>
            <a:pPr algn="r"/>
            <a:r>
              <a:rPr lang="he-IL" baseline="0" dirty="0" smtClean="0"/>
              <a:t>התבוננו סביבכם , בחרו אחד מן הדוממים או הצומחים שבקרבת מקום וכתבו בשמו ומנקודת מבטו סיפור קצר.</a:t>
            </a:r>
          </a:p>
          <a:p>
            <a:pPr algn="r"/>
            <a:r>
              <a:rPr lang="he-IL" baseline="0" dirty="0" smtClean="0"/>
              <a:t>תוכלו להיעזר בהיגדים שבשקופית הבאה.</a:t>
            </a:r>
          </a:p>
          <a:p>
            <a:pPr algn="r"/>
            <a:endParaRPr lang="he-IL" baseline="0" dirty="0" smtClean="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35</a:t>
            </a:fld>
            <a:endParaRPr lang="en-IL"/>
          </a:p>
        </p:txBody>
      </p:sp>
    </p:spTree>
    <p:extLst>
      <p:ext uri="{BB962C8B-B14F-4D97-AF65-F5344CB8AC3E}">
        <p14:creationId xmlns:p14="http://schemas.microsoft.com/office/powerpoint/2010/main" val="3940264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dirty="0" smtClean="0"/>
              <a:t>תודה ילדים שהייתם איתי,</a:t>
            </a:r>
            <a:r>
              <a:rPr lang="he-IL" baseline="0" dirty="0" smtClean="0"/>
              <a:t> בהצלחה בהמשך.</a:t>
            </a:r>
            <a:endParaRPr lang="he-IL" dirty="0" smtClean="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36</a:t>
            </a:fld>
            <a:endParaRPr lang="en-IL"/>
          </a:p>
        </p:txBody>
      </p:sp>
    </p:spTree>
    <p:extLst>
      <p:ext uri="{BB962C8B-B14F-4D97-AF65-F5344CB8AC3E}">
        <p14:creationId xmlns:p14="http://schemas.microsoft.com/office/powerpoint/2010/main" val="560546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indent="0" algn="r" rtl="1">
              <a:buNone/>
            </a:pPr>
            <a:r>
              <a:rPr lang="he-IL" b="1" dirty="0" smtClean="0"/>
              <a:t>לפני</a:t>
            </a:r>
            <a:r>
              <a:rPr lang="he-IL" b="1" baseline="0" dirty="0" smtClean="0"/>
              <a:t> שנתחיל בשיעור בבקשה הצטיידו במחברת עברית ובכלי כתיבה.</a:t>
            </a:r>
          </a:p>
          <a:p>
            <a:pPr marL="158750" indent="0" algn="r" rtl="1">
              <a:buNone/>
            </a:pPr>
            <a:r>
              <a:rPr lang="he-IL" b="1" baseline="0" dirty="0" smtClean="0"/>
              <a:t>אמתין לכם דקה.</a:t>
            </a: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3</a:t>
            </a:fld>
            <a:endParaRPr lang="en-IL"/>
          </a:p>
        </p:txBody>
      </p:sp>
    </p:spTree>
    <p:extLst>
      <p:ext uri="{BB962C8B-B14F-4D97-AF65-F5344CB8AC3E}">
        <p14:creationId xmlns:p14="http://schemas.microsoft.com/office/powerpoint/2010/main" val="329300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dirty="0" smtClean="0"/>
              <a:t>לסיפור שלנו קוראים</a:t>
            </a:r>
            <a:r>
              <a:rPr lang="he-IL" b="0" baseline="0" dirty="0" smtClean="0"/>
              <a:t> "סודו של אילן", </a:t>
            </a:r>
            <a:r>
              <a:rPr lang="he-IL" b="0" dirty="0" smtClean="0"/>
              <a:t>בוודאי</a:t>
            </a:r>
            <a:r>
              <a:rPr lang="he-IL" b="0" baseline="0" dirty="0" smtClean="0"/>
              <a:t> </a:t>
            </a:r>
            <a:r>
              <a:rPr lang="he-IL" b="0" baseline="0" dirty="0"/>
              <a:t>הכותרת מעלה לכם תהיות רבות, </a:t>
            </a:r>
            <a:r>
              <a:rPr lang="he-IL" b="0" dirty="0"/>
              <a:t>כתבו במחברתכם</a:t>
            </a:r>
            <a:r>
              <a:rPr lang="he-IL" b="0" baseline="0" dirty="0"/>
              <a:t> את השאלות שעולות לכם בעקבות הכותרת</a:t>
            </a:r>
          </a:p>
          <a:p>
            <a:pPr marL="0" lvl="0" indent="0" algn="r" rtl="1">
              <a:spcBef>
                <a:spcPts val="0"/>
              </a:spcBef>
              <a:spcAft>
                <a:spcPts val="0"/>
              </a:spcAft>
              <a:buNone/>
            </a:pPr>
            <a:r>
              <a:rPr lang="he-IL" b="1" baseline="0" dirty="0"/>
              <a:t>אני </a:t>
            </a:r>
            <a:r>
              <a:rPr lang="he-IL" b="1" baseline="0" dirty="0" smtClean="0"/>
              <a:t>ממתינה דקה.</a:t>
            </a:r>
          </a:p>
          <a:p>
            <a:pPr marL="0" lvl="0" indent="0" algn="r" rtl="1">
              <a:spcBef>
                <a:spcPts val="0"/>
              </a:spcBef>
              <a:spcAft>
                <a:spcPts val="0"/>
              </a:spcAft>
              <a:buNone/>
            </a:pPr>
            <a:r>
              <a:rPr lang="he-IL" b="0" baseline="0" dirty="0" smtClean="0"/>
              <a:t>ילדים </a:t>
            </a:r>
            <a:r>
              <a:rPr lang="he-IL" b="0" baseline="0" dirty="0"/>
              <a:t>יקרים,</a:t>
            </a:r>
          </a:p>
          <a:p>
            <a:pPr marL="0" lvl="0" indent="0" algn="r" rtl="1">
              <a:spcBef>
                <a:spcPts val="0"/>
              </a:spcBef>
              <a:spcAft>
                <a:spcPts val="0"/>
              </a:spcAft>
              <a:buNone/>
            </a:pPr>
            <a:r>
              <a:rPr lang="he-IL" b="0" baseline="0" dirty="0"/>
              <a:t>אינני יכולה לדעת/ לשמוע את השאלות שכתבתם אבל אני יכולה לנחש-</a:t>
            </a:r>
          </a:p>
          <a:p>
            <a:pPr marL="0" lvl="0" indent="0" algn="r" rtl="1">
              <a:spcBef>
                <a:spcPts val="0"/>
              </a:spcBef>
              <a:spcAft>
                <a:spcPts val="0"/>
              </a:spcAft>
              <a:buNone/>
            </a:pPr>
            <a:endParaRPr lang="he-IL" b="1" baseline="0" dirty="0"/>
          </a:p>
          <a:p>
            <a:pPr marL="0" lvl="0" indent="0" algn="r" rtl="1">
              <a:spcBef>
                <a:spcPts val="0"/>
              </a:spcBef>
              <a:spcAft>
                <a:spcPts val="0"/>
              </a:spcAft>
              <a:buNone/>
            </a:pPr>
            <a:endParaRPr lang="he-IL" b="1" dirty="0"/>
          </a:p>
          <a:p>
            <a:pPr marL="0" lvl="0" indent="0" algn="r" rtl="1">
              <a:spcBef>
                <a:spcPts val="0"/>
              </a:spcBef>
              <a:spcAft>
                <a:spcPts val="0"/>
              </a:spcAft>
              <a:buNone/>
            </a:pPr>
            <a:endParaRPr lang="he-IL" dirty="0">
              <a:solidFill>
                <a:srgbClr val="FF0000"/>
              </a:solidFill>
            </a:endParaRPr>
          </a:p>
          <a:p>
            <a:pPr marL="0" lvl="0" indent="0" algn="l" rtl="0">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4</a:t>
            </a:fld>
            <a:endParaRPr lang="en-IL"/>
          </a:p>
        </p:txBody>
      </p:sp>
    </p:spTree>
    <p:extLst>
      <p:ext uri="{BB962C8B-B14F-4D97-AF65-F5344CB8AC3E}">
        <p14:creationId xmlns:p14="http://schemas.microsoft.com/office/powerpoint/2010/main" val="476133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0" baseline="0" dirty="0" smtClean="0"/>
              <a:t>אולי </a:t>
            </a:r>
            <a:r>
              <a:rPr lang="he-IL" b="0" baseline="0" dirty="0"/>
              <a:t>שאלתם : איך יכול להיות סוד לעץ?  איזה </a:t>
            </a:r>
            <a:r>
              <a:rPr lang="he-IL" b="0" baseline="0" dirty="0" smtClean="0"/>
              <a:t>סוד בכלל </a:t>
            </a:r>
            <a:r>
              <a:rPr lang="he-IL" b="0" baseline="0" dirty="0"/>
              <a:t>יכול להיות לו ? היכן העץ הזה נמצא? האם גם לדוממים/ צומחים יכולים להיות סודות? </a:t>
            </a:r>
            <a:endParaRPr lang="he-IL" b="0" baseline="0" dirty="0" smtClean="0"/>
          </a:p>
          <a:p>
            <a:pPr marL="0" lvl="0" indent="0" algn="r" rtl="1">
              <a:spcBef>
                <a:spcPts val="0"/>
              </a:spcBef>
              <a:spcAft>
                <a:spcPts val="0"/>
              </a:spcAft>
              <a:buNone/>
            </a:pPr>
            <a:endParaRPr lang="he-IL" b="0" baseline="0" dirty="0"/>
          </a:p>
          <a:p>
            <a:pPr marL="0" lvl="0" indent="0" algn="r" rtl="1">
              <a:spcBef>
                <a:spcPts val="0"/>
              </a:spcBef>
              <a:spcAft>
                <a:spcPts val="0"/>
              </a:spcAft>
              <a:buNone/>
            </a:pPr>
            <a:r>
              <a:rPr lang="he-IL" b="0" baseline="0" dirty="0"/>
              <a:t>בואו נקרא יחד את </a:t>
            </a:r>
            <a:r>
              <a:rPr lang="he-IL" b="0" baseline="0" dirty="0" smtClean="0"/>
              <a:t>הסיפור שלנו </a:t>
            </a:r>
          </a:p>
          <a:p>
            <a:pPr marL="0" lvl="0" indent="0" algn="r" rtl="1">
              <a:spcBef>
                <a:spcPts val="0"/>
              </a:spcBef>
              <a:spcAft>
                <a:spcPts val="0"/>
              </a:spcAft>
              <a:buNone/>
            </a:pPr>
            <a:r>
              <a:rPr lang="he-IL" b="0" baseline="0" dirty="0" smtClean="0"/>
              <a:t>שמדבר על ר חיים בן עטר- "האור החיים הקדוש", </a:t>
            </a:r>
          </a:p>
          <a:p>
            <a:pPr marL="0" lvl="0" indent="0" algn="r" rtl="1">
              <a:spcBef>
                <a:spcPts val="0"/>
              </a:spcBef>
              <a:spcAft>
                <a:spcPts val="0"/>
              </a:spcAft>
              <a:buNone/>
            </a:pPr>
            <a:r>
              <a:rPr lang="he-IL" b="0" baseline="0" dirty="0" smtClean="0"/>
              <a:t>בסיפור נראה את גדולתו וחוכמתו  וגם נקבל תשובות על השאלות ששאלנו.</a:t>
            </a:r>
            <a:endParaRPr lang="he-IL" b="0" baseline="0" dirty="0"/>
          </a:p>
          <a:p>
            <a:pPr marL="0" lvl="0" indent="0" algn="r" rtl="1">
              <a:spcBef>
                <a:spcPts val="0"/>
              </a:spcBef>
              <a:spcAft>
                <a:spcPts val="0"/>
              </a:spcAft>
              <a:buNone/>
            </a:pPr>
            <a:endParaRPr lang="he-IL" b="1" baseline="0" dirty="0"/>
          </a:p>
          <a:p>
            <a:pPr marL="0" lvl="0" indent="0" algn="r" rtl="1">
              <a:spcBef>
                <a:spcPts val="0"/>
              </a:spcBef>
              <a:spcAft>
                <a:spcPts val="0"/>
              </a:spcAft>
              <a:buNone/>
            </a:pPr>
            <a:endParaRPr lang="he-IL" b="1" dirty="0"/>
          </a:p>
          <a:p>
            <a:pPr marL="0" lvl="0" indent="0" algn="r" rtl="1">
              <a:spcBef>
                <a:spcPts val="0"/>
              </a:spcBef>
              <a:spcAft>
                <a:spcPts val="0"/>
              </a:spcAft>
              <a:buNone/>
            </a:pPr>
            <a:endParaRPr lang="he-IL" dirty="0">
              <a:solidFill>
                <a:srgbClr val="FF0000"/>
              </a:solidFill>
            </a:endParaRPr>
          </a:p>
          <a:p>
            <a:pPr marL="0" lvl="0" indent="0" algn="l" rtl="0">
              <a:spcBef>
                <a:spcPts val="0"/>
              </a:spcBef>
              <a:spcAft>
                <a:spcPts val="0"/>
              </a:spcAft>
              <a:buNone/>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5</a:t>
            </a:fld>
            <a:endParaRPr lang="en-IL"/>
          </a:p>
        </p:txBody>
      </p:sp>
    </p:spTree>
    <p:extLst>
      <p:ext uri="{BB962C8B-B14F-4D97-AF65-F5344CB8AC3E}">
        <p14:creationId xmlns:p14="http://schemas.microsoft.com/office/powerpoint/2010/main" val="546531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smtClean="0"/>
              <a:t>קוראת את הסיפור</a:t>
            </a:r>
            <a:endParaRPr lang="he-IL" b="1"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6</a:t>
            </a:fld>
            <a:endParaRPr lang="en-IL"/>
          </a:p>
        </p:txBody>
      </p:sp>
    </p:spTree>
    <p:extLst>
      <p:ext uri="{BB962C8B-B14F-4D97-AF65-F5344CB8AC3E}">
        <p14:creationId xmlns:p14="http://schemas.microsoft.com/office/powerpoint/2010/main" val="3197381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נעצור</a:t>
            </a:r>
            <a:r>
              <a:rPr lang="he-IL" baseline="0" dirty="0" smtClean="0"/>
              <a:t> רגע ונחשוב- </a:t>
            </a:r>
            <a:r>
              <a:rPr lang="he-IL" dirty="0" smtClean="0"/>
              <a:t>כיצד</a:t>
            </a:r>
            <a:r>
              <a:rPr lang="he-IL" baseline="0" dirty="0" smtClean="0"/>
              <a:t> </a:t>
            </a:r>
            <a:r>
              <a:rPr lang="he-IL" baseline="0" dirty="0"/>
              <a:t>לדעתכם העץ, </a:t>
            </a:r>
            <a:r>
              <a:rPr lang="he-IL" baseline="0" dirty="0" smtClean="0"/>
              <a:t>הצומח </a:t>
            </a:r>
            <a:r>
              <a:rPr lang="he-IL" baseline="0" dirty="0"/>
              <a:t>יכול לשמש כעד במשפט?</a:t>
            </a:r>
          </a:p>
          <a:p>
            <a:pPr algn="r"/>
            <a:r>
              <a:rPr lang="he-IL" baseline="0" dirty="0" smtClean="0"/>
              <a:t>מה כוונתו של הרב בבקשה הזו? האם באמת מתכוון </a:t>
            </a:r>
            <a:r>
              <a:rPr lang="he-IL" baseline="0" dirty="0"/>
              <a:t>שהעץ יגיע אליו ויעיד</a:t>
            </a:r>
            <a:r>
              <a:rPr lang="he-IL" baseline="0" dirty="0" smtClean="0"/>
              <a:t>? </a:t>
            </a:r>
          </a:p>
          <a:p>
            <a:pPr algn="r"/>
            <a:r>
              <a:rPr lang="he-IL" baseline="0" dirty="0" smtClean="0"/>
              <a:t>נמשיך בסיפור ונראה כיצד העץ משמש כעד.</a:t>
            </a:r>
            <a:endParaRPr lang="en-US" baseline="0" dirty="0" smtClean="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9</a:t>
            </a:fld>
            <a:endParaRPr lang="en-IL"/>
          </a:p>
        </p:txBody>
      </p:sp>
    </p:spTree>
    <p:extLst>
      <p:ext uri="{BB962C8B-B14F-4D97-AF65-F5344CB8AC3E}">
        <p14:creationId xmlns:p14="http://schemas.microsoft.com/office/powerpoint/2010/main" val="367210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ילדים יקרים</a:t>
            </a:r>
            <a:r>
              <a:rPr lang="he-IL" dirty="0" smtClean="0"/>
              <a:t>,</a:t>
            </a:r>
          </a:p>
          <a:p>
            <a:pPr algn="r"/>
            <a:r>
              <a:rPr lang="he-IL" dirty="0" smtClean="0"/>
              <a:t>אנחנו רואים שהרב דורש מהאופה להחזיר את הכסף... </a:t>
            </a:r>
          </a:p>
          <a:p>
            <a:pPr algn="r"/>
            <a:r>
              <a:rPr lang="he-IL" dirty="0" smtClean="0"/>
              <a:t>אני </a:t>
            </a:r>
            <a:r>
              <a:rPr lang="he-IL" dirty="0"/>
              <a:t>בטוחה שגם אתם מופתעים, </a:t>
            </a:r>
            <a:r>
              <a:rPr lang="he-IL" dirty="0" smtClean="0"/>
              <a:t>מה</a:t>
            </a:r>
            <a:r>
              <a:rPr lang="he-IL" baseline="0" dirty="0" smtClean="0"/>
              <a:t> השתנה? </a:t>
            </a:r>
            <a:r>
              <a:rPr lang="he-IL" dirty="0" smtClean="0"/>
              <a:t>כיצד </a:t>
            </a:r>
            <a:r>
              <a:rPr lang="he-IL" dirty="0"/>
              <a:t>לדעתכם</a:t>
            </a:r>
            <a:r>
              <a:rPr lang="he-IL" baseline="0" dirty="0"/>
              <a:t> הבין הרב שהאופה אינו דובר </a:t>
            </a:r>
            <a:r>
              <a:rPr lang="he-IL" baseline="0" dirty="0" smtClean="0"/>
              <a:t>אמת?</a:t>
            </a:r>
          </a:p>
          <a:p>
            <a:pPr algn="r"/>
            <a:endParaRPr lang="he-IL" baseline="0" dirty="0" smtClean="0"/>
          </a:p>
          <a:p>
            <a:pPr algn="r"/>
            <a:r>
              <a:rPr lang="he-IL" baseline="0" dirty="0" smtClean="0"/>
              <a:t>בואו נמשיך בסיפור..</a:t>
            </a:r>
            <a:endParaRPr lang="he-IL" baseline="0" dirty="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11</a:t>
            </a:fld>
            <a:endParaRPr lang="en-IL"/>
          </a:p>
        </p:txBody>
      </p:sp>
    </p:spTree>
    <p:extLst>
      <p:ext uri="{BB962C8B-B14F-4D97-AF65-F5344CB8AC3E}">
        <p14:creationId xmlns:p14="http://schemas.microsoft.com/office/powerpoint/2010/main" val="3265555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אחרי הקריאה,</a:t>
            </a:r>
            <a:r>
              <a:rPr lang="he-IL" baseline="0" dirty="0" smtClean="0"/>
              <a:t> המורה עוצרת מספר שניות ושואלת: סיפור מדהים, נכון?</a:t>
            </a:r>
          </a:p>
          <a:p>
            <a:pPr algn="r"/>
            <a:r>
              <a:rPr lang="he-IL" baseline="0" dirty="0" smtClean="0"/>
              <a:t>איזו חכמה וגדלות אנחנו רואים אצל רבנו חיים בן עטר.</a:t>
            </a:r>
            <a:endParaRPr lang="he-IL" dirty="0" smtClean="0"/>
          </a:p>
        </p:txBody>
      </p:sp>
      <p:sp>
        <p:nvSpPr>
          <p:cNvPr id="4" name="מציין מיקום של מספר שקופית 3"/>
          <p:cNvSpPr>
            <a:spLocks noGrp="1"/>
          </p:cNvSpPr>
          <p:nvPr>
            <p:ph type="sldNum" sz="quarter" idx="10"/>
          </p:nvPr>
        </p:nvSpPr>
        <p:spPr/>
        <p:txBody>
          <a:bodyPr/>
          <a:lstStyle/>
          <a:p>
            <a:fld id="{03F965BA-DA3B-EB42-8F73-FDBE27A0A657}" type="slidenum">
              <a:rPr lang="en-IL" smtClean="0"/>
              <a:t>13</a:t>
            </a:fld>
            <a:endParaRPr lang="en-IL"/>
          </a:p>
        </p:txBody>
      </p:sp>
    </p:spTree>
    <p:extLst>
      <p:ext uri="{BB962C8B-B14F-4D97-AF65-F5344CB8AC3E}">
        <p14:creationId xmlns:p14="http://schemas.microsoft.com/office/powerpoint/2010/main" val="2980321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en-IL"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en-IL"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en-IL"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en-IL"/>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en-IL"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en-IL"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en-IL"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en-IL"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מדינת ישראל</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2236163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1" name="Picture 20">
            <a:extLst>
              <a:ext uri="{FF2B5EF4-FFF2-40B4-BE49-F238E27FC236}">
                <a16:creationId xmlns:a16="http://schemas.microsoft.com/office/drawing/2014/main" id="{5A307165-DA22-2E48-AE86-B78F4110AE5D}"/>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5" name="Straight Connector 24">
            <a:extLst>
              <a:ext uri="{FF2B5EF4-FFF2-40B4-BE49-F238E27FC236}">
                <a16:creationId xmlns:a16="http://schemas.microsoft.com/office/drawing/2014/main" id="{3613B3B1-726C-944F-8CAD-1F3AF7A7034B}"/>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0F5DAFE-647E-5C47-B77A-42DA94152FF1}"/>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7" name="Straight Connector 26">
            <a:extLst>
              <a:ext uri="{FF2B5EF4-FFF2-40B4-BE49-F238E27FC236}">
                <a16:creationId xmlns:a16="http://schemas.microsoft.com/office/drawing/2014/main" id="{7F22374B-CE66-F844-8273-BE66100E5DC3}"/>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8A16B6-C317-B44B-A5BB-C2442F733613}"/>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 name="Group 28">
            <a:extLst>
              <a:ext uri="{FF2B5EF4-FFF2-40B4-BE49-F238E27FC236}">
                <a16:creationId xmlns:a16="http://schemas.microsoft.com/office/drawing/2014/main" id="{30160307-BF93-B642-B885-52C1AEE617F6}"/>
              </a:ext>
            </a:extLst>
          </p:cNvPr>
          <p:cNvGrpSpPr/>
          <p:nvPr userDrawn="1"/>
        </p:nvGrpSpPr>
        <p:grpSpPr>
          <a:xfrm>
            <a:off x="-110840" y="110839"/>
            <a:ext cx="1530097" cy="1525930"/>
            <a:chOff x="8374611" y="4283110"/>
            <a:chExt cx="2300578" cy="2294314"/>
          </a:xfrm>
        </p:grpSpPr>
        <p:pic>
          <p:nvPicPr>
            <p:cNvPr id="30" name="Picture 29">
              <a:extLst>
                <a:ext uri="{FF2B5EF4-FFF2-40B4-BE49-F238E27FC236}">
                  <a16:creationId xmlns:a16="http://schemas.microsoft.com/office/drawing/2014/main" id="{F98B7E2E-690A-B74F-A361-DB3C1398C223}"/>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1" name="Rectangle 30">
              <a:extLst>
                <a:ext uri="{FF2B5EF4-FFF2-40B4-BE49-F238E27FC236}">
                  <a16:creationId xmlns:a16="http://schemas.microsoft.com/office/drawing/2014/main" id="{23D367D3-E2A8-4A4A-953D-E858CA461A7D}"/>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
        <p:nvSpPr>
          <p:cNvPr id="32" name="TextBox 31">
            <a:extLst>
              <a:ext uri="{FF2B5EF4-FFF2-40B4-BE49-F238E27FC236}">
                <a16:creationId xmlns:a16="http://schemas.microsoft.com/office/drawing/2014/main" id="{CCF59D4F-A27F-1C45-8148-635F8893C9C9}"/>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ea typeface="Open Sans" panose="020B060603050402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730459D7-20E2-3642-98A9-F8CB285E36CD}"/>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Rectangle 33">
            <a:extLst>
              <a:ext uri="{FF2B5EF4-FFF2-40B4-BE49-F238E27FC236}">
                <a16:creationId xmlns:a16="http://schemas.microsoft.com/office/drawing/2014/main" id="{2247E01A-4A09-7641-BB58-BBF9194A53AE}"/>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35" name="Rectangle 34">
            <a:extLst>
              <a:ext uri="{FF2B5EF4-FFF2-40B4-BE49-F238E27FC236}">
                <a16:creationId xmlns:a16="http://schemas.microsoft.com/office/drawing/2014/main" id="{9C4295D9-D842-7B4A-8FAF-A7CB7DC8D8DD}"/>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6" name="TextBox 15">
            <a:extLst>
              <a:ext uri="{FF2B5EF4-FFF2-40B4-BE49-F238E27FC236}">
                <a16:creationId xmlns:a16="http://schemas.microsoft.com/office/drawing/2014/main" id="{F1286E97-B4B5-7A44-BA99-EFC8C200D63F}"/>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x-none"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941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en-IL"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6122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en-IL"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en-IL"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en-IL"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6" r:id="rId17"/>
    <p:sldLayoutId id="2147483677" r:id="rId18"/>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8.jp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8.jp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smtClean="0"/>
              <a:t>מערכת שיעורים למגזר החרדי</a:t>
            </a:r>
            <a:endParaRPr lang="he-IL" sz="3200" b="1" dirty="0"/>
          </a:p>
        </p:txBody>
      </p:sp>
      <p:sp>
        <p:nvSpPr>
          <p:cNvPr id="239" name="Google Shape;239;p5"/>
          <p:cNvSpPr txBox="1">
            <a:spLocks noGrp="1"/>
          </p:cNvSpPr>
          <p:nvPr>
            <p:ph type="body" sz="quarter" idx="16"/>
          </p:nvPr>
        </p:nvSpPr>
        <p:spPr>
          <a:xfrm>
            <a:off x="2149368" y="4469272"/>
            <a:ext cx="6704545" cy="411774"/>
          </a:xfrm>
        </p:spPr>
        <p:txBody>
          <a:bodyPr/>
          <a:lstStyle/>
          <a:p>
            <a:pPr lvl="0"/>
            <a:r>
              <a:rPr lang="he-IL" dirty="0">
                <a:latin typeface="+mn-lt"/>
              </a:rPr>
              <a:t>נושא השיעור</a:t>
            </a:r>
            <a:r>
              <a:rPr lang="he-IL" dirty="0" smtClean="0">
                <a:latin typeface="+mn-lt"/>
              </a:rPr>
              <a:t>: הסיפור- "סודו של אילן"</a:t>
            </a:r>
            <a:endParaRPr lang="he-IL" dirty="0">
              <a:latin typeface="+mn-lt"/>
            </a:endParaRPr>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149368" y="5095402"/>
            <a:ext cx="6704013" cy="385860"/>
          </a:xfrm>
        </p:spPr>
        <p:txBody>
          <a:bodyPr>
            <a:noAutofit/>
          </a:bodyPr>
          <a:lstStyle/>
          <a:p>
            <a:r>
              <a:rPr lang="he-IL" dirty="0">
                <a:latin typeface="+mn-lt"/>
                <a:sym typeface="Calibri"/>
              </a:rPr>
              <a:t>עם המורה</a:t>
            </a:r>
            <a:r>
              <a:rPr lang="he-IL" dirty="0" smtClean="0">
                <a:latin typeface="+mn-lt"/>
                <a:sym typeface="Calibri"/>
              </a:rPr>
              <a:t>: שירה פוליטי </a:t>
            </a:r>
            <a:endParaRPr lang="he-IL" dirty="0" smtClean="0">
              <a:latin typeface="+mn-lt"/>
              <a:sym typeface="Calibri"/>
            </a:endParaRPr>
          </a:p>
          <a:p>
            <a:r>
              <a:rPr lang="he-IL" sz="2400" dirty="0" smtClean="0">
                <a:latin typeface="+mn-lt"/>
                <a:sym typeface="Calibri"/>
              </a:rPr>
              <a:t>כתיבה: ברוך וולנר, שירה פוליטי</a:t>
            </a:r>
            <a:endParaRPr lang="he-IL" sz="2400" dirty="0">
              <a:latin typeface="+mn-lt"/>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
                <a:srgbClr val="FB2265"/>
              </a:buClr>
              <a:buSzTx/>
              <a:buFontTx/>
              <a:buNone/>
              <a:tabLst/>
              <a:defRPr/>
            </a:pPr>
            <a:r>
              <a:rPr kumimoji="0" lang="he-IL" sz="5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שיעור </a:t>
            </a:r>
            <a:r>
              <a:rPr lang="he-IL" dirty="0" smtClean="0">
                <a:solidFill>
                  <a:srgbClr val="FFFFFF"/>
                </a:solidFill>
              </a:rPr>
              <a:t>שפה</a:t>
            </a:r>
            <a:r>
              <a:rPr kumimoji="0" lang="he-IL" sz="5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לכיתה </a:t>
            </a:r>
            <a:r>
              <a:rPr lang="he-IL" dirty="0" smtClean="0">
                <a:solidFill>
                  <a:srgbClr val="FFFFFF"/>
                </a:solidFill>
              </a:rPr>
              <a:t>ד'</a:t>
            </a:r>
            <a:endParaRPr kumimoji="0" lang="he-IL" sz="5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7940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1530958" y="1928813"/>
            <a:ext cx="9572625" cy="3844925"/>
          </a:xfrm>
        </p:spPr>
        <p:txBody>
          <a:bodyPr/>
          <a:lstStyle/>
          <a:p>
            <a:pPr algn="r"/>
            <a:r>
              <a:rPr lang="he-IL" dirty="0"/>
              <a:t>הסוחר ידע שרבי חיים הוא חכם מאוד, ויצא לדרכו בלי להרהר בדברים, ואילו האופה נשאר לחכות לו. כעבור רגע מלמל הרב לעצמו כבדרך אגב: "האיש שלנו בוודאי כבר הגיע אל העץ." "מה פתאום!" קרא האופה, "עדיין רחוק הוא. העץ נמצא הרחק מכאן."</a:t>
            </a:r>
          </a:p>
        </p:txBody>
      </p:sp>
      <p:pic>
        <p:nvPicPr>
          <p:cNvPr id="5" name="תמונה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1710" r="31368" b="83077"/>
          <a:stretch/>
        </p:blipFill>
        <p:spPr>
          <a:xfrm>
            <a:off x="983112" y="3921369"/>
            <a:ext cx="2839116" cy="2602523"/>
          </a:xfrm>
          <a:prstGeom prst="rect">
            <a:avLst/>
          </a:prstGeom>
        </p:spPr>
      </p:pic>
    </p:spTree>
    <p:extLst>
      <p:ext uri="{BB962C8B-B14F-4D97-AF65-F5344CB8AC3E}">
        <p14:creationId xmlns:p14="http://schemas.microsoft.com/office/powerpoint/2010/main" val="13608661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p:txBody>
          <a:bodyPr/>
          <a:lstStyle/>
          <a:p>
            <a:pPr algn="r"/>
            <a:r>
              <a:rPr lang="he-IL" dirty="0"/>
              <a:t>לאחר זמן מה פנה הרב אל האופה ושאלֹו: "האם אתה חושב שהסוחר כבר הגיע אל עץ האלון?" "כן", הייתה התשובה, "עכשיו בוודאי הוא הגיע לשם." העביר רבי חיים ידו על זקנו ואמר: "קום והשב לסוחר את כספו!"</a:t>
            </a:r>
          </a:p>
        </p:txBody>
      </p:sp>
    </p:spTree>
    <p:extLst>
      <p:ext uri="{BB962C8B-B14F-4D97-AF65-F5344CB8AC3E}">
        <p14:creationId xmlns:p14="http://schemas.microsoft.com/office/powerpoint/2010/main" val="39135761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p:txBody>
          <a:bodyPr/>
          <a:lstStyle/>
          <a:p>
            <a:pPr algn="r"/>
            <a:r>
              <a:rPr lang="he-IL" dirty="0"/>
              <a:t>כשראה את הבעת הפליאה על פני האופה, הוסיף ואמר: "אתה אמרת שלא היית כלל ביער. עם זאת, כאשר שאלתי אותך אם הסוחר שתובע אותך כבר הגיע אל עץ האלון, ידעת לענות על שאלתי. אם לא קיבלתָ ממנו כסף מתחת לעץ, מניין </a:t>
            </a:r>
            <a:r>
              <a:rPr lang="he-IL" dirty="0" smtClean="0"/>
              <a:t>לךָ </a:t>
            </a:r>
            <a:r>
              <a:rPr lang="he-IL" dirty="0"/>
              <a:t>מקומו של העץ?"</a:t>
            </a:r>
          </a:p>
        </p:txBody>
      </p:sp>
    </p:spTree>
    <p:extLst>
      <p:ext uri="{BB962C8B-B14F-4D97-AF65-F5344CB8AC3E}">
        <p14:creationId xmlns:p14="http://schemas.microsoft.com/office/powerpoint/2010/main" val="33475740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p:txBody>
          <a:bodyPr/>
          <a:lstStyle/>
          <a:p>
            <a:endParaRPr lang="he-IL" dirty="0"/>
          </a:p>
          <a:p>
            <a:pPr algn="r"/>
            <a:r>
              <a:rPr lang="he-IL" dirty="0"/>
              <a:t>הרכין האופה את ראשו מבושה, והשיב את הכסף </a:t>
            </a:r>
            <a:r>
              <a:rPr lang="he-IL" dirty="0" smtClean="0"/>
              <a:t>לִבעליו</a:t>
            </a:r>
            <a:r>
              <a:rPr lang="he-IL" dirty="0"/>
              <a:t>. וכך, אחרי ככלות הכול היה העץ עֵד במשפט אפילו בלי לזוז ממקומו, והצדק נעשה.</a:t>
            </a:r>
          </a:p>
        </p:txBody>
      </p:sp>
    </p:spTree>
    <p:extLst>
      <p:ext uri="{BB962C8B-B14F-4D97-AF65-F5344CB8AC3E}">
        <p14:creationId xmlns:p14="http://schemas.microsoft.com/office/powerpoint/2010/main" val="2120406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ln>
            <a:solidFill>
              <a:schemeClr val="accent3"/>
            </a:solidFill>
          </a:ln>
        </p:spPr>
        <p:txBody>
          <a:bodyPr/>
          <a:lstStyle/>
          <a:p>
            <a:r>
              <a:rPr lang="he-IL" dirty="0" smtClean="0"/>
              <a:t>מה אנחנו כבר יודעים?</a:t>
            </a:r>
            <a:endParaRPr lang="he-IL" dirty="0"/>
          </a:p>
        </p:txBody>
      </p:sp>
      <p:sp>
        <p:nvSpPr>
          <p:cNvPr id="3" name="מציין מיקום טקסט 2"/>
          <p:cNvSpPr>
            <a:spLocks noGrp="1"/>
          </p:cNvSpPr>
          <p:nvPr>
            <p:ph type="body" sz="quarter" idx="10"/>
          </p:nvPr>
        </p:nvSpPr>
        <p:spPr>
          <a:xfrm>
            <a:off x="1841715" y="2195444"/>
            <a:ext cx="9760290" cy="3486808"/>
          </a:xfrm>
        </p:spPr>
        <p:txBody>
          <a:bodyPr>
            <a:normAutofit/>
          </a:bodyPr>
          <a:lstStyle/>
          <a:p>
            <a:r>
              <a:rPr lang="he-IL" dirty="0" smtClean="0"/>
              <a:t>תלמידים יקרים,</a:t>
            </a:r>
          </a:p>
          <a:p>
            <a:r>
              <a:rPr lang="he-IL" dirty="0" smtClean="0"/>
              <a:t>בשקופיות הבאות יועלו לפניכם שש שאלות בעלות מספר תשובות אפשריות, כתבו לפניכם במחברת או בדף את מספרי התשובות הנכונות בלבד, בכל שקופית נמתין דקה.</a:t>
            </a:r>
          </a:p>
          <a:p>
            <a:r>
              <a:rPr lang="he-IL" dirty="0" smtClean="0"/>
              <a:t>בסוף השאלות, חברו את הספרות שקיבלתם ובדקו את תשובותיכם.</a:t>
            </a:r>
          </a:p>
          <a:p>
            <a:endParaRPr lang="he-IL" dirty="0"/>
          </a:p>
        </p:txBody>
      </p:sp>
      <p:pic>
        <p:nvPicPr>
          <p:cNvPr id="6" name="תמונה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780" y="3059724"/>
            <a:ext cx="3861427" cy="3578156"/>
          </a:xfrm>
          <a:prstGeom prst="rect">
            <a:avLst/>
          </a:prstGeom>
        </p:spPr>
      </p:pic>
    </p:spTree>
    <p:extLst>
      <p:ext uri="{BB962C8B-B14F-4D97-AF65-F5344CB8AC3E}">
        <p14:creationId xmlns:p14="http://schemas.microsoft.com/office/powerpoint/2010/main" val="3127880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ln>
            <a:solidFill>
              <a:schemeClr val="accent3"/>
            </a:solidFill>
          </a:ln>
        </p:spPr>
        <p:txBody>
          <a:bodyPr/>
          <a:lstStyle/>
          <a:p>
            <a:r>
              <a:rPr lang="he-IL" dirty="0" smtClean="0"/>
              <a:t>שאלה מספר 1:</a:t>
            </a:r>
            <a:endParaRPr lang="he-IL" dirty="0"/>
          </a:p>
        </p:txBody>
      </p:sp>
      <p:sp>
        <p:nvSpPr>
          <p:cNvPr id="3" name="מציין מיקום טקסט 2"/>
          <p:cNvSpPr>
            <a:spLocks noGrp="1"/>
          </p:cNvSpPr>
          <p:nvPr>
            <p:ph type="body" sz="quarter" idx="10"/>
          </p:nvPr>
        </p:nvSpPr>
        <p:spPr>
          <a:xfrm>
            <a:off x="422032" y="1928813"/>
            <a:ext cx="11342076" cy="4260972"/>
          </a:xfrm>
        </p:spPr>
        <p:txBody>
          <a:bodyPr>
            <a:normAutofit fontScale="92500" lnSpcReduction="10000"/>
          </a:bodyPr>
          <a:lstStyle/>
          <a:p>
            <a:pPr algn="r"/>
            <a:r>
              <a:rPr lang="he-IL" dirty="0"/>
              <a:t>בסיפורנו כתוב: "יום אחד הגיעו אליו שני יהודים... </a:t>
            </a:r>
            <a:endParaRPr lang="he-IL" dirty="0" smtClean="0"/>
          </a:p>
          <a:p>
            <a:pPr algn="r"/>
            <a:r>
              <a:rPr lang="he-IL" dirty="0" smtClean="0"/>
              <a:t>וביקשו </a:t>
            </a:r>
            <a:r>
              <a:rPr lang="he-IL" dirty="0"/>
              <a:t>ממנו </a:t>
            </a:r>
            <a:r>
              <a:rPr lang="he-IL" dirty="0" err="1" smtClean="0"/>
              <a:t>ליַשֵב</a:t>
            </a:r>
            <a:r>
              <a:rPr lang="he-IL" dirty="0" smtClean="0"/>
              <a:t> </a:t>
            </a:r>
            <a:r>
              <a:rPr lang="he-IL" dirty="0"/>
              <a:t>מריבה שפרצה ביניהם</a:t>
            </a:r>
            <a:r>
              <a:rPr lang="he-IL" dirty="0" smtClean="0"/>
              <a:t>".  </a:t>
            </a:r>
          </a:p>
          <a:p>
            <a:pPr algn="r"/>
            <a:r>
              <a:rPr lang="he-IL" dirty="0" smtClean="0"/>
              <a:t>מה </a:t>
            </a:r>
            <a:r>
              <a:rPr lang="he-IL" dirty="0"/>
              <a:t>היה הרב צריך לעשות לפי המשפט הזה?</a:t>
            </a:r>
          </a:p>
          <a:p>
            <a:pPr algn="r"/>
            <a:endParaRPr lang="he-IL" dirty="0"/>
          </a:p>
          <a:p>
            <a:pPr algn="r"/>
            <a:r>
              <a:rPr lang="he-IL" dirty="0"/>
              <a:t>1 לקבוע את </a:t>
            </a:r>
            <a:r>
              <a:rPr lang="he-IL" dirty="0" smtClean="0"/>
              <a:t>שוֹויָם </a:t>
            </a:r>
            <a:r>
              <a:rPr lang="he-IL" dirty="0"/>
              <a:t>של מטבעות זהב.</a:t>
            </a:r>
          </a:p>
          <a:p>
            <a:pPr algn="r"/>
            <a:r>
              <a:rPr lang="he-IL" dirty="0"/>
              <a:t>2 לבוא ליישוב הסמוך אליהם.</a:t>
            </a:r>
          </a:p>
          <a:p>
            <a:pPr algn="r"/>
            <a:r>
              <a:rPr lang="he-IL" dirty="0"/>
              <a:t>3 לשבת ולשוחח עִמם </a:t>
            </a:r>
            <a:r>
              <a:rPr lang="he-IL" dirty="0" smtClean="0"/>
              <a:t>על </a:t>
            </a:r>
            <a:r>
              <a:rPr lang="he-IL" dirty="0"/>
              <a:t>הריב ביניהם</a:t>
            </a:r>
            <a:r>
              <a:rPr lang="he-IL" dirty="0" smtClean="0"/>
              <a:t>.</a:t>
            </a:r>
            <a:endParaRPr lang="he-IL" dirty="0"/>
          </a:p>
          <a:p>
            <a:pPr algn="r"/>
            <a:r>
              <a:rPr lang="he-IL" dirty="0"/>
              <a:t>4 לפתור את הסכסוך שפרץ ביניהם.</a:t>
            </a:r>
          </a:p>
        </p:txBody>
      </p:sp>
      <p:pic>
        <p:nvPicPr>
          <p:cNvPr id="10" name="תמונה 9"/>
          <p:cNvPicPr>
            <a:picLocks noChangeAspect="1"/>
          </p:cNvPicPr>
          <p:nvPr/>
        </p:nvPicPr>
        <p:blipFill rotWithShape="1">
          <a:blip r:embed="rId5">
            <a:clrChange>
              <a:clrFrom>
                <a:srgbClr val="F3F3F3"/>
              </a:clrFrom>
              <a:clrTo>
                <a:srgbClr val="F3F3F3">
                  <a:alpha val="0"/>
                </a:srgbClr>
              </a:clrTo>
            </a:clrChange>
            <a:extLst>
              <a:ext uri="{28A0092B-C50C-407E-A947-70E740481C1C}">
                <a14:useLocalDpi xmlns:a14="http://schemas.microsoft.com/office/drawing/2010/main" val="0"/>
              </a:ext>
            </a:extLst>
          </a:blip>
          <a:srcRect l="7472" t="17724" r="6789" b="6885"/>
          <a:stretch/>
        </p:blipFill>
        <p:spPr>
          <a:xfrm>
            <a:off x="1354016" y="175848"/>
            <a:ext cx="2399782" cy="21101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85782" y="719121"/>
            <a:ext cx="1861697" cy="664005"/>
          </a:xfrm>
          <a:prstGeom prst="rect">
            <a:avLst/>
          </a:prstGeom>
        </p:spPr>
      </p:pic>
    </p:spTree>
    <p:extLst>
      <p:ext uri="{BB962C8B-B14F-4D97-AF65-F5344CB8AC3E}">
        <p14:creationId xmlns:p14="http://schemas.microsoft.com/office/powerpoint/2010/main" val="253940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ln>
            <a:solidFill>
              <a:schemeClr val="accent3"/>
            </a:solidFill>
          </a:ln>
        </p:spPr>
        <p:txBody>
          <a:bodyPr/>
          <a:lstStyle/>
          <a:p>
            <a:r>
              <a:rPr lang="he-IL" dirty="0" smtClean="0"/>
              <a:t>שאלה מספר 2:</a:t>
            </a:r>
            <a:endParaRPr lang="he-IL" dirty="0"/>
          </a:p>
        </p:txBody>
      </p:sp>
      <p:sp>
        <p:nvSpPr>
          <p:cNvPr id="3" name="מציין מיקום טקסט 2"/>
          <p:cNvSpPr>
            <a:spLocks noGrp="1"/>
          </p:cNvSpPr>
          <p:nvPr>
            <p:ph type="body" sz="quarter" idx="10"/>
          </p:nvPr>
        </p:nvSpPr>
        <p:spPr/>
        <p:txBody>
          <a:bodyPr/>
          <a:lstStyle/>
          <a:p>
            <a:pPr algn="r"/>
            <a:r>
              <a:rPr lang="he-IL" dirty="0" smtClean="0"/>
              <a:t>מדוע מפקיד הסוחר את מטבעותיו בידי האופה?</a:t>
            </a:r>
          </a:p>
          <a:p>
            <a:pPr algn="r"/>
            <a:endParaRPr lang="he-IL" dirty="0"/>
          </a:p>
          <a:p>
            <a:pPr marL="742950" indent="-742950" algn="r">
              <a:buAutoNum type="arabicPeriod"/>
            </a:pPr>
            <a:r>
              <a:rPr lang="he-IL" dirty="0" smtClean="0"/>
              <a:t>חשש שיגנבו לו אותם בזמן היעדרו</a:t>
            </a:r>
          </a:p>
          <a:p>
            <a:pPr marL="742950" indent="-742950" algn="r">
              <a:buAutoNum type="arabicPeriod"/>
            </a:pPr>
            <a:r>
              <a:rPr lang="he-IL" dirty="0" smtClean="0"/>
              <a:t>הלווה את הכסף לאופה כי ביקש ממנו הלוואה</a:t>
            </a:r>
          </a:p>
          <a:p>
            <a:pPr marL="742950" indent="-742950" algn="r">
              <a:buAutoNum type="arabicPeriod"/>
            </a:pPr>
            <a:r>
              <a:rPr lang="he-IL" dirty="0" smtClean="0"/>
              <a:t>נתן לאופה כדי שישקיע זאת בעסקיו</a:t>
            </a:r>
          </a:p>
          <a:p>
            <a:pPr marL="742950" indent="-742950" algn="r">
              <a:buAutoNum type="arabicPeriod"/>
            </a:pPr>
            <a:r>
              <a:rPr lang="he-IL" dirty="0" smtClean="0"/>
              <a:t>רצה לזכות במצוות צדקה</a:t>
            </a:r>
          </a:p>
        </p:txBody>
      </p:sp>
      <p:pic>
        <p:nvPicPr>
          <p:cNvPr id="5" name="תמונה 4"/>
          <p:cNvPicPr>
            <a:picLocks noChangeAspect="1"/>
          </p:cNvPicPr>
          <p:nvPr/>
        </p:nvPicPr>
        <p:blipFill rotWithShape="1">
          <a:blip r:embed="rId4">
            <a:clrChange>
              <a:clrFrom>
                <a:srgbClr val="F3F3F3"/>
              </a:clrFrom>
              <a:clrTo>
                <a:srgbClr val="F3F3F3">
                  <a:alpha val="0"/>
                </a:srgbClr>
              </a:clrTo>
            </a:clrChange>
            <a:extLst>
              <a:ext uri="{28A0092B-C50C-407E-A947-70E740481C1C}">
                <a14:useLocalDpi xmlns:a14="http://schemas.microsoft.com/office/drawing/2010/main" val="0"/>
              </a:ext>
            </a:extLst>
          </a:blip>
          <a:srcRect l="7472" t="17724" r="6789" b="6885"/>
          <a:stretch/>
        </p:blipFill>
        <p:spPr>
          <a:xfrm>
            <a:off x="1354016" y="175848"/>
            <a:ext cx="2399782" cy="21101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44122" y="649590"/>
            <a:ext cx="2056640" cy="733535"/>
          </a:xfrm>
          <a:prstGeom prst="rect">
            <a:avLst/>
          </a:prstGeom>
        </p:spPr>
      </p:pic>
    </p:spTree>
    <p:extLst>
      <p:ext uri="{BB962C8B-B14F-4D97-AF65-F5344CB8AC3E}">
        <p14:creationId xmlns:p14="http://schemas.microsoft.com/office/powerpoint/2010/main" val="362050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ln>
            <a:solidFill>
              <a:schemeClr val="accent3"/>
            </a:solidFill>
          </a:ln>
        </p:spPr>
        <p:txBody>
          <a:bodyPr/>
          <a:lstStyle/>
          <a:p>
            <a:r>
              <a:rPr lang="he-IL" dirty="0" smtClean="0"/>
              <a:t>שאלה מספר 3:</a:t>
            </a:r>
            <a:endParaRPr lang="he-IL" dirty="0"/>
          </a:p>
        </p:txBody>
      </p:sp>
      <p:sp>
        <p:nvSpPr>
          <p:cNvPr id="3" name="מציין מיקום טקסט 2"/>
          <p:cNvSpPr>
            <a:spLocks noGrp="1"/>
          </p:cNvSpPr>
          <p:nvPr>
            <p:ph type="body" sz="quarter" idx="10"/>
          </p:nvPr>
        </p:nvSpPr>
        <p:spPr/>
        <p:txBody>
          <a:bodyPr/>
          <a:lstStyle/>
          <a:p>
            <a:pPr algn="r"/>
            <a:r>
              <a:rPr lang="he-IL" dirty="0" smtClean="0"/>
              <a:t>מה קרה כאשר הסוחר שב ממסעו?</a:t>
            </a:r>
          </a:p>
          <a:p>
            <a:pPr algn="r"/>
            <a:endParaRPr lang="he-IL" dirty="0"/>
          </a:p>
          <a:p>
            <a:pPr marL="742950" indent="-742950" algn="r">
              <a:buAutoNum type="arabicPeriod"/>
            </a:pPr>
            <a:r>
              <a:rPr lang="he-IL" dirty="0" smtClean="0"/>
              <a:t>האופה שתק כאשר הסוחר שאל אותו היכן הכסף</a:t>
            </a:r>
          </a:p>
          <a:p>
            <a:pPr marL="742950" indent="-742950" algn="r">
              <a:buAutoNum type="arabicPeriod"/>
            </a:pPr>
            <a:r>
              <a:rPr lang="he-IL" dirty="0" smtClean="0"/>
              <a:t>האופה הכחיש שקיבל את הכסף</a:t>
            </a:r>
          </a:p>
          <a:p>
            <a:pPr marL="742950" indent="-742950" algn="r">
              <a:buAutoNum type="arabicPeriod"/>
            </a:pPr>
            <a:r>
              <a:rPr lang="he-IL" dirty="0" smtClean="0"/>
              <a:t>האופה כעס כאשר הסוחר שאל אותו היכן הכסף</a:t>
            </a:r>
          </a:p>
          <a:p>
            <a:pPr marL="742950" indent="-742950" algn="r">
              <a:buAutoNum type="arabicPeriod"/>
            </a:pPr>
            <a:r>
              <a:rPr lang="he-IL" dirty="0" smtClean="0"/>
              <a:t>האופה ביקש לקבל בחזרה את הכסף</a:t>
            </a:r>
            <a:endParaRPr lang="he-IL" dirty="0"/>
          </a:p>
        </p:txBody>
      </p:sp>
      <p:pic>
        <p:nvPicPr>
          <p:cNvPr id="4" name="תמונה 3"/>
          <p:cNvPicPr>
            <a:picLocks noChangeAspect="1"/>
          </p:cNvPicPr>
          <p:nvPr/>
        </p:nvPicPr>
        <p:blipFill rotWithShape="1">
          <a:blip r:embed="rId4">
            <a:clrChange>
              <a:clrFrom>
                <a:srgbClr val="F3F3F3"/>
              </a:clrFrom>
              <a:clrTo>
                <a:srgbClr val="F3F3F3">
                  <a:alpha val="0"/>
                </a:srgbClr>
              </a:clrTo>
            </a:clrChange>
            <a:extLst>
              <a:ext uri="{28A0092B-C50C-407E-A947-70E740481C1C}">
                <a14:useLocalDpi xmlns:a14="http://schemas.microsoft.com/office/drawing/2010/main" val="0"/>
              </a:ext>
            </a:extLst>
          </a:blip>
          <a:srcRect l="7472" t="17724" r="6789" b="6885"/>
          <a:stretch/>
        </p:blipFill>
        <p:spPr>
          <a:xfrm>
            <a:off x="1354016" y="175848"/>
            <a:ext cx="2399782" cy="21101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84695" y="663127"/>
            <a:ext cx="2018693" cy="720000"/>
          </a:xfrm>
          <a:prstGeom prst="rect">
            <a:avLst/>
          </a:prstGeom>
        </p:spPr>
      </p:pic>
    </p:spTree>
    <p:extLst>
      <p:ext uri="{BB962C8B-B14F-4D97-AF65-F5344CB8AC3E}">
        <p14:creationId xmlns:p14="http://schemas.microsoft.com/office/powerpoint/2010/main" val="418664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ln>
            <a:solidFill>
              <a:schemeClr val="accent3"/>
            </a:solidFill>
          </a:ln>
        </p:spPr>
        <p:txBody>
          <a:bodyPr/>
          <a:lstStyle/>
          <a:p>
            <a:r>
              <a:rPr lang="he-IL" dirty="0" smtClean="0"/>
              <a:t>שאלה מספר 4:</a:t>
            </a:r>
            <a:endParaRPr lang="he-IL" dirty="0"/>
          </a:p>
        </p:txBody>
      </p:sp>
      <p:sp>
        <p:nvSpPr>
          <p:cNvPr id="3" name="מציין מיקום טקסט 2"/>
          <p:cNvSpPr>
            <a:spLocks noGrp="1"/>
          </p:cNvSpPr>
          <p:nvPr>
            <p:ph type="body" sz="quarter" idx="10"/>
          </p:nvPr>
        </p:nvSpPr>
        <p:spPr>
          <a:xfrm>
            <a:off x="826478" y="2262923"/>
            <a:ext cx="10417786" cy="4296141"/>
          </a:xfrm>
        </p:spPr>
        <p:txBody>
          <a:bodyPr>
            <a:normAutofit/>
          </a:bodyPr>
          <a:lstStyle/>
          <a:p>
            <a:pPr algn="r"/>
            <a:r>
              <a:rPr lang="he-IL" dirty="0" smtClean="0"/>
              <a:t>"הסוחר ידע שרבי חיים הוא חכם מאוד, ויצא לדרכו בלי להרהר בדברים..."- </a:t>
            </a:r>
            <a:r>
              <a:rPr lang="he-IL" dirty="0"/>
              <a:t> </a:t>
            </a:r>
            <a:r>
              <a:rPr lang="he-IL" dirty="0" smtClean="0"/>
              <a:t>איזו תכונה של הסוחר נלמדת ממשפט זה?</a:t>
            </a:r>
          </a:p>
          <a:p>
            <a:pPr algn="r"/>
            <a:endParaRPr lang="he-IL" dirty="0" smtClean="0"/>
          </a:p>
          <a:p>
            <a:pPr marL="742950" indent="-742950" algn="r">
              <a:buAutoNum type="arabicPeriod"/>
            </a:pPr>
            <a:r>
              <a:rPr lang="he-IL" dirty="0" smtClean="0"/>
              <a:t>מעביר על מידותיו</a:t>
            </a:r>
          </a:p>
          <a:p>
            <a:pPr marL="742950" indent="-742950" algn="r">
              <a:buAutoNum type="arabicPeriod"/>
            </a:pPr>
            <a:r>
              <a:rPr lang="he-IL" dirty="0" smtClean="0"/>
              <a:t>זריז</a:t>
            </a:r>
          </a:p>
          <a:p>
            <a:pPr marL="742950" indent="-742950" algn="r">
              <a:buAutoNum type="arabicPeriod"/>
            </a:pPr>
            <a:r>
              <a:rPr lang="he-IL" dirty="0" smtClean="0"/>
              <a:t>בעל אמונת חכמים</a:t>
            </a:r>
          </a:p>
          <a:p>
            <a:pPr marL="742950" indent="-742950" algn="r">
              <a:buAutoNum type="arabicPeriod"/>
            </a:pPr>
            <a:r>
              <a:rPr lang="he-IL" dirty="0" smtClean="0"/>
              <a:t>ותרן</a:t>
            </a:r>
          </a:p>
          <a:p>
            <a:pPr marL="742950" indent="-742950" algn="r">
              <a:buAutoNum type="arabicPeriod"/>
            </a:pPr>
            <a:endParaRPr lang="he-IL" dirty="0" smtClean="0"/>
          </a:p>
          <a:p>
            <a:pPr marL="742950" indent="-742950" algn="r">
              <a:buAutoNum type="arabicPeriod"/>
            </a:pPr>
            <a:endParaRPr lang="he-IL" dirty="0" smtClean="0"/>
          </a:p>
          <a:p>
            <a:pPr marL="742950" indent="-742950" algn="r">
              <a:buAutoNum type="arabicPeriod"/>
            </a:pPr>
            <a:endParaRPr lang="he-IL" dirty="0" smtClean="0"/>
          </a:p>
        </p:txBody>
      </p:sp>
      <p:pic>
        <p:nvPicPr>
          <p:cNvPr id="7" name="תמונה 6"/>
          <p:cNvPicPr>
            <a:picLocks noChangeAspect="1"/>
          </p:cNvPicPr>
          <p:nvPr/>
        </p:nvPicPr>
        <p:blipFill rotWithShape="1">
          <a:blip r:embed="rId4">
            <a:clrChange>
              <a:clrFrom>
                <a:srgbClr val="F3F3F3"/>
              </a:clrFrom>
              <a:clrTo>
                <a:srgbClr val="F3F3F3">
                  <a:alpha val="0"/>
                </a:srgbClr>
              </a:clrTo>
            </a:clrChange>
            <a:extLst>
              <a:ext uri="{28A0092B-C50C-407E-A947-70E740481C1C}">
                <a14:useLocalDpi xmlns:a14="http://schemas.microsoft.com/office/drawing/2010/main" val="0"/>
              </a:ext>
            </a:extLst>
          </a:blip>
          <a:srcRect l="7472" t="17724" r="6789" b="6885"/>
          <a:stretch/>
        </p:blipFill>
        <p:spPr>
          <a:xfrm>
            <a:off x="1354016" y="175848"/>
            <a:ext cx="2399782" cy="21101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58230" y="663126"/>
            <a:ext cx="2052077" cy="731907"/>
          </a:xfrm>
          <a:prstGeom prst="rect">
            <a:avLst/>
          </a:prstGeom>
        </p:spPr>
      </p:pic>
    </p:spTree>
    <p:extLst>
      <p:ext uri="{BB962C8B-B14F-4D97-AF65-F5344CB8AC3E}">
        <p14:creationId xmlns:p14="http://schemas.microsoft.com/office/powerpoint/2010/main" val="341736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ln>
            <a:solidFill>
              <a:schemeClr val="accent3"/>
            </a:solidFill>
          </a:ln>
        </p:spPr>
        <p:txBody>
          <a:bodyPr/>
          <a:lstStyle/>
          <a:p>
            <a:r>
              <a:rPr lang="he-IL" dirty="0" smtClean="0"/>
              <a:t>שאלה מספר 5: </a:t>
            </a:r>
            <a:endParaRPr lang="he-IL" dirty="0"/>
          </a:p>
        </p:txBody>
      </p:sp>
      <p:sp>
        <p:nvSpPr>
          <p:cNvPr id="3" name="מציין מיקום טקסט 2"/>
          <p:cNvSpPr>
            <a:spLocks noGrp="1"/>
          </p:cNvSpPr>
          <p:nvPr>
            <p:ph type="body" sz="quarter" idx="10"/>
          </p:nvPr>
        </p:nvSpPr>
        <p:spPr>
          <a:xfrm>
            <a:off x="1230924" y="2262923"/>
            <a:ext cx="10013340" cy="3844925"/>
          </a:xfrm>
        </p:spPr>
        <p:txBody>
          <a:bodyPr>
            <a:normAutofit fontScale="92500" lnSpcReduction="10000"/>
          </a:bodyPr>
          <a:lstStyle/>
          <a:p>
            <a:pPr algn="r"/>
            <a:r>
              <a:rPr lang="he-IL" dirty="0"/>
              <a:t> "כמובן!" השיב הסוחר, "היה זה מתחת לעץ האלון הגדול".</a:t>
            </a:r>
          </a:p>
          <a:p>
            <a:pPr algn="r"/>
            <a:r>
              <a:rPr lang="he-IL" dirty="0"/>
              <a:t>השימוש </a:t>
            </a:r>
            <a:r>
              <a:rPr lang="he-IL" dirty="0" smtClean="0"/>
              <a:t>בסימן קריאה </a:t>
            </a:r>
            <a:r>
              <a:rPr lang="he-IL" sz="3900" b="1" dirty="0" smtClean="0"/>
              <a:t> </a:t>
            </a:r>
            <a:r>
              <a:rPr lang="he-IL" sz="3900" b="1" dirty="0" smtClean="0">
                <a:solidFill>
                  <a:srgbClr val="FF0000"/>
                </a:solidFill>
              </a:rPr>
              <a:t>! </a:t>
            </a:r>
            <a:r>
              <a:rPr lang="he-IL" sz="3900" b="1" dirty="0" smtClean="0"/>
              <a:t> </a:t>
            </a:r>
            <a:r>
              <a:rPr lang="he-IL" dirty="0" smtClean="0"/>
              <a:t>אחרי </a:t>
            </a:r>
            <a:r>
              <a:rPr lang="he-IL" dirty="0"/>
              <a:t>המילה </a:t>
            </a:r>
            <a:r>
              <a:rPr lang="he-IL" dirty="0" smtClean="0"/>
              <a:t>"כמובן" </a:t>
            </a:r>
            <a:r>
              <a:rPr lang="he-IL" dirty="0"/>
              <a:t>מלמד כי הסוחר:</a:t>
            </a:r>
          </a:p>
          <a:p>
            <a:pPr algn="r"/>
            <a:endParaRPr lang="he-IL" dirty="0"/>
          </a:p>
          <a:p>
            <a:pPr algn="r"/>
            <a:r>
              <a:rPr lang="he-IL" dirty="0"/>
              <a:t>1 ביקש להבין את שאלת הרב.</a:t>
            </a:r>
          </a:p>
          <a:p>
            <a:pPr algn="r"/>
            <a:r>
              <a:rPr lang="he-IL" dirty="0"/>
              <a:t>2 </a:t>
            </a:r>
            <a:r>
              <a:rPr lang="he-IL" dirty="0" smtClean="0"/>
              <a:t>דרש תשובה מהרב.</a:t>
            </a:r>
            <a:endParaRPr lang="he-IL" dirty="0"/>
          </a:p>
          <a:p>
            <a:pPr algn="r"/>
            <a:r>
              <a:rPr lang="he-IL" dirty="0"/>
              <a:t>3 </a:t>
            </a:r>
            <a:r>
              <a:rPr lang="he-IL" dirty="0" smtClean="0"/>
              <a:t>היה בטוח בתשובתו לרב.</a:t>
            </a:r>
          </a:p>
          <a:p>
            <a:pPr algn="r"/>
            <a:r>
              <a:rPr lang="he-IL" dirty="0" smtClean="0"/>
              <a:t>4 </a:t>
            </a:r>
            <a:r>
              <a:rPr lang="he-IL" dirty="0"/>
              <a:t>התנגד לדעת הרב.</a:t>
            </a:r>
          </a:p>
        </p:txBody>
      </p:sp>
      <p:pic>
        <p:nvPicPr>
          <p:cNvPr id="4" name="תמונה 3"/>
          <p:cNvPicPr>
            <a:picLocks noChangeAspect="1"/>
          </p:cNvPicPr>
          <p:nvPr/>
        </p:nvPicPr>
        <p:blipFill rotWithShape="1">
          <a:blip r:embed="rId4">
            <a:clrChange>
              <a:clrFrom>
                <a:srgbClr val="F3F3F3"/>
              </a:clrFrom>
              <a:clrTo>
                <a:srgbClr val="F3F3F3">
                  <a:alpha val="0"/>
                </a:srgbClr>
              </a:clrTo>
            </a:clrChange>
            <a:extLst>
              <a:ext uri="{28A0092B-C50C-407E-A947-70E740481C1C}">
                <a14:useLocalDpi xmlns:a14="http://schemas.microsoft.com/office/drawing/2010/main" val="0"/>
              </a:ext>
            </a:extLst>
          </a:blip>
          <a:srcRect l="7472" t="17724" r="6789" b="6885"/>
          <a:stretch/>
        </p:blipFill>
        <p:spPr>
          <a:xfrm>
            <a:off x="1354016" y="175848"/>
            <a:ext cx="2399782" cy="21101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37760" y="718655"/>
            <a:ext cx="1863003" cy="664471"/>
          </a:xfrm>
          <a:prstGeom prst="rect">
            <a:avLst/>
          </a:prstGeom>
        </p:spPr>
      </p:pic>
    </p:spTree>
    <p:extLst>
      <p:ext uri="{BB962C8B-B14F-4D97-AF65-F5344CB8AC3E}">
        <p14:creationId xmlns:p14="http://schemas.microsoft.com/office/powerpoint/2010/main" val="41154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נלמד היום?</a:t>
            </a:r>
            <a:endParaRPr lang="en-IL"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p:txBody>
          <a:bodyPr/>
          <a:lstStyle/>
          <a:p>
            <a:pPr marL="457200" indent="-457200">
              <a:buFont typeface="Arial" panose="020B0604020202020204" pitchFamily="34" charset="0"/>
              <a:buChar char="•"/>
            </a:pPr>
            <a:r>
              <a:rPr lang="he-IL" dirty="0" smtClean="0"/>
              <a:t>נשער את תוכן הסיפור לפי הכותרת</a:t>
            </a:r>
            <a:endParaRPr lang="he-IL" dirty="0"/>
          </a:p>
          <a:p>
            <a:pPr marL="457200" indent="-457200">
              <a:buFont typeface="Arial" panose="020B0604020202020204" pitchFamily="34" charset="0"/>
              <a:buChar char="•"/>
            </a:pPr>
            <a:r>
              <a:rPr lang="he-IL" dirty="0"/>
              <a:t>נקרא את הסיפור "סודו של אילן"</a:t>
            </a:r>
          </a:p>
          <a:p>
            <a:pPr marL="457200" indent="-457200">
              <a:buFont typeface="Arial" panose="020B0604020202020204" pitchFamily="34" charset="0"/>
              <a:buChar char="•"/>
            </a:pPr>
            <a:r>
              <a:rPr lang="he-IL" dirty="0"/>
              <a:t>ננתח את </a:t>
            </a:r>
            <a:r>
              <a:rPr lang="he-IL" dirty="0" smtClean="0"/>
              <a:t>הסיפור</a:t>
            </a:r>
            <a:r>
              <a:rPr lang="he-IL" dirty="0"/>
              <a:t> </a:t>
            </a:r>
            <a:r>
              <a:rPr lang="he-IL" dirty="0" smtClean="0"/>
              <a:t>ונבין את המסרים העולים ממנו</a:t>
            </a:r>
          </a:p>
          <a:p>
            <a:pPr marL="457200" indent="-457200">
              <a:buFont typeface="Arial" panose="020B0604020202020204" pitchFamily="34" charset="0"/>
              <a:buChar char="•"/>
            </a:pPr>
            <a:r>
              <a:rPr lang="he-IL" dirty="0" smtClean="0"/>
              <a:t>נכיר ונשמע על חכמתו של ה"אור החיים" הקדוש</a:t>
            </a:r>
          </a:p>
          <a:p>
            <a:endParaRPr lang="he-IL" dirty="0"/>
          </a:p>
          <a:p>
            <a:endParaRPr lang="he-IL" dirty="0"/>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3"/>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4"/>
          <a:stretch>
            <a:fillRect/>
          </a:stretch>
        </p:blipFill>
        <p:spPr>
          <a:xfrm>
            <a:off x="10833322" y="5810250"/>
            <a:ext cx="2082800" cy="2095500"/>
          </a:xfrm>
          <a:prstGeom prst="rect">
            <a:avLst/>
          </a:prstGeom>
        </p:spPr>
      </p:pic>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ln>
            <a:solidFill>
              <a:schemeClr val="accent3"/>
            </a:solidFill>
          </a:ln>
        </p:spPr>
        <p:txBody>
          <a:bodyPr/>
          <a:lstStyle/>
          <a:p>
            <a:r>
              <a:rPr lang="he-IL" dirty="0" smtClean="0"/>
              <a:t>שאלה מספר 6:</a:t>
            </a:r>
            <a:endParaRPr lang="he-IL" dirty="0"/>
          </a:p>
        </p:txBody>
      </p:sp>
      <p:sp>
        <p:nvSpPr>
          <p:cNvPr id="3" name="מציין מיקום טקסט 2"/>
          <p:cNvSpPr>
            <a:spLocks noGrp="1"/>
          </p:cNvSpPr>
          <p:nvPr>
            <p:ph type="body" sz="quarter" idx="10"/>
          </p:nvPr>
        </p:nvSpPr>
        <p:spPr/>
        <p:txBody>
          <a:bodyPr/>
          <a:lstStyle/>
          <a:p>
            <a:pPr algn="r"/>
            <a:r>
              <a:rPr lang="he-IL" dirty="0"/>
              <a:t>בזכות מה התגלתה האמת?</a:t>
            </a:r>
          </a:p>
          <a:p>
            <a:pPr algn="r"/>
            <a:endParaRPr lang="he-IL" dirty="0"/>
          </a:p>
          <a:p>
            <a:pPr marL="742950" indent="-742950" algn="r">
              <a:buAutoNum type="arabicPeriod"/>
            </a:pPr>
            <a:r>
              <a:rPr lang="he-IL" dirty="0"/>
              <a:t>העץ שמתחתיו נמסר הכסף</a:t>
            </a:r>
          </a:p>
          <a:p>
            <a:pPr marL="742950" indent="-742950" algn="r">
              <a:buAutoNum type="arabicPeriod"/>
            </a:pPr>
            <a:r>
              <a:rPr lang="he-IL" dirty="0" smtClean="0"/>
              <a:t>חכמת הרב</a:t>
            </a:r>
            <a:endParaRPr lang="he-IL" dirty="0"/>
          </a:p>
          <a:p>
            <a:pPr marL="742950" indent="-742950" algn="r">
              <a:buAutoNum type="arabicPeriod"/>
            </a:pPr>
            <a:r>
              <a:rPr lang="he-IL" dirty="0"/>
              <a:t>רשותו של </a:t>
            </a:r>
            <a:r>
              <a:rPr lang="he-IL" dirty="0" smtClean="0"/>
              <a:t>האופה לשמור את הכסף</a:t>
            </a:r>
            <a:endParaRPr lang="he-IL" dirty="0"/>
          </a:p>
          <a:p>
            <a:pPr marL="742950" indent="-742950" algn="r">
              <a:buAutoNum type="arabicPeriod"/>
            </a:pPr>
            <a:r>
              <a:rPr lang="he-IL" dirty="0" smtClean="0"/>
              <a:t>עדותו של אורח</a:t>
            </a:r>
            <a:endParaRPr lang="he-IL" dirty="0"/>
          </a:p>
        </p:txBody>
      </p:sp>
      <p:pic>
        <p:nvPicPr>
          <p:cNvPr id="4" name="תמונה 3"/>
          <p:cNvPicPr>
            <a:picLocks noChangeAspect="1"/>
          </p:cNvPicPr>
          <p:nvPr/>
        </p:nvPicPr>
        <p:blipFill rotWithShape="1">
          <a:blip r:embed="rId5">
            <a:clrChange>
              <a:clrFrom>
                <a:srgbClr val="F3F3F3"/>
              </a:clrFrom>
              <a:clrTo>
                <a:srgbClr val="F3F3F3">
                  <a:alpha val="0"/>
                </a:srgbClr>
              </a:clrTo>
            </a:clrChange>
            <a:extLst>
              <a:ext uri="{28A0092B-C50C-407E-A947-70E740481C1C}">
                <a14:useLocalDpi xmlns:a14="http://schemas.microsoft.com/office/drawing/2010/main" val="0"/>
              </a:ext>
            </a:extLst>
          </a:blip>
          <a:srcRect l="7472" t="17724" r="6789" b="6885"/>
          <a:stretch/>
        </p:blipFill>
        <p:spPr>
          <a:xfrm>
            <a:off x="1354016" y="175848"/>
            <a:ext cx="2399782" cy="21101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31184" y="679519"/>
            <a:ext cx="1926766" cy="687213"/>
          </a:xfrm>
          <a:prstGeom prst="rect">
            <a:avLst/>
          </a:prstGeom>
        </p:spPr>
      </p:pic>
    </p:spTree>
    <p:extLst>
      <p:ext uri="{BB962C8B-B14F-4D97-AF65-F5344CB8AC3E}">
        <p14:creationId xmlns:p14="http://schemas.microsoft.com/office/powerpoint/2010/main" val="216542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1569374" y="1696927"/>
            <a:ext cx="9572625" cy="3844925"/>
          </a:xfrm>
        </p:spPr>
        <p:txBody>
          <a:bodyPr>
            <a:noAutofit/>
          </a:bodyPr>
          <a:lstStyle/>
          <a:p>
            <a:r>
              <a:rPr lang="he-IL" sz="7200" dirty="0" smtClean="0"/>
              <a:t>אם קיבלתם את הסכום </a:t>
            </a:r>
          </a:p>
          <a:p>
            <a:r>
              <a:rPr lang="he-IL" sz="16600" dirty="0" smtClean="0">
                <a:solidFill>
                  <a:schemeClr val="accent2">
                    <a:lumMod val="75000"/>
                  </a:schemeClr>
                </a:solidFill>
              </a:rPr>
              <a:t> 15</a:t>
            </a:r>
          </a:p>
          <a:p>
            <a:pPr algn="r"/>
            <a:r>
              <a:rPr lang="he-IL" sz="7200" dirty="0" smtClean="0"/>
              <a:t>עניתם נכון על כל השאלות</a:t>
            </a:r>
            <a:endParaRPr lang="he-IL" sz="7200" dirty="0"/>
          </a:p>
        </p:txBody>
      </p:sp>
      <p:pic>
        <p:nvPicPr>
          <p:cNvPr id="4" name="תמונה 3"/>
          <p:cNvPicPr>
            <a:picLocks noChangeAspect="1"/>
          </p:cNvPicPr>
          <p:nvPr/>
        </p:nvPicPr>
        <p:blipFill>
          <a:blip r:embed="rId3">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96035" y="3256853"/>
            <a:ext cx="3601147" cy="3601147"/>
          </a:xfrm>
          <a:prstGeom prst="rect">
            <a:avLst/>
          </a:prstGeom>
        </p:spPr>
      </p:pic>
    </p:spTree>
    <p:extLst>
      <p:ext uri="{BB962C8B-B14F-4D97-AF65-F5344CB8AC3E}">
        <p14:creationId xmlns:p14="http://schemas.microsoft.com/office/powerpoint/2010/main" val="41340728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תשובות</a:t>
            </a:r>
            <a:endParaRPr lang="he-IL" dirty="0"/>
          </a:p>
        </p:txBody>
      </p:sp>
      <p:sp>
        <p:nvSpPr>
          <p:cNvPr id="3" name="מציין מיקום טקסט 2"/>
          <p:cNvSpPr>
            <a:spLocks noGrp="1"/>
          </p:cNvSpPr>
          <p:nvPr>
            <p:ph type="body" sz="quarter" idx="10"/>
          </p:nvPr>
        </p:nvSpPr>
        <p:spPr>
          <a:xfrm>
            <a:off x="351692" y="1805721"/>
            <a:ext cx="11244263" cy="1324341"/>
          </a:xfrm>
          <a:ln>
            <a:solidFill>
              <a:schemeClr val="tx2"/>
            </a:solidFill>
          </a:ln>
        </p:spPr>
        <p:txBody>
          <a:bodyPr>
            <a:normAutofit fontScale="85000" lnSpcReduction="20000"/>
          </a:bodyPr>
          <a:lstStyle/>
          <a:p>
            <a:pPr algn="r"/>
            <a:r>
              <a:rPr lang="he-IL" sz="2400" dirty="0" smtClean="0"/>
              <a:t>                                 </a:t>
            </a:r>
          </a:p>
          <a:p>
            <a:pPr algn="r"/>
            <a:r>
              <a:rPr lang="he-IL" sz="2400" dirty="0" smtClean="0"/>
              <a:t>בסיפורנו </a:t>
            </a:r>
            <a:r>
              <a:rPr lang="he-IL" sz="2400" dirty="0"/>
              <a:t>כתוב: "יום אחד הגיעו אליו שני יהודים... </a:t>
            </a:r>
            <a:r>
              <a:rPr lang="he-IL" sz="2400" dirty="0" smtClean="0"/>
              <a:t>וביקשו </a:t>
            </a:r>
            <a:r>
              <a:rPr lang="he-IL" sz="2400" dirty="0"/>
              <a:t>ממנו </a:t>
            </a:r>
            <a:r>
              <a:rPr lang="he-IL" sz="2400" dirty="0" err="1"/>
              <a:t>ליַשֵב</a:t>
            </a:r>
            <a:r>
              <a:rPr lang="he-IL" sz="2400" dirty="0"/>
              <a:t> מריבה שפרצה ביניהם".  </a:t>
            </a:r>
          </a:p>
          <a:p>
            <a:pPr algn="r"/>
            <a:r>
              <a:rPr lang="he-IL" sz="2400" dirty="0" smtClean="0"/>
              <a:t>מה </a:t>
            </a:r>
            <a:r>
              <a:rPr lang="he-IL" sz="2400" dirty="0"/>
              <a:t>היה הרב צריך לעשות לפי המשפט הזה</a:t>
            </a:r>
            <a:r>
              <a:rPr lang="he-IL" sz="2400" dirty="0" smtClean="0"/>
              <a:t>?</a:t>
            </a:r>
          </a:p>
          <a:p>
            <a:pPr algn="r"/>
            <a:r>
              <a:rPr lang="he-IL" sz="2400" dirty="0" smtClean="0"/>
              <a:t>תשובה:</a:t>
            </a:r>
            <a:r>
              <a:rPr lang="he-IL" sz="2400" dirty="0" smtClean="0">
                <a:solidFill>
                  <a:srgbClr val="FF0000"/>
                </a:solidFill>
              </a:rPr>
              <a:t> </a:t>
            </a:r>
            <a:r>
              <a:rPr lang="he-IL" sz="2400" dirty="0">
                <a:solidFill>
                  <a:srgbClr val="FF0000"/>
                </a:solidFill>
              </a:rPr>
              <a:t>4 </a:t>
            </a:r>
            <a:r>
              <a:rPr lang="he-IL" sz="2400" dirty="0" smtClean="0">
                <a:solidFill>
                  <a:srgbClr val="FF0000"/>
                </a:solidFill>
              </a:rPr>
              <a:t>. לפתור </a:t>
            </a:r>
            <a:r>
              <a:rPr lang="he-IL" sz="2400" dirty="0">
                <a:solidFill>
                  <a:srgbClr val="FF0000"/>
                </a:solidFill>
              </a:rPr>
              <a:t>את הסכסוך שפרץ ביניהם.</a:t>
            </a:r>
          </a:p>
          <a:p>
            <a:pPr algn="r"/>
            <a:endParaRPr lang="he-IL" sz="2400" dirty="0"/>
          </a:p>
          <a:p>
            <a:pPr algn="r"/>
            <a:endParaRPr lang="he-IL" dirty="0"/>
          </a:p>
        </p:txBody>
      </p:sp>
      <p:sp>
        <p:nvSpPr>
          <p:cNvPr id="4" name="מציין מיקום טקסט 2"/>
          <p:cNvSpPr txBox="1">
            <a:spLocks/>
          </p:cNvSpPr>
          <p:nvPr/>
        </p:nvSpPr>
        <p:spPr>
          <a:xfrm>
            <a:off x="351691" y="3341813"/>
            <a:ext cx="11244263" cy="1260782"/>
          </a:xfrm>
          <a:prstGeom prst="rect">
            <a:avLst/>
          </a:prstGeom>
          <a:ln>
            <a:solidFill>
              <a:schemeClr val="tx2"/>
            </a:solidFill>
          </a:ln>
        </p:spPr>
        <p:txBody>
          <a:bodyPr vert="horz" lIns="91440" tIns="45720" rIns="91440" bIns="45720" rtlCol="0">
            <a:normAutofit lnSpcReduction="10000"/>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he-IL" sz="2400" dirty="0" smtClean="0"/>
              <a:t>                 </a:t>
            </a:r>
          </a:p>
          <a:p>
            <a:pPr algn="r"/>
            <a:r>
              <a:rPr lang="he-IL" sz="2400" dirty="0" smtClean="0"/>
              <a:t>מדוע </a:t>
            </a:r>
            <a:r>
              <a:rPr lang="he-IL" sz="2400" dirty="0"/>
              <a:t>מפקיד הסוחר את מטבעותיו בידי האופה</a:t>
            </a:r>
            <a:r>
              <a:rPr lang="he-IL" sz="2400" dirty="0" smtClean="0"/>
              <a:t>?</a:t>
            </a:r>
          </a:p>
          <a:p>
            <a:pPr algn="r"/>
            <a:r>
              <a:rPr lang="he-IL" sz="2400" dirty="0" smtClean="0"/>
              <a:t>תשובה </a:t>
            </a:r>
            <a:r>
              <a:rPr lang="he-IL" sz="2400" dirty="0" smtClean="0">
                <a:solidFill>
                  <a:srgbClr val="FF0000"/>
                </a:solidFill>
              </a:rPr>
              <a:t>1.   </a:t>
            </a:r>
            <a:r>
              <a:rPr lang="he-IL" sz="2400" dirty="0">
                <a:solidFill>
                  <a:srgbClr val="FF0000"/>
                </a:solidFill>
              </a:rPr>
              <a:t>חשש שיגנבו לו אותם בזמן היעדרו</a:t>
            </a:r>
          </a:p>
          <a:p>
            <a:pPr algn="r"/>
            <a:endParaRPr lang="he-IL" sz="2400" dirty="0"/>
          </a:p>
          <a:p>
            <a:pPr algn="r"/>
            <a:endParaRPr lang="he-IL" dirty="0"/>
          </a:p>
        </p:txBody>
      </p:sp>
      <p:sp>
        <p:nvSpPr>
          <p:cNvPr id="6" name="מציין מיקום טקסט 2"/>
          <p:cNvSpPr txBox="1">
            <a:spLocks/>
          </p:cNvSpPr>
          <p:nvPr/>
        </p:nvSpPr>
        <p:spPr>
          <a:xfrm>
            <a:off x="351690" y="4818553"/>
            <a:ext cx="11244263" cy="1324341"/>
          </a:xfrm>
          <a:prstGeom prst="rect">
            <a:avLst/>
          </a:prstGeom>
          <a:ln>
            <a:solidFill>
              <a:schemeClr val="tx2"/>
            </a:solidFill>
          </a:ln>
        </p:spPr>
        <p:txBody>
          <a:bodyPr vert="horz" lIns="91440" tIns="45720" rIns="91440" bIns="45720" rtlCol="0">
            <a:norm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he-IL" sz="2400" dirty="0" smtClean="0"/>
              <a:t>                   </a:t>
            </a:r>
          </a:p>
          <a:p>
            <a:pPr algn="r"/>
            <a:r>
              <a:rPr lang="he-IL" sz="2400" dirty="0" smtClean="0"/>
              <a:t>מה </a:t>
            </a:r>
            <a:r>
              <a:rPr lang="he-IL" sz="2400" dirty="0"/>
              <a:t>קרה כאשר הסוחר שב ממסעו?</a:t>
            </a:r>
          </a:p>
          <a:p>
            <a:pPr algn="r"/>
            <a:r>
              <a:rPr lang="he-IL" sz="2400" dirty="0" smtClean="0"/>
              <a:t>תשובה </a:t>
            </a:r>
            <a:r>
              <a:rPr lang="he-IL" sz="2400" dirty="0" smtClean="0">
                <a:solidFill>
                  <a:srgbClr val="FF0000"/>
                </a:solidFill>
              </a:rPr>
              <a:t>2 </a:t>
            </a:r>
            <a:r>
              <a:rPr lang="he-IL" sz="2400" dirty="0">
                <a:solidFill>
                  <a:srgbClr val="FF0000"/>
                </a:solidFill>
              </a:rPr>
              <a:t>האופה הכחיש שקיבל את הכסף</a:t>
            </a:r>
          </a:p>
          <a:p>
            <a:pPr algn="r"/>
            <a:endParaRPr lang="he-IL" sz="2400" dirty="0"/>
          </a:p>
          <a:p>
            <a:pPr algn="r"/>
            <a:endParaRPr lang="he-IL" dirty="0"/>
          </a:p>
        </p:txBody>
      </p:sp>
      <p:grpSp>
        <p:nvGrpSpPr>
          <p:cNvPr id="9" name="קבוצה 8"/>
          <p:cNvGrpSpPr/>
          <p:nvPr/>
        </p:nvGrpSpPr>
        <p:grpSpPr>
          <a:xfrm>
            <a:off x="87924" y="2105026"/>
            <a:ext cx="879230" cy="773724"/>
            <a:chOff x="527539" y="2110705"/>
            <a:chExt cx="879230" cy="773724"/>
          </a:xfrm>
        </p:grpSpPr>
        <p:sp>
          <p:nvSpPr>
            <p:cNvPr id="7" name="אליפסה 6"/>
            <p:cNvSpPr/>
            <p:nvPr/>
          </p:nvSpPr>
          <p:spPr>
            <a:xfrm>
              <a:off x="527539" y="2110705"/>
              <a:ext cx="879230" cy="77372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TextBox 7"/>
            <p:cNvSpPr txBox="1"/>
            <p:nvPr/>
          </p:nvSpPr>
          <p:spPr>
            <a:xfrm>
              <a:off x="738554" y="2205179"/>
              <a:ext cx="492369" cy="584775"/>
            </a:xfrm>
            <a:prstGeom prst="rect">
              <a:avLst/>
            </a:prstGeom>
            <a:noFill/>
          </p:spPr>
          <p:txBody>
            <a:bodyPr wrap="square" rtlCol="1">
              <a:spAutoFit/>
            </a:bodyPr>
            <a:lstStyle/>
            <a:p>
              <a:r>
                <a:rPr lang="he-IL" sz="3200" dirty="0" smtClean="0"/>
                <a:t>4</a:t>
              </a:r>
              <a:endParaRPr lang="he-IL" sz="3200" dirty="0"/>
            </a:p>
          </p:txBody>
        </p:sp>
      </p:grpSp>
      <p:grpSp>
        <p:nvGrpSpPr>
          <p:cNvPr id="10" name="קבוצה 9"/>
          <p:cNvGrpSpPr/>
          <p:nvPr/>
        </p:nvGrpSpPr>
        <p:grpSpPr>
          <a:xfrm>
            <a:off x="64477" y="3617120"/>
            <a:ext cx="879230" cy="773724"/>
            <a:chOff x="527539" y="2110705"/>
            <a:chExt cx="879230" cy="773724"/>
          </a:xfrm>
        </p:grpSpPr>
        <p:sp>
          <p:nvSpPr>
            <p:cNvPr id="11" name="אליפסה 10"/>
            <p:cNvSpPr/>
            <p:nvPr/>
          </p:nvSpPr>
          <p:spPr>
            <a:xfrm>
              <a:off x="527539" y="2110705"/>
              <a:ext cx="879230" cy="77372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2" name="TextBox 11"/>
            <p:cNvSpPr txBox="1"/>
            <p:nvPr/>
          </p:nvSpPr>
          <p:spPr>
            <a:xfrm>
              <a:off x="738554" y="2205179"/>
              <a:ext cx="492369" cy="584775"/>
            </a:xfrm>
            <a:prstGeom prst="rect">
              <a:avLst/>
            </a:prstGeom>
            <a:noFill/>
          </p:spPr>
          <p:txBody>
            <a:bodyPr wrap="square" rtlCol="1">
              <a:spAutoFit/>
            </a:bodyPr>
            <a:lstStyle/>
            <a:p>
              <a:r>
                <a:rPr lang="he-IL" sz="3200" dirty="0" smtClean="0"/>
                <a:t>1</a:t>
              </a:r>
              <a:endParaRPr lang="he-IL" sz="3200" dirty="0"/>
            </a:p>
          </p:txBody>
        </p:sp>
      </p:grpSp>
      <p:grpSp>
        <p:nvGrpSpPr>
          <p:cNvPr id="13" name="קבוצה 12"/>
          <p:cNvGrpSpPr/>
          <p:nvPr/>
        </p:nvGrpSpPr>
        <p:grpSpPr>
          <a:xfrm>
            <a:off x="105508" y="5153211"/>
            <a:ext cx="879230" cy="773724"/>
            <a:chOff x="527539" y="2110705"/>
            <a:chExt cx="879230" cy="773724"/>
          </a:xfrm>
        </p:grpSpPr>
        <p:sp>
          <p:nvSpPr>
            <p:cNvPr id="14" name="אליפסה 13"/>
            <p:cNvSpPr/>
            <p:nvPr/>
          </p:nvSpPr>
          <p:spPr>
            <a:xfrm>
              <a:off x="527539" y="2110705"/>
              <a:ext cx="879230" cy="77372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5" name="TextBox 14"/>
            <p:cNvSpPr txBox="1"/>
            <p:nvPr/>
          </p:nvSpPr>
          <p:spPr>
            <a:xfrm>
              <a:off x="738554" y="2205179"/>
              <a:ext cx="492369" cy="584775"/>
            </a:xfrm>
            <a:prstGeom prst="rect">
              <a:avLst/>
            </a:prstGeom>
            <a:noFill/>
          </p:spPr>
          <p:txBody>
            <a:bodyPr wrap="square" rtlCol="1">
              <a:spAutoFit/>
            </a:bodyPr>
            <a:lstStyle/>
            <a:p>
              <a:r>
                <a:rPr lang="he-IL" sz="3200" dirty="0" smtClean="0"/>
                <a:t>2</a:t>
              </a:r>
              <a:endParaRPr lang="he-IL" sz="3200" dirty="0"/>
            </a:p>
          </p:txBody>
        </p:sp>
      </p:grpSp>
      <p:sp>
        <p:nvSpPr>
          <p:cNvPr id="16" name="TextBox 15"/>
          <p:cNvSpPr txBox="1"/>
          <p:nvPr/>
        </p:nvSpPr>
        <p:spPr>
          <a:xfrm>
            <a:off x="9566031" y="1523191"/>
            <a:ext cx="1795559" cy="461665"/>
          </a:xfrm>
          <a:prstGeom prst="rect">
            <a:avLst/>
          </a:prstGeom>
          <a:solidFill>
            <a:schemeClr val="bg1"/>
          </a:solidFill>
          <a:ln>
            <a:solidFill>
              <a:srgbClr val="FF0000"/>
            </a:solidFill>
          </a:ln>
        </p:spPr>
        <p:txBody>
          <a:bodyPr wrap="square" rtlCol="1">
            <a:spAutoFit/>
          </a:bodyPr>
          <a:lstStyle/>
          <a:p>
            <a:pPr algn="ctr"/>
            <a:r>
              <a:rPr lang="he-IL" sz="2400" dirty="0"/>
              <a:t>שאלה 1.</a:t>
            </a:r>
          </a:p>
        </p:txBody>
      </p:sp>
      <p:sp>
        <p:nvSpPr>
          <p:cNvPr id="17" name="TextBox 16"/>
          <p:cNvSpPr txBox="1"/>
          <p:nvPr/>
        </p:nvSpPr>
        <p:spPr>
          <a:xfrm>
            <a:off x="9566031" y="3198761"/>
            <a:ext cx="1795559" cy="461665"/>
          </a:xfrm>
          <a:prstGeom prst="rect">
            <a:avLst/>
          </a:prstGeom>
          <a:solidFill>
            <a:schemeClr val="bg1"/>
          </a:solidFill>
          <a:ln>
            <a:solidFill>
              <a:srgbClr val="FF0000"/>
            </a:solidFill>
          </a:ln>
        </p:spPr>
        <p:txBody>
          <a:bodyPr wrap="square" rtlCol="1">
            <a:spAutoFit/>
          </a:bodyPr>
          <a:lstStyle/>
          <a:p>
            <a:pPr algn="ctr"/>
            <a:r>
              <a:rPr lang="he-IL" sz="2400" dirty="0" smtClean="0"/>
              <a:t>שאלה 2</a:t>
            </a:r>
            <a:endParaRPr lang="he-IL" sz="2400" dirty="0"/>
          </a:p>
        </p:txBody>
      </p:sp>
      <p:sp>
        <p:nvSpPr>
          <p:cNvPr id="18" name="TextBox 17"/>
          <p:cNvSpPr txBox="1"/>
          <p:nvPr/>
        </p:nvSpPr>
        <p:spPr>
          <a:xfrm>
            <a:off x="9566030" y="4724465"/>
            <a:ext cx="1795559" cy="461665"/>
          </a:xfrm>
          <a:prstGeom prst="rect">
            <a:avLst/>
          </a:prstGeom>
          <a:solidFill>
            <a:schemeClr val="bg1"/>
          </a:solidFill>
          <a:ln>
            <a:solidFill>
              <a:srgbClr val="FF0000"/>
            </a:solidFill>
          </a:ln>
        </p:spPr>
        <p:txBody>
          <a:bodyPr wrap="square" rtlCol="1">
            <a:spAutoFit/>
          </a:bodyPr>
          <a:lstStyle/>
          <a:p>
            <a:pPr algn="ctr"/>
            <a:r>
              <a:rPr lang="he-IL" sz="2400" dirty="0" smtClean="0"/>
              <a:t>שאלה 3</a:t>
            </a:r>
            <a:endParaRPr lang="he-IL" sz="2400" dirty="0"/>
          </a:p>
        </p:txBody>
      </p:sp>
    </p:spTree>
    <p:extLst>
      <p:ext uri="{BB962C8B-B14F-4D97-AF65-F5344CB8AC3E}">
        <p14:creationId xmlns:p14="http://schemas.microsoft.com/office/powerpoint/2010/main" val="24827170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תשובות</a:t>
            </a:r>
            <a:endParaRPr lang="he-IL" dirty="0"/>
          </a:p>
        </p:txBody>
      </p:sp>
      <p:sp>
        <p:nvSpPr>
          <p:cNvPr id="3" name="מציין מיקום טקסט 2"/>
          <p:cNvSpPr>
            <a:spLocks noGrp="1"/>
          </p:cNvSpPr>
          <p:nvPr>
            <p:ph type="body" sz="quarter" idx="10"/>
          </p:nvPr>
        </p:nvSpPr>
        <p:spPr>
          <a:xfrm>
            <a:off x="351692" y="1805721"/>
            <a:ext cx="11244263" cy="1324341"/>
          </a:xfrm>
          <a:ln>
            <a:solidFill>
              <a:schemeClr val="tx2"/>
            </a:solidFill>
          </a:ln>
        </p:spPr>
        <p:txBody>
          <a:bodyPr>
            <a:normAutofit fontScale="85000" lnSpcReduction="20000"/>
          </a:bodyPr>
          <a:lstStyle/>
          <a:p>
            <a:pPr algn="r"/>
            <a:endParaRPr lang="he-IL" sz="2400" dirty="0" smtClean="0"/>
          </a:p>
          <a:p>
            <a:pPr algn="r"/>
            <a:r>
              <a:rPr lang="he-IL" sz="2400" dirty="0" smtClean="0"/>
              <a:t>"</a:t>
            </a:r>
            <a:r>
              <a:rPr lang="he-IL" sz="2400" dirty="0"/>
              <a:t>הסוחר ידע שרבי חיים הוא חכם מאוד, ויצא לדרכו בלי להרהר בדברים..."-  איזו </a:t>
            </a:r>
            <a:r>
              <a:rPr lang="he-IL" sz="2400" dirty="0" smtClean="0"/>
              <a:t>תכונה</a:t>
            </a:r>
          </a:p>
          <a:p>
            <a:pPr algn="r"/>
            <a:r>
              <a:rPr lang="he-IL" sz="2400" dirty="0" smtClean="0"/>
              <a:t> </a:t>
            </a:r>
            <a:r>
              <a:rPr lang="he-IL" sz="2400" dirty="0"/>
              <a:t>של הסוחר נלמדת ממשפט זה</a:t>
            </a:r>
            <a:r>
              <a:rPr lang="he-IL" sz="2400" dirty="0" smtClean="0"/>
              <a:t>?</a:t>
            </a:r>
          </a:p>
          <a:p>
            <a:pPr algn="r"/>
            <a:r>
              <a:rPr lang="he-IL" sz="2400" dirty="0" smtClean="0"/>
              <a:t>תשובה </a:t>
            </a:r>
            <a:r>
              <a:rPr lang="he-IL" sz="2400" dirty="0" smtClean="0">
                <a:solidFill>
                  <a:srgbClr val="FF0000"/>
                </a:solidFill>
              </a:rPr>
              <a:t>3. </a:t>
            </a:r>
            <a:r>
              <a:rPr lang="he-IL" sz="2400" dirty="0">
                <a:solidFill>
                  <a:srgbClr val="FF0000"/>
                </a:solidFill>
              </a:rPr>
              <a:t>בעל אמונת חכמים</a:t>
            </a:r>
          </a:p>
          <a:p>
            <a:pPr algn="r"/>
            <a:endParaRPr lang="he-IL" sz="2400" dirty="0"/>
          </a:p>
          <a:p>
            <a:pPr algn="r"/>
            <a:endParaRPr lang="he-IL" sz="2400" dirty="0"/>
          </a:p>
          <a:p>
            <a:pPr algn="r"/>
            <a:endParaRPr lang="he-IL" dirty="0"/>
          </a:p>
        </p:txBody>
      </p:sp>
      <p:sp>
        <p:nvSpPr>
          <p:cNvPr id="4" name="מציין מיקום טקסט 2"/>
          <p:cNvSpPr txBox="1">
            <a:spLocks/>
          </p:cNvSpPr>
          <p:nvPr/>
        </p:nvSpPr>
        <p:spPr>
          <a:xfrm>
            <a:off x="351691" y="3341813"/>
            <a:ext cx="11244263" cy="1260782"/>
          </a:xfrm>
          <a:prstGeom prst="rect">
            <a:avLst/>
          </a:prstGeom>
          <a:ln>
            <a:solidFill>
              <a:schemeClr val="tx2"/>
            </a:solidFill>
          </a:ln>
        </p:spPr>
        <p:txBody>
          <a:bodyPr vert="horz" lIns="91440" tIns="45720" rIns="91440" bIns="45720" rtlCol="0">
            <a:normAutofit fontScale="85000" lnSpcReduction="20000"/>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he-IL" sz="2400" dirty="0" smtClean="0"/>
          </a:p>
          <a:p>
            <a:pPr algn="r"/>
            <a:r>
              <a:rPr lang="he-IL" sz="2400" dirty="0" smtClean="0"/>
              <a:t>"</a:t>
            </a:r>
            <a:r>
              <a:rPr lang="he-IL" sz="2400" dirty="0"/>
              <a:t>כמובן!" השיב הסוחר, "היה זה מתחת לעץ האלון הגדול</a:t>
            </a:r>
            <a:r>
              <a:rPr lang="he-IL" sz="2400" dirty="0" smtClean="0"/>
              <a:t>". השימוש </a:t>
            </a:r>
            <a:r>
              <a:rPr lang="he-IL" sz="2400" dirty="0"/>
              <a:t>בסימן קריאה </a:t>
            </a:r>
            <a:r>
              <a:rPr lang="he-IL" sz="2800" b="1" dirty="0"/>
              <a:t> </a:t>
            </a:r>
            <a:r>
              <a:rPr lang="he-IL" sz="2800" b="1" dirty="0">
                <a:solidFill>
                  <a:srgbClr val="FF0000"/>
                </a:solidFill>
              </a:rPr>
              <a:t>! </a:t>
            </a:r>
            <a:r>
              <a:rPr lang="he-IL" sz="2800" b="1" dirty="0"/>
              <a:t> </a:t>
            </a:r>
            <a:r>
              <a:rPr lang="he-IL" sz="2400" dirty="0"/>
              <a:t>אחרי המילה "כמובן" מלמד כי הסוחר:</a:t>
            </a:r>
          </a:p>
          <a:p>
            <a:pPr algn="r"/>
            <a:r>
              <a:rPr lang="he-IL" sz="2400" dirty="0" smtClean="0"/>
              <a:t>תשובה </a:t>
            </a:r>
            <a:r>
              <a:rPr lang="he-IL" sz="2400" dirty="0" smtClean="0">
                <a:solidFill>
                  <a:srgbClr val="FF0000"/>
                </a:solidFill>
              </a:rPr>
              <a:t>3: </a:t>
            </a:r>
            <a:r>
              <a:rPr lang="he-IL" sz="2400" dirty="0">
                <a:solidFill>
                  <a:srgbClr val="FF0000"/>
                </a:solidFill>
              </a:rPr>
              <a:t>היה בטוח בתשובתו לרב.</a:t>
            </a:r>
          </a:p>
          <a:p>
            <a:pPr algn="r"/>
            <a:endParaRPr lang="he-IL" sz="2400" dirty="0"/>
          </a:p>
          <a:p>
            <a:pPr algn="r"/>
            <a:endParaRPr lang="he-IL" dirty="0"/>
          </a:p>
        </p:txBody>
      </p:sp>
      <p:sp>
        <p:nvSpPr>
          <p:cNvPr id="6" name="מציין מיקום טקסט 2"/>
          <p:cNvSpPr txBox="1">
            <a:spLocks/>
          </p:cNvSpPr>
          <p:nvPr/>
        </p:nvSpPr>
        <p:spPr>
          <a:xfrm>
            <a:off x="351690" y="4818553"/>
            <a:ext cx="11244263" cy="1324341"/>
          </a:xfrm>
          <a:prstGeom prst="rect">
            <a:avLst/>
          </a:prstGeom>
          <a:ln>
            <a:solidFill>
              <a:schemeClr val="tx2"/>
            </a:solidFill>
          </a:ln>
        </p:spPr>
        <p:txBody>
          <a:bodyPr vert="horz" lIns="91440" tIns="45720" rIns="91440" bIns="45720" rtlCol="0">
            <a:normAutofit/>
          </a:bodyPr>
          <a:lstStyle>
            <a:lvl1pPr marL="0" indent="0" algn="ctr" defTabSz="914400" rtl="1" eaLnBrk="1" latinLnBrk="0" hangingPunct="1">
              <a:lnSpc>
                <a:spcPct val="90000"/>
              </a:lnSpc>
              <a:spcBef>
                <a:spcPts val="800"/>
              </a:spcBef>
              <a:spcAft>
                <a:spcPts val="0"/>
              </a:spcAft>
              <a:buFont typeface="+mj-lt"/>
              <a:buNone/>
              <a:defRPr sz="3600" b="0" i="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8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he-IL" sz="2400" dirty="0" smtClean="0"/>
          </a:p>
          <a:p>
            <a:pPr algn="r"/>
            <a:r>
              <a:rPr lang="he-IL" sz="2400" dirty="0" smtClean="0"/>
              <a:t>בזכות </a:t>
            </a:r>
            <a:r>
              <a:rPr lang="he-IL" sz="2400" dirty="0"/>
              <a:t>מה התגלתה האמת?</a:t>
            </a:r>
          </a:p>
          <a:p>
            <a:pPr algn="r">
              <a:tabLst>
                <a:tab pos="1970088" algn="l"/>
              </a:tabLst>
            </a:pPr>
            <a:r>
              <a:rPr lang="he-IL" sz="2400" dirty="0" smtClean="0"/>
              <a:t>תשובה </a:t>
            </a:r>
            <a:r>
              <a:rPr lang="he-IL" sz="2400" dirty="0" smtClean="0">
                <a:solidFill>
                  <a:srgbClr val="FF0000"/>
                </a:solidFill>
              </a:rPr>
              <a:t>2. חכמת </a:t>
            </a:r>
            <a:r>
              <a:rPr lang="he-IL" sz="2400" dirty="0">
                <a:solidFill>
                  <a:srgbClr val="FF0000"/>
                </a:solidFill>
              </a:rPr>
              <a:t>הרב</a:t>
            </a:r>
          </a:p>
          <a:p>
            <a:pPr algn="r">
              <a:tabLst>
                <a:tab pos="1970088" algn="l"/>
              </a:tabLst>
            </a:pPr>
            <a:endParaRPr lang="he-IL" sz="2400" dirty="0"/>
          </a:p>
          <a:p>
            <a:pPr algn="r"/>
            <a:endParaRPr lang="he-IL" sz="2400" dirty="0"/>
          </a:p>
          <a:p>
            <a:pPr algn="r"/>
            <a:endParaRPr lang="he-IL" dirty="0"/>
          </a:p>
        </p:txBody>
      </p:sp>
      <p:grpSp>
        <p:nvGrpSpPr>
          <p:cNvPr id="9" name="קבוצה 8"/>
          <p:cNvGrpSpPr/>
          <p:nvPr/>
        </p:nvGrpSpPr>
        <p:grpSpPr>
          <a:xfrm>
            <a:off x="87924" y="2105026"/>
            <a:ext cx="879230" cy="773724"/>
            <a:chOff x="527539" y="2110705"/>
            <a:chExt cx="879230" cy="773724"/>
          </a:xfrm>
        </p:grpSpPr>
        <p:sp>
          <p:nvSpPr>
            <p:cNvPr id="7" name="אליפסה 6"/>
            <p:cNvSpPr/>
            <p:nvPr/>
          </p:nvSpPr>
          <p:spPr>
            <a:xfrm>
              <a:off x="527539" y="2110705"/>
              <a:ext cx="879230" cy="77372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8" name="TextBox 7"/>
            <p:cNvSpPr txBox="1"/>
            <p:nvPr/>
          </p:nvSpPr>
          <p:spPr>
            <a:xfrm>
              <a:off x="738554" y="2205179"/>
              <a:ext cx="492369" cy="584775"/>
            </a:xfrm>
            <a:prstGeom prst="rect">
              <a:avLst/>
            </a:prstGeom>
            <a:noFill/>
          </p:spPr>
          <p:txBody>
            <a:bodyPr wrap="square" rtlCol="1">
              <a:spAutoFit/>
            </a:bodyPr>
            <a:lstStyle/>
            <a:p>
              <a:r>
                <a:rPr lang="he-IL" sz="3200" dirty="0" smtClean="0"/>
                <a:t>3</a:t>
              </a:r>
              <a:endParaRPr lang="he-IL" sz="3200" dirty="0"/>
            </a:p>
          </p:txBody>
        </p:sp>
      </p:grpSp>
      <p:grpSp>
        <p:nvGrpSpPr>
          <p:cNvPr id="10" name="קבוצה 9"/>
          <p:cNvGrpSpPr/>
          <p:nvPr/>
        </p:nvGrpSpPr>
        <p:grpSpPr>
          <a:xfrm>
            <a:off x="64477" y="3617120"/>
            <a:ext cx="879230" cy="773724"/>
            <a:chOff x="527539" y="2110705"/>
            <a:chExt cx="879230" cy="773724"/>
          </a:xfrm>
        </p:grpSpPr>
        <p:sp>
          <p:nvSpPr>
            <p:cNvPr id="11" name="אליפסה 10"/>
            <p:cNvSpPr/>
            <p:nvPr/>
          </p:nvSpPr>
          <p:spPr>
            <a:xfrm>
              <a:off x="527539" y="2110705"/>
              <a:ext cx="879230" cy="77372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2" name="TextBox 11"/>
            <p:cNvSpPr txBox="1"/>
            <p:nvPr/>
          </p:nvSpPr>
          <p:spPr>
            <a:xfrm>
              <a:off x="738554" y="2205179"/>
              <a:ext cx="492369" cy="584775"/>
            </a:xfrm>
            <a:prstGeom prst="rect">
              <a:avLst/>
            </a:prstGeom>
            <a:noFill/>
          </p:spPr>
          <p:txBody>
            <a:bodyPr wrap="square" rtlCol="1">
              <a:spAutoFit/>
            </a:bodyPr>
            <a:lstStyle/>
            <a:p>
              <a:r>
                <a:rPr lang="he-IL" sz="3200" dirty="0"/>
                <a:t>3</a:t>
              </a:r>
            </a:p>
          </p:txBody>
        </p:sp>
      </p:grpSp>
      <p:grpSp>
        <p:nvGrpSpPr>
          <p:cNvPr id="13" name="קבוצה 12"/>
          <p:cNvGrpSpPr/>
          <p:nvPr/>
        </p:nvGrpSpPr>
        <p:grpSpPr>
          <a:xfrm>
            <a:off x="105508" y="5153211"/>
            <a:ext cx="879230" cy="773724"/>
            <a:chOff x="527539" y="2110705"/>
            <a:chExt cx="879230" cy="773724"/>
          </a:xfrm>
        </p:grpSpPr>
        <p:sp>
          <p:nvSpPr>
            <p:cNvPr id="14" name="אליפסה 13"/>
            <p:cNvSpPr/>
            <p:nvPr/>
          </p:nvSpPr>
          <p:spPr>
            <a:xfrm>
              <a:off x="527539" y="2110705"/>
              <a:ext cx="879230" cy="773724"/>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5" name="TextBox 14"/>
            <p:cNvSpPr txBox="1"/>
            <p:nvPr/>
          </p:nvSpPr>
          <p:spPr>
            <a:xfrm>
              <a:off x="738554" y="2205179"/>
              <a:ext cx="492369" cy="584775"/>
            </a:xfrm>
            <a:prstGeom prst="rect">
              <a:avLst/>
            </a:prstGeom>
            <a:noFill/>
          </p:spPr>
          <p:txBody>
            <a:bodyPr wrap="square" rtlCol="1">
              <a:spAutoFit/>
            </a:bodyPr>
            <a:lstStyle/>
            <a:p>
              <a:r>
                <a:rPr lang="he-IL" sz="3200" dirty="0" smtClean="0"/>
                <a:t>2</a:t>
              </a:r>
              <a:endParaRPr lang="he-IL" sz="3200" dirty="0"/>
            </a:p>
          </p:txBody>
        </p:sp>
      </p:grpSp>
      <p:sp>
        <p:nvSpPr>
          <p:cNvPr id="16" name="TextBox 15"/>
          <p:cNvSpPr txBox="1"/>
          <p:nvPr/>
        </p:nvSpPr>
        <p:spPr>
          <a:xfrm>
            <a:off x="9566031" y="1523191"/>
            <a:ext cx="1795559" cy="461665"/>
          </a:xfrm>
          <a:prstGeom prst="rect">
            <a:avLst/>
          </a:prstGeom>
          <a:solidFill>
            <a:schemeClr val="bg1"/>
          </a:solidFill>
          <a:ln>
            <a:solidFill>
              <a:srgbClr val="FF0000"/>
            </a:solidFill>
          </a:ln>
        </p:spPr>
        <p:txBody>
          <a:bodyPr wrap="square" rtlCol="1">
            <a:spAutoFit/>
          </a:bodyPr>
          <a:lstStyle/>
          <a:p>
            <a:pPr algn="ctr"/>
            <a:r>
              <a:rPr lang="he-IL" sz="2400" dirty="0" smtClean="0"/>
              <a:t>שאלה 4 </a:t>
            </a:r>
            <a:endParaRPr lang="he-IL" sz="2400" dirty="0"/>
          </a:p>
        </p:txBody>
      </p:sp>
      <p:sp>
        <p:nvSpPr>
          <p:cNvPr id="17" name="TextBox 16"/>
          <p:cNvSpPr txBox="1"/>
          <p:nvPr/>
        </p:nvSpPr>
        <p:spPr>
          <a:xfrm>
            <a:off x="9566031" y="3170789"/>
            <a:ext cx="1795559" cy="523220"/>
          </a:xfrm>
          <a:prstGeom prst="rect">
            <a:avLst/>
          </a:prstGeom>
          <a:solidFill>
            <a:schemeClr val="bg1"/>
          </a:solidFill>
          <a:ln>
            <a:solidFill>
              <a:srgbClr val="FF0000"/>
            </a:solidFill>
          </a:ln>
        </p:spPr>
        <p:txBody>
          <a:bodyPr wrap="square" rtlCol="1">
            <a:spAutoFit/>
          </a:bodyPr>
          <a:lstStyle/>
          <a:p>
            <a:pPr algn="ctr"/>
            <a:r>
              <a:rPr lang="he-IL" sz="2400" dirty="0" smtClean="0"/>
              <a:t>שאלה 5</a:t>
            </a:r>
            <a:r>
              <a:rPr lang="he-IL" sz="2800" dirty="0" smtClean="0"/>
              <a:t> </a:t>
            </a:r>
            <a:endParaRPr lang="he-IL" sz="2800" dirty="0"/>
          </a:p>
        </p:txBody>
      </p:sp>
      <p:sp>
        <p:nvSpPr>
          <p:cNvPr id="18" name="TextBox 17"/>
          <p:cNvSpPr txBox="1"/>
          <p:nvPr/>
        </p:nvSpPr>
        <p:spPr>
          <a:xfrm>
            <a:off x="9566030" y="4724465"/>
            <a:ext cx="1795559" cy="461665"/>
          </a:xfrm>
          <a:prstGeom prst="rect">
            <a:avLst/>
          </a:prstGeom>
          <a:solidFill>
            <a:schemeClr val="bg1"/>
          </a:solidFill>
          <a:ln>
            <a:solidFill>
              <a:srgbClr val="FF0000"/>
            </a:solidFill>
          </a:ln>
        </p:spPr>
        <p:txBody>
          <a:bodyPr wrap="square" rtlCol="1">
            <a:spAutoFit/>
          </a:bodyPr>
          <a:lstStyle/>
          <a:p>
            <a:pPr algn="ctr"/>
            <a:r>
              <a:rPr lang="he-IL" sz="2400" dirty="0" smtClean="0"/>
              <a:t>שאלה 6</a:t>
            </a:r>
            <a:endParaRPr lang="he-IL" sz="2400" dirty="0"/>
          </a:p>
        </p:txBody>
      </p:sp>
    </p:spTree>
    <p:extLst>
      <p:ext uri="{BB962C8B-B14F-4D97-AF65-F5344CB8AC3E}">
        <p14:creationId xmlns:p14="http://schemas.microsoft.com/office/powerpoint/2010/main" val="7147607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ln>
            <a:noFill/>
          </a:ln>
        </p:spPr>
        <p:txBody>
          <a:bodyPr/>
          <a:lstStyle/>
          <a:p>
            <a:r>
              <a:rPr lang="he-IL" dirty="0" smtClean="0"/>
              <a:t>ה"אור החיים" הקדוש</a:t>
            </a:r>
            <a:endParaRPr lang="he-IL" dirty="0"/>
          </a:p>
        </p:txBody>
      </p:sp>
      <p:sp>
        <p:nvSpPr>
          <p:cNvPr id="3" name="מציין מיקום טקסט 2"/>
          <p:cNvSpPr>
            <a:spLocks noGrp="1"/>
          </p:cNvSpPr>
          <p:nvPr>
            <p:ph type="body" sz="quarter" idx="10"/>
          </p:nvPr>
        </p:nvSpPr>
        <p:spPr/>
        <p:txBody>
          <a:bodyPr/>
          <a:lstStyle/>
          <a:p>
            <a:pPr algn="r"/>
            <a:r>
              <a:rPr lang="he-IL" dirty="0"/>
              <a:t>מעשה שהיה בימים שבהם היה </a:t>
            </a:r>
            <a:r>
              <a:rPr lang="he-IL" dirty="0" smtClean="0">
                <a:solidFill>
                  <a:srgbClr val="FF0000"/>
                </a:solidFill>
              </a:rPr>
              <a:t>רבֵּנו </a:t>
            </a:r>
            <a:r>
              <a:rPr lang="he-IL" dirty="0">
                <a:solidFill>
                  <a:srgbClr val="FF0000"/>
                </a:solidFill>
              </a:rPr>
              <a:t>חיים בן עטר</a:t>
            </a:r>
            <a:r>
              <a:rPr lang="he-IL" dirty="0"/>
              <a:t>, </a:t>
            </a:r>
            <a:r>
              <a:rPr lang="he-IL" dirty="0">
                <a:solidFill>
                  <a:srgbClr val="FF0000"/>
                </a:solidFill>
              </a:rPr>
              <a:t>בעל ספר "אור החיים", רב בעיר סאלי הסמוכה לרבאט. </a:t>
            </a:r>
            <a:r>
              <a:rPr lang="he-IL" dirty="0"/>
              <a:t>יום אחד הגיעו אליו שני יהודים, האחד סוחר והאחר אופה, וביקשו ממנו </a:t>
            </a:r>
            <a:r>
              <a:rPr lang="he-IL" dirty="0" err="1"/>
              <a:t>לְיַשֵב</a:t>
            </a:r>
            <a:r>
              <a:rPr lang="he-IL" dirty="0"/>
              <a:t> מריבה שפרצה ביניהם.</a:t>
            </a:r>
          </a:p>
        </p:txBody>
      </p:sp>
    </p:spTree>
    <p:extLst>
      <p:ext uri="{BB962C8B-B14F-4D97-AF65-F5344CB8AC3E}">
        <p14:creationId xmlns:p14="http://schemas.microsoft.com/office/powerpoint/2010/main" val="23688320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ln>
            <a:solidFill>
              <a:srgbClr val="FFC000"/>
            </a:solidFill>
          </a:ln>
        </p:spPr>
        <p:txBody>
          <a:bodyPr/>
          <a:lstStyle/>
          <a:p>
            <a:r>
              <a:rPr lang="he-IL" dirty="0" smtClean="0"/>
              <a:t>בקריאה שנייה: האופה והסוחר</a:t>
            </a:r>
            <a:endParaRPr lang="he-IL" dirty="0"/>
          </a:p>
        </p:txBody>
      </p:sp>
      <p:sp>
        <p:nvSpPr>
          <p:cNvPr id="3" name="מציין מיקום טקסט 2"/>
          <p:cNvSpPr>
            <a:spLocks noGrp="1"/>
          </p:cNvSpPr>
          <p:nvPr>
            <p:ph type="body" sz="quarter" idx="10"/>
          </p:nvPr>
        </p:nvSpPr>
        <p:spPr/>
        <p:txBody>
          <a:bodyPr/>
          <a:lstStyle/>
          <a:p>
            <a:pPr algn="r"/>
            <a:r>
              <a:rPr lang="he-IL" dirty="0"/>
              <a:t>"הייתי צריך לעזוב את הכפר לזמן מה," אמר הסוחר, "וכל רכושי היה מטבעות של זהב. לא בקלות הרווחתי אותן. עמלתי בפרך כדי להרוויח את המטבעות, ולא רציתי שיגנבו אותן בזמן היעדרי. הפקדתי את כספי בידי האופה הזה, אך כאשר שַבְתי ממַסָעִי הוא הכחיש שקיבל ממני כסף אי–פעם."</a:t>
            </a:r>
            <a:endParaRPr lang="en-US" dirty="0"/>
          </a:p>
          <a:p>
            <a:endParaRPr lang="he-IL" dirty="0" smtClean="0"/>
          </a:p>
          <a:p>
            <a:endParaRPr lang="he-IL" dirty="0"/>
          </a:p>
        </p:txBody>
      </p:sp>
      <p:pic>
        <p:nvPicPr>
          <p:cNvPr id="5" name="תמונה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1276" y="4097214"/>
            <a:ext cx="1680723" cy="2379785"/>
          </a:xfrm>
          <a:prstGeom prst="rect">
            <a:avLst/>
          </a:prstGeom>
        </p:spPr>
      </p:pic>
    </p:spTree>
    <p:extLst>
      <p:ext uri="{BB962C8B-B14F-4D97-AF65-F5344CB8AC3E}">
        <p14:creationId xmlns:p14="http://schemas.microsoft.com/office/powerpoint/2010/main" val="19467096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ln>
            <a:noFill/>
          </a:ln>
        </p:spPr>
        <p:txBody>
          <a:bodyPr/>
          <a:lstStyle/>
          <a:p>
            <a:r>
              <a:rPr lang="he-IL" dirty="0" smtClean="0"/>
              <a:t>בקריאה שנייה: האופה והסוחר</a:t>
            </a:r>
            <a:endParaRPr lang="he-IL" dirty="0"/>
          </a:p>
        </p:txBody>
      </p:sp>
      <p:sp>
        <p:nvSpPr>
          <p:cNvPr id="3" name="מציין מיקום טקסט 2"/>
          <p:cNvSpPr>
            <a:spLocks noGrp="1"/>
          </p:cNvSpPr>
          <p:nvPr>
            <p:ph type="body" sz="quarter" idx="10"/>
          </p:nvPr>
        </p:nvSpPr>
        <p:spPr>
          <a:xfrm>
            <a:off x="1107832" y="1928813"/>
            <a:ext cx="10136432" cy="3844925"/>
          </a:xfrm>
        </p:spPr>
        <p:txBody>
          <a:bodyPr>
            <a:normAutofit/>
          </a:bodyPr>
          <a:lstStyle/>
          <a:p>
            <a:pPr algn="r"/>
            <a:r>
              <a:rPr lang="he-IL" b="1" dirty="0">
                <a:solidFill>
                  <a:srgbClr val="FF0000"/>
                </a:solidFill>
              </a:rPr>
              <a:t>"הייתי צריך לעזוב את הכפר לזמן מה"</a:t>
            </a:r>
            <a:r>
              <a:rPr lang="he-IL" dirty="0"/>
              <a:t>,</a:t>
            </a:r>
            <a:r>
              <a:rPr lang="he-IL" b="1" dirty="0">
                <a:solidFill>
                  <a:srgbClr val="FF0000"/>
                </a:solidFill>
              </a:rPr>
              <a:t> </a:t>
            </a:r>
            <a:r>
              <a:rPr lang="he-IL" dirty="0"/>
              <a:t>אמר הסוחר, </a:t>
            </a:r>
            <a:r>
              <a:rPr lang="he-IL" b="1" dirty="0">
                <a:solidFill>
                  <a:srgbClr val="FF0000"/>
                </a:solidFill>
              </a:rPr>
              <a:t>"וכל רכושי היה מטבעות של זהב. לא בקלות הרווחתי אותן. עמלתי בפרך כדי להרוויח את המטבעות, </a:t>
            </a:r>
            <a:r>
              <a:rPr lang="he-IL" dirty="0"/>
              <a:t>ולא רציתי שיגנבו אותן בזמן היעדרי. </a:t>
            </a:r>
            <a:r>
              <a:rPr lang="he-IL" b="1" dirty="0">
                <a:solidFill>
                  <a:srgbClr val="FF0000"/>
                </a:solidFill>
              </a:rPr>
              <a:t>הפקדתי את כספי בידי האופה הזה</a:t>
            </a:r>
            <a:r>
              <a:rPr lang="he-IL" dirty="0"/>
              <a:t>, אך כאשר שַבְתי ממַסָעִי הוא הכחיש שקיבל ממני כסף אי–פעם."</a:t>
            </a:r>
            <a:endParaRPr lang="en-US" dirty="0"/>
          </a:p>
          <a:p>
            <a:pPr algn="r"/>
            <a:r>
              <a:rPr lang="he-IL" dirty="0"/>
              <a:t>הסוחר ידע שרבי חיים הוא חכם מאוד, ויצא לדרכו בלי להרהר בדברים, ואילו האופה נשאר לחכות לו.</a:t>
            </a:r>
          </a:p>
          <a:p>
            <a:endParaRPr lang="he-IL" dirty="0" smtClean="0"/>
          </a:p>
          <a:p>
            <a:endParaRPr lang="he-IL" dirty="0"/>
          </a:p>
        </p:txBody>
      </p:sp>
    </p:spTree>
    <p:extLst>
      <p:ext uri="{BB962C8B-B14F-4D97-AF65-F5344CB8AC3E}">
        <p14:creationId xmlns:p14="http://schemas.microsoft.com/office/powerpoint/2010/main" val="2034290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ln>
            <a:noFill/>
          </a:ln>
        </p:spPr>
        <p:txBody>
          <a:bodyPr/>
          <a:lstStyle/>
          <a:p>
            <a:r>
              <a:rPr lang="he-IL" dirty="0" smtClean="0"/>
              <a:t>בקריאה שנייה: האופה - מהפך</a:t>
            </a:r>
            <a:endParaRPr lang="he-IL" dirty="0"/>
          </a:p>
        </p:txBody>
      </p:sp>
      <p:sp>
        <p:nvSpPr>
          <p:cNvPr id="3" name="מציין מיקום טקסט 2"/>
          <p:cNvSpPr>
            <a:spLocks noGrp="1"/>
          </p:cNvSpPr>
          <p:nvPr>
            <p:ph type="body" sz="quarter" idx="10"/>
          </p:nvPr>
        </p:nvSpPr>
        <p:spPr>
          <a:xfrm>
            <a:off x="1178170" y="1928813"/>
            <a:ext cx="10066093" cy="3844925"/>
          </a:xfrm>
        </p:spPr>
        <p:txBody>
          <a:bodyPr/>
          <a:lstStyle/>
          <a:p>
            <a:pPr algn="r"/>
            <a:r>
              <a:rPr lang="he-IL" dirty="0"/>
              <a:t>"הייתי צריך לעזוב את הכפר לזמן מה," אמר הסוחר, "וכל רכושי היה מטבעות של זהב. לא בקלות הרווחתי אותן. עמלתי בפרך כדי להרוויח את המטבעות, ולא רציתי שיגנבו אותן בזמן היעדרי. הפקדתי את כספי בידי האופה הזה, אך כאשר שַבְתי ממַסָעִי</a:t>
            </a:r>
            <a:r>
              <a:rPr lang="he-IL" b="1" dirty="0">
                <a:solidFill>
                  <a:srgbClr val="FF0000"/>
                </a:solidFill>
              </a:rPr>
              <a:t> הוא הכחיש שקיבל ממני כסף אי–פעם."</a:t>
            </a:r>
          </a:p>
          <a:p>
            <a:endParaRPr lang="he-IL" dirty="0" smtClean="0"/>
          </a:p>
          <a:p>
            <a:endParaRPr lang="he-IL" dirty="0"/>
          </a:p>
        </p:txBody>
      </p:sp>
    </p:spTree>
    <p:extLst>
      <p:ext uri="{BB962C8B-B14F-4D97-AF65-F5344CB8AC3E}">
        <p14:creationId xmlns:p14="http://schemas.microsoft.com/office/powerpoint/2010/main" val="12893796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ln>
            <a:noFill/>
          </a:ln>
        </p:spPr>
        <p:txBody>
          <a:bodyPr/>
          <a:lstStyle/>
          <a:p>
            <a:r>
              <a:rPr lang="he-IL" dirty="0" smtClean="0"/>
              <a:t>בקריאה שנייה: הסוחר – אמונת חכמים</a:t>
            </a:r>
            <a:endParaRPr lang="he-IL" dirty="0"/>
          </a:p>
        </p:txBody>
      </p:sp>
      <p:sp>
        <p:nvSpPr>
          <p:cNvPr id="3" name="מציין מיקום טקסט 2"/>
          <p:cNvSpPr>
            <a:spLocks noGrp="1"/>
          </p:cNvSpPr>
          <p:nvPr>
            <p:ph type="body" sz="quarter" idx="10"/>
          </p:nvPr>
        </p:nvSpPr>
        <p:spPr/>
        <p:txBody>
          <a:bodyPr/>
          <a:lstStyle/>
          <a:p>
            <a:endParaRPr lang="he-IL" dirty="0" smtClean="0">
              <a:solidFill>
                <a:srgbClr val="0070C0"/>
              </a:solidFill>
            </a:endParaRPr>
          </a:p>
          <a:p>
            <a:r>
              <a:rPr lang="he-IL" sz="4000" dirty="0" smtClean="0">
                <a:solidFill>
                  <a:srgbClr val="0070C0"/>
                </a:solidFill>
              </a:rPr>
              <a:t>הסוחר </a:t>
            </a:r>
            <a:r>
              <a:rPr lang="he-IL" sz="4000" dirty="0">
                <a:solidFill>
                  <a:srgbClr val="0070C0"/>
                </a:solidFill>
              </a:rPr>
              <a:t>ידע שרבי חיים הוא חכם מאוד, ויצא לדרכו </a:t>
            </a:r>
            <a:r>
              <a:rPr lang="he-IL" sz="4000" b="1" dirty="0">
                <a:solidFill>
                  <a:schemeClr val="accent2"/>
                </a:solidFill>
              </a:rPr>
              <a:t>בלי להרהר בדברים</a:t>
            </a:r>
            <a:r>
              <a:rPr lang="he-IL" sz="4000" dirty="0">
                <a:solidFill>
                  <a:srgbClr val="0070C0"/>
                </a:solidFill>
              </a:rPr>
              <a:t>, ואילו האופה נשאר לחכות </a:t>
            </a:r>
            <a:r>
              <a:rPr lang="he-IL" sz="4000" dirty="0" smtClean="0">
                <a:solidFill>
                  <a:srgbClr val="0070C0"/>
                </a:solidFill>
              </a:rPr>
              <a:t>לו.</a:t>
            </a:r>
            <a:endParaRPr lang="he-IL" sz="4000" dirty="0" smtClean="0"/>
          </a:p>
          <a:p>
            <a:endParaRPr lang="he-IL" dirty="0"/>
          </a:p>
        </p:txBody>
      </p:sp>
      <p:sp>
        <p:nvSpPr>
          <p:cNvPr id="5" name="מלבן 4"/>
          <p:cNvSpPr/>
          <p:nvPr/>
        </p:nvSpPr>
        <p:spPr>
          <a:xfrm>
            <a:off x="1671638" y="2649239"/>
            <a:ext cx="9013487" cy="1077218"/>
          </a:xfrm>
          <a:prstGeom prst="rect">
            <a:avLst/>
          </a:prstGeom>
        </p:spPr>
        <p:txBody>
          <a:bodyPr wrap="square">
            <a:spAutoFit/>
          </a:bodyPr>
          <a:lstStyle/>
          <a:p>
            <a:pPr algn="r"/>
            <a:r>
              <a:rPr lang="he-IL" sz="3200" dirty="0" smtClean="0">
                <a:latin typeface="+mj-lt"/>
              </a:rPr>
              <a:t>.</a:t>
            </a:r>
            <a:endParaRPr lang="he-IL" sz="3200" dirty="0">
              <a:latin typeface="+mj-lt"/>
            </a:endParaRPr>
          </a:p>
          <a:p>
            <a:pPr algn="r"/>
            <a:endParaRPr lang="he-IL" sz="3200" dirty="0"/>
          </a:p>
        </p:txBody>
      </p:sp>
    </p:spTree>
    <p:extLst>
      <p:ext uri="{BB962C8B-B14F-4D97-AF65-F5344CB8AC3E}">
        <p14:creationId xmlns:p14="http://schemas.microsoft.com/office/powerpoint/2010/main" val="35327079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ln>
            <a:noFill/>
          </a:ln>
        </p:spPr>
        <p:txBody>
          <a:bodyPr/>
          <a:lstStyle/>
          <a:p>
            <a:r>
              <a:rPr lang="he-IL" dirty="0" smtClean="0"/>
              <a:t>משימת כתיבה</a:t>
            </a:r>
            <a:endParaRPr lang="he-IL" dirty="0"/>
          </a:p>
        </p:txBody>
      </p:sp>
      <p:sp>
        <p:nvSpPr>
          <p:cNvPr id="3" name="מציין מיקום טקסט 2"/>
          <p:cNvSpPr>
            <a:spLocks noGrp="1"/>
          </p:cNvSpPr>
          <p:nvPr>
            <p:ph type="body" sz="quarter" idx="10"/>
          </p:nvPr>
        </p:nvSpPr>
        <p:spPr/>
        <p:txBody>
          <a:bodyPr/>
          <a:lstStyle/>
          <a:p>
            <a:endParaRPr lang="he-IL" dirty="0" smtClean="0"/>
          </a:p>
          <a:p>
            <a:r>
              <a:rPr lang="he-IL" sz="4000" dirty="0" smtClean="0"/>
              <a:t>כתבו דו שיח פנימי המתחולל בליבו של האופה כאשר הסוחר בדרכו אל העץ.</a:t>
            </a:r>
            <a:endParaRPr lang="he-IL" sz="4000" dirty="0"/>
          </a:p>
        </p:txBody>
      </p:sp>
      <p:pic>
        <p:nvPicPr>
          <p:cNvPr id="4" name="תמונה 3"/>
          <p:cNvPicPr>
            <a:picLocks noChangeAspect="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t="67093" r="49560"/>
          <a:stretch/>
        </p:blipFill>
        <p:spPr>
          <a:xfrm rot="21199819">
            <a:off x="317149" y="3692769"/>
            <a:ext cx="3374783" cy="2943424"/>
          </a:xfrm>
          <a:prstGeom prst="rect">
            <a:avLst/>
          </a:prstGeom>
        </p:spPr>
      </p:pic>
      <p:pic>
        <p:nvPicPr>
          <p:cNvPr id="5" name="תמונה 4"/>
          <p:cNvPicPr>
            <a:picLocks noChangeAspect="1"/>
          </p:cNvPicPr>
          <p:nvPr/>
        </p:nvPicPr>
        <p:blipFill rotWithShape="1">
          <a:blip r:embed="rId5">
            <a:clrChange>
              <a:clrFrom>
                <a:srgbClr val="F5F5F5"/>
              </a:clrFrom>
              <a:clrTo>
                <a:srgbClr val="F5F5F5">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46520" t="33372" b="32069"/>
          <a:stretch/>
        </p:blipFill>
        <p:spPr>
          <a:xfrm>
            <a:off x="3620494" y="4516929"/>
            <a:ext cx="2709968" cy="2341071"/>
          </a:xfrm>
          <a:prstGeom prst="rect">
            <a:avLst/>
          </a:prstGeom>
        </p:spPr>
      </p:pic>
      <p:pic>
        <p:nvPicPr>
          <p:cNvPr id="6" name="5min_final" descr="5min_final">
            <a:hlinkClick r:id="" action="ppaction://media"/>
            <a:extLst>
              <a:ext uri="{FF2B5EF4-FFF2-40B4-BE49-F238E27FC236}">
                <a16:creationId xmlns:a16="http://schemas.microsoft.com/office/drawing/2014/main" id="{975630C5-E5B6-C548-9002-3A338B01CD8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04816" y="663126"/>
            <a:ext cx="2025646" cy="722480"/>
          </a:xfrm>
          <a:prstGeom prst="rect">
            <a:avLst/>
          </a:prstGeom>
        </p:spPr>
      </p:pic>
    </p:spTree>
    <p:extLst>
      <p:ext uri="{BB962C8B-B14F-4D97-AF65-F5344CB8AC3E}">
        <p14:creationId xmlns:p14="http://schemas.microsoft.com/office/powerpoint/2010/main" val="66886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24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en-IL" dirty="0"/>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5743" y="2710851"/>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25914" y="3225956"/>
            <a:ext cx="1771057" cy="7408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https://lh4.googleusercontent.com/8FRkycPXoj7UiB9dvl8WfvE_rPOmNvworJ3hEUUExH908Pyx1w8Shtg70_9YIyrxXZu2Q5tvXMslWX6PBLNTleMKYZ5Wgwd4UNNj4iBwA-K5B6WNBJ5WFRNSOF3busg5">
            <a:extLst>
              <a:ext uri="{FF2B5EF4-FFF2-40B4-BE49-F238E27FC236}">
                <a16:creationId xmlns:a16="http://schemas.microsoft.com/office/drawing/2014/main" id="{A59DF638-BBDF-4FF6-8918-42D9A5F05B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6926" y="2640511"/>
            <a:ext cx="1191396" cy="19635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s://lh6.googleusercontent.com/f8H2475EYmyL0rhH4-e4ujiAahiTeUa9jS4FAnHL3KK4sEOOF3cWvgCYZ1bpJw4tDcDKTArugZ_4iGscDG3mD7tx620B0N8bRGSeR-V1W5m9k2098IkeP6hpnFdGXWOM">
            <a:extLst>
              <a:ext uri="{FF2B5EF4-FFF2-40B4-BE49-F238E27FC236}">
                <a16:creationId xmlns:a16="http://schemas.microsoft.com/office/drawing/2014/main" id="{E96A3A94-1DC2-4D5F-8C30-814635F5A7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1258" y="2842557"/>
            <a:ext cx="2289297" cy="1677470"/>
          </a:xfrm>
          <a:prstGeom prst="rect">
            <a:avLst/>
          </a:prstGeom>
          <a:noFill/>
          <a:extLst>
            <a:ext uri="{909E8E84-426E-40DD-AFC4-6F175D3DCCD1}">
              <a14:hiddenFill xmlns:a14="http://schemas.microsoft.com/office/drawing/2010/main">
                <a:solidFill>
                  <a:srgbClr val="FFFFFF"/>
                </a:solidFill>
              </a14:hiddenFill>
            </a:ext>
          </a:extLst>
        </p:spPr>
      </p:pic>
      <p:pic>
        <p:nvPicPr>
          <p:cNvPr id="7"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844887" y="693174"/>
            <a:ext cx="1877001" cy="669463"/>
          </a:xfrm>
          <a:prstGeom prst="rect">
            <a:avLst/>
          </a:prstGeom>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ln>
            <a:noFill/>
          </a:ln>
        </p:spPr>
        <p:txBody>
          <a:bodyPr/>
          <a:lstStyle/>
          <a:p>
            <a:r>
              <a:rPr lang="he-IL" dirty="0" smtClean="0"/>
              <a:t>נבין את המסר מהסיפור</a:t>
            </a:r>
            <a:endParaRPr lang="he-IL" dirty="0"/>
          </a:p>
        </p:txBody>
      </p:sp>
      <p:sp>
        <p:nvSpPr>
          <p:cNvPr id="3" name="מציין מיקום טקסט 2"/>
          <p:cNvSpPr>
            <a:spLocks noGrp="1"/>
          </p:cNvSpPr>
          <p:nvPr>
            <p:ph type="body" sz="quarter" idx="10"/>
          </p:nvPr>
        </p:nvSpPr>
        <p:spPr/>
        <p:txBody>
          <a:bodyPr/>
          <a:lstStyle/>
          <a:p>
            <a:endParaRPr lang="he-IL" sz="4000" dirty="0" smtClean="0"/>
          </a:p>
          <a:p>
            <a:r>
              <a:rPr lang="he-IL" sz="4400" dirty="0" smtClean="0"/>
              <a:t>"</a:t>
            </a:r>
            <a:r>
              <a:rPr lang="he-IL" sz="4000" dirty="0" err="1"/>
              <a:t>וְשָׁמַרְתּ</a:t>
            </a:r>
            <a:r>
              <a:rPr lang="he-IL" sz="4000" dirty="0"/>
              <a:t>ָ </a:t>
            </a:r>
            <a:r>
              <a:rPr lang="he-IL" sz="4000" dirty="0" err="1"/>
              <a:t>לַעֲשׂוֹת</a:t>
            </a:r>
            <a:r>
              <a:rPr lang="he-IL" sz="4000" dirty="0"/>
              <a:t> </a:t>
            </a:r>
            <a:r>
              <a:rPr lang="he-IL" sz="4000" dirty="0" err="1"/>
              <a:t>כְּכֹל</a:t>
            </a:r>
            <a:r>
              <a:rPr lang="he-IL" sz="4000" dirty="0"/>
              <a:t> </a:t>
            </a:r>
            <a:r>
              <a:rPr lang="he-IL" sz="4000" dirty="0" err="1"/>
              <a:t>אֲשֶׁר</a:t>
            </a:r>
            <a:r>
              <a:rPr lang="he-IL" sz="4000" dirty="0"/>
              <a:t> </a:t>
            </a:r>
            <a:r>
              <a:rPr lang="he-IL" sz="4000" dirty="0" err="1" smtClean="0"/>
              <a:t>יוֹרוּך</a:t>
            </a:r>
            <a:r>
              <a:rPr lang="he-IL" sz="4000" dirty="0" smtClean="0"/>
              <a:t>ָ"</a:t>
            </a:r>
            <a:r>
              <a:rPr lang="he-IL" sz="4000" dirty="0"/>
              <a:t> </a:t>
            </a:r>
            <a:endParaRPr lang="he-IL" sz="4000" dirty="0" smtClean="0"/>
          </a:p>
          <a:p>
            <a:r>
              <a:rPr lang="he-IL" sz="2400" dirty="0" smtClean="0"/>
              <a:t>(</a:t>
            </a:r>
            <a:r>
              <a:rPr lang="he-IL" sz="2400" dirty="0"/>
              <a:t>דברים פרק </a:t>
            </a:r>
            <a:r>
              <a:rPr lang="he-IL" sz="2400" dirty="0" err="1"/>
              <a:t>יז</a:t>
            </a:r>
            <a:r>
              <a:rPr lang="he-IL" sz="2400" dirty="0"/>
              <a:t> פסוק י)</a:t>
            </a:r>
          </a:p>
          <a:p>
            <a:endParaRPr lang="he-IL" sz="4000" dirty="0"/>
          </a:p>
          <a:p>
            <a:r>
              <a:rPr lang="he-IL" sz="4000" dirty="0" smtClean="0"/>
              <a:t>חובה עלינו לציית לדברי חכמים</a:t>
            </a:r>
          </a:p>
          <a:p>
            <a:endParaRPr lang="he-IL" dirty="0"/>
          </a:p>
        </p:txBody>
      </p:sp>
    </p:spTree>
    <p:extLst>
      <p:ext uri="{BB962C8B-B14F-4D97-AF65-F5344CB8AC3E}">
        <p14:creationId xmlns:p14="http://schemas.microsoft.com/office/powerpoint/2010/main" val="16949154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p:txBody>
          <a:bodyPr/>
          <a:lstStyle/>
          <a:p>
            <a:pPr algn="r"/>
            <a:r>
              <a:rPr lang="he-IL" dirty="0" smtClean="0"/>
              <a:t>נעמיק בתיאור דמותו המיוחדת של "האור החיים" הקדוש מתוך השיחה שלו עם האופה.</a:t>
            </a:r>
          </a:p>
          <a:p>
            <a:pPr algn="r"/>
            <a:r>
              <a:rPr lang="he-IL" dirty="0" smtClean="0"/>
              <a:t>נתבונן בתפקיד של סימני הפיסוק בשיחה זו.</a:t>
            </a:r>
            <a:endParaRPr lang="he-IL" dirty="0"/>
          </a:p>
        </p:txBody>
      </p:sp>
      <p:sp>
        <p:nvSpPr>
          <p:cNvPr id="4" name="כותרת 1"/>
          <p:cNvSpPr>
            <a:spLocks noGrp="1"/>
          </p:cNvSpPr>
          <p:nvPr>
            <p:ph type="title"/>
          </p:nvPr>
        </p:nvSpPr>
        <p:spPr>
          <a:xfrm>
            <a:off x="0" y="663126"/>
            <a:ext cx="11361590" cy="720000"/>
          </a:xfrm>
          <a:ln>
            <a:solidFill>
              <a:srgbClr val="FFC000"/>
            </a:solidFill>
          </a:ln>
        </p:spPr>
        <p:txBody>
          <a:bodyPr/>
          <a:lstStyle/>
          <a:p>
            <a:r>
              <a:rPr lang="he-IL" dirty="0" smtClean="0"/>
              <a:t>הקניית ידע</a:t>
            </a:r>
            <a:endParaRPr lang="he-IL" dirty="0"/>
          </a:p>
        </p:txBody>
      </p:sp>
      <p:pic>
        <p:nvPicPr>
          <p:cNvPr id="5"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8643" y="663126"/>
            <a:ext cx="2013205" cy="718043"/>
          </a:xfrm>
          <a:prstGeom prst="rect">
            <a:avLst/>
          </a:prstGeom>
        </p:spPr>
      </p:pic>
    </p:spTree>
    <p:extLst>
      <p:ext uri="{BB962C8B-B14F-4D97-AF65-F5344CB8AC3E}">
        <p14:creationId xmlns:p14="http://schemas.microsoft.com/office/powerpoint/2010/main" val="147809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p:txBody>
          <a:bodyPr/>
          <a:lstStyle/>
          <a:p>
            <a:pPr algn="r"/>
            <a:r>
              <a:rPr lang="he-IL" dirty="0"/>
              <a:t>כעבור רגע מלמל הרב לעצמו כבדרך אגב: "האיש שלנו בוודאי כבר הגיע אל העץ." "מה פתאום</a:t>
            </a:r>
            <a:r>
              <a:rPr lang="he-IL" dirty="0">
                <a:solidFill>
                  <a:srgbClr val="FF0000"/>
                </a:solidFill>
              </a:rPr>
              <a:t>!</a:t>
            </a:r>
            <a:r>
              <a:rPr lang="he-IL" dirty="0"/>
              <a:t>" קרא האופה, "עדיין רחוק הוא. העץ נמצא הרחק מכאן."</a:t>
            </a:r>
          </a:p>
        </p:txBody>
      </p:sp>
      <p:sp>
        <p:nvSpPr>
          <p:cNvPr id="4" name="כותרת 1"/>
          <p:cNvSpPr>
            <a:spLocks noGrp="1"/>
          </p:cNvSpPr>
          <p:nvPr>
            <p:ph type="title"/>
          </p:nvPr>
        </p:nvSpPr>
        <p:spPr>
          <a:xfrm>
            <a:off x="3081590" y="663126"/>
            <a:ext cx="8280000" cy="720000"/>
          </a:xfrm>
          <a:ln>
            <a:solidFill>
              <a:srgbClr val="FFC000"/>
            </a:solidFill>
          </a:ln>
        </p:spPr>
        <p:txBody>
          <a:bodyPr/>
          <a:lstStyle/>
          <a:p>
            <a:r>
              <a:rPr lang="he-IL" dirty="0" smtClean="0"/>
              <a:t>הקניית ידע</a:t>
            </a:r>
            <a:endParaRPr lang="he-IL" dirty="0"/>
          </a:p>
        </p:txBody>
      </p:sp>
    </p:spTree>
    <p:extLst>
      <p:ext uri="{BB962C8B-B14F-4D97-AF65-F5344CB8AC3E}">
        <p14:creationId xmlns:p14="http://schemas.microsoft.com/office/powerpoint/2010/main" val="34678130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1671638" y="2192581"/>
            <a:ext cx="9572625" cy="3844925"/>
          </a:xfrm>
        </p:spPr>
        <p:txBody>
          <a:bodyPr>
            <a:normAutofit/>
          </a:bodyPr>
          <a:lstStyle/>
          <a:p>
            <a:r>
              <a:rPr lang="he-IL" dirty="0"/>
              <a:t>לאחר זמן מה פנה הרב אל האופה ושאלֹו: "האם אתה חושב שהסוחר כבר הגיע אל עץ האלון?" "כן", הייתה התשובה, "עכשיו בוודאי הוא הגיע לשם." העביר רבי חיים ידו על זקנו ואמר: "קום והשב לסוחר את כספו</a:t>
            </a:r>
            <a:r>
              <a:rPr lang="he-IL" dirty="0">
                <a:solidFill>
                  <a:srgbClr val="FF0000"/>
                </a:solidFill>
              </a:rPr>
              <a:t>!</a:t>
            </a:r>
            <a:r>
              <a:rPr lang="he-IL" dirty="0"/>
              <a:t>"</a:t>
            </a:r>
          </a:p>
        </p:txBody>
      </p:sp>
      <p:sp>
        <p:nvSpPr>
          <p:cNvPr id="4" name="כותרת 1"/>
          <p:cNvSpPr>
            <a:spLocks noGrp="1"/>
          </p:cNvSpPr>
          <p:nvPr>
            <p:ph type="title"/>
          </p:nvPr>
        </p:nvSpPr>
        <p:spPr>
          <a:xfrm>
            <a:off x="3081590" y="663126"/>
            <a:ext cx="8280000" cy="720000"/>
          </a:xfrm>
          <a:ln>
            <a:solidFill>
              <a:srgbClr val="FFC000"/>
            </a:solidFill>
          </a:ln>
        </p:spPr>
        <p:txBody>
          <a:bodyPr/>
          <a:lstStyle/>
          <a:p>
            <a:r>
              <a:rPr lang="he-IL" dirty="0" smtClean="0"/>
              <a:t>הקניית ידע</a:t>
            </a:r>
            <a:endParaRPr lang="he-IL" dirty="0"/>
          </a:p>
        </p:txBody>
      </p:sp>
    </p:spTree>
    <p:extLst>
      <p:ext uri="{BB962C8B-B14F-4D97-AF65-F5344CB8AC3E}">
        <p14:creationId xmlns:p14="http://schemas.microsoft.com/office/powerpoint/2010/main" val="1477102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ln>
            <a:solidFill>
              <a:srgbClr val="FFC000"/>
            </a:solidFill>
          </a:ln>
        </p:spPr>
        <p:txBody>
          <a:bodyPr>
            <a:normAutofit/>
          </a:bodyPr>
          <a:lstStyle/>
          <a:p>
            <a:r>
              <a:rPr lang="he-IL" dirty="0"/>
              <a:t>מסיימים ומסכמים</a:t>
            </a:r>
            <a:endParaRPr lang="en-IL"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671638" y="2032690"/>
            <a:ext cx="9572625" cy="3844925"/>
          </a:xfrm>
        </p:spPr>
        <p:txBody>
          <a:bodyPr>
            <a:normAutofit fontScale="85000" lnSpcReduction="20000"/>
          </a:bodyPr>
          <a:lstStyle/>
          <a:p>
            <a:pPr lvl="0" algn="r"/>
            <a:r>
              <a:rPr lang="he-IL" b="1" dirty="0" smtClean="0"/>
              <a:t>* קראנו </a:t>
            </a:r>
            <a:r>
              <a:rPr lang="he-IL" b="1" dirty="0"/>
              <a:t>את </a:t>
            </a:r>
            <a:r>
              <a:rPr lang="he-IL" b="1" dirty="0" smtClean="0"/>
              <a:t>הסיפור</a:t>
            </a:r>
          </a:p>
          <a:p>
            <a:pPr lvl="0" algn="r"/>
            <a:r>
              <a:rPr lang="he-IL" b="1" dirty="0" smtClean="0"/>
              <a:t>* למדנו לתאר את הדמויות לפי מעשיהן ודבריהן</a:t>
            </a:r>
          </a:p>
          <a:p>
            <a:pPr lvl="0" algn="r"/>
            <a:r>
              <a:rPr lang="he-IL" b="1" dirty="0" smtClean="0"/>
              <a:t>* ראינו את חכמתו וצדקותו של ר' חיים בן עטר</a:t>
            </a:r>
          </a:p>
          <a:p>
            <a:pPr lvl="0" algn="r"/>
            <a:r>
              <a:rPr lang="he-IL" b="1" dirty="0" smtClean="0"/>
              <a:t>* למדנו את המסרים העולים מן הסיפור-</a:t>
            </a:r>
          </a:p>
          <a:p>
            <a:pPr lvl="0" algn="r"/>
            <a:r>
              <a:rPr lang="he-IL" b="1" dirty="0" smtClean="0"/>
              <a:t>   כוחה של מידת האמת ואמונת חכמים</a:t>
            </a:r>
          </a:p>
          <a:p>
            <a:pPr lvl="0" algn="r"/>
            <a:r>
              <a:rPr lang="he-IL" b="1" dirty="0" smtClean="0"/>
              <a:t>* הבנו את משמעותם של סימני הפיסוק</a:t>
            </a:r>
          </a:p>
          <a:p>
            <a:pPr lvl="0" algn="r"/>
            <a:endParaRPr lang="he-IL" b="1" dirty="0"/>
          </a:p>
          <a:p>
            <a:pPr lvl="0" algn="r"/>
            <a:r>
              <a:rPr lang="en-US" b="1" dirty="0"/>
              <a:t/>
            </a:r>
            <a:br>
              <a:rPr lang="en-US" b="1" dirty="0"/>
            </a:b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7" name="Picture 10">
            <a:extLst>
              <a:ext uri="{FF2B5EF4-FFF2-40B4-BE49-F238E27FC236}">
                <a16:creationId xmlns:a16="http://schemas.microsoft.com/office/drawing/2014/main" id="{9740CCC3-3441-6047-99F5-69246B9FE204}"/>
              </a:ext>
            </a:extLst>
          </p:cNvPr>
          <p:cNvPicPr>
            <a:picLocks noChangeAspect="1"/>
          </p:cNvPicPr>
          <p:nvPr/>
        </p:nvPicPr>
        <p:blipFill>
          <a:blip r:embed="rId4"/>
          <a:stretch>
            <a:fillRect/>
          </a:stretch>
        </p:blipFill>
        <p:spPr>
          <a:xfrm flipH="1">
            <a:off x="10227203" y="4424747"/>
            <a:ext cx="1695450" cy="2203596"/>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5"/>
          <a:stretch>
            <a:fillRect/>
          </a:stretch>
        </p:blipFill>
        <p:spPr>
          <a:xfrm rot="8222050">
            <a:off x="319777" y="503469"/>
            <a:ext cx="1596108" cy="820856"/>
          </a:xfrm>
          <a:prstGeom prst="rect">
            <a:avLst/>
          </a:prstGeom>
        </p:spPr>
      </p:pic>
    </p:spTree>
    <p:extLst>
      <p:ext uri="{BB962C8B-B14F-4D97-AF65-F5344CB8AC3E}">
        <p14:creationId xmlns:p14="http://schemas.microsoft.com/office/powerpoint/2010/main" val="152907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952" y="1906954"/>
            <a:ext cx="6440364" cy="4293576"/>
          </a:xfrm>
          <a:prstGeom prst="rect">
            <a:avLst/>
          </a:prstGeom>
        </p:spPr>
      </p:pic>
      <p:sp>
        <p:nvSpPr>
          <p:cNvPr id="3" name="כותרת 1"/>
          <p:cNvSpPr>
            <a:spLocks noGrp="1"/>
          </p:cNvSpPr>
          <p:nvPr>
            <p:ph type="title"/>
          </p:nvPr>
        </p:nvSpPr>
        <p:spPr>
          <a:xfrm>
            <a:off x="3081590" y="663126"/>
            <a:ext cx="8280000" cy="720000"/>
          </a:xfrm>
        </p:spPr>
        <p:txBody>
          <a:bodyPr/>
          <a:lstStyle/>
          <a:p>
            <a:r>
              <a:rPr lang="he-IL" dirty="0" smtClean="0"/>
              <a:t>משימת כתיבה- לו רק יכלו לספר...</a:t>
            </a:r>
            <a:endParaRPr lang="he-IL" dirty="0"/>
          </a:p>
        </p:txBody>
      </p:sp>
      <p:pic>
        <p:nvPicPr>
          <p:cNvPr id="8" name="תמונה 7"/>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6374" r="49908" b="26031"/>
          <a:stretch/>
        </p:blipFill>
        <p:spPr>
          <a:xfrm>
            <a:off x="1504001" y="706111"/>
            <a:ext cx="2583901" cy="2101198"/>
          </a:xfrm>
          <a:prstGeom prst="rect">
            <a:avLst/>
          </a:prstGeom>
        </p:spPr>
      </p:pic>
    </p:spTree>
    <p:extLst>
      <p:ext uri="{BB962C8B-B14F-4D97-AF65-F5344CB8AC3E}">
        <p14:creationId xmlns:p14="http://schemas.microsoft.com/office/powerpoint/2010/main" val="32455514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ln>
            <a:noFill/>
          </a:ln>
        </p:spPr>
        <p:txBody>
          <a:bodyPr/>
          <a:lstStyle/>
          <a:p>
            <a:r>
              <a:rPr lang="he-IL" dirty="0" smtClean="0"/>
              <a:t>משימת כתיבה- לו רק יכלו לספר...</a:t>
            </a:r>
            <a:endParaRPr lang="he-IL" dirty="0"/>
          </a:p>
        </p:txBody>
      </p:sp>
      <p:sp>
        <p:nvSpPr>
          <p:cNvPr id="3" name="מציין מיקום טקסט 2"/>
          <p:cNvSpPr>
            <a:spLocks noGrp="1"/>
          </p:cNvSpPr>
          <p:nvPr>
            <p:ph type="body" sz="quarter" idx="10"/>
          </p:nvPr>
        </p:nvSpPr>
        <p:spPr>
          <a:xfrm>
            <a:off x="931986" y="1928813"/>
            <a:ext cx="10312278" cy="3844925"/>
          </a:xfrm>
        </p:spPr>
        <p:txBody>
          <a:bodyPr/>
          <a:lstStyle/>
          <a:p>
            <a:pPr marL="571500" indent="-571500" algn="r">
              <a:buFont typeface="Arial" panose="020B0604020202020204" pitchFamily="34" charset="0"/>
              <a:buChar char="•"/>
            </a:pPr>
            <a:endParaRPr lang="he-IL" dirty="0" smtClean="0"/>
          </a:p>
          <a:p>
            <a:pPr marL="571500" indent="-571500" algn="r">
              <a:buFont typeface="Arial" panose="020B0604020202020204" pitchFamily="34" charset="0"/>
              <a:buChar char="•"/>
            </a:pPr>
            <a:r>
              <a:rPr lang="he-IL" dirty="0" smtClean="0"/>
              <a:t>"</a:t>
            </a:r>
            <a:r>
              <a:rPr lang="he-IL" dirty="0"/>
              <a:t>אמנם אני רק כיסא, אבל את מה שראיתי היום.."</a:t>
            </a:r>
          </a:p>
          <a:p>
            <a:pPr marL="571500" indent="-571500" algn="r">
              <a:buFont typeface="Arial" panose="020B0604020202020204" pitchFamily="34" charset="0"/>
              <a:buChar char="•"/>
            </a:pPr>
            <a:r>
              <a:rPr lang="he-IL" dirty="0"/>
              <a:t>"הם חושבים שאני רק שעון, ולכן</a:t>
            </a:r>
            <a:r>
              <a:rPr lang="he-IL" dirty="0" smtClean="0"/>
              <a:t>..."</a:t>
            </a:r>
          </a:p>
          <a:p>
            <a:pPr marL="571500" indent="-571500" algn="r">
              <a:buFont typeface="Arial" panose="020B0604020202020204" pitchFamily="34" charset="0"/>
              <a:buChar char="•"/>
            </a:pPr>
            <a:r>
              <a:rPr lang="he-IL" dirty="0" smtClean="0"/>
              <a:t>אני, ארון הספרים דומם אבל אם רק הייתי יכול לומר לכם כמה מילים.."</a:t>
            </a:r>
          </a:p>
          <a:p>
            <a:pPr algn="r"/>
            <a:endParaRPr lang="he-IL" dirty="0"/>
          </a:p>
          <a:p>
            <a:pPr algn="r"/>
            <a:endParaRPr lang="he-IL" dirty="0"/>
          </a:p>
        </p:txBody>
      </p:sp>
      <p:pic>
        <p:nvPicPr>
          <p:cNvPr id="8" name="תמונה 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5115" b="60437"/>
          <a:stretch/>
        </p:blipFill>
        <p:spPr>
          <a:xfrm>
            <a:off x="-190641" y="1447406"/>
            <a:ext cx="2972537" cy="2321586"/>
          </a:xfrm>
          <a:prstGeom prst="rect">
            <a:avLst/>
          </a:prstGeom>
        </p:spPr>
      </p:pic>
      <p:pic>
        <p:nvPicPr>
          <p:cNvPr id="13" name="תמונה 1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8619" b="62083"/>
          <a:stretch/>
        </p:blipFill>
        <p:spPr>
          <a:xfrm rot="1419388">
            <a:off x="10832875" y="1758905"/>
            <a:ext cx="1371619" cy="1096702"/>
          </a:xfrm>
          <a:prstGeom prst="rect">
            <a:avLst/>
          </a:prstGeom>
        </p:spPr>
      </p:pic>
      <p:pic>
        <p:nvPicPr>
          <p:cNvPr id="17" name="תמונה 1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7608" t="37776" b="27661"/>
          <a:stretch/>
        </p:blipFill>
        <p:spPr>
          <a:xfrm rot="896038">
            <a:off x="3781595" y="4709530"/>
            <a:ext cx="2758716" cy="1971869"/>
          </a:xfrm>
          <a:prstGeom prst="rect">
            <a:avLst/>
          </a:prstGeom>
        </p:spPr>
      </p:pic>
    </p:spTree>
    <p:extLst>
      <p:ext uri="{BB962C8B-B14F-4D97-AF65-F5344CB8AC3E}">
        <p14:creationId xmlns:p14="http://schemas.microsoft.com/office/powerpoint/2010/main" val="28416073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74476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ln>
            <a:noFill/>
          </a:ln>
        </p:spPr>
        <p:txBody>
          <a:bodyPr>
            <a:normAutofit/>
          </a:bodyPr>
          <a:lstStyle/>
          <a:p>
            <a:r>
              <a:rPr lang="he-IL" dirty="0"/>
              <a:t>מתחילים בהנאה</a:t>
            </a:r>
            <a:endParaRPr lang="en-IL"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671638" y="1427966"/>
            <a:ext cx="9572625" cy="3844925"/>
          </a:xfrm>
        </p:spPr>
        <p:txBody>
          <a:bodyPr>
            <a:normAutofit/>
          </a:bodyPr>
          <a:lstStyle/>
          <a:p>
            <a:endParaRPr lang="he-IL" sz="4400" dirty="0"/>
          </a:p>
          <a:p>
            <a:endParaRPr lang="he-IL" sz="4400" dirty="0" smtClean="0"/>
          </a:p>
          <a:p>
            <a:r>
              <a:rPr lang="he-IL" sz="4400" dirty="0" smtClean="0"/>
              <a:t>התבוננו </a:t>
            </a:r>
            <a:r>
              <a:rPr lang="he-IL" sz="4400" dirty="0"/>
              <a:t>בכותרת "סודו של אילן</a:t>
            </a:r>
            <a:r>
              <a:rPr lang="he-IL" sz="4400" dirty="0" smtClean="0"/>
              <a:t>", </a:t>
            </a:r>
            <a:endParaRPr lang="he-IL" sz="4400" dirty="0"/>
          </a:p>
          <a:p>
            <a:r>
              <a:rPr lang="he-IL" sz="4400" dirty="0" smtClean="0"/>
              <a:t>אילו שאלות מתעוררות אצלכם כשאתם קוראים את הכותרת ?</a:t>
            </a:r>
            <a:endParaRPr lang="he-IL" sz="4400"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pic>
        <p:nvPicPr>
          <p:cNvPr id="7" name="תמונה 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061" y="455081"/>
            <a:ext cx="1444307" cy="2020526"/>
          </a:xfrm>
          <a:prstGeom prst="rect">
            <a:avLst/>
          </a:prstGeom>
        </p:spPr>
      </p:pic>
      <p:pic>
        <p:nvPicPr>
          <p:cNvPr id="9"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171647" y="653502"/>
            <a:ext cx="2024368" cy="722024"/>
          </a:xfrm>
          <a:prstGeom prst="rect">
            <a:avLst/>
          </a:prstGeom>
        </p:spPr>
      </p:pic>
    </p:spTree>
    <p:extLst>
      <p:ext uri="{BB962C8B-B14F-4D97-AF65-F5344CB8AC3E}">
        <p14:creationId xmlns:p14="http://schemas.microsoft.com/office/powerpoint/2010/main" val="27790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4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ln>
            <a:noFill/>
          </a:ln>
        </p:spPr>
        <p:txBody>
          <a:bodyPr>
            <a:normAutofit/>
          </a:bodyPr>
          <a:lstStyle/>
          <a:p>
            <a:r>
              <a:rPr lang="he-IL" dirty="0" smtClean="0"/>
              <a:t>שאלות בעקבות הכותרת</a:t>
            </a:r>
            <a:endParaRPr lang="en-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תמונה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061" y="455081"/>
            <a:ext cx="1444307" cy="2020526"/>
          </a:xfrm>
          <a:prstGeom prst="rect">
            <a:avLst/>
          </a:prstGeom>
        </p:spPr>
      </p:pic>
      <p:grpSp>
        <p:nvGrpSpPr>
          <p:cNvPr id="3" name="קבוצה 2"/>
          <p:cNvGrpSpPr/>
          <p:nvPr/>
        </p:nvGrpSpPr>
        <p:grpSpPr>
          <a:xfrm>
            <a:off x="8625237" y="2475607"/>
            <a:ext cx="2995246" cy="1890346"/>
            <a:chOff x="8757139" y="4229100"/>
            <a:chExt cx="2995246" cy="1890346"/>
          </a:xfrm>
        </p:grpSpPr>
        <p:sp>
          <p:nvSpPr>
            <p:cNvPr id="2" name="הסבר ענן 1"/>
            <p:cNvSpPr/>
            <p:nvPr/>
          </p:nvSpPr>
          <p:spPr>
            <a:xfrm>
              <a:off x="8757139" y="4229100"/>
              <a:ext cx="2995246" cy="1890346"/>
            </a:xfrm>
            <a:prstGeom prst="cloudCallout">
              <a:avLst>
                <a:gd name="adj1" fmla="val -47602"/>
                <a:gd name="adj2" fmla="val 77052"/>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7" name="TextBox 6"/>
            <p:cNvSpPr txBox="1"/>
            <p:nvPr/>
          </p:nvSpPr>
          <p:spPr>
            <a:xfrm>
              <a:off x="8985738" y="4682512"/>
              <a:ext cx="2100263" cy="830997"/>
            </a:xfrm>
            <a:prstGeom prst="rect">
              <a:avLst/>
            </a:prstGeom>
            <a:noFill/>
          </p:spPr>
          <p:txBody>
            <a:bodyPr wrap="square" rtlCol="1">
              <a:spAutoFit/>
            </a:bodyPr>
            <a:lstStyle/>
            <a:p>
              <a:pPr algn="r"/>
              <a:r>
                <a:rPr lang="he-IL" sz="2400" dirty="0" smtClean="0"/>
                <a:t>איך יכול להיות סוד לעץ?</a:t>
              </a:r>
              <a:endParaRPr lang="he-IL" sz="2400" dirty="0"/>
            </a:p>
          </p:txBody>
        </p:sp>
      </p:grpSp>
      <p:grpSp>
        <p:nvGrpSpPr>
          <p:cNvPr id="14" name="קבוצה 13"/>
          <p:cNvGrpSpPr/>
          <p:nvPr/>
        </p:nvGrpSpPr>
        <p:grpSpPr>
          <a:xfrm>
            <a:off x="667960" y="3573304"/>
            <a:ext cx="2267589" cy="1600969"/>
            <a:chOff x="1244205" y="4229099"/>
            <a:chExt cx="2267589" cy="1600969"/>
          </a:xfrm>
        </p:grpSpPr>
        <p:sp>
          <p:nvSpPr>
            <p:cNvPr id="10" name="הסבר ענן 9"/>
            <p:cNvSpPr/>
            <p:nvPr/>
          </p:nvSpPr>
          <p:spPr>
            <a:xfrm>
              <a:off x="1244205" y="4229099"/>
              <a:ext cx="2267589" cy="1600969"/>
            </a:xfrm>
            <a:prstGeom prst="cloudCallout">
              <a:avLst>
                <a:gd name="adj1" fmla="val -30802"/>
                <a:gd name="adj2" fmla="val 7969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1" name="TextBox 10"/>
            <p:cNvSpPr txBox="1"/>
            <p:nvPr/>
          </p:nvSpPr>
          <p:spPr>
            <a:xfrm>
              <a:off x="1327867" y="4682512"/>
              <a:ext cx="2100263" cy="461665"/>
            </a:xfrm>
            <a:prstGeom prst="rect">
              <a:avLst/>
            </a:prstGeom>
            <a:noFill/>
          </p:spPr>
          <p:txBody>
            <a:bodyPr wrap="square" rtlCol="1">
              <a:spAutoFit/>
            </a:bodyPr>
            <a:lstStyle/>
            <a:p>
              <a:pPr algn="r"/>
              <a:r>
                <a:rPr lang="he-IL" sz="2400" dirty="0" smtClean="0"/>
                <a:t>היכן העץ נמצא?</a:t>
              </a:r>
              <a:endParaRPr lang="he-IL" sz="2400" dirty="0"/>
            </a:p>
          </p:txBody>
        </p:sp>
      </p:grpSp>
      <p:grpSp>
        <p:nvGrpSpPr>
          <p:cNvPr id="4" name="קבוצה 3"/>
          <p:cNvGrpSpPr/>
          <p:nvPr/>
        </p:nvGrpSpPr>
        <p:grpSpPr>
          <a:xfrm>
            <a:off x="2902744" y="1789713"/>
            <a:ext cx="3893810" cy="2523552"/>
            <a:chOff x="4196945" y="4466343"/>
            <a:chExt cx="3893810" cy="1890346"/>
          </a:xfrm>
        </p:grpSpPr>
        <p:sp>
          <p:nvSpPr>
            <p:cNvPr id="12" name="הסבר ענן 11"/>
            <p:cNvSpPr/>
            <p:nvPr/>
          </p:nvSpPr>
          <p:spPr>
            <a:xfrm>
              <a:off x="4196945" y="4466343"/>
              <a:ext cx="3893810" cy="1890346"/>
            </a:xfrm>
            <a:prstGeom prst="cloudCallout">
              <a:avLst>
                <a:gd name="adj1" fmla="val -24570"/>
                <a:gd name="adj2" fmla="val 83323"/>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3" name="TextBox 12"/>
            <p:cNvSpPr txBox="1"/>
            <p:nvPr/>
          </p:nvSpPr>
          <p:spPr>
            <a:xfrm>
              <a:off x="4736372" y="4811351"/>
              <a:ext cx="2681641" cy="1200329"/>
            </a:xfrm>
            <a:prstGeom prst="rect">
              <a:avLst/>
            </a:prstGeom>
            <a:noFill/>
          </p:spPr>
          <p:txBody>
            <a:bodyPr wrap="square" rtlCol="1">
              <a:spAutoFit/>
            </a:bodyPr>
            <a:lstStyle/>
            <a:p>
              <a:pPr algn="r"/>
              <a:r>
                <a:rPr lang="he-IL" sz="2400" dirty="0" smtClean="0"/>
                <a:t>האם גם לדוממים או צומחים יכול להיות סודות?</a:t>
              </a:r>
              <a:endParaRPr lang="he-IL" sz="2400" dirty="0"/>
            </a:p>
          </p:txBody>
        </p:sp>
      </p:grpSp>
      <p:grpSp>
        <p:nvGrpSpPr>
          <p:cNvPr id="15" name="קבוצה 14"/>
          <p:cNvGrpSpPr/>
          <p:nvPr/>
        </p:nvGrpSpPr>
        <p:grpSpPr>
          <a:xfrm>
            <a:off x="5526256" y="4026717"/>
            <a:ext cx="2719159" cy="1695127"/>
            <a:chOff x="8757139" y="4229100"/>
            <a:chExt cx="2995246" cy="1890346"/>
          </a:xfrm>
        </p:grpSpPr>
        <p:sp>
          <p:nvSpPr>
            <p:cNvPr id="16" name="הסבר ענן 15"/>
            <p:cNvSpPr/>
            <p:nvPr/>
          </p:nvSpPr>
          <p:spPr>
            <a:xfrm>
              <a:off x="8757139" y="4229100"/>
              <a:ext cx="2995246" cy="1890346"/>
            </a:xfrm>
            <a:prstGeom prst="cloudCallout">
              <a:avLst>
                <a:gd name="adj1" fmla="val 35175"/>
                <a:gd name="adj2" fmla="val 73940"/>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7" name="TextBox 16"/>
            <p:cNvSpPr txBox="1"/>
            <p:nvPr/>
          </p:nvSpPr>
          <p:spPr>
            <a:xfrm>
              <a:off x="8985738" y="4682512"/>
              <a:ext cx="2100263" cy="926699"/>
            </a:xfrm>
            <a:prstGeom prst="rect">
              <a:avLst/>
            </a:prstGeom>
            <a:noFill/>
          </p:spPr>
          <p:txBody>
            <a:bodyPr wrap="square" rtlCol="1">
              <a:spAutoFit/>
            </a:bodyPr>
            <a:lstStyle/>
            <a:p>
              <a:pPr algn="r"/>
              <a:r>
                <a:rPr lang="he-IL" sz="2400" dirty="0" smtClean="0"/>
                <a:t>איזה סוד יכול להיות לו?</a:t>
              </a:r>
              <a:endParaRPr lang="he-IL" sz="2400" dirty="0"/>
            </a:p>
          </p:txBody>
        </p:sp>
      </p:grpSp>
    </p:spTree>
    <p:extLst>
      <p:ext uri="{BB962C8B-B14F-4D97-AF65-F5344CB8AC3E}">
        <p14:creationId xmlns:p14="http://schemas.microsoft.com/office/powerpoint/2010/main" val="301840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ln>
            <a:noFill/>
          </a:ln>
        </p:spPr>
        <p:txBody>
          <a:bodyPr/>
          <a:lstStyle/>
          <a:p>
            <a:r>
              <a:rPr lang="he-IL" dirty="0"/>
              <a:t>קריאה במליאה</a:t>
            </a:r>
          </a:p>
        </p:txBody>
      </p:sp>
      <p:sp>
        <p:nvSpPr>
          <p:cNvPr id="3" name="מציין מיקום טקסט 2"/>
          <p:cNvSpPr>
            <a:spLocks noGrp="1"/>
          </p:cNvSpPr>
          <p:nvPr>
            <p:ph type="body" sz="quarter" idx="10"/>
          </p:nvPr>
        </p:nvSpPr>
        <p:spPr/>
        <p:txBody>
          <a:bodyPr/>
          <a:lstStyle/>
          <a:p>
            <a:pPr algn="r"/>
            <a:r>
              <a:rPr lang="he-IL" dirty="0"/>
              <a:t>מעשה שהיה בימים שבהם היה </a:t>
            </a:r>
            <a:r>
              <a:rPr lang="he-IL" dirty="0" smtClean="0"/>
              <a:t>רַבֵּנו </a:t>
            </a:r>
            <a:r>
              <a:rPr lang="he-IL" dirty="0"/>
              <a:t>חיים בן עטר, בעל ספר "אור החיים", רב בעיר סאלי הסמוכה לרבאט. יום אחד הגיעו אליו שני יהודים, האחד סוחר והאחר אופה, וביקשו ממנו </a:t>
            </a:r>
            <a:r>
              <a:rPr lang="he-IL" dirty="0" err="1"/>
              <a:t>לְיַשֵב</a:t>
            </a:r>
            <a:r>
              <a:rPr lang="he-IL" dirty="0"/>
              <a:t> מריבה שפרצה ביניהם.</a:t>
            </a:r>
          </a:p>
        </p:txBody>
      </p:sp>
    </p:spTree>
    <p:extLst>
      <p:ext uri="{BB962C8B-B14F-4D97-AF65-F5344CB8AC3E}">
        <p14:creationId xmlns:p14="http://schemas.microsoft.com/office/powerpoint/2010/main" val="14284854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1671638" y="1752967"/>
            <a:ext cx="9572625" cy="3844925"/>
          </a:xfrm>
        </p:spPr>
        <p:txBody>
          <a:bodyPr/>
          <a:lstStyle/>
          <a:p>
            <a:pPr algn="r"/>
            <a:r>
              <a:rPr lang="he-IL" dirty="0"/>
              <a:t>"</a:t>
            </a:r>
            <a:r>
              <a:rPr lang="he-IL" dirty="0" smtClean="0"/>
              <a:t>סַּפֵּר </a:t>
            </a:r>
            <a:r>
              <a:rPr lang="he-IL" dirty="0"/>
              <a:t>לי, במה העניין," ביקש הרב מהסוחר. "הייתי צריך לעזוב את הכפר לזמן מה," אמר הסוחר, "וכל רכושי היה מטבעות של זהב. לא בקלות הרווחתי אותן. עמלתי בפרך כדי להרוויח את המטבעות, ולא רציתי שיגנבו אותן בזמן היעדרי. הפקדתי את כספי בידי האופה הזה, אך כאשר </a:t>
            </a:r>
            <a:r>
              <a:rPr lang="he-IL" dirty="0" smtClean="0"/>
              <a:t>שַבְתי ממַסָעִי </a:t>
            </a:r>
            <a:r>
              <a:rPr lang="he-IL" dirty="0"/>
              <a:t>הוא הכחיש שקיבל ממני כסף אי–פעם."</a:t>
            </a:r>
          </a:p>
        </p:txBody>
      </p:sp>
      <p:pic>
        <p:nvPicPr>
          <p:cNvPr id="5" name="תמונה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1276" y="4097214"/>
            <a:ext cx="1680723" cy="2379785"/>
          </a:xfrm>
          <a:prstGeom prst="rect">
            <a:avLst/>
          </a:prstGeom>
        </p:spPr>
      </p:pic>
    </p:spTree>
    <p:extLst>
      <p:ext uri="{BB962C8B-B14F-4D97-AF65-F5344CB8AC3E}">
        <p14:creationId xmlns:p14="http://schemas.microsoft.com/office/powerpoint/2010/main" val="3840946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p:txBody>
          <a:bodyPr/>
          <a:lstStyle/>
          <a:p>
            <a:pPr algn="r"/>
            <a:r>
              <a:rPr lang="he-IL" dirty="0"/>
              <a:t>"ומי ראה אותך נותן את מטבעות הזהב לאופה?" שאל הרב את הסוחר. "אף אחד לא ראה זאת. הלכנו יחד ליער, ושם נתתי לו את המטבעות." "ואתה," פנה הרב אל האופה, "מה לך יש לומר?" האופה משך בכתפיו. "לא היו דברים מעולם," הוא אמר, "מעולם לא הלכתי עִמו אל היער, ומעולם לא ראיתי את מטבעות הזהב שלו."</a:t>
            </a:r>
          </a:p>
        </p:txBody>
      </p:sp>
    </p:spTree>
    <p:extLst>
      <p:ext uri="{BB962C8B-B14F-4D97-AF65-F5344CB8AC3E}">
        <p14:creationId xmlns:p14="http://schemas.microsoft.com/office/powerpoint/2010/main" val="586165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1125416" y="1928813"/>
            <a:ext cx="10118848" cy="3844925"/>
          </a:xfrm>
        </p:spPr>
        <p:txBody>
          <a:bodyPr/>
          <a:lstStyle/>
          <a:p>
            <a:pPr algn="r"/>
            <a:r>
              <a:rPr lang="he-IL" dirty="0"/>
              <a:t>פנה הרב שוב אל הסוחר ושאל: "האם אתה זוכר היכן בדיוק נתתָ לו את המטבעות?". "כמובן!" השיב הסוחר, "היה זה מתחת לעץ האלון הגדול. אני זוכר זאת היטב, ואני יכול להצביע על העץ בלי שום קושי." </a:t>
            </a:r>
          </a:p>
          <a:p>
            <a:pPr algn="r"/>
            <a:r>
              <a:rPr lang="he-IL" dirty="0"/>
              <a:t>"ובכן, אחרי הכול יש לך עֵד," אמר הרב. "לְֵך אל עץ האלון הגדול, וצַווה עליו להופיע לפנַי מיד ולגלות לנו מי דובר אמת."</a:t>
            </a:r>
          </a:p>
          <a:p>
            <a:endParaRPr lang="he-IL" dirty="0"/>
          </a:p>
        </p:txBody>
      </p:sp>
    </p:spTree>
    <p:extLst>
      <p:ext uri="{BB962C8B-B14F-4D97-AF65-F5344CB8AC3E}">
        <p14:creationId xmlns:p14="http://schemas.microsoft.com/office/powerpoint/2010/main" val="20109445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2989</TotalTime>
  <Words>2774</Words>
  <Application>Microsoft Office PowerPoint</Application>
  <PresentationFormat>מסך רחב</PresentationFormat>
  <Paragraphs>297</Paragraphs>
  <Slides>37</Slides>
  <Notes>28</Notes>
  <HiddenSlides>0</HiddenSlides>
  <MMClips>10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37</vt:i4>
      </vt:variant>
    </vt:vector>
  </HeadingPairs>
  <TitlesOfParts>
    <vt:vector size="43" baseType="lpstr">
      <vt:lpstr>Alef</vt:lpstr>
      <vt:lpstr>Arial</vt:lpstr>
      <vt:lpstr>Calibri</vt:lpstr>
      <vt:lpstr>Calibri Light</vt:lpstr>
      <vt:lpstr>Open Sans</vt:lpstr>
      <vt:lpstr>Office Theme</vt:lpstr>
      <vt:lpstr>מצגת של PowerPoint‏</vt:lpstr>
      <vt:lpstr>מה נלמד היום?</vt:lpstr>
      <vt:lpstr>מה להביא לשיעור?</vt:lpstr>
      <vt:lpstr>מתחילים בהנאה</vt:lpstr>
      <vt:lpstr>שאלות בעקבות הכותרת</vt:lpstr>
      <vt:lpstr>קריאה במליאה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מה אנחנו כבר יודעים?</vt:lpstr>
      <vt:lpstr>שאלה מספר 1:</vt:lpstr>
      <vt:lpstr>שאלה מספר 2:</vt:lpstr>
      <vt:lpstr>שאלה מספר 3:</vt:lpstr>
      <vt:lpstr>שאלה מספר 4:</vt:lpstr>
      <vt:lpstr>שאלה מספר 5: </vt:lpstr>
      <vt:lpstr>שאלה מספר 6:</vt:lpstr>
      <vt:lpstr>מצגת של PowerPoint‏</vt:lpstr>
      <vt:lpstr>תשובות</vt:lpstr>
      <vt:lpstr>תשובות</vt:lpstr>
      <vt:lpstr>ה"אור החיים" הקדוש</vt:lpstr>
      <vt:lpstr>בקריאה שנייה: האופה והסוחר</vt:lpstr>
      <vt:lpstr>בקריאה שנייה: האופה והסוחר</vt:lpstr>
      <vt:lpstr>בקריאה שנייה: האופה - מהפך</vt:lpstr>
      <vt:lpstr>בקריאה שנייה: הסוחר – אמונת חכמים</vt:lpstr>
      <vt:lpstr>משימת כתיבה</vt:lpstr>
      <vt:lpstr>נבין את המסר מהסיפור</vt:lpstr>
      <vt:lpstr>הקניית ידע</vt:lpstr>
      <vt:lpstr>הקניית ידע</vt:lpstr>
      <vt:lpstr>הקניית ידע</vt:lpstr>
      <vt:lpstr>מסיימים ומסכמים</vt:lpstr>
      <vt:lpstr>משימת כתיבה- לו רק יכלו לספר...</vt:lpstr>
      <vt:lpstr>משימת כתיבה- לו רק יכלו לספר...</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shira</cp:lastModifiedBy>
  <cp:revision>633</cp:revision>
  <cp:lastPrinted>2020-06-01T20:00:21Z</cp:lastPrinted>
  <dcterms:created xsi:type="dcterms:W3CDTF">2020-03-11T07:11:19Z</dcterms:created>
  <dcterms:modified xsi:type="dcterms:W3CDTF">2021-08-19T16:30:31Z</dcterms:modified>
</cp:coreProperties>
</file>