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3648" r:id="rId1"/>
  </p:sldMasterIdLst>
  <p:notesMasterIdLst>
    <p:notesMasterId r:id="rId27"/>
  </p:notesMasterIdLst>
  <p:sldIdLst>
    <p:sldId id="315" r:id="rId2"/>
    <p:sldId id="280" r:id="rId3"/>
    <p:sldId id="269" r:id="rId4"/>
    <p:sldId id="314" r:id="rId5"/>
    <p:sldId id="270" r:id="rId6"/>
    <p:sldId id="299" r:id="rId7"/>
    <p:sldId id="287" r:id="rId8"/>
    <p:sldId id="288" r:id="rId9"/>
    <p:sldId id="300" r:id="rId10"/>
    <p:sldId id="301" r:id="rId11"/>
    <p:sldId id="302" r:id="rId12"/>
    <p:sldId id="303" r:id="rId13"/>
    <p:sldId id="304" r:id="rId14"/>
    <p:sldId id="305" r:id="rId15"/>
    <p:sldId id="306" r:id="rId16"/>
    <p:sldId id="307" r:id="rId17"/>
    <p:sldId id="308" r:id="rId18"/>
    <p:sldId id="310" r:id="rId19"/>
    <p:sldId id="309" r:id="rId20"/>
    <p:sldId id="311" r:id="rId21"/>
    <p:sldId id="313" r:id="rId22"/>
    <p:sldId id="312" r:id="rId23"/>
    <p:sldId id="298" r:id="rId24"/>
    <p:sldId id="292" r:id="rId25"/>
    <p:sldId id="317" r:id="rId26"/>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85E3"/>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529" autoAdjust="0"/>
    <p:restoredTop sz="79781" autoAdjust="0"/>
  </p:normalViewPr>
  <p:slideViewPr>
    <p:cSldViewPr snapToGrid="0" snapToObjects="1" showGuides="1">
      <p:cViewPr varScale="1">
        <p:scale>
          <a:sx n="55" d="100"/>
          <a:sy n="55" d="100"/>
        </p:scale>
        <p:origin x="1200" y="66"/>
      </p:cViewPr>
      <p:guideLst>
        <p:guide orient="horz" pos="2024"/>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p:scale>
          <a:sx n="100" d="100"/>
          <a:sy n="100" d="100"/>
        </p:scale>
        <p:origin x="630" y="-3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t>19/08/2021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smtClean="0"/>
              <a:t>שלום ילדים, מה שלומכם היום?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smtClean="0"/>
              <a:t>מדברת</a:t>
            </a:r>
            <a:r>
              <a:rPr lang="he-IL" baseline="0" dirty="0" smtClean="0"/>
              <a:t> המורה שירה , מורה לעברית.</a:t>
            </a: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1994834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smtClean="0"/>
              <a:t>משך השקף: 5</a:t>
            </a:r>
            <a:r>
              <a:rPr lang="he-IL" b="1" baseline="0" dirty="0" smtClean="0"/>
              <a:t> דקות</a:t>
            </a:r>
          </a:p>
          <a:p>
            <a:pPr algn="r"/>
            <a:r>
              <a:rPr lang="he-IL" dirty="0" smtClean="0"/>
              <a:t>לפניכם</a:t>
            </a:r>
            <a:r>
              <a:rPr lang="he-IL" baseline="0" dirty="0" smtClean="0"/>
              <a:t> </a:t>
            </a:r>
            <a:r>
              <a:rPr lang="he-IL" dirty="0" smtClean="0"/>
              <a:t>ההיצג הגרפי בהגדלה.</a:t>
            </a:r>
          </a:p>
          <a:p>
            <a:pPr algn="r"/>
            <a:r>
              <a:rPr lang="he-IL" dirty="0" smtClean="0"/>
              <a:t>בואו נעמיק</a:t>
            </a:r>
            <a:r>
              <a:rPr lang="he-IL" baseline="0" dirty="0" smtClean="0"/>
              <a:t> בו..</a:t>
            </a:r>
          </a:p>
          <a:p>
            <a:pPr algn="r"/>
            <a:r>
              <a:rPr lang="he-IL" baseline="0" dirty="0" smtClean="0"/>
              <a:t> בתמונה מספר 1 רואים </a:t>
            </a:r>
            <a:r>
              <a:rPr lang="he-IL" b="1" baseline="0" dirty="0" smtClean="0"/>
              <a:t>תרשים זרימה </a:t>
            </a:r>
            <a:r>
              <a:rPr lang="he-IL" baseline="0" dirty="0" smtClean="0"/>
              <a:t>שמתאר לנו את תהליך ייצור השוקולד- מהרגע שהקקאו היה על העץ ועד לקבלת השוקולד, קטפו את הקקאו מהעץ, קלו אותו, טחנו, הפרידו את אבקת הקקאו מחמאת הקקאו, העבירו אותו למפעל , הוסיפו חומרים נוספים וייצרו מהקקאו כל מיני מוצרי קקאו וממתקים.</a:t>
            </a:r>
          </a:p>
          <a:p>
            <a:pPr algn="r"/>
            <a:endParaRPr lang="en-BZ" baseline="0" dirty="0" smtClean="0"/>
          </a:p>
          <a:p>
            <a:pPr algn="r"/>
            <a:r>
              <a:rPr lang="he-IL" baseline="0" dirty="0" smtClean="0"/>
              <a:t>בהיצג גרפי מספר 2 רואים </a:t>
            </a:r>
            <a:r>
              <a:rPr lang="he-IL" b="1" baseline="0" dirty="0" smtClean="0"/>
              <a:t>מפה</a:t>
            </a:r>
            <a:r>
              <a:rPr lang="he-IL" b="0" baseline="0" dirty="0" smtClean="0"/>
              <a:t>, </a:t>
            </a:r>
            <a:r>
              <a:rPr lang="he-IL" baseline="0" dirty="0" smtClean="0"/>
              <a:t>מפת העולם. המפה הזו צבועה בצבעים שונים. שימו לב למקרא שבתחתית המפה. המקרא עוזר לנו להתמצא במפה, להבין אותה ולהפיק ממנה מידע. במקרא נזהה מה כל צבע מייצג.</a:t>
            </a:r>
          </a:p>
          <a:p>
            <a:pPr algn="r"/>
            <a:endParaRPr lang="he-IL" baseline="0" dirty="0" smtClean="0"/>
          </a:p>
          <a:p>
            <a:pPr algn="r"/>
            <a:r>
              <a:rPr lang="he-IL" baseline="0" dirty="0" smtClean="0"/>
              <a:t>בהיצג גרפי מספר 3 יש </a:t>
            </a:r>
            <a:r>
              <a:rPr lang="he-IL" b="1" baseline="0" dirty="0" smtClean="0"/>
              <a:t>דיאגרמה </a:t>
            </a:r>
            <a:r>
              <a:rPr lang="he-IL" b="0" baseline="0" dirty="0" smtClean="0"/>
              <a:t>. דיאגרמה של טבלאות השוקולד: שוקולד מריר, שוקולד חלב ושוקולד לבן. בכל דיאגרמה מופיעים החומרים מהם מייצרים את השוקולד המסוים. </a:t>
            </a:r>
          </a:p>
          <a:p>
            <a:pPr algn="r"/>
            <a:endParaRPr lang="he-IL" b="0" baseline="0" dirty="0" smtClean="0"/>
          </a:p>
          <a:p>
            <a:pPr algn="r"/>
            <a:r>
              <a:rPr lang="he-IL" b="0" baseline="0" dirty="0" smtClean="0"/>
              <a:t>בהיצג גרפי מספר 4 יש </a:t>
            </a:r>
            <a:r>
              <a:rPr lang="he-IL" b="1" baseline="0" dirty="0" smtClean="0"/>
              <a:t>איור</a:t>
            </a:r>
            <a:r>
              <a:rPr lang="he-IL" b="0" baseline="0" dirty="0" smtClean="0"/>
              <a:t> של ילד וילדה שימו לב לפרט מעניין. השטח החום באיור של הילדה גדול יותר מהשטח החום באיור של הילד. חשבו מה המידע שניתן להפיק מכך.</a:t>
            </a:r>
          </a:p>
          <a:p>
            <a:pPr algn="r"/>
            <a:endParaRPr lang="he-IL" b="0" baseline="0" dirty="0" smtClean="0"/>
          </a:p>
          <a:p>
            <a:pPr algn="r"/>
            <a:r>
              <a:rPr lang="he-IL" b="0" baseline="0" dirty="0" smtClean="0"/>
              <a:t>בהיצג גרפי מספר 5 רואים </a:t>
            </a:r>
            <a:r>
              <a:rPr lang="he-IL" b="1" baseline="0" dirty="0" smtClean="0"/>
              <a:t>איור </a:t>
            </a:r>
            <a:r>
              <a:rPr lang="he-IL" b="0" baseline="0" dirty="0" smtClean="0"/>
              <a:t>של עשרה  אנשים. האנשים הללו צבועים בצבעים שונים . כל צבע מייצג סוג אחר של שוקולד. צבע לבן – שוקולד לבן, צבע חום בהיר - שוקולד חלב וצבע חום כהה – שוקולד מריר. בתחתית האיור מופיעים מספרים ואחוזים מהם אפשר להפיק מידע כמה אחוזים מכלל התושבים בעולם אוהבים כל אחד מסוגי השוקולד האלו.</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10</a:t>
            </a:fld>
            <a:endParaRPr lang="x-none"/>
          </a:p>
        </p:txBody>
      </p:sp>
    </p:spTree>
    <p:extLst>
      <p:ext uri="{BB962C8B-B14F-4D97-AF65-F5344CB8AC3E}">
        <p14:creationId xmlns:p14="http://schemas.microsoft.com/office/powerpoint/2010/main" val="1250848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smtClean="0"/>
              <a:t>משך השקף: עד 2</a:t>
            </a:r>
            <a:r>
              <a:rPr lang="he-IL" b="1" baseline="0" dirty="0" smtClean="0"/>
              <a:t> דקות</a:t>
            </a:r>
            <a:endParaRPr lang="en-BZ" dirty="0" smtClean="0"/>
          </a:p>
          <a:p>
            <a:pPr algn="r"/>
            <a:r>
              <a:rPr lang="he-IL" dirty="0" smtClean="0"/>
              <a:t>לפניכם הנושאים של חמשת ההיצגים שראינו.</a:t>
            </a:r>
            <a:endParaRPr lang="en-BZ" dirty="0" smtClean="0"/>
          </a:p>
          <a:p>
            <a:pPr algn="r"/>
            <a:r>
              <a:rPr lang="he-IL" b="1" baseline="0" dirty="0" smtClean="0"/>
              <a:t>הקראת השקופית</a:t>
            </a:r>
            <a:r>
              <a:rPr lang="he-IL" baseline="0" dirty="0" smtClean="0"/>
              <a:t>.</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11</a:t>
            </a:fld>
            <a:endParaRPr lang="x-none"/>
          </a:p>
        </p:txBody>
      </p:sp>
    </p:spTree>
    <p:extLst>
      <p:ext uri="{BB962C8B-B14F-4D97-AF65-F5344CB8AC3E}">
        <p14:creationId xmlns:p14="http://schemas.microsoft.com/office/powerpoint/2010/main" val="3307322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smtClean="0"/>
              <a:t>משך השקף: עד</a:t>
            </a:r>
            <a:r>
              <a:rPr lang="he-IL" b="1" baseline="0" dirty="0" smtClean="0"/>
              <a:t> 2 דקות</a:t>
            </a:r>
          </a:p>
          <a:p>
            <a:pPr algn="r"/>
            <a:r>
              <a:rPr lang="he-IL" dirty="0" smtClean="0"/>
              <a:t>עכשיו</a:t>
            </a:r>
            <a:r>
              <a:rPr lang="he-IL" baseline="0" dirty="0" smtClean="0"/>
              <a:t> נראה בנוסף לרשימת הנושאים,  </a:t>
            </a:r>
            <a:r>
              <a:rPr lang="he-IL" dirty="0" smtClean="0"/>
              <a:t>גם את </a:t>
            </a:r>
            <a:r>
              <a:rPr lang="he-IL" dirty="0" err="1" smtClean="0"/>
              <a:t>האינפוגרפיקה</a:t>
            </a:r>
            <a:r>
              <a:rPr lang="he-IL" dirty="0" smtClean="0"/>
              <a:t>,</a:t>
            </a:r>
            <a:r>
              <a:rPr lang="he-IL" baseline="0" dirty="0" smtClean="0"/>
              <a:t> הטקסט החזותי בשלמותו. </a:t>
            </a:r>
          </a:p>
          <a:p>
            <a:pPr algn="r"/>
            <a:r>
              <a:rPr lang="he-IL" baseline="0" dirty="0" smtClean="0"/>
              <a:t>עליכם להתאים בין המספר של ההיצג הגרפי לנושא שלו.</a:t>
            </a:r>
          </a:p>
          <a:p>
            <a:pPr algn="r"/>
            <a:r>
              <a:rPr lang="he-IL" baseline="0" dirty="0" smtClean="0"/>
              <a:t>כתבו במחברת רק את המספרים.</a:t>
            </a:r>
          </a:p>
          <a:p>
            <a:pPr algn="r"/>
            <a:r>
              <a:rPr lang="he-IL" baseline="0" dirty="0" smtClean="0"/>
              <a:t>לרשותכם  1 דקה...</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12</a:t>
            </a:fld>
            <a:endParaRPr lang="x-none"/>
          </a:p>
        </p:txBody>
      </p:sp>
    </p:spTree>
    <p:extLst>
      <p:ext uri="{BB962C8B-B14F-4D97-AF65-F5344CB8AC3E}">
        <p14:creationId xmlns:p14="http://schemas.microsoft.com/office/powerpoint/2010/main" val="964902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smtClean="0"/>
              <a:t>משך השקף: 1</a:t>
            </a:r>
            <a:r>
              <a:rPr lang="he-IL" b="1" baseline="0" dirty="0" smtClean="0"/>
              <a:t> דקה</a:t>
            </a:r>
          </a:p>
          <a:p>
            <a:pPr marL="0" marR="0" lvl="0" indent="0" algn="r" defTabSz="914400" rtl="0" eaLnBrk="1" fontAlgn="auto" latinLnBrk="0" hangingPunct="1">
              <a:lnSpc>
                <a:spcPct val="100000"/>
              </a:lnSpc>
              <a:spcBef>
                <a:spcPts val="0"/>
              </a:spcBef>
              <a:spcAft>
                <a:spcPts val="0"/>
              </a:spcAft>
              <a:buClrTx/>
              <a:buSzTx/>
              <a:buFontTx/>
              <a:buNone/>
              <a:tabLst/>
              <a:defRPr/>
            </a:pPr>
            <a:endParaRPr lang="he-IL" b="1" baseline="0" dirty="0" smtClean="0"/>
          </a:p>
          <a:p>
            <a:pPr algn="r"/>
            <a:r>
              <a:rPr lang="he-IL" b="0" dirty="0" smtClean="0"/>
              <a:t>הקראת השקופית.</a:t>
            </a:r>
            <a:endParaRPr lang="he-IL" sz="1200" b="0" dirty="0" smtClean="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13</a:t>
            </a:fld>
            <a:endParaRPr lang="x-none"/>
          </a:p>
        </p:txBody>
      </p:sp>
    </p:spTree>
    <p:extLst>
      <p:ext uri="{BB962C8B-B14F-4D97-AF65-F5344CB8AC3E}">
        <p14:creationId xmlns:p14="http://schemas.microsoft.com/office/powerpoint/2010/main" val="2610979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smtClean="0"/>
              <a:t>משך השקף: 2</a:t>
            </a:r>
            <a:r>
              <a:rPr lang="he-IL" b="1" baseline="0" dirty="0" smtClean="0"/>
              <a:t> דקות</a:t>
            </a:r>
          </a:p>
          <a:p>
            <a:pPr algn="r"/>
            <a:endParaRPr lang="en-BZ" dirty="0" smtClean="0"/>
          </a:p>
          <a:p>
            <a:pPr algn="r"/>
            <a:r>
              <a:rPr lang="he-IL" dirty="0" smtClean="0"/>
              <a:t>ילדים</a:t>
            </a:r>
            <a:r>
              <a:rPr lang="he-IL" baseline="0" dirty="0" smtClean="0"/>
              <a:t> יקרים,</a:t>
            </a:r>
          </a:p>
          <a:p>
            <a:pPr algn="r"/>
            <a:r>
              <a:rPr lang="he-IL" dirty="0" smtClean="0"/>
              <a:t>אחרי</a:t>
            </a:r>
            <a:r>
              <a:rPr lang="he-IL" baseline="0" dirty="0" smtClean="0"/>
              <a:t> שהכרנו את הנושאים של חמשת ההיצגים הגרפים נתמקד עכשיו בהיצג של מפת העולם. </a:t>
            </a:r>
            <a:endParaRPr lang="en-BZ" dirty="0" smtClean="0"/>
          </a:p>
          <a:p>
            <a:pPr algn="r"/>
            <a:r>
              <a:rPr lang="he-IL" dirty="0" smtClean="0"/>
              <a:t>אילו מדינות בעולם מייצרות קקאו? שימו לב למקרא בצד שמאל למטה,</a:t>
            </a:r>
          </a:p>
          <a:p>
            <a:pPr algn="r"/>
            <a:r>
              <a:rPr lang="he-IL" dirty="0" smtClean="0"/>
              <a:t>המדינות שמייצרות קקאו צבועות בצבע חום. התבוננו היטב ונסו לזהות אותן. </a:t>
            </a:r>
          </a:p>
          <a:p>
            <a:pPr algn="r"/>
            <a:r>
              <a:rPr lang="he-IL" dirty="0" smtClean="0"/>
              <a:t>נכון , ברזיל אקוודור, קולומביה, מדינות בדרום אמריקה וגם באפריקה: ניגריה, קמרון, חוף השנהב, גאנה. ואינדונזיה.</a:t>
            </a:r>
          </a:p>
          <a:p>
            <a:pPr algn="r"/>
            <a:endParaRPr lang="he-IL" dirty="0" smtClean="0"/>
          </a:p>
          <a:p>
            <a:pPr algn="r"/>
            <a:r>
              <a:rPr lang="he-IL" dirty="0" smtClean="0"/>
              <a:t>עכשיו שימו לב לצבע הירוק. במקרא למטה נראה שהצבע הירוק מסמן את המדינות שצורכות שוקולד.</a:t>
            </a:r>
          </a:p>
          <a:p>
            <a:pPr algn="r"/>
            <a:r>
              <a:rPr lang="he-IL" dirty="0" smtClean="0"/>
              <a:t>אילו מדינות צורכות שוקולד? כלומר, קונות שוקולד בכמויות גדולות.</a:t>
            </a:r>
          </a:p>
          <a:p>
            <a:pPr algn="r"/>
            <a:r>
              <a:rPr lang="he-IL" dirty="0" smtClean="0"/>
              <a:t>נעיין</a:t>
            </a:r>
            <a:r>
              <a:rPr lang="he-IL" baseline="0" dirty="0" smtClean="0"/>
              <a:t> במפה ונראה שבמדינות-  </a:t>
            </a:r>
            <a:r>
              <a:rPr lang="he-IL" dirty="0" smtClean="0"/>
              <a:t>צפון אמריקה, רוסיה, סין</a:t>
            </a:r>
            <a:r>
              <a:rPr lang="he-IL" baseline="0" dirty="0" smtClean="0"/>
              <a:t> ו</a:t>
            </a:r>
            <a:r>
              <a:rPr lang="he-IL" dirty="0" smtClean="0"/>
              <a:t>אירופה</a:t>
            </a:r>
            <a:r>
              <a:rPr lang="he-IL" baseline="0" dirty="0" smtClean="0"/>
              <a:t> </a:t>
            </a:r>
            <a:r>
              <a:rPr lang="he-IL" dirty="0" smtClean="0"/>
              <a:t>צורכים שוקולד בכמות גדולה . </a:t>
            </a:r>
          </a:p>
          <a:p>
            <a:pPr algn="r"/>
            <a:r>
              <a:rPr lang="he-IL" dirty="0" smtClean="0"/>
              <a:t>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14</a:t>
            </a:fld>
            <a:endParaRPr lang="x-none"/>
          </a:p>
        </p:txBody>
      </p:sp>
    </p:spTree>
    <p:extLst>
      <p:ext uri="{BB962C8B-B14F-4D97-AF65-F5344CB8AC3E}">
        <p14:creationId xmlns:p14="http://schemas.microsoft.com/office/powerpoint/2010/main" val="352534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smtClean="0"/>
              <a:t>משך השקף: 2 דקות</a:t>
            </a:r>
          </a:p>
          <a:p>
            <a:pPr marL="0" marR="0" lvl="0" indent="0" algn="r" defTabSz="914400" rtl="0" eaLnBrk="1" fontAlgn="auto" latinLnBrk="0" hangingPunct="1">
              <a:lnSpc>
                <a:spcPct val="100000"/>
              </a:lnSpc>
              <a:spcBef>
                <a:spcPts val="0"/>
              </a:spcBef>
              <a:spcAft>
                <a:spcPts val="0"/>
              </a:spcAft>
              <a:buClrTx/>
              <a:buSzTx/>
              <a:buFontTx/>
              <a:buNone/>
              <a:tabLst/>
              <a:defRPr/>
            </a:pPr>
            <a:r>
              <a:rPr lang="en-BZ" b="1" dirty="0" smtClean="0"/>
              <a:t> </a:t>
            </a:r>
            <a:endParaRPr lang="he-IL" b="1" baseline="0" dirty="0" smtClean="0"/>
          </a:p>
          <a:p>
            <a:pPr algn="r"/>
            <a:r>
              <a:rPr lang="he-IL" dirty="0" smtClean="0"/>
              <a:t>נתבונן</a:t>
            </a:r>
            <a:r>
              <a:rPr lang="he-IL" baseline="0" dirty="0" smtClean="0"/>
              <a:t> ב</a:t>
            </a:r>
            <a:r>
              <a:rPr lang="he-IL" dirty="0" smtClean="0"/>
              <a:t>דיאגרמה.</a:t>
            </a:r>
          </a:p>
          <a:p>
            <a:pPr algn="r"/>
            <a:r>
              <a:rPr lang="he-IL" dirty="0" smtClean="0"/>
              <a:t>בדיאגרמה מצוירות שלוש טבלאות שוקולד. שוקולד מריר, שוקולד חלב ושוקולד לבן. </a:t>
            </a:r>
            <a:r>
              <a:rPr lang="he-IL" b="0" baseline="0" dirty="0" smtClean="0"/>
              <a:t>הדיאגרמה מאפשרת לנו להשוות בין החומרים מהם מיוצר השוקולד. לדוגמה, נעיין בטבלה של השוקולד המריר ונראה מה המידע שאפשר להפיק מממנה. אנו רואות חפיסת שוקולד שמחולקת לקוביות ומעליה שלוש עמודות . העמודות מייצגות את הרכיבים שמהם עשוי השוקולד ואת כמותם. אבקת קקאו בצבע חום כהה, חמאת קקאו בצבע חום בהיר יותר וסוכר בצבע בהיר עוד יותר. את הצבעים האלו אנו רואים גם בחפיסת השוקולד שגם היא מייצגת את הרכיבים ואת כמותם.</a:t>
            </a:r>
          </a:p>
          <a:p>
            <a:pPr algn="r"/>
            <a:r>
              <a:rPr lang="he-IL" b="1" baseline="0" dirty="0" smtClean="0"/>
              <a:t>המורה מצביעה על חלקי החפיסה הצבועים ומציינת שוב מה מייצג כל צבע.</a:t>
            </a:r>
          </a:p>
          <a:p>
            <a:pPr algn="r"/>
            <a:r>
              <a:rPr lang="he-IL" dirty="0" smtClean="0"/>
              <a:t>אני רוצה שתגידו לי מה יש בשוקולד מריר וחלב ואין בשוקולד לבן?</a:t>
            </a:r>
          </a:p>
          <a:p>
            <a:pPr algn="r"/>
            <a:r>
              <a:rPr lang="he-IL" dirty="0" smtClean="0"/>
              <a:t>חשבו רגע ילדים... אתם צודקים,</a:t>
            </a:r>
            <a:r>
              <a:rPr lang="he-IL" baseline="0" dirty="0" smtClean="0"/>
              <a:t> </a:t>
            </a:r>
            <a:r>
              <a:rPr lang="he-IL" dirty="0" smtClean="0"/>
              <a:t>בשוקולד לבן אין אבקת קקאו.</a:t>
            </a:r>
          </a:p>
          <a:p>
            <a:pPr algn="r"/>
            <a:r>
              <a:rPr lang="he-IL" dirty="0" smtClean="0"/>
              <a:t>יופי אתם מזהים יפה את ההיצגים הגרפים.</a:t>
            </a:r>
            <a:endParaRPr lang="en-BZ" dirty="0" smtClean="0"/>
          </a:p>
          <a:p>
            <a:pPr algn="r"/>
            <a:endParaRPr lang="he-IL" dirty="0" smtClean="0"/>
          </a:p>
          <a:p>
            <a:pPr algn="r"/>
            <a:r>
              <a:rPr lang="he-IL" dirty="0" smtClean="0"/>
              <a:t>נעבור להתבונן בציור הילד והילדה, </a:t>
            </a:r>
            <a:r>
              <a:rPr lang="he-IL" b="0" baseline="0" dirty="0" smtClean="0"/>
              <a:t>השטח החום באיור של הילדה גדול יותר מהשטח החום באיור של הילד. </a:t>
            </a:r>
            <a:r>
              <a:rPr lang="he-IL" dirty="0" smtClean="0"/>
              <a:t>מי מהם צורך יותר שוקולד?  הילדה, נכון מאד.</a:t>
            </a:r>
          </a:p>
          <a:p>
            <a:pPr algn="r"/>
            <a:endParaRPr lang="he-IL" dirty="0" smtClean="0"/>
          </a:p>
          <a:p>
            <a:pPr algn="r"/>
            <a:r>
              <a:rPr lang="he-IL" dirty="0" smtClean="0"/>
              <a:t>נמשיך לציור הבא...</a:t>
            </a:r>
          </a:p>
          <a:p>
            <a:pPr algn="r"/>
            <a:r>
              <a:rPr lang="he-IL" dirty="0" smtClean="0"/>
              <a:t>ציור האנשים מלמד אותנו נתון חשוב. וגם בשיעור עברית אנחנו נפגשות עם מספרים ואחוזים. 20% מהאנשים מעדיפים שוקולד מריר, 50% מהאנשים בעולם מעדיפים שוקולד חלב, ו30% מעדיפים שוקולד לבן.</a:t>
            </a:r>
          </a:p>
          <a:p>
            <a:pPr algn="r"/>
            <a:r>
              <a:rPr lang="he-IL" b="1" dirty="0" smtClean="0"/>
              <a:t>ומה</a:t>
            </a:r>
            <a:r>
              <a:rPr lang="he-IL" b="1" baseline="0" dirty="0" smtClean="0"/>
              <a:t> אתם מעדיפים????</a:t>
            </a:r>
            <a:r>
              <a:rPr lang="en-BZ" dirty="0" smtClean="0"/>
              <a:t>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15</a:t>
            </a:fld>
            <a:endParaRPr lang="x-none"/>
          </a:p>
        </p:txBody>
      </p:sp>
    </p:spTree>
    <p:extLst>
      <p:ext uri="{BB962C8B-B14F-4D97-AF65-F5344CB8AC3E}">
        <p14:creationId xmlns:p14="http://schemas.microsoft.com/office/powerpoint/2010/main" val="2447142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לפנינו חידון על הקקאו והשוקולד, בואו ננסה לפתור אותו יחד.</a:t>
            </a:r>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16</a:t>
            </a:fld>
            <a:endParaRPr lang="x-none"/>
          </a:p>
        </p:txBody>
      </p:sp>
    </p:spTree>
    <p:extLst>
      <p:ext uri="{BB962C8B-B14F-4D97-AF65-F5344CB8AC3E}">
        <p14:creationId xmlns:p14="http://schemas.microsoft.com/office/powerpoint/2010/main" val="743035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smtClean="0"/>
              <a:t>משך השקף: עד 1</a:t>
            </a:r>
            <a:r>
              <a:rPr lang="he-IL" b="1" baseline="0" dirty="0" smtClean="0"/>
              <a:t> דקה</a:t>
            </a:r>
          </a:p>
          <a:p>
            <a:pPr algn="r"/>
            <a:endParaRPr lang="en-BZ" dirty="0" smtClean="0"/>
          </a:p>
          <a:p>
            <a:pPr algn="r"/>
            <a:r>
              <a:rPr lang="he-IL" dirty="0" smtClean="0"/>
              <a:t>הקראת השקופית</a:t>
            </a:r>
            <a:endParaRPr lang="en-BZ" dirty="0" smtClean="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17</a:t>
            </a:fld>
            <a:endParaRPr lang="x-none"/>
          </a:p>
        </p:txBody>
      </p:sp>
    </p:spTree>
    <p:extLst>
      <p:ext uri="{BB962C8B-B14F-4D97-AF65-F5344CB8AC3E}">
        <p14:creationId xmlns:p14="http://schemas.microsoft.com/office/powerpoint/2010/main" val="1280470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smtClean="0"/>
              <a:t>משך השקף: עד 1</a:t>
            </a:r>
            <a:r>
              <a:rPr lang="he-IL" b="1" baseline="0" dirty="0" smtClean="0"/>
              <a:t> דקה</a:t>
            </a:r>
          </a:p>
          <a:p>
            <a:pPr algn="r"/>
            <a:endParaRPr lang="en-BZ" dirty="0" smtClean="0"/>
          </a:p>
          <a:p>
            <a:pPr algn="r"/>
            <a:r>
              <a:rPr lang="he-IL" dirty="0" smtClean="0"/>
              <a:t>נכון, </a:t>
            </a:r>
          </a:p>
          <a:p>
            <a:pPr algn="r"/>
            <a:r>
              <a:rPr lang="he-IL" dirty="0" smtClean="0"/>
              <a:t>תשובה 4 </a:t>
            </a:r>
            <a:r>
              <a:rPr lang="he-IL" b="1" dirty="0" smtClean="0"/>
              <a:t>פרי</a:t>
            </a:r>
          </a:p>
          <a:p>
            <a:pPr algn="r"/>
            <a:r>
              <a:rPr lang="he-IL" b="0" dirty="0" smtClean="0"/>
              <a:t>תרמיל</a:t>
            </a:r>
            <a:r>
              <a:rPr lang="he-IL" b="0" baseline="0" dirty="0" smtClean="0"/>
              <a:t> הקקאו הוא הפרי של עץ הקקאו.</a:t>
            </a:r>
            <a:endParaRPr lang="he-IL" b="0" dirty="0" smtClean="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18</a:t>
            </a:fld>
            <a:endParaRPr lang="x-none"/>
          </a:p>
        </p:txBody>
      </p:sp>
    </p:spTree>
    <p:extLst>
      <p:ext uri="{BB962C8B-B14F-4D97-AF65-F5344CB8AC3E}">
        <p14:creationId xmlns:p14="http://schemas.microsoft.com/office/powerpoint/2010/main" val="288178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smtClean="0"/>
              <a:t>משך השקף: עד 1</a:t>
            </a:r>
            <a:r>
              <a:rPr lang="he-IL" b="1" baseline="0" dirty="0" smtClean="0"/>
              <a:t> דקה</a:t>
            </a:r>
          </a:p>
          <a:p>
            <a:pPr algn="r"/>
            <a:endParaRPr lang="en-BZ" dirty="0" smtClean="0"/>
          </a:p>
          <a:p>
            <a:pPr algn="r"/>
            <a:r>
              <a:rPr lang="he-IL" dirty="0" smtClean="0"/>
              <a:t>הקראת השאלה</a:t>
            </a:r>
          </a:p>
          <a:p>
            <a:pPr algn="r"/>
            <a:r>
              <a:rPr lang="he-IL" dirty="0" smtClean="0"/>
              <a:t>זוכרים את ההיצג הגרפי של הדיאגרמה?</a:t>
            </a:r>
            <a:r>
              <a:rPr lang="he-IL" baseline="0" dirty="0" smtClean="0"/>
              <a:t> </a:t>
            </a:r>
            <a:r>
              <a:rPr lang="he-IL" dirty="0" smtClean="0"/>
              <a:t>אפשר לראות בה בבירור היכן יש הכי הרבה סוכר, בשוקולד מריר חלב או לבן.</a:t>
            </a:r>
          </a:p>
          <a:p>
            <a:pPr algn="r"/>
            <a:r>
              <a:rPr lang="he-IL" dirty="0" smtClean="0"/>
              <a:t>בואו נבחן את הזיכרון שלכם.</a:t>
            </a:r>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19</a:t>
            </a:fld>
            <a:endParaRPr lang="x-none"/>
          </a:p>
        </p:txBody>
      </p:sp>
    </p:spTree>
    <p:extLst>
      <p:ext uri="{BB962C8B-B14F-4D97-AF65-F5344CB8AC3E}">
        <p14:creationId xmlns:p14="http://schemas.microsoft.com/office/powerpoint/2010/main" val="2927228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solidFill>
                  <a:schemeClr val="dk1"/>
                </a:solidFill>
              </a:rPr>
              <a:t>משך </a:t>
            </a:r>
            <a:r>
              <a:rPr lang="he-IL" b="1" dirty="0" smtClean="0">
                <a:solidFill>
                  <a:schemeClr val="dk1"/>
                </a:solidFill>
              </a:rPr>
              <a:t>השקף: 1 דקה</a:t>
            </a:r>
          </a:p>
          <a:p>
            <a:pPr marL="0" lvl="0" indent="0" algn="r" rtl="1">
              <a:spcBef>
                <a:spcPts val="0"/>
              </a:spcBef>
              <a:spcAft>
                <a:spcPts val="0"/>
              </a:spcAft>
              <a:buNone/>
            </a:pPr>
            <a:r>
              <a:rPr lang="he-IL" b="0" dirty="0" smtClean="0">
                <a:solidFill>
                  <a:schemeClr val="dk1"/>
                </a:solidFill>
              </a:rPr>
              <a:t>בשוקולד</a:t>
            </a:r>
            <a:r>
              <a:rPr lang="he-IL" b="0" baseline="0" dirty="0" smtClean="0">
                <a:solidFill>
                  <a:schemeClr val="dk1"/>
                </a:solidFill>
              </a:rPr>
              <a:t> יש חומרים טעימים שמשפיעים לטובה על מצב הרוח. אתם יודעים ילדים, יש רגעים בחיים שבהם הזמן עוצר מלכת, אנחנו מתמלאים באנרגיה ומרגישים שכל החושים עובדים כדי להפיק את המקסימום מאותו רגע שמח. אנשים טוענים שזה בדיוק מה שמתרחש </a:t>
            </a:r>
            <a:r>
              <a:rPr lang="he-IL" b="0" baseline="0" dirty="0" err="1" smtClean="0">
                <a:solidFill>
                  <a:schemeClr val="dk1"/>
                </a:solidFill>
              </a:rPr>
              <a:t>בשניה</a:t>
            </a:r>
            <a:r>
              <a:rPr lang="he-IL" b="0" baseline="0" dirty="0" smtClean="0">
                <a:solidFill>
                  <a:schemeClr val="dk1"/>
                </a:solidFill>
              </a:rPr>
              <a:t> שקוביית שוקולד איכותית נוגעת בלשון שלנו.</a:t>
            </a:r>
          </a:p>
          <a:p>
            <a:pPr marL="0" lvl="0" indent="0" algn="r" rtl="1">
              <a:spcBef>
                <a:spcPts val="0"/>
              </a:spcBef>
              <a:spcAft>
                <a:spcPts val="0"/>
              </a:spcAft>
              <a:buNone/>
            </a:pPr>
            <a:r>
              <a:rPr lang="he-IL" b="0" baseline="0" dirty="0" smtClean="0">
                <a:solidFill>
                  <a:schemeClr val="dk1"/>
                </a:solidFill>
              </a:rPr>
              <a:t>לטעמי, השוקולד הוא המאכל הכי טעים. אני אוהבת לטעום ממנו והוא בשבילי תענוג וערב לחיך.</a:t>
            </a:r>
          </a:p>
          <a:p>
            <a:pPr marL="0" lvl="0" indent="0" algn="r" rtl="1">
              <a:spcBef>
                <a:spcPts val="0"/>
              </a:spcBef>
              <a:spcAft>
                <a:spcPts val="0"/>
              </a:spcAft>
              <a:buNone/>
            </a:pPr>
            <a:r>
              <a:rPr lang="he-IL" b="0" baseline="0" dirty="0" smtClean="0">
                <a:solidFill>
                  <a:schemeClr val="dk1"/>
                </a:solidFill>
              </a:rPr>
              <a:t>אתם מסכימים איתי?</a:t>
            </a:r>
          </a:p>
          <a:p>
            <a:pPr marL="0" lvl="0" indent="0" algn="r" rtl="1">
              <a:spcBef>
                <a:spcPts val="0"/>
              </a:spcBef>
              <a:spcAft>
                <a:spcPts val="0"/>
              </a:spcAft>
              <a:buNone/>
            </a:pPr>
            <a:r>
              <a:rPr lang="he-IL" b="0" baseline="0" dirty="0" smtClean="0">
                <a:solidFill>
                  <a:schemeClr val="dk1"/>
                </a:solidFill>
              </a:rPr>
              <a:t>היום נלמד שיעור מתוק</a:t>
            </a:r>
          </a:p>
          <a:p>
            <a:pPr marL="0" lvl="0" indent="0" algn="r" rtl="1">
              <a:spcBef>
                <a:spcPts val="0"/>
              </a:spcBef>
              <a:spcAft>
                <a:spcPts val="0"/>
              </a:spcAft>
              <a:buNone/>
            </a:pPr>
            <a:r>
              <a:rPr lang="he-IL" b="0" baseline="0" dirty="0" smtClean="0">
                <a:solidFill>
                  <a:schemeClr val="dk1"/>
                </a:solidFill>
              </a:rPr>
              <a:t>רוצים ללמוד, להכיר ולדעת המון על השוקולד המתוק? אז בואו נתחיל...</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a:t>
            </a:fld>
            <a:endParaRPr lang="x-none"/>
          </a:p>
        </p:txBody>
      </p:sp>
    </p:spTree>
    <p:extLst>
      <p:ext uri="{BB962C8B-B14F-4D97-AF65-F5344CB8AC3E}">
        <p14:creationId xmlns:p14="http://schemas.microsoft.com/office/powerpoint/2010/main" val="424746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smtClean="0"/>
              <a:t>משך השקף: עד 1</a:t>
            </a:r>
            <a:r>
              <a:rPr lang="he-IL" b="1" baseline="0" dirty="0" smtClean="0"/>
              <a:t> דקה</a:t>
            </a:r>
          </a:p>
          <a:p>
            <a:pPr algn="r"/>
            <a:endParaRPr lang="en-BZ" dirty="0" smtClean="0"/>
          </a:p>
          <a:p>
            <a:pPr algn="r"/>
            <a:r>
              <a:rPr lang="he-IL" dirty="0" smtClean="0"/>
              <a:t>מצוין,</a:t>
            </a:r>
          </a:p>
          <a:p>
            <a:pPr algn="r"/>
            <a:r>
              <a:rPr lang="he-IL" dirty="0"/>
              <a:t> </a:t>
            </a:r>
            <a:r>
              <a:rPr lang="he-IL" dirty="0" smtClean="0"/>
              <a:t>בשוקולד חלב יש כמות סוכר גבוהה ביותר.</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20</a:t>
            </a:fld>
            <a:endParaRPr lang="x-none"/>
          </a:p>
        </p:txBody>
      </p:sp>
    </p:spTree>
    <p:extLst>
      <p:ext uri="{BB962C8B-B14F-4D97-AF65-F5344CB8AC3E}">
        <p14:creationId xmlns:p14="http://schemas.microsoft.com/office/powerpoint/2010/main" val="2947056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smtClean="0"/>
              <a:t>משך השקף: עד 1</a:t>
            </a:r>
            <a:r>
              <a:rPr lang="he-IL" b="1" baseline="0" dirty="0" smtClean="0"/>
              <a:t> דקה</a:t>
            </a:r>
          </a:p>
          <a:p>
            <a:pPr algn="r"/>
            <a:endParaRPr lang="en-BZ" dirty="0" smtClean="0"/>
          </a:p>
          <a:p>
            <a:pPr algn="r"/>
            <a:r>
              <a:rPr lang="he-IL" dirty="0" smtClean="0"/>
              <a:t>הקראת השקופית</a:t>
            </a:r>
          </a:p>
          <a:p>
            <a:pPr algn="r"/>
            <a:r>
              <a:rPr lang="he-IL" dirty="0" smtClean="0"/>
              <a:t>גם את התשובה על השאלה הזו ראינו בהיצג הגרפי דיאגרמה.</a:t>
            </a:r>
            <a:endParaRPr lang="en-BZ" dirty="0" smtClean="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21</a:t>
            </a:fld>
            <a:endParaRPr lang="x-none"/>
          </a:p>
        </p:txBody>
      </p:sp>
    </p:spTree>
    <p:extLst>
      <p:ext uri="{BB962C8B-B14F-4D97-AF65-F5344CB8AC3E}">
        <p14:creationId xmlns:p14="http://schemas.microsoft.com/office/powerpoint/2010/main" val="2571250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smtClean="0"/>
              <a:t>משך השקף: עד 1</a:t>
            </a:r>
            <a:r>
              <a:rPr lang="he-IL" b="1" baseline="0" dirty="0" smtClean="0"/>
              <a:t> דקה</a:t>
            </a:r>
          </a:p>
          <a:p>
            <a:pPr algn="r"/>
            <a:r>
              <a:rPr lang="he-IL" dirty="0" smtClean="0"/>
              <a:t>מעולה,</a:t>
            </a:r>
          </a:p>
          <a:p>
            <a:pPr algn="r"/>
            <a:r>
              <a:rPr lang="he-IL" dirty="0" smtClean="0"/>
              <a:t>הקראת התשובה</a:t>
            </a:r>
          </a:p>
          <a:p>
            <a:pPr algn="r"/>
            <a:r>
              <a:rPr lang="he-IL" dirty="0" smtClean="0"/>
              <a:t>דרך אגב ילדות, אתן זוכרות שדיברנו על התרמיל ובתוכו יש פולים??</a:t>
            </a:r>
          </a:p>
          <a:p>
            <a:pPr algn="r"/>
            <a:r>
              <a:rPr lang="he-IL" dirty="0" smtClean="0"/>
              <a:t>כשמפרידים את הפולים יש בהם גם אבקת הקקאו וגם</a:t>
            </a:r>
            <a:r>
              <a:rPr lang="he-IL" baseline="0" dirty="0" smtClean="0"/>
              <a:t> </a:t>
            </a:r>
            <a:r>
              <a:rPr lang="he-IL" dirty="0" smtClean="0"/>
              <a:t>חמאת הקקאו.</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22</a:t>
            </a:fld>
            <a:endParaRPr lang="x-none"/>
          </a:p>
        </p:txBody>
      </p:sp>
    </p:spTree>
    <p:extLst>
      <p:ext uri="{BB962C8B-B14F-4D97-AF65-F5344CB8AC3E}">
        <p14:creationId xmlns:p14="http://schemas.microsoft.com/office/powerpoint/2010/main" val="883222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1" dirty="0"/>
              <a:t>משך השקף: עד </a:t>
            </a:r>
            <a:r>
              <a:rPr lang="he-IL" b="1" dirty="0" smtClean="0"/>
              <a:t>2 </a:t>
            </a:r>
            <a:r>
              <a:rPr lang="he-IL" b="1" dirty="0"/>
              <a:t>דקות</a:t>
            </a:r>
          </a:p>
          <a:p>
            <a:pPr marL="0" lvl="0" indent="0" algn="r" rtl="1">
              <a:spcBef>
                <a:spcPts val="0"/>
              </a:spcBef>
              <a:spcAft>
                <a:spcPts val="0"/>
              </a:spcAft>
              <a:buNone/>
            </a:pPr>
            <a:r>
              <a:rPr lang="he-IL" dirty="0" smtClean="0"/>
              <a:t>בוא נסכם מה שלמדנו היום... הקראת השקופית.</a:t>
            </a:r>
          </a:p>
          <a:p>
            <a:pPr marL="0" lvl="0" indent="0" algn="r" rtl="1">
              <a:spcBef>
                <a:spcPts val="0"/>
              </a:spcBef>
              <a:spcAft>
                <a:spcPts val="0"/>
              </a:spcAft>
              <a:buNone/>
            </a:pPr>
            <a:r>
              <a:rPr lang="he-IL" dirty="0" smtClean="0"/>
              <a:t>ילדים,</a:t>
            </a:r>
            <a:r>
              <a:rPr lang="he-IL" baseline="0" dirty="0" smtClean="0"/>
              <a:t> דיברנו על כך וראינו ש</a:t>
            </a:r>
            <a:r>
              <a:rPr lang="he-IL" dirty="0" smtClean="0"/>
              <a:t>דרך הטקסט החזותי נוכל</a:t>
            </a:r>
            <a:r>
              <a:rPr lang="he-IL" baseline="0" dirty="0" smtClean="0"/>
              <a:t> </a:t>
            </a:r>
            <a:r>
              <a:rPr lang="he-IL" dirty="0" smtClean="0"/>
              <a:t>לאסוף המון מידע, אנחנו</a:t>
            </a:r>
            <a:r>
              <a:rPr lang="he-IL" baseline="0" dirty="0" smtClean="0"/>
              <a:t> </a:t>
            </a:r>
            <a:r>
              <a:rPr lang="he-IL" dirty="0" smtClean="0"/>
              <a:t>לא חייבים תמיד לקרוא טקסט ארוך שיש</a:t>
            </a:r>
            <a:r>
              <a:rPr lang="he-IL" baseline="0" dirty="0" smtClean="0"/>
              <a:t> בו מילים רבות</a:t>
            </a:r>
            <a:r>
              <a:rPr lang="he-IL" dirty="0" smtClean="0"/>
              <a:t>. </a:t>
            </a:r>
          </a:p>
          <a:p>
            <a:pPr marL="0" lvl="0" indent="0" algn="r" rtl="1">
              <a:spcBef>
                <a:spcPts val="0"/>
              </a:spcBef>
              <a:spcAft>
                <a:spcPts val="0"/>
              </a:spcAft>
              <a:buNone/>
            </a:pPr>
            <a:r>
              <a:rPr lang="he-IL" dirty="0" smtClean="0"/>
              <a:t>גם </a:t>
            </a:r>
            <a:r>
              <a:rPr lang="he-IL" dirty="0" err="1" smtClean="0"/>
              <a:t>האינפוגרפיקה</a:t>
            </a:r>
            <a:r>
              <a:rPr lang="he-IL" dirty="0" smtClean="0"/>
              <a:t> מוסרת לנו מידע רב.</a:t>
            </a:r>
          </a:p>
          <a:p>
            <a:pPr algn="r"/>
            <a:r>
              <a:rPr lang="he-IL" dirty="0" smtClean="0"/>
              <a:t>היום אספנו הרבה</a:t>
            </a:r>
            <a:r>
              <a:rPr lang="he-IL" baseline="0" dirty="0" smtClean="0"/>
              <a:t> מידע</a:t>
            </a:r>
            <a:r>
              <a:rPr lang="he-IL" dirty="0" smtClean="0"/>
              <a:t>: ראינו</a:t>
            </a:r>
            <a:r>
              <a:rPr lang="he-IL" baseline="0" dirty="0" smtClean="0"/>
              <a:t> </a:t>
            </a:r>
            <a:r>
              <a:rPr lang="he-IL" dirty="0" smtClean="0"/>
              <a:t>באילו מדינות מייצרים קקאו, באילו מדינות צורכים שוקולד? מי אוהב יותר שוקולד הילדים או הילדות? ראינו איזה שוקולד אהוב על האנשים בעולם? ראינו</a:t>
            </a:r>
            <a:r>
              <a:rPr lang="he-IL" baseline="0" dirty="0" smtClean="0"/>
              <a:t> </a:t>
            </a:r>
            <a:r>
              <a:rPr lang="he-IL" dirty="0" smtClean="0"/>
              <a:t>גם ממה מורכב השוקולד הלבן לעומת החלב והמריר.</a:t>
            </a:r>
          </a:p>
          <a:p>
            <a:pPr algn="r"/>
            <a:r>
              <a:rPr lang="he-IL" dirty="0" smtClean="0"/>
              <a:t>וכל</a:t>
            </a:r>
            <a:r>
              <a:rPr lang="he-IL" baseline="0" dirty="0" smtClean="0"/>
              <a:t> זה </a:t>
            </a:r>
            <a:r>
              <a:rPr lang="he-IL" dirty="0" smtClean="0"/>
              <a:t>כמעט ללא מילים. מתוך דיאגרמה, תמונה, מפה</a:t>
            </a:r>
            <a:r>
              <a:rPr lang="he-IL" baseline="0" dirty="0" smtClean="0"/>
              <a:t> ו</a:t>
            </a:r>
            <a:r>
              <a:rPr lang="he-IL" dirty="0" smtClean="0"/>
              <a:t>תרשים זרימה.</a:t>
            </a:r>
          </a:p>
          <a:p>
            <a:pPr algn="r"/>
            <a:r>
              <a:rPr lang="he-IL" dirty="0" smtClean="0"/>
              <a:t>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23</a:t>
            </a:fld>
            <a:endParaRPr lang="x-none"/>
          </a:p>
        </p:txBody>
      </p:sp>
    </p:spTree>
    <p:extLst>
      <p:ext uri="{BB962C8B-B14F-4D97-AF65-F5344CB8AC3E}">
        <p14:creationId xmlns:p14="http://schemas.microsoft.com/office/powerpoint/2010/main" val="3339747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a:t>
            </a:r>
            <a:r>
              <a:rPr lang="he-IL" b="1" dirty="0" smtClean="0"/>
              <a:t>1 דקה</a:t>
            </a:r>
            <a:endParaRPr lang="he-IL" b="1" dirty="0"/>
          </a:p>
          <a:p>
            <a:pPr marL="158750" indent="0" algn="r" rtl="1">
              <a:buNone/>
            </a:pPr>
            <a:r>
              <a:rPr lang="he-IL" dirty="0" smtClean="0"/>
              <a:t>אנחנו נמשיך לתרגל...</a:t>
            </a:r>
          </a:p>
          <a:p>
            <a:pPr marL="158750" indent="0" algn="r" rtl="1">
              <a:buNone/>
            </a:pPr>
            <a:r>
              <a:rPr lang="he-IL" b="1" dirty="0" smtClean="0"/>
              <a:t>הקראת המשימה לבית</a:t>
            </a:r>
          </a:p>
          <a:p>
            <a:pPr marL="158750" indent="0" algn="r" rtl="1">
              <a:buNone/>
            </a:pPr>
            <a:r>
              <a:rPr lang="he-IL" dirty="0" smtClean="0"/>
              <a:t>מעניין לדעת האם יתווסף לכם מידע חדש מהעטיפה שבחרתם והאם יש בה מידע שכבר למדנו היום.</a:t>
            </a:r>
          </a:p>
          <a:p>
            <a:pPr marL="158750" indent="0" algn="r" rtl="1">
              <a:buNone/>
            </a:pPr>
            <a:r>
              <a:rPr lang="he-IL" dirty="0" smtClean="0"/>
              <a:t>שלום ילדים, נהניתי מאד להיפגש אתכם היום וללמוד ביחד להפיק מידע מטקסט חזותי.</a:t>
            </a:r>
          </a:p>
          <a:p>
            <a:pPr marL="158750" indent="0" algn="r" rtl="1">
              <a:buNone/>
            </a:pPr>
            <a:r>
              <a:rPr lang="he-IL" smtClean="0"/>
              <a:t>בהצלחה</a:t>
            </a:r>
            <a:r>
              <a:rPr lang="he-IL" baseline="0" smtClean="0"/>
              <a:t> בהמשך!</a:t>
            </a:r>
            <a:endParaRPr lang="he-IL" dirty="0" smtClean="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24</a:t>
            </a:fld>
            <a:endParaRPr lang="x-none"/>
          </a:p>
        </p:txBody>
      </p:sp>
    </p:spTree>
    <p:extLst>
      <p:ext uri="{BB962C8B-B14F-4D97-AF65-F5344CB8AC3E}">
        <p14:creationId xmlns:p14="http://schemas.microsoft.com/office/powerpoint/2010/main" val="1820583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sz="1200" b="1" dirty="0"/>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b="1" dirty="0"/>
              <a:t>משך השקף: דקה</a:t>
            </a:r>
          </a:p>
          <a:p>
            <a:pPr marL="158750" indent="0" algn="r" rtl="1">
              <a:buNone/>
            </a:pPr>
            <a:endParaRPr lang="he-IL" sz="1200" dirty="0"/>
          </a:p>
          <a:p>
            <a:pPr marL="158750" indent="0" algn="r" rtl="1">
              <a:buNone/>
            </a:pPr>
            <a:r>
              <a:rPr lang="he-IL" sz="1200" baseline="0" dirty="0" smtClean="0">
                <a:solidFill>
                  <a:srgbClr val="FF0000"/>
                </a:solidFill>
              </a:rPr>
              <a:t>בבקשה הצטיידו במחברת עברית ובכלי כתיבה, אני ממתינה חצי דקה.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a:t>
            </a:fld>
            <a:endParaRPr lang="x-none"/>
          </a:p>
        </p:txBody>
      </p:sp>
    </p:spTree>
    <p:extLst>
      <p:ext uri="{BB962C8B-B14F-4D97-AF65-F5344CB8AC3E}">
        <p14:creationId xmlns:p14="http://schemas.microsoft.com/office/powerpoint/2010/main" val="329300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a:t>
            </a:r>
            <a:r>
              <a:rPr lang="he-IL" b="1" dirty="0" smtClean="0"/>
              <a:t>עד 1 דקה</a:t>
            </a:r>
          </a:p>
          <a:p>
            <a:pPr marL="0" lvl="0" indent="0" algn="r" rtl="1">
              <a:spcBef>
                <a:spcPts val="0"/>
              </a:spcBef>
              <a:spcAft>
                <a:spcPts val="0"/>
              </a:spcAft>
              <a:buNone/>
            </a:pPr>
            <a:endParaRPr lang="he-IL" b="1" dirty="0" smtClean="0"/>
          </a:p>
          <a:p>
            <a:pPr marL="0" lvl="0" indent="0" algn="r" rtl="1">
              <a:spcBef>
                <a:spcPts val="0"/>
              </a:spcBef>
              <a:spcAft>
                <a:spcPts val="0"/>
              </a:spcAft>
              <a:buNone/>
            </a:pPr>
            <a:r>
              <a:rPr lang="he-IL" b="0" dirty="0" smtClean="0"/>
              <a:t>לפניכם תמונה של</a:t>
            </a:r>
            <a:r>
              <a:rPr lang="he-IL" b="0" baseline="0" dirty="0" smtClean="0"/>
              <a:t> עטיפת שוקולד אצבעות שאני אוהבת מאד לאכול. </a:t>
            </a:r>
          </a:p>
          <a:p>
            <a:pPr marL="0" lvl="0" indent="0" algn="r" rtl="1">
              <a:spcBef>
                <a:spcPts val="0"/>
              </a:spcBef>
              <a:spcAft>
                <a:spcPts val="0"/>
              </a:spcAft>
              <a:buNone/>
            </a:pPr>
            <a:r>
              <a:rPr lang="he-IL" b="0" baseline="0" dirty="0" smtClean="0"/>
              <a:t>אתם ודאי מכירים עוד הרבה עטיפות שוקולד מסוגים שונים.</a:t>
            </a:r>
          </a:p>
          <a:p>
            <a:pPr marL="0" lvl="0" indent="0" algn="r" rtl="1">
              <a:spcBef>
                <a:spcPts val="0"/>
              </a:spcBef>
              <a:spcAft>
                <a:spcPts val="0"/>
              </a:spcAft>
              <a:buNone/>
            </a:pPr>
            <a:r>
              <a:rPr lang="he-IL" b="0" baseline="0" dirty="0" smtClean="0"/>
              <a:t>אני מזמינה אתכם לבחור בעיני רוחכם ממתק שוקולד שאתם אוהבים , </a:t>
            </a:r>
          </a:p>
          <a:p>
            <a:pPr marL="0" lvl="0" indent="0" algn="r" rtl="1">
              <a:spcBef>
                <a:spcPts val="0"/>
              </a:spcBef>
              <a:spcAft>
                <a:spcPts val="0"/>
              </a:spcAft>
              <a:buNone/>
            </a:pPr>
            <a:r>
              <a:rPr lang="he-IL" b="0" baseline="0" dirty="0" smtClean="0"/>
              <a:t>דמיינו כאילו הוא נמצא מולכם, כאן בשקופית במקום העטיפה שאני בחרתי, ואולי גם לצייר אותו על הדף ...</a:t>
            </a:r>
            <a:endParaRPr lang="he-IL" b="0" dirty="0"/>
          </a:p>
          <a:p>
            <a:pPr marL="0" lvl="0" indent="0" algn="l" rtl="0">
              <a:spcBef>
                <a:spcPts val="0"/>
              </a:spcBef>
              <a:spcAft>
                <a:spcPts val="0"/>
              </a:spcAft>
              <a:buNone/>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a:t>
            </a:fld>
            <a:endParaRPr lang="x-none"/>
          </a:p>
        </p:txBody>
      </p:sp>
    </p:spTree>
    <p:extLst>
      <p:ext uri="{BB962C8B-B14F-4D97-AF65-F5344CB8AC3E}">
        <p14:creationId xmlns:p14="http://schemas.microsoft.com/office/powerpoint/2010/main" val="4219985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a:t>
            </a:r>
            <a:r>
              <a:rPr lang="he-IL" b="1" dirty="0" smtClean="0"/>
              <a:t>4 </a:t>
            </a:r>
            <a:r>
              <a:rPr lang="he-IL" b="1" dirty="0"/>
              <a:t>דקות</a:t>
            </a:r>
          </a:p>
          <a:p>
            <a:pPr marL="0" lvl="0" indent="0" algn="r" rtl="0">
              <a:spcBef>
                <a:spcPts val="0"/>
              </a:spcBef>
              <a:spcAft>
                <a:spcPts val="0"/>
              </a:spcAft>
              <a:buNone/>
            </a:pPr>
            <a:endParaRPr lang="he-IL" b="1" dirty="0"/>
          </a:p>
          <a:p>
            <a:pPr marL="0" lvl="0" indent="0" algn="r" rtl="0">
              <a:spcBef>
                <a:spcPts val="0"/>
              </a:spcBef>
              <a:spcAft>
                <a:spcPts val="0"/>
              </a:spcAft>
              <a:buNone/>
            </a:pPr>
            <a:r>
              <a:rPr lang="he-IL" dirty="0" smtClean="0"/>
              <a:t>עכשיו</a:t>
            </a:r>
            <a:r>
              <a:rPr lang="he-IL" baseline="0" dirty="0" smtClean="0"/>
              <a:t> ילדים, נתנסה בכלי עבודה מעניין, שנקרא : </a:t>
            </a:r>
            <a:r>
              <a:rPr lang="he-IL" b="1" baseline="0" dirty="0" smtClean="0"/>
              <a:t>רואים חושבים שואלים. </a:t>
            </a:r>
            <a:endParaRPr lang="he-IL" baseline="0" dirty="0" smtClean="0"/>
          </a:p>
          <a:p>
            <a:pPr marL="0" lvl="0" indent="0" algn="r" rtl="0">
              <a:spcBef>
                <a:spcPts val="0"/>
              </a:spcBef>
              <a:spcAft>
                <a:spcPts val="0"/>
              </a:spcAft>
              <a:buNone/>
            </a:pPr>
            <a:r>
              <a:rPr lang="he-IL" b="0" baseline="0" dirty="0" smtClean="0"/>
              <a:t>הכלי הזה</a:t>
            </a:r>
            <a:r>
              <a:rPr lang="he-IL" b="1" baseline="0" dirty="0" smtClean="0"/>
              <a:t> </a:t>
            </a:r>
            <a:r>
              <a:rPr lang="he-IL" baseline="0" dirty="0" smtClean="0"/>
              <a:t>מלמד אותנו איך להתבונן בתמונה ולהפיק ממנה, להוציא ממנה מידע רב .</a:t>
            </a:r>
          </a:p>
          <a:p>
            <a:pPr marL="0" lvl="0" indent="0" algn="r" rtl="0">
              <a:spcBef>
                <a:spcPts val="0"/>
              </a:spcBef>
              <a:spcAft>
                <a:spcPts val="0"/>
              </a:spcAft>
              <a:buNone/>
            </a:pPr>
            <a:r>
              <a:rPr lang="he-IL" baseline="0" dirty="0" smtClean="0"/>
              <a:t>בואו נתחיל...</a:t>
            </a:r>
          </a:p>
          <a:p>
            <a:pPr marL="0" lvl="0" indent="0" algn="r" rtl="0">
              <a:spcBef>
                <a:spcPts val="0"/>
              </a:spcBef>
              <a:spcAft>
                <a:spcPts val="0"/>
              </a:spcAft>
              <a:buNone/>
            </a:pPr>
            <a:r>
              <a:rPr lang="he-IL" dirty="0" smtClean="0"/>
              <a:t>בחלק של </a:t>
            </a:r>
            <a:r>
              <a:rPr lang="he-IL" b="1" dirty="0" smtClean="0"/>
              <a:t>רואים </a:t>
            </a:r>
            <a:r>
              <a:rPr lang="he-IL" dirty="0" smtClean="0"/>
              <a:t>– </a:t>
            </a:r>
            <a:r>
              <a:rPr lang="he-IL" baseline="0" dirty="0" smtClean="0"/>
              <a:t>מה אתם רואים בתמונה? אמרו בקול עובדות בלבד, כמו: שוקולד בצבע חום. </a:t>
            </a:r>
          </a:p>
          <a:p>
            <a:pPr marL="0" lvl="0" indent="0" algn="r" rtl="0">
              <a:spcBef>
                <a:spcPts val="0"/>
              </a:spcBef>
              <a:spcAft>
                <a:spcPts val="0"/>
              </a:spcAft>
              <a:buNone/>
            </a:pPr>
            <a:r>
              <a:rPr lang="he-IL" baseline="0" dirty="0" smtClean="0"/>
              <a:t>יש לכם 30 שניות...</a:t>
            </a:r>
            <a:endParaRPr lang="en-BZ" baseline="0" dirty="0" smtClean="0"/>
          </a:p>
          <a:p>
            <a:pPr marL="0" lvl="0" indent="0" algn="r" rtl="0">
              <a:spcBef>
                <a:spcPts val="0"/>
              </a:spcBef>
              <a:spcAft>
                <a:spcPts val="0"/>
              </a:spcAft>
              <a:buNone/>
            </a:pPr>
            <a:r>
              <a:rPr lang="he-IL" baseline="0" dirty="0" smtClean="0"/>
              <a:t>מעניין מה ראיתם, ומאד הייתי רוצה לשמוע אתכם, אבל אוכל לשתף אתכם במה שאני </a:t>
            </a:r>
            <a:r>
              <a:rPr lang="he-IL" baseline="0" dirty="0" smtClean="0">
                <a:solidFill>
                  <a:srgbClr val="FFFF00"/>
                </a:solidFill>
              </a:rPr>
              <a:t>ראיתי- אני רואה בתמונה חפיסת אצבעות שוקולד שהן במילוי קרם בטעם חלב וסוכריות קופצות, אני רואה שהשוקולד חלבי, החפיסה בצבעי אדום- ורוד, השוקולד של חברת עלית- מגדים, החפיסה בצורה מלבנית ועוד. </a:t>
            </a:r>
            <a:r>
              <a:rPr lang="en-US" baseline="0" dirty="0" smtClean="0">
                <a:solidFill>
                  <a:srgbClr val="FFFF00"/>
                </a:solidFill>
              </a:rPr>
              <a:t> </a:t>
            </a:r>
            <a:endParaRPr lang="he-IL" baseline="0" dirty="0" smtClean="0">
              <a:solidFill>
                <a:srgbClr val="FFFF00"/>
              </a:solidFill>
            </a:endParaRPr>
          </a:p>
          <a:p>
            <a:pPr marL="0" lvl="0" indent="0" algn="r" rtl="0">
              <a:spcBef>
                <a:spcPts val="0"/>
              </a:spcBef>
              <a:spcAft>
                <a:spcPts val="0"/>
              </a:spcAft>
              <a:buNone/>
            </a:pPr>
            <a:r>
              <a:rPr lang="he-IL" baseline="0" dirty="0" smtClean="0"/>
              <a:t>שימו לב, ציינתי רק עובדות</a:t>
            </a:r>
            <a:endParaRPr lang="en-BZ" baseline="0" dirty="0" smtClean="0"/>
          </a:p>
          <a:p>
            <a:pPr marL="0" lvl="0" indent="0" algn="r" rtl="0">
              <a:spcBef>
                <a:spcPts val="0"/>
              </a:spcBef>
              <a:spcAft>
                <a:spcPts val="0"/>
              </a:spcAft>
              <a:buNone/>
            </a:pPr>
            <a:endParaRPr lang="he-IL" baseline="0" dirty="0" smtClean="0"/>
          </a:p>
          <a:p>
            <a:pPr marL="0" lvl="0" indent="0" algn="r" rtl="0">
              <a:spcBef>
                <a:spcPts val="0"/>
              </a:spcBef>
              <a:spcAft>
                <a:spcPts val="0"/>
              </a:spcAft>
              <a:buNone/>
            </a:pPr>
            <a:r>
              <a:rPr lang="he-IL" baseline="0" dirty="0" smtClean="0"/>
              <a:t>בחלק של </a:t>
            </a:r>
            <a:r>
              <a:rPr lang="he-IL" b="1" baseline="0" dirty="0" smtClean="0"/>
              <a:t>חושבים – </a:t>
            </a:r>
            <a:r>
              <a:rPr lang="he-IL" b="0" baseline="0" dirty="0" smtClean="0"/>
              <a:t>נוכל לומר דעה אישית, מה אנחנו חושבים על מה שראינו. </a:t>
            </a:r>
          </a:p>
          <a:p>
            <a:pPr marL="0" lvl="0" indent="0" algn="r" rtl="0">
              <a:spcBef>
                <a:spcPts val="0"/>
              </a:spcBef>
              <a:spcAft>
                <a:spcPts val="0"/>
              </a:spcAft>
              <a:buNone/>
            </a:pPr>
            <a:r>
              <a:rPr lang="he-IL" b="0" baseline="0" dirty="0" smtClean="0"/>
              <a:t>קדימה התחילו ואמרו בקול מה דעתכם.</a:t>
            </a:r>
          </a:p>
          <a:p>
            <a:pPr marL="0" lvl="0" indent="0" algn="r" rtl="0">
              <a:spcBef>
                <a:spcPts val="0"/>
              </a:spcBef>
              <a:spcAft>
                <a:spcPts val="0"/>
              </a:spcAft>
              <a:buNone/>
            </a:pPr>
            <a:r>
              <a:rPr lang="he-IL" b="0" baseline="0" dirty="0" smtClean="0"/>
              <a:t>יש לכם  30  שניות.</a:t>
            </a:r>
            <a:endParaRPr lang="en-BZ" b="0" baseline="0" dirty="0" smtClean="0"/>
          </a:p>
          <a:p>
            <a:pPr marL="0" marR="0" lvl="0" indent="0" algn="r" defTabSz="914400" rtl="0" eaLnBrk="1" fontAlgn="auto" latinLnBrk="0" hangingPunct="1">
              <a:lnSpc>
                <a:spcPct val="100000"/>
              </a:lnSpc>
              <a:spcBef>
                <a:spcPts val="0"/>
              </a:spcBef>
              <a:spcAft>
                <a:spcPts val="0"/>
              </a:spcAft>
              <a:buClrTx/>
              <a:buSzTx/>
              <a:buFontTx/>
              <a:buNone/>
              <a:tabLst/>
              <a:defRPr/>
            </a:pPr>
            <a:r>
              <a:rPr lang="he-IL" baseline="0" dirty="0" smtClean="0"/>
              <a:t>אני מאמינה שהיו לכם מחשבות שונות וגם דעות מעניינות. וגם אם לא הספקתם תוכלו להמשיך אחר כך.</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aseline="0" dirty="0" smtClean="0"/>
              <a:t>אני חושבת ששוקולד הוא מאכל טעים ומתוק מאד, הרי כבר אמרתי לכם בתחילת המפגש שזה המאכל האהוב עלי ביותר...</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aseline="0" dirty="0" smtClean="0"/>
              <a:t> אני גם חושבת שלהכין שוקולד אורך זמן רב.</a:t>
            </a:r>
          </a:p>
          <a:p>
            <a:pPr marL="0" marR="0" lvl="0" indent="0" algn="r" defTabSz="914400" rtl="0" eaLnBrk="1" fontAlgn="auto" latinLnBrk="0" hangingPunct="1">
              <a:lnSpc>
                <a:spcPct val="100000"/>
              </a:lnSpc>
              <a:spcBef>
                <a:spcPts val="0"/>
              </a:spcBef>
              <a:spcAft>
                <a:spcPts val="0"/>
              </a:spcAft>
              <a:buClrTx/>
              <a:buSzTx/>
              <a:buFontTx/>
              <a:buNone/>
              <a:tabLst/>
              <a:defRPr/>
            </a:pPr>
            <a:endParaRPr lang="he-IL" baseline="0" dirty="0" smtClean="0"/>
          </a:p>
          <a:p>
            <a:pPr marL="0" marR="0" lvl="0" indent="0" algn="r" defTabSz="914400" rtl="0" eaLnBrk="1" fontAlgn="auto" latinLnBrk="0" hangingPunct="1">
              <a:lnSpc>
                <a:spcPct val="100000"/>
              </a:lnSpc>
              <a:spcBef>
                <a:spcPts val="0"/>
              </a:spcBef>
              <a:spcAft>
                <a:spcPts val="0"/>
              </a:spcAft>
              <a:buClrTx/>
              <a:buSzTx/>
              <a:buFontTx/>
              <a:buNone/>
              <a:tabLst/>
              <a:defRPr/>
            </a:pPr>
            <a:r>
              <a:rPr lang="he-IL" baseline="0" dirty="0" smtClean="0"/>
              <a:t>ונעבור לחלק השלישי של הכלי... </a:t>
            </a:r>
            <a:r>
              <a:rPr lang="he-IL" b="1" baseline="0" dirty="0" smtClean="0"/>
              <a:t>שואלים .</a:t>
            </a:r>
            <a:r>
              <a:rPr lang="he-IL" b="0" baseline="0" dirty="0" smtClean="0"/>
              <a:t> </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0" baseline="0" dirty="0" smtClean="0"/>
              <a:t>בחלק של שואלים, אתם שואלים שאלות . תשאלו שאלות שונות על מידע נוסף שהייתם רוצים לדעת על השוקולד.</a:t>
            </a:r>
            <a:endParaRPr lang="en-BZ" b="0" baseline="0" dirty="0" smtClean="0"/>
          </a:p>
          <a:p>
            <a:pPr marL="0" marR="0" lvl="0" indent="0" algn="r" defTabSz="914400" rtl="0" eaLnBrk="1" fontAlgn="auto" latinLnBrk="0" hangingPunct="1">
              <a:lnSpc>
                <a:spcPct val="100000"/>
              </a:lnSpc>
              <a:spcBef>
                <a:spcPts val="0"/>
              </a:spcBef>
              <a:spcAft>
                <a:spcPts val="0"/>
              </a:spcAft>
              <a:buClrTx/>
              <a:buSzTx/>
              <a:buFontTx/>
              <a:buNone/>
              <a:tabLst/>
              <a:defRPr/>
            </a:pPr>
            <a:r>
              <a:rPr lang="he-IL" b="0" baseline="0" dirty="0" smtClean="0"/>
              <a:t>כתבו במחברת לפחות שלוש שאלות.</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0" baseline="0" dirty="0" smtClean="0"/>
              <a:t>תוכלו להשתמש במילות שאלה מגוונות: מי/ מה/ כמה/ מתי /היכן/ מדוע...</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0" baseline="0" dirty="0" smtClean="0"/>
              <a:t>יש לכם דקה...</a:t>
            </a:r>
            <a:endParaRPr lang="en-BZ" b="0" baseline="0" dirty="0" smtClean="0"/>
          </a:p>
          <a:p>
            <a:pPr marL="0" marR="0" lvl="0" indent="0" algn="r" defTabSz="914400" rtl="0" eaLnBrk="1" fontAlgn="auto" latinLnBrk="0" hangingPunct="1">
              <a:lnSpc>
                <a:spcPct val="100000"/>
              </a:lnSpc>
              <a:spcBef>
                <a:spcPts val="0"/>
              </a:spcBef>
              <a:spcAft>
                <a:spcPts val="0"/>
              </a:spcAft>
              <a:buClrTx/>
              <a:buSzTx/>
              <a:buFontTx/>
              <a:buNone/>
              <a:tabLst/>
              <a:defRPr/>
            </a:pPr>
            <a:endParaRPr lang="en-BZ" b="0" baseline="0" dirty="0" smtClean="0"/>
          </a:p>
          <a:p>
            <a:pPr marL="0" marR="0" lvl="0" indent="0" algn="r" defTabSz="914400" rtl="0" eaLnBrk="1" fontAlgn="auto" latinLnBrk="0" hangingPunct="1">
              <a:lnSpc>
                <a:spcPct val="100000"/>
              </a:lnSpc>
              <a:spcBef>
                <a:spcPts val="0"/>
              </a:spcBef>
              <a:spcAft>
                <a:spcPts val="0"/>
              </a:spcAft>
              <a:buClrTx/>
              <a:buSzTx/>
              <a:buFontTx/>
              <a:buNone/>
              <a:tabLst/>
              <a:defRPr/>
            </a:pPr>
            <a:r>
              <a:rPr lang="he-IL" b="0" baseline="0" dirty="0" smtClean="0"/>
              <a:t>חזרנו ילדים יקרים, ודאי היו לכם שאלות רבות, ואולי לא הספקתם לשאול </a:t>
            </a:r>
            <a:r>
              <a:rPr lang="he-IL" b="0" baseline="0" dirty="0" err="1" smtClean="0"/>
              <a:t>הכל</a:t>
            </a:r>
            <a:r>
              <a:rPr lang="he-IL" b="0" baseline="0" dirty="0" smtClean="0"/>
              <a:t>...אני שאלתי היכן גדלים עצי הקקאו? כמה פולי קקאו צריך כדי לייצר חפיסת שוקולד אחת? היכן מייצרים את רוב השוקולד בעולם? מי מכין את השוקולד? מי קוטף את פולי הקקאו?</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0" baseline="0" dirty="0" smtClean="0"/>
              <a:t>ילדים יקרים, </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0" baseline="0" dirty="0" smtClean="0"/>
              <a:t>נסכם את הכלי שלמדנו </a:t>
            </a:r>
            <a:r>
              <a:rPr lang="he-IL" b="1" baseline="0" dirty="0" smtClean="0"/>
              <a:t>רואים חושבים שואלים.</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0" baseline="0" dirty="0" smtClean="0"/>
              <a:t>אתם מוזמנים לתרגל אותו בבית על כל חפץ שתבחרו  וללמוד עליו בעזרת הכלי שהכרתם היום. </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0" baseline="0" dirty="0" smtClean="0"/>
              <a:t>זכרו,</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0" baseline="0" dirty="0" smtClean="0"/>
              <a:t>רואים– עובדות, חושבים – דעה אישית , שואלים-מה עוד הייתם  רוצים לדעת עליו. </a:t>
            </a:r>
          </a:p>
          <a:p>
            <a:pPr marL="0" lvl="0" indent="0" algn="r" rtl="0">
              <a:spcBef>
                <a:spcPts val="0"/>
              </a:spcBef>
              <a:spcAft>
                <a:spcPts val="0"/>
              </a:spcAft>
              <a:buNone/>
            </a:pPr>
            <a:endParaRPr lang="he-IL" b="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a:t>
            </a:fld>
            <a:endParaRPr lang="x-none"/>
          </a:p>
        </p:txBody>
      </p:sp>
    </p:spTree>
    <p:extLst>
      <p:ext uri="{BB962C8B-B14F-4D97-AF65-F5344CB8AC3E}">
        <p14:creationId xmlns:p14="http://schemas.microsoft.com/office/powerpoint/2010/main" val="476133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smtClean="0"/>
              <a:t>משך השקף: עד 1</a:t>
            </a:r>
            <a:r>
              <a:rPr lang="he-IL" b="1" baseline="0" dirty="0" smtClean="0"/>
              <a:t> דקה</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BZ" dirty="0" smtClean="0"/>
          </a:p>
          <a:p>
            <a:pPr algn="r"/>
            <a:r>
              <a:rPr lang="he-IL" dirty="0" smtClean="0"/>
              <a:t>הקראת השקופית.</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6</a:t>
            </a:fld>
            <a:endParaRPr lang="x-none"/>
          </a:p>
        </p:txBody>
      </p:sp>
    </p:spTree>
    <p:extLst>
      <p:ext uri="{BB962C8B-B14F-4D97-AF65-F5344CB8AC3E}">
        <p14:creationId xmlns:p14="http://schemas.microsoft.com/office/powerpoint/2010/main" val="2662134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marL="0" lvl="0" indent="0" algn="r" rtl="1">
              <a:spcBef>
                <a:spcPts val="0"/>
              </a:spcBef>
              <a:spcAft>
                <a:spcPts val="0"/>
              </a:spcAft>
              <a:buNone/>
            </a:pPr>
            <a:endParaRPr lang="he-IL" b="0" dirty="0"/>
          </a:p>
          <a:p>
            <a:pPr marL="158750" indent="0" algn="r" rtl="1">
              <a:buNone/>
            </a:pPr>
            <a:r>
              <a:rPr lang="he-IL" dirty="0" smtClean="0">
                <a:solidFill>
                  <a:srgbClr val="FF0000"/>
                </a:solidFill>
              </a:rPr>
              <a:t>מה אנחנו יודעים כבר?</a:t>
            </a:r>
          </a:p>
          <a:p>
            <a:pPr marL="158750" indent="0" algn="r" rtl="1">
              <a:buNone/>
            </a:pPr>
            <a:r>
              <a:rPr lang="he-IL" dirty="0" smtClean="0">
                <a:solidFill>
                  <a:srgbClr val="FF0000"/>
                </a:solidFill>
              </a:rPr>
              <a:t>אני</a:t>
            </a:r>
            <a:r>
              <a:rPr lang="he-IL" baseline="0" dirty="0" smtClean="0">
                <a:solidFill>
                  <a:srgbClr val="FF0000"/>
                </a:solidFill>
              </a:rPr>
              <a:t> יודעת שאתם ילדים גדולים ובוגרים שלומדים בכתה ד או בכתה ה ובוודאי במשך שנות הלימוד שלכם בבית הספר נתקלתם בספר ואולי בספר מתמטיקה ,ובו דיאגרמה שמראה נתונים ועל פי העמודה שצבועה הייתם צריכים לדעת מה מספרת הדיאגרמה. ובוודאי ראיתם גם את הגלובוס, הגלובוס הוא גם טקסט חזותי שיש בו הרבה מידע. אפשר לראות בו מדינות שונות, להכיר את מיקומן בעולם, להבחין בגודלן ביחס למדינות אחרות...</a:t>
            </a:r>
          </a:p>
          <a:p>
            <a:pPr marL="158750" indent="0" algn="r" rtl="1">
              <a:buNone/>
            </a:pPr>
            <a:r>
              <a:rPr lang="he-IL" baseline="0" dirty="0" smtClean="0">
                <a:solidFill>
                  <a:srgbClr val="FF0000"/>
                </a:solidFill>
              </a:rPr>
              <a:t>אני בטוחה שגם טיילתם פעם עם המשפחה באתר תיירותי ובכניסה קיבלתם מפה , במפה הזו יש המון מידע, רוב המידע מצולם או </a:t>
            </a:r>
            <a:r>
              <a:rPr lang="he-IL" baseline="0" dirty="0" err="1" smtClean="0">
                <a:solidFill>
                  <a:srgbClr val="FF0000"/>
                </a:solidFill>
              </a:rPr>
              <a:t>מצוייר</a:t>
            </a:r>
            <a:r>
              <a:rPr lang="he-IL" baseline="0" dirty="0" smtClean="0">
                <a:solidFill>
                  <a:srgbClr val="FF0000"/>
                </a:solidFill>
              </a:rPr>
              <a:t> ומעט מאד מילים.</a:t>
            </a:r>
          </a:p>
          <a:p>
            <a:pPr marL="158750" indent="0" algn="r" rtl="1">
              <a:buNone/>
            </a:pPr>
            <a:r>
              <a:rPr lang="he-IL" baseline="0" dirty="0" smtClean="0">
                <a:solidFill>
                  <a:srgbClr val="FF0000"/>
                </a:solidFill>
              </a:rPr>
              <a:t>גם המפה היא טקסט חזותי שאפשר להפיק ממנו מידע רב. כל המידע הזה עזר לכם להתמצא באתר בו ביקרתן. </a:t>
            </a:r>
          </a:p>
          <a:p>
            <a:pPr marL="158750" indent="0" algn="r" rtl="1">
              <a:buNone/>
            </a:pPr>
            <a:r>
              <a:rPr lang="he-IL" baseline="0" dirty="0" smtClean="0">
                <a:solidFill>
                  <a:srgbClr val="FF0000"/>
                </a:solidFill>
              </a:rPr>
              <a:t>למשל, מה אורך המסלול? למי הוא מיועד? מה אפשר לראות במהלך הביקור באתר?...</a:t>
            </a:r>
          </a:p>
          <a:p>
            <a:pPr marL="158750" indent="0" algn="r" rtl="1">
              <a:buNone/>
            </a:pPr>
            <a:endParaRPr lang="he-IL" dirty="0" smtClean="0">
              <a:solidFill>
                <a:srgbClr val="FF0000"/>
              </a:solidFill>
            </a:endParaRPr>
          </a:p>
          <a:p>
            <a:pPr marL="158750" indent="0" algn="r" rtl="1">
              <a:buNone/>
            </a:pPr>
            <a:endParaRPr lang="he-IL" dirty="0" smtClean="0">
              <a:solidFill>
                <a:srgbClr val="FF0000"/>
              </a:solidFill>
            </a:endParaRPr>
          </a:p>
          <a:p>
            <a:pPr marL="158750" indent="0" algn="r" rtl="1">
              <a:buNone/>
            </a:pPr>
            <a:endParaRPr lang="he-IL" dirty="0" smtClean="0">
              <a:solidFill>
                <a:srgbClr val="FF0000"/>
              </a:solidFill>
            </a:endParaRPr>
          </a:p>
          <a:p>
            <a:pPr marL="0" lvl="0" indent="0" algn="r" rtl="1">
              <a:spcBef>
                <a:spcPts val="0"/>
              </a:spcBef>
              <a:spcAft>
                <a:spcPts val="0"/>
              </a:spcAft>
              <a:buNone/>
            </a:pP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7</a:t>
            </a:fld>
            <a:endParaRPr lang="x-none"/>
          </a:p>
        </p:txBody>
      </p:sp>
    </p:spTree>
    <p:extLst>
      <p:ext uri="{BB962C8B-B14F-4D97-AF65-F5344CB8AC3E}">
        <p14:creationId xmlns:p14="http://schemas.microsoft.com/office/powerpoint/2010/main" val="3385185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None/>
            </a:pPr>
            <a:endParaRPr lang="en-US" dirty="0"/>
          </a:p>
          <a:p>
            <a:pPr marL="158750" marR="0" lvl="0" indent="0" algn="r" defTabSz="914400" rtl="1" eaLnBrk="1" fontAlgn="auto" latinLnBrk="0" hangingPunct="1">
              <a:lnSpc>
                <a:spcPct val="100000"/>
              </a:lnSpc>
              <a:spcBef>
                <a:spcPts val="0"/>
              </a:spcBef>
              <a:spcAft>
                <a:spcPts val="0"/>
              </a:spcAft>
              <a:buClrTx/>
              <a:buSzTx/>
              <a:buFontTx/>
              <a:buNone/>
              <a:tabLst/>
              <a:defRPr/>
            </a:pPr>
            <a:r>
              <a:rPr lang="he-IL" b="1" dirty="0" smtClean="0"/>
              <a:t>משך השקף: 20 שניות</a:t>
            </a:r>
            <a:endParaRPr lang="he-IL" b="1" baseline="0" dirty="0" smtClean="0"/>
          </a:p>
          <a:p>
            <a:pPr marL="158750" indent="0" algn="r" rtl="1">
              <a:buNone/>
            </a:pPr>
            <a:endParaRPr lang="he-IL" b="1" baseline="0" dirty="0" smtClean="0">
              <a:solidFill>
                <a:srgbClr val="FF0000"/>
              </a:solidFill>
            </a:endParaRPr>
          </a:p>
          <a:p>
            <a:pPr marL="158750" indent="0" algn="r" rtl="1">
              <a:buNone/>
            </a:pPr>
            <a:r>
              <a:rPr lang="he-IL" b="1" baseline="0" dirty="0" smtClean="0">
                <a:solidFill>
                  <a:srgbClr val="FF0000"/>
                </a:solidFill>
              </a:rPr>
              <a:t>היום אנחנו נלמד על הטקסט החזותי</a:t>
            </a:r>
          </a:p>
          <a:p>
            <a:pPr marL="158750" indent="0" algn="r" rtl="1">
              <a:buNone/>
            </a:pPr>
            <a:r>
              <a:rPr lang="he-IL" b="0" dirty="0" smtClean="0">
                <a:solidFill>
                  <a:srgbClr val="FF0000"/>
                </a:solidFill>
              </a:rPr>
              <a:t>טקסט</a:t>
            </a:r>
            <a:r>
              <a:rPr lang="he-IL" b="0" baseline="0" dirty="0" smtClean="0">
                <a:solidFill>
                  <a:srgbClr val="FF0000"/>
                </a:solidFill>
              </a:rPr>
              <a:t> חזותי הוא טקסט שיש בו תמונות, איורים תרשימים וגם מעט מלל.</a:t>
            </a:r>
          </a:p>
          <a:p>
            <a:pPr marL="158750" indent="0" algn="r" rtl="1">
              <a:buNone/>
            </a:pPr>
            <a:endParaRPr lang="he-IL" b="0" dirty="0" smtClean="0">
              <a:solidFill>
                <a:srgbClr val="FF0000"/>
              </a:solidFill>
            </a:endParaRPr>
          </a:p>
          <a:p>
            <a:pPr marL="0" lvl="0" indent="0" algn="l" rtl="0">
              <a:lnSpc>
                <a:spcPct val="115000"/>
              </a:lnSpc>
              <a:spcBef>
                <a:spcPts val="1200"/>
              </a:spcBef>
              <a:spcAft>
                <a:spcPts val="0"/>
              </a:spcAft>
              <a:buNone/>
            </a:pPr>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8</a:t>
            </a:fld>
            <a:endParaRPr lang="x-none"/>
          </a:p>
        </p:txBody>
      </p:sp>
    </p:spTree>
    <p:extLst>
      <p:ext uri="{BB962C8B-B14F-4D97-AF65-F5344CB8AC3E}">
        <p14:creationId xmlns:p14="http://schemas.microsoft.com/office/powerpoint/2010/main" val="1597044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smtClean="0"/>
              <a:t>משך השקף: 2</a:t>
            </a:r>
            <a:r>
              <a:rPr lang="he-IL" b="1" baseline="0" dirty="0" smtClean="0"/>
              <a:t> דקה</a:t>
            </a:r>
          </a:p>
          <a:p>
            <a:pPr algn="r"/>
            <a:endParaRPr lang="en-BZ" dirty="0" smtClean="0"/>
          </a:p>
          <a:p>
            <a:pPr algn="r"/>
            <a:r>
              <a:rPr lang="he-IL" dirty="0" smtClean="0"/>
              <a:t>מהם היצגים גרפיים בטקסט חזותי?</a:t>
            </a:r>
          </a:p>
          <a:p>
            <a:pPr algn="r"/>
            <a:r>
              <a:rPr lang="he-IL" dirty="0" smtClean="0"/>
              <a:t>להיצגים גרפים בטקסט חזותי קוראים </a:t>
            </a:r>
            <a:r>
              <a:rPr lang="he-IL" b="1" dirty="0" err="1" smtClean="0"/>
              <a:t>אינפו</a:t>
            </a:r>
            <a:r>
              <a:rPr lang="he-IL" b="1" baseline="0" dirty="0" err="1" smtClean="0"/>
              <a:t>גרפיקה</a:t>
            </a:r>
            <a:r>
              <a:rPr lang="he-IL" b="1" baseline="0" dirty="0" smtClean="0"/>
              <a:t>.</a:t>
            </a:r>
          </a:p>
          <a:p>
            <a:pPr algn="r"/>
            <a:r>
              <a:rPr lang="he-IL" b="0" dirty="0" err="1" smtClean="0"/>
              <a:t>אינפוגרפיקה</a:t>
            </a:r>
            <a:r>
              <a:rPr lang="he-IL" b="0" baseline="0" dirty="0" smtClean="0"/>
              <a:t> זה טקסט חזותי. אינפו – מידע, גרפיקה – ציור. בטקסט שלפניכם יש מספר היצגים גרפיים.</a:t>
            </a:r>
          </a:p>
          <a:p>
            <a:pPr algn="r"/>
            <a:r>
              <a:rPr lang="he-IL" b="0" dirty="0" smtClean="0"/>
              <a:t>הסתכלו טוב, ונסו לראות כמה היצגים גרפיים</a:t>
            </a:r>
            <a:r>
              <a:rPr lang="he-IL" b="0" baseline="0" dirty="0" smtClean="0"/>
              <a:t> יש בטקסט החזותי שלפנינו.</a:t>
            </a:r>
          </a:p>
          <a:p>
            <a:pPr algn="r"/>
            <a:r>
              <a:rPr lang="he-IL" b="0" baseline="0" dirty="0" smtClean="0"/>
              <a:t>שימו לב למספר שמופיע לצד כל היצג, מה אתם רואים? יפה, חמישה היצגים גרפיים שונים. כל היצג מספר ומתאר משהו אחר וכל ההיצגים יחד מוסרים מידע על השוקולד. והם נמצאים יחד </a:t>
            </a:r>
            <a:r>
              <a:rPr lang="he-IL" b="0" baseline="0" dirty="0" err="1" smtClean="0"/>
              <a:t>באינפוגרפיקה</a:t>
            </a:r>
            <a:r>
              <a:rPr lang="he-IL" b="0" baseline="0" dirty="0" smtClean="0"/>
              <a:t> ,בטקסט החזותי.</a:t>
            </a:r>
          </a:p>
          <a:p>
            <a:pPr algn="r"/>
            <a:r>
              <a:rPr lang="he-IL" b="0" baseline="0" dirty="0" smtClean="0"/>
              <a:t>אנחנו יכולות לאסוף מידע רב מהטקסט הזה למרות שאין בו הרבה מלל והוא לא כתוב כרצף של מילים בטקסט </a:t>
            </a:r>
            <a:r>
              <a:rPr lang="he-IL" b="0" baseline="0" dirty="0" err="1" smtClean="0"/>
              <a:t>מידעי</a:t>
            </a:r>
            <a:r>
              <a:rPr lang="he-IL" b="0" baseline="0" dirty="0" smtClean="0"/>
              <a:t>.</a:t>
            </a:r>
          </a:p>
          <a:p>
            <a:pPr algn="r"/>
            <a:r>
              <a:rPr lang="he-IL" b="0" baseline="0" dirty="0" smtClean="0"/>
              <a:t>מתרשים הזרימה שלפנינו, מהמפה, מהדיאגרמה ומהאיורים אפשר להפיק מידע רב על השוקולד, גם בלי לקרוא הרבה מילים.</a:t>
            </a:r>
          </a:p>
          <a:p>
            <a:pPr algn="r"/>
            <a:r>
              <a:rPr lang="he-IL" b="0" baseline="0" dirty="0" smtClean="0"/>
              <a:t>הטקסט החזותי הוא נעים, אפשר להבין אותו בקלות, ללמוד אותו בצורה </a:t>
            </a:r>
            <a:r>
              <a:rPr lang="he-IL" b="0" baseline="0" dirty="0" err="1" smtClean="0"/>
              <a:t>חוויתית</a:t>
            </a:r>
            <a:r>
              <a:rPr lang="he-IL" b="0" baseline="0" dirty="0" smtClean="0"/>
              <a:t> ולאסוף מידע רב על הנושא.</a:t>
            </a:r>
            <a:endParaRPr lang="he-IL" b="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9</a:t>
            </a:fld>
            <a:endParaRPr lang="x-none"/>
          </a:p>
        </p:txBody>
      </p:sp>
    </p:spTree>
    <p:extLst>
      <p:ext uri="{BB962C8B-B14F-4D97-AF65-F5344CB8AC3E}">
        <p14:creationId xmlns:p14="http://schemas.microsoft.com/office/powerpoint/2010/main" val="29680748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r>
              <a:rPr lang="en-US" dirty="0"/>
              <a:t/>
            </a:r>
            <a:br>
              <a:rPr lang="en-US" dirty="0"/>
            </a:br>
            <a:r>
              <a:rPr lang="he-IL" dirty="0"/>
              <a:t>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122679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3962760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1" name="Picture 20">
            <a:extLst>
              <a:ext uri="{FF2B5EF4-FFF2-40B4-BE49-F238E27FC236}">
                <a16:creationId xmlns:a16="http://schemas.microsoft.com/office/drawing/2014/main" id="{5A307165-DA22-2E48-AE86-B78F4110AE5D}"/>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5" name="Straight Connector 24">
            <a:extLst>
              <a:ext uri="{FF2B5EF4-FFF2-40B4-BE49-F238E27FC236}">
                <a16:creationId xmlns:a16="http://schemas.microsoft.com/office/drawing/2014/main" id="{3613B3B1-726C-944F-8CAD-1F3AF7A7034B}"/>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0F5DAFE-647E-5C47-B77A-42DA94152FF1}"/>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27" name="Straight Connector 26">
            <a:extLst>
              <a:ext uri="{FF2B5EF4-FFF2-40B4-BE49-F238E27FC236}">
                <a16:creationId xmlns:a16="http://schemas.microsoft.com/office/drawing/2014/main" id="{7F22374B-CE66-F844-8273-BE66100E5DC3}"/>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38A16B6-C317-B44B-A5BB-C2442F733613}"/>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 name="Group 28">
            <a:extLst>
              <a:ext uri="{FF2B5EF4-FFF2-40B4-BE49-F238E27FC236}">
                <a16:creationId xmlns:a16="http://schemas.microsoft.com/office/drawing/2014/main" id="{30160307-BF93-B642-B885-52C1AEE617F6}"/>
              </a:ext>
            </a:extLst>
          </p:cNvPr>
          <p:cNvGrpSpPr/>
          <p:nvPr userDrawn="1"/>
        </p:nvGrpSpPr>
        <p:grpSpPr>
          <a:xfrm>
            <a:off x="-110840" y="110839"/>
            <a:ext cx="1530097" cy="1525930"/>
            <a:chOff x="8374611" y="4283110"/>
            <a:chExt cx="2300578" cy="2294314"/>
          </a:xfrm>
        </p:grpSpPr>
        <p:pic>
          <p:nvPicPr>
            <p:cNvPr id="30" name="Picture 29">
              <a:extLst>
                <a:ext uri="{FF2B5EF4-FFF2-40B4-BE49-F238E27FC236}">
                  <a16:creationId xmlns:a16="http://schemas.microsoft.com/office/drawing/2014/main" id="{F98B7E2E-690A-B74F-A361-DB3C1398C223}"/>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1" name="Rectangle 30">
              <a:extLst>
                <a:ext uri="{FF2B5EF4-FFF2-40B4-BE49-F238E27FC236}">
                  <a16:creationId xmlns:a16="http://schemas.microsoft.com/office/drawing/2014/main" id="{23D367D3-E2A8-4A4A-953D-E858CA461A7D}"/>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
        <p:nvSpPr>
          <p:cNvPr id="32" name="TextBox 31">
            <a:extLst>
              <a:ext uri="{FF2B5EF4-FFF2-40B4-BE49-F238E27FC236}">
                <a16:creationId xmlns:a16="http://schemas.microsoft.com/office/drawing/2014/main" id="{CCF59D4F-A27F-1C45-8148-635F8893C9C9}"/>
              </a:ext>
            </a:extLst>
          </p:cNvPr>
          <p:cNvSpPr txBox="1"/>
          <p:nvPr userDrawn="1"/>
        </p:nvSpPr>
        <p:spPr>
          <a:xfrm>
            <a:off x="2210656" y="2447258"/>
            <a:ext cx="7770689" cy="196348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r>
              <a:rPr lang="he-IL" sz="6600" dirty="0">
                <a:solidFill>
                  <a:schemeClr val="bg1"/>
                </a:solidFill>
                <a:latin typeface="Calibri" panose="020F0502020204030204" pitchFamily="34" charset="0"/>
                <a:ea typeface="Open Sans" panose="020B0606030504020204" pitchFamily="34" charset="0"/>
                <a:cs typeface="Calibri" panose="020F0502020204030204" pitchFamily="34" charset="0"/>
              </a:rPr>
              <a:t>תודה שצפיתם בשידור</a:t>
            </a:r>
          </a:p>
          <a:p>
            <a:pPr marL="0" algn="ctr" defTabSz="914400" rtl="1" eaLnBrk="1" latinLnBrk="0" hangingPunct="1">
              <a:lnSpc>
                <a:spcPts val="6000"/>
              </a:lnSpc>
            </a:pPr>
            <a:r>
              <a:rPr lang="he-IL" sz="3200" dirty="0">
                <a:solidFill>
                  <a:schemeClr val="bg1"/>
                </a:solidFill>
                <a:latin typeface="Calibri" panose="020F0502020204030204" pitchFamily="34" charset="0"/>
                <a:cs typeface="Calibri" panose="020F0502020204030204" pitchFamily="34" charset="0"/>
              </a:rPr>
              <a:t>הופק עבור משרד החינוך ע״י מטח</a:t>
            </a:r>
            <a:endParaRPr lang="x-none" sz="3200" dirty="0">
              <a:solidFill>
                <a:schemeClr val="bg1"/>
              </a:solidFill>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730459D7-20E2-3642-98A9-F8CB285E36CD}"/>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4" name="Rectangle 33">
            <a:extLst>
              <a:ext uri="{FF2B5EF4-FFF2-40B4-BE49-F238E27FC236}">
                <a16:creationId xmlns:a16="http://schemas.microsoft.com/office/drawing/2014/main" id="{2247E01A-4A09-7641-BB58-BBF9194A53AE}"/>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35" name="Rectangle 34">
            <a:extLst>
              <a:ext uri="{FF2B5EF4-FFF2-40B4-BE49-F238E27FC236}">
                <a16:creationId xmlns:a16="http://schemas.microsoft.com/office/drawing/2014/main" id="{9C4295D9-D842-7B4A-8FAF-A7CB7DC8D8DD}"/>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6" name="TextBox 15">
            <a:extLst>
              <a:ext uri="{FF2B5EF4-FFF2-40B4-BE49-F238E27FC236}">
                <a16:creationId xmlns:a16="http://schemas.microsoft.com/office/drawing/2014/main" id="{F1286E97-B4B5-7A44-BA99-EFC8C200D63F}"/>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Arial" panose="020B0604020202020204" pitchFamily="34" charset="0"/>
                <a:cs typeface="Arial" panose="020B0604020202020204" pitchFamily="34" charset="0"/>
              </a:rPr>
              <a:t>shutterstock</a:t>
            </a:r>
            <a:r>
              <a:rPr lang="en-US" sz="1500" dirty="0">
                <a:solidFill>
                  <a:schemeClr val="bg1"/>
                </a:solidFill>
                <a:latin typeface="Arial" panose="020B0604020202020204" pitchFamily="34" charset="0"/>
                <a:cs typeface="Arial" panose="020B0604020202020204" pitchFamily="34" charset="0"/>
              </a:rPr>
              <a:t>/com</a:t>
            </a:r>
            <a:r>
              <a:rPr lang="he-IL" sz="1500" dirty="0">
                <a:solidFill>
                  <a:schemeClr val="bg1"/>
                </a:solidFill>
                <a:latin typeface="Arial" panose="020B0604020202020204" pitchFamily="34" charset="0"/>
                <a:cs typeface="+mn-cs"/>
              </a:rPr>
              <a:t> איורים: </a:t>
            </a:r>
            <a:endParaRPr lang="x-none"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689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lgn="r" rtl="1">
              <a:spcBef>
                <a:spcPts val="800"/>
              </a:spcBef>
              <a:spcAft>
                <a:spcPts val="0"/>
              </a:spcAft>
            </a:pPr>
            <a:r>
              <a:rPr lang="he-IL" sz="4400" b="1">
                <a:solidFill>
                  <a:schemeClr val="dk1"/>
                </a:solidFill>
                <a:latin typeface="Alef"/>
                <a:ea typeface="Alef"/>
                <a:sym typeface="Alef"/>
              </a:rPr>
              <a:t>לפניכם מהלך השיעור הכולל (45 דקות סה"כ):</a:t>
            </a:r>
            <a:endParaRPr lang="he-IL" sz="4000" b="1" dirty="0">
              <a:solidFill>
                <a:schemeClr val="dk1"/>
              </a:solidFill>
              <a:latin typeface="Alef"/>
              <a:ea typeface="Alef"/>
              <a:sym typeface="Alef"/>
            </a:endParaRPr>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הצגת נושא השיעור ומה נעשה היום (דקה)</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פעילות פתיחה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חיבור לידע קודם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שלב הלמידה (עד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הקניה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תרגול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פתרון התרגול</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ניתן לחזור על הרצף פעם- פעמיים במסגרת ה- 20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סיכום וסוף צילום (עד 5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משימה עצמאית בנושא השיעור (15 דק')</a:t>
            </a:r>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50" r:id="rId2"/>
    <p:sldLayoutId id="2147483653" r:id="rId3"/>
    <p:sldLayoutId id="2147483666" r:id="rId4"/>
    <p:sldLayoutId id="2147483652" r:id="rId5"/>
    <p:sldLayoutId id="2147483667" r:id="rId6"/>
    <p:sldLayoutId id="2147483669" r:id="rId7"/>
    <p:sldLayoutId id="2147483670" r:id="rId8"/>
    <p:sldLayoutId id="2147483671" r:id="rId9"/>
    <p:sldLayoutId id="2147483668" r:id="rId10"/>
    <p:sldLayoutId id="2147483665" r:id="rId11"/>
    <p:sldLayoutId id="2147483657" r:id="rId12"/>
    <p:sldLayoutId id="2147483664" r:id="rId13"/>
    <p:sldLayoutId id="2147483661" r:id="rId14"/>
    <p:sldLayoutId id="2147483649" r:id="rId15"/>
    <p:sldLayoutId id="2147483663" r:id="rId16"/>
    <p:sldLayoutId id="2147483676" r:id="rId17"/>
    <p:sldLayoutId id="2147483677" r:id="rId18"/>
  </p:sldLayoutIdLst>
  <p:txStyles>
    <p:title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8.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3.emf"/><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smtClean="0"/>
              <a:t>מערכת שיעורים למגזר החרדי</a:t>
            </a:r>
            <a:endParaRPr lang="he-IL" sz="3200" b="1" dirty="0"/>
          </a:p>
        </p:txBody>
      </p:sp>
      <p:sp>
        <p:nvSpPr>
          <p:cNvPr id="239" name="Google Shape;239;p5"/>
          <p:cNvSpPr txBox="1">
            <a:spLocks noGrp="1"/>
          </p:cNvSpPr>
          <p:nvPr>
            <p:ph type="body" sz="quarter" idx="16"/>
          </p:nvPr>
        </p:nvSpPr>
        <p:spPr>
          <a:xfrm>
            <a:off x="1159471" y="4469272"/>
            <a:ext cx="7767181" cy="411774"/>
          </a:xfrm>
        </p:spPr>
        <p:txBody>
          <a:bodyPr/>
          <a:lstStyle/>
          <a:p>
            <a:pPr lvl="0"/>
            <a:r>
              <a:rPr lang="he-IL" dirty="0"/>
              <a:t>נושא השיעור: </a:t>
            </a:r>
            <a:r>
              <a:rPr lang="he-IL" dirty="0" smtClean="0"/>
              <a:t>כל מה שרציתם לדעת על השוקולד</a:t>
            </a:r>
            <a:endParaRPr lang="he-IL" dirty="0"/>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p:txBody>
          <a:bodyPr>
            <a:noAutofit/>
          </a:bodyPr>
          <a:lstStyle/>
          <a:p>
            <a:r>
              <a:rPr lang="he-IL" dirty="0">
                <a:sym typeface="Calibri"/>
              </a:rPr>
              <a:t>עם המורה</a:t>
            </a:r>
            <a:r>
              <a:rPr lang="he-IL" dirty="0" smtClean="0">
                <a:sym typeface="Calibri"/>
              </a:rPr>
              <a:t>: שירה </a:t>
            </a:r>
            <a:r>
              <a:rPr lang="he-IL" dirty="0" smtClean="0">
                <a:sym typeface="Calibri"/>
              </a:rPr>
              <a:t>פוליטי</a:t>
            </a:r>
          </a:p>
          <a:p>
            <a:r>
              <a:rPr lang="he-IL" sz="2400" dirty="0" smtClean="0">
                <a:sym typeface="Calibri"/>
              </a:rPr>
              <a:t>כתיבה: אסתר מלכה</a:t>
            </a:r>
            <a:endParaRPr lang="he-IL" sz="2400" dirty="0" smtClean="0">
              <a:sym typeface="Calibri"/>
            </a:endParaRPr>
          </a:p>
          <a:p>
            <a:r>
              <a:rPr lang="he-IL" sz="1800" dirty="0" smtClean="0">
                <a:sym typeface="Calibri"/>
              </a:rPr>
              <a:t>מבוסס על השיעור של אסנת בן יהודה ורחלי עטיה</a:t>
            </a:r>
            <a:endParaRPr lang="he-IL" sz="1800"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smtClean="0"/>
              <a:t>שיעור עברית לכיתות ד', ה'</a:t>
            </a:r>
            <a:endParaRPr lang="he-IL" dirty="0"/>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64892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היצגים גרפיים בטקסט חזותי</a:t>
            </a:r>
            <a:endParaRPr lang="he-IL" dirty="0"/>
          </a:p>
        </p:txBody>
      </p:sp>
      <p:pic>
        <p:nvPicPr>
          <p:cNvPr id="5" name="תמונה 4"/>
          <p:cNvPicPr>
            <a:picLocks noChangeAspect="1"/>
          </p:cNvPicPr>
          <p:nvPr/>
        </p:nvPicPr>
        <p:blipFill>
          <a:blip r:embed="rId3"/>
          <a:stretch>
            <a:fillRect/>
          </a:stretch>
        </p:blipFill>
        <p:spPr>
          <a:xfrm>
            <a:off x="4667990" y="1717749"/>
            <a:ext cx="6144389" cy="50279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57583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6819" y="663126"/>
            <a:ext cx="11264771" cy="720000"/>
          </a:xfrm>
        </p:spPr>
        <p:txBody>
          <a:bodyPr/>
          <a:lstStyle/>
          <a:p>
            <a:r>
              <a:rPr lang="he-IL" dirty="0" smtClean="0"/>
              <a:t>תרגיל</a:t>
            </a:r>
            <a:endParaRPr lang="he-IL" dirty="0"/>
          </a:p>
        </p:txBody>
      </p:sp>
      <p:sp>
        <p:nvSpPr>
          <p:cNvPr id="3" name="מציין מיקום טקסט 2"/>
          <p:cNvSpPr>
            <a:spLocks noGrp="1"/>
          </p:cNvSpPr>
          <p:nvPr>
            <p:ph type="body" sz="quarter" idx="10"/>
          </p:nvPr>
        </p:nvSpPr>
        <p:spPr>
          <a:xfrm>
            <a:off x="3081590" y="1928813"/>
            <a:ext cx="7060704" cy="4425095"/>
          </a:xfrm>
        </p:spPr>
        <p:txBody>
          <a:bodyPr>
            <a:normAutofit fontScale="85000" lnSpcReduction="20000"/>
          </a:bodyPr>
          <a:lstStyle/>
          <a:p>
            <a:pPr marL="571500" indent="-571500" algn="r">
              <a:lnSpc>
                <a:spcPct val="150000"/>
              </a:lnSpc>
              <a:buClr>
                <a:schemeClr val="accent2">
                  <a:lumMod val="75000"/>
                </a:schemeClr>
              </a:buClr>
              <a:buFont typeface="Wingdings" panose="05000000000000000000" pitchFamily="2" charset="2"/>
              <a:buChar char="q"/>
            </a:pPr>
            <a:r>
              <a:rPr lang="he-IL" sz="4400" b="1" dirty="0"/>
              <a:t>מה יש בשוקולד?</a:t>
            </a:r>
          </a:p>
          <a:p>
            <a:pPr marL="571500" indent="-571500" algn="r">
              <a:lnSpc>
                <a:spcPct val="150000"/>
              </a:lnSpc>
              <a:buClr>
                <a:schemeClr val="accent2">
                  <a:lumMod val="75000"/>
                </a:schemeClr>
              </a:buClr>
              <a:buFont typeface="Wingdings" panose="05000000000000000000" pitchFamily="2" charset="2"/>
              <a:buChar char="q"/>
            </a:pPr>
            <a:r>
              <a:rPr lang="he-IL" sz="4400" b="1" dirty="0" smtClean="0"/>
              <a:t>מעץ הקקאו אל ממתקי השוקולד</a:t>
            </a:r>
          </a:p>
          <a:p>
            <a:pPr marL="571500" indent="-571500" algn="r">
              <a:lnSpc>
                <a:spcPct val="150000"/>
              </a:lnSpc>
              <a:buClr>
                <a:schemeClr val="accent2">
                  <a:lumMod val="75000"/>
                </a:schemeClr>
              </a:buClr>
              <a:buFont typeface="Wingdings" panose="05000000000000000000" pitchFamily="2" charset="2"/>
              <a:buChar char="q"/>
            </a:pPr>
            <a:r>
              <a:rPr lang="he-IL" sz="4400" b="1" dirty="0"/>
              <a:t>איזה שוקולד אנשים מעדיפים?</a:t>
            </a:r>
          </a:p>
          <a:p>
            <a:pPr marL="571500" indent="-571500" algn="r">
              <a:lnSpc>
                <a:spcPct val="150000"/>
              </a:lnSpc>
              <a:buClr>
                <a:schemeClr val="accent2">
                  <a:lumMod val="75000"/>
                </a:schemeClr>
              </a:buClr>
              <a:buFont typeface="Wingdings" panose="05000000000000000000" pitchFamily="2" charset="2"/>
              <a:buChar char="q"/>
            </a:pPr>
            <a:r>
              <a:rPr lang="he-IL" sz="4400" b="1" dirty="0" smtClean="0"/>
              <a:t>מפת השוקולד העולמית</a:t>
            </a:r>
          </a:p>
          <a:p>
            <a:pPr marL="571500" indent="-571500" algn="r">
              <a:lnSpc>
                <a:spcPct val="150000"/>
              </a:lnSpc>
              <a:buClr>
                <a:schemeClr val="accent2">
                  <a:lumMod val="75000"/>
                </a:schemeClr>
              </a:buClr>
              <a:buFont typeface="Wingdings" panose="05000000000000000000" pitchFamily="2" charset="2"/>
              <a:buChar char="q"/>
            </a:pPr>
            <a:r>
              <a:rPr lang="he-IL" sz="4400" b="1" dirty="0" smtClean="0"/>
              <a:t>ילדים ,ילדות ושוקולד</a:t>
            </a:r>
          </a:p>
        </p:txBody>
      </p:sp>
      <p:pic>
        <p:nvPicPr>
          <p:cNvPr id="4"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23941" y="673669"/>
            <a:ext cx="1959570" cy="698913"/>
          </a:xfrm>
          <a:prstGeom prst="rect">
            <a:avLst/>
          </a:prstGeom>
        </p:spPr>
      </p:pic>
    </p:spTree>
    <p:extLst>
      <p:ext uri="{BB962C8B-B14F-4D97-AF65-F5344CB8AC3E}">
        <p14:creationId xmlns:p14="http://schemas.microsoft.com/office/powerpoint/2010/main" val="132267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2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663126"/>
            <a:ext cx="11361590" cy="720000"/>
          </a:xfrm>
        </p:spPr>
        <p:txBody>
          <a:bodyPr/>
          <a:lstStyle/>
          <a:p>
            <a:r>
              <a:rPr lang="he-IL" dirty="0" smtClean="0"/>
              <a:t>ענו לאיזה היצג מתאימה כל כותרת</a:t>
            </a:r>
            <a:endParaRPr lang="he-IL" dirty="0"/>
          </a:p>
        </p:txBody>
      </p:sp>
      <p:sp>
        <p:nvSpPr>
          <p:cNvPr id="6" name="מציין מיקום טקסט 2"/>
          <p:cNvSpPr txBox="1">
            <a:spLocks/>
          </p:cNvSpPr>
          <p:nvPr/>
        </p:nvSpPr>
        <p:spPr>
          <a:xfrm>
            <a:off x="-281354" y="1928813"/>
            <a:ext cx="5583470" cy="4196862"/>
          </a:xfrm>
          <a:prstGeom prst="rect">
            <a:avLst/>
          </a:prstGeom>
        </p:spPr>
        <p:txBody>
          <a:bodyPr vert="horz" lIns="91440" tIns="45720" rIns="91440" bIns="45720" rtlCol="0">
            <a:noAutofit/>
          </a:bodyPr>
          <a:lstStyle>
            <a:lvl1pPr marL="0" indent="0" algn="ctr" defTabSz="914400" rtl="1" eaLnBrk="1" latinLnBrk="0" hangingPunct="1">
              <a:lnSpc>
                <a:spcPct val="90000"/>
              </a:lnSpc>
              <a:spcBef>
                <a:spcPts val="800"/>
              </a:spcBef>
              <a:spcAft>
                <a:spcPts val="0"/>
              </a:spcAft>
              <a:buFont typeface="+mj-lt"/>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8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gn="r">
              <a:lnSpc>
                <a:spcPct val="150000"/>
              </a:lnSpc>
              <a:buClr>
                <a:schemeClr val="accent2">
                  <a:lumMod val="75000"/>
                </a:schemeClr>
              </a:buClr>
              <a:buFont typeface="Wingdings" panose="05000000000000000000" pitchFamily="2" charset="2"/>
              <a:buChar char="q"/>
            </a:pPr>
            <a:r>
              <a:rPr lang="he-IL" sz="2800" dirty="0"/>
              <a:t>מה יש בשוקולד?</a:t>
            </a:r>
          </a:p>
          <a:p>
            <a:pPr marL="571500" indent="-571500" algn="r">
              <a:lnSpc>
                <a:spcPct val="150000"/>
              </a:lnSpc>
              <a:buClr>
                <a:schemeClr val="accent2">
                  <a:lumMod val="75000"/>
                </a:schemeClr>
              </a:buClr>
              <a:buFont typeface="Wingdings" panose="05000000000000000000" pitchFamily="2" charset="2"/>
              <a:buChar char="q"/>
            </a:pPr>
            <a:r>
              <a:rPr lang="he-IL" sz="2800" dirty="0"/>
              <a:t>מעץ הקקאו אל ממתקי השוקולד</a:t>
            </a:r>
          </a:p>
          <a:p>
            <a:pPr marL="571500" indent="-571500" algn="r">
              <a:lnSpc>
                <a:spcPct val="150000"/>
              </a:lnSpc>
              <a:buClr>
                <a:schemeClr val="accent2">
                  <a:lumMod val="75000"/>
                </a:schemeClr>
              </a:buClr>
              <a:buFont typeface="Wingdings" panose="05000000000000000000" pitchFamily="2" charset="2"/>
              <a:buChar char="q"/>
            </a:pPr>
            <a:r>
              <a:rPr lang="he-IL" sz="2800" dirty="0"/>
              <a:t>איזה שוקולד אנשים מעדיפים?</a:t>
            </a:r>
          </a:p>
          <a:p>
            <a:pPr marL="571500" indent="-571500" algn="r">
              <a:lnSpc>
                <a:spcPct val="150000"/>
              </a:lnSpc>
              <a:buClr>
                <a:schemeClr val="accent2">
                  <a:lumMod val="75000"/>
                </a:schemeClr>
              </a:buClr>
              <a:buFont typeface="Wingdings" panose="05000000000000000000" pitchFamily="2" charset="2"/>
              <a:buChar char="q"/>
            </a:pPr>
            <a:r>
              <a:rPr lang="he-IL" sz="2800" dirty="0"/>
              <a:t>מפת השוקולד העולמית</a:t>
            </a:r>
          </a:p>
          <a:p>
            <a:pPr marL="571500" indent="-571500" algn="r">
              <a:lnSpc>
                <a:spcPct val="150000"/>
              </a:lnSpc>
              <a:buClr>
                <a:schemeClr val="accent2">
                  <a:lumMod val="75000"/>
                </a:schemeClr>
              </a:buClr>
              <a:buFont typeface="Wingdings" panose="05000000000000000000" pitchFamily="2" charset="2"/>
              <a:buChar char="q"/>
            </a:pPr>
            <a:r>
              <a:rPr lang="he-IL" sz="2800" dirty="0"/>
              <a:t>ילדים ,ילדות ושוקולד</a:t>
            </a:r>
          </a:p>
        </p:txBody>
      </p:sp>
      <p:pic>
        <p:nvPicPr>
          <p:cNvPr id="5" name="תמונה 4"/>
          <p:cNvPicPr>
            <a:picLocks noChangeAspect="1"/>
          </p:cNvPicPr>
          <p:nvPr/>
        </p:nvPicPr>
        <p:blipFill>
          <a:blip r:embed="rId5"/>
          <a:stretch>
            <a:fillRect/>
          </a:stretch>
        </p:blipFill>
        <p:spPr>
          <a:xfrm>
            <a:off x="5628973" y="1700164"/>
            <a:ext cx="6144389" cy="5027957"/>
          </a:xfrm>
          <a:prstGeom prst="rect">
            <a:avLst/>
          </a:prstGeom>
          <a:ln>
            <a:noFill/>
          </a:ln>
          <a:effectLst>
            <a:outerShdw blurRad="292100" dist="139700" dir="2700000" algn="tl" rotWithShape="0">
              <a:srgbClr val="333333">
                <a:alpha val="65000"/>
              </a:srgbClr>
            </a:outerShdw>
          </a:effectLst>
        </p:spPr>
      </p:pic>
      <p:pic>
        <p:nvPicPr>
          <p:cNvPr id="7"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12433" y="596562"/>
            <a:ext cx="2205318" cy="786563"/>
          </a:xfrm>
          <a:prstGeom prst="rect">
            <a:avLst/>
          </a:prstGeom>
        </p:spPr>
      </p:pic>
    </p:spTree>
    <p:extLst>
      <p:ext uri="{BB962C8B-B14F-4D97-AF65-F5344CB8AC3E}">
        <p14:creationId xmlns:p14="http://schemas.microsoft.com/office/powerpoint/2010/main" val="132184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4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פתרון</a:t>
            </a:r>
            <a:endParaRPr lang="he-IL" dirty="0"/>
          </a:p>
        </p:txBody>
      </p:sp>
      <p:sp>
        <p:nvSpPr>
          <p:cNvPr id="6" name="מציין מיקום טקסט 2"/>
          <p:cNvSpPr txBox="1">
            <a:spLocks/>
          </p:cNvSpPr>
          <p:nvPr/>
        </p:nvSpPr>
        <p:spPr>
          <a:xfrm>
            <a:off x="-353999" y="2172389"/>
            <a:ext cx="5583470" cy="4196862"/>
          </a:xfrm>
          <a:prstGeom prst="rect">
            <a:avLst/>
          </a:prstGeom>
        </p:spPr>
        <p:txBody>
          <a:bodyPr vert="horz" lIns="91440" tIns="45720" rIns="91440" bIns="45720" rtlCol="0">
            <a:noAutofit/>
          </a:bodyPr>
          <a:lstStyle>
            <a:lvl1pPr marL="0" indent="0" algn="ctr" defTabSz="914400" rtl="1" eaLnBrk="1" latinLnBrk="0" hangingPunct="1">
              <a:lnSpc>
                <a:spcPct val="90000"/>
              </a:lnSpc>
              <a:spcBef>
                <a:spcPts val="800"/>
              </a:spcBef>
              <a:spcAft>
                <a:spcPts val="0"/>
              </a:spcAft>
              <a:buFont typeface="+mj-lt"/>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8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gn="r">
              <a:lnSpc>
                <a:spcPct val="150000"/>
              </a:lnSpc>
              <a:buFont typeface="Wingdings" panose="05000000000000000000" pitchFamily="2" charset="2"/>
              <a:buChar char="q"/>
            </a:pPr>
            <a:endParaRPr lang="he-IL" sz="2800" dirty="0" smtClean="0"/>
          </a:p>
        </p:txBody>
      </p:sp>
      <p:sp>
        <p:nvSpPr>
          <p:cNvPr id="13" name="מלבן 12"/>
          <p:cNvSpPr/>
          <p:nvPr/>
        </p:nvSpPr>
        <p:spPr>
          <a:xfrm>
            <a:off x="-676794" y="1893077"/>
            <a:ext cx="5643154" cy="4267515"/>
          </a:xfrm>
          <a:prstGeom prst="rect">
            <a:avLst/>
          </a:prstGeom>
        </p:spPr>
        <p:txBody>
          <a:bodyPr wrap="square">
            <a:spAutoFit/>
          </a:bodyPr>
          <a:lstStyle/>
          <a:p>
            <a:pPr algn="r">
              <a:lnSpc>
                <a:spcPct val="200000"/>
              </a:lnSpc>
            </a:pPr>
            <a:r>
              <a:rPr lang="he-IL" sz="2800" dirty="0"/>
              <a:t>מה יש בשוקולד?</a:t>
            </a:r>
          </a:p>
          <a:p>
            <a:pPr algn="r">
              <a:lnSpc>
                <a:spcPct val="200000"/>
              </a:lnSpc>
            </a:pPr>
            <a:r>
              <a:rPr lang="he-IL" sz="2800" dirty="0"/>
              <a:t>מעץ הקקאו אל ממתקי השוקולד</a:t>
            </a:r>
          </a:p>
          <a:p>
            <a:pPr algn="r">
              <a:lnSpc>
                <a:spcPct val="200000"/>
              </a:lnSpc>
            </a:pPr>
            <a:r>
              <a:rPr lang="he-IL" sz="2800" dirty="0"/>
              <a:t>איזה שוקולד אנשים מעדיפים?</a:t>
            </a:r>
          </a:p>
          <a:p>
            <a:pPr algn="r">
              <a:lnSpc>
                <a:spcPct val="200000"/>
              </a:lnSpc>
            </a:pPr>
            <a:r>
              <a:rPr lang="he-IL" sz="2800" dirty="0"/>
              <a:t>מפת השוקולד העולמית</a:t>
            </a:r>
          </a:p>
          <a:p>
            <a:pPr algn="r">
              <a:lnSpc>
                <a:spcPct val="200000"/>
              </a:lnSpc>
            </a:pPr>
            <a:r>
              <a:rPr lang="he-IL" sz="2800" dirty="0"/>
              <a:t>ילדים ,ילדות ושוקולד</a:t>
            </a:r>
          </a:p>
        </p:txBody>
      </p:sp>
      <p:sp>
        <p:nvSpPr>
          <p:cNvPr id="15" name="TextBox 14"/>
          <p:cNvSpPr txBox="1"/>
          <p:nvPr/>
        </p:nvSpPr>
        <p:spPr>
          <a:xfrm>
            <a:off x="4952060" y="2220686"/>
            <a:ext cx="277411" cy="365760"/>
          </a:xfrm>
          <a:prstGeom prst="rect">
            <a:avLst/>
          </a:prstGeom>
          <a:noFill/>
          <a:ln w="12700">
            <a:solidFill>
              <a:schemeClr val="tx1"/>
            </a:solidFill>
          </a:ln>
        </p:spPr>
        <p:txBody>
          <a:bodyPr wrap="square" rtlCol="1">
            <a:spAutoFit/>
          </a:bodyPr>
          <a:lstStyle/>
          <a:p>
            <a:r>
              <a:rPr lang="he-IL" dirty="0" smtClean="0">
                <a:solidFill>
                  <a:schemeClr val="accent2">
                    <a:lumMod val="75000"/>
                  </a:schemeClr>
                </a:solidFill>
              </a:rPr>
              <a:t>3</a:t>
            </a:r>
            <a:endParaRPr lang="he-IL" dirty="0">
              <a:solidFill>
                <a:schemeClr val="accent2">
                  <a:lumMod val="75000"/>
                </a:schemeClr>
              </a:solidFill>
            </a:endParaRPr>
          </a:p>
        </p:txBody>
      </p:sp>
      <p:sp>
        <p:nvSpPr>
          <p:cNvPr id="16" name="TextBox 15"/>
          <p:cNvSpPr txBox="1"/>
          <p:nvPr/>
        </p:nvSpPr>
        <p:spPr>
          <a:xfrm>
            <a:off x="4957977" y="3067060"/>
            <a:ext cx="277411" cy="365760"/>
          </a:xfrm>
          <a:prstGeom prst="rect">
            <a:avLst/>
          </a:prstGeom>
          <a:noFill/>
          <a:ln w="12700">
            <a:solidFill>
              <a:schemeClr val="tx1"/>
            </a:solidFill>
          </a:ln>
        </p:spPr>
        <p:txBody>
          <a:bodyPr wrap="square" rtlCol="1">
            <a:spAutoFit/>
          </a:bodyPr>
          <a:lstStyle/>
          <a:p>
            <a:r>
              <a:rPr lang="he-IL" dirty="0" smtClean="0">
                <a:solidFill>
                  <a:schemeClr val="accent2">
                    <a:lumMod val="75000"/>
                  </a:schemeClr>
                </a:solidFill>
              </a:rPr>
              <a:t>1</a:t>
            </a:r>
            <a:endParaRPr lang="he-IL" dirty="0">
              <a:solidFill>
                <a:schemeClr val="accent2">
                  <a:lumMod val="75000"/>
                </a:schemeClr>
              </a:solidFill>
            </a:endParaRPr>
          </a:p>
        </p:txBody>
      </p:sp>
      <p:sp>
        <p:nvSpPr>
          <p:cNvPr id="17" name="TextBox 16"/>
          <p:cNvSpPr txBox="1"/>
          <p:nvPr/>
        </p:nvSpPr>
        <p:spPr>
          <a:xfrm>
            <a:off x="4952059" y="3971444"/>
            <a:ext cx="277411" cy="365760"/>
          </a:xfrm>
          <a:prstGeom prst="rect">
            <a:avLst/>
          </a:prstGeom>
          <a:noFill/>
          <a:ln w="12700">
            <a:solidFill>
              <a:schemeClr val="tx1"/>
            </a:solidFill>
          </a:ln>
        </p:spPr>
        <p:txBody>
          <a:bodyPr wrap="square" rtlCol="1">
            <a:spAutoFit/>
          </a:bodyPr>
          <a:lstStyle/>
          <a:p>
            <a:r>
              <a:rPr lang="he-IL" dirty="0" smtClean="0">
                <a:solidFill>
                  <a:schemeClr val="accent2">
                    <a:lumMod val="75000"/>
                  </a:schemeClr>
                </a:solidFill>
              </a:rPr>
              <a:t>5</a:t>
            </a:r>
            <a:endParaRPr lang="he-IL" dirty="0">
              <a:solidFill>
                <a:schemeClr val="accent2">
                  <a:lumMod val="75000"/>
                </a:schemeClr>
              </a:solidFill>
            </a:endParaRPr>
          </a:p>
        </p:txBody>
      </p:sp>
      <p:sp>
        <p:nvSpPr>
          <p:cNvPr id="18" name="TextBox 17"/>
          <p:cNvSpPr txBox="1"/>
          <p:nvPr/>
        </p:nvSpPr>
        <p:spPr>
          <a:xfrm>
            <a:off x="4952058" y="4833180"/>
            <a:ext cx="277411" cy="365760"/>
          </a:xfrm>
          <a:prstGeom prst="rect">
            <a:avLst/>
          </a:prstGeom>
          <a:noFill/>
          <a:ln w="12700">
            <a:solidFill>
              <a:schemeClr val="tx1"/>
            </a:solidFill>
          </a:ln>
        </p:spPr>
        <p:txBody>
          <a:bodyPr wrap="square" rtlCol="1">
            <a:spAutoFit/>
          </a:bodyPr>
          <a:lstStyle/>
          <a:p>
            <a:r>
              <a:rPr lang="he-IL" dirty="0" smtClean="0">
                <a:solidFill>
                  <a:schemeClr val="accent2">
                    <a:lumMod val="75000"/>
                  </a:schemeClr>
                </a:solidFill>
              </a:rPr>
              <a:t>2</a:t>
            </a:r>
            <a:endParaRPr lang="he-IL" dirty="0">
              <a:solidFill>
                <a:schemeClr val="accent2">
                  <a:lumMod val="75000"/>
                </a:schemeClr>
              </a:solidFill>
            </a:endParaRPr>
          </a:p>
        </p:txBody>
      </p:sp>
      <p:sp>
        <p:nvSpPr>
          <p:cNvPr id="19" name="TextBox 18"/>
          <p:cNvSpPr txBox="1"/>
          <p:nvPr/>
        </p:nvSpPr>
        <p:spPr>
          <a:xfrm>
            <a:off x="4952057" y="5679554"/>
            <a:ext cx="277411" cy="365760"/>
          </a:xfrm>
          <a:prstGeom prst="rect">
            <a:avLst/>
          </a:prstGeom>
          <a:noFill/>
          <a:ln w="12700">
            <a:solidFill>
              <a:schemeClr val="tx1"/>
            </a:solidFill>
          </a:ln>
        </p:spPr>
        <p:txBody>
          <a:bodyPr wrap="square" rtlCol="1">
            <a:spAutoFit/>
          </a:bodyPr>
          <a:lstStyle/>
          <a:p>
            <a:r>
              <a:rPr lang="he-IL" dirty="0" smtClean="0">
                <a:solidFill>
                  <a:schemeClr val="accent2">
                    <a:lumMod val="75000"/>
                  </a:schemeClr>
                </a:solidFill>
              </a:rPr>
              <a:t>4</a:t>
            </a:r>
            <a:endParaRPr lang="he-IL" dirty="0">
              <a:solidFill>
                <a:schemeClr val="accent2">
                  <a:lumMod val="75000"/>
                </a:schemeClr>
              </a:solidFill>
            </a:endParaRPr>
          </a:p>
        </p:txBody>
      </p:sp>
      <p:pic>
        <p:nvPicPr>
          <p:cNvPr id="11" name="תמונה 10"/>
          <p:cNvPicPr>
            <a:picLocks noChangeAspect="1"/>
          </p:cNvPicPr>
          <p:nvPr/>
        </p:nvPicPr>
        <p:blipFill>
          <a:blip r:embed="rId3"/>
          <a:stretch>
            <a:fillRect/>
          </a:stretch>
        </p:blipFill>
        <p:spPr>
          <a:xfrm>
            <a:off x="5646558" y="1717749"/>
            <a:ext cx="6144389" cy="50279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70278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המשך תרגול – איתור מידע</a:t>
            </a:r>
            <a:endParaRPr lang="he-IL" dirty="0"/>
          </a:p>
        </p:txBody>
      </p:sp>
      <p:pic>
        <p:nvPicPr>
          <p:cNvPr id="11" name="תמונה 10"/>
          <p:cNvPicPr>
            <a:picLocks noChangeAspect="1"/>
          </p:cNvPicPr>
          <p:nvPr/>
        </p:nvPicPr>
        <p:blipFill rotWithShape="1">
          <a:blip r:embed="rId3"/>
          <a:srcRect l="-209" t="20593" r="209" b="1091"/>
          <a:stretch/>
        </p:blipFill>
        <p:spPr>
          <a:xfrm>
            <a:off x="944017" y="1688123"/>
            <a:ext cx="10622341" cy="5050614"/>
          </a:xfrm>
          <a:prstGeom prst="rect">
            <a:avLst/>
          </a:prstGeom>
        </p:spPr>
      </p:pic>
    </p:spTree>
    <p:extLst>
      <p:ext uri="{BB962C8B-B14F-4D97-AF65-F5344CB8AC3E}">
        <p14:creationId xmlns:p14="http://schemas.microsoft.com/office/powerpoint/2010/main" val="4292394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המשך תרגול – איתור מידע</a:t>
            </a:r>
            <a:endParaRPr lang="he-IL" dirty="0"/>
          </a:p>
        </p:txBody>
      </p:sp>
      <p:pic>
        <p:nvPicPr>
          <p:cNvPr id="4" name="תמונה 3"/>
          <p:cNvPicPr>
            <a:picLocks noChangeAspect="1"/>
          </p:cNvPicPr>
          <p:nvPr/>
        </p:nvPicPr>
        <p:blipFill>
          <a:blip r:embed="rId3"/>
          <a:stretch>
            <a:fillRect/>
          </a:stretch>
        </p:blipFill>
        <p:spPr>
          <a:xfrm>
            <a:off x="7221590" y="1791090"/>
            <a:ext cx="4004392" cy="3932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תמונה 4"/>
          <p:cNvPicPr>
            <a:picLocks noChangeAspect="1"/>
          </p:cNvPicPr>
          <p:nvPr/>
        </p:nvPicPr>
        <p:blipFill>
          <a:blip r:embed="rId4"/>
          <a:stretch>
            <a:fillRect/>
          </a:stretch>
        </p:blipFill>
        <p:spPr>
          <a:xfrm>
            <a:off x="2390070" y="1791090"/>
            <a:ext cx="4494779" cy="2216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תמונה 5"/>
          <p:cNvPicPr>
            <a:picLocks noChangeAspect="1"/>
          </p:cNvPicPr>
          <p:nvPr/>
        </p:nvPicPr>
        <p:blipFill>
          <a:blip r:embed="rId5"/>
          <a:stretch>
            <a:fillRect/>
          </a:stretch>
        </p:blipFill>
        <p:spPr>
          <a:xfrm>
            <a:off x="4637460" y="4169015"/>
            <a:ext cx="2342651" cy="2489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82056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חידון</a:t>
            </a:r>
            <a:endParaRPr lang="he-IL" dirty="0"/>
          </a:p>
        </p:txBody>
      </p:sp>
      <p:sp>
        <p:nvSpPr>
          <p:cNvPr id="3" name="מציין מיקום טקסט 2"/>
          <p:cNvSpPr>
            <a:spLocks noGrp="1"/>
          </p:cNvSpPr>
          <p:nvPr>
            <p:ph type="body" sz="quarter" idx="10"/>
          </p:nvPr>
        </p:nvSpPr>
        <p:spPr>
          <a:xfrm>
            <a:off x="773723" y="2365375"/>
            <a:ext cx="10587867" cy="3844925"/>
          </a:xfrm>
        </p:spPr>
        <p:txBody>
          <a:bodyPr/>
          <a:lstStyle/>
          <a:p>
            <a:pPr>
              <a:lnSpc>
                <a:spcPct val="150000"/>
              </a:lnSpc>
            </a:pPr>
            <a:r>
              <a:rPr lang="he-IL" b="1" dirty="0" smtClean="0"/>
              <a:t>לפניכם מספר שאלות על </a:t>
            </a:r>
            <a:r>
              <a:rPr lang="he-IL" b="1" dirty="0" smtClean="0">
                <a:solidFill>
                  <a:schemeClr val="accent2">
                    <a:lumMod val="75000"/>
                  </a:schemeClr>
                </a:solidFill>
              </a:rPr>
              <a:t>הקקאו</a:t>
            </a:r>
            <a:r>
              <a:rPr lang="he-IL" b="1" dirty="0" smtClean="0"/>
              <a:t> ועל </a:t>
            </a:r>
            <a:r>
              <a:rPr lang="he-IL" b="1" dirty="0" smtClean="0">
                <a:solidFill>
                  <a:schemeClr val="accent2">
                    <a:lumMod val="75000"/>
                  </a:schemeClr>
                </a:solidFill>
              </a:rPr>
              <a:t>השוקולד</a:t>
            </a:r>
          </a:p>
          <a:p>
            <a:pPr>
              <a:lnSpc>
                <a:spcPct val="150000"/>
              </a:lnSpc>
            </a:pPr>
            <a:r>
              <a:rPr lang="he-IL" b="1" dirty="0" smtClean="0"/>
              <a:t>בואו ננסה לענות עליהן יחד</a:t>
            </a:r>
            <a:endParaRPr lang="he-IL" b="1" dirty="0"/>
          </a:p>
        </p:txBody>
      </p:sp>
    </p:spTree>
    <p:extLst>
      <p:ext uri="{BB962C8B-B14F-4D97-AF65-F5344CB8AC3E}">
        <p14:creationId xmlns:p14="http://schemas.microsoft.com/office/powerpoint/2010/main" val="7663927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6061" y="663126"/>
            <a:ext cx="11275529" cy="720000"/>
          </a:xfrm>
        </p:spPr>
        <p:txBody>
          <a:bodyPr>
            <a:normAutofit/>
          </a:bodyPr>
          <a:lstStyle/>
          <a:p>
            <a:r>
              <a:rPr lang="he-IL" dirty="0" smtClean="0"/>
              <a:t>לאיזה חלק של העץ שייך תרמיל הקקאו?</a:t>
            </a:r>
            <a:endParaRPr lang="he-IL" dirty="0"/>
          </a:p>
        </p:txBody>
      </p:sp>
      <p:sp>
        <p:nvSpPr>
          <p:cNvPr id="3" name="מציין מיקום טקסט 2"/>
          <p:cNvSpPr>
            <a:spLocks noGrp="1"/>
          </p:cNvSpPr>
          <p:nvPr>
            <p:ph type="body" sz="quarter" idx="10"/>
          </p:nvPr>
        </p:nvSpPr>
        <p:spPr>
          <a:xfrm>
            <a:off x="3446585" y="1928813"/>
            <a:ext cx="4702882" cy="3844925"/>
          </a:xfrm>
        </p:spPr>
        <p:txBody>
          <a:bodyPr/>
          <a:lstStyle/>
          <a:p>
            <a:pPr marL="742950" indent="-742950" algn="r">
              <a:lnSpc>
                <a:spcPct val="150000"/>
              </a:lnSpc>
              <a:buClr>
                <a:schemeClr val="accent2">
                  <a:lumMod val="75000"/>
                </a:schemeClr>
              </a:buClr>
              <a:buFont typeface="+mj-lt"/>
              <a:buAutoNum type="arabicPeriod"/>
            </a:pPr>
            <a:r>
              <a:rPr lang="he-IL" b="1" dirty="0" smtClean="0"/>
              <a:t>זרעים</a:t>
            </a:r>
          </a:p>
          <a:p>
            <a:pPr marL="742950" indent="-742950" algn="r">
              <a:lnSpc>
                <a:spcPct val="150000"/>
              </a:lnSpc>
              <a:buClr>
                <a:schemeClr val="accent2">
                  <a:lumMod val="75000"/>
                </a:schemeClr>
              </a:buClr>
              <a:buFont typeface="+mj-lt"/>
              <a:buAutoNum type="arabicPeriod"/>
            </a:pPr>
            <a:r>
              <a:rPr lang="he-IL" b="1" dirty="0" smtClean="0"/>
              <a:t>פרחים</a:t>
            </a:r>
          </a:p>
          <a:p>
            <a:pPr marL="742950" indent="-742950" algn="r">
              <a:lnSpc>
                <a:spcPct val="150000"/>
              </a:lnSpc>
              <a:buClr>
                <a:schemeClr val="accent2">
                  <a:lumMod val="75000"/>
                </a:schemeClr>
              </a:buClr>
              <a:buFont typeface="+mj-lt"/>
              <a:buAutoNum type="arabicPeriod"/>
            </a:pPr>
            <a:r>
              <a:rPr lang="he-IL" b="1" dirty="0" smtClean="0"/>
              <a:t>עלים</a:t>
            </a:r>
          </a:p>
          <a:p>
            <a:pPr marL="742950" indent="-742950" algn="r">
              <a:lnSpc>
                <a:spcPct val="150000"/>
              </a:lnSpc>
              <a:buClr>
                <a:schemeClr val="accent2">
                  <a:lumMod val="75000"/>
                </a:schemeClr>
              </a:buClr>
              <a:buFont typeface="+mj-lt"/>
              <a:buAutoNum type="arabicPeriod"/>
            </a:pPr>
            <a:r>
              <a:rPr lang="he-IL" b="1" dirty="0" smtClean="0"/>
              <a:t>פרי</a:t>
            </a:r>
            <a:endParaRPr lang="he-IL" b="1" dirty="0"/>
          </a:p>
        </p:txBody>
      </p:sp>
      <p:pic>
        <p:nvPicPr>
          <p:cNvPr id="4"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3724" y="663126"/>
            <a:ext cx="1972013" cy="703351"/>
          </a:xfrm>
          <a:prstGeom prst="rect">
            <a:avLst/>
          </a:prstGeom>
        </p:spPr>
      </p:pic>
    </p:spTree>
    <p:extLst>
      <p:ext uri="{BB962C8B-B14F-4D97-AF65-F5344CB8AC3E}">
        <p14:creationId xmlns:p14="http://schemas.microsoft.com/office/powerpoint/2010/main" val="384858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dirty="0" smtClean="0"/>
              <a:t>לאיזה חלק של העץ שייך תרמיל הקקאו?</a:t>
            </a:r>
            <a:endParaRPr lang="he-IL" dirty="0"/>
          </a:p>
        </p:txBody>
      </p:sp>
      <p:sp>
        <p:nvSpPr>
          <p:cNvPr id="4" name="מלבן 3"/>
          <p:cNvSpPr/>
          <p:nvPr/>
        </p:nvSpPr>
        <p:spPr>
          <a:xfrm>
            <a:off x="5556738" y="4806463"/>
            <a:ext cx="2883878" cy="967276"/>
          </a:xfrm>
          <a:prstGeom prst="rect">
            <a:avLst/>
          </a:prstGeom>
          <a:ln w="571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3" name="מציין מיקום טקסט 2"/>
          <p:cNvSpPr>
            <a:spLocks noGrp="1"/>
          </p:cNvSpPr>
          <p:nvPr>
            <p:ph type="body" sz="quarter" idx="10"/>
          </p:nvPr>
        </p:nvSpPr>
        <p:spPr>
          <a:xfrm>
            <a:off x="3446585" y="1928813"/>
            <a:ext cx="4702882" cy="3844925"/>
          </a:xfrm>
        </p:spPr>
        <p:txBody>
          <a:bodyPr/>
          <a:lstStyle/>
          <a:p>
            <a:pPr marL="742950" indent="-742950" algn="r">
              <a:lnSpc>
                <a:spcPct val="150000"/>
              </a:lnSpc>
              <a:buClr>
                <a:schemeClr val="accent2">
                  <a:lumMod val="75000"/>
                </a:schemeClr>
              </a:buClr>
              <a:buFont typeface="+mj-lt"/>
              <a:buAutoNum type="arabicPeriod"/>
            </a:pPr>
            <a:r>
              <a:rPr lang="he-IL" b="1" dirty="0" smtClean="0"/>
              <a:t>זרעים</a:t>
            </a:r>
          </a:p>
          <a:p>
            <a:pPr marL="742950" indent="-742950" algn="r">
              <a:lnSpc>
                <a:spcPct val="150000"/>
              </a:lnSpc>
              <a:buClr>
                <a:schemeClr val="accent2">
                  <a:lumMod val="75000"/>
                </a:schemeClr>
              </a:buClr>
              <a:buFont typeface="+mj-lt"/>
              <a:buAutoNum type="arabicPeriod"/>
            </a:pPr>
            <a:r>
              <a:rPr lang="he-IL" b="1" dirty="0" smtClean="0"/>
              <a:t>פרחים</a:t>
            </a:r>
          </a:p>
          <a:p>
            <a:pPr marL="742950" indent="-742950" algn="r">
              <a:lnSpc>
                <a:spcPct val="150000"/>
              </a:lnSpc>
              <a:buClr>
                <a:schemeClr val="accent2">
                  <a:lumMod val="75000"/>
                </a:schemeClr>
              </a:buClr>
              <a:buFont typeface="+mj-lt"/>
              <a:buAutoNum type="arabicPeriod"/>
            </a:pPr>
            <a:r>
              <a:rPr lang="he-IL" b="1" dirty="0" smtClean="0"/>
              <a:t>עלים</a:t>
            </a:r>
          </a:p>
          <a:p>
            <a:pPr marL="742950" indent="-742950" algn="r">
              <a:lnSpc>
                <a:spcPct val="150000"/>
              </a:lnSpc>
              <a:buClr>
                <a:schemeClr val="accent2">
                  <a:lumMod val="75000"/>
                </a:schemeClr>
              </a:buClr>
              <a:buFont typeface="+mj-lt"/>
              <a:buAutoNum type="arabicPeriod"/>
            </a:pPr>
            <a:r>
              <a:rPr lang="he-IL" b="1" dirty="0" smtClean="0"/>
              <a:t>פרי</a:t>
            </a:r>
            <a:endParaRPr lang="he-IL" b="1" dirty="0"/>
          </a:p>
        </p:txBody>
      </p:sp>
    </p:spTree>
    <p:extLst>
      <p:ext uri="{BB962C8B-B14F-4D97-AF65-F5344CB8AC3E}">
        <p14:creationId xmlns:p14="http://schemas.microsoft.com/office/powerpoint/2010/main" val="18996923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99421"/>
            <a:ext cx="12192000" cy="720000"/>
          </a:xfrm>
        </p:spPr>
        <p:txBody>
          <a:bodyPr>
            <a:normAutofit/>
          </a:bodyPr>
          <a:lstStyle/>
          <a:p>
            <a:r>
              <a:rPr lang="he-IL" sz="3600" dirty="0" smtClean="0"/>
              <a:t>באיזה סוג של שוקולד יש כמות הסוכר הגבוהה ביותר?</a:t>
            </a:r>
            <a:endParaRPr lang="he-IL" sz="3600" dirty="0"/>
          </a:p>
        </p:txBody>
      </p:sp>
      <p:sp>
        <p:nvSpPr>
          <p:cNvPr id="3" name="מציין מיקום טקסט 2"/>
          <p:cNvSpPr>
            <a:spLocks noGrp="1"/>
          </p:cNvSpPr>
          <p:nvPr>
            <p:ph type="body" sz="quarter" idx="10"/>
          </p:nvPr>
        </p:nvSpPr>
        <p:spPr>
          <a:xfrm>
            <a:off x="1688123" y="2163274"/>
            <a:ext cx="7094390" cy="3844925"/>
          </a:xfrm>
        </p:spPr>
        <p:txBody>
          <a:bodyPr>
            <a:normAutofit fontScale="92500"/>
          </a:bodyPr>
          <a:lstStyle/>
          <a:p>
            <a:pPr marL="742950" indent="-742950" algn="r">
              <a:lnSpc>
                <a:spcPct val="150000"/>
              </a:lnSpc>
              <a:buClr>
                <a:schemeClr val="accent2">
                  <a:lumMod val="75000"/>
                </a:schemeClr>
              </a:buClr>
              <a:buFont typeface="+mj-lt"/>
              <a:buAutoNum type="arabicPeriod"/>
            </a:pPr>
            <a:r>
              <a:rPr lang="he-IL" b="1" dirty="0" smtClean="0"/>
              <a:t>שוקולד לבן</a:t>
            </a:r>
          </a:p>
          <a:p>
            <a:pPr marL="742950" indent="-742950" algn="r">
              <a:lnSpc>
                <a:spcPct val="150000"/>
              </a:lnSpc>
              <a:buClr>
                <a:schemeClr val="accent2">
                  <a:lumMod val="75000"/>
                </a:schemeClr>
              </a:buClr>
              <a:buFont typeface="+mj-lt"/>
              <a:buAutoNum type="arabicPeriod"/>
            </a:pPr>
            <a:r>
              <a:rPr lang="he-IL" b="1" dirty="0" smtClean="0"/>
              <a:t>שוקולד חלב</a:t>
            </a:r>
          </a:p>
          <a:p>
            <a:pPr marL="742950" indent="-742950" algn="r">
              <a:lnSpc>
                <a:spcPct val="150000"/>
              </a:lnSpc>
              <a:buClr>
                <a:schemeClr val="accent2">
                  <a:lumMod val="75000"/>
                </a:schemeClr>
              </a:buClr>
              <a:buFont typeface="+mj-lt"/>
              <a:buAutoNum type="arabicPeriod"/>
            </a:pPr>
            <a:r>
              <a:rPr lang="he-IL" b="1" dirty="0" smtClean="0"/>
              <a:t>שוקולד מריר</a:t>
            </a:r>
          </a:p>
          <a:p>
            <a:pPr marL="742950" indent="-742950" algn="r">
              <a:lnSpc>
                <a:spcPct val="150000"/>
              </a:lnSpc>
              <a:buClr>
                <a:schemeClr val="accent2">
                  <a:lumMod val="75000"/>
                </a:schemeClr>
              </a:buClr>
              <a:buFont typeface="+mj-lt"/>
              <a:buAutoNum type="arabicPeriod"/>
            </a:pPr>
            <a:r>
              <a:rPr lang="he-IL" b="1" dirty="0" smtClean="0"/>
              <a:t>בכל סוגי השוקולד יש כמות סוכר זהה</a:t>
            </a:r>
            <a:endParaRPr lang="he-IL" b="1" dirty="0"/>
          </a:p>
        </p:txBody>
      </p:sp>
      <p:pic>
        <p:nvPicPr>
          <p:cNvPr id="4"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0188" y="684621"/>
            <a:ext cx="1779814" cy="634800"/>
          </a:xfrm>
          <a:prstGeom prst="rect">
            <a:avLst/>
          </a:prstGeom>
        </p:spPr>
      </p:pic>
    </p:spTree>
    <p:extLst>
      <p:ext uri="{BB962C8B-B14F-4D97-AF65-F5344CB8AC3E}">
        <p14:creationId xmlns:p14="http://schemas.microsoft.com/office/powerpoint/2010/main" val="283739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lstStyle/>
          <a:p>
            <a:r>
              <a:rPr lang="he-IL" dirty="0"/>
              <a:t>לפני שמתחילים, מתאווררים</a:t>
            </a:r>
          </a:p>
        </p:txBody>
      </p:sp>
      <p:pic>
        <p:nvPicPr>
          <p:cNvPr id="6" name="מציין מיקום תוכן 5"/>
          <p:cNvPicPr>
            <a:picLocks noGrp="1" noChangeAspect="1"/>
          </p:cNvPicPr>
          <p:nvPr>
            <p:ph idx="1"/>
          </p:nvPr>
        </p:nvPicPr>
        <p:blipFill>
          <a:blip r:embed="rId3"/>
          <a:stretch>
            <a:fillRect/>
          </a:stretch>
        </p:blipFill>
        <p:spPr>
          <a:xfrm>
            <a:off x="2432371" y="1621835"/>
            <a:ext cx="7450276" cy="4411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52B4A9B5-C593-0942-BC3B-FDBEFA4BCF93}"/>
              </a:ext>
            </a:extLst>
          </p:cNvPr>
          <p:cNvPicPr>
            <a:picLocks noChangeAspect="1"/>
          </p:cNvPicPr>
          <p:nvPr/>
        </p:nvPicPr>
        <p:blipFill>
          <a:blip r:embed="rId4"/>
          <a:stretch>
            <a:fillRect/>
          </a:stretch>
        </p:blipFill>
        <p:spPr>
          <a:xfrm>
            <a:off x="8962585" y="5564665"/>
            <a:ext cx="1848622" cy="2100927"/>
          </a:xfrm>
          <a:prstGeom prst="rect">
            <a:avLst/>
          </a:prstGeom>
        </p:spPr>
      </p:pic>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5"/>
          <a:stretch>
            <a:fillRect/>
          </a:stretch>
        </p:blipFill>
        <p:spPr>
          <a:xfrm rot="8057618">
            <a:off x="290049" y="269606"/>
            <a:ext cx="1468977" cy="973310"/>
          </a:xfrm>
          <a:prstGeom prst="rect">
            <a:avLst/>
          </a:prstGeom>
        </p:spPr>
      </p:pic>
    </p:spTree>
    <p:extLst>
      <p:ext uri="{BB962C8B-B14F-4D97-AF65-F5344CB8AC3E}">
        <p14:creationId xmlns:p14="http://schemas.microsoft.com/office/powerpoint/2010/main" val="315153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5322278" y="2146058"/>
            <a:ext cx="3798276" cy="967276"/>
          </a:xfrm>
          <a:prstGeom prst="rect">
            <a:avLst/>
          </a:prstGeom>
          <a:ln w="571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3" name="מציין מיקום טקסט 2"/>
          <p:cNvSpPr>
            <a:spLocks noGrp="1"/>
          </p:cNvSpPr>
          <p:nvPr>
            <p:ph type="body" sz="quarter" idx="10"/>
          </p:nvPr>
        </p:nvSpPr>
        <p:spPr>
          <a:xfrm>
            <a:off x="1775083" y="2163274"/>
            <a:ext cx="7094390" cy="3844925"/>
          </a:xfrm>
        </p:spPr>
        <p:txBody>
          <a:bodyPr>
            <a:normAutofit fontScale="92500"/>
          </a:bodyPr>
          <a:lstStyle/>
          <a:p>
            <a:pPr marL="742950" indent="-742950" algn="r">
              <a:lnSpc>
                <a:spcPct val="150000"/>
              </a:lnSpc>
              <a:buClr>
                <a:schemeClr val="accent2">
                  <a:lumMod val="75000"/>
                </a:schemeClr>
              </a:buClr>
              <a:buFont typeface="+mj-lt"/>
              <a:buAutoNum type="arabicPeriod"/>
            </a:pPr>
            <a:r>
              <a:rPr lang="he-IL" b="1" dirty="0" smtClean="0"/>
              <a:t>שוקולד לבן</a:t>
            </a:r>
          </a:p>
          <a:p>
            <a:pPr marL="742950" indent="-742950" algn="r">
              <a:lnSpc>
                <a:spcPct val="150000"/>
              </a:lnSpc>
              <a:buClr>
                <a:schemeClr val="accent2">
                  <a:lumMod val="75000"/>
                </a:schemeClr>
              </a:buClr>
              <a:buFont typeface="+mj-lt"/>
              <a:buAutoNum type="arabicPeriod"/>
            </a:pPr>
            <a:r>
              <a:rPr lang="he-IL" b="1" dirty="0" smtClean="0"/>
              <a:t>שוקולד חלב</a:t>
            </a:r>
          </a:p>
          <a:p>
            <a:pPr marL="742950" indent="-742950" algn="r">
              <a:lnSpc>
                <a:spcPct val="150000"/>
              </a:lnSpc>
              <a:buClr>
                <a:schemeClr val="accent2">
                  <a:lumMod val="75000"/>
                </a:schemeClr>
              </a:buClr>
              <a:buFont typeface="+mj-lt"/>
              <a:buAutoNum type="arabicPeriod"/>
            </a:pPr>
            <a:r>
              <a:rPr lang="he-IL" b="1" dirty="0" smtClean="0"/>
              <a:t>שוקולד מריר</a:t>
            </a:r>
          </a:p>
          <a:p>
            <a:pPr marL="742950" indent="-742950" algn="r">
              <a:lnSpc>
                <a:spcPct val="150000"/>
              </a:lnSpc>
              <a:buClr>
                <a:schemeClr val="accent2">
                  <a:lumMod val="75000"/>
                </a:schemeClr>
              </a:buClr>
              <a:buFont typeface="+mj-lt"/>
              <a:buAutoNum type="arabicPeriod"/>
            </a:pPr>
            <a:r>
              <a:rPr lang="he-IL" b="1" dirty="0" smtClean="0"/>
              <a:t>בכל סוגי השוקולד יש כמות סוכר זהה</a:t>
            </a:r>
            <a:endParaRPr lang="he-IL" b="1" dirty="0"/>
          </a:p>
        </p:txBody>
      </p:sp>
      <p:sp>
        <p:nvSpPr>
          <p:cNvPr id="2" name="כותרת 1"/>
          <p:cNvSpPr>
            <a:spLocks noGrp="1"/>
          </p:cNvSpPr>
          <p:nvPr>
            <p:ph type="title"/>
          </p:nvPr>
        </p:nvSpPr>
        <p:spPr>
          <a:xfrm>
            <a:off x="609600" y="599421"/>
            <a:ext cx="10751990" cy="720000"/>
          </a:xfrm>
        </p:spPr>
        <p:txBody>
          <a:bodyPr>
            <a:normAutofit fontScale="90000"/>
          </a:bodyPr>
          <a:lstStyle/>
          <a:p>
            <a:r>
              <a:rPr lang="he-IL" dirty="0" smtClean="0"/>
              <a:t>באיזה סוג של שוקולד יש כמות הסוכר הגבוהה ביותר?</a:t>
            </a:r>
            <a:endParaRPr lang="he-IL" dirty="0"/>
          </a:p>
        </p:txBody>
      </p:sp>
    </p:spTree>
    <p:extLst>
      <p:ext uri="{BB962C8B-B14F-4D97-AF65-F5344CB8AC3E}">
        <p14:creationId xmlns:p14="http://schemas.microsoft.com/office/powerpoint/2010/main" val="16250435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99421"/>
            <a:ext cx="12192000" cy="720000"/>
          </a:xfrm>
        </p:spPr>
        <p:txBody>
          <a:bodyPr>
            <a:normAutofit/>
          </a:bodyPr>
          <a:lstStyle/>
          <a:p>
            <a:r>
              <a:rPr lang="he-IL" dirty="0" smtClean="0"/>
              <a:t>מהם המרכיבים היסודיים של שוקולד החלב?</a:t>
            </a:r>
            <a:endParaRPr lang="he-IL" dirty="0"/>
          </a:p>
        </p:txBody>
      </p:sp>
      <p:sp>
        <p:nvSpPr>
          <p:cNvPr id="3" name="מציין מיקום טקסט 2"/>
          <p:cNvSpPr>
            <a:spLocks noGrp="1"/>
          </p:cNvSpPr>
          <p:nvPr>
            <p:ph type="body" sz="quarter" idx="10"/>
          </p:nvPr>
        </p:nvSpPr>
        <p:spPr>
          <a:xfrm>
            <a:off x="4267200" y="2116748"/>
            <a:ext cx="7094390" cy="3844925"/>
          </a:xfrm>
        </p:spPr>
        <p:txBody>
          <a:bodyPr>
            <a:normAutofit fontScale="92500"/>
          </a:bodyPr>
          <a:lstStyle/>
          <a:p>
            <a:pPr marL="742950" indent="-742950" algn="r">
              <a:lnSpc>
                <a:spcPct val="150000"/>
              </a:lnSpc>
              <a:buFont typeface="+mj-lt"/>
              <a:buAutoNum type="arabicPeriod"/>
            </a:pPr>
            <a:r>
              <a:rPr lang="he-IL" b="1" dirty="0" smtClean="0"/>
              <a:t>חמאת קקאו, נס קפה וסוכר</a:t>
            </a:r>
          </a:p>
          <a:p>
            <a:pPr marL="742950" indent="-742950" algn="r">
              <a:lnSpc>
                <a:spcPct val="150000"/>
              </a:lnSpc>
              <a:buFont typeface="+mj-lt"/>
              <a:buAutoNum type="arabicPeriod"/>
            </a:pPr>
            <a:r>
              <a:rPr lang="he-IL" b="1" dirty="0" smtClean="0"/>
              <a:t>אבקת קקאו, חלב </a:t>
            </a:r>
            <a:r>
              <a:rPr lang="he-IL" b="1" dirty="0" err="1" smtClean="0"/>
              <a:t>ושוקולית</a:t>
            </a:r>
            <a:endParaRPr lang="he-IL" b="1" dirty="0" smtClean="0"/>
          </a:p>
          <a:p>
            <a:pPr marL="742950" indent="-742950" algn="r">
              <a:lnSpc>
                <a:spcPct val="150000"/>
              </a:lnSpc>
              <a:buFont typeface="+mj-lt"/>
              <a:buAutoNum type="arabicPeriod"/>
            </a:pPr>
            <a:r>
              <a:rPr lang="he-IL" b="1" dirty="0" smtClean="0"/>
              <a:t>חמאת קקאו, אבקת קקאו, סוכר וחלב</a:t>
            </a:r>
          </a:p>
          <a:p>
            <a:pPr marL="742950" indent="-742950" algn="r">
              <a:lnSpc>
                <a:spcPct val="150000"/>
              </a:lnSpc>
              <a:buFont typeface="+mj-lt"/>
              <a:buAutoNum type="arabicPeriod"/>
            </a:pPr>
            <a:r>
              <a:rPr lang="he-IL" b="1" dirty="0" smtClean="0"/>
              <a:t>סוכר, חלב ואבקת חרובים</a:t>
            </a:r>
            <a:endParaRPr lang="he-IL" b="1" dirty="0"/>
          </a:p>
        </p:txBody>
      </p:sp>
      <p:pic>
        <p:nvPicPr>
          <p:cNvPr id="4"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4250" y="674135"/>
            <a:ext cx="1809215" cy="645286"/>
          </a:xfrm>
          <a:prstGeom prst="rect">
            <a:avLst/>
          </a:prstGeom>
        </p:spPr>
      </p:pic>
    </p:spTree>
    <p:extLst>
      <p:ext uri="{BB962C8B-B14F-4D97-AF65-F5344CB8AC3E}">
        <p14:creationId xmlns:p14="http://schemas.microsoft.com/office/powerpoint/2010/main" val="265611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3798277" y="3876186"/>
            <a:ext cx="7901354" cy="698915"/>
          </a:xfrm>
          <a:prstGeom prst="rect">
            <a:avLst/>
          </a:prstGeom>
          <a:ln w="571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2" name="כותרת 1"/>
          <p:cNvSpPr>
            <a:spLocks noGrp="1"/>
          </p:cNvSpPr>
          <p:nvPr>
            <p:ph type="title"/>
          </p:nvPr>
        </p:nvSpPr>
        <p:spPr>
          <a:xfrm>
            <a:off x="609600" y="599421"/>
            <a:ext cx="10751990" cy="720000"/>
          </a:xfrm>
        </p:spPr>
        <p:txBody>
          <a:bodyPr>
            <a:normAutofit/>
          </a:bodyPr>
          <a:lstStyle/>
          <a:p>
            <a:r>
              <a:rPr lang="he-IL" dirty="0" smtClean="0"/>
              <a:t>מהם מרכיבי שוקולד החלב הבסיסיים?</a:t>
            </a:r>
            <a:endParaRPr lang="he-IL" dirty="0"/>
          </a:p>
        </p:txBody>
      </p:sp>
      <p:sp>
        <p:nvSpPr>
          <p:cNvPr id="3" name="מציין מיקום טקסט 2"/>
          <p:cNvSpPr>
            <a:spLocks noGrp="1"/>
          </p:cNvSpPr>
          <p:nvPr>
            <p:ph type="body" sz="quarter" idx="10"/>
          </p:nvPr>
        </p:nvSpPr>
        <p:spPr>
          <a:xfrm>
            <a:off x="4267200" y="1953724"/>
            <a:ext cx="7094390" cy="3844925"/>
          </a:xfrm>
        </p:spPr>
        <p:txBody>
          <a:bodyPr>
            <a:normAutofit fontScale="92500"/>
          </a:bodyPr>
          <a:lstStyle/>
          <a:p>
            <a:pPr marL="742950" indent="-742950" algn="r">
              <a:lnSpc>
                <a:spcPct val="150000"/>
              </a:lnSpc>
              <a:buClr>
                <a:schemeClr val="accent2">
                  <a:lumMod val="75000"/>
                </a:schemeClr>
              </a:buClr>
              <a:buFont typeface="+mj-lt"/>
              <a:buAutoNum type="arabicPeriod"/>
            </a:pPr>
            <a:r>
              <a:rPr lang="he-IL" b="1" dirty="0" smtClean="0"/>
              <a:t>חמאת קקאו, נס קפה וסוכר</a:t>
            </a:r>
          </a:p>
          <a:p>
            <a:pPr marL="742950" indent="-742950" algn="r">
              <a:lnSpc>
                <a:spcPct val="150000"/>
              </a:lnSpc>
              <a:buClr>
                <a:schemeClr val="accent2">
                  <a:lumMod val="75000"/>
                </a:schemeClr>
              </a:buClr>
              <a:buFont typeface="+mj-lt"/>
              <a:buAutoNum type="arabicPeriod"/>
            </a:pPr>
            <a:r>
              <a:rPr lang="he-IL" b="1" dirty="0" smtClean="0"/>
              <a:t>אבקת קקאו, חלב </a:t>
            </a:r>
            <a:r>
              <a:rPr lang="he-IL" b="1" dirty="0" err="1" smtClean="0"/>
              <a:t>ושוקולית</a:t>
            </a:r>
            <a:endParaRPr lang="he-IL" b="1" dirty="0" smtClean="0"/>
          </a:p>
          <a:p>
            <a:pPr marL="742950" indent="-742950" algn="r">
              <a:lnSpc>
                <a:spcPct val="150000"/>
              </a:lnSpc>
              <a:buClr>
                <a:schemeClr val="accent2">
                  <a:lumMod val="75000"/>
                </a:schemeClr>
              </a:buClr>
              <a:buFont typeface="+mj-lt"/>
              <a:buAutoNum type="arabicPeriod"/>
            </a:pPr>
            <a:r>
              <a:rPr lang="he-IL" b="1" dirty="0" smtClean="0"/>
              <a:t>חמאת קקאו, אבקת קקאו, סוכר וחלב</a:t>
            </a:r>
          </a:p>
          <a:p>
            <a:pPr marL="742950" indent="-742950" algn="r">
              <a:lnSpc>
                <a:spcPct val="150000"/>
              </a:lnSpc>
              <a:buClr>
                <a:schemeClr val="accent2">
                  <a:lumMod val="75000"/>
                </a:schemeClr>
              </a:buClr>
              <a:buFont typeface="+mj-lt"/>
              <a:buAutoNum type="arabicPeriod"/>
            </a:pPr>
            <a:r>
              <a:rPr lang="he-IL" b="1" dirty="0" smtClean="0"/>
              <a:t>סוכר, חלב ואבקת חרובים</a:t>
            </a:r>
            <a:endParaRPr lang="he-IL" b="1" dirty="0"/>
          </a:p>
        </p:txBody>
      </p:sp>
    </p:spTree>
    <p:extLst>
      <p:ext uri="{BB962C8B-B14F-4D97-AF65-F5344CB8AC3E}">
        <p14:creationId xmlns:p14="http://schemas.microsoft.com/office/powerpoint/2010/main" val="9751692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מסיימים ומסכמים</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844062" y="1648766"/>
            <a:ext cx="10400201" cy="5209234"/>
          </a:xfrm>
        </p:spPr>
        <p:txBody>
          <a:bodyPr>
            <a:noAutofit/>
          </a:bodyPr>
          <a:lstStyle/>
          <a:p>
            <a:pPr lvl="0"/>
            <a:r>
              <a:rPr lang="he-IL" sz="2800" b="1" dirty="0" smtClean="0"/>
              <a:t>למדנו להתבונן על מוצר מוכר ויומיומי והרחבנו את הידע עליו</a:t>
            </a:r>
          </a:p>
          <a:p>
            <a:pPr lvl="0"/>
            <a:r>
              <a:rPr lang="he-IL" sz="2800" b="1" dirty="0" smtClean="0"/>
              <a:t> דרך הפקת מידע מהיצגים גרפיים שונים:</a:t>
            </a:r>
          </a:p>
          <a:p>
            <a:pPr lvl="0"/>
            <a:r>
              <a:rPr lang="he-IL" sz="2800" b="1" dirty="0" smtClean="0">
                <a:solidFill>
                  <a:schemeClr val="accent2">
                    <a:lumMod val="75000"/>
                  </a:schemeClr>
                </a:solidFill>
              </a:rPr>
              <a:t>תמונה</a:t>
            </a:r>
          </a:p>
          <a:p>
            <a:pPr lvl="0"/>
            <a:r>
              <a:rPr lang="he-IL" sz="2800" b="1" dirty="0" smtClean="0">
                <a:solidFill>
                  <a:schemeClr val="accent2">
                    <a:lumMod val="75000"/>
                  </a:schemeClr>
                </a:solidFill>
              </a:rPr>
              <a:t>איור</a:t>
            </a:r>
          </a:p>
          <a:p>
            <a:pPr lvl="0"/>
            <a:r>
              <a:rPr lang="he-IL" sz="2800" b="1" dirty="0" smtClean="0">
                <a:solidFill>
                  <a:schemeClr val="accent2">
                    <a:lumMod val="75000"/>
                  </a:schemeClr>
                </a:solidFill>
              </a:rPr>
              <a:t>דיאגרמה</a:t>
            </a:r>
          </a:p>
          <a:p>
            <a:pPr lvl="0"/>
            <a:r>
              <a:rPr lang="he-IL" sz="2800" b="1" dirty="0" smtClean="0">
                <a:solidFill>
                  <a:schemeClr val="accent2">
                    <a:lumMod val="75000"/>
                  </a:schemeClr>
                </a:solidFill>
              </a:rPr>
              <a:t>מפה</a:t>
            </a:r>
          </a:p>
          <a:p>
            <a:pPr lvl="0"/>
            <a:endParaRPr lang="he-IL" sz="2800" b="1" dirty="0" smtClean="0"/>
          </a:p>
          <a:p>
            <a:r>
              <a:rPr lang="he-IL" sz="2800" b="1" dirty="0">
                <a:solidFill>
                  <a:schemeClr val="accent1">
                    <a:lumMod val="75000"/>
                  </a:schemeClr>
                </a:solidFill>
              </a:rPr>
              <a:t>אינפו</a:t>
            </a:r>
            <a:r>
              <a:rPr lang="he-IL" sz="2800" b="1" dirty="0"/>
              <a:t> </a:t>
            </a:r>
            <a:r>
              <a:rPr lang="he-IL" sz="2800" b="1" dirty="0" smtClean="0">
                <a:solidFill>
                  <a:schemeClr val="accent2">
                    <a:lumMod val="75000"/>
                  </a:schemeClr>
                </a:solidFill>
              </a:rPr>
              <a:t>גרפיקה</a:t>
            </a:r>
            <a:r>
              <a:rPr lang="he-IL" sz="2800" b="1" dirty="0" smtClean="0"/>
              <a:t> -</a:t>
            </a:r>
            <a:r>
              <a:rPr lang="he-IL" sz="2800" b="1" dirty="0"/>
              <a:t> </a:t>
            </a:r>
            <a:r>
              <a:rPr lang="he-IL" sz="2800" b="1" dirty="0" smtClean="0"/>
              <a:t>טקסט </a:t>
            </a:r>
            <a:r>
              <a:rPr lang="he-IL" sz="2800" b="1" dirty="0"/>
              <a:t>חזותי</a:t>
            </a:r>
          </a:p>
          <a:p>
            <a:r>
              <a:rPr lang="he-IL" sz="2800" b="1" dirty="0">
                <a:solidFill>
                  <a:schemeClr val="accent1">
                    <a:lumMod val="75000"/>
                  </a:schemeClr>
                </a:solidFill>
              </a:rPr>
              <a:t>אינפו = מידע</a:t>
            </a:r>
          </a:p>
          <a:p>
            <a:r>
              <a:rPr lang="he-IL" sz="2800" b="1" dirty="0">
                <a:solidFill>
                  <a:schemeClr val="accent2">
                    <a:lumMod val="75000"/>
                  </a:schemeClr>
                </a:solidFill>
              </a:rPr>
              <a:t>גרפיקה = רישום, ציור</a:t>
            </a:r>
          </a:p>
          <a:p>
            <a:pPr lvl="0"/>
            <a:endParaRPr lang="he-IL" sz="2400" b="1" dirty="0"/>
          </a:p>
          <a:p>
            <a:pPr lvl="0" algn="r"/>
            <a:r>
              <a:rPr lang="en-US" sz="2400" b="1" dirty="0"/>
              <a:t/>
            </a:r>
            <a:br>
              <a:rPr lang="en-US" sz="2400" b="1" dirty="0"/>
            </a:br>
            <a:endParaRPr lang="he-IL" sz="2400"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7" name="Picture 10">
            <a:extLst>
              <a:ext uri="{FF2B5EF4-FFF2-40B4-BE49-F238E27FC236}">
                <a16:creationId xmlns:a16="http://schemas.microsoft.com/office/drawing/2014/main" id="{9740CCC3-3441-6047-99F5-69246B9FE204}"/>
              </a:ext>
            </a:extLst>
          </p:cNvPr>
          <p:cNvPicPr>
            <a:picLocks noChangeAspect="1"/>
          </p:cNvPicPr>
          <p:nvPr/>
        </p:nvPicPr>
        <p:blipFill>
          <a:blip r:embed="rId4"/>
          <a:stretch>
            <a:fillRect/>
          </a:stretch>
        </p:blipFill>
        <p:spPr>
          <a:xfrm flipH="1">
            <a:off x="10227203" y="4424747"/>
            <a:ext cx="1695450" cy="2203596"/>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5"/>
          <a:stretch>
            <a:fillRect/>
          </a:stretch>
        </p:blipFill>
        <p:spPr>
          <a:xfrm rot="8222050">
            <a:off x="319777" y="503469"/>
            <a:ext cx="1596108" cy="820856"/>
          </a:xfrm>
          <a:prstGeom prst="rect">
            <a:avLst/>
          </a:prstGeom>
        </p:spPr>
      </p:pic>
    </p:spTree>
    <p:extLst>
      <p:ext uri="{BB962C8B-B14F-4D97-AF65-F5344CB8AC3E}">
        <p14:creationId xmlns:p14="http://schemas.microsoft.com/office/powerpoint/2010/main" val="152907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96819" y="663126"/>
            <a:ext cx="11264771" cy="720000"/>
          </a:xfrm>
        </p:spPr>
        <p:txBody>
          <a:bodyPr>
            <a:normAutofit/>
          </a:bodyPr>
          <a:lstStyle/>
          <a:p>
            <a:r>
              <a:rPr lang="he-IL" dirty="0"/>
              <a:t>ממשיכים לתרגל</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788965" y="1928813"/>
            <a:ext cx="9572625" cy="3844925"/>
          </a:xfrm>
        </p:spPr>
        <p:txBody>
          <a:bodyPr/>
          <a:lstStyle/>
          <a:p>
            <a:pPr algn="r">
              <a:lnSpc>
                <a:spcPct val="150000"/>
              </a:lnSpc>
            </a:pPr>
            <a:r>
              <a:rPr lang="he-IL" b="1" dirty="0" smtClean="0"/>
              <a:t>חפשו עטיפה של ממתק שוקולד שאתם אוהבים והעתיקו ממנה למחברת מידע על השוקולד.</a:t>
            </a:r>
          </a:p>
          <a:p>
            <a:pPr algn="r">
              <a:lnSpc>
                <a:spcPct val="150000"/>
              </a:lnSpc>
            </a:pPr>
            <a:r>
              <a:rPr lang="he-IL" b="1" dirty="0" smtClean="0"/>
              <a:t>מיינו בטבלה מידע </a:t>
            </a:r>
            <a:r>
              <a:rPr lang="he-IL" b="1" dirty="0" smtClean="0">
                <a:solidFill>
                  <a:schemeClr val="accent2">
                    <a:lumMod val="75000"/>
                  </a:schemeClr>
                </a:solidFill>
              </a:rPr>
              <a:t>שלמדנו</a:t>
            </a:r>
            <a:r>
              <a:rPr lang="he-IL" b="1" dirty="0" smtClean="0"/>
              <a:t> ומידע חדש </a:t>
            </a:r>
            <a:r>
              <a:rPr lang="he-IL" b="1" dirty="0" smtClean="0">
                <a:solidFill>
                  <a:schemeClr val="accent2">
                    <a:lumMod val="75000"/>
                  </a:schemeClr>
                </a:solidFill>
              </a:rPr>
              <a:t>שלא למדנו</a:t>
            </a:r>
            <a:r>
              <a:rPr lang="he-IL" b="1" dirty="0" smtClean="0"/>
              <a:t>.</a:t>
            </a:r>
            <a:endParaRPr lang="he-IL"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3617846" y="13562"/>
            <a:ext cx="1017545" cy="1070700"/>
          </a:xfrm>
          <a:prstGeom prst="rect">
            <a:avLst/>
          </a:prstGeom>
        </p:spPr>
      </p:pic>
      <p:pic>
        <p:nvPicPr>
          <p:cNvPr id="7"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52441" y="604471"/>
            <a:ext cx="2183146" cy="778655"/>
          </a:xfrm>
          <a:prstGeom prst="rect">
            <a:avLst/>
          </a:prstGeom>
        </p:spPr>
      </p:pic>
    </p:spTree>
    <p:extLst>
      <p:ext uri="{BB962C8B-B14F-4D97-AF65-F5344CB8AC3E}">
        <p14:creationId xmlns:p14="http://schemas.microsoft.com/office/powerpoint/2010/main" val="412828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4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39076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a:xfrm>
            <a:off x="832912" y="387350"/>
            <a:ext cx="10515600" cy="1325563"/>
          </a:xfrm>
        </p:spPr>
        <p:txBody>
          <a:bodyPr/>
          <a:lstStyle/>
          <a:p>
            <a:r>
              <a:rPr lang="he-IL" dirty="0"/>
              <a:t>מה להביא לשיעור?</a:t>
            </a:r>
            <a:endParaRPr lang="x-none" dirty="0"/>
          </a:p>
        </p:txBody>
      </p:sp>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9574" y="2681164"/>
            <a:ext cx="1161305" cy="18007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979327" y="3225956"/>
            <a:ext cx="1771057" cy="740845"/>
          </a:xfrm>
          <a:prstGeom prst="rect">
            <a:avLst/>
          </a:prstGeom>
          <a:noFill/>
          <a:extLst>
            <a:ext uri="{909E8E84-426E-40DD-AFC4-6F175D3DCCD1}">
              <a14:hiddenFill xmlns:a14="http://schemas.microsoft.com/office/drawing/2010/main">
                <a:solidFill>
                  <a:srgbClr val="FFFFFF"/>
                </a:solidFill>
              </a14:hiddenFill>
            </a:ext>
          </a:extLst>
        </p:spPr>
      </p:pic>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72562" y="742279"/>
            <a:ext cx="1881528" cy="671078"/>
          </a:xfrm>
          <a:prstGeom prst="rect">
            <a:avLst/>
          </a:prstGeom>
        </p:spPr>
      </p:pic>
    </p:spTree>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139849" y="663126"/>
            <a:ext cx="11104414" cy="720000"/>
          </a:xfrm>
        </p:spPr>
        <p:txBody>
          <a:bodyPr>
            <a:normAutofit/>
          </a:bodyPr>
          <a:lstStyle/>
          <a:p>
            <a:r>
              <a:rPr lang="he-IL" dirty="0" smtClean="0"/>
              <a:t>מתחילים</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3617846" y="13562"/>
            <a:ext cx="1017545" cy="1070700"/>
          </a:xfrm>
          <a:prstGeom prst="rect">
            <a:avLst/>
          </a:prstGeom>
        </p:spPr>
      </p:pic>
      <p:pic>
        <p:nvPicPr>
          <p:cNvPr id="2" name="Picture 2" descr="אצבעות שוקולד"/>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4971" y="-115398"/>
            <a:ext cx="8587863" cy="6815765"/>
          </a:xfrm>
          <a:prstGeom prst="rect">
            <a:avLst/>
          </a:prstGeom>
          <a:noFill/>
          <a:extLst>
            <a:ext uri="{909E8E84-426E-40DD-AFC4-6F175D3DCCD1}">
              <a14:hiddenFill xmlns:a14="http://schemas.microsoft.com/office/drawing/2010/main">
                <a:solidFill>
                  <a:srgbClr val="FFFFFF"/>
                </a:solidFill>
              </a14:hiddenFill>
            </a:ext>
          </a:extLst>
        </p:spPr>
      </p:pic>
      <p:pic>
        <p:nvPicPr>
          <p:cNvPr id="6"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73722" y="647502"/>
            <a:ext cx="2062498" cy="735624"/>
          </a:xfrm>
          <a:prstGeom prst="rect">
            <a:avLst/>
          </a:prstGeom>
        </p:spPr>
      </p:pic>
    </p:spTree>
    <p:extLst>
      <p:ext uri="{BB962C8B-B14F-4D97-AF65-F5344CB8AC3E}">
        <p14:creationId xmlns:p14="http://schemas.microsoft.com/office/powerpoint/2010/main" val="198343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139849" y="663126"/>
            <a:ext cx="11221741" cy="720000"/>
          </a:xfrm>
        </p:spPr>
        <p:txBody>
          <a:bodyPr>
            <a:normAutofit/>
          </a:bodyPr>
          <a:lstStyle/>
          <a:p>
            <a:r>
              <a:rPr lang="he-IL" smtClean="0"/>
              <a:t>מתחילים</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6475308" y="2109580"/>
            <a:ext cx="3032082" cy="3844925"/>
          </a:xfrm>
        </p:spPr>
        <p:txBody>
          <a:bodyPr>
            <a:normAutofit lnSpcReduction="10000"/>
          </a:bodyPr>
          <a:lstStyle/>
          <a:p>
            <a:pPr algn="r">
              <a:lnSpc>
                <a:spcPct val="150000"/>
              </a:lnSpc>
            </a:pPr>
            <a:r>
              <a:rPr lang="he-IL" sz="5400" b="1" dirty="0" smtClean="0">
                <a:solidFill>
                  <a:schemeClr val="accent2">
                    <a:lumMod val="75000"/>
                  </a:schemeClr>
                </a:solidFill>
                <a:cs typeface="+mn-cs"/>
              </a:rPr>
              <a:t>רואים</a:t>
            </a:r>
          </a:p>
          <a:p>
            <a:pPr algn="r">
              <a:lnSpc>
                <a:spcPct val="150000"/>
              </a:lnSpc>
            </a:pPr>
            <a:r>
              <a:rPr lang="he-IL" sz="5400" b="1" dirty="0" smtClean="0">
                <a:solidFill>
                  <a:schemeClr val="accent2">
                    <a:lumMod val="75000"/>
                  </a:schemeClr>
                </a:solidFill>
                <a:cs typeface="+mn-cs"/>
              </a:rPr>
              <a:t>חושבים </a:t>
            </a:r>
          </a:p>
          <a:p>
            <a:pPr algn="r">
              <a:lnSpc>
                <a:spcPct val="150000"/>
              </a:lnSpc>
            </a:pPr>
            <a:r>
              <a:rPr lang="he-IL" sz="5400" b="1" dirty="0" smtClean="0">
                <a:solidFill>
                  <a:schemeClr val="accent2">
                    <a:lumMod val="75000"/>
                  </a:schemeClr>
                </a:solidFill>
                <a:cs typeface="+mn-cs"/>
              </a:rPr>
              <a:t>שואלים</a:t>
            </a:r>
            <a:endParaRPr lang="he-IL" sz="5400" b="1" dirty="0">
              <a:solidFill>
                <a:schemeClr val="accent2">
                  <a:lumMod val="75000"/>
                </a:schemeClr>
              </a:solidFill>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3617846" y="13562"/>
            <a:ext cx="1017545" cy="1070700"/>
          </a:xfrm>
          <a:prstGeom prst="rect">
            <a:avLst/>
          </a:prstGeom>
        </p:spPr>
      </p:pic>
      <p:sp>
        <p:nvSpPr>
          <p:cNvPr id="2" name="הסבר ענן 1"/>
          <p:cNvSpPr/>
          <p:nvPr/>
        </p:nvSpPr>
        <p:spPr>
          <a:xfrm>
            <a:off x="9594952" y="3644899"/>
            <a:ext cx="2379810" cy="726037"/>
          </a:xfrm>
          <a:prstGeom prst="cloudCallou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3" name="מלבן 2"/>
          <p:cNvSpPr/>
          <p:nvPr/>
        </p:nvSpPr>
        <p:spPr>
          <a:xfrm>
            <a:off x="10208125" y="4601200"/>
            <a:ext cx="1153465" cy="1323439"/>
          </a:xfrm>
          <a:prstGeom prst="rect">
            <a:avLst/>
          </a:prstGeom>
        </p:spPr>
        <p:txBody>
          <a:bodyPr wrap="square">
            <a:spAutoFit/>
          </a:bodyPr>
          <a:lstStyle/>
          <a:p>
            <a:r>
              <a:rPr lang="he-IL" sz="8000" b="1" dirty="0"/>
              <a:t>?</a:t>
            </a:r>
            <a:endParaRPr lang="he-IL" sz="8000" dirty="0"/>
          </a:p>
        </p:txBody>
      </p:sp>
      <p:sp>
        <p:nvSpPr>
          <p:cNvPr id="4" name="מלבן 3"/>
          <p:cNvSpPr/>
          <p:nvPr/>
        </p:nvSpPr>
        <p:spPr>
          <a:xfrm>
            <a:off x="10094802" y="2063771"/>
            <a:ext cx="1161976" cy="2554545"/>
          </a:xfrm>
          <a:prstGeom prst="rect">
            <a:avLst/>
          </a:prstGeom>
        </p:spPr>
        <p:txBody>
          <a:bodyPr wrap="square">
            <a:spAutoFit/>
          </a:bodyPr>
          <a:lstStyle/>
          <a:p>
            <a:r>
              <a:rPr lang="he-IL" sz="8000" b="1" dirty="0">
                <a:sym typeface="Wingdings" panose="05000000000000000000" pitchFamily="2" charset="2"/>
              </a:rPr>
              <a:t></a:t>
            </a:r>
            <a:r>
              <a:rPr lang="he-IL" sz="8000" b="1" dirty="0"/>
              <a:t> </a:t>
            </a:r>
            <a:endParaRPr lang="he-IL" sz="8000" dirty="0"/>
          </a:p>
        </p:txBody>
      </p:sp>
      <p:pic>
        <p:nvPicPr>
          <p:cNvPr id="9" name="Picture 2" descr="אצבעות שוקולד"/>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885" y="206336"/>
            <a:ext cx="7899461" cy="6269414"/>
          </a:xfrm>
          <a:prstGeom prst="rect">
            <a:avLst/>
          </a:prstGeom>
          <a:noFill/>
          <a:extLst>
            <a:ext uri="{909E8E84-426E-40DD-AFC4-6F175D3DCCD1}">
              <a14:hiddenFill xmlns:a14="http://schemas.microsoft.com/office/drawing/2010/main">
                <a:solidFill>
                  <a:srgbClr val="FFFFFF"/>
                </a:solidFill>
              </a14:hiddenFill>
            </a:ext>
          </a:extLst>
        </p:spPr>
      </p:pic>
      <p:pic>
        <p:nvPicPr>
          <p:cNvPr id="10"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52282" y="694868"/>
            <a:ext cx="1929697" cy="688258"/>
          </a:xfrm>
          <a:prstGeom prst="rect">
            <a:avLst/>
          </a:prstGeom>
        </p:spPr>
      </p:pic>
    </p:spTree>
    <p:extLst>
      <p:ext uri="{BB962C8B-B14F-4D97-AF65-F5344CB8AC3E}">
        <p14:creationId xmlns:p14="http://schemas.microsoft.com/office/powerpoint/2010/main" val="277906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2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964263" y="617592"/>
            <a:ext cx="8280000" cy="720000"/>
          </a:xfrm>
        </p:spPr>
        <p:txBody>
          <a:bodyPr/>
          <a:lstStyle/>
          <a:p>
            <a:r>
              <a:rPr lang="he-IL" dirty="0" smtClean="0"/>
              <a:t>מה נלמד היום?</a:t>
            </a:r>
            <a:endParaRPr lang="he-IL" dirty="0"/>
          </a:p>
        </p:txBody>
      </p:sp>
      <p:sp>
        <p:nvSpPr>
          <p:cNvPr id="3" name="מציין מיקום טקסט 2"/>
          <p:cNvSpPr>
            <a:spLocks noGrp="1"/>
          </p:cNvSpPr>
          <p:nvPr>
            <p:ph type="body" sz="quarter" idx="10"/>
          </p:nvPr>
        </p:nvSpPr>
        <p:spPr>
          <a:xfrm>
            <a:off x="1671638" y="1923318"/>
            <a:ext cx="9572625" cy="3844925"/>
          </a:xfrm>
        </p:spPr>
        <p:txBody>
          <a:bodyPr>
            <a:normAutofit/>
          </a:bodyPr>
          <a:lstStyle/>
          <a:p>
            <a:pPr algn="r">
              <a:lnSpc>
                <a:spcPct val="100000"/>
              </a:lnSpc>
            </a:pPr>
            <a:r>
              <a:rPr lang="he-IL" b="1" dirty="0" smtClean="0"/>
              <a:t>נלמד להפיק מידע על שוקולד מתוך טקסטים חזותיים:</a:t>
            </a:r>
          </a:p>
          <a:p>
            <a:pPr marL="571500" indent="-571500" algn="r">
              <a:lnSpc>
                <a:spcPct val="100000"/>
              </a:lnSpc>
              <a:buClr>
                <a:schemeClr val="accent2">
                  <a:lumMod val="75000"/>
                </a:schemeClr>
              </a:buClr>
              <a:buFont typeface="Wingdings" panose="05000000000000000000" pitchFamily="2" charset="2"/>
              <a:buChar char="ü"/>
            </a:pPr>
            <a:r>
              <a:rPr lang="he-IL" b="1" dirty="0" smtClean="0"/>
              <a:t>תמונה</a:t>
            </a:r>
          </a:p>
          <a:p>
            <a:pPr marL="571500" indent="-571500" algn="r">
              <a:lnSpc>
                <a:spcPct val="100000"/>
              </a:lnSpc>
              <a:buClr>
                <a:schemeClr val="accent2">
                  <a:lumMod val="75000"/>
                </a:schemeClr>
              </a:buClr>
              <a:buFont typeface="Wingdings" panose="05000000000000000000" pitchFamily="2" charset="2"/>
              <a:buChar char="ü"/>
            </a:pPr>
            <a:r>
              <a:rPr lang="he-IL" b="1" dirty="0" smtClean="0"/>
              <a:t>איור</a:t>
            </a:r>
          </a:p>
          <a:p>
            <a:pPr marL="571500" indent="-571500" algn="r">
              <a:lnSpc>
                <a:spcPct val="100000"/>
              </a:lnSpc>
              <a:buClr>
                <a:schemeClr val="accent2">
                  <a:lumMod val="75000"/>
                </a:schemeClr>
              </a:buClr>
              <a:buFont typeface="Wingdings" panose="05000000000000000000" pitchFamily="2" charset="2"/>
              <a:buChar char="ü"/>
            </a:pPr>
            <a:r>
              <a:rPr lang="he-IL" b="1" dirty="0" smtClean="0"/>
              <a:t>מפה</a:t>
            </a:r>
          </a:p>
          <a:p>
            <a:pPr marL="571500" indent="-571500" algn="r">
              <a:lnSpc>
                <a:spcPct val="100000"/>
              </a:lnSpc>
              <a:buClr>
                <a:schemeClr val="accent2">
                  <a:lumMod val="75000"/>
                </a:schemeClr>
              </a:buClr>
              <a:buFont typeface="Wingdings" panose="05000000000000000000" pitchFamily="2" charset="2"/>
              <a:buChar char="ü"/>
            </a:pPr>
            <a:r>
              <a:rPr lang="he-IL" b="1" dirty="0" smtClean="0"/>
              <a:t>דיאגרמה</a:t>
            </a:r>
          </a:p>
        </p:txBody>
      </p:sp>
    </p:spTree>
    <p:extLst>
      <p:ext uri="{BB962C8B-B14F-4D97-AF65-F5344CB8AC3E}">
        <p14:creationId xmlns:p14="http://schemas.microsoft.com/office/powerpoint/2010/main" val="3267655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מה אנחנו כבר יודעים?</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2" name="תמונה 1"/>
          <p:cNvPicPr>
            <a:picLocks noChangeAspect="1"/>
          </p:cNvPicPr>
          <p:nvPr/>
        </p:nvPicPr>
        <p:blipFill>
          <a:blip r:embed="rId4"/>
          <a:stretch>
            <a:fillRect/>
          </a:stretch>
        </p:blipFill>
        <p:spPr>
          <a:xfrm>
            <a:off x="8482249" y="3676882"/>
            <a:ext cx="3551420" cy="2583258"/>
          </a:xfrm>
          <a:prstGeom prst="rect">
            <a:avLst/>
          </a:prstGeom>
        </p:spPr>
      </p:pic>
      <p:pic>
        <p:nvPicPr>
          <p:cNvPr id="3" name="תמונה 2"/>
          <p:cNvPicPr>
            <a:picLocks noChangeAspect="1"/>
          </p:cNvPicPr>
          <p:nvPr/>
        </p:nvPicPr>
        <p:blipFill rotWithShape="1">
          <a:blip r:embed="rId5"/>
          <a:srcRect l="13397" t="22775" r="17036" b="21926"/>
          <a:stretch/>
        </p:blipFill>
        <p:spPr>
          <a:xfrm>
            <a:off x="5188270" y="1717797"/>
            <a:ext cx="3024554" cy="3918171"/>
          </a:xfrm>
          <a:prstGeom prst="rect">
            <a:avLst/>
          </a:prstGeom>
        </p:spPr>
      </p:pic>
      <p:pic>
        <p:nvPicPr>
          <p:cNvPr id="4" name="תמונה 3"/>
          <p:cNvPicPr>
            <a:picLocks noChangeAspect="1"/>
          </p:cNvPicPr>
          <p:nvPr/>
        </p:nvPicPr>
        <p:blipFill>
          <a:blip r:embed="rId6"/>
          <a:stretch>
            <a:fillRect/>
          </a:stretch>
        </p:blipFill>
        <p:spPr>
          <a:xfrm>
            <a:off x="358478" y="2972341"/>
            <a:ext cx="4560367" cy="3020695"/>
          </a:xfrm>
          <a:prstGeom prst="rect">
            <a:avLst/>
          </a:prstGeom>
        </p:spPr>
      </p:pic>
    </p:spTree>
    <p:extLst>
      <p:ext uri="{BB962C8B-B14F-4D97-AF65-F5344CB8AC3E}">
        <p14:creationId xmlns:p14="http://schemas.microsoft.com/office/powerpoint/2010/main" val="221199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עכשיו לומדים</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290638" y="3163888"/>
            <a:ext cx="9572625" cy="3844925"/>
          </a:xfrm>
        </p:spPr>
        <p:txBody>
          <a:bodyPr/>
          <a:lstStyle/>
          <a:p>
            <a:r>
              <a:rPr lang="he-IL" sz="7200" b="1" dirty="0" smtClean="0">
                <a:solidFill>
                  <a:schemeClr val="accent2">
                    <a:lumMod val="75000"/>
                  </a:schemeClr>
                </a:solidFill>
              </a:rPr>
              <a:t>הטקסט</a:t>
            </a:r>
            <a:r>
              <a:rPr lang="he-IL" sz="7200" b="1" dirty="0" smtClean="0"/>
              <a:t> </a:t>
            </a:r>
            <a:r>
              <a:rPr lang="he-IL" sz="7200" b="1" dirty="0" smtClean="0">
                <a:solidFill>
                  <a:schemeClr val="accent1">
                    <a:lumMod val="75000"/>
                  </a:schemeClr>
                </a:solidFill>
              </a:rPr>
              <a:t>החזותי </a:t>
            </a:r>
            <a:r>
              <a:rPr lang="he-IL" b="1" dirty="0"/>
              <a:t/>
            </a:r>
            <a:br>
              <a:rPr lang="he-IL" b="1" dirty="0"/>
            </a:br>
            <a:endParaRPr lang="he-IL"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Tree>
    <p:extLst>
      <p:ext uri="{BB962C8B-B14F-4D97-AF65-F5344CB8AC3E}">
        <p14:creationId xmlns:p14="http://schemas.microsoft.com/office/powerpoint/2010/main" val="288650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היצגים גרפיים בטקסט חזותי</a:t>
            </a:r>
            <a:endParaRPr lang="he-IL" dirty="0"/>
          </a:p>
        </p:txBody>
      </p:sp>
      <p:sp>
        <p:nvSpPr>
          <p:cNvPr id="5" name="TextBox 4"/>
          <p:cNvSpPr txBox="1"/>
          <p:nvPr/>
        </p:nvSpPr>
        <p:spPr>
          <a:xfrm>
            <a:off x="508167" y="2595250"/>
            <a:ext cx="3727939" cy="2062103"/>
          </a:xfrm>
          <a:prstGeom prst="rect">
            <a:avLst/>
          </a:prstGeom>
          <a:noFill/>
        </p:spPr>
        <p:txBody>
          <a:bodyPr wrap="square" rtlCol="1">
            <a:spAutoFit/>
          </a:bodyPr>
          <a:lstStyle/>
          <a:p>
            <a:pPr algn="ctr"/>
            <a:r>
              <a:rPr lang="he-IL" sz="3200" b="1" dirty="0" err="1" smtClean="0">
                <a:solidFill>
                  <a:schemeClr val="accent1">
                    <a:lumMod val="75000"/>
                  </a:schemeClr>
                </a:solidFill>
              </a:rPr>
              <a:t>אינפו</a:t>
            </a:r>
            <a:r>
              <a:rPr lang="he-IL" sz="3200" b="1" dirty="0" err="1" smtClean="0">
                <a:solidFill>
                  <a:schemeClr val="accent2">
                    <a:lumMod val="75000"/>
                  </a:schemeClr>
                </a:solidFill>
              </a:rPr>
              <a:t>גרפיקה</a:t>
            </a:r>
            <a:r>
              <a:rPr lang="he-IL" sz="3200" dirty="0" smtClean="0"/>
              <a:t> -  </a:t>
            </a:r>
          </a:p>
          <a:p>
            <a:pPr algn="ctr"/>
            <a:r>
              <a:rPr lang="he-IL" sz="3200" dirty="0" smtClean="0"/>
              <a:t>טקסט חזותי</a:t>
            </a:r>
          </a:p>
          <a:p>
            <a:pPr algn="ctr"/>
            <a:r>
              <a:rPr lang="he-IL" sz="3200" b="1" dirty="0" smtClean="0">
                <a:solidFill>
                  <a:schemeClr val="accent1">
                    <a:lumMod val="75000"/>
                  </a:schemeClr>
                </a:solidFill>
              </a:rPr>
              <a:t>אינפו = מידע</a:t>
            </a:r>
          </a:p>
          <a:p>
            <a:pPr algn="ctr"/>
            <a:r>
              <a:rPr lang="he-IL" sz="3200" b="1" dirty="0" smtClean="0">
                <a:solidFill>
                  <a:schemeClr val="accent2">
                    <a:lumMod val="75000"/>
                  </a:schemeClr>
                </a:solidFill>
              </a:rPr>
              <a:t>גרפיקה = רישום, צי</a:t>
            </a:r>
            <a:r>
              <a:rPr lang="he-IL" sz="3200" dirty="0" smtClean="0">
                <a:solidFill>
                  <a:schemeClr val="accent2">
                    <a:lumMod val="75000"/>
                  </a:schemeClr>
                </a:solidFill>
              </a:rPr>
              <a:t>ור</a:t>
            </a:r>
            <a:endParaRPr lang="he-IL" sz="3200" dirty="0">
              <a:solidFill>
                <a:schemeClr val="accent2">
                  <a:lumMod val="75000"/>
                </a:schemeClr>
              </a:solidFill>
            </a:endParaRPr>
          </a:p>
        </p:txBody>
      </p:sp>
      <p:pic>
        <p:nvPicPr>
          <p:cNvPr id="6" name="תמונה 5"/>
          <p:cNvPicPr>
            <a:picLocks noChangeAspect="1"/>
          </p:cNvPicPr>
          <p:nvPr/>
        </p:nvPicPr>
        <p:blipFill>
          <a:blip r:embed="rId3"/>
          <a:stretch>
            <a:fillRect/>
          </a:stretch>
        </p:blipFill>
        <p:spPr>
          <a:xfrm>
            <a:off x="4667990" y="1717749"/>
            <a:ext cx="6144389" cy="50279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943565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3169</TotalTime>
  <Words>2232</Words>
  <Application>Microsoft Office PowerPoint</Application>
  <PresentationFormat>מסך רחב</PresentationFormat>
  <Paragraphs>291</Paragraphs>
  <Slides>25</Slides>
  <Notes>24</Notes>
  <HiddenSlides>0</HiddenSlides>
  <MMClips>9</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25</vt:i4>
      </vt:variant>
    </vt:vector>
  </HeadingPairs>
  <TitlesOfParts>
    <vt:vector size="31" baseType="lpstr">
      <vt:lpstr>Alef</vt:lpstr>
      <vt:lpstr>Arial</vt:lpstr>
      <vt:lpstr>Calibri</vt:lpstr>
      <vt:lpstr>Open Sans</vt:lpstr>
      <vt:lpstr>Wingdings</vt:lpstr>
      <vt:lpstr>Office Theme</vt:lpstr>
      <vt:lpstr>מצגת של PowerPoint‏</vt:lpstr>
      <vt:lpstr>לפני שמתחילים, מתאווררים</vt:lpstr>
      <vt:lpstr>מה להביא לשיעור?</vt:lpstr>
      <vt:lpstr>מתחילים</vt:lpstr>
      <vt:lpstr>מתחילים</vt:lpstr>
      <vt:lpstr>מה נלמד היום?</vt:lpstr>
      <vt:lpstr>מה אנחנו כבר יודעים?</vt:lpstr>
      <vt:lpstr>עכשיו לומדים</vt:lpstr>
      <vt:lpstr>היצגים גרפיים בטקסט חזותי</vt:lpstr>
      <vt:lpstr>היצגים גרפיים בטקסט חזותי</vt:lpstr>
      <vt:lpstr>תרגיל</vt:lpstr>
      <vt:lpstr>ענו לאיזה היצג מתאימה כל כותרת</vt:lpstr>
      <vt:lpstr>פתרון</vt:lpstr>
      <vt:lpstr>המשך תרגול – איתור מידע</vt:lpstr>
      <vt:lpstr>המשך תרגול – איתור מידע</vt:lpstr>
      <vt:lpstr>חידון</vt:lpstr>
      <vt:lpstr>לאיזה חלק של העץ שייך תרמיל הקקאו?</vt:lpstr>
      <vt:lpstr>לאיזה חלק של העץ שייך תרמיל הקקאו?</vt:lpstr>
      <vt:lpstr>באיזה סוג של שוקולד יש כמות הסוכר הגבוהה ביותר?</vt:lpstr>
      <vt:lpstr>באיזה סוג של שוקולד יש כמות הסוכר הגבוהה ביותר?</vt:lpstr>
      <vt:lpstr>מהם המרכיבים היסודיים של שוקולד החלב?</vt:lpstr>
      <vt:lpstr>מהם מרכיבי שוקולד החלב הבסיסיים?</vt:lpstr>
      <vt:lpstr>מסיימים ומסכמים</vt:lpstr>
      <vt:lpstr>ממשיכים לתרגל</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shira</cp:lastModifiedBy>
  <cp:revision>283</cp:revision>
  <dcterms:created xsi:type="dcterms:W3CDTF">2020-03-11T07:11:19Z</dcterms:created>
  <dcterms:modified xsi:type="dcterms:W3CDTF">2021-08-19T16:23:15Z</dcterms:modified>
</cp:coreProperties>
</file>