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18" r:id="rId2"/>
    <p:sldId id="268" r:id="rId3"/>
    <p:sldId id="299" r:id="rId4"/>
    <p:sldId id="324" r:id="rId5"/>
    <p:sldId id="319" r:id="rId6"/>
    <p:sldId id="303" r:id="rId7"/>
    <p:sldId id="288" r:id="rId8"/>
    <p:sldId id="320" r:id="rId9"/>
    <p:sldId id="339" r:id="rId10"/>
    <p:sldId id="335" r:id="rId11"/>
    <p:sldId id="340" r:id="rId12"/>
    <p:sldId id="345" r:id="rId13"/>
    <p:sldId id="325" r:id="rId14"/>
    <p:sldId id="341" r:id="rId15"/>
    <p:sldId id="346" r:id="rId16"/>
    <p:sldId id="322" r:id="rId17"/>
    <p:sldId id="347" r:id="rId18"/>
    <p:sldId id="348" r:id="rId19"/>
    <p:sldId id="349" r:id="rId20"/>
    <p:sldId id="350" r:id="rId21"/>
    <p:sldId id="333" r:id="rId22"/>
    <p:sldId id="334" r:id="rId23"/>
    <p:sldId id="351" r:id="rId24"/>
    <p:sldId id="352" r:id="rId25"/>
    <p:sldId id="327" r:id="rId26"/>
    <p:sldId id="337" r:id="rId27"/>
    <p:sldId id="328" r:id="rId28"/>
    <p:sldId id="336" r:id="rId29"/>
    <p:sldId id="338" r:id="rId30"/>
    <p:sldId id="330" r:id="rId31"/>
    <p:sldId id="298" r:id="rId32"/>
    <p:sldId id="317" r:id="rId33"/>
    <p:sldId id="331" r:id="rId34"/>
    <p:sldId id="287" r:id="rId35"/>
  </p:sldIdLst>
  <p:sldSz cx="12192000" cy="6858000"/>
  <p:notesSz cx="6858000" cy="9144000"/>
  <p:custDataLst>
    <p:tags r:id="rId37"/>
  </p:custData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DA65"/>
    <a:srgbClr val="4285E3"/>
    <a:srgbClr val="EBEBEB"/>
    <a:srgbClr val="FFFFFF"/>
    <a:srgbClr val="F2F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2190" autoAdjust="0"/>
  </p:normalViewPr>
  <p:slideViewPr>
    <p:cSldViewPr snapToGrid="0" snapToObjects="1" showGuides="1">
      <p:cViewPr varScale="1">
        <p:scale>
          <a:sx n="56" d="100"/>
          <a:sy n="56" d="100"/>
        </p:scale>
        <p:origin x="1200" y="78"/>
      </p:cViewPr>
      <p:guideLst>
        <p:guide orient="horz" pos="2024"/>
        <p:guide pos="386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p:scale>
          <a:sx n="100" d="100"/>
          <a:sy n="100" d="100"/>
        </p:scale>
        <p:origin x="-1890" y="23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B0428-3D81-B14A-B943-4C2208D448E3}" type="datetimeFigureOut">
              <a:rPr lang="x-none" smtClean="0"/>
              <a:t>19/08/2021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965BA-DA3B-EB42-8F73-FDBE27A0A657}" type="slidenum">
              <a:rPr lang="x-none" smtClean="0"/>
              <a:t>‹#›</a:t>
            </a:fld>
            <a:endParaRPr lang="x-none"/>
          </a:p>
        </p:txBody>
      </p:sp>
    </p:spTree>
    <p:extLst>
      <p:ext uri="{BB962C8B-B14F-4D97-AF65-F5344CB8AC3E}">
        <p14:creationId xmlns:p14="http://schemas.microsoft.com/office/powerpoint/2010/main" val="187569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cs typeface="Calibri" panose="020F0502020204030204" pitchFamily="34" charset="0"/>
              </a:rPr>
              <a:t>שלום ילדות, מה שלומכן היום?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cs typeface="Calibri" panose="020F0502020204030204" pitchFamily="34" charset="0"/>
              </a:rPr>
              <a:t>מדברת</a:t>
            </a:r>
            <a:r>
              <a:rPr lang="he-IL" baseline="0" dirty="0">
                <a:cs typeface="Calibri" panose="020F0502020204030204" pitchFamily="34" charset="0"/>
              </a:rPr>
              <a:t> המורה יהודית , מורה לעברית מירושלים.</a:t>
            </a:r>
            <a:endParaRPr lang="he-IL" dirty="0">
              <a:cs typeface="Calibri" panose="020F0502020204030204" pitchFamily="34" charset="0"/>
            </a:endParaRPr>
          </a:p>
          <a:p>
            <a:pPr marL="0" lvl="0" indent="0" algn="r" rtl="1">
              <a:spcBef>
                <a:spcPts val="0"/>
              </a:spcBef>
              <a:spcAft>
                <a:spcPts val="0"/>
              </a:spcAft>
              <a:buNone/>
            </a:pPr>
            <a:endParaRPr dirty="0"/>
          </a:p>
        </p:txBody>
      </p:sp>
      <p:sp>
        <p:nvSpPr>
          <p:cNvPr id="236" name="Google Shape;2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a:t>
            </a:fld>
            <a:endParaRPr/>
          </a:p>
        </p:txBody>
      </p:sp>
    </p:spTree>
    <p:extLst>
      <p:ext uri="{BB962C8B-B14F-4D97-AF65-F5344CB8AC3E}">
        <p14:creationId xmlns:p14="http://schemas.microsoft.com/office/powerpoint/2010/main" val="193835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2 דקות</a:t>
            </a:r>
          </a:p>
          <a:p>
            <a:pPr marL="0" lvl="0" indent="0" algn="r" rtl="1">
              <a:lnSpc>
                <a:spcPct val="115000"/>
              </a:lnSpc>
              <a:spcBef>
                <a:spcPts val="1200"/>
              </a:spcBef>
              <a:spcAft>
                <a:spcPts val="0"/>
              </a:spcAft>
              <a:buNone/>
            </a:pPr>
            <a:endParaRPr lang="he-IL" dirty="0">
              <a:cs typeface="Calibri" panose="020F0502020204030204" pitchFamily="34" charset="0"/>
            </a:endParaRPr>
          </a:p>
          <a:p>
            <a:pPr marL="0" lvl="0" indent="0" algn="r" rtl="1">
              <a:lnSpc>
                <a:spcPct val="115000"/>
              </a:lnSpc>
              <a:spcBef>
                <a:spcPts val="1200"/>
              </a:spcBef>
              <a:spcAft>
                <a:spcPts val="0"/>
              </a:spcAft>
              <a:buNone/>
            </a:pPr>
            <a:r>
              <a:rPr lang="he-IL" dirty="0">
                <a:cs typeface="Calibri" panose="020F0502020204030204" pitchFamily="34" charset="0"/>
              </a:rPr>
              <a:t>המשך הקראת החלק השני של הסיפור</a:t>
            </a:r>
          </a:p>
          <a:p>
            <a:pPr marL="0" lvl="0" indent="0" algn="r" rtl="1">
              <a:lnSpc>
                <a:spcPct val="115000"/>
              </a:lnSpc>
              <a:spcBef>
                <a:spcPts val="1200"/>
              </a:spcBef>
              <a:spcAft>
                <a:spcPts val="0"/>
              </a:spcAft>
              <a:buNone/>
            </a:pPr>
            <a:r>
              <a:rPr lang="he-IL" dirty="0">
                <a:cs typeface="Calibri" panose="020F0502020204030204" pitchFamily="34" charset="0"/>
              </a:rPr>
              <a:t>תלמידים</a:t>
            </a:r>
            <a:r>
              <a:rPr lang="he-IL" baseline="0" dirty="0">
                <a:cs typeface="Calibri" panose="020F0502020204030204" pitchFamily="34" charset="0"/>
              </a:rPr>
              <a:t> יקרים, מה דעתך על הסיפור?</a:t>
            </a:r>
          </a:p>
          <a:p>
            <a:pPr marL="0" lvl="0" indent="0" algn="r" rtl="1">
              <a:lnSpc>
                <a:spcPct val="115000"/>
              </a:lnSpc>
              <a:spcBef>
                <a:spcPts val="1200"/>
              </a:spcBef>
              <a:spcAft>
                <a:spcPts val="0"/>
              </a:spcAft>
              <a:buNone/>
            </a:pPr>
            <a:r>
              <a:rPr lang="he-IL" baseline="0" dirty="0">
                <a:cs typeface="Calibri" panose="020F0502020204030204" pitchFamily="34" charset="0"/>
              </a:rPr>
              <a:t>מעניין אותי מה אתם חושבים ומרגישים בעקבות הסיפור הזה.</a:t>
            </a:r>
          </a:p>
          <a:p>
            <a:pPr marL="0" lvl="0" indent="0" algn="r" rtl="1">
              <a:lnSpc>
                <a:spcPct val="115000"/>
              </a:lnSpc>
              <a:spcBef>
                <a:spcPts val="1200"/>
              </a:spcBef>
              <a:spcAft>
                <a:spcPts val="0"/>
              </a:spcAft>
              <a:buNone/>
            </a:pPr>
            <a:r>
              <a:rPr lang="he-IL" baseline="0" dirty="0">
                <a:cs typeface="Calibri" panose="020F0502020204030204" pitchFamily="34" charset="0"/>
              </a:rPr>
              <a:t>המתנה 15 שניות...</a:t>
            </a:r>
            <a:endParaRPr lang="en-US" dirty="0"/>
          </a:p>
          <a:p>
            <a:pPr marL="0" lvl="0" indent="0" algn="r" rtl="1">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10</a:t>
            </a:fld>
            <a:endParaRPr lang="x-none"/>
          </a:p>
        </p:txBody>
      </p:sp>
    </p:spTree>
    <p:extLst>
      <p:ext uri="{BB962C8B-B14F-4D97-AF65-F5344CB8AC3E}">
        <p14:creationId xmlns:p14="http://schemas.microsoft.com/office/powerpoint/2010/main" val="337906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2 דקות</a:t>
            </a:r>
          </a:p>
          <a:p>
            <a:pPr marL="0" lvl="0" indent="0" algn="r" rtl="1">
              <a:lnSpc>
                <a:spcPct val="115000"/>
              </a:lnSpc>
              <a:spcBef>
                <a:spcPts val="1200"/>
              </a:spcBef>
              <a:spcAft>
                <a:spcPts val="0"/>
              </a:spcAft>
              <a:buNone/>
            </a:pPr>
            <a:endParaRPr lang="he-IL" dirty="0">
              <a:cs typeface="Calibri" panose="020F0502020204030204" pitchFamily="34" charset="0"/>
            </a:endParaRPr>
          </a:p>
          <a:p>
            <a:pPr marL="0" lvl="0" indent="0" algn="r" rtl="1">
              <a:lnSpc>
                <a:spcPct val="115000"/>
              </a:lnSpc>
              <a:spcBef>
                <a:spcPts val="1200"/>
              </a:spcBef>
              <a:spcAft>
                <a:spcPts val="0"/>
              </a:spcAft>
              <a:buNone/>
            </a:pPr>
            <a:r>
              <a:rPr lang="he-IL" dirty="0">
                <a:cs typeface="Calibri" panose="020F0502020204030204" pitchFamily="34" charset="0"/>
              </a:rPr>
              <a:t>המשך הקראת החלק השני של הסיפור</a:t>
            </a:r>
          </a:p>
          <a:p>
            <a:pPr marL="0" lvl="0" indent="0" algn="r" rtl="1">
              <a:lnSpc>
                <a:spcPct val="115000"/>
              </a:lnSpc>
              <a:spcBef>
                <a:spcPts val="1200"/>
              </a:spcBef>
              <a:spcAft>
                <a:spcPts val="0"/>
              </a:spcAft>
              <a:buNone/>
            </a:pPr>
            <a:r>
              <a:rPr lang="he-IL" dirty="0">
                <a:cs typeface="Calibri" panose="020F0502020204030204" pitchFamily="34" charset="0"/>
              </a:rPr>
              <a:t>תלמידים</a:t>
            </a:r>
            <a:r>
              <a:rPr lang="he-IL" baseline="0" dirty="0">
                <a:cs typeface="Calibri" panose="020F0502020204030204" pitchFamily="34" charset="0"/>
              </a:rPr>
              <a:t> יקרים, מה דעתך על הסיפור?</a:t>
            </a:r>
          </a:p>
          <a:p>
            <a:pPr marL="0" lvl="0" indent="0" algn="r" rtl="1">
              <a:lnSpc>
                <a:spcPct val="115000"/>
              </a:lnSpc>
              <a:spcBef>
                <a:spcPts val="1200"/>
              </a:spcBef>
              <a:spcAft>
                <a:spcPts val="0"/>
              </a:spcAft>
              <a:buNone/>
            </a:pPr>
            <a:r>
              <a:rPr lang="he-IL" baseline="0" dirty="0">
                <a:cs typeface="Calibri" panose="020F0502020204030204" pitchFamily="34" charset="0"/>
              </a:rPr>
              <a:t>מעניין אותי מה אתם חושבים ומרגישים בעקבות הסיפור הזה.</a:t>
            </a:r>
          </a:p>
          <a:p>
            <a:pPr marL="0" lvl="0" indent="0" algn="r" rtl="1">
              <a:lnSpc>
                <a:spcPct val="115000"/>
              </a:lnSpc>
              <a:spcBef>
                <a:spcPts val="1200"/>
              </a:spcBef>
              <a:spcAft>
                <a:spcPts val="0"/>
              </a:spcAft>
              <a:buNone/>
            </a:pPr>
            <a:r>
              <a:rPr lang="he-IL" baseline="0" dirty="0">
                <a:cs typeface="Calibri" panose="020F0502020204030204" pitchFamily="34" charset="0"/>
              </a:rPr>
              <a:t>המתנה 15 שניות...</a:t>
            </a:r>
            <a:endParaRPr lang="en-US" dirty="0"/>
          </a:p>
          <a:p>
            <a:pPr marL="0" lvl="0" indent="0" algn="r" rtl="1">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11</a:t>
            </a:fld>
            <a:endParaRPr lang="x-none"/>
          </a:p>
        </p:txBody>
      </p:sp>
    </p:spTree>
    <p:extLst>
      <p:ext uri="{BB962C8B-B14F-4D97-AF65-F5344CB8AC3E}">
        <p14:creationId xmlns:p14="http://schemas.microsoft.com/office/powerpoint/2010/main" val="132739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12</a:t>
            </a:fld>
            <a:endParaRPr lang="x-none"/>
          </a:p>
        </p:txBody>
      </p:sp>
    </p:spTree>
    <p:extLst>
      <p:ext uri="{BB962C8B-B14F-4D97-AF65-F5344CB8AC3E}">
        <p14:creationId xmlns:p14="http://schemas.microsoft.com/office/powerpoint/2010/main" val="3429449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13</a:t>
            </a:fld>
            <a:endParaRPr lang="x-none"/>
          </a:p>
        </p:txBody>
      </p:sp>
    </p:spTree>
    <p:extLst>
      <p:ext uri="{BB962C8B-B14F-4D97-AF65-F5344CB8AC3E}">
        <p14:creationId xmlns:p14="http://schemas.microsoft.com/office/powerpoint/2010/main" val="282747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14</a:t>
            </a:fld>
            <a:endParaRPr lang="x-none"/>
          </a:p>
        </p:txBody>
      </p:sp>
    </p:spTree>
    <p:extLst>
      <p:ext uri="{BB962C8B-B14F-4D97-AF65-F5344CB8AC3E}">
        <p14:creationId xmlns:p14="http://schemas.microsoft.com/office/powerpoint/2010/main" val="27415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15</a:t>
            </a:fld>
            <a:endParaRPr lang="x-none"/>
          </a:p>
        </p:txBody>
      </p:sp>
    </p:spTree>
    <p:extLst>
      <p:ext uri="{BB962C8B-B14F-4D97-AF65-F5344CB8AC3E}">
        <p14:creationId xmlns:p14="http://schemas.microsoft.com/office/powerpoint/2010/main" val="283341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2 דקות</a:t>
            </a:r>
          </a:p>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0" dirty="0">
                <a:cs typeface="Calibri" panose="020F0502020204030204" pitchFamily="34" charset="0"/>
              </a:rPr>
              <a:t>בואו ננסה להשלים את הטבלה ולארגן את הידע שאפשר לדלות מהסיפור, מהרובד הגלוי שלו.</a:t>
            </a:r>
          </a:p>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0" dirty="0">
                <a:cs typeface="Calibri" panose="020F0502020204030204" pitchFamily="34" charset="0"/>
              </a:rPr>
              <a:t>הכינה טבלה כזו במחברת והשלימו את הפרטים לפי הסיפור.</a:t>
            </a:r>
          </a:p>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0" dirty="0">
                <a:cs typeface="Calibri" panose="020F0502020204030204" pitchFamily="34" charset="0"/>
              </a:rPr>
              <a:t>אחרי שתסיימו</a:t>
            </a:r>
            <a:r>
              <a:rPr lang="he-IL" sz="1200" b="0" baseline="0" dirty="0">
                <a:cs typeface="Calibri" panose="020F0502020204030204" pitchFamily="34" charset="0"/>
              </a:rPr>
              <a:t> להעתיק את הטבלה הריקה, אציג בפניכם שוב את הסיפור כדי שתוכלו למצוא בו את המידע הגלוי להשלמת הטבלה.</a:t>
            </a:r>
          </a:p>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0" baseline="0" dirty="0">
                <a:cs typeface="Calibri" panose="020F0502020204030204" pitchFamily="34" charset="0"/>
              </a:rPr>
              <a:t>יש לכם דקה להכנת הטבלה, ועוד 2 דקות להשלמת הטבלה.</a:t>
            </a:r>
            <a:endParaRPr lang="he-IL" sz="1200" b="0" dirty="0">
              <a:cs typeface="Calibri" panose="020F0502020204030204" pitchFamily="34" charset="0"/>
            </a:endParaRPr>
          </a:p>
          <a:p>
            <a:pPr marL="0" marR="0" lvl="0" indent="0" algn="r" defTabSz="914400" rtl="0" eaLnBrk="1" fontAlgn="auto" latinLnBrk="0" hangingPunct="1">
              <a:lnSpc>
                <a:spcPct val="115000"/>
              </a:lnSpc>
              <a:spcBef>
                <a:spcPts val="1200"/>
              </a:spcBef>
              <a:spcAft>
                <a:spcPts val="0"/>
              </a:spcAft>
              <a:buClrTx/>
              <a:buSzTx/>
              <a:buFontTx/>
              <a:buNone/>
              <a:tabLst/>
              <a:defRPr/>
            </a:pPr>
            <a:endParaRPr lang="he-IL" sz="1200" b="1" dirty="0">
              <a:cs typeface="Calibri" panose="020F0502020204030204" pitchFamily="34" charset="0"/>
            </a:endParaRPr>
          </a:p>
          <a:p>
            <a:pPr marL="0" lvl="0" indent="0" algn="l" rtl="0">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16</a:t>
            </a:fld>
            <a:endParaRPr lang="x-none"/>
          </a:p>
        </p:txBody>
      </p:sp>
    </p:spTree>
    <p:extLst>
      <p:ext uri="{BB962C8B-B14F-4D97-AF65-F5344CB8AC3E}">
        <p14:creationId xmlns:p14="http://schemas.microsoft.com/office/powerpoint/2010/main" val="90232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17</a:t>
            </a:fld>
            <a:endParaRPr lang="x-none"/>
          </a:p>
        </p:txBody>
      </p:sp>
    </p:spTree>
    <p:extLst>
      <p:ext uri="{BB962C8B-B14F-4D97-AF65-F5344CB8AC3E}">
        <p14:creationId xmlns:p14="http://schemas.microsoft.com/office/powerpoint/2010/main" val="123278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18</a:t>
            </a:fld>
            <a:endParaRPr lang="x-none"/>
          </a:p>
        </p:txBody>
      </p:sp>
    </p:spTree>
    <p:extLst>
      <p:ext uri="{BB962C8B-B14F-4D97-AF65-F5344CB8AC3E}">
        <p14:creationId xmlns:p14="http://schemas.microsoft.com/office/powerpoint/2010/main" val="3928388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19</a:t>
            </a:fld>
            <a:endParaRPr lang="x-none"/>
          </a:p>
        </p:txBody>
      </p:sp>
    </p:spTree>
    <p:extLst>
      <p:ext uri="{BB962C8B-B14F-4D97-AF65-F5344CB8AC3E}">
        <p14:creationId xmlns:p14="http://schemas.microsoft.com/office/powerpoint/2010/main" val="1984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1" dirty="0">
                <a:solidFill>
                  <a:schemeClr val="tx1"/>
                </a:solidFill>
                <a:latin typeface="+mn-lt"/>
                <a:ea typeface="+mn-ea"/>
                <a:cs typeface="Calibri" panose="020F0502020204030204" pitchFamily="34" charset="0"/>
                <a:sym typeface="Alef"/>
              </a:rPr>
              <a:t>משך השקף : עד</a:t>
            </a:r>
            <a:r>
              <a:rPr lang="he-IL" sz="1200" b="1" baseline="0" dirty="0">
                <a:solidFill>
                  <a:schemeClr val="tx1"/>
                </a:solidFill>
                <a:latin typeface="+mn-lt"/>
                <a:ea typeface="+mn-ea"/>
                <a:cs typeface="Calibri" panose="020F0502020204030204" pitchFamily="34" charset="0"/>
                <a:sym typeface="Alef"/>
              </a:rPr>
              <a:t> 1 דקה</a:t>
            </a:r>
          </a:p>
          <a:p>
            <a:pPr algn="r" rtl="1"/>
            <a:endParaRPr lang="he-IL" sz="1200" baseline="0" dirty="0">
              <a:solidFill>
                <a:schemeClr val="tx1"/>
              </a:solidFill>
              <a:latin typeface="+mn-lt"/>
              <a:ea typeface="+mn-ea"/>
              <a:cs typeface="Calibri" panose="020F0502020204030204" pitchFamily="34" charset="0"/>
              <a:sym typeface="Alef"/>
            </a:endParaRPr>
          </a:p>
          <a:p>
            <a:pPr algn="r" rtl="1"/>
            <a:r>
              <a:rPr lang="he-IL" sz="1200" dirty="0">
                <a:solidFill>
                  <a:schemeClr val="tx1"/>
                </a:solidFill>
                <a:latin typeface="+mn-lt"/>
                <a:ea typeface="+mn-ea"/>
                <a:cs typeface="Calibri" panose="020F0502020204030204" pitchFamily="34" charset="0"/>
                <a:sym typeface="Alef"/>
              </a:rPr>
              <a:t>אז</a:t>
            </a:r>
            <a:r>
              <a:rPr lang="he-IL" sz="1200" baseline="0" dirty="0">
                <a:solidFill>
                  <a:schemeClr val="tx1"/>
                </a:solidFill>
                <a:latin typeface="+mn-lt"/>
                <a:ea typeface="+mn-ea"/>
                <a:cs typeface="Calibri" panose="020F0502020204030204" pitchFamily="34" charset="0"/>
                <a:sym typeface="Alef"/>
              </a:rPr>
              <a:t> מה נלמד היום?</a:t>
            </a:r>
          </a:p>
          <a:p>
            <a:pPr algn="r" rtl="1"/>
            <a:r>
              <a:rPr lang="he-IL" sz="1200" dirty="0">
                <a:solidFill>
                  <a:schemeClr val="dk1"/>
                </a:solidFill>
                <a:latin typeface="Alef"/>
                <a:ea typeface="Alef"/>
                <a:cs typeface="Calibri" panose="020F0502020204030204" pitchFamily="34" charset="0"/>
                <a:sym typeface="Alef"/>
              </a:rPr>
              <a:t>הקראת השקופית</a:t>
            </a: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a:t>
            </a:fld>
            <a:endParaRPr lang="x-none"/>
          </a:p>
        </p:txBody>
      </p:sp>
    </p:spTree>
    <p:extLst>
      <p:ext uri="{BB962C8B-B14F-4D97-AF65-F5344CB8AC3E}">
        <p14:creationId xmlns:p14="http://schemas.microsoft.com/office/powerpoint/2010/main" val="81433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20</a:t>
            </a:fld>
            <a:endParaRPr lang="x-none"/>
          </a:p>
        </p:txBody>
      </p:sp>
    </p:spTree>
    <p:extLst>
      <p:ext uri="{BB962C8B-B14F-4D97-AF65-F5344CB8AC3E}">
        <p14:creationId xmlns:p14="http://schemas.microsoft.com/office/powerpoint/2010/main" val="305488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2 דקות</a:t>
            </a:r>
            <a:endParaRPr lang="en-BZ" sz="1200" b="1" dirty="0"/>
          </a:p>
          <a:p>
            <a:pPr marL="0" marR="0" lvl="0" indent="0" algn="r" defTabSz="914400" rtl="0" eaLnBrk="1" fontAlgn="auto" latinLnBrk="0" hangingPunct="1">
              <a:lnSpc>
                <a:spcPct val="115000"/>
              </a:lnSpc>
              <a:spcBef>
                <a:spcPts val="1200"/>
              </a:spcBef>
              <a:spcAft>
                <a:spcPts val="0"/>
              </a:spcAft>
              <a:buClrTx/>
              <a:buSzTx/>
              <a:buFontTx/>
              <a:buNone/>
              <a:tabLst/>
              <a:defRPr/>
            </a:pPr>
            <a:endParaRPr lang="he-IL" sz="1200" b="1" dirty="0">
              <a:cs typeface="Calibri" panose="020F0502020204030204" pitchFamily="34" charset="0"/>
            </a:endParaRPr>
          </a:p>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0" dirty="0">
                <a:cs typeface="Calibri" panose="020F0502020204030204" pitchFamily="34" charset="0"/>
              </a:rPr>
              <a:t>הנה</a:t>
            </a:r>
            <a:r>
              <a:rPr lang="he-IL" sz="1200" b="0" baseline="0" dirty="0">
                <a:cs typeface="Calibri" panose="020F0502020204030204" pitchFamily="34" charset="0"/>
              </a:rPr>
              <a:t> התשובות הנכונות </a:t>
            </a:r>
            <a:endParaRPr lang="en-BZ" sz="1200" b="0" baseline="0" dirty="0"/>
          </a:p>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0" baseline="0" dirty="0">
                <a:cs typeface="Calibri" panose="020F0502020204030204" pitchFamily="34" charset="0"/>
              </a:rPr>
              <a:t>הקראת השקופית</a:t>
            </a:r>
            <a:endParaRPr lang="en-BZ" sz="1200" b="0" baseline="0" dirty="0"/>
          </a:p>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0" baseline="0" dirty="0">
                <a:cs typeface="Calibri" panose="020F0502020204030204" pitchFamily="34" charset="0"/>
              </a:rPr>
              <a:t>מדוע לדעתכם חשב כל אחד מהעיוורים את מה שהוא חשב? מה הרגיש כל אחד מהם? </a:t>
            </a: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21</a:t>
            </a:fld>
            <a:endParaRPr lang="x-none"/>
          </a:p>
        </p:txBody>
      </p:sp>
    </p:spTree>
    <p:extLst>
      <p:ext uri="{BB962C8B-B14F-4D97-AF65-F5344CB8AC3E}">
        <p14:creationId xmlns:p14="http://schemas.microsoft.com/office/powerpoint/2010/main" val="3869145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2 דקות</a:t>
            </a:r>
            <a:endParaRPr lang="en-BZ" sz="1200" b="1" dirty="0"/>
          </a:p>
          <a:p>
            <a:pPr marL="0" marR="0" lvl="0" indent="0" algn="r" defTabSz="914400" rtl="0" eaLnBrk="1" fontAlgn="auto" latinLnBrk="0" hangingPunct="1">
              <a:lnSpc>
                <a:spcPct val="115000"/>
              </a:lnSpc>
              <a:spcBef>
                <a:spcPts val="1200"/>
              </a:spcBef>
              <a:spcAft>
                <a:spcPts val="0"/>
              </a:spcAft>
              <a:buClrTx/>
              <a:buSzTx/>
              <a:buFontTx/>
              <a:buNone/>
              <a:tabLst/>
              <a:defRPr/>
            </a:pPr>
            <a:endParaRPr lang="en-BZ" sz="1200" b="1" dirty="0"/>
          </a:p>
          <a:p>
            <a:pPr algn="r"/>
            <a:r>
              <a:rPr lang="he-IL" sz="1200" dirty="0">
                <a:cs typeface="Calibri" panose="020F0502020204030204" pitchFamily="34" charset="0"/>
              </a:rPr>
              <a:t>בואו נראה אילו תחושות הם הרגישו העיוורים</a:t>
            </a:r>
            <a:r>
              <a:rPr lang="he-IL" sz="1200" baseline="0" dirty="0">
                <a:cs typeface="Calibri" panose="020F0502020204030204" pitchFamily="34" charset="0"/>
              </a:rPr>
              <a:t> , </a:t>
            </a:r>
            <a:r>
              <a:rPr lang="he-IL" sz="1200" dirty="0">
                <a:cs typeface="Calibri" panose="020F0502020204030204" pitchFamily="34" charset="0"/>
              </a:rPr>
              <a:t>ולפי זה נבין מדוע הם טעו.</a:t>
            </a:r>
          </a:p>
          <a:p>
            <a:pPr algn="r"/>
            <a:r>
              <a:rPr lang="he-IL" sz="1200" dirty="0">
                <a:cs typeface="Calibri" panose="020F0502020204030204" pitchFamily="34" charset="0"/>
              </a:rPr>
              <a:t>האחד – הרגיש משהו רך ומתקמט כעין</a:t>
            </a:r>
            <a:r>
              <a:rPr lang="he-IL" sz="1200" baseline="0" dirty="0">
                <a:cs typeface="Calibri" panose="020F0502020204030204" pitchFamily="34" charset="0"/>
              </a:rPr>
              <a:t> (</a:t>
            </a:r>
            <a:r>
              <a:rPr lang="he-IL" sz="1200" dirty="0">
                <a:cs typeface="Calibri" panose="020F0502020204030204" pitchFamily="34" charset="0"/>
              </a:rPr>
              <a:t>כמו) מטלית,</a:t>
            </a:r>
            <a:r>
              <a:rPr lang="he-IL" sz="1200" baseline="0" dirty="0">
                <a:cs typeface="Calibri" panose="020F0502020204030204" pitchFamily="34" charset="0"/>
              </a:rPr>
              <a:t> ולכן הוא חשב והסיק שזו סחבה או מטלית.</a:t>
            </a:r>
          </a:p>
          <a:p>
            <a:pPr algn="r"/>
            <a:r>
              <a:rPr lang="he-IL" sz="1200" baseline="0" dirty="0">
                <a:cs typeface="Calibri" panose="020F0502020204030204" pitchFamily="34" charset="0"/>
              </a:rPr>
              <a:t>השני – הרגיש משהו גבוה, גבוה ואפילו משופע, ולכן הוא חשב והבין שזה תל, הר</a:t>
            </a:r>
          </a:p>
          <a:p>
            <a:pPr algn="r"/>
            <a:r>
              <a:rPr lang="he-IL" sz="1200" baseline="0" dirty="0">
                <a:cs typeface="Calibri" panose="020F0502020204030204" pitchFamily="34" charset="0"/>
              </a:rPr>
              <a:t>השלישי - הרגיש משהו עבה. המילה "</a:t>
            </a:r>
            <a:r>
              <a:rPr lang="he-IL" sz="1200" b="1" baseline="0" dirty="0">
                <a:cs typeface="Calibri" panose="020F0502020204030204" pitchFamily="34" charset="0"/>
              </a:rPr>
              <a:t>עבות"</a:t>
            </a:r>
            <a:r>
              <a:rPr lang="he-IL" sz="1200" baseline="0" dirty="0">
                <a:cs typeface="Calibri" panose="020F0502020204030204" pitchFamily="34" charset="0"/>
              </a:rPr>
              <a:t> מזכירה את המילה </a:t>
            </a:r>
            <a:r>
              <a:rPr lang="he-IL" sz="1200" b="1" baseline="0" dirty="0">
                <a:cs typeface="Calibri" panose="020F0502020204030204" pitchFamily="34" charset="0"/>
              </a:rPr>
              <a:t>עבה</a:t>
            </a:r>
            <a:r>
              <a:rPr lang="he-IL" sz="1200" baseline="0" dirty="0">
                <a:cs typeface="Calibri" panose="020F0502020204030204" pitchFamily="34" charset="0"/>
              </a:rPr>
              <a:t>, ולכן הוא חשב והחליט שזה חבל.</a:t>
            </a:r>
          </a:p>
          <a:p>
            <a:pPr algn="r"/>
            <a:r>
              <a:rPr lang="he-IL" sz="1200" baseline="0" dirty="0">
                <a:cs typeface="Calibri" panose="020F0502020204030204" pitchFamily="34" charset="0"/>
              </a:rPr>
              <a:t>הרביעי הרגיש תוך כדי מישוש משהו ארוך וכבד, ולכן חשב שהוא נוגע בקורה.</a:t>
            </a:r>
          </a:p>
          <a:p>
            <a:pPr algn="r"/>
            <a:r>
              <a:rPr lang="he-IL" sz="1200" baseline="0" dirty="0">
                <a:cs typeface="Calibri" panose="020F0502020204030204" pitchFamily="34" charset="0"/>
              </a:rPr>
              <a:t>ואילו החמישי נגע בשנהבים שהם שנונים וחדים, ולכן היה בטוח שהוא נוגע בחרב. גם החרב חדה ושנונה.</a:t>
            </a:r>
          </a:p>
          <a:p>
            <a:pPr algn="r"/>
            <a:endParaRPr lang="he-IL" sz="1200" baseline="0" dirty="0">
              <a:cs typeface="Calibri" panose="020F0502020204030204" pitchFamily="34" charset="0"/>
            </a:endParaRPr>
          </a:p>
          <a:p>
            <a:pPr algn="r"/>
            <a:r>
              <a:rPr lang="he-IL" sz="1200" baseline="0" dirty="0">
                <a:cs typeface="Calibri" panose="020F0502020204030204" pitchFamily="34" charset="0"/>
              </a:rPr>
              <a:t>יש היגיון במחשבות ובמסקנות שלהם.</a:t>
            </a:r>
            <a:endParaRPr lang="he-IL" sz="1200" dirty="0">
              <a:cs typeface="Calibri" panose="020F0502020204030204" pitchFamily="34" charset="0"/>
            </a:endParaRPr>
          </a:p>
          <a:p>
            <a:pPr marL="0" marR="0" lvl="0" indent="0" algn="r" defTabSz="914400" rtl="0" eaLnBrk="1" fontAlgn="auto" latinLnBrk="0" hangingPunct="1">
              <a:lnSpc>
                <a:spcPct val="115000"/>
              </a:lnSpc>
              <a:spcBef>
                <a:spcPts val="1200"/>
              </a:spcBef>
              <a:spcAft>
                <a:spcPts val="0"/>
              </a:spcAft>
              <a:buClrTx/>
              <a:buSzTx/>
              <a:buFontTx/>
              <a:buNone/>
              <a:tabLst/>
              <a:defRPr/>
            </a:pPr>
            <a:endParaRPr lang="he-IL" sz="1200" b="1" dirty="0">
              <a:cs typeface="Calibri" panose="020F0502020204030204" pitchFamily="34" charset="0"/>
            </a:endParaRPr>
          </a:p>
          <a:p>
            <a:pPr marL="0" lvl="0" indent="0" algn="l" rtl="0">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22</a:t>
            </a:fld>
            <a:endParaRPr lang="x-none"/>
          </a:p>
        </p:txBody>
      </p:sp>
    </p:spTree>
    <p:extLst>
      <p:ext uri="{BB962C8B-B14F-4D97-AF65-F5344CB8AC3E}">
        <p14:creationId xmlns:p14="http://schemas.microsoft.com/office/powerpoint/2010/main" val="4117573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23</a:t>
            </a:fld>
            <a:endParaRPr lang="x-none"/>
          </a:p>
        </p:txBody>
      </p:sp>
    </p:spTree>
    <p:extLst>
      <p:ext uri="{BB962C8B-B14F-4D97-AF65-F5344CB8AC3E}">
        <p14:creationId xmlns:p14="http://schemas.microsoft.com/office/powerpoint/2010/main" val="943402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r>
              <a:rPr lang="he-IL" dirty="0">
                <a:cs typeface="Calibri" panose="020F0502020204030204" pitchFamily="34" charset="0"/>
              </a:rPr>
              <a:t>בואו</a:t>
            </a:r>
            <a:r>
              <a:rPr lang="he-IL" baseline="0" dirty="0">
                <a:cs typeface="Calibri" panose="020F0502020204030204" pitchFamily="34" charset="0"/>
              </a:rPr>
              <a:t> יחד נעמיק בסיפור , וננסה לגלות בו כל מיני רבדים.</a:t>
            </a:r>
          </a:p>
          <a:p>
            <a:pPr marL="0" lvl="0" indent="0" algn="r" rtl="1">
              <a:lnSpc>
                <a:spcPct val="115000"/>
              </a:lnSpc>
              <a:spcBef>
                <a:spcPts val="1200"/>
              </a:spcBef>
              <a:spcAft>
                <a:spcPts val="0"/>
              </a:spcAft>
              <a:buNone/>
            </a:pPr>
            <a:r>
              <a:rPr lang="he-IL" baseline="0" dirty="0">
                <a:cs typeface="Calibri" panose="020F0502020204030204" pitchFamily="34" charset="0"/>
              </a:rPr>
              <a:t>רבדים גלויים ורבדים סמויים שמסתתרים בתוך היצירה.</a:t>
            </a:r>
          </a:p>
          <a:p>
            <a:pPr marL="0" lvl="0" indent="0" algn="r" rtl="1">
              <a:lnSpc>
                <a:spcPct val="115000"/>
              </a:lnSpc>
              <a:spcBef>
                <a:spcPts val="1200"/>
              </a:spcBef>
              <a:spcAft>
                <a:spcPts val="0"/>
              </a:spcAft>
              <a:buNone/>
            </a:pPr>
            <a:r>
              <a:rPr lang="he-IL" baseline="0" dirty="0">
                <a:cs typeface="Calibri" panose="020F0502020204030204" pitchFamily="34" charset="0"/>
              </a:rPr>
              <a:t>אנחנו יודעים ש"רבץ לפניהם בדרך פיל גדול מאד". אנחנו כקוראים יודעים זאת כי המחבר סיפר בראשית הסיפור את העובדה הזו.</a:t>
            </a:r>
          </a:p>
          <a:p>
            <a:pPr marL="0" lvl="0" indent="0" algn="r" rtl="1">
              <a:lnSpc>
                <a:spcPct val="115000"/>
              </a:lnSpc>
              <a:spcBef>
                <a:spcPts val="1200"/>
              </a:spcBef>
              <a:spcAft>
                <a:spcPts val="0"/>
              </a:spcAft>
              <a:buNone/>
            </a:pPr>
            <a:r>
              <a:rPr lang="he-IL" baseline="0" dirty="0">
                <a:cs typeface="Calibri" panose="020F0502020204030204" pitchFamily="34" charset="0"/>
              </a:rPr>
              <a:t>האם גם חמשת העיוורים ידעו שפיל רבץ לפניהם? לא, נכון מאד</a:t>
            </a:r>
          </a:p>
          <a:p>
            <a:pPr marL="0" lvl="0" indent="0" algn="r" rtl="1">
              <a:lnSpc>
                <a:spcPct val="115000"/>
              </a:lnSpc>
              <a:spcBef>
                <a:spcPts val="1200"/>
              </a:spcBef>
              <a:spcAft>
                <a:spcPts val="0"/>
              </a:spcAft>
              <a:buNone/>
            </a:pPr>
            <a:r>
              <a:rPr lang="he-IL" baseline="0" dirty="0">
                <a:cs typeface="Calibri" panose="020F0502020204030204" pitchFamily="34" charset="0"/>
              </a:rPr>
              <a:t>הם מיששו וגיששו...</a:t>
            </a:r>
          </a:p>
          <a:p>
            <a:pPr marL="0" lvl="0" indent="0" algn="r" rtl="1">
              <a:lnSpc>
                <a:spcPct val="115000"/>
              </a:lnSpc>
              <a:spcBef>
                <a:spcPts val="1200"/>
              </a:spcBef>
              <a:spcAft>
                <a:spcPts val="0"/>
              </a:spcAft>
              <a:buNone/>
            </a:pPr>
            <a:r>
              <a:rPr lang="he-IL" baseline="0" dirty="0">
                <a:cs typeface="Calibri" panose="020F0502020204030204" pitchFamily="34" charset="0"/>
              </a:rPr>
              <a:t>האחד – מישש את האוזן, האם הוא ידע שזו אוזן?</a:t>
            </a:r>
          </a:p>
          <a:p>
            <a:pPr marL="0" lvl="0" indent="0" algn="r" rtl="1">
              <a:lnSpc>
                <a:spcPct val="115000"/>
              </a:lnSpc>
              <a:spcBef>
                <a:spcPts val="1200"/>
              </a:spcBef>
              <a:spcAft>
                <a:spcPts val="0"/>
              </a:spcAft>
              <a:buNone/>
            </a:pPr>
            <a:r>
              <a:rPr lang="he-IL" baseline="0" dirty="0">
                <a:cs typeface="Calibri" panose="020F0502020204030204" pitchFamily="34" charset="0"/>
              </a:rPr>
              <a:t>השני – גישש ומצא את הבטן, האם הוא ידע שזו בטן?</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השלישי – מישש את הזנב.</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הרביעי – מישש את הרגל.</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החמישי – החזיק את השנהבים.</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מה הם ידעו?</a:t>
            </a:r>
          </a:p>
          <a:p>
            <a:pPr marL="0" marR="0" lvl="0" indent="0" algn="r" defTabSz="914400" rtl="1" eaLnBrk="1" fontAlgn="auto" latinLnBrk="0" hangingPunct="1">
              <a:lnSpc>
                <a:spcPct val="115000"/>
              </a:lnSpc>
              <a:spcBef>
                <a:spcPts val="1200"/>
              </a:spcBef>
              <a:spcAft>
                <a:spcPts val="0"/>
              </a:spcAft>
              <a:buClrTx/>
              <a:buSzTx/>
              <a:buFontTx/>
              <a:buNone/>
              <a:tabLst/>
              <a:defRPr/>
            </a:pPr>
            <a:r>
              <a:rPr lang="he-IL" baseline="0" dirty="0">
                <a:cs typeface="Calibri" panose="020F0502020204030204" pitchFamily="34" charset="0"/>
              </a:rPr>
              <a:t>בואו נראה מה הרגיש כל אחד מהעיוורים כאשר נגע במה שמצא? ומה הוא חשב ? ואחר כך נבין מדוע הוא חשב כך?</a:t>
            </a:r>
          </a:p>
          <a:p>
            <a:pPr marL="0" marR="0" lvl="0" indent="0" algn="r" defTabSz="914400" rtl="1" eaLnBrk="1" fontAlgn="auto" latinLnBrk="0" hangingPunct="1">
              <a:lnSpc>
                <a:spcPct val="115000"/>
              </a:lnSpc>
              <a:spcBef>
                <a:spcPts val="1200"/>
              </a:spcBef>
              <a:spcAft>
                <a:spcPts val="0"/>
              </a:spcAft>
              <a:buClrTx/>
              <a:buSzTx/>
              <a:buFontTx/>
              <a:buNone/>
              <a:tabLst/>
              <a:defRPr/>
            </a:pPr>
            <a:endParaRPr lang="he-IL" baseline="0" dirty="0">
              <a:cs typeface="Calibri" panose="020F0502020204030204" pitchFamily="34" charset="0"/>
            </a:endParaRPr>
          </a:p>
          <a:p>
            <a:pPr marL="0" lvl="0" indent="0" algn="r" rtl="1">
              <a:lnSpc>
                <a:spcPct val="115000"/>
              </a:lnSpc>
              <a:spcBef>
                <a:spcPts val="1200"/>
              </a:spcBef>
              <a:spcAft>
                <a:spcPts val="0"/>
              </a:spcAft>
              <a:buNone/>
            </a:pPr>
            <a:endParaRPr lang="he-IL" baseline="0"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24</a:t>
            </a:fld>
            <a:endParaRPr lang="x-none"/>
          </a:p>
        </p:txBody>
      </p:sp>
    </p:spTree>
    <p:extLst>
      <p:ext uri="{BB962C8B-B14F-4D97-AF65-F5344CB8AC3E}">
        <p14:creationId xmlns:p14="http://schemas.microsoft.com/office/powerpoint/2010/main" val="85976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משך השקף: 4 דקות</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dirty="0">
                <a:cs typeface="Calibri" panose="020F0502020204030204" pitchFamily="34" charset="0"/>
              </a:rPr>
              <a:t>הנה</a:t>
            </a:r>
            <a:r>
              <a:rPr lang="he-IL" sz="1200" b="0" baseline="0" dirty="0">
                <a:cs typeface="Calibri" panose="020F0502020204030204" pitchFamily="34" charset="0"/>
              </a:rPr>
              <a:t> המשפטים השלמים.</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baseline="0" dirty="0">
                <a:cs typeface="Calibri" panose="020F0502020204030204" pitchFamily="34" charset="0"/>
              </a:rPr>
              <a:t>המשפטים השלמים מראים לנו את אופן האמירה וסגנון הדיבור של כל אחד מחמשת העיוורים.</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baseline="0" dirty="0">
                <a:cs typeface="Calibri" panose="020F0502020204030204" pitchFamily="34" charset="0"/>
              </a:rPr>
              <a:t>שימו לב גם לסימני הפיסוק. איזה סימן פיסוק מופיע פעמים רבות?</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baseline="0" dirty="0">
                <a:cs typeface="Calibri" panose="020F0502020204030204" pitchFamily="34" charset="0"/>
              </a:rPr>
              <a:t>נכון מאד, סימן הקריאה </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baseline="0" dirty="0">
                <a:cs typeface="Calibri" panose="020F0502020204030204" pitchFamily="34" charset="0"/>
              </a:rPr>
              <a:t>חשבו מדוע? מה תפקידו של סימן הקריאה?</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0" dirty="0">
              <a:cs typeface="Calibri" panose="020F0502020204030204" pitchFamily="34" charset="0"/>
            </a:endParaRPr>
          </a:p>
          <a:p>
            <a:pPr algn="r"/>
            <a:r>
              <a:rPr lang="he-IL" i="1" u="sng" dirty="0">
                <a:solidFill>
                  <a:srgbClr val="FF0000"/>
                </a:solidFill>
                <a:cs typeface="Calibri" panose="020F0502020204030204" pitchFamily="34" charset="0"/>
              </a:rPr>
              <a:t>הקראת</a:t>
            </a:r>
            <a:r>
              <a:rPr lang="he-IL" i="1" u="sng" baseline="0" dirty="0">
                <a:solidFill>
                  <a:srgbClr val="FF0000"/>
                </a:solidFill>
                <a:cs typeface="Calibri" panose="020F0502020204030204" pitchFamily="34" charset="0"/>
              </a:rPr>
              <a:t> המשפטים תוך הטעמה , הדגשה ועצירה </a:t>
            </a:r>
            <a:r>
              <a:rPr lang="he-IL" baseline="0" dirty="0">
                <a:cs typeface="Calibri" panose="020F0502020204030204" pitchFamily="34" charset="0"/>
              </a:rPr>
              <a:t>.</a:t>
            </a:r>
            <a:endParaRPr lang="he-IL" sz="1200" dirty="0">
              <a:cs typeface="Calibri" panose="020F0502020204030204" pitchFamily="34" charset="0"/>
            </a:endParaRPr>
          </a:p>
          <a:p>
            <a:pPr algn="r"/>
            <a:r>
              <a:rPr lang="he-IL" sz="1200" dirty="0">
                <a:cs typeface="Calibri" panose="020F0502020204030204" pitchFamily="34" charset="0"/>
              </a:rPr>
              <a:t>סימן</a:t>
            </a:r>
            <a:r>
              <a:rPr lang="he-IL" sz="1200" baseline="0" dirty="0">
                <a:cs typeface="Calibri" panose="020F0502020204030204" pitchFamily="34" charset="0"/>
              </a:rPr>
              <a:t> הקריאה מסמן לנו להדגיש את המילה שלפניו, לומר אותה מהנגנה תקיפה יותר ולעצור אחריה.</a:t>
            </a:r>
            <a:endParaRPr lang="he-IL" sz="1200" dirty="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baseline="0" dirty="0">
                <a:cs typeface="Calibri" panose="020F0502020204030204" pitchFamily="34" charset="0"/>
              </a:rPr>
              <a:t>כמו"כ משתמשים בסימן הקריאה כשרוצים להביע עובדה מוגמרת שאין עליה ויכוח.</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baseline="0" dirty="0">
                <a:cs typeface="Calibri" panose="020F0502020204030204" pitchFamily="34" charset="0"/>
              </a:rPr>
              <a:t>הם לא דנים ביניהם, לא מנסים להבין יחד...</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dirty="0">
                <a:cs typeface="Calibri" panose="020F0502020204030204" pitchFamily="34" charset="0"/>
              </a:rPr>
              <a:t>עכשיו נתייחס להדרגתיות בתוכן הדברים של כל עיוור.</a:t>
            </a:r>
          </a:p>
          <a:p>
            <a:pPr algn="r"/>
            <a:endParaRPr lang="he-IL" sz="1200" dirty="0">
              <a:cs typeface="Calibri" panose="020F0502020204030204" pitchFamily="34" charset="0"/>
            </a:endParaRPr>
          </a:p>
          <a:p>
            <a:pPr algn="r"/>
            <a:r>
              <a:rPr lang="he-IL" sz="1200" dirty="0">
                <a:cs typeface="Calibri" panose="020F0502020204030204" pitchFamily="34" charset="0"/>
              </a:rPr>
              <a:t>הראשון פונה בפניה של קירבה ואחווה : אחי. ו"מסתפק" בתיאור של גל של סחבות.</a:t>
            </a:r>
          </a:p>
          <a:p>
            <a:pPr algn="r"/>
            <a:r>
              <a:rPr lang="he-IL" sz="1200" dirty="0">
                <a:cs typeface="Calibri" panose="020F0502020204030204" pitchFamily="34" charset="0"/>
              </a:rPr>
              <a:t>השני כבר מציג משהו יותר מורכב: תל גבוה</a:t>
            </a:r>
          </a:p>
          <a:p>
            <a:pPr algn="r"/>
            <a:r>
              <a:rPr lang="he-IL" sz="1200" dirty="0">
                <a:cs typeface="Calibri" panose="020F0502020204030204" pitchFamily="34" charset="0"/>
              </a:rPr>
              <a:t>השלישי כבר מדבר על משהו שמהווה מכשול- חבל עבה</a:t>
            </a:r>
          </a:p>
          <a:p>
            <a:pPr algn="r"/>
            <a:r>
              <a:rPr lang="he-IL" sz="1200" dirty="0">
                <a:cs typeface="Calibri" panose="020F0502020204030204" pitchFamily="34" charset="0"/>
              </a:rPr>
              <a:t>הרביעי מגדיל לתאר את המכשול העומד בפניהם לא חבל אלא קורה עבה,</a:t>
            </a:r>
          </a:p>
          <a:p>
            <a:pPr algn="r"/>
            <a:r>
              <a:rPr lang="he-IL" sz="1200" dirty="0">
                <a:cs typeface="Calibri" panose="020F0502020204030204" pitchFamily="34" charset="0"/>
              </a:rPr>
              <a:t>ואילו החמישי, כבר פונה בתואר שלילי</a:t>
            </a:r>
            <a:r>
              <a:rPr lang="he-IL" sz="1200" baseline="0" dirty="0">
                <a:cs typeface="Calibri" panose="020F0502020204030204" pitchFamily="34" charset="0"/>
              </a:rPr>
              <a:t> "</a:t>
            </a:r>
            <a:r>
              <a:rPr lang="he-IL" sz="1200" dirty="0">
                <a:cs typeface="Calibri" panose="020F0502020204030204" pitchFamily="34" charset="0"/>
              </a:rPr>
              <a:t>שקרנים" ,מבטל את מה שאמרו,</a:t>
            </a:r>
            <a:r>
              <a:rPr lang="he-IL" sz="1200" baseline="0" dirty="0">
                <a:cs typeface="Calibri" panose="020F0502020204030204" pitchFamily="34" charset="0"/>
              </a:rPr>
              <a:t> </a:t>
            </a:r>
            <a:r>
              <a:rPr lang="he-IL" sz="1200" dirty="0">
                <a:cs typeface="Calibri" panose="020F0502020204030204" pitchFamily="34" charset="0"/>
              </a:rPr>
              <a:t>פוסל את דבריהם וקובע קביעה קשה וקיצונית – "חרבות שנונות פגעו</a:t>
            </a:r>
            <a:r>
              <a:rPr lang="he-IL" sz="1200" baseline="0" dirty="0">
                <a:cs typeface="Calibri" panose="020F0502020204030204" pitchFamily="34" charset="0"/>
              </a:rPr>
              <a:t> בנו"</a:t>
            </a:r>
            <a:endParaRPr lang="he-IL" sz="1200" dirty="0">
              <a:cs typeface="Calibri" panose="020F0502020204030204" pitchFamily="34" charset="0"/>
            </a:endParaRPr>
          </a:p>
          <a:p>
            <a:pPr algn="r"/>
            <a:endParaRPr lang="he-IL" sz="1200" dirty="0">
              <a:cs typeface="Calibri" panose="020F0502020204030204" pitchFamily="34" charset="0"/>
            </a:endParaRPr>
          </a:p>
          <a:p>
            <a:pPr algn="r"/>
            <a:r>
              <a:rPr lang="he-IL" sz="1200" dirty="0">
                <a:cs typeface="Calibri" panose="020F0502020204030204" pitchFamily="34" charset="0"/>
              </a:rPr>
              <a:t>למה כל התיאור הזה גורם לכם כקוראים ? מה עושה לכם ההדרגתיות הזו מהתיאור המאופק אל התיאור המפחיד יותר ? הרי אנו יודעים במה הם באמת נתקלו?</a:t>
            </a:r>
          </a:p>
          <a:p>
            <a:pPr algn="r"/>
            <a:endParaRPr lang="he-IL" sz="1200" dirty="0">
              <a:cs typeface="Calibri" panose="020F0502020204030204" pitchFamily="34" charset="0"/>
            </a:endParaRPr>
          </a:p>
          <a:p>
            <a:pPr algn="r"/>
            <a:r>
              <a:rPr lang="he-IL" sz="1200" dirty="0">
                <a:cs typeface="Calibri" panose="020F0502020204030204" pitchFamily="34" charset="0"/>
              </a:rPr>
              <a:t>כן, התיאורים הללו גורמים לנו הקוראים לגיחוך גדול יותר. הגיחוך נגרם מגודל ההגזמה בהבנת המציאות בשל המגבלה של הדמויות.</a:t>
            </a:r>
          </a:p>
          <a:p>
            <a:pPr algn="r"/>
            <a:endParaRPr lang="he-IL" sz="1200" dirty="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he-IL" sz="1200" b="0" baseline="0" dirty="0">
                <a:cs typeface="Calibri" panose="020F0502020204030204" pitchFamily="34" charset="0"/>
              </a:rPr>
              <a:t>ועכשיו שימו לב, להדרגתיות של הפעלים במהלך השתלשלות הסיפור: קרא....וצעק בכל כוחו שקרנים. </a:t>
            </a:r>
            <a:endParaRPr lang="he-IL" sz="1200" dirty="0">
              <a:cs typeface="Calibri" panose="020F0502020204030204" pitchFamily="34" charset="0"/>
            </a:endParaRPr>
          </a:p>
          <a:p>
            <a:pPr algn="r"/>
            <a:r>
              <a:rPr lang="he-IL" sz="1200" dirty="0">
                <a:cs typeface="Calibri" panose="020F0502020204030204" pitchFamily="34" charset="0"/>
              </a:rPr>
              <a:t> </a:t>
            </a:r>
          </a:p>
          <a:p>
            <a:pPr marL="0" lvl="0" indent="0" algn="l" rtl="0">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25</a:t>
            </a:fld>
            <a:endParaRPr lang="x-none"/>
          </a:p>
        </p:txBody>
      </p:sp>
    </p:spTree>
    <p:extLst>
      <p:ext uri="{BB962C8B-B14F-4D97-AF65-F5344CB8AC3E}">
        <p14:creationId xmlns:p14="http://schemas.microsoft.com/office/powerpoint/2010/main" val="3531675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dirty="0">
                <a:cs typeface="Calibri" panose="020F0502020204030204" pitchFamily="34" charset="0"/>
              </a:rPr>
              <a:t> העיוורים,</a:t>
            </a:r>
            <a:r>
              <a:rPr lang="he-IL" sz="1200" baseline="0" dirty="0">
                <a:cs typeface="Calibri" panose="020F0502020204030204" pitchFamily="34" charset="0"/>
              </a:rPr>
              <a:t> המבטאים את תפיסתם החלקית ואת עמדתם האישית, משתמשים בדבריהם בשמות תואר המתארים, כביכול, את הדבר שהם מחזיקים בו.</a:t>
            </a:r>
          </a:p>
          <a:p>
            <a:pPr algn="r"/>
            <a:r>
              <a:rPr lang="he-IL" sz="1200" baseline="0" dirty="0">
                <a:cs typeface="Calibri" panose="020F0502020204030204" pitchFamily="34" charset="0"/>
              </a:rPr>
              <a:t>כתבו במחברת שמות עצם ושמות תואר הצמודים להם מתוך השיחה של חמשת העיוורים.</a:t>
            </a:r>
          </a:p>
          <a:p>
            <a:pPr algn="r"/>
            <a:endParaRPr lang="he-IL" sz="1200" baseline="0" dirty="0">
              <a:cs typeface="Calibri" panose="020F0502020204030204" pitchFamily="34" charset="0"/>
            </a:endParaRPr>
          </a:p>
          <a:p>
            <a:pPr algn="r"/>
            <a:r>
              <a:rPr lang="he-IL" sz="1200" baseline="0" dirty="0">
                <a:cs typeface="Calibri" panose="020F0502020204030204" pitchFamily="34" charset="0"/>
              </a:rPr>
              <a:t>האם השימוש בשמות תואר עזר לעיוורים לשכנע את חבריהם?</a:t>
            </a:r>
          </a:p>
          <a:p>
            <a:pPr algn="r"/>
            <a:endParaRPr lang="he-IL" sz="1200" baseline="0" dirty="0">
              <a:cs typeface="Calibri" panose="020F0502020204030204" pitchFamily="34" charset="0"/>
            </a:endParaRPr>
          </a:p>
          <a:p>
            <a:pPr algn="r"/>
            <a:r>
              <a:rPr lang="he-IL" sz="1200" baseline="0" dirty="0">
                <a:cs typeface="Calibri" panose="020F0502020204030204" pitchFamily="34" charset="0"/>
              </a:rPr>
              <a:t>נקרא שוב את ההמשך.</a:t>
            </a:r>
          </a:p>
          <a:p>
            <a:pPr algn="r"/>
            <a:endParaRPr lang="he-IL" sz="1200" baseline="0" dirty="0">
              <a:cs typeface="Calibri" panose="020F0502020204030204" pitchFamily="34" charset="0"/>
            </a:endParaRPr>
          </a:p>
          <a:p>
            <a:pPr algn="r"/>
            <a:endParaRPr lang="he-IL" sz="1200" baseline="0" dirty="0">
              <a:cs typeface="Calibri" panose="020F0502020204030204" pitchFamily="34" charset="0"/>
            </a:endParaRPr>
          </a:p>
          <a:p>
            <a:pPr algn="r"/>
            <a:endParaRPr lang="he-IL" sz="1200" dirty="0">
              <a:cs typeface="Calibri" panose="020F0502020204030204" pitchFamily="34" charset="0"/>
            </a:endParaRPr>
          </a:p>
          <a:p>
            <a:pPr marL="0" lvl="0" indent="0" algn="l" rtl="0">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26</a:t>
            </a:fld>
            <a:endParaRPr lang="x-none"/>
          </a:p>
        </p:txBody>
      </p:sp>
    </p:spTree>
    <p:extLst>
      <p:ext uri="{BB962C8B-B14F-4D97-AF65-F5344CB8AC3E}">
        <p14:creationId xmlns:p14="http://schemas.microsoft.com/office/powerpoint/2010/main" val="1185411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משך השקף: עד 1 דקה</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baseline="0" dirty="0">
                <a:cs typeface="Calibri" panose="020F0502020204030204" pitchFamily="34" charset="0"/>
              </a:rPr>
              <a:t>"</a:t>
            </a:r>
            <a:r>
              <a:rPr lang="he-IL" sz="1200" b="1" dirty="0">
                <a:latin typeface="FbKatsefet Regular" panose="02020603050405020304" pitchFamily="18" charset="-79"/>
                <a:cs typeface="FbKatsefet Regular" panose="02020603050405020304" pitchFamily="18" charset="-79"/>
              </a:rPr>
              <a:t>ככה צעקו העיוורים ורבו בחוזקה, וכמעט שבאו לידי מהלומות כל אחד החזיק בשלו בשתי ידיו, וכל אחד היה בעיני חברו כשוגה ומשגה".</a:t>
            </a:r>
            <a:endParaRPr lang="he-IL" sz="1200" b="1" baseline="0"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cs typeface="Calibri" panose="020F0502020204030204" pitchFamily="34" charset="0"/>
              </a:rPr>
              <a:t>כל אחד ראה חלק של תמונה שלימה , לא היה מקום להקשבה ולשיח ביניהם .</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cs typeface="Calibri" panose="020F0502020204030204" pitchFamily="34" charset="0"/>
              </a:rPr>
              <a:t>הם התווכחו ולכן הגיעו למריבה</a:t>
            </a:r>
            <a:r>
              <a:rPr lang="he-IL" baseline="0" dirty="0">
                <a:cs typeface="Calibri" panose="020F0502020204030204" pitchFamily="34" charset="0"/>
              </a:rPr>
              <a:t> שכמעט והסתיימה במהלומות...</a:t>
            </a:r>
            <a:endParaRPr lang="he-IL"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cs typeface="Calibri" panose="020F0502020204030204" pitchFamily="34" charset="0"/>
            </a:endParaRPr>
          </a:p>
          <a:p>
            <a:pPr marL="0" lvl="0" indent="0" algn="l" rtl="0">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27</a:t>
            </a:fld>
            <a:endParaRPr lang="x-none"/>
          </a:p>
        </p:txBody>
      </p:sp>
    </p:spTree>
    <p:extLst>
      <p:ext uri="{BB962C8B-B14F-4D97-AF65-F5344CB8AC3E}">
        <p14:creationId xmlns:p14="http://schemas.microsoft.com/office/powerpoint/2010/main" val="277235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2 דקות</a:t>
            </a:r>
          </a:p>
          <a:p>
            <a:pPr marL="0" lvl="0" indent="0" algn="r" rtl="1">
              <a:lnSpc>
                <a:spcPct val="115000"/>
              </a:lnSpc>
              <a:spcBef>
                <a:spcPts val="1200"/>
              </a:spcBef>
              <a:spcAft>
                <a:spcPts val="0"/>
              </a:spcAft>
              <a:buNone/>
            </a:pPr>
            <a:endParaRPr lang="he-IL" dirty="0">
              <a:cs typeface="Calibri" panose="020F0502020204030204" pitchFamily="34" charset="0"/>
            </a:endParaRP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0" dirty="0">
                <a:cs typeface="Calibri" panose="020F0502020204030204" pitchFamily="34" charset="0"/>
              </a:rPr>
              <a:t>בואו נחזור לסיפור.</a:t>
            </a: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0" dirty="0">
                <a:cs typeface="Calibri" panose="020F0502020204030204" pitchFamily="34" charset="0"/>
              </a:rPr>
              <a:t>הקראה</a:t>
            </a:r>
            <a:r>
              <a:rPr lang="he-IL" b="0" baseline="0" dirty="0">
                <a:cs typeface="Calibri" panose="020F0502020204030204" pitchFamily="34" charset="0"/>
              </a:rPr>
              <a:t> מתחילת הקטע המודגש הראשון ועד סוף הסיפור.</a:t>
            </a: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endParaRPr lang="he-IL" b="0" baseline="0" dirty="0">
              <a:cs typeface="Calibri" panose="020F0502020204030204" pitchFamily="34" charset="0"/>
            </a:endParaRP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0" baseline="0" dirty="0">
                <a:cs typeface="Calibri" panose="020F0502020204030204" pitchFamily="34" charset="0"/>
              </a:rPr>
              <a:t>כאן נכנסת דמות נוספת – ה"פיקח", הפיקח במשמעות ה"רואה". ("פוקח עיוורים")</a:t>
            </a: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endParaRPr lang="he-IL" b="0" baseline="0" dirty="0">
              <a:cs typeface="Calibri" panose="020F0502020204030204" pitchFamily="34" charset="0"/>
            </a:endParaRP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0" baseline="0" dirty="0">
                <a:cs typeface="Calibri" panose="020F0502020204030204" pitchFamily="34" charset="0"/>
              </a:rPr>
              <a:t>אפשר לראות כאן את אחד המאפיינים של סיפור עם: חוק הניגוד, חוק הקיטוב. הסיפור העממי מציג עולם קוטבי ומנוגד. בכל הסיפור מופיעים ניגודים רבים, בין דמויות בין מעשים ותוצאות ובין מצבים בסיפור.  בסיפור שלנו יש עיוורים מול פיקח, בלבול מול ודאות. </a:t>
            </a: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endParaRPr lang="he-IL" b="0" baseline="0" dirty="0">
              <a:cs typeface="Calibri" panose="020F0502020204030204" pitchFamily="34" charset="0"/>
            </a:endParaRP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endParaRPr lang="he-IL" b="0" dirty="0">
              <a:cs typeface="Calibri" panose="020F0502020204030204" pitchFamily="34" charset="0"/>
            </a:endParaRPr>
          </a:p>
          <a:p>
            <a:pPr marL="0" lvl="0" indent="0" algn="r" rtl="1">
              <a:lnSpc>
                <a:spcPct val="115000"/>
              </a:lnSpc>
              <a:spcBef>
                <a:spcPts val="1200"/>
              </a:spcBef>
              <a:spcAft>
                <a:spcPts val="0"/>
              </a:spcAft>
              <a:buClr>
                <a:schemeClr val="dk1"/>
              </a:buClr>
              <a:buSzPts val="1100"/>
              <a:buFont typeface="Arial"/>
              <a:buNone/>
            </a:pPr>
            <a:r>
              <a:rPr lang="he-IL" b="0" dirty="0">
                <a:cs typeface="Calibri" panose="020F0502020204030204" pitchFamily="34" charset="0"/>
              </a:rPr>
              <a:t>אני מאמינה שהבחנתם שבחלק הזה של הסיפור נמצא המסר.</a:t>
            </a:r>
          </a:p>
          <a:p>
            <a:pPr marL="0" lvl="0" indent="0" algn="r" rtl="1">
              <a:lnSpc>
                <a:spcPct val="115000"/>
              </a:lnSpc>
              <a:spcBef>
                <a:spcPts val="1200"/>
              </a:spcBef>
              <a:spcAft>
                <a:spcPts val="0"/>
              </a:spcAft>
              <a:buClr>
                <a:schemeClr val="dk1"/>
              </a:buClr>
              <a:buSzPts val="1100"/>
              <a:buFont typeface="Arial"/>
              <a:buNone/>
            </a:pPr>
            <a:r>
              <a:rPr lang="he-IL" b="0" dirty="0">
                <a:cs typeface="Calibri" panose="020F0502020204030204" pitchFamily="34" charset="0"/>
              </a:rPr>
              <a:t>המסר מובא על ידי ה"פיקח",</a:t>
            </a:r>
            <a:r>
              <a:rPr lang="he-IL" b="0" baseline="0" dirty="0">
                <a:cs typeface="Calibri" panose="020F0502020204030204" pitchFamily="34" charset="0"/>
              </a:rPr>
              <a:t> הפיקח מגלה לעיוורים את מה שהם לא יכלו לדעת בגלל מוגבלותם. </a:t>
            </a:r>
          </a:p>
          <a:p>
            <a:pPr marL="0" lvl="0" indent="0" algn="r" rtl="1">
              <a:lnSpc>
                <a:spcPct val="115000"/>
              </a:lnSpc>
              <a:spcBef>
                <a:spcPts val="1200"/>
              </a:spcBef>
              <a:spcAft>
                <a:spcPts val="0"/>
              </a:spcAft>
              <a:buClr>
                <a:schemeClr val="dk1"/>
              </a:buClr>
              <a:buSzPts val="1100"/>
              <a:buFont typeface="Arial"/>
              <a:buNone/>
            </a:pPr>
            <a:r>
              <a:rPr lang="he-IL" b="0" baseline="0" dirty="0">
                <a:cs typeface="Calibri" panose="020F0502020204030204" pitchFamily="34" charset="0"/>
              </a:rPr>
              <a:t>ילדים, מה המסר של הסיפור? מהו הלקח שאפשר ללמוד ממנו?</a:t>
            </a:r>
            <a:endParaRPr lang="en-US" b="0" dirty="0"/>
          </a:p>
          <a:p>
            <a:pPr marL="0" lvl="0" indent="0" algn="r" rtl="1">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28</a:t>
            </a:fld>
            <a:endParaRPr lang="x-none"/>
          </a:p>
        </p:txBody>
      </p:sp>
    </p:spTree>
    <p:extLst>
      <p:ext uri="{BB962C8B-B14F-4D97-AF65-F5344CB8AC3E}">
        <p14:creationId xmlns:p14="http://schemas.microsoft.com/office/powerpoint/2010/main" val="1712571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2 דקות</a:t>
            </a:r>
          </a:p>
          <a:p>
            <a:pPr marL="0" lvl="0" indent="0" algn="r" rtl="1">
              <a:lnSpc>
                <a:spcPct val="115000"/>
              </a:lnSpc>
              <a:spcBef>
                <a:spcPts val="1200"/>
              </a:spcBef>
              <a:spcAft>
                <a:spcPts val="0"/>
              </a:spcAft>
              <a:buNone/>
            </a:pPr>
            <a:endParaRPr lang="he-IL" dirty="0">
              <a:cs typeface="Calibri" panose="020F0502020204030204" pitchFamily="34" charset="0"/>
            </a:endParaRP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r>
              <a:rPr lang="he-IL" b="0" baseline="0" dirty="0">
                <a:cs typeface="Calibri" panose="020F0502020204030204" pitchFamily="34" charset="0"/>
              </a:rPr>
              <a:t>נקרא שוב את דברי הפיקח. קוראת</a:t>
            </a:r>
          </a:p>
          <a:p>
            <a:pPr marL="0" marR="0" lvl="0" indent="0" algn="r" defTabSz="914400" rtl="1" eaLnBrk="1" fontAlgn="auto" latinLnBrk="0" hangingPunct="1">
              <a:lnSpc>
                <a:spcPct val="115000"/>
              </a:lnSpc>
              <a:spcBef>
                <a:spcPts val="1200"/>
              </a:spcBef>
              <a:spcAft>
                <a:spcPts val="0"/>
              </a:spcAft>
              <a:buClr>
                <a:schemeClr val="dk1"/>
              </a:buClr>
              <a:buSzPts val="1100"/>
              <a:buFont typeface="Arial"/>
              <a:buNone/>
              <a:tabLst/>
              <a:defRPr/>
            </a:pPr>
            <a:endParaRPr lang="he-IL" b="0" dirty="0">
              <a:cs typeface="Calibri" panose="020F0502020204030204" pitchFamily="34" charset="0"/>
            </a:endParaRPr>
          </a:p>
          <a:p>
            <a:pPr marL="0" lvl="0" indent="0" algn="r" rtl="1">
              <a:lnSpc>
                <a:spcPct val="115000"/>
              </a:lnSpc>
              <a:spcBef>
                <a:spcPts val="1200"/>
              </a:spcBef>
              <a:spcAft>
                <a:spcPts val="0"/>
              </a:spcAft>
              <a:buClr>
                <a:schemeClr val="dk1"/>
              </a:buClr>
              <a:buSzPts val="1100"/>
              <a:buFont typeface="Arial"/>
              <a:buNone/>
            </a:pPr>
            <a:r>
              <a:rPr lang="he-IL" b="0" dirty="0">
                <a:cs typeface="Calibri" panose="020F0502020204030204" pitchFamily="34" charset="0"/>
              </a:rPr>
              <a:t>אני מאמינה שהבחנתם שבחלק הזה של הסיפור נמצא המסר.</a:t>
            </a:r>
          </a:p>
          <a:p>
            <a:pPr marL="0" lvl="0" indent="0" algn="r" rtl="1">
              <a:lnSpc>
                <a:spcPct val="115000"/>
              </a:lnSpc>
              <a:spcBef>
                <a:spcPts val="1200"/>
              </a:spcBef>
              <a:spcAft>
                <a:spcPts val="0"/>
              </a:spcAft>
              <a:buClr>
                <a:schemeClr val="dk1"/>
              </a:buClr>
              <a:buSzPts val="1100"/>
              <a:buFont typeface="Arial"/>
              <a:buNone/>
            </a:pPr>
            <a:r>
              <a:rPr lang="he-IL" b="0" dirty="0">
                <a:cs typeface="Calibri" panose="020F0502020204030204" pitchFamily="34" charset="0"/>
              </a:rPr>
              <a:t>המסר מובא על ידי ה"פיקח",</a:t>
            </a:r>
            <a:r>
              <a:rPr lang="he-IL" b="0" baseline="0" dirty="0">
                <a:cs typeface="Calibri" panose="020F0502020204030204" pitchFamily="34" charset="0"/>
              </a:rPr>
              <a:t> הפיקח מגלה לעיוורים את מה שהם לא יכלו לדעת בגלל מוגבלותם. </a:t>
            </a:r>
          </a:p>
          <a:p>
            <a:pPr marL="0" lvl="0" indent="0" algn="r" rtl="1">
              <a:lnSpc>
                <a:spcPct val="115000"/>
              </a:lnSpc>
              <a:spcBef>
                <a:spcPts val="1200"/>
              </a:spcBef>
              <a:spcAft>
                <a:spcPts val="0"/>
              </a:spcAft>
              <a:buClr>
                <a:schemeClr val="dk1"/>
              </a:buClr>
              <a:buSzPts val="1100"/>
              <a:buFont typeface="Arial"/>
              <a:buNone/>
            </a:pPr>
            <a:endParaRPr lang="he-IL" b="0" baseline="0" dirty="0">
              <a:cs typeface="Calibri" panose="020F0502020204030204" pitchFamily="34" charset="0"/>
            </a:endParaRPr>
          </a:p>
          <a:p>
            <a:pPr marL="0" lvl="0" indent="0" algn="r" rtl="1">
              <a:lnSpc>
                <a:spcPct val="115000"/>
              </a:lnSpc>
              <a:spcBef>
                <a:spcPts val="1200"/>
              </a:spcBef>
              <a:spcAft>
                <a:spcPts val="0"/>
              </a:spcAft>
              <a:buClr>
                <a:schemeClr val="dk1"/>
              </a:buClr>
              <a:buSzPts val="1100"/>
              <a:buFont typeface="Arial"/>
              <a:buNone/>
            </a:pPr>
            <a:r>
              <a:rPr lang="he-IL" b="0" baseline="0" dirty="0">
                <a:cs typeface="Calibri" panose="020F0502020204030204" pitchFamily="34" charset="0"/>
              </a:rPr>
              <a:t>ילדים, מה המסר של הסיפור? מהו הלקח שאפשר ללמוד ממנו?</a:t>
            </a:r>
            <a:endParaRPr lang="en-US" b="0" dirty="0"/>
          </a:p>
          <a:p>
            <a:pPr marL="0" lvl="0" indent="0" algn="r" rtl="1">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29</a:t>
            </a:fld>
            <a:endParaRPr lang="x-none"/>
          </a:p>
        </p:txBody>
      </p:sp>
    </p:spTree>
    <p:extLst>
      <p:ext uri="{BB962C8B-B14F-4D97-AF65-F5344CB8AC3E}">
        <p14:creationId xmlns:p14="http://schemas.microsoft.com/office/powerpoint/2010/main" val="360855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משך השקף: עד 1 דקה</a:t>
            </a:r>
          </a:p>
          <a:p>
            <a:pPr marL="158750" indent="0" algn="r" rtl="1">
              <a:buNone/>
            </a:pPr>
            <a:endParaRPr lang="he-IL" sz="1200" dirty="0">
              <a:cs typeface="Calibri" panose="020F0502020204030204" pitchFamily="34" charset="0"/>
            </a:endParaRPr>
          </a:p>
          <a:p>
            <a:pPr marL="158750" indent="0" algn="r" rtl="1">
              <a:buNone/>
            </a:pPr>
            <a:r>
              <a:rPr lang="he-IL" sz="1200" dirty="0">
                <a:solidFill>
                  <a:srgbClr val="FF0000"/>
                </a:solidFill>
                <a:cs typeface="Calibri" panose="020F0502020204030204" pitchFamily="34" charset="0"/>
              </a:rPr>
              <a:t>זה הזמן להצטייד במחברת ובמכשיר כתיבה.</a:t>
            </a:r>
          </a:p>
          <a:p>
            <a:pPr marL="158750" indent="0" algn="r" rtl="1">
              <a:buNone/>
            </a:pPr>
            <a:r>
              <a:rPr lang="he-IL" sz="1200" baseline="0" dirty="0">
                <a:solidFill>
                  <a:srgbClr val="FF0000"/>
                </a:solidFill>
                <a:cs typeface="Calibri" panose="020F0502020204030204" pitchFamily="34" charset="0"/>
              </a:rPr>
              <a:t>אני מחכה שתתארגנו...30 שניות</a:t>
            </a:r>
            <a:endParaRPr lang="he-IL" sz="1200" dirty="0">
              <a:solidFill>
                <a:srgbClr val="FF0000"/>
              </a:solidFill>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a:t>
            </a:fld>
            <a:endParaRPr lang="x-none"/>
          </a:p>
        </p:txBody>
      </p:sp>
    </p:spTree>
    <p:extLst>
      <p:ext uri="{BB962C8B-B14F-4D97-AF65-F5344CB8AC3E}">
        <p14:creationId xmlns:p14="http://schemas.microsoft.com/office/powerpoint/2010/main" val="3293002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משך השקף: 2 דקות</a:t>
            </a:r>
            <a:endParaRPr lang="he-IL" sz="1200" b="0"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0"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dirty="0">
                <a:cs typeface="Calibri" panose="020F0502020204030204" pitchFamily="34" charset="0"/>
              </a:rPr>
              <a:t>הקראת</a:t>
            </a:r>
            <a:r>
              <a:rPr lang="he-IL" sz="1200" b="0" baseline="0" dirty="0">
                <a:cs typeface="Calibri" panose="020F0502020204030204" pitchFamily="34" charset="0"/>
              </a:rPr>
              <a:t> השקופית</a:t>
            </a:r>
            <a:endParaRPr lang="he-IL" sz="1200" b="1"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30</a:t>
            </a:fld>
            <a:endParaRPr lang="x-none"/>
          </a:p>
        </p:txBody>
      </p:sp>
    </p:spTree>
    <p:extLst>
      <p:ext uri="{BB962C8B-B14F-4D97-AF65-F5344CB8AC3E}">
        <p14:creationId xmlns:p14="http://schemas.microsoft.com/office/powerpoint/2010/main" val="4222879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a:cs typeface="Calibri" panose="020F0502020204030204" pitchFamily="34" charset="0"/>
              </a:rPr>
              <a:t>משך השקף: 1 דקה</a:t>
            </a: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dirty="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cs typeface="Calibri" panose="020F0502020204030204" pitchFamily="34" charset="0"/>
              </a:rPr>
              <a:t>הקראת השקופית</a:t>
            </a:r>
          </a:p>
          <a:p>
            <a:pPr marL="0" lvl="0" indent="0" algn="r" rtl="1">
              <a:spcBef>
                <a:spcPts val="0"/>
              </a:spcBef>
              <a:spcAft>
                <a:spcPts val="0"/>
              </a:spcAft>
              <a:buNone/>
            </a:pPr>
            <a:endParaRPr lang="he-IL" dirty="0">
              <a:cs typeface="Calibri" panose="020F0502020204030204" pitchFamily="34" charset="0"/>
            </a:endParaRPr>
          </a:p>
          <a:p>
            <a:endParaRPr lang="he-IL"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31</a:t>
            </a:fld>
            <a:endParaRPr lang="x-none"/>
          </a:p>
        </p:txBody>
      </p:sp>
    </p:spTree>
    <p:extLst>
      <p:ext uri="{BB962C8B-B14F-4D97-AF65-F5344CB8AC3E}">
        <p14:creationId xmlns:p14="http://schemas.microsoft.com/office/powerpoint/2010/main" val="3339747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a:cs typeface="Calibri" panose="020F0502020204030204" pitchFamily="34" charset="0"/>
              </a:rPr>
              <a:t>משך השקף: 1 דקה</a:t>
            </a: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dirty="0">
              <a:cs typeface="Calibri" panose="020F0502020204030204" pitchFamily="34" charset="0"/>
            </a:endParaRPr>
          </a:p>
          <a:p>
            <a:pPr marL="0" lvl="0" indent="0" algn="r" rtl="1">
              <a:spcBef>
                <a:spcPts val="0"/>
              </a:spcBef>
              <a:spcAft>
                <a:spcPts val="0"/>
              </a:spcAft>
              <a:buNone/>
            </a:pPr>
            <a:endParaRPr lang="he-IL" dirty="0">
              <a:cs typeface="Calibri" panose="020F0502020204030204" pitchFamily="34" charset="0"/>
            </a:endParaRPr>
          </a:p>
          <a:p>
            <a:pPr marL="0" lvl="0" indent="0" algn="r" rtl="1">
              <a:spcBef>
                <a:spcPts val="0"/>
              </a:spcBef>
              <a:spcAft>
                <a:spcPts val="0"/>
              </a:spcAft>
              <a:buNone/>
            </a:pPr>
            <a:r>
              <a:rPr lang="he-IL" dirty="0">
                <a:cs typeface="Calibri" panose="020F0502020204030204" pitchFamily="34" charset="0"/>
              </a:rPr>
              <a:t>ועכשיו</a:t>
            </a:r>
            <a:r>
              <a:rPr lang="he-IL" baseline="0" dirty="0">
                <a:cs typeface="Calibri" panose="020F0502020204030204" pitchFamily="34" charset="0"/>
              </a:rPr>
              <a:t> לפני שנפרדים, לפניכם שתי משימות לביצוע לאחר השיעור.</a:t>
            </a:r>
          </a:p>
          <a:p>
            <a:pPr marL="0" lvl="0" indent="0" algn="r" rtl="1">
              <a:spcBef>
                <a:spcPts val="0"/>
              </a:spcBef>
              <a:spcAft>
                <a:spcPts val="0"/>
              </a:spcAft>
              <a:buNone/>
            </a:pPr>
            <a:endParaRPr lang="he-IL" dirty="0">
              <a:cs typeface="Calibri" panose="020F0502020204030204" pitchFamily="34" charset="0"/>
            </a:endParaRPr>
          </a:p>
          <a:p>
            <a:pPr marL="0" lvl="0" indent="0" algn="r" rtl="1">
              <a:spcBef>
                <a:spcPts val="0"/>
              </a:spcBef>
              <a:spcAft>
                <a:spcPts val="0"/>
              </a:spcAft>
              <a:buNone/>
            </a:pPr>
            <a:endParaRPr lang="he-IL" dirty="0">
              <a:cs typeface="Calibri" panose="020F0502020204030204" pitchFamily="34" charset="0"/>
            </a:endParaRPr>
          </a:p>
          <a:p>
            <a:endParaRPr lang="he-IL"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32</a:t>
            </a:fld>
            <a:endParaRPr lang="x-none"/>
          </a:p>
        </p:txBody>
      </p:sp>
    </p:spTree>
    <p:extLst>
      <p:ext uri="{BB962C8B-B14F-4D97-AF65-F5344CB8AC3E}">
        <p14:creationId xmlns:p14="http://schemas.microsoft.com/office/powerpoint/2010/main" val="3989456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1" dirty="0">
                <a:cs typeface="Calibri" panose="020F0502020204030204" pitchFamily="34" charset="0"/>
              </a:rPr>
              <a:t>משך השקף: 1 דקה</a:t>
            </a: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dirty="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cs typeface="Calibri" panose="020F0502020204030204" pitchFamily="34" charset="0"/>
              </a:rPr>
              <a:t>הקראת השקופית</a:t>
            </a:r>
          </a:p>
          <a:p>
            <a:pPr marL="0" lvl="0" indent="0" algn="r" rtl="1">
              <a:spcBef>
                <a:spcPts val="0"/>
              </a:spcBef>
              <a:spcAft>
                <a:spcPts val="0"/>
              </a:spcAft>
              <a:buNone/>
            </a:pPr>
            <a:endParaRPr lang="he-IL" dirty="0">
              <a:cs typeface="Calibri" panose="020F0502020204030204" pitchFamily="34" charset="0"/>
            </a:endParaRPr>
          </a:p>
          <a:p>
            <a:pPr marL="0" lvl="0" indent="0" algn="r" rtl="1">
              <a:spcBef>
                <a:spcPts val="0"/>
              </a:spcBef>
              <a:spcAft>
                <a:spcPts val="0"/>
              </a:spcAft>
              <a:buNone/>
            </a:pPr>
            <a:endParaRPr lang="he-IL" dirty="0">
              <a:cs typeface="Calibri" panose="020F0502020204030204" pitchFamily="34" charset="0"/>
            </a:endParaRPr>
          </a:p>
          <a:p>
            <a:pPr marL="158750" indent="0" algn="r" rtl="1">
              <a:buNone/>
            </a:pPr>
            <a:r>
              <a:rPr lang="he-IL" dirty="0">
                <a:cs typeface="Calibri" panose="020F0502020204030204" pitchFamily="34" charset="0"/>
              </a:rPr>
              <a:t>שלום תלמידים יקרים, נהניתי מאד להיפגש אתכם היום וללמוד ביחד סיפור</a:t>
            </a:r>
            <a:r>
              <a:rPr lang="he-IL" baseline="0" dirty="0">
                <a:cs typeface="Calibri" panose="020F0502020204030204" pitchFamily="34" charset="0"/>
              </a:rPr>
              <a:t> עם על חמשת העיוורים.</a:t>
            </a:r>
            <a:endParaRPr lang="he-IL" dirty="0">
              <a:cs typeface="Calibri" panose="020F0502020204030204" pitchFamily="34" charset="0"/>
            </a:endParaRPr>
          </a:p>
          <a:p>
            <a:pPr marL="158750" indent="0" algn="r" rtl="1">
              <a:buNone/>
            </a:pPr>
            <a:r>
              <a:rPr lang="he-IL" dirty="0">
                <a:cs typeface="Calibri" panose="020F0502020204030204" pitchFamily="34" charset="0"/>
              </a:rPr>
              <a:t>המשך</a:t>
            </a:r>
            <a:r>
              <a:rPr lang="he-IL" baseline="0" dirty="0">
                <a:cs typeface="Calibri" panose="020F0502020204030204" pitchFamily="34" charset="0"/>
              </a:rPr>
              <a:t> הנאה  בלמידה הבאה...</a:t>
            </a:r>
            <a:endParaRPr lang="he-IL" dirty="0">
              <a:cs typeface="Calibri" panose="020F0502020204030204" pitchFamily="34" charset="0"/>
            </a:endParaRPr>
          </a:p>
          <a:p>
            <a:pPr marL="0" lvl="0" indent="0" algn="r" rtl="1">
              <a:spcBef>
                <a:spcPts val="0"/>
              </a:spcBef>
              <a:spcAft>
                <a:spcPts val="0"/>
              </a:spcAft>
              <a:buNone/>
            </a:pPr>
            <a:endParaRPr lang="he-IL" dirty="0">
              <a:cs typeface="Calibri" panose="020F0502020204030204" pitchFamily="34" charset="0"/>
            </a:endParaRPr>
          </a:p>
          <a:p>
            <a:endParaRPr lang="he-IL"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33</a:t>
            </a:fld>
            <a:endParaRPr lang="x-none"/>
          </a:p>
        </p:txBody>
      </p:sp>
    </p:spTree>
    <p:extLst>
      <p:ext uri="{BB962C8B-B14F-4D97-AF65-F5344CB8AC3E}">
        <p14:creationId xmlns:p14="http://schemas.microsoft.com/office/powerpoint/2010/main" val="278938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משך השקף: 1</a:t>
            </a:r>
            <a:r>
              <a:rPr lang="he-IL" sz="1200" b="1" baseline="0" dirty="0">
                <a:cs typeface="Calibri" panose="020F0502020204030204" pitchFamily="34" charset="0"/>
              </a:rPr>
              <a:t> דקה</a:t>
            </a:r>
            <a:endParaRPr lang="he-IL" sz="1200" b="1" dirty="0">
              <a:cs typeface="Calibri" panose="020F0502020204030204" pitchFamily="34" charset="0"/>
            </a:endParaRPr>
          </a:p>
          <a:p>
            <a:pPr marL="0" lvl="0" indent="0" algn="r" rtl="1">
              <a:spcBef>
                <a:spcPts val="0"/>
              </a:spcBef>
              <a:spcAft>
                <a:spcPts val="0"/>
              </a:spcAft>
              <a:buNone/>
            </a:pPr>
            <a:r>
              <a:rPr lang="he-IL" baseline="0" dirty="0">
                <a:solidFill>
                  <a:srgbClr val="FF0000"/>
                </a:solidFill>
                <a:cs typeface="Calibri" panose="020F0502020204030204" pitchFamily="34" charset="0"/>
              </a:rPr>
              <a:t>לפני שמתחילים...</a:t>
            </a:r>
          </a:p>
          <a:p>
            <a:pPr marL="0" lvl="0" indent="0" algn="r" rtl="1">
              <a:spcBef>
                <a:spcPts val="0"/>
              </a:spcBef>
              <a:spcAft>
                <a:spcPts val="0"/>
              </a:spcAft>
              <a:buNone/>
            </a:pPr>
            <a:r>
              <a:rPr lang="he-IL" baseline="0" dirty="0">
                <a:solidFill>
                  <a:srgbClr val="FF0000"/>
                </a:solidFill>
                <a:cs typeface="Calibri" panose="020F0502020204030204" pitchFamily="34" charset="0"/>
              </a:rPr>
              <a:t>התבוננו בתמונה , כמה נמרים מופיעים בתמונה </a:t>
            </a:r>
            <a:r>
              <a:rPr lang="he-IL" b="1" baseline="0" dirty="0">
                <a:solidFill>
                  <a:srgbClr val="FF0000"/>
                </a:solidFill>
                <a:cs typeface="Calibri" panose="020F0502020204030204" pitchFamily="34" charset="0"/>
              </a:rPr>
              <a:t>שניים, ארבעה, שישה </a:t>
            </a:r>
            <a:r>
              <a:rPr lang="he-IL" baseline="0" dirty="0">
                <a:solidFill>
                  <a:srgbClr val="FF0000"/>
                </a:solidFill>
                <a:cs typeface="Calibri" panose="020F0502020204030204" pitchFamily="34" charset="0"/>
              </a:rPr>
              <a:t>או יותר?</a:t>
            </a:r>
          </a:p>
          <a:p>
            <a:pPr marL="0" lvl="0" indent="0" algn="r" rtl="1">
              <a:spcBef>
                <a:spcPts val="0"/>
              </a:spcBef>
              <a:spcAft>
                <a:spcPts val="0"/>
              </a:spcAft>
              <a:buNone/>
            </a:pPr>
            <a:r>
              <a:rPr lang="he-IL" baseline="0" dirty="0">
                <a:solidFill>
                  <a:srgbClr val="FF0000"/>
                </a:solidFill>
                <a:cs typeface="Calibri" panose="020F0502020204030204" pitchFamily="34" charset="0"/>
              </a:rPr>
              <a:t>התבוננו היטב, יש לכם 20 שניות...</a:t>
            </a:r>
          </a:p>
          <a:p>
            <a:pPr marL="0" lvl="0" indent="0" algn="r" rtl="1">
              <a:spcBef>
                <a:spcPts val="0"/>
              </a:spcBef>
              <a:spcAft>
                <a:spcPts val="0"/>
              </a:spcAft>
              <a:buNone/>
            </a:pPr>
            <a:r>
              <a:rPr lang="he-IL" baseline="0" dirty="0">
                <a:solidFill>
                  <a:srgbClr val="FF0000"/>
                </a:solidFill>
                <a:cs typeface="Calibri" panose="020F0502020204030204" pitchFamily="34" charset="0"/>
              </a:rPr>
              <a:t>תמונה מעניינת, כבר נראה איך התמונה הזו , והדרך שבה אנו מתבוננים בתמונה הזו קשורות לשיעור עברית ולסיפור עם "חמשת העיוורים".</a:t>
            </a:r>
          </a:p>
          <a:p>
            <a:pPr marL="0" lvl="0" indent="0" algn="r" rtl="1">
              <a:spcBef>
                <a:spcPts val="0"/>
              </a:spcBef>
              <a:spcAft>
                <a:spcPts val="0"/>
              </a:spcAft>
              <a:buNone/>
            </a:pPr>
            <a:r>
              <a:rPr lang="he-IL" baseline="0" dirty="0">
                <a:solidFill>
                  <a:srgbClr val="FF0000"/>
                </a:solidFill>
                <a:cs typeface="Calibri" panose="020F0502020204030204" pitchFamily="34" charset="0"/>
              </a:rPr>
              <a:t> </a:t>
            </a:r>
          </a:p>
          <a:p>
            <a:pPr marL="0" lvl="0" indent="0" algn="r" rtl="1">
              <a:spcBef>
                <a:spcPts val="0"/>
              </a:spcBef>
              <a:spcAft>
                <a:spcPts val="0"/>
              </a:spcAft>
              <a:buNone/>
            </a:pPr>
            <a:endParaRPr lang="he-IL" dirty="0">
              <a:solidFill>
                <a:srgbClr val="FF0000"/>
              </a:solidFill>
              <a:cs typeface="Calibri" panose="020F0502020204030204" pitchFamily="34" charset="0"/>
            </a:endParaRPr>
          </a:p>
          <a:p>
            <a:pPr marL="0" lvl="0" indent="0" algn="r" rtl="0">
              <a:spcBef>
                <a:spcPts val="0"/>
              </a:spcBef>
              <a:spcAft>
                <a:spcPts val="0"/>
              </a:spcAft>
              <a:buNone/>
            </a:pPr>
            <a:endParaRPr lang="he-IL" dirty="0">
              <a:cs typeface="Calibri" panose="020F0502020204030204" pitchFamily="34" charset="0"/>
            </a:endParaRPr>
          </a:p>
          <a:p>
            <a:pPr marL="0" lvl="0" indent="0" algn="r" rtl="1">
              <a:spcBef>
                <a:spcPts val="0"/>
              </a:spcBef>
              <a:spcAft>
                <a:spcPts val="0"/>
              </a:spcAft>
              <a:buNone/>
            </a:pPr>
            <a:endParaRPr lang="he-IL" dirty="0">
              <a:solidFill>
                <a:srgbClr val="FF0000"/>
              </a:solidFill>
              <a:cs typeface="Calibri" panose="020F0502020204030204" pitchFamily="34" charset="0"/>
            </a:endParaRPr>
          </a:p>
          <a:p>
            <a:pPr marL="0" lvl="0" indent="0" algn="r" rtl="1">
              <a:spcBef>
                <a:spcPts val="0"/>
              </a:spcBef>
              <a:spcAft>
                <a:spcPts val="0"/>
              </a:spcAft>
              <a:buNone/>
            </a:pPr>
            <a:endParaRPr lang="he-IL" dirty="0">
              <a:solidFill>
                <a:srgbClr val="FF0000"/>
              </a:solidFill>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4</a:t>
            </a:fld>
            <a:endParaRPr lang="x-none"/>
          </a:p>
        </p:txBody>
      </p:sp>
    </p:spTree>
    <p:extLst>
      <p:ext uri="{BB962C8B-B14F-4D97-AF65-F5344CB8AC3E}">
        <p14:creationId xmlns:p14="http://schemas.microsoft.com/office/powerpoint/2010/main" val="172978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משך השקף: דקה וחצי</a:t>
            </a:r>
          </a:p>
          <a:p>
            <a:pPr marL="0" lvl="0" indent="0" algn="r" rtl="1">
              <a:spcBef>
                <a:spcPts val="0"/>
              </a:spcBef>
              <a:spcAft>
                <a:spcPts val="0"/>
              </a:spcAft>
              <a:buNone/>
            </a:pPr>
            <a:endParaRPr lang="he-IL" baseline="0" dirty="0">
              <a:solidFill>
                <a:srgbClr val="FF0000"/>
              </a:solidFill>
              <a:cs typeface="Calibri" panose="020F0502020204030204" pitchFamily="34" charset="0"/>
            </a:endParaRPr>
          </a:p>
          <a:p>
            <a:pPr marL="0" lvl="0" indent="0" algn="r" rtl="1">
              <a:spcBef>
                <a:spcPts val="0"/>
              </a:spcBef>
              <a:spcAft>
                <a:spcPts val="0"/>
              </a:spcAft>
              <a:buNone/>
            </a:pPr>
            <a:r>
              <a:rPr lang="he-IL" baseline="0" dirty="0">
                <a:solidFill>
                  <a:srgbClr val="FF0000"/>
                </a:solidFill>
                <a:cs typeface="Calibri" panose="020F0502020204030204" pitchFamily="34" charset="0"/>
              </a:rPr>
              <a:t>ומה אתם רואים כאן?</a:t>
            </a:r>
          </a:p>
          <a:p>
            <a:pPr marL="0" lvl="0" indent="0" algn="r" rtl="1">
              <a:spcBef>
                <a:spcPts val="0"/>
              </a:spcBef>
              <a:spcAft>
                <a:spcPts val="0"/>
              </a:spcAft>
              <a:buNone/>
            </a:pPr>
            <a:r>
              <a:rPr lang="he-IL" baseline="0" dirty="0">
                <a:solidFill>
                  <a:srgbClr val="FF0000"/>
                </a:solidFill>
                <a:cs typeface="Calibri" panose="020F0502020204030204" pitchFamily="34" charset="0"/>
              </a:rPr>
              <a:t>האם אתם רואים רק פיל? או עוד בעלי חיים מסתתרים?</a:t>
            </a:r>
          </a:p>
          <a:p>
            <a:pPr marL="0" lvl="0" indent="0" algn="r" rtl="1">
              <a:spcBef>
                <a:spcPts val="0"/>
              </a:spcBef>
              <a:spcAft>
                <a:spcPts val="0"/>
              </a:spcAft>
              <a:buNone/>
            </a:pPr>
            <a:r>
              <a:rPr lang="he-IL" baseline="0" dirty="0">
                <a:solidFill>
                  <a:srgbClr val="FF0000"/>
                </a:solidFill>
                <a:cs typeface="Calibri" panose="020F0502020204030204" pitchFamily="34" charset="0"/>
              </a:rPr>
              <a:t>תמונה מורכבת, אילו בעלי חיים מופיעים בה? האם גיליתם את הקוף, העכבר ואת החתול?</a:t>
            </a:r>
          </a:p>
          <a:p>
            <a:pPr marL="0" lvl="0" indent="0" algn="r" rtl="1">
              <a:spcBef>
                <a:spcPts val="0"/>
              </a:spcBef>
              <a:spcAft>
                <a:spcPts val="0"/>
              </a:spcAft>
              <a:buNone/>
            </a:pPr>
            <a:endParaRPr lang="he-IL" baseline="0" dirty="0">
              <a:solidFill>
                <a:srgbClr val="FF0000"/>
              </a:solidFill>
              <a:cs typeface="Calibri" panose="020F0502020204030204" pitchFamily="34" charset="0"/>
            </a:endParaRPr>
          </a:p>
          <a:p>
            <a:pPr algn="r"/>
            <a:endParaRPr lang="en-US" dirty="0"/>
          </a:p>
          <a:p>
            <a:pPr algn="r"/>
            <a:r>
              <a:rPr lang="he-IL" dirty="0">
                <a:cs typeface="Calibri" panose="020F0502020204030204" pitchFamily="34" charset="0"/>
              </a:rPr>
              <a:t>חישבו : מה קורה לנו בזמן שאנחנו רואים את התמונה ? ממבט ראשון? ממבט מעמיק ?</a:t>
            </a:r>
            <a:endParaRPr lang="he-IL" baseline="0" dirty="0">
              <a:cs typeface="Calibri" panose="020F0502020204030204" pitchFamily="34" charset="0"/>
            </a:endParaRPr>
          </a:p>
          <a:p>
            <a:pPr algn="r"/>
            <a:r>
              <a:rPr lang="he-IL" baseline="0" dirty="0">
                <a:cs typeface="Calibri" panose="020F0502020204030204" pitchFamily="34" charset="0"/>
              </a:rPr>
              <a:t>התמונות שראיתם הן תמונות שיש בהן תעתועי ראייה.</a:t>
            </a:r>
          </a:p>
          <a:p>
            <a:pPr marL="0" marR="0" indent="0" algn="r" defTabSz="9144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Calibri" panose="020F0502020204030204" pitchFamily="34" charset="0"/>
              </a:rPr>
              <a:t>זוהי למעשה אשליה אופטית המאופיינת בתפיסה חזותית מוטעית של תמונה או צורה.</a:t>
            </a:r>
          </a:p>
          <a:p>
            <a:pPr marL="0" marR="0" indent="0" algn="r" defTabSz="9144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Calibri" panose="020F0502020204030204" pitchFamily="34" charset="0"/>
              </a:rPr>
              <a:t>העין תופסת באופן ראשוני תמונה מסוימת, אך עם התעמקות בתמונה מגלים פריטים נוספים.</a:t>
            </a:r>
          </a:p>
          <a:p>
            <a:pPr marL="0" marR="0" indent="0" algn="r" defTabSz="914400" rtl="0" eaLnBrk="1" fontAlgn="auto" latinLnBrk="0" hangingPunct="1">
              <a:lnSpc>
                <a:spcPct val="100000"/>
              </a:lnSpc>
              <a:spcBef>
                <a:spcPts val="0"/>
              </a:spcBef>
              <a:spcAft>
                <a:spcPts val="0"/>
              </a:spcAft>
              <a:buClrTx/>
              <a:buSzTx/>
              <a:buFontTx/>
              <a:buNone/>
              <a:tabLst/>
              <a:defRPr/>
            </a:pPr>
            <a:endParaRPr lang="he-IL" baseline="0" dirty="0">
              <a:cs typeface="Calibri" panose="020F050202020403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he-IL" dirty="0">
                <a:cs typeface="Calibri" panose="020F0502020204030204" pitchFamily="34" charset="0"/>
              </a:rPr>
              <a:t>סקרנים לדעת כיצד מה שראינו כאן קשור לשיעור שנלמד ?</a:t>
            </a:r>
          </a:p>
          <a:p>
            <a:pPr marL="0" lvl="0" indent="0" algn="r" rtl="1">
              <a:spcBef>
                <a:spcPts val="0"/>
              </a:spcBef>
              <a:spcAft>
                <a:spcPts val="0"/>
              </a:spcAft>
              <a:buNone/>
            </a:pPr>
            <a:endParaRPr lang="he-IL" dirty="0">
              <a:solidFill>
                <a:srgbClr val="FF0000"/>
              </a:solidFill>
              <a:cs typeface="Calibri" panose="020F0502020204030204" pitchFamily="34" charset="0"/>
            </a:endParaRPr>
          </a:p>
          <a:p>
            <a:pPr marL="0" lvl="0" indent="0" algn="r" rtl="0">
              <a:spcBef>
                <a:spcPts val="0"/>
              </a:spcBef>
              <a:spcAft>
                <a:spcPts val="0"/>
              </a:spcAft>
              <a:buNone/>
            </a:pPr>
            <a:endParaRPr lang="he-IL" dirty="0">
              <a:cs typeface="Calibri" panose="020F0502020204030204" pitchFamily="34" charset="0"/>
            </a:endParaRPr>
          </a:p>
          <a:p>
            <a:pPr marL="0" lvl="0" indent="0" algn="r" rtl="1">
              <a:spcBef>
                <a:spcPts val="0"/>
              </a:spcBef>
              <a:spcAft>
                <a:spcPts val="0"/>
              </a:spcAft>
              <a:buNone/>
            </a:pPr>
            <a:endParaRPr lang="he-IL" dirty="0">
              <a:solidFill>
                <a:srgbClr val="FF0000"/>
              </a:solidFill>
              <a:cs typeface="Calibri" panose="020F0502020204030204" pitchFamily="34" charset="0"/>
            </a:endParaRPr>
          </a:p>
          <a:p>
            <a:pPr marL="0" lvl="0" indent="0" algn="r" rtl="1">
              <a:spcBef>
                <a:spcPts val="0"/>
              </a:spcBef>
              <a:spcAft>
                <a:spcPts val="0"/>
              </a:spcAft>
              <a:buNone/>
            </a:pPr>
            <a:endParaRPr lang="he-IL" dirty="0">
              <a:solidFill>
                <a:srgbClr val="FF0000"/>
              </a:solidFill>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5</a:t>
            </a:fld>
            <a:endParaRPr lang="x-none"/>
          </a:p>
        </p:txBody>
      </p:sp>
    </p:spTree>
    <p:extLst>
      <p:ext uri="{BB962C8B-B14F-4D97-AF65-F5344CB8AC3E}">
        <p14:creationId xmlns:p14="http://schemas.microsoft.com/office/powerpoint/2010/main" val="295842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cs typeface="Calibri" panose="020F0502020204030204" pitchFamily="34" charset="0"/>
              </a:rPr>
              <a:t> </a:t>
            </a:r>
            <a:endParaRPr lang="he-IL" sz="1200" b="1"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משך השקף: עד 1 דקה</a:t>
            </a:r>
          </a:p>
          <a:p>
            <a:pPr marL="158750" indent="0" algn="r" rtl="1">
              <a:buNone/>
            </a:pPr>
            <a:endParaRPr lang="he-IL" sz="1200" dirty="0">
              <a:cs typeface="Calibri" panose="020F0502020204030204" pitchFamily="34" charset="0"/>
            </a:endParaRPr>
          </a:p>
          <a:p>
            <a:pPr algn="r"/>
            <a:r>
              <a:rPr lang="he-IL" dirty="0">
                <a:cs typeface="Calibri" panose="020F0502020204030204" pitchFamily="34" charset="0"/>
              </a:rPr>
              <a:t>הקראת</a:t>
            </a:r>
            <a:r>
              <a:rPr lang="he-IL" baseline="0" dirty="0">
                <a:cs typeface="Calibri" panose="020F0502020204030204" pitchFamily="34" charset="0"/>
              </a:rPr>
              <a:t> השקופית</a:t>
            </a:r>
          </a:p>
          <a:p>
            <a:pPr algn="r"/>
            <a:r>
              <a:rPr lang="he-IL" baseline="0" dirty="0">
                <a:cs typeface="Calibri" panose="020F0502020204030204" pitchFamily="34" charset="0"/>
              </a:rPr>
              <a:t>ראיתם משהו וחשבתם על משהו ובעצם זה היה משהו אחר?</a:t>
            </a:r>
          </a:p>
          <a:p>
            <a:pPr algn="r"/>
            <a:r>
              <a:rPr lang="he-IL" baseline="0" dirty="0">
                <a:cs typeface="Calibri" panose="020F0502020204030204" pitchFamily="34" charset="0"/>
              </a:rPr>
              <a:t>התבוננו בשתי תמונות. אני בטוחה שחלקכם ראו בתמונות הללו דברים אחרים לגמרי. ואולי לאחר שהסבתי את תשומת ליבכם לדברים שאפשר לראות, אז שמתם לב לעוד פריטים מנקודת מבט נוספת יותר מעמיקה.</a:t>
            </a:r>
            <a:r>
              <a:rPr lang="en-BZ" baseline="0" dirty="0"/>
              <a:t> </a:t>
            </a:r>
            <a:endParaRPr lang="he-IL" dirty="0">
              <a:cs typeface="Calibri" panose="020F0502020204030204" pitchFamily="34" charset="0"/>
            </a:endParaRPr>
          </a:p>
          <a:p>
            <a:pPr algn="r"/>
            <a:endParaRPr lang="en-BZ"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6</a:t>
            </a:fld>
            <a:endParaRPr lang="x-none"/>
          </a:p>
        </p:txBody>
      </p:sp>
    </p:spTree>
    <p:extLst>
      <p:ext uri="{BB962C8B-B14F-4D97-AF65-F5344CB8AC3E}">
        <p14:creationId xmlns:p14="http://schemas.microsoft.com/office/powerpoint/2010/main" val="80442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משך השקף: עד 1 דקה</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0"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dirty="0">
                <a:cs typeface="Calibri" panose="020F0502020204030204" pitchFamily="34" charset="0"/>
              </a:rPr>
              <a:t>הסיפור: "חמשת העיוורים" הוא סיפור עם.</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cs typeface="Calibri" panose="020F0502020204030204" pitchFamily="34" charset="0"/>
              </a:rPr>
              <a:t>סיפור עם או</a:t>
            </a:r>
            <a:r>
              <a:rPr lang="he-IL" sz="1200" b="1" i="0" kern="1200" dirty="0">
                <a:solidFill>
                  <a:schemeClr val="tx1"/>
                </a:solidFill>
                <a:effectLst/>
                <a:latin typeface="+mn-lt"/>
                <a:ea typeface="+mn-ea"/>
                <a:cs typeface="Calibri" panose="020F0502020204030204" pitchFamily="34" charset="0"/>
              </a:rPr>
              <a:t> אגדה, הם סיפורים עממיים נפוצים, אשר דרך הפצתם היא לרוב מפה לאוזן. בדרך כלל, המחבר הוא אנונימי ואין מקום וזמן מוגדרים. </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0" dirty="0">
              <a:cs typeface="Calibri" panose="020F0502020204030204" pitchFamily="34" charset="0"/>
            </a:endParaRP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dirty="0">
                <a:cs typeface="Calibri" panose="020F0502020204030204" pitchFamily="34" charset="0"/>
              </a:rPr>
              <a:t>ביצירה שלפנינו ניתן לגלות כל מיני מסרים ורעיונות.</a:t>
            </a:r>
            <a:r>
              <a:rPr lang="he-IL" sz="1200" b="0" baseline="0" dirty="0">
                <a:cs typeface="Calibri" panose="020F0502020204030204" pitchFamily="34" charset="0"/>
              </a:rPr>
              <a:t> לעיתים הם גלויים וברורים ולעיתים הם חבויים, ונדרשת התבוננות חוזרת, קריאה נוספת ואולי שיחה כדי לגלות את המשתמע מתוך היצירה.</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0" baseline="0" dirty="0">
                <a:cs typeface="Calibri" panose="020F0502020204030204" pitchFamily="34" charset="0"/>
              </a:rPr>
              <a:t>אני מקווה שנצליח לעשות את זה יחד ביצירה שלפנינו.</a:t>
            </a:r>
            <a:r>
              <a:rPr lang="he-IL" sz="1200" b="0" dirty="0">
                <a:cs typeface="Calibri" panose="020F0502020204030204" pitchFamily="34" charset="0"/>
              </a:rPr>
              <a:t> </a:t>
            </a:r>
          </a:p>
          <a:p>
            <a:pPr marL="0" lvl="0" indent="0" algn="l" rtl="0">
              <a:lnSpc>
                <a:spcPct val="115000"/>
              </a:lnSpc>
              <a:spcBef>
                <a:spcPts val="1200"/>
              </a:spcBef>
              <a:spcAft>
                <a:spcPts val="0"/>
              </a:spcAft>
              <a:buNone/>
            </a:pPr>
            <a:endParaRPr lang="en-US" dirty="0"/>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7</a:t>
            </a:fld>
            <a:endParaRPr lang="x-none"/>
          </a:p>
        </p:txBody>
      </p:sp>
    </p:spTree>
    <p:extLst>
      <p:ext uri="{BB962C8B-B14F-4D97-AF65-F5344CB8AC3E}">
        <p14:creationId xmlns:p14="http://schemas.microsoft.com/office/powerpoint/2010/main" val="159704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endParaRPr lang="he-IL" dirty="0">
              <a:cs typeface="Calibri" panose="020F0502020204030204" pitchFamily="34" charset="0"/>
            </a:endParaRPr>
          </a:p>
          <a:p>
            <a:pPr marL="0" lvl="0" indent="0" algn="r" rtl="1">
              <a:lnSpc>
                <a:spcPct val="115000"/>
              </a:lnSpc>
              <a:spcBef>
                <a:spcPts val="1200"/>
              </a:spcBef>
              <a:spcAft>
                <a:spcPts val="0"/>
              </a:spcAft>
              <a:buNone/>
            </a:pPr>
            <a:r>
              <a:rPr lang="he-IL" dirty="0">
                <a:cs typeface="Calibri" panose="020F0502020204030204" pitchFamily="34" charset="0"/>
              </a:rPr>
              <a:t>הקראת החלק</a:t>
            </a:r>
            <a:r>
              <a:rPr lang="he-IL" baseline="0" dirty="0">
                <a:cs typeface="Calibri" panose="020F0502020204030204" pitchFamily="34" charset="0"/>
              </a:rPr>
              <a:t> הראשון של הסיפור ולהמשיך מיד בשקופית הבאה...</a:t>
            </a:r>
            <a:endParaRPr lang="he-IL"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8</a:t>
            </a:fld>
            <a:endParaRPr lang="x-none"/>
          </a:p>
        </p:txBody>
      </p:sp>
    </p:spTree>
    <p:extLst>
      <p:ext uri="{BB962C8B-B14F-4D97-AF65-F5344CB8AC3E}">
        <p14:creationId xmlns:p14="http://schemas.microsoft.com/office/powerpoint/2010/main" val="331501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5000"/>
              </a:lnSpc>
              <a:spcBef>
                <a:spcPts val="1200"/>
              </a:spcBef>
              <a:spcAft>
                <a:spcPts val="0"/>
              </a:spcAft>
              <a:buClrTx/>
              <a:buSzTx/>
              <a:buFontTx/>
              <a:buNone/>
              <a:tabLst/>
              <a:defRPr/>
            </a:pPr>
            <a:r>
              <a:rPr lang="he-IL" sz="1200" b="1" dirty="0">
                <a:cs typeface="Calibri" panose="020F0502020204030204" pitchFamily="34" charset="0"/>
              </a:rPr>
              <a:t>משך השקף: 3 דקות</a:t>
            </a:r>
          </a:p>
          <a:p>
            <a:pPr marL="0" lvl="0" indent="0" algn="r" rtl="1">
              <a:lnSpc>
                <a:spcPct val="115000"/>
              </a:lnSpc>
              <a:spcBef>
                <a:spcPts val="1200"/>
              </a:spcBef>
              <a:spcAft>
                <a:spcPts val="0"/>
              </a:spcAft>
              <a:buNone/>
            </a:pPr>
            <a:endParaRPr lang="he-IL" dirty="0">
              <a:cs typeface="Calibri" panose="020F0502020204030204" pitchFamily="34" charset="0"/>
            </a:endParaRPr>
          </a:p>
          <a:p>
            <a:pPr marL="0" lvl="0" indent="0" algn="r" rtl="1">
              <a:lnSpc>
                <a:spcPct val="115000"/>
              </a:lnSpc>
              <a:spcBef>
                <a:spcPts val="1200"/>
              </a:spcBef>
              <a:spcAft>
                <a:spcPts val="0"/>
              </a:spcAft>
              <a:buNone/>
            </a:pPr>
            <a:r>
              <a:rPr lang="he-IL" dirty="0">
                <a:cs typeface="Calibri" panose="020F0502020204030204" pitchFamily="34" charset="0"/>
              </a:rPr>
              <a:t>הקראת החלק</a:t>
            </a:r>
            <a:r>
              <a:rPr lang="he-IL" baseline="0" dirty="0">
                <a:cs typeface="Calibri" panose="020F0502020204030204" pitchFamily="34" charset="0"/>
              </a:rPr>
              <a:t> הראשון של הסיפור ולהמשיך מיד בשקופית הבאה...</a:t>
            </a:r>
            <a:endParaRPr lang="he-IL" dirty="0">
              <a:cs typeface="Calibri" panose="020F0502020204030204" pitchFamily="34" charset="0"/>
            </a:endParaRPr>
          </a:p>
        </p:txBody>
      </p:sp>
      <p:sp>
        <p:nvSpPr>
          <p:cNvPr id="4" name="מציין מיקום של מספר שקופית 3"/>
          <p:cNvSpPr>
            <a:spLocks noGrp="1"/>
          </p:cNvSpPr>
          <p:nvPr>
            <p:ph type="sldNum" sz="quarter" idx="10"/>
          </p:nvPr>
        </p:nvSpPr>
        <p:spPr/>
        <p:txBody>
          <a:bodyPr/>
          <a:lstStyle/>
          <a:p>
            <a:fld id="{03F965BA-DA3B-EB42-8F73-FDBE27A0A657}" type="slidenum">
              <a:rPr lang="x-none" smtClean="0"/>
              <a:t>9</a:t>
            </a:fld>
            <a:endParaRPr lang="x-none"/>
          </a:p>
        </p:txBody>
      </p:sp>
    </p:spTree>
    <p:extLst>
      <p:ext uri="{BB962C8B-B14F-4D97-AF65-F5344CB8AC3E}">
        <p14:creationId xmlns:p14="http://schemas.microsoft.com/office/powerpoint/2010/main" val="996820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השיעור הבא יתחיל">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2E4A538-4F3E-F64C-9A27-B17595D3EC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0" name="Oval 19">
            <a:extLst>
              <a:ext uri="{FF2B5EF4-FFF2-40B4-BE49-F238E27FC236}">
                <a16:creationId xmlns:a16="http://schemas.microsoft.com/office/drawing/2014/main" id="{27172820-2592-F844-962E-B7622499629C}"/>
              </a:ext>
            </a:extLst>
          </p:cNvPr>
          <p:cNvSpPr/>
          <p:nvPr userDrawn="1"/>
        </p:nvSpPr>
        <p:spPr>
          <a:xfrm>
            <a:off x="3337577" y="646574"/>
            <a:ext cx="5473303" cy="5473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21" name="Rectangle 20">
            <a:extLst>
              <a:ext uri="{FF2B5EF4-FFF2-40B4-BE49-F238E27FC236}">
                <a16:creationId xmlns:a16="http://schemas.microsoft.com/office/drawing/2014/main" id="{87C06441-95B9-0742-ADAD-6775071AAF2F}"/>
              </a:ext>
            </a:extLst>
          </p:cNvPr>
          <p:cNvSpPr/>
          <p:nvPr userDrawn="1"/>
        </p:nvSpPr>
        <p:spPr>
          <a:xfrm>
            <a:off x="2953941" y="3446401"/>
            <a:ext cx="6284118" cy="1239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nvGrpSpPr>
          <p:cNvPr id="22" name="Group 21">
            <a:extLst>
              <a:ext uri="{FF2B5EF4-FFF2-40B4-BE49-F238E27FC236}">
                <a16:creationId xmlns:a16="http://schemas.microsoft.com/office/drawing/2014/main" id="{0926655C-3CE5-C044-BE72-10DD68A23C96}"/>
              </a:ext>
            </a:extLst>
          </p:cNvPr>
          <p:cNvGrpSpPr/>
          <p:nvPr userDrawn="1"/>
        </p:nvGrpSpPr>
        <p:grpSpPr>
          <a:xfrm>
            <a:off x="9287641" y="5672000"/>
            <a:ext cx="3913243" cy="506326"/>
            <a:chOff x="358720" y="285496"/>
            <a:chExt cx="3913243" cy="506326"/>
          </a:xfrm>
        </p:grpSpPr>
        <p:cxnSp>
          <p:nvCxnSpPr>
            <p:cNvPr id="23" name="Straight Connector 22">
              <a:extLst>
                <a:ext uri="{FF2B5EF4-FFF2-40B4-BE49-F238E27FC236}">
                  <a16:creationId xmlns:a16="http://schemas.microsoft.com/office/drawing/2014/main" id="{FB632D79-E751-0D4D-B6CD-4B8B1AD073DF}"/>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763B464-1237-A348-9193-961771EAE3CA}"/>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38" name="Rectangle 37">
              <a:extLst>
                <a:ext uri="{FF2B5EF4-FFF2-40B4-BE49-F238E27FC236}">
                  <a16:creationId xmlns:a16="http://schemas.microsoft.com/office/drawing/2014/main" id="{0DC01593-63DE-304C-8644-C1E7B54F6003}"/>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sp>
        <p:nvSpPr>
          <p:cNvPr id="39" name="Text Placeholder 3">
            <a:extLst>
              <a:ext uri="{FF2B5EF4-FFF2-40B4-BE49-F238E27FC236}">
                <a16:creationId xmlns:a16="http://schemas.microsoft.com/office/drawing/2014/main" id="{F8511632-504F-D34E-99DD-590976B81E4B}"/>
              </a:ext>
            </a:extLst>
          </p:cNvPr>
          <p:cNvSpPr>
            <a:spLocks noGrp="1"/>
          </p:cNvSpPr>
          <p:nvPr>
            <p:ph type="body" sz="quarter" idx="11" hasCustomPrompt="1"/>
          </p:nvPr>
        </p:nvSpPr>
        <p:spPr>
          <a:xfrm>
            <a:off x="3819674" y="1776004"/>
            <a:ext cx="4552652" cy="2202291"/>
          </a:xfrm>
          <a:prstGeom prst="rect">
            <a:avLst/>
          </a:prstGeom>
        </p:spPr>
        <p:txBody>
          <a:bodyPr>
            <a:normAutofit/>
          </a:bodyPr>
          <a:lstStyle>
            <a:lvl1pPr marL="0" indent="0" algn="ctr">
              <a:lnSpc>
                <a:spcPts val="5000"/>
              </a:lnSpc>
              <a:buNone/>
              <a:defRPr sz="60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השיעור הבא</a:t>
            </a:r>
          </a:p>
          <a:p>
            <a:pPr lvl="0"/>
            <a:r>
              <a:rPr lang="he-IL" dirty="0"/>
              <a:t>יתחיל</a:t>
            </a:r>
          </a:p>
        </p:txBody>
      </p:sp>
      <p:cxnSp>
        <p:nvCxnSpPr>
          <p:cNvPr id="40" name="Straight Connector 39">
            <a:extLst>
              <a:ext uri="{FF2B5EF4-FFF2-40B4-BE49-F238E27FC236}">
                <a16:creationId xmlns:a16="http://schemas.microsoft.com/office/drawing/2014/main" id="{38D758A6-ADAA-3C4B-BE73-77E62B36AA06}"/>
              </a:ext>
            </a:extLst>
          </p:cNvPr>
          <p:cNvCxnSpPr>
            <a:cxnSpLocks/>
          </p:cNvCxnSpPr>
          <p:nvPr userDrawn="1"/>
        </p:nvCxnSpPr>
        <p:spPr>
          <a:xfrm>
            <a:off x="2377053" y="6178326"/>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E21BCB78-6EA9-EA49-A148-510318E93A2D}"/>
              </a:ext>
            </a:extLst>
          </p:cNvPr>
          <p:cNvGrpSpPr/>
          <p:nvPr userDrawn="1"/>
        </p:nvGrpSpPr>
        <p:grpSpPr>
          <a:xfrm rot="10800000">
            <a:off x="11482153" y="140248"/>
            <a:ext cx="602703" cy="577326"/>
            <a:chOff x="781297" y="5586292"/>
            <a:chExt cx="602703" cy="577326"/>
          </a:xfrm>
        </p:grpSpPr>
        <p:sp>
          <p:nvSpPr>
            <p:cNvPr id="42" name="Rectangle 41">
              <a:extLst>
                <a:ext uri="{FF2B5EF4-FFF2-40B4-BE49-F238E27FC236}">
                  <a16:creationId xmlns:a16="http://schemas.microsoft.com/office/drawing/2014/main" id="{535DAE40-5EC9-C549-9045-80058A5F7020}"/>
                </a:ext>
              </a:extLst>
            </p:cNvPr>
            <p:cNvSpPr/>
            <p:nvPr userDrawn="1"/>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43" name="Rectangle 42">
              <a:extLst>
                <a:ext uri="{FF2B5EF4-FFF2-40B4-BE49-F238E27FC236}">
                  <a16:creationId xmlns:a16="http://schemas.microsoft.com/office/drawing/2014/main" id="{D506E076-5D5A-C74C-B372-7A4154F417C5}"/>
                </a:ext>
              </a:extLst>
            </p:cNvPr>
            <p:cNvSpPr/>
            <p:nvPr userDrawn="1"/>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cxnSp>
        <p:nvCxnSpPr>
          <p:cNvPr id="44" name="Straight Connector 43">
            <a:extLst>
              <a:ext uri="{FF2B5EF4-FFF2-40B4-BE49-F238E27FC236}">
                <a16:creationId xmlns:a16="http://schemas.microsoft.com/office/drawing/2014/main" id="{A245E28D-F02E-8440-8D16-26A1C54AA2EE}"/>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Text Placeholder 20">
            <a:extLst>
              <a:ext uri="{FF2B5EF4-FFF2-40B4-BE49-F238E27FC236}">
                <a16:creationId xmlns:a16="http://schemas.microsoft.com/office/drawing/2014/main" id="{F8425CF9-C181-8048-9710-1776C265DFA5}"/>
              </a:ext>
            </a:extLst>
          </p:cNvPr>
          <p:cNvSpPr>
            <a:spLocks noGrp="1"/>
          </p:cNvSpPr>
          <p:nvPr>
            <p:ph type="body" sz="quarter" idx="12" hasCustomPrompt="1"/>
          </p:nvPr>
        </p:nvSpPr>
        <p:spPr>
          <a:xfrm>
            <a:off x="3764756" y="3704674"/>
            <a:ext cx="4662487" cy="819517"/>
          </a:xfrm>
          <a:prstGeom prst="rect">
            <a:avLst/>
          </a:prstGeom>
        </p:spPr>
        <p:txBody>
          <a:bodyPr anchor="b">
            <a:noAutofit/>
          </a:bodyPr>
          <a:lstStyle>
            <a:lvl1pPr marL="0" indent="0" algn="ctr">
              <a:buNone/>
              <a:defRPr sz="5400">
                <a:solidFill>
                  <a:schemeClr val="bg1"/>
                </a:solidFill>
                <a:latin typeface="Calibri" panose="020F0502020204030204" pitchFamily="34" charset="0"/>
                <a:cs typeface="Calibri" panose="020F0502020204030204" pitchFamily="34" charset="0"/>
              </a:defRPr>
            </a:lvl1pPr>
          </a:lstStyle>
          <a:p>
            <a:pPr lvl="0"/>
            <a:r>
              <a:rPr lang="he-IL" dirty="0"/>
              <a:t>בשעה 09:00</a:t>
            </a:r>
            <a:endParaRPr lang="x-none" dirty="0"/>
          </a:p>
        </p:txBody>
      </p:sp>
      <p:grpSp>
        <p:nvGrpSpPr>
          <p:cNvPr id="46" name="Group 45">
            <a:extLst>
              <a:ext uri="{FF2B5EF4-FFF2-40B4-BE49-F238E27FC236}">
                <a16:creationId xmlns:a16="http://schemas.microsoft.com/office/drawing/2014/main" id="{C11C2775-6CE2-CB46-B1F6-A1DA25636EF9}"/>
              </a:ext>
            </a:extLst>
          </p:cNvPr>
          <p:cNvGrpSpPr/>
          <p:nvPr userDrawn="1"/>
        </p:nvGrpSpPr>
        <p:grpSpPr>
          <a:xfrm>
            <a:off x="-110840" y="110839"/>
            <a:ext cx="1530097" cy="1525930"/>
            <a:chOff x="8374611" y="4283110"/>
            <a:chExt cx="2300578" cy="2294314"/>
          </a:xfrm>
        </p:grpSpPr>
        <p:pic>
          <p:nvPicPr>
            <p:cNvPr id="47" name="Picture 46">
              <a:extLst>
                <a:ext uri="{FF2B5EF4-FFF2-40B4-BE49-F238E27FC236}">
                  <a16:creationId xmlns:a16="http://schemas.microsoft.com/office/drawing/2014/main" id="{999DAA0B-945E-B649-96B6-F1B28A931896}"/>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48" name="Rectangle 47">
              <a:extLst>
                <a:ext uri="{FF2B5EF4-FFF2-40B4-BE49-F238E27FC236}">
                  <a16:creationId xmlns:a16="http://schemas.microsoft.com/office/drawing/2014/main" id="{97C9FCFD-707E-4746-B11A-AD11D0F6597A}"/>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Calibri" panose="020F0502020204030204" pitchFamily="34" charset="0"/>
                  <a:cs typeface="Calibri" panose="020F0502020204030204" pitchFamily="34" charset="0"/>
                </a:rPr>
                <a:t>מדינת ישראל</a:t>
              </a:r>
            </a:p>
            <a:p>
              <a:pPr algn="ctr"/>
              <a:r>
                <a:rPr lang="x-none" sz="1200" dirty="0">
                  <a:solidFill>
                    <a:schemeClr val="bg1"/>
                  </a:solidFill>
                  <a:latin typeface="Calibri" panose="020F0502020204030204" pitchFamily="34" charset="0"/>
                  <a:cs typeface="Calibri" panose="020F0502020204030204" pitchFamily="34" charset="0"/>
                </a:rPr>
                <a:t>משרד החינוך</a:t>
              </a:r>
            </a:p>
          </p:txBody>
        </p:sp>
      </p:grpSp>
    </p:spTree>
    <p:extLst>
      <p:ext uri="{BB962C8B-B14F-4D97-AF65-F5344CB8AC3E}">
        <p14:creationId xmlns:p14="http://schemas.microsoft.com/office/powerpoint/2010/main" val="353462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סיכום">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מה למדנו היום</a:t>
            </a:r>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מה למדנו היום</a:t>
            </a:r>
            <a:endParaRPr lang="en-US" dirty="0"/>
          </a:p>
        </p:txBody>
      </p:sp>
      <p:pic>
        <p:nvPicPr>
          <p:cNvPr id="17" name="Picture 16">
            <a:extLst>
              <a:ext uri="{FF2B5EF4-FFF2-40B4-BE49-F238E27FC236}">
                <a16:creationId xmlns:a16="http://schemas.microsoft.com/office/drawing/2014/main" id="{810FCD1C-9BFA-FD42-804A-9E5198CD8941}"/>
              </a:ext>
            </a:extLst>
          </p:cNvPr>
          <p:cNvPicPr>
            <a:picLocks noChangeAspect="1"/>
          </p:cNvPicPr>
          <p:nvPr userDrawn="1"/>
        </p:nvPicPr>
        <p:blipFill rotWithShape="1">
          <a:blip r:embed="rId2"/>
          <a:srcRect t="45139" b="30975"/>
          <a:stretch/>
        </p:blipFill>
        <p:spPr>
          <a:xfrm>
            <a:off x="0" y="0"/>
            <a:ext cx="12192000" cy="1638096"/>
          </a:xfrm>
          <a:prstGeom prst="rect">
            <a:avLst/>
          </a:prstGeom>
        </p:spPr>
      </p:pic>
      <p:sp>
        <p:nvSpPr>
          <p:cNvPr id="18" name="Title 1">
            <a:extLst>
              <a:ext uri="{FF2B5EF4-FFF2-40B4-BE49-F238E27FC236}">
                <a16:creationId xmlns:a16="http://schemas.microsoft.com/office/drawing/2014/main" id="{4C86F48E-655F-694F-BDCD-C6E0758A82B9}"/>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סיכום</a:t>
            </a:r>
            <a:endParaRPr lang="x-none" dirty="0"/>
          </a:p>
        </p:txBody>
      </p:sp>
      <p:sp>
        <p:nvSpPr>
          <p:cNvPr id="19" name="Rectangle 18">
            <a:extLst>
              <a:ext uri="{FF2B5EF4-FFF2-40B4-BE49-F238E27FC236}">
                <a16:creationId xmlns:a16="http://schemas.microsoft.com/office/drawing/2014/main" id="{C751472D-38D8-CC45-AB7A-D96BB6EFB903}"/>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111915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משימה באופק">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990948" y="1541766"/>
            <a:ext cx="10256245" cy="4519533"/>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grpSp>
        <p:nvGrpSpPr>
          <p:cNvPr id="2" name="Group 1">
            <a:extLst>
              <a:ext uri="{FF2B5EF4-FFF2-40B4-BE49-F238E27FC236}">
                <a16:creationId xmlns:a16="http://schemas.microsoft.com/office/drawing/2014/main" id="{6E2EBC84-43F8-574B-B641-E38F11E343AF}"/>
              </a:ext>
            </a:extLst>
          </p:cNvPr>
          <p:cNvGrpSpPr/>
          <p:nvPr userDrawn="1"/>
        </p:nvGrpSpPr>
        <p:grpSpPr>
          <a:xfrm>
            <a:off x="-2381248" y="158428"/>
            <a:ext cx="14545456" cy="6541144"/>
            <a:chOff x="-2455150" y="146499"/>
            <a:chExt cx="14545456" cy="6541144"/>
          </a:xfrm>
        </p:grpSpPr>
        <p:sp>
          <p:nvSpPr>
            <p:cNvPr id="10" name="Rectangle 9">
              <a:extLst>
                <a:ext uri="{FF2B5EF4-FFF2-40B4-BE49-F238E27FC236}">
                  <a16:creationId xmlns:a16="http://schemas.microsoft.com/office/drawing/2014/main" id="{B5DB5F7D-0835-C146-BC9D-B30515AA8B6A}"/>
                </a:ext>
              </a:extLst>
            </p:cNvPr>
            <p:cNvSpPr/>
            <p:nvPr userDrawn="1"/>
          </p:nvSpPr>
          <p:spPr>
            <a:xfrm>
              <a:off x="11517522" y="146499"/>
              <a:ext cx="503306" cy="50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11" name="Straight Connector 10">
              <a:extLst>
                <a:ext uri="{FF2B5EF4-FFF2-40B4-BE49-F238E27FC236}">
                  <a16:creationId xmlns:a16="http://schemas.microsoft.com/office/drawing/2014/main" id="{C0EA71EF-79A8-3646-BBDE-A1B8320FAEFB}"/>
                </a:ext>
              </a:extLst>
            </p:cNvPr>
            <p:cNvCxnSpPr>
              <a:cxnSpLocks/>
            </p:cNvCxnSpPr>
            <p:nvPr userDrawn="1"/>
          </p:nvCxnSpPr>
          <p:spPr>
            <a:xfrm>
              <a:off x="-2455150"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FFAC583-20CC-AD46-AF43-64CD61DC3D58}"/>
                </a:ext>
              </a:extLst>
            </p:cNvPr>
            <p:cNvGrpSpPr/>
            <p:nvPr userDrawn="1"/>
          </p:nvGrpSpPr>
          <p:grpSpPr>
            <a:xfrm rot="10800000">
              <a:off x="8177063" y="6181317"/>
              <a:ext cx="3913243" cy="506326"/>
              <a:chOff x="358720" y="6187719"/>
              <a:chExt cx="3913243" cy="506326"/>
            </a:xfrm>
          </p:grpSpPr>
          <p:cxnSp>
            <p:nvCxnSpPr>
              <p:cNvPr id="17" name="Straight Connector 16">
                <a:extLst>
                  <a:ext uri="{FF2B5EF4-FFF2-40B4-BE49-F238E27FC236}">
                    <a16:creationId xmlns:a16="http://schemas.microsoft.com/office/drawing/2014/main" id="{7FFC6B5D-55D1-324B-B8E3-F96F62F3AA18}"/>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8AA9893-4A9A-FB4F-BC48-9141DC495FE4}"/>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9" name="Rectangle 18">
                <a:extLst>
                  <a:ext uri="{FF2B5EF4-FFF2-40B4-BE49-F238E27FC236}">
                    <a16:creationId xmlns:a16="http://schemas.microsoft.com/office/drawing/2014/main" id="{5BBF761E-B3AD-8C4C-B469-DEC8A7F1D9C4}"/>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grpSp>
        <p:sp>
          <p:nvSpPr>
            <p:cNvPr id="20" name="Rectangle 19">
              <a:extLst>
                <a:ext uri="{FF2B5EF4-FFF2-40B4-BE49-F238E27FC236}">
                  <a16:creationId xmlns:a16="http://schemas.microsoft.com/office/drawing/2014/main" id="{80BB7CC1-E08E-854B-AAC6-1DE02C2A331A}"/>
                </a:ext>
              </a:extLst>
            </p:cNvPr>
            <p:cNvSpPr/>
            <p:nvPr userDrawn="1"/>
          </p:nvSpPr>
          <p:spPr>
            <a:xfrm>
              <a:off x="11646396" y="507951"/>
              <a:ext cx="245558" cy="245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sp>
        <p:nvSpPr>
          <p:cNvPr id="5" name="Text Placeholder 4">
            <a:extLst>
              <a:ext uri="{FF2B5EF4-FFF2-40B4-BE49-F238E27FC236}">
                <a16:creationId xmlns:a16="http://schemas.microsoft.com/office/drawing/2014/main" id="{5D6CED5B-1A65-7F4C-8656-A6983C5E1751}"/>
              </a:ext>
            </a:extLst>
          </p:cNvPr>
          <p:cNvSpPr>
            <a:spLocks noGrp="1"/>
          </p:cNvSpPr>
          <p:nvPr>
            <p:ph type="body" sz="quarter" idx="10"/>
          </p:nvPr>
        </p:nvSpPr>
        <p:spPr>
          <a:xfrm>
            <a:off x="426793" y="661710"/>
            <a:ext cx="10953750" cy="687492"/>
          </a:xfrm>
        </p:spPr>
        <p:txBody>
          <a:bodyPr>
            <a:noAutofit/>
          </a:bodyPr>
          <a:lstStyle>
            <a:lvl1pPr marL="0" indent="0">
              <a:buNone/>
              <a:defRPr sz="4800"/>
            </a:lvl1pPr>
            <a:lvl2pPr>
              <a:defRPr sz="4800"/>
            </a:lvl2pPr>
            <a:lvl3pPr>
              <a:defRPr sz="4800"/>
            </a:lvl3pPr>
            <a:lvl4pPr>
              <a:defRPr sz="4800"/>
            </a:lvl4pPr>
            <a:lvl5pPr>
              <a:defRPr sz="4800"/>
            </a:lvl5pPr>
          </a:lstStyle>
          <a:p>
            <a:pPr lvl="0"/>
            <a:r>
              <a:rPr lang="en-US" dirty="0"/>
              <a:t>Click to edit Master text styles</a:t>
            </a:r>
          </a:p>
        </p:txBody>
      </p:sp>
    </p:spTree>
    <p:extLst>
      <p:ext uri="{BB962C8B-B14F-4D97-AF65-F5344CB8AC3E}">
        <p14:creationId xmlns:p14="http://schemas.microsoft.com/office/powerpoint/2010/main" val="245265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52AA-B68F-5F48-BD97-85E1AACA798F}"/>
              </a:ext>
            </a:extLst>
          </p:cNvPr>
          <p:cNvSpPr>
            <a:spLocks noGrp="1"/>
          </p:cNvSpPr>
          <p:nvPr>
            <p:ph type="title" hasCustomPrompt="1"/>
          </p:nvPr>
        </p:nvSpPr>
        <p:spPr>
          <a:xfrm>
            <a:off x="7312026" y="457200"/>
            <a:ext cx="3932237" cy="1600200"/>
          </a:xfrm>
        </p:spPr>
        <p:txBody>
          <a:bodyPr anchor="b">
            <a:normAutofit/>
          </a:bodyPr>
          <a:lstStyle>
            <a:lvl1pPr>
              <a:defRPr sz="2800" b="1">
                <a:latin typeface="Calibri" panose="020F0502020204030204" pitchFamily="34" charset="0"/>
                <a:cs typeface="Calibri" panose="020F0502020204030204" pitchFamily="34" charset="0"/>
              </a:defRPr>
            </a:lvl1pPr>
          </a:lstStyle>
          <a:p>
            <a:r>
              <a:rPr lang="he-IL" dirty="0"/>
              <a:t>לחץ כדי לערוך סגנון </a:t>
            </a:r>
            <a:r>
              <a:rPr lang="en-US" dirty="0"/>
              <a:t/>
            </a:r>
            <a:br>
              <a:rPr lang="en-US" dirty="0"/>
            </a:br>
            <a:r>
              <a:rPr lang="he-IL" dirty="0"/>
              <a:t>כותרת 3</a:t>
            </a:r>
            <a:endParaRPr lang="x-none" dirty="0"/>
          </a:p>
        </p:txBody>
      </p:sp>
      <p:sp>
        <p:nvSpPr>
          <p:cNvPr id="3" name="Picture Placeholder 2">
            <a:extLst>
              <a:ext uri="{FF2B5EF4-FFF2-40B4-BE49-F238E27FC236}">
                <a16:creationId xmlns:a16="http://schemas.microsoft.com/office/drawing/2014/main" id="{6434C056-24D3-4D4F-B71D-0A6FFF91C429}"/>
              </a:ext>
            </a:extLst>
          </p:cNvPr>
          <p:cNvSpPr>
            <a:spLocks noGrp="1"/>
          </p:cNvSpPr>
          <p:nvPr>
            <p:ph type="pic" idx="1"/>
          </p:nvPr>
        </p:nvSpPr>
        <p:spPr>
          <a:xfrm>
            <a:off x="84918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indent="0" algn="l" defTabSz="914400" rtl="0" eaLnBrk="1" latinLnBrk="0" hangingPunct="1">
              <a:lnSpc>
                <a:spcPct val="90000"/>
              </a:lnSpc>
              <a:spcBef>
                <a:spcPts val="1000"/>
              </a:spcBef>
              <a:buFont typeface="Arial" panose="020B0604020202020204" pitchFamily="34" charset="0"/>
              <a:buNone/>
            </a:pPr>
            <a:endParaRPr lang="x-none"/>
          </a:p>
        </p:txBody>
      </p:sp>
      <p:grpSp>
        <p:nvGrpSpPr>
          <p:cNvPr id="8" name="Group 7">
            <a:extLst>
              <a:ext uri="{FF2B5EF4-FFF2-40B4-BE49-F238E27FC236}">
                <a16:creationId xmlns:a16="http://schemas.microsoft.com/office/drawing/2014/main" id="{980D92DD-D2C5-574D-9D42-6312801F9656}"/>
              </a:ext>
            </a:extLst>
          </p:cNvPr>
          <p:cNvGrpSpPr/>
          <p:nvPr userDrawn="1"/>
        </p:nvGrpSpPr>
        <p:grpSpPr>
          <a:xfrm>
            <a:off x="10820648" y="6288984"/>
            <a:ext cx="10328539" cy="167498"/>
            <a:chOff x="10668248" y="5893696"/>
            <a:chExt cx="10328539" cy="167498"/>
          </a:xfrm>
        </p:grpSpPr>
        <p:cxnSp>
          <p:nvCxnSpPr>
            <p:cNvPr id="9" name="Straight Connector 8">
              <a:extLst>
                <a:ext uri="{FF2B5EF4-FFF2-40B4-BE49-F238E27FC236}">
                  <a16:creationId xmlns:a16="http://schemas.microsoft.com/office/drawing/2014/main" id="{0EEDDC44-041B-2548-896F-7D3F244033B7}"/>
                </a:ext>
              </a:extLst>
            </p:cNvPr>
            <p:cNvCxnSpPr>
              <a:cxnSpLocks/>
            </p:cNvCxnSpPr>
            <p:nvPr userDrawn="1"/>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2C7192-3B93-954D-8551-A0AB54EA33AF}"/>
                </a:ext>
              </a:extLst>
            </p:cNvPr>
            <p:cNvSpPr/>
            <p:nvPr userDrawn="1"/>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1" name="Group 10">
            <a:extLst>
              <a:ext uri="{FF2B5EF4-FFF2-40B4-BE49-F238E27FC236}">
                <a16:creationId xmlns:a16="http://schemas.microsoft.com/office/drawing/2014/main" id="{7AFCFFBE-CA3C-4545-A48D-BF28B4BE9510}"/>
              </a:ext>
            </a:extLst>
          </p:cNvPr>
          <p:cNvGrpSpPr/>
          <p:nvPr userDrawn="1"/>
        </p:nvGrpSpPr>
        <p:grpSpPr>
          <a:xfrm>
            <a:off x="358720" y="67014"/>
            <a:ext cx="3913243" cy="506326"/>
            <a:chOff x="358720" y="6187719"/>
            <a:chExt cx="3913243" cy="506326"/>
          </a:xfrm>
        </p:grpSpPr>
        <p:cxnSp>
          <p:nvCxnSpPr>
            <p:cNvPr id="12" name="Straight Connector 11">
              <a:extLst>
                <a:ext uri="{FF2B5EF4-FFF2-40B4-BE49-F238E27FC236}">
                  <a16:creationId xmlns:a16="http://schemas.microsoft.com/office/drawing/2014/main" id="{2CCCA527-9EA3-D945-B442-A5A2AE48F039}"/>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5CCE9C-95DF-E348-9022-889DF2969112}"/>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1FC30387-F518-A84F-A9D6-7E7AEC6A166E}"/>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15" name="Text Placeholder 5">
            <a:extLst>
              <a:ext uri="{FF2B5EF4-FFF2-40B4-BE49-F238E27FC236}">
                <a16:creationId xmlns:a16="http://schemas.microsoft.com/office/drawing/2014/main" id="{80D7566E-F057-DA40-B83B-F46A0CA495CB}"/>
              </a:ext>
            </a:extLst>
          </p:cNvPr>
          <p:cNvSpPr>
            <a:spLocks noGrp="1"/>
          </p:cNvSpPr>
          <p:nvPr>
            <p:ph type="body" sz="quarter" idx="10" hasCustomPrompt="1"/>
          </p:nvPr>
        </p:nvSpPr>
        <p:spPr>
          <a:xfrm>
            <a:off x="7312026" y="2208855"/>
            <a:ext cx="3932237" cy="3652195"/>
          </a:xfrm>
        </p:spPr>
        <p:txBody>
          <a:bodyPr>
            <a:normAutofit/>
          </a:bodyPr>
          <a:lstStyle>
            <a:lvl1pPr marL="0" indent="0" algn="r">
              <a:lnSpc>
                <a:spcPct val="100000"/>
              </a:lnSpc>
              <a:buNone/>
              <a:defRPr sz="24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של תבנית בסיס</a:t>
            </a:r>
            <a:endParaRPr lang="x-none" dirty="0"/>
          </a:p>
        </p:txBody>
      </p:sp>
      <p:pic>
        <p:nvPicPr>
          <p:cNvPr id="16" name="Picture 15">
            <a:extLst>
              <a:ext uri="{FF2B5EF4-FFF2-40B4-BE49-F238E27FC236}">
                <a16:creationId xmlns:a16="http://schemas.microsoft.com/office/drawing/2014/main" id="{38C0CA59-A86F-8145-9894-676CEF1F6128}"/>
              </a:ext>
            </a:extLst>
          </p:cNvPr>
          <p:cNvPicPr>
            <a:picLocks noChangeAspect="1"/>
          </p:cNvPicPr>
          <p:nvPr userDrawn="1"/>
        </p:nvPicPr>
        <p:blipFill rotWithShape="1">
          <a:blip r:embed="rId2"/>
          <a:srcRect l="95847" t="70" b="-72"/>
          <a:stretch/>
        </p:blipFill>
        <p:spPr>
          <a:xfrm>
            <a:off x="11685672" y="0"/>
            <a:ext cx="506327" cy="6858000"/>
          </a:xfrm>
          <a:prstGeom prst="rect">
            <a:avLst/>
          </a:prstGeom>
        </p:spPr>
      </p:pic>
    </p:spTree>
    <p:extLst>
      <p:ext uri="{BB962C8B-B14F-4D97-AF65-F5344CB8AC3E}">
        <p14:creationId xmlns:p14="http://schemas.microsoft.com/office/powerpoint/2010/main" val="1298439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016000" y="772487"/>
            <a:ext cx="10256245" cy="4519533"/>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sp>
        <p:nvSpPr>
          <p:cNvPr id="8" name="כותרת 1"/>
          <p:cNvSpPr>
            <a:spLocks noGrp="1"/>
          </p:cNvSpPr>
          <p:nvPr>
            <p:ph type="ctrTitle" hasCustomPrompt="1"/>
          </p:nvPr>
        </p:nvSpPr>
        <p:spPr>
          <a:xfrm>
            <a:off x="437568" y="5543538"/>
            <a:ext cx="11418770" cy="968519"/>
          </a:xfrm>
          <a:prstGeom prst="rect">
            <a:avLst/>
          </a:prstGeom>
        </p:spPr>
        <p:txBody>
          <a:bodyPr anchor="b">
            <a:noAutofit/>
          </a:bodyPr>
          <a:lstStyle>
            <a:lvl1pPr algn="ctr">
              <a:defRPr sz="4800">
                <a:latin typeface="Calibri" panose="020F0502020204030204" pitchFamily="34" charset="0"/>
                <a:cs typeface="Calibri" panose="020F0502020204030204" pitchFamily="34" charset="0"/>
              </a:defRPr>
            </a:lvl1pPr>
          </a:lstStyle>
          <a:p>
            <a:r>
              <a:rPr lang="he-IL" dirty="0"/>
              <a:t>לחץ כדי לערוך סגנון כותרת 2 תחתית</a:t>
            </a:r>
          </a:p>
        </p:txBody>
      </p:sp>
      <p:grpSp>
        <p:nvGrpSpPr>
          <p:cNvPr id="13" name="Group 12">
            <a:extLst>
              <a:ext uri="{FF2B5EF4-FFF2-40B4-BE49-F238E27FC236}">
                <a16:creationId xmlns:a16="http://schemas.microsoft.com/office/drawing/2014/main" id="{9A71DC45-F5DE-3647-89D7-00EEC394272E}"/>
              </a:ext>
            </a:extLst>
          </p:cNvPr>
          <p:cNvGrpSpPr/>
          <p:nvPr userDrawn="1"/>
        </p:nvGrpSpPr>
        <p:grpSpPr>
          <a:xfrm>
            <a:off x="865046" y="356936"/>
            <a:ext cx="11022154" cy="506326"/>
            <a:chOff x="865046" y="356936"/>
            <a:chExt cx="11022154" cy="506326"/>
          </a:xfrm>
        </p:grpSpPr>
        <p:cxnSp>
          <p:nvCxnSpPr>
            <p:cNvPr id="14" name="Straight Connector 13">
              <a:extLst>
                <a:ext uri="{FF2B5EF4-FFF2-40B4-BE49-F238E27FC236}">
                  <a16:creationId xmlns:a16="http://schemas.microsoft.com/office/drawing/2014/main" id="{0251AD8C-F052-0A4D-8544-F35BEF541172}"/>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BD9106F-7FCF-814E-B547-22DB88E10AD6}"/>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9" name="Rectangle 8">
            <a:extLst>
              <a:ext uri="{FF2B5EF4-FFF2-40B4-BE49-F238E27FC236}">
                <a16:creationId xmlns:a16="http://schemas.microsoft.com/office/drawing/2014/main" id="{1B9B5FED-02E7-474D-B6B7-AF695B5A45B0}"/>
              </a:ext>
            </a:extLst>
          </p:cNvPr>
          <p:cNvSpPr/>
          <p:nvPr userDrawn="1"/>
        </p:nvSpPr>
        <p:spPr>
          <a:xfrm rot="10800000">
            <a:off x="11781523" y="489498"/>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Tree>
    <p:extLst>
      <p:ext uri="{BB962C8B-B14F-4D97-AF65-F5344CB8AC3E}">
        <p14:creationId xmlns:p14="http://schemas.microsoft.com/office/powerpoint/2010/main" val="1972258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השיעור הבא יתחיל">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735FA8-E872-6D4B-B736-9D885CF8FF10}"/>
              </a:ext>
            </a:extLst>
          </p:cNvPr>
          <p:cNvSpPr/>
          <p:nvPr userDrawn="1"/>
        </p:nvSpPr>
        <p:spPr>
          <a:xfrm>
            <a:off x="1076345" y="1757556"/>
            <a:ext cx="10039311" cy="3383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1837135" y="1657495"/>
            <a:ext cx="8517731" cy="3476060"/>
          </a:xfrm>
          <a:prstGeom prst="rect">
            <a:avLst/>
          </a:prstGeom>
        </p:spPr>
        <p:txBody>
          <a:bodyPr anchor="ctr"/>
          <a:lstStyle>
            <a:lvl1pPr marL="0" indent="0" algn="r">
              <a:lnSpc>
                <a:spcPts val="8000"/>
              </a:lnSpc>
              <a:buNone/>
              <a:defRPr sz="75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השיעור הבא יתחיל בשעה 09:00</a:t>
            </a:r>
            <a:endParaRPr lang="x-none" dirty="0"/>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792994" y="5506727"/>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5893CC5-0B99-AA48-8797-A1AE8B9BB25D}"/>
              </a:ext>
            </a:extLst>
          </p:cNvPr>
          <p:cNvSpPr/>
          <p:nvPr userDrawn="1"/>
        </p:nvSpPr>
        <p:spPr>
          <a:xfrm rot="10800000">
            <a:off x="10905576" y="2286221"/>
            <a:ext cx="420158" cy="4201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cxnSp>
        <p:nvCxnSpPr>
          <p:cNvPr id="11" name="Straight Connector 10">
            <a:extLst>
              <a:ext uri="{FF2B5EF4-FFF2-40B4-BE49-F238E27FC236}">
                <a16:creationId xmlns:a16="http://schemas.microsoft.com/office/drawing/2014/main" id="{FFB79051-D1F8-DB4C-8CE2-B840C1367395}"/>
              </a:ext>
            </a:extLst>
          </p:cNvPr>
          <p:cNvCxnSpPr>
            <a:cxnSpLocks/>
          </p:cNvCxnSpPr>
          <p:nvPr userDrawn="1"/>
        </p:nvCxnSpPr>
        <p:spPr>
          <a:xfrm>
            <a:off x="408495" y="6252973"/>
            <a:ext cx="281547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418D07-B679-C54B-9CD1-5F261DF50C67}"/>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08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FF2F-AD99-8940-B3DB-80EE856E3206}"/>
              </a:ext>
            </a:extLst>
          </p:cNvPr>
          <p:cNvSpPr>
            <a:spLocks noGrp="1"/>
          </p:cNvSpPr>
          <p:nvPr>
            <p:ph type="ctrTitle" hasCustomPrompt="1"/>
          </p:nvPr>
        </p:nvSpPr>
        <p:spPr>
          <a:xfrm>
            <a:off x="1524000" y="1122363"/>
            <a:ext cx="9144000" cy="2387600"/>
          </a:xfrm>
        </p:spPr>
        <p:txBody>
          <a:bodyPr anchor="b">
            <a:normAutofit/>
          </a:bodyPr>
          <a:lstStyle>
            <a:lvl1pPr algn="r">
              <a:defRPr sz="6500">
                <a:solidFill>
                  <a:schemeClr val="accent1"/>
                </a:solidFill>
                <a:latin typeface="Calibri" panose="020F0502020204030204" pitchFamily="34" charset="0"/>
                <a:cs typeface="Calibri" panose="020F0502020204030204" pitchFamily="34" charset="0"/>
              </a:defRPr>
            </a:lvl1pPr>
          </a:lstStyle>
          <a:p>
            <a:r>
              <a:rPr lang="he-IL" dirty="0"/>
              <a:t>לחץ כדי לערוך סגנון כותרת 1 של תבנית בסיס</a:t>
            </a:r>
            <a:endParaRPr lang="x-none" dirty="0"/>
          </a:p>
        </p:txBody>
      </p:sp>
      <p:sp>
        <p:nvSpPr>
          <p:cNvPr id="3" name="Subtitle 2">
            <a:extLst>
              <a:ext uri="{FF2B5EF4-FFF2-40B4-BE49-F238E27FC236}">
                <a16:creationId xmlns:a16="http://schemas.microsoft.com/office/drawing/2014/main" id="{9119D81D-1706-9941-B45F-F0F533FFFF1C}"/>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להוסיף סגנון טקסט של תבנית בסיס</a:t>
            </a:r>
            <a:endParaRPr lang="x-none" dirty="0"/>
          </a:p>
        </p:txBody>
      </p:sp>
      <p:cxnSp>
        <p:nvCxnSpPr>
          <p:cNvPr id="7" name="Straight Connector 6">
            <a:extLst>
              <a:ext uri="{FF2B5EF4-FFF2-40B4-BE49-F238E27FC236}">
                <a16:creationId xmlns:a16="http://schemas.microsoft.com/office/drawing/2014/main" id="{FDB58097-F302-3649-B2E1-029008F6561C}"/>
              </a:ext>
            </a:extLst>
          </p:cNvPr>
          <p:cNvCxnSpPr>
            <a:cxnSpLocks/>
          </p:cNvCxnSpPr>
          <p:nvPr userDrawn="1"/>
        </p:nvCxnSpPr>
        <p:spPr>
          <a:xfrm>
            <a:off x="-874997" y="6429575"/>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999AA46-1CB5-874E-9A29-A46F83C4265B}"/>
              </a:ext>
            </a:extLst>
          </p:cNvPr>
          <p:cNvGrpSpPr/>
          <p:nvPr userDrawn="1"/>
        </p:nvGrpSpPr>
        <p:grpSpPr>
          <a:xfrm>
            <a:off x="781297" y="356936"/>
            <a:ext cx="11105903" cy="506326"/>
            <a:chOff x="781297" y="356936"/>
            <a:chExt cx="11105903" cy="506326"/>
          </a:xfrm>
        </p:grpSpPr>
        <p:cxnSp>
          <p:nvCxnSpPr>
            <p:cNvPr id="9" name="Straight Connector 8">
              <a:extLst>
                <a:ext uri="{FF2B5EF4-FFF2-40B4-BE49-F238E27FC236}">
                  <a16:creationId xmlns:a16="http://schemas.microsoft.com/office/drawing/2014/main" id="{53E848D2-E902-8E48-8E39-E234837A5A9A}"/>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CECEF66-2D66-5B47-8C7C-C84EB3E17317}"/>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1" name="Rectangle 10">
              <a:extLst>
                <a:ext uri="{FF2B5EF4-FFF2-40B4-BE49-F238E27FC236}">
                  <a16:creationId xmlns:a16="http://schemas.microsoft.com/office/drawing/2014/main" id="{C83E5EA1-0D3D-AF48-B7D6-9CBBB2978A34}"/>
                </a:ext>
              </a:extLst>
            </p:cNvPr>
            <p:cNvSpPr/>
            <p:nvPr userDrawn="1"/>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2" name="Group 11">
            <a:extLst>
              <a:ext uri="{FF2B5EF4-FFF2-40B4-BE49-F238E27FC236}">
                <a16:creationId xmlns:a16="http://schemas.microsoft.com/office/drawing/2014/main" id="{D1C499B5-5ABC-AD4E-8DEE-B3E41AD11667}"/>
              </a:ext>
            </a:extLst>
          </p:cNvPr>
          <p:cNvGrpSpPr/>
          <p:nvPr userDrawn="1"/>
        </p:nvGrpSpPr>
        <p:grpSpPr>
          <a:xfrm>
            <a:off x="7685986" y="6410721"/>
            <a:ext cx="4506014" cy="481337"/>
            <a:chOff x="5231876" y="2677211"/>
            <a:chExt cx="4506014" cy="481337"/>
          </a:xfrm>
        </p:grpSpPr>
        <p:sp>
          <p:nvSpPr>
            <p:cNvPr id="13" name="Rectangle 12">
              <a:extLst>
                <a:ext uri="{FF2B5EF4-FFF2-40B4-BE49-F238E27FC236}">
                  <a16:creationId xmlns:a16="http://schemas.microsoft.com/office/drawing/2014/main" id="{8F7E6D63-6B3C-C547-8E28-4EDC165F5AD7}"/>
                </a:ext>
              </a:extLst>
            </p:cNvPr>
            <p:cNvSpPr/>
            <p:nvPr userDrawn="1"/>
          </p:nvSpPr>
          <p:spPr>
            <a:xfrm>
              <a:off x="5231876" y="2902420"/>
              <a:ext cx="4116884" cy="256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14" name="Rectangle 13">
              <a:extLst>
                <a:ext uri="{FF2B5EF4-FFF2-40B4-BE49-F238E27FC236}">
                  <a16:creationId xmlns:a16="http://schemas.microsoft.com/office/drawing/2014/main" id="{EB5C1F07-896D-A04A-BB42-4C33B5448FED}"/>
                </a:ext>
              </a:extLst>
            </p:cNvPr>
            <p:cNvSpPr/>
            <p:nvPr userDrawn="1"/>
          </p:nvSpPr>
          <p:spPr>
            <a:xfrm>
              <a:off x="5937332" y="2677211"/>
              <a:ext cx="3800558" cy="225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spTree>
    <p:extLst>
      <p:ext uri="{BB962C8B-B14F-4D97-AF65-F5344CB8AC3E}">
        <p14:creationId xmlns:p14="http://schemas.microsoft.com/office/powerpoint/2010/main" val="1226794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21035" y="901758"/>
            <a:ext cx="10586646" cy="5681719"/>
          </a:xfrm>
          <a:prstGeom prst="rect">
            <a:avLst/>
          </a:prstGeom>
        </p:spPr>
        <p:txBody>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לחץ כאן להוסיף תמונה</a:t>
            </a:r>
          </a:p>
        </p:txBody>
      </p:sp>
      <p:grpSp>
        <p:nvGrpSpPr>
          <p:cNvPr id="6" name="Group 5">
            <a:extLst>
              <a:ext uri="{FF2B5EF4-FFF2-40B4-BE49-F238E27FC236}">
                <a16:creationId xmlns:a16="http://schemas.microsoft.com/office/drawing/2014/main" id="{F11EE242-3A2B-9B46-87B2-AC191ECB6960}"/>
              </a:ext>
            </a:extLst>
          </p:cNvPr>
          <p:cNvGrpSpPr/>
          <p:nvPr userDrawn="1"/>
        </p:nvGrpSpPr>
        <p:grpSpPr>
          <a:xfrm>
            <a:off x="781297" y="356936"/>
            <a:ext cx="11105903" cy="506326"/>
            <a:chOff x="781297" y="356936"/>
            <a:chExt cx="11105903" cy="506326"/>
          </a:xfrm>
        </p:grpSpPr>
        <p:cxnSp>
          <p:nvCxnSpPr>
            <p:cNvPr id="7" name="Straight Connector 6">
              <a:extLst>
                <a:ext uri="{FF2B5EF4-FFF2-40B4-BE49-F238E27FC236}">
                  <a16:creationId xmlns:a16="http://schemas.microsoft.com/office/drawing/2014/main" id="{C0C7E103-ACCC-DA43-9E9D-6FB906FA4F2D}"/>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4E9F80F-CF67-664D-B4F4-0CA7DCACB628}"/>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1" name="Rectangle 10">
              <a:extLst>
                <a:ext uri="{FF2B5EF4-FFF2-40B4-BE49-F238E27FC236}">
                  <a16:creationId xmlns:a16="http://schemas.microsoft.com/office/drawing/2014/main" id="{B1FEACB6-175B-044B-8C0D-3451E638ABE1}"/>
                </a:ext>
              </a:extLst>
            </p:cNvPr>
            <p:cNvSpPr/>
            <p:nvPr userDrawn="1"/>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3" name="Group 12">
            <a:extLst>
              <a:ext uri="{FF2B5EF4-FFF2-40B4-BE49-F238E27FC236}">
                <a16:creationId xmlns:a16="http://schemas.microsoft.com/office/drawing/2014/main" id="{DFC3CB68-EE0C-7E46-A86B-DBBE43BD0866}"/>
              </a:ext>
            </a:extLst>
          </p:cNvPr>
          <p:cNvGrpSpPr/>
          <p:nvPr userDrawn="1"/>
        </p:nvGrpSpPr>
        <p:grpSpPr>
          <a:xfrm>
            <a:off x="-8156196" y="6042094"/>
            <a:ext cx="10328539" cy="167498"/>
            <a:chOff x="10668248" y="5893696"/>
            <a:chExt cx="10328539" cy="167498"/>
          </a:xfrm>
        </p:grpSpPr>
        <p:cxnSp>
          <p:nvCxnSpPr>
            <p:cNvPr id="14" name="Straight Connector 13">
              <a:extLst>
                <a:ext uri="{FF2B5EF4-FFF2-40B4-BE49-F238E27FC236}">
                  <a16:creationId xmlns:a16="http://schemas.microsoft.com/office/drawing/2014/main" id="{128185FB-96F6-194C-96FC-5664DB14E13D}"/>
                </a:ext>
              </a:extLst>
            </p:cNvPr>
            <p:cNvCxnSpPr>
              <a:cxnSpLocks/>
            </p:cNvCxnSpPr>
            <p:nvPr userDrawn="1"/>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E94E79-9670-0743-916C-74F7BDE1C276}"/>
                </a:ext>
              </a:extLst>
            </p:cNvPr>
            <p:cNvSpPr/>
            <p:nvPr userDrawn="1"/>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10" name="Rectangle 9">
            <a:extLst>
              <a:ext uri="{FF2B5EF4-FFF2-40B4-BE49-F238E27FC236}">
                <a16:creationId xmlns:a16="http://schemas.microsoft.com/office/drawing/2014/main" id="{EEAD82FA-6CD0-454D-9BDB-225121E5526F}"/>
              </a:ext>
            </a:extLst>
          </p:cNvPr>
          <p:cNvSpPr/>
          <p:nvPr userDrawn="1"/>
        </p:nvSpPr>
        <p:spPr>
          <a:xfrm rot="10800000">
            <a:off x="11513458" y="721339"/>
            <a:ext cx="235719" cy="23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Tree>
    <p:extLst>
      <p:ext uri="{BB962C8B-B14F-4D97-AF65-F5344CB8AC3E}">
        <p14:creationId xmlns:p14="http://schemas.microsoft.com/office/powerpoint/2010/main" val="13433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b_Main">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E25FC14-1447-894C-9B3F-3393E4457875}"/>
              </a:ext>
            </a:extLst>
          </p:cNvPr>
          <p:cNvPicPr>
            <a:picLocks noChangeAspect="1"/>
          </p:cNvPicPr>
          <p:nvPr/>
        </p:nvPicPr>
        <p:blipFill>
          <a:blip r:embed="rId2"/>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6C9C108D-DF17-D94D-B478-B1D39585A5A5}"/>
              </a:ext>
            </a:extLst>
          </p:cNvPr>
          <p:cNvSpPr/>
          <p:nvPr/>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p:nvCxnSpPr>
        <p:spPr>
          <a:xfrm>
            <a:off x="2090531" y="4989650"/>
            <a:ext cx="683665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722B399-0C27-314C-A9E5-A4C6E23B0F40}"/>
              </a:ext>
            </a:extLst>
          </p:cNvPr>
          <p:cNvGrpSpPr/>
          <p:nvPr/>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Calibri" panose="020F0502020204030204" pitchFamily="34" charset="0"/>
                  <a:cs typeface="Calibri" panose="020F0502020204030204" pitchFamily="34" charset="0"/>
                </a:rPr>
                <a:t>מדינת ישראל</a:t>
              </a:r>
            </a:p>
            <a:p>
              <a:pPr algn="ctr"/>
              <a:r>
                <a:rPr lang="x-none" sz="1200" dirty="0">
                  <a:solidFill>
                    <a:schemeClr val="bg1"/>
                  </a:solidFill>
                  <a:latin typeface="Calibri" panose="020F0502020204030204" pitchFamily="34" charset="0"/>
                  <a:cs typeface="Calibri" panose="020F050202020403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4"/>
          <a:stretch>
            <a:fillRect/>
          </a:stretch>
        </p:blipFill>
        <p:spPr>
          <a:xfrm>
            <a:off x="3332187" y="886221"/>
            <a:ext cx="9150178" cy="2791691"/>
          </a:xfrm>
          <a:prstGeom prst="rect">
            <a:avLst/>
          </a:prstGeom>
        </p:spPr>
      </p:pic>
      <p:sp>
        <p:nvSpPr>
          <p:cNvPr id="3" name="Text Placeholder 2">
            <a:extLst>
              <a:ext uri="{FF2B5EF4-FFF2-40B4-BE49-F238E27FC236}">
                <a16:creationId xmlns:a16="http://schemas.microsoft.com/office/drawing/2014/main" id="{3804F8FB-60CB-9346-BDE4-934153C344CF}"/>
              </a:ext>
            </a:extLst>
          </p:cNvPr>
          <p:cNvSpPr>
            <a:spLocks noGrp="1"/>
          </p:cNvSpPr>
          <p:nvPr>
            <p:ph type="body" sz="quarter" idx="15" hasCustomPrompt="1"/>
          </p:nvPr>
        </p:nvSpPr>
        <p:spPr>
          <a:xfrm>
            <a:off x="2222638" y="3092183"/>
            <a:ext cx="8382413" cy="824410"/>
          </a:xfrm>
          <a:prstGeom prst="rect">
            <a:avLst/>
          </a:prstGeom>
        </p:spPr>
        <p:txBody>
          <a:bodyPr anchor="ctr">
            <a:noAutofit/>
          </a:bodyPr>
          <a:lstStyle>
            <a:lvl1pPr marL="0" indent="0" algn="r" rtl="1">
              <a:buFontTx/>
              <a:buNone/>
              <a:defRPr sz="5000">
                <a:solidFill>
                  <a:schemeClr val="bg1"/>
                </a:solidFill>
                <a:latin typeface="Calibri" panose="020F0502020204030204" pitchFamily="34" charset="0"/>
                <a:cs typeface="Calibri" panose="020F0502020204030204" pitchFamily="34" charset="0"/>
              </a:defRPr>
            </a:lvl1pPr>
            <a:lvl2pPr algn="l" rtl="0">
              <a:defRPr sz="6000">
                <a:latin typeface="Arial" panose="020B0604020202020204" pitchFamily="34" charset="0"/>
                <a:cs typeface="Arial" panose="020B0604020202020204" pitchFamily="34" charset="0"/>
              </a:defRPr>
            </a:lvl2pPr>
            <a:lvl3pPr algn="l" rtl="0">
              <a:defRPr sz="6000">
                <a:latin typeface="Arial" panose="020B0604020202020204" pitchFamily="34" charset="0"/>
                <a:cs typeface="Arial" panose="020B0604020202020204" pitchFamily="34" charset="0"/>
              </a:defRPr>
            </a:lvl3pPr>
            <a:lvl4pPr algn="l" rtl="0">
              <a:defRPr sz="6000">
                <a:latin typeface="Arial" panose="020B0604020202020204" pitchFamily="34" charset="0"/>
                <a:cs typeface="Arial" panose="020B0604020202020204" pitchFamily="34" charset="0"/>
              </a:defRPr>
            </a:lvl4pPr>
            <a:lvl5pPr algn="l" rtl="0">
              <a:defRPr sz="6000">
                <a:latin typeface="Arial" panose="020B0604020202020204" pitchFamily="34" charset="0"/>
                <a:cs typeface="Arial" panose="020B0604020202020204" pitchFamily="34" charset="0"/>
              </a:defRPr>
            </a:lvl5pPr>
          </a:lstStyle>
          <a:p>
            <a:pPr lvl="0"/>
            <a:r>
              <a:rPr lang="he-IL" dirty="0"/>
              <a:t>שיעור חשבון לכיתה א</a:t>
            </a:r>
            <a:endParaRPr lang="en-US" dirty="0"/>
          </a:p>
        </p:txBody>
      </p:sp>
      <p:sp>
        <p:nvSpPr>
          <p:cNvPr id="5" name="Text Placeholder 4">
            <a:extLst>
              <a:ext uri="{FF2B5EF4-FFF2-40B4-BE49-F238E27FC236}">
                <a16:creationId xmlns:a16="http://schemas.microsoft.com/office/drawing/2014/main" id="{2B5EABBC-5AEA-FA4F-B36C-C38528E262DA}"/>
              </a:ext>
            </a:extLst>
          </p:cNvPr>
          <p:cNvSpPr>
            <a:spLocks noGrp="1"/>
          </p:cNvSpPr>
          <p:nvPr>
            <p:ph type="body" sz="quarter" idx="16" hasCustomPrompt="1"/>
          </p:nvPr>
        </p:nvSpPr>
        <p:spPr>
          <a:xfrm>
            <a:off x="2222639" y="4469272"/>
            <a:ext cx="6704545" cy="411774"/>
          </a:xfrm>
          <a:prstGeom prst="rect">
            <a:avLst/>
          </a:prstGeom>
        </p:spPr>
        <p:txBody>
          <a:bodyPr>
            <a:noAutofit/>
          </a:bodyPr>
          <a:lstStyle>
            <a:lvl1pPr marL="0" indent="0" algn="r" rtl="1">
              <a:buNone/>
              <a:defRPr sz="2800">
                <a:solidFill>
                  <a:schemeClr val="bg1"/>
                </a:solidFill>
                <a:latin typeface="Calibri" panose="020F0502020204030204" pitchFamily="34" charset="0"/>
                <a:cs typeface="Calibri" panose="020F0502020204030204" pitchFamily="34" charset="0"/>
              </a:defRPr>
            </a:lvl1pPr>
            <a:lvl2pPr>
              <a:defRPr sz="2800"/>
            </a:lvl2pPr>
            <a:lvl3pPr>
              <a:defRPr sz="2800"/>
            </a:lvl3pPr>
            <a:lvl4pPr>
              <a:defRPr sz="2800"/>
            </a:lvl4pPr>
            <a:lvl5pPr>
              <a:defRPr sz="2800"/>
            </a:lvl5pPr>
          </a:lstStyle>
          <a:p>
            <a:pPr lvl="0"/>
            <a:r>
              <a:rPr lang="he-IL" dirty="0"/>
              <a:t>נושא השיעור:</a:t>
            </a:r>
            <a:endParaRPr lang="en-US" dirty="0"/>
          </a:p>
        </p:txBody>
      </p:sp>
      <p:sp>
        <p:nvSpPr>
          <p:cNvPr id="11" name="Text Placeholder 10">
            <a:extLst>
              <a:ext uri="{FF2B5EF4-FFF2-40B4-BE49-F238E27FC236}">
                <a16:creationId xmlns:a16="http://schemas.microsoft.com/office/drawing/2014/main" id="{202EF151-4A98-504F-9823-B535A37E95D4}"/>
              </a:ext>
            </a:extLst>
          </p:cNvPr>
          <p:cNvSpPr>
            <a:spLocks noGrp="1"/>
          </p:cNvSpPr>
          <p:nvPr>
            <p:ph type="body" sz="quarter" idx="18" hasCustomPrompt="1"/>
          </p:nvPr>
        </p:nvSpPr>
        <p:spPr>
          <a:xfrm>
            <a:off x="2222639" y="5115055"/>
            <a:ext cx="6704013" cy="385860"/>
          </a:xfrm>
          <a:prstGeom prst="rect">
            <a:avLst/>
          </a:prstGeom>
        </p:spPr>
        <p:txBody>
          <a:bodyPr/>
          <a:lstStyle>
            <a:lvl1pPr marL="0" indent="0" algn="r" rtl="1">
              <a:buNone/>
              <a:defRPr>
                <a:solidFill>
                  <a:schemeClr val="bg1"/>
                </a:solidFill>
                <a:latin typeface="Calibri" panose="020F0502020204030204" pitchFamily="34" charset="0"/>
                <a:cs typeface="Calibri" panose="020F0502020204030204" pitchFamily="34" charset="0"/>
              </a:defRPr>
            </a:lvl1pPr>
            <a:lvl2pPr algn="l" rtl="0">
              <a:defRPr/>
            </a:lvl2pPr>
            <a:lvl3pPr algn="l" rtl="0">
              <a:defRPr/>
            </a:lvl3pPr>
            <a:lvl4pPr algn="l" rtl="0">
              <a:defRPr/>
            </a:lvl4pPr>
            <a:lvl5pPr algn="l" rtl="0">
              <a:defRPr/>
            </a:lvl5pPr>
          </a:lstStyle>
          <a:p>
            <a:pPr lvl="0"/>
            <a:r>
              <a:rPr lang="he-IL" dirty="0"/>
              <a:t>שם המורה:</a:t>
            </a:r>
            <a:endParaRPr lang="en-US" dirty="0"/>
          </a:p>
        </p:txBody>
      </p:sp>
    </p:spTree>
    <p:extLst>
      <p:ext uri="{BB962C8B-B14F-4D97-AF65-F5344CB8AC3E}">
        <p14:creationId xmlns:p14="http://schemas.microsoft.com/office/powerpoint/2010/main" val="1898952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1" name="Picture 20">
            <a:extLst>
              <a:ext uri="{FF2B5EF4-FFF2-40B4-BE49-F238E27FC236}">
                <a16:creationId xmlns:a16="http://schemas.microsoft.com/office/drawing/2014/main" id="{5A307165-DA22-2E48-AE86-B78F4110AE5D}"/>
              </a:ext>
            </a:extLst>
          </p:cNvPr>
          <p:cNvPicPr>
            <a:picLocks noChangeAspect="1"/>
          </p:cNvPicPr>
          <p:nvPr userDrawn="1"/>
        </p:nvPicPr>
        <p:blipFill>
          <a:blip r:embed="rId3"/>
          <a:stretch>
            <a:fillRect/>
          </a:stretch>
        </p:blipFill>
        <p:spPr>
          <a:xfrm>
            <a:off x="0" y="0"/>
            <a:ext cx="12192000" cy="6858000"/>
          </a:xfrm>
          <a:prstGeom prst="rect">
            <a:avLst/>
          </a:prstGeom>
        </p:spPr>
      </p:pic>
      <p:cxnSp>
        <p:nvCxnSpPr>
          <p:cNvPr id="25" name="Straight Connector 24">
            <a:extLst>
              <a:ext uri="{FF2B5EF4-FFF2-40B4-BE49-F238E27FC236}">
                <a16:creationId xmlns:a16="http://schemas.microsoft.com/office/drawing/2014/main" id="{3613B3B1-726C-944F-8CAD-1F3AF7A7034B}"/>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0F5DAFE-647E-5C47-B77A-42DA94152FF1}"/>
              </a:ext>
            </a:extLst>
          </p:cNvPr>
          <p:cNvSpPr/>
          <p:nvPr userDrawn="1"/>
        </p:nvSpPr>
        <p:spPr>
          <a:xfrm rot="16200000">
            <a:off x="7721222" y="1537008"/>
            <a:ext cx="205896" cy="205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27" name="Straight Connector 26">
            <a:extLst>
              <a:ext uri="{FF2B5EF4-FFF2-40B4-BE49-F238E27FC236}">
                <a16:creationId xmlns:a16="http://schemas.microsoft.com/office/drawing/2014/main" id="{7F22374B-CE66-F844-8273-BE66100E5DC3}"/>
              </a:ext>
            </a:extLst>
          </p:cNvPr>
          <p:cNvCxnSpPr>
            <a:cxnSpLocks/>
          </p:cNvCxnSpPr>
          <p:nvPr userDrawn="1"/>
        </p:nvCxnSpPr>
        <p:spPr>
          <a:xfrm>
            <a:off x="4093266" y="4984979"/>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8A16B6-C317-B44B-A5BB-C2442F733613}"/>
              </a:ext>
            </a:extLst>
          </p:cNvPr>
          <p:cNvCxnSpPr>
            <a:cxnSpLocks/>
          </p:cNvCxnSpPr>
          <p:nvPr userDrawn="1"/>
        </p:nvCxnSpPr>
        <p:spPr>
          <a:xfrm>
            <a:off x="4093266" y="2035982"/>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28">
            <a:extLst>
              <a:ext uri="{FF2B5EF4-FFF2-40B4-BE49-F238E27FC236}">
                <a16:creationId xmlns:a16="http://schemas.microsoft.com/office/drawing/2014/main" id="{30160307-BF93-B642-B885-52C1AEE617F6}"/>
              </a:ext>
            </a:extLst>
          </p:cNvPr>
          <p:cNvGrpSpPr/>
          <p:nvPr userDrawn="1"/>
        </p:nvGrpSpPr>
        <p:grpSpPr>
          <a:xfrm>
            <a:off x="-110840" y="110839"/>
            <a:ext cx="1530097" cy="1525930"/>
            <a:chOff x="8374611" y="4283110"/>
            <a:chExt cx="2300578" cy="2294314"/>
          </a:xfrm>
        </p:grpSpPr>
        <p:pic>
          <p:nvPicPr>
            <p:cNvPr id="30" name="Picture 29">
              <a:extLst>
                <a:ext uri="{FF2B5EF4-FFF2-40B4-BE49-F238E27FC236}">
                  <a16:creationId xmlns:a16="http://schemas.microsoft.com/office/drawing/2014/main" id="{F98B7E2E-690A-B74F-A361-DB3C1398C223}"/>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1" name="Rectangle 30">
              <a:extLst>
                <a:ext uri="{FF2B5EF4-FFF2-40B4-BE49-F238E27FC236}">
                  <a16:creationId xmlns:a16="http://schemas.microsoft.com/office/drawing/2014/main" id="{23D367D3-E2A8-4A4A-953D-E858CA461A7D}"/>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sp>
        <p:nvSpPr>
          <p:cNvPr id="32" name="TextBox 31">
            <a:extLst>
              <a:ext uri="{FF2B5EF4-FFF2-40B4-BE49-F238E27FC236}">
                <a16:creationId xmlns:a16="http://schemas.microsoft.com/office/drawing/2014/main" id="{CCF59D4F-A27F-1C45-8148-635F8893C9C9}"/>
              </a:ext>
            </a:extLst>
          </p:cNvPr>
          <p:cNvSpPr txBox="1"/>
          <p:nvPr userDrawn="1"/>
        </p:nvSpPr>
        <p:spPr>
          <a:xfrm>
            <a:off x="2210656" y="2447258"/>
            <a:ext cx="7770689" cy="1963485"/>
          </a:xfrm>
          <a:prstGeom prst="rect">
            <a:avLst/>
          </a:prstGeom>
          <a:solidFill>
            <a:schemeClr val="accent1"/>
          </a:solidFill>
        </p:spPr>
        <p:txBody>
          <a:bodyPr wrap="square" lIns="251999" tIns="251999" rIns="251999" bIns="251999" rtlCol="0" anchor="ctr">
            <a:spAutoFit/>
          </a:bodyPr>
          <a:lstStyle/>
          <a:p>
            <a:pPr marL="0" algn="ctr" defTabSz="914400" rtl="1" eaLnBrk="1" latinLnBrk="0" hangingPunct="1">
              <a:lnSpc>
                <a:spcPts val="6000"/>
              </a:lnSpc>
            </a:pPr>
            <a:r>
              <a:rPr lang="he-IL" sz="6600" dirty="0">
                <a:solidFill>
                  <a:schemeClr val="bg1"/>
                </a:solidFill>
                <a:latin typeface="Calibri" panose="020F0502020204030204" pitchFamily="34" charset="0"/>
                <a:ea typeface="Open Sans" panose="020B0606030504020204" pitchFamily="34" charset="0"/>
                <a:cs typeface="Calibri" panose="020F0502020204030204" pitchFamily="34" charset="0"/>
              </a:rPr>
              <a:t>תודה שצפיתם בשידור</a:t>
            </a:r>
          </a:p>
          <a:p>
            <a:pPr marL="0" algn="ctr" defTabSz="914400" rtl="1" eaLnBrk="1" latinLnBrk="0" hangingPunct="1">
              <a:lnSpc>
                <a:spcPts val="6000"/>
              </a:lnSpc>
            </a:pPr>
            <a:r>
              <a:rPr lang="he-IL" sz="3200" dirty="0">
                <a:solidFill>
                  <a:schemeClr val="bg1"/>
                </a:solidFill>
                <a:latin typeface="Calibri" panose="020F0502020204030204" pitchFamily="34" charset="0"/>
                <a:cs typeface="Calibri" panose="020F0502020204030204" pitchFamily="34" charset="0"/>
              </a:rPr>
              <a:t>הופק עבור משרד החינוך ע״י מטח</a:t>
            </a:r>
            <a:endParaRPr lang="x-none" sz="3200" dirty="0">
              <a:solidFill>
                <a:schemeClr val="bg1"/>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730459D7-20E2-3642-98A9-F8CB285E36CD}"/>
              </a:ext>
            </a:extLst>
          </p:cNvPr>
          <p:cNvSpPr/>
          <p:nvPr userDrawn="1"/>
        </p:nvSpPr>
        <p:spPr>
          <a:xfrm>
            <a:off x="6692900" y="4828833"/>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Rectangle 33">
            <a:extLst>
              <a:ext uri="{FF2B5EF4-FFF2-40B4-BE49-F238E27FC236}">
                <a16:creationId xmlns:a16="http://schemas.microsoft.com/office/drawing/2014/main" id="{2247E01A-4A09-7641-BB58-BBF9194A53AE}"/>
              </a:ext>
            </a:extLst>
          </p:cNvPr>
          <p:cNvSpPr/>
          <p:nvPr userDrawn="1"/>
        </p:nvSpPr>
        <p:spPr>
          <a:xfrm>
            <a:off x="2431342" y="2371058"/>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35" name="Rectangle 34">
            <a:extLst>
              <a:ext uri="{FF2B5EF4-FFF2-40B4-BE49-F238E27FC236}">
                <a16:creationId xmlns:a16="http://schemas.microsoft.com/office/drawing/2014/main" id="{9C4295D9-D842-7B4A-8FAF-A7CB7DC8D8DD}"/>
              </a:ext>
            </a:extLst>
          </p:cNvPr>
          <p:cNvSpPr/>
          <p:nvPr userDrawn="1"/>
        </p:nvSpPr>
        <p:spPr>
          <a:xfrm>
            <a:off x="9905144" y="4005877"/>
            <a:ext cx="1524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16" name="TextBox 15">
            <a:extLst>
              <a:ext uri="{FF2B5EF4-FFF2-40B4-BE49-F238E27FC236}">
                <a16:creationId xmlns:a16="http://schemas.microsoft.com/office/drawing/2014/main" id="{F1286E97-B4B5-7A44-BA99-EFC8C200D63F}"/>
              </a:ext>
            </a:extLst>
          </p:cNvPr>
          <p:cNvSpPr txBox="1"/>
          <p:nvPr userDrawn="1"/>
        </p:nvSpPr>
        <p:spPr>
          <a:xfrm>
            <a:off x="3870376" y="6424726"/>
            <a:ext cx="4451248" cy="323165"/>
          </a:xfrm>
          <a:prstGeom prst="rect">
            <a:avLst/>
          </a:prstGeom>
          <a:noFill/>
        </p:spPr>
        <p:txBody>
          <a:bodyPr wrap="square" rtlCol="0">
            <a:spAutoFit/>
          </a:bodyPr>
          <a:lstStyle/>
          <a:p>
            <a:pPr algn="ctr"/>
            <a:r>
              <a:rPr lang="en-US" sz="1500" dirty="0" err="1">
                <a:solidFill>
                  <a:schemeClr val="bg1"/>
                </a:solidFill>
                <a:latin typeface="Arial" panose="020B0604020202020204" pitchFamily="34" charset="0"/>
                <a:cs typeface="Arial" panose="020B0604020202020204" pitchFamily="34" charset="0"/>
              </a:rPr>
              <a:t>shutterstock</a:t>
            </a:r>
            <a:r>
              <a:rPr lang="en-US" sz="1500" dirty="0">
                <a:solidFill>
                  <a:schemeClr val="bg1"/>
                </a:solidFill>
                <a:latin typeface="Arial" panose="020B0604020202020204" pitchFamily="34" charset="0"/>
                <a:cs typeface="Arial" panose="020B0604020202020204" pitchFamily="34" charset="0"/>
              </a:rPr>
              <a:t>/com</a:t>
            </a:r>
            <a:r>
              <a:rPr lang="he-IL" sz="1500" dirty="0">
                <a:solidFill>
                  <a:schemeClr val="bg1"/>
                </a:solidFill>
                <a:latin typeface="Arial" panose="020B0604020202020204" pitchFamily="34" charset="0"/>
                <a:cs typeface="+mn-cs"/>
              </a:rPr>
              <a:t> איורים: </a:t>
            </a:r>
            <a:endParaRPr lang="x-none"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70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מה נלמד היום">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AD2F-8484-6F41-A7DB-68F52EBF051B}"/>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he-IL" sz="4400" dirty="0"/>
              <a:t>מה נלמד היום</a:t>
            </a:r>
          </a:p>
        </p:txBody>
      </p:sp>
      <p:sp>
        <p:nvSpPr>
          <p:cNvPr id="3" name="Content Placeholder 2">
            <a:extLst>
              <a:ext uri="{FF2B5EF4-FFF2-40B4-BE49-F238E27FC236}">
                <a16:creationId xmlns:a16="http://schemas.microsoft.com/office/drawing/2014/main" id="{B740BC21-AC41-C940-AECD-AA7CACFED78F}"/>
              </a:ext>
            </a:extLst>
          </p:cNvPr>
          <p:cNvSpPr>
            <a:spLocks noGrp="1"/>
          </p:cNvSpPr>
          <p:nvPr>
            <p:ph idx="1" hasCustomPrompt="1"/>
          </p:nvPr>
        </p:nvSpPr>
        <p:spPr/>
        <p:txBody>
          <a:bodyPr/>
          <a:lstStyle>
            <a:lvl1pPr>
              <a:buClr>
                <a:schemeClr val="accent2"/>
              </a:buClr>
              <a:defRPr>
                <a:latin typeface="Calibri" panose="020F0502020204030204" pitchFamily="34" charset="0"/>
                <a:cs typeface="Calibri" panose="020F0502020204030204" pitchFamily="34" charset="0"/>
              </a:defRPr>
            </a:lvl1pPr>
          </a:lstStyle>
          <a:p>
            <a:pPr lvl="0"/>
            <a:r>
              <a:rPr lang="he-IL" dirty="0"/>
              <a:t>טקסט עם בולט</a:t>
            </a:r>
            <a:endParaRPr lang="en-US" dirty="0"/>
          </a:p>
        </p:txBody>
      </p:sp>
      <p:grpSp>
        <p:nvGrpSpPr>
          <p:cNvPr id="7" name="Group 6">
            <a:extLst>
              <a:ext uri="{FF2B5EF4-FFF2-40B4-BE49-F238E27FC236}">
                <a16:creationId xmlns:a16="http://schemas.microsoft.com/office/drawing/2014/main" id="{BF17BF2D-5C56-2347-98A3-34A4F9603254}"/>
              </a:ext>
            </a:extLst>
          </p:cNvPr>
          <p:cNvGrpSpPr/>
          <p:nvPr userDrawn="1"/>
        </p:nvGrpSpPr>
        <p:grpSpPr>
          <a:xfrm>
            <a:off x="358720" y="6187719"/>
            <a:ext cx="3913243" cy="506326"/>
            <a:chOff x="358720" y="6187719"/>
            <a:chExt cx="3913243" cy="506326"/>
          </a:xfrm>
        </p:grpSpPr>
        <p:cxnSp>
          <p:nvCxnSpPr>
            <p:cNvPr id="8" name="Straight Connector 7">
              <a:extLst>
                <a:ext uri="{FF2B5EF4-FFF2-40B4-BE49-F238E27FC236}">
                  <a16:creationId xmlns:a16="http://schemas.microsoft.com/office/drawing/2014/main" id="{9AEDD64D-1669-CC4D-A40D-F4C1654A152C}"/>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1EEFE9A-A5D8-E143-B1EA-0A48F46D9FBA}"/>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0" name="Rectangle 9">
              <a:extLst>
                <a:ext uri="{FF2B5EF4-FFF2-40B4-BE49-F238E27FC236}">
                  <a16:creationId xmlns:a16="http://schemas.microsoft.com/office/drawing/2014/main" id="{28E9E340-F138-444F-A3A8-C621C8A24CE1}"/>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1" name="Group 10">
            <a:extLst>
              <a:ext uri="{FF2B5EF4-FFF2-40B4-BE49-F238E27FC236}">
                <a16:creationId xmlns:a16="http://schemas.microsoft.com/office/drawing/2014/main" id="{BD763B7A-9108-A148-9406-56F54986D02B}"/>
              </a:ext>
            </a:extLst>
          </p:cNvPr>
          <p:cNvGrpSpPr/>
          <p:nvPr userDrawn="1"/>
        </p:nvGrpSpPr>
        <p:grpSpPr>
          <a:xfrm rot="10800000">
            <a:off x="8177063" y="106239"/>
            <a:ext cx="3913243" cy="506326"/>
            <a:chOff x="358720" y="6187719"/>
            <a:chExt cx="3913243" cy="506326"/>
          </a:xfrm>
        </p:grpSpPr>
        <p:cxnSp>
          <p:nvCxnSpPr>
            <p:cNvPr id="12" name="Straight Connector 11">
              <a:extLst>
                <a:ext uri="{FF2B5EF4-FFF2-40B4-BE49-F238E27FC236}">
                  <a16:creationId xmlns:a16="http://schemas.microsoft.com/office/drawing/2014/main" id="{CF173E8D-1DC7-EA46-A2CF-77F707D4A43D}"/>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1244C7-240F-A94A-B142-2E9C0513EF6E}"/>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4" name="Rectangle 13">
              <a:extLst>
                <a:ext uri="{FF2B5EF4-FFF2-40B4-BE49-F238E27FC236}">
                  <a16:creationId xmlns:a16="http://schemas.microsoft.com/office/drawing/2014/main" id="{D1914BA5-ACCC-6D44-863F-9400125B1812}"/>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grpSp>
    </p:spTree>
    <p:extLst>
      <p:ext uri="{BB962C8B-B14F-4D97-AF65-F5344CB8AC3E}">
        <p14:creationId xmlns:p14="http://schemas.microsoft.com/office/powerpoint/2010/main" val="264228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מה להביא לשיעור?">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he-IL" dirty="0"/>
              <a:t>מה להביא לשיעור?</a:t>
            </a:r>
            <a:endParaRPr lang="x-none"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1741679"/>
            <a:ext cx="5157787"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he-IL" dirty="0"/>
              <a:t>טקסט עם בולט</a:t>
            </a:r>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1741679"/>
            <a:ext cx="5183188" cy="3684588"/>
          </a:xfrm>
        </p:spPr>
        <p:txBody>
          <a:bodyPr>
            <a:normAutofit/>
          </a:bodyPr>
          <a:lstStyle>
            <a:lvl1pPr>
              <a:buClr>
                <a:schemeClr val="accent2"/>
              </a:buClr>
              <a:defRPr sz="2600">
                <a:latin typeface="Calibri" panose="020F0502020204030204" pitchFamily="34" charset="0"/>
                <a:cs typeface="Calibri" panose="020F0502020204030204" pitchFamily="34" charset="0"/>
              </a:defRPr>
            </a:lvl1pPr>
          </a:lstStyle>
          <a:p>
            <a:pPr lvl="0"/>
            <a:r>
              <a:rPr lang="he-IL" dirty="0"/>
              <a:t>טקסט עם בולט</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902624" y="181572"/>
            <a:ext cx="11022154" cy="506326"/>
            <a:chOff x="865046" y="356936"/>
            <a:chExt cx="11022154"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Tree>
    <p:extLst>
      <p:ext uri="{BB962C8B-B14F-4D97-AF65-F5344CB8AC3E}">
        <p14:creationId xmlns:p14="http://schemas.microsoft.com/office/powerpoint/2010/main" val="61220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הקניית ידע">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D0ADF1-D847-284D-AE47-771521E2B24A}"/>
              </a:ext>
            </a:extLst>
          </p:cNvPr>
          <p:cNvPicPr>
            <a:picLocks noChangeAspect="1"/>
          </p:cNvPicPr>
          <p:nvPr userDrawn="1"/>
        </p:nvPicPr>
        <p:blipFill rotWithShape="1">
          <a:blip r:embed="rId2"/>
          <a:srcRect t="12244" b="63870"/>
          <a:stretch/>
        </p:blipFill>
        <p:spPr>
          <a:xfrm>
            <a:off x="0" y="0"/>
            <a:ext cx="12192000" cy="1638096"/>
          </a:xfrm>
          <a:prstGeom prst="rect">
            <a:avLst/>
          </a:prstGeom>
        </p:spPr>
      </p:pic>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הקניית ידע</a:t>
            </a:r>
            <a:endParaRPr lang="x-none"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1671638" y="1928813"/>
            <a:ext cx="9572625" cy="3844925"/>
          </a:xfrm>
        </p:spPr>
        <p:txBody>
          <a:bodyPr>
            <a:normAutofit/>
          </a:bodyPr>
          <a:lstStyle>
            <a:lvl1pPr marL="0" indent="0" algn="ctr">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x-none" dirty="0"/>
          </a:p>
        </p:txBody>
      </p:sp>
      <p:sp>
        <p:nvSpPr>
          <p:cNvPr id="16" name="Rectangle 15">
            <a:extLst>
              <a:ext uri="{FF2B5EF4-FFF2-40B4-BE49-F238E27FC236}">
                <a16:creationId xmlns:a16="http://schemas.microsoft.com/office/drawing/2014/main" id="{DF19C3E0-9540-994D-9F88-1AA758EA24E6}"/>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275731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תרגול">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תרגול</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933938" y="1825625"/>
            <a:ext cx="5085862" cy="4351338"/>
          </a:xfrm>
        </p:spPr>
        <p:txBody>
          <a:bodyPr/>
          <a:lstStyle>
            <a:lvl1pPr marL="228600" marR="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lang="en-US" sz="2800" b="0" i="0" kern="1200" dirty="0">
                <a:solidFill>
                  <a:schemeClr val="tx1"/>
                </a:solidFill>
                <a:latin typeface="Calibri" panose="020F0502020204030204" pitchFamily="34" charset="0"/>
                <a:ea typeface="+mn-ea"/>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en-US"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267938" y="1825625"/>
            <a:ext cx="5085862"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en-US" dirty="0"/>
          </a:p>
          <a:p>
            <a:pPr lvl="0"/>
            <a:endParaRPr lang="en-US" dirty="0"/>
          </a:p>
        </p:txBody>
      </p:sp>
    </p:spTree>
    <p:extLst>
      <p:ext uri="{BB962C8B-B14F-4D97-AF65-F5344CB8AC3E}">
        <p14:creationId xmlns:p14="http://schemas.microsoft.com/office/powerpoint/2010/main" val="425250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מצגת מלאה בתרגול">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he-IL" dirty="0"/>
              <a:t>המשך תרגול</a:t>
            </a:r>
            <a:endParaRPr lang="x-none" dirty="0"/>
          </a:p>
        </p:txBody>
      </p:sp>
      <p:sp>
        <p:nvSpPr>
          <p:cNvPr id="3" name="Text Placeholder 2">
            <a:extLst>
              <a:ext uri="{FF2B5EF4-FFF2-40B4-BE49-F238E27FC236}">
                <a16:creationId xmlns:a16="http://schemas.microsoft.com/office/drawing/2014/main" id="{B9D2555F-AC29-CF40-A900-4B11F74D3B6B}"/>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2505075"/>
            <a:ext cx="5157787"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he-IL" dirty="0"/>
              <a:t>לחץ כדי לערוך סגנון טקסט עם בולט </a:t>
            </a:r>
            <a:r>
              <a:rPr lang="en-US" dirty="0"/>
              <a:t/>
            </a:r>
            <a:br>
              <a:rPr lang="en-US" dirty="0"/>
            </a:br>
            <a:r>
              <a:rPr lang="he-IL" dirty="0"/>
              <a:t>של תבנית בסיס</a:t>
            </a:r>
          </a:p>
        </p:txBody>
      </p:sp>
      <p:sp>
        <p:nvSpPr>
          <p:cNvPr id="5" name="Text Placeholder 4">
            <a:extLst>
              <a:ext uri="{FF2B5EF4-FFF2-40B4-BE49-F238E27FC236}">
                <a16:creationId xmlns:a16="http://schemas.microsoft.com/office/drawing/2014/main" id="{8A3758F3-DA41-7043-A36A-300D6DD6B73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2505075"/>
            <a:ext cx="5183188" cy="3684588"/>
          </a:xfrm>
        </p:spPr>
        <p:txBody>
          <a:bodyPr>
            <a:normAutofit/>
          </a:bodyPr>
          <a:lstStyle>
            <a:lvl1pPr>
              <a:lnSpc>
                <a:spcPct val="100000"/>
              </a:lnSpc>
              <a:buClr>
                <a:schemeClr val="accent2"/>
              </a:buClr>
              <a:defRPr sz="2600">
                <a:latin typeface="Calibri" panose="020F0502020204030204" pitchFamily="34" charset="0"/>
                <a:cs typeface="Calibri" panose="020F0502020204030204" pitchFamily="34" charset="0"/>
              </a:defRPr>
            </a:lvl1pPr>
          </a:lstStyle>
          <a:p>
            <a:pPr lvl="0"/>
            <a:r>
              <a:rPr lang="he-IL" dirty="0"/>
              <a:t>לחץ כדי לערוך סגנון טקסט עם בולט </a:t>
            </a:r>
            <a:r>
              <a:rPr lang="en-US" dirty="0"/>
              <a:t/>
            </a:r>
            <a:br>
              <a:rPr lang="en-US" dirty="0"/>
            </a:br>
            <a:r>
              <a:rPr lang="he-IL" dirty="0"/>
              <a:t>של תבנית בסיס</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902624" y="181572"/>
            <a:ext cx="11022154" cy="506326"/>
            <a:chOff x="865046" y="356936"/>
            <a:chExt cx="11022154"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Tree>
    <p:extLst>
      <p:ext uri="{BB962C8B-B14F-4D97-AF65-F5344CB8AC3E}">
        <p14:creationId xmlns:p14="http://schemas.microsoft.com/office/powerpoint/2010/main" val="274322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פתרון">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פתרון</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65046" y="1825625"/>
            <a:ext cx="5154754"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he-IL"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260122" y="1825625"/>
            <a:ext cx="5093677"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352865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הקניית ידע">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C84C288-45B9-0C4B-BC23-61FEF6C61789}"/>
              </a:ext>
            </a:extLst>
          </p:cNvPr>
          <p:cNvGrpSpPr/>
          <p:nvPr userDrawn="1"/>
        </p:nvGrpSpPr>
        <p:grpSpPr>
          <a:xfrm>
            <a:off x="358720" y="6187719"/>
            <a:ext cx="3913243" cy="506326"/>
            <a:chOff x="358720" y="6187719"/>
            <a:chExt cx="3913243" cy="506326"/>
          </a:xfrm>
        </p:grpSpPr>
        <p:cxnSp>
          <p:nvCxnSpPr>
            <p:cNvPr id="17" name="Straight Connector 16">
              <a:extLst>
                <a:ext uri="{FF2B5EF4-FFF2-40B4-BE49-F238E27FC236}">
                  <a16:creationId xmlns:a16="http://schemas.microsoft.com/office/drawing/2014/main" id="{EDECF7E4-AA12-DD4F-8FBA-6942B07B661F}"/>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A824D68-292F-0740-864D-187885A36636}"/>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9" name="Rectangle 18">
              <a:extLst>
                <a:ext uri="{FF2B5EF4-FFF2-40B4-BE49-F238E27FC236}">
                  <a16:creationId xmlns:a16="http://schemas.microsoft.com/office/drawing/2014/main" id="{5CFF00F0-B1E8-5F4E-A07B-F1B92F9D38A6}"/>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1" name="Text Placeholder 5">
            <a:extLst>
              <a:ext uri="{FF2B5EF4-FFF2-40B4-BE49-F238E27FC236}">
                <a16:creationId xmlns:a16="http://schemas.microsoft.com/office/drawing/2014/main" id="{872B4A16-607D-6547-9FD5-D3C9EE1A5211}"/>
              </a:ext>
            </a:extLst>
          </p:cNvPr>
          <p:cNvSpPr>
            <a:spLocks noGrp="1"/>
          </p:cNvSpPr>
          <p:nvPr>
            <p:ph type="body" sz="quarter" idx="10" hasCustomPrompt="1"/>
          </p:nvPr>
        </p:nvSpPr>
        <p:spPr>
          <a:xfrm>
            <a:off x="1671638" y="1928813"/>
            <a:ext cx="9572625" cy="3844925"/>
          </a:xfrm>
        </p:spPr>
        <p:txBody>
          <a:bodyPr>
            <a:normAutofit/>
          </a:bodyPr>
          <a:lstStyle>
            <a:lvl1pPr marL="0" indent="0" algn="ctr">
              <a:lnSpc>
                <a:spcPct val="100000"/>
              </a:lnSpc>
              <a:buNone/>
              <a:defRPr sz="3600">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x-none" dirty="0"/>
          </a:p>
        </p:txBody>
      </p:sp>
      <p:pic>
        <p:nvPicPr>
          <p:cNvPr id="22" name="Picture 21">
            <a:extLst>
              <a:ext uri="{FF2B5EF4-FFF2-40B4-BE49-F238E27FC236}">
                <a16:creationId xmlns:a16="http://schemas.microsoft.com/office/drawing/2014/main" id="{767E3700-96F7-8449-BFE9-3638DA837676}"/>
              </a:ext>
            </a:extLst>
          </p:cNvPr>
          <p:cNvPicPr>
            <a:picLocks noChangeAspect="1"/>
          </p:cNvPicPr>
          <p:nvPr userDrawn="1"/>
        </p:nvPicPr>
        <p:blipFill rotWithShape="1">
          <a:blip r:embed="rId2"/>
          <a:srcRect t="4861" b="71253"/>
          <a:stretch/>
        </p:blipFill>
        <p:spPr>
          <a:xfrm>
            <a:off x="0" y="0"/>
            <a:ext cx="12192000" cy="1638096"/>
          </a:xfrm>
          <a:prstGeom prst="rect">
            <a:avLst/>
          </a:prstGeom>
        </p:spPr>
      </p:pic>
      <p:sp>
        <p:nvSpPr>
          <p:cNvPr id="23" name="Title 1">
            <a:extLst>
              <a:ext uri="{FF2B5EF4-FFF2-40B4-BE49-F238E27FC236}">
                <a16:creationId xmlns:a16="http://schemas.microsoft.com/office/drawing/2014/main" id="{0A8A744E-77D6-CD40-B413-54A26D5A1891}"/>
              </a:ext>
            </a:extLst>
          </p:cNvPr>
          <p:cNvSpPr>
            <a:spLocks noGrp="1"/>
          </p:cNvSpPr>
          <p:nvPr>
            <p:ph type="title" hasCustomPrompt="1"/>
          </p:nvPr>
        </p:nvSpPr>
        <p:spPr>
          <a:xfrm>
            <a:off x="3081590" y="663126"/>
            <a:ext cx="8280000" cy="720000"/>
          </a:xfrm>
          <a:solidFill>
            <a:schemeClr val="accent1"/>
          </a:solidFill>
        </p:spPr>
        <p:txBody>
          <a:bodyPr anchor="b"/>
          <a:lstStyle>
            <a:lvl1pPr>
              <a:defRPr>
                <a:solidFill>
                  <a:schemeClr val="bg1"/>
                </a:solidFill>
                <a:latin typeface="Calibri" panose="020F0502020204030204" pitchFamily="34" charset="0"/>
                <a:cs typeface="Calibri" panose="020F0502020204030204" pitchFamily="34" charset="0"/>
              </a:defRPr>
            </a:lvl1pPr>
          </a:lstStyle>
          <a:p>
            <a:r>
              <a:rPr lang="he-IL" sz="4400" dirty="0"/>
              <a:t>הקניית ידע</a:t>
            </a:r>
            <a:endParaRPr lang="x-none" dirty="0"/>
          </a:p>
        </p:txBody>
      </p:sp>
      <p:sp>
        <p:nvSpPr>
          <p:cNvPr id="24" name="Rectangle 23">
            <a:extLst>
              <a:ext uri="{FF2B5EF4-FFF2-40B4-BE49-F238E27FC236}">
                <a16:creationId xmlns:a16="http://schemas.microsoft.com/office/drawing/2014/main" id="{6C05C46E-F358-4B4C-A5AF-C1EE892CDA45}"/>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46749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תרגול">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Calibri" panose="020F0502020204030204" pitchFamily="34" charset="0"/>
              </a:defRPr>
            </a:lvl1pPr>
          </a:lstStyle>
          <a:p>
            <a:r>
              <a:rPr lang="he-IL" sz="4400" dirty="0"/>
              <a:t>תרגול</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275754" y="1825625"/>
            <a:ext cx="5078046"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Calibri" panose="020F0502020204030204" pitchFamily="34" charset="0"/>
              </a:defRPr>
            </a:lvl1pPr>
          </a:lstStyle>
          <a:p>
            <a:pPr lvl="0"/>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250357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8C25B-25BC-3D44-BF1A-D4FCCE68B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lgn="r" rtl="1">
              <a:spcBef>
                <a:spcPts val="800"/>
              </a:spcBef>
              <a:spcAft>
                <a:spcPts val="0"/>
              </a:spcAft>
            </a:pPr>
            <a:r>
              <a:rPr lang="he-IL" sz="4400" b="1">
                <a:solidFill>
                  <a:schemeClr val="dk1"/>
                </a:solidFill>
                <a:latin typeface="Alef"/>
                <a:ea typeface="Alef"/>
                <a:sym typeface="Alef"/>
              </a:rPr>
              <a:t>לפניכם מהלך השיעור הכולל (45 דקות סה"כ):</a:t>
            </a:r>
            <a:endParaRPr lang="he-IL" sz="4000" b="1" dirty="0">
              <a:solidFill>
                <a:schemeClr val="dk1"/>
              </a:solidFill>
              <a:latin typeface="Alef"/>
              <a:ea typeface="Alef"/>
              <a:sym typeface="Alef"/>
            </a:endParaRPr>
          </a:p>
        </p:txBody>
      </p:sp>
      <p:sp>
        <p:nvSpPr>
          <p:cNvPr id="3" name="Text Placeholder 2">
            <a:extLst>
              <a:ext uri="{FF2B5EF4-FFF2-40B4-BE49-F238E27FC236}">
                <a16:creationId xmlns:a16="http://schemas.microsoft.com/office/drawing/2014/main" id="{2E74985F-A51E-924E-9310-276896888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הצגת נושא השיעור ומה נעשה היום (דקה)</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פעילות פתיחה (עד 2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חיבור לידע קודם (עד 2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שלב הלמידה (עד 20 דק')</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הקניה </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תרגול </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פתרון התרגול</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ניתן לחזור על הרצף פעם- פעמיים במסגרת ה- 20 דק'</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סיכום וסוף צילום (עד 5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משימה עצמאית בנושא השיעור (15 דק')</a:t>
            </a:r>
          </a:p>
        </p:txBody>
      </p:sp>
    </p:spTree>
    <p:extLst>
      <p:ext uri="{BB962C8B-B14F-4D97-AF65-F5344CB8AC3E}">
        <p14:creationId xmlns:p14="http://schemas.microsoft.com/office/powerpoint/2010/main" val="3140060033"/>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3" r:id="rId3"/>
    <p:sldLayoutId id="2147483666" r:id="rId4"/>
    <p:sldLayoutId id="2147483652" r:id="rId5"/>
    <p:sldLayoutId id="2147483667" r:id="rId6"/>
    <p:sldLayoutId id="2147483669" r:id="rId7"/>
    <p:sldLayoutId id="2147483670" r:id="rId8"/>
    <p:sldLayoutId id="2147483671" r:id="rId9"/>
    <p:sldLayoutId id="2147483668" r:id="rId10"/>
    <p:sldLayoutId id="2147483665" r:id="rId11"/>
    <p:sldLayoutId id="2147483657" r:id="rId12"/>
    <p:sldLayoutId id="2147483664" r:id="rId13"/>
    <p:sldLayoutId id="2147483661" r:id="rId14"/>
    <p:sldLayoutId id="2147483649" r:id="rId15"/>
    <p:sldLayoutId id="2147483663" r:id="rId16"/>
    <p:sldLayoutId id="2147483678" r:id="rId17"/>
    <p:sldLayoutId id="2147483679" r:id="rId18"/>
  </p:sldLayoutIdLst>
  <p:txStyles>
    <p:titleStyle>
      <a:lvl1pPr algn="r" defTabSz="914400" rtl="1" eaLnBrk="1" latinLnBrk="0" hangingPunct="1">
        <a:lnSpc>
          <a:spcPct val="90000"/>
        </a:lnSpc>
        <a:spcBef>
          <a:spcPts val="800"/>
        </a:spcBef>
        <a:spcAft>
          <a:spcPts val="0"/>
        </a:spcAft>
        <a:buNone/>
        <a:defRPr sz="4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p:titleStyle>
    <p:body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83" userDrawn="1">
          <p15:clr>
            <a:srgbClr val="F26B43"/>
          </p15:clr>
        </p15:guide>
        <p15:guide id="2"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emf"/><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a:spLocks noGrp="1"/>
          </p:cNvSpPr>
          <p:nvPr>
            <p:ph type="body" sz="quarter" idx="15"/>
          </p:nvPr>
        </p:nvSpPr>
        <p:spPr>
          <a:xfrm>
            <a:off x="5501641" y="2115483"/>
            <a:ext cx="5090160" cy="634326"/>
          </a:xfrm>
          <a:solidFill>
            <a:srgbClr val="0033CC"/>
          </a:solidFill>
        </p:spPr>
        <p:txBody>
          <a:bodyPr/>
          <a:lstStyle/>
          <a:p>
            <a:pPr lvl="0" algn="ctr"/>
            <a:r>
              <a:rPr lang="he-IL" sz="3200" b="1" dirty="0"/>
              <a:t>מערכת שיעורים למגזר החרדי</a:t>
            </a:r>
          </a:p>
        </p:txBody>
      </p:sp>
      <p:sp>
        <p:nvSpPr>
          <p:cNvPr id="239" name="Google Shape;239;p5"/>
          <p:cNvSpPr txBox="1">
            <a:spLocks noGrp="1"/>
          </p:cNvSpPr>
          <p:nvPr>
            <p:ph type="body" sz="quarter" idx="16"/>
          </p:nvPr>
        </p:nvSpPr>
        <p:spPr>
          <a:xfrm>
            <a:off x="1159471" y="4469272"/>
            <a:ext cx="7767181" cy="411774"/>
          </a:xfrm>
        </p:spPr>
        <p:txBody>
          <a:bodyPr/>
          <a:lstStyle/>
          <a:p>
            <a:r>
              <a:rPr lang="he-IL" sz="3200" dirty="0"/>
              <a:t>נושא השיעור: חמשת העיוורים - סיפור עם</a:t>
            </a:r>
            <a:endParaRPr lang="x-none" sz="3200" dirty="0"/>
          </a:p>
        </p:txBody>
      </p:sp>
      <p:sp>
        <p:nvSpPr>
          <p:cNvPr id="2" name="Text Placeholder 1">
            <a:extLst>
              <a:ext uri="{FF2B5EF4-FFF2-40B4-BE49-F238E27FC236}">
                <a16:creationId xmlns:a16="http://schemas.microsoft.com/office/drawing/2014/main" id="{12874761-6EDB-5D40-A79B-9C82F478C33E}"/>
              </a:ext>
            </a:extLst>
          </p:cNvPr>
          <p:cNvSpPr>
            <a:spLocks noGrp="1"/>
          </p:cNvSpPr>
          <p:nvPr>
            <p:ph type="body" sz="quarter" idx="18"/>
          </p:nvPr>
        </p:nvSpPr>
        <p:spPr/>
        <p:txBody>
          <a:bodyPr>
            <a:noAutofit/>
          </a:bodyPr>
          <a:lstStyle/>
          <a:p>
            <a:r>
              <a:rPr lang="he-IL" dirty="0">
                <a:sym typeface="Calibri"/>
              </a:rPr>
              <a:t>עם המורה: יהודית </a:t>
            </a:r>
            <a:r>
              <a:rPr lang="he-IL" dirty="0" smtClean="0">
                <a:sym typeface="Calibri"/>
              </a:rPr>
              <a:t>יוסף</a:t>
            </a:r>
            <a:endParaRPr lang="en-US" dirty="0" smtClean="0">
              <a:sym typeface="Calibri"/>
            </a:endParaRPr>
          </a:p>
          <a:p>
            <a:r>
              <a:rPr lang="he-IL" sz="2400" dirty="0" smtClean="0">
                <a:sym typeface="Calibri"/>
              </a:rPr>
              <a:t>כתיבה והתאמה: אסתר מלכה</a:t>
            </a:r>
            <a:endParaRPr lang="he-IL" sz="2400" dirty="0">
              <a:sym typeface="Calibri"/>
            </a:endParaRPr>
          </a:p>
        </p:txBody>
      </p:sp>
      <p:pic>
        <p:nvPicPr>
          <p:cNvPr id="241" name="Google Shape;241;p5"/>
          <p:cNvPicPr preferRelativeResize="0"/>
          <p:nvPr/>
        </p:nvPicPr>
        <p:blipFill rotWithShape="1">
          <a:blip r:embed="rId4">
            <a:alphaModFix/>
          </a:blip>
          <a:srcRect/>
          <a:stretch/>
        </p:blipFill>
        <p:spPr>
          <a:xfrm rot="-2705291">
            <a:off x="3733675" y="632278"/>
            <a:ext cx="658648" cy="2212383"/>
          </a:xfrm>
          <a:prstGeom prst="rect">
            <a:avLst/>
          </a:prstGeom>
          <a:noFill/>
          <a:ln>
            <a:noFill/>
          </a:ln>
        </p:spPr>
      </p:pic>
      <p:sp>
        <p:nvSpPr>
          <p:cNvPr id="7" name="Google Shape;238;p5"/>
          <p:cNvSpPr txBox="1">
            <a:spLocks/>
          </p:cNvSpPr>
          <p:nvPr/>
        </p:nvSpPr>
        <p:spPr>
          <a:xfrm>
            <a:off x="2222638" y="3024451"/>
            <a:ext cx="8382413"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dirty="0">
                <a:latin typeface="Calibri" panose="020F0502020204030204" pitchFamily="34" charset="0"/>
                <a:cs typeface="Calibri" panose="020F0502020204030204" pitchFamily="34" charset="0"/>
              </a:rPr>
              <a:t>שיעור עברית לכיתות ד' - ו'</a:t>
            </a:r>
          </a:p>
        </p:txBody>
      </p:sp>
      <p:sp>
        <p:nvSpPr>
          <p:cNvPr id="5" name="מלבן 4"/>
          <p:cNvSpPr/>
          <p:nvPr/>
        </p:nvSpPr>
        <p:spPr>
          <a:xfrm>
            <a:off x="89038" y="0"/>
            <a:ext cx="1114922" cy="1738469"/>
          </a:xfrm>
          <a:prstGeom prst="rect">
            <a:avLst/>
          </a:prstGeom>
          <a:solidFill>
            <a:srgbClr val="156DC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Tree>
    <p:custDataLst>
      <p:tags r:id="rId1"/>
    </p:custDataLst>
    <p:extLst>
      <p:ext uri="{BB962C8B-B14F-4D97-AF65-F5344CB8AC3E}">
        <p14:creationId xmlns:p14="http://schemas.microsoft.com/office/powerpoint/2010/main" val="233598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60422" y="1611861"/>
            <a:ext cx="11833238" cy="5217560"/>
          </a:xfrm>
        </p:spPr>
        <p:txBody>
          <a:bodyPr>
            <a:noAutofit/>
          </a:bodyPr>
          <a:lstStyle/>
          <a:p>
            <a:pPr algn="just">
              <a:lnSpc>
                <a:spcPct val="100000"/>
              </a:lnSpc>
            </a:pPr>
            <a:r>
              <a:rPr lang="he-IL" sz="3200" dirty="0"/>
              <a:t>ככה צעקו העיוורים ורבו בחוזקה, וכמעט שבאו לידי מהלומות. כל אחד החזיק בשלו בשתי ידיו, וכל אחד היה בעיני חברו כשוגה ומשגה. </a:t>
            </a:r>
          </a:p>
          <a:p>
            <a:pPr algn="just">
              <a:lnSpc>
                <a:spcPct val="100000"/>
              </a:lnSpc>
            </a:pPr>
            <a:r>
              <a:rPr lang="he-IL" sz="3200" dirty="0"/>
              <a:t>עבר עליהם פיקח אחד ושמע דברי ריבם.</a:t>
            </a:r>
          </a:p>
          <a:p>
            <a:pPr algn="just">
              <a:lnSpc>
                <a:spcPct val="100000"/>
              </a:lnSpc>
            </a:pPr>
            <a:r>
              <a:rPr lang="he-IL" sz="3200" dirty="0"/>
              <a:t>הניע עליהם ראש ואמר:</a:t>
            </a:r>
          </a:p>
          <a:p>
            <a:pPr algn="just">
              <a:lnSpc>
                <a:spcPct val="100000"/>
              </a:lnSpc>
            </a:pPr>
            <a:r>
              <a:rPr lang="he-IL" sz="3200" dirty="0"/>
              <a:t>"אוי עיוורים, עיוורים! אילו היו לכם עיניים לראות את כל אשר לפניכם יחד, כי אתה נוכחתם לדעת עד כמה שגיתם כולכם.</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4" name="TextBox 3"/>
          <p:cNvSpPr txBox="1"/>
          <p:nvPr/>
        </p:nvSpPr>
        <p:spPr>
          <a:xfrm>
            <a:off x="1045743" y="5575578"/>
            <a:ext cx="4071689" cy="769441"/>
          </a:xfrm>
          <a:prstGeom prst="rect">
            <a:avLst/>
          </a:prstGeom>
          <a:solidFill>
            <a:schemeClr val="accent3">
              <a:lumMod val="20000"/>
              <a:lumOff val="80000"/>
            </a:schemeClr>
          </a:solidFill>
        </p:spPr>
        <p:txBody>
          <a:bodyPr wrap="square" rtlCol="1">
            <a:spAutoFit/>
          </a:bodyPr>
          <a:lstStyle/>
          <a:p>
            <a:pPr algn="r"/>
            <a:endParaRPr lang="he-IL" sz="1600" dirty="0">
              <a:cs typeface="Calibri" panose="020F0502020204030204" pitchFamily="34" charset="0"/>
            </a:endParaRPr>
          </a:p>
          <a:p>
            <a:r>
              <a:rPr lang="he-IL" sz="2800" b="1" dirty="0">
                <a:solidFill>
                  <a:schemeClr val="accent6">
                    <a:lumMod val="75000"/>
                  </a:schemeClr>
                </a:solidFill>
                <a:cs typeface="Calibri" panose="020F0502020204030204" pitchFamily="34" charset="0"/>
              </a:rPr>
              <a:t>פיקח</a:t>
            </a:r>
            <a:r>
              <a:rPr lang="he-IL" sz="2800" b="1" dirty="0">
                <a:cs typeface="Calibri" panose="020F0502020204030204" pitchFamily="34" charset="0"/>
              </a:rPr>
              <a:t> </a:t>
            </a:r>
            <a:r>
              <a:rPr lang="he-IL" sz="2800" dirty="0">
                <a:cs typeface="Calibri" panose="020F0502020204030204" pitchFamily="34" charset="0"/>
              </a:rPr>
              <a:t>– רואה, ההפך מעיוור</a:t>
            </a:r>
          </a:p>
        </p:txBody>
      </p:sp>
    </p:spTree>
    <p:custDataLst>
      <p:tags r:id="rId1"/>
    </p:custDataLst>
    <p:extLst>
      <p:ext uri="{BB962C8B-B14F-4D97-AF65-F5344CB8AC3E}">
        <p14:creationId xmlns:p14="http://schemas.microsoft.com/office/powerpoint/2010/main" val="315141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7" name="Text Placeholder 5">
            <a:extLst>
              <a:ext uri="{FF2B5EF4-FFF2-40B4-BE49-F238E27FC236}">
                <a16:creationId xmlns:a16="http://schemas.microsoft.com/office/drawing/2014/main" id="{23447C36-6132-374D-A58E-2AEC5E22D03D}"/>
              </a:ext>
            </a:extLst>
          </p:cNvPr>
          <p:cNvSpPr txBox="1">
            <a:spLocks/>
          </p:cNvSpPr>
          <p:nvPr/>
        </p:nvSpPr>
        <p:spPr>
          <a:xfrm>
            <a:off x="535225" y="1383126"/>
            <a:ext cx="11448227" cy="4475155"/>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800"/>
              </a:spcBef>
              <a:spcAft>
                <a:spcPts val="0"/>
              </a:spcAft>
              <a:buFont typeface="+mj-lt"/>
              <a:buNone/>
              <a:defRPr sz="3600" b="0" i="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1" eaLnBrk="1" latinLnBrk="0" hangingPunct="1">
              <a:lnSpc>
                <a:spcPct val="90000"/>
              </a:lnSpc>
              <a:spcBef>
                <a:spcPts val="8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he-IL" sz="3200" dirty="0"/>
              <a:t>הן כל אחד מכם דון ידין על פי הפרט הקטן והבודד אשר תפסה ידו. ואולם באמת הלוא אין פה לפניכם לא תל, ולא קורה, לא סחבות ולא חבל עבות ולא חרבות".</a:t>
            </a:r>
          </a:p>
          <a:p>
            <a:pPr algn="just">
              <a:lnSpc>
                <a:spcPct val="150000"/>
              </a:lnSpc>
            </a:pPr>
            <a:r>
              <a:rPr lang="he-IL" sz="3200" dirty="0"/>
              <a:t>"ומה </a:t>
            </a:r>
            <a:r>
              <a:rPr lang="he-IL" sz="3200" dirty="0" err="1"/>
              <a:t>איפוא</a:t>
            </a:r>
            <a:r>
              <a:rPr lang="he-IL" sz="3200" dirty="0"/>
              <a:t> יש פה?" שאלו העיוורים פה אחד, והם משתאים מאד לדעת.</a:t>
            </a:r>
          </a:p>
          <a:p>
            <a:pPr algn="just">
              <a:lnSpc>
                <a:spcPct val="150000"/>
              </a:lnSpc>
            </a:pPr>
            <a:r>
              <a:rPr lang="he-IL" sz="3200" dirty="0"/>
              <a:t>-    "פיל!" ענה הפיקח, "השומעים אתם? פיל!".</a:t>
            </a:r>
          </a:p>
        </p:txBody>
      </p:sp>
      <p:sp>
        <p:nvSpPr>
          <p:cNvPr id="4" name="TextBox 3"/>
          <p:cNvSpPr txBox="1"/>
          <p:nvPr/>
        </p:nvSpPr>
        <p:spPr>
          <a:xfrm>
            <a:off x="924385" y="5507238"/>
            <a:ext cx="4754520" cy="954107"/>
          </a:xfrm>
          <a:prstGeom prst="rect">
            <a:avLst/>
          </a:prstGeom>
          <a:solidFill>
            <a:schemeClr val="accent3">
              <a:lumMod val="20000"/>
              <a:lumOff val="80000"/>
            </a:schemeClr>
          </a:solidFill>
        </p:spPr>
        <p:txBody>
          <a:bodyPr wrap="square" rtlCol="1">
            <a:spAutoFit/>
          </a:bodyPr>
          <a:lstStyle/>
          <a:p>
            <a:r>
              <a:rPr lang="he-IL" sz="2800" dirty="0">
                <a:solidFill>
                  <a:srgbClr val="FF0000"/>
                </a:solidFill>
                <a:cs typeface="Calibri" panose="020F0502020204030204" pitchFamily="34" charset="0"/>
              </a:rPr>
              <a:t>משתאים</a:t>
            </a:r>
            <a:r>
              <a:rPr lang="he-IL" sz="2800" dirty="0">
                <a:cs typeface="Calibri" panose="020F0502020204030204" pitchFamily="34" charset="0"/>
              </a:rPr>
              <a:t> – מתפלאים</a:t>
            </a:r>
          </a:p>
          <a:p>
            <a:r>
              <a:rPr lang="he-IL" sz="2800" dirty="0">
                <a:solidFill>
                  <a:srgbClr val="FF0000"/>
                </a:solidFill>
                <a:cs typeface="Calibri" panose="020F0502020204030204" pitchFamily="34" charset="0"/>
              </a:rPr>
              <a:t>תאבים</a:t>
            </a:r>
            <a:r>
              <a:rPr lang="he-IL" sz="2800" dirty="0">
                <a:cs typeface="Calibri" panose="020F0502020204030204" pitchFamily="34" charset="0"/>
              </a:rPr>
              <a:t> – רוצים מאד, משתוקקים </a:t>
            </a:r>
          </a:p>
        </p:txBody>
      </p:sp>
    </p:spTree>
    <p:custDataLst>
      <p:tags r:id="rId1"/>
    </p:custDataLst>
    <p:extLst>
      <p:ext uri="{BB962C8B-B14F-4D97-AF65-F5344CB8AC3E}">
        <p14:creationId xmlns:p14="http://schemas.microsoft.com/office/powerpoint/2010/main" val="423475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288758" y="1733826"/>
            <a:ext cx="11662610" cy="5217560"/>
          </a:xfrm>
        </p:spPr>
        <p:txBody>
          <a:bodyPr>
            <a:noAutofit/>
          </a:bodyPr>
          <a:lstStyle/>
          <a:p>
            <a:pPr algn="just">
              <a:lnSpc>
                <a:spcPct val="100000"/>
              </a:lnSpc>
            </a:pPr>
            <a:r>
              <a:rPr lang="he-IL" sz="3200" dirty="0"/>
              <a:t>חמישה קבצנים עיוורים הלכו יחד אחוזי יד דרך יער עבות, רבץ לפניהם בדרך פיל גדול מאד והם לא ידעו. נכשלו בו ונפלו. חרדו חרדה גדולה והתחילו למשש ולגשש </a:t>
            </a:r>
            <a:r>
              <a:rPr lang="he-IL" sz="3200" dirty="0" err="1"/>
              <a:t>סביבותם</a:t>
            </a:r>
            <a:r>
              <a:rPr lang="he-IL" sz="3200" dirty="0"/>
              <a:t>, לדעת מה המכשול אשר לפניהם. </a:t>
            </a:r>
          </a:p>
          <a:p>
            <a:pPr algn="just">
              <a:lnSpc>
                <a:spcPct val="100000"/>
              </a:lnSpc>
            </a:pPr>
            <a:r>
              <a:rPr lang="he-IL" sz="3200" dirty="0"/>
              <a:t>עלתה ביד האחד אוזן מאוזני הפיל. מעך ומישש בה – והנה היא רכה, מתקמטת ומתפשטת בידו כעין המטלית. קרא ואמר:</a:t>
            </a:r>
          </a:p>
          <a:p>
            <a:pPr algn="just">
              <a:lnSpc>
                <a:spcPct val="100000"/>
              </a:lnSpc>
            </a:pPr>
            <a:r>
              <a:rPr lang="he-IL" sz="3200" dirty="0"/>
              <a:t>- " אחי, סמרטוטים לפנינו! גל של סחבות!".</a:t>
            </a:r>
          </a:p>
          <a:p>
            <a:pPr algn="just">
              <a:lnSpc>
                <a:spcPct val="100000"/>
              </a:lnSpc>
            </a:pPr>
            <a:r>
              <a:rPr lang="he-IL" sz="3200" dirty="0"/>
              <a:t>השני גישש ומצא את הבטן, צעק בקול:</a:t>
            </a:r>
          </a:p>
          <a:p>
            <a:pPr algn="just">
              <a:lnSpc>
                <a:spcPct val="100000"/>
              </a:lnSpc>
            </a:pPr>
            <a:r>
              <a:rPr lang="he-IL" sz="3200" dirty="0"/>
              <a:t>- "תל! תל גבוה ומשופע!". </a:t>
            </a:r>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2" name="מלבן 1"/>
          <p:cNvSpPr/>
          <p:nvPr/>
        </p:nvSpPr>
        <p:spPr>
          <a:xfrm>
            <a:off x="8325853" y="2290247"/>
            <a:ext cx="3625515" cy="449179"/>
          </a:xfrm>
          <a:prstGeom prst="rect">
            <a:avLst/>
          </a:prstGeom>
          <a:solidFill>
            <a:srgbClr val="FFDA6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3" name="אליפסה 2"/>
          <p:cNvSpPr/>
          <p:nvPr/>
        </p:nvSpPr>
        <p:spPr>
          <a:xfrm>
            <a:off x="8633012" y="3295847"/>
            <a:ext cx="806824"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7" name="אליפסה 6"/>
          <p:cNvSpPr/>
          <p:nvPr/>
        </p:nvSpPr>
        <p:spPr>
          <a:xfrm>
            <a:off x="7839869" y="4933419"/>
            <a:ext cx="951203"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Tree>
    <p:custDataLst>
      <p:tags r:id="rId1"/>
    </p:custDataLst>
    <p:extLst>
      <p:ext uri="{BB962C8B-B14F-4D97-AF65-F5344CB8AC3E}">
        <p14:creationId xmlns:p14="http://schemas.microsoft.com/office/powerpoint/2010/main" val="38363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288758" y="1640440"/>
            <a:ext cx="11662610" cy="5217560"/>
          </a:xfrm>
        </p:spPr>
        <p:txBody>
          <a:bodyPr>
            <a:noAutofit/>
          </a:bodyPr>
          <a:lstStyle/>
          <a:p>
            <a:pPr algn="just">
              <a:lnSpc>
                <a:spcPct val="100000"/>
              </a:lnSpc>
            </a:pPr>
            <a:r>
              <a:rPr lang="he-IL" sz="3200" dirty="0"/>
              <a:t>מישש גם השלישי ובחלקו עלה הזנב. הכריז על המציאה: </a:t>
            </a:r>
          </a:p>
          <a:p>
            <a:pPr marL="342900" indent="-342900" algn="just">
              <a:lnSpc>
                <a:spcPct val="100000"/>
              </a:lnSpc>
              <a:buFontTx/>
              <a:buChar char="-"/>
            </a:pPr>
            <a:r>
              <a:rPr lang="he-IL" sz="3200" dirty="0"/>
              <a:t>" חבל עבות! נכשלנו בחבל!". </a:t>
            </a:r>
          </a:p>
          <a:p>
            <a:pPr algn="just">
              <a:lnSpc>
                <a:spcPct val="100000"/>
              </a:lnSpc>
            </a:pPr>
            <a:r>
              <a:rPr lang="he-IL" sz="3200" dirty="0"/>
              <a:t>הרביעי מישש ומצא רגל, תפס בה וצווח: </a:t>
            </a:r>
          </a:p>
          <a:p>
            <a:pPr marL="342900" indent="-342900" algn="just">
              <a:lnSpc>
                <a:spcPct val="100000"/>
              </a:lnSpc>
              <a:buFontTx/>
              <a:buChar char="-"/>
            </a:pPr>
            <a:r>
              <a:rPr lang="he-IL" sz="3200" dirty="0"/>
              <a:t>" קורה ! קורה שופעת וכבדה!". </a:t>
            </a:r>
          </a:p>
          <a:p>
            <a:pPr algn="just">
              <a:lnSpc>
                <a:spcPct val="100000"/>
              </a:lnSpc>
            </a:pPr>
            <a:r>
              <a:rPr lang="he-IL" sz="3200" dirty="0"/>
              <a:t>אז התרגז החמישי, החזיק בשנהבים אשר עלו בידו וצעק בכל כוחו:</a:t>
            </a:r>
          </a:p>
          <a:p>
            <a:pPr marL="342900" indent="-342900" algn="just">
              <a:lnSpc>
                <a:spcPct val="100000"/>
              </a:lnSpc>
              <a:buFontTx/>
              <a:buChar char="-"/>
            </a:pPr>
            <a:r>
              <a:rPr lang="he-IL" sz="3200" dirty="0"/>
              <a:t> "שקרנים! חרבות צורים פגעו בנו! חרבות שנונות בעלות פיפיות!".</a:t>
            </a:r>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16" name="אליפסה 15"/>
          <p:cNvSpPr/>
          <p:nvPr/>
        </p:nvSpPr>
        <p:spPr>
          <a:xfrm>
            <a:off x="6474640" y="1646473"/>
            <a:ext cx="951203"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17" name="אליפסה 16"/>
          <p:cNvSpPr/>
          <p:nvPr/>
        </p:nvSpPr>
        <p:spPr>
          <a:xfrm>
            <a:off x="8261684" y="2811514"/>
            <a:ext cx="826169"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18" name="אליפסה 17"/>
          <p:cNvSpPr/>
          <p:nvPr/>
        </p:nvSpPr>
        <p:spPr>
          <a:xfrm>
            <a:off x="6611706" y="3935455"/>
            <a:ext cx="1628274" cy="7488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Tree>
    <p:custDataLst>
      <p:tags r:id="rId1"/>
    </p:custDataLst>
    <p:extLst>
      <p:ext uri="{BB962C8B-B14F-4D97-AF65-F5344CB8AC3E}">
        <p14:creationId xmlns:p14="http://schemas.microsoft.com/office/powerpoint/2010/main" val="164347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7" name="Text Placeholder 5">
            <a:extLst>
              <a:ext uri="{FF2B5EF4-FFF2-40B4-BE49-F238E27FC236}">
                <a16:creationId xmlns:a16="http://schemas.microsoft.com/office/drawing/2014/main" id="{23447C36-6132-374D-A58E-2AEC5E22D03D}"/>
              </a:ext>
            </a:extLst>
          </p:cNvPr>
          <p:cNvSpPr txBox="1">
            <a:spLocks/>
          </p:cNvSpPr>
          <p:nvPr/>
        </p:nvSpPr>
        <p:spPr>
          <a:xfrm>
            <a:off x="213809" y="1744943"/>
            <a:ext cx="11785686" cy="4475155"/>
          </a:xfrm>
          <a:prstGeom prst="rect">
            <a:avLst/>
          </a:prstGeom>
        </p:spPr>
        <p:txBody>
          <a:bodyPr vert="horz" lIns="91440" tIns="45720" rIns="91440" bIns="45720" rtlCol="0">
            <a:noAutofit/>
          </a:bodyPr>
          <a:lstStyle>
            <a:lvl1pPr marL="0" indent="0" algn="ctr" defTabSz="914400" rtl="1" eaLnBrk="1" latinLnBrk="0" hangingPunct="1">
              <a:lnSpc>
                <a:spcPct val="90000"/>
              </a:lnSpc>
              <a:spcBef>
                <a:spcPts val="800"/>
              </a:spcBef>
              <a:spcAft>
                <a:spcPts val="0"/>
              </a:spcAft>
              <a:buFont typeface="+mj-lt"/>
              <a:buNone/>
              <a:defRPr sz="3600" b="0" i="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1" eaLnBrk="1" latinLnBrk="0" hangingPunct="1">
              <a:lnSpc>
                <a:spcPct val="90000"/>
              </a:lnSpc>
              <a:spcBef>
                <a:spcPts val="8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he-IL" sz="3200" dirty="0">
                <a:latin typeface="FbKatsefet Regular" panose="02020603050405020304" pitchFamily="18" charset="-79"/>
              </a:rPr>
              <a:t>ככה צעקו העיוורים ורבו בחוזקה, וכמעט שבאו לידי מהלומות. </a:t>
            </a:r>
          </a:p>
          <a:p>
            <a:pPr algn="just">
              <a:lnSpc>
                <a:spcPct val="150000"/>
              </a:lnSpc>
            </a:pPr>
            <a:r>
              <a:rPr lang="he-IL" sz="3200" dirty="0">
                <a:latin typeface="FbKatsefet Regular" panose="02020603050405020304" pitchFamily="18" charset="-79"/>
              </a:rPr>
              <a:t>כל אחד החזיק בשלו בשתי ידיו, וכל אחד היה בעיני חברו כשוגה ומשגה. </a:t>
            </a:r>
          </a:p>
          <a:p>
            <a:pPr algn="just">
              <a:lnSpc>
                <a:spcPct val="150000"/>
              </a:lnSpc>
            </a:pPr>
            <a:r>
              <a:rPr lang="he-IL" sz="3200" dirty="0">
                <a:latin typeface="FbKatsefet Regular" panose="02020603050405020304" pitchFamily="18" charset="-79"/>
              </a:rPr>
              <a:t>עבר עליהם פיקח אחד ושמע דברי ריבם.</a:t>
            </a:r>
          </a:p>
          <a:p>
            <a:pPr algn="just">
              <a:lnSpc>
                <a:spcPct val="150000"/>
              </a:lnSpc>
            </a:pPr>
            <a:r>
              <a:rPr lang="he-IL" sz="3200" dirty="0">
                <a:latin typeface="FbKatsefet Regular" panose="02020603050405020304" pitchFamily="18" charset="-79"/>
              </a:rPr>
              <a:t>הניע עליהם ראש ואמר:</a:t>
            </a:r>
          </a:p>
        </p:txBody>
      </p:sp>
    </p:spTree>
    <p:custDataLst>
      <p:tags r:id="rId1"/>
    </p:custDataLst>
    <p:extLst>
      <p:ext uri="{BB962C8B-B14F-4D97-AF65-F5344CB8AC3E}">
        <p14:creationId xmlns:p14="http://schemas.microsoft.com/office/powerpoint/2010/main" val="11545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7" name="Text Placeholder 5">
            <a:extLst>
              <a:ext uri="{FF2B5EF4-FFF2-40B4-BE49-F238E27FC236}">
                <a16:creationId xmlns:a16="http://schemas.microsoft.com/office/drawing/2014/main" id="{23447C36-6132-374D-A58E-2AEC5E22D03D}"/>
              </a:ext>
            </a:extLst>
          </p:cNvPr>
          <p:cNvSpPr txBox="1">
            <a:spLocks/>
          </p:cNvSpPr>
          <p:nvPr/>
        </p:nvSpPr>
        <p:spPr>
          <a:xfrm>
            <a:off x="213809" y="1744943"/>
            <a:ext cx="11785686" cy="4475155"/>
          </a:xfrm>
          <a:prstGeom prst="rect">
            <a:avLst/>
          </a:prstGeom>
        </p:spPr>
        <p:txBody>
          <a:bodyPr vert="horz" lIns="91440" tIns="45720" rIns="91440" bIns="45720" rtlCol="0">
            <a:noAutofit/>
          </a:bodyPr>
          <a:lstStyle>
            <a:lvl1pPr marL="0" indent="0" algn="ctr" defTabSz="914400" rtl="1" eaLnBrk="1" latinLnBrk="0" hangingPunct="1">
              <a:lnSpc>
                <a:spcPct val="90000"/>
              </a:lnSpc>
              <a:spcBef>
                <a:spcPts val="800"/>
              </a:spcBef>
              <a:spcAft>
                <a:spcPts val="0"/>
              </a:spcAft>
              <a:buFont typeface="+mj-lt"/>
              <a:buNone/>
              <a:defRPr sz="3600" b="0" i="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1" eaLnBrk="1" latinLnBrk="0" hangingPunct="1">
              <a:lnSpc>
                <a:spcPct val="90000"/>
              </a:lnSpc>
              <a:spcBef>
                <a:spcPts val="8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buFontTx/>
              <a:buChar char="-"/>
            </a:pPr>
            <a:r>
              <a:rPr lang="he-IL" sz="3200" dirty="0">
                <a:latin typeface="FbKatsefet Regular" panose="02020603050405020304" pitchFamily="18" charset="-79"/>
              </a:rPr>
              <a:t>"אוי עיוורים, עיוורים! אילו היו לכם עיניים לראות את כל אשר לפניכם יחד, כי אתה נוכחתם לדעת עד כמה שגיתם כולכם. הן כל אחד מכם דון ידין על פי הפרט הקטן והבודד אשר תפסה ידו. ואולם באמת הלוא אין פה לפניכם לא תל, ולא קורה, לא סחבות ולא חבל עבות ולא חרבות".</a:t>
            </a:r>
          </a:p>
          <a:p>
            <a:pPr marL="285750" indent="-285750" algn="just">
              <a:lnSpc>
                <a:spcPct val="150000"/>
              </a:lnSpc>
              <a:buFontTx/>
              <a:buChar char="-"/>
            </a:pPr>
            <a:r>
              <a:rPr lang="he-IL" sz="3200" dirty="0">
                <a:latin typeface="FbKatsefet Regular" panose="02020603050405020304" pitchFamily="18" charset="-79"/>
              </a:rPr>
              <a:t>"ומה </a:t>
            </a:r>
            <a:r>
              <a:rPr lang="he-IL" sz="3200" dirty="0" err="1">
                <a:latin typeface="FbKatsefet Regular" panose="02020603050405020304" pitchFamily="18" charset="-79"/>
              </a:rPr>
              <a:t>איפוא</a:t>
            </a:r>
            <a:r>
              <a:rPr lang="he-IL" sz="3200" dirty="0">
                <a:latin typeface="FbKatsefet Regular" panose="02020603050405020304" pitchFamily="18" charset="-79"/>
              </a:rPr>
              <a:t> יש פה?" שאלו העיוורים פה אחד, והם משתאים מאד לדעת.</a:t>
            </a:r>
          </a:p>
          <a:p>
            <a:pPr algn="just">
              <a:lnSpc>
                <a:spcPct val="150000"/>
              </a:lnSpc>
            </a:pPr>
            <a:r>
              <a:rPr lang="he-IL" sz="3200" dirty="0">
                <a:latin typeface="FbKatsefet Regular" panose="02020603050405020304" pitchFamily="18" charset="-79"/>
              </a:rPr>
              <a:t>-    "פיל!" ענה הפיקח, "השומעים אתם? פיל!".</a:t>
            </a:r>
          </a:p>
        </p:txBody>
      </p:sp>
    </p:spTree>
    <p:custDataLst>
      <p:tags r:id="rId1"/>
    </p:custDataLst>
    <p:extLst>
      <p:ext uri="{BB962C8B-B14F-4D97-AF65-F5344CB8AC3E}">
        <p14:creationId xmlns:p14="http://schemas.microsoft.com/office/powerpoint/2010/main" val="313468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ארגון מידע בטבלה</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graphicFrame>
        <p:nvGraphicFramePr>
          <p:cNvPr id="7" name="טבלה 6"/>
          <p:cNvGraphicFramePr>
            <a:graphicFrameLocks noGrp="1"/>
          </p:cNvGraphicFramePr>
          <p:nvPr>
            <p:extLst>
              <p:ext uri="{D42A27DB-BD31-4B8C-83A1-F6EECF244321}">
                <p14:modId xmlns:p14="http://schemas.microsoft.com/office/powerpoint/2010/main" val="929068295"/>
              </p:ext>
            </p:extLst>
          </p:nvPr>
        </p:nvGraphicFramePr>
        <p:xfrm>
          <a:off x="630282" y="1984256"/>
          <a:ext cx="11101797" cy="3962400"/>
        </p:xfrm>
        <a:graphic>
          <a:graphicData uri="http://schemas.openxmlformats.org/drawingml/2006/table">
            <a:tbl>
              <a:tblPr rtl="1" firstRow="1" bandRow="1">
                <a:tableStyleId>{5C22544A-7EE6-4342-B048-85BDC9FD1C3A}</a:tableStyleId>
              </a:tblPr>
              <a:tblGrid>
                <a:gridCol w="2845351">
                  <a:extLst>
                    <a:ext uri="{9D8B030D-6E8A-4147-A177-3AD203B41FA5}">
                      <a16:colId xmlns:a16="http://schemas.microsoft.com/office/drawing/2014/main" val="20000"/>
                    </a:ext>
                  </a:extLst>
                </a:gridCol>
                <a:gridCol w="3618362">
                  <a:extLst>
                    <a:ext uri="{9D8B030D-6E8A-4147-A177-3AD203B41FA5}">
                      <a16:colId xmlns:a16="http://schemas.microsoft.com/office/drawing/2014/main" val="20001"/>
                    </a:ext>
                  </a:extLst>
                </a:gridCol>
                <a:gridCol w="4638084">
                  <a:extLst>
                    <a:ext uri="{9D8B030D-6E8A-4147-A177-3AD203B41FA5}">
                      <a16:colId xmlns:a16="http://schemas.microsoft.com/office/drawing/2014/main" val="20002"/>
                    </a:ext>
                  </a:extLst>
                </a:gridCol>
              </a:tblGrid>
              <a:tr h="0">
                <a:tc>
                  <a:txBody>
                    <a:bodyPr/>
                    <a:lstStyle/>
                    <a:p>
                      <a:pPr algn="ctr" rtl="1">
                        <a:lnSpc>
                          <a:spcPct val="100000"/>
                        </a:lnSpc>
                      </a:pPr>
                      <a:r>
                        <a:rPr lang="he-IL" sz="3200" dirty="0">
                          <a:cs typeface="Calibri" panose="020F0502020204030204" pitchFamily="34" charset="0"/>
                        </a:rPr>
                        <a:t>העיוור בסיפור</a:t>
                      </a:r>
                    </a:p>
                  </a:txBody>
                  <a:tcPr anchor="ctr"/>
                </a:tc>
                <a:tc>
                  <a:txBody>
                    <a:bodyPr/>
                    <a:lstStyle/>
                    <a:p>
                      <a:pPr algn="ctr" rtl="1">
                        <a:lnSpc>
                          <a:spcPct val="100000"/>
                        </a:lnSpc>
                      </a:pPr>
                      <a:r>
                        <a:rPr lang="he-IL" sz="3200" dirty="0">
                          <a:cs typeface="Calibri" panose="020F0502020204030204" pitchFamily="34" charset="0"/>
                        </a:rPr>
                        <a:t>במה נגע?</a:t>
                      </a:r>
                    </a:p>
                    <a:p>
                      <a:pPr algn="ctr" rtl="1">
                        <a:lnSpc>
                          <a:spcPct val="100000"/>
                        </a:lnSpc>
                      </a:pPr>
                      <a:r>
                        <a:rPr lang="he-IL" sz="3200" dirty="0">
                          <a:latin typeface="Calibri" panose="020F0502020204030204" pitchFamily="34" charset="0"/>
                          <a:cs typeface="Calibri" panose="020F0502020204030204" pitchFamily="34" charset="0"/>
                        </a:rPr>
                        <a:t>מה יודע הקורא?</a:t>
                      </a:r>
                    </a:p>
                  </a:txBody>
                  <a:tcPr anchor="ctr"/>
                </a:tc>
                <a:tc>
                  <a:txBody>
                    <a:bodyPr/>
                    <a:lstStyle/>
                    <a:p>
                      <a:pPr algn="ctr" rtl="1">
                        <a:lnSpc>
                          <a:spcPct val="100000"/>
                        </a:lnSpc>
                      </a:pPr>
                      <a:r>
                        <a:rPr lang="he-IL" sz="3200" dirty="0">
                          <a:latin typeface="Calibri" panose="020F0502020204030204" pitchFamily="34" charset="0"/>
                          <a:cs typeface="Calibri" panose="020F0502020204030204" pitchFamily="34" charset="0"/>
                        </a:rPr>
                        <a:t>מה </a:t>
                      </a:r>
                      <a:r>
                        <a:rPr lang="he-IL" sz="3200" baseline="0" dirty="0">
                          <a:latin typeface="Calibri" panose="020F0502020204030204" pitchFamily="34" charset="0"/>
                          <a:cs typeface="Calibri" panose="020F0502020204030204" pitchFamily="34" charset="0"/>
                        </a:rPr>
                        <a:t>חשב העיוור?</a:t>
                      </a:r>
                      <a:endParaRPr lang="he-IL" sz="3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0">
                <a:tc>
                  <a:txBody>
                    <a:bodyPr/>
                    <a:lstStyle/>
                    <a:p>
                      <a:pPr algn="ctr" rtl="1">
                        <a:lnSpc>
                          <a:spcPct val="100000"/>
                        </a:lnSpc>
                      </a:pPr>
                      <a:r>
                        <a:rPr lang="he-IL" sz="3200" dirty="0">
                          <a:cs typeface="Calibri" panose="020F0502020204030204" pitchFamily="34" charset="0"/>
                        </a:rPr>
                        <a:t>האחד</a:t>
                      </a:r>
                    </a:p>
                  </a:txBody>
                  <a:tcPr/>
                </a:tc>
                <a:tc>
                  <a:txBody>
                    <a:bodyPr/>
                    <a:lstStyle/>
                    <a:p>
                      <a:pPr algn="ctr" rtl="1">
                        <a:lnSpc>
                          <a:spcPct val="100000"/>
                        </a:lnSpc>
                      </a:pPr>
                      <a:endParaRPr lang="he-IL" sz="3200" dirty="0">
                        <a:cs typeface="Calibri" panose="020F0502020204030204" pitchFamily="34" charset="0"/>
                      </a:endParaRPr>
                    </a:p>
                  </a:txBody>
                  <a:tcPr/>
                </a:tc>
                <a:tc>
                  <a:txBody>
                    <a:bodyPr/>
                    <a:lstStyle/>
                    <a:p>
                      <a:pPr algn="ctr" rtl="1">
                        <a:lnSpc>
                          <a:spcPct val="100000"/>
                        </a:lnSpc>
                      </a:pPr>
                      <a:endParaRPr lang="he-IL" sz="3200" kern="1200" dirty="0">
                        <a:solidFill>
                          <a:srgbClr val="FF0000"/>
                        </a:solidFill>
                        <a:latin typeface="+mn-lt"/>
                        <a:ea typeface="+mn-ea"/>
                        <a:cs typeface="Calibri" panose="020F0502020204030204" pitchFamily="34" charset="0"/>
                      </a:endParaRPr>
                    </a:p>
                  </a:txBody>
                  <a:tcPr/>
                </a:tc>
                <a:extLst>
                  <a:ext uri="{0D108BD9-81ED-4DB2-BD59-A6C34878D82A}">
                    <a16:rowId xmlns:a16="http://schemas.microsoft.com/office/drawing/2014/main" val="10001"/>
                  </a:ext>
                </a:extLst>
              </a:tr>
              <a:tr h="0">
                <a:tc>
                  <a:txBody>
                    <a:bodyPr/>
                    <a:lstStyle/>
                    <a:p>
                      <a:pPr algn="ctr" rtl="1">
                        <a:lnSpc>
                          <a:spcPct val="100000"/>
                        </a:lnSpc>
                      </a:pPr>
                      <a:r>
                        <a:rPr lang="he-IL" sz="3200" dirty="0">
                          <a:cs typeface="Calibri" panose="020F0502020204030204" pitchFamily="34" charset="0"/>
                        </a:rPr>
                        <a:t>השני</a:t>
                      </a:r>
                    </a:p>
                  </a:txBody>
                  <a:tcPr/>
                </a:tc>
                <a:tc>
                  <a:txBody>
                    <a:bodyPr/>
                    <a:lstStyle/>
                    <a:p>
                      <a:pPr algn="ctr" rtl="1">
                        <a:lnSpc>
                          <a:spcPct val="100000"/>
                        </a:lnSpc>
                      </a:pPr>
                      <a:endParaRPr lang="he-IL" sz="3200" dirty="0">
                        <a:cs typeface="Calibri" panose="020F0502020204030204" pitchFamily="34" charset="0"/>
                      </a:endParaRPr>
                    </a:p>
                  </a:txBody>
                  <a:tcPr/>
                </a:tc>
                <a:tc>
                  <a:txBody>
                    <a:bodyPr/>
                    <a:lstStyle/>
                    <a:p>
                      <a:pPr algn="ctr" rtl="1">
                        <a:lnSpc>
                          <a:spcPct val="100000"/>
                        </a:lnSpc>
                      </a:pPr>
                      <a:endParaRPr lang="he-IL" sz="3200" dirty="0">
                        <a:solidFill>
                          <a:schemeClr val="accent2"/>
                        </a:solidFill>
                        <a:cs typeface="Calibri" panose="020F0502020204030204" pitchFamily="34" charset="0"/>
                      </a:endParaRPr>
                    </a:p>
                  </a:txBody>
                  <a:tcPr/>
                </a:tc>
                <a:extLst>
                  <a:ext uri="{0D108BD9-81ED-4DB2-BD59-A6C34878D82A}">
                    <a16:rowId xmlns:a16="http://schemas.microsoft.com/office/drawing/2014/main" val="10002"/>
                  </a:ext>
                </a:extLst>
              </a:tr>
              <a:tr h="0">
                <a:tc>
                  <a:txBody>
                    <a:bodyPr/>
                    <a:lstStyle/>
                    <a:p>
                      <a:pPr algn="ctr" rtl="1">
                        <a:lnSpc>
                          <a:spcPct val="100000"/>
                        </a:lnSpc>
                      </a:pPr>
                      <a:r>
                        <a:rPr lang="he-IL" sz="3200" dirty="0">
                          <a:cs typeface="Calibri" panose="020F0502020204030204" pitchFamily="34" charset="0"/>
                        </a:rPr>
                        <a:t>השלישי</a:t>
                      </a:r>
                    </a:p>
                  </a:txBody>
                  <a:tcPr/>
                </a:tc>
                <a:tc>
                  <a:txBody>
                    <a:bodyPr/>
                    <a:lstStyle/>
                    <a:p>
                      <a:pPr algn="ctr" rtl="1">
                        <a:lnSpc>
                          <a:spcPct val="100000"/>
                        </a:lnSpc>
                      </a:pPr>
                      <a:endParaRPr lang="he-IL" sz="3200" dirty="0">
                        <a:cs typeface="Calibri" panose="020F0502020204030204" pitchFamily="34" charset="0"/>
                      </a:endParaRPr>
                    </a:p>
                  </a:txBody>
                  <a:tcPr/>
                </a:tc>
                <a:tc>
                  <a:txBody>
                    <a:bodyPr/>
                    <a:lstStyle/>
                    <a:p>
                      <a:pPr algn="ctr" rtl="1">
                        <a:lnSpc>
                          <a:spcPct val="100000"/>
                        </a:lnSpc>
                      </a:pPr>
                      <a:endParaRPr lang="he-IL" sz="3200" dirty="0">
                        <a:solidFill>
                          <a:schemeClr val="accent2"/>
                        </a:solidFill>
                        <a:cs typeface="Calibri" panose="020F0502020204030204" pitchFamily="34" charset="0"/>
                      </a:endParaRPr>
                    </a:p>
                  </a:txBody>
                  <a:tcPr/>
                </a:tc>
                <a:extLst>
                  <a:ext uri="{0D108BD9-81ED-4DB2-BD59-A6C34878D82A}">
                    <a16:rowId xmlns:a16="http://schemas.microsoft.com/office/drawing/2014/main" val="10003"/>
                  </a:ext>
                </a:extLst>
              </a:tr>
              <a:tr h="0">
                <a:tc>
                  <a:txBody>
                    <a:bodyPr/>
                    <a:lstStyle/>
                    <a:p>
                      <a:pPr algn="ctr" rtl="1">
                        <a:lnSpc>
                          <a:spcPct val="100000"/>
                        </a:lnSpc>
                      </a:pPr>
                      <a:r>
                        <a:rPr lang="he-IL" sz="3200" dirty="0">
                          <a:cs typeface="Calibri" panose="020F0502020204030204" pitchFamily="34" charset="0"/>
                        </a:rPr>
                        <a:t>הרביעי</a:t>
                      </a:r>
                    </a:p>
                  </a:txBody>
                  <a:tcPr/>
                </a:tc>
                <a:tc>
                  <a:txBody>
                    <a:bodyPr/>
                    <a:lstStyle/>
                    <a:p>
                      <a:pPr algn="ctr" rtl="1">
                        <a:lnSpc>
                          <a:spcPct val="100000"/>
                        </a:lnSpc>
                      </a:pPr>
                      <a:endParaRPr lang="he-IL" sz="3200" dirty="0">
                        <a:cs typeface="Calibri" panose="020F0502020204030204" pitchFamily="34" charset="0"/>
                      </a:endParaRPr>
                    </a:p>
                  </a:txBody>
                  <a:tcPr/>
                </a:tc>
                <a:tc>
                  <a:txBody>
                    <a:bodyPr/>
                    <a:lstStyle/>
                    <a:p>
                      <a:pPr algn="ctr" rtl="1">
                        <a:lnSpc>
                          <a:spcPct val="100000"/>
                        </a:lnSpc>
                      </a:pPr>
                      <a:endParaRPr lang="he-IL" sz="3200" dirty="0">
                        <a:solidFill>
                          <a:schemeClr val="accent2"/>
                        </a:solidFill>
                        <a:cs typeface="Calibri" panose="020F0502020204030204" pitchFamily="34" charset="0"/>
                      </a:endParaRPr>
                    </a:p>
                  </a:txBody>
                  <a:tcPr/>
                </a:tc>
                <a:extLst>
                  <a:ext uri="{0D108BD9-81ED-4DB2-BD59-A6C34878D82A}">
                    <a16:rowId xmlns:a16="http://schemas.microsoft.com/office/drawing/2014/main" val="10004"/>
                  </a:ext>
                </a:extLst>
              </a:tr>
              <a:tr h="0">
                <a:tc>
                  <a:txBody>
                    <a:bodyPr/>
                    <a:lstStyle/>
                    <a:p>
                      <a:pPr algn="ctr" rtl="1">
                        <a:lnSpc>
                          <a:spcPct val="100000"/>
                        </a:lnSpc>
                      </a:pPr>
                      <a:r>
                        <a:rPr lang="he-IL" sz="3200" dirty="0">
                          <a:cs typeface="Calibri" panose="020F0502020204030204" pitchFamily="34" charset="0"/>
                        </a:rPr>
                        <a:t>החמישי</a:t>
                      </a:r>
                    </a:p>
                  </a:txBody>
                  <a:tcPr/>
                </a:tc>
                <a:tc>
                  <a:txBody>
                    <a:bodyPr/>
                    <a:lstStyle/>
                    <a:p>
                      <a:pPr algn="ctr" rtl="1">
                        <a:lnSpc>
                          <a:spcPct val="100000"/>
                        </a:lnSpc>
                      </a:pPr>
                      <a:endParaRPr lang="he-IL" sz="3200" dirty="0">
                        <a:cs typeface="Calibri" panose="020F0502020204030204" pitchFamily="34" charset="0"/>
                      </a:endParaRPr>
                    </a:p>
                  </a:txBody>
                  <a:tcPr/>
                </a:tc>
                <a:tc>
                  <a:txBody>
                    <a:bodyPr/>
                    <a:lstStyle/>
                    <a:p>
                      <a:pPr algn="ctr" rtl="1">
                        <a:lnSpc>
                          <a:spcPct val="100000"/>
                        </a:lnSpc>
                      </a:pPr>
                      <a:endParaRPr lang="he-IL" sz="3200" dirty="0">
                        <a:solidFill>
                          <a:schemeClr val="accent2"/>
                        </a:solidFill>
                        <a:cs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57200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288758" y="1733826"/>
            <a:ext cx="11662610" cy="5217560"/>
          </a:xfrm>
        </p:spPr>
        <p:txBody>
          <a:bodyPr>
            <a:noAutofit/>
          </a:bodyPr>
          <a:lstStyle/>
          <a:p>
            <a:pPr algn="just">
              <a:lnSpc>
                <a:spcPct val="100000"/>
              </a:lnSpc>
            </a:pPr>
            <a:r>
              <a:rPr lang="he-IL" sz="3200" dirty="0"/>
              <a:t>חמישה קבצנים עיוורים הלכו יחד אחוזי יד דרך יער עבות, רבץ לפניהם בדרך פיל גדול מאד והם לא ידעו. נכשלו בו ונפלו. חרדו חרדה גדולה והתחילו למשש ולגשש </a:t>
            </a:r>
            <a:r>
              <a:rPr lang="he-IL" sz="3200" dirty="0" err="1"/>
              <a:t>סביבותם</a:t>
            </a:r>
            <a:r>
              <a:rPr lang="he-IL" sz="3200" dirty="0"/>
              <a:t>, לדעת מה המכשול אשר לפניהם. </a:t>
            </a:r>
          </a:p>
          <a:p>
            <a:pPr algn="just">
              <a:lnSpc>
                <a:spcPct val="100000"/>
              </a:lnSpc>
            </a:pPr>
            <a:r>
              <a:rPr lang="he-IL" sz="3200" dirty="0"/>
              <a:t>עלתה ביד האחד אוזן מאוזני הפיל. מעך ומישש בה – והנה היא רכה, מתקמטת ומתפשטת בידו כעין המטלית. קרא ואמר:</a:t>
            </a:r>
          </a:p>
          <a:p>
            <a:pPr algn="just">
              <a:lnSpc>
                <a:spcPct val="100000"/>
              </a:lnSpc>
            </a:pPr>
            <a:r>
              <a:rPr lang="he-IL" sz="3200" dirty="0"/>
              <a:t>- " אחי, סמרטוטים לפנינו! גל של סחבות!".</a:t>
            </a:r>
          </a:p>
          <a:p>
            <a:pPr algn="just">
              <a:lnSpc>
                <a:spcPct val="100000"/>
              </a:lnSpc>
            </a:pPr>
            <a:r>
              <a:rPr lang="he-IL" sz="3200" dirty="0"/>
              <a:t>השני גישש ומצא את הבטן, צעק בקול:</a:t>
            </a:r>
          </a:p>
          <a:p>
            <a:pPr algn="just">
              <a:lnSpc>
                <a:spcPct val="100000"/>
              </a:lnSpc>
            </a:pPr>
            <a:r>
              <a:rPr lang="he-IL" sz="3200" dirty="0"/>
              <a:t>- "תל! תל גבוה ומשופע!". </a:t>
            </a:r>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2" name="מלבן 1"/>
          <p:cNvSpPr/>
          <p:nvPr/>
        </p:nvSpPr>
        <p:spPr>
          <a:xfrm>
            <a:off x="8229601" y="2290247"/>
            <a:ext cx="3721768" cy="449179"/>
          </a:xfrm>
          <a:prstGeom prst="rect">
            <a:avLst/>
          </a:prstGeom>
          <a:solidFill>
            <a:schemeClr val="accent3">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3" name="אליפסה 2"/>
          <p:cNvSpPr/>
          <p:nvPr/>
        </p:nvSpPr>
        <p:spPr>
          <a:xfrm>
            <a:off x="8633012" y="3281082"/>
            <a:ext cx="806824"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7" name="אליפסה 6"/>
          <p:cNvSpPr/>
          <p:nvPr/>
        </p:nvSpPr>
        <p:spPr>
          <a:xfrm>
            <a:off x="7753999" y="4995936"/>
            <a:ext cx="951203"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Tree>
    <p:custDataLst>
      <p:tags r:id="rId1"/>
    </p:custDataLst>
    <p:extLst>
      <p:ext uri="{BB962C8B-B14F-4D97-AF65-F5344CB8AC3E}">
        <p14:creationId xmlns:p14="http://schemas.microsoft.com/office/powerpoint/2010/main" val="62192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288758" y="1640440"/>
            <a:ext cx="11662610" cy="5217560"/>
          </a:xfrm>
        </p:spPr>
        <p:txBody>
          <a:bodyPr>
            <a:noAutofit/>
          </a:bodyPr>
          <a:lstStyle/>
          <a:p>
            <a:pPr algn="just">
              <a:lnSpc>
                <a:spcPct val="100000"/>
              </a:lnSpc>
            </a:pPr>
            <a:r>
              <a:rPr lang="he-IL" sz="3200" dirty="0"/>
              <a:t>מישש גם השלישי ובחלקו עלה הזנב. הכריז על המציאה: </a:t>
            </a:r>
          </a:p>
          <a:p>
            <a:pPr marL="342900" indent="-342900" algn="just">
              <a:lnSpc>
                <a:spcPct val="100000"/>
              </a:lnSpc>
              <a:buFontTx/>
              <a:buChar char="-"/>
            </a:pPr>
            <a:r>
              <a:rPr lang="he-IL" sz="3200" dirty="0"/>
              <a:t>" חבל עבות! נכשלנו בחבל!". </a:t>
            </a:r>
          </a:p>
          <a:p>
            <a:pPr algn="just">
              <a:lnSpc>
                <a:spcPct val="100000"/>
              </a:lnSpc>
            </a:pPr>
            <a:r>
              <a:rPr lang="he-IL" sz="3200" dirty="0"/>
              <a:t>הרביעי מישש ומצא רגל, תפס בה וצווח: </a:t>
            </a:r>
          </a:p>
          <a:p>
            <a:pPr marL="342900" indent="-342900" algn="just">
              <a:lnSpc>
                <a:spcPct val="100000"/>
              </a:lnSpc>
              <a:buFontTx/>
              <a:buChar char="-"/>
            </a:pPr>
            <a:r>
              <a:rPr lang="he-IL" sz="3200" dirty="0"/>
              <a:t>" קורה ! קורה שופעת וכבדה!". </a:t>
            </a:r>
          </a:p>
          <a:p>
            <a:pPr algn="just">
              <a:lnSpc>
                <a:spcPct val="100000"/>
              </a:lnSpc>
            </a:pPr>
            <a:r>
              <a:rPr lang="he-IL" sz="3200" dirty="0"/>
              <a:t>אז התרגז החמישי, החזיק בשנהבים אשר עלו בידו וצעק בכל כוחו:</a:t>
            </a:r>
          </a:p>
          <a:p>
            <a:pPr marL="342900" indent="-342900" algn="just">
              <a:lnSpc>
                <a:spcPct val="100000"/>
              </a:lnSpc>
              <a:buFontTx/>
              <a:buChar char="-"/>
            </a:pPr>
            <a:r>
              <a:rPr lang="he-IL" sz="3200" dirty="0"/>
              <a:t> "שקרנים! חרבות צורים פגעו בנו! חרבות שנונות בעלות פיפיות!".</a:t>
            </a:r>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16" name="אליפסה 15"/>
          <p:cNvSpPr/>
          <p:nvPr/>
        </p:nvSpPr>
        <p:spPr>
          <a:xfrm>
            <a:off x="6474640" y="1640440"/>
            <a:ext cx="951203"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17" name="אליפסה 16"/>
          <p:cNvSpPr/>
          <p:nvPr/>
        </p:nvSpPr>
        <p:spPr>
          <a:xfrm>
            <a:off x="8273715" y="2811514"/>
            <a:ext cx="826169" cy="6275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18" name="אליפסה 17"/>
          <p:cNvSpPr/>
          <p:nvPr/>
        </p:nvSpPr>
        <p:spPr>
          <a:xfrm>
            <a:off x="6474640" y="3935455"/>
            <a:ext cx="1628274" cy="7488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Tree>
    <p:custDataLst>
      <p:tags r:id="rId1"/>
    </p:custDataLst>
    <p:extLst>
      <p:ext uri="{BB962C8B-B14F-4D97-AF65-F5344CB8AC3E}">
        <p14:creationId xmlns:p14="http://schemas.microsoft.com/office/powerpoint/2010/main" val="69497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7" name="Text Placeholder 5">
            <a:extLst>
              <a:ext uri="{FF2B5EF4-FFF2-40B4-BE49-F238E27FC236}">
                <a16:creationId xmlns:a16="http://schemas.microsoft.com/office/drawing/2014/main" id="{23447C36-6132-374D-A58E-2AEC5E22D03D}"/>
              </a:ext>
            </a:extLst>
          </p:cNvPr>
          <p:cNvSpPr txBox="1">
            <a:spLocks/>
          </p:cNvSpPr>
          <p:nvPr/>
        </p:nvSpPr>
        <p:spPr>
          <a:xfrm>
            <a:off x="213809" y="1744943"/>
            <a:ext cx="11785686" cy="4475155"/>
          </a:xfrm>
          <a:prstGeom prst="rect">
            <a:avLst/>
          </a:prstGeom>
        </p:spPr>
        <p:txBody>
          <a:bodyPr vert="horz" lIns="91440" tIns="45720" rIns="91440" bIns="45720" rtlCol="0">
            <a:noAutofit/>
          </a:bodyPr>
          <a:lstStyle>
            <a:lvl1pPr marL="0" indent="0" algn="ctr" defTabSz="914400" rtl="1" eaLnBrk="1" latinLnBrk="0" hangingPunct="1">
              <a:lnSpc>
                <a:spcPct val="90000"/>
              </a:lnSpc>
              <a:spcBef>
                <a:spcPts val="800"/>
              </a:spcBef>
              <a:spcAft>
                <a:spcPts val="0"/>
              </a:spcAft>
              <a:buFont typeface="+mj-lt"/>
              <a:buNone/>
              <a:defRPr sz="3600" b="0" i="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1" eaLnBrk="1" latinLnBrk="0" hangingPunct="1">
              <a:lnSpc>
                <a:spcPct val="90000"/>
              </a:lnSpc>
              <a:spcBef>
                <a:spcPts val="8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he-IL" sz="3200" dirty="0">
                <a:latin typeface="FbKatsefet Regular" panose="02020603050405020304" pitchFamily="18" charset="-79"/>
              </a:rPr>
              <a:t>ככה צעקו העיוורים ורבו בחוזקה, וכמעט שבאו לידי מהלומות. </a:t>
            </a:r>
          </a:p>
          <a:p>
            <a:pPr algn="just">
              <a:lnSpc>
                <a:spcPct val="150000"/>
              </a:lnSpc>
            </a:pPr>
            <a:r>
              <a:rPr lang="he-IL" sz="3200" dirty="0">
                <a:latin typeface="FbKatsefet Regular" panose="02020603050405020304" pitchFamily="18" charset="-79"/>
              </a:rPr>
              <a:t>כל אחד החזיק בשלו בשתי ידיו, וכל אחד היה בעיני חברו כשוגה ומשגה. </a:t>
            </a:r>
          </a:p>
          <a:p>
            <a:pPr algn="just">
              <a:lnSpc>
                <a:spcPct val="150000"/>
              </a:lnSpc>
            </a:pPr>
            <a:r>
              <a:rPr lang="he-IL" sz="3200" dirty="0">
                <a:latin typeface="FbKatsefet Regular" panose="02020603050405020304" pitchFamily="18" charset="-79"/>
              </a:rPr>
              <a:t>עבר עליהם פיקח אחד ושמע דברי ריבם.</a:t>
            </a:r>
          </a:p>
          <a:p>
            <a:pPr algn="just">
              <a:lnSpc>
                <a:spcPct val="150000"/>
              </a:lnSpc>
            </a:pPr>
            <a:r>
              <a:rPr lang="he-IL" sz="3200" dirty="0">
                <a:latin typeface="FbKatsefet Regular" panose="02020603050405020304" pitchFamily="18" charset="-79"/>
              </a:rPr>
              <a:t>הניע עליהם ראש ואמר:</a:t>
            </a:r>
          </a:p>
        </p:txBody>
      </p:sp>
    </p:spTree>
    <p:custDataLst>
      <p:tags r:id="rId1"/>
    </p:custDataLst>
    <p:extLst>
      <p:ext uri="{BB962C8B-B14F-4D97-AF65-F5344CB8AC3E}">
        <p14:creationId xmlns:p14="http://schemas.microsoft.com/office/powerpoint/2010/main" val="196703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p:txBody>
          <a:bodyPr/>
          <a:lstStyle/>
          <a:p>
            <a:r>
              <a:rPr lang="he-IL" dirty="0"/>
              <a:t>מה נלמד היום?</a:t>
            </a:r>
            <a:endParaRPr lang="x-none" dirty="0"/>
          </a:p>
        </p:txBody>
      </p:sp>
      <p:sp>
        <p:nvSpPr>
          <p:cNvPr id="5" name="Content Placeholder 4">
            <a:extLst>
              <a:ext uri="{FF2B5EF4-FFF2-40B4-BE49-F238E27FC236}">
                <a16:creationId xmlns:a16="http://schemas.microsoft.com/office/drawing/2014/main" id="{2D29BB97-9D9B-B04B-A130-6148BC78DF1C}"/>
              </a:ext>
            </a:extLst>
          </p:cNvPr>
          <p:cNvSpPr>
            <a:spLocks noGrp="1"/>
          </p:cNvSpPr>
          <p:nvPr>
            <p:ph idx="1"/>
          </p:nvPr>
        </p:nvSpPr>
        <p:spPr>
          <a:xfrm>
            <a:off x="838200" y="1712686"/>
            <a:ext cx="10515600" cy="4351338"/>
          </a:xfrm>
        </p:spPr>
        <p:txBody>
          <a:bodyPr>
            <a:normAutofit/>
          </a:bodyPr>
          <a:lstStyle/>
          <a:p>
            <a:pPr marL="457200" indent="-457200">
              <a:lnSpc>
                <a:spcPct val="150000"/>
              </a:lnSpc>
              <a:buFont typeface="Arial" panose="020B0604020202020204" pitchFamily="34" charset="0"/>
              <a:buChar char="•"/>
            </a:pPr>
            <a:r>
              <a:rPr lang="he-IL" sz="3200" b="1" dirty="0"/>
              <a:t>נקרא סיפור עם  - </a:t>
            </a:r>
            <a:r>
              <a:rPr lang="he-IL" sz="3200" b="1" dirty="0">
                <a:solidFill>
                  <a:schemeClr val="accent6">
                    <a:lumMod val="75000"/>
                  </a:schemeClr>
                </a:solidFill>
              </a:rPr>
              <a:t>"חמשת העיוורים" </a:t>
            </a:r>
            <a:r>
              <a:rPr lang="he-IL" sz="3200" b="1" dirty="0"/>
              <a:t>.</a:t>
            </a:r>
          </a:p>
          <a:p>
            <a:pPr marL="457200" indent="-457200">
              <a:lnSpc>
                <a:spcPct val="150000"/>
              </a:lnSpc>
              <a:buFont typeface="Arial" panose="020B0604020202020204" pitchFamily="34" charset="0"/>
              <a:buChar char="•"/>
            </a:pPr>
            <a:r>
              <a:rPr lang="he-IL" sz="3200" b="1" dirty="0"/>
              <a:t>נתייחס ל</a:t>
            </a:r>
            <a:r>
              <a:rPr lang="he-IL" sz="3200" b="1" dirty="0">
                <a:solidFill>
                  <a:schemeClr val="accent6">
                    <a:lumMod val="75000"/>
                  </a:schemeClr>
                </a:solidFill>
              </a:rPr>
              <a:t>משמעויות מפורשות וסמויות </a:t>
            </a:r>
            <a:r>
              <a:rPr lang="he-IL" sz="3200" b="1" dirty="0"/>
              <a:t>ביצירה.</a:t>
            </a:r>
          </a:p>
          <a:p>
            <a:pPr marL="457200" indent="-457200">
              <a:lnSpc>
                <a:spcPct val="150000"/>
              </a:lnSpc>
              <a:buFont typeface="Arial" panose="020B0604020202020204" pitchFamily="34" charset="0"/>
              <a:buChar char="•"/>
            </a:pPr>
            <a:r>
              <a:rPr lang="he-IL" sz="3200" b="1" dirty="0"/>
              <a:t>נזהה את ה</a:t>
            </a:r>
            <a:r>
              <a:rPr lang="he-IL" sz="3200" b="1" dirty="0">
                <a:solidFill>
                  <a:schemeClr val="accent6">
                    <a:lumMod val="75000"/>
                  </a:schemeClr>
                </a:solidFill>
              </a:rPr>
              <a:t>מסר</a:t>
            </a:r>
            <a:r>
              <a:rPr lang="he-IL" sz="3200" b="1" dirty="0"/>
              <a:t> של היצירה.</a:t>
            </a:r>
          </a:p>
          <a:p>
            <a:pPr marL="457200" indent="-457200">
              <a:lnSpc>
                <a:spcPct val="150000"/>
              </a:lnSpc>
              <a:buFont typeface="Arial" panose="020B0604020202020204" pitchFamily="34" charset="0"/>
              <a:buChar char="•"/>
            </a:pPr>
            <a:r>
              <a:rPr lang="he-IL" sz="3200" b="1" dirty="0"/>
              <a:t>נשתמש ב</a:t>
            </a:r>
            <a:r>
              <a:rPr lang="he-IL" sz="3200" b="1" dirty="0">
                <a:solidFill>
                  <a:schemeClr val="accent6">
                    <a:lumMod val="75000"/>
                  </a:schemeClr>
                </a:solidFill>
              </a:rPr>
              <a:t>ארגון מידע </a:t>
            </a:r>
            <a:r>
              <a:rPr lang="he-IL" sz="3200" b="1" dirty="0"/>
              <a:t>באמצעות טבלה.</a:t>
            </a:r>
          </a:p>
        </p:txBody>
      </p:sp>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4"/>
          <a:stretch>
            <a:fillRect/>
          </a:stretch>
        </p:blipFill>
        <p:spPr>
          <a:xfrm rot="8057618">
            <a:off x="290049" y="269606"/>
            <a:ext cx="1468977" cy="973310"/>
          </a:xfrm>
          <a:prstGeom prst="rect">
            <a:avLst/>
          </a:prstGeom>
        </p:spPr>
      </p:pic>
      <p:pic>
        <p:nvPicPr>
          <p:cNvPr id="9" name="Picture 8">
            <a:extLst>
              <a:ext uri="{FF2B5EF4-FFF2-40B4-BE49-F238E27FC236}">
                <a16:creationId xmlns:a16="http://schemas.microsoft.com/office/drawing/2014/main" id="{71839C5F-83A3-8449-9FEF-5203C8AED21E}"/>
              </a:ext>
            </a:extLst>
          </p:cNvPr>
          <p:cNvPicPr>
            <a:picLocks noChangeAspect="1"/>
          </p:cNvPicPr>
          <p:nvPr/>
        </p:nvPicPr>
        <p:blipFill>
          <a:blip r:embed="rId5"/>
          <a:stretch>
            <a:fillRect/>
          </a:stretch>
        </p:blipFill>
        <p:spPr>
          <a:xfrm>
            <a:off x="10833322" y="5810250"/>
            <a:ext cx="2082800" cy="2095500"/>
          </a:xfrm>
          <a:prstGeom prst="rect">
            <a:avLst/>
          </a:prstGeom>
        </p:spPr>
      </p:pic>
    </p:spTree>
    <p:custDataLst>
      <p:tags r:id="rId1"/>
    </p:custDataLst>
    <p:extLst>
      <p:ext uri="{BB962C8B-B14F-4D97-AF65-F5344CB8AC3E}">
        <p14:creationId xmlns:p14="http://schemas.microsoft.com/office/powerpoint/2010/main" val="349292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7" name="Text Placeholder 5">
            <a:extLst>
              <a:ext uri="{FF2B5EF4-FFF2-40B4-BE49-F238E27FC236}">
                <a16:creationId xmlns:a16="http://schemas.microsoft.com/office/drawing/2014/main" id="{23447C36-6132-374D-A58E-2AEC5E22D03D}"/>
              </a:ext>
            </a:extLst>
          </p:cNvPr>
          <p:cNvSpPr txBox="1">
            <a:spLocks/>
          </p:cNvSpPr>
          <p:nvPr/>
        </p:nvSpPr>
        <p:spPr>
          <a:xfrm>
            <a:off x="213809" y="1744943"/>
            <a:ext cx="11785686" cy="4475155"/>
          </a:xfrm>
          <a:prstGeom prst="rect">
            <a:avLst/>
          </a:prstGeom>
        </p:spPr>
        <p:txBody>
          <a:bodyPr vert="horz" lIns="91440" tIns="45720" rIns="91440" bIns="45720" rtlCol="0">
            <a:noAutofit/>
          </a:bodyPr>
          <a:lstStyle>
            <a:lvl1pPr marL="0" indent="0" algn="ctr" defTabSz="914400" rtl="1" eaLnBrk="1" latinLnBrk="0" hangingPunct="1">
              <a:lnSpc>
                <a:spcPct val="90000"/>
              </a:lnSpc>
              <a:spcBef>
                <a:spcPts val="800"/>
              </a:spcBef>
              <a:spcAft>
                <a:spcPts val="0"/>
              </a:spcAft>
              <a:buFont typeface="+mj-lt"/>
              <a:buNone/>
              <a:defRPr sz="3600" b="0" i="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1" eaLnBrk="1" latinLnBrk="0" hangingPunct="1">
              <a:lnSpc>
                <a:spcPct val="90000"/>
              </a:lnSpc>
              <a:spcBef>
                <a:spcPts val="8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buFontTx/>
              <a:buChar char="-"/>
            </a:pPr>
            <a:r>
              <a:rPr lang="he-IL" sz="3200" dirty="0">
                <a:latin typeface="FbKatsefet Regular" panose="02020603050405020304" pitchFamily="18" charset="-79"/>
              </a:rPr>
              <a:t>"אוי עיוורים, עיוורים! אילו היו לכם עיניים לראות את כל אשר לפניכם יחד, כי אתה נוכחתם לדעת עד כמה שגיתם כולכם. הן כל אחד מכם דון ידין על פי הפרט הקטן והבודד אשר תפסה ידו. ואולם באמת הלוא אין פה לפניכם לא תל, ולא קורה, לא סחבות ולא חבל עבות ולא חרבות".</a:t>
            </a:r>
          </a:p>
          <a:p>
            <a:pPr marL="285750" indent="-285750" algn="just">
              <a:lnSpc>
                <a:spcPct val="150000"/>
              </a:lnSpc>
              <a:buFontTx/>
              <a:buChar char="-"/>
            </a:pPr>
            <a:r>
              <a:rPr lang="he-IL" sz="3200" dirty="0">
                <a:latin typeface="FbKatsefet Regular" panose="02020603050405020304" pitchFamily="18" charset="-79"/>
              </a:rPr>
              <a:t>"ומה </a:t>
            </a:r>
            <a:r>
              <a:rPr lang="he-IL" sz="3200" dirty="0" err="1">
                <a:latin typeface="FbKatsefet Regular" panose="02020603050405020304" pitchFamily="18" charset="-79"/>
              </a:rPr>
              <a:t>איפוא</a:t>
            </a:r>
            <a:r>
              <a:rPr lang="he-IL" sz="3200" dirty="0">
                <a:latin typeface="FbKatsefet Regular" panose="02020603050405020304" pitchFamily="18" charset="-79"/>
              </a:rPr>
              <a:t> יש פה?" שאלו העיוורים פה אחד, והם משתאים מאד לדעת.</a:t>
            </a:r>
          </a:p>
          <a:p>
            <a:pPr algn="just">
              <a:lnSpc>
                <a:spcPct val="150000"/>
              </a:lnSpc>
            </a:pPr>
            <a:r>
              <a:rPr lang="he-IL" sz="3200" dirty="0">
                <a:latin typeface="FbKatsefet Regular" panose="02020603050405020304" pitchFamily="18" charset="-79"/>
              </a:rPr>
              <a:t>-    "פיל!" ענה הפיקח, "השומעים אתם? פיל!".</a:t>
            </a:r>
          </a:p>
        </p:txBody>
      </p:sp>
    </p:spTree>
    <p:custDataLst>
      <p:tags r:id="rId1"/>
    </p:custDataLst>
    <p:extLst>
      <p:ext uri="{BB962C8B-B14F-4D97-AF65-F5344CB8AC3E}">
        <p14:creationId xmlns:p14="http://schemas.microsoft.com/office/powerpoint/2010/main" val="84888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ארגון מידע בטבלה</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graphicFrame>
        <p:nvGraphicFramePr>
          <p:cNvPr id="7" name="טבלה 6"/>
          <p:cNvGraphicFramePr>
            <a:graphicFrameLocks noGrp="1"/>
          </p:cNvGraphicFramePr>
          <p:nvPr>
            <p:extLst>
              <p:ext uri="{D42A27DB-BD31-4B8C-83A1-F6EECF244321}">
                <p14:modId xmlns:p14="http://schemas.microsoft.com/office/powerpoint/2010/main" val="686973265"/>
              </p:ext>
            </p:extLst>
          </p:nvPr>
        </p:nvGraphicFramePr>
        <p:xfrm>
          <a:off x="630282" y="1984256"/>
          <a:ext cx="11101797" cy="3962400"/>
        </p:xfrm>
        <a:graphic>
          <a:graphicData uri="http://schemas.openxmlformats.org/drawingml/2006/table">
            <a:tbl>
              <a:tblPr rtl="1" firstRow="1" bandRow="1">
                <a:tableStyleId>{5C22544A-7EE6-4342-B048-85BDC9FD1C3A}</a:tableStyleId>
              </a:tblPr>
              <a:tblGrid>
                <a:gridCol w="2845351">
                  <a:extLst>
                    <a:ext uri="{9D8B030D-6E8A-4147-A177-3AD203B41FA5}">
                      <a16:colId xmlns:a16="http://schemas.microsoft.com/office/drawing/2014/main" val="20000"/>
                    </a:ext>
                  </a:extLst>
                </a:gridCol>
                <a:gridCol w="3618362">
                  <a:extLst>
                    <a:ext uri="{9D8B030D-6E8A-4147-A177-3AD203B41FA5}">
                      <a16:colId xmlns:a16="http://schemas.microsoft.com/office/drawing/2014/main" val="20001"/>
                    </a:ext>
                  </a:extLst>
                </a:gridCol>
                <a:gridCol w="4638084">
                  <a:extLst>
                    <a:ext uri="{9D8B030D-6E8A-4147-A177-3AD203B41FA5}">
                      <a16:colId xmlns:a16="http://schemas.microsoft.com/office/drawing/2014/main" val="20002"/>
                    </a:ext>
                  </a:extLst>
                </a:gridCol>
              </a:tblGrid>
              <a:tr h="0">
                <a:tc>
                  <a:txBody>
                    <a:bodyPr/>
                    <a:lstStyle/>
                    <a:p>
                      <a:pPr algn="ctr" rtl="1">
                        <a:lnSpc>
                          <a:spcPct val="100000"/>
                        </a:lnSpc>
                      </a:pPr>
                      <a:r>
                        <a:rPr lang="he-IL" sz="3200" dirty="0">
                          <a:latin typeface="Calibri" panose="020F0502020204030204" pitchFamily="34" charset="0"/>
                          <a:cs typeface="Calibri" panose="020F0502020204030204" pitchFamily="34" charset="0"/>
                        </a:rPr>
                        <a:t>העיוור בסיפור</a:t>
                      </a:r>
                    </a:p>
                  </a:txBody>
                  <a:tcPr anchor="ctr"/>
                </a:tc>
                <a:tc>
                  <a:txBody>
                    <a:bodyPr/>
                    <a:lstStyle/>
                    <a:p>
                      <a:pPr algn="ctr" rtl="1">
                        <a:lnSpc>
                          <a:spcPct val="100000"/>
                        </a:lnSpc>
                      </a:pPr>
                      <a:r>
                        <a:rPr lang="he-IL" sz="3200" dirty="0">
                          <a:latin typeface="Calibri" panose="020F0502020204030204" pitchFamily="34" charset="0"/>
                          <a:cs typeface="Calibri" panose="020F0502020204030204" pitchFamily="34" charset="0"/>
                        </a:rPr>
                        <a:t>במה נגע?</a:t>
                      </a:r>
                    </a:p>
                    <a:p>
                      <a:pPr algn="ctr" rtl="1">
                        <a:lnSpc>
                          <a:spcPct val="100000"/>
                        </a:lnSpc>
                      </a:pPr>
                      <a:r>
                        <a:rPr lang="he-IL" sz="3200" dirty="0">
                          <a:latin typeface="Calibri" panose="020F0502020204030204" pitchFamily="34" charset="0"/>
                          <a:cs typeface="Calibri" panose="020F0502020204030204" pitchFamily="34" charset="0"/>
                        </a:rPr>
                        <a:t>מה יודע הקורא?</a:t>
                      </a:r>
                    </a:p>
                  </a:txBody>
                  <a:tcPr anchor="ctr"/>
                </a:tc>
                <a:tc>
                  <a:txBody>
                    <a:bodyPr/>
                    <a:lstStyle/>
                    <a:p>
                      <a:pPr algn="ctr" rtl="1">
                        <a:lnSpc>
                          <a:spcPct val="100000"/>
                        </a:lnSpc>
                      </a:pPr>
                      <a:r>
                        <a:rPr lang="he-IL" sz="3200" dirty="0">
                          <a:latin typeface="Calibri" panose="020F0502020204030204" pitchFamily="34" charset="0"/>
                          <a:cs typeface="Calibri" panose="020F0502020204030204" pitchFamily="34" charset="0"/>
                        </a:rPr>
                        <a:t>מה </a:t>
                      </a:r>
                      <a:r>
                        <a:rPr lang="he-IL" sz="3200" baseline="0" dirty="0">
                          <a:latin typeface="Calibri" panose="020F0502020204030204" pitchFamily="34" charset="0"/>
                          <a:cs typeface="Calibri" panose="020F0502020204030204" pitchFamily="34" charset="0"/>
                        </a:rPr>
                        <a:t> חשב העיוור?</a:t>
                      </a:r>
                      <a:endParaRPr lang="he-IL" sz="3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0">
                <a:tc>
                  <a:txBody>
                    <a:bodyPr/>
                    <a:lstStyle/>
                    <a:p>
                      <a:pPr algn="ctr" rtl="1">
                        <a:lnSpc>
                          <a:spcPct val="100000"/>
                        </a:lnSpc>
                      </a:pPr>
                      <a:r>
                        <a:rPr lang="he-IL" sz="3200" dirty="0">
                          <a:latin typeface="Calibri" panose="020F0502020204030204" pitchFamily="34" charset="0"/>
                          <a:cs typeface="Calibri" panose="020F0502020204030204" pitchFamily="34" charset="0"/>
                        </a:rPr>
                        <a:t>האחד</a:t>
                      </a:r>
                    </a:p>
                  </a:txBody>
                  <a:tcPr/>
                </a:tc>
                <a:tc>
                  <a:txBody>
                    <a:bodyPr/>
                    <a:lstStyle/>
                    <a:p>
                      <a:pPr algn="ctr" rtl="1">
                        <a:lnSpc>
                          <a:spcPct val="100000"/>
                        </a:lnSpc>
                      </a:pPr>
                      <a:r>
                        <a:rPr lang="he-IL" sz="3200" dirty="0">
                          <a:solidFill>
                            <a:srgbClr val="00B0F0"/>
                          </a:solidFill>
                          <a:latin typeface="Calibri" panose="020F0502020204030204" pitchFamily="34" charset="0"/>
                          <a:cs typeface="Calibri" panose="020F0502020204030204" pitchFamily="34" charset="0"/>
                        </a:rPr>
                        <a:t>אוזן</a:t>
                      </a:r>
                    </a:p>
                  </a:txBody>
                  <a:tcPr/>
                </a:tc>
                <a:tc>
                  <a:txBody>
                    <a:bodyPr/>
                    <a:lstStyle/>
                    <a:p>
                      <a:pPr algn="ctr" rtl="1">
                        <a:lnSpc>
                          <a:spcPct val="100000"/>
                        </a:lnSpc>
                      </a:pPr>
                      <a:r>
                        <a:rPr lang="he-IL" sz="3200" kern="1200" dirty="0">
                          <a:solidFill>
                            <a:schemeClr val="accent1">
                              <a:lumMod val="75000"/>
                            </a:schemeClr>
                          </a:solidFill>
                          <a:latin typeface="Calibri" panose="020F0502020204030204" pitchFamily="34" charset="0"/>
                          <a:ea typeface="+mn-ea"/>
                          <a:cs typeface="Calibri" panose="020F0502020204030204" pitchFamily="34" charset="0"/>
                        </a:rPr>
                        <a:t>סחבה, מטלית</a:t>
                      </a:r>
                    </a:p>
                  </a:txBody>
                  <a:tcPr/>
                </a:tc>
                <a:extLst>
                  <a:ext uri="{0D108BD9-81ED-4DB2-BD59-A6C34878D82A}">
                    <a16:rowId xmlns:a16="http://schemas.microsoft.com/office/drawing/2014/main" val="10001"/>
                  </a:ext>
                </a:extLst>
              </a:tr>
              <a:tr h="0">
                <a:tc>
                  <a:txBody>
                    <a:bodyPr/>
                    <a:lstStyle/>
                    <a:p>
                      <a:pPr algn="ctr" rtl="1">
                        <a:lnSpc>
                          <a:spcPct val="100000"/>
                        </a:lnSpc>
                      </a:pPr>
                      <a:r>
                        <a:rPr lang="he-IL" sz="3200" dirty="0">
                          <a:latin typeface="Calibri" panose="020F0502020204030204" pitchFamily="34" charset="0"/>
                          <a:cs typeface="Calibri" panose="020F0502020204030204" pitchFamily="34" charset="0"/>
                        </a:rPr>
                        <a:t>השני</a:t>
                      </a:r>
                    </a:p>
                  </a:txBody>
                  <a:tcPr/>
                </a:tc>
                <a:tc>
                  <a:txBody>
                    <a:bodyPr/>
                    <a:lstStyle/>
                    <a:p>
                      <a:pPr algn="ctr" rtl="1">
                        <a:lnSpc>
                          <a:spcPct val="100000"/>
                        </a:lnSpc>
                      </a:pPr>
                      <a:r>
                        <a:rPr lang="he-IL" sz="3200" dirty="0">
                          <a:solidFill>
                            <a:srgbClr val="00B0F0"/>
                          </a:solidFill>
                          <a:latin typeface="Calibri" panose="020F0502020204030204" pitchFamily="34" charset="0"/>
                          <a:cs typeface="Calibri" panose="020F0502020204030204" pitchFamily="34" charset="0"/>
                        </a:rPr>
                        <a:t>בטן</a:t>
                      </a:r>
                    </a:p>
                  </a:txBody>
                  <a:tcPr/>
                </a:tc>
                <a:tc>
                  <a:txBody>
                    <a:bodyPr/>
                    <a:lstStyle/>
                    <a:p>
                      <a:pPr algn="ctr" rtl="1">
                        <a:lnSpc>
                          <a:spcPct val="100000"/>
                        </a:lnSpc>
                      </a:pPr>
                      <a:r>
                        <a:rPr lang="he-IL" sz="3200" dirty="0">
                          <a:solidFill>
                            <a:schemeClr val="accent1">
                              <a:lumMod val="75000"/>
                            </a:schemeClr>
                          </a:solidFill>
                          <a:latin typeface="Calibri" panose="020F0502020204030204" pitchFamily="34" charset="0"/>
                          <a:cs typeface="Calibri" panose="020F0502020204030204" pitchFamily="34" charset="0"/>
                        </a:rPr>
                        <a:t>תל</a:t>
                      </a:r>
                    </a:p>
                  </a:txBody>
                  <a:tcPr/>
                </a:tc>
                <a:extLst>
                  <a:ext uri="{0D108BD9-81ED-4DB2-BD59-A6C34878D82A}">
                    <a16:rowId xmlns:a16="http://schemas.microsoft.com/office/drawing/2014/main" val="10002"/>
                  </a:ext>
                </a:extLst>
              </a:tr>
              <a:tr h="0">
                <a:tc>
                  <a:txBody>
                    <a:bodyPr/>
                    <a:lstStyle/>
                    <a:p>
                      <a:pPr algn="ctr" rtl="1">
                        <a:lnSpc>
                          <a:spcPct val="100000"/>
                        </a:lnSpc>
                      </a:pPr>
                      <a:r>
                        <a:rPr lang="he-IL" sz="3200" dirty="0">
                          <a:latin typeface="Calibri" panose="020F0502020204030204" pitchFamily="34" charset="0"/>
                          <a:cs typeface="Calibri" panose="020F0502020204030204" pitchFamily="34" charset="0"/>
                        </a:rPr>
                        <a:t>השלישי</a:t>
                      </a:r>
                    </a:p>
                  </a:txBody>
                  <a:tcPr/>
                </a:tc>
                <a:tc>
                  <a:txBody>
                    <a:bodyPr/>
                    <a:lstStyle/>
                    <a:p>
                      <a:pPr algn="ctr" rtl="1">
                        <a:lnSpc>
                          <a:spcPct val="100000"/>
                        </a:lnSpc>
                      </a:pPr>
                      <a:r>
                        <a:rPr lang="he-IL" sz="3200" dirty="0">
                          <a:solidFill>
                            <a:srgbClr val="00B0F0"/>
                          </a:solidFill>
                          <a:latin typeface="Calibri" panose="020F0502020204030204" pitchFamily="34" charset="0"/>
                          <a:cs typeface="Calibri" panose="020F0502020204030204" pitchFamily="34" charset="0"/>
                        </a:rPr>
                        <a:t>זנב</a:t>
                      </a:r>
                    </a:p>
                  </a:txBody>
                  <a:tcPr/>
                </a:tc>
                <a:tc>
                  <a:txBody>
                    <a:bodyPr/>
                    <a:lstStyle/>
                    <a:p>
                      <a:pPr algn="ctr" rtl="1">
                        <a:lnSpc>
                          <a:spcPct val="100000"/>
                        </a:lnSpc>
                      </a:pPr>
                      <a:r>
                        <a:rPr lang="he-IL" sz="3200" dirty="0">
                          <a:solidFill>
                            <a:schemeClr val="accent1">
                              <a:lumMod val="75000"/>
                            </a:schemeClr>
                          </a:solidFill>
                          <a:latin typeface="Calibri" panose="020F0502020204030204" pitchFamily="34" charset="0"/>
                          <a:cs typeface="Calibri" panose="020F0502020204030204" pitchFamily="34" charset="0"/>
                        </a:rPr>
                        <a:t>חבל</a:t>
                      </a:r>
                    </a:p>
                  </a:txBody>
                  <a:tcPr/>
                </a:tc>
                <a:extLst>
                  <a:ext uri="{0D108BD9-81ED-4DB2-BD59-A6C34878D82A}">
                    <a16:rowId xmlns:a16="http://schemas.microsoft.com/office/drawing/2014/main" val="10003"/>
                  </a:ext>
                </a:extLst>
              </a:tr>
              <a:tr h="0">
                <a:tc>
                  <a:txBody>
                    <a:bodyPr/>
                    <a:lstStyle/>
                    <a:p>
                      <a:pPr algn="ctr" rtl="1">
                        <a:lnSpc>
                          <a:spcPct val="100000"/>
                        </a:lnSpc>
                      </a:pPr>
                      <a:r>
                        <a:rPr lang="he-IL" sz="3200" dirty="0">
                          <a:latin typeface="Calibri" panose="020F0502020204030204" pitchFamily="34" charset="0"/>
                          <a:cs typeface="Calibri" panose="020F0502020204030204" pitchFamily="34" charset="0"/>
                        </a:rPr>
                        <a:t>הרביעי</a:t>
                      </a:r>
                    </a:p>
                  </a:txBody>
                  <a:tcPr/>
                </a:tc>
                <a:tc>
                  <a:txBody>
                    <a:bodyPr/>
                    <a:lstStyle/>
                    <a:p>
                      <a:pPr algn="ctr" rtl="1">
                        <a:lnSpc>
                          <a:spcPct val="100000"/>
                        </a:lnSpc>
                      </a:pPr>
                      <a:r>
                        <a:rPr lang="he-IL" sz="3200" dirty="0">
                          <a:solidFill>
                            <a:srgbClr val="00B0F0"/>
                          </a:solidFill>
                          <a:latin typeface="Calibri" panose="020F0502020204030204" pitchFamily="34" charset="0"/>
                          <a:cs typeface="Calibri" panose="020F0502020204030204" pitchFamily="34" charset="0"/>
                        </a:rPr>
                        <a:t>רגל</a:t>
                      </a:r>
                    </a:p>
                  </a:txBody>
                  <a:tcPr/>
                </a:tc>
                <a:tc>
                  <a:txBody>
                    <a:bodyPr/>
                    <a:lstStyle/>
                    <a:p>
                      <a:pPr algn="ctr" rtl="1">
                        <a:lnSpc>
                          <a:spcPct val="100000"/>
                        </a:lnSpc>
                      </a:pPr>
                      <a:r>
                        <a:rPr lang="he-IL" sz="3200" dirty="0">
                          <a:solidFill>
                            <a:schemeClr val="accent1">
                              <a:lumMod val="75000"/>
                            </a:schemeClr>
                          </a:solidFill>
                          <a:latin typeface="Calibri" panose="020F0502020204030204" pitchFamily="34" charset="0"/>
                          <a:cs typeface="Calibri" panose="020F0502020204030204" pitchFamily="34" charset="0"/>
                        </a:rPr>
                        <a:t>קורה</a:t>
                      </a:r>
                    </a:p>
                  </a:txBody>
                  <a:tcPr/>
                </a:tc>
                <a:extLst>
                  <a:ext uri="{0D108BD9-81ED-4DB2-BD59-A6C34878D82A}">
                    <a16:rowId xmlns:a16="http://schemas.microsoft.com/office/drawing/2014/main" val="10004"/>
                  </a:ext>
                </a:extLst>
              </a:tr>
              <a:tr h="0">
                <a:tc>
                  <a:txBody>
                    <a:bodyPr/>
                    <a:lstStyle/>
                    <a:p>
                      <a:pPr algn="ctr" rtl="1">
                        <a:lnSpc>
                          <a:spcPct val="100000"/>
                        </a:lnSpc>
                      </a:pPr>
                      <a:r>
                        <a:rPr lang="he-IL" sz="3200" dirty="0">
                          <a:latin typeface="Calibri" panose="020F0502020204030204" pitchFamily="34" charset="0"/>
                          <a:cs typeface="Calibri" panose="020F0502020204030204" pitchFamily="34" charset="0"/>
                        </a:rPr>
                        <a:t>החמישי</a:t>
                      </a:r>
                    </a:p>
                  </a:txBody>
                  <a:tcPr/>
                </a:tc>
                <a:tc>
                  <a:txBody>
                    <a:bodyPr/>
                    <a:lstStyle/>
                    <a:p>
                      <a:pPr algn="ctr" rtl="1">
                        <a:lnSpc>
                          <a:spcPct val="100000"/>
                        </a:lnSpc>
                      </a:pPr>
                      <a:r>
                        <a:rPr lang="he-IL" sz="3200" dirty="0">
                          <a:solidFill>
                            <a:srgbClr val="00B0F0"/>
                          </a:solidFill>
                          <a:latin typeface="Calibri" panose="020F0502020204030204" pitchFamily="34" charset="0"/>
                          <a:cs typeface="Calibri" panose="020F0502020204030204" pitchFamily="34" charset="0"/>
                        </a:rPr>
                        <a:t>שנהבים</a:t>
                      </a:r>
                    </a:p>
                  </a:txBody>
                  <a:tcPr/>
                </a:tc>
                <a:tc>
                  <a:txBody>
                    <a:bodyPr/>
                    <a:lstStyle/>
                    <a:p>
                      <a:pPr algn="ctr" rtl="1">
                        <a:lnSpc>
                          <a:spcPct val="100000"/>
                        </a:lnSpc>
                      </a:pPr>
                      <a:r>
                        <a:rPr lang="he-IL" sz="3200" dirty="0">
                          <a:solidFill>
                            <a:schemeClr val="accent1">
                              <a:lumMod val="75000"/>
                            </a:schemeClr>
                          </a:solidFill>
                          <a:latin typeface="Calibri" panose="020F0502020204030204" pitchFamily="34" charset="0"/>
                          <a:cs typeface="Calibri" panose="020F0502020204030204" pitchFamily="34" charset="0"/>
                        </a:rPr>
                        <a:t>חרבות</a:t>
                      </a:r>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34903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a:xfrm>
            <a:off x="3081590" y="242131"/>
            <a:ext cx="8280000" cy="720000"/>
          </a:xfrm>
        </p:spPr>
        <p:txBody>
          <a:bodyPr>
            <a:normAutofit/>
          </a:bodyPr>
          <a:lstStyle/>
          <a:p>
            <a:r>
              <a:rPr lang="he-IL" dirty="0"/>
              <a:t>ארגון מידע בטבלה</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graphicFrame>
        <p:nvGraphicFramePr>
          <p:cNvPr id="7" name="טבלה 6"/>
          <p:cNvGraphicFramePr>
            <a:graphicFrameLocks noGrp="1"/>
          </p:cNvGraphicFramePr>
          <p:nvPr>
            <p:extLst>
              <p:ext uri="{D42A27DB-BD31-4B8C-83A1-F6EECF244321}">
                <p14:modId xmlns:p14="http://schemas.microsoft.com/office/powerpoint/2010/main" val="721609703"/>
              </p:ext>
            </p:extLst>
          </p:nvPr>
        </p:nvGraphicFramePr>
        <p:xfrm>
          <a:off x="461245" y="1190700"/>
          <a:ext cx="11241008" cy="5497120"/>
        </p:xfrm>
        <a:graphic>
          <a:graphicData uri="http://schemas.openxmlformats.org/drawingml/2006/table">
            <a:tbl>
              <a:tblPr rtl="1" firstRow="1" bandRow="1">
                <a:tableStyleId>{5C22544A-7EE6-4342-B048-85BDC9FD1C3A}</a:tableStyleId>
              </a:tblPr>
              <a:tblGrid>
                <a:gridCol w="1716711">
                  <a:extLst>
                    <a:ext uri="{9D8B030D-6E8A-4147-A177-3AD203B41FA5}">
                      <a16:colId xmlns:a16="http://schemas.microsoft.com/office/drawing/2014/main" val="20000"/>
                    </a:ext>
                  </a:extLst>
                </a:gridCol>
                <a:gridCol w="2072177">
                  <a:extLst>
                    <a:ext uri="{9D8B030D-6E8A-4147-A177-3AD203B41FA5}">
                      <a16:colId xmlns:a16="http://schemas.microsoft.com/office/drawing/2014/main" val="20001"/>
                    </a:ext>
                  </a:extLst>
                </a:gridCol>
                <a:gridCol w="2998042">
                  <a:extLst>
                    <a:ext uri="{9D8B030D-6E8A-4147-A177-3AD203B41FA5}">
                      <a16:colId xmlns:a16="http://schemas.microsoft.com/office/drawing/2014/main" val="20002"/>
                    </a:ext>
                  </a:extLst>
                </a:gridCol>
                <a:gridCol w="4454078">
                  <a:extLst>
                    <a:ext uri="{9D8B030D-6E8A-4147-A177-3AD203B41FA5}">
                      <a16:colId xmlns:a16="http://schemas.microsoft.com/office/drawing/2014/main" val="322520887"/>
                    </a:ext>
                  </a:extLst>
                </a:gridCol>
              </a:tblGrid>
              <a:tr h="960023">
                <a:tc>
                  <a:txBody>
                    <a:bodyPr/>
                    <a:lstStyle/>
                    <a:p>
                      <a:pPr algn="ctr" rtl="1">
                        <a:lnSpc>
                          <a:spcPct val="100000"/>
                        </a:lnSpc>
                      </a:pPr>
                      <a:r>
                        <a:rPr lang="he-IL" sz="2800" dirty="0">
                          <a:latin typeface="Calibri" panose="020F0502020204030204" pitchFamily="34" charset="0"/>
                          <a:cs typeface="Calibri" panose="020F0502020204030204" pitchFamily="34" charset="0"/>
                        </a:rPr>
                        <a:t>העיוור בסיפור</a:t>
                      </a:r>
                    </a:p>
                  </a:txBody>
                  <a:tcPr/>
                </a:tc>
                <a:tc>
                  <a:txBody>
                    <a:bodyPr/>
                    <a:lstStyle/>
                    <a:p>
                      <a:pPr algn="ctr" rtl="1">
                        <a:lnSpc>
                          <a:spcPct val="100000"/>
                        </a:lnSpc>
                      </a:pPr>
                      <a:r>
                        <a:rPr lang="he-IL" sz="2800" dirty="0">
                          <a:latin typeface="Calibri" panose="020F0502020204030204" pitchFamily="34" charset="0"/>
                          <a:cs typeface="Calibri" panose="020F0502020204030204" pitchFamily="34" charset="0"/>
                        </a:rPr>
                        <a:t>במה נגע?</a:t>
                      </a:r>
                    </a:p>
                    <a:p>
                      <a:pPr algn="ctr" rtl="1">
                        <a:lnSpc>
                          <a:spcPct val="100000"/>
                        </a:lnSpc>
                      </a:pPr>
                      <a:r>
                        <a:rPr lang="he-IL" sz="2800" dirty="0">
                          <a:latin typeface="Calibri" panose="020F0502020204030204" pitchFamily="34" charset="0"/>
                          <a:cs typeface="Calibri" panose="020F0502020204030204" pitchFamily="34" charset="0"/>
                        </a:rPr>
                        <a:t>מה יודע הקורא ?</a:t>
                      </a:r>
                    </a:p>
                  </a:txBody>
                  <a:tcPr/>
                </a:tc>
                <a:tc>
                  <a:txBody>
                    <a:bodyPr/>
                    <a:lstStyle/>
                    <a:p>
                      <a:pPr algn="ctr" rtl="1">
                        <a:lnSpc>
                          <a:spcPct val="100000"/>
                        </a:lnSpc>
                      </a:pPr>
                      <a:r>
                        <a:rPr lang="he-IL" sz="2800" dirty="0">
                          <a:latin typeface="Calibri" panose="020F0502020204030204" pitchFamily="34" charset="0"/>
                          <a:cs typeface="Calibri" panose="020F0502020204030204" pitchFamily="34" charset="0"/>
                        </a:rPr>
                        <a:t>מה </a:t>
                      </a:r>
                      <a:r>
                        <a:rPr lang="he-IL" sz="2800" baseline="0" dirty="0">
                          <a:latin typeface="Calibri" panose="020F0502020204030204" pitchFamily="34" charset="0"/>
                          <a:cs typeface="Calibri" panose="020F0502020204030204" pitchFamily="34" charset="0"/>
                        </a:rPr>
                        <a:t> חשב העיוור?</a:t>
                      </a:r>
                      <a:endParaRPr lang="he-IL" sz="2800" dirty="0">
                        <a:latin typeface="Calibri" panose="020F0502020204030204" pitchFamily="34" charset="0"/>
                        <a:cs typeface="Calibri" panose="020F0502020204030204" pitchFamily="34" charset="0"/>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latin typeface="Calibri" panose="020F0502020204030204" pitchFamily="34" charset="0"/>
                          <a:cs typeface="Calibri" panose="020F0502020204030204" pitchFamily="34" charset="0"/>
                        </a:rPr>
                        <a:t>מה הרגיש העיוור? </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latin typeface="Calibri" panose="020F0502020204030204" pitchFamily="34" charset="0"/>
                          <a:cs typeface="Calibri" panose="020F0502020204030204" pitchFamily="34" charset="0"/>
                        </a:rPr>
                        <a:t>מדוע חשב כך?</a:t>
                      </a:r>
                    </a:p>
                    <a:p>
                      <a:pPr algn="ctr" rtl="1">
                        <a:lnSpc>
                          <a:spcPct val="100000"/>
                        </a:lnSpc>
                      </a:pPr>
                      <a:endParaRPr lang="he-IL"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901840">
                <a:tc>
                  <a:txBody>
                    <a:bodyPr/>
                    <a:lstStyle/>
                    <a:p>
                      <a:pPr algn="ctr" rtl="1">
                        <a:lnSpc>
                          <a:spcPct val="100000"/>
                        </a:lnSpc>
                      </a:pPr>
                      <a:r>
                        <a:rPr lang="he-IL" sz="2800" dirty="0">
                          <a:cs typeface="Calibri" panose="020F0502020204030204" pitchFamily="34" charset="0"/>
                        </a:rPr>
                        <a:t>האחד</a:t>
                      </a:r>
                    </a:p>
                  </a:txBody>
                  <a:tcPr/>
                </a:tc>
                <a:tc>
                  <a:txBody>
                    <a:bodyPr/>
                    <a:lstStyle/>
                    <a:p>
                      <a:pPr algn="ctr" rtl="1">
                        <a:lnSpc>
                          <a:spcPct val="100000"/>
                        </a:lnSpc>
                      </a:pPr>
                      <a:r>
                        <a:rPr lang="he-IL" sz="2800" dirty="0">
                          <a:solidFill>
                            <a:schemeClr val="accent5">
                              <a:lumMod val="75000"/>
                            </a:schemeClr>
                          </a:solidFill>
                          <a:cs typeface="Calibri" panose="020F0502020204030204" pitchFamily="34" charset="0"/>
                        </a:rPr>
                        <a:t>אוזן</a:t>
                      </a:r>
                    </a:p>
                  </a:txBody>
                  <a:tcPr/>
                </a:tc>
                <a:tc>
                  <a:txBody>
                    <a:bodyPr/>
                    <a:lstStyle/>
                    <a:p>
                      <a:pPr algn="ctr" rtl="1">
                        <a:lnSpc>
                          <a:spcPct val="100000"/>
                        </a:lnSpc>
                      </a:pPr>
                      <a:r>
                        <a:rPr lang="he-IL" sz="2800" kern="1200" dirty="0">
                          <a:solidFill>
                            <a:schemeClr val="accent1">
                              <a:lumMod val="75000"/>
                            </a:schemeClr>
                          </a:solidFill>
                          <a:latin typeface="+mn-lt"/>
                          <a:ea typeface="+mn-ea"/>
                          <a:cs typeface="Calibri" panose="020F0502020204030204" pitchFamily="34" charset="0"/>
                        </a:rPr>
                        <a:t>סחבה, מטלית</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kern="1200" dirty="0">
                          <a:solidFill>
                            <a:schemeClr val="accent6">
                              <a:lumMod val="75000"/>
                            </a:schemeClr>
                          </a:solidFill>
                          <a:latin typeface="Calibri" panose="020F0502020204030204" pitchFamily="34" charset="0"/>
                          <a:ea typeface="+mn-ea"/>
                          <a:cs typeface="Calibri" panose="020F0502020204030204" pitchFamily="34" charset="0"/>
                        </a:rPr>
                        <a:t>רכה מתקמטת כעין המטלית</a:t>
                      </a:r>
                    </a:p>
                  </a:txBody>
                  <a:tcPr/>
                </a:tc>
                <a:extLst>
                  <a:ext uri="{0D108BD9-81ED-4DB2-BD59-A6C34878D82A}">
                    <a16:rowId xmlns:a16="http://schemas.microsoft.com/office/drawing/2014/main" val="10001"/>
                  </a:ext>
                </a:extLst>
              </a:tr>
              <a:tr h="507326">
                <a:tc>
                  <a:txBody>
                    <a:bodyPr/>
                    <a:lstStyle/>
                    <a:p>
                      <a:pPr algn="ctr" rtl="1">
                        <a:lnSpc>
                          <a:spcPct val="100000"/>
                        </a:lnSpc>
                      </a:pPr>
                      <a:r>
                        <a:rPr lang="he-IL" sz="2800" dirty="0">
                          <a:cs typeface="Calibri" panose="020F0502020204030204" pitchFamily="34" charset="0"/>
                        </a:rPr>
                        <a:t>השני</a:t>
                      </a:r>
                    </a:p>
                  </a:txBody>
                  <a:tcPr/>
                </a:tc>
                <a:tc>
                  <a:txBody>
                    <a:bodyPr/>
                    <a:lstStyle/>
                    <a:p>
                      <a:pPr algn="ctr" rtl="1">
                        <a:lnSpc>
                          <a:spcPct val="100000"/>
                        </a:lnSpc>
                      </a:pPr>
                      <a:r>
                        <a:rPr lang="he-IL" sz="2800" dirty="0">
                          <a:solidFill>
                            <a:schemeClr val="accent5">
                              <a:lumMod val="75000"/>
                            </a:schemeClr>
                          </a:solidFill>
                          <a:cs typeface="Calibri" panose="020F0502020204030204" pitchFamily="34" charset="0"/>
                        </a:rPr>
                        <a:t>בטן</a:t>
                      </a:r>
                    </a:p>
                  </a:txBody>
                  <a:tcPr/>
                </a:tc>
                <a:tc>
                  <a:txBody>
                    <a:bodyPr/>
                    <a:lstStyle/>
                    <a:p>
                      <a:pPr algn="ctr" rtl="1">
                        <a:lnSpc>
                          <a:spcPct val="100000"/>
                        </a:lnSpc>
                      </a:pPr>
                      <a:r>
                        <a:rPr lang="he-IL" sz="2800" dirty="0">
                          <a:solidFill>
                            <a:schemeClr val="accent1">
                              <a:lumMod val="75000"/>
                            </a:schemeClr>
                          </a:solidFill>
                          <a:cs typeface="Calibri" panose="020F0502020204030204" pitchFamily="34" charset="0"/>
                        </a:rPr>
                        <a:t>תל</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solidFill>
                            <a:schemeClr val="accent6">
                              <a:lumMod val="75000"/>
                            </a:schemeClr>
                          </a:solidFill>
                          <a:latin typeface="Calibri" panose="020F0502020204030204" pitchFamily="34" charset="0"/>
                          <a:cs typeface="Calibri" panose="020F0502020204030204" pitchFamily="34" charset="0"/>
                        </a:rPr>
                        <a:t>גבוה ומשופע</a:t>
                      </a:r>
                    </a:p>
                  </a:txBody>
                  <a:tcPr/>
                </a:tc>
                <a:extLst>
                  <a:ext uri="{0D108BD9-81ED-4DB2-BD59-A6C34878D82A}">
                    <a16:rowId xmlns:a16="http://schemas.microsoft.com/office/drawing/2014/main" val="10002"/>
                  </a:ext>
                </a:extLst>
              </a:tr>
              <a:tr h="901840">
                <a:tc>
                  <a:txBody>
                    <a:bodyPr/>
                    <a:lstStyle/>
                    <a:p>
                      <a:pPr algn="ctr" rtl="1">
                        <a:lnSpc>
                          <a:spcPct val="100000"/>
                        </a:lnSpc>
                      </a:pPr>
                      <a:r>
                        <a:rPr lang="he-IL" sz="2800" dirty="0">
                          <a:cs typeface="Calibri" panose="020F0502020204030204" pitchFamily="34" charset="0"/>
                        </a:rPr>
                        <a:t>השלישי</a:t>
                      </a:r>
                    </a:p>
                  </a:txBody>
                  <a:tcPr/>
                </a:tc>
                <a:tc>
                  <a:txBody>
                    <a:bodyPr/>
                    <a:lstStyle/>
                    <a:p>
                      <a:pPr algn="ctr" rtl="1">
                        <a:lnSpc>
                          <a:spcPct val="100000"/>
                        </a:lnSpc>
                      </a:pPr>
                      <a:r>
                        <a:rPr lang="he-IL" sz="2800" dirty="0">
                          <a:solidFill>
                            <a:schemeClr val="accent5">
                              <a:lumMod val="75000"/>
                            </a:schemeClr>
                          </a:solidFill>
                          <a:cs typeface="Calibri" panose="020F0502020204030204" pitchFamily="34" charset="0"/>
                        </a:rPr>
                        <a:t>זנב</a:t>
                      </a:r>
                    </a:p>
                  </a:txBody>
                  <a:tcPr/>
                </a:tc>
                <a:tc>
                  <a:txBody>
                    <a:bodyPr/>
                    <a:lstStyle/>
                    <a:p>
                      <a:pPr algn="ctr" rtl="1">
                        <a:lnSpc>
                          <a:spcPct val="100000"/>
                        </a:lnSpc>
                      </a:pPr>
                      <a:r>
                        <a:rPr lang="he-IL" sz="2800" dirty="0">
                          <a:solidFill>
                            <a:schemeClr val="accent1">
                              <a:lumMod val="75000"/>
                            </a:schemeClr>
                          </a:solidFill>
                          <a:cs typeface="Calibri" panose="020F0502020204030204" pitchFamily="34" charset="0"/>
                        </a:rPr>
                        <a:t>חבל</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solidFill>
                            <a:schemeClr val="accent6">
                              <a:lumMod val="75000"/>
                            </a:schemeClr>
                          </a:solidFill>
                          <a:latin typeface="Calibri" panose="020F0502020204030204" pitchFamily="34" charset="0"/>
                          <a:cs typeface="Calibri" panose="020F0502020204030204" pitchFamily="34" charset="0"/>
                        </a:rPr>
                        <a:t>עבות</a:t>
                      </a:r>
                    </a:p>
                  </a:txBody>
                  <a:tcPr/>
                </a:tc>
                <a:extLst>
                  <a:ext uri="{0D108BD9-81ED-4DB2-BD59-A6C34878D82A}">
                    <a16:rowId xmlns:a16="http://schemas.microsoft.com/office/drawing/2014/main" val="10003"/>
                  </a:ext>
                </a:extLst>
              </a:tr>
              <a:tr h="901840">
                <a:tc>
                  <a:txBody>
                    <a:bodyPr/>
                    <a:lstStyle/>
                    <a:p>
                      <a:pPr algn="ctr" rtl="1">
                        <a:lnSpc>
                          <a:spcPct val="100000"/>
                        </a:lnSpc>
                      </a:pPr>
                      <a:r>
                        <a:rPr lang="he-IL" sz="2800" dirty="0">
                          <a:cs typeface="Calibri" panose="020F0502020204030204" pitchFamily="34" charset="0"/>
                        </a:rPr>
                        <a:t>הרביעי</a:t>
                      </a:r>
                    </a:p>
                  </a:txBody>
                  <a:tcPr/>
                </a:tc>
                <a:tc>
                  <a:txBody>
                    <a:bodyPr/>
                    <a:lstStyle/>
                    <a:p>
                      <a:pPr algn="ctr" rtl="1">
                        <a:lnSpc>
                          <a:spcPct val="100000"/>
                        </a:lnSpc>
                      </a:pPr>
                      <a:r>
                        <a:rPr lang="he-IL" sz="2800" dirty="0">
                          <a:solidFill>
                            <a:schemeClr val="accent5">
                              <a:lumMod val="75000"/>
                            </a:schemeClr>
                          </a:solidFill>
                          <a:cs typeface="Calibri" panose="020F0502020204030204" pitchFamily="34" charset="0"/>
                        </a:rPr>
                        <a:t>רגל</a:t>
                      </a:r>
                    </a:p>
                  </a:txBody>
                  <a:tcPr/>
                </a:tc>
                <a:tc>
                  <a:txBody>
                    <a:bodyPr/>
                    <a:lstStyle/>
                    <a:p>
                      <a:pPr algn="ctr" rtl="1">
                        <a:lnSpc>
                          <a:spcPct val="100000"/>
                        </a:lnSpc>
                      </a:pPr>
                      <a:r>
                        <a:rPr lang="he-IL" sz="2800" dirty="0">
                          <a:solidFill>
                            <a:schemeClr val="accent1">
                              <a:lumMod val="75000"/>
                            </a:schemeClr>
                          </a:solidFill>
                          <a:cs typeface="Calibri" panose="020F0502020204030204" pitchFamily="34" charset="0"/>
                        </a:rPr>
                        <a:t>קורה</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solidFill>
                            <a:schemeClr val="accent6">
                              <a:lumMod val="75000"/>
                            </a:schemeClr>
                          </a:solidFill>
                          <a:latin typeface="Calibri" panose="020F0502020204030204" pitchFamily="34" charset="0"/>
                          <a:cs typeface="Calibri" panose="020F0502020204030204" pitchFamily="34" charset="0"/>
                        </a:rPr>
                        <a:t>ארוכה וכבדה</a:t>
                      </a:r>
                    </a:p>
                  </a:txBody>
                  <a:tcPr/>
                </a:tc>
                <a:extLst>
                  <a:ext uri="{0D108BD9-81ED-4DB2-BD59-A6C34878D82A}">
                    <a16:rowId xmlns:a16="http://schemas.microsoft.com/office/drawing/2014/main" val="10004"/>
                  </a:ext>
                </a:extLst>
              </a:tr>
              <a:tr h="901840">
                <a:tc>
                  <a:txBody>
                    <a:bodyPr/>
                    <a:lstStyle/>
                    <a:p>
                      <a:pPr algn="ctr" rtl="1">
                        <a:lnSpc>
                          <a:spcPct val="100000"/>
                        </a:lnSpc>
                      </a:pPr>
                      <a:r>
                        <a:rPr lang="he-IL" sz="2800" dirty="0">
                          <a:cs typeface="Calibri" panose="020F0502020204030204" pitchFamily="34" charset="0"/>
                        </a:rPr>
                        <a:t>החמישי</a:t>
                      </a:r>
                    </a:p>
                  </a:txBody>
                  <a:tcPr/>
                </a:tc>
                <a:tc>
                  <a:txBody>
                    <a:bodyPr/>
                    <a:lstStyle/>
                    <a:p>
                      <a:pPr algn="ctr" rtl="1">
                        <a:lnSpc>
                          <a:spcPct val="100000"/>
                        </a:lnSpc>
                      </a:pPr>
                      <a:r>
                        <a:rPr lang="he-IL" sz="2800" dirty="0">
                          <a:solidFill>
                            <a:schemeClr val="accent5">
                              <a:lumMod val="75000"/>
                            </a:schemeClr>
                          </a:solidFill>
                          <a:cs typeface="Calibri" panose="020F0502020204030204" pitchFamily="34" charset="0"/>
                        </a:rPr>
                        <a:t>שנהבים</a:t>
                      </a:r>
                    </a:p>
                  </a:txBody>
                  <a:tcPr/>
                </a:tc>
                <a:tc>
                  <a:txBody>
                    <a:bodyPr/>
                    <a:lstStyle/>
                    <a:p>
                      <a:pPr algn="ctr" rtl="1">
                        <a:lnSpc>
                          <a:spcPct val="100000"/>
                        </a:lnSpc>
                      </a:pPr>
                      <a:r>
                        <a:rPr lang="he-IL" sz="2800" dirty="0">
                          <a:solidFill>
                            <a:schemeClr val="accent1">
                              <a:lumMod val="75000"/>
                            </a:schemeClr>
                          </a:solidFill>
                          <a:cs typeface="Calibri" panose="020F0502020204030204" pitchFamily="34" charset="0"/>
                        </a:rPr>
                        <a:t>חרבות</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solidFill>
                            <a:schemeClr val="accent6">
                              <a:lumMod val="75000"/>
                            </a:schemeClr>
                          </a:solidFill>
                          <a:latin typeface="Calibri" panose="020F0502020204030204" pitchFamily="34" charset="0"/>
                          <a:cs typeface="Calibri" panose="020F0502020204030204" pitchFamily="34" charset="0"/>
                        </a:rPr>
                        <a:t>שנונות בעלות פיפיות</a:t>
                      </a:r>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51635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288758" y="1733826"/>
            <a:ext cx="11662610" cy="5217560"/>
          </a:xfrm>
        </p:spPr>
        <p:txBody>
          <a:bodyPr>
            <a:noAutofit/>
          </a:bodyPr>
          <a:lstStyle/>
          <a:p>
            <a:pPr algn="just">
              <a:lnSpc>
                <a:spcPct val="100000"/>
              </a:lnSpc>
            </a:pPr>
            <a:r>
              <a:rPr lang="he-IL" sz="3200" dirty="0"/>
              <a:t>חמישה קבצנים עיוורים הלכו יחד אחוזי יד דרך יער עבות, רבץ לפניהם בדרך פיל גדול מאד והם לא ידעו. נכשלו בו ונפלו. חרדו חרדה גדולה והתחילו למשש ולגשש </a:t>
            </a:r>
            <a:r>
              <a:rPr lang="he-IL" sz="3200" dirty="0" err="1"/>
              <a:t>סביבותם</a:t>
            </a:r>
            <a:r>
              <a:rPr lang="he-IL" sz="3200" dirty="0"/>
              <a:t>, לדעת מה המכשול אשר לפניהם. </a:t>
            </a:r>
          </a:p>
          <a:p>
            <a:pPr algn="just">
              <a:lnSpc>
                <a:spcPct val="100000"/>
              </a:lnSpc>
            </a:pPr>
            <a:r>
              <a:rPr lang="he-IL" sz="3200" dirty="0"/>
              <a:t>עלתה ביד האחד אוזן מאוזני הפיל. מעך ומישש בה – והנה היא רכה, מתקמטת ומתפשטת בידו כעין המטלית. קרא ואמר:</a:t>
            </a:r>
          </a:p>
          <a:p>
            <a:pPr algn="just">
              <a:lnSpc>
                <a:spcPct val="100000"/>
              </a:lnSpc>
            </a:pPr>
            <a:r>
              <a:rPr lang="he-IL" sz="3200" dirty="0"/>
              <a:t>- " אחי, סמרטוטים לפנינו! גל של סחבות!".</a:t>
            </a:r>
          </a:p>
          <a:p>
            <a:pPr algn="just">
              <a:lnSpc>
                <a:spcPct val="100000"/>
              </a:lnSpc>
            </a:pPr>
            <a:r>
              <a:rPr lang="he-IL" sz="3200" dirty="0"/>
              <a:t>השני גישש ומצא את הבטן, צעק בקול:</a:t>
            </a:r>
          </a:p>
          <a:p>
            <a:pPr algn="just">
              <a:lnSpc>
                <a:spcPct val="100000"/>
              </a:lnSpc>
            </a:pPr>
            <a:r>
              <a:rPr lang="he-IL" sz="3200" dirty="0"/>
              <a:t>- "תל! תל גבוה ומשופע!". </a:t>
            </a:r>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4" name="מלבן מעוגל 3"/>
          <p:cNvSpPr/>
          <p:nvPr/>
        </p:nvSpPr>
        <p:spPr>
          <a:xfrm>
            <a:off x="5526856" y="3861343"/>
            <a:ext cx="2045017" cy="48126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9" name="מלבן מעוגל 8"/>
          <p:cNvSpPr/>
          <p:nvPr/>
        </p:nvSpPr>
        <p:spPr>
          <a:xfrm>
            <a:off x="5887803" y="5032417"/>
            <a:ext cx="2045017" cy="481263"/>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Tree>
    <p:custDataLst>
      <p:tags r:id="rId1"/>
    </p:custDataLst>
    <p:extLst>
      <p:ext uri="{BB962C8B-B14F-4D97-AF65-F5344CB8AC3E}">
        <p14:creationId xmlns:p14="http://schemas.microsoft.com/office/powerpoint/2010/main" val="68605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288758" y="1640440"/>
            <a:ext cx="11662610" cy="5217560"/>
          </a:xfrm>
        </p:spPr>
        <p:txBody>
          <a:bodyPr>
            <a:noAutofit/>
          </a:bodyPr>
          <a:lstStyle/>
          <a:p>
            <a:pPr algn="just">
              <a:lnSpc>
                <a:spcPct val="100000"/>
              </a:lnSpc>
            </a:pPr>
            <a:r>
              <a:rPr lang="he-IL" sz="3200" dirty="0"/>
              <a:t>מישש גם השלישי ובחלקו עלה הזנב. הכריז על המציאה: </a:t>
            </a:r>
          </a:p>
          <a:p>
            <a:pPr marL="342900" indent="-342900" algn="just">
              <a:lnSpc>
                <a:spcPct val="100000"/>
              </a:lnSpc>
              <a:buFontTx/>
              <a:buChar char="-"/>
            </a:pPr>
            <a:r>
              <a:rPr lang="he-IL" sz="3200" dirty="0"/>
              <a:t>" חבל עבות! נכשלנו בחבל!". </a:t>
            </a:r>
          </a:p>
          <a:p>
            <a:pPr algn="just">
              <a:lnSpc>
                <a:spcPct val="100000"/>
              </a:lnSpc>
            </a:pPr>
            <a:r>
              <a:rPr lang="he-IL" sz="3200" dirty="0"/>
              <a:t>הרביעי מישש ומצא רגל, תפס בה וצווח: </a:t>
            </a:r>
          </a:p>
          <a:p>
            <a:pPr marL="342900" indent="-342900" algn="just">
              <a:lnSpc>
                <a:spcPct val="100000"/>
              </a:lnSpc>
              <a:buFontTx/>
              <a:buChar char="-"/>
            </a:pPr>
            <a:r>
              <a:rPr lang="he-IL" sz="3200" dirty="0"/>
              <a:t>" קורה ! קורה שופעת וכבדה!". </a:t>
            </a:r>
          </a:p>
          <a:p>
            <a:pPr algn="just">
              <a:lnSpc>
                <a:spcPct val="100000"/>
              </a:lnSpc>
            </a:pPr>
            <a:r>
              <a:rPr lang="he-IL" sz="3200" dirty="0"/>
              <a:t>אז התרגז החמישי, החזיק בשנהבים אשר עלו בידו וצעק בכל כוחו:</a:t>
            </a:r>
          </a:p>
          <a:p>
            <a:pPr marL="342900" indent="-342900" algn="just">
              <a:lnSpc>
                <a:spcPct val="100000"/>
              </a:lnSpc>
              <a:buFontTx/>
              <a:buChar char="-"/>
            </a:pPr>
            <a:r>
              <a:rPr lang="he-IL" sz="3200" dirty="0"/>
              <a:t> "שקרנים! חרבות צורים פגעו בנו! חרבות שנונות בעלות פיפיות!".</a:t>
            </a:r>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2" name="מלבן מעוגל 1"/>
          <p:cNvSpPr/>
          <p:nvPr/>
        </p:nvSpPr>
        <p:spPr>
          <a:xfrm>
            <a:off x="5494420" y="1732548"/>
            <a:ext cx="1026695" cy="481263"/>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9" name="מלבן מעוגל 8"/>
          <p:cNvSpPr/>
          <p:nvPr/>
        </p:nvSpPr>
        <p:spPr>
          <a:xfrm>
            <a:off x="6043861" y="2887579"/>
            <a:ext cx="1026695" cy="48126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Calibri" panose="020F0502020204030204" pitchFamily="34" charset="0"/>
            </a:endParaRPr>
          </a:p>
        </p:txBody>
      </p:sp>
      <p:sp>
        <p:nvSpPr>
          <p:cNvPr id="10" name="מלבן מעוגל 9"/>
          <p:cNvSpPr/>
          <p:nvPr/>
        </p:nvSpPr>
        <p:spPr>
          <a:xfrm>
            <a:off x="2164908" y="4044684"/>
            <a:ext cx="2552201" cy="481263"/>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Calibri" panose="020F0502020204030204" pitchFamily="34" charset="0"/>
            </a:endParaRPr>
          </a:p>
        </p:txBody>
      </p:sp>
    </p:spTree>
    <p:custDataLst>
      <p:tags r:id="rId1"/>
    </p:custDataLst>
    <p:extLst>
      <p:ext uri="{BB962C8B-B14F-4D97-AF65-F5344CB8AC3E}">
        <p14:creationId xmlns:p14="http://schemas.microsoft.com/office/powerpoint/2010/main" val="103093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מעוגל 11"/>
          <p:cNvSpPr/>
          <p:nvPr/>
        </p:nvSpPr>
        <p:spPr>
          <a:xfrm>
            <a:off x="11000874" y="4427621"/>
            <a:ext cx="886139" cy="50336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11" name="מלבן מעוגל 10"/>
          <p:cNvSpPr/>
          <p:nvPr/>
        </p:nvSpPr>
        <p:spPr>
          <a:xfrm>
            <a:off x="10796337" y="3471661"/>
            <a:ext cx="992512" cy="63188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10" name="מלבן מעוגל 9"/>
          <p:cNvSpPr/>
          <p:nvPr/>
        </p:nvSpPr>
        <p:spPr>
          <a:xfrm>
            <a:off x="10234863" y="2561611"/>
            <a:ext cx="1575949" cy="607028"/>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3" name="מלבן מעוגל 2"/>
          <p:cNvSpPr/>
          <p:nvPr/>
        </p:nvSpPr>
        <p:spPr>
          <a:xfrm>
            <a:off x="10234864" y="1733826"/>
            <a:ext cx="1575950" cy="524764"/>
          </a:xfrm>
          <a:prstGeom prst="roundRect">
            <a:avLst/>
          </a:prstGeom>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פעלי אמירה של הדמויות</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13" name="מלבן מעוגל 12"/>
          <p:cNvSpPr/>
          <p:nvPr/>
        </p:nvSpPr>
        <p:spPr>
          <a:xfrm>
            <a:off x="9577137" y="5182878"/>
            <a:ext cx="2233676" cy="576237"/>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7" name="מציין מיקום תוכן 2"/>
          <p:cNvSpPr txBox="1">
            <a:spLocks/>
          </p:cNvSpPr>
          <p:nvPr/>
        </p:nvSpPr>
        <p:spPr>
          <a:xfrm>
            <a:off x="-1687919" y="1733826"/>
            <a:ext cx="13476768" cy="5284271"/>
          </a:xfrm>
          <a:prstGeom prst="rect">
            <a:avLst/>
          </a:prstGeom>
          <a:ln>
            <a:noFill/>
          </a:ln>
        </p:spPr>
        <p:txBody>
          <a:bodyPr>
            <a:normAutofit/>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b="1" dirty="0"/>
              <a:t>קרא ואמר</a:t>
            </a:r>
            <a:r>
              <a:rPr lang="he-IL" dirty="0"/>
              <a:t>: אחי, סמרטוטים לפנינו! גל של סחבות</a:t>
            </a:r>
            <a:r>
              <a:rPr lang="en-US" dirty="0"/>
              <a:t>! </a:t>
            </a:r>
            <a:br>
              <a:rPr lang="en-US" dirty="0"/>
            </a:br>
            <a:r>
              <a:rPr lang="he-IL" dirty="0"/>
              <a:t>                                </a:t>
            </a:r>
          </a:p>
          <a:p>
            <a:r>
              <a:rPr lang="he-IL" b="1" dirty="0"/>
              <a:t>צעק בקול: </a:t>
            </a:r>
            <a:r>
              <a:rPr lang="he-IL" dirty="0"/>
              <a:t>תל! תל גבוה ומשוּפע</a:t>
            </a:r>
            <a:r>
              <a:rPr lang="en-US" dirty="0"/>
              <a:t>! </a:t>
            </a:r>
          </a:p>
          <a:p>
            <a:r>
              <a:rPr lang="he-IL" dirty="0"/>
              <a:t>                                                       </a:t>
            </a:r>
          </a:p>
          <a:p>
            <a:r>
              <a:rPr lang="he-IL" b="1" dirty="0"/>
              <a:t>הכריז על המציאה</a:t>
            </a:r>
            <a:r>
              <a:rPr lang="he-IL" dirty="0"/>
              <a:t>: חבל עבות! נכשלנו בחבל</a:t>
            </a:r>
            <a:r>
              <a:rPr lang="en-US" dirty="0"/>
              <a:t>! </a:t>
            </a:r>
            <a:br>
              <a:rPr lang="en-US" dirty="0"/>
            </a:br>
            <a:r>
              <a:rPr lang="en-US" dirty="0"/>
              <a:t> </a:t>
            </a:r>
            <a:r>
              <a:rPr lang="he-IL" dirty="0"/>
              <a:t>                                                                       </a:t>
            </a:r>
          </a:p>
          <a:p>
            <a:r>
              <a:rPr lang="he-IL" b="1" dirty="0"/>
              <a:t>צווח</a:t>
            </a:r>
            <a:r>
              <a:rPr lang="he-IL" dirty="0"/>
              <a:t>: קורה! קורה ארוכה וכבדה</a:t>
            </a:r>
            <a:r>
              <a:rPr lang="en-US" dirty="0"/>
              <a:t>! </a:t>
            </a:r>
            <a:br>
              <a:rPr lang="en-US" dirty="0"/>
            </a:br>
            <a:r>
              <a:rPr lang="he-IL" dirty="0"/>
              <a:t>                                                                                        </a:t>
            </a:r>
          </a:p>
          <a:p>
            <a:r>
              <a:rPr lang="he-IL" b="1" dirty="0"/>
              <a:t>וצעק בכל כוחו</a:t>
            </a:r>
            <a:r>
              <a:rPr lang="he-IL" dirty="0"/>
              <a:t>: שקרנים! חרבות פגעו בנו! חרבות שנונות</a:t>
            </a:r>
            <a:r>
              <a:rPr lang="en-US" dirty="0">
                <a:solidFill>
                  <a:srgbClr val="636363"/>
                </a:solidFill>
              </a:rPr>
              <a:t>! </a:t>
            </a:r>
            <a:endParaRPr lang="en-US" dirty="0"/>
          </a:p>
          <a:p>
            <a:r>
              <a:rPr lang="he-IL" dirty="0">
                <a:solidFill>
                  <a:srgbClr val="636363"/>
                </a:solidFill>
              </a:rPr>
              <a:t> </a:t>
            </a:r>
            <a:endParaRPr lang="en-US" dirty="0"/>
          </a:p>
          <a:p>
            <a:endParaRPr lang="he-IL" dirty="0"/>
          </a:p>
        </p:txBody>
      </p:sp>
    </p:spTree>
    <p:custDataLst>
      <p:tags r:id="rId1"/>
    </p:custDataLst>
    <p:extLst>
      <p:ext uri="{BB962C8B-B14F-4D97-AF65-F5344CB8AC3E}">
        <p14:creationId xmlns:p14="http://schemas.microsoft.com/office/powerpoint/2010/main" val="4589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מעוגל 11"/>
          <p:cNvSpPr/>
          <p:nvPr/>
        </p:nvSpPr>
        <p:spPr>
          <a:xfrm>
            <a:off x="11000874" y="4427621"/>
            <a:ext cx="886139" cy="50336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11" name="מלבן מעוגל 10"/>
          <p:cNvSpPr/>
          <p:nvPr/>
        </p:nvSpPr>
        <p:spPr>
          <a:xfrm>
            <a:off x="10796337" y="3471661"/>
            <a:ext cx="992512" cy="63188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10" name="מלבן מעוגל 9"/>
          <p:cNvSpPr/>
          <p:nvPr/>
        </p:nvSpPr>
        <p:spPr>
          <a:xfrm>
            <a:off x="10234863" y="2561611"/>
            <a:ext cx="1575949" cy="607028"/>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3" name="מלבן מעוגל 2"/>
          <p:cNvSpPr/>
          <p:nvPr/>
        </p:nvSpPr>
        <p:spPr>
          <a:xfrm>
            <a:off x="10234864" y="1733826"/>
            <a:ext cx="1575950" cy="524764"/>
          </a:xfrm>
          <a:prstGeom prst="roundRect">
            <a:avLst/>
          </a:prstGeom>
          <a:ln w="38100">
            <a:solidFill>
              <a:srgbClr val="FFFF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אמצעי שכנוע: שמות תואר</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13" name="מלבן מעוגל 12"/>
          <p:cNvSpPr/>
          <p:nvPr/>
        </p:nvSpPr>
        <p:spPr>
          <a:xfrm>
            <a:off x="9577137" y="5182878"/>
            <a:ext cx="2233676" cy="576237"/>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cs typeface="Calibri" panose="020F0502020204030204" pitchFamily="34" charset="0"/>
            </a:endParaRPr>
          </a:p>
        </p:txBody>
      </p:sp>
      <p:sp>
        <p:nvSpPr>
          <p:cNvPr id="7" name="מציין מיקום תוכן 2"/>
          <p:cNvSpPr txBox="1">
            <a:spLocks/>
          </p:cNvSpPr>
          <p:nvPr/>
        </p:nvSpPr>
        <p:spPr>
          <a:xfrm>
            <a:off x="-1687919" y="1733826"/>
            <a:ext cx="13476768" cy="5284271"/>
          </a:xfrm>
          <a:prstGeom prst="rect">
            <a:avLst/>
          </a:prstGeom>
          <a:ln>
            <a:noFill/>
          </a:ln>
        </p:spPr>
        <p:txBody>
          <a:bodyPr>
            <a:normAutofit/>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b="1" dirty="0"/>
              <a:t>קרא ואמר</a:t>
            </a:r>
            <a:r>
              <a:rPr lang="he-IL" dirty="0"/>
              <a:t>: אחי, סמרטוטים לפנינו! גל של סחבות</a:t>
            </a:r>
            <a:r>
              <a:rPr lang="en-US" dirty="0"/>
              <a:t>!</a:t>
            </a:r>
            <a:br>
              <a:rPr lang="en-US" dirty="0"/>
            </a:br>
            <a:r>
              <a:rPr lang="he-IL" dirty="0"/>
              <a:t>                                </a:t>
            </a:r>
          </a:p>
          <a:p>
            <a:r>
              <a:rPr lang="he-IL" b="1" dirty="0"/>
              <a:t>צעק בקול: </a:t>
            </a:r>
            <a:r>
              <a:rPr lang="he-IL" dirty="0"/>
              <a:t>תל! תל גבוה ומשוּפע</a:t>
            </a:r>
            <a:r>
              <a:rPr lang="en-US" dirty="0"/>
              <a:t>! </a:t>
            </a:r>
          </a:p>
          <a:p>
            <a:r>
              <a:rPr lang="he-IL" dirty="0"/>
              <a:t>                                                       </a:t>
            </a:r>
          </a:p>
          <a:p>
            <a:r>
              <a:rPr lang="he-IL" b="1" dirty="0"/>
              <a:t>הכריז על המציאה</a:t>
            </a:r>
            <a:r>
              <a:rPr lang="he-IL" dirty="0"/>
              <a:t>: חבל עבות! נכשלנו בחבל</a:t>
            </a:r>
            <a:r>
              <a:rPr lang="en-US" dirty="0"/>
              <a:t>! </a:t>
            </a:r>
            <a:br>
              <a:rPr lang="en-US" dirty="0"/>
            </a:br>
            <a:r>
              <a:rPr lang="en-US" dirty="0"/>
              <a:t> </a:t>
            </a:r>
            <a:r>
              <a:rPr lang="he-IL" dirty="0"/>
              <a:t>                                                                       </a:t>
            </a:r>
          </a:p>
          <a:p>
            <a:r>
              <a:rPr lang="he-IL" b="1" dirty="0"/>
              <a:t>צווח</a:t>
            </a:r>
            <a:r>
              <a:rPr lang="he-IL" dirty="0"/>
              <a:t>: קורה! קורה ארוכה וכבדה</a:t>
            </a:r>
            <a:r>
              <a:rPr lang="en-US" dirty="0"/>
              <a:t>! </a:t>
            </a:r>
            <a:br>
              <a:rPr lang="en-US" dirty="0"/>
            </a:br>
            <a:r>
              <a:rPr lang="he-IL" dirty="0"/>
              <a:t>                                                                                        </a:t>
            </a:r>
          </a:p>
          <a:p>
            <a:r>
              <a:rPr lang="he-IL" b="1" dirty="0"/>
              <a:t>וצעק בכל כוחו</a:t>
            </a:r>
            <a:r>
              <a:rPr lang="he-IL" dirty="0"/>
              <a:t>: שקרנים! חרבות פגעו בנו! חרבות שנונות</a:t>
            </a:r>
            <a:r>
              <a:rPr lang="en-US" dirty="0">
                <a:solidFill>
                  <a:srgbClr val="636363"/>
                </a:solidFill>
              </a:rPr>
              <a:t>! </a:t>
            </a:r>
            <a:endParaRPr lang="en-US" dirty="0"/>
          </a:p>
          <a:p>
            <a:r>
              <a:rPr lang="he-IL" dirty="0">
                <a:solidFill>
                  <a:srgbClr val="636363"/>
                </a:solidFill>
              </a:rPr>
              <a:t> </a:t>
            </a:r>
            <a:endParaRPr lang="en-US" dirty="0"/>
          </a:p>
          <a:p>
            <a:endParaRPr lang="he-IL" dirty="0"/>
          </a:p>
        </p:txBody>
      </p:sp>
    </p:spTree>
    <p:custDataLst>
      <p:tags r:id="rId1"/>
    </p:custDataLst>
    <p:extLst>
      <p:ext uri="{BB962C8B-B14F-4D97-AF65-F5344CB8AC3E}">
        <p14:creationId xmlns:p14="http://schemas.microsoft.com/office/powerpoint/2010/main" val="62796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871871" y="1928813"/>
            <a:ext cx="10542514" cy="3727708"/>
          </a:xfrm>
        </p:spPr>
        <p:txBody>
          <a:bodyPr>
            <a:normAutofit/>
          </a:bodyPr>
          <a:lstStyle/>
          <a:p>
            <a:pPr>
              <a:lnSpc>
                <a:spcPct val="150000"/>
              </a:lnSpc>
            </a:pPr>
            <a:r>
              <a:rPr lang="he-IL" sz="4800" dirty="0"/>
              <a:t>ככה צעקו העיוורים וְרָבוּ בחוזקה וכמעט שבאו לידי מַהֲלוּמוֹת. כל אחד החזיק בְּשֶׁלוֹ בשתי ידיו וכל אחד היה בעיני שאר חבריו כְּשׁוֹגֶה וּמַשְׁגה.</a:t>
            </a: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Tree>
    <p:custDataLst>
      <p:tags r:id="rId1"/>
    </p:custDataLst>
    <p:extLst>
      <p:ext uri="{BB962C8B-B14F-4D97-AF65-F5344CB8AC3E}">
        <p14:creationId xmlns:p14="http://schemas.microsoft.com/office/powerpoint/2010/main" val="201601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 – חוק הקיטוב</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10" name="מציין מיקום טקסט 9"/>
          <p:cNvSpPr>
            <a:spLocks noGrp="1"/>
          </p:cNvSpPr>
          <p:nvPr>
            <p:ph type="body" sz="quarter" idx="10"/>
          </p:nvPr>
        </p:nvSpPr>
        <p:spPr>
          <a:xfrm>
            <a:off x="303287" y="1591673"/>
            <a:ext cx="11749178" cy="4610010"/>
          </a:xfrm>
        </p:spPr>
        <p:txBody>
          <a:bodyPr>
            <a:noAutofit/>
          </a:bodyPr>
          <a:lstStyle/>
          <a:p>
            <a:pPr algn="just">
              <a:lnSpc>
                <a:spcPct val="100000"/>
              </a:lnSpc>
            </a:pPr>
            <a:r>
              <a:rPr lang="he-IL" sz="3200" dirty="0">
                <a:solidFill>
                  <a:srgbClr val="FF0000"/>
                </a:solidFill>
                <a:latin typeface="FbKatsefet Regular" panose="02020603050405020304" pitchFamily="18" charset="-79"/>
              </a:rPr>
              <a:t>עבר עליהם פיקח אחד ושמע דברי ריבם.</a:t>
            </a:r>
          </a:p>
          <a:p>
            <a:pPr algn="just">
              <a:lnSpc>
                <a:spcPct val="100000"/>
              </a:lnSpc>
            </a:pPr>
            <a:r>
              <a:rPr lang="he-IL" sz="3200" dirty="0">
                <a:latin typeface="FbKatsefet Regular" panose="02020603050405020304" pitchFamily="18" charset="-79"/>
              </a:rPr>
              <a:t>הניע עליהם ראש ואמר:</a:t>
            </a:r>
          </a:p>
          <a:p>
            <a:pPr marL="285750" indent="-285750" algn="just">
              <a:lnSpc>
                <a:spcPct val="100000"/>
              </a:lnSpc>
              <a:buFontTx/>
              <a:buChar char="-"/>
            </a:pPr>
            <a:r>
              <a:rPr lang="he-IL" sz="3200" dirty="0">
                <a:latin typeface="FbKatsefet Regular" panose="02020603050405020304" pitchFamily="18" charset="-79"/>
              </a:rPr>
              <a:t>"אוי עיוורים, עיוורים! אילו היו לכם עיניים לראות את כל אשר לפניכם יחד, כי אתה נוכחתם לדעת עד כמה שגיתם כולכם. הן כל אחד מכם דון ידין על פי הפרט הקטן והבודד אשר תפסה ידו. ואולם באמת הלוא אין פה לפניכם לא תל, ולא קורה, לא סחבות ולא חבל עבות ולא חרבות".</a:t>
            </a:r>
          </a:p>
          <a:p>
            <a:pPr marL="285750" indent="-285750" algn="just">
              <a:lnSpc>
                <a:spcPct val="100000"/>
              </a:lnSpc>
              <a:buFontTx/>
              <a:buChar char="-"/>
            </a:pPr>
            <a:r>
              <a:rPr lang="he-IL" sz="3200" dirty="0">
                <a:latin typeface="FbKatsefet Regular" panose="02020603050405020304" pitchFamily="18" charset="-79"/>
              </a:rPr>
              <a:t>"ומה </a:t>
            </a:r>
            <a:r>
              <a:rPr lang="he-IL" sz="3200" dirty="0" err="1">
                <a:latin typeface="FbKatsefet Regular" panose="02020603050405020304" pitchFamily="18" charset="-79"/>
              </a:rPr>
              <a:t>איפוא</a:t>
            </a:r>
            <a:r>
              <a:rPr lang="he-IL" sz="3200" dirty="0">
                <a:latin typeface="FbKatsefet Regular" panose="02020603050405020304" pitchFamily="18" charset="-79"/>
              </a:rPr>
              <a:t> יש פה?" שאלו העיוורים פה אחד, והם משתאים מאד לדעת.</a:t>
            </a:r>
          </a:p>
          <a:p>
            <a:pPr algn="just">
              <a:lnSpc>
                <a:spcPct val="100000"/>
              </a:lnSpc>
            </a:pPr>
            <a:r>
              <a:rPr lang="he-IL" sz="3200" dirty="0">
                <a:latin typeface="FbKatsefet Regular" panose="02020603050405020304" pitchFamily="18" charset="-79"/>
              </a:rPr>
              <a:t>-   "פיל!" ענה הפיקח, "השומעים אתם? פיל!".</a:t>
            </a:r>
          </a:p>
          <a:p>
            <a:pPr>
              <a:lnSpc>
                <a:spcPct val="100000"/>
              </a:lnSpc>
            </a:pPr>
            <a:endParaRPr lang="he-IL" sz="3200" dirty="0"/>
          </a:p>
        </p:txBody>
      </p:sp>
    </p:spTree>
    <p:custDataLst>
      <p:tags r:id="rId1"/>
    </p:custDataLst>
    <p:extLst>
      <p:ext uri="{BB962C8B-B14F-4D97-AF65-F5344CB8AC3E}">
        <p14:creationId xmlns:p14="http://schemas.microsoft.com/office/powerpoint/2010/main" val="406995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נבין את המסר</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2" name="מציין מיקום טקסט 1"/>
          <p:cNvSpPr>
            <a:spLocks noGrp="1"/>
          </p:cNvSpPr>
          <p:nvPr>
            <p:ph type="body" sz="quarter" idx="10"/>
          </p:nvPr>
        </p:nvSpPr>
        <p:spPr>
          <a:xfrm>
            <a:off x="240632" y="1733826"/>
            <a:ext cx="11788829" cy="4540998"/>
          </a:xfrm>
        </p:spPr>
        <p:txBody>
          <a:bodyPr>
            <a:normAutofit fontScale="92500" lnSpcReduction="10000"/>
          </a:bodyPr>
          <a:lstStyle/>
          <a:p>
            <a:pPr algn="just"/>
            <a:r>
              <a:rPr lang="he-IL" sz="3500" dirty="0"/>
              <a:t>עבר עליהם פיקח אחד ושמע דברי ריבם.</a:t>
            </a:r>
          </a:p>
          <a:p>
            <a:pPr algn="just"/>
            <a:r>
              <a:rPr lang="he-IL" sz="3500" dirty="0"/>
              <a:t>הניע עליהם ראש ואמר:</a:t>
            </a:r>
          </a:p>
          <a:p>
            <a:pPr algn="just"/>
            <a:endParaRPr lang="he-IL" sz="3500" dirty="0"/>
          </a:p>
          <a:p>
            <a:pPr marL="285750" indent="-285750" algn="just">
              <a:buFontTx/>
              <a:buChar char="-"/>
            </a:pPr>
            <a:r>
              <a:rPr lang="he-IL" sz="3500" dirty="0">
                <a:solidFill>
                  <a:srgbClr val="FF0000"/>
                </a:solidFill>
              </a:rPr>
              <a:t>"אוי עיוורים, עיוורים! אילו היו לכם עיניים לראות את כל אשר לפניכם יחד, כי אתה נוכחתם לדעת עד כמה שגיתם כולכם. הן כל אחד מכם דון ידין על פי הפרט הקטן והבודד אשר תפסה ידו. ואולם באמת הלוא אין פה לפניכם לא תל, ולא קורה, לא סחבות ולא חבל עבות ולא חרבות".</a:t>
            </a:r>
          </a:p>
          <a:p>
            <a:pPr marL="285750" indent="-285750" algn="just">
              <a:buFontTx/>
              <a:buChar char="-"/>
            </a:pPr>
            <a:r>
              <a:rPr lang="he-IL" sz="3500" dirty="0"/>
              <a:t>"ומה </a:t>
            </a:r>
            <a:r>
              <a:rPr lang="he-IL" sz="3500" dirty="0" err="1"/>
              <a:t>איפוא</a:t>
            </a:r>
            <a:r>
              <a:rPr lang="he-IL" sz="3500" dirty="0"/>
              <a:t> יש פה?" שאלו העיוורים פה אחד, והם משתאים מאד לדעת.</a:t>
            </a:r>
          </a:p>
          <a:p>
            <a:pPr algn="just"/>
            <a:r>
              <a:rPr lang="he-IL" sz="3500" dirty="0"/>
              <a:t>-   "פיל!" ענה הפיקח, "השומעים אתם? פיל!".</a:t>
            </a:r>
          </a:p>
          <a:p>
            <a:endParaRPr lang="he-IL" dirty="0"/>
          </a:p>
        </p:txBody>
      </p:sp>
    </p:spTree>
    <p:custDataLst>
      <p:tags r:id="rId1"/>
    </p:custDataLst>
    <p:extLst>
      <p:ext uri="{BB962C8B-B14F-4D97-AF65-F5344CB8AC3E}">
        <p14:creationId xmlns:p14="http://schemas.microsoft.com/office/powerpoint/2010/main" val="22043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CDB7D-7B3E-EF45-982F-5AD116333E56}"/>
              </a:ext>
            </a:extLst>
          </p:cNvPr>
          <p:cNvSpPr>
            <a:spLocks noGrp="1"/>
          </p:cNvSpPr>
          <p:nvPr>
            <p:ph type="title"/>
          </p:nvPr>
        </p:nvSpPr>
        <p:spPr/>
        <p:txBody>
          <a:bodyPr/>
          <a:lstStyle/>
          <a:p>
            <a:r>
              <a:rPr lang="he-IL" dirty="0"/>
              <a:t>מה להביא לשיעור?</a:t>
            </a:r>
            <a:endParaRPr lang="x-none" dirty="0"/>
          </a:p>
        </p:txBody>
      </p:sp>
      <p:pic>
        <p:nvPicPr>
          <p:cNvPr id="8" name="Picture 3"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A4B69755-66B7-4BD3-B22A-3EF8B5DE8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938" y="2710851"/>
            <a:ext cx="1161305" cy="1800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4.googleusercontent.com/iGTl96Eygo7-oid1H3ZWWYhb5HWAynyOs2KLWGGMeuEgHeu4cFLof2g-jYLOscV4q-879K-lfjkP4Swnmj_UGZsWTDspF4AbUz1XGd30Tf1KKpiEXhvx6NLF17Q1F5VY">
            <a:extLst>
              <a:ext uri="{FF2B5EF4-FFF2-40B4-BE49-F238E27FC236}">
                <a16:creationId xmlns:a16="http://schemas.microsoft.com/office/drawing/2014/main" id="{FBFC260D-BF96-439A-8693-6B40C73C2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081995" y="3225955"/>
            <a:ext cx="1771057" cy="7408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218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המסר של היצירה</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9" name="Title 4">
            <a:extLst>
              <a:ext uri="{FF2B5EF4-FFF2-40B4-BE49-F238E27FC236}">
                <a16:creationId xmlns:a16="http://schemas.microsoft.com/office/drawing/2014/main" id="{61AFFA1F-50A1-CC45-96F8-BD150ABF4A19}"/>
              </a:ext>
            </a:extLst>
          </p:cNvPr>
          <p:cNvSpPr txBox="1">
            <a:spLocks/>
          </p:cNvSpPr>
          <p:nvPr/>
        </p:nvSpPr>
        <p:spPr>
          <a:xfrm>
            <a:off x="3081590" y="724262"/>
            <a:ext cx="8280000" cy="720000"/>
          </a:xfrm>
          <a:prstGeom prst="rect">
            <a:avLst/>
          </a:prstGeom>
          <a:solidFill>
            <a:schemeClr val="accent1"/>
          </a:solidFill>
        </p:spPr>
        <p:txBody>
          <a:bodyPr vert="horz" lIns="91440" tIns="45720" rIns="91440" bIns="45720" rtlCol="0" anchor="b">
            <a:normAutofit/>
          </a:bodyPr>
          <a:lstStyle>
            <a:lvl1pPr algn="r" defTabSz="914400" rtl="1" eaLnBrk="1" latinLnBrk="0" hangingPunct="1">
              <a:lnSpc>
                <a:spcPct val="90000"/>
              </a:lnSpc>
              <a:spcBef>
                <a:spcPts val="800"/>
              </a:spcBef>
              <a:spcAft>
                <a:spcPts val="0"/>
              </a:spcAft>
              <a:buNone/>
              <a:defRPr sz="4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he-IL" dirty="0"/>
              <a:t>נבין את המסר</a:t>
            </a:r>
            <a:endParaRPr lang="x-none" dirty="0"/>
          </a:p>
        </p:txBody>
      </p:sp>
      <p:sp>
        <p:nvSpPr>
          <p:cNvPr id="10" name="תיבת טקסט 3">
            <a:extLst>
              <a:ext uri="{FF2B5EF4-FFF2-40B4-BE49-F238E27FC236}">
                <a16:creationId xmlns:a16="http://schemas.microsoft.com/office/drawing/2014/main" id="{3C903F81-1FD4-4B92-A389-BDA51540B63F}"/>
              </a:ext>
            </a:extLst>
          </p:cNvPr>
          <p:cNvSpPr txBox="1"/>
          <p:nvPr/>
        </p:nvSpPr>
        <p:spPr>
          <a:xfrm>
            <a:off x="297712" y="1548867"/>
            <a:ext cx="11520644" cy="5183150"/>
          </a:xfrm>
          <a:prstGeom prst="rect">
            <a:avLst/>
          </a:prstGeom>
          <a:noFill/>
        </p:spPr>
        <p:txBody>
          <a:bodyPr wrap="square" rtlCol="1">
            <a:spAutoFit/>
          </a:bodyPr>
          <a:lstStyle/>
          <a:p>
            <a:pPr marL="457200" indent="-457200" algn="r" rtl="1">
              <a:lnSpc>
                <a:spcPct val="150000"/>
              </a:lnSpc>
              <a:buClr>
                <a:schemeClr val="accent6">
                  <a:lumMod val="75000"/>
                </a:schemeClr>
              </a:buClr>
              <a:buFont typeface="Wingdings" panose="05000000000000000000" pitchFamily="2" charset="2"/>
              <a:buChar char="ü"/>
            </a:pPr>
            <a:r>
              <a:rPr lang="he-IL" sz="2800" dirty="0">
                <a:cs typeface="Calibri" panose="020F0502020204030204" pitchFamily="34" charset="0"/>
              </a:rPr>
              <a:t>העיוורים הם </a:t>
            </a:r>
            <a:r>
              <a:rPr lang="he-IL" sz="2800" b="1" dirty="0">
                <a:solidFill>
                  <a:schemeClr val="accent5">
                    <a:lumMod val="50000"/>
                  </a:schemeClr>
                </a:solidFill>
                <a:cs typeface="Calibri" panose="020F0502020204030204" pitchFamily="34" charset="0"/>
              </a:rPr>
              <a:t>משל</a:t>
            </a:r>
            <a:r>
              <a:rPr lang="he-IL" sz="2800" dirty="0">
                <a:cs typeface="Calibri" panose="020F0502020204030204" pitchFamily="34" charset="0"/>
              </a:rPr>
              <a:t> לבני האדם.</a:t>
            </a:r>
          </a:p>
          <a:p>
            <a:pPr marL="457200" indent="-457200" algn="r" rtl="1">
              <a:lnSpc>
                <a:spcPct val="150000"/>
              </a:lnSpc>
              <a:buClr>
                <a:schemeClr val="accent6">
                  <a:lumMod val="75000"/>
                </a:schemeClr>
              </a:buClr>
              <a:buFont typeface="Wingdings" panose="05000000000000000000" pitchFamily="2" charset="2"/>
              <a:buChar char="ü"/>
            </a:pPr>
            <a:r>
              <a:rPr lang="he-IL" sz="2800" dirty="0">
                <a:cs typeface="Calibri" panose="020F0502020204030204" pitchFamily="34" charset="0"/>
              </a:rPr>
              <a:t>אנחנו, בני האדם, מתייחסים לדברים מ</a:t>
            </a:r>
            <a:r>
              <a:rPr lang="he-IL" sz="2800" b="1" dirty="0">
                <a:solidFill>
                  <a:schemeClr val="accent5">
                    <a:lumMod val="50000"/>
                  </a:schemeClr>
                </a:solidFill>
                <a:cs typeface="Calibri" panose="020F0502020204030204" pitchFamily="34" charset="0"/>
              </a:rPr>
              <a:t>נקודת המבט </a:t>
            </a:r>
            <a:r>
              <a:rPr lang="he-IL" sz="2800" dirty="0">
                <a:cs typeface="Calibri" panose="020F0502020204030204" pitchFamily="34" charset="0"/>
              </a:rPr>
              <a:t>שלנו. </a:t>
            </a:r>
          </a:p>
          <a:p>
            <a:pPr marL="457200" indent="-457200" algn="r" rtl="1">
              <a:lnSpc>
                <a:spcPct val="150000"/>
              </a:lnSpc>
              <a:buClr>
                <a:schemeClr val="accent6">
                  <a:lumMod val="75000"/>
                </a:schemeClr>
              </a:buClr>
              <a:buFont typeface="Wingdings" panose="05000000000000000000" pitchFamily="2" charset="2"/>
              <a:buChar char="ü"/>
            </a:pPr>
            <a:r>
              <a:rPr lang="he-IL" sz="2800" dirty="0">
                <a:cs typeface="Calibri" panose="020F0502020204030204" pitchFamily="34" charset="0"/>
              </a:rPr>
              <a:t>לפעמים ה</a:t>
            </a:r>
            <a:r>
              <a:rPr lang="he-IL" sz="2800" b="1" dirty="0">
                <a:solidFill>
                  <a:schemeClr val="accent5">
                    <a:lumMod val="50000"/>
                  </a:schemeClr>
                </a:solidFill>
                <a:cs typeface="Calibri" panose="020F0502020204030204" pitchFamily="34" charset="0"/>
              </a:rPr>
              <a:t>ראייה</a:t>
            </a:r>
            <a:r>
              <a:rPr lang="he-IL" sz="2800" dirty="0">
                <a:cs typeface="Calibri" panose="020F0502020204030204" pitchFamily="34" charset="0"/>
              </a:rPr>
              <a:t> שלנו היא </a:t>
            </a:r>
            <a:r>
              <a:rPr lang="he-IL" sz="2800" b="1" dirty="0">
                <a:solidFill>
                  <a:schemeClr val="accent5">
                    <a:lumMod val="50000"/>
                  </a:schemeClr>
                </a:solidFill>
                <a:cs typeface="Calibri" panose="020F0502020204030204" pitchFamily="34" charset="0"/>
              </a:rPr>
              <a:t>חלקית</a:t>
            </a:r>
            <a:r>
              <a:rPr lang="he-IL" sz="2800" dirty="0">
                <a:cs typeface="Calibri" panose="020F0502020204030204" pitchFamily="34" charset="0"/>
              </a:rPr>
              <a:t> בלבד. אנחנו צריכים להבין שיש אנשים שרואים דברים בצורה שונה </a:t>
            </a:r>
            <a:r>
              <a:rPr lang="he-IL" sz="2800" dirty="0" err="1">
                <a:cs typeface="Calibri" panose="020F0502020204030204" pitchFamily="34" charset="0"/>
              </a:rPr>
              <a:t>מאיתנו</a:t>
            </a:r>
            <a:r>
              <a:rPr lang="he-IL" sz="2800" dirty="0">
                <a:cs typeface="Calibri" panose="020F0502020204030204" pitchFamily="34" charset="0"/>
              </a:rPr>
              <a:t>.</a:t>
            </a:r>
          </a:p>
          <a:p>
            <a:pPr marL="457200" indent="-457200" algn="r" rtl="1">
              <a:lnSpc>
                <a:spcPct val="150000"/>
              </a:lnSpc>
              <a:buClr>
                <a:schemeClr val="accent6">
                  <a:lumMod val="75000"/>
                </a:schemeClr>
              </a:buClr>
              <a:buFont typeface="Wingdings" panose="05000000000000000000" pitchFamily="2" charset="2"/>
              <a:buChar char="ü"/>
            </a:pPr>
            <a:r>
              <a:rPr lang="he-IL" sz="2800" dirty="0">
                <a:cs typeface="Calibri" panose="020F0502020204030204" pitchFamily="34" charset="0"/>
              </a:rPr>
              <a:t>כדי לראות דברים בצורה יותר רחבה ולקבל תמונה שלמה, כדאי שבני האדם </a:t>
            </a:r>
            <a:r>
              <a:rPr lang="he-IL" sz="2800" b="1" dirty="0">
                <a:solidFill>
                  <a:schemeClr val="accent5">
                    <a:lumMod val="50000"/>
                  </a:schemeClr>
                </a:solidFill>
                <a:cs typeface="Calibri" panose="020F0502020204030204" pitchFamily="34" charset="0"/>
              </a:rPr>
              <a:t>ידברו זה עם זה</a:t>
            </a:r>
            <a:r>
              <a:rPr lang="he-IL" sz="2800" dirty="0">
                <a:cs typeface="Calibri" panose="020F0502020204030204" pitchFamily="34" charset="0"/>
              </a:rPr>
              <a:t>. </a:t>
            </a:r>
          </a:p>
          <a:p>
            <a:pPr marL="457200" indent="-457200" algn="r" rtl="1">
              <a:lnSpc>
                <a:spcPct val="150000"/>
              </a:lnSpc>
              <a:buClr>
                <a:schemeClr val="accent6">
                  <a:lumMod val="75000"/>
                </a:schemeClr>
              </a:buClr>
              <a:buFont typeface="Wingdings" panose="05000000000000000000" pitchFamily="2" charset="2"/>
              <a:buChar char="ü"/>
            </a:pPr>
            <a:r>
              <a:rPr lang="he-IL" sz="2800" dirty="0">
                <a:cs typeface="Calibri" panose="020F0502020204030204" pitchFamily="34" charset="0"/>
              </a:rPr>
              <a:t>כך גם בסיפור:  אילו העיוורים היו משוחחים  אחד עם השני על מה ש"ראו" וחושבים יחד, הם היו רואים את </a:t>
            </a:r>
            <a:r>
              <a:rPr lang="he-IL" sz="2800" b="1" dirty="0">
                <a:solidFill>
                  <a:schemeClr val="accent5">
                    <a:lumMod val="50000"/>
                  </a:schemeClr>
                </a:solidFill>
                <a:cs typeface="Calibri" panose="020F0502020204030204" pitchFamily="34" charset="0"/>
              </a:rPr>
              <a:t>התמונה השלמה</a:t>
            </a:r>
            <a:r>
              <a:rPr lang="he-IL" sz="2800" dirty="0">
                <a:cs typeface="Calibri" panose="020F0502020204030204" pitchFamily="34" charset="0"/>
              </a:rPr>
              <a:t>.</a:t>
            </a:r>
          </a:p>
        </p:txBody>
      </p:sp>
    </p:spTree>
    <p:custDataLst>
      <p:tags r:id="rId1"/>
    </p:custDataLst>
    <p:extLst>
      <p:ext uri="{BB962C8B-B14F-4D97-AF65-F5344CB8AC3E}">
        <p14:creationId xmlns:p14="http://schemas.microsoft.com/office/powerpoint/2010/main" val="24572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מסיימים ומסכמים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671638" y="2032691"/>
            <a:ext cx="9572625" cy="2497746"/>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pic>
        <p:nvPicPr>
          <p:cNvPr id="7" name="Picture 10">
            <a:extLst>
              <a:ext uri="{FF2B5EF4-FFF2-40B4-BE49-F238E27FC236}">
                <a16:creationId xmlns:a16="http://schemas.microsoft.com/office/drawing/2014/main" id="{9740CCC3-3441-6047-99F5-69246B9FE204}"/>
              </a:ext>
            </a:extLst>
          </p:cNvPr>
          <p:cNvPicPr>
            <a:picLocks noChangeAspect="1"/>
          </p:cNvPicPr>
          <p:nvPr/>
        </p:nvPicPr>
        <p:blipFill>
          <a:blip r:embed="rId5"/>
          <a:stretch>
            <a:fillRect/>
          </a:stretch>
        </p:blipFill>
        <p:spPr>
          <a:xfrm flipH="1">
            <a:off x="10227203" y="4424747"/>
            <a:ext cx="1695450" cy="2203596"/>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6"/>
          <a:stretch>
            <a:fillRect/>
          </a:stretch>
        </p:blipFill>
        <p:spPr>
          <a:xfrm rot="8222050">
            <a:off x="319777" y="503469"/>
            <a:ext cx="1596108" cy="820856"/>
          </a:xfrm>
          <a:prstGeom prst="rect">
            <a:avLst/>
          </a:prstGeom>
        </p:spPr>
      </p:pic>
      <p:sp>
        <p:nvSpPr>
          <p:cNvPr id="10" name="מציין מיקום תוכן 2"/>
          <p:cNvSpPr txBox="1">
            <a:spLocks/>
          </p:cNvSpPr>
          <p:nvPr/>
        </p:nvSpPr>
        <p:spPr>
          <a:xfrm>
            <a:off x="-288397" y="1799483"/>
            <a:ext cx="10515600" cy="4126636"/>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chemeClr val="accent1">
                  <a:lumMod val="75000"/>
                </a:schemeClr>
              </a:buClr>
              <a:buFont typeface="Wingdings" panose="05000000000000000000" pitchFamily="2" charset="2"/>
              <a:buChar char="ü"/>
            </a:pPr>
            <a:r>
              <a:rPr lang="he-IL" sz="3200" dirty="0"/>
              <a:t>קראנו </a:t>
            </a:r>
            <a:r>
              <a:rPr lang="he-IL" sz="3200" dirty="0">
                <a:solidFill>
                  <a:schemeClr val="accent6">
                    <a:lumMod val="75000"/>
                  </a:schemeClr>
                </a:solidFill>
              </a:rPr>
              <a:t>סיפור עם </a:t>
            </a:r>
            <a:r>
              <a:rPr lang="he-IL" sz="3200" dirty="0"/>
              <a:t>" חמשת העיוורים". </a:t>
            </a:r>
          </a:p>
          <a:p>
            <a:pPr marL="457200" indent="-457200">
              <a:lnSpc>
                <a:spcPct val="150000"/>
              </a:lnSpc>
              <a:buClr>
                <a:schemeClr val="accent1">
                  <a:lumMod val="75000"/>
                </a:schemeClr>
              </a:buClr>
              <a:buFont typeface="Wingdings" panose="05000000000000000000" pitchFamily="2" charset="2"/>
              <a:buChar char="ü"/>
            </a:pPr>
            <a:r>
              <a:rPr lang="he-IL" sz="3200" dirty="0"/>
              <a:t>למדנו על </a:t>
            </a:r>
            <a:r>
              <a:rPr lang="he-IL" sz="3200" dirty="0">
                <a:solidFill>
                  <a:srgbClr val="FF0000"/>
                </a:solidFill>
              </a:rPr>
              <a:t>מאפיינים של סיפור עם</a:t>
            </a:r>
            <a:r>
              <a:rPr lang="he-IL" sz="3200" dirty="0"/>
              <a:t>.</a:t>
            </a:r>
          </a:p>
          <a:p>
            <a:pPr marL="457200" indent="-457200">
              <a:lnSpc>
                <a:spcPct val="150000"/>
              </a:lnSpc>
              <a:buClr>
                <a:schemeClr val="accent1">
                  <a:lumMod val="75000"/>
                </a:schemeClr>
              </a:buClr>
              <a:buFont typeface="Wingdings" panose="05000000000000000000" pitchFamily="2" charset="2"/>
              <a:buChar char="ü"/>
            </a:pPr>
            <a:r>
              <a:rPr lang="he-IL" sz="3200" dirty="0"/>
              <a:t>זיהינו את </a:t>
            </a:r>
            <a:r>
              <a:rPr lang="he-IL" sz="3200" dirty="0">
                <a:solidFill>
                  <a:schemeClr val="accent6">
                    <a:lumMod val="75000"/>
                  </a:schemeClr>
                </a:solidFill>
              </a:rPr>
              <a:t>המשמעויות הגלויות והסמויות </a:t>
            </a:r>
            <a:r>
              <a:rPr lang="he-IL" sz="3200" dirty="0"/>
              <a:t>בסיפור .</a:t>
            </a:r>
          </a:p>
          <a:p>
            <a:pPr marL="457200" indent="-457200">
              <a:lnSpc>
                <a:spcPct val="150000"/>
              </a:lnSpc>
              <a:buClr>
                <a:schemeClr val="accent1">
                  <a:lumMod val="75000"/>
                </a:schemeClr>
              </a:buClr>
              <a:buFont typeface="Wingdings" panose="05000000000000000000" pitchFamily="2" charset="2"/>
              <a:buChar char="ü"/>
            </a:pPr>
            <a:r>
              <a:rPr lang="he-IL" sz="3200" dirty="0">
                <a:solidFill>
                  <a:schemeClr val="accent6">
                    <a:lumMod val="75000"/>
                  </a:schemeClr>
                </a:solidFill>
              </a:rPr>
              <a:t>ארגנו את המידע </a:t>
            </a:r>
            <a:r>
              <a:rPr lang="he-IL" sz="3200" dirty="0"/>
              <a:t>שבסיפור באמצעות טבלה</a:t>
            </a:r>
          </a:p>
          <a:p>
            <a:pPr marL="457200" indent="-457200">
              <a:lnSpc>
                <a:spcPct val="150000"/>
              </a:lnSpc>
              <a:buClr>
                <a:schemeClr val="accent1">
                  <a:lumMod val="75000"/>
                </a:schemeClr>
              </a:buClr>
              <a:buFont typeface="Wingdings" panose="05000000000000000000" pitchFamily="2" charset="2"/>
              <a:buChar char="ü"/>
            </a:pPr>
            <a:r>
              <a:rPr lang="he-IL" sz="3200" dirty="0"/>
              <a:t>התייחסנו ל</a:t>
            </a:r>
            <a:r>
              <a:rPr lang="he-IL" sz="3200" dirty="0">
                <a:solidFill>
                  <a:schemeClr val="accent6">
                    <a:lumMod val="75000"/>
                  </a:schemeClr>
                </a:solidFill>
              </a:rPr>
              <a:t>מסר</a:t>
            </a:r>
            <a:r>
              <a:rPr lang="he-IL" sz="3200" dirty="0"/>
              <a:t> של היצירה.</a:t>
            </a:r>
            <a:endParaRPr lang="he-IL" dirty="0"/>
          </a:p>
          <a:p>
            <a:endParaRPr lang="he-IL" dirty="0"/>
          </a:p>
          <a:p>
            <a:endParaRPr lang="he-IL" dirty="0"/>
          </a:p>
        </p:txBody>
      </p:sp>
    </p:spTree>
    <p:custDataLst>
      <p:tags r:id="rId1"/>
    </p:custDataLst>
    <p:extLst>
      <p:ext uri="{BB962C8B-B14F-4D97-AF65-F5344CB8AC3E}">
        <p14:creationId xmlns:p14="http://schemas.microsoft.com/office/powerpoint/2010/main" val="152907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משימת המשך א'</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671638" y="2032691"/>
            <a:ext cx="9572625" cy="2497746"/>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5"/>
          <a:stretch>
            <a:fillRect/>
          </a:stretch>
        </p:blipFill>
        <p:spPr>
          <a:xfrm rot="8222050">
            <a:off x="319777" y="503469"/>
            <a:ext cx="1596108" cy="820856"/>
          </a:xfrm>
          <a:prstGeom prst="rect">
            <a:avLst/>
          </a:prstGeom>
        </p:spPr>
      </p:pic>
      <p:sp>
        <p:nvSpPr>
          <p:cNvPr id="10" name="מציין מיקום תוכן 2"/>
          <p:cNvSpPr txBox="1">
            <a:spLocks/>
          </p:cNvSpPr>
          <p:nvPr/>
        </p:nvSpPr>
        <p:spPr>
          <a:xfrm>
            <a:off x="1379827" y="2278490"/>
            <a:ext cx="10515600" cy="5803024"/>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he-IL" sz="3200" dirty="0"/>
              <a:t>חפשו תמונה יפה ומעניינת.</a:t>
            </a:r>
          </a:p>
          <a:p>
            <a:pPr>
              <a:lnSpc>
                <a:spcPct val="100000"/>
              </a:lnSpc>
            </a:pPr>
            <a:r>
              <a:rPr lang="he-IL" sz="3200" dirty="0" err="1"/>
              <a:t>גיזרו</a:t>
            </a:r>
            <a:r>
              <a:rPr lang="he-IL" sz="3200" dirty="0"/>
              <a:t> אותה לחמישה חלקים.</a:t>
            </a:r>
          </a:p>
          <a:p>
            <a:pPr>
              <a:lnSpc>
                <a:spcPct val="100000"/>
              </a:lnSpc>
            </a:pPr>
            <a:r>
              <a:rPr lang="he-IL" sz="3200" dirty="0"/>
              <a:t>תנו לכל אחד מבני המשפחה שלכם חלק אחד של התמונה.</a:t>
            </a:r>
          </a:p>
          <a:p>
            <a:pPr>
              <a:lnSpc>
                <a:spcPct val="100000"/>
              </a:lnSpc>
            </a:pPr>
            <a:r>
              <a:rPr lang="he-IL" sz="3200" dirty="0"/>
              <a:t>בקשו מכל אחד שיספר מה הוא רואה.</a:t>
            </a:r>
          </a:p>
          <a:p>
            <a:pPr>
              <a:lnSpc>
                <a:spcPct val="100000"/>
              </a:lnSpc>
            </a:pPr>
            <a:r>
              <a:rPr lang="he-IL" sz="3200" dirty="0"/>
              <a:t>חברו את חלקי הפאזל והציגו את התמונה. </a:t>
            </a:r>
          </a:p>
          <a:p>
            <a:pPr algn="ctr">
              <a:lnSpc>
                <a:spcPct val="100000"/>
              </a:lnSpc>
            </a:pPr>
            <a:r>
              <a:rPr lang="he-IL" sz="3200" b="1" dirty="0">
                <a:solidFill>
                  <a:schemeClr val="accent6">
                    <a:lumMod val="75000"/>
                  </a:schemeClr>
                </a:solidFill>
              </a:rPr>
              <a:t>האם ההשערות תאמו את המוצג בתמונה?</a:t>
            </a:r>
          </a:p>
          <a:p>
            <a:endParaRPr lang="he-IL" dirty="0"/>
          </a:p>
          <a:p>
            <a:endParaRPr lang="he-IL" dirty="0"/>
          </a:p>
        </p:txBody>
      </p:sp>
      <p:pic>
        <p:nvPicPr>
          <p:cNvPr id="1026" name="Picture 2" descr="https://upload.wikimedia.org/wikipedia/commons/e/ef/Ben_Jigsaw_Puzzle_Puzzle_Puzz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710" y="1286385"/>
            <a:ext cx="3311675" cy="22426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368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משימת </a:t>
            </a:r>
            <a:r>
              <a:rPr lang="he-IL"/>
              <a:t>המשך ב'</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671638" y="2032691"/>
            <a:ext cx="9572625" cy="2497746"/>
          </a:xfrm>
        </p:spPr>
        <p:txBody>
          <a:bodyPr/>
          <a:lstStyle/>
          <a:p>
            <a:pPr lvl="0" algn="r"/>
            <a:r>
              <a:rPr lang="en-US" b="1" dirty="0"/>
              <a:t/>
            </a:r>
            <a:br>
              <a:rPr lang="en-US" b="1" dirty="0"/>
            </a:br>
            <a:endParaRPr lang="he-IL"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pic>
        <p:nvPicPr>
          <p:cNvPr id="9" name="Picture 11">
            <a:extLst>
              <a:ext uri="{FF2B5EF4-FFF2-40B4-BE49-F238E27FC236}">
                <a16:creationId xmlns:a16="http://schemas.microsoft.com/office/drawing/2014/main" id="{8967A6D5-BC5B-E840-ABAC-BF885A0AC26A}"/>
              </a:ext>
            </a:extLst>
          </p:cNvPr>
          <p:cNvPicPr>
            <a:picLocks noChangeAspect="1"/>
          </p:cNvPicPr>
          <p:nvPr/>
        </p:nvPicPr>
        <p:blipFill>
          <a:blip r:embed="rId5"/>
          <a:stretch>
            <a:fillRect/>
          </a:stretch>
        </p:blipFill>
        <p:spPr>
          <a:xfrm rot="8222050">
            <a:off x="319777" y="503469"/>
            <a:ext cx="1596108" cy="820856"/>
          </a:xfrm>
          <a:prstGeom prst="rect">
            <a:avLst/>
          </a:prstGeom>
        </p:spPr>
      </p:pic>
      <p:sp>
        <p:nvSpPr>
          <p:cNvPr id="10" name="מציין מיקום תוכן 2"/>
          <p:cNvSpPr txBox="1">
            <a:spLocks/>
          </p:cNvSpPr>
          <p:nvPr/>
        </p:nvSpPr>
        <p:spPr>
          <a:xfrm>
            <a:off x="0" y="663126"/>
            <a:ext cx="11518232" cy="6420712"/>
          </a:xfrm>
          <a:prstGeom prst="rect">
            <a:avLst/>
          </a:prstGeom>
        </p:spPr>
        <p:txBody>
          <a:bodyPr/>
          <a:lstStyle>
            <a:lvl1pPr marL="0" indent="0" algn="r" defTabSz="914400" rtl="1" eaLnBrk="1" latinLnBrk="0" hangingPunct="1">
              <a:lnSpc>
                <a:spcPct val="90000"/>
              </a:lnSpc>
              <a:spcBef>
                <a:spcPts val="800"/>
              </a:spcBef>
              <a:spcAft>
                <a:spcPts val="0"/>
              </a:spcAft>
              <a:buFont typeface="+mj-lt"/>
              <a:buNone/>
              <a:defRPr sz="2800" b="0" i="0" kern="1200">
                <a:solidFill>
                  <a:schemeClr val="tx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he-IL" sz="3600" dirty="0"/>
          </a:p>
          <a:p>
            <a:pPr algn="ctr">
              <a:lnSpc>
                <a:spcPct val="100000"/>
              </a:lnSpc>
            </a:pPr>
            <a:r>
              <a:rPr lang="he-IL" sz="3200" dirty="0"/>
              <a:t>העיוור החמישי פגש בחברו הטוב שמלווה אותו מידי יום לביתו.</a:t>
            </a:r>
          </a:p>
          <a:p>
            <a:pPr algn="ctr">
              <a:lnSpc>
                <a:spcPct val="100000"/>
              </a:lnSpc>
            </a:pPr>
            <a:r>
              <a:rPr lang="he-IL" sz="3200" dirty="0"/>
              <a:t>ספרו מה סיפר העיוור לחברו על מה שקרה לו בדרך יער העבות.</a:t>
            </a:r>
          </a:p>
          <a:p>
            <a:pPr algn="ctr">
              <a:lnSpc>
                <a:spcPct val="100000"/>
              </a:lnSpc>
            </a:pPr>
            <a:r>
              <a:rPr lang="he-IL" sz="3200" dirty="0"/>
              <a:t>כתבו גם מה חושב העיוור על דברי האיש הפיקח.</a:t>
            </a:r>
          </a:p>
        </p:txBody>
      </p:sp>
      <p:pic>
        <p:nvPicPr>
          <p:cNvPr id="2050" name="Picture 2" descr="https://www.misgeret.co.il/Pics/emanuelhagay/163607-1133-19-12-11-3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646" y="3317624"/>
            <a:ext cx="7094940" cy="3540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8739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1092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a:xfrm>
            <a:off x="1024537" y="-104326"/>
            <a:ext cx="10515600" cy="1325563"/>
          </a:xfrm>
        </p:spPr>
        <p:txBody>
          <a:bodyPr/>
          <a:lstStyle/>
          <a:p>
            <a:r>
              <a:rPr lang="he-IL" dirty="0"/>
              <a:t>לפני שמתחילים...</a:t>
            </a:r>
          </a:p>
        </p:txBody>
      </p:sp>
      <p:pic>
        <p:nvPicPr>
          <p:cNvPr id="11" name="Picture 10">
            <a:extLst>
              <a:ext uri="{FF2B5EF4-FFF2-40B4-BE49-F238E27FC236}">
                <a16:creationId xmlns:a16="http://schemas.microsoft.com/office/drawing/2014/main" id="{52B4A9B5-C593-0942-BC3B-FDBEFA4BCF93}"/>
              </a:ext>
            </a:extLst>
          </p:cNvPr>
          <p:cNvPicPr>
            <a:picLocks noChangeAspect="1"/>
          </p:cNvPicPr>
          <p:nvPr/>
        </p:nvPicPr>
        <p:blipFill>
          <a:blip r:embed="rId4"/>
          <a:stretch>
            <a:fillRect/>
          </a:stretch>
        </p:blipFill>
        <p:spPr>
          <a:xfrm>
            <a:off x="10719881" y="5386520"/>
            <a:ext cx="1294767" cy="1471480"/>
          </a:xfrm>
          <a:prstGeom prst="rect">
            <a:avLst/>
          </a:prstGeom>
        </p:spPr>
      </p:pic>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5"/>
          <a:stretch>
            <a:fillRect/>
          </a:stretch>
        </p:blipFill>
        <p:spPr>
          <a:xfrm rot="8057618">
            <a:off x="290049" y="269606"/>
            <a:ext cx="1468977" cy="973310"/>
          </a:xfrm>
          <a:prstGeom prst="rect">
            <a:avLst/>
          </a:prstGeom>
        </p:spPr>
      </p:pic>
      <p:pic>
        <p:nvPicPr>
          <p:cNvPr id="6" name="Picture 2" descr="https://storage.hidabroot.org/articles/42275_tumb_750Xau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918" y="774782"/>
            <a:ext cx="8530297" cy="54922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281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1684-0310-9045-8FE5-875F7B59C73A}"/>
              </a:ext>
            </a:extLst>
          </p:cNvPr>
          <p:cNvSpPr>
            <a:spLocks noGrp="1"/>
          </p:cNvSpPr>
          <p:nvPr>
            <p:ph type="title"/>
          </p:nvPr>
        </p:nvSpPr>
        <p:spPr>
          <a:xfrm>
            <a:off x="1024537" y="-104326"/>
            <a:ext cx="10515600" cy="1325563"/>
          </a:xfrm>
        </p:spPr>
        <p:txBody>
          <a:bodyPr/>
          <a:lstStyle/>
          <a:p>
            <a:r>
              <a:rPr lang="he-IL" dirty="0"/>
              <a:t>לפני שמתחילים...</a:t>
            </a:r>
          </a:p>
        </p:txBody>
      </p:sp>
      <p:pic>
        <p:nvPicPr>
          <p:cNvPr id="11" name="Picture 10">
            <a:extLst>
              <a:ext uri="{FF2B5EF4-FFF2-40B4-BE49-F238E27FC236}">
                <a16:creationId xmlns:a16="http://schemas.microsoft.com/office/drawing/2014/main" id="{52B4A9B5-C593-0942-BC3B-FDBEFA4BCF93}"/>
              </a:ext>
            </a:extLst>
          </p:cNvPr>
          <p:cNvPicPr>
            <a:picLocks noChangeAspect="1"/>
          </p:cNvPicPr>
          <p:nvPr/>
        </p:nvPicPr>
        <p:blipFill>
          <a:blip r:embed="rId4"/>
          <a:stretch>
            <a:fillRect/>
          </a:stretch>
        </p:blipFill>
        <p:spPr>
          <a:xfrm>
            <a:off x="10719881" y="5386520"/>
            <a:ext cx="1294767" cy="1471480"/>
          </a:xfrm>
          <a:prstGeom prst="rect">
            <a:avLst/>
          </a:prstGeom>
        </p:spPr>
      </p:pic>
      <p:pic>
        <p:nvPicPr>
          <p:cNvPr id="7" name="Picture 6">
            <a:extLst>
              <a:ext uri="{FF2B5EF4-FFF2-40B4-BE49-F238E27FC236}">
                <a16:creationId xmlns:a16="http://schemas.microsoft.com/office/drawing/2014/main" id="{DA7952BE-2EAD-6146-A1DB-1E0A94AD16D1}"/>
              </a:ext>
            </a:extLst>
          </p:cNvPr>
          <p:cNvPicPr>
            <a:picLocks noChangeAspect="1"/>
          </p:cNvPicPr>
          <p:nvPr/>
        </p:nvPicPr>
        <p:blipFill>
          <a:blip r:embed="rId5"/>
          <a:stretch>
            <a:fillRect/>
          </a:stretch>
        </p:blipFill>
        <p:spPr>
          <a:xfrm rot="8057618">
            <a:off x="290049" y="269606"/>
            <a:ext cx="1468977" cy="973310"/>
          </a:xfrm>
          <a:prstGeom prst="rect">
            <a:avLst/>
          </a:prstGeom>
        </p:spPr>
      </p:pic>
      <p:pic>
        <p:nvPicPr>
          <p:cNvPr id="2" name="תמונה 1"/>
          <p:cNvPicPr>
            <a:picLocks noChangeAspect="1"/>
          </p:cNvPicPr>
          <p:nvPr/>
        </p:nvPicPr>
        <p:blipFill>
          <a:blip r:embed="rId6"/>
          <a:stretch>
            <a:fillRect/>
          </a:stretch>
        </p:blipFill>
        <p:spPr>
          <a:xfrm>
            <a:off x="2171699" y="1109720"/>
            <a:ext cx="6704671" cy="5012540"/>
          </a:xfrm>
          <a:prstGeom prst="rect">
            <a:avLst/>
          </a:prstGeom>
        </p:spPr>
      </p:pic>
    </p:spTree>
    <p:custDataLst>
      <p:tags r:id="rId1"/>
    </p:custDataLst>
    <p:extLst>
      <p:ext uri="{BB962C8B-B14F-4D97-AF65-F5344CB8AC3E}">
        <p14:creationId xmlns:p14="http://schemas.microsoft.com/office/powerpoint/2010/main" val="870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שאלה לחשיבה </a:t>
            </a:r>
          </a:p>
        </p:txBody>
      </p:sp>
      <p:sp>
        <p:nvSpPr>
          <p:cNvPr id="3" name="מציין מיקום טקסט 2"/>
          <p:cNvSpPr>
            <a:spLocks noGrp="1"/>
          </p:cNvSpPr>
          <p:nvPr>
            <p:ph type="body" sz="quarter" idx="10"/>
          </p:nvPr>
        </p:nvSpPr>
        <p:spPr>
          <a:xfrm>
            <a:off x="914400" y="2247468"/>
            <a:ext cx="10703936" cy="3844925"/>
          </a:xfrm>
        </p:spPr>
        <p:txBody>
          <a:bodyPr/>
          <a:lstStyle/>
          <a:p>
            <a:r>
              <a:rPr lang="he-IL" sz="5400" b="1" dirty="0">
                <a:solidFill>
                  <a:schemeClr val="accent1">
                    <a:lumMod val="75000"/>
                  </a:schemeClr>
                </a:solidFill>
              </a:rPr>
              <a:t>האם קרה לכם פעם</a:t>
            </a:r>
          </a:p>
          <a:p>
            <a:r>
              <a:rPr lang="he-IL" sz="5400" b="1" dirty="0">
                <a:solidFill>
                  <a:schemeClr val="accent1">
                    <a:lumMod val="75000"/>
                  </a:schemeClr>
                </a:solidFill>
              </a:rPr>
              <a:t> שהייתם בטוחים שהבנתם דבר מה </a:t>
            </a:r>
          </a:p>
          <a:p>
            <a:r>
              <a:rPr lang="he-IL" sz="5400" b="1" dirty="0">
                <a:solidFill>
                  <a:schemeClr val="accent1">
                    <a:lumMod val="75000"/>
                  </a:schemeClr>
                </a:solidFill>
              </a:rPr>
              <a:t>ולאחר זמן גיליתם שלא דייקתם בהבנה </a:t>
            </a:r>
            <a:r>
              <a:rPr lang="he-IL" sz="6000" b="1" dirty="0">
                <a:solidFill>
                  <a:schemeClr val="accent6">
                    <a:lumMod val="75000"/>
                  </a:schemeClr>
                </a:solidFill>
              </a:rPr>
              <a:t>?</a:t>
            </a:r>
            <a:r>
              <a:rPr lang="he-IL" sz="5400" b="1" dirty="0"/>
              <a:t> </a:t>
            </a:r>
          </a:p>
          <a:p>
            <a:endParaRPr lang="he-IL" dirty="0"/>
          </a:p>
          <a:p>
            <a:endParaRPr lang="he-IL" dirty="0"/>
          </a:p>
          <a:p>
            <a:endParaRPr lang="he-IL" dirty="0"/>
          </a:p>
        </p:txBody>
      </p:sp>
    </p:spTree>
    <p:custDataLst>
      <p:tags r:id="rId1"/>
    </p:custDataLst>
    <p:extLst>
      <p:ext uri="{BB962C8B-B14F-4D97-AF65-F5344CB8AC3E}">
        <p14:creationId xmlns:p14="http://schemas.microsoft.com/office/powerpoint/2010/main" val="106662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עכשיו לומדים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1671638" y="1928813"/>
            <a:ext cx="9572625" cy="2490787"/>
          </a:xfrm>
        </p:spPr>
        <p:txBody>
          <a:bodyPr>
            <a:normAutofit/>
          </a:bodyPr>
          <a:lstStyle/>
          <a:p>
            <a:endParaRPr lang="he-IL" sz="4800" b="1" dirty="0"/>
          </a:p>
          <a:p>
            <a:r>
              <a:rPr lang="he-IL" sz="6000" b="1" dirty="0">
                <a:solidFill>
                  <a:schemeClr val="accent2">
                    <a:lumMod val="75000"/>
                  </a:schemeClr>
                </a:solidFill>
              </a:rPr>
              <a:t>חֲמֵשֶת הָעִיוְורִים</a:t>
            </a:r>
            <a:endParaRPr lang="en-US" sz="2800" b="1" dirty="0">
              <a:solidFill>
                <a:schemeClr val="accent2">
                  <a:lumMod val="75000"/>
                </a:schemeClr>
              </a:solidFill>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2" name="TextBox 1"/>
          <p:cNvSpPr txBox="1"/>
          <p:nvPr/>
        </p:nvSpPr>
        <p:spPr>
          <a:xfrm>
            <a:off x="1034941" y="5903893"/>
            <a:ext cx="3600450" cy="523220"/>
          </a:xfrm>
          <a:prstGeom prst="rect">
            <a:avLst/>
          </a:prstGeom>
          <a:noFill/>
        </p:spPr>
        <p:txBody>
          <a:bodyPr wrap="square" rtlCol="1">
            <a:spAutoFit/>
          </a:bodyPr>
          <a:lstStyle/>
          <a:p>
            <a:r>
              <a:rPr lang="he-IL" sz="2800" b="1" dirty="0">
                <a:solidFill>
                  <a:schemeClr val="accent1">
                    <a:lumMod val="75000"/>
                  </a:schemeClr>
                </a:solidFill>
                <a:cs typeface="Calibri" panose="020F0502020204030204" pitchFamily="34" charset="0"/>
              </a:rPr>
              <a:t>סיפור עם</a:t>
            </a:r>
          </a:p>
        </p:txBody>
      </p:sp>
    </p:spTree>
    <p:custDataLst>
      <p:tags r:id="rId1"/>
    </p:custDataLst>
    <p:extLst>
      <p:ext uri="{BB962C8B-B14F-4D97-AF65-F5344CB8AC3E}">
        <p14:creationId xmlns:p14="http://schemas.microsoft.com/office/powerpoint/2010/main" val="28865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sp>
        <p:nvSpPr>
          <p:cNvPr id="6" name="Text Placeholder 5">
            <a:extLst>
              <a:ext uri="{FF2B5EF4-FFF2-40B4-BE49-F238E27FC236}">
                <a16:creationId xmlns:a16="http://schemas.microsoft.com/office/drawing/2014/main" id="{23447C36-6132-374D-A58E-2AEC5E22D03D}"/>
              </a:ext>
            </a:extLst>
          </p:cNvPr>
          <p:cNvSpPr>
            <a:spLocks noGrp="1"/>
          </p:cNvSpPr>
          <p:nvPr>
            <p:ph type="body" sz="quarter" idx="10"/>
          </p:nvPr>
        </p:nvSpPr>
        <p:spPr>
          <a:xfrm>
            <a:off x="385011" y="1511771"/>
            <a:ext cx="11629587" cy="5217560"/>
          </a:xfrm>
        </p:spPr>
        <p:txBody>
          <a:bodyPr>
            <a:noAutofit/>
          </a:bodyPr>
          <a:lstStyle/>
          <a:p>
            <a:pPr algn="just">
              <a:lnSpc>
                <a:spcPct val="100000"/>
              </a:lnSpc>
            </a:pPr>
            <a:r>
              <a:rPr lang="he-IL" sz="3200" dirty="0"/>
              <a:t>חמישה קבצנים עיוורים הלכו יחד אחוזי יד דרך יער עבות, רבץ לפניהם בדרך פיל גדול והם לא ידעו. נכשלו בו ונפלו. חרדו חרדה גדולה והתחילו למשש ולגשש </a:t>
            </a:r>
            <a:r>
              <a:rPr lang="he-IL" sz="3200" dirty="0" err="1"/>
              <a:t>סביבותם</a:t>
            </a:r>
            <a:r>
              <a:rPr lang="he-IL" sz="3200" dirty="0"/>
              <a:t>, לדעת מה המכשול אשר לפניהם. </a:t>
            </a:r>
          </a:p>
          <a:p>
            <a:pPr algn="just">
              <a:lnSpc>
                <a:spcPct val="100000"/>
              </a:lnSpc>
            </a:pPr>
            <a:r>
              <a:rPr lang="he-IL" sz="3200" dirty="0"/>
              <a:t>עלתה ביד האחד אוזן מאוזני הפיל. מעך ומישש בה – והנה היא רכה, מתקמטת ומתפשטת בידו כעין המטלית. קרא ואמר:</a:t>
            </a:r>
          </a:p>
          <a:p>
            <a:pPr marL="457200" indent="-457200" algn="just">
              <a:lnSpc>
                <a:spcPct val="100000"/>
              </a:lnSpc>
              <a:buFontTx/>
              <a:buChar char="-"/>
            </a:pPr>
            <a:r>
              <a:rPr lang="he-IL" sz="3200" dirty="0"/>
              <a:t>" אחי, סמרטוטים לפנינו! גל של סחבות!".</a:t>
            </a:r>
          </a:p>
          <a:p>
            <a:pPr algn="just">
              <a:lnSpc>
                <a:spcPct val="100000"/>
              </a:lnSpc>
            </a:pPr>
            <a:r>
              <a:rPr lang="he-IL" sz="3200" dirty="0"/>
              <a:t>השני גישש ומצא את הבטן, צעק בקול:</a:t>
            </a:r>
          </a:p>
          <a:p>
            <a:pPr algn="just">
              <a:lnSpc>
                <a:spcPct val="100000"/>
              </a:lnSpc>
            </a:pPr>
            <a:r>
              <a:rPr lang="he-IL" sz="3200" dirty="0"/>
              <a:t>- "תל! תל גבוה ומשופע!". </a:t>
            </a:r>
          </a:p>
          <a:p>
            <a:pPr marL="457200" indent="-457200" algn="just">
              <a:lnSpc>
                <a:spcPct val="100000"/>
              </a:lnSpc>
              <a:buFontTx/>
              <a:buChar char="-"/>
            </a:pPr>
            <a:endParaRPr lang="he-IL" sz="2600" dirty="0">
              <a:latin typeface="FbKatsefet Regular" panose="02020603050405020304" pitchFamily="18" charset="-79"/>
              <a:cs typeface="FbKatsefet Regular" panose="02020603050405020304" pitchFamily="18" charset="-79"/>
            </a:endParaRPr>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Tree>
    <p:custDataLst>
      <p:tags r:id="rId1"/>
    </p:custDataLst>
    <p:extLst>
      <p:ext uri="{BB962C8B-B14F-4D97-AF65-F5344CB8AC3E}">
        <p14:creationId xmlns:p14="http://schemas.microsoft.com/office/powerpoint/2010/main" val="26109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FFA1F-50A1-CC45-96F8-BD150ABF4A19}"/>
              </a:ext>
            </a:extLst>
          </p:cNvPr>
          <p:cNvSpPr>
            <a:spLocks noGrp="1"/>
          </p:cNvSpPr>
          <p:nvPr>
            <p:ph type="title"/>
          </p:nvPr>
        </p:nvSpPr>
        <p:spPr/>
        <p:txBody>
          <a:bodyPr>
            <a:normAutofit/>
          </a:bodyPr>
          <a:lstStyle/>
          <a:p>
            <a:r>
              <a:rPr lang="he-IL" dirty="0"/>
              <a:t>סיפור עם</a:t>
            </a:r>
            <a:endParaRPr lang="x-none" dirty="0"/>
          </a:p>
        </p:txBody>
      </p:sp>
      <p:pic>
        <p:nvPicPr>
          <p:cNvPr id="8" name="Picture 7">
            <a:extLst>
              <a:ext uri="{FF2B5EF4-FFF2-40B4-BE49-F238E27FC236}">
                <a16:creationId xmlns:a16="http://schemas.microsoft.com/office/drawing/2014/main" id="{1016805B-847F-B044-A135-079AF54E9C2A}"/>
              </a:ext>
            </a:extLst>
          </p:cNvPr>
          <p:cNvPicPr>
            <a:picLocks noChangeAspect="1"/>
          </p:cNvPicPr>
          <p:nvPr/>
        </p:nvPicPr>
        <p:blipFill>
          <a:blip r:embed="rId4"/>
          <a:stretch>
            <a:fillRect/>
          </a:stretch>
        </p:blipFill>
        <p:spPr>
          <a:xfrm>
            <a:off x="3617846" y="13562"/>
            <a:ext cx="1017545" cy="1070700"/>
          </a:xfrm>
          <a:prstGeom prst="rect">
            <a:avLst/>
          </a:prstGeom>
        </p:spPr>
      </p:pic>
      <p:sp>
        <p:nvSpPr>
          <p:cNvPr id="7" name="Text Placeholder 5">
            <a:extLst>
              <a:ext uri="{FF2B5EF4-FFF2-40B4-BE49-F238E27FC236}">
                <a16:creationId xmlns:a16="http://schemas.microsoft.com/office/drawing/2014/main" id="{23447C36-6132-374D-A58E-2AEC5E22D03D}"/>
              </a:ext>
            </a:extLst>
          </p:cNvPr>
          <p:cNvSpPr txBox="1">
            <a:spLocks/>
          </p:cNvSpPr>
          <p:nvPr/>
        </p:nvSpPr>
        <p:spPr>
          <a:xfrm>
            <a:off x="191151" y="1816104"/>
            <a:ext cx="11760217" cy="4475155"/>
          </a:xfrm>
          <a:prstGeom prst="rect">
            <a:avLst/>
          </a:prstGeom>
        </p:spPr>
        <p:txBody>
          <a:bodyPr vert="horz" lIns="91440" tIns="45720" rIns="91440" bIns="45720" rtlCol="0">
            <a:normAutofit fontScale="92500" lnSpcReduction="10000"/>
          </a:bodyPr>
          <a:lstStyle>
            <a:lvl1pPr marL="0" indent="0" algn="ctr" defTabSz="914400" rtl="1" eaLnBrk="1" latinLnBrk="0" hangingPunct="1">
              <a:lnSpc>
                <a:spcPct val="90000"/>
              </a:lnSpc>
              <a:spcBef>
                <a:spcPts val="800"/>
              </a:spcBef>
              <a:spcAft>
                <a:spcPts val="0"/>
              </a:spcAft>
              <a:buFont typeface="+mj-lt"/>
              <a:buNone/>
              <a:defRPr sz="3600" b="0" i="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1" eaLnBrk="1" latinLnBrk="0" hangingPunct="1">
              <a:lnSpc>
                <a:spcPct val="90000"/>
              </a:lnSpc>
              <a:spcBef>
                <a:spcPts val="8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1"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1"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he-IL" sz="3200" dirty="0"/>
              <a:t>מישש גם השלישי ובחלקו עלה הזנב. הכריז על המציאה: </a:t>
            </a:r>
          </a:p>
          <a:p>
            <a:pPr marL="342900" indent="-342900" algn="just">
              <a:lnSpc>
                <a:spcPct val="150000"/>
              </a:lnSpc>
              <a:buFontTx/>
              <a:buChar char="-"/>
            </a:pPr>
            <a:r>
              <a:rPr lang="he-IL" sz="3200" dirty="0"/>
              <a:t>" חבל עבות! נכשלנו בחבל!". </a:t>
            </a:r>
          </a:p>
          <a:p>
            <a:pPr algn="just">
              <a:lnSpc>
                <a:spcPct val="150000"/>
              </a:lnSpc>
            </a:pPr>
            <a:r>
              <a:rPr lang="he-IL" sz="3200" dirty="0"/>
              <a:t>הרביעי מישש ומצא רגל, תפס בה וצווח: </a:t>
            </a:r>
          </a:p>
          <a:p>
            <a:pPr marL="342900" indent="-342900" algn="just">
              <a:lnSpc>
                <a:spcPct val="150000"/>
              </a:lnSpc>
              <a:buFontTx/>
              <a:buChar char="-"/>
            </a:pPr>
            <a:r>
              <a:rPr lang="he-IL" sz="3200" dirty="0"/>
              <a:t>" קורה ! קורה שופעת וכבדה!". </a:t>
            </a:r>
          </a:p>
          <a:p>
            <a:pPr algn="just">
              <a:lnSpc>
                <a:spcPct val="150000"/>
              </a:lnSpc>
            </a:pPr>
            <a:r>
              <a:rPr lang="he-IL" sz="3200" dirty="0"/>
              <a:t>אז התרגז החמישי, החזיק בשנהבים אשר עלו בידו וצעק בכל כוחו:</a:t>
            </a:r>
          </a:p>
          <a:p>
            <a:pPr marL="342900" indent="-342900" algn="just">
              <a:lnSpc>
                <a:spcPct val="150000"/>
              </a:lnSpc>
              <a:buFontTx/>
              <a:buChar char="-"/>
            </a:pPr>
            <a:r>
              <a:rPr lang="he-IL" sz="3200" dirty="0"/>
              <a:t> "שקרנים! חרבות צורים פגעו בנו! חרבות שנונות בעלות פיפיות!".</a:t>
            </a:r>
          </a:p>
          <a:p>
            <a:pPr algn="just">
              <a:lnSpc>
                <a:spcPct val="150000"/>
              </a:lnSpc>
            </a:pPr>
            <a:endParaRPr lang="he-IL" sz="3200" dirty="0">
              <a:latin typeface="FbKatsefet Regular" panose="02020603050405020304" pitchFamily="18" charset="-79"/>
              <a:cs typeface="FbKatsefet Regular" panose="02020603050405020304" pitchFamily="18" charset="-79"/>
            </a:endParaRPr>
          </a:p>
        </p:txBody>
      </p:sp>
      <p:sp>
        <p:nvSpPr>
          <p:cNvPr id="10" name="TextBox 9"/>
          <p:cNvSpPr txBox="1"/>
          <p:nvPr/>
        </p:nvSpPr>
        <p:spPr>
          <a:xfrm>
            <a:off x="224741" y="3361183"/>
            <a:ext cx="4821474" cy="1384995"/>
          </a:xfrm>
          <a:prstGeom prst="rect">
            <a:avLst/>
          </a:prstGeom>
          <a:solidFill>
            <a:schemeClr val="accent3">
              <a:lumMod val="20000"/>
              <a:lumOff val="80000"/>
            </a:schemeClr>
          </a:solidFill>
        </p:spPr>
        <p:txBody>
          <a:bodyPr wrap="square" rtlCol="1">
            <a:spAutoFit/>
          </a:bodyPr>
          <a:lstStyle/>
          <a:p>
            <a:r>
              <a:rPr lang="he-IL" sz="2800" b="1" dirty="0">
                <a:solidFill>
                  <a:schemeClr val="accent6">
                    <a:lumMod val="75000"/>
                  </a:schemeClr>
                </a:solidFill>
                <a:cs typeface="Calibri" panose="020F0502020204030204" pitchFamily="34" charset="0"/>
              </a:rPr>
              <a:t>שנהבים </a:t>
            </a:r>
            <a:r>
              <a:rPr lang="he-IL" sz="2800" dirty="0">
                <a:cs typeface="Calibri" panose="020F0502020204030204" pitchFamily="34" charset="0"/>
              </a:rPr>
              <a:t>– </a:t>
            </a:r>
            <a:r>
              <a:rPr lang="he-IL" sz="2800" dirty="0" err="1">
                <a:cs typeface="Calibri" panose="020F0502020204030204" pitchFamily="34" charset="0"/>
              </a:rPr>
              <a:t>חטי</a:t>
            </a:r>
            <a:r>
              <a:rPr lang="he-IL" sz="2800" dirty="0">
                <a:cs typeface="Calibri" panose="020F0502020204030204" pitchFamily="34" charset="0"/>
              </a:rPr>
              <a:t> הפיל, </a:t>
            </a:r>
          </a:p>
          <a:p>
            <a:pPr algn="r" rtl="1"/>
            <a:r>
              <a:rPr lang="he-IL" sz="2800" dirty="0">
                <a:cs typeface="Calibri" panose="020F0502020204030204" pitchFamily="34" charset="0"/>
              </a:rPr>
              <a:t>שיניו הקדמיות הבולטות של הפיל</a:t>
            </a:r>
          </a:p>
          <a:p>
            <a:pPr rtl="1"/>
            <a:r>
              <a:rPr lang="he-IL" sz="2800" b="1" dirty="0">
                <a:solidFill>
                  <a:schemeClr val="accent6">
                    <a:lumMod val="75000"/>
                  </a:schemeClr>
                </a:solidFill>
                <a:cs typeface="Calibri" panose="020F0502020204030204" pitchFamily="34" charset="0"/>
              </a:rPr>
              <a:t>פיפיות</a:t>
            </a:r>
            <a:r>
              <a:rPr lang="he-IL" sz="2800" dirty="0">
                <a:solidFill>
                  <a:schemeClr val="accent6">
                    <a:lumMod val="75000"/>
                  </a:schemeClr>
                </a:solidFill>
                <a:cs typeface="Calibri" panose="020F0502020204030204" pitchFamily="34" charset="0"/>
              </a:rPr>
              <a:t> </a:t>
            </a:r>
            <a:r>
              <a:rPr lang="he-IL" sz="2800" dirty="0">
                <a:cs typeface="Calibri" panose="020F0502020204030204" pitchFamily="34" charset="0"/>
              </a:rPr>
              <a:t>– צדדים חדים ומושחזים</a:t>
            </a:r>
          </a:p>
        </p:txBody>
      </p:sp>
    </p:spTree>
    <p:custDataLst>
      <p:tags r:id="rId1"/>
    </p:custDataLst>
    <p:extLst>
      <p:ext uri="{BB962C8B-B14F-4D97-AF65-F5344CB8AC3E}">
        <p14:creationId xmlns:p14="http://schemas.microsoft.com/office/powerpoint/2010/main" val="29982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4710</TotalTime>
  <Words>4481</Words>
  <Application>Microsoft Office PowerPoint</Application>
  <PresentationFormat>מסך רחב</PresentationFormat>
  <Paragraphs>553</Paragraphs>
  <Slides>34</Slides>
  <Notes>33</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34</vt:i4>
      </vt:variant>
    </vt:vector>
  </HeadingPairs>
  <TitlesOfParts>
    <vt:vector size="41" baseType="lpstr">
      <vt:lpstr>Alef</vt:lpstr>
      <vt:lpstr>Arial</vt:lpstr>
      <vt:lpstr>Calibri</vt:lpstr>
      <vt:lpstr>FbKatsefet Regular</vt:lpstr>
      <vt:lpstr>Open Sans</vt:lpstr>
      <vt:lpstr>Wingdings</vt:lpstr>
      <vt:lpstr>Office Theme</vt:lpstr>
      <vt:lpstr>מצגת של PowerPoint‏</vt:lpstr>
      <vt:lpstr>מה נלמד היום?</vt:lpstr>
      <vt:lpstr>מה להביא לשיעור?</vt:lpstr>
      <vt:lpstr>לפני שמתחילים...</vt:lpstr>
      <vt:lpstr>לפני שמתחילים...</vt:lpstr>
      <vt:lpstr>שאלה לחשיבה </vt:lpstr>
      <vt:lpstr>עכשיו לומדים</vt:lpstr>
      <vt:lpstr>סיפור עם</vt:lpstr>
      <vt:lpstr>סיפור עם</vt:lpstr>
      <vt:lpstr>סיפור עם</vt:lpstr>
      <vt:lpstr>סיפור עם</vt:lpstr>
      <vt:lpstr>סיפור עם</vt:lpstr>
      <vt:lpstr>סיפור עם</vt:lpstr>
      <vt:lpstr>סיפור עם</vt:lpstr>
      <vt:lpstr>סיפור עם</vt:lpstr>
      <vt:lpstr>ארגון מידע בטבלה</vt:lpstr>
      <vt:lpstr>סיפור עם</vt:lpstr>
      <vt:lpstr>סיפור עם</vt:lpstr>
      <vt:lpstr>סיפור עם</vt:lpstr>
      <vt:lpstr>סיפור עם</vt:lpstr>
      <vt:lpstr>ארגון מידע בטבלה</vt:lpstr>
      <vt:lpstr>ארגון מידע בטבלה</vt:lpstr>
      <vt:lpstr>סיפור עם</vt:lpstr>
      <vt:lpstr>סיפור עם</vt:lpstr>
      <vt:lpstr>פעלי אמירה של הדמויות</vt:lpstr>
      <vt:lpstr>אמצעי שכנוע: שמות תואר</vt:lpstr>
      <vt:lpstr>מצגת של PowerPoint‏</vt:lpstr>
      <vt:lpstr>סיפור עם – חוק הקיטוב</vt:lpstr>
      <vt:lpstr>נבין את המסר</vt:lpstr>
      <vt:lpstr>המסר של היצירה</vt:lpstr>
      <vt:lpstr>מסיימים ומסכמים</vt:lpstr>
      <vt:lpstr>משימת המשך א'</vt:lpstr>
      <vt:lpstr>משימת המשך ב'</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Ruthy Betinger</dc:creator>
  <cp:lastModifiedBy>shira</cp:lastModifiedBy>
  <cp:revision>308</cp:revision>
  <dcterms:created xsi:type="dcterms:W3CDTF">2020-03-11T07:11:19Z</dcterms:created>
  <dcterms:modified xsi:type="dcterms:W3CDTF">2021-08-19T16:18:52Z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7C9211A7-E9D6-41CB-9775-212BC0BD3C93</vt:lpwstr>
  </property>
  <property fmtid="{D5CDD505-2E9C-101B-9397-08002B2CF9AE}" pid="3" name="ArticulatePath">
    <vt:lpwstr>חמשת העיוורים  - יהודית יוסף</vt:lpwstr>
  </property>
</Properties>
</file>