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3"/>
  </p:notesMasterIdLst>
  <p:sldIdLst>
    <p:sldId id="260" r:id="rId2"/>
    <p:sldId id="268" r:id="rId3"/>
    <p:sldId id="269" r:id="rId4"/>
    <p:sldId id="288" r:id="rId5"/>
    <p:sldId id="315" r:id="rId6"/>
    <p:sldId id="316" r:id="rId7"/>
    <p:sldId id="317" r:id="rId8"/>
    <p:sldId id="342" r:id="rId9"/>
    <p:sldId id="281" r:id="rId10"/>
    <p:sldId id="304" r:id="rId11"/>
    <p:sldId id="283" r:id="rId12"/>
    <p:sldId id="271" r:id="rId13"/>
    <p:sldId id="320" r:id="rId14"/>
    <p:sldId id="343" r:id="rId15"/>
    <p:sldId id="321" r:id="rId16"/>
    <p:sldId id="326" r:id="rId17"/>
    <p:sldId id="330" r:id="rId18"/>
    <p:sldId id="331" r:id="rId19"/>
    <p:sldId id="332" r:id="rId20"/>
    <p:sldId id="333" r:id="rId21"/>
    <p:sldId id="334" r:id="rId22"/>
    <p:sldId id="335" r:id="rId23"/>
    <p:sldId id="272" r:id="rId24"/>
    <p:sldId id="313" r:id="rId25"/>
    <p:sldId id="314" r:id="rId26"/>
    <p:sldId id="339" r:id="rId27"/>
    <p:sldId id="340" r:id="rId28"/>
    <p:sldId id="341" r:id="rId29"/>
    <p:sldId id="345" r:id="rId30"/>
    <p:sldId id="336" r:id="rId31"/>
    <p:sldId id="346" r:id="rId32"/>
    <p:sldId id="347" r:id="rId33"/>
    <p:sldId id="348" r:id="rId34"/>
    <p:sldId id="349" r:id="rId35"/>
    <p:sldId id="350" r:id="rId36"/>
    <p:sldId id="337" r:id="rId37"/>
    <p:sldId id="351" r:id="rId38"/>
    <p:sldId id="318" r:id="rId39"/>
    <p:sldId id="354" r:id="rId40"/>
    <p:sldId id="353" r:id="rId41"/>
    <p:sldId id="287" r:id="rId42"/>
  </p:sldIdLst>
  <p:sldSz cx="12192000" cy="6858000"/>
  <p:notesSz cx="6858000" cy="9144000"/>
  <p:custDataLst>
    <p:tags r:id="rId4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ירן מזור" initials="שמ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996633"/>
    <a:srgbClr val="99FF66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2982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116" y="72"/>
      </p:cViewPr>
      <p:guideLst>
        <p:guide orient="horz" pos="2024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60B84-C6D1-40EE-9710-79D2FA6045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BC3609-5DE3-4532-A239-D58D8A178452}">
      <dgm:prSet custT="1"/>
      <dgm:spPr/>
      <dgm:t>
        <a:bodyPr/>
        <a:lstStyle/>
        <a:p>
          <a:pPr algn="r"/>
          <a:r>
            <a:rPr lang="he-IL" sz="3200" b="0" i="0" dirty="0">
              <a:latin typeface="Calibri" panose="020F0502020204030204" pitchFamily="34" charset="0"/>
              <a:cs typeface="Calibri" panose="020F0502020204030204" pitchFamily="34" charset="0"/>
            </a:rPr>
            <a:t>מהו משל?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AE8404-6ABD-421F-BCFA-DD7E8F209055}" type="parTrans" cxnId="{41BFF6FD-63BC-4234-896F-B26D5219521F}">
      <dgm:prSet/>
      <dgm:spPr/>
      <dgm:t>
        <a:bodyPr/>
        <a:lstStyle/>
        <a:p>
          <a:pPr algn="r"/>
          <a:endParaRPr lang="en-US"/>
        </a:p>
      </dgm:t>
    </dgm:pt>
    <dgm:pt modelId="{92429B0E-FA4D-42BE-96E2-934792B4E036}" type="sibTrans" cxnId="{41BFF6FD-63BC-4234-896F-B26D5219521F}">
      <dgm:prSet/>
      <dgm:spPr/>
      <dgm:t>
        <a:bodyPr/>
        <a:lstStyle/>
        <a:p>
          <a:pPr algn="r"/>
          <a:endParaRPr lang="en-US"/>
        </a:p>
      </dgm:t>
    </dgm:pt>
    <dgm:pt modelId="{ED36DBBF-62F4-4FC5-B487-92633FC69AF9}">
      <dgm:prSet custT="1"/>
      <dgm:spPr/>
      <dgm:t>
        <a:bodyPr/>
        <a:lstStyle/>
        <a:p>
          <a:pPr algn="r"/>
          <a:r>
            <a:rPr lang="he-IL" sz="3200" b="0" i="0" dirty="0">
              <a:latin typeface="Calibri" panose="020F0502020204030204" pitchFamily="34" charset="0"/>
              <a:cs typeface="Calibri" panose="020F0502020204030204" pitchFamily="34" charset="0"/>
            </a:rPr>
            <a:t>מהו נמשל?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FBC3EE-2ECD-46DA-A27D-F7E848C28FF7}" type="parTrans" cxnId="{F5642C33-C0CC-4558-925C-DF7C5C3FF16C}">
      <dgm:prSet/>
      <dgm:spPr/>
      <dgm:t>
        <a:bodyPr/>
        <a:lstStyle/>
        <a:p>
          <a:pPr algn="r"/>
          <a:endParaRPr lang="en-US"/>
        </a:p>
      </dgm:t>
    </dgm:pt>
    <dgm:pt modelId="{F82BBD64-3F38-4624-8008-EB1894A226EE}" type="sibTrans" cxnId="{F5642C33-C0CC-4558-925C-DF7C5C3FF16C}">
      <dgm:prSet/>
      <dgm:spPr/>
      <dgm:t>
        <a:bodyPr/>
        <a:lstStyle/>
        <a:p>
          <a:pPr algn="r"/>
          <a:endParaRPr lang="en-US"/>
        </a:p>
      </dgm:t>
    </dgm:pt>
    <dgm:pt modelId="{9DB19D4C-E408-4C0E-9D57-8C67524B06C8}">
      <dgm:prSet custT="1"/>
      <dgm:spPr/>
      <dgm:t>
        <a:bodyPr/>
        <a:lstStyle/>
        <a:p>
          <a:pPr algn="r"/>
          <a:r>
            <a:rPr lang="he-IL" sz="3200" b="0" i="0" dirty="0">
              <a:latin typeface="Calibri" panose="020F0502020204030204" pitchFamily="34" charset="0"/>
              <a:cs typeface="Calibri" panose="020F0502020204030204" pitchFamily="34" charset="0"/>
            </a:rPr>
            <a:t>מהו הלקח הנלמד מהמשל?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4D8AFA-A9B3-4995-8976-8DCD46432B26}" type="parTrans" cxnId="{DB355F9F-E0E4-4E14-A869-FE10868A69B1}">
      <dgm:prSet/>
      <dgm:spPr/>
      <dgm:t>
        <a:bodyPr/>
        <a:lstStyle/>
        <a:p>
          <a:pPr algn="r"/>
          <a:endParaRPr lang="en-US"/>
        </a:p>
      </dgm:t>
    </dgm:pt>
    <dgm:pt modelId="{06BDA2DC-A32E-4914-9F77-0C2A7D115400}" type="sibTrans" cxnId="{DB355F9F-E0E4-4E14-A869-FE10868A69B1}">
      <dgm:prSet/>
      <dgm:spPr/>
      <dgm:t>
        <a:bodyPr/>
        <a:lstStyle/>
        <a:p>
          <a:pPr algn="r"/>
          <a:endParaRPr lang="en-US"/>
        </a:p>
      </dgm:t>
    </dgm:pt>
    <dgm:pt modelId="{07E88953-7D67-4FB2-8175-AB09F87327D2}">
      <dgm:prSet custT="1"/>
      <dgm:spPr/>
      <dgm:t>
        <a:bodyPr/>
        <a:lstStyle/>
        <a:p>
          <a:pPr algn="r"/>
          <a:r>
            <a:rPr lang="he-IL" sz="3200" b="0" i="0" dirty="0">
              <a:latin typeface="Calibri" panose="020F0502020204030204" pitchFamily="34" charset="0"/>
              <a:cs typeface="Calibri" panose="020F0502020204030204" pitchFamily="34" charset="0"/>
            </a:rPr>
            <a:t>מהן תכונות אופי?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273697-9B87-4135-9F5A-5885D55F3C1B}" type="parTrans" cxnId="{EB999177-4D11-4E9D-BB2F-5EF47DDCA9C1}">
      <dgm:prSet/>
      <dgm:spPr/>
      <dgm:t>
        <a:bodyPr/>
        <a:lstStyle/>
        <a:p>
          <a:pPr algn="r"/>
          <a:endParaRPr lang="en-US"/>
        </a:p>
      </dgm:t>
    </dgm:pt>
    <dgm:pt modelId="{727EE56A-C4AD-4BC9-B516-053B4B22F60D}" type="sibTrans" cxnId="{EB999177-4D11-4E9D-BB2F-5EF47DDCA9C1}">
      <dgm:prSet/>
      <dgm:spPr/>
      <dgm:t>
        <a:bodyPr/>
        <a:lstStyle/>
        <a:p>
          <a:pPr algn="r"/>
          <a:endParaRPr lang="en-US"/>
        </a:p>
      </dgm:t>
    </dgm:pt>
    <dgm:pt modelId="{98CD6007-F681-4DC4-9C5D-D8AF9BD6EEDF}">
      <dgm:prSet custT="1"/>
      <dgm:spPr/>
      <dgm:t>
        <a:bodyPr/>
        <a:lstStyle/>
        <a:p>
          <a:pPr algn="r"/>
          <a:r>
            <a:rPr lang="he-IL" sz="2200" b="0" i="0" dirty="0">
              <a:latin typeface="Calibri" panose="020F0502020204030204" pitchFamily="34" charset="0"/>
              <a:cs typeface="Calibri" panose="020F0502020204030204" pitchFamily="34" charset="0"/>
            </a:rPr>
            <a:t>וחשוב מכל – אין לזלזל באף אדם כי לכל אחד יש תכונות שיכולות להועיל לאחר ואין אנו יודעים מתי נזדקק לו.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D7B305-BEF3-45AA-A21F-6DA871DD393F}" type="parTrans" cxnId="{8F3F7047-2E3D-48DA-B6DB-888F4BB31146}">
      <dgm:prSet/>
      <dgm:spPr/>
      <dgm:t>
        <a:bodyPr/>
        <a:lstStyle/>
        <a:p>
          <a:pPr algn="r"/>
          <a:endParaRPr lang="en-US"/>
        </a:p>
      </dgm:t>
    </dgm:pt>
    <dgm:pt modelId="{776F4073-2405-486E-AB71-351DAF07E379}" type="sibTrans" cxnId="{8F3F7047-2E3D-48DA-B6DB-888F4BB31146}">
      <dgm:prSet/>
      <dgm:spPr/>
      <dgm:t>
        <a:bodyPr/>
        <a:lstStyle/>
        <a:p>
          <a:pPr algn="r"/>
          <a:endParaRPr lang="en-US"/>
        </a:p>
      </dgm:t>
    </dgm:pt>
    <dgm:pt modelId="{4F37B3B6-C933-4022-AB14-40F18897CBA0}" type="pres">
      <dgm:prSet presAssocID="{0A560B84-C6D1-40EE-9710-79D2FA6045C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6784D8-40A3-4CDF-945A-982AA152D92F}" type="pres">
      <dgm:prSet presAssocID="{5DBC3609-5DE3-4532-A239-D58D8A178452}" presName="compNode" presStyleCnt="0"/>
      <dgm:spPr/>
    </dgm:pt>
    <dgm:pt modelId="{0E2EC880-B720-4D52-AA11-941A0EAA4CFE}" type="pres">
      <dgm:prSet presAssocID="{5DBC3609-5DE3-4532-A239-D58D8A178452}" presName="bgRect" presStyleLbl="bgShp" presStyleIdx="0" presStyleCnt="5"/>
      <dgm:spPr/>
    </dgm:pt>
    <dgm:pt modelId="{05501848-F4AA-4C0F-9681-7FEB1E8A3E06}" type="pres">
      <dgm:prSet presAssocID="{5DBC3609-5DE3-4532-A239-D58D8A17845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7C70094E-A251-4E38-AA89-B3B3DA6CA004}" type="pres">
      <dgm:prSet presAssocID="{5DBC3609-5DE3-4532-A239-D58D8A178452}" presName="spaceRect" presStyleCnt="0"/>
      <dgm:spPr/>
    </dgm:pt>
    <dgm:pt modelId="{3A75AF6E-8500-4D1B-B3DC-88F40B9DDBBE}" type="pres">
      <dgm:prSet presAssocID="{5DBC3609-5DE3-4532-A239-D58D8A17845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1FEE33E7-1FFD-48C7-AFB8-E0A2EEC181AE}" type="pres">
      <dgm:prSet presAssocID="{92429B0E-FA4D-42BE-96E2-934792B4E036}" presName="sibTrans" presStyleCnt="0"/>
      <dgm:spPr/>
    </dgm:pt>
    <dgm:pt modelId="{93274736-10F6-4551-AC7A-CFE5448D0AEE}" type="pres">
      <dgm:prSet presAssocID="{ED36DBBF-62F4-4FC5-B487-92633FC69AF9}" presName="compNode" presStyleCnt="0"/>
      <dgm:spPr/>
    </dgm:pt>
    <dgm:pt modelId="{E2E1FFD0-CC25-4435-9771-BB2626C82E10}" type="pres">
      <dgm:prSet presAssocID="{ED36DBBF-62F4-4FC5-B487-92633FC69AF9}" presName="bgRect" presStyleLbl="bgShp" presStyleIdx="1" presStyleCnt="5"/>
      <dgm:spPr/>
    </dgm:pt>
    <dgm:pt modelId="{8483FEE3-ED8E-4FC8-9047-86EF87F9D331}" type="pres">
      <dgm:prSet presAssocID="{ED36DBBF-62F4-4FC5-B487-92633FC69AF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4F2FF1D-7BB4-4224-89E3-A104391D2197}" type="pres">
      <dgm:prSet presAssocID="{ED36DBBF-62F4-4FC5-B487-92633FC69AF9}" presName="spaceRect" presStyleCnt="0"/>
      <dgm:spPr/>
    </dgm:pt>
    <dgm:pt modelId="{6C582181-F16D-4430-AC94-26EE53F0808C}" type="pres">
      <dgm:prSet presAssocID="{ED36DBBF-62F4-4FC5-B487-92633FC69AF9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8C89BA61-CED0-4D62-8EF6-8E25AE25F76C}" type="pres">
      <dgm:prSet presAssocID="{F82BBD64-3F38-4624-8008-EB1894A226EE}" presName="sibTrans" presStyleCnt="0"/>
      <dgm:spPr/>
    </dgm:pt>
    <dgm:pt modelId="{14B30B4B-7941-413A-8E2F-F28A58F36FF7}" type="pres">
      <dgm:prSet presAssocID="{9DB19D4C-E408-4C0E-9D57-8C67524B06C8}" presName="compNode" presStyleCnt="0"/>
      <dgm:spPr/>
    </dgm:pt>
    <dgm:pt modelId="{AB1B8B77-257D-462B-8D89-E42584A2AB09}" type="pres">
      <dgm:prSet presAssocID="{9DB19D4C-E408-4C0E-9D57-8C67524B06C8}" presName="bgRect" presStyleLbl="bgShp" presStyleIdx="2" presStyleCnt="5"/>
      <dgm:spPr/>
    </dgm:pt>
    <dgm:pt modelId="{F621BBED-1CE4-4916-B0F6-8C59A0095CAF}" type="pres">
      <dgm:prSet presAssocID="{9DB19D4C-E408-4C0E-9D57-8C67524B06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6B43A7F-2935-4FED-8EA1-76AB454D9A18}" type="pres">
      <dgm:prSet presAssocID="{9DB19D4C-E408-4C0E-9D57-8C67524B06C8}" presName="spaceRect" presStyleCnt="0"/>
      <dgm:spPr/>
    </dgm:pt>
    <dgm:pt modelId="{807DE87A-AE9E-4172-AFCD-C16BAAC60B45}" type="pres">
      <dgm:prSet presAssocID="{9DB19D4C-E408-4C0E-9D57-8C67524B06C8}" presName="parTx" presStyleLbl="revTx" presStyleIdx="2" presStyleCnt="5" custScaleX="10295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DACF2F9A-394B-45BB-9C8B-55975ABA96E6}" type="pres">
      <dgm:prSet presAssocID="{06BDA2DC-A32E-4914-9F77-0C2A7D115400}" presName="sibTrans" presStyleCnt="0"/>
      <dgm:spPr/>
    </dgm:pt>
    <dgm:pt modelId="{2B6209A7-EDB5-429E-BEDC-A83EAF6A6E79}" type="pres">
      <dgm:prSet presAssocID="{07E88953-7D67-4FB2-8175-AB09F87327D2}" presName="compNode" presStyleCnt="0"/>
      <dgm:spPr/>
    </dgm:pt>
    <dgm:pt modelId="{07B6AE5F-7635-45E9-B4F2-E9C5E294F32A}" type="pres">
      <dgm:prSet presAssocID="{07E88953-7D67-4FB2-8175-AB09F87327D2}" presName="bgRect" presStyleLbl="bgShp" presStyleIdx="3" presStyleCnt="5"/>
      <dgm:spPr/>
    </dgm:pt>
    <dgm:pt modelId="{D41DFA0A-8DCB-4A64-938E-85A9B02BE2A2}" type="pres">
      <dgm:prSet presAssocID="{07E88953-7D67-4FB2-8175-AB09F87327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et"/>
        </a:ext>
      </dgm:extLst>
    </dgm:pt>
    <dgm:pt modelId="{4EF1BFFA-A7FC-44C5-8C1A-BEFF4930F5F9}" type="pres">
      <dgm:prSet presAssocID="{07E88953-7D67-4FB2-8175-AB09F87327D2}" presName="spaceRect" presStyleCnt="0"/>
      <dgm:spPr/>
    </dgm:pt>
    <dgm:pt modelId="{3EA9C619-E705-40A5-953F-D6C4D5ECA132}" type="pres">
      <dgm:prSet presAssocID="{07E88953-7D67-4FB2-8175-AB09F87327D2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  <dgm:pt modelId="{B43C2F22-ADD8-44CD-976D-BC093A1A8359}" type="pres">
      <dgm:prSet presAssocID="{727EE56A-C4AD-4BC9-B516-053B4B22F60D}" presName="sibTrans" presStyleCnt="0"/>
      <dgm:spPr/>
    </dgm:pt>
    <dgm:pt modelId="{63858908-85BB-4486-94FC-3EB18AE27314}" type="pres">
      <dgm:prSet presAssocID="{98CD6007-F681-4DC4-9C5D-D8AF9BD6EEDF}" presName="compNode" presStyleCnt="0"/>
      <dgm:spPr/>
    </dgm:pt>
    <dgm:pt modelId="{CB6B6BEC-7310-48C8-9D08-3CA50BA54D32}" type="pres">
      <dgm:prSet presAssocID="{98CD6007-F681-4DC4-9C5D-D8AF9BD6EEDF}" presName="bgRect" presStyleLbl="bgShp" presStyleIdx="4" presStyleCnt="5" custScaleY="151354"/>
      <dgm:spPr/>
    </dgm:pt>
    <dgm:pt modelId="{6B643285-6289-4993-9F7E-F86CCF1348CF}" type="pres">
      <dgm:prSet presAssocID="{98CD6007-F681-4DC4-9C5D-D8AF9BD6EED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8223543-3A81-499B-94D0-15C94D9C558E}" type="pres">
      <dgm:prSet presAssocID="{98CD6007-F681-4DC4-9C5D-D8AF9BD6EEDF}" presName="spaceRect" presStyleCnt="0"/>
      <dgm:spPr/>
    </dgm:pt>
    <dgm:pt modelId="{0FD2793E-70ED-4801-929A-1A80F00A8719}" type="pres">
      <dgm:prSet presAssocID="{98CD6007-F681-4DC4-9C5D-D8AF9BD6EEDF}" presName="parTx" presStyleLbl="revTx" presStyleIdx="4" presStyleCnt="5" custScaleX="107969" custLinFactNeighborX="-4572" custLinFactNeighborY="135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DA8E0DD-54A3-48D4-815D-E59B25C54853}" type="presOf" srcId="{98CD6007-F681-4DC4-9C5D-D8AF9BD6EEDF}" destId="{0FD2793E-70ED-4801-929A-1A80F00A8719}" srcOrd="0" destOrd="0" presId="urn:microsoft.com/office/officeart/2018/2/layout/IconVerticalSolidList"/>
    <dgm:cxn modelId="{41BFF6FD-63BC-4234-896F-B26D5219521F}" srcId="{0A560B84-C6D1-40EE-9710-79D2FA6045C7}" destId="{5DBC3609-5DE3-4532-A239-D58D8A178452}" srcOrd="0" destOrd="0" parTransId="{BFAE8404-6ABD-421F-BCFA-DD7E8F209055}" sibTransId="{92429B0E-FA4D-42BE-96E2-934792B4E036}"/>
    <dgm:cxn modelId="{8D2C3452-01E1-4E66-ACEC-9DD33B693625}" type="presOf" srcId="{0A560B84-C6D1-40EE-9710-79D2FA6045C7}" destId="{4F37B3B6-C933-4022-AB14-40F18897CBA0}" srcOrd="0" destOrd="0" presId="urn:microsoft.com/office/officeart/2018/2/layout/IconVerticalSolidList"/>
    <dgm:cxn modelId="{312B70A2-7EB2-408B-AFE4-23D00E6D5411}" type="presOf" srcId="{9DB19D4C-E408-4C0E-9D57-8C67524B06C8}" destId="{807DE87A-AE9E-4172-AFCD-C16BAAC60B45}" srcOrd="0" destOrd="0" presId="urn:microsoft.com/office/officeart/2018/2/layout/IconVerticalSolidList"/>
    <dgm:cxn modelId="{DB355F9F-E0E4-4E14-A869-FE10868A69B1}" srcId="{0A560B84-C6D1-40EE-9710-79D2FA6045C7}" destId="{9DB19D4C-E408-4C0E-9D57-8C67524B06C8}" srcOrd="2" destOrd="0" parTransId="{C04D8AFA-A9B3-4995-8976-8DCD46432B26}" sibTransId="{06BDA2DC-A32E-4914-9F77-0C2A7D115400}"/>
    <dgm:cxn modelId="{0E6FAFA8-E377-4DFC-80EB-17BE412BD472}" type="presOf" srcId="{5DBC3609-5DE3-4532-A239-D58D8A178452}" destId="{3A75AF6E-8500-4D1B-B3DC-88F40B9DDBBE}" srcOrd="0" destOrd="0" presId="urn:microsoft.com/office/officeart/2018/2/layout/IconVerticalSolidList"/>
    <dgm:cxn modelId="{EB999177-4D11-4E9D-BB2F-5EF47DDCA9C1}" srcId="{0A560B84-C6D1-40EE-9710-79D2FA6045C7}" destId="{07E88953-7D67-4FB2-8175-AB09F87327D2}" srcOrd="3" destOrd="0" parTransId="{A5273697-9B87-4135-9F5A-5885D55F3C1B}" sibTransId="{727EE56A-C4AD-4BC9-B516-053B4B22F60D}"/>
    <dgm:cxn modelId="{8F3F7047-2E3D-48DA-B6DB-888F4BB31146}" srcId="{0A560B84-C6D1-40EE-9710-79D2FA6045C7}" destId="{98CD6007-F681-4DC4-9C5D-D8AF9BD6EEDF}" srcOrd="4" destOrd="0" parTransId="{6CD7B305-BEF3-45AA-A21F-6DA871DD393F}" sibTransId="{776F4073-2405-486E-AB71-351DAF07E379}"/>
    <dgm:cxn modelId="{F5642C33-C0CC-4558-925C-DF7C5C3FF16C}" srcId="{0A560B84-C6D1-40EE-9710-79D2FA6045C7}" destId="{ED36DBBF-62F4-4FC5-B487-92633FC69AF9}" srcOrd="1" destOrd="0" parTransId="{EAFBC3EE-2ECD-46DA-A27D-F7E848C28FF7}" sibTransId="{F82BBD64-3F38-4624-8008-EB1894A226EE}"/>
    <dgm:cxn modelId="{89CC96BD-0E0D-4F38-8153-029F10AE23B5}" type="presOf" srcId="{07E88953-7D67-4FB2-8175-AB09F87327D2}" destId="{3EA9C619-E705-40A5-953F-D6C4D5ECA132}" srcOrd="0" destOrd="0" presId="urn:microsoft.com/office/officeart/2018/2/layout/IconVerticalSolidList"/>
    <dgm:cxn modelId="{46C68DB0-660D-49E2-891A-A73F3A94432D}" type="presOf" srcId="{ED36DBBF-62F4-4FC5-B487-92633FC69AF9}" destId="{6C582181-F16D-4430-AC94-26EE53F0808C}" srcOrd="0" destOrd="0" presId="urn:microsoft.com/office/officeart/2018/2/layout/IconVerticalSolidList"/>
    <dgm:cxn modelId="{2CBA4DAE-44FF-4E55-B4EB-C361D588CE99}" type="presParOf" srcId="{4F37B3B6-C933-4022-AB14-40F18897CBA0}" destId="{6C6784D8-40A3-4CDF-945A-982AA152D92F}" srcOrd="0" destOrd="0" presId="urn:microsoft.com/office/officeart/2018/2/layout/IconVerticalSolidList"/>
    <dgm:cxn modelId="{EA01C657-32B5-4B93-B178-5CD44B44EDB2}" type="presParOf" srcId="{6C6784D8-40A3-4CDF-945A-982AA152D92F}" destId="{0E2EC880-B720-4D52-AA11-941A0EAA4CFE}" srcOrd="0" destOrd="0" presId="urn:microsoft.com/office/officeart/2018/2/layout/IconVerticalSolidList"/>
    <dgm:cxn modelId="{21F6479D-1781-415E-ACD7-0709DE5D3DEA}" type="presParOf" srcId="{6C6784D8-40A3-4CDF-945A-982AA152D92F}" destId="{05501848-F4AA-4C0F-9681-7FEB1E8A3E06}" srcOrd="1" destOrd="0" presId="urn:microsoft.com/office/officeart/2018/2/layout/IconVerticalSolidList"/>
    <dgm:cxn modelId="{59786B45-72EE-4131-8404-2775BABCF20E}" type="presParOf" srcId="{6C6784D8-40A3-4CDF-945A-982AA152D92F}" destId="{7C70094E-A251-4E38-AA89-B3B3DA6CA004}" srcOrd="2" destOrd="0" presId="urn:microsoft.com/office/officeart/2018/2/layout/IconVerticalSolidList"/>
    <dgm:cxn modelId="{99415BD8-D623-4508-B8DE-4A2C57F628B4}" type="presParOf" srcId="{6C6784D8-40A3-4CDF-945A-982AA152D92F}" destId="{3A75AF6E-8500-4D1B-B3DC-88F40B9DDBBE}" srcOrd="3" destOrd="0" presId="urn:microsoft.com/office/officeart/2018/2/layout/IconVerticalSolidList"/>
    <dgm:cxn modelId="{9673EEBF-17BC-40BD-96D2-F4D345378C74}" type="presParOf" srcId="{4F37B3B6-C933-4022-AB14-40F18897CBA0}" destId="{1FEE33E7-1FFD-48C7-AFB8-E0A2EEC181AE}" srcOrd="1" destOrd="0" presId="urn:microsoft.com/office/officeart/2018/2/layout/IconVerticalSolidList"/>
    <dgm:cxn modelId="{98299BE2-7FF0-4222-80C1-6E16DED0E61E}" type="presParOf" srcId="{4F37B3B6-C933-4022-AB14-40F18897CBA0}" destId="{93274736-10F6-4551-AC7A-CFE5448D0AEE}" srcOrd="2" destOrd="0" presId="urn:microsoft.com/office/officeart/2018/2/layout/IconVerticalSolidList"/>
    <dgm:cxn modelId="{269EA184-A6ED-4846-BD6C-DA6226CA93B1}" type="presParOf" srcId="{93274736-10F6-4551-AC7A-CFE5448D0AEE}" destId="{E2E1FFD0-CC25-4435-9771-BB2626C82E10}" srcOrd="0" destOrd="0" presId="urn:microsoft.com/office/officeart/2018/2/layout/IconVerticalSolidList"/>
    <dgm:cxn modelId="{0287B056-8776-408B-B229-289C4F4E463A}" type="presParOf" srcId="{93274736-10F6-4551-AC7A-CFE5448D0AEE}" destId="{8483FEE3-ED8E-4FC8-9047-86EF87F9D331}" srcOrd="1" destOrd="0" presId="urn:microsoft.com/office/officeart/2018/2/layout/IconVerticalSolidList"/>
    <dgm:cxn modelId="{01625708-F80F-4DDB-93F9-20159B8AC013}" type="presParOf" srcId="{93274736-10F6-4551-AC7A-CFE5448D0AEE}" destId="{74F2FF1D-7BB4-4224-89E3-A104391D2197}" srcOrd="2" destOrd="0" presId="urn:microsoft.com/office/officeart/2018/2/layout/IconVerticalSolidList"/>
    <dgm:cxn modelId="{A69F3C1A-171F-43E4-9697-55A2C0C819B1}" type="presParOf" srcId="{93274736-10F6-4551-AC7A-CFE5448D0AEE}" destId="{6C582181-F16D-4430-AC94-26EE53F0808C}" srcOrd="3" destOrd="0" presId="urn:microsoft.com/office/officeart/2018/2/layout/IconVerticalSolidList"/>
    <dgm:cxn modelId="{A695F5AC-4865-40F0-A4B6-BE42E574A895}" type="presParOf" srcId="{4F37B3B6-C933-4022-AB14-40F18897CBA0}" destId="{8C89BA61-CED0-4D62-8EF6-8E25AE25F76C}" srcOrd="3" destOrd="0" presId="urn:microsoft.com/office/officeart/2018/2/layout/IconVerticalSolidList"/>
    <dgm:cxn modelId="{9B1885E5-7BE7-43C8-88EC-397325451987}" type="presParOf" srcId="{4F37B3B6-C933-4022-AB14-40F18897CBA0}" destId="{14B30B4B-7941-413A-8E2F-F28A58F36FF7}" srcOrd="4" destOrd="0" presId="urn:microsoft.com/office/officeart/2018/2/layout/IconVerticalSolidList"/>
    <dgm:cxn modelId="{866DF8D4-6702-459A-8A7B-8CC63DB2075F}" type="presParOf" srcId="{14B30B4B-7941-413A-8E2F-F28A58F36FF7}" destId="{AB1B8B77-257D-462B-8D89-E42584A2AB09}" srcOrd="0" destOrd="0" presId="urn:microsoft.com/office/officeart/2018/2/layout/IconVerticalSolidList"/>
    <dgm:cxn modelId="{3D37A289-D19C-4F86-BC17-1A18883D6E08}" type="presParOf" srcId="{14B30B4B-7941-413A-8E2F-F28A58F36FF7}" destId="{F621BBED-1CE4-4916-B0F6-8C59A0095CAF}" srcOrd="1" destOrd="0" presId="urn:microsoft.com/office/officeart/2018/2/layout/IconVerticalSolidList"/>
    <dgm:cxn modelId="{CA2D63D7-3EA1-4C83-BFF3-81836F326995}" type="presParOf" srcId="{14B30B4B-7941-413A-8E2F-F28A58F36FF7}" destId="{26B43A7F-2935-4FED-8EA1-76AB454D9A18}" srcOrd="2" destOrd="0" presId="urn:microsoft.com/office/officeart/2018/2/layout/IconVerticalSolidList"/>
    <dgm:cxn modelId="{4CFB8E62-623B-4B4C-863B-7EEF5F00505F}" type="presParOf" srcId="{14B30B4B-7941-413A-8E2F-F28A58F36FF7}" destId="{807DE87A-AE9E-4172-AFCD-C16BAAC60B45}" srcOrd="3" destOrd="0" presId="urn:microsoft.com/office/officeart/2018/2/layout/IconVerticalSolidList"/>
    <dgm:cxn modelId="{E81CA90D-E4E3-4D72-B2BE-3DFC5B125203}" type="presParOf" srcId="{4F37B3B6-C933-4022-AB14-40F18897CBA0}" destId="{DACF2F9A-394B-45BB-9C8B-55975ABA96E6}" srcOrd="5" destOrd="0" presId="urn:microsoft.com/office/officeart/2018/2/layout/IconVerticalSolidList"/>
    <dgm:cxn modelId="{E856C76B-4AE9-4676-AD15-0D3113483D77}" type="presParOf" srcId="{4F37B3B6-C933-4022-AB14-40F18897CBA0}" destId="{2B6209A7-EDB5-429E-BEDC-A83EAF6A6E79}" srcOrd="6" destOrd="0" presId="urn:microsoft.com/office/officeart/2018/2/layout/IconVerticalSolidList"/>
    <dgm:cxn modelId="{622F5753-D2A8-4D61-AB1B-6C65779D95BA}" type="presParOf" srcId="{2B6209A7-EDB5-429E-BEDC-A83EAF6A6E79}" destId="{07B6AE5F-7635-45E9-B4F2-E9C5E294F32A}" srcOrd="0" destOrd="0" presId="urn:microsoft.com/office/officeart/2018/2/layout/IconVerticalSolidList"/>
    <dgm:cxn modelId="{27035F35-D0DC-4429-B0F2-FC9A11F29B6E}" type="presParOf" srcId="{2B6209A7-EDB5-429E-BEDC-A83EAF6A6E79}" destId="{D41DFA0A-8DCB-4A64-938E-85A9B02BE2A2}" srcOrd="1" destOrd="0" presId="urn:microsoft.com/office/officeart/2018/2/layout/IconVerticalSolidList"/>
    <dgm:cxn modelId="{FAF2BA3E-AEBE-4C43-A609-F1609C180FDC}" type="presParOf" srcId="{2B6209A7-EDB5-429E-BEDC-A83EAF6A6E79}" destId="{4EF1BFFA-A7FC-44C5-8C1A-BEFF4930F5F9}" srcOrd="2" destOrd="0" presId="urn:microsoft.com/office/officeart/2018/2/layout/IconVerticalSolidList"/>
    <dgm:cxn modelId="{FA14F20C-1BA2-42DC-99BF-D1F52650BB6B}" type="presParOf" srcId="{2B6209A7-EDB5-429E-BEDC-A83EAF6A6E79}" destId="{3EA9C619-E705-40A5-953F-D6C4D5ECA132}" srcOrd="3" destOrd="0" presId="urn:microsoft.com/office/officeart/2018/2/layout/IconVerticalSolidList"/>
    <dgm:cxn modelId="{7DD409AF-CE0F-4840-B3DF-A8EC62DCDEAB}" type="presParOf" srcId="{4F37B3B6-C933-4022-AB14-40F18897CBA0}" destId="{B43C2F22-ADD8-44CD-976D-BC093A1A8359}" srcOrd="7" destOrd="0" presId="urn:microsoft.com/office/officeart/2018/2/layout/IconVerticalSolidList"/>
    <dgm:cxn modelId="{36F62437-627A-40A2-918C-8D43417D4A8C}" type="presParOf" srcId="{4F37B3B6-C933-4022-AB14-40F18897CBA0}" destId="{63858908-85BB-4486-94FC-3EB18AE27314}" srcOrd="8" destOrd="0" presId="urn:microsoft.com/office/officeart/2018/2/layout/IconVerticalSolidList"/>
    <dgm:cxn modelId="{5DAB6E06-16D2-433C-938E-3C98B9EA28A0}" type="presParOf" srcId="{63858908-85BB-4486-94FC-3EB18AE27314}" destId="{CB6B6BEC-7310-48C8-9D08-3CA50BA54D32}" srcOrd="0" destOrd="0" presId="urn:microsoft.com/office/officeart/2018/2/layout/IconVerticalSolidList"/>
    <dgm:cxn modelId="{04D0B77B-EE7B-4CF2-82ED-DB3C3B9C390A}" type="presParOf" srcId="{63858908-85BB-4486-94FC-3EB18AE27314}" destId="{6B643285-6289-4993-9F7E-F86CCF1348CF}" srcOrd="1" destOrd="0" presId="urn:microsoft.com/office/officeart/2018/2/layout/IconVerticalSolidList"/>
    <dgm:cxn modelId="{0A37FF12-1073-4682-9CE0-3EEC377DCEF0}" type="presParOf" srcId="{63858908-85BB-4486-94FC-3EB18AE27314}" destId="{28223543-3A81-499B-94D0-15C94D9C558E}" srcOrd="2" destOrd="0" presId="urn:microsoft.com/office/officeart/2018/2/layout/IconVerticalSolidList"/>
    <dgm:cxn modelId="{A0FD4C2E-7316-4958-B4FF-9634FECEB0B6}" type="presParOf" srcId="{63858908-85BB-4486-94FC-3EB18AE27314}" destId="{0FD2793E-70ED-4801-929A-1A80F00A87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EC880-B720-4D52-AA11-941A0EAA4CFE}">
      <dsp:nvSpPr>
        <dsp:cNvPr id="0" name=""/>
        <dsp:cNvSpPr/>
      </dsp:nvSpPr>
      <dsp:spPr>
        <a:xfrm>
          <a:off x="-95504" y="49604"/>
          <a:ext cx="6588691" cy="8487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01848-F4AA-4C0F-9681-7FEB1E8A3E06}">
      <dsp:nvSpPr>
        <dsp:cNvPr id="0" name=""/>
        <dsp:cNvSpPr/>
      </dsp:nvSpPr>
      <dsp:spPr>
        <a:xfrm>
          <a:off x="161232" y="240566"/>
          <a:ext cx="467708" cy="466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5AF6E-8500-4D1B-B3DC-88F40B9DDBBE}">
      <dsp:nvSpPr>
        <dsp:cNvPr id="0" name=""/>
        <dsp:cNvSpPr/>
      </dsp:nvSpPr>
      <dsp:spPr>
        <a:xfrm>
          <a:off x="885678" y="49604"/>
          <a:ext cx="5576328" cy="90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4" tIns="95524" rIns="95524" bIns="95524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מהו משל?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678" y="49604"/>
        <a:ext cx="5576328" cy="902592"/>
      </dsp:txXfrm>
    </dsp:sp>
    <dsp:sp modelId="{E2E1FFD0-CC25-4435-9771-BB2626C82E10}">
      <dsp:nvSpPr>
        <dsp:cNvPr id="0" name=""/>
        <dsp:cNvSpPr/>
      </dsp:nvSpPr>
      <dsp:spPr>
        <a:xfrm>
          <a:off x="-95504" y="1177845"/>
          <a:ext cx="6588691" cy="848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3FEE3-ED8E-4FC8-9047-86EF87F9D331}">
      <dsp:nvSpPr>
        <dsp:cNvPr id="0" name=""/>
        <dsp:cNvSpPr/>
      </dsp:nvSpPr>
      <dsp:spPr>
        <a:xfrm>
          <a:off x="161232" y="1368807"/>
          <a:ext cx="467708" cy="466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82181-F16D-4430-AC94-26EE53F0808C}">
      <dsp:nvSpPr>
        <dsp:cNvPr id="0" name=""/>
        <dsp:cNvSpPr/>
      </dsp:nvSpPr>
      <dsp:spPr>
        <a:xfrm>
          <a:off x="885678" y="1177845"/>
          <a:ext cx="5576328" cy="90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4" tIns="95524" rIns="95524" bIns="95524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מהו נמשל?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678" y="1177845"/>
        <a:ext cx="5576328" cy="902592"/>
      </dsp:txXfrm>
    </dsp:sp>
    <dsp:sp modelId="{AB1B8B77-257D-462B-8D89-E42584A2AB09}">
      <dsp:nvSpPr>
        <dsp:cNvPr id="0" name=""/>
        <dsp:cNvSpPr/>
      </dsp:nvSpPr>
      <dsp:spPr>
        <a:xfrm>
          <a:off x="-95504" y="2306086"/>
          <a:ext cx="6588691" cy="8487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1BBED-1CE4-4916-B0F6-8C59A0095CAF}">
      <dsp:nvSpPr>
        <dsp:cNvPr id="0" name=""/>
        <dsp:cNvSpPr/>
      </dsp:nvSpPr>
      <dsp:spPr>
        <a:xfrm>
          <a:off x="161232" y="2497048"/>
          <a:ext cx="467708" cy="466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E87A-AE9E-4172-AFCD-C16BAAC60B45}">
      <dsp:nvSpPr>
        <dsp:cNvPr id="0" name=""/>
        <dsp:cNvSpPr/>
      </dsp:nvSpPr>
      <dsp:spPr>
        <a:xfrm>
          <a:off x="803176" y="2306086"/>
          <a:ext cx="5741332" cy="90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4" tIns="95524" rIns="95524" bIns="95524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מהו הלקח הנלמד מהמשל?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3176" y="2306086"/>
        <a:ext cx="5741332" cy="902592"/>
      </dsp:txXfrm>
    </dsp:sp>
    <dsp:sp modelId="{07B6AE5F-7635-45E9-B4F2-E9C5E294F32A}">
      <dsp:nvSpPr>
        <dsp:cNvPr id="0" name=""/>
        <dsp:cNvSpPr/>
      </dsp:nvSpPr>
      <dsp:spPr>
        <a:xfrm>
          <a:off x="-95504" y="3434327"/>
          <a:ext cx="6588691" cy="8487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DFA0A-8DCB-4A64-938E-85A9B02BE2A2}">
      <dsp:nvSpPr>
        <dsp:cNvPr id="0" name=""/>
        <dsp:cNvSpPr/>
      </dsp:nvSpPr>
      <dsp:spPr>
        <a:xfrm>
          <a:off x="161232" y="3625289"/>
          <a:ext cx="467708" cy="4667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9C619-E705-40A5-953F-D6C4D5ECA132}">
      <dsp:nvSpPr>
        <dsp:cNvPr id="0" name=""/>
        <dsp:cNvSpPr/>
      </dsp:nvSpPr>
      <dsp:spPr>
        <a:xfrm>
          <a:off x="885678" y="3434327"/>
          <a:ext cx="5576328" cy="90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4" tIns="95524" rIns="95524" bIns="95524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מהן תכונות אופי?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678" y="3434327"/>
        <a:ext cx="5576328" cy="902592"/>
      </dsp:txXfrm>
    </dsp:sp>
    <dsp:sp modelId="{CB6B6BEC-7310-48C8-9D08-3CA50BA54D32}">
      <dsp:nvSpPr>
        <dsp:cNvPr id="0" name=""/>
        <dsp:cNvSpPr/>
      </dsp:nvSpPr>
      <dsp:spPr>
        <a:xfrm>
          <a:off x="-95504" y="4562568"/>
          <a:ext cx="6588691" cy="12845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43285-6289-4993-9F7E-F86CCF1348CF}">
      <dsp:nvSpPr>
        <dsp:cNvPr id="0" name=""/>
        <dsp:cNvSpPr/>
      </dsp:nvSpPr>
      <dsp:spPr>
        <a:xfrm>
          <a:off x="161232" y="4971455"/>
          <a:ext cx="467708" cy="4667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2793E-70ED-4801-929A-1A80F00A8719}">
      <dsp:nvSpPr>
        <dsp:cNvPr id="0" name=""/>
        <dsp:cNvSpPr/>
      </dsp:nvSpPr>
      <dsp:spPr>
        <a:xfrm>
          <a:off x="408540" y="4792696"/>
          <a:ext cx="6020706" cy="90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24" tIns="95524" rIns="95524" bIns="9552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וחשוב מכל – אין לזלזל באף אדם כי לכל אחד יש תכונות שיכולות להועיל לאחר ואין אנו יודעים מתי נזדקק לו.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8540" y="4792696"/>
        <a:ext cx="6020706" cy="90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19/08/2021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cs typeface="Calibri" panose="020F0502020204030204" pitchFamily="34" charset="0"/>
              </a:rPr>
              <a:t>שלום</a:t>
            </a:r>
            <a:r>
              <a:rPr lang="he-IL" baseline="0" dirty="0">
                <a:cs typeface="Calibri" panose="020F0502020204030204" pitchFamily="34" charset="0"/>
              </a:rPr>
              <a:t> תלמידים.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>
                <a:cs typeface="Calibri" panose="020F0502020204030204" pitchFamily="34" charset="0"/>
              </a:rPr>
              <a:t>לפניכם שיעור בו נלמד את משל האריה והעכבר, ואת הנמשל.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8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732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המורה קורא כאן את כל השקופית.</a:t>
            </a: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6293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נכון, תשובה ג' היא הנכונה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המשל לא היה במציאות אלא הוא דמיוני.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למרות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שהמשל הוא דמיוני, משולבים בו גם מצבים שיכולים להתרחש במציאות. נחזור ונבדוק אותם. 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Calibri" panose="020F0502020204030204" pitchFamily="34" charset="0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958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לפנינו טבלה שעוסקת במשל, חלק מהפרטים במשל ייתכנו במציאות וחלק אחר לא.  בואו נמלא את הטבלה.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האם ייתכן במציאות שאריה שואג? כן. נסמן סמיילי בעמודה של ייתכן במציאות.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063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האם ייתכן שציידים יקשרו אריה?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78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האם יתכן שעכבר מדבר?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943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לא. נסמן את הסמיילי בעמודה</a:t>
            </a:r>
            <a:r>
              <a:rPr lang="he-IL" baseline="0" dirty="0">
                <a:cs typeface="Calibri" panose="020F0502020204030204" pitchFamily="34" charset="0"/>
              </a:rPr>
              <a:t> השמאלית.</a:t>
            </a:r>
            <a:endParaRPr lang="he-IL" dirty="0">
              <a:cs typeface="Calibri" panose="020F0502020204030204" pitchFamily="34" charset="0"/>
            </a:endParaRPr>
          </a:p>
          <a:p>
            <a:pPr algn="r"/>
            <a:r>
              <a:rPr lang="he-IL" dirty="0">
                <a:cs typeface="Calibri" panose="020F0502020204030204" pitchFamily="34" charset="0"/>
              </a:rPr>
              <a:t>האם ייתכן שעכבר יכרסם חבל עד שיינתק?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3898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כן. ייתכן.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האם ייתכן שאריה יצחק?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8854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לא. גם זה לא ייתכן במציאות.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האם ייתכן מצב שבו חיה חזקה תעזור לחיה חלשה?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1659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כן. האם ייתכן שאריה ישן?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111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r" rtl="1">
              <a:buNone/>
            </a:pP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שלום לכם תלמידים יקרים . שמי</a:t>
            </a:r>
            <a:r>
              <a:rPr lang="he-IL" sz="1200" b="1" baseline="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יהודית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158750" indent="0" algn="r" rtl="1">
              <a:buNone/>
            </a:pP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אני מורה לעברית</a:t>
            </a:r>
            <a:r>
              <a:rPr lang="he-IL" sz="1200" b="1" baseline="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e-IL" sz="12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מה שלומכם? אני שמחה שהצטרפתם אליי".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היום נלמד להכיר את המשל ואת חברו הטוב, הנמשל.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נעבור כמה שלבים: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א. נציג שאלה מעניינת מחיי הכיתה 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ב. נלמד משל מעניין הקשור לשאלתנו.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ג. נסביר מהו נמשל.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ד. נבאר כיצד המשל והנמשל עזרו לנו בפתרון שאלתנו.</a:t>
            </a:r>
          </a:p>
          <a:p>
            <a:pPr algn="r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ה. נכתוב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בעצמנו לקח מניסיוננו האישי.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כן ייתכן.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מה למדנו לאחר מילוי הטבלה? </a:t>
            </a:r>
            <a:endParaRPr lang="en-US" dirty="0"/>
          </a:p>
          <a:p>
            <a:pPr algn="r"/>
            <a:r>
              <a:rPr lang="he-IL" dirty="0">
                <a:cs typeface="Calibri" panose="020F0502020204030204" pitchFamily="34" charset="0"/>
              </a:rPr>
              <a:t>המשל משלב בתוכו פרטים מציאותיים ופרטים שאינם מציאותיים. ולכן הוא נחשב לסיפור דמיוני.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למרות</a:t>
            </a:r>
            <a:r>
              <a:rPr lang="he-IL" baseline="0" dirty="0">
                <a:cs typeface="Calibri" panose="020F0502020204030204" pitchFamily="34" charset="0"/>
              </a:rPr>
              <a:t> זאת, המשל נועד ללמד אותנו להתמודד עם שאלות מציאותיות כמו השאלה ששאלנו בתחילת השיעור על התלמיד שנזקק לעזרה בחשבון. </a:t>
            </a:r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7251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אפשר לחלק את המשל האריה והעכבר לשני חלקים. מצבם של האריה והעכבר משתנה בין חלק לחלק. נשלים יחד את הטבלה. 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בחלק א' של המשל, מי החזק? מי החלש?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777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בחלק הראשון של המשל האריה הוא החזק – הוא תופס את העכבר החלש שמתחנן על נפשו. 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ומה קורה בחלק השני?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0056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בחלק השני התהפכו היוצרות. עתה האריה חלש</a:t>
            </a:r>
            <a:r>
              <a:rPr lang="he-IL" baseline="0" dirty="0">
                <a:cs typeface="Calibri" panose="020F0502020204030204" pitchFamily="34" charset="0"/>
              </a:rPr>
              <a:t> וזקוק לעזרה. הוא </a:t>
            </a:r>
            <a:r>
              <a:rPr lang="he-IL" dirty="0">
                <a:cs typeface="Calibri" panose="020F0502020204030204" pitchFamily="34" charset="0"/>
              </a:rPr>
              <a:t> כבול בתוך הרשת, ומי בא להציל אותו? 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העכבר בכוח שיניו החדות.</a:t>
            </a:r>
          </a:p>
          <a:p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7286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נחזור להשוואה שבין האריה לעכבר ונחשוב על תכונותיהם של האריה והעכבר כפי שהן באות לידי ביטוי בסיפור.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כתבו במחברת מה הן נקודות החוזק של האריה בחלקו הראשון של המשל.</a:t>
            </a:r>
          </a:p>
          <a:p>
            <a:pPr algn="r"/>
            <a:endParaRPr lang="he-IL" dirty="0">
              <a:cs typeface="Calibri" panose="020F0502020204030204" pitchFamily="34" charset="0"/>
            </a:endParaRPr>
          </a:p>
          <a:p>
            <a:pPr algn="r"/>
            <a:r>
              <a:rPr lang="he-IL" b="1" dirty="0">
                <a:cs typeface="Calibri" panose="020F0502020204030204" pitchFamily="34" charset="0"/>
              </a:rPr>
              <a:t>ממתינים</a:t>
            </a:r>
            <a:r>
              <a:rPr lang="he-IL" b="1" baseline="0" dirty="0">
                <a:cs typeface="Calibri" panose="020F0502020204030204" pitchFamily="34" charset="0"/>
              </a:rPr>
              <a:t> 3 דקות</a:t>
            </a:r>
            <a:endParaRPr lang="he-IL" b="1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980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האריה נראה לנו גדול</a:t>
            </a:r>
            <a:r>
              <a:rPr lang="he-IL" baseline="0" dirty="0">
                <a:cs typeface="Calibri" panose="020F0502020204030204" pitchFamily="34" charset="0"/>
              </a:rPr>
              <a:t> חזק ומאיים </a:t>
            </a:r>
          </a:p>
          <a:p>
            <a:pPr algn="r"/>
            <a:r>
              <a:rPr lang="he-IL" baseline="0" dirty="0">
                <a:cs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.בחלקו הראשון של המשל האריה גדול וחזק. הוא יכול להרוג את העכבר, אך מרחם עליו.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algn="r"/>
            <a:endParaRPr lang="he-IL" baseline="0" dirty="0">
              <a:cs typeface="Calibri" panose="020F0502020204030204" pitchFamily="34" charset="0"/>
            </a:endParaRPr>
          </a:p>
          <a:p>
            <a:pPr algn="r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566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cs typeface="Calibri" panose="020F0502020204030204" pitchFamily="34" charset="0"/>
              </a:rPr>
              <a:t>אכן</a:t>
            </a:r>
            <a:r>
              <a:rPr lang="he-IL" baseline="0" dirty="0">
                <a:cs typeface="Calibri" panose="020F0502020204030204" pitchFamily="34" charset="0"/>
              </a:rPr>
              <a:t> העכבר הוא קטן זריז ובמיוחד בעל שיניים חדות שיכולות לעזור במצבים </a:t>
            </a:r>
            <a:r>
              <a:rPr lang="he-IL" baseline="0" dirty="0" err="1">
                <a:cs typeface="Calibri" panose="020F0502020204030204" pitchFamily="34" charset="0"/>
              </a:rPr>
              <a:t>מסויימים</a:t>
            </a:r>
            <a:r>
              <a:rPr lang="he-IL" baseline="0" dirty="0">
                <a:cs typeface="Calibri" panose="020F0502020204030204" pitchFamily="34" charset="0"/>
              </a:rPr>
              <a:t>.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בחלקו השני של המשל, מתגלה העכבר במידותיו הטובות, בנאמנותו, בזריזותו, וביכולתו לנתק את החבל בשיניו ולשחרר את האריה.</a:t>
            </a:r>
          </a:p>
          <a:p>
            <a:pPr algn="r"/>
            <a:endParaRPr lang="he-IL" baseline="0" dirty="0">
              <a:cs typeface="Calibri" panose="020F0502020204030204" pitchFamily="34" charset="0"/>
            </a:endParaRPr>
          </a:p>
          <a:p>
            <a:pPr algn="r"/>
            <a:r>
              <a:rPr lang="he-IL" baseline="0" dirty="0">
                <a:cs typeface="Calibri" panose="020F0502020204030204" pitchFamily="34" charset="0"/>
              </a:rPr>
              <a:t>אך לא רק תכונות גוף מבחינות בין האריה והעכבר. גם תכונות אופי.</a:t>
            </a:r>
          </a:p>
          <a:p>
            <a:pPr algn="r"/>
            <a:r>
              <a:rPr lang="he-IL" baseline="0" dirty="0">
                <a:cs typeface="Calibri" panose="020F0502020204030204" pitchFamily="34" charset="0"/>
              </a:rPr>
              <a:t>מהן תכונות אופי? </a:t>
            </a:r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7964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תכונת אופי היא מאפיין של אדם המלמד על טיבו או על אופיו. לדוגמה אנו אומרים על אדם שהוא אמיץ – זו תכונה שמאפיינת אותו. קיימות תכונות אופי רבות, חיוביות או שליליות.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חשבו על שלוש תכונות חיוביות ועל שלוש תכונות שליליות וכתבו אותן במחברתכם.    </a:t>
            </a:r>
            <a:r>
              <a:rPr lang="he-IL" b="1" dirty="0">
                <a:cs typeface="Calibri" panose="020F0502020204030204" pitchFamily="34" charset="0"/>
              </a:rPr>
              <a:t>ממתינים 2 דקות.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במשל מעניקים לבעלי החיים או לחפצים תכונות אופי אנושיות. 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כאשר הצמחים, הדוממים ,או בעלי- חיים מדברים, או חושבים ,או מתנהגים כמו אנשים אנו קוראים לכך האנשה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7050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נשבץ את תכונות האופי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השונות של האריה והעכבר במשל</a:t>
            </a:r>
          </a:p>
          <a:p>
            <a:pPr algn="r"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לדוגמה האריה רגזן – מאין אנו מבינים שהאריה רגזן? האריה כעס על העכבר שטייל על פניו כשישן ורצה לטרוף אותו.</a:t>
            </a:r>
          </a:p>
          <a:p>
            <a:pPr algn="r"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למי היינו מתאימים את התכונה אמיץ?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7197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העכבר אמיץ – הוא נעמד מול האריה ושכנע אותו לשחרר אותו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למי מתאימה תכונת האופי נאמן במשל שלנו?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081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>
              <a:cs typeface="Calibri" panose="020F0502020204030204" pitchFamily="34" charset="0"/>
            </a:endParaRP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0" dirty="0">
                <a:cs typeface="Calibri" panose="020F0502020204030204" pitchFamily="34" charset="0"/>
              </a:rPr>
              <a:t>משך השקף: דקה</a:t>
            </a:r>
          </a:p>
          <a:p>
            <a:pPr marL="158750" indent="0" algn="r" rtl="1">
              <a:buNone/>
            </a:pPr>
            <a:endParaRPr lang="he-IL" sz="1200" b="0" dirty="0">
              <a:cs typeface="Calibri" panose="020F0502020204030204" pitchFamily="34" charset="0"/>
            </a:endParaRPr>
          </a:p>
          <a:p>
            <a:pPr marL="158750" indent="0" algn="r" rtl="1">
              <a:buNone/>
            </a:pPr>
            <a:r>
              <a:rPr lang="he-IL" sz="1400" b="0" dirty="0">
                <a:cs typeface="Calibri" panose="020F0502020204030204" pitchFamily="34" charset="0"/>
              </a:rPr>
              <a:t>תלמידים יקרים.  לפני שנתחיל בשיעור אנא הצטיידו במחברת עברית ובמכשירי כתיבה.</a:t>
            </a:r>
          </a:p>
          <a:p>
            <a:pPr marL="158750" indent="0" algn="r" rtl="1">
              <a:buNone/>
            </a:pPr>
            <a:r>
              <a:rPr lang="he-IL" sz="1400" b="0" dirty="0">
                <a:cs typeface="Calibri" panose="020F0502020204030204" pitchFamily="34" charset="0"/>
              </a:rPr>
              <a:t>חשוב שתשבו בפינה שקטה כדי שתהיו מרוכזים כמה שיותר. אני ממתין לכם דקה לצורך ארגון.   (להכניס שעון עצר דקה)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העכבר נאמן. הוא הבטיח לאריה שיעזור לו ונשאר נאמן להבטחתו.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ומי סלחן במשל?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2439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האריה.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האריה סלח לעכבר ושחרר אותו.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העתיקו את הטבלה והמשיכו למלא בתכונות הרשומות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בצד הטבלה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ממתינים 4 דקות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2432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לפניכם הטבלה</a:t>
            </a:r>
            <a:r>
              <a:rPr lang="he-IL" baseline="0" dirty="0">
                <a:cs typeface="Calibri" panose="020F0502020204030204" pitchFamily="34" charset="0"/>
              </a:rPr>
              <a:t> המלאה. </a:t>
            </a:r>
            <a:r>
              <a:rPr lang="he-IL" b="1" baseline="0" dirty="0">
                <a:cs typeface="Calibri" panose="020F0502020204030204" pitchFamily="34" charset="0"/>
              </a:rPr>
              <a:t>קוראת</a:t>
            </a:r>
          </a:p>
          <a:p>
            <a:pPr algn="r"/>
            <a:r>
              <a:rPr lang="he-IL" dirty="0">
                <a:cs typeface="Calibri" panose="020F0502020204030204" pitchFamily="34" charset="0"/>
              </a:rPr>
              <a:t>האם אתם יכולים להתאים עוד תכונות לאריה? השלימו במחברת.</a:t>
            </a:r>
          </a:p>
          <a:p>
            <a:pPr algn="r"/>
            <a:r>
              <a:rPr lang="he-IL" b="1" dirty="0">
                <a:cs typeface="Calibri" panose="020F0502020204030204" pitchFamily="34" charset="0"/>
              </a:rPr>
              <a:t>ממתינים 2 דקות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60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לכל משל יש נמשל. הנמשל הוא הרעיון שנובע מהמשל ומציג את  המסר שאנחנו צריכים ללמוד מהאירוע.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8153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במשל 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האריה הגדול והחזק תפס את העכבר וזלזל בו כאשר אמר שכשיזדקק לעזרתו הוא יגיע להציל אותו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והנמשל גם בחיים שלנו יש אנשים שמזלזלים ביכולתם או בכישוריהם של אנשים אחרים</a:t>
            </a:r>
          </a:p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926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במשל –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העכבר נזעק להציל את האריה הלכוד ברשת הציידים בעזרת שיניו החדות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ובנמשל גם בחיים שלנו ישנם אנשים שאולי הם חלשים בתכונות </a:t>
            </a:r>
            <a:r>
              <a:rPr kumimoji="0" lang="he-I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מסויימות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קטנים, או נמוכים, או חלשים בלימודים אך יש להם תכונות אחרות שיכולות להועיל כשצריך אותם.</a:t>
            </a:r>
          </a:p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9497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אם כך מה אנו לומדים מהמשל "האריה והעכבר"?</a:t>
            </a:r>
          </a:p>
          <a:p>
            <a:pPr algn="r" rtl="1"/>
            <a:r>
              <a:rPr lang="he-IL" dirty="0">
                <a:cs typeface="Calibri" panose="020F0502020204030204" pitchFamily="34" charset="0"/>
              </a:rPr>
              <a:t>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למדנו מהמשל מסר חשוב. המסר נקרא גם לקח  או מוסר השכל.</a:t>
            </a:r>
          </a:p>
          <a:p>
            <a:pPr algn="r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במשל שלנו המסר הוא לא לזלזל בחלש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כי גם לו יש תכונות חזקות ובבוא היום ייתכן שנזדקק להן. וכך כתוב במסכת אבות: אל תהי בז לכל אדם. אל תזלזל בשום אדם כי לכל אדם יש זמן שבו הוא יכול לעזור.</a:t>
            </a:r>
          </a:p>
          <a:p>
            <a:pPr algn="r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525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קורא  את השקופית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0170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>
                <a:cs typeface="Calibri" panose="020F0502020204030204" pitchFamily="34" charset="0"/>
              </a:rPr>
              <a:t>למדנו מהנמשל שכל</a:t>
            </a:r>
            <a:r>
              <a:rPr lang="he-IL" baseline="0" dirty="0">
                <a:cs typeface="Calibri" panose="020F0502020204030204" pitchFamily="34" charset="0"/>
              </a:rPr>
              <a:t> אחד יכול לעזור</a:t>
            </a:r>
            <a:r>
              <a:rPr lang="he-IL" dirty="0">
                <a:cs typeface="Calibri" panose="020F0502020204030204" pitchFamily="34" charset="0"/>
              </a:rPr>
              <a:t>. כתבו</a:t>
            </a:r>
            <a:r>
              <a:rPr lang="he-IL" baseline="0" dirty="0">
                <a:cs typeface="Calibri" panose="020F0502020204030204" pitchFamily="34" charset="0"/>
              </a:rPr>
              <a:t> סיפור בו עזרתם למשהו, והוא שמח בכך.</a:t>
            </a:r>
            <a:r>
              <a:rPr lang="he-IL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034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sz="9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נשמע מוכר?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sz="9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 הייתם עושים?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67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יתכן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 שחלק יצחקו </a:t>
            </a:r>
            <a:r>
              <a:rPr lang="he-IL" b="1" u="sng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(מה הוא כבר יכול לעזור לי?!)  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ויתכנו גם תגובות נוספות...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74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b="0" dirty="0">
                <a:cs typeface="Calibri" panose="020F0502020204030204" pitchFamily="34" charset="0"/>
              </a:rPr>
              <a:t>אולי הייתם עוזרים לו בכל אופן ומתעלמים מהבטחתו?</a:t>
            </a:r>
            <a:r>
              <a:rPr lang="he-IL" b="0" baseline="0" dirty="0">
                <a:cs typeface="Calibri" panose="020F0502020204030204" pitchFamily="34" charset="0"/>
              </a:rPr>
              <a:t> הרי אם הוא חלש בחשבון הוא בטח חלש בכל...</a:t>
            </a:r>
            <a:endParaRPr lang="he-IL" b="0" dirty="0">
              <a:cs typeface="Calibri" panose="020F0502020204030204" pitchFamily="34" charset="0"/>
            </a:endParaRPr>
          </a:p>
          <a:p>
            <a:pPr algn="r"/>
            <a:r>
              <a:rPr lang="he-IL" b="0" dirty="0">
                <a:cs typeface="Calibri" panose="020F0502020204030204" pitchFamily="34" charset="0"/>
              </a:rPr>
              <a:t>או</a:t>
            </a:r>
            <a:r>
              <a:rPr lang="he-IL" b="0" baseline="0" dirty="0">
                <a:cs typeface="Calibri" panose="020F0502020204030204" pitchFamily="34" charset="0"/>
              </a:rPr>
              <a:t> אולי...</a:t>
            </a:r>
            <a:endParaRPr lang="he-IL" b="0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046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כדי שנוכל לענות על השאלות הללו נלמד היום את משל האריה והעכבר.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מהו משל?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משלים רבים פרוסים בתנ"ך, בגמרא ובמדרשים ודרכם אנו לומדים מסרים חשובים.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/>
            </a:r>
            <a:b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b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/>
              <a:ea typeface="Alef"/>
              <a:cs typeface="Calibri" panose="020F0502020204030204" pitchFamily="34" charset="0"/>
              <a:sym typeface="Alef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336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המשל הוא סיפור דמיוני שלקוח מעולם הדומם, הצומח והאדם, אך בעיקר מעולמם של בעלי החיים.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הדמויות במשל מייצגות תכונות אנושיות ובאות ללמד אותנו על עצמנו, לרוב בדרך משעשעת.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בדקות הקרובות נקרא משל יפה וננסה לגלות מה הוא בא ללמד אותנו. </a:t>
            </a:r>
          </a:p>
          <a:p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6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קורא</a:t>
            </a:r>
            <a:endParaRPr lang="he-IL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95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>
            <a:extLst>
              <a:ext uri="{FF2B5EF4-FFF2-40B4-BE49-F238E27FC236}">
                <a16:creationId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איורים: </a:t>
            </a:r>
            <a:endParaRPr lang="x-none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6B0F1992-BC11-4289-893F-28340F644B50}" type="datetimeFigureOut">
              <a:rPr lang="he-IL" smtClean="0"/>
              <a:pPr/>
              <a:t>י"א/אלול/תשפ"א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72A9BE6B-C53E-4B41-BC3E-262FE327A68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13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0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9006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717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6B0F1992-BC11-4289-893F-28340F644B50}" type="datetimeFigureOut">
              <a:rPr lang="he-IL" smtClean="0"/>
              <a:pPr/>
              <a:t>י"א/אלול/תשפ"א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72A9BE6B-C53E-4B41-BC3E-262FE327A68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70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6B0F1992-BC11-4289-893F-28340F644B50}" type="datetimeFigureOut">
              <a:rPr lang="he-IL" smtClean="0"/>
              <a:pPr/>
              <a:t>י"א/אלול/תשפ"א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72A9BE6B-C53E-4B41-BC3E-262FE327A68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23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1D1AC-3BD1-F940-BDD1-726E936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C1DE-15DE-4E43-92D6-C7256529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CC1BC2F-4906-EB49-B9E1-1D196CB5A638}"/>
              </a:ext>
            </a:extLst>
          </p:cNvPr>
          <p:cNvSpPr txBox="1">
            <a:spLocks/>
          </p:cNvSpPr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Calibri" panose="020F050202020403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0F2E83-5CE4-C040-BA7A-F42BB8B634FA}"/>
              </a:ext>
            </a:extLst>
          </p:cNvPr>
          <p:cNvSpPr txBox="1">
            <a:spLocks/>
          </p:cNvSpPr>
          <p:nvPr userDrawn="1"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Calibri" panose="020F050202020403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72" r:id="rId8"/>
    <p:sldLayoutId id="2147483666" r:id="rId9"/>
    <p:sldLayoutId id="2147483668" r:id="rId10"/>
    <p:sldLayoutId id="2147483665" r:id="rId11"/>
    <p:sldLayoutId id="2147483657" r:id="rId12"/>
    <p:sldLayoutId id="2147483664" r:id="rId13"/>
    <p:sldLayoutId id="2147483661" r:id="rId14"/>
    <p:sldLayoutId id="214748369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501641" y="2115483"/>
            <a:ext cx="5090160" cy="634326"/>
          </a:xfrm>
          <a:solidFill>
            <a:srgbClr val="0033CC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he-IL" sz="3200" dirty="0"/>
              <a:t>נושא השיעור:  משל – האריה והעכבר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he-IL" sz="3200" dirty="0">
                <a:sym typeface="Calibri"/>
              </a:rPr>
              <a:t>ע</a:t>
            </a:r>
            <a:r>
              <a:rPr lang="he-IL" sz="3200" dirty="0" smtClean="0">
                <a:sym typeface="Calibri"/>
              </a:rPr>
              <a:t>ם </a:t>
            </a:r>
            <a:r>
              <a:rPr lang="he-IL" sz="3200" dirty="0">
                <a:sym typeface="Calibri"/>
              </a:rPr>
              <a:t>המורה: יהודית </a:t>
            </a:r>
            <a:r>
              <a:rPr lang="he-IL" sz="3200" dirty="0" smtClean="0">
                <a:sym typeface="Calibri"/>
              </a:rPr>
              <a:t>יוסף</a:t>
            </a:r>
          </a:p>
          <a:p>
            <a:r>
              <a:rPr lang="he-IL" dirty="0" smtClean="0">
                <a:sym typeface="Calibri"/>
              </a:rPr>
              <a:t>כתיבה: ישראל </a:t>
            </a:r>
            <a:r>
              <a:rPr lang="he-IL" dirty="0" err="1" smtClean="0">
                <a:sym typeface="Calibri"/>
              </a:rPr>
              <a:t>ועקנין</a:t>
            </a:r>
            <a:r>
              <a:rPr lang="he-IL" dirty="0" smtClean="0">
                <a:sym typeface="Calibri"/>
              </a:rPr>
              <a:t>, נר נחום, כוכבה גרסון</a:t>
            </a:r>
            <a:endParaRPr lang="he-IL" dirty="0">
              <a:sym typeface="Calibri"/>
            </a:endParaRP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1969141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800"/>
              </a:spcBef>
              <a:buClrTx/>
            </a:pPr>
            <a:r>
              <a:rPr lang="he-IL" sz="6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 עברית לכיתה ג</a:t>
            </a:r>
            <a:endParaRPr lang="x-none" sz="6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B2E74432-395E-4AF8-A058-52E4CEF8D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8120" y="1581150"/>
            <a:ext cx="9857423" cy="505110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הֵקִיץ הָאַרְיֵה מִשְּׁנָתוֹ וּתְפָסוֹ.</a:t>
            </a:r>
          </a:p>
          <a:p>
            <a:pPr>
              <a:lnSpc>
                <a:spcPct val="160000"/>
              </a:lnSpc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בִּקֵּשׁ הָעַכְבָּר רַחֲמִים בְּאָמְרוֹ:</a:t>
            </a:r>
          </a:p>
          <a:p>
            <a:pPr>
              <a:lnSpc>
                <a:spcPct val="160000"/>
              </a:lnSpc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"עָזְבֵנִי לְנַפְשִׁי וְאָשִׁיב לְךָ טוֹבָה".</a:t>
            </a:r>
          </a:p>
          <a:p>
            <a:pPr>
              <a:lnSpc>
                <a:spcPct val="160000"/>
              </a:lnSpc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דִּבְרֵי הָעַכְבָּר הִצְחִיקוּ אֶת הָאַרְיֵה</a:t>
            </a:r>
          </a:p>
          <a:p>
            <a:pPr>
              <a:lnSpc>
                <a:spcPct val="160000"/>
              </a:lnSpc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וְהוּא עֲזָבוֹ.</a:t>
            </a:r>
            <a:endParaRPr lang="he-IL" dirty="0"/>
          </a:p>
          <a:p>
            <a:pPr>
              <a:lnSpc>
                <a:spcPct val="160000"/>
              </a:lnSpc>
            </a:pPr>
            <a:endParaRPr lang="he-IL" sz="38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4" y="2710543"/>
            <a:ext cx="4609496" cy="357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75" b="94688" l="1979" r="51667">
                        <a14:backgroundMark x1="46042" y1="56563" x2="49792" y2="69688"/>
                        <a14:backgroundMark x1="27813" y1="89219" x2="32708" y2="87969"/>
                        <a14:backgroundMark x1="38333" y1="84688" x2="39375" y2="87969"/>
                      </a14:backgroundRemoval>
                    </a14:imgEffect>
                  </a14:imgLayer>
                </a14:imgProps>
              </a:ext>
            </a:extLst>
          </a:blip>
          <a:srcRect t="43500" r="44333"/>
          <a:stretch/>
        </p:blipFill>
        <p:spPr>
          <a:xfrm rot="19992704">
            <a:off x="834181" y="4923916"/>
            <a:ext cx="1973399" cy="133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86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727" y="1669733"/>
            <a:ext cx="9964103" cy="49291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בְּאַחַד הַיָּמִים צָדוּ </a:t>
            </a:r>
            <a:r>
              <a:rPr lang="he-IL" dirty="0" err="1">
                <a:solidFill>
                  <a:srgbClr val="424242"/>
                </a:solidFill>
                <a:ea typeface="Calibri" panose="020F0502020204030204" pitchFamily="34" charset="0"/>
              </a:rPr>
              <a:t>צַיָּדִים</a:t>
            </a: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אֶת הָאַרְיֵה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וּקְשָׁרוּהוּ בְּחֶבֶל אֶל עֵץ.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שָׁמַע הָעַכְבָּר אֶת שַׁאֲגַת הָאַרְיֵה,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בָּא בְּרִיצָה, כִּרְסֵם אֶת הַחֶבֶל עַד שֶׁנִּתֵּק אוֹתוֹ. </a:t>
            </a:r>
            <a:endParaRPr lang="en-US" dirty="0">
              <a:solidFill>
                <a:srgbClr val="424242"/>
              </a:solidFill>
              <a:ea typeface="Calibri" panose="020F0502020204030204" pitchFamily="34" charset="0"/>
            </a:endParaRPr>
          </a:p>
          <a:p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78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631A31D-5B96-49D6-BFD3-AEF603E2D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4958" y="1616529"/>
            <a:ext cx="9572625" cy="4921431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</a:rPr>
              <a:t>אָמַר</a:t>
            </a: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הָעַכְבָּר לאַרְיֵה: </a:t>
            </a:r>
          </a:p>
          <a:p>
            <a:pPr rt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"הֲזוֹכֵר אַתָּה כִּי צָחַקְתָּ לִי, וְלֹא הֶאֱמַנְתָּ שֶׁאוּכַל לְהָשִׁיב לְךָ טוֹבָה? </a:t>
            </a:r>
          </a:p>
          <a:p>
            <a:pPr rtl="0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וְהִנֵּה עַכְשָׁיו עֵינֶיךָ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rgbClr val="424242"/>
                </a:solidFill>
                <a:ea typeface="Calibri" panose="020F0502020204030204" pitchFamily="34" charset="0"/>
              </a:rPr>
              <a:t> הָרוֹאוֹת: 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גַּם הָעַכְבָּר הַקָּטָן </a:t>
            </a:r>
            <a:r>
              <a:rPr lang="he-IL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יָכֹל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לִפְעָמִים לַעֲזֹר לָאַרְיֵה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!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"</a:t>
            </a: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rtl="0">
              <a:lnSpc>
                <a:spcPct val="150000"/>
              </a:lnSpc>
              <a:spcAft>
                <a:spcPts val="800"/>
              </a:spcAft>
            </a:pPr>
            <a:endParaRPr lang="he-IL" sz="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41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09600" y="815539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במשל ״האריה והעכבר״ מסופר על שתי חיות.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מה מהדברים הבאים נכון לדעתך?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 א. הסיפור קרה באמת.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ב. הסיפור לא קרה, אבל ייתכן שיקרה.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ג. הסיפור הוא בלתי אפשרי במציאות.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7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D4657E70-3A74-448E-9866-F2FBB4C7C994}"/>
              </a:ext>
            </a:extLst>
          </p:cNvPr>
          <p:cNvSpPr/>
          <p:nvPr/>
        </p:nvSpPr>
        <p:spPr>
          <a:xfrm>
            <a:off x="1257299" y="611529"/>
            <a:ext cx="102136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במשל ״האריה והעכבר״ מסופר על שתי חיות.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מה מהדברים הבאים נכון לדעתך?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 א. הסיפור קרה באמת.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ב. הסיפור לא קרה, אבל ייתכן שיקרה.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cs typeface="Calibri" panose="020F0502020204030204" pitchFamily="34" charset="0"/>
              </a:rPr>
              <a:t>ג. </a:t>
            </a:r>
            <a:r>
              <a:rPr lang="he-IL" sz="3600" dirty="0">
                <a:solidFill>
                  <a:schemeClr val="accent2"/>
                </a:solidFill>
                <a:cs typeface="Calibri" panose="020F0502020204030204" pitchFamily="34" charset="0"/>
              </a:rPr>
              <a:t>הסיפור הוא בלתי אפשרי במציאות.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20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7" b="79127"/>
          <a:stretch/>
        </p:blipFill>
        <p:spPr>
          <a:xfrm>
            <a:off x="3828038" y="72254"/>
            <a:ext cx="8115265" cy="1922827"/>
          </a:xfrm>
          <a:prstGeom prst="rect">
            <a:avLst/>
          </a:prstGeom>
          <a:ln>
            <a:noFill/>
          </a:ln>
        </p:spPr>
      </p:pic>
      <p:pic>
        <p:nvPicPr>
          <p:cNvPr id="11" name="תמונה 10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75" r="-369"/>
          <a:stretch/>
        </p:blipFill>
        <p:spPr>
          <a:xfrm>
            <a:off x="944338" y="512759"/>
            <a:ext cx="8024845" cy="684769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49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 b="5398"/>
          <a:stretch/>
        </p:blipFill>
        <p:spPr>
          <a:xfrm>
            <a:off x="1497724" y="60462"/>
            <a:ext cx="8546056" cy="6731329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385686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44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0" b="6293"/>
          <a:stretch/>
        </p:blipFill>
        <p:spPr>
          <a:xfrm>
            <a:off x="1275743" y="75446"/>
            <a:ext cx="8625358" cy="6707108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48083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780314" y="208721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31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 b="5577"/>
          <a:stretch/>
        </p:blipFill>
        <p:spPr>
          <a:xfrm>
            <a:off x="1292772" y="254213"/>
            <a:ext cx="8420407" cy="6615437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559878" y="1513080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559878" y="2179020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3" name="פרצוף מחייך 12">
            <a:extLst>
              <a:ext uri="{FF2B5EF4-FFF2-40B4-BE49-F238E27FC236}">
                <a16:creationId xmlns:a16="http://schemas.microsoft.com/office/drawing/2014/main" id="{9A42C139-205F-4AC0-90B2-638F47D6E0CD}"/>
              </a:ext>
            </a:extLst>
          </p:cNvPr>
          <p:cNvSpPr/>
          <p:nvPr/>
        </p:nvSpPr>
        <p:spPr>
          <a:xfrm>
            <a:off x="2873827" y="2808205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86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/>
          <a:stretch/>
        </p:blipFill>
        <p:spPr>
          <a:xfrm>
            <a:off x="1869478" y="254214"/>
            <a:ext cx="7843701" cy="6653870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48083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780314" y="208721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3" name="פרצוף מחייך 12">
            <a:extLst>
              <a:ext uri="{FF2B5EF4-FFF2-40B4-BE49-F238E27FC236}">
                <a16:creationId xmlns:a16="http://schemas.microsoft.com/office/drawing/2014/main" id="{9A42C139-205F-4AC0-90B2-638F47D6E0CD}"/>
              </a:ext>
            </a:extLst>
          </p:cNvPr>
          <p:cNvSpPr/>
          <p:nvPr/>
        </p:nvSpPr>
        <p:spPr>
          <a:xfrm>
            <a:off x="3314699" y="2626059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5" name="פרצוף מחייך 14">
            <a:extLst>
              <a:ext uri="{FF2B5EF4-FFF2-40B4-BE49-F238E27FC236}">
                <a16:creationId xmlns:a16="http://schemas.microsoft.com/office/drawing/2014/main" id="{619B6D3A-FFF1-4E87-B3DC-C358AA183002}"/>
              </a:ext>
            </a:extLst>
          </p:cNvPr>
          <p:cNvSpPr/>
          <p:nvPr/>
        </p:nvSpPr>
        <p:spPr>
          <a:xfrm>
            <a:off x="5570892" y="3399003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7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/>
              <a:t>מהו משל?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/>
              <a:t>מהו נמשל?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/>
              <a:t>נקרא את משל האריה והעכבר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/>
              <a:t>נבין את מוסר ההשכל מהמשל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/>
          <a:stretch/>
        </p:blipFill>
        <p:spPr>
          <a:xfrm>
            <a:off x="1869478" y="254214"/>
            <a:ext cx="7843701" cy="6653870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48083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780314" y="208721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3" name="פרצוף מחייך 12">
            <a:extLst>
              <a:ext uri="{FF2B5EF4-FFF2-40B4-BE49-F238E27FC236}">
                <a16:creationId xmlns:a16="http://schemas.microsoft.com/office/drawing/2014/main" id="{9A42C139-205F-4AC0-90B2-638F47D6E0CD}"/>
              </a:ext>
            </a:extLst>
          </p:cNvPr>
          <p:cNvSpPr/>
          <p:nvPr/>
        </p:nvSpPr>
        <p:spPr>
          <a:xfrm>
            <a:off x="3314699" y="2626059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5" name="פרצוף מחייך 14">
            <a:extLst>
              <a:ext uri="{FF2B5EF4-FFF2-40B4-BE49-F238E27FC236}">
                <a16:creationId xmlns:a16="http://schemas.microsoft.com/office/drawing/2014/main" id="{619B6D3A-FFF1-4E87-B3DC-C358AA183002}"/>
              </a:ext>
            </a:extLst>
          </p:cNvPr>
          <p:cNvSpPr/>
          <p:nvPr/>
        </p:nvSpPr>
        <p:spPr>
          <a:xfrm>
            <a:off x="5570892" y="3399003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7" name="פרצוף מחייך 16">
            <a:extLst>
              <a:ext uri="{FF2B5EF4-FFF2-40B4-BE49-F238E27FC236}">
                <a16:creationId xmlns:a16="http://schemas.microsoft.com/office/drawing/2014/main" id="{F169110B-A66C-4FA0-A90A-63FA7CB41A11}"/>
              </a:ext>
            </a:extLst>
          </p:cNvPr>
          <p:cNvSpPr/>
          <p:nvPr/>
        </p:nvSpPr>
        <p:spPr>
          <a:xfrm>
            <a:off x="3351509" y="4195591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8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/>
          <a:stretch/>
        </p:blipFill>
        <p:spPr>
          <a:xfrm>
            <a:off x="1869478" y="254214"/>
            <a:ext cx="7843701" cy="6653870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48083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780314" y="208721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3" name="פרצוף מחייך 12">
            <a:extLst>
              <a:ext uri="{FF2B5EF4-FFF2-40B4-BE49-F238E27FC236}">
                <a16:creationId xmlns:a16="http://schemas.microsoft.com/office/drawing/2014/main" id="{9A42C139-205F-4AC0-90B2-638F47D6E0CD}"/>
              </a:ext>
            </a:extLst>
          </p:cNvPr>
          <p:cNvSpPr/>
          <p:nvPr/>
        </p:nvSpPr>
        <p:spPr>
          <a:xfrm>
            <a:off x="3314699" y="2626059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5" name="פרצוף מחייך 14">
            <a:extLst>
              <a:ext uri="{FF2B5EF4-FFF2-40B4-BE49-F238E27FC236}">
                <a16:creationId xmlns:a16="http://schemas.microsoft.com/office/drawing/2014/main" id="{619B6D3A-FFF1-4E87-B3DC-C358AA183002}"/>
              </a:ext>
            </a:extLst>
          </p:cNvPr>
          <p:cNvSpPr/>
          <p:nvPr/>
        </p:nvSpPr>
        <p:spPr>
          <a:xfrm>
            <a:off x="5570892" y="3399003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7" name="פרצוף מחייך 16">
            <a:extLst>
              <a:ext uri="{FF2B5EF4-FFF2-40B4-BE49-F238E27FC236}">
                <a16:creationId xmlns:a16="http://schemas.microsoft.com/office/drawing/2014/main" id="{F169110B-A66C-4FA0-A90A-63FA7CB41A11}"/>
              </a:ext>
            </a:extLst>
          </p:cNvPr>
          <p:cNvSpPr/>
          <p:nvPr/>
        </p:nvSpPr>
        <p:spPr>
          <a:xfrm>
            <a:off x="3351509" y="4195591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24" name="פרצוף מחייך 23">
            <a:extLst>
              <a:ext uri="{FF2B5EF4-FFF2-40B4-BE49-F238E27FC236}">
                <a16:creationId xmlns:a16="http://schemas.microsoft.com/office/drawing/2014/main" id="{6B6EE17C-576F-40F7-AF8A-D9466FBEF4E9}"/>
              </a:ext>
            </a:extLst>
          </p:cNvPr>
          <p:cNvSpPr/>
          <p:nvPr/>
        </p:nvSpPr>
        <p:spPr>
          <a:xfrm>
            <a:off x="5780314" y="4989918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46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2A187BC-BB9B-4CCA-9073-C294D4598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01" b="4988"/>
          <a:stretch/>
        </p:blipFill>
        <p:spPr>
          <a:xfrm>
            <a:off x="1869478" y="254214"/>
            <a:ext cx="7843701" cy="6214319"/>
          </a:xfrm>
          <a:prstGeom prst="rect">
            <a:avLst/>
          </a:prstGeom>
          <a:ln>
            <a:noFill/>
          </a:ln>
        </p:spPr>
      </p:pic>
      <p:sp>
        <p:nvSpPr>
          <p:cNvPr id="2" name="פרצוף מחייך 1">
            <a:extLst>
              <a:ext uri="{FF2B5EF4-FFF2-40B4-BE49-F238E27FC236}">
                <a16:creationId xmlns:a16="http://schemas.microsoft.com/office/drawing/2014/main" id="{8EFE7B8C-9570-4B43-95D0-A401AA3DBFF4}"/>
              </a:ext>
            </a:extLst>
          </p:cNvPr>
          <p:cNvSpPr/>
          <p:nvPr/>
        </p:nvSpPr>
        <p:spPr>
          <a:xfrm>
            <a:off x="5780314" y="148083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1" name="פרצוף מחייך 10">
            <a:extLst>
              <a:ext uri="{FF2B5EF4-FFF2-40B4-BE49-F238E27FC236}">
                <a16:creationId xmlns:a16="http://schemas.microsoft.com/office/drawing/2014/main" id="{A6089ABF-FCE8-43D9-B9D7-02CD5D262867}"/>
              </a:ext>
            </a:extLst>
          </p:cNvPr>
          <p:cNvSpPr/>
          <p:nvPr/>
        </p:nvSpPr>
        <p:spPr>
          <a:xfrm>
            <a:off x="5780314" y="2087217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3" name="פרצוף מחייך 12">
            <a:extLst>
              <a:ext uri="{FF2B5EF4-FFF2-40B4-BE49-F238E27FC236}">
                <a16:creationId xmlns:a16="http://schemas.microsoft.com/office/drawing/2014/main" id="{9A42C139-205F-4AC0-90B2-638F47D6E0CD}"/>
              </a:ext>
            </a:extLst>
          </p:cNvPr>
          <p:cNvSpPr/>
          <p:nvPr/>
        </p:nvSpPr>
        <p:spPr>
          <a:xfrm>
            <a:off x="3314699" y="2626059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5" name="פרצוף מחייך 14">
            <a:extLst>
              <a:ext uri="{FF2B5EF4-FFF2-40B4-BE49-F238E27FC236}">
                <a16:creationId xmlns:a16="http://schemas.microsoft.com/office/drawing/2014/main" id="{619B6D3A-FFF1-4E87-B3DC-C358AA183002}"/>
              </a:ext>
            </a:extLst>
          </p:cNvPr>
          <p:cNvSpPr/>
          <p:nvPr/>
        </p:nvSpPr>
        <p:spPr>
          <a:xfrm>
            <a:off x="5570892" y="3399003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7" name="פרצוף מחייך 16">
            <a:extLst>
              <a:ext uri="{FF2B5EF4-FFF2-40B4-BE49-F238E27FC236}">
                <a16:creationId xmlns:a16="http://schemas.microsoft.com/office/drawing/2014/main" id="{F169110B-A66C-4FA0-A90A-63FA7CB41A11}"/>
              </a:ext>
            </a:extLst>
          </p:cNvPr>
          <p:cNvSpPr/>
          <p:nvPr/>
        </p:nvSpPr>
        <p:spPr>
          <a:xfrm>
            <a:off x="3351509" y="4195591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21" name="פרצוף מחייך 20">
            <a:extLst>
              <a:ext uri="{FF2B5EF4-FFF2-40B4-BE49-F238E27FC236}">
                <a16:creationId xmlns:a16="http://schemas.microsoft.com/office/drawing/2014/main" id="{F978D1E5-ABDA-4CE9-9BD5-8F6C8999ED8E}"/>
              </a:ext>
            </a:extLst>
          </p:cNvPr>
          <p:cNvSpPr/>
          <p:nvPr/>
        </p:nvSpPr>
        <p:spPr>
          <a:xfrm>
            <a:off x="3319712" y="4195591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24" name="פרצוף מחייך 23">
            <a:extLst>
              <a:ext uri="{FF2B5EF4-FFF2-40B4-BE49-F238E27FC236}">
                <a16:creationId xmlns:a16="http://schemas.microsoft.com/office/drawing/2014/main" id="{6B6EE17C-576F-40F7-AF8A-D9466FBEF4E9}"/>
              </a:ext>
            </a:extLst>
          </p:cNvPr>
          <p:cNvSpPr/>
          <p:nvPr/>
        </p:nvSpPr>
        <p:spPr>
          <a:xfrm>
            <a:off x="5570892" y="4920515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19" name="פרצוף מחייך 18">
            <a:extLst>
              <a:ext uri="{FF2B5EF4-FFF2-40B4-BE49-F238E27FC236}">
                <a16:creationId xmlns:a16="http://schemas.microsoft.com/office/drawing/2014/main" id="{96D4661D-75E5-41E7-B820-37DEE7BCDF2B}"/>
              </a:ext>
            </a:extLst>
          </p:cNvPr>
          <p:cNvSpPr/>
          <p:nvPr/>
        </p:nvSpPr>
        <p:spPr>
          <a:xfrm>
            <a:off x="5780314" y="5751209"/>
            <a:ext cx="440872" cy="364292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81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631A31D-5B96-49D6-BFD3-AEF603E2D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518" y="1402297"/>
            <a:ext cx="9572625" cy="3844925"/>
          </a:xfrm>
        </p:spPr>
        <p:txBody>
          <a:bodyPr>
            <a:normAutofit/>
          </a:bodyPr>
          <a:lstStyle/>
          <a:p>
            <a:pPr lvl="0" algn="just"/>
            <a:endParaRPr lang="en-US" sz="1100" dirty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e-IL" sz="3200" dirty="0"/>
              <a:t>אפשר לחלק את המשל "האריה והעכבר" לשני חלקים.</a:t>
            </a:r>
          </a:p>
          <a:p>
            <a:r>
              <a:rPr lang="he-IL" sz="3200" dirty="0"/>
              <a:t>מצבם של האריה והעכבר בחלק א' הפוך מזה שבחלק ב'.</a:t>
            </a:r>
          </a:p>
          <a:p>
            <a:r>
              <a:rPr lang="he-IL" sz="3200" dirty="0"/>
              <a:t>השלימו את הטבלה. מי החזק ומי החלש בשני חלקי המשל?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B43E844-6DBB-40D4-9CBA-A740CA4B8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11" b="7874"/>
          <a:stretch/>
        </p:blipFill>
        <p:spPr>
          <a:xfrm>
            <a:off x="1344892" y="3549171"/>
            <a:ext cx="9572625" cy="257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535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631A31D-5B96-49D6-BFD3-AEF603E2D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just"/>
            <a:endParaRPr lang="en-US" sz="1100" dirty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e-IL" sz="2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B43E844-6DBB-40D4-9CBA-A740CA4B8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11" b="8406"/>
          <a:stretch/>
        </p:blipFill>
        <p:spPr>
          <a:xfrm>
            <a:off x="536729" y="2310443"/>
            <a:ext cx="11118542" cy="296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14F43547-57D6-497B-BA04-0F59636271A7}"/>
              </a:ext>
            </a:extLst>
          </p:cNvPr>
          <p:cNvSpPr/>
          <p:nvPr/>
        </p:nvSpPr>
        <p:spPr>
          <a:xfrm>
            <a:off x="4621924" y="3520219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האריה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AC7121A-AC2C-444B-AF84-A97BFD6BBCE7}"/>
              </a:ext>
            </a:extLst>
          </p:cNvPr>
          <p:cNvSpPr/>
          <p:nvPr/>
        </p:nvSpPr>
        <p:spPr>
          <a:xfrm>
            <a:off x="947737" y="3503890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העכבר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31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4631A31D-5B96-49D6-BFD3-AEF603E2D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just"/>
            <a:endParaRPr lang="en-US" sz="1100" dirty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e-IL" sz="2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B43E844-6DBB-40D4-9CBA-A740CA4B8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11" b="8406"/>
          <a:stretch/>
        </p:blipFill>
        <p:spPr>
          <a:xfrm>
            <a:off x="536729" y="2261456"/>
            <a:ext cx="11118542" cy="296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14F43547-57D6-497B-BA04-0F59636271A7}"/>
              </a:ext>
            </a:extLst>
          </p:cNvPr>
          <p:cNvSpPr/>
          <p:nvPr/>
        </p:nvSpPr>
        <p:spPr>
          <a:xfrm>
            <a:off x="4621924" y="3487561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האריה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AC7121A-AC2C-444B-AF84-A97BFD6BBCE7}"/>
              </a:ext>
            </a:extLst>
          </p:cNvPr>
          <p:cNvSpPr/>
          <p:nvPr/>
        </p:nvSpPr>
        <p:spPr>
          <a:xfrm>
            <a:off x="947737" y="3487561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העכבר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A983A47-D795-4006-90A2-224AA6A0903A}"/>
              </a:ext>
            </a:extLst>
          </p:cNvPr>
          <p:cNvSpPr/>
          <p:nvPr/>
        </p:nvSpPr>
        <p:spPr>
          <a:xfrm>
            <a:off x="947737" y="4337087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האריה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37698AE-25AB-4AD3-B070-B42234F95EC2}"/>
              </a:ext>
            </a:extLst>
          </p:cNvPr>
          <p:cNvSpPr/>
          <p:nvPr/>
        </p:nvSpPr>
        <p:spPr>
          <a:xfrm>
            <a:off x="4621924" y="4337087"/>
            <a:ext cx="2948152" cy="536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cs typeface="Calibri" panose="020F0502020204030204" pitchFamily="34" charset="0"/>
              </a:rPr>
              <a:t>העכבר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78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D3883EB-1ECA-4E78-9719-FBA73FC5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259" y="890527"/>
            <a:ext cx="9024518" cy="106861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תכונות האריה ותכונות העכבר במשל</a:t>
            </a:r>
            <a:b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</a:br>
            <a:endParaRPr lang="he-IL" sz="3600" b="1" dirty="0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C426C91-D101-4435-98F8-DD606552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8370" y="1825625"/>
            <a:ext cx="2721429" cy="786946"/>
          </a:xfrm>
        </p:spPr>
        <p:txBody>
          <a:bodyPr>
            <a:normAutofit fontScale="77500" lnSpcReduction="20000"/>
          </a:bodyPr>
          <a:lstStyle/>
          <a:p>
            <a:endParaRPr lang="he-IL" sz="3200" dirty="0"/>
          </a:p>
          <a:p>
            <a:r>
              <a:rPr lang="he-IL" sz="3200" dirty="0"/>
              <a:t>     העכבר</a:t>
            </a:r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7320F967-A276-4FFD-A888-ABADFA3F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05156" y="1825625"/>
            <a:ext cx="2748643" cy="786946"/>
          </a:xfrm>
        </p:spPr>
        <p:txBody>
          <a:bodyPr>
            <a:normAutofit fontScale="77500" lnSpcReduction="20000"/>
          </a:bodyPr>
          <a:lstStyle/>
          <a:p>
            <a:endParaRPr lang="he-IL" sz="3200" dirty="0"/>
          </a:p>
          <a:p>
            <a:r>
              <a:rPr lang="he-IL" sz="3200" dirty="0"/>
              <a:t>          האריה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4777" y="3013362"/>
            <a:ext cx="48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38068" r="41440"/>
          <a:stretch/>
        </p:blipFill>
        <p:spPr>
          <a:xfrm>
            <a:off x="2190259" y="3013362"/>
            <a:ext cx="3829541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93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D3883EB-1ECA-4E78-9719-FBA73FC5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39" y="876980"/>
            <a:ext cx="10515600" cy="1020055"/>
          </a:xfrm>
          <a:noFill/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במה גדול כוח האריה בחלקו הראשון של המשל?</a:t>
            </a:r>
            <a: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/>
            </a:r>
            <a:br>
              <a:rPr lang="he-IL" sz="36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</a:br>
            <a:endParaRPr lang="he-IL" sz="3600" b="1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96565"/>
              </p:ext>
            </p:extLst>
          </p:nvPr>
        </p:nvGraphicFramePr>
        <p:xfrm>
          <a:off x="1910441" y="2077063"/>
          <a:ext cx="9049798" cy="30664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24899">
                  <a:extLst>
                    <a:ext uri="{9D8B030D-6E8A-4147-A177-3AD203B41FA5}">
                      <a16:colId xmlns:a16="http://schemas.microsoft.com/office/drawing/2014/main" val="2907979369"/>
                    </a:ext>
                  </a:extLst>
                </a:gridCol>
                <a:gridCol w="4524899">
                  <a:extLst>
                    <a:ext uri="{9D8B030D-6E8A-4147-A177-3AD203B41FA5}">
                      <a16:colId xmlns:a16="http://schemas.microsoft.com/office/drawing/2014/main" val="1437034418"/>
                    </a:ext>
                  </a:extLst>
                </a:gridCol>
              </a:tblGrid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האריה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העכבר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3791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גדול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94081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חזק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15634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מאיים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73075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96782" y="2137465"/>
            <a:ext cx="1463457" cy="67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8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D3883EB-1ECA-4E78-9719-FBA73FC5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1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במה גדול כוח העכבר בחלקו השני של המשל?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</a:br>
            <a:endParaRPr lang="he-I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25868"/>
              </p:ext>
            </p:extLst>
          </p:nvPr>
        </p:nvGraphicFramePr>
        <p:xfrm>
          <a:off x="1796143" y="2164217"/>
          <a:ext cx="9049798" cy="30664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24899">
                  <a:extLst>
                    <a:ext uri="{9D8B030D-6E8A-4147-A177-3AD203B41FA5}">
                      <a16:colId xmlns:a16="http://schemas.microsoft.com/office/drawing/2014/main" val="2907979369"/>
                    </a:ext>
                  </a:extLst>
                </a:gridCol>
                <a:gridCol w="4524899">
                  <a:extLst>
                    <a:ext uri="{9D8B030D-6E8A-4147-A177-3AD203B41FA5}">
                      <a16:colId xmlns:a16="http://schemas.microsoft.com/office/drawing/2014/main" val="1437034418"/>
                    </a:ext>
                  </a:extLst>
                </a:gridCol>
              </a:tblGrid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האריה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העכבר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3791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גדול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קטן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94081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חזק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בעל שיניים חדות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15634"/>
                  </a:ext>
                </a:extLst>
              </a:tr>
              <a:tr h="766609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>
                          <a:cs typeface="Calibri" panose="020F0502020204030204" pitchFamily="34" charset="0"/>
                        </a:rPr>
                        <a:t>מאיים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זריז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73075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t="38068" r="41440"/>
          <a:stretch/>
        </p:blipFill>
        <p:spPr>
          <a:xfrm flipV="1">
            <a:off x="1834643" y="2182406"/>
            <a:ext cx="1466821" cy="68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926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A4218B0-E49D-4CBB-AA7D-2D8E3EF94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8" y="1684973"/>
            <a:ext cx="9572625" cy="442626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מהי תכונת אופי?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202122"/>
                </a:solidFill>
              </a:rPr>
              <a:t>תיאור של אדם המלמד על טיבו או על אופיו.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202122"/>
                </a:solidFill>
              </a:rPr>
              <a:t>לדוגמה: אמיץ, פחדן, חברותי, קמצן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202122"/>
                </a:solidFill>
              </a:rPr>
              <a:t>כתבו שלוש תכונות אופי חיוביות 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202122"/>
                </a:solidFill>
              </a:rPr>
              <a:t>ושלוש תכונות אופי שליליות.</a:t>
            </a:r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18662D5A-26C9-4EB2-8138-CFD93753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הקניית ידע- תכונות אופי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3347259"/>
            <a:ext cx="2595071" cy="2763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18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 לשיעור?</a:t>
            </a:r>
            <a:endParaRPr lang="x-none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74" y="2710851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532" y="3225956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F35CA3-919E-4041-9C2A-080845C5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59621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spcBef>
                <a:spcPct val="0"/>
              </a:spcBef>
              <a:spcAft>
                <a:spcPts val="800"/>
              </a:spcAft>
            </a:pPr>
            <a:r>
              <a:rPr lang="en-US" sz="3200" dirty="0" err="1">
                <a:latin typeface="+mn-lt"/>
                <a:ea typeface="+mj-ea"/>
                <a:cs typeface="+mj-cs"/>
              </a:rPr>
              <a:t>לפניכם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תרמילון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ובו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תכונות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שונות</a:t>
            </a:r>
            <a:r>
              <a:rPr lang="en-US" sz="3200" dirty="0">
                <a:latin typeface="+mn-lt"/>
                <a:ea typeface="+mj-ea"/>
                <a:cs typeface="+mj-cs"/>
              </a:rPr>
              <a:t/>
            </a:r>
            <a:br>
              <a:rPr lang="en-US" sz="3200" dirty="0">
                <a:latin typeface="+mn-lt"/>
                <a:ea typeface="+mj-ea"/>
                <a:cs typeface="+mj-cs"/>
              </a:rPr>
            </a:br>
            <a:r>
              <a:rPr lang="en-US" sz="3200" dirty="0" err="1">
                <a:latin typeface="+mn-lt"/>
                <a:ea typeface="+mj-ea"/>
                <a:cs typeface="+mj-cs"/>
              </a:rPr>
              <a:t>שב</a:t>
            </a:r>
            <a:r>
              <a:rPr lang="he-IL" sz="3200" dirty="0"/>
              <a:t>צו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את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התכונה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המתאימה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במקום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הנכון</a:t>
            </a:r>
            <a:r>
              <a:rPr lang="he-IL" sz="3200" dirty="0">
                <a:latin typeface="+mn-lt"/>
                <a:ea typeface="+mj-ea"/>
                <a:cs typeface="+mj-cs"/>
              </a:rPr>
              <a:t>:</a:t>
            </a:r>
            <a:r>
              <a:rPr lang="en-US" sz="3200" dirty="0">
                <a:latin typeface="+mn-lt"/>
                <a:ea typeface="+mj-ea"/>
                <a:cs typeface="+mj-cs"/>
              </a:rPr>
              <a:t/>
            </a:r>
            <a:br>
              <a:rPr lang="en-US" sz="3200" dirty="0">
                <a:latin typeface="+mn-lt"/>
                <a:ea typeface="+mj-ea"/>
                <a:cs typeface="+mj-cs"/>
              </a:rPr>
            </a:br>
            <a:endParaRPr lang="en-US" sz="320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4192BEA0-83BE-4144-94E3-B4403893F3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2732365"/>
              </p:ext>
            </p:extLst>
          </p:nvPr>
        </p:nvGraphicFramePr>
        <p:xfrm>
          <a:off x="1528763" y="1866900"/>
          <a:ext cx="1736725" cy="4268784"/>
        </p:xfrm>
        <a:graphic>
          <a:graphicData uri="http://schemas.openxmlformats.org/drawingml/2006/table">
            <a:tbl>
              <a:tblPr rtl="1" firstRow="1" firstCol="1">
                <a:tableStyleId>{21E4AEA4-8DFA-4A89-87EB-49C32662AFE0}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494311154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cs typeface="Calibri" panose="020F0502020204030204" pitchFamily="34" charset="0"/>
                        </a:rPr>
                        <a:t>רגזן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371215933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cs typeface="Calibri" panose="020F0502020204030204" pitchFamily="34" charset="0"/>
                        </a:rPr>
                        <a:t>אמיץ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11885986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cs typeface="Calibri" panose="020F0502020204030204" pitchFamily="34" charset="0"/>
                        </a:rPr>
                        <a:t>נאמן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77417240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cs typeface="Calibri" panose="020F0502020204030204" pitchFamily="34" charset="0"/>
                        </a:rPr>
                        <a:t>סלחן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501233511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זריז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502119505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cs typeface="Calibri" panose="020F0502020204030204" pitchFamily="34" charset="0"/>
                        </a:rPr>
                        <a:t>פחדן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285313782"/>
                  </a:ext>
                </a:extLst>
              </a:tr>
            </a:tbl>
          </a:graphicData>
        </a:graphic>
      </p:graphicFrame>
      <p:graphicFrame>
        <p:nvGraphicFramePr>
          <p:cNvPr id="10" name="מציין מיקום תוכן 9">
            <a:extLst>
              <a:ext uri="{FF2B5EF4-FFF2-40B4-BE49-F238E27FC236}">
                <a16:creationId xmlns:a16="http://schemas.microsoft.com/office/drawing/2014/main" id="{9AC608C1-FDDE-4E0F-9FB3-0F7CCA6913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1360963"/>
              </p:ext>
            </p:extLst>
          </p:nvPr>
        </p:nvGraphicFramePr>
        <p:xfrm>
          <a:off x="3657600" y="1866901"/>
          <a:ext cx="6996113" cy="4268785"/>
        </p:xfrm>
        <a:graphic>
          <a:graphicData uri="http://schemas.openxmlformats.org/drawingml/2006/table">
            <a:tbl>
              <a:tblPr rtl="1" firstRow="1" firstCol="1">
                <a:tableStyleId>{8799B23B-EC83-4686-B30A-512413B5E67A}</a:tableStyleId>
              </a:tblPr>
              <a:tblGrid>
                <a:gridCol w="3497454">
                  <a:extLst>
                    <a:ext uri="{9D8B030D-6E8A-4147-A177-3AD203B41FA5}">
                      <a16:colId xmlns:a16="http://schemas.microsoft.com/office/drawing/2014/main" val="4154497563"/>
                    </a:ext>
                  </a:extLst>
                </a:gridCol>
                <a:gridCol w="3498659">
                  <a:extLst>
                    <a:ext uri="{9D8B030D-6E8A-4147-A177-3AD203B41FA5}">
                      <a16:colId xmlns:a16="http://schemas.microsoft.com/office/drawing/2014/main" val="3219598560"/>
                    </a:ext>
                  </a:extLst>
                </a:gridCol>
              </a:tblGrid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האריה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cs typeface="Calibri" panose="020F0502020204030204" pitchFamily="34" charset="0"/>
                        </a:rPr>
                        <a:t>העכבר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525542082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לדוגמה: רגזן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3189686705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610981276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765115307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9889048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977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F35CA3-919E-4041-9C2A-080845C5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541337"/>
            <a:ext cx="10515600" cy="11960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spcBef>
                <a:spcPct val="0"/>
              </a:spcBef>
              <a:spcAft>
                <a:spcPts val="800"/>
              </a:spcAft>
            </a:pPr>
            <a:r>
              <a:rPr lang="en-US" sz="3200" dirty="0" err="1"/>
              <a:t>לפניכם</a:t>
            </a:r>
            <a:r>
              <a:rPr lang="en-US" sz="3200" dirty="0"/>
              <a:t> </a:t>
            </a:r>
            <a:r>
              <a:rPr lang="en-US" sz="3200" dirty="0" err="1"/>
              <a:t>תרמילון</a:t>
            </a:r>
            <a:r>
              <a:rPr lang="en-US" sz="3200" dirty="0"/>
              <a:t> </a:t>
            </a:r>
            <a:r>
              <a:rPr lang="en-US" sz="3200" dirty="0" err="1"/>
              <a:t>ובו</a:t>
            </a:r>
            <a:r>
              <a:rPr lang="en-US" sz="3200" dirty="0"/>
              <a:t> </a:t>
            </a:r>
            <a:r>
              <a:rPr lang="en-US" sz="3200" dirty="0" err="1"/>
              <a:t>תכונות</a:t>
            </a:r>
            <a:r>
              <a:rPr lang="en-US" sz="3200" dirty="0"/>
              <a:t> </a:t>
            </a:r>
            <a:r>
              <a:rPr lang="en-US" sz="3200" dirty="0" err="1"/>
              <a:t>שונות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שב</a:t>
            </a:r>
            <a:r>
              <a:rPr lang="he-IL" sz="3200" dirty="0"/>
              <a:t>צו</a:t>
            </a:r>
            <a:r>
              <a:rPr lang="en-US" sz="3200" dirty="0"/>
              <a:t> </a:t>
            </a:r>
            <a:r>
              <a:rPr lang="en-US" sz="3200" dirty="0" err="1"/>
              <a:t>את</a:t>
            </a:r>
            <a:r>
              <a:rPr lang="en-US" sz="3200" dirty="0"/>
              <a:t> </a:t>
            </a:r>
            <a:r>
              <a:rPr lang="en-US" sz="3200" dirty="0" err="1"/>
              <a:t>התכונה</a:t>
            </a:r>
            <a:r>
              <a:rPr lang="en-US" sz="3200" dirty="0"/>
              <a:t> </a:t>
            </a:r>
            <a:r>
              <a:rPr lang="en-US" sz="3200" dirty="0" err="1"/>
              <a:t>המתאימה</a:t>
            </a:r>
            <a:r>
              <a:rPr lang="en-US" sz="3200" dirty="0"/>
              <a:t> </a:t>
            </a:r>
            <a:r>
              <a:rPr lang="en-US" sz="3200" dirty="0" err="1"/>
              <a:t>במקום</a:t>
            </a:r>
            <a:r>
              <a:rPr lang="en-US" sz="3200" dirty="0"/>
              <a:t> </a:t>
            </a:r>
            <a:r>
              <a:rPr lang="en-US" sz="3200" dirty="0" err="1"/>
              <a:t>הנכון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מציין מיקום תוכן 9">
            <a:extLst>
              <a:ext uri="{FF2B5EF4-FFF2-40B4-BE49-F238E27FC236}">
                <a16:creationId xmlns:a16="http://schemas.microsoft.com/office/drawing/2014/main" id="{9AC608C1-FDDE-4E0F-9FB3-0F7CCA6913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5394110"/>
              </p:ext>
            </p:extLst>
          </p:nvPr>
        </p:nvGraphicFramePr>
        <p:xfrm>
          <a:off x="3657600" y="1866901"/>
          <a:ext cx="6996113" cy="4268785"/>
        </p:xfrm>
        <a:graphic>
          <a:graphicData uri="http://schemas.openxmlformats.org/drawingml/2006/table">
            <a:tbl>
              <a:tblPr rtl="1" firstRow="1" firstCol="1">
                <a:tableStyleId>{8799B23B-EC83-4686-B30A-512413B5E67A}</a:tableStyleId>
              </a:tblPr>
              <a:tblGrid>
                <a:gridCol w="3497454">
                  <a:extLst>
                    <a:ext uri="{9D8B030D-6E8A-4147-A177-3AD203B41FA5}">
                      <a16:colId xmlns:a16="http://schemas.microsoft.com/office/drawing/2014/main" val="4154497563"/>
                    </a:ext>
                  </a:extLst>
                </a:gridCol>
                <a:gridCol w="3498659">
                  <a:extLst>
                    <a:ext uri="{9D8B030D-6E8A-4147-A177-3AD203B41FA5}">
                      <a16:colId xmlns:a16="http://schemas.microsoft.com/office/drawing/2014/main" val="3219598560"/>
                    </a:ext>
                  </a:extLst>
                </a:gridCol>
              </a:tblGrid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האריה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cs typeface="Calibri" panose="020F0502020204030204" pitchFamily="34" charset="0"/>
                        </a:rPr>
                        <a:t>העכבר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525542082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לדוגמה: רגזן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3189686705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610981276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765115307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988904862"/>
                  </a:ext>
                </a:extLst>
              </a:tr>
            </a:tbl>
          </a:graphicData>
        </a:graphic>
      </p:graphicFrame>
      <p:graphicFrame>
        <p:nvGraphicFramePr>
          <p:cNvPr id="9" name="מציין מיקום תוכן 10">
            <a:extLst>
              <a:ext uri="{FF2B5EF4-FFF2-40B4-BE49-F238E27FC236}">
                <a16:creationId xmlns:a16="http://schemas.microsoft.com/office/drawing/2014/main" id="{4192BEA0-83BE-4144-94E3-B4403893F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12361"/>
              </p:ext>
            </p:extLst>
          </p:nvPr>
        </p:nvGraphicFramePr>
        <p:xfrm>
          <a:off x="1489984" y="1866901"/>
          <a:ext cx="1736725" cy="4345311"/>
        </p:xfrm>
        <a:graphic>
          <a:graphicData uri="http://schemas.openxmlformats.org/drawingml/2006/table">
            <a:tbl>
              <a:tblPr rtl="1" firstRow="1" firstCol="1">
                <a:tableStyleId>{21E4AEA4-8DFA-4A89-87EB-49C32662AFE0}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494311154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כועס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371215933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11885986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נאמן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77417240"/>
                  </a:ext>
                </a:extLst>
              </a:tr>
              <a:tr h="787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501233511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זריז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502119505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מפוחד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2853137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5100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4192BEA0-83BE-4144-94E3-B4403893F3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3827777"/>
              </p:ext>
            </p:extLst>
          </p:nvPr>
        </p:nvGraphicFramePr>
        <p:xfrm>
          <a:off x="1528763" y="1866900"/>
          <a:ext cx="1736725" cy="4268784"/>
        </p:xfrm>
        <a:graphic>
          <a:graphicData uri="http://schemas.openxmlformats.org/drawingml/2006/table">
            <a:tbl>
              <a:tblPr rtl="1" firstRow="1" firstCol="1">
                <a:tableStyleId>{21E4AEA4-8DFA-4A89-87EB-49C32662AFE0}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494311154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כועס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371215933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מתנצל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11885986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נאמן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77417240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501233511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זריז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502119505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מפוחד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285313782"/>
                  </a:ext>
                </a:extLst>
              </a:tr>
            </a:tbl>
          </a:graphicData>
        </a:graphic>
      </p:graphicFrame>
      <p:graphicFrame>
        <p:nvGraphicFramePr>
          <p:cNvPr id="6" name="מציין מיקום תוכן 9">
            <a:extLst>
              <a:ext uri="{FF2B5EF4-FFF2-40B4-BE49-F238E27FC236}">
                <a16:creationId xmlns:a16="http://schemas.microsoft.com/office/drawing/2014/main" id="{9AC608C1-FDDE-4E0F-9FB3-0F7CCA691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3191"/>
              </p:ext>
            </p:extLst>
          </p:nvPr>
        </p:nvGraphicFramePr>
        <p:xfrm>
          <a:off x="3657600" y="1866901"/>
          <a:ext cx="6996113" cy="4268785"/>
        </p:xfrm>
        <a:graphic>
          <a:graphicData uri="http://schemas.openxmlformats.org/drawingml/2006/table">
            <a:tbl>
              <a:tblPr rtl="1" firstRow="1" firstCol="1">
                <a:tableStyleId>{8799B23B-EC83-4686-B30A-512413B5E67A}</a:tableStyleId>
              </a:tblPr>
              <a:tblGrid>
                <a:gridCol w="3497454">
                  <a:extLst>
                    <a:ext uri="{9D8B030D-6E8A-4147-A177-3AD203B41FA5}">
                      <a16:colId xmlns:a16="http://schemas.microsoft.com/office/drawing/2014/main" val="4154497563"/>
                    </a:ext>
                  </a:extLst>
                </a:gridCol>
                <a:gridCol w="3498659">
                  <a:extLst>
                    <a:ext uri="{9D8B030D-6E8A-4147-A177-3AD203B41FA5}">
                      <a16:colId xmlns:a16="http://schemas.microsoft.com/office/drawing/2014/main" val="3219598560"/>
                    </a:ext>
                  </a:extLst>
                </a:gridCol>
              </a:tblGrid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האריה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cs typeface="Calibri" panose="020F0502020204030204" pitchFamily="34" charset="0"/>
                        </a:rPr>
                        <a:t>העכבר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525542082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לדוגמה: רגזן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3189686705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נאמן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610981276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765115307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988904862"/>
                  </a:ext>
                </a:extLst>
              </a:tr>
            </a:tbl>
          </a:graphicData>
        </a:graphic>
      </p:graphicFrame>
      <p:sp>
        <p:nvSpPr>
          <p:cNvPr id="7" name="כותרת 3">
            <a:extLst>
              <a:ext uri="{FF2B5EF4-FFF2-40B4-BE49-F238E27FC236}">
                <a16:creationId xmlns:a16="http://schemas.microsoft.com/office/drawing/2014/main" id="{4C659F55-A82A-4FC1-B60F-E13156C3F221}"/>
              </a:ext>
            </a:extLst>
          </p:cNvPr>
          <p:cNvSpPr txBox="1">
            <a:spLocks/>
          </p:cNvSpPr>
          <p:nvPr/>
        </p:nvSpPr>
        <p:spPr>
          <a:xfrm>
            <a:off x="674915" y="59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rtl="0">
              <a:spcAft>
                <a:spcPts val="800"/>
              </a:spcAft>
            </a:pPr>
            <a:r>
              <a:rPr lang="en-US" sz="3200">
                <a:latin typeface="+mn-lt"/>
                <a:cs typeface="+mj-cs"/>
              </a:rPr>
              <a:t>לפניכם תרמילון ובו תכונות שונות</a:t>
            </a:r>
            <a:br>
              <a:rPr lang="en-US" sz="3200">
                <a:latin typeface="+mn-lt"/>
                <a:cs typeface="+mj-cs"/>
              </a:rPr>
            </a:br>
            <a:r>
              <a:rPr lang="en-US" sz="3200">
                <a:latin typeface="+mn-lt"/>
                <a:cs typeface="+mj-cs"/>
              </a:rPr>
              <a:t>שב</a:t>
            </a:r>
            <a:r>
              <a:rPr lang="he-IL" sz="3200"/>
              <a:t>צו</a:t>
            </a:r>
            <a:r>
              <a:rPr lang="en-US" sz="3200">
                <a:latin typeface="+mn-lt"/>
                <a:cs typeface="+mj-cs"/>
              </a:rPr>
              <a:t> את התכונה המתאימה במקום הנכון</a:t>
            </a:r>
            <a:r>
              <a:rPr lang="he-IL" sz="3200">
                <a:latin typeface="+mn-lt"/>
                <a:cs typeface="+mj-cs"/>
              </a:rPr>
              <a:t>:</a:t>
            </a:r>
            <a:r>
              <a:rPr lang="en-US" sz="3200">
                <a:latin typeface="+mn-lt"/>
                <a:cs typeface="+mj-cs"/>
              </a:rPr>
              <a:t/>
            </a:r>
            <a:br>
              <a:rPr lang="en-US" sz="3200">
                <a:latin typeface="+mn-lt"/>
                <a:cs typeface="+mj-cs"/>
              </a:rPr>
            </a:br>
            <a:endParaRPr lang="en-US" sz="3200" dirty="0">
              <a:latin typeface="+mn-lt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053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10">
            <a:extLst>
              <a:ext uri="{FF2B5EF4-FFF2-40B4-BE49-F238E27FC236}">
                <a16:creationId xmlns:a16="http://schemas.microsoft.com/office/drawing/2014/main" id="{4192BEA0-83BE-4144-94E3-B4403893F3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3201643"/>
              </p:ext>
            </p:extLst>
          </p:nvPr>
        </p:nvGraphicFramePr>
        <p:xfrm>
          <a:off x="1528763" y="1866900"/>
          <a:ext cx="1736725" cy="4268784"/>
        </p:xfrm>
        <a:graphic>
          <a:graphicData uri="http://schemas.openxmlformats.org/drawingml/2006/table">
            <a:tbl>
              <a:tblPr rtl="1" firstRow="1" firstCol="1">
                <a:tableStyleId>{21E4AEA4-8DFA-4A89-87EB-49C32662AFE0}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494311154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רגזן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371215933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מתנצל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11885986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נאמן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77417240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501233511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זריז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502119505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מפוחד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285313782"/>
                  </a:ext>
                </a:extLst>
              </a:tr>
            </a:tbl>
          </a:graphicData>
        </a:graphic>
      </p:graphicFrame>
      <p:graphicFrame>
        <p:nvGraphicFramePr>
          <p:cNvPr id="8" name="מציין מיקום תוכן 9">
            <a:extLst>
              <a:ext uri="{FF2B5EF4-FFF2-40B4-BE49-F238E27FC236}">
                <a16:creationId xmlns:a16="http://schemas.microsoft.com/office/drawing/2014/main" id="{9AC608C1-FDDE-4E0F-9FB3-0F7CCA691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900325"/>
              </p:ext>
            </p:extLst>
          </p:nvPr>
        </p:nvGraphicFramePr>
        <p:xfrm>
          <a:off x="3657600" y="1866901"/>
          <a:ext cx="6996113" cy="4268785"/>
        </p:xfrm>
        <a:graphic>
          <a:graphicData uri="http://schemas.openxmlformats.org/drawingml/2006/table">
            <a:tbl>
              <a:tblPr rtl="1" firstRow="1" firstCol="1">
                <a:tableStyleId>{8799B23B-EC83-4686-B30A-512413B5E67A}</a:tableStyleId>
              </a:tblPr>
              <a:tblGrid>
                <a:gridCol w="3497454">
                  <a:extLst>
                    <a:ext uri="{9D8B030D-6E8A-4147-A177-3AD203B41FA5}">
                      <a16:colId xmlns:a16="http://schemas.microsoft.com/office/drawing/2014/main" val="4154497563"/>
                    </a:ext>
                  </a:extLst>
                </a:gridCol>
                <a:gridCol w="3498659">
                  <a:extLst>
                    <a:ext uri="{9D8B030D-6E8A-4147-A177-3AD203B41FA5}">
                      <a16:colId xmlns:a16="http://schemas.microsoft.com/office/drawing/2014/main" val="3219598560"/>
                    </a:ext>
                  </a:extLst>
                </a:gridCol>
              </a:tblGrid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האריה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cs typeface="Calibri" panose="020F0502020204030204" pitchFamily="34" charset="0"/>
                        </a:rPr>
                        <a:t>העכבר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525542082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לדוגמה: </a:t>
                      </a:r>
                      <a:r>
                        <a:rPr lang="he-IL" sz="3200" b="0" dirty="0">
                          <a:effectLst/>
                          <a:latin typeface="+mn-lt"/>
                        </a:rPr>
                        <a:t>רגזן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3189686705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נאמן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610981276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765115307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988904862"/>
                  </a:ext>
                </a:extLst>
              </a:tr>
            </a:tbl>
          </a:graphicData>
        </a:graphic>
      </p:graphicFrame>
      <p:sp>
        <p:nvSpPr>
          <p:cNvPr id="7" name="כותרת 3">
            <a:extLst>
              <a:ext uri="{FF2B5EF4-FFF2-40B4-BE49-F238E27FC236}">
                <a16:creationId xmlns:a16="http://schemas.microsoft.com/office/drawing/2014/main" id="{CDD10A3C-7374-48A8-82B4-A2238C080115}"/>
              </a:ext>
            </a:extLst>
          </p:cNvPr>
          <p:cNvSpPr txBox="1">
            <a:spLocks/>
          </p:cNvSpPr>
          <p:nvPr/>
        </p:nvSpPr>
        <p:spPr>
          <a:xfrm>
            <a:off x="674915" y="59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rtl="0">
              <a:spcAft>
                <a:spcPts val="800"/>
              </a:spcAft>
            </a:pPr>
            <a:r>
              <a:rPr lang="en-US" sz="3200">
                <a:latin typeface="+mn-lt"/>
                <a:cs typeface="+mj-cs"/>
              </a:rPr>
              <a:t>לפניכם תרמילון ובו תכונות שונות</a:t>
            </a:r>
            <a:br>
              <a:rPr lang="en-US" sz="3200">
                <a:latin typeface="+mn-lt"/>
                <a:cs typeface="+mj-cs"/>
              </a:rPr>
            </a:br>
            <a:r>
              <a:rPr lang="en-US" sz="3200">
                <a:latin typeface="+mn-lt"/>
                <a:cs typeface="+mj-cs"/>
              </a:rPr>
              <a:t>שב</a:t>
            </a:r>
            <a:r>
              <a:rPr lang="he-IL" sz="3200"/>
              <a:t>צו</a:t>
            </a:r>
            <a:r>
              <a:rPr lang="en-US" sz="3200">
                <a:latin typeface="+mn-lt"/>
                <a:cs typeface="+mj-cs"/>
              </a:rPr>
              <a:t> את התכונה המתאימה במקום הנכון</a:t>
            </a:r>
            <a:r>
              <a:rPr lang="he-IL" sz="3200">
                <a:latin typeface="+mn-lt"/>
                <a:cs typeface="+mj-cs"/>
              </a:rPr>
              <a:t>:</a:t>
            </a:r>
            <a:r>
              <a:rPr lang="en-US" sz="3200">
                <a:latin typeface="+mn-lt"/>
                <a:cs typeface="+mj-cs"/>
              </a:rPr>
              <a:t/>
            </a:r>
            <a:br>
              <a:rPr lang="en-US" sz="3200">
                <a:latin typeface="+mn-lt"/>
                <a:cs typeface="+mj-cs"/>
              </a:rPr>
            </a:br>
            <a:endParaRPr lang="en-US" sz="3200" dirty="0">
              <a:latin typeface="+mn-lt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687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4192BEA0-83BE-4144-94E3-B4403893F3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723964"/>
              </p:ext>
            </p:extLst>
          </p:nvPr>
        </p:nvGraphicFramePr>
        <p:xfrm>
          <a:off x="1528763" y="1866900"/>
          <a:ext cx="1736725" cy="4268784"/>
        </p:xfrm>
        <a:graphic>
          <a:graphicData uri="http://schemas.openxmlformats.org/drawingml/2006/table">
            <a:tbl>
              <a:tblPr rtl="1" firstRow="1" firstCol="1">
                <a:tableStyleId>{21E4AEA4-8DFA-4A89-87EB-49C32662AFE0}</a:tableStyleId>
              </a:tblPr>
              <a:tblGrid>
                <a:gridCol w="1736725">
                  <a:extLst>
                    <a:ext uri="{9D8B030D-6E8A-4147-A177-3AD203B41FA5}">
                      <a16:colId xmlns:a16="http://schemas.microsoft.com/office/drawing/2014/main" val="494311154"/>
                    </a:ext>
                  </a:extLst>
                </a:gridCol>
              </a:tblGrid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רגזן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371215933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11885986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נאמן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77417240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501233511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זריז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1502119505"/>
                  </a:ext>
                </a:extLst>
              </a:tr>
              <a:tr h="71146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פחדן</a:t>
                      </a:r>
                      <a:endParaRPr lang="en-US" sz="3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921" marR="62921" marT="0" marB="0"/>
                </a:tc>
                <a:extLst>
                  <a:ext uri="{0D108BD9-81ED-4DB2-BD59-A6C34878D82A}">
                    <a16:rowId xmlns:a16="http://schemas.microsoft.com/office/drawing/2014/main" val="4285313782"/>
                  </a:ext>
                </a:extLst>
              </a:tr>
            </a:tbl>
          </a:graphicData>
        </a:graphic>
      </p:graphicFrame>
      <p:graphicFrame>
        <p:nvGraphicFramePr>
          <p:cNvPr id="6" name="מציין מיקום תוכן 9">
            <a:extLst>
              <a:ext uri="{FF2B5EF4-FFF2-40B4-BE49-F238E27FC236}">
                <a16:creationId xmlns:a16="http://schemas.microsoft.com/office/drawing/2014/main" id="{9AC608C1-FDDE-4E0F-9FB3-0F7CCA691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493191"/>
              </p:ext>
            </p:extLst>
          </p:nvPr>
        </p:nvGraphicFramePr>
        <p:xfrm>
          <a:off x="3657600" y="1866901"/>
          <a:ext cx="6996113" cy="4268785"/>
        </p:xfrm>
        <a:graphic>
          <a:graphicData uri="http://schemas.openxmlformats.org/drawingml/2006/table">
            <a:tbl>
              <a:tblPr rtl="1" firstRow="1" firstCol="1">
                <a:tableStyleId>{8799B23B-EC83-4686-B30A-512413B5E67A}</a:tableStyleId>
              </a:tblPr>
              <a:tblGrid>
                <a:gridCol w="3497454">
                  <a:extLst>
                    <a:ext uri="{9D8B030D-6E8A-4147-A177-3AD203B41FA5}">
                      <a16:colId xmlns:a16="http://schemas.microsoft.com/office/drawing/2014/main" val="4154497563"/>
                    </a:ext>
                  </a:extLst>
                </a:gridCol>
                <a:gridCol w="3498659">
                  <a:extLst>
                    <a:ext uri="{9D8B030D-6E8A-4147-A177-3AD203B41FA5}">
                      <a16:colId xmlns:a16="http://schemas.microsoft.com/office/drawing/2014/main" val="3219598560"/>
                    </a:ext>
                  </a:extLst>
                </a:gridCol>
              </a:tblGrid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האריה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1" dirty="0">
                          <a:effectLst/>
                          <a:cs typeface="Calibri" panose="020F0502020204030204" pitchFamily="34" charset="0"/>
                        </a:rPr>
                        <a:t>העכבר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525542082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לדוגמה: </a:t>
                      </a:r>
                      <a:r>
                        <a:rPr lang="he-IL" sz="3200" b="0" dirty="0">
                          <a:effectLst/>
                          <a:latin typeface="+mn-lt"/>
                        </a:rPr>
                        <a:t>רגזן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600" b="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אמיץ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3189686705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e-IL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סלחן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נאמן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610981276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פחדן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765115307"/>
                  </a:ext>
                </a:extLst>
              </a:tr>
              <a:tr h="85375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72" marR="86972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3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זריז</a:t>
                      </a:r>
                      <a:endParaRPr lang="en-US" sz="32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972" marR="86972" marT="0" marB="0"/>
                </a:tc>
                <a:extLst>
                  <a:ext uri="{0D108BD9-81ED-4DB2-BD59-A6C34878D82A}">
                    <a16:rowId xmlns:a16="http://schemas.microsoft.com/office/drawing/2014/main" val="2988904862"/>
                  </a:ext>
                </a:extLst>
              </a:tr>
            </a:tbl>
          </a:graphicData>
        </a:graphic>
      </p:graphicFrame>
      <p:sp>
        <p:nvSpPr>
          <p:cNvPr id="7" name="כותרת 3">
            <a:extLst>
              <a:ext uri="{FF2B5EF4-FFF2-40B4-BE49-F238E27FC236}">
                <a16:creationId xmlns:a16="http://schemas.microsoft.com/office/drawing/2014/main" id="{820E4E1F-3B9E-4E30-B5D8-059F14E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59621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spcBef>
                <a:spcPct val="0"/>
              </a:spcBef>
              <a:spcAft>
                <a:spcPts val="800"/>
              </a:spcAft>
            </a:pPr>
            <a:r>
              <a:rPr lang="en-US" sz="3200" dirty="0" err="1">
                <a:latin typeface="+mn-lt"/>
                <a:ea typeface="+mj-ea"/>
                <a:cs typeface="+mj-cs"/>
              </a:rPr>
              <a:t>לפניכם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תרמילון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ובו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תכונות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שונות</a:t>
            </a:r>
            <a:r>
              <a:rPr lang="en-US" sz="3200" dirty="0">
                <a:latin typeface="+mn-lt"/>
                <a:ea typeface="+mj-ea"/>
                <a:cs typeface="+mj-cs"/>
              </a:rPr>
              <a:t/>
            </a:r>
            <a:br>
              <a:rPr lang="en-US" sz="3200" dirty="0">
                <a:latin typeface="+mn-lt"/>
                <a:ea typeface="+mj-ea"/>
                <a:cs typeface="+mj-cs"/>
              </a:rPr>
            </a:br>
            <a:r>
              <a:rPr lang="en-US" sz="3200" dirty="0" err="1">
                <a:latin typeface="+mn-lt"/>
                <a:ea typeface="+mj-ea"/>
                <a:cs typeface="+mj-cs"/>
              </a:rPr>
              <a:t>שב</a:t>
            </a:r>
            <a:r>
              <a:rPr lang="he-IL" sz="3200" dirty="0"/>
              <a:t>צו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את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התכונה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המתאימה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במקום</a:t>
            </a:r>
            <a:r>
              <a:rPr lang="en-US" sz="3200" dirty="0">
                <a:latin typeface="+mn-lt"/>
                <a:ea typeface="+mj-ea"/>
                <a:cs typeface="+mj-cs"/>
              </a:rPr>
              <a:t> </a:t>
            </a:r>
            <a:r>
              <a:rPr lang="en-US" sz="3200" dirty="0" err="1">
                <a:latin typeface="+mn-lt"/>
                <a:ea typeface="+mj-ea"/>
                <a:cs typeface="+mj-cs"/>
              </a:rPr>
              <a:t>הנכון</a:t>
            </a:r>
            <a:r>
              <a:rPr lang="he-IL" sz="3200" dirty="0">
                <a:latin typeface="+mn-lt"/>
                <a:ea typeface="+mj-ea"/>
                <a:cs typeface="+mj-cs"/>
              </a:rPr>
              <a:t>:</a:t>
            </a:r>
            <a:r>
              <a:rPr lang="en-US" sz="3200" dirty="0">
                <a:latin typeface="+mn-lt"/>
                <a:ea typeface="+mj-ea"/>
                <a:cs typeface="+mj-cs"/>
              </a:rPr>
              <a:t/>
            </a:r>
            <a:br>
              <a:rPr lang="en-US" sz="3200" dirty="0">
                <a:latin typeface="+mn-lt"/>
                <a:ea typeface="+mj-ea"/>
                <a:cs typeface="+mj-cs"/>
              </a:rPr>
            </a:br>
            <a:endParaRPr lang="en-US" sz="3200" dirty="0">
              <a:latin typeface="+mn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759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E1A55C95-D95D-4546-9B64-B7D57F4E7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157" y="1110343"/>
            <a:ext cx="10610209" cy="57476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sz="2800" dirty="0">
                <a:ea typeface="Calibri" panose="020F0502020204030204" pitchFamily="34" charset="0"/>
              </a:rPr>
              <a:t/>
            </a:r>
            <a:br>
              <a:rPr lang="he-IL" sz="2800" dirty="0">
                <a:ea typeface="Calibri" panose="020F0502020204030204" pitchFamily="34" charset="0"/>
              </a:rPr>
            </a:br>
            <a:r>
              <a:rPr lang="he-IL" sz="2800" dirty="0">
                <a:ea typeface="Calibri" panose="020F0502020204030204" pitchFamily="34" charset="0"/>
              </a:rPr>
              <a:t/>
            </a:r>
            <a:br>
              <a:rPr lang="he-IL" sz="2800" dirty="0">
                <a:ea typeface="Calibri" panose="020F0502020204030204" pitchFamily="34" charset="0"/>
              </a:rPr>
            </a:br>
            <a:r>
              <a:rPr lang="he-IL" sz="2800" dirty="0">
                <a:ea typeface="Calibri" panose="020F0502020204030204" pitchFamily="34" charset="0"/>
              </a:rPr>
              <a:t/>
            </a:r>
            <a:br>
              <a:rPr lang="he-IL" sz="2800" dirty="0">
                <a:ea typeface="Calibri" panose="020F0502020204030204" pitchFamily="34" charset="0"/>
              </a:rPr>
            </a:br>
            <a:r>
              <a:rPr lang="he-IL" sz="2800" dirty="0">
                <a:ea typeface="Calibri" panose="020F0502020204030204" pitchFamily="34" charset="0"/>
              </a:rPr>
              <a:t/>
            </a:r>
            <a:br>
              <a:rPr lang="he-IL" sz="2800" dirty="0">
                <a:ea typeface="Calibri" panose="020F0502020204030204" pitchFamily="34" charset="0"/>
              </a:rPr>
            </a:br>
            <a:r>
              <a:rPr lang="he-IL" sz="2800" dirty="0">
                <a:ea typeface="Calibri" panose="020F0502020204030204" pitchFamily="34" charset="0"/>
              </a:rPr>
              <a:t/>
            </a:r>
            <a:br>
              <a:rPr lang="he-IL" sz="28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לכל משל יש נמשל. </a:t>
            </a:r>
            <a:r>
              <a:rPr lang="en-US" sz="3600" dirty="0">
                <a:ea typeface="Calibri" panose="020F0502020204030204" pitchFamily="34" charset="0"/>
              </a:rPr>
              <a:t/>
            </a:r>
            <a:br>
              <a:rPr lang="en-US" sz="36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מהו הנמשל? </a:t>
            </a:r>
            <a:r>
              <a:rPr lang="en-US" sz="3600" dirty="0">
                <a:ea typeface="Calibri" panose="020F0502020204030204" pitchFamily="34" charset="0"/>
              </a:rPr>
              <a:t/>
            </a:r>
            <a:br>
              <a:rPr lang="en-US" sz="36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הנמשל הוא המֶסֶר שלומדים מהמשל, </a:t>
            </a:r>
            <a:br>
              <a:rPr lang="he-IL" sz="36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בואו ננסה יחד לגלות את הנמשל. </a:t>
            </a:r>
            <a:br>
              <a:rPr lang="he-IL" sz="36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לצורך כך נשחזר את המשל </a:t>
            </a:r>
            <a:br>
              <a:rPr lang="he-IL" sz="3600" dirty="0">
                <a:ea typeface="Calibri" panose="020F0502020204030204" pitchFamily="34" charset="0"/>
              </a:rPr>
            </a:br>
            <a:r>
              <a:rPr lang="he-IL" sz="3600" dirty="0">
                <a:ea typeface="Calibri" panose="020F0502020204030204" pitchFamily="34" charset="0"/>
              </a:rPr>
              <a:t>ונתאים את האירועים למציאות</a:t>
            </a:r>
            <a:r>
              <a:rPr lang="en-US" sz="3200" dirty="0">
                <a:ea typeface="Calibri" panose="020F0502020204030204" pitchFamily="34" charset="0"/>
              </a:rPr>
              <a:t/>
            </a:r>
            <a:br>
              <a:rPr lang="en-US" sz="3200" dirty="0">
                <a:ea typeface="Calibri" panose="020F0502020204030204" pitchFamily="34" charset="0"/>
              </a:rPr>
            </a:br>
            <a:r>
              <a:rPr lang="he-IL" sz="3200" dirty="0">
                <a:ea typeface="Calibri" panose="020F0502020204030204" pitchFamily="34" charset="0"/>
              </a:rPr>
              <a:t> </a:t>
            </a:r>
            <a:r>
              <a:rPr lang="en-US" sz="3200" dirty="0">
                <a:ea typeface="Calibri" panose="020F0502020204030204" pitchFamily="34" charset="0"/>
              </a:rPr>
              <a:t/>
            </a:r>
            <a:br>
              <a:rPr lang="en-US" sz="3200" dirty="0">
                <a:ea typeface="Calibri" panose="020F0502020204030204" pitchFamily="34" charset="0"/>
              </a:rPr>
            </a:br>
            <a:endParaRPr lang="he-IL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31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משנה 5">
            <a:extLst>
              <a:ext uri="{FF2B5EF4-FFF2-40B4-BE49-F238E27FC236}">
                <a16:creationId xmlns:a16="http://schemas.microsoft.com/office/drawing/2014/main" id="{BEEECDC3-CC3B-43C4-B6C5-B651C5178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1826211"/>
            <a:ext cx="4603513" cy="460506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he-IL" sz="3200" dirty="0">
                <a:solidFill>
                  <a:srgbClr val="00B050"/>
                </a:solidFill>
                <a:ea typeface="Calibri" panose="020F0502020204030204" pitchFamily="34" charset="0"/>
              </a:rPr>
              <a:t>האריה הגדול והחזק תפס את העכבר וזלזל בו כאשר אמר שכשיזדקק לעזרתו הוא יגיע להציל אותו</a:t>
            </a:r>
          </a:p>
        </p:txBody>
      </p:sp>
      <p:sp>
        <p:nvSpPr>
          <p:cNvPr id="4" name="כותרת משנה 5">
            <a:extLst>
              <a:ext uri="{FF2B5EF4-FFF2-40B4-BE49-F238E27FC236}">
                <a16:creationId xmlns:a16="http://schemas.microsoft.com/office/drawing/2014/main" id="{A8C5F203-9F5A-424C-AFC5-6BD2B1B522F3}"/>
              </a:ext>
            </a:extLst>
          </p:cNvPr>
          <p:cNvSpPr txBox="1">
            <a:spLocks/>
          </p:cNvSpPr>
          <p:nvPr/>
        </p:nvSpPr>
        <p:spPr>
          <a:xfrm>
            <a:off x="1362889" y="1839402"/>
            <a:ext cx="4380338" cy="351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00B050"/>
                </a:solidFill>
                <a:ea typeface="Calibri" panose="020F0502020204030204" pitchFamily="34" charset="0"/>
              </a:rPr>
              <a:t>יש אנשים שמזלזלים ביכולתם או בכישוריהם של אנשים אחרים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E1EDB0F8-2C7D-4CE1-A389-28EE4DA7E3BD}"/>
              </a:ext>
            </a:extLst>
          </p:cNvPr>
          <p:cNvSpPr/>
          <p:nvPr/>
        </p:nvSpPr>
        <p:spPr>
          <a:xfrm>
            <a:off x="7999709" y="870397"/>
            <a:ext cx="2464230" cy="7904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cs typeface="Calibri" panose="020F0502020204030204" pitchFamily="34" charset="0"/>
              </a:rPr>
              <a:t>המשל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391EE733-CA00-4F30-BD9A-5A62308DBE1C}"/>
              </a:ext>
            </a:extLst>
          </p:cNvPr>
          <p:cNvSpPr/>
          <p:nvPr/>
        </p:nvSpPr>
        <p:spPr>
          <a:xfrm>
            <a:off x="2326627" y="821410"/>
            <a:ext cx="2464230" cy="7904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cs typeface="Calibri" panose="020F0502020204030204" pitchFamily="34" charset="0"/>
              </a:rPr>
              <a:t>הנמשל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506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אליפסה 6">
            <a:extLst>
              <a:ext uri="{FF2B5EF4-FFF2-40B4-BE49-F238E27FC236}">
                <a16:creationId xmlns:a16="http://schemas.microsoft.com/office/drawing/2014/main" id="{E1EDB0F8-2C7D-4CE1-A389-28EE4DA7E3BD}"/>
              </a:ext>
            </a:extLst>
          </p:cNvPr>
          <p:cNvSpPr/>
          <p:nvPr/>
        </p:nvSpPr>
        <p:spPr>
          <a:xfrm>
            <a:off x="7999709" y="821410"/>
            <a:ext cx="2464230" cy="7904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cs typeface="Calibri" panose="020F0502020204030204" pitchFamily="34" charset="0"/>
              </a:rPr>
              <a:t>המשל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391EE733-CA00-4F30-BD9A-5A62308DBE1C}"/>
              </a:ext>
            </a:extLst>
          </p:cNvPr>
          <p:cNvSpPr/>
          <p:nvPr/>
        </p:nvSpPr>
        <p:spPr>
          <a:xfrm>
            <a:off x="2566260" y="821409"/>
            <a:ext cx="2464230" cy="7904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cs typeface="Calibri" panose="020F0502020204030204" pitchFamily="34" charset="0"/>
              </a:rPr>
              <a:t>הנמשל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F6D7ECC-A19F-4304-9007-0990C491F06D}"/>
              </a:ext>
            </a:extLst>
          </p:cNvPr>
          <p:cNvSpPr/>
          <p:nvPr/>
        </p:nvSpPr>
        <p:spPr>
          <a:xfrm>
            <a:off x="7200900" y="1770424"/>
            <a:ext cx="4107180" cy="45160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העכבר הִציל את האריה הלָכוּד ברשת בעזרת שיניו החדות</a:t>
            </a:r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A4B2ED1-F415-47EE-82BA-447C34B41A6D}"/>
              </a:ext>
            </a:extLst>
          </p:cNvPr>
          <p:cNvSpPr/>
          <p:nvPr/>
        </p:nvSpPr>
        <p:spPr>
          <a:xfrm>
            <a:off x="1248063" y="1770424"/>
            <a:ext cx="5100623" cy="458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>
              <a:lnSpc>
                <a:spcPct val="150000"/>
              </a:lnSpc>
              <a:spcBef>
                <a:spcPts val="800"/>
              </a:spcBef>
              <a:defRPr/>
            </a:pPr>
            <a:r>
              <a:rPr lang="he-IL" sz="32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ישנם אנשים שאולי הם חלשים בתכונות </a:t>
            </a:r>
            <a:r>
              <a:rPr lang="he-IL" sz="3200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מסויימות</a:t>
            </a:r>
            <a:r>
              <a:rPr lang="he-IL" sz="32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קטנים, או נמוכים, או חלשים בלימודים אך יש להם תכונות אחרות שיכולות להועיל.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82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5814EF6-F2BF-44A7-B538-B73FE904579B}"/>
              </a:ext>
            </a:extLst>
          </p:cNvPr>
          <p:cNvSpPr/>
          <p:nvPr/>
        </p:nvSpPr>
        <p:spPr>
          <a:xfrm>
            <a:off x="2015613" y="1117599"/>
            <a:ext cx="912652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he-IL" sz="4400" b="1" dirty="0">
                <a:solidFill>
                  <a:srgbClr val="424242"/>
                </a:solidFill>
                <a:cs typeface="Calibri" panose="020F0502020204030204" pitchFamily="34" charset="0"/>
              </a:rPr>
              <a:t>מה למדנו מהמשל?</a:t>
            </a:r>
          </a:p>
          <a:p>
            <a:pPr lvl="0" algn="r"/>
            <a:endParaRPr lang="he-IL" sz="4400" b="1" dirty="0">
              <a:solidFill>
                <a:srgbClr val="424242"/>
              </a:solidFill>
              <a:cs typeface="Calibri" panose="020F0502020204030204" pitchFamily="34" charset="0"/>
            </a:endParaRPr>
          </a:p>
          <a:p>
            <a:pPr lvl="0" algn="r"/>
            <a:endParaRPr lang="he-IL" sz="4800" b="1" dirty="0">
              <a:solidFill>
                <a:srgbClr val="424242"/>
              </a:solidFill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endParaRPr lang="he-IL" sz="2000" dirty="0"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18" y="2988180"/>
            <a:ext cx="5681964" cy="3182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067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8F7ABF-7D5A-465B-99A1-D8F65689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424242"/>
                </a:solidFill>
                <a:latin typeface="+mn-lt"/>
                <a:ea typeface="+mn-ea"/>
              </a:rPr>
              <a:t>מה למדנו היום?</a:t>
            </a:r>
          </a:p>
        </p:txBody>
      </p:sp>
      <p:graphicFrame>
        <p:nvGraphicFramePr>
          <p:cNvPr id="25" name="מציין מיקום תוכן 3">
            <a:extLst>
              <a:ext uri="{FF2B5EF4-FFF2-40B4-BE49-F238E27FC236}">
                <a16:creationId xmlns:a16="http://schemas.microsoft.com/office/drawing/2014/main" id="{5E7EFEE2-FB47-41F9-A0E9-13E50DB38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8737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57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i="1" dirty="0"/>
              <a:t>מה הייתם עושים אם תלמיד שמתקשה מאוד בחשבון מבקש את עזרתכם ומבטיח לכם, </a:t>
            </a:r>
          </a:p>
          <a:p>
            <a:pPr>
              <a:lnSpc>
                <a:spcPct val="150000"/>
              </a:lnSpc>
            </a:pPr>
            <a:r>
              <a:rPr lang="he-IL" i="1" dirty="0"/>
              <a:t>שכשאתם תזדקקו לעזרה הוא יועיל לכם?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99563BC6-18B6-4527-A16B-A774D3EE60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285E3"/>
          </a:solidFill>
        </p:spPr>
        <p:txBody>
          <a:bodyPr/>
          <a:lstStyle/>
          <a:p>
            <a:r>
              <a:rPr lang="he-IL" dirty="0"/>
              <a:t>מתחילים בהנאה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995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2">
            <a:extLst>
              <a:ext uri="{FF2B5EF4-FFF2-40B4-BE49-F238E27FC236}">
                <a16:creationId xmlns:a16="http://schemas.microsoft.com/office/drawing/2014/main" id="{BAF7BFB5-50DE-4E0B-940C-4DD945D9BF26}"/>
              </a:ext>
            </a:extLst>
          </p:cNvPr>
          <p:cNvSpPr txBox="1">
            <a:spLocks/>
          </p:cNvSpPr>
          <p:nvPr/>
        </p:nvSpPr>
        <p:spPr>
          <a:xfrm>
            <a:off x="2893105" y="565156"/>
            <a:ext cx="8280000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משימת סיום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8315" y="1946564"/>
            <a:ext cx="996479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cs typeface="Calibri" panose="020F0502020204030204" pitchFamily="34" charset="0"/>
              </a:rPr>
              <a:t>כתבו במחברת סיפור בנושא:</a:t>
            </a:r>
          </a:p>
          <a:p>
            <a:pPr algn="ctr"/>
            <a:endParaRPr lang="he-IL" sz="4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ctr"/>
            <a:r>
              <a:rPr lang="he-IL" sz="4800" dirty="0">
                <a:solidFill>
                  <a:srgbClr val="FF0000"/>
                </a:solidFill>
                <a:cs typeface="Calibri" panose="020F0502020204030204" pitchFamily="34" charset="0"/>
              </a:rPr>
              <a:t>גם אני יכול לעזור</a:t>
            </a: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he-IL" sz="4800" dirty="0">
              <a:cs typeface="Calibri" panose="020F0502020204030204" pitchFamily="34" charset="0"/>
            </a:endParaRPr>
          </a:p>
        </p:txBody>
      </p:sp>
      <p:sp>
        <p:nvSpPr>
          <p:cNvPr id="3" name="AutoShape 2" descr="עפרון Groove בעל שקעים-דגם ג'מבו | קריאה וכתיבה | אביזרי ריפוי בעיסו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18" y="4049028"/>
            <a:ext cx="1283368" cy="1283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522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109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 הייתם עושים אם תלמיד שמתקשה מאוד בחשבון מבקש את עזרתכם ומבטיח לכם, שכשאתם תזדקקו לעזרה הוא יועיל לכם?</a:t>
            </a:r>
          </a:p>
        </p:txBody>
      </p:sp>
      <p:sp>
        <p:nvSpPr>
          <p:cNvPr id="4" name="בועת מחשבה: ענן 3">
            <a:extLst>
              <a:ext uri="{FF2B5EF4-FFF2-40B4-BE49-F238E27FC236}">
                <a16:creationId xmlns:a16="http://schemas.microsoft.com/office/drawing/2014/main" id="{45E0B4ED-B385-489F-BABE-FF7EBE998091}"/>
              </a:ext>
            </a:extLst>
          </p:cNvPr>
          <p:cNvSpPr/>
          <p:nvPr/>
        </p:nvSpPr>
        <p:spPr>
          <a:xfrm>
            <a:off x="8238047" y="3851275"/>
            <a:ext cx="3468414" cy="1592317"/>
          </a:xfrm>
          <a:prstGeom prst="cloudCallout">
            <a:avLst>
              <a:gd name="adj1" fmla="val -27863"/>
              <a:gd name="adj2" fmla="val 78771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Calibri" panose="020F0502020204030204" pitchFamily="34" charset="0"/>
              </a:rPr>
              <a:t>צוחקים?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55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 הייתם עושים אם תלמיד שמתקשה מאוד בחשבון מבקש את עזרתכם ומבטיח לכם, שכשאתם תזדקקו לעזרה הוא יועיל לכם?</a:t>
            </a:r>
          </a:p>
        </p:txBody>
      </p:sp>
      <p:sp>
        <p:nvSpPr>
          <p:cNvPr id="7" name="בועת מחשבה: ענן 4">
            <a:extLst>
              <a:ext uri="{FF2B5EF4-FFF2-40B4-BE49-F238E27FC236}">
                <a16:creationId xmlns:a16="http://schemas.microsoft.com/office/drawing/2014/main" id="{9D536321-1B74-48E3-A4F9-E2A7B3BD95B0}"/>
              </a:ext>
            </a:extLst>
          </p:cNvPr>
          <p:cNvSpPr/>
          <p:nvPr/>
        </p:nvSpPr>
        <p:spPr>
          <a:xfrm>
            <a:off x="4063991" y="3993923"/>
            <a:ext cx="4070137" cy="1806261"/>
          </a:xfrm>
          <a:prstGeom prst="cloudCallout">
            <a:avLst>
              <a:gd name="adj1" fmla="val -30939"/>
              <a:gd name="adj2" fmla="val 84513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>
                <a:cs typeface="Calibri" panose="020F0502020204030204" pitchFamily="34" charset="0"/>
              </a:rPr>
              <a:t>עוזרים לו אך בטוחים שזה לא יקרה?</a:t>
            </a:r>
          </a:p>
        </p:txBody>
      </p:sp>
      <p:sp>
        <p:nvSpPr>
          <p:cNvPr id="8" name="בועת מחשבה: ענן 3">
            <a:extLst>
              <a:ext uri="{FF2B5EF4-FFF2-40B4-BE49-F238E27FC236}">
                <a16:creationId xmlns:a16="http://schemas.microsoft.com/office/drawing/2014/main" id="{45E0B4ED-B385-489F-BABE-FF7EBE998091}"/>
              </a:ext>
            </a:extLst>
          </p:cNvPr>
          <p:cNvSpPr/>
          <p:nvPr/>
        </p:nvSpPr>
        <p:spPr>
          <a:xfrm>
            <a:off x="8417661" y="4263246"/>
            <a:ext cx="3468414" cy="1592317"/>
          </a:xfrm>
          <a:prstGeom prst="cloudCallout">
            <a:avLst>
              <a:gd name="adj1" fmla="val -27863"/>
              <a:gd name="adj2" fmla="val 78771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Calibri" panose="020F0502020204030204" pitchFamily="34" charset="0"/>
              </a:rPr>
              <a:t>צוחקים?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 הייתם עושים אם תלמיד שמתקשה מאוד בחשבון מבקש את עזרתכם ומבטיח לכם, שכשאתם תזדקקו לעזרה הוא יועיל לכם?</a:t>
            </a:r>
          </a:p>
        </p:txBody>
      </p:sp>
      <p:sp>
        <p:nvSpPr>
          <p:cNvPr id="6" name="בועת מחשבה: ענן 5">
            <a:extLst>
              <a:ext uri="{FF2B5EF4-FFF2-40B4-BE49-F238E27FC236}">
                <a16:creationId xmlns:a16="http://schemas.microsoft.com/office/drawing/2014/main" id="{15E14DC9-2EF4-4713-ABA4-B5E6158E65E6}"/>
              </a:ext>
            </a:extLst>
          </p:cNvPr>
          <p:cNvSpPr/>
          <p:nvPr/>
        </p:nvSpPr>
        <p:spPr>
          <a:xfrm>
            <a:off x="491658" y="3467088"/>
            <a:ext cx="3468414" cy="1592317"/>
          </a:xfrm>
          <a:prstGeom prst="cloudCallout">
            <a:avLst>
              <a:gd name="adj1" fmla="val 29213"/>
              <a:gd name="adj2" fmla="val 99364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cs typeface="Calibri" panose="020F0502020204030204" pitchFamily="34" charset="0"/>
              </a:rPr>
              <a:t>מאמינים..</a:t>
            </a:r>
          </a:p>
        </p:txBody>
      </p:sp>
      <p:sp>
        <p:nvSpPr>
          <p:cNvPr id="7" name="בועת מחשבה: ענן 4">
            <a:extLst>
              <a:ext uri="{FF2B5EF4-FFF2-40B4-BE49-F238E27FC236}">
                <a16:creationId xmlns:a16="http://schemas.microsoft.com/office/drawing/2014/main" id="{9D536321-1B74-48E3-A4F9-E2A7B3BD95B0}"/>
              </a:ext>
            </a:extLst>
          </p:cNvPr>
          <p:cNvSpPr/>
          <p:nvPr/>
        </p:nvSpPr>
        <p:spPr>
          <a:xfrm>
            <a:off x="4063991" y="3993923"/>
            <a:ext cx="4070137" cy="1806261"/>
          </a:xfrm>
          <a:prstGeom prst="cloudCallout">
            <a:avLst>
              <a:gd name="adj1" fmla="val -30939"/>
              <a:gd name="adj2" fmla="val 84513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>
                <a:cs typeface="Calibri" panose="020F0502020204030204" pitchFamily="34" charset="0"/>
              </a:rPr>
              <a:t>עוזרים לו אך בטוחים שזה לא יקרה?</a:t>
            </a:r>
          </a:p>
        </p:txBody>
      </p:sp>
      <p:sp>
        <p:nvSpPr>
          <p:cNvPr id="8" name="בועת מחשבה: ענן 3">
            <a:extLst>
              <a:ext uri="{FF2B5EF4-FFF2-40B4-BE49-F238E27FC236}">
                <a16:creationId xmlns:a16="http://schemas.microsoft.com/office/drawing/2014/main" id="{45E0B4ED-B385-489F-BABE-FF7EBE998091}"/>
              </a:ext>
            </a:extLst>
          </p:cNvPr>
          <p:cNvSpPr/>
          <p:nvPr/>
        </p:nvSpPr>
        <p:spPr>
          <a:xfrm>
            <a:off x="8417661" y="4263246"/>
            <a:ext cx="3468414" cy="1592317"/>
          </a:xfrm>
          <a:prstGeom prst="cloudCallout">
            <a:avLst>
              <a:gd name="adj1" fmla="val -27863"/>
              <a:gd name="adj2" fmla="val 78771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>
                <a:cs typeface="Calibri" panose="020F0502020204030204" pitchFamily="34" charset="0"/>
              </a:rPr>
              <a:t>צוחקים?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42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267FAE11-7403-49F2-9F30-FF70E406F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sz="4000" b="1" dirty="0"/>
              <a:t>המשל</a:t>
            </a:r>
          </a:p>
          <a:p>
            <a:r>
              <a:rPr lang="he-IL" sz="4000" dirty="0">
                <a:solidFill>
                  <a:srgbClr val="222222"/>
                </a:solidFill>
                <a:latin typeface="arial" panose="020B0604020202020204" pitchFamily="34" charset="0"/>
              </a:rPr>
              <a:t>סִפּוּר דִּמְיוֹנִי אוֹ שִׁיר שֶׁיֵּשׁ בּוֹ מוּסַר הַשְׂכֵּל</a:t>
            </a:r>
          </a:p>
          <a:p>
            <a:r>
              <a:rPr lang="he-IL" sz="4000" dirty="0">
                <a:solidFill>
                  <a:prstClr val="black"/>
                </a:solidFill>
                <a:ea typeface="Calibri" panose="020F0502020204030204" pitchFamily="34" charset="0"/>
              </a:rPr>
              <a:t>לקוח בדרך כלל מעולם הדומם, הצומח והאדם, </a:t>
            </a:r>
          </a:p>
          <a:p>
            <a:r>
              <a:rPr lang="he-IL" sz="4000" dirty="0">
                <a:solidFill>
                  <a:prstClr val="black"/>
                </a:solidFill>
                <a:ea typeface="Calibri" panose="020F0502020204030204" pitchFamily="34" charset="0"/>
              </a:rPr>
              <a:t>אך בעיקר מעולמם של בעלי החיים</a:t>
            </a:r>
          </a:p>
          <a:p>
            <a:endParaRPr lang="he-IL" sz="3200" b="1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BAF7BFB5-50DE-4E0B-940C-4DD945D9BF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285E3"/>
          </a:solidFill>
        </p:spPr>
        <p:txBody>
          <a:bodyPr/>
          <a:lstStyle/>
          <a:p>
            <a:r>
              <a:rPr lang="he-IL" dirty="0"/>
              <a:t>הקניית ידע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19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00F2FF6-F367-4197-8632-C865CBE03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832" y="1769244"/>
            <a:ext cx="9537011" cy="365184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ea typeface="Calibri" panose="020F0502020204030204" pitchFamily="34" charset="0"/>
              </a:rPr>
              <a:t>הָאַרְיֵה הָיָה יָשֵׁן.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ea typeface="Calibri" panose="020F0502020204030204" pitchFamily="34" charset="0"/>
              </a:rPr>
              <a:t>עַכְבָּר, שֶׁלֹּא הִרְגִּישׁ בָּאַרְיֵה, עָבַר עַל גּוּפוֹ. </a:t>
            </a:r>
            <a:endParaRPr lang="en-US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כותרת 2">
            <a:extLst>
              <a:ext uri="{FF2B5EF4-FFF2-40B4-BE49-F238E27FC236}">
                <a16:creationId xmlns:a16="http://schemas.microsoft.com/office/drawing/2014/main" id="{BAF7BFB5-50DE-4E0B-940C-4DD945D9BF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4285E3"/>
          </a:solidFill>
        </p:spPr>
        <p:txBody>
          <a:bodyPr/>
          <a:lstStyle/>
          <a:p>
            <a:r>
              <a:rPr lang="he-IL" dirty="0"/>
              <a:t>קריאה במליאה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l="10167" t="13403" r="6167" b="22174"/>
          <a:stretch/>
        </p:blipFill>
        <p:spPr>
          <a:xfrm>
            <a:off x="3038390" y="3755572"/>
            <a:ext cx="6071399" cy="257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7" b="98208" l="10000" r="100000">
                        <a14:foregroundMark x1="73646" y1="77419" x2="86042" y2="75269"/>
                        <a14:backgroundMark x1="48854" y1="61649" x2="53542" y2="86738"/>
                        <a14:backgroundMark x1="61042" y1="84588" x2="64688" y2="82079"/>
                        <a14:backgroundMark x1="76979" y1="84946" x2="84167" y2="82796"/>
                      </a14:backgroundRemoval>
                    </a14:imgEffect>
                  </a14:imgLayer>
                </a14:imgProps>
              </a:ext>
            </a:extLst>
          </a:blip>
          <a:srcRect l="48833" r="500"/>
          <a:stretch/>
        </p:blipFill>
        <p:spPr>
          <a:xfrm>
            <a:off x="5287652" y="4163552"/>
            <a:ext cx="1614892" cy="926305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698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1"/>
  <p:tag name="ARTICULATE_DESIGN_ID_מצגות חירום" val="f8N83ih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מצגות חירום">
  <a:themeElements>
    <a:clrScheme name="מצגת חירום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חירום" id="{A7D7F525-0B65-D945-B864-6F89B31E1D06}" vid="{6213A027-AFB6-6842-AD6E-C539F1319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689</TotalTime>
  <Words>1881</Words>
  <Application>Microsoft Office PowerPoint</Application>
  <PresentationFormat>מסך רחב</PresentationFormat>
  <Paragraphs>337</Paragraphs>
  <Slides>41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9" baseType="lpstr">
      <vt:lpstr>Alef</vt:lpstr>
      <vt:lpstr>Arial</vt:lpstr>
      <vt:lpstr>Arial</vt:lpstr>
      <vt:lpstr>Calibri</vt:lpstr>
      <vt:lpstr>David</vt:lpstr>
      <vt:lpstr>Open Sans</vt:lpstr>
      <vt:lpstr>Times New Roman</vt:lpstr>
      <vt:lpstr>מצגות חירום</vt:lpstr>
      <vt:lpstr>מצגת של PowerPoint‏</vt:lpstr>
      <vt:lpstr>מה נלמד היום?</vt:lpstr>
      <vt:lpstr>מה להביא לשיעור?</vt:lpstr>
      <vt:lpstr>מתחילים בהנאה</vt:lpstr>
      <vt:lpstr>מצגת של PowerPoint‏</vt:lpstr>
      <vt:lpstr>מצגת של PowerPoint‏</vt:lpstr>
      <vt:lpstr>מצגת של PowerPoint‏</vt:lpstr>
      <vt:lpstr>הקניית ידע</vt:lpstr>
      <vt:lpstr>קריאה במליאה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תכונות האריה ותכונות העכבר במשל </vt:lpstr>
      <vt:lpstr>במה גדול כוח האריה בחלקו הראשון של המשל? </vt:lpstr>
      <vt:lpstr>במה גדול כוח העכבר בחלקו השני של המשל? </vt:lpstr>
      <vt:lpstr>הקניית ידע- תכונות אופי</vt:lpstr>
      <vt:lpstr>לפניכם תרמילון ובו תכונות שונות שבצו את התכונה המתאימה במקום הנכון: </vt:lpstr>
      <vt:lpstr>לפניכם תרמילון ובו תכונות שונות שבצו את התכונה המתאימה במקום הנכון </vt:lpstr>
      <vt:lpstr>מצגת של PowerPoint‏</vt:lpstr>
      <vt:lpstr>מצגת של PowerPoint‏</vt:lpstr>
      <vt:lpstr>לפניכם תרמילון ובו תכונות שונות שבצו את התכונה המתאימה במקום הנכון: </vt:lpstr>
      <vt:lpstr>     לכל משל יש נמשל.  מהו הנמשל?  הנמשל הוא המֶסֶר שלומדים מהמשל,  בואו ננסה יחד לגלות את הנמשל.  לצורך כך נשחזר את המשל  ונתאים את האירועים למציאות   </vt:lpstr>
      <vt:lpstr>מצגת של PowerPoint‏</vt:lpstr>
      <vt:lpstr>מצגת של PowerPoint‏</vt:lpstr>
      <vt:lpstr>מצגת של PowerPoint‏</vt:lpstr>
      <vt:lpstr>מה למדנו היום?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כוכבה גרסון</dc:creator>
  <cp:lastModifiedBy>shira</cp:lastModifiedBy>
  <cp:revision>94</cp:revision>
  <dcterms:created xsi:type="dcterms:W3CDTF">2020-05-21T16:02:21Z</dcterms:created>
  <dcterms:modified xsi:type="dcterms:W3CDTF">2021-08-19T16:08:28Z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186E7A04-AB4B-45AA-AC46-41C137590917</vt:lpwstr>
  </property>
  <property fmtid="{D5CDD505-2E9C-101B-9397-08002B2CF9AE}" pid="3" name="ArticulatePath">
    <vt:lpwstr>האריה והעכבר 2.6</vt:lpwstr>
  </property>
</Properties>
</file>