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97" r:id="rId3"/>
  </p:sldMasterIdLst>
  <p:notesMasterIdLst>
    <p:notesMasterId r:id="rId26"/>
  </p:notesMasterIdLst>
  <p:handoutMasterIdLst>
    <p:handoutMasterId r:id="rId27"/>
  </p:handoutMasterIdLst>
  <p:sldIdLst>
    <p:sldId id="320" r:id="rId4"/>
    <p:sldId id="312" r:id="rId5"/>
    <p:sldId id="314" r:id="rId6"/>
    <p:sldId id="310" r:id="rId7"/>
    <p:sldId id="315" r:id="rId8"/>
    <p:sldId id="300" r:id="rId9"/>
    <p:sldId id="319" r:id="rId10"/>
    <p:sldId id="288" r:id="rId11"/>
    <p:sldId id="326" r:id="rId12"/>
    <p:sldId id="301" r:id="rId13"/>
    <p:sldId id="324" r:id="rId14"/>
    <p:sldId id="305" r:id="rId15"/>
    <p:sldId id="316" r:id="rId16"/>
    <p:sldId id="317" r:id="rId17"/>
    <p:sldId id="322" r:id="rId18"/>
    <p:sldId id="323" r:id="rId19"/>
    <p:sldId id="318" r:id="rId20"/>
    <p:sldId id="307" r:id="rId21"/>
    <p:sldId id="308" r:id="rId22"/>
    <p:sldId id="321" r:id="rId23"/>
    <p:sldId id="325" r:id="rId24"/>
    <p:sldId id="327" r:id="rId2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בית" initials="ב"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80023" autoAdjust="0"/>
  </p:normalViewPr>
  <p:slideViewPr>
    <p:cSldViewPr snapToGrid="0" snapToObjects="1" showGuides="1">
      <p:cViewPr varScale="1">
        <p:scale>
          <a:sx n="55" d="100"/>
          <a:sy n="55" d="100"/>
        </p:scale>
        <p:origin x="1176" y="66"/>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1002"/>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B2E9BDFB-B1AC-4971-8EFA-91166B641B70}" type="datetimeFigureOut">
              <a:rPr lang="he-IL" smtClean="0"/>
              <a:t>י"א/אלול/תשפ"א</a:t>
            </a:fld>
            <a:endParaRPr lang="he-IL"/>
          </a:p>
        </p:txBody>
      </p:sp>
      <p:sp>
        <p:nvSpPr>
          <p:cNvPr id="4" name="מציין מיקום של כותרת תחתונה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41FF7587-9CD2-404A-A424-F0F139688527}" type="slidenum">
              <a:rPr lang="he-IL" smtClean="0"/>
              <a:t>‹#›</a:t>
            </a:fld>
            <a:endParaRPr lang="he-IL"/>
          </a:p>
        </p:txBody>
      </p:sp>
    </p:spTree>
    <p:extLst>
      <p:ext uri="{BB962C8B-B14F-4D97-AF65-F5344CB8AC3E}">
        <p14:creationId xmlns:p14="http://schemas.microsoft.com/office/powerpoint/2010/main" val="127113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שלום תלמידים, אני המורה יצחק . היום נלמד מדרש</a:t>
            </a:r>
            <a:r>
              <a:rPr lang="he-IL" baseline="0" dirty="0"/>
              <a:t> </a:t>
            </a:r>
            <a:r>
              <a:rPr lang="he-IL" dirty="0"/>
              <a:t>.</a:t>
            </a: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327079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בוודאי שמתם לב שישנן</a:t>
            </a:r>
            <a:r>
              <a:rPr lang="he-IL" baseline="0" dirty="0"/>
              <a:t> </a:t>
            </a:r>
            <a:r>
              <a:rPr lang="he-IL" dirty="0"/>
              <a:t>מספר מילים ואף משפטים שאינם</a:t>
            </a:r>
            <a:r>
              <a:rPr lang="he-IL" baseline="0" dirty="0"/>
              <a:t> שגורים בשפה היום יומית שלנו. בלשון חז"ל יש מילים וביטויים שייחודיים לתקופתם. נקרא את המילים ונבין את פירושן.</a:t>
            </a:r>
          </a:p>
          <a:p>
            <a:pPr algn="r"/>
            <a:r>
              <a:rPr lang="he-IL" baseline="0" dirty="0"/>
              <a:t>קורא מילה </a:t>
            </a:r>
            <a:r>
              <a:rPr lang="he-IL" baseline="0" dirty="0" err="1"/>
              <a:t>מילה</a:t>
            </a:r>
            <a:r>
              <a:rPr lang="he-IL" baseline="0" dirty="0"/>
              <a:t> ומסביר לפי ההקשר.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291184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en-US" baseline="0" dirty="0"/>
              <a:t>  </a:t>
            </a:r>
            <a:r>
              <a:rPr lang="he-IL" baseline="0" dirty="0"/>
              <a:t> למדנו לפרש מילים מלשון חז"ל. עכשיו ננסה להסביר את המשפטים על פי פירושי המילים שלמדנו.</a:t>
            </a:r>
          </a:p>
          <a:p>
            <a:pPr algn="r"/>
            <a:r>
              <a:rPr lang="he-IL" baseline="0" dirty="0"/>
              <a:t>קראו בטור הימני את המשפט בלשון המדרש ומצאו את הפירוש שלו בטור השני.</a:t>
            </a:r>
          </a:p>
          <a:p>
            <a:pPr algn="r"/>
            <a:r>
              <a:rPr lang="he-IL" baseline="0" dirty="0"/>
              <a:t>לדוגמה: א = 1.</a:t>
            </a:r>
            <a:r>
              <a:rPr lang="en-US" baseline="0" dirty="0"/>
              <a:t> </a:t>
            </a:r>
            <a:r>
              <a:rPr lang="he-IL" baseline="0" dirty="0"/>
              <a:t>כתבו במחברת את האותיות של המשפטים בטור הראשון והתאימו להם את המספר של ההסבר הנכון מהטור השני.</a:t>
            </a:r>
          </a:p>
          <a:p>
            <a:pPr algn="r"/>
            <a:r>
              <a:rPr lang="he-IL" b="1" baseline="0" dirty="0"/>
              <a:t>ממתינים 3 דקות.</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142478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במדרש שקראנו יש רצף אירועים.</a:t>
            </a:r>
          </a:p>
          <a:p>
            <a:pPr algn="r"/>
            <a:r>
              <a:rPr lang="he-IL" baseline="0" dirty="0"/>
              <a:t>וכך </a:t>
            </a:r>
            <a:r>
              <a:rPr lang="he-IL" baseline="0" dirty="0" err="1"/>
              <a:t>הכל</a:t>
            </a:r>
            <a:r>
              <a:rPr lang="he-IL" baseline="0" dirty="0"/>
              <a:t> התחיל.</a:t>
            </a:r>
          </a:p>
          <a:p>
            <a:pPr algn="r"/>
            <a:endParaRPr lang="he-IL" baseline="0" dirty="0"/>
          </a:p>
          <a:p>
            <a:pPr algn="r"/>
            <a:r>
              <a:rPr lang="en-US" baseline="0" dirty="0"/>
              <a:t>   </a:t>
            </a:r>
            <a:r>
              <a:rPr lang="he-IL" baseline="0" dirty="0"/>
              <a:t>"אמרו" מי אמרו?   חכמי ישראל כשבאו לספר על גדולתו של ר' עקיבא הם פתחו ואמרו: "בן ארבעים שנה היה ולא שנה כלום"</a:t>
            </a:r>
          </a:p>
          <a:p>
            <a:pPr algn="r"/>
            <a:endParaRPr lang="he-IL" baseline="0" dirty="0"/>
          </a:p>
          <a:p>
            <a:pPr algn="r"/>
            <a:endParaRPr lang="he-IL" b="1" baseline="0" dirty="0">
              <a:solidFill>
                <a:srgbClr val="FF0000"/>
              </a:solidFill>
            </a:endParaRPr>
          </a:p>
          <a:p>
            <a:pPr algn="r"/>
            <a:r>
              <a:rPr lang="en-US" b="1" baseline="0" dirty="0">
                <a:solidFill>
                  <a:srgbClr val="FF0000"/>
                </a:solidFill>
              </a:rPr>
              <a:t> </a:t>
            </a:r>
            <a:r>
              <a:rPr lang="he-IL" b="1" baseline="0" dirty="0">
                <a:solidFill>
                  <a:srgbClr val="FF0000"/>
                </a:solidFill>
              </a:rPr>
              <a:t>שימו לב:  כשחכמי ישראל  בחרו להביע את כוונתם הם השתמשו  פעמיים במילה "שנה" בכל פעם במשמעות אחרת. בואו נתבונן במשפט ונבין מההקשר : "בן ארבעים </a:t>
            </a:r>
            <a:r>
              <a:rPr lang="he-IL" b="1" u="sng" baseline="0" dirty="0">
                <a:solidFill>
                  <a:srgbClr val="FF0000"/>
                </a:solidFill>
              </a:rPr>
              <a:t>שנה</a:t>
            </a:r>
            <a:r>
              <a:rPr lang="he-IL" b="1" u="none" baseline="0" dirty="0">
                <a:solidFill>
                  <a:srgbClr val="FF0000"/>
                </a:solidFill>
              </a:rPr>
              <a:t>  היה </a:t>
            </a:r>
            <a:r>
              <a:rPr lang="he-IL" b="1" baseline="0" dirty="0">
                <a:solidFill>
                  <a:srgbClr val="FF0000"/>
                </a:solidFill>
              </a:rPr>
              <a:t>" במשמעות של שנים , ופעם נוספת " ולא </a:t>
            </a:r>
            <a:r>
              <a:rPr lang="he-IL" b="1" u="sng" baseline="0" dirty="0">
                <a:solidFill>
                  <a:srgbClr val="FF0000"/>
                </a:solidFill>
              </a:rPr>
              <a:t>שנה</a:t>
            </a:r>
            <a:r>
              <a:rPr lang="he-IL" b="1" baseline="0" dirty="0">
                <a:solidFill>
                  <a:srgbClr val="FF0000"/>
                </a:solidFill>
              </a:rPr>
              <a:t> כלום " מלשון שינון = לימוד..   מדוע? כדי להדגיש שהגיע לגיל 40 ועדיין לא למד כלום.</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90399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ובכן, כפי שאמרנו, הסיפור מתחיל בכך שחכמים דיברו על עקיבא ואמרו: "בן ארבעים שנה היה ולא שנה כלום".</a:t>
            </a:r>
          </a:p>
          <a:p>
            <a:pPr algn="r"/>
            <a:r>
              <a:rPr lang="he-IL" baseline="0" dirty="0"/>
              <a:t>בהמשך יש דו שיח. אנחנו יודעים שעקיבא הוא אחד הדוברים וזה מוזכר גם בהמשך המדרש, כי הוא הדמות המרכזית כאן. האם אנחנו יודעים מי הדוברים האחרים? </a:t>
            </a:r>
          </a:p>
          <a:p>
            <a:pPr algn="r"/>
            <a:r>
              <a:rPr lang="he-IL" baseline="0" dirty="0"/>
              <a:t>לא. מדוע המדרש לא מציין את שמות הדוברים האחרים? כי מה שחשוב הוא תוכן הדברים ולא הדובר.</a:t>
            </a:r>
            <a:endParaRPr lang="en-US" baseline="0" dirty="0"/>
          </a:p>
          <a:p>
            <a:pPr algn="r"/>
            <a:r>
              <a:rPr lang="he-IL" b="1" baseline="0" dirty="0"/>
              <a:t>תלמידים יקרים , זהו אחד ממאפייני המדרש ואנחנו יכולים לראות את זה במדרשים רבים.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4120829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כשעקיבא</a:t>
            </a:r>
            <a:r>
              <a:rPr lang="he-IL" baseline="0" dirty="0"/>
              <a:t> רועה הצאן, התבונן במים הזורמים על האבן ללא הפסקה ,  ברצף ובקביעות , עד שהם מצליחים לשחוק ולחורר את האבן, הוא הרגיש שיש כאן מסר המדבר אליו אישית  ללמדו מוסר השכל  שגם הוא מסוגל ללמוד תורה . בטבלה שלפניכם מופיע הדימוי ("מים הזורמים תמיד שחקו את האבנים") העתיקו את הטבלה למחברתכם והשלימו בטבלה את הדבר המדומה אותו הבין רבי עקיבא.   </a:t>
            </a:r>
            <a:r>
              <a:rPr lang="he-IL" b="1" baseline="0" dirty="0"/>
              <a:t>ממתינים 3דקות.</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1567122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אכן תלמידים .. השינון , ההתמדה וההשקעה שלו</a:t>
            </a:r>
            <a:r>
              <a:rPr lang="he-IL" baseline="0" dirty="0"/>
              <a:t> בלימוד התורה , הפכו אותו מעקיבא רועה הצאן ל "רבי עקיבא התנא הגדול"...</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84028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נמשיך להתבונן בתוכן המדרש: עקיבא מתבונן במים השוחקים את האבן ולומד מכך על עצמו. הוא שואל: "וכי לבי</a:t>
            </a:r>
            <a:r>
              <a:rPr lang="he-IL" baseline="0" dirty="0"/>
              <a:t> קשה מהאבן? אלך ואלמד פרשה אחת מן התורה.</a:t>
            </a:r>
            <a:endParaRPr lang="he-IL" dirty="0"/>
          </a:p>
          <a:p>
            <a:pPr algn="r"/>
            <a:r>
              <a:rPr lang="he-IL" dirty="0"/>
              <a:t>ר'</a:t>
            </a:r>
            <a:r>
              <a:rPr lang="he-IL" baseline="0" dirty="0"/>
              <a:t> עקיבא מקבל החלטה שמשנה את חייו ואת חיי העם כולו בדורות הבאים.  </a:t>
            </a:r>
          </a:p>
          <a:p>
            <a:pPr algn="r"/>
            <a:r>
              <a:rPr lang="he-IL" baseline="0" dirty="0"/>
              <a:t>מה המטרה שעקיבא מציב לעצמו בתחילת דרכו? </a:t>
            </a:r>
          </a:p>
          <a:p>
            <a:pPr algn="r"/>
            <a:endParaRPr lang="he-IL" baseline="0" dirty="0"/>
          </a:p>
          <a:p>
            <a:pPr algn="r"/>
            <a:r>
              <a:rPr lang="he-IL" baseline="0" dirty="0"/>
              <a:t>(ללחוץ לחיצה נוספת ואז תגיע התשובה)</a:t>
            </a:r>
            <a:r>
              <a:rPr lang="en-US" baseline="0" dirty="0"/>
              <a:t> </a:t>
            </a:r>
            <a:endParaRPr lang="he-IL" baseline="0" dirty="0"/>
          </a:p>
          <a:p>
            <a:pPr algn="r"/>
            <a:endParaRPr lang="en-US" dirty="0"/>
          </a:p>
          <a:p>
            <a:pPr algn="r"/>
            <a:r>
              <a:rPr lang="he-IL" dirty="0"/>
              <a:t>"אלך</a:t>
            </a:r>
            <a:r>
              <a:rPr lang="he-IL" baseline="0" dirty="0"/>
              <a:t> ואלמד </a:t>
            </a:r>
            <a:r>
              <a:rPr lang="he-IL" b="1" baseline="0" dirty="0"/>
              <a:t>פרשה אחת </a:t>
            </a:r>
            <a:r>
              <a:rPr lang="he-IL" baseline="0" dirty="0"/>
              <a:t>מן התורה" .. ר' עקיבא בתחילת דרכו הציב לעצמו מטרה קלה ,רק  פרשה אחת תספק אותו.</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2391080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a:t>
            </a:r>
            <a:r>
              <a:rPr lang="he-IL" baseline="0" dirty="0"/>
              <a:t> יקרים,</a:t>
            </a:r>
          </a:p>
          <a:p>
            <a:pPr algn="r"/>
            <a:r>
              <a:rPr lang="he-IL" baseline="0" dirty="0"/>
              <a:t>נסו לדמיין את ר' עקיבא יושב בבית הספר לצד בנו.</a:t>
            </a:r>
          </a:p>
          <a:p>
            <a:pPr algn="r"/>
            <a:r>
              <a:rPr lang="he-IL" baseline="0" dirty="0"/>
              <a:t>האם </a:t>
            </a:r>
            <a:r>
              <a:rPr lang="he-IL" baseline="0" dirty="0" err="1"/>
              <a:t>מצויין</a:t>
            </a:r>
            <a:r>
              <a:rPr lang="he-IL" baseline="0" dirty="0"/>
              <a:t> מי כתב למי אלף בית? </a:t>
            </a:r>
          </a:p>
          <a:p>
            <a:pPr algn="r"/>
            <a:r>
              <a:rPr lang="en-US" baseline="0" dirty="0"/>
              <a:t>?</a:t>
            </a:r>
            <a:r>
              <a:rPr lang="he-IL" baseline="0" dirty="0"/>
              <a:t>לא כתוב. אנחנו מסיקים שהמלמד לימד אותיות את ר' עקיבא ביחד עם בנו. כיצד לדעתכם הרגיש ר' עקיבא במשך הלימוד? כיצד הרגיש בנו שלומד בכיתה יחד עם אביו</a:t>
            </a:r>
            <a:r>
              <a:rPr lang="en-US" baseline="0" dirty="0"/>
              <a:t>?</a:t>
            </a:r>
          </a:p>
          <a:p>
            <a:pPr algn="r"/>
            <a:r>
              <a:rPr lang="he-IL" baseline="0" dirty="0"/>
              <a:t>המדרש מתאר את השהייה של עקיבא ביחד עם בנו  "אחז ר' עקיבא בראש הלוח ובנו בראש הלוח". יש כאן </a:t>
            </a:r>
            <a:r>
              <a:rPr lang="he-IL" baseline="0" dirty="0" err="1"/>
              <a:t>שיוויון</a:t>
            </a:r>
            <a:r>
              <a:rPr lang="he-IL" baseline="0" dirty="0"/>
              <a:t> כביכול. עקיבא מתנהג בשיעור ככל התלמידים....</a:t>
            </a:r>
          </a:p>
          <a:p>
            <a:pPr algn="r"/>
            <a:r>
              <a:rPr lang="he-IL" baseline="0" dirty="0"/>
              <a:t>כתוב בסיפור שהיה לומד והולך עד שלמד כל התורה כולה. השורש </a:t>
            </a:r>
            <a:r>
              <a:rPr lang="he-IL" baseline="0" dirty="0" err="1"/>
              <a:t>ל.מ.ד</a:t>
            </a:r>
            <a:r>
              <a:rPr lang="he-IL" baseline="0" dirty="0"/>
              <a:t> חוזר כאן 5 פעמים!! </a:t>
            </a:r>
          </a:p>
          <a:p>
            <a:pPr algn="r"/>
            <a:r>
              <a:rPr lang="he-IL" baseline="0" dirty="0"/>
              <a:t>מהתנהגותו של עקיבא בבית הספר ניתן להבין שמרוב השתוקקותו ללמוד תורה, לא הפריעה לו העובדה שהוא לומד יחד עם בנו .  וכך המשיך ללמוד עד שלמד כל התורה כולה ונעשה גדול בישראל. (להקריא את היעד הסופי מהמצגת).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17218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 ככל</a:t>
            </a:r>
            <a:r>
              <a:rPr lang="he-IL" baseline="0" dirty="0"/>
              <a:t> שאנו מעמיקים בסיפורו המופלא של רבי עקיבא , אנו יכולים להסיק מסקנות ומוסר השכל לכיוונים שונים ומגוונים,  כמו אלו המופיעים בשקופית שלפנינו. (להקריא את ההיגדים והשאלות). כתבו במחברתכם את ההיגד שלדעתכם הכי מבטא את המסר מהמדרש ונמקו את בחירתכם. </a:t>
            </a:r>
          </a:p>
          <a:p>
            <a:pPr algn="r"/>
            <a:r>
              <a:rPr lang="he-IL" baseline="0" dirty="0"/>
              <a:t>הביאו דוגמא למקרה שקרה לכם והוא קשור להיגד שבחרתם.</a:t>
            </a:r>
          </a:p>
          <a:p>
            <a:pPr algn="r"/>
            <a:endParaRPr lang="he-IL" baseline="0" dirty="0"/>
          </a:p>
          <a:p>
            <a:pPr algn="r"/>
            <a:r>
              <a:rPr lang="he-IL" b="1" baseline="0" dirty="0"/>
              <a:t>ממתינים 5 דקות</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130862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38281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dirty="0">
                <a:solidFill>
                  <a:schemeClr val="dk1"/>
                </a:solidFill>
                <a:latin typeface="Alef"/>
                <a:ea typeface="Alef"/>
                <a:sym typeface="Alef"/>
              </a:rPr>
              <a:t>מה נלמד היום? (לקרוא את כל תוכן השקופית)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415499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375;p21:notes"/>
          <p:cNvSpPr txBox="1">
            <a:spLocks noGrp="1"/>
          </p:cNvSpPr>
          <p:nvPr>
            <p:ph type="body" idx="1"/>
          </p:nvPr>
        </p:nvSpPr>
        <p:spPr>
          <a:ln/>
        </p:spPr>
        <p:txBody>
          <a:bodyPr/>
          <a:lstStyle/>
          <a:p>
            <a:pPr marL="0" indent="0" eaLnBrk="1" hangingPunct="1">
              <a:buSzPts val="1400"/>
            </a:pPr>
            <a:endParaRPr lang="he-IL" altLang="he-IL" sz="1200" dirty="0" smtClean="0">
              <a:latin typeface="Calibri" panose="020F0502020204030204" pitchFamily="34" charset="0"/>
              <a:cs typeface="Calibri" panose="020F0502020204030204" pitchFamily="34" charset="0"/>
              <a:sym typeface="Calibri" panose="020F0502020204030204" pitchFamily="34" charset="0"/>
            </a:endParaRPr>
          </a:p>
        </p:txBody>
      </p:sp>
      <p:sp>
        <p:nvSpPr>
          <p:cNvPr id="101379" name="Google Shape;376;p21: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82825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נא להביא מחברת וכלי כתיבה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שבו</a:t>
            </a:r>
            <a:r>
              <a:rPr lang="he-IL" sz="1200" b="1" baseline="0" dirty="0"/>
              <a:t> בפינה שקטה ונתחיל</a:t>
            </a:r>
            <a:endParaRPr lang="he-IL" sz="1200"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137153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 , התבוננו בתמונות שלפניכם ורשמו במחברת , מה אתם רואים בכל תמונה?</a:t>
            </a:r>
            <a:r>
              <a:rPr lang="he-IL" baseline="0" dirty="0"/>
              <a:t> שימו לב: יש לרשום רק כותרת בעלת מילה או שתיים לכל תמונה. אמתין לכם שתי דקות.</a:t>
            </a:r>
          </a:p>
          <a:p>
            <a:pPr algn="r"/>
            <a:endParaRPr lang="he-IL" baseline="0" dirty="0"/>
          </a:p>
          <a:p>
            <a:pPr algn="r"/>
            <a:r>
              <a:rPr lang="he-IL" b="1" baseline="0" dirty="0"/>
              <a:t>ממתינים 2 דקות.</a:t>
            </a:r>
          </a:p>
          <a:p>
            <a:pPr algn="r"/>
            <a:endParaRPr lang="he-IL" baseline="0" dirty="0"/>
          </a:p>
          <a:p>
            <a:pPr algn="r"/>
            <a:r>
              <a:rPr lang="he-IL" dirty="0"/>
              <a:t>נעבור ביחד על התמונות: אנחנו רואים רועה צאן ,לוח אותיות , תכשיט , תבן , מים זורמים על אבן , תלמידי ישיבה.</a:t>
            </a:r>
          </a:p>
          <a:p>
            <a:pPr algn="r"/>
            <a:r>
              <a:rPr lang="he-IL" dirty="0"/>
              <a:t> מה לדעתכם המשותף לכל התמונות? לאיזו דמות הן קשורות?</a:t>
            </a:r>
            <a:r>
              <a:rPr lang="en-US" dirty="0"/>
              <a:t>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278313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baseline="0" dirty="0"/>
              <a:t>    נכון מאוד!!! כל התמונות קשורות לתנא הגדול רבי עקיבא...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215742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כל תמונה ממחישה</a:t>
            </a:r>
            <a:r>
              <a:rPr lang="he-IL" baseline="0" dirty="0"/>
              <a:t> "תחנה אחת" ממסכת חייו המופלאה של רבי עקיבא . התבוננו שוב בתמונות,  קראו את הכותרות שכתבתם במחברת וכתבו מספר לצד כל תמונה על פי סדר התרחשותן.</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271655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קורא</a:t>
            </a:r>
            <a:r>
              <a:rPr lang="he-IL" b="1" baseline="0" dirty="0"/>
              <a:t> את תוכן השקופית</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24870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buFont typeface="Arial" panose="020B0604020202020204" pitchFamily="34" charset="0"/>
              <a:buNone/>
            </a:pPr>
            <a:r>
              <a:rPr lang="he-IL" b="1" dirty="0"/>
              <a:t>כעת</a:t>
            </a:r>
            <a:r>
              <a:rPr lang="he-IL" b="1" baseline="0" dirty="0"/>
              <a:t> תלמידים נכיר את תחילת מסעו המופלא של רבי עקיבא כפי שהוא נכתב  במקור ,  בלשון המיוחדת של חז"ל במסכת "אבות דרבי  נתן" .  קראו איתי את המדרש.</a:t>
            </a:r>
          </a:p>
          <a:p>
            <a:pPr marL="0" lvl="0" indent="0" algn="r" rtl="1">
              <a:buFont typeface="Arial" panose="020B0604020202020204" pitchFamily="34" charset="0"/>
              <a:buNone/>
            </a:pPr>
            <a:r>
              <a:rPr lang="he-IL" b="1" baseline="0" dirty="0"/>
              <a:t>קורא</a:t>
            </a:r>
            <a:endParaRPr lang="en-US"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159704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buFont typeface="Arial" panose="020B0604020202020204" pitchFamily="34" charset="0"/>
              <a:buNone/>
            </a:pPr>
            <a:r>
              <a:rPr lang="he-IL" b="1" dirty="0"/>
              <a:t>כעת</a:t>
            </a:r>
            <a:r>
              <a:rPr lang="he-IL" b="1" baseline="0" dirty="0"/>
              <a:t> תלמידים נכיר את תחילת מסעו המופלא של רבי עקיבא כפי שהוא נכתב  במקור ,  בלשון המיוחדת של חז"ל במסכת "אבות דרבי  נתן" .  קראו איתי את המדרש.</a:t>
            </a:r>
          </a:p>
          <a:p>
            <a:pPr marL="0" lvl="0" indent="0" algn="r" rtl="1">
              <a:buFont typeface="Arial" panose="020B0604020202020204" pitchFamily="34" charset="0"/>
              <a:buNone/>
            </a:pPr>
            <a:r>
              <a:rPr lang="he-IL" b="1" baseline="0" dirty="0"/>
              <a:t>קורא</a:t>
            </a:r>
            <a:endParaRPr lang="en-US"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055492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84046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rgbClr val="FFFFFF"/>
                  </a:solidFill>
                  <a:latin typeface="Arial" panose="020B0604020202020204" pitchFamily="34" charset="0"/>
                  <a:cs typeface="Arial" panose="020B0604020202020204" pitchFamily="34" charset="0"/>
                </a:rPr>
                <a:t>מדינת ישראל</a:t>
              </a:r>
            </a:p>
            <a:p>
              <a:pPr algn="ctr"/>
              <a:r>
                <a:rPr lang="x-none" sz="1200" dirty="0">
                  <a:solidFill>
                    <a:srgbClr val="FFFFFF"/>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701947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rgbClr val="FFFFFF"/>
                  </a:solidFill>
                  <a:latin typeface="Arial" panose="020B0604020202020204" pitchFamily="34" charset="0"/>
                  <a:cs typeface="Arial" panose="020B0604020202020204" pitchFamily="34" charset="0"/>
                </a:rPr>
                <a:t>מדינת ישראל</a:t>
              </a:r>
            </a:p>
            <a:p>
              <a:pPr algn="ctr"/>
              <a:r>
                <a:rPr lang="x-none" sz="1200" dirty="0">
                  <a:solidFill>
                    <a:srgbClr val="FFFFFF"/>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64750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grpSp>
    </p:spTree>
    <p:extLst>
      <p:ext uri="{BB962C8B-B14F-4D97-AF65-F5344CB8AC3E}">
        <p14:creationId xmlns:p14="http://schemas.microsoft.com/office/powerpoint/2010/main" val="3231384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spTree>
    <p:extLst>
      <p:ext uri="{BB962C8B-B14F-4D97-AF65-F5344CB8AC3E}">
        <p14:creationId xmlns:p14="http://schemas.microsoft.com/office/powerpoint/2010/main" val="3672338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Tree>
    <p:extLst>
      <p:ext uri="{BB962C8B-B14F-4D97-AF65-F5344CB8AC3E}">
        <p14:creationId xmlns:p14="http://schemas.microsoft.com/office/powerpoint/2010/main" val="129697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1896293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spTree>
    <p:extLst>
      <p:ext uri="{BB962C8B-B14F-4D97-AF65-F5344CB8AC3E}">
        <p14:creationId xmlns:p14="http://schemas.microsoft.com/office/powerpoint/2010/main" val="4255705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934005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Tree>
    <p:extLst>
      <p:ext uri="{BB962C8B-B14F-4D97-AF65-F5344CB8AC3E}">
        <p14:creationId xmlns:p14="http://schemas.microsoft.com/office/powerpoint/2010/main" val="3481881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928948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Tree>
    <p:extLst>
      <p:ext uri="{BB962C8B-B14F-4D97-AF65-F5344CB8AC3E}">
        <p14:creationId xmlns:p14="http://schemas.microsoft.com/office/powerpoint/2010/main" val="3734714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dirty="0">
                  <a:solidFill>
                    <a:srgbClr val="FFFFFF"/>
                  </a:solidFill>
                </a:endParaRPr>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37868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75736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spTree>
    <p:extLst>
      <p:ext uri="{BB962C8B-B14F-4D97-AF65-F5344CB8AC3E}">
        <p14:creationId xmlns:p14="http://schemas.microsoft.com/office/powerpoint/2010/main" val="2258709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321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grpSp>
    </p:spTree>
    <p:extLst>
      <p:ext uri="{BB962C8B-B14F-4D97-AF65-F5344CB8AC3E}">
        <p14:creationId xmlns:p14="http://schemas.microsoft.com/office/powerpoint/2010/main" val="3337514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endParaRPr>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spTree>
    <p:extLst>
      <p:ext uri="{BB962C8B-B14F-4D97-AF65-F5344CB8AC3E}">
        <p14:creationId xmlns:p14="http://schemas.microsoft.com/office/powerpoint/2010/main" val="2826822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rgbClr val="FFFFFF"/>
                  </a:solidFill>
                  <a:latin typeface="Arial" panose="020B0604020202020204" pitchFamily="34" charset="0"/>
                  <a:cs typeface="Arial" panose="020B0604020202020204" pitchFamily="34" charset="0"/>
                </a:rPr>
                <a:t>מדינת ישראל</a:t>
              </a:r>
            </a:p>
            <a:p>
              <a:pPr algn="ctr"/>
              <a:r>
                <a:rPr lang="x-none" sz="1200" dirty="0">
                  <a:solidFill>
                    <a:srgbClr val="FFFFFF"/>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algn="ctr" rtl="1">
              <a:lnSpc>
                <a:spcPts val="6000"/>
              </a:lnSpc>
            </a:pPr>
            <a:r>
              <a:rPr lang="he-IL" sz="6600" dirty="0">
                <a:solidFill>
                  <a:srgbClr val="FFFFFF"/>
                </a:solidFill>
                <a:cs typeface="Calibri" panose="020F0502020204030204" pitchFamily="34" charset="0"/>
              </a:rPr>
              <a:t>תודה שצפיתם בשידור</a:t>
            </a:r>
          </a:p>
          <a:p>
            <a:pPr algn="ctr" rtl="1">
              <a:lnSpc>
                <a:spcPts val="6000"/>
              </a:lnSpc>
            </a:pPr>
            <a:r>
              <a:rPr lang="he-IL" sz="3200" dirty="0">
                <a:solidFill>
                  <a:srgbClr val="FFFFFF"/>
                </a:solidFill>
                <a:cs typeface="Calibri" panose="020F0502020204030204" pitchFamily="34" charset="0"/>
              </a:rPr>
              <a:t>הופק עבור משרד החינוך ע״י מטח</a:t>
            </a:r>
            <a:endParaRPr lang="x-none" sz="3200" dirty="0">
              <a:solidFill>
                <a:srgbClr val="FFFFFF"/>
              </a:solidFill>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x-none">
              <a:solidFill>
                <a:srgbClr val="FFFFFF"/>
              </a:solidFill>
            </a:endParaRPr>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rgbClr val="FFFFFF"/>
                </a:solidFill>
                <a:latin typeface="Arial" panose="020B0604020202020204" pitchFamily="34" charset="0"/>
                <a:cs typeface="Arial" panose="020B0604020202020204" pitchFamily="34" charset="0"/>
              </a:rPr>
              <a:t>shutterstock</a:t>
            </a:r>
            <a:r>
              <a:rPr lang="en-US" sz="1500" dirty="0">
                <a:solidFill>
                  <a:srgbClr val="FFFFFF"/>
                </a:solidFill>
                <a:latin typeface="Arial" panose="020B0604020202020204" pitchFamily="34" charset="0"/>
                <a:cs typeface="Arial" panose="020B0604020202020204" pitchFamily="34" charset="0"/>
              </a:rPr>
              <a:t>/com</a:t>
            </a:r>
            <a:r>
              <a:rPr lang="he-IL" sz="1500" dirty="0">
                <a:solidFill>
                  <a:srgbClr val="FFFFFF"/>
                </a:solidFill>
                <a:latin typeface="Arial" panose="020B0604020202020204" pitchFamily="34" charset="0"/>
              </a:rPr>
              <a:t> איורים: </a:t>
            </a:r>
            <a:endParaRPr lang="x-none" sz="15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631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פריסה מותאמת אישית">
    <p:bg>
      <p:bgPr>
        <a:solidFill>
          <a:schemeClr val="bg1"/>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F9AFC55-D643-47A1-90F5-FD4A7EBE98CE}"/>
              </a:ext>
            </a:extLst>
          </p:cNvPr>
          <p:cNvSpPr/>
          <p:nvPr userDrawn="1"/>
        </p:nvSpPr>
        <p:spPr>
          <a:xfrm>
            <a:off x="304799" y="593748"/>
            <a:ext cx="2269788" cy="1938992"/>
          </a:xfrm>
          <a:prstGeom prst="rect">
            <a:avLst/>
          </a:prstGeom>
        </p:spPr>
        <p:txBody>
          <a:bodyPr wrap="square">
            <a:spAutoFit/>
          </a:bodyPr>
          <a:lstStyle/>
          <a:p>
            <a:pPr algn="r" rtl="1">
              <a:spcBef>
                <a:spcPts val="1067"/>
              </a:spcBef>
            </a:pPr>
            <a:r>
              <a:rPr lang="he-IL" sz="2400" b="1" dirty="0">
                <a:solidFill>
                  <a:srgbClr val="FF0000"/>
                </a:solidFill>
                <a:latin typeface="Alef"/>
                <a:ea typeface="Alef"/>
                <a:sym typeface="Alef"/>
              </a:rPr>
              <a:t>*השקופית הזו מיועדת למורה בלבד יש למחוק אותה בסיום הכנת המצגת</a:t>
            </a:r>
          </a:p>
        </p:txBody>
      </p:sp>
      <p:cxnSp>
        <p:nvCxnSpPr>
          <p:cNvPr id="4" name="מחבר ישר 3">
            <a:extLst>
              <a:ext uri="{FF2B5EF4-FFF2-40B4-BE49-F238E27FC236}">
                <a16:creationId xmlns:a16="http://schemas.microsoft.com/office/drawing/2014/main" id="{EBBC6B57-C174-4CC5-9E63-745CA44C4846}"/>
              </a:ext>
            </a:extLst>
          </p:cNvPr>
          <p:cNvCxnSpPr/>
          <p:nvPr userDrawn="1"/>
        </p:nvCxnSpPr>
        <p:spPr>
          <a:xfrm>
            <a:off x="2717800" y="101306"/>
            <a:ext cx="0" cy="6655095"/>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78477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משרד החינוך</a:t>
              </a:r>
            </a:p>
          </p:txBody>
        </p:sp>
      </p:grpSp>
    </p:spTree>
    <p:extLst>
      <p:ext uri="{BB962C8B-B14F-4D97-AF65-F5344CB8AC3E}">
        <p14:creationId xmlns:p14="http://schemas.microsoft.com/office/powerpoint/2010/main" val="3996711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918074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760923"/>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657975"/>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15694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848778"/>
            <a:ext cx="7770689" cy="1160445"/>
          </a:xfrm>
          <a:prstGeom prst="rect">
            <a:avLst/>
          </a:prstGeom>
          <a:solidFill>
            <a:schemeClr val="accent1"/>
          </a:solidFill>
        </p:spPr>
        <p:txBody>
          <a:bodyPr wrap="square" lIns="251999" tIns="251999" rIns="251999" bIns="251999" rtlCol="0" anchor="ctr">
            <a:spAutoFit/>
          </a:bodyPr>
          <a:lstStyle/>
          <a:p>
            <a:pPr marL="0" marR="0" lvl="0" indent="0" algn="ctr" defTabSz="914400" rtl="1" eaLnBrk="1" fontAlgn="auto" latinLnBrk="0" hangingPunct="1">
              <a:lnSpc>
                <a:spcPts val="6000"/>
              </a:lnSpc>
              <a:spcBef>
                <a:spcPts val="0"/>
              </a:spcBef>
              <a:spcAft>
                <a:spcPts val="0"/>
              </a:spcAft>
              <a:buClrTx/>
              <a:buSzTx/>
              <a:buFontTx/>
              <a:buNone/>
              <a:tabLst/>
              <a:defRPr/>
            </a:pPr>
            <a:endParaRPr kumimoji="0" lang="x-none" sz="2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4566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4253904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408431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386308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5718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70465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929725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כותרת ראשית">
  <p:cSld name="2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2027238"/>
            <a:ext cx="50466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0" y="-3968750"/>
            <a:ext cx="50450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0" y="1639888"/>
            <a:ext cx="400526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a:extLst/>
          </p:cNvPr>
          <p:cNvSpPr>
            <a:spLocks noChangeArrowheads="1"/>
          </p:cNvSpPr>
          <p:nvPr/>
        </p:nvSpPr>
        <p:spPr bwMode="auto">
          <a:xfrm rot="16200000">
            <a:off x="7720806" y="1537494"/>
            <a:ext cx="206375" cy="204788"/>
          </a:xfrm>
          <a:prstGeom prst="rect">
            <a:avLst/>
          </a:prstGeom>
          <a:solidFill>
            <a:schemeClr val="accent1"/>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1"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he-IL" altLang="he-IL" sz="18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cxnSp>
        <p:nvCxnSpPr>
          <p:cNvPr id="7" name="Google Shape;85;p32"/>
          <p:cNvCxnSpPr>
            <a:cxnSpLocks noChangeShapeType="1"/>
          </p:cNvCxnSpPr>
          <p:nvPr/>
        </p:nvCxnSpPr>
        <p:spPr bwMode="auto">
          <a:xfrm>
            <a:off x="4092575" y="4984750"/>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2575" y="2036763"/>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1125" y="111125"/>
            <a:ext cx="1530350" cy="1525588"/>
            <a:chOff x="8374611" y="4283110"/>
            <a:chExt cx="2300578" cy="2294314"/>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a:extLst/>
            </p:cNvPr>
            <p:cNvSpPr>
              <a:spLocks noChangeArrowheads="1"/>
            </p:cNvSpPr>
            <p:nvPr/>
          </p:nvSpPr>
          <p:spPr bwMode="auto">
            <a:xfrm>
              <a:off x="8374611" y="5882683"/>
              <a:ext cx="2300578" cy="694741"/>
            </a:xfrm>
            <a:prstGeom prst="rect">
              <a:avLst/>
            </a:prstGeom>
            <a:noFill/>
            <a:ln>
              <a:noFill/>
            </a:ln>
          </p:spPr>
          <p:txBody>
            <a:bodyPr lIns="91425" tIns="45700" rIns="91425" bIns="4570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he-IL" altLang="he-IL"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מדינת ישראל</a:t>
              </a:r>
              <a:endParaRPr kumimoji="0" lang="he-IL" altLang="he-IL"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he-IL" altLang="he-IL"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משרד החינוך</a:t>
              </a:r>
              <a:endParaRPr kumimoji="0" lang="he-IL" altLang="he-IL"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sp>
        <p:nvSpPr>
          <p:cNvPr id="12" name="Google Shape;90;p32">
            <a:extLst/>
          </p:cNvPr>
          <p:cNvSpPr txBox="1">
            <a:spLocks noChangeArrowheads="1"/>
          </p:cNvSpPr>
          <p:nvPr/>
        </p:nvSpPr>
        <p:spPr bwMode="auto">
          <a:xfrm>
            <a:off x="2211388" y="2318561"/>
            <a:ext cx="7769225" cy="2220879"/>
          </a:xfrm>
          <a:prstGeom prst="rect">
            <a:avLst/>
          </a:prstGeom>
          <a:solidFill>
            <a:schemeClr val="accent1"/>
          </a:solidFill>
          <a:ln>
            <a:noFill/>
          </a:ln>
        </p:spPr>
        <p:txBody>
          <a:bodyPr lIns="251975" tIns="251975" rIns="251975" bIns="251975"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1" eaLnBrk="1" fontAlgn="auto" latinLnBrk="0" hangingPunct="1">
              <a:lnSpc>
                <a:spcPct val="91000"/>
              </a:lnSpc>
              <a:spcBef>
                <a:spcPts val="0"/>
              </a:spcBef>
              <a:spcAft>
                <a:spcPts val="0"/>
              </a:spcAft>
              <a:buClr>
                <a:srgbClr val="000000"/>
              </a:buClr>
              <a:buSzTx/>
              <a:buFont typeface="Arial" panose="020B0604020202020204" pitchFamily="34" charset="0"/>
              <a:buNone/>
              <a:tabLst/>
              <a:defRPr/>
            </a:pPr>
            <a:r>
              <a:rPr kumimoji="0" lang="he-IL" sz="6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rPr>
              <a:t>תודה שצפיתם בשידור</a:t>
            </a:r>
            <a:endParaRPr kumimoji="0" lang="he-IL" sz="1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a:p>
            <a:pPr marL="0" marR="0" lvl="0" indent="0" algn="ctr" defTabSz="914400" rtl="1" eaLnBrk="1" fontAlgn="auto" latinLnBrk="0" hangingPunct="1">
              <a:lnSpc>
                <a:spcPct val="188000"/>
              </a:lnSpc>
              <a:spcBef>
                <a:spcPts val="0"/>
              </a:spcBef>
              <a:spcAft>
                <a:spcPts val="0"/>
              </a:spcAft>
              <a:buClr>
                <a:srgbClr val="000000"/>
              </a:buClr>
              <a:buSzTx/>
              <a:buFont typeface="Arial" panose="020B0604020202020204" pitchFamily="34" charset="0"/>
              <a:buNone/>
              <a:tabLst/>
              <a:defRPr/>
            </a:pPr>
            <a:r>
              <a:rPr kumimoji="0" lang="he-IL" sz="32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rPr>
              <a:t>הופק עבור משרד החינוך ע״י מטח</a:t>
            </a:r>
          </a:p>
        </p:txBody>
      </p:sp>
      <p:sp>
        <p:nvSpPr>
          <p:cNvPr id="13" name="Google Shape;91;p32">
            <a:extLst/>
          </p:cNvPr>
          <p:cNvSpPr>
            <a:spLocks noChangeArrowheads="1"/>
          </p:cNvSpPr>
          <p:nvPr/>
        </p:nvSpPr>
        <p:spPr bwMode="auto">
          <a:xfrm>
            <a:off x="6692900" y="4829175"/>
            <a:ext cx="342900" cy="342900"/>
          </a:xfrm>
          <a:prstGeom prst="rect">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he-IL" altLang="he-IL" sz="18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4" name="Google Shape;92;p32">
            <a:extLst/>
          </p:cNvPr>
          <p:cNvSpPr>
            <a:spLocks noChangeArrowheads="1"/>
          </p:cNvSpPr>
          <p:nvPr/>
        </p:nvSpPr>
        <p:spPr bwMode="auto">
          <a:xfrm>
            <a:off x="2432050" y="2371725"/>
            <a:ext cx="152400" cy="152400"/>
          </a:xfrm>
          <a:prstGeom prst="rect">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1"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he-IL" altLang="he-IL" sz="18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5" name="Google Shape;93;p32">
            <a:extLst/>
          </p:cNvPr>
          <p:cNvSpPr/>
          <p:nvPr/>
        </p:nvSpPr>
        <p:spPr>
          <a:xfrm>
            <a:off x="9904413" y="4005263"/>
            <a:ext cx="152400" cy="152400"/>
          </a:xfrm>
          <a:prstGeom prst="rect">
            <a:avLst/>
          </a:prstGeom>
          <a:solidFill>
            <a:schemeClr val="accent3"/>
          </a:solidFill>
          <a:ln>
            <a:noFill/>
          </a:ln>
        </p:spPr>
        <p:txBody>
          <a:bodyPr spcFirstLastPara="1" lIns="91425" tIns="45700" rIns="91425" bIns="4570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94;p32">
            <a:extLst/>
          </p:cNvPr>
          <p:cNvSpPr txBox="1">
            <a:spLocks noChangeArrowheads="1"/>
          </p:cNvSpPr>
          <p:nvPr/>
        </p:nvSpPr>
        <p:spPr bwMode="auto">
          <a:xfrm>
            <a:off x="3870325" y="6424613"/>
            <a:ext cx="4451350" cy="323850"/>
          </a:xfrm>
          <a:prstGeom prst="rect">
            <a:avLst/>
          </a:prstGeom>
          <a:noFill/>
          <a:ln>
            <a:noFill/>
          </a:ln>
        </p:spPr>
        <p:txBody>
          <a:bodyPr lIns="91425" tIns="45700" rIns="91425" bIns="45700">
            <a:spAutoFit/>
          </a:bodyPr>
          <a:lstStyle>
            <a:lvl1pPr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kumimoji="0" lang="he-IL" sz="15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pitchFamily="34" charset="0"/>
              </a:rPr>
              <a:t>shutterstock</a:t>
            </a:r>
            <a:r>
              <a:rPr kumimoji="0" lang="he-IL"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itchFamily="34" charset="0"/>
              </a:rPr>
              <a:t>/</a:t>
            </a:r>
            <a:r>
              <a:rPr kumimoji="0" lang="he-IL" sz="15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pitchFamily="34" charset="0"/>
              </a:rPr>
              <a:t>com</a:t>
            </a:r>
            <a:r>
              <a:rPr kumimoji="0" lang="he-IL"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itchFamily="34" charset="0"/>
              </a:rPr>
              <a:t> איורים: </a:t>
            </a:r>
          </a:p>
        </p:txBody>
      </p:sp>
    </p:spTree>
    <p:extLst>
      <p:ext uri="{BB962C8B-B14F-4D97-AF65-F5344CB8AC3E}">
        <p14:creationId xmlns:p14="http://schemas.microsoft.com/office/powerpoint/2010/main" val="399069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3.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96"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17053715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4" name="Slide Number Placeholder 1">
            <a:extLst>
              <a:ext uri="{FF2B5EF4-FFF2-40B4-BE49-F238E27FC236}">
                <a16:creationId xmlns:a16="http://schemas.microsoft.com/office/drawing/2014/main" id="{6358A68B-1458-9644-8C25-4295BB71F92E}"/>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Calibri" panose="020F050202020403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255394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57523" y="2115483"/>
            <a:ext cx="5163153"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159471" y="4469272"/>
            <a:ext cx="7767181" cy="411774"/>
          </a:xfrm>
        </p:spPr>
        <p:txBody>
          <a:bodyPr/>
          <a:lstStyle/>
          <a:p>
            <a:pPr lvl="0"/>
            <a:r>
              <a:rPr lang="he-IL" dirty="0"/>
              <a:t>נושא השיעור: </a:t>
            </a:r>
            <a:r>
              <a:rPr lang="he-IL"/>
              <a:t>מדרש חז"ל</a:t>
            </a:r>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dirty="0">
                <a:sym typeface="Calibri"/>
              </a:rPr>
              <a:t>עם המורה: שני </a:t>
            </a:r>
            <a:r>
              <a:rPr lang="he-IL" dirty="0" err="1" smtClean="0">
                <a:sym typeface="Calibri"/>
              </a:rPr>
              <a:t>טויטו</a:t>
            </a:r>
            <a:endParaRPr lang="he-IL" dirty="0" smtClean="0">
              <a:sym typeface="Calibri"/>
            </a:endParaRPr>
          </a:p>
          <a:p>
            <a:r>
              <a:rPr lang="he-IL" sz="2400" dirty="0" smtClean="0">
                <a:sym typeface="Calibri"/>
              </a:rPr>
              <a:t>כתיבה: בנימין ביטון, נדב גולדשטיין</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latin typeface="+mn-lt"/>
              </a:rPr>
              <a:t>שיעור עברית 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0585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50815" y="6044667"/>
            <a:ext cx="106908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endParaRPr lang="he-IL" dirty="0"/>
          </a:p>
        </p:txBody>
      </p:sp>
      <p:sp>
        <p:nvSpPr>
          <p:cNvPr id="20" name="מלבן עם פינות אלכסוניות מעוגלות 19"/>
          <p:cNvSpPr/>
          <p:nvPr/>
        </p:nvSpPr>
        <p:spPr>
          <a:xfrm>
            <a:off x="9313178" y="2631652"/>
            <a:ext cx="522377" cy="238993"/>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he-IL"/>
          </a:p>
        </p:txBody>
      </p:sp>
      <p:sp>
        <p:nvSpPr>
          <p:cNvPr id="11" name="מלבן עם פינות אלכסוניות מעוגלות 10"/>
          <p:cNvSpPr/>
          <p:nvPr/>
        </p:nvSpPr>
        <p:spPr>
          <a:xfrm>
            <a:off x="4402704" y="3499475"/>
            <a:ext cx="489397" cy="238993"/>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he-IL"/>
          </a:p>
        </p:txBody>
      </p:sp>
      <p:sp>
        <p:nvSpPr>
          <p:cNvPr id="14" name="מלבן עם פינות אלכסוניות מעוגלות 13"/>
          <p:cNvSpPr/>
          <p:nvPr/>
        </p:nvSpPr>
        <p:spPr>
          <a:xfrm>
            <a:off x="8950815" y="3452977"/>
            <a:ext cx="1357842" cy="238993"/>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he-IL"/>
          </a:p>
        </p:txBody>
      </p:sp>
      <p:sp>
        <p:nvSpPr>
          <p:cNvPr id="12" name="מלבן עם פינות אלכסוניות מעוגלות 11"/>
          <p:cNvSpPr/>
          <p:nvPr/>
        </p:nvSpPr>
        <p:spPr>
          <a:xfrm>
            <a:off x="7643066" y="3484770"/>
            <a:ext cx="614646" cy="253698"/>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he-IL"/>
          </a:p>
        </p:txBody>
      </p:sp>
      <p:sp>
        <p:nvSpPr>
          <p:cNvPr id="2" name="כותרת 1"/>
          <p:cNvSpPr>
            <a:spLocks noGrp="1"/>
          </p:cNvSpPr>
          <p:nvPr>
            <p:ph type="title"/>
          </p:nvPr>
        </p:nvSpPr>
        <p:spPr>
          <a:xfrm>
            <a:off x="3552226" y="663126"/>
            <a:ext cx="8280000" cy="720000"/>
          </a:xfrm>
        </p:spPr>
        <p:txBody>
          <a:bodyPr/>
          <a:lstStyle/>
          <a:p>
            <a:r>
              <a:rPr lang="he-IL" dirty="0"/>
              <a:t>הקניית ידע: אוצר מילים</a:t>
            </a:r>
          </a:p>
        </p:txBody>
      </p:sp>
      <p:sp>
        <p:nvSpPr>
          <p:cNvPr id="9" name="מלבן עם פינות אלכסוניות מעוגלות 8"/>
          <p:cNvSpPr/>
          <p:nvPr/>
        </p:nvSpPr>
        <p:spPr>
          <a:xfrm>
            <a:off x="8306872" y="2167835"/>
            <a:ext cx="489397" cy="238993"/>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he-IL"/>
          </a:p>
        </p:txBody>
      </p:sp>
      <p:sp>
        <p:nvSpPr>
          <p:cNvPr id="10" name="מלבן עם פינות אלכסוניות מעוגלות 9"/>
          <p:cNvSpPr/>
          <p:nvPr/>
        </p:nvSpPr>
        <p:spPr>
          <a:xfrm>
            <a:off x="10526264" y="3087703"/>
            <a:ext cx="489397" cy="238993"/>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he-IL"/>
          </a:p>
        </p:txBody>
      </p:sp>
      <p:sp>
        <p:nvSpPr>
          <p:cNvPr id="3" name="מציין מיקום טקסט 2"/>
          <p:cNvSpPr>
            <a:spLocks noGrp="1"/>
          </p:cNvSpPr>
          <p:nvPr>
            <p:ph type="body" sz="quarter" idx="10"/>
          </p:nvPr>
        </p:nvSpPr>
        <p:spPr>
          <a:xfrm>
            <a:off x="0" y="1622472"/>
            <a:ext cx="11956029" cy="4969783"/>
          </a:xfrm>
        </p:spPr>
        <p:txBody>
          <a:bodyPr>
            <a:normAutofit lnSpcReduction="10000"/>
          </a:bodyPr>
          <a:lstStyle/>
          <a:p>
            <a:pPr lvl="0" algn="r">
              <a:lnSpc>
                <a:spcPct val="120000"/>
              </a:lnSpc>
            </a:pPr>
            <a:r>
              <a:rPr lang="he-IL" sz="2000" dirty="0">
                <a:solidFill>
                  <a:srgbClr val="424242"/>
                </a:solidFill>
              </a:rPr>
              <a:t>מָה </a:t>
            </a:r>
            <a:r>
              <a:rPr lang="he-IL" sz="2000" dirty="0" err="1">
                <a:solidFill>
                  <a:srgbClr val="424242"/>
                </a:solidFill>
              </a:rPr>
              <a:t>הָיְתָה</a:t>
            </a:r>
            <a:r>
              <a:rPr lang="he-IL" sz="2000" dirty="0">
                <a:solidFill>
                  <a:srgbClr val="424242"/>
                </a:solidFill>
              </a:rPr>
              <a:t> תְּחִילָּתוֹ שֶׁל רַ' עֲקִיבָא?</a:t>
            </a:r>
          </a:p>
          <a:p>
            <a:pPr lvl="0" algn="r">
              <a:lnSpc>
                <a:spcPct val="120000"/>
              </a:lnSpc>
            </a:pPr>
            <a:r>
              <a:rPr lang="he-IL" sz="2000" dirty="0">
                <a:solidFill>
                  <a:srgbClr val="424242"/>
                </a:solidFill>
              </a:rPr>
              <a:t>אָמְרוּ: בֶּן אַרְבָּעִים </a:t>
            </a:r>
            <a:r>
              <a:rPr lang="he-IL" sz="2200" dirty="0"/>
              <a:t>שָׁנָה</a:t>
            </a:r>
            <a:r>
              <a:rPr lang="he-IL" sz="2000" dirty="0">
                <a:solidFill>
                  <a:srgbClr val="424242"/>
                </a:solidFill>
              </a:rPr>
              <a:t> הָיָה וְלֹא שָׁנָה כְּלוּם.</a:t>
            </a:r>
          </a:p>
          <a:p>
            <a:pPr lvl="0" algn="r">
              <a:lnSpc>
                <a:spcPct val="120000"/>
              </a:lnSpc>
            </a:pPr>
            <a:r>
              <a:rPr lang="he-IL" sz="2000" dirty="0">
                <a:solidFill>
                  <a:srgbClr val="424242"/>
                </a:solidFill>
              </a:rPr>
              <a:t>פַּעַם אַחַת הָיָה עוֹמֵד עַל פִּי הַבְּאֵר בְּלֹד,</a:t>
            </a:r>
          </a:p>
          <a:p>
            <a:pPr lvl="0" algn="r">
              <a:lnSpc>
                <a:spcPct val="120000"/>
              </a:lnSpc>
            </a:pPr>
            <a:r>
              <a:rPr lang="he-IL" sz="2000" dirty="0">
                <a:solidFill>
                  <a:srgbClr val="424242"/>
                </a:solidFill>
              </a:rPr>
              <a:t>אָמַר: מִי חָקַק אֶבֶן זוֹ?</a:t>
            </a:r>
          </a:p>
          <a:p>
            <a:pPr lvl="0" algn="r">
              <a:lnSpc>
                <a:spcPct val="120000"/>
              </a:lnSpc>
            </a:pPr>
            <a:r>
              <a:rPr lang="he-IL" sz="2000" dirty="0">
                <a:solidFill>
                  <a:srgbClr val="424242"/>
                </a:solidFill>
              </a:rPr>
              <a:t>אָמְרוּ לוֹ: עֲקִיבָא, אִי אַתָּה קוֹרֵא "אֲבָנִים שָׁחֲקוּ מַיִם"? הַמַּיִם, שֶׁנּוֹפְלִים עָלֶיהָ תָּדִיר בְּכָל יוֹם.</a:t>
            </a:r>
          </a:p>
          <a:p>
            <a:pPr lvl="0" algn="r">
              <a:lnSpc>
                <a:spcPct val="120000"/>
              </a:lnSpc>
            </a:pPr>
            <a:r>
              <a:rPr lang="he-IL" sz="2000" dirty="0">
                <a:solidFill>
                  <a:srgbClr val="424242"/>
                </a:solidFill>
              </a:rPr>
              <a:t>אָמַר רַ' עֲקִיבָא: וְכִי לִבִּי קָשֶׁה מֵהָאֶבֶן? אֵלֵךְ וְאֶלְמַד פָּרָשָׁה אַחַת מִן הַתּוֹרָה.</a:t>
            </a:r>
          </a:p>
          <a:p>
            <a:pPr lvl="0" algn="r">
              <a:lnSpc>
                <a:spcPct val="120000"/>
              </a:lnSpc>
            </a:pPr>
            <a:r>
              <a:rPr lang="he-IL" sz="2000" dirty="0">
                <a:solidFill>
                  <a:srgbClr val="424242"/>
                </a:solidFill>
              </a:rPr>
              <a:t>הָלַךְ לוֹ אֶל בֵּית הַסֵּפֶר וְהִתְחִיל קוֹרֵא בְּלוּחַ הוּא וּבְנוֹ.</a:t>
            </a:r>
          </a:p>
          <a:p>
            <a:pPr lvl="0" algn="r">
              <a:lnSpc>
                <a:spcPct val="120000"/>
              </a:lnSpc>
            </a:pPr>
            <a:r>
              <a:rPr lang="he-IL" sz="2000" dirty="0">
                <a:solidFill>
                  <a:srgbClr val="424242"/>
                </a:solidFill>
              </a:rPr>
              <a:t>אָחַז </a:t>
            </a:r>
            <a:r>
              <a:rPr lang="he-IL" sz="2000" dirty="0" err="1">
                <a:solidFill>
                  <a:srgbClr val="424242"/>
                </a:solidFill>
              </a:rPr>
              <a:t>רַ'עֲקִיבָא</a:t>
            </a:r>
            <a:r>
              <a:rPr lang="he-IL" sz="2000" dirty="0">
                <a:solidFill>
                  <a:srgbClr val="424242"/>
                </a:solidFill>
              </a:rPr>
              <a:t> בְּרֹאשׁ  הַלּוּחַ וּבְנוֹ בְּרֹאשׁ הַלּוּחַ.</a:t>
            </a:r>
          </a:p>
          <a:p>
            <a:pPr lvl="0" algn="r">
              <a:lnSpc>
                <a:spcPct val="120000"/>
              </a:lnSpc>
            </a:pPr>
            <a:r>
              <a:rPr lang="he-IL" sz="2000" dirty="0">
                <a:solidFill>
                  <a:srgbClr val="424242"/>
                </a:solidFill>
              </a:rPr>
              <a:t>כָּתַב לו אָלֶף בֵּית – וּלְמָדָהּ. אָלֶף תָּיו – וּלְמָדָהּ,</a:t>
            </a:r>
          </a:p>
          <a:p>
            <a:pPr lvl="0" algn="r">
              <a:lnSpc>
                <a:spcPct val="120000"/>
              </a:lnSpc>
            </a:pPr>
            <a:r>
              <a:rPr lang="he-IL" sz="2000" dirty="0">
                <a:solidFill>
                  <a:srgbClr val="424242"/>
                </a:solidFill>
              </a:rPr>
              <a:t>תּוֹרַת </a:t>
            </a:r>
            <a:r>
              <a:rPr lang="he-IL" sz="2000" dirty="0" err="1">
                <a:solidFill>
                  <a:srgbClr val="424242"/>
                </a:solidFill>
              </a:rPr>
              <a:t>כֹּהֲנִים</a:t>
            </a:r>
            <a:r>
              <a:rPr lang="he-IL" sz="2000" dirty="0">
                <a:solidFill>
                  <a:srgbClr val="424242"/>
                </a:solidFill>
              </a:rPr>
              <a:t> – וּלְמָדָהּ.</a:t>
            </a:r>
          </a:p>
          <a:p>
            <a:pPr lvl="0" algn="r">
              <a:lnSpc>
                <a:spcPct val="120000"/>
              </a:lnSpc>
            </a:pPr>
            <a:r>
              <a:rPr lang="he-IL" sz="2000" dirty="0">
                <a:solidFill>
                  <a:srgbClr val="424242"/>
                </a:solidFill>
              </a:rPr>
              <a:t>                    הָיָה לוֹמֵד וְהוֹלֵךְ עַד שֶׁלָּמַד כָּל הַתּוֹרָה כֻּלָּהּ.</a:t>
            </a:r>
            <a:endParaRPr lang="he-IL" dirty="0"/>
          </a:p>
        </p:txBody>
      </p:sp>
      <p:sp>
        <p:nvSpPr>
          <p:cNvPr id="5" name="TextBox 4"/>
          <p:cNvSpPr txBox="1"/>
          <p:nvPr/>
        </p:nvSpPr>
        <p:spPr>
          <a:xfrm>
            <a:off x="463640" y="1707146"/>
            <a:ext cx="11075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שנה</a:t>
            </a:r>
            <a:r>
              <a:rPr lang="he-IL" dirty="0"/>
              <a:t>-למד</a:t>
            </a:r>
          </a:p>
        </p:txBody>
      </p:sp>
      <p:sp>
        <p:nvSpPr>
          <p:cNvPr id="6" name="TextBox 5"/>
          <p:cNvSpPr txBox="1"/>
          <p:nvPr/>
        </p:nvSpPr>
        <p:spPr>
          <a:xfrm>
            <a:off x="463640" y="2631652"/>
            <a:ext cx="11075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חקק</a:t>
            </a:r>
            <a:r>
              <a:rPr lang="he-IL" dirty="0"/>
              <a:t>-חרת</a:t>
            </a:r>
          </a:p>
        </p:txBody>
      </p:sp>
      <p:sp>
        <p:nvSpPr>
          <p:cNvPr id="15" name="TextBox 14"/>
          <p:cNvSpPr txBox="1"/>
          <p:nvPr/>
        </p:nvSpPr>
        <p:spPr>
          <a:xfrm>
            <a:off x="463640" y="4056682"/>
            <a:ext cx="122349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תדיר</a:t>
            </a:r>
            <a:r>
              <a:rPr lang="he-IL" dirty="0"/>
              <a:t>-קבוע</a:t>
            </a:r>
          </a:p>
        </p:txBody>
      </p:sp>
      <p:sp>
        <p:nvSpPr>
          <p:cNvPr id="17" name="TextBox 16"/>
          <p:cNvSpPr txBox="1"/>
          <p:nvPr/>
        </p:nvSpPr>
        <p:spPr>
          <a:xfrm>
            <a:off x="463640" y="3079657"/>
            <a:ext cx="298789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אי אתה קורא</a:t>
            </a:r>
            <a:r>
              <a:rPr lang="he-IL" dirty="0"/>
              <a:t>-האם אינך מכיר?</a:t>
            </a:r>
          </a:p>
        </p:txBody>
      </p:sp>
      <p:sp>
        <p:nvSpPr>
          <p:cNvPr id="18" name="TextBox 17"/>
          <p:cNvSpPr txBox="1"/>
          <p:nvPr/>
        </p:nvSpPr>
        <p:spPr>
          <a:xfrm>
            <a:off x="463640" y="3551742"/>
            <a:ext cx="141328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שחקו</a:t>
            </a:r>
            <a:r>
              <a:rPr lang="he-IL" dirty="0"/>
              <a:t>-שפשפו</a:t>
            </a:r>
          </a:p>
        </p:txBody>
      </p:sp>
      <p:sp>
        <p:nvSpPr>
          <p:cNvPr id="21" name="TextBox 20"/>
          <p:cNvSpPr txBox="1"/>
          <p:nvPr/>
        </p:nvSpPr>
        <p:spPr>
          <a:xfrm>
            <a:off x="463640" y="2167835"/>
            <a:ext cx="148770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על פי</a:t>
            </a:r>
            <a:r>
              <a:rPr lang="he-IL" dirty="0"/>
              <a:t>-על שפת</a:t>
            </a:r>
          </a:p>
        </p:txBody>
      </p:sp>
      <p:sp>
        <p:nvSpPr>
          <p:cNvPr id="22" name="TextBox 21"/>
          <p:cNvSpPr txBox="1"/>
          <p:nvPr/>
        </p:nvSpPr>
        <p:spPr>
          <a:xfrm>
            <a:off x="463640" y="4584128"/>
            <a:ext cx="23854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dirty="0">
                <a:solidFill>
                  <a:schemeClr val="accent6">
                    <a:lumMod val="50000"/>
                  </a:schemeClr>
                </a:solidFill>
              </a:rPr>
              <a:t>לומד והולך</a:t>
            </a:r>
            <a:r>
              <a:rPr lang="he-IL" dirty="0"/>
              <a:t>-ממשיך ולומד</a:t>
            </a:r>
          </a:p>
        </p:txBody>
      </p:sp>
    </p:spTree>
    <p:extLst>
      <p:ext uri="{BB962C8B-B14F-4D97-AF65-F5344CB8AC3E}">
        <p14:creationId xmlns:p14="http://schemas.microsoft.com/office/powerpoint/2010/main" val="24090222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7" grpId="0" animBg="1"/>
      <p:bldP spid="18"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a:spLocks noGrp="1"/>
          </p:cNvSpPr>
          <p:nvPr>
            <p:ph type="title"/>
          </p:nvPr>
        </p:nvSpPr>
        <p:spPr>
          <a:xfrm>
            <a:off x="3184621" y="663126"/>
            <a:ext cx="8280000" cy="720000"/>
          </a:xfrm>
        </p:spPr>
        <p:txBody>
          <a:bodyPr>
            <a:normAutofit/>
          </a:bodyPr>
          <a:lstStyle/>
          <a:p>
            <a:r>
              <a:rPr lang="he-IL" dirty="0"/>
              <a:t>התאם בין לשון חז"ל ללשוננו:</a:t>
            </a:r>
          </a:p>
        </p:txBody>
      </p:sp>
      <p:sp>
        <p:nvSpPr>
          <p:cNvPr id="5" name="TextBox 4"/>
          <p:cNvSpPr txBox="1"/>
          <p:nvPr/>
        </p:nvSpPr>
        <p:spPr>
          <a:xfrm>
            <a:off x="8538691" y="2253137"/>
            <a:ext cx="2925930"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מי חקק אבן זו?</a:t>
            </a:r>
          </a:p>
        </p:txBody>
      </p:sp>
      <p:sp>
        <p:nvSpPr>
          <p:cNvPr id="6" name="TextBox 5"/>
          <p:cNvSpPr txBox="1"/>
          <p:nvPr/>
        </p:nvSpPr>
        <p:spPr>
          <a:xfrm>
            <a:off x="8551570" y="2894934"/>
            <a:ext cx="2913051"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אי אתה קורא?</a:t>
            </a:r>
          </a:p>
        </p:txBody>
      </p:sp>
      <p:sp>
        <p:nvSpPr>
          <p:cNvPr id="7" name="TextBox 6"/>
          <p:cNvSpPr txBox="1"/>
          <p:nvPr/>
        </p:nvSpPr>
        <p:spPr>
          <a:xfrm>
            <a:off x="8536545" y="3538210"/>
            <a:ext cx="2928076"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lvl="0" algn="ctr"/>
            <a:r>
              <a:rPr lang="he-IL" sz="2400" b="1" dirty="0">
                <a:solidFill>
                  <a:srgbClr val="424242"/>
                </a:solidFill>
                <a:latin typeface="Calibri" panose="020F0502020204030204" pitchFamily="34" charset="0"/>
                <a:cs typeface="Calibri" panose="020F0502020204030204" pitchFamily="34" charset="0"/>
              </a:rPr>
              <a:t>נופלים עליה תדיר</a:t>
            </a:r>
          </a:p>
        </p:txBody>
      </p:sp>
      <p:sp>
        <p:nvSpPr>
          <p:cNvPr id="8" name="TextBox 7"/>
          <p:cNvSpPr txBox="1"/>
          <p:nvPr/>
        </p:nvSpPr>
        <p:spPr>
          <a:xfrm>
            <a:off x="8524738" y="1656982"/>
            <a:ext cx="2915197"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ולא שנה כלום</a:t>
            </a:r>
          </a:p>
        </p:txBody>
      </p:sp>
      <p:sp>
        <p:nvSpPr>
          <p:cNvPr id="9" name="TextBox 8"/>
          <p:cNvSpPr txBox="1"/>
          <p:nvPr/>
        </p:nvSpPr>
        <p:spPr>
          <a:xfrm>
            <a:off x="8500053" y="4201328"/>
            <a:ext cx="2964568"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lvl="0" algn="ctr"/>
            <a:r>
              <a:rPr lang="he-IL" sz="2400" b="1" dirty="0">
                <a:solidFill>
                  <a:srgbClr val="424242"/>
                </a:solidFill>
                <a:latin typeface="Calibri" panose="020F0502020204030204" pitchFamily="34" charset="0"/>
                <a:cs typeface="Calibri" panose="020F0502020204030204" pitchFamily="34" charset="0"/>
              </a:rPr>
              <a:t>ליבי קשה מאבן?</a:t>
            </a:r>
          </a:p>
        </p:txBody>
      </p:sp>
      <p:sp>
        <p:nvSpPr>
          <p:cNvPr id="10" name="TextBox 9"/>
          <p:cNvSpPr txBox="1"/>
          <p:nvPr/>
        </p:nvSpPr>
        <p:spPr>
          <a:xfrm>
            <a:off x="8549424" y="4840456"/>
            <a:ext cx="2915197"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lvl="0" algn="ctr"/>
            <a:r>
              <a:rPr lang="he-IL" sz="2400" b="1" dirty="0">
                <a:solidFill>
                  <a:srgbClr val="424242"/>
                </a:solidFill>
                <a:latin typeface="Calibri" panose="020F0502020204030204" pitchFamily="34" charset="0"/>
                <a:cs typeface="Calibri" panose="020F0502020204030204" pitchFamily="34" charset="0"/>
              </a:rPr>
              <a:t>אלף תיו ולמדה</a:t>
            </a:r>
          </a:p>
        </p:txBody>
      </p:sp>
      <p:sp>
        <p:nvSpPr>
          <p:cNvPr id="11" name="TextBox 10"/>
          <p:cNvSpPr txBox="1"/>
          <p:nvPr/>
        </p:nvSpPr>
        <p:spPr>
          <a:xfrm>
            <a:off x="8549424" y="6127863"/>
            <a:ext cx="2915197"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lvl="0" algn="ctr"/>
            <a:r>
              <a:rPr lang="he-IL" sz="2400" b="1" dirty="0">
                <a:solidFill>
                  <a:srgbClr val="424242"/>
                </a:solidFill>
                <a:latin typeface="Calibri" panose="020F0502020204030204" pitchFamily="34" charset="0"/>
                <a:cs typeface="Calibri" panose="020F0502020204030204" pitchFamily="34" charset="0"/>
              </a:rPr>
              <a:t>היה לומד והולך</a:t>
            </a:r>
          </a:p>
        </p:txBody>
      </p:sp>
      <p:sp>
        <p:nvSpPr>
          <p:cNvPr id="12" name="TextBox 11"/>
          <p:cNvSpPr txBox="1"/>
          <p:nvPr/>
        </p:nvSpPr>
        <p:spPr>
          <a:xfrm>
            <a:off x="8549424" y="5483733"/>
            <a:ext cx="2915197"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lvl="0" algn="ctr"/>
            <a:r>
              <a:rPr lang="he-IL" sz="2400" b="1" dirty="0">
                <a:solidFill>
                  <a:srgbClr val="424242"/>
                </a:solidFill>
                <a:latin typeface="Calibri" panose="020F0502020204030204" pitchFamily="34" charset="0"/>
                <a:cs typeface="Calibri" panose="020F0502020204030204" pitchFamily="34" charset="0"/>
              </a:rPr>
              <a:t>תורת </a:t>
            </a:r>
            <a:r>
              <a:rPr lang="he-IL" sz="2400" b="1" dirty="0" err="1">
                <a:solidFill>
                  <a:srgbClr val="424242"/>
                </a:solidFill>
                <a:latin typeface="Calibri" panose="020F0502020204030204" pitchFamily="34" charset="0"/>
                <a:cs typeface="Calibri" panose="020F0502020204030204" pitchFamily="34" charset="0"/>
              </a:rPr>
              <a:t>כהנים</a:t>
            </a:r>
            <a:endParaRPr lang="he-IL" sz="2400" b="1" dirty="0">
              <a:solidFill>
                <a:srgbClr val="424242"/>
              </a:solidFill>
              <a:latin typeface="Calibri" panose="020F0502020204030204" pitchFamily="34" charset="0"/>
              <a:cs typeface="Calibri" panose="020F0502020204030204" pitchFamily="34" charset="0"/>
            </a:endParaRPr>
          </a:p>
        </p:txBody>
      </p:sp>
      <p:sp>
        <p:nvSpPr>
          <p:cNvPr id="13" name="TextBox 12"/>
          <p:cNvSpPr txBox="1"/>
          <p:nvPr/>
        </p:nvSpPr>
        <p:spPr>
          <a:xfrm>
            <a:off x="367609" y="2212462"/>
            <a:ext cx="5476705"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האם אינך מכיר את הפסוק?</a:t>
            </a:r>
          </a:p>
        </p:txBody>
      </p:sp>
      <p:sp>
        <p:nvSpPr>
          <p:cNvPr id="14" name="TextBox 13"/>
          <p:cNvSpPr txBox="1"/>
          <p:nvPr/>
        </p:nvSpPr>
        <p:spPr>
          <a:xfrm>
            <a:off x="373488" y="2863660"/>
            <a:ext cx="5476706"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היה מתקדם בלימודו צעד אחר צעד</a:t>
            </a:r>
          </a:p>
        </p:txBody>
      </p:sp>
      <p:sp>
        <p:nvSpPr>
          <p:cNvPr id="15" name="TextBox 14"/>
          <p:cNvSpPr txBox="1"/>
          <p:nvPr/>
        </p:nvSpPr>
        <p:spPr>
          <a:xfrm>
            <a:off x="373489" y="3521148"/>
            <a:ext cx="5476705"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זורמים עליה תמיד</a:t>
            </a:r>
          </a:p>
        </p:txBody>
      </p:sp>
      <p:sp>
        <p:nvSpPr>
          <p:cNvPr id="16" name="TextBox 15"/>
          <p:cNvSpPr txBox="1"/>
          <p:nvPr/>
        </p:nvSpPr>
        <p:spPr>
          <a:xfrm>
            <a:off x="373489" y="1577881"/>
            <a:ext cx="5476706"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ולא למד כלל</a:t>
            </a:r>
          </a:p>
        </p:txBody>
      </p:sp>
      <p:sp>
        <p:nvSpPr>
          <p:cNvPr id="17" name="TextBox 16"/>
          <p:cNvSpPr txBox="1"/>
          <p:nvPr/>
        </p:nvSpPr>
        <p:spPr>
          <a:xfrm>
            <a:off x="373489" y="4171387"/>
            <a:ext cx="5476705"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מי עשה חריצים בדפנות הבאר?</a:t>
            </a:r>
          </a:p>
        </p:txBody>
      </p:sp>
      <p:sp>
        <p:nvSpPr>
          <p:cNvPr id="18" name="TextBox 17"/>
          <p:cNvSpPr txBox="1"/>
          <p:nvPr/>
        </p:nvSpPr>
        <p:spPr>
          <a:xfrm>
            <a:off x="367609" y="4813376"/>
            <a:ext cx="5482585"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חומש ויקרא שבו נהגו ללמוד עם הקטנים</a:t>
            </a:r>
          </a:p>
        </p:txBody>
      </p:sp>
      <p:sp>
        <p:nvSpPr>
          <p:cNvPr id="19" name="TextBox 18"/>
          <p:cNvSpPr txBox="1"/>
          <p:nvPr/>
        </p:nvSpPr>
        <p:spPr>
          <a:xfrm>
            <a:off x="373488" y="5453792"/>
            <a:ext cx="5476706" cy="510778"/>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למד את האותיות מ-א' ועד ת'</a:t>
            </a:r>
          </a:p>
        </p:txBody>
      </p:sp>
      <p:sp>
        <p:nvSpPr>
          <p:cNvPr id="20" name="TextBox 19"/>
          <p:cNvSpPr txBox="1"/>
          <p:nvPr/>
        </p:nvSpPr>
        <p:spPr>
          <a:xfrm>
            <a:off x="373488" y="6124529"/>
            <a:ext cx="5476705" cy="510778"/>
          </a:xfrm>
          <a:prstGeom prst="round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האבן יכולה להשתנות והלב שלי לא?</a:t>
            </a:r>
          </a:p>
        </p:txBody>
      </p:sp>
      <p:sp>
        <p:nvSpPr>
          <p:cNvPr id="21" name="TextBox 20"/>
          <p:cNvSpPr txBox="1"/>
          <p:nvPr/>
        </p:nvSpPr>
        <p:spPr>
          <a:xfrm>
            <a:off x="11096552" y="1666339"/>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א</a:t>
            </a:r>
          </a:p>
        </p:txBody>
      </p:sp>
      <p:sp>
        <p:nvSpPr>
          <p:cNvPr id="22" name="TextBox 21"/>
          <p:cNvSpPr txBox="1"/>
          <p:nvPr/>
        </p:nvSpPr>
        <p:spPr>
          <a:xfrm>
            <a:off x="11096552" y="2302832"/>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ב</a:t>
            </a:r>
          </a:p>
        </p:txBody>
      </p:sp>
      <p:sp>
        <p:nvSpPr>
          <p:cNvPr id="23" name="TextBox 22"/>
          <p:cNvSpPr txBox="1"/>
          <p:nvPr/>
        </p:nvSpPr>
        <p:spPr>
          <a:xfrm>
            <a:off x="11096552" y="2922268"/>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ג</a:t>
            </a:r>
          </a:p>
        </p:txBody>
      </p:sp>
      <p:sp>
        <p:nvSpPr>
          <p:cNvPr id="24" name="TextBox 23"/>
          <p:cNvSpPr txBox="1"/>
          <p:nvPr/>
        </p:nvSpPr>
        <p:spPr>
          <a:xfrm>
            <a:off x="11106591" y="3579755"/>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ד</a:t>
            </a:r>
          </a:p>
        </p:txBody>
      </p:sp>
      <p:sp>
        <p:nvSpPr>
          <p:cNvPr id="25" name="TextBox 24"/>
          <p:cNvSpPr txBox="1"/>
          <p:nvPr/>
        </p:nvSpPr>
        <p:spPr>
          <a:xfrm>
            <a:off x="11092070" y="4230119"/>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ה</a:t>
            </a:r>
          </a:p>
        </p:txBody>
      </p:sp>
      <p:sp>
        <p:nvSpPr>
          <p:cNvPr id="26" name="TextBox 25"/>
          <p:cNvSpPr txBox="1"/>
          <p:nvPr/>
        </p:nvSpPr>
        <p:spPr>
          <a:xfrm>
            <a:off x="11136307" y="4885876"/>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ו</a:t>
            </a:r>
          </a:p>
        </p:txBody>
      </p:sp>
      <p:sp>
        <p:nvSpPr>
          <p:cNvPr id="27" name="TextBox 26"/>
          <p:cNvSpPr txBox="1"/>
          <p:nvPr/>
        </p:nvSpPr>
        <p:spPr>
          <a:xfrm>
            <a:off x="11106590" y="554234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ז</a:t>
            </a:r>
          </a:p>
        </p:txBody>
      </p:sp>
      <p:sp>
        <p:nvSpPr>
          <p:cNvPr id="28" name="TextBox 27"/>
          <p:cNvSpPr txBox="1"/>
          <p:nvPr/>
        </p:nvSpPr>
        <p:spPr>
          <a:xfrm>
            <a:off x="11076995" y="618647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ח</a:t>
            </a:r>
          </a:p>
        </p:txBody>
      </p:sp>
      <p:sp>
        <p:nvSpPr>
          <p:cNvPr id="29" name="TextBox 28"/>
          <p:cNvSpPr txBox="1"/>
          <p:nvPr/>
        </p:nvSpPr>
        <p:spPr>
          <a:xfrm>
            <a:off x="5481270" y="166528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1</a:t>
            </a:r>
          </a:p>
        </p:txBody>
      </p:sp>
      <p:sp>
        <p:nvSpPr>
          <p:cNvPr id="30" name="TextBox 29"/>
          <p:cNvSpPr txBox="1"/>
          <p:nvPr/>
        </p:nvSpPr>
        <p:spPr>
          <a:xfrm>
            <a:off x="5481269" y="2299862"/>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2</a:t>
            </a:r>
          </a:p>
        </p:txBody>
      </p:sp>
      <p:sp>
        <p:nvSpPr>
          <p:cNvPr id="31" name="TextBox 30"/>
          <p:cNvSpPr txBox="1"/>
          <p:nvPr/>
        </p:nvSpPr>
        <p:spPr>
          <a:xfrm>
            <a:off x="5481268" y="2918197"/>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3</a:t>
            </a:r>
          </a:p>
        </p:txBody>
      </p:sp>
      <p:sp>
        <p:nvSpPr>
          <p:cNvPr id="32" name="TextBox 31"/>
          <p:cNvSpPr txBox="1"/>
          <p:nvPr/>
        </p:nvSpPr>
        <p:spPr>
          <a:xfrm>
            <a:off x="5481476" y="3549939"/>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4</a:t>
            </a:r>
          </a:p>
        </p:txBody>
      </p:sp>
      <p:sp>
        <p:nvSpPr>
          <p:cNvPr id="33" name="TextBox 32"/>
          <p:cNvSpPr txBox="1"/>
          <p:nvPr/>
        </p:nvSpPr>
        <p:spPr>
          <a:xfrm>
            <a:off x="5481267" y="425542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5</a:t>
            </a:r>
          </a:p>
        </p:txBody>
      </p:sp>
      <p:sp>
        <p:nvSpPr>
          <p:cNvPr id="34" name="TextBox 33"/>
          <p:cNvSpPr txBox="1"/>
          <p:nvPr/>
        </p:nvSpPr>
        <p:spPr>
          <a:xfrm>
            <a:off x="5481476" y="487816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6</a:t>
            </a:r>
          </a:p>
        </p:txBody>
      </p:sp>
      <p:sp>
        <p:nvSpPr>
          <p:cNvPr id="35" name="TextBox 34"/>
          <p:cNvSpPr txBox="1"/>
          <p:nvPr/>
        </p:nvSpPr>
        <p:spPr>
          <a:xfrm>
            <a:off x="5481266" y="5494439"/>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7</a:t>
            </a:r>
          </a:p>
        </p:txBody>
      </p:sp>
      <p:sp>
        <p:nvSpPr>
          <p:cNvPr id="36" name="TextBox 35"/>
          <p:cNvSpPr txBox="1"/>
          <p:nvPr/>
        </p:nvSpPr>
        <p:spPr>
          <a:xfrm>
            <a:off x="5481476" y="6121446"/>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8</a:t>
            </a:r>
          </a:p>
        </p:txBody>
      </p:sp>
      <p:pic>
        <p:nvPicPr>
          <p:cNvPr id="37" name="5min_final" descr="5min_final">
            <a:hlinkClick r:id="" action="ppaction://media"/>
            <a:extLst>
              <a:ext uri="{FF2B5EF4-FFF2-40B4-BE49-F238E27FC236}">
                <a16:creationId xmlns:a16="http://schemas.microsoft.com/office/drawing/2014/main" id="{31373E1F-9F11-4EF0-83BC-6588943A36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609" y="721926"/>
            <a:ext cx="1540938" cy="549601"/>
          </a:xfrm>
          <a:prstGeom prst="rect">
            <a:avLst/>
          </a:prstGeom>
        </p:spPr>
      </p:pic>
    </p:spTree>
    <p:extLst>
      <p:ext uri="{BB962C8B-B14F-4D97-AF65-F5344CB8AC3E}">
        <p14:creationId xmlns:p14="http://schemas.microsoft.com/office/powerpoint/2010/main" val="41637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7"/>
                                        </p:tgtEl>
                                      </p:cBhvr>
                                    </p:cmd>
                                  </p:childTnLst>
                                </p:cTn>
                              </p:par>
                            </p:childTnLst>
                          </p:cTn>
                        </p:par>
                      </p:childTnLst>
                    </p:cTn>
                  </p:par>
                </p:childTnLst>
              </p:cTn>
              <p:nextCondLst>
                <p:cond evt="onClick" delay="0">
                  <p:tgtEl>
                    <p:spTgt spid="37"/>
                  </p:tgtEl>
                </p:cond>
              </p:nextCondLst>
            </p:seq>
            <p:video>
              <p:cMediaNode vol="80000">
                <p:cTn id="12" fill="hold" display="0">
                  <p:stCondLst>
                    <p:cond delay="indefinite"/>
                  </p:stCondLst>
                </p:cTn>
                <p:tgtEl>
                  <p:spTgt spid="3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a:spLocks noGrp="1"/>
          </p:cNvSpPr>
          <p:nvPr>
            <p:ph type="title"/>
          </p:nvPr>
        </p:nvSpPr>
        <p:spPr>
          <a:xfrm>
            <a:off x="3184621" y="663126"/>
            <a:ext cx="8280000" cy="720000"/>
          </a:xfrm>
        </p:spPr>
        <p:txBody>
          <a:bodyPr>
            <a:normAutofit/>
          </a:bodyPr>
          <a:lstStyle/>
          <a:p>
            <a:r>
              <a:rPr lang="he-IL" dirty="0"/>
              <a:t>התאם בין לשון חז"ל ללשוננו:</a:t>
            </a:r>
          </a:p>
        </p:txBody>
      </p:sp>
      <p:sp>
        <p:nvSpPr>
          <p:cNvPr id="5" name="TextBox 4"/>
          <p:cNvSpPr txBox="1"/>
          <p:nvPr/>
        </p:nvSpPr>
        <p:spPr>
          <a:xfrm>
            <a:off x="8538691" y="2253137"/>
            <a:ext cx="2925930" cy="578882"/>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מי חקק אבן זו?</a:t>
            </a:r>
          </a:p>
        </p:txBody>
      </p:sp>
      <p:sp>
        <p:nvSpPr>
          <p:cNvPr id="6" name="TextBox 5"/>
          <p:cNvSpPr txBox="1"/>
          <p:nvPr/>
        </p:nvSpPr>
        <p:spPr>
          <a:xfrm>
            <a:off x="8551570" y="2894934"/>
            <a:ext cx="2913051"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אי אתה קורא?</a:t>
            </a:r>
          </a:p>
        </p:txBody>
      </p:sp>
      <p:sp>
        <p:nvSpPr>
          <p:cNvPr id="7" name="TextBox 6"/>
          <p:cNvSpPr txBox="1"/>
          <p:nvPr/>
        </p:nvSpPr>
        <p:spPr>
          <a:xfrm>
            <a:off x="8536545" y="3538210"/>
            <a:ext cx="2928076" cy="578882"/>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lvl="0" algn="ctr"/>
            <a:r>
              <a:rPr lang="he-IL" sz="2800" b="1" dirty="0">
                <a:solidFill>
                  <a:srgbClr val="424242"/>
                </a:solidFill>
                <a:latin typeface="Calibri" panose="020F0502020204030204" pitchFamily="34" charset="0"/>
                <a:cs typeface="Calibri" panose="020F0502020204030204" pitchFamily="34" charset="0"/>
              </a:rPr>
              <a:t>נופלים עליה תדיר</a:t>
            </a:r>
          </a:p>
        </p:txBody>
      </p:sp>
      <p:sp>
        <p:nvSpPr>
          <p:cNvPr id="8" name="TextBox 7"/>
          <p:cNvSpPr txBox="1"/>
          <p:nvPr/>
        </p:nvSpPr>
        <p:spPr>
          <a:xfrm>
            <a:off x="8524738" y="1656982"/>
            <a:ext cx="2915197" cy="510778"/>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ולא שנה כלום</a:t>
            </a:r>
          </a:p>
        </p:txBody>
      </p:sp>
      <p:sp>
        <p:nvSpPr>
          <p:cNvPr id="9" name="TextBox 8"/>
          <p:cNvSpPr txBox="1"/>
          <p:nvPr/>
        </p:nvSpPr>
        <p:spPr>
          <a:xfrm>
            <a:off x="8500053" y="4201328"/>
            <a:ext cx="2964568"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lvl="0" algn="ctr"/>
            <a:r>
              <a:rPr lang="he-IL" sz="2800" b="1" dirty="0">
                <a:solidFill>
                  <a:srgbClr val="424242"/>
                </a:solidFill>
                <a:latin typeface="Calibri" panose="020F0502020204030204" pitchFamily="34" charset="0"/>
                <a:cs typeface="Calibri" panose="020F0502020204030204" pitchFamily="34" charset="0"/>
              </a:rPr>
              <a:t>ליבי קשה מאבן?</a:t>
            </a:r>
          </a:p>
        </p:txBody>
      </p:sp>
      <p:sp>
        <p:nvSpPr>
          <p:cNvPr id="10" name="TextBox 9"/>
          <p:cNvSpPr txBox="1"/>
          <p:nvPr/>
        </p:nvSpPr>
        <p:spPr>
          <a:xfrm>
            <a:off x="8549424" y="4840456"/>
            <a:ext cx="2915197" cy="578882"/>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lvl="0" algn="ctr"/>
            <a:r>
              <a:rPr lang="he-IL" sz="2800" b="1" dirty="0">
                <a:solidFill>
                  <a:srgbClr val="424242"/>
                </a:solidFill>
                <a:latin typeface="Calibri" panose="020F0502020204030204" pitchFamily="34" charset="0"/>
                <a:cs typeface="Calibri" panose="020F0502020204030204" pitchFamily="34" charset="0"/>
              </a:rPr>
              <a:t>אלף תיו ולמדה</a:t>
            </a:r>
          </a:p>
        </p:txBody>
      </p:sp>
      <p:sp>
        <p:nvSpPr>
          <p:cNvPr id="11" name="TextBox 10"/>
          <p:cNvSpPr txBox="1"/>
          <p:nvPr/>
        </p:nvSpPr>
        <p:spPr>
          <a:xfrm>
            <a:off x="8549424" y="6127863"/>
            <a:ext cx="2915197" cy="578882"/>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lvl="0" algn="ctr"/>
            <a:r>
              <a:rPr lang="he-IL" sz="2800" b="1" dirty="0">
                <a:solidFill>
                  <a:srgbClr val="424242"/>
                </a:solidFill>
                <a:latin typeface="Calibri" panose="020F0502020204030204" pitchFamily="34" charset="0"/>
                <a:cs typeface="Calibri" panose="020F0502020204030204" pitchFamily="34" charset="0"/>
              </a:rPr>
              <a:t>היה לומד והולך</a:t>
            </a:r>
          </a:p>
        </p:txBody>
      </p:sp>
      <p:sp>
        <p:nvSpPr>
          <p:cNvPr id="12" name="TextBox 11"/>
          <p:cNvSpPr txBox="1"/>
          <p:nvPr/>
        </p:nvSpPr>
        <p:spPr>
          <a:xfrm>
            <a:off x="8549424" y="5483733"/>
            <a:ext cx="2915197"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lvl="0" algn="ctr"/>
            <a:r>
              <a:rPr lang="he-IL" sz="2800" b="1" dirty="0">
                <a:solidFill>
                  <a:srgbClr val="424242"/>
                </a:solidFill>
                <a:latin typeface="Calibri" panose="020F0502020204030204" pitchFamily="34" charset="0"/>
                <a:cs typeface="Calibri" panose="020F0502020204030204" pitchFamily="34" charset="0"/>
              </a:rPr>
              <a:t>תורת </a:t>
            </a:r>
            <a:r>
              <a:rPr lang="he-IL" sz="2800" b="1" dirty="0" err="1">
                <a:solidFill>
                  <a:srgbClr val="424242"/>
                </a:solidFill>
                <a:latin typeface="Calibri" panose="020F0502020204030204" pitchFamily="34" charset="0"/>
                <a:cs typeface="Calibri" panose="020F0502020204030204" pitchFamily="34" charset="0"/>
              </a:rPr>
              <a:t>כהנים</a:t>
            </a:r>
            <a:endParaRPr lang="he-IL" sz="2800" b="1" dirty="0">
              <a:solidFill>
                <a:srgbClr val="424242"/>
              </a:solidFill>
              <a:latin typeface="Calibri" panose="020F0502020204030204" pitchFamily="34" charset="0"/>
              <a:cs typeface="Calibri" panose="020F0502020204030204" pitchFamily="34" charset="0"/>
            </a:endParaRPr>
          </a:p>
        </p:txBody>
      </p:sp>
      <p:sp>
        <p:nvSpPr>
          <p:cNvPr id="13" name="TextBox 12"/>
          <p:cNvSpPr txBox="1"/>
          <p:nvPr/>
        </p:nvSpPr>
        <p:spPr>
          <a:xfrm>
            <a:off x="367609" y="2212462"/>
            <a:ext cx="5476705" cy="578882"/>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האם אינך מכיר את הפסוק?</a:t>
            </a:r>
          </a:p>
        </p:txBody>
      </p:sp>
      <p:sp>
        <p:nvSpPr>
          <p:cNvPr id="14" name="TextBox 13"/>
          <p:cNvSpPr txBox="1"/>
          <p:nvPr/>
        </p:nvSpPr>
        <p:spPr>
          <a:xfrm>
            <a:off x="373488" y="2863660"/>
            <a:ext cx="5476706"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היה מתקדם בלימודו צעד אחר צעד</a:t>
            </a:r>
          </a:p>
        </p:txBody>
      </p:sp>
      <p:sp>
        <p:nvSpPr>
          <p:cNvPr id="15" name="TextBox 14"/>
          <p:cNvSpPr txBox="1"/>
          <p:nvPr/>
        </p:nvSpPr>
        <p:spPr>
          <a:xfrm>
            <a:off x="373489" y="3521148"/>
            <a:ext cx="5476705" cy="578882"/>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זורמים עליה תמיד</a:t>
            </a:r>
          </a:p>
        </p:txBody>
      </p:sp>
      <p:sp>
        <p:nvSpPr>
          <p:cNvPr id="16" name="TextBox 15"/>
          <p:cNvSpPr txBox="1"/>
          <p:nvPr/>
        </p:nvSpPr>
        <p:spPr>
          <a:xfrm>
            <a:off x="373489" y="1577881"/>
            <a:ext cx="5476706"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ולא למד כלל</a:t>
            </a:r>
          </a:p>
        </p:txBody>
      </p:sp>
      <p:sp>
        <p:nvSpPr>
          <p:cNvPr id="17" name="TextBox 16"/>
          <p:cNvSpPr txBox="1"/>
          <p:nvPr/>
        </p:nvSpPr>
        <p:spPr>
          <a:xfrm>
            <a:off x="373489" y="4171387"/>
            <a:ext cx="5476705"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מי עשה חריצים בדפנות הבאר?</a:t>
            </a:r>
          </a:p>
        </p:txBody>
      </p:sp>
      <p:sp>
        <p:nvSpPr>
          <p:cNvPr id="18" name="TextBox 17"/>
          <p:cNvSpPr txBox="1"/>
          <p:nvPr/>
        </p:nvSpPr>
        <p:spPr>
          <a:xfrm>
            <a:off x="367609" y="4813376"/>
            <a:ext cx="5482585" cy="1055608"/>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חומש ויקרא שבו נהגו ללמוד עם הקטנים</a:t>
            </a:r>
          </a:p>
        </p:txBody>
      </p:sp>
      <p:sp>
        <p:nvSpPr>
          <p:cNvPr id="19" name="TextBox 18"/>
          <p:cNvSpPr txBox="1"/>
          <p:nvPr/>
        </p:nvSpPr>
        <p:spPr>
          <a:xfrm>
            <a:off x="373488" y="5453792"/>
            <a:ext cx="5476706" cy="578882"/>
          </a:xfrm>
          <a:prstGeom prst="round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2800" b="1" dirty="0">
                <a:latin typeface="Calibri" panose="020F0502020204030204" pitchFamily="34" charset="0"/>
                <a:cs typeface="Calibri" panose="020F0502020204030204" pitchFamily="34" charset="0"/>
              </a:rPr>
              <a:t>למד את האותיות מ-א' ועד ת'</a:t>
            </a:r>
          </a:p>
        </p:txBody>
      </p:sp>
      <p:sp>
        <p:nvSpPr>
          <p:cNvPr id="20" name="TextBox 19"/>
          <p:cNvSpPr txBox="1"/>
          <p:nvPr/>
        </p:nvSpPr>
        <p:spPr>
          <a:xfrm>
            <a:off x="373488" y="6124529"/>
            <a:ext cx="5476705" cy="510778"/>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he-IL" sz="2400" b="1" dirty="0">
                <a:latin typeface="Calibri" panose="020F0502020204030204" pitchFamily="34" charset="0"/>
                <a:cs typeface="Calibri" panose="020F0502020204030204" pitchFamily="34" charset="0"/>
              </a:rPr>
              <a:t>האבן יכולה להשתנות והלב שלי לא?</a:t>
            </a:r>
          </a:p>
        </p:txBody>
      </p:sp>
      <p:sp>
        <p:nvSpPr>
          <p:cNvPr id="45" name="TextBox 44"/>
          <p:cNvSpPr txBox="1"/>
          <p:nvPr/>
        </p:nvSpPr>
        <p:spPr>
          <a:xfrm>
            <a:off x="11096552" y="1706095"/>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א</a:t>
            </a:r>
          </a:p>
        </p:txBody>
      </p:sp>
      <p:sp>
        <p:nvSpPr>
          <p:cNvPr id="46" name="TextBox 45"/>
          <p:cNvSpPr txBox="1"/>
          <p:nvPr/>
        </p:nvSpPr>
        <p:spPr>
          <a:xfrm>
            <a:off x="11096552" y="2302832"/>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ב</a:t>
            </a:r>
          </a:p>
        </p:txBody>
      </p:sp>
      <p:sp>
        <p:nvSpPr>
          <p:cNvPr id="47" name="TextBox 46"/>
          <p:cNvSpPr txBox="1"/>
          <p:nvPr/>
        </p:nvSpPr>
        <p:spPr>
          <a:xfrm>
            <a:off x="11096552" y="2922268"/>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ג</a:t>
            </a:r>
          </a:p>
        </p:txBody>
      </p:sp>
      <p:sp>
        <p:nvSpPr>
          <p:cNvPr id="48" name="TextBox 47"/>
          <p:cNvSpPr txBox="1"/>
          <p:nvPr/>
        </p:nvSpPr>
        <p:spPr>
          <a:xfrm>
            <a:off x="11106591" y="3579755"/>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ד</a:t>
            </a:r>
          </a:p>
        </p:txBody>
      </p:sp>
      <p:sp>
        <p:nvSpPr>
          <p:cNvPr id="49" name="TextBox 48"/>
          <p:cNvSpPr txBox="1"/>
          <p:nvPr/>
        </p:nvSpPr>
        <p:spPr>
          <a:xfrm>
            <a:off x="11092070" y="4259936"/>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ה</a:t>
            </a:r>
          </a:p>
        </p:txBody>
      </p:sp>
      <p:sp>
        <p:nvSpPr>
          <p:cNvPr id="50" name="TextBox 49"/>
          <p:cNvSpPr txBox="1"/>
          <p:nvPr/>
        </p:nvSpPr>
        <p:spPr>
          <a:xfrm>
            <a:off x="11136307" y="4885876"/>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ו</a:t>
            </a:r>
          </a:p>
        </p:txBody>
      </p:sp>
      <p:sp>
        <p:nvSpPr>
          <p:cNvPr id="51" name="TextBox 50"/>
          <p:cNvSpPr txBox="1"/>
          <p:nvPr/>
        </p:nvSpPr>
        <p:spPr>
          <a:xfrm>
            <a:off x="11106590" y="554234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ז</a:t>
            </a:r>
          </a:p>
        </p:txBody>
      </p:sp>
      <p:sp>
        <p:nvSpPr>
          <p:cNvPr id="52" name="TextBox 51"/>
          <p:cNvSpPr txBox="1"/>
          <p:nvPr/>
        </p:nvSpPr>
        <p:spPr>
          <a:xfrm>
            <a:off x="11076995" y="618647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ח</a:t>
            </a:r>
          </a:p>
        </p:txBody>
      </p:sp>
      <p:sp>
        <p:nvSpPr>
          <p:cNvPr id="53" name="TextBox 52"/>
          <p:cNvSpPr txBox="1"/>
          <p:nvPr/>
        </p:nvSpPr>
        <p:spPr>
          <a:xfrm>
            <a:off x="5481270" y="166528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1</a:t>
            </a:r>
          </a:p>
        </p:txBody>
      </p:sp>
      <p:sp>
        <p:nvSpPr>
          <p:cNvPr id="54" name="TextBox 53"/>
          <p:cNvSpPr txBox="1"/>
          <p:nvPr/>
        </p:nvSpPr>
        <p:spPr>
          <a:xfrm>
            <a:off x="5481269" y="2299862"/>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2</a:t>
            </a:r>
          </a:p>
        </p:txBody>
      </p:sp>
      <p:sp>
        <p:nvSpPr>
          <p:cNvPr id="55" name="TextBox 54"/>
          <p:cNvSpPr txBox="1"/>
          <p:nvPr/>
        </p:nvSpPr>
        <p:spPr>
          <a:xfrm>
            <a:off x="5481268" y="2918197"/>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3</a:t>
            </a:r>
          </a:p>
        </p:txBody>
      </p:sp>
      <p:sp>
        <p:nvSpPr>
          <p:cNvPr id="56" name="TextBox 55"/>
          <p:cNvSpPr txBox="1"/>
          <p:nvPr/>
        </p:nvSpPr>
        <p:spPr>
          <a:xfrm>
            <a:off x="5481476" y="3549939"/>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4</a:t>
            </a:r>
          </a:p>
        </p:txBody>
      </p:sp>
      <p:sp>
        <p:nvSpPr>
          <p:cNvPr id="57" name="TextBox 56"/>
          <p:cNvSpPr txBox="1"/>
          <p:nvPr/>
        </p:nvSpPr>
        <p:spPr>
          <a:xfrm>
            <a:off x="5481267" y="425542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5</a:t>
            </a:r>
          </a:p>
        </p:txBody>
      </p:sp>
      <p:sp>
        <p:nvSpPr>
          <p:cNvPr id="58" name="TextBox 57"/>
          <p:cNvSpPr txBox="1"/>
          <p:nvPr/>
        </p:nvSpPr>
        <p:spPr>
          <a:xfrm>
            <a:off x="5481476" y="4878161"/>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6</a:t>
            </a:r>
          </a:p>
        </p:txBody>
      </p:sp>
      <p:sp>
        <p:nvSpPr>
          <p:cNvPr id="59" name="TextBox 58"/>
          <p:cNvSpPr txBox="1"/>
          <p:nvPr/>
        </p:nvSpPr>
        <p:spPr>
          <a:xfrm>
            <a:off x="5481266" y="5494439"/>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7</a:t>
            </a:r>
          </a:p>
        </p:txBody>
      </p:sp>
      <p:sp>
        <p:nvSpPr>
          <p:cNvPr id="60" name="TextBox 59"/>
          <p:cNvSpPr txBox="1"/>
          <p:nvPr/>
        </p:nvSpPr>
        <p:spPr>
          <a:xfrm>
            <a:off x="5481476" y="6121446"/>
            <a:ext cx="550607" cy="461665"/>
          </a:xfrm>
          <a:prstGeom prst="rect">
            <a:avLst/>
          </a:prstGeom>
          <a:noFill/>
          <a:ln>
            <a:noFill/>
          </a:ln>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e-I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cs typeface="Calibri" panose="020F0502020204030204" pitchFamily="34" charset="0"/>
              </a:rPr>
              <a:t>8</a:t>
            </a:r>
          </a:p>
        </p:txBody>
      </p:sp>
      <p:cxnSp>
        <p:nvCxnSpPr>
          <p:cNvPr id="3" name="מחבר ישר 2"/>
          <p:cNvCxnSpPr/>
          <p:nvPr/>
        </p:nvCxnSpPr>
        <p:spPr>
          <a:xfrm flipH="1">
            <a:off x="5913784" y="1936927"/>
            <a:ext cx="257633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8" name="מחבר ישר 37"/>
          <p:cNvCxnSpPr/>
          <p:nvPr/>
        </p:nvCxnSpPr>
        <p:spPr>
          <a:xfrm flipH="1">
            <a:off x="5923723" y="2564566"/>
            <a:ext cx="2576330" cy="189626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40" name="מחבר ישר 39"/>
          <p:cNvCxnSpPr/>
          <p:nvPr/>
        </p:nvCxnSpPr>
        <p:spPr>
          <a:xfrm flipH="1" flipV="1">
            <a:off x="5903845" y="2501903"/>
            <a:ext cx="2614968" cy="69452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43" name="מחבר ישר 42"/>
          <p:cNvCxnSpPr/>
          <p:nvPr/>
        </p:nvCxnSpPr>
        <p:spPr>
          <a:xfrm flipH="1">
            <a:off x="5923723" y="1936927"/>
            <a:ext cx="257633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44" name="מחבר ישר 43"/>
          <p:cNvCxnSpPr/>
          <p:nvPr/>
        </p:nvCxnSpPr>
        <p:spPr>
          <a:xfrm flipH="1">
            <a:off x="5923723" y="3827651"/>
            <a:ext cx="257633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1" name="מחבר ישר 60"/>
          <p:cNvCxnSpPr/>
          <p:nvPr/>
        </p:nvCxnSpPr>
        <p:spPr>
          <a:xfrm flipH="1">
            <a:off x="5903845" y="4490769"/>
            <a:ext cx="2576330" cy="188914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2" name="מחבר ישר 61"/>
          <p:cNvCxnSpPr/>
          <p:nvPr/>
        </p:nvCxnSpPr>
        <p:spPr>
          <a:xfrm flipH="1">
            <a:off x="5893906" y="5141946"/>
            <a:ext cx="2632700" cy="60128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3" name="מחבר ישר 62"/>
          <p:cNvCxnSpPr/>
          <p:nvPr/>
        </p:nvCxnSpPr>
        <p:spPr>
          <a:xfrm flipH="1" flipV="1">
            <a:off x="5893906" y="5102817"/>
            <a:ext cx="2634846" cy="67035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4" name="מחבר ישר 63"/>
          <p:cNvCxnSpPr/>
          <p:nvPr/>
        </p:nvCxnSpPr>
        <p:spPr>
          <a:xfrm flipH="1" flipV="1">
            <a:off x="5893906" y="3184375"/>
            <a:ext cx="2630832" cy="322509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304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בקריאה שנייה: השתלשלות האירועים</a:t>
            </a:r>
          </a:p>
        </p:txBody>
      </p:sp>
      <p:sp>
        <p:nvSpPr>
          <p:cNvPr id="4" name="מציין מיקום טקסט 2"/>
          <p:cNvSpPr txBox="1">
            <a:spLocks/>
          </p:cNvSpPr>
          <p:nvPr/>
        </p:nvSpPr>
        <p:spPr>
          <a:xfrm>
            <a:off x="1056069" y="1693975"/>
            <a:ext cx="10780624" cy="4806838"/>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endParaRPr lang="he-IL" sz="2000" dirty="0">
              <a:solidFill>
                <a:srgbClr val="424242"/>
              </a:solidFill>
            </a:endParaRPr>
          </a:p>
          <a:p>
            <a:pPr algn="r">
              <a:lnSpc>
                <a:spcPct val="120000"/>
              </a:lnSpc>
            </a:pPr>
            <a:endParaRPr lang="he-IL" sz="2000" dirty="0">
              <a:solidFill>
                <a:srgbClr val="424242"/>
              </a:solidFill>
            </a:endParaRPr>
          </a:p>
          <a:p>
            <a:pPr algn="r">
              <a:lnSpc>
                <a:spcPct val="120000"/>
              </a:lnSpc>
            </a:pPr>
            <a:r>
              <a:rPr lang="he-IL" sz="2800" dirty="0">
                <a:solidFill>
                  <a:srgbClr val="424242"/>
                </a:solidFill>
              </a:rPr>
              <a:t>מָה </a:t>
            </a:r>
            <a:r>
              <a:rPr lang="he-IL" sz="2800" dirty="0" err="1">
                <a:solidFill>
                  <a:srgbClr val="424242"/>
                </a:solidFill>
              </a:rPr>
              <a:t>הָיְתָה</a:t>
            </a:r>
            <a:r>
              <a:rPr lang="he-IL" sz="2800" dirty="0">
                <a:solidFill>
                  <a:srgbClr val="424242"/>
                </a:solidFill>
              </a:rPr>
              <a:t> תְּחִילָּתוֹ שֶׁל רַ' עֲקִיבָא?</a:t>
            </a:r>
          </a:p>
          <a:p>
            <a:pPr algn="r">
              <a:lnSpc>
                <a:spcPct val="120000"/>
              </a:lnSpc>
            </a:pPr>
            <a:r>
              <a:rPr lang="he-IL" sz="4000" dirty="0">
                <a:solidFill>
                  <a:srgbClr val="424242"/>
                </a:solidFill>
              </a:rPr>
              <a:t>אָמְרוּ: בֶּן אַרְבָּעִים </a:t>
            </a:r>
            <a:r>
              <a:rPr lang="he-IL" sz="4000" dirty="0">
                <a:solidFill>
                  <a:srgbClr val="00B050"/>
                </a:solidFill>
              </a:rPr>
              <a:t>שָׁנָה</a:t>
            </a:r>
            <a:r>
              <a:rPr lang="he-IL" sz="4000" dirty="0">
                <a:solidFill>
                  <a:srgbClr val="424242"/>
                </a:solidFill>
              </a:rPr>
              <a:t> הָיָה וְלֹא </a:t>
            </a:r>
            <a:r>
              <a:rPr lang="he-IL" sz="4000" dirty="0">
                <a:solidFill>
                  <a:srgbClr val="00B050"/>
                </a:solidFill>
              </a:rPr>
              <a:t>שָׁנָה</a:t>
            </a:r>
            <a:r>
              <a:rPr lang="he-IL" sz="4000" dirty="0">
                <a:solidFill>
                  <a:srgbClr val="424242"/>
                </a:solidFill>
              </a:rPr>
              <a:t> כְּלוּם.</a:t>
            </a:r>
          </a:p>
        </p:txBody>
      </p:sp>
    </p:spTree>
    <p:extLst>
      <p:ext uri="{BB962C8B-B14F-4D97-AF65-F5344CB8AC3E}">
        <p14:creationId xmlns:p14="http://schemas.microsoft.com/office/powerpoint/2010/main" val="161695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בקריאה שנייה: השתלשלות האירועים</a:t>
            </a:r>
          </a:p>
        </p:txBody>
      </p:sp>
      <p:sp>
        <p:nvSpPr>
          <p:cNvPr id="4" name="מציין מיקום טקסט 2"/>
          <p:cNvSpPr txBox="1">
            <a:spLocks/>
          </p:cNvSpPr>
          <p:nvPr/>
        </p:nvSpPr>
        <p:spPr>
          <a:xfrm>
            <a:off x="1056068" y="1693975"/>
            <a:ext cx="10945431" cy="4806838"/>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endParaRPr lang="he-IL" sz="3200" dirty="0">
              <a:solidFill>
                <a:srgbClr val="424242"/>
              </a:solidFill>
            </a:endParaRPr>
          </a:p>
          <a:p>
            <a:pPr algn="r">
              <a:lnSpc>
                <a:spcPct val="120000"/>
              </a:lnSpc>
            </a:pPr>
            <a:r>
              <a:rPr lang="he-IL" sz="3200" dirty="0">
                <a:solidFill>
                  <a:srgbClr val="424242"/>
                </a:solidFill>
              </a:rPr>
              <a:t> פַּעַם אַחַת הָיָה עוֹמֵד עַל פִּי הַבְּאֵר בְּלֹד,</a:t>
            </a:r>
          </a:p>
          <a:p>
            <a:pPr algn="r">
              <a:lnSpc>
                <a:spcPct val="120000"/>
              </a:lnSpc>
            </a:pPr>
            <a:r>
              <a:rPr lang="he-IL" sz="3200" dirty="0">
                <a:solidFill>
                  <a:srgbClr val="424242"/>
                </a:solidFill>
              </a:rPr>
              <a:t> </a:t>
            </a:r>
            <a:r>
              <a:rPr lang="he-IL" sz="3200" dirty="0">
                <a:solidFill>
                  <a:srgbClr val="00B050"/>
                </a:solidFill>
              </a:rPr>
              <a:t>אָמַר</a:t>
            </a:r>
            <a:r>
              <a:rPr lang="he-IL" sz="3200" dirty="0">
                <a:solidFill>
                  <a:srgbClr val="424242"/>
                </a:solidFill>
              </a:rPr>
              <a:t>: מִי חָקַק אֶבֶן זוֹ?</a:t>
            </a:r>
          </a:p>
          <a:p>
            <a:pPr algn="r">
              <a:lnSpc>
                <a:spcPct val="120000"/>
              </a:lnSpc>
            </a:pPr>
            <a:r>
              <a:rPr lang="he-IL" sz="3200" dirty="0">
                <a:solidFill>
                  <a:srgbClr val="00B050"/>
                </a:solidFill>
              </a:rPr>
              <a:t> אָמְרוּ לוֹ</a:t>
            </a:r>
            <a:r>
              <a:rPr lang="he-IL" sz="3200" dirty="0">
                <a:solidFill>
                  <a:srgbClr val="424242"/>
                </a:solidFill>
              </a:rPr>
              <a:t>: עֲקִיבָא, אִי אַתָּה קוֹרֵא "אֲבָנִים שָׁחֲקוּ מַיִם"– הַמַּיִם, שֶׁנּוֹפְלִים עָלֶיהָ תָּדִיר בְּכָל יוֹם.</a:t>
            </a:r>
          </a:p>
          <a:p>
            <a:pPr algn="r">
              <a:lnSpc>
                <a:spcPct val="120000"/>
              </a:lnSpc>
            </a:pPr>
            <a:r>
              <a:rPr lang="he-IL" sz="3200" dirty="0">
                <a:solidFill>
                  <a:srgbClr val="424242"/>
                </a:solidFill>
              </a:rPr>
              <a:t> </a:t>
            </a:r>
            <a:r>
              <a:rPr lang="he-IL" sz="3200" dirty="0">
                <a:solidFill>
                  <a:srgbClr val="00B050"/>
                </a:solidFill>
              </a:rPr>
              <a:t>אָמַר רַ' עֲקִיבָא</a:t>
            </a:r>
            <a:r>
              <a:rPr lang="he-IL" sz="3200" dirty="0">
                <a:solidFill>
                  <a:srgbClr val="424242"/>
                </a:solidFill>
              </a:rPr>
              <a:t>: וְכִי לִבִּי קָשֶׁה מֵהָאֶבֶן? אֵלֵךְ וְאֶלְמַד פָּרָשָׁה אַחַת מִן הַתּוֹרָה.</a:t>
            </a:r>
          </a:p>
        </p:txBody>
      </p:sp>
    </p:spTree>
    <p:extLst>
      <p:ext uri="{BB962C8B-B14F-4D97-AF65-F5344CB8AC3E}">
        <p14:creationId xmlns:p14="http://schemas.microsoft.com/office/powerpoint/2010/main" val="1494562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הקניית ידע: דימוי </a:t>
            </a:r>
          </a:p>
        </p:txBody>
      </p:sp>
      <p:sp>
        <p:nvSpPr>
          <p:cNvPr id="3" name="מציין מיקום טקסט 2"/>
          <p:cNvSpPr>
            <a:spLocks noGrp="1"/>
          </p:cNvSpPr>
          <p:nvPr>
            <p:ph type="body" sz="quarter" idx="10"/>
          </p:nvPr>
        </p:nvSpPr>
        <p:spPr>
          <a:xfrm>
            <a:off x="1788965" y="1679644"/>
            <a:ext cx="9572625" cy="3844925"/>
          </a:xfrm>
        </p:spPr>
        <p:txBody>
          <a:bodyPr>
            <a:normAutofit/>
          </a:bodyPr>
          <a:lstStyle/>
          <a:p>
            <a:pPr algn="r"/>
            <a:r>
              <a:rPr lang="he-IL" sz="2800" b="1" dirty="0"/>
              <a:t>השלימו את ההסבר</a:t>
            </a:r>
            <a:r>
              <a:rPr lang="he-IL" sz="2800" dirty="0"/>
              <a:t>:</a:t>
            </a:r>
          </a:p>
        </p:txBody>
      </p:sp>
      <p:pic>
        <p:nvPicPr>
          <p:cNvPr id="1026" name="Picture 2" descr="די טפט | תמונות טפט מפלים בעיצוב ייחודי | אופנה לחיפוי הבית"/>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82" y="2037319"/>
            <a:ext cx="2671165" cy="377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5" name="טבלה 4"/>
          <p:cNvGraphicFramePr>
            <a:graphicFrameLocks noGrp="1"/>
          </p:cNvGraphicFramePr>
          <p:nvPr>
            <p:extLst>
              <p:ext uri="{D42A27DB-BD31-4B8C-83A1-F6EECF244321}">
                <p14:modId xmlns:p14="http://schemas.microsoft.com/office/powerpoint/2010/main" val="3903406234"/>
              </p:ext>
            </p:extLst>
          </p:nvPr>
        </p:nvGraphicFramePr>
        <p:xfrm>
          <a:off x="3625850" y="2288457"/>
          <a:ext cx="8128000" cy="3528812"/>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939103022"/>
                    </a:ext>
                  </a:extLst>
                </a:gridCol>
                <a:gridCol w="4064000">
                  <a:extLst>
                    <a:ext uri="{9D8B030D-6E8A-4147-A177-3AD203B41FA5}">
                      <a16:colId xmlns:a16="http://schemas.microsoft.com/office/drawing/2014/main" val="3401444733"/>
                    </a:ext>
                  </a:extLst>
                </a:gridCol>
              </a:tblGrid>
              <a:tr h="882203">
                <a:tc>
                  <a:txBody>
                    <a:bodyPr/>
                    <a:lstStyle/>
                    <a:p>
                      <a:pPr algn="ctr" rtl="1"/>
                      <a:r>
                        <a:rPr lang="he-IL" sz="4400" b="1" i="0" kern="1200" dirty="0">
                          <a:solidFill>
                            <a:schemeClr val="bg1"/>
                          </a:solidFill>
                          <a:latin typeface="Calibri" panose="020F0502020204030204" pitchFamily="34" charset="0"/>
                          <a:ea typeface="+mn-ea"/>
                          <a:cs typeface="Calibri" panose="020F0502020204030204" pitchFamily="34" charset="0"/>
                        </a:rPr>
                        <a:t>הדימוי</a:t>
                      </a:r>
                    </a:p>
                  </a:txBody>
                  <a:tcPr/>
                </a:tc>
                <a:tc>
                  <a:txBody>
                    <a:bodyPr/>
                    <a:lstStyle/>
                    <a:p>
                      <a:pPr marL="0" algn="ctr" defTabSz="914400" rtl="1" eaLnBrk="1" latinLnBrk="0" hangingPunct="1"/>
                      <a:r>
                        <a:rPr lang="he-IL" sz="4400" b="1" i="0" kern="1200" dirty="0">
                          <a:solidFill>
                            <a:schemeClr val="bg1"/>
                          </a:solidFill>
                          <a:latin typeface="Calibri" panose="020F0502020204030204" pitchFamily="34" charset="0"/>
                          <a:ea typeface="+mn-ea"/>
                          <a:cs typeface="Calibri" panose="020F0502020204030204" pitchFamily="34" charset="0"/>
                        </a:rPr>
                        <a:t>הדבר המדומה</a:t>
                      </a:r>
                    </a:p>
                  </a:txBody>
                  <a:tcPr/>
                </a:tc>
                <a:extLst>
                  <a:ext uri="{0D108BD9-81ED-4DB2-BD59-A6C34878D82A}">
                    <a16:rowId xmlns:a16="http://schemas.microsoft.com/office/drawing/2014/main" val="2266821544"/>
                  </a:ext>
                </a:extLst>
              </a:tr>
              <a:tr h="882203">
                <a:tc>
                  <a:txBody>
                    <a:bodyPr/>
                    <a:lstStyle/>
                    <a:p>
                      <a:pPr algn="r" rtl="1"/>
                      <a:r>
                        <a:rPr lang="he-IL" sz="2400" dirty="0">
                          <a:cs typeface="Calibri" panose="020F0502020204030204" pitchFamily="34" charset="0"/>
                        </a:rPr>
                        <a:t>מים הזורמים תמיד</a:t>
                      </a:r>
                    </a:p>
                  </a:txBody>
                  <a:tcPr anchor="ctr"/>
                </a:tc>
                <a:tc>
                  <a:txBody>
                    <a:bodyPr/>
                    <a:lstStyle/>
                    <a:p>
                      <a:pPr algn="r" rtl="1"/>
                      <a:endParaRPr lang="he-IL" sz="2400" dirty="0">
                        <a:cs typeface="Calibri" panose="020F0502020204030204" pitchFamily="34" charset="0"/>
                      </a:endParaRPr>
                    </a:p>
                  </a:txBody>
                  <a:tcPr/>
                </a:tc>
                <a:extLst>
                  <a:ext uri="{0D108BD9-81ED-4DB2-BD59-A6C34878D82A}">
                    <a16:rowId xmlns:a16="http://schemas.microsoft.com/office/drawing/2014/main" val="4013724469"/>
                  </a:ext>
                </a:extLst>
              </a:tr>
              <a:tr h="882203">
                <a:tc>
                  <a:txBody>
                    <a:bodyPr/>
                    <a:lstStyle/>
                    <a:p>
                      <a:pPr algn="r" rtl="1"/>
                      <a:r>
                        <a:rPr lang="he-IL" sz="2400" dirty="0">
                          <a:cs typeface="Calibri" panose="020F0502020204030204" pitchFamily="34" charset="0"/>
                        </a:rPr>
                        <a:t>שחקו</a:t>
                      </a:r>
                    </a:p>
                  </a:txBody>
                  <a:tcPr anchor="ctr"/>
                </a:tc>
                <a:tc>
                  <a:txBody>
                    <a:bodyPr/>
                    <a:lstStyle/>
                    <a:p>
                      <a:pPr algn="r" rtl="1"/>
                      <a:endParaRPr lang="he-IL" sz="2400" dirty="0">
                        <a:cs typeface="Calibri" panose="020F0502020204030204" pitchFamily="34" charset="0"/>
                      </a:endParaRPr>
                    </a:p>
                  </a:txBody>
                  <a:tcPr/>
                </a:tc>
                <a:extLst>
                  <a:ext uri="{0D108BD9-81ED-4DB2-BD59-A6C34878D82A}">
                    <a16:rowId xmlns:a16="http://schemas.microsoft.com/office/drawing/2014/main" val="853641320"/>
                  </a:ext>
                </a:extLst>
              </a:tr>
              <a:tr h="882203">
                <a:tc>
                  <a:txBody>
                    <a:bodyPr/>
                    <a:lstStyle/>
                    <a:p>
                      <a:pPr algn="r" rtl="1"/>
                      <a:r>
                        <a:rPr lang="he-IL" sz="2400" dirty="0">
                          <a:cs typeface="Calibri" panose="020F0502020204030204" pitchFamily="34" charset="0"/>
                        </a:rPr>
                        <a:t>אבנים</a:t>
                      </a:r>
                    </a:p>
                  </a:txBody>
                  <a:tcPr anchor="ctr"/>
                </a:tc>
                <a:tc>
                  <a:txBody>
                    <a:bodyPr/>
                    <a:lstStyle/>
                    <a:p>
                      <a:pPr algn="r" rtl="1"/>
                      <a:endParaRPr lang="he-IL" sz="2400" dirty="0">
                        <a:cs typeface="Calibri" panose="020F0502020204030204" pitchFamily="34" charset="0"/>
                      </a:endParaRPr>
                    </a:p>
                  </a:txBody>
                  <a:tcPr/>
                </a:tc>
                <a:extLst>
                  <a:ext uri="{0D108BD9-81ED-4DB2-BD59-A6C34878D82A}">
                    <a16:rowId xmlns:a16="http://schemas.microsoft.com/office/drawing/2014/main" val="1169976847"/>
                  </a:ext>
                </a:extLst>
              </a:tr>
            </a:tbl>
          </a:graphicData>
        </a:graphic>
      </p:graphicFrame>
      <p:pic>
        <p:nvPicPr>
          <p:cNvPr id="6" name="3min_final" descr="3min_final">
            <a:hlinkClick r:id="" action="ppaction://media"/>
            <a:extLst>
              <a:ext uri="{FF2B5EF4-FFF2-40B4-BE49-F238E27FC236}">
                <a16:creationId xmlns:a16="http://schemas.microsoft.com/office/drawing/2014/main" id="{9942DEBD-17B3-4F02-9A6D-C42A16D10B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8027" y="1285212"/>
            <a:ext cx="1540938" cy="549601"/>
          </a:xfrm>
          <a:prstGeom prst="rect">
            <a:avLst/>
          </a:prstGeom>
        </p:spPr>
      </p:pic>
    </p:spTree>
    <p:extLst>
      <p:ext uri="{BB962C8B-B14F-4D97-AF65-F5344CB8AC3E}">
        <p14:creationId xmlns:p14="http://schemas.microsoft.com/office/powerpoint/2010/main" val="343201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2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2"/>
          <p:cNvSpPr txBox="1">
            <a:spLocks/>
          </p:cNvSpPr>
          <p:nvPr/>
        </p:nvSpPr>
        <p:spPr>
          <a:xfrm>
            <a:off x="1904875" y="1625957"/>
            <a:ext cx="9572625" cy="384492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sz="2800" b="1" dirty="0"/>
              <a:t>בדקו את תשובתכם</a:t>
            </a:r>
            <a:r>
              <a:rPr lang="he-IL" sz="2800" dirty="0"/>
              <a:t>:</a:t>
            </a:r>
          </a:p>
        </p:txBody>
      </p:sp>
      <p:graphicFrame>
        <p:nvGraphicFramePr>
          <p:cNvPr id="6" name="טבלה 5"/>
          <p:cNvGraphicFramePr>
            <a:graphicFrameLocks noGrp="1"/>
          </p:cNvGraphicFramePr>
          <p:nvPr>
            <p:extLst>
              <p:ext uri="{D42A27DB-BD31-4B8C-83A1-F6EECF244321}">
                <p14:modId xmlns:p14="http://schemas.microsoft.com/office/powerpoint/2010/main" val="3028188050"/>
              </p:ext>
            </p:extLst>
          </p:nvPr>
        </p:nvGraphicFramePr>
        <p:xfrm>
          <a:off x="3501500" y="2223013"/>
          <a:ext cx="8128000" cy="3528812"/>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995988801"/>
                    </a:ext>
                  </a:extLst>
                </a:gridCol>
                <a:gridCol w="4064000">
                  <a:extLst>
                    <a:ext uri="{9D8B030D-6E8A-4147-A177-3AD203B41FA5}">
                      <a16:colId xmlns:a16="http://schemas.microsoft.com/office/drawing/2014/main" val="216246922"/>
                    </a:ext>
                  </a:extLst>
                </a:gridCol>
              </a:tblGrid>
              <a:tr h="882203">
                <a:tc>
                  <a:txBody>
                    <a:bodyPr/>
                    <a:lstStyle/>
                    <a:p>
                      <a:pPr algn="ctr" rtl="1"/>
                      <a:r>
                        <a:rPr lang="he-IL" sz="4400" b="1" i="0" kern="1200" dirty="0">
                          <a:solidFill>
                            <a:schemeClr val="bg1"/>
                          </a:solidFill>
                          <a:latin typeface="Calibri" panose="020F0502020204030204" pitchFamily="34" charset="0"/>
                          <a:ea typeface="+mn-ea"/>
                          <a:cs typeface="Calibri" panose="020F0502020204030204" pitchFamily="34" charset="0"/>
                        </a:rPr>
                        <a:t>הדימוי</a:t>
                      </a:r>
                    </a:p>
                  </a:txBody>
                  <a:tcPr/>
                </a:tc>
                <a:tc>
                  <a:txBody>
                    <a:bodyPr/>
                    <a:lstStyle/>
                    <a:p>
                      <a:pPr marL="0" algn="ctr" defTabSz="914400" rtl="1" eaLnBrk="1" latinLnBrk="0" hangingPunct="1"/>
                      <a:r>
                        <a:rPr lang="he-IL" sz="4400" b="1" i="0" kern="1200" dirty="0">
                          <a:solidFill>
                            <a:schemeClr val="bg1"/>
                          </a:solidFill>
                          <a:latin typeface="Calibri" panose="020F0502020204030204" pitchFamily="34" charset="0"/>
                          <a:ea typeface="+mn-ea"/>
                          <a:cs typeface="Calibri" panose="020F0502020204030204" pitchFamily="34" charset="0"/>
                        </a:rPr>
                        <a:t>הדבר המדומה</a:t>
                      </a:r>
                    </a:p>
                  </a:txBody>
                  <a:tcPr/>
                </a:tc>
                <a:extLst>
                  <a:ext uri="{0D108BD9-81ED-4DB2-BD59-A6C34878D82A}">
                    <a16:rowId xmlns:a16="http://schemas.microsoft.com/office/drawing/2014/main" val="2674164240"/>
                  </a:ext>
                </a:extLst>
              </a:tr>
              <a:tr h="882203">
                <a:tc>
                  <a:txBody>
                    <a:bodyPr/>
                    <a:lstStyle/>
                    <a:p>
                      <a:pPr algn="r" rtl="1"/>
                      <a:r>
                        <a:rPr lang="he-IL" sz="2400" dirty="0">
                          <a:cs typeface="Calibri" panose="020F0502020204030204" pitchFamily="34" charset="0"/>
                        </a:rPr>
                        <a:t>מים הזורמים תמיד</a:t>
                      </a:r>
                    </a:p>
                  </a:txBody>
                  <a:tcPr anchor="ctr"/>
                </a:tc>
                <a:tc>
                  <a:txBody>
                    <a:bodyPr/>
                    <a:lstStyle/>
                    <a:p>
                      <a:pPr algn="r" rtl="1"/>
                      <a:endParaRPr lang="he-IL" sz="2400" dirty="0">
                        <a:cs typeface="Calibri" panose="020F0502020204030204" pitchFamily="34" charset="0"/>
                      </a:endParaRPr>
                    </a:p>
                  </a:txBody>
                  <a:tcPr/>
                </a:tc>
                <a:extLst>
                  <a:ext uri="{0D108BD9-81ED-4DB2-BD59-A6C34878D82A}">
                    <a16:rowId xmlns:a16="http://schemas.microsoft.com/office/drawing/2014/main" val="4044131541"/>
                  </a:ext>
                </a:extLst>
              </a:tr>
              <a:tr h="882203">
                <a:tc>
                  <a:txBody>
                    <a:bodyPr/>
                    <a:lstStyle/>
                    <a:p>
                      <a:pPr algn="r" rtl="1"/>
                      <a:r>
                        <a:rPr lang="he-IL" sz="2400" dirty="0">
                          <a:cs typeface="Calibri" panose="020F0502020204030204" pitchFamily="34" charset="0"/>
                        </a:rPr>
                        <a:t>שחקו</a:t>
                      </a:r>
                    </a:p>
                  </a:txBody>
                  <a:tcPr anchor="ctr"/>
                </a:tc>
                <a:tc>
                  <a:txBody>
                    <a:bodyPr/>
                    <a:lstStyle/>
                    <a:p>
                      <a:pPr algn="r" rtl="1"/>
                      <a:endParaRPr lang="he-IL" sz="2400" dirty="0">
                        <a:cs typeface="Calibri" panose="020F0502020204030204" pitchFamily="34" charset="0"/>
                      </a:endParaRPr>
                    </a:p>
                  </a:txBody>
                  <a:tcPr/>
                </a:tc>
                <a:extLst>
                  <a:ext uri="{0D108BD9-81ED-4DB2-BD59-A6C34878D82A}">
                    <a16:rowId xmlns:a16="http://schemas.microsoft.com/office/drawing/2014/main" val="1700746096"/>
                  </a:ext>
                </a:extLst>
              </a:tr>
              <a:tr h="882203">
                <a:tc>
                  <a:txBody>
                    <a:bodyPr/>
                    <a:lstStyle/>
                    <a:p>
                      <a:pPr algn="r" rtl="1"/>
                      <a:r>
                        <a:rPr lang="he-IL" sz="2400" dirty="0">
                          <a:cs typeface="Calibri" panose="020F0502020204030204" pitchFamily="34" charset="0"/>
                        </a:rPr>
                        <a:t>אבנים</a:t>
                      </a:r>
                    </a:p>
                  </a:txBody>
                  <a:tcPr anchor="ctr"/>
                </a:tc>
                <a:tc>
                  <a:txBody>
                    <a:bodyPr/>
                    <a:lstStyle/>
                    <a:p>
                      <a:pPr algn="r" rtl="1"/>
                      <a:endParaRPr lang="he-IL" sz="2400" dirty="0">
                        <a:cs typeface="Calibri" panose="020F0502020204030204" pitchFamily="34" charset="0"/>
                      </a:endParaRPr>
                    </a:p>
                  </a:txBody>
                  <a:tcPr/>
                </a:tc>
                <a:extLst>
                  <a:ext uri="{0D108BD9-81ED-4DB2-BD59-A6C34878D82A}">
                    <a16:rowId xmlns:a16="http://schemas.microsoft.com/office/drawing/2014/main" val="732613710"/>
                  </a:ext>
                </a:extLst>
              </a:tr>
            </a:tbl>
          </a:graphicData>
        </a:graphic>
      </p:graphicFrame>
      <p:pic>
        <p:nvPicPr>
          <p:cNvPr id="7" name="Picture 2" descr="די טפט | תמונות טפט מפלים בעיצוב ייחודי | אופנה לחיפוי הבי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92" y="1820347"/>
            <a:ext cx="2671165" cy="377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8775" y="5669414"/>
            <a:ext cx="10399894" cy="1200329"/>
          </a:xfrm>
          <a:prstGeom prst="rect">
            <a:avLst/>
          </a:prstGeom>
          <a:noFill/>
        </p:spPr>
        <p:txBody>
          <a:bodyPr wrap="square" rtlCol="1">
            <a:spAutoFit/>
          </a:bodyPr>
          <a:lstStyle/>
          <a:p>
            <a:pPr algn="ctr"/>
            <a:r>
              <a:rPr lang="he-IL" sz="3600" b="1" spc="50" dirty="0">
                <a:ln w="9525" cmpd="sng">
                  <a:solidFill>
                    <a:schemeClr val="accent1">
                      <a:lumMod val="50000"/>
                    </a:schemeClr>
                  </a:solidFill>
                  <a:prstDash val="solid"/>
                </a:ln>
                <a:solidFill>
                  <a:srgbClr val="0070C0"/>
                </a:solidFill>
                <a:effectLst>
                  <a:glow rad="38100">
                    <a:schemeClr val="accent1">
                      <a:alpha val="40000"/>
                    </a:schemeClr>
                  </a:glow>
                </a:effectLst>
                <a:cs typeface="Calibri" panose="020F0502020204030204" pitchFamily="34" charset="0"/>
              </a:rPr>
              <a:t>השינון וההתמדה בלימוד פתחו את לבו ומוחו</a:t>
            </a:r>
          </a:p>
          <a:p>
            <a:pPr algn="ctr"/>
            <a:r>
              <a:rPr lang="he-IL" sz="3600" b="1" spc="50" dirty="0">
                <a:ln w="9525" cmpd="sng">
                  <a:solidFill>
                    <a:schemeClr val="accent1">
                      <a:lumMod val="50000"/>
                    </a:schemeClr>
                  </a:solidFill>
                  <a:prstDash val="solid"/>
                </a:ln>
                <a:solidFill>
                  <a:srgbClr val="0070C0"/>
                </a:solidFill>
                <a:effectLst>
                  <a:glow rad="38100">
                    <a:schemeClr val="accent1">
                      <a:alpha val="40000"/>
                    </a:schemeClr>
                  </a:glow>
                </a:effectLst>
                <a:cs typeface="Calibri" panose="020F0502020204030204" pitchFamily="34" charset="0"/>
              </a:rPr>
              <a:t>של ר' עקיבא להבנת התורה</a:t>
            </a:r>
          </a:p>
        </p:txBody>
      </p:sp>
      <p:sp>
        <p:nvSpPr>
          <p:cNvPr id="3" name="TextBox 2"/>
          <p:cNvSpPr txBox="1"/>
          <p:nvPr/>
        </p:nvSpPr>
        <p:spPr>
          <a:xfrm>
            <a:off x="3893128" y="3204771"/>
            <a:ext cx="3435927" cy="461665"/>
          </a:xfrm>
          <a:prstGeom prst="rect">
            <a:avLst/>
          </a:prstGeom>
          <a:noFill/>
        </p:spPr>
        <p:txBody>
          <a:bodyPr wrap="square" rtlCol="1">
            <a:spAutoFit/>
          </a:bodyPr>
          <a:lstStyle/>
          <a:p>
            <a:pPr algn="r" rtl="1"/>
            <a:r>
              <a:rPr lang="he-IL" sz="2400" dirty="0">
                <a:cs typeface="Calibri" panose="020F0502020204030204" pitchFamily="34" charset="0"/>
              </a:rPr>
              <a:t>דברי תורה בשינון והתמדה</a:t>
            </a:r>
          </a:p>
        </p:txBody>
      </p:sp>
      <p:sp>
        <p:nvSpPr>
          <p:cNvPr id="8" name="TextBox 7"/>
          <p:cNvSpPr txBox="1"/>
          <p:nvPr/>
        </p:nvSpPr>
        <p:spPr>
          <a:xfrm>
            <a:off x="3893128" y="4128101"/>
            <a:ext cx="3435927" cy="461665"/>
          </a:xfrm>
          <a:prstGeom prst="rect">
            <a:avLst/>
          </a:prstGeom>
          <a:noFill/>
        </p:spPr>
        <p:txBody>
          <a:bodyPr wrap="square" rtlCol="1">
            <a:spAutoFit/>
          </a:bodyPr>
          <a:lstStyle/>
          <a:p>
            <a:pPr algn="r" rtl="1"/>
            <a:r>
              <a:rPr lang="he-IL" sz="2400" dirty="0">
                <a:cs typeface="Calibri" panose="020F0502020204030204" pitchFamily="34" charset="0"/>
              </a:rPr>
              <a:t>פתחו</a:t>
            </a:r>
          </a:p>
        </p:txBody>
      </p:sp>
      <p:sp>
        <p:nvSpPr>
          <p:cNvPr id="9" name="TextBox 8"/>
          <p:cNvSpPr txBox="1"/>
          <p:nvPr/>
        </p:nvSpPr>
        <p:spPr>
          <a:xfrm>
            <a:off x="3893128" y="4880158"/>
            <a:ext cx="3435927" cy="461665"/>
          </a:xfrm>
          <a:prstGeom prst="rect">
            <a:avLst/>
          </a:prstGeom>
          <a:noFill/>
        </p:spPr>
        <p:txBody>
          <a:bodyPr wrap="square" rtlCol="1">
            <a:spAutoFit/>
          </a:bodyPr>
          <a:lstStyle/>
          <a:p>
            <a:pPr algn="r" rtl="1"/>
            <a:r>
              <a:rPr lang="he-IL" sz="2400" dirty="0">
                <a:cs typeface="Calibri" panose="020F0502020204030204" pitchFamily="34" charset="0"/>
              </a:rPr>
              <a:t>ליבו ומוחו של עקיבא</a:t>
            </a:r>
          </a:p>
        </p:txBody>
      </p:sp>
      <p:sp>
        <p:nvSpPr>
          <p:cNvPr id="10" name="כותרת 1"/>
          <p:cNvSpPr>
            <a:spLocks noGrp="1"/>
          </p:cNvSpPr>
          <p:nvPr>
            <p:ph type="title"/>
          </p:nvPr>
        </p:nvSpPr>
        <p:spPr>
          <a:xfrm>
            <a:off x="3081590" y="663126"/>
            <a:ext cx="8280000" cy="720000"/>
          </a:xfrm>
        </p:spPr>
        <p:txBody>
          <a:bodyPr/>
          <a:lstStyle/>
          <a:p>
            <a:r>
              <a:rPr lang="he-IL" dirty="0"/>
              <a:t>הקניית ידע: דימוי </a:t>
            </a:r>
          </a:p>
        </p:txBody>
      </p:sp>
    </p:spTree>
    <p:extLst>
      <p:ext uri="{BB962C8B-B14F-4D97-AF65-F5344CB8AC3E}">
        <p14:creationId xmlns:p14="http://schemas.microsoft.com/office/powerpoint/2010/main" val="24243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בקריאה שנייה: השתלשלות האירועים</a:t>
            </a:r>
          </a:p>
        </p:txBody>
      </p:sp>
      <p:sp>
        <p:nvSpPr>
          <p:cNvPr id="4" name="מציין מיקום טקסט 2"/>
          <p:cNvSpPr txBox="1">
            <a:spLocks/>
          </p:cNvSpPr>
          <p:nvPr/>
        </p:nvSpPr>
        <p:spPr>
          <a:xfrm>
            <a:off x="1056069" y="1693975"/>
            <a:ext cx="10780624" cy="4806838"/>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endParaRPr lang="he-IL" sz="2000" dirty="0">
              <a:solidFill>
                <a:srgbClr val="424242"/>
              </a:solidFill>
            </a:endParaRPr>
          </a:p>
          <a:p>
            <a:pPr algn="r">
              <a:lnSpc>
                <a:spcPct val="120000"/>
              </a:lnSpc>
            </a:pPr>
            <a:endParaRPr lang="he-IL" sz="2000" dirty="0">
              <a:solidFill>
                <a:srgbClr val="424242"/>
              </a:solidFill>
            </a:endParaRPr>
          </a:p>
          <a:p>
            <a:pPr algn="r">
              <a:lnSpc>
                <a:spcPct val="120000"/>
              </a:lnSpc>
            </a:pPr>
            <a:r>
              <a:rPr lang="he-IL" sz="3200" dirty="0">
                <a:solidFill>
                  <a:srgbClr val="424242"/>
                </a:solidFill>
              </a:rPr>
              <a:t>אָמַר רַ' עֲקִיבָא: וְכִי לִבִּי קָשֶׁה מֵהָאֶבֶן? אֵלֵךְ וְאֶלְמַד פָּרָשָׁה אַחַת מִן הַתּוֹרָה.</a:t>
            </a:r>
          </a:p>
          <a:p>
            <a:pPr algn="r">
              <a:lnSpc>
                <a:spcPct val="120000"/>
              </a:lnSpc>
            </a:pPr>
            <a:endParaRPr lang="he-IL" sz="3200" dirty="0">
              <a:solidFill>
                <a:srgbClr val="424242"/>
              </a:solidFill>
            </a:endParaRPr>
          </a:p>
          <a:p>
            <a:pPr algn="r">
              <a:lnSpc>
                <a:spcPct val="120000"/>
              </a:lnSpc>
            </a:pPr>
            <a:r>
              <a:rPr lang="he-IL" sz="4000" b="1" dirty="0"/>
              <a:t>מה המטרה שעקיבא מציב לעצמו </a:t>
            </a:r>
            <a:r>
              <a:rPr lang="he-IL" sz="4000" b="1" dirty="0">
                <a:solidFill>
                  <a:srgbClr val="FF0000"/>
                </a:solidFill>
              </a:rPr>
              <a:t>בתחילת דרכו</a:t>
            </a:r>
            <a:r>
              <a:rPr lang="he-IL" sz="4000" b="1" dirty="0"/>
              <a:t>? </a:t>
            </a:r>
          </a:p>
          <a:p>
            <a:pPr>
              <a:lnSpc>
                <a:spcPct val="120000"/>
              </a:lnSpc>
            </a:pPr>
            <a:r>
              <a:rPr lang="he-IL" sz="5400" b="1" dirty="0"/>
              <a:t>"אלך ואלמד </a:t>
            </a:r>
            <a:r>
              <a:rPr lang="he-IL" sz="5400" b="1" dirty="0">
                <a:solidFill>
                  <a:srgbClr val="FF0000"/>
                </a:solidFill>
              </a:rPr>
              <a:t>פרשה אחת </a:t>
            </a:r>
            <a:r>
              <a:rPr lang="he-IL" sz="5400" b="1" dirty="0"/>
              <a:t>מן התורה"</a:t>
            </a:r>
          </a:p>
          <a:p>
            <a:pPr algn="r">
              <a:lnSpc>
                <a:spcPct val="120000"/>
              </a:lnSpc>
            </a:pPr>
            <a:endParaRPr lang="he-IL" sz="3200" dirty="0">
              <a:solidFill>
                <a:srgbClr val="424242"/>
              </a:solidFill>
            </a:endParaRPr>
          </a:p>
        </p:txBody>
      </p:sp>
    </p:spTree>
    <p:extLst>
      <p:ext uri="{BB962C8B-B14F-4D97-AF65-F5344CB8AC3E}">
        <p14:creationId xmlns:p14="http://schemas.microsoft.com/office/powerpoint/2010/main" val="428650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בקריאה שנייה: בבית הספר</a:t>
            </a:r>
          </a:p>
        </p:txBody>
      </p:sp>
      <p:sp>
        <p:nvSpPr>
          <p:cNvPr id="3" name="מציין מיקום טקסט 2"/>
          <p:cNvSpPr>
            <a:spLocks noGrp="1"/>
          </p:cNvSpPr>
          <p:nvPr>
            <p:ph type="body" sz="quarter" idx="10"/>
          </p:nvPr>
        </p:nvSpPr>
        <p:spPr>
          <a:xfrm>
            <a:off x="2049671" y="5260487"/>
            <a:ext cx="9572625" cy="3844925"/>
          </a:xfrm>
        </p:spPr>
        <p:txBody>
          <a:bodyPr>
            <a:normAutofit/>
          </a:bodyPr>
          <a:lstStyle/>
          <a:p>
            <a:pPr marL="571500" indent="-571500">
              <a:buFont typeface="Arial" panose="020B0604020202020204" pitchFamily="34" charset="0"/>
              <a:buChar char="•"/>
            </a:pPr>
            <a:r>
              <a:rPr lang="he-IL" sz="3200" b="1" dirty="0"/>
              <a:t>מה היעד שאליו הגיע רבי עקיבא </a:t>
            </a:r>
            <a:r>
              <a:rPr lang="he-IL" sz="3200" b="1" dirty="0">
                <a:solidFill>
                  <a:srgbClr val="FF0000"/>
                </a:solidFill>
              </a:rPr>
              <a:t>לאחר שנים </a:t>
            </a:r>
            <a:r>
              <a:rPr lang="he-IL" sz="3200" b="1" dirty="0"/>
              <a:t>של לימוד תורה? צטט מהמדרש</a:t>
            </a:r>
            <a:r>
              <a:rPr lang="he-IL" sz="3200" dirty="0"/>
              <a:t>.</a:t>
            </a:r>
          </a:p>
          <a:p>
            <a:pPr marL="571500" indent="-571500">
              <a:buFont typeface="Arial" panose="020B0604020202020204" pitchFamily="34" charset="0"/>
              <a:buChar char="•"/>
            </a:pPr>
            <a:r>
              <a:rPr lang="he-IL" sz="3200" b="1" dirty="0"/>
              <a:t>"עד שלמד </a:t>
            </a:r>
            <a:r>
              <a:rPr lang="he-IL" sz="3200" b="1" dirty="0">
                <a:solidFill>
                  <a:srgbClr val="FF0000"/>
                </a:solidFill>
              </a:rPr>
              <a:t>כל התורה כולה</a:t>
            </a:r>
            <a:r>
              <a:rPr lang="he-IL" sz="3200" b="1" dirty="0"/>
              <a:t>"</a:t>
            </a:r>
          </a:p>
        </p:txBody>
      </p:sp>
      <p:sp>
        <p:nvSpPr>
          <p:cNvPr id="4" name="מציין מיקום טקסט 2"/>
          <p:cNvSpPr txBox="1">
            <a:spLocks/>
          </p:cNvSpPr>
          <p:nvPr/>
        </p:nvSpPr>
        <p:spPr>
          <a:xfrm>
            <a:off x="1056069" y="1748508"/>
            <a:ext cx="10780624" cy="3361373"/>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he-IL" sz="3200" dirty="0">
                <a:solidFill>
                  <a:srgbClr val="424242"/>
                </a:solidFill>
              </a:rPr>
              <a:t>הָלַךְ לוֹ אֶל בֵּית הַסֵּפֶר וְהִתְחִיל קוֹרֵא בְּלוּחַ הוּא וּבְנוֹ.</a:t>
            </a:r>
          </a:p>
          <a:p>
            <a:pPr algn="r">
              <a:lnSpc>
                <a:spcPct val="120000"/>
              </a:lnSpc>
            </a:pPr>
            <a:r>
              <a:rPr lang="he-IL" sz="3200" dirty="0">
                <a:solidFill>
                  <a:srgbClr val="424242"/>
                </a:solidFill>
              </a:rPr>
              <a:t>אָחַז רַ' עֲקִיבָא בְּרֹאשׁ הַלּוּחַ וּבְנוֹ בְּרֹאשׁ הַלּוּחַ.</a:t>
            </a:r>
          </a:p>
          <a:p>
            <a:pPr algn="r">
              <a:lnSpc>
                <a:spcPct val="120000"/>
              </a:lnSpc>
            </a:pPr>
            <a:r>
              <a:rPr lang="he-IL" sz="3200" dirty="0">
                <a:solidFill>
                  <a:srgbClr val="424242"/>
                </a:solidFill>
              </a:rPr>
              <a:t>כָּתַב לו אָלֶף בֵּית – </a:t>
            </a:r>
            <a:r>
              <a:rPr lang="he-IL" sz="3200" dirty="0">
                <a:solidFill>
                  <a:srgbClr val="FF0000"/>
                </a:solidFill>
              </a:rPr>
              <a:t>וּלְמָדָה</a:t>
            </a:r>
            <a:r>
              <a:rPr lang="he-IL" sz="3200" dirty="0">
                <a:solidFill>
                  <a:srgbClr val="424242"/>
                </a:solidFill>
              </a:rPr>
              <a:t>ּ. אָלֶף תָּיו – ו</a:t>
            </a:r>
            <a:r>
              <a:rPr lang="he-IL" sz="3200" dirty="0">
                <a:solidFill>
                  <a:srgbClr val="FF0000"/>
                </a:solidFill>
              </a:rPr>
              <a:t>ּלְמָדָהּ</a:t>
            </a:r>
            <a:r>
              <a:rPr lang="he-IL" sz="3200" dirty="0">
                <a:solidFill>
                  <a:srgbClr val="424242"/>
                </a:solidFill>
              </a:rPr>
              <a:t>,</a:t>
            </a:r>
          </a:p>
          <a:p>
            <a:pPr algn="r">
              <a:lnSpc>
                <a:spcPct val="120000"/>
              </a:lnSpc>
            </a:pPr>
            <a:r>
              <a:rPr lang="he-IL" sz="3200" dirty="0">
                <a:solidFill>
                  <a:srgbClr val="424242"/>
                </a:solidFill>
              </a:rPr>
              <a:t>תּוֹרַת </a:t>
            </a:r>
            <a:r>
              <a:rPr lang="he-IL" sz="3200" dirty="0" err="1">
                <a:solidFill>
                  <a:srgbClr val="424242"/>
                </a:solidFill>
              </a:rPr>
              <a:t>כֹּהֲנִים</a:t>
            </a:r>
            <a:r>
              <a:rPr lang="he-IL" sz="3200" dirty="0">
                <a:solidFill>
                  <a:srgbClr val="424242"/>
                </a:solidFill>
              </a:rPr>
              <a:t> – וּלְמָדָהּ.</a:t>
            </a:r>
          </a:p>
          <a:p>
            <a:pPr algn="r">
              <a:lnSpc>
                <a:spcPct val="120000"/>
              </a:lnSpc>
            </a:pPr>
            <a:r>
              <a:rPr lang="he-IL" sz="3200" dirty="0">
                <a:solidFill>
                  <a:srgbClr val="424242"/>
                </a:solidFill>
              </a:rPr>
              <a:t>                    הָיָה </a:t>
            </a:r>
            <a:r>
              <a:rPr lang="he-IL" sz="3200" dirty="0">
                <a:solidFill>
                  <a:srgbClr val="FF0000"/>
                </a:solidFill>
              </a:rPr>
              <a:t>לוֹמֵד</a:t>
            </a:r>
            <a:r>
              <a:rPr lang="he-IL" sz="3200" dirty="0">
                <a:solidFill>
                  <a:srgbClr val="424242"/>
                </a:solidFill>
              </a:rPr>
              <a:t> וְהוֹלֵךְ עַד </a:t>
            </a:r>
            <a:r>
              <a:rPr lang="he-IL" sz="3200" dirty="0">
                <a:solidFill>
                  <a:srgbClr val="FF0000"/>
                </a:solidFill>
              </a:rPr>
              <a:t>שֶׁלָּמַד</a:t>
            </a:r>
            <a:r>
              <a:rPr lang="he-IL" sz="3200" dirty="0">
                <a:solidFill>
                  <a:srgbClr val="424242"/>
                </a:solidFill>
              </a:rPr>
              <a:t> כָּל הַתּוֹרָה כֻּלָּהּ</a:t>
            </a:r>
            <a:r>
              <a:rPr lang="he-IL" sz="2400" dirty="0">
                <a:solidFill>
                  <a:srgbClr val="424242"/>
                </a:solidFill>
              </a:rPr>
              <a:t>.</a:t>
            </a:r>
            <a:endParaRPr lang="he-IL" sz="4000" dirty="0"/>
          </a:p>
        </p:txBody>
      </p:sp>
    </p:spTree>
    <p:extLst>
      <p:ext uri="{BB962C8B-B14F-4D97-AF65-F5344CB8AC3E}">
        <p14:creationId xmlns:p14="http://schemas.microsoft.com/office/powerpoint/2010/main" val="7853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נבין את המסר של המדרש</a:t>
            </a:r>
            <a:endParaRPr lang="he-IL" sz="3200" dirty="0"/>
          </a:p>
        </p:txBody>
      </p:sp>
      <p:sp>
        <p:nvSpPr>
          <p:cNvPr id="3" name="מציין מיקום טקסט 2"/>
          <p:cNvSpPr>
            <a:spLocks noGrp="1"/>
          </p:cNvSpPr>
          <p:nvPr>
            <p:ph type="body" sz="quarter" idx="10"/>
          </p:nvPr>
        </p:nvSpPr>
        <p:spPr>
          <a:xfrm>
            <a:off x="1537855" y="1925795"/>
            <a:ext cx="10401299" cy="4766835"/>
          </a:xfrm>
        </p:spPr>
        <p:txBody>
          <a:bodyPr>
            <a:noAutofit/>
          </a:bodyPr>
          <a:lstStyle/>
          <a:p>
            <a:pPr algn="r"/>
            <a:r>
              <a:rPr lang="he-IL" sz="3200" dirty="0"/>
              <a:t>לפניכם מספר היגדים: </a:t>
            </a:r>
          </a:p>
          <a:p>
            <a:pPr marL="742950" indent="-742950" algn="r">
              <a:buFont typeface="+mj-lt"/>
              <a:buAutoNum type="arabicPeriod"/>
            </a:pPr>
            <a:r>
              <a:rPr lang="he-IL" sz="3200" dirty="0"/>
              <a:t>"יגעת ומצאת תאמין"</a:t>
            </a:r>
          </a:p>
          <a:p>
            <a:pPr marL="742950" indent="-742950" algn="r">
              <a:buFont typeface="+mj-lt"/>
              <a:buAutoNum type="arabicPeriod"/>
            </a:pPr>
            <a:r>
              <a:rPr lang="he-IL" sz="3200" dirty="0"/>
              <a:t>"אין דבר העומד בפני הרצון"</a:t>
            </a:r>
          </a:p>
          <a:p>
            <a:pPr marL="742950" indent="-742950" algn="r">
              <a:buFont typeface="+mj-lt"/>
              <a:buAutoNum type="arabicPeriod"/>
            </a:pPr>
            <a:r>
              <a:rPr lang="he-IL" sz="3200" dirty="0"/>
              <a:t>"לא הביישן למד"</a:t>
            </a:r>
          </a:p>
          <a:p>
            <a:pPr algn="r"/>
            <a:r>
              <a:rPr lang="he-IL" sz="3200" dirty="0">
                <a:solidFill>
                  <a:srgbClr val="424242"/>
                </a:solidFill>
              </a:rPr>
              <a:t> א.  בחרו אחד ההיגדים והסבירו כיצד הוא מבטא את המסר של המדרש.</a:t>
            </a:r>
          </a:p>
          <a:p>
            <a:pPr lvl="0" algn="r"/>
            <a:r>
              <a:rPr lang="he-IL" sz="3200" dirty="0">
                <a:solidFill>
                  <a:srgbClr val="424242"/>
                </a:solidFill>
              </a:rPr>
              <a:t>ב. הביאו דוגמה למקרה שקרה לכם והוא קשור להיגד שבחרתם.</a:t>
            </a:r>
          </a:p>
          <a:p>
            <a:pPr algn="r"/>
            <a:endParaRPr lang="he-IL" sz="3200" b="1" dirty="0"/>
          </a:p>
        </p:txBody>
      </p:sp>
      <p:sp>
        <p:nvSpPr>
          <p:cNvPr id="4" name="AutoShape 2" descr="לשכת המאמנים אינדקס מאמנים בעלי דרג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148" name="Picture 4" descr="לשכת המאמנים אינדקס מאמנים בעלי דרגה"/>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383126"/>
            <a:ext cx="3027520" cy="3027520"/>
          </a:xfrm>
          <a:prstGeom prst="rect">
            <a:avLst/>
          </a:prstGeom>
          <a:noFill/>
          <a:extLst>
            <a:ext uri="{909E8E84-426E-40DD-AFC4-6F175D3DCCD1}">
              <a14:hiddenFill xmlns:a14="http://schemas.microsoft.com/office/drawing/2010/main">
                <a:solidFill>
                  <a:srgbClr val="FFFFFF"/>
                </a:solidFill>
              </a14:hiddenFill>
            </a:ext>
          </a:extLst>
        </p:spPr>
      </p:pic>
      <p:pic>
        <p:nvPicPr>
          <p:cNvPr id="6" name="5min_final" descr="5min_final">
            <a:hlinkClick r:id="" action="ppaction://media"/>
            <a:extLst>
              <a:ext uri="{FF2B5EF4-FFF2-40B4-BE49-F238E27FC236}">
                <a16:creationId xmlns:a16="http://schemas.microsoft.com/office/drawing/2014/main" id="{EB80DAE3-B97E-4896-8385-25E2B90117A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7975" y="663126"/>
            <a:ext cx="1540938" cy="549601"/>
          </a:xfrm>
          <a:prstGeom prst="rect">
            <a:avLst/>
          </a:prstGeom>
        </p:spPr>
      </p:pic>
    </p:spTree>
    <p:extLst>
      <p:ext uri="{BB962C8B-B14F-4D97-AF65-F5344CB8AC3E}">
        <p14:creationId xmlns:p14="http://schemas.microsoft.com/office/powerpoint/2010/main" val="9806051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pPr marL="457200" indent="-457200">
              <a:buFont typeface="Arial" panose="020B0604020202020204" pitchFamily="34" charset="0"/>
              <a:buChar char="•"/>
            </a:pPr>
            <a:r>
              <a:rPr lang="he-IL" dirty="0"/>
              <a:t>נתחיל בחידה</a:t>
            </a:r>
          </a:p>
          <a:p>
            <a:pPr marL="457200" indent="-457200">
              <a:buFont typeface="Arial" panose="020B0604020202020204" pitchFamily="34" charset="0"/>
              <a:buChar char="•"/>
            </a:pPr>
            <a:r>
              <a:rPr lang="he-IL" dirty="0"/>
              <a:t>נקרא מדרש חז"ל ונבין את לשון המדרש.</a:t>
            </a:r>
          </a:p>
          <a:p>
            <a:pPr marL="457200" indent="-457200">
              <a:buFont typeface="Arial" panose="020B0604020202020204" pitchFamily="34" charset="0"/>
              <a:buChar char="•"/>
            </a:pPr>
            <a:r>
              <a:rPr lang="he-IL" dirty="0"/>
              <a:t>נלמד לפענח מילים חדשות , ניבים וביטויים מתוך הקשר.</a:t>
            </a:r>
          </a:p>
          <a:p>
            <a:pPr marL="457200" indent="-457200">
              <a:buFont typeface="Arial" panose="020B0604020202020204" pitchFamily="34" charset="0"/>
              <a:buChar char="•"/>
            </a:pPr>
            <a:r>
              <a:rPr lang="he-IL" dirty="0"/>
              <a:t>נעמיק במדרש ונבין את המסר העולה ממנו.</a:t>
            </a:r>
          </a:p>
          <a:p>
            <a:pPr marL="457200" indent="-457200">
              <a:buFont typeface="Arial" panose="020B0604020202020204" pitchFamily="34" charset="0"/>
              <a:buChar char="•"/>
            </a:pPr>
            <a:r>
              <a:rPr lang="he-IL" dirty="0"/>
              <a:t> נסיים במשימת כתיבה</a:t>
            </a:r>
          </a:p>
          <a:p>
            <a:pPr marL="457200" indent="-457200">
              <a:buFont typeface="Arial" panose="020B0604020202020204" pitchFamily="34" charset="0"/>
              <a:buChar char="•"/>
            </a:pP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86779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891102"/>
            <a:ext cx="8280000" cy="720000"/>
          </a:xfrm>
        </p:spPr>
        <p:txBody>
          <a:bodyPr>
            <a:normAutofit/>
          </a:bodyPr>
          <a:lstStyle/>
          <a:p>
            <a:r>
              <a:rPr lang="he-IL" dirty="0"/>
              <a:t>מסיימים ומסכמים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117832" y="1876490"/>
            <a:ext cx="10652636" cy="4545367"/>
          </a:xfrm>
        </p:spPr>
        <p:txBody>
          <a:bodyPr>
            <a:normAutofit fontScale="25000" lnSpcReduction="20000"/>
          </a:bodyPr>
          <a:lstStyle/>
          <a:p>
            <a:pPr lvl="0" algn="r"/>
            <a:r>
              <a:rPr lang="he-IL" sz="12800" b="1" dirty="0"/>
              <a:t>מה למדנו היום?</a:t>
            </a:r>
          </a:p>
          <a:p>
            <a:pPr lvl="0" algn="r"/>
            <a:endParaRPr lang="he-IL" sz="5100" dirty="0"/>
          </a:p>
          <a:p>
            <a:pPr lvl="0" algn="r"/>
            <a:r>
              <a:rPr lang="he-IL" sz="11200" dirty="0" smtClean="0"/>
              <a:t>1. שחזרנו </a:t>
            </a:r>
            <a:r>
              <a:rPr lang="he-IL" sz="11200" dirty="0"/>
              <a:t>את קורות חייו של רבי עקיבא באמצעות תמונות</a:t>
            </a:r>
            <a:r>
              <a:rPr lang="he-IL" sz="11200" dirty="0" smtClean="0"/>
              <a:t>.</a:t>
            </a:r>
            <a:r>
              <a:rPr lang="en-US" sz="11200" dirty="0" smtClean="0"/>
              <a:t/>
            </a:r>
            <a:br>
              <a:rPr lang="en-US" sz="11200" dirty="0" smtClean="0"/>
            </a:br>
            <a:endParaRPr lang="he-IL" sz="11200" dirty="0" smtClean="0"/>
          </a:p>
          <a:p>
            <a:pPr lvl="0" algn="r"/>
            <a:r>
              <a:rPr lang="he-IL" sz="11200" dirty="0" smtClean="0"/>
              <a:t>2</a:t>
            </a:r>
            <a:r>
              <a:rPr lang="he-IL" sz="11200" dirty="0"/>
              <a:t>. קראנו מדרש המספר על תחילת דרכו של רבי  </a:t>
            </a:r>
            <a:r>
              <a:rPr lang="he-IL" sz="11200" dirty="0" smtClean="0"/>
              <a:t>עקיבא.</a:t>
            </a:r>
          </a:p>
          <a:p>
            <a:pPr lvl="0" algn="r">
              <a:lnSpc>
                <a:spcPct val="170000"/>
              </a:lnSpc>
            </a:pPr>
            <a:r>
              <a:rPr lang="he-IL" sz="11200" dirty="0" smtClean="0"/>
              <a:t>3. הכרנו מילים וביטויים השזורים בלשון חז"ל.</a:t>
            </a:r>
            <a:br>
              <a:rPr lang="he-IL" sz="11200" dirty="0" smtClean="0"/>
            </a:br>
            <a:r>
              <a:rPr lang="he-IL" sz="11200" dirty="0" smtClean="0"/>
              <a:t>4. הבנו את הדימוי "אבנים שחקו המים".</a:t>
            </a:r>
          </a:p>
          <a:p>
            <a:pPr lvl="0" algn="r">
              <a:lnSpc>
                <a:spcPct val="170000"/>
              </a:lnSpc>
            </a:pPr>
            <a:r>
              <a:rPr lang="he-IL" sz="11200" dirty="0" smtClean="0"/>
              <a:t>5</a:t>
            </a:r>
            <a:r>
              <a:rPr lang="he-IL" sz="11200" dirty="0"/>
              <a:t>. למדנו על נחישותו והתמדתו של ר' עקיבא.</a:t>
            </a:r>
          </a:p>
          <a:p>
            <a:pPr lvl="0" algn="r">
              <a:lnSpc>
                <a:spcPct val="170000"/>
              </a:lnSpc>
            </a:pPr>
            <a:r>
              <a:rPr lang="he-IL" sz="11200" dirty="0"/>
              <a:t>6. הבנו את המסר מהמדרש לחיי היום יום שלנו.</a:t>
            </a:r>
          </a:p>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300912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דפי עבודה - מטיילים בזמן פנא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64" y="3832010"/>
            <a:ext cx="3132520" cy="2578794"/>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6">
            <a:clrChange>
              <a:clrFrom>
                <a:srgbClr val="FFFFFF"/>
              </a:clrFrom>
              <a:clrTo>
                <a:srgbClr val="FFFFFF">
                  <a:alpha val="0"/>
                </a:srgbClr>
              </a:clrTo>
            </a:clrChange>
          </a:blip>
          <a:stretch>
            <a:fillRect/>
          </a:stretch>
        </p:blipFill>
        <p:spPr>
          <a:xfrm rot="793613">
            <a:off x="9266629" y="5088487"/>
            <a:ext cx="2543175" cy="1790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תרשים זרימה: מחבר 5"/>
          <p:cNvSpPr/>
          <p:nvPr/>
        </p:nvSpPr>
        <p:spPr>
          <a:xfrm rot="298189">
            <a:off x="1937370" y="3869535"/>
            <a:ext cx="844407" cy="398591"/>
          </a:xfrm>
          <a:prstGeom prst="flowChartConnector">
            <a:avLst/>
          </a:prstGeom>
        </p:spPr>
        <p:style>
          <a:lnRef idx="0">
            <a:schemeClr val="dk1"/>
          </a:lnRef>
          <a:fillRef idx="3">
            <a:schemeClr val="dk1"/>
          </a:fillRef>
          <a:effectRef idx="3">
            <a:schemeClr val="dk1"/>
          </a:effectRef>
          <a:fontRef idx="minor">
            <a:schemeClr val="lt1"/>
          </a:fontRef>
        </p:style>
        <p:txBody>
          <a:bodyPr rtlCol="1" anchor="ctr"/>
          <a:lstStyle/>
          <a:p>
            <a:pPr algn="ctr"/>
            <a:endParaRPr lang="he-IL"/>
          </a:p>
        </p:txBody>
      </p:sp>
      <p:sp>
        <p:nvSpPr>
          <p:cNvPr id="7" name="מלבן 6"/>
          <p:cNvSpPr/>
          <p:nvPr/>
        </p:nvSpPr>
        <p:spPr>
          <a:xfrm rot="917505">
            <a:off x="9930092" y="5445228"/>
            <a:ext cx="1972085" cy="1077218"/>
          </a:xfrm>
          <a:prstGeom prst="rect">
            <a:avLst/>
          </a:prstGeom>
          <a:noFill/>
        </p:spPr>
        <p:txBody>
          <a:bodyPr wrap="square" lIns="91440" tIns="45720" rIns="91440" bIns="45720">
            <a:spAutoFit/>
          </a:bodyPr>
          <a:lstStyle/>
          <a:p>
            <a:pPr algn="ctr"/>
            <a:r>
              <a:rPr lang="he-IL" sz="3200" dirty="0">
                <a:latin typeface="Calibri" panose="020F0502020204030204" pitchFamily="34" charset="0"/>
                <a:cs typeface="Calibri" panose="020F0502020204030204" pitchFamily="34" charset="0"/>
              </a:rPr>
              <a:t>יעקב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he-IL" sz="3200" dirty="0" smtClean="0">
                <a:latin typeface="Calibri" panose="020F0502020204030204" pitchFamily="34" charset="0"/>
                <a:cs typeface="Calibri" panose="020F0502020204030204" pitchFamily="34" charset="0"/>
              </a:rPr>
              <a:t>היקר</a:t>
            </a:r>
            <a:endParaRPr lang="he-IL" sz="3200" dirty="0">
              <a:latin typeface="Calibri" panose="020F0502020204030204" pitchFamily="34" charset="0"/>
              <a:cs typeface="Calibri" panose="020F0502020204030204" pitchFamily="34" charset="0"/>
            </a:endParaRPr>
          </a:p>
        </p:txBody>
      </p:sp>
      <p:sp>
        <p:nvSpPr>
          <p:cNvPr id="8"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63126"/>
            <a:ext cx="8280000" cy="720000"/>
          </a:xfrm>
        </p:spPr>
        <p:txBody>
          <a:bodyPr>
            <a:normAutofit/>
          </a:bodyPr>
          <a:lstStyle/>
          <a:p>
            <a:r>
              <a:rPr lang="he-IL" dirty="0"/>
              <a:t>משימת כתיבה – בדרכו של ר' עקיבא</a:t>
            </a:r>
            <a:endParaRPr lang="x-none" dirty="0"/>
          </a:p>
        </p:txBody>
      </p:sp>
      <p:sp>
        <p:nvSpPr>
          <p:cNvPr id="9"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317492" y="1766080"/>
            <a:ext cx="10240100" cy="3844925"/>
          </a:xfrm>
        </p:spPr>
        <p:txBody>
          <a:bodyPr>
            <a:normAutofit/>
          </a:bodyPr>
          <a:lstStyle/>
          <a:p>
            <a:pPr algn="r"/>
            <a:r>
              <a:rPr lang="he-IL" sz="4400" b="1" dirty="0"/>
              <a:t>בדרכו של ר' עקיבא...</a:t>
            </a:r>
          </a:p>
          <a:p>
            <a:pPr algn="r"/>
            <a:r>
              <a:rPr lang="he-IL" sz="3200" dirty="0"/>
              <a:t>יעקב</a:t>
            </a:r>
            <a:r>
              <a:rPr lang="he-IL" sz="3200" dirty="0" smtClean="0"/>
              <a:t>, בן </a:t>
            </a:r>
            <a:r>
              <a:rPr lang="he-IL" sz="3200" dirty="0"/>
              <a:t>דודי </a:t>
            </a:r>
            <a:r>
              <a:rPr lang="he-IL" sz="3200" dirty="0" smtClean="0"/>
              <a:t>האהוב כתב </a:t>
            </a:r>
            <a:r>
              <a:rPr lang="he-IL" sz="3200" dirty="0"/>
              <a:t>לי מכתב בו הוא תאר את הקושי הגדול שלו בלימודים ושהוא אפילו קצת מתייאש..</a:t>
            </a:r>
          </a:p>
          <a:p>
            <a:pPr algn="r"/>
            <a:r>
              <a:rPr lang="he-IL" sz="3200" dirty="0"/>
              <a:t>כשלמדנו בכתה על ר' עקיבא מראשית דרכו ועד הגיעו לתנא גדול בישראל, החלטתי לכתוב מכתב ליעקב ולעודדו..</a:t>
            </a:r>
          </a:p>
          <a:p>
            <a:pPr algn="r"/>
            <a:r>
              <a:rPr lang="he-IL" sz="3200" dirty="0"/>
              <a:t>כתבו את המכתב ששמוליק כתב </a:t>
            </a:r>
            <a:r>
              <a:rPr lang="he-IL" sz="3200" dirty="0" smtClean="0"/>
              <a:t>ליעקב.</a:t>
            </a:r>
            <a:endParaRPr lang="he-IL" sz="3200" dirty="0"/>
          </a:p>
          <a:p>
            <a:pPr algn="r"/>
            <a:endParaRPr lang="he-IL" sz="3200" b="1" dirty="0">
              <a:cs typeface="1Bokertov" pitchFamily="2" charset="-79"/>
            </a:endParaRPr>
          </a:p>
        </p:txBody>
      </p:sp>
      <p:pic>
        <p:nvPicPr>
          <p:cNvPr id="10" name="7min_final" descr="7min_final">
            <a:hlinkClick r:id="" action="ppaction://media"/>
            <a:extLst>
              <a:ext uri="{FF2B5EF4-FFF2-40B4-BE49-F238E27FC236}">
                <a16:creationId xmlns:a16="http://schemas.microsoft.com/office/drawing/2014/main" id="{CC93B7E8-6D4D-4E38-9CA4-73475D8C951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1082" y="1881617"/>
            <a:ext cx="1540938" cy="549601"/>
          </a:xfrm>
          <a:prstGeom prst="rect">
            <a:avLst/>
          </a:prstGeom>
        </p:spPr>
      </p:pic>
    </p:spTree>
    <p:extLst>
      <p:ext uri="{BB962C8B-B14F-4D97-AF65-F5344CB8AC3E}">
        <p14:creationId xmlns:p14="http://schemas.microsoft.com/office/powerpoint/2010/main" val="2555229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מלבן 1"/>
          <p:cNvSpPr>
            <a:spLocks noChangeArrowheads="1"/>
          </p:cNvSpPr>
          <p:nvPr/>
        </p:nvSpPr>
        <p:spPr bwMode="auto">
          <a:xfrm>
            <a:off x="4051300" y="6399213"/>
            <a:ext cx="842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altLang="he-IL" sz="16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pixabay</a:t>
            </a:r>
            <a:endParaRPr kumimoji="0" lang="he-IL" altLang="he-IL"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267386595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 </a:t>
            </a:r>
            <a:endParaRPr lang="x-none" dirty="0">
              <a:solidFill>
                <a:schemeClr val="accent1">
                  <a:lumMod val="60000"/>
                  <a:lumOff val="40000"/>
                </a:schemeClr>
              </a:solidFill>
            </a:endParaRPr>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3541" y="2371521"/>
            <a:ext cx="2030819" cy="3149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995493" y="3272307"/>
            <a:ext cx="3097115" cy="1295544"/>
          </a:xfrm>
          <a:prstGeom prst="rect">
            <a:avLst/>
          </a:prstGeom>
          <a:noFill/>
          <a:extLst>
            <a:ext uri="{909E8E84-426E-40DD-AFC4-6F175D3DCCD1}">
              <a14:hiddenFill xmlns:a14="http://schemas.microsoft.com/office/drawing/2010/main">
                <a:solidFill>
                  <a:srgbClr val="FFFFFF"/>
                </a:solidFill>
              </a14:hiddenFill>
            </a:ext>
          </a:extLst>
        </p:spPr>
      </p:pic>
      <p:pic>
        <p:nvPicPr>
          <p:cNvPr id="6" name="1min_final" descr="1min_final">
            <a:hlinkClick r:id="" action="ppaction://media"/>
            <a:extLst>
              <a:ext uri="{FF2B5EF4-FFF2-40B4-BE49-F238E27FC236}">
                <a16:creationId xmlns:a16="http://schemas.microsoft.com/office/drawing/2014/main" id="{5EC3F2F3-3E5A-4ED3-B4BA-B27105AFF6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4187" y="1027906"/>
            <a:ext cx="1540938" cy="549601"/>
          </a:xfrm>
          <a:prstGeom prst="rect">
            <a:avLst/>
          </a:prstGeom>
        </p:spPr>
      </p:pic>
    </p:spTree>
    <p:extLst>
      <p:ext uri="{BB962C8B-B14F-4D97-AF65-F5344CB8AC3E}">
        <p14:creationId xmlns:p14="http://schemas.microsoft.com/office/powerpoint/2010/main" val="4808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81590" y="303126"/>
            <a:ext cx="8280000" cy="720000"/>
          </a:xfrm>
        </p:spPr>
        <p:txBody>
          <a:bodyPr>
            <a:normAutofit/>
          </a:bodyPr>
          <a:lstStyle/>
          <a:p>
            <a:r>
              <a:rPr lang="he-IL" sz="4000" dirty="0">
                <a:solidFill>
                  <a:srgbClr val="FFFFFF"/>
                </a:solidFill>
              </a:rPr>
              <a:t>לפני שמתחילים - חידון תמונות</a:t>
            </a:r>
            <a:endParaRPr lang="he-IL" sz="3200" dirty="0">
              <a:solidFill>
                <a:srgbClr val="FFFFFF"/>
              </a:solidFill>
            </a:endParaRPr>
          </a:p>
        </p:txBody>
      </p:sp>
      <p:pic>
        <p:nvPicPr>
          <p:cNvPr id="4" name="Picture 20" descr="מחפשת תמונה של רועה צאן | פרוג - דף הבית של היוצרים החרדים"/>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93993" y="1383126"/>
            <a:ext cx="3245478" cy="2169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2" descr="פלקט אותיות דפוס | ציוד לגני ילדים ומוסדות חינוך | פלוס לגננ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5786" y="1383126"/>
            <a:ext cx="3168203" cy="2230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18" descr="ירושלים של זהב | פרוג - דף הבית של היוצרים החרדים"/>
          <p:cNvPicPr>
            <a:picLocks noChangeAspect="1" noChangeArrowheads="1"/>
          </p:cNvPicPr>
          <p:nvPr/>
        </p:nvPicPr>
        <p:blipFill rotWithShape="1">
          <a:blip r:embed="rId7">
            <a:extLst>
              <a:ext uri="{28A0092B-C50C-407E-A947-70E740481C1C}">
                <a14:useLocalDpi xmlns:a14="http://schemas.microsoft.com/office/drawing/2010/main" val="0"/>
              </a:ext>
            </a:extLst>
          </a:blip>
          <a:srcRect l="9584" t="7139" r="9967" b="7613"/>
          <a:stretch/>
        </p:blipFill>
        <p:spPr bwMode="auto">
          <a:xfrm>
            <a:off x="660361" y="1383126"/>
            <a:ext cx="3059762" cy="24262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12 ביטויים שאנו נוהגים לומר באופן שגוי - בא-במייל דברים שכדאי לדעת"/>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180675" y="4166455"/>
            <a:ext cx="3565682" cy="2226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בריכות נוי ומפלים בעיצוב אישי- שדרוג הגינה או החצר- אקווה מלח"/>
          <p:cNvPicPr>
            <a:picLocks noChangeAspect="1" noChangeArrowheads="1"/>
          </p:cNvPicPr>
          <p:nvPr/>
        </p:nvPicPr>
        <p:blipFill rotWithShape="1">
          <a:blip r:embed="rId9">
            <a:extLst>
              <a:ext uri="{28A0092B-C50C-407E-A947-70E740481C1C}">
                <a14:useLocalDpi xmlns:a14="http://schemas.microsoft.com/office/drawing/2010/main" val="0"/>
              </a:ext>
            </a:extLst>
          </a:blip>
          <a:srcRect r="5873" b="12998"/>
          <a:stretch/>
        </p:blipFill>
        <p:spPr bwMode="auto">
          <a:xfrm>
            <a:off x="4228948" y="4116760"/>
            <a:ext cx="3612475" cy="2226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בצל העימותים: פוניבז' התכנסה לזכר מרן - היכלי הישיבות - בחצרות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361" y="4116760"/>
            <a:ext cx="3059762" cy="22756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2min_final" descr="2min_final">
            <a:hlinkClick r:id="" action="ppaction://media"/>
            <a:extLst>
              <a:ext uri="{FF2B5EF4-FFF2-40B4-BE49-F238E27FC236}">
                <a16:creationId xmlns:a16="http://schemas.microsoft.com/office/drawing/2014/main" id="{ACFD81F1-E3EE-49E3-B1C9-FF9EECB9FF1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21814" y="407218"/>
            <a:ext cx="1540938" cy="549601"/>
          </a:xfrm>
          <a:prstGeom prst="rect">
            <a:avLst/>
          </a:prstGeom>
        </p:spPr>
      </p:pic>
    </p:spTree>
    <p:extLst>
      <p:ext uri="{BB962C8B-B14F-4D97-AF65-F5344CB8AC3E}">
        <p14:creationId xmlns:p14="http://schemas.microsoft.com/office/powerpoint/2010/main" val="106412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9"/>
                                        </p:tgtEl>
                                      </p:cBhvr>
                                    </p:cmd>
                                  </p:childTnLst>
                                </p:cTn>
                              </p:par>
                            </p:childTnLst>
                          </p:cTn>
                        </p:par>
                      </p:childTnLst>
                    </p:cTn>
                  </p:par>
                </p:childTnLst>
              </p:cTn>
              <p:nextCondLst>
                <p:cond evt="onClick" delay="0">
                  <p:tgtEl>
                    <p:spTgt spid="9"/>
                  </p:tgtEl>
                </p:cond>
              </p:nextCondLst>
            </p:seq>
            <p:video>
              <p:cMediaNode vol="80000">
                <p:cTn id="4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sz="4000" dirty="0">
                <a:solidFill>
                  <a:srgbClr val="FFFFFF"/>
                </a:solidFill>
              </a:rPr>
              <a:t>לפני שמתחילים - חידון תמונות</a:t>
            </a:r>
            <a:endParaRPr lang="x-none" sz="4000" dirty="0">
              <a:solidFill>
                <a:srgbClr val="FFFFFF"/>
              </a:solidFill>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normAutofit/>
          </a:bodyPr>
          <a:lstStyle/>
          <a:p>
            <a:endParaRPr lang="he-IL" sz="8000" b="1" dirty="0">
              <a:solidFill>
                <a:srgbClr val="00B050"/>
              </a:solidFill>
              <a:cs typeface="1Bokertov" pitchFamily="2" charset="-79"/>
            </a:endParaRPr>
          </a:p>
          <a:p>
            <a:r>
              <a:rPr lang="he-IL" sz="115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anose="020B0604020202020204" pitchFamily="34" charset="0"/>
                <a:cs typeface="Arial" panose="020B0604020202020204" pitchFamily="34" charset="0"/>
              </a:rPr>
              <a:t>רבי עקיבא</a:t>
            </a:r>
          </a:p>
          <a:p>
            <a:pPr algn="r"/>
            <a:endParaRPr lang="he-IL" sz="6600" b="1" dirty="0">
              <a:cs typeface="1Bokertov" pitchFamily="2" charset="-79"/>
            </a:endParaRPr>
          </a:p>
        </p:txBody>
      </p:sp>
    </p:spTree>
    <p:extLst>
      <p:ext uri="{BB962C8B-B14F-4D97-AF65-F5344CB8AC3E}">
        <p14:creationId xmlns:p14="http://schemas.microsoft.com/office/powerpoint/2010/main" val="56626162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dirty="0">
                <a:solidFill>
                  <a:srgbClr val="FFFFFF"/>
                </a:solidFill>
              </a:rPr>
              <a:t>שאלות- ידע קודם</a:t>
            </a:r>
          </a:p>
        </p:txBody>
      </p:sp>
      <p:sp>
        <p:nvSpPr>
          <p:cNvPr id="3" name="מציין מיקום טקסט 2"/>
          <p:cNvSpPr>
            <a:spLocks noGrp="1"/>
          </p:cNvSpPr>
          <p:nvPr>
            <p:ph type="body" sz="quarter" idx="10"/>
          </p:nvPr>
        </p:nvSpPr>
        <p:spPr>
          <a:xfrm>
            <a:off x="1015031" y="1923420"/>
            <a:ext cx="10706381" cy="3844925"/>
          </a:xfrm>
        </p:spPr>
        <p:txBody>
          <a:bodyPr>
            <a:normAutofit/>
          </a:bodyPr>
          <a:lstStyle/>
          <a:p>
            <a:r>
              <a:rPr lang="he-IL" sz="4000" b="1" dirty="0"/>
              <a:t>איך כל אחת מהתמונות קשורה לדמותו של רבי עקיבא?</a:t>
            </a:r>
          </a:p>
        </p:txBody>
      </p:sp>
      <p:pic>
        <p:nvPicPr>
          <p:cNvPr id="12" name="Picture 20" descr="מחפשת תמונה של רועה צאן | פרוג - דף הבית של היוצרים החרדי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511669" y="2685402"/>
            <a:ext cx="2761884" cy="18458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2" descr="פלקט אותיות דפוס | ציוד לגני ילדים ומוסדות חינוך | פלוס לגננ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698" y="2625438"/>
            <a:ext cx="2792307" cy="19657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8" descr="ירושלים של זהב | פרוג - דף הבית של היוצרים החרדים"/>
          <p:cNvPicPr>
            <a:picLocks noChangeAspect="1" noChangeArrowheads="1"/>
          </p:cNvPicPr>
          <p:nvPr/>
        </p:nvPicPr>
        <p:blipFill rotWithShape="1">
          <a:blip r:embed="rId5">
            <a:extLst>
              <a:ext uri="{28A0092B-C50C-407E-A947-70E740481C1C}">
                <a14:useLocalDpi xmlns:a14="http://schemas.microsoft.com/office/drawing/2010/main" val="0"/>
              </a:ext>
            </a:extLst>
          </a:blip>
          <a:srcRect l="9584" t="7139" r="9967" b="7613"/>
          <a:stretch/>
        </p:blipFill>
        <p:spPr bwMode="auto">
          <a:xfrm>
            <a:off x="817595" y="2780240"/>
            <a:ext cx="2397009" cy="1900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4" descr="12 ביטויים שאנו נוהגים לומר באופן שגוי - בא-במייל דברים שכדאי לדע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350974" y="4516771"/>
            <a:ext cx="2909033" cy="1816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2" descr="בריכות נוי ומפלים בעיצוב אישי- שדרוג הגינה או החצר- אקווה מלח"/>
          <p:cNvPicPr>
            <a:picLocks noChangeAspect="1" noChangeArrowheads="1"/>
          </p:cNvPicPr>
          <p:nvPr/>
        </p:nvPicPr>
        <p:blipFill rotWithShape="1">
          <a:blip r:embed="rId7">
            <a:extLst>
              <a:ext uri="{28A0092B-C50C-407E-A947-70E740481C1C}">
                <a14:useLocalDpi xmlns:a14="http://schemas.microsoft.com/office/drawing/2010/main" val="0"/>
              </a:ext>
            </a:extLst>
          </a:blip>
          <a:srcRect r="5873" b="12998"/>
          <a:stretch/>
        </p:blipFill>
        <p:spPr bwMode="auto">
          <a:xfrm>
            <a:off x="8735671" y="4499535"/>
            <a:ext cx="3075764" cy="18333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2" descr="בצל העימותים: פוניבז' התכנסה לזכר מרן - היכלי הישיבות - בחצרות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8837" y="4541954"/>
            <a:ext cx="2615758" cy="17908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383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63126"/>
            <a:ext cx="8280000" cy="720000"/>
          </a:xfrm>
        </p:spPr>
        <p:txBody>
          <a:bodyPr>
            <a:normAutofit/>
          </a:bodyPr>
          <a:lstStyle/>
          <a:p>
            <a:r>
              <a:rPr lang="he-IL" dirty="0">
                <a:solidFill>
                  <a:srgbClr val="FFFFFF"/>
                </a:solidFill>
              </a:rPr>
              <a:t>מה אנחנו כבר יודעים?</a:t>
            </a:r>
            <a:endParaRPr lang="x-none" dirty="0">
              <a:solidFill>
                <a:srgbClr val="FFFFFF"/>
              </a:solidFill>
            </a:endParaRPr>
          </a:p>
        </p:txBody>
      </p:sp>
      <p:sp>
        <p:nvSpPr>
          <p:cNvPr id="5"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23944" y="1930756"/>
            <a:ext cx="10068474" cy="5213708"/>
          </a:xfrm>
        </p:spPr>
        <p:txBody>
          <a:bodyPr>
            <a:noAutofit/>
          </a:bodyPr>
          <a:lstStyle/>
          <a:p>
            <a:pPr marL="742950" indent="-742950" algn="r">
              <a:buFont typeface="+mj-lt"/>
              <a:buAutoNum type="arabicPeriod"/>
            </a:pPr>
            <a:r>
              <a:rPr lang="he-IL" b="1" dirty="0"/>
              <a:t>ר' עקיבא היה </a:t>
            </a:r>
            <a:r>
              <a:rPr lang="he-IL" b="1" dirty="0">
                <a:solidFill>
                  <a:srgbClr val="FF0000"/>
                </a:solidFill>
              </a:rPr>
              <a:t>רועה צאן</a:t>
            </a:r>
            <a:r>
              <a:rPr lang="he-IL" b="1" dirty="0">
                <a:solidFill>
                  <a:schemeClr val="accent2"/>
                </a:solidFill>
              </a:rPr>
              <a:t> </a:t>
            </a:r>
            <a:r>
              <a:rPr lang="he-IL" b="1" dirty="0"/>
              <a:t>אצל </a:t>
            </a:r>
            <a:r>
              <a:rPr lang="he-IL" b="1" dirty="0" err="1"/>
              <a:t>כלבא</a:t>
            </a:r>
            <a:r>
              <a:rPr lang="he-IL" b="1" dirty="0"/>
              <a:t> שבוע.</a:t>
            </a:r>
          </a:p>
          <a:p>
            <a:pPr marL="742950" indent="-742950" algn="r">
              <a:buFont typeface="+mj-lt"/>
              <a:buAutoNum type="arabicPeriod"/>
            </a:pPr>
            <a:r>
              <a:rPr lang="he-IL" b="1" dirty="0"/>
              <a:t>רבי עקיבא ורחל בתחילת דרכם חיו בעוני וישנו על </a:t>
            </a:r>
            <a:r>
              <a:rPr lang="he-IL" b="1" dirty="0">
                <a:solidFill>
                  <a:srgbClr val="FF0000"/>
                </a:solidFill>
              </a:rPr>
              <a:t>קש ותבן.</a:t>
            </a:r>
          </a:p>
          <a:p>
            <a:pPr marL="742950" indent="-742950" algn="r">
              <a:buFont typeface="+mj-lt"/>
              <a:buAutoNum type="arabicPeriod"/>
            </a:pPr>
            <a:r>
              <a:rPr lang="he-IL" b="1" dirty="0"/>
              <a:t>ר' עקיבא למד מוסר השכל מ"</a:t>
            </a:r>
            <a:r>
              <a:rPr lang="he-IL" b="1" dirty="0">
                <a:solidFill>
                  <a:srgbClr val="FF0000"/>
                </a:solidFill>
              </a:rPr>
              <a:t>אבנים שחקו המים</a:t>
            </a:r>
            <a:r>
              <a:rPr lang="he-IL" b="1" dirty="0"/>
              <a:t>".</a:t>
            </a:r>
          </a:p>
          <a:p>
            <a:pPr marL="742950" indent="-742950" algn="r">
              <a:buFont typeface="+mj-lt"/>
              <a:buAutoNum type="arabicPeriod"/>
            </a:pPr>
            <a:r>
              <a:rPr lang="he-IL" b="1" dirty="0"/>
              <a:t>ר' עקיבא התחיל את לימודו ברכישת </a:t>
            </a:r>
            <a:r>
              <a:rPr lang="he-IL" b="1" dirty="0">
                <a:solidFill>
                  <a:srgbClr val="FF0000"/>
                </a:solidFill>
              </a:rPr>
              <a:t>אותיות הא-ב</a:t>
            </a:r>
            <a:r>
              <a:rPr lang="he-IL" b="1" dirty="0"/>
              <a:t>.</a:t>
            </a:r>
          </a:p>
          <a:p>
            <a:pPr marL="742950" indent="-742950" algn="r">
              <a:buFont typeface="+mj-lt"/>
              <a:buAutoNum type="arabicPeriod"/>
            </a:pPr>
            <a:r>
              <a:rPr lang="he-IL" b="1" dirty="0"/>
              <a:t>ר' עקיבא זכה להעמיד </a:t>
            </a:r>
            <a:r>
              <a:rPr lang="he-IL" b="1" dirty="0">
                <a:solidFill>
                  <a:srgbClr val="FF0000"/>
                </a:solidFill>
              </a:rPr>
              <a:t>עשרים וארבעה אלף תלמידים</a:t>
            </a:r>
            <a:r>
              <a:rPr lang="he-IL" b="1" dirty="0"/>
              <a:t>.</a:t>
            </a:r>
          </a:p>
          <a:p>
            <a:pPr marL="742950" indent="-742950" algn="r">
              <a:buFont typeface="+mj-lt"/>
              <a:buAutoNum type="arabicPeriod"/>
            </a:pPr>
            <a:r>
              <a:rPr lang="he-IL" b="1" dirty="0" smtClean="0"/>
              <a:t>ר</a:t>
            </a:r>
            <a:r>
              <a:rPr lang="he-IL" b="1" dirty="0"/>
              <a:t>' עקיבא קנה לאשתו רחל </a:t>
            </a:r>
            <a:r>
              <a:rPr lang="he-IL" b="1" dirty="0">
                <a:solidFill>
                  <a:srgbClr val="FF0000"/>
                </a:solidFill>
              </a:rPr>
              <a:t>תכשיט </a:t>
            </a:r>
            <a:r>
              <a:rPr lang="he-IL" b="1" dirty="0"/>
              <a:t>"ירושלים של זהב".</a:t>
            </a:r>
          </a:p>
          <a:p>
            <a:pPr marL="742950" indent="-742950" algn="r">
              <a:buFont typeface="+mj-lt"/>
              <a:buAutoNum type="arabicPeriod"/>
            </a:pPr>
            <a:endParaRPr lang="he-IL" sz="4000" b="1" dirty="0">
              <a:cs typeface="1Bokertov" pitchFamily="2" charset="-79"/>
            </a:endParaRPr>
          </a:p>
        </p:txBody>
      </p:sp>
      <p:pic>
        <p:nvPicPr>
          <p:cNvPr id="6" name="Picture 20" descr="מחפשת תמונה של רועה צאן | פרוג - דף הבית של היוצרים החרדי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836600" y="1644290"/>
            <a:ext cx="928320" cy="6204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2" descr="פלקט אותיות דפוס | ציוד לגני ילדים ומוסדות חינוך | פלוס לגננ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5046" y="3847194"/>
            <a:ext cx="1045179" cy="690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בריכות נוי ומפלים בעיצוב אישי- שדרוג הגינה או החצר- אקווה מלח"/>
          <p:cNvPicPr>
            <a:picLocks noChangeAspect="1" noChangeArrowheads="1"/>
          </p:cNvPicPr>
          <p:nvPr/>
        </p:nvPicPr>
        <p:blipFill rotWithShape="1">
          <a:blip r:embed="rId5">
            <a:extLst>
              <a:ext uri="{28A0092B-C50C-407E-A947-70E740481C1C}">
                <a14:useLocalDpi xmlns:a14="http://schemas.microsoft.com/office/drawing/2010/main" val="0"/>
              </a:ext>
            </a:extLst>
          </a:blip>
          <a:srcRect r="5873" b="12998"/>
          <a:stretch/>
        </p:blipFill>
        <p:spPr bwMode="auto">
          <a:xfrm>
            <a:off x="10836482" y="3145967"/>
            <a:ext cx="995370" cy="593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8" descr="ירושלים של זהב | פרוג - דף הבית של היוצרים החרדים"/>
          <p:cNvPicPr>
            <a:picLocks noChangeAspect="1" noChangeArrowheads="1"/>
          </p:cNvPicPr>
          <p:nvPr/>
        </p:nvPicPr>
        <p:blipFill rotWithShape="1">
          <a:blip r:embed="rId6">
            <a:extLst>
              <a:ext uri="{28A0092B-C50C-407E-A947-70E740481C1C}">
                <a14:useLocalDpi xmlns:a14="http://schemas.microsoft.com/office/drawing/2010/main" val="0"/>
              </a:ext>
            </a:extLst>
          </a:blip>
          <a:srcRect l="9584" t="7139" r="9967" b="7613"/>
          <a:stretch/>
        </p:blipFill>
        <p:spPr bwMode="auto">
          <a:xfrm>
            <a:off x="10884866" y="5643839"/>
            <a:ext cx="1044894" cy="828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12 ביטויים שאנו נוהגים לומר באופן שגוי - בא-במייל דברים שכדאי לדעת"/>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836482" y="2317192"/>
            <a:ext cx="975361" cy="608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בצל העימותים: פוניבז' התכנסה לזכר מרן - היכלי הישיבות - בחצרות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4421" y="4636444"/>
            <a:ext cx="1074381" cy="735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3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fade">
                                      <p:cBhvr>
                                        <p:cTn id="52" dur="5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Broadweli Engraved" pitchFamily="2" charset="-79"/>
              </a:rPr>
              <a:t/>
            </a:r>
            <a:br>
              <a:rPr lang="he-IL" dirty="0">
                <a:cs typeface="Broadweli Engraved" pitchFamily="2" charset="-79"/>
              </a:rPr>
            </a:br>
            <a:r>
              <a:rPr lang="he-IL" dirty="0">
                <a:solidFill>
                  <a:srgbClr val="FFFFFF"/>
                </a:solidFill>
              </a:rPr>
              <a:t>תחילתו של רבי עקיבא  </a:t>
            </a:r>
            <a:r>
              <a:rPr lang="he-IL" sz="2700" dirty="0">
                <a:solidFill>
                  <a:srgbClr val="FFFFFF"/>
                </a:solidFill>
              </a:rPr>
              <a:t>לשון חז"ל , אבות דרבי נתן </a:t>
            </a:r>
            <a:endParaRPr lang="x-none" sz="2700" dirty="0"/>
          </a:p>
        </p:txBody>
      </p:sp>
      <p:sp>
        <p:nvSpPr>
          <p:cNvPr id="7" name="מציין מיקום טקסט 2"/>
          <p:cNvSpPr>
            <a:spLocks noGrp="1"/>
          </p:cNvSpPr>
          <p:nvPr>
            <p:ph type="body" sz="quarter" idx="10"/>
          </p:nvPr>
        </p:nvSpPr>
        <p:spPr>
          <a:xfrm>
            <a:off x="1123040" y="2021152"/>
            <a:ext cx="10780624" cy="5267153"/>
          </a:xfrm>
        </p:spPr>
        <p:txBody>
          <a:bodyPr>
            <a:noAutofit/>
          </a:bodyPr>
          <a:lstStyle/>
          <a:p>
            <a:pPr lvl="0">
              <a:lnSpc>
                <a:spcPct val="120000"/>
              </a:lnSpc>
            </a:pPr>
            <a:r>
              <a:rPr lang="he-IL" sz="3200" b="1" dirty="0">
                <a:solidFill>
                  <a:srgbClr val="424242"/>
                </a:solidFill>
              </a:rPr>
              <a:t>מָה </a:t>
            </a:r>
            <a:r>
              <a:rPr lang="he-IL" sz="3200" b="1" dirty="0" err="1">
                <a:solidFill>
                  <a:srgbClr val="424242"/>
                </a:solidFill>
              </a:rPr>
              <a:t>הָיְתָה</a:t>
            </a:r>
            <a:r>
              <a:rPr lang="he-IL" sz="3200" b="1" dirty="0">
                <a:solidFill>
                  <a:srgbClr val="424242"/>
                </a:solidFill>
              </a:rPr>
              <a:t> תְּחִילָּתוֹ שֶׁל רַ' עֲקִיבָא?</a:t>
            </a:r>
          </a:p>
          <a:p>
            <a:pPr lvl="0">
              <a:lnSpc>
                <a:spcPct val="120000"/>
              </a:lnSpc>
            </a:pPr>
            <a:r>
              <a:rPr lang="he-IL" sz="3200" b="1" dirty="0">
                <a:solidFill>
                  <a:srgbClr val="424242"/>
                </a:solidFill>
              </a:rPr>
              <a:t>אָמְרוּ: בֶּן אַרְבָּעִים </a:t>
            </a:r>
            <a:r>
              <a:rPr lang="he-IL" sz="3200" b="1" dirty="0"/>
              <a:t>שָׁנָה</a:t>
            </a:r>
            <a:r>
              <a:rPr lang="he-IL" sz="3200" b="1" dirty="0">
                <a:solidFill>
                  <a:srgbClr val="424242"/>
                </a:solidFill>
              </a:rPr>
              <a:t> הָיָה וְלֹא שָׁנָה כְּלוּם.</a:t>
            </a:r>
          </a:p>
          <a:p>
            <a:pPr lvl="0">
              <a:lnSpc>
                <a:spcPct val="120000"/>
              </a:lnSpc>
            </a:pPr>
            <a:r>
              <a:rPr lang="he-IL" sz="3200" b="1" dirty="0">
                <a:solidFill>
                  <a:srgbClr val="424242"/>
                </a:solidFill>
              </a:rPr>
              <a:t>פַּעַם אַחַת הָיָה עוֹמֵד עַל פִּי הַבְּאֵר בְּלֹד,</a:t>
            </a:r>
          </a:p>
          <a:p>
            <a:pPr lvl="0">
              <a:lnSpc>
                <a:spcPct val="120000"/>
              </a:lnSpc>
            </a:pPr>
            <a:r>
              <a:rPr lang="he-IL" sz="3200" b="1" dirty="0">
                <a:solidFill>
                  <a:srgbClr val="424242"/>
                </a:solidFill>
              </a:rPr>
              <a:t>אָמַר: מִי חָקַק אֶבֶן זוֹ?</a:t>
            </a:r>
          </a:p>
          <a:p>
            <a:pPr lvl="0">
              <a:lnSpc>
                <a:spcPct val="120000"/>
              </a:lnSpc>
            </a:pPr>
            <a:r>
              <a:rPr lang="he-IL" sz="3200" b="1" dirty="0">
                <a:solidFill>
                  <a:srgbClr val="424242"/>
                </a:solidFill>
              </a:rPr>
              <a:t>אָמְרוּ לוֹ: עֲקִיבָא, אִי אַתָּה קוֹרֵא "אֲבָנִים שָׁחֲקוּ מַיִם"? הַמַּיִם, שֶׁנּוֹפְלִים עָלֶיהָ תָּדִיר בְּכָל יוֹם</a:t>
            </a:r>
            <a:r>
              <a:rPr lang="he-IL" sz="3200" b="1" dirty="0" smtClean="0">
                <a:solidFill>
                  <a:srgbClr val="424242"/>
                </a:solidFill>
              </a:rPr>
              <a:t>.</a:t>
            </a:r>
            <a:endParaRPr lang="he-IL" sz="3200" b="1" dirty="0">
              <a:solidFill>
                <a:srgbClr val="424242"/>
              </a:solidFill>
            </a:endParaRPr>
          </a:p>
        </p:txBody>
      </p:sp>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Broadweli Engraved" pitchFamily="2" charset="-79"/>
              </a:rPr>
              <a:t/>
            </a:r>
            <a:br>
              <a:rPr lang="he-IL" dirty="0">
                <a:cs typeface="Broadweli Engraved" pitchFamily="2" charset="-79"/>
              </a:rPr>
            </a:br>
            <a:r>
              <a:rPr lang="he-IL" dirty="0">
                <a:solidFill>
                  <a:srgbClr val="FFFFFF"/>
                </a:solidFill>
              </a:rPr>
              <a:t>תחילתו של רבי עקיבא  </a:t>
            </a:r>
            <a:r>
              <a:rPr lang="he-IL" sz="2700" dirty="0">
                <a:solidFill>
                  <a:srgbClr val="FFFFFF"/>
                </a:solidFill>
              </a:rPr>
              <a:t>לשון חז"ל , אבות דרבי נתן </a:t>
            </a:r>
            <a:endParaRPr lang="x-none" sz="2700" dirty="0"/>
          </a:p>
        </p:txBody>
      </p:sp>
      <p:sp>
        <p:nvSpPr>
          <p:cNvPr id="7" name="מציין מיקום טקסט 2"/>
          <p:cNvSpPr>
            <a:spLocks noGrp="1"/>
          </p:cNvSpPr>
          <p:nvPr>
            <p:ph type="body" sz="quarter" idx="10"/>
          </p:nvPr>
        </p:nvSpPr>
        <p:spPr>
          <a:xfrm>
            <a:off x="1128746" y="1988879"/>
            <a:ext cx="10780624" cy="5267153"/>
          </a:xfrm>
        </p:spPr>
        <p:txBody>
          <a:bodyPr>
            <a:noAutofit/>
          </a:bodyPr>
          <a:lstStyle/>
          <a:p>
            <a:pPr lvl="0">
              <a:lnSpc>
                <a:spcPct val="120000"/>
              </a:lnSpc>
            </a:pPr>
            <a:r>
              <a:rPr lang="he-IL" sz="3200" b="1" dirty="0" smtClean="0">
                <a:solidFill>
                  <a:srgbClr val="424242"/>
                </a:solidFill>
              </a:rPr>
              <a:t>אָמַר </a:t>
            </a:r>
            <a:r>
              <a:rPr lang="he-IL" sz="3200" b="1" dirty="0">
                <a:solidFill>
                  <a:srgbClr val="424242"/>
                </a:solidFill>
              </a:rPr>
              <a:t>רַ' עֲקִיבָא: וְכִי לִבִּי קָשֶׁה מֵהָאֶבֶן? אֵלֵךְ וְאֶלְמַד פָּרָשָׁה אַחַת מִן הַתּוֹרָה.</a:t>
            </a:r>
          </a:p>
          <a:p>
            <a:pPr lvl="0">
              <a:lnSpc>
                <a:spcPct val="120000"/>
              </a:lnSpc>
            </a:pPr>
            <a:r>
              <a:rPr lang="he-IL" sz="3200" b="1" dirty="0">
                <a:solidFill>
                  <a:srgbClr val="424242"/>
                </a:solidFill>
              </a:rPr>
              <a:t>הָלַךְ לוֹ אֶל בֵּית הַסֵּפֶר וְהִתְחִיל קוֹרֵא בְּלוּחַ הוּא וּבְנוֹ.</a:t>
            </a:r>
          </a:p>
          <a:p>
            <a:pPr lvl="0">
              <a:lnSpc>
                <a:spcPct val="120000"/>
              </a:lnSpc>
            </a:pPr>
            <a:r>
              <a:rPr lang="he-IL" sz="3200" b="1" dirty="0">
                <a:solidFill>
                  <a:srgbClr val="424242"/>
                </a:solidFill>
              </a:rPr>
              <a:t>אָחַז רַ' עֲקִיבָא בְּרֹאשׁ הַלּוּחַ וּבְנוֹ בְּרֹאשׁ הַלּוּחַ.</a:t>
            </a:r>
          </a:p>
          <a:p>
            <a:pPr lvl="0">
              <a:lnSpc>
                <a:spcPct val="120000"/>
              </a:lnSpc>
            </a:pPr>
            <a:r>
              <a:rPr lang="he-IL" sz="3200" b="1" dirty="0">
                <a:solidFill>
                  <a:srgbClr val="424242"/>
                </a:solidFill>
              </a:rPr>
              <a:t>כָּתַב לו אָלֶף בֵּית – וּלְמָדָהּ. אָלֶף תָּיו – וּלְמָדָהּ,</a:t>
            </a:r>
          </a:p>
          <a:p>
            <a:pPr lvl="0">
              <a:lnSpc>
                <a:spcPct val="120000"/>
              </a:lnSpc>
            </a:pPr>
            <a:r>
              <a:rPr lang="he-IL" sz="3200" b="1" dirty="0">
                <a:solidFill>
                  <a:srgbClr val="424242"/>
                </a:solidFill>
              </a:rPr>
              <a:t>תּוֹרַת </a:t>
            </a:r>
            <a:r>
              <a:rPr lang="he-IL" sz="3200" b="1" dirty="0" err="1">
                <a:solidFill>
                  <a:srgbClr val="424242"/>
                </a:solidFill>
              </a:rPr>
              <a:t>כֹּהֲנִים</a:t>
            </a:r>
            <a:r>
              <a:rPr lang="he-IL" sz="3200" b="1" dirty="0">
                <a:solidFill>
                  <a:srgbClr val="424242"/>
                </a:solidFill>
              </a:rPr>
              <a:t> – וּלְמָדָהּ.</a:t>
            </a:r>
          </a:p>
          <a:p>
            <a:pPr lvl="0">
              <a:lnSpc>
                <a:spcPct val="120000"/>
              </a:lnSpc>
            </a:pPr>
            <a:r>
              <a:rPr lang="he-IL" sz="3200" b="1" dirty="0">
                <a:solidFill>
                  <a:srgbClr val="424242"/>
                </a:solidFill>
              </a:rPr>
              <a:t>    הָיָה לוֹמֵד וְהוֹלֵךְ עַד שֶׁלָּמַד כָּל הַתּוֹרָה כֻּלָּהּ.</a:t>
            </a:r>
            <a:endParaRPr lang="he-IL" sz="3200" b="1" dirty="0"/>
          </a:p>
        </p:txBody>
      </p:sp>
    </p:spTree>
    <p:extLst>
      <p:ext uri="{BB962C8B-B14F-4D97-AF65-F5344CB8AC3E}">
        <p14:creationId xmlns:p14="http://schemas.microsoft.com/office/powerpoint/2010/main" val="1369720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14368</TotalTime>
  <Words>1992</Words>
  <Application>Microsoft Office PowerPoint</Application>
  <PresentationFormat>מסך רחב</PresentationFormat>
  <Paragraphs>265</Paragraphs>
  <Slides>22</Slides>
  <Notes>21</Notes>
  <HiddenSlides>0</HiddenSlides>
  <MMClips>6</MMClips>
  <ScaleCrop>false</ScaleCrop>
  <HeadingPairs>
    <vt:vector size="6" baseType="variant">
      <vt:variant>
        <vt:lpstr>גופנים בשימוש</vt:lpstr>
      </vt:variant>
      <vt:variant>
        <vt:i4>6</vt:i4>
      </vt:variant>
      <vt:variant>
        <vt:lpstr>ערכת נושא</vt:lpstr>
      </vt:variant>
      <vt:variant>
        <vt:i4>3</vt:i4>
      </vt:variant>
      <vt:variant>
        <vt:lpstr>כותרות שקופיות</vt:lpstr>
      </vt:variant>
      <vt:variant>
        <vt:i4>22</vt:i4>
      </vt:variant>
    </vt:vector>
  </HeadingPairs>
  <TitlesOfParts>
    <vt:vector size="31" baseType="lpstr">
      <vt:lpstr>1Bokertov</vt:lpstr>
      <vt:lpstr>Alef</vt:lpstr>
      <vt:lpstr>Arial</vt:lpstr>
      <vt:lpstr>Broadweli Engraved</vt:lpstr>
      <vt:lpstr>Calibri</vt:lpstr>
      <vt:lpstr>Open Sans</vt:lpstr>
      <vt:lpstr>Office Theme</vt:lpstr>
      <vt:lpstr>1_Office Theme</vt:lpstr>
      <vt:lpstr>2_Office Theme</vt:lpstr>
      <vt:lpstr>מצגת של PowerPoint‏</vt:lpstr>
      <vt:lpstr>מה נלמד היום?</vt:lpstr>
      <vt:lpstr>מה להביא לשיעור? </vt:lpstr>
      <vt:lpstr>לפני שמתחילים - חידון תמונות</vt:lpstr>
      <vt:lpstr>לפני שמתחילים - חידון תמונות</vt:lpstr>
      <vt:lpstr>שאלות- ידע קודם</vt:lpstr>
      <vt:lpstr>מה אנחנו כבר יודעים?</vt:lpstr>
      <vt:lpstr> תחילתו של רבי עקיבא  לשון חז"ל , אבות דרבי נתן </vt:lpstr>
      <vt:lpstr> תחילתו של רבי עקיבא  לשון חז"ל , אבות דרבי נתן </vt:lpstr>
      <vt:lpstr>הקניית ידע: אוצר מילים</vt:lpstr>
      <vt:lpstr>התאם בין לשון חז"ל ללשוננו:</vt:lpstr>
      <vt:lpstr>התאם בין לשון חז"ל ללשוננו:</vt:lpstr>
      <vt:lpstr>בקריאה שנייה: השתלשלות האירועים</vt:lpstr>
      <vt:lpstr>בקריאה שנייה: השתלשלות האירועים</vt:lpstr>
      <vt:lpstr>הקניית ידע: דימוי </vt:lpstr>
      <vt:lpstr>הקניית ידע: דימוי </vt:lpstr>
      <vt:lpstr>בקריאה שנייה: השתלשלות האירועים</vt:lpstr>
      <vt:lpstr>בקריאה שנייה: בבית הספר</vt:lpstr>
      <vt:lpstr>נבין את המסר של המדרש</vt:lpstr>
      <vt:lpstr>מסיימים ומסכמים</vt:lpstr>
      <vt:lpstr>משימת כתיבה – בדרכו של ר' עקיבא</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293</cp:revision>
  <dcterms:created xsi:type="dcterms:W3CDTF">2020-03-11T07:11:19Z</dcterms:created>
  <dcterms:modified xsi:type="dcterms:W3CDTF">2021-08-19T16:35:53Z</dcterms:modified>
</cp:coreProperties>
</file>