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7" r:id="rId2"/>
  </p:sldMasterIdLst>
  <p:notesMasterIdLst>
    <p:notesMasterId r:id="rId41"/>
  </p:notesMasterIdLst>
  <p:sldIdLst>
    <p:sldId id="299" r:id="rId3"/>
    <p:sldId id="268" r:id="rId4"/>
    <p:sldId id="269" r:id="rId5"/>
    <p:sldId id="280" r:id="rId6"/>
    <p:sldId id="270" r:id="rId7"/>
    <p:sldId id="288" r:id="rId8"/>
    <p:sldId id="306" r:id="rId9"/>
    <p:sldId id="324" r:id="rId10"/>
    <p:sldId id="307" r:id="rId11"/>
    <p:sldId id="308" r:id="rId12"/>
    <p:sldId id="305" r:id="rId13"/>
    <p:sldId id="309" r:id="rId14"/>
    <p:sldId id="325" r:id="rId15"/>
    <p:sldId id="310" r:id="rId16"/>
    <p:sldId id="312" r:id="rId17"/>
    <p:sldId id="311" r:id="rId18"/>
    <p:sldId id="313" r:id="rId19"/>
    <p:sldId id="314" r:id="rId20"/>
    <p:sldId id="315" r:id="rId21"/>
    <p:sldId id="289" r:id="rId22"/>
    <p:sldId id="290" r:id="rId23"/>
    <p:sldId id="291" r:id="rId24"/>
    <p:sldId id="327" r:id="rId25"/>
    <p:sldId id="328" r:id="rId26"/>
    <p:sldId id="298" r:id="rId27"/>
    <p:sldId id="302" r:id="rId28"/>
    <p:sldId id="303" r:id="rId29"/>
    <p:sldId id="292" r:id="rId30"/>
    <p:sldId id="293" r:id="rId31"/>
    <p:sldId id="316" r:id="rId32"/>
    <p:sldId id="318" r:id="rId33"/>
    <p:sldId id="326" r:id="rId34"/>
    <p:sldId id="319" r:id="rId35"/>
    <p:sldId id="320" r:id="rId36"/>
    <p:sldId id="321" r:id="rId37"/>
    <p:sldId id="322" r:id="rId38"/>
    <p:sldId id="323" r:id="rId39"/>
    <p:sldId id="329" r:id="rId40"/>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76118" autoAdjust="0"/>
  </p:normalViewPr>
  <p:slideViewPr>
    <p:cSldViewPr snapToGrid="0" snapToObjects="1" showGuides="1">
      <p:cViewPr varScale="1">
        <p:scale>
          <a:sx n="52" d="100"/>
          <a:sy n="52" d="100"/>
        </p:scale>
        <p:origin x="1218" y="72"/>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en-IL" smtClean="0"/>
              <a:t>08/19/2021</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en-IL" smtClean="0"/>
              <a:t>‹#›</a:t>
            </a:fld>
            <a:endParaRPr lang="en-IL"/>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114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l" rtl="0">
              <a:lnSpc>
                <a:spcPct val="115000"/>
              </a:lnSpc>
              <a:spcBef>
                <a:spcPts val="1200"/>
              </a:spcBef>
              <a:spcAft>
                <a:spcPts val="0"/>
              </a:spcAft>
              <a:buNone/>
            </a:pPr>
            <a:r>
              <a:rPr lang="he-IL" dirty="0"/>
              <a:t>אם כך ההלכה שחז"ל מלמדים אותנו היא שאסור לאדם לפנות אבנים מהשטח הפרטי שלו לשטח ציבורי. </a:t>
            </a:r>
          </a:p>
          <a:p>
            <a:pPr marL="0" lvl="0" indent="0" algn="l" rtl="0">
              <a:lnSpc>
                <a:spcPct val="115000"/>
              </a:lnSpc>
              <a:spcBef>
                <a:spcPts val="1200"/>
              </a:spcBef>
              <a:spcAft>
                <a:spcPts val="0"/>
              </a:spcAft>
              <a:buNone/>
            </a:pPr>
            <a:endParaRPr lang="he-IL" dirty="0"/>
          </a:p>
          <a:p>
            <a:pPr marL="0" lvl="0" indent="0" algn="l" rtl="0">
              <a:lnSpc>
                <a:spcPct val="115000"/>
              </a:lnSpc>
              <a:spcBef>
                <a:spcPts val="1200"/>
              </a:spcBef>
              <a:spcAft>
                <a:spcPts val="0"/>
              </a:spcAft>
              <a:buNone/>
            </a:pPr>
            <a:r>
              <a:rPr lang="he-IL" dirty="0"/>
              <a:t>נתעמק כעת במדרש כדי להבינו. ונשאל ראשית מי הן הדמויות במדרש?</a:t>
            </a: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10</a:t>
            </a:fld>
            <a:endParaRPr lang="en-IL"/>
          </a:p>
        </p:txBody>
      </p:sp>
    </p:spTree>
    <p:extLst>
      <p:ext uri="{BB962C8B-B14F-4D97-AF65-F5344CB8AC3E}">
        <p14:creationId xmlns:p14="http://schemas.microsoft.com/office/powerpoint/2010/main" val="3688309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l" rtl="0">
              <a:lnSpc>
                <a:spcPct val="115000"/>
              </a:lnSpc>
              <a:spcBef>
                <a:spcPts val="1200"/>
              </a:spcBef>
              <a:spcAft>
                <a:spcPts val="0"/>
              </a:spcAft>
              <a:buNone/>
            </a:pPr>
            <a:endParaRPr lang="en-US" dirty="0"/>
          </a:p>
          <a:p>
            <a:pPr algn="just" rtl="1">
              <a:lnSpc>
                <a:spcPct val="150000"/>
              </a:lnSpc>
              <a:spcAft>
                <a:spcPts val="0"/>
              </a:spcAft>
            </a:pPr>
            <a:r>
              <a:rPr lang="he-IL" sz="1200" dirty="0">
                <a:effectLst/>
                <a:latin typeface="Calibri" panose="020F0502020204030204" pitchFamily="34" charset="0"/>
                <a:ea typeface="Calibri" panose="020F0502020204030204" pitchFamily="34" charset="0"/>
                <a:cs typeface="+mn-cs"/>
              </a:rPr>
              <a:t>מעשה באדם אחד: לא </a:t>
            </a:r>
            <a:r>
              <a:rPr lang="he-IL" sz="1200" dirty="0" err="1">
                <a:effectLst/>
                <a:latin typeface="Calibri" panose="020F0502020204030204" pitchFamily="34" charset="0"/>
                <a:ea typeface="Calibri" panose="020F0502020204030204" pitchFamily="34" charset="0"/>
                <a:cs typeface="+mn-cs"/>
              </a:rPr>
              <a:t>מצויין</a:t>
            </a:r>
            <a:r>
              <a:rPr lang="he-IL" sz="1200" dirty="0">
                <a:effectLst/>
                <a:latin typeface="Calibri" panose="020F0502020204030204" pitchFamily="34" charset="0"/>
                <a:ea typeface="Calibri" panose="020F0502020204030204" pitchFamily="34" charset="0"/>
                <a:cs typeface="+mn-cs"/>
              </a:rPr>
              <a:t> מי הוא האדם הזה. השימוש בשם כולל ולא בשם פרטי מסוים יוצר הכללה כדי שנבין שהדמויות יכולות  לייצג כל אחד מאיתנו.  </a:t>
            </a:r>
          </a:p>
          <a:p>
            <a:pPr algn="just" rtl="1">
              <a:lnSpc>
                <a:spcPct val="150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spcAft>
                <a:spcPts val="0"/>
              </a:spcAft>
            </a:pPr>
            <a:r>
              <a:rPr lang="he-IL" sz="1200" dirty="0">
                <a:effectLst/>
                <a:latin typeface="Calibri" panose="020F0502020204030204" pitchFamily="34" charset="0"/>
                <a:ea typeface="Calibri" panose="020F0502020204030204" pitchFamily="34" charset="0"/>
                <a:cs typeface="+mn-cs"/>
              </a:rPr>
              <a:t> מה דעתכם על המילה חסיד? האם אתם חושבים שחז"ל התכוונו לחסיד במשמעות שאנו מכירים היום? </a:t>
            </a:r>
            <a:endParaRPr lang="he-IL" sz="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spcAft>
                <a:spcPts val="0"/>
              </a:spcAft>
            </a:pPr>
            <a:r>
              <a:rPr lang="he-IL" sz="1200" dirty="0">
                <a:solidFill>
                  <a:srgbClr val="000000"/>
                </a:solidFill>
                <a:effectLst/>
                <a:latin typeface="Calibri" panose="020F0502020204030204" pitchFamily="34" charset="0"/>
                <a:ea typeface="Calibri" panose="020F0502020204030204" pitchFamily="34" charset="0"/>
                <a:cs typeface="+mn-cs"/>
              </a:rPr>
              <a:t>איזו מילה מסתתרת בתוך המילה חסיד?  המילה חסיד היא מלשון חסד, </a:t>
            </a:r>
          </a:p>
          <a:p>
            <a:pPr algn="just" rtl="1">
              <a:lnSpc>
                <a:spcPct val="150000"/>
              </a:lnSpc>
              <a:spcAft>
                <a:spcPts val="0"/>
              </a:spcAft>
            </a:pPr>
            <a:r>
              <a:rPr lang="he-IL" sz="2000" b="1" dirty="0">
                <a:solidFill>
                  <a:srgbClr val="000000"/>
                </a:solidFill>
                <a:effectLst/>
                <a:latin typeface="Calibri" panose="020F0502020204030204" pitchFamily="34" charset="0"/>
                <a:ea typeface="Calibri" panose="020F0502020204030204" pitchFamily="34" charset="0"/>
                <a:cs typeface="+mn-cs"/>
              </a:rPr>
              <a:t>חסיד הוא כינוי לאדם הנוהג ביושרה ובדרך ארץ.</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p>
            <a:pPr marL="228600" algn="just" rtl="1">
              <a:lnSpc>
                <a:spcPct val="150000"/>
              </a:lnSpc>
              <a:spcAft>
                <a:spcPts val="0"/>
              </a:spcAft>
            </a:pPr>
            <a:r>
              <a:rPr lang="he-IL" sz="1200" dirty="0">
                <a:effectLst/>
                <a:latin typeface="Calibri" panose="020F0502020204030204" pitchFamily="34" charset="0"/>
                <a:ea typeface="Calibri" panose="020F0502020204030204" pitchFamily="34" charset="0"/>
                <a:cs typeface="+mn-cs"/>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11</a:t>
            </a:fld>
            <a:endParaRPr lang="en-IL"/>
          </a:p>
        </p:txBody>
      </p:sp>
    </p:spTree>
    <p:extLst>
      <p:ext uri="{BB962C8B-B14F-4D97-AF65-F5344CB8AC3E}">
        <p14:creationId xmlns:p14="http://schemas.microsoft.com/office/powerpoint/2010/main" val="3384443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l" rtl="0">
              <a:lnSpc>
                <a:spcPct val="115000"/>
              </a:lnSpc>
              <a:spcBef>
                <a:spcPts val="1200"/>
              </a:spcBef>
              <a:spcAft>
                <a:spcPts val="0"/>
              </a:spcAft>
              <a:buNone/>
            </a:pPr>
            <a:endParaRPr lang="he-IL" dirty="0"/>
          </a:p>
          <a:p>
            <a:pPr marL="0" lvl="0" indent="0" algn="r" rtl="0">
              <a:lnSpc>
                <a:spcPct val="115000"/>
              </a:lnSpc>
              <a:spcBef>
                <a:spcPts val="1200"/>
              </a:spcBef>
              <a:spcAft>
                <a:spcPts val="0"/>
              </a:spcAft>
              <a:buNone/>
            </a:pPr>
            <a:r>
              <a:rPr lang="he-IL" dirty="0"/>
              <a:t>שימו לב לצורת הדו-שיח במדרש. אמר לו... לגלג </a:t>
            </a:r>
            <a:r>
              <a:rPr lang="he-IL" dirty="0" err="1"/>
              <a:t>עליו,,,אמר</a:t>
            </a:r>
            <a:r>
              <a:rPr lang="he-IL" dirty="0"/>
              <a:t> – מי אמר? מי לגלג ..</a:t>
            </a:r>
          </a:p>
          <a:p>
            <a:pPr marL="0" lvl="0" indent="0" algn="l" rtl="0">
              <a:lnSpc>
                <a:spcPct val="115000"/>
              </a:lnSpc>
              <a:spcBef>
                <a:spcPts val="1200"/>
              </a:spcBef>
              <a:spcAft>
                <a:spcPts val="0"/>
              </a:spcAft>
              <a:buNone/>
            </a:pPr>
            <a:endParaRPr lang="en-US" dirty="0"/>
          </a:p>
          <a:p>
            <a:pPr algn="r"/>
            <a:r>
              <a:rPr lang="he-IL" dirty="0"/>
              <a:t>דו –שיח קצר בלי פעלי אמירה. צמצום פרטי השיחה. רק הדברים החשובים נאמרים לקורא.</a:t>
            </a:r>
          </a:p>
          <a:p>
            <a:pPr algn="r"/>
            <a:endParaRPr lang="he-IL" dirty="0"/>
          </a:p>
          <a:p>
            <a:pPr algn="just" rtl="1">
              <a:lnSpc>
                <a:spcPct val="150000"/>
              </a:lnSpc>
              <a:spcAft>
                <a:spcPts val="0"/>
              </a:spcAft>
            </a:pPr>
            <a:r>
              <a:rPr lang="he-IL" sz="1200" dirty="0">
                <a:effectLst/>
                <a:latin typeface="Calibri" panose="020F0502020204030204" pitchFamily="34" charset="0"/>
                <a:ea typeface="Calibri" panose="020F0502020204030204" pitchFamily="34" charset="0"/>
                <a:cs typeface="+mn-cs"/>
              </a:rPr>
              <a:t>אחד הקשיים בהבנת המדרש הוא איתור הדמות שהמאזכר </a:t>
            </a:r>
            <a:r>
              <a:rPr lang="he-IL" sz="1200" dirty="0" err="1">
                <a:effectLst/>
                <a:latin typeface="Calibri" panose="020F0502020204030204" pitchFamily="34" charset="0"/>
                <a:ea typeface="Calibri" panose="020F0502020204030204" pitchFamily="34" charset="0"/>
                <a:cs typeface="+mn-cs"/>
              </a:rPr>
              <a:t>מתיחס</a:t>
            </a:r>
            <a:r>
              <a:rPr lang="he-IL" sz="1200" dirty="0">
                <a:effectLst/>
                <a:latin typeface="Calibri" panose="020F0502020204030204" pitchFamily="34" charset="0"/>
                <a:ea typeface="Calibri" panose="020F0502020204030204" pitchFamily="34" charset="0"/>
                <a:cs typeface="+mn-cs"/>
              </a:rPr>
              <a:t> אליה. אמר לו – למי מתכוונים במילה "לו" ? </a:t>
            </a:r>
          </a:p>
          <a:p>
            <a:pPr algn="just" rtl="1">
              <a:lnSpc>
                <a:spcPct val="150000"/>
              </a:lnSpc>
              <a:spcAft>
                <a:spcPts val="0"/>
              </a:spcAft>
            </a:pPr>
            <a:r>
              <a:rPr lang="he-IL" sz="1200" dirty="0">
                <a:effectLst/>
                <a:latin typeface="Calibri" panose="020F0502020204030204" pitchFamily="34" charset="0"/>
                <a:ea typeface="Calibri" panose="020F0502020204030204" pitchFamily="34" charset="0"/>
                <a:cs typeface="+mn-cs"/>
              </a:rPr>
              <a:t> לשון חז"ל חוסכת בכינויי גוף. במדרש שלנו אנו שואלים את עצמנו למי מתייחסות המילים "לגלג עליו" האם ל"חסיד" או האם "לאדם אחד". </a:t>
            </a:r>
          </a:p>
          <a:p>
            <a:pPr algn="just" rtl="1">
              <a:lnSpc>
                <a:spcPct val="150000"/>
              </a:lnSpc>
              <a:spcAft>
                <a:spcPts val="0"/>
              </a:spcAft>
            </a:pPr>
            <a:endParaRPr lang="he-IL" sz="1200" dirty="0">
              <a:effectLst/>
              <a:latin typeface="Calibri" panose="020F0502020204030204" pitchFamily="34" charset="0"/>
              <a:ea typeface="Calibri" panose="020F0502020204030204" pitchFamily="34" charset="0"/>
              <a:cs typeface="+mn-cs"/>
            </a:endParaRPr>
          </a:p>
          <a:p>
            <a:pPr algn="just" rtl="1">
              <a:lnSpc>
                <a:spcPct val="150000"/>
              </a:lnSpc>
              <a:spcAft>
                <a:spcPts val="0"/>
              </a:spcAft>
            </a:pPr>
            <a:r>
              <a:rPr lang="he-IL" sz="1200" dirty="0">
                <a:effectLst/>
                <a:latin typeface="Calibri" panose="020F0502020204030204" pitchFamily="34" charset="0"/>
                <a:ea typeface="Calibri" panose="020F0502020204030204" pitchFamily="34" charset="0"/>
                <a:cs typeface="+mn-cs"/>
              </a:rPr>
              <a:t>קראו את הקטע שוב וציינו לפניכם מי הוא הדובר.</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12</a:t>
            </a:fld>
            <a:endParaRPr lang="en-IL"/>
          </a:p>
        </p:txBody>
      </p:sp>
    </p:spTree>
    <p:extLst>
      <p:ext uri="{BB962C8B-B14F-4D97-AF65-F5344CB8AC3E}">
        <p14:creationId xmlns:p14="http://schemas.microsoft.com/office/powerpoint/2010/main" val="1931441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rtl="1">
              <a:lnSpc>
                <a:spcPct val="150000"/>
              </a:lnSpc>
              <a:spcAft>
                <a:spcPts val="0"/>
              </a:spcAft>
            </a:pPr>
            <a:r>
              <a:rPr lang="he-IL" sz="1200" dirty="0">
                <a:effectLst/>
                <a:latin typeface="Calibri" panose="020F0502020204030204" pitchFamily="34" charset="0"/>
                <a:ea typeface="Calibri" panose="020F0502020204030204" pitchFamily="34" charset="0"/>
                <a:cs typeface="+mn-cs"/>
              </a:rPr>
              <a:t>מתוך הבנה שמדובר פה בדיאלוג יש להניח שהמילים "לגלג עליו" הן תגובת "אדם אחד" כלפי החסיד.</a:t>
            </a:r>
          </a:p>
          <a:p>
            <a:pPr algn="just" rtl="1">
              <a:lnSpc>
                <a:spcPct val="150000"/>
              </a:lnSpc>
              <a:spcAft>
                <a:spcPts val="0"/>
              </a:spcAft>
            </a:pPr>
            <a:r>
              <a:rPr lang="he-IL" sz="1200" dirty="0">
                <a:effectLst/>
                <a:latin typeface="Calibri" panose="020F0502020204030204" pitchFamily="34" charset="0"/>
                <a:ea typeface="Calibri" panose="020F0502020204030204" pitchFamily="34" charset="0"/>
                <a:cs typeface="+mn-cs"/>
              </a:rPr>
              <a:t> </a:t>
            </a:r>
          </a:p>
          <a:p>
            <a:pPr algn="just" rtl="1">
              <a:lnSpc>
                <a:spcPct val="150000"/>
              </a:lnSpc>
              <a:spcAft>
                <a:spcPts val="0"/>
              </a:spcAft>
            </a:pPr>
            <a:endParaRPr lang="he-IL" sz="1200" dirty="0">
              <a:effectLst/>
              <a:latin typeface="Calibri" panose="020F0502020204030204" pitchFamily="34" charset="0"/>
              <a:ea typeface="Calibri" panose="020F0502020204030204" pitchFamily="34" charset="0"/>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13</a:t>
            </a:fld>
            <a:endParaRPr lang="en-IL"/>
          </a:p>
        </p:txBody>
      </p:sp>
    </p:spTree>
    <p:extLst>
      <p:ext uri="{BB962C8B-B14F-4D97-AF65-F5344CB8AC3E}">
        <p14:creationId xmlns:p14="http://schemas.microsoft.com/office/powerpoint/2010/main" val="2913821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0">
              <a:lnSpc>
                <a:spcPct val="115000"/>
              </a:lnSpc>
              <a:spcBef>
                <a:spcPts val="1200"/>
              </a:spcBef>
              <a:spcAft>
                <a:spcPts val="0"/>
              </a:spcAft>
              <a:buNone/>
            </a:pPr>
            <a:r>
              <a:rPr lang="he-IL" dirty="0"/>
              <a:t>בואו נראה מה אומר החסיד.</a:t>
            </a:r>
          </a:p>
          <a:p>
            <a:pPr marL="0" lvl="0" indent="0" algn="r" rtl="0">
              <a:lnSpc>
                <a:spcPct val="115000"/>
              </a:lnSpc>
              <a:spcBef>
                <a:spcPts val="1200"/>
              </a:spcBef>
              <a:spcAft>
                <a:spcPts val="0"/>
              </a:spcAft>
              <a:buNone/>
            </a:pPr>
            <a:r>
              <a:rPr lang="he-IL" dirty="0"/>
              <a:t>ראשית הוא פונה אל האדם האחר בכינוי מעליב:</a:t>
            </a:r>
          </a:p>
          <a:p>
            <a:pPr marL="0" lvl="0" indent="0" algn="r" rtl="0">
              <a:lnSpc>
                <a:spcPct val="115000"/>
              </a:lnSpc>
              <a:spcBef>
                <a:spcPts val="1200"/>
              </a:spcBef>
              <a:spcAft>
                <a:spcPts val="0"/>
              </a:spcAft>
              <a:buNone/>
            </a:pPr>
            <a:r>
              <a:rPr lang="he-IL" dirty="0"/>
              <a:t>ריקה – אדם ריק, יכול להיות ריק ממצוות או לא חכם. האם מקובל לכנות אדם במילים מגונות כאלה? בימינו אכן לא מקובל ולא מתאים אך אנו מניחים שכך נהגו בזמנים ההם לכנות אדם כדי להוכיח אותו על טעותו. ודאי תלמידים יקרים שהיום לא נפגע ולא נכנה אנשים בשמות. </a:t>
            </a:r>
          </a:p>
          <a:p>
            <a:pPr marL="0" lvl="0" indent="0" algn="r" rtl="0">
              <a:lnSpc>
                <a:spcPct val="115000"/>
              </a:lnSpc>
              <a:spcBef>
                <a:spcPts val="1200"/>
              </a:spcBef>
              <a:spcAft>
                <a:spcPts val="0"/>
              </a:spcAft>
              <a:buNone/>
            </a:pPr>
            <a:r>
              <a:rPr lang="he-IL" dirty="0"/>
              <a:t>החסיד משתמש במשפט תמוה. קראו אותו וחשבו למה מתכוון החסיד? אולי הוא התבלבל? העזרו בשורה הראשונה של המדרש והשוו ביניהן.</a:t>
            </a:r>
          </a:p>
          <a:p>
            <a:pPr marL="0" lvl="0" indent="0" algn="l" rtl="0">
              <a:lnSpc>
                <a:spcPct val="115000"/>
              </a:lnSpc>
              <a:spcBef>
                <a:spcPts val="1200"/>
              </a:spcBef>
              <a:spcAft>
                <a:spcPts val="0"/>
              </a:spcAft>
              <a:buNone/>
            </a:pP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14</a:t>
            </a:fld>
            <a:endParaRPr lang="en-IL"/>
          </a:p>
        </p:txBody>
      </p:sp>
    </p:spTree>
    <p:extLst>
      <p:ext uri="{BB962C8B-B14F-4D97-AF65-F5344CB8AC3E}">
        <p14:creationId xmlns:p14="http://schemas.microsoft.com/office/powerpoint/2010/main" val="1958159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0">
              <a:lnSpc>
                <a:spcPct val="115000"/>
              </a:lnSpc>
              <a:spcBef>
                <a:spcPts val="1200"/>
              </a:spcBef>
              <a:spcAft>
                <a:spcPts val="0"/>
              </a:spcAft>
              <a:buNone/>
            </a:pPr>
            <a:r>
              <a:rPr lang="he-IL" dirty="0"/>
              <a:t>קורא ...</a:t>
            </a:r>
          </a:p>
          <a:p>
            <a:pPr marL="0" lvl="0" indent="0" algn="r" rtl="0">
              <a:lnSpc>
                <a:spcPct val="115000"/>
              </a:lnSpc>
              <a:spcBef>
                <a:spcPts val="1200"/>
              </a:spcBef>
              <a:spcAft>
                <a:spcPts val="0"/>
              </a:spcAft>
              <a:buNone/>
            </a:pPr>
            <a:r>
              <a:rPr lang="he-IL" dirty="0"/>
              <a:t>אכן תמוה מאוד. בשורה הראשונה כתוב מרשותו לרשות הרבים והחסיד אומר לו בדיוק את ההיפך! האם אנו מבינים למה התכוון החסיד? האם האיש הבין?</a:t>
            </a:r>
          </a:p>
          <a:p>
            <a:pPr marL="0" lvl="0" indent="0" algn="r" rtl="0">
              <a:lnSpc>
                <a:spcPct val="115000"/>
              </a:lnSpc>
              <a:spcBef>
                <a:spcPts val="1200"/>
              </a:spcBef>
              <a:spcAft>
                <a:spcPts val="0"/>
              </a:spcAft>
              <a:buNone/>
            </a:pPr>
            <a:r>
              <a:rPr lang="he-IL" dirty="0"/>
              <a:t>כיצד מגיב האיש?</a:t>
            </a:r>
          </a:p>
          <a:p>
            <a:pPr marL="0" lvl="0" indent="0" algn="l" rtl="0">
              <a:lnSpc>
                <a:spcPct val="115000"/>
              </a:lnSpc>
              <a:spcBef>
                <a:spcPts val="1200"/>
              </a:spcBef>
              <a:spcAft>
                <a:spcPts val="0"/>
              </a:spcAft>
              <a:buNone/>
            </a:pP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15</a:t>
            </a:fld>
            <a:endParaRPr lang="en-IL"/>
          </a:p>
        </p:txBody>
      </p:sp>
    </p:spTree>
    <p:extLst>
      <p:ext uri="{BB962C8B-B14F-4D97-AF65-F5344CB8AC3E}">
        <p14:creationId xmlns:p14="http://schemas.microsoft.com/office/powerpoint/2010/main" val="1805995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15000"/>
              </a:lnSpc>
              <a:spcBef>
                <a:spcPts val="120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לאחר שאלתו של החסיד אנו קוראים את המשפט: לגלג עליו – מי לגלג על מי? האם זה ברור לנו? יש כאן שימוש במאזכר עליו – מי היה הדובר האחרון? החסיד.  אם כך, אנו מבינים שהאיש לגלג על דבריו של החסיד. </a:t>
            </a:r>
          </a:p>
          <a:p>
            <a:pPr marL="0" marR="0" lvl="0" indent="0" algn="r" defTabSz="914400" rtl="0" eaLnBrk="1" fontAlgn="auto" latinLnBrk="0" hangingPunct="1">
              <a:lnSpc>
                <a:spcPct val="115000"/>
              </a:lnSpc>
              <a:spcBef>
                <a:spcPts val="120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mn-lt"/>
                <a:ea typeface="+mn-ea"/>
                <a:cs typeface="+mn-cs"/>
              </a:rPr>
              <a:t>לגלג עליו – צחק עליו, זלזל בדבריו...</a:t>
            </a:r>
          </a:p>
          <a:p>
            <a:pPr marL="0" marR="0" lvl="0" indent="0" algn="r" defTabSz="914400" rtl="0" eaLnBrk="1" fontAlgn="auto" latinLnBrk="0" hangingPunct="1">
              <a:lnSpc>
                <a:spcPct val="115000"/>
              </a:lnSpc>
              <a:spcBef>
                <a:spcPts val="120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0" eaLnBrk="1" fontAlgn="auto" latinLnBrk="0" hangingPunct="1">
              <a:lnSpc>
                <a:spcPct val="115000"/>
              </a:lnSpc>
              <a:spcBef>
                <a:spcPts val="120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מדוע האיש צחק עליו? </a:t>
            </a: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16</a:t>
            </a:fld>
            <a:endParaRPr lang="en-IL"/>
          </a:p>
        </p:txBody>
      </p:sp>
    </p:spTree>
    <p:extLst>
      <p:ext uri="{BB962C8B-B14F-4D97-AF65-F5344CB8AC3E}">
        <p14:creationId xmlns:p14="http://schemas.microsoft.com/office/powerpoint/2010/main" val="652340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15000"/>
              </a:lnSpc>
              <a:spcBef>
                <a:spcPts val="120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אולי לא הבין למה התכוון החסיד?</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0" eaLnBrk="1" fontAlgn="auto" latinLnBrk="0" hangingPunct="1">
              <a:lnSpc>
                <a:spcPct val="115000"/>
              </a:lnSpc>
              <a:spcBef>
                <a:spcPts val="120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a:p>
            <a:pPr marL="0" lvl="0" indent="0" algn="r" rtl="0">
              <a:lnSpc>
                <a:spcPct val="115000"/>
              </a:lnSpc>
              <a:spcBef>
                <a:spcPts val="1200"/>
              </a:spcBef>
              <a:spcAft>
                <a:spcPts val="0"/>
              </a:spcAft>
              <a:buNone/>
            </a:pPr>
            <a:endParaRPr lang="he-IL" dirty="0"/>
          </a:p>
          <a:p>
            <a:pPr marL="0" lvl="0" indent="0" algn="l" rtl="0">
              <a:lnSpc>
                <a:spcPct val="115000"/>
              </a:lnSpc>
              <a:spcBef>
                <a:spcPts val="1200"/>
              </a:spcBef>
              <a:spcAft>
                <a:spcPts val="0"/>
              </a:spcAft>
              <a:buNone/>
            </a:pP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17</a:t>
            </a:fld>
            <a:endParaRPr lang="en-IL"/>
          </a:p>
        </p:txBody>
      </p:sp>
    </p:spTree>
    <p:extLst>
      <p:ext uri="{BB962C8B-B14F-4D97-AF65-F5344CB8AC3E}">
        <p14:creationId xmlns:p14="http://schemas.microsoft.com/office/powerpoint/2010/main" val="972917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15000"/>
              </a:lnSpc>
              <a:spcBef>
                <a:spcPts val="120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אולי חשב שהחסיד התבלבל?</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0" eaLnBrk="1" fontAlgn="auto" latinLnBrk="0" hangingPunct="1">
              <a:lnSpc>
                <a:spcPct val="115000"/>
              </a:lnSpc>
              <a:spcBef>
                <a:spcPts val="120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a:p>
            <a:pPr marL="0" lvl="0" indent="0" algn="r" rtl="0">
              <a:lnSpc>
                <a:spcPct val="115000"/>
              </a:lnSpc>
              <a:spcBef>
                <a:spcPts val="1200"/>
              </a:spcBef>
              <a:spcAft>
                <a:spcPts val="0"/>
              </a:spcAft>
              <a:buNone/>
            </a:pPr>
            <a:endParaRPr lang="he-IL" dirty="0"/>
          </a:p>
          <a:p>
            <a:pPr marL="0" lvl="0" indent="0" algn="l" rtl="0">
              <a:lnSpc>
                <a:spcPct val="115000"/>
              </a:lnSpc>
              <a:spcBef>
                <a:spcPts val="1200"/>
              </a:spcBef>
              <a:spcAft>
                <a:spcPts val="0"/>
              </a:spcAft>
              <a:buNone/>
            </a:pP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18</a:t>
            </a:fld>
            <a:endParaRPr lang="en-IL"/>
          </a:p>
        </p:txBody>
      </p:sp>
    </p:spTree>
    <p:extLst>
      <p:ext uri="{BB962C8B-B14F-4D97-AF65-F5344CB8AC3E}">
        <p14:creationId xmlns:p14="http://schemas.microsoft.com/office/powerpoint/2010/main" val="97092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15000"/>
              </a:lnSpc>
              <a:spcBef>
                <a:spcPts val="120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אולי לא הסכים עם דבריו של החסיד?</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0" eaLnBrk="1" fontAlgn="auto" latinLnBrk="0" hangingPunct="1">
              <a:lnSpc>
                <a:spcPct val="115000"/>
              </a:lnSpc>
              <a:spcBef>
                <a:spcPts val="120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0" eaLnBrk="1" fontAlgn="auto" latinLnBrk="0" hangingPunct="1">
              <a:lnSpc>
                <a:spcPct val="115000"/>
              </a:lnSpc>
              <a:spcBef>
                <a:spcPts val="120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האם אתם יכולים לדמיין כיצד הוא לגלג עליו? בתנועות גוף או במלל – חשבו והציגו את השיח בין האיש לחסיד בלשונכם.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0" eaLnBrk="1" fontAlgn="auto" latinLnBrk="0" hangingPunct="1">
              <a:lnSpc>
                <a:spcPct val="115000"/>
              </a:lnSpc>
              <a:spcBef>
                <a:spcPts val="120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0" eaLnBrk="1" fontAlgn="auto" latinLnBrk="0" hangingPunct="1">
              <a:lnSpc>
                <a:spcPct val="115000"/>
              </a:lnSpc>
              <a:spcBef>
                <a:spcPts val="120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a:p>
            <a:pPr marL="0" lvl="0" indent="0" algn="r" rtl="0">
              <a:lnSpc>
                <a:spcPct val="115000"/>
              </a:lnSpc>
              <a:spcBef>
                <a:spcPts val="1200"/>
              </a:spcBef>
              <a:spcAft>
                <a:spcPts val="0"/>
              </a:spcAft>
              <a:buNone/>
            </a:pPr>
            <a:endParaRPr lang="he-IL" dirty="0"/>
          </a:p>
          <a:p>
            <a:pPr marL="0" lvl="0" indent="0" algn="l" rtl="0">
              <a:lnSpc>
                <a:spcPct val="115000"/>
              </a:lnSpc>
              <a:spcBef>
                <a:spcPts val="1200"/>
              </a:spcBef>
              <a:spcAft>
                <a:spcPts val="0"/>
              </a:spcAft>
              <a:buNone/>
            </a:pP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19</a:t>
            </a:fld>
            <a:endParaRPr lang="en-IL"/>
          </a:p>
        </p:txBody>
      </p:sp>
    </p:spTree>
    <p:extLst>
      <p:ext uri="{BB962C8B-B14F-4D97-AF65-F5344CB8AC3E}">
        <p14:creationId xmlns:p14="http://schemas.microsoft.com/office/powerpoint/2010/main" val="194950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2 דקות</a:t>
            </a:r>
          </a:p>
          <a:p>
            <a:pPr marL="158750" indent="0" algn="r" rtl="1">
              <a:buNone/>
            </a:pPr>
            <a:endParaRPr lang="he-IL" sz="1200" dirty="0">
              <a:solidFill>
                <a:schemeClr val="tx1"/>
              </a:solidFill>
            </a:endParaRPr>
          </a:p>
          <a:p>
            <a:pPr marL="158750" indent="0" algn="r" rtl="1">
              <a:buNone/>
            </a:pPr>
            <a:r>
              <a:rPr lang="he-IL" sz="1200" dirty="0">
                <a:solidFill>
                  <a:schemeClr val="tx1"/>
                </a:solidFill>
              </a:rPr>
              <a:t>:</a:t>
            </a:r>
            <a:r>
              <a:rPr lang="he-IL" sz="1200" dirty="0"/>
              <a:t/>
            </a:r>
            <a:br>
              <a:rPr lang="he-IL" sz="1200" dirty="0"/>
            </a:br>
            <a:r>
              <a:rPr lang="he-IL" sz="1200" dirty="0">
                <a:solidFill>
                  <a:schemeClr val="accent1">
                    <a:lumMod val="75000"/>
                  </a:schemeClr>
                </a:solidFill>
              </a:rPr>
              <a:t>שלום, שמי</a:t>
            </a:r>
            <a:r>
              <a:rPr lang="he-IL" sz="1200" baseline="0" dirty="0">
                <a:solidFill>
                  <a:schemeClr val="accent1">
                    <a:lumMod val="75000"/>
                  </a:schemeClr>
                </a:solidFill>
              </a:rPr>
              <a:t> יצחק אני שמח </a:t>
            </a:r>
            <a:r>
              <a:rPr lang="he-IL" sz="1200" dirty="0">
                <a:solidFill>
                  <a:schemeClr val="accent1">
                    <a:lumMod val="75000"/>
                  </a:schemeClr>
                </a:solidFill>
              </a:rPr>
              <a:t>שהצטרפתם אליי</a:t>
            </a:r>
            <a:r>
              <a:rPr lang="he-IL" sz="1200" baseline="0" dirty="0">
                <a:solidFill>
                  <a:schemeClr val="accent1">
                    <a:lumMod val="75000"/>
                  </a:schemeClr>
                </a:solidFill>
              </a:rPr>
              <a:t> לשיעור עברית.</a:t>
            </a:r>
            <a:endParaRPr lang="he-IL" sz="1200" dirty="0">
              <a:solidFill>
                <a:schemeClr val="tx1"/>
              </a:solidFill>
            </a:endParaRPr>
          </a:p>
          <a:p>
            <a:pPr marL="158750" indent="0" algn="r" rtl="1" fontAlgn="base">
              <a:buNone/>
            </a:pPr>
            <a:r>
              <a:rPr lang="he-IL" sz="1200" dirty="0">
                <a:solidFill>
                  <a:schemeClr val="accent1">
                    <a:lumMod val="75000"/>
                  </a:schemeClr>
                </a:solidFill>
              </a:rPr>
              <a:t>בשיעור הזה נמשיך ללמוד על מדרשי חז"ל ומאפייניהם באמצעות המדרש מרשות היחיד לרשות הרבים. נכיר מאפיינים בלשון חז"ל ונלמד מתוך המדרש מהי אחריותו של היחיד על רשות הרבים.</a:t>
            </a:r>
          </a:p>
          <a:p>
            <a:pPr marL="158750" indent="0" algn="r" rtl="1" fontAlgn="base">
              <a:buNone/>
            </a:pPr>
            <a:r>
              <a:rPr lang="he-IL" sz="1200" dirty="0">
                <a:solidFill>
                  <a:schemeClr val="accent1">
                    <a:lumMod val="75000"/>
                  </a:schemeClr>
                </a:solidFill>
              </a:rPr>
              <a:t> </a:t>
            </a:r>
            <a:endParaRPr lang="he-IL" sz="1200"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a:t>
            </a:fld>
            <a:endParaRPr lang="en-IL"/>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Clr>
                <a:schemeClr val="dk1"/>
              </a:buClr>
              <a:buSzPts val="1100"/>
              <a:buFont typeface="Arial"/>
              <a:buNone/>
            </a:pPr>
            <a:r>
              <a:rPr lang="he-IL" b="0" dirty="0"/>
              <a:t>השלימו את הדו-שיח בלשונכם. במקום לכתוב לגלג עליו כתבו מה אמר לו.</a:t>
            </a:r>
          </a:p>
          <a:p>
            <a:pPr marL="0" lvl="0" indent="0" algn="r" rtl="1">
              <a:lnSpc>
                <a:spcPct val="115000"/>
              </a:lnSpc>
              <a:spcBef>
                <a:spcPts val="1200"/>
              </a:spcBef>
              <a:spcAft>
                <a:spcPts val="0"/>
              </a:spcAft>
              <a:buClr>
                <a:schemeClr val="dk1"/>
              </a:buClr>
              <a:buSzPts val="1100"/>
              <a:buFont typeface="Arial"/>
              <a:buNone/>
            </a:pPr>
            <a:r>
              <a:rPr lang="he-IL" b="0" dirty="0"/>
              <a:t>כתבו במחברת</a:t>
            </a:r>
            <a:r>
              <a:rPr lang="he-IL" b="0" baseline="0" dirty="0"/>
              <a:t>.                                   </a:t>
            </a:r>
            <a:r>
              <a:rPr lang="he-IL" b="1" baseline="0" dirty="0"/>
              <a:t>ממתינים 2 דקות.</a:t>
            </a:r>
            <a:endParaRPr lang="he-IL" b="1" dirty="0"/>
          </a:p>
          <a:p>
            <a:pPr marL="158750" lvl="0" indent="0" algn="r" rtl="1">
              <a:buNone/>
            </a:pPr>
            <a:endParaRPr lang="he-IL" b="0"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20</a:t>
            </a:fld>
            <a:endParaRPr lang="en-IL"/>
          </a:p>
        </p:txBody>
      </p:sp>
    </p:spTree>
    <p:extLst>
      <p:ext uri="{BB962C8B-B14F-4D97-AF65-F5344CB8AC3E}">
        <p14:creationId xmlns:p14="http://schemas.microsoft.com/office/powerpoint/2010/main" val="4123933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15000"/>
              </a:lnSpc>
              <a:spcBef>
                <a:spcPts val="1200"/>
              </a:spcBef>
              <a:spcAft>
                <a:spcPts val="0"/>
              </a:spcAft>
              <a:buClr>
                <a:schemeClr val="dk1"/>
              </a:buClr>
              <a:buSzPts val="1100"/>
              <a:buFont typeface="Arial"/>
              <a:buNone/>
              <a:tabLst/>
              <a:defRPr/>
            </a:pPr>
            <a:endParaRPr lang="he-IL" b="1" dirty="0"/>
          </a:p>
          <a:p>
            <a:pPr algn="r"/>
            <a:r>
              <a:rPr lang="he-IL" dirty="0"/>
              <a:t>חלקו השני של המדרש מתחיל במילה לימים שמשמעותה במילים אחרות – לאחר תקופה </a:t>
            </a:r>
            <a:r>
              <a:rPr lang="he-IL" dirty="0" err="1"/>
              <a:t>מסויימת</a:t>
            </a:r>
            <a:r>
              <a:rPr lang="he-IL" dirty="0"/>
              <a:t>, חלפה תקופה וחלה כאן תפנית. האיש מכר את השדה – נפרד מרשות היחיד שלו והולך בתוך רשות הרבים, במקום ציבורי. שם הוא נכשל באותן אבנים שהוא סיקל מחצרו לשטח הציבורי. </a:t>
            </a:r>
          </a:p>
          <a:p>
            <a:pPr algn="r"/>
            <a:r>
              <a:rPr lang="he-IL" dirty="0"/>
              <a:t>מתי מבין האיש את דבריו של החסיד? רק כאשר הוא ראה את תוצאות מעשיו. האם זה קורה גם לנו? לעיתים גם אנחנו מבינים מאוחר מדי שעשינו טעות מסוימת. החכמה היא להכיר בטעות, להודות בה.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21</a:t>
            </a:fld>
            <a:endParaRPr lang="en-IL"/>
          </a:p>
        </p:txBody>
      </p:sp>
    </p:spTree>
    <p:extLst>
      <p:ext uri="{BB962C8B-B14F-4D97-AF65-F5344CB8AC3E}">
        <p14:creationId xmlns:p14="http://schemas.microsoft.com/office/powerpoint/2010/main" val="3341086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Clr>
                <a:schemeClr val="dk1"/>
              </a:buClr>
              <a:buSzPts val="1100"/>
              <a:buFont typeface="Arial"/>
              <a:buNone/>
            </a:pPr>
            <a:r>
              <a:rPr lang="he-IL" b="0" dirty="0"/>
              <a:t>התבוננו בשאלתו של החסיד – האם אנחנו הבנו אותה? למה באמת התכוון החסיד? הרי אנו יודעים שהאיש היה ברשות שלו וזרק לרשות הרבים. למה באמת התכוון החסיד? את התשובה קבלנו בחלקו השני של המדרש.</a:t>
            </a:r>
          </a:p>
          <a:p>
            <a:pPr marL="0" lvl="0" indent="0" algn="r" rtl="1">
              <a:lnSpc>
                <a:spcPct val="115000"/>
              </a:lnSpc>
              <a:spcBef>
                <a:spcPts val="1200"/>
              </a:spcBef>
              <a:spcAft>
                <a:spcPts val="0"/>
              </a:spcAft>
              <a:buClr>
                <a:schemeClr val="dk1"/>
              </a:buClr>
              <a:buSzPts val="1100"/>
              <a:buFont typeface="Arial"/>
              <a:buNone/>
            </a:pPr>
            <a:r>
              <a:rPr lang="he-IL" b="0" dirty="0"/>
              <a:t> </a:t>
            </a:r>
            <a:r>
              <a:rPr lang="he-IL" dirty="0"/>
              <a:t>רשות היחיד לרוב זמנית ובמקרים רבים משתנה, אדם אף פעם אינו בטוח שרכושו אכן יישאר לנצח, אולם רשות הרבים תמיד תהיה רשותו של היחיד כך הוא צריך להתייחס אליה ואם נצליח להגיע למדרגה זו של הבנה שרשות הרבים היא בראש ובראשונה של כל אחד מאתנו היחיד, אין ספק שעולמנו יהיה בוודאי טוב יותר.</a:t>
            </a:r>
            <a:endParaRPr lang="he-IL" b="0" dirty="0"/>
          </a:p>
          <a:p>
            <a:pPr marL="0" lvl="0" indent="0" algn="r" rtl="1">
              <a:lnSpc>
                <a:spcPct val="115000"/>
              </a:lnSpc>
              <a:spcBef>
                <a:spcPts val="1200"/>
              </a:spcBef>
              <a:spcAft>
                <a:spcPts val="0"/>
              </a:spcAft>
              <a:buClr>
                <a:schemeClr val="dk1"/>
              </a:buClr>
              <a:buSzPts val="1100"/>
              <a:buFont typeface="Arial"/>
              <a:buNone/>
            </a:pPr>
            <a:r>
              <a:rPr lang="he-IL" b="0" dirty="0"/>
              <a:t>נחזור לדוגמה שהצגנו בתחילת השיעור: אם אדם מסלק אשפה מהבית לרחוב – הרחוב שייך לכולם אם נגרם נזק לרחוב הנזק שנגרם פוגע גם באותו אדם.</a:t>
            </a:r>
          </a:p>
          <a:p>
            <a:pPr marL="0" lvl="0" indent="0" algn="r" rtl="1">
              <a:lnSpc>
                <a:spcPct val="115000"/>
              </a:lnSpc>
              <a:spcBef>
                <a:spcPts val="1200"/>
              </a:spcBef>
              <a:spcAft>
                <a:spcPts val="0"/>
              </a:spcAft>
              <a:buClr>
                <a:schemeClr val="dk1"/>
              </a:buClr>
              <a:buSzPts val="1100"/>
              <a:buFont typeface="Arial"/>
              <a:buNone/>
            </a:pPr>
            <a:r>
              <a:rPr lang="he-IL" b="0" dirty="0"/>
              <a:t>אם אנו נמצאים בחוף הים ולא מפנים את האשפה – האם הזקנו לרכוש של אחרים? לא. חז"ל מלמדים אותנו שמה שנחשב לרשות היחיד אף פעם אינו בטוח ולהבדיל - רשות הרבים היא הרשות של כולם ובוודאי גם של הפרט, שלנו,  ולכן עלינו לשמור אותה.</a:t>
            </a:r>
          </a:p>
          <a:p>
            <a:pPr marL="0" lvl="0" indent="0" algn="r" rtl="1">
              <a:lnSpc>
                <a:spcPct val="115000"/>
              </a:lnSpc>
              <a:spcBef>
                <a:spcPts val="1200"/>
              </a:spcBef>
              <a:spcAft>
                <a:spcPts val="0"/>
              </a:spcAft>
              <a:buClr>
                <a:schemeClr val="dk1"/>
              </a:buClr>
              <a:buSzPts val="1100"/>
              <a:buFont typeface="Arial"/>
              <a:buNone/>
            </a:pPr>
            <a:r>
              <a:rPr lang="he-IL" b="0" dirty="0"/>
              <a:t>השמירה על רשות הרבים היא ההלכה שמופיעה בראש המדרש:</a:t>
            </a:r>
          </a:p>
          <a:p>
            <a:pPr marL="0" lvl="0" indent="0" algn="r" rtl="1">
              <a:lnSpc>
                <a:spcPct val="115000"/>
              </a:lnSpc>
              <a:spcBef>
                <a:spcPts val="1200"/>
              </a:spcBef>
              <a:spcAft>
                <a:spcPts val="0"/>
              </a:spcAft>
              <a:buClr>
                <a:schemeClr val="dk1"/>
              </a:buClr>
              <a:buSzPts val="1100"/>
              <a:buFont typeface="Arial"/>
              <a:buNone/>
            </a:pPr>
            <a:endParaRPr lang="he-IL" b="0" dirty="0"/>
          </a:p>
          <a:p>
            <a:pPr marL="0" lvl="0" indent="0" algn="r" rtl="1">
              <a:lnSpc>
                <a:spcPct val="115000"/>
              </a:lnSpc>
              <a:spcBef>
                <a:spcPts val="1200"/>
              </a:spcBef>
              <a:spcAft>
                <a:spcPts val="0"/>
              </a:spcAft>
              <a:buClr>
                <a:schemeClr val="dk1"/>
              </a:buClr>
              <a:buSzPts val="1100"/>
              <a:buFont typeface="Arial"/>
              <a:buNone/>
            </a:pPr>
            <a:endParaRPr lang="he-IL" b="0" dirty="0"/>
          </a:p>
          <a:p>
            <a:pPr marL="0" lvl="0" indent="0" algn="r" rtl="1">
              <a:lnSpc>
                <a:spcPct val="115000"/>
              </a:lnSpc>
              <a:spcBef>
                <a:spcPts val="1200"/>
              </a:spcBef>
              <a:spcAft>
                <a:spcPts val="0"/>
              </a:spcAft>
              <a:buClr>
                <a:schemeClr val="dk1"/>
              </a:buClr>
              <a:buSzPts val="1100"/>
              <a:buFont typeface="Arial"/>
              <a:buNone/>
            </a:pPr>
            <a:endParaRPr lang="he-IL" b="0" dirty="0"/>
          </a:p>
          <a:p>
            <a:pPr marL="0" lvl="0" indent="0" algn="r" rtl="1">
              <a:lnSpc>
                <a:spcPct val="115000"/>
              </a:lnSpc>
              <a:spcBef>
                <a:spcPts val="1200"/>
              </a:spcBef>
              <a:spcAft>
                <a:spcPts val="0"/>
              </a:spcAft>
              <a:buClr>
                <a:schemeClr val="dk1"/>
              </a:buClr>
              <a:buSzPts val="1100"/>
              <a:buFont typeface="Arial"/>
              <a:buNone/>
            </a:pPr>
            <a:endParaRPr lang="he-IL" b="0" dirty="0"/>
          </a:p>
          <a:p>
            <a:pPr marL="158750" lvl="0" indent="0" algn="r" rtl="1">
              <a:buNone/>
            </a:pPr>
            <a:endParaRPr lang="he-IL" b="0"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22</a:t>
            </a:fld>
            <a:endParaRPr lang="en-IL"/>
          </a:p>
        </p:txBody>
      </p:sp>
    </p:spTree>
    <p:extLst>
      <p:ext uri="{BB962C8B-B14F-4D97-AF65-F5344CB8AC3E}">
        <p14:creationId xmlns:p14="http://schemas.microsoft.com/office/powerpoint/2010/main" val="1924959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15000"/>
              </a:lnSpc>
              <a:spcBef>
                <a:spcPts val="1200"/>
              </a:spcBef>
              <a:spcAft>
                <a:spcPts val="0"/>
              </a:spcAft>
              <a:buClr>
                <a:schemeClr val="dk1"/>
              </a:buClr>
              <a:buSzPts val="1100"/>
              <a:buFont typeface="Arial"/>
              <a:buNone/>
              <a:tabLst/>
              <a:defRPr/>
            </a:pPr>
            <a:r>
              <a:rPr lang="he-IL" sz="1200" kern="1200" dirty="0">
                <a:solidFill>
                  <a:schemeClr val="tx1"/>
                </a:solidFill>
                <a:effectLst/>
                <a:latin typeface="+mn-lt"/>
                <a:ea typeface="+mn-ea"/>
                <a:cs typeface="+mn-cs"/>
              </a:rPr>
              <a:t>הערתו של החסיד נאמרת בדרך מתוחכמת והיא מובנת לאיש רק בסיום הסיפור לאחר שנפגע בעצמו מאותם האבנים שפינה לרשות הרבים - לשטח הציבורי. </a:t>
            </a:r>
          </a:p>
          <a:p>
            <a:pPr marL="0" marR="0" lvl="0" indent="0" algn="r" defTabSz="914400" rtl="1" eaLnBrk="1" fontAlgn="auto" latinLnBrk="0" hangingPunct="1">
              <a:lnSpc>
                <a:spcPct val="115000"/>
              </a:lnSpc>
              <a:spcBef>
                <a:spcPts val="1200"/>
              </a:spcBef>
              <a:spcAft>
                <a:spcPts val="0"/>
              </a:spcAft>
              <a:buClr>
                <a:schemeClr val="dk1"/>
              </a:buClr>
              <a:buSzPts val="1100"/>
              <a:buFont typeface="Arial"/>
              <a:buNone/>
              <a:tabLst/>
              <a:defRPr/>
            </a:pPr>
            <a:r>
              <a:rPr lang="he-IL" sz="1200" kern="1200" dirty="0">
                <a:solidFill>
                  <a:schemeClr val="tx1"/>
                </a:solidFill>
                <a:effectLst/>
                <a:latin typeface="+mn-lt"/>
                <a:ea typeface="+mn-ea"/>
                <a:cs typeface="+mn-cs"/>
              </a:rPr>
              <a:t>באמצעות הסיפור ניתן לעמוד על כוחה של הערה הניתנת בדרך מתוחכמת ועקיפה, לעומת הערה הנאמרת באופן ברור וישיר.</a:t>
            </a:r>
            <a:endParaRPr lang="en-US" sz="1200" kern="1200" dirty="0">
              <a:solidFill>
                <a:schemeClr val="tx1"/>
              </a:solidFill>
              <a:effectLst/>
              <a:latin typeface="+mn-lt"/>
              <a:ea typeface="+mn-ea"/>
              <a:cs typeface="+mn-cs"/>
            </a:endParaRPr>
          </a:p>
          <a:p>
            <a:pPr marL="0" lvl="0" indent="0" algn="r" rtl="1">
              <a:lnSpc>
                <a:spcPct val="115000"/>
              </a:lnSpc>
              <a:spcBef>
                <a:spcPts val="1200"/>
              </a:spcBef>
              <a:spcAft>
                <a:spcPts val="0"/>
              </a:spcAft>
              <a:buClr>
                <a:schemeClr val="dk1"/>
              </a:buClr>
              <a:buSzPts val="1100"/>
              <a:buFont typeface="Arial"/>
              <a:buNone/>
            </a:pPr>
            <a:endParaRPr lang="he-IL" b="0" dirty="0"/>
          </a:p>
          <a:p>
            <a:pPr marL="0" lvl="0" indent="0" algn="r" rtl="1">
              <a:lnSpc>
                <a:spcPct val="115000"/>
              </a:lnSpc>
              <a:spcBef>
                <a:spcPts val="1200"/>
              </a:spcBef>
              <a:spcAft>
                <a:spcPts val="0"/>
              </a:spcAft>
              <a:buClr>
                <a:schemeClr val="dk1"/>
              </a:buClr>
              <a:buSzPts val="1100"/>
              <a:buFont typeface="Arial"/>
              <a:buNone/>
            </a:pPr>
            <a:endParaRPr lang="he-IL" b="0" dirty="0"/>
          </a:p>
          <a:p>
            <a:pPr marL="0" lvl="0" indent="0" algn="r" rtl="1">
              <a:lnSpc>
                <a:spcPct val="115000"/>
              </a:lnSpc>
              <a:spcBef>
                <a:spcPts val="1200"/>
              </a:spcBef>
              <a:spcAft>
                <a:spcPts val="0"/>
              </a:spcAft>
              <a:buClr>
                <a:schemeClr val="dk1"/>
              </a:buClr>
              <a:buSzPts val="1100"/>
              <a:buFont typeface="Arial"/>
              <a:buNone/>
            </a:pPr>
            <a:endParaRPr lang="he-IL" b="0" dirty="0"/>
          </a:p>
          <a:p>
            <a:pPr marL="0" lvl="0" indent="0" algn="r" rtl="1">
              <a:lnSpc>
                <a:spcPct val="115000"/>
              </a:lnSpc>
              <a:spcBef>
                <a:spcPts val="1200"/>
              </a:spcBef>
              <a:spcAft>
                <a:spcPts val="0"/>
              </a:spcAft>
              <a:buClr>
                <a:schemeClr val="dk1"/>
              </a:buClr>
              <a:buSzPts val="1100"/>
              <a:buFont typeface="Arial"/>
              <a:buNone/>
            </a:pPr>
            <a:endParaRPr lang="he-IL" b="0" dirty="0"/>
          </a:p>
          <a:p>
            <a:pPr marL="158750" lvl="0" indent="0" algn="r" rtl="1">
              <a:buNone/>
            </a:pPr>
            <a:endParaRPr lang="he-IL" b="0"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23</a:t>
            </a:fld>
            <a:endParaRPr lang="en-IL"/>
          </a:p>
        </p:txBody>
      </p:sp>
    </p:spTree>
    <p:extLst>
      <p:ext uri="{BB962C8B-B14F-4D97-AF65-F5344CB8AC3E}">
        <p14:creationId xmlns:p14="http://schemas.microsoft.com/office/powerpoint/2010/main" val="1533284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15000"/>
              </a:lnSpc>
              <a:spcBef>
                <a:spcPts val="1200"/>
              </a:spcBef>
              <a:spcAft>
                <a:spcPts val="0"/>
              </a:spcAft>
              <a:buClr>
                <a:schemeClr val="dk1"/>
              </a:buClr>
              <a:buSzPts val="1100"/>
              <a:buFont typeface="Arial"/>
              <a:buNone/>
              <a:tabLst/>
              <a:defRPr/>
            </a:pPr>
            <a:r>
              <a:rPr lang="he-IL" sz="1200" kern="1200" dirty="0">
                <a:solidFill>
                  <a:schemeClr val="tx1"/>
                </a:solidFill>
                <a:effectLst/>
                <a:latin typeface="+mn-lt"/>
                <a:ea typeface="+mn-ea"/>
                <a:cs typeface="+mn-cs"/>
              </a:rPr>
              <a:t>לימים, אחרי שנכשל באותן אבנים</a:t>
            </a:r>
            <a:r>
              <a:rPr lang="he-IL" sz="1200" kern="1200" baseline="0" dirty="0">
                <a:solidFill>
                  <a:schemeClr val="tx1"/>
                </a:solidFill>
                <a:effectLst/>
                <a:latin typeface="+mn-lt"/>
                <a:ea typeface="+mn-ea"/>
                <a:cs typeface="+mn-cs"/>
              </a:rPr>
              <a:t> ברשות הרבים, הכיר</a:t>
            </a:r>
            <a:r>
              <a:rPr lang="he-IL" sz="1200" kern="1200" dirty="0">
                <a:solidFill>
                  <a:schemeClr val="tx1"/>
                </a:solidFill>
                <a:effectLst/>
                <a:latin typeface="+mn-lt"/>
                <a:ea typeface="+mn-ea"/>
                <a:cs typeface="+mn-cs"/>
              </a:rPr>
              <a:t> האיש בהערה של החסיד ואף הביע את הערכתו כלפיה " יפה אמר לי אותו חסיד".</a:t>
            </a:r>
          </a:p>
          <a:p>
            <a:pPr marL="0" marR="0" lvl="0" indent="0" algn="r" defTabSz="914400" rtl="1" eaLnBrk="1" fontAlgn="auto" latinLnBrk="0" hangingPunct="1">
              <a:lnSpc>
                <a:spcPct val="115000"/>
              </a:lnSpc>
              <a:spcBef>
                <a:spcPts val="1200"/>
              </a:spcBef>
              <a:spcAft>
                <a:spcPts val="0"/>
              </a:spcAft>
              <a:buClr>
                <a:schemeClr val="dk1"/>
              </a:buClr>
              <a:buSzPts val="1100"/>
              <a:buFont typeface="Arial"/>
              <a:buNone/>
              <a:tabLst/>
              <a:defRPr/>
            </a:pPr>
            <a:r>
              <a:rPr lang="he-IL" sz="1200" kern="1200" dirty="0">
                <a:solidFill>
                  <a:schemeClr val="tx1"/>
                </a:solidFill>
                <a:effectLst/>
                <a:latin typeface="+mn-lt"/>
                <a:ea typeface="+mn-ea"/>
                <a:cs typeface="+mn-cs"/>
              </a:rPr>
              <a:t>גם</a:t>
            </a:r>
            <a:r>
              <a:rPr lang="he-IL" sz="1200" kern="1200" baseline="0" dirty="0">
                <a:solidFill>
                  <a:schemeClr val="tx1"/>
                </a:solidFill>
                <a:effectLst/>
                <a:latin typeface="+mn-lt"/>
                <a:ea typeface="+mn-ea"/>
                <a:cs typeface="+mn-cs"/>
              </a:rPr>
              <a:t> תגובתו של האיש</a:t>
            </a:r>
            <a:r>
              <a:rPr lang="he-IL" sz="1200" kern="1200" dirty="0">
                <a:solidFill>
                  <a:schemeClr val="tx1"/>
                </a:solidFill>
                <a:effectLst/>
                <a:latin typeface="+mn-lt"/>
                <a:ea typeface="+mn-ea"/>
                <a:cs typeface="+mn-cs"/>
              </a:rPr>
              <a:t> עשויה ללמד אותנו על האפשרות ללמידה ולשינוי דרכינו.</a:t>
            </a:r>
            <a:endParaRPr lang="en-US" sz="1200" kern="1200" dirty="0">
              <a:solidFill>
                <a:schemeClr val="tx1"/>
              </a:solidFill>
              <a:effectLst/>
              <a:latin typeface="+mn-lt"/>
              <a:ea typeface="+mn-ea"/>
              <a:cs typeface="+mn-cs"/>
            </a:endParaRPr>
          </a:p>
          <a:p>
            <a:pPr marL="0" marR="0" lvl="0" indent="0" algn="r" defTabSz="914400" rtl="1" eaLnBrk="1" fontAlgn="auto" latinLnBrk="0" hangingPunct="1">
              <a:lnSpc>
                <a:spcPct val="115000"/>
              </a:lnSpc>
              <a:spcBef>
                <a:spcPts val="1200"/>
              </a:spcBef>
              <a:spcAft>
                <a:spcPts val="0"/>
              </a:spcAft>
              <a:buClr>
                <a:schemeClr val="dk1"/>
              </a:buClr>
              <a:buSzPts val="1100"/>
              <a:buFont typeface="Arial"/>
              <a:buNone/>
              <a:tabLst/>
              <a:defRPr/>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24</a:t>
            </a:fld>
            <a:endParaRPr lang="en-IL"/>
          </a:p>
        </p:txBody>
      </p:sp>
    </p:spTree>
    <p:extLst>
      <p:ext uri="{BB962C8B-B14F-4D97-AF65-F5344CB8AC3E}">
        <p14:creationId xmlns:p14="http://schemas.microsoft.com/office/powerpoint/2010/main" val="3477877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האם אתם מכירים כרזות ושלטים שמזהירים</a:t>
            </a:r>
            <a:r>
              <a:rPr lang="he-IL" baseline="0" dirty="0"/>
              <a:t> מפני השלכת פסולת לרשות הרבים</a:t>
            </a:r>
            <a:r>
              <a:rPr lang="he-IL" dirty="0"/>
              <a:t>? היכן רואים אותם?</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25</a:t>
            </a:fld>
            <a:endParaRPr lang="en-IL"/>
          </a:p>
        </p:txBody>
      </p:sp>
    </p:spTree>
    <p:extLst>
      <p:ext uri="{BB962C8B-B14F-4D97-AF65-F5344CB8AC3E}">
        <p14:creationId xmlns:p14="http://schemas.microsoft.com/office/powerpoint/2010/main" val="3339747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מכירים את השלטים האלה? היכן הם מוצבים? היכן ראיתם שלטים כאלה? מי מציב אותם? </a:t>
            </a:r>
          </a:p>
          <a:p>
            <a:r>
              <a:rPr lang="he-IL" dirty="0"/>
              <a:t>מצאו את הקשר שבין השלט למדרש שלמדנו.</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26</a:t>
            </a:fld>
            <a:endParaRPr lang="en-IL"/>
          </a:p>
        </p:txBody>
      </p:sp>
    </p:spTree>
    <p:extLst>
      <p:ext uri="{BB962C8B-B14F-4D97-AF65-F5344CB8AC3E}">
        <p14:creationId xmlns:p14="http://schemas.microsoft.com/office/powerpoint/2010/main" val="3030395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מה כתוב במקום המילה  לא? – אסור. בלשון חז"ל האיסורים מתחילים במילה "לא". בימינו משתמשים במילה "אסור", "אל"</a:t>
            </a:r>
          </a:p>
          <a:p>
            <a:pPr algn="r"/>
            <a:r>
              <a:rPr lang="he-IL" dirty="0"/>
              <a:t>מה כתוב במקום לא יסקל? – השלכת פסולת בנין.</a:t>
            </a:r>
          </a:p>
          <a:p>
            <a:pPr algn="r"/>
            <a:r>
              <a:rPr lang="he-IL" dirty="0"/>
              <a:t>ראו אם כן שאותה בעיה שמפריעה היום לרשויות הפריעה גם בתקופת חז"ל.</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27</a:t>
            </a:fld>
            <a:endParaRPr lang="en-IL"/>
          </a:p>
        </p:txBody>
      </p:sp>
    </p:spTree>
    <p:extLst>
      <p:ext uri="{BB962C8B-B14F-4D97-AF65-F5344CB8AC3E}">
        <p14:creationId xmlns:p14="http://schemas.microsoft.com/office/powerpoint/2010/main" val="3957698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עד כה המדרש והמסר שנלמד מהמדרש. הכרנו את מאפייני המדרש: עלילה קצרה ועניינית, מיעוט דמויות, קידום העלילה באמצעות דו-שיח קצר וממצה וניגודיות. למדנו גם על הדרך שבחרו חז"ל להוכיח את הטועים.</a:t>
            </a:r>
          </a:p>
          <a:p>
            <a:pPr marL="0" lvl="0" indent="0" algn="r" rtl="1">
              <a:spcBef>
                <a:spcPts val="0"/>
              </a:spcBef>
              <a:spcAft>
                <a:spcPts val="0"/>
              </a:spcAft>
              <a:buNone/>
            </a:pPr>
            <a:r>
              <a:rPr lang="he-IL" b="1" dirty="0"/>
              <a:t>כעת נלמד על מאפיינים של לשון המדרש.</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28</a:t>
            </a:fld>
            <a:endParaRPr lang="en-IL"/>
          </a:p>
        </p:txBody>
      </p:sp>
    </p:spTree>
    <p:extLst>
      <p:ext uri="{BB962C8B-B14F-4D97-AF65-F5344CB8AC3E}">
        <p14:creationId xmlns:p14="http://schemas.microsoft.com/office/powerpoint/2010/main" val="1820583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1357617b0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71357617b0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latin typeface="Tahoma"/>
                <a:ea typeface="Tahoma"/>
                <a:cs typeface="Tahoma"/>
                <a:sym typeface="Tahoma"/>
              </a:rPr>
              <a:t>נכיר עתה חלק מהלשון הייחודית שאנו פוגשים במדרש.</a:t>
            </a:r>
          </a:p>
          <a:p>
            <a:pPr marL="0" lvl="0" indent="0" algn="r" rtl="1">
              <a:spcBef>
                <a:spcPts val="0"/>
              </a:spcBef>
              <a:spcAft>
                <a:spcPts val="0"/>
              </a:spcAft>
              <a:buNone/>
            </a:pPr>
            <a:r>
              <a:rPr lang="he-IL" dirty="0">
                <a:latin typeface="Tahoma"/>
                <a:ea typeface="Tahoma"/>
                <a:cs typeface="Tahoma"/>
                <a:sym typeface="Tahoma"/>
              </a:rPr>
              <a:t>פתיחת המדרש במילה מעשה ב</a:t>
            </a:r>
            <a:endParaRPr dirty="0">
              <a:latin typeface="Tahoma"/>
              <a:ea typeface="Tahoma"/>
              <a:cs typeface="Tahoma"/>
              <a:sym typeface="Tahoma"/>
            </a:endParaRPr>
          </a:p>
        </p:txBody>
      </p:sp>
      <p:sp>
        <p:nvSpPr>
          <p:cNvPr id="107" name="Google Shape;107;g71357617b0_0_40: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
              <a:t>29</a:t>
            </a:fld>
            <a:endParaRPr/>
          </a:p>
        </p:txBody>
      </p:sp>
    </p:spTree>
    <p:extLst>
      <p:ext uri="{BB962C8B-B14F-4D97-AF65-F5344CB8AC3E}">
        <p14:creationId xmlns:p14="http://schemas.microsoft.com/office/powerpoint/2010/main" val="3597837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sz="1200" b="1"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משך השקף: דקה</a:t>
            </a:r>
          </a:p>
          <a:p>
            <a:pPr marL="158750" indent="0" algn="r" rtl="1">
              <a:buNone/>
            </a:pPr>
            <a:endParaRPr lang="he-IL" sz="1200" dirty="0"/>
          </a:p>
          <a:p>
            <a:pPr marL="158750" indent="0" algn="r" rtl="1">
              <a:buNone/>
            </a:pPr>
            <a:r>
              <a:rPr lang="he-IL" sz="1200" dirty="0"/>
              <a:t>ודאו שאתם יושבים במקום שקט ונוח וברשותכם מחברת ומכשירי כתיבה. </a:t>
            </a:r>
            <a:r>
              <a:rPr lang="he-IL" sz="1200" b="1" dirty="0"/>
              <a:t>המתנה דקה</a:t>
            </a:r>
          </a:p>
          <a:p>
            <a:pPr marL="158750" indent="0" algn="r" rtl="1">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a:t>
            </a:fld>
            <a:endParaRPr lang="en-IL"/>
          </a:p>
        </p:txBody>
      </p:sp>
    </p:spTree>
    <p:extLst>
      <p:ext uri="{BB962C8B-B14F-4D97-AF65-F5344CB8AC3E}">
        <p14:creationId xmlns:p14="http://schemas.microsoft.com/office/powerpoint/2010/main" val="3293002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1357617b0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71357617b0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latin typeface="Tahoma"/>
                <a:ea typeface="Tahoma"/>
                <a:cs typeface="Tahoma"/>
                <a:sym typeface="Tahoma"/>
              </a:rPr>
              <a:t>לצורך המחשה אציג בפניכם מדרש נוסף. אתם ודאי זוכרים אותו. זהו המדרש שמופיע בהגדה של פסח ומתאר את ליל הסדר שבו אנו מספרים על יציאת מצרים.</a:t>
            </a:r>
          </a:p>
          <a:p>
            <a:pPr marL="0" lvl="0" indent="0" algn="r" rtl="1">
              <a:spcBef>
                <a:spcPts val="0"/>
              </a:spcBef>
              <a:spcAft>
                <a:spcPts val="0"/>
              </a:spcAft>
              <a:buNone/>
            </a:pPr>
            <a:endParaRPr dirty="0">
              <a:latin typeface="Tahoma"/>
              <a:ea typeface="Tahoma"/>
              <a:cs typeface="Tahoma"/>
              <a:sym typeface="Tahoma"/>
            </a:endParaRPr>
          </a:p>
        </p:txBody>
      </p:sp>
      <p:sp>
        <p:nvSpPr>
          <p:cNvPr id="107" name="Google Shape;107;g71357617b0_0_40: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
              <a:t>30</a:t>
            </a:fld>
            <a:endParaRPr/>
          </a:p>
        </p:txBody>
      </p:sp>
    </p:spTree>
    <p:extLst>
      <p:ext uri="{BB962C8B-B14F-4D97-AF65-F5344CB8AC3E}">
        <p14:creationId xmlns:p14="http://schemas.microsoft.com/office/powerpoint/2010/main" val="1342395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228600" algn="r" rtl="1">
              <a:lnSpc>
                <a:spcPct val="150000"/>
              </a:lnSpc>
              <a:spcAft>
                <a:spcPts val="0"/>
              </a:spcAft>
            </a:pPr>
            <a:r>
              <a:rPr lang="he-IL" b="1" dirty="0">
                <a:effectLst/>
                <a:latin typeface="Calibri" panose="020F0502020204030204" pitchFamily="34" charset="0"/>
                <a:cs typeface="+mn-cs"/>
              </a:rPr>
              <a:t>היה מסקל/ היה מהלך – </a:t>
            </a:r>
            <a:r>
              <a:rPr lang="he-IL" dirty="0">
                <a:effectLst/>
                <a:latin typeface="Calibri" panose="020F0502020204030204" pitchFamily="34" charset="0"/>
                <a:cs typeface="+mn-cs"/>
              </a:rPr>
              <a:t>( היה + בינוני) צורה המשמשת לציון פעולה הרגלית, חוזרת ונשנית. מבנה זה נמצא מעט כבר במקרא, אבל מתעצם בלשון חז"ל. </a:t>
            </a:r>
          </a:p>
          <a:p>
            <a:pPr marL="228600" algn="r" rtl="1">
              <a:lnSpc>
                <a:spcPct val="150000"/>
              </a:lnSpc>
              <a:spcAft>
                <a:spcPts val="0"/>
              </a:spcAft>
            </a:pPr>
            <a:r>
              <a:rPr lang="he-IL" dirty="0">
                <a:effectLst/>
                <a:latin typeface="Calibri" panose="020F0502020204030204" pitchFamily="34" charset="0"/>
                <a:cs typeface="+mn-cs"/>
              </a:rPr>
              <a:t>מה הייתם כותבים במקום היה מסקל? </a:t>
            </a:r>
          </a:p>
          <a:p>
            <a:pPr marL="228600" algn="r" rtl="1">
              <a:lnSpc>
                <a:spcPct val="150000"/>
              </a:lnSpc>
              <a:spcAft>
                <a:spcPts val="0"/>
              </a:spcAft>
            </a:pPr>
            <a:r>
              <a:rPr lang="he-IL" dirty="0">
                <a:effectLst/>
                <a:latin typeface="Calibri" panose="020F0502020204030204" pitchFamily="34" charset="0"/>
                <a:cs typeface="+mn-cs"/>
              </a:rPr>
              <a:t>מה הייתם כותבים במקום היה מהלך?</a:t>
            </a:r>
            <a:endParaRPr lang="en-US" dirty="0">
              <a:effectLst/>
            </a:endParaRP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31</a:t>
            </a:fld>
            <a:endParaRPr lang="en-IL"/>
          </a:p>
        </p:txBody>
      </p:sp>
    </p:spTree>
    <p:extLst>
      <p:ext uri="{BB962C8B-B14F-4D97-AF65-F5344CB8AC3E}">
        <p14:creationId xmlns:p14="http://schemas.microsoft.com/office/powerpoint/2010/main" val="4017119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228600" algn="r" rtl="1">
              <a:lnSpc>
                <a:spcPct val="150000"/>
              </a:lnSpc>
              <a:spcAft>
                <a:spcPts val="0"/>
              </a:spcAft>
            </a:pPr>
            <a:r>
              <a:rPr lang="he-IL" dirty="0">
                <a:effectLst/>
                <a:latin typeface="Calibri" panose="020F0502020204030204" pitchFamily="34" charset="0"/>
                <a:cs typeface="+mn-cs"/>
              </a:rPr>
              <a:t>במקום היה מסקל - שסקל</a:t>
            </a:r>
          </a:p>
          <a:p>
            <a:pPr marL="228600" algn="r" rtl="1">
              <a:lnSpc>
                <a:spcPct val="150000"/>
              </a:lnSpc>
              <a:spcAft>
                <a:spcPts val="0"/>
              </a:spcAft>
            </a:pPr>
            <a:r>
              <a:rPr lang="he-IL" dirty="0">
                <a:effectLst/>
                <a:latin typeface="Calibri" panose="020F0502020204030204" pitchFamily="34" charset="0"/>
                <a:cs typeface="+mn-cs"/>
              </a:rPr>
              <a:t>במקום היה מהלך – הלך</a:t>
            </a:r>
          </a:p>
          <a:p>
            <a:pPr marL="228600" algn="r" rtl="1">
              <a:lnSpc>
                <a:spcPct val="150000"/>
              </a:lnSpc>
              <a:spcAft>
                <a:spcPts val="0"/>
              </a:spcAft>
            </a:pPr>
            <a:r>
              <a:rPr lang="he-IL" dirty="0">
                <a:effectLst/>
                <a:latin typeface="Calibri" panose="020F0502020204030204" pitchFamily="34" charset="0"/>
                <a:cs typeface="+mn-cs"/>
              </a:rPr>
              <a:t>היינו</a:t>
            </a:r>
            <a:r>
              <a:rPr lang="he-IL" baseline="0" dirty="0">
                <a:effectLst/>
                <a:latin typeface="Calibri" panose="020F0502020204030204" pitchFamily="34" charset="0"/>
                <a:cs typeface="+mn-cs"/>
              </a:rPr>
              <a:t> משתמשים בפעלים בעבר.</a:t>
            </a:r>
            <a:endParaRPr lang="en-US" dirty="0">
              <a:effectLst/>
            </a:endParaRP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32</a:t>
            </a:fld>
            <a:endParaRPr lang="en-IL"/>
          </a:p>
        </p:txBody>
      </p:sp>
    </p:spTree>
    <p:extLst>
      <p:ext uri="{BB962C8B-B14F-4D97-AF65-F5344CB8AC3E}">
        <p14:creationId xmlns:p14="http://schemas.microsoft.com/office/powerpoint/2010/main" val="1939550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לפניכם המדרש שמופיע בהגדה של פסח. מצאו במדרש את </a:t>
            </a:r>
            <a:r>
              <a:rPr lang="he-IL" dirty="0" err="1"/>
              <a:t>את</a:t>
            </a:r>
            <a:r>
              <a:rPr lang="he-IL" dirty="0"/>
              <a:t> צורת הפועל הייחודית שהצגנו בשקופית הקודמת.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33</a:t>
            </a:fld>
            <a:endParaRPr lang="en-IL"/>
          </a:p>
        </p:txBody>
      </p:sp>
    </p:spTree>
    <p:extLst>
      <p:ext uri="{BB962C8B-B14F-4D97-AF65-F5344CB8AC3E}">
        <p14:creationId xmlns:p14="http://schemas.microsoft.com/office/powerpoint/2010/main" val="4149892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מה הייתם כותבים היום במקום שהיו מסובין? שהסבו</a:t>
            </a:r>
          </a:p>
          <a:p>
            <a:r>
              <a:rPr lang="he-IL" dirty="0"/>
              <a:t>ובמקום והיו מספרין - וספרו</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34</a:t>
            </a:fld>
            <a:endParaRPr lang="en-IL"/>
          </a:p>
        </p:txBody>
      </p:sp>
    </p:spTree>
    <p:extLst>
      <p:ext uri="{BB962C8B-B14F-4D97-AF65-F5344CB8AC3E}">
        <p14:creationId xmlns:p14="http://schemas.microsoft.com/office/powerpoint/2010/main" val="14244210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שימוש בכינוי חבור מופיע הרבה במקרא אך גם במדרשי חז"ל. מצאו = מצא אותו</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35</a:t>
            </a:fld>
            <a:endParaRPr lang="en-IL"/>
          </a:p>
        </p:txBody>
      </p:sp>
    </p:spTree>
    <p:extLst>
      <p:ext uri="{BB962C8B-B14F-4D97-AF65-F5344CB8AC3E}">
        <p14:creationId xmlns:p14="http://schemas.microsoft.com/office/powerpoint/2010/main" val="450167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בלשון</a:t>
            </a:r>
            <a:r>
              <a:rPr lang="he-IL" baseline="0" dirty="0"/>
              <a:t> המדרש נמצא פעמים רבות בהן מקדימים את הפועל </a:t>
            </a:r>
            <a:r>
              <a:rPr lang="he-IL" dirty="0"/>
              <a:t> לעושה הפעולה. כתוב כאן "מצאו חסיד אחד" במקום: חסיד אחד</a:t>
            </a:r>
            <a:r>
              <a:rPr lang="he-IL" baseline="0" dirty="0"/>
              <a:t> מצאו"</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36</a:t>
            </a:fld>
            <a:endParaRPr lang="en-IL"/>
          </a:p>
        </p:txBody>
      </p:sp>
    </p:spTree>
    <p:extLst>
      <p:ext uri="{BB962C8B-B14F-4D97-AF65-F5344CB8AC3E}">
        <p14:creationId xmlns:p14="http://schemas.microsoft.com/office/powerpoint/2010/main" val="39048618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37</a:t>
            </a:fld>
            <a:endParaRPr lang="en-IL"/>
          </a:p>
        </p:txBody>
      </p:sp>
    </p:spTree>
    <p:extLst>
      <p:ext uri="{BB962C8B-B14F-4D97-AF65-F5344CB8AC3E}">
        <p14:creationId xmlns:p14="http://schemas.microsoft.com/office/powerpoint/2010/main" val="2327381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8" name="Google Shape;375;p21:notes"/>
          <p:cNvSpPr txBox="1">
            <a:spLocks noGrp="1"/>
          </p:cNvSpPr>
          <p:nvPr>
            <p:ph type="body" idx="1"/>
          </p:nvPr>
        </p:nvSpPr>
        <p:spPr>
          <a:ln/>
        </p:spPr>
        <p:txBody>
          <a:bodyPr/>
          <a:lstStyle/>
          <a:p>
            <a:pPr marL="0" indent="0" eaLnBrk="1" hangingPunct="1">
              <a:buSzPts val="1400"/>
            </a:pPr>
            <a:endParaRPr lang="he-IL" altLang="he-IL" sz="1200" dirty="0" smtClean="0">
              <a:latin typeface="Calibri" panose="020F0502020204030204" pitchFamily="34" charset="0"/>
              <a:sym typeface="Calibri" panose="020F0502020204030204" pitchFamily="34" charset="0"/>
            </a:endParaRPr>
          </a:p>
        </p:txBody>
      </p:sp>
      <p:sp>
        <p:nvSpPr>
          <p:cNvPr id="101379" name="Google Shape;376;p21:notes"/>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650166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solidFill>
                  <a:srgbClr val="FF0000"/>
                </a:solidFill>
              </a:rPr>
              <a:t>התבוננו בתמונות. בתמונה העליונה אנו רואים שדרת עצים, דשא ושביל הליכה נעים ויפה. הייתי רוצה לטייל שם עכשיו.</a:t>
            </a:r>
          </a:p>
          <a:p>
            <a:pPr marL="0" lvl="0" indent="0" algn="r" rtl="1">
              <a:spcBef>
                <a:spcPts val="0"/>
              </a:spcBef>
              <a:spcAft>
                <a:spcPts val="0"/>
              </a:spcAft>
              <a:buNone/>
            </a:pPr>
            <a:r>
              <a:rPr lang="he-IL" dirty="0">
                <a:solidFill>
                  <a:srgbClr val="FF0000"/>
                </a:solidFill>
              </a:rPr>
              <a:t>התמונה התחתונה מציגה מראה עצוב מאוד. האם אתם נפגשים במראה כזה? כיצד אתם מרגישים? מה קרה כאן? </a:t>
            </a:r>
          </a:p>
          <a:p>
            <a:pPr marL="0" lvl="0" indent="0" algn="r" rtl="1">
              <a:spcBef>
                <a:spcPts val="0"/>
              </a:spcBef>
              <a:spcAft>
                <a:spcPts val="0"/>
              </a:spcAft>
              <a:buNone/>
            </a:pPr>
            <a:r>
              <a:rPr lang="he-IL" dirty="0">
                <a:solidFill>
                  <a:srgbClr val="FF0000"/>
                </a:solidFill>
              </a:rPr>
              <a:t>לאותה שדרה שהיינו נהנים לטייל בה השליכו אנשים פסולת ביתית.</a:t>
            </a:r>
          </a:p>
          <a:p>
            <a:pPr marL="0" lvl="0" indent="0" algn="r" rtl="1">
              <a:spcBef>
                <a:spcPts val="0"/>
              </a:spcBef>
              <a:spcAft>
                <a:spcPts val="0"/>
              </a:spcAft>
              <a:buNone/>
            </a:pPr>
            <a:r>
              <a:rPr lang="he-IL" dirty="0">
                <a:solidFill>
                  <a:srgbClr val="FF0000"/>
                </a:solidFill>
              </a:rPr>
              <a:t>המדרש שאנו לומדים מתאים מאוד לאירוע כזה ומוכיח לנו שגם בדורות הקודמים נאלצו האנשים להתמודד עם סוגיות כאלה.</a:t>
            </a:r>
          </a:p>
          <a:p>
            <a:pPr marL="0" lvl="0" indent="0" algn="r" rtl="1">
              <a:spcBef>
                <a:spcPts val="0"/>
              </a:spcBef>
              <a:spcAft>
                <a:spcPts val="0"/>
              </a:spcAft>
              <a:buNone/>
            </a:pPr>
            <a:r>
              <a:rPr lang="he-IL" dirty="0">
                <a:solidFill>
                  <a:srgbClr val="FF0000"/>
                </a:solidFill>
              </a:rPr>
              <a:t>כיצד פתרו אז את הבעיה? ובמה דומה הפתרון לימינו.</a:t>
            </a:r>
          </a:p>
          <a:p>
            <a:pPr marL="0" lvl="0" indent="0" algn="r" rtl="1">
              <a:spcBef>
                <a:spcPts val="0"/>
              </a:spcBef>
              <a:spcAft>
                <a:spcPts val="0"/>
              </a:spcAft>
              <a:buNone/>
            </a:pPr>
            <a:r>
              <a:rPr lang="he-IL" dirty="0">
                <a:solidFill>
                  <a:srgbClr val="FF0000"/>
                </a:solidFill>
              </a:rPr>
              <a:t>חכמינו ז"ל כתבו מדרשים רבים. מדרשי חז"ל נכתבו כפרשנות לפסוקים שמופיעים בתנ"ך ומטרתם לחדד מסרים חשובים או הלכות.</a:t>
            </a:r>
          </a:p>
          <a:p>
            <a:pPr marL="0" lvl="0" indent="0" algn="r" rtl="1">
              <a:spcBef>
                <a:spcPts val="0"/>
              </a:spcBef>
              <a:spcAft>
                <a:spcPts val="0"/>
              </a:spcAft>
              <a:buNone/>
            </a:pPr>
            <a:r>
              <a:rPr lang="he-IL" dirty="0">
                <a:solidFill>
                  <a:srgbClr val="FF0000"/>
                </a:solidFill>
              </a:rPr>
              <a:t>היום נלמד את המדרש מרשות היחיד לרשות הרבים</a:t>
            </a:r>
            <a:r>
              <a:rPr lang="he-IL" baseline="0" dirty="0">
                <a:solidFill>
                  <a:srgbClr val="FF0000"/>
                </a:solidFill>
              </a:rPr>
              <a:t> ונבין את המסר לחיי היום יום שלנו.</a:t>
            </a:r>
            <a:r>
              <a:rPr lang="he-IL" dirty="0">
                <a:solidFill>
                  <a:srgbClr val="FF0000"/>
                </a:solidFill>
              </a:rPr>
              <a:t>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4</a:t>
            </a:fld>
            <a:endParaRPr lang="en-IL"/>
          </a:p>
        </p:txBody>
      </p:sp>
    </p:spTree>
    <p:extLst>
      <p:ext uri="{BB962C8B-B14F-4D97-AF65-F5344CB8AC3E}">
        <p14:creationId xmlns:p14="http://schemas.microsoft.com/office/powerpoint/2010/main" val="424746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המדרש מרשות היחיד לרשות הרבים מופיע בתלמוד בבלי במסכת בבא קמא דף נ' עמוד ב'</a:t>
            </a:r>
          </a:p>
          <a:p>
            <a:pPr marL="0" lvl="0" indent="0" algn="r" rtl="1">
              <a:spcBef>
                <a:spcPts val="0"/>
              </a:spcBef>
              <a:spcAft>
                <a:spcPts val="0"/>
              </a:spcAft>
              <a:buNone/>
            </a:pPr>
            <a:r>
              <a:rPr lang="he-IL" b="1" dirty="0"/>
              <a:t>בראש המדרש מופיעה ההלכה ובהמשך מופיע המעשה שיחזק את ההלכה ויבהיר אותה. שימו לב לאורכו של המדרש ולמסר שעולה ממנו.</a:t>
            </a:r>
          </a:p>
          <a:p>
            <a:pPr marL="0" lvl="0" indent="0" algn="r" rtl="1">
              <a:spcBef>
                <a:spcPts val="0"/>
              </a:spcBef>
              <a:spcAft>
                <a:spcPts val="0"/>
              </a:spcAft>
              <a:buNone/>
            </a:pPr>
            <a:r>
              <a:rPr lang="he-IL" b="1" dirty="0"/>
              <a:t>קורא... </a:t>
            </a:r>
          </a:p>
          <a:p>
            <a:pPr marL="0" lvl="0" indent="0" algn="l" rtl="0">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5</a:t>
            </a:fld>
            <a:endParaRPr lang="en-IL"/>
          </a:p>
        </p:txBody>
      </p:sp>
    </p:spTree>
    <p:extLst>
      <p:ext uri="{BB962C8B-B14F-4D97-AF65-F5344CB8AC3E}">
        <p14:creationId xmlns:p14="http://schemas.microsoft.com/office/powerpoint/2010/main" val="476133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0">
              <a:lnSpc>
                <a:spcPct val="115000"/>
              </a:lnSpc>
              <a:spcBef>
                <a:spcPts val="1200"/>
              </a:spcBef>
              <a:spcAft>
                <a:spcPts val="0"/>
              </a:spcAft>
              <a:buNone/>
            </a:pPr>
            <a:r>
              <a:rPr lang="he-IL" dirty="0"/>
              <a:t>נתעכב על שורה חשובה זו שהיא הלכה.  קורא..</a:t>
            </a:r>
          </a:p>
          <a:p>
            <a:pPr marL="0" lvl="0" indent="0" algn="r" rtl="0">
              <a:lnSpc>
                <a:spcPct val="115000"/>
              </a:lnSpc>
              <a:spcBef>
                <a:spcPts val="1200"/>
              </a:spcBef>
              <a:spcAft>
                <a:spcPts val="0"/>
              </a:spcAft>
              <a:buNone/>
            </a:pPr>
            <a:r>
              <a:rPr lang="he-IL" dirty="0"/>
              <a:t>נפרש מילים מהמשפט.</a:t>
            </a: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6</a:t>
            </a:fld>
            <a:endParaRPr lang="en-IL"/>
          </a:p>
        </p:txBody>
      </p:sp>
    </p:spTree>
    <p:extLst>
      <p:ext uri="{BB962C8B-B14F-4D97-AF65-F5344CB8AC3E}">
        <p14:creationId xmlns:p14="http://schemas.microsoft.com/office/powerpoint/2010/main" val="1597044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15000"/>
              </a:lnSpc>
              <a:spcBef>
                <a:spcPts val="1200"/>
              </a:spcBef>
              <a:spcAft>
                <a:spcPts val="0"/>
              </a:spcAft>
              <a:buClrTx/>
              <a:buSzTx/>
              <a:buFontTx/>
              <a:buNone/>
              <a:tabLst/>
              <a:defRPr/>
            </a:pPr>
            <a:r>
              <a:rPr lang="he-IL" dirty="0"/>
              <a:t>בתקופת חז"ל רבים עסקו בחקלאות וכדי להכשיר את האדמה לזריעה היה צורך לפנות (לסקל ) את האבנים מהשדה</a:t>
            </a:r>
            <a:endParaRPr lang="en-US" dirty="0"/>
          </a:p>
          <a:p>
            <a:pPr marL="0" marR="0" lvl="0" indent="0" algn="r" defTabSz="914400" rtl="0" eaLnBrk="1" fontAlgn="auto" latinLnBrk="0" hangingPunct="1">
              <a:lnSpc>
                <a:spcPct val="115000"/>
              </a:lnSpc>
              <a:spcBef>
                <a:spcPts val="1200"/>
              </a:spcBef>
              <a:spcAft>
                <a:spcPts val="0"/>
              </a:spcAft>
              <a:buClrTx/>
              <a:buSzTx/>
              <a:buFontTx/>
              <a:buNone/>
              <a:tabLst/>
              <a:defRPr/>
            </a:pPr>
            <a:endParaRPr lang="en-US" dirty="0"/>
          </a:p>
          <a:p>
            <a:pPr marL="0" marR="0" lvl="0" indent="0" algn="r" defTabSz="914400" rtl="0" eaLnBrk="1" fontAlgn="auto" latinLnBrk="0" hangingPunct="1">
              <a:lnSpc>
                <a:spcPct val="115000"/>
              </a:lnSpc>
              <a:spcBef>
                <a:spcPts val="1200"/>
              </a:spcBef>
              <a:spcAft>
                <a:spcPts val="0"/>
              </a:spcAft>
              <a:buClrTx/>
              <a:buSzTx/>
              <a:buFontTx/>
              <a:buNone/>
              <a:tabLst/>
              <a:defRPr/>
            </a:pPr>
            <a:r>
              <a:rPr lang="he-IL" dirty="0"/>
              <a:t>האם אתם מכירים עוד מילים מהמשפחה של יסקל – סקילה, לסקל, </a:t>
            </a: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7</a:t>
            </a:fld>
            <a:endParaRPr lang="en-IL"/>
          </a:p>
        </p:txBody>
      </p:sp>
    </p:spTree>
    <p:extLst>
      <p:ext uri="{BB962C8B-B14F-4D97-AF65-F5344CB8AC3E}">
        <p14:creationId xmlns:p14="http://schemas.microsoft.com/office/powerpoint/2010/main" val="2165131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15000"/>
              </a:lnSpc>
              <a:spcBef>
                <a:spcPts val="120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0" eaLnBrk="1" fontAlgn="auto" latinLnBrk="0" hangingPunct="1">
              <a:lnSpc>
                <a:spcPct val="115000"/>
              </a:lnSpc>
              <a:spcBef>
                <a:spcPts val="120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בלשון העברית קיימם גם הפועל סכל – עם כ' גם פועל זה נשמע בדיוק אותו דבר אך משמעותו שונה.</a:t>
            </a:r>
          </a:p>
          <a:p>
            <a:pPr marL="0" marR="0" lvl="0" indent="0" algn="r" defTabSz="914400" rtl="0" eaLnBrk="1" fontAlgn="auto" latinLnBrk="0" hangingPunct="1">
              <a:lnSpc>
                <a:spcPct val="115000"/>
              </a:lnSpc>
              <a:spcBef>
                <a:spcPts val="120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משמעות המילה לסכל עם כ' היא למנוע.  ראש העיר סיכל את תוכנית העובדים לשבות ביום שני.</a:t>
            </a:r>
            <a:r>
              <a:rPr kumimoji="0" lang="en-US" sz="1200" b="0" i="0" u="none" strike="noStrike" kern="1200" cap="none" spc="0" normalizeH="0" baseline="0" noProof="0" dirty="0">
                <a:ln>
                  <a:noFill/>
                </a:ln>
                <a:solidFill>
                  <a:prstClr val="black"/>
                </a:solidFill>
                <a:effectLst/>
                <a:uLnTx/>
                <a:uFillTx/>
                <a:latin typeface="+mn-lt"/>
                <a:ea typeface="+mn-ea"/>
                <a:cs typeface="+mn-cs"/>
              </a:rPr>
              <a:t> </a:t>
            </a:r>
            <a:endParaRPr kumimoji="0" lang="he-IL" sz="1200" b="0" i="0" u="none" strike="noStrike" kern="1200" cap="none" spc="0" normalizeH="0" baseline="0" noProof="0" dirty="0">
              <a:ln>
                <a:noFill/>
              </a:ln>
              <a:solidFill>
                <a:prstClr val="black"/>
              </a:solidFill>
              <a:effectLst/>
              <a:uLnTx/>
              <a:uFillTx/>
              <a:latin typeface="+mn-lt"/>
              <a:ea typeface="+mn-ea"/>
              <a:cs typeface="+mn-cs"/>
            </a:endParaRPr>
          </a:p>
          <a:p>
            <a:pPr marL="0" lvl="0" indent="0" algn="l" rtl="0">
              <a:lnSpc>
                <a:spcPct val="115000"/>
              </a:lnSpc>
              <a:spcBef>
                <a:spcPts val="1200"/>
              </a:spcBef>
              <a:spcAft>
                <a:spcPts val="0"/>
              </a:spcAft>
              <a:buNone/>
            </a:pP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8</a:t>
            </a:fld>
            <a:endParaRPr lang="en-IL"/>
          </a:p>
        </p:txBody>
      </p:sp>
    </p:spTree>
    <p:extLst>
      <p:ext uri="{BB962C8B-B14F-4D97-AF65-F5344CB8AC3E}">
        <p14:creationId xmlns:p14="http://schemas.microsoft.com/office/powerpoint/2010/main" val="2470123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l" rtl="0">
              <a:lnSpc>
                <a:spcPct val="115000"/>
              </a:lnSpc>
              <a:spcBef>
                <a:spcPts val="1200"/>
              </a:spcBef>
              <a:spcAft>
                <a:spcPts val="0"/>
              </a:spcAft>
              <a:buNone/>
            </a:pP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9</a:t>
            </a:fld>
            <a:endParaRPr lang="en-IL"/>
          </a:p>
        </p:txBody>
      </p:sp>
    </p:spTree>
    <p:extLst>
      <p:ext uri="{BB962C8B-B14F-4D97-AF65-F5344CB8AC3E}">
        <p14:creationId xmlns:p14="http://schemas.microsoft.com/office/powerpoint/2010/main" val="4163334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en-IL"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en-IL"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en-IL"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en-IL"/>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en-IL"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en-IL"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en-IL"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en-IL"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79"/>
        <p:cNvGrpSpPr/>
        <p:nvPr/>
      </p:nvGrpSpPr>
      <p:grpSpPr>
        <a:xfrm>
          <a:off x="0" y="0"/>
          <a:ext cx="0" cy="0"/>
          <a:chOff x="0" y="0"/>
          <a:chExt cx="0" cy="0"/>
        </a:xfrm>
      </p:grpSpPr>
      <p:pic>
        <p:nvPicPr>
          <p:cNvPr id="2" name="Google Shape;80;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4888" y="2027238"/>
            <a:ext cx="50466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81;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7650" y="-3968750"/>
            <a:ext cx="5045075"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82;p3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oogle Shape;83;p32"/>
          <p:cNvCxnSpPr>
            <a:cxnSpLocks noChangeShapeType="1"/>
          </p:cNvCxnSpPr>
          <p:nvPr/>
        </p:nvCxnSpPr>
        <p:spPr bwMode="auto">
          <a:xfrm>
            <a:off x="7156450" y="1639888"/>
            <a:ext cx="4005263"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sp>
        <p:nvSpPr>
          <p:cNvPr id="6" name="Google Shape;84;p32">
            <a:extLst/>
          </p:cNvPr>
          <p:cNvSpPr>
            <a:spLocks noChangeArrowheads="1"/>
          </p:cNvSpPr>
          <p:nvPr/>
        </p:nvSpPr>
        <p:spPr bwMode="auto">
          <a:xfrm rot="16200000">
            <a:off x="7720806" y="1537494"/>
            <a:ext cx="206375" cy="204788"/>
          </a:xfrm>
          <a:prstGeom prst="rect">
            <a:avLst/>
          </a:prstGeom>
          <a:solidFill>
            <a:schemeClr val="accent1"/>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rtl="1" eaLnBrk="1" hangingPunct="1">
              <a:buClr>
                <a:srgbClr val="000000"/>
              </a:buClr>
              <a:buFont typeface="Arial" panose="020B0604020202020204" pitchFamily="34" charset="0"/>
              <a:buNone/>
              <a:defRPr/>
            </a:pPr>
            <a:endParaRPr lang="he-IL" altLang="he-IL" sz="1800" dirty="0" smtClean="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cxnSp>
        <p:nvCxnSpPr>
          <p:cNvPr id="7" name="Google Shape;85;p32"/>
          <p:cNvCxnSpPr>
            <a:cxnSpLocks noChangeShapeType="1"/>
          </p:cNvCxnSpPr>
          <p:nvPr/>
        </p:nvCxnSpPr>
        <p:spPr bwMode="auto">
          <a:xfrm>
            <a:off x="4092575" y="4984750"/>
            <a:ext cx="4006850"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8" name="Google Shape;86;p32"/>
          <p:cNvCxnSpPr>
            <a:cxnSpLocks noChangeShapeType="1"/>
          </p:cNvCxnSpPr>
          <p:nvPr/>
        </p:nvCxnSpPr>
        <p:spPr bwMode="auto">
          <a:xfrm>
            <a:off x="4092575" y="2036763"/>
            <a:ext cx="4006850"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grpSp>
        <p:nvGrpSpPr>
          <p:cNvPr id="9" name="Google Shape;87;p32"/>
          <p:cNvGrpSpPr>
            <a:grpSpLocks/>
          </p:cNvGrpSpPr>
          <p:nvPr/>
        </p:nvGrpSpPr>
        <p:grpSpPr bwMode="auto">
          <a:xfrm>
            <a:off x="-111125" y="111125"/>
            <a:ext cx="1530350" cy="1525588"/>
            <a:chOff x="8374611" y="4283110"/>
            <a:chExt cx="2300578" cy="2294314"/>
          </a:xfrm>
        </p:grpSpPr>
        <p:pic>
          <p:nvPicPr>
            <p:cNvPr id="10" name="Google Shape;88;p3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62938"/>
            <a:stretch>
              <a:fillRect/>
            </a:stretch>
          </p:blipFill>
          <p:spPr bwMode="auto">
            <a:xfrm>
              <a:off x="8873684" y="4283110"/>
              <a:ext cx="1227785" cy="151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89;p32">
              <a:extLst/>
            </p:cNvPr>
            <p:cNvSpPr>
              <a:spLocks noChangeArrowheads="1"/>
            </p:cNvSpPr>
            <p:nvPr/>
          </p:nvSpPr>
          <p:spPr bwMode="auto">
            <a:xfrm>
              <a:off x="8374611" y="5882683"/>
              <a:ext cx="2300578" cy="694741"/>
            </a:xfrm>
            <a:prstGeom prst="rect">
              <a:avLst/>
            </a:prstGeom>
            <a:noFill/>
            <a:ln>
              <a:noFill/>
            </a:ln>
          </p:spPr>
          <p:txBody>
            <a:bodyPr lIns="91425" tIns="45700" rIns="91425" bIns="45700">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defRPr/>
              </a:pPr>
              <a:r>
                <a:rPr lang="he-IL" altLang="he-IL" sz="1200" dirty="0">
                  <a:solidFill>
                    <a:srgbClr val="FFFFFF"/>
                  </a:solidFill>
                  <a:latin typeface="Calibri" panose="020F0502020204030204" pitchFamily="34" charset="0"/>
                  <a:cs typeface="Calibri" panose="020F0502020204030204" pitchFamily="34" charset="0"/>
                </a:rPr>
                <a:t>מדינת ישראל</a:t>
              </a:r>
              <a:endParaRPr lang="he-IL" altLang="he-IL" dirty="0">
                <a:latin typeface="Calibri" panose="020F0502020204030204" pitchFamily="34" charset="0"/>
                <a:cs typeface="Calibri" panose="020F0502020204030204" pitchFamily="34" charset="0"/>
              </a:endParaRPr>
            </a:p>
            <a:p>
              <a:pPr algn="ctr" eaLnBrk="1" hangingPunct="1">
                <a:buClr>
                  <a:srgbClr val="000000"/>
                </a:buClr>
                <a:buFont typeface="Arial" panose="020B0604020202020204" pitchFamily="34" charset="0"/>
                <a:buNone/>
                <a:defRPr/>
              </a:pPr>
              <a:r>
                <a:rPr lang="he-IL" altLang="he-IL" sz="1200" dirty="0">
                  <a:solidFill>
                    <a:srgbClr val="FFFFFF"/>
                  </a:solidFill>
                  <a:latin typeface="Calibri" panose="020F0502020204030204" pitchFamily="34" charset="0"/>
                  <a:cs typeface="Calibri" panose="020F0502020204030204" pitchFamily="34" charset="0"/>
                </a:rPr>
                <a:t>משרד החינוך</a:t>
              </a:r>
              <a:endParaRPr lang="he-IL" altLang="he-IL" dirty="0">
                <a:latin typeface="Calibri" panose="020F0502020204030204" pitchFamily="34" charset="0"/>
                <a:cs typeface="Calibri" panose="020F0502020204030204" pitchFamily="34" charset="0"/>
              </a:endParaRPr>
            </a:p>
          </p:txBody>
        </p:sp>
      </p:grpSp>
      <p:sp>
        <p:nvSpPr>
          <p:cNvPr id="12" name="Google Shape;90;p32">
            <a:extLst/>
          </p:cNvPr>
          <p:cNvSpPr txBox="1">
            <a:spLocks noChangeArrowheads="1"/>
          </p:cNvSpPr>
          <p:nvPr/>
        </p:nvSpPr>
        <p:spPr bwMode="auto">
          <a:xfrm>
            <a:off x="2211388" y="2318561"/>
            <a:ext cx="7769225" cy="2220879"/>
          </a:xfrm>
          <a:prstGeom prst="rect">
            <a:avLst/>
          </a:prstGeom>
          <a:solidFill>
            <a:schemeClr val="accent1"/>
          </a:solidFill>
          <a:ln>
            <a:noFill/>
          </a:ln>
        </p:spPr>
        <p:txBody>
          <a:bodyPr lIns="251975" tIns="251975" rIns="251975" bIns="251975"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rtl="1" eaLnBrk="1" hangingPunct="1">
              <a:lnSpc>
                <a:spcPct val="91000"/>
              </a:lnSpc>
              <a:buClr>
                <a:srgbClr val="000000"/>
              </a:buClr>
              <a:buFont typeface="Arial" panose="020B0604020202020204" pitchFamily="34" charset="0"/>
              <a:buNone/>
              <a:defRPr/>
            </a:pPr>
            <a:r>
              <a:rPr lang="he-IL" sz="6600" dirty="0" smtClean="0">
                <a:solidFill>
                  <a:srgbClr val="FFFFFF"/>
                </a:solidFill>
                <a:latin typeface="Calibri" panose="020F0502020204030204" pitchFamily="34" charset="0"/>
                <a:cs typeface="Calibri" panose="020F0502020204030204" pitchFamily="34" charset="0"/>
                <a:sym typeface="Calibri" panose="020F0502020204030204" pitchFamily="34" charset="0"/>
              </a:rPr>
              <a:t>תודה שצפיתם בשידור</a:t>
            </a:r>
            <a:endParaRPr lang="he-IL" dirty="0" smtClean="0">
              <a:latin typeface="Calibri" panose="020F0502020204030204" pitchFamily="34" charset="0"/>
              <a:cs typeface="Calibri" panose="020F0502020204030204" pitchFamily="34" charset="0"/>
            </a:endParaRPr>
          </a:p>
          <a:p>
            <a:pPr algn="ctr" rtl="1" eaLnBrk="1" hangingPunct="1">
              <a:lnSpc>
                <a:spcPct val="188000"/>
              </a:lnSpc>
              <a:buClr>
                <a:srgbClr val="000000"/>
              </a:buClr>
              <a:buFont typeface="Arial" panose="020B0604020202020204" pitchFamily="34" charset="0"/>
              <a:buNone/>
              <a:defRPr/>
            </a:pPr>
            <a:r>
              <a:rPr lang="he-IL" sz="3200" dirty="0" smtClean="0">
                <a:solidFill>
                  <a:srgbClr val="FFFFFF"/>
                </a:solidFill>
                <a:latin typeface="Calibri" panose="020F0502020204030204" pitchFamily="34" charset="0"/>
                <a:cs typeface="Calibri" panose="020F0502020204030204" pitchFamily="34" charset="0"/>
                <a:sym typeface="Calibri" panose="020F0502020204030204" pitchFamily="34" charset="0"/>
              </a:rPr>
              <a:t>הופק עבור משרד החינוך ע״י מטח</a:t>
            </a:r>
          </a:p>
        </p:txBody>
      </p:sp>
      <p:sp>
        <p:nvSpPr>
          <p:cNvPr id="13" name="Google Shape;91;p32">
            <a:extLst/>
          </p:cNvPr>
          <p:cNvSpPr>
            <a:spLocks noChangeArrowheads="1"/>
          </p:cNvSpPr>
          <p:nvPr/>
        </p:nvSpPr>
        <p:spPr bwMode="auto">
          <a:xfrm>
            <a:off x="6692900" y="4829175"/>
            <a:ext cx="342900" cy="342900"/>
          </a:xfrm>
          <a:prstGeom prst="rect">
            <a:avLst/>
          </a:prstGeom>
          <a:solidFill>
            <a:schemeClr val="accent2"/>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defRPr/>
            </a:pPr>
            <a:endParaRPr lang="he-IL" altLang="he-IL" sz="1800" dirty="0" smtClean="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4" name="Google Shape;92;p32">
            <a:extLst/>
          </p:cNvPr>
          <p:cNvSpPr>
            <a:spLocks noChangeArrowheads="1"/>
          </p:cNvSpPr>
          <p:nvPr/>
        </p:nvSpPr>
        <p:spPr bwMode="auto">
          <a:xfrm>
            <a:off x="2432050" y="2371725"/>
            <a:ext cx="152400" cy="152400"/>
          </a:xfrm>
          <a:prstGeom prst="rect">
            <a:avLst/>
          </a:prstGeom>
          <a:solidFill>
            <a:schemeClr val="accent2"/>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rtl="1" eaLnBrk="1" hangingPunct="1">
              <a:buClr>
                <a:srgbClr val="000000"/>
              </a:buClr>
              <a:buFont typeface="Arial" panose="020B0604020202020204" pitchFamily="34" charset="0"/>
              <a:buNone/>
              <a:defRPr/>
            </a:pPr>
            <a:endParaRPr lang="he-IL" altLang="he-IL" sz="1800" dirty="0" smtClean="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5" name="Google Shape;93;p32">
            <a:extLst/>
          </p:cNvPr>
          <p:cNvSpPr/>
          <p:nvPr/>
        </p:nvSpPr>
        <p:spPr>
          <a:xfrm>
            <a:off x="9904413" y="4005263"/>
            <a:ext cx="152400" cy="152400"/>
          </a:xfrm>
          <a:prstGeom prst="rect">
            <a:avLst/>
          </a:prstGeom>
          <a:solidFill>
            <a:schemeClr val="accent3"/>
          </a:solidFill>
          <a:ln>
            <a:noFill/>
          </a:ln>
        </p:spPr>
        <p:txBody>
          <a:bodyPr spcFirstLastPara="1" lIns="91425" tIns="45700" rIns="91425" bIns="45700" anchor="ctr"/>
          <a:lstStyle/>
          <a:p>
            <a:pPr algn="ctr" rtl="1" eaLnBrk="1" fontAlgn="auto" hangingPunct="1">
              <a:spcBef>
                <a:spcPts val="0"/>
              </a:spcBef>
              <a:spcAft>
                <a:spcPts val="0"/>
              </a:spcAft>
              <a:buClr>
                <a:srgbClr val="000000"/>
              </a:buClr>
              <a:buFont typeface="Arial"/>
              <a:buNone/>
              <a:defRPr/>
            </a:pPr>
            <a:endParaRPr sz="1800" kern="0">
              <a:solidFill>
                <a:schemeClr val="lt1"/>
              </a:solidFill>
              <a:latin typeface="Calibri"/>
              <a:ea typeface="Calibri"/>
              <a:cs typeface="Calibri"/>
              <a:sym typeface="Calibri"/>
            </a:endParaRPr>
          </a:p>
        </p:txBody>
      </p:sp>
      <p:sp>
        <p:nvSpPr>
          <p:cNvPr id="16" name="Google Shape;94;p32">
            <a:extLst/>
          </p:cNvPr>
          <p:cNvSpPr txBox="1">
            <a:spLocks noChangeArrowheads="1"/>
          </p:cNvSpPr>
          <p:nvPr/>
        </p:nvSpPr>
        <p:spPr bwMode="auto">
          <a:xfrm>
            <a:off x="3870325" y="6424613"/>
            <a:ext cx="4451350" cy="323850"/>
          </a:xfrm>
          <a:prstGeom prst="rect">
            <a:avLst/>
          </a:prstGeom>
          <a:noFill/>
          <a:ln>
            <a:noFill/>
          </a:ln>
        </p:spPr>
        <p:txBody>
          <a:bodyPr lIns="91425" tIns="45700" rIns="91425" bIns="45700">
            <a:spAutoFit/>
          </a:bodyPr>
          <a:lstStyle>
            <a:lvl1pPr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algn="ctr" eaLnBrk="1" hangingPunct="1">
              <a:defRPr/>
            </a:pPr>
            <a:r>
              <a:rPr lang="he-IL" sz="1500" dirty="0" err="1">
                <a:solidFill>
                  <a:srgbClr val="FFFFFF"/>
                </a:solidFill>
                <a:latin typeface="Calibri" panose="020F0502020204030204" pitchFamily="34" charset="0"/>
                <a:cs typeface="Calibri" panose="020F0502020204030204" pitchFamily="34" charset="0"/>
              </a:rPr>
              <a:t>shutterstock</a:t>
            </a:r>
            <a:r>
              <a:rPr lang="he-IL" sz="1500" dirty="0">
                <a:solidFill>
                  <a:srgbClr val="FFFFFF"/>
                </a:solidFill>
                <a:latin typeface="Calibri" panose="020F0502020204030204" pitchFamily="34" charset="0"/>
                <a:cs typeface="Calibri" panose="020F0502020204030204" pitchFamily="34" charset="0"/>
              </a:rPr>
              <a:t>/</a:t>
            </a:r>
            <a:r>
              <a:rPr lang="he-IL" sz="1500" dirty="0" err="1">
                <a:solidFill>
                  <a:srgbClr val="FFFFFF"/>
                </a:solidFill>
                <a:latin typeface="Calibri" panose="020F0502020204030204" pitchFamily="34" charset="0"/>
                <a:cs typeface="Calibri" panose="020F0502020204030204" pitchFamily="34" charset="0"/>
              </a:rPr>
              <a:t>com</a:t>
            </a:r>
            <a:r>
              <a:rPr lang="he-IL" sz="1500" dirty="0">
                <a:solidFill>
                  <a:srgbClr val="FFFFFF"/>
                </a:solidFill>
                <a:latin typeface="Calibri" panose="020F0502020204030204" pitchFamily="34" charset="0"/>
                <a:cs typeface="Calibri" panose="020F0502020204030204" pitchFamily="34" charset="0"/>
              </a:rPr>
              <a:t> איורים: </a:t>
            </a:r>
          </a:p>
        </p:txBody>
      </p:sp>
    </p:spTree>
    <p:extLst>
      <p:ext uri="{BB962C8B-B14F-4D97-AF65-F5344CB8AC3E}">
        <p14:creationId xmlns:p14="http://schemas.microsoft.com/office/powerpoint/2010/main" val="2584399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מדינת ישראל</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3139183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en-IL"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6122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en-IL"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en-IL"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en-IL"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9" r:id="rId17"/>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fld id="{4ACF36E0-02F0-C24F-AEDD-AC692C7CD92B}" type="slidenum">
              <a:rPr kumimoji="0" lang="en-US" sz="1800" b="0" i="0" u="none" strike="noStrike" kern="1200" cap="none" spc="0" normalizeH="0" baseline="0" noProof="0" smtClean="0">
                <a:ln>
                  <a:noFill/>
                </a:ln>
                <a:solidFill>
                  <a:srgbClr val="4285E3"/>
                </a:solidFill>
                <a:effectLst/>
                <a:uLnTx/>
                <a:uFillTx/>
                <a:latin typeface="Arial" panose="020B0604020202020204" pitchFamily="34" charset="0"/>
                <a:ea typeface="+mn-ea"/>
                <a:cs typeface="+mn-cs"/>
              </a:rPr>
              <a:pPr marL="0" marR="0" lvl="0" indent="0" algn="ctr" defTabSz="914400" rtl="1"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4285E3"/>
              </a:solidFill>
              <a:effectLst/>
              <a:uLnTx/>
              <a:uFillTx/>
              <a:latin typeface="Arial" panose="020B0604020202020204" pitchFamily="34" charset="0"/>
              <a:ea typeface="+mn-ea"/>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fld id="{4ACF36E0-02F0-C24F-AEDD-AC692C7CD92B}" type="slidenum">
              <a:rPr kumimoji="0" lang="en-US" sz="1800" b="0" i="0" u="none" strike="noStrike" kern="1200" cap="none" spc="0" normalizeH="0" baseline="0" noProof="0" smtClean="0">
                <a:ln>
                  <a:noFill/>
                </a:ln>
                <a:solidFill>
                  <a:srgbClr val="4285E3"/>
                </a:solidFill>
                <a:effectLst/>
                <a:uLnTx/>
                <a:uFillTx/>
                <a:latin typeface="Arial" panose="020B0604020202020204" pitchFamily="34" charset="0"/>
                <a:ea typeface="+mn-ea"/>
                <a:cs typeface="+mn-cs"/>
              </a:rPr>
              <a:pPr marL="0" marR="0" lvl="0" indent="0" algn="ctr" defTabSz="914400" rtl="1"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4285E3"/>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0330252"/>
      </p:ext>
    </p:extLst>
  </p:cSld>
  <p:clrMap bg1="lt1" tx1="dk1" bg2="lt2" tx2="dk2" accent1="accent1" accent2="accent2" accent3="accent3" accent4="accent4" accent5="accent5" accent6="accent6" hlink="hlink" folHlink="folHlink"/>
  <p:sldLayoutIdLst>
    <p:sldLayoutId id="2147483678" r:id="rId1"/>
  </p:sldLayoutIdLst>
  <p:txStyles>
    <p:title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1349829" y="4068444"/>
            <a:ext cx="7577355" cy="411774"/>
          </a:xfrm>
        </p:spPr>
        <p:txBody>
          <a:bodyPr/>
          <a:lstStyle/>
          <a:p>
            <a:pPr lvl="0"/>
            <a:r>
              <a:rPr lang="he-IL" dirty="0"/>
              <a:t>נושא השיעור: "מרשות היחיד לרשות הרבים" </a:t>
            </a:r>
          </a:p>
          <a:p>
            <a:pPr lvl="0"/>
            <a:r>
              <a:rPr lang="he-IL" dirty="0"/>
              <a:t>                    הלשון הייחודית של המדרש</a:t>
            </a:r>
          </a:p>
          <a:p>
            <a:pPr lvl="0"/>
            <a:endParaRPr lang="he-IL" dirty="0" smtClean="0"/>
          </a:p>
          <a:p>
            <a:pPr lvl="0"/>
            <a:r>
              <a:rPr lang="he-IL" sz="2400" dirty="0" smtClean="0"/>
              <a:t>כתיבה: כוכבה גרסון, ישראל </a:t>
            </a:r>
            <a:r>
              <a:rPr lang="he-IL" sz="2400" dirty="0" err="1" smtClean="0"/>
              <a:t>ועקנין</a:t>
            </a:r>
            <a:endParaRPr lang="he-IL" sz="2400" dirty="0"/>
          </a:p>
          <a:p>
            <a:pPr lvl="0"/>
            <a:endParaRPr lang="he-IL" dirty="0"/>
          </a:p>
          <a:p>
            <a:pPr lvl="0"/>
            <a:endParaRPr lang="he-IL"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59962" y="5126802"/>
            <a:ext cx="6572040" cy="493161"/>
          </a:xfrm>
        </p:spPr>
        <p:txBody>
          <a:bodyPr>
            <a:normAutofit/>
          </a:bodyPr>
          <a:lstStyle/>
          <a:p>
            <a:r>
              <a:rPr lang="he-IL" dirty="0">
                <a:sym typeface="Calibri"/>
              </a:rPr>
              <a:t>עם המורה: שני טויטו</a:t>
            </a: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
                <a:srgbClr val="FB2265"/>
              </a:buClr>
              <a:buSzTx/>
              <a:buFontTx/>
              <a:buNone/>
              <a:tabLst/>
              <a:defRPr/>
            </a:pPr>
            <a:r>
              <a:rPr kumimoji="0" lang="he-IL"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שיעור עברית לכיתה ה</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5261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עכשיו לומדים</a:t>
            </a: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2" name="תמונה 1">
            <a:extLst>
              <a:ext uri="{FF2B5EF4-FFF2-40B4-BE49-F238E27FC236}">
                <a16:creationId xmlns:a16="http://schemas.microsoft.com/office/drawing/2014/main" id="{F4831A84-3803-40E2-9AF5-74552E09C6A7}"/>
              </a:ext>
            </a:extLst>
          </p:cNvPr>
          <p:cNvPicPr>
            <a:picLocks noChangeAspect="1"/>
          </p:cNvPicPr>
          <p:nvPr/>
        </p:nvPicPr>
        <p:blipFill>
          <a:blip r:embed="rId4"/>
          <a:stretch>
            <a:fillRect/>
          </a:stretch>
        </p:blipFill>
        <p:spPr>
          <a:xfrm>
            <a:off x="2304711" y="2060505"/>
            <a:ext cx="7964989" cy="720000"/>
          </a:xfrm>
          <a:prstGeom prst="rect">
            <a:avLst/>
          </a:prstGeom>
        </p:spPr>
      </p:pic>
      <p:sp>
        <p:nvSpPr>
          <p:cNvPr id="6" name="תיבת טקסט 5">
            <a:extLst>
              <a:ext uri="{FF2B5EF4-FFF2-40B4-BE49-F238E27FC236}">
                <a16:creationId xmlns:a16="http://schemas.microsoft.com/office/drawing/2014/main" id="{27BD14F4-FFD3-46B9-842F-C405E8E3818E}"/>
              </a:ext>
            </a:extLst>
          </p:cNvPr>
          <p:cNvSpPr txBox="1"/>
          <p:nvPr/>
        </p:nvSpPr>
        <p:spPr>
          <a:xfrm>
            <a:off x="1428108" y="3215811"/>
            <a:ext cx="9565240" cy="1569660"/>
          </a:xfrm>
          <a:prstGeom prst="rect">
            <a:avLst/>
          </a:prstGeom>
          <a:noFill/>
        </p:spPr>
        <p:txBody>
          <a:bodyPr wrap="square" rtlCol="1">
            <a:spAutoFit/>
          </a:bodyPr>
          <a:lstStyle/>
          <a:p>
            <a:pPr algn="r"/>
            <a:r>
              <a:rPr lang="he-IL" sz="3200" b="1" dirty="0">
                <a:latin typeface="Calibri" panose="020F0502020204030204" pitchFamily="34" charset="0"/>
                <a:cs typeface="Calibri" panose="020F0502020204030204" pitchFamily="34" charset="0"/>
              </a:rPr>
              <a:t>לרשות הרבים - </a:t>
            </a:r>
            <a:r>
              <a:rPr lang="he-IL" sz="3200" dirty="0">
                <a:solidFill>
                  <a:srgbClr val="000000"/>
                </a:solidFill>
                <a:latin typeface="Calibri" panose="020F0502020204030204" pitchFamily="34" charset="0"/>
                <a:ea typeface="Calibri" panose="020F0502020204030204" pitchFamily="34" charset="0"/>
                <a:cs typeface="Calibri" panose="020F0502020204030204" pitchFamily="34" charset="0"/>
              </a:rPr>
              <a:t>שטח ציבורי שאין עליו בעלות של יחיד והוא עומד לרשותו של כלל הציבור.</a:t>
            </a:r>
            <a:endPar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r"/>
            <a:r>
              <a:rPr lang="he-IL" sz="3200" dirty="0">
                <a:solidFill>
                  <a:srgbClr val="000000"/>
                </a:solidFill>
                <a:latin typeface="Calibri" panose="020F0502020204030204" pitchFamily="34" charset="0"/>
                <a:ea typeface="Calibri" panose="020F0502020204030204" pitchFamily="34" charset="0"/>
                <a:cs typeface="Calibri" panose="020F0502020204030204" pitchFamily="34" charset="0"/>
              </a:rPr>
              <a:t>רחוב, ים, כביש, הר</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794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he-IL" dirty="0"/>
              <a:t>הקניית ידע: מי הדמויות במדרש?</a:t>
            </a:r>
            <a:endParaRPr lang="en-IL" b="1" dirty="0"/>
          </a:p>
        </p:txBody>
      </p:sp>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838200" y="1825625"/>
            <a:ext cx="10515600" cy="4351338"/>
          </a:xfrm>
        </p:spPr>
        <p:txBody>
          <a:bodyPr>
            <a:normAutofit fontScale="92500" lnSpcReduction="20000"/>
          </a:bodyPr>
          <a:lstStyle/>
          <a:p>
            <a:pPr algn="just">
              <a:lnSpc>
                <a:spcPct val="150000"/>
              </a:lnSpc>
            </a:pPr>
            <a:r>
              <a:rPr lang="he-IL" dirty="0">
                <a:solidFill>
                  <a:srgbClr val="000000"/>
                </a:solidFill>
                <a:ea typeface="Calibri" panose="020F0502020204030204" pitchFamily="34" charset="0"/>
                <a:cs typeface="Arial" panose="020B0604020202020204" pitchFamily="34" charset="0"/>
              </a:rPr>
              <a:t>מַעֲשֶׂה </a:t>
            </a:r>
            <a:r>
              <a:rPr lang="he-IL" dirty="0">
                <a:solidFill>
                  <a:srgbClr val="000000"/>
                </a:solidFill>
                <a:highlight>
                  <a:srgbClr val="FFFF00"/>
                </a:highlight>
                <a:ea typeface="Calibri" panose="020F0502020204030204" pitchFamily="34" charset="0"/>
                <a:cs typeface="Arial" panose="020B0604020202020204" pitchFamily="34" charset="0"/>
              </a:rPr>
              <a:t>בְּאָדָם אֶחָד</a:t>
            </a:r>
            <a:r>
              <a:rPr lang="he-IL" dirty="0">
                <a:solidFill>
                  <a:srgbClr val="000000"/>
                </a:solidFill>
                <a:ea typeface="Calibri" panose="020F0502020204030204" pitchFamily="34" charset="0"/>
                <a:cs typeface="Arial" panose="020B0604020202020204" pitchFamily="34" charset="0"/>
              </a:rPr>
              <a:t> שֶׁהָיָה מְסַקֵּל מֵרְשׁוּתוֹ לִרְשׁוּת הָרַבִּים, </a:t>
            </a:r>
            <a:endParaRPr lang="en-US" sz="1400" dirty="0">
              <a:ea typeface="Calibri" panose="020F0502020204030204" pitchFamily="34" charset="0"/>
              <a:cs typeface="Arial" panose="020B0604020202020204" pitchFamily="34" charset="0"/>
            </a:endParaRPr>
          </a:p>
          <a:p>
            <a:pPr algn="just">
              <a:lnSpc>
                <a:spcPct val="150000"/>
              </a:lnSpc>
            </a:pPr>
            <a:r>
              <a:rPr lang="he-IL" dirty="0">
                <a:solidFill>
                  <a:srgbClr val="000000"/>
                </a:solidFill>
                <a:ea typeface="Calibri" panose="020F0502020204030204" pitchFamily="34" charset="0"/>
                <a:cs typeface="Arial" panose="020B0604020202020204" pitchFamily="34" charset="0"/>
              </a:rPr>
              <a:t>וּמְצָאוֹ </a:t>
            </a:r>
            <a:r>
              <a:rPr lang="he-IL" dirty="0">
                <a:solidFill>
                  <a:srgbClr val="000000"/>
                </a:solidFill>
                <a:highlight>
                  <a:srgbClr val="FFFF00"/>
                </a:highlight>
                <a:ea typeface="Calibri" panose="020F0502020204030204" pitchFamily="34" charset="0"/>
                <a:cs typeface="Arial" panose="020B0604020202020204" pitchFamily="34" charset="0"/>
              </a:rPr>
              <a:t>חָסִיד</a:t>
            </a:r>
            <a:r>
              <a:rPr lang="he-IL" dirty="0">
                <a:solidFill>
                  <a:srgbClr val="000000"/>
                </a:solidFill>
                <a:ea typeface="Calibri" panose="020F0502020204030204" pitchFamily="34" charset="0"/>
                <a:cs typeface="Arial" panose="020B0604020202020204" pitchFamily="34" charset="0"/>
              </a:rPr>
              <a:t> אֶחָד, אָמַר לוֹ:  "רֵיקָה! מִפְּנֵי מָה אַתָּה מְסַקֵּל מֵרְשׁוּת שֶׁאֵינָהּ שֶׁלְּךָ לִרְשׁוּת שֶׁלְּךָ?" </a:t>
            </a:r>
            <a:endParaRPr lang="en-US" sz="1400" dirty="0">
              <a:ea typeface="Calibri" panose="020F0502020204030204" pitchFamily="34" charset="0"/>
              <a:cs typeface="Arial" panose="020B0604020202020204" pitchFamily="34" charset="0"/>
            </a:endParaRPr>
          </a:p>
          <a:p>
            <a:pPr algn="just">
              <a:lnSpc>
                <a:spcPct val="150000"/>
              </a:lnSpc>
            </a:pPr>
            <a:r>
              <a:rPr lang="he-IL" dirty="0">
                <a:solidFill>
                  <a:srgbClr val="000000"/>
                </a:solidFill>
                <a:ea typeface="Calibri" panose="020F0502020204030204" pitchFamily="34" charset="0"/>
                <a:cs typeface="Arial" panose="020B0604020202020204" pitchFamily="34" charset="0"/>
              </a:rPr>
              <a:t>לִגְלֵג עָלָיו. </a:t>
            </a:r>
            <a:endParaRPr lang="en-US" sz="1400" dirty="0">
              <a:ea typeface="Calibri" panose="020F0502020204030204" pitchFamily="34" charset="0"/>
              <a:cs typeface="Arial" panose="020B0604020202020204" pitchFamily="34" charset="0"/>
            </a:endParaRPr>
          </a:p>
          <a:p>
            <a:pPr algn="just">
              <a:lnSpc>
                <a:spcPct val="150000"/>
              </a:lnSpc>
            </a:pPr>
            <a:r>
              <a:rPr lang="he-IL" dirty="0">
                <a:ea typeface="Calibri" panose="020F0502020204030204" pitchFamily="34" charset="0"/>
                <a:cs typeface="Arial" panose="020B0604020202020204" pitchFamily="34" charset="0"/>
              </a:rPr>
              <a:t>לְיָמִים נִצְרָךְ לִמְכֹּר שָׂדֵהוּ </a:t>
            </a:r>
            <a:r>
              <a:rPr lang="he-IL" dirty="0">
                <a:solidFill>
                  <a:srgbClr val="000000"/>
                </a:solidFill>
                <a:ea typeface="Calibri" panose="020F0502020204030204" pitchFamily="34" charset="0"/>
                <a:cs typeface="Arial" panose="020B0604020202020204" pitchFamily="34" charset="0"/>
              </a:rPr>
              <a:t>וְהָיָה מְהַלֵּךְ בְּאוֹתוֹ רְשׁוּת הָרַבִּים וְנִכְשַׁל בְּאוֹתָן אֲבָנִים </a:t>
            </a:r>
            <a:endParaRPr lang="en-US" sz="1400" dirty="0">
              <a:ea typeface="Calibri" panose="020F0502020204030204" pitchFamily="34" charset="0"/>
              <a:cs typeface="Arial" panose="020B0604020202020204" pitchFamily="34" charset="0"/>
            </a:endParaRPr>
          </a:p>
          <a:p>
            <a:pPr algn="just">
              <a:lnSpc>
                <a:spcPct val="150000"/>
              </a:lnSpc>
            </a:pPr>
            <a:r>
              <a:rPr lang="he-IL" dirty="0">
                <a:solidFill>
                  <a:srgbClr val="000000"/>
                </a:solidFill>
                <a:ea typeface="Calibri" panose="020F0502020204030204" pitchFamily="34" charset="0"/>
                <a:cs typeface="Arial" panose="020B0604020202020204" pitchFamily="34" charset="0"/>
              </a:rPr>
              <a:t>אָמַר: יָפֶה אָמַר לִי אוֹתוֹ חָסִיד "מִפְּנֵי מָה אַתָּה מְסַקֵּל מֵרְשׁוּת שֶׁאֵינָהּ שֶׁלְּךָ לִרְשׁוּת שֶׁלְּךָ?"</a:t>
            </a:r>
            <a:endParaRPr lang="en-US" sz="1400" dirty="0">
              <a:ea typeface="Calibri" panose="020F0502020204030204" pitchFamily="34" charset="0"/>
              <a:cs typeface="Arial" panose="020B0604020202020204" pitchFamily="34" charset="0"/>
            </a:endParaRPr>
          </a:p>
          <a:p>
            <a:endParaRPr lang="en-IL" dirty="0"/>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3"/>
          <a:stretch>
            <a:fillRect/>
          </a:stretch>
        </p:blipFill>
        <p:spPr>
          <a:xfrm>
            <a:off x="347084" y="262845"/>
            <a:ext cx="1047545" cy="550181"/>
          </a:xfrm>
          <a:prstGeom prst="rect">
            <a:avLst/>
          </a:prstGeom>
        </p:spPr>
      </p:pic>
    </p:spTree>
    <p:extLst>
      <p:ext uri="{BB962C8B-B14F-4D97-AF65-F5344CB8AC3E}">
        <p14:creationId xmlns:p14="http://schemas.microsoft.com/office/powerpoint/2010/main" val="412329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he-IL" dirty="0"/>
              <a:t>הקניית ידע – השיחה בין הדמויות</a:t>
            </a:r>
            <a:endParaRPr lang="en-IL" b="1" dirty="0"/>
          </a:p>
        </p:txBody>
      </p:sp>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5024062" y="1825625"/>
            <a:ext cx="6329737" cy="4351338"/>
          </a:xfrm>
        </p:spPr>
        <p:txBody>
          <a:bodyPr>
            <a:normAutofit fontScale="77500" lnSpcReduction="20000"/>
          </a:bodyPr>
          <a:lstStyle/>
          <a:p>
            <a:pPr marL="0" indent="0" algn="just">
              <a:lnSpc>
                <a:spcPct val="150000"/>
              </a:lnSpc>
              <a:buNone/>
            </a:pPr>
            <a:r>
              <a:rPr lang="he-IL" dirty="0">
                <a:solidFill>
                  <a:srgbClr val="000000"/>
                </a:solidFill>
                <a:ea typeface="Calibri" panose="020F0502020204030204" pitchFamily="34" charset="0"/>
                <a:cs typeface="Arial" panose="020B0604020202020204" pitchFamily="34" charset="0"/>
              </a:rPr>
              <a:t>מַעֲשֶׂה בְּאָדָם אֶחָד שֶׁהָיָה מְסַקֵּל מֵרְשׁוּתוֹ לִרְשׁוּת הָרַבִּים, </a:t>
            </a:r>
            <a:endParaRPr lang="en-US" sz="1400" dirty="0">
              <a:ea typeface="Calibri" panose="020F0502020204030204" pitchFamily="34" charset="0"/>
              <a:cs typeface="Arial" panose="020B0604020202020204" pitchFamily="34" charset="0"/>
            </a:endParaRPr>
          </a:p>
          <a:p>
            <a:pPr marL="0" indent="0" algn="just">
              <a:lnSpc>
                <a:spcPct val="150000"/>
              </a:lnSpc>
              <a:buNone/>
            </a:pPr>
            <a:r>
              <a:rPr lang="he-IL" dirty="0">
                <a:solidFill>
                  <a:srgbClr val="000000"/>
                </a:solidFill>
                <a:ea typeface="Calibri" panose="020F0502020204030204" pitchFamily="34" charset="0"/>
                <a:cs typeface="Arial" panose="020B0604020202020204" pitchFamily="34" charset="0"/>
              </a:rPr>
              <a:t>וּמְצָאוֹ חָסִיד אֶחָד, </a:t>
            </a:r>
            <a:r>
              <a:rPr lang="he-IL" dirty="0">
                <a:solidFill>
                  <a:srgbClr val="000000"/>
                </a:solidFill>
                <a:highlight>
                  <a:srgbClr val="FFFF00"/>
                </a:highlight>
                <a:ea typeface="Calibri" panose="020F0502020204030204" pitchFamily="34" charset="0"/>
                <a:cs typeface="Arial" panose="020B0604020202020204" pitchFamily="34" charset="0"/>
              </a:rPr>
              <a:t>אָמַר לוֹ:</a:t>
            </a:r>
            <a:r>
              <a:rPr lang="he-IL" dirty="0">
                <a:solidFill>
                  <a:srgbClr val="000000"/>
                </a:solidFill>
                <a:ea typeface="Calibri" panose="020F0502020204030204" pitchFamily="34" charset="0"/>
                <a:cs typeface="Arial" panose="020B0604020202020204" pitchFamily="34" charset="0"/>
              </a:rPr>
              <a:t>  "רֵיקָה! מִפְּנֵי מָה אַתָּה מְסַקֵּל מֵרְשׁוּת שֶׁאֵינָהּ שֶׁלְּךָ לִרְשׁוּת שֶׁלְּךָ?" </a:t>
            </a:r>
            <a:endParaRPr lang="en-US" sz="1400" dirty="0">
              <a:ea typeface="Calibri" panose="020F0502020204030204" pitchFamily="34" charset="0"/>
              <a:cs typeface="Arial" panose="020B0604020202020204" pitchFamily="34" charset="0"/>
            </a:endParaRPr>
          </a:p>
          <a:p>
            <a:pPr marL="0" indent="0">
              <a:lnSpc>
                <a:spcPct val="107000"/>
              </a:lnSpc>
              <a:spcAft>
                <a:spcPts val="800"/>
              </a:spcAft>
              <a:buNone/>
            </a:pPr>
            <a:r>
              <a:rPr lang="he-IL" dirty="0">
                <a:solidFill>
                  <a:srgbClr val="000000"/>
                </a:solidFill>
                <a:highlight>
                  <a:srgbClr val="FFFF00"/>
                </a:highlight>
                <a:ea typeface="Calibri" panose="020F0502020204030204" pitchFamily="34" charset="0"/>
                <a:cs typeface="Arial" panose="020B0604020202020204" pitchFamily="34" charset="0"/>
              </a:rPr>
              <a:t>לִגְלֵג עָלָיו</a:t>
            </a:r>
            <a:r>
              <a:rPr lang="he-IL" dirty="0">
                <a:solidFill>
                  <a:srgbClr val="000000"/>
                </a:solidFill>
                <a:ea typeface="Calibri" panose="020F0502020204030204" pitchFamily="34" charset="0"/>
                <a:cs typeface="Arial" panose="020B0604020202020204" pitchFamily="34" charset="0"/>
              </a:rPr>
              <a:t>. </a:t>
            </a:r>
          </a:p>
          <a:p>
            <a:pPr marL="0" indent="0">
              <a:lnSpc>
                <a:spcPct val="107000"/>
              </a:lnSpc>
              <a:spcAft>
                <a:spcPts val="800"/>
              </a:spcAft>
              <a:buNone/>
            </a:pPr>
            <a:r>
              <a:rPr lang="he-IL" dirty="0">
                <a:ea typeface="Calibri" panose="020F0502020204030204" pitchFamily="34" charset="0"/>
                <a:cs typeface="Arial" panose="020B0604020202020204" pitchFamily="34" charset="0"/>
              </a:rPr>
              <a:t>לְיָמִים </a:t>
            </a:r>
            <a:r>
              <a:rPr lang="he-IL" dirty="0">
                <a:solidFill>
                  <a:srgbClr val="424242"/>
                </a:solidFill>
                <a:ea typeface="Calibri" panose="020F0502020204030204" pitchFamily="34" charset="0"/>
                <a:cs typeface="Arial" panose="020B0604020202020204" pitchFamily="34" charset="0"/>
              </a:rPr>
              <a:t>נִצְרַךְ </a:t>
            </a:r>
            <a:r>
              <a:rPr lang="he-IL" dirty="0">
                <a:ea typeface="Calibri" panose="020F0502020204030204" pitchFamily="34" charset="0"/>
                <a:cs typeface="Arial" panose="020B0604020202020204" pitchFamily="34" charset="0"/>
              </a:rPr>
              <a:t> לִמְכֹּר שָׂדֵהוּ </a:t>
            </a:r>
            <a:r>
              <a:rPr lang="he-IL" dirty="0">
                <a:solidFill>
                  <a:srgbClr val="000000"/>
                </a:solidFill>
                <a:ea typeface="Calibri" panose="020F0502020204030204" pitchFamily="34" charset="0"/>
                <a:cs typeface="Arial" panose="020B0604020202020204" pitchFamily="34" charset="0"/>
              </a:rPr>
              <a:t>וְהָיָה מְהַלֵּךְ בְּאוֹתוֹ רְשׁוּת הָרַבִּים וְנִכְשַׁל בְּאוֹתָן אֲבָנִים </a:t>
            </a:r>
            <a:endParaRPr lang="en-US" sz="1400" dirty="0">
              <a:ea typeface="Calibri" panose="020F0502020204030204" pitchFamily="34" charset="0"/>
              <a:cs typeface="Arial" panose="020B0604020202020204" pitchFamily="34" charset="0"/>
            </a:endParaRPr>
          </a:p>
          <a:p>
            <a:pPr marL="0" indent="0" algn="just">
              <a:lnSpc>
                <a:spcPct val="150000"/>
              </a:lnSpc>
              <a:buNone/>
            </a:pPr>
            <a:r>
              <a:rPr lang="he-IL" dirty="0">
                <a:solidFill>
                  <a:srgbClr val="000000"/>
                </a:solidFill>
                <a:highlight>
                  <a:srgbClr val="FFFF00"/>
                </a:highlight>
                <a:ea typeface="Calibri" panose="020F0502020204030204" pitchFamily="34" charset="0"/>
                <a:cs typeface="Arial" panose="020B0604020202020204" pitchFamily="34" charset="0"/>
              </a:rPr>
              <a:t>אָמַר</a:t>
            </a:r>
            <a:r>
              <a:rPr lang="he-IL" dirty="0">
                <a:solidFill>
                  <a:srgbClr val="000000"/>
                </a:solidFill>
                <a:ea typeface="Calibri" panose="020F0502020204030204" pitchFamily="34" charset="0"/>
                <a:cs typeface="Arial" panose="020B0604020202020204" pitchFamily="34" charset="0"/>
              </a:rPr>
              <a:t>: יָפֶה אָמַר לִי אוֹתוֹ חָסִיד "מִפְּנֵי מָה אַתָּה מְסַקֵּל מֵרְשׁוּת שֶׁאֵינָהּ שֶׁלְּךָ לִרְשׁוּת שֶׁלְּךָ?"</a:t>
            </a:r>
            <a:endParaRPr lang="en-US" sz="1400" dirty="0">
              <a:ea typeface="Calibri" panose="020F0502020204030204" pitchFamily="34" charset="0"/>
              <a:cs typeface="Arial" panose="020B0604020202020204" pitchFamily="34" charset="0"/>
            </a:endParaRPr>
          </a:p>
          <a:p>
            <a:endParaRPr lang="en-IL" dirty="0"/>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5"/>
          <a:stretch>
            <a:fillRect/>
          </a:stretch>
        </p:blipFill>
        <p:spPr>
          <a:xfrm>
            <a:off x="347084" y="262845"/>
            <a:ext cx="1047545" cy="550181"/>
          </a:xfrm>
          <a:prstGeom prst="rect">
            <a:avLst/>
          </a:prstGeom>
        </p:spPr>
      </p:pic>
      <p:sp>
        <p:nvSpPr>
          <p:cNvPr id="2" name="תיבת טקסט 1">
            <a:extLst>
              <a:ext uri="{FF2B5EF4-FFF2-40B4-BE49-F238E27FC236}">
                <a16:creationId xmlns:a16="http://schemas.microsoft.com/office/drawing/2014/main" id="{0146A185-6FD9-45CA-B99A-459850D38742}"/>
              </a:ext>
            </a:extLst>
          </p:cNvPr>
          <p:cNvSpPr txBox="1"/>
          <p:nvPr/>
        </p:nvSpPr>
        <p:spPr>
          <a:xfrm>
            <a:off x="312837" y="2849801"/>
            <a:ext cx="3885869" cy="2677656"/>
          </a:xfrm>
          <a:prstGeom prst="rect">
            <a:avLst/>
          </a:prstGeom>
          <a:noFill/>
        </p:spPr>
        <p:txBody>
          <a:bodyPr wrap="square" rtlCol="1">
            <a:spAutoFit/>
          </a:bodyPr>
          <a:lstStyle/>
          <a:p>
            <a:endParaRPr lang="he-IL" sz="2800" dirty="0"/>
          </a:p>
          <a:p>
            <a:pPr algn="r"/>
            <a:r>
              <a:rPr lang="he-IL" sz="2800" dirty="0"/>
              <a:t>אמר  לו –  מי אמר למי?</a:t>
            </a:r>
            <a:r>
              <a:rPr lang="en-US" sz="2800" dirty="0"/>
              <a:t> </a:t>
            </a:r>
            <a:endParaRPr lang="he-IL" sz="2800" dirty="0"/>
          </a:p>
          <a:p>
            <a:pPr algn="r"/>
            <a:endParaRPr lang="he-IL" sz="2800" dirty="0"/>
          </a:p>
          <a:p>
            <a:pPr algn="r"/>
            <a:r>
              <a:rPr lang="he-IL" sz="2800" dirty="0"/>
              <a:t>לגלג עליו – מי לגלג על מי?</a:t>
            </a:r>
            <a:r>
              <a:rPr lang="en-US" sz="2800" dirty="0"/>
              <a:t> </a:t>
            </a:r>
            <a:endParaRPr lang="he-IL" sz="2800" dirty="0"/>
          </a:p>
          <a:p>
            <a:pPr algn="r"/>
            <a:endParaRPr lang="he-IL" sz="2800" dirty="0"/>
          </a:p>
          <a:p>
            <a:pPr algn="r"/>
            <a:r>
              <a:rPr lang="he-IL" sz="2800" dirty="0"/>
              <a:t>אמר -  מי אמר למי?</a:t>
            </a:r>
          </a:p>
        </p:txBody>
      </p:sp>
      <p:pic>
        <p:nvPicPr>
          <p:cNvPr id="7" name="2min_final" descr="2min_final">
            <a:hlinkClick r:id="" action="ppaction://media"/>
            <a:extLst>
              <a:ext uri="{FF2B5EF4-FFF2-40B4-BE49-F238E27FC236}">
                <a16:creationId xmlns:a16="http://schemas.microsoft.com/office/drawing/2014/main" id="{016FD931-934B-417B-98BE-3359CB59CD2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387" y="1829763"/>
            <a:ext cx="1540938" cy="549601"/>
          </a:xfrm>
          <a:prstGeom prst="rect">
            <a:avLst/>
          </a:prstGeom>
        </p:spPr>
      </p:pic>
    </p:spTree>
    <p:extLst>
      <p:ext uri="{BB962C8B-B14F-4D97-AF65-F5344CB8AC3E}">
        <p14:creationId xmlns:p14="http://schemas.microsoft.com/office/powerpoint/2010/main" val="41573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he-IL" dirty="0"/>
              <a:t>הקניית ידע – השיחה בין הדמויות</a:t>
            </a:r>
            <a:endParaRPr lang="en-IL" b="1" dirty="0"/>
          </a:p>
        </p:txBody>
      </p:sp>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5024062" y="1825625"/>
            <a:ext cx="6329737" cy="4351338"/>
          </a:xfrm>
        </p:spPr>
        <p:txBody>
          <a:bodyPr>
            <a:normAutofit fontScale="77500" lnSpcReduction="20000"/>
          </a:bodyPr>
          <a:lstStyle/>
          <a:p>
            <a:pPr marL="0" indent="0" algn="just">
              <a:lnSpc>
                <a:spcPct val="150000"/>
              </a:lnSpc>
              <a:buNone/>
            </a:pPr>
            <a:r>
              <a:rPr lang="he-IL" dirty="0">
                <a:solidFill>
                  <a:srgbClr val="000000"/>
                </a:solidFill>
                <a:ea typeface="Calibri" panose="020F0502020204030204" pitchFamily="34" charset="0"/>
                <a:cs typeface="Arial" panose="020B0604020202020204" pitchFamily="34" charset="0"/>
              </a:rPr>
              <a:t>מַעֲשֶׂה בְּאָדָם אֶחָד שֶׁהָיָה מְסַקֵּל מֵרְשׁוּתוֹ לִרְשׁוּת הָרַבִּים, </a:t>
            </a:r>
            <a:endParaRPr lang="en-US" sz="1400" dirty="0">
              <a:ea typeface="Calibri" panose="020F0502020204030204" pitchFamily="34" charset="0"/>
              <a:cs typeface="Arial" panose="020B0604020202020204" pitchFamily="34" charset="0"/>
            </a:endParaRPr>
          </a:p>
          <a:p>
            <a:pPr marL="0" indent="0" algn="just">
              <a:lnSpc>
                <a:spcPct val="150000"/>
              </a:lnSpc>
              <a:buNone/>
            </a:pPr>
            <a:r>
              <a:rPr lang="he-IL" dirty="0">
                <a:solidFill>
                  <a:srgbClr val="000000"/>
                </a:solidFill>
                <a:ea typeface="Calibri" panose="020F0502020204030204" pitchFamily="34" charset="0"/>
                <a:cs typeface="Arial" panose="020B0604020202020204" pitchFamily="34" charset="0"/>
              </a:rPr>
              <a:t>וּמְצָאוֹ חָסִיד אֶחָד, </a:t>
            </a:r>
            <a:r>
              <a:rPr lang="he-IL" dirty="0">
                <a:solidFill>
                  <a:srgbClr val="000000"/>
                </a:solidFill>
                <a:highlight>
                  <a:srgbClr val="FFFF00"/>
                </a:highlight>
                <a:ea typeface="Calibri" panose="020F0502020204030204" pitchFamily="34" charset="0"/>
                <a:cs typeface="Arial" panose="020B0604020202020204" pitchFamily="34" charset="0"/>
              </a:rPr>
              <a:t>אָמַר לוֹ:</a:t>
            </a:r>
            <a:r>
              <a:rPr lang="he-IL" dirty="0">
                <a:solidFill>
                  <a:srgbClr val="000000"/>
                </a:solidFill>
                <a:ea typeface="Calibri" panose="020F0502020204030204" pitchFamily="34" charset="0"/>
                <a:cs typeface="Arial" panose="020B0604020202020204" pitchFamily="34" charset="0"/>
              </a:rPr>
              <a:t>  "רֵיקָה! מִפְּנֵי מָה אַתָּה מְסַקֵּל מֵרְשׁוּת שֶׁאֵינָהּ שֶׁלְּךָ לִרְשׁוּת שֶׁלְּךָ?" </a:t>
            </a:r>
            <a:endParaRPr lang="en-US" sz="1400" dirty="0">
              <a:ea typeface="Calibri" panose="020F0502020204030204" pitchFamily="34" charset="0"/>
              <a:cs typeface="Arial" panose="020B0604020202020204" pitchFamily="34" charset="0"/>
            </a:endParaRPr>
          </a:p>
          <a:p>
            <a:pPr marL="0" indent="0">
              <a:lnSpc>
                <a:spcPct val="107000"/>
              </a:lnSpc>
              <a:spcAft>
                <a:spcPts val="800"/>
              </a:spcAft>
              <a:buNone/>
            </a:pPr>
            <a:r>
              <a:rPr lang="he-IL" dirty="0">
                <a:solidFill>
                  <a:srgbClr val="000000"/>
                </a:solidFill>
                <a:highlight>
                  <a:srgbClr val="FFFF00"/>
                </a:highlight>
                <a:ea typeface="Calibri" panose="020F0502020204030204" pitchFamily="34" charset="0"/>
                <a:cs typeface="Arial" panose="020B0604020202020204" pitchFamily="34" charset="0"/>
              </a:rPr>
              <a:t>לִגְלֵג עָלָיו</a:t>
            </a:r>
            <a:r>
              <a:rPr lang="he-IL" dirty="0">
                <a:solidFill>
                  <a:srgbClr val="000000"/>
                </a:solidFill>
                <a:ea typeface="Calibri" panose="020F0502020204030204" pitchFamily="34" charset="0"/>
                <a:cs typeface="Arial" panose="020B0604020202020204" pitchFamily="34" charset="0"/>
              </a:rPr>
              <a:t>. </a:t>
            </a:r>
          </a:p>
          <a:p>
            <a:pPr marL="0" indent="0">
              <a:lnSpc>
                <a:spcPct val="107000"/>
              </a:lnSpc>
              <a:spcAft>
                <a:spcPts val="800"/>
              </a:spcAft>
              <a:buNone/>
            </a:pPr>
            <a:r>
              <a:rPr lang="he-IL" dirty="0">
                <a:ea typeface="Calibri" panose="020F0502020204030204" pitchFamily="34" charset="0"/>
                <a:cs typeface="Arial" panose="020B0604020202020204" pitchFamily="34" charset="0"/>
              </a:rPr>
              <a:t>לְיָמִים </a:t>
            </a:r>
            <a:r>
              <a:rPr lang="he-IL" dirty="0">
                <a:solidFill>
                  <a:srgbClr val="424242"/>
                </a:solidFill>
                <a:ea typeface="Calibri" panose="020F0502020204030204" pitchFamily="34" charset="0"/>
                <a:cs typeface="Arial" panose="020B0604020202020204" pitchFamily="34" charset="0"/>
              </a:rPr>
              <a:t>נִצְרַךְ </a:t>
            </a:r>
            <a:r>
              <a:rPr lang="he-IL" dirty="0">
                <a:ea typeface="Calibri" panose="020F0502020204030204" pitchFamily="34" charset="0"/>
                <a:cs typeface="Arial" panose="020B0604020202020204" pitchFamily="34" charset="0"/>
              </a:rPr>
              <a:t> לִמְכֹּר שָׂדֵהוּ </a:t>
            </a:r>
            <a:r>
              <a:rPr lang="he-IL" dirty="0">
                <a:solidFill>
                  <a:srgbClr val="000000"/>
                </a:solidFill>
                <a:ea typeface="Calibri" panose="020F0502020204030204" pitchFamily="34" charset="0"/>
                <a:cs typeface="Arial" panose="020B0604020202020204" pitchFamily="34" charset="0"/>
              </a:rPr>
              <a:t>וְהָיָה מְהַלֵּךְ בְּאוֹתוֹ רְשׁוּת הָרַבִּים וְנִכְשַׁל בְּאוֹתָן אֲבָנִים </a:t>
            </a:r>
            <a:endParaRPr lang="en-US" sz="1400" dirty="0">
              <a:ea typeface="Calibri" panose="020F0502020204030204" pitchFamily="34" charset="0"/>
              <a:cs typeface="Arial" panose="020B0604020202020204" pitchFamily="34" charset="0"/>
            </a:endParaRPr>
          </a:p>
          <a:p>
            <a:pPr marL="0" indent="0" algn="just">
              <a:lnSpc>
                <a:spcPct val="150000"/>
              </a:lnSpc>
              <a:buNone/>
            </a:pPr>
            <a:r>
              <a:rPr lang="he-IL" dirty="0">
                <a:solidFill>
                  <a:srgbClr val="000000"/>
                </a:solidFill>
                <a:highlight>
                  <a:srgbClr val="FFFF00"/>
                </a:highlight>
                <a:ea typeface="Calibri" panose="020F0502020204030204" pitchFamily="34" charset="0"/>
                <a:cs typeface="Arial" panose="020B0604020202020204" pitchFamily="34" charset="0"/>
              </a:rPr>
              <a:t>אָמַר</a:t>
            </a:r>
            <a:r>
              <a:rPr lang="he-IL" dirty="0">
                <a:solidFill>
                  <a:srgbClr val="000000"/>
                </a:solidFill>
                <a:ea typeface="Calibri" panose="020F0502020204030204" pitchFamily="34" charset="0"/>
                <a:cs typeface="Arial" panose="020B0604020202020204" pitchFamily="34" charset="0"/>
              </a:rPr>
              <a:t>: יָפֶה אָמַר לִי אוֹתוֹ חָסִיד "מִפְּנֵי מָה אַתָּה מְסַקֵּל מֵרְשׁוּת שֶׁאֵינָהּ שֶׁלְּךָ לִרְשׁוּת שֶׁלְּךָ?"</a:t>
            </a:r>
            <a:endParaRPr lang="en-US" sz="1400" dirty="0">
              <a:ea typeface="Calibri" panose="020F0502020204030204" pitchFamily="34" charset="0"/>
              <a:cs typeface="Arial" panose="020B0604020202020204" pitchFamily="34" charset="0"/>
            </a:endParaRPr>
          </a:p>
          <a:p>
            <a:endParaRPr lang="en-IL" dirty="0"/>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3"/>
          <a:stretch>
            <a:fillRect/>
          </a:stretch>
        </p:blipFill>
        <p:spPr>
          <a:xfrm>
            <a:off x="347084" y="262845"/>
            <a:ext cx="1047545" cy="550181"/>
          </a:xfrm>
          <a:prstGeom prst="rect">
            <a:avLst/>
          </a:prstGeom>
        </p:spPr>
      </p:pic>
      <p:sp>
        <p:nvSpPr>
          <p:cNvPr id="2" name="תיבת טקסט 1">
            <a:extLst>
              <a:ext uri="{FF2B5EF4-FFF2-40B4-BE49-F238E27FC236}">
                <a16:creationId xmlns:a16="http://schemas.microsoft.com/office/drawing/2014/main" id="{0146A185-6FD9-45CA-B99A-459850D38742}"/>
              </a:ext>
            </a:extLst>
          </p:cNvPr>
          <p:cNvSpPr txBox="1"/>
          <p:nvPr/>
        </p:nvSpPr>
        <p:spPr>
          <a:xfrm>
            <a:off x="426107" y="2231579"/>
            <a:ext cx="3885869" cy="3539430"/>
          </a:xfrm>
          <a:prstGeom prst="rect">
            <a:avLst/>
          </a:prstGeom>
          <a:noFill/>
        </p:spPr>
        <p:txBody>
          <a:bodyPr wrap="square" rtlCol="1">
            <a:spAutoFit/>
          </a:bodyPr>
          <a:lstStyle/>
          <a:p>
            <a:endParaRPr lang="he-IL" sz="2800" dirty="0"/>
          </a:p>
          <a:p>
            <a:pPr algn="r"/>
            <a:r>
              <a:rPr lang="he-IL" sz="2800" dirty="0"/>
              <a:t>אמר  לו –  החסיד אמר לאדם</a:t>
            </a:r>
          </a:p>
          <a:p>
            <a:pPr algn="r"/>
            <a:endParaRPr lang="he-IL" sz="2800" dirty="0"/>
          </a:p>
          <a:p>
            <a:pPr algn="r"/>
            <a:r>
              <a:rPr lang="he-IL" sz="2800" dirty="0"/>
              <a:t>לגלג עליו – האדם לגלג על החסיד</a:t>
            </a:r>
          </a:p>
          <a:p>
            <a:pPr algn="r"/>
            <a:endParaRPr lang="he-IL" sz="2800" dirty="0"/>
          </a:p>
          <a:p>
            <a:pPr algn="r"/>
            <a:r>
              <a:rPr lang="he-IL" sz="2800" dirty="0"/>
              <a:t>אמר -  האדם אמר לעצמו</a:t>
            </a:r>
          </a:p>
        </p:txBody>
      </p:sp>
    </p:spTree>
    <p:extLst>
      <p:ext uri="{BB962C8B-B14F-4D97-AF65-F5344CB8AC3E}">
        <p14:creationId xmlns:p14="http://schemas.microsoft.com/office/powerpoint/2010/main" val="278339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he-IL" dirty="0"/>
              <a:t>בקריאה שניה – </a:t>
            </a:r>
            <a:r>
              <a:rPr lang="he-IL" sz="3600" b="1" dirty="0"/>
              <a:t>"הוכח תוכיח" בזמן חז"ל</a:t>
            </a:r>
            <a:endParaRPr lang="en-IL" b="1" dirty="0"/>
          </a:p>
        </p:txBody>
      </p:sp>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838200" y="1825625"/>
            <a:ext cx="10515600" cy="4351338"/>
          </a:xfrm>
        </p:spPr>
        <p:txBody>
          <a:bodyPr>
            <a:normAutofit fontScale="92500" lnSpcReduction="20000"/>
          </a:bodyPr>
          <a:lstStyle/>
          <a:p>
            <a:pPr algn="just">
              <a:lnSpc>
                <a:spcPct val="150000"/>
              </a:lnSpc>
            </a:pPr>
            <a:r>
              <a:rPr lang="he-IL" dirty="0">
                <a:solidFill>
                  <a:srgbClr val="000000"/>
                </a:solidFill>
                <a:ea typeface="Calibri" panose="020F0502020204030204" pitchFamily="34" charset="0"/>
                <a:cs typeface="Arial" panose="020B0604020202020204" pitchFamily="34" charset="0"/>
              </a:rPr>
              <a:t>מַעֲשֶׂה בְּאָדָם אֶחָד שֶׁהָיָה מְסַקֵּל מֵרְשׁוּתוֹ לִרְשׁוּת הָרַבִּים, </a:t>
            </a:r>
            <a:endParaRPr lang="en-US" sz="1400" dirty="0">
              <a:ea typeface="Calibri" panose="020F0502020204030204" pitchFamily="34" charset="0"/>
              <a:cs typeface="Arial" panose="020B0604020202020204" pitchFamily="34" charset="0"/>
            </a:endParaRPr>
          </a:p>
          <a:p>
            <a:pPr algn="just">
              <a:lnSpc>
                <a:spcPct val="150000"/>
              </a:lnSpc>
            </a:pPr>
            <a:r>
              <a:rPr lang="he-IL" dirty="0">
                <a:solidFill>
                  <a:srgbClr val="000000"/>
                </a:solidFill>
                <a:ea typeface="Calibri" panose="020F0502020204030204" pitchFamily="34" charset="0"/>
                <a:cs typeface="Arial" panose="020B0604020202020204" pitchFamily="34" charset="0"/>
              </a:rPr>
              <a:t>וּמְצָאוֹ חָסִיד אֶחָד, אָמַר לוֹ:  "</a:t>
            </a:r>
            <a:r>
              <a:rPr lang="he-IL" dirty="0">
                <a:solidFill>
                  <a:srgbClr val="000000"/>
                </a:solidFill>
                <a:highlight>
                  <a:srgbClr val="FFFF00"/>
                </a:highlight>
                <a:ea typeface="Calibri" panose="020F0502020204030204" pitchFamily="34" charset="0"/>
                <a:cs typeface="Arial" panose="020B0604020202020204" pitchFamily="34" charset="0"/>
              </a:rPr>
              <a:t>רֵיקָה! מִפְּנֵי מָה אַתָּה מְסַקֵּל מֵרְשׁוּת שֶׁאֵינָהּ שֶׁלְּךָ לִרְשׁוּת שֶׁלְּךָ?" </a:t>
            </a:r>
            <a:endParaRPr lang="en-US" sz="1400" dirty="0">
              <a:highlight>
                <a:srgbClr val="FFFF00"/>
              </a:highlight>
              <a:ea typeface="Calibri" panose="020F0502020204030204" pitchFamily="34" charset="0"/>
              <a:cs typeface="Arial" panose="020B0604020202020204" pitchFamily="34" charset="0"/>
            </a:endParaRPr>
          </a:p>
          <a:p>
            <a:pPr algn="just">
              <a:lnSpc>
                <a:spcPct val="150000"/>
              </a:lnSpc>
            </a:pPr>
            <a:r>
              <a:rPr lang="he-IL" dirty="0">
                <a:solidFill>
                  <a:srgbClr val="000000"/>
                </a:solidFill>
                <a:highlight>
                  <a:srgbClr val="FFFF00"/>
                </a:highlight>
                <a:ea typeface="Calibri" panose="020F0502020204030204" pitchFamily="34" charset="0"/>
                <a:cs typeface="Arial" panose="020B0604020202020204" pitchFamily="34" charset="0"/>
              </a:rPr>
              <a:t>לִגְלֵג עָלָיו</a:t>
            </a:r>
            <a:r>
              <a:rPr lang="he-IL" dirty="0">
                <a:solidFill>
                  <a:srgbClr val="000000"/>
                </a:solidFill>
                <a:ea typeface="Calibri" panose="020F0502020204030204" pitchFamily="34" charset="0"/>
                <a:cs typeface="Arial" panose="020B0604020202020204" pitchFamily="34" charset="0"/>
              </a:rPr>
              <a:t>. </a:t>
            </a:r>
            <a:endParaRPr lang="en-US" sz="1400" dirty="0">
              <a:ea typeface="Calibri" panose="020F0502020204030204" pitchFamily="34" charset="0"/>
              <a:cs typeface="Arial" panose="020B0604020202020204" pitchFamily="34" charset="0"/>
            </a:endParaRPr>
          </a:p>
          <a:p>
            <a:pPr>
              <a:lnSpc>
                <a:spcPct val="115000"/>
              </a:lnSpc>
              <a:spcAft>
                <a:spcPts val="1000"/>
              </a:spcAft>
            </a:pPr>
            <a:r>
              <a:rPr lang="he-IL" dirty="0">
                <a:ea typeface="Calibri" panose="020F0502020204030204" pitchFamily="34" charset="0"/>
                <a:cs typeface="Arial" panose="020B0604020202020204" pitchFamily="34" charset="0"/>
              </a:rPr>
              <a:t>לְיָמִים נִצְרַךְ  לִמְכֹּר שָׂדֵהוּ </a:t>
            </a:r>
            <a:r>
              <a:rPr lang="he-IL" dirty="0">
                <a:solidFill>
                  <a:srgbClr val="000000"/>
                </a:solidFill>
                <a:ea typeface="Calibri" panose="020F0502020204030204" pitchFamily="34" charset="0"/>
                <a:cs typeface="Arial" panose="020B0604020202020204" pitchFamily="34" charset="0"/>
              </a:rPr>
              <a:t>וְהָיָה מְהַלֵּךְ בְּאוֹתוֹ רְשׁוּת הָרַבִּים וְנִכְשַׁל בְּאוֹתָן אֲבָנִים </a:t>
            </a:r>
            <a:endParaRPr lang="en-US" sz="1400" dirty="0">
              <a:ea typeface="Calibri" panose="020F0502020204030204" pitchFamily="34" charset="0"/>
              <a:cs typeface="Arial" panose="020B0604020202020204" pitchFamily="34" charset="0"/>
            </a:endParaRPr>
          </a:p>
          <a:p>
            <a:pPr algn="just">
              <a:lnSpc>
                <a:spcPct val="150000"/>
              </a:lnSpc>
            </a:pPr>
            <a:r>
              <a:rPr lang="he-IL" dirty="0">
                <a:solidFill>
                  <a:srgbClr val="000000"/>
                </a:solidFill>
                <a:highlight>
                  <a:srgbClr val="FFFF00"/>
                </a:highlight>
                <a:ea typeface="Calibri" panose="020F0502020204030204" pitchFamily="34" charset="0"/>
                <a:cs typeface="Arial" panose="020B0604020202020204" pitchFamily="34" charset="0"/>
              </a:rPr>
              <a:t>אָמַר</a:t>
            </a:r>
            <a:r>
              <a:rPr lang="he-IL" dirty="0">
                <a:solidFill>
                  <a:srgbClr val="000000"/>
                </a:solidFill>
                <a:ea typeface="Calibri" panose="020F0502020204030204" pitchFamily="34" charset="0"/>
                <a:cs typeface="Arial" panose="020B0604020202020204" pitchFamily="34" charset="0"/>
              </a:rPr>
              <a:t>: יָפֶה אָמַר לִי אוֹתוֹ חָסִיד "מִפְּנֵי מָה אַתָּה מְסַקֵּל מֵרְשׁוּת שֶׁאֵינָהּ שֶׁלְּךָ לִרְשׁוּת שֶׁלְּךָ?"</a:t>
            </a:r>
            <a:endParaRPr lang="en-US" sz="1400" dirty="0">
              <a:ea typeface="Calibri" panose="020F0502020204030204" pitchFamily="34" charset="0"/>
              <a:cs typeface="Arial" panose="020B0604020202020204" pitchFamily="34" charset="0"/>
            </a:endParaRPr>
          </a:p>
          <a:p>
            <a:endParaRPr lang="en-IL" dirty="0"/>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3"/>
          <a:stretch>
            <a:fillRect/>
          </a:stretch>
        </p:blipFill>
        <p:spPr>
          <a:xfrm>
            <a:off x="347084" y="262845"/>
            <a:ext cx="1047545" cy="550181"/>
          </a:xfrm>
          <a:prstGeom prst="rect">
            <a:avLst/>
          </a:prstGeom>
        </p:spPr>
      </p:pic>
    </p:spTree>
    <p:extLst>
      <p:ext uri="{BB962C8B-B14F-4D97-AF65-F5344CB8AC3E}">
        <p14:creationId xmlns:p14="http://schemas.microsoft.com/office/powerpoint/2010/main" val="302868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p:txBody>
          <a:bodyPr/>
          <a:lstStyle/>
          <a:p>
            <a:r>
              <a:rPr lang="he-IL" dirty="0"/>
              <a:t>בקריאה שניה</a:t>
            </a:r>
            <a:endParaRPr lang="en-IL" dirty="0"/>
          </a:p>
        </p:txBody>
      </p:sp>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838200" y="1825625"/>
            <a:ext cx="10515600" cy="4351338"/>
          </a:xfrm>
        </p:spPr>
        <p:txBody>
          <a:bodyPr>
            <a:normAutofit/>
          </a:bodyPr>
          <a:lstStyle/>
          <a:p>
            <a:pPr algn="just">
              <a:lnSpc>
                <a:spcPct val="150000"/>
              </a:lnSpc>
            </a:pPr>
            <a:r>
              <a:rPr lang="he-IL" dirty="0">
                <a:solidFill>
                  <a:srgbClr val="000000"/>
                </a:solidFill>
                <a:ea typeface="Calibri" panose="020F0502020204030204" pitchFamily="34" charset="0"/>
                <a:cs typeface="Arial" panose="020B0604020202020204" pitchFamily="34" charset="0"/>
              </a:rPr>
              <a:t>מַעֲשֶׂה בְּאָדָם אֶחָד שֶׁהָיָה מְסַקֵּל </a:t>
            </a:r>
            <a:r>
              <a:rPr lang="he-IL" dirty="0">
                <a:solidFill>
                  <a:srgbClr val="000000"/>
                </a:solidFill>
                <a:highlight>
                  <a:srgbClr val="00FF00"/>
                </a:highlight>
                <a:ea typeface="Calibri" panose="020F0502020204030204" pitchFamily="34" charset="0"/>
                <a:cs typeface="Arial" panose="020B0604020202020204" pitchFamily="34" charset="0"/>
              </a:rPr>
              <a:t>מֵרְשׁוּתוֹ לִרְשׁוּת הָרַבִּים</a:t>
            </a:r>
            <a:r>
              <a:rPr lang="he-IL" dirty="0">
                <a:solidFill>
                  <a:srgbClr val="000000"/>
                </a:solidFill>
                <a:ea typeface="Calibri" panose="020F0502020204030204" pitchFamily="34" charset="0"/>
                <a:cs typeface="Arial" panose="020B0604020202020204" pitchFamily="34" charset="0"/>
              </a:rPr>
              <a:t>, </a:t>
            </a:r>
            <a:endParaRPr lang="en-US" sz="1400" dirty="0">
              <a:ea typeface="Calibri" panose="020F0502020204030204" pitchFamily="34" charset="0"/>
              <a:cs typeface="Arial" panose="020B0604020202020204" pitchFamily="34" charset="0"/>
            </a:endParaRPr>
          </a:p>
          <a:p>
            <a:pPr algn="just">
              <a:lnSpc>
                <a:spcPct val="150000"/>
              </a:lnSpc>
            </a:pPr>
            <a:r>
              <a:rPr lang="he-IL" dirty="0">
                <a:solidFill>
                  <a:srgbClr val="000000"/>
                </a:solidFill>
                <a:ea typeface="Calibri" panose="020F0502020204030204" pitchFamily="34" charset="0"/>
                <a:cs typeface="Arial" panose="020B0604020202020204" pitchFamily="34" charset="0"/>
              </a:rPr>
              <a:t>וּמְצָאוֹ חָסִיד אֶחָד, אָמַר לוֹ:  "רֵיקָה! מִפְּנֵי מָה אַתָּה מְסַקֵּל </a:t>
            </a:r>
            <a:r>
              <a:rPr lang="he-IL" dirty="0">
                <a:solidFill>
                  <a:srgbClr val="000000"/>
                </a:solidFill>
                <a:highlight>
                  <a:srgbClr val="FF00FF"/>
                </a:highlight>
                <a:ea typeface="Calibri" panose="020F0502020204030204" pitchFamily="34" charset="0"/>
                <a:cs typeface="Arial" panose="020B0604020202020204" pitchFamily="34" charset="0"/>
              </a:rPr>
              <a:t>מֵרְשׁוּת שֶׁאֵינָהּ שֶׁלְּךָ לִרְשׁוּת שֶׁלְּךָ?" </a:t>
            </a:r>
            <a:endParaRPr lang="en-US" sz="1400" dirty="0">
              <a:highlight>
                <a:srgbClr val="FF00FF"/>
              </a:highlight>
              <a:ea typeface="Calibri" panose="020F0502020204030204" pitchFamily="34" charset="0"/>
              <a:cs typeface="Arial" panose="020B0604020202020204" pitchFamily="34" charset="0"/>
            </a:endParaRPr>
          </a:p>
          <a:p>
            <a:pPr algn="just">
              <a:lnSpc>
                <a:spcPct val="150000"/>
              </a:lnSpc>
            </a:pPr>
            <a:r>
              <a:rPr lang="he-IL" dirty="0">
                <a:solidFill>
                  <a:srgbClr val="000000"/>
                </a:solidFill>
                <a:ea typeface="Calibri" panose="020F0502020204030204" pitchFamily="34" charset="0"/>
                <a:cs typeface="Arial" panose="020B0604020202020204" pitchFamily="34" charset="0"/>
              </a:rPr>
              <a:t>לִגְלֵג עָלָיו. </a:t>
            </a:r>
            <a:endParaRPr lang="en-US" sz="1400" dirty="0">
              <a:ea typeface="Calibri" panose="020F0502020204030204" pitchFamily="34" charset="0"/>
              <a:cs typeface="Arial" panose="020B0604020202020204" pitchFamily="34" charset="0"/>
            </a:endParaRPr>
          </a:p>
          <a:p>
            <a:endParaRPr lang="en-IL" dirty="0"/>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3"/>
          <a:stretch>
            <a:fillRect/>
          </a:stretch>
        </p:blipFill>
        <p:spPr>
          <a:xfrm>
            <a:off x="347084" y="262845"/>
            <a:ext cx="1047545" cy="550181"/>
          </a:xfrm>
          <a:prstGeom prst="rect">
            <a:avLst/>
          </a:prstGeom>
        </p:spPr>
      </p:pic>
    </p:spTree>
    <p:extLst>
      <p:ext uri="{BB962C8B-B14F-4D97-AF65-F5344CB8AC3E}">
        <p14:creationId xmlns:p14="http://schemas.microsoft.com/office/powerpoint/2010/main" val="401018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p:txBody>
          <a:bodyPr/>
          <a:lstStyle/>
          <a:p>
            <a:r>
              <a:rPr lang="he-IL" dirty="0"/>
              <a:t>בקריאה שניה</a:t>
            </a:r>
            <a:endParaRPr lang="en-IL" dirty="0"/>
          </a:p>
        </p:txBody>
      </p:sp>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838200" y="1825625"/>
            <a:ext cx="10515600" cy="4351338"/>
          </a:xfrm>
        </p:spPr>
        <p:txBody>
          <a:bodyPr>
            <a:normAutofit/>
          </a:bodyPr>
          <a:lstStyle/>
          <a:p>
            <a:pPr algn="just">
              <a:lnSpc>
                <a:spcPct val="150000"/>
              </a:lnSpc>
            </a:pPr>
            <a:r>
              <a:rPr lang="he-IL" dirty="0">
                <a:solidFill>
                  <a:srgbClr val="000000"/>
                </a:solidFill>
                <a:ea typeface="Calibri" panose="020F0502020204030204" pitchFamily="34" charset="0"/>
                <a:cs typeface="Arial" panose="020B0604020202020204" pitchFamily="34" charset="0"/>
              </a:rPr>
              <a:t>מַעֲשֶׂה בְּאָדָם אֶחָד שֶׁהָיָה מְסַקֵּל </a:t>
            </a:r>
            <a:r>
              <a:rPr lang="he-IL" dirty="0">
                <a:solidFill>
                  <a:srgbClr val="000000"/>
                </a:solidFill>
                <a:highlight>
                  <a:srgbClr val="00FF00"/>
                </a:highlight>
                <a:ea typeface="Calibri" panose="020F0502020204030204" pitchFamily="34" charset="0"/>
                <a:cs typeface="Arial" panose="020B0604020202020204" pitchFamily="34" charset="0"/>
              </a:rPr>
              <a:t>מֵרְשׁוּתוֹ לִרְשׁוּת הָרַבִּים</a:t>
            </a:r>
            <a:r>
              <a:rPr lang="he-IL" dirty="0">
                <a:solidFill>
                  <a:srgbClr val="000000"/>
                </a:solidFill>
                <a:ea typeface="Calibri" panose="020F0502020204030204" pitchFamily="34" charset="0"/>
                <a:cs typeface="Arial" panose="020B0604020202020204" pitchFamily="34" charset="0"/>
              </a:rPr>
              <a:t>, </a:t>
            </a:r>
            <a:endParaRPr lang="en-US" sz="1400" dirty="0">
              <a:ea typeface="Calibri" panose="020F0502020204030204" pitchFamily="34" charset="0"/>
              <a:cs typeface="Arial" panose="020B0604020202020204" pitchFamily="34" charset="0"/>
            </a:endParaRPr>
          </a:p>
          <a:p>
            <a:pPr algn="just">
              <a:lnSpc>
                <a:spcPct val="150000"/>
              </a:lnSpc>
            </a:pPr>
            <a:r>
              <a:rPr lang="he-IL" dirty="0">
                <a:solidFill>
                  <a:srgbClr val="000000"/>
                </a:solidFill>
                <a:ea typeface="Calibri" panose="020F0502020204030204" pitchFamily="34" charset="0"/>
                <a:cs typeface="Arial" panose="020B0604020202020204" pitchFamily="34" charset="0"/>
              </a:rPr>
              <a:t>וּמְצָאוֹ חָסִיד אֶחָד, אָמַר לוֹ:  "רֵיקָה! מִפְּנֵי מָה אַתָּה מְסַקֵּל </a:t>
            </a:r>
            <a:r>
              <a:rPr lang="he-IL" dirty="0">
                <a:solidFill>
                  <a:srgbClr val="000000"/>
                </a:solidFill>
                <a:highlight>
                  <a:srgbClr val="FF00FF"/>
                </a:highlight>
                <a:ea typeface="Calibri" panose="020F0502020204030204" pitchFamily="34" charset="0"/>
                <a:cs typeface="Arial" panose="020B0604020202020204" pitchFamily="34" charset="0"/>
              </a:rPr>
              <a:t>מֵרְשׁוּת שֶׁאֵינָהּ שֶׁלְּךָ לִרְשׁוּת שֶׁלְּךָ?" </a:t>
            </a:r>
            <a:endParaRPr lang="en-US" sz="1400" dirty="0">
              <a:highlight>
                <a:srgbClr val="FF00FF"/>
              </a:highlight>
              <a:ea typeface="Calibri" panose="020F0502020204030204" pitchFamily="34" charset="0"/>
              <a:cs typeface="Arial" panose="020B0604020202020204" pitchFamily="34" charset="0"/>
            </a:endParaRPr>
          </a:p>
          <a:p>
            <a:pPr algn="just">
              <a:lnSpc>
                <a:spcPct val="150000"/>
              </a:lnSpc>
            </a:pPr>
            <a:r>
              <a:rPr lang="he-IL" sz="5400" dirty="0">
                <a:solidFill>
                  <a:srgbClr val="000000"/>
                </a:solidFill>
                <a:highlight>
                  <a:srgbClr val="FFFF00"/>
                </a:highlight>
                <a:ea typeface="Calibri" panose="020F0502020204030204" pitchFamily="34" charset="0"/>
                <a:cs typeface="Arial" panose="020B0604020202020204" pitchFamily="34" charset="0"/>
              </a:rPr>
              <a:t>לִגְלֵג עָלָיו. </a:t>
            </a:r>
            <a:endParaRPr lang="en-US" sz="3200" dirty="0">
              <a:highlight>
                <a:srgbClr val="FFFF00"/>
              </a:highlight>
              <a:ea typeface="Calibri" panose="020F0502020204030204" pitchFamily="34" charset="0"/>
              <a:cs typeface="Arial" panose="020B0604020202020204" pitchFamily="34" charset="0"/>
            </a:endParaRPr>
          </a:p>
          <a:p>
            <a:endParaRPr lang="en-IL" dirty="0"/>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3"/>
          <a:stretch>
            <a:fillRect/>
          </a:stretch>
        </p:blipFill>
        <p:spPr>
          <a:xfrm>
            <a:off x="347084" y="262845"/>
            <a:ext cx="1047545" cy="550181"/>
          </a:xfrm>
          <a:prstGeom prst="rect">
            <a:avLst/>
          </a:prstGeom>
        </p:spPr>
      </p:pic>
    </p:spTree>
    <p:extLst>
      <p:ext uri="{BB962C8B-B14F-4D97-AF65-F5344CB8AC3E}">
        <p14:creationId xmlns:p14="http://schemas.microsoft.com/office/powerpoint/2010/main" val="20919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p:txBody>
          <a:bodyPr/>
          <a:lstStyle/>
          <a:p>
            <a:r>
              <a:rPr lang="he-IL" dirty="0"/>
              <a:t>בקריאה שניה</a:t>
            </a:r>
            <a:endParaRPr lang="en-IL" dirty="0"/>
          </a:p>
        </p:txBody>
      </p:sp>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838200" y="1825625"/>
            <a:ext cx="10515600" cy="4351338"/>
          </a:xfrm>
        </p:spPr>
        <p:txBody>
          <a:bodyPr>
            <a:normAutofit/>
          </a:bodyPr>
          <a:lstStyle/>
          <a:p>
            <a:pPr algn="just">
              <a:lnSpc>
                <a:spcPct val="150000"/>
              </a:lnSpc>
            </a:pPr>
            <a:r>
              <a:rPr lang="he-IL" dirty="0">
                <a:solidFill>
                  <a:srgbClr val="000000"/>
                </a:solidFill>
                <a:ea typeface="Calibri" panose="020F0502020204030204" pitchFamily="34" charset="0"/>
                <a:cs typeface="Arial" panose="020B0604020202020204" pitchFamily="34" charset="0"/>
              </a:rPr>
              <a:t>מַעֲשֶׂה בְּאָדָם אֶחָד שֶׁהָיָה מְסַקֵּל </a:t>
            </a:r>
            <a:r>
              <a:rPr lang="he-IL" dirty="0">
                <a:solidFill>
                  <a:srgbClr val="000000"/>
                </a:solidFill>
                <a:highlight>
                  <a:srgbClr val="00FF00"/>
                </a:highlight>
                <a:ea typeface="Calibri" panose="020F0502020204030204" pitchFamily="34" charset="0"/>
                <a:cs typeface="Arial" panose="020B0604020202020204" pitchFamily="34" charset="0"/>
              </a:rPr>
              <a:t>מֵרְשׁוּתוֹ לִרְשׁוּת הָרַבִּים</a:t>
            </a:r>
            <a:r>
              <a:rPr lang="he-IL" dirty="0">
                <a:solidFill>
                  <a:srgbClr val="000000"/>
                </a:solidFill>
                <a:ea typeface="Calibri" panose="020F0502020204030204" pitchFamily="34" charset="0"/>
                <a:cs typeface="Arial" panose="020B0604020202020204" pitchFamily="34" charset="0"/>
              </a:rPr>
              <a:t>, </a:t>
            </a:r>
            <a:endParaRPr lang="en-US" sz="1400" dirty="0">
              <a:ea typeface="Calibri" panose="020F0502020204030204" pitchFamily="34" charset="0"/>
              <a:cs typeface="Arial" panose="020B0604020202020204" pitchFamily="34" charset="0"/>
            </a:endParaRPr>
          </a:p>
          <a:p>
            <a:pPr algn="just">
              <a:lnSpc>
                <a:spcPct val="150000"/>
              </a:lnSpc>
            </a:pPr>
            <a:r>
              <a:rPr lang="he-IL" dirty="0">
                <a:solidFill>
                  <a:srgbClr val="000000"/>
                </a:solidFill>
                <a:ea typeface="Calibri" panose="020F0502020204030204" pitchFamily="34" charset="0"/>
                <a:cs typeface="Arial" panose="020B0604020202020204" pitchFamily="34" charset="0"/>
              </a:rPr>
              <a:t>וּמְצָאוֹ חָסִיד אֶחָד, אָמַר לוֹ:  "רֵיקָה! מִפְּנֵי מָה אַתָּה מְסַקֵּל </a:t>
            </a:r>
            <a:r>
              <a:rPr lang="he-IL" dirty="0">
                <a:solidFill>
                  <a:srgbClr val="000000"/>
                </a:solidFill>
                <a:highlight>
                  <a:srgbClr val="FF00FF"/>
                </a:highlight>
                <a:ea typeface="Calibri" panose="020F0502020204030204" pitchFamily="34" charset="0"/>
                <a:cs typeface="Arial" panose="020B0604020202020204" pitchFamily="34" charset="0"/>
              </a:rPr>
              <a:t>מֵרְשׁוּת שֶׁאֵינָהּ שֶׁלְּךָ לִרְשׁוּת שֶׁלְּךָ?" </a:t>
            </a:r>
            <a:endParaRPr lang="en-US" sz="1400" dirty="0">
              <a:highlight>
                <a:srgbClr val="FF00FF"/>
              </a:highlight>
              <a:ea typeface="Calibri" panose="020F0502020204030204" pitchFamily="34" charset="0"/>
              <a:cs typeface="Arial" panose="020B0604020202020204" pitchFamily="34" charset="0"/>
            </a:endParaRPr>
          </a:p>
          <a:p>
            <a:pPr algn="just">
              <a:lnSpc>
                <a:spcPct val="150000"/>
              </a:lnSpc>
            </a:pPr>
            <a:r>
              <a:rPr lang="he-IL" sz="5400" dirty="0">
                <a:solidFill>
                  <a:srgbClr val="000000"/>
                </a:solidFill>
                <a:highlight>
                  <a:srgbClr val="FFFF00"/>
                </a:highlight>
                <a:ea typeface="Calibri" panose="020F0502020204030204" pitchFamily="34" charset="0"/>
                <a:cs typeface="Arial" panose="020B0604020202020204" pitchFamily="34" charset="0"/>
              </a:rPr>
              <a:t>לִגְלֵג עָלָיו. </a:t>
            </a:r>
            <a:endParaRPr lang="en-US" sz="3200" dirty="0">
              <a:highlight>
                <a:srgbClr val="FFFF00"/>
              </a:highlight>
              <a:ea typeface="Calibri" panose="020F0502020204030204" pitchFamily="34" charset="0"/>
              <a:cs typeface="Arial" panose="020B0604020202020204" pitchFamily="34" charset="0"/>
            </a:endParaRPr>
          </a:p>
          <a:p>
            <a:endParaRPr lang="en-IL" dirty="0"/>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3"/>
          <a:stretch>
            <a:fillRect/>
          </a:stretch>
        </p:blipFill>
        <p:spPr>
          <a:xfrm>
            <a:off x="347084" y="262845"/>
            <a:ext cx="1047545" cy="550181"/>
          </a:xfrm>
          <a:prstGeom prst="rect">
            <a:avLst/>
          </a:prstGeom>
        </p:spPr>
      </p:pic>
      <p:sp>
        <p:nvSpPr>
          <p:cNvPr id="2" name="חץ: שמאלה 1">
            <a:extLst>
              <a:ext uri="{FF2B5EF4-FFF2-40B4-BE49-F238E27FC236}">
                <a16:creationId xmlns:a16="http://schemas.microsoft.com/office/drawing/2014/main" id="{F8A16996-EF6B-48B0-AECE-DDA2EFD41038}"/>
              </a:ext>
            </a:extLst>
          </p:cNvPr>
          <p:cNvSpPr/>
          <p:nvPr/>
        </p:nvSpPr>
        <p:spPr>
          <a:xfrm>
            <a:off x="838200" y="3429000"/>
            <a:ext cx="5974976" cy="2747963"/>
          </a:xfrm>
          <a:prstGeom prst="lef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sz="4000" dirty="0"/>
              <a:t>אולי לא הבין למה התכוון החסיד?</a:t>
            </a:r>
          </a:p>
        </p:txBody>
      </p:sp>
    </p:spTree>
    <p:extLst>
      <p:ext uri="{BB962C8B-B14F-4D97-AF65-F5344CB8AC3E}">
        <p14:creationId xmlns:p14="http://schemas.microsoft.com/office/powerpoint/2010/main" val="344454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p:txBody>
          <a:bodyPr/>
          <a:lstStyle/>
          <a:p>
            <a:r>
              <a:rPr lang="he-IL" dirty="0"/>
              <a:t>בקריאה שניה</a:t>
            </a:r>
            <a:endParaRPr lang="en-IL" dirty="0"/>
          </a:p>
        </p:txBody>
      </p:sp>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838200" y="1825625"/>
            <a:ext cx="10515600" cy="4351338"/>
          </a:xfrm>
        </p:spPr>
        <p:txBody>
          <a:bodyPr>
            <a:normAutofit/>
          </a:bodyPr>
          <a:lstStyle/>
          <a:p>
            <a:pPr algn="just">
              <a:lnSpc>
                <a:spcPct val="150000"/>
              </a:lnSpc>
            </a:pPr>
            <a:r>
              <a:rPr lang="he-IL" dirty="0">
                <a:solidFill>
                  <a:srgbClr val="000000"/>
                </a:solidFill>
                <a:ea typeface="Calibri" panose="020F0502020204030204" pitchFamily="34" charset="0"/>
                <a:cs typeface="Arial" panose="020B0604020202020204" pitchFamily="34" charset="0"/>
              </a:rPr>
              <a:t>מַעֲשֶׂה בְּאָדָם אֶחָד שֶׁהָיָה מְסַקֵּל </a:t>
            </a:r>
            <a:r>
              <a:rPr lang="he-IL" dirty="0">
                <a:solidFill>
                  <a:srgbClr val="000000"/>
                </a:solidFill>
                <a:highlight>
                  <a:srgbClr val="00FF00"/>
                </a:highlight>
                <a:ea typeface="Calibri" panose="020F0502020204030204" pitchFamily="34" charset="0"/>
                <a:cs typeface="Arial" panose="020B0604020202020204" pitchFamily="34" charset="0"/>
              </a:rPr>
              <a:t>מֵרְשׁוּתוֹ לִרְשׁוּת הָרַבִּים</a:t>
            </a:r>
            <a:r>
              <a:rPr lang="he-IL" dirty="0">
                <a:solidFill>
                  <a:srgbClr val="000000"/>
                </a:solidFill>
                <a:ea typeface="Calibri" panose="020F0502020204030204" pitchFamily="34" charset="0"/>
                <a:cs typeface="Arial" panose="020B0604020202020204" pitchFamily="34" charset="0"/>
              </a:rPr>
              <a:t>, </a:t>
            </a:r>
            <a:endParaRPr lang="en-US" sz="1400" dirty="0">
              <a:ea typeface="Calibri" panose="020F0502020204030204" pitchFamily="34" charset="0"/>
              <a:cs typeface="Arial" panose="020B0604020202020204" pitchFamily="34" charset="0"/>
            </a:endParaRPr>
          </a:p>
          <a:p>
            <a:pPr algn="just">
              <a:lnSpc>
                <a:spcPct val="150000"/>
              </a:lnSpc>
            </a:pPr>
            <a:r>
              <a:rPr lang="he-IL" dirty="0">
                <a:solidFill>
                  <a:srgbClr val="000000"/>
                </a:solidFill>
                <a:ea typeface="Calibri" panose="020F0502020204030204" pitchFamily="34" charset="0"/>
                <a:cs typeface="Arial" panose="020B0604020202020204" pitchFamily="34" charset="0"/>
              </a:rPr>
              <a:t>וּמְצָאוֹ חָסִיד אֶחָד, אָמַר לוֹ:  "רֵיקָה! מִפְּנֵי מָה אַתָּה מְסַקֵּל </a:t>
            </a:r>
            <a:r>
              <a:rPr lang="he-IL" dirty="0">
                <a:solidFill>
                  <a:srgbClr val="000000"/>
                </a:solidFill>
                <a:highlight>
                  <a:srgbClr val="FF00FF"/>
                </a:highlight>
                <a:ea typeface="Calibri" panose="020F0502020204030204" pitchFamily="34" charset="0"/>
                <a:cs typeface="Arial" panose="020B0604020202020204" pitchFamily="34" charset="0"/>
              </a:rPr>
              <a:t>מֵרְשׁוּת שֶׁאֵינָהּ שֶׁלְּךָ לִרְשׁוּת שֶׁלְּךָ?" </a:t>
            </a:r>
            <a:endParaRPr lang="en-US" sz="1400" dirty="0">
              <a:highlight>
                <a:srgbClr val="FF00FF"/>
              </a:highlight>
              <a:ea typeface="Calibri" panose="020F0502020204030204" pitchFamily="34" charset="0"/>
              <a:cs typeface="Arial" panose="020B0604020202020204" pitchFamily="34" charset="0"/>
            </a:endParaRPr>
          </a:p>
          <a:p>
            <a:pPr algn="just">
              <a:lnSpc>
                <a:spcPct val="150000"/>
              </a:lnSpc>
            </a:pPr>
            <a:r>
              <a:rPr lang="he-IL" sz="5400" dirty="0">
                <a:solidFill>
                  <a:srgbClr val="000000"/>
                </a:solidFill>
                <a:highlight>
                  <a:srgbClr val="FFFF00"/>
                </a:highlight>
                <a:ea typeface="Calibri" panose="020F0502020204030204" pitchFamily="34" charset="0"/>
                <a:cs typeface="Arial" panose="020B0604020202020204" pitchFamily="34" charset="0"/>
              </a:rPr>
              <a:t>לִגְלֵג עָלָיו. </a:t>
            </a:r>
            <a:endParaRPr lang="en-US" sz="3200" dirty="0">
              <a:highlight>
                <a:srgbClr val="FFFF00"/>
              </a:highlight>
              <a:ea typeface="Calibri" panose="020F0502020204030204" pitchFamily="34" charset="0"/>
              <a:cs typeface="Arial" panose="020B0604020202020204" pitchFamily="34" charset="0"/>
            </a:endParaRPr>
          </a:p>
          <a:p>
            <a:endParaRPr lang="en-IL" dirty="0"/>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3"/>
          <a:stretch>
            <a:fillRect/>
          </a:stretch>
        </p:blipFill>
        <p:spPr>
          <a:xfrm>
            <a:off x="347084" y="262845"/>
            <a:ext cx="1047545" cy="550181"/>
          </a:xfrm>
          <a:prstGeom prst="rect">
            <a:avLst/>
          </a:prstGeom>
        </p:spPr>
      </p:pic>
      <p:sp>
        <p:nvSpPr>
          <p:cNvPr id="2" name="חץ: שמאלה 1">
            <a:extLst>
              <a:ext uri="{FF2B5EF4-FFF2-40B4-BE49-F238E27FC236}">
                <a16:creationId xmlns:a16="http://schemas.microsoft.com/office/drawing/2014/main" id="{F8A16996-EF6B-48B0-AECE-DDA2EFD41038}"/>
              </a:ext>
            </a:extLst>
          </p:cNvPr>
          <p:cNvSpPr/>
          <p:nvPr/>
        </p:nvSpPr>
        <p:spPr>
          <a:xfrm>
            <a:off x="838200" y="3429000"/>
            <a:ext cx="5974976" cy="2747963"/>
          </a:xfrm>
          <a:prstGeom prst="lef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sz="4000" dirty="0"/>
              <a:t>אולי חשב שהחסיד התבלבל?</a:t>
            </a:r>
          </a:p>
        </p:txBody>
      </p:sp>
    </p:spTree>
    <p:extLst>
      <p:ext uri="{BB962C8B-B14F-4D97-AF65-F5344CB8AC3E}">
        <p14:creationId xmlns:p14="http://schemas.microsoft.com/office/powerpoint/2010/main" val="219909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p:txBody>
          <a:bodyPr/>
          <a:lstStyle/>
          <a:p>
            <a:r>
              <a:rPr lang="he-IL" dirty="0"/>
              <a:t>בקריאה שניה</a:t>
            </a:r>
            <a:endParaRPr lang="en-IL" dirty="0"/>
          </a:p>
        </p:txBody>
      </p:sp>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838200" y="1825625"/>
            <a:ext cx="10515600" cy="4351338"/>
          </a:xfrm>
        </p:spPr>
        <p:txBody>
          <a:bodyPr>
            <a:normAutofit/>
          </a:bodyPr>
          <a:lstStyle/>
          <a:p>
            <a:pPr algn="just">
              <a:lnSpc>
                <a:spcPct val="150000"/>
              </a:lnSpc>
            </a:pPr>
            <a:r>
              <a:rPr lang="he-IL" dirty="0">
                <a:solidFill>
                  <a:srgbClr val="000000"/>
                </a:solidFill>
                <a:ea typeface="Calibri" panose="020F0502020204030204" pitchFamily="34" charset="0"/>
                <a:cs typeface="Arial" panose="020B0604020202020204" pitchFamily="34" charset="0"/>
              </a:rPr>
              <a:t>מַעֲשֶׂה בְּאָדָם אֶחָד שֶׁהָיָה מְסַקֵּל </a:t>
            </a:r>
            <a:r>
              <a:rPr lang="he-IL" dirty="0">
                <a:solidFill>
                  <a:srgbClr val="000000"/>
                </a:solidFill>
                <a:highlight>
                  <a:srgbClr val="00FF00"/>
                </a:highlight>
                <a:ea typeface="Calibri" panose="020F0502020204030204" pitchFamily="34" charset="0"/>
                <a:cs typeface="Arial" panose="020B0604020202020204" pitchFamily="34" charset="0"/>
              </a:rPr>
              <a:t>מֵרְשׁוּתוֹ לִרְשׁוּת הָרַבִּים</a:t>
            </a:r>
            <a:r>
              <a:rPr lang="he-IL" dirty="0">
                <a:solidFill>
                  <a:srgbClr val="000000"/>
                </a:solidFill>
                <a:ea typeface="Calibri" panose="020F0502020204030204" pitchFamily="34" charset="0"/>
                <a:cs typeface="Arial" panose="020B0604020202020204" pitchFamily="34" charset="0"/>
              </a:rPr>
              <a:t>, </a:t>
            </a:r>
            <a:endParaRPr lang="en-US" sz="1400" dirty="0">
              <a:ea typeface="Calibri" panose="020F0502020204030204" pitchFamily="34" charset="0"/>
              <a:cs typeface="Arial" panose="020B0604020202020204" pitchFamily="34" charset="0"/>
            </a:endParaRPr>
          </a:p>
          <a:p>
            <a:pPr algn="just">
              <a:lnSpc>
                <a:spcPct val="150000"/>
              </a:lnSpc>
            </a:pPr>
            <a:r>
              <a:rPr lang="he-IL" dirty="0">
                <a:solidFill>
                  <a:srgbClr val="000000"/>
                </a:solidFill>
                <a:ea typeface="Calibri" panose="020F0502020204030204" pitchFamily="34" charset="0"/>
                <a:cs typeface="Arial" panose="020B0604020202020204" pitchFamily="34" charset="0"/>
              </a:rPr>
              <a:t>וּמְצָאוֹ חָסִיד אֶחָד, אָמַר לוֹ:  "רֵיקָה! מִפְּנֵי מָה אַתָּה מְסַקֵּל </a:t>
            </a:r>
            <a:r>
              <a:rPr lang="he-IL" dirty="0">
                <a:solidFill>
                  <a:srgbClr val="000000"/>
                </a:solidFill>
                <a:highlight>
                  <a:srgbClr val="FF00FF"/>
                </a:highlight>
                <a:ea typeface="Calibri" panose="020F0502020204030204" pitchFamily="34" charset="0"/>
                <a:cs typeface="Arial" panose="020B0604020202020204" pitchFamily="34" charset="0"/>
              </a:rPr>
              <a:t>מֵרְשׁוּת שֶׁאֵינָהּ שֶׁלְּךָ לִרְשׁוּת שֶׁלְּךָ?" </a:t>
            </a:r>
            <a:endParaRPr lang="en-US" sz="1400" dirty="0">
              <a:highlight>
                <a:srgbClr val="FF00FF"/>
              </a:highlight>
              <a:ea typeface="Calibri" panose="020F0502020204030204" pitchFamily="34" charset="0"/>
              <a:cs typeface="Arial" panose="020B0604020202020204" pitchFamily="34" charset="0"/>
            </a:endParaRPr>
          </a:p>
          <a:p>
            <a:pPr algn="just">
              <a:lnSpc>
                <a:spcPct val="150000"/>
              </a:lnSpc>
            </a:pPr>
            <a:r>
              <a:rPr lang="he-IL" sz="5400" dirty="0">
                <a:solidFill>
                  <a:srgbClr val="000000"/>
                </a:solidFill>
                <a:highlight>
                  <a:srgbClr val="FFFF00"/>
                </a:highlight>
                <a:ea typeface="Calibri" panose="020F0502020204030204" pitchFamily="34" charset="0"/>
                <a:cs typeface="Arial" panose="020B0604020202020204" pitchFamily="34" charset="0"/>
              </a:rPr>
              <a:t>לִגְלֵג עָלָיו. </a:t>
            </a:r>
            <a:endParaRPr lang="en-US" sz="3200" dirty="0">
              <a:highlight>
                <a:srgbClr val="FFFF00"/>
              </a:highlight>
              <a:ea typeface="Calibri" panose="020F0502020204030204" pitchFamily="34" charset="0"/>
              <a:cs typeface="Arial" panose="020B0604020202020204" pitchFamily="34" charset="0"/>
            </a:endParaRPr>
          </a:p>
          <a:p>
            <a:endParaRPr lang="en-IL" dirty="0"/>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3"/>
          <a:stretch>
            <a:fillRect/>
          </a:stretch>
        </p:blipFill>
        <p:spPr>
          <a:xfrm>
            <a:off x="347084" y="262845"/>
            <a:ext cx="1047545" cy="550181"/>
          </a:xfrm>
          <a:prstGeom prst="rect">
            <a:avLst/>
          </a:prstGeom>
        </p:spPr>
      </p:pic>
      <p:sp>
        <p:nvSpPr>
          <p:cNvPr id="2" name="חץ: שמאלה 1">
            <a:extLst>
              <a:ext uri="{FF2B5EF4-FFF2-40B4-BE49-F238E27FC236}">
                <a16:creationId xmlns:a16="http://schemas.microsoft.com/office/drawing/2014/main" id="{F8A16996-EF6B-48B0-AECE-DDA2EFD41038}"/>
              </a:ext>
            </a:extLst>
          </p:cNvPr>
          <p:cNvSpPr/>
          <p:nvPr/>
        </p:nvSpPr>
        <p:spPr>
          <a:xfrm>
            <a:off x="838200" y="3429000"/>
            <a:ext cx="5974976" cy="2747963"/>
          </a:xfrm>
          <a:prstGeom prst="lef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sz="4000" dirty="0"/>
              <a:t>אולי לא הסכים עם דבריו?</a:t>
            </a:r>
          </a:p>
        </p:txBody>
      </p:sp>
    </p:spTree>
    <p:extLst>
      <p:ext uri="{BB962C8B-B14F-4D97-AF65-F5344CB8AC3E}">
        <p14:creationId xmlns:p14="http://schemas.microsoft.com/office/powerpoint/2010/main" val="363042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נלמד היום?</a:t>
            </a:r>
            <a:endParaRPr lang="en-IL"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p:txBody>
          <a:bodyPr/>
          <a:lstStyle/>
          <a:p>
            <a:pPr marL="457200" indent="-457200">
              <a:buFont typeface="Arial" panose="020B0604020202020204" pitchFamily="34" charset="0"/>
              <a:buChar char="•"/>
            </a:pPr>
            <a:r>
              <a:rPr lang="he-IL" dirty="0"/>
              <a:t>נבין את המושגים רשות היחיד ורשות הרבים</a:t>
            </a:r>
          </a:p>
          <a:p>
            <a:pPr marL="457200" indent="-457200">
              <a:buFont typeface="Arial" panose="020B0604020202020204" pitchFamily="34" charset="0"/>
              <a:buChar char="•"/>
            </a:pPr>
            <a:r>
              <a:rPr lang="he-IL">
                <a:ea typeface="Calibri" panose="020F0502020204030204" pitchFamily="34" charset="0"/>
                <a:cs typeface="Arial" panose="020B0604020202020204" pitchFamily="34" charset="0"/>
              </a:rPr>
              <a:t>נדגיש את אחריותו </a:t>
            </a:r>
            <a:r>
              <a:rPr lang="he-IL" dirty="0">
                <a:ea typeface="Calibri" panose="020F0502020204030204" pitchFamily="34" charset="0"/>
                <a:cs typeface="Arial" panose="020B0604020202020204" pitchFamily="34" charset="0"/>
              </a:rPr>
              <a:t>של היחיד על רשות הרבים</a:t>
            </a:r>
            <a:endParaRPr lang="he-IL" dirty="0"/>
          </a:p>
          <a:p>
            <a:pPr marL="457200" indent="-457200">
              <a:buFont typeface="Arial" panose="020B0604020202020204" pitchFamily="34" charset="0"/>
              <a:buChar char="•"/>
            </a:pPr>
            <a:r>
              <a:rPr lang="he-IL" dirty="0"/>
              <a:t>נלמד על לשון חז"ל והדרך שבה נקטו כדי להעביר את המסרים</a:t>
            </a:r>
          </a:p>
          <a:p>
            <a:pPr marL="457200" indent="-457200">
              <a:buFont typeface="Arial" panose="020B0604020202020204" pitchFamily="34" charset="0"/>
              <a:buChar char="•"/>
            </a:pPr>
            <a:endParaRPr lang="he-IL" dirty="0"/>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4"/>
          <a:stretch>
            <a:fillRect/>
          </a:stretch>
        </p:blipFill>
        <p:spPr>
          <a:xfrm>
            <a:off x="10833322" y="5810250"/>
            <a:ext cx="2082800" cy="2095500"/>
          </a:xfrm>
          <a:prstGeom prst="rect">
            <a:avLst/>
          </a:prstGeom>
        </p:spPr>
      </p:pic>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F7C45D-D894-C14C-88EF-52AE66F1F6A4}"/>
              </a:ext>
            </a:extLst>
          </p:cNvPr>
          <p:cNvPicPr>
            <a:picLocks noChangeAspect="1"/>
          </p:cNvPicPr>
          <p:nvPr/>
        </p:nvPicPr>
        <p:blipFill>
          <a:blip r:embed="rId5"/>
          <a:stretch>
            <a:fillRect/>
          </a:stretch>
        </p:blipFill>
        <p:spPr>
          <a:xfrm>
            <a:off x="10833322" y="5810250"/>
            <a:ext cx="2082800" cy="2095500"/>
          </a:xfrm>
          <a:prstGeom prst="rect">
            <a:avLst/>
          </a:prstGeom>
        </p:spPr>
      </p:pic>
      <p:sp>
        <p:nvSpPr>
          <p:cNvPr id="10"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838200" y="1825625"/>
            <a:ext cx="10515600" cy="4351338"/>
          </a:xfrm>
        </p:spPr>
        <p:txBody>
          <a:bodyPr/>
          <a:lstStyle/>
          <a:p>
            <a:pPr marL="0" indent="0">
              <a:buNone/>
            </a:pPr>
            <a:r>
              <a:rPr lang="he-IL" dirty="0"/>
              <a:t>נקרא את השיחה בין החסיד לאיש ונשלים את דברי האיש:</a:t>
            </a:r>
          </a:p>
          <a:p>
            <a:pPr marL="0" indent="0">
              <a:buNone/>
            </a:pPr>
            <a:endParaRPr lang="he-IL" dirty="0"/>
          </a:p>
          <a:p>
            <a:pPr marL="0" indent="0">
              <a:buNone/>
            </a:pPr>
            <a:r>
              <a:rPr lang="he-IL" dirty="0"/>
              <a:t>חסיד: "____________________________________________"</a:t>
            </a:r>
          </a:p>
          <a:p>
            <a:pPr marL="0" indent="0">
              <a:buNone/>
            </a:pPr>
            <a:r>
              <a:rPr lang="he-IL" dirty="0"/>
              <a:t>אדם אחד: " _________________________________________"</a:t>
            </a:r>
          </a:p>
          <a:p>
            <a:endParaRPr lang="en-IL" dirty="0"/>
          </a:p>
        </p:txBody>
      </p:sp>
      <p:pic>
        <p:nvPicPr>
          <p:cNvPr id="4" name="2min_final" descr="2min_final">
            <a:hlinkClick r:id="" action="ppaction://media"/>
            <a:extLst>
              <a:ext uri="{FF2B5EF4-FFF2-40B4-BE49-F238E27FC236}">
                <a16:creationId xmlns:a16="http://schemas.microsoft.com/office/drawing/2014/main" id="{F5DB8829-DA55-4480-A4BA-BA1F8959A10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8818" y="595312"/>
            <a:ext cx="1540938" cy="549601"/>
          </a:xfrm>
          <a:prstGeom prst="rect">
            <a:avLst/>
          </a:prstGeom>
        </p:spPr>
      </p:pic>
    </p:spTree>
    <p:extLst>
      <p:ext uri="{BB962C8B-B14F-4D97-AF65-F5344CB8AC3E}">
        <p14:creationId xmlns:p14="http://schemas.microsoft.com/office/powerpoint/2010/main" val="14025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he-IL" dirty="0"/>
              <a:t>ממשיכים לחלקו השני של המדרש</a:t>
            </a:r>
            <a:endParaRPr lang="en-IL" dirty="0"/>
          </a:p>
        </p:txBody>
      </p:sp>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838200" y="1825625"/>
            <a:ext cx="10515600" cy="4351338"/>
          </a:xfrm>
        </p:spPr>
        <p:txBody>
          <a:bodyPr/>
          <a:lstStyle/>
          <a:p>
            <a:pPr marL="0" indent="0">
              <a:buNone/>
            </a:pPr>
            <a:r>
              <a:rPr lang="he-IL" dirty="0"/>
              <a:t>חלקו השני של המדרש מתחיל במילה לימים..</a:t>
            </a:r>
          </a:p>
          <a:p>
            <a:pPr marL="0" indent="0">
              <a:buNone/>
            </a:pPr>
            <a:endParaRPr lang="he-IL" dirty="0"/>
          </a:p>
          <a:p>
            <a:pPr marL="0" lvl="0" indent="0">
              <a:lnSpc>
                <a:spcPct val="115000"/>
              </a:lnSpc>
              <a:spcAft>
                <a:spcPts val="1000"/>
              </a:spcAft>
              <a:buClr>
                <a:srgbClr val="FB2265"/>
              </a:buClr>
              <a:buNone/>
            </a:pPr>
            <a:r>
              <a:rPr lang="he-IL" dirty="0">
                <a:solidFill>
                  <a:srgbClr val="424242"/>
                </a:solidFill>
                <a:ea typeface="Calibri" panose="020F0502020204030204" pitchFamily="34" charset="0"/>
              </a:rPr>
              <a:t>ל</a:t>
            </a:r>
            <a:r>
              <a:rPr lang="he-IL" dirty="0">
                <a:solidFill>
                  <a:srgbClr val="424242"/>
                </a:solidFill>
                <a:highlight>
                  <a:srgbClr val="FFFF00"/>
                </a:highlight>
                <a:ea typeface="Calibri" panose="020F0502020204030204" pitchFamily="34" charset="0"/>
              </a:rPr>
              <a:t>ְִיָמים</a:t>
            </a:r>
            <a:r>
              <a:rPr lang="he-IL" dirty="0">
                <a:solidFill>
                  <a:srgbClr val="424242"/>
                </a:solidFill>
                <a:ea typeface="Calibri" panose="020F0502020204030204" pitchFamily="34" charset="0"/>
              </a:rPr>
              <a:t> נִצְרַךְְ לִמְכֹּר שָׂדֵהוּ </a:t>
            </a:r>
            <a:r>
              <a:rPr lang="he-IL" dirty="0">
                <a:solidFill>
                  <a:srgbClr val="000000"/>
                </a:solidFill>
                <a:ea typeface="Calibri" panose="020F0502020204030204" pitchFamily="34" charset="0"/>
              </a:rPr>
              <a:t>וְהָיָה מְהַלֵּךְ בְּאוֹתוֹ רְשׁוּת הָרַבִּים וְנִכְשַׁל בְּאוֹתָן אֲבָנִים. </a:t>
            </a:r>
            <a:endParaRPr lang="en-US" sz="1400" dirty="0">
              <a:solidFill>
                <a:srgbClr val="424242"/>
              </a:solidFill>
              <a:ea typeface="Calibri" panose="020F0502020204030204" pitchFamily="34" charset="0"/>
            </a:endParaRPr>
          </a:p>
          <a:p>
            <a:pPr marL="0" lvl="0" indent="0" algn="just">
              <a:lnSpc>
                <a:spcPct val="150000"/>
              </a:lnSpc>
              <a:buClr>
                <a:srgbClr val="FB2265"/>
              </a:buClr>
              <a:buNone/>
            </a:pPr>
            <a:r>
              <a:rPr lang="he-IL" dirty="0">
                <a:solidFill>
                  <a:srgbClr val="000000"/>
                </a:solidFill>
                <a:ea typeface="Calibri" panose="020F0502020204030204" pitchFamily="34" charset="0"/>
              </a:rPr>
              <a:t>אָמַר: יָפֶה אָמַר לִי אוֹתוֹ חָסִיד "מִפְּנֵי מָה אַתָּה מְסַקֵּל מֵרְשׁוּת שֶׁאֵינָהּ שֶׁלְּךָ לִרְשׁוּת שֶׁלְּךָ?"</a:t>
            </a:r>
            <a:endParaRPr lang="en-US" sz="1400" dirty="0">
              <a:solidFill>
                <a:srgbClr val="424242"/>
              </a:solidFill>
              <a:ea typeface="Calibri" panose="020F0502020204030204" pitchFamily="34" charset="0"/>
            </a:endParaRPr>
          </a:p>
          <a:p>
            <a:pPr marL="0" indent="0">
              <a:buNone/>
            </a:pPr>
            <a:endParaRPr lang="he-IL" dirty="0"/>
          </a:p>
          <a:p>
            <a:pPr marL="0" indent="0">
              <a:buNone/>
            </a:pPr>
            <a:endParaRPr lang="he-IL" dirty="0"/>
          </a:p>
          <a:p>
            <a:endParaRPr lang="en-IL" dirty="0"/>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3"/>
          <a:stretch>
            <a:fillRect/>
          </a:stretch>
        </p:blipFill>
        <p:spPr>
          <a:xfrm>
            <a:off x="347084" y="262845"/>
            <a:ext cx="1047545" cy="550181"/>
          </a:xfrm>
          <a:prstGeom prst="rect">
            <a:avLst/>
          </a:prstGeom>
        </p:spPr>
      </p:pic>
    </p:spTree>
    <p:extLst>
      <p:ext uri="{BB962C8B-B14F-4D97-AF65-F5344CB8AC3E}">
        <p14:creationId xmlns:p14="http://schemas.microsoft.com/office/powerpoint/2010/main" val="289074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a:xfrm>
            <a:off x="6849035" y="907489"/>
            <a:ext cx="5025687" cy="4417545"/>
          </a:xfrm>
        </p:spPr>
        <p:txBody>
          <a:bodyPr>
            <a:normAutofit/>
          </a:bodyPr>
          <a:lstStyle/>
          <a:p>
            <a:r>
              <a:rPr lang="he-IL" sz="6000">
                <a:solidFill>
                  <a:srgbClr val="000000"/>
                </a:solidFill>
                <a:ea typeface="Calibri" panose="020F0502020204030204" pitchFamily="34" charset="0"/>
                <a:cs typeface="Arial" panose="020B0604020202020204" pitchFamily="34" charset="0"/>
              </a:rPr>
              <a:t>מִפְּנֵי מָה אַתָּה מְסַקֵּל מֵרְשׁוּת שֶׁאֵינָהּ שֶׁלְּךָ לִרְשׁוּת שֶׁלְּךָ?"</a:t>
            </a:r>
            <a:endParaRPr lang="en-IL" sz="8800" dirty="0"/>
          </a:p>
        </p:txBody>
      </p:sp>
      <p:pic>
        <p:nvPicPr>
          <p:cNvPr id="8" name="Picture 7">
            <a:extLst>
              <a:ext uri="{FF2B5EF4-FFF2-40B4-BE49-F238E27FC236}">
                <a16:creationId xmlns:a16="http://schemas.microsoft.com/office/drawing/2014/main" id="{ACF7C45D-D894-C14C-88EF-52AE66F1F6A4}"/>
              </a:ext>
            </a:extLst>
          </p:cNvPr>
          <p:cNvPicPr>
            <a:picLocks noChangeAspect="1"/>
          </p:cNvPicPr>
          <p:nvPr/>
        </p:nvPicPr>
        <p:blipFill>
          <a:blip r:embed="rId3"/>
          <a:stretch>
            <a:fillRect/>
          </a:stretch>
        </p:blipFill>
        <p:spPr>
          <a:xfrm>
            <a:off x="10833322" y="5810250"/>
            <a:ext cx="2082800" cy="2095500"/>
          </a:xfrm>
          <a:prstGeom prst="rect">
            <a:avLst/>
          </a:prstGeom>
        </p:spPr>
      </p:pic>
      <p:pic>
        <p:nvPicPr>
          <p:cNvPr id="5" name="תמונה 4">
            <a:extLst>
              <a:ext uri="{FF2B5EF4-FFF2-40B4-BE49-F238E27FC236}">
                <a16:creationId xmlns:a16="http://schemas.microsoft.com/office/drawing/2014/main" id="{DDC189A4-0A71-4711-B927-191851D3BE10}"/>
              </a:ext>
            </a:extLst>
          </p:cNvPr>
          <p:cNvPicPr>
            <a:picLocks noChangeAspect="1"/>
          </p:cNvPicPr>
          <p:nvPr/>
        </p:nvPicPr>
        <p:blipFill>
          <a:blip r:embed="rId4"/>
          <a:stretch>
            <a:fillRect/>
          </a:stretch>
        </p:blipFill>
        <p:spPr>
          <a:xfrm>
            <a:off x="1555720" y="196490"/>
            <a:ext cx="5025687" cy="3365284"/>
          </a:xfrm>
          <a:prstGeom prst="rect">
            <a:avLst/>
          </a:prstGeom>
        </p:spPr>
      </p:pic>
      <p:pic>
        <p:nvPicPr>
          <p:cNvPr id="11" name="תמונה 10" descr="זיהום מים – ויקיפדיה">
            <a:extLst>
              <a:ext uri="{FF2B5EF4-FFF2-40B4-BE49-F238E27FC236}">
                <a16:creationId xmlns:a16="http://schemas.microsoft.com/office/drawing/2014/main" id="{6D74B749-68D5-44C7-B87D-C45BB80F9F9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278" y="3561774"/>
            <a:ext cx="4738816" cy="3140433"/>
          </a:xfrm>
          <a:prstGeom prst="rect">
            <a:avLst/>
          </a:prstGeom>
          <a:noFill/>
          <a:ln>
            <a:noFill/>
          </a:ln>
        </p:spPr>
      </p:pic>
    </p:spTree>
    <p:extLst>
      <p:ext uri="{BB962C8B-B14F-4D97-AF65-F5344CB8AC3E}">
        <p14:creationId xmlns:p14="http://schemas.microsoft.com/office/powerpoint/2010/main" val="82507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a:xfrm>
            <a:off x="566057" y="907489"/>
            <a:ext cx="11308665" cy="4417545"/>
          </a:xfrm>
        </p:spPr>
        <p:txBody>
          <a:bodyPr>
            <a:normAutofit/>
          </a:bodyPr>
          <a:lstStyle/>
          <a:p>
            <a:r>
              <a:rPr lang="he-IL" sz="6000" dirty="0">
                <a:solidFill>
                  <a:srgbClr val="000000"/>
                </a:solidFill>
                <a:ea typeface="Calibri" panose="020F0502020204030204" pitchFamily="34" charset="0"/>
                <a:cs typeface="Arial" panose="020B0604020202020204" pitchFamily="34" charset="0"/>
              </a:rPr>
              <a:t>מִפְּנֵי מָה אַתָּה מְסַקֵּל </a:t>
            </a:r>
            <a:br>
              <a:rPr lang="he-IL" sz="6000" dirty="0">
                <a:solidFill>
                  <a:srgbClr val="000000"/>
                </a:solidFill>
                <a:ea typeface="Calibri" panose="020F0502020204030204" pitchFamily="34" charset="0"/>
                <a:cs typeface="Arial" panose="020B0604020202020204" pitchFamily="34" charset="0"/>
              </a:rPr>
            </a:br>
            <a:r>
              <a:rPr lang="he-IL" sz="6000" dirty="0">
                <a:solidFill>
                  <a:srgbClr val="000000"/>
                </a:solidFill>
                <a:ea typeface="Calibri" panose="020F0502020204030204" pitchFamily="34" charset="0"/>
                <a:cs typeface="Arial" panose="020B0604020202020204" pitchFamily="34" charset="0"/>
              </a:rPr>
              <a:t>מֵרְשׁוּת שֶׁאֵינָהּ שֶׁלְּךָ </a:t>
            </a:r>
            <a:br>
              <a:rPr lang="he-IL" sz="6000" dirty="0">
                <a:solidFill>
                  <a:srgbClr val="000000"/>
                </a:solidFill>
                <a:ea typeface="Calibri" panose="020F0502020204030204" pitchFamily="34" charset="0"/>
                <a:cs typeface="Arial" panose="020B0604020202020204" pitchFamily="34" charset="0"/>
              </a:rPr>
            </a:br>
            <a:r>
              <a:rPr lang="he-IL" sz="6000" dirty="0">
                <a:solidFill>
                  <a:srgbClr val="000000"/>
                </a:solidFill>
                <a:ea typeface="Calibri" panose="020F0502020204030204" pitchFamily="34" charset="0"/>
                <a:cs typeface="Arial" panose="020B0604020202020204" pitchFamily="34" charset="0"/>
              </a:rPr>
              <a:t>לִרְשׁוּת שֶׁלְּךָ?"</a:t>
            </a:r>
            <a:endParaRPr lang="en-IL" sz="8800" dirty="0"/>
          </a:p>
        </p:txBody>
      </p:sp>
      <p:pic>
        <p:nvPicPr>
          <p:cNvPr id="8" name="Picture 7">
            <a:extLst>
              <a:ext uri="{FF2B5EF4-FFF2-40B4-BE49-F238E27FC236}">
                <a16:creationId xmlns:a16="http://schemas.microsoft.com/office/drawing/2014/main" id="{ACF7C45D-D894-C14C-88EF-52AE66F1F6A4}"/>
              </a:ext>
            </a:extLst>
          </p:cNvPr>
          <p:cNvPicPr>
            <a:picLocks noChangeAspect="1"/>
          </p:cNvPicPr>
          <p:nvPr/>
        </p:nvPicPr>
        <p:blipFill>
          <a:blip r:embed="rId3"/>
          <a:stretch>
            <a:fillRect/>
          </a:stretch>
        </p:blipFill>
        <p:spPr>
          <a:xfrm>
            <a:off x="10833322" y="5810250"/>
            <a:ext cx="2082800" cy="2095500"/>
          </a:xfrm>
          <a:prstGeom prst="rect">
            <a:avLst/>
          </a:prstGeom>
        </p:spPr>
      </p:pic>
      <p:sp>
        <p:nvSpPr>
          <p:cNvPr id="3" name="בועת מחשבה: ענן 2">
            <a:extLst>
              <a:ext uri="{FF2B5EF4-FFF2-40B4-BE49-F238E27FC236}">
                <a16:creationId xmlns:a16="http://schemas.microsoft.com/office/drawing/2014/main" id="{7562E2C3-8F71-44A2-85D8-5352A3C0890C}"/>
              </a:ext>
            </a:extLst>
          </p:cNvPr>
          <p:cNvSpPr/>
          <p:nvPr/>
        </p:nvSpPr>
        <p:spPr>
          <a:xfrm>
            <a:off x="1910994" y="907489"/>
            <a:ext cx="3791164" cy="2051468"/>
          </a:xfrm>
          <a:prstGeom prst="cloudCallout">
            <a:avLst>
              <a:gd name="adj1" fmla="val 58070"/>
              <a:gd name="adj2" fmla="val 51429"/>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he-IL" sz="2400" dirty="0">
                <a:latin typeface="Calibri" panose="020F0502020204030204" pitchFamily="34" charset="0"/>
                <a:cs typeface="Calibri" panose="020F0502020204030204" pitchFamily="34" charset="0"/>
              </a:rPr>
              <a:t>שאולי היא שלך היום אך אינך בטוח שתהיה שלך לתמיד.</a:t>
            </a:r>
          </a:p>
        </p:txBody>
      </p:sp>
      <p:sp>
        <p:nvSpPr>
          <p:cNvPr id="5" name="בועת מחשבה: ענן 4">
            <a:extLst>
              <a:ext uri="{FF2B5EF4-FFF2-40B4-BE49-F238E27FC236}">
                <a16:creationId xmlns:a16="http://schemas.microsoft.com/office/drawing/2014/main" id="{D37B3706-3165-458C-BD1F-E2E21C954E27}"/>
              </a:ext>
            </a:extLst>
          </p:cNvPr>
          <p:cNvSpPr/>
          <p:nvPr/>
        </p:nvSpPr>
        <p:spPr>
          <a:xfrm>
            <a:off x="2856216" y="3599319"/>
            <a:ext cx="3791164" cy="2051468"/>
          </a:xfrm>
          <a:prstGeom prst="cloudCallout">
            <a:avLst>
              <a:gd name="adj1" fmla="val 90048"/>
              <a:gd name="adj2" fmla="val -17183"/>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he-IL" sz="2800" dirty="0">
                <a:latin typeface="Calibri" panose="020F0502020204030204" pitchFamily="34" charset="0"/>
                <a:cs typeface="Calibri" panose="020F0502020204030204" pitchFamily="34" charset="0"/>
              </a:rPr>
              <a:t>רשות הרבים ודאי שלך לתמיד.</a:t>
            </a:r>
          </a:p>
        </p:txBody>
      </p:sp>
    </p:spTree>
    <p:extLst>
      <p:ext uri="{BB962C8B-B14F-4D97-AF65-F5344CB8AC3E}">
        <p14:creationId xmlns:p14="http://schemas.microsoft.com/office/powerpoint/2010/main" val="344647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he-IL" dirty="0"/>
              <a:t>נבין את המסר</a:t>
            </a:r>
            <a:endParaRPr lang="en-IL" dirty="0"/>
          </a:p>
        </p:txBody>
      </p:sp>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838200" y="1825625"/>
            <a:ext cx="10515600" cy="4351338"/>
          </a:xfrm>
        </p:spPr>
        <p:txBody>
          <a:bodyPr/>
          <a:lstStyle/>
          <a:p>
            <a:pPr marL="0" indent="0">
              <a:buNone/>
            </a:pPr>
            <a:endParaRPr lang="he-IL" dirty="0"/>
          </a:p>
          <a:p>
            <a:pPr marL="0" lvl="0" indent="0" algn="just">
              <a:lnSpc>
                <a:spcPct val="150000"/>
              </a:lnSpc>
              <a:buClr>
                <a:srgbClr val="FB2265"/>
              </a:buClr>
              <a:buNone/>
            </a:pPr>
            <a:r>
              <a:rPr lang="he-IL" dirty="0">
                <a:solidFill>
                  <a:srgbClr val="000000"/>
                </a:solidFill>
                <a:ea typeface="Calibri" panose="020F0502020204030204" pitchFamily="34" charset="0"/>
              </a:rPr>
              <a:t>אָמַר: </a:t>
            </a:r>
            <a:r>
              <a:rPr lang="he-IL" dirty="0">
                <a:solidFill>
                  <a:srgbClr val="FF0000"/>
                </a:solidFill>
                <a:ea typeface="Calibri" panose="020F0502020204030204" pitchFamily="34" charset="0"/>
              </a:rPr>
              <a:t>יָפֶה אָמַר לִי אוֹתוֹ חָסִיד </a:t>
            </a:r>
            <a:r>
              <a:rPr lang="he-IL" dirty="0">
                <a:solidFill>
                  <a:srgbClr val="000000"/>
                </a:solidFill>
                <a:ea typeface="Calibri" panose="020F0502020204030204" pitchFamily="34" charset="0"/>
              </a:rPr>
              <a:t>"מִפְּנֵי מָה אַתָּה מְסַקֵּל מֵרְשׁוּת שֶׁאֵינָהּ שֶׁלְּךָ לִרְשׁוּת שֶׁלְּךָ?"</a:t>
            </a:r>
            <a:endParaRPr lang="en-US" sz="1400" dirty="0">
              <a:solidFill>
                <a:srgbClr val="424242"/>
              </a:solidFill>
              <a:ea typeface="Calibri" panose="020F0502020204030204" pitchFamily="34" charset="0"/>
            </a:endParaRPr>
          </a:p>
          <a:p>
            <a:pPr marL="0" indent="0">
              <a:buNone/>
            </a:pPr>
            <a:endParaRPr lang="he-IL" dirty="0"/>
          </a:p>
          <a:p>
            <a:pPr marL="0" indent="0" algn="ctr">
              <a:buNone/>
            </a:pPr>
            <a:r>
              <a:rPr lang="he-IL" b="1" dirty="0">
                <a:highlight>
                  <a:srgbClr val="FFFF00"/>
                </a:highlight>
              </a:rPr>
              <a:t>הכרה בטעות והכרזה על כך היא מעלה חשובה של כל אדם</a:t>
            </a:r>
          </a:p>
          <a:p>
            <a:pPr marL="0" indent="0" algn="ctr">
              <a:buNone/>
            </a:pPr>
            <a:r>
              <a:rPr lang="he-IL" b="1" dirty="0">
                <a:highlight>
                  <a:srgbClr val="FFFF00"/>
                </a:highlight>
              </a:rPr>
              <a:t>מביאה לתיקון המידות</a:t>
            </a:r>
          </a:p>
          <a:p>
            <a:pPr marL="0" indent="0">
              <a:buNone/>
            </a:pPr>
            <a:endParaRPr lang="he-IL" dirty="0"/>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3"/>
          <a:stretch>
            <a:fillRect/>
          </a:stretch>
        </p:blipFill>
        <p:spPr>
          <a:xfrm>
            <a:off x="347084" y="262845"/>
            <a:ext cx="1047545" cy="550181"/>
          </a:xfrm>
          <a:prstGeom prst="rect">
            <a:avLst/>
          </a:prstGeom>
        </p:spPr>
      </p:pic>
    </p:spTree>
    <p:extLst>
      <p:ext uri="{BB962C8B-B14F-4D97-AF65-F5344CB8AC3E}">
        <p14:creationId xmlns:p14="http://schemas.microsoft.com/office/powerpoint/2010/main" val="408164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הלכה למעשה</a:t>
            </a: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pic>
        <p:nvPicPr>
          <p:cNvPr id="2" name="תמונה 1">
            <a:extLst>
              <a:ext uri="{FF2B5EF4-FFF2-40B4-BE49-F238E27FC236}">
                <a16:creationId xmlns:a16="http://schemas.microsoft.com/office/drawing/2014/main" id="{7862C427-BB2A-4F8F-BD78-CF23C62F49CD}"/>
              </a:ext>
            </a:extLst>
          </p:cNvPr>
          <p:cNvPicPr>
            <a:picLocks noChangeAspect="1"/>
          </p:cNvPicPr>
          <p:nvPr/>
        </p:nvPicPr>
        <p:blipFill>
          <a:blip r:embed="rId5"/>
          <a:stretch>
            <a:fillRect/>
          </a:stretch>
        </p:blipFill>
        <p:spPr>
          <a:xfrm>
            <a:off x="2111918" y="3069305"/>
            <a:ext cx="7968163" cy="719390"/>
          </a:xfrm>
          <a:prstGeom prst="rect">
            <a:avLst/>
          </a:prstGeom>
        </p:spPr>
      </p:pic>
    </p:spTree>
    <p:extLst>
      <p:ext uri="{BB962C8B-B14F-4D97-AF65-F5344CB8AC3E}">
        <p14:creationId xmlns:p14="http://schemas.microsoft.com/office/powerpoint/2010/main" val="152907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כותרת 3">
            <a:extLst>
              <a:ext uri="{FF2B5EF4-FFF2-40B4-BE49-F238E27FC236}">
                <a16:creationId xmlns:a16="http://schemas.microsoft.com/office/drawing/2014/main" id="{C549391E-9243-438A-AE9D-B051694833FA}"/>
              </a:ext>
            </a:extLst>
          </p:cNvPr>
          <p:cNvSpPr>
            <a:spLocks noGrp="1"/>
          </p:cNvSpPr>
          <p:nvPr>
            <p:ph type="ctrTitle"/>
          </p:nvPr>
        </p:nvSpPr>
        <p:spPr>
          <a:xfrm>
            <a:off x="8842248" y="1481328"/>
            <a:ext cx="2926080" cy="2468880"/>
          </a:xfrm>
        </p:spPr>
        <p:txBody>
          <a:bodyPr vert="horz" lIns="91440" tIns="45720" rIns="91440" bIns="45720" rtlCol="0" anchor="b">
            <a:normAutofit/>
          </a:bodyPr>
          <a:lstStyle/>
          <a:p>
            <a:pPr rtl="0">
              <a:spcBef>
                <a:spcPct val="0"/>
              </a:spcBef>
            </a:pPr>
            <a:r>
              <a:rPr lang="he-IL" sz="4000" dirty="0">
                <a:ea typeface="+mj-ea"/>
              </a:rPr>
              <a:t>מצאו קשר למדרש</a:t>
            </a:r>
            <a:endParaRPr lang="en-US" sz="4000" dirty="0">
              <a:ea typeface="+mj-ea"/>
            </a:endParaRPr>
          </a:p>
        </p:txBody>
      </p:sp>
      <p:sp>
        <p:nvSpPr>
          <p:cNvPr id="93"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Shape 96">
            <a:extLst>
              <a:ext uri="{FF2B5EF4-FFF2-40B4-BE49-F238E27FC236}">
                <a16:creationId xmlns:a16="http://schemas.microsoft.com/office/drawing/2014/main" id="{79A54AB1-B64F-4843-BFAB-81CB74E66B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050" name="Picture 2" descr="2d-23: Don't litter! | 23 years back in time I was travellin… | Flickr">
            <a:extLst>
              <a:ext uri="{FF2B5EF4-FFF2-40B4-BE49-F238E27FC236}">
                <a16:creationId xmlns:a16="http://schemas.microsoft.com/office/drawing/2014/main" id="{3B8671CB-282F-49FE-B9CD-20CC883B727B}"/>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r="3328"/>
          <a:stretch/>
        </p:blipFill>
        <p:spPr bwMode="auto">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6546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0700D48D-C9AA-4000-A912-29A4FEA98A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5138" y="394887"/>
            <a:ext cx="5720862" cy="60682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כותרת 2">
            <a:extLst>
              <a:ext uri="{FF2B5EF4-FFF2-40B4-BE49-F238E27FC236}">
                <a16:creationId xmlns:a16="http://schemas.microsoft.com/office/drawing/2014/main" id="{6A0B0123-8347-475A-8312-5B62B5C922BB}"/>
              </a:ext>
            </a:extLst>
          </p:cNvPr>
          <p:cNvSpPr>
            <a:spLocks noGrp="1"/>
          </p:cNvSpPr>
          <p:nvPr>
            <p:ph type="ctrTitle"/>
          </p:nvPr>
        </p:nvSpPr>
        <p:spPr>
          <a:xfrm>
            <a:off x="1018604" y="1053043"/>
            <a:ext cx="4458424" cy="1758738"/>
          </a:xfrm>
        </p:spPr>
        <p:txBody>
          <a:bodyPr vert="horz" lIns="91440" tIns="45720" rIns="91440" bIns="45720" rtlCol="0" anchor="b">
            <a:normAutofit/>
          </a:bodyPr>
          <a:lstStyle/>
          <a:p>
            <a:pPr algn="r" rtl="0">
              <a:spcBef>
                <a:spcPct val="0"/>
              </a:spcBef>
            </a:pPr>
            <a:r>
              <a:rPr lang="en-US" sz="6000" dirty="0" err="1">
                <a:solidFill>
                  <a:srgbClr val="FFFFFF"/>
                </a:solidFill>
                <a:latin typeface="+mj-lt"/>
                <a:ea typeface="+mj-ea"/>
                <a:cs typeface="+mj-cs"/>
              </a:rPr>
              <a:t>מצאו</a:t>
            </a:r>
            <a:r>
              <a:rPr lang="en-US" sz="6000" dirty="0">
                <a:solidFill>
                  <a:srgbClr val="FFFFFF"/>
                </a:solidFill>
                <a:latin typeface="+mj-lt"/>
                <a:ea typeface="+mj-ea"/>
                <a:cs typeface="+mj-cs"/>
              </a:rPr>
              <a:t> </a:t>
            </a:r>
            <a:r>
              <a:rPr lang="en-US" sz="6000" dirty="0" err="1">
                <a:solidFill>
                  <a:srgbClr val="FFFFFF"/>
                </a:solidFill>
                <a:latin typeface="+mj-lt"/>
                <a:ea typeface="+mj-ea"/>
                <a:cs typeface="+mj-cs"/>
              </a:rPr>
              <a:t>דמיון</a:t>
            </a:r>
            <a:r>
              <a:rPr lang="en-US" sz="6000" dirty="0">
                <a:solidFill>
                  <a:srgbClr val="FFFFFF"/>
                </a:solidFill>
                <a:latin typeface="+mj-lt"/>
                <a:ea typeface="+mj-ea"/>
                <a:cs typeface="+mj-cs"/>
              </a:rPr>
              <a:t> </a:t>
            </a:r>
            <a:r>
              <a:rPr lang="en-US" sz="6000" dirty="0" err="1">
                <a:solidFill>
                  <a:srgbClr val="FFFFFF"/>
                </a:solidFill>
                <a:latin typeface="+mj-lt"/>
                <a:ea typeface="+mj-ea"/>
                <a:cs typeface="+mj-cs"/>
              </a:rPr>
              <a:t>בין</a:t>
            </a:r>
            <a:r>
              <a:rPr lang="en-US" sz="6000" dirty="0">
                <a:solidFill>
                  <a:srgbClr val="FFFFFF"/>
                </a:solidFill>
                <a:latin typeface="+mj-lt"/>
                <a:ea typeface="+mj-ea"/>
                <a:cs typeface="+mj-cs"/>
              </a:rPr>
              <a:t> </a:t>
            </a:r>
            <a:r>
              <a:rPr lang="en-US" sz="6000" dirty="0" err="1">
                <a:solidFill>
                  <a:srgbClr val="FFFFFF"/>
                </a:solidFill>
                <a:latin typeface="+mj-lt"/>
                <a:ea typeface="+mj-ea"/>
                <a:cs typeface="+mj-cs"/>
              </a:rPr>
              <a:t>ההלכה</a:t>
            </a:r>
            <a:r>
              <a:rPr lang="en-US" sz="6000" dirty="0">
                <a:solidFill>
                  <a:srgbClr val="FFFFFF"/>
                </a:solidFill>
                <a:latin typeface="+mj-lt"/>
                <a:ea typeface="+mj-ea"/>
                <a:cs typeface="+mj-cs"/>
              </a:rPr>
              <a:t> </a:t>
            </a:r>
            <a:r>
              <a:rPr lang="en-US" sz="6000" dirty="0" err="1">
                <a:solidFill>
                  <a:srgbClr val="FFFFFF"/>
                </a:solidFill>
                <a:latin typeface="+mj-lt"/>
                <a:ea typeface="+mj-ea"/>
                <a:cs typeface="+mj-cs"/>
              </a:rPr>
              <a:t>לשלט</a:t>
            </a:r>
            <a:r>
              <a:rPr lang="en-US" sz="6000" dirty="0">
                <a:solidFill>
                  <a:srgbClr val="FFFFFF"/>
                </a:solidFill>
                <a:latin typeface="+mj-lt"/>
                <a:ea typeface="+mj-ea"/>
                <a:cs typeface="+mj-cs"/>
              </a:rPr>
              <a:t> </a:t>
            </a:r>
          </a:p>
        </p:txBody>
      </p:sp>
      <p:pic>
        <p:nvPicPr>
          <p:cNvPr id="2" name="תמונה 1">
            <a:extLst>
              <a:ext uri="{FF2B5EF4-FFF2-40B4-BE49-F238E27FC236}">
                <a16:creationId xmlns:a16="http://schemas.microsoft.com/office/drawing/2014/main" id="{9AC11126-C54D-44BD-B2FE-42D50565A792}"/>
              </a:ext>
            </a:extLst>
          </p:cNvPr>
          <p:cNvPicPr>
            <a:picLocks noChangeAspect="1"/>
          </p:cNvPicPr>
          <p:nvPr/>
        </p:nvPicPr>
        <p:blipFill>
          <a:blip r:embed="rId3"/>
          <a:stretch>
            <a:fillRect/>
          </a:stretch>
        </p:blipFill>
        <p:spPr>
          <a:xfrm>
            <a:off x="6479229" y="1471947"/>
            <a:ext cx="5390093" cy="485108"/>
          </a:xfrm>
          <a:prstGeom prst="rect">
            <a:avLst/>
          </a:prstGeom>
        </p:spPr>
      </p:pic>
      <p:cxnSp>
        <p:nvCxnSpPr>
          <p:cNvPr id="137" name="Straight Connector 136">
            <a:extLst>
              <a:ext uri="{FF2B5EF4-FFF2-40B4-BE49-F238E27FC236}">
                <a16:creationId xmlns:a16="http://schemas.microsoft.com/office/drawing/2014/main" id="{805E69BC-D844-4AB5-9E35-ED458EE2965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9184178" y="1874520"/>
            <a:ext cx="0" cy="310896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312C673-8179-457E-AD2A-D1FAE4CC961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4009" y="4201833"/>
            <a:ext cx="3400425"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074" name="Picture 2" descr="ממלכת הפסולת">
            <a:extLst>
              <a:ext uri="{FF2B5EF4-FFF2-40B4-BE49-F238E27FC236}">
                <a16:creationId xmlns:a16="http://schemas.microsoft.com/office/drawing/2014/main" id="{6C314912-618B-468F-91F5-F48D3238C121}"/>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t="6386" r="-1" b="6384"/>
          <a:stretch/>
        </p:blipFill>
        <p:spPr bwMode="auto">
          <a:xfrm>
            <a:off x="7092500" y="3750733"/>
            <a:ext cx="4163550" cy="2794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1613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סיכום ביניים - מה למדנו?</a:t>
            </a:r>
            <a:endParaRPr lang="en-IL"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794658" y="1928813"/>
            <a:ext cx="10449606" cy="3844925"/>
          </a:xfrm>
        </p:spPr>
        <p:txBody>
          <a:bodyPr>
            <a:normAutofit/>
          </a:bodyPr>
          <a:lstStyle/>
          <a:p>
            <a:pPr marL="571500" indent="-571500" algn="r">
              <a:buFont typeface="Arial" panose="020B0604020202020204" pitchFamily="34" charset="0"/>
              <a:buChar char="•"/>
            </a:pPr>
            <a:r>
              <a:rPr lang="he-IL" dirty="0"/>
              <a:t>הכרנו מדרש שבא לחזק הלכה בדרך של מעשה קצר וענייני.</a:t>
            </a:r>
          </a:p>
          <a:p>
            <a:pPr marL="571500" indent="-571500" algn="r">
              <a:buFont typeface="Arial" panose="020B0604020202020204" pitchFamily="34" charset="0"/>
              <a:buChar char="•"/>
            </a:pPr>
            <a:r>
              <a:rPr lang="he-IL" dirty="0"/>
              <a:t>הכרנו את הלשון הייחודית של המדרש: דוח שיח, צמצום מידע, </a:t>
            </a:r>
          </a:p>
          <a:p>
            <a:pPr marL="571500" indent="-571500" algn="r">
              <a:buFont typeface="Arial" panose="020B0604020202020204" pitchFamily="34" charset="0"/>
              <a:buChar char="•"/>
            </a:pPr>
            <a:r>
              <a:rPr lang="he-IL" dirty="0"/>
              <a:t>הבנו את המסר ולמדנו שעדיף להעיר בדרך מתוחכמת, כך שיהיה נעים לשמוע.</a:t>
            </a:r>
          </a:p>
          <a:p>
            <a:pPr marL="571500" indent="-571500" algn="r">
              <a:buFont typeface="Arial" panose="020B0604020202020204" pitchFamily="34" charset="0"/>
              <a:buChar char="•"/>
            </a:pPr>
            <a:r>
              <a:rPr lang="he-IL" dirty="0"/>
              <a:t>למדנו על החשיבות של שמירה על רשות הרבים.</a:t>
            </a:r>
          </a:p>
          <a:p>
            <a:pPr algn="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Tree>
    <p:extLst>
      <p:ext uri="{BB962C8B-B14F-4D97-AF65-F5344CB8AC3E}">
        <p14:creationId xmlns:p14="http://schemas.microsoft.com/office/powerpoint/2010/main" val="412828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4" name="כותרת 3">
            <a:extLst>
              <a:ext uri="{FF2B5EF4-FFF2-40B4-BE49-F238E27FC236}">
                <a16:creationId xmlns:a16="http://schemas.microsoft.com/office/drawing/2014/main" id="{281F24AD-E0A5-4017-9EE3-3F0A1D8EEAA3}"/>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he-IL" dirty="0"/>
              <a:t>הלשון הייחודית של המדרש</a:t>
            </a:r>
          </a:p>
        </p:txBody>
      </p:sp>
      <p:sp>
        <p:nvSpPr>
          <p:cNvPr id="5" name="מציין מיקום תוכן 4">
            <a:extLst>
              <a:ext uri="{FF2B5EF4-FFF2-40B4-BE49-F238E27FC236}">
                <a16:creationId xmlns:a16="http://schemas.microsoft.com/office/drawing/2014/main" id="{EF5B962E-FBE7-4863-8901-58F9A6C78D64}"/>
              </a:ext>
            </a:extLst>
          </p:cNvPr>
          <p:cNvSpPr>
            <a:spLocks noGrp="1"/>
          </p:cNvSpPr>
          <p:nvPr>
            <p:ph sz="half" idx="2"/>
          </p:nvPr>
        </p:nvSpPr>
        <p:spPr/>
        <p:txBody>
          <a:bodyPr>
            <a:normAutofit fontScale="85000" lnSpcReduction="20000"/>
          </a:bodyPr>
          <a:lstStyle/>
          <a:p>
            <a:pPr marL="0" lvl="0" indent="0" algn="just">
              <a:lnSpc>
                <a:spcPct val="150000"/>
              </a:lnSpc>
              <a:buClr>
                <a:srgbClr val="FB2265"/>
              </a:buClr>
              <a:buNone/>
            </a:pPr>
            <a:r>
              <a:rPr lang="he-IL" dirty="0">
                <a:solidFill>
                  <a:srgbClr val="000000"/>
                </a:solidFill>
                <a:ea typeface="Calibri" panose="020F0502020204030204" pitchFamily="34" charset="0"/>
                <a:cs typeface="Arial" panose="020B0604020202020204" pitchFamily="34" charset="0"/>
              </a:rPr>
              <a:t>מַעֲשֶׂה בְּאָדָם אֶחָד שֶׁהָיָה מְסַקֵּל מֵרְשׁוּתוֹ לִרְשׁוּת הָרַבִּים, וּמְצָאוֹ חָסִיד אֶחָד, אָמַר לוֹ:  "רֵיקָה! מִפְּנֵי מָה אַתָּה מְסַקֵּל מֵרְשׁוּת שֶׁאֵינָהּ שֶׁלְּךָ לִרְשׁוּת שֶׁלְּךָ?" </a:t>
            </a:r>
            <a:endParaRPr lang="en-US" sz="1400" dirty="0">
              <a:solidFill>
                <a:srgbClr val="424242"/>
              </a:solidFill>
              <a:ea typeface="Calibri" panose="020F0502020204030204" pitchFamily="34" charset="0"/>
              <a:cs typeface="Arial" panose="020B0604020202020204" pitchFamily="34" charset="0"/>
            </a:endParaRPr>
          </a:p>
          <a:p>
            <a:pPr marL="0" lvl="0" indent="0" algn="just">
              <a:lnSpc>
                <a:spcPct val="150000"/>
              </a:lnSpc>
              <a:buClr>
                <a:srgbClr val="FB2265"/>
              </a:buClr>
              <a:buNone/>
            </a:pPr>
            <a:r>
              <a:rPr lang="he-IL" dirty="0">
                <a:solidFill>
                  <a:srgbClr val="000000"/>
                </a:solidFill>
                <a:ea typeface="Calibri" panose="020F0502020204030204" pitchFamily="34" charset="0"/>
                <a:cs typeface="Arial" panose="020B0604020202020204" pitchFamily="34" charset="0"/>
              </a:rPr>
              <a:t>לִגְלֵג עָלָיו. </a:t>
            </a:r>
            <a:endParaRPr lang="en-US" sz="1400" dirty="0">
              <a:solidFill>
                <a:srgbClr val="424242"/>
              </a:solidFill>
              <a:ea typeface="Calibri" panose="020F0502020204030204" pitchFamily="34" charset="0"/>
              <a:cs typeface="Arial" panose="020B0604020202020204" pitchFamily="34" charset="0"/>
            </a:endParaRPr>
          </a:p>
          <a:p>
            <a:pPr marL="0" lvl="0" indent="0">
              <a:lnSpc>
                <a:spcPct val="115000"/>
              </a:lnSpc>
              <a:spcAft>
                <a:spcPts val="1000"/>
              </a:spcAft>
              <a:buClr>
                <a:srgbClr val="FB2265"/>
              </a:buClr>
              <a:buNone/>
            </a:pPr>
            <a:r>
              <a:rPr lang="he-IL" dirty="0">
                <a:solidFill>
                  <a:srgbClr val="424242"/>
                </a:solidFill>
                <a:ea typeface="Calibri" panose="020F0502020204030204" pitchFamily="34" charset="0"/>
                <a:cs typeface="Arial" panose="020B0604020202020204" pitchFamily="34" charset="0"/>
              </a:rPr>
              <a:t>לְיָמִים נִצְרַךְְ לִמְכֹּר שָׂדֵהוּ </a:t>
            </a:r>
            <a:r>
              <a:rPr lang="he-IL" dirty="0">
                <a:solidFill>
                  <a:srgbClr val="000000"/>
                </a:solidFill>
                <a:ea typeface="Calibri" panose="020F0502020204030204" pitchFamily="34" charset="0"/>
                <a:cs typeface="Arial" panose="020B0604020202020204" pitchFamily="34" charset="0"/>
              </a:rPr>
              <a:t>וְהָיָה מְהַלֵּךְ בְּאוֹתוֹ רְשׁוּת הָרַבִּים וְנִכְשַׁל בְּאוֹתָן אֲבָנִים אָמַר: יָפֶה אָמַר לִי אוֹתוֹ חָסִיד "מִפְּנֵי מָה אַתָּה מְסַקֵּל מֵרְשׁוּת שֶׁאֵינָהּ שֶׁלְּךָ לִרְשׁוּת שֶׁלְּךָ?"</a:t>
            </a:r>
            <a:endParaRPr lang="en-US" sz="1400" dirty="0">
              <a:solidFill>
                <a:srgbClr val="424242"/>
              </a:solidFill>
              <a:ea typeface="Calibri" panose="020F0502020204030204" pitchFamily="34" charset="0"/>
              <a:cs typeface="Arial" panose="020B0604020202020204" pitchFamily="34" charset="0"/>
            </a:endParaRPr>
          </a:p>
          <a:p>
            <a:endParaRPr lang="he-IL" dirty="0"/>
          </a:p>
        </p:txBody>
      </p:sp>
    </p:spTree>
    <p:extLst>
      <p:ext uri="{BB962C8B-B14F-4D97-AF65-F5344CB8AC3E}">
        <p14:creationId xmlns:p14="http://schemas.microsoft.com/office/powerpoint/2010/main" val="31965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en-IL" dirty="0"/>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0574" y="2710851"/>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798352" y="3197381"/>
            <a:ext cx="1771057" cy="740845"/>
          </a:xfrm>
          <a:prstGeom prst="rect">
            <a:avLst/>
          </a:prstGeom>
          <a:noFill/>
          <a:extLst>
            <a:ext uri="{909E8E84-426E-40DD-AFC4-6F175D3DCCD1}">
              <a14:hiddenFill xmlns:a14="http://schemas.microsoft.com/office/drawing/2010/main">
                <a:solidFill>
                  <a:srgbClr val="FFFFFF"/>
                </a:solidFill>
              </a14:hiddenFill>
            </a:ext>
          </a:extLst>
        </p:spPr>
      </p:pic>
      <p:pic>
        <p:nvPicPr>
          <p:cNvPr id="6" name="1min_final" descr="1min_final">
            <a:hlinkClick r:id="" action="ppaction://media"/>
            <a:extLst>
              <a:ext uri="{FF2B5EF4-FFF2-40B4-BE49-F238E27FC236}">
                <a16:creationId xmlns:a16="http://schemas.microsoft.com/office/drawing/2014/main" id="{9BC95340-1042-4BDE-B6FD-7A3AF39769F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12677" y="1141087"/>
            <a:ext cx="1540938" cy="549601"/>
          </a:xfrm>
          <a:prstGeom prst="rect">
            <a:avLst/>
          </a:prstGeom>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4" name="כותרת 3">
            <a:extLst>
              <a:ext uri="{FF2B5EF4-FFF2-40B4-BE49-F238E27FC236}">
                <a16:creationId xmlns:a16="http://schemas.microsoft.com/office/drawing/2014/main" id="{281F24AD-E0A5-4017-9EE3-3F0A1D8EEAA3}"/>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he-IL" dirty="0"/>
              <a:t>הלשון הייחודית של המדרש</a:t>
            </a:r>
          </a:p>
        </p:txBody>
      </p:sp>
      <p:sp>
        <p:nvSpPr>
          <p:cNvPr id="110" name="Google Shape;110;p22"/>
          <p:cNvSpPr txBox="1">
            <a:spLocks noGrp="1"/>
          </p:cNvSpPr>
          <p:nvPr>
            <p:ph sz="half" idx="1"/>
          </p:nvPr>
        </p:nvSpPr>
        <p:spPr>
          <a:prstGeom prst="rect">
            <a:avLst/>
          </a:prstGeom>
          <a:noFill/>
          <a:ln>
            <a:noFill/>
          </a:ln>
        </p:spPr>
        <p:txBody>
          <a:bodyPr spcFirstLastPara="1" vert="horz" wrap="square" lIns="91433" tIns="45700" rIns="91433" bIns="45700" rtlCol="0" anchor="t" anchorCtr="0">
            <a:noAutofit/>
          </a:bodyPr>
          <a:lstStyle/>
          <a:p>
            <a:pPr marL="0" indent="0">
              <a:lnSpc>
                <a:spcPct val="115000"/>
              </a:lnSpc>
              <a:spcAft>
                <a:spcPts val="1000"/>
              </a:spcAft>
              <a:buNone/>
            </a:pPr>
            <a:r>
              <a:rPr lang="he-IL" dirty="0">
                <a:highlight>
                  <a:srgbClr val="FFFF00"/>
                </a:highlight>
                <a:ea typeface="Calibri" panose="020F0502020204030204" pitchFamily="34" charset="0"/>
                <a:cs typeface="Arial" panose="020B0604020202020204" pitchFamily="34" charset="0"/>
              </a:rPr>
              <a:t>מ</a:t>
            </a:r>
            <a:r>
              <a:rPr lang="he-IL" dirty="0">
                <a:solidFill>
                  <a:srgbClr val="000000"/>
                </a:solidFill>
                <a:highlight>
                  <a:srgbClr val="FFFF00"/>
                </a:highlight>
                <a:cs typeface="Arial" panose="020B0604020202020204" pitchFamily="34" charset="0"/>
              </a:rPr>
              <a:t>ַעֲשֶׂה</a:t>
            </a:r>
            <a:r>
              <a:rPr lang="he-IL" dirty="0">
                <a:solidFill>
                  <a:srgbClr val="000000"/>
                </a:solidFill>
                <a:cs typeface="Arial" panose="020B0604020202020204" pitchFamily="34" charset="0"/>
              </a:rPr>
              <a:t> בְּרַבִּי אֱלִיעֶזֶר וְרַבִּי יְהוֹשֻעַ</a:t>
            </a:r>
            <a:r>
              <a:rPr lang="en-US" dirty="0">
                <a:solidFill>
                  <a:srgbClr val="000000"/>
                </a:solidFill>
                <a:cs typeface="Arial" panose="020B0604020202020204" pitchFamily="34" charset="0"/>
              </a:rPr>
              <a:t/>
            </a:r>
            <a:br>
              <a:rPr lang="en-US" dirty="0">
                <a:solidFill>
                  <a:srgbClr val="000000"/>
                </a:solidFill>
                <a:cs typeface="Arial" panose="020B0604020202020204" pitchFamily="34" charset="0"/>
              </a:rPr>
            </a:br>
            <a:r>
              <a:rPr lang="he-IL" dirty="0">
                <a:solidFill>
                  <a:srgbClr val="000000"/>
                </a:solidFill>
                <a:cs typeface="Arial" panose="020B0604020202020204" pitchFamily="34" charset="0"/>
              </a:rPr>
              <a:t>וְרַבִּי אֶלְעָזָר בֶּן עֲזַרְיָה וְרַבְּי עֲקִיבָא</a:t>
            </a:r>
            <a:r>
              <a:rPr lang="en-US" dirty="0">
                <a:solidFill>
                  <a:srgbClr val="000000"/>
                </a:solidFill>
                <a:cs typeface="Arial" panose="020B0604020202020204" pitchFamily="34" charset="0"/>
              </a:rPr>
              <a:t> </a:t>
            </a:r>
            <a:br>
              <a:rPr lang="en-US" dirty="0">
                <a:solidFill>
                  <a:srgbClr val="000000"/>
                </a:solidFill>
                <a:cs typeface="Arial" panose="020B0604020202020204" pitchFamily="34" charset="0"/>
              </a:rPr>
            </a:br>
            <a:r>
              <a:rPr lang="he-IL" dirty="0">
                <a:solidFill>
                  <a:srgbClr val="000000"/>
                </a:solidFill>
                <a:cs typeface="Arial" panose="020B0604020202020204" pitchFamily="34" charset="0"/>
              </a:rPr>
              <a:t>וְרַבִּי טַרְפוֹן, שֶׁהָיוּ </a:t>
            </a:r>
            <a:r>
              <a:rPr lang="he-IL" dirty="0" err="1">
                <a:solidFill>
                  <a:srgbClr val="000000"/>
                </a:solidFill>
                <a:cs typeface="Arial" panose="020B0604020202020204" pitchFamily="34" charset="0"/>
              </a:rPr>
              <a:t>מְסֻבִּין</a:t>
            </a:r>
            <a:r>
              <a:rPr lang="he-IL" dirty="0">
                <a:solidFill>
                  <a:srgbClr val="000000"/>
                </a:solidFill>
                <a:cs typeface="Arial" panose="020B0604020202020204" pitchFamily="34" charset="0"/>
              </a:rPr>
              <a:t> בִּבְנֵי בְרַק</a:t>
            </a:r>
            <a:r>
              <a:rPr lang="en-US" dirty="0">
                <a:solidFill>
                  <a:srgbClr val="000000"/>
                </a:solidFill>
                <a:cs typeface="Arial" panose="020B0604020202020204" pitchFamily="34" charset="0"/>
              </a:rPr>
              <a:t>,</a:t>
            </a:r>
            <a:br>
              <a:rPr lang="en-US" dirty="0">
                <a:solidFill>
                  <a:srgbClr val="000000"/>
                </a:solidFill>
                <a:cs typeface="Arial" panose="020B0604020202020204" pitchFamily="34" charset="0"/>
              </a:rPr>
            </a:br>
            <a:r>
              <a:rPr lang="he-IL" dirty="0">
                <a:solidFill>
                  <a:srgbClr val="000000"/>
                </a:solidFill>
                <a:cs typeface="Arial" panose="020B0604020202020204" pitchFamily="34" charset="0"/>
              </a:rPr>
              <a:t>וְהָיוּ מְסַפְּרִין בִּיצִיאַת מִצְרַיִם</a:t>
            </a:r>
            <a:r>
              <a:rPr lang="en-US" dirty="0">
                <a:solidFill>
                  <a:srgbClr val="000000"/>
                </a:solidFill>
                <a:cs typeface="Arial" panose="020B0604020202020204" pitchFamily="34" charset="0"/>
              </a:rPr>
              <a:t> </a:t>
            </a:r>
            <a:br>
              <a:rPr lang="en-US" dirty="0">
                <a:solidFill>
                  <a:srgbClr val="000000"/>
                </a:solidFill>
                <a:cs typeface="Arial" panose="020B0604020202020204" pitchFamily="34" charset="0"/>
              </a:rPr>
            </a:br>
            <a:r>
              <a:rPr lang="he-IL" dirty="0">
                <a:solidFill>
                  <a:srgbClr val="000000"/>
                </a:solidFill>
                <a:cs typeface="Arial" panose="020B0604020202020204" pitchFamily="34" charset="0"/>
              </a:rPr>
              <a:t>כָּל אוֹתוֹ הַלַּיְלָה עַד שֶׁבָּאוּ תַלְמִידֵיהֶם</a:t>
            </a:r>
            <a:r>
              <a:rPr lang="en-US" dirty="0">
                <a:solidFill>
                  <a:srgbClr val="000000"/>
                </a:solidFill>
                <a:cs typeface="Arial" panose="020B0604020202020204" pitchFamily="34" charset="0"/>
              </a:rPr>
              <a:t> </a:t>
            </a:r>
            <a:br>
              <a:rPr lang="en-US" dirty="0">
                <a:solidFill>
                  <a:srgbClr val="000000"/>
                </a:solidFill>
                <a:cs typeface="Arial" panose="020B0604020202020204" pitchFamily="34" charset="0"/>
              </a:rPr>
            </a:br>
            <a:r>
              <a:rPr lang="he-IL" dirty="0">
                <a:solidFill>
                  <a:srgbClr val="000000"/>
                </a:solidFill>
                <a:cs typeface="Arial" panose="020B0604020202020204" pitchFamily="34" charset="0"/>
              </a:rPr>
              <a:t>וְאָמְרוּ לָהֶם</a:t>
            </a:r>
            <a:r>
              <a:rPr lang="en-US" dirty="0">
                <a:solidFill>
                  <a:srgbClr val="000000"/>
                </a:solidFill>
                <a:cs typeface="Arial" panose="020B0604020202020204" pitchFamily="34" charset="0"/>
              </a:rPr>
              <a:t>:  "</a:t>
            </a:r>
            <a:r>
              <a:rPr lang="he-IL" dirty="0">
                <a:solidFill>
                  <a:srgbClr val="000000"/>
                </a:solidFill>
                <a:cs typeface="Arial" panose="020B0604020202020204" pitchFamily="34" charset="0"/>
              </a:rPr>
              <a:t>רַבּוֹתֵינוּ, הִגִּיעַ זְמַן קְרִיאַת שְׁמַע שֶׁל שַׁחֲרִית</a:t>
            </a:r>
            <a:r>
              <a:rPr lang="en-US" dirty="0">
                <a:solidFill>
                  <a:srgbClr val="000000"/>
                </a:solidFill>
                <a:cs typeface="Arial" panose="020B0604020202020204" pitchFamily="34" charset="0"/>
              </a:rPr>
              <a:t>."</a:t>
            </a:r>
          </a:p>
          <a:p>
            <a:pPr marL="135463" indent="0">
              <a:lnSpc>
                <a:spcPct val="90000"/>
              </a:lnSpc>
              <a:spcBef>
                <a:spcPts val="0"/>
              </a:spcBef>
              <a:buClr>
                <a:schemeClr val="dk1"/>
              </a:buClr>
              <a:buSzPts val="1500"/>
              <a:buNone/>
            </a:pPr>
            <a:endParaRPr sz="2000" dirty="0">
              <a:solidFill>
                <a:srgbClr val="000000"/>
              </a:solidFill>
              <a:cs typeface="Arial" panose="020B0604020202020204" pitchFamily="34" charset="0"/>
              <a:sym typeface="Arial"/>
            </a:endParaRPr>
          </a:p>
          <a:p>
            <a:pPr marL="237061" indent="-101597">
              <a:lnSpc>
                <a:spcPct val="90000"/>
              </a:lnSpc>
              <a:spcBef>
                <a:spcPts val="2133"/>
              </a:spcBef>
              <a:spcAft>
                <a:spcPts val="2133"/>
              </a:spcAft>
              <a:buClr>
                <a:schemeClr val="dk1"/>
              </a:buClr>
              <a:buSzPts val="1500"/>
              <a:buNone/>
            </a:pPr>
            <a:endParaRPr dirty="0">
              <a:latin typeface="Arial"/>
              <a:ea typeface="Arial"/>
              <a:cs typeface="Arial"/>
              <a:sym typeface="Arial"/>
            </a:endParaRPr>
          </a:p>
        </p:txBody>
      </p:sp>
      <p:sp>
        <p:nvSpPr>
          <p:cNvPr id="5" name="מציין מיקום תוכן 4">
            <a:extLst>
              <a:ext uri="{FF2B5EF4-FFF2-40B4-BE49-F238E27FC236}">
                <a16:creationId xmlns:a16="http://schemas.microsoft.com/office/drawing/2014/main" id="{EF5B962E-FBE7-4863-8901-58F9A6C78D64}"/>
              </a:ext>
            </a:extLst>
          </p:cNvPr>
          <p:cNvSpPr>
            <a:spLocks noGrp="1"/>
          </p:cNvSpPr>
          <p:nvPr>
            <p:ph sz="half" idx="2"/>
          </p:nvPr>
        </p:nvSpPr>
        <p:spPr/>
        <p:txBody>
          <a:bodyPr>
            <a:normAutofit fontScale="85000" lnSpcReduction="20000"/>
          </a:bodyPr>
          <a:lstStyle/>
          <a:p>
            <a:pPr marL="0" lvl="0" indent="0" algn="just">
              <a:lnSpc>
                <a:spcPct val="150000"/>
              </a:lnSpc>
              <a:buClr>
                <a:srgbClr val="FB2265"/>
              </a:buClr>
              <a:buNone/>
            </a:pPr>
            <a:r>
              <a:rPr lang="he-IL" dirty="0">
                <a:solidFill>
                  <a:srgbClr val="000000"/>
                </a:solidFill>
                <a:highlight>
                  <a:srgbClr val="FFFF00"/>
                </a:highlight>
                <a:ea typeface="Calibri" panose="020F0502020204030204" pitchFamily="34" charset="0"/>
                <a:cs typeface="Arial" panose="020B0604020202020204" pitchFamily="34" charset="0"/>
              </a:rPr>
              <a:t>מַעֲשֶׂה</a:t>
            </a:r>
            <a:r>
              <a:rPr lang="he-IL" dirty="0">
                <a:solidFill>
                  <a:srgbClr val="000000"/>
                </a:solidFill>
                <a:ea typeface="Calibri" panose="020F0502020204030204" pitchFamily="34" charset="0"/>
                <a:cs typeface="Arial" panose="020B0604020202020204" pitchFamily="34" charset="0"/>
              </a:rPr>
              <a:t> בְּאָדָם אֶחָד שֶׁהָיָה מְסַקֵּל מֵרְשׁוּתוֹ לִרְשׁוּת הָרַבִּים, וּמְצָאוֹ חָסִיד אֶחָד, אָמַר לוֹ:  "רֵיקָה! מִפְּנֵי מָה אַתָּה מְסַקֵּל מֵרְשׁוּת שֶׁאֵינָהּ שֶׁלְּךָ לִרְשׁוּת שֶׁלְּךָ?" </a:t>
            </a:r>
            <a:endParaRPr lang="en-US" sz="1400" dirty="0">
              <a:solidFill>
                <a:srgbClr val="424242"/>
              </a:solidFill>
              <a:ea typeface="Calibri" panose="020F0502020204030204" pitchFamily="34" charset="0"/>
              <a:cs typeface="Arial" panose="020B0604020202020204" pitchFamily="34" charset="0"/>
            </a:endParaRPr>
          </a:p>
          <a:p>
            <a:pPr marL="0" lvl="0" indent="0" algn="just">
              <a:lnSpc>
                <a:spcPct val="150000"/>
              </a:lnSpc>
              <a:buClr>
                <a:srgbClr val="FB2265"/>
              </a:buClr>
              <a:buNone/>
            </a:pPr>
            <a:r>
              <a:rPr lang="he-IL" dirty="0">
                <a:solidFill>
                  <a:srgbClr val="000000"/>
                </a:solidFill>
                <a:ea typeface="Calibri" panose="020F0502020204030204" pitchFamily="34" charset="0"/>
                <a:cs typeface="Arial" panose="020B0604020202020204" pitchFamily="34" charset="0"/>
              </a:rPr>
              <a:t>לִגְלֵג עָלָיו. </a:t>
            </a:r>
            <a:endParaRPr lang="en-US" sz="1400" dirty="0">
              <a:solidFill>
                <a:srgbClr val="424242"/>
              </a:solidFill>
              <a:ea typeface="Calibri" panose="020F0502020204030204" pitchFamily="34" charset="0"/>
              <a:cs typeface="Arial" panose="020B0604020202020204" pitchFamily="34" charset="0"/>
            </a:endParaRPr>
          </a:p>
          <a:p>
            <a:pPr marL="0" lvl="0" indent="0">
              <a:lnSpc>
                <a:spcPct val="115000"/>
              </a:lnSpc>
              <a:spcAft>
                <a:spcPts val="1000"/>
              </a:spcAft>
              <a:buClr>
                <a:srgbClr val="FB2265"/>
              </a:buClr>
              <a:buNone/>
            </a:pPr>
            <a:r>
              <a:rPr lang="he-IL" dirty="0">
                <a:solidFill>
                  <a:srgbClr val="424242"/>
                </a:solidFill>
                <a:ea typeface="Calibri" panose="020F0502020204030204" pitchFamily="34" charset="0"/>
                <a:cs typeface="Arial" panose="020B0604020202020204" pitchFamily="34" charset="0"/>
              </a:rPr>
              <a:t>לְיָמִים נִצְרַךְְ לִמְכֹּר שָׂדֵהוּ </a:t>
            </a:r>
            <a:r>
              <a:rPr lang="he-IL" dirty="0">
                <a:solidFill>
                  <a:srgbClr val="000000"/>
                </a:solidFill>
                <a:ea typeface="Calibri" panose="020F0502020204030204" pitchFamily="34" charset="0"/>
                <a:cs typeface="Arial" panose="020B0604020202020204" pitchFamily="34" charset="0"/>
              </a:rPr>
              <a:t>וְהָיָה מְהַלֵּךְ בְּאוֹתוֹ רְשׁוּת הָרַבִּים וְנִכְשַׁל בְּאוֹתָן אֲבָנִים אָמַר: יָפֶה אָמַר לִי אוֹתוֹ חָסִיד "מִפְּנֵי מָה אַתָּה מְסַקֵּל מֵרְשׁוּת שֶׁאֵינָהּ שֶׁלְּךָ לִרְשׁוּת שֶׁלְּךָ?"</a:t>
            </a:r>
            <a:endParaRPr lang="en-US" sz="1400" dirty="0">
              <a:solidFill>
                <a:srgbClr val="424242"/>
              </a:solidFill>
              <a:ea typeface="Calibri" panose="020F0502020204030204" pitchFamily="34" charset="0"/>
              <a:cs typeface="Arial" panose="020B0604020202020204" pitchFamily="34" charset="0"/>
            </a:endParaRPr>
          </a:p>
          <a:p>
            <a:endParaRPr lang="he-IL" dirty="0"/>
          </a:p>
        </p:txBody>
      </p:sp>
      <p:sp>
        <p:nvSpPr>
          <p:cNvPr id="2" name="מלבן 1">
            <a:extLst>
              <a:ext uri="{FF2B5EF4-FFF2-40B4-BE49-F238E27FC236}">
                <a16:creationId xmlns:a16="http://schemas.microsoft.com/office/drawing/2014/main" id="{68DB030A-60D4-4FD1-8461-2B3C5AEF7382}"/>
              </a:ext>
            </a:extLst>
          </p:cNvPr>
          <p:cNvSpPr/>
          <p:nvPr/>
        </p:nvSpPr>
        <p:spPr>
          <a:xfrm>
            <a:off x="1212351" y="647272"/>
            <a:ext cx="3215811" cy="1043416"/>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he-IL" sz="2400" dirty="0">
                <a:latin typeface="Calibri" panose="020F0502020204030204" pitchFamily="34" charset="0"/>
                <a:cs typeface="Calibri" panose="020F0502020204030204" pitchFamily="34" charset="0"/>
              </a:rPr>
              <a:t>פתיחה במילה מעשה ב...</a:t>
            </a:r>
          </a:p>
        </p:txBody>
      </p:sp>
    </p:spTree>
    <p:extLst>
      <p:ext uri="{BB962C8B-B14F-4D97-AF65-F5344CB8AC3E}">
        <p14:creationId xmlns:p14="http://schemas.microsoft.com/office/powerpoint/2010/main" val="53180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17FDC4C8-3DC1-42CA-8C5E-CB957E555C79}"/>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he-IL" dirty="0"/>
              <a:t>ציון פעולות בעבר במבנה </a:t>
            </a:r>
            <a:r>
              <a:rPr lang="he-IL" b="1" dirty="0">
                <a:solidFill>
                  <a:schemeClr val="accent2">
                    <a:lumMod val="50000"/>
                  </a:schemeClr>
                </a:solidFill>
              </a:rPr>
              <a:t>היה + בינוני</a:t>
            </a:r>
          </a:p>
        </p:txBody>
      </p:sp>
      <p:sp>
        <p:nvSpPr>
          <p:cNvPr id="6" name="מציין מיקום תוכן 5">
            <a:extLst>
              <a:ext uri="{FF2B5EF4-FFF2-40B4-BE49-F238E27FC236}">
                <a16:creationId xmlns:a16="http://schemas.microsoft.com/office/drawing/2014/main" id="{D5F82117-670F-410A-9F12-F0D09421A179}"/>
              </a:ext>
            </a:extLst>
          </p:cNvPr>
          <p:cNvSpPr>
            <a:spLocks noGrp="1"/>
          </p:cNvSpPr>
          <p:nvPr>
            <p:ph idx="1"/>
          </p:nvPr>
        </p:nvSpPr>
        <p:spPr/>
        <p:txBody>
          <a:bodyPr>
            <a:normAutofit fontScale="92500" lnSpcReduction="20000"/>
          </a:bodyPr>
          <a:lstStyle/>
          <a:p>
            <a:pPr lvl="0" algn="just">
              <a:lnSpc>
                <a:spcPct val="150000"/>
              </a:lnSpc>
              <a:spcBef>
                <a:spcPts val="1000"/>
              </a:spcBef>
              <a:buClr>
                <a:srgbClr val="FB2265"/>
              </a:buClr>
            </a:pPr>
            <a:r>
              <a:rPr lang="he-IL" dirty="0">
                <a:solidFill>
                  <a:srgbClr val="000000"/>
                </a:solidFill>
                <a:ea typeface="Calibri" panose="020F0502020204030204" pitchFamily="34" charset="0"/>
                <a:cs typeface="Arial" panose="020B0604020202020204" pitchFamily="34" charset="0"/>
              </a:rPr>
              <a:t>מַעֲשֶׂה בְּאָדָם אֶחָד </a:t>
            </a:r>
            <a:r>
              <a:rPr lang="he-IL" dirty="0">
                <a:solidFill>
                  <a:srgbClr val="000000"/>
                </a:solidFill>
                <a:highlight>
                  <a:srgbClr val="FFFF00"/>
                </a:highlight>
                <a:ea typeface="Calibri" panose="020F0502020204030204" pitchFamily="34" charset="0"/>
                <a:cs typeface="Arial" panose="020B0604020202020204" pitchFamily="34" charset="0"/>
              </a:rPr>
              <a:t>שֶׁהָיָה מְסַקֵּל </a:t>
            </a:r>
            <a:r>
              <a:rPr lang="he-IL" dirty="0">
                <a:solidFill>
                  <a:srgbClr val="000000"/>
                </a:solidFill>
                <a:ea typeface="Calibri" panose="020F0502020204030204" pitchFamily="34" charset="0"/>
                <a:cs typeface="Arial" panose="020B0604020202020204" pitchFamily="34" charset="0"/>
              </a:rPr>
              <a:t>מֵרְשׁוּתוֹ לִרְשׁוּת הָרַבִּים, </a:t>
            </a:r>
            <a:endParaRPr lang="en-US" sz="1400" dirty="0">
              <a:solidFill>
                <a:srgbClr val="424242"/>
              </a:solidFill>
              <a:ea typeface="Calibri" panose="020F0502020204030204" pitchFamily="34" charset="0"/>
              <a:cs typeface="Arial" panose="020B0604020202020204" pitchFamily="34" charset="0"/>
            </a:endParaRPr>
          </a:p>
          <a:p>
            <a:pPr lvl="0" algn="just">
              <a:lnSpc>
                <a:spcPct val="150000"/>
              </a:lnSpc>
              <a:spcBef>
                <a:spcPts val="1000"/>
              </a:spcBef>
              <a:buClr>
                <a:srgbClr val="FB2265"/>
              </a:buClr>
            </a:pPr>
            <a:r>
              <a:rPr lang="he-IL" dirty="0">
                <a:solidFill>
                  <a:srgbClr val="000000"/>
                </a:solidFill>
                <a:ea typeface="Calibri" panose="020F0502020204030204" pitchFamily="34" charset="0"/>
                <a:cs typeface="Arial" panose="020B0604020202020204" pitchFamily="34" charset="0"/>
              </a:rPr>
              <a:t>וּמְצָאוֹ חָסִיד אֶחָד, אָמַר לוֹ:  "רֵיקָה! מִפְּנֵי מָה אַתָּה מְסַקֵּל מֵרְשׁוּת שֶׁאֵינָהּ שֶׁלְּךָ לִרְשׁוּת שֶׁלְּךָ?" </a:t>
            </a:r>
            <a:endParaRPr lang="en-US" sz="1400" dirty="0">
              <a:solidFill>
                <a:srgbClr val="424242"/>
              </a:solidFill>
              <a:ea typeface="Calibri" panose="020F0502020204030204" pitchFamily="34" charset="0"/>
              <a:cs typeface="Arial" panose="020B0604020202020204" pitchFamily="34" charset="0"/>
            </a:endParaRPr>
          </a:p>
          <a:p>
            <a:pPr lvl="0" algn="just">
              <a:lnSpc>
                <a:spcPct val="150000"/>
              </a:lnSpc>
              <a:spcBef>
                <a:spcPts val="1000"/>
              </a:spcBef>
              <a:buClr>
                <a:srgbClr val="FB2265"/>
              </a:buClr>
            </a:pPr>
            <a:r>
              <a:rPr lang="he-IL" dirty="0">
                <a:solidFill>
                  <a:srgbClr val="000000"/>
                </a:solidFill>
                <a:ea typeface="Calibri" panose="020F0502020204030204" pitchFamily="34" charset="0"/>
                <a:cs typeface="Arial" panose="020B0604020202020204" pitchFamily="34" charset="0"/>
              </a:rPr>
              <a:t>לִגְלֵג עָלָיו. </a:t>
            </a:r>
            <a:endParaRPr lang="en-US" sz="1400" dirty="0">
              <a:solidFill>
                <a:srgbClr val="424242"/>
              </a:solidFill>
              <a:ea typeface="Calibri" panose="020F0502020204030204" pitchFamily="34" charset="0"/>
              <a:cs typeface="Arial" panose="020B0604020202020204" pitchFamily="34" charset="0"/>
            </a:endParaRPr>
          </a:p>
          <a:p>
            <a:pPr lvl="0">
              <a:lnSpc>
                <a:spcPct val="115000"/>
              </a:lnSpc>
              <a:spcBef>
                <a:spcPts val="1000"/>
              </a:spcBef>
              <a:spcAft>
                <a:spcPts val="1000"/>
              </a:spcAft>
              <a:buClr>
                <a:srgbClr val="FB2265"/>
              </a:buClr>
            </a:pPr>
            <a:r>
              <a:rPr lang="he-IL" dirty="0">
                <a:solidFill>
                  <a:srgbClr val="424242"/>
                </a:solidFill>
                <a:ea typeface="Calibri" panose="020F0502020204030204" pitchFamily="34" charset="0"/>
                <a:cs typeface="Arial" panose="020B0604020202020204" pitchFamily="34" charset="0"/>
              </a:rPr>
              <a:t>לְיָמִים נִצְרַךְְ לִמְכֹּר שָׂדֵהוּ </a:t>
            </a:r>
            <a:r>
              <a:rPr lang="he-IL" dirty="0">
                <a:solidFill>
                  <a:srgbClr val="000000"/>
                </a:solidFill>
                <a:highlight>
                  <a:srgbClr val="FFFF00"/>
                </a:highlight>
                <a:ea typeface="Calibri" panose="020F0502020204030204" pitchFamily="34" charset="0"/>
                <a:cs typeface="Arial" panose="020B0604020202020204" pitchFamily="34" charset="0"/>
              </a:rPr>
              <a:t>וְהָיָה מְהַלֵּךְ </a:t>
            </a:r>
            <a:r>
              <a:rPr lang="he-IL" dirty="0">
                <a:solidFill>
                  <a:srgbClr val="000000"/>
                </a:solidFill>
                <a:ea typeface="Calibri" panose="020F0502020204030204" pitchFamily="34" charset="0"/>
                <a:cs typeface="Arial" panose="020B0604020202020204" pitchFamily="34" charset="0"/>
              </a:rPr>
              <a:t>בְּאוֹתוֹ רְשׁוּת הָרַבִּים וְנִכְשַׁל בְּאוֹתָן אֲבָנִים </a:t>
            </a:r>
            <a:endParaRPr lang="en-US" sz="1400" dirty="0">
              <a:solidFill>
                <a:srgbClr val="424242"/>
              </a:solidFill>
              <a:ea typeface="Calibri" panose="020F0502020204030204" pitchFamily="34" charset="0"/>
              <a:cs typeface="Arial" panose="020B0604020202020204" pitchFamily="34" charset="0"/>
            </a:endParaRPr>
          </a:p>
          <a:p>
            <a:pPr lvl="0" algn="just">
              <a:lnSpc>
                <a:spcPct val="150000"/>
              </a:lnSpc>
              <a:spcBef>
                <a:spcPts val="1000"/>
              </a:spcBef>
              <a:buClr>
                <a:srgbClr val="FB2265"/>
              </a:buClr>
            </a:pPr>
            <a:r>
              <a:rPr lang="he-IL" dirty="0">
                <a:solidFill>
                  <a:srgbClr val="000000"/>
                </a:solidFill>
                <a:ea typeface="Calibri" panose="020F0502020204030204" pitchFamily="34" charset="0"/>
                <a:cs typeface="Arial" panose="020B0604020202020204" pitchFamily="34" charset="0"/>
              </a:rPr>
              <a:t>אָמַר: יָפֶה אָמַר לִי אוֹתוֹ חָסִיד "מִפְּנֵי מָה אַתָּה מְסַקֵּל מֵרְשׁוּת שֶׁאֵינָהּ שֶׁלְּךָ לִרְשׁוּת שֶׁלְּךָ?"</a:t>
            </a:r>
            <a:endParaRPr lang="en-US" sz="1400" dirty="0">
              <a:solidFill>
                <a:srgbClr val="424242"/>
              </a:solidFill>
              <a:ea typeface="Calibri" panose="020F0502020204030204" pitchFamily="34" charset="0"/>
              <a:cs typeface="Arial" panose="020B0604020202020204" pitchFamily="34" charset="0"/>
            </a:endParaRPr>
          </a:p>
          <a:p>
            <a:endParaRPr lang="he-IL" dirty="0"/>
          </a:p>
        </p:txBody>
      </p:sp>
    </p:spTree>
    <p:extLst>
      <p:ext uri="{BB962C8B-B14F-4D97-AF65-F5344CB8AC3E}">
        <p14:creationId xmlns:p14="http://schemas.microsoft.com/office/powerpoint/2010/main" val="13365297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17FDC4C8-3DC1-42CA-8C5E-CB957E555C79}"/>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he-IL" dirty="0"/>
              <a:t>ציון פעולות בעבר במבנה </a:t>
            </a:r>
            <a:r>
              <a:rPr lang="he-IL" b="1" dirty="0">
                <a:solidFill>
                  <a:schemeClr val="accent2">
                    <a:lumMod val="50000"/>
                  </a:schemeClr>
                </a:solidFill>
              </a:rPr>
              <a:t>היה + בינוני</a:t>
            </a:r>
          </a:p>
        </p:txBody>
      </p:sp>
      <p:sp>
        <p:nvSpPr>
          <p:cNvPr id="6" name="מציין מיקום תוכן 5">
            <a:extLst>
              <a:ext uri="{FF2B5EF4-FFF2-40B4-BE49-F238E27FC236}">
                <a16:creationId xmlns:a16="http://schemas.microsoft.com/office/drawing/2014/main" id="{D5F82117-670F-410A-9F12-F0D09421A179}"/>
              </a:ext>
            </a:extLst>
          </p:cNvPr>
          <p:cNvSpPr>
            <a:spLocks noGrp="1"/>
          </p:cNvSpPr>
          <p:nvPr>
            <p:ph idx="1"/>
          </p:nvPr>
        </p:nvSpPr>
        <p:spPr/>
        <p:txBody>
          <a:bodyPr>
            <a:normAutofit fontScale="92500" lnSpcReduction="20000"/>
          </a:bodyPr>
          <a:lstStyle/>
          <a:p>
            <a:pPr lvl="0" algn="just">
              <a:lnSpc>
                <a:spcPct val="150000"/>
              </a:lnSpc>
              <a:spcBef>
                <a:spcPts val="1000"/>
              </a:spcBef>
              <a:buClr>
                <a:srgbClr val="FB2265"/>
              </a:buClr>
            </a:pPr>
            <a:r>
              <a:rPr lang="he-IL" dirty="0">
                <a:solidFill>
                  <a:srgbClr val="000000"/>
                </a:solidFill>
                <a:ea typeface="Calibri" panose="020F0502020204030204" pitchFamily="34" charset="0"/>
                <a:cs typeface="Arial" panose="020B0604020202020204" pitchFamily="34" charset="0"/>
              </a:rPr>
              <a:t>מַעֲשֶׂה בְּאָדָם אֶחָד </a:t>
            </a:r>
            <a:r>
              <a:rPr lang="he-IL" dirty="0">
                <a:solidFill>
                  <a:srgbClr val="000000"/>
                </a:solidFill>
                <a:highlight>
                  <a:srgbClr val="FFFF00"/>
                </a:highlight>
                <a:ea typeface="Calibri" panose="020F0502020204030204" pitchFamily="34" charset="0"/>
                <a:cs typeface="Arial" panose="020B0604020202020204" pitchFamily="34" charset="0"/>
              </a:rPr>
              <a:t>שֶׁהָיָה מְסַקֵּל </a:t>
            </a:r>
            <a:r>
              <a:rPr lang="he-IL" dirty="0">
                <a:solidFill>
                  <a:srgbClr val="000000"/>
                </a:solidFill>
                <a:ea typeface="Calibri" panose="020F0502020204030204" pitchFamily="34" charset="0"/>
                <a:cs typeface="Arial" panose="020B0604020202020204" pitchFamily="34" charset="0"/>
              </a:rPr>
              <a:t>מֵרְשׁוּתוֹ לִרְשׁוּת הָרַבִּים, </a:t>
            </a:r>
            <a:endParaRPr lang="en-US" sz="1400" dirty="0">
              <a:solidFill>
                <a:srgbClr val="424242"/>
              </a:solidFill>
              <a:ea typeface="Calibri" panose="020F0502020204030204" pitchFamily="34" charset="0"/>
              <a:cs typeface="Arial" panose="020B0604020202020204" pitchFamily="34" charset="0"/>
            </a:endParaRPr>
          </a:p>
          <a:p>
            <a:pPr lvl="0" algn="just">
              <a:lnSpc>
                <a:spcPct val="150000"/>
              </a:lnSpc>
              <a:spcBef>
                <a:spcPts val="1000"/>
              </a:spcBef>
              <a:buClr>
                <a:srgbClr val="FB2265"/>
              </a:buClr>
            </a:pPr>
            <a:r>
              <a:rPr lang="he-IL" dirty="0">
                <a:solidFill>
                  <a:srgbClr val="000000"/>
                </a:solidFill>
                <a:ea typeface="Calibri" panose="020F0502020204030204" pitchFamily="34" charset="0"/>
                <a:cs typeface="Arial" panose="020B0604020202020204" pitchFamily="34" charset="0"/>
              </a:rPr>
              <a:t>וּמְצָאוֹ חָסִיד אֶחָד, אָמַר לוֹ:  "רֵיקָה! מִפְּנֵי מָה אַתָּה מְסַקֵּל מֵרְשׁוּת שֶׁאֵינָהּ שֶׁלְּךָ לִרְשׁוּת שֶׁלְּךָ?" </a:t>
            </a:r>
            <a:endParaRPr lang="en-US" sz="1400" dirty="0">
              <a:solidFill>
                <a:srgbClr val="424242"/>
              </a:solidFill>
              <a:ea typeface="Calibri" panose="020F0502020204030204" pitchFamily="34" charset="0"/>
              <a:cs typeface="Arial" panose="020B0604020202020204" pitchFamily="34" charset="0"/>
            </a:endParaRPr>
          </a:p>
          <a:p>
            <a:pPr lvl="0" algn="just">
              <a:lnSpc>
                <a:spcPct val="150000"/>
              </a:lnSpc>
              <a:spcBef>
                <a:spcPts val="1000"/>
              </a:spcBef>
              <a:buClr>
                <a:srgbClr val="FB2265"/>
              </a:buClr>
            </a:pPr>
            <a:r>
              <a:rPr lang="he-IL" dirty="0">
                <a:solidFill>
                  <a:srgbClr val="000000"/>
                </a:solidFill>
                <a:ea typeface="Calibri" panose="020F0502020204030204" pitchFamily="34" charset="0"/>
                <a:cs typeface="Arial" panose="020B0604020202020204" pitchFamily="34" charset="0"/>
              </a:rPr>
              <a:t>לִגְלֵג עָלָיו. </a:t>
            </a:r>
            <a:endParaRPr lang="en-US" sz="1400" dirty="0">
              <a:solidFill>
                <a:srgbClr val="424242"/>
              </a:solidFill>
              <a:ea typeface="Calibri" panose="020F0502020204030204" pitchFamily="34" charset="0"/>
              <a:cs typeface="Arial" panose="020B0604020202020204" pitchFamily="34" charset="0"/>
            </a:endParaRPr>
          </a:p>
          <a:p>
            <a:pPr lvl="0">
              <a:lnSpc>
                <a:spcPct val="115000"/>
              </a:lnSpc>
              <a:spcBef>
                <a:spcPts val="1000"/>
              </a:spcBef>
              <a:spcAft>
                <a:spcPts val="1000"/>
              </a:spcAft>
              <a:buClr>
                <a:srgbClr val="FB2265"/>
              </a:buClr>
            </a:pPr>
            <a:r>
              <a:rPr lang="he-IL" dirty="0">
                <a:solidFill>
                  <a:srgbClr val="424242"/>
                </a:solidFill>
                <a:ea typeface="Calibri" panose="020F0502020204030204" pitchFamily="34" charset="0"/>
                <a:cs typeface="Arial" panose="020B0604020202020204" pitchFamily="34" charset="0"/>
              </a:rPr>
              <a:t>לְיָמִים נִצְרַךְְ לִמְכֹּר שָׂדֵהוּ </a:t>
            </a:r>
            <a:r>
              <a:rPr lang="he-IL" dirty="0">
                <a:solidFill>
                  <a:srgbClr val="000000"/>
                </a:solidFill>
                <a:highlight>
                  <a:srgbClr val="FFFF00"/>
                </a:highlight>
                <a:ea typeface="Calibri" panose="020F0502020204030204" pitchFamily="34" charset="0"/>
                <a:cs typeface="Arial" panose="020B0604020202020204" pitchFamily="34" charset="0"/>
              </a:rPr>
              <a:t>וְהָיָה מְהַלֵּךְ </a:t>
            </a:r>
            <a:r>
              <a:rPr lang="he-IL" dirty="0">
                <a:solidFill>
                  <a:srgbClr val="000000"/>
                </a:solidFill>
                <a:ea typeface="Calibri" panose="020F0502020204030204" pitchFamily="34" charset="0"/>
                <a:cs typeface="Arial" panose="020B0604020202020204" pitchFamily="34" charset="0"/>
              </a:rPr>
              <a:t>בְּאוֹתוֹ רְשׁוּת הָרַבִּים וְנִכְשַׁל בְּאוֹתָן אֲבָנִים </a:t>
            </a:r>
            <a:endParaRPr lang="en-US" sz="1400" dirty="0">
              <a:solidFill>
                <a:srgbClr val="424242"/>
              </a:solidFill>
              <a:ea typeface="Calibri" panose="020F0502020204030204" pitchFamily="34" charset="0"/>
              <a:cs typeface="Arial" panose="020B0604020202020204" pitchFamily="34" charset="0"/>
            </a:endParaRPr>
          </a:p>
          <a:p>
            <a:pPr lvl="0" algn="just">
              <a:lnSpc>
                <a:spcPct val="150000"/>
              </a:lnSpc>
              <a:spcBef>
                <a:spcPts val="1000"/>
              </a:spcBef>
              <a:buClr>
                <a:srgbClr val="FB2265"/>
              </a:buClr>
            </a:pPr>
            <a:r>
              <a:rPr lang="he-IL" dirty="0">
                <a:solidFill>
                  <a:srgbClr val="000000"/>
                </a:solidFill>
                <a:ea typeface="Calibri" panose="020F0502020204030204" pitchFamily="34" charset="0"/>
                <a:cs typeface="Arial" panose="020B0604020202020204" pitchFamily="34" charset="0"/>
              </a:rPr>
              <a:t>אָמַר: יָפֶה אָמַר לִי אוֹתוֹ חָסִיד "מִפְּנֵי מָה אַתָּה מְסַקֵּל מֵרְשׁוּת שֶׁאֵינָהּ שֶׁלְּךָ לִרְשׁוּת שֶׁלְּךָ?"</a:t>
            </a:r>
            <a:endParaRPr lang="en-US" sz="1400" dirty="0">
              <a:solidFill>
                <a:srgbClr val="424242"/>
              </a:solidFill>
              <a:ea typeface="Calibri" panose="020F0502020204030204" pitchFamily="34" charset="0"/>
              <a:cs typeface="Arial" panose="020B0604020202020204" pitchFamily="34" charset="0"/>
            </a:endParaRPr>
          </a:p>
          <a:p>
            <a:endParaRPr lang="he-IL" dirty="0"/>
          </a:p>
        </p:txBody>
      </p:sp>
      <p:sp>
        <p:nvSpPr>
          <p:cNvPr id="2" name="מלבן 1">
            <a:extLst>
              <a:ext uri="{FF2B5EF4-FFF2-40B4-BE49-F238E27FC236}">
                <a16:creationId xmlns:a16="http://schemas.microsoft.com/office/drawing/2014/main" id="{3A4B43B7-E59A-4D22-B04A-D0103A9B83E1}"/>
              </a:ext>
            </a:extLst>
          </p:cNvPr>
          <p:cNvSpPr/>
          <p:nvPr/>
        </p:nvSpPr>
        <p:spPr>
          <a:xfrm>
            <a:off x="7325474" y="1825625"/>
            <a:ext cx="1561672" cy="565079"/>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r" rtl="1">
              <a:lnSpc>
                <a:spcPct val="107000"/>
              </a:lnSpc>
              <a:spcAft>
                <a:spcPts val="800"/>
              </a:spcAft>
            </a:pPr>
            <a:r>
              <a:rPr lang="he-IL" sz="2800" dirty="0">
                <a:solidFill>
                  <a:srgbClr val="424242"/>
                </a:solidFill>
                <a:latin typeface="Calibri" panose="020F0502020204030204" pitchFamily="34" charset="0"/>
                <a:ea typeface="Calibri" panose="020F0502020204030204" pitchFamily="34" charset="0"/>
              </a:rPr>
              <a:t>שֶׁסִּקֵּל</a:t>
            </a:r>
            <a:endParaRPr lang="en-US" sz="1200" dirty="0">
              <a:latin typeface="Calibri" panose="020F0502020204030204" pitchFamily="34" charset="0"/>
              <a:ea typeface="Calibri" panose="020F0502020204030204" pitchFamily="34" charset="0"/>
              <a:cs typeface="Arial" panose="020B0604020202020204" pitchFamily="34" charset="0"/>
            </a:endParaRPr>
          </a:p>
        </p:txBody>
      </p:sp>
      <p:sp>
        <p:nvSpPr>
          <p:cNvPr id="3" name="מלבן 2">
            <a:extLst>
              <a:ext uri="{FF2B5EF4-FFF2-40B4-BE49-F238E27FC236}">
                <a16:creationId xmlns:a16="http://schemas.microsoft.com/office/drawing/2014/main" id="{C0BECCAA-BBD0-4D36-8907-B626056064D5}"/>
              </a:ext>
            </a:extLst>
          </p:cNvPr>
          <p:cNvSpPr/>
          <p:nvPr/>
        </p:nvSpPr>
        <p:spPr>
          <a:xfrm>
            <a:off x="6822040" y="4190484"/>
            <a:ext cx="1376738" cy="473984"/>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r" rtl="1">
              <a:lnSpc>
                <a:spcPct val="107000"/>
              </a:lnSpc>
              <a:spcAft>
                <a:spcPts val="800"/>
              </a:spcAft>
            </a:pPr>
            <a:r>
              <a:rPr lang="he-IL" sz="2800" dirty="0">
                <a:solidFill>
                  <a:srgbClr val="424242"/>
                </a:solidFill>
                <a:latin typeface="Calibri" panose="020F0502020204030204" pitchFamily="34" charset="0"/>
                <a:ea typeface="Calibri" panose="020F0502020204030204" pitchFamily="34" charset="0"/>
              </a:rPr>
              <a:t>הָלַךְ</a:t>
            </a:r>
            <a:endParaRPr lang="en-US" sz="12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963699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5107B03-51AB-4CBA-AC31-8E796A5452A7}"/>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he-IL" b="1" dirty="0"/>
              <a:t>מצאו במדרש את צורת הפועל הייחודית שהכרנו</a:t>
            </a:r>
          </a:p>
        </p:txBody>
      </p:sp>
      <p:sp>
        <p:nvSpPr>
          <p:cNvPr id="3" name="מציין מיקום תוכן 2">
            <a:extLst>
              <a:ext uri="{FF2B5EF4-FFF2-40B4-BE49-F238E27FC236}">
                <a16:creationId xmlns:a16="http://schemas.microsoft.com/office/drawing/2014/main" id="{C8B01F77-C3D7-466B-BD50-CDF3B0E79D99}"/>
              </a:ext>
            </a:extLst>
          </p:cNvPr>
          <p:cNvSpPr>
            <a:spLocks noGrp="1"/>
          </p:cNvSpPr>
          <p:nvPr>
            <p:ph idx="1"/>
          </p:nvPr>
        </p:nvSpPr>
        <p:spPr/>
        <p:txBody>
          <a:bodyPr/>
          <a:lstStyle/>
          <a:p>
            <a:pPr lvl="0">
              <a:lnSpc>
                <a:spcPct val="115000"/>
              </a:lnSpc>
              <a:spcBef>
                <a:spcPts val="1000"/>
              </a:spcBef>
              <a:spcAft>
                <a:spcPts val="1000"/>
              </a:spcAft>
              <a:buClr>
                <a:srgbClr val="FB2265"/>
              </a:buClr>
            </a:pPr>
            <a:r>
              <a:rPr lang="he-IL" dirty="0">
                <a:solidFill>
                  <a:srgbClr val="424242"/>
                </a:solidFill>
                <a:ea typeface="Calibri" panose="020F0502020204030204" pitchFamily="34" charset="0"/>
                <a:cs typeface="Arial" panose="020B0604020202020204" pitchFamily="34" charset="0"/>
              </a:rPr>
              <a:t>מ</a:t>
            </a:r>
            <a:r>
              <a:rPr lang="he-IL" dirty="0">
                <a:solidFill>
                  <a:srgbClr val="000000"/>
                </a:solidFill>
                <a:cs typeface="Arial" panose="020B0604020202020204" pitchFamily="34" charset="0"/>
              </a:rPr>
              <a:t>ַעֲשֶׂה בְּרַבִּי אֱלִיעֶזֶר וְרַבִּי יְהוֹשֻעַ</a:t>
            </a:r>
            <a:r>
              <a:rPr lang="en-US" dirty="0">
                <a:solidFill>
                  <a:srgbClr val="000000"/>
                </a:solidFill>
                <a:cs typeface="Arial" panose="020B0604020202020204" pitchFamily="34" charset="0"/>
              </a:rPr>
              <a:t/>
            </a:r>
            <a:br>
              <a:rPr lang="en-US" dirty="0">
                <a:solidFill>
                  <a:srgbClr val="000000"/>
                </a:solidFill>
                <a:cs typeface="Arial" panose="020B0604020202020204" pitchFamily="34" charset="0"/>
              </a:rPr>
            </a:br>
            <a:r>
              <a:rPr lang="he-IL" dirty="0">
                <a:solidFill>
                  <a:srgbClr val="000000"/>
                </a:solidFill>
                <a:cs typeface="Arial" panose="020B0604020202020204" pitchFamily="34" charset="0"/>
              </a:rPr>
              <a:t>וְרַבִּי אֶלְעָזָר בֶּן עֲזַרְיָה וְרַבְּי עֲקִיבָא</a:t>
            </a:r>
            <a:r>
              <a:rPr lang="en-US" dirty="0">
                <a:solidFill>
                  <a:srgbClr val="000000"/>
                </a:solidFill>
                <a:cs typeface="Arial" panose="020B0604020202020204" pitchFamily="34" charset="0"/>
              </a:rPr>
              <a:t> </a:t>
            </a:r>
            <a:br>
              <a:rPr lang="en-US" dirty="0">
                <a:solidFill>
                  <a:srgbClr val="000000"/>
                </a:solidFill>
                <a:cs typeface="Arial" panose="020B0604020202020204" pitchFamily="34" charset="0"/>
              </a:rPr>
            </a:br>
            <a:r>
              <a:rPr lang="he-IL" dirty="0">
                <a:solidFill>
                  <a:srgbClr val="000000"/>
                </a:solidFill>
                <a:cs typeface="Arial" panose="020B0604020202020204" pitchFamily="34" charset="0"/>
              </a:rPr>
              <a:t>וְרַבִּי טַרְפוֹן, שֶׁהָיוּ </a:t>
            </a:r>
            <a:r>
              <a:rPr lang="he-IL" dirty="0" err="1">
                <a:solidFill>
                  <a:srgbClr val="000000"/>
                </a:solidFill>
                <a:cs typeface="Arial" panose="020B0604020202020204" pitchFamily="34" charset="0"/>
              </a:rPr>
              <a:t>מְסֻבִּין</a:t>
            </a:r>
            <a:r>
              <a:rPr lang="he-IL" dirty="0">
                <a:solidFill>
                  <a:srgbClr val="000000"/>
                </a:solidFill>
                <a:cs typeface="Arial" panose="020B0604020202020204" pitchFamily="34" charset="0"/>
              </a:rPr>
              <a:t> בִּבְנֵי בְרַק</a:t>
            </a:r>
            <a:r>
              <a:rPr lang="en-US" dirty="0">
                <a:solidFill>
                  <a:srgbClr val="000000"/>
                </a:solidFill>
                <a:cs typeface="Arial" panose="020B0604020202020204" pitchFamily="34" charset="0"/>
              </a:rPr>
              <a:t>,</a:t>
            </a:r>
            <a:br>
              <a:rPr lang="en-US" dirty="0">
                <a:solidFill>
                  <a:srgbClr val="000000"/>
                </a:solidFill>
                <a:cs typeface="Arial" panose="020B0604020202020204" pitchFamily="34" charset="0"/>
              </a:rPr>
            </a:br>
            <a:r>
              <a:rPr lang="he-IL" dirty="0">
                <a:solidFill>
                  <a:srgbClr val="000000"/>
                </a:solidFill>
                <a:cs typeface="Arial" panose="020B0604020202020204" pitchFamily="34" charset="0"/>
              </a:rPr>
              <a:t>וְהָיוּ מְסַפְּרִין בִּיצִיאַת מִצְרַיִם</a:t>
            </a:r>
            <a:r>
              <a:rPr lang="en-US" dirty="0">
                <a:solidFill>
                  <a:srgbClr val="000000"/>
                </a:solidFill>
                <a:cs typeface="Arial" panose="020B0604020202020204" pitchFamily="34" charset="0"/>
              </a:rPr>
              <a:t> </a:t>
            </a:r>
            <a:br>
              <a:rPr lang="en-US" dirty="0">
                <a:solidFill>
                  <a:srgbClr val="000000"/>
                </a:solidFill>
                <a:cs typeface="Arial" panose="020B0604020202020204" pitchFamily="34" charset="0"/>
              </a:rPr>
            </a:br>
            <a:r>
              <a:rPr lang="he-IL" dirty="0">
                <a:solidFill>
                  <a:srgbClr val="000000"/>
                </a:solidFill>
                <a:cs typeface="Arial" panose="020B0604020202020204" pitchFamily="34" charset="0"/>
              </a:rPr>
              <a:t>כָּל אוֹתוֹ הַלַּיְלָה עַד שֶׁבָּאוּ תַלְמִידֵיהֶם</a:t>
            </a:r>
            <a:r>
              <a:rPr lang="en-US" dirty="0">
                <a:solidFill>
                  <a:srgbClr val="000000"/>
                </a:solidFill>
                <a:cs typeface="Arial" panose="020B0604020202020204" pitchFamily="34" charset="0"/>
              </a:rPr>
              <a:t> </a:t>
            </a:r>
            <a:br>
              <a:rPr lang="en-US" dirty="0">
                <a:solidFill>
                  <a:srgbClr val="000000"/>
                </a:solidFill>
                <a:cs typeface="Arial" panose="020B0604020202020204" pitchFamily="34" charset="0"/>
              </a:rPr>
            </a:br>
            <a:r>
              <a:rPr lang="he-IL" dirty="0">
                <a:solidFill>
                  <a:srgbClr val="000000"/>
                </a:solidFill>
                <a:cs typeface="Arial" panose="020B0604020202020204" pitchFamily="34" charset="0"/>
              </a:rPr>
              <a:t>וְאָמְרוּ לָהֶם</a:t>
            </a:r>
            <a:r>
              <a:rPr lang="en-US" dirty="0">
                <a:solidFill>
                  <a:srgbClr val="000000"/>
                </a:solidFill>
                <a:cs typeface="Arial" panose="020B0604020202020204" pitchFamily="34" charset="0"/>
              </a:rPr>
              <a:t>:  "</a:t>
            </a:r>
            <a:r>
              <a:rPr lang="he-IL" dirty="0">
                <a:solidFill>
                  <a:srgbClr val="000000"/>
                </a:solidFill>
                <a:cs typeface="Arial" panose="020B0604020202020204" pitchFamily="34" charset="0"/>
              </a:rPr>
              <a:t>רַבּוֹתֵינוּ, הִגִּיעַ זְמַן קְרִיאַת שְׁמַע שֶׁל שַׁחֲרִית</a:t>
            </a:r>
            <a:r>
              <a:rPr lang="en-US" dirty="0">
                <a:solidFill>
                  <a:srgbClr val="000000"/>
                </a:solidFill>
                <a:cs typeface="Arial" panose="020B0604020202020204" pitchFamily="34" charset="0"/>
              </a:rPr>
              <a:t>."</a:t>
            </a:r>
          </a:p>
          <a:p>
            <a:endParaRPr lang="he-IL" dirty="0"/>
          </a:p>
        </p:txBody>
      </p:sp>
      <p:pic>
        <p:nvPicPr>
          <p:cNvPr id="4" name="30sec_final" descr="30sec_final">
            <a:hlinkClick r:id="" action="ppaction://media"/>
            <a:extLst>
              <a:ext uri="{FF2B5EF4-FFF2-40B4-BE49-F238E27FC236}">
                <a16:creationId xmlns:a16="http://schemas.microsoft.com/office/drawing/2014/main" id="{C1496979-9C7C-4C33-A5B8-263637EEEA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0218" y="2022146"/>
            <a:ext cx="1540938" cy="549601"/>
          </a:xfrm>
          <a:prstGeom prst="rect">
            <a:avLst/>
          </a:prstGeom>
        </p:spPr>
      </p:pic>
    </p:spTree>
    <p:extLst>
      <p:ext uri="{BB962C8B-B14F-4D97-AF65-F5344CB8AC3E}">
        <p14:creationId xmlns:p14="http://schemas.microsoft.com/office/powerpoint/2010/main" val="429429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5107B03-51AB-4CBA-AC31-8E796A5452A7}"/>
              </a:ext>
            </a:extLst>
          </p:cNvPr>
          <p:cNvSpPr>
            <a:spLocks noGrp="1"/>
          </p:cNvSpPr>
          <p:nvPr>
            <p:ph type="title"/>
          </p:nvPr>
        </p:nvSpPr>
        <p:spPr>
          <a:xfrm>
            <a:off x="638827" y="365125"/>
            <a:ext cx="10714973" cy="1325563"/>
          </a:xfrm>
        </p:spPr>
        <p:style>
          <a:lnRef idx="1">
            <a:schemeClr val="accent5"/>
          </a:lnRef>
          <a:fillRef idx="2">
            <a:schemeClr val="accent5"/>
          </a:fillRef>
          <a:effectRef idx="1">
            <a:schemeClr val="accent5"/>
          </a:effectRef>
          <a:fontRef idx="minor">
            <a:schemeClr val="dk1"/>
          </a:fontRef>
        </p:style>
        <p:txBody>
          <a:bodyPr/>
          <a:lstStyle/>
          <a:p>
            <a:r>
              <a:rPr lang="he-IL" dirty="0"/>
              <a:t>מצאו במדרש הבא את צורת הפועל הייחודית שהכרנו</a:t>
            </a:r>
          </a:p>
        </p:txBody>
      </p:sp>
      <p:sp>
        <p:nvSpPr>
          <p:cNvPr id="3" name="מציין מיקום תוכן 2">
            <a:extLst>
              <a:ext uri="{FF2B5EF4-FFF2-40B4-BE49-F238E27FC236}">
                <a16:creationId xmlns:a16="http://schemas.microsoft.com/office/drawing/2014/main" id="{C8B01F77-C3D7-466B-BD50-CDF3B0E79D99}"/>
              </a:ext>
            </a:extLst>
          </p:cNvPr>
          <p:cNvSpPr>
            <a:spLocks noGrp="1"/>
          </p:cNvSpPr>
          <p:nvPr>
            <p:ph idx="1"/>
          </p:nvPr>
        </p:nvSpPr>
        <p:spPr/>
        <p:txBody>
          <a:bodyPr/>
          <a:lstStyle/>
          <a:p>
            <a:pPr lvl="0">
              <a:lnSpc>
                <a:spcPct val="115000"/>
              </a:lnSpc>
              <a:spcBef>
                <a:spcPts val="1000"/>
              </a:spcBef>
              <a:spcAft>
                <a:spcPts val="1000"/>
              </a:spcAft>
              <a:buClr>
                <a:srgbClr val="FB2265"/>
              </a:buClr>
            </a:pPr>
            <a:r>
              <a:rPr lang="he-IL" dirty="0">
                <a:solidFill>
                  <a:srgbClr val="424242"/>
                </a:solidFill>
                <a:ea typeface="Calibri" panose="020F0502020204030204" pitchFamily="34" charset="0"/>
                <a:cs typeface="Arial" panose="020B0604020202020204" pitchFamily="34" charset="0"/>
              </a:rPr>
              <a:t>מ</a:t>
            </a:r>
            <a:r>
              <a:rPr lang="he-IL" dirty="0">
                <a:solidFill>
                  <a:srgbClr val="000000"/>
                </a:solidFill>
                <a:cs typeface="Arial" panose="020B0604020202020204" pitchFamily="34" charset="0"/>
              </a:rPr>
              <a:t>ַעֲשֶׂה בְּרַבִּי אֱלִיעֶזֶר וְרַבִּי יְהוֹשֻעַ</a:t>
            </a:r>
            <a:r>
              <a:rPr lang="en-US" dirty="0">
                <a:solidFill>
                  <a:srgbClr val="000000"/>
                </a:solidFill>
                <a:cs typeface="Arial" panose="020B0604020202020204" pitchFamily="34" charset="0"/>
              </a:rPr>
              <a:t/>
            </a:r>
            <a:br>
              <a:rPr lang="en-US" dirty="0">
                <a:solidFill>
                  <a:srgbClr val="000000"/>
                </a:solidFill>
                <a:cs typeface="Arial" panose="020B0604020202020204" pitchFamily="34" charset="0"/>
              </a:rPr>
            </a:br>
            <a:r>
              <a:rPr lang="he-IL" dirty="0">
                <a:solidFill>
                  <a:srgbClr val="000000"/>
                </a:solidFill>
                <a:cs typeface="Arial" panose="020B0604020202020204" pitchFamily="34" charset="0"/>
              </a:rPr>
              <a:t>וְרַבִּי אֶלְעָזָר בֶּן עֲזַרְיָה וְרַבְּי עֲקִיבָא</a:t>
            </a:r>
            <a:r>
              <a:rPr lang="en-US" dirty="0">
                <a:solidFill>
                  <a:srgbClr val="000000"/>
                </a:solidFill>
                <a:cs typeface="Arial" panose="020B0604020202020204" pitchFamily="34" charset="0"/>
              </a:rPr>
              <a:t> </a:t>
            </a:r>
            <a:br>
              <a:rPr lang="en-US" dirty="0">
                <a:solidFill>
                  <a:srgbClr val="000000"/>
                </a:solidFill>
                <a:cs typeface="Arial" panose="020B0604020202020204" pitchFamily="34" charset="0"/>
              </a:rPr>
            </a:br>
            <a:r>
              <a:rPr lang="he-IL" dirty="0">
                <a:solidFill>
                  <a:srgbClr val="000000"/>
                </a:solidFill>
                <a:cs typeface="Arial" panose="020B0604020202020204" pitchFamily="34" charset="0"/>
              </a:rPr>
              <a:t>וְרַבִּי טַרְפוֹן</a:t>
            </a:r>
            <a:r>
              <a:rPr lang="he-IL" dirty="0">
                <a:solidFill>
                  <a:srgbClr val="000000"/>
                </a:solidFill>
                <a:highlight>
                  <a:srgbClr val="FFFF00"/>
                </a:highlight>
                <a:cs typeface="Arial" panose="020B0604020202020204" pitchFamily="34" charset="0"/>
              </a:rPr>
              <a:t>, שֶׁהָיוּ </a:t>
            </a:r>
            <a:r>
              <a:rPr lang="he-IL" dirty="0" err="1">
                <a:solidFill>
                  <a:srgbClr val="000000"/>
                </a:solidFill>
                <a:highlight>
                  <a:srgbClr val="FFFF00"/>
                </a:highlight>
                <a:cs typeface="Arial" panose="020B0604020202020204" pitchFamily="34" charset="0"/>
              </a:rPr>
              <a:t>מְסֻבִּין</a:t>
            </a:r>
            <a:r>
              <a:rPr lang="he-IL" dirty="0">
                <a:solidFill>
                  <a:srgbClr val="000000"/>
                </a:solidFill>
                <a:highlight>
                  <a:srgbClr val="FFFF00"/>
                </a:highlight>
                <a:cs typeface="Arial" panose="020B0604020202020204" pitchFamily="34" charset="0"/>
              </a:rPr>
              <a:t> </a:t>
            </a:r>
            <a:r>
              <a:rPr lang="he-IL" dirty="0">
                <a:solidFill>
                  <a:srgbClr val="000000"/>
                </a:solidFill>
                <a:cs typeface="Arial" panose="020B0604020202020204" pitchFamily="34" charset="0"/>
              </a:rPr>
              <a:t>בִּבְנֵי בְרַק</a:t>
            </a:r>
            <a:r>
              <a:rPr lang="en-US" dirty="0">
                <a:solidFill>
                  <a:srgbClr val="000000"/>
                </a:solidFill>
                <a:cs typeface="Arial" panose="020B0604020202020204" pitchFamily="34" charset="0"/>
              </a:rPr>
              <a:t>,</a:t>
            </a:r>
            <a:br>
              <a:rPr lang="en-US" dirty="0">
                <a:solidFill>
                  <a:srgbClr val="000000"/>
                </a:solidFill>
                <a:cs typeface="Arial" panose="020B0604020202020204" pitchFamily="34" charset="0"/>
              </a:rPr>
            </a:br>
            <a:r>
              <a:rPr lang="he-IL" dirty="0">
                <a:solidFill>
                  <a:srgbClr val="000000"/>
                </a:solidFill>
                <a:highlight>
                  <a:srgbClr val="FFFF00"/>
                </a:highlight>
                <a:cs typeface="Arial" panose="020B0604020202020204" pitchFamily="34" charset="0"/>
              </a:rPr>
              <a:t>וְהָיוּ מְסַפְּרִין </a:t>
            </a:r>
            <a:r>
              <a:rPr lang="he-IL" dirty="0">
                <a:solidFill>
                  <a:srgbClr val="000000"/>
                </a:solidFill>
                <a:cs typeface="Arial" panose="020B0604020202020204" pitchFamily="34" charset="0"/>
              </a:rPr>
              <a:t>בִּיצִיאַת מִצְרַיִם</a:t>
            </a:r>
            <a:r>
              <a:rPr lang="en-US" dirty="0">
                <a:solidFill>
                  <a:srgbClr val="000000"/>
                </a:solidFill>
                <a:cs typeface="Arial" panose="020B0604020202020204" pitchFamily="34" charset="0"/>
              </a:rPr>
              <a:t> </a:t>
            </a:r>
            <a:br>
              <a:rPr lang="en-US" dirty="0">
                <a:solidFill>
                  <a:srgbClr val="000000"/>
                </a:solidFill>
                <a:cs typeface="Arial" panose="020B0604020202020204" pitchFamily="34" charset="0"/>
              </a:rPr>
            </a:br>
            <a:r>
              <a:rPr lang="he-IL" dirty="0">
                <a:solidFill>
                  <a:srgbClr val="000000"/>
                </a:solidFill>
                <a:cs typeface="Arial" panose="020B0604020202020204" pitchFamily="34" charset="0"/>
              </a:rPr>
              <a:t>כָּל אוֹתוֹ הַלַּיְלָה עַד שֶׁבָּאוּ תַלְמִידֵיהֶם</a:t>
            </a:r>
            <a:r>
              <a:rPr lang="en-US" dirty="0">
                <a:solidFill>
                  <a:srgbClr val="000000"/>
                </a:solidFill>
                <a:cs typeface="Arial" panose="020B0604020202020204" pitchFamily="34" charset="0"/>
              </a:rPr>
              <a:t> </a:t>
            </a:r>
            <a:br>
              <a:rPr lang="en-US" dirty="0">
                <a:solidFill>
                  <a:srgbClr val="000000"/>
                </a:solidFill>
                <a:cs typeface="Arial" panose="020B0604020202020204" pitchFamily="34" charset="0"/>
              </a:rPr>
            </a:br>
            <a:r>
              <a:rPr lang="he-IL" dirty="0">
                <a:solidFill>
                  <a:srgbClr val="000000"/>
                </a:solidFill>
                <a:cs typeface="Arial" panose="020B0604020202020204" pitchFamily="34" charset="0"/>
              </a:rPr>
              <a:t>וְאָמְרוּ לָהֶם</a:t>
            </a:r>
            <a:r>
              <a:rPr lang="en-US" dirty="0">
                <a:solidFill>
                  <a:srgbClr val="000000"/>
                </a:solidFill>
                <a:cs typeface="Arial" panose="020B0604020202020204" pitchFamily="34" charset="0"/>
              </a:rPr>
              <a:t> :  "</a:t>
            </a:r>
            <a:r>
              <a:rPr lang="he-IL" dirty="0">
                <a:solidFill>
                  <a:srgbClr val="000000"/>
                </a:solidFill>
                <a:cs typeface="Arial" panose="020B0604020202020204" pitchFamily="34" charset="0"/>
              </a:rPr>
              <a:t>רַבּוֹתֵינוּ, הִגִּיעַ זְמַן קְרִיאַת שְׁמַע שֶׁל שַׁחֲרִית</a:t>
            </a:r>
            <a:r>
              <a:rPr lang="en-US" dirty="0">
                <a:solidFill>
                  <a:srgbClr val="000000"/>
                </a:solidFill>
                <a:cs typeface="Arial" panose="020B0604020202020204" pitchFamily="34" charset="0"/>
              </a:rPr>
              <a:t>."</a:t>
            </a:r>
          </a:p>
          <a:p>
            <a:endParaRPr lang="he-IL" dirty="0"/>
          </a:p>
        </p:txBody>
      </p:sp>
    </p:spTree>
    <p:extLst>
      <p:ext uri="{BB962C8B-B14F-4D97-AF65-F5344CB8AC3E}">
        <p14:creationId xmlns:p14="http://schemas.microsoft.com/office/powerpoint/2010/main" val="35415661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F4839B0-5D53-4FC6-8616-918CF0865C26}"/>
              </a:ext>
            </a:extLst>
          </p:cNvPr>
          <p:cNvSpPr>
            <a:spLocks noGrp="1"/>
          </p:cNvSpPr>
          <p:nvPr>
            <p:ph type="title"/>
          </p:nvPr>
        </p:nvSpPr>
        <p:spPr>
          <a:xfrm>
            <a:off x="917222" y="365125"/>
            <a:ext cx="10515600" cy="1325563"/>
          </a:xfrm>
        </p:spPr>
        <p:style>
          <a:lnRef idx="1">
            <a:schemeClr val="accent5"/>
          </a:lnRef>
          <a:fillRef idx="2">
            <a:schemeClr val="accent5"/>
          </a:fillRef>
          <a:effectRef idx="1">
            <a:schemeClr val="accent5"/>
          </a:effectRef>
          <a:fontRef idx="minor">
            <a:schemeClr val="dk1"/>
          </a:fontRef>
        </p:style>
        <p:txBody>
          <a:bodyPr/>
          <a:lstStyle/>
          <a:p>
            <a:r>
              <a:rPr lang="he-IL" dirty="0"/>
              <a:t>שימוש בכינוי חבור</a:t>
            </a:r>
          </a:p>
        </p:txBody>
      </p:sp>
      <p:sp>
        <p:nvSpPr>
          <p:cNvPr id="3" name="מציין מיקום תוכן 2">
            <a:extLst>
              <a:ext uri="{FF2B5EF4-FFF2-40B4-BE49-F238E27FC236}">
                <a16:creationId xmlns:a16="http://schemas.microsoft.com/office/drawing/2014/main" id="{430CB9C5-DB30-4D14-AB66-A547AA87A5CE}"/>
              </a:ext>
            </a:extLst>
          </p:cNvPr>
          <p:cNvSpPr>
            <a:spLocks noGrp="1"/>
          </p:cNvSpPr>
          <p:nvPr>
            <p:ph idx="1"/>
          </p:nvPr>
        </p:nvSpPr>
        <p:spPr/>
        <p:txBody>
          <a:bodyPr>
            <a:normAutofit fontScale="92500"/>
          </a:bodyPr>
          <a:lstStyle/>
          <a:p>
            <a:pPr lvl="0" algn="just">
              <a:lnSpc>
                <a:spcPct val="150000"/>
              </a:lnSpc>
              <a:spcBef>
                <a:spcPts val="1000"/>
              </a:spcBef>
              <a:buClr>
                <a:srgbClr val="FB2265"/>
              </a:buClr>
            </a:pPr>
            <a:r>
              <a:rPr lang="he-IL" sz="2600" dirty="0">
                <a:solidFill>
                  <a:srgbClr val="000000"/>
                </a:solidFill>
                <a:ea typeface="Calibri" panose="020F0502020204030204" pitchFamily="34" charset="0"/>
                <a:cs typeface="Arial" panose="020B0604020202020204" pitchFamily="34" charset="0"/>
              </a:rPr>
              <a:t>מַעֲשֶׂה בְּאָדָם אֶחָד שֶׁהָיָה מְסַקֵּל מֵרְשׁוּתוֹ לִרְשׁוּת הָרַבִּים, </a:t>
            </a:r>
            <a:endParaRPr lang="en-US" sz="1300" dirty="0">
              <a:solidFill>
                <a:srgbClr val="424242"/>
              </a:solidFill>
              <a:ea typeface="Calibri" panose="020F0502020204030204" pitchFamily="34" charset="0"/>
              <a:cs typeface="Arial" panose="020B0604020202020204" pitchFamily="34" charset="0"/>
            </a:endParaRPr>
          </a:p>
          <a:p>
            <a:pPr lvl="0" algn="just">
              <a:lnSpc>
                <a:spcPct val="150000"/>
              </a:lnSpc>
              <a:spcBef>
                <a:spcPts val="1000"/>
              </a:spcBef>
              <a:buClr>
                <a:srgbClr val="FB2265"/>
              </a:buClr>
            </a:pPr>
            <a:r>
              <a:rPr lang="he-IL" sz="2600" dirty="0">
                <a:solidFill>
                  <a:srgbClr val="000000"/>
                </a:solidFill>
                <a:ea typeface="Calibri" panose="020F0502020204030204" pitchFamily="34" charset="0"/>
                <a:cs typeface="Arial" panose="020B0604020202020204" pitchFamily="34" charset="0"/>
              </a:rPr>
              <a:t>וּ</a:t>
            </a:r>
            <a:r>
              <a:rPr lang="he-IL" sz="2600" dirty="0">
                <a:solidFill>
                  <a:srgbClr val="000000"/>
                </a:solidFill>
                <a:highlight>
                  <a:srgbClr val="FFFF00"/>
                </a:highlight>
                <a:ea typeface="Calibri" panose="020F0502020204030204" pitchFamily="34" charset="0"/>
                <a:cs typeface="Arial" panose="020B0604020202020204" pitchFamily="34" charset="0"/>
              </a:rPr>
              <a:t>מְצָאו</a:t>
            </a:r>
            <a:r>
              <a:rPr lang="he-IL" sz="2600" dirty="0">
                <a:solidFill>
                  <a:srgbClr val="000000"/>
                </a:solidFill>
                <a:ea typeface="Calibri" panose="020F0502020204030204" pitchFamily="34" charset="0"/>
                <a:cs typeface="Arial" panose="020B0604020202020204" pitchFamily="34" charset="0"/>
              </a:rPr>
              <a:t>ֹ חָסִיד אֶחָד, אָמַר לוֹ:  "רֵיקָה! מִפְּנֵי מָה אַתָּה מְסַקֵּל מֵרְשׁוּת שֶׁאֵינָהּ שֶׁלְּךָ לִרְשׁוּת שֶׁלְּךָ?" </a:t>
            </a:r>
            <a:endParaRPr lang="en-US" sz="1300" dirty="0">
              <a:solidFill>
                <a:srgbClr val="424242"/>
              </a:solidFill>
              <a:ea typeface="Calibri" panose="020F0502020204030204" pitchFamily="34" charset="0"/>
              <a:cs typeface="Arial" panose="020B0604020202020204" pitchFamily="34" charset="0"/>
            </a:endParaRPr>
          </a:p>
          <a:p>
            <a:pPr lvl="0" algn="just">
              <a:lnSpc>
                <a:spcPct val="150000"/>
              </a:lnSpc>
              <a:spcBef>
                <a:spcPts val="1000"/>
              </a:spcBef>
              <a:buClr>
                <a:srgbClr val="FB2265"/>
              </a:buClr>
            </a:pPr>
            <a:r>
              <a:rPr lang="he-IL" sz="2600" dirty="0">
                <a:solidFill>
                  <a:srgbClr val="000000"/>
                </a:solidFill>
                <a:ea typeface="Calibri" panose="020F0502020204030204" pitchFamily="34" charset="0"/>
                <a:cs typeface="Arial" panose="020B0604020202020204" pitchFamily="34" charset="0"/>
              </a:rPr>
              <a:t>לִגְלֵג עָלָיו. </a:t>
            </a:r>
            <a:endParaRPr lang="en-US" sz="1300" dirty="0">
              <a:solidFill>
                <a:srgbClr val="424242"/>
              </a:solidFill>
              <a:ea typeface="Calibri" panose="020F0502020204030204" pitchFamily="34" charset="0"/>
              <a:cs typeface="Arial" panose="020B0604020202020204" pitchFamily="34" charset="0"/>
            </a:endParaRPr>
          </a:p>
          <a:p>
            <a:pPr lvl="0">
              <a:lnSpc>
                <a:spcPct val="115000"/>
              </a:lnSpc>
              <a:spcBef>
                <a:spcPts val="1000"/>
              </a:spcBef>
              <a:spcAft>
                <a:spcPts val="1000"/>
              </a:spcAft>
              <a:buClr>
                <a:srgbClr val="FB2265"/>
              </a:buClr>
            </a:pPr>
            <a:r>
              <a:rPr lang="he-IL" sz="2600" dirty="0">
                <a:solidFill>
                  <a:srgbClr val="424242"/>
                </a:solidFill>
                <a:ea typeface="Calibri" panose="020F0502020204030204" pitchFamily="34" charset="0"/>
                <a:cs typeface="Arial" panose="020B0604020202020204" pitchFamily="34" charset="0"/>
              </a:rPr>
              <a:t>לְיָמִים נִצְרַךְְ לִמְכֹּר שָׂדֵהוּ </a:t>
            </a:r>
            <a:r>
              <a:rPr lang="he-IL" sz="2600" dirty="0">
                <a:solidFill>
                  <a:srgbClr val="000000"/>
                </a:solidFill>
                <a:ea typeface="Calibri" panose="020F0502020204030204" pitchFamily="34" charset="0"/>
                <a:cs typeface="Arial" panose="020B0604020202020204" pitchFamily="34" charset="0"/>
              </a:rPr>
              <a:t>וְהָיָה מְהַלֵּךְ בְּאוֹתוֹ רְשׁוּת הָרַבִּים וְנִכְשַׁל בְּאוֹתָן אֲבָנִים </a:t>
            </a:r>
            <a:endParaRPr lang="en-US" sz="1300" dirty="0">
              <a:solidFill>
                <a:srgbClr val="424242"/>
              </a:solidFill>
              <a:ea typeface="Calibri" panose="020F0502020204030204" pitchFamily="34" charset="0"/>
              <a:cs typeface="Arial" panose="020B0604020202020204" pitchFamily="34" charset="0"/>
            </a:endParaRPr>
          </a:p>
          <a:p>
            <a:pPr lvl="0" algn="just">
              <a:lnSpc>
                <a:spcPct val="150000"/>
              </a:lnSpc>
              <a:spcBef>
                <a:spcPts val="1000"/>
              </a:spcBef>
              <a:buClr>
                <a:srgbClr val="FB2265"/>
              </a:buClr>
            </a:pPr>
            <a:r>
              <a:rPr lang="he-IL" sz="2600" dirty="0">
                <a:solidFill>
                  <a:srgbClr val="000000"/>
                </a:solidFill>
                <a:ea typeface="Calibri" panose="020F0502020204030204" pitchFamily="34" charset="0"/>
                <a:cs typeface="Arial" panose="020B0604020202020204" pitchFamily="34" charset="0"/>
              </a:rPr>
              <a:t>אָמַר: יָפֶה אָמַר לִי אוֹתוֹ חָסִיד "מִפְּנֵי מָה אַתָּה מְסַקֵּל מֵרְשׁוּת שֶׁאֵינָהּ שֶׁלְּךָ לִרְשׁוּת שֶׁלְּךָ?"</a:t>
            </a:r>
            <a:endParaRPr lang="en-US" sz="1300" dirty="0">
              <a:solidFill>
                <a:srgbClr val="424242"/>
              </a:solidFill>
              <a:ea typeface="Calibri" panose="020F0502020204030204" pitchFamily="34" charset="0"/>
              <a:cs typeface="Arial" panose="020B0604020202020204" pitchFamily="34" charset="0"/>
            </a:endParaRPr>
          </a:p>
          <a:p>
            <a:endParaRPr lang="he-IL" dirty="0"/>
          </a:p>
        </p:txBody>
      </p:sp>
    </p:spTree>
    <p:extLst>
      <p:ext uri="{BB962C8B-B14F-4D97-AF65-F5344CB8AC3E}">
        <p14:creationId xmlns:p14="http://schemas.microsoft.com/office/powerpoint/2010/main" val="36202625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430CB9C5-DB30-4D14-AB66-A547AA87A5CE}"/>
              </a:ext>
            </a:extLst>
          </p:cNvPr>
          <p:cNvSpPr>
            <a:spLocks noGrp="1"/>
          </p:cNvSpPr>
          <p:nvPr>
            <p:ph idx="1"/>
          </p:nvPr>
        </p:nvSpPr>
        <p:spPr>
          <a:xfrm>
            <a:off x="704636" y="1825625"/>
            <a:ext cx="10515600" cy="4351338"/>
          </a:xfrm>
        </p:spPr>
        <p:txBody>
          <a:bodyPr>
            <a:normAutofit fontScale="92500"/>
          </a:bodyPr>
          <a:lstStyle/>
          <a:p>
            <a:pPr lvl="0" algn="just">
              <a:lnSpc>
                <a:spcPct val="150000"/>
              </a:lnSpc>
              <a:spcBef>
                <a:spcPts val="1000"/>
              </a:spcBef>
              <a:buClr>
                <a:srgbClr val="FB2265"/>
              </a:buClr>
            </a:pPr>
            <a:r>
              <a:rPr lang="he-IL" sz="2600" dirty="0">
                <a:solidFill>
                  <a:srgbClr val="000000"/>
                </a:solidFill>
                <a:ea typeface="Calibri" panose="020F0502020204030204" pitchFamily="34" charset="0"/>
                <a:cs typeface="Arial" panose="020B0604020202020204" pitchFamily="34" charset="0"/>
              </a:rPr>
              <a:t>מַעֲשֶׂה בְּאָדָם אֶחָד שֶׁהָיָה מְסַקֵּל מֵרְשׁוּתוֹ לִרְשׁוּת הָרַבִּים, </a:t>
            </a:r>
            <a:endParaRPr lang="en-US" sz="1300" dirty="0">
              <a:solidFill>
                <a:srgbClr val="424242"/>
              </a:solidFill>
              <a:ea typeface="Calibri" panose="020F0502020204030204" pitchFamily="34" charset="0"/>
              <a:cs typeface="Arial" panose="020B0604020202020204" pitchFamily="34" charset="0"/>
            </a:endParaRPr>
          </a:p>
          <a:p>
            <a:pPr lvl="0" algn="just">
              <a:lnSpc>
                <a:spcPct val="150000"/>
              </a:lnSpc>
              <a:spcBef>
                <a:spcPts val="1000"/>
              </a:spcBef>
              <a:buClr>
                <a:srgbClr val="FB2265"/>
              </a:buClr>
            </a:pPr>
            <a:r>
              <a:rPr lang="he-IL" sz="2600" dirty="0">
                <a:solidFill>
                  <a:srgbClr val="000000"/>
                </a:solidFill>
                <a:highlight>
                  <a:srgbClr val="FFFF00"/>
                </a:highlight>
                <a:ea typeface="Calibri" panose="020F0502020204030204" pitchFamily="34" charset="0"/>
                <a:cs typeface="Arial" panose="020B0604020202020204" pitchFamily="34" charset="0"/>
              </a:rPr>
              <a:t>וּמְצָאוֹ חָסִיד </a:t>
            </a:r>
            <a:r>
              <a:rPr lang="he-IL" sz="2600" dirty="0">
                <a:solidFill>
                  <a:srgbClr val="000000"/>
                </a:solidFill>
                <a:ea typeface="Calibri" panose="020F0502020204030204" pitchFamily="34" charset="0"/>
                <a:cs typeface="Arial" panose="020B0604020202020204" pitchFamily="34" charset="0"/>
              </a:rPr>
              <a:t>אֶחָד, אָמַר לוֹ:  "רֵיקָה! מִפְּנֵי מָה אַתָּה מְסַקֵּל מֵרְשׁוּת שֶׁאֵינָהּ שֶׁלְּךָ לִרְשׁוּת שֶׁלְּךָ?" </a:t>
            </a:r>
            <a:endParaRPr lang="en-US" sz="1300" dirty="0">
              <a:solidFill>
                <a:srgbClr val="424242"/>
              </a:solidFill>
              <a:ea typeface="Calibri" panose="020F0502020204030204" pitchFamily="34" charset="0"/>
              <a:cs typeface="Arial" panose="020B0604020202020204" pitchFamily="34" charset="0"/>
            </a:endParaRPr>
          </a:p>
          <a:p>
            <a:pPr lvl="0" algn="just">
              <a:lnSpc>
                <a:spcPct val="150000"/>
              </a:lnSpc>
              <a:spcBef>
                <a:spcPts val="1000"/>
              </a:spcBef>
              <a:buClr>
                <a:srgbClr val="FB2265"/>
              </a:buClr>
            </a:pPr>
            <a:r>
              <a:rPr lang="he-IL" sz="2600" dirty="0">
                <a:solidFill>
                  <a:srgbClr val="000000"/>
                </a:solidFill>
                <a:ea typeface="Calibri" panose="020F0502020204030204" pitchFamily="34" charset="0"/>
                <a:cs typeface="Arial" panose="020B0604020202020204" pitchFamily="34" charset="0"/>
              </a:rPr>
              <a:t>לִגְלֵג עָלָיו. </a:t>
            </a:r>
            <a:endParaRPr lang="en-US" sz="1300" dirty="0">
              <a:solidFill>
                <a:srgbClr val="424242"/>
              </a:solidFill>
              <a:ea typeface="Calibri" panose="020F0502020204030204" pitchFamily="34" charset="0"/>
              <a:cs typeface="Arial" panose="020B0604020202020204" pitchFamily="34" charset="0"/>
            </a:endParaRPr>
          </a:p>
          <a:p>
            <a:pPr lvl="0">
              <a:lnSpc>
                <a:spcPct val="115000"/>
              </a:lnSpc>
              <a:spcBef>
                <a:spcPts val="1000"/>
              </a:spcBef>
              <a:spcAft>
                <a:spcPts val="1000"/>
              </a:spcAft>
              <a:buClr>
                <a:srgbClr val="FB2265"/>
              </a:buClr>
            </a:pPr>
            <a:r>
              <a:rPr lang="he-IL" sz="2600" dirty="0">
                <a:solidFill>
                  <a:srgbClr val="424242"/>
                </a:solidFill>
                <a:ea typeface="Calibri" panose="020F0502020204030204" pitchFamily="34" charset="0"/>
                <a:cs typeface="Arial" panose="020B0604020202020204" pitchFamily="34" charset="0"/>
              </a:rPr>
              <a:t>לְיָמִים נִצְרַךְְ לִמְכֹּר שָׂדֵהוּ </a:t>
            </a:r>
            <a:r>
              <a:rPr lang="he-IL" sz="2600" dirty="0">
                <a:solidFill>
                  <a:srgbClr val="000000"/>
                </a:solidFill>
                <a:ea typeface="Calibri" panose="020F0502020204030204" pitchFamily="34" charset="0"/>
                <a:cs typeface="Arial" panose="020B0604020202020204" pitchFamily="34" charset="0"/>
              </a:rPr>
              <a:t>וְהָיָה מְהַלֵּךְ בְּאוֹתוֹ רְשׁוּת הָרַבִּים וְנִכְשַׁל בְּאוֹתָן אֲבָנִים </a:t>
            </a:r>
            <a:endParaRPr lang="en-US" sz="1300" dirty="0">
              <a:solidFill>
                <a:srgbClr val="424242"/>
              </a:solidFill>
              <a:ea typeface="Calibri" panose="020F0502020204030204" pitchFamily="34" charset="0"/>
              <a:cs typeface="Arial" panose="020B0604020202020204" pitchFamily="34" charset="0"/>
            </a:endParaRPr>
          </a:p>
          <a:p>
            <a:pPr lvl="0" algn="just">
              <a:lnSpc>
                <a:spcPct val="150000"/>
              </a:lnSpc>
              <a:spcBef>
                <a:spcPts val="1000"/>
              </a:spcBef>
              <a:buClr>
                <a:srgbClr val="FB2265"/>
              </a:buClr>
            </a:pPr>
            <a:r>
              <a:rPr lang="he-IL" sz="2600" dirty="0">
                <a:solidFill>
                  <a:srgbClr val="000000"/>
                </a:solidFill>
                <a:ea typeface="Calibri" panose="020F0502020204030204" pitchFamily="34" charset="0"/>
                <a:cs typeface="Arial" panose="020B0604020202020204" pitchFamily="34" charset="0"/>
              </a:rPr>
              <a:t>אָמַר: יָפֶה אָמַר לִי אוֹתוֹ חָסִיד "מִפְּנֵי מָה אַתָּה מְסַקֵּל מֵרְשׁוּת שֶׁאֵינָהּ שֶׁלְּךָ לִרְשׁוּת שֶׁלְּךָ?"</a:t>
            </a:r>
            <a:endParaRPr lang="en-US" sz="1300" dirty="0">
              <a:solidFill>
                <a:srgbClr val="424242"/>
              </a:solidFill>
              <a:ea typeface="Calibri" panose="020F0502020204030204" pitchFamily="34" charset="0"/>
              <a:cs typeface="Arial" panose="020B0604020202020204" pitchFamily="34" charset="0"/>
            </a:endParaRPr>
          </a:p>
          <a:p>
            <a:endParaRPr lang="he-IL" dirty="0"/>
          </a:p>
        </p:txBody>
      </p:sp>
      <p:sp>
        <p:nvSpPr>
          <p:cNvPr id="5" name="כותרת 4"/>
          <p:cNvSpPr>
            <a:spLocks noGrp="1"/>
          </p:cNvSpPr>
          <p:nvPr>
            <p:ph type="title"/>
          </p:nvPr>
        </p:nvSpPr>
        <p:spPr/>
        <p:txBody>
          <a:bodyPr/>
          <a:lstStyle/>
          <a:p>
            <a:endParaRPr lang="he-IL"/>
          </a:p>
        </p:txBody>
      </p:sp>
      <p:sp>
        <p:nvSpPr>
          <p:cNvPr id="6" name="כותרת 1">
            <a:extLst>
              <a:ext uri="{FF2B5EF4-FFF2-40B4-BE49-F238E27FC236}">
                <a16:creationId xmlns:a16="http://schemas.microsoft.com/office/drawing/2014/main" id="{0F4839B0-5D53-4FC6-8616-918CF0865C26}"/>
              </a:ext>
            </a:extLst>
          </p:cNvPr>
          <p:cNvSpPr txBox="1">
            <a:spLocks/>
          </p:cNvSpPr>
          <p:nvPr/>
        </p:nvSpPr>
        <p:spPr>
          <a:xfrm>
            <a:off x="917222" y="365125"/>
            <a:ext cx="10515600" cy="1325563"/>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algn="r" defTabSz="914400" rtl="1" eaLnBrk="1" latinLnBrk="0" hangingPunct="1">
              <a:lnSpc>
                <a:spcPct val="90000"/>
              </a:lnSpc>
              <a:spcBef>
                <a:spcPts val="800"/>
              </a:spcBef>
              <a:spcAft>
                <a:spcPts val="0"/>
              </a:spcAft>
              <a:buNone/>
              <a:defRPr sz="4400" b="0" i="0" kern="1200">
                <a:solidFill>
                  <a:schemeClr val="dk1"/>
                </a:solidFill>
                <a:latin typeface="Calibri" panose="020F0502020204030204" pitchFamily="34" charset="0"/>
                <a:ea typeface="+mn-ea"/>
                <a:cs typeface="Calibri" panose="020F0502020204030204" pitchFamily="34"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he-IL" smtClean="0"/>
              <a:t>שימוש בכינוי חבור</a:t>
            </a:r>
            <a:endParaRPr lang="he-IL" dirty="0"/>
          </a:p>
        </p:txBody>
      </p:sp>
    </p:spTree>
    <p:extLst>
      <p:ext uri="{BB962C8B-B14F-4D97-AF65-F5344CB8AC3E}">
        <p14:creationId xmlns:p14="http://schemas.microsoft.com/office/powerpoint/2010/main" val="40040292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690839D-70AC-4BB9-8A8F-7FD723A350A0}"/>
              </a:ext>
            </a:extLst>
          </p:cNvPr>
          <p:cNvSpPr>
            <a:spLocks noGrp="1"/>
          </p:cNvSpPr>
          <p:nvPr>
            <p:ph type="title"/>
          </p:nvPr>
        </p:nvSpPr>
        <p:spPr/>
        <p:txBody>
          <a:bodyPr/>
          <a:lstStyle/>
          <a:p>
            <a:r>
              <a:rPr lang="he-IL" dirty="0"/>
              <a:t>משימות סיום</a:t>
            </a:r>
          </a:p>
        </p:txBody>
      </p:sp>
      <p:sp>
        <p:nvSpPr>
          <p:cNvPr id="3" name="מציין מיקום תוכן 2">
            <a:extLst>
              <a:ext uri="{FF2B5EF4-FFF2-40B4-BE49-F238E27FC236}">
                <a16:creationId xmlns:a16="http://schemas.microsoft.com/office/drawing/2014/main" id="{69EF45B8-09F5-4A39-A410-42EB31A20261}"/>
              </a:ext>
            </a:extLst>
          </p:cNvPr>
          <p:cNvSpPr>
            <a:spLocks noGrp="1"/>
          </p:cNvSpPr>
          <p:nvPr>
            <p:ph idx="1"/>
          </p:nvPr>
        </p:nvSpPr>
        <p:spPr>
          <a:xfrm>
            <a:off x="951089" y="1520825"/>
            <a:ext cx="10515600" cy="4351338"/>
          </a:xfrm>
        </p:spPr>
        <p:txBody>
          <a:bodyPr>
            <a:noAutofit/>
          </a:bodyPr>
          <a:lstStyle/>
          <a:p>
            <a:pPr marL="514350" indent="-514350">
              <a:buAutoNum type="arabicPeriod"/>
            </a:pPr>
            <a:r>
              <a:rPr lang="he-IL" dirty="0">
                <a:solidFill>
                  <a:srgbClr val="000000"/>
                </a:solidFill>
                <a:latin typeface="Agency FB" panose="020B0503020202020204" pitchFamily="34" charset="0"/>
              </a:rPr>
              <a:t>מהי 'רשות הרבים' ומהי 'רשות היחיד' לפי החסיד?</a:t>
            </a:r>
          </a:p>
          <a:p>
            <a:pPr marL="514350" indent="-514350">
              <a:buAutoNum type="arabicPeriod"/>
            </a:pPr>
            <a:r>
              <a:rPr lang="he-IL" dirty="0">
                <a:solidFill>
                  <a:srgbClr val="000000"/>
                </a:solidFill>
                <a:latin typeface="Agency FB" panose="020B0503020202020204" pitchFamily="34" charset="0"/>
              </a:rPr>
              <a:t>בספר תהילים פרק ז' פסוק ט"ז כתוב: "בור כרה ויחפרהו </a:t>
            </a:r>
            <a:r>
              <a:rPr lang="he-IL" dirty="0" err="1">
                <a:solidFill>
                  <a:srgbClr val="000000"/>
                </a:solidFill>
                <a:latin typeface="Agency FB" panose="020B0503020202020204" pitchFamily="34" charset="0"/>
              </a:rPr>
              <a:t>ויפול</a:t>
            </a:r>
            <a:r>
              <a:rPr lang="he-IL" dirty="0">
                <a:solidFill>
                  <a:srgbClr val="000000"/>
                </a:solidFill>
                <a:latin typeface="Agency FB" panose="020B0503020202020204" pitchFamily="34" charset="0"/>
              </a:rPr>
              <a:t> בשחת יפעל" כיצד קשור פסוק זה למדרש שלמדנו.</a:t>
            </a:r>
          </a:p>
          <a:p>
            <a:pPr marL="514350" indent="-514350">
              <a:buFont typeface="+mj-lt"/>
              <a:buAutoNum type="arabicPeriod"/>
            </a:pPr>
            <a:r>
              <a:rPr lang="he-IL" dirty="0">
                <a:solidFill>
                  <a:srgbClr val="000000"/>
                </a:solidFill>
                <a:latin typeface="Agency FB" panose="020B0503020202020204" pitchFamily="34" charset="0"/>
              </a:rPr>
              <a:t>בחרו מבין הפתגמים הבאים את הפתגם המתאים ביותר לדעתכם למדרש. הסבירו בחירתכם.</a:t>
            </a:r>
          </a:p>
          <a:p>
            <a:pPr marL="914400" lvl="1" indent="-457200">
              <a:buFont typeface="+mj-lt"/>
              <a:buAutoNum type="arabicPeriod"/>
            </a:pPr>
            <a:r>
              <a:rPr lang="he-IL" sz="2800" dirty="0">
                <a:solidFill>
                  <a:srgbClr val="000000"/>
                </a:solidFill>
                <a:latin typeface="Agency FB" panose="020B0503020202020204" pitchFamily="34" charset="0"/>
              </a:rPr>
              <a:t>גלגל חוזר בעולם</a:t>
            </a:r>
          </a:p>
          <a:p>
            <a:pPr marL="914400" lvl="1" indent="-457200">
              <a:buFont typeface="+mj-lt"/>
              <a:buAutoNum type="arabicPeriod"/>
            </a:pPr>
            <a:r>
              <a:rPr lang="he-IL" sz="2800" dirty="0">
                <a:solidFill>
                  <a:srgbClr val="000000"/>
                </a:solidFill>
                <a:latin typeface="Agency FB" panose="020B0503020202020204" pitchFamily="34" charset="0"/>
              </a:rPr>
              <a:t>הוכח תוכיח את עמיתך</a:t>
            </a:r>
          </a:p>
          <a:p>
            <a:pPr marL="914400" lvl="1" indent="-457200">
              <a:buFont typeface="+mj-lt"/>
              <a:buAutoNum type="arabicPeriod"/>
            </a:pPr>
            <a:r>
              <a:rPr lang="he-IL" sz="2800" dirty="0">
                <a:solidFill>
                  <a:srgbClr val="000000"/>
                </a:solidFill>
                <a:latin typeface="Agency FB" panose="020B0503020202020204" pitchFamily="34" charset="0"/>
              </a:rPr>
              <a:t>דברי חכמים בנחת נשמעים</a:t>
            </a:r>
          </a:p>
          <a:p>
            <a:pPr marL="914400" lvl="1" indent="-457200">
              <a:buFont typeface="+mj-lt"/>
              <a:buAutoNum type="arabicPeriod"/>
            </a:pPr>
            <a:r>
              <a:rPr lang="he-IL" sz="2800" dirty="0">
                <a:solidFill>
                  <a:srgbClr val="000000"/>
                </a:solidFill>
                <a:latin typeface="Agency FB" panose="020B0503020202020204" pitchFamily="34" charset="0"/>
              </a:rPr>
              <a:t>מידה כנגד מידה</a:t>
            </a:r>
          </a:p>
          <a:p>
            <a:pPr marL="514350" indent="-514350">
              <a:buFont typeface="+mj-lt"/>
              <a:buAutoNum type="arabicPeriod"/>
            </a:pPr>
            <a:r>
              <a:rPr lang="he-IL" dirty="0">
                <a:solidFill>
                  <a:srgbClr val="000000"/>
                </a:solidFill>
                <a:latin typeface="Agency FB" panose="020B0503020202020204" pitchFamily="34" charset="0"/>
              </a:rPr>
              <a:t>כתבו שלט לחצר בית הספר, הקורא לתלמידים לשמור על החצר.</a:t>
            </a:r>
          </a:p>
          <a:p>
            <a:pPr marL="514350" indent="-514350">
              <a:buFont typeface="+mj-lt"/>
              <a:buAutoNum type="arabicPeriod"/>
            </a:pPr>
            <a:endParaRPr lang="he-IL" dirty="0"/>
          </a:p>
        </p:txBody>
      </p:sp>
      <p:pic>
        <p:nvPicPr>
          <p:cNvPr id="4" name="10min_final" descr="10min_final">
            <a:hlinkClick r:id="" action="ppaction://media"/>
            <a:extLst>
              <a:ext uri="{FF2B5EF4-FFF2-40B4-BE49-F238E27FC236}">
                <a16:creationId xmlns:a16="http://schemas.microsoft.com/office/drawing/2014/main" id="{87718456-9920-4C28-A2AF-C45731EEB0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2832" y="494357"/>
            <a:ext cx="1540938" cy="549601"/>
          </a:xfrm>
          <a:prstGeom prst="rect">
            <a:avLst/>
          </a:prstGeom>
        </p:spPr>
      </p:pic>
    </p:spTree>
    <p:extLst>
      <p:ext uri="{BB962C8B-B14F-4D97-AF65-F5344CB8AC3E}">
        <p14:creationId xmlns:p14="http://schemas.microsoft.com/office/powerpoint/2010/main" val="360452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6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מלבן 1"/>
          <p:cNvSpPr>
            <a:spLocks noChangeArrowheads="1"/>
          </p:cNvSpPr>
          <p:nvPr/>
        </p:nvSpPr>
        <p:spPr bwMode="auto">
          <a:xfrm>
            <a:off x="4051300" y="6399213"/>
            <a:ext cx="8429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Tx/>
              <a:buFontTx/>
              <a:buNone/>
            </a:pPr>
            <a:r>
              <a:rPr lang="he-IL" altLang="he-IL" sz="1600" dirty="0" err="1">
                <a:solidFill>
                  <a:schemeClr val="bg1"/>
                </a:solidFill>
                <a:latin typeface="Calibri" panose="020F0502020204030204" pitchFamily="34" charset="0"/>
                <a:cs typeface="Calibri" panose="020F0502020204030204" pitchFamily="34" charset="0"/>
              </a:rPr>
              <a:t>pixabay</a:t>
            </a:r>
            <a:endParaRPr lang="he-IL" altLang="he-IL" sz="1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926920"/>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234BCC6-39B9-47D9-8BF8-C665401AE2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תמונה 8" descr="תמונה שמכילה דשא, חוץ, נתיב, עץ&#10;&#10;התיאור נוצר באופן אוטומטי">
            <a:extLst>
              <a:ext uri="{FF2B5EF4-FFF2-40B4-BE49-F238E27FC236}">
                <a16:creationId xmlns:a16="http://schemas.microsoft.com/office/drawing/2014/main" id="{C39EFFAF-D398-483C-9BF6-1811C6E1C842}"/>
              </a:ext>
            </a:extLst>
          </p:cNvPr>
          <p:cNvPicPr>
            <a:picLocks noChangeAspect="1"/>
          </p:cNvPicPr>
          <p:nvPr/>
        </p:nvPicPr>
        <p:blipFill rotWithShape="1">
          <a:blip r:embed="rId3"/>
          <a:srcRect t="24906" r="-2" b="5860"/>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 name="מציין מיקום תוכן 1">
            <a:extLst>
              <a:ext uri="{FF2B5EF4-FFF2-40B4-BE49-F238E27FC236}">
                <a16:creationId xmlns:a16="http://schemas.microsoft.com/office/drawing/2014/main" id="{B733F12F-BD88-419C-A981-F611D77507F9}"/>
              </a:ext>
            </a:extLst>
          </p:cNvPr>
          <p:cNvPicPr>
            <a:picLocks noGrp="1" noChangeAspect="1"/>
          </p:cNvPicPr>
          <p:nvPr>
            <p:ph idx="1"/>
          </p:nvPr>
        </p:nvPicPr>
        <p:blipFill rotWithShape="1">
          <a:blip r:embed="rId4"/>
          <a:srcRect t="22090" r="-2" b="16523"/>
          <a:stretch/>
        </p:blipFill>
        <p:spPr>
          <a:xfrm>
            <a:off x="3580599" y="3493008"/>
            <a:ext cx="861140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6" name="Freeform: Shape 15">
            <a:extLst>
              <a:ext uri="{FF2B5EF4-FFF2-40B4-BE49-F238E27FC236}">
                <a16:creationId xmlns:a16="http://schemas.microsoft.com/office/drawing/2014/main" id="{72A9CE9D-DAC3-40AF-B504-78A64A909F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506D7452-6CDE-4381-86CE-07B2459383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a:xfrm>
            <a:off x="438912" y="1524659"/>
            <a:ext cx="5019074" cy="2774088"/>
          </a:xfrm>
        </p:spPr>
        <p:txBody>
          <a:bodyPr vert="horz" lIns="91440" tIns="45720" rIns="91440" bIns="45720" rtlCol="0" anchor="b">
            <a:normAutofit/>
          </a:bodyPr>
          <a:lstStyle/>
          <a:p>
            <a:pPr algn="r">
              <a:spcBef>
                <a:spcPct val="0"/>
              </a:spcBef>
            </a:pPr>
            <a:r>
              <a:rPr lang="en-US" sz="5400" kern="1200" dirty="0" err="1">
                <a:solidFill>
                  <a:schemeClr val="tx1"/>
                </a:solidFill>
                <a:latin typeface="+mj-lt"/>
                <a:ea typeface="+mj-ea"/>
                <a:cs typeface="+mj-cs"/>
              </a:rPr>
              <a:t>לפני</a:t>
            </a:r>
            <a:r>
              <a:rPr lang="en-US" sz="5400" kern="1200" dirty="0">
                <a:solidFill>
                  <a:schemeClr val="tx1"/>
                </a:solidFill>
                <a:latin typeface="+mj-lt"/>
                <a:ea typeface="+mj-ea"/>
                <a:cs typeface="+mj-cs"/>
              </a:rPr>
              <a:t> </a:t>
            </a:r>
            <a:r>
              <a:rPr lang="en-US" sz="5400" kern="1200" dirty="0" err="1">
                <a:solidFill>
                  <a:schemeClr val="tx1"/>
                </a:solidFill>
                <a:latin typeface="+mj-lt"/>
                <a:ea typeface="+mj-ea"/>
                <a:cs typeface="+mj-cs"/>
              </a:rPr>
              <a:t>שמתחילים</a:t>
            </a:r>
            <a:r>
              <a:rPr lang="en-US" sz="5400" kern="1200" dirty="0">
                <a:solidFill>
                  <a:schemeClr val="tx1"/>
                </a:solidFill>
                <a:latin typeface="+mj-lt"/>
                <a:ea typeface="+mj-ea"/>
                <a:cs typeface="+mj-cs"/>
              </a:rPr>
              <a:t>...</a:t>
            </a:r>
          </a:p>
        </p:txBody>
      </p:sp>
      <p:sp>
        <p:nvSpPr>
          <p:cNvPr id="20" name="Rectangle 19">
            <a:extLst>
              <a:ext uri="{FF2B5EF4-FFF2-40B4-BE49-F238E27FC236}">
                <a16:creationId xmlns:a16="http://schemas.microsoft.com/office/drawing/2014/main" id="{762DA937-8B55-4317-BD32-98D7AF30E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2" name="Rectangle 21">
            <a:extLst>
              <a:ext uri="{FF2B5EF4-FFF2-40B4-BE49-F238E27FC236}">
                <a16:creationId xmlns:a16="http://schemas.microsoft.com/office/drawing/2014/main" id="{C52EE5A8-045B-4D39-8ED1-51333408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5"/>
          <a:stretch>
            <a:fillRect/>
          </a:stretch>
        </p:blipFill>
        <p:spPr>
          <a:xfrm rot="8057618">
            <a:off x="290049" y="269606"/>
            <a:ext cx="1468977" cy="973310"/>
          </a:xfrm>
          <a:prstGeom prst="rect">
            <a:avLst/>
          </a:prstGeom>
        </p:spPr>
      </p:pic>
    </p:spTree>
    <p:extLst>
      <p:ext uri="{BB962C8B-B14F-4D97-AF65-F5344CB8AC3E}">
        <p14:creationId xmlns:p14="http://schemas.microsoft.com/office/powerpoint/2010/main" val="315153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מתחילים בהנאה</a:t>
            </a: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2" name="תמונה 1">
            <a:extLst>
              <a:ext uri="{FF2B5EF4-FFF2-40B4-BE49-F238E27FC236}">
                <a16:creationId xmlns:a16="http://schemas.microsoft.com/office/drawing/2014/main" id="{0B78C12B-EB52-45FF-A12E-BAF61C52A681}"/>
              </a:ext>
            </a:extLst>
          </p:cNvPr>
          <p:cNvPicPr>
            <a:picLocks noChangeAspect="1"/>
          </p:cNvPicPr>
          <p:nvPr/>
        </p:nvPicPr>
        <p:blipFill>
          <a:blip r:embed="rId4"/>
          <a:stretch>
            <a:fillRect/>
          </a:stretch>
        </p:blipFill>
        <p:spPr>
          <a:xfrm>
            <a:off x="2627870" y="1653533"/>
            <a:ext cx="7633730" cy="4860841"/>
          </a:xfrm>
          <a:prstGeom prst="rect">
            <a:avLst/>
          </a:prstGeom>
        </p:spPr>
      </p:pic>
    </p:spTree>
    <p:extLst>
      <p:ext uri="{BB962C8B-B14F-4D97-AF65-F5344CB8AC3E}">
        <p14:creationId xmlns:p14="http://schemas.microsoft.com/office/powerpoint/2010/main" val="27790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עכשיו לומדים</a:t>
            </a: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2" name="תמונה 1">
            <a:extLst>
              <a:ext uri="{FF2B5EF4-FFF2-40B4-BE49-F238E27FC236}">
                <a16:creationId xmlns:a16="http://schemas.microsoft.com/office/drawing/2014/main" id="{F4831A84-3803-40E2-9AF5-74552E09C6A7}"/>
              </a:ext>
            </a:extLst>
          </p:cNvPr>
          <p:cNvPicPr>
            <a:picLocks noChangeAspect="1"/>
          </p:cNvPicPr>
          <p:nvPr/>
        </p:nvPicPr>
        <p:blipFill>
          <a:blip r:embed="rId4"/>
          <a:stretch>
            <a:fillRect/>
          </a:stretch>
        </p:blipFill>
        <p:spPr>
          <a:xfrm>
            <a:off x="2304711" y="2976498"/>
            <a:ext cx="7964989" cy="720000"/>
          </a:xfrm>
          <a:prstGeom prst="rect">
            <a:avLst/>
          </a:prstGeom>
        </p:spPr>
      </p:pic>
    </p:spTree>
    <p:extLst>
      <p:ext uri="{BB962C8B-B14F-4D97-AF65-F5344CB8AC3E}">
        <p14:creationId xmlns:p14="http://schemas.microsoft.com/office/powerpoint/2010/main" val="288650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עכשיו לומדים</a:t>
            </a: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2" name="תמונה 1">
            <a:extLst>
              <a:ext uri="{FF2B5EF4-FFF2-40B4-BE49-F238E27FC236}">
                <a16:creationId xmlns:a16="http://schemas.microsoft.com/office/drawing/2014/main" id="{F4831A84-3803-40E2-9AF5-74552E09C6A7}"/>
              </a:ext>
            </a:extLst>
          </p:cNvPr>
          <p:cNvPicPr>
            <a:picLocks noChangeAspect="1"/>
          </p:cNvPicPr>
          <p:nvPr/>
        </p:nvPicPr>
        <p:blipFill>
          <a:blip r:embed="rId4"/>
          <a:stretch>
            <a:fillRect/>
          </a:stretch>
        </p:blipFill>
        <p:spPr>
          <a:xfrm>
            <a:off x="2304711" y="2060505"/>
            <a:ext cx="7964989" cy="720000"/>
          </a:xfrm>
          <a:prstGeom prst="rect">
            <a:avLst/>
          </a:prstGeom>
        </p:spPr>
      </p:pic>
      <p:sp>
        <p:nvSpPr>
          <p:cNvPr id="3" name="תיבת טקסט 2">
            <a:extLst>
              <a:ext uri="{FF2B5EF4-FFF2-40B4-BE49-F238E27FC236}">
                <a16:creationId xmlns:a16="http://schemas.microsoft.com/office/drawing/2014/main" id="{1C080629-265E-47C9-A7C0-DE75D64B83CA}"/>
              </a:ext>
            </a:extLst>
          </p:cNvPr>
          <p:cNvSpPr txBox="1"/>
          <p:nvPr/>
        </p:nvSpPr>
        <p:spPr>
          <a:xfrm>
            <a:off x="5787068" y="3595955"/>
            <a:ext cx="5414481" cy="3539430"/>
          </a:xfrm>
          <a:prstGeom prst="rect">
            <a:avLst/>
          </a:prstGeom>
          <a:noFill/>
        </p:spPr>
        <p:txBody>
          <a:bodyPr wrap="square" rtlCol="1">
            <a:spAutoFit/>
          </a:bodyPr>
          <a:lstStyle/>
          <a:p>
            <a:pPr algn="r"/>
            <a:r>
              <a:rPr lang="he-IL" sz="3200" dirty="0">
                <a:latin typeface="Calibri" panose="020F0502020204030204" pitchFamily="34" charset="0"/>
                <a:cs typeface="Calibri" panose="020F0502020204030204" pitchFamily="34" charset="0"/>
              </a:rPr>
              <a:t>סיקול אבנים  -  פינוי </a:t>
            </a:r>
            <a:r>
              <a:rPr lang="he-IL" sz="3200" dirty="0" smtClean="0">
                <a:latin typeface="Calibri" panose="020F0502020204030204" pitchFamily="34" charset="0"/>
                <a:cs typeface="Calibri" panose="020F0502020204030204" pitchFamily="34" charset="0"/>
              </a:rPr>
              <a:t>אבנים משטח </a:t>
            </a:r>
            <a:r>
              <a:rPr lang="he-IL" sz="3200" dirty="0">
                <a:latin typeface="Calibri" panose="020F0502020204030204" pitchFamily="34" charset="0"/>
                <a:cs typeface="Calibri" panose="020F0502020204030204" pitchFamily="34" charset="0"/>
              </a:rPr>
              <a:t>אדמה.</a:t>
            </a:r>
          </a:p>
          <a:p>
            <a:endParaRPr lang="he-IL" sz="3200" dirty="0">
              <a:latin typeface="Calibri" panose="020F0502020204030204" pitchFamily="34" charset="0"/>
              <a:cs typeface="Calibri" panose="020F0502020204030204" pitchFamily="34" charset="0"/>
            </a:endParaRPr>
          </a:p>
          <a:p>
            <a:pPr algn="r"/>
            <a:r>
              <a:rPr lang="he-IL" sz="3200" dirty="0">
                <a:latin typeface="Calibri" panose="020F0502020204030204" pitchFamily="34" charset="0"/>
                <a:cs typeface="Calibri" panose="020F0502020204030204" pitchFamily="34" charset="0"/>
              </a:rPr>
              <a:t>לצורך חקלאות או לצורך הכשרת שטח אדמה לבניה.</a:t>
            </a:r>
            <a:endParaRPr lang="en-US" sz="3200" dirty="0">
              <a:latin typeface="Calibri" panose="020F0502020204030204" pitchFamily="34" charset="0"/>
              <a:cs typeface="Calibri" panose="020F0502020204030204" pitchFamily="34" charset="0"/>
            </a:endParaRPr>
          </a:p>
          <a:p>
            <a:pPr algn="r"/>
            <a:endParaRPr lang="en-US" sz="3200" dirty="0">
              <a:latin typeface="Calibri" panose="020F0502020204030204" pitchFamily="34" charset="0"/>
              <a:cs typeface="Calibri" panose="020F0502020204030204" pitchFamily="34" charset="0"/>
            </a:endParaRPr>
          </a:p>
          <a:p>
            <a:pPr algn="r"/>
            <a:endParaRPr lang="he-IL" sz="3200" dirty="0">
              <a:latin typeface="Calibri" panose="020F0502020204030204" pitchFamily="34" charset="0"/>
              <a:cs typeface="Calibri" panose="020F0502020204030204" pitchFamily="34" charset="0"/>
            </a:endParaRPr>
          </a:p>
        </p:txBody>
      </p:sp>
      <p:pic>
        <p:nvPicPr>
          <p:cNvPr id="6" name="תמונה 5">
            <a:extLst>
              <a:ext uri="{FF2B5EF4-FFF2-40B4-BE49-F238E27FC236}">
                <a16:creationId xmlns:a16="http://schemas.microsoft.com/office/drawing/2014/main" id="{6A24C92B-BBDA-41F4-B813-AC39B2692F84}"/>
              </a:ext>
            </a:extLst>
          </p:cNvPr>
          <p:cNvPicPr>
            <a:picLocks noChangeAspect="1"/>
          </p:cNvPicPr>
          <p:nvPr/>
        </p:nvPicPr>
        <p:blipFill>
          <a:blip r:embed="rId5"/>
          <a:stretch>
            <a:fillRect/>
          </a:stretch>
        </p:blipFill>
        <p:spPr>
          <a:xfrm>
            <a:off x="519953" y="2980366"/>
            <a:ext cx="5267115" cy="3282673"/>
          </a:xfrm>
          <a:prstGeom prst="rect">
            <a:avLst/>
          </a:prstGeom>
        </p:spPr>
      </p:pic>
    </p:spTree>
    <p:extLst>
      <p:ext uri="{BB962C8B-B14F-4D97-AF65-F5344CB8AC3E}">
        <p14:creationId xmlns:p14="http://schemas.microsoft.com/office/powerpoint/2010/main" val="322716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עכשיו לומדים</a:t>
            </a: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2" name="תמונה 1">
            <a:extLst>
              <a:ext uri="{FF2B5EF4-FFF2-40B4-BE49-F238E27FC236}">
                <a16:creationId xmlns:a16="http://schemas.microsoft.com/office/drawing/2014/main" id="{F4831A84-3803-40E2-9AF5-74552E09C6A7}"/>
              </a:ext>
            </a:extLst>
          </p:cNvPr>
          <p:cNvPicPr>
            <a:picLocks noChangeAspect="1"/>
          </p:cNvPicPr>
          <p:nvPr/>
        </p:nvPicPr>
        <p:blipFill>
          <a:blip r:embed="rId4"/>
          <a:stretch>
            <a:fillRect/>
          </a:stretch>
        </p:blipFill>
        <p:spPr>
          <a:xfrm>
            <a:off x="2304711" y="2060505"/>
            <a:ext cx="7964989" cy="720000"/>
          </a:xfrm>
          <a:prstGeom prst="rect">
            <a:avLst/>
          </a:prstGeom>
        </p:spPr>
      </p:pic>
      <p:pic>
        <p:nvPicPr>
          <p:cNvPr id="6" name="תמונה 5">
            <a:extLst>
              <a:ext uri="{FF2B5EF4-FFF2-40B4-BE49-F238E27FC236}">
                <a16:creationId xmlns:a16="http://schemas.microsoft.com/office/drawing/2014/main" id="{6A24C92B-BBDA-41F4-B813-AC39B2692F84}"/>
              </a:ext>
            </a:extLst>
          </p:cNvPr>
          <p:cNvPicPr>
            <a:picLocks noChangeAspect="1"/>
          </p:cNvPicPr>
          <p:nvPr/>
        </p:nvPicPr>
        <p:blipFill>
          <a:blip r:embed="rId5"/>
          <a:stretch>
            <a:fillRect/>
          </a:stretch>
        </p:blipFill>
        <p:spPr>
          <a:xfrm>
            <a:off x="519953" y="2980366"/>
            <a:ext cx="5267115" cy="3282673"/>
          </a:xfrm>
          <a:prstGeom prst="rect">
            <a:avLst/>
          </a:prstGeom>
        </p:spPr>
      </p:pic>
      <p:sp>
        <p:nvSpPr>
          <p:cNvPr id="7" name="תיבת טקסט 6">
            <a:extLst>
              <a:ext uri="{FF2B5EF4-FFF2-40B4-BE49-F238E27FC236}">
                <a16:creationId xmlns:a16="http://schemas.microsoft.com/office/drawing/2014/main" id="{C62AA550-9446-4922-9E96-AB6BF7EC53EB}"/>
              </a:ext>
            </a:extLst>
          </p:cNvPr>
          <p:cNvSpPr txBox="1"/>
          <p:nvPr/>
        </p:nvSpPr>
        <p:spPr>
          <a:xfrm>
            <a:off x="6319911" y="5647300"/>
            <a:ext cx="5105549" cy="1096519"/>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algn="r" rtl="1">
              <a:lnSpc>
                <a:spcPct val="107000"/>
              </a:lnSpc>
              <a:spcAft>
                <a:spcPts val="800"/>
              </a:spcAft>
            </a:pPr>
            <a:r>
              <a:rPr lang="he-IL" sz="2800" dirty="0">
                <a:latin typeface="Calibri" panose="020F0502020204030204" pitchFamily="34" charset="0"/>
                <a:ea typeface="Calibri" panose="020F0502020204030204" pitchFamily="34" charset="0"/>
                <a:cs typeface="Calibri" panose="020F0502020204030204" pitchFamily="34" charset="0"/>
              </a:rPr>
              <a:t>לְסַקֵּל -  </a:t>
            </a:r>
            <a:r>
              <a:rPr lang="he-IL" sz="2800" dirty="0">
                <a:latin typeface="Calibri" panose="020F0502020204030204" pitchFamily="34" charset="0"/>
                <a:cs typeface="Calibri" panose="020F0502020204030204" pitchFamily="34" charset="0"/>
              </a:rPr>
              <a:t>לפנות אבנים משטח אדמה</a:t>
            </a:r>
          </a:p>
          <a:p>
            <a:pPr algn="r" rtl="1">
              <a:lnSpc>
                <a:spcPct val="107000"/>
              </a:lnSpc>
              <a:spcAft>
                <a:spcPts val="800"/>
              </a:spcAft>
            </a:pPr>
            <a:r>
              <a:rPr lang="he-IL" sz="2800" dirty="0">
                <a:latin typeface="Calibri" panose="020F0502020204030204" pitchFamily="34" charset="0"/>
                <a:ea typeface="Calibri" panose="020F0502020204030204" pitchFamily="34" charset="0"/>
                <a:cs typeface="Calibri" panose="020F0502020204030204" pitchFamily="34" charset="0"/>
              </a:rPr>
              <a:t>לְסַכֵּל </a:t>
            </a:r>
            <a:r>
              <a:rPr lang="he-IL" sz="2800" dirty="0">
                <a:latin typeface="Calibri" panose="020F0502020204030204" pitchFamily="34" charset="0"/>
                <a:cs typeface="Calibri" panose="020F0502020204030204" pitchFamily="34" charset="0"/>
              </a:rPr>
              <a:t>– למנוע, להכשיל, לטרפד</a:t>
            </a:r>
          </a:p>
        </p:txBody>
      </p:sp>
      <p:sp>
        <p:nvSpPr>
          <p:cNvPr id="9" name="תיבת טקסט 2">
            <a:extLst>
              <a:ext uri="{FF2B5EF4-FFF2-40B4-BE49-F238E27FC236}">
                <a16:creationId xmlns:a16="http://schemas.microsoft.com/office/drawing/2014/main" id="{1C080629-265E-47C9-A7C0-DE75D64B83CA}"/>
              </a:ext>
            </a:extLst>
          </p:cNvPr>
          <p:cNvSpPr txBox="1"/>
          <p:nvPr/>
        </p:nvSpPr>
        <p:spPr>
          <a:xfrm>
            <a:off x="6069290" y="2851987"/>
            <a:ext cx="5414481" cy="3539430"/>
          </a:xfrm>
          <a:prstGeom prst="rect">
            <a:avLst/>
          </a:prstGeom>
          <a:noFill/>
        </p:spPr>
        <p:txBody>
          <a:bodyPr wrap="square" rtlCol="1">
            <a:spAutoFit/>
          </a:bodyPr>
          <a:lstStyle/>
          <a:p>
            <a:pPr algn="r"/>
            <a:r>
              <a:rPr lang="he-IL" sz="3200" dirty="0">
                <a:latin typeface="Calibri" panose="020F0502020204030204" pitchFamily="34" charset="0"/>
                <a:cs typeface="Calibri" panose="020F0502020204030204" pitchFamily="34" charset="0"/>
              </a:rPr>
              <a:t>סיקול אבנים  -  פינוי </a:t>
            </a:r>
            <a:r>
              <a:rPr lang="he-IL" sz="3200" dirty="0" smtClean="0">
                <a:latin typeface="Calibri" panose="020F0502020204030204" pitchFamily="34" charset="0"/>
                <a:cs typeface="Calibri" panose="020F0502020204030204" pitchFamily="34" charset="0"/>
              </a:rPr>
              <a:t>אבנים משטח </a:t>
            </a:r>
            <a:r>
              <a:rPr lang="he-IL" sz="3200" dirty="0">
                <a:latin typeface="Calibri" panose="020F0502020204030204" pitchFamily="34" charset="0"/>
                <a:cs typeface="Calibri" panose="020F0502020204030204" pitchFamily="34" charset="0"/>
              </a:rPr>
              <a:t>אדמה.</a:t>
            </a:r>
          </a:p>
          <a:p>
            <a:endParaRPr lang="he-IL" sz="3200" dirty="0">
              <a:latin typeface="Calibri" panose="020F0502020204030204" pitchFamily="34" charset="0"/>
              <a:cs typeface="Calibri" panose="020F0502020204030204" pitchFamily="34" charset="0"/>
            </a:endParaRPr>
          </a:p>
          <a:p>
            <a:pPr algn="r"/>
            <a:r>
              <a:rPr lang="he-IL" sz="3200" dirty="0">
                <a:latin typeface="Calibri" panose="020F0502020204030204" pitchFamily="34" charset="0"/>
                <a:cs typeface="Calibri" panose="020F0502020204030204" pitchFamily="34" charset="0"/>
              </a:rPr>
              <a:t>לצורך חקלאות או לצורך הכשרת שטח אדמה לבניה.</a:t>
            </a:r>
            <a:endParaRPr lang="en-US" sz="3200" dirty="0">
              <a:latin typeface="Calibri" panose="020F0502020204030204" pitchFamily="34" charset="0"/>
              <a:cs typeface="Calibri" panose="020F0502020204030204" pitchFamily="34" charset="0"/>
            </a:endParaRPr>
          </a:p>
          <a:p>
            <a:pPr algn="r"/>
            <a:endParaRPr lang="en-US" sz="3200" dirty="0">
              <a:latin typeface="Calibri" panose="020F0502020204030204" pitchFamily="34" charset="0"/>
              <a:cs typeface="Calibri" panose="020F0502020204030204" pitchFamily="34" charset="0"/>
            </a:endParaRPr>
          </a:p>
          <a:p>
            <a:pPr algn="r"/>
            <a:endParaRPr lang="he-IL"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045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עכשיו לומדים</a:t>
            </a: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2" name="תמונה 1">
            <a:extLst>
              <a:ext uri="{FF2B5EF4-FFF2-40B4-BE49-F238E27FC236}">
                <a16:creationId xmlns:a16="http://schemas.microsoft.com/office/drawing/2014/main" id="{F4831A84-3803-40E2-9AF5-74552E09C6A7}"/>
              </a:ext>
            </a:extLst>
          </p:cNvPr>
          <p:cNvPicPr>
            <a:picLocks noChangeAspect="1"/>
          </p:cNvPicPr>
          <p:nvPr/>
        </p:nvPicPr>
        <p:blipFill>
          <a:blip r:embed="rId4"/>
          <a:stretch>
            <a:fillRect/>
          </a:stretch>
        </p:blipFill>
        <p:spPr>
          <a:xfrm>
            <a:off x="2304711" y="2060505"/>
            <a:ext cx="7964989" cy="720000"/>
          </a:xfrm>
          <a:prstGeom prst="rect">
            <a:avLst/>
          </a:prstGeom>
        </p:spPr>
      </p:pic>
      <p:sp>
        <p:nvSpPr>
          <p:cNvPr id="6" name="תיבת טקסט 5">
            <a:extLst>
              <a:ext uri="{FF2B5EF4-FFF2-40B4-BE49-F238E27FC236}">
                <a16:creationId xmlns:a16="http://schemas.microsoft.com/office/drawing/2014/main" id="{27BD14F4-FFD3-46B9-842F-C405E8E3818E}"/>
              </a:ext>
            </a:extLst>
          </p:cNvPr>
          <p:cNvSpPr txBox="1"/>
          <p:nvPr/>
        </p:nvSpPr>
        <p:spPr>
          <a:xfrm>
            <a:off x="1273629" y="3215811"/>
            <a:ext cx="9719719" cy="1569660"/>
          </a:xfrm>
          <a:prstGeom prst="rect">
            <a:avLst/>
          </a:prstGeom>
          <a:noFill/>
        </p:spPr>
        <p:txBody>
          <a:bodyPr wrap="square" rtlCol="1">
            <a:spAutoFit/>
          </a:bodyPr>
          <a:lstStyle/>
          <a:p>
            <a:pPr algn="r"/>
            <a:r>
              <a:rPr lang="he-IL" sz="3200" b="1" dirty="0">
                <a:latin typeface="Calibri" panose="020F0502020204030204" pitchFamily="34" charset="0"/>
                <a:cs typeface="Calibri" panose="020F0502020204030204" pitchFamily="34" charset="0"/>
              </a:rPr>
              <a:t>מרשותו – מרשות היחיד</a:t>
            </a:r>
          </a:p>
          <a:p>
            <a:pPr algn="r" rtl="1">
              <a:spcAft>
                <a:spcPts val="0"/>
              </a:spcAft>
            </a:pPr>
            <a:r>
              <a:rPr lang="he-IL" sz="3200" dirty="0">
                <a:solidFill>
                  <a:srgbClr val="000000"/>
                </a:solidFill>
                <a:latin typeface="Calibri" panose="020F0502020204030204" pitchFamily="34" charset="0"/>
                <a:ea typeface="Calibri" panose="020F0502020204030204" pitchFamily="34" charset="0"/>
                <a:cs typeface="Calibri" panose="020F0502020204030204" pitchFamily="34" charset="0"/>
              </a:rPr>
              <a:t>רשות היחיד  - המרחב הפרטי - בית המגורים, המחסן, החצר הפרטית</a:t>
            </a:r>
          </a:p>
        </p:txBody>
      </p:sp>
    </p:spTree>
    <p:extLst>
      <p:ext uri="{BB962C8B-B14F-4D97-AF65-F5344CB8AC3E}">
        <p14:creationId xmlns:p14="http://schemas.microsoft.com/office/powerpoint/2010/main" val="400091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3020</Words>
  <Application>Microsoft Office PowerPoint</Application>
  <PresentationFormat>מסך רחב</PresentationFormat>
  <Paragraphs>317</Paragraphs>
  <Slides>38</Slides>
  <Notes>38</Notes>
  <HiddenSlides>0</HiddenSlides>
  <MMClips>5</MMClips>
  <ScaleCrop>false</ScaleCrop>
  <HeadingPairs>
    <vt:vector size="6" baseType="variant">
      <vt:variant>
        <vt:lpstr>גופנים בשימוש</vt:lpstr>
      </vt:variant>
      <vt:variant>
        <vt:i4>9</vt:i4>
      </vt:variant>
      <vt:variant>
        <vt:lpstr>ערכת נושא</vt:lpstr>
      </vt:variant>
      <vt:variant>
        <vt:i4>2</vt:i4>
      </vt:variant>
      <vt:variant>
        <vt:lpstr>כותרות שקופיות</vt:lpstr>
      </vt:variant>
      <vt:variant>
        <vt:i4>38</vt:i4>
      </vt:variant>
    </vt:vector>
  </HeadingPairs>
  <TitlesOfParts>
    <vt:vector size="49" baseType="lpstr">
      <vt:lpstr>Agency FB</vt:lpstr>
      <vt:lpstr>Alef</vt:lpstr>
      <vt:lpstr>Arial</vt:lpstr>
      <vt:lpstr>Avenir Next LT Pro</vt:lpstr>
      <vt:lpstr>Calibri</vt:lpstr>
      <vt:lpstr>Calibri Light</vt:lpstr>
      <vt:lpstr>Open Sans</vt:lpstr>
      <vt:lpstr>Rockwell</vt:lpstr>
      <vt:lpstr>Tahoma</vt:lpstr>
      <vt:lpstr>Office Theme</vt:lpstr>
      <vt:lpstr>מצגות חירום</vt:lpstr>
      <vt:lpstr>מצגת של PowerPoint‏</vt:lpstr>
      <vt:lpstr>מה נלמד היום?</vt:lpstr>
      <vt:lpstr>מה להביא לשיעור?</vt:lpstr>
      <vt:lpstr>לפני שמתחילים...</vt:lpstr>
      <vt:lpstr>מתחילים בהנאה</vt:lpstr>
      <vt:lpstr>עכשיו לומדים</vt:lpstr>
      <vt:lpstr>עכשיו לומדים</vt:lpstr>
      <vt:lpstr>עכשיו לומדים</vt:lpstr>
      <vt:lpstr>עכשיו לומדים</vt:lpstr>
      <vt:lpstr>עכשיו לומדים</vt:lpstr>
      <vt:lpstr>הקניית ידע: מי הדמויות במדרש?</vt:lpstr>
      <vt:lpstr>הקניית ידע – השיחה בין הדמויות</vt:lpstr>
      <vt:lpstr>הקניית ידע – השיחה בין הדמויות</vt:lpstr>
      <vt:lpstr>בקריאה שניה – "הוכח תוכיח" בזמן חז"ל</vt:lpstr>
      <vt:lpstr>בקריאה שניה</vt:lpstr>
      <vt:lpstr>בקריאה שניה</vt:lpstr>
      <vt:lpstr>בקריאה שניה</vt:lpstr>
      <vt:lpstr>בקריאה שניה</vt:lpstr>
      <vt:lpstr>בקריאה שניה</vt:lpstr>
      <vt:lpstr>מצגת של PowerPoint‏</vt:lpstr>
      <vt:lpstr>ממשיכים לחלקו השני של המדרש</vt:lpstr>
      <vt:lpstr>מִפְּנֵי מָה אַתָּה מְסַקֵּל מֵרְשׁוּת שֶׁאֵינָהּ שֶׁלְּךָ לִרְשׁוּת שֶׁלְּךָ?"</vt:lpstr>
      <vt:lpstr>מִפְּנֵי מָה אַתָּה מְסַקֵּל  מֵרְשׁוּת שֶׁאֵינָהּ שֶׁלְּךָ  לִרְשׁוּת שֶׁלְּךָ?"</vt:lpstr>
      <vt:lpstr>נבין את המסר</vt:lpstr>
      <vt:lpstr>הלכה למעשה</vt:lpstr>
      <vt:lpstr>מצאו קשר למדרש</vt:lpstr>
      <vt:lpstr>מצאו דמיון בין ההלכה לשלט </vt:lpstr>
      <vt:lpstr>סיכום ביניים - מה למדנו?</vt:lpstr>
      <vt:lpstr>הלשון הייחודית של המדרש</vt:lpstr>
      <vt:lpstr>הלשון הייחודית של המדרש</vt:lpstr>
      <vt:lpstr>ציון פעולות בעבר במבנה היה + בינוני</vt:lpstr>
      <vt:lpstr>ציון פעולות בעבר במבנה היה + בינוני</vt:lpstr>
      <vt:lpstr>מצאו במדרש את צורת הפועל הייחודית שהכרנו</vt:lpstr>
      <vt:lpstr>מצאו במדרש הבא את צורת הפועל הייחודית שהכרנו</vt:lpstr>
      <vt:lpstr>שימוש בכינוי חבור</vt:lpstr>
      <vt:lpstr>מצגת של PowerPoint‏</vt:lpstr>
      <vt:lpstr>משימות סיום</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כוכבה גרסון</dc:creator>
  <cp:lastModifiedBy>shira</cp:lastModifiedBy>
  <cp:revision>26</cp:revision>
  <dcterms:created xsi:type="dcterms:W3CDTF">2020-05-27T22:20:14Z</dcterms:created>
  <dcterms:modified xsi:type="dcterms:W3CDTF">2021-08-19T16:29:17Z</dcterms:modified>
</cp:coreProperties>
</file>