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7" r:id="rId2"/>
  </p:sldMasterIdLst>
  <p:notesMasterIdLst>
    <p:notesMasterId r:id="rId53"/>
  </p:notesMasterIdLst>
  <p:sldIdLst>
    <p:sldId id="299" r:id="rId3"/>
    <p:sldId id="268" r:id="rId4"/>
    <p:sldId id="269" r:id="rId5"/>
    <p:sldId id="353" r:id="rId6"/>
    <p:sldId id="354" r:id="rId7"/>
    <p:sldId id="355" r:id="rId8"/>
    <p:sldId id="356" r:id="rId9"/>
    <p:sldId id="357" r:id="rId10"/>
    <p:sldId id="270" r:id="rId11"/>
    <p:sldId id="307" r:id="rId12"/>
    <p:sldId id="346" r:id="rId13"/>
    <p:sldId id="347" r:id="rId14"/>
    <p:sldId id="308" r:id="rId15"/>
    <p:sldId id="348" r:id="rId16"/>
    <p:sldId id="312" r:id="rId17"/>
    <p:sldId id="360" r:id="rId18"/>
    <p:sldId id="322" r:id="rId19"/>
    <p:sldId id="323" r:id="rId20"/>
    <p:sldId id="358" r:id="rId21"/>
    <p:sldId id="359" r:id="rId22"/>
    <p:sldId id="316" r:id="rId23"/>
    <p:sldId id="315" r:id="rId24"/>
    <p:sldId id="361" r:id="rId25"/>
    <p:sldId id="375" r:id="rId26"/>
    <p:sldId id="376" r:id="rId27"/>
    <p:sldId id="377" r:id="rId28"/>
    <p:sldId id="300" r:id="rId29"/>
    <p:sldId id="366" r:id="rId30"/>
    <p:sldId id="365" r:id="rId31"/>
    <p:sldId id="367" r:id="rId32"/>
    <p:sldId id="368" r:id="rId33"/>
    <p:sldId id="369" r:id="rId34"/>
    <p:sldId id="301" r:id="rId35"/>
    <p:sldId id="318" r:id="rId36"/>
    <p:sldId id="302" r:id="rId37"/>
    <p:sldId id="370" r:id="rId38"/>
    <p:sldId id="303" r:id="rId39"/>
    <p:sldId id="344" r:id="rId40"/>
    <p:sldId id="362" r:id="rId41"/>
    <p:sldId id="371" r:id="rId42"/>
    <p:sldId id="304" r:id="rId43"/>
    <p:sldId id="305" r:id="rId44"/>
    <p:sldId id="372" r:id="rId45"/>
    <p:sldId id="373" r:id="rId46"/>
    <p:sldId id="287" r:id="rId47"/>
    <p:sldId id="374" r:id="rId48"/>
    <p:sldId id="345" r:id="rId49"/>
    <p:sldId id="351" r:id="rId50"/>
    <p:sldId id="288" r:id="rId51"/>
    <p:sldId id="378" r:id="rId52"/>
  </p:sldIdLst>
  <p:sldSz cx="12192000" cy="6858000"/>
  <p:notesSz cx="6858000" cy="9144000"/>
  <p:custDataLst>
    <p:tags r:id="rId54"/>
  </p:custDataLst>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24" userDrawn="1">
          <p15:clr>
            <a:srgbClr val="A4A3A4"/>
          </p15:clr>
        </p15:guide>
        <p15:guide id="2" pos="3863"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2355"/>
    <a:srgbClr val="140282"/>
    <a:srgbClr val="EBEBEB"/>
    <a:srgbClr val="FFFFFF"/>
    <a:srgbClr val="4285E3"/>
    <a:srgbClr val="F2F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87" autoAdjust="0"/>
    <p:restoredTop sz="86388" autoAdjust="0"/>
  </p:normalViewPr>
  <p:slideViewPr>
    <p:cSldViewPr snapToGrid="0" snapToObjects="1" showGuides="1">
      <p:cViewPr varScale="1">
        <p:scale>
          <a:sx n="60" d="100"/>
          <a:sy n="60" d="100"/>
        </p:scale>
        <p:origin x="636" y="60"/>
      </p:cViewPr>
      <p:guideLst>
        <p:guide orient="horz" pos="2024"/>
        <p:guide pos="3863"/>
      </p:guideLst>
    </p:cSldViewPr>
  </p:slideViewPr>
  <p:outlineViewPr>
    <p:cViewPr>
      <p:scale>
        <a:sx n="33" d="100"/>
        <a:sy n="33" d="100"/>
      </p:scale>
      <p:origin x="0" y="-2742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showGuides="1">
      <p:cViewPr varScale="1">
        <p:scale>
          <a:sx n="99" d="100"/>
          <a:sy n="99" d="100"/>
        </p:scale>
        <p:origin x="3064"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B0428-3D81-B14A-B943-4C2208D448E3}" type="datetimeFigureOut">
              <a:rPr lang="x-none" smtClean="0"/>
              <a:t>19/08/2021</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F965BA-DA3B-EB42-8F73-FDBE27A0A657}" type="slidenum">
              <a:rPr lang="x-none" smtClean="0"/>
              <a:t>‹#›</a:t>
            </a:fld>
            <a:endParaRPr lang="x-none"/>
          </a:p>
        </p:txBody>
      </p:sp>
    </p:spTree>
    <p:extLst>
      <p:ext uri="{BB962C8B-B14F-4D97-AF65-F5344CB8AC3E}">
        <p14:creationId xmlns:p14="http://schemas.microsoft.com/office/powerpoint/2010/main" val="1875692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x-none"/>
              <a:t>כתבו את המלל בהתאם ואת הציוד הדרוש.</a:t>
            </a:r>
            <a:endParaRPr/>
          </a:p>
          <a:p>
            <a:pPr marL="0" lvl="0" indent="0" algn="r" rtl="1">
              <a:spcBef>
                <a:spcPts val="0"/>
              </a:spcBef>
              <a:spcAft>
                <a:spcPts val="0"/>
              </a:spcAft>
              <a:buNone/>
            </a:pPr>
            <a:endParaRPr/>
          </a:p>
        </p:txBody>
      </p:sp>
      <p:sp>
        <p:nvSpPr>
          <p:cNvPr id="236" name="Google Shape;236;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x-none"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114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חצי</a:t>
            </a:r>
            <a:r>
              <a:rPr lang="he-IL" baseline="0" dirty="0">
                <a:cs typeface="Calibri" panose="020F0502020204030204" pitchFamily="34" charset="0"/>
              </a:rPr>
              <a:t> דקה</a:t>
            </a: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10</a:t>
            </a:fld>
            <a:endParaRPr lang="x-none"/>
          </a:p>
        </p:txBody>
      </p:sp>
    </p:spTree>
    <p:extLst>
      <p:ext uri="{BB962C8B-B14F-4D97-AF65-F5344CB8AC3E}">
        <p14:creationId xmlns:p14="http://schemas.microsoft.com/office/powerpoint/2010/main" val="202663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חצי דקה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11</a:t>
            </a:fld>
            <a:endParaRPr lang="x-none"/>
          </a:p>
        </p:txBody>
      </p:sp>
    </p:spTree>
    <p:extLst>
      <p:ext uri="{BB962C8B-B14F-4D97-AF65-F5344CB8AC3E}">
        <p14:creationId xmlns:p14="http://schemas.microsoft.com/office/powerpoint/2010/main" val="2895522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חצי דקה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12</a:t>
            </a:fld>
            <a:endParaRPr lang="x-none"/>
          </a:p>
        </p:txBody>
      </p:sp>
    </p:spTree>
    <p:extLst>
      <p:ext uri="{BB962C8B-B14F-4D97-AF65-F5344CB8AC3E}">
        <p14:creationId xmlns:p14="http://schemas.microsoft.com/office/powerpoint/2010/main" val="3116725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חצי דקה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13</a:t>
            </a:fld>
            <a:endParaRPr lang="x-none"/>
          </a:p>
        </p:txBody>
      </p:sp>
    </p:spTree>
    <p:extLst>
      <p:ext uri="{BB962C8B-B14F-4D97-AF65-F5344CB8AC3E}">
        <p14:creationId xmlns:p14="http://schemas.microsoft.com/office/powerpoint/2010/main" val="959733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חצי דקה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14</a:t>
            </a:fld>
            <a:endParaRPr lang="x-none"/>
          </a:p>
        </p:txBody>
      </p:sp>
    </p:spTree>
    <p:extLst>
      <p:ext uri="{BB962C8B-B14F-4D97-AF65-F5344CB8AC3E}">
        <p14:creationId xmlns:p14="http://schemas.microsoft.com/office/powerpoint/2010/main" val="216490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חצי דקה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15</a:t>
            </a:fld>
            <a:endParaRPr lang="x-none"/>
          </a:p>
        </p:txBody>
      </p:sp>
    </p:spTree>
    <p:extLst>
      <p:ext uri="{BB962C8B-B14F-4D97-AF65-F5344CB8AC3E}">
        <p14:creationId xmlns:p14="http://schemas.microsoft.com/office/powerpoint/2010/main" val="36280185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בואו ונבדוק מהו הידע שהיתוסף לכם על ים המלח.</a:t>
            </a:r>
          </a:p>
          <a:p>
            <a:pPr algn="r"/>
            <a:r>
              <a:rPr lang="he-IL" dirty="0">
                <a:cs typeface="Calibri" panose="020F0502020204030204" pitchFamily="34" charset="0"/>
              </a:rPr>
              <a:t>בסמוך לים המלח את </a:t>
            </a:r>
            <a:r>
              <a:rPr lang="he-IL" dirty="0" err="1">
                <a:cs typeface="Calibri" panose="020F0502020204030204" pitchFamily="34" charset="0"/>
              </a:rPr>
              <a:t>את</a:t>
            </a:r>
            <a:r>
              <a:rPr lang="he-IL" dirty="0">
                <a:cs typeface="Calibri" panose="020F0502020204030204" pitchFamily="34" charset="0"/>
              </a:rPr>
              <a:t> מערות קומרן ששם נמצאו המגילות הגנוזות</a:t>
            </a:r>
          </a:p>
          <a:p>
            <a:pPr algn="r"/>
            <a:r>
              <a:rPr lang="he-IL" dirty="0">
                <a:cs typeface="Calibri" panose="020F0502020204030204" pitchFamily="34" charset="0"/>
              </a:rPr>
              <a:t>על חוף ים המלח יש בתי מלון</a:t>
            </a:r>
          </a:p>
          <a:p>
            <a:pPr algn="r"/>
            <a:r>
              <a:rPr lang="he-IL" dirty="0">
                <a:cs typeface="Calibri" panose="020F0502020204030204" pitchFamily="34" charset="0"/>
              </a:rPr>
              <a:t>שמורת עין גדי נמצאת בסמוך לים המלח, בים המלח יש בוץ רפואי. </a:t>
            </a:r>
          </a:p>
          <a:p>
            <a:pPr algn="r"/>
            <a:r>
              <a:rPr lang="he-IL" dirty="0">
                <a:cs typeface="Calibri" panose="020F0502020204030204" pitchFamily="34" charset="0"/>
              </a:rPr>
              <a:t>אחת מצורות </a:t>
            </a:r>
            <a:r>
              <a:rPr lang="he-IL" dirty="0" err="1">
                <a:cs typeface="Calibri" panose="020F0502020204030204" pitchFamily="34" charset="0"/>
              </a:rPr>
              <a:t>ההתישבות</a:t>
            </a:r>
            <a:r>
              <a:rPr lang="he-IL" dirty="0">
                <a:cs typeface="Calibri" panose="020F0502020204030204" pitchFamily="34" charset="0"/>
              </a:rPr>
              <a:t> </a:t>
            </a:r>
            <a:r>
              <a:rPr lang="he-IL" dirty="0" err="1">
                <a:cs typeface="Calibri" panose="020F0502020204030204" pitchFamily="34" charset="0"/>
              </a:rPr>
              <a:t>באיזןר</a:t>
            </a:r>
            <a:r>
              <a:rPr lang="he-IL" dirty="0">
                <a:cs typeface="Calibri" panose="020F0502020204030204" pitchFamily="34" charset="0"/>
              </a:rPr>
              <a:t> ים המלח הוא קיבוץ</a:t>
            </a:r>
          </a:p>
          <a:p>
            <a:pPr algn="r"/>
            <a:r>
              <a:rPr lang="he-IL" dirty="0">
                <a:cs typeface="Calibri" panose="020F0502020204030204" pitchFamily="34" charset="0"/>
              </a:rPr>
              <a:t>אני  מניחה שכתבתם עוד מספר דברים שלמדתם מן התמונות</a:t>
            </a:r>
          </a:p>
          <a:p>
            <a:pPr algn="r"/>
            <a:endParaRPr lang="en-US" dirty="0"/>
          </a:p>
          <a:p>
            <a:pPr algn="r"/>
            <a:r>
              <a:rPr lang="en-US" dirty="0"/>
              <a:t> </a:t>
            </a:r>
            <a:endParaRPr lang="he-IL" dirty="0">
              <a:cs typeface="Calibri" panose="020F0502020204030204" pitchFamily="34" charset="0"/>
            </a:endParaRPr>
          </a:p>
          <a:p>
            <a:pPr algn="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16</a:t>
            </a:fld>
            <a:endParaRPr lang="x-none"/>
          </a:p>
        </p:txBody>
      </p:sp>
    </p:spTree>
    <p:extLst>
      <p:ext uri="{BB962C8B-B14F-4D97-AF65-F5344CB8AC3E}">
        <p14:creationId xmlns:p14="http://schemas.microsoft.com/office/powerpoint/2010/main" val="5373058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cs typeface="Calibri" panose="020F0502020204030204" pitchFamily="34" charset="0"/>
              </a:rPr>
              <a:t>תלמידים יקרים בשקופיות ראיתם:</a:t>
            </a:r>
            <a:r>
              <a:rPr lang="he-IL" b="1" baseline="0" dirty="0">
                <a:cs typeface="Calibri" panose="020F0502020204030204" pitchFamily="34" charset="0"/>
              </a:rPr>
              <a:t> תמונות, מפות ותצלומי אויר כל אלה נקראים אמצעים חוץ טקסטואליים.</a:t>
            </a:r>
          </a:p>
          <a:p>
            <a:r>
              <a:rPr lang="he-IL" b="1" baseline="0" dirty="0">
                <a:cs typeface="Calibri" panose="020F0502020204030204" pitchFamily="34" charset="0"/>
              </a:rPr>
              <a:t>אני מקווה שכתבתם במחברת את המידע שנוסף לכם מהתמונות, המפות ותצלום האוויר. </a:t>
            </a:r>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17</a:t>
            </a:fld>
            <a:endParaRPr lang="x-none"/>
          </a:p>
        </p:txBody>
      </p:sp>
    </p:spTree>
    <p:extLst>
      <p:ext uri="{BB962C8B-B14F-4D97-AF65-F5344CB8AC3E}">
        <p14:creationId xmlns:p14="http://schemas.microsoft.com/office/powerpoint/2010/main" val="375985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baseline="0" dirty="0">
                <a:cs typeface="Calibri" panose="020F0502020204030204" pitchFamily="34" charset="0"/>
              </a:rPr>
              <a:t>מה תפקיד האמצעים החוץ </a:t>
            </a:r>
            <a:r>
              <a:rPr lang="he-IL" b="1" baseline="0" dirty="0" err="1">
                <a:cs typeface="Calibri" panose="020F0502020204030204" pitchFamily="34" charset="0"/>
              </a:rPr>
              <a:t>טקסטואלים</a:t>
            </a:r>
            <a:r>
              <a:rPr lang="he-IL" b="1" baseline="0" dirty="0">
                <a:cs typeface="Calibri" panose="020F0502020204030204" pitchFamily="34" charset="0"/>
              </a:rPr>
              <a:t>?</a:t>
            </a:r>
          </a:p>
          <a:p>
            <a:pPr algn="r"/>
            <a:r>
              <a:rPr lang="he-IL" b="1" baseline="0" dirty="0">
                <a:cs typeface="Calibri" panose="020F0502020204030204" pitchFamily="34" charset="0"/>
              </a:rPr>
              <a:t>התפקיד שלהם הוא – הוספת מידע לקורא , המחשה חזותית של המלל הקיים בטקסט</a:t>
            </a:r>
          </a:p>
          <a:p>
            <a:pPr algn="r"/>
            <a:endParaRPr lang="he-IL" b="1" baseline="0" dirty="0">
              <a:cs typeface="Calibri" panose="020F0502020204030204" pitchFamily="34" charset="0"/>
            </a:endParaRPr>
          </a:p>
          <a:p>
            <a:pPr algn="r"/>
            <a:r>
              <a:rPr lang="he-IL" b="1" baseline="0" dirty="0">
                <a:cs typeface="Calibri" panose="020F0502020204030204" pitchFamily="34" charset="0"/>
              </a:rPr>
              <a:t>וכעת נשאל, מה עוד עוזר לנו להבין את תוכנו של הטקסט ,לפני שאנו קוראים את הטקסט?</a:t>
            </a:r>
          </a:p>
          <a:p>
            <a:pPr algn="r"/>
            <a:endParaRPr lang="he-IL" b="1" baseline="0" dirty="0">
              <a:cs typeface="Calibri" panose="020F0502020204030204" pitchFamily="34" charset="0"/>
            </a:endParaRPr>
          </a:p>
          <a:p>
            <a:endParaRPr lang="en-US" b="1" baseline="0" dirty="0"/>
          </a:p>
          <a:p>
            <a:endParaRPr lang="en-US" b="1" baseline="0" dirty="0"/>
          </a:p>
          <a:p>
            <a:endParaRPr lang="en-US" b="1" baseline="0" dirty="0"/>
          </a:p>
          <a:p>
            <a:endParaRPr lang="en-US" b="1" baseline="0" dirty="0"/>
          </a:p>
          <a:p>
            <a:pPr algn="r"/>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18</a:t>
            </a:fld>
            <a:endParaRPr lang="x-none"/>
          </a:p>
        </p:txBody>
      </p:sp>
    </p:spTree>
    <p:extLst>
      <p:ext uri="{BB962C8B-B14F-4D97-AF65-F5344CB8AC3E}">
        <p14:creationId xmlns:p14="http://schemas.microsoft.com/office/powerpoint/2010/main" val="2452018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נכון מאד הכותרת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19</a:t>
            </a:fld>
            <a:endParaRPr lang="x-none"/>
          </a:p>
        </p:txBody>
      </p:sp>
    </p:spTree>
    <p:extLst>
      <p:ext uri="{BB962C8B-B14F-4D97-AF65-F5344CB8AC3E}">
        <p14:creationId xmlns:p14="http://schemas.microsoft.com/office/powerpoint/2010/main" val="440774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indent="0" algn="r" rtl="1">
              <a:buNone/>
            </a:pPr>
            <a:r>
              <a:rPr lang="he-IL" sz="1200" b="1" dirty="0">
                <a:solidFill>
                  <a:schemeClr val="tx1"/>
                </a:solidFill>
                <a:cs typeface="Calibri" panose="020F0502020204030204" pitchFamily="34" charset="0"/>
              </a:rPr>
              <a:t>שלום</a:t>
            </a:r>
            <a:r>
              <a:rPr lang="he-IL" sz="1200" b="1" baseline="0" dirty="0">
                <a:solidFill>
                  <a:schemeClr val="tx1"/>
                </a:solidFill>
                <a:cs typeface="Calibri" panose="020F0502020204030204" pitchFamily="34" charset="0"/>
              </a:rPr>
              <a:t> תלמידים.</a:t>
            </a:r>
          </a:p>
          <a:p>
            <a:pPr marL="158750" indent="0" algn="r" rtl="1">
              <a:buNone/>
            </a:pPr>
            <a:r>
              <a:rPr lang="he-IL" sz="1200" b="1" baseline="0" dirty="0">
                <a:solidFill>
                  <a:schemeClr val="tx1"/>
                </a:solidFill>
                <a:cs typeface="Calibri" panose="020F0502020204030204" pitchFamily="34" charset="0"/>
              </a:rPr>
              <a:t>מה שלומכם? אני המורה יצחק. מה נלמד היום?</a:t>
            </a:r>
          </a:p>
          <a:p>
            <a:pPr marL="158750" indent="0" algn="r" rtl="1">
              <a:buNone/>
            </a:pPr>
            <a:endParaRPr lang="he-IL" sz="1200" b="1" dirty="0">
              <a:solidFill>
                <a:schemeClr val="tx1"/>
              </a:solidFill>
              <a:cs typeface="Calibri" panose="020F0502020204030204" pitchFamily="34" charset="0"/>
            </a:endParaRPr>
          </a:p>
          <a:p>
            <a:pPr marL="158750" indent="0" algn="r" rtl="1">
              <a:buNone/>
            </a:pPr>
            <a:r>
              <a:rPr lang="he-IL" sz="1200" b="1" dirty="0">
                <a:solidFill>
                  <a:schemeClr val="tx1"/>
                </a:solidFill>
                <a:cs typeface="Calibri" panose="020F0502020204030204" pitchFamily="34" charset="0"/>
              </a:rPr>
              <a:t/>
            </a:r>
            <a:br>
              <a:rPr lang="he-IL" sz="1200" b="1" dirty="0">
                <a:solidFill>
                  <a:schemeClr val="tx1"/>
                </a:solidFill>
                <a:cs typeface="Calibri" panose="020F0502020204030204" pitchFamily="34" charset="0"/>
              </a:rPr>
            </a:br>
            <a:endParaRPr lang="he-IL" sz="1200" b="1" dirty="0">
              <a:solidFill>
                <a:schemeClr val="dk1"/>
              </a:solidFill>
              <a:latin typeface="Alef"/>
              <a:ea typeface="Alef"/>
              <a:cs typeface="Calibri" panose="020F0502020204030204" pitchFamily="34" charset="0"/>
              <a:sym typeface="Alef"/>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a:t>
            </a:fld>
            <a:endParaRPr lang="x-none"/>
          </a:p>
        </p:txBody>
      </p:sp>
    </p:spTree>
    <p:extLst>
      <p:ext uri="{BB962C8B-B14F-4D97-AF65-F5344CB8AC3E}">
        <p14:creationId xmlns:p14="http://schemas.microsoft.com/office/powerpoint/2010/main" val="814334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מה תפקידה של הכותרת?</a:t>
            </a:r>
          </a:p>
          <a:p>
            <a:r>
              <a:rPr lang="he-IL" dirty="0">
                <a:cs typeface="Calibri" panose="020F0502020204030204" pitchFamily="34" charset="0"/>
              </a:rPr>
              <a:t>הכותרת מרמזת לנו על נושא הטקסט.</a:t>
            </a:r>
          </a:p>
          <a:p>
            <a:r>
              <a:rPr lang="he-IL" dirty="0">
                <a:cs typeface="Calibri" panose="020F0502020204030204" pitchFamily="34" charset="0"/>
              </a:rPr>
              <a:t>בואו נמשיך הלאה ונסכם מה למדנו עד כה</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20</a:t>
            </a:fld>
            <a:endParaRPr lang="x-none"/>
          </a:p>
        </p:txBody>
      </p:sp>
    </p:spTree>
    <p:extLst>
      <p:ext uri="{BB962C8B-B14F-4D97-AF65-F5344CB8AC3E}">
        <p14:creationId xmlns:p14="http://schemas.microsoft.com/office/powerpoint/2010/main" val="2859041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cs typeface="Calibri" panose="020F0502020204030204" pitchFamily="34" charset="0"/>
              </a:rPr>
              <a:t>ועתה </a:t>
            </a:r>
            <a:r>
              <a:rPr lang="he-IL" b="1" baseline="0" dirty="0">
                <a:cs typeface="Calibri" panose="020F0502020204030204" pitchFamily="34" charset="0"/>
              </a:rPr>
              <a:t> תלמידים  לפני שנתחיל לקרוא בואו נסכם</a:t>
            </a:r>
          </a:p>
          <a:p>
            <a:r>
              <a:rPr lang="he-IL" b="1" baseline="0" dirty="0">
                <a:cs typeface="Calibri" panose="020F0502020204030204" pitchFamily="34" charset="0"/>
              </a:rPr>
              <a:t>מה למדנו עד כה. למדנו ש..</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21</a:t>
            </a:fld>
            <a:endParaRPr lang="x-none"/>
          </a:p>
        </p:txBody>
      </p:sp>
    </p:spTree>
    <p:extLst>
      <p:ext uri="{BB962C8B-B14F-4D97-AF65-F5344CB8AC3E}">
        <p14:creationId xmlns:p14="http://schemas.microsoft.com/office/powerpoint/2010/main" val="33307037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baseline="0" dirty="0">
                <a:cs typeface="Calibri" panose="020F0502020204030204" pitchFamily="34" charset="0"/>
              </a:rPr>
              <a:t>לאחר שנזכרתם בידע הקודם שיש לכם על ים המלח והפקתם מידע מהתמונות, </a:t>
            </a:r>
            <a:endParaRPr lang="he-IL" b="1" dirty="0">
              <a:cs typeface="Calibri" panose="020F0502020204030204" pitchFamily="34" charset="0"/>
            </a:endParaRPr>
          </a:p>
          <a:p>
            <a:pPr algn="r"/>
            <a:endParaRPr lang="he-IL" b="1" dirty="0">
              <a:cs typeface="Calibri" panose="020F0502020204030204" pitchFamily="34" charset="0"/>
            </a:endParaRPr>
          </a:p>
          <a:p>
            <a:pPr algn="r"/>
            <a:r>
              <a:rPr lang="he-IL" b="1" baseline="0" dirty="0">
                <a:cs typeface="Calibri" panose="020F0502020204030204" pitchFamily="34" charset="0"/>
              </a:rPr>
              <a:t>כתבו מה הייתם רוצים לדעת עוד על ים המלח? את השאלות  שלכם כתבו במחברתכם. </a:t>
            </a:r>
            <a:r>
              <a:rPr lang="he-IL" b="1" dirty="0">
                <a:cs typeface="Calibri" panose="020F0502020204030204" pitchFamily="34" charset="0"/>
              </a:rPr>
              <a:t>אני</a:t>
            </a:r>
            <a:r>
              <a:rPr lang="he-IL" b="1" baseline="0" dirty="0">
                <a:cs typeface="Calibri" panose="020F0502020204030204" pitchFamily="34" charset="0"/>
              </a:rPr>
              <a:t> ממתינה  שלוש דקות.(שעון עצר)</a:t>
            </a:r>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22</a:t>
            </a:fld>
            <a:endParaRPr lang="x-none"/>
          </a:p>
        </p:txBody>
      </p:sp>
    </p:spTree>
    <p:extLst>
      <p:ext uri="{BB962C8B-B14F-4D97-AF65-F5344CB8AC3E}">
        <p14:creationId xmlns:p14="http://schemas.microsoft.com/office/powerpoint/2010/main" val="3086315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זה הטקסט שאותו נקרא ונפיק ממנו מידע</a:t>
            </a:r>
          </a:p>
          <a:p>
            <a:r>
              <a:rPr lang="he-IL" dirty="0">
                <a:cs typeface="Calibri" panose="020F0502020204030204" pitchFamily="34" charset="0"/>
              </a:rPr>
              <a:t>כמה פסקות יש לנו בטקסט?</a:t>
            </a:r>
          </a:p>
          <a:p>
            <a:r>
              <a:rPr lang="he-IL" dirty="0">
                <a:cs typeface="Calibri" panose="020F0502020204030204" pitchFamily="34" charset="0"/>
              </a:rPr>
              <a:t>הבה נבדוק</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23</a:t>
            </a:fld>
            <a:endParaRPr lang="x-none"/>
          </a:p>
        </p:txBody>
      </p:sp>
    </p:spTree>
    <p:extLst>
      <p:ext uri="{BB962C8B-B14F-4D97-AF65-F5344CB8AC3E}">
        <p14:creationId xmlns:p14="http://schemas.microsoft.com/office/powerpoint/2010/main" val="21133334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זה הטקסט שאותו נקרא ונפיק ממנו מידע</a:t>
            </a:r>
          </a:p>
          <a:p>
            <a:r>
              <a:rPr lang="he-IL" dirty="0">
                <a:cs typeface="Calibri" panose="020F0502020204030204" pitchFamily="34" charset="0"/>
              </a:rPr>
              <a:t>כמה פסקות יש לנו בטקסט?</a:t>
            </a:r>
          </a:p>
          <a:p>
            <a:r>
              <a:rPr lang="he-IL" dirty="0">
                <a:cs typeface="Calibri" panose="020F0502020204030204" pitchFamily="34" charset="0"/>
              </a:rPr>
              <a:t>הבה נבדוק</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24</a:t>
            </a:fld>
            <a:endParaRPr lang="x-none"/>
          </a:p>
        </p:txBody>
      </p:sp>
    </p:spTree>
    <p:extLst>
      <p:ext uri="{BB962C8B-B14F-4D97-AF65-F5344CB8AC3E}">
        <p14:creationId xmlns:p14="http://schemas.microsoft.com/office/powerpoint/2010/main" val="3645999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זה הטקסט שאותו נקרא ונפיק ממנו מידע</a:t>
            </a:r>
          </a:p>
          <a:p>
            <a:r>
              <a:rPr lang="he-IL" dirty="0">
                <a:cs typeface="Calibri" panose="020F0502020204030204" pitchFamily="34" charset="0"/>
              </a:rPr>
              <a:t>כמה פסקות יש לנו בטקסט?</a:t>
            </a:r>
          </a:p>
          <a:p>
            <a:r>
              <a:rPr lang="he-IL" dirty="0">
                <a:cs typeface="Calibri" panose="020F0502020204030204" pitchFamily="34" charset="0"/>
              </a:rPr>
              <a:t>הבה נבדוק</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25</a:t>
            </a:fld>
            <a:endParaRPr lang="x-none"/>
          </a:p>
        </p:txBody>
      </p:sp>
    </p:spTree>
    <p:extLst>
      <p:ext uri="{BB962C8B-B14F-4D97-AF65-F5344CB8AC3E}">
        <p14:creationId xmlns:p14="http://schemas.microsoft.com/office/powerpoint/2010/main" val="864696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זה הטקסט שאותו נקרא ונפיק ממנו מידע</a:t>
            </a:r>
          </a:p>
          <a:p>
            <a:r>
              <a:rPr lang="he-IL" dirty="0">
                <a:cs typeface="Calibri" panose="020F0502020204030204" pitchFamily="34" charset="0"/>
              </a:rPr>
              <a:t>כמה פסקות יש לנו בטקסט?</a:t>
            </a:r>
          </a:p>
          <a:p>
            <a:r>
              <a:rPr lang="he-IL" dirty="0">
                <a:cs typeface="Calibri" panose="020F0502020204030204" pitchFamily="34" charset="0"/>
              </a:rPr>
              <a:t>הבה נבדוק</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26</a:t>
            </a:fld>
            <a:endParaRPr lang="x-none"/>
          </a:p>
        </p:txBody>
      </p:sp>
    </p:spTree>
    <p:extLst>
      <p:ext uri="{BB962C8B-B14F-4D97-AF65-F5344CB8AC3E}">
        <p14:creationId xmlns:p14="http://schemas.microsoft.com/office/powerpoint/2010/main" val="41655311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t>
            </a:r>
            <a:r>
              <a:rPr lang="he-IL" b="1" dirty="0">
                <a:cs typeface="Calibri" panose="020F0502020204030204" pitchFamily="34" charset="0"/>
              </a:rPr>
              <a:t>תלמידים יקרים, לפנינו הפסקה הראשונה של הטקסט .כשאנו קוראים  הקריאה שלנו צריכה להיות פעילה.  במהלך הקריאה ,אנו צריכים לבדוק</a:t>
            </a:r>
            <a:r>
              <a:rPr lang="he-IL" b="1" baseline="0" dirty="0">
                <a:cs typeface="Calibri" panose="020F0502020204030204" pitchFamily="34" charset="0"/>
              </a:rPr>
              <a:t> </a:t>
            </a:r>
            <a:r>
              <a:rPr lang="he-IL" b="1" dirty="0">
                <a:cs typeface="Calibri" panose="020F0502020204030204" pitchFamily="34" charset="0"/>
              </a:rPr>
              <a:t>את עצמנו </a:t>
            </a:r>
            <a:r>
              <a:rPr lang="he-IL" b="1" baseline="0" dirty="0">
                <a:cs typeface="Calibri" panose="020F0502020204030204" pitchFamily="34" charset="0"/>
              </a:rPr>
              <a:t> </a:t>
            </a:r>
            <a:r>
              <a:rPr lang="he-IL" b="1" dirty="0">
                <a:cs typeface="Calibri" panose="020F0502020204030204" pitchFamily="34" charset="0"/>
              </a:rPr>
              <a:t>אם אנו מבינים את הפרטים </a:t>
            </a:r>
          </a:p>
          <a:p>
            <a:r>
              <a:rPr lang="he-IL" b="1" dirty="0">
                <a:cs typeface="Calibri" panose="020F0502020204030204" pitchFamily="34" charset="0"/>
              </a:rPr>
              <a:t>בואו ונקרא פסקה זאת. הצטרפו אלי.</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27</a:t>
            </a:fld>
            <a:endParaRPr lang="x-none"/>
          </a:p>
        </p:txBody>
      </p:sp>
    </p:spTree>
    <p:extLst>
      <p:ext uri="{BB962C8B-B14F-4D97-AF65-F5344CB8AC3E}">
        <p14:creationId xmlns:p14="http://schemas.microsoft.com/office/powerpoint/2010/main" val="42265311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t>
            </a:r>
            <a:r>
              <a:rPr lang="he-IL" dirty="0">
                <a:cs typeface="Calibri" panose="020F0502020204030204" pitchFamily="34" charset="0"/>
              </a:rPr>
              <a:t> </a:t>
            </a:r>
          </a:p>
          <a:p>
            <a:r>
              <a:rPr lang="he-IL" b="1" dirty="0">
                <a:cs typeface="Calibri" panose="020F0502020204030204" pitchFamily="34" charset="0"/>
              </a:rPr>
              <a:t>  תלמידים יקרים שימו לב ישנן כאן מילים מודגשות</a:t>
            </a:r>
          </a:p>
          <a:p>
            <a:r>
              <a:rPr lang="he-IL" b="1" dirty="0">
                <a:cs typeface="Calibri" panose="020F0502020204030204" pitchFamily="34" charset="0"/>
              </a:rPr>
              <a:t>בצבע ירוק</a:t>
            </a:r>
          </a:p>
          <a:p>
            <a:r>
              <a:rPr lang="he-IL" b="1" dirty="0">
                <a:cs typeface="Calibri" panose="020F0502020204030204" pitchFamily="34" charset="0"/>
              </a:rPr>
              <a:t>המורה קוראת את המילים המודגשות.</a:t>
            </a:r>
          </a:p>
          <a:p>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28</a:t>
            </a:fld>
            <a:endParaRPr lang="x-none"/>
          </a:p>
        </p:txBody>
      </p:sp>
    </p:spTree>
    <p:extLst>
      <p:ext uri="{BB962C8B-B14F-4D97-AF65-F5344CB8AC3E}">
        <p14:creationId xmlns:p14="http://schemas.microsoft.com/office/powerpoint/2010/main" val="22919673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אל מי פונה הכותב ומדוע?</a:t>
            </a:r>
          </a:p>
          <a:p>
            <a:r>
              <a:rPr lang="he-IL" dirty="0">
                <a:cs typeface="Calibri" panose="020F0502020204030204" pitchFamily="34" charset="0"/>
              </a:rPr>
              <a:t>נכון מאד הוא פונה אלינו הקוראים באופן ישיר.</a:t>
            </a:r>
          </a:p>
          <a:p>
            <a:r>
              <a:rPr lang="he-IL" dirty="0">
                <a:cs typeface="Calibri" panose="020F0502020204030204" pitchFamily="34" charset="0"/>
              </a:rPr>
              <a:t>רבים מכם האם ידעתם </a:t>
            </a:r>
          </a:p>
          <a:p>
            <a:r>
              <a:rPr lang="he-IL" dirty="0">
                <a:cs typeface="Calibri" panose="020F0502020204030204" pitchFamily="34" charset="0"/>
              </a:rPr>
              <a:t> הוא גם מדבר על עצמו ועלינו הקוראים. שימו לב – "אצלנו" "אנו יכולים"</a:t>
            </a:r>
          </a:p>
          <a:p>
            <a:r>
              <a:rPr lang="he-IL" dirty="0">
                <a:cs typeface="Calibri" panose="020F0502020204030204" pitchFamily="34" charset="0"/>
              </a:rPr>
              <a:t>למה הכותב משתמש בטכניקה הזאת?</a:t>
            </a:r>
          </a:p>
          <a:p>
            <a:r>
              <a:rPr lang="he-IL" dirty="0">
                <a:cs typeface="Calibri" panose="020F0502020204030204" pitchFamily="34" charset="0"/>
              </a:rPr>
              <a:t>הכותב פונה אלינו כדי  לסקרן ולעניין אותנו. הכותב מתיידד עם הקורא על מנת שיימשך לנושא.</a:t>
            </a:r>
          </a:p>
          <a:p>
            <a:endParaRPr lang="he-IL" dirty="0">
              <a:cs typeface="Calibri" panose="020F0502020204030204" pitchFamily="34" charset="0"/>
            </a:endParaRPr>
          </a:p>
          <a:p>
            <a:endParaRPr lang="he-IL" dirty="0">
              <a:cs typeface="Calibri" panose="020F0502020204030204" pitchFamily="34" charset="0"/>
            </a:endParaRP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29</a:t>
            </a:fld>
            <a:endParaRPr lang="x-none"/>
          </a:p>
        </p:txBody>
      </p:sp>
    </p:spTree>
    <p:extLst>
      <p:ext uri="{BB962C8B-B14F-4D97-AF65-F5344CB8AC3E}">
        <p14:creationId xmlns:p14="http://schemas.microsoft.com/office/powerpoint/2010/main" val="5664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58750" marR="0" lvl="0" indent="0" algn="r" defTabSz="914400" rtl="1" eaLnBrk="1" fontAlgn="auto" latinLnBrk="0" hangingPunct="1">
              <a:lnSpc>
                <a:spcPct val="100000"/>
              </a:lnSpc>
              <a:spcBef>
                <a:spcPts val="0"/>
              </a:spcBef>
              <a:spcAft>
                <a:spcPts val="0"/>
              </a:spcAft>
              <a:buClr>
                <a:srgbClr val="000000"/>
              </a:buClr>
              <a:buSzPts val="1100"/>
              <a:buFont typeface="Arial"/>
              <a:buNone/>
              <a:tabLst/>
              <a:defRPr/>
            </a:pPr>
            <a:r>
              <a:rPr lang="he-IL" sz="1200" b="1" dirty="0">
                <a:cs typeface="Calibri" panose="020F0502020204030204" pitchFamily="34" charset="0"/>
              </a:rPr>
              <a:t>תלמידים יקרים, נא הצטיידו במחברת ומכשירי כתיבה.  חשוב שתשבו בפינה שקטה</a:t>
            </a:r>
            <a:r>
              <a:rPr lang="he-IL" sz="1200" b="1" baseline="0" dirty="0">
                <a:cs typeface="Calibri" panose="020F0502020204030204" pitchFamily="34" charset="0"/>
              </a:rPr>
              <a:t> על מנת שתהיו מרוכזים בשיעור .אני ממתין דקה.</a:t>
            </a:r>
            <a:endParaRPr lang="he-IL" sz="1200" b="1" dirty="0">
              <a:cs typeface="Calibri" panose="020F0502020204030204" pitchFamily="34" charset="0"/>
            </a:endParaRPr>
          </a:p>
          <a:p>
            <a:pPr marL="158750" indent="0" algn="r" rtl="1">
              <a:buNone/>
            </a:pPr>
            <a:r>
              <a:rPr lang="he-IL" sz="1200" dirty="0">
                <a:cs typeface="Calibri" panose="020F0502020204030204" pitchFamily="34" charset="0"/>
              </a:rPr>
              <a:t> </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a:t>
            </a:fld>
            <a:endParaRPr lang="x-none"/>
          </a:p>
        </p:txBody>
      </p:sp>
    </p:spTree>
    <p:extLst>
      <p:ext uri="{BB962C8B-B14F-4D97-AF65-F5344CB8AC3E}">
        <p14:creationId xmlns:p14="http://schemas.microsoft.com/office/powerpoint/2010/main" val="32930027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עיינו בפסקה </a:t>
            </a:r>
            <a:r>
              <a:rPr lang="he-IL" dirty="0" err="1">
                <a:cs typeface="Calibri" panose="020F0502020204030204" pitchFamily="34" charset="0"/>
              </a:rPr>
              <a:t>שקראנו.מה</a:t>
            </a:r>
            <a:r>
              <a:rPr lang="he-IL" dirty="0">
                <a:cs typeface="Calibri" panose="020F0502020204030204" pitchFamily="34" charset="0"/>
              </a:rPr>
              <a:t> הקשר בין ים המלח להר האוורסט? מדוע ההר מוזכר בפסקה זו?</a:t>
            </a:r>
          </a:p>
          <a:p>
            <a:pPr algn="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30</a:t>
            </a:fld>
            <a:endParaRPr lang="x-none"/>
          </a:p>
        </p:txBody>
      </p:sp>
    </p:spTree>
    <p:extLst>
      <p:ext uri="{BB962C8B-B14F-4D97-AF65-F5344CB8AC3E}">
        <p14:creationId xmlns:p14="http://schemas.microsoft.com/office/powerpoint/2010/main" val="686865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בפסקה שלנו יש השוואה בין הר האוורסט לבין ים המלח. </a:t>
            </a:r>
          </a:p>
          <a:p>
            <a:pPr algn="r"/>
            <a:endParaRPr lang="he-IL" dirty="0">
              <a:cs typeface="Calibri" panose="020F0502020204030204" pitchFamily="34" charset="0"/>
            </a:endParaRPr>
          </a:p>
          <a:p>
            <a:pPr algn="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31</a:t>
            </a:fld>
            <a:endParaRPr lang="x-none"/>
          </a:p>
        </p:txBody>
      </p:sp>
    </p:spTree>
    <p:extLst>
      <p:ext uri="{BB962C8B-B14F-4D97-AF65-F5344CB8AC3E}">
        <p14:creationId xmlns:p14="http://schemas.microsoft.com/office/powerpoint/2010/main" val="5105531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הניגודיות כאן –גבוה נמוך</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32</a:t>
            </a:fld>
            <a:endParaRPr lang="x-none"/>
          </a:p>
        </p:txBody>
      </p:sp>
    </p:spTree>
    <p:extLst>
      <p:ext uri="{BB962C8B-B14F-4D97-AF65-F5344CB8AC3E}">
        <p14:creationId xmlns:p14="http://schemas.microsoft.com/office/powerpoint/2010/main" val="2075044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נקרא את הפסקה הבאה.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33</a:t>
            </a:fld>
            <a:endParaRPr lang="x-none"/>
          </a:p>
        </p:txBody>
      </p:sp>
    </p:spTree>
    <p:extLst>
      <p:ext uri="{BB962C8B-B14F-4D97-AF65-F5344CB8AC3E}">
        <p14:creationId xmlns:p14="http://schemas.microsoft.com/office/powerpoint/2010/main" val="3973716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תלמידים יקרים ,אחד ממאפייני טקסט המידע היא דחיסות המידע. בטקסט</a:t>
            </a:r>
            <a:r>
              <a:rPr lang="he-IL" b="1" baseline="0" dirty="0">
                <a:cs typeface="Calibri" panose="020F0502020204030204" pitchFamily="34" charset="0"/>
              </a:rPr>
              <a:t> דחוס מידע רב על הנושא. אנו צריכים להיות ערניים  כשאנו קוראים את המשפטים . עלינו לעקוב ולבדוק את הבנתנו  במהלך הקריאה שלנו. בואו נקרא כמה מידע מרוכז במשפט אחד שלפנינו.</a:t>
            </a:r>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34</a:t>
            </a:fld>
            <a:endParaRPr lang="x-none"/>
          </a:p>
        </p:txBody>
      </p:sp>
    </p:spTree>
    <p:extLst>
      <p:ext uri="{BB962C8B-B14F-4D97-AF65-F5344CB8AC3E}">
        <p14:creationId xmlns:p14="http://schemas.microsoft.com/office/powerpoint/2010/main" val="2861239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וכעת תלמידים בוא נתרגל. קראו בקריאה דמומה את הפסקה</a:t>
            </a:r>
            <a:r>
              <a:rPr lang="he-IL" b="1" baseline="0" dirty="0">
                <a:cs typeface="Calibri" panose="020F0502020204030204" pitchFamily="34" charset="0"/>
              </a:rPr>
              <a:t> השלישית </a:t>
            </a:r>
            <a:r>
              <a:rPr lang="he-IL" b="1" dirty="0">
                <a:cs typeface="Calibri" panose="020F0502020204030204" pitchFamily="34" charset="0"/>
              </a:rPr>
              <a:t>שלפניכם וענו בקצרה על השאלות אני ממתינה</a:t>
            </a:r>
            <a:r>
              <a:rPr lang="he-IL" b="1" baseline="0" dirty="0">
                <a:cs typeface="Calibri" panose="020F0502020204030204" pitchFamily="34" charset="0"/>
              </a:rPr>
              <a:t> 10 דקות</a:t>
            </a:r>
          </a:p>
          <a:p>
            <a:pPr algn="r"/>
            <a:r>
              <a:rPr lang="he-IL" b="1" baseline="0" dirty="0">
                <a:cs typeface="Calibri" panose="020F0502020204030204" pitchFamily="34" charset="0"/>
              </a:rPr>
              <a:t>ממתינים 10 דקות</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35</a:t>
            </a:fld>
            <a:endParaRPr lang="x-none"/>
          </a:p>
        </p:txBody>
      </p:sp>
    </p:spTree>
    <p:extLst>
      <p:ext uri="{BB962C8B-B14F-4D97-AF65-F5344CB8AC3E}">
        <p14:creationId xmlns:p14="http://schemas.microsoft.com/office/powerpoint/2010/main" val="287330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baseline="0" dirty="0">
                <a:cs typeface="Calibri" panose="020F0502020204030204" pitchFamily="34" charset="0"/>
              </a:rPr>
              <a:t>המורה קוראת תשובה לכל שאלה</a:t>
            </a:r>
            <a:endParaRPr lang="en-US" b="1" baseline="0"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36</a:t>
            </a:fld>
            <a:endParaRPr lang="x-none"/>
          </a:p>
        </p:txBody>
      </p:sp>
    </p:spTree>
    <p:extLst>
      <p:ext uri="{BB962C8B-B14F-4D97-AF65-F5344CB8AC3E}">
        <p14:creationId xmlns:p14="http://schemas.microsoft.com/office/powerpoint/2010/main" val="1330484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baseline="0" dirty="0">
                <a:cs typeface="Calibri" panose="020F0502020204030204" pitchFamily="34" charset="0"/>
              </a:rPr>
              <a:t> נקרא את הפסקה הבאה. המורה קורא. </a:t>
            </a:r>
          </a:p>
          <a:p>
            <a:pPr algn="r"/>
            <a:r>
              <a:rPr lang="he-IL" b="1" baseline="0" dirty="0">
                <a:cs typeface="Calibri" panose="020F0502020204030204" pitchFamily="34" charset="0"/>
              </a:rPr>
              <a:t>האם אתם יכולים  להחליף את מילת הקישור עם זאת במילת קישור אחרת? נכון! </a:t>
            </a:r>
            <a:r>
              <a:rPr lang="he-IL" b="1" dirty="0">
                <a:cs typeface="Calibri" panose="020F0502020204030204" pitchFamily="34" charset="0"/>
              </a:rPr>
              <a:t>למרות זאת,  אבל,</a:t>
            </a:r>
            <a:r>
              <a:rPr lang="he-IL" b="1" baseline="0" dirty="0">
                <a:cs typeface="Calibri" panose="020F0502020204030204" pitchFamily="34" charset="0"/>
              </a:rPr>
              <a:t> אולם</a:t>
            </a:r>
            <a:r>
              <a:rPr lang="en-US" b="1" dirty="0"/>
              <a:t> </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37</a:t>
            </a:fld>
            <a:endParaRPr lang="x-none"/>
          </a:p>
        </p:txBody>
      </p:sp>
    </p:spTree>
    <p:extLst>
      <p:ext uri="{BB962C8B-B14F-4D97-AF65-F5344CB8AC3E}">
        <p14:creationId xmlns:p14="http://schemas.microsoft.com/office/powerpoint/2010/main" val="11082414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cs typeface="Calibri" panose="020F0502020204030204" pitchFamily="34" charset="0"/>
              </a:rPr>
              <a:t>כעת תלמידים בוא נתעמק בהבנת המשפט-בואו נחקור אותו. יש לנו כאן משפט המתחלק לשני חלקים. חלק ראשון הצבוע בכחול "ים המלח מכונה.......באמצע מופיעה מילת הקישור "עם זאת ופסיק לאחריה . חלק שני של המשפט הצבוע בתכלת "חשיבותו של ים המלח....</a:t>
            </a:r>
          </a:p>
          <a:p>
            <a:r>
              <a:rPr lang="he-IL" b="1" dirty="0">
                <a:cs typeface="Calibri" panose="020F0502020204030204" pitchFamily="34" charset="0"/>
              </a:rPr>
              <a:t>אם חשבנו בתחילת המשפט מחשבה שלילית על הים שהוא ים המוות צירוף הניגוד עם זאת מרמז לנו שבהמשך הפסקה יבוא מידע חיובי על חשיבותו של הים</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38</a:t>
            </a:fld>
            <a:endParaRPr lang="x-none"/>
          </a:p>
        </p:txBody>
      </p:sp>
    </p:spTree>
    <p:extLst>
      <p:ext uri="{BB962C8B-B14F-4D97-AF65-F5344CB8AC3E}">
        <p14:creationId xmlns:p14="http://schemas.microsoft.com/office/powerpoint/2010/main" val="7265915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לפנינו שתי הפסקות האחרונות של הטקסט העוסקות בסגולות הנדירות של ים המלח .</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39</a:t>
            </a:fld>
            <a:endParaRPr lang="x-none"/>
          </a:p>
        </p:txBody>
      </p:sp>
    </p:spTree>
    <p:extLst>
      <p:ext uri="{BB962C8B-B14F-4D97-AF65-F5344CB8AC3E}">
        <p14:creationId xmlns:p14="http://schemas.microsoft.com/office/powerpoint/2010/main" val="2353844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dirty="0">
                <a:cs typeface="Calibri" panose="020F0502020204030204" pitchFamily="34" charset="0"/>
              </a:rPr>
              <a:t>תלמידים יקרים. לפני שנתחיל.  אני רוצה לשאול אתכם מס שאלות .האם טיילתם כבר בים המלח? האם ידוע לכם  שים המלח הוא אחד מפלאי תבל? </a:t>
            </a:r>
          </a:p>
          <a:p>
            <a:pPr algn="r"/>
            <a:r>
              <a:rPr lang="he-IL" dirty="0">
                <a:cs typeface="Calibri" panose="020F0502020204030204" pitchFamily="34" charset="0"/>
              </a:rPr>
              <a:t>מדוע הוא מפורסם כל כך? חישבו רגע </a:t>
            </a:r>
            <a:r>
              <a:rPr lang="he-IL" dirty="0" err="1">
                <a:cs typeface="Calibri" panose="020F0502020204030204" pitchFamily="34" charset="0"/>
              </a:rPr>
              <a:t>ןכתבו</a:t>
            </a:r>
            <a:r>
              <a:rPr lang="he-IL" dirty="0">
                <a:cs typeface="Calibri" panose="020F0502020204030204" pitchFamily="34" charset="0"/>
              </a:rPr>
              <a:t> במחברתכם מה ידוע לכם על ים המלח. כתבו במס' משפטים. אני ממתינה</a:t>
            </a:r>
            <a:r>
              <a:rPr lang="he-IL" baseline="0" dirty="0">
                <a:cs typeface="Calibri" panose="020F0502020204030204" pitchFamily="34" charset="0"/>
              </a:rPr>
              <a:t> </a:t>
            </a:r>
            <a:r>
              <a:rPr lang="he-IL" dirty="0">
                <a:cs typeface="Calibri" panose="020F0502020204030204" pitchFamily="34" charset="0"/>
              </a:rPr>
              <a:t>שתי דקות.</a:t>
            </a:r>
          </a:p>
          <a:p>
            <a:pPr algn="r"/>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a:t>
            </a:fld>
            <a:endParaRPr lang="x-none"/>
          </a:p>
        </p:txBody>
      </p:sp>
    </p:spTree>
    <p:extLst>
      <p:ext uri="{BB962C8B-B14F-4D97-AF65-F5344CB8AC3E}">
        <p14:creationId xmlns:p14="http://schemas.microsoft.com/office/powerpoint/2010/main" val="41852735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בואו נקרא את הפסקה החמישית ונבדוק מה הסגולה המיוחדת של ים המלח המופיעה בפסקה זאת.</a:t>
            </a:r>
          </a:p>
          <a:p>
            <a:r>
              <a:rPr lang="he-IL" dirty="0">
                <a:cs typeface="Calibri" panose="020F0502020204030204" pitchFamily="34" charset="0"/>
              </a:rPr>
              <a:t>הצטרפו אלי </a:t>
            </a:r>
          </a:p>
          <a:p>
            <a:r>
              <a:rPr lang="he-IL" dirty="0">
                <a:cs typeface="Calibri" panose="020F0502020204030204" pitchFamily="34" charset="0"/>
              </a:rPr>
              <a:t>המורה קוראת</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40</a:t>
            </a:fld>
            <a:endParaRPr lang="x-none"/>
          </a:p>
        </p:txBody>
      </p:sp>
    </p:spTree>
    <p:extLst>
      <p:ext uri="{BB962C8B-B14F-4D97-AF65-F5344CB8AC3E}">
        <p14:creationId xmlns:p14="http://schemas.microsoft.com/office/powerpoint/2010/main" val="26651466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בטקסט</a:t>
            </a:r>
            <a:r>
              <a:rPr lang="he-IL" b="1" baseline="0" dirty="0">
                <a:cs typeface="Calibri" panose="020F0502020204030204" pitchFamily="34" charset="0"/>
              </a:rPr>
              <a:t> מידע נמצאים מושגים חדשים שלא  תמיד מוכרים. בדרך כלל ההסבר מופיע בהמשך .</a:t>
            </a:r>
          </a:p>
          <a:p>
            <a:pPr algn="r"/>
            <a:r>
              <a:rPr lang="he-IL" b="1" dirty="0">
                <a:cs typeface="Calibri" panose="020F0502020204030204" pitchFamily="34" charset="0"/>
              </a:rPr>
              <a:t>נראה את זה בפסקה שלפנינו.</a:t>
            </a:r>
            <a:r>
              <a:rPr lang="he-IL" b="1" baseline="0" dirty="0">
                <a:cs typeface="Calibri" panose="020F0502020204030204" pitchFamily="34" charset="0"/>
              </a:rPr>
              <a:t> </a:t>
            </a:r>
          </a:p>
          <a:p>
            <a:pPr algn="r"/>
            <a:r>
              <a:rPr lang="he-IL" b="1" baseline="0" dirty="0">
                <a:cs typeface="Calibri" panose="020F0502020204030204" pitchFamily="34" charset="0"/>
              </a:rPr>
              <a:t>בתחילה מוזכר המושג "מינרלים" ובמשפט אחריו יש הסבר של המושג.</a:t>
            </a:r>
          </a:p>
          <a:p>
            <a:pPr algn="r"/>
            <a:r>
              <a:rPr lang="he-IL" b="1" baseline="0" dirty="0" err="1">
                <a:cs typeface="Calibri" panose="020F0502020204030204" pitchFamily="34" charset="0"/>
              </a:rPr>
              <a:t>הפיסקה</a:t>
            </a:r>
            <a:r>
              <a:rPr lang="he-IL" b="1" baseline="0" dirty="0">
                <a:cs typeface="Calibri" panose="020F0502020204030204" pitchFamily="34" charset="0"/>
              </a:rPr>
              <a:t> שלפנינו מוסרת מידע על המינרלים המצטברים במי ים המלח, שהם בעלי תכונות רפואיות חשובות.</a:t>
            </a:r>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41</a:t>
            </a:fld>
            <a:endParaRPr lang="x-none"/>
          </a:p>
        </p:txBody>
      </p:sp>
    </p:spTree>
    <p:extLst>
      <p:ext uri="{BB962C8B-B14F-4D97-AF65-F5344CB8AC3E}">
        <p14:creationId xmlns:p14="http://schemas.microsoft.com/office/powerpoint/2010/main" val="19050861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בואו נקרא את הפסקה השישית שאף היא עוסקת בסגולות ים המלח.</a:t>
            </a:r>
          </a:p>
          <a:p>
            <a:r>
              <a:rPr lang="he-IL" dirty="0">
                <a:cs typeface="Calibri" panose="020F0502020204030204" pitchFamily="34" charset="0"/>
              </a:rPr>
              <a:t> </a:t>
            </a:r>
            <a:r>
              <a:rPr lang="he-IL" b="1" dirty="0">
                <a:cs typeface="Calibri" panose="020F0502020204030204" pitchFamily="34" charset="0"/>
              </a:rPr>
              <a:t>אילו סגולות נוספות יש לים המלח?</a:t>
            </a:r>
          </a:p>
          <a:p>
            <a:r>
              <a:rPr lang="he-IL" b="1" baseline="0" dirty="0">
                <a:cs typeface="Calibri" panose="020F0502020204030204" pitchFamily="34" charset="0"/>
              </a:rPr>
              <a:t>נכון מאד</a:t>
            </a:r>
          </a:p>
          <a:p>
            <a:r>
              <a:rPr lang="he-IL" b="1" baseline="0" dirty="0">
                <a:cs typeface="Calibri" panose="020F0502020204030204" pitchFamily="34" charset="0"/>
              </a:rPr>
              <a:t>אוויר בריא עם רמת קרינה נמוכה.</a:t>
            </a:r>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42</a:t>
            </a:fld>
            <a:endParaRPr lang="x-none"/>
          </a:p>
        </p:txBody>
      </p:sp>
    </p:spTree>
    <p:extLst>
      <p:ext uri="{BB962C8B-B14F-4D97-AF65-F5344CB8AC3E}">
        <p14:creationId xmlns:p14="http://schemas.microsoft.com/office/powerpoint/2010/main" val="138734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 </a:t>
            </a:r>
            <a:r>
              <a:rPr lang="he-IL" b="1" dirty="0">
                <a:cs typeface="Calibri" panose="020F0502020204030204" pitchFamily="34" charset="0"/>
              </a:rPr>
              <a:t>עיינו בשקופית</a:t>
            </a:r>
            <a:r>
              <a:rPr lang="he-IL" b="1" baseline="0" dirty="0">
                <a:cs typeface="Calibri" panose="020F0502020204030204" pitchFamily="34" charset="0"/>
              </a:rPr>
              <a:t> ומצאו  מילות קישור המשמשות כמילות הוספה בפסקה.  ממתינה דקה.</a:t>
            </a:r>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43</a:t>
            </a:fld>
            <a:endParaRPr lang="x-none"/>
          </a:p>
        </p:txBody>
      </p:sp>
    </p:spTree>
    <p:extLst>
      <p:ext uri="{BB962C8B-B14F-4D97-AF65-F5344CB8AC3E}">
        <p14:creationId xmlns:p14="http://schemas.microsoft.com/office/powerpoint/2010/main" val="31246597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כבר בתחילת הפסקה אנו מזהים מילת קישור-גם ובהמשך זאת ועוד. מילות הקישור האלה רומזות לנו שבפסקה שלפנינו נמצא מידע על סגולות נוספות של ים המלח</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44</a:t>
            </a:fld>
            <a:endParaRPr lang="x-none"/>
          </a:p>
        </p:txBody>
      </p:sp>
    </p:spTree>
    <p:extLst>
      <p:ext uri="{BB962C8B-B14F-4D97-AF65-F5344CB8AC3E}">
        <p14:creationId xmlns:p14="http://schemas.microsoft.com/office/powerpoint/2010/main" val="4902439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cs typeface="Calibri" panose="020F0502020204030204" pitchFamily="34" charset="0"/>
              </a:rPr>
              <a:t>ועכשיו</a:t>
            </a:r>
            <a:r>
              <a:rPr lang="he-IL" b="1" baseline="0" dirty="0">
                <a:cs typeface="Calibri" panose="020F0502020204030204" pitchFamily="34" charset="0"/>
              </a:rPr>
              <a:t> </a:t>
            </a:r>
            <a:r>
              <a:rPr lang="he-IL" b="1" dirty="0">
                <a:cs typeface="Calibri" panose="020F0502020204030204" pitchFamily="34" charset="0"/>
              </a:rPr>
              <a:t>תלמידים, בואו נבדוק כמה</a:t>
            </a:r>
            <a:r>
              <a:rPr lang="he-IL" b="1" baseline="0" dirty="0">
                <a:cs typeface="Calibri" panose="020F0502020204030204" pitchFamily="34" charset="0"/>
              </a:rPr>
              <a:t> מידע הפקנו עד עכשיו. השלימו את המידע . היעזרו במחסן המילים יש לכם חמש דקות.</a:t>
            </a:r>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45</a:t>
            </a:fld>
            <a:endParaRPr lang="x-none"/>
          </a:p>
        </p:txBody>
      </p:sp>
    </p:spTree>
    <p:extLst>
      <p:ext uri="{BB962C8B-B14F-4D97-AF65-F5344CB8AC3E}">
        <p14:creationId xmlns:p14="http://schemas.microsoft.com/office/powerpoint/2010/main" val="33851859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dirty="0">
                <a:cs typeface="Calibri" panose="020F0502020204030204" pitchFamily="34" charset="0"/>
              </a:rPr>
              <a:t>המורה קוראת את השקופיות.</a:t>
            </a:r>
          </a:p>
          <a:p>
            <a:pPr marL="0" lvl="0" indent="0" algn="r" rtl="1">
              <a:spcBef>
                <a:spcPts val="0"/>
              </a:spcBef>
              <a:spcAft>
                <a:spcPts val="0"/>
              </a:spcAft>
              <a:buNone/>
            </a:pPr>
            <a:r>
              <a:rPr lang="he-IL" b="1" dirty="0">
                <a:cs typeface="Calibri" panose="020F0502020204030204" pitchFamily="34" charset="0"/>
              </a:rPr>
              <a:t>תלמידים בדקו את תשובותיכם אני ממתינה דקה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46</a:t>
            </a:fld>
            <a:endParaRPr lang="x-none"/>
          </a:p>
        </p:txBody>
      </p:sp>
    </p:spTree>
    <p:extLst>
      <p:ext uri="{BB962C8B-B14F-4D97-AF65-F5344CB8AC3E}">
        <p14:creationId xmlns:p14="http://schemas.microsoft.com/office/powerpoint/2010/main" val="16726193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b="1" dirty="0">
                <a:cs typeface="Calibri" panose="020F0502020204030204" pitchFamily="34" charset="0"/>
              </a:rPr>
              <a:t>התרשים</a:t>
            </a:r>
            <a:r>
              <a:rPr lang="he-IL" b="1" baseline="0" dirty="0">
                <a:cs typeface="Calibri" panose="020F0502020204030204" pitchFamily="34" charset="0"/>
              </a:rPr>
              <a:t> שלפנינו מסכם את התהליך שעברנו בשיעור הזה, כדי להפיק מידע בדרך הטובה ביותר.</a:t>
            </a:r>
          </a:p>
          <a:p>
            <a:pPr algn="r"/>
            <a:r>
              <a:rPr lang="he-IL" b="1" baseline="0" dirty="0">
                <a:cs typeface="Calibri" panose="020F0502020204030204" pitchFamily="34" charset="0"/>
              </a:rPr>
              <a:t>תחילה בררנו עם עצמנו מה אנחנו יודעים על הנושא. מהו הידע הקודם שלנו? בהמשך העלינו שאלות שציפינו למצוא עליהן תשובות בקטע.</a:t>
            </a:r>
          </a:p>
          <a:p>
            <a:pPr algn="r"/>
            <a:r>
              <a:rPr lang="he-IL" b="1" baseline="0" dirty="0">
                <a:cs typeface="Calibri" panose="020F0502020204030204" pitchFamily="34" charset="0"/>
              </a:rPr>
              <a:t>אספנו מידע מתמונות ומפות וקראנו את הקטע ובדקנו האם הידע הקודם שלנו היה נכון? זהו ידע שאומת.</a:t>
            </a:r>
          </a:p>
          <a:p>
            <a:pPr algn="r"/>
            <a:r>
              <a:rPr lang="he-IL" b="1" baseline="0" dirty="0">
                <a:cs typeface="Calibri" panose="020F0502020204030204" pitchFamily="34" charset="0"/>
              </a:rPr>
              <a:t>בשלב שני בדקנו האם הידע החדש ענה על השאלות שלנו. נקרא שוב את השאלות ונבדוק האם קיבלנו עליהן תשובות. קורא</a:t>
            </a:r>
          </a:p>
          <a:p>
            <a:pPr algn="r"/>
            <a:r>
              <a:rPr lang="he-IL" b="1" baseline="0" dirty="0">
                <a:cs typeface="Calibri" panose="020F0502020204030204" pitchFamily="34" charset="0"/>
              </a:rPr>
              <a:t>אם לאחר הקריאה נשארו לנו שאלות ללא מענה, מה עלינו לעשות?</a:t>
            </a:r>
          </a:p>
          <a:p>
            <a:pPr algn="r"/>
            <a:r>
              <a:rPr lang="he-IL" b="1" baseline="0" dirty="0">
                <a:cs typeface="Calibri" panose="020F0502020204030204" pitchFamily="34" charset="0"/>
              </a:rPr>
              <a:t>נכון! נחפש את המידע החסר במקורות נוספים.</a:t>
            </a:r>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47</a:t>
            </a:fld>
            <a:endParaRPr lang="x-none"/>
          </a:p>
        </p:txBody>
      </p:sp>
    </p:spTree>
    <p:extLst>
      <p:ext uri="{BB962C8B-B14F-4D97-AF65-F5344CB8AC3E}">
        <p14:creationId xmlns:p14="http://schemas.microsoft.com/office/powerpoint/2010/main" val="3496969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l" rtl="0">
              <a:lnSpc>
                <a:spcPct val="115000"/>
              </a:lnSpc>
              <a:spcBef>
                <a:spcPts val="1200"/>
              </a:spcBef>
              <a:spcAft>
                <a:spcPts val="0"/>
              </a:spcAft>
              <a:buNone/>
            </a:pPr>
            <a:r>
              <a:rPr lang="he-IL" dirty="0">
                <a:cs typeface="Calibri" panose="020F0502020204030204" pitchFamily="34" charset="0"/>
              </a:rPr>
              <a:t>המורה מקריאה</a:t>
            </a: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48</a:t>
            </a:fld>
            <a:endParaRPr lang="x-none"/>
          </a:p>
        </p:txBody>
      </p:sp>
    </p:spTree>
    <p:extLst>
      <p:ext uri="{BB962C8B-B14F-4D97-AF65-F5344CB8AC3E}">
        <p14:creationId xmlns:p14="http://schemas.microsoft.com/office/powerpoint/2010/main" val="15663162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lnSpc>
                <a:spcPct val="115000"/>
              </a:lnSpc>
              <a:spcBef>
                <a:spcPts val="1200"/>
              </a:spcBef>
              <a:spcAft>
                <a:spcPts val="0"/>
              </a:spcAft>
              <a:buNone/>
            </a:pPr>
            <a:r>
              <a:rPr lang="he-IL" b="1" dirty="0">
                <a:cs typeface="Calibri" panose="020F0502020204030204" pitchFamily="34" charset="0"/>
              </a:rPr>
              <a:t>ועכשיו</a:t>
            </a:r>
            <a:r>
              <a:rPr lang="he-IL" b="1" baseline="0" dirty="0">
                <a:cs typeface="Calibri" panose="020F0502020204030204" pitchFamily="34" charset="0"/>
              </a:rPr>
              <a:t> תלמידים, </a:t>
            </a:r>
            <a:r>
              <a:rPr lang="he-IL" b="1" dirty="0">
                <a:cs typeface="Calibri" panose="020F0502020204030204" pitchFamily="34" charset="0"/>
              </a:rPr>
              <a:t>לאחר שלמדנו על ים</a:t>
            </a:r>
            <a:r>
              <a:rPr lang="he-IL" b="1" baseline="0" dirty="0">
                <a:cs typeface="Calibri" panose="020F0502020204030204" pitchFamily="34" charset="0"/>
              </a:rPr>
              <a:t> המלח ועל הסגולות המיוחדות  שבו. אני מזמינה אתכם לכתוב פרסומת מעניינת. העתיקו את המשימה למחברתכם.  אני ממתינה 3 דקות ,תודה שהייתם איתי. היה לי נעים להיות אתכם ביחד שלום.</a:t>
            </a:r>
            <a:endParaRPr lang="en-US" b="1" dirty="0"/>
          </a:p>
          <a:p>
            <a:pPr marL="0" lvl="0" indent="0" algn="l" rtl="0">
              <a:lnSpc>
                <a:spcPct val="115000"/>
              </a:lnSpc>
              <a:spcBef>
                <a:spcPts val="1200"/>
              </a:spcBef>
              <a:spcAft>
                <a:spcPts val="0"/>
              </a:spcAft>
              <a:buNone/>
            </a:pPr>
            <a:endParaRPr lang="en-US" dirty="0"/>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49</a:t>
            </a:fld>
            <a:endParaRPr lang="x-none"/>
          </a:p>
        </p:txBody>
      </p:sp>
    </p:spTree>
    <p:extLst>
      <p:ext uri="{BB962C8B-B14F-4D97-AF65-F5344CB8AC3E}">
        <p14:creationId xmlns:p14="http://schemas.microsoft.com/office/powerpoint/2010/main" val="1597044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במשימה שקבלתם נתבקשתם לכתוב מה ידוע לכם על ים המלח. </a:t>
            </a:r>
          </a:p>
          <a:p>
            <a:r>
              <a:rPr lang="he-IL" dirty="0">
                <a:cs typeface="Calibri" panose="020F0502020204030204" pitchFamily="34" charset="0"/>
              </a:rPr>
              <a:t>במשימה זאת נתבקשתם לבדוק ידע קודם שלכם על ים המלח.</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5</a:t>
            </a:fld>
            <a:endParaRPr lang="x-none"/>
          </a:p>
        </p:txBody>
      </p:sp>
    </p:spTree>
    <p:extLst>
      <p:ext uri="{BB962C8B-B14F-4D97-AF65-F5344CB8AC3E}">
        <p14:creationId xmlns:p14="http://schemas.microsoft.com/office/powerpoint/2010/main" val="3986500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מדוע חשוב לבדוק מהו הידע הקודם שיש לנו על הנושא? </a:t>
            </a:r>
          </a:p>
          <a:p>
            <a:endParaRPr lang="he-IL" dirty="0">
              <a:cs typeface="Calibri" panose="020F0502020204030204" pitchFamily="34" charset="0"/>
            </a:endParaRP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6</a:t>
            </a:fld>
            <a:endParaRPr lang="x-none"/>
          </a:p>
        </p:txBody>
      </p:sp>
    </p:spTree>
    <p:extLst>
      <p:ext uri="{BB962C8B-B14F-4D97-AF65-F5344CB8AC3E}">
        <p14:creationId xmlns:p14="http://schemas.microsoft.com/office/powerpoint/2010/main" val="3781861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המורה מקריאה</a:t>
            </a: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7</a:t>
            </a:fld>
            <a:endParaRPr lang="x-none"/>
          </a:p>
        </p:txBody>
      </p:sp>
    </p:spTree>
    <p:extLst>
      <p:ext uri="{BB962C8B-B14F-4D97-AF65-F5344CB8AC3E}">
        <p14:creationId xmlns:p14="http://schemas.microsoft.com/office/powerpoint/2010/main" val="991375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cs typeface="Calibri" panose="020F0502020204030204" pitchFamily="34" charset="0"/>
              </a:rPr>
              <a:t>הידע הקודם משמש  לנו כיסודות לבניין הידע שנצבור במהלך הקריאה.</a:t>
            </a:r>
          </a:p>
          <a:p>
            <a:r>
              <a:rPr lang="he-IL" dirty="0">
                <a:cs typeface="Calibri" panose="020F0502020204030204" pitchFamily="34" charset="0"/>
              </a:rPr>
              <a:t> המידע החדש שלנו משמש כקומה נוספת על הידע הקיים שיש לנו כבר</a:t>
            </a:r>
          </a:p>
        </p:txBody>
      </p:sp>
      <p:sp>
        <p:nvSpPr>
          <p:cNvPr id="4" name="מציין מיקום של מספר שקופית 3"/>
          <p:cNvSpPr>
            <a:spLocks noGrp="1"/>
          </p:cNvSpPr>
          <p:nvPr>
            <p:ph type="sldNum" sz="quarter" idx="5"/>
          </p:nvPr>
        </p:nvSpPr>
        <p:spPr/>
        <p:txBody>
          <a:bodyPr/>
          <a:lstStyle/>
          <a:p>
            <a:fld id="{03F965BA-DA3B-EB42-8F73-FDBE27A0A657}" type="slidenum">
              <a:rPr lang="x-none" smtClean="0"/>
              <a:t>8</a:t>
            </a:fld>
            <a:endParaRPr lang="x-none"/>
          </a:p>
        </p:txBody>
      </p:sp>
    </p:spTree>
    <p:extLst>
      <p:ext uri="{BB962C8B-B14F-4D97-AF65-F5344CB8AC3E}">
        <p14:creationId xmlns:p14="http://schemas.microsoft.com/office/powerpoint/2010/main" val="36158623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lvl="0" indent="0" algn="r" rtl="1">
              <a:spcBef>
                <a:spcPts val="0"/>
              </a:spcBef>
              <a:spcAft>
                <a:spcPts val="0"/>
              </a:spcAft>
              <a:buNone/>
            </a:pPr>
            <a:r>
              <a:rPr lang="he-IL" b="1" baseline="0" dirty="0">
                <a:solidFill>
                  <a:srgbClr val="FF0000"/>
                </a:solidFill>
                <a:cs typeface="Calibri" panose="020F0502020204030204" pitchFamily="34" charset="0"/>
              </a:rPr>
              <a:t>בדרך כלל נלווים לטקסט אמצעים נוספים מלבד המלל הכתוב.</a:t>
            </a:r>
          </a:p>
          <a:p>
            <a:pPr marL="0" lvl="0" indent="0" algn="r" rtl="1">
              <a:spcBef>
                <a:spcPts val="0"/>
              </a:spcBef>
              <a:spcAft>
                <a:spcPts val="0"/>
              </a:spcAft>
              <a:buNone/>
            </a:pPr>
            <a:r>
              <a:rPr lang="he-IL" b="1" baseline="0" dirty="0">
                <a:solidFill>
                  <a:srgbClr val="FF0000"/>
                </a:solidFill>
                <a:cs typeface="Calibri" panose="020F0502020204030204" pitchFamily="34" charset="0"/>
              </a:rPr>
              <a:t>הביטו בשקופיות שאציג בפניכם. צפו להנאתכם. וכתבו במחברת מהו המידע שהפקתם מהתמונות, </a:t>
            </a:r>
          </a:p>
          <a:p>
            <a:pPr marL="0" lvl="0" indent="0" algn="r" rtl="1">
              <a:spcBef>
                <a:spcPts val="0"/>
              </a:spcBef>
              <a:spcAft>
                <a:spcPts val="0"/>
              </a:spcAft>
              <a:buNone/>
            </a:pPr>
            <a:r>
              <a:rPr lang="he-IL" b="1" baseline="0" dirty="0">
                <a:solidFill>
                  <a:srgbClr val="FF0000"/>
                </a:solidFill>
                <a:cs typeface="Calibri" panose="020F0502020204030204" pitchFamily="34" charset="0"/>
              </a:rPr>
              <a:t>התצלומים והמפות שתראו בהמשך. אתם יכולים לכתוב תוך כדי צפייה.</a:t>
            </a:r>
            <a:endParaRPr lang="he-IL" b="1" dirty="0">
              <a:cs typeface="Calibri" panose="020F0502020204030204" pitchFamily="34" charset="0"/>
            </a:endParaRPr>
          </a:p>
        </p:txBody>
      </p:sp>
      <p:sp>
        <p:nvSpPr>
          <p:cNvPr id="4" name="מציין מיקום של מספר שקופית 3"/>
          <p:cNvSpPr>
            <a:spLocks noGrp="1"/>
          </p:cNvSpPr>
          <p:nvPr>
            <p:ph type="sldNum" sz="quarter" idx="10"/>
          </p:nvPr>
        </p:nvSpPr>
        <p:spPr/>
        <p:txBody>
          <a:bodyPr/>
          <a:lstStyle/>
          <a:p>
            <a:fld id="{03F965BA-DA3B-EB42-8F73-FDBE27A0A657}" type="slidenum">
              <a:rPr lang="x-none" smtClean="0"/>
              <a:t>9</a:t>
            </a:fld>
            <a:endParaRPr lang="x-none"/>
          </a:p>
        </p:txBody>
      </p:sp>
    </p:spTree>
    <p:extLst>
      <p:ext uri="{BB962C8B-B14F-4D97-AF65-F5344CB8AC3E}">
        <p14:creationId xmlns:p14="http://schemas.microsoft.com/office/powerpoint/2010/main" val="4761339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השיעור הבא יתחיל">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2E4A538-4F3E-F64C-9A27-B17595D3ECF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0" name="Oval 19">
            <a:extLst>
              <a:ext uri="{FF2B5EF4-FFF2-40B4-BE49-F238E27FC236}">
                <a16:creationId xmlns:a16="http://schemas.microsoft.com/office/drawing/2014/main" id="{27172820-2592-F844-962E-B7622499629C}"/>
              </a:ext>
            </a:extLst>
          </p:cNvPr>
          <p:cNvSpPr/>
          <p:nvPr userDrawn="1"/>
        </p:nvSpPr>
        <p:spPr>
          <a:xfrm>
            <a:off x="3337577" y="646574"/>
            <a:ext cx="5473303" cy="547330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21" name="Rectangle 20">
            <a:extLst>
              <a:ext uri="{FF2B5EF4-FFF2-40B4-BE49-F238E27FC236}">
                <a16:creationId xmlns:a16="http://schemas.microsoft.com/office/drawing/2014/main" id="{87C06441-95B9-0742-ADAD-6775071AAF2F}"/>
              </a:ext>
            </a:extLst>
          </p:cNvPr>
          <p:cNvSpPr/>
          <p:nvPr userDrawn="1"/>
        </p:nvSpPr>
        <p:spPr>
          <a:xfrm>
            <a:off x="2953941" y="3446401"/>
            <a:ext cx="6284118" cy="12398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nvGrpSpPr>
          <p:cNvPr id="22" name="Group 21">
            <a:extLst>
              <a:ext uri="{FF2B5EF4-FFF2-40B4-BE49-F238E27FC236}">
                <a16:creationId xmlns:a16="http://schemas.microsoft.com/office/drawing/2014/main" id="{0926655C-3CE5-C044-BE72-10DD68A23C96}"/>
              </a:ext>
            </a:extLst>
          </p:cNvPr>
          <p:cNvGrpSpPr/>
          <p:nvPr userDrawn="1"/>
        </p:nvGrpSpPr>
        <p:grpSpPr>
          <a:xfrm>
            <a:off x="9287641" y="5672000"/>
            <a:ext cx="3913243" cy="506326"/>
            <a:chOff x="358720" y="285496"/>
            <a:chExt cx="3913243" cy="506326"/>
          </a:xfrm>
        </p:grpSpPr>
        <p:cxnSp>
          <p:nvCxnSpPr>
            <p:cNvPr id="23" name="Straight Connector 22">
              <a:extLst>
                <a:ext uri="{FF2B5EF4-FFF2-40B4-BE49-F238E27FC236}">
                  <a16:creationId xmlns:a16="http://schemas.microsoft.com/office/drawing/2014/main" id="{FB632D79-E751-0D4D-B6CD-4B8B1AD073DF}"/>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E763B464-1237-A348-9193-961771EAE3CA}"/>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38" name="Rectangle 37">
              <a:extLst>
                <a:ext uri="{FF2B5EF4-FFF2-40B4-BE49-F238E27FC236}">
                  <a16:creationId xmlns:a16="http://schemas.microsoft.com/office/drawing/2014/main" id="{0DC01593-63DE-304C-8644-C1E7B54F6003}"/>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39" name="Text Placeholder 3">
            <a:extLst>
              <a:ext uri="{FF2B5EF4-FFF2-40B4-BE49-F238E27FC236}">
                <a16:creationId xmlns:a16="http://schemas.microsoft.com/office/drawing/2014/main" id="{F8511632-504F-D34E-99DD-590976B81E4B}"/>
              </a:ext>
            </a:extLst>
          </p:cNvPr>
          <p:cNvSpPr>
            <a:spLocks noGrp="1"/>
          </p:cNvSpPr>
          <p:nvPr>
            <p:ph type="body" sz="quarter" idx="11" hasCustomPrompt="1"/>
          </p:nvPr>
        </p:nvSpPr>
        <p:spPr>
          <a:xfrm>
            <a:off x="3819674" y="1776004"/>
            <a:ext cx="4552652" cy="2202291"/>
          </a:xfrm>
          <a:prstGeom prst="rect">
            <a:avLst/>
          </a:prstGeom>
        </p:spPr>
        <p:txBody>
          <a:bodyPr>
            <a:normAutofit/>
          </a:bodyPr>
          <a:lstStyle>
            <a:lvl1pPr marL="0" indent="0" algn="ctr">
              <a:lnSpc>
                <a:spcPts val="5000"/>
              </a:lnSpc>
              <a:buNone/>
              <a:defRPr sz="60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a:t>
            </a:r>
          </a:p>
          <a:p>
            <a:pPr lvl="0"/>
            <a:r>
              <a:rPr lang="he-IL" dirty="0"/>
              <a:t>יתחיל</a:t>
            </a:r>
          </a:p>
        </p:txBody>
      </p:sp>
      <p:cxnSp>
        <p:nvCxnSpPr>
          <p:cNvPr id="40" name="Straight Connector 39">
            <a:extLst>
              <a:ext uri="{FF2B5EF4-FFF2-40B4-BE49-F238E27FC236}">
                <a16:creationId xmlns:a16="http://schemas.microsoft.com/office/drawing/2014/main" id="{38D758A6-ADAA-3C4B-BE73-77E62B36AA06}"/>
              </a:ext>
            </a:extLst>
          </p:cNvPr>
          <p:cNvCxnSpPr>
            <a:cxnSpLocks/>
          </p:cNvCxnSpPr>
          <p:nvPr userDrawn="1"/>
        </p:nvCxnSpPr>
        <p:spPr>
          <a:xfrm>
            <a:off x="2377053" y="6178326"/>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E21BCB78-6EA9-EA49-A148-510318E93A2D}"/>
              </a:ext>
            </a:extLst>
          </p:cNvPr>
          <p:cNvGrpSpPr/>
          <p:nvPr userDrawn="1"/>
        </p:nvGrpSpPr>
        <p:grpSpPr>
          <a:xfrm rot="10800000">
            <a:off x="11482153" y="140248"/>
            <a:ext cx="602703" cy="577326"/>
            <a:chOff x="781297" y="5586292"/>
            <a:chExt cx="602703" cy="577326"/>
          </a:xfrm>
        </p:grpSpPr>
        <p:sp>
          <p:nvSpPr>
            <p:cNvPr id="42" name="Rectangle 41">
              <a:extLst>
                <a:ext uri="{FF2B5EF4-FFF2-40B4-BE49-F238E27FC236}">
                  <a16:creationId xmlns:a16="http://schemas.microsoft.com/office/drawing/2014/main" id="{535DAE40-5EC9-C549-9045-80058A5F7020}"/>
                </a:ext>
              </a:extLst>
            </p:cNvPr>
            <p:cNvSpPr/>
            <p:nvPr userDrawn="1"/>
          </p:nvSpPr>
          <p:spPr>
            <a:xfrm rot="16200000">
              <a:off x="781297" y="5657292"/>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43" name="Rectangle 42">
              <a:extLst>
                <a:ext uri="{FF2B5EF4-FFF2-40B4-BE49-F238E27FC236}">
                  <a16:creationId xmlns:a16="http://schemas.microsoft.com/office/drawing/2014/main" id="{D506E076-5D5A-C74C-B372-7A4154F417C5}"/>
                </a:ext>
              </a:extLst>
            </p:cNvPr>
            <p:cNvSpPr/>
            <p:nvPr userDrawn="1"/>
          </p:nvSpPr>
          <p:spPr>
            <a:xfrm>
              <a:off x="1216502" y="558629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cxnSp>
        <p:nvCxnSpPr>
          <p:cNvPr id="44" name="Straight Connector 43">
            <a:extLst>
              <a:ext uri="{FF2B5EF4-FFF2-40B4-BE49-F238E27FC236}">
                <a16:creationId xmlns:a16="http://schemas.microsoft.com/office/drawing/2014/main" id="{A245E28D-F02E-8440-8D16-26A1C54AA2EE}"/>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Text Placeholder 20">
            <a:extLst>
              <a:ext uri="{FF2B5EF4-FFF2-40B4-BE49-F238E27FC236}">
                <a16:creationId xmlns:a16="http://schemas.microsoft.com/office/drawing/2014/main" id="{F8425CF9-C181-8048-9710-1776C265DFA5}"/>
              </a:ext>
            </a:extLst>
          </p:cNvPr>
          <p:cNvSpPr>
            <a:spLocks noGrp="1"/>
          </p:cNvSpPr>
          <p:nvPr>
            <p:ph type="body" sz="quarter" idx="12" hasCustomPrompt="1"/>
          </p:nvPr>
        </p:nvSpPr>
        <p:spPr>
          <a:xfrm>
            <a:off x="3764756" y="3704674"/>
            <a:ext cx="4662487" cy="819517"/>
          </a:xfrm>
          <a:prstGeom prst="rect">
            <a:avLst/>
          </a:prstGeom>
        </p:spPr>
        <p:txBody>
          <a:bodyPr anchor="b">
            <a:noAutofit/>
          </a:bodyPr>
          <a:lstStyle>
            <a:lvl1pPr marL="0" indent="0" algn="ctr">
              <a:buNone/>
              <a:defRPr sz="5400">
                <a:solidFill>
                  <a:schemeClr val="bg1"/>
                </a:solidFill>
                <a:latin typeface="Calibri" panose="020F0502020204030204" pitchFamily="34" charset="0"/>
                <a:cs typeface="Calibri" panose="020F0502020204030204" pitchFamily="34" charset="0"/>
              </a:defRPr>
            </a:lvl1pPr>
          </a:lstStyle>
          <a:p>
            <a:pPr lvl="0"/>
            <a:r>
              <a:rPr lang="he-IL" dirty="0"/>
              <a:t>בשעה 09:00</a:t>
            </a:r>
            <a:endParaRPr lang="x-none" dirty="0"/>
          </a:p>
        </p:txBody>
      </p:sp>
      <p:grpSp>
        <p:nvGrpSpPr>
          <p:cNvPr id="46" name="Group 45">
            <a:extLst>
              <a:ext uri="{FF2B5EF4-FFF2-40B4-BE49-F238E27FC236}">
                <a16:creationId xmlns:a16="http://schemas.microsoft.com/office/drawing/2014/main" id="{C11C2775-6CE2-CB46-B1F6-A1DA25636EF9}"/>
              </a:ext>
            </a:extLst>
          </p:cNvPr>
          <p:cNvGrpSpPr/>
          <p:nvPr userDrawn="1"/>
        </p:nvGrpSpPr>
        <p:grpSpPr>
          <a:xfrm>
            <a:off x="-110840" y="110839"/>
            <a:ext cx="1530097" cy="1525930"/>
            <a:chOff x="8374611" y="4283110"/>
            <a:chExt cx="2300578" cy="2294314"/>
          </a:xfrm>
        </p:grpSpPr>
        <p:pic>
          <p:nvPicPr>
            <p:cNvPr id="47" name="Picture 46">
              <a:extLst>
                <a:ext uri="{FF2B5EF4-FFF2-40B4-BE49-F238E27FC236}">
                  <a16:creationId xmlns:a16="http://schemas.microsoft.com/office/drawing/2014/main" id="{999DAA0B-945E-B649-96B6-F1B28A931896}"/>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48" name="Rectangle 47">
              <a:extLst>
                <a:ext uri="{FF2B5EF4-FFF2-40B4-BE49-F238E27FC236}">
                  <a16:creationId xmlns:a16="http://schemas.microsoft.com/office/drawing/2014/main" id="{97C9FCFD-707E-4746-B11A-AD11D0F6597A}"/>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Calibri" panose="020F0502020204030204" pitchFamily="34" charset="0"/>
                  <a:cs typeface="Calibri" panose="020F0502020204030204" pitchFamily="34" charset="0"/>
                </a:rPr>
                <a:t>מדינת ישראל</a:t>
              </a:r>
            </a:p>
            <a:p>
              <a:pPr algn="ctr"/>
              <a:r>
                <a:rPr lang="x-none" sz="1200" dirty="0">
                  <a:solidFill>
                    <a:schemeClr val="bg1"/>
                  </a:solidFill>
                  <a:latin typeface="Calibri" panose="020F0502020204030204" pitchFamily="34" charset="0"/>
                  <a:cs typeface="Calibri" panose="020F0502020204030204" pitchFamily="34" charset="0"/>
                </a:rPr>
                <a:t>משרד החינוך</a:t>
              </a:r>
            </a:p>
          </p:txBody>
        </p:sp>
      </p:grpSp>
    </p:spTree>
    <p:extLst>
      <p:ext uri="{BB962C8B-B14F-4D97-AF65-F5344CB8AC3E}">
        <p14:creationId xmlns:p14="http://schemas.microsoft.com/office/powerpoint/2010/main" val="35346217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סיכום">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172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מה למדנו היום</a:t>
            </a:r>
            <a:endParaRPr lang="en-US" dirty="0"/>
          </a:p>
        </p:txBody>
      </p:sp>
      <p:pic>
        <p:nvPicPr>
          <p:cNvPr id="17" name="Picture 16">
            <a:extLst>
              <a:ext uri="{FF2B5EF4-FFF2-40B4-BE49-F238E27FC236}">
                <a16:creationId xmlns:a16="http://schemas.microsoft.com/office/drawing/2014/main" id="{810FCD1C-9BFA-FD42-804A-9E5198CD8941}"/>
              </a:ext>
            </a:extLst>
          </p:cNvPr>
          <p:cNvPicPr>
            <a:picLocks noChangeAspect="1"/>
          </p:cNvPicPr>
          <p:nvPr userDrawn="1"/>
        </p:nvPicPr>
        <p:blipFill rotWithShape="1">
          <a:blip r:embed="rId2"/>
          <a:srcRect t="45139" b="30975"/>
          <a:stretch/>
        </p:blipFill>
        <p:spPr>
          <a:xfrm>
            <a:off x="0" y="0"/>
            <a:ext cx="12192000" cy="1638096"/>
          </a:xfrm>
          <a:prstGeom prst="rect">
            <a:avLst/>
          </a:prstGeom>
        </p:spPr>
      </p:pic>
      <p:sp>
        <p:nvSpPr>
          <p:cNvPr id="18" name="Title 1">
            <a:extLst>
              <a:ext uri="{FF2B5EF4-FFF2-40B4-BE49-F238E27FC236}">
                <a16:creationId xmlns:a16="http://schemas.microsoft.com/office/drawing/2014/main" id="{4C86F48E-655F-694F-BDCD-C6E0758A82B9}"/>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סיכום</a:t>
            </a:r>
            <a:endParaRPr lang="x-none" dirty="0"/>
          </a:p>
        </p:txBody>
      </p:sp>
      <p:sp>
        <p:nvSpPr>
          <p:cNvPr id="19" name="Rectangle 18">
            <a:extLst>
              <a:ext uri="{FF2B5EF4-FFF2-40B4-BE49-F238E27FC236}">
                <a16:creationId xmlns:a16="http://schemas.microsoft.com/office/drawing/2014/main" id="{C751472D-38D8-CC45-AB7A-D96BB6EFB903}"/>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111915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משימה באופק">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990948" y="1541766"/>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2" name="Group 1">
            <a:extLst>
              <a:ext uri="{FF2B5EF4-FFF2-40B4-BE49-F238E27FC236}">
                <a16:creationId xmlns:a16="http://schemas.microsoft.com/office/drawing/2014/main" id="{6E2EBC84-43F8-574B-B641-E38F11E343AF}"/>
              </a:ext>
            </a:extLst>
          </p:cNvPr>
          <p:cNvGrpSpPr/>
          <p:nvPr userDrawn="1"/>
        </p:nvGrpSpPr>
        <p:grpSpPr>
          <a:xfrm>
            <a:off x="-2381248" y="158428"/>
            <a:ext cx="14545456" cy="6541144"/>
            <a:chOff x="-2455150" y="146499"/>
            <a:chExt cx="14545456" cy="6541144"/>
          </a:xfrm>
        </p:grpSpPr>
        <p:sp>
          <p:nvSpPr>
            <p:cNvPr id="10" name="Rectangle 9">
              <a:extLst>
                <a:ext uri="{FF2B5EF4-FFF2-40B4-BE49-F238E27FC236}">
                  <a16:creationId xmlns:a16="http://schemas.microsoft.com/office/drawing/2014/main" id="{B5DB5F7D-0835-C146-BC9D-B30515AA8B6A}"/>
                </a:ext>
              </a:extLst>
            </p:cNvPr>
            <p:cNvSpPr/>
            <p:nvPr userDrawn="1"/>
          </p:nvSpPr>
          <p:spPr>
            <a:xfrm>
              <a:off x="11517522" y="146499"/>
              <a:ext cx="503306" cy="5033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1" name="Straight Connector 10">
              <a:extLst>
                <a:ext uri="{FF2B5EF4-FFF2-40B4-BE49-F238E27FC236}">
                  <a16:creationId xmlns:a16="http://schemas.microsoft.com/office/drawing/2014/main" id="{C0EA71EF-79A8-3646-BBDE-A1B8320FAEFB}"/>
                </a:ext>
              </a:extLst>
            </p:cNvPr>
            <p:cNvCxnSpPr>
              <a:cxnSpLocks/>
            </p:cNvCxnSpPr>
            <p:nvPr userDrawn="1"/>
          </p:nvCxnSpPr>
          <p:spPr>
            <a:xfrm>
              <a:off x="-2455150"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4FFAC583-20CC-AD46-AF43-64CD61DC3D58}"/>
                </a:ext>
              </a:extLst>
            </p:cNvPr>
            <p:cNvGrpSpPr/>
            <p:nvPr userDrawn="1"/>
          </p:nvGrpSpPr>
          <p:grpSpPr>
            <a:xfrm rot="10800000">
              <a:off x="8177063" y="6181317"/>
              <a:ext cx="3913243" cy="506326"/>
              <a:chOff x="358720" y="6187719"/>
              <a:chExt cx="3913243" cy="506326"/>
            </a:xfrm>
          </p:grpSpPr>
          <p:cxnSp>
            <p:nvCxnSpPr>
              <p:cNvPr id="17" name="Straight Connector 16">
                <a:extLst>
                  <a:ext uri="{FF2B5EF4-FFF2-40B4-BE49-F238E27FC236}">
                    <a16:creationId xmlns:a16="http://schemas.microsoft.com/office/drawing/2014/main" id="{7FFC6B5D-55D1-324B-B8E3-F96F62F3AA18}"/>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F8AA9893-4A9A-FB4F-BC48-9141DC495FE4}"/>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9" name="Rectangle 18">
                <a:extLst>
                  <a:ext uri="{FF2B5EF4-FFF2-40B4-BE49-F238E27FC236}">
                    <a16:creationId xmlns:a16="http://schemas.microsoft.com/office/drawing/2014/main" id="{5BBF761E-B3AD-8C4C-B469-DEC8A7F1D9C4}"/>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
          <p:nvSpPr>
            <p:cNvPr id="20" name="Rectangle 19">
              <a:extLst>
                <a:ext uri="{FF2B5EF4-FFF2-40B4-BE49-F238E27FC236}">
                  <a16:creationId xmlns:a16="http://schemas.microsoft.com/office/drawing/2014/main" id="{80BB7CC1-E08E-854B-AAC6-1DE02C2A331A}"/>
                </a:ext>
              </a:extLst>
            </p:cNvPr>
            <p:cNvSpPr/>
            <p:nvPr userDrawn="1"/>
          </p:nvSpPr>
          <p:spPr>
            <a:xfrm>
              <a:off x="11646396" y="507951"/>
              <a:ext cx="245558" cy="2455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
        <p:nvSpPr>
          <p:cNvPr id="5" name="Text Placeholder 4">
            <a:extLst>
              <a:ext uri="{FF2B5EF4-FFF2-40B4-BE49-F238E27FC236}">
                <a16:creationId xmlns:a16="http://schemas.microsoft.com/office/drawing/2014/main" id="{5D6CED5B-1A65-7F4C-8656-A6983C5E1751}"/>
              </a:ext>
            </a:extLst>
          </p:cNvPr>
          <p:cNvSpPr>
            <a:spLocks noGrp="1"/>
          </p:cNvSpPr>
          <p:nvPr>
            <p:ph type="body" sz="quarter" idx="10"/>
          </p:nvPr>
        </p:nvSpPr>
        <p:spPr>
          <a:xfrm>
            <a:off x="426793" y="661710"/>
            <a:ext cx="10953750" cy="687492"/>
          </a:xfrm>
        </p:spPr>
        <p:txBody>
          <a:bodyPr>
            <a:noAutofit/>
          </a:bodyPr>
          <a:lstStyle>
            <a:lvl1pPr marL="0" indent="0">
              <a:buNone/>
              <a:defRPr sz="4800"/>
            </a:lvl1pPr>
            <a:lvl2pPr>
              <a:defRPr sz="4800"/>
            </a:lvl2pPr>
            <a:lvl3pPr>
              <a:defRPr sz="4800"/>
            </a:lvl3pPr>
            <a:lvl4pPr>
              <a:defRPr sz="4800"/>
            </a:lvl4pPr>
            <a:lvl5pPr>
              <a:defRPr sz="4800"/>
            </a:lvl5pPr>
          </a:lstStyle>
          <a:p>
            <a:pPr lvl="0"/>
            <a:r>
              <a:rPr lang="en-US" dirty="0"/>
              <a:t>Click to edit Master text styles</a:t>
            </a:r>
          </a:p>
        </p:txBody>
      </p:sp>
    </p:spTree>
    <p:extLst>
      <p:ext uri="{BB962C8B-B14F-4D97-AF65-F5344CB8AC3E}">
        <p14:creationId xmlns:p14="http://schemas.microsoft.com/office/powerpoint/2010/main" val="2452653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52AA-B68F-5F48-BD97-85E1AACA798F}"/>
              </a:ext>
            </a:extLst>
          </p:cNvPr>
          <p:cNvSpPr>
            <a:spLocks noGrp="1"/>
          </p:cNvSpPr>
          <p:nvPr>
            <p:ph type="title" hasCustomPrompt="1"/>
          </p:nvPr>
        </p:nvSpPr>
        <p:spPr>
          <a:xfrm>
            <a:off x="7312026" y="457200"/>
            <a:ext cx="3932237" cy="1600200"/>
          </a:xfrm>
        </p:spPr>
        <p:txBody>
          <a:bodyPr anchor="b">
            <a:normAutofit/>
          </a:bodyPr>
          <a:lstStyle>
            <a:lvl1pPr>
              <a:defRPr sz="2800" b="1">
                <a:latin typeface="Calibri" panose="020F0502020204030204" pitchFamily="34" charset="0"/>
                <a:cs typeface="Calibri" panose="020F0502020204030204" pitchFamily="34" charset="0"/>
              </a:defRPr>
            </a:lvl1pPr>
          </a:lstStyle>
          <a:p>
            <a:r>
              <a:rPr lang="he-IL" dirty="0"/>
              <a:t>לחץ כדי לערוך סגנון </a:t>
            </a:r>
            <a:r>
              <a:rPr lang="en-US" dirty="0"/>
              <a:t/>
            </a:r>
            <a:br>
              <a:rPr lang="en-US" dirty="0"/>
            </a:br>
            <a:r>
              <a:rPr lang="he-IL" dirty="0"/>
              <a:t>כותרת 3</a:t>
            </a:r>
            <a:endParaRPr lang="x-none" dirty="0"/>
          </a:p>
        </p:txBody>
      </p:sp>
      <p:sp>
        <p:nvSpPr>
          <p:cNvPr id="3" name="Picture Placeholder 2">
            <a:extLst>
              <a:ext uri="{FF2B5EF4-FFF2-40B4-BE49-F238E27FC236}">
                <a16:creationId xmlns:a16="http://schemas.microsoft.com/office/drawing/2014/main" id="{6434C056-24D3-4D4F-B71D-0A6FFF91C429}"/>
              </a:ext>
            </a:extLst>
          </p:cNvPr>
          <p:cNvSpPr>
            <a:spLocks noGrp="1"/>
          </p:cNvSpPr>
          <p:nvPr>
            <p:ph type="pic" idx="1"/>
          </p:nvPr>
        </p:nvSpPr>
        <p:spPr>
          <a:xfrm>
            <a:off x="849183"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indent="0" algn="l" defTabSz="914400" rtl="0" eaLnBrk="1" latinLnBrk="0" hangingPunct="1">
              <a:lnSpc>
                <a:spcPct val="90000"/>
              </a:lnSpc>
              <a:spcBef>
                <a:spcPts val="1000"/>
              </a:spcBef>
              <a:buFont typeface="Arial" panose="020B0604020202020204" pitchFamily="34" charset="0"/>
              <a:buNone/>
            </a:pPr>
            <a:endParaRPr lang="x-none"/>
          </a:p>
        </p:txBody>
      </p:sp>
      <p:grpSp>
        <p:nvGrpSpPr>
          <p:cNvPr id="8" name="Group 7">
            <a:extLst>
              <a:ext uri="{FF2B5EF4-FFF2-40B4-BE49-F238E27FC236}">
                <a16:creationId xmlns:a16="http://schemas.microsoft.com/office/drawing/2014/main" id="{980D92DD-D2C5-574D-9D42-6312801F9656}"/>
              </a:ext>
            </a:extLst>
          </p:cNvPr>
          <p:cNvGrpSpPr/>
          <p:nvPr userDrawn="1"/>
        </p:nvGrpSpPr>
        <p:grpSpPr>
          <a:xfrm>
            <a:off x="10820648" y="6288984"/>
            <a:ext cx="10328539" cy="167498"/>
            <a:chOff x="10668248" y="5893696"/>
            <a:chExt cx="10328539" cy="167498"/>
          </a:xfrm>
        </p:grpSpPr>
        <p:cxnSp>
          <p:nvCxnSpPr>
            <p:cNvPr id="9" name="Straight Connector 8">
              <a:extLst>
                <a:ext uri="{FF2B5EF4-FFF2-40B4-BE49-F238E27FC236}">
                  <a16:creationId xmlns:a16="http://schemas.microsoft.com/office/drawing/2014/main" id="{0EEDDC44-041B-2548-896F-7D3F244033B7}"/>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912C7192-3B93-954D-8551-A0AB54EA33AF}"/>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7AFCFFBE-CA3C-4545-A48D-BF28B4BE9510}"/>
              </a:ext>
            </a:extLst>
          </p:cNvPr>
          <p:cNvGrpSpPr/>
          <p:nvPr userDrawn="1"/>
        </p:nvGrpSpPr>
        <p:grpSpPr>
          <a:xfrm>
            <a:off x="358720" y="67014"/>
            <a:ext cx="3913243" cy="506326"/>
            <a:chOff x="358720" y="6187719"/>
            <a:chExt cx="3913243" cy="506326"/>
          </a:xfrm>
        </p:grpSpPr>
        <p:cxnSp>
          <p:nvCxnSpPr>
            <p:cNvPr id="12" name="Straight Connector 11">
              <a:extLst>
                <a:ext uri="{FF2B5EF4-FFF2-40B4-BE49-F238E27FC236}">
                  <a16:creationId xmlns:a16="http://schemas.microsoft.com/office/drawing/2014/main" id="{2CCCA527-9EA3-D945-B442-A5A2AE48F039}"/>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5CCE9C-95DF-E348-9022-889DF2969112}"/>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1FC30387-F518-A84F-A9D6-7E7AEC6A166E}"/>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5" name="Text Placeholder 5">
            <a:extLst>
              <a:ext uri="{FF2B5EF4-FFF2-40B4-BE49-F238E27FC236}">
                <a16:creationId xmlns:a16="http://schemas.microsoft.com/office/drawing/2014/main" id="{80D7566E-F057-DA40-B83B-F46A0CA495CB}"/>
              </a:ext>
            </a:extLst>
          </p:cNvPr>
          <p:cNvSpPr>
            <a:spLocks noGrp="1"/>
          </p:cNvSpPr>
          <p:nvPr>
            <p:ph type="body" sz="quarter" idx="10" hasCustomPrompt="1"/>
          </p:nvPr>
        </p:nvSpPr>
        <p:spPr>
          <a:xfrm>
            <a:off x="7312026" y="2208855"/>
            <a:ext cx="3932237" cy="3652195"/>
          </a:xfrm>
        </p:spPr>
        <p:txBody>
          <a:bodyPr>
            <a:normAutofit/>
          </a:bodyPr>
          <a:lstStyle>
            <a:lvl1pPr marL="0" indent="0" algn="r">
              <a:lnSpc>
                <a:spcPct val="100000"/>
              </a:lnSpc>
              <a:buNone/>
              <a:defRPr sz="24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של תבנית בסיס</a:t>
            </a:r>
            <a:endParaRPr lang="x-none" dirty="0"/>
          </a:p>
        </p:txBody>
      </p:sp>
      <p:pic>
        <p:nvPicPr>
          <p:cNvPr id="16" name="Picture 15">
            <a:extLst>
              <a:ext uri="{FF2B5EF4-FFF2-40B4-BE49-F238E27FC236}">
                <a16:creationId xmlns:a16="http://schemas.microsoft.com/office/drawing/2014/main" id="{38C0CA59-A86F-8145-9894-676CEF1F6128}"/>
              </a:ext>
            </a:extLst>
          </p:cNvPr>
          <p:cNvPicPr>
            <a:picLocks noChangeAspect="1"/>
          </p:cNvPicPr>
          <p:nvPr userDrawn="1"/>
        </p:nvPicPr>
        <p:blipFill rotWithShape="1">
          <a:blip r:embed="rId2"/>
          <a:srcRect l="95847" t="70" b="-72"/>
          <a:stretch/>
        </p:blipFill>
        <p:spPr>
          <a:xfrm>
            <a:off x="11685672" y="0"/>
            <a:ext cx="506327" cy="6858000"/>
          </a:xfrm>
          <a:prstGeom prst="rect">
            <a:avLst/>
          </a:prstGeom>
        </p:spPr>
      </p:pic>
    </p:spTree>
    <p:extLst>
      <p:ext uri="{BB962C8B-B14F-4D97-AF65-F5344CB8AC3E}">
        <p14:creationId xmlns:p14="http://schemas.microsoft.com/office/powerpoint/2010/main" val="12984395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תמונה עם טקסט תחתון">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016000" y="772487"/>
            <a:ext cx="10256245" cy="4519533"/>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sp>
        <p:nvSpPr>
          <p:cNvPr id="8" name="כותרת 1"/>
          <p:cNvSpPr>
            <a:spLocks noGrp="1"/>
          </p:cNvSpPr>
          <p:nvPr>
            <p:ph type="ctrTitle" hasCustomPrompt="1"/>
          </p:nvPr>
        </p:nvSpPr>
        <p:spPr>
          <a:xfrm>
            <a:off x="437568" y="5543538"/>
            <a:ext cx="11418770" cy="968519"/>
          </a:xfrm>
          <a:prstGeom prst="rect">
            <a:avLst/>
          </a:prstGeom>
        </p:spPr>
        <p:txBody>
          <a:bodyPr anchor="b">
            <a:noAutofit/>
          </a:bodyPr>
          <a:lstStyle>
            <a:lvl1pPr algn="ctr">
              <a:defRPr sz="4800">
                <a:latin typeface="Calibri" panose="020F0502020204030204" pitchFamily="34" charset="0"/>
                <a:cs typeface="Calibri" panose="020F0502020204030204" pitchFamily="34" charset="0"/>
              </a:defRPr>
            </a:lvl1pPr>
          </a:lstStyle>
          <a:p>
            <a:r>
              <a:rPr lang="he-IL" dirty="0"/>
              <a:t>לחץ כדי לערוך סגנון כותרת 2 תחתית</a:t>
            </a:r>
          </a:p>
        </p:txBody>
      </p:sp>
      <p:grpSp>
        <p:nvGrpSpPr>
          <p:cNvPr id="13" name="Group 12">
            <a:extLst>
              <a:ext uri="{FF2B5EF4-FFF2-40B4-BE49-F238E27FC236}">
                <a16:creationId xmlns:a16="http://schemas.microsoft.com/office/drawing/2014/main" id="{9A71DC45-F5DE-3647-89D7-00EEC394272E}"/>
              </a:ext>
            </a:extLst>
          </p:cNvPr>
          <p:cNvGrpSpPr/>
          <p:nvPr userDrawn="1"/>
        </p:nvGrpSpPr>
        <p:grpSpPr>
          <a:xfrm>
            <a:off x="865046" y="356936"/>
            <a:ext cx="11022154" cy="506326"/>
            <a:chOff x="865046" y="356936"/>
            <a:chExt cx="11022154" cy="506326"/>
          </a:xfrm>
        </p:grpSpPr>
        <p:cxnSp>
          <p:nvCxnSpPr>
            <p:cNvPr id="14" name="Straight Connector 13">
              <a:extLst>
                <a:ext uri="{FF2B5EF4-FFF2-40B4-BE49-F238E27FC236}">
                  <a16:creationId xmlns:a16="http://schemas.microsoft.com/office/drawing/2014/main" id="{0251AD8C-F052-0A4D-8544-F35BEF541172}"/>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FBD9106F-7FCF-814E-B547-22DB88E10AD6}"/>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9" name="Rectangle 8">
            <a:extLst>
              <a:ext uri="{FF2B5EF4-FFF2-40B4-BE49-F238E27FC236}">
                <a16:creationId xmlns:a16="http://schemas.microsoft.com/office/drawing/2014/main" id="{1B9B5FED-02E7-474D-B6B7-AF695B5A45B0}"/>
              </a:ext>
            </a:extLst>
          </p:cNvPr>
          <p:cNvSpPr/>
          <p:nvPr userDrawn="1"/>
        </p:nvSpPr>
        <p:spPr>
          <a:xfrm rot="10800000">
            <a:off x="11781523" y="489498"/>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1972258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השיעור הבא יתחיל">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735FA8-E872-6D4B-B736-9D885CF8FF10}"/>
              </a:ext>
            </a:extLst>
          </p:cNvPr>
          <p:cNvSpPr/>
          <p:nvPr userDrawn="1"/>
        </p:nvSpPr>
        <p:spPr>
          <a:xfrm>
            <a:off x="1076345" y="1757556"/>
            <a:ext cx="10039311" cy="33838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18" name="Straight Connector 17">
            <a:extLst>
              <a:ext uri="{FF2B5EF4-FFF2-40B4-BE49-F238E27FC236}">
                <a16:creationId xmlns:a16="http://schemas.microsoft.com/office/drawing/2014/main" id="{3740DB9B-9ABC-1E4F-9E76-DE21BB134995}"/>
              </a:ext>
            </a:extLst>
          </p:cNvPr>
          <p:cNvCxnSpPr>
            <a:cxnSpLocks/>
          </p:cNvCxnSpPr>
          <p:nvPr userDrawn="1"/>
        </p:nvCxnSpPr>
        <p:spPr>
          <a:xfrm>
            <a:off x="865046" y="532257"/>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AC0021A-4563-F644-839C-3313EE112D9E}"/>
              </a:ext>
            </a:extLst>
          </p:cNvPr>
          <p:cNvSpPr/>
          <p:nvPr userDrawn="1"/>
        </p:nvSpPr>
        <p:spPr>
          <a:xfrm rot="16200000">
            <a:off x="358720" y="28549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6" name="Rectangle 15">
            <a:extLst>
              <a:ext uri="{FF2B5EF4-FFF2-40B4-BE49-F238E27FC236}">
                <a16:creationId xmlns:a16="http://schemas.microsoft.com/office/drawing/2014/main" id="{3984F002-0837-5347-8BEB-C54BD7228FB1}"/>
              </a:ext>
            </a:extLst>
          </p:cNvPr>
          <p:cNvSpPr/>
          <p:nvPr userDrawn="1"/>
        </p:nvSpPr>
        <p:spPr>
          <a:xfrm>
            <a:off x="781297" y="454909"/>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4" name="Text Placeholder 3">
            <a:extLst>
              <a:ext uri="{FF2B5EF4-FFF2-40B4-BE49-F238E27FC236}">
                <a16:creationId xmlns:a16="http://schemas.microsoft.com/office/drawing/2014/main" id="{AA27E2A2-BC31-804E-BB02-2D2086ECA9AB}"/>
              </a:ext>
            </a:extLst>
          </p:cNvPr>
          <p:cNvSpPr>
            <a:spLocks noGrp="1"/>
          </p:cNvSpPr>
          <p:nvPr>
            <p:ph type="body" sz="quarter" idx="11" hasCustomPrompt="1"/>
          </p:nvPr>
        </p:nvSpPr>
        <p:spPr>
          <a:xfrm>
            <a:off x="1837135" y="1657495"/>
            <a:ext cx="8517731" cy="3476060"/>
          </a:xfrm>
          <a:prstGeom prst="rect">
            <a:avLst/>
          </a:prstGeom>
        </p:spPr>
        <p:txBody>
          <a:bodyPr anchor="ctr"/>
          <a:lstStyle>
            <a:lvl1pPr marL="0" indent="0" algn="r">
              <a:lnSpc>
                <a:spcPts val="8000"/>
              </a:lnSpc>
              <a:buNone/>
              <a:defRPr sz="7500">
                <a:solidFill>
                  <a:schemeClr val="bg1"/>
                </a:solidFill>
                <a:latin typeface="Calibri" panose="020F0502020204030204" pitchFamily="34" charset="0"/>
                <a:cs typeface="Calibri" panose="020F050202020403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he-IL" dirty="0"/>
              <a:t>השיעור הבא יתחיל בשעה 09:00</a:t>
            </a:r>
            <a:endParaRPr lang="x-none" dirty="0"/>
          </a:p>
        </p:txBody>
      </p:sp>
      <p:cxnSp>
        <p:nvCxnSpPr>
          <p:cNvPr id="15" name="Straight Connector 14">
            <a:extLst>
              <a:ext uri="{FF2B5EF4-FFF2-40B4-BE49-F238E27FC236}">
                <a16:creationId xmlns:a16="http://schemas.microsoft.com/office/drawing/2014/main" id="{40473E13-CEF0-6945-8210-1865616E9834}"/>
              </a:ext>
            </a:extLst>
          </p:cNvPr>
          <p:cNvCxnSpPr>
            <a:cxnSpLocks/>
          </p:cNvCxnSpPr>
          <p:nvPr userDrawn="1"/>
        </p:nvCxnSpPr>
        <p:spPr>
          <a:xfrm>
            <a:off x="792994" y="5506727"/>
            <a:ext cx="138588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F5893CC5-0B99-AA48-8797-A1AE8B9BB25D}"/>
              </a:ext>
            </a:extLst>
          </p:cNvPr>
          <p:cNvSpPr/>
          <p:nvPr userDrawn="1"/>
        </p:nvSpPr>
        <p:spPr>
          <a:xfrm rot="10800000">
            <a:off x="10905576" y="2286221"/>
            <a:ext cx="420158" cy="42015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cxnSp>
        <p:nvCxnSpPr>
          <p:cNvPr id="11" name="Straight Connector 10">
            <a:extLst>
              <a:ext uri="{FF2B5EF4-FFF2-40B4-BE49-F238E27FC236}">
                <a16:creationId xmlns:a16="http://schemas.microsoft.com/office/drawing/2014/main" id="{FFB79051-D1F8-DB4C-8CE2-B840C1367395}"/>
              </a:ext>
            </a:extLst>
          </p:cNvPr>
          <p:cNvCxnSpPr>
            <a:cxnSpLocks/>
          </p:cNvCxnSpPr>
          <p:nvPr userDrawn="1"/>
        </p:nvCxnSpPr>
        <p:spPr>
          <a:xfrm>
            <a:off x="408495" y="6252973"/>
            <a:ext cx="2815472"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E418D07-B679-C54B-9CD1-5F261DF50C67}"/>
              </a:ext>
            </a:extLst>
          </p:cNvPr>
          <p:cNvCxnSpPr>
            <a:cxnSpLocks/>
          </p:cNvCxnSpPr>
          <p:nvPr userDrawn="1"/>
        </p:nvCxnSpPr>
        <p:spPr>
          <a:xfrm>
            <a:off x="-678730" y="6456415"/>
            <a:ext cx="3455367"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0861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9FF2F-AD99-8940-B3DB-80EE856E3206}"/>
              </a:ext>
            </a:extLst>
          </p:cNvPr>
          <p:cNvSpPr>
            <a:spLocks noGrp="1"/>
          </p:cNvSpPr>
          <p:nvPr>
            <p:ph type="ctrTitle" hasCustomPrompt="1"/>
          </p:nvPr>
        </p:nvSpPr>
        <p:spPr>
          <a:xfrm>
            <a:off x="1524000" y="1122363"/>
            <a:ext cx="9144000" cy="2387600"/>
          </a:xfrm>
        </p:spPr>
        <p:txBody>
          <a:bodyPr anchor="b">
            <a:normAutofit/>
          </a:bodyPr>
          <a:lstStyle>
            <a:lvl1pPr algn="r">
              <a:defRPr sz="6500">
                <a:solidFill>
                  <a:schemeClr val="accent1"/>
                </a:solidFill>
                <a:latin typeface="Calibri" panose="020F0502020204030204" pitchFamily="34" charset="0"/>
                <a:cs typeface="Calibri" panose="020F0502020204030204" pitchFamily="34" charset="0"/>
              </a:defRPr>
            </a:lvl1pPr>
          </a:lstStyle>
          <a:p>
            <a:r>
              <a:rPr lang="he-IL" dirty="0"/>
              <a:t>לחץ כדי לערוך סגנון כותרת 1 של תבנית בסיס</a:t>
            </a:r>
            <a:endParaRPr lang="x-none" dirty="0"/>
          </a:p>
        </p:txBody>
      </p:sp>
      <p:sp>
        <p:nvSpPr>
          <p:cNvPr id="3" name="Subtitle 2">
            <a:extLst>
              <a:ext uri="{FF2B5EF4-FFF2-40B4-BE49-F238E27FC236}">
                <a16:creationId xmlns:a16="http://schemas.microsoft.com/office/drawing/2014/main" id="{9119D81D-1706-9941-B45F-F0F533FFFF1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dirty="0"/>
              <a:t>לחץ להוסיף סגנון טקסט של תבנית בסיס</a:t>
            </a:r>
            <a:endParaRPr lang="x-none" dirty="0"/>
          </a:p>
        </p:txBody>
      </p:sp>
      <p:cxnSp>
        <p:nvCxnSpPr>
          <p:cNvPr id="7" name="Straight Connector 6">
            <a:extLst>
              <a:ext uri="{FF2B5EF4-FFF2-40B4-BE49-F238E27FC236}">
                <a16:creationId xmlns:a16="http://schemas.microsoft.com/office/drawing/2014/main" id="{FDB58097-F302-3649-B2E1-029008F6561C}"/>
              </a:ext>
            </a:extLst>
          </p:cNvPr>
          <p:cNvCxnSpPr>
            <a:cxnSpLocks/>
          </p:cNvCxnSpPr>
          <p:nvPr userDrawn="1"/>
        </p:nvCxnSpPr>
        <p:spPr>
          <a:xfrm>
            <a:off x="-874997" y="6429575"/>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B999AA46-1CB5-874E-9A29-A46F83C4265B}"/>
              </a:ext>
            </a:extLst>
          </p:cNvPr>
          <p:cNvGrpSpPr/>
          <p:nvPr userDrawn="1"/>
        </p:nvGrpSpPr>
        <p:grpSpPr>
          <a:xfrm>
            <a:off x="781297" y="356936"/>
            <a:ext cx="11105903" cy="506326"/>
            <a:chOff x="781297" y="356936"/>
            <a:chExt cx="11105903" cy="506326"/>
          </a:xfrm>
        </p:grpSpPr>
        <p:cxnSp>
          <p:nvCxnSpPr>
            <p:cNvPr id="9" name="Straight Connector 8">
              <a:extLst>
                <a:ext uri="{FF2B5EF4-FFF2-40B4-BE49-F238E27FC236}">
                  <a16:creationId xmlns:a16="http://schemas.microsoft.com/office/drawing/2014/main" id="{53E848D2-E902-8E48-8E39-E234837A5A9A}"/>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ECEF66-2D66-5B47-8C7C-C84EB3E17317}"/>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C83E5EA1-0D3D-AF48-B7D6-9CBBB2978A34}"/>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2" name="Group 11">
            <a:extLst>
              <a:ext uri="{FF2B5EF4-FFF2-40B4-BE49-F238E27FC236}">
                <a16:creationId xmlns:a16="http://schemas.microsoft.com/office/drawing/2014/main" id="{D1C499B5-5ABC-AD4E-8DEE-B3E41AD11667}"/>
              </a:ext>
            </a:extLst>
          </p:cNvPr>
          <p:cNvGrpSpPr/>
          <p:nvPr userDrawn="1"/>
        </p:nvGrpSpPr>
        <p:grpSpPr>
          <a:xfrm>
            <a:off x="7685986" y="6410721"/>
            <a:ext cx="4506014" cy="481337"/>
            <a:chOff x="5231876" y="2677211"/>
            <a:chExt cx="4506014" cy="481337"/>
          </a:xfrm>
        </p:grpSpPr>
        <p:sp>
          <p:nvSpPr>
            <p:cNvPr id="13" name="Rectangle 12">
              <a:extLst>
                <a:ext uri="{FF2B5EF4-FFF2-40B4-BE49-F238E27FC236}">
                  <a16:creationId xmlns:a16="http://schemas.microsoft.com/office/drawing/2014/main" id="{8F7E6D63-6B3C-C547-8E28-4EDC165F5AD7}"/>
                </a:ext>
              </a:extLst>
            </p:cNvPr>
            <p:cNvSpPr/>
            <p:nvPr userDrawn="1"/>
          </p:nvSpPr>
          <p:spPr>
            <a:xfrm>
              <a:off x="5231876" y="2902420"/>
              <a:ext cx="4116884" cy="2561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4" name="Rectangle 13">
              <a:extLst>
                <a:ext uri="{FF2B5EF4-FFF2-40B4-BE49-F238E27FC236}">
                  <a16:creationId xmlns:a16="http://schemas.microsoft.com/office/drawing/2014/main" id="{EB5C1F07-896D-A04A-BB42-4C33B5448FED}"/>
                </a:ext>
              </a:extLst>
            </p:cNvPr>
            <p:cNvSpPr/>
            <p:nvPr userDrawn="1"/>
          </p:nvSpPr>
          <p:spPr>
            <a:xfrm>
              <a:off x="5937332" y="2677211"/>
              <a:ext cx="3800558" cy="22520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spTree>
    <p:extLst>
      <p:ext uri="{BB962C8B-B14F-4D97-AF65-F5344CB8AC3E}">
        <p14:creationId xmlns:p14="http://schemas.microsoft.com/office/powerpoint/2010/main" val="12267943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721035" y="901758"/>
            <a:ext cx="10586646" cy="5681719"/>
          </a:xfrm>
          <a:prstGeom prst="rect">
            <a:avLst/>
          </a:prstGeom>
        </p:spPr>
        <p:txBody>
          <a:bodyPr/>
          <a:lstStyle>
            <a:lvl1pPr marL="0" marR="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r" defTabSz="914400" rtl="1" eaLnBrk="1" fontAlgn="auto" latinLnBrk="0" hangingPunct="1">
              <a:lnSpc>
                <a:spcPct val="90000"/>
              </a:lnSpc>
              <a:spcBef>
                <a:spcPts val="1000"/>
              </a:spcBef>
              <a:spcAft>
                <a:spcPts val="0"/>
              </a:spcAft>
              <a:buClrTx/>
              <a:buSzTx/>
              <a:buFont typeface="Arial" panose="020B0604020202020204" pitchFamily="34" charset="0"/>
              <a:buNone/>
              <a:tabLst/>
              <a:defRPr/>
            </a:pPr>
            <a:r>
              <a:rPr lang="he-IL" dirty="0"/>
              <a:t>  לחץ כאן להוסיף תמונה</a:t>
            </a:r>
          </a:p>
        </p:txBody>
      </p:sp>
      <p:grpSp>
        <p:nvGrpSpPr>
          <p:cNvPr id="6" name="Group 5">
            <a:extLst>
              <a:ext uri="{FF2B5EF4-FFF2-40B4-BE49-F238E27FC236}">
                <a16:creationId xmlns:a16="http://schemas.microsoft.com/office/drawing/2014/main" id="{F11EE242-3A2B-9B46-87B2-AC191ECB6960}"/>
              </a:ext>
            </a:extLst>
          </p:cNvPr>
          <p:cNvGrpSpPr/>
          <p:nvPr userDrawn="1"/>
        </p:nvGrpSpPr>
        <p:grpSpPr>
          <a:xfrm>
            <a:off x="781297" y="356936"/>
            <a:ext cx="11105903" cy="506326"/>
            <a:chOff x="781297" y="356936"/>
            <a:chExt cx="11105903" cy="506326"/>
          </a:xfrm>
        </p:grpSpPr>
        <p:cxnSp>
          <p:nvCxnSpPr>
            <p:cNvPr id="7" name="Straight Connector 6">
              <a:extLst>
                <a:ext uri="{FF2B5EF4-FFF2-40B4-BE49-F238E27FC236}">
                  <a16:creationId xmlns:a16="http://schemas.microsoft.com/office/drawing/2014/main" id="{C0C7E103-ACCC-DA43-9E9D-6FB906FA4F2D}"/>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54E9F80F-CF67-664D-B4F4-0CA7DCACB628}"/>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1" name="Rectangle 10">
              <a:extLst>
                <a:ext uri="{FF2B5EF4-FFF2-40B4-BE49-F238E27FC236}">
                  <a16:creationId xmlns:a16="http://schemas.microsoft.com/office/drawing/2014/main" id="{B1FEACB6-175B-044B-8C0D-3451E638ABE1}"/>
                </a:ext>
              </a:extLst>
            </p:cNvPr>
            <p:cNvSpPr/>
            <p:nvPr userDrawn="1"/>
          </p:nvSpPr>
          <p:spPr>
            <a:xfrm>
              <a:off x="781297" y="489498"/>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3" name="Group 12">
            <a:extLst>
              <a:ext uri="{FF2B5EF4-FFF2-40B4-BE49-F238E27FC236}">
                <a16:creationId xmlns:a16="http://schemas.microsoft.com/office/drawing/2014/main" id="{DFC3CB68-EE0C-7E46-A86B-DBBE43BD0866}"/>
              </a:ext>
            </a:extLst>
          </p:cNvPr>
          <p:cNvGrpSpPr/>
          <p:nvPr userDrawn="1"/>
        </p:nvGrpSpPr>
        <p:grpSpPr>
          <a:xfrm>
            <a:off x="-8156196" y="6042094"/>
            <a:ext cx="10328539" cy="167498"/>
            <a:chOff x="10668248" y="5893696"/>
            <a:chExt cx="10328539" cy="167498"/>
          </a:xfrm>
        </p:grpSpPr>
        <p:cxnSp>
          <p:nvCxnSpPr>
            <p:cNvPr id="14" name="Straight Connector 13">
              <a:extLst>
                <a:ext uri="{FF2B5EF4-FFF2-40B4-BE49-F238E27FC236}">
                  <a16:creationId xmlns:a16="http://schemas.microsoft.com/office/drawing/2014/main" id="{128185FB-96F6-194C-96FC-5664DB14E13D}"/>
                </a:ext>
              </a:extLst>
            </p:cNvPr>
            <p:cNvCxnSpPr>
              <a:cxnSpLocks/>
            </p:cNvCxnSpPr>
            <p:nvPr userDrawn="1"/>
          </p:nvCxnSpPr>
          <p:spPr>
            <a:xfrm>
              <a:off x="10751997" y="5977445"/>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81E94E79-9670-0743-916C-74F7BDE1C276}"/>
                </a:ext>
              </a:extLst>
            </p:cNvPr>
            <p:cNvSpPr/>
            <p:nvPr userDrawn="1"/>
          </p:nvSpPr>
          <p:spPr>
            <a:xfrm>
              <a:off x="10668248" y="5893696"/>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10" name="Rectangle 9">
            <a:extLst>
              <a:ext uri="{FF2B5EF4-FFF2-40B4-BE49-F238E27FC236}">
                <a16:creationId xmlns:a16="http://schemas.microsoft.com/office/drawing/2014/main" id="{EEAD82FA-6CD0-454D-9BDB-225121E5526F}"/>
              </a:ext>
            </a:extLst>
          </p:cNvPr>
          <p:cNvSpPr/>
          <p:nvPr userDrawn="1"/>
        </p:nvSpPr>
        <p:spPr>
          <a:xfrm rot="10800000">
            <a:off x="11513458" y="721339"/>
            <a:ext cx="235719" cy="23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1343333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כותרת ראשית">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8E8959C-707A-374D-A37D-F0431F277F95}"/>
              </a:ext>
            </a:extLst>
          </p:cNvPr>
          <p:cNvPicPr>
            <a:picLocks noChangeAspect="1"/>
          </p:cNvPicPr>
          <p:nvPr userDrawn="1"/>
        </p:nvPicPr>
        <p:blipFill>
          <a:blip r:embed="rId2">
            <a:alphaModFix amt="54000"/>
          </a:blip>
          <a:stretch>
            <a:fillRect/>
          </a:stretch>
        </p:blipFill>
        <p:spPr>
          <a:xfrm>
            <a:off x="-7354566" y="2026507"/>
            <a:ext cx="5045676" cy="5028913"/>
          </a:xfrm>
          <a:prstGeom prst="rect">
            <a:avLst/>
          </a:prstGeom>
        </p:spPr>
      </p:pic>
      <p:pic>
        <p:nvPicPr>
          <p:cNvPr id="10" name="Picture 9">
            <a:extLst>
              <a:ext uri="{FF2B5EF4-FFF2-40B4-BE49-F238E27FC236}">
                <a16:creationId xmlns:a16="http://schemas.microsoft.com/office/drawing/2014/main" id="{18B22E21-BB18-2544-AECC-B480F0F96A4E}"/>
              </a:ext>
            </a:extLst>
          </p:cNvPr>
          <p:cNvPicPr>
            <a:picLocks noChangeAspect="1"/>
          </p:cNvPicPr>
          <p:nvPr userDrawn="1"/>
        </p:nvPicPr>
        <p:blipFill>
          <a:blip r:embed="rId2">
            <a:alphaModFix amt="54000"/>
          </a:blip>
          <a:stretch>
            <a:fillRect/>
          </a:stretch>
        </p:blipFill>
        <p:spPr>
          <a:xfrm>
            <a:off x="12947248" y="-3969273"/>
            <a:ext cx="5045676" cy="5028913"/>
          </a:xfrm>
          <a:prstGeom prst="rect">
            <a:avLst/>
          </a:prstGeom>
        </p:spPr>
      </p:pic>
      <p:pic>
        <p:nvPicPr>
          <p:cNvPr id="21" name="Picture 20">
            <a:extLst>
              <a:ext uri="{FF2B5EF4-FFF2-40B4-BE49-F238E27FC236}">
                <a16:creationId xmlns:a16="http://schemas.microsoft.com/office/drawing/2014/main" id="{5A307165-DA22-2E48-AE86-B78F4110AE5D}"/>
              </a:ext>
            </a:extLst>
          </p:cNvPr>
          <p:cNvPicPr>
            <a:picLocks noChangeAspect="1"/>
          </p:cNvPicPr>
          <p:nvPr userDrawn="1"/>
        </p:nvPicPr>
        <p:blipFill>
          <a:blip r:embed="rId3"/>
          <a:stretch>
            <a:fillRect/>
          </a:stretch>
        </p:blipFill>
        <p:spPr>
          <a:xfrm>
            <a:off x="0" y="0"/>
            <a:ext cx="12192000" cy="6858000"/>
          </a:xfrm>
          <a:prstGeom prst="rect">
            <a:avLst/>
          </a:prstGeom>
        </p:spPr>
      </p:pic>
      <p:cxnSp>
        <p:nvCxnSpPr>
          <p:cNvPr id="25" name="Straight Connector 24">
            <a:extLst>
              <a:ext uri="{FF2B5EF4-FFF2-40B4-BE49-F238E27FC236}">
                <a16:creationId xmlns:a16="http://schemas.microsoft.com/office/drawing/2014/main" id="{3613B3B1-726C-944F-8CAD-1F3AF7A7034B}"/>
              </a:ext>
            </a:extLst>
          </p:cNvPr>
          <p:cNvCxnSpPr>
            <a:cxnSpLocks/>
          </p:cNvCxnSpPr>
          <p:nvPr userDrawn="1"/>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20F5DAFE-647E-5C47-B77A-42DA94152FF1}"/>
              </a:ext>
            </a:extLst>
          </p:cNvPr>
          <p:cNvSpPr/>
          <p:nvPr userDrawn="1"/>
        </p:nvSpPr>
        <p:spPr>
          <a:xfrm rot="16200000">
            <a:off x="7721222" y="1537008"/>
            <a:ext cx="205896" cy="2058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cxnSp>
        <p:nvCxnSpPr>
          <p:cNvPr id="27" name="Straight Connector 26">
            <a:extLst>
              <a:ext uri="{FF2B5EF4-FFF2-40B4-BE49-F238E27FC236}">
                <a16:creationId xmlns:a16="http://schemas.microsoft.com/office/drawing/2014/main" id="{7F22374B-CE66-F844-8273-BE66100E5DC3}"/>
              </a:ext>
            </a:extLst>
          </p:cNvPr>
          <p:cNvCxnSpPr>
            <a:cxnSpLocks/>
          </p:cNvCxnSpPr>
          <p:nvPr userDrawn="1"/>
        </p:nvCxnSpPr>
        <p:spPr>
          <a:xfrm>
            <a:off x="4093266" y="4984979"/>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38A16B6-C317-B44B-A5BB-C2442F733613}"/>
              </a:ext>
            </a:extLst>
          </p:cNvPr>
          <p:cNvCxnSpPr>
            <a:cxnSpLocks/>
          </p:cNvCxnSpPr>
          <p:nvPr userDrawn="1"/>
        </p:nvCxnSpPr>
        <p:spPr>
          <a:xfrm>
            <a:off x="4093266" y="2035982"/>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 name="Group 28">
            <a:extLst>
              <a:ext uri="{FF2B5EF4-FFF2-40B4-BE49-F238E27FC236}">
                <a16:creationId xmlns:a16="http://schemas.microsoft.com/office/drawing/2014/main" id="{30160307-BF93-B642-B885-52C1AEE617F6}"/>
              </a:ext>
            </a:extLst>
          </p:cNvPr>
          <p:cNvGrpSpPr/>
          <p:nvPr userDrawn="1"/>
        </p:nvGrpSpPr>
        <p:grpSpPr>
          <a:xfrm>
            <a:off x="-110840" y="110839"/>
            <a:ext cx="1530097" cy="1525930"/>
            <a:chOff x="8374611" y="4283110"/>
            <a:chExt cx="2300578" cy="2294314"/>
          </a:xfrm>
        </p:grpSpPr>
        <p:pic>
          <p:nvPicPr>
            <p:cNvPr id="30" name="Picture 29">
              <a:extLst>
                <a:ext uri="{FF2B5EF4-FFF2-40B4-BE49-F238E27FC236}">
                  <a16:creationId xmlns:a16="http://schemas.microsoft.com/office/drawing/2014/main" id="{F98B7E2E-690A-B74F-A361-DB3C1398C223}"/>
                </a:ext>
              </a:extLst>
            </p:cNvPr>
            <p:cNvPicPr>
              <a:picLocks noChangeAspect="1"/>
            </p:cNvPicPr>
            <p:nvPr/>
          </p:nvPicPr>
          <p:blipFill rotWithShape="1">
            <a:blip r:embed="rId4"/>
            <a:srcRect l="62938"/>
            <a:stretch/>
          </p:blipFill>
          <p:spPr>
            <a:xfrm>
              <a:off x="8873684" y="4283110"/>
              <a:ext cx="1227785" cy="1519621"/>
            </a:xfrm>
            <a:prstGeom prst="rect">
              <a:avLst/>
            </a:prstGeom>
          </p:spPr>
        </p:pic>
        <p:sp>
          <p:nvSpPr>
            <p:cNvPr id="31" name="Rectangle 30">
              <a:extLst>
                <a:ext uri="{FF2B5EF4-FFF2-40B4-BE49-F238E27FC236}">
                  <a16:creationId xmlns:a16="http://schemas.microsoft.com/office/drawing/2014/main" id="{23D367D3-E2A8-4A4A-953D-E858CA461A7D}"/>
                </a:ext>
              </a:extLst>
            </p:cNvPr>
            <p:cNvSpPr/>
            <p:nvPr/>
          </p:nvSpPr>
          <p:spPr>
            <a:xfrm>
              <a:off x="8374611" y="5883287"/>
              <a:ext cx="2300578" cy="694137"/>
            </a:xfrm>
            <a:prstGeom prst="rect">
              <a:avLst/>
            </a:prstGeom>
          </p:spPr>
          <p:txBody>
            <a:bodyPr wrap="square">
              <a:spAutoFit/>
            </a:bodyPr>
            <a:lstStyle/>
            <a:p>
              <a:pPr algn="ctr"/>
              <a:r>
                <a:rPr lang="x-none" sz="1200" dirty="0">
                  <a:solidFill>
                    <a:schemeClr val="bg1"/>
                  </a:solidFill>
                  <a:latin typeface="Arial" panose="020B0604020202020204" pitchFamily="34" charset="0"/>
                  <a:cs typeface="Arial" panose="020B0604020202020204" pitchFamily="34" charset="0"/>
                </a:rPr>
                <a:t>מדינת ישראל</a:t>
              </a:r>
            </a:p>
            <a:p>
              <a:pPr algn="ctr"/>
              <a:r>
                <a:rPr lang="x-none" sz="1200" dirty="0">
                  <a:solidFill>
                    <a:schemeClr val="bg1"/>
                  </a:solidFill>
                  <a:latin typeface="Arial" panose="020B0604020202020204" pitchFamily="34" charset="0"/>
                  <a:cs typeface="Arial" panose="020B0604020202020204" pitchFamily="34" charset="0"/>
                </a:rPr>
                <a:t>משרד החינוך</a:t>
              </a:r>
            </a:p>
          </p:txBody>
        </p:sp>
      </p:grpSp>
      <p:sp>
        <p:nvSpPr>
          <p:cNvPr id="32" name="TextBox 31">
            <a:extLst>
              <a:ext uri="{FF2B5EF4-FFF2-40B4-BE49-F238E27FC236}">
                <a16:creationId xmlns:a16="http://schemas.microsoft.com/office/drawing/2014/main" id="{CCF59D4F-A27F-1C45-8148-635F8893C9C9}"/>
              </a:ext>
            </a:extLst>
          </p:cNvPr>
          <p:cNvSpPr txBox="1"/>
          <p:nvPr userDrawn="1"/>
        </p:nvSpPr>
        <p:spPr>
          <a:xfrm>
            <a:off x="2210656" y="2447258"/>
            <a:ext cx="7770689" cy="1963485"/>
          </a:xfrm>
          <a:prstGeom prst="rect">
            <a:avLst/>
          </a:prstGeom>
          <a:solidFill>
            <a:schemeClr val="accent1"/>
          </a:solidFill>
        </p:spPr>
        <p:txBody>
          <a:bodyPr wrap="square" lIns="251999" tIns="251999" rIns="251999" bIns="251999" rtlCol="0" anchor="ctr">
            <a:spAutoFit/>
          </a:bodyPr>
          <a:lstStyle/>
          <a:p>
            <a:pPr marL="0" algn="ctr" defTabSz="914400" rtl="1" eaLnBrk="1" latinLnBrk="0" hangingPunct="1">
              <a:lnSpc>
                <a:spcPts val="6000"/>
              </a:lnSpc>
            </a:pPr>
            <a:r>
              <a:rPr lang="he-IL" sz="6600" dirty="0">
                <a:solidFill>
                  <a:schemeClr val="bg1"/>
                </a:solidFill>
                <a:latin typeface="Calibri" panose="020F0502020204030204" pitchFamily="34" charset="0"/>
                <a:ea typeface="Open Sans" panose="020B0606030504020204" pitchFamily="34" charset="0"/>
                <a:cs typeface="Calibri" panose="020F0502020204030204" pitchFamily="34" charset="0"/>
              </a:rPr>
              <a:t>תודה שצפיתם בשידור</a:t>
            </a:r>
          </a:p>
          <a:p>
            <a:pPr marL="0" algn="ctr" defTabSz="914400" rtl="1" eaLnBrk="1" latinLnBrk="0" hangingPunct="1">
              <a:lnSpc>
                <a:spcPts val="6000"/>
              </a:lnSpc>
            </a:pPr>
            <a:r>
              <a:rPr lang="he-IL" sz="3200" dirty="0">
                <a:solidFill>
                  <a:schemeClr val="bg1"/>
                </a:solidFill>
                <a:latin typeface="Calibri" panose="020F0502020204030204" pitchFamily="34" charset="0"/>
                <a:cs typeface="Calibri" panose="020F0502020204030204" pitchFamily="34" charset="0"/>
              </a:rPr>
              <a:t>הופק עבור משרד החינוך ע״י מטח</a:t>
            </a:r>
            <a:endParaRPr lang="x-none" sz="3200" dirty="0">
              <a:solidFill>
                <a:schemeClr val="bg1"/>
              </a:solidFill>
              <a:latin typeface="Calibri" panose="020F0502020204030204" pitchFamily="34" charset="0"/>
              <a:cs typeface="Calibri" panose="020F0502020204030204" pitchFamily="34" charset="0"/>
            </a:endParaRPr>
          </a:p>
        </p:txBody>
      </p:sp>
      <p:sp>
        <p:nvSpPr>
          <p:cNvPr id="33" name="Rectangle 32">
            <a:extLst>
              <a:ext uri="{FF2B5EF4-FFF2-40B4-BE49-F238E27FC236}">
                <a16:creationId xmlns:a16="http://schemas.microsoft.com/office/drawing/2014/main" id="{730459D7-20E2-3642-98A9-F8CB285E36CD}"/>
              </a:ext>
            </a:extLst>
          </p:cNvPr>
          <p:cNvSpPr/>
          <p:nvPr userDrawn="1"/>
        </p:nvSpPr>
        <p:spPr>
          <a:xfrm>
            <a:off x="6692900" y="4828833"/>
            <a:ext cx="342900" cy="342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4" name="Rectangle 33">
            <a:extLst>
              <a:ext uri="{FF2B5EF4-FFF2-40B4-BE49-F238E27FC236}">
                <a16:creationId xmlns:a16="http://schemas.microsoft.com/office/drawing/2014/main" id="{2247E01A-4A09-7641-BB58-BBF9194A53AE}"/>
              </a:ext>
            </a:extLst>
          </p:cNvPr>
          <p:cNvSpPr/>
          <p:nvPr userDrawn="1"/>
        </p:nvSpPr>
        <p:spPr>
          <a:xfrm>
            <a:off x="2431342" y="2371058"/>
            <a:ext cx="152400" cy="152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35" name="Rectangle 34">
            <a:extLst>
              <a:ext uri="{FF2B5EF4-FFF2-40B4-BE49-F238E27FC236}">
                <a16:creationId xmlns:a16="http://schemas.microsoft.com/office/drawing/2014/main" id="{9C4295D9-D842-7B4A-8FAF-A7CB7DC8D8DD}"/>
              </a:ext>
            </a:extLst>
          </p:cNvPr>
          <p:cNvSpPr/>
          <p:nvPr userDrawn="1"/>
        </p:nvSpPr>
        <p:spPr>
          <a:xfrm>
            <a:off x="9905144" y="4005877"/>
            <a:ext cx="152400" cy="15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
        <p:nvSpPr>
          <p:cNvPr id="16" name="TextBox 15">
            <a:extLst>
              <a:ext uri="{FF2B5EF4-FFF2-40B4-BE49-F238E27FC236}">
                <a16:creationId xmlns:a16="http://schemas.microsoft.com/office/drawing/2014/main" id="{F1286E97-B4B5-7A44-BA99-EFC8C200D63F}"/>
              </a:ext>
            </a:extLst>
          </p:cNvPr>
          <p:cNvSpPr txBox="1"/>
          <p:nvPr userDrawn="1"/>
        </p:nvSpPr>
        <p:spPr>
          <a:xfrm>
            <a:off x="3870376" y="6424726"/>
            <a:ext cx="4451248" cy="323165"/>
          </a:xfrm>
          <a:prstGeom prst="rect">
            <a:avLst/>
          </a:prstGeom>
          <a:noFill/>
        </p:spPr>
        <p:txBody>
          <a:bodyPr wrap="square" rtlCol="0">
            <a:spAutoFit/>
          </a:bodyPr>
          <a:lstStyle/>
          <a:p>
            <a:pPr algn="ctr"/>
            <a:r>
              <a:rPr lang="en-US" sz="1500" dirty="0" err="1">
                <a:solidFill>
                  <a:schemeClr val="bg1"/>
                </a:solidFill>
                <a:latin typeface="Arial" panose="020B0604020202020204" pitchFamily="34" charset="0"/>
                <a:cs typeface="Arial" panose="020B0604020202020204" pitchFamily="34" charset="0"/>
              </a:rPr>
              <a:t>shutterstock</a:t>
            </a:r>
            <a:r>
              <a:rPr lang="en-US" sz="1500" dirty="0">
                <a:solidFill>
                  <a:schemeClr val="bg1"/>
                </a:solidFill>
                <a:latin typeface="Arial" panose="020B0604020202020204" pitchFamily="34" charset="0"/>
                <a:cs typeface="Arial" panose="020B0604020202020204" pitchFamily="34" charset="0"/>
              </a:rPr>
              <a:t>/com</a:t>
            </a:r>
            <a:r>
              <a:rPr lang="he-IL" sz="1500" dirty="0">
                <a:solidFill>
                  <a:schemeClr val="bg1"/>
                </a:solidFill>
                <a:latin typeface="Arial" panose="020B0604020202020204" pitchFamily="34" charset="0"/>
                <a:cs typeface="+mn-cs"/>
              </a:rPr>
              <a:t> איורים: </a:t>
            </a:r>
            <a:endParaRPr lang="x-none" sz="15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4286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Heb_Main">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3E25FC14-1447-894C-9B3F-3393E4457875}"/>
              </a:ext>
            </a:extLst>
          </p:cNvPr>
          <p:cNvPicPr>
            <a:picLocks noChangeAspect="1"/>
          </p:cNvPicPr>
          <p:nvPr/>
        </p:nvPicPr>
        <p:blipFill>
          <a:blip r:embed="rId2"/>
          <a:stretch>
            <a:fillRect/>
          </a:stretch>
        </p:blipFill>
        <p:spPr>
          <a:xfrm>
            <a:off x="0" y="-12700"/>
            <a:ext cx="12192000" cy="6858000"/>
          </a:xfrm>
          <a:prstGeom prst="rect">
            <a:avLst/>
          </a:prstGeom>
        </p:spPr>
      </p:pic>
      <p:sp>
        <p:nvSpPr>
          <p:cNvPr id="23" name="Rectangle 22">
            <a:extLst>
              <a:ext uri="{FF2B5EF4-FFF2-40B4-BE49-F238E27FC236}">
                <a16:creationId xmlns:a16="http://schemas.microsoft.com/office/drawing/2014/main" id="{CB555B5A-6A6C-3E4C-ADAE-778B7D2D0359}"/>
              </a:ext>
            </a:extLst>
          </p:cNvPr>
          <p:cNvSpPr/>
          <p:nvPr/>
        </p:nvSpPr>
        <p:spPr>
          <a:xfrm>
            <a:off x="2090531" y="2902421"/>
            <a:ext cx="8636822" cy="12179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24" name="Rectangle 23">
            <a:extLst>
              <a:ext uri="{FF2B5EF4-FFF2-40B4-BE49-F238E27FC236}">
                <a16:creationId xmlns:a16="http://schemas.microsoft.com/office/drawing/2014/main" id="{6C9C108D-DF17-D94D-B478-B1D39585A5A5}"/>
              </a:ext>
            </a:extLst>
          </p:cNvPr>
          <p:cNvSpPr/>
          <p:nvPr/>
        </p:nvSpPr>
        <p:spPr>
          <a:xfrm>
            <a:off x="5098472" y="1831503"/>
            <a:ext cx="5884533" cy="10709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cxnSp>
        <p:nvCxnSpPr>
          <p:cNvPr id="26" name="Straight Connector 25">
            <a:extLst>
              <a:ext uri="{FF2B5EF4-FFF2-40B4-BE49-F238E27FC236}">
                <a16:creationId xmlns:a16="http://schemas.microsoft.com/office/drawing/2014/main" id="{483E9F71-40EC-904A-998B-27EBBD81B7D8}"/>
              </a:ext>
            </a:extLst>
          </p:cNvPr>
          <p:cNvCxnSpPr>
            <a:cxnSpLocks/>
          </p:cNvCxnSpPr>
          <p:nvPr/>
        </p:nvCxnSpPr>
        <p:spPr>
          <a:xfrm>
            <a:off x="7156173" y="1639956"/>
            <a:ext cx="400546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D1DA4F9E-AC5E-4E44-B0D3-AD506CC1F2FB}"/>
              </a:ext>
            </a:extLst>
          </p:cNvPr>
          <p:cNvSpPr/>
          <p:nvPr/>
        </p:nvSpPr>
        <p:spPr>
          <a:xfrm rot="16200000">
            <a:off x="10880058" y="2083803"/>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endParaRPr>
          </a:p>
        </p:txBody>
      </p:sp>
      <p:cxnSp>
        <p:nvCxnSpPr>
          <p:cNvPr id="28" name="Straight Connector 27">
            <a:extLst>
              <a:ext uri="{FF2B5EF4-FFF2-40B4-BE49-F238E27FC236}">
                <a16:creationId xmlns:a16="http://schemas.microsoft.com/office/drawing/2014/main" id="{F4CCDBE2-FBDE-6C46-8010-3BEB4D38025B}"/>
              </a:ext>
            </a:extLst>
          </p:cNvPr>
          <p:cNvCxnSpPr>
            <a:cxnSpLocks/>
          </p:cNvCxnSpPr>
          <p:nvPr/>
        </p:nvCxnSpPr>
        <p:spPr>
          <a:xfrm>
            <a:off x="2090531" y="4989650"/>
            <a:ext cx="683665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3722B399-0C27-314C-A9E5-A4C6E23B0F40}"/>
              </a:ext>
            </a:extLst>
          </p:cNvPr>
          <p:cNvGrpSpPr/>
          <p:nvPr/>
        </p:nvGrpSpPr>
        <p:grpSpPr>
          <a:xfrm>
            <a:off x="-110840" y="110839"/>
            <a:ext cx="1530097" cy="1525930"/>
            <a:chOff x="8374611" y="4283110"/>
            <a:chExt cx="2300578" cy="2294314"/>
          </a:xfrm>
        </p:grpSpPr>
        <p:pic>
          <p:nvPicPr>
            <p:cNvPr id="31" name="Picture 30">
              <a:extLst>
                <a:ext uri="{FF2B5EF4-FFF2-40B4-BE49-F238E27FC236}">
                  <a16:creationId xmlns:a16="http://schemas.microsoft.com/office/drawing/2014/main" id="{357199CA-CF9F-2040-A14F-9134F717DAC7}"/>
                </a:ext>
              </a:extLst>
            </p:cNvPr>
            <p:cNvPicPr>
              <a:picLocks noChangeAspect="1"/>
            </p:cNvPicPr>
            <p:nvPr/>
          </p:nvPicPr>
          <p:blipFill rotWithShape="1">
            <a:blip r:embed="rId3"/>
            <a:srcRect l="62938"/>
            <a:stretch/>
          </p:blipFill>
          <p:spPr>
            <a:xfrm>
              <a:off x="8873684" y="4283110"/>
              <a:ext cx="1227785" cy="1519621"/>
            </a:xfrm>
            <a:prstGeom prst="rect">
              <a:avLst/>
            </a:prstGeom>
          </p:spPr>
        </p:pic>
        <p:sp>
          <p:nvSpPr>
            <p:cNvPr id="32" name="Rectangle 31">
              <a:extLst>
                <a:ext uri="{FF2B5EF4-FFF2-40B4-BE49-F238E27FC236}">
                  <a16:creationId xmlns:a16="http://schemas.microsoft.com/office/drawing/2014/main" id="{65A931FB-F43D-E449-8EC5-C53927BF0CA6}"/>
                </a:ext>
              </a:extLst>
            </p:cNvPr>
            <p:cNvSpPr/>
            <p:nvPr/>
          </p:nvSpPr>
          <p:spPr>
            <a:xfrm>
              <a:off x="8374611" y="5883287"/>
              <a:ext cx="2300578" cy="69413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מדינת ישראל</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x-none" sz="12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משרד החינוך</a:t>
              </a:r>
            </a:p>
          </p:txBody>
        </p:sp>
      </p:grpSp>
      <p:pic>
        <p:nvPicPr>
          <p:cNvPr id="33" name="Picture 32">
            <a:extLst>
              <a:ext uri="{FF2B5EF4-FFF2-40B4-BE49-F238E27FC236}">
                <a16:creationId xmlns:a16="http://schemas.microsoft.com/office/drawing/2014/main" id="{9A49B985-D8AE-614D-A6BB-C36081062387}"/>
              </a:ext>
            </a:extLst>
          </p:cNvPr>
          <p:cNvPicPr>
            <a:picLocks noChangeAspect="1"/>
          </p:cNvPicPr>
          <p:nvPr userDrawn="1"/>
        </p:nvPicPr>
        <p:blipFill>
          <a:blip r:embed="rId4"/>
          <a:stretch>
            <a:fillRect/>
          </a:stretch>
        </p:blipFill>
        <p:spPr>
          <a:xfrm>
            <a:off x="3332187" y="886221"/>
            <a:ext cx="9150178" cy="2791691"/>
          </a:xfrm>
          <a:prstGeom prst="rect">
            <a:avLst/>
          </a:prstGeom>
        </p:spPr>
      </p:pic>
      <p:sp>
        <p:nvSpPr>
          <p:cNvPr id="3" name="Text Placeholder 2">
            <a:extLst>
              <a:ext uri="{FF2B5EF4-FFF2-40B4-BE49-F238E27FC236}">
                <a16:creationId xmlns:a16="http://schemas.microsoft.com/office/drawing/2014/main" id="{3804F8FB-60CB-9346-BDE4-934153C344CF}"/>
              </a:ext>
            </a:extLst>
          </p:cNvPr>
          <p:cNvSpPr>
            <a:spLocks noGrp="1"/>
          </p:cNvSpPr>
          <p:nvPr>
            <p:ph type="body" sz="quarter" idx="15" hasCustomPrompt="1"/>
          </p:nvPr>
        </p:nvSpPr>
        <p:spPr>
          <a:xfrm>
            <a:off x="2222638" y="3092183"/>
            <a:ext cx="8382413" cy="824410"/>
          </a:xfrm>
          <a:prstGeom prst="rect">
            <a:avLst/>
          </a:prstGeom>
        </p:spPr>
        <p:txBody>
          <a:bodyPr anchor="ctr">
            <a:noAutofit/>
          </a:bodyPr>
          <a:lstStyle>
            <a:lvl1pPr marL="0" indent="0" algn="r" rtl="1">
              <a:buFontTx/>
              <a:buNone/>
              <a:defRPr sz="5000">
                <a:solidFill>
                  <a:schemeClr val="bg1"/>
                </a:solidFill>
                <a:latin typeface="Calibri" panose="020F0502020204030204" pitchFamily="34" charset="0"/>
                <a:cs typeface="Calibri" panose="020F0502020204030204" pitchFamily="34" charset="0"/>
              </a:defRPr>
            </a:lvl1pPr>
            <a:lvl2pPr algn="l" rtl="0">
              <a:defRPr sz="6000">
                <a:latin typeface="Arial" panose="020B0604020202020204" pitchFamily="34" charset="0"/>
                <a:cs typeface="Arial" panose="020B0604020202020204" pitchFamily="34" charset="0"/>
              </a:defRPr>
            </a:lvl2pPr>
            <a:lvl3pPr algn="l" rtl="0">
              <a:defRPr sz="6000">
                <a:latin typeface="Arial" panose="020B0604020202020204" pitchFamily="34" charset="0"/>
                <a:cs typeface="Arial" panose="020B0604020202020204" pitchFamily="34" charset="0"/>
              </a:defRPr>
            </a:lvl3pPr>
            <a:lvl4pPr algn="l" rtl="0">
              <a:defRPr sz="6000">
                <a:latin typeface="Arial" panose="020B0604020202020204" pitchFamily="34" charset="0"/>
                <a:cs typeface="Arial" panose="020B0604020202020204" pitchFamily="34" charset="0"/>
              </a:defRPr>
            </a:lvl4pPr>
            <a:lvl5pPr algn="l" rtl="0">
              <a:defRPr sz="6000">
                <a:latin typeface="Arial" panose="020B0604020202020204" pitchFamily="34" charset="0"/>
                <a:cs typeface="Arial" panose="020B0604020202020204" pitchFamily="34" charset="0"/>
              </a:defRPr>
            </a:lvl5pPr>
          </a:lstStyle>
          <a:p>
            <a:pPr lvl="0"/>
            <a:r>
              <a:rPr lang="he-IL" dirty="0"/>
              <a:t>שיעור חשבון לכיתה א</a:t>
            </a:r>
            <a:endParaRPr lang="en-US" dirty="0"/>
          </a:p>
        </p:txBody>
      </p:sp>
      <p:sp>
        <p:nvSpPr>
          <p:cNvPr id="5" name="Text Placeholder 4">
            <a:extLst>
              <a:ext uri="{FF2B5EF4-FFF2-40B4-BE49-F238E27FC236}">
                <a16:creationId xmlns:a16="http://schemas.microsoft.com/office/drawing/2014/main" id="{2B5EABBC-5AEA-FA4F-B36C-C38528E262DA}"/>
              </a:ext>
            </a:extLst>
          </p:cNvPr>
          <p:cNvSpPr>
            <a:spLocks noGrp="1"/>
          </p:cNvSpPr>
          <p:nvPr>
            <p:ph type="body" sz="quarter" idx="16" hasCustomPrompt="1"/>
          </p:nvPr>
        </p:nvSpPr>
        <p:spPr>
          <a:xfrm>
            <a:off x="2222639" y="4469272"/>
            <a:ext cx="6704545" cy="411774"/>
          </a:xfrm>
          <a:prstGeom prst="rect">
            <a:avLst/>
          </a:prstGeom>
        </p:spPr>
        <p:txBody>
          <a:bodyPr>
            <a:noAutofit/>
          </a:bodyPr>
          <a:lstStyle>
            <a:lvl1pPr marL="0" indent="0" algn="r" rtl="1">
              <a:buNone/>
              <a:defRPr sz="2800">
                <a:solidFill>
                  <a:schemeClr val="bg1"/>
                </a:solidFill>
                <a:latin typeface="Calibri" panose="020F0502020204030204" pitchFamily="34" charset="0"/>
                <a:cs typeface="Calibri" panose="020F0502020204030204" pitchFamily="34" charset="0"/>
              </a:defRPr>
            </a:lvl1pPr>
            <a:lvl2pPr>
              <a:defRPr sz="2800"/>
            </a:lvl2pPr>
            <a:lvl3pPr>
              <a:defRPr sz="2800"/>
            </a:lvl3pPr>
            <a:lvl4pPr>
              <a:defRPr sz="2800"/>
            </a:lvl4pPr>
            <a:lvl5pPr>
              <a:defRPr sz="2800"/>
            </a:lvl5pPr>
          </a:lstStyle>
          <a:p>
            <a:pPr lvl="0"/>
            <a:r>
              <a:rPr lang="he-IL" dirty="0"/>
              <a:t>נושא השיעור:</a:t>
            </a:r>
            <a:endParaRPr lang="en-US" dirty="0"/>
          </a:p>
        </p:txBody>
      </p:sp>
      <p:sp>
        <p:nvSpPr>
          <p:cNvPr id="11" name="Text Placeholder 10">
            <a:extLst>
              <a:ext uri="{FF2B5EF4-FFF2-40B4-BE49-F238E27FC236}">
                <a16:creationId xmlns:a16="http://schemas.microsoft.com/office/drawing/2014/main" id="{202EF151-4A98-504F-9823-B535A37E95D4}"/>
              </a:ext>
            </a:extLst>
          </p:cNvPr>
          <p:cNvSpPr>
            <a:spLocks noGrp="1"/>
          </p:cNvSpPr>
          <p:nvPr>
            <p:ph type="body" sz="quarter" idx="18" hasCustomPrompt="1"/>
          </p:nvPr>
        </p:nvSpPr>
        <p:spPr>
          <a:xfrm>
            <a:off x="2222639" y="5115055"/>
            <a:ext cx="6704013" cy="385860"/>
          </a:xfrm>
          <a:prstGeom prst="rect">
            <a:avLst/>
          </a:prstGeom>
        </p:spPr>
        <p:txBody>
          <a:bodyPr/>
          <a:lstStyle>
            <a:lvl1pPr marL="0" indent="0" algn="r" rtl="1">
              <a:buNone/>
              <a:defRPr>
                <a:solidFill>
                  <a:schemeClr val="bg1"/>
                </a:solidFill>
                <a:latin typeface="Calibri" panose="020F0502020204030204" pitchFamily="34" charset="0"/>
                <a:cs typeface="Calibri" panose="020F0502020204030204" pitchFamily="34" charset="0"/>
              </a:defRPr>
            </a:lvl1pPr>
            <a:lvl2pPr algn="l" rtl="0">
              <a:defRPr/>
            </a:lvl2pPr>
            <a:lvl3pPr algn="l" rtl="0">
              <a:defRPr/>
            </a:lvl3pPr>
            <a:lvl4pPr algn="l" rtl="0">
              <a:defRPr/>
            </a:lvl4pPr>
            <a:lvl5pPr algn="l" rtl="0">
              <a:defRPr/>
            </a:lvl5pPr>
          </a:lstStyle>
          <a:p>
            <a:pPr lvl="0"/>
            <a:r>
              <a:rPr lang="he-IL" dirty="0"/>
              <a:t>שם המורה:</a:t>
            </a:r>
            <a:endParaRPr lang="en-US" dirty="0"/>
          </a:p>
        </p:txBody>
      </p:sp>
    </p:spTree>
    <p:extLst>
      <p:ext uri="{BB962C8B-B14F-4D97-AF65-F5344CB8AC3E}">
        <p14:creationId xmlns:p14="http://schemas.microsoft.com/office/powerpoint/2010/main" val="3139183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מה נלמד היום">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FAD2F-8484-6F41-A7DB-68F52EBF051B}"/>
              </a:ext>
            </a:extLst>
          </p:cNvPr>
          <p:cNvSpPr>
            <a:spLocks noGrp="1"/>
          </p:cNvSpPr>
          <p:nvPr>
            <p:ph type="title" hasCustomPrompt="1"/>
          </p:nvPr>
        </p:nvSpPr>
        <p:spPr/>
        <p:txBody>
          <a:bodyPr/>
          <a:lstStyle>
            <a:lvl1pPr>
              <a:defRPr>
                <a:latin typeface="Calibri" panose="020F0502020204030204" pitchFamily="34" charset="0"/>
                <a:cs typeface="Calibri" panose="020F0502020204030204" pitchFamily="34" charset="0"/>
              </a:defRPr>
            </a:lvl1pPr>
          </a:lstStyle>
          <a:p>
            <a:r>
              <a:rPr lang="he-IL" sz="4400" dirty="0"/>
              <a:t>מה נלמד היום</a:t>
            </a:r>
          </a:p>
        </p:txBody>
      </p:sp>
      <p:sp>
        <p:nvSpPr>
          <p:cNvPr id="3" name="Content Placeholder 2">
            <a:extLst>
              <a:ext uri="{FF2B5EF4-FFF2-40B4-BE49-F238E27FC236}">
                <a16:creationId xmlns:a16="http://schemas.microsoft.com/office/drawing/2014/main" id="{B740BC21-AC41-C940-AECD-AA7CACFED78F}"/>
              </a:ext>
            </a:extLst>
          </p:cNvPr>
          <p:cNvSpPr>
            <a:spLocks noGrp="1"/>
          </p:cNvSpPr>
          <p:nvPr>
            <p:ph idx="1" hasCustomPrompt="1"/>
          </p:nvPr>
        </p:nvSpPr>
        <p:spPr/>
        <p:txBody>
          <a:bodyPr/>
          <a:lstStyle>
            <a:lvl1pPr>
              <a:buClr>
                <a:schemeClr val="accent2"/>
              </a:buClr>
              <a:defRPr>
                <a:latin typeface="Calibri" panose="020F0502020204030204" pitchFamily="34" charset="0"/>
                <a:cs typeface="Calibri" panose="020F0502020204030204" pitchFamily="34" charset="0"/>
              </a:defRPr>
            </a:lvl1pPr>
          </a:lstStyle>
          <a:p>
            <a:pPr lvl="0"/>
            <a:r>
              <a:rPr lang="he-IL" dirty="0"/>
              <a:t>טקסט עם בולט</a:t>
            </a:r>
            <a:endParaRPr lang="en-US" dirty="0"/>
          </a:p>
        </p:txBody>
      </p:sp>
      <p:grpSp>
        <p:nvGrpSpPr>
          <p:cNvPr id="7" name="Group 6">
            <a:extLst>
              <a:ext uri="{FF2B5EF4-FFF2-40B4-BE49-F238E27FC236}">
                <a16:creationId xmlns:a16="http://schemas.microsoft.com/office/drawing/2014/main" id="{BF17BF2D-5C56-2347-98A3-34A4F9603254}"/>
              </a:ext>
            </a:extLst>
          </p:cNvPr>
          <p:cNvGrpSpPr/>
          <p:nvPr userDrawn="1"/>
        </p:nvGrpSpPr>
        <p:grpSpPr>
          <a:xfrm>
            <a:off x="358720" y="6187719"/>
            <a:ext cx="3913243" cy="506326"/>
            <a:chOff x="358720" y="6187719"/>
            <a:chExt cx="3913243" cy="506326"/>
          </a:xfrm>
        </p:grpSpPr>
        <p:cxnSp>
          <p:nvCxnSpPr>
            <p:cNvPr id="8" name="Straight Connector 7">
              <a:extLst>
                <a:ext uri="{FF2B5EF4-FFF2-40B4-BE49-F238E27FC236}">
                  <a16:creationId xmlns:a16="http://schemas.microsoft.com/office/drawing/2014/main" id="{9AEDD64D-1669-CC4D-A40D-F4C1654A152C}"/>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71EEFE9A-A5D8-E143-B1EA-0A48F46D9FBA}"/>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0" name="Rectangle 9">
              <a:extLst>
                <a:ext uri="{FF2B5EF4-FFF2-40B4-BE49-F238E27FC236}">
                  <a16:creationId xmlns:a16="http://schemas.microsoft.com/office/drawing/2014/main" id="{28E9E340-F138-444F-A3A8-C621C8A24CE1}"/>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grpSp>
        <p:nvGrpSpPr>
          <p:cNvPr id="11" name="Group 10">
            <a:extLst>
              <a:ext uri="{FF2B5EF4-FFF2-40B4-BE49-F238E27FC236}">
                <a16:creationId xmlns:a16="http://schemas.microsoft.com/office/drawing/2014/main" id="{BD763B7A-9108-A148-9406-56F54986D02B}"/>
              </a:ext>
            </a:extLst>
          </p:cNvPr>
          <p:cNvGrpSpPr/>
          <p:nvPr userDrawn="1"/>
        </p:nvGrpSpPr>
        <p:grpSpPr>
          <a:xfrm rot="10800000">
            <a:off x="8177063" y="106239"/>
            <a:ext cx="3913243" cy="506326"/>
            <a:chOff x="358720" y="6187719"/>
            <a:chExt cx="3913243" cy="506326"/>
          </a:xfrm>
        </p:grpSpPr>
        <p:cxnSp>
          <p:nvCxnSpPr>
            <p:cNvPr id="12" name="Straight Connector 11">
              <a:extLst>
                <a:ext uri="{FF2B5EF4-FFF2-40B4-BE49-F238E27FC236}">
                  <a16:creationId xmlns:a16="http://schemas.microsoft.com/office/drawing/2014/main" id="{CF173E8D-1DC7-EA46-A2CF-77F707D4A43D}"/>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61244C7-240F-A94A-B142-2E9C0513EF6E}"/>
                </a:ext>
              </a:extLst>
            </p:cNvPr>
            <p:cNvSpPr/>
            <p:nvPr userDrawn="1"/>
          </p:nvSpPr>
          <p:spPr>
            <a:xfrm rot="16200000">
              <a:off x="358720" y="6187719"/>
              <a:ext cx="506326" cy="506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sp>
          <p:nvSpPr>
            <p:cNvPr id="14" name="Rectangle 13">
              <a:extLst>
                <a:ext uri="{FF2B5EF4-FFF2-40B4-BE49-F238E27FC236}">
                  <a16:creationId xmlns:a16="http://schemas.microsoft.com/office/drawing/2014/main" id="{D1914BA5-ACCC-6D44-863F-9400125B1812}"/>
                </a:ext>
              </a:extLst>
            </p:cNvPr>
            <p:cNvSpPr/>
            <p:nvPr userDrawn="1"/>
          </p:nvSpPr>
          <p:spPr>
            <a:xfrm>
              <a:off x="781297" y="6357132"/>
              <a:ext cx="167498" cy="1674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dirty="0"/>
            </a:p>
          </p:txBody>
        </p:sp>
      </p:grpSp>
    </p:spTree>
    <p:extLst>
      <p:ext uri="{BB962C8B-B14F-4D97-AF65-F5344CB8AC3E}">
        <p14:creationId xmlns:p14="http://schemas.microsoft.com/office/powerpoint/2010/main" val="2642282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מה להביא לשיעור?">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מה להביא לשיעור?</a:t>
            </a:r>
            <a:endParaRPr lang="x-none"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1741679"/>
            <a:ext cx="5157787"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1741679"/>
            <a:ext cx="5183188" cy="3684588"/>
          </a:xfrm>
        </p:spPr>
        <p:txBody>
          <a:bodyPr>
            <a:normAutofit/>
          </a:bodyPr>
          <a:lstStyle>
            <a:lvl1pPr>
              <a:buClr>
                <a:schemeClr val="accent2"/>
              </a:buClr>
              <a:defRPr sz="2600">
                <a:latin typeface="Calibri" panose="020F0502020204030204" pitchFamily="34" charset="0"/>
                <a:cs typeface="Calibri" panose="020F0502020204030204" pitchFamily="34" charset="0"/>
              </a:defRPr>
            </a:lvl1pPr>
          </a:lstStyle>
          <a:p>
            <a:pPr lvl="0"/>
            <a:r>
              <a:rPr lang="he-IL" dirty="0"/>
              <a:t>טקסט עם בולט</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spTree>
    <p:extLst>
      <p:ext uri="{BB962C8B-B14F-4D97-AF65-F5344CB8AC3E}">
        <p14:creationId xmlns:p14="http://schemas.microsoft.com/office/powerpoint/2010/main" val="612206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הקניית ידע">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3D0ADF1-D847-284D-AE47-771521E2B24A}"/>
              </a:ext>
            </a:extLst>
          </p:cNvPr>
          <p:cNvPicPr>
            <a:picLocks noChangeAspect="1"/>
          </p:cNvPicPr>
          <p:nvPr userDrawn="1"/>
        </p:nvPicPr>
        <p:blipFill rotWithShape="1">
          <a:blip r:embed="rId2"/>
          <a:srcRect t="12244" b="63870"/>
          <a:stretch/>
        </p:blipFill>
        <p:spPr>
          <a:xfrm>
            <a:off x="0" y="0"/>
            <a:ext cx="12192000" cy="1638096"/>
          </a:xfrm>
          <a:prstGeom prst="rect">
            <a:avLst/>
          </a:prstGeom>
        </p:spPr>
      </p:pic>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6" name="Text Placeholder 5">
            <a:extLst>
              <a:ext uri="{FF2B5EF4-FFF2-40B4-BE49-F238E27FC236}">
                <a16:creationId xmlns:a16="http://schemas.microsoft.com/office/drawing/2014/main" id="{35BD9B8B-E13B-EB49-B17F-97A61BE20F46}"/>
              </a:ext>
            </a:extLst>
          </p:cNvPr>
          <p:cNvSpPr>
            <a:spLocks noGrp="1"/>
          </p:cNvSpPr>
          <p:nvPr>
            <p:ph type="body" sz="quarter" idx="10" hasCustomPrompt="1"/>
          </p:nvPr>
        </p:nvSpPr>
        <p:spPr>
          <a:xfrm>
            <a:off x="1671638" y="1928813"/>
            <a:ext cx="9572625" cy="3844925"/>
          </a:xfrm>
        </p:spPr>
        <p:txBody>
          <a:bodyPr>
            <a:normAutofit/>
          </a:bodyPr>
          <a:lstStyle>
            <a:lvl1pPr marL="0" indent="0" algn="ctr">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sp>
        <p:nvSpPr>
          <p:cNvPr id="16" name="Rectangle 15">
            <a:extLst>
              <a:ext uri="{FF2B5EF4-FFF2-40B4-BE49-F238E27FC236}">
                <a16:creationId xmlns:a16="http://schemas.microsoft.com/office/drawing/2014/main" id="{DF19C3E0-9540-994D-9F88-1AA758EA24E6}"/>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2757313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933938" y="1825625"/>
            <a:ext cx="5085862" cy="4351338"/>
          </a:xfrm>
        </p:spPr>
        <p:txBody>
          <a:bodyPr/>
          <a:lstStyle>
            <a:lvl1pPr marL="228600" marR="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lang="en-US" sz="2800" b="0" i="0" kern="1200" dirty="0">
                <a:solidFill>
                  <a:schemeClr val="tx1"/>
                </a:solidFill>
                <a:latin typeface="Calibri" panose="020F0502020204030204" pitchFamily="34" charset="0"/>
                <a:ea typeface="+mn-ea"/>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ts val="316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7938" y="1825625"/>
            <a:ext cx="5085862"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en-US" dirty="0"/>
          </a:p>
          <a:p>
            <a:pPr lvl="0"/>
            <a:endParaRPr lang="en-US" dirty="0"/>
          </a:p>
        </p:txBody>
      </p:sp>
    </p:spTree>
    <p:extLst>
      <p:ext uri="{BB962C8B-B14F-4D97-AF65-F5344CB8AC3E}">
        <p14:creationId xmlns:p14="http://schemas.microsoft.com/office/powerpoint/2010/main" val="4252503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מצגת מלאה בתרגול">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3EEE-2C1E-B542-8225-9153493AC840}"/>
              </a:ext>
            </a:extLst>
          </p:cNvPr>
          <p:cNvSpPr>
            <a:spLocks noGrp="1"/>
          </p:cNvSpPr>
          <p:nvPr>
            <p:ph type="title" hasCustomPrompt="1"/>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he-IL" dirty="0"/>
              <a:t>המשך תרגול</a:t>
            </a:r>
            <a:endParaRPr lang="x-none" dirty="0"/>
          </a:p>
        </p:txBody>
      </p:sp>
      <p:sp>
        <p:nvSpPr>
          <p:cNvPr id="3" name="Text Placeholder 2">
            <a:extLst>
              <a:ext uri="{FF2B5EF4-FFF2-40B4-BE49-F238E27FC236}">
                <a16:creationId xmlns:a16="http://schemas.microsoft.com/office/drawing/2014/main" id="{B9D2555F-AC29-CF40-A900-4B11F74D3B6B}"/>
              </a:ext>
            </a:extLst>
          </p:cNvPr>
          <p:cNvSpPr>
            <a:spLocks noGrp="1"/>
          </p:cNvSpPr>
          <p:nvPr>
            <p:ph type="body" idx="1" hasCustomPrompt="1"/>
          </p:nvPr>
        </p:nvSpPr>
        <p:spPr>
          <a:xfrm>
            <a:off x="839788" y="1681163"/>
            <a:ext cx="5157787"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4" name="Content Placeholder 3">
            <a:extLst>
              <a:ext uri="{FF2B5EF4-FFF2-40B4-BE49-F238E27FC236}">
                <a16:creationId xmlns:a16="http://schemas.microsoft.com/office/drawing/2014/main" id="{7A3C51F2-91FC-CF4D-8D50-E0D4C4B121D6}"/>
              </a:ext>
            </a:extLst>
          </p:cNvPr>
          <p:cNvSpPr>
            <a:spLocks noGrp="1"/>
          </p:cNvSpPr>
          <p:nvPr>
            <p:ph sz="half" idx="2" hasCustomPrompt="1"/>
          </p:nvPr>
        </p:nvSpPr>
        <p:spPr>
          <a:xfrm>
            <a:off x="839788" y="2505075"/>
            <a:ext cx="5157787"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sp>
        <p:nvSpPr>
          <p:cNvPr id="5" name="Text Placeholder 4">
            <a:extLst>
              <a:ext uri="{FF2B5EF4-FFF2-40B4-BE49-F238E27FC236}">
                <a16:creationId xmlns:a16="http://schemas.microsoft.com/office/drawing/2014/main" id="{8A3758F3-DA41-7043-A36A-300D6DD6B73C}"/>
              </a:ext>
            </a:extLst>
          </p:cNvPr>
          <p:cNvSpPr>
            <a:spLocks noGrp="1"/>
          </p:cNvSpPr>
          <p:nvPr>
            <p:ph type="body" sz="quarter" idx="3" hasCustomPrompt="1"/>
          </p:nvPr>
        </p:nvSpPr>
        <p:spPr>
          <a:xfrm>
            <a:off x="6172200" y="1681163"/>
            <a:ext cx="5183188" cy="823912"/>
          </a:xfrm>
        </p:spPr>
        <p:txBody>
          <a:bodyPr anchor="b">
            <a:normAutofit/>
          </a:bodyPr>
          <a:lstStyle>
            <a:lvl1pPr marL="0" indent="0">
              <a:buNone/>
              <a:defRPr sz="28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dirty="0"/>
              <a:t>לחץ כדי לערוך סגנון כותרת 3</a:t>
            </a:r>
            <a:endParaRPr lang="en-US" dirty="0"/>
          </a:p>
        </p:txBody>
      </p:sp>
      <p:sp>
        <p:nvSpPr>
          <p:cNvPr id="6" name="Content Placeholder 5">
            <a:extLst>
              <a:ext uri="{FF2B5EF4-FFF2-40B4-BE49-F238E27FC236}">
                <a16:creationId xmlns:a16="http://schemas.microsoft.com/office/drawing/2014/main" id="{59B1B37A-1CA3-A240-A716-DD9A47540CB3}"/>
              </a:ext>
            </a:extLst>
          </p:cNvPr>
          <p:cNvSpPr>
            <a:spLocks noGrp="1"/>
          </p:cNvSpPr>
          <p:nvPr>
            <p:ph sz="quarter" idx="4" hasCustomPrompt="1"/>
          </p:nvPr>
        </p:nvSpPr>
        <p:spPr>
          <a:xfrm>
            <a:off x="6172200" y="2505075"/>
            <a:ext cx="5183188" cy="3684588"/>
          </a:xfrm>
        </p:spPr>
        <p:txBody>
          <a:bodyPr>
            <a:normAutofit/>
          </a:bodyPr>
          <a:lstStyle>
            <a:lvl1pPr>
              <a:lnSpc>
                <a:spcPct val="100000"/>
              </a:lnSpc>
              <a:buClr>
                <a:schemeClr val="accent2"/>
              </a:buClr>
              <a:defRPr sz="2600">
                <a:latin typeface="Calibri" panose="020F0502020204030204" pitchFamily="34" charset="0"/>
                <a:cs typeface="Calibri" panose="020F0502020204030204" pitchFamily="34" charset="0"/>
              </a:defRPr>
            </a:lvl1pPr>
          </a:lstStyle>
          <a:p>
            <a:pPr lvl="0"/>
            <a:r>
              <a:rPr lang="he-IL" dirty="0"/>
              <a:t>לחץ כדי לערוך סגנון טקסט עם בולט </a:t>
            </a:r>
            <a:r>
              <a:rPr lang="en-US" dirty="0"/>
              <a:t/>
            </a:r>
            <a:br>
              <a:rPr lang="en-US" dirty="0"/>
            </a:br>
            <a:r>
              <a:rPr lang="he-IL" dirty="0"/>
              <a:t>של תבנית בסיס</a:t>
            </a:r>
          </a:p>
        </p:txBody>
      </p:sp>
      <p:grpSp>
        <p:nvGrpSpPr>
          <p:cNvPr id="10" name="Group 9">
            <a:extLst>
              <a:ext uri="{FF2B5EF4-FFF2-40B4-BE49-F238E27FC236}">
                <a16:creationId xmlns:a16="http://schemas.microsoft.com/office/drawing/2014/main" id="{7430CA40-3AE6-8C40-B628-3B8B63BD0A0E}"/>
              </a:ext>
            </a:extLst>
          </p:cNvPr>
          <p:cNvGrpSpPr/>
          <p:nvPr userDrawn="1"/>
        </p:nvGrpSpPr>
        <p:grpSpPr>
          <a:xfrm>
            <a:off x="902624" y="181572"/>
            <a:ext cx="11022154" cy="506326"/>
            <a:chOff x="865046" y="356936"/>
            <a:chExt cx="11022154" cy="506326"/>
          </a:xfrm>
        </p:grpSpPr>
        <p:cxnSp>
          <p:nvCxnSpPr>
            <p:cNvPr id="11" name="Straight Connector 10">
              <a:extLst>
                <a:ext uri="{FF2B5EF4-FFF2-40B4-BE49-F238E27FC236}">
                  <a16:creationId xmlns:a16="http://schemas.microsoft.com/office/drawing/2014/main" id="{DB534642-3CB6-A445-AA80-E1A2A04DB331}"/>
                </a:ext>
              </a:extLst>
            </p:cNvPr>
            <p:cNvCxnSpPr>
              <a:cxnSpLocks/>
            </p:cNvCxnSpPr>
            <p:nvPr userDrawn="1"/>
          </p:nvCxnSpPr>
          <p:spPr>
            <a:xfrm>
              <a:off x="865046" y="573247"/>
              <a:ext cx="10244790" cy="38497"/>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7F0647F-5897-294F-87FC-777F34105B01}"/>
                </a:ext>
              </a:extLst>
            </p:cNvPr>
            <p:cNvSpPr/>
            <p:nvPr userDrawn="1"/>
          </p:nvSpPr>
          <p:spPr>
            <a:xfrm rot="16200000">
              <a:off x="11380874" y="356936"/>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grpSp>
      <p:sp>
        <p:nvSpPr>
          <p:cNvPr id="14" name="Rectangle 13">
            <a:extLst>
              <a:ext uri="{FF2B5EF4-FFF2-40B4-BE49-F238E27FC236}">
                <a16:creationId xmlns:a16="http://schemas.microsoft.com/office/drawing/2014/main" id="{BBCB72AB-9511-E340-859E-BC49A5D471A5}"/>
              </a:ext>
            </a:extLst>
          </p:cNvPr>
          <p:cNvSpPr/>
          <p:nvPr userDrawn="1"/>
        </p:nvSpPr>
        <p:spPr>
          <a:xfrm rot="10800000">
            <a:off x="11819101" y="314134"/>
            <a:ext cx="211354" cy="2113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spTree>
    <p:extLst>
      <p:ext uri="{BB962C8B-B14F-4D97-AF65-F5344CB8AC3E}">
        <p14:creationId xmlns:p14="http://schemas.microsoft.com/office/powerpoint/2010/main" val="2743225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פתרון">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CC66965-9479-AB40-A1AD-3AFCE0BDB4B6}"/>
              </a:ext>
            </a:extLst>
          </p:cNvPr>
          <p:cNvSpPr/>
          <p:nvPr userDrawn="1"/>
        </p:nvSpPr>
        <p:spPr>
          <a:xfrm rot="16200000">
            <a:off x="8989719" y="249375"/>
            <a:ext cx="205896" cy="2058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x-none"/>
          </a:p>
        </p:txBody>
      </p: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פתרון</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65046" y="1825625"/>
            <a:ext cx="5154754"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60122" y="1825625"/>
            <a:ext cx="5093677"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3528654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הקניית ידע">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C84C288-45B9-0C4B-BC23-61FEF6C61789}"/>
              </a:ext>
            </a:extLst>
          </p:cNvPr>
          <p:cNvGrpSpPr/>
          <p:nvPr userDrawn="1"/>
        </p:nvGrpSpPr>
        <p:grpSpPr>
          <a:xfrm>
            <a:off x="358720" y="6187719"/>
            <a:ext cx="3913243" cy="506326"/>
            <a:chOff x="358720" y="6187719"/>
            <a:chExt cx="3913243" cy="506326"/>
          </a:xfrm>
        </p:grpSpPr>
        <p:cxnSp>
          <p:nvCxnSpPr>
            <p:cNvPr id="17" name="Straight Connector 16">
              <a:extLst>
                <a:ext uri="{FF2B5EF4-FFF2-40B4-BE49-F238E27FC236}">
                  <a16:creationId xmlns:a16="http://schemas.microsoft.com/office/drawing/2014/main" id="{EDECF7E4-AA12-DD4F-8FBA-6942B07B661F}"/>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A824D68-292F-0740-864D-187885A36636}"/>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9" name="Rectangle 18">
              <a:extLst>
                <a:ext uri="{FF2B5EF4-FFF2-40B4-BE49-F238E27FC236}">
                  <a16:creationId xmlns:a16="http://schemas.microsoft.com/office/drawing/2014/main" id="{5CFF00F0-B1E8-5F4E-A07B-F1B92F9D38A6}"/>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1" name="Text Placeholder 5">
            <a:extLst>
              <a:ext uri="{FF2B5EF4-FFF2-40B4-BE49-F238E27FC236}">
                <a16:creationId xmlns:a16="http://schemas.microsoft.com/office/drawing/2014/main" id="{872B4A16-607D-6547-9FD5-D3C9EE1A5211}"/>
              </a:ext>
            </a:extLst>
          </p:cNvPr>
          <p:cNvSpPr>
            <a:spLocks noGrp="1"/>
          </p:cNvSpPr>
          <p:nvPr>
            <p:ph type="body" sz="quarter" idx="10" hasCustomPrompt="1"/>
          </p:nvPr>
        </p:nvSpPr>
        <p:spPr>
          <a:xfrm>
            <a:off x="1671638" y="1928813"/>
            <a:ext cx="9572625" cy="3844925"/>
          </a:xfrm>
        </p:spPr>
        <p:txBody>
          <a:bodyPr>
            <a:normAutofit/>
          </a:bodyPr>
          <a:lstStyle>
            <a:lvl1pPr marL="0" indent="0" algn="ctr">
              <a:lnSpc>
                <a:spcPct val="100000"/>
              </a:lnSpc>
              <a:buNone/>
              <a:defRPr sz="3600">
                <a:latin typeface="Calibri" panose="020F0502020204030204" pitchFamily="34" charset="0"/>
                <a:cs typeface="Calibri" panose="020F050202020403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r>
              <a:rPr lang="he-IL" dirty="0"/>
              <a:t>לחץ להוסיף סגנון טקסט גדול של תבנית בסיס</a:t>
            </a:r>
            <a:endParaRPr lang="x-none" dirty="0"/>
          </a:p>
        </p:txBody>
      </p:sp>
      <p:pic>
        <p:nvPicPr>
          <p:cNvPr id="22" name="Picture 21">
            <a:extLst>
              <a:ext uri="{FF2B5EF4-FFF2-40B4-BE49-F238E27FC236}">
                <a16:creationId xmlns:a16="http://schemas.microsoft.com/office/drawing/2014/main" id="{767E3700-96F7-8449-BFE9-3638DA837676}"/>
              </a:ext>
            </a:extLst>
          </p:cNvPr>
          <p:cNvPicPr>
            <a:picLocks noChangeAspect="1"/>
          </p:cNvPicPr>
          <p:nvPr userDrawn="1"/>
        </p:nvPicPr>
        <p:blipFill rotWithShape="1">
          <a:blip r:embed="rId2"/>
          <a:srcRect t="4861" b="71253"/>
          <a:stretch/>
        </p:blipFill>
        <p:spPr>
          <a:xfrm>
            <a:off x="0" y="0"/>
            <a:ext cx="12192000" cy="1638096"/>
          </a:xfrm>
          <a:prstGeom prst="rect">
            <a:avLst/>
          </a:prstGeom>
        </p:spPr>
      </p:pic>
      <p:sp>
        <p:nvSpPr>
          <p:cNvPr id="23" name="Title 1">
            <a:extLst>
              <a:ext uri="{FF2B5EF4-FFF2-40B4-BE49-F238E27FC236}">
                <a16:creationId xmlns:a16="http://schemas.microsoft.com/office/drawing/2014/main" id="{0A8A744E-77D6-CD40-B413-54A26D5A1891}"/>
              </a:ext>
            </a:extLst>
          </p:cNvPr>
          <p:cNvSpPr>
            <a:spLocks noGrp="1"/>
          </p:cNvSpPr>
          <p:nvPr>
            <p:ph type="title" hasCustomPrompt="1"/>
          </p:nvPr>
        </p:nvSpPr>
        <p:spPr>
          <a:xfrm>
            <a:off x="3081590" y="663126"/>
            <a:ext cx="8280000" cy="720000"/>
          </a:xfrm>
          <a:solidFill>
            <a:schemeClr val="accent1"/>
          </a:solidFill>
        </p:spPr>
        <p:txBody>
          <a:bodyPr anchor="b"/>
          <a:lstStyle>
            <a:lvl1pPr>
              <a:defRPr>
                <a:solidFill>
                  <a:schemeClr val="bg1"/>
                </a:solidFill>
                <a:latin typeface="Calibri" panose="020F0502020204030204" pitchFamily="34" charset="0"/>
                <a:cs typeface="Calibri" panose="020F0502020204030204" pitchFamily="34" charset="0"/>
              </a:defRPr>
            </a:lvl1pPr>
          </a:lstStyle>
          <a:p>
            <a:r>
              <a:rPr lang="he-IL" sz="4400" dirty="0"/>
              <a:t>הקניית ידע</a:t>
            </a:r>
            <a:endParaRPr lang="x-none" dirty="0"/>
          </a:p>
        </p:txBody>
      </p:sp>
      <p:sp>
        <p:nvSpPr>
          <p:cNvPr id="24" name="Rectangle 23">
            <a:extLst>
              <a:ext uri="{FF2B5EF4-FFF2-40B4-BE49-F238E27FC236}">
                <a16:creationId xmlns:a16="http://schemas.microsoft.com/office/drawing/2014/main" id="{6C05C46E-F358-4B4C-A5AF-C1EE892CDA45}"/>
              </a:ext>
            </a:extLst>
          </p:cNvPr>
          <p:cNvSpPr/>
          <p:nvPr userDrawn="1"/>
        </p:nvSpPr>
        <p:spPr>
          <a:xfrm rot="16200000">
            <a:off x="11332780" y="835199"/>
            <a:ext cx="176581" cy="17658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Tree>
    <p:extLst>
      <p:ext uri="{BB962C8B-B14F-4D97-AF65-F5344CB8AC3E}">
        <p14:creationId xmlns:p14="http://schemas.microsoft.com/office/powerpoint/2010/main" val="467496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תרגול">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D02076BD-5D7C-FB4F-A698-C5362F42F443}"/>
              </a:ext>
            </a:extLst>
          </p:cNvPr>
          <p:cNvCxnSpPr>
            <a:cxnSpLocks/>
          </p:cNvCxnSpPr>
          <p:nvPr userDrawn="1"/>
        </p:nvCxnSpPr>
        <p:spPr>
          <a:xfrm>
            <a:off x="9092667" y="352323"/>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BF9495AA-1719-C54F-A2B2-87C6465A7079}"/>
              </a:ext>
            </a:extLst>
          </p:cNvPr>
          <p:cNvGrpSpPr/>
          <p:nvPr userDrawn="1"/>
        </p:nvGrpSpPr>
        <p:grpSpPr>
          <a:xfrm>
            <a:off x="358720" y="6187719"/>
            <a:ext cx="3913243" cy="506326"/>
            <a:chOff x="358720" y="6187719"/>
            <a:chExt cx="3913243" cy="506326"/>
          </a:xfrm>
        </p:grpSpPr>
        <p:cxnSp>
          <p:nvCxnSpPr>
            <p:cNvPr id="12" name="Straight Connector 11">
              <a:extLst>
                <a:ext uri="{FF2B5EF4-FFF2-40B4-BE49-F238E27FC236}">
                  <a16:creationId xmlns:a16="http://schemas.microsoft.com/office/drawing/2014/main" id="{26F870BD-9FE5-E147-B1BA-F94A387BF3A3}"/>
                </a:ext>
              </a:extLst>
            </p:cNvPr>
            <p:cNvCxnSpPr>
              <a:cxnSpLocks/>
            </p:cNvCxnSpPr>
            <p:nvPr userDrawn="1"/>
          </p:nvCxnSpPr>
          <p:spPr>
            <a:xfrm>
              <a:off x="865046" y="6434480"/>
              <a:ext cx="3406917" cy="12802"/>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6BABF9-7B82-D145-A1D5-BD487BC4353D}"/>
                </a:ext>
              </a:extLst>
            </p:cNvPr>
            <p:cNvSpPr/>
            <p:nvPr userDrawn="1"/>
          </p:nvSpPr>
          <p:spPr>
            <a:xfrm rot="16200000">
              <a:off x="358720" y="6187719"/>
              <a:ext cx="506326" cy="5063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dirty="0"/>
            </a:p>
          </p:txBody>
        </p:sp>
        <p:sp>
          <p:nvSpPr>
            <p:cNvPr id="14" name="Rectangle 13">
              <a:extLst>
                <a:ext uri="{FF2B5EF4-FFF2-40B4-BE49-F238E27FC236}">
                  <a16:creationId xmlns:a16="http://schemas.microsoft.com/office/drawing/2014/main" id="{835F94E0-6697-AF4E-BBFD-30ABCB3C4440}"/>
                </a:ext>
              </a:extLst>
            </p:cNvPr>
            <p:cNvSpPr/>
            <p:nvPr userDrawn="1"/>
          </p:nvSpPr>
          <p:spPr>
            <a:xfrm>
              <a:off x="781297" y="6357132"/>
              <a:ext cx="167498" cy="1674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x-none"/>
            </a:p>
          </p:txBody>
        </p:sp>
      </p:grpSp>
      <p:sp>
        <p:nvSpPr>
          <p:cNvPr id="2" name="Title 1">
            <a:extLst>
              <a:ext uri="{FF2B5EF4-FFF2-40B4-BE49-F238E27FC236}">
                <a16:creationId xmlns:a16="http://schemas.microsoft.com/office/drawing/2014/main" id="{3195C777-214E-CC4E-BBAB-5037EB3579FE}"/>
              </a:ext>
            </a:extLst>
          </p:cNvPr>
          <p:cNvSpPr>
            <a:spLocks noGrp="1"/>
          </p:cNvSpPr>
          <p:nvPr>
            <p:ph type="title" hasCustomPrompt="1"/>
          </p:nvPr>
        </p:nvSpPr>
        <p:spPr/>
        <p:txBody>
          <a:bodyPr/>
          <a:lstStyle>
            <a:lvl1pPr>
              <a:defRPr>
                <a:solidFill>
                  <a:schemeClr val="tx1"/>
                </a:solidFill>
                <a:latin typeface="Calibri" panose="020F0502020204030204" pitchFamily="34" charset="0"/>
                <a:cs typeface="Calibri" panose="020F0502020204030204" pitchFamily="34" charset="0"/>
              </a:defRPr>
            </a:lvl1pPr>
          </a:lstStyle>
          <a:p>
            <a:r>
              <a:rPr lang="he-IL" sz="4400" dirty="0"/>
              <a:t>תרגול</a:t>
            </a:r>
            <a:endParaRPr lang="x-none" dirty="0"/>
          </a:p>
        </p:txBody>
      </p:sp>
      <p:sp>
        <p:nvSpPr>
          <p:cNvPr id="3" name="Content Placeholder 2">
            <a:extLst>
              <a:ext uri="{FF2B5EF4-FFF2-40B4-BE49-F238E27FC236}">
                <a16:creationId xmlns:a16="http://schemas.microsoft.com/office/drawing/2014/main" id="{DE3919D3-6070-BF4F-BBCA-96749A9742C9}"/>
              </a:ext>
            </a:extLst>
          </p:cNvPr>
          <p:cNvSpPr>
            <a:spLocks noGrp="1"/>
          </p:cNvSpPr>
          <p:nvPr>
            <p:ph sz="half" idx="1" hasCustomPrompt="1"/>
          </p:nvPr>
        </p:nvSpPr>
        <p:spPr>
          <a:xfrm>
            <a:off x="838200" y="1825625"/>
            <a:ext cx="5181600"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a:t>
            </a:r>
            <a:r>
              <a:rPr lang="en-US" dirty="0"/>
              <a:t/>
            </a:r>
            <a:br>
              <a:rPr lang="en-US" dirty="0"/>
            </a:br>
            <a:r>
              <a:rPr lang="he-IL" dirty="0"/>
              <a:t>תבנית בסיס</a:t>
            </a:r>
            <a:endParaRPr lang="en-US" dirty="0"/>
          </a:p>
          <a:p>
            <a:pPr lvl="0"/>
            <a:endParaRPr lang="he-IL" dirty="0"/>
          </a:p>
          <a:p>
            <a:pPr lvl="0"/>
            <a:endParaRPr lang="en-US" dirty="0"/>
          </a:p>
        </p:txBody>
      </p:sp>
      <p:sp>
        <p:nvSpPr>
          <p:cNvPr id="4" name="Content Placeholder 3">
            <a:extLst>
              <a:ext uri="{FF2B5EF4-FFF2-40B4-BE49-F238E27FC236}">
                <a16:creationId xmlns:a16="http://schemas.microsoft.com/office/drawing/2014/main" id="{2A2DAA31-6933-314B-860C-C516AAD66558}"/>
              </a:ext>
            </a:extLst>
          </p:cNvPr>
          <p:cNvSpPr>
            <a:spLocks noGrp="1"/>
          </p:cNvSpPr>
          <p:nvPr>
            <p:ph sz="half" idx="2" hasCustomPrompt="1"/>
          </p:nvPr>
        </p:nvSpPr>
        <p:spPr>
          <a:xfrm>
            <a:off x="6275754" y="1825625"/>
            <a:ext cx="5078046" cy="4351338"/>
          </a:xfrm>
        </p:spPr>
        <p:txBody>
          <a:bodyPr/>
          <a:lstStyle>
            <a:lvl1pPr marL="228600" marR="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latin typeface="Calibri" panose="020F0502020204030204" pitchFamily="34" charset="0"/>
                <a:cs typeface="Calibri" panose="020F0502020204030204" pitchFamily="34" charset="0"/>
              </a:defRPr>
            </a:lvl1pPr>
          </a:lstStyle>
          <a:p>
            <a:pPr lvl="0"/>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marL="228600" marR="0" lvl="0" indent="-228600" algn="r" defTabSz="914400" rtl="1" eaLnBrk="1" fontAlgn="auto" latinLnBrk="0" hangingPunct="1">
              <a:lnSpc>
                <a:spcPct val="100000"/>
              </a:lnSpc>
              <a:spcBef>
                <a:spcPts val="1000"/>
              </a:spcBef>
              <a:spcAft>
                <a:spcPts val="0"/>
              </a:spcAft>
              <a:buClr>
                <a:schemeClr val="accent2"/>
              </a:buClr>
              <a:buSzTx/>
              <a:buFont typeface="Arial" panose="020B0604020202020204" pitchFamily="34" charset="0"/>
              <a:buChar char="•"/>
              <a:tabLst/>
              <a:defRPr/>
            </a:pPr>
            <a:r>
              <a:rPr lang="he-IL" dirty="0"/>
              <a:t>לחץ כדי לערוך סגנון טקסט של תבנית בסיס</a:t>
            </a:r>
            <a:endParaRPr lang="en-US" dirty="0"/>
          </a:p>
          <a:p>
            <a:pPr lvl="0"/>
            <a:endParaRPr lang="he-IL" dirty="0"/>
          </a:p>
          <a:p>
            <a:pPr lvl="0"/>
            <a:endParaRPr lang="en-US" dirty="0"/>
          </a:p>
        </p:txBody>
      </p:sp>
    </p:spTree>
    <p:extLst>
      <p:ext uri="{BB962C8B-B14F-4D97-AF65-F5344CB8AC3E}">
        <p14:creationId xmlns:p14="http://schemas.microsoft.com/office/powerpoint/2010/main" val="2503575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BEBEB"/>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68C25B-25BC-3D44-BF1A-D4FCCE68B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lvl="0" algn="r" rtl="1">
              <a:spcBef>
                <a:spcPts val="800"/>
              </a:spcBef>
              <a:spcAft>
                <a:spcPts val="0"/>
              </a:spcAft>
            </a:pPr>
            <a:r>
              <a:rPr lang="he-IL" sz="4400" b="1">
                <a:solidFill>
                  <a:schemeClr val="dk1"/>
                </a:solidFill>
                <a:latin typeface="Alef"/>
                <a:ea typeface="Alef"/>
                <a:sym typeface="Alef"/>
              </a:rPr>
              <a:t>לפניכם מהלך השיעור הכולל (45 דקות סה"כ):</a:t>
            </a:r>
            <a:endParaRPr lang="he-IL" sz="4000" b="1" dirty="0">
              <a:solidFill>
                <a:schemeClr val="dk1"/>
              </a:solidFill>
              <a:latin typeface="Alef"/>
              <a:ea typeface="Alef"/>
              <a:sym typeface="Alef"/>
            </a:endParaRPr>
          </a:p>
        </p:txBody>
      </p:sp>
      <p:sp>
        <p:nvSpPr>
          <p:cNvPr id="3" name="Text Placeholder 2">
            <a:extLst>
              <a:ext uri="{FF2B5EF4-FFF2-40B4-BE49-F238E27FC236}">
                <a16:creationId xmlns:a16="http://schemas.microsoft.com/office/drawing/2014/main" id="{2E74985F-A51E-924E-9310-276896888B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הצגת נושא השיעור ומה נעשה היום (דקה)</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פעילות פתיחה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חיבור לידע קודם (עד 2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שלב הלמידה (עד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הקניה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תרגול </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פתרון התרגול</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ניתן לחזור על הרצף פעם- פעמיים במסגרת ה- 20 דק'</a:t>
            </a:r>
          </a:p>
          <a:p>
            <a:pPr marL="800100" lvl="1" indent="-342900" algn="r" rtl="1">
              <a:spcBef>
                <a:spcPts val="800"/>
              </a:spcBef>
              <a:buFont typeface="Arial" panose="020B0604020202020204" pitchFamily="34" charset="0"/>
              <a:buChar char="•"/>
            </a:pPr>
            <a:r>
              <a:rPr lang="he-IL" sz="1200" dirty="0">
                <a:solidFill>
                  <a:schemeClr val="dk1"/>
                </a:solidFill>
                <a:latin typeface="Alef"/>
                <a:ea typeface="Alef"/>
                <a:sym typeface="Alef"/>
              </a:rPr>
              <a:t>סיכום וסוף צילום (עד 5 דק')</a:t>
            </a:r>
          </a:p>
          <a:p>
            <a:pPr marL="342900" lvl="0" indent="-342900" algn="r" rtl="1">
              <a:spcBef>
                <a:spcPts val="800"/>
              </a:spcBef>
              <a:spcAft>
                <a:spcPts val="0"/>
              </a:spcAft>
              <a:buFont typeface="+mj-lt"/>
              <a:buAutoNum type="arabicPeriod"/>
            </a:pPr>
            <a:r>
              <a:rPr lang="he-IL" sz="1200" dirty="0">
                <a:solidFill>
                  <a:schemeClr val="dk1"/>
                </a:solidFill>
                <a:latin typeface="Alef"/>
                <a:ea typeface="Alef"/>
                <a:sym typeface="Alef"/>
              </a:rPr>
              <a:t>משימה עצמאית בנושא השיעור (15 דק')</a:t>
            </a:r>
          </a:p>
        </p:txBody>
      </p:sp>
    </p:spTree>
    <p:extLst>
      <p:ext uri="{BB962C8B-B14F-4D97-AF65-F5344CB8AC3E}">
        <p14:creationId xmlns:p14="http://schemas.microsoft.com/office/powerpoint/2010/main" val="3140060033"/>
      </p:ext>
    </p:extLst>
  </p:cSld>
  <p:clrMap bg1="lt1" tx1="dk1" bg2="lt2" tx2="dk2" accent1="accent1" accent2="accent2" accent3="accent3" accent4="accent4" accent5="accent5" accent6="accent6" hlink="hlink" folHlink="folHlink"/>
  <p:sldLayoutIdLst>
    <p:sldLayoutId id="2147483672" r:id="rId1"/>
    <p:sldLayoutId id="2147483650" r:id="rId2"/>
    <p:sldLayoutId id="2147483653" r:id="rId3"/>
    <p:sldLayoutId id="2147483666" r:id="rId4"/>
    <p:sldLayoutId id="2147483652" r:id="rId5"/>
    <p:sldLayoutId id="2147483667" r:id="rId6"/>
    <p:sldLayoutId id="2147483669" r:id="rId7"/>
    <p:sldLayoutId id="2147483670" r:id="rId8"/>
    <p:sldLayoutId id="2147483671" r:id="rId9"/>
    <p:sldLayoutId id="2147483668" r:id="rId10"/>
    <p:sldLayoutId id="2147483665" r:id="rId11"/>
    <p:sldLayoutId id="2147483657" r:id="rId12"/>
    <p:sldLayoutId id="2147483664" r:id="rId13"/>
    <p:sldLayoutId id="2147483661" r:id="rId14"/>
    <p:sldLayoutId id="2147483649" r:id="rId15"/>
    <p:sldLayoutId id="2147483663" r:id="rId16"/>
    <p:sldLayoutId id="2147483679" r:id="rId17"/>
  </p:sldLayoutIdLst>
  <p:txStyles>
    <p:titleStyle>
      <a:lvl1pPr algn="r" defTabSz="914400" rtl="1" eaLnBrk="1" latinLnBrk="0" hangingPunct="1">
        <a:lnSpc>
          <a:spcPct val="90000"/>
        </a:lnSpc>
        <a:spcBef>
          <a:spcPts val="800"/>
        </a:spcBef>
        <a:spcAft>
          <a:spcPts val="0"/>
        </a:spcAft>
        <a:buNone/>
        <a:defRPr sz="4400" b="0" i="0" kern="1200">
          <a:solidFill>
            <a:schemeClr val="tx1"/>
          </a:solidFill>
          <a:latin typeface="Calibri" panose="020F0502020204030204" pitchFamily="34" charset="0"/>
          <a:ea typeface="Open Sans" panose="020B0606030504020204" pitchFamily="34" charset="0"/>
          <a:cs typeface="Calibri" panose="020F0502020204030204" pitchFamily="34" charset="0"/>
        </a:defRPr>
      </a:lvl1pPr>
    </p:titleStyle>
    <p:bodyStyle>
      <a:lvl1pPr marL="0" indent="0" algn="r" defTabSz="914400" rtl="1" eaLnBrk="1" latinLnBrk="0" hangingPunct="1">
        <a:lnSpc>
          <a:spcPct val="90000"/>
        </a:lnSpc>
        <a:spcBef>
          <a:spcPts val="800"/>
        </a:spcBef>
        <a:spcAft>
          <a:spcPts val="0"/>
        </a:spcAft>
        <a:buFont typeface="+mj-lt"/>
        <a:buNone/>
        <a:defRPr sz="2800" b="0" i="0" kern="1200">
          <a:solidFill>
            <a:schemeClr val="tx1"/>
          </a:solidFill>
          <a:latin typeface="Calibri" panose="020F0502020204030204" pitchFamily="34" charset="0"/>
          <a:ea typeface="+mn-ea"/>
          <a:cs typeface="Calibri" panose="020F0502020204030204" pitchFamily="34" charset="0"/>
        </a:defRPr>
      </a:lvl1pPr>
      <a:lvl2pPr marL="800100" indent="-342900" algn="r" defTabSz="914400" rtl="1" eaLnBrk="1" latinLnBrk="0" hangingPunct="1">
        <a:lnSpc>
          <a:spcPct val="90000"/>
        </a:lnSpc>
        <a:spcBef>
          <a:spcPts val="800"/>
        </a:spcBef>
        <a:buFont typeface="Arial" panose="020B0604020202020204" pitchFamily="34" charset="0"/>
        <a:buChar char="•"/>
        <a:defRPr sz="2400" b="0" i="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Arial" panose="020B0604020202020204" pitchFamily="34" charset="0"/>
        <a:buChar char="•"/>
        <a:defRPr sz="2000" b="0" i="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Arial" panose="020B0604020202020204" pitchFamily="34" charset="0"/>
        <a:buChar char="•"/>
        <a:defRPr sz="1800" b="0" i="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userDrawn="1">
          <p15:clr>
            <a:srgbClr val="F26B43"/>
          </p15:clr>
        </p15:guide>
        <p15:guide id="2" orient="horz" pos="75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E1D1AC-3BD1-F940-BDD1-726E936EC6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x-none" dirty="0"/>
          </a:p>
        </p:txBody>
      </p:sp>
      <p:sp>
        <p:nvSpPr>
          <p:cNvPr id="3" name="Text Placeholder 2">
            <a:extLst>
              <a:ext uri="{FF2B5EF4-FFF2-40B4-BE49-F238E27FC236}">
                <a16:creationId xmlns:a16="http://schemas.microsoft.com/office/drawing/2014/main" id="{4AE9C1DE-15DE-4E43-92D6-C72565293F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x-none" dirty="0"/>
          </a:p>
        </p:txBody>
      </p:sp>
      <p:sp>
        <p:nvSpPr>
          <p:cNvPr id="7" name="Slide Number Placeholder 1">
            <a:extLst>
              <a:ext uri="{FF2B5EF4-FFF2-40B4-BE49-F238E27FC236}">
                <a16:creationId xmlns:a16="http://schemas.microsoft.com/office/drawing/2014/main" id="{7CC1BC2F-4906-EB49-B9E1-1D196CB5A638}"/>
              </a:ext>
            </a:extLst>
          </p:cNvPr>
          <p:cNvSpPr txBox="1">
            <a:spLocks/>
          </p:cNvSpPr>
          <p:nvPr/>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fld id="{4ACF36E0-02F0-C24F-AEDD-AC692C7CD92B}" type="slidenum">
              <a:rPr kumimoji="0" lang="en-US" sz="1800" b="0" i="0" u="none" strike="noStrike" kern="1200" cap="none" spc="0" normalizeH="0" baseline="0" noProof="0" smtClean="0">
                <a:ln>
                  <a:noFill/>
                </a:ln>
                <a:solidFill>
                  <a:srgbClr val="4285E3"/>
                </a:solidFill>
                <a:effectLst/>
                <a:uLnTx/>
                <a:uFillTx/>
                <a:latin typeface="Calibri" panose="020F0502020204030204" pitchFamily="34" charset="0"/>
                <a:ea typeface="+mn-ea"/>
                <a:cs typeface="+mn-cs"/>
              </a:rPr>
              <a:pPr marL="0" marR="0" lvl="0" indent="0" algn="ctr" defTabSz="914400" rtl="1"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4285E3"/>
              </a:solidFill>
              <a:effectLst/>
              <a:uLnTx/>
              <a:uFillTx/>
              <a:latin typeface="Calibri" panose="020F0502020204030204" pitchFamily="34" charset="0"/>
              <a:ea typeface="+mn-ea"/>
              <a:cs typeface="+mn-cs"/>
            </a:endParaRPr>
          </a:p>
        </p:txBody>
      </p:sp>
      <p:sp>
        <p:nvSpPr>
          <p:cNvPr id="5" name="Slide Number Placeholder 1">
            <a:extLst>
              <a:ext uri="{FF2B5EF4-FFF2-40B4-BE49-F238E27FC236}">
                <a16:creationId xmlns:a16="http://schemas.microsoft.com/office/drawing/2014/main" id="{680F2E83-5CE4-C040-BA7A-F42BB8B634FA}"/>
              </a:ext>
            </a:extLst>
          </p:cNvPr>
          <p:cNvSpPr txBox="1">
            <a:spLocks/>
          </p:cNvSpPr>
          <p:nvPr userDrawn="1"/>
        </p:nvSpPr>
        <p:spPr>
          <a:xfrm>
            <a:off x="5492813" y="6272468"/>
            <a:ext cx="1206375" cy="365125"/>
          </a:xfrm>
          <a:prstGeom prst="rect">
            <a:avLst/>
          </a:prstGeom>
          <a:no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1" eaLnBrk="1" fontAlgn="auto" latinLnBrk="0" hangingPunct="1">
              <a:lnSpc>
                <a:spcPct val="100000"/>
              </a:lnSpc>
              <a:spcBef>
                <a:spcPts val="0"/>
              </a:spcBef>
              <a:spcAft>
                <a:spcPts val="0"/>
              </a:spcAft>
              <a:buClrTx/>
              <a:buSzTx/>
              <a:buFontTx/>
              <a:buNone/>
              <a:tabLst/>
              <a:defRPr/>
            </a:pPr>
            <a:fld id="{4ACF36E0-02F0-C24F-AEDD-AC692C7CD92B}" type="slidenum">
              <a:rPr kumimoji="0" lang="en-US" sz="1800" b="0" i="0" u="none" strike="noStrike" kern="1200" cap="none" spc="0" normalizeH="0" baseline="0" noProof="0" smtClean="0">
                <a:ln>
                  <a:noFill/>
                </a:ln>
                <a:solidFill>
                  <a:srgbClr val="4285E3"/>
                </a:solidFill>
                <a:effectLst/>
                <a:uLnTx/>
                <a:uFillTx/>
                <a:latin typeface="Calibri" panose="020F0502020204030204" pitchFamily="34" charset="0"/>
                <a:ea typeface="+mn-ea"/>
                <a:cs typeface="+mn-cs"/>
              </a:rPr>
              <a:pPr marL="0" marR="0" lvl="0" indent="0" algn="ctr" defTabSz="914400" rtl="1"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dirty="0">
              <a:ln>
                <a:noFill/>
              </a:ln>
              <a:solidFill>
                <a:srgbClr val="4285E3"/>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240330252"/>
      </p:ext>
    </p:extLst>
  </p:cSld>
  <p:clrMap bg1="lt1" tx1="dk1" bg2="lt2" tx2="dk2" accent1="accent1" accent2="accent2" accent3="accent3" accent4="accent4" accent5="accent5" accent6="accent6" hlink="hlink" folHlink="folHlink"/>
  <p:sldLayoutIdLst>
    <p:sldLayoutId id="2147483678" r:id="rId1"/>
  </p:sldLayoutIdLst>
  <p:txStyles>
    <p:titleStyle>
      <a:lvl1pPr algn="r" defTabSz="914400" rtl="1"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r" defTabSz="914400" rtl="1" eaLnBrk="1" latinLnBrk="0" hangingPunct="1">
        <a:lnSpc>
          <a:spcPct val="90000"/>
        </a:lnSpc>
        <a:spcBef>
          <a:spcPts val="1000"/>
        </a:spcBef>
        <a:buClr>
          <a:schemeClr val="accent2"/>
        </a:buClr>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Clr>
          <a:schemeClr val="accent2"/>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Clr>
          <a:schemeClr val="accent2"/>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Clr>
          <a:schemeClr val="accent2"/>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083">
          <p15:clr>
            <a:srgbClr val="F26B43"/>
          </p15:clr>
        </p15:guide>
        <p15:guide id="2" orient="horz" pos="75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video" Target="../media/media3.mp4"/><Relationship Id="rId7" Type="http://schemas.openxmlformats.org/officeDocument/2006/relationships/image" Target="../media/image28.png"/><Relationship Id="rId2" Type="http://schemas.microsoft.com/office/2007/relationships/media" Target="../media/media3.mp4"/><Relationship Id="rId1" Type="http://schemas.openxmlformats.org/officeDocument/2006/relationships/tags" Target="../tags/tag11.xml"/><Relationship Id="rId6" Type="http://schemas.openxmlformats.org/officeDocument/2006/relationships/image" Target="../media/image27.png"/><Relationship Id="rId5" Type="http://schemas.openxmlformats.org/officeDocument/2006/relationships/notesSlide" Target="../notesSlides/notesSlide10.xml"/><Relationship Id="rId10" Type="http://schemas.openxmlformats.org/officeDocument/2006/relationships/image" Target="../media/image31.png"/><Relationship Id="rId4" Type="http://schemas.openxmlformats.org/officeDocument/2006/relationships/slideLayout" Target="../slideLayouts/slideLayout4.xml"/><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video" Target="../media/media3.mp4"/><Relationship Id="rId7" Type="http://schemas.openxmlformats.org/officeDocument/2006/relationships/image" Target="../media/image33.png"/><Relationship Id="rId2" Type="http://schemas.microsoft.com/office/2007/relationships/media" Target="../media/media3.mp4"/><Relationship Id="rId1" Type="http://schemas.openxmlformats.org/officeDocument/2006/relationships/tags" Target="../tags/tag12.xml"/><Relationship Id="rId6" Type="http://schemas.openxmlformats.org/officeDocument/2006/relationships/image" Target="../media/image32.png"/><Relationship Id="rId5" Type="http://schemas.openxmlformats.org/officeDocument/2006/relationships/notesSlide" Target="../notesSlides/notesSlide11.xml"/><Relationship Id="rId4"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video" Target="../media/media3.mp4"/><Relationship Id="rId7" Type="http://schemas.openxmlformats.org/officeDocument/2006/relationships/image" Target="../media/image35.png"/><Relationship Id="rId2" Type="http://schemas.microsoft.com/office/2007/relationships/media" Target="../media/media3.mp4"/><Relationship Id="rId1" Type="http://schemas.openxmlformats.org/officeDocument/2006/relationships/tags" Target="../tags/tag13.xml"/><Relationship Id="rId6" Type="http://schemas.openxmlformats.org/officeDocument/2006/relationships/image" Target="../media/image34.png"/><Relationship Id="rId5" Type="http://schemas.openxmlformats.org/officeDocument/2006/relationships/notesSlide" Target="../notesSlides/notesSlide12.xml"/><Relationship Id="rId4"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video" Target="../media/media3.mp4"/><Relationship Id="rId7" Type="http://schemas.openxmlformats.org/officeDocument/2006/relationships/image" Target="../media/image31.png"/><Relationship Id="rId2" Type="http://schemas.microsoft.com/office/2007/relationships/media" Target="../media/media3.mp4"/><Relationship Id="rId1" Type="http://schemas.openxmlformats.org/officeDocument/2006/relationships/tags" Target="../tags/tag14.xml"/><Relationship Id="rId6" Type="http://schemas.openxmlformats.org/officeDocument/2006/relationships/image" Target="../media/image36.png"/><Relationship Id="rId5" Type="http://schemas.openxmlformats.org/officeDocument/2006/relationships/notesSlide" Target="../notesSlides/notesSlide13.xml"/><Relationship Id="rId4"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video" Target="../media/media3.mp4"/><Relationship Id="rId7" Type="http://schemas.openxmlformats.org/officeDocument/2006/relationships/image" Target="../media/image38.png"/><Relationship Id="rId2" Type="http://schemas.microsoft.com/office/2007/relationships/media" Target="../media/media3.mp4"/><Relationship Id="rId1" Type="http://schemas.openxmlformats.org/officeDocument/2006/relationships/tags" Target="../tags/tag15.xml"/><Relationship Id="rId6" Type="http://schemas.openxmlformats.org/officeDocument/2006/relationships/image" Target="../media/image37.png"/><Relationship Id="rId5" Type="http://schemas.openxmlformats.org/officeDocument/2006/relationships/notesSlide" Target="../notesSlides/notesSlide14.xml"/><Relationship Id="rId4"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video" Target="../media/media3.mp4"/><Relationship Id="rId7" Type="http://schemas.openxmlformats.org/officeDocument/2006/relationships/image" Target="../media/image40.png"/><Relationship Id="rId2" Type="http://schemas.microsoft.com/office/2007/relationships/media" Target="../media/media3.mp4"/><Relationship Id="rId1" Type="http://schemas.openxmlformats.org/officeDocument/2006/relationships/tags" Target="../tags/tag16.xml"/><Relationship Id="rId6" Type="http://schemas.openxmlformats.org/officeDocument/2006/relationships/image" Target="../media/image39.png"/><Relationship Id="rId5" Type="http://schemas.openxmlformats.org/officeDocument/2006/relationships/notesSlide" Target="../notesSlides/notesSlide15.xml"/><Relationship Id="rId4"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video" Target="../media/media4.mp4"/><Relationship Id="rId2" Type="http://schemas.microsoft.com/office/2007/relationships/media" Target="../media/media4.mp4"/><Relationship Id="rId1" Type="http://schemas.openxmlformats.org/officeDocument/2006/relationships/tags" Target="../tags/tag23.xml"/><Relationship Id="rId6" Type="http://schemas.openxmlformats.org/officeDocument/2006/relationships/image" Target="../media/image42.png"/><Relationship Id="rId5" Type="http://schemas.openxmlformats.org/officeDocument/2006/relationships/notesSlide" Target="../notesSlides/notesSlide22.xml"/><Relationship Id="rId4"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video" Target="../media/media1.mp4"/><Relationship Id="rId7" Type="http://schemas.openxmlformats.org/officeDocument/2006/relationships/image" Target="../media/image7.pn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notesSlide" Target="../notesSlides/notesSlide3.xml"/><Relationship Id="rId4"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35.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36.xml"/><Relationship Id="rId6" Type="http://schemas.openxmlformats.org/officeDocument/2006/relationships/image" Target="../media/image44.png"/><Relationship Id="rId5" Type="http://schemas.openxmlformats.org/officeDocument/2006/relationships/notesSlide" Target="../notesSlides/notesSlide35.xml"/><Relationship Id="rId4"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tags" Target="../tags/tag3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3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xml.rels><?xml version="1.0" encoding="UTF-8" standalone="yes"?>
<Relationships xmlns="http://schemas.openxmlformats.org/package/2006/relationships"><Relationship Id="rId3" Type="http://schemas.openxmlformats.org/officeDocument/2006/relationships/video" Target="../media/media2.mp4"/><Relationship Id="rId7" Type="http://schemas.openxmlformats.org/officeDocument/2006/relationships/image" Target="../media/image10.png"/><Relationship Id="rId2" Type="http://schemas.microsoft.com/office/2007/relationships/media" Target="../media/media2.mp4"/><Relationship Id="rId1" Type="http://schemas.openxmlformats.org/officeDocument/2006/relationships/tags" Target="../tags/tag5.xml"/><Relationship Id="rId6" Type="http://schemas.openxmlformats.org/officeDocument/2006/relationships/image" Target="../media/image9.png"/><Relationship Id="rId5" Type="http://schemas.openxmlformats.org/officeDocument/2006/relationships/notesSlide" Target="../notesSlides/notesSlide4.xml"/><Relationship Id="rId4"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8.xml"/><Relationship Id="rId1" Type="http://schemas.openxmlformats.org/officeDocument/2006/relationships/tags" Target="../tags/tag41.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4.xml"/><Relationship Id="rId1" Type="http://schemas.openxmlformats.org/officeDocument/2006/relationships/tags" Target="../tags/tag43.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44.xml"/><Relationship Id="rId6" Type="http://schemas.openxmlformats.org/officeDocument/2006/relationships/image" Target="../media/image8.png"/><Relationship Id="rId5" Type="http://schemas.openxmlformats.org/officeDocument/2006/relationships/notesSlide" Target="../notesSlides/notesSlide43.xml"/><Relationship Id="rId4"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video" Target="../media/media6.mp4"/><Relationship Id="rId7" Type="http://schemas.openxmlformats.org/officeDocument/2006/relationships/image" Target="../media/image46.png"/><Relationship Id="rId2" Type="http://schemas.microsoft.com/office/2007/relationships/media" Target="../media/media6.mp4"/><Relationship Id="rId1" Type="http://schemas.openxmlformats.org/officeDocument/2006/relationships/tags" Target="../tags/tag46.xml"/><Relationship Id="rId6" Type="http://schemas.openxmlformats.org/officeDocument/2006/relationships/image" Target="../media/image26.png"/><Relationship Id="rId5" Type="http://schemas.openxmlformats.org/officeDocument/2006/relationships/notesSlide" Target="../notesSlides/notesSlide45.xml"/><Relationship Id="rId4"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image" Target="../media/image8.png"/><Relationship Id="rId2" Type="http://schemas.microsoft.com/office/2007/relationships/media" Target="../media/media1.mp4"/><Relationship Id="rId1" Type="http://schemas.openxmlformats.org/officeDocument/2006/relationships/tags" Target="../tags/tag47.xml"/><Relationship Id="rId6" Type="http://schemas.openxmlformats.org/officeDocument/2006/relationships/image" Target="../media/image26.png"/><Relationship Id="rId5" Type="http://schemas.openxmlformats.org/officeDocument/2006/relationships/notesSlide" Target="../notesSlides/notesSlide46.xml"/><Relationship Id="rId4"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4.xml"/><Relationship Id="rId1" Type="http://schemas.openxmlformats.org/officeDocument/2006/relationships/tags" Target="../tags/tag49.xml"/><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42.png"/><Relationship Id="rId2" Type="http://schemas.microsoft.com/office/2007/relationships/media" Target="../media/media4.mp4"/><Relationship Id="rId1" Type="http://schemas.openxmlformats.org/officeDocument/2006/relationships/tags" Target="../tags/tag50.xml"/><Relationship Id="rId6" Type="http://schemas.openxmlformats.org/officeDocument/2006/relationships/image" Target="../media/image26.png"/><Relationship Id="rId5" Type="http://schemas.openxmlformats.org/officeDocument/2006/relationships/notesSlide" Target="../notesSlides/notesSlide49.xml"/><Relationship Id="rId4"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5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8.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8.xml"/><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5"/>
          <p:cNvSpPr txBox="1">
            <a:spLocks noGrp="1"/>
          </p:cNvSpPr>
          <p:nvPr>
            <p:ph type="body" sz="quarter" idx="15"/>
          </p:nvPr>
        </p:nvSpPr>
        <p:spPr>
          <a:xfrm>
            <a:off x="5501641" y="2115483"/>
            <a:ext cx="5090160" cy="634326"/>
          </a:xfrm>
          <a:solidFill>
            <a:srgbClr val="0033CC"/>
          </a:solidFill>
        </p:spPr>
        <p:txBody>
          <a:bodyPr/>
          <a:lstStyle/>
          <a:p>
            <a:pPr lvl="0" algn="ctr"/>
            <a:r>
              <a:rPr lang="he-IL" sz="3200" b="1" dirty="0"/>
              <a:t>מערכת שיעורים למגזר החרדי</a:t>
            </a:r>
          </a:p>
        </p:txBody>
      </p:sp>
      <p:sp>
        <p:nvSpPr>
          <p:cNvPr id="239" name="Google Shape;239;p5"/>
          <p:cNvSpPr txBox="1">
            <a:spLocks noGrp="1"/>
          </p:cNvSpPr>
          <p:nvPr>
            <p:ph type="body" sz="quarter" idx="16"/>
          </p:nvPr>
        </p:nvSpPr>
        <p:spPr/>
        <p:txBody>
          <a:bodyPr/>
          <a:lstStyle/>
          <a:p>
            <a:pPr lvl="0"/>
            <a:r>
              <a:rPr lang="he-IL" sz="3200" dirty="0"/>
              <a:t>נושא השיעור: טקסט מידע על ים המלח</a:t>
            </a:r>
          </a:p>
        </p:txBody>
      </p:sp>
      <p:sp>
        <p:nvSpPr>
          <p:cNvPr id="2" name="Text Placeholder 1">
            <a:extLst>
              <a:ext uri="{FF2B5EF4-FFF2-40B4-BE49-F238E27FC236}">
                <a16:creationId xmlns:a16="http://schemas.microsoft.com/office/drawing/2014/main" id="{12874761-6EDB-5D40-A79B-9C82F478C33E}"/>
              </a:ext>
            </a:extLst>
          </p:cNvPr>
          <p:cNvSpPr>
            <a:spLocks noGrp="1"/>
          </p:cNvSpPr>
          <p:nvPr>
            <p:ph type="body" sz="quarter" idx="18"/>
          </p:nvPr>
        </p:nvSpPr>
        <p:spPr>
          <a:xfrm>
            <a:off x="2223171" y="5115055"/>
            <a:ext cx="6704013" cy="385860"/>
          </a:xfrm>
        </p:spPr>
        <p:txBody>
          <a:bodyPr>
            <a:noAutofit/>
          </a:bodyPr>
          <a:lstStyle/>
          <a:p>
            <a:r>
              <a:rPr lang="he-IL" dirty="0">
                <a:sym typeface="Calibri"/>
              </a:rPr>
              <a:t>עם המורה: שני </a:t>
            </a:r>
            <a:r>
              <a:rPr lang="he-IL" dirty="0" err="1" smtClean="0">
                <a:sym typeface="Calibri"/>
              </a:rPr>
              <a:t>טויטו</a:t>
            </a:r>
            <a:endParaRPr lang="he-IL" dirty="0" smtClean="0">
              <a:sym typeface="Calibri"/>
            </a:endParaRPr>
          </a:p>
          <a:p>
            <a:r>
              <a:rPr lang="he-IL" sz="2400" dirty="0" smtClean="0">
                <a:sym typeface="Calibri"/>
              </a:rPr>
              <a:t>כתיבה: פנינה חוברה, כוכבה גרסון</a:t>
            </a:r>
            <a:endParaRPr lang="he-IL" sz="2400" dirty="0">
              <a:sym typeface="Calibri"/>
            </a:endParaRPr>
          </a:p>
        </p:txBody>
      </p:sp>
      <p:pic>
        <p:nvPicPr>
          <p:cNvPr id="241" name="Google Shape;241;p5"/>
          <p:cNvPicPr preferRelativeResize="0"/>
          <p:nvPr/>
        </p:nvPicPr>
        <p:blipFill rotWithShape="1">
          <a:blip r:embed="rId4">
            <a:alphaModFix/>
          </a:blip>
          <a:srcRect/>
          <a:stretch/>
        </p:blipFill>
        <p:spPr>
          <a:xfrm rot="-2705291">
            <a:off x="3733675" y="632278"/>
            <a:ext cx="658648" cy="2212383"/>
          </a:xfrm>
          <a:prstGeom prst="rect">
            <a:avLst/>
          </a:prstGeom>
          <a:noFill/>
          <a:ln>
            <a:noFill/>
          </a:ln>
        </p:spPr>
      </p:pic>
      <p:sp>
        <p:nvSpPr>
          <p:cNvPr id="7" name="Google Shape;238;p5"/>
          <p:cNvSpPr txBox="1">
            <a:spLocks/>
          </p:cNvSpPr>
          <p:nvPr/>
        </p:nvSpPr>
        <p:spPr>
          <a:xfrm>
            <a:off x="2222638" y="3024451"/>
            <a:ext cx="8382413" cy="824410"/>
          </a:xfrm>
          <a:prstGeom prst="rect">
            <a:avLst/>
          </a:prstGeom>
        </p:spPr>
        <p:txBody>
          <a:bodyPr vert="horz" lIns="91440" tIns="45720" rIns="91440" bIns="45720" rtlCol="0" anchor="ctr">
            <a:noAutofit/>
          </a:bodyPr>
          <a:lstStyle>
            <a:lvl1pPr marL="0" indent="0" algn="r" defTabSz="914400" rtl="1" eaLnBrk="1" latinLnBrk="0" hangingPunct="1">
              <a:lnSpc>
                <a:spcPct val="90000"/>
              </a:lnSpc>
              <a:spcBef>
                <a:spcPts val="1000"/>
              </a:spcBef>
              <a:buClr>
                <a:schemeClr val="accent2"/>
              </a:buClr>
              <a:buFontTx/>
              <a:buNone/>
              <a:defRPr sz="50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6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1" eaLnBrk="1" fontAlgn="auto" latinLnBrk="0" hangingPunct="1">
              <a:lnSpc>
                <a:spcPct val="90000"/>
              </a:lnSpc>
              <a:spcBef>
                <a:spcPts val="1000"/>
              </a:spcBef>
              <a:spcAft>
                <a:spcPts val="0"/>
              </a:spcAft>
              <a:buClr>
                <a:srgbClr val="FB2265"/>
              </a:buClr>
              <a:buSzTx/>
              <a:buFontTx/>
              <a:buNone/>
              <a:tabLst/>
              <a:defRPr/>
            </a:pPr>
            <a:r>
              <a:rPr kumimoji="0" lang="he-IL" sz="5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שיעור </a:t>
            </a:r>
            <a:r>
              <a:rPr lang="he-IL" dirty="0">
                <a:solidFill>
                  <a:srgbClr val="FFFFFF"/>
                </a:solidFill>
                <a:latin typeface="Calibri" panose="020F0502020204030204" pitchFamily="34" charset="0"/>
                <a:cs typeface="Calibri" panose="020F0502020204030204" pitchFamily="34" charset="0"/>
              </a:rPr>
              <a:t>שפה</a:t>
            </a:r>
            <a:r>
              <a:rPr kumimoji="0" lang="he-IL" sz="5000" b="0"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לכיתה ה</a:t>
            </a:r>
          </a:p>
        </p:txBody>
      </p:sp>
      <p:sp>
        <p:nvSpPr>
          <p:cNvPr id="5" name="מלבן 4"/>
          <p:cNvSpPr/>
          <p:nvPr/>
        </p:nvSpPr>
        <p:spPr>
          <a:xfrm>
            <a:off x="89038" y="0"/>
            <a:ext cx="1114922" cy="1738469"/>
          </a:xfrm>
          <a:prstGeom prst="rect">
            <a:avLst/>
          </a:prstGeom>
          <a:solidFill>
            <a:srgbClr val="156DCF"/>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srgbClr val="FFFFFF"/>
              </a:solidFill>
              <a:effectLst/>
              <a:uLnTx/>
              <a:uFillTx/>
              <a:latin typeface="Calibri" panose="020F0502020204030204"/>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15261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a:t>תמונות</a:t>
            </a:r>
          </a:p>
        </p:txBody>
      </p:sp>
      <p:pic>
        <p:nvPicPr>
          <p:cNvPr id="4" name="תמונה 3"/>
          <p:cNvPicPr>
            <a:picLocks noChangeAspect="1"/>
          </p:cNvPicPr>
          <p:nvPr/>
        </p:nvPicPr>
        <p:blipFill rotWithShape="1">
          <a:blip r:embed="rId6"/>
          <a:srcRect l="18337" t="46472" r="52985" b="15221"/>
          <a:stretch/>
        </p:blipFill>
        <p:spPr>
          <a:xfrm>
            <a:off x="193912" y="1639326"/>
            <a:ext cx="3731343" cy="2802194"/>
          </a:xfrm>
          <a:prstGeom prst="rect">
            <a:avLst/>
          </a:prstGeom>
        </p:spPr>
      </p:pic>
      <p:pic>
        <p:nvPicPr>
          <p:cNvPr id="5" name="תמונה 4"/>
          <p:cNvPicPr>
            <a:picLocks noChangeAspect="1"/>
          </p:cNvPicPr>
          <p:nvPr/>
        </p:nvPicPr>
        <p:blipFill rotWithShape="1">
          <a:blip r:embed="rId7"/>
          <a:srcRect l="14257" t="55947" r="50944" b="11594"/>
          <a:stretch/>
        </p:blipFill>
        <p:spPr>
          <a:xfrm>
            <a:off x="7551174" y="1664363"/>
            <a:ext cx="4527756" cy="2374490"/>
          </a:xfrm>
          <a:prstGeom prst="rect">
            <a:avLst/>
          </a:prstGeom>
        </p:spPr>
      </p:pic>
      <p:pic>
        <p:nvPicPr>
          <p:cNvPr id="7" name="תמונה 6"/>
          <p:cNvPicPr>
            <a:picLocks noChangeAspect="1"/>
          </p:cNvPicPr>
          <p:nvPr/>
        </p:nvPicPr>
        <p:blipFill rotWithShape="1">
          <a:blip r:embed="rId8"/>
          <a:srcRect l="15503" t="46269" r="49244" b="11996"/>
          <a:stretch/>
        </p:blipFill>
        <p:spPr>
          <a:xfrm>
            <a:off x="7713406" y="4202103"/>
            <a:ext cx="3480621" cy="2316683"/>
          </a:xfrm>
          <a:prstGeom prst="rect">
            <a:avLst/>
          </a:prstGeom>
        </p:spPr>
      </p:pic>
      <p:pic>
        <p:nvPicPr>
          <p:cNvPr id="8" name="תמונה 7"/>
          <p:cNvPicPr>
            <a:picLocks noChangeAspect="1"/>
          </p:cNvPicPr>
          <p:nvPr/>
        </p:nvPicPr>
        <p:blipFill rotWithShape="1">
          <a:blip r:embed="rId9"/>
          <a:srcRect l="16069" t="42548" r="59333" b="11190"/>
          <a:stretch/>
        </p:blipFill>
        <p:spPr>
          <a:xfrm>
            <a:off x="4273344" y="2225040"/>
            <a:ext cx="2743885" cy="3741166"/>
          </a:xfrm>
          <a:prstGeom prst="rect">
            <a:avLst/>
          </a:prstGeom>
        </p:spPr>
      </p:pic>
      <p:pic>
        <p:nvPicPr>
          <p:cNvPr id="9" name="30sec_final" descr="30sec_final">
            <a:hlinkClick r:id="" action="ppaction://media"/>
            <a:extLst>
              <a:ext uri="{FF2B5EF4-FFF2-40B4-BE49-F238E27FC236}">
                <a16:creationId xmlns:a16="http://schemas.microsoft.com/office/drawing/2014/main" id="{1BE62079-1E07-423B-B707-74F2E091BEED}"/>
              </a:ext>
            </a:extLst>
          </p:cNvPr>
          <p:cNvPicPr>
            <a:picLocks noChangeAspect="1"/>
          </p:cNvPicPr>
          <p:nvPr>
            <a:videoFile r:link="rId3"/>
            <p:extLst>
              <p:ext uri="{DAA4B4D4-6D71-4841-9C94-3DE7FCFB9230}">
                <p14:media xmlns:p14="http://schemas.microsoft.com/office/powerpoint/2010/main" r:embed="rId2"/>
              </p:ext>
            </p:extLst>
          </p:nvPr>
        </p:nvPicPr>
        <p:blipFill>
          <a:blip r:embed="rId10"/>
          <a:stretch>
            <a:fillRect/>
          </a:stretch>
        </p:blipFill>
        <p:spPr>
          <a:xfrm>
            <a:off x="770183" y="5085643"/>
            <a:ext cx="1540938" cy="549601"/>
          </a:xfrm>
          <a:prstGeom prst="rect">
            <a:avLst/>
          </a:prstGeom>
        </p:spPr>
      </p:pic>
    </p:spTree>
    <p:custDataLst>
      <p:tags r:id="rId1"/>
    </p:custDataLst>
    <p:extLst>
      <p:ext uri="{BB962C8B-B14F-4D97-AF65-F5344CB8AC3E}">
        <p14:creationId xmlns:p14="http://schemas.microsoft.com/office/powerpoint/2010/main" val="374187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p:cMediaNode vol="80000">
                <p:cTn id="12" fill="hold" display="0">
                  <p:stCondLst>
                    <p:cond delay="indefinite"/>
                  </p:stCondLst>
                </p:cTn>
                <p:tgtEl>
                  <p:spTgt spid="9"/>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a:t>תמונות</a:t>
            </a:r>
          </a:p>
        </p:txBody>
      </p:sp>
      <p:pic>
        <p:nvPicPr>
          <p:cNvPr id="6" name="תמונה 5"/>
          <p:cNvPicPr>
            <a:picLocks noChangeAspect="1"/>
          </p:cNvPicPr>
          <p:nvPr/>
        </p:nvPicPr>
        <p:blipFill>
          <a:blip r:embed="rId6"/>
          <a:stretch>
            <a:fillRect/>
          </a:stretch>
        </p:blipFill>
        <p:spPr>
          <a:xfrm>
            <a:off x="1468598" y="1825914"/>
            <a:ext cx="3984551" cy="4463924"/>
          </a:xfrm>
          <a:prstGeom prst="rect">
            <a:avLst/>
          </a:prstGeom>
        </p:spPr>
      </p:pic>
      <p:pic>
        <p:nvPicPr>
          <p:cNvPr id="7" name="תמונה 6"/>
          <p:cNvPicPr>
            <a:picLocks noChangeAspect="1"/>
          </p:cNvPicPr>
          <p:nvPr/>
        </p:nvPicPr>
        <p:blipFill>
          <a:blip r:embed="rId7"/>
          <a:stretch>
            <a:fillRect/>
          </a:stretch>
        </p:blipFill>
        <p:spPr>
          <a:xfrm>
            <a:off x="7215447" y="1836420"/>
            <a:ext cx="3507955" cy="4306989"/>
          </a:xfrm>
          <a:prstGeom prst="rect">
            <a:avLst/>
          </a:prstGeom>
        </p:spPr>
      </p:pic>
      <p:pic>
        <p:nvPicPr>
          <p:cNvPr id="5" name="30sec_final" descr="30sec_final">
            <a:hlinkClick r:id="" action="ppaction://media"/>
            <a:extLst>
              <a:ext uri="{FF2B5EF4-FFF2-40B4-BE49-F238E27FC236}">
                <a16:creationId xmlns:a16="http://schemas.microsoft.com/office/drawing/2014/main" id="{0B02E7A8-A15D-4EF2-BE3A-F511F58416BF}"/>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22398" y="1704165"/>
            <a:ext cx="1540938" cy="549601"/>
          </a:xfrm>
          <a:prstGeom prst="rect">
            <a:avLst/>
          </a:prstGeom>
        </p:spPr>
      </p:pic>
    </p:spTree>
    <p:custDataLst>
      <p:tags r:id="rId1"/>
    </p:custDataLst>
    <p:extLst>
      <p:ext uri="{BB962C8B-B14F-4D97-AF65-F5344CB8AC3E}">
        <p14:creationId xmlns:p14="http://schemas.microsoft.com/office/powerpoint/2010/main" val="109431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rotWithShape="1">
          <a:blip r:embed="rId6"/>
          <a:srcRect l="28312" t="39012" r="31901" b="17843"/>
          <a:stretch/>
        </p:blipFill>
        <p:spPr>
          <a:xfrm>
            <a:off x="482221" y="2875306"/>
            <a:ext cx="5465162" cy="3601694"/>
          </a:xfrm>
          <a:prstGeom prst="rect">
            <a:avLst/>
          </a:prstGeom>
        </p:spPr>
      </p:pic>
      <p:pic>
        <p:nvPicPr>
          <p:cNvPr id="3" name="תמונה 2">
            <a:extLst>
              <a:ext uri="{FF2B5EF4-FFF2-40B4-BE49-F238E27FC236}">
                <a16:creationId xmlns:a16="http://schemas.microsoft.com/office/drawing/2014/main" id="{F04C1693-FB07-4D03-82C2-E94F7A175E0E}"/>
              </a:ext>
            </a:extLst>
          </p:cNvPr>
          <p:cNvPicPr>
            <a:picLocks noChangeAspect="1"/>
          </p:cNvPicPr>
          <p:nvPr/>
        </p:nvPicPr>
        <p:blipFill>
          <a:blip r:embed="rId7"/>
          <a:stretch>
            <a:fillRect/>
          </a:stretch>
        </p:blipFill>
        <p:spPr>
          <a:xfrm>
            <a:off x="6244618" y="2729807"/>
            <a:ext cx="5465161" cy="3914834"/>
          </a:xfrm>
          <a:prstGeom prst="rect">
            <a:avLst/>
          </a:prstGeom>
        </p:spPr>
      </p:pic>
      <p:pic>
        <p:nvPicPr>
          <p:cNvPr id="5" name="30sec_final" descr="30sec_final">
            <a:hlinkClick r:id="" action="ppaction://media"/>
            <a:extLst>
              <a:ext uri="{FF2B5EF4-FFF2-40B4-BE49-F238E27FC236}">
                <a16:creationId xmlns:a16="http://schemas.microsoft.com/office/drawing/2014/main" id="{DC570810-9A1F-4E60-A89E-9C0BAB97FCC3}"/>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288943" y="1912037"/>
            <a:ext cx="1540938" cy="549601"/>
          </a:xfrm>
          <a:prstGeom prst="rect">
            <a:avLst/>
          </a:prstGeom>
        </p:spPr>
      </p:pic>
      <p:sp>
        <p:nvSpPr>
          <p:cNvPr id="8" name="כותרת 1">
            <a:extLst>
              <a:ext uri="{FF2B5EF4-FFF2-40B4-BE49-F238E27FC236}">
                <a16:creationId xmlns:a16="http://schemas.microsoft.com/office/drawing/2014/main" id="{67F9F143-DBD1-4037-A7D2-3AA55C4667DD}"/>
              </a:ext>
            </a:extLst>
          </p:cNvPr>
          <p:cNvSpPr txBox="1">
            <a:spLocks/>
          </p:cNvSpPr>
          <p:nvPr/>
        </p:nvSpPr>
        <p:spPr>
          <a:xfrm>
            <a:off x="3233990" y="815526"/>
            <a:ext cx="8280000" cy="720000"/>
          </a:xfrm>
          <a:prstGeom prst="rect">
            <a:avLst/>
          </a:prstGeom>
          <a:solidFill>
            <a:schemeClr val="accent1"/>
          </a:solidFill>
        </p:spPr>
        <p:txBody>
          <a:bodyPr vert="horz" lIns="91440" tIns="45720" rIns="91440" bIns="45720" rtlCol="0" anchor="b">
            <a:normAutofit/>
          </a:bodyPr>
          <a:lstStyle>
            <a:lvl1pPr algn="r" defTabSz="914400" rtl="1" eaLnBrk="1" latinLnBrk="0" hangingPunct="1">
              <a:lnSpc>
                <a:spcPct val="90000"/>
              </a:lnSpc>
              <a:spcBef>
                <a:spcPts val="800"/>
              </a:spcBef>
              <a:spcAft>
                <a:spcPts val="0"/>
              </a:spcAft>
              <a:buNone/>
              <a:defRPr sz="4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algn="ctr"/>
            <a:r>
              <a:rPr lang="he-IL"/>
              <a:t>תמונות</a:t>
            </a:r>
            <a:endParaRPr lang="he-IL" dirty="0"/>
          </a:p>
        </p:txBody>
      </p:sp>
    </p:spTree>
    <p:custDataLst>
      <p:tags r:id="rId1"/>
    </p:custDataLst>
    <p:extLst>
      <p:ext uri="{BB962C8B-B14F-4D97-AF65-F5344CB8AC3E}">
        <p14:creationId xmlns:p14="http://schemas.microsoft.com/office/powerpoint/2010/main" val="353772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a:t>תצלום אויר</a:t>
            </a:r>
          </a:p>
        </p:txBody>
      </p:sp>
      <p:pic>
        <p:nvPicPr>
          <p:cNvPr id="4" name="תמונה 3"/>
          <p:cNvPicPr>
            <a:picLocks noChangeAspect="1"/>
          </p:cNvPicPr>
          <p:nvPr/>
        </p:nvPicPr>
        <p:blipFill rotWithShape="1">
          <a:blip r:embed="rId6"/>
          <a:srcRect l="28312" t="27319" r="57633" b="41028"/>
          <a:stretch/>
        </p:blipFill>
        <p:spPr>
          <a:xfrm>
            <a:off x="3783748" y="1991735"/>
            <a:ext cx="4237508" cy="4044461"/>
          </a:xfrm>
          <a:prstGeom prst="rect">
            <a:avLst/>
          </a:prstGeom>
        </p:spPr>
      </p:pic>
      <p:pic>
        <p:nvPicPr>
          <p:cNvPr id="5" name="30sec_final" descr="30sec_final">
            <a:hlinkClick r:id="" action="ppaction://media"/>
            <a:extLst>
              <a:ext uri="{FF2B5EF4-FFF2-40B4-BE49-F238E27FC236}">
                <a16:creationId xmlns:a16="http://schemas.microsoft.com/office/drawing/2014/main" id="{28F5FEDF-2758-4DBA-9D70-83FB060B2144}"/>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39743" y="1991735"/>
            <a:ext cx="1540938" cy="549601"/>
          </a:xfrm>
          <a:prstGeom prst="rect">
            <a:avLst/>
          </a:prstGeom>
        </p:spPr>
      </p:pic>
    </p:spTree>
    <p:custDataLst>
      <p:tags r:id="rId1"/>
    </p:custDataLst>
    <p:extLst>
      <p:ext uri="{BB962C8B-B14F-4D97-AF65-F5344CB8AC3E}">
        <p14:creationId xmlns:p14="http://schemas.microsoft.com/office/powerpoint/2010/main" val="413109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17EDBE50-B230-44CA-B8DA-29260B702675}"/>
              </a:ext>
            </a:extLst>
          </p:cNvPr>
          <p:cNvPicPr>
            <a:picLocks noChangeAspect="1"/>
          </p:cNvPicPr>
          <p:nvPr/>
        </p:nvPicPr>
        <p:blipFill>
          <a:blip r:embed="rId6"/>
          <a:stretch>
            <a:fillRect/>
          </a:stretch>
        </p:blipFill>
        <p:spPr>
          <a:xfrm>
            <a:off x="331567" y="2475146"/>
            <a:ext cx="5455917" cy="3900980"/>
          </a:xfrm>
          <a:prstGeom prst="rect">
            <a:avLst/>
          </a:prstGeom>
        </p:spPr>
      </p:pic>
      <p:pic>
        <p:nvPicPr>
          <p:cNvPr id="4" name="תמונה 3"/>
          <p:cNvPicPr>
            <a:picLocks noChangeAspect="1"/>
          </p:cNvPicPr>
          <p:nvPr/>
        </p:nvPicPr>
        <p:blipFill rotWithShape="1">
          <a:blip r:embed="rId7"/>
          <a:srcRect l="48338" t="55880" r="32052" b="17104"/>
          <a:stretch/>
        </p:blipFill>
        <p:spPr>
          <a:xfrm>
            <a:off x="6593694" y="2426818"/>
            <a:ext cx="5158674" cy="3997637"/>
          </a:xfrm>
          <a:prstGeom prst="rect">
            <a:avLst/>
          </a:prstGeom>
        </p:spPr>
      </p:pic>
      <p:pic>
        <p:nvPicPr>
          <p:cNvPr id="5" name="30sec_final" descr="30sec_final">
            <a:hlinkClick r:id="" action="ppaction://media"/>
            <a:extLst>
              <a:ext uri="{FF2B5EF4-FFF2-40B4-BE49-F238E27FC236}">
                <a16:creationId xmlns:a16="http://schemas.microsoft.com/office/drawing/2014/main" id="{E8737C2F-DF84-4B19-9B5A-D9A067056C71}"/>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546351" y="1747345"/>
            <a:ext cx="1540938" cy="549601"/>
          </a:xfrm>
          <a:prstGeom prst="rect">
            <a:avLst/>
          </a:prstGeom>
        </p:spPr>
      </p:pic>
      <p:sp>
        <p:nvSpPr>
          <p:cNvPr id="8" name="כותרת 1">
            <a:extLst>
              <a:ext uri="{FF2B5EF4-FFF2-40B4-BE49-F238E27FC236}">
                <a16:creationId xmlns:a16="http://schemas.microsoft.com/office/drawing/2014/main" id="{564D69CA-4C01-4502-BA9A-65F5F0301DF7}"/>
              </a:ext>
            </a:extLst>
          </p:cNvPr>
          <p:cNvSpPr txBox="1">
            <a:spLocks/>
          </p:cNvSpPr>
          <p:nvPr/>
        </p:nvSpPr>
        <p:spPr>
          <a:xfrm>
            <a:off x="3233990" y="815526"/>
            <a:ext cx="8280000" cy="720000"/>
          </a:xfrm>
          <a:prstGeom prst="rect">
            <a:avLst/>
          </a:prstGeom>
          <a:solidFill>
            <a:schemeClr val="accent1"/>
          </a:solidFill>
        </p:spPr>
        <p:txBody>
          <a:bodyPr vert="horz" lIns="91440" tIns="45720" rIns="91440" bIns="45720" rtlCol="0" anchor="b">
            <a:normAutofit/>
          </a:bodyPr>
          <a:lstStyle>
            <a:lvl1pPr algn="r" defTabSz="914400" rtl="1" eaLnBrk="1" latinLnBrk="0" hangingPunct="1">
              <a:lnSpc>
                <a:spcPct val="90000"/>
              </a:lnSpc>
              <a:spcBef>
                <a:spcPts val="800"/>
              </a:spcBef>
              <a:spcAft>
                <a:spcPts val="0"/>
              </a:spcAft>
              <a:buNone/>
              <a:defRPr sz="44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pPr algn="ctr"/>
            <a:r>
              <a:rPr lang="he-IL"/>
              <a:t>תמונות</a:t>
            </a:r>
            <a:endParaRPr lang="he-IL" dirty="0"/>
          </a:p>
        </p:txBody>
      </p:sp>
    </p:spTree>
    <p:custDataLst>
      <p:tags r:id="rId1"/>
    </p:custDataLst>
    <p:extLst>
      <p:ext uri="{BB962C8B-B14F-4D97-AF65-F5344CB8AC3E}">
        <p14:creationId xmlns:p14="http://schemas.microsoft.com/office/powerpoint/2010/main" val="195768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pPr algn="ctr"/>
            <a:r>
              <a:rPr lang="he-IL" dirty="0"/>
              <a:t>מפות </a:t>
            </a:r>
          </a:p>
        </p:txBody>
      </p:sp>
      <p:pic>
        <p:nvPicPr>
          <p:cNvPr id="4" name="תמונה 3"/>
          <p:cNvPicPr>
            <a:picLocks noChangeAspect="1"/>
          </p:cNvPicPr>
          <p:nvPr/>
        </p:nvPicPr>
        <p:blipFill rotWithShape="1">
          <a:blip r:embed="rId6"/>
          <a:srcRect l="44635" t="34375" r="42556" b="30544"/>
          <a:stretch/>
        </p:blipFill>
        <p:spPr>
          <a:xfrm>
            <a:off x="1171135" y="2128217"/>
            <a:ext cx="4178105" cy="4269460"/>
          </a:xfrm>
          <a:prstGeom prst="rect">
            <a:avLst/>
          </a:prstGeom>
        </p:spPr>
      </p:pic>
      <p:pic>
        <p:nvPicPr>
          <p:cNvPr id="3" name="תמונה 2">
            <a:extLst>
              <a:ext uri="{FF2B5EF4-FFF2-40B4-BE49-F238E27FC236}">
                <a16:creationId xmlns:a16="http://schemas.microsoft.com/office/drawing/2014/main" id="{7364F567-E0BA-4482-AE10-34AB91240FF1}"/>
              </a:ext>
            </a:extLst>
          </p:cNvPr>
          <p:cNvPicPr>
            <a:picLocks noChangeAspect="1"/>
          </p:cNvPicPr>
          <p:nvPr/>
        </p:nvPicPr>
        <p:blipFill>
          <a:blip r:embed="rId7"/>
          <a:stretch>
            <a:fillRect/>
          </a:stretch>
        </p:blipFill>
        <p:spPr>
          <a:xfrm>
            <a:off x="6751321" y="2128217"/>
            <a:ext cx="4084470" cy="4005419"/>
          </a:xfrm>
          <a:prstGeom prst="rect">
            <a:avLst/>
          </a:prstGeom>
        </p:spPr>
      </p:pic>
      <p:pic>
        <p:nvPicPr>
          <p:cNvPr id="5" name="30sec_final" descr="30sec_final">
            <a:hlinkClick r:id="" action="ppaction://media"/>
            <a:extLst>
              <a:ext uri="{FF2B5EF4-FFF2-40B4-BE49-F238E27FC236}">
                <a16:creationId xmlns:a16="http://schemas.microsoft.com/office/drawing/2014/main" id="{A415C44B-0CCF-4935-9C3B-29B3E6226584}"/>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400666" y="1747345"/>
            <a:ext cx="1540938" cy="549601"/>
          </a:xfrm>
          <a:prstGeom prst="rect">
            <a:avLst/>
          </a:prstGeom>
        </p:spPr>
      </p:pic>
    </p:spTree>
    <p:custDataLst>
      <p:tags r:id="rId1"/>
    </p:custDataLst>
    <p:extLst>
      <p:ext uri="{BB962C8B-B14F-4D97-AF65-F5344CB8AC3E}">
        <p14:creationId xmlns:p14="http://schemas.microsoft.com/office/powerpoint/2010/main" val="3131310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911C024-9AD9-4023-BA7E-7D8CBDEF02DC}"/>
              </a:ext>
            </a:extLst>
          </p:cNvPr>
          <p:cNvSpPr>
            <a:spLocks noGrp="1"/>
          </p:cNvSpPr>
          <p:nvPr>
            <p:ph type="title"/>
          </p:nvPr>
        </p:nvSpPr>
        <p:spPr/>
        <p:txBody>
          <a:bodyPr/>
          <a:lstStyle/>
          <a:p>
            <a:endParaRPr lang="he-IL"/>
          </a:p>
        </p:txBody>
      </p:sp>
      <p:sp>
        <p:nvSpPr>
          <p:cNvPr id="3" name="מציין מיקום טקסט 2">
            <a:extLst>
              <a:ext uri="{FF2B5EF4-FFF2-40B4-BE49-F238E27FC236}">
                <a16:creationId xmlns:a16="http://schemas.microsoft.com/office/drawing/2014/main" id="{608CE6A1-E71A-4970-89A2-4A4F38E39307}"/>
              </a:ext>
            </a:extLst>
          </p:cNvPr>
          <p:cNvSpPr>
            <a:spLocks noGrp="1"/>
          </p:cNvSpPr>
          <p:nvPr>
            <p:ph type="body" sz="quarter" idx="10"/>
          </p:nvPr>
        </p:nvSpPr>
        <p:spPr>
          <a:xfrm>
            <a:off x="416499" y="1878091"/>
            <a:ext cx="10945091" cy="864263"/>
          </a:xfrm>
        </p:spPr>
        <p:txBody>
          <a:bodyPr>
            <a:noAutofit/>
          </a:bodyPr>
          <a:lstStyle/>
          <a:p>
            <a:pPr algn="r"/>
            <a:r>
              <a:rPr lang="he-IL" sz="4000" b="1" u="sng" dirty="0">
                <a:solidFill>
                  <a:srgbClr val="002060"/>
                </a:solidFill>
                <a:effectLst>
                  <a:outerShdw blurRad="38100" dist="38100" dir="2700000" algn="tl">
                    <a:srgbClr val="000000">
                      <a:alpha val="43137"/>
                    </a:srgbClr>
                  </a:outerShdw>
                </a:effectLst>
              </a:rPr>
              <a:t>איזה מידע התוסף לנו מן התמונות והמפות על ים המלח?</a:t>
            </a:r>
          </a:p>
        </p:txBody>
      </p:sp>
      <p:sp>
        <p:nvSpPr>
          <p:cNvPr id="4" name="מלבן 3">
            <a:extLst>
              <a:ext uri="{FF2B5EF4-FFF2-40B4-BE49-F238E27FC236}">
                <a16:creationId xmlns:a16="http://schemas.microsoft.com/office/drawing/2014/main" id="{53FB595D-200D-410A-A19E-20B6C60ED6F9}"/>
              </a:ext>
            </a:extLst>
          </p:cNvPr>
          <p:cNvSpPr/>
          <p:nvPr/>
        </p:nvSpPr>
        <p:spPr>
          <a:xfrm>
            <a:off x="5397732" y="3480150"/>
            <a:ext cx="2488182" cy="646331"/>
          </a:xfrm>
          <a:prstGeom prst="rect">
            <a:avLst/>
          </a:prstGeom>
        </p:spPr>
        <p:txBody>
          <a:bodyPr wrap="none">
            <a:spAutoFit/>
          </a:bodyPr>
          <a:lstStyle/>
          <a:p>
            <a:r>
              <a:rPr lang="he-IL" sz="3600" b="1" dirty="0">
                <a:solidFill>
                  <a:srgbClr val="FFC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מערות קומרן </a:t>
            </a:r>
          </a:p>
        </p:txBody>
      </p:sp>
      <p:sp>
        <p:nvSpPr>
          <p:cNvPr id="5" name="מלבן 4">
            <a:extLst>
              <a:ext uri="{FF2B5EF4-FFF2-40B4-BE49-F238E27FC236}">
                <a16:creationId xmlns:a16="http://schemas.microsoft.com/office/drawing/2014/main" id="{3F8B4635-334A-49E5-8A89-2FF0FD0A4766}"/>
              </a:ext>
            </a:extLst>
          </p:cNvPr>
          <p:cNvSpPr/>
          <p:nvPr/>
        </p:nvSpPr>
        <p:spPr>
          <a:xfrm>
            <a:off x="9149152" y="3723501"/>
            <a:ext cx="1622560" cy="646331"/>
          </a:xfrm>
          <a:prstGeom prst="rect">
            <a:avLst/>
          </a:prstGeom>
        </p:spPr>
        <p:txBody>
          <a:bodyPr wrap="none">
            <a:spAutoFit/>
          </a:bodyPr>
          <a:lstStyle/>
          <a:p>
            <a:r>
              <a:rPr lang="he-IL" sz="36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בתי מלון</a:t>
            </a:r>
          </a:p>
        </p:txBody>
      </p:sp>
      <p:sp>
        <p:nvSpPr>
          <p:cNvPr id="6" name="מלבן 5">
            <a:extLst>
              <a:ext uri="{FF2B5EF4-FFF2-40B4-BE49-F238E27FC236}">
                <a16:creationId xmlns:a16="http://schemas.microsoft.com/office/drawing/2014/main" id="{88860AC1-0742-4742-B3FE-AB29D71AB26E}"/>
              </a:ext>
            </a:extLst>
          </p:cNvPr>
          <p:cNvSpPr/>
          <p:nvPr/>
        </p:nvSpPr>
        <p:spPr>
          <a:xfrm>
            <a:off x="1745413" y="3866004"/>
            <a:ext cx="2670924" cy="646331"/>
          </a:xfrm>
          <a:prstGeom prst="rect">
            <a:avLst/>
          </a:prstGeom>
        </p:spPr>
        <p:txBody>
          <a:bodyPr wrap="none">
            <a:spAutoFit/>
          </a:bodyPr>
          <a:lstStyle/>
          <a:p>
            <a:r>
              <a:rPr lang="he-IL" sz="3600" b="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שמורת עין גדי </a:t>
            </a:r>
          </a:p>
        </p:txBody>
      </p:sp>
      <p:sp>
        <p:nvSpPr>
          <p:cNvPr id="7" name="מלבן 6">
            <a:extLst>
              <a:ext uri="{FF2B5EF4-FFF2-40B4-BE49-F238E27FC236}">
                <a16:creationId xmlns:a16="http://schemas.microsoft.com/office/drawing/2014/main" id="{2735A8F2-03F0-412C-8ECF-07C3166833C6}"/>
              </a:ext>
            </a:extLst>
          </p:cNvPr>
          <p:cNvSpPr/>
          <p:nvPr/>
        </p:nvSpPr>
        <p:spPr>
          <a:xfrm>
            <a:off x="3754078" y="5023258"/>
            <a:ext cx="1778051" cy="646331"/>
          </a:xfrm>
          <a:prstGeom prst="rect">
            <a:avLst/>
          </a:prstGeom>
        </p:spPr>
        <p:txBody>
          <a:bodyPr wrap="none">
            <a:spAutoFit/>
          </a:bodyPr>
          <a:lstStyle/>
          <a:p>
            <a:r>
              <a:rPr lang="he-IL"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בוץ רפואי</a:t>
            </a:r>
          </a:p>
        </p:txBody>
      </p:sp>
      <p:sp>
        <p:nvSpPr>
          <p:cNvPr id="8" name="מלבן 7">
            <a:extLst>
              <a:ext uri="{FF2B5EF4-FFF2-40B4-BE49-F238E27FC236}">
                <a16:creationId xmlns:a16="http://schemas.microsoft.com/office/drawing/2014/main" id="{913E34C2-F4C9-48BD-A0B8-AD8AAE97A410}"/>
              </a:ext>
            </a:extLst>
          </p:cNvPr>
          <p:cNvSpPr/>
          <p:nvPr/>
        </p:nvSpPr>
        <p:spPr>
          <a:xfrm>
            <a:off x="7639051" y="4810185"/>
            <a:ext cx="1107996" cy="646331"/>
          </a:xfrm>
          <a:prstGeom prst="rect">
            <a:avLst/>
          </a:prstGeom>
        </p:spPr>
        <p:txBody>
          <a:bodyPr wrap="none">
            <a:spAutoFit/>
          </a:bodyPr>
          <a:lstStyle/>
          <a:p>
            <a:r>
              <a:rPr lang="he-IL" sz="3600" b="1" dirty="0">
                <a:solidFill>
                  <a:srgbClr val="00B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קיבוץ</a:t>
            </a:r>
          </a:p>
        </p:txBody>
      </p:sp>
    </p:spTree>
    <p:custDataLst>
      <p:tags r:id="rId1"/>
    </p:custDataLst>
    <p:extLst>
      <p:ext uri="{BB962C8B-B14F-4D97-AF65-F5344CB8AC3E}">
        <p14:creationId xmlns:p14="http://schemas.microsoft.com/office/powerpoint/2010/main" val="2049244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הקניית ידע</a:t>
            </a:r>
          </a:p>
        </p:txBody>
      </p:sp>
      <p:sp>
        <p:nvSpPr>
          <p:cNvPr id="3" name="מציין מיקום טקסט 2"/>
          <p:cNvSpPr>
            <a:spLocks noGrp="1"/>
          </p:cNvSpPr>
          <p:nvPr>
            <p:ph type="body" sz="quarter" idx="10"/>
          </p:nvPr>
        </p:nvSpPr>
        <p:spPr>
          <a:xfrm>
            <a:off x="1488758" y="1945439"/>
            <a:ext cx="9572625" cy="2077922"/>
          </a:xfrm>
        </p:spPr>
        <p:txBody>
          <a:bodyPr>
            <a:noAutofit/>
          </a:bodyPr>
          <a:lstStyle/>
          <a:p>
            <a:r>
              <a:rPr lang="he-IL" sz="4800" b="1" dirty="0">
                <a:solidFill>
                  <a:srgbClr val="00B0F0"/>
                </a:solidFill>
              </a:rPr>
              <a:t>תמונות</a:t>
            </a:r>
            <a:r>
              <a:rPr lang="he-IL" sz="4800" b="1" dirty="0"/>
              <a:t> </a:t>
            </a:r>
          </a:p>
          <a:p>
            <a:r>
              <a:rPr lang="he-IL" sz="4800" b="1" dirty="0">
                <a:solidFill>
                  <a:srgbClr val="0070C0"/>
                </a:solidFill>
              </a:rPr>
              <a:t>מפות</a:t>
            </a:r>
          </a:p>
          <a:p>
            <a:r>
              <a:rPr lang="he-IL" sz="4800" b="1" dirty="0"/>
              <a:t> </a:t>
            </a:r>
            <a:r>
              <a:rPr lang="he-IL" sz="4800" b="1" dirty="0">
                <a:solidFill>
                  <a:srgbClr val="002060"/>
                </a:solidFill>
              </a:rPr>
              <a:t>תצלומי אויר</a:t>
            </a:r>
          </a:p>
        </p:txBody>
      </p:sp>
      <p:sp>
        <p:nvSpPr>
          <p:cNvPr id="4" name="תיבת טקסט 3">
            <a:extLst>
              <a:ext uri="{FF2B5EF4-FFF2-40B4-BE49-F238E27FC236}">
                <a16:creationId xmlns:a16="http://schemas.microsoft.com/office/drawing/2014/main" id="{655492C8-5B15-4C9F-9D7D-9B1B80515405}"/>
              </a:ext>
            </a:extLst>
          </p:cNvPr>
          <p:cNvSpPr txBox="1"/>
          <p:nvPr/>
        </p:nvSpPr>
        <p:spPr>
          <a:xfrm>
            <a:off x="2177934" y="4585674"/>
            <a:ext cx="8595360" cy="923330"/>
          </a:xfrm>
          <a:prstGeom prst="rect">
            <a:avLst/>
          </a:prstGeom>
          <a:noFill/>
        </p:spPr>
        <p:txBody>
          <a:bodyPr wrap="square" rtlCol="1">
            <a:spAutoFit/>
          </a:bodyPr>
          <a:lstStyle/>
          <a:p>
            <a:pPr algn="ctr"/>
            <a:r>
              <a:rPr lang="he-IL" sz="5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אמצעים חוץ טקסטואליים</a:t>
            </a:r>
          </a:p>
        </p:txBody>
      </p:sp>
    </p:spTree>
    <p:custDataLst>
      <p:tags r:id="rId1"/>
    </p:custDataLst>
    <p:extLst>
      <p:ext uri="{BB962C8B-B14F-4D97-AF65-F5344CB8AC3E}">
        <p14:creationId xmlns:p14="http://schemas.microsoft.com/office/powerpoint/2010/main" val="177652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endParaRPr lang="he-IL" dirty="0"/>
          </a:p>
        </p:txBody>
      </p:sp>
      <p:sp>
        <p:nvSpPr>
          <p:cNvPr id="3" name="מציין מיקום טקסט 2"/>
          <p:cNvSpPr>
            <a:spLocks noGrp="1"/>
          </p:cNvSpPr>
          <p:nvPr>
            <p:ph type="body" sz="quarter" idx="10"/>
          </p:nvPr>
        </p:nvSpPr>
        <p:spPr>
          <a:xfrm>
            <a:off x="1863869" y="4533395"/>
            <a:ext cx="9572625" cy="3844925"/>
          </a:xfrm>
        </p:spPr>
        <p:txBody>
          <a:bodyPr>
            <a:normAutofit/>
          </a:bodyPr>
          <a:lstStyle/>
          <a:p>
            <a:r>
              <a:rPr lang="he-IL" sz="4800" b="1" dirty="0">
                <a:solidFill>
                  <a:srgbClr val="7030A0"/>
                </a:solidFill>
                <a:effectLst>
                  <a:outerShdw blurRad="38100" dist="38100" dir="2700000" algn="tl">
                    <a:srgbClr val="000000">
                      <a:alpha val="43137"/>
                    </a:srgbClr>
                  </a:outerShdw>
                </a:effectLst>
              </a:rPr>
              <a:t> הוספת מידע לקורא</a:t>
            </a:r>
          </a:p>
          <a:p>
            <a:r>
              <a:rPr lang="he-IL" sz="4800" b="1" dirty="0">
                <a:solidFill>
                  <a:srgbClr val="7030A0"/>
                </a:solidFill>
                <a:effectLst>
                  <a:outerShdw blurRad="38100" dist="38100" dir="2700000" algn="tl">
                    <a:srgbClr val="000000">
                      <a:alpha val="43137"/>
                    </a:srgbClr>
                  </a:outerShdw>
                </a:effectLst>
              </a:rPr>
              <a:t>המחשה חזותית של המלל הקיים בטקסט</a:t>
            </a:r>
            <a:r>
              <a:rPr lang="he-IL" sz="4800" dirty="0"/>
              <a:t>.</a:t>
            </a:r>
          </a:p>
        </p:txBody>
      </p:sp>
      <p:sp>
        <p:nvSpPr>
          <p:cNvPr id="4" name="בועת מחשבה: ענן 3">
            <a:extLst>
              <a:ext uri="{FF2B5EF4-FFF2-40B4-BE49-F238E27FC236}">
                <a16:creationId xmlns:a16="http://schemas.microsoft.com/office/drawing/2014/main" id="{72AD1C3C-33A8-4AF1-A282-686CDD17A936}"/>
              </a:ext>
            </a:extLst>
          </p:cNvPr>
          <p:cNvSpPr/>
          <p:nvPr/>
        </p:nvSpPr>
        <p:spPr>
          <a:xfrm>
            <a:off x="3657600" y="1582055"/>
            <a:ext cx="5281014" cy="2091782"/>
          </a:xfrm>
          <a:prstGeom prst="cloudCallout">
            <a:avLst/>
          </a:prstGeom>
          <a:noFill/>
          <a:ln w="38100"/>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5" name="תיבת טקסט 4">
            <a:extLst>
              <a:ext uri="{FF2B5EF4-FFF2-40B4-BE49-F238E27FC236}">
                <a16:creationId xmlns:a16="http://schemas.microsoft.com/office/drawing/2014/main" id="{73425DC1-93C4-4DDA-93F9-7D3FB157F254}"/>
              </a:ext>
            </a:extLst>
          </p:cNvPr>
          <p:cNvSpPr txBox="1"/>
          <p:nvPr/>
        </p:nvSpPr>
        <p:spPr>
          <a:xfrm>
            <a:off x="3657600" y="1968740"/>
            <a:ext cx="5281014" cy="1077218"/>
          </a:xfrm>
          <a:prstGeom prst="rect">
            <a:avLst/>
          </a:prstGeom>
          <a:noFill/>
        </p:spPr>
        <p:txBody>
          <a:bodyPr wrap="square" rtlCol="1">
            <a:spAutoFit/>
          </a:bodyPr>
          <a:lstStyle/>
          <a:p>
            <a:pPr algn="ctr"/>
            <a:r>
              <a:rPr lang="he-IL" sz="32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מה תפקיד האמצעים החוץ </a:t>
            </a:r>
            <a:r>
              <a:rPr lang="he-IL" sz="3200" b="1" dirty="0" err="1">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טקסטואלים</a:t>
            </a:r>
            <a:r>
              <a:rPr lang="he-IL" sz="32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6" name="חץ: למטה 5">
            <a:extLst>
              <a:ext uri="{FF2B5EF4-FFF2-40B4-BE49-F238E27FC236}">
                <a16:creationId xmlns:a16="http://schemas.microsoft.com/office/drawing/2014/main" id="{CCBCA5F7-C49E-45FD-814F-6E1CAF815107}"/>
              </a:ext>
            </a:extLst>
          </p:cNvPr>
          <p:cNvSpPr/>
          <p:nvPr/>
        </p:nvSpPr>
        <p:spPr>
          <a:xfrm>
            <a:off x="6359236" y="3643922"/>
            <a:ext cx="315884" cy="6905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202322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4093834-7FF3-4122-A023-0992FB0BEC54}"/>
              </a:ext>
            </a:extLst>
          </p:cNvPr>
          <p:cNvSpPr>
            <a:spLocks noGrp="1"/>
          </p:cNvSpPr>
          <p:nvPr>
            <p:ph type="title"/>
          </p:nvPr>
        </p:nvSpPr>
        <p:spPr/>
        <p:txBody>
          <a:bodyPr/>
          <a:lstStyle/>
          <a:p>
            <a:endParaRPr lang="he-IL" dirty="0"/>
          </a:p>
        </p:txBody>
      </p:sp>
      <p:sp>
        <p:nvSpPr>
          <p:cNvPr id="4" name="תרשים זרימה: מסיים 3">
            <a:extLst>
              <a:ext uri="{FF2B5EF4-FFF2-40B4-BE49-F238E27FC236}">
                <a16:creationId xmlns:a16="http://schemas.microsoft.com/office/drawing/2014/main" id="{C873D79A-A326-474F-88F7-2AD0AC6603EB}"/>
              </a:ext>
            </a:extLst>
          </p:cNvPr>
          <p:cNvSpPr/>
          <p:nvPr/>
        </p:nvSpPr>
        <p:spPr>
          <a:xfrm>
            <a:off x="1695795" y="2493818"/>
            <a:ext cx="8279999" cy="3175462"/>
          </a:xfrm>
          <a:prstGeom prst="flowChartTerminator">
            <a:avLst/>
          </a:prstGeom>
          <a:noFill/>
          <a:ln w="76200">
            <a:solidFill>
              <a:srgbClr val="7030A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5" name="תיבת טקסט 4">
            <a:extLst>
              <a:ext uri="{FF2B5EF4-FFF2-40B4-BE49-F238E27FC236}">
                <a16:creationId xmlns:a16="http://schemas.microsoft.com/office/drawing/2014/main" id="{869B55FB-76CB-4013-9EE7-0763F4904C93}"/>
              </a:ext>
            </a:extLst>
          </p:cNvPr>
          <p:cNvSpPr txBox="1"/>
          <p:nvPr/>
        </p:nvSpPr>
        <p:spPr>
          <a:xfrm>
            <a:off x="3441469" y="3419829"/>
            <a:ext cx="4823233" cy="1323439"/>
          </a:xfrm>
          <a:prstGeom prst="rect">
            <a:avLst/>
          </a:prstGeom>
          <a:solidFill>
            <a:srgbClr val="002060"/>
          </a:solidFill>
          <a:ln>
            <a:solidFill>
              <a:srgbClr val="7030A0"/>
            </a:solidFill>
          </a:ln>
        </p:spPr>
        <p:txBody>
          <a:bodyPr wrap="square" rtlCol="1">
            <a:spAutoFit/>
          </a:bodyPr>
          <a:lstStyle/>
          <a:p>
            <a:pPr algn="ctr"/>
            <a:r>
              <a:rPr lang="he-IL" sz="8000" b="1" dirty="0">
                <a:solidFill>
                  <a:schemeClr val="bg2"/>
                </a:solidFill>
                <a:effectLst>
                  <a:outerShdw blurRad="38100" dist="38100" dir="2700000" algn="tl">
                    <a:srgbClr val="000000">
                      <a:alpha val="43137"/>
                    </a:srgbClr>
                  </a:outerShdw>
                </a:effectLst>
                <a:cs typeface="Calibri" panose="020F0502020204030204" pitchFamily="34" charset="0"/>
              </a:rPr>
              <a:t>הכותרת</a:t>
            </a:r>
          </a:p>
        </p:txBody>
      </p:sp>
    </p:spTree>
    <p:custDataLst>
      <p:tags r:id="rId1"/>
    </p:custDataLst>
    <p:extLst>
      <p:ext uri="{BB962C8B-B14F-4D97-AF65-F5344CB8AC3E}">
        <p14:creationId xmlns:p14="http://schemas.microsoft.com/office/powerpoint/2010/main" val="88298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41684-0310-9045-8FE5-875F7B59C73A}"/>
              </a:ext>
            </a:extLst>
          </p:cNvPr>
          <p:cNvSpPr>
            <a:spLocks noGrp="1"/>
          </p:cNvSpPr>
          <p:nvPr>
            <p:ph type="title"/>
          </p:nvPr>
        </p:nvSpPr>
        <p:spPr/>
        <p:txBody>
          <a:bodyPr/>
          <a:lstStyle/>
          <a:p>
            <a:r>
              <a:rPr lang="he-IL" dirty="0"/>
              <a:t>מה נלמד היום?</a:t>
            </a:r>
            <a:endParaRPr lang="x-none" dirty="0"/>
          </a:p>
        </p:txBody>
      </p:sp>
      <p:sp>
        <p:nvSpPr>
          <p:cNvPr id="5" name="Content Placeholder 4">
            <a:extLst>
              <a:ext uri="{FF2B5EF4-FFF2-40B4-BE49-F238E27FC236}">
                <a16:creationId xmlns:a16="http://schemas.microsoft.com/office/drawing/2014/main" id="{2D29BB97-9D9B-B04B-A130-6148BC78DF1C}"/>
              </a:ext>
            </a:extLst>
          </p:cNvPr>
          <p:cNvSpPr>
            <a:spLocks noGrp="1"/>
          </p:cNvSpPr>
          <p:nvPr>
            <p:ph idx="1"/>
          </p:nvPr>
        </p:nvSpPr>
        <p:spPr/>
        <p:txBody>
          <a:bodyPr/>
          <a:lstStyle/>
          <a:p>
            <a:endParaRPr lang="he-IL" dirty="0"/>
          </a:p>
          <a:p>
            <a:pPr marL="457200" indent="-457200">
              <a:buFont typeface="Arial" panose="020B0604020202020204" pitchFamily="34" charset="0"/>
              <a:buChar char="•"/>
            </a:pPr>
            <a:r>
              <a:rPr lang="he-IL" dirty="0"/>
              <a:t>נלמד מהו ידע קודם..</a:t>
            </a:r>
          </a:p>
          <a:p>
            <a:pPr marL="457200" indent="-457200">
              <a:buFont typeface="Arial" panose="020B0604020202020204" pitchFamily="34" charset="0"/>
              <a:buChar char="•"/>
            </a:pPr>
            <a:r>
              <a:rPr lang="he-IL" dirty="0"/>
              <a:t>נצפה באמצעים חוץ טקסטואליים כגון: תמונות, </a:t>
            </a:r>
          </a:p>
          <a:p>
            <a:r>
              <a:rPr lang="he-IL" dirty="0"/>
              <a:t>       מפות תצלום אויר ומה תפקידם בטקסט.</a:t>
            </a:r>
          </a:p>
          <a:p>
            <a:pPr marL="457200" indent="-457200">
              <a:buFont typeface="Arial" panose="020B0604020202020204" pitchFamily="34" charset="0"/>
              <a:buChar char="•"/>
            </a:pPr>
            <a:r>
              <a:rPr lang="he-IL" dirty="0"/>
              <a:t>נלמד מה תפקיד הכותרת .</a:t>
            </a:r>
          </a:p>
          <a:p>
            <a:pPr marL="457200" indent="-457200">
              <a:buFont typeface="Arial" panose="020B0604020202020204" pitchFamily="34" charset="0"/>
              <a:buChar char="•"/>
            </a:pPr>
            <a:r>
              <a:rPr lang="he-IL" dirty="0"/>
              <a:t>נלמד להפיק מידע מקטע מידע</a:t>
            </a:r>
          </a:p>
          <a:p>
            <a:pPr marL="457200" indent="-457200">
              <a:buFont typeface="Arial" panose="020B0604020202020204" pitchFamily="34" charset="0"/>
              <a:buChar char="•"/>
            </a:pPr>
            <a:r>
              <a:rPr lang="he-IL" dirty="0"/>
              <a:t>נלמד מילות קישור</a:t>
            </a:r>
          </a:p>
          <a:p>
            <a:pPr marL="457200" indent="-457200">
              <a:buFont typeface="Arial" panose="020B0604020202020204" pitchFamily="34" charset="0"/>
              <a:buChar char="•"/>
            </a:pPr>
            <a:endParaRPr lang="he-IL" dirty="0"/>
          </a:p>
        </p:txBody>
      </p:sp>
    </p:spTree>
    <p:custDataLst>
      <p:tags r:id="rId1"/>
    </p:custDataLst>
    <p:extLst>
      <p:ext uri="{BB962C8B-B14F-4D97-AF65-F5344CB8AC3E}">
        <p14:creationId xmlns:p14="http://schemas.microsoft.com/office/powerpoint/2010/main" val="3492922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2FC4FC3-9975-444D-A327-2B4BDB24A88F}"/>
              </a:ext>
            </a:extLst>
          </p:cNvPr>
          <p:cNvSpPr>
            <a:spLocks noGrp="1"/>
          </p:cNvSpPr>
          <p:nvPr>
            <p:ph type="title"/>
          </p:nvPr>
        </p:nvSpPr>
        <p:spPr/>
        <p:txBody>
          <a:bodyPr/>
          <a:lstStyle/>
          <a:p>
            <a:endParaRPr lang="he-IL" dirty="0"/>
          </a:p>
        </p:txBody>
      </p:sp>
      <p:pic>
        <p:nvPicPr>
          <p:cNvPr id="5" name="תמונה 4">
            <a:extLst>
              <a:ext uri="{FF2B5EF4-FFF2-40B4-BE49-F238E27FC236}">
                <a16:creationId xmlns:a16="http://schemas.microsoft.com/office/drawing/2014/main" id="{B818FEA8-266E-4C24-830A-B5ABDB79C8A7}"/>
              </a:ext>
            </a:extLst>
          </p:cNvPr>
          <p:cNvPicPr>
            <a:picLocks noChangeAspect="1"/>
          </p:cNvPicPr>
          <p:nvPr/>
        </p:nvPicPr>
        <p:blipFill>
          <a:blip r:embed="rId4"/>
          <a:stretch>
            <a:fillRect/>
          </a:stretch>
        </p:blipFill>
        <p:spPr>
          <a:xfrm>
            <a:off x="3815882" y="2057045"/>
            <a:ext cx="4925995" cy="1804572"/>
          </a:xfrm>
          <a:prstGeom prst="rect">
            <a:avLst/>
          </a:prstGeom>
          <a:ln>
            <a:noFill/>
          </a:ln>
        </p:spPr>
      </p:pic>
      <p:sp>
        <p:nvSpPr>
          <p:cNvPr id="7" name="תיבת טקסט 6">
            <a:extLst>
              <a:ext uri="{FF2B5EF4-FFF2-40B4-BE49-F238E27FC236}">
                <a16:creationId xmlns:a16="http://schemas.microsoft.com/office/drawing/2014/main" id="{D9055D36-C0C1-4600-8C14-7521739A1173}"/>
              </a:ext>
            </a:extLst>
          </p:cNvPr>
          <p:cNvSpPr txBox="1"/>
          <p:nvPr/>
        </p:nvSpPr>
        <p:spPr>
          <a:xfrm>
            <a:off x="4391891" y="2405333"/>
            <a:ext cx="3408218" cy="584775"/>
          </a:xfrm>
          <a:prstGeom prst="rect">
            <a:avLst/>
          </a:prstGeom>
          <a:noFill/>
          <a:ln>
            <a:noFill/>
          </a:ln>
        </p:spPr>
        <p:txBody>
          <a:bodyPr wrap="square" rtlCol="1">
            <a:spAutoFit/>
          </a:bodyPr>
          <a:lstStyle/>
          <a:p>
            <a:pPr algn="r"/>
            <a:r>
              <a:rPr lang="he-IL" sz="3200" b="1" dirty="0">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מה תפקיד הכותרת?</a:t>
            </a:r>
          </a:p>
        </p:txBody>
      </p:sp>
      <p:sp>
        <p:nvSpPr>
          <p:cNvPr id="8" name="מלבן 7">
            <a:extLst>
              <a:ext uri="{FF2B5EF4-FFF2-40B4-BE49-F238E27FC236}">
                <a16:creationId xmlns:a16="http://schemas.microsoft.com/office/drawing/2014/main" id="{F23C4FF6-A11A-4956-943F-14BC178CA0C1}"/>
              </a:ext>
            </a:extLst>
          </p:cNvPr>
          <p:cNvSpPr/>
          <p:nvPr/>
        </p:nvSpPr>
        <p:spPr>
          <a:xfrm>
            <a:off x="2626822" y="4589077"/>
            <a:ext cx="7930342" cy="1107996"/>
          </a:xfrm>
          <a:prstGeom prst="rect">
            <a:avLst/>
          </a:prstGeom>
        </p:spPr>
        <p:txBody>
          <a:bodyPr wrap="square">
            <a:spAutoFit/>
          </a:bodyPr>
          <a:lstStyle/>
          <a:p>
            <a:pPr algn="ctr"/>
            <a:endParaRPr lang="he-IL" dirty="0">
              <a:latin typeface="Calibri" panose="020F0502020204030204" pitchFamily="34" charset="0"/>
              <a:cs typeface="Calibri" panose="020F0502020204030204" pitchFamily="34" charset="0"/>
            </a:endParaRPr>
          </a:p>
          <a:p>
            <a:pPr algn="ctr"/>
            <a:r>
              <a:rPr lang="he-IL" sz="4800" b="1" dirty="0">
                <a:solidFill>
                  <a:srgbClr val="7030A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הכותרת מרמזת על נושא הטקסט</a:t>
            </a:r>
            <a:r>
              <a:rPr lang="he-IL" dirty="0">
                <a:latin typeface="Calibri" panose="020F0502020204030204" pitchFamily="34" charset="0"/>
                <a:cs typeface="Calibri" panose="020F0502020204030204" pitchFamily="34" charset="0"/>
              </a:rPr>
              <a:t>.</a:t>
            </a:r>
          </a:p>
        </p:txBody>
      </p:sp>
      <p:sp>
        <p:nvSpPr>
          <p:cNvPr id="9" name="חץ: למטה 8">
            <a:extLst>
              <a:ext uri="{FF2B5EF4-FFF2-40B4-BE49-F238E27FC236}">
                <a16:creationId xmlns:a16="http://schemas.microsoft.com/office/drawing/2014/main" id="{8A00A654-64DE-40D0-A554-193DF15DADC1}"/>
              </a:ext>
            </a:extLst>
          </p:cNvPr>
          <p:cNvSpPr/>
          <p:nvPr/>
        </p:nvSpPr>
        <p:spPr>
          <a:xfrm>
            <a:off x="6217920" y="3861617"/>
            <a:ext cx="374073" cy="831273"/>
          </a:xfrm>
          <a:prstGeom prst="downArrow">
            <a:avLst/>
          </a:prstGeom>
          <a:effectLst>
            <a:outerShdw blurRad="50800" dist="38100" dir="13500000" algn="br"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162004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pPr algn="ctr"/>
            <a:r>
              <a:rPr lang="he-IL" sz="6000" b="1" dirty="0">
                <a:solidFill>
                  <a:srgbClr val="002060"/>
                </a:solidFill>
                <a:effectLst>
                  <a:outerShdw blurRad="38100" dist="38100" dir="2700000" algn="tl">
                    <a:srgbClr val="000000">
                      <a:alpha val="43137"/>
                    </a:srgbClr>
                  </a:outerShdw>
                </a:effectLst>
              </a:rPr>
              <a:t>סיכום-מה למדנו עד כה?</a:t>
            </a:r>
          </a:p>
        </p:txBody>
      </p:sp>
      <p:sp>
        <p:nvSpPr>
          <p:cNvPr id="3" name="מציין מיקום תוכן 2"/>
          <p:cNvSpPr>
            <a:spLocks noGrp="1"/>
          </p:cNvSpPr>
          <p:nvPr>
            <p:ph idx="1"/>
          </p:nvPr>
        </p:nvSpPr>
        <p:spPr>
          <a:xfrm>
            <a:off x="1" y="2307764"/>
            <a:ext cx="12192000" cy="4351338"/>
          </a:xfrm>
        </p:spPr>
        <p:txBody>
          <a:bodyPr>
            <a:normAutofit/>
          </a:bodyPr>
          <a:lstStyle/>
          <a:p>
            <a:endParaRPr lang="he-IL" sz="2000" dirty="0"/>
          </a:p>
          <a:p>
            <a:r>
              <a:rPr lang="he-IL" sz="4000" b="1" dirty="0">
                <a:solidFill>
                  <a:srgbClr val="00B0F0"/>
                </a:solidFill>
              </a:rPr>
              <a:t>ידע קודם </a:t>
            </a:r>
            <a:r>
              <a:rPr lang="he-IL" sz="3200" dirty="0"/>
              <a:t>תורם להבניית הידע המתחדש במהלך הקריאה.</a:t>
            </a:r>
          </a:p>
          <a:p>
            <a:endParaRPr lang="he-IL" sz="3200" dirty="0"/>
          </a:p>
          <a:p>
            <a:r>
              <a:rPr lang="he-IL" sz="4000" b="1" dirty="0">
                <a:solidFill>
                  <a:srgbClr val="00B0F0"/>
                </a:solidFill>
              </a:rPr>
              <a:t>אמצעים חוץ טקסטואליים </a:t>
            </a:r>
            <a:r>
              <a:rPr lang="he-IL" sz="3200" dirty="0"/>
              <a:t>מוסיפים מידע וממחישים את תוכן הטקסט</a:t>
            </a:r>
          </a:p>
          <a:p>
            <a:r>
              <a:rPr lang="he-IL" sz="3200" dirty="0"/>
              <a:t>.</a:t>
            </a:r>
          </a:p>
          <a:p>
            <a:r>
              <a:rPr lang="he-IL" sz="3200" dirty="0"/>
              <a:t> </a:t>
            </a:r>
            <a:r>
              <a:rPr lang="he-IL" sz="4000" b="1" dirty="0">
                <a:solidFill>
                  <a:srgbClr val="00B0F0"/>
                </a:solidFill>
              </a:rPr>
              <a:t>הכותרת</a:t>
            </a:r>
            <a:r>
              <a:rPr lang="he-IL" sz="3200" dirty="0"/>
              <a:t> מרמזת על תוכן הטקסט</a:t>
            </a:r>
            <a:r>
              <a:rPr lang="he-IL" sz="3200" dirty="0">
                <a:latin typeface="David" panose="020E0502060401010101" pitchFamily="34" charset="-79"/>
                <a:cs typeface="David" panose="020E0502060401010101" pitchFamily="34" charset="-79"/>
              </a:rPr>
              <a:t>.</a:t>
            </a:r>
          </a:p>
          <a:p>
            <a:endParaRPr lang="he-IL" sz="2000" dirty="0"/>
          </a:p>
          <a:p>
            <a:endParaRPr lang="he-IL" sz="2000" dirty="0"/>
          </a:p>
          <a:p>
            <a:endParaRPr lang="he-IL" sz="2000" dirty="0"/>
          </a:p>
          <a:p>
            <a:endParaRPr lang="he-IL" sz="2000" dirty="0"/>
          </a:p>
          <a:p>
            <a:endParaRPr lang="he-IL" sz="2000" dirty="0"/>
          </a:p>
        </p:txBody>
      </p:sp>
      <p:cxnSp>
        <p:nvCxnSpPr>
          <p:cNvPr id="5" name="מחבר ישר 4">
            <a:extLst>
              <a:ext uri="{FF2B5EF4-FFF2-40B4-BE49-F238E27FC236}">
                <a16:creationId xmlns:a16="http://schemas.microsoft.com/office/drawing/2014/main" id="{A9FDAB4C-D6B0-4C62-B4E6-10BEA8FBAB53}"/>
              </a:ext>
            </a:extLst>
          </p:cNvPr>
          <p:cNvCxnSpPr>
            <a:cxnSpLocks/>
          </p:cNvCxnSpPr>
          <p:nvPr/>
        </p:nvCxnSpPr>
        <p:spPr>
          <a:xfrm flipH="1">
            <a:off x="3589020" y="3338599"/>
            <a:ext cx="667719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מחבר ישר 6">
            <a:extLst>
              <a:ext uri="{FF2B5EF4-FFF2-40B4-BE49-F238E27FC236}">
                <a16:creationId xmlns:a16="http://schemas.microsoft.com/office/drawing/2014/main" id="{01C2E23E-1BC6-4C82-99A4-6C196323D041}"/>
              </a:ext>
            </a:extLst>
          </p:cNvPr>
          <p:cNvCxnSpPr/>
          <p:nvPr/>
        </p:nvCxnSpPr>
        <p:spPr>
          <a:xfrm flipH="1">
            <a:off x="1512916" y="3923607"/>
            <a:ext cx="5187142" cy="0"/>
          </a:xfrm>
          <a:prstGeom prst="line">
            <a:avLst/>
          </a:prstGeom>
          <a:ln w="38100">
            <a:solidFill>
              <a:srgbClr val="EBEBEB"/>
            </a:solidFill>
          </a:ln>
        </p:spPr>
        <p:style>
          <a:lnRef idx="1">
            <a:schemeClr val="accent1"/>
          </a:lnRef>
          <a:fillRef idx="0">
            <a:schemeClr val="accent1"/>
          </a:fillRef>
          <a:effectRef idx="0">
            <a:schemeClr val="accent1"/>
          </a:effectRef>
          <a:fontRef idx="minor">
            <a:schemeClr val="tx1"/>
          </a:fontRef>
        </p:style>
      </p:cxnSp>
      <p:cxnSp>
        <p:nvCxnSpPr>
          <p:cNvPr id="11" name="מחבר ישר 10">
            <a:extLst>
              <a:ext uri="{FF2B5EF4-FFF2-40B4-BE49-F238E27FC236}">
                <a16:creationId xmlns:a16="http://schemas.microsoft.com/office/drawing/2014/main" id="{510491B9-AF87-4DC6-96FC-5C23520726AA}"/>
              </a:ext>
            </a:extLst>
          </p:cNvPr>
          <p:cNvCxnSpPr>
            <a:cxnSpLocks/>
          </p:cNvCxnSpPr>
          <p:nvPr/>
        </p:nvCxnSpPr>
        <p:spPr>
          <a:xfrm flipH="1">
            <a:off x="993025" y="4508614"/>
            <a:ext cx="6260869"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מחבר ישר 16">
            <a:extLst>
              <a:ext uri="{FF2B5EF4-FFF2-40B4-BE49-F238E27FC236}">
                <a16:creationId xmlns:a16="http://schemas.microsoft.com/office/drawing/2014/main" id="{425CC7AB-D5B9-41FB-80CD-0F96A2079B7A}"/>
              </a:ext>
            </a:extLst>
          </p:cNvPr>
          <p:cNvCxnSpPr/>
          <p:nvPr/>
        </p:nvCxnSpPr>
        <p:spPr>
          <a:xfrm flipH="1">
            <a:off x="6899564" y="5702531"/>
            <a:ext cx="3541222" cy="0"/>
          </a:xfrm>
          <a:prstGeom prst="line">
            <a:avLst/>
          </a:prstGeom>
          <a:ln w="3810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408574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לקראת קריאה</a:t>
            </a:r>
          </a:p>
        </p:txBody>
      </p:sp>
      <p:sp>
        <p:nvSpPr>
          <p:cNvPr id="3" name="מציין מיקום טקסט 2"/>
          <p:cNvSpPr>
            <a:spLocks noGrp="1"/>
          </p:cNvSpPr>
          <p:nvPr>
            <p:ph type="body" sz="quarter" idx="10"/>
          </p:nvPr>
        </p:nvSpPr>
        <p:spPr>
          <a:xfrm>
            <a:off x="1671638" y="1974533"/>
            <a:ext cx="9572625" cy="4929187"/>
          </a:xfrm>
        </p:spPr>
        <p:txBody>
          <a:bodyPr>
            <a:normAutofit/>
          </a:bodyPr>
          <a:lstStyle/>
          <a:p>
            <a:endParaRPr lang="he-IL" dirty="0"/>
          </a:p>
          <a:p>
            <a:r>
              <a:rPr lang="he-IL" sz="6000" b="1" dirty="0">
                <a:solidFill>
                  <a:srgbClr val="002060"/>
                </a:solidFill>
                <a:effectLst>
                  <a:outerShdw blurRad="38100" dist="38100" dir="2700000" algn="tl">
                    <a:srgbClr val="000000">
                      <a:alpha val="43137"/>
                    </a:srgbClr>
                  </a:outerShdw>
                </a:effectLst>
              </a:rPr>
              <a:t>עוד על ים המלח</a:t>
            </a:r>
          </a:p>
          <a:p>
            <a:pPr algn="r">
              <a:lnSpc>
                <a:spcPct val="150000"/>
              </a:lnSpc>
            </a:pPr>
            <a:r>
              <a:rPr lang="he-IL" b="1" dirty="0">
                <a:solidFill>
                  <a:srgbClr val="002060"/>
                </a:solidFill>
                <a:effectLst>
                  <a:outerShdw blurRad="38100" dist="38100" dir="2700000" algn="tl">
                    <a:srgbClr val="000000">
                      <a:alpha val="43137"/>
                    </a:srgbClr>
                  </a:outerShdw>
                </a:effectLst>
              </a:rPr>
              <a:t>1.</a:t>
            </a:r>
            <a:r>
              <a:rPr lang="en-US" b="1" dirty="0">
                <a:solidFill>
                  <a:srgbClr val="002060"/>
                </a:solidFill>
                <a:effectLst>
                  <a:outerShdw blurRad="38100" dist="38100" dir="2700000" algn="tl">
                    <a:srgbClr val="000000">
                      <a:alpha val="43137"/>
                    </a:srgbClr>
                  </a:outerShdw>
                </a:effectLst>
              </a:rPr>
              <a:t> </a:t>
            </a:r>
            <a:r>
              <a:rPr lang="he-IL" dirty="0"/>
              <a:t>מה אתם רוצים לדעת עוד על ים המלח?</a:t>
            </a:r>
          </a:p>
          <a:p>
            <a:pPr algn="r">
              <a:lnSpc>
                <a:spcPct val="150000"/>
              </a:lnSpc>
            </a:pPr>
            <a:r>
              <a:rPr lang="he-IL" b="1" dirty="0">
                <a:solidFill>
                  <a:srgbClr val="002060"/>
                </a:solidFill>
              </a:rPr>
              <a:t>2.</a:t>
            </a:r>
            <a:r>
              <a:rPr lang="en-US" b="1" dirty="0">
                <a:solidFill>
                  <a:srgbClr val="002060"/>
                </a:solidFill>
              </a:rPr>
              <a:t> </a:t>
            </a:r>
            <a:r>
              <a:rPr lang="he-IL" dirty="0"/>
              <a:t>שערו, מהו המידע שיחדש לכם הטקסט שלפניכם.</a:t>
            </a:r>
          </a:p>
          <a:p>
            <a:r>
              <a:rPr lang="he-IL" dirty="0">
                <a:solidFill>
                  <a:srgbClr val="00B050"/>
                </a:solidFill>
              </a:rPr>
              <a:t>.</a:t>
            </a:r>
          </a:p>
        </p:txBody>
      </p:sp>
      <p:pic>
        <p:nvPicPr>
          <p:cNvPr id="4" name="3min_final" descr="3min_final">
            <a:hlinkClick r:id="" action="ppaction://media"/>
            <a:extLst>
              <a:ext uri="{FF2B5EF4-FFF2-40B4-BE49-F238E27FC236}">
                <a16:creationId xmlns:a16="http://schemas.microsoft.com/office/drawing/2014/main" id="{BD19A1D2-4D37-4511-A003-28C04666536F}"/>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90543" y="1928813"/>
            <a:ext cx="1540938" cy="549601"/>
          </a:xfrm>
          <a:prstGeom prst="rect">
            <a:avLst/>
          </a:prstGeom>
        </p:spPr>
      </p:pic>
    </p:spTree>
    <p:custDataLst>
      <p:tags r:id="rId1"/>
    </p:custDataLst>
    <p:extLst>
      <p:ext uri="{BB962C8B-B14F-4D97-AF65-F5344CB8AC3E}">
        <p14:creationId xmlns:p14="http://schemas.microsoft.com/office/powerpoint/2010/main" val="158262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7CB0EBFE-5BA6-4FB4-9C1F-9794620A1E26}"/>
              </a:ext>
            </a:extLst>
          </p:cNvPr>
          <p:cNvSpPr>
            <a:spLocks noGrp="1"/>
          </p:cNvSpPr>
          <p:nvPr>
            <p:ph idx="1"/>
          </p:nvPr>
        </p:nvSpPr>
        <p:spPr>
          <a:xfrm>
            <a:off x="5811864" y="544636"/>
            <a:ext cx="5801532" cy="3101341"/>
          </a:xfrm>
        </p:spPr>
        <p:txBody>
          <a:bodyPr>
            <a:normAutofit lnSpcReduction="10000"/>
          </a:bodyPr>
          <a:lstStyle/>
          <a:p>
            <a:pPr algn="just"/>
            <a:r>
              <a:rPr lang="he-IL" dirty="0">
                <a:latin typeface="David" panose="020E0502060401010101" pitchFamily="34" charset="-79"/>
                <a:cs typeface="David" panose="020E0502060401010101" pitchFamily="34" charset="-79"/>
              </a:rPr>
              <a:t>רבים מכם שמעו בוודאי על הר האוורסט בהימליה, ההר הגבוה ביותר בעולם. זוהי, ללא ספק, אחת מנפלאות הבריאה אשר רובנו יכולים לראות רק בתמונות ולהתפעל מהן מרחוק. האם ידעתם שהשיא העולמי ההפוך ממנו - המקום הנמוך ביותר בעולם, נמצא ממש כאן, אצלנו, ואנו יכולים לבקר בו בכל עת</a:t>
            </a:r>
            <a:r>
              <a:rPr lang="he-IL" sz="3600" dirty="0">
                <a:latin typeface="David" panose="020E0502060401010101" pitchFamily="34" charset="-79"/>
                <a:cs typeface="David" panose="020E0502060401010101" pitchFamily="34" charset="-79"/>
              </a:rPr>
              <a:t>?</a:t>
            </a:r>
          </a:p>
        </p:txBody>
      </p:sp>
      <p:sp>
        <p:nvSpPr>
          <p:cNvPr id="4" name="מלבן 3">
            <a:extLst>
              <a:ext uri="{FF2B5EF4-FFF2-40B4-BE49-F238E27FC236}">
                <a16:creationId xmlns:a16="http://schemas.microsoft.com/office/drawing/2014/main" id="{E9371627-9D3C-48C3-9689-8D68771E4341}"/>
              </a:ext>
            </a:extLst>
          </p:cNvPr>
          <p:cNvSpPr/>
          <p:nvPr/>
        </p:nvSpPr>
        <p:spPr>
          <a:xfrm>
            <a:off x="5703970" y="3306613"/>
            <a:ext cx="6017319" cy="4647426"/>
          </a:xfrm>
          <a:prstGeom prst="rect">
            <a:avLst/>
          </a:prstGeom>
        </p:spPr>
        <p:txBody>
          <a:bodyPr wrap="square">
            <a:spAutoFit/>
          </a:bodyPr>
          <a:lstStyle/>
          <a:p>
            <a:pPr algn="just" rtl="1"/>
            <a:r>
              <a:rPr lang="he-IL" sz="2800" dirty="0">
                <a:latin typeface="David" panose="020E0502060401010101" pitchFamily="34" charset="-79"/>
                <a:cs typeface="David" panose="020E0502060401010101" pitchFamily="34" charset="-79"/>
              </a:rPr>
              <a:t>ים המלח הוא אגם גדול הנמצא בחלקה המזרחי של ארץ ישראל, במקום הנמוך ביותר בעולם, בעומק של כ-400 מטר מתחת לגובה פני הים. במרכזו של האגם עובר הגבול בין ישראל לירדן. כפי שניתן להבין משמו, מי האגם מלוחים מאוד, יותר ממי ים רגילים: ריכוז המלחים בו גבוה פי עשרה מריכוז המלחים בים התיכון</a:t>
            </a:r>
            <a:r>
              <a:rPr lang="he-IL" sz="3600" dirty="0">
                <a:latin typeface="David" panose="020E0502060401010101" pitchFamily="34" charset="-79"/>
                <a:cs typeface="David" panose="020E0502060401010101" pitchFamily="34" charset="-79"/>
              </a:rPr>
              <a:t>.</a:t>
            </a:r>
          </a:p>
          <a:p>
            <a:pPr algn="just" rtl="1"/>
            <a:endParaRPr lang="he-IL" sz="3200" dirty="0">
              <a:latin typeface="David" panose="020E0502060401010101" pitchFamily="34" charset="-79"/>
              <a:cs typeface="David" panose="020E0502060401010101" pitchFamily="34" charset="-79"/>
            </a:endParaRPr>
          </a:p>
          <a:p>
            <a:pPr algn="just" rtl="1"/>
            <a:endParaRPr lang="he-IL" sz="3200" dirty="0">
              <a:latin typeface="David" panose="020E0502060401010101" pitchFamily="34" charset="-79"/>
              <a:cs typeface="David" panose="020E0502060401010101" pitchFamily="34" charset="-79"/>
            </a:endParaRPr>
          </a:p>
        </p:txBody>
      </p:sp>
      <p:sp>
        <p:nvSpPr>
          <p:cNvPr id="5" name="מלבן 4">
            <a:extLst>
              <a:ext uri="{FF2B5EF4-FFF2-40B4-BE49-F238E27FC236}">
                <a16:creationId xmlns:a16="http://schemas.microsoft.com/office/drawing/2014/main" id="{6B823D19-CF0B-41B9-8C2C-31B9177F100E}"/>
              </a:ext>
            </a:extLst>
          </p:cNvPr>
          <p:cNvSpPr/>
          <p:nvPr/>
        </p:nvSpPr>
        <p:spPr>
          <a:xfrm>
            <a:off x="170481" y="425470"/>
            <a:ext cx="5311140" cy="6432530"/>
          </a:xfrm>
          <a:prstGeom prst="rect">
            <a:avLst/>
          </a:prstGeom>
        </p:spPr>
        <p:txBody>
          <a:bodyPr wrap="square">
            <a:spAutoFit/>
          </a:bodyPr>
          <a:lstStyle/>
          <a:p>
            <a:pPr algn="just" rtl="1"/>
            <a:r>
              <a:rPr lang="he-IL" sz="2800" dirty="0">
                <a:latin typeface="David" panose="020E0502060401010101" pitchFamily="34" charset="-79"/>
                <a:cs typeface="David" panose="020E0502060401010101" pitchFamily="34" charset="-79"/>
              </a:rPr>
              <a:t>אל ים המלח זורמים מים מנהרות הירדן והירמוך, ומנחלים נוספים באזור. למי הנחלים אין דרך להמשיך ולזרום ממנו והלאה, מכיוון שים המלח הוא אגם סגור (ובשם אחר: ימה) שאין לו מוצא אל ים נוסף, וכל המים שמגיעים אליו נעצרים ומצטברים בו. אם כך, כיצד אינו עולה על גדותיו? ים המלח שוכן באזור מדברי חם ויבש, שבו השמש יוקדת בחוזקה וגורמת למים להתאייד. מי הים מתאיידים אך המלחים המצויים בהם אינם מתאיידים אלא שוקעים בקרקעית ומצטברים בה, וכך עולה רמת המליחות במים עוד ועוד. </a:t>
            </a:r>
          </a:p>
          <a:p>
            <a:pPr algn="just" rtl="1"/>
            <a:endParaRPr lang="he-IL" sz="2400" dirty="0">
              <a:latin typeface="David" panose="020E0502060401010101" pitchFamily="34" charset="-79"/>
              <a:cs typeface="David" panose="020E0502060401010101" pitchFamily="34" charset="-79"/>
            </a:endParaRPr>
          </a:p>
        </p:txBody>
      </p:sp>
    </p:spTree>
    <p:custDataLst>
      <p:tags r:id="rId1"/>
    </p:custDataLst>
    <p:extLst>
      <p:ext uri="{BB962C8B-B14F-4D97-AF65-F5344CB8AC3E}">
        <p14:creationId xmlns:p14="http://schemas.microsoft.com/office/powerpoint/2010/main" val="6315671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a16="http://schemas.microsoft.com/office/drawing/2014/main" id="{00EC416B-D80E-44FC-A896-95C10155C338}"/>
              </a:ext>
            </a:extLst>
          </p:cNvPr>
          <p:cNvSpPr/>
          <p:nvPr/>
        </p:nvSpPr>
        <p:spPr>
          <a:xfrm>
            <a:off x="6096000" y="467779"/>
            <a:ext cx="6096000" cy="2677656"/>
          </a:xfrm>
          <a:prstGeom prst="rect">
            <a:avLst/>
          </a:prstGeom>
        </p:spPr>
        <p:txBody>
          <a:bodyPr wrap="square">
            <a:spAutoFit/>
          </a:bodyPr>
          <a:lstStyle/>
          <a:p>
            <a:pPr algn="just" rtl="1"/>
            <a:r>
              <a:rPr lang="he-IL" sz="2800" dirty="0">
                <a:latin typeface="David" panose="020E0502060401010101" pitchFamily="34" charset="-79"/>
                <a:cs typeface="David" panose="020E0502060401010101" pitchFamily="34" charset="-79"/>
              </a:rPr>
              <a:t>ים המלח מכונה גם ים המוות. זאת מפני שרוב בעלי החיים הימיים אינם מסוגלים לחיות בסביבה כל כך מלוחה. רק חיידקים, אמבות ואצות ים מיוחדים מצליחים לשרוד במימיו המלוחים. עם זאת, חשיבותו של ים המלח רבה מאוד, ותרומתו בתחומים שונים גדולה.</a:t>
            </a:r>
          </a:p>
        </p:txBody>
      </p:sp>
      <p:sp>
        <p:nvSpPr>
          <p:cNvPr id="8" name="מלבן 7">
            <a:extLst>
              <a:ext uri="{FF2B5EF4-FFF2-40B4-BE49-F238E27FC236}">
                <a16:creationId xmlns:a16="http://schemas.microsoft.com/office/drawing/2014/main" id="{B1394849-8CA7-4521-B039-B84BF534853E}"/>
              </a:ext>
            </a:extLst>
          </p:cNvPr>
          <p:cNvSpPr/>
          <p:nvPr/>
        </p:nvSpPr>
        <p:spPr>
          <a:xfrm>
            <a:off x="6096000" y="3160933"/>
            <a:ext cx="6096000" cy="3539430"/>
          </a:xfrm>
          <a:prstGeom prst="rect">
            <a:avLst/>
          </a:prstGeom>
        </p:spPr>
        <p:txBody>
          <a:bodyPr wrap="square">
            <a:spAutoFit/>
          </a:bodyPr>
          <a:lstStyle/>
          <a:p>
            <a:pPr algn="just" rtl="1"/>
            <a:r>
              <a:rPr lang="he-IL" sz="2800" dirty="0">
                <a:latin typeface="David" panose="020E0502060401010101" pitchFamily="34" charset="-79"/>
                <a:cs typeface="David" panose="020E0502060401010101" pitchFamily="34" charset="-79"/>
              </a:rPr>
              <a:t>מי ים המלח עשירים במינרלים שונים המצטברים בהם, וידועים כבעלי סגולות רפואיות נדירות. מינרלים הם קבוצה של חומרים שיצורים חיים נזקקים להם לשם פעילותם התקינה. חופיו של ים המלח אינם חוליים כמו הים התיכון, ואינם מלאים באבנים כמו בכינרת. בחופי ים המלח ניתן לראות בוץ שחור וסמיך בשפע. </a:t>
            </a:r>
          </a:p>
        </p:txBody>
      </p:sp>
      <p:sp>
        <p:nvSpPr>
          <p:cNvPr id="9" name="תיבת טקסט 8">
            <a:extLst>
              <a:ext uri="{FF2B5EF4-FFF2-40B4-BE49-F238E27FC236}">
                <a16:creationId xmlns:a16="http://schemas.microsoft.com/office/drawing/2014/main" id="{03D97A36-3AFA-46FD-B39F-3AD71B3EA4C4}"/>
              </a:ext>
            </a:extLst>
          </p:cNvPr>
          <p:cNvSpPr txBox="1"/>
          <p:nvPr/>
        </p:nvSpPr>
        <p:spPr>
          <a:xfrm>
            <a:off x="1" y="31685"/>
            <a:ext cx="5780868" cy="6986528"/>
          </a:xfrm>
          <a:prstGeom prst="rect">
            <a:avLst/>
          </a:prstGeom>
          <a:noFill/>
        </p:spPr>
        <p:txBody>
          <a:bodyPr wrap="square" rtlCol="1">
            <a:spAutoFit/>
          </a:bodyPr>
          <a:lstStyle/>
          <a:p>
            <a:pPr algn="just" rtl="1"/>
            <a:r>
              <a:rPr lang="he-IL" sz="2800" dirty="0">
                <a:latin typeface="David" panose="020E0502060401010101" pitchFamily="34" charset="-79"/>
                <a:cs typeface="David" panose="020E0502060401010101" pitchFamily="34" charset="-79"/>
              </a:rPr>
              <a:t>גם האוויר באזור ים המלח נחשב לבריא במיוחד, הודות לריכוז החמצן הגבוה שבו ולגז הברום המצוי בו ברמות גבוהות מהרגיל. חולים הסובלים מבעיות נשימה יפיקו תועלת רבה משהייה באוויר האזור. זאת ועוד, רמת הקרינה במקום נמוכה ביותר: הערפל הנוצר מהתאיידות המים מסנן את קרני השמש ומפחית את השפעתן המזיקה. כך יכולים המבקרים ליהנות משהייה ממושכת באוויר הפתוח ללא סכנת כוויות ומחלות עור. מִסיבות אלה ממליצים רופאים רבים על שהייה בים המלח, והוקמו בתי מלון והבראה על שפת הים. אלפי מבקרים מהארץ ומרחבי העולם מגיעים מדי שנה לרחוץ בים המלח, והתיירות באזור משגשגת ביותר. </a:t>
            </a:r>
          </a:p>
        </p:txBody>
      </p:sp>
    </p:spTree>
    <p:custDataLst>
      <p:tags r:id="rId1"/>
    </p:custDataLst>
    <p:extLst>
      <p:ext uri="{BB962C8B-B14F-4D97-AF65-F5344CB8AC3E}">
        <p14:creationId xmlns:p14="http://schemas.microsoft.com/office/powerpoint/2010/main" val="9890056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7CB0EBFE-5BA6-4FB4-9C1F-9794620A1E26}"/>
              </a:ext>
            </a:extLst>
          </p:cNvPr>
          <p:cNvSpPr>
            <a:spLocks noGrp="1"/>
          </p:cNvSpPr>
          <p:nvPr>
            <p:ph idx="1"/>
          </p:nvPr>
        </p:nvSpPr>
        <p:spPr>
          <a:xfrm>
            <a:off x="5811864" y="544636"/>
            <a:ext cx="5801532" cy="3101341"/>
          </a:xfrm>
        </p:spPr>
        <p:txBody>
          <a:bodyPr>
            <a:normAutofit lnSpcReduction="10000"/>
          </a:bodyPr>
          <a:lstStyle/>
          <a:p>
            <a:pPr algn="just"/>
            <a:r>
              <a:rPr lang="he-IL" dirty="0">
                <a:solidFill>
                  <a:schemeClr val="accent3">
                    <a:lumMod val="75000"/>
                  </a:schemeClr>
                </a:solidFill>
                <a:latin typeface="David" panose="020E0502060401010101" pitchFamily="34" charset="-79"/>
                <a:cs typeface="David" panose="020E0502060401010101" pitchFamily="34" charset="-79"/>
              </a:rPr>
              <a:t>רבים מכם שמעו בוודאי על הר האוורסט בהימליה, ההר הגבוה ביותר בעולם. זוהי, ללא ספק, אחת מנפלאות הבריאה אשר רובנו יכולים לראות רק בתמונות ולהתפעל מהן מרחוק. האם ידעתם שהשיא העולמי ההפוך ממנו - המקום הנמוך ביותר בעולם, נמצא ממש כאן, אצלנו, ואנו יכולים לבקר בו בכל עת</a:t>
            </a:r>
            <a:r>
              <a:rPr lang="he-IL" sz="3600" dirty="0">
                <a:solidFill>
                  <a:schemeClr val="accent3">
                    <a:lumMod val="75000"/>
                  </a:schemeClr>
                </a:solidFill>
                <a:latin typeface="David" panose="020E0502060401010101" pitchFamily="34" charset="-79"/>
                <a:cs typeface="David" panose="020E0502060401010101" pitchFamily="34" charset="-79"/>
              </a:rPr>
              <a:t>?</a:t>
            </a:r>
          </a:p>
        </p:txBody>
      </p:sp>
      <p:sp>
        <p:nvSpPr>
          <p:cNvPr id="4" name="מלבן 3">
            <a:extLst>
              <a:ext uri="{FF2B5EF4-FFF2-40B4-BE49-F238E27FC236}">
                <a16:creationId xmlns:a16="http://schemas.microsoft.com/office/drawing/2014/main" id="{E9371627-9D3C-48C3-9689-8D68771E4341}"/>
              </a:ext>
            </a:extLst>
          </p:cNvPr>
          <p:cNvSpPr/>
          <p:nvPr/>
        </p:nvSpPr>
        <p:spPr>
          <a:xfrm>
            <a:off x="5703970" y="3306613"/>
            <a:ext cx="6017319" cy="4647426"/>
          </a:xfrm>
          <a:prstGeom prst="rect">
            <a:avLst/>
          </a:prstGeom>
        </p:spPr>
        <p:txBody>
          <a:bodyPr wrap="square">
            <a:spAutoFit/>
          </a:bodyPr>
          <a:lstStyle/>
          <a:p>
            <a:pPr algn="just" rtl="1"/>
            <a:r>
              <a:rPr lang="he-IL" sz="2800" dirty="0">
                <a:latin typeface="David" panose="020E0502060401010101" pitchFamily="34" charset="-79"/>
                <a:cs typeface="David" panose="020E0502060401010101" pitchFamily="34" charset="-79"/>
              </a:rPr>
              <a:t>ים המלח הוא אגם גדול הנמצא בחלקה המזרחי של ארץ ישראל, במקום הנמוך ביותר בעולם, בעומק של כ-400 מטר מתחת לגובה פני הים. במרכזו של האגם עובר הגבול בין ישראל לירדן. כפי שניתן להבין משמו, מי האגם מלוחים מאוד, יותר ממי ים רגילים: ריכוז המלחים בו גבוה פי עשרה מריכוז המלחים בים התיכון</a:t>
            </a:r>
            <a:r>
              <a:rPr lang="he-IL" sz="3600" dirty="0">
                <a:latin typeface="David" panose="020E0502060401010101" pitchFamily="34" charset="-79"/>
                <a:cs typeface="David" panose="020E0502060401010101" pitchFamily="34" charset="-79"/>
              </a:rPr>
              <a:t>.</a:t>
            </a:r>
          </a:p>
          <a:p>
            <a:pPr algn="just" rtl="1"/>
            <a:endParaRPr lang="he-IL" sz="3200" dirty="0">
              <a:latin typeface="David" panose="020E0502060401010101" pitchFamily="34" charset="-79"/>
              <a:cs typeface="David" panose="020E0502060401010101" pitchFamily="34" charset="-79"/>
            </a:endParaRPr>
          </a:p>
          <a:p>
            <a:pPr algn="just" rtl="1"/>
            <a:endParaRPr lang="he-IL" sz="3200" dirty="0">
              <a:latin typeface="David" panose="020E0502060401010101" pitchFamily="34" charset="-79"/>
              <a:cs typeface="David" panose="020E0502060401010101" pitchFamily="34" charset="-79"/>
            </a:endParaRPr>
          </a:p>
        </p:txBody>
      </p:sp>
      <p:sp>
        <p:nvSpPr>
          <p:cNvPr id="5" name="מלבן 4">
            <a:extLst>
              <a:ext uri="{FF2B5EF4-FFF2-40B4-BE49-F238E27FC236}">
                <a16:creationId xmlns:a16="http://schemas.microsoft.com/office/drawing/2014/main" id="{6B823D19-CF0B-41B9-8C2C-31B9177F100E}"/>
              </a:ext>
            </a:extLst>
          </p:cNvPr>
          <p:cNvSpPr/>
          <p:nvPr/>
        </p:nvSpPr>
        <p:spPr>
          <a:xfrm>
            <a:off x="170481" y="425470"/>
            <a:ext cx="5311140" cy="6432530"/>
          </a:xfrm>
          <a:prstGeom prst="rect">
            <a:avLst/>
          </a:prstGeom>
        </p:spPr>
        <p:txBody>
          <a:bodyPr wrap="square">
            <a:spAutoFit/>
          </a:bodyPr>
          <a:lstStyle/>
          <a:p>
            <a:pPr algn="just" rtl="1"/>
            <a:r>
              <a:rPr lang="he-IL" sz="2800" dirty="0">
                <a:solidFill>
                  <a:schemeClr val="accent5">
                    <a:lumMod val="50000"/>
                  </a:schemeClr>
                </a:solidFill>
                <a:latin typeface="David" panose="020E0502060401010101" pitchFamily="34" charset="-79"/>
                <a:cs typeface="David" panose="020E0502060401010101" pitchFamily="34" charset="-79"/>
              </a:rPr>
              <a:t>אל ים המלח זורמים מים מנהרות הירדן והירמוך, ומנחלים נוספים באזור. למי הנחלים אין דרך להמשיך ולזרום ממנו והלאה, מכיוון שים המלח הוא אגם סגור (ובשם אחר: ימה) שאין לו מוצא אל ים נוסף, וכל המים שמגיעים אליו נעצרים ומצטברים בו. אם כך, כיצד אינו עולה על גדותיו? ים המלח שוכן באזור מדברי חם ויבש, שבו השמש יוקדת בחוזקה וגורמת למים להתאייד. מי הים מתאיידים אך המלחים המצויים בהם אינם מתאיידים אלא שוקעים בקרקעית ומצטברים בה, וכך עולה רמת המליחות במים עוד ועוד. </a:t>
            </a:r>
          </a:p>
          <a:p>
            <a:pPr algn="just" rtl="1"/>
            <a:endParaRPr lang="he-IL" sz="2400" dirty="0">
              <a:solidFill>
                <a:schemeClr val="accent5">
                  <a:lumMod val="50000"/>
                </a:schemeClr>
              </a:solidFill>
              <a:latin typeface="David" panose="020E0502060401010101" pitchFamily="34" charset="-79"/>
              <a:cs typeface="David" panose="020E0502060401010101" pitchFamily="34" charset="-79"/>
            </a:endParaRPr>
          </a:p>
        </p:txBody>
      </p:sp>
    </p:spTree>
    <p:custDataLst>
      <p:tags r:id="rId1"/>
    </p:custDataLst>
    <p:extLst>
      <p:ext uri="{BB962C8B-B14F-4D97-AF65-F5344CB8AC3E}">
        <p14:creationId xmlns:p14="http://schemas.microsoft.com/office/powerpoint/2010/main" val="6441012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מלבן 5">
            <a:extLst>
              <a:ext uri="{FF2B5EF4-FFF2-40B4-BE49-F238E27FC236}">
                <a16:creationId xmlns:a16="http://schemas.microsoft.com/office/drawing/2014/main" id="{00EC416B-D80E-44FC-A896-95C10155C338}"/>
              </a:ext>
            </a:extLst>
          </p:cNvPr>
          <p:cNvSpPr/>
          <p:nvPr/>
        </p:nvSpPr>
        <p:spPr>
          <a:xfrm>
            <a:off x="6096000" y="467779"/>
            <a:ext cx="6096000" cy="2677656"/>
          </a:xfrm>
          <a:prstGeom prst="rect">
            <a:avLst/>
          </a:prstGeom>
        </p:spPr>
        <p:txBody>
          <a:bodyPr wrap="square">
            <a:spAutoFit/>
          </a:bodyPr>
          <a:lstStyle/>
          <a:p>
            <a:pPr algn="just" rtl="1"/>
            <a:r>
              <a:rPr lang="he-IL" sz="2800" dirty="0">
                <a:solidFill>
                  <a:srgbClr val="FF0000"/>
                </a:solidFill>
                <a:latin typeface="David" panose="020E0502060401010101" pitchFamily="34" charset="-79"/>
                <a:cs typeface="David" panose="020E0502060401010101" pitchFamily="34" charset="-79"/>
              </a:rPr>
              <a:t>ים המלח מכונה גם ים המוות. זאת מפני שרוב בעלי החיים הימיים אינם מסוגלים לחיות בסביבה כל כך מלוחה. רק חיידקים, אמבות ואצות ים מיוחדים מצליחים לשרוד במימיו המלוחים. עם זאת, חשיבותו של ים המלח רבה מאוד, ותרומתו בתחומים שונים גדולה.</a:t>
            </a:r>
          </a:p>
        </p:txBody>
      </p:sp>
      <p:sp>
        <p:nvSpPr>
          <p:cNvPr id="8" name="מלבן 7">
            <a:extLst>
              <a:ext uri="{FF2B5EF4-FFF2-40B4-BE49-F238E27FC236}">
                <a16:creationId xmlns:a16="http://schemas.microsoft.com/office/drawing/2014/main" id="{B1394849-8CA7-4521-B039-B84BF534853E}"/>
              </a:ext>
            </a:extLst>
          </p:cNvPr>
          <p:cNvSpPr/>
          <p:nvPr/>
        </p:nvSpPr>
        <p:spPr>
          <a:xfrm>
            <a:off x="6096000" y="3318570"/>
            <a:ext cx="6096000" cy="3539430"/>
          </a:xfrm>
          <a:prstGeom prst="rect">
            <a:avLst/>
          </a:prstGeom>
        </p:spPr>
        <p:txBody>
          <a:bodyPr wrap="square">
            <a:spAutoFit/>
          </a:bodyPr>
          <a:lstStyle/>
          <a:p>
            <a:pPr algn="just" rtl="1"/>
            <a:r>
              <a:rPr lang="he-IL" sz="2800" dirty="0">
                <a:solidFill>
                  <a:schemeClr val="accent1">
                    <a:lumMod val="60000"/>
                    <a:lumOff val="40000"/>
                  </a:schemeClr>
                </a:solidFill>
                <a:latin typeface="David" panose="020E0502060401010101" pitchFamily="34" charset="-79"/>
                <a:cs typeface="David" panose="020E0502060401010101" pitchFamily="34" charset="-79"/>
              </a:rPr>
              <a:t>מי ים המלח עשירים במינרלים שונים המצטברים בהם, וידועים כבעלי סגולות רפואיות נדירות. מינרלים הם קבוצה של חומרים שיצורים חיים נזקקים להם לשם פעילותם התקינה. חופיו של ים המלח אינם חוליים כמו הים התיכון, ואינם מלאים באבנים כמו בכינרת. בחופי ים המלח ניתן לראות בוץ שחור וסמיך בשפע. </a:t>
            </a:r>
          </a:p>
        </p:txBody>
      </p:sp>
      <p:sp>
        <p:nvSpPr>
          <p:cNvPr id="9" name="תיבת טקסט 8">
            <a:extLst>
              <a:ext uri="{FF2B5EF4-FFF2-40B4-BE49-F238E27FC236}">
                <a16:creationId xmlns:a16="http://schemas.microsoft.com/office/drawing/2014/main" id="{03D97A36-3AFA-46FD-B39F-3AD71B3EA4C4}"/>
              </a:ext>
            </a:extLst>
          </p:cNvPr>
          <p:cNvSpPr txBox="1"/>
          <p:nvPr/>
        </p:nvSpPr>
        <p:spPr>
          <a:xfrm>
            <a:off x="1" y="31685"/>
            <a:ext cx="5780868" cy="6986528"/>
          </a:xfrm>
          <a:prstGeom prst="rect">
            <a:avLst/>
          </a:prstGeom>
          <a:noFill/>
        </p:spPr>
        <p:txBody>
          <a:bodyPr wrap="square" rtlCol="1">
            <a:spAutoFit/>
          </a:bodyPr>
          <a:lstStyle/>
          <a:p>
            <a:pPr algn="just" rtl="1"/>
            <a:r>
              <a:rPr lang="he-IL" sz="2800" dirty="0">
                <a:solidFill>
                  <a:srgbClr val="00B050"/>
                </a:solidFill>
                <a:latin typeface="David" panose="020E0502060401010101" pitchFamily="34" charset="-79"/>
                <a:cs typeface="David" panose="020E0502060401010101" pitchFamily="34" charset="-79"/>
              </a:rPr>
              <a:t>גם האוויר באזור ים המלח נחשב לבריא במיוחד, הודות לריכוז החמצן הגבוה שבו ולגז הברום המצוי בו ברמות גבוהות מהרגיל. חולים הסובלים מבעיות נשימה יפיקו תועלת רבה משהייה באוויר האזור. זאת ועוד, רמת הקרינה במקום נמוכה ביותר: הערפל הנוצר מהתאיידות המים מסנן את קרני השמש ומפחית את השפעתן המזיקה. כך יכולים המבקרים ליהנות משהייה ממושכת באוויר הפתוח ללא סכנת כוויות ומחלות עור. מִסיבות אלה ממליצים רופאים רבים על שהייה בים המלח, והוקמו בתי מלון והבראה על שפת הים. אלפי מבקרים מהארץ ומרחבי העולם מגיעים מדי שנה לרחוץ בים המלח, והתיירות באזור משגשגת ביותר. </a:t>
            </a:r>
          </a:p>
        </p:txBody>
      </p:sp>
    </p:spTree>
    <p:custDataLst>
      <p:tags r:id="rId1"/>
    </p:custDataLst>
    <p:extLst>
      <p:ext uri="{BB962C8B-B14F-4D97-AF65-F5344CB8AC3E}">
        <p14:creationId xmlns:p14="http://schemas.microsoft.com/office/powerpoint/2010/main" val="28192199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  מפיקים מידע – פסקה ראשונה</a:t>
            </a:r>
          </a:p>
        </p:txBody>
      </p:sp>
      <p:sp>
        <p:nvSpPr>
          <p:cNvPr id="3" name="מציין מיקום טקסט 2"/>
          <p:cNvSpPr>
            <a:spLocks noGrp="1"/>
          </p:cNvSpPr>
          <p:nvPr>
            <p:ph type="body" sz="quarter" idx="10"/>
          </p:nvPr>
        </p:nvSpPr>
        <p:spPr>
          <a:xfrm>
            <a:off x="1371600" y="1928813"/>
            <a:ext cx="9872663" cy="3844925"/>
          </a:xfrm>
        </p:spPr>
        <p:txBody>
          <a:bodyPr/>
          <a:lstStyle/>
          <a:p>
            <a:r>
              <a:rPr lang="he-IL" b="1" dirty="0">
                <a:solidFill>
                  <a:srgbClr val="00206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ים המלח</a:t>
            </a:r>
          </a:p>
          <a:p>
            <a:pPr algn="r"/>
            <a:r>
              <a:rPr lang="he-IL" dirty="0">
                <a:latin typeface="David" panose="020E0502060401010101" pitchFamily="34" charset="-79"/>
                <a:cs typeface="David" panose="020E0502060401010101" pitchFamily="34" charset="-79"/>
              </a:rPr>
              <a:t>רבים מכם שמעו בוודאי על הר </a:t>
            </a:r>
            <a:r>
              <a:rPr lang="he-IL" dirty="0" err="1">
                <a:latin typeface="David" panose="020E0502060401010101" pitchFamily="34" charset="-79"/>
                <a:cs typeface="David" panose="020E0502060401010101" pitchFamily="34" charset="-79"/>
              </a:rPr>
              <a:t>האוורסט</a:t>
            </a:r>
            <a:r>
              <a:rPr lang="he-IL" dirty="0">
                <a:latin typeface="David" panose="020E0502060401010101" pitchFamily="34" charset="-79"/>
                <a:cs typeface="David" panose="020E0502060401010101" pitchFamily="34" charset="-79"/>
              </a:rPr>
              <a:t> בהימליה, ההר הגבוה ביותר בעולם. זוהי, ללא ספק, אחת מנפלאות הבריאה אשר רובנו יכולים לראות רק בתמונות ולהתפעל מהן מרחוק. האם ידעתם שהשיא העולמי ההפוך ממנו - המקום הנמוך ביותר בעולם, נמצא ממש כאן, אצלנו, ואנו יכולים לבקר בו בכל עת?</a:t>
            </a:r>
          </a:p>
        </p:txBody>
      </p:sp>
    </p:spTree>
    <p:custDataLst>
      <p:tags r:id="rId1"/>
    </p:custDataLst>
    <p:extLst>
      <p:ext uri="{BB962C8B-B14F-4D97-AF65-F5344CB8AC3E}">
        <p14:creationId xmlns:p14="http://schemas.microsoft.com/office/powerpoint/2010/main" val="382131213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 מפיקים מידע – פסקה ראשונה</a:t>
            </a:r>
          </a:p>
        </p:txBody>
      </p:sp>
      <p:sp>
        <p:nvSpPr>
          <p:cNvPr id="3" name="מציין מיקום טקסט 2"/>
          <p:cNvSpPr>
            <a:spLocks noGrp="1"/>
          </p:cNvSpPr>
          <p:nvPr>
            <p:ph type="body" sz="quarter" idx="10"/>
          </p:nvPr>
        </p:nvSpPr>
        <p:spPr>
          <a:xfrm>
            <a:off x="847898" y="1928813"/>
            <a:ext cx="10396365" cy="3844925"/>
          </a:xfrm>
        </p:spPr>
        <p:txBody>
          <a:bodyPr/>
          <a:lstStyle/>
          <a:p>
            <a:r>
              <a:rPr lang="he-IL" b="1" dirty="0">
                <a:solidFill>
                  <a:srgbClr val="00206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ים המלח</a:t>
            </a:r>
          </a:p>
          <a:p>
            <a:pPr algn="r"/>
            <a:r>
              <a:rPr lang="he-IL" b="1" dirty="0">
                <a:solidFill>
                  <a:srgbClr val="00B050"/>
                </a:solidFill>
                <a:latin typeface="David" panose="020E0502060401010101" pitchFamily="34" charset="-79"/>
                <a:cs typeface="David" panose="020E0502060401010101" pitchFamily="34" charset="-79"/>
              </a:rPr>
              <a:t>רבים מכם </a:t>
            </a:r>
            <a:r>
              <a:rPr lang="he-IL" dirty="0">
                <a:latin typeface="David" panose="020E0502060401010101" pitchFamily="34" charset="-79"/>
                <a:cs typeface="David" panose="020E0502060401010101" pitchFamily="34" charset="-79"/>
              </a:rPr>
              <a:t>שמעו בוודאי על הר </a:t>
            </a:r>
            <a:r>
              <a:rPr lang="he-IL" dirty="0" err="1">
                <a:latin typeface="David" panose="020E0502060401010101" pitchFamily="34" charset="-79"/>
                <a:cs typeface="David" panose="020E0502060401010101" pitchFamily="34" charset="-79"/>
              </a:rPr>
              <a:t>האוורסט</a:t>
            </a:r>
            <a:r>
              <a:rPr lang="he-IL" dirty="0">
                <a:latin typeface="David" panose="020E0502060401010101" pitchFamily="34" charset="-79"/>
                <a:cs typeface="David" panose="020E0502060401010101" pitchFamily="34" charset="-79"/>
              </a:rPr>
              <a:t> בהימליה, ההר הגבוה ביותר בעולם. זוהי, ללא ספק, אחת מנפלאות הבריאה אשר רובנו יכולים לראות רק בתמונות ולהתפעל מהן מרחוק. </a:t>
            </a:r>
            <a:r>
              <a:rPr lang="he-IL" b="1" dirty="0">
                <a:solidFill>
                  <a:srgbClr val="00B050"/>
                </a:solidFill>
                <a:latin typeface="David" panose="020E0502060401010101" pitchFamily="34" charset="-79"/>
                <a:cs typeface="David" panose="020E0502060401010101" pitchFamily="34" charset="-79"/>
              </a:rPr>
              <a:t>האם</a:t>
            </a:r>
            <a:r>
              <a:rPr lang="he-IL" dirty="0">
                <a:latin typeface="David" panose="020E0502060401010101" pitchFamily="34" charset="-79"/>
                <a:cs typeface="David" panose="020E0502060401010101" pitchFamily="34" charset="-79"/>
              </a:rPr>
              <a:t> </a:t>
            </a:r>
            <a:r>
              <a:rPr lang="he-IL" b="1" dirty="0">
                <a:solidFill>
                  <a:srgbClr val="00B050"/>
                </a:solidFill>
                <a:latin typeface="David" panose="020E0502060401010101" pitchFamily="34" charset="-79"/>
                <a:cs typeface="David" panose="020E0502060401010101" pitchFamily="34" charset="-79"/>
              </a:rPr>
              <a:t>ידעתם</a:t>
            </a:r>
            <a:r>
              <a:rPr lang="he-IL" dirty="0">
                <a:latin typeface="David" panose="020E0502060401010101" pitchFamily="34" charset="-79"/>
                <a:cs typeface="David" panose="020E0502060401010101" pitchFamily="34" charset="-79"/>
              </a:rPr>
              <a:t> שהשיא העולמי ההפוך ממנו - המקום הנמוך ביותר בעולם, נמצא ממש כאן, </a:t>
            </a:r>
            <a:r>
              <a:rPr lang="he-IL" b="1" dirty="0">
                <a:solidFill>
                  <a:srgbClr val="00B050"/>
                </a:solidFill>
                <a:latin typeface="David" panose="020E0502060401010101" pitchFamily="34" charset="-79"/>
                <a:cs typeface="David" panose="020E0502060401010101" pitchFamily="34" charset="-79"/>
              </a:rPr>
              <a:t>אצלנו</a:t>
            </a:r>
            <a:r>
              <a:rPr lang="he-IL" dirty="0">
                <a:latin typeface="David" panose="020E0502060401010101" pitchFamily="34" charset="-79"/>
                <a:cs typeface="David" panose="020E0502060401010101" pitchFamily="34" charset="-79"/>
              </a:rPr>
              <a:t>, </a:t>
            </a:r>
            <a:r>
              <a:rPr lang="he-IL" b="1" dirty="0">
                <a:solidFill>
                  <a:srgbClr val="00B050"/>
                </a:solidFill>
                <a:latin typeface="David" panose="020E0502060401010101" pitchFamily="34" charset="-79"/>
                <a:cs typeface="David" panose="020E0502060401010101" pitchFamily="34" charset="-79"/>
              </a:rPr>
              <a:t>ואנו יכולים </a:t>
            </a:r>
            <a:r>
              <a:rPr lang="he-IL" dirty="0">
                <a:latin typeface="David" panose="020E0502060401010101" pitchFamily="34" charset="-79"/>
                <a:cs typeface="David" panose="020E0502060401010101" pitchFamily="34" charset="-79"/>
              </a:rPr>
              <a:t>לבקר בו בכל עת?</a:t>
            </a:r>
          </a:p>
        </p:txBody>
      </p:sp>
    </p:spTree>
    <p:custDataLst>
      <p:tags r:id="rId1"/>
    </p:custDataLst>
    <p:extLst>
      <p:ext uri="{BB962C8B-B14F-4D97-AF65-F5344CB8AC3E}">
        <p14:creationId xmlns:p14="http://schemas.microsoft.com/office/powerpoint/2010/main" val="2230562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AD45502-8CA5-487B-B880-4042EC0651E8}"/>
              </a:ext>
            </a:extLst>
          </p:cNvPr>
          <p:cNvSpPr>
            <a:spLocks noGrp="1"/>
          </p:cNvSpPr>
          <p:nvPr>
            <p:ph type="title"/>
          </p:nvPr>
        </p:nvSpPr>
        <p:spPr/>
        <p:txBody>
          <a:bodyPr/>
          <a:lstStyle/>
          <a:p>
            <a:r>
              <a:rPr lang="he-IL" dirty="0"/>
              <a:t>מפיקים מידע – פסקה ראשונה</a:t>
            </a:r>
          </a:p>
        </p:txBody>
      </p:sp>
      <p:pic>
        <p:nvPicPr>
          <p:cNvPr id="4" name="תמונה 3">
            <a:extLst>
              <a:ext uri="{FF2B5EF4-FFF2-40B4-BE49-F238E27FC236}">
                <a16:creationId xmlns:a16="http://schemas.microsoft.com/office/drawing/2014/main" id="{67CE7F0E-FE32-43CB-B7F3-7D7C7D977052}"/>
              </a:ext>
            </a:extLst>
          </p:cNvPr>
          <p:cNvPicPr>
            <a:picLocks noChangeAspect="1"/>
          </p:cNvPicPr>
          <p:nvPr/>
        </p:nvPicPr>
        <p:blipFill>
          <a:blip r:embed="rId4"/>
          <a:stretch>
            <a:fillRect/>
          </a:stretch>
        </p:blipFill>
        <p:spPr>
          <a:xfrm>
            <a:off x="2643446" y="2040719"/>
            <a:ext cx="6799811" cy="2776561"/>
          </a:xfrm>
          <a:prstGeom prst="rect">
            <a:avLst/>
          </a:prstGeom>
        </p:spPr>
      </p:pic>
      <p:sp>
        <p:nvSpPr>
          <p:cNvPr id="5" name="תיבת טקסט 4">
            <a:extLst>
              <a:ext uri="{FF2B5EF4-FFF2-40B4-BE49-F238E27FC236}">
                <a16:creationId xmlns:a16="http://schemas.microsoft.com/office/drawing/2014/main" id="{A47C2B29-8FCB-40A1-AE38-9532D219D797}"/>
              </a:ext>
            </a:extLst>
          </p:cNvPr>
          <p:cNvSpPr txBox="1"/>
          <p:nvPr/>
        </p:nvSpPr>
        <p:spPr>
          <a:xfrm>
            <a:off x="4073237" y="2693324"/>
            <a:ext cx="3574473" cy="1323439"/>
          </a:xfrm>
          <a:prstGeom prst="rect">
            <a:avLst/>
          </a:prstGeom>
          <a:noFill/>
        </p:spPr>
        <p:txBody>
          <a:bodyPr wrap="square" rtlCol="1">
            <a:spAutoFit/>
          </a:bodyPr>
          <a:lstStyle/>
          <a:p>
            <a:pPr algn="ctr"/>
            <a:r>
              <a:rPr lang="he-IL" sz="4000" b="1" dirty="0">
                <a:latin typeface="David" panose="020E0502060401010101" pitchFamily="34" charset="-79"/>
                <a:cs typeface="David" panose="020E0502060401010101" pitchFamily="34" charset="-79"/>
              </a:rPr>
              <a:t>אל מי פונה הכותב ומדוע?</a:t>
            </a:r>
          </a:p>
        </p:txBody>
      </p:sp>
      <p:sp>
        <p:nvSpPr>
          <p:cNvPr id="6" name="תיבת טקסט 5">
            <a:extLst>
              <a:ext uri="{FF2B5EF4-FFF2-40B4-BE49-F238E27FC236}">
                <a16:creationId xmlns:a16="http://schemas.microsoft.com/office/drawing/2014/main" id="{6451B42D-D929-426C-B96D-CC14E9BEF43E}"/>
              </a:ext>
            </a:extLst>
          </p:cNvPr>
          <p:cNvSpPr txBox="1"/>
          <p:nvPr/>
        </p:nvSpPr>
        <p:spPr>
          <a:xfrm>
            <a:off x="9548554" y="4016763"/>
            <a:ext cx="2194560" cy="707886"/>
          </a:xfrm>
          <a:prstGeom prst="rect">
            <a:avLst/>
          </a:prstGeom>
          <a:noFill/>
        </p:spPr>
        <p:txBody>
          <a:bodyPr wrap="square" rtlCol="1">
            <a:spAutoFit/>
          </a:bodyPr>
          <a:lstStyle/>
          <a:p>
            <a:pPr algn="ctr"/>
            <a:r>
              <a:rPr lang="he-IL" sz="4000" b="1" dirty="0">
                <a:solidFill>
                  <a:srgbClr val="002060"/>
                </a:solidFill>
                <a:latin typeface="David" panose="020E0502060401010101" pitchFamily="34" charset="-79"/>
                <a:cs typeface="David" panose="020E0502060401010101" pitchFamily="34" charset="-79"/>
              </a:rPr>
              <a:t>רבים מכם</a:t>
            </a:r>
          </a:p>
        </p:txBody>
      </p:sp>
      <p:sp>
        <p:nvSpPr>
          <p:cNvPr id="7" name="תיבת טקסט 6">
            <a:extLst>
              <a:ext uri="{FF2B5EF4-FFF2-40B4-BE49-F238E27FC236}">
                <a16:creationId xmlns:a16="http://schemas.microsoft.com/office/drawing/2014/main" id="{F794F840-7D07-48A7-9232-BE720AC91762}"/>
              </a:ext>
            </a:extLst>
          </p:cNvPr>
          <p:cNvSpPr txBox="1"/>
          <p:nvPr/>
        </p:nvSpPr>
        <p:spPr>
          <a:xfrm>
            <a:off x="7337369" y="5144274"/>
            <a:ext cx="2527069" cy="707886"/>
          </a:xfrm>
          <a:prstGeom prst="rect">
            <a:avLst/>
          </a:prstGeom>
          <a:noFill/>
        </p:spPr>
        <p:txBody>
          <a:bodyPr wrap="square" rtlCol="1">
            <a:spAutoFit/>
          </a:bodyPr>
          <a:lstStyle/>
          <a:p>
            <a:pPr algn="ctr"/>
            <a:r>
              <a:rPr lang="he-IL" sz="4000" b="1" dirty="0">
                <a:solidFill>
                  <a:srgbClr val="002060"/>
                </a:solidFill>
                <a:latin typeface="David" panose="020E0502060401010101" pitchFamily="34" charset="-79"/>
                <a:cs typeface="David" panose="020E0502060401010101" pitchFamily="34" charset="-79"/>
              </a:rPr>
              <a:t>האם ידעתם</a:t>
            </a:r>
          </a:p>
        </p:txBody>
      </p:sp>
      <p:sp>
        <p:nvSpPr>
          <p:cNvPr id="8" name="תיבת טקסט 7">
            <a:extLst>
              <a:ext uri="{FF2B5EF4-FFF2-40B4-BE49-F238E27FC236}">
                <a16:creationId xmlns:a16="http://schemas.microsoft.com/office/drawing/2014/main" id="{2D82D4B7-6700-4012-BB24-209B483787BF}"/>
              </a:ext>
            </a:extLst>
          </p:cNvPr>
          <p:cNvSpPr txBox="1"/>
          <p:nvPr/>
        </p:nvSpPr>
        <p:spPr>
          <a:xfrm>
            <a:off x="1119787" y="4135786"/>
            <a:ext cx="1806633" cy="707886"/>
          </a:xfrm>
          <a:prstGeom prst="rect">
            <a:avLst/>
          </a:prstGeom>
          <a:noFill/>
        </p:spPr>
        <p:txBody>
          <a:bodyPr wrap="square" rtlCol="1">
            <a:spAutoFit/>
          </a:bodyPr>
          <a:lstStyle/>
          <a:p>
            <a:pPr algn="ctr"/>
            <a:r>
              <a:rPr lang="he-IL" sz="4000" b="1" dirty="0">
                <a:solidFill>
                  <a:srgbClr val="7030A0"/>
                </a:solidFill>
                <a:latin typeface="David" panose="020E0502060401010101" pitchFamily="34" charset="-79"/>
                <a:cs typeface="David" panose="020E0502060401010101" pitchFamily="34" charset="-79"/>
              </a:rPr>
              <a:t>אצלנו</a:t>
            </a:r>
          </a:p>
        </p:txBody>
      </p:sp>
      <p:sp>
        <p:nvSpPr>
          <p:cNvPr id="9" name="תיבת טקסט 8">
            <a:extLst>
              <a:ext uri="{FF2B5EF4-FFF2-40B4-BE49-F238E27FC236}">
                <a16:creationId xmlns:a16="http://schemas.microsoft.com/office/drawing/2014/main" id="{207EA2A2-320E-4A46-BB8C-43E0645242C6}"/>
              </a:ext>
            </a:extLst>
          </p:cNvPr>
          <p:cNvSpPr txBox="1"/>
          <p:nvPr/>
        </p:nvSpPr>
        <p:spPr>
          <a:xfrm>
            <a:off x="2183475" y="5210776"/>
            <a:ext cx="2521527" cy="707886"/>
          </a:xfrm>
          <a:prstGeom prst="rect">
            <a:avLst/>
          </a:prstGeom>
          <a:noFill/>
        </p:spPr>
        <p:txBody>
          <a:bodyPr wrap="square" rtlCol="1">
            <a:spAutoFit/>
          </a:bodyPr>
          <a:lstStyle/>
          <a:p>
            <a:r>
              <a:rPr lang="he-IL" sz="4000" b="1" dirty="0">
                <a:solidFill>
                  <a:srgbClr val="7030A0"/>
                </a:solidFill>
                <a:latin typeface="David" panose="020E0502060401010101" pitchFamily="34" charset="-79"/>
                <a:cs typeface="David" panose="020E0502060401010101" pitchFamily="34" charset="-79"/>
              </a:rPr>
              <a:t>אנו יכולים</a:t>
            </a:r>
          </a:p>
        </p:txBody>
      </p:sp>
    </p:spTree>
    <p:custDataLst>
      <p:tags r:id="rId1"/>
    </p:custDataLst>
    <p:extLst>
      <p:ext uri="{BB962C8B-B14F-4D97-AF65-F5344CB8AC3E}">
        <p14:creationId xmlns:p14="http://schemas.microsoft.com/office/powerpoint/2010/main" val="3829130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8CDB7D-7B3E-EF45-982F-5AD116333E56}"/>
              </a:ext>
            </a:extLst>
          </p:cNvPr>
          <p:cNvSpPr>
            <a:spLocks noGrp="1"/>
          </p:cNvSpPr>
          <p:nvPr>
            <p:ph type="title"/>
          </p:nvPr>
        </p:nvSpPr>
        <p:spPr/>
        <p:txBody>
          <a:bodyPr/>
          <a:lstStyle/>
          <a:p>
            <a:r>
              <a:rPr lang="he-IL" dirty="0"/>
              <a:t>מה להביא לשיעור?</a:t>
            </a:r>
            <a:endParaRPr lang="x-none" dirty="0"/>
          </a:p>
        </p:txBody>
      </p:sp>
      <p:pic>
        <p:nvPicPr>
          <p:cNvPr id="8" name="Picture 3" descr="https://lh5.googleusercontent.com/7xQchnRuOUJbyFAyyHdllavqvQUFOSCV7l5Kzy1Rmeboi9xefgg8yDF0ng5ESkxi3tC9_i9ER1BmBYOOTMhmhaxTzBz8ILJQxn_c__0Qg9cKcVB64VGmWAAtIhTRT7NF">
            <a:extLst>
              <a:ext uri="{FF2B5EF4-FFF2-40B4-BE49-F238E27FC236}">
                <a16:creationId xmlns:a16="http://schemas.microsoft.com/office/drawing/2014/main" id="{A4B69755-66B7-4BD3-B22A-3EF8B5DE8B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97815" y="2710851"/>
            <a:ext cx="2603695" cy="19703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lh4.googleusercontent.com/iGTl96Eygo7-oid1H3ZWWYhb5HWAynyOs2KLWGGMeuEgHeu4cFLof2g-jYLOscV4q-879K-lfjkP4Swnmj_UGZsWTDspF4AbUz1XGd30Tf1KKpiEXhvx6NLF17Q1F5VY">
            <a:extLst>
              <a:ext uri="{FF2B5EF4-FFF2-40B4-BE49-F238E27FC236}">
                <a16:creationId xmlns:a16="http://schemas.microsoft.com/office/drawing/2014/main" id="{FBFC260D-BF96-439A-8693-6B40C73C20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6547038" y="3425248"/>
            <a:ext cx="1771057" cy="740845"/>
          </a:xfrm>
          <a:prstGeom prst="rect">
            <a:avLst/>
          </a:prstGeom>
          <a:noFill/>
          <a:extLst>
            <a:ext uri="{909E8E84-426E-40DD-AFC4-6F175D3DCCD1}">
              <a14:hiddenFill xmlns:a14="http://schemas.microsoft.com/office/drawing/2010/main">
                <a:solidFill>
                  <a:srgbClr val="FFFFFF"/>
                </a:solidFill>
              </a14:hiddenFill>
            </a:ext>
          </a:extLst>
        </p:spPr>
      </p:pic>
      <p:pic>
        <p:nvPicPr>
          <p:cNvPr id="6" name="1min_final" descr="1min_final">
            <a:hlinkClick r:id="" action="ppaction://media"/>
            <a:extLst>
              <a:ext uri="{FF2B5EF4-FFF2-40B4-BE49-F238E27FC236}">
                <a16:creationId xmlns:a16="http://schemas.microsoft.com/office/drawing/2014/main" id="{D596D2AB-2A2F-4DE8-BFF5-D5462B02CE94}"/>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376152" y="1027906"/>
            <a:ext cx="1540938" cy="549601"/>
          </a:xfrm>
          <a:prstGeom prst="rect">
            <a:avLst/>
          </a:prstGeom>
        </p:spPr>
      </p:pic>
    </p:spTree>
    <p:custDataLst>
      <p:tags r:id="rId1"/>
    </p:custDataLst>
    <p:extLst>
      <p:ext uri="{BB962C8B-B14F-4D97-AF65-F5344CB8AC3E}">
        <p14:creationId xmlns:p14="http://schemas.microsoft.com/office/powerpoint/2010/main" val="1356369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5D0B91-36DB-4612-A301-2D8C197F64BD}"/>
              </a:ext>
            </a:extLst>
          </p:cNvPr>
          <p:cNvSpPr>
            <a:spLocks noGrp="1"/>
          </p:cNvSpPr>
          <p:nvPr>
            <p:ph type="title"/>
          </p:nvPr>
        </p:nvSpPr>
        <p:spPr/>
        <p:txBody>
          <a:bodyPr/>
          <a:lstStyle/>
          <a:p>
            <a:r>
              <a:rPr lang="he-IL" dirty="0"/>
              <a:t>מפיקים מידע – פסקה ראשונה</a:t>
            </a:r>
          </a:p>
        </p:txBody>
      </p:sp>
      <p:sp>
        <p:nvSpPr>
          <p:cNvPr id="3" name="מציין מיקום טקסט 2">
            <a:extLst>
              <a:ext uri="{FF2B5EF4-FFF2-40B4-BE49-F238E27FC236}">
                <a16:creationId xmlns:a16="http://schemas.microsoft.com/office/drawing/2014/main" id="{CD2F787D-5B6D-46B9-A0EA-A0D6B5612746}"/>
              </a:ext>
            </a:extLst>
          </p:cNvPr>
          <p:cNvSpPr>
            <a:spLocks noGrp="1"/>
          </p:cNvSpPr>
          <p:nvPr>
            <p:ph type="body" sz="quarter" idx="10"/>
          </p:nvPr>
        </p:nvSpPr>
        <p:spPr/>
        <p:txBody>
          <a:bodyPr/>
          <a:lstStyle/>
          <a:p>
            <a:pPr algn="just"/>
            <a:r>
              <a:rPr lang="he-IL" dirty="0">
                <a:latin typeface="David" panose="020E0502060401010101" pitchFamily="34" charset="-79"/>
                <a:cs typeface="David" panose="020E0502060401010101" pitchFamily="34" charset="-79"/>
              </a:rPr>
              <a:t>רבים מכם שמעו בוודאי על הר האוורסט בהימליה, ההר הגבוה ביותר בעולם. זוהי, ללא ספק, אחת מנפלאות הבריאה אשר רובנו יכולים לראות רק בתמונות ולהתפעל מהן מרחוק. האם ידעתם שהשיא העולמי ההפוך ממנו - המקום הנמוך ביותר בעולם, נמצא ממש כאן, אצלנו, ואנו יכולים לבקר בו בכל עת?</a:t>
            </a:r>
          </a:p>
          <a:p>
            <a:endParaRPr lang="he-IL" dirty="0"/>
          </a:p>
        </p:txBody>
      </p:sp>
      <p:sp>
        <p:nvSpPr>
          <p:cNvPr id="4" name="מלבן: פינות מעוגלות 3">
            <a:extLst>
              <a:ext uri="{FF2B5EF4-FFF2-40B4-BE49-F238E27FC236}">
                <a16:creationId xmlns:a16="http://schemas.microsoft.com/office/drawing/2014/main" id="{80AAB5A6-462A-4492-AD21-23F06879EC63}"/>
              </a:ext>
            </a:extLst>
          </p:cNvPr>
          <p:cNvSpPr/>
          <p:nvPr/>
        </p:nvSpPr>
        <p:spPr>
          <a:xfrm>
            <a:off x="581891" y="5137265"/>
            <a:ext cx="11272058" cy="89777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5" name="תיבת טקסט 4">
            <a:extLst>
              <a:ext uri="{FF2B5EF4-FFF2-40B4-BE49-F238E27FC236}">
                <a16:creationId xmlns:a16="http://schemas.microsoft.com/office/drawing/2014/main" id="{49008665-203F-4BE3-8190-F9A2E7635280}"/>
              </a:ext>
            </a:extLst>
          </p:cNvPr>
          <p:cNvSpPr txBox="1"/>
          <p:nvPr/>
        </p:nvSpPr>
        <p:spPr>
          <a:xfrm>
            <a:off x="1069657" y="5242205"/>
            <a:ext cx="10296525" cy="523220"/>
          </a:xfrm>
          <a:prstGeom prst="rect">
            <a:avLst/>
          </a:prstGeom>
          <a:noFill/>
        </p:spPr>
        <p:txBody>
          <a:bodyPr wrap="square" rtlCol="1">
            <a:spAutoFit/>
          </a:bodyPr>
          <a:lstStyle/>
          <a:p>
            <a:pPr algn="r"/>
            <a:r>
              <a:rPr lang="he-IL" sz="2800" b="1" dirty="0">
                <a:solidFill>
                  <a:srgbClr val="7030A0"/>
                </a:solidFill>
                <a:latin typeface="David" panose="020E0502060401010101" pitchFamily="34" charset="-79"/>
                <a:cs typeface="David" panose="020E0502060401010101" pitchFamily="34" charset="-79"/>
              </a:rPr>
              <a:t>מה הקשר בין ים המלח להר האוורסט? מדוע הר האוורסט מוזכר בפסקה זו?</a:t>
            </a:r>
          </a:p>
        </p:txBody>
      </p:sp>
    </p:spTree>
    <p:custDataLst>
      <p:tags r:id="rId1"/>
    </p:custDataLst>
    <p:extLst>
      <p:ext uri="{BB962C8B-B14F-4D97-AF65-F5344CB8AC3E}">
        <p14:creationId xmlns:p14="http://schemas.microsoft.com/office/powerpoint/2010/main" val="13864755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95D0B91-36DB-4612-A301-2D8C197F64BD}"/>
              </a:ext>
            </a:extLst>
          </p:cNvPr>
          <p:cNvSpPr>
            <a:spLocks noGrp="1"/>
          </p:cNvSpPr>
          <p:nvPr>
            <p:ph type="title"/>
          </p:nvPr>
        </p:nvSpPr>
        <p:spPr/>
        <p:txBody>
          <a:bodyPr/>
          <a:lstStyle/>
          <a:p>
            <a:r>
              <a:rPr lang="he-IL" dirty="0"/>
              <a:t>מפיקים מידע – פסקה ראשונה -השוואה</a:t>
            </a:r>
          </a:p>
        </p:txBody>
      </p:sp>
      <p:sp>
        <p:nvSpPr>
          <p:cNvPr id="3" name="מציין מיקום טקסט 2">
            <a:extLst>
              <a:ext uri="{FF2B5EF4-FFF2-40B4-BE49-F238E27FC236}">
                <a16:creationId xmlns:a16="http://schemas.microsoft.com/office/drawing/2014/main" id="{CD2F787D-5B6D-46B9-A0EA-A0D6B5612746}"/>
              </a:ext>
            </a:extLst>
          </p:cNvPr>
          <p:cNvSpPr>
            <a:spLocks noGrp="1"/>
          </p:cNvSpPr>
          <p:nvPr>
            <p:ph type="body" sz="quarter" idx="10"/>
          </p:nvPr>
        </p:nvSpPr>
        <p:spPr/>
        <p:txBody>
          <a:bodyPr/>
          <a:lstStyle/>
          <a:p>
            <a:pPr algn="just"/>
            <a:r>
              <a:rPr lang="he-IL" dirty="0">
                <a:latin typeface="David" panose="020E0502060401010101" pitchFamily="34" charset="-79"/>
                <a:cs typeface="David" panose="020E0502060401010101" pitchFamily="34" charset="-79"/>
              </a:rPr>
              <a:t>רבים מכם שמעו בוודאי על</a:t>
            </a:r>
            <a:r>
              <a:rPr lang="he-IL" dirty="0">
                <a:solidFill>
                  <a:srgbClr val="00B050"/>
                </a:solidFill>
                <a:latin typeface="David" panose="020E0502060401010101" pitchFamily="34" charset="-79"/>
                <a:cs typeface="David" panose="020E0502060401010101" pitchFamily="34" charset="-79"/>
              </a:rPr>
              <a:t> הר האוורסט בהימליה, ההר הגבוה ביותר בעולם</a:t>
            </a:r>
            <a:r>
              <a:rPr lang="he-IL" dirty="0">
                <a:latin typeface="David" panose="020E0502060401010101" pitchFamily="34" charset="-79"/>
                <a:cs typeface="David" panose="020E0502060401010101" pitchFamily="34" charset="-79"/>
              </a:rPr>
              <a:t>. זוהי, ללא ספק, אחת מנפלאות הבריאה אשר רובנו יכולים לראות רק בתמונות ולהתפעל מהן מרחוק. האם ידעתם שהשיא העולמי </a:t>
            </a:r>
            <a:r>
              <a:rPr lang="he-IL" dirty="0">
                <a:solidFill>
                  <a:srgbClr val="C00000"/>
                </a:solidFill>
                <a:latin typeface="David" panose="020E0502060401010101" pitchFamily="34" charset="-79"/>
                <a:cs typeface="David" panose="020E0502060401010101" pitchFamily="34" charset="-79"/>
              </a:rPr>
              <a:t>ההפוך ממנו </a:t>
            </a:r>
            <a:r>
              <a:rPr lang="he-IL" dirty="0">
                <a:latin typeface="David" panose="020E0502060401010101" pitchFamily="34" charset="-79"/>
                <a:cs typeface="David" panose="020E0502060401010101" pitchFamily="34" charset="-79"/>
              </a:rPr>
              <a:t>- </a:t>
            </a:r>
            <a:r>
              <a:rPr lang="he-IL" dirty="0">
                <a:solidFill>
                  <a:srgbClr val="00B050"/>
                </a:solidFill>
                <a:latin typeface="David" panose="020E0502060401010101" pitchFamily="34" charset="-79"/>
                <a:cs typeface="David" panose="020E0502060401010101" pitchFamily="34" charset="-79"/>
              </a:rPr>
              <a:t>המקום הנמוך ביותר בעולם, נמצא ממש כאן</a:t>
            </a:r>
            <a:r>
              <a:rPr lang="he-IL" dirty="0">
                <a:latin typeface="David" panose="020E0502060401010101" pitchFamily="34" charset="-79"/>
                <a:cs typeface="David" panose="020E0502060401010101" pitchFamily="34" charset="-79"/>
              </a:rPr>
              <a:t>, אצלנו, ואנו יכולים לבקר בו בכל עת?</a:t>
            </a:r>
          </a:p>
          <a:p>
            <a:endParaRPr lang="he-IL" dirty="0"/>
          </a:p>
        </p:txBody>
      </p:sp>
    </p:spTree>
    <p:custDataLst>
      <p:tags r:id="rId1"/>
    </p:custDataLst>
    <p:extLst>
      <p:ext uri="{BB962C8B-B14F-4D97-AF65-F5344CB8AC3E}">
        <p14:creationId xmlns:p14="http://schemas.microsoft.com/office/powerpoint/2010/main" val="32208456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DB4E55D-3D9B-4EA5-A553-B46BCE95A598}"/>
              </a:ext>
            </a:extLst>
          </p:cNvPr>
          <p:cNvSpPr>
            <a:spLocks noGrp="1"/>
          </p:cNvSpPr>
          <p:nvPr>
            <p:ph type="title"/>
          </p:nvPr>
        </p:nvSpPr>
        <p:spPr/>
        <p:txBody>
          <a:bodyPr/>
          <a:lstStyle/>
          <a:p>
            <a:r>
              <a:rPr lang="he-IL" dirty="0"/>
              <a:t>מפיקים מידע – פסקה ראשונה</a:t>
            </a:r>
          </a:p>
        </p:txBody>
      </p:sp>
      <p:sp>
        <p:nvSpPr>
          <p:cNvPr id="3" name="מציין מיקום טקסט 2">
            <a:extLst>
              <a:ext uri="{FF2B5EF4-FFF2-40B4-BE49-F238E27FC236}">
                <a16:creationId xmlns:a16="http://schemas.microsoft.com/office/drawing/2014/main" id="{2CAED76F-39F0-4597-88C3-EFFF76DBD7E9}"/>
              </a:ext>
            </a:extLst>
          </p:cNvPr>
          <p:cNvSpPr>
            <a:spLocks noGrp="1"/>
          </p:cNvSpPr>
          <p:nvPr>
            <p:ph type="body" sz="quarter" idx="10"/>
          </p:nvPr>
        </p:nvSpPr>
        <p:spPr/>
        <p:txBody>
          <a:bodyPr/>
          <a:lstStyle/>
          <a:p>
            <a:pPr algn="r"/>
            <a:r>
              <a:rPr lang="he-IL" dirty="0">
                <a:latin typeface="David" panose="020E0502060401010101" pitchFamily="34" charset="-79"/>
                <a:cs typeface="David" panose="020E0502060401010101" pitchFamily="34" charset="-79"/>
              </a:rPr>
              <a:t>המטרה  של הכותב להראות לנו  </a:t>
            </a:r>
            <a:r>
              <a:rPr lang="he-IL" dirty="0">
                <a:solidFill>
                  <a:srgbClr val="C00000"/>
                </a:solidFill>
                <a:latin typeface="David" panose="020E0502060401010101" pitchFamily="34" charset="-79"/>
                <a:cs typeface="David" panose="020E0502060401010101" pitchFamily="34" charset="-79"/>
              </a:rPr>
              <a:t>קשר של ניגוד </a:t>
            </a:r>
            <a:r>
              <a:rPr lang="he-IL" dirty="0">
                <a:latin typeface="David" panose="020E0502060401010101" pitchFamily="34" charset="-79"/>
                <a:cs typeface="David" panose="020E0502060401010101" pitchFamily="34" charset="-79"/>
              </a:rPr>
              <a:t>בין ים המלח לאוורסט.</a:t>
            </a:r>
          </a:p>
          <a:p>
            <a:pPr algn="r"/>
            <a:endParaRPr lang="he-IL" dirty="0">
              <a:latin typeface="David" panose="020E0502060401010101" pitchFamily="34" charset="-79"/>
              <a:cs typeface="David" panose="020E0502060401010101" pitchFamily="34" charset="-79"/>
            </a:endParaRPr>
          </a:p>
          <a:p>
            <a:pPr algn="r"/>
            <a:r>
              <a:rPr lang="he-IL" dirty="0">
                <a:latin typeface="David" panose="020E0502060401010101" pitchFamily="34" charset="-79"/>
                <a:cs typeface="David" panose="020E0502060401010101" pitchFamily="34" charset="-79"/>
              </a:rPr>
              <a:t>הר האוורסט הוא המקום ה___________ ביותר בעולם.</a:t>
            </a:r>
          </a:p>
          <a:p>
            <a:pPr algn="r"/>
            <a:r>
              <a:rPr lang="he-IL" dirty="0">
                <a:latin typeface="David" panose="020E0502060401010101" pitchFamily="34" charset="-79"/>
                <a:cs typeface="David" panose="020E0502060401010101" pitchFamily="34" charset="-79"/>
              </a:rPr>
              <a:t>ים המלח הוא המקום ה_______ ביותר בעולם.</a:t>
            </a:r>
          </a:p>
          <a:p>
            <a:pPr algn="r"/>
            <a:endParaRPr lang="he-IL" dirty="0"/>
          </a:p>
        </p:txBody>
      </p:sp>
      <p:sp>
        <p:nvSpPr>
          <p:cNvPr id="4" name="תיבת טקסט 3">
            <a:extLst>
              <a:ext uri="{FF2B5EF4-FFF2-40B4-BE49-F238E27FC236}">
                <a16:creationId xmlns:a16="http://schemas.microsoft.com/office/drawing/2014/main" id="{0AE7F4FF-1119-4648-8928-941637EEE924}"/>
              </a:ext>
            </a:extLst>
          </p:cNvPr>
          <p:cNvSpPr txBox="1"/>
          <p:nvPr/>
        </p:nvSpPr>
        <p:spPr>
          <a:xfrm>
            <a:off x="4256116" y="3478876"/>
            <a:ext cx="2044931" cy="646331"/>
          </a:xfrm>
          <a:prstGeom prst="rect">
            <a:avLst/>
          </a:prstGeom>
          <a:noFill/>
        </p:spPr>
        <p:txBody>
          <a:bodyPr wrap="square" rtlCol="1">
            <a:spAutoFit/>
          </a:bodyPr>
          <a:lstStyle/>
          <a:p>
            <a:pPr algn="ctr"/>
            <a:r>
              <a:rPr lang="he-IL" sz="3600" b="1" dirty="0">
                <a:solidFill>
                  <a:srgbClr val="00B050"/>
                </a:solidFill>
                <a:latin typeface="David" panose="020E0502060401010101" pitchFamily="34" charset="-79"/>
                <a:cs typeface="David" panose="020E0502060401010101" pitchFamily="34" charset="-79"/>
              </a:rPr>
              <a:t>הגבוה</a:t>
            </a:r>
          </a:p>
        </p:txBody>
      </p:sp>
      <p:sp>
        <p:nvSpPr>
          <p:cNvPr id="5" name="תיבת טקסט 4">
            <a:extLst>
              <a:ext uri="{FF2B5EF4-FFF2-40B4-BE49-F238E27FC236}">
                <a16:creationId xmlns:a16="http://schemas.microsoft.com/office/drawing/2014/main" id="{02497C9F-EB97-4485-B962-203893E4F364}"/>
              </a:ext>
            </a:extLst>
          </p:cNvPr>
          <p:cNvSpPr txBox="1"/>
          <p:nvPr/>
        </p:nvSpPr>
        <p:spPr>
          <a:xfrm>
            <a:off x="5226535" y="4428794"/>
            <a:ext cx="1995055" cy="646331"/>
          </a:xfrm>
          <a:prstGeom prst="rect">
            <a:avLst/>
          </a:prstGeom>
          <a:noFill/>
        </p:spPr>
        <p:txBody>
          <a:bodyPr wrap="square" rtlCol="1">
            <a:spAutoFit/>
          </a:bodyPr>
          <a:lstStyle/>
          <a:p>
            <a:pPr algn="ctr"/>
            <a:r>
              <a:rPr lang="he-IL" sz="3600" b="1" dirty="0">
                <a:solidFill>
                  <a:srgbClr val="00B050"/>
                </a:solidFill>
                <a:latin typeface="David" panose="020E0502060401010101" pitchFamily="34" charset="-79"/>
                <a:cs typeface="David" panose="020E0502060401010101" pitchFamily="34" charset="-79"/>
              </a:rPr>
              <a:t>הנמוך</a:t>
            </a:r>
          </a:p>
        </p:txBody>
      </p:sp>
    </p:spTree>
    <p:custDataLst>
      <p:tags r:id="rId1"/>
    </p:custDataLst>
    <p:extLst>
      <p:ext uri="{BB962C8B-B14F-4D97-AF65-F5344CB8AC3E}">
        <p14:creationId xmlns:p14="http://schemas.microsoft.com/office/powerpoint/2010/main" val="284490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מפיקים מידע - פסקה שניה</a:t>
            </a:r>
          </a:p>
        </p:txBody>
      </p:sp>
      <p:sp>
        <p:nvSpPr>
          <p:cNvPr id="3" name="מציין מיקום טקסט 2"/>
          <p:cNvSpPr>
            <a:spLocks noGrp="1"/>
          </p:cNvSpPr>
          <p:nvPr>
            <p:ph type="body" sz="quarter" idx="10"/>
          </p:nvPr>
        </p:nvSpPr>
        <p:spPr/>
        <p:txBody>
          <a:bodyPr>
            <a:normAutofit/>
          </a:bodyPr>
          <a:lstStyle/>
          <a:p>
            <a:r>
              <a:rPr lang="he-IL" sz="4800" b="1" dirty="0">
                <a:solidFill>
                  <a:srgbClr val="FF000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ים המלח </a:t>
            </a:r>
          </a:p>
          <a:p>
            <a:pPr algn="r"/>
            <a:r>
              <a:rPr lang="he-IL" dirty="0">
                <a:latin typeface="David" panose="020E0502060401010101" pitchFamily="34" charset="-79"/>
                <a:cs typeface="David" panose="020E0502060401010101" pitchFamily="34" charset="-79"/>
              </a:rPr>
              <a:t>ים המלח הוא אגם גדול הנמצא בחלקה המזרחי של ארץ ישראל, במקום הנמוך ביותר בעולם, בעומק של כ-400 מטר מתחת לגובה פני הים. במרכזו של האגם עובר הגבול בין ישראל לירדן. כפי שניתן להבין משמו, מי האגם מלוחים מאוד, יותר ממי ים רגילים: ריכוז המלחים בו גבוה פי עשרה מריכוז המלחים בים התיכון.</a:t>
            </a:r>
          </a:p>
        </p:txBody>
      </p:sp>
    </p:spTree>
    <p:custDataLst>
      <p:tags r:id="rId1"/>
    </p:custDataLst>
    <p:extLst>
      <p:ext uri="{BB962C8B-B14F-4D97-AF65-F5344CB8AC3E}">
        <p14:creationId xmlns:p14="http://schemas.microsoft.com/office/powerpoint/2010/main" val="6682806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פסקה שניה – מפיקים מידע</a:t>
            </a:r>
          </a:p>
        </p:txBody>
      </p:sp>
      <p:sp>
        <p:nvSpPr>
          <p:cNvPr id="3" name="מציין מיקום טקסט 2"/>
          <p:cNvSpPr>
            <a:spLocks noGrp="1"/>
          </p:cNvSpPr>
          <p:nvPr>
            <p:ph type="body" sz="quarter" idx="10"/>
          </p:nvPr>
        </p:nvSpPr>
        <p:spPr>
          <a:xfrm>
            <a:off x="448887" y="2776711"/>
            <a:ext cx="10872961" cy="3844925"/>
          </a:xfrm>
          <a:noFill/>
        </p:spPr>
        <p:txBody>
          <a:bodyPr/>
          <a:lstStyle/>
          <a:p>
            <a:endParaRPr lang="he-IL" dirty="0"/>
          </a:p>
          <a:p>
            <a:r>
              <a:rPr lang="he-IL" dirty="0">
                <a:latin typeface="David" panose="020E0502060401010101" pitchFamily="34" charset="-79"/>
                <a:cs typeface="David" panose="020E0502060401010101" pitchFamily="34" charset="-79"/>
              </a:rPr>
              <a:t>ים המלח הוא אגם גדול </a:t>
            </a:r>
            <a:r>
              <a:rPr lang="he-IL" dirty="0">
                <a:solidFill>
                  <a:srgbClr val="424242"/>
                </a:solidFill>
                <a:latin typeface="David" panose="020E0502060401010101" pitchFamily="34" charset="-79"/>
                <a:cs typeface="David" panose="020E0502060401010101" pitchFamily="34" charset="-79"/>
              </a:rPr>
              <a:t>הנמצא בחלקה המזרחי של ארץ ישראל, במקום הנמוך ביותר בעולם, בעומק של כ-400 מטר מתחת לגובה פני הים.</a:t>
            </a:r>
            <a:endParaRPr lang="he-IL" dirty="0">
              <a:solidFill>
                <a:srgbClr val="FF0000"/>
              </a:solidFill>
              <a:latin typeface="David" panose="020E0502060401010101" pitchFamily="34" charset="-79"/>
              <a:cs typeface="David" panose="020E0502060401010101" pitchFamily="34" charset="-79"/>
            </a:endParaRPr>
          </a:p>
          <a:p>
            <a:endParaRPr lang="he-IL" dirty="0"/>
          </a:p>
        </p:txBody>
      </p:sp>
      <p:sp>
        <p:nvSpPr>
          <p:cNvPr id="4" name="תיבת טקסט 3">
            <a:extLst>
              <a:ext uri="{FF2B5EF4-FFF2-40B4-BE49-F238E27FC236}">
                <a16:creationId xmlns:a16="http://schemas.microsoft.com/office/drawing/2014/main" id="{B977C110-6ABA-4995-89BC-7F3F708963A2}"/>
              </a:ext>
            </a:extLst>
          </p:cNvPr>
          <p:cNvSpPr txBox="1"/>
          <p:nvPr/>
        </p:nvSpPr>
        <p:spPr>
          <a:xfrm>
            <a:off x="1749223" y="2068825"/>
            <a:ext cx="8693554" cy="707886"/>
          </a:xfrm>
          <a:prstGeom prst="rect">
            <a:avLst/>
          </a:prstGeom>
          <a:noFill/>
        </p:spPr>
        <p:txBody>
          <a:bodyPr wrap="square" rtlCol="1">
            <a:spAutoFit/>
          </a:bodyPr>
          <a:lstStyle/>
          <a:p>
            <a:pPr algn="ctr"/>
            <a:r>
              <a:rPr lang="he-IL" sz="4000" b="1" dirty="0">
                <a:solidFill>
                  <a:srgbClr val="00206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כמה פרטי מידע קיימים במשפט הראשון?</a:t>
            </a:r>
            <a:endParaRPr lang="he-IL" dirty="0">
              <a:solidFill>
                <a:srgbClr val="002060"/>
              </a:solidFill>
              <a:effectLst>
                <a:outerShdw blurRad="38100" dist="38100" dir="2700000" algn="tl">
                  <a:srgbClr val="000000">
                    <a:alpha val="43137"/>
                  </a:srgbClr>
                </a:outerShdw>
              </a:effectLst>
              <a:cs typeface="Calibri" panose="020F0502020204030204" pitchFamily="34" charset="0"/>
            </a:endParaRPr>
          </a:p>
        </p:txBody>
      </p:sp>
      <p:sp>
        <p:nvSpPr>
          <p:cNvPr id="5" name="מלבן 4">
            <a:extLst>
              <a:ext uri="{FF2B5EF4-FFF2-40B4-BE49-F238E27FC236}">
                <a16:creationId xmlns:a16="http://schemas.microsoft.com/office/drawing/2014/main" id="{FC608A87-305C-46CE-B433-CF04AA86119F}"/>
              </a:ext>
            </a:extLst>
          </p:cNvPr>
          <p:cNvSpPr/>
          <p:nvPr/>
        </p:nvSpPr>
        <p:spPr>
          <a:xfrm>
            <a:off x="6583680" y="3215722"/>
            <a:ext cx="4588625" cy="70788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6" name="מלבן 5">
            <a:extLst>
              <a:ext uri="{FF2B5EF4-FFF2-40B4-BE49-F238E27FC236}">
                <a16:creationId xmlns:a16="http://schemas.microsoft.com/office/drawing/2014/main" id="{CB12B840-6FFB-438D-9C87-2A6B0C2D7E12}"/>
              </a:ext>
            </a:extLst>
          </p:cNvPr>
          <p:cNvSpPr/>
          <p:nvPr/>
        </p:nvSpPr>
        <p:spPr>
          <a:xfrm>
            <a:off x="448887" y="3215722"/>
            <a:ext cx="6134793" cy="707885"/>
          </a:xfrm>
          <a:prstGeom prst="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7" name="מלבן 6">
            <a:extLst>
              <a:ext uri="{FF2B5EF4-FFF2-40B4-BE49-F238E27FC236}">
                <a16:creationId xmlns:a16="http://schemas.microsoft.com/office/drawing/2014/main" id="{6051974D-E997-497E-8D18-782B95AC3B18}"/>
              </a:ext>
            </a:extLst>
          </p:cNvPr>
          <p:cNvSpPr/>
          <p:nvPr/>
        </p:nvSpPr>
        <p:spPr>
          <a:xfrm>
            <a:off x="4754881" y="3923608"/>
            <a:ext cx="4953000" cy="581891"/>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8" name="מלבן 7">
            <a:extLst>
              <a:ext uri="{FF2B5EF4-FFF2-40B4-BE49-F238E27FC236}">
                <a16:creationId xmlns:a16="http://schemas.microsoft.com/office/drawing/2014/main" id="{786197EB-1295-4D97-A762-E62AF5CC6526}"/>
              </a:ext>
            </a:extLst>
          </p:cNvPr>
          <p:cNvSpPr/>
          <p:nvPr/>
        </p:nvSpPr>
        <p:spPr>
          <a:xfrm>
            <a:off x="523660" y="3855542"/>
            <a:ext cx="6134792" cy="101415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90213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sz="half" idx="1"/>
          </p:nvPr>
        </p:nvSpPr>
        <p:spPr>
          <a:xfrm>
            <a:off x="6776084" y="1825624"/>
            <a:ext cx="4951265" cy="4852967"/>
          </a:xfrm>
        </p:spPr>
        <p:txBody>
          <a:bodyPr>
            <a:normAutofit fontScale="77500" lnSpcReduction="20000"/>
          </a:bodyPr>
          <a:lstStyle/>
          <a:p>
            <a:pPr marL="0" indent="0" algn="just">
              <a:buNone/>
            </a:pPr>
            <a:r>
              <a:rPr lang="he-IL" sz="3300" dirty="0">
                <a:latin typeface="David" panose="020E0502060401010101" pitchFamily="34" charset="-79"/>
                <a:cs typeface="David" panose="020E0502060401010101" pitchFamily="34" charset="-79"/>
              </a:rPr>
              <a:t>אל ים המלח זורמים מים מנהרות הירדן והירמוך, ומנחלים נוספים באזור. למי הנחלים אין דרך להמשיך ולזרום ממנו והלאה, מכיוון שים המלח הוא אגם סגור (ובשם אחר: ימה) שאין לו מוצא אל ים נוסף, וכל המים שמגיעים אליו נעצרים ומצטברים בו. אם כך, כיצד אינו עולה על גדותיו? ים המלח שוכן באזור מדברי חם ויבש, שבו השמש יוקדת בחוזקה וגורמת למים להתאייד. מי הים מתאיידים אך המלחים המצויים בהם אינם מתאיידים אלא שוקעים בקרקעית ומצטברים בה, וכך עולה רמת המליחות במים עוד ועוד</a:t>
            </a:r>
            <a:r>
              <a:rPr lang="he-IL" dirty="0"/>
              <a:t>. </a:t>
            </a:r>
            <a:endParaRPr lang="he-IL" dirty="0">
              <a:solidFill>
                <a:srgbClr val="FF0000"/>
              </a:solidFill>
            </a:endParaRPr>
          </a:p>
        </p:txBody>
      </p:sp>
      <p:sp>
        <p:nvSpPr>
          <p:cNvPr id="4" name="מציין מיקום תוכן 3">
            <a:extLst>
              <a:ext uri="{FF2B5EF4-FFF2-40B4-BE49-F238E27FC236}">
                <a16:creationId xmlns:a16="http://schemas.microsoft.com/office/drawing/2014/main" id="{61E6FF5F-F67A-4CC0-A38E-0CB88E2EF4D1}"/>
              </a:ext>
            </a:extLst>
          </p:cNvPr>
          <p:cNvSpPr>
            <a:spLocks noGrp="1"/>
          </p:cNvSpPr>
          <p:nvPr>
            <p:ph sz="half" idx="2"/>
          </p:nvPr>
        </p:nvSpPr>
        <p:spPr>
          <a:xfrm>
            <a:off x="-418068" y="1873611"/>
            <a:ext cx="6999315" cy="4351338"/>
          </a:xfrm>
        </p:spPr>
        <p:txBody>
          <a:bodyPr>
            <a:normAutofit/>
          </a:bodyPr>
          <a:lstStyle/>
          <a:p>
            <a:pPr marL="0" lvl="0" indent="0" algn="ctr">
              <a:lnSpc>
                <a:spcPct val="90000"/>
              </a:lnSpc>
              <a:spcBef>
                <a:spcPts val="800"/>
              </a:spcBef>
              <a:buClrTx/>
              <a:buNone/>
            </a:pPr>
            <a:r>
              <a:rPr lang="he-IL" sz="4000" b="1" dirty="0">
                <a:solidFill>
                  <a:srgbClr val="92D050"/>
                </a:solidFill>
                <a:effectLst>
                  <a:outerShdw blurRad="38100" dist="38100" dir="2700000" algn="tl">
                    <a:srgbClr val="000000">
                      <a:alpha val="43137"/>
                    </a:srgbClr>
                  </a:outerShdw>
                </a:effectLst>
              </a:rPr>
              <a:t>בודקים את ההבנה</a:t>
            </a:r>
          </a:p>
          <a:p>
            <a:pPr marL="0" lvl="0" indent="0">
              <a:lnSpc>
                <a:spcPct val="90000"/>
              </a:lnSpc>
              <a:spcBef>
                <a:spcPts val="800"/>
              </a:spcBef>
              <a:buClrTx/>
              <a:buNone/>
            </a:pPr>
            <a:r>
              <a:rPr lang="he-IL" b="1" dirty="0">
                <a:solidFill>
                  <a:srgbClr val="00B050"/>
                </a:solidFill>
              </a:rPr>
              <a:t>א. </a:t>
            </a:r>
            <a:r>
              <a:rPr lang="he-IL" b="1" dirty="0"/>
              <a:t>מהם</a:t>
            </a:r>
            <a:r>
              <a:rPr lang="he-IL" b="1" dirty="0">
                <a:solidFill>
                  <a:schemeClr val="accent6">
                    <a:lumMod val="75000"/>
                  </a:schemeClr>
                </a:solidFill>
              </a:rPr>
              <a:t> </a:t>
            </a:r>
            <a:r>
              <a:rPr lang="he-IL" b="1" dirty="0">
                <a:solidFill>
                  <a:srgbClr val="424242"/>
                </a:solidFill>
              </a:rPr>
              <a:t>מקורות המים של ים המלח?</a:t>
            </a:r>
          </a:p>
          <a:p>
            <a:pPr marL="0" lvl="0" indent="0">
              <a:lnSpc>
                <a:spcPct val="90000"/>
              </a:lnSpc>
              <a:spcBef>
                <a:spcPts val="800"/>
              </a:spcBef>
              <a:buClrTx/>
              <a:buNone/>
            </a:pPr>
            <a:r>
              <a:rPr lang="he-IL" b="1" dirty="0">
                <a:solidFill>
                  <a:srgbClr val="00B050"/>
                </a:solidFill>
              </a:rPr>
              <a:t>ב. </a:t>
            </a:r>
            <a:r>
              <a:rPr lang="he-IL" b="1" dirty="0">
                <a:solidFill>
                  <a:srgbClr val="424242"/>
                </a:solidFill>
              </a:rPr>
              <a:t>מדוע המים בים לא ממשיכים לזרום הלאה?</a:t>
            </a:r>
          </a:p>
          <a:p>
            <a:pPr marL="0" lvl="0" indent="0">
              <a:lnSpc>
                <a:spcPct val="90000"/>
              </a:lnSpc>
              <a:spcBef>
                <a:spcPts val="800"/>
              </a:spcBef>
              <a:buClrTx/>
              <a:buNone/>
            </a:pPr>
            <a:r>
              <a:rPr lang="he-IL" b="1" dirty="0">
                <a:solidFill>
                  <a:srgbClr val="00B050"/>
                </a:solidFill>
              </a:rPr>
              <a:t>ג. </a:t>
            </a:r>
            <a:r>
              <a:rPr lang="he-IL" b="1" dirty="0">
                <a:solidFill>
                  <a:srgbClr val="424242"/>
                </a:solidFill>
              </a:rPr>
              <a:t>מהי ימה?</a:t>
            </a:r>
          </a:p>
          <a:p>
            <a:pPr marL="0" lvl="0" indent="0">
              <a:lnSpc>
                <a:spcPct val="90000"/>
              </a:lnSpc>
              <a:spcBef>
                <a:spcPts val="800"/>
              </a:spcBef>
              <a:buClrTx/>
              <a:buNone/>
            </a:pPr>
            <a:r>
              <a:rPr lang="he-IL" b="1" dirty="0">
                <a:solidFill>
                  <a:srgbClr val="00B050"/>
                </a:solidFill>
              </a:rPr>
              <a:t>ד. </a:t>
            </a:r>
            <a:r>
              <a:rPr lang="he-IL" b="1" dirty="0">
                <a:solidFill>
                  <a:srgbClr val="424242"/>
                </a:solidFill>
              </a:rPr>
              <a:t>מה היא גדה של ים? </a:t>
            </a:r>
          </a:p>
          <a:p>
            <a:pPr marL="0" lvl="0" indent="0">
              <a:lnSpc>
                <a:spcPct val="90000"/>
              </a:lnSpc>
              <a:spcBef>
                <a:spcPts val="800"/>
              </a:spcBef>
              <a:buClrTx/>
              <a:buNone/>
            </a:pPr>
            <a:r>
              <a:rPr lang="he-IL" b="1" dirty="0">
                <a:solidFill>
                  <a:srgbClr val="00B050"/>
                </a:solidFill>
              </a:rPr>
              <a:t>ה. </a:t>
            </a:r>
            <a:r>
              <a:rPr lang="he-IL" b="1" dirty="0">
                <a:solidFill>
                  <a:srgbClr val="424242"/>
                </a:solidFill>
              </a:rPr>
              <a:t>מדוע מי הים מתאיידים?</a:t>
            </a:r>
          </a:p>
          <a:p>
            <a:pPr marL="0" lvl="0" indent="0">
              <a:lnSpc>
                <a:spcPct val="90000"/>
              </a:lnSpc>
              <a:spcBef>
                <a:spcPts val="800"/>
              </a:spcBef>
              <a:buClrTx/>
              <a:buNone/>
            </a:pPr>
            <a:r>
              <a:rPr lang="he-IL" b="1" dirty="0">
                <a:solidFill>
                  <a:srgbClr val="00B050"/>
                </a:solidFill>
              </a:rPr>
              <a:t>ו. </a:t>
            </a:r>
            <a:r>
              <a:rPr lang="he-IL" b="1" dirty="0">
                <a:solidFill>
                  <a:srgbClr val="424242"/>
                </a:solidFill>
              </a:rPr>
              <a:t>כיצד עולה רמת המליחות של המים?</a:t>
            </a:r>
          </a:p>
          <a:p>
            <a:endParaRPr lang="he-IL" dirty="0"/>
          </a:p>
        </p:txBody>
      </p:sp>
      <p:sp>
        <p:nvSpPr>
          <p:cNvPr id="2" name="כותרת 1"/>
          <p:cNvSpPr>
            <a:spLocks noGrp="1"/>
          </p:cNvSpPr>
          <p:nvPr>
            <p:ph type="title"/>
          </p:nvPr>
        </p:nvSpPr>
        <p:spPr/>
        <p:txBody>
          <a:bodyPr/>
          <a:lstStyle/>
          <a:p>
            <a:r>
              <a:rPr lang="he-IL" dirty="0"/>
              <a:t>מפיקים מידע</a:t>
            </a:r>
            <a:r>
              <a:rPr lang="en-US" dirty="0"/>
              <a:t> </a:t>
            </a:r>
            <a:r>
              <a:rPr lang="he-IL" dirty="0"/>
              <a:t>- פסקה שלישית</a:t>
            </a:r>
          </a:p>
        </p:txBody>
      </p:sp>
      <p:pic>
        <p:nvPicPr>
          <p:cNvPr id="5" name="10min_final" descr="10min_final">
            <a:hlinkClick r:id="" action="ppaction://media"/>
            <a:extLst>
              <a:ext uri="{FF2B5EF4-FFF2-40B4-BE49-F238E27FC236}">
                <a16:creationId xmlns:a16="http://schemas.microsoft.com/office/drawing/2014/main" id="{CEDEA98F-0794-4F87-8B4B-FEB8526C1E63}"/>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77277" y="663126"/>
            <a:ext cx="1540938" cy="549601"/>
          </a:xfrm>
          <a:prstGeom prst="rect">
            <a:avLst/>
          </a:prstGeom>
        </p:spPr>
      </p:pic>
    </p:spTree>
    <p:custDataLst>
      <p:tags r:id="rId1"/>
    </p:custDataLst>
    <p:extLst>
      <p:ext uri="{BB962C8B-B14F-4D97-AF65-F5344CB8AC3E}">
        <p14:creationId xmlns:p14="http://schemas.microsoft.com/office/powerpoint/2010/main" val="3406915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26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טקסט 2"/>
          <p:cNvSpPr>
            <a:spLocks noGrp="1"/>
          </p:cNvSpPr>
          <p:nvPr>
            <p:ph sz="half" idx="1"/>
          </p:nvPr>
        </p:nvSpPr>
        <p:spPr>
          <a:xfrm>
            <a:off x="6776084" y="1825624"/>
            <a:ext cx="4951265" cy="4852967"/>
          </a:xfrm>
        </p:spPr>
        <p:txBody>
          <a:bodyPr>
            <a:normAutofit fontScale="77500" lnSpcReduction="20000"/>
          </a:bodyPr>
          <a:lstStyle/>
          <a:p>
            <a:pPr marL="0" indent="0" algn="just">
              <a:buNone/>
            </a:pPr>
            <a:r>
              <a:rPr lang="he-IL" sz="3300" dirty="0">
                <a:latin typeface="David" panose="020E0502060401010101" pitchFamily="34" charset="-79"/>
                <a:cs typeface="David" panose="020E0502060401010101" pitchFamily="34" charset="-79"/>
              </a:rPr>
              <a:t>אל ים המלח זורמים מים מנהרות הירדן והירמוך, ומנחלים נוספים באזור. למי הנחלים אין דרך להמשיך ולזרום ממנו והלאה, מכיוון שים המלח הוא אגם סגור (ובשם אחר: ימה) שאין לו מוצא אל ים נוסף, וכל המים שמגיעים אליו נעצרים ומצטברים בו. אם כך, כיצד אינו עולה על גדותיו? ים המלח שוכן באזור מדברי חם ויבש, שבו השמש יוקדת בחוזקה וגורמת למים להתאייד. מי הים מתאיידים אך המלחים המצויים בהם אינם מתאיידים אלא שוקעים בקרקעית ומצטברים בה, וכך עולה רמת המליחות במים עוד ועוד</a:t>
            </a:r>
            <a:r>
              <a:rPr lang="he-IL" dirty="0"/>
              <a:t>. </a:t>
            </a:r>
          </a:p>
        </p:txBody>
      </p:sp>
      <p:sp>
        <p:nvSpPr>
          <p:cNvPr id="4" name="מציין מיקום תוכן 3">
            <a:extLst>
              <a:ext uri="{FF2B5EF4-FFF2-40B4-BE49-F238E27FC236}">
                <a16:creationId xmlns:a16="http://schemas.microsoft.com/office/drawing/2014/main" id="{61E6FF5F-F67A-4CC0-A38E-0CB88E2EF4D1}"/>
              </a:ext>
            </a:extLst>
          </p:cNvPr>
          <p:cNvSpPr>
            <a:spLocks noGrp="1"/>
          </p:cNvSpPr>
          <p:nvPr>
            <p:ph sz="half" idx="2"/>
          </p:nvPr>
        </p:nvSpPr>
        <p:spPr>
          <a:xfrm>
            <a:off x="-418068" y="1873611"/>
            <a:ext cx="6999315" cy="4351338"/>
          </a:xfrm>
        </p:spPr>
        <p:txBody>
          <a:bodyPr>
            <a:normAutofit/>
          </a:bodyPr>
          <a:lstStyle/>
          <a:p>
            <a:pPr marL="0" lvl="0" indent="0" algn="ctr">
              <a:lnSpc>
                <a:spcPct val="90000"/>
              </a:lnSpc>
              <a:spcBef>
                <a:spcPts val="800"/>
              </a:spcBef>
              <a:buClrTx/>
              <a:buNone/>
            </a:pPr>
            <a:r>
              <a:rPr lang="he-IL" sz="4000" b="1" dirty="0">
                <a:effectLst>
                  <a:outerShdw blurRad="38100" dist="38100" dir="2700000" algn="tl">
                    <a:srgbClr val="000000">
                      <a:alpha val="43137"/>
                    </a:srgbClr>
                  </a:outerShdw>
                </a:effectLst>
              </a:rPr>
              <a:t>בודקים את ההבנה</a:t>
            </a:r>
            <a:endParaRPr lang="he-IL" sz="2400" b="1" dirty="0">
              <a:effectLst>
                <a:outerShdw blurRad="38100" dist="38100" dir="2700000" algn="tl">
                  <a:srgbClr val="000000">
                    <a:alpha val="43137"/>
                  </a:srgbClr>
                </a:outerShdw>
              </a:effectLst>
            </a:endParaRPr>
          </a:p>
          <a:p>
            <a:pPr marL="0" lvl="0" indent="0" algn="ctr">
              <a:lnSpc>
                <a:spcPct val="90000"/>
              </a:lnSpc>
              <a:spcBef>
                <a:spcPts val="800"/>
              </a:spcBef>
              <a:buClrTx/>
              <a:buNone/>
            </a:pPr>
            <a:endParaRPr lang="he-IL" sz="2000" b="1" dirty="0">
              <a:effectLst>
                <a:outerShdw blurRad="38100" dist="38100" dir="2700000" algn="tl">
                  <a:srgbClr val="000000">
                    <a:alpha val="43137"/>
                  </a:srgbClr>
                </a:outerShdw>
              </a:effectLst>
            </a:endParaRPr>
          </a:p>
          <a:p>
            <a:pPr marL="0" lvl="0" indent="0">
              <a:lnSpc>
                <a:spcPct val="90000"/>
              </a:lnSpc>
              <a:spcBef>
                <a:spcPts val="800"/>
              </a:spcBef>
              <a:buClrTx/>
              <a:buNone/>
            </a:pPr>
            <a:r>
              <a:rPr lang="he-IL" b="1" dirty="0"/>
              <a:t>א. </a:t>
            </a:r>
            <a:r>
              <a:rPr lang="he-IL" b="1" dirty="0">
                <a:solidFill>
                  <a:srgbClr val="FF0000"/>
                </a:solidFill>
              </a:rPr>
              <a:t>מהם מקורות המים של ים המלח?</a:t>
            </a:r>
          </a:p>
          <a:p>
            <a:pPr marL="0" lvl="0" indent="0">
              <a:lnSpc>
                <a:spcPct val="90000"/>
              </a:lnSpc>
              <a:spcBef>
                <a:spcPts val="800"/>
              </a:spcBef>
              <a:buClrTx/>
              <a:buNone/>
            </a:pPr>
            <a:r>
              <a:rPr lang="he-IL" b="1" dirty="0">
                <a:solidFill>
                  <a:srgbClr val="FF0000"/>
                </a:solidFill>
              </a:rPr>
              <a:t> </a:t>
            </a:r>
            <a:r>
              <a:rPr lang="he-IL" b="1" dirty="0"/>
              <a:t>ג</a:t>
            </a:r>
            <a:r>
              <a:rPr lang="he-IL" b="1" dirty="0">
                <a:solidFill>
                  <a:srgbClr val="FF0000"/>
                </a:solidFill>
              </a:rPr>
              <a:t>. </a:t>
            </a:r>
            <a:r>
              <a:rPr lang="he-IL" b="1" dirty="0">
                <a:solidFill>
                  <a:srgbClr val="92D050"/>
                </a:solidFill>
              </a:rPr>
              <a:t>מהי ימה?</a:t>
            </a:r>
          </a:p>
          <a:p>
            <a:pPr marL="0" lvl="0" indent="0">
              <a:lnSpc>
                <a:spcPct val="90000"/>
              </a:lnSpc>
              <a:spcBef>
                <a:spcPts val="800"/>
              </a:spcBef>
              <a:buClrTx/>
              <a:buNone/>
            </a:pPr>
            <a:r>
              <a:rPr lang="he-IL" b="1" dirty="0"/>
              <a:t>ב. </a:t>
            </a:r>
            <a:r>
              <a:rPr lang="he-IL" b="1" dirty="0">
                <a:solidFill>
                  <a:srgbClr val="FFC000"/>
                </a:solidFill>
              </a:rPr>
              <a:t>מדוע המים בים לא ממשיכים לזרום הלאה?</a:t>
            </a:r>
          </a:p>
          <a:p>
            <a:pPr marL="0" lvl="0" indent="0">
              <a:lnSpc>
                <a:spcPct val="90000"/>
              </a:lnSpc>
              <a:spcBef>
                <a:spcPts val="800"/>
              </a:spcBef>
              <a:buClrTx/>
              <a:buNone/>
            </a:pPr>
            <a:r>
              <a:rPr lang="he-IL" b="1" dirty="0"/>
              <a:t>ד. </a:t>
            </a:r>
            <a:r>
              <a:rPr lang="he-IL" b="1" dirty="0">
                <a:solidFill>
                  <a:srgbClr val="00B0F0"/>
                </a:solidFill>
              </a:rPr>
              <a:t>מדוע מי הים מתאיידים?</a:t>
            </a:r>
          </a:p>
          <a:p>
            <a:pPr marL="0" lvl="0" indent="0">
              <a:lnSpc>
                <a:spcPct val="90000"/>
              </a:lnSpc>
              <a:spcBef>
                <a:spcPts val="800"/>
              </a:spcBef>
              <a:buClrTx/>
              <a:buNone/>
            </a:pPr>
            <a:r>
              <a:rPr lang="he-IL" b="1" dirty="0"/>
              <a:t>ה. </a:t>
            </a:r>
            <a:r>
              <a:rPr lang="he-IL" b="1" dirty="0">
                <a:solidFill>
                  <a:srgbClr val="7030A0"/>
                </a:solidFill>
              </a:rPr>
              <a:t>כיצד עולה רמת המליחות של המים?</a:t>
            </a:r>
          </a:p>
          <a:p>
            <a:endParaRPr lang="he-IL" dirty="0"/>
          </a:p>
        </p:txBody>
      </p:sp>
      <p:sp>
        <p:nvSpPr>
          <p:cNvPr id="2" name="כותרת 1"/>
          <p:cNvSpPr>
            <a:spLocks noGrp="1"/>
          </p:cNvSpPr>
          <p:nvPr>
            <p:ph type="title"/>
          </p:nvPr>
        </p:nvSpPr>
        <p:spPr/>
        <p:txBody>
          <a:bodyPr/>
          <a:lstStyle/>
          <a:p>
            <a:r>
              <a:rPr lang="he-IL" dirty="0"/>
              <a:t>מפיקים מידע- פסקה שלישית</a:t>
            </a:r>
          </a:p>
        </p:txBody>
      </p:sp>
      <p:cxnSp>
        <p:nvCxnSpPr>
          <p:cNvPr id="6" name="מחבר ישר 5">
            <a:extLst>
              <a:ext uri="{FF2B5EF4-FFF2-40B4-BE49-F238E27FC236}">
                <a16:creationId xmlns:a16="http://schemas.microsoft.com/office/drawing/2014/main" id="{557FCF59-97D2-4587-B4E1-67BE4EF51FA3}"/>
              </a:ext>
            </a:extLst>
          </p:cNvPr>
          <p:cNvCxnSpPr/>
          <p:nvPr/>
        </p:nvCxnSpPr>
        <p:spPr>
          <a:xfrm flipH="1">
            <a:off x="6999316" y="2128058"/>
            <a:ext cx="1579419" cy="0"/>
          </a:xfrm>
          <a:prstGeom prst="line">
            <a:avLst/>
          </a:prstGeom>
          <a:ln w="38100"/>
        </p:spPr>
        <p:style>
          <a:lnRef idx="1">
            <a:schemeClr val="accent2"/>
          </a:lnRef>
          <a:fillRef idx="0">
            <a:schemeClr val="accent2"/>
          </a:fillRef>
          <a:effectRef idx="0">
            <a:schemeClr val="accent2"/>
          </a:effectRef>
          <a:fontRef idx="minor">
            <a:schemeClr val="tx1"/>
          </a:fontRef>
        </p:style>
      </p:cxnSp>
      <p:cxnSp>
        <p:nvCxnSpPr>
          <p:cNvPr id="8" name="מחבר ישר 7">
            <a:extLst>
              <a:ext uri="{FF2B5EF4-FFF2-40B4-BE49-F238E27FC236}">
                <a16:creationId xmlns:a16="http://schemas.microsoft.com/office/drawing/2014/main" id="{20CE4BF4-396C-4148-B638-9371C056F678}"/>
              </a:ext>
            </a:extLst>
          </p:cNvPr>
          <p:cNvCxnSpPr/>
          <p:nvPr/>
        </p:nvCxnSpPr>
        <p:spPr>
          <a:xfrm flipH="1">
            <a:off x="7381702" y="2460567"/>
            <a:ext cx="434564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מחבר ישר 9">
            <a:extLst>
              <a:ext uri="{FF2B5EF4-FFF2-40B4-BE49-F238E27FC236}">
                <a16:creationId xmlns:a16="http://schemas.microsoft.com/office/drawing/2014/main" id="{E720A489-A0D6-460F-8091-4765A85B0EC8}"/>
              </a:ext>
            </a:extLst>
          </p:cNvPr>
          <p:cNvCxnSpPr/>
          <p:nvPr/>
        </p:nvCxnSpPr>
        <p:spPr>
          <a:xfrm flipH="1" flipV="1">
            <a:off x="6776084" y="3429000"/>
            <a:ext cx="782956" cy="1385"/>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 name="מחבר ישר 11">
            <a:extLst>
              <a:ext uri="{FF2B5EF4-FFF2-40B4-BE49-F238E27FC236}">
                <a16:creationId xmlns:a16="http://schemas.microsoft.com/office/drawing/2014/main" id="{B8BAD653-0312-4F01-9DD3-6C993ADE20E6}"/>
              </a:ext>
            </a:extLst>
          </p:cNvPr>
          <p:cNvCxnSpPr/>
          <p:nvPr/>
        </p:nvCxnSpPr>
        <p:spPr>
          <a:xfrm flipH="1">
            <a:off x="6776084" y="3757353"/>
            <a:ext cx="495126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 name="מחבר ישר 13">
            <a:extLst>
              <a:ext uri="{FF2B5EF4-FFF2-40B4-BE49-F238E27FC236}">
                <a16:creationId xmlns:a16="http://schemas.microsoft.com/office/drawing/2014/main" id="{DADD4ECC-D891-4EAD-B9F8-4ACAA2B351DA}"/>
              </a:ext>
            </a:extLst>
          </p:cNvPr>
          <p:cNvCxnSpPr/>
          <p:nvPr/>
        </p:nvCxnSpPr>
        <p:spPr>
          <a:xfrm flipH="1">
            <a:off x="6999316" y="4056611"/>
            <a:ext cx="472803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 name="מחבר ישר 15">
            <a:extLst>
              <a:ext uri="{FF2B5EF4-FFF2-40B4-BE49-F238E27FC236}">
                <a16:creationId xmlns:a16="http://schemas.microsoft.com/office/drawing/2014/main" id="{8BB6A538-7AEB-402D-A10D-22D5D78963E8}"/>
              </a:ext>
            </a:extLst>
          </p:cNvPr>
          <p:cNvCxnSpPr>
            <a:cxnSpLocks/>
          </p:cNvCxnSpPr>
          <p:nvPr/>
        </p:nvCxnSpPr>
        <p:spPr>
          <a:xfrm flipH="1">
            <a:off x="9778364" y="3430385"/>
            <a:ext cx="60561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מחבר ישר 18">
            <a:extLst>
              <a:ext uri="{FF2B5EF4-FFF2-40B4-BE49-F238E27FC236}">
                <a16:creationId xmlns:a16="http://schemas.microsoft.com/office/drawing/2014/main" id="{4CF0944A-D0CC-47D3-97AF-6E0CC253919B}"/>
              </a:ext>
            </a:extLst>
          </p:cNvPr>
          <p:cNvCxnSpPr/>
          <p:nvPr/>
        </p:nvCxnSpPr>
        <p:spPr>
          <a:xfrm flipH="1">
            <a:off x="10383982" y="3430385"/>
            <a:ext cx="62154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מחבר ישר 20">
            <a:extLst>
              <a:ext uri="{FF2B5EF4-FFF2-40B4-BE49-F238E27FC236}">
                <a16:creationId xmlns:a16="http://schemas.microsoft.com/office/drawing/2014/main" id="{D20D0CF9-DEE8-41C2-80FB-81230D7786B7}"/>
              </a:ext>
            </a:extLst>
          </p:cNvPr>
          <p:cNvCxnSpPr/>
          <p:nvPr/>
        </p:nvCxnSpPr>
        <p:spPr>
          <a:xfrm flipH="1">
            <a:off x="6776084" y="4371110"/>
            <a:ext cx="382385"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מחבר ישר 22">
            <a:extLst>
              <a:ext uri="{FF2B5EF4-FFF2-40B4-BE49-F238E27FC236}">
                <a16:creationId xmlns:a16="http://schemas.microsoft.com/office/drawing/2014/main" id="{215E4BF0-41A3-408D-A392-6D7CE4E5498C}"/>
              </a:ext>
            </a:extLst>
          </p:cNvPr>
          <p:cNvCxnSpPr/>
          <p:nvPr/>
        </p:nvCxnSpPr>
        <p:spPr>
          <a:xfrm flipH="1">
            <a:off x="6776084" y="4705004"/>
            <a:ext cx="4951265"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5" name="מחבר ישר 24">
            <a:extLst>
              <a:ext uri="{FF2B5EF4-FFF2-40B4-BE49-F238E27FC236}">
                <a16:creationId xmlns:a16="http://schemas.microsoft.com/office/drawing/2014/main" id="{C5B1153D-EEBF-45F2-8E11-0AD7995430C9}"/>
              </a:ext>
            </a:extLst>
          </p:cNvPr>
          <p:cNvCxnSpPr/>
          <p:nvPr/>
        </p:nvCxnSpPr>
        <p:spPr>
          <a:xfrm flipH="1">
            <a:off x="6776084" y="5004262"/>
            <a:ext cx="4951266"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מחבר ישר 28">
            <a:extLst>
              <a:ext uri="{FF2B5EF4-FFF2-40B4-BE49-F238E27FC236}">
                <a16:creationId xmlns:a16="http://schemas.microsoft.com/office/drawing/2014/main" id="{B77038E6-1344-4F2F-9333-44A35336490E}"/>
              </a:ext>
            </a:extLst>
          </p:cNvPr>
          <p:cNvCxnSpPr/>
          <p:nvPr/>
        </p:nvCxnSpPr>
        <p:spPr>
          <a:xfrm flipH="1">
            <a:off x="6776085" y="5336771"/>
            <a:ext cx="2750300"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מחבר ישר 30">
            <a:extLst>
              <a:ext uri="{FF2B5EF4-FFF2-40B4-BE49-F238E27FC236}">
                <a16:creationId xmlns:a16="http://schemas.microsoft.com/office/drawing/2014/main" id="{DF31E69D-D9F9-4658-AB64-3F1BFFB899D1}"/>
              </a:ext>
            </a:extLst>
          </p:cNvPr>
          <p:cNvCxnSpPr/>
          <p:nvPr/>
        </p:nvCxnSpPr>
        <p:spPr>
          <a:xfrm flipH="1">
            <a:off x="6776084" y="5669280"/>
            <a:ext cx="495126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3" name="מחבר ישר 32">
            <a:extLst>
              <a:ext uri="{FF2B5EF4-FFF2-40B4-BE49-F238E27FC236}">
                <a16:creationId xmlns:a16="http://schemas.microsoft.com/office/drawing/2014/main" id="{BD72C344-BB1C-463B-B0EA-4390D6352342}"/>
              </a:ext>
            </a:extLst>
          </p:cNvPr>
          <p:cNvCxnSpPr/>
          <p:nvPr/>
        </p:nvCxnSpPr>
        <p:spPr>
          <a:xfrm flipH="1">
            <a:off x="6776084" y="5985164"/>
            <a:ext cx="4951265"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מחבר ישר 34">
            <a:extLst>
              <a:ext uri="{FF2B5EF4-FFF2-40B4-BE49-F238E27FC236}">
                <a16:creationId xmlns:a16="http://schemas.microsoft.com/office/drawing/2014/main" id="{34659C34-EF7C-4122-BAC4-A3D0485D80EE}"/>
              </a:ext>
            </a:extLst>
          </p:cNvPr>
          <p:cNvCxnSpPr/>
          <p:nvPr/>
        </p:nvCxnSpPr>
        <p:spPr>
          <a:xfrm flipH="1">
            <a:off x="7381702" y="6281854"/>
            <a:ext cx="4345647" cy="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6" name="מחבר ישר 25">
            <a:extLst>
              <a:ext uri="{FF2B5EF4-FFF2-40B4-BE49-F238E27FC236}">
                <a16:creationId xmlns:a16="http://schemas.microsoft.com/office/drawing/2014/main" id="{C5B1153D-EEBF-45F2-8E11-0AD7995430C9}"/>
              </a:ext>
            </a:extLst>
          </p:cNvPr>
          <p:cNvCxnSpPr/>
          <p:nvPr/>
        </p:nvCxnSpPr>
        <p:spPr>
          <a:xfrm flipH="1">
            <a:off x="9778364" y="5336771"/>
            <a:ext cx="1948985"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17865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fill="hold"/>
                                        <p:tgtEl>
                                          <p:spTgt spid="33"/>
                                        </p:tgtEl>
                                        <p:attrNameLst>
                                          <p:attrName>ppt_x</p:attrName>
                                        </p:attrNameLst>
                                      </p:cBhvr>
                                      <p:tavLst>
                                        <p:tav tm="0">
                                          <p:val>
                                            <p:strVal val="#ppt_x"/>
                                          </p:val>
                                        </p:tav>
                                        <p:tav tm="100000">
                                          <p:val>
                                            <p:strVal val="#ppt_x"/>
                                          </p:val>
                                        </p:tav>
                                      </p:tavLst>
                                    </p:anim>
                                    <p:anim calcmode="lin" valueType="num">
                                      <p:cBhvr additive="base">
                                        <p:cTn id="8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5"/>
                                        </p:tgtEl>
                                        <p:attrNameLst>
                                          <p:attrName>style.visibility</p:attrName>
                                        </p:attrNameLst>
                                      </p:cBhvr>
                                      <p:to>
                                        <p:strVal val="visible"/>
                                      </p:to>
                                    </p:set>
                                    <p:anim calcmode="lin" valueType="num">
                                      <p:cBhvr additive="base">
                                        <p:cTn id="85" dur="500" fill="hold"/>
                                        <p:tgtEl>
                                          <p:spTgt spid="35"/>
                                        </p:tgtEl>
                                        <p:attrNameLst>
                                          <p:attrName>ppt_x</p:attrName>
                                        </p:attrNameLst>
                                      </p:cBhvr>
                                      <p:tavLst>
                                        <p:tav tm="0">
                                          <p:val>
                                            <p:strVal val="#ppt_x"/>
                                          </p:val>
                                        </p:tav>
                                        <p:tav tm="100000">
                                          <p:val>
                                            <p:strVal val="#ppt_x"/>
                                          </p:val>
                                        </p:tav>
                                      </p:tavLst>
                                    </p:anim>
                                    <p:anim calcmode="lin" valueType="num">
                                      <p:cBhvr additive="base">
                                        <p:cTn id="86"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500" fill="hold"/>
                                        <p:tgtEl>
                                          <p:spTgt spid="26"/>
                                        </p:tgtEl>
                                        <p:attrNameLst>
                                          <p:attrName>ppt_x</p:attrName>
                                        </p:attrNameLst>
                                      </p:cBhvr>
                                      <p:tavLst>
                                        <p:tav tm="0">
                                          <p:val>
                                            <p:strVal val="#ppt_x"/>
                                          </p:val>
                                        </p:tav>
                                        <p:tav tm="100000">
                                          <p:val>
                                            <p:strVal val="#ppt_x"/>
                                          </p:val>
                                        </p:tav>
                                      </p:tavLst>
                                    </p:anim>
                                    <p:anim calcmode="lin" valueType="num">
                                      <p:cBhvr additive="base">
                                        <p:cTn id="9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מפיקים מידע – פסקה רביעית</a:t>
            </a:r>
          </a:p>
        </p:txBody>
      </p:sp>
      <p:sp>
        <p:nvSpPr>
          <p:cNvPr id="3" name="מציין מיקום טקסט 2"/>
          <p:cNvSpPr>
            <a:spLocks noGrp="1"/>
          </p:cNvSpPr>
          <p:nvPr>
            <p:ph type="body" sz="quarter" idx="10"/>
          </p:nvPr>
        </p:nvSpPr>
        <p:spPr>
          <a:xfrm>
            <a:off x="1671638" y="1928814"/>
            <a:ext cx="9572625" cy="3042198"/>
          </a:xfrm>
        </p:spPr>
        <p:txBody>
          <a:bodyPr>
            <a:normAutofit/>
          </a:bodyPr>
          <a:lstStyle/>
          <a:p>
            <a:pPr algn="just"/>
            <a:r>
              <a:rPr lang="he-IL" dirty="0">
                <a:latin typeface="David" panose="020E0502060401010101" pitchFamily="34" charset="-79"/>
                <a:cs typeface="David" panose="020E0502060401010101" pitchFamily="34" charset="-79"/>
              </a:rPr>
              <a:t>ים המלח מכונה גם ים המוות. זאת מפני שרוב בעלי החיים הימיים אינם מסוגלים לחיות בסביבה כל כך מלוחה. רק חיידקים, אמבות ואצות ים מיוחדים מצליחים לשרוד במימיו המלוחים. עם זאת</a:t>
            </a:r>
            <a:r>
              <a:rPr lang="he-IL" dirty="0">
                <a:solidFill>
                  <a:srgbClr val="FF0000"/>
                </a:solidFill>
                <a:latin typeface="David" panose="020E0502060401010101" pitchFamily="34" charset="-79"/>
                <a:cs typeface="David" panose="020E0502060401010101" pitchFamily="34" charset="-79"/>
              </a:rPr>
              <a:t>, </a:t>
            </a:r>
            <a:r>
              <a:rPr lang="he-IL" dirty="0">
                <a:latin typeface="David" panose="020E0502060401010101" pitchFamily="34" charset="-79"/>
                <a:cs typeface="David" panose="020E0502060401010101" pitchFamily="34" charset="-79"/>
              </a:rPr>
              <a:t>חשיבותו של ים המלח רבה מאוד, ותרומתו בתחומים שונים גדולה.</a:t>
            </a:r>
          </a:p>
          <a:p>
            <a:pPr algn="r"/>
            <a:endParaRPr lang="he-IL" dirty="0">
              <a:solidFill>
                <a:srgbClr val="FF0000"/>
              </a:solidFill>
            </a:endParaRPr>
          </a:p>
        </p:txBody>
      </p:sp>
      <p:sp>
        <p:nvSpPr>
          <p:cNvPr id="4" name="מלבן 3">
            <a:extLst>
              <a:ext uri="{FF2B5EF4-FFF2-40B4-BE49-F238E27FC236}">
                <a16:creationId xmlns:a16="http://schemas.microsoft.com/office/drawing/2014/main" id="{709C6E00-BAA7-4946-BA0F-8980A09546E7}"/>
              </a:ext>
            </a:extLst>
          </p:cNvPr>
          <p:cNvSpPr/>
          <p:nvPr/>
        </p:nvSpPr>
        <p:spPr>
          <a:xfrm>
            <a:off x="3433155" y="3185984"/>
            <a:ext cx="1641765" cy="527858"/>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5" name="תיבת טקסט 4">
            <a:extLst>
              <a:ext uri="{FF2B5EF4-FFF2-40B4-BE49-F238E27FC236}">
                <a16:creationId xmlns:a16="http://schemas.microsoft.com/office/drawing/2014/main" id="{8B69C4D0-5267-4960-A65B-CA51FD2BF023}"/>
              </a:ext>
            </a:extLst>
          </p:cNvPr>
          <p:cNvSpPr txBox="1"/>
          <p:nvPr/>
        </p:nvSpPr>
        <p:spPr>
          <a:xfrm>
            <a:off x="6999316" y="5039322"/>
            <a:ext cx="4599710" cy="1077218"/>
          </a:xfrm>
          <a:prstGeom prst="rect">
            <a:avLst/>
          </a:prstGeom>
          <a:noFill/>
        </p:spPr>
        <p:txBody>
          <a:bodyPr wrap="square" rtlCol="1">
            <a:spAutoFit/>
          </a:bodyPr>
          <a:lstStyle/>
          <a:p>
            <a:pPr algn="r"/>
            <a:r>
              <a:rPr lang="he-IL" sz="3200" b="1" dirty="0">
                <a:solidFill>
                  <a:schemeClr val="accent6">
                    <a:lumMod val="50000"/>
                  </a:schemeClr>
                </a:solidFill>
                <a:latin typeface="Calibri" panose="020F0502020204030204" pitchFamily="34" charset="0"/>
                <a:cs typeface="Calibri" panose="020F0502020204030204" pitchFamily="34" charset="0"/>
              </a:rPr>
              <a:t>חשבו על מילת קישור שניתן להחליפה בצירוף "עם זאת".</a:t>
            </a:r>
          </a:p>
        </p:txBody>
      </p:sp>
      <p:sp>
        <p:nvSpPr>
          <p:cNvPr id="6" name="חץ: ימינה 5">
            <a:extLst>
              <a:ext uri="{FF2B5EF4-FFF2-40B4-BE49-F238E27FC236}">
                <a16:creationId xmlns:a16="http://schemas.microsoft.com/office/drawing/2014/main" id="{2676A52C-0ED8-49DA-8BAF-863A3B65434F}"/>
              </a:ext>
            </a:extLst>
          </p:cNvPr>
          <p:cNvSpPr/>
          <p:nvPr/>
        </p:nvSpPr>
        <p:spPr>
          <a:xfrm rot="10800000">
            <a:off x="5453149" y="5328230"/>
            <a:ext cx="1546167" cy="407552"/>
          </a:xfrm>
          <a:prstGeom prst="rightArrow">
            <a:avLst/>
          </a:prstGeom>
          <a:ln/>
          <a:effectLst>
            <a:outerShdw blurRad="50800" dist="38100" dir="13500000" algn="b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rtlCol="1" anchor="ctr"/>
          <a:lstStyle/>
          <a:p>
            <a:pPr algn="ctr"/>
            <a:endParaRPr lang="he-IL" dirty="0">
              <a:cs typeface="Calibri" panose="020F0502020204030204" pitchFamily="34" charset="0"/>
            </a:endParaRPr>
          </a:p>
        </p:txBody>
      </p:sp>
      <p:sp>
        <p:nvSpPr>
          <p:cNvPr id="7" name="תיבת טקסט 6">
            <a:extLst>
              <a:ext uri="{FF2B5EF4-FFF2-40B4-BE49-F238E27FC236}">
                <a16:creationId xmlns:a16="http://schemas.microsoft.com/office/drawing/2014/main" id="{A9581EE7-73AD-4DD3-89D7-96C51BCF1A39}"/>
              </a:ext>
            </a:extLst>
          </p:cNvPr>
          <p:cNvSpPr txBox="1"/>
          <p:nvPr/>
        </p:nvSpPr>
        <p:spPr>
          <a:xfrm>
            <a:off x="3433155" y="5285546"/>
            <a:ext cx="1878677" cy="584775"/>
          </a:xfrm>
          <a:prstGeom prst="rect">
            <a:avLst/>
          </a:prstGeom>
          <a:noFill/>
          <a:ln>
            <a:solidFill>
              <a:srgbClr val="C00000"/>
            </a:solidFill>
          </a:ln>
        </p:spPr>
        <p:txBody>
          <a:bodyPr wrap="square" rtlCol="1">
            <a:spAutoFit/>
          </a:bodyPr>
          <a:lstStyle/>
          <a:p>
            <a:pPr algn="r"/>
            <a:r>
              <a:rPr lang="he-IL" sz="3200" dirty="0">
                <a:solidFill>
                  <a:schemeClr val="accent6">
                    <a:lumMod val="50000"/>
                  </a:schemeClr>
                </a:solidFill>
                <a:latin typeface="Calibri" panose="020F0502020204030204" pitchFamily="34" charset="0"/>
                <a:cs typeface="Calibri" panose="020F0502020204030204" pitchFamily="34" charset="0"/>
              </a:rPr>
              <a:t>למרות זאת</a:t>
            </a:r>
          </a:p>
        </p:txBody>
      </p:sp>
      <p:sp>
        <p:nvSpPr>
          <p:cNvPr id="8" name="תיבת טקסט 7">
            <a:extLst>
              <a:ext uri="{FF2B5EF4-FFF2-40B4-BE49-F238E27FC236}">
                <a16:creationId xmlns:a16="http://schemas.microsoft.com/office/drawing/2014/main" id="{BDAFAA58-6463-4911-AE36-7DFDE43F380B}"/>
              </a:ext>
            </a:extLst>
          </p:cNvPr>
          <p:cNvSpPr txBox="1"/>
          <p:nvPr/>
        </p:nvSpPr>
        <p:spPr>
          <a:xfrm>
            <a:off x="2074024" y="5285545"/>
            <a:ext cx="1001684" cy="584775"/>
          </a:xfrm>
          <a:prstGeom prst="rect">
            <a:avLst/>
          </a:prstGeom>
          <a:noFill/>
          <a:ln>
            <a:solidFill>
              <a:srgbClr val="C00000"/>
            </a:solidFill>
          </a:ln>
        </p:spPr>
        <p:txBody>
          <a:bodyPr wrap="square" rtlCol="1">
            <a:spAutoFit/>
          </a:bodyPr>
          <a:lstStyle/>
          <a:p>
            <a:pPr algn="r"/>
            <a:r>
              <a:rPr lang="he-IL" sz="3200" dirty="0">
                <a:solidFill>
                  <a:schemeClr val="accent6">
                    <a:lumMod val="50000"/>
                  </a:schemeClr>
                </a:solidFill>
                <a:latin typeface="Calibri" panose="020F0502020204030204" pitchFamily="34" charset="0"/>
                <a:cs typeface="Calibri" panose="020F0502020204030204" pitchFamily="34" charset="0"/>
              </a:rPr>
              <a:t>אבל</a:t>
            </a:r>
          </a:p>
        </p:txBody>
      </p:sp>
      <p:sp>
        <p:nvSpPr>
          <p:cNvPr id="9" name="תיבת טקסט 8">
            <a:extLst>
              <a:ext uri="{FF2B5EF4-FFF2-40B4-BE49-F238E27FC236}">
                <a16:creationId xmlns:a16="http://schemas.microsoft.com/office/drawing/2014/main" id="{9EF61132-DBAC-43C7-B533-EB199035C661}"/>
              </a:ext>
            </a:extLst>
          </p:cNvPr>
          <p:cNvSpPr txBox="1"/>
          <p:nvPr/>
        </p:nvSpPr>
        <p:spPr>
          <a:xfrm>
            <a:off x="827114" y="5285544"/>
            <a:ext cx="1001684" cy="584775"/>
          </a:xfrm>
          <a:prstGeom prst="rect">
            <a:avLst/>
          </a:prstGeom>
          <a:noFill/>
          <a:ln>
            <a:solidFill>
              <a:srgbClr val="C00000"/>
            </a:solidFill>
          </a:ln>
        </p:spPr>
        <p:txBody>
          <a:bodyPr wrap="square" rtlCol="1">
            <a:spAutoFit/>
          </a:bodyPr>
          <a:lstStyle/>
          <a:p>
            <a:r>
              <a:rPr lang="he-IL" sz="3200" dirty="0">
                <a:solidFill>
                  <a:schemeClr val="accent6">
                    <a:lumMod val="50000"/>
                  </a:schemeClr>
                </a:solidFill>
                <a:latin typeface="Calibri" panose="020F0502020204030204" pitchFamily="34" charset="0"/>
                <a:cs typeface="Calibri" panose="020F0502020204030204" pitchFamily="34" charset="0"/>
              </a:rPr>
              <a:t>אולם</a:t>
            </a:r>
          </a:p>
        </p:txBody>
      </p:sp>
    </p:spTree>
    <p:custDataLst>
      <p:tags r:id="rId1"/>
    </p:custDataLst>
    <p:extLst>
      <p:ext uri="{BB962C8B-B14F-4D97-AF65-F5344CB8AC3E}">
        <p14:creationId xmlns:p14="http://schemas.microsoft.com/office/powerpoint/2010/main" val="268926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animBg="1"/>
      <p:bldP spid="8"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חקירת משפט</a:t>
            </a:r>
          </a:p>
        </p:txBody>
      </p:sp>
      <p:sp>
        <p:nvSpPr>
          <p:cNvPr id="3" name="מציין מיקום טקסט 2"/>
          <p:cNvSpPr>
            <a:spLocks noGrp="1"/>
          </p:cNvSpPr>
          <p:nvPr>
            <p:ph type="body" sz="quarter" idx="10"/>
          </p:nvPr>
        </p:nvSpPr>
        <p:spPr>
          <a:xfrm>
            <a:off x="274362" y="1928813"/>
            <a:ext cx="11795717" cy="2510183"/>
          </a:xfrm>
          <a:ln w="57150">
            <a:solidFill>
              <a:schemeClr val="bg1"/>
            </a:solidFill>
          </a:ln>
        </p:spPr>
        <p:txBody>
          <a:bodyPr>
            <a:normAutofit/>
          </a:bodyPr>
          <a:lstStyle/>
          <a:p>
            <a:pPr algn="r"/>
            <a:endParaRPr lang="he-IL" sz="4400" dirty="0"/>
          </a:p>
          <a:p>
            <a:pPr algn="r"/>
            <a:r>
              <a:rPr lang="he-IL" sz="2400" b="1" dirty="0">
                <a:solidFill>
                  <a:srgbClr val="002060"/>
                </a:solidFill>
                <a:latin typeface="David" panose="020E0502060401010101" pitchFamily="34" charset="-79"/>
                <a:cs typeface="David" panose="020E0502060401010101" pitchFamily="34" charset="-79"/>
              </a:rPr>
              <a:t>ים המלח מכונה ים המוות מפני שרוב בעלי החיים הימיים אינם מסוגלים לחיות בסביבה מלוחה</a:t>
            </a:r>
          </a:p>
          <a:p>
            <a:pPr algn="r"/>
            <a:r>
              <a:rPr lang="he-IL" sz="2400" dirty="0">
                <a:latin typeface="David" panose="020E0502060401010101" pitchFamily="34" charset="-79"/>
                <a:cs typeface="David" panose="020E0502060401010101" pitchFamily="34" charset="-79"/>
              </a:rPr>
              <a:t> </a:t>
            </a:r>
          </a:p>
          <a:p>
            <a:pPr algn="r"/>
            <a:r>
              <a:rPr lang="he-IL" sz="2400" dirty="0">
                <a:solidFill>
                  <a:srgbClr val="FF0000"/>
                </a:solidFill>
                <a:latin typeface="David" panose="020E0502060401010101" pitchFamily="34" charset="-79"/>
                <a:cs typeface="David" panose="020E0502060401010101" pitchFamily="34" charset="-79"/>
              </a:rPr>
              <a:t>עם זאת</a:t>
            </a:r>
            <a:r>
              <a:rPr lang="he-IL" sz="2400" dirty="0">
                <a:latin typeface="David" panose="020E0502060401010101" pitchFamily="34" charset="-79"/>
                <a:cs typeface="David" panose="020E0502060401010101" pitchFamily="34" charset="-79"/>
              </a:rPr>
              <a:t> , </a:t>
            </a:r>
            <a:r>
              <a:rPr lang="he-IL" sz="2400" b="1" dirty="0">
                <a:solidFill>
                  <a:srgbClr val="00B0F0"/>
                </a:solidFill>
                <a:latin typeface="David" panose="020E0502060401010101" pitchFamily="34" charset="-79"/>
                <a:cs typeface="David" panose="020E0502060401010101" pitchFamily="34" charset="-79"/>
              </a:rPr>
              <a:t>חשיבותו של ים המלח רבה מאוד.</a:t>
            </a:r>
          </a:p>
          <a:p>
            <a:endParaRPr lang="he-IL" dirty="0"/>
          </a:p>
        </p:txBody>
      </p:sp>
      <p:sp>
        <p:nvSpPr>
          <p:cNvPr id="4" name="מלבן 3">
            <a:extLst>
              <a:ext uri="{FF2B5EF4-FFF2-40B4-BE49-F238E27FC236}">
                <a16:creationId xmlns:a16="http://schemas.microsoft.com/office/drawing/2014/main" id="{9058E3DC-79F1-4949-B1E5-9A0457DC8C01}"/>
              </a:ext>
            </a:extLst>
          </p:cNvPr>
          <p:cNvSpPr/>
          <p:nvPr/>
        </p:nvSpPr>
        <p:spPr>
          <a:xfrm>
            <a:off x="502920" y="2560320"/>
            <a:ext cx="11567159" cy="56526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5" name="מלבן 4">
            <a:extLst>
              <a:ext uri="{FF2B5EF4-FFF2-40B4-BE49-F238E27FC236}">
                <a16:creationId xmlns:a16="http://schemas.microsoft.com/office/drawing/2014/main" id="{C5930380-D238-4BD0-B4ED-EF5D8D5171EC}"/>
              </a:ext>
            </a:extLst>
          </p:cNvPr>
          <p:cNvSpPr/>
          <p:nvPr/>
        </p:nvSpPr>
        <p:spPr>
          <a:xfrm>
            <a:off x="10964402" y="3388640"/>
            <a:ext cx="1052464" cy="56526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6" name="מלבן 5">
            <a:extLst>
              <a:ext uri="{FF2B5EF4-FFF2-40B4-BE49-F238E27FC236}">
                <a16:creationId xmlns:a16="http://schemas.microsoft.com/office/drawing/2014/main" id="{F548212D-5F87-4038-9FED-5A2CBDA2EE68}"/>
              </a:ext>
            </a:extLst>
          </p:cNvPr>
          <p:cNvSpPr/>
          <p:nvPr/>
        </p:nvSpPr>
        <p:spPr>
          <a:xfrm flipH="1">
            <a:off x="6849684" y="3388639"/>
            <a:ext cx="4084238" cy="565266"/>
          </a:xfrm>
          <a:prstGeom prst="rect">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8" name="מלבן 7">
            <a:extLst>
              <a:ext uri="{FF2B5EF4-FFF2-40B4-BE49-F238E27FC236}">
                <a16:creationId xmlns:a16="http://schemas.microsoft.com/office/drawing/2014/main" id="{237C6B97-295D-464C-B2CB-E9216190C711}"/>
              </a:ext>
            </a:extLst>
          </p:cNvPr>
          <p:cNvSpPr/>
          <p:nvPr/>
        </p:nvSpPr>
        <p:spPr>
          <a:xfrm>
            <a:off x="1712422" y="4862637"/>
            <a:ext cx="9221500" cy="1569660"/>
          </a:xfrm>
          <a:prstGeom prst="rect">
            <a:avLst/>
          </a:prstGeom>
        </p:spPr>
        <p:txBody>
          <a:bodyPr wrap="square">
            <a:spAutoFit/>
          </a:bodyPr>
          <a:lstStyle/>
          <a:p>
            <a:pPr algn="ctr"/>
            <a:r>
              <a:rPr lang="he-IL" sz="3200" dirty="0">
                <a:latin typeface="Calibri" panose="020F0502020204030204" pitchFamily="34" charset="0"/>
                <a:cs typeface="Calibri" panose="020F0502020204030204" pitchFamily="34" charset="0"/>
              </a:rPr>
              <a:t>אם חשבנו בתחילת המשפט </a:t>
            </a:r>
            <a:r>
              <a:rPr lang="he-IL" sz="3200" b="1" dirty="0">
                <a:solidFill>
                  <a:srgbClr val="002060"/>
                </a:solidFill>
                <a:latin typeface="Calibri" panose="020F0502020204030204" pitchFamily="34" charset="0"/>
                <a:cs typeface="Calibri" panose="020F0502020204030204" pitchFamily="34" charset="0"/>
              </a:rPr>
              <a:t>מחשבה שלילית </a:t>
            </a:r>
            <a:r>
              <a:rPr lang="he-IL" sz="3200" dirty="0">
                <a:latin typeface="Calibri" panose="020F0502020204030204" pitchFamily="34" charset="0"/>
                <a:cs typeface="Calibri" panose="020F0502020204030204" pitchFamily="34" charset="0"/>
              </a:rPr>
              <a:t>על הים, שהוא ים המוות, צירוף הניגוד </a:t>
            </a:r>
            <a:r>
              <a:rPr lang="he-IL" sz="3200" dirty="0">
                <a:solidFill>
                  <a:srgbClr val="FF0000"/>
                </a:solidFill>
                <a:latin typeface="Calibri" panose="020F0502020204030204" pitchFamily="34" charset="0"/>
                <a:cs typeface="Calibri" panose="020F0502020204030204" pitchFamily="34" charset="0"/>
              </a:rPr>
              <a:t>עם זאת </a:t>
            </a:r>
            <a:r>
              <a:rPr lang="he-IL" sz="3200" dirty="0">
                <a:latin typeface="Calibri" panose="020F0502020204030204" pitchFamily="34" charset="0"/>
                <a:cs typeface="Calibri" panose="020F0502020204030204" pitchFamily="34" charset="0"/>
              </a:rPr>
              <a:t>מרמז לנו שבהמשך הפסקה </a:t>
            </a:r>
            <a:r>
              <a:rPr lang="he-IL" sz="3200" b="1" dirty="0">
                <a:solidFill>
                  <a:srgbClr val="00B0F0"/>
                </a:solidFill>
                <a:latin typeface="Calibri" panose="020F0502020204030204" pitchFamily="34" charset="0"/>
                <a:cs typeface="Calibri" panose="020F0502020204030204" pitchFamily="34" charset="0"/>
              </a:rPr>
              <a:t>יבוא מידע חיובי </a:t>
            </a:r>
            <a:r>
              <a:rPr lang="he-IL" sz="3200" dirty="0">
                <a:latin typeface="Calibri" panose="020F0502020204030204" pitchFamily="34" charset="0"/>
                <a:cs typeface="Calibri" panose="020F0502020204030204" pitchFamily="34" charset="0"/>
              </a:rPr>
              <a:t>על חשיבותו של הים</a:t>
            </a:r>
            <a:r>
              <a:rPr lang="he-IL" dirty="0">
                <a:latin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84976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92735B34-1B8B-47DE-995D-7E7FB8DDD022}"/>
              </a:ext>
            </a:extLst>
          </p:cNvPr>
          <p:cNvSpPr>
            <a:spLocks noGrp="1"/>
          </p:cNvSpPr>
          <p:nvPr>
            <p:ph idx="1"/>
          </p:nvPr>
        </p:nvSpPr>
        <p:spPr>
          <a:xfrm>
            <a:off x="6695269" y="1283314"/>
            <a:ext cx="5125430" cy="4893647"/>
          </a:xfrm>
          <a:ln w="38100">
            <a:solidFill>
              <a:srgbClr val="00B0F0"/>
            </a:solidFill>
          </a:ln>
        </p:spPr>
        <p:txBody>
          <a:bodyPr>
            <a:normAutofit fontScale="85000" lnSpcReduction="20000"/>
          </a:bodyPr>
          <a:lstStyle/>
          <a:p>
            <a:pPr algn="just">
              <a:lnSpc>
                <a:spcPct val="120000"/>
              </a:lnSpc>
            </a:pPr>
            <a:r>
              <a:rPr lang="he-IL" dirty="0">
                <a:latin typeface="David" panose="020E0502060401010101" pitchFamily="34" charset="-79"/>
                <a:cs typeface="David" panose="020E0502060401010101" pitchFamily="34" charset="-79"/>
              </a:rPr>
              <a:t>מי ים המלח עשירים במינרלים שונים המצטברים בהם, וידועים כבעלי סגולות רפואיות נדירות. מינרלים הם קבוצה של חומרים שיצורים חיים נזקקים להם לשם פעילותם התקינה. חופיו של ים המלח אינם חוליים כמו הים התיכון, ואינם מלאים באבנים כמו בכינרת. בחופי ים המלח ניתן לראות בוץ שחור וסמיך בשפע. הבוץ הייחודי, אשר אנשים נוהגים למרוח בו את גופם, עשיר אף הוא במינרלים ונחשב לבעל תכונות רפואיות המועילות מאוד לבריאותם של חולים במחלות פרקים ובמחלות עור שונות</a:t>
            </a:r>
          </a:p>
        </p:txBody>
      </p:sp>
      <p:sp>
        <p:nvSpPr>
          <p:cNvPr id="4" name="מלבן 3">
            <a:extLst>
              <a:ext uri="{FF2B5EF4-FFF2-40B4-BE49-F238E27FC236}">
                <a16:creationId xmlns:a16="http://schemas.microsoft.com/office/drawing/2014/main" id="{1A4C507D-A122-4CD3-ACFA-21B953A1BBBE}"/>
              </a:ext>
            </a:extLst>
          </p:cNvPr>
          <p:cNvSpPr/>
          <p:nvPr/>
        </p:nvSpPr>
        <p:spPr>
          <a:xfrm>
            <a:off x="371302" y="1283315"/>
            <a:ext cx="6096000" cy="4893647"/>
          </a:xfrm>
          <a:prstGeom prst="rect">
            <a:avLst/>
          </a:prstGeom>
          <a:ln w="38100">
            <a:solidFill>
              <a:srgbClr val="00B0F0"/>
            </a:solidFill>
          </a:ln>
        </p:spPr>
        <p:txBody>
          <a:bodyPr>
            <a:spAutoFit/>
          </a:bodyPr>
          <a:lstStyle/>
          <a:p>
            <a:pPr algn="just" rtl="1"/>
            <a:r>
              <a:rPr lang="he-IL" sz="2400" dirty="0">
                <a:latin typeface="David" panose="020E0502060401010101" pitchFamily="34" charset="-79"/>
                <a:cs typeface="David" panose="020E0502060401010101" pitchFamily="34" charset="-79"/>
              </a:rPr>
              <a:t>גם האוויר באזור ים המלח נחשב לבריא במיוחד, הודות לריכוז החמצן הגבוה שבו ולגז הברום המצוי בו ברמות גבוהות מהרגיל. חולים הסובלים מבעיות נשימה יפיקו תועלת רבה משהייה באוויר האזור. זאת ועוד, רמת הקרינה במקום נמוכה ביותר: הערפל הנוצר מהתאיידות המים מסנן את קרני השמש ומפחית את השפעתן המזיקה. כך יכולים המבקרים ליהנות משהייה ממושכת באוויר הפתוח ללא סכנת כוויות ומחלות עור. מִסיבות אלה ממליצים רופאים רבים על שהייה בים המלח, והוקמו בתי מלון והבראה על שפת הים. אלפי מבקרים מהארץ ומרחבי העולם מגיעים מדי שנה לרחוץ בים המלח, והתיירות באזור משגשגת ביותר</a:t>
            </a:r>
          </a:p>
        </p:txBody>
      </p:sp>
      <p:sp>
        <p:nvSpPr>
          <p:cNvPr id="5" name="תיבת טקסט 4">
            <a:extLst>
              <a:ext uri="{FF2B5EF4-FFF2-40B4-BE49-F238E27FC236}">
                <a16:creationId xmlns:a16="http://schemas.microsoft.com/office/drawing/2014/main" id="{788EA69E-B2B6-4682-96BD-EC978C801267}"/>
              </a:ext>
            </a:extLst>
          </p:cNvPr>
          <p:cNvSpPr txBox="1"/>
          <p:nvPr/>
        </p:nvSpPr>
        <p:spPr>
          <a:xfrm>
            <a:off x="3724102" y="399373"/>
            <a:ext cx="4474099" cy="584775"/>
          </a:xfrm>
          <a:prstGeom prst="rect">
            <a:avLst/>
          </a:prstGeom>
          <a:noFill/>
        </p:spPr>
        <p:txBody>
          <a:bodyPr wrap="square" rtlCol="1">
            <a:spAutoFit/>
          </a:bodyPr>
          <a:lstStyle/>
          <a:p>
            <a:pPr algn="ctr"/>
            <a:r>
              <a:rPr lang="he-IL" sz="3200" b="1" dirty="0">
                <a:solidFill>
                  <a:srgbClr val="002060"/>
                </a:solidFill>
                <a:effectLst>
                  <a:outerShdw blurRad="38100" dist="38100" dir="2700000" algn="tl">
                    <a:srgbClr val="000000">
                      <a:alpha val="43137"/>
                    </a:srgbClr>
                  </a:outerShdw>
                </a:effectLst>
                <a:cs typeface="Calibri" panose="020F0502020204030204" pitchFamily="34" charset="0"/>
              </a:rPr>
              <a:t>סגולותיו של ים המלח</a:t>
            </a:r>
          </a:p>
        </p:txBody>
      </p:sp>
    </p:spTree>
    <p:custDataLst>
      <p:tags r:id="rId1"/>
    </p:custDataLst>
    <p:extLst>
      <p:ext uri="{BB962C8B-B14F-4D97-AF65-F5344CB8AC3E}">
        <p14:creationId xmlns:p14="http://schemas.microsoft.com/office/powerpoint/2010/main" val="3632167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97AB207-C971-4B9E-8018-3C75F296BDEF}"/>
              </a:ext>
            </a:extLst>
          </p:cNvPr>
          <p:cNvSpPr>
            <a:spLocks noGrp="1"/>
          </p:cNvSpPr>
          <p:nvPr>
            <p:ph type="title"/>
          </p:nvPr>
        </p:nvSpPr>
        <p:spPr/>
        <p:txBody>
          <a:bodyPr/>
          <a:lstStyle/>
          <a:p>
            <a:r>
              <a:rPr lang="he-IL" dirty="0"/>
              <a:t>לפני שמתחילים</a:t>
            </a:r>
          </a:p>
        </p:txBody>
      </p:sp>
      <p:pic>
        <p:nvPicPr>
          <p:cNvPr id="5" name="תמונה 4">
            <a:extLst>
              <a:ext uri="{FF2B5EF4-FFF2-40B4-BE49-F238E27FC236}">
                <a16:creationId xmlns:a16="http://schemas.microsoft.com/office/drawing/2014/main" id="{13BC933E-9238-4564-8945-EC42628B42A9}"/>
              </a:ext>
            </a:extLst>
          </p:cNvPr>
          <p:cNvPicPr>
            <a:picLocks noChangeAspect="1"/>
          </p:cNvPicPr>
          <p:nvPr/>
        </p:nvPicPr>
        <p:blipFill>
          <a:blip r:embed="rId6"/>
          <a:stretch>
            <a:fillRect/>
          </a:stretch>
        </p:blipFill>
        <p:spPr>
          <a:xfrm>
            <a:off x="0" y="1383126"/>
            <a:ext cx="12192000" cy="5474874"/>
          </a:xfrm>
          <a:prstGeom prst="rect">
            <a:avLst/>
          </a:prstGeom>
        </p:spPr>
      </p:pic>
      <p:pic>
        <p:nvPicPr>
          <p:cNvPr id="4" name="2min_final" descr="2min_final">
            <a:hlinkClick r:id="" action="ppaction://media"/>
            <a:extLst>
              <a:ext uri="{FF2B5EF4-FFF2-40B4-BE49-F238E27FC236}">
                <a16:creationId xmlns:a16="http://schemas.microsoft.com/office/drawing/2014/main" id="{8C6B87D0-C508-4CA7-B51C-2BC7FFF9712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466743" y="1728282"/>
            <a:ext cx="1540938" cy="549601"/>
          </a:xfrm>
          <a:prstGeom prst="rect">
            <a:avLst/>
          </a:prstGeom>
        </p:spPr>
      </p:pic>
    </p:spTree>
    <p:custDataLst>
      <p:tags r:id="rId1"/>
    </p:custDataLst>
    <p:extLst>
      <p:ext uri="{BB962C8B-B14F-4D97-AF65-F5344CB8AC3E}">
        <p14:creationId xmlns:p14="http://schemas.microsoft.com/office/powerpoint/2010/main" val="387673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5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2DA46F53-5E31-496E-9351-5D907B18042D}"/>
              </a:ext>
            </a:extLst>
          </p:cNvPr>
          <p:cNvSpPr>
            <a:spLocks noGrp="1"/>
          </p:cNvSpPr>
          <p:nvPr>
            <p:ph type="title"/>
          </p:nvPr>
        </p:nvSpPr>
        <p:spPr/>
        <p:txBody>
          <a:bodyPr/>
          <a:lstStyle/>
          <a:p>
            <a:endParaRPr lang="he-IL" dirty="0"/>
          </a:p>
        </p:txBody>
      </p:sp>
      <p:sp>
        <p:nvSpPr>
          <p:cNvPr id="5" name="בועת מחשבה: ענן 4">
            <a:extLst>
              <a:ext uri="{FF2B5EF4-FFF2-40B4-BE49-F238E27FC236}">
                <a16:creationId xmlns:a16="http://schemas.microsoft.com/office/drawing/2014/main" id="{34FFCE2A-0407-47C9-B51C-B5C5995DBE5A}"/>
              </a:ext>
            </a:extLst>
          </p:cNvPr>
          <p:cNvSpPr/>
          <p:nvPr/>
        </p:nvSpPr>
        <p:spPr>
          <a:xfrm>
            <a:off x="399011" y="2488713"/>
            <a:ext cx="3541222" cy="1695796"/>
          </a:xfrm>
          <a:prstGeom prst="cloudCallout">
            <a:avLst/>
          </a:prstGeom>
          <a:noFill/>
          <a:ln w="57150"/>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6" name="תיבת טקסט 5">
            <a:extLst>
              <a:ext uri="{FF2B5EF4-FFF2-40B4-BE49-F238E27FC236}">
                <a16:creationId xmlns:a16="http://schemas.microsoft.com/office/drawing/2014/main" id="{DEEB856C-FB40-4F82-9C1A-D2732D4579BC}"/>
              </a:ext>
            </a:extLst>
          </p:cNvPr>
          <p:cNvSpPr txBox="1"/>
          <p:nvPr/>
        </p:nvSpPr>
        <p:spPr>
          <a:xfrm>
            <a:off x="920026" y="2736446"/>
            <a:ext cx="2499192" cy="1200329"/>
          </a:xfrm>
          <a:prstGeom prst="rect">
            <a:avLst/>
          </a:prstGeom>
          <a:noFill/>
        </p:spPr>
        <p:txBody>
          <a:bodyPr wrap="square" rtlCol="1">
            <a:spAutoFit/>
          </a:bodyPr>
          <a:lstStyle/>
          <a:p>
            <a:pPr algn="ctr"/>
            <a:r>
              <a:rPr lang="he-IL" sz="2400" b="1" dirty="0">
                <a:latin typeface="Calibri" panose="020F0502020204030204" pitchFamily="34" charset="0"/>
                <a:cs typeface="Calibri" panose="020F0502020204030204" pitchFamily="34" charset="0"/>
              </a:rPr>
              <a:t>מהי הסגולה של ים המלח המופיעה בפסקה?</a:t>
            </a:r>
          </a:p>
        </p:txBody>
      </p:sp>
      <p:sp>
        <p:nvSpPr>
          <p:cNvPr id="8" name="מלבן 7">
            <a:extLst>
              <a:ext uri="{FF2B5EF4-FFF2-40B4-BE49-F238E27FC236}">
                <a16:creationId xmlns:a16="http://schemas.microsoft.com/office/drawing/2014/main" id="{2E6BB686-E85A-49F2-B651-AAAF5F44C02C}"/>
              </a:ext>
            </a:extLst>
          </p:cNvPr>
          <p:cNvSpPr/>
          <p:nvPr/>
        </p:nvSpPr>
        <p:spPr>
          <a:xfrm>
            <a:off x="5114441" y="1768463"/>
            <a:ext cx="6678548" cy="4832092"/>
          </a:xfrm>
          <a:prstGeom prst="rect">
            <a:avLst/>
          </a:prstGeom>
        </p:spPr>
        <p:txBody>
          <a:bodyPr wrap="square">
            <a:spAutoFit/>
          </a:bodyPr>
          <a:lstStyle/>
          <a:p>
            <a:pPr algn="just" rtl="1"/>
            <a:r>
              <a:rPr lang="he-IL" sz="2800" dirty="0">
                <a:latin typeface="David" panose="020E0502060401010101" pitchFamily="34" charset="-79"/>
                <a:cs typeface="David" panose="020E0502060401010101" pitchFamily="34" charset="-79"/>
              </a:rPr>
              <a:t>מי ים המלח עשירים במינרלים שונים המצטברים בהם, וידועים כבעלי סגולות רפואיות נדירות. מינרלים הם קבוצה של חומרים שיצורים חיים נזקקים להם לשם פעילותם התקינה. חופיו של ים המלח אינם חוליים כמו הים התיכון, ואינם מלאים באבנים כמו בכינרת. בחופי ים המלח ניתן לראות בוץ שחור וסמיך בשפע. הבוץ הייחודי, אשר אנשים נוהגים למרוח בו את גופם, עשיר אף הוא במינרלים ונחשב לבעל תכונות רפואיות המועילות מאוד לבריאותם של חולים במחלות פרקים ובמחלות עור שונות</a:t>
            </a:r>
          </a:p>
        </p:txBody>
      </p:sp>
      <p:sp>
        <p:nvSpPr>
          <p:cNvPr id="9" name="מלבן 8">
            <a:extLst>
              <a:ext uri="{FF2B5EF4-FFF2-40B4-BE49-F238E27FC236}">
                <a16:creationId xmlns:a16="http://schemas.microsoft.com/office/drawing/2014/main" id="{81E74093-D04B-4130-8912-0FCEB64DAEE6}"/>
              </a:ext>
            </a:extLst>
          </p:cNvPr>
          <p:cNvSpPr/>
          <p:nvPr/>
        </p:nvSpPr>
        <p:spPr>
          <a:xfrm>
            <a:off x="5009147" y="1822448"/>
            <a:ext cx="6889136" cy="913998"/>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101045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מפיקים מידע – פסקה חמישית</a:t>
            </a:r>
          </a:p>
        </p:txBody>
      </p:sp>
      <p:sp>
        <p:nvSpPr>
          <p:cNvPr id="3" name="מציין מיקום טקסט 2"/>
          <p:cNvSpPr>
            <a:spLocks noGrp="1"/>
          </p:cNvSpPr>
          <p:nvPr>
            <p:ph type="body" sz="quarter" idx="10"/>
          </p:nvPr>
        </p:nvSpPr>
        <p:spPr>
          <a:xfrm>
            <a:off x="332510" y="1517333"/>
            <a:ext cx="11205556" cy="4685347"/>
          </a:xfrm>
        </p:spPr>
        <p:txBody>
          <a:bodyPr>
            <a:normAutofit fontScale="92500" lnSpcReduction="20000"/>
          </a:bodyPr>
          <a:lstStyle/>
          <a:p>
            <a:pPr algn="r"/>
            <a:endParaRPr lang="he-IL" dirty="0"/>
          </a:p>
          <a:p>
            <a:pPr algn="just">
              <a:lnSpc>
                <a:spcPct val="200000"/>
              </a:lnSpc>
            </a:pPr>
            <a:r>
              <a:rPr lang="he-IL" sz="2600" dirty="0">
                <a:latin typeface="David" panose="020E0502060401010101" pitchFamily="34" charset="-79"/>
                <a:cs typeface="David" panose="020E0502060401010101" pitchFamily="34" charset="-79"/>
              </a:rPr>
              <a:t>מי ים המלח עשירים ב</a:t>
            </a:r>
            <a:r>
              <a:rPr lang="he-IL" sz="2600" dirty="0">
                <a:solidFill>
                  <a:srgbClr val="0070C0"/>
                </a:solidFill>
                <a:latin typeface="David" panose="020E0502060401010101" pitchFamily="34" charset="-79"/>
                <a:cs typeface="David" panose="020E0502060401010101" pitchFamily="34" charset="-79"/>
              </a:rPr>
              <a:t>מינרלים</a:t>
            </a:r>
            <a:r>
              <a:rPr lang="he-IL" sz="2600" dirty="0">
                <a:latin typeface="David" panose="020E0502060401010101" pitchFamily="34" charset="-79"/>
                <a:cs typeface="David" panose="020E0502060401010101" pitchFamily="34" charset="-79"/>
              </a:rPr>
              <a:t> שונים המצטברים בהם, וידועים כבעלי סגולות רפואיות נדירות. </a:t>
            </a:r>
            <a:r>
              <a:rPr lang="he-IL" sz="2600" dirty="0">
                <a:solidFill>
                  <a:srgbClr val="0070C0"/>
                </a:solidFill>
                <a:latin typeface="David" panose="020E0502060401010101" pitchFamily="34" charset="-79"/>
                <a:cs typeface="David" panose="020E0502060401010101" pitchFamily="34" charset="-79"/>
              </a:rPr>
              <a:t>מינרלים הם קבוצה של חומרים שיצורים חיים נזקקים להם לשם פעילותם התקינה</a:t>
            </a:r>
            <a:r>
              <a:rPr lang="he-IL" sz="2600" dirty="0">
                <a:latin typeface="David" panose="020E0502060401010101" pitchFamily="34" charset="-79"/>
                <a:cs typeface="David" panose="020E0502060401010101" pitchFamily="34" charset="-79"/>
              </a:rPr>
              <a:t>. חופיו של ים המלח אינם חוליים כמו הים התיכון, ואינם מלאים באבנים כמו בכינרת. בחופי ים המלח ניתן לראות </a:t>
            </a:r>
            <a:r>
              <a:rPr lang="he-IL" sz="2600" dirty="0">
                <a:solidFill>
                  <a:schemeClr val="tx1">
                    <a:lumMod val="50000"/>
                  </a:schemeClr>
                </a:solidFill>
                <a:latin typeface="David" panose="020E0502060401010101" pitchFamily="34" charset="-79"/>
                <a:cs typeface="David" panose="020E0502060401010101" pitchFamily="34" charset="-79"/>
              </a:rPr>
              <a:t>בוץ שחור וסמיך </a:t>
            </a:r>
            <a:r>
              <a:rPr lang="he-IL" sz="2600" dirty="0">
                <a:latin typeface="David" panose="020E0502060401010101" pitchFamily="34" charset="-79"/>
                <a:cs typeface="David" panose="020E0502060401010101" pitchFamily="34" charset="-79"/>
              </a:rPr>
              <a:t>בשפע. הבוץ הייחודי, אשר אנשים נוהגים למרוח בו את גופם, </a:t>
            </a:r>
            <a:r>
              <a:rPr lang="he-IL" sz="2600" dirty="0">
                <a:solidFill>
                  <a:schemeClr val="tx1">
                    <a:lumMod val="50000"/>
                  </a:schemeClr>
                </a:solidFill>
                <a:latin typeface="David" panose="020E0502060401010101" pitchFamily="34" charset="-79"/>
                <a:cs typeface="David" panose="020E0502060401010101" pitchFamily="34" charset="-79"/>
              </a:rPr>
              <a:t>עשיר אף הוא במינרלים ונחשב לבעל תכונות רפואיות המועילות מאוד לבריאותם של חולים במחלות פרקים ובמחלות עור שונות.</a:t>
            </a:r>
          </a:p>
          <a:p>
            <a:pPr algn="r"/>
            <a:endParaRPr lang="he-IL" dirty="0">
              <a:solidFill>
                <a:schemeClr val="tx1">
                  <a:lumMod val="50000"/>
                </a:schemeClr>
              </a:solidFill>
            </a:endParaRPr>
          </a:p>
        </p:txBody>
      </p:sp>
      <p:sp>
        <p:nvSpPr>
          <p:cNvPr id="4" name="מלבן 3">
            <a:extLst>
              <a:ext uri="{FF2B5EF4-FFF2-40B4-BE49-F238E27FC236}">
                <a16:creationId xmlns:a16="http://schemas.microsoft.com/office/drawing/2014/main" id="{D476E0C8-968B-4CA1-8F8A-02888457D450}"/>
              </a:ext>
            </a:extLst>
          </p:cNvPr>
          <p:cNvSpPr/>
          <p:nvPr/>
        </p:nvSpPr>
        <p:spPr>
          <a:xfrm>
            <a:off x="7755774" y="2152996"/>
            <a:ext cx="1182486" cy="515390"/>
          </a:xfrm>
          <a:prstGeom prst="rect">
            <a:avLst/>
          </a:prstGeom>
          <a:noFill/>
          <a:ln w="38100">
            <a:solidFill>
              <a:srgbClr val="14028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5" name="מלבן 4">
            <a:extLst>
              <a:ext uri="{FF2B5EF4-FFF2-40B4-BE49-F238E27FC236}">
                <a16:creationId xmlns:a16="http://schemas.microsoft.com/office/drawing/2014/main" id="{BE32B1D0-0D9E-4602-A29A-AB1C1BE49652}"/>
              </a:ext>
            </a:extLst>
          </p:cNvPr>
          <p:cNvSpPr/>
          <p:nvPr/>
        </p:nvSpPr>
        <p:spPr>
          <a:xfrm>
            <a:off x="1862051" y="2809702"/>
            <a:ext cx="9676015" cy="465513"/>
          </a:xfrm>
          <a:prstGeom prst="rect">
            <a:avLst/>
          </a:prstGeom>
          <a:noFill/>
          <a:ln w="38100">
            <a:solidFill>
              <a:srgbClr val="14028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2323759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330972" y="477293"/>
            <a:ext cx="8280000" cy="720000"/>
          </a:xfrm>
        </p:spPr>
        <p:txBody>
          <a:bodyPr/>
          <a:lstStyle/>
          <a:p>
            <a:r>
              <a:rPr lang="he-IL" dirty="0"/>
              <a:t>מפיקים מידע – פסקה שישית</a:t>
            </a:r>
          </a:p>
        </p:txBody>
      </p:sp>
      <p:sp>
        <p:nvSpPr>
          <p:cNvPr id="3" name="מציין מיקום טקסט 2"/>
          <p:cNvSpPr>
            <a:spLocks noGrp="1"/>
          </p:cNvSpPr>
          <p:nvPr>
            <p:ph type="body" sz="quarter" idx="10"/>
          </p:nvPr>
        </p:nvSpPr>
        <p:spPr>
          <a:xfrm>
            <a:off x="4023360" y="1543293"/>
            <a:ext cx="7786255" cy="5323668"/>
          </a:xfrm>
        </p:spPr>
        <p:txBody>
          <a:bodyPr>
            <a:normAutofit fontScale="92500"/>
          </a:bodyPr>
          <a:lstStyle/>
          <a:p>
            <a:pPr lvl="0" algn="just">
              <a:lnSpc>
                <a:spcPct val="120000"/>
              </a:lnSpc>
            </a:pPr>
            <a:r>
              <a:rPr lang="he-IL" sz="2800" dirty="0">
                <a:latin typeface="David" panose="020E0502060401010101" pitchFamily="34" charset="-79"/>
                <a:cs typeface="David" panose="020E0502060401010101" pitchFamily="34" charset="-79"/>
              </a:rPr>
              <a:t>גם האוויר באזור ים המלח נחשב לבריא במיוחד, הודות לריכוז החמצן הגבוה שבו ולגז הברום המצוי בו ברמות גבוהות מהרגיל. חולים הסובלים מבעיות נשימה יפיקו תועלת רבה משהייה באוויר האזור. זאת ועוד, רמת הקרינה במקום נמוכה ביותר: הערפל הנוצר מהתאיידות המים מסנן את קרני השמש ומפחית את השפעתן המזיקה. כך יכולים המבקרים ליהנות משהייה ממושכת באוויר הפתוח ללא סכנת כוויות ומחלות עור. מִסיבות אלה ממליצים רופאים רבים על שהייה בים המלח, והוקמו בתי מלון והבראה על שפת הים. אלפי מבקרים מהארץ ומרחבי העולם מגיעים מדי שנה לרחוץ בים המלח, והתיירות באזור משגשגת ביותר. </a:t>
            </a:r>
          </a:p>
          <a:p>
            <a:pPr algn="r"/>
            <a:endParaRPr lang="he-IL" sz="2400" dirty="0"/>
          </a:p>
        </p:txBody>
      </p:sp>
      <p:sp>
        <p:nvSpPr>
          <p:cNvPr id="4" name="מלבן 3">
            <a:extLst>
              <a:ext uri="{FF2B5EF4-FFF2-40B4-BE49-F238E27FC236}">
                <a16:creationId xmlns:a16="http://schemas.microsoft.com/office/drawing/2014/main" id="{5CFA501B-0502-4DE0-8A4F-32C9A6DD7804}"/>
              </a:ext>
            </a:extLst>
          </p:cNvPr>
          <p:cNvSpPr/>
          <p:nvPr/>
        </p:nvSpPr>
        <p:spPr>
          <a:xfrm>
            <a:off x="5013960" y="1691368"/>
            <a:ext cx="6795655" cy="359878"/>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5" name="מלבן 4">
            <a:extLst>
              <a:ext uri="{FF2B5EF4-FFF2-40B4-BE49-F238E27FC236}">
                <a16:creationId xmlns:a16="http://schemas.microsoft.com/office/drawing/2014/main" id="{8E0FADBF-1E70-4A97-A1EA-DE97431679D7}"/>
              </a:ext>
            </a:extLst>
          </p:cNvPr>
          <p:cNvSpPr/>
          <p:nvPr/>
        </p:nvSpPr>
        <p:spPr>
          <a:xfrm>
            <a:off x="4145281" y="3101515"/>
            <a:ext cx="2667000" cy="359878"/>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pic>
        <p:nvPicPr>
          <p:cNvPr id="7" name="תמונה 6">
            <a:extLst>
              <a:ext uri="{FF2B5EF4-FFF2-40B4-BE49-F238E27FC236}">
                <a16:creationId xmlns:a16="http://schemas.microsoft.com/office/drawing/2014/main" id="{B5923EA9-444E-4C77-8676-0D3A0BB83CF0}"/>
              </a:ext>
            </a:extLst>
          </p:cNvPr>
          <p:cNvPicPr>
            <a:picLocks noChangeAspect="1"/>
          </p:cNvPicPr>
          <p:nvPr/>
        </p:nvPicPr>
        <p:blipFill>
          <a:blip r:embed="rId4"/>
          <a:stretch>
            <a:fillRect/>
          </a:stretch>
        </p:blipFill>
        <p:spPr>
          <a:xfrm>
            <a:off x="285519" y="2294218"/>
            <a:ext cx="3712786" cy="2370772"/>
          </a:xfrm>
          <a:prstGeom prst="rect">
            <a:avLst/>
          </a:prstGeom>
        </p:spPr>
      </p:pic>
      <p:sp>
        <p:nvSpPr>
          <p:cNvPr id="8" name="מלבן 7">
            <a:extLst>
              <a:ext uri="{FF2B5EF4-FFF2-40B4-BE49-F238E27FC236}">
                <a16:creationId xmlns:a16="http://schemas.microsoft.com/office/drawing/2014/main" id="{CDE26042-699F-4B04-B6E0-67FC93A26B59}"/>
              </a:ext>
            </a:extLst>
          </p:cNvPr>
          <p:cNvSpPr/>
          <p:nvPr/>
        </p:nvSpPr>
        <p:spPr>
          <a:xfrm>
            <a:off x="609199" y="2885874"/>
            <a:ext cx="3065425" cy="830997"/>
          </a:xfrm>
          <a:prstGeom prst="rect">
            <a:avLst/>
          </a:prstGeom>
        </p:spPr>
        <p:txBody>
          <a:bodyPr wrap="square">
            <a:spAutoFit/>
          </a:bodyPr>
          <a:lstStyle/>
          <a:p>
            <a:pPr algn="ctr"/>
            <a:r>
              <a:rPr lang="he-IL" sz="2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אילו סגולות נוספות יש בים המלח?</a:t>
            </a:r>
          </a:p>
        </p:txBody>
      </p:sp>
      <p:sp>
        <p:nvSpPr>
          <p:cNvPr id="9" name="מלבן 8">
            <a:extLst>
              <a:ext uri="{FF2B5EF4-FFF2-40B4-BE49-F238E27FC236}">
                <a16:creationId xmlns:a16="http://schemas.microsoft.com/office/drawing/2014/main" id="{8E0FADBF-1E70-4A97-A1EA-DE97431679D7}"/>
              </a:ext>
            </a:extLst>
          </p:cNvPr>
          <p:cNvSpPr/>
          <p:nvPr/>
        </p:nvSpPr>
        <p:spPr>
          <a:xfrm>
            <a:off x="9982200" y="3536932"/>
            <a:ext cx="1852470" cy="359878"/>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256290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dirty="0"/>
              <a:t>הקניית ידע-מילות קישור-הוספה</a:t>
            </a:r>
          </a:p>
        </p:txBody>
      </p:sp>
      <p:sp>
        <p:nvSpPr>
          <p:cNvPr id="3" name="מציין מיקום טקסט 2"/>
          <p:cNvSpPr>
            <a:spLocks noGrp="1"/>
          </p:cNvSpPr>
          <p:nvPr>
            <p:ph type="body" sz="quarter" idx="10"/>
          </p:nvPr>
        </p:nvSpPr>
        <p:spPr>
          <a:xfrm>
            <a:off x="1457326" y="1928813"/>
            <a:ext cx="10130616" cy="4555114"/>
          </a:xfrm>
        </p:spPr>
        <p:txBody>
          <a:bodyPr>
            <a:normAutofit fontScale="70000" lnSpcReduction="20000"/>
          </a:bodyPr>
          <a:lstStyle/>
          <a:p>
            <a:pPr lvl="0" algn="just">
              <a:lnSpc>
                <a:spcPct val="120000"/>
              </a:lnSpc>
            </a:pPr>
            <a:r>
              <a:rPr lang="he-IL" sz="4100" dirty="0">
                <a:latin typeface="David" panose="020E0502060401010101" pitchFamily="34" charset="-79"/>
                <a:cs typeface="David" panose="020E0502060401010101" pitchFamily="34" charset="-79"/>
              </a:rPr>
              <a:t>גם האוויר באזור ים המלח נחשב לבריא במיוחד, הודות לריכוז החמצן הגבוה שבו ולגז הברום המצוי בו ברמות גבוהות מהרגיל. חולים הסובלים מבעיות נשימה יפיקו תועלת רבה משהייה באוויר האזור. זאת ועוד, רמת הקרינה במקום נמוכה ביותר: הערפל הנוצר מהתאיידות המים מסנן את קרני השמש ומפחית את השפעתן המזיקה. כך יכולים המבקרים ליהנות משהייה ממושכת באוויר הפתוח ללא סכנת כוויות ומחלות עור. מִסיבות אלה ממליצים רופאים רבים על שהייה בים המלח, והוקמו בתי מלון והבראה על שפת הים. אלפי מבקרים מהארץ ומרחבי העולם מגיעים מדי שנה לרחוץ בים המלח, והתיירות באזור משגשגת ביותר. </a:t>
            </a:r>
          </a:p>
          <a:p>
            <a:pPr algn="r"/>
            <a:endParaRPr lang="he-IL" dirty="0"/>
          </a:p>
        </p:txBody>
      </p:sp>
      <p:pic>
        <p:nvPicPr>
          <p:cNvPr id="4" name="1min_final" descr="1min_final">
            <a:hlinkClick r:id="" action="ppaction://media"/>
            <a:extLst>
              <a:ext uri="{FF2B5EF4-FFF2-40B4-BE49-F238E27FC236}">
                <a16:creationId xmlns:a16="http://schemas.microsoft.com/office/drawing/2014/main" id="{F583A608-A1A9-4733-8031-3C85350CD2A3}"/>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16883" y="548600"/>
            <a:ext cx="1540938" cy="549601"/>
          </a:xfrm>
          <a:prstGeom prst="rect">
            <a:avLst/>
          </a:prstGeom>
        </p:spPr>
      </p:pic>
    </p:spTree>
    <p:custDataLst>
      <p:tags r:id="rId1"/>
    </p:custDataLst>
    <p:extLst>
      <p:ext uri="{BB962C8B-B14F-4D97-AF65-F5344CB8AC3E}">
        <p14:creationId xmlns:p14="http://schemas.microsoft.com/office/powerpoint/2010/main" val="3336234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normAutofit/>
          </a:bodyPr>
          <a:lstStyle/>
          <a:p>
            <a:r>
              <a:rPr lang="he-IL" dirty="0"/>
              <a:t>מילות קישור-המציינות הוספה</a:t>
            </a:r>
          </a:p>
        </p:txBody>
      </p:sp>
      <p:sp>
        <p:nvSpPr>
          <p:cNvPr id="3" name="מציין מיקום טקסט 2"/>
          <p:cNvSpPr>
            <a:spLocks noGrp="1"/>
          </p:cNvSpPr>
          <p:nvPr>
            <p:ph type="body" sz="quarter" idx="10"/>
          </p:nvPr>
        </p:nvSpPr>
        <p:spPr>
          <a:xfrm>
            <a:off x="1457326" y="1928813"/>
            <a:ext cx="10130616" cy="4555114"/>
          </a:xfrm>
        </p:spPr>
        <p:txBody>
          <a:bodyPr>
            <a:normAutofit fontScale="70000" lnSpcReduction="20000"/>
          </a:bodyPr>
          <a:lstStyle/>
          <a:p>
            <a:pPr lvl="0" algn="just">
              <a:lnSpc>
                <a:spcPct val="120000"/>
              </a:lnSpc>
            </a:pPr>
            <a:r>
              <a:rPr lang="he-IL" sz="4100" dirty="0">
                <a:latin typeface="David" panose="020E0502060401010101" pitchFamily="34" charset="-79"/>
                <a:cs typeface="David" panose="020E0502060401010101" pitchFamily="34" charset="-79"/>
              </a:rPr>
              <a:t>גם האוויר באזור ים המלח נחשב לבריא במיוחד, הודות לריכוז החמצן הגבוה שבו ולגז הברום המצוי בו ברמות גבוהות מהרגיל. חולים הסובלים מבעיות נשימה יפיקו תועלת רבה משהייה באוויר האזור. זאת ועוד, רמת הקרינה במקום נמוכה ביותר: הערפל הנוצר מהתאיידות המים מסנן את קרני השמש ומפחית את השפעתן המזיקה. כך יכולים המבקרים ליהנות משהייה ממושכת באוויר הפתוח ללא סכנת כוויות ומחלות עור. מִסיבות אלה ממליצים רופאים רבים על שהייה בים המלח, והוקמו בתי מלון והבראה על שפת הים. אלפי מבקרים מהארץ ומרחבי העולם מגיעים מדי שנה לרחוץ בים המלח, והתיירות באזור משגשגת ביותר. </a:t>
            </a:r>
          </a:p>
          <a:p>
            <a:pPr algn="r"/>
            <a:endParaRPr lang="he-IL" dirty="0"/>
          </a:p>
        </p:txBody>
      </p:sp>
      <p:sp>
        <p:nvSpPr>
          <p:cNvPr id="4" name="מלבן 3">
            <a:extLst>
              <a:ext uri="{FF2B5EF4-FFF2-40B4-BE49-F238E27FC236}">
                <a16:creationId xmlns:a16="http://schemas.microsoft.com/office/drawing/2014/main" id="{541E33FA-65E0-4D01-87AF-8DB39CED8CA3}"/>
              </a:ext>
            </a:extLst>
          </p:cNvPr>
          <p:cNvSpPr/>
          <p:nvPr/>
        </p:nvSpPr>
        <p:spPr>
          <a:xfrm>
            <a:off x="9925396" y="1928813"/>
            <a:ext cx="1845426" cy="531754"/>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5" name="מלבן 4">
            <a:extLst>
              <a:ext uri="{FF2B5EF4-FFF2-40B4-BE49-F238E27FC236}">
                <a16:creationId xmlns:a16="http://schemas.microsoft.com/office/drawing/2014/main" id="{B0F51E6B-8E4B-436C-84FB-D3B89DEEBCD1}"/>
              </a:ext>
            </a:extLst>
          </p:cNvPr>
          <p:cNvSpPr/>
          <p:nvPr/>
        </p:nvSpPr>
        <p:spPr>
          <a:xfrm>
            <a:off x="1274445" y="2842954"/>
            <a:ext cx="1019867" cy="432262"/>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
        <p:nvSpPr>
          <p:cNvPr id="6" name="מלבן 5">
            <a:extLst>
              <a:ext uri="{FF2B5EF4-FFF2-40B4-BE49-F238E27FC236}">
                <a16:creationId xmlns:a16="http://schemas.microsoft.com/office/drawing/2014/main" id="{B0F51E6B-8E4B-436C-84FB-D3B89DEEBCD1}"/>
              </a:ext>
            </a:extLst>
          </p:cNvPr>
          <p:cNvSpPr/>
          <p:nvPr/>
        </p:nvSpPr>
        <p:spPr>
          <a:xfrm>
            <a:off x="10659515" y="3275216"/>
            <a:ext cx="1019867" cy="432262"/>
          </a:xfrm>
          <a:prstGeom prst="rect">
            <a:avLst/>
          </a:pr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spTree>
    <p:custDataLst>
      <p:tags r:id="rId1"/>
    </p:custDataLst>
    <p:extLst>
      <p:ext uri="{BB962C8B-B14F-4D97-AF65-F5344CB8AC3E}">
        <p14:creationId xmlns:p14="http://schemas.microsoft.com/office/powerpoint/2010/main" val="16568088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3308465" y="1579679"/>
            <a:ext cx="8711738" cy="5264759"/>
          </a:xfrm>
        </p:spPr>
        <p:txBody>
          <a:bodyPr>
            <a:normAutofit fontScale="25000" lnSpcReduction="20000"/>
          </a:bodyPr>
          <a:lstStyle/>
          <a:p>
            <a:r>
              <a:rPr lang="he-IL" sz="11200" b="1" dirty="0">
                <a:solidFill>
                  <a:schemeClr val="accent6">
                    <a:lumMod val="50000"/>
                  </a:schemeClr>
                </a:solidFill>
                <a:latin typeface="David" panose="020E0502060401010101" pitchFamily="34" charset="-79"/>
                <a:cs typeface="David" panose="020E0502060401010101" pitchFamily="34" charset="-79"/>
              </a:rPr>
              <a:t> </a:t>
            </a:r>
            <a:r>
              <a:rPr lang="he-IL" sz="16000" b="1" dirty="0">
                <a:solidFill>
                  <a:schemeClr val="accent6">
                    <a:lumMod val="50000"/>
                  </a:schemeClr>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השלימו את המילים החסרות.</a:t>
            </a:r>
          </a:p>
          <a:p>
            <a:endParaRPr lang="he-IL" sz="11200" dirty="0" smtClean="0">
              <a:solidFill>
                <a:schemeClr val="accent6">
                  <a:lumMod val="50000"/>
                </a:schemeClr>
              </a:solidFill>
              <a:latin typeface="David" panose="020E0502060401010101" pitchFamily="34" charset="-79"/>
              <a:cs typeface="David" panose="020E0502060401010101" pitchFamily="34" charset="-79"/>
            </a:endParaRPr>
          </a:p>
          <a:p>
            <a:pPr algn="r">
              <a:lnSpc>
                <a:spcPct val="120000"/>
              </a:lnSpc>
            </a:pPr>
            <a:r>
              <a:rPr lang="he-IL" sz="9600" dirty="0" smtClean="0">
                <a:latin typeface="David" panose="020E0502060401010101" pitchFamily="34" charset="-79"/>
                <a:cs typeface="David" panose="020E0502060401010101" pitchFamily="34" charset="-79"/>
              </a:rPr>
              <a:t>ים </a:t>
            </a:r>
            <a:r>
              <a:rPr lang="he-IL" sz="9600" dirty="0">
                <a:latin typeface="David" panose="020E0502060401010101" pitchFamily="34" charset="-79"/>
                <a:cs typeface="David" panose="020E0502060401010101" pitchFamily="34" charset="-79"/>
              </a:rPr>
              <a:t>המלח הוא הים ה_______ ביותר בעולם. הוא נמצא בצד ה_____ של ארץ </a:t>
            </a:r>
          </a:p>
          <a:p>
            <a:pPr algn="r">
              <a:lnSpc>
                <a:spcPct val="120000"/>
              </a:lnSpc>
            </a:pPr>
            <a:r>
              <a:rPr lang="he-IL" sz="9600" dirty="0">
                <a:latin typeface="David" panose="020E0502060401010101" pitchFamily="34" charset="-79"/>
                <a:cs typeface="David" panose="020E0502060401010101" pitchFamily="34" charset="-79"/>
              </a:rPr>
              <a:t>ישראל. עומקו _____ מתחת לפני הים. </a:t>
            </a:r>
          </a:p>
          <a:p>
            <a:pPr algn="r">
              <a:lnSpc>
                <a:spcPct val="120000"/>
              </a:lnSpc>
            </a:pPr>
            <a:r>
              <a:rPr lang="he-IL" sz="9600" dirty="0">
                <a:latin typeface="David" panose="020E0502060401010101" pitchFamily="34" charset="-79"/>
                <a:cs typeface="David" panose="020E0502060401010101" pitchFamily="34" charset="-79"/>
              </a:rPr>
              <a:t>ריכוז המלחים בים המלח גדול  פי______  מהים התיכון. ים המלח נמצא </a:t>
            </a:r>
            <a:r>
              <a:rPr lang="he-IL" sz="9600" dirty="0" err="1">
                <a:latin typeface="David" panose="020E0502060401010101" pitchFamily="34" charset="-79"/>
                <a:cs typeface="David" panose="020E0502060401010101" pitchFamily="34" charset="-79"/>
              </a:rPr>
              <a:t>באיזור</a:t>
            </a:r>
            <a:r>
              <a:rPr lang="he-IL" sz="9600" dirty="0">
                <a:latin typeface="David" panose="020E0502060401010101" pitchFamily="34" charset="-79"/>
                <a:cs typeface="David" panose="020E0502060401010101" pitchFamily="34" charset="-79"/>
              </a:rPr>
              <a:t> _______ ויבש.</a:t>
            </a:r>
          </a:p>
          <a:p>
            <a:pPr algn="r">
              <a:lnSpc>
                <a:spcPct val="120000"/>
              </a:lnSpc>
            </a:pPr>
            <a:r>
              <a:rPr lang="he-IL" sz="9600" dirty="0">
                <a:latin typeface="David" panose="020E0502060401010101" pitchFamily="34" charset="-79"/>
                <a:cs typeface="David" panose="020E0502060401010101" pitchFamily="34" charset="-79"/>
              </a:rPr>
              <a:t> השמש______ _בחוזקה וגורמת למים ל______.</a:t>
            </a:r>
          </a:p>
          <a:p>
            <a:pPr algn="r">
              <a:lnSpc>
                <a:spcPct val="120000"/>
              </a:lnSpc>
            </a:pPr>
            <a:r>
              <a:rPr lang="he-IL" sz="9600" dirty="0">
                <a:latin typeface="David" panose="020E0502060401010101" pitchFamily="34" charset="-79"/>
                <a:cs typeface="David" panose="020E0502060401010101" pitchFamily="34" charset="-79"/>
              </a:rPr>
              <a:t>ים המלח מכונה בשם ים ה_________. מי הים עשירים ב______. </a:t>
            </a:r>
          </a:p>
          <a:p>
            <a:pPr algn="r">
              <a:lnSpc>
                <a:spcPct val="120000"/>
              </a:lnSpc>
            </a:pPr>
            <a:r>
              <a:rPr lang="he-IL" sz="9600" dirty="0">
                <a:latin typeface="David" panose="020E0502060401010101" pitchFamily="34" charset="-79"/>
                <a:cs typeface="David" panose="020E0502060401010101" pitchFamily="34" charset="-79"/>
              </a:rPr>
              <a:t>גם האוויר נחשב לבריא הודות לריכוז ה_______ הגבוה שבו. </a:t>
            </a:r>
          </a:p>
          <a:p>
            <a:pPr algn="r">
              <a:lnSpc>
                <a:spcPct val="120000"/>
              </a:lnSpc>
            </a:pPr>
            <a:r>
              <a:rPr lang="he-IL" sz="9600" dirty="0">
                <a:latin typeface="David" panose="020E0502060401010101" pitchFamily="34" charset="-79"/>
                <a:cs typeface="David" panose="020E0502060401010101" pitchFamily="34" charset="-79"/>
              </a:rPr>
              <a:t>רמת הקרינה _________.רופאים ממליצים על__________ בים המלח.</a:t>
            </a:r>
          </a:p>
          <a:p>
            <a:pPr algn="r">
              <a:lnSpc>
                <a:spcPct val="120000"/>
              </a:lnSpc>
            </a:pPr>
            <a:r>
              <a:rPr lang="he-IL" sz="9600" dirty="0">
                <a:latin typeface="David" panose="020E0502060401010101" pitchFamily="34" charset="-79"/>
                <a:cs typeface="David" panose="020E0502060401010101" pitchFamily="34" charset="-79"/>
              </a:rPr>
              <a:t>הוקמו ___________ על שפת הים. </a:t>
            </a:r>
          </a:p>
          <a:p>
            <a:pPr algn="r"/>
            <a:endParaRPr lang="he-IL" sz="11200" dirty="0"/>
          </a:p>
          <a:p>
            <a:endParaRPr lang="he-IL" sz="8000" dirty="0">
              <a:solidFill>
                <a:schemeClr val="accent6">
                  <a:lumMod val="50000"/>
                </a:schemeClr>
              </a:solidFill>
            </a:endParaRPr>
          </a:p>
          <a:p>
            <a:endParaRPr lang="he-IL" dirty="0">
              <a:solidFill>
                <a:schemeClr val="accent6">
                  <a:lumMod val="50000"/>
                </a:schemeClr>
              </a:solidFill>
            </a:endParaRPr>
          </a:p>
          <a:p>
            <a:endParaRPr lang="he-IL" dirty="0">
              <a:solidFill>
                <a:schemeClr val="accent6">
                  <a:lumMod val="50000"/>
                </a:schemeClr>
              </a:solidFill>
            </a:endParaRPr>
          </a:p>
          <a:p>
            <a:endParaRPr lang="he-IL" dirty="0">
              <a:solidFill>
                <a:schemeClr val="accent6">
                  <a:lumMod val="50000"/>
                </a:schemeClr>
              </a:solidFill>
            </a:endParaRPr>
          </a:p>
          <a:p>
            <a:r>
              <a:rPr lang="he-IL" dirty="0">
                <a:solidFill>
                  <a:schemeClr val="accent6">
                    <a:lumMod val="50000"/>
                  </a:schemeClr>
                </a:solidFill>
              </a:rPr>
              <a:t>-</a:t>
            </a:r>
          </a:p>
          <a:p>
            <a:endParaRPr lang="he-IL" dirty="0">
              <a:solidFill>
                <a:schemeClr val="accent6">
                  <a:lumMod val="50000"/>
                </a:schemeClr>
              </a:solidFill>
            </a:endParaRPr>
          </a:p>
          <a:p>
            <a:endParaRPr lang="he-IL" dirty="0">
              <a:solidFill>
                <a:schemeClr val="accent6">
                  <a:lumMod val="50000"/>
                </a:schemeClr>
              </a:solidFill>
            </a:endParaRPr>
          </a:p>
          <a:p>
            <a:endParaRPr lang="he-IL" dirty="0">
              <a:solidFill>
                <a:schemeClr val="accent6">
                  <a:lumMod val="50000"/>
                </a:schemeClr>
              </a:solidFill>
            </a:endParaRPr>
          </a:p>
          <a:p>
            <a:r>
              <a:rPr lang="he-IL" dirty="0">
                <a:solidFill>
                  <a:schemeClr val="accent6">
                    <a:lumMod val="50000"/>
                  </a:schemeClr>
                </a:solidFill>
              </a:rPr>
              <a:t>-</a:t>
            </a: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6"/>
          <a:stretch>
            <a:fillRect/>
          </a:stretch>
        </p:blipFill>
        <p:spPr>
          <a:xfrm>
            <a:off x="3617846" y="13562"/>
            <a:ext cx="1017545" cy="1070700"/>
          </a:xfrm>
          <a:prstGeom prst="rect">
            <a:avLst/>
          </a:prstGeom>
        </p:spPr>
      </p:pic>
      <p:sp>
        <p:nvSpPr>
          <p:cNvPr id="2" name="כותרת 1"/>
          <p:cNvSpPr>
            <a:spLocks noGrp="1"/>
          </p:cNvSpPr>
          <p:nvPr>
            <p:ph type="title"/>
          </p:nvPr>
        </p:nvSpPr>
        <p:spPr/>
        <p:txBody>
          <a:bodyPr/>
          <a:lstStyle/>
          <a:p>
            <a:r>
              <a:rPr lang="he-IL" dirty="0"/>
              <a:t>השלמת מידע</a:t>
            </a:r>
          </a:p>
        </p:txBody>
      </p:sp>
      <p:sp>
        <p:nvSpPr>
          <p:cNvPr id="3" name="תיבת טקסט 2">
            <a:extLst>
              <a:ext uri="{FF2B5EF4-FFF2-40B4-BE49-F238E27FC236}">
                <a16:creationId xmlns:a16="http://schemas.microsoft.com/office/drawing/2014/main" id="{EA73A28B-9E2B-4549-9D77-99856309EF5E}"/>
              </a:ext>
            </a:extLst>
          </p:cNvPr>
          <p:cNvSpPr txBox="1"/>
          <p:nvPr/>
        </p:nvSpPr>
        <p:spPr>
          <a:xfrm>
            <a:off x="380257" y="2554704"/>
            <a:ext cx="1064029" cy="461665"/>
          </a:xfrm>
          <a:prstGeom prst="rect">
            <a:avLst/>
          </a:prstGeom>
          <a:noFill/>
          <a:ln>
            <a:solidFill>
              <a:schemeClr val="accent6">
                <a:lumMod val="50000"/>
              </a:schemeClr>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הנמוך</a:t>
            </a:r>
          </a:p>
        </p:txBody>
      </p:sp>
      <p:sp>
        <p:nvSpPr>
          <p:cNvPr id="4" name="תיבת טקסט 3">
            <a:extLst>
              <a:ext uri="{FF2B5EF4-FFF2-40B4-BE49-F238E27FC236}">
                <a16:creationId xmlns:a16="http://schemas.microsoft.com/office/drawing/2014/main" id="{942F8CD3-F7B2-4E5C-95A8-2DD3BBB45D12}"/>
              </a:ext>
            </a:extLst>
          </p:cNvPr>
          <p:cNvSpPr txBox="1"/>
          <p:nvPr/>
        </p:nvSpPr>
        <p:spPr>
          <a:xfrm>
            <a:off x="58021" y="4039057"/>
            <a:ext cx="1248760"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המזרחי</a:t>
            </a:r>
          </a:p>
        </p:txBody>
      </p:sp>
      <p:sp>
        <p:nvSpPr>
          <p:cNvPr id="5" name="תיבת טקסט 4">
            <a:extLst>
              <a:ext uri="{FF2B5EF4-FFF2-40B4-BE49-F238E27FC236}">
                <a16:creationId xmlns:a16="http://schemas.microsoft.com/office/drawing/2014/main" id="{92C59A58-2B16-452B-A9CB-EC8FF982DF21}"/>
              </a:ext>
            </a:extLst>
          </p:cNvPr>
          <p:cNvSpPr txBox="1"/>
          <p:nvPr/>
        </p:nvSpPr>
        <p:spPr>
          <a:xfrm>
            <a:off x="79425" y="3256916"/>
            <a:ext cx="1612390"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400 מטר</a:t>
            </a:r>
          </a:p>
        </p:txBody>
      </p:sp>
      <p:sp>
        <p:nvSpPr>
          <p:cNvPr id="7" name="תיבת טקסט 6">
            <a:extLst>
              <a:ext uri="{FF2B5EF4-FFF2-40B4-BE49-F238E27FC236}">
                <a16:creationId xmlns:a16="http://schemas.microsoft.com/office/drawing/2014/main" id="{DB6FF804-B056-42D4-8693-F63C94046834}"/>
              </a:ext>
            </a:extLst>
          </p:cNvPr>
          <p:cNvSpPr txBox="1"/>
          <p:nvPr/>
        </p:nvSpPr>
        <p:spPr>
          <a:xfrm>
            <a:off x="1197033" y="5196039"/>
            <a:ext cx="1082506" cy="369332"/>
          </a:xfrm>
          <a:prstGeom prst="rect">
            <a:avLst/>
          </a:prstGeom>
          <a:noFill/>
        </p:spPr>
        <p:txBody>
          <a:bodyPr wrap="square" rtlCol="1">
            <a:spAutoFit/>
          </a:bodyPr>
          <a:lstStyle/>
          <a:p>
            <a:endParaRPr lang="he-IL" dirty="0">
              <a:cs typeface="Calibri" panose="020F0502020204030204" pitchFamily="34" charset="0"/>
            </a:endParaRPr>
          </a:p>
        </p:txBody>
      </p:sp>
      <p:sp>
        <p:nvSpPr>
          <p:cNvPr id="9" name="תיבת טקסט 8">
            <a:extLst>
              <a:ext uri="{FF2B5EF4-FFF2-40B4-BE49-F238E27FC236}">
                <a16:creationId xmlns:a16="http://schemas.microsoft.com/office/drawing/2014/main" id="{4B6224B6-3F69-448F-91B6-9C9106D36624}"/>
              </a:ext>
            </a:extLst>
          </p:cNvPr>
          <p:cNvSpPr txBox="1"/>
          <p:nvPr/>
        </p:nvSpPr>
        <p:spPr>
          <a:xfrm>
            <a:off x="146145" y="5574267"/>
            <a:ext cx="1454896"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עשרה</a:t>
            </a:r>
          </a:p>
        </p:txBody>
      </p:sp>
      <p:sp>
        <p:nvSpPr>
          <p:cNvPr id="10" name="תיבת טקסט 9">
            <a:extLst>
              <a:ext uri="{FF2B5EF4-FFF2-40B4-BE49-F238E27FC236}">
                <a16:creationId xmlns:a16="http://schemas.microsoft.com/office/drawing/2014/main" id="{11414D73-6DCC-4DE2-9986-2F0E06F893A0}"/>
              </a:ext>
            </a:extLst>
          </p:cNvPr>
          <p:cNvSpPr txBox="1"/>
          <p:nvPr/>
        </p:nvSpPr>
        <p:spPr>
          <a:xfrm>
            <a:off x="1691815" y="2538723"/>
            <a:ext cx="1562793"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מדברי חם</a:t>
            </a:r>
          </a:p>
        </p:txBody>
      </p:sp>
      <p:sp>
        <p:nvSpPr>
          <p:cNvPr id="11" name="תיבת טקסט 10">
            <a:extLst>
              <a:ext uri="{FF2B5EF4-FFF2-40B4-BE49-F238E27FC236}">
                <a16:creationId xmlns:a16="http://schemas.microsoft.com/office/drawing/2014/main" id="{473E2166-CD25-4A20-981A-56E433C55336}"/>
              </a:ext>
            </a:extLst>
          </p:cNvPr>
          <p:cNvSpPr txBox="1"/>
          <p:nvPr/>
        </p:nvSpPr>
        <p:spPr>
          <a:xfrm>
            <a:off x="2727113" y="4078504"/>
            <a:ext cx="1245058"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יוקדת</a:t>
            </a:r>
          </a:p>
        </p:txBody>
      </p:sp>
      <p:sp>
        <p:nvSpPr>
          <p:cNvPr id="12" name="תיבת טקסט 11">
            <a:extLst>
              <a:ext uri="{FF2B5EF4-FFF2-40B4-BE49-F238E27FC236}">
                <a16:creationId xmlns:a16="http://schemas.microsoft.com/office/drawing/2014/main" id="{894C2B2B-1D19-4ECD-A67A-CF682F4985B9}"/>
              </a:ext>
            </a:extLst>
          </p:cNvPr>
          <p:cNvSpPr txBox="1"/>
          <p:nvPr/>
        </p:nvSpPr>
        <p:spPr>
          <a:xfrm>
            <a:off x="124184" y="1836512"/>
            <a:ext cx="1347000" cy="461665"/>
          </a:xfrm>
          <a:prstGeom prst="rect">
            <a:avLst/>
          </a:prstGeom>
          <a:noFill/>
          <a:ln>
            <a:solidFill>
              <a:schemeClr val="accent6">
                <a:lumMod val="50000"/>
              </a:schemeClr>
            </a:solidFill>
          </a:ln>
        </p:spPr>
        <p:txBody>
          <a:bodyPr wrap="square" rtlCol="1">
            <a:spAutoFit/>
          </a:bodyPr>
          <a:lstStyle/>
          <a:p>
            <a:r>
              <a:rPr lang="he-IL" sz="2400" b="1" dirty="0">
                <a:latin typeface="David" panose="020E0502060401010101" pitchFamily="34" charset="-79"/>
                <a:cs typeface="David" panose="020E0502060401010101" pitchFamily="34" charset="-79"/>
              </a:rPr>
              <a:t>להתאייד</a:t>
            </a:r>
          </a:p>
        </p:txBody>
      </p:sp>
      <p:sp>
        <p:nvSpPr>
          <p:cNvPr id="13" name="תיבת טקסט 12">
            <a:extLst>
              <a:ext uri="{FF2B5EF4-FFF2-40B4-BE49-F238E27FC236}">
                <a16:creationId xmlns:a16="http://schemas.microsoft.com/office/drawing/2014/main" id="{3BFEF95D-C5C5-4CEC-9F9B-DD18AF32411A}"/>
              </a:ext>
            </a:extLst>
          </p:cNvPr>
          <p:cNvSpPr txBox="1"/>
          <p:nvPr/>
        </p:nvSpPr>
        <p:spPr>
          <a:xfrm>
            <a:off x="1993204" y="4773756"/>
            <a:ext cx="1248760"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מינרלים</a:t>
            </a:r>
          </a:p>
        </p:txBody>
      </p:sp>
      <p:sp>
        <p:nvSpPr>
          <p:cNvPr id="14" name="תיבת טקסט 13">
            <a:extLst>
              <a:ext uri="{FF2B5EF4-FFF2-40B4-BE49-F238E27FC236}">
                <a16:creationId xmlns:a16="http://schemas.microsoft.com/office/drawing/2014/main" id="{4CA381B5-5BC6-4036-8161-1A1592AF173D}"/>
              </a:ext>
            </a:extLst>
          </p:cNvPr>
          <p:cNvSpPr txBox="1"/>
          <p:nvPr/>
        </p:nvSpPr>
        <p:spPr>
          <a:xfrm>
            <a:off x="1601041" y="4064468"/>
            <a:ext cx="1082505"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חמצן</a:t>
            </a:r>
          </a:p>
        </p:txBody>
      </p:sp>
      <p:sp>
        <p:nvSpPr>
          <p:cNvPr id="15" name="תיבת טקסט 14">
            <a:extLst>
              <a:ext uri="{FF2B5EF4-FFF2-40B4-BE49-F238E27FC236}">
                <a16:creationId xmlns:a16="http://schemas.microsoft.com/office/drawing/2014/main" id="{B4749BBE-24CC-42C4-8E6E-BB8D94E40E26}"/>
              </a:ext>
            </a:extLst>
          </p:cNvPr>
          <p:cNvSpPr txBox="1"/>
          <p:nvPr/>
        </p:nvSpPr>
        <p:spPr>
          <a:xfrm>
            <a:off x="1754911" y="1819938"/>
            <a:ext cx="1215509" cy="461665"/>
          </a:xfrm>
          <a:prstGeom prst="rect">
            <a:avLst/>
          </a:prstGeom>
          <a:noFill/>
          <a:ln>
            <a:solidFill>
              <a:schemeClr val="accent6">
                <a:lumMod val="50000"/>
              </a:schemeClr>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נמוכה</a:t>
            </a:r>
          </a:p>
        </p:txBody>
      </p:sp>
      <p:sp>
        <p:nvSpPr>
          <p:cNvPr id="16" name="תיבת טקסט 15">
            <a:extLst>
              <a:ext uri="{FF2B5EF4-FFF2-40B4-BE49-F238E27FC236}">
                <a16:creationId xmlns:a16="http://schemas.microsoft.com/office/drawing/2014/main" id="{383DB2D6-2ADC-4FAB-8CD6-DAE11D558526}"/>
              </a:ext>
            </a:extLst>
          </p:cNvPr>
          <p:cNvSpPr txBox="1"/>
          <p:nvPr/>
        </p:nvSpPr>
        <p:spPr>
          <a:xfrm>
            <a:off x="1924311" y="5574267"/>
            <a:ext cx="1454896"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שהייה </a:t>
            </a:r>
          </a:p>
        </p:txBody>
      </p:sp>
      <p:sp>
        <p:nvSpPr>
          <p:cNvPr id="17" name="תיבת טקסט 16">
            <a:extLst>
              <a:ext uri="{FF2B5EF4-FFF2-40B4-BE49-F238E27FC236}">
                <a16:creationId xmlns:a16="http://schemas.microsoft.com/office/drawing/2014/main" id="{D36A31D0-DA87-40DA-BEA3-6F96261A6B12}"/>
              </a:ext>
            </a:extLst>
          </p:cNvPr>
          <p:cNvSpPr txBox="1"/>
          <p:nvPr/>
        </p:nvSpPr>
        <p:spPr>
          <a:xfrm>
            <a:off x="1870363" y="3270801"/>
            <a:ext cx="1479279"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בתי מלון</a:t>
            </a:r>
          </a:p>
        </p:txBody>
      </p:sp>
      <p:sp>
        <p:nvSpPr>
          <p:cNvPr id="18" name="תיבת טקסט 17">
            <a:extLst>
              <a:ext uri="{FF2B5EF4-FFF2-40B4-BE49-F238E27FC236}">
                <a16:creationId xmlns:a16="http://schemas.microsoft.com/office/drawing/2014/main" id="{78CDAD06-17B3-4499-A838-8EF3A7FB1668}"/>
              </a:ext>
            </a:extLst>
          </p:cNvPr>
          <p:cNvSpPr txBox="1"/>
          <p:nvPr/>
        </p:nvSpPr>
        <p:spPr>
          <a:xfrm>
            <a:off x="163449" y="4754065"/>
            <a:ext cx="1657827"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המוות</a:t>
            </a:r>
          </a:p>
        </p:txBody>
      </p:sp>
      <p:pic>
        <p:nvPicPr>
          <p:cNvPr id="19" name="5min_final" descr="5min_final">
            <a:hlinkClick r:id="" action="ppaction://media"/>
            <a:extLst>
              <a:ext uri="{FF2B5EF4-FFF2-40B4-BE49-F238E27FC236}">
                <a16:creationId xmlns:a16="http://schemas.microsoft.com/office/drawing/2014/main" id="{59435E1D-F773-4F6E-AFA7-DB1581F927D0}"/>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29425" y="866977"/>
            <a:ext cx="1540938" cy="549601"/>
          </a:xfrm>
          <a:prstGeom prst="rect">
            <a:avLst/>
          </a:prstGeom>
        </p:spPr>
      </p:pic>
    </p:spTree>
    <p:custDataLst>
      <p:tags r:id="rId1"/>
    </p:custDataLst>
    <p:extLst>
      <p:ext uri="{BB962C8B-B14F-4D97-AF65-F5344CB8AC3E}">
        <p14:creationId xmlns:p14="http://schemas.microsoft.com/office/powerpoint/2010/main" val="221199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44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fill="hold" display="0">
                  <p:stCondLst>
                    <p:cond delay="indefinite"/>
                  </p:stCondLst>
                </p:cTn>
                <p:tgtEl>
                  <p:spTgt spid="19"/>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2279539" y="1579679"/>
            <a:ext cx="9740664" cy="5264759"/>
          </a:xfrm>
        </p:spPr>
        <p:txBody>
          <a:bodyPr>
            <a:normAutofit fontScale="25000" lnSpcReduction="20000"/>
          </a:bodyPr>
          <a:lstStyle/>
          <a:p>
            <a:r>
              <a:rPr lang="he-IL" sz="11200" b="1" dirty="0">
                <a:solidFill>
                  <a:schemeClr val="accent6">
                    <a:lumMod val="50000"/>
                  </a:schemeClr>
                </a:solidFill>
                <a:latin typeface="David" panose="020E0502060401010101" pitchFamily="34" charset="-79"/>
                <a:cs typeface="David" panose="020E0502060401010101" pitchFamily="34" charset="-79"/>
              </a:rPr>
              <a:t> </a:t>
            </a:r>
            <a:r>
              <a:rPr lang="he-IL" sz="16000" b="1" dirty="0">
                <a:solidFill>
                  <a:schemeClr val="accent6">
                    <a:lumMod val="50000"/>
                  </a:schemeClr>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השלימו את המילים החסרות.</a:t>
            </a:r>
          </a:p>
          <a:p>
            <a:endParaRPr lang="he-IL" sz="11200" dirty="0">
              <a:solidFill>
                <a:schemeClr val="accent6">
                  <a:lumMod val="50000"/>
                </a:schemeClr>
              </a:solidFill>
              <a:latin typeface="David" panose="020E0502060401010101" pitchFamily="34" charset="-79"/>
              <a:cs typeface="David" panose="020E0502060401010101" pitchFamily="34" charset="-79"/>
            </a:endParaRPr>
          </a:p>
          <a:p>
            <a:pPr algn="r">
              <a:lnSpc>
                <a:spcPct val="120000"/>
              </a:lnSpc>
            </a:pPr>
            <a:r>
              <a:rPr lang="he-IL" sz="9600" dirty="0">
                <a:latin typeface="David" panose="020E0502060401010101" pitchFamily="34" charset="-79"/>
                <a:cs typeface="David" panose="020E0502060401010101" pitchFamily="34" charset="-79"/>
              </a:rPr>
              <a:t>ים המלח הוא הים                  ביותר בעולם. הוא נמצא בצד                     של</a:t>
            </a:r>
          </a:p>
          <a:p>
            <a:pPr algn="r">
              <a:lnSpc>
                <a:spcPct val="120000"/>
              </a:lnSpc>
            </a:pPr>
            <a:r>
              <a:rPr lang="he-IL" sz="9600" dirty="0">
                <a:latin typeface="David" panose="020E0502060401010101" pitchFamily="34" charset="-79"/>
                <a:cs typeface="David" panose="020E0502060401010101" pitchFamily="34" charset="-79"/>
              </a:rPr>
              <a:t> ארץ ישראל. עומקו                     מתחת לפני הים. </a:t>
            </a:r>
          </a:p>
          <a:p>
            <a:pPr algn="r">
              <a:lnSpc>
                <a:spcPct val="120000"/>
              </a:lnSpc>
            </a:pPr>
            <a:r>
              <a:rPr lang="he-IL" sz="9600" dirty="0">
                <a:latin typeface="David" panose="020E0502060401010101" pitchFamily="34" charset="-79"/>
                <a:cs typeface="David" panose="020E0502060401010101" pitchFamily="34" charset="-79"/>
              </a:rPr>
              <a:t>ריכוז המלחים בים המלח גדול  פי                   מהים התיכון. ים המלח נמצא </a:t>
            </a:r>
            <a:r>
              <a:rPr lang="he-IL" sz="9600" dirty="0" err="1">
                <a:latin typeface="David" panose="020E0502060401010101" pitchFamily="34" charset="-79"/>
                <a:cs typeface="David" panose="020E0502060401010101" pitchFamily="34" charset="-79"/>
              </a:rPr>
              <a:t>באיזור</a:t>
            </a:r>
            <a:r>
              <a:rPr lang="he-IL" sz="9600" dirty="0">
                <a:latin typeface="David" panose="020E0502060401010101" pitchFamily="34" charset="-79"/>
                <a:cs typeface="David" panose="020E0502060401010101" pitchFamily="34" charset="-79"/>
              </a:rPr>
              <a:t>                         ויבש.</a:t>
            </a:r>
          </a:p>
          <a:p>
            <a:pPr algn="r">
              <a:lnSpc>
                <a:spcPct val="120000"/>
              </a:lnSpc>
            </a:pPr>
            <a:r>
              <a:rPr lang="he-IL" sz="9600" dirty="0">
                <a:latin typeface="David" panose="020E0502060401010101" pitchFamily="34" charset="-79"/>
                <a:cs typeface="David" panose="020E0502060401010101" pitchFamily="34" charset="-79"/>
              </a:rPr>
              <a:t> השמש                    בחוזקה וגורמת למים                         .</a:t>
            </a:r>
          </a:p>
          <a:p>
            <a:pPr algn="r">
              <a:lnSpc>
                <a:spcPct val="120000"/>
              </a:lnSpc>
            </a:pPr>
            <a:r>
              <a:rPr lang="he-IL" sz="9600" dirty="0">
                <a:latin typeface="David" panose="020E0502060401010101" pitchFamily="34" charset="-79"/>
                <a:cs typeface="David" panose="020E0502060401010101" pitchFamily="34" charset="-79"/>
              </a:rPr>
              <a:t>ים המלח מכונה בשם ים                      מי הים עשירים ב                      </a:t>
            </a:r>
            <a:r>
              <a:rPr lang="he-IL" sz="9600" dirty="0" smtClean="0">
                <a:latin typeface="David" panose="020E0502060401010101" pitchFamily="34" charset="-79"/>
                <a:cs typeface="David" panose="020E0502060401010101" pitchFamily="34" charset="-79"/>
              </a:rPr>
              <a:t>גם </a:t>
            </a:r>
            <a:r>
              <a:rPr lang="he-IL" sz="9600" dirty="0">
                <a:latin typeface="David" panose="020E0502060401010101" pitchFamily="34" charset="-79"/>
                <a:cs typeface="David" panose="020E0502060401010101" pitchFamily="34" charset="-79"/>
              </a:rPr>
              <a:t>האוויר נחשב לבריא הודות לריכוז                  הגבוה שבו. </a:t>
            </a:r>
          </a:p>
          <a:p>
            <a:pPr algn="r">
              <a:lnSpc>
                <a:spcPct val="120000"/>
              </a:lnSpc>
            </a:pPr>
            <a:r>
              <a:rPr lang="he-IL" sz="9600" dirty="0">
                <a:latin typeface="David" panose="020E0502060401010101" pitchFamily="34" charset="-79"/>
                <a:cs typeface="David" panose="020E0502060401010101" pitchFamily="34" charset="-79"/>
              </a:rPr>
              <a:t>רמת הקרינה                     רופאים ממליצים על                        בים המלח.</a:t>
            </a:r>
          </a:p>
          <a:p>
            <a:pPr algn="r">
              <a:lnSpc>
                <a:spcPct val="120000"/>
              </a:lnSpc>
            </a:pPr>
            <a:r>
              <a:rPr lang="he-IL" sz="9600" dirty="0">
                <a:latin typeface="David" panose="020E0502060401010101" pitchFamily="34" charset="-79"/>
                <a:cs typeface="David" panose="020E0502060401010101" pitchFamily="34" charset="-79"/>
              </a:rPr>
              <a:t>הוקמו                        על שפת הים. </a:t>
            </a:r>
          </a:p>
          <a:p>
            <a:pPr algn="r"/>
            <a:endParaRPr lang="he-IL" sz="11200" dirty="0"/>
          </a:p>
          <a:p>
            <a:endParaRPr lang="he-IL" sz="8000" dirty="0">
              <a:solidFill>
                <a:schemeClr val="accent6">
                  <a:lumMod val="50000"/>
                </a:schemeClr>
              </a:solidFill>
            </a:endParaRPr>
          </a:p>
          <a:p>
            <a:endParaRPr lang="he-IL" dirty="0">
              <a:solidFill>
                <a:schemeClr val="accent6">
                  <a:lumMod val="50000"/>
                </a:schemeClr>
              </a:solidFill>
            </a:endParaRPr>
          </a:p>
          <a:p>
            <a:endParaRPr lang="he-IL" dirty="0">
              <a:solidFill>
                <a:schemeClr val="accent6">
                  <a:lumMod val="50000"/>
                </a:schemeClr>
              </a:solidFill>
            </a:endParaRPr>
          </a:p>
          <a:p>
            <a:endParaRPr lang="he-IL" dirty="0">
              <a:solidFill>
                <a:schemeClr val="accent6">
                  <a:lumMod val="50000"/>
                </a:schemeClr>
              </a:solidFill>
            </a:endParaRPr>
          </a:p>
          <a:p>
            <a:r>
              <a:rPr lang="he-IL" dirty="0">
                <a:solidFill>
                  <a:schemeClr val="accent6">
                    <a:lumMod val="50000"/>
                  </a:schemeClr>
                </a:solidFill>
              </a:rPr>
              <a:t>-</a:t>
            </a:r>
          </a:p>
          <a:p>
            <a:endParaRPr lang="he-IL" dirty="0">
              <a:solidFill>
                <a:schemeClr val="accent6">
                  <a:lumMod val="50000"/>
                </a:schemeClr>
              </a:solidFill>
            </a:endParaRPr>
          </a:p>
          <a:p>
            <a:endParaRPr lang="he-IL" dirty="0">
              <a:solidFill>
                <a:schemeClr val="accent6">
                  <a:lumMod val="50000"/>
                </a:schemeClr>
              </a:solidFill>
            </a:endParaRPr>
          </a:p>
          <a:p>
            <a:endParaRPr lang="he-IL" dirty="0">
              <a:solidFill>
                <a:schemeClr val="accent6">
                  <a:lumMod val="50000"/>
                </a:schemeClr>
              </a:solidFill>
            </a:endParaRPr>
          </a:p>
          <a:p>
            <a:r>
              <a:rPr lang="he-IL" dirty="0">
                <a:solidFill>
                  <a:schemeClr val="accent6">
                    <a:lumMod val="50000"/>
                  </a:schemeClr>
                </a:solidFill>
              </a:rPr>
              <a:t>-</a:t>
            </a: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6"/>
          <a:stretch>
            <a:fillRect/>
          </a:stretch>
        </p:blipFill>
        <p:spPr>
          <a:xfrm>
            <a:off x="3617846" y="13562"/>
            <a:ext cx="1017545" cy="1070700"/>
          </a:xfrm>
          <a:prstGeom prst="rect">
            <a:avLst/>
          </a:prstGeom>
        </p:spPr>
      </p:pic>
      <p:sp>
        <p:nvSpPr>
          <p:cNvPr id="2" name="כותרת 1"/>
          <p:cNvSpPr>
            <a:spLocks noGrp="1"/>
          </p:cNvSpPr>
          <p:nvPr>
            <p:ph type="title"/>
          </p:nvPr>
        </p:nvSpPr>
        <p:spPr/>
        <p:txBody>
          <a:bodyPr/>
          <a:lstStyle/>
          <a:p>
            <a:r>
              <a:rPr lang="he-IL" dirty="0"/>
              <a:t>השלמת מידע</a:t>
            </a:r>
          </a:p>
        </p:txBody>
      </p:sp>
      <p:sp>
        <p:nvSpPr>
          <p:cNvPr id="3" name="תיבת טקסט 2">
            <a:extLst>
              <a:ext uri="{FF2B5EF4-FFF2-40B4-BE49-F238E27FC236}">
                <a16:creationId xmlns:a16="http://schemas.microsoft.com/office/drawing/2014/main" id="{EA73A28B-9E2B-4549-9D77-99856309EF5E}"/>
              </a:ext>
            </a:extLst>
          </p:cNvPr>
          <p:cNvSpPr txBox="1"/>
          <p:nvPr/>
        </p:nvSpPr>
        <p:spPr>
          <a:xfrm>
            <a:off x="8503920" y="2469749"/>
            <a:ext cx="1064029" cy="461665"/>
          </a:xfrm>
          <a:prstGeom prst="rect">
            <a:avLst/>
          </a:prstGeom>
          <a:noFill/>
          <a:ln>
            <a:solidFill>
              <a:schemeClr val="accent6">
                <a:lumMod val="50000"/>
              </a:schemeClr>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הנמוך</a:t>
            </a:r>
          </a:p>
        </p:txBody>
      </p:sp>
      <p:sp>
        <p:nvSpPr>
          <p:cNvPr id="4" name="תיבת טקסט 3">
            <a:extLst>
              <a:ext uri="{FF2B5EF4-FFF2-40B4-BE49-F238E27FC236}">
                <a16:creationId xmlns:a16="http://schemas.microsoft.com/office/drawing/2014/main" id="{942F8CD3-F7B2-4E5C-95A8-2DD3BBB45D12}"/>
              </a:ext>
            </a:extLst>
          </p:cNvPr>
          <p:cNvSpPr txBox="1"/>
          <p:nvPr/>
        </p:nvSpPr>
        <p:spPr>
          <a:xfrm>
            <a:off x="3386631" y="2474979"/>
            <a:ext cx="1248760"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המזרחי</a:t>
            </a:r>
          </a:p>
        </p:txBody>
      </p:sp>
      <p:sp>
        <p:nvSpPr>
          <p:cNvPr id="5" name="תיבת טקסט 4">
            <a:extLst>
              <a:ext uri="{FF2B5EF4-FFF2-40B4-BE49-F238E27FC236}">
                <a16:creationId xmlns:a16="http://schemas.microsoft.com/office/drawing/2014/main" id="{92C59A58-2B16-452B-A9CB-EC8FF982DF21}"/>
              </a:ext>
            </a:extLst>
          </p:cNvPr>
          <p:cNvSpPr txBox="1"/>
          <p:nvPr/>
        </p:nvSpPr>
        <p:spPr>
          <a:xfrm>
            <a:off x="7962668" y="3021882"/>
            <a:ext cx="1605281"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400 מטר</a:t>
            </a:r>
          </a:p>
        </p:txBody>
      </p:sp>
      <p:sp>
        <p:nvSpPr>
          <p:cNvPr id="7" name="תיבת טקסט 6">
            <a:extLst>
              <a:ext uri="{FF2B5EF4-FFF2-40B4-BE49-F238E27FC236}">
                <a16:creationId xmlns:a16="http://schemas.microsoft.com/office/drawing/2014/main" id="{DB6FF804-B056-42D4-8693-F63C94046834}"/>
              </a:ext>
            </a:extLst>
          </p:cNvPr>
          <p:cNvSpPr txBox="1"/>
          <p:nvPr/>
        </p:nvSpPr>
        <p:spPr>
          <a:xfrm>
            <a:off x="1197033" y="5196039"/>
            <a:ext cx="1082506" cy="369332"/>
          </a:xfrm>
          <a:prstGeom prst="rect">
            <a:avLst/>
          </a:prstGeom>
          <a:noFill/>
        </p:spPr>
        <p:txBody>
          <a:bodyPr wrap="square" rtlCol="1">
            <a:spAutoFit/>
          </a:bodyPr>
          <a:lstStyle/>
          <a:p>
            <a:endParaRPr lang="he-IL" dirty="0">
              <a:cs typeface="Calibri" panose="020F0502020204030204" pitchFamily="34" charset="0"/>
            </a:endParaRPr>
          </a:p>
        </p:txBody>
      </p:sp>
      <p:sp>
        <p:nvSpPr>
          <p:cNvPr id="9" name="תיבת טקסט 8">
            <a:extLst>
              <a:ext uri="{FF2B5EF4-FFF2-40B4-BE49-F238E27FC236}">
                <a16:creationId xmlns:a16="http://schemas.microsoft.com/office/drawing/2014/main" id="{4B6224B6-3F69-448F-91B6-9C9106D36624}"/>
              </a:ext>
            </a:extLst>
          </p:cNvPr>
          <p:cNvSpPr txBox="1"/>
          <p:nvPr/>
        </p:nvSpPr>
        <p:spPr>
          <a:xfrm>
            <a:off x="6702703" y="3483547"/>
            <a:ext cx="1082507"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עשרה</a:t>
            </a:r>
          </a:p>
        </p:txBody>
      </p:sp>
      <p:sp>
        <p:nvSpPr>
          <p:cNvPr id="10" name="תיבת טקסט 9">
            <a:extLst>
              <a:ext uri="{FF2B5EF4-FFF2-40B4-BE49-F238E27FC236}">
                <a16:creationId xmlns:a16="http://schemas.microsoft.com/office/drawing/2014/main" id="{11414D73-6DCC-4DE2-9986-2F0E06F893A0}"/>
              </a:ext>
            </a:extLst>
          </p:cNvPr>
          <p:cNvSpPr txBox="1"/>
          <p:nvPr/>
        </p:nvSpPr>
        <p:spPr>
          <a:xfrm>
            <a:off x="9222630" y="3821484"/>
            <a:ext cx="1771155"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מדברי חם</a:t>
            </a:r>
          </a:p>
        </p:txBody>
      </p:sp>
      <p:sp>
        <p:nvSpPr>
          <p:cNvPr id="11" name="תיבת טקסט 10">
            <a:extLst>
              <a:ext uri="{FF2B5EF4-FFF2-40B4-BE49-F238E27FC236}">
                <a16:creationId xmlns:a16="http://schemas.microsoft.com/office/drawing/2014/main" id="{473E2166-CD25-4A20-981A-56E433C55336}"/>
              </a:ext>
            </a:extLst>
          </p:cNvPr>
          <p:cNvSpPr txBox="1"/>
          <p:nvPr/>
        </p:nvSpPr>
        <p:spPr>
          <a:xfrm>
            <a:off x="9668399" y="4369363"/>
            <a:ext cx="1178557"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יוקדת</a:t>
            </a:r>
          </a:p>
        </p:txBody>
      </p:sp>
      <p:sp>
        <p:nvSpPr>
          <p:cNvPr id="12" name="תיבת טקסט 11">
            <a:extLst>
              <a:ext uri="{FF2B5EF4-FFF2-40B4-BE49-F238E27FC236}">
                <a16:creationId xmlns:a16="http://schemas.microsoft.com/office/drawing/2014/main" id="{894C2B2B-1D19-4ECD-A67A-CF682F4985B9}"/>
              </a:ext>
            </a:extLst>
          </p:cNvPr>
          <p:cNvSpPr txBox="1"/>
          <p:nvPr/>
        </p:nvSpPr>
        <p:spPr>
          <a:xfrm>
            <a:off x="5310563" y="4283149"/>
            <a:ext cx="1416025" cy="461665"/>
          </a:xfrm>
          <a:prstGeom prst="rect">
            <a:avLst/>
          </a:prstGeom>
          <a:noFill/>
          <a:ln>
            <a:solidFill>
              <a:schemeClr val="accent6">
                <a:lumMod val="50000"/>
              </a:schemeClr>
            </a:solidFill>
          </a:ln>
        </p:spPr>
        <p:txBody>
          <a:bodyPr wrap="square" rtlCol="1">
            <a:spAutoFit/>
          </a:bodyPr>
          <a:lstStyle/>
          <a:p>
            <a:pPr algn="r"/>
            <a:r>
              <a:rPr lang="he-IL" sz="2400" b="1" dirty="0">
                <a:latin typeface="David" panose="020E0502060401010101" pitchFamily="34" charset="-79"/>
                <a:cs typeface="David" panose="020E0502060401010101" pitchFamily="34" charset="-79"/>
              </a:rPr>
              <a:t>להתאייד</a:t>
            </a:r>
          </a:p>
        </p:txBody>
      </p:sp>
      <p:sp>
        <p:nvSpPr>
          <p:cNvPr id="13" name="תיבת טקסט 12">
            <a:extLst>
              <a:ext uri="{FF2B5EF4-FFF2-40B4-BE49-F238E27FC236}">
                <a16:creationId xmlns:a16="http://schemas.microsoft.com/office/drawing/2014/main" id="{3BFEF95D-C5C5-4CEC-9F9B-DD18AF32411A}"/>
              </a:ext>
            </a:extLst>
          </p:cNvPr>
          <p:cNvSpPr txBox="1"/>
          <p:nvPr/>
        </p:nvSpPr>
        <p:spPr>
          <a:xfrm>
            <a:off x="3806413" y="4829334"/>
            <a:ext cx="1248760"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מינרלים</a:t>
            </a:r>
          </a:p>
        </p:txBody>
      </p:sp>
      <p:sp>
        <p:nvSpPr>
          <p:cNvPr id="14" name="תיבת טקסט 13">
            <a:extLst>
              <a:ext uri="{FF2B5EF4-FFF2-40B4-BE49-F238E27FC236}">
                <a16:creationId xmlns:a16="http://schemas.microsoft.com/office/drawing/2014/main" id="{4CA381B5-5BC6-4036-8161-1A1592AF173D}"/>
              </a:ext>
            </a:extLst>
          </p:cNvPr>
          <p:cNvSpPr txBox="1"/>
          <p:nvPr/>
        </p:nvSpPr>
        <p:spPr>
          <a:xfrm>
            <a:off x="6608618" y="5141077"/>
            <a:ext cx="1082505"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החמצן</a:t>
            </a:r>
          </a:p>
        </p:txBody>
      </p:sp>
      <p:sp>
        <p:nvSpPr>
          <p:cNvPr id="15" name="תיבת טקסט 14">
            <a:extLst>
              <a:ext uri="{FF2B5EF4-FFF2-40B4-BE49-F238E27FC236}">
                <a16:creationId xmlns:a16="http://schemas.microsoft.com/office/drawing/2014/main" id="{B4749BBE-24CC-42C4-8E6E-BB8D94E40E26}"/>
              </a:ext>
            </a:extLst>
          </p:cNvPr>
          <p:cNvSpPr txBox="1"/>
          <p:nvPr/>
        </p:nvSpPr>
        <p:spPr>
          <a:xfrm>
            <a:off x="8913312" y="5587641"/>
            <a:ext cx="1215509" cy="461665"/>
          </a:xfrm>
          <a:prstGeom prst="rect">
            <a:avLst/>
          </a:prstGeom>
          <a:noFill/>
          <a:ln>
            <a:solidFill>
              <a:schemeClr val="accent6">
                <a:lumMod val="50000"/>
              </a:schemeClr>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נמוכה</a:t>
            </a:r>
          </a:p>
        </p:txBody>
      </p:sp>
      <p:sp>
        <p:nvSpPr>
          <p:cNvPr id="16" name="תיבת טקסט 15">
            <a:extLst>
              <a:ext uri="{FF2B5EF4-FFF2-40B4-BE49-F238E27FC236}">
                <a16:creationId xmlns:a16="http://schemas.microsoft.com/office/drawing/2014/main" id="{383DB2D6-2ADC-4FAB-8CD6-DAE11D558526}"/>
              </a:ext>
            </a:extLst>
          </p:cNvPr>
          <p:cNvSpPr txBox="1"/>
          <p:nvPr/>
        </p:nvSpPr>
        <p:spPr>
          <a:xfrm>
            <a:off x="4717236" y="5606053"/>
            <a:ext cx="1454896"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שהייה </a:t>
            </a:r>
          </a:p>
        </p:txBody>
      </p:sp>
      <p:sp>
        <p:nvSpPr>
          <p:cNvPr id="18" name="תיבת טקסט 17">
            <a:extLst>
              <a:ext uri="{FF2B5EF4-FFF2-40B4-BE49-F238E27FC236}">
                <a16:creationId xmlns:a16="http://schemas.microsoft.com/office/drawing/2014/main" id="{9764CCA6-FBD0-47C3-9308-2A729553FB7B}"/>
              </a:ext>
            </a:extLst>
          </p:cNvPr>
          <p:cNvSpPr txBox="1"/>
          <p:nvPr/>
        </p:nvSpPr>
        <p:spPr>
          <a:xfrm>
            <a:off x="7830806" y="4710144"/>
            <a:ext cx="1082506" cy="461665"/>
          </a:xfrm>
          <a:prstGeom prst="rect">
            <a:avLst/>
          </a:prstGeom>
          <a:noFill/>
          <a:ln>
            <a:solidFill>
              <a:srgbClr val="C00000"/>
            </a:solidFill>
          </a:ln>
        </p:spPr>
        <p:txBody>
          <a:bodyPr wrap="square" rtlCol="1">
            <a:spAutoFit/>
          </a:bodyPr>
          <a:lstStyle/>
          <a:p>
            <a:pPr algn="ctr"/>
            <a:r>
              <a:rPr lang="he-IL" sz="2400" b="1" dirty="0">
                <a:latin typeface="David" panose="020E0502060401010101" pitchFamily="34" charset="-79"/>
                <a:cs typeface="David" panose="020E0502060401010101" pitchFamily="34" charset="-79"/>
              </a:rPr>
              <a:t>המוות</a:t>
            </a:r>
          </a:p>
        </p:txBody>
      </p:sp>
      <p:pic>
        <p:nvPicPr>
          <p:cNvPr id="19" name="1min_final" descr="1min_final">
            <a:hlinkClick r:id="" action="ppaction://media"/>
            <a:extLst>
              <a:ext uri="{FF2B5EF4-FFF2-40B4-BE49-F238E27FC236}">
                <a16:creationId xmlns:a16="http://schemas.microsoft.com/office/drawing/2014/main" id="{49E0E844-7FDC-4499-A897-356C816981C4}"/>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11390" y="1925378"/>
            <a:ext cx="1540938" cy="549601"/>
          </a:xfrm>
          <a:prstGeom prst="rect">
            <a:avLst/>
          </a:prstGeom>
        </p:spPr>
      </p:pic>
      <p:sp>
        <p:nvSpPr>
          <p:cNvPr id="20" name="תיבת טקסט 14">
            <a:extLst>
              <a:ext uri="{FF2B5EF4-FFF2-40B4-BE49-F238E27FC236}">
                <a16:creationId xmlns:a16="http://schemas.microsoft.com/office/drawing/2014/main" id="{B4749BBE-24CC-42C4-8E6E-BB8D94E40E26}"/>
              </a:ext>
            </a:extLst>
          </p:cNvPr>
          <p:cNvSpPr txBox="1"/>
          <p:nvPr/>
        </p:nvSpPr>
        <p:spPr>
          <a:xfrm>
            <a:off x="9382155" y="6091024"/>
            <a:ext cx="1493331" cy="461665"/>
          </a:xfrm>
          <a:prstGeom prst="rect">
            <a:avLst/>
          </a:prstGeom>
          <a:noFill/>
          <a:ln>
            <a:solidFill>
              <a:schemeClr val="accent6">
                <a:lumMod val="50000"/>
              </a:schemeClr>
            </a:solidFill>
          </a:ln>
        </p:spPr>
        <p:txBody>
          <a:bodyPr wrap="square" rtlCol="1">
            <a:spAutoFit/>
          </a:bodyPr>
          <a:lstStyle/>
          <a:p>
            <a:pPr algn="ctr"/>
            <a:r>
              <a:rPr lang="he-IL" sz="2400" b="1" dirty="0" smtClean="0">
                <a:latin typeface="David" panose="020E0502060401010101" pitchFamily="34" charset="-79"/>
                <a:cs typeface="David" panose="020E0502060401010101" pitchFamily="34" charset="-79"/>
              </a:rPr>
              <a:t>בתי מלון</a:t>
            </a:r>
            <a:endParaRPr lang="he-IL" sz="2400" b="1" dirty="0">
              <a:latin typeface="David" panose="020E0502060401010101" pitchFamily="34" charset="-79"/>
              <a:cs typeface="David" panose="020E0502060401010101" pitchFamily="34" charset="-79"/>
            </a:endParaRPr>
          </a:p>
        </p:txBody>
      </p:sp>
    </p:spTree>
    <p:custDataLst>
      <p:tags r:id="rId1"/>
    </p:custDataLst>
    <p:extLst>
      <p:ext uri="{BB962C8B-B14F-4D97-AF65-F5344CB8AC3E}">
        <p14:creationId xmlns:p14="http://schemas.microsoft.com/office/powerpoint/2010/main" val="1494099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80"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9"/>
                                        </p:tgtEl>
                                      </p:cBhvr>
                                    </p:cmd>
                                  </p:childTnLst>
                                </p:cTn>
                              </p:par>
                            </p:childTnLst>
                          </p:cTn>
                        </p:par>
                      </p:childTnLst>
                    </p:cTn>
                  </p:par>
                </p:childTnLst>
              </p:cTn>
              <p:nextCondLst>
                <p:cond evt="onClick" delay="0">
                  <p:tgtEl>
                    <p:spTgt spid="19"/>
                  </p:tgtEl>
                </p:cond>
              </p:nextCondLst>
            </p:seq>
            <p:video>
              <p:cMediaNode vol="80000">
                <p:cTn id="12" fill="hold" display="0">
                  <p:stCondLst>
                    <p:cond delay="indefinite"/>
                  </p:stCondLst>
                </p:cTn>
                <p:tgtEl>
                  <p:spTgt spid="19"/>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962025" y="1549400"/>
            <a:ext cx="10515600" cy="4351338"/>
          </a:xfrm>
        </p:spPr>
        <p:txBody>
          <a:bodyPr/>
          <a:lstStyle/>
          <a:p>
            <a:r>
              <a:rPr lang="he-IL" dirty="0"/>
              <a:t>.</a:t>
            </a:r>
          </a:p>
        </p:txBody>
      </p:sp>
      <p:sp>
        <p:nvSpPr>
          <p:cNvPr id="4" name="מלבן מעוגל 3"/>
          <p:cNvSpPr/>
          <p:nvPr/>
        </p:nvSpPr>
        <p:spPr>
          <a:xfrm>
            <a:off x="216131" y="1997659"/>
            <a:ext cx="8052759" cy="3641537"/>
          </a:xfrm>
          <a:prstGeom prst="roundRect">
            <a:avLst/>
          </a:prstGeom>
          <a:noFill/>
          <a:ln w="57150">
            <a:solidFill>
              <a:srgbClr val="C00000"/>
            </a:solidFill>
          </a:ln>
          <a:effectLst>
            <a:outerShdw blurRad="50800" dist="38100" dir="13500000" algn="b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1" anchor="ctr"/>
          <a:lstStyle/>
          <a:p>
            <a:pPr algn="ctr"/>
            <a:endParaRPr lang="he-IL" dirty="0">
              <a:cs typeface="Calibri" panose="020F0502020204030204" pitchFamily="34" charset="0"/>
            </a:endParaRPr>
          </a:p>
        </p:txBody>
      </p:sp>
      <p:sp>
        <p:nvSpPr>
          <p:cNvPr id="10" name="מלבן מעוגל 9"/>
          <p:cNvSpPr/>
          <p:nvPr/>
        </p:nvSpPr>
        <p:spPr>
          <a:xfrm>
            <a:off x="8733232" y="1449643"/>
            <a:ext cx="3019428" cy="5374247"/>
          </a:xfrm>
          <a:prstGeom prst="roundRect">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he-IL" dirty="0">
              <a:cs typeface="Calibri" panose="020F0502020204030204" pitchFamily="34" charset="0"/>
            </a:endParaRPr>
          </a:p>
        </p:txBody>
      </p:sp>
      <p:sp>
        <p:nvSpPr>
          <p:cNvPr id="5" name="TextBox 4"/>
          <p:cNvSpPr txBox="1"/>
          <p:nvPr/>
        </p:nvSpPr>
        <p:spPr>
          <a:xfrm>
            <a:off x="9102920" y="1779764"/>
            <a:ext cx="2280051" cy="5016758"/>
          </a:xfrm>
          <a:prstGeom prst="rect">
            <a:avLst/>
          </a:prstGeom>
          <a:noFill/>
        </p:spPr>
        <p:txBody>
          <a:bodyPr wrap="square" rtlCol="1">
            <a:spAutoFit/>
          </a:bodyPr>
          <a:lstStyle/>
          <a:p>
            <a:pPr algn="r"/>
            <a:r>
              <a:rPr lang="he-IL" sz="3200" dirty="0">
                <a:solidFill>
                  <a:srgbClr val="7030A0"/>
                </a:solidFill>
                <a:latin typeface="David" panose="020E0502060401010101" pitchFamily="34" charset="-79"/>
                <a:cs typeface="David" panose="020E0502060401010101" pitchFamily="34" charset="-79"/>
              </a:rPr>
              <a:t>שאלות:</a:t>
            </a:r>
          </a:p>
          <a:p>
            <a:pPr algn="r"/>
            <a:r>
              <a:rPr lang="he-IL" sz="3200" dirty="0">
                <a:latin typeface="David" panose="020E0502060401010101" pitchFamily="34" charset="-79"/>
                <a:cs typeface="David" panose="020E0502060401010101" pitchFamily="34" charset="-79"/>
              </a:rPr>
              <a:t>היכן נמצא ים המלח?</a:t>
            </a:r>
          </a:p>
          <a:p>
            <a:pPr algn="r"/>
            <a:r>
              <a:rPr lang="he-IL" sz="3200" dirty="0">
                <a:latin typeface="David" panose="020E0502060401010101" pitchFamily="34" charset="-79"/>
                <a:cs typeface="David" panose="020E0502060401010101" pitchFamily="34" charset="-79"/>
              </a:rPr>
              <a:t>מדוע נקרא בשם זה? במה הוא שונה מהים התיכון או מים הכינרת?</a:t>
            </a:r>
          </a:p>
          <a:p>
            <a:pPr algn="r"/>
            <a:endParaRPr lang="he-IL" sz="3200" dirty="0">
              <a:cs typeface="Calibri" panose="020F0502020204030204" pitchFamily="34" charset="0"/>
            </a:endParaRPr>
          </a:p>
        </p:txBody>
      </p:sp>
      <p:sp>
        <p:nvSpPr>
          <p:cNvPr id="11" name="כותרת 10">
            <a:extLst>
              <a:ext uri="{FF2B5EF4-FFF2-40B4-BE49-F238E27FC236}">
                <a16:creationId xmlns:a16="http://schemas.microsoft.com/office/drawing/2014/main" id="{6AF46353-F052-43B8-9BA4-C6569654E509}"/>
              </a:ext>
            </a:extLst>
          </p:cNvPr>
          <p:cNvSpPr>
            <a:spLocks noGrp="1"/>
          </p:cNvSpPr>
          <p:nvPr>
            <p:ph type="title"/>
          </p:nvPr>
        </p:nvSpPr>
        <p:spPr>
          <a:xfrm>
            <a:off x="867371" y="34109"/>
            <a:ext cx="10515600" cy="1325563"/>
          </a:xfrm>
        </p:spPr>
        <p:txBody>
          <a:bodyPr>
            <a:normAutofit/>
          </a:bodyPr>
          <a:lstStyle/>
          <a:p>
            <a:r>
              <a:rPr lang="he-IL" sz="5400" b="1" dirty="0">
                <a:solidFill>
                  <a:srgbClr val="7030A0"/>
                </a:solidFill>
                <a:effectLst>
                  <a:outerShdw blurRad="38100" dist="38100" dir="2700000" algn="tl">
                    <a:srgbClr val="000000">
                      <a:alpha val="43137"/>
                    </a:srgbClr>
                  </a:outerShdw>
                </a:effectLst>
                <a:latin typeface="David" panose="020E0502060401010101" pitchFamily="34" charset="-79"/>
                <a:cs typeface="David" panose="020E0502060401010101" pitchFamily="34" charset="-79"/>
              </a:rPr>
              <a:t>מארגן גרפי</a:t>
            </a:r>
          </a:p>
        </p:txBody>
      </p:sp>
      <p:sp>
        <p:nvSpPr>
          <p:cNvPr id="15" name="מלבן 14">
            <a:extLst>
              <a:ext uri="{FF2B5EF4-FFF2-40B4-BE49-F238E27FC236}">
                <a16:creationId xmlns:a16="http://schemas.microsoft.com/office/drawing/2014/main" id="{42524DC3-1D9B-4E93-8945-CC5C258ACD4F}"/>
              </a:ext>
            </a:extLst>
          </p:cNvPr>
          <p:cNvSpPr/>
          <p:nvPr/>
        </p:nvSpPr>
        <p:spPr>
          <a:xfrm>
            <a:off x="576859" y="3493898"/>
            <a:ext cx="4843039" cy="1597284"/>
          </a:xfrm>
          <a:prstGeom prst="rect">
            <a:avLst/>
          </a:prstGeom>
          <a:noFill/>
          <a:ln w="57150">
            <a:solidFill>
              <a:srgbClr val="140282"/>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cs typeface="Calibri" panose="020F0502020204030204" pitchFamily="34" charset="0"/>
            </a:endParaRPr>
          </a:p>
        </p:txBody>
      </p:sp>
      <p:pic>
        <p:nvPicPr>
          <p:cNvPr id="18" name="תמונה 17">
            <a:extLst>
              <a:ext uri="{FF2B5EF4-FFF2-40B4-BE49-F238E27FC236}">
                <a16:creationId xmlns:a16="http://schemas.microsoft.com/office/drawing/2014/main" id="{AF8B39CB-4F94-4662-9C55-F917E38AA32F}"/>
              </a:ext>
            </a:extLst>
          </p:cNvPr>
          <p:cNvPicPr>
            <a:picLocks noChangeAspect="1"/>
          </p:cNvPicPr>
          <p:nvPr/>
        </p:nvPicPr>
        <p:blipFill>
          <a:blip r:embed="rId4"/>
          <a:stretch>
            <a:fillRect/>
          </a:stretch>
        </p:blipFill>
        <p:spPr>
          <a:xfrm>
            <a:off x="2827182" y="2580806"/>
            <a:ext cx="5258068" cy="1757622"/>
          </a:xfrm>
          <a:prstGeom prst="rect">
            <a:avLst/>
          </a:prstGeom>
        </p:spPr>
      </p:pic>
      <p:sp>
        <p:nvSpPr>
          <p:cNvPr id="19" name="תיבת טקסט 18">
            <a:extLst>
              <a:ext uri="{FF2B5EF4-FFF2-40B4-BE49-F238E27FC236}">
                <a16:creationId xmlns:a16="http://schemas.microsoft.com/office/drawing/2014/main" id="{C791F4BE-8D76-43A6-A627-B80886D02E17}"/>
              </a:ext>
            </a:extLst>
          </p:cNvPr>
          <p:cNvSpPr txBox="1"/>
          <p:nvPr/>
        </p:nvSpPr>
        <p:spPr>
          <a:xfrm>
            <a:off x="1012542" y="4288143"/>
            <a:ext cx="1441693" cy="523220"/>
          </a:xfrm>
          <a:prstGeom prst="rect">
            <a:avLst/>
          </a:prstGeom>
          <a:noFill/>
        </p:spPr>
        <p:txBody>
          <a:bodyPr wrap="square" rtlCol="1">
            <a:spAutoFit/>
          </a:bodyPr>
          <a:lstStyle/>
          <a:p>
            <a:pPr algn="ctr"/>
            <a:r>
              <a:rPr lang="he-IL" sz="2800" b="1" dirty="0">
                <a:solidFill>
                  <a:srgbClr val="00B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ידע</a:t>
            </a:r>
            <a:r>
              <a:rPr lang="he-IL" sz="2800" dirty="0">
                <a:solidFill>
                  <a:srgbClr val="00B050"/>
                </a:solidFill>
                <a:latin typeface="Calibri" panose="020F0502020204030204" pitchFamily="34" charset="0"/>
                <a:cs typeface="Calibri" panose="020F0502020204030204" pitchFamily="34" charset="0"/>
              </a:rPr>
              <a:t> </a:t>
            </a:r>
            <a:r>
              <a:rPr lang="he-IL" sz="2800" b="1" dirty="0">
                <a:solidFill>
                  <a:srgbClr val="00B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קודם</a:t>
            </a:r>
          </a:p>
        </p:txBody>
      </p:sp>
      <p:sp>
        <p:nvSpPr>
          <p:cNvPr id="20" name="תיבת טקסט 19">
            <a:extLst>
              <a:ext uri="{FF2B5EF4-FFF2-40B4-BE49-F238E27FC236}">
                <a16:creationId xmlns:a16="http://schemas.microsoft.com/office/drawing/2014/main" id="{21F8124D-34F0-49C5-A0CE-71739BF33A2D}"/>
              </a:ext>
            </a:extLst>
          </p:cNvPr>
          <p:cNvSpPr txBox="1"/>
          <p:nvPr/>
        </p:nvSpPr>
        <p:spPr>
          <a:xfrm>
            <a:off x="3439736" y="3545619"/>
            <a:ext cx="1961803" cy="523220"/>
          </a:xfrm>
          <a:prstGeom prst="rect">
            <a:avLst/>
          </a:prstGeom>
          <a:noFill/>
        </p:spPr>
        <p:txBody>
          <a:bodyPr wrap="square" rtlCol="1">
            <a:spAutoFit/>
          </a:bodyPr>
          <a:lstStyle/>
          <a:p>
            <a:r>
              <a:rPr lang="he-IL" sz="2800" b="1" dirty="0">
                <a:effectLst>
                  <a:outerShdw blurRad="38100" dist="38100" dir="2700000" algn="tl">
                    <a:srgbClr val="000000">
                      <a:alpha val="43137"/>
                    </a:srgbClr>
                  </a:outerShdw>
                </a:effectLst>
                <a:cs typeface="Calibri" panose="020F0502020204030204" pitchFamily="34" charset="0"/>
              </a:rPr>
              <a:t>ידע שאומת</a:t>
            </a:r>
          </a:p>
        </p:txBody>
      </p:sp>
      <p:sp>
        <p:nvSpPr>
          <p:cNvPr id="22" name="תיבת טקסט 21">
            <a:extLst>
              <a:ext uri="{FF2B5EF4-FFF2-40B4-BE49-F238E27FC236}">
                <a16:creationId xmlns:a16="http://schemas.microsoft.com/office/drawing/2014/main" id="{0C45F59D-63BD-4BD9-9462-BFFC3E681C40}"/>
              </a:ext>
            </a:extLst>
          </p:cNvPr>
          <p:cNvSpPr txBox="1"/>
          <p:nvPr/>
        </p:nvSpPr>
        <p:spPr>
          <a:xfrm>
            <a:off x="5751743" y="3171008"/>
            <a:ext cx="1859271" cy="523220"/>
          </a:xfrm>
          <a:prstGeom prst="rect">
            <a:avLst/>
          </a:prstGeom>
          <a:noFill/>
        </p:spPr>
        <p:txBody>
          <a:bodyPr wrap="square" rtlCol="1">
            <a:spAutoFit/>
          </a:bodyPr>
          <a:lstStyle/>
          <a:p>
            <a:pPr algn="ctr"/>
            <a:r>
              <a:rPr lang="he-IL" sz="28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ידע חדש</a:t>
            </a:r>
          </a:p>
        </p:txBody>
      </p:sp>
    </p:spTree>
    <p:custDataLst>
      <p:tags r:id="rId1"/>
    </p:custDataLst>
    <p:extLst>
      <p:ext uri="{BB962C8B-B14F-4D97-AF65-F5344CB8AC3E}">
        <p14:creationId xmlns:p14="http://schemas.microsoft.com/office/powerpoint/2010/main" val="218046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9" grpId="0"/>
      <p:bldP spid="20" grpId="0"/>
      <p:bldP spid="2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מסכמים ומסיימים</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788965" y="2710209"/>
            <a:ext cx="9572625" cy="3844925"/>
          </a:xfrm>
        </p:spPr>
        <p:txBody>
          <a:bodyPr>
            <a:normAutofit fontScale="77500" lnSpcReduction="20000"/>
          </a:bodyPr>
          <a:lstStyle/>
          <a:p>
            <a:pPr marL="742950" indent="-742950" algn="r">
              <a:buFont typeface="Wingdings" panose="05000000000000000000" pitchFamily="2" charset="2"/>
              <a:buChar char="q"/>
            </a:pPr>
            <a:r>
              <a:rPr lang="he-IL" dirty="0"/>
              <a:t>למדנו מה חשיבותו של ידע קודם.</a:t>
            </a:r>
          </a:p>
          <a:p>
            <a:pPr marL="571500" indent="-571500" algn="r">
              <a:lnSpc>
                <a:spcPct val="120000"/>
              </a:lnSpc>
              <a:buFont typeface="Wingdings" panose="05000000000000000000" pitchFamily="2" charset="2"/>
              <a:buChar char="q"/>
            </a:pPr>
            <a:r>
              <a:rPr lang="he-IL" dirty="0"/>
              <a:t>צפינו בתמונות ,מפות ותצלום אויר - למדנו שאלו נקראים אמצעים חוץ טקסטואליים אשר מטרתם להוסיף ולהמחיש מידע.</a:t>
            </a:r>
          </a:p>
          <a:p>
            <a:pPr marL="571500" indent="-571500" algn="r">
              <a:lnSpc>
                <a:spcPct val="120000"/>
              </a:lnSpc>
              <a:buFont typeface="Wingdings" panose="05000000000000000000" pitchFamily="2" charset="2"/>
              <a:buChar char="q"/>
            </a:pPr>
            <a:r>
              <a:rPr lang="he-IL" dirty="0"/>
              <a:t>דברנו על תפקידה של הכותרת שהיא מכוונת את הקורא ומרמזת לו על הנושא של הטקסט.</a:t>
            </a:r>
          </a:p>
          <a:p>
            <a:pPr marL="571500" indent="-571500" algn="r">
              <a:lnSpc>
                <a:spcPct val="120000"/>
              </a:lnSpc>
              <a:buFont typeface="Wingdings" panose="05000000000000000000" pitchFamily="2" charset="2"/>
              <a:buChar char="q"/>
            </a:pPr>
            <a:r>
              <a:rPr lang="he-IL" dirty="0"/>
              <a:t>קראנו והפקנו מידע חדש.</a:t>
            </a:r>
          </a:p>
          <a:p>
            <a:pPr marL="571500" indent="-571500" algn="r">
              <a:lnSpc>
                <a:spcPct val="120000"/>
              </a:lnSpc>
              <a:buFont typeface="Wingdings" panose="05000000000000000000" pitchFamily="2" charset="2"/>
              <a:buChar char="q"/>
            </a:pPr>
            <a:r>
              <a:rPr lang="he-IL" dirty="0"/>
              <a:t>למדנו מילות קישור לציון ניגוד והוספה</a:t>
            </a:r>
          </a:p>
          <a:p>
            <a:endParaRPr lang="he-IL" dirty="0"/>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2" name="תיבת טקסט 1">
            <a:extLst>
              <a:ext uri="{FF2B5EF4-FFF2-40B4-BE49-F238E27FC236}">
                <a16:creationId xmlns:a16="http://schemas.microsoft.com/office/drawing/2014/main" id="{65731B2E-647F-4397-8C53-F118CC882BEC}"/>
              </a:ext>
            </a:extLst>
          </p:cNvPr>
          <p:cNvSpPr txBox="1"/>
          <p:nvPr/>
        </p:nvSpPr>
        <p:spPr>
          <a:xfrm>
            <a:off x="3743576" y="1808884"/>
            <a:ext cx="6274299" cy="646331"/>
          </a:xfrm>
          <a:prstGeom prst="rect">
            <a:avLst/>
          </a:prstGeom>
          <a:noFill/>
        </p:spPr>
        <p:txBody>
          <a:bodyPr wrap="square" rtlCol="1">
            <a:spAutoFit/>
          </a:bodyPr>
          <a:lstStyle/>
          <a:p>
            <a:pPr algn="ctr"/>
            <a:r>
              <a:rPr lang="he-IL" sz="3600" b="1" dirty="0">
                <a:solidFill>
                  <a:srgbClr val="0070C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מה למדנו היום?</a:t>
            </a:r>
          </a:p>
        </p:txBody>
      </p:sp>
    </p:spTree>
    <p:custDataLst>
      <p:tags r:id="rId1"/>
    </p:custDataLst>
    <p:extLst>
      <p:ext uri="{BB962C8B-B14F-4D97-AF65-F5344CB8AC3E}">
        <p14:creationId xmlns:p14="http://schemas.microsoft.com/office/powerpoint/2010/main" val="1166116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1AFFA1F-50A1-CC45-96F8-BD150ABF4A19}"/>
              </a:ext>
            </a:extLst>
          </p:cNvPr>
          <p:cNvSpPr>
            <a:spLocks noGrp="1"/>
          </p:cNvSpPr>
          <p:nvPr>
            <p:ph type="title"/>
          </p:nvPr>
        </p:nvSpPr>
        <p:spPr/>
        <p:txBody>
          <a:bodyPr>
            <a:normAutofit/>
          </a:bodyPr>
          <a:lstStyle/>
          <a:p>
            <a:r>
              <a:rPr lang="he-IL" dirty="0"/>
              <a:t>משימת כתיבה לסיום</a:t>
            </a:r>
            <a:endParaRPr lang="x-none" dirty="0"/>
          </a:p>
        </p:txBody>
      </p:sp>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445770" y="2215043"/>
            <a:ext cx="11201400" cy="3844925"/>
          </a:xfrm>
        </p:spPr>
        <p:txBody>
          <a:bodyPr/>
          <a:lstStyle/>
          <a:p>
            <a:r>
              <a:rPr lang="he-IL" dirty="0"/>
              <a:t/>
            </a:r>
            <a:br>
              <a:rPr lang="he-IL" dirty="0"/>
            </a:br>
            <a:r>
              <a:rPr lang="he-IL" dirty="0"/>
              <a:t>כתבו פרסומת </a:t>
            </a:r>
            <a:r>
              <a:rPr lang="he-IL" dirty="0">
                <a:solidFill>
                  <a:srgbClr val="FF0000"/>
                </a:solidFill>
              </a:rPr>
              <a:t>כדי לשכנע </a:t>
            </a:r>
            <a:r>
              <a:rPr lang="he-IL" dirty="0"/>
              <a:t>את הציבור להגיע</a:t>
            </a:r>
            <a:r>
              <a:rPr lang="en-US" dirty="0"/>
              <a:t> </a:t>
            </a:r>
            <a:r>
              <a:rPr lang="he-IL" dirty="0"/>
              <a:t>לנפוש בים המלח.</a:t>
            </a:r>
          </a:p>
          <a:p>
            <a:r>
              <a:rPr lang="he-IL" dirty="0"/>
              <a:t>חשבו! מה כדאי לכתוב.</a:t>
            </a:r>
          </a:p>
          <a:p>
            <a:r>
              <a:rPr lang="he-IL" dirty="0"/>
              <a:t>תכננו את תוכן הפרסומת ואת העיצוב שלה.</a:t>
            </a:r>
          </a:p>
          <a:p>
            <a:r>
              <a:rPr lang="he-IL" dirty="0"/>
              <a:t>בהצלחה!</a:t>
            </a: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6"/>
          <a:stretch>
            <a:fillRect/>
          </a:stretch>
        </p:blipFill>
        <p:spPr>
          <a:xfrm>
            <a:off x="3617846" y="13562"/>
            <a:ext cx="1017545" cy="1070700"/>
          </a:xfrm>
          <a:prstGeom prst="rect">
            <a:avLst/>
          </a:prstGeom>
        </p:spPr>
      </p:pic>
      <p:pic>
        <p:nvPicPr>
          <p:cNvPr id="7" name="3min_final" descr="3min_final">
            <a:hlinkClick r:id="" action="ppaction://media"/>
            <a:extLst>
              <a:ext uri="{FF2B5EF4-FFF2-40B4-BE49-F238E27FC236}">
                <a16:creationId xmlns:a16="http://schemas.microsoft.com/office/drawing/2014/main" id="{E1403D86-6F65-4994-8E6C-D5D453CEAB73}"/>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502055" y="548912"/>
            <a:ext cx="1540938" cy="549601"/>
          </a:xfrm>
          <a:prstGeom prst="rect">
            <a:avLst/>
          </a:prstGeom>
        </p:spPr>
      </p:pic>
    </p:spTree>
    <p:custDataLst>
      <p:tags r:id="rId1"/>
    </p:custDataLst>
    <p:extLst>
      <p:ext uri="{BB962C8B-B14F-4D97-AF65-F5344CB8AC3E}">
        <p14:creationId xmlns:p14="http://schemas.microsoft.com/office/powerpoint/2010/main" val="288650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68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p:cTn id="12" fill="hold" display="0">
                  <p:stCondLst>
                    <p:cond delay="indefinite"/>
                  </p:stCondLst>
                </p:cTn>
                <p:tgtEl>
                  <p:spTgt spid="7"/>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B10E7608-44FF-4FB8-B73E-F49BCCAB7AEB}"/>
              </a:ext>
            </a:extLst>
          </p:cNvPr>
          <p:cNvPicPr>
            <a:picLocks noChangeAspect="1"/>
          </p:cNvPicPr>
          <p:nvPr/>
        </p:nvPicPr>
        <p:blipFill>
          <a:blip r:embed="rId4"/>
          <a:stretch>
            <a:fillRect/>
          </a:stretch>
        </p:blipFill>
        <p:spPr>
          <a:xfrm>
            <a:off x="6096000" y="3213042"/>
            <a:ext cx="5913633" cy="1176630"/>
          </a:xfrm>
          <a:prstGeom prst="rect">
            <a:avLst/>
          </a:prstGeom>
        </p:spPr>
      </p:pic>
      <p:sp>
        <p:nvSpPr>
          <p:cNvPr id="3" name="כותרת 2">
            <a:extLst>
              <a:ext uri="{FF2B5EF4-FFF2-40B4-BE49-F238E27FC236}">
                <a16:creationId xmlns:a16="http://schemas.microsoft.com/office/drawing/2014/main" id="{BACDE203-D83B-44C2-B20E-5A448E7B1171}"/>
              </a:ext>
            </a:extLst>
          </p:cNvPr>
          <p:cNvSpPr>
            <a:spLocks noGrp="1"/>
          </p:cNvSpPr>
          <p:nvPr>
            <p:ph type="title"/>
          </p:nvPr>
        </p:nvSpPr>
        <p:spPr/>
        <p:txBody>
          <a:bodyPr/>
          <a:lstStyle/>
          <a:p>
            <a:endParaRPr lang="he-IL" dirty="0"/>
          </a:p>
        </p:txBody>
      </p:sp>
      <p:pic>
        <p:nvPicPr>
          <p:cNvPr id="5" name="תמונה 4">
            <a:extLst>
              <a:ext uri="{FF2B5EF4-FFF2-40B4-BE49-F238E27FC236}">
                <a16:creationId xmlns:a16="http://schemas.microsoft.com/office/drawing/2014/main" id="{2AAF1A88-3AB5-4050-A872-B5839286FCFE}"/>
              </a:ext>
            </a:extLst>
          </p:cNvPr>
          <p:cNvPicPr>
            <a:picLocks noChangeAspect="1"/>
          </p:cNvPicPr>
          <p:nvPr/>
        </p:nvPicPr>
        <p:blipFill>
          <a:blip r:embed="rId5"/>
          <a:stretch>
            <a:fillRect/>
          </a:stretch>
        </p:blipFill>
        <p:spPr>
          <a:xfrm>
            <a:off x="4993218" y="3540649"/>
            <a:ext cx="1261981" cy="408467"/>
          </a:xfrm>
          <a:prstGeom prst="rect">
            <a:avLst/>
          </a:prstGeom>
        </p:spPr>
      </p:pic>
      <p:pic>
        <p:nvPicPr>
          <p:cNvPr id="6" name="תמונה 5">
            <a:extLst>
              <a:ext uri="{FF2B5EF4-FFF2-40B4-BE49-F238E27FC236}">
                <a16:creationId xmlns:a16="http://schemas.microsoft.com/office/drawing/2014/main" id="{50D9BDA1-ED73-4211-BC06-178676E5F0D1}"/>
              </a:ext>
            </a:extLst>
          </p:cNvPr>
          <p:cNvPicPr>
            <a:picLocks noChangeAspect="1"/>
          </p:cNvPicPr>
          <p:nvPr/>
        </p:nvPicPr>
        <p:blipFill>
          <a:blip r:embed="rId6"/>
          <a:stretch>
            <a:fillRect/>
          </a:stretch>
        </p:blipFill>
        <p:spPr>
          <a:xfrm>
            <a:off x="811689" y="3213042"/>
            <a:ext cx="4340728" cy="1225402"/>
          </a:xfrm>
          <a:prstGeom prst="rect">
            <a:avLst/>
          </a:prstGeom>
        </p:spPr>
      </p:pic>
    </p:spTree>
    <p:custDataLst>
      <p:tags r:id="rId1"/>
    </p:custDataLst>
    <p:extLst>
      <p:ext uri="{BB962C8B-B14F-4D97-AF65-F5344CB8AC3E}">
        <p14:creationId xmlns:p14="http://schemas.microsoft.com/office/powerpoint/2010/main" val="67405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51092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D9C61F4C-C165-4710-A6EA-62FB3A2F3518}"/>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7693A139-1B74-4852-A8DD-61DBAA95F094}"/>
              </a:ext>
            </a:extLst>
          </p:cNvPr>
          <p:cNvPicPr>
            <a:picLocks noChangeAspect="1"/>
          </p:cNvPicPr>
          <p:nvPr/>
        </p:nvPicPr>
        <p:blipFill>
          <a:blip r:embed="rId4"/>
          <a:stretch>
            <a:fillRect/>
          </a:stretch>
        </p:blipFill>
        <p:spPr>
          <a:xfrm>
            <a:off x="1880574" y="1765313"/>
            <a:ext cx="8383566" cy="4646732"/>
          </a:xfrm>
          <a:prstGeom prst="rect">
            <a:avLst/>
          </a:prstGeom>
        </p:spPr>
      </p:pic>
      <p:sp>
        <p:nvSpPr>
          <p:cNvPr id="7" name="תיבת טקסט 6">
            <a:extLst>
              <a:ext uri="{FF2B5EF4-FFF2-40B4-BE49-F238E27FC236}">
                <a16:creationId xmlns:a16="http://schemas.microsoft.com/office/drawing/2014/main" id="{A0E329FA-D409-4AF2-AC99-6C23C942C371}"/>
              </a:ext>
            </a:extLst>
          </p:cNvPr>
          <p:cNvSpPr txBox="1"/>
          <p:nvPr/>
        </p:nvSpPr>
        <p:spPr>
          <a:xfrm>
            <a:off x="1191325" y="3108960"/>
            <a:ext cx="9360131" cy="1077218"/>
          </a:xfrm>
          <a:prstGeom prst="rect">
            <a:avLst/>
          </a:prstGeom>
          <a:noFill/>
        </p:spPr>
        <p:txBody>
          <a:bodyPr wrap="square" rtlCol="1">
            <a:spAutoFit/>
          </a:bodyPr>
          <a:lstStyle/>
          <a:p>
            <a:pPr algn="ctr"/>
            <a:r>
              <a:rPr lang="he-IL" sz="3200" b="1" dirty="0">
                <a:solidFill>
                  <a:srgbClr val="002060"/>
                </a:solidFill>
                <a:latin typeface="Calibri" panose="020F0502020204030204" pitchFamily="34" charset="0"/>
                <a:cs typeface="Calibri" panose="020F0502020204030204" pitchFamily="34" charset="0"/>
              </a:rPr>
              <a:t>מדוע חשוב לנו לבדוק מהו הידע שלנו </a:t>
            </a:r>
          </a:p>
          <a:p>
            <a:pPr algn="ctr"/>
            <a:r>
              <a:rPr lang="he-IL" sz="3200" b="1" dirty="0">
                <a:solidFill>
                  <a:srgbClr val="002060"/>
                </a:solidFill>
                <a:latin typeface="Calibri" panose="020F0502020204030204" pitchFamily="34" charset="0"/>
                <a:cs typeface="Calibri" panose="020F0502020204030204" pitchFamily="34" charset="0"/>
              </a:rPr>
              <a:t>על הנושא לפני קריאת הטקסט?</a:t>
            </a:r>
          </a:p>
        </p:txBody>
      </p:sp>
    </p:spTree>
    <p:custDataLst>
      <p:tags r:id="rId1"/>
    </p:custDataLst>
    <p:extLst>
      <p:ext uri="{BB962C8B-B14F-4D97-AF65-F5344CB8AC3E}">
        <p14:creationId xmlns:p14="http://schemas.microsoft.com/office/powerpoint/2010/main" val="32422937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a:extLst>
              <a:ext uri="{FF2B5EF4-FFF2-40B4-BE49-F238E27FC236}">
                <a16:creationId xmlns:a16="http://schemas.microsoft.com/office/drawing/2014/main" id="{18B971BD-BEFC-4314-9936-7E095DAF31D3}"/>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15D00CF9-B90F-4D13-9E76-690F599165DA}"/>
              </a:ext>
            </a:extLst>
          </p:cNvPr>
          <p:cNvPicPr>
            <a:picLocks noChangeAspect="1"/>
          </p:cNvPicPr>
          <p:nvPr/>
        </p:nvPicPr>
        <p:blipFill>
          <a:blip r:embed="rId4"/>
          <a:stretch>
            <a:fillRect/>
          </a:stretch>
        </p:blipFill>
        <p:spPr>
          <a:xfrm>
            <a:off x="1477879" y="2587679"/>
            <a:ext cx="9236241" cy="1682642"/>
          </a:xfrm>
          <a:prstGeom prst="rect">
            <a:avLst/>
          </a:prstGeom>
        </p:spPr>
      </p:pic>
      <p:pic>
        <p:nvPicPr>
          <p:cNvPr id="5" name="תמונה 4">
            <a:extLst>
              <a:ext uri="{FF2B5EF4-FFF2-40B4-BE49-F238E27FC236}">
                <a16:creationId xmlns:a16="http://schemas.microsoft.com/office/drawing/2014/main" id="{EA7132A3-0170-41B2-A5B3-93C488D4DAAB}"/>
              </a:ext>
            </a:extLst>
          </p:cNvPr>
          <p:cNvPicPr>
            <a:picLocks noChangeAspect="1"/>
          </p:cNvPicPr>
          <p:nvPr/>
        </p:nvPicPr>
        <p:blipFill>
          <a:blip r:embed="rId5"/>
          <a:stretch>
            <a:fillRect/>
          </a:stretch>
        </p:blipFill>
        <p:spPr>
          <a:xfrm>
            <a:off x="757369" y="4270321"/>
            <a:ext cx="10943268" cy="2152075"/>
          </a:xfrm>
          <a:prstGeom prst="rect">
            <a:avLst/>
          </a:prstGeom>
        </p:spPr>
      </p:pic>
    </p:spTree>
    <p:custDataLst>
      <p:tags r:id="rId1"/>
    </p:custDataLst>
    <p:extLst>
      <p:ext uri="{BB962C8B-B14F-4D97-AF65-F5344CB8AC3E}">
        <p14:creationId xmlns:p14="http://schemas.microsoft.com/office/powerpoint/2010/main" val="244605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ED8E0FB-F857-42D3-A90F-5D3BE0126A33}"/>
              </a:ext>
            </a:extLst>
          </p:cNvPr>
          <p:cNvSpPr>
            <a:spLocks noGrp="1"/>
          </p:cNvSpPr>
          <p:nvPr>
            <p:ph type="title"/>
          </p:nvPr>
        </p:nvSpPr>
        <p:spPr/>
        <p:txBody>
          <a:bodyPr/>
          <a:lstStyle/>
          <a:p>
            <a:endParaRPr lang="he-IL" dirty="0"/>
          </a:p>
        </p:txBody>
      </p:sp>
      <p:pic>
        <p:nvPicPr>
          <p:cNvPr id="4" name="תמונה 3">
            <a:extLst>
              <a:ext uri="{FF2B5EF4-FFF2-40B4-BE49-F238E27FC236}">
                <a16:creationId xmlns:a16="http://schemas.microsoft.com/office/drawing/2014/main" id="{983DA1D0-E8FC-469B-8E0A-0A2949FE3C86}"/>
              </a:ext>
            </a:extLst>
          </p:cNvPr>
          <p:cNvPicPr>
            <a:picLocks noChangeAspect="1"/>
          </p:cNvPicPr>
          <p:nvPr/>
        </p:nvPicPr>
        <p:blipFill>
          <a:blip r:embed="rId4"/>
          <a:stretch>
            <a:fillRect/>
          </a:stretch>
        </p:blipFill>
        <p:spPr>
          <a:xfrm>
            <a:off x="3796753" y="2398264"/>
            <a:ext cx="8126672" cy="5419814"/>
          </a:xfrm>
          <a:prstGeom prst="rect">
            <a:avLst/>
          </a:prstGeom>
        </p:spPr>
      </p:pic>
      <p:pic>
        <p:nvPicPr>
          <p:cNvPr id="5" name="תמונה 4">
            <a:extLst>
              <a:ext uri="{FF2B5EF4-FFF2-40B4-BE49-F238E27FC236}">
                <a16:creationId xmlns:a16="http://schemas.microsoft.com/office/drawing/2014/main" id="{1EF1D686-B768-416B-9AB0-088899C5FE4E}"/>
              </a:ext>
            </a:extLst>
          </p:cNvPr>
          <p:cNvPicPr>
            <a:picLocks noChangeAspect="1"/>
          </p:cNvPicPr>
          <p:nvPr/>
        </p:nvPicPr>
        <p:blipFill>
          <a:blip r:embed="rId5"/>
          <a:stretch>
            <a:fillRect/>
          </a:stretch>
        </p:blipFill>
        <p:spPr>
          <a:xfrm>
            <a:off x="3796753" y="4771505"/>
            <a:ext cx="5163760" cy="1127858"/>
          </a:xfrm>
          <a:prstGeom prst="rect">
            <a:avLst/>
          </a:prstGeom>
        </p:spPr>
      </p:pic>
      <p:pic>
        <p:nvPicPr>
          <p:cNvPr id="6" name="תמונה 5">
            <a:extLst>
              <a:ext uri="{FF2B5EF4-FFF2-40B4-BE49-F238E27FC236}">
                <a16:creationId xmlns:a16="http://schemas.microsoft.com/office/drawing/2014/main" id="{BBD97B9F-1B80-42D4-B9DD-C80C1FBE05F1}"/>
              </a:ext>
            </a:extLst>
          </p:cNvPr>
          <p:cNvPicPr>
            <a:picLocks noChangeAspect="1"/>
          </p:cNvPicPr>
          <p:nvPr/>
        </p:nvPicPr>
        <p:blipFill>
          <a:blip r:embed="rId6"/>
          <a:stretch>
            <a:fillRect/>
          </a:stretch>
        </p:blipFill>
        <p:spPr>
          <a:xfrm>
            <a:off x="6478677" y="3752237"/>
            <a:ext cx="2426418" cy="981541"/>
          </a:xfrm>
          <a:prstGeom prst="rect">
            <a:avLst/>
          </a:prstGeom>
        </p:spPr>
      </p:pic>
      <p:pic>
        <p:nvPicPr>
          <p:cNvPr id="7" name="תמונה 6">
            <a:extLst>
              <a:ext uri="{FF2B5EF4-FFF2-40B4-BE49-F238E27FC236}">
                <a16:creationId xmlns:a16="http://schemas.microsoft.com/office/drawing/2014/main" id="{5FCA7832-CB10-4A38-AA14-145682215A07}"/>
              </a:ext>
            </a:extLst>
          </p:cNvPr>
          <p:cNvPicPr>
            <a:picLocks noChangeAspect="1"/>
          </p:cNvPicPr>
          <p:nvPr/>
        </p:nvPicPr>
        <p:blipFill>
          <a:blip r:embed="rId7"/>
          <a:stretch>
            <a:fillRect/>
          </a:stretch>
        </p:blipFill>
        <p:spPr>
          <a:xfrm>
            <a:off x="3842477" y="3721990"/>
            <a:ext cx="2536156" cy="987638"/>
          </a:xfrm>
          <a:prstGeom prst="rect">
            <a:avLst/>
          </a:prstGeom>
        </p:spPr>
      </p:pic>
      <p:pic>
        <p:nvPicPr>
          <p:cNvPr id="8" name="תמונה 7">
            <a:extLst>
              <a:ext uri="{FF2B5EF4-FFF2-40B4-BE49-F238E27FC236}">
                <a16:creationId xmlns:a16="http://schemas.microsoft.com/office/drawing/2014/main" id="{6FB5F0A4-E324-4D5E-B183-98576DB60904}"/>
              </a:ext>
            </a:extLst>
          </p:cNvPr>
          <p:cNvPicPr>
            <a:picLocks noChangeAspect="1"/>
          </p:cNvPicPr>
          <p:nvPr/>
        </p:nvPicPr>
        <p:blipFill>
          <a:blip r:embed="rId4"/>
          <a:stretch>
            <a:fillRect/>
          </a:stretch>
        </p:blipFill>
        <p:spPr>
          <a:xfrm>
            <a:off x="2098482" y="958637"/>
            <a:ext cx="8126672" cy="5419814"/>
          </a:xfrm>
          <a:prstGeom prst="rect">
            <a:avLst/>
          </a:prstGeom>
        </p:spPr>
      </p:pic>
      <p:pic>
        <p:nvPicPr>
          <p:cNvPr id="10" name="תמונה 9">
            <a:extLst>
              <a:ext uri="{FF2B5EF4-FFF2-40B4-BE49-F238E27FC236}">
                <a16:creationId xmlns:a16="http://schemas.microsoft.com/office/drawing/2014/main" id="{610A258E-4A89-43E7-A391-18FD996ECAF6}"/>
              </a:ext>
            </a:extLst>
          </p:cNvPr>
          <p:cNvPicPr>
            <a:picLocks noChangeAspect="1"/>
          </p:cNvPicPr>
          <p:nvPr/>
        </p:nvPicPr>
        <p:blipFill>
          <a:blip r:embed="rId8"/>
          <a:stretch>
            <a:fillRect/>
          </a:stretch>
        </p:blipFill>
        <p:spPr>
          <a:xfrm>
            <a:off x="7137102" y="2687721"/>
            <a:ext cx="1767993" cy="953226"/>
          </a:xfrm>
          <a:prstGeom prst="rect">
            <a:avLst/>
          </a:prstGeom>
        </p:spPr>
      </p:pic>
      <p:pic>
        <p:nvPicPr>
          <p:cNvPr id="11" name="תמונה 10">
            <a:extLst>
              <a:ext uri="{FF2B5EF4-FFF2-40B4-BE49-F238E27FC236}">
                <a16:creationId xmlns:a16="http://schemas.microsoft.com/office/drawing/2014/main" id="{447289F2-26ED-4F43-9D0C-5B78F0922925}"/>
              </a:ext>
            </a:extLst>
          </p:cNvPr>
          <p:cNvPicPr>
            <a:picLocks noChangeAspect="1"/>
          </p:cNvPicPr>
          <p:nvPr/>
        </p:nvPicPr>
        <p:blipFill>
          <a:blip r:embed="rId9"/>
          <a:stretch>
            <a:fillRect/>
          </a:stretch>
        </p:blipFill>
        <p:spPr>
          <a:xfrm>
            <a:off x="3850313" y="2687721"/>
            <a:ext cx="3115326" cy="926672"/>
          </a:xfrm>
          <a:prstGeom prst="rect">
            <a:avLst/>
          </a:prstGeom>
        </p:spPr>
      </p:pic>
      <p:pic>
        <p:nvPicPr>
          <p:cNvPr id="13" name="תמונה 12">
            <a:extLst>
              <a:ext uri="{FF2B5EF4-FFF2-40B4-BE49-F238E27FC236}">
                <a16:creationId xmlns:a16="http://schemas.microsoft.com/office/drawing/2014/main" id="{D34FBCBB-7505-4224-BD46-8EFD5E25B0ED}"/>
              </a:ext>
            </a:extLst>
          </p:cNvPr>
          <p:cNvPicPr>
            <a:picLocks noChangeAspect="1"/>
          </p:cNvPicPr>
          <p:nvPr/>
        </p:nvPicPr>
        <p:blipFill>
          <a:blip r:embed="rId10"/>
          <a:stretch>
            <a:fillRect/>
          </a:stretch>
        </p:blipFill>
        <p:spPr>
          <a:xfrm>
            <a:off x="6676216" y="3758333"/>
            <a:ext cx="2274005" cy="969348"/>
          </a:xfrm>
          <a:prstGeom prst="rect">
            <a:avLst/>
          </a:prstGeom>
        </p:spPr>
      </p:pic>
      <p:pic>
        <p:nvPicPr>
          <p:cNvPr id="14" name="תמונה 13">
            <a:extLst>
              <a:ext uri="{FF2B5EF4-FFF2-40B4-BE49-F238E27FC236}">
                <a16:creationId xmlns:a16="http://schemas.microsoft.com/office/drawing/2014/main" id="{D33DD437-7E4C-4CF3-9C55-30DD9AB0DDA5}"/>
              </a:ext>
            </a:extLst>
          </p:cNvPr>
          <p:cNvPicPr>
            <a:picLocks noChangeAspect="1"/>
          </p:cNvPicPr>
          <p:nvPr/>
        </p:nvPicPr>
        <p:blipFill>
          <a:blip r:embed="rId11"/>
          <a:stretch>
            <a:fillRect/>
          </a:stretch>
        </p:blipFill>
        <p:spPr>
          <a:xfrm>
            <a:off x="4158377" y="4935077"/>
            <a:ext cx="5011346" cy="963251"/>
          </a:xfrm>
          <a:prstGeom prst="rect">
            <a:avLst/>
          </a:prstGeom>
        </p:spPr>
      </p:pic>
      <p:pic>
        <p:nvPicPr>
          <p:cNvPr id="16" name="תמונה 15">
            <a:extLst>
              <a:ext uri="{FF2B5EF4-FFF2-40B4-BE49-F238E27FC236}">
                <a16:creationId xmlns:a16="http://schemas.microsoft.com/office/drawing/2014/main" id="{61855C44-BE1F-4EE0-A848-66E9E415078B}"/>
              </a:ext>
            </a:extLst>
          </p:cNvPr>
          <p:cNvPicPr>
            <a:picLocks noChangeAspect="1"/>
          </p:cNvPicPr>
          <p:nvPr/>
        </p:nvPicPr>
        <p:blipFill>
          <a:blip r:embed="rId12"/>
          <a:stretch>
            <a:fillRect/>
          </a:stretch>
        </p:blipFill>
        <p:spPr>
          <a:xfrm>
            <a:off x="4140060" y="3773531"/>
            <a:ext cx="2517866" cy="963251"/>
          </a:xfrm>
          <a:prstGeom prst="rect">
            <a:avLst/>
          </a:prstGeom>
        </p:spPr>
      </p:pic>
    </p:spTree>
    <p:custDataLst>
      <p:tags r:id="rId1"/>
    </p:custDataLst>
    <p:extLst>
      <p:ext uri="{BB962C8B-B14F-4D97-AF65-F5344CB8AC3E}">
        <p14:creationId xmlns:p14="http://schemas.microsoft.com/office/powerpoint/2010/main" val="174328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3447C36-6132-374D-A58E-2AEC5E22D03D}"/>
              </a:ext>
            </a:extLst>
          </p:cNvPr>
          <p:cNvSpPr>
            <a:spLocks noGrp="1"/>
          </p:cNvSpPr>
          <p:nvPr>
            <p:ph type="body" sz="quarter" idx="10"/>
          </p:nvPr>
        </p:nvSpPr>
        <p:spPr>
          <a:xfrm>
            <a:off x="1401127" y="2349949"/>
            <a:ext cx="9572625" cy="3844925"/>
          </a:xfrm>
        </p:spPr>
        <p:txBody>
          <a:bodyPr>
            <a:normAutofit/>
          </a:bodyPr>
          <a:lstStyle/>
          <a:p>
            <a:r>
              <a:rPr lang="he-IL" sz="6600" dirty="0">
                <a:solidFill>
                  <a:srgbClr val="002060"/>
                </a:solidFill>
                <a:effectLst>
                  <a:outerShdw blurRad="38100" dist="38100" dir="2700000" algn="tl">
                    <a:srgbClr val="000000">
                      <a:alpha val="43137"/>
                    </a:srgbClr>
                  </a:outerShdw>
                </a:effectLst>
              </a:rPr>
              <a:t>בדרך כלל</a:t>
            </a:r>
            <a:r>
              <a:rPr lang="en-US" sz="6600" dirty="0">
                <a:solidFill>
                  <a:srgbClr val="002060"/>
                </a:solidFill>
                <a:effectLst>
                  <a:outerShdw blurRad="38100" dist="38100" dir="2700000" algn="tl">
                    <a:srgbClr val="000000">
                      <a:alpha val="43137"/>
                    </a:srgbClr>
                  </a:outerShdw>
                </a:effectLst>
              </a:rPr>
              <a:t> </a:t>
            </a:r>
            <a:r>
              <a:rPr lang="he-IL" sz="6600" dirty="0">
                <a:solidFill>
                  <a:srgbClr val="002060"/>
                </a:solidFill>
                <a:effectLst>
                  <a:outerShdw blurRad="38100" dist="38100" dir="2700000" algn="tl">
                    <a:srgbClr val="000000">
                      <a:alpha val="43137"/>
                    </a:srgbClr>
                  </a:outerShdw>
                </a:effectLst>
              </a:rPr>
              <a:t>נלווים</a:t>
            </a:r>
            <a:r>
              <a:rPr lang="en-US" sz="6600" dirty="0">
                <a:solidFill>
                  <a:srgbClr val="002060"/>
                </a:solidFill>
                <a:effectLst>
                  <a:outerShdw blurRad="38100" dist="38100" dir="2700000" algn="tl">
                    <a:srgbClr val="000000">
                      <a:alpha val="43137"/>
                    </a:srgbClr>
                  </a:outerShdw>
                </a:effectLst>
              </a:rPr>
              <a:t> </a:t>
            </a:r>
            <a:r>
              <a:rPr lang="he-IL" sz="6600" dirty="0">
                <a:solidFill>
                  <a:srgbClr val="002060"/>
                </a:solidFill>
                <a:effectLst>
                  <a:outerShdw blurRad="38100" dist="38100" dir="2700000" algn="tl">
                    <a:srgbClr val="000000">
                      <a:alpha val="43137"/>
                    </a:srgbClr>
                  </a:outerShdw>
                </a:effectLst>
              </a:rPr>
              <a:t>לטקסט אמצעים נוספים מלבד המלל הכתוב</a:t>
            </a:r>
            <a:r>
              <a:rPr lang="he-IL" sz="6600" dirty="0">
                <a:solidFill>
                  <a:srgbClr val="002060"/>
                </a:solidFill>
              </a:rPr>
              <a:t>.</a:t>
            </a:r>
          </a:p>
        </p:txBody>
      </p:sp>
      <p:pic>
        <p:nvPicPr>
          <p:cNvPr id="8" name="Picture 7">
            <a:extLst>
              <a:ext uri="{FF2B5EF4-FFF2-40B4-BE49-F238E27FC236}">
                <a16:creationId xmlns:a16="http://schemas.microsoft.com/office/drawing/2014/main" id="{1016805B-847F-B044-A135-079AF54E9C2A}"/>
              </a:ext>
            </a:extLst>
          </p:cNvPr>
          <p:cNvPicPr>
            <a:picLocks noChangeAspect="1"/>
          </p:cNvPicPr>
          <p:nvPr/>
        </p:nvPicPr>
        <p:blipFill>
          <a:blip r:embed="rId4"/>
          <a:stretch>
            <a:fillRect/>
          </a:stretch>
        </p:blipFill>
        <p:spPr>
          <a:xfrm>
            <a:off x="3617846" y="13562"/>
            <a:ext cx="1017545" cy="1070700"/>
          </a:xfrm>
          <a:prstGeom prst="rect">
            <a:avLst/>
          </a:prstGeom>
        </p:spPr>
      </p:pic>
      <p:sp>
        <p:nvSpPr>
          <p:cNvPr id="3" name="כותרת 2"/>
          <p:cNvSpPr>
            <a:spLocks noGrp="1"/>
          </p:cNvSpPr>
          <p:nvPr>
            <p:ph type="title"/>
          </p:nvPr>
        </p:nvSpPr>
        <p:spPr/>
        <p:txBody>
          <a:bodyPr/>
          <a:lstStyle/>
          <a:p>
            <a:r>
              <a:rPr lang="he-IL" dirty="0"/>
              <a:t>הקניית ידע: טרום קריאה</a:t>
            </a:r>
          </a:p>
        </p:txBody>
      </p:sp>
    </p:spTree>
    <p:custDataLst>
      <p:tags r:id="rId1"/>
    </p:custDataLst>
    <p:extLst>
      <p:ext uri="{BB962C8B-B14F-4D97-AF65-F5344CB8AC3E}">
        <p14:creationId xmlns:p14="http://schemas.microsoft.com/office/powerpoint/2010/main" val="2779069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5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התאמה אישית 1">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מצגות חירום">
  <a:themeElements>
    <a:clrScheme name="מצגת חירום">
      <a:dk1>
        <a:srgbClr val="424242"/>
      </a:dk1>
      <a:lt1>
        <a:srgbClr val="FFFFFF"/>
      </a:lt1>
      <a:dk2>
        <a:srgbClr val="5E5E5E"/>
      </a:dk2>
      <a:lt2>
        <a:srgbClr val="E7E6E6"/>
      </a:lt2>
      <a:accent1>
        <a:srgbClr val="1152C9"/>
      </a:accent1>
      <a:accent2>
        <a:srgbClr val="FB2265"/>
      </a:accent2>
      <a:accent3>
        <a:srgbClr val="FEC100"/>
      </a:accent3>
      <a:accent4>
        <a:srgbClr val="9D9E9D"/>
      </a:accent4>
      <a:accent5>
        <a:srgbClr val="67B2FF"/>
      </a:accent5>
      <a:accent6>
        <a:srgbClr val="FF82A5"/>
      </a:accent6>
      <a:hlink>
        <a:srgbClr val="1152C9"/>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מצגות חירום" id="{A7D7F525-0B65-D945-B864-6F89B31E1D06}" vid="{6213A027-AFB6-6842-AD6E-C539F1319029}"/>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1347</TotalTime>
  <Words>4149</Words>
  <Application>Microsoft Office PowerPoint</Application>
  <PresentationFormat>מסך רחב</PresentationFormat>
  <Paragraphs>396</Paragraphs>
  <Slides>50</Slides>
  <Notes>49</Notes>
  <HiddenSlides>0</HiddenSlides>
  <MMClips>14</MMClips>
  <ScaleCrop>false</ScaleCrop>
  <HeadingPairs>
    <vt:vector size="6" baseType="variant">
      <vt:variant>
        <vt:lpstr>גופנים בשימוש</vt:lpstr>
      </vt:variant>
      <vt:variant>
        <vt:i4>6</vt:i4>
      </vt:variant>
      <vt:variant>
        <vt:lpstr>ערכת נושא</vt:lpstr>
      </vt:variant>
      <vt:variant>
        <vt:i4>2</vt:i4>
      </vt:variant>
      <vt:variant>
        <vt:lpstr>כותרות שקופיות</vt:lpstr>
      </vt:variant>
      <vt:variant>
        <vt:i4>50</vt:i4>
      </vt:variant>
    </vt:vector>
  </HeadingPairs>
  <TitlesOfParts>
    <vt:vector size="58" baseType="lpstr">
      <vt:lpstr>Alef</vt:lpstr>
      <vt:lpstr>Arial</vt:lpstr>
      <vt:lpstr>Calibri</vt:lpstr>
      <vt:lpstr>David</vt:lpstr>
      <vt:lpstr>Open Sans</vt:lpstr>
      <vt:lpstr>Wingdings</vt:lpstr>
      <vt:lpstr>Office Theme</vt:lpstr>
      <vt:lpstr>מצגות חירום</vt:lpstr>
      <vt:lpstr>מצגת של PowerPoint‏</vt:lpstr>
      <vt:lpstr>מה נלמד היום?</vt:lpstr>
      <vt:lpstr>מה להביא לשיעור?</vt:lpstr>
      <vt:lpstr>לפני שמתחילים</vt:lpstr>
      <vt:lpstr>מצגת של PowerPoint‏</vt:lpstr>
      <vt:lpstr>מצגת של PowerPoint‏</vt:lpstr>
      <vt:lpstr>מצגת של PowerPoint‏</vt:lpstr>
      <vt:lpstr>מצגת של PowerPoint‏</vt:lpstr>
      <vt:lpstr>הקניית ידע: טרום קריאה</vt:lpstr>
      <vt:lpstr>תמונות</vt:lpstr>
      <vt:lpstr>תמונות</vt:lpstr>
      <vt:lpstr>מצגת של PowerPoint‏</vt:lpstr>
      <vt:lpstr>תצלום אויר</vt:lpstr>
      <vt:lpstr>מצגת של PowerPoint‏</vt:lpstr>
      <vt:lpstr>מפות </vt:lpstr>
      <vt:lpstr>מצגת של PowerPoint‏</vt:lpstr>
      <vt:lpstr>הקניית ידע</vt:lpstr>
      <vt:lpstr>מצגת של PowerPoint‏</vt:lpstr>
      <vt:lpstr>מצגת של PowerPoint‏</vt:lpstr>
      <vt:lpstr>מצגת של PowerPoint‏</vt:lpstr>
      <vt:lpstr>סיכום-מה למדנו עד כה?</vt:lpstr>
      <vt:lpstr>לקראת קריאה</vt:lpstr>
      <vt:lpstr>מצגת של PowerPoint‏</vt:lpstr>
      <vt:lpstr>מצגת של PowerPoint‏</vt:lpstr>
      <vt:lpstr>מצגת של PowerPoint‏</vt:lpstr>
      <vt:lpstr>מצגת של PowerPoint‏</vt:lpstr>
      <vt:lpstr>  מפיקים מידע – פסקה ראשונה</vt:lpstr>
      <vt:lpstr> מפיקים מידע – פסקה ראשונה</vt:lpstr>
      <vt:lpstr>מפיקים מידע – פסקה ראשונה</vt:lpstr>
      <vt:lpstr>מפיקים מידע – פסקה ראשונה</vt:lpstr>
      <vt:lpstr>מפיקים מידע – פסקה ראשונה -השוואה</vt:lpstr>
      <vt:lpstr>מפיקים מידע – פסקה ראשונה</vt:lpstr>
      <vt:lpstr>מפיקים מידע - פסקה שניה</vt:lpstr>
      <vt:lpstr>פסקה שניה – מפיקים מידע</vt:lpstr>
      <vt:lpstr>מפיקים מידע - פסקה שלישית</vt:lpstr>
      <vt:lpstr>מפיקים מידע- פסקה שלישית</vt:lpstr>
      <vt:lpstr>מפיקים מידע – פסקה רביעית</vt:lpstr>
      <vt:lpstr>חקירת משפט</vt:lpstr>
      <vt:lpstr>מצגת של PowerPoint‏</vt:lpstr>
      <vt:lpstr>מצגת של PowerPoint‏</vt:lpstr>
      <vt:lpstr>מפיקים מידע – פסקה חמישית</vt:lpstr>
      <vt:lpstr>מפיקים מידע – פסקה שישית</vt:lpstr>
      <vt:lpstr>הקניית ידע-מילות קישור-הוספה</vt:lpstr>
      <vt:lpstr>מילות קישור-המציינות הוספה</vt:lpstr>
      <vt:lpstr>השלמת מידע</vt:lpstr>
      <vt:lpstr>השלמת מידע</vt:lpstr>
      <vt:lpstr>מארגן גרפי</vt:lpstr>
      <vt:lpstr>מסכמים ומסיימים</vt:lpstr>
      <vt:lpstr>משימת כתיבה לסיום</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כוכבה גרסון</dc:creator>
  <cp:lastModifiedBy>shira</cp:lastModifiedBy>
  <cp:revision>145</cp:revision>
  <dcterms:created xsi:type="dcterms:W3CDTF">2020-05-26T09:52:39Z</dcterms:created>
  <dcterms:modified xsi:type="dcterms:W3CDTF">2021-08-19T16:27:07Z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74D98168-8F51-4D4B-AC1B-2EA47F22F540</vt:lpwstr>
  </property>
  <property fmtid="{D5CDD505-2E9C-101B-9397-08002B2CF9AE}" pid="3" name="ArticulatePath">
    <vt:lpwstr>ים המלח כולל טיימרים</vt:lpwstr>
  </property>
</Properties>
</file>