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7" r:id="rId2"/>
  </p:sldMasterIdLst>
  <p:notesMasterIdLst>
    <p:notesMasterId r:id="rId50"/>
  </p:notesMasterIdLst>
  <p:sldIdLst>
    <p:sldId id="299" r:id="rId3"/>
    <p:sldId id="268" r:id="rId4"/>
    <p:sldId id="269" r:id="rId5"/>
    <p:sldId id="305" r:id="rId6"/>
    <p:sldId id="300" r:id="rId7"/>
    <p:sldId id="301" r:id="rId8"/>
    <p:sldId id="303" r:id="rId9"/>
    <p:sldId id="302" r:id="rId10"/>
    <p:sldId id="304" r:id="rId11"/>
    <p:sldId id="270" r:id="rId12"/>
    <p:sldId id="315" r:id="rId13"/>
    <p:sldId id="306" r:id="rId14"/>
    <p:sldId id="288" r:id="rId15"/>
    <p:sldId id="271" r:id="rId16"/>
    <p:sldId id="289" r:id="rId17"/>
    <p:sldId id="321" r:id="rId18"/>
    <p:sldId id="307" r:id="rId19"/>
    <p:sldId id="308" r:id="rId20"/>
    <p:sldId id="309" r:id="rId21"/>
    <p:sldId id="310" r:id="rId22"/>
    <p:sldId id="316" r:id="rId23"/>
    <p:sldId id="317" r:id="rId24"/>
    <p:sldId id="318" r:id="rId25"/>
    <p:sldId id="320" r:id="rId26"/>
    <p:sldId id="324" r:id="rId27"/>
    <p:sldId id="339" r:id="rId28"/>
    <p:sldId id="313" r:id="rId29"/>
    <p:sldId id="314" r:id="rId30"/>
    <p:sldId id="291" r:id="rId31"/>
    <p:sldId id="326" r:id="rId32"/>
    <p:sldId id="327" r:id="rId33"/>
    <p:sldId id="340" r:id="rId34"/>
    <p:sldId id="328" r:id="rId35"/>
    <p:sldId id="298" r:id="rId36"/>
    <p:sldId id="341" r:id="rId37"/>
    <p:sldId id="342" r:id="rId38"/>
    <p:sldId id="343" r:id="rId39"/>
    <p:sldId id="337" r:id="rId40"/>
    <p:sldId id="345" r:id="rId41"/>
    <p:sldId id="292" r:id="rId42"/>
    <p:sldId id="346" r:id="rId43"/>
    <p:sldId id="338" r:id="rId44"/>
    <p:sldId id="293" r:id="rId45"/>
    <p:sldId id="332" r:id="rId46"/>
    <p:sldId id="336" r:id="rId47"/>
    <p:sldId id="347" r:id="rId48"/>
    <p:sldId id="348" r:id="rId49"/>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כוכבה גרסון" initials="כג" lastIdx="1" clrIdx="0">
    <p:extLst>
      <p:ext uri="{19B8F6BF-5375-455C-9EA6-DF929625EA0E}">
        <p15:presenceInfo xmlns:p15="http://schemas.microsoft.com/office/powerpoint/2012/main" userId="68f227b8bae443f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285E3"/>
    <a:srgbClr val="EBEBEB"/>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86805" autoAdjust="0"/>
  </p:normalViewPr>
  <p:slideViewPr>
    <p:cSldViewPr snapToGrid="0" snapToObjects="1" showGuides="1">
      <p:cViewPr varScale="1">
        <p:scale>
          <a:sx n="60" d="100"/>
          <a:sy n="60" d="100"/>
        </p:scale>
        <p:origin x="1092" y="66"/>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4717E0-1085-4FE3-9364-A087C6B9A118}"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pPr rtl="1"/>
          <a:endParaRPr lang="he-IL"/>
        </a:p>
      </dgm:t>
    </dgm:pt>
    <dgm:pt modelId="{F8604D8A-00B3-48A3-8C68-B2578B0EEA0C}">
      <dgm:prSet/>
      <dgm:spPr>
        <a:solidFill>
          <a:schemeClr val="accent5">
            <a:lumMod val="40000"/>
            <a:lumOff val="60000"/>
          </a:schemeClr>
        </a:solidFill>
      </dgm:spPr>
      <dgm:t>
        <a:bodyPr/>
        <a:lstStyle/>
        <a:p>
          <a:pPr rtl="1"/>
          <a:r>
            <a:rPr lang="he-IL" dirty="0">
              <a:latin typeface="+mn-lt"/>
            </a:rPr>
            <a:t>תמונות</a:t>
          </a:r>
        </a:p>
      </dgm:t>
    </dgm:pt>
    <dgm:pt modelId="{8109CFFD-5C99-4484-A604-4B007E65703D}" type="parTrans" cxnId="{4FDFB274-F608-41FE-8845-A35EE4A3A8C5}">
      <dgm:prSet/>
      <dgm:spPr/>
      <dgm:t>
        <a:bodyPr/>
        <a:lstStyle/>
        <a:p>
          <a:pPr rtl="1"/>
          <a:endParaRPr lang="he-IL"/>
        </a:p>
      </dgm:t>
    </dgm:pt>
    <dgm:pt modelId="{014E73AC-D6B9-42B9-8E06-68641DFD2050}" type="sibTrans" cxnId="{4FDFB274-F608-41FE-8845-A35EE4A3A8C5}">
      <dgm:prSet/>
      <dgm:spPr/>
      <dgm:t>
        <a:bodyPr/>
        <a:lstStyle/>
        <a:p>
          <a:pPr rtl="1"/>
          <a:endParaRPr lang="he-IL"/>
        </a:p>
      </dgm:t>
    </dgm:pt>
    <dgm:pt modelId="{D68C3323-F9CE-4008-A087-80529B4D21C2}">
      <dgm:prSet/>
      <dgm:spPr/>
      <dgm:t>
        <a:bodyPr/>
        <a:lstStyle/>
        <a:p>
          <a:pPr rtl="1"/>
          <a:r>
            <a:rPr lang="he-IL"/>
            <a:t>ערימות צמיגים ופסולת</a:t>
          </a:r>
        </a:p>
      </dgm:t>
    </dgm:pt>
    <dgm:pt modelId="{45AF0BC7-F634-4BAB-A971-D530738E2234}" type="parTrans" cxnId="{DCC720DE-451A-4E5D-A5A5-FD95F874BCF2}">
      <dgm:prSet/>
      <dgm:spPr/>
      <dgm:t>
        <a:bodyPr/>
        <a:lstStyle/>
        <a:p>
          <a:pPr rtl="1"/>
          <a:endParaRPr lang="he-IL"/>
        </a:p>
      </dgm:t>
    </dgm:pt>
    <dgm:pt modelId="{98ED8A98-4E96-44A1-96C1-619F4AD8A247}" type="sibTrans" cxnId="{DCC720DE-451A-4E5D-A5A5-FD95F874BCF2}">
      <dgm:prSet/>
      <dgm:spPr/>
      <dgm:t>
        <a:bodyPr/>
        <a:lstStyle/>
        <a:p>
          <a:pPr rtl="1"/>
          <a:endParaRPr lang="he-IL"/>
        </a:p>
      </dgm:t>
    </dgm:pt>
    <dgm:pt modelId="{4D9EFA63-82B9-4610-AB33-1EFCEF7A08B0}">
      <dgm:prSet/>
      <dgm:spPr/>
      <dgm:t>
        <a:bodyPr/>
        <a:lstStyle/>
        <a:p>
          <a:pPr rtl="1"/>
          <a:r>
            <a:rPr lang="he-IL"/>
            <a:t>ארובות מפעלים פולטות עשן סמיך</a:t>
          </a:r>
        </a:p>
      </dgm:t>
    </dgm:pt>
    <dgm:pt modelId="{A6D41F73-BE84-454C-A168-4A200BE491CF}" type="parTrans" cxnId="{E8D51E38-A377-40FA-8748-4CAD47D16D82}">
      <dgm:prSet/>
      <dgm:spPr/>
      <dgm:t>
        <a:bodyPr/>
        <a:lstStyle/>
        <a:p>
          <a:pPr rtl="1"/>
          <a:endParaRPr lang="he-IL"/>
        </a:p>
      </dgm:t>
    </dgm:pt>
    <dgm:pt modelId="{362AF9FF-35A4-4DC3-9693-652BBC939B20}" type="sibTrans" cxnId="{E8D51E38-A377-40FA-8748-4CAD47D16D82}">
      <dgm:prSet/>
      <dgm:spPr/>
      <dgm:t>
        <a:bodyPr/>
        <a:lstStyle/>
        <a:p>
          <a:pPr rtl="1"/>
          <a:endParaRPr lang="he-IL"/>
        </a:p>
      </dgm:t>
    </dgm:pt>
    <dgm:pt modelId="{936BF266-1F12-4FF2-86F5-4387D8B74F27}">
      <dgm:prSet/>
      <dgm:spPr/>
      <dgm:t>
        <a:bodyPr/>
        <a:lstStyle/>
        <a:p>
          <a:pPr rtl="1"/>
          <a:r>
            <a:rPr lang="he-IL" dirty="0"/>
            <a:t>ציפור מכוסה נפט</a:t>
          </a:r>
        </a:p>
      </dgm:t>
    </dgm:pt>
    <dgm:pt modelId="{412F412D-83A2-4F12-BD71-996D40605CE1}" type="parTrans" cxnId="{B715F24D-700F-44C5-8E15-5A5F4387F533}">
      <dgm:prSet/>
      <dgm:spPr/>
      <dgm:t>
        <a:bodyPr/>
        <a:lstStyle/>
        <a:p>
          <a:pPr rtl="1"/>
          <a:endParaRPr lang="he-IL"/>
        </a:p>
      </dgm:t>
    </dgm:pt>
    <dgm:pt modelId="{703384A3-3078-40E6-A9CF-150A87B7AEDE}" type="sibTrans" cxnId="{B715F24D-700F-44C5-8E15-5A5F4387F533}">
      <dgm:prSet/>
      <dgm:spPr/>
      <dgm:t>
        <a:bodyPr/>
        <a:lstStyle/>
        <a:p>
          <a:pPr rtl="1"/>
          <a:endParaRPr lang="he-IL"/>
        </a:p>
      </dgm:t>
    </dgm:pt>
    <dgm:pt modelId="{47A2AAFF-B255-4499-8E63-9632C733AB78}">
      <dgm:prSet/>
      <dgm:spPr/>
      <dgm:t>
        <a:bodyPr/>
        <a:lstStyle/>
        <a:p>
          <a:pPr rtl="1"/>
          <a:r>
            <a:rPr lang="he-IL" dirty="0"/>
            <a:t>מפגעים סביבתיים:</a:t>
          </a:r>
        </a:p>
      </dgm:t>
    </dgm:pt>
    <dgm:pt modelId="{3F633022-8E8D-4A53-B9FE-D0BFCC4E74FE}" type="parTrans" cxnId="{4E6C00E8-148B-4D1B-8537-6D8E8AB0D0C7}">
      <dgm:prSet/>
      <dgm:spPr/>
      <dgm:t>
        <a:bodyPr/>
        <a:lstStyle/>
        <a:p>
          <a:pPr rtl="1"/>
          <a:endParaRPr lang="he-IL"/>
        </a:p>
      </dgm:t>
    </dgm:pt>
    <dgm:pt modelId="{AC40046A-6630-4E39-8C0E-2A775296B759}" type="sibTrans" cxnId="{4E6C00E8-148B-4D1B-8537-6D8E8AB0D0C7}">
      <dgm:prSet/>
      <dgm:spPr/>
      <dgm:t>
        <a:bodyPr/>
        <a:lstStyle/>
        <a:p>
          <a:pPr rtl="1"/>
          <a:endParaRPr lang="he-IL"/>
        </a:p>
      </dgm:t>
    </dgm:pt>
    <dgm:pt modelId="{C969F2B3-6E04-4134-B68C-DA44AAA97096}" type="pres">
      <dgm:prSet presAssocID="{A54717E0-1085-4FE3-9364-A087C6B9A118}" presName="Name0" presStyleCnt="0">
        <dgm:presLayoutVars>
          <dgm:chMax val="7"/>
          <dgm:dir/>
          <dgm:animLvl val="lvl"/>
          <dgm:resizeHandles val="exact"/>
        </dgm:presLayoutVars>
      </dgm:prSet>
      <dgm:spPr/>
      <dgm:t>
        <a:bodyPr/>
        <a:lstStyle/>
        <a:p>
          <a:pPr rtl="1"/>
          <a:endParaRPr lang="he-IL"/>
        </a:p>
      </dgm:t>
    </dgm:pt>
    <dgm:pt modelId="{927928B8-4F29-4905-A293-8C1F4CCC4105}" type="pres">
      <dgm:prSet presAssocID="{F8604D8A-00B3-48A3-8C68-B2578B0EEA0C}" presName="circle1" presStyleLbl="node1" presStyleIdx="0" presStyleCnt="5"/>
      <dgm:spPr/>
    </dgm:pt>
    <dgm:pt modelId="{7DDF9569-7247-4B0A-87FD-EFE166194A8F}" type="pres">
      <dgm:prSet presAssocID="{F8604D8A-00B3-48A3-8C68-B2578B0EEA0C}" presName="space" presStyleCnt="0"/>
      <dgm:spPr/>
    </dgm:pt>
    <dgm:pt modelId="{9F118F33-AC44-475C-BD66-82C0601446BB}" type="pres">
      <dgm:prSet presAssocID="{F8604D8A-00B3-48A3-8C68-B2578B0EEA0C}" presName="rect1" presStyleLbl="alignAcc1" presStyleIdx="0" presStyleCnt="5"/>
      <dgm:spPr/>
      <dgm:t>
        <a:bodyPr/>
        <a:lstStyle/>
        <a:p>
          <a:pPr rtl="1"/>
          <a:endParaRPr lang="he-IL"/>
        </a:p>
      </dgm:t>
    </dgm:pt>
    <dgm:pt modelId="{7C81C12B-4B06-4A8E-8F96-5288184B2C7F}" type="pres">
      <dgm:prSet presAssocID="{47A2AAFF-B255-4499-8E63-9632C733AB78}" presName="vertSpace2" presStyleLbl="node1" presStyleIdx="0" presStyleCnt="5"/>
      <dgm:spPr/>
    </dgm:pt>
    <dgm:pt modelId="{52B74404-2030-46E0-A887-A6706E90B67A}" type="pres">
      <dgm:prSet presAssocID="{47A2AAFF-B255-4499-8E63-9632C733AB78}" presName="circle2" presStyleLbl="node1" presStyleIdx="1" presStyleCnt="5"/>
      <dgm:spPr/>
    </dgm:pt>
    <dgm:pt modelId="{CF649929-C619-484B-A0BD-C09ACA893EEE}" type="pres">
      <dgm:prSet presAssocID="{47A2AAFF-B255-4499-8E63-9632C733AB78}" presName="rect2" presStyleLbl="alignAcc1" presStyleIdx="1" presStyleCnt="5"/>
      <dgm:spPr/>
      <dgm:t>
        <a:bodyPr/>
        <a:lstStyle/>
        <a:p>
          <a:pPr rtl="1"/>
          <a:endParaRPr lang="he-IL"/>
        </a:p>
      </dgm:t>
    </dgm:pt>
    <dgm:pt modelId="{788493CD-DAED-4BE7-8280-52B1B1C86DBF}" type="pres">
      <dgm:prSet presAssocID="{D68C3323-F9CE-4008-A087-80529B4D21C2}" presName="vertSpace3" presStyleLbl="node1" presStyleIdx="1" presStyleCnt="5"/>
      <dgm:spPr/>
    </dgm:pt>
    <dgm:pt modelId="{0881A42E-9A2B-4EBB-AE41-9EAD8612F253}" type="pres">
      <dgm:prSet presAssocID="{D68C3323-F9CE-4008-A087-80529B4D21C2}" presName="circle3" presStyleLbl="node1" presStyleIdx="2" presStyleCnt="5"/>
      <dgm:spPr/>
    </dgm:pt>
    <dgm:pt modelId="{C8986C54-25E7-4114-8AA7-0A713524A812}" type="pres">
      <dgm:prSet presAssocID="{D68C3323-F9CE-4008-A087-80529B4D21C2}" presName="rect3" presStyleLbl="alignAcc1" presStyleIdx="2" presStyleCnt="5"/>
      <dgm:spPr/>
      <dgm:t>
        <a:bodyPr/>
        <a:lstStyle/>
        <a:p>
          <a:pPr rtl="1"/>
          <a:endParaRPr lang="he-IL"/>
        </a:p>
      </dgm:t>
    </dgm:pt>
    <dgm:pt modelId="{C4666433-EC8F-49B9-950D-13CE76A2BEE1}" type="pres">
      <dgm:prSet presAssocID="{4D9EFA63-82B9-4610-AB33-1EFCEF7A08B0}" presName="vertSpace4" presStyleLbl="node1" presStyleIdx="2" presStyleCnt="5"/>
      <dgm:spPr/>
    </dgm:pt>
    <dgm:pt modelId="{B74DA33B-FAE8-49B2-9186-B8B8DB5ECD05}" type="pres">
      <dgm:prSet presAssocID="{4D9EFA63-82B9-4610-AB33-1EFCEF7A08B0}" presName="circle4" presStyleLbl="node1" presStyleIdx="3" presStyleCnt="5"/>
      <dgm:spPr/>
    </dgm:pt>
    <dgm:pt modelId="{CA9CC5D3-B5BB-430E-A56A-0560D8A5B5B1}" type="pres">
      <dgm:prSet presAssocID="{4D9EFA63-82B9-4610-AB33-1EFCEF7A08B0}" presName="rect4" presStyleLbl="alignAcc1" presStyleIdx="3" presStyleCnt="5"/>
      <dgm:spPr/>
      <dgm:t>
        <a:bodyPr/>
        <a:lstStyle/>
        <a:p>
          <a:pPr rtl="1"/>
          <a:endParaRPr lang="he-IL"/>
        </a:p>
      </dgm:t>
    </dgm:pt>
    <dgm:pt modelId="{C4AFAB94-C790-4E90-8D15-8CA54A896D1A}" type="pres">
      <dgm:prSet presAssocID="{936BF266-1F12-4FF2-86F5-4387D8B74F27}" presName="vertSpace5" presStyleLbl="node1" presStyleIdx="3" presStyleCnt="5"/>
      <dgm:spPr/>
    </dgm:pt>
    <dgm:pt modelId="{53AEF181-2DEA-44F7-8269-13C46BAB69E4}" type="pres">
      <dgm:prSet presAssocID="{936BF266-1F12-4FF2-86F5-4387D8B74F27}" presName="circle5" presStyleLbl="node1" presStyleIdx="4" presStyleCnt="5"/>
      <dgm:spPr/>
    </dgm:pt>
    <dgm:pt modelId="{85E1C71A-080D-4FF7-AA27-013214F39265}" type="pres">
      <dgm:prSet presAssocID="{936BF266-1F12-4FF2-86F5-4387D8B74F27}" presName="rect5" presStyleLbl="alignAcc1" presStyleIdx="4" presStyleCnt="5"/>
      <dgm:spPr/>
      <dgm:t>
        <a:bodyPr/>
        <a:lstStyle/>
        <a:p>
          <a:pPr rtl="1"/>
          <a:endParaRPr lang="he-IL"/>
        </a:p>
      </dgm:t>
    </dgm:pt>
    <dgm:pt modelId="{558B40AB-229D-4F82-82A2-CAC4C2C50F9A}" type="pres">
      <dgm:prSet presAssocID="{F8604D8A-00B3-48A3-8C68-B2578B0EEA0C}" presName="rect1ParTxNoCh" presStyleLbl="alignAcc1" presStyleIdx="4" presStyleCnt="5">
        <dgm:presLayoutVars>
          <dgm:chMax val="1"/>
          <dgm:bulletEnabled val="1"/>
        </dgm:presLayoutVars>
      </dgm:prSet>
      <dgm:spPr/>
      <dgm:t>
        <a:bodyPr/>
        <a:lstStyle/>
        <a:p>
          <a:pPr rtl="1"/>
          <a:endParaRPr lang="he-IL"/>
        </a:p>
      </dgm:t>
    </dgm:pt>
    <dgm:pt modelId="{93B74340-2799-402C-9088-0081528CA797}" type="pres">
      <dgm:prSet presAssocID="{47A2AAFF-B255-4499-8E63-9632C733AB78}" presName="rect2ParTxNoCh" presStyleLbl="alignAcc1" presStyleIdx="4" presStyleCnt="5">
        <dgm:presLayoutVars>
          <dgm:chMax val="1"/>
          <dgm:bulletEnabled val="1"/>
        </dgm:presLayoutVars>
      </dgm:prSet>
      <dgm:spPr/>
      <dgm:t>
        <a:bodyPr/>
        <a:lstStyle/>
        <a:p>
          <a:pPr rtl="1"/>
          <a:endParaRPr lang="he-IL"/>
        </a:p>
      </dgm:t>
    </dgm:pt>
    <dgm:pt modelId="{74E75BC4-2077-4D61-84E3-6F2513920499}" type="pres">
      <dgm:prSet presAssocID="{D68C3323-F9CE-4008-A087-80529B4D21C2}" presName="rect3ParTxNoCh" presStyleLbl="alignAcc1" presStyleIdx="4" presStyleCnt="5">
        <dgm:presLayoutVars>
          <dgm:chMax val="1"/>
          <dgm:bulletEnabled val="1"/>
        </dgm:presLayoutVars>
      </dgm:prSet>
      <dgm:spPr/>
      <dgm:t>
        <a:bodyPr/>
        <a:lstStyle/>
        <a:p>
          <a:pPr rtl="1"/>
          <a:endParaRPr lang="he-IL"/>
        </a:p>
      </dgm:t>
    </dgm:pt>
    <dgm:pt modelId="{BD01B2E8-8C4D-4FE1-B2DC-1F9111EE7B5B}" type="pres">
      <dgm:prSet presAssocID="{4D9EFA63-82B9-4610-AB33-1EFCEF7A08B0}" presName="rect4ParTxNoCh" presStyleLbl="alignAcc1" presStyleIdx="4" presStyleCnt="5">
        <dgm:presLayoutVars>
          <dgm:chMax val="1"/>
          <dgm:bulletEnabled val="1"/>
        </dgm:presLayoutVars>
      </dgm:prSet>
      <dgm:spPr/>
      <dgm:t>
        <a:bodyPr/>
        <a:lstStyle/>
        <a:p>
          <a:pPr rtl="1"/>
          <a:endParaRPr lang="he-IL"/>
        </a:p>
      </dgm:t>
    </dgm:pt>
    <dgm:pt modelId="{3A975C90-3F71-4FE7-B972-AB67C2C2D449}" type="pres">
      <dgm:prSet presAssocID="{936BF266-1F12-4FF2-86F5-4387D8B74F27}" presName="rect5ParTxNoCh" presStyleLbl="alignAcc1" presStyleIdx="4" presStyleCnt="5">
        <dgm:presLayoutVars>
          <dgm:chMax val="1"/>
          <dgm:bulletEnabled val="1"/>
        </dgm:presLayoutVars>
      </dgm:prSet>
      <dgm:spPr/>
      <dgm:t>
        <a:bodyPr/>
        <a:lstStyle/>
        <a:p>
          <a:pPr rtl="1"/>
          <a:endParaRPr lang="he-IL"/>
        </a:p>
      </dgm:t>
    </dgm:pt>
  </dgm:ptLst>
  <dgm:cxnLst>
    <dgm:cxn modelId="{F0284256-8FD5-4122-9688-CD0D713BF29A}" type="presOf" srcId="{47A2AAFF-B255-4499-8E63-9632C733AB78}" destId="{93B74340-2799-402C-9088-0081528CA797}" srcOrd="1" destOrd="0" presId="urn:microsoft.com/office/officeart/2005/8/layout/target3"/>
    <dgm:cxn modelId="{D94AC677-7B99-4745-824F-B3A5D4B285EB}" type="presOf" srcId="{D68C3323-F9CE-4008-A087-80529B4D21C2}" destId="{C8986C54-25E7-4114-8AA7-0A713524A812}" srcOrd="0" destOrd="0" presId="urn:microsoft.com/office/officeart/2005/8/layout/target3"/>
    <dgm:cxn modelId="{E19A765D-4130-407E-991B-F5ADE94BF07A}" type="presOf" srcId="{D68C3323-F9CE-4008-A087-80529B4D21C2}" destId="{74E75BC4-2077-4D61-84E3-6F2513920499}" srcOrd="1" destOrd="0" presId="urn:microsoft.com/office/officeart/2005/8/layout/target3"/>
    <dgm:cxn modelId="{A216C972-3597-48BE-B982-F30378DCFCE9}" type="presOf" srcId="{936BF266-1F12-4FF2-86F5-4387D8B74F27}" destId="{85E1C71A-080D-4FF7-AA27-013214F39265}" srcOrd="0" destOrd="0" presId="urn:microsoft.com/office/officeart/2005/8/layout/target3"/>
    <dgm:cxn modelId="{8B20EEE0-D305-4B21-9706-BB19A6F007B1}" type="presOf" srcId="{4D9EFA63-82B9-4610-AB33-1EFCEF7A08B0}" destId="{BD01B2E8-8C4D-4FE1-B2DC-1F9111EE7B5B}" srcOrd="1" destOrd="0" presId="urn:microsoft.com/office/officeart/2005/8/layout/target3"/>
    <dgm:cxn modelId="{DCC720DE-451A-4E5D-A5A5-FD95F874BCF2}" srcId="{A54717E0-1085-4FE3-9364-A087C6B9A118}" destId="{D68C3323-F9CE-4008-A087-80529B4D21C2}" srcOrd="2" destOrd="0" parTransId="{45AF0BC7-F634-4BAB-A971-D530738E2234}" sibTransId="{98ED8A98-4E96-44A1-96C1-619F4AD8A247}"/>
    <dgm:cxn modelId="{EA29A2F1-B430-45C8-A6FC-76C229FB467F}" type="presOf" srcId="{47A2AAFF-B255-4499-8E63-9632C733AB78}" destId="{CF649929-C619-484B-A0BD-C09ACA893EEE}" srcOrd="0" destOrd="0" presId="urn:microsoft.com/office/officeart/2005/8/layout/target3"/>
    <dgm:cxn modelId="{B715F24D-700F-44C5-8E15-5A5F4387F533}" srcId="{A54717E0-1085-4FE3-9364-A087C6B9A118}" destId="{936BF266-1F12-4FF2-86F5-4387D8B74F27}" srcOrd="4" destOrd="0" parTransId="{412F412D-83A2-4F12-BD71-996D40605CE1}" sibTransId="{703384A3-3078-40E6-A9CF-150A87B7AEDE}"/>
    <dgm:cxn modelId="{4FDFB274-F608-41FE-8845-A35EE4A3A8C5}" srcId="{A54717E0-1085-4FE3-9364-A087C6B9A118}" destId="{F8604D8A-00B3-48A3-8C68-B2578B0EEA0C}" srcOrd="0" destOrd="0" parTransId="{8109CFFD-5C99-4484-A604-4B007E65703D}" sibTransId="{014E73AC-D6B9-42B9-8E06-68641DFD2050}"/>
    <dgm:cxn modelId="{E8D51E38-A377-40FA-8748-4CAD47D16D82}" srcId="{A54717E0-1085-4FE3-9364-A087C6B9A118}" destId="{4D9EFA63-82B9-4610-AB33-1EFCEF7A08B0}" srcOrd="3" destOrd="0" parTransId="{A6D41F73-BE84-454C-A168-4A200BE491CF}" sibTransId="{362AF9FF-35A4-4DC3-9693-652BBC939B20}"/>
    <dgm:cxn modelId="{A55157DA-3517-4A71-BF73-C111E0278078}" type="presOf" srcId="{F8604D8A-00B3-48A3-8C68-B2578B0EEA0C}" destId="{558B40AB-229D-4F82-82A2-CAC4C2C50F9A}" srcOrd="1" destOrd="0" presId="urn:microsoft.com/office/officeart/2005/8/layout/target3"/>
    <dgm:cxn modelId="{7C89405D-E9CB-4FD1-A1D6-0E64398F6118}" type="presOf" srcId="{936BF266-1F12-4FF2-86F5-4387D8B74F27}" destId="{3A975C90-3F71-4FE7-B972-AB67C2C2D449}" srcOrd="1" destOrd="0" presId="urn:microsoft.com/office/officeart/2005/8/layout/target3"/>
    <dgm:cxn modelId="{2FA42B91-AEB1-4667-9D99-92CDD7A48CD7}" type="presOf" srcId="{A54717E0-1085-4FE3-9364-A087C6B9A118}" destId="{C969F2B3-6E04-4134-B68C-DA44AAA97096}" srcOrd="0" destOrd="0" presId="urn:microsoft.com/office/officeart/2005/8/layout/target3"/>
    <dgm:cxn modelId="{6059F654-635B-463F-AEC5-2F8C23C25909}" type="presOf" srcId="{F8604D8A-00B3-48A3-8C68-B2578B0EEA0C}" destId="{9F118F33-AC44-475C-BD66-82C0601446BB}" srcOrd="0" destOrd="0" presId="urn:microsoft.com/office/officeart/2005/8/layout/target3"/>
    <dgm:cxn modelId="{0881B54F-1C3A-4D5B-8460-1BF28FE40B64}" type="presOf" srcId="{4D9EFA63-82B9-4610-AB33-1EFCEF7A08B0}" destId="{CA9CC5D3-B5BB-430E-A56A-0560D8A5B5B1}" srcOrd="0" destOrd="0" presId="urn:microsoft.com/office/officeart/2005/8/layout/target3"/>
    <dgm:cxn modelId="{4E6C00E8-148B-4D1B-8537-6D8E8AB0D0C7}" srcId="{A54717E0-1085-4FE3-9364-A087C6B9A118}" destId="{47A2AAFF-B255-4499-8E63-9632C733AB78}" srcOrd="1" destOrd="0" parTransId="{3F633022-8E8D-4A53-B9FE-D0BFCC4E74FE}" sibTransId="{AC40046A-6630-4E39-8C0E-2A775296B759}"/>
    <dgm:cxn modelId="{DC9A5591-4D52-4340-9F22-B8B8A78546BF}" type="presParOf" srcId="{C969F2B3-6E04-4134-B68C-DA44AAA97096}" destId="{927928B8-4F29-4905-A293-8C1F4CCC4105}" srcOrd="0" destOrd="0" presId="urn:microsoft.com/office/officeart/2005/8/layout/target3"/>
    <dgm:cxn modelId="{15F07147-8A6C-4CAB-846F-6051E531A589}" type="presParOf" srcId="{C969F2B3-6E04-4134-B68C-DA44AAA97096}" destId="{7DDF9569-7247-4B0A-87FD-EFE166194A8F}" srcOrd="1" destOrd="0" presId="urn:microsoft.com/office/officeart/2005/8/layout/target3"/>
    <dgm:cxn modelId="{C7814AA1-70D3-4A25-8E7F-FF736AFBF654}" type="presParOf" srcId="{C969F2B3-6E04-4134-B68C-DA44AAA97096}" destId="{9F118F33-AC44-475C-BD66-82C0601446BB}" srcOrd="2" destOrd="0" presId="urn:microsoft.com/office/officeart/2005/8/layout/target3"/>
    <dgm:cxn modelId="{212221EB-6250-47E8-8352-37940429225F}" type="presParOf" srcId="{C969F2B3-6E04-4134-B68C-DA44AAA97096}" destId="{7C81C12B-4B06-4A8E-8F96-5288184B2C7F}" srcOrd="3" destOrd="0" presId="urn:microsoft.com/office/officeart/2005/8/layout/target3"/>
    <dgm:cxn modelId="{0C3372FD-2866-4847-875E-CF9BFF3C9757}" type="presParOf" srcId="{C969F2B3-6E04-4134-B68C-DA44AAA97096}" destId="{52B74404-2030-46E0-A887-A6706E90B67A}" srcOrd="4" destOrd="0" presId="urn:microsoft.com/office/officeart/2005/8/layout/target3"/>
    <dgm:cxn modelId="{F2589179-A20F-44B7-AD46-3262A2670322}" type="presParOf" srcId="{C969F2B3-6E04-4134-B68C-DA44AAA97096}" destId="{CF649929-C619-484B-A0BD-C09ACA893EEE}" srcOrd="5" destOrd="0" presId="urn:microsoft.com/office/officeart/2005/8/layout/target3"/>
    <dgm:cxn modelId="{565EDECB-A64E-4B47-94AB-62E8AAA110CC}" type="presParOf" srcId="{C969F2B3-6E04-4134-B68C-DA44AAA97096}" destId="{788493CD-DAED-4BE7-8280-52B1B1C86DBF}" srcOrd="6" destOrd="0" presId="urn:microsoft.com/office/officeart/2005/8/layout/target3"/>
    <dgm:cxn modelId="{C7456CA6-A368-4127-B440-B32EE347AF92}" type="presParOf" srcId="{C969F2B3-6E04-4134-B68C-DA44AAA97096}" destId="{0881A42E-9A2B-4EBB-AE41-9EAD8612F253}" srcOrd="7" destOrd="0" presId="urn:microsoft.com/office/officeart/2005/8/layout/target3"/>
    <dgm:cxn modelId="{5AC498DC-CCB9-416C-B2C6-F3C5E2D8F711}" type="presParOf" srcId="{C969F2B3-6E04-4134-B68C-DA44AAA97096}" destId="{C8986C54-25E7-4114-8AA7-0A713524A812}" srcOrd="8" destOrd="0" presId="urn:microsoft.com/office/officeart/2005/8/layout/target3"/>
    <dgm:cxn modelId="{1909073E-4DD4-4871-B98A-7B2A59D5BECA}" type="presParOf" srcId="{C969F2B3-6E04-4134-B68C-DA44AAA97096}" destId="{C4666433-EC8F-49B9-950D-13CE76A2BEE1}" srcOrd="9" destOrd="0" presId="urn:microsoft.com/office/officeart/2005/8/layout/target3"/>
    <dgm:cxn modelId="{F85B5897-882C-40C2-B99E-295AA4BB79D4}" type="presParOf" srcId="{C969F2B3-6E04-4134-B68C-DA44AAA97096}" destId="{B74DA33B-FAE8-49B2-9186-B8B8DB5ECD05}" srcOrd="10" destOrd="0" presId="urn:microsoft.com/office/officeart/2005/8/layout/target3"/>
    <dgm:cxn modelId="{53CB7956-A53E-4DB6-941F-8EA90E73E9C3}" type="presParOf" srcId="{C969F2B3-6E04-4134-B68C-DA44AAA97096}" destId="{CA9CC5D3-B5BB-430E-A56A-0560D8A5B5B1}" srcOrd="11" destOrd="0" presId="urn:microsoft.com/office/officeart/2005/8/layout/target3"/>
    <dgm:cxn modelId="{F988E2ED-5EE8-4E92-9C89-927347CA0963}" type="presParOf" srcId="{C969F2B3-6E04-4134-B68C-DA44AAA97096}" destId="{C4AFAB94-C790-4E90-8D15-8CA54A896D1A}" srcOrd="12" destOrd="0" presId="urn:microsoft.com/office/officeart/2005/8/layout/target3"/>
    <dgm:cxn modelId="{0B1DEB70-BEAA-47C9-A150-4F2A6213CDFD}" type="presParOf" srcId="{C969F2B3-6E04-4134-B68C-DA44AAA97096}" destId="{53AEF181-2DEA-44F7-8269-13C46BAB69E4}" srcOrd="13" destOrd="0" presId="urn:microsoft.com/office/officeart/2005/8/layout/target3"/>
    <dgm:cxn modelId="{509889AD-0096-4B16-A064-5468627F8202}" type="presParOf" srcId="{C969F2B3-6E04-4134-B68C-DA44AAA97096}" destId="{85E1C71A-080D-4FF7-AA27-013214F39265}" srcOrd="14" destOrd="0" presId="urn:microsoft.com/office/officeart/2005/8/layout/target3"/>
    <dgm:cxn modelId="{90B853CA-FA96-4F4C-B6A5-97D3C1FCC2F7}" type="presParOf" srcId="{C969F2B3-6E04-4134-B68C-DA44AAA97096}" destId="{558B40AB-229D-4F82-82A2-CAC4C2C50F9A}" srcOrd="15" destOrd="0" presId="urn:microsoft.com/office/officeart/2005/8/layout/target3"/>
    <dgm:cxn modelId="{5BFB9B28-F81B-4176-810E-B9538C3D2DE8}" type="presParOf" srcId="{C969F2B3-6E04-4134-B68C-DA44AAA97096}" destId="{93B74340-2799-402C-9088-0081528CA797}" srcOrd="16" destOrd="0" presId="urn:microsoft.com/office/officeart/2005/8/layout/target3"/>
    <dgm:cxn modelId="{4AB11BC8-0705-4EE5-ACD8-2E33C3E26BEE}" type="presParOf" srcId="{C969F2B3-6E04-4134-B68C-DA44AAA97096}" destId="{74E75BC4-2077-4D61-84E3-6F2513920499}" srcOrd="17" destOrd="0" presId="urn:microsoft.com/office/officeart/2005/8/layout/target3"/>
    <dgm:cxn modelId="{3B270504-5D81-48ED-AC93-C89B92254C03}" type="presParOf" srcId="{C969F2B3-6E04-4134-B68C-DA44AAA97096}" destId="{BD01B2E8-8C4D-4FE1-B2DC-1F9111EE7B5B}" srcOrd="18" destOrd="0" presId="urn:microsoft.com/office/officeart/2005/8/layout/target3"/>
    <dgm:cxn modelId="{76F05900-8ECB-47E8-9590-0F96F129A97F}" type="presParOf" srcId="{C969F2B3-6E04-4134-B68C-DA44AAA97096}" destId="{3A975C90-3F71-4FE7-B972-AB67C2C2D449}" srcOrd="19"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B860FF-5720-4AC3-8255-68B8406069A8}"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pPr rtl="1"/>
          <a:endParaRPr lang="he-IL"/>
        </a:p>
      </dgm:t>
    </dgm:pt>
    <dgm:pt modelId="{5CD73138-9241-4F17-A6C9-3B4D1AE89E0E}">
      <dgm:prSet/>
      <dgm:spPr>
        <a:solidFill>
          <a:schemeClr val="accent5">
            <a:lumMod val="40000"/>
            <a:lumOff val="60000"/>
            <a:alpha val="90000"/>
          </a:schemeClr>
        </a:solidFill>
      </dgm:spPr>
      <dgm:t>
        <a:bodyPr/>
        <a:lstStyle/>
        <a:p>
          <a:pPr rtl="1"/>
          <a:r>
            <a:rPr lang="he-IL" dirty="0"/>
            <a:t>כתוביות</a:t>
          </a:r>
        </a:p>
      </dgm:t>
    </dgm:pt>
    <dgm:pt modelId="{B2D7851B-878E-471C-B928-9A2A5752F86B}" type="parTrans" cxnId="{D2FA7021-52A3-4794-8030-F688ECDFDBF6}">
      <dgm:prSet/>
      <dgm:spPr/>
      <dgm:t>
        <a:bodyPr/>
        <a:lstStyle/>
        <a:p>
          <a:pPr rtl="1"/>
          <a:endParaRPr lang="he-IL"/>
        </a:p>
      </dgm:t>
    </dgm:pt>
    <dgm:pt modelId="{2A45ED90-EC05-47B6-8933-D36A41858842}" type="sibTrans" cxnId="{D2FA7021-52A3-4794-8030-F688ECDFDBF6}">
      <dgm:prSet/>
      <dgm:spPr/>
      <dgm:t>
        <a:bodyPr/>
        <a:lstStyle/>
        <a:p>
          <a:pPr rtl="1"/>
          <a:endParaRPr lang="he-IL"/>
        </a:p>
      </dgm:t>
    </dgm:pt>
    <dgm:pt modelId="{AEDF7D83-5F93-432B-B919-F2663BCC4E54}">
      <dgm:prSet/>
      <dgm:spPr/>
      <dgm:t>
        <a:bodyPr/>
        <a:lstStyle/>
        <a:p>
          <a:pPr rtl="1"/>
          <a:r>
            <a:rPr lang="he-IL" dirty="0"/>
            <a:t>גורמים לזיהום הסביבה</a:t>
          </a:r>
        </a:p>
      </dgm:t>
    </dgm:pt>
    <dgm:pt modelId="{550AA22C-CFC1-4C23-BFDE-8E90269A7781}" type="parTrans" cxnId="{B510BE33-690C-4882-87FA-064FED9034F8}">
      <dgm:prSet/>
      <dgm:spPr/>
      <dgm:t>
        <a:bodyPr/>
        <a:lstStyle/>
        <a:p>
          <a:pPr rtl="1"/>
          <a:endParaRPr lang="he-IL"/>
        </a:p>
      </dgm:t>
    </dgm:pt>
    <dgm:pt modelId="{B6CA35E4-D812-45D5-B500-21440AE6A201}" type="sibTrans" cxnId="{B510BE33-690C-4882-87FA-064FED9034F8}">
      <dgm:prSet/>
      <dgm:spPr/>
      <dgm:t>
        <a:bodyPr/>
        <a:lstStyle/>
        <a:p>
          <a:pPr rtl="1"/>
          <a:endParaRPr lang="he-IL"/>
        </a:p>
      </dgm:t>
    </dgm:pt>
    <dgm:pt modelId="{45BBF50C-C051-4A4D-866E-36FDECE2DCF3}">
      <dgm:prSet/>
      <dgm:spPr/>
      <dgm:t>
        <a:bodyPr/>
        <a:lstStyle/>
        <a:p>
          <a:pPr rtl="1"/>
          <a:r>
            <a:rPr lang="he-IL" dirty="0"/>
            <a:t>ערמות אשפה </a:t>
          </a:r>
          <a:r>
            <a:rPr lang="he-IL" dirty="0">
              <a:solidFill>
                <a:schemeClr val="accent1">
                  <a:lumMod val="75000"/>
                </a:schemeClr>
              </a:solidFill>
            </a:rPr>
            <a:t>גורמות לזיהום קרקעות, נחלים</a:t>
          </a:r>
          <a:r>
            <a:rPr lang="he-IL" dirty="0"/>
            <a:t>, נהרות וים</a:t>
          </a:r>
        </a:p>
      </dgm:t>
    </dgm:pt>
    <dgm:pt modelId="{29DAC1DB-7224-42EA-B888-FA7E7E16994F}" type="parTrans" cxnId="{DE75D212-05DE-4687-82A9-348CDFF17F11}">
      <dgm:prSet/>
      <dgm:spPr/>
      <dgm:t>
        <a:bodyPr/>
        <a:lstStyle/>
        <a:p>
          <a:pPr rtl="1"/>
          <a:endParaRPr lang="he-IL"/>
        </a:p>
      </dgm:t>
    </dgm:pt>
    <dgm:pt modelId="{1CCA4985-2E1D-48A6-B83A-CB095C0882CD}" type="sibTrans" cxnId="{DE75D212-05DE-4687-82A9-348CDFF17F11}">
      <dgm:prSet/>
      <dgm:spPr/>
      <dgm:t>
        <a:bodyPr/>
        <a:lstStyle/>
        <a:p>
          <a:pPr rtl="1"/>
          <a:endParaRPr lang="he-IL"/>
        </a:p>
      </dgm:t>
    </dgm:pt>
    <dgm:pt modelId="{E85254B2-5E2F-4926-B71C-DABD1D56F041}">
      <dgm:prSet/>
      <dgm:spPr/>
      <dgm:t>
        <a:bodyPr/>
        <a:lstStyle/>
        <a:p>
          <a:pPr rtl="1"/>
          <a:r>
            <a:rPr lang="he-IL" dirty="0"/>
            <a:t>מפעלי תעשיה </a:t>
          </a:r>
          <a:r>
            <a:rPr lang="he-IL" dirty="0">
              <a:solidFill>
                <a:schemeClr val="accent1">
                  <a:lumMod val="75000"/>
                </a:schemeClr>
              </a:solidFill>
            </a:rPr>
            <a:t>פולטים לאוויר גזים </a:t>
          </a:r>
          <a:r>
            <a:rPr lang="he-IL" dirty="0"/>
            <a:t>רעילים</a:t>
          </a:r>
        </a:p>
      </dgm:t>
    </dgm:pt>
    <dgm:pt modelId="{0232EB9A-A4EE-40DD-AAA7-423E54DC78CA}" type="parTrans" cxnId="{8669C725-7848-4565-80C3-35E4031631CA}">
      <dgm:prSet/>
      <dgm:spPr/>
      <dgm:t>
        <a:bodyPr/>
        <a:lstStyle/>
        <a:p>
          <a:pPr rtl="1"/>
          <a:endParaRPr lang="he-IL"/>
        </a:p>
      </dgm:t>
    </dgm:pt>
    <dgm:pt modelId="{E8385B93-278A-42F8-97BD-775C182B8272}" type="sibTrans" cxnId="{8669C725-7848-4565-80C3-35E4031631CA}">
      <dgm:prSet/>
      <dgm:spPr/>
      <dgm:t>
        <a:bodyPr/>
        <a:lstStyle/>
        <a:p>
          <a:pPr rtl="1"/>
          <a:endParaRPr lang="he-IL"/>
        </a:p>
      </dgm:t>
    </dgm:pt>
    <dgm:pt modelId="{05561906-4B1F-43C5-B7CE-D0B80E3CF3E9}">
      <dgm:prSet/>
      <dgm:spPr/>
      <dgm:t>
        <a:bodyPr/>
        <a:lstStyle/>
        <a:p>
          <a:pPr rtl="1"/>
          <a:r>
            <a:rPr lang="he-IL" dirty="0"/>
            <a:t>מי ים מזוהמים בנפט </a:t>
          </a:r>
          <a:r>
            <a:rPr lang="he-IL" dirty="0">
              <a:solidFill>
                <a:schemeClr val="accent1">
                  <a:lumMod val="75000"/>
                </a:schemeClr>
              </a:solidFill>
            </a:rPr>
            <a:t>פוגעים בבעלי החיים</a:t>
          </a:r>
        </a:p>
      </dgm:t>
    </dgm:pt>
    <dgm:pt modelId="{7B2FED44-4211-41BF-A2EF-4E7691C3219C}" type="parTrans" cxnId="{28D81797-E622-4867-8AA2-89CD7380B717}">
      <dgm:prSet/>
      <dgm:spPr/>
      <dgm:t>
        <a:bodyPr/>
        <a:lstStyle/>
        <a:p>
          <a:pPr rtl="1"/>
          <a:endParaRPr lang="he-IL"/>
        </a:p>
      </dgm:t>
    </dgm:pt>
    <dgm:pt modelId="{9468D275-A82E-41AD-BC97-2A723A872468}" type="sibTrans" cxnId="{28D81797-E622-4867-8AA2-89CD7380B717}">
      <dgm:prSet/>
      <dgm:spPr/>
      <dgm:t>
        <a:bodyPr/>
        <a:lstStyle/>
        <a:p>
          <a:pPr rtl="1"/>
          <a:endParaRPr lang="he-IL"/>
        </a:p>
      </dgm:t>
    </dgm:pt>
    <dgm:pt modelId="{A4455F66-81A9-423F-A9F0-8DCE88DC32E5}" type="pres">
      <dgm:prSet presAssocID="{8BB860FF-5720-4AC3-8255-68B8406069A8}" presName="compositeShape" presStyleCnt="0">
        <dgm:presLayoutVars>
          <dgm:dir/>
          <dgm:resizeHandles/>
        </dgm:presLayoutVars>
      </dgm:prSet>
      <dgm:spPr/>
      <dgm:t>
        <a:bodyPr/>
        <a:lstStyle/>
        <a:p>
          <a:pPr rtl="1"/>
          <a:endParaRPr lang="he-IL"/>
        </a:p>
      </dgm:t>
    </dgm:pt>
    <dgm:pt modelId="{3A5969CA-E33C-42C5-8B03-3439507CAD66}" type="pres">
      <dgm:prSet presAssocID="{8BB860FF-5720-4AC3-8255-68B8406069A8}" presName="pyramid" presStyleLbl="node1" presStyleIdx="0" presStyleCnt="1"/>
      <dgm:spPr/>
    </dgm:pt>
    <dgm:pt modelId="{352523D6-0139-45DF-AF44-27DF1D35E69C}" type="pres">
      <dgm:prSet presAssocID="{8BB860FF-5720-4AC3-8255-68B8406069A8}" presName="theList" presStyleCnt="0"/>
      <dgm:spPr/>
    </dgm:pt>
    <dgm:pt modelId="{F058B1FE-9957-44D8-AA4E-B0DFD739B17B}" type="pres">
      <dgm:prSet presAssocID="{5CD73138-9241-4F17-A6C9-3B4D1AE89E0E}" presName="aNode" presStyleLbl="fgAcc1" presStyleIdx="0" presStyleCnt="5">
        <dgm:presLayoutVars>
          <dgm:bulletEnabled val="1"/>
        </dgm:presLayoutVars>
      </dgm:prSet>
      <dgm:spPr/>
      <dgm:t>
        <a:bodyPr/>
        <a:lstStyle/>
        <a:p>
          <a:pPr rtl="1"/>
          <a:endParaRPr lang="he-IL"/>
        </a:p>
      </dgm:t>
    </dgm:pt>
    <dgm:pt modelId="{CE9ADD9C-B14B-4F44-A9F0-16ADDBDCA703}" type="pres">
      <dgm:prSet presAssocID="{5CD73138-9241-4F17-A6C9-3B4D1AE89E0E}" presName="aSpace" presStyleCnt="0"/>
      <dgm:spPr/>
    </dgm:pt>
    <dgm:pt modelId="{680C56D9-636A-44C5-A0E7-F67597098555}" type="pres">
      <dgm:prSet presAssocID="{AEDF7D83-5F93-432B-B919-F2663BCC4E54}" presName="aNode" presStyleLbl="fgAcc1" presStyleIdx="1" presStyleCnt="5">
        <dgm:presLayoutVars>
          <dgm:bulletEnabled val="1"/>
        </dgm:presLayoutVars>
      </dgm:prSet>
      <dgm:spPr/>
      <dgm:t>
        <a:bodyPr/>
        <a:lstStyle/>
        <a:p>
          <a:pPr rtl="1"/>
          <a:endParaRPr lang="he-IL"/>
        </a:p>
      </dgm:t>
    </dgm:pt>
    <dgm:pt modelId="{F09C8AF5-4106-471D-B08F-0532F96C3E25}" type="pres">
      <dgm:prSet presAssocID="{AEDF7D83-5F93-432B-B919-F2663BCC4E54}" presName="aSpace" presStyleCnt="0"/>
      <dgm:spPr/>
    </dgm:pt>
    <dgm:pt modelId="{5EE24429-8D78-49BC-9821-F1C5F07AB867}" type="pres">
      <dgm:prSet presAssocID="{45BBF50C-C051-4A4D-866E-36FDECE2DCF3}" presName="aNode" presStyleLbl="fgAcc1" presStyleIdx="2" presStyleCnt="5">
        <dgm:presLayoutVars>
          <dgm:bulletEnabled val="1"/>
        </dgm:presLayoutVars>
      </dgm:prSet>
      <dgm:spPr/>
      <dgm:t>
        <a:bodyPr/>
        <a:lstStyle/>
        <a:p>
          <a:pPr rtl="1"/>
          <a:endParaRPr lang="he-IL"/>
        </a:p>
      </dgm:t>
    </dgm:pt>
    <dgm:pt modelId="{F843E2AE-88BF-4FC5-BB61-AE270D86913C}" type="pres">
      <dgm:prSet presAssocID="{45BBF50C-C051-4A4D-866E-36FDECE2DCF3}" presName="aSpace" presStyleCnt="0"/>
      <dgm:spPr/>
    </dgm:pt>
    <dgm:pt modelId="{B84BC33A-1E96-497B-9FD2-17E426A251DC}" type="pres">
      <dgm:prSet presAssocID="{E85254B2-5E2F-4926-B71C-DABD1D56F041}" presName="aNode" presStyleLbl="fgAcc1" presStyleIdx="3" presStyleCnt="5">
        <dgm:presLayoutVars>
          <dgm:bulletEnabled val="1"/>
        </dgm:presLayoutVars>
      </dgm:prSet>
      <dgm:spPr/>
      <dgm:t>
        <a:bodyPr/>
        <a:lstStyle/>
        <a:p>
          <a:pPr rtl="1"/>
          <a:endParaRPr lang="he-IL"/>
        </a:p>
      </dgm:t>
    </dgm:pt>
    <dgm:pt modelId="{EBE6EFBC-F7B3-4FCA-876D-A8E90FA46F2D}" type="pres">
      <dgm:prSet presAssocID="{E85254B2-5E2F-4926-B71C-DABD1D56F041}" presName="aSpace" presStyleCnt="0"/>
      <dgm:spPr/>
    </dgm:pt>
    <dgm:pt modelId="{D090E1E3-F600-4372-BADA-72313B1CB4E5}" type="pres">
      <dgm:prSet presAssocID="{05561906-4B1F-43C5-B7CE-D0B80E3CF3E9}" presName="aNode" presStyleLbl="fgAcc1" presStyleIdx="4" presStyleCnt="5">
        <dgm:presLayoutVars>
          <dgm:bulletEnabled val="1"/>
        </dgm:presLayoutVars>
      </dgm:prSet>
      <dgm:spPr/>
      <dgm:t>
        <a:bodyPr/>
        <a:lstStyle/>
        <a:p>
          <a:pPr rtl="1"/>
          <a:endParaRPr lang="he-IL"/>
        </a:p>
      </dgm:t>
    </dgm:pt>
    <dgm:pt modelId="{026275D7-20A6-419C-9459-F644F466A1A8}" type="pres">
      <dgm:prSet presAssocID="{05561906-4B1F-43C5-B7CE-D0B80E3CF3E9}" presName="aSpace" presStyleCnt="0"/>
      <dgm:spPr/>
    </dgm:pt>
  </dgm:ptLst>
  <dgm:cxnLst>
    <dgm:cxn modelId="{60790320-8A85-4A06-86DA-776D7662C3A0}" type="presOf" srcId="{AEDF7D83-5F93-432B-B919-F2663BCC4E54}" destId="{680C56D9-636A-44C5-A0E7-F67597098555}" srcOrd="0" destOrd="0" presId="urn:microsoft.com/office/officeart/2005/8/layout/pyramid2"/>
    <dgm:cxn modelId="{28D81797-E622-4867-8AA2-89CD7380B717}" srcId="{8BB860FF-5720-4AC3-8255-68B8406069A8}" destId="{05561906-4B1F-43C5-B7CE-D0B80E3CF3E9}" srcOrd="4" destOrd="0" parTransId="{7B2FED44-4211-41BF-A2EF-4E7691C3219C}" sibTransId="{9468D275-A82E-41AD-BC97-2A723A872468}"/>
    <dgm:cxn modelId="{4CE57263-E7DC-4C4D-99F7-4CB957FA74B0}" type="presOf" srcId="{8BB860FF-5720-4AC3-8255-68B8406069A8}" destId="{A4455F66-81A9-423F-A9F0-8DCE88DC32E5}" srcOrd="0" destOrd="0" presId="urn:microsoft.com/office/officeart/2005/8/layout/pyramid2"/>
    <dgm:cxn modelId="{B7AE55D6-9F5E-476D-87E2-0C17CD10AE59}" type="presOf" srcId="{05561906-4B1F-43C5-B7CE-D0B80E3CF3E9}" destId="{D090E1E3-F600-4372-BADA-72313B1CB4E5}" srcOrd="0" destOrd="0" presId="urn:microsoft.com/office/officeart/2005/8/layout/pyramid2"/>
    <dgm:cxn modelId="{B510BE33-690C-4882-87FA-064FED9034F8}" srcId="{8BB860FF-5720-4AC3-8255-68B8406069A8}" destId="{AEDF7D83-5F93-432B-B919-F2663BCC4E54}" srcOrd="1" destOrd="0" parTransId="{550AA22C-CFC1-4C23-BFDE-8E90269A7781}" sibTransId="{B6CA35E4-D812-45D5-B500-21440AE6A201}"/>
    <dgm:cxn modelId="{DE75D212-05DE-4687-82A9-348CDFF17F11}" srcId="{8BB860FF-5720-4AC3-8255-68B8406069A8}" destId="{45BBF50C-C051-4A4D-866E-36FDECE2DCF3}" srcOrd="2" destOrd="0" parTransId="{29DAC1DB-7224-42EA-B888-FA7E7E16994F}" sibTransId="{1CCA4985-2E1D-48A6-B83A-CB095C0882CD}"/>
    <dgm:cxn modelId="{8669C725-7848-4565-80C3-35E4031631CA}" srcId="{8BB860FF-5720-4AC3-8255-68B8406069A8}" destId="{E85254B2-5E2F-4926-B71C-DABD1D56F041}" srcOrd="3" destOrd="0" parTransId="{0232EB9A-A4EE-40DD-AAA7-423E54DC78CA}" sibTransId="{E8385B93-278A-42F8-97BD-775C182B8272}"/>
    <dgm:cxn modelId="{966E76F2-80A7-4918-82DE-5948568DD2E5}" type="presOf" srcId="{E85254B2-5E2F-4926-B71C-DABD1D56F041}" destId="{B84BC33A-1E96-497B-9FD2-17E426A251DC}" srcOrd="0" destOrd="0" presId="urn:microsoft.com/office/officeart/2005/8/layout/pyramid2"/>
    <dgm:cxn modelId="{ACABA93F-2332-45E0-935F-5C0405FFAC7B}" type="presOf" srcId="{5CD73138-9241-4F17-A6C9-3B4D1AE89E0E}" destId="{F058B1FE-9957-44D8-AA4E-B0DFD739B17B}" srcOrd="0" destOrd="0" presId="urn:microsoft.com/office/officeart/2005/8/layout/pyramid2"/>
    <dgm:cxn modelId="{D2FA7021-52A3-4794-8030-F688ECDFDBF6}" srcId="{8BB860FF-5720-4AC3-8255-68B8406069A8}" destId="{5CD73138-9241-4F17-A6C9-3B4D1AE89E0E}" srcOrd="0" destOrd="0" parTransId="{B2D7851B-878E-471C-B928-9A2A5752F86B}" sibTransId="{2A45ED90-EC05-47B6-8933-D36A41858842}"/>
    <dgm:cxn modelId="{8BC03030-83CE-4E10-A3C5-58D5A17C0319}" type="presOf" srcId="{45BBF50C-C051-4A4D-866E-36FDECE2DCF3}" destId="{5EE24429-8D78-49BC-9821-F1C5F07AB867}" srcOrd="0" destOrd="0" presId="urn:microsoft.com/office/officeart/2005/8/layout/pyramid2"/>
    <dgm:cxn modelId="{718CA43B-A236-44E7-9886-19FA6AB07D87}" type="presParOf" srcId="{A4455F66-81A9-423F-A9F0-8DCE88DC32E5}" destId="{3A5969CA-E33C-42C5-8B03-3439507CAD66}" srcOrd="0" destOrd="0" presId="urn:microsoft.com/office/officeart/2005/8/layout/pyramid2"/>
    <dgm:cxn modelId="{45FAF1E5-DD0F-488C-A6EF-B991AD9075D1}" type="presParOf" srcId="{A4455F66-81A9-423F-A9F0-8DCE88DC32E5}" destId="{352523D6-0139-45DF-AF44-27DF1D35E69C}" srcOrd="1" destOrd="0" presId="urn:microsoft.com/office/officeart/2005/8/layout/pyramid2"/>
    <dgm:cxn modelId="{3584C6BE-4938-419C-8241-8AF076AB7C54}" type="presParOf" srcId="{352523D6-0139-45DF-AF44-27DF1D35E69C}" destId="{F058B1FE-9957-44D8-AA4E-B0DFD739B17B}" srcOrd="0" destOrd="0" presId="urn:microsoft.com/office/officeart/2005/8/layout/pyramid2"/>
    <dgm:cxn modelId="{518D36B8-21E4-41F3-A014-316BBE1405EE}" type="presParOf" srcId="{352523D6-0139-45DF-AF44-27DF1D35E69C}" destId="{CE9ADD9C-B14B-4F44-A9F0-16ADDBDCA703}" srcOrd="1" destOrd="0" presId="urn:microsoft.com/office/officeart/2005/8/layout/pyramid2"/>
    <dgm:cxn modelId="{96A535CB-ACAF-4038-AD09-1A9EC9F9F800}" type="presParOf" srcId="{352523D6-0139-45DF-AF44-27DF1D35E69C}" destId="{680C56D9-636A-44C5-A0E7-F67597098555}" srcOrd="2" destOrd="0" presId="urn:microsoft.com/office/officeart/2005/8/layout/pyramid2"/>
    <dgm:cxn modelId="{DAF8DB82-040D-4109-87B2-D30D36B21DE9}" type="presParOf" srcId="{352523D6-0139-45DF-AF44-27DF1D35E69C}" destId="{F09C8AF5-4106-471D-B08F-0532F96C3E25}" srcOrd="3" destOrd="0" presId="urn:microsoft.com/office/officeart/2005/8/layout/pyramid2"/>
    <dgm:cxn modelId="{8F8EC7C6-ACA5-44E1-A2BF-08CB0DA445BF}" type="presParOf" srcId="{352523D6-0139-45DF-AF44-27DF1D35E69C}" destId="{5EE24429-8D78-49BC-9821-F1C5F07AB867}" srcOrd="4" destOrd="0" presId="urn:microsoft.com/office/officeart/2005/8/layout/pyramid2"/>
    <dgm:cxn modelId="{A4FC4C2B-EA9C-4E86-9F5D-59019F315522}" type="presParOf" srcId="{352523D6-0139-45DF-AF44-27DF1D35E69C}" destId="{F843E2AE-88BF-4FC5-BB61-AE270D86913C}" srcOrd="5" destOrd="0" presId="urn:microsoft.com/office/officeart/2005/8/layout/pyramid2"/>
    <dgm:cxn modelId="{295B1544-7840-4244-AD58-6BB8F191D56D}" type="presParOf" srcId="{352523D6-0139-45DF-AF44-27DF1D35E69C}" destId="{B84BC33A-1E96-497B-9FD2-17E426A251DC}" srcOrd="6" destOrd="0" presId="urn:microsoft.com/office/officeart/2005/8/layout/pyramid2"/>
    <dgm:cxn modelId="{EC14B077-05E3-4468-9390-DE312278271B}" type="presParOf" srcId="{352523D6-0139-45DF-AF44-27DF1D35E69C}" destId="{EBE6EFBC-F7B3-4FCA-876D-A8E90FA46F2D}" srcOrd="7" destOrd="0" presId="urn:microsoft.com/office/officeart/2005/8/layout/pyramid2"/>
    <dgm:cxn modelId="{94147ADF-C99E-460D-B1F2-C7C1236CAC57}" type="presParOf" srcId="{352523D6-0139-45DF-AF44-27DF1D35E69C}" destId="{D090E1E3-F600-4372-BADA-72313B1CB4E5}" srcOrd="8" destOrd="0" presId="urn:microsoft.com/office/officeart/2005/8/layout/pyramid2"/>
    <dgm:cxn modelId="{1D0F8B92-C8C0-452F-A362-A6C0123C5FE1}" type="presParOf" srcId="{352523D6-0139-45DF-AF44-27DF1D35E69C}" destId="{026275D7-20A6-419C-9459-F644F466A1A8}" srcOrd="9"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BFA68D-E9A4-419A-B6A1-94209E84A4E2}"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rtl="1"/>
          <a:endParaRPr lang="he-IL"/>
        </a:p>
      </dgm:t>
    </dgm:pt>
    <dgm:pt modelId="{52A615A9-9553-405D-8585-C7DF35F9271A}">
      <dgm:prSet/>
      <dgm:spPr>
        <a:solidFill>
          <a:schemeClr val="accent2">
            <a:lumMod val="50000"/>
          </a:schemeClr>
        </a:solidFill>
      </dgm:spPr>
      <dgm:t>
        <a:bodyPr/>
        <a:lstStyle/>
        <a:p>
          <a:pPr algn="ctr" rtl="1"/>
          <a:r>
            <a:rPr lang="he-IL" b="0" i="0" dirty="0"/>
            <a:t>רמזים חוץ טקסטואליים</a:t>
          </a:r>
          <a:endParaRPr lang="he-IL" dirty="0"/>
        </a:p>
      </dgm:t>
    </dgm:pt>
    <dgm:pt modelId="{AEBFCBF5-698E-4DEA-9BE0-D88DA06F314A}" type="parTrans" cxnId="{B6CDBFCF-893B-4025-9B18-4647E4868012}">
      <dgm:prSet/>
      <dgm:spPr/>
      <dgm:t>
        <a:bodyPr/>
        <a:lstStyle/>
        <a:p>
          <a:pPr rtl="1"/>
          <a:endParaRPr lang="he-IL"/>
        </a:p>
      </dgm:t>
    </dgm:pt>
    <dgm:pt modelId="{4CFFBE9D-D09C-4A12-8EF9-023C9A50FB39}" type="sibTrans" cxnId="{B6CDBFCF-893B-4025-9B18-4647E4868012}">
      <dgm:prSet/>
      <dgm:spPr/>
      <dgm:t>
        <a:bodyPr/>
        <a:lstStyle/>
        <a:p>
          <a:pPr rtl="1"/>
          <a:endParaRPr lang="he-IL"/>
        </a:p>
      </dgm:t>
    </dgm:pt>
    <dgm:pt modelId="{5131B27C-F8BB-4D0E-809D-806D213072B4}">
      <dgm:prSet/>
      <dgm:spPr/>
      <dgm:t>
        <a:bodyPr/>
        <a:lstStyle/>
        <a:p>
          <a:pPr rtl="1"/>
          <a:r>
            <a:rPr lang="he-IL" b="0" i="0" dirty="0"/>
            <a:t>מבנה חיצוני של הטקסט</a:t>
          </a:r>
          <a:endParaRPr lang="he-IL" dirty="0"/>
        </a:p>
      </dgm:t>
    </dgm:pt>
    <dgm:pt modelId="{31EA1675-CFCD-4A4F-8967-37DBBF2E1C3B}" type="parTrans" cxnId="{3CB89E4A-2675-4045-AF63-7AF2B7CDBF1F}">
      <dgm:prSet/>
      <dgm:spPr/>
      <dgm:t>
        <a:bodyPr/>
        <a:lstStyle/>
        <a:p>
          <a:pPr rtl="1"/>
          <a:endParaRPr lang="he-IL"/>
        </a:p>
      </dgm:t>
    </dgm:pt>
    <dgm:pt modelId="{6FA52FD6-655D-47AD-A8F6-560C828BE72C}" type="sibTrans" cxnId="{3CB89E4A-2675-4045-AF63-7AF2B7CDBF1F}">
      <dgm:prSet/>
      <dgm:spPr/>
      <dgm:t>
        <a:bodyPr/>
        <a:lstStyle/>
        <a:p>
          <a:pPr rtl="1"/>
          <a:endParaRPr lang="he-IL"/>
        </a:p>
      </dgm:t>
    </dgm:pt>
    <dgm:pt modelId="{666A7C4E-E858-4B0D-88E3-336D61C8B1F0}">
      <dgm:prSet/>
      <dgm:spPr/>
      <dgm:t>
        <a:bodyPr/>
        <a:lstStyle/>
        <a:p>
          <a:pPr rtl="1"/>
          <a:r>
            <a:rPr lang="he-IL" b="0" i="0"/>
            <a:t>תמונות</a:t>
          </a:r>
          <a:endParaRPr lang="he-IL"/>
        </a:p>
      </dgm:t>
    </dgm:pt>
    <dgm:pt modelId="{04761D0D-5E53-4E32-920D-E8E8E9E40133}" type="parTrans" cxnId="{B93DBE33-B1F5-4E53-B214-040C4EBF1972}">
      <dgm:prSet/>
      <dgm:spPr/>
      <dgm:t>
        <a:bodyPr/>
        <a:lstStyle/>
        <a:p>
          <a:pPr rtl="1"/>
          <a:endParaRPr lang="he-IL"/>
        </a:p>
      </dgm:t>
    </dgm:pt>
    <dgm:pt modelId="{290224C1-B964-49BD-9B4E-E8594BEBAEC5}" type="sibTrans" cxnId="{B93DBE33-B1F5-4E53-B214-040C4EBF1972}">
      <dgm:prSet/>
      <dgm:spPr/>
      <dgm:t>
        <a:bodyPr/>
        <a:lstStyle/>
        <a:p>
          <a:pPr rtl="1"/>
          <a:endParaRPr lang="he-IL"/>
        </a:p>
      </dgm:t>
    </dgm:pt>
    <dgm:pt modelId="{B94FDF1F-A19E-4FFB-8EFD-C4B7FEDE9477}">
      <dgm:prSet/>
      <dgm:spPr/>
      <dgm:t>
        <a:bodyPr/>
        <a:lstStyle/>
        <a:p>
          <a:pPr rtl="1"/>
          <a:r>
            <a:rPr lang="he-IL" b="0" i="0"/>
            <a:t>כתוביות</a:t>
          </a:r>
          <a:endParaRPr lang="he-IL"/>
        </a:p>
      </dgm:t>
    </dgm:pt>
    <dgm:pt modelId="{3EB8398A-C536-485D-AD52-E5502AAE09D6}" type="parTrans" cxnId="{CA5925D7-6355-4EFA-993D-C12332FB4452}">
      <dgm:prSet/>
      <dgm:spPr/>
      <dgm:t>
        <a:bodyPr/>
        <a:lstStyle/>
        <a:p>
          <a:pPr rtl="1"/>
          <a:endParaRPr lang="he-IL"/>
        </a:p>
      </dgm:t>
    </dgm:pt>
    <dgm:pt modelId="{5DDEC4A5-E8F3-4389-9020-753390C8E3EB}" type="sibTrans" cxnId="{CA5925D7-6355-4EFA-993D-C12332FB4452}">
      <dgm:prSet/>
      <dgm:spPr/>
      <dgm:t>
        <a:bodyPr/>
        <a:lstStyle/>
        <a:p>
          <a:pPr rtl="1"/>
          <a:endParaRPr lang="he-IL"/>
        </a:p>
      </dgm:t>
    </dgm:pt>
    <dgm:pt modelId="{C350B6CA-87F7-4A5C-8893-03ADAEB4122B}" type="pres">
      <dgm:prSet presAssocID="{81BFA68D-E9A4-419A-B6A1-94209E84A4E2}" presName="linear" presStyleCnt="0">
        <dgm:presLayoutVars>
          <dgm:animLvl val="lvl"/>
          <dgm:resizeHandles val="exact"/>
        </dgm:presLayoutVars>
      </dgm:prSet>
      <dgm:spPr/>
      <dgm:t>
        <a:bodyPr/>
        <a:lstStyle/>
        <a:p>
          <a:pPr rtl="1"/>
          <a:endParaRPr lang="he-IL"/>
        </a:p>
      </dgm:t>
    </dgm:pt>
    <dgm:pt modelId="{5F159B1D-8FBC-4990-A391-BE1682EEFBBA}" type="pres">
      <dgm:prSet presAssocID="{52A615A9-9553-405D-8585-C7DF35F9271A}" presName="parentText" presStyleLbl="node1" presStyleIdx="0" presStyleCnt="4">
        <dgm:presLayoutVars>
          <dgm:chMax val="0"/>
          <dgm:bulletEnabled val="1"/>
        </dgm:presLayoutVars>
      </dgm:prSet>
      <dgm:spPr/>
      <dgm:t>
        <a:bodyPr/>
        <a:lstStyle/>
        <a:p>
          <a:pPr rtl="1"/>
          <a:endParaRPr lang="he-IL"/>
        </a:p>
      </dgm:t>
    </dgm:pt>
    <dgm:pt modelId="{639BA4E5-22C0-4C1D-AC2D-BE802653460A}" type="pres">
      <dgm:prSet presAssocID="{4CFFBE9D-D09C-4A12-8EF9-023C9A50FB39}" presName="spacer" presStyleCnt="0"/>
      <dgm:spPr/>
    </dgm:pt>
    <dgm:pt modelId="{4002FB69-E134-4E63-A4FE-03045E63B9A1}" type="pres">
      <dgm:prSet presAssocID="{5131B27C-F8BB-4D0E-809D-806D213072B4}" presName="parentText" presStyleLbl="node1" presStyleIdx="1" presStyleCnt="4" custScaleX="50085" custLinFactNeighborY="-36908">
        <dgm:presLayoutVars>
          <dgm:chMax val="0"/>
          <dgm:bulletEnabled val="1"/>
        </dgm:presLayoutVars>
      </dgm:prSet>
      <dgm:spPr/>
      <dgm:t>
        <a:bodyPr/>
        <a:lstStyle/>
        <a:p>
          <a:pPr rtl="1"/>
          <a:endParaRPr lang="he-IL"/>
        </a:p>
      </dgm:t>
    </dgm:pt>
    <dgm:pt modelId="{91F97183-C39E-4A31-98E9-900E8E0E19DA}" type="pres">
      <dgm:prSet presAssocID="{6FA52FD6-655D-47AD-A8F6-560C828BE72C}" presName="spacer" presStyleCnt="0"/>
      <dgm:spPr/>
    </dgm:pt>
    <dgm:pt modelId="{901B8EBD-8564-4866-91E5-6D5DDCDC44AB}" type="pres">
      <dgm:prSet presAssocID="{666A7C4E-E858-4B0D-88E3-336D61C8B1F0}" presName="parentText" presStyleLbl="node1" presStyleIdx="2" presStyleCnt="4" custScaleX="50587" custLinFactNeighborY="-55361">
        <dgm:presLayoutVars>
          <dgm:chMax val="0"/>
          <dgm:bulletEnabled val="1"/>
        </dgm:presLayoutVars>
      </dgm:prSet>
      <dgm:spPr/>
      <dgm:t>
        <a:bodyPr/>
        <a:lstStyle/>
        <a:p>
          <a:pPr rtl="1"/>
          <a:endParaRPr lang="he-IL"/>
        </a:p>
      </dgm:t>
    </dgm:pt>
    <dgm:pt modelId="{E1970ACF-F044-4560-AC1B-C2349020CAB8}" type="pres">
      <dgm:prSet presAssocID="{290224C1-B964-49BD-9B4E-E8594BEBAEC5}" presName="spacer" presStyleCnt="0"/>
      <dgm:spPr/>
    </dgm:pt>
    <dgm:pt modelId="{8B2ECE09-0352-4FDB-8018-5E63A1B7FE24}" type="pres">
      <dgm:prSet presAssocID="{B94FDF1F-A19E-4FFB-8EFD-C4B7FEDE9477}" presName="parentText" presStyleLbl="node1" presStyleIdx="3" presStyleCnt="4" custScaleX="50176">
        <dgm:presLayoutVars>
          <dgm:chMax val="0"/>
          <dgm:bulletEnabled val="1"/>
        </dgm:presLayoutVars>
      </dgm:prSet>
      <dgm:spPr/>
      <dgm:t>
        <a:bodyPr/>
        <a:lstStyle/>
        <a:p>
          <a:pPr rtl="1"/>
          <a:endParaRPr lang="he-IL"/>
        </a:p>
      </dgm:t>
    </dgm:pt>
  </dgm:ptLst>
  <dgm:cxnLst>
    <dgm:cxn modelId="{CA5925D7-6355-4EFA-993D-C12332FB4452}" srcId="{81BFA68D-E9A4-419A-B6A1-94209E84A4E2}" destId="{B94FDF1F-A19E-4FFB-8EFD-C4B7FEDE9477}" srcOrd="3" destOrd="0" parTransId="{3EB8398A-C536-485D-AD52-E5502AAE09D6}" sibTransId="{5DDEC4A5-E8F3-4389-9020-753390C8E3EB}"/>
    <dgm:cxn modelId="{625268C3-ADB4-421C-B618-D892CCA31D19}" type="presOf" srcId="{5131B27C-F8BB-4D0E-809D-806D213072B4}" destId="{4002FB69-E134-4E63-A4FE-03045E63B9A1}" srcOrd="0" destOrd="0" presId="urn:microsoft.com/office/officeart/2005/8/layout/vList2"/>
    <dgm:cxn modelId="{B93DBE33-B1F5-4E53-B214-040C4EBF1972}" srcId="{81BFA68D-E9A4-419A-B6A1-94209E84A4E2}" destId="{666A7C4E-E858-4B0D-88E3-336D61C8B1F0}" srcOrd="2" destOrd="0" parTransId="{04761D0D-5E53-4E32-920D-E8E8E9E40133}" sibTransId="{290224C1-B964-49BD-9B4E-E8594BEBAEC5}"/>
    <dgm:cxn modelId="{3CB89E4A-2675-4045-AF63-7AF2B7CDBF1F}" srcId="{81BFA68D-E9A4-419A-B6A1-94209E84A4E2}" destId="{5131B27C-F8BB-4D0E-809D-806D213072B4}" srcOrd="1" destOrd="0" parTransId="{31EA1675-CFCD-4A4F-8967-37DBBF2E1C3B}" sibTransId="{6FA52FD6-655D-47AD-A8F6-560C828BE72C}"/>
    <dgm:cxn modelId="{A7E16D56-5E33-4EB8-9600-97EC980C87CC}" type="presOf" srcId="{81BFA68D-E9A4-419A-B6A1-94209E84A4E2}" destId="{C350B6CA-87F7-4A5C-8893-03ADAEB4122B}" srcOrd="0" destOrd="0" presId="urn:microsoft.com/office/officeart/2005/8/layout/vList2"/>
    <dgm:cxn modelId="{87A507B3-D75D-411F-A20A-C143AF684A9B}" type="presOf" srcId="{666A7C4E-E858-4B0D-88E3-336D61C8B1F0}" destId="{901B8EBD-8564-4866-91E5-6D5DDCDC44AB}" srcOrd="0" destOrd="0" presId="urn:microsoft.com/office/officeart/2005/8/layout/vList2"/>
    <dgm:cxn modelId="{B6CDBFCF-893B-4025-9B18-4647E4868012}" srcId="{81BFA68D-E9A4-419A-B6A1-94209E84A4E2}" destId="{52A615A9-9553-405D-8585-C7DF35F9271A}" srcOrd="0" destOrd="0" parTransId="{AEBFCBF5-698E-4DEA-9BE0-D88DA06F314A}" sibTransId="{4CFFBE9D-D09C-4A12-8EF9-023C9A50FB39}"/>
    <dgm:cxn modelId="{1037FE71-FF39-4E95-9E56-B302B3F0404D}" type="presOf" srcId="{52A615A9-9553-405D-8585-C7DF35F9271A}" destId="{5F159B1D-8FBC-4990-A391-BE1682EEFBBA}" srcOrd="0" destOrd="0" presId="urn:microsoft.com/office/officeart/2005/8/layout/vList2"/>
    <dgm:cxn modelId="{826A1B40-6889-4F64-BF3F-3131B667CFA1}" type="presOf" srcId="{B94FDF1F-A19E-4FFB-8EFD-C4B7FEDE9477}" destId="{8B2ECE09-0352-4FDB-8018-5E63A1B7FE24}" srcOrd="0" destOrd="0" presId="urn:microsoft.com/office/officeart/2005/8/layout/vList2"/>
    <dgm:cxn modelId="{93D7A804-E826-44D3-9F6A-A58DB1BACCF9}" type="presParOf" srcId="{C350B6CA-87F7-4A5C-8893-03ADAEB4122B}" destId="{5F159B1D-8FBC-4990-A391-BE1682EEFBBA}" srcOrd="0" destOrd="0" presId="urn:microsoft.com/office/officeart/2005/8/layout/vList2"/>
    <dgm:cxn modelId="{07D923CE-ACF6-403F-9239-59B1CE7B66F5}" type="presParOf" srcId="{C350B6CA-87F7-4A5C-8893-03ADAEB4122B}" destId="{639BA4E5-22C0-4C1D-AC2D-BE802653460A}" srcOrd="1" destOrd="0" presId="urn:microsoft.com/office/officeart/2005/8/layout/vList2"/>
    <dgm:cxn modelId="{5E1061F5-3759-46C7-941C-C881F0EC98F5}" type="presParOf" srcId="{C350B6CA-87F7-4A5C-8893-03ADAEB4122B}" destId="{4002FB69-E134-4E63-A4FE-03045E63B9A1}" srcOrd="2" destOrd="0" presId="urn:microsoft.com/office/officeart/2005/8/layout/vList2"/>
    <dgm:cxn modelId="{1C9B229C-64B7-4158-B097-2644BA5538A0}" type="presParOf" srcId="{C350B6CA-87F7-4A5C-8893-03ADAEB4122B}" destId="{91F97183-C39E-4A31-98E9-900E8E0E19DA}" srcOrd="3" destOrd="0" presId="urn:microsoft.com/office/officeart/2005/8/layout/vList2"/>
    <dgm:cxn modelId="{B0C721C3-EA6D-402F-AEE1-B2178BF79CD5}" type="presParOf" srcId="{C350B6CA-87F7-4A5C-8893-03ADAEB4122B}" destId="{901B8EBD-8564-4866-91E5-6D5DDCDC44AB}" srcOrd="4" destOrd="0" presId="urn:microsoft.com/office/officeart/2005/8/layout/vList2"/>
    <dgm:cxn modelId="{ED2CD5FC-6F1E-42A4-9B22-5D1E4B8AFD03}" type="presParOf" srcId="{C350B6CA-87F7-4A5C-8893-03ADAEB4122B}" destId="{E1970ACF-F044-4560-AC1B-C2349020CAB8}" srcOrd="5" destOrd="0" presId="urn:microsoft.com/office/officeart/2005/8/layout/vList2"/>
    <dgm:cxn modelId="{3080C6D0-4116-4C14-8A80-A8373CD052BE}" type="presParOf" srcId="{C350B6CA-87F7-4A5C-8893-03ADAEB4122B}" destId="{8B2ECE09-0352-4FDB-8018-5E63A1B7FE2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220FBD-F453-49A2-85A4-A4101FF8773E}"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pPr rtl="1"/>
          <a:endParaRPr lang="he-IL"/>
        </a:p>
      </dgm:t>
    </dgm:pt>
    <dgm:pt modelId="{D6BAFFB2-3A13-4CF4-A96D-C57CC2B076E4}" type="pres">
      <dgm:prSet presAssocID="{6C220FBD-F453-49A2-85A4-A4101FF8773E}" presName="rootnode" presStyleCnt="0">
        <dgm:presLayoutVars>
          <dgm:chMax/>
          <dgm:chPref/>
          <dgm:dir/>
          <dgm:animLvl val="lvl"/>
        </dgm:presLayoutVars>
      </dgm:prSet>
      <dgm:spPr/>
      <dgm:t>
        <a:bodyPr/>
        <a:lstStyle/>
        <a:p>
          <a:pPr rtl="1"/>
          <a:endParaRPr lang="he-IL"/>
        </a:p>
      </dgm:t>
    </dgm:pt>
  </dgm:ptLst>
  <dgm:cxnLst>
    <dgm:cxn modelId="{54377AA8-FAB6-4E08-B278-C8036551C7C0}" type="presOf" srcId="{6C220FBD-F453-49A2-85A4-A4101FF8773E}" destId="{D6BAFFB2-3A13-4CF4-A96D-C57CC2B076E4}"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425A8D-616F-448E-AB1F-4F67E1D71705}" type="doc">
      <dgm:prSet loTypeId="urn:microsoft.com/office/officeart/2005/8/layout/vList6" loCatId="list" qsTypeId="urn:microsoft.com/office/officeart/2005/8/quickstyle/simple1" qsCatId="simple" csTypeId="urn:microsoft.com/office/officeart/2005/8/colors/accent1_2" csCatId="accent1" phldr="1"/>
      <dgm:spPr/>
      <dgm:t>
        <a:bodyPr/>
        <a:lstStyle/>
        <a:p>
          <a:pPr rtl="1"/>
          <a:endParaRPr lang="he-IL"/>
        </a:p>
      </dgm:t>
    </dgm:pt>
    <dgm:pt modelId="{23A4CBD4-2274-471F-9F60-C4880F7ED4CA}">
      <dgm:prSet phldrT="[טקסט]"/>
      <dgm:spPr/>
      <dgm:t>
        <a:bodyPr/>
        <a:lstStyle/>
        <a:p>
          <a:pPr rtl="1"/>
          <a:r>
            <a:rPr lang="he-IL" dirty="0"/>
            <a:t>כותרת ראשית</a:t>
          </a:r>
        </a:p>
      </dgm:t>
    </dgm:pt>
    <dgm:pt modelId="{A4126F6D-C769-4E81-85A0-0BE6AA85D3F5}" type="parTrans" cxnId="{465E5613-74A8-4E03-BA37-9054EBC07F4C}">
      <dgm:prSet/>
      <dgm:spPr/>
      <dgm:t>
        <a:bodyPr/>
        <a:lstStyle/>
        <a:p>
          <a:pPr rtl="1"/>
          <a:endParaRPr lang="he-IL"/>
        </a:p>
      </dgm:t>
    </dgm:pt>
    <dgm:pt modelId="{FDAC462A-EA7D-4B52-840D-34D2CD843DA2}" type="sibTrans" cxnId="{465E5613-74A8-4E03-BA37-9054EBC07F4C}">
      <dgm:prSet/>
      <dgm:spPr/>
      <dgm:t>
        <a:bodyPr/>
        <a:lstStyle/>
        <a:p>
          <a:pPr rtl="1"/>
          <a:endParaRPr lang="he-IL"/>
        </a:p>
      </dgm:t>
    </dgm:pt>
    <dgm:pt modelId="{868B83B1-915D-498F-ABAC-231D95FB3F48}">
      <dgm:prSet phldrT="[טקסט]" custT="1"/>
      <dgm:spPr/>
      <dgm:t>
        <a:bodyPr/>
        <a:lstStyle/>
        <a:p>
          <a:pPr rtl="1"/>
          <a:r>
            <a:rPr lang="he-IL" sz="5400" dirty="0"/>
            <a:t>זיהום הסביבה</a:t>
          </a:r>
        </a:p>
      </dgm:t>
    </dgm:pt>
    <dgm:pt modelId="{2922849D-63E8-4441-9A17-E89286C2142D}" type="parTrans" cxnId="{62F0D847-E05E-4703-A8D0-D0947F2747B1}">
      <dgm:prSet/>
      <dgm:spPr/>
      <dgm:t>
        <a:bodyPr/>
        <a:lstStyle/>
        <a:p>
          <a:pPr rtl="1"/>
          <a:endParaRPr lang="he-IL"/>
        </a:p>
      </dgm:t>
    </dgm:pt>
    <dgm:pt modelId="{A0008063-547F-4886-AAC0-AF9A8554D41C}" type="sibTrans" cxnId="{62F0D847-E05E-4703-A8D0-D0947F2747B1}">
      <dgm:prSet/>
      <dgm:spPr/>
      <dgm:t>
        <a:bodyPr/>
        <a:lstStyle/>
        <a:p>
          <a:pPr rtl="1"/>
          <a:endParaRPr lang="he-IL"/>
        </a:p>
      </dgm:t>
    </dgm:pt>
    <dgm:pt modelId="{70B825CC-20E2-498C-92C9-334D955CB108}">
      <dgm:prSet phldrT="[טקסט]"/>
      <dgm:spPr/>
      <dgm:t>
        <a:bodyPr/>
        <a:lstStyle/>
        <a:p>
          <a:pPr rtl="1"/>
          <a:r>
            <a:rPr lang="he-IL" dirty="0"/>
            <a:t>כותרות משנה</a:t>
          </a:r>
        </a:p>
      </dgm:t>
    </dgm:pt>
    <dgm:pt modelId="{698AD6FF-4E03-4D0C-934B-1910672D745E}" type="parTrans" cxnId="{358ABB4F-8D7F-49BA-B2E3-F6D4BC566373}">
      <dgm:prSet/>
      <dgm:spPr/>
      <dgm:t>
        <a:bodyPr/>
        <a:lstStyle/>
        <a:p>
          <a:pPr rtl="1"/>
          <a:endParaRPr lang="he-IL"/>
        </a:p>
      </dgm:t>
    </dgm:pt>
    <dgm:pt modelId="{BEF72E10-1E9F-4541-816E-833DC2183BE3}" type="sibTrans" cxnId="{358ABB4F-8D7F-49BA-B2E3-F6D4BC566373}">
      <dgm:prSet/>
      <dgm:spPr/>
      <dgm:t>
        <a:bodyPr/>
        <a:lstStyle/>
        <a:p>
          <a:pPr rtl="1"/>
          <a:endParaRPr lang="he-IL"/>
        </a:p>
      </dgm:t>
    </dgm:pt>
    <dgm:pt modelId="{2832172F-F3AE-42EA-9273-9452424B660B}">
      <dgm:prSet phldrT="[טקסט]"/>
      <dgm:spPr/>
      <dgm:t>
        <a:bodyPr/>
        <a:lstStyle/>
        <a:p>
          <a:pPr rtl="1"/>
          <a:r>
            <a:rPr lang="he-IL" b="1" dirty="0"/>
            <a:t>זיהום האוויר</a:t>
          </a:r>
        </a:p>
      </dgm:t>
    </dgm:pt>
    <dgm:pt modelId="{409C4B14-795B-476A-B43D-9D1475DEA14D}" type="parTrans" cxnId="{F1BF837C-E167-44FC-B565-201D9C9AC60C}">
      <dgm:prSet/>
      <dgm:spPr/>
      <dgm:t>
        <a:bodyPr/>
        <a:lstStyle/>
        <a:p>
          <a:pPr rtl="1"/>
          <a:endParaRPr lang="he-IL"/>
        </a:p>
      </dgm:t>
    </dgm:pt>
    <dgm:pt modelId="{BE87EE58-15D9-4D67-BE09-49EA1BC66298}" type="sibTrans" cxnId="{F1BF837C-E167-44FC-B565-201D9C9AC60C}">
      <dgm:prSet/>
      <dgm:spPr/>
      <dgm:t>
        <a:bodyPr/>
        <a:lstStyle/>
        <a:p>
          <a:pPr rtl="1"/>
          <a:endParaRPr lang="he-IL"/>
        </a:p>
      </dgm:t>
    </dgm:pt>
    <dgm:pt modelId="{97A9A88A-8353-44F8-AD2C-0CA94F1E32EC}">
      <dgm:prSet phldrT="[טקסט]"/>
      <dgm:spPr/>
      <dgm:t>
        <a:bodyPr/>
        <a:lstStyle/>
        <a:p>
          <a:pPr rtl="1"/>
          <a:r>
            <a:rPr lang="he-IL" b="1" dirty="0"/>
            <a:t>זיהום הנחלים והנהרות</a:t>
          </a:r>
        </a:p>
      </dgm:t>
    </dgm:pt>
    <dgm:pt modelId="{E6C40104-5DC4-4ED9-8267-840576D9AA55}" type="parTrans" cxnId="{041927E9-FE92-4318-B567-4296A015AF5B}">
      <dgm:prSet/>
      <dgm:spPr/>
      <dgm:t>
        <a:bodyPr/>
        <a:lstStyle/>
        <a:p>
          <a:pPr rtl="1"/>
          <a:endParaRPr lang="he-IL"/>
        </a:p>
      </dgm:t>
    </dgm:pt>
    <dgm:pt modelId="{080758F6-79B3-41DA-AA53-75313E49487F}" type="sibTrans" cxnId="{041927E9-FE92-4318-B567-4296A015AF5B}">
      <dgm:prSet/>
      <dgm:spPr/>
      <dgm:t>
        <a:bodyPr/>
        <a:lstStyle/>
        <a:p>
          <a:pPr rtl="1"/>
          <a:endParaRPr lang="he-IL"/>
        </a:p>
      </dgm:t>
    </dgm:pt>
    <dgm:pt modelId="{2B976CE8-A802-47F8-BA9A-7318ADC8FEBE}">
      <dgm:prSet phldrT="[טקסט]"/>
      <dgm:spPr/>
      <dgm:t>
        <a:bodyPr/>
        <a:lstStyle/>
        <a:p>
          <a:pPr rtl="1"/>
          <a:r>
            <a:rPr lang="he-IL" b="1" dirty="0"/>
            <a:t>זיהום הים</a:t>
          </a:r>
        </a:p>
      </dgm:t>
    </dgm:pt>
    <dgm:pt modelId="{7B4B6183-6EC6-43B0-85B3-01D68B98618C}" type="parTrans" cxnId="{DFFD08C0-B51C-4298-B89D-390E16014CCA}">
      <dgm:prSet/>
      <dgm:spPr/>
      <dgm:t>
        <a:bodyPr/>
        <a:lstStyle/>
        <a:p>
          <a:pPr rtl="1"/>
          <a:endParaRPr lang="he-IL"/>
        </a:p>
      </dgm:t>
    </dgm:pt>
    <dgm:pt modelId="{FFC04DE7-AB40-4CE4-BCAA-A269F7117E82}" type="sibTrans" cxnId="{DFFD08C0-B51C-4298-B89D-390E16014CCA}">
      <dgm:prSet/>
      <dgm:spPr/>
      <dgm:t>
        <a:bodyPr/>
        <a:lstStyle/>
        <a:p>
          <a:pPr rtl="1"/>
          <a:endParaRPr lang="he-IL"/>
        </a:p>
      </dgm:t>
    </dgm:pt>
    <dgm:pt modelId="{07E23D3A-1B36-4B8E-A8B0-1F81822A3B3D}" type="pres">
      <dgm:prSet presAssocID="{45425A8D-616F-448E-AB1F-4F67E1D71705}" presName="Name0" presStyleCnt="0">
        <dgm:presLayoutVars>
          <dgm:dir/>
          <dgm:animLvl val="lvl"/>
          <dgm:resizeHandles/>
        </dgm:presLayoutVars>
      </dgm:prSet>
      <dgm:spPr/>
      <dgm:t>
        <a:bodyPr/>
        <a:lstStyle/>
        <a:p>
          <a:pPr rtl="1"/>
          <a:endParaRPr lang="he-IL"/>
        </a:p>
      </dgm:t>
    </dgm:pt>
    <dgm:pt modelId="{3B5A1A50-32CE-42EB-A3EF-44A81EA1F26D}" type="pres">
      <dgm:prSet presAssocID="{23A4CBD4-2274-471F-9F60-C4880F7ED4CA}" presName="linNode" presStyleCnt="0"/>
      <dgm:spPr/>
    </dgm:pt>
    <dgm:pt modelId="{13D16046-C650-4FD7-BC70-A29C22E91A6D}" type="pres">
      <dgm:prSet presAssocID="{23A4CBD4-2274-471F-9F60-C4880F7ED4CA}" presName="parentShp" presStyleLbl="node1" presStyleIdx="0" presStyleCnt="2" custScaleX="124795" custScaleY="81453">
        <dgm:presLayoutVars>
          <dgm:bulletEnabled val="1"/>
        </dgm:presLayoutVars>
      </dgm:prSet>
      <dgm:spPr/>
      <dgm:t>
        <a:bodyPr/>
        <a:lstStyle/>
        <a:p>
          <a:pPr rtl="1"/>
          <a:endParaRPr lang="he-IL"/>
        </a:p>
      </dgm:t>
    </dgm:pt>
    <dgm:pt modelId="{22384A3B-B2E3-4CEB-BD61-B58AEECE0815}" type="pres">
      <dgm:prSet presAssocID="{23A4CBD4-2274-471F-9F60-C4880F7ED4CA}" presName="childShp" presStyleLbl="bgAccFollowNode1" presStyleIdx="0" presStyleCnt="2">
        <dgm:presLayoutVars>
          <dgm:bulletEnabled val="1"/>
        </dgm:presLayoutVars>
      </dgm:prSet>
      <dgm:spPr/>
      <dgm:t>
        <a:bodyPr/>
        <a:lstStyle/>
        <a:p>
          <a:pPr rtl="1"/>
          <a:endParaRPr lang="he-IL"/>
        </a:p>
      </dgm:t>
    </dgm:pt>
    <dgm:pt modelId="{69BB909D-17CB-47BB-86D7-765FEED4F25D}" type="pres">
      <dgm:prSet presAssocID="{FDAC462A-EA7D-4B52-840D-34D2CD843DA2}" presName="spacing" presStyleCnt="0"/>
      <dgm:spPr/>
    </dgm:pt>
    <dgm:pt modelId="{B5DE23F3-0D63-462D-9049-7035C79DA4AD}" type="pres">
      <dgm:prSet presAssocID="{70B825CC-20E2-498C-92C9-334D955CB108}" presName="linNode" presStyleCnt="0"/>
      <dgm:spPr/>
    </dgm:pt>
    <dgm:pt modelId="{3F03DA00-7187-4D7C-9440-74D88F9C82E4}" type="pres">
      <dgm:prSet presAssocID="{70B825CC-20E2-498C-92C9-334D955CB108}" presName="parentShp" presStyleLbl="node1" presStyleIdx="1" presStyleCnt="2" custScaleX="135650" custScaleY="81296">
        <dgm:presLayoutVars>
          <dgm:bulletEnabled val="1"/>
        </dgm:presLayoutVars>
      </dgm:prSet>
      <dgm:spPr/>
      <dgm:t>
        <a:bodyPr/>
        <a:lstStyle/>
        <a:p>
          <a:pPr rtl="1"/>
          <a:endParaRPr lang="he-IL"/>
        </a:p>
      </dgm:t>
    </dgm:pt>
    <dgm:pt modelId="{80ED891D-9D2D-42A4-A214-53F3B8DEBF62}" type="pres">
      <dgm:prSet presAssocID="{70B825CC-20E2-498C-92C9-334D955CB108}" presName="childShp" presStyleLbl="bgAccFollowNode1" presStyleIdx="1" presStyleCnt="2">
        <dgm:presLayoutVars>
          <dgm:bulletEnabled val="1"/>
        </dgm:presLayoutVars>
      </dgm:prSet>
      <dgm:spPr/>
      <dgm:t>
        <a:bodyPr/>
        <a:lstStyle/>
        <a:p>
          <a:pPr rtl="1"/>
          <a:endParaRPr lang="he-IL"/>
        </a:p>
      </dgm:t>
    </dgm:pt>
  </dgm:ptLst>
  <dgm:cxnLst>
    <dgm:cxn modelId="{066D0FF7-0119-41F7-9C9D-2022842C533E}" type="presOf" srcId="{2B976CE8-A802-47F8-BA9A-7318ADC8FEBE}" destId="{80ED891D-9D2D-42A4-A214-53F3B8DEBF62}" srcOrd="0" destOrd="2" presId="urn:microsoft.com/office/officeart/2005/8/layout/vList6"/>
    <dgm:cxn modelId="{358ABB4F-8D7F-49BA-B2E3-F6D4BC566373}" srcId="{45425A8D-616F-448E-AB1F-4F67E1D71705}" destId="{70B825CC-20E2-498C-92C9-334D955CB108}" srcOrd="1" destOrd="0" parTransId="{698AD6FF-4E03-4D0C-934B-1910672D745E}" sibTransId="{BEF72E10-1E9F-4541-816E-833DC2183BE3}"/>
    <dgm:cxn modelId="{DFFD08C0-B51C-4298-B89D-390E16014CCA}" srcId="{70B825CC-20E2-498C-92C9-334D955CB108}" destId="{2B976CE8-A802-47F8-BA9A-7318ADC8FEBE}" srcOrd="2" destOrd="0" parTransId="{7B4B6183-6EC6-43B0-85B3-01D68B98618C}" sibTransId="{FFC04DE7-AB40-4CE4-BCAA-A269F7117E82}"/>
    <dgm:cxn modelId="{465E5613-74A8-4E03-BA37-9054EBC07F4C}" srcId="{45425A8D-616F-448E-AB1F-4F67E1D71705}" destId="{23A4CBD4-2274-471F-9F60-C4880F7ED4CA}" srcOrd="0" destOrd="0" parTransId="{A4126F6D-C769-4E81-85A0-0BE6AA85D3F5}" sibTransId="{FDAC462A-EA7D-4B52-840D-34D2CD843DA2}"/>
    <dgm:cxn modelId="{041927E9-FE92-4318-B567-4296A015AF5B}" srcId="{70B825CC-20E2-498C-92C9-334D955CB108}" destId="{97A9A88A-8353-44F8-AD2C-0CA94F1E32EC}" srcOrd="1" destOrd="0" parTransId="{E6C40104-5DC4-4ED9-8267-840576D9AA55}" sibTransId="{080758F6-79B3-41DA-AA53-75313E49487F}"/>
    <dgm:cxn modelId="{1AFE3A38-2A4C-4E26-9950-5FCE8CFB0735}" type="presOf" srcId="{97A9A88A-8353-44F8-AD2C-0CA94F1E32EC}" destId="{80ED891D-9D2D-42A4-A214-53F3B8DEBF62}" srcOrd="0" destOrd="1" presId="urn:microsoft.com/office/officeart/2005/8/layout/vList6"/>
    <dgm:cxn modelId="{1B2F0EFB-6766-4BA5-9DD9-0E4EFF8E0786}" type="presOf" srcId="{45425A8D-616F-448E-AB1F-4F67E1D71705}" destId="{07E23D3A-1B36-4B8E-A8B0-1F81822A3B3D}" srcOrd="0" destOrd="0" presId="urn:microsoft.com/office/officeart/2005/8/layout/vList6"/>
    <dgm:cxn modelId="{79B139E1-B87E-40B9-B472-4542AEA603AF}" type="presOf" srcId="{23A4CBD4-2274-471F-9F60-C4880F7ED4CA}" destId="{13D16046-C650-4FD7-BC70-A29C22E91A6D}" srcOrd="0" destOrd="0" presId="urn:microsoft.com/office/officeart/2005/8/layout/vList6"/>
    <dgm:cxn modelId="{62F0D847-E05E-4703-A8D0-D0947F2747B1}" srcId="{23A4CBD4-2274-471F-9F60-C4880F7ED4CA}" destId="{868B83B1-915D-498F-ABAC-231D95FB3F48}" srcOrd="0" destOrd="0" parTransId="{2922849D-63E8-4441-9A17-E89286C2142D}" sibTransId="{A0008063-547F-4886-AAC0-AF9A8554D41C}"/>
    <dgm:cxn modelId="{F1BF837C-E167-44FC-B565-201D9C9AC60C}" srcId="{70B825CC-20E2-498C-92C9-334D955CB108}" destId="{2832172F-F3AE-42EA-9273-9452424B660B}" srcOrd="0" destOrd="0" parTransId="{409C4B14-795B-476A-B43D-9D1475DEA14D}" sibTransId="{BE87EE58-15D9-4D67-BE09-49EA1BC66298}"/>
    <dgm:cxn modelId="{FDCD68F3-020D-4309-BC93-B3601F307AB2}" type="presOf" srcId="{2832172F-F3AE-42EA-9273-9452424B660B}" destId="{80ED891D-9D2D-42A4-A214-53F3B8DEBF62}" srcOrd="0" destOrd="0" presId="urn:microsoft.com/office/officeart/2005/8/layout/vList6"/>
    <dgm:cxn modelId="{EABBA822-D783-4ABF-9EFA-D6E94C6936D9}" type="presOf" srcId="{868B83B1-915D-498F-ABAC-231D95FB3F48}" destId="{22384A3B-B2E3-4CEB-BD61-B58AEECE0815}" srcOrd="0" destOrd="0" presId="urn:microsoft.com/office/officeart/2005/8/layout/vList6"/>
    <dgm:cxn modelId="{4D949566-5FBC-42BE-818F-C576B6266FA4}" type="presOf" srcId="{70B825CC-20E2-498C-92C9-334D955CB108}" destId="{3F03DA00-7187-4D7C-9440-74D88F9C82E4}" srcOrd="0" destOrd="0" presId="urn:microsoft.com/office/officeart/2005/8/layout/vList6"/>
    <dgm:cxn modelId="{9C87744B-701E-4B0F-8C4D-95C779925F5B}" type="presParOf" srcId="{07E23D3A-1B36-4B8E-A8B0-1F81822A3B3D}" destId="{3B5A1A50-32CE-42EB-A3EF-44A81EA1F26D}" srcOrd="0" destOrd="0" presId="urn:microsoft.com/office/officeart/2005/8/layout/vList6"/>
    <dgm:cxn modelId="{BDC10B7A-B320-414B-917A-5DBDD84B7A58}" type="presParOf" srcId="{3B5A1A50-32CE-42EB-A3EF-44A81EA1F26D}" destId="{13D16046-C650-4FD7-BC70-A29C22E91A6D}" srcOrd="0" destOrd="0" presId="urn:microsoft.com/office/officeart/2005/8/layout/vList6"/>
    <dgm:cxn modelId="{B58CB89B-B05E-4DA4-86FF-0CACBE2ADBB5}" type="presParOf" srcId="{3B5A1A50-32CE-42EB-A3EF-44A81EA1F26D}" destId="{22384A3B-B2E3-4CEB-BD61-B58AEECE0815}" srcOrd="1" destOrd="0" presId="urn:microsoft.com/office/officeart/2005/8/layout/vList6"/>
    <dgm:cxn modelId="{50749DC9-BB96-4D88-9281-2B4E910B5B8A}" type="presParOf" srcId="{07E23D3A-1B36-4B8E-A8B0-1F81822A3B3D}" destId="{69BB909D-17CB-47BB-86D7-765FEED4F25D}" srcOrd="1" destOrd="0" presId="urn:microsoft.com/office/officeart/2005/8/layout/vList6"/>
    <dgm:cxn modelId="{DC21599F-FA14-4F10-ABDA-8FA0B880BE08}" type="presParOf" srcId="{07E23D3A-1B36-4B8E-A8B0-1F81822A3B3D}" destId="{B5DE23F3-0D63-462D-9049-7035C79DA4AD}" srcOrd="2" destOrd="0" presId="urn:microsoft.com/office/officeart/2005/8/layout/vList6"/>
    <dgm:cxn modelId="{55595EFA-5380-4933-965B-979127CB78E6}" type="presParOf" srcId="{B5DE23F3-0D63-462D-9049-7035C79DA4AD}" destId="{3F03DA00-7187-4D7C-9440-74D88F9C82E4}" srcOrd="0" destOrd="0" presId="urn:microsoft.com/office/officeart/2005/8/layout/vList6"/>
    <dgm:cxn modelId="{87E3AB30-534D-42AF-8012-BFF0BE638143}" type="presParOf" srcId="{B5DE23F3-0D63-462D-9049-7035C79DA4AD}" destId="{80ED891D-9D2D-42A4-A214-53F3B8DEBF62}" srcOrd="1" destOrd="0" presId="urn:microsoft.com/office/officeart/2005/8/layout/vList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3F2E2E-D1DA-4B26-90A6-D23EDA89505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he-IL"/>
        </a:p>
      </dgm:t>
    </dgm:pt>
    <dgm:pt modelId="{5F5BAC5C-5541-4E6A-8E6F-86F9D6EAD688}">
      <dgm:prSet phldrT="[טקסט]" custT="1"/>
      <dgm:spPr/>
      <dgm:t>
        <a:bodyPr/>
        <a:lstStyle/>
        <a:p>
          <a:pPr rtl="1"/>
          <a:r>
            <a:rPr lang="he-IL" sz="3200" b="1" dirty="0"/>
            <a:t>הגורמים לזיהום הים</a:t>
          </a:r>
        </a:p>
      </dgm:t>
    </dgm:pt>
    <dgm:pt modelId="{5D8AC941-2D65-46F7-A483-5455D4A4DF3E}" type="parTrans" cxnId="{71EB3481-3522-4DAE-A959-4282B9F0EE5C}">
      <dgm:prSet/>
      <dgm:spPr/>
      <dgm:t>
        <a:bodyPr/>
        <a:lstStyle/>
        <a:p>
          <a:pPr rtl="1"/>
          <a:endParaRPr lang="he-IL"/>
        </a:p>
      </dgm:t>
    </dgm:pt>
    <dgm:pt modelId="{1439336F-5045-4CB4-9A41-51B957FE734A}" type="sibTrans" cxnId="{71EB3481-3522-4DAE-A959-4282B9F0EE5C}">
      <dgm:prSet/>
      <dgm:spPr/>
      <dgm:t>
        <a:bodyPr/>
        <a:lstStyle/>
        <a:p>
          <a:pPr rtl="1"/>
          <a:endParaRPr lang="he-IL"/>
        </a:p>
      </dgm:t>
    </dgm:pt>
    <dgm:pt modelId="{382EEB0C-1FFA-4F90-8097-8D6B6F46B8A1}">
      <dgm:prSet phldrT="[טקסט]" custT="1"/>
      <dgm:spPr/>
      <dgm:t>
        <a:bodyPr/>
        <a:lstStyle/>
        <a:p>
          <a:pPr rtl="1"/>
          <a:r>
            <a:rPr lang="he-IL" sz="2000" b="1" dirty="0"/>
            <a:t>שפכים מיישובים וממפעלי תעשייה</a:t>
          </a:r>
        </a:p>
      </dgm:t>
    </dgm:pt>
    <dgm:pt modelId="{9C027A32-87D8-4E00-95D2-6FD6B7A891B9}" type="parTrans" cxnId="{86C486A9-6AC8-45AB-846F-5277F31F6252}">
      <dgm:prSet/>
      <dgm:spPr/>
      <dgm:t>
        <a:bodyPr/>
        <a:lstStyle/>
        <a:p>
          <a:pPr rtl="1"/>
          <a:endParaRPr lang="he-IL"/>
        </a:p>
      </dgm:t>
    </dgm:pt>
    <dgm:pt modelId="{930C37F5-D72F-4BD3-A8FB-174DEC47618A}" type="sibTrans" cxnId="{86C486A9-6AC8-45AB-846F-5277F31F6252}">
      <dgm:prSet/>
      <dgm:spPr/>
      <dgm:t>
        <a:bodyPr/>
        <a:lstStyle/>
        <a:p>
          <a:pPr rtl="1"/>
          <a:endParaRPr lang="he-IL"/>
        </a:p>
      </dgm:t>
    </dgm:pt>
    <dgm:pt modelId="{E41DE661-2776-4F7A-92C5-AA4B99D5F787}">
      <dgm:prSet phldrT="[טקסט]" custT="1"/>
      <dgm:spPr/>
      <dgm:t>
        <a:bodyPr/>
        <a:lstStyle/>
        <a:p>
          <a:pPr rtl="1"/>
          <a:r>
            <a:rPr lang="he-IL" sz="1800" b="1" dirty="0"/>
            <a:t>נחלים ונהרות מזוהמים</a:t>
          </a:r>
        </a:p>
      </dgm:t>
    </dgm:pt>
    <dgm:pt modelId="{25892AA2-9D0E-4447-9F19-9008DB8618CC}" type="parTrans" cxnId="{ACD127AF-C7B6-4D5D-954D-68CAF819E212}">
      <dgm:prSet/>
      <dgm:spPr/>
      <dgm:t>
        <a:bodyPr/>
        <a:lstStyle/>
        <a:p>
          <a:pPr rtl="1"/>
          <a:endParaRPr lang="he-IL"/>
        </a:p>
      </dgm:t>
    </dgm:pt>
    <dgm:pt modelId="{7146D8D9-1A38-4302-90E4-34B0D7FF9D33}" type="sibTrans" cxnId="{ACD127AF-C7B6-4D5D-954D-68CAF819E212}">
      <dgm:prSet/>
      <dgm:spPr/>
      <dgm:t>
        <a:bodyPr/>
        <a:lstStyle/>
        <a:p>
          <a:pPr rtl="1"/>
          <a:endParaRPr lang="he-IL"/>
        </a:p>
      </dgm:t>
    </dgm:pt>
    <dgm:pt modelId="{6721C91E-1ECE-4DBE-8054-56422CE7600A}">
      <dgm:prSet custT="1"/>
      <dgm:spPr/>
      <dgm:t>
        <a:bodyPr/>
        <a:lstStyle/>
        <a:p>
          <a:pPr rtl="1"/>
          <a:r>
            <a:rPr lang="he-IL" sz="1800" b="1" dirty="0"/>
            <a:t>נפט שנפלט מאניות ומקידוחים</a:t>
          </a:r>
        </a:p>
      </dgm:t>
    </dgm:pt>
    <dgm:pt modelId="{FDD578FC-CCBF-4F79-8200-373F92D62880}" type="parTrans" cxnId="{9C54DD03-E30F-44FE-9117-5630E1E67754}">
      <dgm:prSet/>
      <dgm:spPr/>
      <dgm:t>
        <a:bodyPr/>
        <a:lstStyle/>
        <a:p>
          <a:pPr rtl="1"/>
          <a:endParaRPr lang="he-IL"/>
        </a:p>
      </dgm:t>
    </dgm:pt>
    <dgm:pt modelId="{91F3DAFD-6FDD-4C95-9E12-1EFA05C30FDB}" type="sibTrans" cxnId="{9C54DD03-E30F-44FE-9117-5630E1E67754}">
      <dgm:prSet/>
      <dgm:spPr/>
      <dgm:t>
        <a:bodyPr/>
        <a:lstStyle/>
        <a:p>
          <a:pPr rtl="1"/>
          <a:endParaRPr lang="he-IL"/>
        </a:p>
      </dgm:t>
    </dgm:pt>
    <dgm:pt modelId="{11F4718B-8D6B-49B7-8B33-29ABB16C42BA}" type="pres">
      <dgm:prSet presAssocID="{FC3F2E2E-D1DA-4B26-90A6-D23EDA895057}" presName="hierChild1" presStyleCnt="0">
        <dgm:presLayoutVars>
          <dgm:chPref val="1"/>
          <dgm:dir/>
          <dgm:animOne val="branch"/>
          <dgm:animLvl val="lvl"/>
          <dgm:resizeHandles/>
        </dgm:presLayoutVars>
      </dgm:prSet>
      <dgm:spPr/>
      <dgm:t>
        <a:bodyPr/>
        <a:lstStyle/>
        <a:p>
          <a:pPr rtl="1"/>
          <a:endParaRPr lang="he-IL"/>
        </a:p>
      </dgm:t>
    </dgm:pt>
    <dgm:pt modelId="{63CD8E8F-FE9F-4226-B4CF-3785C7D304A9}" type="pres">
      <dgm:prSet presAssocID="{5F5BAC5C-5541-4E6A-8E6F-86F9D6EAD688}" presName="hierRoot1" presStyleCnt="0"/>
      <dgm:spPr/>
    </dgm:pt>
    <dgm:pt modelId="{958DDE65-68C1-4041-9943-B40C986B280B}" type="pres">
      <dgm:prSet presAssocID="{5F5BAC5C-5541-4E6A-8E6F-86F9D6EAD688}" presName="composite" presStyleCnt="0"/>
      <dgm:spPr/>
    </dgm:pt>
    <dgm:pt modelId="{FD484C44-F5CA-455C-8F4F-B1E1E1C2C358}" type="pres">
      <dgm:prSet presAssocID="{5F5BAC5C-5541-4E6A-8E6F-86F9D6EAD688}" presName="background" presStyleLbl="node0" presStyleIdx="0" presStyleCnt="1"/>
      <dgm:spPr/>
    </dgm:pt>
    <dgm:pt modelId="{1A067CBE-74B2-427F-9495-A10DAA4FCB77}" type="pres">
      <dgm:prSet presAssocID="{5F5BAC5C-5541-4E6A-8E6F-86F9D6EAD688}" presName="text" presStyleLbl="fgAcc0" presStyleIdx="0" presStyleCnt="1" custScaleX="253820">
        <dgm:presLayoutVars>
          <dgm:chPref val="3"/>
        </dgm:presLayoutVars>
      </dgm:prSet>
      <dgm:spPr/>
      <dgm:t>
        <a:bodyPr/>
        <a:lstStyle/>
        <a:p>
          <a:pPr rtl="1"/>
          <a:endParaRPr lang="he-IL"/>
        </a:p>
      </dgm:t>
    </dgm:pt>
    <dgm:pt modelId="{975AFFB1-003F-41DB-8A2B-8648BEC2C82E}" type="pres">
      <dgm:prSet presAssocID="{5F5BAC5C-5541-4E6A-8E6F-86F9D6EAD688}" presName="hierChild2" presStyleCnt="0"/>
      <dgm:spPr/>
    </dgm:pt>
    <dgm:pt modelId="{ECD8BEDD-31A1-4DE4-93A5-FC5AF3D2499D}" type="pres">
      <dgm:prSet presAssocID="{9C027A32-87D8-4E00-95D2-6FD6B7A891B9}" presName="Name10" presStyleLbl="parChTrans1D2" presStyleIdx="0" presStyleCnt="3"/>
      <dgm:spPr/>
      <dgm:t>
        <a:bodyPr/>
        <a:lstStyle/>
        <a:p>
          <a:pPr rtl="1"/>
          <a:endParaRPr lang="he-IL"/>
        </a:p>
      </dgm:t>
    </dgm:pt>
    <dgm:pt modelId="{E69A611D-2E71-4D98-8B4E-3C208A1B73E3}" type="pres">
      <dgm:prSet presAssocID="{382EEB0C-1FFA-4F90-8097-8D6B6F46B8A1}" presName="hierRoot2" presStyleCnt="0"/>
      <dgm:spPr/>
    </dgm:pt>
    <dgm:pt modelId="{39741301-B7E2-4AFC-8B6D-B1B0CD9195CF}" type="pres">
      <dgm:prSet presAssocID="{382EEB0C-1FFA-4F90-8097-8D6B6F46B8A1}" presName="composite2" presStyleCnt="0"/>
      <dgm:spPr/>
    </dgm:pt>
    <dgm:pt modelId="{54D32033-B8E5-44F7-B1B2-EBD999EE5517}" type="pres">
      <dgm:prSet presAssocID="{382EEB0C-1FFA-4F90-8097-8D6B6F46B8A1}" presName="background2" presStyleLbl="node2" presStyleIdx="0" presStyleCnt="3"/>
      <dgm:spPr/>
    </dgm:pt>
    <dgm:pt modelId="{FC293195-3F2F-49AB-B631-54177171698D}" type="pres">
      <dgm:prSet presAssocID="{382EEB0C-1FFA-4F90-8097-8D6B6F46B8A1}" presName="text2" presStyleLbl="fgAcc2" presStyleIdx="0" presStyleCnt="3" custScaleX="143407">
        <dgm:presLayoutVars>
          <dgm:chPref val="3"/>
        </dgm:presLayoutVars>
      </dgm:prSet>
      <dgm:spPr/>
      <dgm:t>
        <a:bodyPr/>
        <a:lstStyle/>
        <a:p>
          <a:pPr rtl="1"/>
          <a:endParaRPr lang="he-IL"/>
        </a:p>
      </dgm:t>
    </dgm:pt>
    <dgm:pt modelId="{78A93BF4-6549-413D-BC7B-F915BB79D31B}" type="pres">
      <dgm:prSet presAssocID="{382EEB0C-1FFA-4F90-8097-8D6B6F46B8A1}" presName="hierChild3" presStyleCnt="0"/>
      <dgm:spPr/>
    </dgm:pt>
    <dgm:pt modelId="{1D5FBAD0-23F1-415E-94FC-9165C34141C7}" type="pres">
      <dgm:prSet presAssocID="{FDD578FC-CCBF-4F79-8200-373F92D62880}" presName="Name10" presStyleLbl="parChTrans1D2" presStyleIdx="1" presStyleCnt="3"/>
      <dgm:spPr/>
      <dgm:t>
        <a:bodyPr/>
        <a:lstStyle/>
        <a:p>
          <a:pPr rtl="1"/>
          <a:endParaRPr lang="he-IL"/>
        </a:p>
      </dgm:t>
    </dgm:pt>
    <dgm:pt modelId="{06B76556-B3D2-4724-B68B-7642638988AB}" type="pres">
      <dgm:prSet presAssocID="{6721C91E-1ECE-4DBE-8054-56422CE7600A}" presName="hierRoot2" presStyleCnt="0"/>
      <dgm:spPr/>
    </dgm:pt>
    <dgm:pt modelId="{588293D3-4A2A-4DD4-9382-62969675ACE4}" type="pres">
      <dgm:prSet presAssocID="{6721C91E-1ECE-4DBE-8054-56422CE7600A}" presName="composite2" presStyleCnt="0"/>
      <dgm:spPr/>
    </dgm:pt>
    <dgm:pt modelId="{C661D3D3-32B7-43BC-8FDA-85D621138398}" type="pres">
      <dgm:prSet presAssocID="{6721C91E-1ECE-4DBE-8054-56422CE7600A}" presName="background2" presStyleLbl="node2" presStyleIdx="1" presStyleCnt="3"/>
      <dgm:spPr/>
    </dgm:pt>
    <dgm:pt modelId="{F1E5E536-A89F-4850-A2D2-451F9F101A88}" type="pres">
      <dgm:prSet presAssocID="{6721C91E-1ECE-4DBE-8054-56422CE7600A}" presName="text2" presStyleLbl="fgAcc2" presStyleIdx="1" presStyleCnt="3" custScaleX="146973" custLinFactNeighborX="3329" custLinFactNeighborY="-3495">
        <dgm:presLayoutVars>
          <dgm:chPref val="3"/>
        </dgm:presLayoutVars>
      </dgm:prSet>
      <dgm:spPr/>
      <dgm:t>
        <a:bodyPr/>
        <a:lstStyle/>
        <a:p>
          <a:pPr rtl="1"/>
          <a:endParaRPr lang="he-IL"/>
        </a:p>
      </dgm:t>
    </dgm:pt>
    <dgm:pt modelId="{6BBD6A35-3C37-4D72-8625-A7B403F53DDE}" type="pres">
      <dgm:prSet presAssocID="{6721C91E-1ECE-4DBE-8054-56422CE7600A}" presName="hierChild3" presStyleCnt="0"/>
      <dgm:spPr/>
    </dgm:pt>
    <dgm:pt modelId="{66D03B67-74C6-412E-8DB4-94D1884FC73E}" type="pres">
      <dgm:prSet presAssocID="{25892AA2-9D0E-4447-9F19-9008DB8618CC}" presName="Name10" presStyleLbl="parChTrans1D2" presStyleIdx="2" presStyleCnt="3"/>
      <dgm:spPr/>
      <dgm:t>
        <a:bodyPr/>
        <a:lstStyle/>
        <a:p>
          <a:pPr rtl="1"/>
          <a:endParaRPr lang="he-IL"/>
        </a:p>
      </dgm:t>
    </dgm:pt>
    <dgm:pt modelId="{49CFEA9C-9421-418D-96E3-1ECA5C07B440}" type="pres">
      <dgm:prSet presAssocID="{E41DE661-2776-4F7A-92C5-AA4B99D5F787}" presName="hierRoot2" presStyleCnt="0"/>
      <dgm:spPr/>
    </dgm:pt>
    <dgm:pt modelId="{EAC214B2-8AE4-484E-8F14-46D2466EA338}" type="pres">
      <dgm:prSet presAssocID="{E41DE661-2776-4F7A-92C5-AA4B99D5F787}" presName="composite2" presStyleCnt="0"/>
      <dgm:spPr/>
    </dgm:pt>
    <dgm:pt modelId="{B630FA95-8678-42AA-82F9-C50CB4759E28}" type="pres">
      <dgm:prSet presAssocID="{E41DE661-2776-4F7A-92C5-AA4B99D5F787}" presName="background2" presStyleLbl="node2" presStyleIdx="2" presStyleCnt="3"/>
      <dgm:spPr/>
    </dgm:pt>
    <dgm:pt modelId="{833016CC-8E4D-4FFE-B041-1A174A1538DF}" type="pres">
      <dgm:prSet presAssocID="{E41DE661-2776-4F7A-92C5-AA4B99D5F787}" presName="text2" presStyleLbl="fgAcc2" presStyleIdx="2" presStyleCnt="3">
        <dgm:presLayoutVars>
          <dgm:chPref val="3"/>
        </dgm:presLayoutVars>
      </dgm:prSet>
      <dgm:spPr/>
      <dgm:t>
        <a:bodyPr/>
        <a:lstStyle/>
        <a:p>
          <a:pPr rtl="1"/>
          <a:endParaRPr lang="he-IL"/>
        </a:p>
      </dgm:t>
    </dgm:pt>
    <dgm:pt modelId="{52595FA6-7EFA-4893-B8F0-A6FE5F690A50}" type="pres">
      <dgm:prSet presAssocID="{E41DE661-2776-4F7A-92C5-AA4B99D5F787}" presName="hierChild3" presStyleCnt="0"/>
      <dgm:spPr/>
    </dgm:pt>
  </dgm:ptLst>
  <dgm:cxnLst>
    <dgm:cxn modelId="{86C486A9-6AC8-45AB-846F-5277F31F6252}" srcId="{5F5BAC5C-5541-4E6A-8E6F-86F9D6EAD688}" destId="{382EEB0C-1FFA-4F90-8097-8D6B6F46B8A1}" srcOrd="0" destOrd="0" parTransId="{9C027A32-87D8-4E00-95D2-6FD6B7A891B9}" sibTransId="{930C37F5-D72F-4BD3-A8FB-174DEC47618A}"/>
    <dgm:cxn modelId="{9D13A88C-7E08-4D57-AB84-5CFE181E3581}" type="presOf" srcId="{E41DE661-2776-4F7A-92C5-AA4B99D5F787}" destId="{833016CC-8E4D-4FFE-B041-1A174A1538DF}" srcOrd="0" destOrd="0" presId="urn:microsoft.com/office/officeart/2005/8/layout/hierarchy1"/>
    <dgm:cxn modelId="{7EF25DC5-9321-4EB1-A853-E17284BC55F1}" type="presOf" srcId="{25892AA2-9D0E-4447-9F19-9008DB8618CC}" destId="{66D03B67-74C6-412E-8DB4-94D1884FC73E}" srcOrd="0" destOrd="0" presId="urn:microsoft.com/office/officeart/2005/8/layout/hierarchy1"/>
    <dgm:cxn modelId="{71EB3481-3522-4DAE-A959-4282B9F0EE5C}" srcId="{FC3F2E2E-D1DA-4B26-90A6-D23EDA895057}" destId="{5F5BAC5C-5541-4E6A-8E6F-86F9D6EAD688}" srcOrd="0" destOrd="0" parTransId="{5D8AC941-2D65-46F7-A483-5455D4A4DF3E}" sibTransId="{1439336F-5045-4CB4-9A41-51B957FE734A}"/>
    <dgm:cxn modelId="{1F1175AE-33D9-4BB7-A64B-DA9B8AEFB322}" type="presOf" srcId="{6721C91E-1ECE-4DBE-8054-56422CE7600A}" destId="{F1E5E536-A89F-4850-A2D2-451F9F101A88}" srcOrd="0" destOrd="0" presId="urn:microsoft.com/office/officeart/2005/8/layout/hierarchy1"/>
    <dgm:cxn modelId="{9C54DD03-E30F-44FE-9117-5630E1E67754}" srcId="{5F5BAC5C-5541-4E6A-8E6F-86F9D6EAD688}" destId="{6721C91E-1ECE-4DBE-8054-56422CE7600A}" srcOrd="1" destOrd="0" parTransId="{FDD578FC-CCBF-4F79-8200-373F92D62880}" sibTransId="{91F3DAFD-6FDD-4C95-9E12-1EFA05C30FDB}"/>
    <dgm:cxn modelId="{4AC7F812-826C-43D6-9016-5C4E824B7C86}" type="presOf" srcId="{9C027A32-87D8-4E00-95D2-6FD6B7A891B9}" destId="{ECD8BEDD-31A1-4DE4-93A5-FC5AF3D2499D}" srcOrd="0" destOrd="0" presId="urn:microsoft.com/office/officeart/2005/8/layout/hierarchy1"/>
    <dgm:cxn modelId="{2692D1FC-A806-4378-874C-4B310AAC1092}" type="presOf" srcId="{FDD578FC-CCBF-4F79-8200-373F92D62880}" destId="{1D5FBAD0-23F1-415E-94FC-9165C34141C7}" srcOrd="0" destOrd="0" presId="urn:microsoft.com/office/officeart/2005/8/layout/hierarchy1"/>
    <dgm:cxn modelId="{ACD127AF-C7B6-4D5D-954D-68CAF819E212}" srcId="{5F5BAC5C-5541-4E6A-8E6F-86F9D6EAD688}" destId="{E41DE661-2776-4F7A-92C5-AA4B99D5F787}" srcOrd="2" destOrd="0" parTransId="{25892AA2-9D0E-4447-9F19-9008DB8618CC}" sibTransId="{7146D8D9-1A38-4302-90E4-34B0D7FF9D33}"/>
    <dgm:cxn modelId="{058C6CA6-BF20-4B49-8E0E-F4D53FE5849C}" type="presOf" srcId="{5F5BAC5C-5541-4E6A-8E6F-86F9D6EAD688}" destId="{1A067CBE-74B2-427F-9495-A10DAA4FCB77}" srcOrd="0" destOrd="0" presId="urn:microsoft.com/office/officeart/2005/8/layout/hierarchy1"/>
    <dgm:cxn modelId="{10D8B35E-1B29-4677-AE1B-F521DDA3D2D6}" type="presOf" srcId="{382EEB0C-1FFA-4F90-8097-8D6B6F46B8A1}" destId="{FC293195-3F2F-49AB-B631-54177171698D}" srcOrd="0" destOrd="0" presId="urn:microsoft.com/office/officeart/2005/8/layout/hierarchy1"/>
    <dgm:cxn modelId="{7E651FEB-CC48-446A-88FB-F97A25A73939}" type="presOf" srcId="{FC3F2E2E-D1DA-4B26-90A6-D23EDA895057}" destId="{11F4718B-8D6B-49B7-8B33-29ABB16C42BA}" srcOrd="0" destOrd="0" presId="urn:microsoft.com/office/officeart/2005/8/layout/hierarchy1"/>
    <dgm:cxn modelId="{F8BAA848-E579-4165-9A7B-5C21638612D5}" type="presParOf" srcId="{11F4718B-8D6B-49B7-8B33-29ABB16C42BA}" destId="{63CD8E8F-FE9F-4226-B4CF-3785C7D304A9}" srcOrd="0" destOrd="0" presId="urn:microsoft.com/office/officeart/2005/8/layout/hierarchy1"/>
    <dgm:cxn modelId="{2D926DCD-0A8F-4ACD-8B67-7D3A4DCDB638}" type="presParOf" srcId="{63CD8E8F-FE9F-4226-B4CF-3785C7D304A9}" destId="{958DDE65-68C1-4041-9943-B40C986B280B}" srcOrd="0" destOrd="0" presId="urn:microsoft.com/office/officeart/2005/8/layout/hierarchy1"/>
    <dgm:cxn modelId="{A10E242A-7ED6-4130-B93E-5E4EDA1BE0C9}" type="presParOf" srcId="{958DDE65-68C1-4041-9943-B40C986B280B}" destId="{FD484C44-F5CA-455C-8F4F-B1E1E1C2C358}" srcOrd="0" destOrd="0" presId="urn:microsoft.com/office/officeart/2005/8/layout/hierarchy1"/>
    <dgm:cxn modelId="{0BBC1FC6-08DE-4235-9A0B-3CADA01CA80F}" type="presParOf" srcId="{958DDE65-68C1-4041-9943-B40C986B280B}" destId="{1A067CBE-74B2-427F-9495-A10DAA4FCB77}" srcOrd="1" destOrd="0" presId="urn:microsoft.com/office/officeart/2005/8/layout/hierarchy1"/>
    <dgm:cxn modelId="{D131B390-C7FA-49AD-A6E9-096CCBFC4A95}" type="presParOf" srcId="{63CD8E8F-FE9F-4226-B4CF-3785C7D304A9}" destId="{975AFFB1-003F-41DB-8A2B-8648BEC2C82E}" srcOrd="1" destOrd="0" presId="urn:microsoft.com/office/officeart/2005/8/layout/hierarchy1"/>
    <dgm:cxn modelId="{2CBAD9ED-57E8-48AB-ABCF-309C366D4037}" type="presParOf" srcId="{975AFFB1-003F-41DB-8A2B-8648BEC2C82E}" destId="{ECD8BEDD-31A1-4DE4-93A5-FC5AF3D2499D}" srcOrd="0" destOrd="0" presId="urn:microsoft.com/office/officeart/2005/8/layout/hierarchy1"/>
    <dgm:cxn modelId="{52BFEE75-A081-44F6-B40A-F6012C1B9BD4}" type="presParOf" srcId="{975AFFB1-003F-41DB-8A2B-8648BEC2C82E}" destId="{E69A611D-2E71-4D98-8B4E-3C208A1B73E3}" srcOrd="1" destOrd="0" presId="urn:microsoft.com/office/officeart/2005/8/layout/hierarchy1"/>
    <dgm:cxn modelId="{52339B33-89B4-421E-B431-CD1D669648A8}" type="presParOf" srcId="{E69A611D-2E71-4D98-8B4E-3C208A1B73E3}" destId="{39741301-B7E2-4AFC-8B6D-B1B0CD9195CF}" srcOrd="0" destOrd="0" presId="urn:microsoft.com/office/officeart/2005/8/layout/hierarchy1"/>
    <dgm:cxn modelId="{AA8B00E6-D711-4F0D-8511-B1D7A8801E8F}" type="presParOf" srcId="{39741301-B7E2-4AFC-8B6D-B1B0CD9195CF}" destId="{54D32033-B8E5-44F7-B1B2-EBD999EE5517}" srcOrd="0" destOrd="0" presId="urn:microsoft.com/office/officeart/2005/8/layout/hierarchy1"/>
    <dgm:cxn modelId="{729EB78D-FB78-4DE8-ADAA-980831275E46}" type="presParOf" srcId="{39741301-B7E2-4AFC-8B6D-B1B0CD9195CF}" destId="{FC293195-3F2F-49AB-B631-54177171698D}" srcOrd="1" destOrd="0" presId="urn:microsoft.com/office/officeart/2005/8/layout/hierarchy1"/>
    <dgm:cxn modelId="{9C5BAD77-209E-41F4-A9F9-A365D01C247B}" type="presParOf" srcId="{E69A611D-2E71-4D98-8B4E-3C208A1B73E3}" destId="{78A93BF4-6549-413D-BC7B-F915BB79D31B}" srcOrd="1" destOrd="0" presId="urn:microsoft.com/office/officeart/2005/8/layout/hierarchy1"/>
    <dgm:cxn modelId="{C26FDD4A-4944-4893-ADE1-D9643AD08BEF}" type="presParOf" srcId="{975AFFB1-003F-41DB-8A2B-8648BEC2C82E}" destId="{1D5FBAD0-23F1-415E-94FC-9165C34141C7}" srcOrd="2" destOrd="0" presId="urn:microsoft.com/office/officeart/2005/8/layout/hierarchy1"/>
    <dgm:cxn modelId="{392DB1B9-D539-4B67-8FF0-947C1B381762}" type="presParOf" srcId="{975AFFB1-003F-41DB-8A2B-8648BEC2C82E}" destId="{06B76556-B3D2-4724-B68B-7642638988AB}" srcOrd="3" destOrd="0" presId="urn:microsoft.com/office/officeart/2005/8/layout/hierarchy1"/>
    <dgm:cxn modelId="{9E2E103A-51D5-47CE-A154-853E05B1F133}" type="presParOf" srcId="{06B76556-B3D2-4724-B68B-7642638988AB}" destId="{588293D3-4A2A-4DD4-9382-62969675ACE4}" srcOrd="0" destOrd="0" presId="urn:microsoft.com/office/officeart/2005/8/layout/hierarchy1"/>
    <dgm:cxn modelId="{02DEDE2F-4AA3-462B-B364-32DA0CE73BC9}" type="presParOf" srcId="{588293D3-4A2A-4DD4-9382-62969675ACE4}" destId="{C661D3D3-32B7-43BC-8FDA-85D621138398}" srcOrd="0" destOrd="0" presId="urn:microsoft.com/office/officeart/2005/8/layout/hierarchy1"/>
    <dgm:cxn modelId="{F7806986-3FC3-4D54-9E20-A7C79DF3E955}" type="presParOf" srcId="{588293D3-4A2A-4DD4-9382-62969675ACE4}" destId="{F1E5E536-A89F-4850-A2D2-451F9F101A88}" srcOrd="1" destOrd="0" presId="urn:microsoft.com/office/officeart/2005/8/layout/hierarchy1"/>
    <dgm:cxn modelId="{B09C547C-D2DA-49CC-A036-4AE33E04B505}" type="presParOf" srcId="{06B76556-B3D2-4724-B68B-7642638988AB}" destId="{6BBD6A35-3C37-4D72-8625-A7B403F53DDE}" srcOrd="1" destOrd="0" presId="urn:microsoft.com/office/officeart/2005/8/layout/hierarchy1"/>
    <dgm:cxn modelId="{9785D572-089A-4849-9E6C-9ADA386DEF64}" type="presParOf" srcId="{975AFFB1-003F-41DB-8A2B-8648BEC2C82E}" destId="{66D03B67-74C6-412E-8DB4-94D1884FC73E}" srcOrd="4" destOrd="0" presId="urn:microsoft.com/office/officeart/2005/8/layout/hierarchy1"/>
    <dgm:cxn modelId="{BCC358D6-A9AE-4A69-BB0A-954B5C81853A}" type="presParOf" srcId="{975AFFB1-003F-41DB-8A2B-8648BEC2C82E}" destId="{49CFEA9C-9421-418D-96E3-1ECA5C07B440}" srcOrd="5" destOrd="0" presId="urn:microsoft.com/office/officeart/2005/8/layout/hierarchy1"/>
    <dgm:cxn modelId="{FACEE0A9-2779-4604-B155-E2FD6E37B491}" type="presParOf" srcId="{49CFEA9C-9421-418D-96E3-1ECA5C07B440}" destId="{EAC214B2-8AE4-484E-8F14-46D2466EA338}" srcOrd="0" destOrd="0" presId="urn:microsoft.com/office/officeart/2005/8/layout/hierarchy1"/>
    <dgm:cxn modelId="{8056F1F9-49BE-4CD8-BD55-15C4A94D05F5}" type="presParOf" srcId="{EAC214B2-8AE4-484E-8F14-46D2466EA338}" destId="{B630FA95-8678-42AA-82F9-C50CB4759E28}" srcOrd="0" destOrd="0" presId="urn:microsoft.com/office/officeart/2005/8/layout/hierarchy1"/>
    <dgm:cxn modelId="{CF488F8A-6B08-4A04-A5E0-06A125DA095F}" type="presParOf" srcId="{EAC214B2-8AE4-484E-8F14-46D2466EA338}" destId="{833016CC-8E4D-4FFE-B041-1A174A1538DF}" srcOrd="1" destOrd="0" presId="urn:microsoft.com/office/officeart/2005/8/layout/hierarchy1"/>
    <dgm:cxn modelId="{0234426D-6D69-4A8F-8DAD-1B913BAD0809}" type="presParOf" srcId="{49CFEA9C-9421-418D-96E3-1ECA5C07B440}" destId="{52595FA6-7EFA-4893-B8F0-A6FE5F690A50}"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F38221-8794-4989-83EE-6AB231C0C5E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pPr rtl="1"/>
          <a:endParaRPr lang="he-IL"/>
        </a:p>
      </dgm:t>
    </dgm:pt>
    <dgm:pt modelId="{A51C7C9D-9045-4F8E-A3DA-88EFF31BBFF6}">
      <dgm:prSet phldrT="[טקסט]"/>
      <dgm:spPr/>
      <dgm:t>
        <a:bodyPr/>
        <a:lstStyle/>
        <a:p>
          <a:pPr rtl="1"/>
          <a:r>
            <a:rPr lang="he-IL" dirty="0">
              <a:latin typeface="Calibri" panose="020F0502020204030204" pitchFamily="34" charset="0"/>
              <a:cs typeface="Calibri" panose="020F0502020204030204" pitchFamily="34" charset="0"/>
            </a:rPr>
            <a:t>השלכת פסולת יכולה לזהם את הסביבה ולגרום לנזק חמור </a:t>
          </a:r>
        </a:p>
      </dgm:t>
    </dgm:pt>
    <dgm:pt modelId="{072F2B4D-97B6-43B9-93D9-0237DBB31C51}" type="parTrans" cxnId="{486423E7-1234-4648-A44E-D17B774417CA}">
      <dgm:prSet/>
      <dgm:spPr/>
      <dgm:t>
        <a:bodyPr/>
        <a:lstStyle/>
        <a:p>
          <a:pPr rtl="1"/>
          <a:endParaRPr lang="he-IL">
            <a:latin typeface="Calibri" panose="020F0502020204030204" pitchFamily="34" charset="0"/>
            <a:cs typeface="Calibri" panose="020F0502020204030204" pitchFamily="34" charset="0"/>
          </a:endParaRPr>
        </a:p>
      </dgm:t>
    </dgm:pt>
    <dgm:pt modelId="{9D56BB69-7F06-463B-AB40-7B933716356E}" type="sibTrans" cxnId="{486423E7-1234-4648-A44E-D17B774417CA}">
      <dgm:prSet/>
      <dgm:spPr/>
      <dgm:t>
        <a:bodyPr/>
        <a:lstStyle/>
        <a:p>
          <a:pPr rtl="1"/>
          <a:endParaRPr lang="he-IL">
            <a:latin typeface="Calibri" panose="020F0502020204030204" pitchFamily="34" charset="0"/>
            <a:cs typeface="Calibri" panose="020F0502020204030204" pitchFamily="34" charset="0"/>
          </a:endParaRPr>
        </a:p>
      </dgm:t>
    </dgm:pt>
    <dgm:pt modelId="{14E183BF-7F7F-41EF-9851-12C4ED31225A}">
      <dgm:prSet phldrT="[טקסט]"/>
      <dgm:spPr/>
      <dgm:t>
        <a:bodyPr/>
        <a:lstStyle/>
        <a:p>
          <a:pPr rtl="1"/>
          <a:r>
            <a:rPr lang="he-IL" dirty="0">
              <a:latin typeface="Calibri" panose="020F0502020204030204" pitchFamily="34" charset="0"/>
              <a:cs typeface="Calibri" panose="020F0502020204030204" pitchFamily="34" charset="0"/>
            </a:rPr>
            <a:t>הזיהום גורם למותם של הדגים ולפגיעה בצמחיית המים</a:t>
          </a:r>
        </a:p>
      </dgm:t>
    </dgm:pt>
    <dgm:pt modelId="{1CCB7F09-3310-4151-A8A1-9F145A10366C}" type="parTrans" cxnId="{53F28A7B-DC84-48EC-B342-ACD85394BD6B}">
      <dgm:prSet/>
      <dgm:spPr/>
      <dgm:t>
        <a:bodyPr/>
        <a:lstStyle/>
        <a:p>
          <a:pPr rtl="1"/>
          <a:endParaRPr lang="he-IL">
            <a:latin typeface="Calibri" panose="020F0502020204030204" pitchFamily="34" charset="0"/>
            <a:cs typeface="Calibri" panose="020F0502020204030204" pitchFamily="34" charset="0"/>
          </a:endParaRPr>
        </a:p>
      </dgm:t>
    </dgm:pt>
    <dgm:pt modelId="{52CBFFBB-DCEB-4D6C-A7B8-1F5161634D11}" type="sibTrans" cxnId="{53F28A7B-DC84-48EC-B342-ACD85394BD6B}">
      <dgm:prSet/>
      <dgm:spPr/>
      <dgm:t>
        <a:bodyPr/>
        <a:lstStyle/>
        <a:p>
          <a:pPr rtl="1"/>
          <a:endParaRPr lang="he-IL">
            <a:latin typeface="Calibri" panose="020F0502020204030204" pitchFamily="34" charset="0"/>
            <a:cs typeface="Calibri" panose="020F0502020204030204" pitchFamily="34" charset="0"/>
          </a:endParaRPr>
        </a:p>
      </dgm:t>
    </dgm:pt>
    <dgm:pt modelId="{94D03874-78D4-4D7D-9539-7D867C9227B9}">
      <dgm:prSet/>
      <dgm:spPr/>
      <dgm:t>
        <a:bodyPr/>
        <a:lstStyle/>
        <a:p>
          <a:pPr rtl="1"/>
          <a:r>
            <a:rPr lang="he-IL" dirty="0">
              <a:latin typeface="Calibri" panose="020F0502020204030204" pitchFamily="34" charset="0"/>
              <a:cs typeface="Calibri" panose="020F0502020204030204" pitchFamily="34" charset="0"/>
            </a:rPr>
            <a:t>לזיהום הים מספר גורמים</a:t>
          </a:r>
        </a:p>
      </dgm:t>
    </dgm:pt>
    <dgm:pt modelId="{C71E3CA6-E3F0-4F09-B50E-1065516138A5}" type="parTrans" cxnId="{AEC25169-8470-4CB4-9789-2DDC113A9DF3}">
      <dgm:prSet/>
      <dgm:spPr/>
      <dgm:t>
        <a:bodyPr/>
        <a:lstStyle/>
        <a:p>
          <a:pPr rtl="1"/>
          <a:endParaRPr lang="he-IL">
            <a:latin typeface="Calibri" panose="020F0502020204030204" pitchFamily="34" charset="0"/>
            <a:cs typeface="Calibri" panose="020F0502020204030204" pitchFamily="34" charset="0"/>
          </a:endParaRPr>
        </a:p>
      </dgm:t>
    </dgm:pt>
    <dgm:pt modelId="{06CA0DD5-03F5-4B20-A240-71F58534463B}" type="sibTrans" cxnId="{AEC25169-8470-4CB4-9789-2DDC113A9DF3}">
      <dgm:prSet/>
      <dgm:spPr/>
      <dgm:t>
        <a:bodyPr/>
        <a:lstStyle/>
        <a:p>
          <a:pPr rtl="1"/>
          <a:endParaRPr lang="he-IL">
            <a:latin typeface="Calibri" panose="020F0502020204030204" pitchFamily="34" charset="0"/>
            <a:cs typeface="Calibri" panose="020F0502020204030204" pitchFamily="34" charset="0"/>
          </a:endParaRPr>
        </a:p>
      </dgm:t>
    </dgm:pt>
    <dgm:pt modelId="{8E4C73D2-3E44-48B1-BAB3-0A7A41F84018}">
      <dgm:prSet/>
      <dgm:spPr/>
      <dgm:t>
        <a:bodyPr/>
        <a:lstStyle/>
        <a:p>
          <a:pPr rtl="1"/>
          <a:r>
            <a:rPr lang="he-IL" dirty="0">
              <a:latin typeface="Calibri" panose="020F0502020204030204" pitchFamily="34" charset="0"/>
              <a:cs typeface="Calibri" panose="020F0502020204030204" pitchFamily="34" charset="0"/>
            </a:rPr>
            <a:t>דלק עלול לגרום לזיהום האוויר </a:t>
          </a:r>
        </a:p>
      </dgm:t>
    </dgm:pt>
    <dgm:pt modelId="{EBEC9191-106B-4FA8-9287-C559A3E3BE41}" type="parTrans" cxnId="{4275FB10-A789-405F-8F0C-07FD7B4B5C52}">
      <dgm:prSet/>
      <dgm:spPr/>
      <dgm:t>
        <a:bodyPr/>
        <a:lstStyle/>
        <a:p>
          <a:pPr rtl="1"/>
          <a:endParaRPr lang="he-IL">
            <a:latin typeface="Calibri" panose="020F0502020204030204" pitchFamily="34" charset="0"/>
            <a:cs typeface="Calibri" panose="020F0502020204030204" pitchFamily="34" charset="0"/>
          </a:endParaRPr>
        </a:p>
      </dgm:t>
    </dgm:pt>
    <dgm:pt modelId="{B675F225-5F6E-49F7-87FD-C251A4487F53}" type="sibTrans" cxnId="{4275FB10-A789-405F-8F0C-07FD7B4B5C52}">
      <dgm:prSet/>
      <dgm:spPr/>
      <dgm:t>
        <a:bodyPr/>
        <a:lstStyle/>
        <a:p>
          <a:pPr rtl="1"/>
          <a:endParaRPr lang="he-IL">
            <a:latin typeface="Calibri" panose="020F0502020204030204" pitchFamily="34" charset="0"/>
            <a:cs typeface="Calibri" panose="020F0502020204030204" pitchFamily="34" charset="0"/>
          </a:endParaRPr>
        </a:p>
      </dgm:t>
    </dgm:pt>
    <dgm:pt modelId="{3806CE83-8E78-41F2-BDC4-0081BF040F9C}" type="pres">
      <dgm:prSet presAssocID="{B2F38221-8794-4989-83EE-6AB231C0C5E2}" presName="Name0" presStyleCnt="0">
        <dgm:presLayoutVars>
          <dgm:chMax val="7"/>
          <dgm:chPref val="7"/>
          <dgm:dir/>
        </dgm:presLayoutVars>
      </dgm:prSet>
      <dgm:spPr/>
      <dgm:t>
        <a:bodyPr/>
        <a:lstStyle/>
        <a:p>
          <a:pPr rtl="1"/>
          <a:endParaRPr lang="he-IL"/>
        </a:p>
      </dgm:t>
    </dgm:pt>
    <dgm:pt modelId="{46817C25-7828-4E6B-A5A9-B3BE9FAC464E}" type="pres">
      <dgm:prSet presAssocID="{B2F38221-8794-4989-83EE-6AB231C0C5E2}" presName="Name1" presStyleCnt="0"/>
      <dgm:spPr/>
    </dgm:pt>
    <dgm:pt modelId="{3D0213FD-D4EB-4CF0-95F0-1E577750B065}" type="pres">
      <dgm:prSet presAssocID="{B2F38221-8794-4989-83EE-6AB231C0C5E2}" presName="cycle" presStyleCnt="0"/>
      <dgm:spPr/>
    </dgm:pt>
    <dgm:pt modelId="{37639A54-EB76-459E-8911-F0454B4E4C77}" type="pres">
      <dgm:prSet presAssocID="{B2F38221-8794-4989-83EE-6AB231C0C5E2}" presName="srcNode" presStyleLbl="node1" presStyleIdx="0" presStyleCnt="4"/>
      <dgm:spPr/>
    </dgm:pt>
    <dgm:pt modelId="{4ADD8131-7DB4-4379-A9E1-505A319F1344}" type="pres">
      <dgm:prSet presAssocID="{B2F38221-8794-4989-83EE-6AB231C0C5E2}" presName="conn" presStyleLbl="parChTrans1D2" presStyleIdx="0" presStyleCnt="1"/>
      <dgm:spPr/>
      <dgm:t>
        <a:bodyPr/>
        <a:lstStyle/>
        <a:p>
          <a:pPr rtl="1"/>
          <a:endParaRPr lang="he-IL"/>
        </a:p>
      </dgm:t>
    </dgm:pt>
    <dgm:pt modelId="{66AC4725-4BDE-40F5-8E45-CEB4EB4A8E09}" type="pres">
      <dgm:prSet presAssocID="{B2F38221-8794-4989-83EE-6AB231C0C5E2}" presName="extraNode" presStyleLbl="node1" presStyleIdx="0" presStyleCnt="4"/>
      <dgm:spPr/>
    </dgm:pt>
    <dgm:pt modelId="{AFDFB30B-D129-4EC3-A5F6-370D9F557399}" type="pres">
      <dgm:prSet presAssocID="{B2F38221-8794-4989-83EE-6AB231C0C5E2}" presName="dstNode" presStyleLbl="node1" presStyleIdx="0" presStyleCnt="4"/>
      <dgm:spPr/>
    </dgm:pt>
    <dgm:pt modelId="{65855140-CA02-4990-BBC2-B95FA774BDBA}" type="pres">
      <dgm:prSet presAssocID="{A51C7C9D-9045-4F8E-A3DA-88EFF31BBFF6}" presName="text_1" presStyleLbl="node1" presStyleIdx="0" presStyleCnt="4">
        <dgm:presLayoutVars>
          <dgm:bulletEnabled val="1"/>
        </dgm:presLayoutVars>
      </dgm:prSet>
      <dgm:spPr/>
      <dgm:t>
        <a:bodyPr/>
        <a:lstStyle/>
        <a:p>
          <a:pPr rtl="1"/>
          <a:endParaRPr lang="he-IL"/>
        </a:p>
      </dgm:t>
    </dgm:pt>
    <dgm:pt modelId="{8667D52F-A063-4B0F-8E5A-AAB520A600A1}" type="pres">
      <dgm:prSet presAssocID="{A51C7C9D-9045-4F8E-A3DA-88EFF31BBFF6}" presName="accent_1" presStyleCnt="0"/>
      <dgm:spPr/>
    </dgm:pt>
    <dgm:pt modelId="{6DD50F15-25E3-4F98-8EB1-1488F3179A41}" type="pres">
      <dgm:prSet presAssocID="{A51C7C9D-9045-4F8E-A3DA-88EFF31BBFF6}" presName="accentRepeatNode" presStyleLbl="solidFgAcc1" presStyleIdx="0" presStyleCnt="4"/>
      <dgm:spPr/>
    </dgm:pt>
    <dgm:pt modelId="{7D84E3B8-4053-40D6-848B-CF6717B47895}" type="pres">
      <dgm:prSet presAssocID="{8E4C73D2-3E44-48B1-BAB3-0A7A41F84018}" presName="text_2" presStyleLbl="node1" presStyleIdx="1" presStyleCnt="4">
        <dgm:presLayoutVars>
          <dgm:bulletEnabled val="1"/>
        </dgm:presLayoutVars>
      </dgm:prSet>
      <dgm:spPr/>
      <dgm:t>
        <a:bodyPr/>
        <a:lstStyle/>
        <a:p>
          <a:pPr rtl="1"/>
          <a:endParaRPr lang="he-IL"/>
        </a:p>
      </dgm:t>
    </dgm:pt>
    <dgm:pt modelId="{E25AB457-2468-4103-BBC0-55D507E8F7B6}" type="pres">
      <dgm:prSet presAssocID="{8E4C73D2-3E44-48B1-BAB3-0A7A41F84018}" presName="accent_2" presStyleCnt="0"/>
      <dgm:spPr/>
    </dgm:pt>
    <dgm:pt modelId="{6A29E984-EC94-4B05-B0C8-70819C490BEF}" type="pres">
      <dgm:prSet presAssocID="{8E4C73D2-3E44-48B1-BAB3-0A7A41F84018}" presName="accentRepeatNode" presStyleLbl="solidFgAcc1" presStyleIdx="1" presStyleCnt="4"/>
      <dgm:spPr/>
    </dgm:pt>
    <dgm:pt modelId="{1050F608-A016-4ABE-AC49-DA7764355C4C}" type="pres">
      <dgm:prSet presAssocID="{14E183BF-7F7F-41EF-9851-12C4ED31225A}" presName="text_3" presStyleLbl="node1" presStyleIdx="2" presStyleCnt="4">
        <dgm:presLayoutVars>
          <dgm:bulletEnabled val="1"/>
        </dgm:presLayoutVars>
      </dgm:prSet>
      <dgm:spPr/>
      <dgm:t>
        <a:bodyPr/>
        <a:lstStyle/>
        <a:p>
          <a:pPr rtl="1"/>
          <a:endParaRPr lang="he-IL"/>
        </a:p>
      </dgm:t>
    </dgm:pt>
    <dgm:pt modelId="{59557FD2-C173-4B1E-A287-C086178B1147}" type="pres">
      <dgm:prSet presAssocID="{14E183BF-7F7F-41EF-9851-12C4ED31225A}" presName="accent_3" presStyleCnt="0"/>
      <dgm:spPr/>
    </dgm:pt>
    <dgm:pt modelId="{001E9AE5-AB09-4A56-89E5-4A1DD2CCE35B}" type="pres">
      <dgm:prSet presAssocID="{14E183BF-7F7F-41EF-9851-12C4ED31225A}" presName="accentRepeatNode" presStyleLbl="solidFgAcc1" presStyleIdx="2" presStyleCnt="4"/>
      <dgm:spPr/>
    </dgm:pt>
    <dgm:pt modelId="{104BC382-0573-4EC4-B900-AC802E438E2B}" type="pres">
      <dgm:prSet presAssocID="{94D03874-78D4-4D7D-9539-7D867C9227B9}" presName="text_4" presStyleLbl="node1" presStyleIdx="3" presStyleCnt="4">
        <dgm:presLayoutVars>
          <dgm:bulletEnabled val="1"/>
        </dgm:presLayoutVars>
      </dgm:prSet>
      <dgm:spPr/>
      <dgm:t>
        <a:bodyPr/>
        <a:lstStyle/>
        <a:p>
          <a:pPr rtl="1"/>
          <a:endParaRPr lang="he-IL"/>
        </a:p>
      </dgm:t>
    </dgm:pt>
    <dgm:pt modelId="{1CF9109D-A216-4FB1-9CA5-FE8767916529}" type="pres">
      <dgm:prSet presAssocID="{94D03874-78D4-4D7D-9539-7D867C9227B9}" presName="accent_4" presStyleCnt="0"/>
      <dgm:spPr/>
    </dgm:pt>
    <dgm:pt modelId="{819DEAEB-2DED-421C-9AC4-A10F56EF77FE}" type="pres">
      <dgm:prSet presAssocID="{94D03874-78D4-4D7D-9539-7D867C9227B9}" presName="accentRepeatNode" presStyleLbl="solidFgAcc1" presStyleIdx="3" presStyleCnt="4"/>
      <dgm:spPr/>
    </dgm:pt>
  </dgm:ptLst>
  <dgm:cxnLst>
    <dgm:cxn modelId="{2C678D07-D3F5-4602-8911-48040B1A51CD}" type="presOf" srcId="{14E183BF-7F7F-41EF-9851-12C4ED31225A}" destId="{1050F608-A016-4ABE-AC49-DA7764355C4C}" srcOrd="0" destOrd="0" presId="urn:microsoft.com/office/officeart/2008/layout/VerticalCurvedList"/>
    <dgm:cxn modelId="{D61554A8-2285-4998-83F1-323C75490858}" type="presOf" srcId="{B2F38221-8794-4989-83EE-6AB231C0C5E2}" destId="{3806CE83-8E78-41F2-BDC4-0081BF040F9C}" srcOrd="0" destOrd="0" presId="urn:microsoft.com/office/officeart/2008/layout/VerticalCurvedList"/>
    <dgm:cxn modelId="{3E1DB716-59C0-41AA-AE2E-2365DE7FCC2E}" type="presOf" srcId="{8E4C73D2-3E44-48B1-BAB3-0A7A41F84018}" destId="{7D84E3B8-4053-40D6-848B-CF6717B47895}" srcOrd="0" destOrd="0" presId="urn:microsoft.com/office/officeart/2008/layout/VerticalCurvedList"/>
    <dgm:cxn modelId="{E39856E3-C36A-4B02-A7BB-3DE82EA829C2}" type="presOf" srcId="{A51C7C9D-9045-4F8E-A3DA-88EFF31BBFF6}" destId="{65855140-CA02-4990-BBC2-B95FA774BDBA}" srcOrd="0" destOrd="0" presId="urn:microsoft.com/office/officeart/2008/layout/VerticalCurvedList"/>
    <dgm:cxn modelId="{4275FB10-A789-405F-8F0C-07FD7B4B5C52}" srcId="{B2F38221-8794-4989-83EE-6AB231C0C5E2}" destId="{8E4C73D2-3E44-48B1-BAB3-0A7A41F84018}" srcOrd="1" destOrd="0" parTransId="{EBEC9191-106B-4FA8-9287-C559A3E3BE41}" sibTransId="{B675F225-5F6E-49F7-87FD-C251A4487F53}"/>
    <dgm:cxn modelId="{7E5A0FB1-2419-4336-B34A-B4081CADD421}" type="presOf" srcId="{9D56BB69-7F06-463B-AB40-7B933716356E}" destId="{4ADD8131-7DB4-4379-A9E1-505A319F1344}" srcOrd="0" destOrd="0" presId="urn:microsoft.com/office/officeart/2008/layout/VerticalCurvedList"/>
    <dgm:cxn modelId="{AEC25169-8470-4CB4-9789-2DDC113A9DF3}" srcId="{B2F38221-8794-4989-83EE-6AB231C0C5E2}" destId="{94D03874-78D4-4D7D-9539-7D867C9227B9}" srcOrd="3" destOrd="0" parTransId="{C71E3CA6-E3F0-4F09-B50E-1065516138A5}" sibTransId="{06CA0DD5-03F5-4B20-A240-71F58534463B}"/>
    <dgm:cxn modelId="{7834603A-6D65-4FCC-B15E-1F2508F93962}" type="presOf" srcId="{94D03874-78D4-4D7D-9539-7D867C9227B9}" destId="{104BC382-0573-4EC4-B900-AC802E438E2B}" srcOrd="0" destOrd="0" presId="urn:microsoft.com/office/officeart/2008/layout/VerticalCurvedList"/>
    <dgm:cxn modelId="{53F28A7B-DC84-48EC-B342-ACD85394BD6B}" srcId="{B2F38221-8794-4989-83EE-6AB231C0C5E2}" destId="{14E183BF-7F7F-41EF-9851-12C4ED31225A}" srcOrd="2" destOrd="0" parTransId="{1CCB7F09-3310-4151-A8A1-9F145A10366C}" sibTransId="{52CBFFBB-DCEB-4D6C-A7B8-1F5161634D11}"/>
    <dgm:cxn modelId="{486423E7-1234-4648-A44E-D17B774417CA}" srcId="{B2F38221-8794-4989-83EE-6AB231C0C5E2}" destId="{A51C7C9D-9045-4F8E-A3DA-88EFF31BBFF6}" srcOrd="0" destOrd="0" parTransId="{072F2B4D-97B6-43B9-93D9-0237DBB31C51}" sibTransId="{9D56BB69-7F06-463B-AB40-7B933716356E}"/>
    <dgm:cxn modelId="{43ED1251-22E4-41F1-AECA-2537B085A900}" type="presParOf" srcId="{3806CE83-8E78-41F2-BDC4-0081BF040F9C}" destId="{46817C25-7828-4E6B-A5A9-B3BE9FAC464E}" srcOrd="0" destOrd="0" presId="urn:microsoft.com/office/officeart/2008/layout/VerticalCurvedList"/>
    <dgm:cxn modelId="{8F9BA051-54F6-4FAC-8F55-24D7DDD4606B}" type="presParOf" srcId="{46817C25-7828-4E6B-A5A9-B3BE9FAC464E}" destId="{3D0213FD-D4EB-4CF0-95F0-1E577750B065}" srcOrd="0" destOrd="0" presId="urn:microsoft.com/office/officeart/2008/layout/VerticalCurvedList"/>
    <dgm:cxn modelId="{336D3DE5-FDCD-4A5B-93A9-47975F2A5D33}" type="presParOf" srcId="{3D0213FD-D4EB-4CF0-95F0-1E577750B065}" destId="{37639A54-EB76-459E-8911-F0454B4E4C77}" srcOrd="0" destOrd="0" presId="urn:microsoft.com/office/officeart/2008/layout/VerticalCurvedList"/>
    <dgm:cxn modelId="{7C7463C1-18C6-4356-B45A-FD510FD0C84D}" type="presParOf" srcId="{3D0213FD-D4EB-4CF0-95F0-1E577750B065}" destId="{4ADD8131-7DB4-4379-A9E1-505A319F1344}" srcOrd="1" destOrd="0" presId="urn:microsoft.com/office/officeart/2008/layout/VerticalCurvedList"/>
    <dgm:cxn modelId="{F4F0C0F4-53A2-4800-AF10-10896CBDC43D}" type="presParOf" srcId="{3D0213FD-D4EB-4CF0-95F0-1E577750B065}" destId="{66AC4725-4BDE-40F5-8E45-CEB4EB4A8E09}" srcOrd="2" destOrd="0" presId="urn:microsoft.com/office/officeart/2008/layout/VerticalCurvedList"/>
    <dgm:cxn modelId="{83ED0671-A330-414E-A14C-44997C99967F}" type="presParOf" srcId="{3D0213FD-D4EB-4CF0-95F0-1E577750B065}" destId="{AFDFB30B-D129-4EC3-A5F6-370D9F557399}" srcOrd="3" destOrd="0" presId="urn:microsoft.com/office/officeart/2008/layout/VerticalCurvedList"/>
    <dgm:cxn modelId="{FB56BF58-C31C-4FC9-8CC8-19C92EC0BFC1}" type="presParOf" srcId="{46817C25-7828-4E6B-A5A9-B3BE9FAC464E}" destId="{65855140-CA02-4990-BBC2-B95FA774BDBA}" srcOrd="1" destOrd="0" presId="urn:microsoft.com/office/officeart/2008/layout/VerticalCurvedList"/>
    <dgm:cxn modelId="{30D0896E-B01C-40CB-8A97-FAAE1863B54B}" type="presParOf" srcId="{46817C25-7828-4E6B-A5A9-B3BE9FAC464E}" destId="{8667D52F-A063-4B0F-8E5A-AAB520A600A1}" srcOrd="2" destOrd="0" presId="urn:microsoft.com/office/officeart/2008/layout/VerticalCurvedList"/>
    <dgm:cxn modelId="{6B01E99E-D01A-4491-A9E4-43CCDF76E4A5}" type="presParOf" srcId="{8667D52F-A063-4B0F-8E5A-AAB520A600A1}" destId="{6DD50F15-25E3-4F98-8EB1-1488F3179A41}" srcOrd="0" destOrd="0" presId="urn:microsoft.com/office/officeart/2008/layout/VerticalCurvedList"/>
    <dgm:cxn modelId="{C429B65D-91C5-43C0-8458-197E728A9594}" type="presParOf" srcId="{46817C25-7828-4E6B-A5A9-B3BE9FAC464E}" destId="{7D84E3B8-4053-40D6-848B-CF6717B47895}" srcOrd="3" destOrd="0" presId="urn:microsoft.com/office/officeart/2008/layout/VerticalCurvedList"/>
    <dgm:cxn modelId="{98128C88-65E2-4474-A226-813AD1B45277}" type="presParOf" srcId="{46817C25-7828-4E6B-A5A9-B3BE9FAC464E}" destId="{E25AB457-2468-4103-BBC0-55D507E8F7B6}" srcOrd="4" destOrd="0" presId="urn:microsoft.com/office/officeart/2008/layout/VerticalCurvedList"/>
    <dgm:cxn modelId="{4BFB3052-3714-4510-A5C5-7EEB60873C67}" type="presParOf" srcId="{E25AB457-2468-4103-BBC0-55D507E8F7B6}" destId="{6A29E984-EC94-4B05-B0C8-70819C490BEF}" srcOrd="0" destOrd="0" presId="urn:microsoft.com/office/officeart/2008/layout/VerticalCurvedList"/>
    <dgm:cxn modelId="{C51D6A5C-3041-47E8-8763-30782D8098AD}" type="presParOf" srcId="{46817C25-7828-4E6B-A5A9-B3BE9FAC464E}" destId="{1050F608-A016-4ABE-AC49-DA7764355C4C}" srcOrd="5" destOrd="0" presId="urn:microsoft.com/office/officeart/2008/layout/VerticalCurvedList"/>
    <dgm:cxn modelId="{40683A7A-3D36-404E-800D-86FD0CF61ECF}" type="presParOf" srcId="{46817C25-7828-4E6B-A5A9-B3BE9FAC464E}" destId="{59557FD2-C173-4B1E-A287-C086178B1147}" srcOrd="6" destOrd="0" presId="urn:microsoft.com/office/officeart/2008/layout/VerticalCurvedList"/>
    <dgm:cxn modelId="{A18A3F5E-91E8-4355-B28C-06108F783B23}" type="presParOf" srcId="{59557FD2-C173-4B1E-A287-C086178B1147}" destId="{001E9AE5-AB09-4A56-89E5-4A1DD2CCE35B}" srcOrd="0" destOrd="0" presId="urn:microsoft.com/office/officeart/2008/layout/VerticalCurvedList"/>
    <dgm:cxn modelId="{86A33EBF-E24D-4858-90B3-7B868FB0353F}" type="presParOf" srcId="{46817C25-7828-4E6B-A5A9-B3BE9FAC464E}" destId="{104BC382-0573-4EC4-B900-AC802E438E2B}" srcOrd="7" destOrd="0" presId="urn:microsoft.com/office/officeart/2008/layout/VerticalCurvedList"/>
    <dgm:cxn modelId="{A83B1D2A-105E-4E51-8A91-DA1FC19714B4}" type="presParOf" srcId="{46817C25-7828-4E6B-A5A9-B3BE9FAC464E}" destId="{1CF9109D-A216-4FB1-9CA5-FE8767916529}" srcOrd="8" destOrd="0" presId="urn:microsoft.com/office/officeart/2008/layout/VerticalCurvedList"/>
    <dgm:cxn modelId="{6EADB843-6321-4BA8-8357-06DD35668B51}" type="presParOf" srcId="{1CF9109D-A216-4FB1-9CA5-FE8767916529}" destId="{819DEAEB-2DED-421C-9AC4-A10F56EF77F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928B8-4F29-4905-A293-8C1F4CCC4105}">
      <dsp:nvSpPr>
        <dsp:cNvPr id="0" name=""/>
        <dsp:cNvSpPr/>
      </dsp:nvSpPr>
      <dsp:spPr>
        <a:xfrm>
          <a:off x="0" y="0"/>
          <a:ext cx="4925021" cy="4925021"/>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118F33-AC44-475C-BD66-82C0601446BB}">
      <dsp:nvSpPr>
        <dsp:cNvPr id="0" name=""/>
        <dsp:cNvSpPr/>
      </dsp:nvSpPr>
      <dsp:spPr>
        <a:xfrm>
          <a:off x="2462510" y="0"/>
          <a:ext cx="8592667" cy="4925021"/>
        </a:xfrm>
        <a:prstGeom prst="rect">
          <a:avLst/>
        </a:prstGeom>
        <a:solidFill>
          <a:schemeClr val="accent5">
            <a:lumMod val="40000"/>
            <a:lumOff val="6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rtl="1">
            <a:lnSpc>
              <a:spcPct val="90000"/>
            </a:lnSpc>
            <a:spcBef>
              <a:spcPct val="0"/>
            </a:spcBef>
            <a:spcAft>
              <a:spcPct val="35000"/>
            </a:spcAft>
          </a:pPr>
          <a:r>
            <a:rPr lang="he-IL" sz="3700" kern="1200" dirty="0">
              <a:latin typeface="+mn-lt"/>
            </a:rPr>
            <a:t>תמונות</a:t>
          </a:r>
        </a:p>
      </dsp:txBody>
      <dsp:txXfrm>
        <a:off x="2462510" y="0"/>
        <a:ext cx="8592667" cy="788003"/>
      </dsp:txXfrm>
    </dsp:sp>
    <dsp:sp modelId="{52B74404-2030-46E0-A887-A6706E90B67A}">
      <dsp:nvSpPr>
        <dsp:cNvPr id="0" name=""/>
        <dsp:cNvSpPr/>
      </dsp:nvSpPr>
      <dsp:spPr>
        <a:xfrm>
          <a:off x="517127" y="788003"/>
          <a:ext cx="3890767" cy="3890767"/>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649929-C619-484B-A0BD-C09ACA893EEE}">
      <dsp:nvSpPr>
        <dsp:cNvPr id="0" name=""/>
        <dsp:cNvSpPr/>
      </dsp:nvSpPr>
      <dsp:spPr>
        <a:xfrm>
          <a:off x="2462510" y="788003"/>
          <a:ext cx="8592667" cy="389076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rtl="1">
            <a:lnSpc>
              <a:spcPct val="90000"/>
            </a:lnSpc>
            <a:spcBef>
              <a:spcPct val="0"/>
            </a:spcBef>
            <a:spcAft>
              <a:spcPct val="35000"/>
            </a:spcAft>
          </a:pPr>
          <a:r>
            <a:rPr lang="he-IL" sz="3700" kern="1200" dirty="0"/>
            <a:t>מפגעים סביבתיים:</a:t>
          </a:r>
        </a:p>
      </dsp:txBody>
      <dsp:txXfrm>
        <a:off x="2462510" y="788003"/>
        <a:ext cx="8592667" cy="788003"/>
      </dsp:txXfrm>
    </dsp:sp>
    <dsp:sp modelId="{0881A42E-9A2B-4EBB-AE41-9EAD8612F253}">
      <dsp:nvSpPr>
        <dsp:cNvPr id="0" name=""/>
        <dsp:cNvSpPr/>
      </dsp:nvSpPr>
      <dsp:spPr>
        <a:xfrm>
          <a:off x="1034254" y="1576007"/>
          <a:ext cx="2856512" cy="2856512"/>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986C54-25E7-4114-8AA7-0A713524A812}">
      <dsp:nvSpPr>
        <dsp:cNvPr id="0" name=""/>
        <dsp:cNvSpPr/>
      </dsp:nvSpPr>
      <dsp:spPr>
        <a:xfrm>
          <a:off x="2462510" y="1576007"/>
          <a:ext cx="8592667" cy="28565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rtl="1">
            <a:lnSpc>
              <a:spcPct val="90000"/>
            </a:lnSpc>
            <a:spcBef>
              <a:spcPct val="0"/>
            </a:spcBef>
            <a:spcAft>
              <a:spcPct val="35000"/>
            </a:spcAft>
          </a:pPr>
          <a:r>
            <a:rPr lang="he-IL" sz="3700" kern="1200"/>
            <a:t>ערימות צמיגים ופסולת</a:t>
          </a:r>
        </a:p>
      </dsp:txBody>
      <dsp:txXfrm>
        <a:off x="2462510" y="1576007"/>
        <a:ext cx="8592667" cy="788003"/>
      </dsp:txXfrm>
    </dsp:sp>
    <dsp:sp modelId="{B74DA33B-FAE8-49B2-9186-B8B8DB5ECD05}">
      <dsp:nvSpPr>
        <dsp:cNvPr id="0" name=""/>
        <dsp:cNvSpPr/>
      </dsp:nvSpPr>
      <dsp:spPr>
        <a:xfrm>
          <a:off x="1551381" y="2364010"/>
          <a:ext cx="1822258" cy="182225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9CC5D3-B5BB-430E-A56A-0560D8A5B5B1}">
      <dsp:nvSpPr>
        <dsp:cNvPr id="0" name=""/>
        <dsp:cNvSpPr/>
      </dsp:nvSpPr>
      <dsp:spPr>
        <a:xfrm>
          <a:off x="2462510" y="2364010"/>
          <a:ext cx="8592667" cy="182225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rtl="1">
            <a:lnSpc>
              <a:spcPct val="90000"/>
            </a:lnSpc>
            <a:spcBef>
              <a:spcPct val="0"/>
            </a:spcBef>
            <a:spcAft>
              <a:spcPct val="35000"/>
            </a:spcAft>
          </a:pPr>
          <a:r>
            <a:rPr lang="he-IL" sz="3700" kern="1200"/>
            <a:t>ארובות מפעלים פולטות עשן סמיך</a:t>
          </a:r>
        </a:p>
      </dsp:txBody>
      <dsp:txXfrm>
        <a:off x="2462510" y="2364010"/>
        <a:ext cx="8592667" cy="788003"/>
      </dsp:txXfrm>
    </dsp:sp>
    <dsp:sp modelId="{53AEF181-2DEA-44F7-8269-13C46BAB69E4}">
      <dsp:nvSpPr>
        <dsp:cNvPr id="0" name=""/>
        <dsp:cNvSpPr/>
      </dsp:nvSpPr>
      <dsp:spPr>
        <a:xfrm>
          <a:off x="2068509" y="3152014"/>
          <a:ext cx="788003" cy="788003"/>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E1C71A-080D-4FF7-AA27-013214F39265}">
      <dsp:nvSpPr>
        <dsp:cNvPr id="0" name=""/>
        <dsp:cNvSpPr/>
      </dsp:nvSpPr>
      <dsp:spPr>
        <a:xfrm>
          <a:off x="2462510" y="3152014"/>
          <a:ext cx="8592667" cy="78800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rtl="1">
            <a:lnSpc>
              <a:spcPct val="90000"/>
            </a:lnSpc>
            <a:spcBef>
              <a:spcPct val="0"/>
            </a:spcBef>
            <a:spcAft>
              <a:spcPct val="35000"/>
            </a:spcAft>
          </a:pPr>
          <a:r>
            <a:rPr lang="he-IL" sz="3700" kern="1200" dirty="0"/>
            <a:t>ציפור מכוסה נפט</a:t>
          </a:r>
        </a:p>
      </dsp:txBody>
      <dsp:txXfrm>
        <a:off x="2462510" y="3152014"/>
        <a:ext cx="8592667" cy="7880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969CA-E33C-42C5-8B03-3439507CAD66}">
      <dsp:nvSpPr>
        <dsp:cNvPr id="0" name=""/>
        <dsp:cNvSpPr/>
      </dsp:nvSpPr>
      <dsp:spPr>
        <a:xfrm>
          <a:off x="2410949" y="0"/>
          <a:ext cx="4749352" cy="4749352"/>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58B1FE-9957-44D8-AA4E-B0DFD739B17B}">
      <dsp:nvSpPr>
        <dsp:cNvPr id="0" name=""/>
        <dsp:cNvSpPr/>
      </dsp:nvSpPr>
      <dsp:spPr>
        <a:xfrm>
          <a:off x="4785625" y="475399"/>
          <a:ext cx="3087078" cy="675298"/>
        </a:xfrm>
        <a:prstGeom prst="roundRect">
          <a:avLst/>
        </a:prstGeom>
        <a:solidFill>
          <a:schemeClr val="accent5">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1">
            <a:lnSpc>
              <a:spcPct val="90000"/>
            </a:lnSpc>
            <a:spcBef>
              <a:spcPct val="0"/>
            </a:spcBef>
            <a:spcAft>
              <a:spcPct val="35000"/>
            </a:spcAft>
          </a:pPr>
          <a:r>
            <a:rPr lang="he-IL" sz="1700" kern="1200" dirty="0"/>
            <a:t>כתוביות</a:t>
          </a:r>
        </a:p>
      </dsp:txBody>
      <dsp:txXfrm>
        <a:off x="4818590" y="508364"/>
        <a:ext cx="3021148" cy="609368"/>
      </dsp:txXfrm>
    </dsp:sp>
    <dsp:sp modelId="{680C56D9-636A-44C5-A0E7-F67597098555}">
      <dsp:nvSpPr>
        <dsp:cNvPr id="0" name=""/>
        <dsp:cNvSpPr/>
      </dsp:nvSpPr>
      <dsp:spPr>
        <a:xfrm>
          <a:off x="4785625" y="1235109"/>
          <a:ext cx="3087078" cy="67529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1">
            <a:lnSpc>
              <a:spcPct val="90000"/>
            </a:lnSpc>
            <a:spcBef>
              <a:spcPct val="0"/>
            </a:spcBef>
            <a:spcAft>
              <a:spcPct val="35000"/>
            </a:spcAft>
          </a:pPr>
          <a:r>
            <a:rPr lang="he-IL" sz="1700" kern="1200" dirty="0"/>
            <a:t>גורמים לזיהום הסביבה</a:t>
          </a:r>
        </a:p>
      </dsp:txBody>
      <dsp:txXfrm>
        <a:off x="4818590" y="1268074"/>
        <a:ext cx="3021148" cy="609368"/>
      </dsp:txXfrm>
    </dsp:sp>
    <dsp:sp modelId="{5EE24429-8D78-49BC-9821-F1C5F07AB867}">
      <dsp:nvSpPr>
        <dsp:cNvPr id="0" name=""/>
        <dsp:cNvSpPr/>
      </dsp:nvSpPr>
      <dsp:spPr>
        <a:xfrm>
          <a:off x="4785625" y="1994820"/>
          <a:ext cx="3087078" cy="67529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1">
            <a:lnSpc>
              <a:spcPct val="90000"/>
            </a:lnSpc>
            <a:spcBef>
              <a:spcPct val="0"/>
            </a:spcBef>
            <a:spcAft>
              <a:spcPct val="35000"/>
            </a:spcAft>
          </a:pPr>
          <a:r>
            <a:rPr lang="he-IL" sz="1700" kern="1200" dirty="0"/>
            <a:t>ערמות אשפה </a:t>
          </a:r>
          <a:r>
            <a:rPr lang="he-IL" sz="1700" kern="1200" dirty="0">
              <a:solidFill>
                <a:schemeClr val="accent1">
                  <a:lumMod val="75000"/>
                </a:schemeClr>
              </a:solidFill>
            </a:rPr>
            <a:t>גורמות לזיהום קרקעות, נחלים</a:t>
          </a:r>
          <a:r>
            <a:rPr lang="he-IL" sz="1700" kern="1200" dirty="0"/>
            <a:t>, נהרות וים</a:t>
          </a:r>
        </a:p>
      </dsp:txBody>
      <dsp:txXfrm>
        <a:off x="4818590" y="2027785"/>
        <a:ext cx="3021148" cy="609368"/>
      </dsp:txXfrm>
    </dsp:sp>
    <dsp:sp modelId="{B84BC33A-1E96-497B-9FD2-17E426A251DC}">
      <dsp:nvSpPr>
        <dsp:cNvPr id="0" name=""/>
        <dsp:cNvSpPr/>
      </dsp:nvSpPr>
      <dsp:spPr>
        <a:xfrm>
          <a:off x="4785625" y="2754531"/>
          <a:ext cx="3087078" cy="67529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1">
            <a:lnSpc>
              <a:spcPct val="90000"/>
            </a:lnSpc>
            <a:spcBef>
              <a:spcPct val="0"/>
            </a:spcBef>
            <a:spcAft>
              <a:spcPct val="35000"/>
            </a:spcAft>
          </a:pPr>
          <a:r>
            <a:rPr lang="he-IL" sz="1700" kern="1200" dirty="0"/>
            <a:t>מפעלי תעשיה </a:t>
          </a:r>
          <a:r>
            <a:rPr lang="he-IL" sz="1700" kern="1200" dirty="0">
              <a:solidFill>
                <a:schemeClr val="accent1">
                  <a:lumMod val="75000"/>
                </a:schemeClr>
              </a:solidFill>
            </a:rPr>
            <a:t>פולטים לאוויר גזים </a:t>
          </a:r>
          <a:r>
            <a:rPr lang="he-IL" sz="1700" kern="1200" dirty="0"/>
            <a:t>רעילים</a:t>
          </a:r>
        </a:p>
      </dsp:txBody>
      <dsp:txXfrm>
        <a:off x="4818590" y="2787496"/>
        <a:ext cx="3021148" cy="609368"/>
      </dsp:txXfrm>
    </dsp:sp>
    <dsp:sp modelId="{D090E1E3-F600-4372-BADA-72313B1CB4E5}">
      <dsp:nvSpPr>
        <dsp:cNvPr id="0" name=""/>
        <dsp:cNvSpPr/>
      </dsp:nvSpPr>
      <dsp:spPr>
        <a:xfrm>
          <a:off x="4785625" y="3514242"/>
          <a:ext cx="3087078" cy="67529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1">
            <a:lnSpc>
              <a:spcPct val="90000"/>
            </a:lnSpc>
            <a:spcBef>
              <a:spcPct val="0"/>
            </a:spcBef>
            <a:spcAft>
              <a:spcPct val="35000"/>
            </a:spcAft>
          </a:pPr>
          <a:r>
            <a:rPr lang="he-IL" sz="1700" kern="1200" dirty="0"/>
            <a:t>מי ים מזוהמים בנפט </a:t>
          </a:r>
          <a:r>
            <a:rPr lang="he-IL" sz="1700" kern="1200" dirty="0">
              <a:solidFill>
                <a:schemeClr val="accent1">
                  <a:lumMod val="75000"/>
                </a:schemeClr>
              </a:solidFill>
            </a:rPr>
            <a:t>פוגעים בבעלי החיים</a:t>
          </a:r>
        </a:p>
      </dsp:txBody>
      <dsp:txXfrm>
        <a:off x="4818590" y="3547207"/>
        <a:ext cx="3021148" cy="6093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59B1D-8FBC-4990-A391-BE1682EEFBBA}">
      <dsp:nvSpPr>
        <dsp:cNvPr id="0" name=""/>
        <dsp:cNvSpPr/>
      </dsp:nvSpPr>
      <dsp:spPr>
        <a:xfrm>
          <a:off x="0" y="31022"/>
          <a:ext cx="9572625" cy="865800"/>
        </a:xfrm>
        <a:prstGeom prst="round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rtl="1">
            <a:lnSpc>
              <a:spcPct val="90000"/>
            </a:lnSpc>
            <a:spcBef>
              <a:spcPct val="0"/>
            </a:spcBef>
            <a:spcAft>
              <a:spcPct val="35000"/>
            </a:spcAft>
          </a:pPr>
          <a:r>
            <a:rPr lang="he-IL" sz="3700" b="0" i="0" kern="1200" dirty="0"/>
            <a:t>רמזים חוץ טקסטואליים</a:t>
          </a:r>
          <a:endParaRPr lang="he-IL" sz="3700" kern="1200" dirty="0"/>
        </a:p>
      </dsp:txBody>
      <dsp:txXfrm>
        <a:off x="42265" y="73287"/>
        <a:ext cx="9488095" cy="781270"/>
      </dsp:txXfrm>
    </dsp:sp>
    <dsp:sp modelId="{4002FB69-E134-4E63-A4FE-03045E63B9A1}">
      <dsp:nvSpPr>
        <dsp:cNvPr id="0" name=""/>
        <dsp:cNvSpPr/>
      </dsp:nvSpPr>
      <dsp:spPr>
        <a:xfrm>
          <a:off x="2389087" y="964053"/>
          <a:ext cx="4794449" cy="865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r" defTabSz="1644650" rtl="1">
            <a:lnSpc>
              <a:spcPct val="90000"/>
            </a:lnSpc>
            <a:spcBef>
              <a:spcPct val="0"/>
            </a:spcBef>
            <a:spcAft>
              <a:spcPct val="35000"/>
            </a:spcAft>
          </a:pPr>
          <a:r>
            <a:rPr lang="he-IL" sz="3700" b="0" i="0" kern="1200" dirty="0"/>
            <a:t>מבנה חיצוני של הטקסט</a:t>
          </a:r>
          <a:endParaRPr lang="he-IL" sz="3700" kern="1200" dirty="0"/>
        </a:p>
      </dsp:txBody>
      <dsp:txXfrm>
        <a:off x="2431352" y="1006318"/>
        <a:ext cx="4709919" cy="781270"/>
      </dsp:txXfrm>
    </dsp:sp>
    <dsp:sp modelId="{901B8EBD-8564-4866-91E5-6D5DDCDC44AB}">
      <dsp:nvSpPr>
        <dsp:cNvPr id="0" name=""/>
        <dsp:cNvSpPr/>
      </dsp:nvSpPr>
      <dsp:spPr>
        <a:xfrm>
          <a:off x="2365060" y="1916749"/>
          <a:ext cx="4842503" cy="865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r" defTabSz="1644650" rtl="1">
            <a:lnSpc>
              <a:spcPct val="90000"/>
            </a:lnSpc>
            <a:spcBef>
              <a:spcPct val="0"/>
            </a:spcBef>
            <a:spcAft>
              <a:spcPct val="35000"/>
            </a:spcAft>
          </a:pPr>
          <a:r>
            <a:rPr lang="he-IL" sz="3700" b="0" i="0" kern="1200"/>
            <a:t>תמונות</a:t>
          </a:r>
          <a:endParaRPr lang="he-IL" sz="3700" kern="1200"/>
        </a:p>
      </dsp:txBody>
      <dsp:txXfrm>
        <a:off x="2407325" y="1959014"/>
        <a:ext cx="4757973" cy="781270"/>
      </dsp:txXfrm>
    </dsp:sp>
    <dsp:sp modelId="{8B2ECE09-0352-4FDB-8018-5E63A1B7FE24}">
      <dsp:nvSpPr>
        <dsp:cNvPr id="0" name=""/>
        <dsp:cNvSpPr/>
      </dsp:nvSpPr>
      <dsp:spPr>
        <a:xfrm>
          <a:off x="2384732" y="2948102"/>
          <a:ext cx="4803160" cy="865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r" defTabSz="1644650" rtl="1">
            <a:lnSpc>
              <a:spcPct val="90000"/>
            </a:lnSpc>
            <a:spcBef>
              <a:spcPct val="0"/>
            </a:spcBef>
            <a:spcAft>
              <a:spcPct val="35000"/>
            </a:spcAft>
          </a:pPr>
          <a:r>
            <a:rPr lang="he-IL" sz="3700" b="0" i="0" kern="1200"/>
            <a:t>כתוביות</a:t>
          </a:r>
          <a:endParaRPr lang="he-IL" sz="3700" kern="1200"/>
        </a:p>
      </dsp:txBody>
      <dsp:txXfrm>
        <a:off x="2426997" y="2990367"/>
        <a:ext cx="4718630" cy="7812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84A3B-B2E3-4CEB-BD61-B58AEECE0815}">
      <dsp:nvSpPr>
        <dsp:cNvPr id="0" name=""/>
        <dsp:cNvSpPr/>
      </dsp:nvSpPr>
      <dsp:spPr>
        <a:xfrm>
          <a:off x="3649447" y="537"/>
          <a:ext cx="4383402" cy="209687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285750" lvl="1" indent="-285750" algn="r" defTabSz="2400300" rtl="1">
            <a:lnSpc>
              <a:spcPct val="90000"/>
            </a:lnSpc>
            <a:spcBef>
              <a:spcPct val="0"/>
            </a:spcBef>
            <a:spcAft>
              <a:spcPct val="15000"/>
            </a:spcAft>
            <a:buChar char="••"/>
          </a:pPr>
          <a:r>
            <a:rPr lang="he-IL" sz="5400" kern="1200" dirty="0"/>
            <a:t>זיהום הסביבה</a:t>
          </a:r>
        </a:p>
      </dsp:txBody>
      <dsp:txXfrm>
        <a:off x="3649447" y="262646"/>
        <a:ext cx="3597075" cy="1572654"/>
      </dsp:txXfrm>
    </dsp:sp>
    <dsp:sp modelId="{13D16046-C650-4FD7-BC70-A29C22E91A6D}">
      <dsp:nvSpPr>
        <dsp:cNvPr id="0" name=""/>
        <dsp:cNvSpPr/>
      </dsp:nvSpPr>
      <dsp:spPr>
        <a:xfrm>
          <a:off x="2602" y="194991"/>
          <a:ext cx="3646844" cy="17079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rtl="1">
            <a:lnSpc>
              <a:spcPct val="90000"/>
            </a:lnSpc>
            <a:spcBef>
              <a:spcPct val="0"/>
            </a:spcBef>
            <a:spcAft>
              <a:spcPct val="35000"/>
            </a:spcAft>
          </a:pPr>
          <a:r>
            <a:rPr lang="he-IL" sz="5100" kern="1200" dirty="0"/>
            <a:t>כותרת ראשית</a:t>
          </a:r>
        </a:p>
      </dsp:txBody>
      <dsp:txXfrm>
        <a:off x="85978" y="278367"/>
        <a:ext cx="3480092" cy="1541213"/>
      </dsp:txXfrm>
    </dsp:sp>
    <dsp:sp modelId="{80ED891D-9D2D-42A4-A214-53F3B8DEBF62}">
      <dsp:nvSpPr>
        <dsp:cNvPr id="0" name=""/>
        <dsp:cNvSpPr/>
      </dsp:nvSpPr>
      <dsp:spPr>
        <a:xfrm>
          <a:off x="3815936" y="2307097"/>
          <a:ext cx="4218612" cy="209687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r" defTabSz="1200150" rtl="1">
            <a:lnSpc>
              <a:spcPct val="90000"/>
            </a:lnSpc>
            <a:spcBef>
              <a:spcPct val="0"/>
            </a:spcBef>
            <a:spcAft>
              <a:spcPct val="15000"/>
            </a:spcAft>
            <a:buChar char="••"/>
          </a:pPr>
          <a:r>
            <a:rPr lang="he-IL" sz="2700" b="1" kern="1200" dirty="0"/>
            <a:t>זיהום האוויר</a:t>
          </a:r>
        </a:p>
        <a:p>
          <a:pPr marL="228600" lvl="1" indent="-228600" algn="r" defTabSz="1200150" rtl="1">
            <a:lnSpc>
              <a:spcPct val="90000"/>
            </a:lnSpc>
            <a:spcBef>
              <a:spcPct val="0"/>
            </a:spcBef>
            <a:spcAft>
              <a:spcPct val="15000"/>
            </a:spcAft>
            <a:buChar char="••"/>
          </a:pPr>
          <a:r>
            <a:rPr lang="he-IL" sz="2700" b="1" kern="1200" dirty="0"/>
            <a:t>זיהום הנחלים והנהרות</a:t>
          </a:r>
        </a:p>
        <a:p>
          <a:pPr marL="228600" lvl="1" indent="-228600" algn="r" defTabSz="1200150" rtl="1">
            <a:lnSpc>
              <a:spcPct val="90000"/>
            </a:lnSpc>
            <a:spcBef>
              <a:spcPct val="0"/>
            </a:spcBef>
            <a:spcAft>
              <a:spcPct val="15000"/>
            </a:spcAft>
            <a:buChar char="••"/>
          </a:pPr>
          <a:r>
            <a:rPr lang="he-IL" sz="2700" b="1" kern="1200" dirty="0"/>
            <a:t>זיהום הים</a:t>
          </a:r>
        </a:p>
      </dsp:txBody>
      <dsp:txXfrm>
        <a:off x="3815936" y="2569206"/>
        <a:ext cx="3432285" cy="1572654"/>
      </dsp:txXfrm>
    </dsp:sp>
    <dsp:sp modelId="{3F03DA00-7187-4D7C-9440-74D88F9C82E4}">
      <dsp:nvSpPr>
        <dsp:cNvPr id="0" name=""/>
        <dsp:cNvSpPr/>
      </dsp:nvSpPr>
      <dsp:spPr>
        <a:xfrm>
          <a:off x="903" y="2503196"/>
          <a:ext cx="3815032" cy="17046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rtl="1">
            <a:lnSpc>
              <a:spcPct val="90000"/>
            </a:lnSpc>
            <a:spcBef>
              <a:spcPct val="0"/>
            </a:spcBef>
            <a:spcAft>
              <a:spcPct val="35000"/>
            </a:spcAft>
          </a:pPr>
          <a:r>
            <a:rPr lang="he-IL" sz="5100" kern="1200" dirty="0"/>
            <a:t>כותרות משנה</a:t>
          </a:r>
        </a:p>
      </dsp:txBody>
      <dsp:txXfrm>
        <a:off x="84118" y="2586411"/>
        <a:ext cx="3648602" cy="15382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03B67-74C6-412E-8DB4-94D1884FC73E}">
      <dsp:nvSpPr>
        <dsp:cNvPr id="0" name=""/>
        <dsp:cNvSpPr/>
      </dsp:nvSpPr>
      <dsp:spPr>
        <a:xfrm>
          <a:off x="2922935" y="1745736"/>
          <a:ext cx="2249422" cy="390776"/>
        </a:xfrm>
        <a:custGeom>
          <a:avLst/>
          <a:gdLst/>
          <a:ahLst/>
          <a:cxnLst/>
          <a:rect l="0" t="0" r="0" b="0"/>
          <a:pathLst>
            <a:path>
              <a:moveTo>
                <a:pt x="0" y="0"/>
              </a:moveTo>
              <a:lnTo>
                <a:pt x="0" y="266302"/>
              </a:lnTo>
              <a:lnTo>
                <a:pt x="2249422" y="266302"/>
              </a:lnTo>
              <a:lnTo>
                <a:pt x="2249422" y="3907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5FBAD0-23F1-415E-94FC-9165C34141C7}">
      <dsp:nvSpPr>
        <dsp:cNvPr id="0" name=""/>
        <dsp:cNvSpPr/>
      </dsp:nvSpPr>
      <dsp:spPr>
        <a:xfrm>
          <a:off x="2922935" y="1745736"/>
          <a:ext cx="336347" cy="360956"/>
        </a:xfrm>
        <a:custGeom>
          <a:avLst/>
          <a:gdLst/>
          <a:ahLst/>
          <a:cxnLst/>
          <a:rect l="0" t="0" r="0" b="0"/>
          <a:pathLst>
            <a:path>
              <a:moveTo>
                <a:pt x="0" y="0"/>
              </a:moveTo>
              <a:lnTo>
                <a:pt x="0" y="236482"/>
              </a:lnTo>
              <a:lnTo>
                <a:pt x="336347" y="236482"/>
              </a:lnTo>
              <a:lnTo>
                <a:pt x="336347" y="3609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D8BEDD-31A1-4DE4-93A5-FC5AF3D2499D}">
      <dsp:nvSpPr>
        <dsp:cNvPr id="0" name=""/>
        <dsp:cNvSpPr/>
      </dsp:nvSpPr>
      <dsp:spPr>
        <a:xfrm>
          <a:off x="965130" y="1745736"/>
          <a:ext cx="1957804" cy="390776"/>
        </a:xfrm>
        <a:custGeom>
          <a:avLst/>
          <a:gdLst/>
          <a:ahLst/>
          <a:cxnLst/>
          <a:rect l="0" t="0" r="0" b="0"/>
          <a:pathLst>
            <a:path>
              <a:moveTo>
                <a:pt x="1957804" y="0"/>
              </a:moveTo>
              <a:lnTo>
                <a:pt x="1957804" y="266302"/>
              </a:lnTo>
              <a:lnTo>
                <a:pt x="0" y="266302"/>
              </a:lnTo>
              <a:lnTo>
                <a:pt x="0" y="3907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484C44-F5CA-455C-8F4F-B1E1E1C2C358}">
      <dsp:nvSpPr>
        <dsp:cNvPr id="0" name=""/>
        <dsp:cNvSpPr/>
      </dsp:nvSpPr>
      <dsp:spPr>
        <a:xfrm>
          <a:off x="1217718" y="892523"/>
          <a:ext cx="3410433" cy="853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67CBE-74B2-427F-9495-A10DAA4FCB77}">
      <dsp:nvSpPr>
        <dsp:cNvPr id="0" name=""/>
        <dsp:cNvSpPr/>
      </dsp:nvSpPr>
      <dsp:spPr>
        <a:xfrm>
          <a:off x="1367011" y="1034352"/>
          <a:ext cx="3410433" cy="8532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he-IL" sz="3200" b="1" kern="1200" dirty="0"/>
            <a:t>הגורמים לזיהום הים</a:t>
          </a:r>
        </a:p>
      </dsp:txBody>
      <dsp:txXfrm>
        <a:off x="1392001" y="1059342"/>
        <a:ext cx="3360453" cy="803233"/>
      </dsp:txXfrm>
    </dsp:sp>
    <dsp:sp modelId="{54D32033-B8E5-44F7-B1B2-EBD999EE5517}">
      <dsp:nvSpPr>
        <dsp:cNvPr id="0" name=""/>
        <dsp:cNvSpPr/>
      </dsp:nvSpPr>
      <dsp:spPr>
        <a:xfrm>
          <a:off x="1691" y="2136513"/>
          <a:ext cx="1926877" cy="853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293195-3F2F-49AB-B631-54177171698D}">
      <dsp:nvSpPr>
        <dsp:cNvPr id="0" name=""/>
        <dsp:cNvSpPr/>
      </dsp:nvSpPr>
      <dsp:spPr>
        <a:xfrm>
          <a:off x="150985" y="2278342"/>
          <a:ext cx="1926877" cy="8532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he-IL" sz="2000" b="1" kern="1200" dirty="0"/>
            <a:t>שפכים מיישובים וממפעלי תעשייה</a:t>
          </a:r>
        </a:p>
      </dsp:txBody>
      <dsp:txXfrm>
        <a:off x="175975" y="2303332"/>
        <a:ext cx="1876897" cy="803233"/>
      </dsp:txXfrm>
    </dsp:sp>
    <dsp:sp modelId="{C661D3D3-32B7-43BC-8FDA-85D621138398}">
      <dsp:nvSpPr>
        <dsp:cNvPr id="0" name=""/>
        <dsp:cNvSpPr/>
      </dsp:nvSpPr>
      <dsp:spPr>
        <a:xfrm>
          <a:off x="2271886" y="2106693"/>
          <a:ext cx="1974792" cy="853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E5E536-A89F-4850-A2D2-451F9F101A88}">
      <dsp:nvSpPr>
        <dsp:cNvPr id="0" name=""/>
        <dsp:cNvSpPr/>
      </dsp:nvSpPr>
      <dsp:spPr>
        <a:xfrm>
          <a:off x="2421180" y="2248522"/>
          <a:ext cx="1974792" cy="8532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he-IL" sz="1800" b="1" kern="1200" dirty="0"/>
            <a:t>נפט שנפלט מאניות ומקידוחים</a:t>
          </a:r>
        </a:p>
      </dsp:txBody>
      <dsp:txXfrm>
        <a:off x="2446170" y="2273512"/>
        <a:ext cx="1924812" cy="803233"/>
      </dsp:txXfrm>
    </dsp:sp>
    <dsp:sp modelId="{B630FA95-8678-42AA-82F9-C50CB4759E28}">
      <dsp:nvSpPr>
        <dsp:cNvPr id="0" name=""/>
        <dsp:cNvSpPr/>
      </dsp:nvSpPr>
      <dsp:spPr>
        <a:xfrm>
          <a:off x="4500535" y="2136513"/>
          <a:ext cx="1343642" cy="8532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3016CC-8E4D-4FFE-B041-1A174A1538DF}">
      <dsp:nvSpPr>
        <dsp:cNvPr id="0" name=""/>
        <dsp:cNvSpPr/>
      </dsp:nvSpPr>
      <dsp:spPr>
        <a:xfrm>
          <a:off x="4649829" y="2278342"/>
          <a:ext cx="1343642" cy="8532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he-IL" sz="1800" b="1" kern="1200" dirty="0"/>
            <a:t>נחלים ונהרות מזוהמים</a:t>
          </a:r>
        </a:p>
      </dsp:txBody>
      <dsp:txXfrm>
        <a:off x="4674819" y="2303332"/>
        <a:ext cx="1293662" cy="8032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D8131-7DB4-4379-A9E1-505A319F1344}">
      <dsp:nvSpPr>
        <dsp:cNvPr id="0" name=""/>
        <dsp:cNvSpPr/>
      </dsp:nvSpPr>
      <dsp:spPr>
        <a:xfrm>
          <a:off x="-3745405" y="-575348"/>
          <a:ext cx="4464348" cy="4464348"/>
        </a:xfrm>
        <a:prstGeom prst="blockArc">
          <a:avLst>
            <a:gd name="adj1" fmla="val 18900000"/>
            <a:gd name="adj2" fmla="val 2700000"/>
            <a:gd name="adj3" fmla="val 48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855140-CA02-4990-BBC2-B95FA774BDBA}">
      <dsp:nvSpPr>
        <dsp:cNvPr id="0" name=""/>
        <dsp:cNvSpPr/>
      </dsp:nvSpPr>
      <dsp:spPr>
        <a:xfrm>
          <a:off x="376835" y="254753"/>
          <a:ext cx="7388945" cy="5097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4632" tIns="66040" rIns="66040" bIns="66040" numCol="1" spcCol="1270" anchor="ctr" anchorCtr="0">
          <a:noAutofit/>
        </a:bodyPr>
        <a:lstStyle/>
        <a:p>
          <a:pPr lvl="0" algn="l" defTabSz="1155700" rtl="1">
            <a:lnSpc>
              <a:spcPct val="90000"/>
            </a:lnSpc>
            <a:spcBef>
              <a:spcPct val="0"/>
            </a:spcBef>
            <a:spcAft>
              <a:spcPct val="35000"/>
            </a:spcAft>
          </a:pPr>
          <a:r>
            <a:rPr lang="he-IL" sz="2600" kern="1200" dirty="0">
              <a:latin typeface="Calibri" panose="020F0502020204030204" pitchFamily="34" charset="0"/>
              <a:cs typeface="Calibri" panose="020F0502020204030204" pitchFamily="34" charset="0"/>
            </a:rPr>
            <a:t>השלכת פסולת יכולה לזהם את הסביבה ולגרום לנזק חמור </a:t>
          </a:r>
        </a:p>
      </dsp:txBody>
      <dsp:txXfrm>
        <a:off x="376835" y="254753"/>
        <a:ext cx="7388945" cy="509772"/>
      </dsp:txXfrm>
    </dsp:sp>
    <dsp:sp modelId="{6DD50F15-25E3-4F98-8EB1-1488F3179A41}">
      <dsp:nvSpPr>
        <dsp:cNvPr id="0" name=""/>
        <dsp:cNvSpPr/>
      </dsp:nvSpPr>
      <dsp:spPr>
        <a:xfrm>
          <a:off x="58227" y="191032"/>
          <a:ext cx="637215" cy="63721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84E3B8-4053-40D6-848B-CF6717B47895}">
      <dsp:nvSpPr>
        <dsp:cNvPr id="0" name=""/>
        <dsp:cNvSpPr/>
      </dsp:nvSpPr>
      <dsp:spPr>
        <a:xfrm>
          <a:off x="669099" y="1019544"/>
          <a:ext cx="7096681" cy="5097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4632" tIns="66040" rIns="66040" bIns="66040" numCol="1" spcCol="1270" anchor="ctr" anchorCtr="0">
          <a:noAutofit/>
        </a:bodyPr>
        <a:lstStyle/>
        <a:p>
          <a:pPr lvl="0" algn="l" defTabSz="1155700" rtl="1">
            <a:lnSpc>
              <a:spcPct val="90000"/>
            </a:lnSpc>
            <a:spcBef>
              <a:spcPct val="0"/>
            </a:spcBef>
            <a:spcAft>
              <a:spcPct val="35000"/>
            </a:spcAft>
          </a:pPr>
          <a:r>
            <a:rPr lang="he-IL" sz="2600" kern="1200" dirty="0">
              <a:latin typeface="Calibri" panose="020F0502020204030204" pitchFamily="34" charset="0"/>
              <a:cs typeface="Calibri" panose="020F0502020204030204" pitchFamily="34" charset="0"/>
            </a:rPr>
            <a:t>דלק עלול לגרום לזיהום האוויר </a:t>
          </a:r>
        </a:p>
      </dsp:txBody>
      <dsp:txXfrm>
        <a:off x="669099" y="1019544"/>
        <a:ext cx="7096681" cy="509772"/>
      </dsp:txXfrm>
    </dsp:sp>
    <dsp:sp modelId="{6A29E984-EC94-4B05-B0C8-70819C490BEF}">
      <dsp:nvSpPr>
        <dsp:cNvPr id="0" name=""/>
        <dsp:cNvSpPr/>
      </dsp:nvSpPr>
      <dsp:spPr>
        <a:xfrm>
          <a:off x="350491" y="955822"/>
          <a:ext cx="637215" cy="63721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50F608-A016-4ABE-AC49-DA7764355C4C}">
      <dsp:nvSpPr>
        <dsp:cNvPr id="0" name=""/>
        <dsp:cNvSpPr/>
      </dsp:nvSpPr>
      <dsp:spPr>
        <a:xfrm>
          <a:off x="669099" y="1784335"/>
          <a:ext cx="7096681" cy="5097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4632" tIns="66040" rIns="66040" bIns="66040" numCol="1" spcCol="1270" anchor="ctr" anchorCtr="0">
          <a:noAutofit/>
        </a:bodyPr>
        <a:lstStyle/>
        <a:p>
          <a:pPr lvl="0" algn="l" defTabSz="1155700" rtl="1">
            <a:lnSpc>
              <a:spcPct val="90000"/>
            </a:lnSpc>
            <a:spcBef>
              <a:spcPct val="0"/>
            </a:spcBef>
            <a:spcAft>
              <a:spcPct val="35000"/>
            </a:spcAft>
          </a:pPr>
          <a:r>
            <a:rPr lang="he-IL" sz="2600" kern="1200" dirty="0">
              <a:latin typeface="Calibri" panose="020F0502020204030204" pitchFamily="34" charset="0"/>
              <a:cs typeface="Calibri" panose="020F0502020204030204" pitchFamily="34" charset="0"/>
            </a:rPr>
            <a:t>הזיהום גורם למותם של הדגים ולפגיעה בצמחיית המים</a:t>
          </a:r>
        </a:p>
      </dsp:txBody>
      <dsp:txXfrm>
        <a:off x="669099" y="1784335"/>
        <a:ext cx="7096681" cy="509772"/>
      </dsp:txXfrm>
    </dsp:sp>
    <dsp:sp modelId="{001E9AE5-AB09-4A56-89E5-4A1DD2CCE35B}">
      <dsp:nvSpPr>
        <dsp:cNvPr id="0" name=""/>
        <dsp:cNvSpPr/>
      </dsp:nvSpPr>
      <dsp:spPr>
        <a:xfrm>
          <a:off x="350491" y="1720613"/>
          <a:ext cx="637215" cy="63721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4BC382-0573-4EC4-B900-AC802E438E2B}">
      <dsp:nvSpPr>
        <dsp:cNvPr id="0" name=""/>
        <dsp:cNvSpPr/>
      </dsp:nvSpPr>
      <dsp:spPr>
        <a:xfrm>
          <a:off x="376835" y="2549126"/>
          <a:ext cx="7388945" cy="5097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4632" tIns="66040" rIns="66040" bIns="66040" numCol="1" spcCol="1270" anchor="ctr" anchorCtr="0">
          <a:noAutofit/>
        </a:bodyPr>
        <a:lstStyle/>
        <a:p>
          <a:pPr lvl="0" algn="l" defTabSz="1155700" rtl="1">
            <a:lnSpc>
              <a:spcPct val="90000"/>
            </a:lnSpc>
            <a:spcBef>
              <a:spcPct val="0"/>
            </a:spcBef>
            <a:spcAft>
              <a:spcPct val="35000"/>
            </a:spcAft>
          </a:pPr>
          <a:r>
            <a:rPr lang="he-IL" sz="2600" kern="1200" dirty="0">
              <a:latin typeface="Calibri" panose="020F0502020204030204" pitchFamily="34" charset="0"/>
              <a:cs typeface="Calibri" panose="020F0502020204030204" pitchFamily="34" charset="0"/>
            </a:rPr>
            <a:t>לזיהום הים מספר גורמים</a:t>
          </a:r>
        </a:p>
      </dsp:txBody>
      <dsp:txXfrm>
        <a:off x="376835" y="2549126"/>
        <a:ext cx="7388945" cy="509772"/>
      </dsp:txXfrm>
    </dsp:sp>
    <dsp:sp modelId="{819DEAEB-2DED-421C-9AC4-A10F56EF77FE}">
      <dsp:nvSpPr>
        <dsp:cNvPr id="0" name=""/>
        <dsp:cNvSpPr/>
      </dsp:nvSpPr>
      <dsp:spPr>
        <a:xfrm>
          <a:off x="58227" y="2485404"/>
          <a:ext cx="637215" cy="63721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en-IL" smtClean="0"/>
              <a:t>08/19/2021</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en-IL" smtClean="0"/>
              <a:t>‹#›</a:t>
            </a:fld>
            <a:endParaRPr lang="en-IL"/>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114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זוכרים את השקופית הזו? האם יש לנו כבר מידע </a:t>
            </a:r>
            <a:r>
              <a:rPr lang="he-IL" b="1" dirty="0" err="1"/>
              <a:t>מסויים</a:t>
            </a:r>
            <a:r>
              <a:rPr lang="he-IL" b="1" dirty="0"/>
              <a:t> על תוכנו של הטקסט? הרמזים שראינו לפני קריאת הטקסט עוזרים לנו להבין במה יעסוק הטקסט וכך מקרבים אותנו לתוכנו. כאשר אני יודעת מראש במה יעסוק הטקסט קל לי יותר לקרוא אותו.  </a:t>
            </a:r>
          </a:p>
          <a:p>
            <a:pPr marL="0" lvl="0" indent="0" algn="l" rtl="0">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10</a:t>
            </a:fld>
            <a:endParaRPr lang="en-IL"/>
          </a:p>
        </p:txBody>
      </p:sp>
    </p:spTree>
    <p:extLst>
      <p:ext uri="{BB962C8B-B14F-4D97-AF65-F5344CB8AC3E}">
        <p14:creationId xmlns:p14="http://schemas.microsoft.com/office/powerpoint/2010/main" val="476133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srgbClr val="FF0000"/>
                </a:solidFill>
                <a:effectLst/>
                <a:uLnTx/>
                <a:uFillTx/>
                <a:latin typeface="+mn-lt"/>
                <a:ea typeface="+mn-ea"/>
                <a:cs typeface="+mn-cs"/>
              </a:rPr>
              <a:t>לרמזים אלה אנו קוראים רמזים חוץ טקסטואליים. </a:t>
            </a:r>
            <a:r>
              <a:rPr kumimoji="0" lang="he-IL" sz="1200" b="1" i="0" u="none" strike="noStrike" kern="1200" cap="none" spc="0" normalizeH="0" baseline="0" noProof="0" dirty="0" err="1">
                <a:ln>
                  <a:noFill/>
                </a:ln>
                <a:solidFill>
                  <a:srgbClr val="FF0000"/>
                </a:solidFill>
                <a:effectLst/>
                <a:uLnTx/>
                <a:uFillTx/>
                <a:latin typeface="+mn-lt"/>
                <a:ea typeface="+mn-ea"/>
                <a:cs typeface="+mn-cs"/>
              </a:rPr>
              <a:t>אנ</a:t>
            </a:r>
            <a:r>
              <a:rPr kumimoji="0" lang="he-IL" sz="1200" b="1" i="0" u="none" strike="noStrike" kern="1200" cap="none" spc="0" normalizeH="0" baseline="0" noProof="0" dirty="0">
                <a:ln>
                  <a:noFill/>
                </a:ln>
                <a:solidFill>
                  <a:srgbClr val="FF0000"/>
                </a:solidFill>
                <a:effectLst/>
                <a:uLnTx/>
                <a:uFillTx/>
                <a:latin typeface="+mn-lt"/>
                <a:ea typeface="+mn-ea"/>
                <a:cs typeface="+mn-cs"/>
              </a:rPr>
              <a:t> משתמשים בהם עוד לפני קריאת הטקסט לשלב זה של שימוש ברמזים החוץ טקסטואליים אנו קוראים שלב טרום קריאה</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dirty="0">
              <a:ln>
                <a:noFill/>
              </a:ln>
              <a:solidFill>
                <a:srgbClr val="FF0000"/>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srgbClr val="FF0000"/>
                </a:solidFill>
                <a:effectLst/>
                <a:uLnTx/>
                <a:uFillTx/>
                <a:latin typeface="+mn-lt"/>
                <a:ea typeface="+mn-ea"/>
                <a:cs typeface="+mn-cs"/>
              </a:rPr>
              <a:t>בשלב טרום קריאה אנו נעזרים בעוד אמצעים. נמשיך..</a:t>
            </a:r>
            <a:endParaRPr kumimoji="0" lang="he-IL" sz="1200" b="0" i="0" u="none" strike="noStrike" kern="1200" cap="none" spc="0" normalizeH="0" baseline="0" noProof="0" dirty="0">
              <a:ln>
                <a:noFill/>
              </a:ln>
              <a:solidFill>
                <a:srgbClr val="FF0000"/>
              </a:solidFill>
              <a:effectLst/>
              <a:uLnTx/>
              <a:uFillTx/>
              <a:latin typeface="+mn-lt"/>
              <a:ea typeface="+mn-ea"/>
              <a:cs typeface="+mn-cs"/>
            </a:endParaRP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11</a:t>
            </a:fld>
            <a:endParaRPr lang="en-IL"/>
          </a:p>
        </p:txBody>
      </p:sp>
    </p:spTree>
    <p:extLst>
      <p:ext uri="{BB962C8B-B14F-4D97-AF65-F5344CB8AC3E}">
        <p14:creationId xmlns:p14="http://schemas.microsoft.com/office/powerpoint/2010/main" val="4023581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0">
              <a:spcBef>
                <a:spcPts val="0"/>
              </a:spcBef>
              <a:spcAft>
                <a:spcPts val="0"/>
              </a:spcAft>
              <a:buNone/>
            </a:pPr>
            <a:r>
              <a:rPr lang="he-IL" dirty="0"/>
              <a:t>הכותרת – כותרת הטקסט עוזרת לנו להבין מהו נושא הטקסט, במה יעסוק הטקסט.</a:t>
            </a:r>
          </a:p>
          <a:p>
            <a:pPr marL="0" lvl="0" indent="0" algn="r" rtl="0">
              <a:spcBef>
                <a:spcPts val="0"/>
              </a:spcBef>
              <a:spcAft>
                <a:spcPts val="0"/>
              </a:spcAft>
              <a:buNone/>
            </a:pPr>
            <a:r>
              <a:rPr lang="he-IL" dirty="0"/>
              <a:t>ישנם טקסטים שמלבד כותרת הטקסט נראה גם כותרות משניות. כותרת משנית היא כותרת שמופיעה בראש פסקה ומתארת במילים קצרות את תוכן הפסקה.</a:t>
            </a:r>
          </a:p>
          <a:p>
            <a:pPr marL="0" lvl="0" indent="0" algn="r" rtl="0">
              <a:spcBef>
                <a:spcPts val="0"/>
              </a:spcBef>
              <a:spcAft>
                <a:spcPts val="0"/>
              </a:spcAft>
              <a:buNone/>
            </a:pPr>
            <a:r>
              <a:rPr lang="he-IL" dirty="0"/>
              <a:t>נתבונן בכותרת ובכותרות המשנה ונראה שאכן, הרמזים הובילו אותנו למקום הנכון. הטקסט שלנו יעסוק בזיהום הסביבה ויפרט בכל פסקה זיהומים במקומות שונים: באוויר, בנחלים ובנהרות ובים.</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12</a:t>
            </a:fld>
            <a:endParaRPr lang="en-IL"/>
          </a:p>
        </p:txBody>
      </p:sp>
    </p:spTree>
    <p:extLst>
      <p:ext uri="{BB962C8B-B14F-4D97-AF65-F5344CB8AC3E}">
        <p14:creationId xmlns:p14="http://schemas.microsoft.com/office/powerpoint/2010/main" val="3045581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None/>
            </a:pPr>
            <a:r>
              <a:rPr lang="he-IL" dirty="0"/>
              <a:t>אנו רואים את שהכותרת זיהום הסביבה היא הכותרת הראשית ומתחתיה כותרות המשנה שיתארו בכל פסקה את הזיהום במקומות </a:t>
            </a:r>
            <a:r>
              <a:rPr lang="he-IL" dirty="0" err="1"/>
              <a:t>מסויימים</a:t>
            </a:r>
            <a:r>
              <a:rPr lang="he-IL" dirty="0"/>
              <a:t>.</a:t>
            </a:r>
          </a:p>
          <a:p>
            <a:pPr marL="0" lvl="0" indent="0" algn="r" rtl="1">
              <a:lnSpc>
                <a:spcPct val="115000"/>
              </a:lnSpc>
              <a:spcBef>
                <a:spcPts val="1200"/>
              </a:spcBef>
              <a:spcAft>
                <a:spcPts val="0"/>
              </a:spcAft>
              <a:buNone/>
            </a:pPr>
            <a:r>
              <a:rPr lang="he-IL" dirty="0"/>
              <a:t>הכותרת וכותרות המשנה עוזרות לנו בשלב הטרום קריאה להכין את עצמנו לקראת הקריאה.</a:t>
            </a:r>
          </a:p>
          <a:p>
            <a:pPr marL="0" lvl="0" indent="0" algn="r" rtl="1">
              <a:lnSpc>
                <a:spcPct val="115000"/>
              </a:lnSpc>
              <a:spcBef>
                <a:spcPts val="1200"/>
              </a:spcBef>
              <a:spcAft>
                <a:spcPts val="0"/>
              </a:spcAft>
              <a:buNone/>
            </a:pPr>
            <a:r>
              <a:rPr lang="he-IL" b="1" dirty="0"/>
              <a:t>שלב טרום קריאה הוא שלב חשוב מאוד שהרבה תלמידים מדלגים עליו ופונים בתוך לחץ לטקסט. חבל. כדאי לכם להתעכב דקה או שתיים ברמזים החוץ טקסטואליים ובכותרות ולעיתים בעוד פרטים שמופיעים סביב הטקסט – כל אלה יכינו אתכם לקריאה. הטקסט כבר יהיה מוכר לכם.</a:t>
            </a:r>
            <a:endParaRPr lang="en-US" b="1" dirty="0"/>
          </a:p>
          <a:p>
            <a:pPr marL="0" lvl="0" indent="0" algn="l" rtl="0">
              <a:lnSpc>
                <a:spcPct val="115000"/>
              </a:lnSpc>
              <a:spcBef>
                <a:spcPts val="1200"/>
              </a:spcBef>
              <a:spcAft>
                <a:spcPts val="0"/>
              </a:spcAft>
              <a:buNone/>
            </a:pP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13</a:t>
            </a:fld>
            <a:endParaRPr lang="en-IL"/>
          </a:p>
        </p:txBody>
      </p:sp>
    </p:spTree>
    <p:extLst>
      <p:ext uri="{BB962C8B-B14F-4D97-AF65-F5344CB8AC3E}">
        <p14:creationId xmlns:p14="http://schemas.microsoft.com/office/powerpoint/2010/main" val="1597044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קוראים את השקופית.  ומאפשרים 3 דקות המתנה.</a:t>
            </a:r>
          </a:p>
          <a:p>
            <a:r>
              <a:rPr lang="he-IL" dirty="0"/>
              <a:t>להוסיף שעון עצר</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14</a:t>
            </a:fld>
            <a:endParaRPr lang="en-IL"/>
          </a:p>
        </p:txBody>
      </p:sp>
    </p:spTree>
    <p:extLst>
      <p:ext uri="{BB962C8B-B14F-4D97-AF65-F5344CB8AC3E}">
        <p14:creationId xmlns:p14="http://schemas.microsoft.com/office/powerpoint/2010/main" val="3120061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3657600" lvl="8" indent="0" algn="r" rtl="1">
              <a:buFont typeface="Arial" panose="020B0604020202020204" pitchFamily="34" charset="0"/>
              <a:buNone/>
            </a:pPr>
            <a:r>
              <a:rPr lang="he-IL" b="1" dirty="0"/>
              <a:t>נעבור לשלב השני. בשלב זה אנו קוראים את הטקסט ומפיקים מידע מתוכנו.</a:t>
            </a:r>
          </a:p>
          <a:p>
            <a:pPr marL="3657600" lvl="8" indent="0" algn="r" rtl="1">
              <a:buFont typeface="Arial" panose="020B0604020202020204" pitchFamily="34" charset="0"/>
              <a:buNone/>
            </a:pPr>
            <a:r>
              <a:rPr lang="he-IL" b="1" dirty="0"/>
              <a:t>כפי שכבר זיהינו לפנינו טקסט </a:t>
            </a:r>
            <a:r>
              <a:rPr lang="he-IL" b="1" dirty="0" err="1"/>
              <a:t>מידעי</a:t>
            </a:r>
            <a:r>
              <a:rPr lang="he-IL" b="1" dirty="0"/>
              <a:t>. טקסט </a:t>
            </a:r>
            <a:r>
              <a:rPr lang="he-IL" b="1" dirty="0" err="1"/>
              <a:t>מידעי</a:t>
            </a:r>
            <a:r>
              <a:rPr lang="he-IL" b="1" dirty="0"/>
              <a:t> בנוי מפסקות. </a:t>
            </a:r>
            <a:r>
              <a:rPr kumimoji="0" lang="he-IL" sz="1200" b="1" i="0" u="none" strike="noStrike" kern="1200" cap="none" spc="0" normalizeH="0" baseline="0" noProof="0" dirty="0">
                <a:ln>
                  <a:noFill/>
                </a:ln>
                <a:solidFill>
                  <a:prstClr val="black"/>
                </a:solidFill>
                <a:effectLst/>
                <a:uLnTx/>
                <a:uFillTx/>
                <a:latin typeface="+mn-lt"/>
                <a:ea typeface="+mn-ea"/>
                <a:cs typeface="+mn-cs"/>
              </a:rPr>
              <a:t>בטקסט שלפנינו ארבע פסקות.</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15</a:t>
            </a:fld>
            <a:endParaRPr lang="en-IL"/>
          </a:p>
        </p:txBody>
      </p:sp>
    </p:spTree>
    <p:extLst>
      <p:ext uri="{BB962C8B-B14F-4D97-AF65-F5344CB8AC3E}">
        <p14:creationId xmlns:p14="http://schemas.microsoft.com/office/powerpoint/2010/main" val="4123933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3657600" lvl="8" indent="0" algn="r" rtl="1">
              <a:buFont typeface="Arial" panose="020B0604020202020204" pitchFamily="34" charset="0"/>
              <a:buNone/>
            </a:pPr>
            <a:endParaRPr kumimoji="0" lang="he-IL" sz="1200" b="1" i="0" u="none" strike="noStrike" kern="1200" cap="none" spc="0" normalizeH="0" baseline="0" noProof="0" dirty="0">
              <a:ln>
                <a:noFill/>
              </a:ln>
              <a:solidFill>
                <a:prstClr val="black"/>
              </a:solidFill>
              <a:effectLst/>
              <a:uLnTx/>
              <a:uFillTx/>
              <a:latin typeface="+mn-lt"/>
              <a:ea typeface="+mn-ea"/>
              <a:cs typeface="+mn-cs"/>
            </a:endParaRPr>
          </a:p>
          <a:p>
            <a:pPr marL="3657600" lvl="8" indent="0" algn="r" rtl="1">
              <a:buFont typeface="Arial" panose="020B0604020202020204" pitchFamily="34" charset="0"/>
              <a:buNone/>
            </a:pPr>
            <a:r>
              <a:rPr lang="he-IL" b="1" dirty="0"/>
              <a:t>פסקה היא רצף של משפטים בעלי נושא משותף. בכל פסקה רעיון מרכזי אחד ומספר משפטים שתומכים ברעיון.</a:t>
            </a:r>
          </a:p>
          <a:p>
            <a:pPr marL="3657600" lvl="8" indent="0" algn="r" rtl="1">
              <a:buFont typeface="Arial" panose="020B0604020202020204" pitchFamily="34" charset="0"/>
              <a:buNone/>
            </a:pPr>
            <a:r>
              <a:rPr lang="he-IL" b="1" dirty="0"/>
              <a:t>אנו נתחיל עם הפסקה הראשונה. </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16</a:t>
            </a:fld>
            <a:endParaRPr lang="en-IL"/>
          </a:p>
        </p:txBody>
      </p:sp>
    </p:spTree>
    <p:extLst>
      <p:ext uri="{BB962C8B-B14F-4D97-AF65-F5344CB8AC3E}">
        <p14:creationId xmlns:p14="http://schemas.microsoft.com/office/powerpoint/2010/main" val="2348822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Clr>
                <a:schemeClr val="dk1"/>
              </a:buClr>
              <a:buSzPts val="1100"/>
              <a:buFont typeface="Arial"/>
              <a:buNone/>
            </a:pPr>
            <a:endParaRPr lang="he-IL" b="0" dirty="0"/>
          </a:p>
          <a:p>
            <a:pPr marL="158750" lvl="0" indent="0" algn="r" rtl="1">
              <a:buNone/>
            </a:pPr>
            <a:endParaRPr lang="he-IL" b="0" dirty="0"/>
          </a:p>
          <a:p>
            <a:pPr marL="285750" lvl="0" indent="-285750" algn="r" rtl="1">
              <a:buFont typeface="Arial" panose="020B0604020202020204" pitchFamily="34" charset="0"/>
              <a:buChar char="•"/>
            </a:pPr>
            <a:r>
              <a:rPr lang="he-IL" b="1" dirty="0"/>
              <a:t>נקרא את הפסקה הראשונה ונלמד לזהות את הרעיון המרכזי של הפסקה.  קוראים... האם אתם יכולים לזהות את הרעיון המרכזי?</a:t>
            </a:r>
          </a:p>
          <a:p>
            <a:pPr marL="285750" lvl="0" indent="-285750" algn="r" rtl="1">
              <a:buFont typeface="Arial" panose="020B0604020202020204" pitchFamily="34" charset="0"/>
              <a:buChar char="•"/>
            </a:pPr>
            <a:r>
              <a:rPr lang="he-IL" b="1" dirty="0"/>
              <a:t>חשוב לנו לדעת מהו הרעיון המרכזי של הפסקה כך נוכל להבין היטב את המידע שמופיע בפסקה.</a:t>
            </a:r>
          </a:p>
          <a:p>
            <a:pPr marL="285750" lvl="0" indent="-285750" algn="r" rtl="1">
              <a:buFont typeface="Arial" panose="020B0604020202020204" pitchFamily="34" charset="0"/>
              <a:buChar char="•"/>
            </a:pPr>
            <a:r>
              <a:rPr lang="he-IL" b="1" dirty="0"/>
              <a:t>הרעיון המרכזי הוא רעיון משותף שמלכד ומרכז את כל המשפטים שמופיעים בפסקה.</a:t>
            </a:r>
          </a:p>
          <a:p>
            <a:pPr marL="285750" lvl="0" indent="-285750" algn="r" rtl="1">
              <a:buFont typeface="Arial" panose="020B0604020202020204" pitchFamily="34" charset="0"/>
              <a:buChar char="•"/>
            </a:pPr>
            <a:endParaRPr lang="he-IL" b="1"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17</a:t>
            </a:fld>
            <a:endParaRPr lang="en-IL"/>
          </a:p>
        </p:txBody>
      </p:sp>
    </p:spTree>
    <p:extLst>
      <p:ext uri="{BB962C8B-B14F-4D97-AF65-F5344CB8AC3E}">
        <p14:creationId xmlns:p14="http://schemas.microsoft.com/office/powerpoint/2010/main" val="1409660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Clr>
                <a:schemeClr val="dk1"/>
              </a:buClr>
              <a:buSzPts val="1100"/>
              <a:buFont typeface="Arial"/>
              <a:buNone/>
            </a:pPr>
            <a:endParaRPr lang="he-IL" b="0" dirty="0"/>
          </a:p>
          <a:p>
            <a:pPr marL="158750" lvl="0" indent="0" algn="r" rtl="1">
              <a:buNone/>
            </a:pPr>
            <a:endParaRPr lang="he-IL" b="0" dirty="0"/>
          </a:p>
          <a:p>
            <a:pPr marL="285750" lvl="0" indent="-285750" algn="r" rtl="1">
              <a:buFont typeface="Arial" panose="020B0604020202020204" pitchFamily="34" charset="0"/>
              <a:buChar char="•"/>
            </a:pPr>
            <a:r>
              <a:rPr lang="he-IL" b="1" dirty="0"/>
              <a:t>בד"כ הרעיון המרכזי מופיע כמשפט או כחלק ממשפט.</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18</a:t>
            </a:fld>
            <a:endParaRPr lang="en-IL"/>
          </a:p>
        </p:txBody>
      </p:sp>
    </p:spTree>
    <p:extLst>
      <p:ext uri="{BB962C8B-B14F-4D97-AF65-F5344CB8AC3E}">
        <p14:creationId xmlns:p14="http://schemas.microsoft.com/office/powerpoint/2010/main" val="2789505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Clr>
                <a:schemeClr val="dk1"/>
              </a:buClr>
              <a:buSzPts val="1100"/>
              <a:buFont typeface="Arial"/>
              <a:buNone/>
            </a:pPr>
            <a:endParaRPr lang="he-IL" b="0" dirty="0"/>
          </a:p>
          <a:p>
            <a:pPr marL="158750" lvl="0" indent="0" algn="r" rtl="1">
              <a:buNone/>
            </a:pPr>
            <a:endParaRPr lang="he-IL" b="0" dirty="0"/>
          </a:p>
          <a:p>
            <a:pPr marL="285750" lvl="0" indent="-285750" algn="r" rtl="1">
              <a:buFont typeface="Arial" panose="020B0604020202020204" pitchFamily="34" charset="0"/>
              <a:buChar char="•"/>
            </a:pPr>
            <a:r>
              <a:rPr lang="he-IL" b="1" dirty="0"/>
              <a:t>כדי למצוא את הרעיון המרכזי נוכל לשאול את עצמנו שתי שאלות. על מה מדובר? מהו נושא הפסקה.  ומה אומרים עליו?</a:t>
            </a:r>
          </a:p>
          <a:p>
            <a:pPr marL="285750" lvl="0" indent="-285750" algn="r" rtl="1">
              <a:buFont typeface="Arial" panose="020B0604020202020204" pitchFamily="34" charset="0"/>
              <a:buChar char="•"/>
            </a:pPr>
            <a:r>
              <a:rPr lang="he-IL" b="1" dirty="0"/>
              <a:t>אם כך בואו נבדוק. על מה </a:t>
            </a:r>
            <a:r>
              <a:rPr lang="he-IL" b="1" dirty="0" err="1"/>
              <a:t>מדוברבפסקה</a:t>
            </a:r>
            <a:r>
              <a:rPr lang="he-IL" b="1" dirty="0"/>
              <a:t>?  נקרא את המשפט הראשון השלכת פסולת... מה אומרים עליו? ...יכולה לזהם את הסביבה...</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19</a:t>
            </a:fld>
            <a:endParaRPr lang="en-IL"/>
          </a:p>
        </p:txBody>
      </p:sp>
    </p:spTree>
    <p:extLst>
      <p:ext uri="{BB962C8B-B14F-4D97-AF65-F5344CB8AC3E}">
        <p14:creationId xmlns:p14="http://schemas.microsoft.com/office/powerpoint/2010/main" val="2715716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2 דקות</a:t>
            </a:r>
          </a:p>
          <a:p>
            <a:pPr marL="158750" indent="0" algn="r" rtl="1">
              <a:buNone/>
            </a:pPr>
            <a:endParaRPr lang="he-IL" sz="1200" dirty="0">
              <a:solidFill>
                <a:schemeClr val="tx1"/>
              </a:solidFill>
            </a:endParaRPr>
          </a:p>
          <a:p>
            <a:pPr marL="158750" indent="0" algn="r" rtl="1" fontAlgn="base">
              <a:buNone/>
            </a:pPr>
            <a:r>
              <a:rPr lang="he-IL" sz="1200" dirty="0">
                <a:solidFill>
                  <a:schemeClr val="accent1">
                    <a:lumMod val="75000"/>
                  </a:schemeClr>
                </a:solidFill>
              </a:rPr>
              <a:t>שלום תלמידים  אני המורה שני. מה שלומכם? אני שמחה שהצטרפתם אליי.</a:t>
            </a:r>
            <a:endParaRPr lang="he-IL" sz="1200" dirty="0">
              <a:solidFill>
                <a:schemeClr val="tx1"/>
              </a:solidFill>
            </a:endParaRPr>
          </a:p>
          <a:p>
            <a:pPr marL="158750" indent="0" algn="r" rtl="1" fontAlgn="base">
              <a:buNone/>
            </a:pPr>
            <a:r>
              <a:rPr lang="he-IL" sz="1200" dirty="0">
                <a:solidFill>
                  <a:schemeClr val="accent1">
                    <a:lumMod val="75000"/>
                  </a:schemeClr>
                </a:solidFill>
              </a:rPr>
              <a:t>בשיעור הזה נלמד כיצד להבין טקסט. כיצד נוכל לזהות את סוג הטקסט? אילו רמזים יכולים לעזור לנו לשער מה יהיה תוכן הטקסט ולהכין אותנו למידע החדש שנכיר בטקסט.</a:t>
            </a:r>
          </a:p>
          <a:p>
            <a:pPr marL="158750" indent="0" algn="r" rtl="1" fontAlgn="base">
              <a:buNone/>
            </a:pPr>
            <a:r>
              <a:rPr lang="he-IL" sz="1200" dirty="0">
                <a:solidFill>
                  <a:schemeClr val="accent1">
                    <a:lumMod val="75000"/>
                  </a:schemeClr>
                </a:solidFill>
              </a:rPr>
              <a:t>נלמד על שלבי הבנת הנקרא מרגע החשיפה לטקסט ועד השאלות שעולות בנו לאחר קריאת הטקסט.</a:t>
            </a:r>
          </a:p>
          <a:p>
            <a:pPr marL="158750" indent="0" algn="r" rtl="1" fontAlgn="base">
              <a:buNone/>
            </a:pPr>
            <a:r>
              <a:rPr lang="he-IL" sz="1200" dirty="0">
                <a:solidFill>
                  <a:schemeClr val="accent1">
                    <a:lumMod val="75000"/>
                  </a:schemeClr>
                </a:solidFill>
              </a:rPr>
              <a:t>נצלול לתוך הטקסט ונלמד להבחין ברעיון המרכזי שבכל פסקה ובמילות הקישור שעוזרות להבין את הפסקה.</a:t>
            </a:r>
          </a:p>
          <a:p>
            <a:pPr marL="0" lvl="0" indent="0" algn="r" rtl="1">
              <a:spcBef>
                <a:spcPts val="0"/>
              </a:spcBef>
              <a:spcAft>
                <a:spcPts val="0"/>
              </a:spcAft>
              <a:buNone/>
            </a:pPr>
            <a:endParaRPr lang="he-IL" sz="1200"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a:t>
            </a:fld>
            <a:endParaRPr lang="en-IL"/>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Clr>
                <a:schemeClr val="dk1"/>
              </a:buClr>
              <a:buSzPts val="1100"/>
              <a:buFont typeface="Arial"/>
              <a:buNone/>
            </a:pPr>
            <a:endParaRPr lang="he-IL" b="0" dirty="0"/>
          </a:p>
          <a:p>
            <a:pPr marL="158750" lvl="0" indent="0" algn="r" rtl="1">
              <a:buNone/>
            </a:pPr>
            <a:endParaRPr lang="he-IL" b="0" dirty="0"/>
          </a:p>
          <a:p>
            <a:pPr marL="285750" lvl="0" indent="-285750" algn="r" rtl="1">
              <a:buFont typeface="Arial" panose="020B0604020202020204" pitchFamily="34" charset="0"/>
              <a:buChar char="•"/>
            </a:pPr>
            <a:r>
              <a:rPr lang="he-IL" b="1" dirty="0"/>
              <a:t>אם כך הרעיון המרכזי של הפסקה מופיע בפסקה זו בשורה הראשונה. אך שימו לב – לא תמיד הרעיון המרכזי יופיע בשורה הראשונה. נוכל למצוא אותו לעיתים גם בסוף פסקה או באמצעה.</a:t>
            </a:r>
          </a:p>
          <a:p>
            <a:pPr marL="285750" lvl="0" indent="-285750" algn="r" rtl="1">
              <a:buFont typeface="Arial" panose="020B0604020202020204" pitchFamily="34" charset="0"/>
              <a:buChar char="•"/>
            </a:pPr>
            <a:r>
              <a:rPr lang="he-IL" b="1" dirty="0"/>
              <a:t>בפסקה שלפנינו הרעיון המרכזי הוא: קראו את המופיע במסגרת.</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20</a:t>
            </a:fld>
            <a:endParaRPr lang="en-IL"/>
          </a:p>
        </p:txBody>
      </p:sp>
    </p:spTree>
    <p:extLst>
      <p:ext uri="{BB962C8B-B14F-4D97-AF65-F5344CB8AC3E}">
        <p14:creationId xmlns:p14="http://schemas.microsoft.com/office/powerpoint/2010/main" val="2585195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באמצעות פסקה זו נלמד גם כיצד עוזרות לנו מילות הקישור להבין את הטקסט. שימו לב למשפט המסומן במסגרת האדומה. נקרא...במשפט זה מופיעה סיבה ולאחריה תוצאה. מה הסיבה? מה התוצאה? </a:t>
            </a: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21</a:t>
            </a:fld>
            <a:endParaRPr lang="en-IL"/>
          </a:p>
        </p:txBody>
      </p:sp>
    </p:spTree>
    <p:extLst>
      <p:ext uri="{BB962C8B-B14F-4D97-AF65-F5344CB8AC3E}">
        <p14:creationId xmlns:p14="http://schemas.microsoft.com/office/powerpoint/2010/main" val="3384877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ובכן, הסיבה היא סוג האשפה שנרקב במהירות   התוצאה – אין זיהום בסביבה</a:t>
            </a: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22</a:t>
            </a:fld>
            <a:endParaRPr lang="en-IL"/>
          </a:p>
        </p:txBody>
      </p:sp>
    </p:spTree>
    <p:extLst>
      <p:ext uri="{BB962C8B-B14F-4D97-AF65-F5344CB8AC3E}">
        <p14:creationId xmlns:p14="http://schemas.microsoft.com/office/powerpoint/2010/main" val="1355490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בין הסיבה לתוצאה קיימת מילת קישור. המילה לכן.</a:t>
            </a:r>
          </a:p>
          <a:p>
            <a:r>
              <a:rPr lang="he-IL" dirty="0"/>
              <a:t>מילת הקישור לכן היא מילת קישור של תוצאה ותפקידה לעזור לנו לגלות מה התוצאה.</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23</a:t>
            </a:fld>
            <a:endParaRPr lang="en-IL"/>
          </a:p>
        </p:txBody>
      </p:sp>
    </p:spTree>
    <p:extLst>
      <p:ext uri="{BB962C8B-B14F-4D97-AF65-F5344CB8AC3E}">
        <p14:creationId xmlns:p14="http://schemas.microsoft.com/office/powerpoint/2010/main" val="838917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לעומת זאת – צירוף של מילות קישור של השוואה. מילות הקישור במקרה זה מקשרות בין שני משפטים. הקשר הוא קשר של השוואה בין המשפט הראשון למשפט השני.</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25</a:t>
            </a:fld>
            <a:endParaRPr lang="en-IL"/>
          </a:p>
        </p:txBody>
      </p:sp>
    </p:spTree>
    <p:extLst>
      <p:ext uri="{BB962C8B-B14F-4D97-AF65-F5344CB8AC3E}">
        <p14:creationId xmlns:p14="http://schemas.microsoft.com/office/powerpoint/2010/main" val="3967215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לעומת זאת – צירוף של מילות קישור של השוואה. מילות הקישור במקרה זה מקשרות בין שני משפטים. הקשר הוא קשר של השוואה בין המשפט הראשון למשפט השני.</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26</a:t>
            </a:fld>
            <a:endParaRPr lang="en-IL"/>
          </a:p>
        </p:txBody>
      </p:sp>
    </p:spTree>
    <p:extLst>
      <p:ext uri="{BB962C8B-B14F-4D97-AF65-F5344CB8AC3E}">
        <p14:creationId xmlns:p14="http://schemas.microsoft.com/office/powerpoint/2010/main" val="1073751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15000"/>
              </a:lnSpc>
              <a:spcBef>
                <a:spcPts val="1200"/>
              </a:spcBef>
              <a:spcAft>
                <a:spcPts val="0"/>
              </a:spcAft>
              <a:buClr>
                <a:schemeClr val="dk1"/>
              </a:buClr>
              <a:buSzPts val="1100"/>
              <a:buFont typeface="Arial"/>
              <a:buNone/>
              <a:tabLst/>
              <a:defRPr/>
            </a:pPr>
            <a:endParaRPr lang="he-IL" b="1" dirty="0"/>
          </a:p>
          <a:p>
            <a:pPr marL="0" lvl="0" indent="0" algn="r" rtl="1">
              <a:lnSpc>
                <a:spcPct val="115000"/>
              </a:lnSpc>
              <a:spcBef>
                <a:spcPts val="1200"/>
              </a:spcBef>
              <a:spcAft>
                <a:spcPts val="0"/>
              </a:spcAft>
              <a:buClr>
                <a:schemeClr val="dk1"/>
              </a:buClr>
              <a:buSzPts val="1100"/>
              <a:buFont typeface="Arial"/>
              <a:buNone/>
            </a:pPr>
            <a:r>
              <a:rPr lang="he-IL" b="1" dirty="0"/>
              <a:t>השלימו את הטבלה על פי המידע שמופיע בפסקה. הוסיפו בכל טור עוד שני פריטים.</a:t>
            </a: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27</a:t>
            </a:fld>
            <a:endParaRPr lang="en-IL"/>
          </a:p>
        </p:txBody>
      </p:sp>
    </p:spTree>
    <p:extLst>
      <p:ext uri="{BB962C8B-B14F-4D97-AF65-F5344CB8AC3E}">
        <p14:creationId xmlns:p14="http://schemas.microsoft.com/office/powerpoint/2010/main" val="2325946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15000"/>
              </a:lnSpc>
              <a:spcBef>
                <a:spcPts val="1200"/>
              </a:spcBef>
              <a:spcAft>
                <a:spcPts val="0"/>
              </a:spcAft>
              <a:buClr>
                <a:schemeClr val="dk1"/>
              </a:buClr>
              <a:buSzPts val="1100"/>
              <a:buFont typeface="Arial"/>
              <a:buNone/>
              <a:tabLst/>
              <a:defRPr/>
            </a:pPr>
            <a:endParaRPr lang="he-IL" b="1" dirty="0"/>
          </a:p>
          <a:p>
            <a:r>
              <a:rPr lang="he-IL" dirty="0"/>
              <a:t>בדקו האם השלמתם נכון את הטבלה.</a:t>
            </a:r>
          </a:p>
          <a:p>
            <a:endParaRPr lang="he-IL" dirty="0"/>
          </a:p>
          <a:p>
            <a:r>
              <a:rPr lang="he-IL" dirty="0"/>
              <a:t>נעבור לפסקה שניה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28</a:t>
            </a:fld>
            <a:endParaRPr lang="en-IL"/>
          </a:p>
        </p:txBody>
      </p:sp>
    </p:spTree>
    <p:extLst>
      <p:ext uri="{BB962C8B-B14F-4D97-AF65-F5344CB8AC3E}">
        <p14:creationId xmlns:p14="http://schemas.microsoft.com/office/powerpoint/2010/main" val="4240734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Clr>
                <a:schemeClr val="dk1"/>
              </a:buClr>
              <a:buSzPts val="1100"/>
              <a:buFont typeface="Arial"/>
              <a:buNone/>
            </a:pPr>
            <a:endParaRPr lang="he-IL" b="0" dirty="0"/>
          </a:p>
          <a:p>
            <a:pPr marL="158750" lvl="0" indent="0" algn="r" rtl="1">
              <a:buNone/>
            </a:pPr>
            <a:endParaRPr lang="he-IL" b="0" dirty="0"/>
          </a:p>
          <a:p>
            <a:pPr marL="285750" lvl="0" indent="-285750" algn="r" rtl="1">
              <a:buFont typeface="Arial" panose="020B0604020202020204" pitchFamily="34" charset="0"/>
              <a:buChar char="•"/>
            </a:pPr>
            <a:r>
              <a:rPr lang="he-IL" b="1" dirty="0"/>
              <a:t>קראו את הפסקה </a:t>
            </a:r>
            <a:r>
              <a:rPr lang="he-IL" b="1" dirty="0" err="1"/>
              <a:t>השניה</a:t>
            </a:r>
            <a:r>
              <a:rPr lang="he-IL" b="1" dirty="0"/>
              <a:t>. יחד נזהה את הרעיון המרכזי. שימו לב נושא הפסקה מופיע בכותרת משנה. לא בכל טקסט </a:t>
            </a:r>
            <a:r>
              <a:rPr lang="he-IL" b="1" dirty="0" err="1"/>
              <a:t>מידעי</a:t>
            </a:r>
            <a:r>
              <a:rPr lang="he-IL" b="1" dirty="0"/>
              <a:t> נראה כותרות משנה ולכן יהיה עלינו לזהות בטקסטים גם את נושא הפסקה. כדי לדעת מהו הרעיון המרכזי נשאל את עצמנו על מה מדובר? ומה אומרים עליו? כתבו במחברת מהו הרעיון המרכזי. </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29</a:t>
            </a:fld>
            <a:endParaRPr lang="en-IL"/>
          </a:p>
        </p:txBody>
      </p:sp>
    </p:spTree>
    <p:extLst>
      <p:ext uri="{BB962C8B-B14F-4D97-AF65-F5344CB8AC3E}">
        <p14:creationId xmlns:p14="http://schemas.microsoft.com/office/powerpoint/2010/main" val="1924959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Clr>
                <a:schemeClr val="dk1"/>
              </a:buClr>
              <a:buSzPts val="1100"/>
              <a:buFont typeface="Arial"/>
              <a:buNone/>
            </a:pPr>
            <a:endParaRPr lang="he-IL" b="0" dirty="0"/>
          </a:p>
          <a:p>
            <a:pPr marL="158750" lvl="0" indent="0" algn="r" rtl="1">
              <a:buNone/>
            </a:pPr>
            <a:endParaRPr lang="he-IL" b="0" dirty="0"/>
          </a:p>
          <a:p>
            <a:pPr marL="228600" marR="0" lvl="0" indent="-228600" algn="r" defTabSz="914400" rtl="1" eaLnBrk="1" fontAlgn="auto" latinLnBrk="0" hangingPunct="1">
              <a:lnSpc>
                <a:spcPts val="3160"/>
              </a:lnSpc>
              <a:spcBef>
                <a:spcPts val="1000"/>
              </a:spcBef>
              <a:spcAft>
                <a:spcPts val="0"/>
              </a:spcAft>
              <a:buClr>
                <a:srgbClr val="FB2265"/>
              </a:buClr>
              <a:buSzTx/>
              <a:buFont typeface="Arial" panose="020B0604020202020204" pitchFamily="34" charset="0"/>
              <a:buChar char="•"/>
              <a:tabLst/>
              <a:defRPr/>
            </a:pPr>
            <a:r>
              <a:rPr lang="he-IL" b="1" dirty="0"/>
              <a:t>בפסקה שלפנינו הנושא כבר כתוב בכותרת. בואו נזהה את הרעיון המרכזי. נשאל מה נאמר בפסקה על זיהום האוויר? הדלק עלול לגרום נזק לסביבה ולזיהום האוויר.  אם כך הרעיון המרכזי הוא: דלק  עלול לגרום נזק לסביבה ולזיהום האוויר.  איך הדלק גורם לנזק לסביבה. </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30</a:t>
            </a:fld>
            <a:endParaRPr lang="en-IL"/>
          </a:p>
        </p:txBody>
      </p:sp>
    </p:spTree>
    <p:extLst>
      <p:ext uri="{BB962C8B-B14F-4D97-AF65-F5344CB8AC3E}">
        <p14:creationId xmlns:p14="http://schemas.microsoft.com/office/powerpoint/2010/main" val="3843198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indent="0" algn="r" rtl="1">
              <a:buNone/>
            </a:pPr>
            <a:r>
              <a:rPr lang="he-IL" sz="1200" dirty="0"/>
              <a:t>ודאו שאתם יושבים בפינה נוחה ושקטה וברשותכם מחברת ומכשירי כתיבה.</a:t>
            </a:r>
          </a:p>
          <a:p>
            <a:pPr marL="158750" indent="0" algn="r" rtl="1">
              <a:buNone/>
            </a:pPr>
            <a:endParaRPr lang="he-IL" sz="1200" dirty="0">
              <a:solidFill>
                <a:srgbClr val="FF0000"/>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a:t>
            </a:fld>
            <a:endParaRPr lang="en-IL"/>
          </a:p>
        </p:txBody>
      </p:sp>
    </p:spTree>
    <p:extLst>
      <p:ext uri="{BB962C8B-B14F-4D97-AF65-F5344CB8AC3E}">
        <p14:creationId xmlns:p14="http://schemas.microsoft.com/office/powerpoint/2010/main" val="3293002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Clr>
                <a:schemeClr val="dk1"/>
              </a:buClr>
              <a:buSzPts val="1100"/>
              <a:buFont typeface="Arial"/>
              <a:buNone/>
            </a:pPr>
            <a:endParaRPr lang="he-IL" b="0" dirty="0"/>
          </a:p>
          <a:p>
            <a:pPr marL="158750" lvl="0" indent="0" algn="r" rtl="1">
              <a:buNone/>
            </a:pPr>
            <a:r>
              <a:rPr lang="he-IL" b="0" dirty="0"/>
              <a:t>בפסקה זו </a:t>
            </a:r>
            <a:r>
              <a:rPr lang="he-IL" b="0" dirty="0" err="1"/>
              <a:t>מצויינים</a:t>
            </a:r>
            <a:r>
              <a:rPr lang="he-IL" b="0" dirty="0"/>
              <a:t> הנזקים שגורמים הגזים הרעילים שנפלטים מהדלק. נעתיק אותם למחברת.</a:t>
            </a:r>
          </a:p>
          <a:p>
            <a:pPr marL="158750" lvl="0" indent="0" algn="r" rtl="1">
              <a:buNone/>
            </a:pPr>
            <a:endParaRPr lang="he-IL" b="0" dirty="0"/>
          </a:p>
          <a:p>
            <a:pPr marL="158750" lvl="0" indent="0" algn="r" rtl="1">
              <a:buNone/>
            </a:pPr>
            <a:r>
              <a:rPr lang="he-IL" b="1" dirty="0"/>
              <a:t>ממתינים 3 דקות</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31</a:t>
            </a:fld>
            <a:endParaRPr lang="en-IL"/>
          </a:p>
        </p:txBody>
      </p:sp>
    </p:spTree>
    <p:extLst>
      <p:ext uri="{BB962C8B-B14F-4D97-AF65-F5344CB8AC3E}">
        <p14:creationId xmlns:p14="http://schemas.microsoft.com/office/powerpoint/2010/main" val="2670462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Clr>
                <a:schemeClr val="dk1"/>
              </a:buClr>
              <a:buSzPts val="1100"/>
              <a:buFont typeface="Arial"/>
              <a:buNone/>
            </a:pPr>
            <a:endParaRPr lang="he-IL" b="0" dirty="0"/>
          </a:p>
          <a:p>
            <a:r>
              <a:rPr lang="he-IL" dirty="0"/>
              <a:t>בפסקה מופיעים הנזקים שגורמים הגזים הרעילים. האם הנזקים מופיעים כרשימה? לא. הם משובצים בתוך המשפטים שמופיעים בפסקה ברצף. מה יוצר את הרצף? מה עוזר לנו להבין כי מדובר בנזקים נוספים?</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32</a:t>
            </a:fld>
            <a:endParaRPr lang="en-IL"/>
          </a:p>
        </p:txBody>
      </p:sp>
    </p:spTree>
    <p:extLst>
      <p:ext uri="{BB962C8B-B14F-4D97-AF65-F5344CB8AC3E}">
        <p14:creationId xmlns:p14="http://schemas.microsoft.com/office/powerpoint/2010/main" val="1064372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Clr>
                <a:schemeClr val="dk1"/>
              </a:buClr>
              <a:buSzPts val="1100"/>
              <a:buFont typeface="Arial"/>
              <a:buNone/>
            </a:pPr>
            <a:endParaRPr lang="he-IL" b="0" dirty="0"/>
          </a:p>
          <a:p>
            <a:pPr marL="158750" lvl="0" indent="0" algn="r" rtl="1">
              <a:buNone/>
            </a:pPr>
            <a:endParaRPr lang="he-IL" b="0" dirty="0"/>
          </a:p>
          <a:p>
            <a:pPr marL="228600" marR="0" lvl="0" indent="-228600" algn="r" defTabSz="914400" rtl="1" eaLnBrk="1" fontAlgn="auto" latinLnBrk="0" hangingPunct="1">
              <a:lnSpc>
                <a:spcPts val="3160"/>
              </a:lnSpc>
              <a:spcBef>
                <a:spcPts val="1000"/>
              </a:spcBef>
              <a:spcAft>
                <a:spcPts val="0"/>
              </a:spcAft>
              <a:buClr>
                <a:srgbClr val="FB2265"/>
              </a:buClr>
              <a:buSzTx/>
              <a:buFont typeface="Arial" panose="020B0604020202020204" pitchFamily="34" charset="0"/>
              <a:buChar char="•"/>
              <a:tabLst/>
              <a:defRPr/>
            </a:pPr>
            <a:r>
              <a:rPr lang="he-IL" b="1" dirty="0"/>
              <a:t>בפסקה יש שימוש במילות קישור של הוספה ותפקידן ליצור משפט רציף. ו' החיבור משמשת גם כמילת קישור להוספה. אנו רואים בפסקה את ו' החיבור, את מילות הקישור נוסף על כך, ואת מילת הקישור גם. </a:t>
            </a:r>
          </a:p>
          <a:p>
            <a:pPr marL="228600" marR="0" lvl="0" indent="-228600" algn="r" defTabSz="914400" rtl="1" eaLnBrk="1" fontAlgn="auto" latinLnBrk="0" hangingPunct="1">
              <a:lnSpc>
                <a:spcPts val="3160"/>
              </a:lnSpc>
              <a:spcBef>
                <a:spcPts val="1000"/>
              </a:spcBef>
              <a:spcAft>
                <a:spcPts val="0"/>
              </a:spcAft>
              <a:buClr>
                <a:srgbClr val="FB2265"/>
              </a:buClr>
              <a:buSzTx/>
              <a:buFont typeface="Arial" panose="020B0604020202020204" pitchFamily="34" charset="0"/>
              <a:buChar char="•"/>
              <a:tabLst/>
              <a:defRPr/>
            </a:pPr>
            <a:r>
              <a:rPr lang="he-IL" b="1" dirty="0"/>
              <a:t>תפקיד מילות ההוספה הוא ליצור קשר בין פריטים זהים.</a:t>
            </a:r>
          </a:p>
          <a:p>
            <a:pPr marL="228600" marR="0" lvl="0" indent="-228600" algn="r" defTabSz="914400" rtl="1" eaLnBrk="1" fontAlgn="auto" latinLnBrk="0" hangingPunct="1">
              <a:lnSpc>
                <a:spcPts val="3160"/>
              </a:lnSpc>
              <a:spcBef>
                <a:spcPts val="1000"/>
              </a:spcBef>
              <a:spcAft>
                <a:spcPts val="0"/>
              </a:spcAft>
              <a:buClr>
                <a:srgbClr val="FB2265"/>
              </a:buClr>
              <a:buSzTx/>
              <a:buFont typeface="Arial" panose="020B0604020202020204" pitchFamily="34" charset="0"/>
              <a:buChar char="•"/>
              <a:tabLst/>
              <a:defRPr/>
            </a:pPr>
            <a:r>
              <a:rPr lang="he-IL" b="1" dirty="0"/>
              <a:t>נעבור לפסקה השלישית.</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33</a:t>
            </a:fld>
            <a:endParaRPr lang="en-IL"/>
          </a:p>
        </p:txBody>
      </p:sp>
    </p:spTree>
    <p:extLst>
      <p:ext uri="{BB962C8B-B14F-4D97-AF65-F5344CB8AC3E}">
        <p14:creationId xmlns:p14="http://schemas.microsoft.com/office/powerpoint/2010/main" val="321606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האם אתם יכולים לזהות לבד את הרעיון המרכזי של הפסקה? כבר הזכרנו קודם שהרעיון המרכזי יכול להיות בכל חלק של הפסקה. בהתחלה, באמצע או בסוף. הרעיון המרכזי יכול להיות גם חלק ממשפט.</a:t>
            </a:r>
          </a:p>
          <a:p>
            <a:pPr algn="r"/>
            <a:r>
              <a:rPr lang="he-IL" dirty="0"/>
              <a:t>על מה מדובר בפסקה? אנו רואים בכותרת המשנה את נושא הפסקה ואנו מבינים שעל נושא זה ידובר בפסקה. הכותרת המשנית עוזרת לנו להבין מהו נושא הפסקה. </a:t>
            </a:r>
          </a:p>
          <a:p>
            <a:pPr algn="r"/>
            <a:r>
              <a:rPr lang="he-IL" dirty="0"/>
              <a:t>הנושא אם כך הוא זיהום נחלים ונהרות. חפשו בפסקה מה נאמר עליו?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34</a:t>
            </a:fld>
            <a:endParaRPr lang="en-IL"/>
          </a:p>
        </p:txBody>
      </p:sp>
    </p:spTree>
    <p:extLst>
      <p:ext uri="{BB962C8B-B14F-4D97-AF65-F5344CB8AC3E}">
        <p14:creationId xmlns:p14="http://schemas.microsoft.com/office/powerpoint/2010/main" val="3339747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a:p>
            <a:pPr algn="r"/>
            <a:r>
              <a:rPr lang="he-IL" dirty="0"/>
              <a:t>הנושא אם כך הוא זיהום נחלים ונהרות. חפשו בפסקה מה נאמר עליו?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35</a:t>
            </a:fld>
            <a:endParaRPr lang="en-IL"/>
          </a:p>
        </p:txBody>
      </p:sp>
    </p:spTree>
    <p:extLst>
      <p:ext uri="{BB962C8B-B14F-4D97-AF65-F5344CB8AC3E}">
        <p14:creationId xmlns:p14="http://schemas.microsoft.com/office/powerpoint/2010/main" val="1437772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כתבו את הרעיון המרכזי של הפסקה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36</a:t>
            </a:fld>
            <a:endParaRPr lang="en-IL"/>
          </a:p>
        </p:txBody>
      </p:sp>
    </p:spTree>
    <p:extLst>
      <p:ext uri="{BB962C8B-B14F-4D97-AF65-F5344CB8AC3E}">
        <p14:creationId xmlns:p14="http://schemas.microsoft.com/office/powerpoint/2010/main" val="2351112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a:p>
            <a:pPr algn="r"/>
            <a:r>
              <a:rPr lang="he-IL" dirty="0"/>
              <a:t>הרעיון המרכזי של פסקה שלישית הוא: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37</a:t>
            </a:fld>
            <a:endParaRPr lang="en-IL"/>
          </a:p>
        </p:txBody>
      </p:sp>
    </p:spTree>
    <p:extLst>
      <p:ext uri="{BB962C8B-B14F-4D97-AF65-F5344CB8AC3E}">
        <p14:creationId xmlns:p14="http://schemas.microsoft.com/office/powerpoint/2010/main" val="727229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בפסקה זו אנו לומדים על הגורמים לזיהום מי הנחלים והנהרות. האם אתם זוכרים מה מקשר בין כל הגורמים לזיהום? </a:t>
            </a:r>
          </a:p>
          <a:p>
            <a:r>
              <a:rPr lang="he-IL" dirty="0"/>
              <a:t>מילות קישור של הוספה עוזרות לנו להבין את הרצף של הפסקה ולהבין שמדובר כאן בפירוט של גורמים שמתווספים האחד אחרי השני. התבוננו בטקסט וציינו לפניכם את מילות הקישור של ההוספה.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38</a:t>
            </a:fld>
            <a:endParaRPr lang="en-IL"/>
          </a:p>
        </p:txBody>
      </p:sp>
    </p:spTree>
    <p:extLst>
      <p:ext uri="{BB962C8B-B14F-4D97-AF65-F5344CB8AC3E}">
        <p14:creationId xmlns:p14="http://schemas.microsoft.com/office/powerpoint/2010/main" val="1236513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וגם, כמו כן, הן מילות הוספה שתפקידן לציין תוספת של פריטים. במקרה שלנו תוספת של גורמים לזיהום מי הנחלים והנהרות.</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39</a:t>
            </a:fld>
            <a:endParaRPr lang="en-IL"/>
          </a:p>
        </p:txBody>
      </p:sp>
    </p:spTree>
    <p:extLst>
      <p:ext uri="{BB962C8B-B14F-4D97-AF65-F5344CB8AC3E}">
        <p14:creationId xmlns:p14="http://schemas.microsoft.com/office/powerpoint/2010/main" val="3900582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גם בפסקה זו נזהה את הרעיון המרכזי.</a:t>
            </a:r>
          </a:p>
          <a:p>
            <a:pPr marL="0" lvl="0" indent="0" algn="r" rtl="1">
              <a:spcBef>
                <a:spcPts val="0"/>
              </a:spcBef>
              <a:spcAft>
                <a:spcPts val="0"/>
              </a:spcAft>
              <a:buNone/>
            </a:pPr>
            <a:r>
              <a:rPr lang="he-IL" b="1" dirty="0"/>
              <a:t>מהו הנושא? זיהום הים  מה נאמר עליו? קיימים מקורות שונים לזיהום הים ומקורות אלה מופיעים בפסקה.</a:t>
            </a:r>
          </a:p>
          <a:p>
            <a:pPr marL="0" lvl="0" indent="0" algn="r" rtl="1">
              <a:spcBef>
                <a:spcPts val="0"/>
              </a:spcBef>
              <a:spcAft>
                <a:spcPts val="0"/>
              </a:spcAft>
              <a:buNone/>
            </a:pPr>
            <a:endParaRPr lang="he-IL" b="1" dirty="0"/>
          </a:p>
          <a:p>
            <a:pPr marL="0" lvl="0" indent="0" algn="r" rtl="1">
              <a:spcBef>
                <a:spcPts val="0"/>
              </a:spcBef>
              <a:spcAft>
                <a:spcPts val="0"/>
              </a:spcAft>
              <a:buNone/>
            </a:pPr>
            <a:r>
              <a:rPr lang="he-IL" b="1" dirty="0"/>
              <a:t>כותבים במחברת</a:t>
            </a:r>
            <a:r>
              <a:rPr lang="he-IL" b="1" baseline="0" dirty="0"/>
              <a:t> את הגורמים לזיהום הים. </a:t>
            </a:r>
          </a:p>
          <a:p>
            <a:pPr marL="0" lvl="0" indent="0" algn="r" rtl="1">
              <a:spcBef>
                <a:spcPts val="0"/>
              </a:spcBef>
              <a:spcAft>
                <a:spcPts val="0"/>
              </a:spcAft>
              <a:buNone/>
            </a:pPr>
            <a:endParaRPr lang="he-IL" b="1" baseline="0" dirty="0"/>
          </a:p>
          <a:p>
            <a:pPr marL="0" lvl="0" indent="0" algn="r" rtl="1">
              <a:spcBef>
                <a:spcPts val="0"/>
              </a:spcBef>
              <a:spcAft>
                <a:spcPts val="0"/>
              </a:spcAft>
              <a:buNone/>
            </a:pPr>
            <a:endParaRPr lang="he-IL" b="1" baseline="0" dirty="0"/>
          </a:p>
          <a:p>
            <a:pPr marL="0" lvl="0" indent="0" algn="r" rtl="1">
              <a:spcBef>
                <a:spcPts val="0"/>
              </a:spcBef>
              <a:spcAft>
                <a:spcPts val="0"/>
              </a:spcAft>
              <a:buNone/>
            </a:pPr>
            <a:r>
              <a:rPr lang="he-IL" b="1" baseline="0" dirty="0"/>
              <a:t>ממתינים 4 דקות</a:t>
            </a:r>
            <a:endParaRPr lang="he-IL" b="1" dirty="0"/>
          </a:p>
          <a:p>
            <a:pPr marL="0" lvl="0" indent="0" algn="r" rtl="1">
              <a:spcBef>
                <a:spcPts val="0"/>
              </a:spcBef>
              <a:spcAft>
                <a:spcPts val="0"/>
              </a:spcAft>
              <a:buNone/>
            </a:pP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40</a:t>
            </a:fld>
            <a:endParaRPr lang="en-IL"/>
          </a:p>
        </p:txBody>
      </p:sp>
    </p:spTree>
    <p:extLst>
      <p:ext uri="{BB962C8B-B14F-4D97-AF65-F5344CB8AC3E}">
        <p14:creationId xmlns:p14="http://schemas.microsoft.com/office/powerpoint/2010/main" val="1820583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מתחילים....</a:t>
            </a:r>
          </a:p>
          <a:p>
            <a:pPr marL="0" lvl="0" indent="0" algn="r" rtl="1">
              <a:spcBef>
                <a:spcPts val="0"/>
              </a:spcBef>
              <a:spcAft>
                <a:spcPts val="0"/>
              </a:spcAft>
              <a:buNone/>
            </a:pPr>
            <a:r>
              <a:rPr lang="he-IL" b="1" dirty="0"/>
              <a:t>הנה הטקסט שהכנתי לשיעור..  רגע – משהו לא ברור כאן. גם אתם רואים את הטקסט כך? </a:t>
            </a:r>
            <a:r>
              <a:rPr lang="he-IL" b="1" baseline="0" dirty="0"/>
              <a:t> למרות שהטקסט לא ברור, </a:t>
            </a:r>
            <a:r>
              <a:rPr lang="he-IL" b="1" dirty="0"/>
              <a:t> מה אפשר להבין ממנו? איזה טקסט יש לנו כאן? מה נראה לכם? האם זהו סיפור עלילה? או אולי טקסט </a:t>
            </a:r>
            <a:r>
              <a:rPr lang="he-IL" b="1" dirty="0" err="1"/>
              <a:t>מידעי</a:t>
            </a:r>
            <a:r>
              <a:rPr lang="he-IL" b="1" dirty="0"/>
              <a:t>? איך נדע?</a:t>
            </a:r>
          </a:p>
          <a:p>
            <a:pPr marL="0" lvl="0" indent="0" algn="r" rtl="1">
              <a:spcBef>
                <a:spcPts val="0"/>
              </a:spcBef>
              <a:spcAft>
                <a:spcPts val="0"/>
              </a:spcAft>
              <a:buNone/>
            </a:pPr>
            <a:r>
              <a:rPr lang="he-IL" b="1" dirty="0"/>
              <a:t>למדנו שסיפור עלילה מופיע ברצף ואילו טקסט </a:t>
            </a:r>
            <a:r>
              <a:rPr lang="he-IL" b="1" dirty="0" err="1"/>
              <a:t>מידעי</a:t>
            </a:r>
            <a:r>
              <a:rPr lang="he-IL" b="1" dirty="0"/>
              <a:t> מורכב מפסקות. מה אנחנו רואים בתמונה? אנחנו</a:t>
            </a:r>
            <a:r>
              <a:rPr lang="he-IL" b="1" baseline="0" dirty="0"/>
              <a:t> מזהים שיש כותרת, שיש פסקות, כותרות משנה וגם תמונות בצד הטקסט עם כתוביות תחתן. </a:t>
            </a:r>
            <a:endParaRPr lang="he-IL" b="1" dirty="0"/>
          </a:p>
          <a:p>
            <a:pPr marL="0" lvl="0" indent="0" algn="l" rtl="0">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4</a:t>
            </a:fld>
            <a:endParaRPr lang="en-IL"/>
          </a:p>
        </p:txBody>
      </p:sp>
    </p:spTree>
    <p:extLst>
      <p:ext uri="{BB962C8B-B14F-4D97-AF65-F5344CB8AC3E}">
        <p14:creationId xmlns:p14="http://schemas.microsoft.com/office/powerpoint/2010/main" val="2737499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גם בפסקה זו נזהה את הרעיון המרכזי.</a:t>
            </a:r>
          </a:p>
          <a:p>
            <a:pPr marL="0" lvl="0" indent="0" algn="r" rtl="1">
              <a:spcBef>
                <a:spcPts val="0"/>
              </a:spcBef>
              <a:spcAft>
                <a:spcPts val="0"/>
              </a:spcAft>
              <a:buNone/>
            </a:pPr>
            <a:r>
              <a:rPr lang="he-IL" b="1" dirty="0"/>
              <a:t>מהו הנושא? זיהום הים  מה נאמר עליו? קיימים מקורות שונים לזיהום הים ומקורות אלה מופיעים בפסקה. התבוננו בפסקה וציינו לפניכם את מילות הקישור שמופיעות בו. מה תפקידן?</a:t>
            </a:r>
          </a:p>
          <a:p>
            <a:pPr marL="0" lvl="0" indent="0" algn="r" rtl="1">
              <a:spcBef>
                <a:spcPts val="0"/>
              </a:spcBef>
              <a:spcAft>
                <a:spcPts val="0"/>
              </a:spcAft>
              <a:buNone/>
            </a:pP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41</a:t>
            </a:fld>
            <a:endParaRPr lang="en-IL"/>
          </a:p>
        </p:txBody>
      </p:sp>
    </p:spTree>
    <p:extLst>
      <p:ext uri="{BB962C8B-B14F-4D97-AF65-F5344CB8AC3E}">
        <p14:creationId xmlns:p14="http://schemas.microsoft.com/office/powerpoint/2010/main" val="4206795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1357617b0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71357617b0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dirty="0">
                <a:latin typeface="Tahoma"/>
                <a:ea typeface="Tahoma"/>
                <a:cs typeface="Tahoma"/>
                <a:sym typeface="Tahoma"/>
              </a:rPr>
              <a:t>לאחר קריאת הטקסט בקריאה מעמיקה והבנתו נוכל לענות על שאלות הבנה בסדר חשיבה גבוה יותר. לדוגמה: מהי מטרתו העיקרית של הטקסט? </a:t>
            </a:r>
            <a:endParaRPr dirty="0">
              <a:latin typeface="Tahoma"/>
              <a:ea typeface="Tahoma"/>
              <a:cs typeface="Tahoma"/>
              <a:sym typeface="Tahoma"/>
            </a:endParaRPr>
          </a:p>
        </p:txBody>
      </p:sp>
      <p:sp>
        <p:nvSpPr>
          <p:cNvPr id="107" name="Google Shape;107;g71357617b0_0_40: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
              <a:t>43</a:t>
            </a:fld>
            <a:endParaRPr/>
          </a:p>
        </p:txBody>
      </p:sp>
    </p:spTree>
    <p:extLst>
      <p:ext uri="{BB962C8B-B14F-4D97-AF65-F5344CB8AC3E}">
        <p14:creationId xmlns:p14="http://schemas.microsoft.com/office/powerpoint/2010/main" val="3597837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1357617b0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71357617b0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latin typeface="Tahoma"/>
              <a:ea typeface="Tahoma"/>
              <a:cs typeface="Tahoma"/>
              <a:sym typeface="Tahoma"/>
            </a:endParaRPr>
          </a:p>
        </p:txBody>
      </p:sp>
      <p:sp>
        <p:nvSpPr>
          <p:cNvPr id="107" name="Google Shape;107;g71357617b0_0_40: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
              <a:t>44</a:t>
            </a:fld>
            <a:endParaRPr/>
          </a:p>
        </p:txBody>
      </p:sp>
    </p:spTree>
    <p:extLst>
      <p:ext uri="{BB962C8B-B14F-4D97-AF65-F5344CB8AC3E}">
        <p14:creationId xmlns:p14="http://schemas.microsoft.com/office/powerpoint/2010/main" val="26065998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ונסיים במשימה נוספת שעליה אנו עונים לאחר הבנת הטקסט. לפניכם משימת סיום.</a:t>
            </a:r>
          </a:p>
          <a:p>
            <a:endParaRPr lang="he-IL" dirty="0"/>
          </a:p>
          <a:p>
            <a:r>
              <a:rPr lang="he-IL" b="1" dirty="0"/>
              <a:t>ממתינים 3 דקות להעתקת המשימה.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en-IL" smtClean="0"/>
              <a:t>45</a:t>
            </a:fld>
            <a:endParaRPr lang="en-IL"/>
          </a:p>
        </p:txBody>
      </p:sp>
    </p:spTree>
    <p:extLst>
      <p:ext uri="{BB962C8B-B14F-4D97-AF65-F5344CB8AC3E}">
        <p14:creationId xmlns:p14="http://schemas.microsoft.com/office/powerpoint/2010/main" val="960655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תלמידים</a:t>
            </a:r>
            <a:r>
              <a:rPr lang="he-IL" baseline="0" dirty="0"/>
              <a:t> יקרים, תודה שהייתם אתי היום בשיעור.</a:t>
            </a:r>
          </a:p>
          <a:p>
            <a:pPr algn="r"/>
            <a:r>
              <a:rPr lang="he-IL" baseline="0" dirty="0"/>
              <a:t>שלום ולהתראות בשיעור הבא.</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46</a:t>
            </a:fld>
            <a:endParaRPr lang="en-IL"/>
          </a:p>
        </p:txBody>
      </p:sp>
    </p:spTree>
    <p:extLst>
      <p:ext uri="{BB962C8B-B14F-4D97-AF65-F5344CB8AC3E}">
        <p14:creationId xmlns:p14="http://schemas.microsoft.com/office/powerpoint/2010/main" val="3486969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8" name="Google Shape;375;p21:notes"/>
          <p:cNvSpPr txBox="1">
            <a:spLocks noGrp="1"/>
          </p:cNvSpPr>
          <p:nvPr>
            <p:ph type="body" idx="1"/>
          </p:nvPr>
        </p:nvSpPr>
        <p:spPr>
          <a:ln/>
        </p:spPr>
        <p:txBody>
          <a:bodyPr/>
          <a:lstStyle/>
          <a:p>
            <a:pPr marL="0" indent="0" eaLnBrk="1" hangingPunct="1">
              <a:buSzPts val="1400"/>
            </a:pPr>
            <a:endParaRPr lang="he-IL" altLang="he-IL" sz="1200" dirty="0" smtClean="0">
              <a:latin typeface="Calibri" panose="020F0502020204030204" pitchFamily="34" charset="0"/>
              <a:sym typeface="Calibri" panose="020F0502020204030204" pitchFamily="34" charset="0"/>
            </a:endParaRPr>
          </a:p>
        </p:txBody>
      </p:sp>
      <p:sp>
        <p:nvSpPr>
          <p:cNvPr id="101379" name="Google Shape;376;p21:notes"/>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3303641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שימו לב הטקסט עדיין לא ברור אך אנו רואים עכשיו שהתמונות ברורות יותר. אגדיל בפניכם את התמונות ונראה כיצד זה יעזור לנו.</a:t>
            </a:r>
            <a:endParaRPr lang="he-IL" dirty="0">
              <a:solidFill>
                <a:srgbClr val="FF0000"/>
              </a:solidFill>
            </a:endParaRPr>
          </a:p>
          <a:p>
            <a:pPr marL="0" lvl="0" indent="0" algn="l" rtl="0">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5</a:t>
            </a:fld>
            <a:endParaRPr lang="en-IL"/>
          </a:p>
        </p:txBody>
      </p:sp>
    </p:spTree>
    <p:extLst>
      <p:ext uri="{BB962C8B-B14F-4D97-AF65-F5344CB8AC3E}">
        <p14:creationId xmlns:p14="http://schemas.microsoft.com/office/powerpoint/2010/main" val="3110707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מה אנו רואים?</a:t>
            </a:r>
          </a:p>
          <a:p>
            <a:pPr marL="0" lvl="0" indent="0" algn="r" rtl="1">
              <a:spcBef>
                <a:spcPts val="0"/>
              </a:spcBef>
              <a:spcAft>
                <a:spcPts val="0"/>
              </a:spcAft>
              <a:buNone/>
            </a:pPr>
            <a:r>
              <a:rPr lang="he-IL" b="1" dirty="0">
                <a:solidFill>
                  <a:srgbClr val="FF0000"/>
                </a:solidFill>
              </a:rPr>
              <a:t>לפנינו שלוש תמונות.</a:t>
            </a:r>
          </a:p>
          <a:p>
            <a:pPr marL="0" lvl="0" indent="0" algn="r" rtl="1">
              <a:spcBef>
                <a:spcPts val="0"/>
              </a:spcBef>
              <a:spcAft>
                <a:spcPts val="0"/>
              </a:spcAft>
              <a:buNone/>
            </a:pPr>
            <a:r>
              <a:rPr lang="he-IL" b="1" dirty="0">
                <a:solidFill>
                  <a:srgbClr val="FF0000"/>
                </a:solidFill>
              </a:rPr>
              <a:t>בתמונה הימנית אנו רואים בית חרושת בעל ארובות גבוהות מאוד שמהן יוצא עשן סמיך.</a:t>
            </a:r>
          </a:p>
          <a:p>
            <a:pPr marL="0" lvl="0" indent="0" algn="r" rtl="1">
              <a:spcBef>
                <a:spcPts val="0"/>
              </a:spcBef>
              <a:spcAft>
                <a:spcPts val="0"/>
              </a:spcAft>
              <a:buNone/>
            </a:pPr>
            <a:r>
              <a:rPr lang="he-IL" b="1" dirty="0">
                <a:solidFill>
                  <a:srgbClr val="FF0000"/>
                </a:solidFill>
              </a:rPr>
              <a:t>בתמונה העליונה מצד שמאל אנו רואים </a:t>
            </a:r>
            <a:r>
              <a:rPr lang="he-IL" b="1" dirty="0" err="1">
                <a:solidFill>
                  <a:srgbClr val="FF0000"/>
                </a:solidFill>
              </a:rPr>
              <a:t>ערימות</a:t>
            </a:r>
            <a:r>
              <a:rPr lang="he-IL" b="1" dirty="0">
                <a:solidFill>
                  <a:srgbClr val="FF0000"/>
                </a:solidFill>
              </a:rPr>
              <a:t> פסולת וצמיגים רבים.</a:t>
            </a:r>
          </a:p>
          <a:p>
            <a:pPr marL="0" lvl="0" indent="0" algn="r" rtl="1">
              <a:spcBef>
                <a:spcPts val="0"/>
              </a:spcBef>
              <a:spcAft>
                <a:spcPts val="0"/>
              </a:spcAft>
              <a:buNone/>
            </a:pPr>
            <a:r>
              <a:rPr lang="he-IL" b="1" dirty="0">
                <a:solidFill>
                  <a:srgbClr val="FF0000"/>
                </a:solidFill>
              </a:rPr>
              <a:t>ובתמונה למטה תמונה מאוד עצובה – ציפור שנסחפה לחוף, כנפיה שמוטות היא מכוסה כולה בחומר צמיגי – בנפט.</a:t>
            </a:r>
          </a:p>
          <a:p>
            <a:pPr marL="0" lvl="0" indent="0" algn="r" rtl="1">
              <a:spcBef>
                <a:spcPts val="0"/>
              </a:spcBef>
              <a:spcAft>
                <a:spcPts val="0"/>
              </a:spcAft>
              <a:buNone/>
            </a:pPr>
            <a:r>
              <a:rPr lang="he-IL" b="1" dirty="0">
                <a:solidFill>
                  <a:srgbClr val="FF0000"/>
                </a:solidFill>
              </a:rPr>
              <a:t>האם אנו יכולים לשער על מה יהיה הטקסט? בטח שלא משהו נעים. אנו רואים כאן מספר מפגעים סביבתיים. </a:t>
            </a:r>
            <a:endParaRPr lang="he-IL" dirty="0">
              <a:solidFill>
                <a:srgbClr val="FF0000"/>
              </a:solidFill>
            </a:endParaRPr>
          </a:p>
          <a:p>
            <a:pPr marL="0" lvl="0" indent="0" algn="l" rtl="0">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6</a:t>
            </a:fld>
            <a:endParaRPr lang="en-IL"/>
          </a:p>
        </p:txBody>
      </p:sp>
    </p:spTree>
    <p:extLst>
      <p:ext uri="{BB962C8B-B14F-4D97-AF65-F5344CB8AC3E}">
        <p14:creationId xmlns:p14="http://schemas.microsoft.com/office/powerpoint/2010/main" val="1972683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אנו מבינים שהטקסט יעסוק במפגעים סביבתיים באמצעות </a:t>
            </a:r>
            <a:r>
              <a:rPr kumimoji="0" lang="he-IL" sz="1200" b="1" i="0" u="none" strike="noStrike" kern="1200" cap="none" spc="0" normalizeH="0" baseline="0" noProof="0" dirty="0">
                <a:ln>
                  <a:noFill/>
                </a:ln>
                <a:solidFill>
                  <a:prstClr val="black"/>
                </a:solidFill>
                <a:effectLst/>
                <a:uLnTx/>
                <a:uFillTx/>
                <a:latin typeface="+mn-lt"/>
                <a:ea typeface="+mn-ea"/>
                <a:cs typeface="+mn-cs"/>
              </a:rPr>
              <a:t>התמונות שהופיעו לצד הטקס. התמונות שהציגו </a:t>
            </a:r>
            <a:r>
              <a:rPr kumimoji="0" lang="he-IL" sz="1200" b="1" i="0" u="none" strike="noStrike" kern="1200" cap="none" spc="0" normalizeH="0" baseline="0" noProof="0" dirty="0" err="1">
                <a:ln>
                  <a:noFill/>
                </a:ln>
                <a:solidFill>
                  <a:prstClr val="black"/>
                </a:solidFill>
                <a:effectLst/>
                <a:uLnTx/>
                <a:uFillTx/>
                <a:latin typeface="+mn-lt"/>
                <a:ea typeface="+mn-ea"/>
                <a:cs typeface="+mn-cs"/>
              </a:rPr>
              <a:t>ערימות</a:t>
            </a:r>
            <a:r>
              <a:rPr kumimoji="0" lang="he-IL" sz="1200" b="1" i="0" u="none" strike="noStrike" kern="1200" cap="none" spc="0" normalizeH="0" baseline="0" noProof="0" dirty="0">
                <a:ln>
                  <a:noFill/>
                </a:ln>
                <a:solidFill>
                  <a:prstClr val="black"/>
                </a:solidFill>
                <a:effectLst/>
                <a:uLnTx/>
                <a:uFillTx/>
                <a:latin typeface="+mn-lt"/>
                <a:ea typeface="+mn-ea"/>
                <a:cs typeface="+mn-cs"/>
              </a:rPr>
              <a:t> צמיגים ופסולת, ארובות מפעלים פולטות עשן סמיך וציפור  מכוסה נפשט מוסיפות לנו רמז נוסף לתוכנו של הטקסט. נמשיך להתבונן בטקסט ונגלה שמתחת לכל תמונה מופיעה כתובית.</a:t>
            </a: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7</a:t>
            </a:fld>
            <a:endParaRPr lang="en-IL"/>
          </a:p>
        </p:txBody>
      </p:sp>
    </p:spTree>
    <p:extLst>
      <p:ext uri="{BB962C8B-B14F-4D97-AF65-F5344CB8AC3E}">
        <p14:creationId xmlns:p14="http://schemas.microsoft.com/office/powerpoint/2010/main" val="1637563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0">
              <a:spcBef>
                <a:spcPts val="0"/>
              </a:spcBef>
              <a:spcAft>
                <a:spcPts val="0"/>
              </a:spcAft>
              <a:buNone/>
            </a:pPr>
            <a:r>
              <a:rPr lang="he-IL" dirty="0"/>
              <a:t>נקרא: ערמות אשפה אינן רק מכוערות, הן עלולות לגרום לזיהום של נהרות, נחלים וקרקע.</a:t>
            </a:r>
          </a:p>
          <a:p>
            <a:pPr marL="0" lvl="0" indent="0" algn="r" rtl="0">
              <a:spcBef>
                <a:spcPts val="0"/>
              </a:spcBef>
              <a:spcAft>
                <a:spcPts val="0"/>
              </a:spcAft>
              <a:buNone/>
            </a:pPr>
            <a:r>
              <a:rPr lang="he-IL" dirty="0"/>
              <a:t>מפעלי תעשיה פולטים לאוויר גזים רעילים ופיח.</a:t>
            </a:r>
          </a:p>
          <a:p>
            <a:pPr marL="0" lvl="0" indent="0" algn="r" rtl="0">
              <a:spcBef>
                <a:spcPts val="0"/>
              </a:spcBef>
              <a:spcAft>
                <a:spcPts val="0"/>
              </a:spcAft>
              <a:buNone/>
            </a:pPr>
            <a:r>
              <a:rPr lang="he-IL" dirty="0"/>
              <a:t>ציפור שנלכדה במים מזוהמים בנפט, אין לה סיכוי לשרוד.</a:t>
            </a:r>
          </a:p>
          <a:p>
            <a:pPr marL="0" lvl="0" indent="0" algn="r" rtl="0">
              <a:spcBef>
                <a:spcPts val="0"/>
              </a:spcBef>
              <a:spcAft>
                <a:spcPts val="0"/>
              </a:spcAft>
              <a:buNone/>
            </a:pPr>
            <a:r>
              <a:rPr lang="he-IL" dirty="0"/>
              <a:t>הכתוביות הוסיפו לנו רמז על תוכן הטקסט. אנו מזהים כאן את הגורמים לזיהום הסביבה.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8</a:t>
            </a:fld>
            <a:endParaRPr lang="en-IL"/>
          </a:p>
        </p:txBody>
      </p:sp>
    </p:spTree>
    <p:extLst>
      <p:ext uri="{BB962C8B-B14F-4D97-AF65-F5344CB8AC3E}">
        <p14:creationId xmlns:p14="http://schemas.microsoft.com/office/powerpoint/2010/main" val="3612949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הבנו באמצעות הכתוביות שהטקסט יעסוק בגורמים לזיהום הסביבה הכתוביות משמות </a:t>
            </a:r>
            <a:r>
              <a:rPr lang="he-IL" b="1"/>
              <a:t>לנו ו כרמז </a:t>
            </a:r>
            <a:r>
              <a:rPr lang="he-IL" b="1" dirty="0"/>
              <a:t>נוסף לתוכן הטקסט.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9</a:t>
            </a:fld>
            <a:endParaRPr lang="en-IL"/>
          </a:p>
        </p:txBody>
      </p:sp>
    </p:spTree>
    <p:extLst>
      <p:ext uri="{BB962C8B-B14F-4D97-AF65-F5344CB8AC3E}">
        <p14:creationId xmlns:p14="http://schemas.microsoft.com/office/powerpoint/2010/main" val="26895597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en-IL"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en-IL"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en-IL"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en-IL"/>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en-IL"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en-IL"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en-IL"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en-IL"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79"/>
        <p:cNvGrpSpPr/>
        <p:nvPr/>
      </p:nvGrpSpPr>
      <p:grpSpPr>
        <a:xfrm>
          <a:off x="0" y="0"/>
          <a:ext cx="0" cy="0"/>
          <a:chOff x="0" y="0"/>
          <a:chExt cx="0" cy="0"/>
        </a:xfrm>
      </p:grpSpPr>
      <p:pic>
        <p:nvPicPr>
          <p:cNvPr id="2" name="Google Shape;80;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4888" y="2027238"/>
            <a:ext cx="50466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81;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7650" y="-3968750"/>
            <a:ext cx="5045075"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82;p3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oogle Shape;83;p32"/>
          <p:cNvCxnSpPr>
            <a:cxnSpLocks noChangeShapeType="1"/>
          </p:cNvCxnSpPr>
          <p:nvPr/>
        </p:nvCxnSpPr>
        <p:spPr bwMode="auto">
          <a:xfrm>
            <a:off x="7156450" y="1639888"/>
            <a:ext cx="4005263"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sp>
        <p:nvSpPr>
          <p:cNvPr id="6" name="Google Shape;84;p32">
            <a:extLst/>
          </p:cNvPr>
          <p:cNvSpPr>
            <a:spLocks noChangeArrowheads="1"/>
          </p:cNvSpPr>
          <p:nvPr/>
        </p:nvSpPr>
        <p:spPr bwMode="auto">
          <a:xfrm rot="16200000">
            <a:off x="7720806" y="1537494"/>
            <a:ext cx="206375" cy="204788"/>
          </a:xfrm>
          <a:prstGeom prst="rect">
            <a:avLst/>
          </a:prstGeom>
          <a:solidFill>
            <a:schemeClr val="accent1"/>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rtl="1" eaLnBrk="1" hangingPunct="1">
              <a:buClr>
                <a:srgbClr val="000000"/>
              </a:buClr>
              <a:buFont typeface="Arial" panose="020B0604020202020204" pitchFamily="34" charset="0"/>
              <a:buNone/>
              <a:defRPr/>
            </a:pPr>
            <a:endParaRPr lang="he-IL" altLang="he-IL" sz="1800" dirty="0" smtClean="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cxnSp>
        <p:nvCxnSpPr>
          <p:cNvPr id="7" name="Google Shape;85;p32"/>
          <p:cNvCxnSpPr>
            <a:cxnSpLocks noChangeShapeType="1"/>
          </p:cNvCxnSpPr>
          <p:nvPr/>
        </p:nvCxnSpPr>
        <p:spPr bwMode="auto">
          <a:xfrm>
            <a:off x="4092575" y="4984750"/>
            <a:ext cx="4006850"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8" name="Google Shape;86;p32"/>
          <p:cNvCxnSpPr>
            <a:cxnSpLocks noChangeShapeType="1"/>
          </p:cNvCxnSpPr>
          <p:nvPr/>
        </p:nvCxnSpPr>
        <p:spPr bwMode="auto">
          <a:xfrm>
            <a:off x="4092575" y="2036763"/>
            <a:ext cx="4006850"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grpSp>
        <p:nvGrpSpPr>
          <p:cNvPr id="9" name="Google Shape;87;p32"/>
          <p:cNvGrpSpPr>
            <a:grpSpLocks/>
          </p:cNvGrpSpPr>
          <p:nvPr/>
        </p:nvGrpSpPr>
        <p:grpSpPr bwMode="auto">
          <a:xfrm>
            <a:off x="-111125" y="111125"/>
            <a:ext cx="1530350" cy="1525588"/>
            <a:chOff x="8374611" y="4283110"/>
            <a:chExt cx="2300578" cy="2294314"/>
          </a:xfrm>
        </p:grpSpPr>
        <p:pic>
          <p:nvPicPr>
            <p:cNvPr id="10" name="Google Shape;88;p3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62938"/>
            <a:stretch>
              <a:fillRect/>
            </a:stretch>
          </p:blipFill>
          <p:spPr bwMode="auto">
            <a:xfrm>
              <a:off x="8873684" y="4283110"/>
              <a:ext cx="1227785" cy="151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89;p32">
              <a:extLst/>
            </p:cNvPr>
            <p:cNvSpPr>
              <a:spLocks noChangeArrowheads="1"/>
            </p:cNvSpPr>
            <p:nvPr/>
          </p:nvSpPr>
          <p:spPr bwMode="auto">
            <a:xfrm>
              <a:off x="8374611" y="5882683"/>
              <a:ext cx="2300578" cy="694741"/>
            </a:xfrm>
            <a:prstGeom prst="rect">
              <a:avLst/>
            </a:prstGeom>
            <a:noFill/>
            <a:ln>
              <a:noFill/>
            </a:ln>
          </p:spPr>
          <p:txBody>
            <a:bodyPr lIns="91425" tIns="45700" rIns="91425" bIns="45700">
              <a:spAutoFit/>
            </a:bodyPr>
            <a:lstStyle>
              <a:lvl1pPr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defRPr/>
              </a:pPr>
              <a:r>
                <a:rPr lang="he-IL" altLang="he-IL" sz="1200" dirty="0">
                  <a:solidFill>
                    <a:srgbClr val="FFFFFF"/>
                  </a:solidFill>
                  <a:latin typeface="Calibri" panose="020F0502020204030204" pitchFamily="34" charset="0"/>
                  <a:cs typeface="Calibri" panose="020F0502020204030204" pitchFamily="34" charset="0"/>
                </a:rPr>
                <a:t>מדינת ישראל</a:t>
              </a:r>
              <a:endParaRPr lang="he-IL" altLang="he-IL" dirty="0">
                <a:latin typeface="Calibri" panose="020F0502020204030204" pitchFamily="34" charset="0"/>
                <a:cs typeface="Calibri" panose="020F0502020204030204" pitchFamily="34" charset="0"/>
              </a:endParaRPr>
            </a:p>
            <a:p>
              <a:pPr algn="ctr" eaLnBrk="1" hangingPunct="1">
                <a:buClr>
                  <a:srgbClr val="000000"/>
                </a:buClr>
                <a:buFont typeface="Arial" panose="020B0604020202020204" pitchFamily="34" charset="0"/>
                <a:buNone/>
                <a:defRPr/>
              </a:pPr>
              <a:r>
                <a:rPr lang="he-IL" altLang="he-IL" sz="1200" dirty="0">
                  <a:solidFill>
                    <a:srgbClr val="FFFFFF"/>
                  </a:solidFill>
                  <a:latin typeface="Calibri" panose="020F0502020204030204" pitchFamily="34" charset="0"/>
                  <a:cs typeface="Calibri" panose="020F0502020204030204" pitchFamily="34" charset="0"/>
                </a:rPr>
                <a:t>משרד החינוך</a:t>
              </a:r>
              <a:endParaRPr lang="he-IL" altLang="he-IL" dirty="0">
                <a:latin typeface="Calibri" panose="020F0502020204030204" pitchFamily="34" charset="0"/>
                <a:cs typeface="Calibri" panose="020F0502020204030204" pitchFamily="34" charset="0"/>
              </a:endParaRPr>
            </a:p>
          </p:txBody>
        </p:sp>
      </p:grpSp>
      <p:sp>
        <p:nvSpPr>
          <p:cNvPr id="12" name="Google Shape;90;p32">
            <a:extLst/>
          </p:cNvPr>
          <p:cNvSpPr txBox="1">
            <a:spLocks noChangeArrowheads="1"/>
          </p:cNvSpPr>
          <p:nvPr/>
        </p:nvSpPr>
        <p:spPr bwMode="auto">
          <a:xfrm>
            <a:off x="2211388" y="2318561"/>
            <a:ext cx="7769225" cy="2220879"/>
          </a:xfrm>
          <a:prstGeom prst="rect">
            <a:avLst/>
          </a:prstGeom>
          <a:solidFill>
            <a:schemeClr val="accent1"/>
          </a:solidFill>
          <a:ln>
            <a:noFill/>
          </a:ln>
        </p:spPr>
        <p:txBody>
          <a:bodyPr lIns="251975" tIns="251975" rIns="251975" bIns="251975"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rtl="1" eaLnBrk="1" hangingPunct="1">
              <a:lnSpc>
                <a:spcPct val="91000"/>
              </a:lnSpc>
              <a:buClr>
                <a:srgbClr val="000000"/>
              </a:buClr>
              <a:buFont typeface="Arial" panose="020B0604020202020204" pitchFamily="34" charset="0"/>
              <a:buNone/>
              <a:defRPr/>
            </a:pPr>
            <a:r>
              <a:rPr lang="he-IL" sz="6600" dirty="0" smtClean="0">
                <a:solidFill>
                  <a:srgbClr val="FFFFFF"/>
                </a:solidFill>
                <a:latin typeface="Calibri" panose="020F0502020204030204" pitchFamily="34" charset="0"/>
                <a:cs typeface="Calibri" panose="020F0502020204030204" pitchFamily="34" charset="0"/>
                <a:sym typeface="Calibri" panose="020F0502020204030204" pitchFamily="34" charset="0"/>
              </a:rPr>
              <a:t>תודה שצפיתם בשידור</a:t>
            </a:r>
            <a:endParaRPr lang="he-IL" dirty="0" smtClean="0">
              <a:latin typeface="Calibri" panose="020F0502020204030204" pitchFamily="34" charset="0"/>
              <a:cs typeface="Calibri" panose="020F0502020204030204" pitchFamily="34" charset="0"/>
            </a:endParaRPr>
          </a:p>
          <a:p>
            <a:pPr algn="ctr" rtl="1" eaLnBrk="1" hangingPunct="1">
              <a:lnSpc>
                <a:spcPct val="188000"/>
              </a:lnSpc>
              <a:buClr>
                <a:srgbClr val="000000"/>
              </a:buClr>
              <a:buFont typeface="Arial" panose="020B0604020202020204" pitchFamily="34" charset="0"/>
              <a:buNone/>
              <a:defRPr/>
            </a:pPr>
            <a:r>
              <a:rPr lang="he-IL" sz="3200" dirty="0" smtClean="0">
                <a:solidFill>
                  <a:srgbClr val="FFFFFF"/>
                </a:solidFill>
                <a:latin typeface="Calibri" panose="020F0502020204030204" pitchFamily="34" charset="0"/>
                <a:cs typeface="Calibri" panose="020F0502020204030204" pitchFamily="34" charset="0"/>
                <a:sym typeface="Calibri" panose="020F0502020204030204" pitchFamily="34" charset="0"/>
              </a:rPr>
              <a:t>הופק עבור משרד החינוך ע״י מטח</a:t>
            </a:r>
          </a:p>
        </p:txBody>
      </p:sp>
      <p:sp>
        <p:nvSpPr>
          <p:cNvPr id="13" name="Google Shape;91;p32">
            <a:extLst/>
          </p:cNvPr>
          <p:cNvSpPr>
            <a:spLocks noChangeArrowheads="1"/>
          </p:cNvSpPr>
          <p:nvPr/>
        </p:nvSpPr>
        <p:spPr bwMode="auto">
          <a:xfrm>
            <a:off x="6692900" y="4829175"/>
            <a:ext cx="342900" cy="342900"/>
          </a:xfrm>
          <a:prstGeom prst="rect">
            <a:avLst/>
          </a:prstGeom>
          <a:solidFill>
            <a:schemeClr val="accent2"/>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defRPr/>
            </a:pPr>
            <a:endParaRPr lang="he-IL" altLang="he-IL" sz="1800" dirty="0" smtClean="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4" name="Google Shape;92;p32">
            <a:extLst/>
          </p:cNvPr>
          <p:cNvSpPr>
            <a:spLocks noChangeArrowheads="1"/>
          </p:cNvSpPr>
          <p:nvPr/>
        </p:nvSpPr>
        <p:spPr bwMode="auto">
          <a:xfrm>
            <a:off x="2432050" y="2371725"/>
            <a:ext cx="152400" cy="152400"/>
          </a:xfrm>
          <a:prstGeom prst="rect">
            <a:avLst/>
          </a:prstGeom>
          <a:solidFill>
            <a:schemeClr val="accent2"/>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rtl="1" eaLnBrk="1" hangingPunct="1">
              <a:buClr>
                <a:srgbClr val="000000"/>
              </a:buClr>
              <a:buFont typeface="Arial" panose="020B0604020202020204" pitchFamily="34" charset="0"/>
              <a:buNone/>
              <a:defRPr/>
            </a:pPr>
            <a:endParaRPr lang="he-IL" altLang="he-IL" sz="1800" dirty="0" smtClean="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5" name="Google Shape;93;p32">
            <a:extLst/>
          </p:cNvPr>
          <p:cNvSpPr/>
          <p:nvPr/>
        </p:nvSpPr>
        <p:spPr>
          <a:xfrm>
            <a:off x="9904413" y="4005263"/>
            <a:ext cx="152400" cy="152400"/>
          </a:xfrm>
          <a:prstGeom prst="rect">
            <a:avLst/>
          </a:prstGeom>
          <a:solidFill>
            <a:schemeClr val="accent3"/>
          </a:solidFill>
          <a:ln>
            <a:noFill/>
          </a:ln>
        </p:spPr>
        <p:txBody>
          <a:bodyPr spcFirstLastPara="1" lIns="91425" tIns="45700" rIns="91425" bIns="45700" anchor="ctr"/>
          <a:lstStyle/>
          <a:p>
            <a:pPr algn="ctr" rtl="1" eaLnBrk="1" fontAlgn="auto" hangingPunct="1">
              <a:spcBef>
                <a:spcPts val="0"/>
              </a:spcBef>
              <a:spcAft>
                <a:spcPts val="0"/>
              </a:spcAft>
              <a:buClr>
                <a:srgbClr val="000000"/>
              </a:buClr>
              <a:buFont typeface="Arial"/>
              <a:buNone/>
              <a:defRPr/>
            </a:pPr>
            <a:endParaRPr sz="1800" kern="0">
              <a:solidFill>
                <a:schemeClr val="lt1"/>
              </a:solidFill>
              <a:latin typeface="Calibri"/>
              <a:ea typeface="Calibri"/>
              <a:cs typeface="Calibri"/>
              <a:sym typeface="Calibri"/>
            </a:endParaRPr>
          </a:p>
        </p:txBody>
      </p:sp>
      <p:sp>
        <p:nvSpPr>
          <p:cNvPr id="16" name="Google Shape;94;p32">
            <a:extLst/>
          </p:cNvPr>
          <p:cNvSpPr txBox="1">
            <a:spLocks noChangeArrowheads="1"/>
          </p:cNvSpPr>
          <p:nvPr/>
        </p:nvSpPr>
        <p:spPr bwMode="auto">
          <a:xfrm>
            <a:off x="3870325" y="6424613"/>
            <a:ext cx="4451350" cy="323850"/>
          </a:xfrm>
          <a:prstGeom prst="rect">
            <a:avLst/>
          </a:prstGeom>
          <a:noFill/>
          <a:ln>
            <a:noFill/>
          </a:ln>
        </p:spPr>
        <p:txBody>
          <a:bodyPr lIns="91425" tIns="45700" rIns="91425" bIns="45700">
            <a:spAutoFit/>
          </a:bodyPr>
          <a:lstStyle>
            <a:lvl1pPr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algn="l" rtl="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algn="l" rtl="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algn="ctr" eaLnBrk="1" hangingPunct="1">
              <a:defRPr/>
            </a:pPr>
            <a:r>
              <a:rPr lang="he-IL" sz="1500" dirty="0" err="1">
                <a:solidFill>
                  <a:srgbClr val="FFFFFF"/>
                </a:solidFill>
                <a:latin typeface="Calibri" panose="020F0502020204030204" pitchFamily="34" charset="0"/>
                <a:cs typeface="Calibri" panose="020F0502020204030204" pitchFamily="34" charset="0"/>
              </a:rPr>
              <a:t>shutterstock</a:t>
            </a:r>
            <a:r>
              <a:rPr lang="he-IL" sz="1500" dirty="0">
                <a:solidFill>
                  <a:srgbClr val="FFFFFF"/>
                </a:solidFill>
                <a:latin typeface="Calibri" panose="020F0502020204030204" pitchFamily="34" charset="0"/>
                <a:cs typeface="Calibri" panose="020F0502020204030204" pitchFamily="34" charset="0"/>
              </a:rPr>
              <a:t>/</a:t>
            </a:r>
            <a:r>
              <a:rPr lang="he-IL" sz="1500" dirty="0" err="1">
                <a:solidFill>
                  <a:srgbClr val="FFFFFF"/>
                </a:solidFill>
                <a:latin typeface="Calibri" panose="020F0502020204030204" pitchFamily="34" charset="0"/>
                <a:cs typeface="Calibri" panose="020F0502020204030204" pitchFamily="34" charset="0"/>
              </a:rPr>
              <a:t>com</a:t>
            </a:r>
            <a:r>
              <a:rPr lang="he-IL" sz="1500" dirty="0">
                <a:solidFill>
                  <a:srgbClr val="FFFFFF"/>
                </a:solidFill>
                <a:latin typeface="Calibri" panose="020F0502020204030204" pitchFamily="34" charset="0"/>
                <a:cs typeface="Calibri" panose="020F0502020204030204" pitchFamily="34" charset="0"/>
              </a:rPr>
              <a:t> איורים: </a:t>
            </a:r>
          </a:p>
        </p:txBody>
      </p:sp>
    </p:spTree>
    <p:extLst>
      <p:ext uri="{BB962C8B-B14F-4D97-AF65-F5344CB8AC3E}">
        <p14:creationId xmlns:p14="http://schemas.microsoft.com/office/powerpoint/2010/main" val="909127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מדינת ישראל</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3139183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en-IL"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6122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en-IL"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en-IL"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en-IL"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9" r:id="rId17"/>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fld id="{4ACF36E0-02F0-C24F-AEDD-AC692C7CD92B}" type="slidenum">
              <a:rPr kumimoji="0" lang="en-US" sz="1800" b="0" i="0" u="none" strike="noStrike" kern="1200" cap="none" spc="0" normalizeH="0" baseline="0" noProof="0" smtClean="0">
                <a:ln>
                  <a:noFill/>
                </a:ln>
                <a:solidFill>
                  <a:srgbClr val="4285E3"/>
                </a:solidFill>
                <a:effectLst/>
                <a:uLnTx/>
                <a:uFillTx/>
                <a:latin typeface="Arial" panose="020B0604020202020204" pitchFamily="34" charset="0"/>
                <a:ea typeface="+mn-ea"/>
                <a:cs typeface="+mn-cs"/>
              </a:rPr>
              <a:pPr marL="0" marR="0" lvl="0" indent="0" algn="ctr" defTabSz="914400" rtl="1"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4285E3"/>
              </a:solidFill>
              <a:effectLst/>
              <a:uLnTx/>
              <a:uFillTx/>
              <a:latin typeface="Arial" panose="020B0604020202020204" pitchFamily="34" charset="0"/>
              <a:ea typeface="+mn-ea"/>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fld id="{4ACF36E0-02F0-C24F-AEDD-AC692C7CD92B}" type="slidenum">
              <a:rPr kumimoji="0" lang="en-US" sz="1800" b="0" i="0" u="none" strike="noStrike" kern="1200" cap="none" spc="0" normalizeH="0" baseline="0" noProof="0" smtClean="0">
                <a:ln>
                  <a:noFill/>
                </a:ln>
                <a:solidFill>
                  <a:srgbClr val="4285E3"/>
                </a:solidFill>
                <a:effectLst/>
                <a:uLnTx/>
                <a:uFillTx/>
                <a:latin typeface="Arial" panose="020B0604020202020204" pitchFamily="34" charset="0"/>
                <a:ea typeface="+mn-ea"/>
                <a:cs typeface="+mn-cs"/>
              </a:rPr>
              <a:pPr marL="0" marR="0" lvl="0" indent="0" algn="ctr" defTabSz="914400" rtl="1"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4285E3"/>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0330252"/>
      </p:ext>
    </p:extLst>
  </p:cSld>
  <p:clrMap bg1="lt1" tx1="dk1" bg2="lt2" tx2="dk2" accent1="accent1" accent2="accent2" accent3="accent3" accent4="accent4" accent5="accent5" accent6="accent6" hlink="hlink" folHlink="folHlink"/>
  <p:sldLayoutIdLst>
    <p:sldLayoutId id="2147483678" r:id="rId1"/>
  </p:sldLayoutIdLst>
  <p:txStyles>
    <p:title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diagramDrawing" Target="../diagrams/drawing5.xml"/><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diagramQuickStyle" Target="../diagrams/quickStyle5.xml"/><Relationship Id="rId5" Type="http://schemas.openxmlformats.org/officeDocument/2006/relationships/diagramQuickStyle" Target="../diagrams/quickStyle4.xml"/><Relationship Id="rId10" Type="http://schemas.openxmlformats.org/officeDocument/2006/relationships/diagramLayout" Target="../diagrams/layout5.xml"/><Relationship Id="rId4" Type="http://schemas.openxmlformats.org/officeDocument/2006/relationships/diagramLayout" Target="../diagrams/layout4.xml"/><Relationship Id="rId9"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11.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0.png"/><Relationship Id="rId7" Type="http://schemas.openxmlformats.org/officeDocument/2006/relationships/diagramQuickStyle" Target="../diagrams/quickStyle6.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1.png"/><Relationship Id="rId9" Type="http://schemas.microsoft.com/office/2007/relationships/diagramDrawing" Target="../diagrams/drawing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33.pn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p:txBody>
          <a:bodyPr/>
          <a:lstStyle/>
          <a:p>
            <a:pPr lvl="0"/>
            <a:r>
              <a:rPr lang="he-IL" dirty="0"/>
              <a:t>נושא השיעור: טקסט </a:t>
            </a:r>
            <a:r>
              <a:rPr lang="he-IL" dirty="0" err="1"/>
              <a:t>מידעי</a:t>
            </a:r>
            <a:r>
              <a:rPr lang="he-IL" dirty="0"/>
              <a:t> – זיהום הסביבה</a:t>
            </a:r>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22639" y="5115054"/>
            <a:ext cx="6704013" cy="1013029"/>
          </a:xfrm>
        </p:spPr>
        <p:txBody>
          <a:bodyPr>
            <a:normAutofit/>
          </a:bodyPr>
          <a:lstStyle/>
          <a:p>
            <a:r>
              <a:rPr lang="he-IL" dirty="0">
                <a:sym typeface="Calibri"/>
              </a:rPr>
              <a:t>עם המורה: שני </a:t>
            </a:r>
            <a:r>
              <a:rPr lang="he-IL" dirty="0" err="1" smtClean="0">
                <a:sym typeface="Calibri"/>
              </a:rPr>
              <a:t>טויטו</a:t>
            </a:r>
            <a:endParaRPr lang="he-IL" dirty="0" smtClean="0">
              <a:sym typeface="Calibri"/>
            </a:endParaRPr>
          </a:p>
          <a:p>
            <a:r>
              <a:rPr lang="he-IL" sz="2400" dirty="0" smtClean="0">
                <a:sym typeface="Calibri"/>
              </a:rPr>
              <a:t>כתיבה: ברוך וולנר, כוכבה גרסון</a:t>
            </a:r>
            <a:endParaRPr lang="he-IL" sz="2400"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
                <a:srgbClr val="FB2265"/>
              </a:buClr>
              <a:buSzTx/>
              <a:buFontTx/>
              <a:buNone/>
              <a:tabLst/>
              <a:defRPr/>
            </a:pPr>
            <a:r>
              <a:rPr kumimoji="0" lang="he-IL"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שיעור עברית לכיתה ה</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5261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10" name="תמונה 9">
            <a:extLst>
              <a:ext uri="{FF2B5EF4-FFF2-40B4-BE49-F238E27FC236}">
                <a16:creationId xmlns:a16="http://schemas.microsoft.com/office/drawing/2014/main" id="{4FC55B54-B35D-4092-AAD1-DB5CFACBD402}"/>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Layer>
                </a14:imgProps>
              </a:ext>
            </a:extLst>
          </a:blip>
          <a:stretch>
            <a:fillRect/>
          </a:stretch>
        </p:blipFill>
        <p:spPr>
          <a:xfrm>
            <a:off x="3491593" y="0"/>
            <a:ext cx="5208814" cy="6858000"/>
          </a:xfrm>
          <a:prstGeom prst="rect">
            <a:avLst/>
          </a:prstGeom>
        </p:spPr>
      </p:pic>
    </p:spTree>
    <p:extLst>
      <p:ext uri="{BB962C8B-B14F-4D97-AF65-F5344CB8AC3E}">
        <p14:creationId xmlns:p14="http://schemas.microsoft.com/office/powerpoint/2010/main" val="27790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דיאגרמה 4">
            <a:extLst>
              <a:ext uri="{FF2B5EF4-FFF2-40B4-BE49-F238E27FC236}">
                <a16:creationId xmlns:a16="http://schemas.microsoft.com/office/drawing/2014/main" id="{97E3E15F-5D68-4E8B-82CE-29EA747B5126}"/>
              </a:ext>
            </a:extLst>
          </p:cNvPr>
          <p:cNvGraphicFramePr/>
          <p:nvPr>
            <p:extLst>
              <p:ext uri="{D42A27DB-BD31-4B8C-83A1-F6EECF244321}">
                <p14:modId xmlns:p14="http://schemas.microsoft.com/office/powerpoint/2010/main" val="1080565409"/>
              </p:ext>
            </p:extLst>
          </p:nvPr>
        </p:nvGraphicFramePr>
        <p:xfrm>
          <a:off x="1788965" y="1820658"/>
          <a:ext cx="9572625" cy="3844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כותרת 2">
            <a:extLst>
              <a:ext uri="{FF2B5EF4-FFF2-40B4-BE49-F238E27FC236}">
                <a16:creationId xmlns:a16="http://schemas.microsoft.com/office/drawing/2014/main" id="{205FF5D4-0E71-461D-AE85-4A777B785ED3}"/>
              </a:ext>
            </a:extLst>
          </p:cNvPr>
          <p:cNvSpPr>
            <a:spLocks noGrp="1"/>
          </p:cNvSpPr>
          <p:nvPr>
            <p:ph type="title"/>
          </p:nvPr>
        </p:nvSpPr>
        <p:spPr/>
        <p:txBody>
          <a:bodyPr/>
          <a:lstStyle/>
          <a:p>
            <a:r>
              <a:rPr lang="he-IL" dirty="0"/>
              <a:t>שלב ראשון – טרום קריאה</a:t>
            </a:r>
          </a:p>
        </p:txBody>
      </p:sp>
    </p:spTree>
    <p:extLst>
      <p:ext uri="{BB962C8B-B14F-4D97-AF65-F5344CB8AC3E}">
        <p14:creationId xmlns:p14="http://schemas.microsoft.com/office/powerpoint/2010/main" val="8330142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2" name="תמונה 1">
            <a:extLst>
              <a:ext uri="{FF2B5EF4-FFF2-40B4-BE49-F238E27FC236}">
                <a16:creationId xmlns:a16="http://schemas.microsoft.com/office/drawing/2014/main" id="{9EACB0C1-1368-4294-9F3B-41763FD87824}"/>
              </a:ext>
            </a:extLst>
          </p:cNvPr>
          <p:cNvPicPr>
            <a:picLocks noChangeAspect="1"/>
          </p:cNvPicPr>
          <p:nvPr/>
        </p:nvPicPr>
        <p:blipFill>
          <a:blip r:embed="rId4"/>
          <a:stretch>
            <a:fillRect/>
          </a:stretch>
        </p:blipFill>
        <p:spPr>
          <a:xfrm>
            <a:off x="3602925" y="0"/>
            <a:ext cx="4986150" cy="6858000"/>
          </a:xfrm>
          <a:prstGeom prst="rect">
            <a:avLst/>
          </a:prstGeom>
        </p:spPr>
      </p:pic>
      <p:pic>
        <p:nvPicPr>
          <p:cNvPr id="4" name="תמונה 3">
            <a:extLst>
              <a:ext uri="{FF2B5EF4-FFF2-40B4-BE49-F238E27FC236}">
                <a16:creationId xmlns:a16="http://schemas.microsoft.com/office/drawing/2014/main" id="{ACC23BF2-1CA1-4061-92FD-415DB30A62B3}"/>
              </a:ext>
            </a:extLst>
          </p:cNvPr>
          <p:cNvPicPr>
            <a:picLocks noChangeAspect="1"/>
          </p:cNvPicPr>
          <p:nvPr/>
        </p:nvPicPr>
        <p:blipFill>
          <a:blip r:embed="rId5"/>
          <a:stretch>
            <a:fillRect/>
          </a:stretch>
        </p:blipFill>
        <p:spPr>
          <a:xfrm>
            <a:off x="3782729" y="313771"/>
            <a:ext cx="3312130" cy="1568105"/>
          </a:xfrm>
          <a:prstGeom prst="rect">
            <a:avLst/>
          </a:prstGeom>
        </p:spPr>
      </p:pic>
      <p:pic>
        <p:nvPicPr>
          <p:cNvPr id="7" name="תמונה 6">
            <a:extLst>
              <a:ext uri="{FF2B5EF4-FFF2-40B4-BE49-F238E27FC236}">
                <a16:creationId xmlns:a16="http://schemas.microsoft.com/office/drawing/2014/main" id="{FF93BF1B-5301-46CB-8A0D-1AE0EFA1FB0B}"/>
              </a:ext>
            </a:extLst>
          </p:cNvPr>
          <p:cNvPicPr>
            <a:picLocks noChangeAspect="1"/>
          </p:cNvPicPr>
          <p:nvPr/>
        </p:nvPicPr>
        <p:blipFill>
          <a:blip r:embed="rId5"/>
          <a:stretch>
            <a:fillRect/>
          </a:stretch>
        </p:blipFill>
        <p:spPr>
          <a:xfrm>
            <a:off x="3782729" y="2290784"/>
            <a:ext cx="3312130" cy="1444933"/>
          </a:xfrm>
          <a:prstGeom prst="rect">
            <a:avLst/>
          </a:prstGeom>
        </p:spPr>
      </p:pic>
      <p:pic>
        <p:nvPicPr>
          <p:cNvPr id="9" name="תמונה 8">
            <a:extLst>
              <a:ext uri="{FF2B5EF4-FFF2-40B4-BE49-F238E27FC236}">
                <a16:creationId xmlns:a16="http://schemas.microsoft.com/office/drawing/2014/main" id="{3F42FCF4-55EB-462E-9C0B-25D8B9B30536}"/>
              </a:ext>
            </a:extLst>
          </p:cNvPr>
          <p:cNvPicPr>
            <a:picLocks noChangeAspect="1"/>
          </p:cNvPicPr>
          <p:nvPr/>
        </p:nvPicPr>
        <p:blipFill>
          <a:blip r:embed="rId5"/>
          <a:stretch>
            <a:fillRect/>
          </a:stretch>
        </p:blipFill>
        <p:spPr>
          <a:xfrm>
            <a:off x="3782729" y="4144625"/>
            <a:ext cx="3312130" cy="1375600"/>
          </a:xfrm>
          <a:prstGeom prst="rect">
            <a:avLst/>
          </a:prstGeom>
        </p:spPr>
      </p:pic>
      <p:pic>
        <p:nvPicPr>
          <p:cNvPr id="11" name="תמונה 10">
            <a:extLst>
              <a:ext uri="{FF2B5EF4-FFF2-40B4-BE49-F238E27FC236}">
                <a16:creationId xmlns:a16="http://schemas.microsoft.com/office/drawing/2014/main" id="{E034CB20-CF3E-4EC5-AAD2-631DBDEEC343}"/>
              </a:ext>
            </a:extLst>
          </p:cNvPr>
          <p:cNvPicPr>
            <a:picLocks noChangeAspect="1"/>
          </p:cNvPicPr>
          <p:nvPr/>
        </p:nvPicPr>
        <p:blipFill>
          <a:blip r:embed="rId5"/>
          <a:stretch>
            <a:fillRect/>
          </a:stretch>
        </p:blipFill>
        <p:spPr>
          <a:xfrm>
            <a:off x="3782729" y="5752020"/>
            <a:ext cx="3312130" cy="1015392"/>
          </a:xfrm>
          <a:prstGeom prst="rect">
            <a:avLst/>
          </a:prstGeom>
        </p:spPr>
      </p:pic>
      <p:sp>
        <p:nvSpPr>
          <p:cNvPr id="6" name="TextBox 5"/>
          <p:cNvSpPr txBox="1"/>
          <p:nvPr/>
        </p:nvSpPr>
        <p:spPr>
          <a:xfrm>
            <a:off x="8905875" y="313771"/>
            <a:ext cx="2533650" cy="523220"/>
          </a:xfrm>
          <a:prstGeom prst="rect">
            <a:avLst/>
          </a:prstGeom>
          <a:solidFill>
            <a:srgbClr val="0070C0"/>
          </a:solidFill>
        </p:spPr>
        <p:txBody>
          <a:bodyPr wrap="square" rtlCol="1">
            <a:spAutoFit/>
          </a:bodyPr>
          <a:lstStyle/>
          <a:p>
            <a:pPr algn="r"/>
            <a:r>
              <a:rPr lang="he-IL" sz="2800" dirty="0">
                <a:solidFill>
                  <a:srgbClr val="FFFFFF"/>
                </a:solidFill>
              </a:rPr>
              <a:t>מפיקים מידע</a:t>
            </a:r>
          </a:p>
        </p:txBody>
      </p:sp>
      <p:sp>
        <p:nvSpPr>
          <p:cNvPr id="10" name="TextBox 9"/>
          <p:cNvSpPr txBox="1"/>
          <p:nvPr/>
        </p:nvSpPr>
        <p:spPr>
          <a:xfrm>
            <a:off x="247650" y="313771"/>
            <a:ext cx="3143250" cy="954107"/>
          </a:xfrm>
          <a:prstGeom prst="rect">
            <a:avLst/>
          </a:prstGeom>
          <a:solidFill>
            <a:srgbClr val="0070C0"/>
          </a:solidFill>
        </p:spPr>
        <p:txBody>
          <a:bodyPr wrap="square" rtlCol="1">
            <a:spAutoFit/>
          </a:bodyPr>
          <a:lstStyle/>
          <a:p>
            <a:pPr algn="r"/>
            <a:r>
              <a:rPr lang="he-IL" sz="2800" dirty="0">
                <a:solidFill>
                  <a:srgbClr val="FFFFFF"/>
                </a:solidFill>
              </a:rPr>
              <a:t>כותרת ראשית </a:t>
            </a:r>
          </a:p>
          <a:p>
            <a:pPr algn="r"/>
            <a:r>
              <a:rPr lang="he-IL" sz="2800" dirty="0">
                <a:solidFill>
                  <a:srgbClr val="FFFFFF"/>
                </a:solidFill>
              </a:rPr>
              <a:t>כותרות משנה</a:t>
            </a:r>
          </a:p>
        </p:txBody>
      </p:sp>
    </p:spTree>
    <p:extLst>
      <p:ext uri="{BB962C8B-B14F-4D97-AF65-F5344CB8AC3E}">
        <p14:creationId xmlns:p14="http://schemas.microsoft.com/office/powerpoint/2010/main" val="342823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הקניית ידע – טרום קריאה</a:t>
            </a:r>
            <a:endParaRPr lang="en-IL" dirty="0"/>
          </a:p>
        </p:txBody>
      </p:sp>
      <p:graphicFrame>
        <p:nvGraphicFramePr>
          <p:cNvPr id="4" name="דיאגרמה 3">
            <a:extLst>
              <a:ext uri="{FF2B5EF4-FFF2-40B4-BE49-F238E27FC236}">
                <a16:creationId xmlns:a16="http://schemas.microsoft.com/office/drawing/2014/main" id="{F61FC77C-8234-4EA7-ACC8-846C34A5209F}"/>
              </a:ext>
            </a:extLst>
          </p:cNvPr>
          <p:cNvGraphicFramePr/>
          <p:nvPr>
            <p:extLst>
              <p:ext uri="{D42A27DB-BD31-4B8C-83A1-F6EECF244321}">
                <p14:modId xmlns:p14="http://schemas.microsoft.com/office/powerpoint/2010/main" val="1104667156"/>
              </p:ext>
            </p:extLst>
          </p:nvPr>
        </p:nvGraphicFramePr>
        <p:xfrm>
          <a:off x="981777" y="1928814"/>
          <a:ext cx="10379813" cy="4266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8"/>
          <a:stretch>
            <a:fillRect/>
          </a:stretch>
        </p:blipFill>
        <p:spPr>
          <a:xfrm>
            <a:off x="3617846" y="13562"/>
            <a:ext cx="1017545" cy="1070700"/>
          </a:xfrm>
          <a:prstGeom prst="rect">
            <a:avLst/>
          </a:prstGeom>
        </p:spPr>
      </p:pic>
      <p:graphicFrame>
        <p:nvGraphicFramePr>
          <p:cNvPr id="3" name="דיאגרמה 2">
            <a:extLst>
              <a:ext uri="{FF2B5EF4-FFF2-40B4-BE49-F238E27FC236}">
                <a16:creationId xmlns:a16="http://schemas.microsoft.com/office/drawing/2014/main" id="{B444A0C0-5EA9-4CDA-882A-2F7B52D8B576}"/>
              </a:ext>
            </a:extLst>
          </p:cNvPr>
          <p:cNvGraphicFramePr/>
          <p:nvPr>
            <p:extLst>
              <p:ext uri="{D42A27DB-BD31-4B8C-83A1-F6EECF244321}">
                <p14:modId xmlns:p14="http://schemas.microsoft.com/office/powerpoint/2010/main" val="3489782990"/>
              </p:ext>
            </p:extLst>
          </p:nvPr>
        </p:nvGraphicFramePr>
        <p:xfrm>
          <a:off x="2032000" y="1733826"/>
          <a:ext cx="8035453" cy="440450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88650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A367527-724C-4D4E-AC34-9A6A9BB86B3E}"/>
              </a:ext>
            </a:extLst>
          </p:cNvPr>
          <p:cNvSpPr>
            <a:spLocks noGrp="1"/>
          </p:cNvSpPr>
          <p:nvPr>
            <p:ph type="title"/>
          </p:nvPr>
        </p:nvSpPr>
        <p:spPr/>
        <p:txBody>
          <a:bodyPr/>
          <a:lstStyle/>
          <a:p>
            <a:r>
              <a:rPr lang="he-IL" dirty="0"/>
              <a:t>סיכום ביניים  - לפני קריאת הטקסט</a:t>
            </a:r>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5"/>
          <a:stretch>
            <a:fillRect/>
          </a:stretch>
        </p:blipFill>
        <p:spPr>
          <a:xfrm>
            <a:off x="347084" y="262845"/>
            <a:ext cx="1047545" cy="550181"/>
          </a:xfrm>
          <a:prstGeom prst="rect">
            <a:avLst/>
          </a:prstGeom>
        </p:spPr>
      </p:pic>
      <p:sp>
        <p:nvSpPr>
          <p:cNvPr id="7" name="תיבת טקסט 6">
            <a:extLst>
              <a:ext uri="{FF2B5EF4-FFF2-40B4-BE49-F238E27FC236}">
                <a16:creationId xmlns:a16="http://schemas.microsoft.com/office/drawing/2014/main" id="{A492EC2F-90D4-4C2C-AA3A-E9E3836C92B5}"/>
              </a:ext>
            </a:extLst>
          </p:cNvPr>
          <p:cNvSpPr txBox="1"/>
          <p:nvPr/>
        </p:nvSpPr>
        <p:spPr>
          <a:xfrm>
            <a:off x="2064773" y="2566219"/>
            <a:ext cx="8436078" cy="2308324"/>
          </a:xfrm>
          <a:prstGeom prst="rect">
            <a:avLst/>
          </a:prstGeom>
          <a:noFill/>
        </p:spPr>
        <p:txBody>
          <a:bodyPr wrap="square" rtlCol="1">
            <a:spAutoFit/>
          </a:bodyPr>
          <a:lstStyle/>
          <a:p>
            <a:pPr algn="ctr"/>
            <a:r>
              <a:rPr lang="he-IL" sz="3600" dirty="0"/>
              <a:t>כתבו כעת במחברת בקצרה:</a:t>
            </a:r>
          </a:p>
          <a:p>
            <a:pPr algn="ctr"/>
            <a:r>
              <a:rPr lang="he-IL" sz="3600" dirty="0"/>
              <a:t>מה לדעתכם יהיה תוכנו של הטקסט.</a:t>
            </a:r>
          </a:p>
          <a:p>
            <a:pPr algn="ctr"/>
            <a:r>
              <a:rPr lang="he-IL" sz="3600" dirty="0"/>
              <a:t>הזכרו ברמזים ובכותרות</a:t>
            </a:r>
          </a:p>
          <a:p>
            <a:endParaRPr lang="he-IL" dirty="0"/>
          </a:p>
          <a:p>
            <a:endParaRPr lang="he-IL" dirty="0"/>
          </a:p>
        </p:txBody>
      </p:sp>
      <p:pic>
        <p:nvPicPr>
          <p:cNvPr id="5" name="3min_final" descr="3min_final">
            <a:hlinkClick r:id="" action="ppaction://media"/>
            <a:extLst>
              <a:ext uri="{FF2B5EF4-FFF2-40B4-BE49-F238E27FC236}">
                <a16:creationId xmlns:a16="http://schemas.microsoft.com/office/drawing/2014/main" id="{906E10E0-E690-4782-91E3-AA131472AB5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4160" y="2016618"/>
            <a:ext cx="1540938" cy="549601"/>
          </a:xfrm>
          <a:prstGeom prst="rect">
            <a:avLst/>
          </a:prstGeom>
        </p:spPr>
      </p:pic>
    </p:spTree>
    <p:extLst>
      <p:ext uri="{BB962C8B-B14F-4D97-AF65-F5344CB8AC3E}">
        <p14:creationId xmlns:p14="http://schemas.microsoft.com/office/powerpoint/2010/main" val="245846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a:xfrm>
            <a:off x="1657109" y="569580"/>
            <a:ext cx="10515600" cy="1325563"/>
          </a:xfrm>
          <a:solidFill>
            <a:schemeClr val="accent1">
              <a:lumMod val="60000"/>
              <a:lumOff val="40000"/>
            </a:schemeClr>
          </a:solidFill>
        </p:spPr>
        <p:txBody>
          <a:bodyPr>
            <a:normAutofit/>
          </a:bodyPr>
          <a:lstStyle/>
          <a:p>
            <a:r>
              <a:rPr lang="he-IL" sz="4000" b="1" dirty="0">
                <a:solidFill>
                  <a:srgbClr val="FFFFFF"/>
                </a:solidFill>
              </a:rPr>
              <a:t>שלב שני – קריאה מעמיקה</a:t>
            </a:r>
            <a:endParaRPr lang="en-IL" sz="4000" b="1" dirty="0">
              <a:solidFill>
                <a:srgbClr val="FFFFFF"/>
              </a:solidFill>
            </a:endParaRPr>
          </a:p>
        </p:txBody>
      </p:sp>
      <p:pic>
        <p:nvPicPr>
          <p:cNvPr id="8" name="Picture 7">
            <a:extLst>
              <a:ext uri="{FF2B5EF4-FFF2-40B4-BE49-F238E27FC236}">
                <a16:creationId xmlns:a16="http://schemas.microsoft.com/office/drawing/2014/main" id="{ACF7C45D-D894-C14C-88EF-52AE66F1F6A4}"/>
              </a:ext>
            </a:extLst>
          </p:cNvPr>
          <p:cNvPicPr>
            <a:picLocks noChangeAspect="1"/>
          </p:cNvPicPr>
          <p:nvPr/>
        </p:nvPicPr>
        <p:blipFill>
          <a:blip r:embed="rId3"/>
          <a:stretch>
            <a:fillRect/>
          </a:stretch>
        </p:blipFill>
        <p:spPr>
          <a:xfrm>
            <a:off x="10833322" y="5810250"/>
            <a:ext cx="2082800" cy="2095500"/>
          </a:xfrm>
          <a:prstGeom prst="rect">
            <a:avLst/>
          </a:prstGeom>
        </p:spPr>
      </p:pic>
      <p:pic>
        <p:nvPicPr>
          <p:cNvPr id="6" name="מציין מיקום תוכן 5">
            <a:extLst>
              <a:ext uri="{FF2B5EF4-FFF2-40B4-BE49-F238E27FC236}">
                <a16:creationId xmlns:a16="http://schemas.microsoft.com/office/drawing/2014/main" id="{39DDD515-2E9A-4D0E-BDD9-3F4283EE1BC6}"/>
              </a:ext>
            </a:extLst>
          </p:cNvPr>
          <p:cNvPicPr>
            <a:picLocks noGrp="1" noChangeAspect="1"/>
          </p:cNvPicPr>
          <p:nvPr>
            <p:ph sz="half" idx="2"/>
          </p:nvPr>
        </p:nvPicPr>
        <p:blipFill>
          <a:blip r:embed="rId4"/>
          <a:stretch>
            <a:fillRect/>
          </a:stretch>
        </p:blipFill>
        <p:spPr>
          <a:xfrm>
            <a:off x="1657110" y="569580"/>
            <a:ext cx="4533571" cy="6186819"/>
          </a:xfrm>
          <a:prstGeom prst="rect">
            <a:avLst/>
          </a:prstGeom>
        </p:spPr>
      </p:pic>
      <p:sp>
        <p:nvSpPr>
          <p:cNvPr id="7" name="חץ: ימינה מקווקו 6">
            <a:extLst>
              <a:ext uri="{FF2B5EF4-FFF2-40B4-BE49-F238E27FC236}">
                <a16:creationId xmlns:a16="http://schemas.microsoft.com/office/drawing/2014/main" id="{02AE5CD7-B6DF-4DCA-89D4-3AE2224204A6}"/>
              </a:ext>
            </a:extLst>
          </p:cNvPr>
          <p:cNvSpPr/>
          <p:nvPr/>
        </p:nvSpPr>
        <p:spPr>
          <a:xfrm>
            <a:off x="373627" y="1179871"/>
            <a:ext cx="1283484" cy="715272"/>
          </a:xfrm>
          <a:prstGeom prst="stripedRightArrow">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he-IL" dirty="0"/>
              <a:t>פסקה 1</a:t>
            </a:r>
          </a:p>
        </p:txBody>
      </p:sp>
      <p:sp>
        <p:nvSpPr>
          <p:cNvPr id="11" name="חץ: ימינה מקווקו 10">
            <a:extLst>
              <a:ext uri="{FF2B5EF4-FFF2-40B4-BE49-F238E27FC236}">
                <a16:creationId xmlns:a16="http://schemas.microsoft.com/office/drawing/2014/main" id="{AC211A86-BF13-4C17-AFC2-0C49F3556680}"/>
              </a:ext>
            </a:extLst>
          </p:cNvPr>
          <p:cNvSpPr/>
          <p:nvPr/>
        </p:nvSpPr>
        <p:spPr>
          <a:xfrm>
            <a:off x="452285" y="2713728"/>
            <a:ext cx="1283484" cy="715272"/>
          </a:xfrm>
          <a:prstGeom prst="stripedRightArrow">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he-IL" dirty="0"/>
              <a:t>פסקה 2</a:t>
            </a:r>
          </a:p>
        </p:txBody>
      </p:sp>
      <p:sp>
        <p:nvSpPr>
          <p:cNvPr id="12" name="חץ: ימינה מקווקו 11">
            <a:extLst>
              <a:ext uri="{FF2B5EF4-FFF2-40B4-BE49-F238E27FC236}">
                <a16:creationId xmlns:a16="http://schemas.microsoft.com/office/drawing/2014/main" id="{5CE01893-0A09-4913-AA8B-094D68E1376D}"/>
              </a:ext>
            </a:extLst>
          </p:cNvPr>
          <p:cNvSpPr/>
          <p:nvPr/>
        </p:nvSpPr>
        <p:spPr>
          <a:xfrm>
            <a:off x="412956" y="4377427"/>
            <a:ext cx="1283484" cy="715272"/>
          </a:xfrm>
          <a:prstGeom prst="stripedRightArrow">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he-IL" dirty="0"/>
              <a:t>פסקה 3</a:t>
            </a:r>
          </a:p>
        </p:txBody>
      </p:sp>
      <p:sp>
        <p:nvSpPr>
          <p:cNvPr id="13" name="חץ: ימינה מקווקו 12">
            <a:extLst>
              <a:ext uri="{FF2B5EF4-FFF2-40B4-BE49-F238E27FC236}">
                <a16:creationId xmlns:a16="http://schemas.microsoft.com/office/drawing/2014/main" id="{69BF8EB5-2CB2-4E4B-B375-9A5F42CE8F7C}"/>
              </a:ext>
            </a:extLst>
          </p:cNvPr>
          <p:cNvSpPr/>
          <p:nvPr/>
        </p:nvSpPr>
        <p:spPr>
          <a:xfrm>
            <a:off x="452285" y="5829504"/>
            <a:ext cx="1283484" cy="715272"/>
          </a:xfrm>
          <a:prstGeom prst="stripedRightArrow">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he-IL" dirty="0"/>
              <a:t>פסקה 4</a:t>
            </a:r>
          </a:p>
        </p:txBody>
      </p:sp>
    </p:spTree>
    <p:extLst>
      <p:ext uri="{BB962C8B-B14F-4D97-AF65-F5344CB8AC3E}">
        <p14:creationId xmlns:p14="http://schemas.microsoft.com/office/powerpoint/2010/main" val="14025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a:xfrm>
            <a:off x="1657110" y="569580"/>
            <a:ext cx="10515600" cy="1325563"/>
          </a:xfrm>
          <a:solidFill>
            <a:schemeClr val="accent1">
              <a:lumMod val="60000"/>
              <a:lumOff val="40000"/>
            </a:schemeClr>
          </a:solidFill>
        </p:spPr>
        <p:txBody>
          <a:bodyPr>
            <a:normAutofit/>
          </a:bodyPr>
          <a:lstStyle/>
          <a:p>
            <a:r>
              <a:rPr lang="he-IL" sz="4000" b="1" dirty="0">
                <a:solidFill>
                  <a:srgbClr val="FFFFFF"/>
                </a:solidFill>
              </a:rPr>
              <a:t>שלב שני – קריאה מעמיקה</a:t>
            </a:r>
            <a:endParaRPr lang="en-IL" sz="4000" b="1" dirty="0">
              <a:solidFill>
                <a:srgbClr val="FFFFFF"/>
              </a:solidFill>
            </a:endParaRPr>
          </a:p>
        </p:txBody>
      </p:sp>
      <p:pic>
        <p:nvPicPr>
          <p:cNvPr id="8" name="Picture 7">
            <a:extLst>
              <a:ext uri="{FF2B5EF4-FFF2-40B4-BE49-F238E27FC236}">
                <a16:creationId xmlns:a16="http://schemas.microsoft.com/office/drawing/2014/main" id="{ACF7C45D-D894-C14C-88EF-52AE66F1F6A4}"/>
              </a:ext>
            </a:extLst>
          </p:cNvPr>
          <p:cNvPicPr>
            <a:picLocks noChangeAspect="1"/>
          </p:cNvPicPr>
          <p:nvPr/>
        </p:nvPicPr>
        <p:blipFill>
          <a:blip r:embed="rId3"/>
          <a:stretch>
            <a:fillRect/>
          </a:stretch>
        </p:blipFill>
        <p:spPr>
          <a:xfrm>
            <a:off x="10833322" y="5810250"/>
            <a:ext cx="2082800" cy="2095500"/>
          </a:xfrm>
          <a:prstGeom prst="rect">
            <a:avLst/>
          </a:prstGeom>
        </p:spPr>
      </p:pic>
      <p:pic>
        <p:nvPicPr>
          <p:cNvPr id="6" name="מציין מיקום תוכן 5">
            <a:extLst>
              <a:ext uri="{FF2B5EF4-FFF2-40B4-BE49-F238E27FC236}">
                <a16:creationId xmlns:a16="http://schemas.microsoft.com/office/drawing/2014/main" id="{39DDD515-2E9A-4D0E-BDD9-3F4283EE1BC6}"/>
              </a:ext>
            </a:extLst>
          </p:cNvPr>
          <p:cNvPicPr>
            <a:picLocks noGrp="1" noChangeAspect="1"/>
          </p:cNvPicPr>
          <p:nvPr>
            <p:ph sz="half" idx="2"/>
          </p:nvPr>
        </p:nvPicPr>
        <p:blipFill>
          <a:blip r:embed="rId4"/>
          <a:stretch>
            <a:fillRect/>
          </a:stretch>
        </p:blipFill>
        <p:spPr>
          <a:xfrm>
            <a:off x="1657110" y="569580"/>
            <a:ext cx="4533571" cy="6186819"/>
          </a:xfrm>
          <a:prstGeom prst="rect">
            <a:avLst/>
          </a:prstGeom>
        </p:spPr>
      </p:pic>
      <p:sp>
        <p:nvSpPr>
          <p:cNvPr id="7" name="חץ: ימינה מקווקו 6">
            <a:extLst>
              <a:ext uri="{FF2B5EF4-FFF2-40B4-BE49-F238E27FC236}">
                <a16:creationId xmlns:a16="http://schemas.microsoft.com/office/drawing/2014/main" id="{02AE5CD7-B6DF-4DCA-89D4-3AE2224204A6}"/>
              </a:ext>
            </a:extLst>
          </p:cNvPr>
          <p:cNvSpPr/>
          <p:nvPr/>
        </p:nvSpPr>
        <p:spPr>
          <a:xfrm>
            <a:off x="373627" y="1179871"/>
            <a:ext cx="1283484" cy="715272"/>
          </a:xfrm>
          <a:prstGeom prst="stripedRightArrow">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he-IL" dirty="0"/>
              <a:t>פסקה 1</a:t>
            </a:r>
          </a:p>
        </p:txBody>
      </p:sp>
      <p:sp>
        <p:nvSpPr>
          <p:cNvPr id="11" name="חץ: ימינה מקווקו 10">
            <a:extLst>
              <a:ext uri="{FF2B5EF4-FFF2-40B4-BE49-F238E27FC236}">
                <a16:creationId xmlns:a16="http://schemas.microsoft.com/office/drawing/2014/main" id="{AC211A86-BF13-4C17-AFC2-0C49F3556680}"/>
              </a:ext>
            </a:extLst>
          </p:cNvPr>
          <p:cNvSpPr/>
          <p:nvPr/>
        </p:nvSpPr>
        <p:spPr>
          <a:xfrm>
            <a:off x="452285" y="2713728"/>
            <a:ext cx="1283484" cy="715272"/>
          </a:xfrm>
          <a:prstGeom prst="stripedRightArrow">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he-IL" dirty="0"/>
              <a:t>פסקה 2</a:t>
            </a:r>
          </a:p>
        </p:txBody>
      </p:sp>
      <p:sp>
        <p:nvSpPr>
          <p:cNvPr id="12" name="חץ: ימינה מקווקו 11">
            <a:extLst>
              <a:ext uri="{FF2B5EF4-FFF2-40B4-BE49-F238E27FC236}">
                <a16:creationId xmlns:a16="http://schemas.microsoft.com/office/drawing/2014/main" id="{5CE01893-0A09-4913-AA8B-094D68E1376D}"/>
              </a:ext>
            </a:extLst>
          </p:cNvPr>
          <p:cNvSpPr/>
          <p:nvPr/>
        </p:nvSpPr>
        <p:spPr>
          <a:xfrm>
            <a:off x="412956" y="4377427"/>
            <a:ext cx="1283484" cy="715272"/>
          </a:xfrm>
          <a:prstGeom prst="stripedRightArrow">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he-IL" dirty="0"/>
              <a:t>פסקה 3</a:t>
            </a:r>
          </a:p>
        </p:txBody>
      </p:sp>
      <p:sp>
        <p:nvSpPr>
          <p:cNvPr id="13" name="חץ: ימינה מקווקו 12">
            <a:extLst>
              <a:ext uri="{FF2B5EF4-FFF2-40B4-BE49-F238E27FC236}">
                <a16:creationId xmlns:a16="http://schemas.microsoft.com/office/drawing/2014/main" id="{69BF8EB5-2CB2-4E4B-B375-9A5F42CE8F7C}"/>
              </a:ext>
            </a:extLst>
          </p:cNvPr>
          <p:cNvSpPr/>
          <p:nvPr/>
        </p:nvSpPr>
        <p:spPr>
          <a:xfrm>
            <a:off x="452285" y="5829504"/>
            <a:ext cx="1283484" cy="715272"/>
          </a:xfrm>
          <a:prstGeom prst="stripedRightArrow">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he-IL" dirty="0"/>
              <a:t>פסקה 4</a:t>
            </a:r>
          </a:p>
        </p:txBody>
      </p:sp>
      <p:sp>
        <p:nvSpPr>
          <p:cNvPr id="3" name="תיבת טקסט 2">
            <a:extLst>
              <a:ext uri="{FF2B5EF4-FFF2-40B4-BE49-F238E27FC236}">
                <a16:creationId xmlns:a16="http://schemas.microsoft.com/office/drawing/2014/main" id="{E7C06DBF-46BB-48F9-828B-EDC4921A628C}"/>
              </a:ext>
            </a:extLst>
          </p:cNvPr>
          <p:cNvSpPr txBox="1"/>
          <p:nvPr/>
        </p:nvSpPr>
        <p:spPr>
          <a:xfrm>
            <a:off x="6665373" y="2713728"/>
            <a:ext cx="4533570" cy="2554545"/>
          </a:xfrm>
          <a:prstGeom prst="rect">
            <a:avLst/>
          </a:prstGeom>
          <a:solidFill>
            <a:schemeClr val="accent5">
              <a:lumMod val="20000"/>
              <a:lumOff val="80000"/>
            </a:schemeClr>
          </a:solidFill>
        </p:spPr>
        <p:txBody>
          <a:bodyPr wrap="square" rtlCol="1">
            <a:spAutoFit/>
          </a:bodyPr>
          <a:lstStyle/>
          <a:p>
            <a:pPr algn="r"/>
            <a:r>
              <a:rPr lang="he-IL" sz="3200" dirty="0">
                <a:ln w="0"/>
                <a:solidFill>
                  <a:schemeClr val="accent1"/>
                </a:solidFill>
                <a:effectLst>
                  <a:outerShdw blurRad="38100" dist="25400" dir="5400000" algn="ctr" rotWithShape="0">
                    <a:srgbClr val="6E747A">
                      <a:alpha val="43000"/>
                    </a:srgbClr>
                  </a:outerShdw>
                </a:effectLst>
              </a:rPr>
              <a:t>פסקה – רצף משפטים שעוסקים בנושא </a:t>
            </a:r>
            <a:r>
              <a:rPr lang="he-IL" sz="3200" dirty="0" err="1">
                <a:ln w="0"/>
                <a:solidFill>
                  <a:schemeClr val="accent1"/>
                </a:solidFill>
                <a:effectLst>
                  <a:outerShdw blurRad="38100" dist="25400" dir="5400000" algn="ctr" rotWithShape="0">
                    <a:srgbClr val="6E747A">
                      <a:alpha val="43000"/>
                    </a:srgbClr>
                  </a:outerShdw>
                </a:effectLst>
              </a:rPr>
              <a:t>מסויים</a:t>
            </a:r>
            <a:r>
              <a:rPr lang="he-IL" sz="3200" dirty="0">
                <a:ln w="0"/>
                <a:solidFill>
                  <a:schemeClr val="accent1"/>
                </a:solidFill>
                <a:effectLst>
                  <a:outerShdw blurRad="38100" dist="25400" dir="5400000" algn="ctr" rotWithShape="0">
                    <a:srgbClr val="6E747A">
                      <a:alpha val="43000"/>
                    </a:srgbClr>
                  </a:outerShdw>
                </a:effectLst>
              </a:rPr>
              <a:t>.</a:t>
            </a:r>
          </a:p>
          <a:p>
            <a:pPr algn="r"/>
            <a:r>
              <a:rPr lang="he-IL" sz="3200" dirty="0">
                <a:ln w="0"/>
                <a:solidFill>
                  <a:schemeClr val="accent1"/>
                </a:solidFill>
                <a:effectLst>
                  <a:outerShdw blurRad="38100" dist="25400" dir="5400000" algn="ctr" rotWithShape="0">
                    <a:srgbClr val="6E747A">
                      <a:alpha val="43000"/>
                    </a:srgbClr>
                  </a:outerShdw>
                </a:effectLst>
              </a:rPr>
              <a:t>בכל פסקה:</a:t>
            </a:r>
          </a:p>
          <a:p>
            <a:pPr algn="r"/>
            <a:r>
              <a:rPr lang="he-IL" sz="3200" dirty="0">
                <a:ln w="0"/>
                <a:solidFill>
                  <a:schemeClr val="accent1"/>
                </a:solidFill>
                <a:effectLst>
                  <a:outerShdw blurRad="38100" dist="25400" dir="5400000" algn="ctr" rotWithShape="0">
                    <a:srgbClr val="6E747A">
                      <a:alpha val="43000"/>
                    </a:srgbClr>
                  </a:outerShdw>
                </a:effectLst>
              </a:rPr>
              <a:t>רעיון מרכזי אחד</a:t>
            </a:r>
          </a:p>
          <a:p>
            <a:pPr algn="r"/>
            <a:r>
              <a:rPr lang="he-IL" sz="3200" dirty="0">
                <a:ln w="0"/>
                <a:solidFill>
                  <a:schemeClr val="accent1"/>
                </a:solidFill>
                <a:effectLst>
                  <a:outerShdw blurRad="38100" dist="25400" dir="5400000" algn="ctr" rotWithShape="0">
                    <a:srgbClr val="6E747A">
                      <a:alpha val="43000"/>
                    </a:srgbClr>
                  </a:outerShdw>
                </a:effectLst>
              </a:rPr>
              <a:t>ומשפטים תומכים</a:t>
            </a:r>
          </a:p>
        </p:txBody>
      </p:sp>
    </p:spTree>
    <p:extLst>
      <p:ext uri="{BB962C8B-B14F-4D97-AF65-F5344CB8AC3E}">
        <p14:creationId xmlns:p14="http://schemas.microsoft.com/office/powerpoint/2010/main" val="421150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p:txBody>
          <a:bodyPr/>
          <a:lstStyle/>
          <a:p>
            <a:r>
              <a:rPr lang="he-IL" dirty="0"/>
              <a:t>תרגול: </a:t>
            </a:r>
            <a:r>
              <a:rPr lang="he-IL" sz="4000" dirty="0"/>
              <a:t>פסקה ראשונה – מציאת הרעיון המרכזי בפסקה</a:t>
            </a:r>
            <a:endParaRPr lang="en-IL" sz="4000" dirty="0"/>
          </a:p>
        </p:txBody>
      </p:sp>
      <p:pic>
        <p:nvPicPr>
          <p:cNvPr id="3" name="מציין מיקום תוכן 2">
            <a:extLst>
              <a:ext uri="{FF2B5EF4-FFF2-40B4-BE49-F238E27FC236}">
                <a16:creationId xmlns:a16="http://schemas.microsoft.com/office/drawing/2014/main" id="{AF33E3C1-C387-45F6-87BD-3D0A0E4C4728}"/>
              </a:ext>
            </a:extLst>
          </p:cNvPr>
          <p:cNvPicPr>
            <a:picLocks noGrp="1" noChangeAspect="1"/>
          </p:cNvPicPr>
          <p:nvPr>
            <p:ph sz="half" idx="2"/>
          </p:nvPr>
        </p:nvPicPr>
        <p:blipFill>
          <a:blip r:embed="rId3"/>
          <a:stretch>
            <a:fillRect/>
          </a:stretch>
        </p:blipFill>
        <p:spPr>
          <a:xfrm>
            <a:off x="5401139" y="1639815"/>
            <a:ext cx="6473583" cy="3559006"/>
          </a:xfrm>
          <a:prstGeom prst="rect">
            <a:avLst/>
          </a:prstGeom>
        </p:spPr>
      </p:pic>
      <p:sp>
        <p:nvSpPr>
          <p:cNvPr id="4" name="תיבת טקסט 3">
            <a:extLst>
              <a:ext uri="{FF2B5EF4-FFF2-40B4-BE49-F238E27FC236}">
                <a16:creationId xmlns:a16="http://schemas.microsoft.com/office/drawing/2014/main" id="{FB764BDC-725D-402D-85E8-99E4C039E887}"/>
              </a:ext>
            </a:extLst>
          </p:cNvPr>
          <p:cNvSpPr txBox="1"/>
          <p:nvPr/>
        </p:nvSpPr>
        <p:spPr>
          <a:xfrm>
            <a:off x="317278" y="1639815"/>
            <a:ext cx="4601231" cy="1384995"/>
          </a:xfrm>
          <a:prstGeom prst="rect">
            <a:avLst/>
          </a:prstGeom>
          <a:noFill/>
        </p:spPr>
        <p:txBody>
          <a:bodyPr wrap="square" rtlCol="1">
            <a:spAutoFit/>
          </a:bodyPr>
          <a:lstStyle/>
          <a:p>
            <a:pPr algn="r"/>
            <a:r>
              <a:rPr lang="he-IL" sz="2800" b="1" dirty="0">
                <a:latin typeface="Times New Roman" panose="02020603050405020304" pitchFamily="18" charset="0"/>
                <a:ea typeface="Times New Roman" panose="02020603050405020304" pitchFamily="18" charset="0"/>
                <a:cs typeface="David" panose="020E0502060401010101" pitchFamily="34" charset="-79"/>
              </a:rPr>
              <a:t>רעיון מרכזי הוא רעיון משותף שמלכד ומרכז את </a:t>
            </a:r>
            <a:r>
              <a:rPr lang="he-IL" sz="2800" b="1" dirty="0">
                <a:highlight>
                  <a:srgbClr val="FFFF00"/>
                </a:highlight>
                <a:latin typeface="Times New Roman" panose="02020603050405020304" pitchFamily="18" charset="0"/>
                <a:ea typeface="Times New Roman" panose="02020603050405020304" pitchFamily="18" charset="0"/>
                <a:cs typeface="David" panose="020E0502060401010101" pitchFamily="34" charset="-79"/>
              </a:rPr>
              <a:t>כל המשפטים </a:t>
            </a:r>
            <a:r>
              <a:rPr lang="he-IL" sz="2800" b="1" dirty="0" err="1">
                <a:highlight>
                  <a:srgbClr val="FFFF00"/>
                </a:highlight>
                <a:latin typeface="Times New Roman" panose="02020603050405020304" pitchFamily="18" charset="0"/>
                <a:ea typeface="Times New Roman" panose="02020603050405020304" pitchFamily="18" charset="0"/>
                <a:cs typeface="David" panose="020E0502060401010101" pitchFamily="34" charset="-79"/>
              </a:rPr>
              <a:t>שבפיסקה</a:t>
            </a:r>
            <a:r>
              <a:rPr lang="he-IL" sz="2800" b="1" dirty="0">
                <a:highlight>
                  <a:srgbClr val="FFFF00"/>
                </a:highlight>
                <a:latin typeface="Times New Roman" panose="02020603050405020304" pitchFamily="18" charset="0"/>
                <a:ea typeface="Times New Roman" panose="02020603050405020304" pitchFamily="18" charset="0"/>
                <a:cs typeface="David" panose="020E0502060401010101" pitchFamily="34" charset="-79"/>
              </a:rPr>
              <a:t>.</a:t>
            </a:r>
            <a:endParaRPr lang="he-IL" sz="2800" dirty="0"/>
          </a:p>
        </p:txBody>
      </p:sp>
    </p:spTree>
    <p:extLst>
      <p:ext uri="{BB962C8B-B14F-4D97-AF65-F5344CB8AC3E}">
        <p14:creationId xmlns:p14="http://schemas.microsoft.com/office/powerpoint/2010/main" val="319886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p:txBody>
          <a:bodyPr>
            <a:normAutofit/>
          </a:bodyPr>
          <a:lstStyle/>
          <a:p>
            <a:r>
              <a:rPr lang="he-IL" dirty="0"/>
              <a:t>תרגול</a:t>
            </a:r>
            <a:r>
              <a:rPr lang="he-IL" sz="4000" dirty="0"/>
              <a:t>: פסקה ראשונה – מציאת הרעיון המרכזי בפסקה</a:t>
            </a:r>
            <a:endParaRPr lang="en-IL" sz="4000" dirty="0"/>
          </a:p>
        </p:txBody>
      </p:sp>
      <p:pic>
        <p:nvPicPr>
          <p:cNvPr id="3" name="מציין מיקום תוכן 2">
            <a:extLst>
              <a:ext uri="{FF2B5EF4-FFF2-40B4-BE49-F238E27FC236}">
                <a16:creationId xmlns:a16="http://schemas.microsoft.com/office/drawing/2014/main" id="{AF33E3C1-C387-45F6-87BD-3D0A0E4C4728}"/>
              </a:ext>
            </a:extLst>
          </p:cNvPr>
          <p:cNvPicPr>
            <a:picLocks noGrp="1" noChangeAspect="1"/>
          </p:cNvPicPr>
          <p:nvPr>
            <p:ph sz="half" idx="2"/>
          </p:nvPr>
        </p:nvPicPr>
        <p:blipFill>
          <a:blip r:embed="rId3"/>
          <a:stretch>
            <a:fillRect/>
          </a:stretch>
        </p:blipFill>
        <p:spPr>
          <a:xfrm>
            <a:off x="5401139" y="1639815"/>
            <a:ext cx="6473583" cy="3559006"/>
          </a:xfrm>
          <a:prstGeom prst="rect">
            <a:avLst/>
          </a:prstGeom>
        </p:spPr>
      </p:pic>
      <p:sp>
        <p:nvSpPr>
          <p:cNvPr id="4" name="תיבת טקסט 3">
            <a:extLst>
              <a:ext uri="{FF2B5EF4-FFF2-40B4-BE49-F238E27FC236}">
                <a16:creationId xmlns:a16="http://schemas.microsoft.com/office/drawing/2014/main" id="{FB764BDC-725D-402D-85E8-99E4C039E887}"/>
              </a:ext>
            </a:extLst>
          </p:cNvPr>
          <p:cNvSpPr txBox="1"/>
          <p:nvPr/>
        </p:nvSpPr>
        <p:spPr>
          <a:xfrm>
            <a:off x="317278" y="1639815"/>
            <a:ext cx="4601231" cy="1569660"/>
          </a:xfrm>
          <a:prstGeom prst="rect">
            <a:avLst/>
          </a:prstGeom>
          <a:noFill/>
        </p:spPr>
        <p:txBody>
          <a:bodyPr wrap="square" rtlCol="1">
            <a:spAutoFit/>
          </a:bodyPr>
          <a:lstStyle/>
          <a:p>
            <a:pPr algn="r"/>
            <a:r>
              <a:rPr lang="he-IL" sz="2400" b="1" dirty="0">
                <a:latin typeface="Times New Roman" panose="02020603050405020304" pitchFamily="18" charset="0"/>
                <a:ea typeface="Times New Roman" panose="02020603050405020304" pitchFamily="18" charset="0"/>
                <a:cs typeface="David" panose="020E0502060401010101" pitchFamily="34" charset="-79"/>
              </a:rPr>
              <a:t>רעיון מרכזי הוא רעיון משותף שמלכד את </a:t>
            </a:r>
            <a:r>
              <a:rPr lang="he-IL" sz="2400" b="1" dirty="0">
                <a:highlight>
                  <a:srgbClr val="FFFF00"/>
                </a:highlight>
                <a:latin typeface="Times New Roman" panose="02020603050405020304" pitchFamily="18" charset="0"/>
                <a:ea typeface="Times New Roman" panose="02020603050405020304" pitchFamily="18" charset="0"/>
                <a:cs typeface="David" panose="020E0502060401010101" pitchFamily="34" charset="-79"/>
              </a:rPr>
              <a:t>כל המשפטים </a:t>
            </a:r>
            <a:r>
              <a:rPr lang="he-IL" sz="2400" b="1" dirty="0" err="1">
                <a:highlight>
                  <a:srgbClr val="FFFF00"/>
                </a:highlight>
                <a:latin typeface="Times New Roman" panose="02020603050405020304" pitchFamily="18" charset="0"/>
                <a:ea typeface="Times New Roman" panose="02020603050405020304" pitchFamily="18" charset="0"/>
                <a:cs typeface="David" panose="020E0502060401010101" pitchFamily="34" charset="-79"/>
              </a:rPr>
              <a:t>שבפיסקה</a:t>
            </a:r>
            <a:r>
              <a:rPr lang="he-IL" sz="2400" b="1" dirty="0">
                <a:highlight>
                  <a:srgbClr val="FFFF00"/>
                </a:highlight>
                <a:latin typeface="Times New Roman" panose="02020603050405020304" pitchFamily="18" charset="0"/>
                <a:ea typeface="Times New Roman" panose="02020603050405020304" pitchFamily="18" charset="0"/>
                <a:cs typeface="David" panose="020E0502060401010101" pitchFamily="34" charset="-79"/>
              </a:rPr>
              <a:t>.</a:t>
            </a:r>
            <a:endParaRPr lang="en-US" sz="2400" b="1" dirty="0">
              <a:latin typeface="Times New Roman" panose="02020603050405020304" pitchFamily="18" charset="0"/>
              <a:ea typeface="Times New Roman" panose="02020603050405020304" pitchFamily="18" charset="0"/>
              <a:cs typeface="David" panose="020E0502060401010101" pitchFamily="34" charset="-79"/>
            </a:endParaRPr>
          </a:p>
          <a:p>
            <a:pPr algn="r"/>
            <a:endParaRPr lang="en-US" sz="2400" b="1" dirty="0">
              <a:latin typeface="Times New Roman" panose="02020603050405020304" pitchFamily="18" charset="0"/>
              <a:cs typeface="David" panose="020E0502060401010101" pitchFamily="34" charset="-79"/>
            </a:endParaRPr>
          </a:p>
          <a:p>
            <a:pPr algn="r"/>
            <a:r>
              <a:rPr lang="he-IL" sz="2400" b="1" dirty="0">
                <a:latin typeface="Times New Roman" panose="02020603050405020304" pitchFamily="18" charset="0"/>
                <a:ea typeface="Times New Roman" panose="02020603050405020304" pitchFamily="18" charset="0"/>
                <a:cs typeface="David" panose="020E0502060401010101" pitchFamily="34" charset="-79"/>
              </a:rPr>
              <a:t>בד"כ הרעיון המרכזי מופיע כמשפט.</a:t>
            </a:r>
            <a:endParaRPr lang="he-IL" sz="2400" dirty="0"/>
          </a:p>
        </p:txBody>
      </p:sp>
    </p:spTree>
    <p:extLst>
      <p:ext uri="{BB962C8B-B14F-4D97-AF65-F5344CB8AC3E}">
        <p14:creationId xmlns:p14="http://schemas.microsoft.com/office/powerpoint/2010/main" val="275254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p:txBody>
          <a:bodyPr>
            <a:normAutofit/>
          </a:bodyPr>
          <a:lstStyle/>
          <a:p>
            <a:r>
              <a:rPr lang="he-IL" sz="4000" dirty="0"/>
              <a:t>תרגול:</a:t>
            </a:r>
            <a:r>
              <a:rPr lang="en-US" sz="4000" dirty="0"/>
              <a:t> </a:t>
            </a:r>
            <a:r>
              <a:rPr lang="he-IL" sz="4000" dirty="0"/>
              <a:t>פסקה ראשונה – מציאת הרעיון המרכזי בפסקה</a:t>
            </a:r>
            <a:endParaRPr lang="en-IL" sz="4000" dirty="0"/>
          </a:p>
        </p:txBody>
      </p:sp>
      <p:pic>
        <p:nvPicPr>
          <p:cNvPr id="3" name="מציין מיקום תוכן 2">
            <a:extLst>
              <a:ext uri="{FF2B5EF4-FFF2-40B4-BE49-F238E27FC236}">
                <a16:creationId xmlns:a16="http://schemas.microsoft.com/office/drawing/2014/main" id="{AF33E3C1-C387-45F6-87BD-3D0A0E4C4728}"/>
              </a:ext>
            </a:extLst>
          </p:cNvPr>
          <p:cNvPicPr>
            <a:picLocks noGrp="1" noChangeAspect="1"/>
          </p:cNvPicPr>
          <p:nvPr>
            <p:ph sz="half" idx="2"/>
          </p:nvPr>
        </p:nvPicPr>
        <p:blipFill>
          <a:blip r:embed="rId3"/>
          <a:stretch>
            <a:fillRect/>
          </a:stretch>
        </p:blipFill>
        <p:spPr>
          <a:xfrm>
            <a:off x="5401139" y="1639815"/>
            <a:ext cx="6473583" cy="3559006"/>
          </a:xfrm>
          <a:prstGeom prst="rect">
            <a:avLst/>
          </a:prstGeom>
        </p:spPr>
      </p:pic>
      <p:sp>
        <p:nvSpPr>
          <p:cNvPr id="4" name="תיבת טקסט 3">
            <a:extLst>
              <a:ext uri="{FF2B5EF4-FFF2-40B4-BE49-F238E27FC236}">
                <a16:creationId xmlns:a16="http://schemas.microsoft.com/office/drawing/2014/main" id="{FB764BDC-725D-402D-85E8-99E4C039E887}"/>
              </a:ext>
            </a:extLst>
          </p:cNvPr>
          <p:cNvSpPr txBox="1"/>
          <p:nvPr/>
        </p:nvSpPr>
        <p:spPr>
          <a:xfrm>
            <a:off x="317278" y="1639815"/>
            <a:ext cx="4601231" cy="3785652"/>
          </a:xfrm>
          <a:prstGeom prst="rect">
            <a:avLst/>
          </a:prstGeom>
          <a:noFill/>
        </p:spPr>
        <p:txBody>
          <a:bodyPr wrap="square" rtlCol="1">
            <a:spAutoFit/>
          </a:bodyPr>
          <a:lstStyle/>
          <a:p>
            <a:pPr algn="r"/>
            <a:r>
              <a:rPr lang="he-IL" sz="2400" b="1" dirty="0">
                <a:latin typeface="Times New Roman" panose="02020603050405020304" pitchFamily="18" charset="0"/>
                <a:ea typeface="Times New Roman" panose="02020603050405020304" pitchFamily="18" charset="0"/>
                <a:cs typeface="David" panose="020E0502060401010101" pitchFamily="34" charset="-79"/>
              </a:rPr>
              <a:t>רעיון מרכזי הוא רעיון משותף שמלכד את </a:t>
            </a:r>
            <a:r>
              <a:rPr lang="he-IL" sz="2400" b="1" dirty="0">
                <a:highlight>
                  <a:srgbClr val="FFFF00"/>
                </a:highlight>
                <a:latin typeface="Times New Roman" panose="02020603050405020304" pitchFamily="18" charset="0"/>
                <a:ea typeface="Times New Roman" panose="02020603050405020304" pitchFamily="18" charset="0"/>
                <a:cs typeface="David" panose="020E0502060401010101" pitchFamily="34" charset="-79"/>
              </a:rPr>
              <a:t>כל המשפטים </a:t>
            </a:r>
            <a:r>
              <a:rPr lang="he-IL" sz="2400" b="1" dirty="0" err="1">
                <a:highlight>
                  <a:srgbClr val="FFFF00"/>
                </a:highlight>
                <a:latin typeface="Times New Roman" panose="02020603050405020304" pitchFamily="18" charset="0"/>
                <a:ea typeface="Times New Roman" panose="02020603050405020304" pitchFamily="18" charset="0"/>
                <a:cs typeface="David" panose="020E0502060401010101" pitchFamily="34" charset="-79"/>
              </a:rPr>
              <a:t>שבפיסקה</a:t>
            </a:r>
            <a:r>
              <a:rPr lang="he-IL" sz="2400" b="1" dirty="0">
                <a:highlight>
                  <a:srgbClr val="FFFF00"/>
                </a:highlight>
                <a:latin typeface="Times New Roman" panose="02020603050405020304" pitchFamily="18" charset="0"/>
                <a:ea typeface="Times New Roman" panose="02020603050405020304" pitchFamily="18" charset="0"/>
                <a:cs typeface="David" panose="020E0502060401010101" pitchFamily="34" charset="-79"/>
              </a:rPr>
              <a:t> </a:t>
            </a:r>
            <a:r>
              <a:rPr lang="he-IL" sz="2400" b="1" dirty="0">
                <a:latin typeface="Times New Roman" panose="02020603050405020304" pitchFamily="18" charset="0"/>
                <a:ea typeface="Times New Roman" panose="02020603050405020304" pitchFamily="18" charset="0"/>
                <a:cs typeface="David" panose="020E0502060401010101" pitchFamily="34" charset="-79"/>
              </a:rPr>
              <a:t>וכולל את המסר של כל המשפטים.</a:t>
            </a:r>
            <a:endParaRPr lang="en-US" sz="2400" b="1" dirty="0">
              <a:latin typeface="Times New Roman" panose="02020603050405020304" pitchFamily="18" charset="0"/>
              <a:ea typeface="Times New Roman" panose="02020603050405020304" pitchFamily="18" charset="0"/>
              <a:cs typeface="David" panose="020E0502060401010101" pitchFamily="34" charset="-79"/>
            </a:endParaRPr>
          </a:p>
          <a:p>
            <a:pPr algn="r"/>
            <a:endParaRPr lang="en-US" sz="2400" b="1" dirty="0">
              <a:latin typeface="Times New Roman" panose="02020603050405020304" pitchFamily="18" charset="0"/>
              <a:cs typeface="David" panose="020E0502060401010101" pitchFamily="34" charset="-79"/>
            </a:endParaRPr>
          </a:p>
          <a:p>
            <a:pPr algn="r"/>
            <a:r>
              <a:rPr lang="he-IL" sz="2400" b="1" dirty="0">
                <a:latin typeface="Times New Roman" panose="02020603050405020304" pitchFamily="18" charset="0"/>
                <a:ea typeface="Times New Roman" panose="02020603050405020304" pitchFamily="18" charset="0"/>
                <a:cs typeface="David" panose="020E0502060401010101" pitchFamily="34" charset="-79"/>
              </a:rPr>
              <a:t>בד"כ הרעיון המרכזי מופיע כמשפט.</a:t>
            </a:r>
            <a:endParaRPr lang="en-US" sz="2400" b="1" dirty="0">
              <a:latin typeface="Times New Roman" panose="02020603050405020304" pitchFamily="18" charset="0"/>
              <a:ea typeface="Times New Roman" panose="02020603050405020304" pitchFamily="18" charset="0"/>
              <a:cs typeface="David" panose="020E0502060401010101" pitchFamily="34" charset="-79"/>
            </a:endParaRPr>
          </a:p>
          <a:p>
            <a:pPr algn="r"/>
            <a:endParaRPr lang="en-US" sz="2400" b="1" dirty="0">
              <a:latin typeface="Times New Roman" panose="02020603050405020304" pitchFamily="18" charset="0"/>
              <a:cs typeface="David" panose="020E0502060401010101" pitchFamily="34" charset="-79"/>
            </a:endParaRPr>
          </a:p>
          <a:p>
            <a:pPr algn="r"/>
            <a:endParaRPr lang="he-IL" sz="2400" b="1" dirty="0">
              <a:latin typeface="Times New Roman" panose="02020603050405020304" pitchFamily="18" charset="0"/>
              <a:cs typeface="David" panose="020E0502060401010101" pitchFamily="34" charset="-79"/>
            </a:endParaRPr>
          </a:p>
          <a:p>
            <a:pPr algn="r"/>
            <a:r>
              <a:rPr lang="he-IL" sz="2400" b="1" dirty="0">
                <a:latin typeface="Times New Roman" panose="02020603050405020304" pitchFamily="18" charset="0"/>
                <a:ea typeface="Times New Roman" panose="02020603050405020304" pitchFamily="18" charset="0"/>
                <a:cs typeface="David" panose="020E0502060401010101" pitchFamily="34" charset="-79"/>
              </a:rPr>
              <a:t>על מה מדובר? </a:t>
            </a:r>
          </a:p>
          <a:p>
            <a:pPr algn="r"/>
            <a:endParaRPr lang="he-IL" sz="2400" b="1" dirty="0">
              <a:latin typeface="Times New Roman" panose="02020603050405020304" pitchFamily="18" charset="0"/>
              <a:cs typeface="David" panose="020E0502060401010101" pitchFamily="34" charset="-79"/>
            </a:endParaRPr>
          </a:p>
          <a:p>
            <a:pPr algn="r"/>
            <a:r>
              <a:rPr lang="he-IL" sz="2400" b="1" dirty="0">
                <a:latin typeface="Times New Roman" panose="02020603050405020304" pitchFamily="18" charset="0"/>
                <a:cs typeface="David" panose="020E0502060401010101" pitchFamily="34" charset="-79"/>
              </a:rPr>
              <a:t>מה אומרים עליו?</a:t>
            </a:r>
            <a:endParaRPr lang="he-IL" sz="2400" dirty="0"/>
          </a:p>
        </p:txBody>
      </p:sp>
    </p:spTree>
    <p:extLst>
      <p:ext uri="{BB962C8B-B14F-4D97-AF65-F5344CB8AC3E}">
        <p14:creationId xmlns:p14="http://schemas.microsoft.com/office/powerpoint/2010/main" val="353932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נלמד היום?</a:t>
            </a:r>
            <a:endParaRPr lang="en-IL"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p:txBody>
          <a:bodyPr/>
          <a:lstStyle/>
          <a:p>
            <a:pPr marL="457200" indent="-457200">
              <a:buFont typeface="Arial" panose="020B0604020202020204" pitchFamily="34" charset="0"/>
              <a:buChar char="•"/>
            </a:pPr>
            <a:r>
              <a:rPr lang="he-IL" dirty="0"/>
              <a:t>נזהה קטע מידע </a:t>
            </a:r>
          </a:p>
          <a:p>
            <a:pPr marL="457200" indent="-457200">
              <a:buFont typeface="Arial" panose="020B0604020202020204" pitchFamily="34" charset="0"/>
              <a:buChar char="•"/>
            </a:pPr>
            <a:r>
              <a:rPr lang="he-IL" dirty="0"/>
              <a:t>להשתמש ברמזים חוץ טקסטואליים לצורך הבנת הטקסט</a:t>
            </a:r>
          </a:p>
          <a:p>
            <a:pPr marL="457200" indent="-457200">
              <a:buFont typeface="Arial" panose="020B0604020202020204" pitchFamily="34" charset="0"/>
              <a:buChar char="•"/>
            </a:pPr>
            <a:r>
              <a:rPr lang="he-IL" dirty="0"/>
              <a:t>נזהה רעיון מרכזי בפסקה</a:t>
            </a:r>
          </a:p>
          <a:p>
            <a:pPr marL="457200" indent="-457200">
              <a:buFont typeface="Arial" panose="020B0604020202020204" pitchFamily="34" charset="0"/>
              <a:buChar char="•"/>
            </a:pPr>
            <a:r>
              <a:rPr lang="he-IL" dirty="0"/>
              <a:t>נכיר תפקידים של מילות קישור</a:t>
            </a:r>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4"/>
          <a:stretch>
            <a:fillRect/>
          </a:stretch>
        </p:blipFill>
        <p:spPr>
          <a:xfrm>
            <a:off x="10833322" y="5810250"/>
            <a:ext cx="2082800" cy="2095500"/>
          </a:xfrm>
          <a:prstGeom prst="rect">
            <a:avLst/>
          </a:prstGeom>
        </p:spPr>
      </p:pic>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p:txBody>
          <a:bodyPr/>
          <a:lstStyle/>
          <a:p>
            <a:r>
              <a:rPr lang="he-IL" dirty="0"/>
              <a:t>תרגול: </a:t>
            </a:r>
            <a:r>
              <a:rPr lang="he-IL" sz="4000" dirty="0"/>
              <a:t>פסקה ראשונה – מציאת הרעיון המרכזי בפסקה</a:t>
            </a:r>
            <a:endParaRPr lang="en-IL" sz="4000" dirty="0"/>
          </a:p>
        </p:txBody>
      </p:sp>
      <p:pic>
        <p:nvPicPr>
          <p:cNvPr id="3" name="מציין מיקום תוכן 2">
            <a:extLst>
              <a:ext uri="{FF2B5EF4-FFF2-40B4-BE49-F238E27FC236}">
                <a16:creationId xmlns:a16="http://schemas.microsoft.com/office/drawing/2014/main" id="{AF33E3C1-C387-45F6-87BD-3D0A0E4C4728}"/>
              </a:ext>
            </a:extLst>
          </p:cNvPr>
          <p:cNvPicPr>
            <a:picLocks noGrp="1" noChangeAspect="1"/>
          </p:cNvPicPr>
          <p:nvPr>
            <p:ph sz="half" idx="2"/>
          </p:nvPr>
        </p:nvPicPr>
        <p:blipFill>
          <a:blip r:embed="rId3"/>
          <a:stretch>
            <a:fillRect/>
          </a:stretch>
        </p:blipFill>
        <p:spPr>
          <a:xfrm>
            <a:off x="5401139" y="1639815"/>
            <a:ext cx="6473583" cy="3559006"/>
          </a:xfrm>
          <a:prstGeom prst="rect">
            <a:avLst/>
          </a:prstGeom>
        </p:spPr>
      </p:pic>
      <p:sp>
        <p:nvSpPr>
          <p:cNvPr id="4" name="תיבת טקסט 3">
            <a:extLst>
              <a:ext uri="{FF2B5EF4-FFF2-40B4-BE49-F238E27FC236}">
                <a16:creationId xmlns:a16="http://schemas.microsoft.com/office/drawing/2014/main" id="{FB764BDC-725D-402D-85E8-99E4C039E887}"/>
              </a:ext>
            </a:extLst>
          </p:cNvPr>
          <p:cNvSpPr txBox="1"/>
          <p:nvPr/>
        </p:nvSpPr>
        <p:spPr>
          <a:xfrm>
            <a:off x="317278" y="1639815"/>
            <a:ext cx="4601231" cy="3785652"/>
          </a:xfrm>
          <a:prstGeom prst="rect">
            <a:avLst/>
          </a:prstGeom>
          <a:noFill/>
        </p:spPr>
        <p:txBody>
          <a:bodyPr wrap="square" rtlCol="1">
            <a:spAutoFit/>
          </a:bodyPr>
          <a:lstStyle/>
          <a:p>
            <a:pPr algn="r"/>
            <a:r>
              <a:rPr lang="he-IL" sz="2400" b="1" dirty="0">
                <a:latin typeface="Times New Roman" panose="02020603050405020304" pitchFamily="18" charset="0"/>
                <a:ea typeface="Times New Roman" panose="02020603050405020304" pitchFamily="18" charset="0"/>
                <a:cs typeface="David" panose="020E0502060401010101" pitchFamily="34" charset="-79"/>
              </a:rPr>
              <a:t>רעיון מרכזי הוא רעיון משותף שמלכד את </a:t>
            </a:r>
            <a:r>
              <a:rPr lang="he-IL" sz="2400" b="1" dirty="0">
                <a:highlight>
                  <a:srgbClr val="FFFF00"/>
                </a:highlight>
                <a:latin typeface="Times New Roman" panose="02020603050405020304" pitchFamily="18" charset="0"/>
                <a:ea typeface="Times New Roman" panose="02020603050405020304" pitchFamily="18" charset="0"/>
                <a:cs typeface="David" panose="020E0502060401010101" pitchFamily="34" charset="-79"/>
              </a:rPr>
              <a:t>כל המשפטים </a:t>
            </a:r>
            <a:r>
              <a:rPr lang="he-IL" sz="2400" b="1" dirty="0" err="1">
                <a:highlight>
                  <a:srgbClr val="FFFF00"/>
                </a:highlight>
                <a:latin typeface="Times New Roman" panose="02020603050405020304" pitchFamily="18" charset="0"/>
                <a:ea typeface="Times New Roman" panose="02020603050405020304" pitchFamily="18" charset="0"/>
                <a:cs typeface="David" panose="020E0502060401010101" pitchFamily="34" charset="-79"/>
              </a:rPr>
              <a:t>שבפיסקה</a:t>
            </a:r>
            <a:r>
              <a:rPr lang="he-IL" sz="2400" b="1" dirty="0">
                <a:highlight>
                  <a:srgbClr val="FFFF00"/>
                </a:highlight>
                <a:latin typeface="Times New Roman" panose="02020603050405020304" pitchFamily="18" charset="0"/>
                <a:ea typeface="Times New Roman" panose="02020603050405020304" pitchFamily="18" charset="0"/>
                <a:cs typeface="David" panose="020E0502060401010101" pitchFamily="34" charset="-79"/>
              </a:rPr>
              <a:t> </a:t>
            </a:r>
            <a:r>
              <a:rPr lang="he-IL" sz="2400" b="1" dirty="0">
                <a:latin typeface="Times New Roman" panose="02020603050405020304" pitchFamily="18" charset="0"/>
                <a:ea typeface="Times New Roman" panose="02020603050405020304" pitchFamily="18" charset="0"/>
                <a:cs typeface="David" panose="020E0502060401010101" pitchFamily="34" charset="-79"/>
              </a:rPr>
              <a:t>וכולל את המסר של כל המשפטים.</a:t>
            </a:r>
            <a:endParaRPr lang="en-US" sz="2400" b="1" dirty="0">
              <a:latin typeface="Times New Roman" panose="02020603050405020304" pitchFamily="18" charset="0"/>
              <a:ea typeface="Times New Roman" panose="02020603050405020304" pitchFamily="18" charset="0"/>
              <a:cs typeface="David" panose="020E0502060401010101" pitchFamily="34" charset="-79"/>
            </a:endParaRPr>
          </a:p>
          <a:p>
            <a:pPr algn="r"/>
            <a:endParaRPr lang="en-US" sz="2400" b="1" dirty="0">
              <a:latin typeface="Times New Roman" panose="02020603050405020304" pitchFamily="18" charset="0"/>
              <a:cs typeface="David" panose="020E0502060401010101" pitchFamily="34" charset="-79"/>
            </a:endParaRPr>
          </a:p>
          <a:p>
            <a:pPr algn="r"/>
            <a:r>
              <a:rPr lang="he-IL" sz="2400" b="1" dirty="0">
                <a:latin typeface="Times New Roman" panose="02020603050405020304" pitchFamily="18" charset="0"/>
                <a:ea typeface="Times New Roman" panose="02020603050405020304" pitchFamily="18" charset="0"/>
                <a:cs typeface="David" panose="020E0502060401010101" pitchFamily="34" charset="-79"/>
              </a:rPr>
              <a:t>בד"כ הרעיון המרכזי מופיע כמשפט.</a:t>
            </a:r>
            <a:endParaRPr lang="en-US" sz="2400" b="1" dirty="0">
              <a:latin typeface="Times New Roman" panose="02020603050405020304" pitchFamily="18" charset="0"/>
              <a:ea typeface="Times New Roman" panose="02020603050405020304" pitchFamily="18" charset="0"/>
              <a:cs typeface="David" panose="020E0502060401010101" pitchFamily="34" charset="-79"/>
            </a:endParaRPr>
          </a:p>
          <a:p>
            <a:pPr algn="r"/>
            <a:endParaRPr lang="en-US" sz="2400" b="1" dirty="0">
              <a:latin typeface="Times New Roman" panose="02020603050405020304" pitchFamily="18" charset="0"/>
              <a:cs typeface="David" panose="020E0502060401010101" pitchFamily="34" charset="-79"/>
            </a:endParaRPr>
          </a:p>
          <a:p>
            <a:pPr algn="r"/>
            <a:r>
              <a:rPr lang="he-IL" sz="2400" b="1" dirty="0">
                <a:latin typeface="Times New Roman" panose="02020603050405020304" pitchFamily="18" charset="0"/>
                <a:ea typeface="Times New Roman" panose="02020603050405020304" pitchFamily="18" charset="0"/>
                <a:cs typeface="David" panose="020E0502060401010101" pitchFamily="34" charset="-79"/>
              </a:rPr>
              <a:t>על מה מדובר?  </a:t>
            </a:r>
            <a:r>
              <a:rPr lang="he-IL" sz="2400" b="1" dirty="0">
                <a:highlight>
                  <a:srgbClr val="FFFF00"/>
                </a:highlight>
                <a:latin typeface="Times New Roman" panose="02020603050405020304" pitchFamily="18" charset="0"/>
                <a:ea typeface="Times New Roman" panose="02020603050405020304" pitchFamily="18" charset="0"/>
                <a:cs typeface="David" panose="020E0502060401010101" pitchFamily="34" charset="-79"/>
              </a:rPr>
              <a:t>השלכת פסולת </a:t>
            </a:r>
            <a:r>
              <a:rPr lang="en-US" sz="2400" b="1" dirty="0">
                <a:highlight>
                  <a:srgbClr val="FFFF00"/>
                </a:highlight>
                <a:latin typeface="Times New Roman" panose="02020603050405020304" pitchFamily="18" charset="0"/>
                <a:ea typeface="Times New Roman" panose="02020603050405020304" pitchFamily="18" charset="0"/>
                <a:cs typeface="David" panose="020E0502060401010101" pitchFamily="34" charset="-79"/>
              </a:rPr>
              <a:t> </a:t>
            </a:r>
            <a:endParaRPr lang="he-IL" sz="2400" b="1" dirty="0">
              <a:highlight>
                <a:srgbClr val="FFFF00"/>
              </a:highlight>
              <a:latin typeface="Times New Roman" panose="02020603050405020304" pitchFamily="18" charset="0"/>
              <a:ea typeface="Times New Roman" panose="02020603050405020304" pitchFamily="18" charset="0"/>
              <a:cs typeface="David" panose="020E0502060401010101" pitchFamily="34" charset="-79"/>
            </a:endParaRPr>
          </a:p>
          <a:p>
            <a:pPr algn="r"/>
            <a:endParaRPr lang="he-IL" sz="2400" b="1" dirty="0">
              <a:latin typeface="Times New Roman" panose="02020603050405020304" pitchFamily="18" charset="0"/>
              <a:cs typeface="David" panose="020E0502060401010101" pitchFamily="34" charset="-79"/>
            </a:endParaRPr>
          </a:p>
          <a:p>
            <a:pPr algn="r"/>
            <a:r>
              <a:rPr lang="he-IL" sz="2400" b="1" dirty="0">
                <a:latin typeface="Times New Roman" panose="02020603050405020304" pitchFamily="18" charset="0"/>
                <a:cs typeface="David" panose="020E0502060401010101" pitchFamily="34" charset="-79"/>
              </a:rPr>
              <a:t>מה אומרים עליו? </a:t>
            </a:r>
            <a:r>
              <a:rPr lang="he-IL" sz="2400" b="1" dirty="0">
                <a:highlight>
                  <a:srgbClr val="FFFF00"/>
                </a:highlight>
                <a:latin typeface="Times New Roman" panose="02020603050405020304" pitchFamily="18" charset="0"/>
                <a:cs typeface="David" panose="020E0502060401010101" pitchFamily="34" charset="-79"/>
              </a:rPr>
              <a:t>גורמת לזיהום הסביבה בים, בנחלים, בנהרות ובאוויר</a:t>
            </a:r>
            <a:r>
              <a:rPr lang="he-IL" sz="2400" b="1" dirty="0">
                <a:latin typeface="Times New Roman" panose="02020603050405020304" pitchFamily="18" charset="0"/>
                <a:cs typeface="David" panose="020E0502060401010101" pitchFamily="34" charset="-79"/>
              </a:rPr>
              <a:t>.</a:t>
            </a:r>
            <a:r>
              <a:rPr lang="en-US" sz="2400" b="1" dirty="0">
                <a:latin typeface="Times New Roman" panose="02020603050405020304" pitchFamily="18" charset="0"/>
                <a:cs typeface="David" panose="020E0502060401010101" pitchFamily="34" charset="-79"/>
              </a:rPr>
              <a:t> </a:t>
            </a:r>
            <a:endParaRPr lang="he-IL" sz="2400" dirty="0"/>
          </a:p>
        </p:txBody>
      </p:sp>
      <p:pic>
        <p:nvPicPr>
          <p:cNvPr id="5" name="תמונה 4">
            <a:extLst>
              <a:ext uri="{FF2B5EF4-FFF2-40B4-BE49-F238E27FC236}">
                <a16:creationId xmlns:a16="http://schemas.microsoft.com/office/drawing/2014/main" id="{441C4693-8D74-4619-8AB9-369F0423883A}"/>
              </a:ext>
            </a:extLst>
          </p:cNvPr>
          <p:cNvPicPr>
            <a:picLocks noChangeAspect="1"/>
          </p:cNvPicPr>
          <p:nvPr/>
        </p:nvPicPr>
        <p:blipFill rotWithShape="1">
          <a:blip r:embed="rId4"/>
          <a:srcRect t="17369" b="62769"/>
          <a:stretch/>
        </p:blipFill>
        <p:spPr>
          <a:xfrm>
            <a:off x="5500417" y="5668990"/>
            <a:ext cx="6474513" cy="707167"/>
          </a:xfrm>
          <a:prstGeom prst="rect">
            <a:avLst/>
          </a:prstGeom>
          <a:ln w="88900" cap="sq" cmpd="thickThin">
            <a:solidFill>
              <a:srgbClr val="000000"/>
            </a:solidFill>
            <a:prstDash val="solid"/>
            <a:miter lim="800000"/>
          </a:ln>
          <a:effectLst>
            <a:innerShdw blurRad="76200">
              <a:srgbClr val="000000"/>
            </a:innerShdw>
          </a:effectLst>
        </p:spPr>
      </p:pic>
      <p:sp>
        <p:nvSpPr>
          <p:cNvPr id="6" name="מלבן 5">
            <a:extLst>
              <a:ext uri="{FF2B5EF4-FFF2-40B4-BE49-F238E27FC236}">
                <a16:creationId xmlns:a16="http://schemas.microsoft.com/office/drawing/2014/main" id="{5D3C09B1-4F20-4C38-9E89-00B5FF7944F1}"/>
              </a:ext>
            </a:extLst>
          </p:cNvPr>
          <p:cNvSpPr/>
          <p:nvPr/>
        </p:nvSpPr>
        <p:spPr>
          <a:xfrm>
            <a:off x="5500417" y="6100175"/>
            <a:ext cx="2704131" cy="275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5916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248443-CE8F-4A96-B987-DF110742DD2C}"/>
              </a:ext>
            </a:extLst>
          </p:cNvPr>
          <p:cNvSpPr>
            <a:spLocks noGrp="1"/>
          </p:cNvSpPr>
          <p:nvPr>
            <p:ph type="title"/>
          </p:nvPr>
        </p:nvSpPr>
        <p:spPr/>
        <p:txBody>
          <a:bodyPr/>
          <a:lstStyle/>
          <a:p>
            <a:r>
              <a:rPr lang="he-IL" sz="4000" dirty="0">
                <a:solidFill>
                  <a:srgbClr val="FFFFFF"/>
                </a:solidFill>
              </a:rPr>
              <a:t>הקניית ידע: מילות קישור לציון סיבה ותוצאה</a:t>
            </a:r>
            <a:endParaRPr lang="he-IL" dirty="0"/>
          </a:p>
        </p:txBody>
      </p:sp>
      <p:pic>
        <p:nvPicPr>
          <p:cNvPr id="4" name="תמונה 3">
            <a:extLst>
              <a:ext uri="{FF2B5EF4-FFF2-40B4-BE49-F238E27FC236}">
                <a16:creationId xmlns:a16="http://schemas.microsoft.com/office/drawing/2014/main" id="{D797C7B9-539F-4EE7-8082-EFD1869FE5C8}"/>
              </a:ext>
            </a:extLst>
          </p:cNvPr>
          <p:cNvPicPr>
            <a:picLocks noChangeAspect="1"/>
          </p:cNvPicPr>
          <p:nvPr/>
        </p:nvPicPr>
        <p:blipFill>
          <a:blip r:embed="rId3"/>
          <a:stretch>
            <a:fillRect/>
          </a:stretch>
        </p:blipFill>
        <p:spPr>
          <a:xfrm>
            <a:off x="4792989" y="1775813"/>
            <a:ext cx="7232668" cy="3977287"/>
          </a:xfrm>
          <a:prstGeom prst="rect">
            <a:avLst/>
          </a:prstGeom>
        </p:spPr>
      </p:pic>
      <p:sp>
        <p:nvSpPr>
          <p:cNvPr id="6" name="מלבן 5">
            <a:extLst>
              <a:ext uri="{FF2B5EF4-FFF2-40B4-BE49-F238E27FC236}">
                <a16:creationId xmlns:a16="http://schemas.microsoft.com/office/drawing/2014/main" id="{A38012F7-2228-41E9-BD54-2F625C915CAD}"/>
              </a:ext>
            </a:extLst>
          </p:cNvPr>
          <p:cNvSpPr/>
          <p:nvPr/>
        </p:nvSpPr>
        <p:spPr>
          <a:xfrm>
            <a:off x="4927600" y="3898900"/>
            <a:ext cx="3251200" cy="457200"/>
          </a:xfrm>
          <a:prstGeom prst="rect">
            <a:avLst/>
          </a:prstGeom>
          <a:no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מלבן 6">
            <a:extLst>
              <a:ext uri="{FF2B5EF4-FFF2-40B4-BE49-F238E27FC236}">
                <a16:creationId xmlns:a16="http://schemas.microsoft.com/office/drawing/2014/main" id="{068FAF92-B395-44C3-BC18-70A1AFE70747}"/>
              </a:ext>
            </a:extLst>
          </p:cNvPr>
          <p:cNvSpPr/>
          <p:nvPr/>
        </p:nvSpPr>
        <p:spPr>
          <a:xfrm>
            <a:off x="4927600" y="4356100"/>
            <a:ext cx="6637011" cy="359924"/>
          </a:xfrm>
          <a:prstGeom prst="rect">
            <a:avLst/>
          </a:prstGeom>
          <a:no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תיבת טקסט 7">
            <a:extLst>
              <a:ext uri="{FF2B5EF4-FFF2-40B4-BE49-F238E27FC236}">
                <a16:creationId xmlns:a16="http://schemas.microsoft.com/office/drawing/2014/main" id="{6D96C3C9-EC6D-4191-9BA8-5D4AD53003DD}"/>
              </a:ext>
            </a:extLst>
          </p:cNvPr>
          <p:cNvSpPr txBox="1"/>
          <p:nvPr/>
        </p:nvSpPr>
        <p:spPr>
          <a:xfrm>
            <a:off x="77821" y="1867711"/>
            <a:ext cx="4367719" cy="1631216"/>
          </a:xfrm>
          <a:prstGeom prst="rect">
            <a:avLst/>
          </a:prstGeom>
          <a:noFill/>
        </p:spPr>
        <p:txBody>
          <a:bodyPr wrap="square" rtlCol="1">
            <a:spAutoFit/>
          </a:bodyPr>
          <a:lstStyle/>
          <a:p>
            <a:pPr algn="r"/>
            <a:r>
              <a:rPr lang="he-IL" sz="3200" dirty="0"/>
              <a:t>התבוננו במשפט המסומן  ומצאו בו סיבה ותוצאה.</a:t>
            </a:r>
          </a:p>
          <a:p>
            <a:pPr algn="r"/>
            <a:endParaRPr lang="he-IL" dirty="0"/>
          </a:p>
          <a:p>
            <a:pPr algn="r"/>
            <a:endParaRPr lang="he-IL" dirty="0"/>
          </a:p>
        </p:txBody>
      </p:sp>
    </p:spTree>
    <p:extLst>
      <p:ext uri="{BB962C8B-B14F-4D97-AF65-F5344CB8AC3E}">
        <p14:creationId xmlns:p14="http://schemas.microsoft.com/office/powerpoint/2010/main" val="2252563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248443-CE8F-4A96-B987-DF110742DD2C}"/>
              </a:ext>
            </a:extLst>
          </p:cNvPr>
          <p:cNvSpPr>
            <a:spLocks noGrp="1"/>
          </p:cNvSpPr>
          <p:nvPr>
            <p:ph type="title"/>
          </p:nvPr>
        </p:nvSpPr>
        <p:spPr>
          <a:xfrm>
            <a:off x="2752725" y="663126"/>
            <a:ext cx="8608865" cy="720000"/>
          </a:xfrm>
        </p:spPr>
        <p:txBody>
          <a:bodyPr>
            <a:normAutofit fontScale="90000"/>
          </a:bodyPr>
          <a:lstStyle/>
          <a:p>
            <a:r>
              <a:rPr lang="he-IL" dirty="0"/>
              <a:t>הקניית ידע: מילות קישור לציון סיבה ותוצאה</a:t>
            </a:r>
          </a:p>
        </p:txBody>
      </p:sp>
      <p:pic>
        <p:nvPicPr>
          <p:cNvPr id="4" name="תמונה 3">
            <a:extLst>
              <a:ext uri="{FF2B5EF4-FFF2-40B4-BE49-F238E27FC236}">
                <a16:creationId xmlns:a16="http://schemas.microsoft.com/office/drawing/2014/main" id="{D797C7B9-539F-4EE7-8082-EFD1869FE5C8}"/>
              </a:ext>
            </a:extLst>
          </p:cNvPr>
          <p:cNvPicPr>
            <a:picLocks noChangeAspect="1"/>
          </p:cNvPicPr>
          <p:nvPr/>
        </p:nvPicPr>
        <p:blipFill>
          <a:blip r:embed="rId3"/>
          <a:stretch>
            <a:fillRect/>
          </a:stretch>
        </p:blipFill>
        <p:spPr>
          <a:xfrm>
            <a:off x="4792989" y="1775813"/>
            <a:ext cx="7232668" cy="3977287"/>
          </a:xfrm>
          <a:prstGeom prst="rect">
            <a:avLst/>
          </a:prstGeom>
        </p:spPr>
      </p:pic>
      <p:sp>
        <p:nvSpPr>
          <p:cNvPr id="6" name="מלבן 5">
            <a:extLst>
              <a:ext uri="{FF2B5EF4-FFF2-40B4-BE49-F238E27FC236}">
                <a16:creationId xmlns:a16="http://schemas.microsoft.com/office/drawing/2014/main" id="{A38012F7-2228-41E9-BD54-2F625C915CAD}"/>
              </a:ext>
            </a:extLst>
          </p:cNvPr>
          <p:cNvSpPr/>
          <p:nvPr/>
        </p:nvSpPr>
        <p:spPr>
          <a:xfrm>
            <a:off x="4927600" y="3898900"/>
            <a:ext cx="3251200" cy="457200"/>
          </a:xfrm>
          <a:prstGeom prst="rect">
            <a:avLst/>
          </a:prstGeom>
          <a:no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מלבן 6">
            <a:extLst>
              <a:ext uri="{FF2B5EF4-FFF2-40B4-BE49-F238E27FC236}">
                <a16:creationId xmlns:a16="http://schemas.microsoft.com/office/drawing/2014/main" id="{068FAF92-B395-44C3-BC18-70A1AFE70747}"/>
              </a:ext>
            </a:extLst>
          </p:cNvPr>
          <p:cNvSpPr/>
          <p:nvPr/>
        </p:nvSpPr>
        <p:spPr>
          <a:xfrm>
            <a:off x="4927600" y="4356100"/>
            <a:ext cx="6637011" cy="359924"/>
          </a:xfrm>
          <a:prstGeom prst="rect">
            <a:avLst/>
          </a:prstGeom>
          <a:no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תיבת טקסט 7">
            <a:extLst>
              <a:ext uri="{FF2B5EF4-FFF2-40B4-BE49-F238E27FC236}">
                <a16:creationId xmlns:a16="http://schemas.microsoft.com/office/drawing/2014/main" id="{6D96C3C9-EC6D-4191-9BA8-5D4AD53003DD}"/>
              </a:ext>
            </a:extLst>
          </p:cNvPr>
          <p:cNvSpPr txBox="1"/>
          <p:nvPr/>
        </p:nvSpPr>
        <p:spPr>
          <a:xfrm>
            <a:off x="77821" y="1867711"/>
            <a:ext cx="4367719" cy="3323987"/>
          </a:xfrm>
          <a:prstGeom prst="rect">
            <a:avLst/>
          </a:prstGeom>
          <a:noFill/>
        </p:spPr>
        <p:txBody>
          <a:bodyPr wrap="square" rtlCol="1">
            <a:spAutoFit/>
          </a:bodyPr>
          <a:lstStyle/>
          <a:p>
            <a:pPr algn="r"/>
            <a:endParaRPr lang="he-IL" sz="3200" dirty="0"/>
          </a:p>
          <a:p>
            <a:pPr algn="r"/>
            <a:r>
              <a:rPr lang="he-IL" sz="3200" dirty="0"/>
              <a:t>סיבה -  ישנם סוגי אשפה ...</a:t>
            </a:r>
            <a:r>
              <a:rPr lang="he-IL" sz="3200" dirty="0">
                <a:highlight>
                  <a:srgbClr val="FFFF00"/>
                </a:highlight>
              </a:rPr>
              <a:t>הנרקבים במהירות</a:t>
            </a:r>
          </a:p>
          <a:p>
            <a:pPr algn="r"/>
            <a:endParaRPr lang="he-IL" sz="3200" dirty="0"/>
          </a:p>
          <a:p>
            <a:pPr algn="r"/>
            <a:r>
              <a:rPr lang="he-IL" sz="3200" dirty="0"/>
              <a:t>תוצאה - </a:t>
            </a:r>
            <a:r>
              <a:rPr lang="he-IL" sz="3200" dirty="0">
                <a:highlight>
                  <a:srgbClr val="FFFF00"/>
                </a:highlight>
              </a:rPr>
              <a:t>אינם מזהמים את הסביבה</a:t>
            </a:r>
          </a:p>
          <a:p>
            <a:pPr algn="r"/>
            <a:endParaRPr lang="he-IL" dirty="0"/>
          </a:p>
        </p:txBody>
      </p:sp>
    </p:spTree>
    <p:extLst>
      <p:ext uri="{BB962C8B-B14F-4D97-AF65-F5344CB8AC3E}">
        <p14:creationId xmlns:p14="http://schemas.microsoft.com/office/powerpoint/2010/main" val="1103811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248443-CE8F-4A96-B987-DF110742DD2C}"/>
              </a:ext>
            </a:extLst>
          </p:cNvPr>
          <p:cNvSpPr>
            <a:spLocks noGrp="1"/>
          </p:cNvSpPr>
          <p:nvPr>
            <p:ph type="title"/>
          </p:nvPr>
        </p:nvSpPr>
        <p:spPr/>
        <p:txBody>
          <a:bodyPr/>
          <a:lstStyle/>
          <a:p>
            <a:r>
              <a:rPr lang="he-IL" sz="4000" dirty="0">
                <a:solidFill>
                  <a:srgbClr val="FFFFFF"/>
                </a:solidFill>
              </a:rPr>
              <a:t>הקניית ידע: מילות קישור לציון סיבה ותוצאה</a:t>
            </a:r>
            <a:endParaRPr lang="he-IL" dirty="0"/>
          </a:p>
        </p:txBody>
      </p:sp>
      <p:pic>
        <p:nvPicPr>
          <p:cNvPr id="4" name="תמונה 3">
            <a:extLst>
              <a:ext uri="{FF2B5EF4-FFF2-40B4-BE49-F238E27FC236}">
                <a16:creationId xmlns:a16="http://schemas.microsoft.com/office/drawing/2014/main" id="{D797C7B9-539F-4EE7-8082-EFD1869FE5C8}"/>
              </a:ext>
            </a:extLst>
          </p:cNvPr>
          <p:cNvPicPr>
            <a:picLocks noChangeAspect="1"/>
          </p:cNvPicPr>
          <p:nvPr/>
        </p:nvPicPr>
        <p:blipFill>
          <a:blip r:embed="rId3"/>
          <a:stretch>
            <a:fillRect/>
          </a:stretch>
        </p:blipFill>
        <p:spPr>
          <a:xfrm>
            <a:off x="4792989" y="1775813"/>
            <a:ext cx="7232668" cy="3977287"/>
          </a:xfrm>
          <a:prstGeom prst="rect">
            <a:avLst/>
          </a:prstGeom>
        </p:spPr>
      </p:pic>
      <p:sp>
        <p:nvSpPr>
          <p:cNvPr id="6" name="מלבן 5">
            <a:extLst>
              <a:ext uri="{FF2B5EF4-FFF2-40B4-BE49-F238E27FC236}">
                <a16:creationId xmlns:a16="http://schemas.microsoft.com/office/drawing/2014/main" id="{A38012F7-2228-41E9-BD54-2F625C915CAD}"/>
              </a:ext>
            </a:extLst>
          </p:cNvPr>
          <p:cNvSpPr/>
          <p:nvPr/>
        </p:nvSpPr>
        <p:spPr>
          <a:xfrm>
            <a:off x="4927600" y="3898900"/>
            <a:ext cx="3251200" cy="457200"/>
          </a:xfrm>
          <a:prstGeom prst="rect">
            <a:avLst/>
          </a:prstGeom>
          <a:no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מלבן 6">
            <a:extLst>
              <a:ext uri="{FF2B5EF4-FFF2-40B4-BE49-F238E27FC236}">
                <a16:creationId xmlns:a16="http://schemas.microsoft.com/office/drawing/2014/main" id="{068FAF92-B395-44C3-BC18-70A1AFE70747}"/>
              </a:ext>
            </a:extLst>
          </p:cNvPr>
          <p:cNvSpPr/>
          <p:nvPr/>
        </p:nvSpPr>
        <p:spPr>
          <a:xfrm>
            <a:off x="4927600" y="4356100"/>
            <a:ext cx="6637011" cy="359924"/>
          </a:xfrm>
          <a:prstGeom prst="rect">
            <a:avLst/>
          </a:prstGeom>
          <a:no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תיבת טקסט 7">
            <a:extLst>
              <a:ext uri="{FF2B5EF4-FFF2-40B4-BE49-F238E27FC236}">
                <a16:creationId xmlns:a16="http://schemas.microsoft.com/office/drawing/2014/main" id="{6D96C3C9-EC6D-4191-9BA8-5D4AD53003DD}"/>
              </a:ext>
            </a:extLst>
          </p:cNvPr>
          <p:cNvSpPr txBox="1"/>
          <p:nvPr/>
        </p:nvSpPr>
        <p:spPr>
          <a:xfrm>
            <a:off x="252744" y="1969996"/>
            <a:ext cx="4367719" cy="3416320"/>
          </a:xfrm>
          <a:prstGeom prst="rect">
            <a:avLst/>
          </a:prstGeom>
          <a:noFill/>
        </p:spPr>
        <p:txBody>
          <a:bodyPr wrap="square" rtlCol="1">
            <a:spAutoFit/>
          </a:bodyPr>
          <a:lstStyle/>
          <a:p>
            <a:pPr algn="r"/>
            <a:r>
              <a:rPr lang="he-IL" sz="2400" dirty="0" smtClean="0"/>
              <a:t>המילה </a:t>
            </a:r>
            <a:r>
              <a:rPr lang="he-IL" sz="2400" dirty="0">
                <a:highlight>
                  <a:srgbClr val="FFFF00"/>
                </a:highlight>
              </a:rPr>
              <a:t>לכן</a:t>
            </a:r>
            <a:r>
              <a:rPr lang="he-IL" sz="2400" dirty="0"/>
              <a:t> מקשרת בין שני חלקי המשפט, בין הסיבה לבין התוצאה ומופיעה </a:t>
            </a:r>
            <a:r>
              <a:rPr lang="he-IL" sz="2400" dirty="0">
                <a:highlight>
                  <a:srgbClr val="FFFF00"/>
                </a:highlight>
              </a:rPr>
              <a:t>לפני התוצאה</a:t>
            </a:r>
            <a:r>
              <a:rPr lang="he-IL" sz="2400" dirty="0"/>
              <a:t>.</a:t>
            </a:r>
          </a:p>
          <a:p>
            <a:pPr algn="r"/>
            <a:r>
              <a:rPr lang="he-IL" sz="2400" dirty="0">
                <a:highlight>
                  <a:srgbClr val="00FF00"/>
                </a:highlight>
              </a:rPr>
              <a:t>לכן – מילת קישור של תוצאה</a:t>
            </a:r>
          </a:p>
          <a:p>
            <a:pPr algn="r"/>
            <a:r>
              <a:rPr lang="he-IL" sz="2400" dirty="0"/>
              <a:t>תפקידה לעזור לנו לגלות מה התוצאה.</a:t>
            </a:r>
            <a:endParaRPr lang="en-US" sz="2400" dirty="0"/>
          </a:p>
          <a:p>
            <a:pPr algn="r"/>
            <a:r>
              <a:rPr lang="he-IL" sz="2400" dirty="0"/>
              <a:t>אלו עוד מילות קישור של תוצאה אתם מכירים?</a:t>
            </a:r>
          </a:p>
          <a:p>
            <a:pPr algn="r"/>
            <a:endParaRPr lang="he-IL" sz="2400" dirty="0"/>
          </a:p>
        </p:txBody>
      </p:sp>
      <p:sp>
        <p:nvSpPr>
          <p:cNvPr id="3" name="אליפסה 2">
            <a:extLst>
              <a:ext uri="{FF2B5EF4-FFF2-40B4-BE49-F238E27FC236}">
                <a16:creationId xmlns:a16="http://schemas.microsoft.com/office/drawing/2014/main" id="{1D8B2086-0600-4D7B-BD23-AF3A04AF8F3E}"/>
              </a:ext>
            </a:extLst>
          </p:cNvPr>
          <p:cNvSpPr/>
          <p:nvPr/>
        </p:nvSpPr>
        <p:spPr>
          <a:xfrm>
            <a:off x="7452970" y="4267903"/>
            <a:ext cx="637569" cy="437704"/>
          </a:xfrm>
          <a:prstGeom prst="ellipse">
            <a:avLst/>
          </a:prstGeom>
          <a:noFill/>
          <a:ln w="57150"/>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131156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248443-CE8F-4A96-B987-DF110742DD2C}"/>
              </a:ext>
            </a:extLst>
          </p:cNvPr>
          <p:cNvSpPr>
            <a:spLocks noGrp="1"/>
          </p:cNvSpPr>
          <p:nvPr>
            <p:ph type="title"/>
          </p:nvPr>
        </p:nvSpPr>
        <p:spPr/>
        <p:txBody>
          <a:bodyPr>
            <a:normAutofit fontScale="90000"/>
          </a:bodyPr>
          <a:lstStyle/>
          <a:p>
            <a:r>
              <a:rPr lang="he-IL" sz="4000" dirty="0">
                <a:solidFill>
                  <a:srgbClr val="FFFFFF"/>
                </a:solidFill>
              </a:rPr>
              <a:t>הקניית ידע : מילות קישור לציון השוואה וניגוד</a:t>
            </a:r>
            <a:endParaRPr lang="he-IL" dirty="0"/>
          </a:p>
        </p:txBody>
      </p:sp>
      <p:pic>
        <p:nvPicPr>
          <p:cNvPr id="4" name="תמונה 3">
            <a:extLst>
              <a:ext uri="{FF2B5EF4-FFF2-40B4-BE49-F238E27FC236}">
                <a16:creationId xmlns:a16="http://schemas.microsoft.com/office/drawing/2014/main" id="{D797C7B9-539F-4EE7-8082-EFD1869FE5C8}"/>
              </a:ext>
            </a:extLst>
          </p:cNvPr>
          <p:cNvPicPr>
            <a:picLocks noChangeAspect="1"/>
          </p:cNvPicPr>
          <p:nvPr/>
        </p:nvPicPr>
        <p:blipFill>
          <a:blip r:embed="rId2"/>
          <a:stretch>
            <a:fillRect/>
          </a:stretch>
        </p:blipFill>
        <p:spPr>
          <a:xfrm>
            <a:off x="4792989" y="1775813"/>
            <a:ext cx="7232668" cy="3977287"/>
          </a:xfrm>
          <a:prstGeom prst="rect">
            <a:avLst/>
          </a:prstGeom>
        </p:spPr>
      </p:pic>
      <p:sp>
        <p:nvSpPr>
          <p:cNvPr id="6" name="מלבן 5">
            <a:extLst>
              <a:ext uri="{FF2B5EF4-FFF2-40B4-BE49-F238E27FC236}">
                <a16:creationId xmlns:a16="http://schemas.microsoft.com/office/drawing/2014/main" id="{A38012F7-2228-41E9-BD54-2F625C915CAD}"/>
              </a:ext>
            </a:extLst>
          </p:cNvPr>
          <p:cNvSpPr/>
          <p:nvPr/>
        </p:nvSpPr>
        <p:spPr>
          <a:xfrm>
            <a:off x="4927600" y="3898900"/>
            <a:ext cx="3251200" cy="457200"/>
          </a:xfrm>
          <a:prstGeom prst="rect">
            <a:avLst/>
          </a:prstGeom>
          <a:no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מלבן 6">
            <a:extLst>
              <a:ext uri="{FF2B5EF4-FFF2-40B4-BE49-F238E27FC236}">
                <a16:creationId xmlns:a16="http://schemas.microsoft.com/office/drawing/2014/main" id="{068FAF92-B395-44C3-BC18-70A1AFE70747}"/>
              </a:ext>
            </a:extLst>
          </p:cNvPr>
          <p:cNvSpPr/>
          <p:nvPr/>
        </p:nvSpPr>
        <p:spPr>
          <a:xfrm>
            <a:off x="4927600" y="4356100"/>
            <a:ext cx="6637011" cy="359924"/>
          </a:xfrm>
          <a:prstGeom prst="rect">
            <a:avLst/>
          </a:prstGeom>
          <a:no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תיבת טקסט 7">
            <a:extLst>
              <a:ext uri="{FF2B5EF4-FFF2-40B4-BE49-F238E27FC236}">
                <a16:creationId xmlns:a16="http://schemas.microsoft.com/office/drawing/2014/main" id="{6D96C3C9-EC6D-4191-9BA8-5D4AD53003DD}"/>
              </a:ext>
            </a:extLst>
          </p:cNvPr>
          <p:cNvSpPr txBox="1"/>
          <p:nvPr/>
        </p:nvSpPr>
        <p:spPr>
          <a:xfrm>
            <a:off x="77821" y="1867711"/>
            <a:ext cx="4367719" cy="3108543"/>
          </a:xfrm>
          <a:prstGeom prst="rect">
            <a:avLst/>
          </a:prstGeom>
          <a:noFill/>
        </p:spPr>
        <p:txBody>
          <a:bodyPr wrap="square" rtlCol="1">
            <a:spAutoFit/>
          </a:bodyPr>
          <a:lstStyle/>
          <a:p>
            <a:pPr algn="r"/>
            <a:endParaRPr lang="he-IL" sz="2800" dirty="0"/>
          </a:p>
          <a:p>
            <a:pPr algn="r"/>
            <a:r>
              <a:rPr lang="he-IL" sz="2800" dirty="0"/>
              <a:t>אלו עוד מילות קישור אתם מזהים בפסקה?</a:t>
            </a:r>
          </a:p>
          <a:p>
            <a:pPr algn="r"/>
            <a:endParaRPr lang="he-IL" sz="2800" dirty="0"/>
          </a:p>
          <a:p>
            <a:pPr algn="r"/>
            <a:r>
              <a:rPr lang="he-IL" sz="2800" dirty="0"/>
              <a:t>שימו לב לשני המשפטים המסומנים ולצרוף המילים שמופיע בין שני המשפטים.</a:t>
            </a:r>
          </a:p>
        </p:txBody>
      </p:sp>
      <p:sp>
        <p:nvSpPr>
          <p:cNvPr id="3" name="מלבן 2">
            <a:extLst>
              <a:ext uri="{FF2B5EF4-FFF2-40B4-BE49-F238E27FC236}">
                <a16:creationId xmlns:a16="http://schemas.microsoft.com/office/drawing/2014/main" id="{969D0BB3-318F-4A64-BB25-A1A43694BCB6}"/>
              </a:ext>
            </a:extLst>
          </p:cNvPr>
          <p:cNvSpPr/>
          <p:nvPr/>
        </p:nvSpPr>
        <p:spPr>
          <a:xfrm>
            <a:off x="4927600" y="4716024"/>
            <a:ext cx="5275655" cy="35992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9" name="מלבן 8">
            <a:extLst>
              <a:ext uri="{FF2B5EF4-FFF2-40B4-BE49-F238E27FC236}">
                <a16:creationId xmlns:a16="http://schemas.microsoft.com/office/drawing/2014/main" id="{E1208118-908E-4ED8-8A2F-22CE616D987C}"/>
              </a:ext>
            </a:extLst>
          </p:cNvPr>
          <p:cNvSpPr/>
          <p:nvPr/>
        </p:nvSpPr>
        <p:spPr>
          <a:xfrm>
            <a:off x="6096000" y="5078714"/>
            <a:ext cx="5468611" cy="35992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5" name="אליפסה 4">
            <a:extLst>
              <a:ext uri="{FF2B5EF4-FFF2-40B4-BE49-F238E27FC236}">
                <a16:creationId xmlns:a16="http://schemas.microsoft.com/office/drawing/2014/main" id="{0A5D3203-8B55-4027-B0E2-2C231A9BBE49}"/>
              </a:ext>
            </a:extLst>
          </p:cNvPr>
          <p:cNvSpPr/>
          <p:nvPr/>
        </p:nvSpPr>
        <p:spPr>
          <a:xfrm>
            <a:off x="10120045" y="4623371"/>
            <a:ext cx="1444566" cy="455343"/>
          </a:xfrm>
          <a:prstGeom prst="ellipse">
            <a:avLst/>
          </a:prstGeom>
          <a:noFill/>
          <a:ln w="57150"/>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2647447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248443-CE8F-4A96-B987-DF110742DD2C}"/>
              </a:ext>
            </a:extLst>
          </p:cNvPr>
          <p:cNvSpPr>
            <a:spLocks noGrp="1"/>
          </p:cNvSpPr>
          <p:nvPr>
            <p:ph type="title"/>
          </p:nvPr>
        </p:nvSpPr>
        <p:spPr>
          <a:xfrm>
            <a:off x="2781300" y="663126"/>
            <a:ext cx="8580290" cy="720000"/>
          </a:xfrm>
        </p:spPr>
        <p:txBody>
          <a:bodyPr>
            <a:normAutofit fontScale="90000"/>
          </a:bodyPr>
          <a:lstStyle/>
          <a:p>
            <a:r>
              <a:rPr lang="he-IL" dirty="0"/>
              <a:t>הקניית ידע : מילות קישור לציון השוואה וניגוד</a:t>
            </a:r>
          </a:p>
        </p:txBody>
      </p:sp>
      <p:pic>
        <p:nvPicPr>
          <p:cNvPr id="4" name="תמונה 3">
            <a:extLst>
              <a:ext uri="{FF2B5EF4-FFF2-40B4-BE49-F238E27FC236}">
                <a16:creationId xmlns:a16="http://schemas.microsoft.com/office/drawing/2014/main" id="{D797C7B9-539F-4EE7-8082-EFD1869FE5C8}"/>
              </a:ext>
            </a:extLst>
          </p:cNvPr>
          <p:cNvPicPr>
            <a:picLocks noChangeAspect="1"/>
          </p:cNvPicPr>
          <p:nvPr/>
        </p:nvPicPr>
        <p:blipFill>
          <a:blip r:embed="rId3"/>
          <a:stretch>
            <a:fillRect/>
          </a:stretch>
        </p:blipFill>
        <p:spPr>
          <a:xfrm>
            <a:off x="4792989" y="1775813"/>
            <a:ext cx="7232668" cy="3977287"/>
          </a:xfrm>
          <a:prstGeom prst="rect">
            <a:avLst/>
          </a:prstGeom>
        </p:spPr>
      </p:pic>
      <p:sp>
        <p:nvSpPr>
          <p:cNvPr id="6" name="מלבן 5">
            <a:extLst>
              <a:ext uri="{FF2B5EF4-FFF2-40B4-BE49-F238E27FC236}">
                <a16:creationId xmlns:a16="http://schemas.microsoft.com/office/drawing/2014/main" id="{A38012F7-2228-41E9-BD54-2F625C915CAD}"/>
              </a:ext>
            </a:extLst>
          </p:cNvPr>
          <p:cNvSpPr/>
          <p:nvPr/>
        </p:nvSpPr>
        <p:spPr>
          <a:xfrm>
            <a:off x="4927600" y="3898900"/>
            <a:ext cx="3251200" cy="457200"/>
          </a:xfrm>
          <a:prstGeom prst="rect">
            <a:avLst/>
          </a:prstGeom>
          <a:no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מלבן 6">
            <a:extLst>
              <a:ext uri="{FF2B5EF4-FFF2-40B4-BE49-F238E27FC236}">
                <a16:creationId xmlns:a16="http://schemas.microsoft.com/office/drawing/2014/main" id="{068FAF92-B395-44C3-BC18-70A1AFE70747}"/>
              </a:ext>
            </a:extLst>
          </p:cNvPr>
          <p:cNvSpPr/>
          <p:nvPr/>
        </p:nvSpPr>
        <p:spPr>
          <a:xfrm>
            <a:off x="4927600" y="4356100"/>
            <a:ext cx="6637011" cy="359924"/>
          </a:xfrm>
          <a:prstGeom prst="rect">
            <a:avLst/>
          </a:prstGeom>
          <a:no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תיבת טקסט 7">
            <a:extLst>
              <a:ext uri="{FF2B5EF4-FFF2-40B4-BE49-F238E27FC236}">
                <a16:creationId xmlns:a16="http://schemas.microsoft.com/office/drawing/2014/main" id="{6D96C3C9-EC6D-4191-9BA8-5D4AD53003DD}"/>
              </a:ext>
            </a:extLst>
          </p:cNvPr>
          <p:cNvSpPr txBox="1"/>
          <p:nvPr/>
        </p:nvSpPr>
        <p:spPr>
          <a:xfrm>
            <a:off x="77821" y="1939630"/>
            <a:ext cx="4367719" cy="4832092"/>
          </a:xfrm>
          <a:prstGeom prst="rect">
            <a:avLst/>
          </a:prstGeom>
          <a:noFill/>
        </p:spPr>
        <p:txBody>
          <a:bodyPr wrap="square" rtlCol="1">
            <a:spAutoFit/>
          </a:bodyPr>
          <a:lstStyle/>
          <a:p>
            <a:pPr algn="r"/>
            <a:endParaRPr lang="he-IL" sz="2800" dirty="0"/>
          </a:p>
          <a:p>
            <a:pPr algn="r"/>
            <a:r>
              <a:rPr lang="he-IL" sz="2800" dirty="0">
                <a:highlight>
                  <a:srgbClr val="00FF00"/>
                </a:highlight>
              </a:rPr>
              <a:t>לעומת זאת – מילת קישור של השוואה</a:t>
            </a:r>
          </a:p>
          <a:p>
            <a:pPr algn="r"/>
            <a:endParaRPr lang="he-IL" sz="2800" dirty="0"/>
          </a:p>
          <a:p>
            <a:pPr algn="r"/>
            <a:r>
              <a:rPr lang="he-IL" sz="2800" dirty="0"/>
              <a:t>מילת קישור של השוואה עוזרת לנו לגלות כי הכותב משווה בין שני דברים.</a:t>
            </a:r>
          </a:p>
          <a:p>
            <a:pPr algn="r"/>
            <a:r>
              <a:rPr lang="he-IL" sz="2800" dirty="0"/>
              <a:t>בין מה למה משווה כותב הפסקה?</a:t>
            </a:r>
          </a:p>
          <a:p>
            <a:pPr algn="r"/>
            <a:endParaRPr lang="he-IL" sz="2800" dirty="0"/>
          </a:p>
          <a:p>
            <a:pPr algn="r"/>
            <a:endParaRPr lang="he-IL" sz="2800" dirty="0"/>
          </a:p>
        </p:txBody>
      </p:sp>
      <p:sp>
        <p:nvSpPr>
          <p:cNvPr id="3" name="מלבן 2">
            <a:extLst>
              <a:ext uri="{FF2B5EF4-FFF2-40B4-BE49-F238E27FC236}">
                <a16:creationId xmlns:a16="http://schemas.microsoft.com/office/drawing/2014/main" id="{969D0BB3-318F-4A64-BB25-A1A43694BCB6}"/>
              </a:ext>
            </a:extLst>
          </p:cNvPr>
          <p:cNvSpPr/>
          <p:nvPr/>
        </p:nvSpPr>
        <p:spPr>
          <a:xfrm>
            <a:off x="4927600" y="4716024"/>
            <a:ext cx="5275655" cy="35992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9" name="מלבן 8">
            <a:extLst>
              <a:ext uri="{FF2B5EF4-FFF2-40B4-BE49-F238E27FC236}">
                <a16:creationId xmlns:a16="http://schemas.microsoft.com/office/drawing/2014/main" id="{E1208118-908E-4ED8-8A2F-22CE616D987C}"/>
              </a:ext>
            </a:extLst>
          </p:cNvPr>
          <p:cNvSpPr/>
          <p:nvPr/>
        </p:nvSpPr>
        <p:spPr>
          <a:xfrm>
            <a:off x="6096000" y="5078714"/>
            <a:ext cx="5468611" cy="35992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5" name="אליפסה 4">
            <a:extLst>
              <a:ext uri="{FF2B5EF4-FFF2-40B4-BE49-F238E27FC236}">
                <a16:creationId xmlns:a16="http://schemas.microsoft.com/office/drawing/2014/main" id="{73A33200-C644-4482-991B-446CB5C5B951}"/>
              </a:ext>
            </a:extLst>
          </p:cNvPr>
          <p:cNvSpPr/>
          <p:nvPr/>
        </p:nvSpPr>
        <p:spPr>
          <a:xfrm>
            <a:off x="10203255" y="4626321"/>
            <a:ext cx="1361356" cy="449627"/>
          </a:xfrm>
          <a:prstGeom prst="ellipse">
            <a:avLst/>
          </a:prstGeom>
          <a:noFill/>
          <a:ln w="57150"/>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986894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248443-CE8F-4A96-B987-DF110742DD2C}"/>
              </a:ext>
            </a:extLst>
          </p:cNvPr>
          <p:cNvSpPr>
            <a:spLocks noGrp="1"/>
          </p:cNvSpPr>
          <p:nvPr>
            <p:ph type="title"/>
          </p:nvPr>
        </p:nvSpPr>
        <p:spPr/>
        <p:txBody>
          <a:bodyPr>
            <a:normAutofit fontScale="90000"/>
          </a:bodyPr>
          <a:lstStyle/>
          <a:p>
            <a:r>
              <a:rPr lang="he-IL" sz="4000" dirty="0">
                <a:solidFill>
                  <a:srgbClr val="FFFFFF"/>
                </a:solidFill>
              </a:rPr>
              <a:t>הקניית ידע : מילות קישור לציון השוואה וניגוד</a:t>
            </a:r>
            <a:endParaRPr lang="he-IL" dirty="0"/>
          </a:p>
        </p:txBody>
      </p:sp>
      <p:pic>
        <p:nvPicPr>
          <p:cNvPr id="4" name="תמונה 3">
            <a:extLst>
              <a:ext uri="{FF2B5EF4-FFF2-40B4-BE49-F238E27FC236}">
                <a16:creationId xmlns:a16="http://schemas.microsoft.com/office/drawing/2014/main" id="{D797C7B9-539F-4EE7-8082-EFD1869FE5C8}"/>
              </a:ext>
            </a:extLst>
          </p:cNvPr>
          <p:cNvPicPr>
            <a:picLocks noChangeAspect="1"/>
          </p:cNvPicPr>
          <p:nvPr/>
        </p:nvPicPr>
        <p:blipFill>
          <a:blip r:embed="rId3"/>
          <a:stretch>
            <a:fillRect/>
          </a:stretch>
        </p:blipFill>
        <p:spPr>
          <a:xfrm>
            <a:off x="4792989" y="1775813"/>
            <a:ext cx="7232668" cy="3977287"/>
          </a:xfrm>
          <a:prstGeom prst="rect">
            <a:avLst/>
          </a:prstGeom>
        </p:spPr>
      </p:pic>
      <p:sp>
        <p:nvSpPr>
          <p:cNvPr id="6" name="מלבן 5">
            <a:extLst>
              <a:ext uri="{FF2B5EF4-FFF2-40B4-BE49-F238E27FC236}">
                <a16:creationId xmlns:a16="http://schemas.microsoft.com/office/drawing/2014/main" id="{A38012F7-2228-41E9-BD54-2F625C915CAD}"/>
              </a:ext>
            </a:extLst>
          </p:cNvPr>
          <p:cNvSpPr/>
          <p:nvPr/>
        </p:nvSpPr>
        <p:spPr>
          <a:xfrm>
            <a:off x="4927600" y="3898900"/>
            <a:ext cx="3251200" cy="457200"/>
          </a:xfrm>
          <a:prstGeom prst="rect">
            <a:avLst/>
          </a:prstGeom>
          <a:no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מלבן 6">
            <a:extLst>
              <a:ext uri="{FF2B5EF4-FFF2-40B4-BE49-F238E27FC236}">
                <a16:creationId xmlns:a16="http://schemas.microsoft.com/office/drawing/2014/main" id="{068FAF92-B395-44C3-BC18-70A1AFE70747}"/>
              </a:ext>
            </a:extLst>
          </p:cNvPr>
          <p:cNvSpPr/>
          <p:nvPr/>
        </p:nvSpPr>
        <p:spPr>
          <a:xfrm>
            <a:off x="4927600" y="4356100"/>
            <a:ext cx="6637011" cy="359924"/>
          </a:xfrm>
          <a:prstGeom prst="rect">
            <a:avLst/>
          </a:prstGeom>
          <a:no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תיבת טקסט 7">
            <a:extLst>
              <a:ext uri="{FF2B5EF4-FFF2-40B4-BE49-F238E27FC236}">
                <a16:creationId xmlns:a16="http://schemas.microsoft.com/office/drawing/2014/main" id="{6D96C3C9-EC6D-4191-9BA8-5D4AD53003DD}"/>
              </a:ext>
            </a:extLst>
          </p:cNvPr>
          <p:cNvSpPr txBox="1"/>
          <p:nvPr/>
        </p:nvSpPr>
        <p:spPr>
          <a:xfrm>
            <a:off x="77821" y="1939630"/>
            <a:ext cx="4367719" cy="2246769"/>
          </a:xfrm>
          <a:prstGeom prst="rect">
            <a:avLst/>
          </a:prstGeom>
          <a:noFill/>
        </p:spPr>
        <p:txBody>
          <a:bodyPr wrap="square" rtlCol="1">
            <a:spAutoFit/>
          </a:bodyPr>
          <a:lstStyle/>
          <a:p>
            <a:pPr algn="r"/>
            <a:endParaRPr lang="he-IL" sz="2000" dirty="0"/>
          </a:p>
          <a:p>
            <a:pPr algn="r"/>
            <a:r>
              <a:rPr lang="he-IL" sz="2000" dirty="0">
                <a:highlight>
                  <a:srgbClr val="00FF00"/>
                </a:highlight>
              </a:rPr>
              <a:t>לעומת זאת – מילת קישור של השוואה</a:t>
            </a:r>
          </a:p>
          <a:p>
            <a:pPr algn="r"/>
            <a:endParaRPr lang="he-IL" sz="2000" dirty="0"/>
          </a:p>
          <a:p>
            <a:pPr algn="r"/>
            <a:r>
              <a:rPr lang="he-IL" sz="2000" dirty="0"/>
              <a:t>מילת קישור של השוואה עוזרת לנו לגלות כי הכותב משווה בין שני דברים.</a:t>
            </a:r>
          </a:p>
          <a:p>
            <a:pPr algn="r"/>
            <a:r>
              <a:rPr lang="he-IL" sz="2000" dirty="0"/>
              <a:t>בין מה למה משווה כותב הפסקה?</a:t>
            </a:r>
          </a:p>
          <a:p>
            <a:pPr algn="r"/>
            <a:endParaRPr lang="he-IL" sz="2000" dirty="0"/>
          </a:p>
        </p:txBody>
      </p:sp>
      <p:sp>
        <p:nvSpPr>
          <p:cNvPr id="3" name="מלבן 2">
            <a:extLst>
              <a:ext uri="{FF2B5EF4-FFF2-40B4-BE49-F238E27FC236}">
                <a16:creationId xmlns:a16="http://schemas.microsoft.com/office/drawing/2014/main" id="{969D0BB3-318F-4A64-BB25-A1A43694BCB6}"/>
              </a:ext>
            </a:extLst>
          </p:cNvPr>
          <p:cNvSpPr/>
          <p:nvPr/>
        </p:nvSpPr>
        <p:spPr>
          <a:xfrm>
            <a:off x="4927600" y="4716024"/>
            <a:ext cx="5275655" cy="35992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9" name="מלבן 8">
            <a:extLst>
              <a:ext uri="{FF2B5EF4-FFF2-40B4-BE49-F238E27FC236}">
                <a16:creationId xmlns:a16="http://schemas.microsoft.com/office/drawing/2014/main" id="{E1208118-908E-4ED8-8A2F-22CE616D987C}"/>
              </a:ext>
            </a:extLst>
          </p:cNvPr>
          <p:cNvSpPr/>
          <p:nvPr/>
        </p:nvSpPr>
        <p:spPr>
          <a:xfrm>
            <a:off x="6096000" y="5078714"/>
            <a:ext cx="5468611" cy="359924"/>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5" name="אליפסה 4">
            <a:extLst>
              <a:ext uri="{FF2B5EF4-FFF2-40B4-BE49-F238E27FC236}">
                <a16:creationId xmlns:a16="http://schemas.microsoft.com/office/drawing/2014/main" id="{73A33200-C644-4482-991B-446CB5C5B951}"/>
              </a:ext>
            </a:extLst>
          </p:cNvPr>
          <p:cNvSpPr/>
          <p:nvPr/>
        </p:nvSpPr>
        <p:spPr>
          <a:xfrm>
            <a:off x="10203255" y="4626321"/>
            <a:ext cx="1361356" cy="449627"/>
          </a:xfrm>
          <a:prstGeom prst="ellipse">
            <a:avLst/>
          </a:prstGeom>
          <a:noFill/>
          <a:ln w="57150"/>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0" name="תיבת טקסט 9">
            <a:extLst>
              <a:ext uri="{FF2B5EF4-FFF2-40B4-BE49-F238E27FC236}">
                <a16:creationId xmlns:a16="http://schemas.microsoft.com/office/drawing/2014/main" id="{D0B32861-7326-4CFE-8A2E-63B59FB60861}"/>
              </a:ext>
            </a:extLst>
          </p:cNvPr>
          <p:cNvSpPr txBox="1"/>
          <p:nvPr/>
        </p:nvSpPr>
        <p:spPr>
          <a:xfrm>
            <a:off x="327764" y="3918435"/>
            <a:ext cx="4027470" cy="707886"/>
          </a:xfrm>
          <a:prstGeom prst="rect">
            <a:avLst/>
          </a:prstGeom>
          <a:noFill/>
        </p:spPr>
        <p:txBody>
          <a:bodyPr wrap="square" rtlCol="1">
            <a:spAutoFit/>
          </a:bodyPr>
          <a:lstStyle/>
          <a:p>
            <a:pPr algn="r"/>
            <a:r>
              <a:rPr lang="he-IL" sz="2000" dirty="0">
                <a:highlight>
                  <a:srgbClr val="FFFF00"/>
                </a:highlight>
              </a:rPr>
              <a:t>ישנם סוגי אשפה שנרקבים במהירות ואינם מזהמים את הסביבה</a:t>
            </a:r>
          </a:p>
        </p:txBody>
      </p:sp>
      <p:sp>
        <p:nvSpPr>
          <p:cNvPr id="11" name="תיבת טקסט 10">
            <a:extLst>
              <a:ext uri="{FF2B5EF4-FFF2-40B4-BE49-F238E27FC236}">
                <a16:creationId xmlns:a16="http://schemas.microsoft.com/office/drawing/2014/main" id="{2A4B017B-86EF-43A9-A2A2-9E6BED50C820}"/>
              </a:ext>
            </a:extLst>
          </p:cNvPr>
          <p:cNvSpPr txBox="1"/>
          <p:nvPr/>
        </p:nvSpPr>
        <p:spPr>
          <a:xfrm>
            <a:off x="117552" y="5412994"/>
            <a:ext cx="4367718" cy="707886"/>
          </a:xfrm>
          <a:prstGeom prst="rect">
            <a:avLst/>
          </a:prstGeom>
          <a:noFill/>
        </p:spPr>
        <p:txBody>
          <a:bodyPr wrap="square" rtlCol="1">
            <a:spAutoFit/>
          </a:bodyPr>
          <a:lstStyle/>
          <a:p>
            <a:pPr algn="r"/>
            <a:r>
              <a:rPr lang="he-IL" sz="2000" dirty="0">
                <a:highlight>
                  <a:srgbClr val="FFFF00"/>
                </a:highlight>
              </a:rPr>
              <a:t>חומרים רבים אינם נרקבים במשך זמן רב ולכן גורמים לזיהום הסביבה</a:t>
            </a:r>
          </a:p>
        </p:txBody>
      </p:sp>
      <p:sp>
        <p:nvSpPr>
          <p:cNvPr id="12" name="לוחית 11">
            <a:extLst>
              <a:ext uri="{FF2B5EF4-FFF2-40B4-BE49-F238E27FC236}">
                <a16:creationId xmlns:a16="http://schemas.microsoft.com/office/drawing/2014/main" id="{0C90EC1B-7F76-4802-ACED-21AF3B0EB9E0}"/>
              </a:ext>
            </a:extLst>
          </p:cNvPr>
          <p:cNvSpPr/>
          <p:nvPr/>
        </p:nvSpPr>
        <p:spPr>
          <a:xfrm>
            <a:off x="832207" y="4895986"/>
            <a:ext cx="2958957" cy="517008"/>
          </a:xfrm>
          <a:prstGeom prst="plaque">
            <a:avLst/>
          </a:prstGeom>
        </p:spPr>
        <p:style>
          <a:lnRef idx="2">
            <a:schemeClr val="accent3"/>
          </a:lnRef>
          <a:fillRef idx="1">
            <a:schemeClr val="lt1"/>
          </a:fillRef>
          <a:effectRef idx="0">
            <a:schemeClr val="accent3"/>
          </a:effectRef>
          <a:fontRef idx="minor">
            <a:schemeClr val="dk1"/>
          </a:fontRef>
        </p:style>
        <p:txBody>
          <a:bodyPr rtlCol="1" anchor="ctr"/>
          <a:lstStyle/>
          <a:p>
            <a:pPr algn="ctr"/>
            <a:r>
              <a:rPr lang="he-IL" sz="2800" b="1" dirty="0">
                <a:solidFill>
                  <a:schemeClr val="accent6">
                    <a:lumMod val="50000"/>
                  </a:schemeClr>
                </a:solidFill>
              </a:rPr>
              <a:t>לעומת זאת</a:t>
            </a:r>
          </a:p>
        </p:txBody>
      </p:sp>
    </p:spTree>
    <p:extLst>
      <p:ext uri="{BB962C8B-B14F-4D97-AF65-F5344CB8AC3E}">
        <p14:creationId xmlns:p14="http://schemas.microsoft.com/office/powerpoint/2010/main" val="359823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8B250D75-F93E-4CD0-95EB-583673271C5B}"/>
              </a:ext>
            </a:extLst>
          </p:cNvPr>
          <p:cNvSpPr>
            <a:spLocks noGrp="1"/>
          </p:cNvSpPr>
          <p:nvPr>
            <p:ph type="title"/>
          </p:nvPr>
        </p:nvSpPr>
        <p:spPr/>
        <p:txBody>
          <a:bodyPr/>
          <a:lstStyle/>
          <a:p>
            <a:r>
              <a:rPr lang="he-IL" dirty="0"/>
              <a:t>תרגול: השוואה</a:t>
            </a:r>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5"/>
          <a:stretch>
            <a:fillRect/>
          </a:stretch>
        </p:blipFill>
        <p:spPr>
          <a:xfrm>
            <a:off x="347084" y="262845"/>
            <a:ext cx="1047545" cy="550181"/>
          </a:xfrm>
          <a:prstGeom prst="rect">
            <a:avLst/>
          </a:prstGeom>
        </p:spPr>
      </p:pic>
      <p:pic>
        <p:nvPicPr>
          <p:cNvPr id="5" name="תמונה 4">
            <a:extLst>
              <a:ext uri="{FF2B5EF4-FFF2-40B4-BE49-F238E27FC236}">
                <a16:creationId xmlns:a16="http://schemas.microsoft.com/office/drawing/2014/main" id="{190E66B2-DF47-492F-9B75-B97DEEC16335}"/>
              </a:ext>
            </a:extLst>
          </p:cNvPr>
          <p:cNvPicPr>
            <a:picLocks noChangeAspect="1"/>
          </p:cNvPicPr>
          <p:nvPr/>
        </p:nvPicPr>
        <p:blipFill>
          <a:blip r:embed="rId6"/>
          <a:stretch>
            <a:fillRect/>
          </a:stretch>
        </p:blipFill>
        <p:spPr>
          <a:xfrm>
            <a:off x="5818719" y="1928813"/>
            <a:ext cx="5744170" cy="3158753"/>
          </a:xfrm>
          <a:prstGeom prst="rect">
            <a:avLst/>
          </a:prstGeom>
        </p:spPr>
      </p:pic>
      <p:sp>
        <p:nvSpPr>
          <p:cNvPr id="7" name="תיבת טקסט 6">
            <a:extLst>
              <a:ext uri="{FF2B5EF4-FFF2-40B4-BE49-F238E27FC236}">
                <a16:creationId xmlns:a16="http://schemas.microsoft.com/office/drawing/2014/main" id="{965F1376-5D78-4A72-8D24-9BCB1C4AB852}"/>
              </a:ext>
            </a:extLst>
          </p:cNvPr>
          <p:cNvSpPr txBox="1"/>
          <p:nvPr/>
        </p:nvSpPr>
        <p:spPr>
          <a:xfrm>
            <a:off x="789" y="1783406"/>
            <a:ext cx="5622588" cy="4401205"/>
          </a:xfrm>
          <a:prstGeom prst="rect">
            <a:avLst/>
          </a:prstGeom>
          <a:noFill/>
        </p:spPr>
        <p:txBody>
          <a:bodyPr wrap="square" rtlCol="1">
            <a:spAutoFit/>
          </a:bodyPr>
          <a:lstStyle/>
          <a:p>
            <a:pPr lvl="0" algn="r"/>
            <a:r>
              <a:rPr lang="he-IL" sz="2000" dirty="0">
                <a:solidFill>
                  <a:srgbClr val="424242"/>
                </a:solidFill>
                <a:highlight>
                  <a:srgbClr val="FFFF00"/>
                </a:highlight>
              </a:rPr>
              <a:t>פסולת מתכלה  - </a:t>
            </a:r>
            <a:r>
              <a:rPr lang="he-IL" sz="2000" dirty="0">
                <a:solidFill>
                  <a:srgbClr val="424242"/>
                </a:solidFill>
              </a:rPr>
              <a:t>פסולת שנרקבת במהירות. </a:t>
            </a:r>
          </a:p>
          <a:p>
            <a:pPr lvl="0" algn="r"/>
            <a:r>
              <a:rPr lang="he-IL" sz="2000" dirty="0">
                <a:solidFill>
                  <a:srgbClr val="424242"/>
                </a:solidFill>
                <a:highlight>
                  <a:srgbClr val="FFFF00"/>
                </a:highlight>
              </a:rPr>
              <a:t>פסולת שאינה מתכלה  - </a:t>
            </a:r>
            <a:r>
              <a:rPr lang="he-IL" sz="2000" dirty="0">
                <a:solidFill>
                  <a:srgbClr val="424242"/>
                </a:solidFill>
              </a:rPr>
              <a:t>פסולת שנרקבת לאחר זמן רב מאוד. </a:t>
            </a:r>
          </a:p>
          <a:p>
            <a:pPr algn="r"/>
            <a:r>
              <a:rPr lang="he-IL" sz="2000" dirty="0" smtClean="0"/>
              <a:t>העתיקו </a:t>
            </a:r>
            <a:r>
              <a:rPr lang="he-IL" sz="2000" dirty="0"/>
              <a:t>למחברת את הטבלה המצורפת.</a:t>
            </a:r>
          </a:p>
          <a:p>
            <a:pPr algn="r"/>
            <a:r>
              <a:rPr lang="he-IL" sz="2000" dirty="0"/>
              <a:t>והשלימו אותה בפריטים הבאים: בקבוקי פלסטיק, קליפות תפוחי אדמה, פחיות משקה, שאריות אוכל, כוס זכוכית, צלחת חד פעמית. הוסיפו מתחת לכל קבוצה שני פריטים.</a:t>
            </a:r>
          </a:p>
          <a:p>
            <a:pPr algn="r"/>
            <a:endParaRPr lang="he-IL" sz="2000" dirty="0"/>
          </a:p>
          <a:p>
            <a:pPr algn="r"/>
            <a:endParaRPr lang="he-IL" sz="2000" dirty="0"/>
          </a:p>
          <a:p>
            <a:pPr algn="r"/>
            <a:endParaRPr lang="he-IL" sz="2000" dirty="0"/>
          </a:p>
          <a:p>
            <a:pPr algn="r"/>
            <a:endParaRPr lang="he-IL" sz="2000" dirty="0"/>
          </a:p>
          <a:p>
            <a:pPr algn="r"/>
            <a:endParaRPr lang="he-IL" sz="2000" dirty="0"/>
          </a:p>
          <a:p>
            <a:pPr algn="r"/>
            <a:endParaRPr lang="he-IL" sz="2000" dirty="0"/>
          </a:p>
        </p:txBody>
      </p:sp>
      <p:graphicFrame>
        <p:nvGraphicFramePr>
          <p:cNvPr id="2" name="טבלה 3">
            <a:extLst>
              <a:ext uri="{FF2B5EF4-FFF2-40B4-BE49-F238E27FC236}">
                <a16:creationId xmlns:a16="http://schemas.microsoft.com/office/drawing/2014/main" id="{9E30D26D-4B3B-40C3-AF67-136A5875666D}"/>
              </a:ext>
            </a:extLst>
          </p:cNvPr>
          <p:cNvGraphicFramePr>
            <a:graphicFrameLocks noGrp="1"/>
          </p:cNvGraphicFramePr>
          <p:nvPr>
            <p:extLst>
              <p:ext uri="{D42A27DB-BD31-4B8C-83A1-F6EECF244321}">
                <p14:modId xmlns:p14="http://schemas.microsoft.com/office/powerpoint/2010/main" val="3748085844"/>
              </p:ext>
            </p:extLst>
          </p:nvPr>
        </p:nvGraphicFramePr>
        <p:xfrm>
          <a:off x="1007061" y="4366073"/>
          <a:ext cx="4420974" cy="2560320"/>
        </p:xfrm>
        <a:graphic>
          <a:graphicData uri="http://schemas.openxmlformats.org/drawingml/2006/table">
            <a:tbl>
              <a:tblPr rtl="1" firstRow="1" bandRow="1">
                <a:tableStyleId>{5C22544A-7EE6-4342-B048-85BDC9FD1C3A}</a:tableStyleId>
              </a:tblPr>
              <a:tblGrid>
                <a:gridCol w="2210487">
                  <a:extLst>
                    <a:ext uri="{9D8B030D-6E8A-4147-A177-3AD203B41FA5}">
                      <a16:colId xmlns:a16="http://schemas.microsoft.com/office/drawing/2014/main" val="2613589518"/>
                    </a:ext>
                  </a:extLst>
                </a:gridCol>
                <a:gridCol w="2210487">
                  <a:extLst>
                    <a:ext uri="{9D8B030D-6E8A-4147-A177-3AD203B41FA5}">
                      <a16:colId xmlns:a16="http://schemas.microsoft.com/office/drawing/2014/main" val="482430164"/>
                    </a:ext>
                  </a:extLst>
                </a:gridCol>
              </a:tblGrid>
              <a:tr h="327003">
                <a:tc>
                  <a:txBody>
                    <a:bodyPr/>
                    <a:lstStyle/>
                    <a:p>
                      <a:pPr algn="r" rtl="1"/>
                      <a:r>
                        <a:rPr lang="he-IL" dirty="0"/>
                        <a:t>פסולת מתכלה</a:t>
                      </a:r>
                    </a:p>
                  </a:txBody>
                  <a:tcPr/>
                </a:tc>
                <a:tc>
                  <a:txBody>
                    <a:bodyPr/>
                    <a:lstStyle/>
                    <a:p>
                      <a:pPr algn="r" rtl="1"/>
                      <a:r>
                        <a:rPr lang="he-IL" dirty="0"/>
                        <a:t>פסולת שאינה מתכלה</a:t>
                      </a:r>
                    </a:p>
                  </a:txBody>
                  <a:tcPr/>
                </a:tc>
                <a:extLst>
                  <a:ext uri="{0D108BD9-81ED-4DB2-BD59-A6C34878D82A}">
                    <a16:rowId xmlns:a16="http://schemas.microsoft.com/office/drawing/2014/main" val="1980658997"/>
                  </a:ext>
                </a:extLst>
              </a:tr>
              <a:tr h="327003">
                <a:tc>
                  <a:txBody>
                    <a:bodyPr/>
                    <a:lstStyle/>
                    <a:p>
                      <a:pPr algn="r" rtl="1"/>
                      <a:endParaRPr lang="he-IL" dirty="0"/>
                    </a:p>
                  </a:txBody>
                  <a:tcPr/>
                </a:tc>
                <a:tc>
                  <a:txBody>
                    <a:bodyPr/>
                    <a:lstStyle/>
                    <a:p>
                      <a:pPr algn="r" rtl="1"/>
                      <a:endParaRPr lang="he-IL" dirty="0"/>
                    </a:p>
                  </a:txBody>
                  <a:tcPr/>
                </a:tc>
                <a:extLst>
                  <a:ext uri="{0D108BD9-81ED-4DB2-BD59-A6C34878D82A}">
                    <a16:rowId xmlns:a16="http://schemas.microsoft.com/office/drawing/2014/main" val="2262656266"/>
                  </a:ext>
                </a:extLst>
              </a:tr>
              <a:tr h="327003">
                <a:tc>
                  <a:txBody>
                    <a:bodyPr/>
                    <a:lstStyle/>
                    <a:p>
                      <a:pPr algn="r" rtl="1"/>
                      <a:endParaRPr lang="he-IL"/>
                    </a:p>
                  </a:txBody>
                  <a:tcPr/>
                </a:tc>
                <a:tc>
                  <a:txBody>
                    <a:bodyPr/>
                    <a:lstStyle/>
                    <a:p>
                      <a:pPr algn="r" rtl="1"/>
                      <a:endParaRPr lang="he-IL" dirty="0"/>
                    </a:p>
                  </a:txBody>
                  <a:tcPr/>
                </a:tc>
                <a:extLst>
                  <a:ext uri="{0D108BD9-81ED-4DB2-BD59-A6C34878D82A}">
                    <a16:rowId xmlns:a16="http://schemas.microsoft.com/office/drawing/2014/main" val="2558176900"/>
                  </a:ext>
                </a:extLst>
              </a:tr>
              <a:tr h="327003">
                <a:tc>
                  <a:txBody>
                    <a:bodyPr/>
                    <a:lstStyle/>
                    <a:p>
                      <a:pPr algn="r" rtl="1"/>
                      <a:endParaRPr lang="he-IL"/>
                    </a:p>
                  </a:txBody>
                  <a:tcPr/>
                </a:tc>
                <a:tc>
                  <a:txBody>
                    <a:bodyPr/>
                    <a:lstStyle/>
                    <a:p>
                      <a:pPr algn="r" rtl="1"/>
                      <a:endParaRPr lang="he-IL" dirty="0"/>
                    </a:p>
                  </a:txBody>
                  <a:tcPr/>
                </a:tc>
                <a:extLst>
                  <a:ext uri="{0D108BD9-81ED-4DB2-BD59-A6C34878D82A}">
                    <a16:rowId xmlns:a16="http://schemas.microsoft.com/office/drawing/2014/main" val="3221076936"/>
                  </a:ext>
                </a:extLst>
              </a:tr>
              <a:tr h="327003">
                <a:tc>
                  <a:txBody>
                    <a:bodyPr/>
                    <a:lstStyle/>
                    <a:p>
                      <a:pPr algn="r" rtl="1"/>
                      <a:endParaRPr lang="he-IL"/>
                    </a:p>
                  </a:txBody>
                  <a:tcPr/>
                </a:tc>
                <a:tc>
                  <a:txBody>
                    <a:bodyPr/>
                    <a:lstStyle/>
                    <a:p>
                      <a:pPr algn="r" rtl="1"/>
                      <a:endParaRPr lang="he-IL" dirty="0"/>
                    </a:p>
                  </a:txBody>
                  <a:tcPr/>
                </a:tc>
                <a:extLst>
                  <a:ext uri="{0D108BD9-81ED-4DB2-BD59-A6C34878D82A}">
                    <a16:rowId xmlns:a16="http://schemas.microsoft.com/office/drawing/2014/main" val="4048951899"/>
                  </a:ext>
                </a:extLst>
              </a:tr>
              <a:tr h="327003">
                <a:tc>
                  <a:txBody>
                    <a:bodyPr/>
                    <a:lstStyle/>
                    <a:p>
                      <a:pPr algn="r" rtl="1"/>
                      <a:endParaRPr lang="he-IL" dirty="0"/>
                    </a:p>
                  </a:txBody>
                  <a:tcPr/>
                </a:tc>
                <a:tc>
                  <a:txBody>
                    <a:bodyPr/>
                    <a:lstStyle/>
                    <a:p>
                      <a:pPr algn="r" rtl="1"/>
                      <a:endParaRPr lang="he-IL" dirty="0"/>
                    </a:p>
                  </a:txBody>
                  <a:tcPr/>
                </a:tc>
                <a:extLst>
                  <a:ext uri="{0D108BD9-81ED-4DB2-BD59-A6C34878D82A}">
                    <a16:rowId xmlns:a16="http://schemas.microsoft.com/office/drawing/2014/main" val="3235089759"/>
                  </a:ext>
                </a:extLst>
              </a:tr>
              <a:tr h="327003">
                <a:tc>
                  <a:txBody>
                    <a:bodyPr/>
                    <a:lstStyle/>
                    <a:p>
                      <a:pPr algn="r" rtl="1"/>
                      <a:endParaRPr lang="he-IL" dirty="0"/>
                    </a:p>
                  </a:txBody>
                  <a:tcPr/>
                </a:tc>
                <a:tc>
                  <a:txBody>
                    <a:bodyPr/>
                    <a:lstStyle/>
                    <a:p>
                      <a:pPr algn="r" rtl="1"/>
                      <a:endParaRPr lang="he-IL" dirty="0"/>
                    </a:p>
                  </a:txBody>
                  <a:tcPr/>
                </a:tc>
                <a:extLst>
                  <a:ext uri="{0D108BD9-81ED-4DB2-BD59-A6C34878D82A}">
                    <a16:rowId xmlns:a16="http://schemas.microsoft.com/office/drawing/2014/main" val="2278303381"/>
                  </a:ext>
                </a:extLst>
              </a:tr>
            </a:tbl>
          </a:graphicData>
        </a:graphic>
      </p:graphicFrame>
      <p:pic>
        <p:nvPicPr>
          <p:cNvPr id="8" name="3min_final" descr="3min_final">
            <a:hlinkClick r:id="" action="ppaction://media"/>
            <a:extLst>
              <a:ext uri="{FF2B5EF4-FFF2-40B4-BE49-F238E27FC236}">
                <a16:creationId xmlns:a16="http://schemas.microsoft.com/office/drawing/2014/main" id="{59E7C90E-BB4E-4A9F-A6C7-98DACF52663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0387" y="748325"/>
            <a:ext cx="1540938" cy="549601"/>
          </a:xfrm>
          <a:prstGeom prst="rect">
            <a:avLst/>
          </a:prstGeom>
        </p:spPr>
      </p:pic>
    </p:spTree>
    <p:extLst>
      <p:ext uri="{BB962C8B-B14F-4D97-AF65-F5344CB8AC3E}">
        <p14:creationId xmlns:p14="http://schemas.microsoft.com/office/powerpoint/2010/main" val="269732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8B250D75-F93E-4CD0-95EB-583673271C5B}"/>
              </a:ext>
            </a:extLst>
          </p:cNvPr>
          <p:cNvSpPr>
            <a:spLocks noGrp="1"/>
          </p:cNvSpPr>
          <p:nvPr>
            <p:ph type="title"/>
          </p:nvPr>
        </p:nvSpPr>
        <p:spPr/>
        <p:txBody>
          <a:bodyPr/>
          <a:lstStyle/>
          <a:p>
            <a:r>
              <a:rPr lang="he-IL" dirty="0"/>
              <a:t>פתרון: השוואה</a:t>
            </a:r>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3"/>
          <a:stretch>
            <a:fillRect/>
          </a:stretch>
        </p:blipFill>
        <p:spPr>
          <a:xfrm>
            <a:off x="347084" y="262845"/>
            <a:ext cx="1047545" cy="550181"/>
          </a:xfrm>
          <a:prstGeom prst="rect">
            <a:avLst/>
          </a:prstGeom>
        </p:spPr>
      </p:pic>
      <p:pic>
        <p:nvPicPr>
          <p:cNvPr id="5" name="תמונה 4">
            <a:extLst>
              <a:ext uri="{FF2B5EF4-FFF2-40B4-BE49-F238E27FC236}">
                <a16:creationId xmlns:a16="http://schemas.microsoft.com/office/drawing/2014/main" id="{190E66B2-DF47-492F-9B75-B97DEEC16335}"/>
              </a:ext>
            </a:extLst>
          </p:cNvPr>
          <p:cNvPicPr>
            <a:picLocks noChangeAspect="1"/>
          </p:cNvPicPr>
          <p:nvPr/>
        </p:nvPicPr>
        <p:blipFill>
          <a:blip r:embed="rId4"/>
          <a:stretch>
            <a:fillRect/>
          </a:stretch>
        </p:blipFill>
        <p:spPr>
          <a:xfrm>
            <a:off x="5818719" y="1928813"/>
            <a:ext cx="5744170" cy="3158753"/>
          </a:xfrm>
          <a:prstGeom prst="rect">
            <a:avLst/>
          </a:prstGeom>
        </p:spPr>
      </p:pic>
      <p:sp>
        <p:nvSpPr>
          <p:cNvPr id="7" name="תיבת טקסט 6">
            <a:extLst>
              <a:ext uri="{FF2B5EF4-FFF2-40B4-BE49-F238E27FC236}">
                <a16:creationId xmlns:a16="http://schemas.microsoft.com/office/drawing/2014/main" id="{965F1376-5D78-4A72-8D24-9BCB1C4AB852}"/>
              </a:ext>
            </a:extLst>
          </p:cNvPr>
          <p:cNvSpPr txBox="1"/>
          <p:nvPr/>
        </p:nvSpPr>
        <p:spPr>
          <a:xfrm>
            <a:off x="0" y="2108985"/>
            <a:ext cx="5719863" cy="2677656"/>
          </a:xfrm>
          <a:prstGeom prst="rect">
            <a:avLst/>
          </a:prstGeom>
          <a:noFill/>
        </p:spPr>
        <p:txBody>
          <a:bodyPr wrap="square" rtlCol="1">
            <a:spAutoFit/>
          </a:bodyPr>
          <a:lstStyle/>
          <a:p>
            <a:pPr algn="r"/>
            <a:r>
              <a:rPr lang="he-IL" sz="2400" dirty="0">
                <a:solidFill>
                  <a:srgbClr val="424242"/>
                </a:solidFill>
                <a:highlight>
                  <a:srgbClr val="FFFF00"/>
                </a:highlight>
              </a:rPr>
              <a:t>פסולת מתכלה  - </a:t>
            </a:r>
            <a:r>
              <a:rPr lang="he-IL" sz="2400" dirty="0"/>
              <a:t>פסולת שנרקבת במהירות. </a:t>
            </a:r>
          </a:p>
          <a:p>
            <a:pPr algn="r"/>
            <a:r>
              <a:rPr lang="he-IL" sz="2400" dirty="0">
                <a:solidFill>
                  <a:srgbClr val="424242"/>
                </a:solidFill>
                <a:highlight>
                  <a:srgbClr val="FFFF00"/>
                </a:highlight>
              </a:rPr>
              <a:t>פסולת שאינה מתכלה  - </a:t>
            </a:r>
            <a:r>
              <a:rPr lang="he-IL" sz="2400" dirty="0"/>
              <a:t>פסולת שנרקבת לאחר זמן רב מאוד. </a:t>
            </a:r>
          </a:p>
          <a:p>
            <a:pPr algn="r"/>
            <a:endParaRPr lang="he-IL" sz="2400" dirty="0"/>
          </a:p>
          <a:p>
            <a:pPr algn="r"/>
            <a:endParaRPr lang="he-IL" sz="2400" dirty="0"/>
          </a:p>
          <a:p>
            <a:pPr algn="r"/>
            <a:endParaRPr lang="he-IL" sz="2400" dirty="0"/>
          </a:p>
          <a:p>
            <a:pPr algn="r"/>
            <a:endParaRPr lang="he-IL" sz="2400" dirty="0"/>
          </a:p>
        </p:txBody>
      </p:sp>
      <p:graphicFrame>
        <p:nvGraphicFramePr>
          <p:cNvPr id="2" name="טבלה 3">
            <a:extLst>
              <a:ext uri="{FF2B5EF4-FFF2-40B4-BE49-F238E27FC236}">
                <a16:creationId xmlns:a16="http://schemas.microsoft.com/office/drawing/2014/main" id="{9E30D26D-4B3B-40C3-AF67-136A5875666D}"/>
              </a:ext>
            </a:extLst>
          </p:cNvPr>
          <p:cNvGraphicFramePr>
            <a:graphicFrameLocks noGrp="1"/>
          </p:cNvGraphicFramePr>
          <p:nvPr>
            <p:extLst>
              <p:ext uri="{D42A27DB-BD31-4B8C-83A1-F6EECF244321}">
                <p14:modId xmlns:p14="http://schemas.microsoft.com/office/powerpoint/2010/main" val="1293803188"/>
              </p:ext>
            </p:extLst>
          </p:nvPr>
        </p:nvGraphicFramePr>
        <p:xfrm>
          <a:off x="870856" y="3475699"/>
          <a:ext cx="4448517" cy="2560320"/>
        </p:xfrm>
        <a:graphic>
          <a:graphicData uri="http://schemas.openxmlformats.org/drawingml/2006/table">
            <a:tbl>
              <a:tblPr rtl="1" firstRow="1" bandRow="1">
                <a:tableStyleId>{5C22544A-7EE6-4342-B048-85BDC9FD1C3A}</a:tableStyleId>
              </a:tblPr>
              <a:tblGrid>
                <a:gridCol w="2238030">
                  <a:extLst>
                    <a:ext uri="{9D8B030D-6E8A-4147-A177-3AD203B41FA5}">
                      <a16:colId xmlns:a16="http://schemas.microsoft.com/office/drawing/2014/main" val="2613589518"/>
                    </a:ext>
                  </a:extLst>
                </a:gridCol>
                <a:gridCol w="2210487">
                  <a:extLst>
                    <a:ext uri="{9D8B030D-6E8A-4147-A177-3AD203B41FA5}">
                      <a16:colId xmlns:a16="http://schemas.microsoft.com/office/drawing/2014/main" val="482430164"/>
                    </a:ext>
                  </a:extLst>
                </a:gridCol>
              </a:tblGrid>
              <a:tr h="327003">
                <a:tc>
                  <a:txBody>
                    <a:bodyPr/>
                    <a:lstStyle/>
                    <a:p>
                      <a:pPr algn="r" rtl="1"/>
                      <a:r>
                        <a:rPr lang="he-IL" dirty="0"/>
                        <a:t>פסולת מתכלה</a:t>
                      </a:r>
                    </a:p>
                  </a:txBody>
                  <a:tcPr/>
                </a:tc>
                <a:tc>
                  <a:txBody>
                    <a:bodyPr/>
                    <a:lstStyle/>
                    <a:p>
                      <a:pPr algn="r" rtl="1"/>
                      <a:r>
                        <a:rPr lang="he-IL" dirty="0"/>
                        <a:t>פסולת שאינה מתכלה</a:t>
                      </a:r>
                    </a:p>
                  </a:txBody>
                  <a:tcPr/>
                </a:tc>
                <a:extLst>
                  <a:ext uri="{0D108BD9-81ED-4DB2-BD59-A6C34878D82A}">
                    <a16:rowId xmlns:a16="http://schemas.microsoft.com/office/drawing/2014/main" val="1980658997"/>
                  </a:ext>
                </a:extLst>
              </a:tr>
              <a:tr h="327003">
                <a:tc>
                  <a:txBody>
                    <a:bodyPr/>
                    <a:lstStyle/>
                    <a:p>
                      <a:pPr algn="r" rtl="1"/>
                      <a:r>
                        <a:rPr lang="he-IL" dirty="0"/>
                        <a:t>קליפות תפוחי אדמה</a:t>
                      </a:r>
                    </a:p>
                  </a:txBody>
                  <a:tcPr/>
                </a:tc>
                <a:tc>
                  <a:txBody>
                    <a:bodyPr/>
                    <a:lstStyle/>
                    <a:p>
                      <a:pPr algn="r" rtl="1"/>
                      <a:r>
                        <a:rPr lang="he-IL" dirty="0"/>
                        <a:t>בקבוקי פלסטיק</a:t>
                      </a:r>
                    </a:p>
                  </a:txBody>
                  <a:tcPr/>
                </a:tc>
                <a:extLst>
                  <a:ext uri="{0D108BD9-81ED-4DB2-BD59-A6C34878D82A}">
                    <a16:rowId xmlns:a16="http://schemas.microsoft.com/office/drawing/2014/main" val="2262656266"/>
                  </a:ext>
                </a:extLst>
              </a:tr>
              <a:tr h="327003">
                <a:tc>
                  <a:txBody>
                    <a:bodyPr/>
                    <a:lstStyle/>
                    <a:p>
                      <a:pPr algn="r" rtl="1"/>
                      <a:r>
                        <a:rPr lang="he-IL" dirty="0"/>
                        <a:t>שאריות מזון</a:t>
                      </a:r>
                    </a:p>
                  </a:txBody>
                  <a:tcPr/>
                </a:tc>
                <a:tc>
                  <a:txBody>
                    <a:bodyPr/>
                    <a:lstStyle/>
                    <a:p>
                      <a:pPr algn="r" rtl="1"/>
                      <a:r>
                        <a:rPr lang="he-IL" dirty="0"/>
                        <a:t>כוס זכוכית</a:t>
                      </a:r>
                    </a:p>
                  </a:txBody>
                  <a:tcPr/>
                </a:tc>
                <a:extLst>
                  <a:ext uri="{0D108BD9-81ED-4DB2-BD59-A6C34878D82A}">
                    <a16:rowId xmlns:a16="http://schemas.microsoft.com/office/drawing/2014/main" val="2558176900"/>
                  </a:ext>
                </a:extLst>
              </a:tr>
              <a:tr h="327003">
                <a:tc>
                  <a:txBody>
                    <a:bodyPr/>
                    <a:lstStyle/>
                    <a:p>
                      <a:pPr algn="r" rtl="1"/>
                      <a:endParaRPr lang="he-IL" dirty="0"/>
                    </a:p>
                  </a:txBody>
                  <a:tcPr/>
                </a:tc>
                <a:tc>
                  <a:txBody>
                    <a:bodyPr/>
                    <a:lstStyle/>
                    <a:p>
                      <a:pPr algn="r" rtl="1"/>
                      <a:r>
                        <a:rPr lang="he-IL" dirty="0"/>
                        <a:t>פחיות משקה</a:t>
                      </a:r>
                    </a:p>
                  </a:txBody>
                  <a:tcPr/>
                </a:tc>
                <a:extLst>
                  <a:ext uri="{0D108BD9-81ED-4DB2-BD59-A6C34878D82A}">
                    <a16:rowId xmlns:a16="http://schemas.microsoft.com/office/drawing/2014/main" val="3221076936"/>
                  </a:ext>
                </a:extLst>
              </a:tr>
              <a:tr h="327003">
                <a:tc>
                  <a:txBody>
                    <a:bodyPr/>
                    <a:lstStyle/>
                    <a:p>
                      <a:pPr algn="r" rtl="1"/>
                      <a:endParaRPr lang="he-IL" dirty="0"/>
                    </a:p>
                  </a:txBody>
                  <a:tcPr/>
                </a:tc>
                <a:tc>
                  <a:txBody>
                    <a:bodyPr/>
                    <a:lstStyle/>
                    <a:p>
                      <a:pPr algn="r" rtl="1"/>
                      <a:r>
                        <a:rPr lang="he-IL" dirty="0"/>
                        <a:t>צלחת חד פעמית</a:t>
                      </a:r>
                    </a:p>
                  </a:txBody>
                  <a:tcPr/>
                </a:tc>
                <a:extLst>
                  <a:ext uri="{0D108BD9-81ED-4DB2-BD59-A6C34878D82A}">
                    <a16:rowId xmlns:a16="http://schemas.microsoft.com/office/drawing/2014/main" val="4048951899"/>
                  </a:ext>
                </a:extLst>
              </a:tr>
              <a:tr h="327003">
                <a:tc>
                  <a:txBody>
                    <a:bodyPr/>
                    <a:lstStyle/>
                    <a:p>
                      <a:pPr algn="r" rtl="1"/>
                      <a:r>
                        <a:rPr lang="he-IL" dirty="0">
                          <a:solidFill>
                            <a:schemeClr val="accent6">
                              <a:lumMod val="50000"/>
                            </a:schemeClr>
                          </a:solidFill>
                        </a:rPr>
                        <a:t>פרחים שנבלו</a:t>
                      </a:r>
                    </a:p>
                  </a:txBody>
                  <a:tcPr/>
                </a:tc>
                <a:tc>
                  <a:txBody>
                    <a:bodyPr/>
                    <a:lstStyle/>
                    <a:p>
                      <a:pPr algn="r" rtl="1"/>
                      <a:r>
                        <a:rPr lang="he-IL" dirty="0">
                          <a:solidFill>
                            <a:schemeClr val="accent6">
                              <a:lumMod val="50000"/>
                            </a:schemeClr>
                          </a:solidFill>
                        </a:rPr>
                        <a:t>שקיות ניילון</a:t>
                      </a:r>
                    </a:p>
                  </a:txBody>
                  <a:tcPr/>
                </a:tc>
                <a:extLst>
                  <a:ext uri="{0D108BD9-81ED-4DB2-BD59-A6C34878D82A}">
                    <a16:rowId xmlns:a16="http://schemas.microsoft.com/office/drawing/2014/main" val="1566901887"/>
                  </a:ext>
                </a:extLst>
              </a:tr>
              <a:tr h="327003">
                <a:tc>
                  <a:txBody>
                    <a:bodyPr/>
                    <a:lstStyle/>
                    <a:p>
                      <a:pPr algn="r" rtl="1"/>
                      <a:r>
                        <a:rPr lang="he-IL" dirty="0">
                          <a:solidFill>
                            <a:schemeClr val="accent6">
                              <a:lumMod val="50000"/>
                            </a:schemeClr>
                          </a:solidFill>
                        </a:rPr>
                        <a:t>סלט גזר</a:t>
                      </a:r>
                    </a:p>
                  </a:txBody>
                  <a:tcPr/>
                </a:tc>
                <a:tc>
                  <a:txBody>
                    <a:bodyPr/>
                    <a:lstStyle/>
                    <a:p>
                      <a:pPr algn="r" rtl="1"/>
                      <a:r>
                        <a:rPr lang="he-IL" dirty="0">
                          <a:solidFill>
                            <a:schemeClr val="accent6">
                              <a:lumMod val="50000"/>
                            </a:schemeClr>
                          </a:solidFill>
                        </a:rPr>
                        <a:t>נייר עטיפה </a:t>
                      </a:r>
                    </a:p>
                  </a:txBody>
                  <a:tcPr/>
                </a:tc>
                <a:extLst>
                  <a:ext uri="{0D108BD9-81ED-4DB2-BD59-A6C34878D82A}">
                    <a16:rowId xmlns:a16="http://schemas.microsoft.com/office/drawing/2014/main" val="4259971573"/>
                  </a:ext>
                </a:extLst>
              </a:tr>
            </a:tbl>
          </a:graphicData>
        </a:graphic>
      </p:graphicFrame>
    </p:spTree>
    <p:extLst>
      <p:ext uri="{BB962C8B-B14F-4D97-AF65-F5344CB8AC3E}">
        <p14:creationId xmlns:p14="http://schemas.microsoft.com/office/powerpoint/2010/main" val="399111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p:txBody>
          <a:bodyPr/>
          <a:lstStyle/>
          <a:p>
            <a:r>
              <a:rPr lang="he-IL" dirty="0">
                <a:solidFill>
                  <a:srgbClr val="424242"/>
                </a:solidFill>
              </a:rPr>
              <a:t>תרגול: </a:t>
            </a:r>
            <a:r>
              <a:rPr lang="he-IL" sz="4000" dirty="0">
                <a:solidFill>
                  <a:srgbClr val="424242"/>
                </a:solidFill>
              </a:rPr>
              <a:t>פסקה שנייה – מציאת הרעיון המרכזי בפסקה</a:t>
            </a:r>
            <a:endParaRPr lang="en-IL" dirty="0"/>
          </a:p>
        </p:txBody>
      </p:sp>
      <p:sp>
        <p:nvSpPr>
          <p:cNvPr id="6" name="מציין מיקום תוכן 5">
            <a:extLst>
              <a:ext uri="{FF2B5EF4-FFF2-40B4-BE49-F238E27FC236}">
                <a16:creationId xmlns:a16="http://schemas.microsoft.com/office/drawing/2014/main" id="{29DC7352-E7C2-4005-849A-2FEBD88DE987}"/>
              </a:ext>
            </a:extLst>
          </p:cNvPr>
          <p:cNvSpPr>
            <a:spLocks noGrp="1"/>
          </p:cNvSpPr>
          <p:nvPr>
            <p:ph sz="half" idx="1"/>
          </p:nvPr>
        </p:nvSpPr>
        <p:spPr>
          <a:xfrm>
            <a:off x="197428" y="1825625"/>
            <a:ext cx="3409372" cy="4351338"/>
          </a:xfrm>
        </p:spPr>
        <p:txBody>
          <a:bodyPr/>
          <a:lstStyle/>
          <a:p>
            <a:r>
              <a:rPr lang="he-IL" dirty="0"/>
              <a:t>מהו נושא הפסקה?</a:t>
            </a:r>
          </a:p>
          <a:p>
            <a:r>
              <a:rPr lang="he-IL" dirty="0"/>
              <a:t>מהו הרעיון המרכזי?</a:t>
            </a:r>
          </a:p>
          <a:p>
            <a:pPr marL="0" indent="0">
              <a:buNone/>
            </a:pPr>
            <a:r>
              <a:rPr lang="he-IL" dirty="0"/>
              <a:t>על מה מדובר?</a:t>
            </a:r>
          </a:p>
          <a:p>
            <a:pPr marL="0" indent="0">
              <a:buNone/>
            </a:pPr>
            <a:r>
              <a:rPr lang="he-IL" dirty="0"/>
              <a:t>מה אומרים עליו?</a:t>
            </a:r>
          </a:p>
          <a:p>
            <a:pPr marL="0" indent="0">
              <a:buNone/>
            </a:pPr>
            <a:r>
              <a:rPr lang="he-IL" b="1" dirty="0">
                <a:solidFill>
                  <a:schemeClr val="accent6">
                    <a:lumMod val="50000"/>
                  </a:schemeClr>
                </a:solidFill>
              </a:rPr>
              <a:t>כתבו:</a:t>
            </a:r>
          </a:p>
          <a:p>
            <a:pPr marL="0" indent="0">
              <a:buNone/>
            </a:pPr>
            <a:r>
              <a:rPr lang="he-IL" b="1" dirty="0">
                <a:solidFill>
                  <a:schemeClr val="accent6">
                    <a:lumMod val="50000"/>
                  </a:schemeClr>
                </a:solidFill>
              </a:rPr>
              <a:t>הרעיון המרכזי של הפסקה </a:t>
            </a:r>
            <a:r>
              <a:rPr lang="he-IL" b="1" dirty="0" err="1">
                <a:solidFill>
                  <a:schemeClr val="accent6">
                    <a:lumMod val="50000"/>
                  </a:schemeClr>
                </a:solidFill>
              </a:rPr>
              <a:t>השניה</a:t>
            </a:r>
            <a:r>
              <a:rPr lang="he-IL" b="1" dirty="0">
                <a:solidFill>
                  <a:schemeClr val="accent6">
                    <a:lumMod val="50000"/>
                  </a:schemeClr>
                </a:solidFill>
              </a:rPr>
              <a:t> הוא: </a:t>
            </a:r>
          </a:p>
        </p:txBody>
      </p:sp>
      <p:pic>
        <p:nvPicPr>
          <p:cNvPr id="9" name="מציין מיקום תוכן 8">
            <a:extLst>
              <a:ext uri="{FF2B5EF4-FFF2-40B4-BE49-F238E27FC236}">
                <a16:creationId xmlns:a16="http://schemas.microsoft.com/office/drawing/2014/main" id="{7E87C02A-E4A3-4618-9A47-16D8BD045B21}"/>
              </a:ext>
            </a:extLst>
          </p:cNvPr>
          <p:cNvPicPr>
            <a:picLocks noGrp="1" noChangeAspect="1"/>
          </p:cNvPicPr>
          <p:nvPr>
            <p:ph sz="half" idx="2"/>
          </p:nvPr>
        </p:nvPicPr>
        <p:blipFill>
          <a:blip r:embed="rId5"/>
          <a:stretch>
            <a:fillRect/>
          </a:stretch>
        </p:blipFill>
        <p:spPr>
          <a:xfrm>
            <a:off x="3822699" y="1825625"/>
            <a:ext cx="8171873" cy="4841875"/>
          </a:xfrm>
          <a:prstGeom prst="rect">
            <a:avLst/>
          </a:prstGeom>
        </p:spPr>
      </p:pic>
      <p:pic>
        <p:nvPicPr>
          <p:cNvPr id="5" name="2min_final" descr="2min_final">
            <a:hlinkClick r:id="" action="ppaction://media"/>
            <a:extLst>
              <a:ext uri="{FF2B5EF4-FFF2-40B4-BE49-F238E27FC236}">
                <a16:creationId xmlns:a16="http://schemas.microsoft.com/office/drawing/2014/main" id="{C32E5907-6A61-4D76-B6BE-74604457D8A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1176" y="131436"/>
            <a:ext cx="1540938" cy="549601"/>
          </a:xfrm>
          <a:prstGeom prst="rect">
            <a:avLst/>
          </a:prstGeom>
        </p:spPr>
      </p:pic>
    </p:spTree>
    <p:extLst>
      <p:ext uri="{BB962C8B-B14F-4D97-AF65-F5344CB8AC3E}">
        <p14:creationId xmlns:p14="http://schemas.microsoft.com/office/powerpoint/2010/main" val="82507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en-IL" dirty="0"/>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0574" y="2710851"/>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141377" y="3225956"/>
            <a:ext cx="1771057" cy="740845"/>
          </a:xfrm>
          <a:prstGeom prst="rect">
            <a:avLst/>
          </a:prstGeom>
          <a:noFill/>
          <a:extLst>
            <a:ext uri="{909E8E84-426E-40DD-AFC4-6F175D3DCCD1}">
              <a14:hiddenFill xmlns:a14="http://schemas.microsoft.com/office/drawing/2010/main">
                <a:solidFill>
                  <a:srgbClr val="FFFFFF"/>
                </a:solidFill>
              </a14:hiddenFill>
            </a:ext>
          </a:extLst>
        </p:spPr>
      </p:pic>
      <p:pic>
        <p:nvPicPr>
          <p:cNvPr id="5" name="1min_final" descr="1min_final">
            <a:hlinkClick r:id="" action="ppaction://media"/>
            <a:extLst>
              <a:ext uri="{FF2B5EF4-FFF2-40B4-BE49-F238E27FC236}">
                <a16:creationId xmlns:a16="http://schemas.microsoft.com/office/drawing/2014/main" id="{899EC652-434F-4EB1-A8A5-0254E8F3DD8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55552" y="1027906"/>
            <a:ext cx="1540938" cy="549601"/>
          </a:xfrm>
          <a:prstGeom prst="rect">
            <a:avLst/>
          </a:prstGeom>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תוכן 5">
            <a:extLst>
              <a:ext uri="{FF2B5EF4-FFF2-40B4-BE49-F238E27FC236}">
                <a16:creationId xmlns:a16="http://schemas.microsoft.com/office/drawing/2014/main" id="{29DC7352-E7C2-4005-849A-2FEBD88DE987}"/>
              </a:ext>
            </a:extLst>
          </p:cNvPr>
          <p:cNvSpPr>
            <a:spLocks noGrp="1"/>
          </p:cNvSpPr>
          <p:nvPr>
            <p:ph sz="half" idx="1"/>
          </p:nvPr>
        </p:nvSpPr>
        <p:spPr>
          <a:xfrm>
            <a:off x="197428" y="1825625"/>
            <a:ext cx="3409372" cy="4351338"/>
          </a:xfrm>
        </p:spPr>
        <p:txBody>
          <a:bodyPr/>
          <a:lstStyle/>
          <a:p>
            <a:r>
              <a:rPr lang="he-IL" dirty="0"/>
              <a:t>הנושא: </a:t>
            </a:r>
            <a:r>
              <a:rPr lang="he-IL" dirty="0">
                <a:solidFill>
                  <a:schemeClr val="accent6">
                    <a:lumMod val="50000"/>
                  </a:schemeClr>
                </a:solidFill>
              </a:rPr>
              <a:t>זיהום האוויר</a:t>
            </a:r>
          </a:p>
          <a:p>
            <a:r>
              <a:rPr lang="he-IL" dirty="0"/>
              <a:t>על מה מדובר? </a:t>
            </a:r>
            <a:r>
              <a:rPr lang="he-IL" dirty="0">
                <a:solidFill>
                  <a:schemeClr val="accent6">
                    <a:lumMod val="50000"/>
                  </a:schemeClr>
                </a:solidFill>
              </a:rPr>
              <a:t>זיהום האוויר</a:t>
            </a:r>
          </a:p>
          <a:p>
            <a:r>
              <a:rPr lang="he-IL" dirty="0"/>
              <a:t>מה אומרים עליו? </a:t>
            </a:r>
            <a:r>
              <a:rPr lang="he-IL" dirty="0">
                <a:solidFill>
                  <a:schemeClr val="accent6">
                    <a:lumMod val="50000"/>
                  </a:schemeClr>
                </a:solidFill>
              </a:rPr>
              <a:t>הגזים הנפלטים מהדלק גורמים לזיהום הסביבה</a:t>
            </a:r>
          </a:p>
          <a:p>
            <a:r>
              <a:rPr lang="he-IL" sz="3200" b="1" dirty="0">
                <a:solidFill>
                  <a:prstClr val="black"/>
                </a:solidFill>
                <a:highlight>
                  <a:srgbClr val="FFFF00"/>
                </a:highlight>
                <a:latin typeface="Calibri" panose="020F0502020204030204"/>
                <a:cs typeface="Arial" panose="020B0604020202020204" pitchFamily="34" charset="0"/>
              </a:rPr>
              <a:t>דלק  עלול לגרום לזיהום האוויר</a:t>
            </a:r>
            <a:endParaRPr lang="he-IL" sz="6000" dirty="0">
              <a:highlight>
                <a:srgbClr val="FFFF00"/>
              </a:highlight>
            </a:endParaRPr>
          </a:p>
        </p:txBody>
      </p:sp>
      <p:pic>
        <p:nvPicPr>
          <p:cNvPr id="9" name="מציין מיקום תוכן 8">
            <a:extLst>
              <a:ext uri="{FF2B5EF4-FFF2-40B4-BE49-F238E27FC236}">
                <a16:creationId xmlns:a16="http://schemas.microsoft.com/office/drawing/2014/main" id="{7E87C02A-E4A3-4618-9A47-16D8BD045B21}"/>
              </a:ext>
            </a:extLst>
          </p:cNvPr>
          <p:cNvPicPr>
            <a:picLocks noGrp="1" noChangeAspect="1"/>
          </p:cNvPicPr>
          <p:nvPr>
            <p:ph sz="half" idx="2"/>
          </p:nvPr>
        </p:nvPicPr>
        <p:blipFill>
          <a:blip r:embed="rId3"/>
          <a:stretch>
            <a:fillRect/>
          </a:stretch>
        </p:blipFill>
        <p:spPr>
          <a:xfrm>
            <a:off x="3822699" y="1825625"/>
            <a:ext cx="8171873" cy="4841875"/>
          </a:xfrm>
          <a:prstGeom prst="rect">
            <a:avLst/>
          </a:prstGeom>
        </p:spPr>
      </p:pic>
      <p:sp>
        <p:nvSpPr>
          <p:cNvPr id="4" name="מלבן 3">
            <a:extLst>
              <a:ext uri="{FF2B5EF4-FFF2-40B4-BE49-F238E27FC236}">
                <a16:creationId xmlns:a16="http://schemas.microsoft.com/office/drawing/2014/main" id="{1ED02E1A-4007-48F6-8E2D-9F8F42CD6923}"/>
              </a:ext>
            </a:extLst>
          </p:cNvPr>
          <p:cNvSpPr/>
          <p:nvPr/>
        </p:nvSpPr>
        <p:spPr>
          <a:xfrm>
            <a:off x="3914454" y="2547991"/>
            <a:ext cx="7695344" cy="554805"/>
          </a:xfrm>
          <a:prstGeom prst="rect">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he-IL"/>
          </a:p>
        </p:txBody>
      </p:sp>
      <p:sp>
        <p:nvSpPr>
          <p:cNvPr id="7" name="מלבן 6">
            <a:extLst>
              <a:ext uri="{FF2B5EF4-FFF2-40B4-BE49-F238E27FC236}">
                <a16:creationId xmlns:a16="http://schemas.microsoft.com/office/drawing/2014/main" id="{0CAF5738-6B83-4407-9EEE-9A80128D840D}"/>
              </a:ext>
            </a:extLst>
          </p:cNvPr>
          <p:cNvSpPr/>
          <p:nvPr/>
        </p:nvSpPr>
        <p:spPr>
          <a:xfrm>
            <a:off x="9976206" y="3151597"/>
            <a:ext cx="1633591" cy="554805"/>
          </a:xfrm>
          <a:prstGeom prst="rect">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he-IL"/>
          </a:p>
        </p:txBody>
      </p:sp>
      <p:sp>
        <p:nvSpPr>
          <p:cNvPr id="3" name="כותרת 2"/>
          <p:cNvSpPr>
            <a:spLocks noGrp="1"/>
          </p:cNvSpPr>
          <p:nvPr>
            <p:ph type="title"/>
          </p:nvPr>
        </p:nvSpPr>
        <p:spPr/>
        <p:txBody>
          <a:bodyPr/>
          <a:lstStyle/>
          <a:p>
            <a:r>
              <a:rPr lang="he-IL" dirty="0">
                <a:solidFill>
                  <a:srgbClr val="424242"/>
                </a:solidFill>
              </a:rPr>
              <a:t>תרגול: </a:t>
            </a:r>
            <a:r>
              <a:rPr lang="he-IL" sz="4000" dirty="0">
                <a:solidFill>
                  <a:srgbClr val="424242"/>
                </a:solidFill>
              </a:rPr>
              <a:t>פסקה שנייה – מציאת הרעיון המרכזי בפסקה</a:t>
            </a:r>
            <a:endParaRPr lang="he-IL" dirty="0"/>
          </a:p>
        </p:txBody>
      </p:sp>
    </p:spTree>
    <p:extLst>
      <p:ext uri="{BB962C8B-B14F-4D97-AF65-F5344CB8AC3E}">
        <p14:creationId xmlns:p14="http://schemas.microsoft.com/office/powerpoint/2010/main" val="307162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a:xfrm>
            <a:off x="838200" y="117476"/>
            <a:ext cx="10515600" cy="939800"/>
          </a:xfrm>
          <a:solidFill>
            <a:srgbClr val="0070C0"/>
          </a:solidFill>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he-IL" sz="4000" b="1" dirty="0">
                <a:solidFill>
                  <a:srgbClr val="FFFFFF"/>
                </a:solidFill>
              </a:rPr>
              <a:t>מפיקים מידע – פסקה שנייה</a:t>
            </a:r>
            <a:endParaRPr lang="en-IL" sz="4000" b="1" dirty="0">
              <a:solidFill>
                <a:srgbClr val="FFFFFF"/>
              </a:solidFill>
            </a:endParaRPr>
          </a:p>
        </p:txBody>
      </p:sp>
      <p:sp>
        <p:nvSpPr>
          <p:cNvPr id="6" name="מציין מיקום תוכן 5">
            <a:extLst>
              <a:ext uri="{FF2B5EF4-FFF2-40B4-BE49-F238E27FC236}">
                <a16:creationId xmlns:a16="http://schemas.microsoft.com/office/drawing/2014/main" id="{29DC7352-E7C2-4005-849A-2FEBD88DE987}"/>
              </a:ext>
            </a:extLst>
          </p:cNvPr>
          <p:cNvSpPr>
            <a:spLocks noGrp="1"/>
          </p:cNvSpPr>
          <p:nvPr>
            <p:ph sz="half" idx="1"/>
          </p:nvPr>
        </p:nvSpPr>
        <p:spPr>
          <a:xfrm>
            <a:off x="197428" y="1825625"/>
            <a:ext cx="3409372" cy="4351338"/>
          </a:xfrm>
        </p:spPr>
        <p:txBody>
          <a:bodyPr/>
          <a:lstStyle/>
          <a:p>
            <a:r>
              <a:rPr lang="he-IL" dirty="0"/>
              <a:t>בפסקה זו אנו מזהים את הנזקים שגורמים הגזים הרעילים שנפלטים מהדלק. </a:t>
            </a:r>
          </a:p>
          <a:p>
            <a:r>
              <a:rPr lang="he-IL" dirty="0"/>
              <a:t>העתיקו את הנזקים.</a:t>
            </a:r>
          </a:p>
        </p:txBody>
      </p:sp>
      <p:pic>
        <p:nvPicPr>
          <p:cNvPr id="9" name="מציין מיקום תוכן 8">
            <a:extLst>
              <a:ext uri="{FF2B5EF4-FFF2-40B4-BE49-F238E27FC236}">
                <a16:creationId xmlns:a16="http://schemas.microsoft.com/office/drawing/2014/main" id="{7E87C02A-E4A3-4618-9A47-16D8BD045B21}"/>
              </a:ext>
            </a:extLst>
          </p:cNvPr>
          <p:cNvPicPr>
            <a:picLocks noGrp="1" noChangeAspect="1"/>
          </p:cNvPicPr>
          <p:nvPr>
            <p:ph sz="half" idx="2"/>
          </p:nvPr>
        </p:nvPicPr>
        <p:blipFill>
          <a:blip r:embed="rId5"/>
          <a:stretch>
            <a:fillRect/>
          </a:stretch>
        </p:blipFill>
        <p:spPr>
          <a:xfrm>
            <a:off x="3822699" y="1825625"/>
            <a:ext cx="8171873" cy="4841875"/>
          </a:xfrm>
          <a:prstGeom prst="rect">
            <a:avLst/>
          </a:prstGeom>
        </p:spPr>
      </p:pic>
      <p:pic>
        <p:nvPicPr>
          <p:cNvPr id="5" name="3min_final" descr="3min_final">
            <a:hlinkClick r:id="" action="ppaction://media"/>
            <a:extLst>
              <a:ext uri="{FF2B5EF4-FFF2-40B4-BE49-F238E27FC236}">
                <a16:creationId xmlns:a16="http://schemas.microsoft.com/office/drawing/2014/main" id="{F003E1FC-052C-4F02-82CA-E589912F17A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1176" y="1166650"/>
            <a:ext cx="1540938" cy="549601"/>
          </a:xfrm>
          <a:prstGeom prst="rect">
            <a:avLst/>
          </a:prstGeom>
        </p:spPr>
      </p:pic>
    </p:spTree>
    <p:extLst>
      <p:ext uri="{BB962C8B-B14F-4D97-AF65-F5344CB8AC3E}">
        <p14:creationId xmlns:p14="http://schemas.microsoft.com/office/powerpoint/2010/main" val="146256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a:xfrm>
            <a:off x="838200" y="365126"/>
            <a:ext cx="10515600" cy="1149350"/>
          </a:xfrm>
          <a:solidFill>
            <a:srgbClr val="0070C0"/>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he-IL" sz="4000" b="1" dirty="0">
                <a:solidFill>
                  <a:srgbClr val="FFFFFF"/>
                </a:solidFill>
              </a:rPr>
              <a:t>מפיקים מידע – פסקה שנייה</a:t>
            </a:r>
            <a:endParaRPr lang="en-IL" dirty="0"/>
          </a:p>
        </p:txBody>
      </p:sp>
      <p:sp>
        <p:nvSpPr>
          <p:cNvPr id="6" name="מציין מיקום תוכן 5">
            <a:extLst>
              <a:ext uri="{FF2B5EF4-FFF2-40B4-BE49-F238E27FC236}">
                <a16:creationId xmlns:a16="http://schemas.microsoft.com/office/drawing/2014/main" id="{29DC7352-E7C2-4005-849A-2FEBD88DE987}"/>
              </a:ext>
            </a:extLst>
          </p:cNvPr>
          <p:cNvSpPr>
            <a:spLocks noGrp="1"/>
          </p:cNvSpPr>
          <p:nvPr>
            <p:ph sz="half" idx="1"/>
          </p:nvPr>
        </p:nvSpPr>
        <p:spPr>
          <a:xfrm>
            <a:off x="197428" y="1825625"/>
            <a:ext cx="3409372" cy="4351338"/>
          </a:xfrm>
        </p:spPr>
        <p:txBody>
          <a:bodyPr/>
          <a:lstStyle/>
          <a:p>
            <a:r>
              <a:rPr lang="he-IL" dirty="0"/>
              <a:t>הגזים הרעילים:</a:t>
            </a:r>
          </a:p>
          <a:p>
            <a:r>
              <a:rPr lang="he-IL" dirty="0"/>
              <a:t>מזהמים את האוויר</a:t>
            </a:r>
          </a:p>
          <a:p>
            <a:r>
              <a:rPr lang="he-IL" dirty="0"/>
              <a:t>גורמים נזק לריאות</a:t>
            </a:r>
          </a:p>
          <a:p>
            <a:r>
              <a:rPr lang="he-IL" dirty="0"/>
              <a:t>פוגעים בעצים ובצמחים</a:t>
            </a:r>
          </a:p>
          <a:p>
            <a:r>
              <a:rPr lang="he-IL" dirty="0"/>
              <a:t>גורמים לתמותת דגים וחיות מים באגמים</a:t>
            </a:r>
          </a:p>
          <a:p>
            <a:r>
              <a:rPr lang="he-IL" dirty="0"/>
              <a:t>גורם נזק לקירות הבניינים</a:t>
            </a:r>
          </a:p>
        </p:txBody>
      </p:sp>
      <p:pic>
        <p:nvPicPr>
          <p:cNvPr id="9" name="מציין מיקום תוכן 8">
            <a:extLst>
              <a:ext uri="{FF2B5EF4-FFF2-40B4-BE49-F238E27FC236}">
                <a16:creationId xmlns:a16="http://schemas.microsoft.com/office/drawing/2014/main" id="{7E87C02A-E4A3-4618-9A47-16D8BD045B21}"/>
              </a:ext>
            </a:extLst>
          </p:cNvPr>
          <p:cNvPicPr>
            <a:picLocks noGrp="1" noChangeAspect="1"/>
          </p:cNvPicPr>
          <p:nvPr>
            <p:ph sz="half" idx="2"/>
          </p:nvPr>
        </p:nvPicPr>
        <p:blipFill>
          <a:blip r:embed="rId3"/>
          <a:stretch>
            <a:fillRect/>
          </a:stretch>
        </p:blipFill>
        <p:spPr>
          <a:xfrm>
            <a:off x="3639937" y="1825625"/>
            <a:ext cx="8171873" cy="4841875"/>
          </a:xfrm>
          <a:prstGeom prst="rect">
            <a:avLst/>
          </a:prstGeom>
        </p:spPr>
      </p:pic>
      <p:sp>
        <p:nvSpPr>
          <p:cNvPr id="3" name="מלבן 2">
            <a:extLst>
              <a:ext uri="{FF2B5EF4-FFF2-40B4-BE49-F238E27FC236}">
                <a16:creationId xmlns:a16="http://schemas.microsoft.com/office/drawing/2014/main" id="{E97098FB-FA2B-4FFE-AA06-0C1CDEF967D7}"/>
              </a:ext>
            </a:extLst>
          </p:cNvPr>
          <p:cNvSpPr/>
          <p:nvPr/>
        </p:nvSpPr>
        <p:spPr>
          <a:xfrm>
            <a:off x="4551452" y="3729519"/>
            <a:ext cx="2321960" cy="46233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מלבן 6">
            <a:extLst>
              <a:ext uri="{FF2B5EF4-FFF2-40B4-BE49-F238E27FC236}">
                <a16:creationId xmlns:a16="http://schemas.microsoft.com/office/drawing/2014/main" id="{63B1C867-6297-4B05-8257-4981673255C8}"/>
              </a:ext>
            </a:extLst>
          </p:cNvPr>
          <p:cNvSpPr/>
          <p:nvPr/>
        </p:nvSpPr>
        <p:spPr>
          <a:xfrm>
            <a:off x="7993294" y="4325420"/>
            <a:ext cx="2434975" cy="46233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מלבן 7">
            <a:extLst>
              <a:ext uri="{FF2B5EF4-FFF2-40B4-BE49-F238E27FC236}">
                <a16:creationId xmlns:a16="http://schemas.microsoft.com/office/drawing/2014/main" id="{85454BA7-FBBD-4A6F-9A27-FFC13C71BA54}"/>
              </a:ext>
            </a:extLst>
          </p:cNvPr>
          <p:cNvSpPr/>
          <p:nvPr/>
        </p:nvSpPr>
        <p:spPr>
          <a:xfrm>
            <a:off x="9513869" y="5404206"/>
            <a:ext cx="1931541" cy="46233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2" name="מלבן 11">
            <a:extLst>
              <a:ext uri="{FF2B5EF4-FFF2-40B4-BE49-F238E27FC236}">
                <a16:creationId xmlns:a16="http://schemas.microsoft.com/office/drawing/2014/main" id="{5D4AB55E-2478-4AE2-8638-B865E5BAA6F7}"/>
              </a:ext>
            </a:extLst>
          </p:cNvPr>
          <p:cNvSpPr/>
          <p:nvPr/>
        </p:nvSpPr>
        <p:spPr>
          <a:xfrm>
            <a:off x="4551452" y="5404206"/>
            <a:ext cx="4715838" cy="46233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5" name="מלבן 14">
            <a:extLst>
              <a:ext uri="{FF2B5EF4-FFF2-40B4-BE49-F238E27FC236}">
                <a16:creationId xmlns:a16="http://schemas.microsoft.com/office/drawing/2014/main" id="{12C2B301-D41D-450A-8D3A-01B0F1FC5C6F}"/>
              </a:ext>
            </a:extLst>
          </p:cNvPr>
          <p:cNvSpPr/>
          <p:nvPr/>
        </p:nvSpPr>
        <p:spPr>
          <a:xfrm>
            <a:off x="6698751" y="6000107"/>
            <a:ext cx="3780888" cy="46233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6" name="מלבן 15">
            <a:extLst>
              <a:ext uri="{FF2B5EF4-FFF2-40B4-BE49-F238E27FC236}">
                <a16:creationId xmlns:a16="http://schemas.microsoft.com/office/drawing/2014/main" id="{B5F1473D-1A5F-4367-8553-CE73DEF83926}"/>
              </a:ext>
            </a:extLst>
          </p:cNvPr>
          <p:cNvSpPr/>
          <p:nvPr/>
        </p:nvSpPr>
        <p:spPr>
          <a:xfrm>
            <a:off x="3639938" y="4874400"/>
            <a:ext cx="1024530" cy="462337"/>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292586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a:xfrm>
            <a:off x="838200" y="365126"/>
            <a:ext cx="10515600" cy="1054100"/>
          </a:xfrm>
          <a:solidFill>
            <a:srgbClr val="0070C0"/>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he-IL" sz="4000" b="1" dirty="0">
                <a:solidFill>
                  <a:srgbClr val="FFFFFF"/>
                </a:solidFill>
              </a:rPr>
              <a:t>תרגול: מילות קישור  לציון הוספה</a:t>
            </a:r>
            <a:endParaRPr lang="en-IL" dirty="0"/>
          </a:p>
        </p:txBody>
      </p:sp>
      <p:sp>
        <p:nvSpPr>
          <p:cNvPr id="6" name="מציין מיקום תוכן 5">
            <a:extLst>
              <a:ext uri="{FF2B5EF4-FFF2-40B4-BE49-F238E27FC236}">
                <a16:creationId xmlns:a16="http://schemas.microsoft.com/office/drawing/2014/main" id="{29DC7352-E7C2-4005-849A-2FEBD88DE987}"/>
              </a:ext>
            </a:extLst>
          </p:cNvPr>
          <p:cNvSpPr>
            <a:spLocks noGrp="1"/>
          </p:cNvSpPr>
          <p:nvPr>
            <p:ph sz="half" idx="1"/>
          </p:nvPr>
        </p:nvSpPr>
        <p:spPr>
          <a:xfrm>
            <a:off x="197428" y="1825625"/>
            <a:ext cx="3409372" cy="4351338"/>
          </a:xfrm>
        </p:spPr>
        <p:txBody>
          <a:bodyPr>
            <a:normAutofit fontScale="77500" lnSpcReduction="20000"/>
          </a:bodyPr>
          <a:lstStyle/>
          <a:p>
            <a:r>
              <a:rPr lang="he-IL" dirty="0"/>
              <a:t>הנזקים:</a:t>
            </a:r>
          </a:p>
          <a:p>
            <a:r>
              <a:rPr lang="he-IL" dirty="0"/>
              <a:t>מזהמים את האוויר</a:t>
            </a:r>
          </a:p>
          <a:p>
            <a:r>
              <a:rPr lang="he-IL" sz="4000" b="1" dirty="0">
                <a:highlight>
                  <a:srgbClr val="FFFF00"/>
                </a:highlight>
              </a:rPr>
              <a:t>ו</a:t>
            </a:r>
            <a:r>
              <a:rPr lang="he-IL" dirty="0"/>
              <a:t>גורמים נזק לריאות</a:t>
            </a:r>
          </a:p>
          <a:p>
            <a:r>
              <a:rPr lang="he-IL" b="1" dirty="0">
                <a:highlight>
                  <a:srgbClr val="FFFF00"/>
                </a:highlight>
              </a:rPr>
              <a:t>נוסף על כך</a:t>
            </a:r>
          </a:p>
          <a:p>
            <a:r>
              <a:rPr lang="he-IL" dirty="0"/>
              <a:t>פוגעים בעצים ובצמחים</a:t>
            </a:r>
          </a:p>
          <a:p>
            <a:r>
              <a:rPr lang="he-IL" sz="3800" b="1" dirty="0">
                <a:highlight>
                  <a:srgbClr val="FFFF00"/>
                </a:highlight>
              </a:rPr>
              <a:t>ו</a:t>
            </a:r>
            <a:r>
              <a:rPr lang="he-IL" dirty="0"/>
              <a:t>גורמים לתמותת דגים וחיות מים באגמים</a:t>
            </a:r>
          </a:p>
          <a:p>
            <a:r>
              <a:rPr lang="he-IL" dirty="0"/>
              <a:t>גורמים נזק </a:t>
            </a:r>
            <a:r>
              <a:rPr lang="he-IL" sz="3600" b="1" dirty="0">
                <a:highlight>
                  <a:srgbClr val="FFFF00"/>
                </a:highlight>
              </a:rPr>
              <a:t>גם</a:t>
            </a:r>
            <a:r>
              <a:rPr lang="he-IL" dirty="0"/>
              <a:t> לקירות הבתים</a:t>
            </a:r>
          </a:p>
        </p:txBody>
      </p:sp>
      <p:pic>
        <p:nvPicPr>
          <p:cNvPr id="9" name="מציין מיקום תוכן 8">
            <a:extLst>
              <a:ext uri="{FF2B5EF4-FFF2-40B4-BE49-F238E27FC236}">
                <a16:creationId xmlns:a16="http://schemas.microsoft.com/office/drawing/2014/main" id="{7E87C02A-E4A3-4618-9A47-16D8BD045B21}"/>
              </a:ext>
            </a:extLst>
          </p:cNvPr>
          <p:cNvPicPr>
            <a:picLocks noGrp="1" noChangeAspect="1"/>
          </p:cNvPicPr>
          <p:nvPr>
            <p:ph sz="half" idx="2"/>
          </p:nvPr>
        </p:nvPicPr>
        <p:blipFill>
          <a:blip r:embed="rId3"/>
          <a:stretch>
            <a:fillRect/>
          </a:stretch>
        </p:blipFill>
        <p:spPr>
          <a:xfrm>
            <a:off x="3947310" y="1825625"/>
            <a:ext cx="8171873" cy="4841875"/>
          </a:xfrm>
          <a:prstGeom prst="rect">
            <a:avLst/>
          </a:prstGeom>
        </p:spPr>
      </p:pic>
      <p:sp>
        <p:nvSpPr>
          <p:cNvPr id="3" name="מלבן 2">
            <a:extLst>
              <a:ext uri="{FF2B5EF4-FFF2-40B4-BE49-F238E27FC236}">
                <a16:creationId xmlns:a16="http://schemas.microsoft.com/office/drawing/2014/main" id="{D9784001-B155-4235-AEA5-00A68036E161}"/>
              </a:ext>
            </a:extLst>
          </p:cNvPr>
          <p:cNvSpPr/>
          <p:nvPr/>
        </p:nvSpPr>
        <p:spPr>
          <a:xfrm>
            <a:off x="4771175" y="3730027"/>
            <a:ext cx="2335794" cy="516048"/>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0" name="מלבן 9">
            <a:extLst>
              <a:ext uri="{FF2B5EF4-FFF2-40B4-BE49-F238E27FC236}">
                <a16:creationId xmlns:a16="http://schemas.microsoft.com/office/drawing/2014/main" id="{C0CAEAF9-6DCC-4E50-8D24-6240B6331C42}"/>
              </a:ext>
            </a:extLst>
          </p:cNvPr>
          <p:cNvSpPr/>
          <p:nvPr/>
        </p:nvSpPr>
        <p:spPr>
          <a:xfrm>
            <a:off x="3947311" y="4762123"/>
            <a:ext cx="933891" cy="516048"/>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1" name="מלבן 10">
            <a:extLst>
              <a:ext uri="{FF2B5EF4-FFF2-40B4-BE49-F238E27FC236}">
                <a16:creationId xmlns:a16="http://schemas.microsoft.com/office/drawing/2014/main" id="{BD6D3BBD-ED78-406B-AD89-AEA0C56BB18B}"/>
              </a:ext>
            </a:extLst>
          </p:cNvPr>
          <p:cNvSpPr/>
          <p:nvPr/>
        </p:nvSpPr>
        <p:spPr>
          <a:xfrm>
            <a:off x="8220547" y="4178607"/>
            <a:ext cx="2335794" cy="516048"/>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2" name="מלבן 11">
            <a:extLst>
              <a:ext uri="{FF2B5EF4-FFF2-40B4-BE49-F238E27FC236}">
                <a16:creationId xmlns:a16="http://schemas.microsoft.com/office/drawing/2014/main" id="{E9AB7AD9-9059-4929-BDC5-79851864F0D6}"/>
              </a:ext>
            </a:extLst>
          </p:cNvPr>
          <p:cNvSpPr/>
          <p:nvPr/>
        </p:nvSpPr>
        <p:spPr>
          <a:xfrm>
            <a:off x="9721285" y="5368705"/>
            <a:ext cx="1920719" cy="516048"/>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5" name="מלבן 14">
            <a:extLst>
              <a:ext uri="{FF2B5EF4-FFF2-40B4-BE49-F238E27FC236}">
                <a16:creationId xmlns:a16="http://schemas.microsoft.com/office/drawing/2014/main" id="{D4BA6771-D88D-4FE7-BC7D-07BC0D1366EC}"/>
              </a:ext>
            </a:extLst>
          </p:cNvPr>
          <p:cNvSpPr/>
          <p:nvPr/>
        </p:nvSpPr>
        <p:spPr>
          <a:xfrm>
            <a:off x="4881202" y="5359652"/>
            <a:ext cx="4669827" cy="516048"/>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6" name="מלבן 15">
            <a:extLst>
              <a:ext uri="{FF2B5EF4-FFF2-40B4-BE49-F238E27FC236}">
                <a16:creationId xmlns:a16="http://schemas.microsoft.com/office/drawing/2014/main" id="{9A230F70-05F0-4AC9-BCCF-8526722BC383}"/>
              </a:ext>
            </a:extLst>
          </p:cNvPr>
          <p:cNvSpPr/>
          <p:nvPr/>
        </p:nvSpPr>
        <p:spPr>
          <a:xfrm>
            <a:off x="7106970" y="5918939"/>
            <a:ext cx="2042249" cy="516048"/>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4" name="אליפסה 3">
            <a:extLst>
              <a:ext uri="{FF2B5EF4-FFF2-40B4-BE49-F238E27FC236}">
                <a16:creationId xmlns:a16="http://schemas.microsoft.com/office/drawing/2014/main" id="{E9D8D06B-9CE6-4950-A1E8-E2808854E950}"/>
              </a:ext>
            </a:extLst>
          </p:cNvPr>
          <p:cNvSpPr/>
          <p:nvPr/>
        </p:nvSpPr>
        <p:spPr>
          <a:xfrm>
            <a:off x="10556341" y="4099389"/>
            <a:ext cx="210976" cy="662734"/>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אליפסה 12">
            <a:extLst>
              <a:ext uri="{FF2B5EF4-FFF2-40B4-BE49-F238E27FC236}">
                <a16:creationId xmlns:a16="http://schemas.microsoft.com/office/drawing/2014/main" id="{B504585B-3017-425F-B1DF-1ED92E9C1EAF}"/>
              </a:ext>
            </a:extLst>
          </p:cNvPr>
          <p:cNvSpPr/>
          <p:nvPr/>
        </p:nvSpPr>
        <p:spPr>
          <a:xfrm>
            <a:off x="6780944" y="4147785"/>
            <a:ext cx="1474463" cy="662734"/>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אליפסה 18">
            <a:extLst>
              <a:ext uri="{FF2B5EF4-FFF2-40B4-BE49-F238E27FC236}">
                <a16:creationId xmlns:a16="http://schemas.microsoft.com/office/drawing/2014/main" id="{30A3373B-AA8D-47A0-95D3-989CFA88857B}"/>
              </a:ext>
            </a:extLst>
          </p:cNvPr>
          <p:cNvSpPr/>
          <p:nvPr/>
        </p:nvSpPr>
        <p:spPr>
          <a:xfrm>
            <a:off x="9473154" y="5222019"/>
            <a:ext cx="210976" cy="662734"/>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אליפסה 23">
            <a:extLst>
              <a:ext uri="{FF2B5EF4-FFF2-40B4-BE49-F238E27FC236}">
                <a16:creationId xmlns:a16="http://schemas.microsoft.com/office/drawing/2014/main" id="{91581A81-AC5C-4266-A7FD-01EC08BC213E}"/>
              </a:ext>
            </a:extLst>
          </p:cNvPr>
          <p:cNvSpPr/>
          <p:nvPr/>
        </p:nvSpPr>
        <p:spPr>
          <a:xfrm>
            <a:off x="9149219" y="5845596"/>
            <a:ext cx="534911" cy="662734"/>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44404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2600325" y="663126"/>
            <a:ext cx="8761265" cy="720000"/>
          </a:xfrm>
        </p:spPr>
        <p:txBody>
          <a:bodyPr>
            <a:normAutofit fontScale="90000"/>
          </a:bodyPr>
          <a:lstStyle/>
          <a:p>
            <a:r>
              <a:rPr lang="he-IL" dirty="0"/>
              <a:t>תרגול: פסקה שלישית  - איתור הרעיון המרכזי</a:t>
            </a: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pic>
        <p:nvPicPr>
          <p:cNvPr id="2" name="תמונה 1">
            <a:extLst>
              <a:ext uri="{FF2B5EF4-FFF2-40B4-BE49-F238E27FC236}">
                <a16:creationId xmlns:a16="http://schemas.microsoft.com/office/drawing/2014/main" id="{764B591E-A23B-4CA9-BFE4-B0758A293157}"/>
              </a:ext>
            </a:extLst>
          </p:cNvPr>
          <p:cNvPicPr>
            <a:picLocks noChangeAspect="1"/>
          </p:cNvPicPr>
          <p:nvPr/>
        </p:nvPicPr>
        <p:blipFill>
          <a:blip r:embed="rId5"/>
          <a:stretch>
            <a:fillRect/>
          </a:stretch>
        </p:blipFill>
        <p:spPr>
          <a:xfrm>
            <a:off x="4842414" y="1837898"/>
            <a:ext cx="7189641" cy="4155496"/>
          </a:xfrm>
          <a:prstGeom prst="rect">
            <a:avLst/>
          </a:prstGeom>
        </p:spPr>
      </p:pic>
    </p:spTree>
    <p:extLst>
      <p:ext uri="{BB962C8B-B14F-4D97-AF65-F5344CB8AC3E}">
        <p14:creationId xmlns:p14="http://schemas.microsoft.com/office/powerpoint/2010/main" val="152907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fontScale="90000"/>
          </a:bodyPr>
          <a:lstStyle/>
          <a:p>
            <a:r>
              <a:rPr lang="he-IL" sz="4000" dirty="0">
                <a:solidFill>
                  <a:srgbClr val="FFFFFF"/>
                </a:solidFill>
              </a:rPr>
              <a:t>תרגול: פסקה שלישית  - איתור הרעיון המרכזי</a:t>
            </a: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pic>
        <p:nvPicPr>
          <p:cNvPr id="2" name="תמונה 1">
            <a:extLst>
              <a:ext uri="{FF2B5EF4-FFF2-40B4-BE49-F238E27FC236}">
                <a16:creationId xmlns:a16="http://schemas.microsoft.com/office/drawing/2014/main" id="{764B591E-A23B-4CA9-BFE4-B0758A293157}"/>
              </a:ext>
            </a:extLst>
          </p:cNvPr>
          <p:cNvPicPr>
            <a:picLocks noChangeAspect="1"/>
          </p:cNvPicPr>
          <p:nvPr/>
        </p:nvPicPr>
        <p:blipFill>
          <a:blip r:embed="rId5"/>
          <a:stretch>
            <a:fillRect/>
          </a:stretch>
        </p:blipFill>
        <p:spPr>
          <a:xfrm>
            <a:off x="4842414" y="1837898"/>
            <a:ext cx="7189641" cy="4155496"/>
          </a:xfrm>
          <a:prstGeom prst="rect">
            <a:avLst/>
          </a:prstGeom>
        </p:spPr>
      </p:pic>
      <p:sp>
        <p:nvSpPr>
          <p:cNvPr id="3" name="תיבת טקסט 2">
            <a:extLst>
              <a:ext uri="{FF2B5EF4-FFF2-40B4-BE49-F238E27FC236}">
                <a16:creationId xmlns:a16="http://schemas.microsoft.com/office/drawing/2014/main" id="{E85CB392-630B-4466-AF26-A54EE6EB2559}"/>
              </a:ext>
            </a:extLst>
          </p:cNvPr>
          <p:cNvSpPr txBox="1"/>
          <p:nvPr/>
        </p:nvSpPr>
        <p:spPr>
          <a:xfrm>
            <a:off x="565079" y="2301411"/>
            <a:ext cx="3667874" cy="1815882"/>
          </a:xfrm>
          <a:prstGeom prst="rect">
            <a:avLst/>
          </a:prstGeom>
          <a:noFill/>
        </p:spPr>
        <p:txBody>
          <a:bodyPr wrap="square" rtlCol="1">
            <a:spAutoFit/>
          </a:bodyPr>
          <a:lstStyle/>
          <a:p>
            <a:pPr algn="r"/>
            <a:r>
              <a:rPr lang="he-IL" sz="2800" b="1" dirty="0">
                <a:latin typeface="Calibri" panose="020F0502020204030204" pitchFamily="34" charset="0"/>
                <a:cs typeface="Calibri" panose="020F0502020204030204" pitchFamily="34" charset="0"/>
              </a:rPr>
              <a:t>הנושא:</a:t>
            </a:r>
          </a:p>
          <a:p>
            <a:pPr algn="r"/>
            <a:r>
              <a:rPr lang="he-IL" sz="2800" b="1" dirty="0">
                <a:latin typeface="Calibri" panose="020F0502020204030204" pitchFamily="34" charset="0"/>
                <a:cs typeface="Calibri" panose="020F0502020204030204" pitchFamily="34" charset="0"/>
              </a:rPr>
              <a:t>זיהום נחלים ונהרות.</a:t>
            </a:r>
          </a:p>
          <a:p>
            <a:pPr algn="r"/>
            <a:endParaRPr lang="he-IL" sz="2800" b="1" dirty="0">
              <a:latin typeface="Calibri" panose="020F0502020204030204" pitchFamily="34" charset="0"/>
              <a:cs typeface="Calibri" panose="020F0502020204030204" pitchFamily="34" charset="0"/>
            </a:endParaRPr>
          </a:p>
          <a:p>
            <a:pPr algn="r"/>
            <a:r>
              <a:rPr lang="he-IL" sz="2800" b="1" dirty="0">
                <a:latin typeface="Calibri" panose="020F0502020204030204" pitchFamily="34" charset="0"/>
                <a:cs typeface="Calibri" panose="020F0502020204030204" pitchFamily="34" charset="0"/>
              </a:rPr>
              <a:t>מה נאמר על הנושא?</a:t>
            </a:r>
            <a:endParaRPr lang="he-IL"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307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fontScale="90000"/>
          </a:bodyPr>
          <a:lstStyle/>
          <a:p>
            <a:r>
              <a:rPr lang="he-IL" sz="4000" dirty="0">
                <a:solidFill>
                  <a:srgbClr val="FFFFFF"/>
                </a:solidFill>
              </a:rPr>
              <a:t>תרגול: פסקה שלישית  - איתור הרעיון המרכזי</a:t>
            </a: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6"/>
          <a:stretch>
            <a:fillRect/>
          </a:stretch>
        </p:blipFill>
        <p:spPr>
          <a:xfrm rot="8222050">
            <a:off x="319777" y="503469"/>
            <a:ext cx="1596108" cy="820856"/>
          </a:xfrm>
          <a:prstGeom prst="rect">
            <a:avLst/>
          </a:prstGeom>
        </p:spPr>
      </p:pic>
      <p:pic>
        <p:nvPicPr>
          <p:cNvPr id="2" name="תמונה 1">
            <a:extLst>
              <a:ext uri="{FF2B5EF4-FFF2-40B4-BE49-F238E27FC236}">
                <a16:creationId xmlns:a16="http://schemas.microsoft.com/office/drawing/2014/main" id="{764B591E-A23B-4CA9-BFE4-B0758A293157}"/>
              </a:ext>
            </a:extLst>
          </p:cNvPr>
          <p:cNvPicPr>
            <a:picLocks noChangeAspect="1"/>
          </p:cNvPicPr>
          <p:nvPr/>
        </p:nvPicPr>
        <p:blipFill>
          <a:blip r:embed="rId7"/>
          <a:stretch>
            <a:fillRect/>
          </a:stretch>
        </p:blipFill>
        <p:spPr>
          <a:xfrm>
            <a:off x="4842414" y="1837898"/>
            <a:ext cx="7189641" cy="4155496"/>
          </a:xfrm>
          <a:prstGeom prst="rect">
            <a:avLst/>
          </a:prstGeom>
        </p:spPr>
      </p:pic>
      <p:sp>
        <p:nvSpPr>
          <p:cNvPr id="3" name="תיבת טקסט 2">
            <a:extLst>
              <a:ext uri="{FF2B5EF4-FFF2-40B4-BE49-F238E27FC236}">
                <a16:creationId xmlns:a16="http://schemas.microsoft.com/office/drawing/2014/main" id="{E85CB392-630B-4466-AF26-A54EE6EB2559}"/>
              </a:ext>
            </a:extLst>
          </p:cNvPr>
          <p:cNvSpPr txBox="1"/>
          <p:nvPr/>
        </p:nvSpPr>
        <p:spPr>
          <a:xfrm>
            <a:off x="565079" y="2301411"/>
            <a:ext cx="3667874" cy="3693319"/>
          </a:xfrm>
          <a:prstGeom prst="rect">
            <a:avLst/>
          </a:prstGeom>
          <a:noFill/>
        </p:spPr>
        <p:txBody>
          <a:bodyPr wrap="square" rtlCol="1">
            <a:spAutoFit/>
          </a:bodyPr>
          <a:lstStyle/>
          <a:p>
            <a:pPr algn="r"/>
            <a:r>
              <a:rPr lang="he-IL" sz="2000" dirty="0">
                <a:latin typeface="Calibri" panose="020F0502020204030204" pitchFamily="34" charset="0"/>
                <a:cs typeface="Calibri" panose="020F0502020204030204" pitchFamily="34" charset="0"/>
              </a:rPr>
              <a:t>הנושא:</a:t>
            </a:r>
            <a:endParaRPr lang="he-IL" sz="2800" b="1" dirty="0">
              <a:latin typeface="Calibri" panose="020F0502020204030204" pitchFamily="34" charset="0"/>
              <a:cs typeface="Calibri" panose="020F0502020204030204" pitchFamily="34" charset="0"/>
            </a:endParaRPr>
          </a:p>
          <a:p>
            <a:pPr algn="r"/>
            <a:r>
              <a:rPr lang="he-IL" sz="2800" b="1" dirty="0">
                <a:solidFill>
                  <a:schemeClr val="accent6">
                    <a:lumMod val="50000"/>
                  </a:schemeClr>
                </a:solidFill>
                <a:latin typeface="Calibri" panose="020F0502020204030204" pitchFamily="34" charset="0"/>
                <a:cs typeface="Calibri" panose="020F0502020204030204" pitchFamily="34" charset="0"/>
              </a:rPr>
              <a:t>זיהום נחלים ונהרות</a:t>
            </a:r>
          </a:p>
          <a:p>
            <a:pPr algn="r"/>
            <a:r>
              <a:rPr lang="he-IL" sz="2800" b="1" dirty="0">
                <a:latin typeface="Calibri" panose="020F0502020204030204" pitchFamily="34" charset="0"/>
                <a:cs typeface="Calibri" panose="020F0502020204030204" pitchFamily="34" charset="0"/>
              </a:rPr>
              <a:t>מה נאמר על הנושא?</a:t>
            </a:r>
          </a:p>
          <a:p>
            <a:pPr algn="r"/>
            <a:r>
              <a:rPr lang="he-IL" sz="2800" b="1" dirty="0">
                <a:solidFill>
                  <a:schemeClr val="accent6">
                    <a:lumMod val="50000"/>
                  </a:schemeClr>
                </a:solidFill>
                <a:latin typeface="Calibri" panose="020F0502020204030204" pitchFamily="34" charset="0"/>
                <a:cs typeface="Calibri" panose="020F0502020204030204" pitchFamily="34" charset="0"/>
              </a:rPr>
              <a:t>גורם למותם של הדגים ולפגיעה בצמחיית המים.</a:t>
            </a:r>
          </a:p>
          <a:p>
            <a:pPr algn="r"/>
            <a:endParaRPr lang="he-IL" sz="2800" b="1" dirty="0">
              <a:solidFill>
                <a:schemeClr val="accent6">
                  <a:lumMod val="50000"/>
                </a:schemeClr>
              </a:solidFill>
              <a:latin typeface="Calibri" panose="020F0502020204030204" pitchFamily="34" charset="0"/>
              <a:cs typeface="Calibri" panose="020F0502020204030204" pitchFamily="34" charset="0"/>
            </a:endParaRPr>
          </a:p>
          <a:p>
            <a:pPr algn="r"/>
            <a:r>
              <a:rPr lang="he-IL" sz="2800" b="1" dirty="0">
                <a:latin typeface="Calibri" panose="020F0502020204030204" pitchFamily="34" charset="0"/>
                <a:cs typeface="Calibri" panose="020F0502020204030204" pitchFamily="34" charset="0"/>
              </a:rPr>
              <a:t>הרעיון המרכזי של הפסקה:</a:t>
            </a:r>
          </a:p>
          <a:p>
            <a:endParaRPr lang="he-IL" dirty="0"/>
          </a:p>
        </p:txBody>
      </p:sp>
      <p:pic>
        <p:nvPicPr>
          <p:cNvPr id="7" name="1min_final" descr="1min_final">
            <a:hlinkClick r:id="" action="ppaction://media"/>
            <a:extLst>
              <a:ext uri="{FF2B5EF4-FFF2-40B4-BE49-F238E27FC236}">
                <a16:creationId xmlns:a16="http://schemas.microsoft.com/office/drawing/2014/main" id="{DA75F63B-451D-4906-BD49-7FD0580F6F7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7966" y="1837898"/>
            <a:ext cx="1540938" cy="549601"/>
          </a:xfrm>
          <a:prstGeom prst="rect">
            <a:avLst/>
          </a:prstGeom>
        </p:spPr>
      </p:pic>
    </p:spTree>
    <p:extLst>
      <p:ext uri="{BB962C8B-B14F-4D97-AF65-F5344CB8AC3E}">
        <p14:creationId xmlns:p14="http://schemas.microsoft.com/office/powerpoint/2010/main" val="134816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fontScale="90000"/>
          </a:bodyPr>
          <a:lstStyle/>
          <a:p>
            <a:r>
              <a:rPr lang="he-IL" sz="4000" dirty="0">
                <a:solidFill>
                  <a:srgbClr val="FFFFFF"/>
                </a:solidFill>
              </a:rPr>
              <a:t>תרגול: פסקה שלישית  - איתור הרעיון המרכזי</a:t>
            </a: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pic>
        <p:nvPicPr>
          <p:cNvPr id="2" name="תמונה 1">
            <a:extLst>
              <a:ext uri="{FF2B5EF4-FFF2-40B4-BE49-F238E27FC236}">
                <a16:creationId xmlns:a16="http://schemas.microsoft.com/office/drawing/2014/main" id="{764B591E-A23B-4CA9-BFE4-B0758A293157}"/>
              </a:ext>
            </a:extLst>
          </p:cNvPr>
          <p:cNvPicPr>
            <a:picLocks noChangeAspect="1"/>
          </p:cNvPicPr>
          <p:nvPr/>
        </p:nvPicPr>
        <p:blipFill>
          <a:blip r:embed="rId5"/>
          <a:stretch>
            <a:fillRect/>
          </a:stretch>
        </p:blipFill>
        <p:spPr>
          <a:xfrm>
            <a:off x="4842414" y="1837898"/>
            <a:ext cx="7189641" cy="4155496"/>
          </a:xfrm>
          <a:prstGeom prst="rect">
            <a:avLst/>
          </a:prstGeom>
        </p:spPr>
      </p:pic>
      <p:sp>
        <p:nvSpPr>
          <p:cNvPr id="3" name="תיבת טקסט 2">
            <a:extLst>
              <a:ext uri="{FF2B5EF4-FFF2-40B4-BE49-F238E27FC236}">
                <a16:creationId xmlns:a16="http://schemas.microsoft.com/office/drawing/2014/main" id="{E85CB392-630B-4466-AF26-A54EE6EB2559}"/>
              </a:ext>
            </a:extLst>
          </p:cNvPr>
          <p:cNvSpPr txBox="1"/>
          <p:nvPr/>
        </p:nvSpPr>
        <p:spPr>
          <a:xfrm>
            <a:off x="565079" y="2301411"/>
            <a:ext cx="3667874" cy="2215991"/>
          </a:xfrm>
          <a:prstGeom prst="rect">
            <a:avLst/>
          </a:prstGeom>
          <a:noFill/>
        </p:spPr>
        <p:txBody>
          <a:bodyPr wrap="square" rtlCol="1">
            <a:spAutoFit/>
          </a:bodyPr>
          <a:lstStyle/>
          <a:p>
            <a:pPr algn="r"/>
            <a:endParaRPr lang="he-IL" sz="2400" b="1" dirty="0">
              <a:latin typeface="Calibri" panose="020F0502020204030204" pitchFamily="34" charset="0"/>
              <a:cs typeface="Calibri" panose="020F0502020204030204" pitchFamily="34" charset="0"/>
            </a:endParaRPr>
          </a:p>
          <a:p>
            <a:pPr algn="r"/>
            <a:r>
              <a:rPr lang="he-IL" sz="2400" b="1" dirty="0">
                <a:latin typeface="Calibri" panose="020F0502020204030204" pitchFamily="34" charset="0"/>
                <a:cs typeface="Calibri" panose="020F0502020204030204" pitchFamily="34" charset="0"/>
              </a:rPr>
              <a:t>הרעיון המרכזי של הפסקה:</a:t>
            </a:r>
          </a:p>
          <a:p>
            <a:pPr algn="r"/>
            <a:endParaRPr lang="he-IL" sz="2400" b="1" dirty="0">
              <a:latin typeface="Calibri" panose="020F0502020204030204" pitchFamily="34" charset="0"/>
              <a:cs typeface="Calibri" panose="020F0502020204030204" pitchFamily="34" charset="0"/>
            </a:endParaRPr>
          </a:p>
          <a:p>
            <a:pPr algn="r"/>
            <a:r>
              <a:rPr lang="he-IL" sz="2400" b="1" dirty="0">
                <a:highlight>
                  <a:srgbClr val="FFFF00"/>
                </a:highlight>
                <a:latin typeface="Calibri" panose="020F0502020204030204" pitchFamily="34" charset="0"/>
                <a:cs typeface="Calibri" panose="020F0502020204030204" pitchFamily="34" charset="0"/>
              </a:rPr>
              <a:t>הזיהום גורם למותם של הדגים ולפגיעה בצמחיית המים</a:t>
            </a:r>
          </a:p>
          <a:p>
            <a:endParaRPr lang="he-IL" dirty="0"/>
          </a:p>
        </p:txBody>
      </p:sp>
      <p:sp>
        <p:nvSpPr>
          <p:cNvPr id="4" name="מלבן 3">
            <a:extLst>
              <a:ext uri="{FF2B5EF4-FFF2-40B4-BE49-F238E27FC236}">
                <a16:creationId xmlns:a16="http://schemas.microsoft.com/office/drawing/2014/main" id="{E649F5BE-D058-43CF-96E8-CA4CF3C57C46}"/>
              </a:ext>
            </a:extLst>
          </p:cNvPr>
          <p:cNvSpPr/>
          <p:nvPr/>
        </p:nvSpPr>
        <p:spPr>
          <a:xfrm>
            <a:off x="4952144" y="3708971"/>
            <a:ext cx="4068566" cy="452063"/>
          </a:xfrm>
          <a:prstGeom prst="rect">
            <a:avLst/>
          </a:prstGeom>
          <a:noFill/>
          <a:ln w="57150"/>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0" name="מלבן 9">
            <a:extLst>
              <a:ext uri="{FF2B5EF4-FFF2-40B4-BE49-F238E27FC236}">
                <a16:creationId xmlns:a16="http://schemas.microsoft.com/office/drawing/2014/main" id="{DAD9812E-4756-40ED-BD20-9E83617681A3}"/>
              </a:ext>
            </a:extLst>
          </p:cNvPr>
          <p:cNvSpPr/>
          <p:nvPr/>
        </p:nvSpPr>
        <p:spPr>
          <a:xfrm>
            <a:off x="9277563" y="4163743"/>
            <a:ext cx="2578813" cy="452063"/>
          </a:xfrm>
          <a:prstGeom prst="rect">
            <a:avLst/>
          </a:prstGeom>
          <a:noFill/>
          <a:ln w="57150"/>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52792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2400300" y="663126"/>
            <a:ext cx="8961290" cy="720000"/>
          </a:xfrm>
        </p:spPr>
        <p:txBody>
          <a:bodyPr>
            <a:normAutofit fontScale="90000"/>
          </a:bodyPr>
          <a:lstStyle/>
          <a:p>
            <a:r>
              <a:rPr lang="he-IL" dirty="0"/>
              <a:t>תרגול: פסקה שלישית  - מילות קישור הוספה</a:t>
            </a: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pic>
        <p:nvPicPr>
          <p:cNvPr id="2" name="תמונה 1">
            <a:extLst>
              <a:ext uri="{FF2B5EF4-FFF2-40B4-BE49-F238E27FC236}">
                <a16:creationId xmlns:a16="http://schemas.microsoft.com/office/drawing/2014/main" id="{764B591E-A23B-4CA9-BFE4-B0758A293157}"/>
              </a:ext>
            </a:extLst>
          </p:cNvPr>
          <p:cNvPicPr>
            <a:picLocks noChangeAspect="1"/>
          </p:cNvPicPr>
          <p:nvPr/>
        </p:nvPicPr>
        <p:blipFill>
          <a:blip r:embed="rId5"/>
          <a:stretch>
            <a:fillRect/>
          </a:stretch>
        </p:blipFill>
        <p:spPr>
          <a:xfrm>
            <a:off x="4842414" y="1837898"/>
            <a:ext cx="7189641" cy="4155496"/>
          </a:xfrm>
          <a:prstGeom prst="rect">
            <a:avLst/>
          </a:prstGeom>
        </p:spPr>
      </p:pic>
      <p:sp>
        <p:nvSpPr>
          <p:cNvPr id="3" name="תיבת טקסט 2">
            <a:extLst>
              <a:ext uri="{FF2B5EF4-FFF2-40B4-BE49-F238E27FC236}">
                <a16:creationId xmlns:a16="http://schemas.microsoft.com/office/drawing/2014/main" id="{1C354B1F-5356-4382-B9B3-D6777AEDA3BB}"/>
              </a:ext>
            </a:extLst>
          </p:cNvPr>
          <p:cNvSpPr txBox="1"/>
          <p:nvPr/>
        </p:nvSpPr>
        <p:spPr>
          <a:xfrm>
            <a:off x="254114" y="1758156"/>
            <a:ext cx="4266308" cy="4462760"/>
          </a:xfrm>
          <a:prstGeom prst="rect">
            <a:avLst/>
          </a:prstGeom>
          <a:noFill/>
        </p:spPr>
        <p:txBody>
          <a:bodyPr wrap="square" rtlCol="1">
            <a:spAutoFit/>
          </a:bodyPr>
          <a:lstStyle/>
          <a:p>
            <a:pPr algn="r" rtl="1"/>
            <a:r>
              <a:rPr lang="he-IL" sz="2400" dirty="0">
                <a:latin typeface="Calibri" panose="020F0502020204030204" pitchFamily="34" charset="0"/>
                <a:cs typeface="Calibri" panose="020F0502020204030204" pitchFamily="34" charset="0"/>
              </a:rPr>
              <a:t>מהם הגורמים לזיהום הנחלים והנהרות?</a:t>
            </a:r>
          </a:p>
          <a:p>
            <a:pPr algn="r" rtl="1"/>
            <a:endParaRPr lang="he-IL" sz="2400" dirty="0">
              <a:latin typeface="Calibri" panose="020F0502020204030204" pitchFamily="34" charset="0"/>
              <a:cs typeface="Calibri" panose="020F0502020204030204" pitchFamily="34" charset="0"/>
            </a:endParaRPr>
          </a:p>
          <a:p>
            <a:pPr marL="285750" indent="-28575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ערים וכפרים מזרימים שפכים ישירות לנחלים ולנהרות</a:t>
            </a:r>
          </a:p>
          <a:p>
            <a:pPr marL="285750" indent="-285750" algn="r" rtl="1">
              <a:buFont typeface="Arial" panose="020B0604020202020204" pitchFamily="34" charset="0"/>
              <a:buChar char="•"/>
            </a:pPr>
            <a:endParaRPr lang="he-IL" sz="2400" dirty="0">
              <a:latin typeface="Calibri" panose="020F0502020204030204" pitchFamily="34" charset="0"/>
              <a:cs typeface="Calibri" panose="020F0502020204030204" pitchFamily="34" charset="0"/>
            </a:endParaRPr>
          </a:p>
          <a:p>
            <a:pPr marL="285750" indent="-28575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בתי חרושת משליכים פסולת רעילה לנחלים ולנהרות</a:t>
            </a:r>
          </a:p>
          <a:p>
            <a:pPr marL="285750" indent="-285750" algn="r" rtl="1">
              <a:buFont typeface="Arial" panose="020B0604020202020204" pitchFamily="34" charset="0"/>
              <a:buChar char="•"/>
            </a:pPr>
            <a:endParaRPr lang="he-IL" sz="2400" dirty="0">
              <a:latin typeface="Calibri" panose="020F0502020204030204" pitchFamily="34" charset="0"/>
              <a:cs typeface="Calibri" panose="020F0502020204030204" pitchFamily="34" charset="0"/>
            </a:endParaRPr>
          </a:p>
          <a:p>
            <a:pPr marL="285750" indent="-28575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חומרי הדברה רעילים נסחפים עם מי הגשמים לנחלים ולנהרות</a:t>
            </a:r>
          </a:p>
          <a:p>
            <a:pPr marL="285750" indent="-285750" algn="r" rtl="1">
              <a:buFont typeface="Arial" panose="020B0604020202020204" pitchFamily="34" charset="0"/>
              <a:buChar char="•"/>
            </a:pPr>
            <a:endParaRPr lang="he-IL" sz="2000" dirty="0">
              <a:latin typeface="Calibri" panose="020F0502020204030204" pitchFamily="34" charset="0"/>
              <a:cs typeface="Calibri" panose="020F0502020204030204" pitchFamily="34" charset="0"/>
            </a:endParaRPr>
          </a:p>
        </p:txBody>
      </p:sp>
      <p:sp>
        <p:nvSpPr>
          <p:cNvPr id="4" name="מלבן 3">
            <a:extLst>
              <a:ext uri="{FF2B5EF4-FFF2-40B4-BE49-F238E27FC236}">
                <a16:creationId xmlns:a16="http://schemas.microsoft.com/office/drawing/2014/main" id="{20FF8A7B-76FF-4294-8290-1C23A9484754}"/>
              </a:ext>
            </a:extLst>
          </p:cNvPr>
          <p:cNvSpPr/>
          <p:nvPr/>
        </p:nvSpPr>
        <p:spPr>
          <a:xfrm>
            <a:off x="4943193" y="2634558"/>
            <a:ext cx="6418398" cy="416460"/>
          </a:xfrm>
          <a:prstGeom prst="rect">
            <a:avLst/>
          </a:prstGeom>
          <a:noFill/>
          <a:ln w="57150">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0" name="מלבן 9">
            <a:extLst>
              <a:ext uri="{FF2B5EF4-FFF2-40B4-BE49-F238E27FC236}">
                <a16:creationId xmlns:a16="http://schemas.microsoft.com/office/drawing/2014/main" id="{A832A440-4F5D-4DDB-BE77-18595194919A}"/>
              </a:ext>
            </a:extLst>
          </p:cNvPr>
          <p:cNvSpPr/>
          <p:nvPr/>
        </p:nvSpPr>
        <p:spPr>
          <a:xfrm>
            <a:off x="9207374" y="3150584"/>
            <a:ext cx="2670264" cy="486646"/>
          </a:xfrm>
          <a:prstGeom prst="rect">
            <a:avLst/>
          </a:prstGeom>
          <a:noFill/>
          <a:ln w="57150">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1" name="מלבן 10">
            <a:extLst>
              <a:ext uri="{FF2B5EF4-FFF2-40B4-BE49-F238E27FC236}">
                <a16:creationId xmlns:a16="http://schemas.microsoft.com/office/drawing/2014/main" id="{850B3EDB-E74A-44E7-8027-6D3E2D33BC98}"/>
              </a:ext>
            </a:extLst>
          </p:cNvPr>
          <p:cNvSpPr/>
          <p:nvPr/>
        </p:nvSpPr>
        <p:spPr>
          <a:xfrm>
            <a:off x="5015620" y="3150584"/>
            <a:ext cx="3750644" cy="486646"/>
          </a:xfrm>
          <a:prstGeom prst="rect">
            <a:avLst/>
          </a:prstGeom>
          <a:noFill/>
          <a:ln w="57150">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2" name="מלבן 11">
            <a:extLst>
              <a:ext uri="{FF2B5EF4-FFF2-40B4-BE49-F238E27FC236}">
                <a16:creationId xmlns:a16="http://schemas.microsoft.com/office/drawing/2014/main" id="{6BD3B08B-8AF6-40DC-A9A8-DE4003D9ECA5}"/>
              </a:ext>
            </a:extLst>
          </p:cNvPr>
          <p:cNvSpPr/>
          <p:nvPr/>
        </p:nvSpPr>
        <p:spPr>
          <a:xfrm>
            <a:off x="9116838" y="3707416"/>
            <a:ext cx="2760799" cy="416460"/>
          </a:xfrm>
          <a:prstGeom prst="rect">
            <a:avLst/>
          </a:prstGeom>
          <a:noFill/>
          <a:ln w="57150">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5" name="מלבן 14">
            <a:extLst>
              <a:ext uri="{FF2B5EF4-FFF2-40B4-BE49-F238E27FC236}">
                <a16:creationId xmlns:a16="http://schemas.microsoft.com/office/drawing/2014/main" id="{57462461-10F0-4F8C-AD84-8D131D6289BE}"/>
              </a:ext>
            </a:extLst>
          </p:cNvPr>
          <p:cNvSpPr/>
          <p:nvPr/>
        </p:nvSpPr>
        <p:spPr>
          <a:xfrm>
            <a:off x="5015620" y="4780274"/>
            <a:ext cx="6862017" cy="486646"/>
          </a:xfrm>
          <a:prstGeom prst="rect">
            <a:avLst/>
          </a:prstGeom>
          <a:noFill/>
          <a:ln w="57150">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6" name="מלבן 15">
            <a:extLst>
              <a:ext uri="{FF2B5EF4-FFF2-40B4-BE49-F238E27FC236}">
                <a16:creationId xmlns:a16="http://schemas.microsoft.com/office/drawing/2014/main" id="{184919FC-6BB6-40E8-AC66-7E12224304FD}"/>
              </a:ext>
            </a:extLst>
          </p:cNvPr>
          <p:cNvSpPr/>
          <p:nvPr/>
        </p:nvSpPr>
        <p:spPr>
          <a:xfrm>
            <a:off x="5015620" y="4278883"/>
            <a:ext cx="3385400" cy="486646"/>
          </a:xfrm>
          <a:prstGeom prst="rect">
            <a:avLst/>
          </a:prstGeom>
          <a:noFill/>
          <a:ln w="57150">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7" name="מלבן 16">
            <a:extLst>
              <a:ext uri="{FF2B5EF4-FFF2-40B4-BE49-F238E27FC236}">
                <a16:creationId xmlns:a16="http://schemas.microsoft.com/office/drawing/2014/main" id="{EAB67350-81D1-4205-8777-54486AC6BE2F}"/>
              </a:ext>
            </a:extLst>
          </p:cNvPr>
          <p:cNvSpPr/>
          <p:nvPr/>
        </p:nvSpPr>
        <p:spPr>
          <a:xfrm>
            <a:off x="10827944" y="5319998"/>
            <a:ext cx="1049693" cy="486646"/>
          </a:xfrm>
          <a:prstGeom prst="rect">
            <a:avLst/>
          </a:prstGeom>
          <a:noFill/>
          <a:ln w="57150">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224337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2828925" y="663126"/>
            <a:ext cx="8532665" cy="720000"/>
          </a:xfrm>
        </p:spPr>
        <p:txBody>
          <a:bodyPr>
            <a:normAutofit fontScale="90000"/>
          </a:bodyPr>
          <a:lstStyle/>
          <a:p>
            <a:r>
              <a:rPr lang="he-IL" dirty="0"/>
              <a:t>תרגול: פסקה שלישית  - מילות קישור הוספה</a:t>
            </a: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pic>
        <p:nvPicPr>
          <p:cNvPr id="2" name="תמונה 1">
            <a:extLst>
              <a:ext uri="{FF2B5EF4-FFF2-40B4-BE49-F238E27FC236}">
                <a16:creationId xmlns:a16="http://schemas.microsoft.com/office/drawing/2014/main" id="{764B591E-A23B-4CA9-BFE4-B0758A293157}"/>
              </a:ext>
            </a:extLst>
          </p:cNvPr>
          <p:cNvPicPr>
            <a:picLocks noChangeAspect="1"/>
          </p:cNvPicPr>
          <p:nvPr/>
        </p:nvPicPr>
        <p:blipFill>
          <a:blip r:embed="rId5"/>
          <a:stretch>
            <a:fillRect/>
          </a:stretch>
        </p:blipFill>
        <p:spPr>
          <a:xfrm>
            <a:off x="4842414" y="1834636"/>
            <a:ext cx="7189641" cy="4155496"/>
          </a:xfrm>
          <a:prstGeom prst="rect">
            <a:avLst/>
          </a:prstGeom>
        </p:spPr>
      </p:pic>
      <p:sp>
        <p:nvSpPr>
          <p:cNvPr id="3" name="תיבת טקסט 2">
            <a:extLst>
              <a:ext uri="{FF2B5EF4-FFF2-40B4-BE49-F238E27FC236}">
                <a16:creationId xmlns:a16="http://schemas.microsoft.com/office/drawing/2014/main" id="{1C354B1F-5356-4382-B9B3-D6777AEDA3BB}"/>
              </a:ext>
            </a:extLst>
          </p:cNvPr>
          <p:cNvSpPr txBox="1"/>
          <p:nvPr/>
        </p:nvSpPr>
        <p:spPr>
          <a:xfrm>
            <a:off x="157841" y="1723219"/>
            <a:ext cx="4273236" cy="4801314"/>
          </a:xfrm>
          <a:prstGeom prst="rect">
            <a:avLst/>
          </a:prstGeom>
          <a:noFill/>
        </p:spPr>
        <p:txBody>
          <a:bodyPr wrap="square" rtlCol="1">
            <a:spAutoFit/>
          </a:bodyPr>
          <a:lstStyle/>
          <a:p>
            <a:pPr algn="r" rtl="1"/>
            <a:r>
              <a:rPr lang="he-IL" sz="2400" dirty="0">
                <a:latin typeface="Calibri" panose="020F0502020204030204" pitchFamily="34" charset="0"/>
                <a:cs typeface="Calibri" panose="020F0502020204030204" pitchFamily="34" charset="0"/>
              </a:rPr>
              <a:t>מהם הגורמים לזיהום הנחלים והנהרות?</a:t>
            </a:r>
          </a:p>
          <a:p>
            <a:pPr algn="r" rtl="1"/>
            <a:endParaRPr lang="he-IL" sz="2400" dirty="0">
              <a:latin typeface="Calibri" panose="020F0502020204030204" pitchFamily="34" charset="0"/>
              <a:cs typeface="Calibri" panose="020F0502020204030204" pitchFamily="34" charset="0"/>
            </a:endParaRPr>
          </a:p>
          <a:p>
            <a:pPr marL="285750" indent="-285750" algn="r" rtl="1">
              <a:buFont typeface="Arial" panose="020B0604020202020204" pitchFamily="34" charset="0"/>
              <a:buChar char="•"/>
            </a:pPr>
            <a:r>
              <a:rPr lang="he-IL" sz="2400" dirty="0">
                <a:latin typeface="Calibri" panose="020F0502020204030204" pitchFamily="34" charset="0"/>
                <a:cs typeface="Calibri" panose="020F0502020204030204" pitchFamily="34" charset="0"/>
              </a:rPr>
              <a:t>ערים וכפרים מזרימים שפכים ישירות לנחלים ולנהרות</a:t>
            </a:r>
          </a:p>
          <a:p>
            <a:pPr marL="285750" indent="-285750" algn="r" rtl="1">
              <a:buFont typeface="Arial" panose="020B0604020202020204" pitchFamily="34" charset="0"/>
              <a:buChar char="•"/>
            </a:pPr>
            <a:endParaRPr lang="he-IL" sz="2400" dirty="0">
              <a:latin typeface="Calibri" panose="020F0502020204030204" pitchFamily="34" charset="0"/>
              <a:cs typeface="Calibri" panose="020F0502020204030204" pitchFamily="34" charset="0"/>
            </a:endParaRPr>
          </a:p>
          <a:p>
            <a:pPr marL="285750" indent="-285750" algn="r" rtl="1">
              <a:buFont typeface="Arial" panose="020B0604020202020204" pitchFamily="34" charset="0"/>
              <a:buChar char="•"/>
            </a:pPr>
            <a:r>
              <a:rPr lang="he-IL" sz="2400" b="1" dirty="0" err="1">
                <a:highlight>
                  <a:srgbClr val="FFFF00"/>
                </a:highlight>
                <a:latin typeface="Calibri" panose="020F0502020204030204" pitchFamily="34" charset="0"/>
                <a:cs typeface="Calibri" panose="020F0502020204030204" pitchFamily="34" charset="0"/>
              </a:rPr>
              <a:t>וגם</a:t>
            </a:r>
            <a:r>
              <a:rPr lang="he-IL" sz="2400" dirty="0" err="1">
                <a:latin typeface="Calibri" panose="020F0502020204030204" pitchFamily="34" charset="0"/>
                <a:cs typeface="Calibri" panose="020F0502020204030204" pitchFamily="34" charset="0"/>
              </a:rPr>
              <a:t>בתי</a:t>
            </a:r>
            <a:r>
              <a:rPr lang="he-IL" sz="2400" dirty="0">
                <a:latin typeface="Calibri" panose="020F0502020204030204" pitchFamily="34" charset="0"/>
                <a:cs typeface="Calibri" panose="020F0502020204030204" pitchFamily="34" charset="0"/>
              </a:rPr>
              <a:t> חרושת משליכים פסולת רעילה לנחלים ולנהרות</a:t>
            </a:r>
          </a:p>
          <a:p>
            <a:pPr marL="285750" indent="-285750" algn="r" rtl="1">
              <a:buFont typeface="Arial" panose="020B0604020202020204" pitchFamily="34" charset="0"/>
              <a:buChar char="•"/>
            </a:pPr>
            <a:endParaRPr lang="he-IL" sz="2400" dirty="0">
              <a:latin typeface="Calibri" panose="020F0502020204030204" pitchFamily="34" charset="0"/>
              <a:cs typeface="Calibri" panose="020F0502020204030204" pitchFamily="34" charset="0"/>
            </a:endParaRPr>
          </a:p>
          <a:p>
            <a:pPr marL="285750" indent="-285750" algn="r" rtl="1">
              <a:buFont typeface="Arial" panose="020B0604020202020204" pitchFamily="34" charset="0"/>
              <a:buChar char="•"/>
            </a:pPr>
            <a:r>
              <a:rPr lang="he-IL" sz="2400" b="1" dirty="0">
                <a:highlight>
                  <a:srgbClr val="FFFF00"/>
                </a:highlight>
                <a:latin typeface="Calibri" panose="020F0502020204030204" pitchFamily="34" charset="0"/>
                <a:cs typeface="Calibri" panose="020F0502020204030204" pitchFamily="34" charset="0"/>
              </a:rPr>
              <a:t>כמו כן, </a:t>
            </a:r>
            <a:r>
              <a:rPr lang="he-IL" sz="2400" dirty="0">
                <a:latin typeface="Calibri" panose="020F0502020204030204" pitchFamily="34" charset="0"/>
                <a:cs typeface="Calibri" panose="020F0502020204030204" pitchFamily="34" charset="0"/>
              </a:rPr>
              <a:t>חומרי הדברה רעילים נסחפים עם מי הגשמים לנחלים ולנהרות ...</a:t>
            </a:r>
            <a:r>
              <a:rPr lang="he-IL" sz="2400" b="1" dirty="0">
                <a:highlight>
                  <a:srgbClr val="FFFF00"/>
                </a:highlight>
                <a:latin typeface="Calibri" panose="020F0502020204030204" pitchFamily="34" charset="0"/>
                <a:cs typeface="Calibri" panose="020F0502020204030204" pitchFamily="34" charset="0"/>
              </a:rPr>
              <a:t>וגם</a:t>
            </a:r>
          </a:p>
          <a:p>
            <a:pPr marL="285750" indent="-285750" algn="r" rtl="1">
              <a:buFont typeface="Arial" panose="020B0604020202020204" pitchFamily="34" charset="0"/>
              <a:buChar char="•"/>
            </a:pPr>
            <a:endParaRPr lang="he-IL" dirty="0"/>
          </a:p>
        </p:txBody>
      </p:sp>
      <p:sp>
        <p:nvSpPr>
          <p:cNvPr id="4" name="מלבן 3">
            <a:extLst>
              <a:ext uri="{FF2B5EF4-FFF2-40B4-BE49-F238E27FC236}">
                <a16:creationId xmlns:a16="http://schemas.microsoft.com/office/drawing/2014/main" id="{20FF8A7B-76FF-4294-8290-1C23A9484754}"/>
              </a:ext>
            </a:extLst>
          </p:cNvPr>
          <p:cNvSpPr/>
          <p:nvPr/>
        </p:nvSpPr>
        <p:spPr>
          <a:xfrm>
            <a:off x="4943193" y="2634558"/>
            <a:ext cx="6418398" cy="416460"/>
          </a:xfrm>
          <a:prstGeom prst="rect">
            <a:avLst/>
          </a:prstGeom>
          <a:noFill/>
          <a:ln w="57150">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0" name="מלבן 9">
            <a:extLst>
              <a:ext uri="{FF2B5EF4-FFF2-40B4-BE49-F238E27FC236}">
                <a16:creationId xmlns:a16="http://schemas.microsoft.com/office/drawing/2014/main" id="{A832A440-4F5D-4DDB-BE77-18595194919A}"/>
              </a:ext>
            </a:extLst>
          </p:cNvPr>
          <p:cNvSpPr/>
          <p:nvPr/>
        </p:nvSpPr>
        <p:spPr>
          <a:xfrm>
            <a:off x="9207374" y="3150584"/>
            <a:ext cx="2670264" cy="486646"/>
          </a:xfrm>
          <a:prstGeom prst="rect">
            <a:avLst/>
          </a:prstGeom>
          <a:noFill/>
          <a:ln w="57150">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1" name="מלבן 10">
            <a:extLst>
              <a:ext uri="{FF2B5EF4-FFF2-40B4-BE49-F238E27FC236}">
                <a16:creationId xmlns:a16="http://schemas.microsoft.com/office/drawing/2014/main" id="{850B3EDB-E74A-44E7-8027-6D3E2D33BC98}"/>
              </a:ext>
            </a:extLst>
          </p:cNvPr>
          <p:cNvSpPr/>
          <p:nvPr/>
        </p:nvSpPr>
        <p:spPr>
          <a:xfrm>
            <a:off x="5015620" y="3150584"/>
            <a:ext cx="3750644" cy="486646"/>
          </a:xfrm>
          <a:prstGeom prst="rect">
            <a:avLst/>
          </a:prstGeom>
          <a:noFill/>
          <a:ln w="57150">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2" name="מלבן 11">
            <a:extLst>
              <a:ext uri="{FF2B5EF4-FFF2-40B4-BE49-F238E27FC236}">
                <a16:creationId xmlns:a16="http://schemas.microsoft.com/office/drawing/2014/main" id="{6BD3B08B-8AF6-40DC-A9A8-DE4003D9ECA5}"/>
              </a:ext>
            </a:extLst>
          </p:cNvPr>
          <p:cNvSpPr/>
          <p:nvPr/>
        </p:nvSpPr>
        <p:spPr>
          <a:xfrm>
            <a:off x="9116838" y="3707416"/>
            <a:ext cx="2760799" cy="416460"/>
          </a:xfrm>
          <a:prstGeom prst="rect">
            <a:avLst/>
          </a:prstGeom>
          <a:noFill/>
          <a:ln w="57150">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5" name="מלבן 14">
            <a:extLst>
              <a:ext uri="{FF2B5EF4-FFF2-40B4-BE49-F238E27FC236}">
                <a16:creationId xmlns:a16="http://schemas.microsoft.com/office/drawing/2014/main" id="{57462461-10F0-4F8C-AD84-8D131D6289BE}"/>
              </a:ext>
            </a:extLst>
          </p:cNvPr>
          <p:cNvSpPr/>
          <p:nvPr/>
        </p:nvSpPr>
        <p:spPr>
          <a:xfrm>
            <a:off x="5015620" y="4780274"/>
            <a:ext cx="6862017" cy="486646"/>
          </a:xfrm>
          <a:prstGeom prst="rect">
            <a:avLst/>
          </a:prstGeom>
          <a:noFill/>
          <a:ln w="57150">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6" name="מלבן 15">
            <a:extLst>
              <a:ext uri="{FF2B5EF4-FFF2-40B4-BE49-F238E27FC236}">
                <a16:creationId xmlns:a16="http://schemas.microsoft.com/office/drawing/2014/main" id="{184919FC-6BB6-40E8-AC66-7E12224304FD}"/>
              </a:ext>
            </a:extLst>
          </p:cNvPr>
          <p:cNvSpPr/>
          <p:nvPr/>
        </p:nvSpPr>
        <p:spPr>
          <a:xfrm>
            <a:off x="5015620" y="4278883"/>
            <a:ext cx="3385400" cy="486646"/>
          </a:xfrm>
          <a:prstGeom prst="rect">
            <a:avLst/>
          </a:prstGeom>
          <a:noFill/>
          <a:ln w="57150">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7" name="מלבן 16">
            <a:extLst>
              <a:ext uri="{FF2B5EF4-FFF2-40B4-BE49-F238E27FC236}">
                <a16:creationId xmlns:a16="http://schemas.microsoft.com/office/drawing/2014/main" id="{EAB67350-81D1-4205-8777-54486AC6BE2F}"/>
              </a:ext>
            </a:extLst>
          </p:cNvPr>
          <p:cNvSpPr/>
          <p:nvPr/>
        </p:nvSpPr>
        <p:spPr>
          <a:xfrm>
            <a:off x="10827944" y="5319998"/>
            <a:ext cx="1049693" cy="486646"/>
          </a:xfrm>
          <a:prstGeom prst="rect">
            <a:avLst/>
          </a:prstGeom>
          <a:noFill/>
          <a:ln w="57150">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6" name="אליפסה 5">
            <a:extLst>
              <a:ext uri="{FF2B5EF4-FFF2-40B4-BE49-F238E27FC236}">
                <a16:creationId xmlns:a16="http://schemas.microsoft.com/office/drawing/2014/main" id="{75D6FA20-FAF7-4482-BDE2-258A015FE65A}"/>
              </a:ext>
            </a:extLst>
          </p:cNvPr>
          <p:cNvSpPr/>
          <p:nvPr/>
        </p:nvSpPr>
        <p:spPr>
          <a:xfrm>
            <a:off x="8682273" y="3147322"/>
            <a:ext cx="525101" cy="503754"/>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אליפסה 25">
            <a:extLst>
              <a:ext uri="{FF2B5EF4-FFF2-40B4-BE49-F238E27FC236}">
                <a16:creationId xmlns:a16="http://schemas.microsoft.com/office/drawing/2014/main" id="{30720A9C-9884-481A-8158-7C4133B3D6A0}"/>
              </a:ext>
            </a:extLst>
          </p:cNvPr>
          <p:cNvSpPr/>
          <p:nvPr/>
        </p:nvSpPr>
        <p:spPr>
          <a:xfrm>
            <a:off x="8401021" y="4233605"/>
            <a:ext cx="944664" cy="503754"/>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אליפסה 26">
            <a:extLst>
              <a:ext uri="{FF2B5EF4-FFF2-40B4-BE49-F238E27FC236}">
                <a16:creationId xmlns:a16="http://schemas.microsoft.com/office/drawing/2014/main" id="{31ED41B9-6CB9-47B5-92F3-622E4BF70664}"/>
              </a:ext>
            </a:extLst>
          </p:cNvPr>
          <p:cNvSpPr/>
          <p:nvPr/>
        </p:nvSpPr>
        <p:spPr>
          <a:xfrm>
            <a:off x="10258766" y="5210847"/>
            <a:ext cx="578230" cy="503754"/>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64099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10" name="תמונה 9">
            <a:extLst>
              <a:ext uri="{FF2B5EF4-FFF2-40B4-BE49-F238E27FC236}">
                <a16:creationId xmlns:a16="http://schemas.microsoft.com/office/drawing/2014/main" id="{4FC55B54-B35D-4092-AAD1-DB5CFACBD402}"/>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Layer>
                </a14:imgProps>
              </a:ext>
            </a:extLst>
          </a:blip>
          <a:stretch>
            <a:fillRect/>
          </a:stretch>
        </p:blipFill>
        <p:spPr>
          <a:xfrm>
            <a:off x="3491593" y="0"/>
            <a:ext cx="5208814" cy="6858000"/>
          </a:xfrm>
          <a:prstGeom prst="rect">
            <a:avLst/>
          </a:prstGeom>
        </p:spPr>
      </p:pic>
      <p:sp>
        <p:nvSpPr>
          <p:cNvPr id="2" name="TextBox 1"/>
          <p:cNvSpPr txBox="1"/>
          <p:nvPr/>
        </p:nvSpPr>
        <p:spPr>
          <a:xfrm>
            <a:off x="8963025" y="257175"/>
            <a:ext cx="2590800" cy="461665"/>
          </a:xfrm>
          <a:prstGeom prst="rect">
            <a:avLst/>
          </a:prstGeom>
          <a:solidFill>
            <a:srgbClr val="0070C0"/>
          </a:solidFill>
        </p:spPr>
        <p:txBody>
          <a:bodyPr wrap="square" rtlCol="1">
            <a:spAutoFit/>
          </a:bodyPr>
          <a:lstStyle/>
          <a:p>
            <a:pPr algn="r"/>
            <a:r>
              <a:rPr lang="he-IL" sz="2400" b="1" dirty="0">
                <a:solidFill>
                  <a:srgbClr val="FFFFFF"/>
                </a:solidFill>
              </a:rPr>
              <a:t>מה אנחנו יודעים?</a:t>
            </a:r>
          </a:p>
        </p:txBody>
      </p:sp>
    </p:spTree>
    <p:extLst>
      <p:ext uri="{BB962C8B-B14F-4D97-AF65-F5344CB8AC3E}">
        <p14:creationId xmlns:p14="http://schemas.microsoft.com/office/powerpoint/2010/main" val="75062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ממשיכים לתרגל – פסקה רביעית</a:t>
            </a:r>
            <a:endParaRPr lang="en-IL" dirty="0"/>
          </a:p>
        </p:txBody>
      </p:sp>
      <p:pic>
        <p:nvPicPr>
          <p:cNvPr id="2" name="תמונה 1">
            <a:extLst>
              <a:ext uri="{FF2B5EF4-FFF2-40B4-BE49-F238E27FC236}">
                <a16:creationId xmlns:a16="http://schemas.microsoft.com/office/drawing/2014/main" id="{7987C844-73D5-474F-9DE8-56FF507D946C}"/>
              </a:ext>
            </a:extLst>
          </p:cNvPr>
          <p:cNvPicPr>
            <a:picLocks noChangeAspect="1"/>
          </p:cNvPicPr>
          <p:nvPr/>
        </p:nvPicPr>
        <p:blipFill>
          <a:blip r:embed="rId5"/>
          <a:stretch>
            <a:fillRect/>
          </a:stretch>
        </p:blipFill>
        <p:spPr>
          <a:xfrm>
            <a:off x="6060596" y="2032690"/>
            <a:ext cx="6030569" cy="2448776"/>
          </a:xfrm>
          <a:prstGeom prst="rect">
            <a:avLst/>
          </a:prstGeom>
        </p:spPr>
      </p:pic>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6"/>
          <a:stretch>
            <a:fillRect/>
          </a:stretch>
        </p:blipFill>
        <p:spPr>
          <a:xfrm>
            <a:off x="3617846" y="13562"/>
            <a:ext cx="1017545" cy="1070700"/>
          </a:xfrm>
          <a:prstGeom prst="rect">
            <a:avLst/>
          </a:prstGeom>
        </p:spPr>
      </p:pic>
      <p:sp>
        <p:nvSpPr>
          <p:cNvPr id="3" name="תיבת טקסט 2">
            <a:extLst>
              <a:ext uri="{FF2B5EF4-FFF2-40B4-BE49-F238E27FC236}">
                <a16:creationId xmlns:a16="http://schemas.microsoft.com/office/drawing/2014/main" id="{CBEA9F43-AAF5-482F-A46C-D0C154C63015}"/>
              </a:ext>
            </a:extLst>
          </p:cNvPr>
          <p:cNvSpPr txBox="1"/>
          <p:nvPr/>
        </p:nvSpPr>
        <p:spPr>
          <a:xfrm>
            <a:off x="257175" y="2281473"/>
            <a:ext cx="5324475" cy="3539430"/>
          </a:xfrm>
          <a:prstGeom prst="rect">
            <a:avLst/>
          </a:prstGeom>
          <a:noFill/>
        </p:spPr>
        <p:txBody>
          <a:bodyPr wrap="square" rtlCol="1">
            <a:spAutoFit/>
          </a:bodyPr>
          <a:lstStyle/>
          <a:p>
            <a:pPr algn="r"/>
            <a:r>
              <a:rPr lang="he-IL" sz="2800" dirty="0">
                <a:latin typeface="Calibri" panose="020F0502020204030204" pitchFamily="34" charset="0"/>
                <a:cs typeface="Calibri" panose="020F0502020204030204" pitchFamily="34" charset="0"/>
              </a:rPr>
              <a:t>הנושא: </a:t>
            </a:r>
            <a:r>
              <a:rPr lang="he-IL" sz="2800" b="1" dirty="0">
                <a:solidFill>
                  <a:schemeClr val="accent6">
                    <a:lumMod val="50000"/>
                  </a:schemeClr>
                </a:solidFill>
                <a:latin typeface="Calibri" panose="020F0502020204030204" pitchFamily="34" charset="0"/>
                <a:cs typeface="Calibri" panose="020F0502020204030204" pitchFamily="34" charset="0"/>
              </a:rPr>
              <a:t>זיהום הים</a:t>
            </a:r>
          </a:p>
          <a:p>
            <a:pPr algn="r"/>
            <a:r>
              <a:rPr lang="he-IL" sz="2800" dirty="0">
                <a:latin typeface="Calibri" panose="020F0502020204030204" pitchFamily="34" charset="0"/>
                <a:cs typeface="Calibri" panose="020F0502020204030204" pitchFamily="34" charset="0"/>
              </a:rPr>
              <a:t>מה נאמר עליו? </a:t>
            </a:r>
            <a:r>
              <a:rPr lang="he-IL" sz="2800" b="1" dirty="0">
                <a:solidFill>
                  <a:schemeClr val="accent6">
                    <a:lumMod val="50000"/>
                  </a:schemeClr>
                </a:solidFill>
                <a:latin typeface="Calibri" panose="020F0502020204030204" pitchFamily="34" charset="0"/>
                <a:cs typeface="Calibri" panose="020F0502020204030204" pitchFamily="34" charset="0"/>
              </a:rPr>
              <a:t>ישנם גורמים שונים לזיהום הים</a:t>
            </a:r>
          </a:p>
          <a:p>
            <a:pPr algn="r"/>
            <a:r>
              <a:rPr lang="he-IL" sz="2800" dirty="0" smtClean="0">
                <a:latin typeface="Calibri" panose="020F0502020204030204" pitchFamily="34" charset="0"/>
                <a:cs typeface="Calibri" panose="020F0502020204030204" pitchFamily="34" charset="0"/>
              </a:rPr>
              <a:t>הרעיון </a:t>
            </a:r>
            <a:r>
              <a:rPr lang="he-IL" sz="2800" dirty="0">
                <a:latin typeface="Calibri" panose="020F0502020204030204" pitchFamily="34" charset="0"/>
                <a:cs typeface="Calibri" panose="020F0502020204030204" pitchFamily="34" charset="0"/>
              </a:rPr>
              <a:t>המרכזי: </a:t>
            </a:r>
          </a:p>
          <a:p>
            <a:pPr algn="r"/>
            <a:r>
              <a:rPr lang="he-IL" sz="2800" b="1" dirty="0">
                <a:solidFill>
                  <a:schemeClr val="accent6">
                    <a:lumMod val="50000"/>
                  </a:schemeClr>
                </a:solidFill>
                <a:latin typeface="Calibri" panose="020F0502020204030204" pitchFamily="34" charset="0"/>
                <a:cs typeface="Calibri" panose="020F0502020204030204" pitchFamily="34" charset="0"/>
              </a:rPr>
              <a:t>   לזיהום הים מספר גורמים.</a:t>
            </a:r>
          </a:p>
          <a:p>
            <a:pPr algn="r"/>
            <a:r>
              <a:rPr lang="he-IL" sz="2800" b="1" dirty="0" smtClean="0">
                <a:solidFill>
                  <a:srgbClr val="00B050"/>
                </a:solidFill>
                <a:latin typeface="Calibri" panose="020F0502020204030204" pitchFamily="34" charset="0"/>
                <a:cs typeface="Calibri" panose="020F0502020204030204" pitchFamily="34" charset="0"/>
              </a:rPr>
              <a:t>כתבו </a:t>
            </a:r>
            <a:r>
              <a:rPr lang="he-IL" sz="2800" b="1" dirty="0">
                <a:solidFill>
                  <a:srgbClr val="00B050"/>
                </a:solidFill>
                <a:latin typeface="Calibri" panose="020F0502020204030204" pitchFamily="34" charset="0"/>
                <a:cs typeface="Calibri" panose="020F0502020204030204" pitchFamily="34" charset="0"/>
              </a:rPr>
              <a:t>במחברת מהם הגורמים לזיהום הים? </a:t>
            </a:r>
            <a:r>
              <a:rPr lang="he-IL" sz="2800" dirty="0">
                <a:latin typeface="Calibri" panose="020F0502020204030204" pitchFamily="34" charset="0"/>
                <a:cs typeface="Calibri" panose="020F0502020204030204" pitchFamily="34" charset="0"/>
              </a:rPr>
              <a:t>(תוכלו להיעזר במילות הקישור לציון הוספה)</a:t>
            </a:r>
          </a:p>
        </p:txBody>
      </p:sp>
      <p:pic>
        <p:nvPicPr>
          <p:cNvPr id="6" name="4min_final" descr="4min_final">
            <a:hlinkClick r:id="" action="ppaction://media"/>
            <a:extLst>
              <a:ext uri="{FF2B5EF4-FFF2-40B4-BE49-F238E27FC236}">
                <a16:creationId xmlns:a16="http://schemas.microsoft.com/office/drawing/2014/main" id="{4B912497-EBB0-4836-BB4C-DF1ABB65219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8779" y="1757889"/>
            <a:ext cx="1540938" cy="549601"/>
          </a:xfrm>
          <a:prstGeom prst="rect">
            <a:avLst/>
          </a:prstGeom>
        </p:spPr>
      </p:pic>
    </p:spTree>
    <p:extLst>
      <p:ext uri="{BB962C8B-B14F-4D97-AF65-F5344CB8AC3E}">
        <p14:creationId xmlns:p14="http://schemas.microsoft.com/office/powerpoint/2010/main" val="412828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פתרון: הגורמים לזיהום הים</a:t>
            </a:r>
            <a:endParaRPr lang="en-IL" dirty="0"/>
          </a:p>
        </p:txBody>
      </p:sp>
      <p:pic>
        <p:nvPicPr>
          <p:cNvPr id="2" name="תמונה 1">
            <a:extLst>
              <a:ext uri="{FF2B5EF4-FFF2-40B4-BE49-F238E27FC236}">
                <a16:creationId xmlns:a16="http://schemas.microsoft.com/office/drawing/2014/main" id="{7987C844-73D5-474F-9DE8-56FF507D946C}"/>
              </a:ext>
            </a:extLst>
          </p:cNvPr>
          <p:cNvPicPr>
            <a:picLocks noChangeAspect="1"/>
          </p:cNvPicPr>
          <p:nvPr/>
        </p:nvPicPr>
        <p:blipFill>
          <a:blip r:embed="rId3"/>
          <a:stretch>
            <a:fillRect/>
          </a:stretch>
        </p:blipFill>
        <p:spPr>
          <a:xfrm>
            <a:off x="6060596" y="2032690"/>
            <a:ext cx="6030569" cy="2448776"/>
          </a:xfrm>
          <a:prstGeom prst="rect">
            <a:avLst/>
          </a:prstGeom>
        </p:spPr>
      </p:pic>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graphicFrame>
        <p:nvGraphicFramePr>
          <p:cNvPr id="4" name="דיאגרמה 3">
            <a:extLst>
              <a:ext uri="{FF2B5EF4-FFF2-40B4-BE49-F238E27FC236}">
                <a16:creationId xmlns:a16="http://schemas.microsoft.com/office/drawing/2014/main" id="{DA6BA483-D6EE-42C7-9B1E-B212CC2DF33F}"/>
              </a:ext>
            </a:extLst>
          </p:cNvPr>
          <p:cNvGraphicFramePr/>
          <p:nvPr>
            <p:extLst>
              <p:ext uri="{D42A27DB-BD31-4B8C-83A1-F6EECF244321}">
                <p14:modId xmlns:p14="http://schemas.microsoft.com/office/powerpoint/2010/main" val="461876594"/>
              </p:ext>
            </p:extLst>
          </p:nvPr>
        </p:nvGraphicFramePr>
        <p:xfrm>
          <a:off x="100836" y="1892174"/>
          <a:ext cx="5995164" cy="40240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506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A6F6B83-CFAD-4362-B88D-9A72C7219E4A}"/>
              </a:ext>
            </a:extLst>
          </p:cNvPr>
          <p:cNvSpPr>
            <a:spLocks noGrp="1"/>
          </p:cNvSpPr>
          <p:nvPr>
            <p:ph type="title"/>
          </p:nvPr>
        </p:nvSpPr>
        <p:spPr/>
        <p:txBody>
          <a:bodyPr/>
          <a:lstStyle/>
          <a:p>
            <a:r>
              <a:rPr lang="he-IL" dirty="0"/>
              <a:t>מה אנו יודעים על זיהום הסביבה?</a:t>
            </a:r>
          </a:p>
        </p:txBody>
      </p:sp>
      <p:sp>
        <p:nvSpPr>
          <p:cNvPr id="3" name="מציין מיקום טקסט 2">
            <a:extLst>
              <a:ext uri="{FF2B5EF4-FFF2-40B4-BE49-F238E27FC236}">
                <a16:creationId xmlns:a16="http://schemas.microsoft.com/office/drawing/2014/main" id="{2859B060-9A16-4AE0-B577-044F68D45EAC}"/>
              </a:ext>
            </a:extLst>
          </p:cNvPr>
          <p:cNvSpPr>
            <a:spLocks noGrp="1"/>
          </p:cNvSpPr>
          <p:nvPr>
            <p:ph type="body" sz="quarter" idx="10"/>
          </p:nvPr>
        </p:nvSpPr>
        <p:spPr>
          <a:xfrm>
            <a:off x="1438275" y="1648155"/>
            <a:ext cx="9923315" cy="4543095"/>
          </a:xfrm>
        </p:spPr>
        <p:txBody>
          <a:bodyPr/>
          <a:lstStyle/>
          <a:p>
            <a:r>
              <a:rPr lang="he-IL" dirty="0"/>
              <a:t>נרכז את הרעיונות המרכזיים שהפקנו מהטקסט:</a:t>
            </a:r>
          </a:p>
          <a:p>
            <a:endParaRPr lang="he-IL" dirty="0"/>
          </a:p>
          <a:p>
            <a:endParaRPr lang="he-IL" dirty="0"/>
          </a:p>
        </p:txBody>
      </p:sp>
      <p:graphicFrame>
        <p:nvGraphicFramePr>
          <p:cNvPr id="5" name="דיאגרמה 4">
            <a:extLst>
              <a:ext uri="{FF2B5EF4-FFF2-40B4-BE49-F238E27FC236}">
                <a16:creationId xmlns:a16="http://schemas.microsoft.com/office/drawing/2014/main" id="{FB492805-7440-44DA-ABA6-51720FE58BF4}"/>
              </a:ext>
            </a:extLst>
          </p:cNvPr>
          <p:cNvGraphicFramePr/>
          <p:nvPr>
            <p:extLst>
              <p:ext uri="{D42A27DB-BD31-4B8C-83A1-F6EECF244321}">
                <p14:modId xmlns:p14="http://schemas.microsoft.com/office/powerpoint/2010/main" val="1432497662"/>
              </p:ext>
            </p:extLst>
          </p:nvPr>
        </p:nvGraphicFramePr>
        <p:xfrm>
          <a:off x="2122535" y="2697932"/>
          <a:ext cx="7809117" cy="3313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2999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838200" y="60324"/>
            <a:ext cx="10515600" cy="1325563"/>
          </a:xfrm>
          <a:prstGeom prst="rect">
            <a:avLst/>
          </a:prstGeom>
          <a:ln/>
        </p:spPr>
        <p:style>
          <a:lnRef idx="1">
            <a:schemeClr val="accent5"/>
          </a:lnRef>
          <a:fillRef idx="2">
            <a:schemeClr val="accent5"/>
          </a:fillRef>
          <a:effectRef idx="1">
            <a:schemeClr val="accent5"/>
          </a:effectRef>
          <a:fontRef idx="minor">
            <a:schemeClr val="dk1"/>
          </a:fontRef>
        </p:style>
        <p:txBody>
          <a:bodyPr spcFirstLastPara="1" vert="horz" wrap="square" lIns="91433" tIns="45700" rIns="91433" bIns="45700" rtlCol="0" anchor="b" anchorCtr="0">
            <a:noAutofit/>
          </a:bodyPr>
          <a:lstStyle/>
          <a:p>
            <a:pPr>
              <a:spcBef>
                <a:spcPts val="0"/>
              </a:spcBef>
              <a:buClr>
                <a:schemeClr val="dk1"/>
              </a:buClr>
              <a:buSzPts val="2400"/>
            </a:pPr>
            <a:r>
              <a:rPr lang="he-IL" dirty="0">
                <a:latin typeface="+mn-lt"/>
                <a:ea typeface="Arial"/>
                <a:cs typeface="Arial"/>
                <a:sym typeface="Arial"/>
              </a:rPr>
              <a:t>שלב שלישי – לאחר הקריאה</a:t>
            </a:r>
            <a:endParaRPr dirty="0">
              <a:latin typeface="+mn-lt"/>
              <a:ea typeface="Arial"/>
              <a:cs typeface="Arial"/>
              <a:sym typeface="Arial"/>
            </a:endParaRPr>
          </a:p>
        </p:txBody>
      </p:sp>
      <p:sp>
        <p:nvSpPr>
          <p:cNvPr id="110" name="Google Shape;110;p22"/>
          <p:cNvSpPr txBox="1">
            <a:spLocks noGrp="1"/>
          </p:cNvSpPr>
          <p:nvPr>
            <p:ph sz="half" idx="1"/>
          </p:nvPr>
        </p:nvSpPr>
        <p:spPr>
          <a:xfrm>
            <a:off x="4502351" y="1825625"/>
            <a:ext cx="6165600" cy="2334800"/>
          </a:xfrm>
          <a:prstGeom prst="rect">
            <a:avLst/>
          </a:prstGeom>
          <a:noFill/>
          <a:ln>
            <a:noFill/>
          </a:ln>
        </p:spPr>
        <p:txBody>
          <a:bodyPr spcFirstLastPara="1" vert="horz" wrap="square" lIns="91433" tIns="45700" rIns="91433" bIns="45700" rtlCol="0" anchor="t" anchorCtr="0">
            <a:noAutofit/>
          </a:bodyPr>
          <a:lstStyle/>
          <a:p>
            <a:pPr marL="135463" indent="0">
              <a:lnSpc>
                <a:spcPct val="90000"/>
              </a:lnSpc>
              <a:spcBef>
                <a:spcPts val="0"/>
              </a:spcBef>
              <a:buClr>
                <a:schemeClr val="dk1"/>
              </a:buClr>
              <a:buSzPts val="1500"/>
              <a:buNone/>
            </a:pPr>
            <a:endParaRPr>
              <a:latin typeface="Arial"/>
              <a:ea typeface="Arial"/>
              <a:cs typeface="Arial"/>
              <a:sym typeface="Arial"/>
            </a:endParaRPr>
          </a:p>
          <a:p>
            <a:pPr marL="237061" indent="-101597">
              <a:lnSpc>
                <a:spcPct val="90000"/>
              </a:lnSpc>
              <a:spcBef>
                <a:spcPts val="2133"/>
              </a:spcBef>
              <a:spcAft>
                <a:spcPts val="2133"/>
              </a:spcAft>
              <a:buClr>
                <a:schemeClr val="dk1"/>
              </a:buClr>
              <a:buSzPts val="1500"/>
              <a:buNone/>
            </a:pPr>
            <a:endParaRPr>
              <a:latin typeface="Arial"/>
              <a:ea typeface="Arial"/>
              <a:cs typeface="Arial"/>
              <a:sym typeface="Arial"/>
            </a:endParaRPr>
          </a:p>
        </p:txBody>
      </p:sp>
      <p:pic>
        <p:nvPicPr>
          <p:cNvPr id="2" name="תמונה 1">
            <a:extLst>
              <a:ext uri="{FF2B5EF4-FFF2-40B4-BE49-F238E27FC236}">
                <a16:creationId xmlns:a16="http://schemas.microsoft.com/office/drawing/2014/main" id="{8D71768D-7B61-4F26-9380-563E7DDEFF3A}"/>
              </a:ext>
            </a:extLst>
          </p:cNvPr>
          <p:cNvPicPr>
            <a:picLocks noChangeAspect="1"/>
          </p:cNvPicPr>
          <p:nvPr/>
        </p:nvPicPr>
        <p:blipFill>
          <a:blip r:embed="rId3"/>
          <a:stretch>
            <a:fillRect/>
          </a:stretch>
        </p:blipFill>
        <p:spPr>
          <a:xfrm>
            <a:off x="2973913" y="2125891"/>
            <a:ext cx="6983919" cy="3099114"/>
          </a:xfrm>
          <a:prstGeom prst="rect">
            <a:avLst/>
          </a:prstGeom>
        </p:spPr>
      </p:pic>
    </p:spTree>
    <p:extLst>
      <p:ext uri="{BB962C8B-B14F-4D97-AF65-F5344CB8AC3E}">
        <p14:creationId xmlns:p14="http://schemas.microsoft.com/office/powerpoint/2010/main" val="31965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838200" y="60324"/>
            <a:ext cx="10515600" cy="1325563"/>
          </a:xfrm>
          <a:prstGeom prst="rect">
            <a:avLst/>
          </a:prstGeom>
          <a:ln/>
        </p:spPr>
        <p:style>
          <a:lnRef idx="1">
            <a:schemeClr val="accent5"/>
          </a:lnRef>
          <a:fillRef idx="2">
            <a:schemeClr val="accent5"/>
          </a:fillRef>
          <a:effectRef idx="1">
            <a:schemeClr val="accent5"/>
          </a:effectRef>
          <a:fontRef idx="minor">
            <a:schemeClr val="dk1"/>
          </a:fontRef>
        </p:style>
        <p:txBody>
          <a:bodyPr spcFirstLastPara="1" vert="horz" wrap="square" lIns="91433" tIns="45700" rIns="91433" bIns="45700" rtlCol="0" anchor="b" anchorCtr="0">
            <a:noAutofit/>
          </a:bodyPr>
          <a:lstStyle/>
          <a:p>
            <a:pPr>
              <a:spcBef>
                <a:spcPts val="0"/>
              </a:spcBef>
              <a:buClr>
                <a:schemeClr val="dk1"/>
              </a:buClr>
              <a:buSzPts val="2400"/>
            </a:pPr>
            <a:r>
              <a:rPr lang="he-IL" dirty="0">
                <a:latin typeface="+mn-lt"/>
                <a:ea typeface="Arial"/>
                <a:cs typeface="Arial"/>
                <a:sym typeface="Arial"/>
              </a:rPr>
              <a:t>שלב שלישי – לאחר קריאה</a:t>
            </a:r>
            <a:endParaRPr dirty="0">
              <a:latin typeface="+mn-lt"/>
              <a:ea typeface="Arial"/>
              <a:cs typeface="Arial"/>
              <a:sym typeface="Arial"/>
            </a:endParaRPr>
          </a:p>
        </p:txBody>
      </p:sp>
      <p:sp>
        <p:nvSpPr>
          <p:cNvPr id="110" name="Google Shape;110;p22"/>
          <p:cNvSpPr txBox="1">
            <a:spLocks noGrp="1"/>
          </p:cNvSpPr>
          <p:nvPr>
            <p:ph sz="half" idx="1"/>
          </p:nvPr>
        </p:nvSpPr>
        <p:spPr>
          <a:xfrm>
            <a:off x="4502351" y="1825625"/>
            <a:ext cx="6165600" cy="2334800"/>
          </a:xfrm>
          <a:prstGeom prst="rect">
            <a:avLst/>
          </a:prstGeom>
          <a:noFill/>
          <a:ln>
            <a:noFill/>
          </a:ln>
        </p:spPr>
        <p:txBody>
          <a:bodyPr spcFirstLastPara="1" vert="horz" wrap="square" lIns="91433" tIns="45700" rIns="91433" bIns="45700" rtlCol="0" anchor="t" anchorCtr="0">
            <a:noAutofit/>
          </a:bodyPr>
          <a:lstStyle/>
          <a:p>
            <a:pPr marL="135463" indent="0">
              <a:lnSpc>
                <a:spcPct val="90000"/>
              </a:lnSpc>
              <a:spcBef>
                <a:spcPts val="0"/>
              </a:spcBef>
              <a:buClr>
                <a:schemeClr val="dk1"/>
              </a:buClr>
              <a:buSzPts val="1500"/>
              <a:buNone/>
            </a:pPr>
            <a:endParaRPr>
              <a:latin typeface="Arial"/>
              <a:ea typeface="Arial"/>
              <a:cs typeface="Arial"/>
              <a:sym typeface="Arial"/>
            </a:endParaRPr>
          </a:p>
          <a:p>
            <a:pPr marL="237061" indent="-101597">
              <a:lnSpc>
                <a:spcPct val="90000"/>
              </a:lnSpc>
              <a:spcBef>
                <a:spcPts val="2133"/>
              </a:spcBef>
              <a:spcAft>
                <a:spcPts val="2133"/>
              </a:spcAft>
              <a:buClr>
                <a:schemeClr val="dk1"/>
              </a:buClr>
              <a:buSzPts val="1500"/>
              <a:buNone/>
            </a:pPr>
            <a:endParaRPr>
              <a:latin typeface="Arial"/>
              <a:ea typeface="Arial"/>
              <a:cs typeface="Arial"/>
              <a:sym typeface="Arial"/>
            </a:endParaRPr>
          </a:p>
        </p:txBody>
      </p:sp>
      <p:pic>
        <p:nvPicPr>
          <p:cNvPr id="2" name="תמונה 1">
            <a:extLst>
              <a:ext uri="{FF2B5EF4-FFF2-40B4-BE49-F238E27FC236}">
                <a16:creationId xmlns:a16="http://schemas.microsoft.com/office/drawing/2014/main" id="{8D71768D-7B61-4F26-9380-563E7DDEFF3A}"/>
              </a:ext>
            </a:extLst>
          </p:cNvPr>
          <p:cNvPicPr>
            <a:picLocks noChangeAspect="1"/>
          </p:cNvPicPr>
          <p:nvPr/>
        </p:nvPicPr>
        <p:blipFill>
          <a:blip r:embed="rId3"/>
          <a:stretch>
            <a:fillRect/>
          </a:stretch>
        </p:blipFill>
        <p:spPr>
          <a:xfrm>
            <a:off x="2973913" y="2125891"/>
            <a:ext cx="6983919" cy="3099114"/>
          </a:xfrm>
          <a:prstGeom prst="rect">
            <a:avLst/>
          </a:prstGeom>
        </p:spPr>
      </p:pic>
      <p:sp>
        <p:nvSpPr>
          <p:cNvPr id="3" name="מלבן 2">
            <a:extLst>
              <a:ext uri="{FF2B5EF4-FFF2-40B4-BE49-F238E27FC236}">
                <a16:creationId xmlns:a16="http://schemas.microsoft.com/office/drawing/2014/main" id="{F1B0B335-8774-44F4-A356-2708F0E92278}"/>
              </a:ext>
            </a:extLst>
          </p:cNvPr>
          <p:cNvSpPr/>
          <p:nvPr/>
        </p:nvSpPr>
        <p:spPr>
          <a:xfrm>
            <a:off x="3603279" y="4409038"/>
            <a:ext cx="5513561" cy="40740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81051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B0370BC8-4830-4257-B9DD-F9885E55405A}"/>
              </a:ext>
            </a:extLst>
          </p:cNvPr>
          <p:cNvPicPr>
            <a:picLocks noChangeAspect="1"/>
          </p:cNvPicPr>
          <p:nvPr/>
        </p:nvPicPr>
        <p:blipFill>
          <a:blip r:embed="rId5"/>
          <a:stretch>
            <a:fillRect/>
          </a:stretch>
        </p:blipFill>
        <p:spPr>
          <a:xfrm>
            <a:off x="1222647" y="2403776"/>
            <a:ext cx="9746705" cy="1788846"/>
          </a:xfrm>
          <a:prstGeom prst="rect">
            <a:avLst/>
          </a:prstGeom>
        </p:spPr>
      </p:pic>
      <p:sp>
        <p:nvSpPr>
          <p:cNvPr id="5" name="כותרת 4">
            <a:extLst>
              <a:ext uri="{FF2B5EF4-FFF2-40B4-BE49-F238E27FC236}">
                <a16:creationId xmlns:a16="http://schemas.microsoft.com/office/drawing/2014/main" id="{053B9BE8-7FE0-4EAD-8906-596526D8A0B0}"/>
              </a:ext>
            </a:extLst>
          </p:cNvPr>
          <p:cNvSpPr>
            <a:spLocks noGrp="1"/>
          </p:cNvSpPr>
          <p:nvPr>
            <p:ph type="title"/>
          </p:nvPr>
        </p:nvSpPr>
        <p:spPr/>
        <p:txBody>
          <a:bodyPr/>
          <a:lstStyle/>
          <a:p>
            <a:r>
              <a:rPr lang="he-IL" dirty="0"/>
              <a:t>משימת סיום</a:t>
            </a:r>
          </a:p>
        </p:txBody>
      </p:sp>
      <p:sp>
        <p:nvSpPr>
          <p:cNvPr id="2" name="TextBox 1"/>
          <p:cNvSpPr txBox="1"/>
          <p:nvPr/>
        </p:nvSpPr>
        <p:spPr>
          <a:xfrm>
            <a:off x="-353961" y="4876800"/>
            <a:ext cx="11323313" cy="584775"/>
          </a:xfrm>
          <a:prstGeom prst="rect">
            <a:avLst/>
          </a:prstGeom>
          <a:noFill/>
        </p:spPr>
        <p:txBody>
          <a:bodyPr wrap="square" rtlCol="1">
            <a:spAutoFit/>
          </a:bodyPr>
          <a:lstStyle/>
          <a:p>
            <a:pPr algn="r"/>
            <a:r>
              <a:rPr lang="he-IL" sz="3200" dirty="0">
                <a:solidFill>
                  <a:srgbClr val="7030A0"/>
                </a:solidFill>
                <a:latin typeface="Calibri" panose="020F0502020204030204" pitchFamily="34" charset="0"/>
                <a:cs typeface="Calibri" panose="020F0502020204030204" pitchFamily="34" charset="0"/>
              </a:rPr>
              <a:t>העתיקו את המשימה למחברת וכתבו את תשובתכם לאחר השיעור.</a:t>
            </a:r>
          </a:p>
        </p:txBody>
      </p:sp>
      <p:pic>
        <p:nvPicPr>
          <p:cNvPr id="6" name="3min_final" descr="3min_final">
            <a:hlinkClick r:id="" action="ppaction://media"/>
            <a:extLst>
              <a:ext uri="{FF2B5EF4-FFF2-40B4-BE49-F238E27FC236}">
                <a16:creationId xmlns:a16="http://schemas.microsoft.com/office/drawing/2014/main" id="{689A3580-A169-4C17-85AD-CF95C76201D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3840" y="1786887"/>
            <a:ext cx="1540938" cy="549601"/>
          </a:xfrm>
          <a:prstGeom prst="rect">
            <a:avLst/>
          </a:prstGeom>
        </p:spPr>
      </p:pic>
    </p:spTree>
    <p:extLst>
      <p:ext uri="{BB962C8B-B14F-4D97-AF65-F5344CB8AC3E}">
        <p14:creationId xmlns:p14="http://schemas.microsoft.com/office/powerpoint/2010/main" val="82107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תוכן 5">
            <a:extLst>
              <a:ext uri="{FF2B5EF4-FFF2-40B4-BE49-F238E27FC236}">
                <a16:creationId xmlns:a16="http://schemas.microsoft.com/office/drawing/2014/main" id="{F87A15E5-D9F9-46DA-A08C-91A981D2B5B9}"/>
              </a:ext>
            </a:extLst>
          </p:cNvPr>
          <p:cNvSpPr>
            <a:spLocks noGrp="1"/>
          </p:cNvSpPr>
          <p:nvPr>
            <p:ph sz="half" idx="2"/>
          </p:nvPr>
        </p:nvSpPr>
        <p:spPr>
          <a:xfrm>
            <a:off x="2571750" y="1825625"/>
            <a:ext cx="8782050" cy="4351338"/>
          </a:xfrm>
        </p:spPr>
        <p:txBody>
          <a:bodyPr>
            <a:normAutofit/>
          </a:bodyPr>
          <a:lstStyle/>
          <a:p>
            <a:r>
              <a:rPr lang="he-IL" dirty="0"/>
              <a:t>מה למדנו היום?</a:t>
            </a:r>
          </a:p>
          <a:p>
            <a:r>
              <a:rPr lang="he-IL" dirty="0"/>
              <a:t>הכרנו את שלושת שלבי הקריאה להבנת הטקסט:</a:t>
            </a:r>
          </a:p>
          <a:p>
            <a:pPr lvl="1"/>
            <a:r>
              <a:rPr lang="he-IL" sz="2800" dirty="0"/>
              <a:t>שלב ראשון – טרום קריאה</a:t>
            </a:r>
          </a:p>
          <a:p>
            <a:pPr lvl="1"/>
            <a:r>
              <a:rPr lang="he-IL" sz="2800" dirty="0"/>
              <a:t>שלב שני – קריאה מעמיקה</a:t>
            </a:r>
          </a:p>
          <a:p>
            <a:pPr lvl="1"/>
            <a:r>
              <a:rPr lang="he-IL" sz="2800" dirty="0"/>
              <a:t>שלב שלישי – לאחר קריאה</a:t>
            </a:r>
          </a:p>
          <a:p>
            <a:r>
              <a:rPr lang="he-IL" dirty="0"/>
              <a:t>למדנו את תפקידם החשוב של הרמזים החוץ טקסטואליים.</a:t>
            </a:r>
          </a:p>
          <a:p>
            <a:r>
              <a:rPr lang="he-IL" dirty="0"/>
              <a:t>למדנו לזהות את הרעיון המרכזי בכל פסקה.</a:t>
            </a:r>
          </a:p>
          <a:p>
            <a:r>
              <a:rPr lang="he-IL" dirty="0"/>
              <a:t>למדנו את תפקיד מילות הקישור</a:t>
            </a:r>
          </a:p>
        </p:txBody>
      </p:sp>
      <p:sp>
        <p:nvSpPr>
          <p:cNvPr id="4" name="כותרת 3">
            <a:extLst>
              <a:ext uri="{FF2B5EF4-FFF2-40B4-BE49-F238E27FC236}">
                <a16:creationId xmlns:a16="http://schemas.microsoft.com/office/drawing/2014/main" id="{4CE0B56F-8171-445F-8AFB-45F0DB56CE55}"/>
              </a:ext>
            </a:extLst>
          </p:cNvPr>
          <p:cNvSpPr>
            <a:spLocks noGrp="1"/>
          </p:cNvSpPr>
          <p:nvPr>
            <p:ph type="title"/>
          </p:nvPr>
        </p:nvSpPr>
        <p:spPr/>
        <p:txBody>
          <a:bodyPr/>
          <a:lstStyle/>
          <a:p>
            <a:r>
              <a:rPr lang="he-IL" dirty="0"/>
              <a:t>מסיימים ומסכמים</a:t>
            </a:r>
          </a:p>
        </p:txBody>
      </p:sp>
    </p:spTree>
    <p:extLst>
      <p:ext uri="{BB962C8B-B14F-4D97-AF65-F5344CB8AC3E}">
        <p14:creationId xmlns:p14="http://schemas.microsoft.com/office/powerpoint/2010/main" val="815678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מלבן 1"/>
          <p:cNvSpPr>
            <a:spLocks noChangeArrowheads="1"/>
          </p:cNvSpPr>
          <p:nvPr/>
        </p:nvSpPr>
        <p:spPr bwMode="auto">
          <a:xfrm>
            <a:off x="4051300" y="6399213"/>
            <a:ext cx="8429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Tx/>
              <a:buFontTx/>
              <a:buNone/>
            </a:pPr>
            <a:r>
              <a:rPr lang="he-IL" altLang="he-IL" sz="1600" dirty="0" err="1">
                <a:solidFill>
                  <a:schemeClr val="bg1"/>
                </a:solidFill>
                <a:latin typeface="Calibri" panose="020F0502020204030204" pitchFamily="34" charset="0"/>
                <a:cs typeface="Calibri" panose="020F0502020204030204" pitchFamily="34" charset="0"/>
              </a:rPr>
              <a:t>pixabay</a:t>
            </a:r>
            <a:endParaRPr lang="he-IL" altLang="he-IL" sz="1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160287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2" name="תמונה 1">
            <a:extLst>
              <a:ext uri="{FF2B5EF4-FFF2-40B4-BE49-F238E27FC236}">
                <a16:creationId xmlns:a16="http://schemas.microsoft.com/office/drawing/2014/main" id="{10901E82-AD05-457E-A96B-E0587C648214}"/>
              </a:ext>
            </a:extLst>
          </p:cNvPr>
          <p:cNvPicPr>
            <a:picLocks noChangeAspect="1"/>
          </p:cNvPicPr>
          <p:nvPr/>
        </p:nvPicPr>
        <p:blipFill>
          <a:blip r:embed="rId4"/>
          <a:stretch>
            <a:fillRect/>
          </a:stretch>
        </p:blipFill>
        <p:spPr>
          <a:xfrm>
            <a:off x="3491593" y="0"/>
            <a:ext cx="5208814" cy="6858000"/>
          </a:xfrm>
          <a:prstGeom prst="rect">
            <a:avLst/>
          </a:prstGeom>
        </p:spPr>
      </p:pic>
      <p:pic>
        <p:nvPicPr>
          <p:cNvPr id="3" name="תמונה 2">
            <a:extLst>
              <a:ext uri="{FF2B5EF4-FFF2-40B4-BE49-F238E27FC236}">
                <a16:creationId xmlns:a16="http://schemas.microsoft.com/office/drawing/2014/main" id="{4ADFE69A-F083-4099-8C27-C67DBE459577}"/>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Cutout/>
                    </a14:imgEffect>
                  </a14:imgLayer>
                </a14:imgProps>
              </a:ext>
            </a:extLst>
          </a:blip>
          <a:srcRect r="27104"/>
          <a:stretch/>
        </p:blipFill>
        <p:spPr>
          <a:xfrm>
            <a:off x="3404966" y="-13562"/>
            <a:ext cx="3794920" cy="6858000"/>
          </a:xfrm>
          <a:prstGeom prst="rect">
            <a:avLst/>
          </a:prstGeom>
        </p:spPr>
      </p:pic>
      <p:sp>
        <p:nvSpPr>
          <p:cNvPr id="4" name="TextBox 3"/>
          <p:cNvSpPr txBox="1"/>
          <p:nvPr/>
        </p:nvSpPr>
        <p:spPr>
          <a:xfrm>
            <a:off x="9391650" y="152400"/>
            <a:ext cx="2276475" cy="523220"/>
          </a:xfrm>
          <a:prstGeom prst="rect">
            <a:avLst/>
          </a:prstGeom>
          <a:solidFill>
            <a:srgbClr val="0070C0"/>
          </a:solidFill>
        </p:spPr>
        <p:txBody>
          <a:bodyPr wrap="square" rtlCol="1">
            <a:spAutoFit/>
          </a:bodyPr>
          <a:lstStyle/>
          <a:p>
            <a:pPr algn="r"/>
            <a:r>
              <a:rPr lang="he-IL" sz="2800" b="1" dirty="0">
                <a:solidFill>
                  <a:srgbClr val="FFFFFF"/>
                </a:solidFill>
              </a:rPr>
              <a:t>עכשיו לומדים </a:t>
            </a:r>
          </a:p>
        </p:txBody>
      </p:sp>
    </p:spTree>
    <p:extLst>
      <p:ext uri="{BB962C8B-B14F-4D97-AF65-F5344CB8AC3E}">
        <p14:creationId xmlns:p14="http://schemas.microsoft.com/office/powerpoint/2010/main" val="413747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2" name="תמונה 1">
            <a:extLst>
              <a:ext uri="{FF2B5EF4-FFF2-40B4-BE49-F238E27FC236}">
                <a16:creationId xmlns:a16="http://schemas.microsoft.com/office/drawing/2014/main" id="{10901E82-AD05-457E-A96B-E0587C648214}"/>
              </a:ext>
            </a:extLst>
          </p:cNvPr>
          <p:cNvPicPr>
            <a:picLocks noChangeAspect="1"/>
          </p:cNvPicPr>
          <p:nvPr/>
        </p:nvPicPr>
        <p:blipFill rotWithShape="1">
          <a:blip r:embed="rId4"/>
          <a:srcRect l="71420" t="73078" r="8493" b="13633"/>
          <a:stretch/>
        </p:blipFill>
        <p:spPr>
          <a:xfrm>
            <a:off x="6002391" y="3704293"/>
            <a:ext cx="3073366" cy="2676988"/>
          </a:xfrm>
          <a:prstGeom prst="rect">
            <a:avLst/>
          </a:prstGeom>
        </p:spPr>
      </p:pic>
      <p:pic>
        <p:nvPicPr>
          <p:cNvPr id="3" name="תמונה 2">
            <a:extLst>
              <a:ext uri="{FF2B5EF4-FFF2-40B4-BE49-F238E27FC236}">
                <a16:creationId xmlns:a16="http://schemas.microsoft.com/office/drawing/2014/main" id="{4ADFE69A-F083-4099-8C27-C67DBE459577}"/>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Cutout/>
                    </a14:imgEffect>
                  </a14:imgLayer>
                </a14:imgProps>
              </a:ext>
            </a:extLst>
          </a:blip>
          <a:srcRect r="27104"/>
          <a:stretch/>
        </p:blipFill>
        <p:spPr>
          <a:xfrm>
            <a:off x="2034272" y="87483"/>
            <a:ext cx="3794920" cy="6858000"/>
          </a:xfrm>
          <a:prstGeom prst="rect">
            <a:avLst/>
          </a:prstGeom>
        </p:spPr>
      </p:pic>
      <p:pic>
        <p:nvPicPr>
          <p:cNvPr id="5" name="תמונה 4">
            <a:extLst>
              <a:ext uri="{FF2B5EF4-FFF2-40B4-BE49-F238E27FC236}">
                <a16:creationId xmlns:a16="http://schemas.microsoft.com/office/drawing/2014/main" id="{FC2C6E2F-0C53-437A-BDAF-1CDC94D1044E}"/>
              </a:ext>
            </a:extLst>
          </p:cNvPr>
          <p:cNvPicPr>
            <a:picLocks noChangeAspect="1"/>
          </p:cNvPicPr>
          <p:nvPr/>
        </p:nvPicPr>
        <p:blipFill rotWithShape="1">
          <a:blip r:embed="rId7"/>
          <a:srcRect t="33857" r="18755" b="28331"/>
          <a:stretch/>
        </p:blipFill>
        <p:spPr>
          <a:xfrm>
            <a:off x="9246668" y="1196367"/>
            <a:ext cx="2866768" cy="5416872"/>
          </a:xfrm>
          <a:prstGeom prst="rect">
            <a:avLst/>
          </a:prstGeom>
        </p:spPr>
      </p:pic>
      <p:pic>
        <p:nvPicPr>
          <p:cNvPr id="9" name="תמונה 8">
            <a:extLst>
              <a:ext uri="{FF2B5EF4-FFF2-40B4-BE49-F238E27FC236}">
                <a16:creationId xmlns:a16="http://schemas.microsoft.com/office/drawing/2014/main" id="{7A54B83C-6741-4A24-A2C8-A2B9245F13CE}"/>
              </a:ext>
            </a:extLst>
          </p:cNvPr>
          <p:cNvPicPr>
            <a:picLocks noChangeAspect="1"/>
          </p:cNvPicPr>
          <p:nvPr/>
        </p:nvPicPr>
        <p:blipFill rotWithShape="1">
          <a:blip r:embed="rId8"/>
          <a:srcRect t="4674" r="20201" b="35799"/>
          <a:stretch/>
        </p:blipFill>
        <p:spPr>
          <a:xfrm>
            <a:off x="6002391" y="87483"/>
            <a:ext cx="3244277" cy="3341517"/>
          </a:xfrm>
          <a:prstGeom prst="rect">
            <a:avLst/>
          </a:prstGeom>
        </p:spPr>
      </p:pic>
      <p:sp>
        <p:nvSpPr>
          <p:cNvPr id="4" name="TextBox 3"/>
          <p:cNvSpPr txBox="1"/>
          <p:nvPr/>
        </p:nvSpPr>
        <p:spPr>
          <a:xfrm>
            <a:off x="9610725" y="285750"/>
            <a:ext cx="2276475" cy="523220"/>
          </a:xfrm>
          <a:prstGeom prst="rect">
            <a:avLst/>
          </a:prstGeom>
          <a:solidFill>
            <a:srgbClr val="0070C0"/>
          </a:solidFill>
        </p:spPr>
        <p:txBody>
          <a:bodyPr wrap="square" rtlCol="1">
            <a:spAutoFit/>
          </a:bodyPr>
          <a:lstStyle/>
          <a:p>
            <a:pPr lvl="0" algn="r"/>
            <a:r>
              <a:rPr lang="he-IL" sz="2800" b="1">
                <a:solidFill>
                  <a:srgbClr val="FFFFFF"/>
                </a:solidFill>
              </a:rPr>
              <a:t>עכשיו לומדים </a:t>
            </a:r>
            <a:endParaRPr lang="he-IL" sz="2800" b="1" dirty="0">
              <a:solidFill>
                <a:srgbClr val="FFFFFF"/>
              </a:solidFill>
            </a:endParaRPr>
          </a:p>
        </p:txBody>
      </p:sp>
    </p:spTree>
    <p:extLst>
      <p:ext uri="{BB962C8B-B14F-4D97-AF65-F5344CB8AC3E}">
        <p14:creationId xmlns:p14="http://schemas.microsoft.com/office/powerpoint/2010/main" val="326984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7" name="כותרת 6">
            <a:extLst>
              <a:ext uri="{FF2B5EF4-FFF2-40B4-BE49-F238E27FC236}">
                <a16:creationId xmlns:a16="http://schemas.microsoft.com/office/drawing/2014/main" id="{5BDF5A59-0A0E-4775-A7F7-358FC756A41F}"/>
              </a:ext>
            </a:extLst>
          </p:cNvPr>
          <p:cNvSpPr>
            <a:spLocks noGrp="1"/>
          </p:cNvSpPr>
          <p:nvPr>
            <p:ph type="title"/>
          </p:nvPr>
        </p:nvSpPr>
        <p:spPr/>
        <p:txBody>
          <a:bodyPr/>
          <a:lstStyle/>
          <a:p>
            <a:r>
              <a:rPr lang="he-IL" dirty="0"/>
              <a:t>מה אנחנו יודעים?</a:t>
            </a:r>
          </a:p>
        </p:txBody>
      </p:sp>
      <p:graphicFrame>
        <p:nvGraphicFramePr>
          <p:cNvPr id="4" name="דיאגרמה 3">
            <a:extLst>
              <a:ext uri="{FF2B5EF4-FFF2-40B4-BE49-F238E27FC236}">
                <a16:creationId xmlns:a16="http://schemas.microsoft.com/office/drawing/2014/main" id="{49F2BA92-AAB5-413B-B197-99D8457FD3D8}"/>
              </a:ext>
            </a:extLst>
          </p:cNvPr>
          <p:cNvGraphicFramePr/>
          <p:nvPr>
            <p:extLst>
              <p:ext uri="{D42A27DB-BD31-4B8C-83A1-F6EECF244321}">
                <p14:modId xmlns:p14="http://schemas.microsoft.com/office/powerpoint/2010/main" val="2487861136"/>
              </p:ext>
            </p:extLst>
          </p:nvPr>
        </p:nvGraphicFramePr>
        <p:xfrm>
          <a:off x="222422" y="1919416"/>
          <a:ext cx="11055178" cy="49250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7436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3" name="תמונה 2">
            <a:extLst>
              <a:ext uri="{FF2B5EF4-FFF2-40B4-BE49-F238E27FC236}">
                <a16:creationId xmlns:a16="http://schemas.microsoft.com/office/drawing/2014/main" id="{4ADFE69A-F083-4099-8C27-C67DBE459577}"/>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Cutout/>
                    </a14:imgEffect>
                  </a14:imgLayer>
                </a14:imgProps>
              </a:ext>
            </a:extLst>
          </a:blip>
          <a:srcRect r="27104"/>
          <a:stretch/>
        </p:blipFill>
        <p:spPr>
          <a:xfrm>
            <a:off x="1450290" y="13562"/>
            <a:ext cx="3794920" cy="6858000"/>
          </a:xfrm>
          <a:prstGeom prst="rect">
            <a:avLst/>
          </a:prstGeom>
        </p:spPr>
      </p:pic>
      <p:pic>
        <p:nvPicPr>
          <p:cNvPr id="10" name="תמונה 9">
            <a:extLst>
              <a:ext uri="{FF2B5EF4-FFF2-40B4-BE49-F238E27FC236}">
                <a16:creationId xmlns:a16="http://schemas.microsoft.com/office/drawing/2014/main" id="{6E6F373B-A3BD-4D55-9B3A-F51AF1BD7AC5}"/>
              </a:ext>
            </a:extLst>
          </p:cNvPr>
          <p:cNvPicPr>
            <a:picLocks noChangeAspect="1"/>
          </p:cNvPicPr>
          <p:nvPr/>
        </p:nvPicPr>
        <p:blipFill rotWithShape="1">
          <a:blip r:embed="rId6"/>
          <a:srcRect t="34932" r="18402" b="19370"/>
          <a:stretch/>
        </p:blipFill>
        <p:spPr>
          <a:xfrm>
            <a:off x="8270790" y="1084262"/>
            <a:ext cx="1861752" cy="4213654"/>
          </a:xfrm>
          <a:prstGeom prst="rect">
            <a:avLst/>
          </a:prstGeom>
        </p:spPr>
      </p:pic>
      <p:pic>
        <p:nvPicPr>
          <p:cNvPr id="11" name="תמונה 10">
            <a:extLst>
              <a:ext uri="{FF2B5EF4-FFF2-40B4-BE49-F238E27FC236}">
                <a16:creationId xmlns:a16="http://schemas.microsoft.com/office/drawing/2014/main" id="{482DEDC2-F836-4E50-BE4E-1812386031A4}"/>
              </a:ext>
            </a:extLst>
          </p:cNvPr>
          <p:cNvPicPr>
            <a:picLocks noChangeAspect="1"/>
          </p:cNvPicPr>
          <p:nvPr/>
        </p:nvPicPr>
        <p:blipFill rotWithShape="1">
          <a:blip r:embed="rId6"/>
          <a:srcRect l="3140" t="1777" r="18164" b="64680"/>
          <a:stretch/>
        </p:blipFill>
        <p:spPr>
          <a:xfrm>
            <a:off x="10207111" y="109310"/>
            <a:ext cx="1927224" cy="3319690"/>
          </a:xfrm>
          <a:prstGeom prst="rect">
            <a:avLst/>
          </a:prstGeom>
        </p:spPr>
      </p:pic>
      <p:pic>
        <p:nvPicPr>
          <p:cNvPr id="12" name="תמונה 11">
            <a:extLst>
              <a:ext uri="{FF2B5EF4-FFF2-40B4-BE49-F238E27FC236}">
                <a16:creationId xmlns:a16="http://schemas.microsoft.com/office/drawing/2014/main" id="{5BDF53D0-2807-4A6E-9384-0F468C34A2D8}"/>
              </a:ext>
            </a:extLst>
          </p:cNvPr>
          <p:cNvPicPr>
            <a:picLocks noChangeAspect="1"/>
          </p:cNvPicPr>
          <p:nvPr/>
        </p:nvPicPr>
        <p:blipFill rotWithShape="1">
          <a:blip r:embed="rId7"/>
          <a:srcRect l="4865" t="6829" r="13027" b="6557"/>
          <a:stretch/>
        </p:blipFill>
        <p:spPr>
          <a:xfrm>
            <a:off x="5577016" y="3319849"/>
            <a:ext cx="2224216" cy="3171567"/>
          </a:xfrm>
          <a:prstGeom prst="rect">
            <a:avLst/>
          </a:prstGeom>
        </p:spPr>
      </p:pic>
      <p:sp>
        <p:nvSpPr>
          <p:cNvPr id="2" name="TextBox 1"/>
          <p:cNvSpPr txBox="1"/>
          <p:nvPr/>
        </p:nvSpPr>
        <p:spPr>
          <a:xfrm>
            <a:off x="5362575" y="109310"/>
            <a:ext cx="4181475" cy="461665"/>
          </a:xfrm>
          <a:prstGeom prst="rect">
            <a:avLst/>
          </a:prstGeom>
          <a:solidFill>
            <a:srgbClr val="0070C0"/>
          </a:solidFill>
        </p:spPr>
        <p:txBody>
          <a:bodyPr wrap="square" rtlCol="1">
            <a:spAutoFit/>
          </a:bodyPr>
          <a:lstStyle/>
          <a:p>
            <a:pPr algn="r"/>
            <a:r>
              <a:rPr lang="he-IL" sz="2400" b="1" dirty="0">
                <a:solidFill>
                  <a:srgbClr val="FFFFFF"/>
                </a:solidFill>
              </a:rPr>
              <a:t>מפיקים מידע מתמונות וכתוביות</a:t>
            </a:r>
          </a:p>
        </p:txBody>
      </p:sp>
    </p:spTree>
    <p:extLst>
      <p:ext uri="{BB962C8B-B14F-4D97-AF65-F5344CB8AC3E}">
        <p14:creationId xmlns:p14="http://schemas.microsoft.com/office/powerpoint/2010/main" val="288361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
        <p:nvSpPr>
          <p:cNvPr id="7" name="כותרת 6">
            <a:extLst>
              <a:ext uri="{FF2B5EF4-FFF2-40B4-BE49-F238E27FC236}">
                <a16:creationId xmlns:a16="http://schemas.microsoft.com/office/drawing/2014/main" id="{5BDF5A59-0A0E-4775-A7F7-358FC756A41F}"/>
              </a:ext>
            </a:extLst>
          </p:cNvPr>
          <p:cNvSpPr>
            <a:spLocks noGrp="1"/>
          </p:cNvSpPr>
          <p:nvPr>
            <p:ph type="title"/>
          </p:nvPr>
        </p:nvSpPr>
        <p:spPr>
          <a:xfrm>
            <a:off x="3081590" y="548912"/>
            <a:ext cx="8280000" cy="720000"/>
          </a:xfrm>
        </p:spPr>
        <p:txBody>
          <a:bodyPr>
            <a:normAutofit fontScale="90000"/>
          </a:bodyPr>
          <a:lstStyle/>
          <a:p>
            <a:pPr lvl="0" rtl="0">
              <a:lnSpc>
                <a:spcPct val="100000"/>
              </a:lnSpc>
              <a:spcBef>
                <a:spcPts val="0"/>
              </a:spcBef>
            </a:pPr>
            <a:r>
              <a:rPr lang="he-IL" sz="2400" b="1" dirty="0">
                <a:solidFill>
                  <a:srgbClr val="FFFFFF"/>
                </a:solidFill>
                <a:latin typeface="Calibri" panose="020F0502020204030204"/>
                <a:ea typeface="+mn-ea"/>
                <a:cs typeface="Arial" panose="020B0604020202020204" pitchFamily="34" charset="0"/>
              </a:rPr>
              <a:t/>
            </a:r>
            <a:br>
              <a:rPr lang="he-IL" sz="2400" b="1" dirty="0">
                <a:solidFill>
                  <a:srgbClr val="FFFFFF"/>
                </a:solidFill>
                <a:latin typeface="Calibri" panose="020F0502020204030204"/>
                <a:ea typeface="+mn-ea"/>
                <a:cs typeface="Arial" panose="020B0604020202020204" pitchFamily="34" charset="0"/>
              </a:rPr>
            </a:br>
            <a:r>
              <a:rPr lang="he-IL" b="1" dirty="0">
                <a:solidFill>
                  <a:srgbClr val="FFFFFF"/>
                </a:solidFill>
                <a:latin typeface="Calibri" panose="020F0502020204030204"/>
                <a:ea typeface="+mn-ea"/>
                <a:cs typeface="Arial" panose="020B0604020202020204" pitchFamily="34" charset="0"/>
              </a:rPr>
              <a:t>מה אנחנו יודעים?</a:t>
            </a:r>
            <a:endParaRPr lang="he-IL" dirty="0"/>
          </a:p>
        </p:txBody>
      </p:sp>
      <p:graphicFrame>
        <p:nvGraphicFramePr>
          <p:cNvPr id="17" name="דיאגרמה 16">
            <a:extLst>
              <a:ext uri="{FF2B5EF4-FFF2-40B4-BE49-F238E27FC236}">
                <a16:creationId xmlns:a16="http://schemas.microsoft.com/office/drawing/2014/main" id="{B8C1A75E-CAAC-499E-AAD2-3D582F192C0C}"/>
              </a:ext>
            </a:extLst>
          </p:cNvPr>
          <p:cNvGraphicFramePr/>
          <p:nvPr>
            <p:extLst>
              <p:ext uri="{D42A27DB-BD31-4B8C-83A1-F6EECF244321}">
                <p14:modId xmlns:p14="http://schemas.microsoft.com/office/powerpoint/2010/main" val="633471288"/>
              </p:ext>
            </p:extLst>
          </p:nvPr>
        </p:nvGraphicFramePr>
        <p:xfrm>
          <a:off x="222422" y="1733827"/>
          <a:ext cx="10283653" cy="4749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1440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2645</TotalTime>
  <Words>2753</Words>
  <Application>Microsoft Office PowerPoint</Application>
  <PresentationFormat>מסך רחב</PresentationFormat>
  <Paragraphs>394</Paragraphs>
  <Slides>47</Slides>
  <Notes>45</Notes>
  <HiddenSlides>0</HiddenSlides>
  <MMClips>8</MMClips>
  <ScaleCrop>false</ScaleCrop>
  <HeadingPairs>
    <vt:vector size="6" baseType="variant">
      <vt:variant>
        <vt:lpstr>גופנים בשימוש</vt:lpstr>
      </vt:variant>
      <vt:variant>
        <vt:i4>7</vt:i4>
      </vt:variant>
      <vt:variant>
        <vt:lpstr>ערכת נושא</vt:lpstr>
      </vt:variant>
      <vt:variant>
        <vt:i4>2</vt:i4>
      </vt:variant>
      <vt:variant>
        <vt:lpstr>כותרות שקופיות</vt:lpstr>
      </vt:variant>
      <vt:variant>
        <vt:i4>47</vt:i4>
      </vt:variant>
    </vt:vector>
  </HeadingPairs>
  <TitlesOfParts>
    <vt:vector size="56" baseType="lpstr">
      <vt:lpstr>Alef</vt:lpstr>
      <vt:lpstr>Arial</vt:lpstr>
      <vt:lpstr>Calibri</vt:lpstr>
      <vt:lpstr>David</vt:lpstr>
      <vt:lpstr>Open Sans</vt:lpstr>
      <vt:lpstr>Tahoma</vt:lpstr>
      <vt:lpstr>Times New Roman</vt:lpstr>
      <vt:lpstr>Office Theme</vt:lpstr>
      <vt:lpstr>מצגות חירום</vt:lpstr>
      <vt:lpstr>מצגת של PowerPoint‏</vt:lpstr>
      <vt:lpstr>מה נלמד היום?</vt:lpstr>
      <vt:lpstr>מה להביא לשיעור?</vt:lpstr>
      <vt:lpstr>מצגת של PowerPoint‏</vt:lpstr>
      <vt:lpstr>מצגת של PowerPoint‏</vt:lpstr>
      <vt:lpstr>מצגת של PowerPoint‏</vt:lpstr>
      <vt:lpstr>מה אנחנו יודעים?</vt:lpstr>
      <vt:lpstr>מצגת של PowerPoint‏</vt:lpstr>
      <vt:lpstr> מה אנחנו יודעים?</vt:lpstr>
      <vt:lpstr>מצגת של PowerPoint‏</vt:lpstr>
      <vt:lpstr>שלב ראשון – טרום קריאה</vt:lpstr>
      <vt:lpstr>מצגת של PowerPoint‏</vt:lpstr>
      <vt:lpstr>הקניית ידע – טרום קריאה</vt:lpstr>
      <vt:lpstr>סיכום ביניים  - לפני קריאת הטקסט</vt:lpstr>
      <vt:lpstr>שלב שני – קריאה מעמיקה</vt:lpstr>
      <vt:lpstr>שלב שני – קריאה מעמיקה</vt:lpstr>
      <vt:lpstr>תרגול: פסקה ראשונה – מציאת הרעיון המרכזי בפסקה</vt:lpstr>
      <vt:lpstr>תרגול: פסקה ראשונה – מציאת הרעיון המרכזי בפסקה</vt:lpstr>
      <vt:lpstr>תרגול: פסקה ראשונה – מציאת הרעיון המרכזי בפסקה</vt:lpstr>
      <vt:lpstr>תרגול: פסקה ראשונה – מציאת הרעיון המרכזי בפסקה</vt:lpstr>
      <vt:lpstr>הקניית ידע: מילות קישור לציון סיבה ותוצאה</vt:lpstr>
      <vt:lpstr>הקניית ידע: מילות קישור לציון סיבה ותוצאה</vt:lpstr>
      <vt:lpstr>הקניית ידע: מילות קישור לציון סיבה ותוצאה</vt:lpstr>
      <vt:lpstr>הקניית ידע : מילות קישור לציון השוואה וניגוד</vt:lpstr>
      <vt:lpstr>הקניית ידע : מילות קישור לציון השוואה וניגוד</vt:lpstr>
      <vt:lpstr>הקניית ידע : מילות קישור לציון השוואה וניגוד</vt:lpstr>
      <vt:lpstr>תרגול: השוואה</vt:lpstr>
      <vt:lpstr>פתרון: השוואה</vt:lpstr>
      <vt:lpstr>תרגול: פסקה שנייה – מציאת הרעיון המרכזי בפסקה</vt:lpstr>
      <vt:lpstr>תרגול: פסקה שנייה – מציאת הרעיון המרכזי בפסקה</vt:lpstr>
      <vt:lpstr>מפיקים מידע – פסקה שנייה</vt:lpstr>
      <vt:lpstr>מפיקים מידע – פסקה שנייה</vt:lpstr>
      <vt:lpstr>תרגול: מילות קישור  לציון הוספה</vt:lpstr>
      <vt:lpstr>תרגול: פסקה שלישית  - איתור הרעיון המרכזי</vt:lpstr>
      <vt:lpstr>תרגול: פסקה שלישית  - איתור הרעיון המרכזי</vt:lpstr>
      <vt:lpstr>תרגול: פסקה שלישית  - איתור הרעיון המרכזי</vt:lpstr>
      <vt:lpstr>תרגול: פסקה שלישית  - איתור הרעיון המרכזי</vt:lpstr>
      <vt:lpstr>תרגול: פסקה שלישית  - מילות קישור הוספה</vt:lpstr>
      <vt:lpstr>תרגול: פסקה שלישית  - מילות קישור הוספה</vt:lpstr>
      <vt:lpstr>ממשיכים לתרגל – פסקה רביעית</vt:lpstr>
      <vt:lpstr>פתרון: הגורמים לזיהום הים</vt:lpstr>
      <vt:lpstr>מה אנו יודעים על זיהום הסביבה?</vt:lpstr>
      <vt:lpstr>שלב שלישי – לאחר הקריאה</vt:lpstr>
      <vt:lpstr>שלב שלישי – לאחר קריאה</vt:lpstr>
      <vt:lpstr>משימת סיום</vt:lpstr>
      <vt:lpstr>מסיימים ומסכמים</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shira</cp:lastModifiedBy>
  <cp:revision>199</cp:revision>
  <dcterms:created xsi:type="dcterms:W3CDTF">2020-03-11T07:11:19Z</dcterms:created>
  <dcterms:modified xsi:type="dcterms:W3CDTF">2021-08-19T16:17:24Z</dcterms:modified>
</cp:coreProperties>
</file>