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16" r:id="rId2"/>
    <p:sldId id="268" r:id="rId3"/>
    <p:sldId id="269" r:id="rId4"/>
    <p:sldId id="299" r:id="rId5"/>
    <p:sldId id="280" r:id="rId6"/>
    <p:sldId id="342" r:id="rId7"/>
    <p:sldId id="359" r:id="rId8"/>
    <p:sldId id="323" r:id="rId9"/>
    <p:sldId id="301" r:id="rId10"/>
    <p:sldId id="335" r:id="rId11"/>
    <p:sldId id="343" r:id="rId12"/>
    <p:sldId id="322" r:id="rId13"/>
    <p:sldId id="327" r:id="rId14"/>
    <p:sldId id="347" r:id="rId15"/>
    <p:sldId id="355" r:id="rId16"/>
    <p:sldId id="357" r:id="rId17"/>
    <p:sldId id="361" r:id="rId18"/>
    <p:sldId id="324" r:id="rId19"/>
    <p:sldId id="352" r:id="rId20"/>
    <p:sldId id="328" r:id="rId21"/>
    <p:sldId id="358" r:id="rId22"/>
    <p:sldId id="341" r:id="rId23"/>
    <p:sldId id="325" r:id="rId24"/>
    <p:sldId id="345" r:id="rId25"/>
    <p:sldId id="362" r:id="rId26"/>
    <p:sldId id="364" r:id="rId27"/>
    <p:sldId id="353" r:id="rId28"/>
    <p:sldId id="363" r:id="rId29"/>
    <p:sldId id="356" r:id="rId30"/>
    <p:sldId id="298" r:id="rId31"/>
    <p:sldId id="312" r:id="rId3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1B07"/>
    <a:srgbClr val="FF3399"/>
    <a:srgbClr val="DDEC18"/>
    <a:srgbClr val="4285E3"/>
    <a:srgbClr val="8C3FC5"/>
    <a:srgbClr val="4F2270"/>
    <a:srgbClr val="E1EE32"/>
    <a:srgbClr val="BDD0E7"/>
    <a:srgbClr val="B07BD7"/>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סגנון ביניים 2 - הדגשה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סגנון ביניים 1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סגנון בהיר 2 - הדגשה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סגנון בהיר 2 - הדגשה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3" autoAdjust="0"/>
    <p:restoredTop sz="57741" autoAdjust="0"/>
  </p:normalViewPr>
  <p:slideViewPr>
    <p:cSldViewPr snapToGrid="0" snapToObjects="1" showGuides="1">
      <p:cViewPr varScale="1">
        <p:scale>
          <a:sx n="25" d="100"/>
          <a:sy n="25" d="100"/>
        </p:scale>
        <p:origin x="1434" y="18"/>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D1193-F5DD-41B4-A9EB-F70D3785F8D7}" type="doc">
      <dgm:prSet loTypeId="urn:microsoft.com/office/officeart/2005/8/layout/process2" loCatId="process" qsTypeId="urn:microsoft.com/office/officeart/2005/8/quickstyle/simple1" qsCatId="simple" csTypeId="urn:microsoft.com/office/officeart/2005/8/colors/colorful2" csCatId="colorful" phldr="1"/>
      <dgm:spPr/>
    </dgm:pt>
    <dgm:pt modelId="{B751E68A-7965-4A56-B4C5-BC89A8CC2615}">
      <dgm:prSet phldrT="[טקסט]" custT="1"/>
      <dgm:spPr>
        <a:ln>
          <a:solidFill>
            <a:schemeClr val="tx1">
              <a:lumMod val="50000"/>
            </a:schemeClr>
          </a:solidFill>
        </a:ln>
      </dgm:spPr>
      <dgm:t>
        <a:bodyPr/>
        <a:lstStyle/>
        <a:p>
          <a:pPr rtl="1"/>
          <a:r>
            <a:rPr lang="he-IL" sz="3600" dirty="0"/>
            <a:t>כִּנֶּרֶת</a:t>
          </a:r>
        </a:p>
      </dgm:t>
    </dgm:pt>
    <dgm:pt modelId="{8217AC74-EE90-4BDA-81A7-09E0CD0E54DF}" type="parTrans" cxnId="{6F3D5E1E-B751-4AF7-B88C-960875D05334}">
      <dgm:prSet/>
      <dgm:spPr/>
      <dgm:t>
        <a:bodyPr/>
        <a:lstStyle/>
        <a:p>
          <a:pPr rtl="1"/>
          <a:endParaRPr lang="he-IL" sz="3200"/>
        </a:p>
      </dgm:t>
    </dgm:pt>
    <dgm:pt modelId="{9E991DCB-409B-4474-B8EE-320BD0141CC2}" type="sibTrans" cxnId="{6F3D5E1E-B751-4AF7-B88C-960875D05334}">
      <dgm:prSet custT="1"/>
      <dgm:spPr/>
      <dgm:t>
        <a:bodyPr/>
        <a:lstStyle/>
        <a:p>
          <a:pPr rtl="1"/>
          <a:endParaRPr lang="he-IL" sz="2400"/>
        </a:p>
      </dgm:t>
    </dgm:pt>
    <dgm:pt modelId="{08CFCE90-C98D-4824-84F2-944D7EB21751}">
      <dgm:prSet custT="1"/>
      <dgm:spPr>
        <a:ln>
          <a:solidFill>
            <a:schemeClr val="tx1">
              <a:lumMod val="50000"/>
            </a:schemeClr>
          </a:solidFill>
        </a:ln>
      </dgm:spPr>
      <dgm:t>
        <a:bodyPr/>
        <a:lstStyle/>
        <a:p>
          <a:pPr rtl="1"/>
          <a:r>
            <a:rPr lang="he-IL" sz="3600" dirty="0"/>
            <a:t>מַשְׁאֵבוֹת</a:t>
          </a:r>
        </a:p>
      </dgm:t>
    </dgm:pt>
    <dgm:pt modelId="{2DFA7DEF-8BBC-4884-93BF-D030DA6BBF11}" type="parTrans" cxnId="{D9032072-27AC-4A03-B9A2-DD64E8E288CB}">
      <dgm:prSet/>
      <dgm:spPr/>
      <dgm:t>
        <a:bodyPr/>
        <a:lstStyle/>
        <a:p>
          <a:pPr rtl="1"/>
          <a:endParaRPr lang="he-IL"/>
        </a:p>
      </dgm:t>
    </dgm:pt>
    <dgm:pt modelId="{1112A717-6DFE-4F58-842E-B23AD55421EC}" type="sibTrans" cxnId="{D9032072-27AC-4A03-B9A2-DD64E8E288CB}">
      <dgm:prSet/>
      <dgm:spPr/>
      <dgm:t>
        <a:bodyPr/>
        <a:lstStyle/>
        <a:p>
          <a:pPr rtl="1"/>
          <a:endParaRPr lang="he-IL"/>
        </a:p>
      </dgm:t>
    </dgm:pt>
    <dgm:pt modelId="{C984D77C-E0F9-4D75-B041-8F98BAC62617}">
      <dgm:prSet custT="1"/>
      <dgm:spPr>
        <a:ln>
          <a:solidFill>
            <a:schemeClr val="tx1">
              <a:lumMod val="50000"/>
            </a:schemeClr>
          </a:solidFill>
        </a:ln>
      </dgm:spPr>
      <dgm:t>
        <a:bodyPr/>
        <a:lstStyle/>
        <a:p>
          <a:pPr rtl="1"/>
          <a:r>
            <a:rPr lang="he-IL" sz="3600" dirty="0" err="1"/>
            <a:t>צִנּוֹרוֹת</a:t>
          </a:r>
          <a:endParaRPr lang="he-IL" sz="3600" dirty="0"/>
        </a:p>
      </dgm:t>
    </dgm:pt>
    <dgm:pt modelId="{31FB9EC2-A995-4878-8134-F2D2A78DCCA1}" type="parTrans" cxnId="{39D515A4-7934-404C-93E0-216548A0A6AD}">
      <dgm:prSet/>
      <dgm:spPr/>
      <dgm:t>
        <a:bodyPr/>
        <a:lstStyle/>
        <a:p>
          <a:pPr rtl="1"/>
          <a:endParaRPr lang="he-IL"/>
        </a:p>
      </dgm:t>
    </dgm:pt>
    <dgm:pt modelId="{4E69CE49-B1EA-4187-87CE-FEC20845C6C9}" type="sibTrans" cxnId="{39D515A4-7934-404C-93E0-216548A0A6AD}">
      <dgm:prSet/>
      <dgm:spPr/>
      <dgm:t>
        <a:bodyPr/>
        <a:lstStyle/>
        <a:p>
          <a:pPr rtl="1"/>
          <a:endParaRPr lang="he-IL"/>
        </a:p>
      </dgm:t>
    </dgm:pt>
    <dgm:pt modelId="{F90733F3-749F-4930-8D7C-E0A92A4BAA23}">
      <dgm:prSet custT="1"/>
      <dgm:spPr>
        <a:ln>
          <a:solidFill>
            <a:schemeClr val="tx1">
              <a:lumMod val="50000"/>
            </a:schemeClr>
          </a:solidFill>
        </a:ln>
      </dgm:spPr>
      <dgm:t>
        <a:bodyPr/>
        <a:lstStyle/>
        <a:p>
          <a:pPr rtl="1"/>
          <a:r>
            <a:rPr lang="he-IL" sz="3600" dirty="0"/>
            <a:t>מֶרְכָּז וּדְרוֹם הָאָרֶץ</a:t>
          </a:r>
        </a:p>
      </dgm:t>
    </dgm:pt>
    <dgm:pt modelId="{0F282F49-3D9F-4A0A-8DED-B0E89375EF9C}" type="parTrans" cxnId="{6C540222-B697-43A4-B604-BD6B094A89B8}">
      <dgm:prSet/>
      <dgm:spPr/>
      <dgm:t>
        <a:bodyPr/>
        <a:lstStyle/>
        <a:p>
          <a:pPr rtl="1"/>
          <a:endParaRPr lang="he-IL"/>
        </a:p>
      </dgm:t>
    </dgm:pt>
    <dgm:pt modelId="{00BCDCE4-917E-427D-AEA2-5364554737DD}" type="sibTrans" cxnId="{6C540222-B697-43A4-B604-BD6B094A89B8}">
      <dgm:prSet/>
      <dgm:spPr/>
      <dgm:t>
        <a:bodyPr/>
        <a:lstStyle/>
        <a:p>
          <a:pPr rtl="1"/>
          <a:endParaRPr lang="he-IL"/>
        </a:p>
      </dgm:t>
    </dgm:pt>
    <dgm:pt modelId="{9155893F-DE0A-413C-BCCD-688AE763B709}" type="pres">
      <dgm:prSet presAssocID="{4B3D1193-F5DD-41B4-A9EB-F70D3785F8D7}" presName="linearFlow" presStyleCnt="0">
        <dgm:presLayoutVars>
          <dgm:resizeHandles val="exact"/>
        </dgm:presLayoutVars>
      </dgm:prSet>
      <dgm:spPr/>
    </dgm:pt>
    <dgm:pt modelId="{8F5828B2-7E48-4A3B-9647-AA3EBCC03342}" type="pres">
      <dgm:prSet presAssocID="{B751E68A-7965-4A56-B4C5-BC89A8CC2615}" presName="node" presStyleLbl="node1" presStyleIdx="0" presStyleCnt="4">
        <dgm:presLayoutVars>
          <dgm:bulletEnabled val="1"/>
        </dgm:presLayoutVars>
      </dgm:prSet>
      <dgm:spPr/>
    </dgm:pt>
    <dgm:pt modelId="{73054CB6-8F51-4A07-B410-E526B01743D1}" type="pres">
      <dgm:prSet presAssocID="{9E991DCB-409B-4474-B8EE-320BD0141CC2}" presName="sibTrans" presStyleLbl="sibTrans2D1" presStyleIdx="0" presStyleCnt="3"/>
      <dgm:spPr/>
    </dgm:pt>
    <dgm:pt modelId="{F454B4D8-3B8E-4DCF-8824-BFB1040FE736}" type="pres">
      <dgm:prSet presAssocID="{9E991DCB-409B-4474-B8EE-320BD0141CC2}" presName="connectorText" presStyleLbl="sibTrans2D1" presStyleIdx="0" presStyleCnt="3"/>
      <dgm:spPr/>
    </dgm:pt>
    <dgm:pt modelId="{12D2EFF0-939E-400C-A1C7-8069CA00B800}" type="pres">
      <dgm:prSet presAssocID="{08CFCE90-C98D-4824-84F2-944D7EB21751}" presName="node" presStyleLbl="node1" presStyleIdx="1" presStyleCnt="4">
        <dgm:presLayoutVars>
          <dgm:bulletEnabled val="1"/>
        </dgm:presLayoutVars>
      </dgm:prSet>
      <dgm:spPr/>
    </dgm:pt>
    <dgm:pt modelId="{EC1518A4-2C40-4D92-AC48-BC162B88A68B}" type="pres">
      <dgm:prSet presAssocID="{1112A717-6DFE-4F58-842E-B23AD55421EC}" presName="sibTrans" presStyleLbl="sibTrans2D1" presStyleIdx="1" presStyleCnt="3"/>
      <dgm:spPr/>
    </dgm:pt>
    <dgm:pt modelId="{9DC06D21-0AB3-4BE6-ACDF-8D528D61B5D4}" type="pres">
      <dgm:prSet presAssocID="{1112A717-6DFE-4F58-842E-B23AD55421EC}" presName="connectorText" presStyleLbl="sibTrans2D1" presStyleIdx="1" presStyleCnt="3"/>
      <dgm:spPr/>
    </dgm:pt>
    <dgm:pt modelId="{B543BA04-07CF-4BD0-B108-27E2E7A4B1E2}" type="pres">
      <dgm:prSet presAssocID="{C984D77C-E0F9-4D75-B041-8F98BAC62617}" presName="node" presStyleLbl="node1" presStyleIdx="2" presStyleCnt="4">
        <dgm:presLayoutVars>
          <dgm:bulletEnabled val="1"/>
        </dgm:presLayoutVars>
      </dgm:prSet>
      <dgm:spPr/>
    </dgm:pt>
    <dgm:pt modelId="{BD4182BA-6E8E-4B53-9638-49FE2F497D1C}" type="pres">
      <dgm:prSet presAssocID="{4E69CE49-B1EA-4187-87CE-FEC20845C6C9}" presName="sibTrans" presStyleLbl="sibTrans2D1" presStyleIdx="2" presStyleCnt="3"/>
      <dgm:spPr/>
    </dgm:pt>
    <dgm:pt modelId="{6B07D65E-988F-4A3C-B8E4-7DAD8C9A0640}" type="pres">
      <dgm:prSet presAssocID="{4E69CE49-B1EA-4187-87CE-FEC20845C6C9}" presName="connectorText" presStyleLbl="sibTrans2D1" presStyleIdx="2" presStyleCnt="3"/>
      <dgm:spPr/>
    </dgm:pt>
    <dgm:pt modelId="{56267B75-7388-4E77-9453-D111A982B828}" type="pres">
      <dgm:prSet presAssocID="{F90733F3-749F-4930-8D7C-E0A92A4BAA23}" presName="node" presStyleLbl="node1" presStyleIdx="3" presStyleCnt="4">
        <dgm:presLayoutVars>
          <dgm:bulletEnabled val="1"/>
        </dgm:presLayoutVars>
      </dgm:prSet>
      <dgm:spPr/>
    </dgm:pt>
  </dgm:ptLst>
  <dgm:cxnLst>
    <dgm:cxn modelId="{61856801-8109-45AA-B37C-95F96464DFFB}" type="presOf" srcId="{C984D77C-E0F9-4D75-B041-8F98BAC62617}" destId="{B543BA04-07CF-4BD0-B108-27E2E7A4B1E2}" srcOrd="0" destOrd="0" presId="urn:microsoft.com/office/officeart/2005/8/layout/process2"/>
    <dgm:cxn modelId="{86C8FB0A-3FE7-41D9-83B0-AAFD95258C82}" type="presOf" srcId="{4E69CE49-B1EA-4187-87CE-FEC20845C6C9}" destId="{BD4182BA-6E8E-4B53-9638-49FE2F497D1C}" srcOrd="0" destOrd="0" presId="urn:microsoft.com/office/officeart/2005/8/layout/process2"/>
    <dgm:cxn modelId="{B9108D1C-ED45-4B83-944C-CCDEE019DEC4}" type="presOf" srcId="{9E991DCB-409B-4474-B8EE-320BD0141CC2}" destId="{73054CB6-8F51-4A07-B410-E526B01743D1}" srcOrd="0" destOrd="0" presId="urn:microsoft.com/office/officeart/2005/8/layout/process2"/>
    <dgm:cxn modelId="{6F3D5E1E-B751-4AF7-B88C-960875D05334}" srcId="{4B3D1193-F5DD-41B4-A9EB-F70D3785F8D7}" destId="{B751E68A-7965-4A56-B4C5-BC89A8CC2615}" srcOrd="0" destOrd="0" parTransId="{8217AC74-EE90-4BDA-81A7-09E0CD0E54DF}" sibTransId="{9E991DCB-409B-4474-B8EE-320BD0141CC2}"/>
    <dgm:cxn modelId="{6C540222-B697-43A4-B604-BD6B094A89B8}" srcId="{4B3D1193-F5DD-41B4-A9EB-F70D3785F8D7}" destId="{F90733F3-749F-4930-8D7C-E0A92A4BAA23}" srcOrd="3" destOrd="0" parTransId="{0F282F49-3D9F-4A0A-8DED-B0E89375EF9C}" sibTransId="{00BCDCE4-917E-427D-AEA2-5364554737DD}"/>
    <dgm:cxn modelId="{00FF7139-3417-438D-9142-4722325766F1}" type="presOf" srcId="{4B3D1193-F5DD-41B4-A9EB-F70D3785F8D7}" destId="{9155893F-DE0A-413C-BCCD-688AE763B709}" srcOrd="0" destOrd="0" presId="urn:microsoft.com/office/officeart/2005/8/layout/process2"/>
    <dgm:cxn modelId="{ECA3DF68-B096-4B9D-9EEC-68322F961590}" type="presOf" srcId="{4E69CE49-B1EA-4187-87CE-FEC20845C6C9}" destId="{6B07D65E-988F-4A3C-B8E4-7DAD8C9A0640}" srcOrd="1" destOrd="0" presId="urn:microsoft.com/office/officeart/2005/8/layout/process2"/>
    <dgm:cxn modelId="{D9032072-27AC-4A03-B9A2-DD64E8E288CB}" srcId="{4B3D1193-F5DD-41B4-A9EB-F70D3785F8D7}" destId="{08CFCE90-C98D-4824-84F2-944D7EB21751}" srcOrd="1" destOrd="0" parTransId="{2DFA7DEF-8BBC-4884-93BF-D030DA6BBF11}" sibTransId="{1112A717-6DFE-4F58-842E-B23AD55421EC}"/>
    <dgm:cxn modelId="{6160DD72-421A-4B13-8767-310E7B3556E0}" type="presOf" srcId="{B751E68A-7965-4A56-B4C5-BC89A8CC2615}" destId="{8F5828B2-7E48-4A3B-9647-AA3EBCC03342}" srcOrd="0" destOrd="0" presId="urn:microsoft.com/office/officeart/2005/8/layout/process2"/>
    <dgm:cxn modelId="{7F56B58C-8564-4449-9383-AD330582A348}" type="presOf" srcId="{9E991DCB-409B-4474-B8EE-320BD0141CC2}" destId="{F454B4D8-3B8E-4DCF-8824-BFB1040FE736}" srcOrd="1" destOrd="0" presId="urn:microsoft.com/office/officeart/2005/8/layout/process2"/>
    <dgm:cxn modelId="{F4A8A69E-0876-4492-9717-EB833947A764}" type="presOf" srcId="{08CFCE90-C98D-4824-84F2-944D7EB21751}" destId="{12D2EFF0-939E-400C-A1C7-8069CA00B800}" srcOrd="0" destOrd="0" presId="urn:microsoft.com/office/officeart/2005/8/layout/process2"/>
    <dgm:cxn modelId="{39D515A4-7934-404C-93E0-216548A0A6AD}" srcId="{4B3D1193-F5DD-41B4-A9EB-F70D3785F8D7}" destId="{C984D77C-E0F9-4D75-B041-8F98BAC62617}" srcOrd="2" destOrd="0" parTransId="{31FB9EC2-A995-4878-8134-F2D2A78DCCA1}" sibTransId="{4E69CE49-B1EA-4187-87CE-FEC20845C6C9}"/>
    <dgm:cxn modelId="{E8979EBF-AF87-4629-8062-2930D3821763}" type="presOf" srcId="{F90733F3-749F-4930-8D7C-E0A92A4BAA23}" destId="{56267B75-7388-4E77-9453-D111A982B828}" srcOrd="0" destOrd="0" presId="urn:microsoft.com/office/officeart/2005/8/layout/process2"/>
    <dgm:cxn modelId="{8C1C65CE-33B5-48EC-914C-67D48313A909}" type="presOf" srcId="{1112A717-6DFE-4F58-842E-B23AD55421EC}" destId="{EC1518A4-2C40-4D92-AC48-BC162B88A68B}" srcOrd="0" destOrd="0" presId="urn:microsoft.com/office/officeart/2005/8/layout/process2"/>
    <dgm:cxn modelId="{3EC5D9E6-A7B1-4C08-9AE4-186CBDBF38E1}" type="presOf" srcId="{1112A717-6DFE-4F58-842E-B23AD55421EC}" destId="{9DC06D21-0AB3-4BE6-ACDF-8D528D61B5D4}" srcOrd="1" destOrd="0" presId="urn:microsoft.com/office/officeart/2005/8/layout/process2"/>
    <dgm:cxn modelId="{749E37AD-4961-402F-ADA4-828B40025831}" type="presParOf" srcId="{9155893F-DE0A-413C-BCCD-688AE763B709}" destId="{8F5828B2-7E48-4A3B-9647-AA3EBCC03342}" srcOrd="0" destOrd="0" presId="urn:microsoft.com/office/officeart/2005/8/layout/process2"/>
    <dgm:cxn modelId="{21B04805-CB44-4698-90BA-1A8E4AC8F395}" type="presParOf" srcId="{9155893F-DE0A-413C-BCCD-688AE763B709}" destId="{73054CB6-8F51-4A07-B410-E526B01743D1}" srcOrd="1" destOrd="0" presId="urn:microsoft.com/office/officeart/2005/8/layout/process2"/>
    <dgm:cxn modelId="{73188090-A34A-4014-A123-9D3A94C51C9E}" type="presParOf" srcId="{73054CB6-8F51-4A07-B410-E526B01743D1}" destId="{F454B4D8-3B8E-4DCF-8824-BFB1040FE736}" srcOrd="0" destOrd="0" presId="urn:microsoft.com/office/officeart/2005/8/layout/process2"/>
    <dgm:cxn modelId="{ACC79AEF-3279-4E63-8337-0FA29E28FA26}" type="presParOf" srcId="{9155893F-DE0A-413C-BCCD-688AE763B709}" destId="{12D2EFF0-939E-400C-A1C7-8069CA00B800}" srcOrd="2" destOrd="0" presId="urn:microsoft.com/office/officeart/2005/8/layout/process2"/>
    <dgm:cxn modelId="{90B933AB-CCB9-4373-8465-DAD0DEC0C971}" type="presParOf" srcId="{9155893F-DE0A-413C-BCCD-688AE763B709}" destId="{EC1518A4-2C40-4D92-AC48-BC162B88A68B}" srcOrd="3" destOrd="0" presId="urn:microsoft.com/office/officeart/2005/8/layout/process2"/>
    <dgm:cxn modelId="{C6DC9D79-E0F8-4877-A88A-4F0C0E6AEB82}" type="presParOf" srcId="{EC1518A4-2C40-4D92-AC48-BC162B88A68B}" destId="{9DC06D21-0AB3-4BE6-ACDF-8D528D61B5D4}" srcOrd="0" destOrd="0" presId="urn:microsoft.com/office/officeart/2005/8/layout/process2"/>
    <dgm:cxn modelId="{10566261-DFAF-48F0-94CC-B46319198086}" type="presParOf" srcId="{9155893F-DE0A-413C-BCCD-688AE763B709}" destId="{B543BA04-07CF-4BD0-B108-27E2E7A4B1E2}" srcOrd="4" destOrd="0" presId="urn:microsoft.com/office/officeart/2005/8/layout/process2"/>
    <dgm:cxn modelId="{026030DF-45A4-4334-98D9-603B465A1C12}" type="presParOf" srcId="{9155893F-DE0A-413C-BCCD-688AE763B709}" destId="{BD4182BA-6E8E-4B53-9638-49FE2F497D1C}" srcOrd="5" destOrd="0" presId="urn:microsoft.com/office/officeart/2005/8/layout/process2"/>
    <dgm:cxn modelId="{844F7971-E8DE-49A3-A8E8-0819643F2220}" type="presParOf" srcId="{BD4182BA-6E8E-4B53-9638-49FE2F497D1C}" destId="{6B07D65E-988F-4A3C-B8E4-7DAD8C9A0640}" srcOrd="0" destOrd="0" presId="urn:microsoft.com/office/officeart/2005/8/layout/process2"/>
    <dgm:cxn modelId="{A9FF3017-9D0D-4905-BD66-91B093FAFF33}" type="presParOf" srcId="{9155893F-DE0A-413C-BCCD-688AE763B709}" destId="{56267B75-7388-4E77-9453-D111A982B828}"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828B2-7E48-4A3B-9647-AA3EBCC03342}">
      <dsp:nvSpPr>
        <dsp:cNvPr id="0" name=""/>
        <dsp:cNvSpPr/>
      </dsp:nvSpPr>
      <dsp:spPr>
        <a:xfrm>
          <a:off x="659959" y="4396"/>
          <a:ext cx="3269435" cy="817358"/>
        </a:xfrm>
        <a:prstGeom prst="roundRect">
          <a:avLst>
            <a:gd name="adj" fmla="val 10000"/>
          </a:avLst>
        </a:prstGeom>
        <a:solidFill>
          <a:schemeClr val="accent2">
            <a:hueOff val="0"/>
            <a:satOff val="0"/>
            <a:lumOff val="0"/>
            <a:alphaOff val="0"/>
          </a:schemeClr>
        </a:solidFill>
        <a:ln w="12700" cap="flat" cmpd="sng" algn="ctr">
          <a:solidFill>
            <a:schemeClr val="tx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he-IL" sz="3600" kern="1200" dirty="0"/>
            <a:t>כִּנֶּרֶת</a:t>
          </a:r>
        </a:p>
      </dsp:txBody>
      <dsp:txXfrm>
        <a:off x="683899" y="28336"/>
        <a:ext cx="3221555" cy="769478"/>
      </dsp:txXfrm>
    </dsp:sp>
    <dsp:sp modelId="{73054CB6-8F51-4A07-B410-E526B01743D1}">
      <dsp:nvSpPr>
        <dsp:cNvPr id="0" name=""/>
        <dsp:cNvSpPr/>
      </dsp:nvSpPr>
      <dsp:spPr>
        <a:xfrm rot="5400000">
          <a:off x="2141422" y="842189"/>
          <a:ext cx="306509" cy="36781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rot="-5400000">
        <a:off x="2184334" y="872840"/>
        <a:ext cx="220687" cy="214556"/>
      </dsp:txXfrm>
    </dsp:sp>
    <dsp:sp modelId="{12D2EFF0-939E-400C-A1C7-8069CA00B800}">
      <dsp:nvSpPr>
        <dsp:cNvPr id="0" name=""/>
        <dsp:cNvSpPr/>
      </dsp:nvSpPr>
      <dsp:spPr>
        <a:xfrm>
          <a:off x="659959" y="1230434"/>
          <a:ext cx="3269435" cy="817358"/>
        </a:xfrm>
        <a:prstGeom prst="roundRect">
          <a:avLst>
            <a:gd name="adj" fmla="val 10000"/>
          </a:avLst>
        </a:prstGeom>
        <a:solidFill>
          <a:schemeClr val="accent2">
            <a:hueOff val="-5917690"/>
            <a:satOff val="1185"/>
            <a:lumOff val="-2026"/>
            <a:alphaOff val="0"/>
          </a:schemeClr>
        </a:solidFill>
        <a:ln w="12700" cap="flat" cmpd="sng" algn="ctr">
          <a:solidFill>
            <a:schemeClr val="tx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he-IL" sz="3600" kern="1200" dirty="0"/>
            <a:t>מַשְׁאֵבוֹת</a:t>
          </a:r>
        </a:p>
      </dsp:txBody>
      <dsp:txXfrm>
        <a:off x="683899" y="1254374"/>
        <a:ext cx="3221555" cy="769478"/>
      </dsp:txXfrm>
    </dsp:sp>
    <dsp:sp modelId="{EC1518A4-2C40-4D92-AC48-BC162B88A68B}">
      <dsp:nvSpPr>
        <dsp:cNvPr id="0" name=""/>
        <dsp:cNvSpPr/>
      </dsp:nvSpPr>
      <dsp:spPr>
        <a:xfrm rot="5400000">
          <a:off x="2141422" y="2068227"/>
          <a:ext cx="306509" cy="367811"/>
        </a:xfrm>
        <a:prstGeom prst="rightArrow">
          <a:avLst>
            <a:gd name="adj1" fmla="val 60000"/>
            <a:gd name="adj2" fmla="val 50000"/>
          </a:avLst>
        </a:prstGeom>
        <a:solidFill>
          <a:schemeClr val="accent2">
            <a:hueOff val="-8876535"/>
            <a:satOff val="1777"/>
            <a:lumOff val="-304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1">
            <a:lnSpc>
              <a:spcPct val="90000"/>
            </a:lnSpc>
            <a:spcBef>
              <a:spcPct val="0"/>
            </a:spcBef>
            <a:spcAft>
              <a:spcPct val="35000"/>
            </a:spcAft>
            <a:buNone/>
          </a:pPr>
          <a:endParaRPr lang="he-IL" sz="1600" kern="1200"/>
        </a:p>
      </dsp:txBody>
      <dsp:txXfrm rot="-5400000">
        <a:off x="2184334" y="2098878"/>
        <a:ext cx="220687" cy="214556"/>
      </dsp:txXfrm>
    </dsp:sp>
    <dsp:sp modelId="{B543BA04-07CF-4BD0-B108-27E2E7A4B1E2}">
      <dsp:nvSpPr>
        <dsp:cNvPr id="0" name=""/>
        <dsp:cNvSpPr/>
      </dsp:nvSpPr>
      <dsp:spPr>
        <a:xfrm>
          <a:off x="659959" y="2456473"/>
          <a:ext cx="3269435" cy="817358"/>
        </a:xfrm>
        <a:prstGeom prst="roundRect">
          <a:avLst>
            <a:gd name="adj" fmla="val 10000"/>
          </a:avLst>
        </a:prstGeom>
        <a:solidFill>
          <a:schemeClr val="accent2">
            <a:hueOff val="-11835380"/>
            <a:satOff val="2370"/>
            <a:lumOff val="-4053"/>
            <a:alphaOff val="0"/>
          </a:schemeClr>
        </a:solidFill>
        <a:ln w="12700" cap="flat" cmpd="sng" algn="ctr">
          <a:solidFill>
            <a:schemeClr val="tx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he-IL" sz="3600" kern="1200" dirty="0" err="1"/>
            <a:t>צִנּוֹרוֹת</a:t>
          </a:r>
          <a:endParaRPr lang="he-IL" sz="3600" kern="1200" dirty="0"/>
        </a:p>
      </dsp:txBody>
      <dsp:txXfrm>
        <a:off x="683899" y="2480413"/>
        <a:ext cx="3221555" cy="769478"/>
      </dsp:txXfrm>
    </dsp:sp>
    <dsp:sp modelId="{BD4182BA-6E8E-4B53-9638-49FE2F497D1C}">
      <dsp:nvSpPr>
        <dsp:cNvPr id="0" name=""/>
        <dsp:cNvSpPr/>
      </dsp:nvSpPr>
      <dsp:spPr>
        <a:xfrm rot="5400000">
          <a:off x="2141422" y="3294266"/>
          <a:ext cx="306509" cy="367811"/>
        </a:xfrm>
        <a:prstGeom prst="rightArrow">
          <a:avLst>
            <a:gd name="adj1" fmla="val 60000"/>
            <a:gd name="adj2" fmla="val 50000"/>
          </a:avLst>
        </a:prstGeom>
        <a:solidFill>
          <a:schemeClr val="accent2">
            <a:hueOff val="-17753069"/>
            <a:satOff val="3555"/>
            <a:lumOff val="-60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1">
            <a:lnSpc>
              <a:spcPct val="90000"/>
            </a:lnSpc>
            <a:spcBef>
              <a:spcPct val="0"/>
            </a:spcBef>
            <a:spcAft>
              <a:spcPct val="35000"/>
            </a:spcAft>
            <a:buNone/>
          </a:pPr>
          <a:endParaRPr lang="he-IL" sz="1600" kern="1200"/>
        </a:p>
      </dsp:txBody>
      <dsp:txXfrm rot="-5400000">
        <a:off x="2184334" y="3324917"/>
        <a:ext cx="220687" cy="214556"/>
      </dsp:txXfrm>
    </dsp:sp>
    <dsp:sp modelId="{56267B75-7388-4E77-9453-D111A982B828}">
      <dsp:nvSpPr>
        <dsp:cNvPr id="0" name=""/>
        <dsp:cNvSpPr/>
      </dsp:nvSpPr>
      <dsp:spPr>
        <a:xfrm>
          <a:off x="659959" y="3682511"/>
          <a:ext cx="3269435" cy="817358"/>
        </a:xfrm>
        <a:prstGeom prst="roundRect">
          <a:avLst>
            <a:gd name="adj" fmla="val 10000"/>
          </a:avLst>
        </a:prstGeom>
        <a:solidFill>
          <a:schemeClr val="accent2">
            <a:hueOff val="-17753069"/>
            <a:satOff val="3555"/>
            <a:lumOff val="-6079"/>
            <a:alphaOff val="0"/>
          </a:schemeClr>
        </a:solidFill>
        <a:ln w="12700" cap="flat" cmpd="sng" algn="ctr">
          <a:solidFill>
            <a:schemeClr val="tx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he-IL" sz="3600" kern="1200" dirty="0"/>
            <a:t>מֶרְכָּז וּדְרוֹם הָאָרֶץ</a:t>
          </a:r>
        </a:p>
      </dsp:txBody>
      <dsp:txXfrm>
        <a:off x="683899" y="3706451"/>
        <a:ext cx="3221555" cy="7694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6/15/2020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שלום תלמידים,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שמי חגי, והיום נלמד ביחד</a:t>
            </a:r>
            <a:r>
              <a:rPr lang="he-IL" baseline="0" dirty="0"/>
              <a:t> על המוביל הארצי.</a:t>
            </a: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341706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דקה</a:t>
            </a:r>
            <a:r>
              <a:rPr lang="he-IL" sz="1200" b="1" baseline="0" dirty="0"/>
              <a:t> וחצי</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מה פירוש הביטוי " מאגר מים"?</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בואו נקרא שוב את המשפט מהקטע שבו מופיע הביטוי "מאגר מים</a:t>
            </a:r>
            <a:r>
              <a:rPr lang="he-IL" sz="1200" b="1" baseline="0" dirty="0"/>
              <a:t>".</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המשפט שבמסגרת הראשונה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חשבו מה הסבר המילה לפי ההקשר?</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נכון מאד,  מאגר מים הוא אגם או ברכה שמשמשים לאיסוף מי</a:t>
            </a:r>
            <a:r>
              <a:rPr lang="he-IL" sz="1200" kern="1200" baseline="0" dirty="0">
                <a:solidFill>
                  <a:schemeClr val="tx1"/>
                </a:solidFill>
                <a:effectLst/>
                <a:latin typeface="+mn-lt"/>
                <a:ea typeface="+mn-ea"/>
                <a:cs typeface="+mn-cs"/>
              </a:rPr>
              <a:t> גשמים מתוקים.</a:t>
            </a:r>
            <a:endParaRPr lang="en-BZ" sz="1200"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47308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דקה</a:t>
            </a:r>
            <a:r>
              <a:rPr lang="he-IL" sz="1200" b="1" baseline="0" dirty="0"/>
              <a:t> וחצי</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הביטוי</a:t>
            </a:r>
            <a:r>
              <a:rPr lang="he-IL" baseline="0" dirty="0"/>
              <a:t> </a:t>
            </a:r>
            <a:r>
              <a:rPr lang="he-IL" b="1" baseline="0" dirty="0"/>
              <a:t>מאגר מים </a:t>
            </a:r>
            <a:r>
              <a:rPr lang="he-IL" dirty="0"/>
              <a:t>שייך למילים</a:t>
            </a:r>
            <a:r>
              <a:rPr lang="he-IL" baseline="0" dirty="0"/>
              <a:t> שהשורש שלהן </a:t>
            </a:r>
            <a:r>
              <a:rPr lang="he-IL" baseline="0" dirty="0" err="1"/>
              <a:t>א.ג.ר</a:t>
            </a:r>
            <a:r>
              <a:rPr lang="he-IL" baseline="0" dirty="0"/>
              <a:t> מלשון לאגור, לאסוף.</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גם המילה </a:t>
            </a:r>
            <a:r>
              <a:rPr lang="he-IL" b="1" baseline="0" dirty="0"/>
              <a:t>אוגרים</a:t>
            </a:r>
            <a:r>
              <a:rPr lang="he-IL" baseline="0" dirty="0"/>
              <a:t> מהשורש </a:t>
            </a:r>
            <a:r>
              <a:rPr lang="he-IL" baseline="0" dirty="0" err="1"/>
              <a:t>א.ג.ר</a:t>
            </a:r>
            <a:r>
              <a:rPr lang="he-IL" baseline="0" dirty="0"/>
              <a:t> , ומשמעותה - אוספים.</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ומה דעתכם על המילה אגירה? למה היא קשורה למשפחת </a:t>
            </a:r>
            <a:r>
              <a:rPr lang="he-IL" baseline="0" dirty="0" err="1"/>
              <a:t>א.ג.ר</a:t>
            </a:r>
            <a:r>
              <a:rPr lang="he-IL" baseline="0" dirty="0"/>
              <a:t>? מה המשמעות שלה?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השורש של המילה הוא </a:t>
            </a:r>
            <a:r>
              <a:rPr lang="he-IL" baseline="0" dirty="0" err="1"/>
              <a:t>א.ג.ר</a:t>
            </a:r>
            <a:r>
              <a:rPr lang="he-IL" baseline="0" dirty="0"/>
              <a:t> ,ומשמעותה -  איסוף.</a:t>
            </a:r>
            <a:endParaRPr lang="en-BZ"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והמילה </a:t>
            </a:r>
            <a:r>
              <a:rPr lang="he-IL" b="1" baseline="0" dirty="0"/>
              <a:t>מאגר</a:t>
            </a:r>
            <a:r>
              <a:rPr lang="he-IL" baseline="0" dirty="0"/>
              <a:t>? ודאי שייכת לקבוצת המילים שהשורש שלהן </a:t>
            </a:r>
            <a:r>
              <a:rPr lang="he-IL" baseline="0" dirty="0" err="1"/>
              <a:t>א.ג.ר</a:t>
            </a:r>
            <a:r>
              <a:rPr lang="he-IL" baseline="0" dirty="0"/>
              <a:t> , גם במשמעות.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מאגר זה אוסף, "יש לי מאגר תמונות, אוסף של תמונות".</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תוכלו לחשוב על מילים נוספות מהשורש </a:t>
            </a:r>
            <a:r>
              <a:rPr lang="he-IL" baseline="0" dirty="0" err="1"/>
              <a:t>א.ג.ר</a:t>
            </a:r>
            <a:r>
              <a:rPr lang="he-IL" baseline="0" dirty="0"/>
              <a:t> ולכתוב במחברת שלכם.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405157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2 דקות</a:t>
            </a: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נמשיך לקרוא את הפסקה </a:t>
            </a:r>
            <a:r>
              <a:rPr lang="he-IL" sz="1200" b="0" baseline="0" dirty="0" err="1"/>
              <a:t>השניה</a:t>
            </a:r>
            <a:r>
              <a:rPr lang="he-IL" sz="1200" b="0" baseline="0" dirty="0"/>
              <a:t>.</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השקופית</a:t>
            </a:r>
            <a:endParaRPr lang="en-US" sz="1200" b="1"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שימו לב תלמידים,</a:t>
            </a:r>
            <a:r>
              <a:rPr lang="he-IL" baseline="0" dirty="0"/>
              <a:t> </a:t>
            </a:r>
            <a:r>
              <a:rPr lang="he-IL" dirty="0"/>
              <a:t>שלפסקה</a:t>
            </a:r>
            <a:r>
              <a:rPr lang="he-IL" baseline="0" dirty="0"/>
              <a:t> הזו יש כותרת משנה.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כותרת משנה היא כותרת שניה לכותרת הראשית של הקטע.</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מה הכותרת הראשית של כל הקטע? נכון, "נעים להכיר – המוביל הארצי", וכותרת המשנה  מהי?  נכון, מהצפון הגשום אל הדרום היבש.</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כותרת משנה מיידעת אותנו מה הנושא העיקרי של הפסקה שלפנינו.</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מה אנחנו מבינים מכותרת המשנה? מהו הנושא המדובר בפסקה הזו? מהו הרעיון המרכזי שלה?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נכון מאד, שיש כאן השוואה בין הצפון הגשום לדרום היבש.</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בצפון  ארץ ישראל ירדו גשמים רבים , והם נאגרו נאספו במאגרי המים. אבל בדרום  הארץ ישראל ירדו מעט מים והיה חסר מים לתושבים.</a:t>
            </a:r>
            <a:endParaRPr lang="en-BZ"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לכן, לפני שישים שנה מצאו פתרון להוביל מים מהצפון הגשום לדרום היבש.</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baseline="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baseline="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 </a:t>
            </a:r>
          </a:p>
          <a:p>
            <a:pPr marL="0" lvl="0" indent="0" algn="r"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384523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חצי</a:t>
            </a:r>
            <a:r>
              <a:rPr lang="he-IL" sz="1200" b="1" baseline="0" dirty="0"/>
              <a:t> דקה</a:t>
            </a:r>
            <a:endParaRPr lang="en-BZ" sz="1200" b="1" dirty="0"/>
          </a:p>
          <a:p>
            <a:pPr marL="0" lvl="0" indent="0" algn="r" rtl="0">
              <a:spcBef>
                <a:spcPts val="0"/>
              </a:spcBef>
              <a:spcAft>
                <a:spcPts val="0"/>
              </a:spcAft>
              <a:buNone/>
            </a:pPr>
            <a:r>
              <a:rPr lang="he-IL" baseline="0" dirty="0"/>
              <a:t>.</a:t>
            </a:r>
          </a:p>
          <a:p>
            <a:pPr marL="0" lvl="0" indent="0" algn="r" rtl="0">
              <a:spcBef>
                <a:spcPts val="0"/>
              </a:spcBef>
              <a:spcAft>
                <a:spcPts val="0"/>
              </a:spcAft>
              <a:buNone/>
            </a:pPr>
            <a:r>
              <a:rPr lang="he-IL" b="1" baseline="0" dirty="0"/>
              <a:t>הקראת השקופית</a:t>
            </a:r>
          </a:p>
          <a:p>
            <a:pPr marL="0" lvl="0" indent="0" algn="r" rtl="0">
              <a:spcBef>
                <a:spcPts val="0"/>
              </a:spcBef>
              <a:spcAft>
                <a:spcPts val="0"/>
              </a:spcAft>
              <a:buNone/>
            </a:pPr>
            <a:endParaRPr lang="he-IL" baseline="0" dirty="0"/>
          </a:p>
          <a:p>
            <a:pPr marL="0" lvl="0" indent="0" algn="r"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304510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3 דקות</a:t>
            </a: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dirty="0"/>
          </a:p>
          <a:p>
            <a:pPr marL="0" lvl="0" indent="0" algn="r" rtl="0">
              <a:spcBef>
                <a:spcPts val="0"/>
              </a:spcBef>
              <a:spcAft>
                <a:spcPts val="0"/>
              </a:spcAft>
              <a:buNone/>
            </a:pPr>
            <a:r>
              <a:rPr lang="he-IL" dirty="0"/>
              <a:t>בפסקה</a:t>
            </a:r>
            <a:r>
              <a:rPr lang="he-IL" baseline="0" dirty="0"/>
              <a:t> </a:t>
            </a:r>
            <a:r>
              <a:rPr lang="he-IL" baseline="0" dirty="0" err="1"/>
              <a:t>השניה</a:t>
            </a:r>
            <a:r>
              <a:rPr lang="he-IL" baseline="0" dirty="0"/>
              <a:t> קראנו על פתרון </a:t>
            </a:r>
            <a:r>
              <a:rPr lang="he-IL" baseline="0" dirty="0" err="1"/>
              <a:t>בעית</a:t>
            </a:r>
            <a:r>
              <a:rPr lang="he-IL" baseline="0" dirty="0"/>
              <a:t> המחסור במים על ידי הובלת המים מצפון ארץ ישראל הגשום לדרום היבש.</a:t>
            </a:r>
          </a:p>
          <a:p>
            <a:pPr marL="0" lvl="0" indent="0" algn="r" rtl="0">
              <a:spcBef>
                <a:spcPts val="0"/>
              </a:spcBef>
              <a:spcAft>
                <a:spcPts val="0"/>
              </a:spcAft>
              <a:buNone/>
            </a:pPr>
            <a:r>
              <a:rPr lang="he-IL" baseline="0" dirty="0"/>
              <a:t>תלמידים יקרים, נתבונן במפת ארץ ישראל ונראה היכן נמצא הצפון הגשום והיכן נמצאים המרכז והדרום היבשים יותר.</a:t>
            </a:r>
          </a:p>
          <a:p>
            <a:pPr marL="0" lvl="0" indent="0" algn="r" rtl="0">
              <a:spcBef>
                <a:spcPts val="0"/>
              </a:spcBef>
              <a:spcAft>
                <a:spcPts val="0"/>
              </a:spcAft>
              <a:buNone/>
            </a:pPr>
            <a:r>
              <a:rPr lang="he-IL" baseline="0" dirty="0"/>
              <a:t>התבוננו במפה, השטח הירוק הוא שטחה של ארץ ישראל. הצבע התכלת מסמן מקומות של מים כמו ים, ימה או מאגר, ובשטח הצהוב נמצאים שטחים של ארצות ומדינות מסביב לארץ ישראל. שימו לב לשמות הצדדים שמופיעים על המפה : צפון, דרום ,מזרח ,מערב ,ומרכז.</a:t>
            </a:r>
          </a:p>
          <a:p>
            <a:pPr marL="0" lvl="0" indent="0" algn="r" rtl="0">
              <a:spcBef>
                <a:spcPts val="0"/>
              </a:spcBef>
              <a:spcAft>
                <a:spcPts val="0"/>
              </a:spcAft>
              <a:buNone/>
            </a:pPr>
            <a:r>
              <a:rPr lang="he-IL" baseline="0" dirty="0"/>
              <a:t>הים התיכון נמצא בצד מערב, ירדן נמצאת במזרח ארץ ישראל. איזו עיר נמצאת בצפון הארץ? טבריה, ואיזו עיר נמצאת במרכז הארץ? ירושלים, אורו של עולם נמצאת במרכז הארץ וגם בטבורו של עולם, מרכז העולם.</a:t>
            </a:r>
            <a:endParaRPr lang="en-BZ" baseline="0" dirty="0"/>
          </a:p>
          <a:p>
            <a:pPr marL="0" lvl="0" indent="0" algn="r" rtl="0">
              <a:spcBef>
                <a:spcPts val="0"/>
              </a:spcBef>
              <a:spcAft>
                <a:spcPts val="0"/>
              </a:spcAft>
              <a:buNone/>
            </a:pPr>
            <a:endParaRPr lang="en-BZ" baseline="0" dirty="0"/>
          </a:p>
          <a:p>
            <a:pPr marL="0" lvl="0" indent="0" algn="r" rtl="0">
              <a:spcBef>
                <a:spcPts val="0"/>
              </a:spcBef>
              <a:spcAft>
                <a:spcPts val="0"/>
              </a:spcAft>
              <a:buNone/>
            </a:pPr>
            <a:r>
              <a:rPr lang="he-IL" baseline="0" dirty="0"/>
              <a:t>שימו לב תלמידים,  שאפשר לראות במפה את הצינורות של המוביל הארצי שעוברים מהכנרת שבצפון ליד טבריה  ועד הדרום. הצינורות מסומנים במפה בקווים כחולים.</a:t>
            </a:r>
          </a:p>
          <a:p>
            <a:pPr marL="0" lvl="0" indent="0" algn="r" rtl="0">
              <a:spcBef>
                <a:spcPts val="0"/>
              </a:spcBef>
              <a:spcAft>
                <a:spcPts val="0"/>
              </a:spcAft>
              <a:buNone/>
            </a:pPr>
            <a:r>
              <a:rPr lang="he-IL" baseline="0" dirty="0"/>
              <a:t> במרכז הארץ , באזור ראש העין המסלול מתפצל לשניים ובסופו מגיע לצאלים ולמבטחים.</a:t>
            </a:r>
          </a:p>
          <a:p>
            <a:pPr marL="0" lvl="0" indent="0" algn="r"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4136571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3 דקות</a:t>
            </a: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dirty="0"/>
          </a:p>
          <a:p>
            <a:pPr marL="0" lvl="0" indent="0" algn="r" rtl="0">
              <a:spcBef>
                <a:spcPts val="0"/>
              </a:spcBef>
              <a:spcAft>
                <a:spcPts val="0"/>
              </a:spcAft>
              <a:buNone/>
            </a:pPr>
            <a:r>
              <a:rPr lang="he-IL" dirty="0"/>
              <a:t>בפסקה שקראנו יש</a:t>
            </a:r>
            <a:r>
              <a:rPr lang="he-IL" baseline="0" dirty="0"/>
              <a:t> השוואה בין הצפון לדרום.</a:t>
            </a:r>
          </a:p>
          <a:p>
            <a:pPr marL="0" lvl="0" indent="0" algn="r" rtl="0">
              <a:spcBef>
                <a:spcPts val="0"/>
              </a:spcBef>
              <a:spcAft>
                <a:spcPts val="0"/>
              </a:spcAft>
              <a:buNone/>
            </a:pPr>
            <a:r>
              <a:rPr lang="he-IL" baseline="0" dirty="0"/>
              <a:t>איזו מילה בפסקה מלמדת אותנו שיש כאן השוואה?</a:t>
            </a:r>
          </a:p>
          <a:p>
            <a:pPr marL="0" lvl="0" indent="0" algn="r" rtl="0">
              <a:spcBef>
                <a:spcPts val="0"/>
              </a:spcBef>
              <a:spcAft>
                <a:spcPts val="0"/>
              </a:spcAft>
              <a:buNone/>
            </a:pPr>
            <a:r>
              <a:rPr lang="he-IL" baseline="0" dirty="0"/>
              <a:t>נכון, המילה "אבל".</a:t>
            </a:r>
          </a:p>
          <a:p>
            <a:pPr marL="0" lvl="0" indent="0" algn="r" rtl="0">
              <a:spcBef>
                <a:spcPts val="0"/>
              </a:spcBef>
              <a:spcAft>
                <a:spcPts val="0"/>
              </a:spcAft>
              <a:buNone/>
            </a:pPr>
            <a:r>
              <a:rPr lang="he-IL" b="1" baseline="0" dirty="0"/>
              <a:t>הקראת הקטע המודגש במסגרת והדגשת המילה "אבל".</a:t>
            </a:r>
          </a:p>
          <a:p>
            <a:pPr marL="0" lvl="0" indent="0" algn="r" rtl="0">
              <a:spcBef>
                <a:spcPts val="0"/>
              </a:spcBef>
              <a:spcAft>
                <a:spcPts val="0"/>
              </a:spcAft>
              <a:buNone/>
            </a:pPr>
            <a:r>
              <a:rPr lang="he-IL" baseline="0" dirty="0"/>
              <a:t> </a:t>
            </a:r>
            <a:endParaRPr lang="en-BZ"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a:t>בואו נערוך השוואה בין הצפון לדרום</a:t>
            </a:r>
          </a:p>
          <a:p>
            <a:pPr marL="0" lvl="0" indent="0" algn="r" rtl="0">
              <a:spcBef>
                <a:spcPts val="0"/>
              </a:spcBef>
              <a:spcAft>
                <a:spcPts val="0"/>
              </a:spcAft>
              <a:buNone/>
            </a:pPr>
            <a:endParaRPr lang="he-IL" baseline="0" dirty="0"/>
          </a:p>
          <a:p>
            <a:pPr marL="0" lvl="0" indent="0" algn="r" rtl="0">
              <a:spcBef>
                <a:spcPts val="0"/>
              </a:spcBef>
              <a:spcAft>
                <a:spcPts val="0"/>
              </a:spcAft>
              <a:buNone/>
            </a:pPr>
            <a:r>
              <a:rPr lang="he-IL" baseline="0" dirty="0"/>
              <a:t>התבוננו בקטע שבמסגרת .</a:t>
            </a:r>
            <a:endParaRPr lang="en-BZ" baseline="0" dirty="0"/>
          </a:p>
          <a:p>
            <a:pPr marL="0" lvl="0" indent="0" algn="r" rtl="0">
              <a:spcBef>
                <a:spcPts val="0"/>
              </a:spcBef>
              <a:spcAft>
                <a:spcPts val="0"/>
              </a:spcAft>
              <a:buNone/>
            </a:pPr>
            <a:r>
              <a:rPr lang="he-IL" baseline="0" dirty="0"/>
              <a:t>הקטע משווה בין הצפון לדרום. צד צפון נמצא למעלה במפה ודרום למטה.</a:t>
            </a:r>
          </a:p>
          <a:p>
            <a:pPr marL="0" lvl="0" indent="0" algn="r" rtl="0">
              <a:spcBef>
                <a:spcPts val="0"/>
              </a:spcBef>
              <a:spcAft>
                <a:spcPts val="0"/>
              </a:spcAft>
              <a:buNone/>
            </a:pPr>
            <a:r>
              <a:rPr lang="he-IL" baseline="0" dirty="0"/>
              <a:t>מה בצפון? גשום, ומה בדרום ? יבש. </a:t>
            </a:r>
          </a:p>
          <a:p>
            <a:pPr marL="0" lvl="0" indent="0" algn="r" rtl="0">
              <a:spcBef>
                <a:spcPts val="0"/>
              </a:spcBef>
              <a:spcAft>
                <a:spcPts val="0"/>
              </a:spcAft>
              <a:buNone/>
            </a:pPr>
            <a:r>
              <a:rPr lang="he-IL" baseline="0" dirty="0"/>
              <a:t>בצפון "גשמים רבים ", ובדרום "מעט גשמים".</a:t>
            </a:r>
            <a:endParaRPr lang="en-BZ" baseline="0" dirty="0"/>
          </a:p>
          <a:p>
            <a:pPr marL="0" lvl="0" indent="0" algn="r" rtl="0">
              <a:spcBef>
                <a:spcPts val="0"/>
              </a:spcBef>
              <a:spcAft>
                <a:spcPts val="0"/>
              </a:spcAft>
              <a:buNone/>
            </a:pPr>
            <a:r>
              <a:rPr lang="he-IL" baseline="0" dirty="0"/>
              <a:t>בצפון יש "עודף מים" ,יותר מים, מים נוספים. ומה בדרום? חסרו מים, יש מחסור במים.</a:t>
            </a:r>
            <a:endParaRPr lang="en-BZ" baseline="0" dirty="0"/>
          </a:p>
          <a:p>
            <a:pPr marL="0" lvl="0" indent="0" algn="r" rtl="0">
              <a:spcBef>
                <a:spcPts val="0"/>
              </a:spcBef>
              <a:spcAft>
                <a:spcPts val="0"/>
              </a:spcAft>
              <a:buNone/>
            </a:pPr>
            <a:r>
              <a:rPr lang="he-IL" baseline="0" dirty="0"/>
              <a:t>ומשום כך חשבו על פתרון להוביל מים מהצפון הגשום שיש בו עודף מים לדרום היבש שחסרו בו מים.</a:t>
            </a:r>
          </a:p>
          <a:p>
            <a:pPr marL="0" lvl="0" indent="0" algn="r" rtl="0">
              <a:spcBef>
                <a:spcPts val="0"/>
              </a:spcBef>
              <a:spcAft>
                <a:spcPts val="0"/>
              </a:spcAft>
              <a:buNone/>
            </a:pPr>
            <a:endParaRPr lang="he-IL" b="1" baseline="0" dirty="0"/>
          </a:p>
          <a:p>
            <a:pPr marL="0" lvl="0" indent="0" algn="r" rtl="0">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2521330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3 </a:t>
            </a:r>
            <a:r>
              <a:rPr lang="he-IL" sz="1200" b="1" baseline="0" dirty="0"/>
              <a:t>דקות</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עכשיו נערוך השוואה</a:t>
            </a:r>
            <a:r>
              <a:rPr lang="he-IL" sz="1200" kern="1200" baseline="0" dirty="0">
                <a:solidFill>
                  <a:schemeClr val="tx1"/>
                </a:solidFill>
                <a:effectLst/>
                <a:latin typeface="+mn-lt"/>
                <a:ea typeface="+mn-ea"/>
                <a:cs typeface="+mn-cs"/>
              </a:rPr>
              <a:t> בין הצפון לדרום.</a:t>
            </a:r>
            <a:endParaRPr lang="he-IL" sz="1200"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העתיקו את הטבלה למחברת והשלימו לפי הקטע שקראנו. </a:t>
            </a:r>
            <a:endParaRPr lang="en-US" sz="1200"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kern="1200" dirty="0">
                <a:solidFill>
                  <a:schemeClr val="tx1"/>
                </a:solidFill>
                <a:effectLst/>
                <a:latin typeface="+mn-lt"/>
                <a:ea typeface="+mn-ea"/>
                <a:cs typeface="+mn-cs"/>
              </a:rPr>
              <a:t>ממתינים</a:t>
            </a:r>
            <a:r>
              <a:rPr lang="he-IL" sz="1200" b="1" kern="1200" baseline="0" dirty="0">
                <a:solidFill>
                  <a:schemeClr val="tx1"/>
                </a:solidFill>
                <a:effectLst/>
                <a:latin typeface="+mn-lt"/>
                <a:ea typeface="+mn-ea"/>
                <a:cs typeface="+mn-cs"/>
              </a:rPr>
              <a:t> 3 דקות</a:t>
            </a:r>
            <a:endParaRPr lang="en-US" sz="1200" b="1" kern="120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2616354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2 </a:t>
            </a:r>
            <a:r>
              <a:rPr lang="he-IL" sz="1200" b="1" baseline="0" dirty="0"/>
              <a:t>דקות</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kern="1200" dirty="0">
                <a:solidFill>
                  <a:schemeClr val="tx1"/>
                </a:solidFill>
                <a:effectLst/>
                <a:latin typeface="+mn-lt"/>
                <a:ea typeface="+mn-ea"/>
                <a:cs typeface="+mn-cs"/>
              </a:rPr>
              <a:t>בדקו</a:t>
            </a:r>
            <a:r>
              <a:rPr lang="he-IL" sz="1200" b="1" kern="1200" baseline="0" dirty="0">
                <a:solidFill>
                  <a:schemeClr val="tx1"/>
                </a:solidFill>
                <a:effectLst/>
                <a:latin typeface="+mn-lt"/>
                <a:ea typeface="+mn-ea"/>
                <a:cs typeface="+mn-cs"/>
              </a:rPr>
              <a:t> במחברת האם השלמתם נכון את הטבלה.</a:t>
            </a:r>
            <a:endParaRPr lang="en-US" sz="1200" b="1"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kern="1200" baseline="0" dirty="0">
                <a:solidFill>
                  <a:schemeClr val="tx1"/>
                </a:solidFill>
                <a:effectLst/>
                <a:latin typeface="+mn-lt"/>
                <a:ea typeface="+mn-ea"/>
                <a:cs typeface="+mn-cs"/>
              </a:rPr>
              <a:t>אם לא, תקנו בבקשה.</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kern="1200" baseline="0" dirty="0">
                <a:solidFill>
                  <a:schemeClr val="tx1"/>
                </a:solidFill>
                <a:effectLst/>
                <a:latin typeface="+mn-lt"/>
                <a:ea typeface="+mn-ea"/>
                <a:cs typeface="+mn-cs"/>
              </a:rPr>
              <a:t>ממתינים 2 דקות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1876901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4 דקות</a:t>
            </a: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נמשיך לקרוא פסקה שלישית.</a:t>
            </a:r>
          </a:p>
          <a:p>
            <a:pPr marL="0" lvl="0" indent="0" algn="r" rtl="0">
              <a:spcBef>
                <a:spcPts val="0"/>
              </a:spcBef>
              <a:spcAft>
                <a:spcPts val="0"/>
              </a:spcAft>
              <a:buNone/>
            </a:pPr>
            <a:r>
              <a:rPr lang="he-IL" dirty="0"/>
              <a:t>הקראת השקופית</a:t>
            </a:r>
          </a:p>
          <a:p>
            <a:pPr marL="0" lvl="0" indent="0" algn="r" rtl="0">
              <a:spcBef>
                <a:spcPts val="0"/>
              </a:spcBef>
              <a:spcAft>
                <a:spcPts val="0"/>
              </a:spcAft>
              <a:buNone/>
            </a:pPr>
            <a:r>
              <a:rPr lang="he-IL" dirty="0"/>
              <a:t>מה קראנו בפסקה השלישית ?</a:t>
            </a:r>
            <a:r>
              <a:rPr lang="he-IL" baseline="0" dirty="0"/>
              <a:t> מהו הרעיון המרכזי שלה? מהו הנושא המדובר בפסקה הזו?</a:t>
            </a:r>
          </a:p>
          <a:p>
            <a:pPr marL="0" lvl="0" indent="0" algn="r" rtl="0">
              <a:spcBef>
                <a:spcPts val="0"/>
              </a:spcBef>
              <a:spcAft>
                <a:spcPts val="0"/>
              </a:spcAft>
              <a:buNone/>
            </a:pPr>
            <a:r>
              <a:rPr lang="he-IL" baseline="0" dirty="0"/>
              <a:t>קראנו על המוביל הארצי, איך הוא פתר את הבעיה של המחסור במים ושימש להובלת מים למקומות שונים בארץ.</a:t>
            </a:r>
            <a:endParaRPr lang="en-US" baseline="0" dirty="0"/>
          </a:p>
          <a:p>
            <a:pPr marL="0" lvl="0" indent="0" algn="r" rtl="0">
              <a:spcBef>
                <a:spcPts val="0"/>
              </a:spcBef>
              <a:spcAft>
                <a:spcPts val="0"/>
              </a:spcAft>
              <a:buNone/>
            </a:pPr>
            <a:endParaRPr lang="en-US" baseline="0" dirty="0"/>
          </a:p>
          <a:p>
            <a:pPr marL="0" lvl="0" indent="0" algn="r" rtl="0">
              <a:spcBef>
                <a:spcPts val="0"/>
              </a:spcBef>
              <a:spcAft>
                <a:spcPts val="0"/>
              </a:spcAft>
              <a:buNone/>
            </a:pPr>
            <a:r>
              <a:rPr lang="he-IL" baseline="0" dirty="0"/>
              <a:t>מה </a:t>
            </a:r>
            <a:r>
              <a:rPr lang="he-IL" baseline="0" dirty="0" err="1"/>
              <a:t>היתה</a:t>
            </a:r>
            <a:r>
              <a:rPr lang="he-IL" baseline="0" dirty="0"/>
              <a:t> הבעיה ומה הפתרון?</a:t>
            </a:r>
            <a:endParaRPr lang="en-BZ"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solidFill>
                  <a:srgbClr val="000000"/>
                </a:solidFill>
                <a:latin typeface="Calibri" panose="020F0502020204030204" pitchFamily="34" charset="0"/>
                <a:ea typeface="Calibri" panose="020F0502020204030204" pitchFamily="34" charset="0"/>
                <a:cs typeface="David" panose="020E0502060401010101" pitchFamily="34" charset="-79"/>
              </a:rPr>
              <a:t>הבעיה </a:t>
            </a:r>
            <a:r>
              <a:rPr lang="he-IL" dirty="0" err="1">
                <a:solidFill>
                  <a:srgbClr val="000000"/>
                </a:solidFill>
                <a:latin typeface="Calibri" panose="020F0502020204030204" pitchFamily="34" charset="0"/>
                <a:ea typeface="Calibri" panose="020F0502020204030204" pitchFamily="34" charset="0"/>
                <a:cs typeface="David" panose="020E0502060401010101" pitchFamily="34" charset="-79"/>
              </a:rPr>
              <a:t>היתה</a:t>
            </a:r>
            <a:r>
              <a:rPr lang="he-IL" dirty="0">
                <a:solidFill>
                  <a:srgbClr val="000000"/>
                </a:solidFill>
                <a:latin typeface="Calibri" panose="020F0502020204030204" pitchFamily="34" charset="0"/>
                <a:ea typeface="Calibri" panose="020F0502020204030204" pitchFamily="34" charset="0"/>
                <a:cs typeface="David" panose="020E0502060401010101" pitchFamily="34" charset="-79"/>
              </a:rPr>
              <a:t>  מחסור במים בדרום הארץ ובמרכזה,</a:t>
            </a:r>
            <a:r>
              <a:rPr lang="he-IL" baseline="0" dirty="0">
                <a:solidFill>
                  <a:srgbClr val="000000"/>
                </a:solidFill>
                <a:latin typeface="Calibri" panose="020F0502020204030204" pitchFamily="34" charset="0"/>
                <a:ea typeface="Calibri" panose="020F0502020204030204" pitchFamily="34" charset="0"/>
                <a:cs typeface="David" panose="020E0502060401010101" pitchFamily="34" charset="-79"/>
              </a:rPr>
              <a:t> ו</a:t>
            </a:r>
            <a:r>
              <a:rPr lang="he-IL" dirty="0">
                <a:solidFill>
                  <a:srgbClr val="000000"/>
                </a:solidFill>
                <a:latin typeface="Calibri" panose="020F0502020204030204" pitchFamily="34" charset="0"/>
                <a:ea typeface="Calibri" panose="020F0502020204030204" pitchFamily="34" charset="0"/>
                <a:cs typeface="David" panose="020E0502060401010101" pitchFamily="34" charset="-79"/>
              </a:rPr>
              <a:t>המוביל הארצי פתר את בעיית המחסור במים במקומות האלו.</a:t>
            </a:r>
            <a:endParaRPr lang="en-BZ" dirty="0">
              <a:solidFill>
                <a:srgbClr val="000000"/>
              </a:solidFill>
              <a:latin typeface="Calibri" panose="020F0502020204030204" pitchFamily="34" charset="0"/>
              <a:ea typeface="Calibri" panose="020F0502020204030204" pitchFamily="34" charset="0"/>
              <a:cs typeface="David" panose="020E0502060401010101" pitchFamily="34" charset="-79"/>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solidFill>
                  <a:srgbClr val="000000"/>
                </a:solidFill>
                <a:latin typeface="Calibri" panose="020F0502020204030204" pitchFamily="34" charset="0"/>
                <a:ea typeface="Calibri" panose="020F0502020204030204" pitchFamily="34" charset="0"/>
                <a:cs typeface="David" panose="020E0502060401010101" pitchFamily="34" charset="-79"/>
              </a:rPr>
              <a:t>איך</a:t>
            </a:r>
            <a:r>
              <a:rPr lang="he-IL" baseline="0" dirty="0">
                <a:solidFill>
                  <a:srgbClr val="000000"/>
                </a:solidFill>
                <a:latin typeface="Calibri" panose="020F0502020204030204" pitchFamily="34" charset="0"/>
                <a:ea typeface="Calibri" panose="020F0502020204030204" pitchFamily="34" charset="0"/>
                <a:cs typeface="David" panose="020E0502060401010101" pitchFamily="34" charset="-79"/>
              </a:rPr>
              <a:t> זה התבצע? העבירו מים </a:t>
            </a:r>
            <a:r>
              <a:rPr lang="he-IL" baseline="0" dirty="0" err="1">
                <a:solidFill>
                  <a:srgbClr val="000000"/>
                </a:solidFill>
                <a:latin typeface="Calibri" panose="020F0502020204030204" pitchFamily="34" charset="0"/>
                <a:ea typeface="Calibri" panose="020F0502020204030204" pitchFamily="34" charset="0"/>
                <a:cs typeface="David" panose="020E0502060401010101" pitchFamily="34" charset="-79"/>
              </a:rPr>
              <a:t>בצנורות</a:t>
            </a:r>
            <a:r>
              <a:rPr lang="he-IL" baseline="0" dirty="0">
                <a:solidFill>
                  <a:srgbClr val="000000"/>
                </a:solidFill>
                <a:latin typeface="Calibri" panose="020F0502020204030204" pitchFamily="34" charset="0"/>
                <a:ea typeface="Calibri" panose="020F0502020204030204" pitchFamily="34" charset="0"/>
                <a:cs typeface="David" panose="020E0502060401010101" pitchFamily="34" charset="-79"/>
              </a:rPr>
              <a:t> מהכנרת שבצפון הארץ ועד למרכז הארץ ולדרומה, לפרויקט הזה קוראים המוביל הארצי.</a:t>
            </a:r>
            <a:endParaRPr lang="en-US" dirty="0">
              <a:latin typeface="Calibri" panose="020F0502020204030204" pitchFamily="34" charset="0"/>
              <a:ea typeface="Calibri" panose="020F0502020204030204" pitchFamily="34" charset="0"/>
              <a:cs typeface="Arial" panose="020B0604020202020204" pitchFamily="34" charset="0"/>
            </a:endParaRPr>
          </a:p>
          <a:p>
            <a:pPr marL="0" lvl="0" indent="0" algn="r" rtl="0">
              <a:spcBef>
                <a:spcPts val="0"/>
              </a:spcBef>
              <a:spcAft>
                <a:spcPts val="0"/>
              </a:spcAft>
              <a:buNone/>
            </a:pPr>
            <a:r>
              <a:rPr lang="he-IL" baseline="0" dirty="0"/>
              <a:t>בהמשך נראה האם הפתרון היה מוצלח וסופי...</a:t>
            </a:r>
          </a:p>
          <a:p>
            <a:pPr marL="0" lvl="0" indent="0" algn="r" rtl="0">
              <a:spcBef>
                <a:spcPts val="0"/>
              </a:spcBef>
              <a:spcAft>
                <a:spcPts val="0"/>
              </a:spcAft>
              <a:buNone/>
            </a:pPr>
            <a:endParaRPr lang="en-US"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1467422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חצי</a:t>
            </a:r>
            <a:r>
              <a:rPr lang="he-IL" sz="1200" b="1" baseline="0" dirty="0"/>
              <a:t> דקה</a:t>
            </a:r>
            <a:endParaRPr lang="en-BZ" sz="1200" b="1" dirty="0"/>
          </a:p>
          <a:p>
            <a:pPr marL="0" lvl="0" indent="0" algn="r" rtl="0">
              <a:spcBef>
                <a:spcPts val="0"/>
              </a:spcBef>
              <a:spcAft>
                <a:spcPts val="0"/>
              </a:spcAft>
              <a:buNone/>
            </a:pPr>
            <a:endParaRPr lang="he-IL" baseline="0" dirty="0"/>
          </a:p>
          <a:p>
            <a:pPr marL="0" lvl="0" indent="0" algn="r" rtl="0">
              <a:spcBef>
                <a:spcPts val="0"/>
              </a:spcBef>
              <a:spcAft>
                <a:spcPts val="0"/>
              </a:spcAft>
              <a:buNone/>
            </a:pPr>
            <a:r>
              <a:rPr lang="he-IL" dirty="0"/>
              <a:t>הקראת השקופית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15047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דקה וחצי</a:t>
            </a:r>
            <a:endParaRPr lang="he-IL" sz="1200" b="0" baseline="0" dirty="0">
              <a:solidFill>
                <a:schemeClr val="tx1"/>
              </a:solidFill>
            </a:endParaRPr>
          </a:p>
          <a:p>
            <a:pPr marL="0" lvl="0" indent="0" algn="r" rtl="1">
              <a:spcBef>
                <a:spcPts val="0"/>
              </a:spcBef>
              <a:spcAft>
                <a:spcPts val="0"/>
              </a:spcAft>
              <a:buNone/>
            </a:pPr>
            <a:r>
              <a:rPr lang="he-IL" sz="1200" dirty="0">
                <a:solidFill>
                  <a:schemeClr val="tx1"/>
                </a:solidFill>
              </a:rPr>
              <a:t>הקראת השקופית</a:t>
            </a:r>
            <a:r>
              <a:rPr lang="he-IL" sz="1200" dirty="0">
                <a:solidFill>
                  <a:schemeClr val="accent1">
                    <a:lumMod val="75000"/>
                  </a:schemeClr>
                </a:solidFill>
              </a:rPr>
              <a:t>.</a:t>
            </a:r>
          </a:p>
          <a:p>
            <a:pPr marL="158750" indent="0" algn="r" rtl="1" fontAlgn="base">
              <a:buNone/>
            </a:pPr>
            <a:endParaRPr lang="he-IL" sz="1200" dirty="0">
              <a:solidFill>
                <a:schemeClr val="accent1">
                  <a:lumMod val="75000"/>
                </a:schemeClr>
              </a:solidFill>
            </a:endParaRPr>
          </a:p>
          <a:p>
            <a:pPr marL="0" lvl="0" indent="0" algn="r" rtl="1">
              <a:spcBef>
                <a:spcPts val="0"/>
              </a:spcBef>
              <a:spcAft>
                <a:spcPts val="0"/>
              </a:spcAft>
              <a:buNone/>
            </a:pPr>
            <a:endParaRPr lang="he-IL" sz="1200"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2</a:t>
            </a:r>
            <a:r>
              <a:rPr lang="he-IL" sz="1200" b="1" baseline="0" dirty="0"/>
              <a:t> דקות</a:t>
            </a:r>
            <a:endParaRPr lang="he-IL"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dirty="0"/>
              <a:t>התבוננו</a:t>
            </a:r>
            <a:r>
              <a:rPr lang="he-IL" sz="1200" b="0" baseline="0" dirty="0"/>
              <a:t> בתמונה וקראו קריאה דמומה את המידע שמופיע לצידה.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מה אתן רואות בתמונה? ואיזה מידע אתם יכולים להפיק להוציא ממנה ומהמידע שכתוב לצידה?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 ממתינים  20 שניות</a:t>
            </a:r>
            <a:endParaRPr lang="en-BZ"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תלמידים חביבים, בתמונה שלפנינו רואים את המשאבות הגדולות והמשוכללות שהביאו לאזור הכנרת, רואים גם את הצינורות הענקיים, שבתוכם זרמו המים שהמשאבות שאבו מהכנרת, וכך המים הגיעו מהכנרת שבצפון עד מרכז הארץ והדרום.</a:t>
            </a:r>
            <a:endParaRPr lang="en-BZ" sz="1200"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4026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2</a:t>
            </a:r>
            <a:r>
              <a:rPr lang="he-IL" sz="1200" b="1" baseline="0" dirty="0"/>
              <a:t> דקה</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בואו נארגן את המידע שהפקנו מהתמונה ומהקטע שלצידה, בתרשים זרימה.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תרשים זרימה הוא צורה של ארגון רצף של מידע בקצרה . אנחנו בוחרים מהקטע מילה אחת או שתיים וכותבים לפי הסדר את הפעולות שמתוארות בקטע .</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הקטע המילולי</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baseline="0" dirty="0"/>
              <a:t>הנה תרשים זרימה של הקטע שקראנו.</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התרשים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1177150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3 דקות</a:t>
            </a: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dirty="0"/>
              <a:t>אנחנו</a:t>
            </a:r>
            <a:r>
              <a:rPr lang="he-IL" sz="1200" b="0" baseline="0" dirty="0"/>
              <a:t> ממשיכים לקרוא פסקה רביעית.</a:t>
            </a:r>
          </a:p>
          <a:p>
            <a:pPr marL="0" lvl="0" indent="0" algn="r" rtl="0">
              <a:spcBef>
                <a:spcPts val="0"/>
              </a:spcBef>
              <a:spcAft>
                <a:spcPts val="0"/>
              </a:spcAft>
              <a:buNone/>
            </a:pPr>
            <a:r>
              <a:rPr lang="he-IL" b="1" dirty="0"/>
              <a:t>הקראת השקופית</a:t>
            </a:r>
          </a:p>
          <a:p>
            <a:pPr marL="0" lvl="0" indent="0" algn="r" rtl="0">
              <a:spcBef>
                <a:spcPts val="0"/>
              </a:spcBef>
              <a:spcAft>
                <a:spcPts val="0"/>
              </a:spcAft>
              <a:buNone/>
            </a:pPr>
            <a:r>
              <a:rPr lang="he-IL" dirty="0"/>
              <a:t>מה קראנו בפסקה הרביעית ?</a:t>
            </a:r>
            <a:r>
              <a:rPr lang="he-IL" baseline="0" dirty="0"/>
              <a:t> מהו הרעיון המרכזי שלה? מהו הנושא המדובר בפסקה הזו?</a:t>
            </a:r>
            <a:endParaRPr lang="en-BZ" baseline="0" dirty="0"/>
          </a:p>
          <a:p>
            <a:pPr marL="0" lvl="0" indent="0" algn="r" rtl="0">
              <a:spcBef>
                <a:spcPts val="0"/>
              </a:spcBef>
              <a:spcAft>
                <a:spcPts val="0"/>
              </a:spcAft>
              <a:buNone/>
            </a:pPr>
            <a:r>
              <a:rPr lang="he-IL" baseline="0" dirty="0"/>
              <a:t>המוביל הארצי הוא לא פתרון מושלם וסופי </a:t>
            </a:r>
            <a:r>
              <a:rPr lang="he-IL" baseline="0" dirty="0" err="1"/>
              <a:t>לבעית</a:t>
            </a:r>
            <a:r>
              <a:rPr lang="he-IL" baseline="0" dirty="0"/>
              <a:t> המחסור במים בארץ ישראל, משום שבשנים האחרונות ירדו פחות גשמים, היו שנות בצורת, וכך כמות המים במאגרים  התמעטה ופחתה, והמים במוביל הארצי לא מספיקים לכלל התושבים . </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1739387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חצי</a:t>
            </a:r>
            <a:r>
              <a:rPr lang="he-IL" sz="1200" b="1" baseline="0" dirty="0"/>
              <a:t> דקה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הקראת השקופית</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sz="1200" b="1" dirty="0"/>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lgn="r"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3333263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2 דקות</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הקראת השקופית</a:t>
            </a:r>
            <a:endParaRPr lang="en-BZ" sz="1200" b="1" dirty="0"/>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lgn="r"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3571517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1</a:t>
            </a:r>
            <a:r>
              <a:rPr lang="he-IL" sz="1200" b="1" baseline="0" dirty="0"/>
              <a:t> דקה</a:t>
            </a:r>
            <a:endParaRPr lang="he-IL" sz="12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dirty="0"/>
              <a:t>הנה</a:t>
            </a:r>
            <a:r>
              <a:rPr lang="he-IL" sz="1200" b="0" baseline="0" dirty="0"/>
              <a:t> התשובות...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השקופית</a:t>
            </a:r>
            <a:endParaRPr lang="en-BZ" sz="1200" b="1" dirty="0"/>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lgn="r" rtl="0">
              <a:spcBef>
                <a:spcPts val="0"/>
              </a:spcBef>
              <a:spcAft>
                <a:spcPts val="0"/>
              </a:spcAft>
              <a:buNone/>
            </a:pPr>
            <a:r>
              <a:rPr lang="he-IL" dirty="0"/>
              <a:t>ואני מניחה שיש לכן הצעות מעניינות</a:t>
            </a:r>
            <a:r>
              <a:rPr lang="he-IL" baseline="0" dirty="0"/>
              <a:t> לפתרון הבעיה שבפסקה הרביעית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1807491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1</a:t>
            </a:r>
            <a:r>
              <a:rPr lang="he-IL" sz="1200" b="1" baseline="0" dirty="0"/>
              <a:t> דקה</a:t>
            </a:r>
            <a:endParaRPr lang="he-IL" sz="12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0" dirty="0"/>
              <a:t>הנה</a:t>
            </a:r>
            <a:r>
              <a:rPr lang="he-IL" sz="1200" b="0" baseline="0" dirty="0"/>
              <a:t> התשובות...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השקופית</a:t>
            </a:r>
            <a:endParaRPr lang="en-BZ" sz="1200" b="1" dirty="0"/>
          </a:p>
          <a:p>
            <a:pPr rtl="1"/>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lgn="r" rtl="0">
              <a:spcBef>
                <a:spcPts val="0"/>
              </a:spcBef>
              <a:spcAft>
                <a:spcPts val="0"/>
              </a:spcAft>
              <a:buNone/>
            </a:pPr>
            <a:r>
              <a:rPr lang="he-IL" dirty="0"/>
              <a:t>ואני מניח שיש לכם הצעות מעניינות</a:t>
            </a:r>
            <a:r>
              <a:rPr lang="he-IL" baseline="0" dirty="0"/>
              <a:t> לפתרון הבעיה שבפסקה הרביעית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818011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דקה</a:t>
            </a:r>
            <a:r>
              <a:rPr lang="he-IL" sz="1200" b="1" baseline="0" dirty="0"/>
              <a:t> וחצי</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הקראת</a:t>
            </a:r>
            <a:r>
              <a:rPr lang="he-IL" baseline="0" dirty="0"/>
              <a:t> השקופית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27</a:t>
            </a:fld>
            <a:endParaRPr lang="en-IL"/>
          </a:p>
        </p:txBody>
      </p:sp>
    </p:spTree>
    <p:extLst>
      <p:ext uri="{BB962C8B-B14F-4D97-AF65-F5344CB8AC3E}">
        <p14:creationId xmlns:p14="http://schemas.microsoft.com/office/powerpoint/2010/main" val="2412625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a:t>
            </a:r>
            <a:r>
              <a:rPr lang="he-IL" sz="1200" b="1" baseline="0" dirty="0"/>
              <a:t> חצי דקה</a:t>
            </a:r>
            <a:endParaRPr lang="he-IL" sz="1200" b="0" baseline="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sz="1200" b="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הקראת השקופית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3848785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1</a:t>
            </a:r>
            <a:r>
              <a:rPr lang="he-IL" sz="1200" b="1" baseline="0" dirty="0"/>
              <a:t> דקה</a:t>
            </a:r>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השקופית</a:t>
            </a:r>
            <a:endParaRPr lang="en-US"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lvl="0" indent="0" algn="r" rtl="0">
              <a:spcBef>
                <a:spcPts val="0"/>
              </a:spcBef>
              <a:spcAft>
                <a:spcPts val="0"/>
              </a:spcAft>
              <a:buNone/>
            </a:pPr>
            <a:r>
              <a:rPr lang="he-IL" b="0" baseline="0" dirty="0"/>
              <a:t>למה משמש המוביל הארצי? צינור להובלת מים .</a:t>
            </a:r>
          </a:p>
          <a:p>
            <a:pPr marL="0" lvl="0" indent="0" algn="r" rtl="0">
              <a:spcBef>
                <a:spcPts val="0"/>
              </a:spcBef>
              <a:spcAft>
                <a:spcPts val="0"/>
              </a:spcAft>
              <a:buNone/>
            </a:pPr>
            <a:r>
              <a:rPr lang="he-IL" b="0" baseline="0" dirty="0"/>
              <a:t>מה הוא מוביל ממקום למקום? מים .</a:t>
            </a:r>
          </a:p>
          <a:p>
            <a:pPr marL="0" lvl="0" indent="0" algn="r" rtl="0">
              <a:spcBef>
                <a:spcPts val="0"/>
              </a:spcBef>
              <a:spcAft>
                <a:spcPts val="0"/>
              </a:spcAft>
              <a:buNone/>
            </a:pPr>
            <a:r>
              <a:rPr lang="he-IL" b="0" baseline="0" dirty="0"/>
              <a:t>איך פועל המוביל הארצי? משאבות שואבות מים מהכנרת לתוך צינורות גדולים ובהם זורמים המים עד לדרום הארץ. </a:t>
            </a:r>
          </a:p>
          <a:p>
            <a:pPr marL="0" lvl="0" indent="0" algn="r" rtl="0">
              <a:spcBef>
                <a:spcPts val="0"/>
              </a:spcBef>
              <a:spcAft>
                <a:spcPts val="0"/>
              </a:spcAft>
              <a:buNone/>
            </a:pPr>
            <a:r>
              <a:rPr lang="he-IL" b="0" baseline="0" dirty="0"/>
              <a:t>מהיכן להיכן הוא מוביל? מהכנרת שבצפון הארץ עד למרכז הארץ ולדרומה .</a:t>
            </a:r>
          </a:p>
          <a:p>
            <a:pPr marL="0" lvl="0" indent="0" algn="r" rtl="0">
              <a:spcBef>
                <a:spcPts val="0"/>
              </a:spcBef>
              <a:spcAft>
                <a:spcPts val="0"/>
              </a:spcAft>
              <a:buNone/>
            </a:pPr>
            <a:endParaRPr lang="he-IL" b="0" baseline="0" dirty="0"/>
          </a:p>
          <a:p>
            <a:pPr marL="0" lvl="0" indent="0" algn="r" rtl="0">
              <a:spcBef>
                <a:spcPts val="0"/>
              </a:spcBef>
              <a:spcAft>
                <a:spcPts val="0"/>
              </a:spcAft>
              <a:buNone/>
            </a:pPr>
            <a:r>
              <a:rPr lang="he-IL" b="0" baseline="0" dirty="0"/>
              <a:t>יפה, מצאנו תשובות לכל השאלות ששאלנו.</a:t>
            </a:r>
          </a:p>
          <a:p>
            <a:pPr marL="0" lvl="0" indent="0" algn="r" rtl="0">
              <a:spcBef>
                <a:spcPts val="0"/>
              </a:spcBef>
              <a:spcAft>
                <a:spcPts val="0"/>
              </a:spcAft>
              <a:buNone/>
            </a:pPr>
            <a:r>
              <a:rPr lang="he-IL" b="0" baseline="0" dirty="0"/>
              <a:t>לפעמים לא מוצאים תשובות בקטע  על כל השאלות ששואלים לפני קריאתו, ואז ממשיכים לחפש עוד מידע מקטעים וממקורות מידע נוספים. </a:t>
            </a:r>
            <a:endParaRPr lang="he-IL" b="0"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29</a:t>
            </a:fld>
            <a:endParaRPr lang="en-IL"/>
          </a:p>
        </p:txBody>
      </p:sp>
    </p:spTree>
    <p:extLst>
      <p:ext uri="{BB962C8B-B14F-4D97-AF65-F5344CB8AC3E}">
        <p14:creationId xmlns:p14="http://schemas.microsoft.com/office/powerpoint/2010/main" val="404791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1"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1 דקה</a:t>
            </a:r>
          </a:p>
          <a:p>
            <a:pPr marL="158750" indent="0" algn="r" rtl="1">
              <a:buNone/>
            </a:pPr>
            <a:endParaRPr lang="he-IL" sz="1200" dirty="0"/>
          </a:p>
          <a:p>
            <a:pPr marL="158750" indent="0" algn="r" rtl="1">
              <a:buNone/>
            </a:pPr>
            <a:r>
              <a:rPr lang="he-IL" sz="1200" dirty="0">
                <a:solidFill>
                  <a:srgbClr val="FF0000"/>
                </a:solidFill>
              </a:rPr>
              <a:t>הצטיידו</a:t>
            </a:r>
            <a:r>
              <a:rPr lang="he-IL" sz="1200" baseline="0" dirty="0">
                <a:solidFill>
                  <a:srgbClr val="FF0000"/>
                </a:solidFill>
              </a:rPr>
              <a:t> במחברת ובמכשיר כתיבה</a:t>
            </a:r>
          </a:p>
          <a:p>
            <a:pPr marL="158750" indent="0" algn="r" rtl="1">
              <a:buNone/>
            </a:pPr>
            <a:r>
              <a:rPr lang="he-IL" sz="1200" baseline="0" dirty="0">
                <a:solidFill>
                  <a:srgbClr val="FF0000"/>
                </a:solidFill>
              </a:rPr>
              <a:t>אמתין לכם חצי דקה.</a:t>
            </a:r>
          </a:p>
          <a:p>
            <a:pPr marL="158750" indent="0" algn="r" rtl="1">
              <a:buNone/>
            </a:pPr>
            <a:r>
              <a:rPr lang="he-IL" sz="1200" b="1" baseline="0" dirty="0">
                <a:solidFill>
                  <a:srgbClr val="FF0000"/>
                </a:solidFill>
              </a:rPr>
              <a:t>ממתינים חצי דקה.</a:t>
            </a:r>
            <a:endParaRPr lang="he-IL" sz="1200" b="1"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a:t>
            </a:r>
            <a:r>
              <a:rPr lang="he-IL" b="1" baseline="0" dirty="0"/>
              <a:t> דקה וחצי</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הקראת השקופית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משך השקף: 2</a:t>
            </a:r>
            <a:r>
              <a:rPr lang="he-IL" b="1" baseline="0" dirty="0"/>
              <a:t> דקה</a:t>
            </a:r>
            <a:endParaRPr lang="en-BZ" b="1" baseline="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BZ"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a:t>הקראת השקופית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0" baseline="0" dirty="0"/>
              <a:t>בהנאה!</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b="0" baseline="0" dirty="0"/>
          </a:p>
          <a:p>
            <a:pPr marL="158750" indent="0" algn="r" rtl="1">
              <a:buNone/>
            </a:pPr>
            <a:endParaRPr lang="he-IL" dirty="0"/>
          </a:p>
          <a:p>
            <a:pPr marL="158750" indent="0" algn="r" rtl="1">
              <a:buNone/>
            </a:pPr>
            <a:r>
              <a:rPr lang="he-IL" dirty="0"/>
              <a:t>תלמידים יקרים, נהניתי מאד לפגוש אתכם היום וללמוד ביחד על המוביל הארצי</a:t>
            </a:r>
            <a:r>
              <a:rPr lang="he-IL" baseline="0" dirty="0"/>
              <a:t>.</a:t>
            </a:r>
            <a:endParaRPr lang="he-IL" dirty="0"/>
          </a:p>
          <a:p>
            <a:pPr marL="158750" indent="0" algn="r" rtl="1">
              <a:buNone/>
            </a:pPr>
            <a:r>
              <a:rPr lang="he-IL" dirty="0"/>
              <a:t>ניפגש </a:t>
            </a:r>
            <a:r>
              <a:rPr lang="he-IL" baseline="0" dirty="0"/>
              <a:t>בשיעור הבא...</a:t>
            </a:r>
            <a:endParaRPr lang="he-IL"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he-IL" b="0" baseline="0"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3874614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1 דקה</a:t>
            </a:r>
          </a:p>
          <a:p>
            <a:pPr marL="0" lvl="0" indent="0" algn="r" rtl="0">
              <a:spcBef>
                <a:spcPts val="0"/>
              </a:spcBef>
              <a:spcAft>
                <a:spcPts val="0"/>
              </a:spcAft>
              <a:buNone/>
            </a:pPr>
            <a:endParaRPr lang="he-IL" dirty="0"/>
          </a:p>
          <a:p>
            <a:pPr marL="0" lvl="0" indent="0" algn="r" rtl="0">
              <a:spcBef>
                <a:spcPts val="0"/>
              </a:spcBef>
              <a:spcAft>
                <a:spcPts val="0"/>
              </a:spcAft>
              <a:buNone/>
            </a:pPr>
            <a:r>
              <a:rPr lang="he-IL" dirty="0"/>
              <a:t>היום נקרא קטע</a:t>
            </a:r>
            <a:r>
              <a:rPr lang="he-IL" baseline="0" dirty="0"/>
              <a:t> מידע על המוביל הארצי. מהו המוביל הארצי? האם שמעתם עליו פעם? מה ידוע לכם עליו?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28839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2 דקות</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dirty="0">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Calibri" panose="020F0502020204030204" pitchFamily="34" charset="0"/>
                <a:cs typeface="Calibri" panose="020F0502020204030204" pitchFamily="34" charset="0"/>
              </a:rPr>
              <a:t>לפני שמתחילים... התבוננו</a:t>
            </a:r>
            <a:r>
              <a:rPr lang="he-IL" sz="1200" b="0" baseline="0" dirty="0">
                <a:latin typeface="Calibri" panose="020F0502020204030204" pitchFamily="34" charset="0"/>
                <a:cs typeface="Calibri" panose="020F0502020204030204" pitchFamily="34" charset="0"/>
              </a:rPr>
              <a:t> בתמונה שלפניכם.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baseline="0" dirty="0">
                <a:latin typeface="Calibri" panose="020F0502020204030204" pitchFamily="34" charset="0"/>
                <a:cs typeface="Calibri" panose="020F0502020204030204" pitchFamily="34" charset="0"/>
              </a:rPr>
              <a:t>מה אתם רואים בתמונה?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מה הקשר בין התמונה לכותרת: "נעים להכיר – המוביל הארצי"?</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t>המורה</a:t>
            </a:r>
            <a:r>
              <a:rPr lang="he-IL" sz="1200" b="1" baseline="0" dirty="0"/>
              <a:t> ממתינה 10 שניות</a:t>
            </a:r>
            <a:r>
              <a:rPr lang="he-IL" sz="1200" baseline="0" dirty="0"/>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baseline="0" dirty="0">
                <a:latin typeface="Calibri" panose="020F0502020204030204" pitchFamily="34" charset="0"/>
                <a:cs typeface="Calibri" panose="020F0502020204030204" pitchFamily="34" charset="0"/>
              </a:rPr>
              <a:t>בתמונה אנחנו רואים מערכת צינורות.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צינור הוא כלי חלול בדרך כלל בצורת גליל, המשמש להעברת נוזלים </a:t>
            </a:r>
            <a:r>
              <a:rPr lang="he-IL" sz="1200" b="0" i="0" kern="1200" baseline="0" dirty="0">
                <a:solidFill>
                  <a:schemeClr val="tx1"/>
                </a:solidFill>
                <a:effectLst/>
                <a:latin typeface="+mn-lt"/>
                <a:ea typeface="+mn-ea"/>
                <a:cs typeface="+mn-cs"/>
              </a:rPr>
              <a:t> </a:t>
            </a:r>
            <a:r>
              <a:rPr lang="he-IL" sz="1200" b="0" i="0" kern="1200" dirty="0">
                <a:solidFill>
                  <a:schemeClr val="tx1"/>
                </a:solidFill>
                <a:effectLst/>
                <a:latin typeface="+mn-lt"/>
                <a:ea typeface="+mn-ea"/>
                <a:cs typeface="+mn-cs"/>
              </a:rPr>
              <a:t>ממקום למקום. גם המוביל הארצי משמש להעברת נוזלים</a:t>
            </a:r>
            <a:r>
              <a:rPr lang="he-IL" sz="1200" b="0" i="0" kern="1200" baseline="0" dirty="0">
                <a:solidFill>
                  <a:schemeClr val="tx1"/>
                </a:solidFill>
                <a:effectLst/>
                <a:latin typeface="+mn-lt"/>
                <a:ea typeface="+mn-ea"/>
                <a:cs typeface="+mn-cs"/>
              </a:rPr>
              <a:t> ממקום למקום.</a:t>
            </a:r>
            <a:endParaRPr lang="he-IL" dirty="0">
              <a:solidFill>
                <a:srgbClr val="FF0000"/>
              </a:solidFill>
            </a:endParaRPr>
          </a:p>
          <a:p>
            <a:pPr marL="0" lvl="0" indent="0" algn="r" rtl="1">
              <a:spcBef>
                <a:spcPts val="0"/>
              </a:spcBef>
              <a:spcAft>
                <a:spcPts val="0"/>
              </a:spcAft>
              <a:buNone/>
            </a:pPr>
            <a:endParaRPr lang="he-IL"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42474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3 דקות</a:t>
            </a:r>
          </a:p>
          <a:p>
            <a:pPr marL="0" lvl="0" indent="0" algn="r" rtl="0">
              <a:spcBef>
                <a:spcPts val="0"/>
              </a:spcBef>
              <a:spcAft>
                <a:spcPts val="0"/>
              </a:spcAft>
              <a:buNone/>
            </a:pPr>
            <a:r>
              <a:rPr lang="he-IL" dirty="0"/>
              <a:t>מ</a:t>
            </a:r>
            <a:r>
              <a:rPr lang="he-IL" baseline="0" dirty="0"/>
              <a:t>ה אתם יודעים על המוביל הארצי? מה הייתם רוצים לדעת עוד על המוביל הארצי? </a:t>
            </a:r>
          </a:p>
          <a:p>
            <a:pPr marL="0" lvl="0" indent="0" algn="r" rtl="0">
              <a:spcBef>
                <a:spcPts val="0"/>
              </a:spcBef>
              <a:spcAft>
                <a:spcPts val="0"/>
              </a:spcAft>
              <a:buNone/>
            </a:pPr>
            <a:r>
              <a:rPr lang="he-IL" dirty="0"/>
              <a:t>אילו</a:t>
            </a:r>
            <a:r>
              <a:rPr lang="he-IL" baseline="0" dirty="0"/>
              <a:t> שאלות תרצו לשאול בעקבות התמונה והכותרת של הקטע?</a:t>
            </a:r>
          </a:p>
          <a:p>
            <a:pPr marL="0" lvl="0" indent="0" algn="r" rtl="0">
              <a:spcBef>
                <a:spcPts val="0"/>
              </a:spcBef>
              <a:spcAft>
                <a:spcPts val="0"/>
              </a:spcAft>
              <a:buNone/>
            </a:pPr>
            <a:r>
              <a:rPr lang="he-IL" baseline="0" dirty="0"/>
              <a:t>כתבו במחברת את הכותרת ואת השאלות שלכם. </a:t>
            </a:r>
          </a:p>
          <a:p>
            <a:pPr marL="0" lvl="0" indent="0" algn="r" rtl="0">
              <a:spcBef>
                <a:spcPts val="0"/>
              </a:spcBef>
              <a:spcAft>
                <a:spcPts val="0"/>
              </a:spcAft>
              <a:buNone/>
            </a:pPr>
            <a:r>
              <a:rPr lang="he-IL" baseline="0" dirty="0"/>
              <a:t>יש לכם 3 דקות .</a:t>
            </a:r>
          </a:p>
          <a:p>
            <a:pPr marL="0" lvl="0" indent="0" algn="r" rtl="0">
              <a:spcBef>
                <a:spcPts val="0"/>
              </a:spcBef>
              <a:spcAft>
                <a:spcPts val="0"/>
              </a:spcAft>
              <a:buNone/>
            </a:pPr>
            <a:r>
              <a:rPr lang="he-IL" b="1" baseline="0" dirty="0"/>
              <a:t>ממתינים 3 דקות </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872528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דקה וחצי</a:t>
            </a:r>
          </a:p>
          <a:p>
            <a:pPr marL="0" lvl="0" indent="0" algn="r" rtl="0">
              <a:spcBef>
                <a:spcPts val="0"/>
              </a:spcBef>
              <a:spcAft>
                <a:spcPts val="0"/>
              </a:spcAft>
              <a:buNone/>
            </a:pPr>
            <a:endParaRPr lang="he-IL" dirty="0"/>
          </a:p>
          <a:p>
            <a:pPr marL="0" lvl="0" indent="0" algn="r" rtl="0">
              <a:spcBef>
                <a:spcPts val="0"/>
              </a:spcBef>
              <a:spcAft>
                <a:spcPts val="0"/>
              </a:spcAft>
              <a:buNone/>
            </a:pPr>
            <a:r>
              <a:rPr lang="he-IL" dirty="0"/>
              <a:t>אני</a:t>
            </a:r>
            <a:r>
              <a:rPr lang="he-IL" baseline="0" dirty="0"/>
              <a:t> מניח שכתבתם שאלות מעניינות ויפות.</a:t>
            </a:r>
          </a:p>
          <a:p>
            <a:pPr marL="0" lvl="0" indent="0" algn="r" rtl="0">
              <a:spcBef>
                <a:spcPts val="0"/>
              </a:spcBef>
              <a:spcAft>
                <a:spcPts val="0"/>
              </a:spcAft>
              <a:buNone/>
            </a:pPr>
            <a:r>
              <a:rPr lang="he-IL" baseline="0" dirty="0"/>
              <a:t>כשאני חשבתי מה אני יודע על המוביל הארצי ומה ארצה לדעת עוד עליו, עלו במוחי שאלות רבות.</a:t>
            </a:r>
          </a:p>
          <a:p>
            <a:pPr marL="0" lvl="0" indent="0" algn="r" rtl="0">
              <a:spcBef>
                <a:spcPts val="0"/>
              </a:spcBef>
              <a:spcAft>
                <a:spcPts val="0"/>
              </a:spcAft>
              <a:buNone/>
            </a:pPr>
            <a:r>
              <a:rPr lang="he-IL" baseline="0" dirty="0"/>
              <a:t>הנה חלקן.</a:t>
            </a:r>
          </a:p>
          <a:p>
            <a:pPr marL="0" lvl="0" indent="0" algn="r" rtl="0">
              <a:spcBef>
                <a:spcPts val="0"/>
              </a:spcBef>
              <a:spcAft>
                <a:spcPts val="0"/>
              </a:spcAft>
              <a:buNone/>
            </a:pPr>
            <a:r>
              <a:rPr lang="he-IL" b="1" baseline="0" dirty="0"/>
              <a:t>הקראת השקופית </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425253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2 דקות</a:t>
            </a:r>
          </a:p>
          <a:p>
            <a:pPr marL="0" lvl="0" indent="0" algn="r" rtl="0">
              <a:spcBef>
                <a:spcPts val="0"/>
              </a:spcBef>
              <a:spcAft>
                <a:spcPts val="0"/>
              </a:spcAft>
              <a:buNone/>
            </a:pPr>
            <a:endParaRPr lang="he-IL" dirty="0"/>
          </a:p>
          <a:p>
            <a:pPr marL="0" lvl="0" indent="0" algn="r" rtl="0">
              <a:spcBef>
                <a:spcPts val="0"/>
              </a:spcBef>
              <a:spcAft>
                <a:spcPts val="0"/>
              </a:spcAft>
              <a:buNone/>
            </a:pPr>
            <a:r>
              <a:rPr lang="he-IL" dirty="0"/>
              <a:t>נתחיל לקרוא את הפסקה הראשונה של קטע</a:t>
            </a:r>
            <a:r>
              <a:rPr lang="he-IL" baseline="0" dirty="0"/>
              <a:t> המידע</a:t>
            </a:r>
            <a:r>
              <a:rPr lang="he-IL" dirty="0"/>
              <a:t>,</a:t>
            </a:r>
            <a:r>
              <a:rPr lang="he-IL" baseline="0" dirty="0"/>
              <a:t> אתם מוזמנים להצטרף אלי בקריאה קולית.</a:t>
            </a:r>
          </a:p>
          <a:p>
            <a:pPr marL="0" lvl="0" indent="0" algn="r" rtl="0">
              <a:spcBef>
                <a:spcPts val="0"/>
              </a:spcBef>
              <a:spcAft>
                <a:spcPts val="0"/>
              </a:spcAft>
              <a:buNone/>
            </a:pPr>
            <a:r>
              <a:rPr lang="he-IL" b="1" dirty="0"/>
              <a:t>הקראת השקופית</a:t>
            </a:r>
            <a:endParaRPr lang="en-BZ" b="1" dirty="0"/>
          </a:p>
          <a:p>
            <a:pPr marL="0" lvl="0" indent="0" algn="r" rtl="0">
              <a:spcBef>
                <a:spcPts val="0"/>
              </a:spcBef>
              <a:spcAft>
                <a:spcPts val="0"/>
              </a:spcAft>
              <a:buNone/>
            </a:pPr>
            <a:endParaRPr lang="he-IL" b="1" dirty="0"/>
          </a:p>
          <a:p>
            <a:pPr marL="0" lvl="0" indent="0" algn="r" rtl="0">
              <a:spcBef>
                <a:spcPts val="0"/>
              </a:spcBef>
              <a:spcAft>
                <a:spcPts val="0"/>
              </a:spcAft>
              <a:buNone/>
            </a:pPr>
            <a:r>
              <a:rPr lang="he-IL" dirty="0"/>
              <a:t>מה קראנו בפסקה הראשונה ?</a:t>
            </a:r>
            <a:r>
              <a:rPr lang="he-IL" baseline="0" dirty="0"/>
              <a:t> מהו הרעיון המרכזי שלה? מהו הנושא המדובר בפסקה הזו?</a:t>
            </a:r>
          </a:p>
          <a:p>
            <a:pPr marL="0" lvl="0" indent="0" algn="r" rtl="0">
              <a:spcBef>
                <a:spcPts val="0"/>
              </a:spcBef>
              <a:spcAft>
                <a:spcPts val="0"/>
              </a:spcAft>
              <a:buNone/>
            </a:pPr>
            <a:r>
              <a:rPr lang="he-IL" baseline="0" dirty="0"/>
              <a:t>קראנו על מאגרי המים בארץ ישראל, ימת הכנרת ומי התהום, בהם נאספים מים כאשר יורדים גשמי ברכה.</a:t>
            </a:r>
          </a:p>
          <a:p>
            <a:pPr marL="0" lvl="0" indent="0" algn="r" rtl="0">
              <a:spcBef>
                <a:spcPts val="0"/>
              </a:spcBef>
              <a:spcAft>
                <a:spcPts val="0"/>
              </a:spcAft>
              <a:buNone/>
            </a:pPr>
            <a:r>
              <a:rPr lang="he-IL" baseline="0" dirty="0"/>
              <a:t>מאגרי המים הללו אמורים לספק מים לרוב תושבי הארץ.</a:t>
            </a:r>
          </a:p>
          <a:p>
            <a:pPr marL="0" lvl="0" indent="0" algn="r" rtl="0">
              <a:spcBef>
                <a:spcPts val="0"/>
              </a:spcBef>
              <a:spcAft>
                <a:spcPts val="0"/>
              </a:spcAft>
              <a:buNone/>
            </a:pPr>
            <a:r>
              <a:rPr lang="he-IL" baseline="0" dirty="0"/>
              <a:t>לצערנו, בשנות בצורת כשלא יורדים גשמים בכמות מספיקה, המאגרים אינם מלאים ויש מחסור במים. </a:t>
            </a:r>
          </a:p>
          <a:p>
            <a:pPr marL="0" lvl="0" indent="0" algn="r" rtl="0">
              <a:spcBef>
                <a:spcPts val="0"/>
              </a:spcBef>
              <a:spcAft>
                <a:spcPts val="0"/>
              </a:spcAft>
              <a:buNone/>
            </a:pPr>
            <a:endParaRPr lang="he-IL" dirty="0"/>
          </a:p>
          <a:p>
            <a:pPr marL="0" lvl="0" indent="0" algn="r" rtl="0">
              <a:spcBef>
                <a:spcPts val="0"/>
              </a:spcBef>
              <a:spcAft>
                <a:spcPts val="0"/>
              </a:spcAft>
              <a:buNone/>
            </a:pPr>
            <a:r>
              <a:rPr lang="he-IL" dirty="0"/>
              <a:t>התבוננו</a:t>
            </a:r>
            <a:r>
              <a:rPr lang="he-IL" baseline="0" dirty="0"/>
              <a:t> בתמונה, מה אתם רואים? אפשר לראות את המים נאספים מתחת לפני האדמה בתהום, וגם מאגרי מים על פני האדמה.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53190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dirty="0"/>
              <a:t>משך השקף: חצי דקה</a:t>
            </a:r>
            <a:endParaRPr lang="he-IL" sz="1200"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sz="1200" b="1" baseline="0" dirty="0"/>
              <a:t>הקראת השקופית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706814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96843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4.xml"/><Relationship Id="rId7" Type="http://schemas.openxmlformats.org/officeDocument/2006/relationships/diagramLayout" Target="../diagrams/layout1.xml"/><Relationship Id="rId12" Type="http://schemas.openxmlformats.org/officeDocument/2006/relationships/image" Target="../media/image2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Data" Target="../diagrams/data1.xml"/><Relationship Id="rId11" Type="http://schemas.openxmlformats.org/officeDocument/2006/relationships/image" Target="../media/image19.jpe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notesSlide" Target="../notesSlides/notesSlide21.xml"/><Relationship Id="rId9" Type="http://schemas.openxmlformats.org/officeDocument/2006/relationships/diagramColors" Target="../diagrams/colors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4.xml"/><Relationship Id="rId7" Type="http://schemas.openxmlformats.org/officeDocument/2006/relationships/image" Target="../media/image23.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26.jpeg"/><Relationship Id="rId4" Type="http://schemas.openxmlformats.org/officeDocument/2006/relationships/notesSlide" Target="../notesSlides/notesSlide31.xml"/><Relationship Id="rId9"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hemeOverride" Target="../theme/themeOverride2.xml"/><Relationship Id="rId5" Type="http://schemas.openxmlformats.org/officeDocument/2006/relationships/image" Target="../media/image1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1159471" y="4469272"/>
            <a:ext cx="7767181" cy="411774"/>
          </a:xfrm>
        </p:spPr>
        <p:txBody>
          <a:bodyPr/>
          <a:lstStyle/>
          <a:p>
            <a:pPr lvl="0"/>
            <a:r>
              <a:rPr lang="he-IL" dirty="0"/>
              <a:t>נושא השיעור</a:t>
            </a:r>
            <a:r>
              <a:rPr lang="he-IL"/>
              <a:t>: כל מה שתרצו לדעת על המוביל הארצי</a:t>
            </a:r>
            <a:endParaRPr lang="he-IL"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p:txBody>
          <a:bodyPr>
            <a:noAutofit/>
          </a:bodyPr>
          <a:lstStyle/>
          <a:p>
            <a:r>
              <a:rPr lang="he-IL" dirty="0">
                <a:sym typeface="Calibri"/>
              </a:rPr>
              <a:t>עם המורה: שני </a:t>
            </a:r>
            <a:r>
              <a:rPr lang="he-IL">
                <a:sym typeface="Calibri"/>
              </a:rPr>
              <a:t>טויטו</a:t>
            </a:r>
            <a:endParaRPr lang="he-IL"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עברית לכיתה ב'</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76539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נָבִין מִלִּים לֹא מֻכָּרוֹת</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6" name="TextBox 5"/>
          <p:cNvSpPr txBox="1"/>
          <p:nvPr/>
        </p:nvSpPr>
        <p:spPr>
          <a:xfrm>
            <a:off x="1509338" y="4529904"/>
            <a:ext cx="8297332" cy="1077218"/>
          </a:xfrm>
          <a:prstGeom prst="rect">
            <a:avLst/>
          </a:prstGeom>
          <a:noFill/>
          <a:ln w="38100">
            <a:solidFill>
              <a:schemeClr val="accent1"/>
            </a:solidFill>
          </a:ln>
          <a:effectLst/>
        </p:spPr>
        <p:txBody>
          <a:bodyPr wrap="square" rtlCol="1">
            <a:spAutoFit/>
          </a:bodyPr>
          <a:lstStyle/>
          <a:p>
            <a:pPr algn="ctr"/>
            <a:r>
              <a:rPr lang="he-IL" sz="3200" dirty="0">
                <a:latin typeface="David" panose="020E0502060401010101" pitchFamily="34" charset="-79"/>
                <a:cs typeface="David" panose="020E0502060401010101" pitchFamily="34" charset="-79"/>
              </a:rPr>
              <a:t>מַאֲגַר מַיִם הוּא אֲגַם  אוֹ בְּרֵכָה הַמְּשַׁמְּשִׁים לְאִסּוּף מֵי גְשָׁמִים מְתוּקִים.</a:t>
            </a:r>
            <a:endParaRPr lang="he-IL" sz="6600" dirty="0">
              <a:latin typeface="David" panose="020E0502060401010101" pitchFamily="34" charset="-79"/>
              <a:cs typeface="David" panose="020E0502060401010101" pitchFamily="34" charset="-79"/>
            </a:endParaRPr>
          </a:p>
        </p:txBody>
      </p:sp>
      <p:sp>
        <p:nvSpPr>
          <p:cNvPr id="12" name="חץ למטה 11"/>
          <p:cNvSpPr/>
          <p:nvPr/>
        </p:nvSpPr>
        <p:spPr>
          <a:xfrm>
            <a:off x="5361629" y="3675637"/>
            <a:ext cx="735981" cy="59079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13"/>
          <p:cNvSpPr txBox="1"/>
          <p:nvPr/>
        </p:nvSpPr>
        <p:spPr>
          <a:xfrm>
            <a:off x="664942" y="2279296"/>
            <a:ext cx="9986124" cy="941360"/>
          </a:xfrm>
          <a:prstGeom prst="rect">
            <a:avLst/>
          </a:prstGeom>
          <a:noFill/>
          <a:ln w="38100">
            <a:solidFill>
              <a:schemeClr val="accent1"/>
            </a:solidFill>
          </a:ln>
        </p:spPr>
        <p:txBody>
          <a:bodyPr wrap="square" rtlCol="1">
            <a:spAutoFit/>
          </a:bodyPr>
          <a:lstStyle/>
          <a:p>
            <a:pPr algn="ctr"/>
            <a:endParaRPr lang="he-IL" sz="4000" dirty="0"/>
          </a:p>
        </p:txBody>
      </p:sp>
      <p:sp>
        <p:nvSpPr>
          <p:cNvPr id="2" name="מלבן 1"/>
          <p:cNvSpPr/>
          <p:nvPr/>
        </p:nvSpPr>
        <p:spPr>
          <a:xfrm>
            <a:off x="1055241" y="2417874"/>
            <a:ext cx="9421169" cy="584775"/>
          </a:xfrm>
          <a:prstGeom prst="rect">
            <a:avLst/>
          </a:prstGeom>
        </p:spPr>
        <p:txBody>
          <a:bodyPr wrap="none">
            <a:spAutoFit/>
          </a:bodyPr>
          <a:lstStyle/>
          <a:p>
            <a:r>
              <a:rPr lang="he-IL" sz="3200" dirty="0">
                <a:latin typeface="Calibri" panose="020F0502020204030204" pitchFamily="34" charset="0"/>
                <a:ea typeface="Calibri" panose="020F0502020204030204" pitchFamily="34" charset="0"/>
                <a:cs typeface="David" panose="020E0502060401010101" pitchFamily="34" charset="-79"/>
              </a:rPr>
              <a:t>כַּאֲשֶׁר יָרְדוּ גִּשְׁמֵי בְּרָכָה, הִתְמַלְּאוּ </a:t>
            </a:r>
            <a:r>
              <a:rPr lang="he-IL" sz="3200" dirty="0">
                <a:solidFill>
                  <a:schemeClr val="accent6">
                    <a:lumMod val="50000"/>
                  </a:schemeClr>
                </a:solidFill>
                <a:latin typeface="Calibri" panose="020F0502020204030204" pitchFamily="34" charset="0"/>
                <a:ea typeface="Calibri" panose="020F0502020204030204" pitchFamily="34" charset="0"/>
                <a:cs typeface="David" panose="020E0502060401010101" pitchFamily="34" charset="-79"/>
              </a:rPr>
              <a:t>מַאַגְרֵי הַמַּיִם </a:t>
            </a:r>
            <a:r>
              <a:rPr lang="he-IL" sz="3200" dirty="0">
                <a:latin typeface="Calibri" panose="020F0502020204030204" pitchFamily="34" charset="0"/>
                <a:ea typeface="Calibri" panose="020F0502020204030204" pitchFamily="34" charset="0"/>
                <a:cs typeface="David" panose="020E0502060401010101" pitchFamily="34" charset="-79"/>
              </a:rPr>
              <a:t>שֶׁל יִשְׂרָאֵל בְּמַיִם</a:t>
            </a:r>
            <a:endParaRPr lang="he-IL" sz="3200" dirty="0"/>
          </a:p>
        </p:txBody>
      </p:sp>
    </p:spTree>
    <p:extLst>
      <p:ext uri="{BB962C8B-B14F-4D97-AF65-F5344CB8AC3E}">
        <p14:creationId xmlns:p14="http://schemas.microsoft.com/office/powerpoint/2010/main" val="102597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fontScale="90000"/>
          </a:bodyPr>
          <a:lstStyle/>
          <a:p>
            <a:r>
              <a:rPr lang="he-IL" b="1" dirty="0">
                <a:latin typeface="Arial" panose="020B0604020202020204" pitchFamily="34" charset="0"/>
                <a:cs typeface="Arial" panose="020B0604020202020204" pitchFamily="34" charset="0"/>
              </a:rPr>
              <a:t>אֵילוּ מִלִּים אַתֶּם מַכִּירִים </a:t>
            </a:r>
            <a:r>
              <a:rPr lang="he-IL" b="1" dirty="0" err="1">
                <a:latin typeface="Arial" panose="020B0604020202020204" pitchFamily="34" charset="0"/>
                <a:cs typeface="Arial" panose="020B0604020202020204" pitchFamily="34" charset="0"/>
              </a:rPr>
              <a:t>מֵהַשֹּׁרֵש</a:t>
            </a:r>
            <a:r>
              <a:rPr lang="he-IL" b="1" dirty="0">
                <a:latin typeface="Arial" panose="020B0604020202020204" pitchFamily="34" charset="0"/>
                <a:cs typeface="Arial" panose="020B0604020202020204" pitchFamily="34" charset="0"/>
              </a:rPr>
              <a:t>ׁ </a:t>
            </a:r>
            <a:r>
              <a:rPr lang="he-IL" b="1" dirty="0" err="1">
                <a:latin typeface="Arial" panose="020B0604020202020204" pitchFamily="34" charset="0"/>
                <a:cs typeface="Arial" panose="020B0604020202020204" pitchFamily="34" charset="0"/>
              </a:rPr>
              <a:t>א.ג.ר</a:t>
            </a:r>
            <a:r>
              <a:rPr lang="he-IL" b="1" dirty="0">
                <a:latin typeface="Arial" panose="020B0604020202020204" pitchFamily="34" charset="0"/>
                <a:cs typeface="Arial" panose="020B0604020202020204" pitchFamily="34" charset="0"/>
              </a:rPr>
              <a:t> ?</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2600301" y="206213"/>
            <a:ext cx="1017545" cy="1070700"/>
          </a:xfrm>
          <a:prstGeom prst="rect">
            <a:avLst/>
          </a:prstGeom>
        </p:spPr>
      </p:pic>
      <p:sp>
        <p:nvSpPr>
          <p:cNvPr id="2" name="TextBox 1"/>
          <p:cNvSpPr txBox="1"/>
          <p:nvPr/>
        </p:nvSpPr>
        <p:spPr>
          <a:xfrm>
            <a:off x="5360612" y="1666616"/>
            <a:ext cx="4163390" cy="3785652"/>
          </a:xfrm>
          <a:prstGeom prst="rect">
            <a:avLst/>
          </a:prstGeom>
          <a:noFill/>
        </p:spPr>
        <p:txBody>
          <a:bodyPr wrap="square" rtlCol="1">
            <a:spAutoFit/>
          </a:bodyPr>
          <a:lstStyle/>
          <a:p>
            <a:pPr>
              <a:lnSpc>
                <a:spcPct val="150000"/>
              </a:lnSpc>
            </a:pPr>
            <a:r>
              <a:rPr lang="he-IL" sz="4000" b="1" dirty="0">
                <a:solidFill>
                  <a:schemeClr val="accent1">
                    <a:lumMod val="75000"/>
                  </a:schemeClr>
                </a:solidFill>
              </a:rPr>
              <a:t>לֶ</a:t>
            </a:r>
            <a:r>
              <a:rPr lang="he-IL" sz="4000" b="1" dirty="0">
                <a:solidFill>
                  <a:schemeClr val="accent6">
                    <a:lumMod val="75000"/>
                  </a:schemeClr>
                </a:solidFill>
              </a:rPr>
              <a:t>אֱגֹר</a:t>
            </a:r>
          </a:p>
          <a:p>
            <a:pPr>
              <a:lnSpc>
                <a:spcPct val="150000"/>
              </a:lnSpc>
            </a:pPr>
            <a:r>
              <a:rPr lang="he-IL" sz="4000" b="1" dirty="0">
                <a:solidFill>
                  <a:schemeClr val="accent6">
                    <a:lumMod val="75000"/>
                  </a:schemeClr>
                </a:solidFill>
              </a:rPr>
              <a:t>א</a:t>
            </a:r>
            <a:r>
              <a:rPr lang="he-IL" sz="4000" b="1" dirty="0">
                <a:solidFill>
                  <a:schemeClr val="accent1">
                    <a:lumMod val="75000"/>
                  </a:schemeClr>
                </a:solidFill>
              </a:rPr>
              <a:t>וֹ</a:t>
            </a:r>
            <a:r>
              <a:rPr lang="he-IL" sz="4000" b="1" dirty="0">
                <a:solidFill>
                  <a:schemeClr val="accent6">
                    <a:lumMod val="75000"/>
                  </a:schemeClr>
                </a:solidFill>
              </a:rPr>
              <a:t>גְר</a:t>
            </a:r>
            <a:r>
              <a:rPr lang="he-IL" sz="4000" b="1" dirty="0">
                <a:solidFill>
                  <a:schemeClr val="accent1">
                    <a:lumMod val="75000"/>
                  </a:schemeClr>
                </a:solidFill>
              </a:rPr>
              <a:t>ִים</a:t>
            </a:r>
          </a:p>
          <a:p>
            <a:pPr>
              <a:lnSpc>
                <a:spcPct val="150000"/>
              </a:lnSpc>
            </a:pPr>
            <a:r>
              <a:rPr lang="he-IL" sz="4000" b="1" dirty="0">
                <a:solidFill>
                  <a:schemeClr val="accent6">
                    <a:lumMod val="75000"/>
                  </a:schemeClr>
                </a:solidFill>
              </a:rPr>
              <a:t>אֲגִ</a:t>
            </a:r>
            <a:r>
              <a:rPr lang="he-IL" sz="4000" b="1" dirty="0">
                <a:solidFill>
                  <a:schemeClr val="accent1">
                    <a:lumMod val="75000"/>
                  </a:schemeClr>
                </a:solidFill>
              </a:rPr>
              <a:t>י</a:t>
            </a:r>
            <a:r>
              <a:rPr lang="he-IL" sz="4000" b="1" dirty="0">
                <a:solidFill>
                  <a:schemeClr val="accent6">
                    <a:lumMod val="75000"/>
                  </a:schemeClr>
                </a:solidFill>
              </a:rPr>
              <a:t>רָ</a:t>
            </a:r>
            <a:r>
              <a:rPr lang="he-IL" sz="4000" b="1" dirty="0">
                <a:solidFill>
                  <a:schemeClr val="accent1">
                    <a:lumMod val="75000"/>
                  </a:schemeClr>
                </a:solidFill>
              </a:rPr>
              <a:t>ה</a:t>
            </a:r>
          </a:p>
          <a:p>
            <a:pPr>
              <a:lnSpc>
                <a:spcPct val="150000"/>
              </a:lnSpc>
            </a:pPr>
            <a:r>
              <a:rPr lang="he-IL" sz="4000" b="1" dirty="0">
                <a:solidFill>
                  <a:schemeClr val="accent1">
                    <a:lumMod val="75000"/>
                  </a:schemeClr>
                </a:solidFill>
              </a:rPr>
              <a:t>מַ</a:t>
            </a:r>
            <a:r>
              <a:rPr lang="he-IL" sz="4000" b="1" dirty="0">
                <a:solidFill>
                  <a:schemeClr val="accent6">
                    <a:lumMod val="75000"/>
                  </a:schemeClr>
                </a:solidFill>
              </a:rPr>
              <a:t>אֲגָר</a:t>
            </a:r>
          </a:p>
        </p:txBody>
      </p:sp>
      <p:sp>
        <p:nvSpPr>
          <p:cNvPr id="6" name="TextBox 5"/>
          <p:cNvSpPr txBox="1"/>
          <p:nvPr/>
        </p:nvSpPr>
        <p:spPr>
          <a:xfrm>
            <a:off x="1982293" y="5727902"/>
            <a:ext cx="8552329" cy="584775"/>
          </a:xfrm>
          <a:prstGeom prst="rect">
            <a:avLst/>
          </a:prstGeom>
          <a:noFill/>
        </p:spPr>
        <p:txBody>
          <a:bodyPr wrap="square" rtlCol="1">
            <a:spAutoFit/>
          </a:bodyPr>
          <a:lstStyle/>
          <a:p>
            <a:pPr algn="ctr"/>
            <a:r>
              <a:rPr lang="he-IL" sz="3200" dirty="0"/>
              <a:t>תּוּכְלוּ לַחֲשֹׁב עַל מִלִּים נוֹסָפוֹת וְלִכְתֹּב בַּמַּחְבֶּרֶת שֶׁלָּכֶם.</a:t>
            </a:r>
          </a:p>
        </p:txBody>
      </p:sp>
      <p:pic>
        <p:nvPicPr>
          <p:cNvPr id="7"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8311253">
            <a:off x="10392857" y="5208931"/>
            <a:ext cx="1487353" cy="757471"/>
          </a:xfrm>
          <a:prstGeom prst="rect">
            <a:avLst/>
          </a:prstGeom>
          <a:noFill/>
          <a:ln>
            <a:noFill/>
          </a:ln>
        </p:spPr>
      </p:pic>
      <p:pic>
        <p:nvPicPr>
          <p:cNvPr id="9" name="3min_final" descr="3min_final">
            <a:hlinkClick r:id="" action="ppaction://media"/>
            <a:extLst>
              <a:ext uri="{FF2B5EF4-FFF2-40B4-BE49-F238E27FC236}">
                <a16:creationId xmlns:a16="http://schemas.microsoft.com/office/drawing/2014/main" id="{D28A89F9-072A-4750-9C40-EB46DCAF5C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1355" y="2017459"/>
            <a:ext cx="1540938" cy="549601"/>
          </a:xfrm>
          <a:prstGeom prst="rect">
            <a:avLst/>
          </a:prstGeom>
        </p:spPr>
      </p:pic>
    </p:spTree>
    <p:extLst>
      <p:ext uri="{BB962C8B-B14F-4D97-AF65-F5344CB8AC3E}">
        <p14:creationId xmlns:p14="http://schemas.microsoft.com/office/powerpoint/2010/main" val="14861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קוֹרְאִים אֶת הַקֶּטַע – פִּסְקָה שְׁנִיָּה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164704" y="195575"/>
            <a:ext cx="1017545" cy="1070700"/>
          </a:xfrm>
          <a:prstGeom prst="rect">
            <a:avLst/>
          </a:prstGeom>
        </p:spPr>
      </p:pic>
      <p:sp>
        <p:nvSpPr>
          <p:cNvPr id="2" name="TextBox 1"/>
          <p:cNvSpPr txBox="1"/>
          <p:nvPr/>
        </p:nvSpPr>
        <p:spPr>
          <a:xfrm>
            <a:off x="448464" y="3169327"/>
            <a:ext cx="11454291" cy="1744004"/>
          </a:xfrm>
          <a:prstGeom prst="rect">
            <a:avLst/>
          </a:prstGeom>
          <a:noFill/>
        </p:spPr>
        <p:txBody>
          <a:bodyPr wrap="square" rtlCol="1">
            <a:spAutoFit/>
          </a:bodyPr>
          <a:lstStyle/>
          <a:p>
            <a:pPr algn="r" rtl="1">
              <a:lnSpc>
                <a:spcPct val="150000"/>
              </a:lnSpc>
            </a:pPr>
            <a:endParaRPr lang="he-IL" sz="4000" dirty="0"/>
          </a:p>
          <a:p>
            <a:pPr algn="just" rtl="1">
              <a:lnSpc>
                <a:spcPct val="150000"/>
              </a:lnSpc>
            </a:pPr>
            <a:endParaRPr lang="he-IL" sz="3600" dirty="0"/>
          </a:p>
        </p:txBody>
      </p:sp>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sp>
        <p:nvSpPr>
          <p:cNvPr id="3" name="מלבן 2"/>
          <p:cNvSpPr/>
          <p:nvPr/>
        </p:nvSpPr>
        <p:spPr>
          <a:xfrm>
            <a:off x="169241" y="2076580"/>
            <a:ext cx="11413066" cy="3631763"/>
          </a:xfrm>
          <a:prstGeom prst="rect">
            <a:avLst/>
          </a:prstGeom>
        </p:spPr>
        <p:txBody>
          <a:bodyPr wrap="square">
            <a:spAutoFit/>
          </a:bodyPr>
          <a:lstStyle/>
          <a:p>
            <a:pPr algn="r" rtl="1">
              <a:spcAft>
                <a:spcPts val="800"/>
              </a:spcAft>
            </a:pPr>
            <a:r>
              <a:rPr lang="he-IL" sz="3000" b="1"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מֵהַצָּפוֹן הַגָּשׁוּם אֶל הַדָּרוֹם הַיָּבֵשׁ</a:t>
            </a:r>
          </a:p>
          <a:p>
            <a:pPr algn="r"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עַד לִפְנֵי כַּמָּה שָׁנִים, יָרְדוּ בִּצְפוֹן אֶרֶץ יִשְׂרָאֵל גְּשָׁמִים רַבִּים. הַגְּשָׁמִים הָרַבִּים נֶאֶסְפוּ בְּמַאַגְרֵי הַמַּיִם וּבַכִּנֶּרֶת. וְהָיָה </a:t>
            </a:r>
            <a:r>
              <a:rPr lang="he-IL" sz="3000" dirty="0" err="1">
                <a:latin typeface="Calibri" panose="020F0502020204030204" pitchFamily="34" charset="0"/>
                <a:ea typeface="Calibri" panose="020F0502020204030204" pitchFamily="34" charset="0"/>
                <a:cs typeface="David" panose="020E0502060401010101" pitchFamily="34" charset="-79"/>
              </a:rPr>
              <a:t>אֲפִלּו</a:t>
            </a:r>
            <a:r>
              <a:rPr lang="he-IL" sz="3000" dirty="0">
                <a:latin typeface="Calibri" panose="020F0502020204030204" pitchFamily="34" charset="0"/>
                <a:ea typeface="Calibri" panose="020F0502020204030204" pitchFamily="34" charset="0"/>
                <a:cs typeface="David" panose="020E0502060401010101" pitchFamily="34" charset="-79"/>
              </a:rPr>
              <a:t>ּ </a:t>
            </a:r>
            <a:r>
              <a:rPr lang="he-IL" sz="3000" dirty="0" err="1">
                <a:latin typeface="Calibri" panose="020F0502020204030204" pitchFamily="34" charset="0"/>
                <a:ea typeface="Calibri" panose="020F0502020204030204" pitchFamily="34" charset="0"/>
                <a:cs typeface="David" panose="020E0502060401010101" pitchFamily="34" charset="-79"/>
              </a:rPr>
              <a:t>עֹדֶף</a:t>
            </a:r>
            <a:r>
              <a:rPr lang="he-IL" sz="3000" dirty="0">
                <a:latin typeface="Calibri" panose="020F0502020204030204" pitchFamily="34" charset="0"/>
                <a:ea typeface="Calibri" panose="020F0502020204030204" pitchFamily="34" charset="0"/>
                <a:cs typeface="David" panose="020E0502060401010101" pitchFamily="34" charset="-79"/>
              </a:rPr>
              <a:t> מַיִם.</a:t>
            </a:r>
          </a:p>
          <a:p>
            <a:pPr algn="r"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אֲבָל בַּדָּרוֹם וּבְמֶרְכַּז אֶרֶץ יִשְׂרָאֵל יָרְדוּ בְּדֶרֶךְ כְּלָל מְעַט גְּשָׁמִים. מִבְּאֵר שֶׁבַע וְעַד אֵילַת חָסְרוּ מַיִם. </a:t>
            </a:r>
          </a:p>
          <a:p>
            <a:pPr algn="r"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לִפְנֵי בְּעֵרֶךְ שִׁשִּׁים שָׁנָה הֶחֱלִיטוּ </a:t>
            </a:r>
            <a:r>
              <a:rPr lang="he-IL" sz="3000" dirty="0" err="1">
                <a:latin typeface="Calibri" panose="020F0502020204030204" pitchFamily="34" charset="0"/>
                <a:ea typeface="Calibri" panose="020F0502020204030204" pitchFamily="34" charset="0"/>
                <a:cs typeface="David" panose="020E0502060401010101" pitchFamily="34" charset="-79"/>
              </a:rPr>
              <a:t>לִמְצֹא</a:t>
            </a:r>
            <a:r>
              <a:rPr lang="he-IL" sz="3000" dirty="0">
                <a:latin typeface="Calibri" panose="020F0502020204030204" pitchFamily="34" charset="0"/>
                <a:ea typeface="Calibri" panose="020F0502020204030204" pitchFamily="34" charset="0"/>
                <a:cs typeface="David" panose="020E0502060401010101" pitchFamily="34" charset="-79"/>
              </a:rPr>
              <a:t> פִּתְרוֹן לְמַחְסוֹר בְּמַיִם בַּמֶּרְכָּז וּבִדְרוֹם הָאָרֶץ. הַפִּתְרוֹן שֶׁנִּבְחַר הָיָה הוֹבָלַת מַיִם מֵהַצָּפוֹן לִשְׁאָר חֶלְקֵי אֶרֶץ יִשְׂרָאֵל.</a:t>
            </a:r>
            <a:endParaRPr lang="en-US" sz="3000" dirty="0">
              <a:latin typeface="Calibri" panose="020F0502020204030204" pitchFamily="34" charset="0"/>
              <a:ea typeface="Calibri" panose="020F0502020204030204" pitchFamily="34" charset="0"/>
              <a:cs typeface="Arial" panose="020B0604020202020204" pitchFamily="34" charset="0"/>
            </a:endParaRPr>
          </a:p>
        </p:txBody>
      </p:sp>
      <p:sp>
        <p:nvSpPr>
          <p:cNvPr id="11" name="TextBox 10"/>
          <p:cNvSpPr txBox="1"/>
          <p:nvPr/>
        </p:nvSpPr>
        <p:spPr>
          <a:xfrm>
            <a:off x="3164704" y="1050740"/>
            <a:ext cx="6069411" cy="584775"/>
          </a:xfrm>
          <a:prstGeom prst="rect">
            <a:avLst/>
          </a:prstGeom>
          <a:noFill/>
        </p:spPr>
        <p:txBody>
          <a:bodyPr wrap="square" rtlCol="1">
            <a:spAutoFit/>
          </a:bodyPr>
          <a:lstStyle/>
          <a:p>
            <a:pPr algn="ctr"/>
            <a:r>
              <a:rPr lang="he-IL" sz="3200" b="1" dirty="0">
                <a:solidFill>
                  <a:srgbClr val="FF3399"/>
                </a:solidFill>
              </a:rPr>
              <a:t>נָעִים לְהַכִּיר – הַמּוֹבִיל הָאַרְצִי</a:t>
            </a:r>
            <a:endParaRPr lang="he-IL" sz="3200" b="1" dirty="0">
              <a:solidFill>
                <a:schemeClr val="accent6">
                  <a:lumMod val="75000"/>
                </a:schemeClr>
              </a:solidFill>
            </a:endParaRPr>
          </a:p>
        </p:txBody>
      </p:sp>
    </p:spTree>
    <p:extLst>
      <p:ext uri="{BB962C8B-B14F-4D97-AF65-F5344CB8AC3E}">
        <p14:creationId xmlns:p14="http://schemas.microsoft.com/office/powerpoint/2010/main" val="362141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רַעֲיוֹן מֶרְכָּזִי - פִּסְקָה שְׁנִיָּה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342900" y="-65370"/>
            <a:ext cx="1017545" cy="1070700"/>
          </a:xfrm>
          <a:prstGeom prst="rect">
            <a:avLst/>
          </a:prstGeom>
        </p:spPr>
      </p:pic>
      <p:sp>
        <p:nvSpPr>
          <p:cNvPr id="2" name="TextBox 1"/>
          <p:cNvSpPr txBox="1"/>
          <p:nvPr/>
        </p:nvSpPr>
        <p:spPr>
          <a:xfrm>
            <a:off x="1030584" y="2332795"/>
            <a:ext cx="8051817" cy="1570751"/>
          </a:xfrm>
          <a:prstGeom prst="rect">
            <a:avLst/>
          </a:prstGeom>
          <a:noFill/>
        </p:spPr>
        <p:txBody>
          <a:bodyPr wrap="square" rtlCol="1">
            <a:spAutoFit/>
          </a:bodyPr>
          <a:lstStyle/>
          <a:p>
            <a:pPr algn="r" rtl="1">
              <a:lnSpc>
                <a:spcPct val="150000"/>
              </a:lnSpc>
            </a:pPr>
            <a:endParaRPr lang="he-IL" sz="3600" dirty="0"/>
          </a:p>
          <a:p>
            <a:pPr algn="just" rtl="1">
              <a:lnSpc>
                <a:spcPct val="150000"/>
              </a:lnSpc>
            </a:pPr>
            <a:endParaRPr lang="he-IL" sz="3200" dirty="0"/>
          </a:p>
        </p:txBody>
      </p:sp>
      <p:sp>
        <p:nvSpPr>
          <p:cNvPr id="9" name="TextBox 8"/>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pic>
        <p:nvPicPr>
          <p:cNvPr id="14" name="תמונה 13">
            <a:extLst>
              <a:ext uri="{FF2B5EF4-FFF2-40B4-BE49-F238E27FC236}">
                <a16:creationId xmlns:a16="http://schemas.microsoft.com/office/drawing/2014/main" id="{2DB05456-8BD7-493D-8095-A2E442849E9B}"/>
              </a:ext>
            </a:extLst>
          </p:cNvPr>
          <p:cNvPicPr>
            <a:picLocks noChangeAspect="1"/>
          </p:cNvPicPr>
          <p:nvPr/>
        </p:nvPicPr>
        <p:blipFill>
          <a:blip r:embed="rId4"/>
          <a:stretch>
            <a:fillRect/>
          </a:stretch>
        </p:blipFill>
        <p:spPr>
          <a:xfrm>
            <a:off x="2640669" y="2293771"/>
            <a:ext cx="7041490" cy="1268078"/>
          </a:xfrm>
          <a:prstGeom prst="rect">
            <a:avLst/>
          </a:prstGeom>
        </p:spPr>
      </p:pic>
      <p:sp>
        <p:nvSpPr>
          <p:cNvPr id="15" name="תיבת טקסט 5">
            <a:extLst>
              <a:ext uri="{FF2B5EF4-FFF2-40B4-BE49-F238E27FC236}">
                <a16:creationId xmlns:a16="http://schemas.microsoft.com/office/drawing/2014/main" id="{FD14107A-159A-4B9D-ABA3-BAD84FD131EE}"/>
              </a:ext>
            </a:extLst>
          </p:cNvPr>
          <p:cNvSpPr txBox="1"/>
          <p:nvPr/>
        </p:nvSpPr>
        <p:spPr>
          <a:xfrm>
            <a:off x="2907696" y="2589131"/>
            <a:ext cx="6174705" cy="646331"/>
          </a:xfrm>
          <a:prstGeom prst="rect">
            <a:avLst/>
          </a:prstGeom>
          <a:noFill/>
        </p:spPr>
        <p:txBody>
          <a:bodyPr wrap="square" rtlCol="1">
            <a:spAutoFit/>
          </a:bodyPr>
          <a:lstStyle/>
          <a:p>
            <a:pPr algn="r"/>
            <a:r>
              <a:rPr lang="he-IL" sz="3600" b="1" dirty="0">
                <a:solidFill>
                  <a:schemeClr val="accent6">
                    <a:lumMod val="50000"/>
                  </a:schemeClr>
                </a:solidFill>
                <a:latin typeface="David" panose="020E0502060401010101" pitchFamily="34" charset="-79"/>
                <a:cs typeface="David" panose="020E0502060401010101" pitchFamily="34" charset="-79"/>
              </a:rPr>
              <a:t>עַל מָה מְדֻבָּר בַּפִּסְקָה </a:t>
            </a:r>
            <a:r>
              <a:rPr lang="he-IL" sz="3600" b="1" dirty="0" err="1">
                <a:solidFill>
                  <a:schemeClr val="accent6">
                    <a:lumMod val="50000"/>
                  </a:schemeClr>
                </a:solidFill>
                <a:latin typeface="David" panose="020E0502060401010101" pitchFamily="34" charset="-79"/>
                <a:cs typeface="David" panose="020E0502060401010101" pitchFamily="34" charset="-79"/>
              </a:rPr>
              <a:t>הַשְּׁנִיָּה</a:t>
            </a:r>
            <a:r>
              <a:rPr lang="he-IL" sz="3600" b="1" dirty="0">
                <a:solidFill>
                  <a:schemeClr val="accent6">
                    <a:lumMod val="50000"/>
                  </a:schemeClr>
                </a:solidFill>
                <a:latin typeface="David" panose="020E0502060401010101" pitchFamily="34" charset="-79"/>
                <a:cs typeface="David" panose="020E0502060401010101" pitchFamily="34" charset="-79"/>
              </a:rPr>
              <a:t>?</a:t>
            </a:r>
          </a:p>
        </p:txBody>
      </p:sp>
      <p:sp>
        <p:nvSpPr>
          <p:cNvPr id="10" name="TextBox 9"/>
          <p:cNvSpPr txBox="1"/>
          <p:nvPr/>
        </p:nvSpPr>
        <p:spPr>
          <a:xfrm>
            <a:off x="1479892" y="4337002"/>
            <a:ext cx="9363043" cy="1323439"/>
          </a:xfrm>
          <a:prstGeom prst="rect">
            <a:avLst/>
          </a:prstGeom>
          <a:noFill/>
        </p:spPr>
        <p:txBody>
          <a:bodyPr wrap="square" rtlCol="1">
            <a:spAutoFit/>
          </a:bodyPr>
          <a:lstStyle/>
          <a:p>
            <a:pPr algn="ctr"/>
            <a:r>
              <a:rPr lang="he-IL" sz="4000" b="1" dirty="0">
                <a:solidFill>
                  <a:schemeClr val="accent5">
                    <a:lumMod val="50000"/>
                  </a:schemeClr>
                </a:solidFill>
              </a:rPr>
              <a:t>הפִּתְרוֹן לַמַּחְסוֹר בְּמַיִם </a:t>
            </a:r>
          </a:p>
          <a:p>
            <a:pPr algn="ctr" rtl="1">
              <a:spcAft>
                <a:spcPts val="800"/>
              </a:spcAft>
            </a:pPr>
            <a:r>
              <a:rPr lang="he-IL" sz="4000" b="1" dirty="0">
                <a:solidFill>
                  <a:schemeClr val="accent5">
                    <a:lumMod val="50000"/>
                  </a:schemeClr>
                </a:solidFill>
              </a:rPr>
              <a:t>מֵהַצָּפוֹן הַגָּשׁוּם לדָּרוֹם הַיָּבֵשׁ</a:t>
            </a:r>
          </a:p>
        </p:txBody>
      </p:sp>
    </p:spTree>
    <p:extLst>
      <p:ext uri="{BB962C8B-B14F-4D97-AF65-F5344CB8AC3E}">
        <p14:creationId xmlns:p14="http://schemas.microsoft.com/office/powerpoint/2010/main" val="260401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אֲנַחְנוּ מִתְמַצְּאוֹת בְּמַפַּת אֶרֶץ יִשְׂרָאֵל</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660728" y="250048"/>
            <a:ext cx="1017545" cy="1070700"/>
          </a:xfrm>
          <a:prstGeom prst="rect">
            <a:avLst/>
          </a:prstGeom>
        </p:spPr>
      </p:pic>
      <p:sp>
        <p:nvSpPr>
          <p:cNvPr id="9" name="TextBox 8"/>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pic>
        <p:nvPicPr>
          <p:cNvPr id="6" name="Picture 4" descr="https://upload.wikimedia.org/wikipedia/commons/thumb/5/54/National_Water_Carrier_of_Israel.svg/langhe-250px-National_Water_Carrier_of_Israel.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56" y="1630000"/>
            <a:ext cx="3752197" cy="4723013"/>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5737091" y="6274940"/>
            <a:ext cx="1001486" cy="584775"/>
          </a:xfrm>
          <a:prstGeom prst="rect">
            <a:avLst/>
          </a:prstGeom>
        </p:spPr>
        <p:txBody>
          <a:bodyPr wrap="square">
            <a:spAutoFit/>
          </a:bodyPr>
          <a:lstStyle/>
          <a:p>
            <a:r>
              <a:rPr lang="he-IL" sz="3200" b="1" dirty="0">
                <a:solidFill>
                  <a:schemeClr val="accent6">
                    <a:lumMod val="50000"/>
                  </a:schemeClr>
                </a:solidFill>
                <a:latin typeface="Calibri" panose="020F0502020204030204" pitchFamily="34" charset="0"/>
                <a:ea typeface="Calibri" panose="020F0502020204030204" pitchFamily="34" charset="0"/>
                <a:cs typeface="David" panose="020E0502060401010101" pitchFamily="34" charset="-79"/>
              </a:rPr>
              <a:t>דָּרוֹם</a:t>
            </a:r>
            <a:endParaRPr lang="he-IL" sz="3200" b="1" dirty="0">
              <a:solidFill>
                <a:schemeClr val="accent6">
                  <a:lumMod val="50000"/>
                </a:schemeClr>
              </a:solidFill>
            </a:endParaRPr>
          </a:p>
        </p:txBody>
      </p:sp>
      <p:sp>
        <p:nvSpPr>
          <p:cNvPr id="10" name="מלבן 9"/>
          <p:cNvSpPr/>
          <p:nvPr/>
        </p:nvSpPr>
        <p:spPr>
          <a:xfrm>
            <a:off x="5940078" y="1038793"/>
            <a:ext cx="1001486" cy="584775"/>
          </a:xfrm>
          <a:prstGeom prst="rect">
            <a:avLst/>
          </a:prstGeom>
        </p:spPr>
        <p:txBody>
          <a:bodyPr wrap="square">
            <a:spAutoFit/>
          </a:bodyPr>
          <a:lstStyle/>
          <a:p>
            <a:r>
              <a:rPr lang="he-IL" sz="3200" b="1" dirty="0">
                <a:solidFill>
                  <a:schemeClr val="accent6">
                    <a:lumMod val="50000"/>
                  </a:schemeClr>
                </a:solidFill>
                <a:latin typeface="Calibri" panose="020F0502020204030204" pitchFamily="34" charset="0"/>
                <a:ea typeface="Calibri" panose="020F0502020204030204" pitchFamily="34" charset="0"/>
                <a:cs typeface="David" panose="020E0502060401010101" pitchFamily="34" charset="-79"/>
              </a:rPr>
              <a:t>צָפוֹן</a:t>
            </a:r>
            <a:endParaRPr lang="he-IL" sz="3200" b="1" dirty="0">
              <a:solidFill>
                <a:schemeClr val="accent6">
                  <a:lumMod val="50000"/>
                </a:schemeClr>
              </a:solidFill>
            </a:endParaRPr>
          </a:p>
        </p:txBody>
      </p:sp>
      <p:sp>
        <p:nvSpPr>
          <p:cNvPr id="11" name="מלבן 10"/>
          <p:cNvSpPr/>
          <p:nvPr/>
        </p:nvSpPr>
        <p:spPr>
          <a:xfrm>
            <a:off x="3169500" y="3114344"/>
            <a:ext cx="1001486" cy="584775"/>
          </a:xfrm>
          <a:prstGeom prst="rect">
            <a:avLst/>
          </a:prstGeom>
        </p:spPr>
        <p:txBody>
          <a:bodyPr wrap="square">
            <a:spAutoFit/>
          </a:bodyPr>
          <a:lstStyle/>
          <a:p>
            <a:r>
              <a:rPr lang="he-IL" sz="3200" b="1" dirty="0">
                <a:solidFill>
                  <a:schemeClr val="accent6">
                    <a:lumMod val="50000"/>
                  </a:schemeClr>
                </a:solidFill>
                <a:latin typeface="Calibri" panose="020F0502020204030204" pitchFamily="34" charset="0"/>
                <a:ea typeface="Calibri" panose="020F0502020204030204" pitchFamily="34" charset="0"/>
                <a:cs typeface="David" panose="020E0502060401010101" pitchFamily="34" charset="-79"/>
              </a:rPr>
              <a:t>מַעֲרָב</a:t>
            </a:r>
            <a:endParaRPr lang="he-IL" sz="3200" b="1" dirty="0">
              <a:solidFill>
                <a:schemeClr val="accent6">
                  <a:lumMod val="50000"/>
                </a:schemeClr>
              </a:solidFill>
            </a:endParaRPr>
          </a:p>
        </p:txBody>
      </p:sp>
      <p:sp>
        <p:nvSpPr>
          <p:cNvPr id="12" name="מלבן 11"/>
          <p:cNvSpPr/>
          <p:nvPr/>
        </p:nvSpPr>
        <p:spPr>
          <a:xfrm>
            <a:off x="8572923" y="3114343"/>
            <a:ext cx="1001486" cy="584775"/>
          </a:xfrm>
          <a:prstGeom prst="rect">
            <a:avLst/>
          </a:prstGeom>
        </p:spPr>
        <p:txBody>
          <a:bodyPr wrap="square">
            <a:spAutoFit/>
          </a:bodyPr>
          <a:lstStyle/>
          <a:p>
            <a:r>
              <a:rPr lang="he-IL" sz="3200" b="1" dirty="0">
                <a:solidFill>
                  <a:schemeClr val="accent6">
                    <a:lumMod val="50000"/>
                  </a:schemeClr>
                </a:solidFill>
                <a:latin typeface="Calibri" panose="020F0502020204030204" pitchFamily="34" charset="0"/>
                <a:ea typeface="Calibri" panose="020F0502020204030204" pitchFamily="34" charset="0"/>
                <a:cs typeface="David" panose="020E0502060401010101" pitchFamily="34" charset="-79"/>
              </a:rPr>
              <a:t>מִזְרָח</a:t>
            </a:r>
            <a:endParaRPr lang="he-IL" sz="3200" b="1" dirty="0">
              <a:solidFill>
                <a:schemeClr val="accent6">
                  <a:lumMod val="50000"/>
                </a:schemeClr>
              </a:solidFill>
            </a:endParaRPr>
          </a:p>
        </p:txBody>
      </p:sp>
      <p:sp>
        <p:nvSpPr>
          <p:cNvPr id="13" name="מלבן 12"/>
          <p:cNvSpPr/>
          <p:nvPr/>
        </p:nvSpPr>
        <p:spPr>
          <a:xfrm>
            <a:off x="5820655" y="3503668"/>
            <a:ext cx="1001486" cy="584775"/>
          </a:xfrm>
          <a:prstGeom prst="rect">
            <a:avLst/>
          </a:prstGeom>
        </p:spPr>
        <p:txBody>
          <a:bodyPr wrap="square">
            <a:spAutoFit/>
          </a:bodyPr>
          <a:lstStyle/>
          <a:p>
            <a:r>
              <a:rPr lang="he-IL" sz="3200" b="1" dirty="0">
                <a:solidFill>
                  <a:schemeClr val="accent6">
                    <a:lumMod val="50000"/>
                  </a:schemeClr>
                </a:solidFill>
                <a:latin typeface="Calibri" panose="020F0502020204030204" pitchFamily="34" charset="0"/>
                <a:ea typeface="Calibri" panose="020F0502020204030204" pitchFamily="34" charset="0"/>
                <a:cs typeface="David" panose="020E0502060401010101" pitchFamily="34" charset="-79"/>
              </a:rPr>
              <a:t>מֶרְכָּז</a:t>
            </a:r>
            <a:endParaRPr lang="he-IL" sz="3200" b="1" dirty="0">
              <a:solidFill>
                <a:schemeClr val="accent6">
                  <a:lumMod val="50000"/>
                </a:schemeClr>
              </a:solidFill>
            </a:endParaRPr>
          </a:p>
        </p:txBody>
      </p:sp>
    </p:spTree>
    <p:extLst>
      <p:ext uri="{BB962C8B-B14F-4D97-AF65-F5344CB8AC3E}">
        <p14:creationId xmlns:p14="http://schemas.microsoft.com/office/powerpoint/2010/main" val="275545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a:off x="745173" y="2554941"/>
            <a:ext cx="11125200" cy="2017059"/>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אליפסה 11"/>
          <p:cNvSpPr/>
          <p:nvPr/>
        </p:nvSpPr>
        <p:spPr>
          <a:xfrm>
            <a:off x="10735839" y="3488411"/>
            <a:ext cx="1134534" cy="547684"/>
          </a:xfrm>
          <a:prstGeom prst="ellipse">
            <a:avLst/>
          </a:prstGeom>
          <a:ln w="28575">
            <a:solidFill>
              <a:srgbClr val="00B0F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solidFill>
                <a:srgbClr val="00B0F0"/>
              </a:solidFill>
            </a:endParaRPr>
          </a:p>
        </p:txBody>
      </p:sp>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הַשְׁוָאָה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164704" y="195575"/>
            <a:ext cx="1017545" cy="1070700"/>
          </a:xfrm>
          <a:prstGeom prst="rect">
            <a:avLst/>
          </a:prstGeom>
        </p:spPr>
      </p:pic>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sp>
        <p:nvSpPr>
          <p:cNvPr id="3" name="מלבן 2"/>
          <p:cNvSpPr/>
          <p:nvPr/>
        </p:nvSpPr>
        <p:spPr>
          <a:xfrm>
            <a:off x="745173" y="1946372"/>
            <a:ext cx="11125200" cy="3631763"/>
          </a:xfrm>
          <a:prstGeom prst="rect">
            <a:avLst/>
          </a:prstGeom>
        </p:spPr>
        <p:txBody>
          <a:bodyPr wrap="square">
            <a:spAutoFit/>
          </a:bodyPr>
          <a:lstStyle/>
          <a:p>
            <a:pPr algn="r" rtl="1">
              <a:spcAft>
                <a:spcPts val="800"/>
              </a:spcAft>
            </a:pPr>
            <a:r>
              <a:rPr lang="he-IL" sz="3000" b="1"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מֵהַצָּפוֹן הַגָּשׁוּם אֶל הַדָּרוֹם הַיָּבֵשׁ</a:t>
            </a:r>
          </a:p>
          <a:p>
            <a:pPr algn="r"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עַד לִפְנֵי כַּמָּה שָׁנִים, יָרְדוּ בִּצְפוֹן אֶרֶץ יִשְׂרָאֵל </a:t>
            </a:r>
            <a:r>
              <a:rPr lang="he-IL" sz="3000"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גְּשָׁמִים רַבִּים</a:t>
            </a:r>
            <a:r>
              <a:rPr lang="he-IL" sz="3000" dirty="0">
                <a:latin typeface="Calibri" panose="020F0502020204030204" pitchFamily="34" charset="0"/>
                <a:ea typeface="Calibri" panose="020F0502020204030204" pitchFamily="34" charset="0"/>
                <a:cs typeface="David" panose="020E0502060401010101" pitchFamily="34" charset="-79"/>
              </a:rPr>
              <a:t>. הַגְּשָׁמִים הָרַבִּים נֶאֶסְפוּ בְּמַאַגְרֵי הַמַּיִם וּבַכִּנֶּרֶת. וְהָיָה </a:t>
            </a:r>
            <a:r>
              <a:rPr lang="he-IL" sz="3000" dirty="0" err="1">
                <a:latin typeface="Calibri" panose="020F0502020204030204" pitchFamily="34" charset="0"/>
                <a:ea typeface="Calibri" panose="020F0502020204030204" pitchFamily="34" charset="0"/>
                <a:cs typeface="David" panose="020E0502060401010101" pitchFamily="34" charset="-79"/>
              </a:rPr>
              <a:t>אֲפִלּו</a:t>
            </a:r>
            <a:r>
              <a:rPr lang="he-IL" sz="3000" dirty="0">
                <a:latin typeface="Calibri" panose="020F0502020204030204" pitchFamily="34" charset="0"/>
                <a:ea typeface="Calibri" panose="020F0502020204030204" pitchFamily="34" charset="0"/>
                <a:cs typeface="David" panose="020E0502060401010101" pitchFamily="34" charset="-79"/>
              </a:rPr>
              <a:t>ּ </a:t>
            </a:r>
            <a:r>
              <a:rPr lang="he-IL" sz="3000" dirty="0" err="1">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עֹדֶף</a:t>
            </a:r>
            <a:r>
              <a:rPr lang="he-IL" sz="3000"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 מַיִם</a:t>
            </a:r>
            <a:r>
              <a:rPr lang="he-IL" sz="3000" dirty="0">
                <a:latin typeface="Calibri" panose="020F0502020204030204" pitchFamily="34" charset="0"/>
                <a:ea typeface="Calibri" panose="020F0502020204030204" pitchFamily="34" charset="0"/>
                <a:cs typeface="David" panose="020E0502060401010101" pitchFamily="34" charset="-79"/>
              </a:rPr>
              <a:t>.</a:t>
            </a:r>
          </a:p>
          <a:p>
            <a:pPr algn="r"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אֲבָל בַּדָּרוֹם וּבְמֶרְכַּז אֶרֶץ יִשְׂרָאֵל יָרְדוּ בְּדֶרֶךְ כְּלָל </a:t>
            </a:r>
            <a:r>
              <a:rPr lang="he-IL" sz="3000"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מְעַט גְּשָׁמִים</a:t>
            </a:r>
            <a:r>
              <a:rPr lang="he-IL" sz="3000" dirty="0">
                <a:latin typeface="Calibri" panose="020F0502020204030204" pitchFamily="34" charset="0"/>
                <a:ea typeface="Calibri" panose="020F0502020204030204" pitchFamily="34" charset="0"/>
                <a:cs typeface="David" panose="020E0502060401010101" pitchFamily="34" charset="-79"/>
              </a:rPr>
              <a:t>.</a:t>
            </a:r>
            <a:r>
              <a:rPr lang="he-IL" sz="3000"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 </a:t>
            </a:r>
            <a:r>
              <a:rPr lang="he-IL" sz="3000" dirty="0">
                <a:latin typeface="Calibri" panose="020F0502020204030204" pitchFamily="34" charset="0"/>
                <a:ea typeface="Calibri" panose="020F0502020204030204" pitchFamily="34" charset="0"/>
                <a:cs typeface="David" panose="020E0502060401010101" pitchFamily="34" charset="-79"/>
              </a:rPr>
              <a:t>מִבְּאֵר שֶׁבַע וְעַד אֵילַת </a:t>
            </a:r>
            <a:r>
              <a:rPr lang="he-IL" sz="3000"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חָסְרוּ מַיִם. </a:t>
            </a:r>
          </a:p>
          <a:p>
            <a:pPr algn="r"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לִפְנֵי בְּעֵרֶךְ שִׁשִּׁים שָׁנָה הֶחֱלִיטוּ </a:t>
            </a:r>
            <a:r>
              <a:rPr lang="he-IL" sz="3000" dirty="0" err="1">
                <a:latin typeface="Calibri" panose="020F0502020204030204" pitchFamily="34" charset="0"/>
                <a:ea typeface="Calibri" panose="020F0502020204030204" pitchFamily="34" charset="0"/>
                <a:cs typeface="David" panose="020E0502060401010101" pitchFamily="34" charset="-79"/>
              </a:rPr>
              <a:t>לִמְצֹא</a:t>
            </a:r>
            <a:r>
              <a:rPr lang="he-IL" sz="3000" dirty="0">
                <a:latin typeface="Calibri" panose="020F0502020204030204" pitchFamily="34" charset="0"/>
                <a:ea typeface="Calibri" panose="020F0502020204030204" pitchFamily="34" charset="0"/>
                <a:cs typeface="David" panose="020E0502060401010101" pitchFamily="34" charset="-79"/>
              </a:rPr>
              <a:t> פִּתְרוֹן לְמַחְסוֹר בְּמַיִם בַּמֶּרְכָּז וּבִדְרוֹם הָאָרֶץ. הַפִּתְרוֹן שֶׁנִּבְחַר הָיָה הוֹבָלַת מַיִם מֵהַצָּפוֹן לִשְׁאָר חֶלְקֵי אֶרֶץ יִשְׂרָאֵל.</a:t>
            </a:r>
            <a:endParaRPr lang="en-US" sz="3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36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הַשְׁוָאָה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6" name="TextBox 5"/>
          <p:cNvSpPr txBox="1"/>
          <p:nvPr/>
        </p:nvSpPr>
        <p:spPr>
          <a:xfrm>
            <a:off x="0" y="13562"/>
            <a:ext cx="2879558" cy="646331"/>
          </a:xfrm>
          <a:prstGeom prst="rect">
            <a:avLst/>
          </a:prstGeom>
          <a:noFill/>
        </p:spPr>
        <p:txBody>
          <a:bodyPr wrap="square" rtlCol="1">
            <a:spAutoFit/>
          </a:bodyPr>
          <a:lstStyle/>
          <a:p>
            <a:r>
              <a:rPr lang="he-IL" sz="3600" dirty="0"/>
              <a:t> </a:t>
            </a:r>
          </a:p>
        </p:txBody>
      </p:sp>
      <p:pic>
        <p:nvPicPr>
          <p:cNvPr id="9"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8562261">
            <a:off x="9755161" y="2148994"/>
            <a:ext cx="1321310" cy="917551"/>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4060678050"/>
              </p:ext>
            </p:extLst>
          </p:nvPr>
        </p:nvGraphicFramePr>
        <p:xfrm>
          <a:off x="1770743" y="2722638"/>
          <a:ext cx="8128000" cy="3108960"/>
        </p:xfrm>
        <a:graphic>
          <a:graphicData uri="http://schemas.openxmlformats.org/drawingml/2006/table">
            <a:tbl>
              <a:tblPr rtl="1" firstRow="1" bandRow="1">
                <a:tableStyleId>{21E4AEA4-8DFA-4A89-87EB-49C32662AFE0}</a:tableStyleId>
              </a:tblPr>
              <a:tblGrid>
                <a:gridCol w="4064000">
                  <a:extLst>
                    <a:ext uri="{9D8B030D-6E8A-4147-A177-3AD203B41FA5}">
                      <a16:colId xmlns:a16="http://schemas.microsoft.com/office/drawing/2014/main" val="2099743516"/>
                    </a:ext>
                  </a:extLst>
                </a:gridCol>
                <a:gridCol w="4064000">
                  <a:extLst>
                    <a:ext uri="{9D8B030D-6E8A-4147-A177-3AD203B41FA5}">
                      <a16:colId xmlns:a16="http://schemas.microsoft.com/office/drawing/2014/main" val="1259285330"/>
                    </a:ext>
                  </a:extLst>
                </a:gridCol>
              </a:tblGrid>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dirty="0"/>
                        <a:t>בַּצָּפוֹן</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dirty="0"/>
                        <a:t>בַּדָּרוֹם</a:t>
                      </a:r>
                    </a:p>
                  </a:txBody>
                  <a:tcPr/>
                </a:tc>
                <a:extLst>
                  <a:ext uri="{0D108BD9-81ED-4DB2-BD59-A6C34878D82A}">
                    <a16:rowId xmlns:a16="http://schemas.microsoft.com/office/drawing/2014/main" val="1926489216"/>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dirty="0">
                          <a:ln>
                            <a:noFill/>
                          </a:ln>
                          <a:solidFill>
                            <a:srgbClr val="424242"/>
                          </a:solidFill>
                          <a:effectLst/>
                          <a:uLnTx/>
                          <a:uFillTx/>
                          <a:latin typeface="+mn-lt"/>
                          <a:ea typeface="+mn-ea"/>
                          <a:cs typeface="+mn-cs"/>
                        </a:rPr>
                        <a:t>גָּשׁוּם</a:t>
                      </a:r>
                    </a:p>
                    <a:p>
                      <a:pPr rtl="1"/>
                      <a:endParaRPr lang="he-IL"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3600" b="0" i="0" u="none" strike="noStrike" kern="1200" cap="none" spc="0" normalizeH="0" baseline="0" noProof="0" dirty="0">
                        <a:ln>
                          <a:noFill/>
                        </a:ln>
                        <a:solidFill>
                          <a:srgbClr val="424242"/>
                        </a:solidFill>
                        <a:effectLst/>
                        <a:uLnTx/>
                        <a:uFillTx/>
                        <a:latin typeface="+mn-lt"/>
                        <a:ea typeface="+mn-ea"/>
                        <a:cs typeface="+mn-cs"/>
                      </a:endParaRPr>
                    </a:p>
                  </a:txBody>
                  <a:tcPr/>
                </a:tc>
                <a:extLst>
                  <a:ext uri="{0D108BD9-81ED-4DB2-BD59-A6C34878D82A}">
                    <a16:rowId xmlns:a16="http://schemas.microsoft.com/office/drawing/2014/main" val="3627758620"/>
                  </a:ext>
                </a:extLst>
              </a:tr>
              <a:tr h="370840">
                <a:tc>
                  <a:txBody>
                    <a:bodyPr/>
                    <a:lstStyle/>
                    <a:p>
                      <a:pPr rtl="1"/>
                      <a:endParaRPr lang="he-IL"/>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srgbClr val="424242"/>
                          </a:solidFill>
                          <a:effectLst/>
                          <a:uLnTx/>
                          <a:uFillTx/>
                          <a:latin typeface="+mn-lt"/>
                          <a:ea typeface="+mn-ea"/>
                          <a:cs typeface="+mn-cs"/>
                        </a:rPr>
                        <a:t>גְּשָׁמִים רַבִּים</a:t>
                      </a:r>
                    </a:p>
                    <a:p>
                      <a:pPr rtl="1"/>
                      <a:endParaRPr lang="he-IL" dirty="0"/>
                    </a:p>
                  </a:txBody>
                  <a:tcPr/>
                </a:tc>
                <a:extLst>
                  <a:ext uri="{0D108BD9-81ED-4DB2-BD59-A6C34878D82A}">
                    <a16:rowId xmlns:a16="http://schemas.microsoft.com/office/drawing/2014/main" val="1137829002"/>
                  </a:ext>
                </a:extLst>
              </a:tr>
              <a:tr h="370840">
                <a:tc>
                  <a:txBody>
                    <a:bodyPr/>
                    <a:lstStyle/>
                    <a:p>
                      <a:pPr algn="ctr" rtl="1"/>
                      <a:r>
                        <a:rPr kumimoji="0" lang="he-IL" sz="3600" b="0" i="0" u="none" strike="noStrike" kern="1200" cap="none" spc="0" normalizeH="0" baseline="0" dirty="0" err="1">
                          <a:ln>
                            <a:noFill/>
                          </a:ln>
                          <a:solidFill>
                            <a:srgbClr val="424242"/>
                          </a:solidFill>
                          <a:effectLst/>
                          <a:uLnTx/>
                          <a:uFillTx/>
                          <a:latin typeface="+mn-lt"/>
                          <a:ea typeface="+mn-ea"/>
                          <a:cs typeface="+mn-cs"/>
                        </a:rPr>
                        <a:t>עֹדֶף</a:t>
                      </a:r>
                      <a:r>
                        <a:rPr kumimoji="0" lang="he-IL" sz="3600" b="0" i="0" u="none" strike="noStrike" kern="1200" cap="none" spc="0" normalizeH="0" baseline="0" dirty="0">
                          <a:ln>
                            <a:noFill/>
                          </a:ln>
                          <a:solidFill>
                            <a:srgbClr val="424242"/>
                          </a:solidFill>
                          <a:effectLst/>
                          <a:uLnTx/>
                          <a:uFillTx/>
                          <a:latin typeface="+mn-lt"/>
                          <a:ea typeface="+mn-ea"/>
                          <a:cs typeface="+mn-cs"/>
                        </a:rPr>
                        <a:t> מַיִם</a:t>
                      </a:r>
                    </a:p>
                  </a:txBody>
                  <a:tcPr/>
                </a:tc>
                <a:tc>
                  <a:txBody>
                    <a:bodyPr/>
                    <a:lstStyle/>
                    <a:p>
                      <a:pPr rtl="1"/>
                      <a:endParaRPr lang="he-IL" dirty="0"/>
                    </a:p>
                  </a:txBody>
                  <a:tcPr/>
                </a:tc>
                <a:extLst>
                  <a:ext uri="{0D108BD9-81ED-4DB2-BD59-A6C34878D82A}">
                    <a16:rowId xmlns:a16="http://schemas.microsoft.com/office/drawing/2014/main" val="2191608155"/>
                  </a:ext>
                </a:extLst>
              </a:tr>
            </a:tbl>
          </a:graphicData>
        </a:graphic>
      </p:graphicFrame>
      <p:pic>
        <p:nvPicPr>
          <p:cNvPr id="7" name="3min_final" descr="3min_final">
            <a:hlinkClick r:id="" action="ppaction://media"/>
            <a:extLst>
              <a:ext uri="{FF2B5EF4-FFF2-40B4-BE49-F238E27FC236}">
                <a16:creationId xmlns:a16="http://schemas.microsoft.com/office/drawing/2014/main" id="{D1B4C70A-02E5-438D-A4AE-7577FBE7B9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9805" y="1815425"/>
            <a:ext cx="1540938" cy="549601"/>
          </a:xfrm>
          <a:prstGeom prst="rect">
            <a:avLst/>
          </a:prstGeom>
        </p:spPr>
      </p:pic>
    </p:spTree>
    <p:extLst>
      <p:ext uri="{BB962C8B-B14F-4D97-AF65-F5344CB8AC3E}">
        <p14:creationId xmlns:p14="http://schemas.microsoft.com/office/powerpoint/2010/main" val="39634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הַשְׁוָאָה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6" name="TextBox 5"/>
          <p:cNvSpPr txBox="1"/>
          <p:nvPr/>
        </p:nvSpPr>
        <p:spPr>
          <a:xfrm>
            <a:off x="0" y="13562"/>
            <a:ext cx="2879558" cy="646331"/>
          </a:xfrm>
          <a:prstGeom prst="rect">
            <a:avLst/>
          </a:prstGeom>
          <a:noFill/>
        </p:spPr>
        <p:txBody>
          <a:bodyPr wrap="square" rtlCol="1">
            <a:spAutoFit/>
          </a:bodyPr>
          <a:lstStyle/>
          <a:p>
            <a:r>
              <a:rPr lang="he-IL" sz="3600" dirty="0"/>
              <a:t> </a:t>
            </a:r>
          </a:p>
        </p:txBody>
      </p:sp>
      <p:pic>
        <p:nvPicPr>
          <p:cNvPr id="9"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8562261">
            <a:off x="9755161" y="2148994"/>
            <a:ext cx="1321310" cy="917551"/>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1201848764"/>
              </p:ext>
            </p:extLst>
          </p:nvPr>
        </p:nvGraphicFramePr>
        <p:xfrm>
          <a:off x="1770743" y="2722638"/>
          <a:ext cx="8128000" cy="3383280"/>
        </p:xfrm>
        <a:graphic>
          <a:graphicData uri="http://schemas.openxmlformats.org/drawingml/2006/table">
            <a:tbl>
              <a:tblPr rtl="1" firstRow="1" bandRow="1">
                <a:tableStyleId>{21E4AEA4-8DFA-4A89-87EB-49C32662AFE0}</a:tableStyleId>
              </a:tblPr>
              <a:tblGrid>
                <a:gridCol w="4064000">
                  <a:extLst>
                    <a:ext uri="{9D8B030D-6E8A-4147-A177-3AD203B41FA5}">
                      <a16:colId xmlns:a16="http://schemas.microsoft.com/office/drawing/2014/main" val="2099743516"/>
                    </a:ext>
                  </a:extLst>
                </a:gridCol>
                <a:gridCol w="4064000">
                  <a:extLst>
                    <a:ext uri="{9D8B030D-6E8A-4147-A177-3AD203B41FA5}">
                      <a16:colId xmlns:a16="http://schemas.microsoft.com/office/drawing/2014/main" val="1259285330"/>
                    </a:ext>
                  </a:extLst>
                </a:gridCol>
              </a:tblGrid>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dirty="0"/>
                        <a:t>בַּצָּפוֹן</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3600" dirty="0"/>
                        <a:t>בַּדָּרוֹם</a:t>
                      </a:r>
                    </a:p>
                  </a:txBody>
                  <a:tcPr/>
                </a:tc>
                <a:extLst>
                  <a:ext uri="{0D108BD9-81ED-4DB2-BD59-A6C34878D82A}">
                    <a16:rowId xmlns:a16="http://schemas.microsoft.com/office/drawing/2014/main" val="1926489216"/>
                  </a:ext>
                </a:extLst>
              </a:tr>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dirty="0">
                          <a:ln>
                            <a:noFill/>
                          </a:ln>
                          <a:solidFill>
                            <a:srgbClr val="424242"/>
                          </a:solidFill>
                          <a:effectLst/>
                          <a:uLnTx/>
                          <a:uFillTx/>
                          <a:latin typeface="+mn-lt"/>
                          <a:ea typeface="+mn-ea"/>
                          <a:cs typeface="+mn-cs"/>
                        </a:rPr>
                        <a:t>גָּשׁוּם</a:t>
                      </a:r>
                    </a:p>
                    <a:p>
                      <a:pPr rtl="1"/>
                      <a:endParaRPr lang="he-I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srgbClr val="424242"/>
                          </a:solidFill>
                          <a:effectLst/>
                          <a:uLnTx/>
                          <a:uFillTx/>
                          <a:latin typeface="+mn-lt"/>
                          <a:ea typeface="+mn-ea"/>
                          <a:cs typeface="+mn-cs"/>
                        </a:rPr>
                        <a:t>יָבֵשׁ</a:t>
                      </a:r>
                    </a:p>
                  </a:txBody>
                  <a:tcPr/>
                </a:tc>
                <a:extLst>
                  <a:ext uri="{0D108BD9-81ED-4DB2-BD59-A6C34878D82A}">
                    <a16:rowId xmlns:a16="http://schemas.microsoft.com/office/drawing/2014/main" val="36277586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srgbClr val="424242"/>
                          </a:solidFill>
                          <a:effectLst/>
                          <a:uLnTx/>
                          <a:uFillTx/>
                          <a:latin typeface="+mn-lt"/>
                          <a:ea typeface="+mn-ea"/>
                          <a:cs typeface="+mn-cs"/>
                        </a:rPr>
                        <a:t>מְעַט גְּשָׁמִים</a:t>
                      </a:r>
                      <a:endParaRPr kumimoji="0" lang="he-IL" sz="3600" b="1" i="0" u="none" strike="noStrike" kern="1200" cap="none" spc="0" normalizeH="0" baseline="0" noProof="0" dirty="0">
                        <a:ln>
                          <a:noFill/>
                        </a:ln>
                        <a:solidFill>
                          <a:srgbClr val="424242"/>
                        </a:solidFill>
                        <a:effectLst/>
                        <a:uLnTx/>
                        <a:uFillTx/>
                        <a:latin typeface="+mn-lt"/>
                        <a:ea typeface="+mn-ea"/>
                        <a:cs typeface="+mn-cs"/>
                      </a:endParaRPr>
                    </a:p>
                    <a:p>
                      <a:pPr rtl="1"/>
                      <a:endParaRPr lang="he-IL"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srgbClr val="424242"/>
                          </a:solidFill>
                          <a:effectLst/>
                          <a:uLnTx/>
                          <a:uFillTx/>
                          <a:latin typeface="+mn-lt"/>
                          <a:ea typeface="+mn-ea"/>
                          <a:cs typeface="+mn-cs"/>
                        </a:rPr>
                        <a:t>גְּשָׁמִים רַבִּים</a:t>
                      </a:r>
                    </a:p>
                    <a:p>
                      <a:pPr rtl="1"/>
                      <a:endParaRPr lang="he-IL" dirty="0"/>
                    </a:p>
                  </a:txBody>
                  <a:tcPr/>
                </a:tc>
                <a:extLst>
                  <a:ext uri="{0D108BD9-81ED-4DB2-BD59-A6C34878D82A}">
                    <a16:rowId xmlns:a16="http://schemas.microsoft.com/office/drawing/2014/main" val="1137829002"/>
                  </a:ext>
                </a:extLst>
              </a:tr>
              <a:tr h="370840">
                <a:tc>
                  <a:txBody>
                    <a:bodyPr/>
                    <a:lstStyle/>
                    <a:p>
                      <a:pPr algn="ctr" rtl="1"/>
                      <a:r>
                        <a:rPr kumimoji="0" lang="he-IL" sz="3600" b="0" i="0" u="none" strike="noStrike" kern="1200" cap="none" spc="0" normalizeH="0" baseline="0" dirty="0" err="1">
                          <a:ln>
                            <a:noFill/>
                          </a:ln>
                          <a:solidFill>
                            <a:srgbClr val="424242"/>
                          </a:solidFill>
                          <a:effectLst/>
                          <a:uLnTx/>
                          <a:uFillTx/>
                          <a:latin typeface="+mn-lt"/>
                          <a:ea typeface="+mn-ea"/>
                          <a:cs typeface="+mn-cs"/>
                        </a:rPr>
                        <a:t>עֹדֶף</a:t>
                      </a:r>
                      <a:r>
                        <a:rPr kumimoji="0" lang="he-IL" sz="3600" b="0" i="0" u="none" strike="noStrike" kern="1200" cap="none" spc="0" normalizeH="0" baseline="0" dirty="0">
                          <a:ln>
                            <a:noFill/>
                          </a:ln>
                          <a:solidFill>
                            <a:srgbClr val="424242"/>
                          </a:solidFill>
                          <a:effectLst/>
                          <a:uLnTx/>
                          <a:uFillTx/>
                          <a:latin typeface="+mn-lt"/>
                          <a:ea typeface="+mn-ea"/>
                          <a:cs typeface="+mn-cs"/>
                        </a:rPr>
                        <a:t> מַיִם</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srgbClr val="424242"/>
                          </a:solidFill>
                          <a:effectLst/>
                          <a:uLnTx/>
                          <a:uFillTx/>
                          <a:latin typeface="+mn-lt"/>
                          <a:ea typeface="+mn-ea"/>
                          <a:cs typeface="+mn-cs"/>
                        </a:rPr>
                        <a:t>מַחְסוֹר בְּמַיִם</a:t>
                      </a:r>
                    </a:p>
                    <a:p>
                      <a:pPr rtl="1"/>
                      <a:endParaRPr lang="he-IL" dirty="0"/>
                    </a:p>
                  </a:txBody>
                  <a:tcPr/>
                </a:tc>
                <a:extLst>
                  <a:ext uri="{0D108BD9-81ED-4DB2-BD59-A6C34878D82A}">
                    <a16:rowId xmlns:a16="http://schemas.microsoft.com/office/drawing/2014/main" val="2191608155"/>
                  </a:ext>
                </a:extLst>
              </a:tr>
            </a:tbl>
          </a:graphicData>
        </a:graphic>
      </p:graphicFrame>
      <p:pic>
        <p:nvPicPr>
          <p:cNvPr id="7" name="2min_final" descr="2min_final">
            <a:hlinkClick r:id="" action="ppaction://media"/>
            <a:extLst>
              <a:ext uri="{FF2B5EF4-FFF2-40B4-BE49-F238E27FC236}">
                <a16:creationId xmlns:a16="http://schemas.microsoft.com/office/drawing/2014/main" id="{6C4B8EDC-1FFE-47AA-B540-AA6F6E4849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9805" y="1862882"/>
            <a:ext cx="1540938" cy="549601"/>
          </a:xfrm>
          <a:prstGeom prst="rect">
            <a:avLst/>
          </a:prstGeom>
        </p:spPr>
      </p:pic>
    </p:spTree>
    <p:extLst>
      <p:ext uri="{BB962C8B-B14F-4D97-AF65-F5344CB8AC3E}">
        <p14:creationId xmlns:p14="http://schemas.microsoft.com/office/powerpoint/2010/main" val="315742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קוֹרְאִים אֶת הַקֶּטַע – פִּסְקָה שְׁלִישִׁית</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787090" y="152274"/>
            <a:ext cx="1030434" cy="1084262"/>
          </a:xfrm>
          <a:prstGeom prst="rect">
            <a:avLst/>
          </a:prstGeom>
        </p:spPr>
      </p:pic>
      <p:sp>
        <p:nvSpPr>
          <p:cNvPr id="2" name="TextBox 1"/>
          <p:cNvSpPr txBox="1"/>
          <p:nvPr/>
        </p:nvSpPr>
        <p:spPr>
          <a:xfrm>
            <a:off x="921316" y="2546938"/>
            <a:ext cx="10712510" cy="1295868"/>
          </a:xfrm>
          <a:prstGeom prst="rect">
            <a:avLst/>
          </a:prstGeom>
          <a:noFill/>
        </p:spPr>
        <p:txBody>
          <a:bodyPr wrap="square" rtlCol="1">
            <a:spAutoFit/>
          </a:bodyPr>
          <a:lstStyle/>
          <a:p>
            <a:pPr algn="r" rtl="1">
              <a:lnSpc>
                <a:spcPct val="150000"/>
              </a:lnSpc>
            </a:pPr>
            <a:endParaRPr lang="he-IL" dirty="0"/>
          </a:p>
          <a:p>
            <a:pPr algn="r" rtl="1">
              <a:lnSpc>
                <a:spcPct val="150000"/>
              </a:lnSpc>
            </a:pPr>
            <a:br>
              <a:rPr lang="he-IL" dirty="0"/>
            </a:br>
            <a:endParaRPr lang="en-US" dirty="0"/>
          </a:p>
        </p:txBody>
      </p:sp>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sp>
        <p:nvSpPr>
          <p:cNvPr id="4" name="מלבן 3"/>
          <p:cNvSpPr/>
          <p:nvPr/>
        </p:nvSpPr>
        <p:spPr>
          <a:xfrm>
            <a:off x="70049" y="1808818"/>
            <a:ext cx="11765582" cy="4585871"/>
          </a:xfrm>
          <a:prstGeom prst="rect">
            <a:avLst/>
          </a:prstGeom>
        </p:spPr>
        <p:txBody>
          <a:bodyPr wrap="square">
            <a:spAutoFit/>
          </a:bodyPr>
          <a:lstStyle/>
          <a:p>
            <a:pPr algn="just" rtl="1">
              <a:spcBef>
                <a:spcPts val="600"/>
              </a:spcBef>
              <a:spcAft>
                <a:spcPts val="600"/>
              </a:spcAft>
            </a:pPr>
            <a:r>
              <a:rPr lang="he-IL" sz="2800" b="1"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הַמּוֹבִיל הָאַרְצִי</a:t>
            </a:r>
          </a:p>
          <a:p>
            <a:pPr algn="just" rtl="1">
              <a:spcBef>
                <a:spcPts val="600"/>
              </a:spcBef>
              <a:spcAft>
                <a:spcPts val="600"/>
              </a:spcAft>
            </a:pP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"הַמּוֹבִיל הָאַרְצִי", כָּךְ נִקְרָא הַפְּרוֹיֶקְט.</a:t>
            </a:r>
          </a:p>
          <a:p>
            <a:pPr algn="just" rtl="1">
              <a:spcBef>
                <a:spcPts val="600"/>
              </a:spcBef>
              <a:spcAft>
                <a:spcPts val="600"/>
              </a:spcAft>
            </a:pP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אֵיךְ זֶה הִתְבַּצֵּעַ? הֵבִיאוּ מַשְׁאֵבוֹת מְשֻׁכְלָלוֹת לְאֵזוֹר הַכִּנֶּרֶת. מַשְׁאֵבוֹת אֵלּוּ שָׁאֲבוּ אֶת הַמַּיִם מֵהַכִּנֶּרֶת, וְהִזְרִימוּ אֶת הַמַּיִם </a:t>
            </a:r>
            <a:r>
              <a:rPr lang="he-IL" sz="2800" dirty="0" err="1">
                <a:solidFill>
                  <a:srgbClr val="000000"/>
                </a:solidFill>
                <a:latin typeface="Calibri" panose="020F0502020204030204" pitchFamily="34" charset="0"/>
                <a:ea typeface="Calibri" panose="020F0502020204030204" pitchFamily="34" charset="0"/>
                <a:cs typeface="David" panose="020E0502060401010101" pitchFamily="34" charset="-79"/>
              </a:rPr>
              <a:t>בְּצִנּוֹרוֹת</a:t>
            </a: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 עֲנָקִיִּים לַמֶּרְכָּז וְלִדְרוֹם הָאָרֶץ. כְּדֵי לִשְׁמֹר עַל </a:t>
            </a:r>
            <a:r>
              <a:rPr lang="he-IL" sz="2800" dirty="0" err="1">
                <a:solidFill>
                  <a:srgbClr val="000000"/>
                </a:solidFill>
                <a:latin typeface="Calibri" panose="020F0502020204030204" pitchFamily="34" charset="0"/>
                <a:ea typeface="Calibri" panose="020F0502020204030204" pitchFamily="34" charset="0"/>
                <a:cs typeface="David" panose="020E0502060401010101" pitchFamily="34" charset="-79"/>
              </a:rPr>
              <a:t>נִקְיוֹן</a:t>
            </a: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 הַמַּיִם </a:t>
            </a:r>
            <a:r>
              <a:rPr lang="he-IL" sz="2800" dirty="0" err="1">
                <a:solidFill>
                  <a:srgbClr val="000000"/>
                </a:solidFill>
                <a:latin typeface="Calibri" panose="020F0502020204030204" pitchFamily="34" charset="0"/>
                <a:ea typeface="Calibri" panose="020F0502020204030204" pitchFamily="34" charset="0"/>
                <a:cs typeface="David" panose="020E0502060401010101" pitchFamily="34" charset="-79"/>
              </a:rPr>
              <a:t>בְּצִנּוֹרוֹת</a:t>
            </a: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 בָּנוּ מַסְנְנִים עֲנָקִיִּים. הַמַּסְנְנִים שֶׁתַּפְקִידָם לְסַנֵּן אֶת הַלִּכְלוּךְ </a:t>
            </a:r>
            <a:r>
              <a:rPr lang="he-IL" sz="2800" dirty="0" err="1">
                <a:solidFill>
                  <a:srgbClr val="000000"/>
                </a:solidFill>
                <a:latin typeface="Calibri" panose="020F0502020204030204" pitchFamily="34" charset="0"/>
                <a:ea typeface="Calibri" panose="020F0502020204030204" pitchFamily="34" charset="0"/>
                <a:cs typeface="David" panose="020E0502060401010101" pitchFamily="34" charset="-79"/>
              </a:rPr>
              <a:t>וְהַחַיְדַּקִּים</a:t>
            </a: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 </a:t>
            </a:r>
            <a:r>
              <a:rPr lang="he-IL" sz="2800" dirty="0" err="1">
                <a:solidFill>
                  <a:srgbClr val="000000"/>
                </a:solidFill>
                <a:latin typeface="Calibri" panose="020F0502020204030204" pitchFamily="34" charset="0"/>
                <a:ea typeface="Calibri" panose="020F0502020204030204" pitchFamily="34" charset="0"/>
                <a:cs typeface="David" panose="020E0502060401010101" pitchFamily="34" charset="-79"/>
              </a:rPr>
              <a:t>הֻכְנְסו</a:t>
            </a: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 לְתוֹךְ </a:t>
            </a:r>
            <a:r>
              <a:rPr lang="he-IL" sz="2800" dirty="0" err="1">
                <a:solidFill>
                  <a:srgbClr val="000000"/>
                </a:solidFill>
                <a:latin typeface="Calibri" panose="020F0502020204030204" pitchFamily="34" charset="0"/>
                <a:ea typeface="Calibri" panose="020F0502020204030204" pitchFamily="34" charset="0"/>
                <a:cs typeface="David" panose="020E0502060401010101" pitchFamily="34" charset="-79"/>
              </a:rPr>
              <a:t>הַצִּנּוֹרוֹת</a:t>
            </a: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 הַמַּסְנְנִים הֻרְכְּבוּ בְּמִסְפַּר מְקוֹמוֹת לְאֹרֶךְ הַמַּסְלוּל שֶׁל הַמּוֹבִיל הָאַרְצִי. </a:t>
            </a:r>
          </a:p>
          <a:p>
            <a:pPr algn="just" rtl="1">
              <a:spcBef>
                <a:spcPts val="600"/>
              </a:spcBef>
              <a:spcAft>
                <a:spcPts val="600"/>
              </a:spcAft>
            </a:pP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הַמּוֹבִיל הָאַרְצִי פָּתַר אֶת </a:t>
            </a:r>
            <a:r>
              <a:rPr lang="he-IL" sz="2800" dirty="0" err="1">
                <a:solidFill>
                  <a:srgbClr val="000000"/>
                </a:solidFill>
                <a:latin typeface="Calibri" panose="020F0502020204030204" pitchFamily="34" charset="0"/>
                <a:ea typeface="Calibri" panose="020F0502020204030204" pitchFamily="34" charset="0"/>
                <a:cs typeface="David" panose="020E0502060401010101" pitchFamily="34" charset="-79"/>
              </a:rPr>
              <a:t>בְּעָיַת</a:t>
            </a: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 הַמַּחְסוֹר בְּמַיִם בְּחֶלְקֵי הָאָרֶץ הַשּׁוֹנִים.  </a:t>
            </a:r>
          </a:p>
          <a:p>
            <a:pPr algn="just" rtl="1">
              <a:spcBef>
                <a:spcPts val="600"/>
              </a:spcBef>
              <a:spcAft>
                <a:spcPts val="600"/>
              </a:spcAft>
            </a:pPr>
            <a:r>
              <a:rPr lang="he-IL" sz="2800" dirty="0">
                <a:solidFill>
                  <a:srgbClr val="000000"/>
                </a:solidFill>
                <a:latin typeface="Calibri" panose="020F0502020204030204" pitchFamily="34" charset="0"/>
                <a:ea typeface="Calibri" panose="020F0502020204030204" pitchFamily="34" charset="0"/>
                <a:cs typeface="David" panose="020E0502060401010101" pitchFamily="34" charset="-79"/>
              </a:rPr>
              <a:t>הַבְּנִיָּה שֶׁל הַמּוֹבִיל הָאַרְצִי נִמְשְׁכָה יוֹתֵר מֵעֶשֶׂר שָׁנִים וְעָלְתָה סְכוּמֵי כֶּסֶף גְּדוֹלִים מְאוֹד.  שָׁנִים רַבּוֹת שִׁמֵּשׁ הַמּוֹבִיל הָאַרְצִי כִּמְקוֹר מַיִם לְכָל חֶלְקֵי אֶרֶץ יִשְׂרָאֵל.</a:t>
            </a:r>
          </a:p>
        </p:txBody>
      </p:sp>
      <p:sp>
        <p:nvSpPr>
          <p:cNvPr id="9" name="TextBox 8"/>
          <p:cNvSpPr txBox="1"/>
          <p:nvPr/>
        </p:nvSpPr>
        <p:spPr>
          <a:xfrm>
            <a:off x="2918135" y="1009958"/>
            <a:ext cx="6069411" cy="584775"/>
          </a:xfrm>
          <a:prstGeom prst="rect">
            <a:avLst/>
          </a:prstGeom>
          <a:noFill/>
        </p:spPr>
        <p:txBody>
          <a:bodyPr wrap="square" rtlCol="1">
            <a:spAutoFit/>
          </a:bodyPr>
          <a:lstStyle/>
          <a:p>
            <a:pPr algn="ctr"/>
            <a:r>
              <a:rPr lang="he-IL" sz="3200" b="1" dirty="0">
                <a:solidFill>
                  <a:srgbClr val="FF3399"/>
                </a:solidFill>
              </a:rPr>
              <a:t>נָעִים לְהַכִּיר – הַמּוֹבִיל הָאַרְצִי</a:t>
            </a:r>
            <a:endParaRPr lang="he-IL" sz="3200" b="1" dirty="0">
              <a:solidFill>
                <a:schemeClr val="accent6">
                  <a:lumMod val="75000"/>
                </a:schemeClr>
              </a:solidFill>
            </a:endParaRPr>
          </a:p>
        </p:txBody>
      </p:sp>
      <p:grpSp>
        <p:nvGrpSpPr>
          <p:cNvPr id="10" name="קבוצה 9"/>
          <p:cNvGrpSpPr/>
          <p:nvPr/>
        </p:nvGrpSpPr>
        <p:grpSpPr>
          <a:xfrm>
            <a:off x="423565" y="388324"/>
            <a:ext cx="1981507" cy="1688560"/>
            <a:chOff x="6667035" y="1980149"/>
            <a:chExt cx="4334935" cy="3424599"/>
          </a:xfrm>
        </p:grpSpPr>
        <p:pic>
          <p:nvPicPr>
            <p:cNvPr id="12" name="Picture 2" descr="http://www.electra.co.il/filestock/img/img_150107570664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035" y="1980149"/>
              <a:ext cx="4334935" cy="3424599"/>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3" name="Picture 2" descr="http://www.electra.co.il/filestock/img/img_1501075706642-2.JPG"/>
            <p:cNvPicPr>
              <a:picLocks noChangeAspect="1" noChangeArrowheads="1"/>
            </p:cNvPicPr>
            <p:nvPr/>
          </p:nvPicPr>
          <p:blipFill rotWithShape="1">
            <a:blip r:embed="rId4">
              <a:extLst>
                <a:ext uri="{28A0092B-C50C-407E-A947-70E740481C1C}">
                  <a14:useLocalDpi xmlns:a14="http://schemas.microsoft.com/office/drawing/2010/main" val="0"/>
                </a:ext>
              </a:extLst>
            </a:blip>
            <a:srcRect t="92990" r="75282"/>
            <a:stretch/>
          </p:blipFill>
          <p:spPr bwMode="auto">
            <a:xfrm>
              <a:off x="9483634" y="4944533"/>
              <a:ext cx="1518336" cy="206216"/>
            </a:xfrm>
            <a:prstGeom prst="rect">
              <a:avLst/>
            </a:prstGeom>
            <a:noFill/>
            <a:ln w="38100">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71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רַעֲיוֹן מֶרְכָּזִי - פִּסְקָה שְׁלִישִׁית</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342900" y="-65370"/>
            <a:ext cx="1017545" cy="1070700"/>
          </a:xfrm>
          <a:prstGeom prst="rect">
            <a:avLst/>
          </a:prstGeom>
        </p:spPr>
      </p:pic>
      <p:sp>
        <p:nvSpPr>
          <p:cNvPr id="2" name="TextBox 1"/>
          <p:cNvSpPr txBox="1"/>
          <p:nvPr/>
        </p:nvSpPr>
        <p:spPr>
          <a:xfrm>
            <a:off x="843989" y="2332795"/>
            <a:ext cx="8051817" cy="1570751"/>
          </a:xfrm>
          <a:prstGeom prst="rect">
            <a:avLst/>
          </a:prstGeom>
          <a:noFill/>
        </p:spPr>
        <p:txBody>
          <a:bodyPr wrap="square" rtlCol="1">
            <a:spAutoFit/>
          </a:bodyPr>
          <a:lstStyle/>
          <a:p>
            <a:pPr algn="r" rtl="1">
              <a:lnSpc>
                <a:spcPct val="150000"/>
              </a:lnSpc>
            </a:pPr>
            <a:endParaRPr lang="he-IL" sz="3600" dirty="0"/>
          </a:p>
          <a:p>
            <a:pPr algn="just" rtl="1">
              <a:lnSpc>
                <a:spcPct val="150000"/>
              </a:lnSpc>
            </a:pPr>
            <a:endParaRPr lang="he-IL" sz="3200" dirty="0"/>
          </a:p>
        </p:txBody>
      </p:sp>
      <p:sp>
        <p:nvSpPr>
          <p:cNvPr id="9" name="TextBox 8"/>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pic>
        <p:nvPicPr>
          <p:cNvPr id="10" name="תמונה 9">
            <a:extLst>
              <a:ext uri="{FF2B5EF4-FFF2-40B4-BE49-F238E27FC236}">
                <a16:creationId xmlns:a16="http://schemas.microsoft.com/office/drawing/2014/main" id="{2DB05456-8BD7-493D-8095-A2E442849E9B}"/>
              </a:ext>
            </a:extLst>
          </p:cNvPr>
          <p:cNvPicPr>
            <a:picLocks noChangeAspect="1"/>
          </p:cNvPicPr>
          <p:nvPr/>
        </p:nvPicPr>
        <p:blipFill>
          <a:blip r:embed="rId4"/>
          <a:stretch>
            <a:fillRect/>
          </a:stretch>
        </p:blipFill>
        <p:spPr>
          <a:xfrm>
            <a:off x="2640669" y="2293771"/>
            <a:ext cx="7041490" cy="1268078"/>
          </a:xfrm>
          <a:prstGeom prst="rect">
            <a:avLst/>
          </a:prstGeom>
        </p:spPr>
      </p:pic>
      <p:sp>
        <p:nvSpPr>
          <p:cNvPr id="11" name="תיבת טקסט 5">
            <a:extLst>
              <a:ext uri="{FF2B5EF4-FFF2-40B4-BE49-F238E27FC236}">
                <a16:creationId xmlns:a16="http://schemas.microsoft.com/office/drawing/2014/main" id="{FD14107A-159A-4B9D-ABA3-BAD84FD131EE}"/>
              </a:ext>
            </a:extLst>
          </p:cNvPr>
          <p:cNvSpPr txBox="1"/>
          <p:nvPr/>
        </p:nvSpPr>
        <p:spPr>
          <a:xfrm>
            <a:off x="2907696" y="2589131"/>
            <a:ext cx="6174705" cy="646331"/>
          </a:xfrm>
          <a:prstGeom prst="rect">
            <a:avLst/>
          </a:prstGeom>
          <a:noFill/>
        </p:spPr>
        <p:txBody>
          <a:bodyPr wrap="square" rtlCol="1">
            <a:spAutoFit/>
          </a:bodyPr>
          <a:lstStyle/>
          <a:p>
            <a:pPr algn="r"/>
            <a:r>
              <a:rPr lang="he-IL" sz="3600" b="1" dirty="0">
                <a:solidFill>
                  <a:schemeClr val="accent6">
                    <a:lumMod val="50000"/>
                  </a:schemeClr>
                </a:solidFill>
                <a:latin typeface="David" panose="020E0502060401010101" pitchFamily="34" charset="-79"/>
                <a:cs typeface="David" panose="020E0502060401010101" pitchFamily="34" charset="-79"/>
              </a:rPr>
              <a:t>עַל מָה מְדֻבָּר בַּפִּסְקָה הַשְּׁלִישִׁית?</a:t>
            </a:r>
          </a:p>
        </p:txBody>
      </p:sp>
      <p:sp>
        <p:nvSpPr>
          <p:cNvPr id="12" name="TextBox 11"/>
          <p:cNvSpPr txBox="1"/>
          <p:nvPr/>
        </p:nvSpPr>
        <p:spPr>
          <a:xfrm>
            <a:off x="1102290" y="4337002"/>
            <a:ext cx="9643189" cy="707886"/>
          </a:xfrm>
          <a:prstGeom prst="rect">
            <a:avLst/>
          </a:prstGeom>
          <a:noFill/>
        </p:spPr>
        <p:txBody>
          <a:bodyPr wrap="square" rtlCol="1">
            <a:spAutoFit/>
          </a:bodyPr>
          <a:lstStyle/>
          <a:p>
            <a:r>
              <a:rPr lang="he-IL" sz="4000" b="1" dirty="0">
                <a:solidFill>
                  <a:schemeClr val="accent5">
                    <a:lumMod val="50000"/>
                  </a:schemeClr>
                </a:solidFill>
              </a:rPr>
              <a:t>הַמּוֹבִיל הָאַרְצִי  - הַפִּתְרוֹן </a:t>
            </a:r>
            <a:r>
              <a:rPr lang="he-IL" sz="4000" b="1" dirty="0" err="1">
                <a:solidFill>
                  <a:schemeClr val="accent5">
                    <a:lumMod val="50000"/>
                  </a:schemeClr>
                </a:solidFill>
              </a:rPr>
              <a:t>לִבְעָיַת</a:t>
            </a:r>
            <a:r>
              <a:rPr lang="he-IL" sz="4000" b="1" dirty="0">
                <a:solidFill>
                  <a:schemeClr val="accent5">
                    <a:lumMod val="50000"/>
                  </a:schemeClr>
                </a:solidFill>
              </a:rPr>
              <a:t> הַמַּחְסוֹר בְּמַיִם</a:t>
            </a:r>
          </a:p>
        </p:txBody>
      </p:sp>
    </p:spTree>
    <p:extLst>
      <p:ext uri="{BB962C8B-B14F-4D97-AF65-F5344CB8AC3E}">
        <p14:creationId xmlns:p14="http://schemas.microsoft.com/office/powerpoint/2010/main" val="35440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מָה נִלְמַד הַיּוֹם?</a:t>
            </a:r>
            <a:endParaRPr lang="x-none" b="1" dirty="0">
              <a:latin typeface="David" panose="020E0502060401010101" pitchFamily="34" charset="-79"/>
              <a:cs typeface="David" panose="020E0502060401010101" pitchFamily="34" charset="-79"/>
            </a:endParaRP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
        <p:nvSpPr>
          <p:cNvPr id="8" name="Google Shape;335;p16">
            <a:extLst>
              <a:ext uri="{FF2B5EF4-FFF2-40B4-BE49-F238E27FC236}">
                <a16:creationId xmlns:a16="http://schemas.microsoft.com/office/drawing/2014/main" id="{C71738B7-E965-42F9-A129-D36F5C747F9A}"/>
              </a:ext>
            </a:extLst>
          </p:cNvPr>
          <p:cNvSpPr txBox="1">
            <a:spLocks/>
          </p:cNvSpPr>
          <p:nvPr/>
        </p:nvSpPr>
        <p:spPr>
          <a:xfrm>
            <a:off x="754740" y="1809497"/>
            <a:ext cx="10599060" cy="4792471"/>
          </a:xfrm>
          <a:prstGeom prst="rect">
            <a:avLst/>
          </a:prstGeom>
          <a:noFill/>
          <a:ln>
            <a:noFill/>
          </a:ln>
        </p:spPr>
        <p:txBody>
          <a:bodyPr spcFirstLastPara="1" wrap="square" lIns="91425" tIns="45700" rIns="91425" bIns="45700" anchor="t" anchorCtr="0">
            <a:noAutofit/>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chemeClr val="dk1"/>
              </a:buClr>
              <a:buSzPts val="3600"/>
            </a:pPr>
            <a:br>
              <a:rPr lang="he-IL" sz="6000" b="1" dirty="0">
                <a:solidFill>
                  <a:schemeClr val="bg1"/>
                </a:solidFill>
              </a:rPr>
            </a:br>
            <a:endParaRPr lang="he-IL" sz="6000" b="1" dirty="0">
              <a:solidFill>
                <a:schemeClr val="bg1"/>
              </a:solidFill>
            </a:endParaRPr>
          </a:p>
        </p:txBody>
      </p:sp>
      <p:sp>
        <p:nvSpPr>
          <p:cNvPr id="6" name="Google Shape;335;p16">
            <a:extLst>
              <a:ext uri="{FF2B5EF4-FFF2-40B4-BE49-F238E27FC236}">
                <a16:creationId xmlns:a16="http://schemas.microsoft.com/office/drawing/2014/main" id="{24EAAD17-0FC7-4AD5-AB38-107A63EA561D}"/>
              </a:ext>
            </a:extLst>
          </p:cNvPr>
          <p:cNvSpPr txBox="1">
            <a:spLocks/>
          </p:cNvSpPr>
          <p:nvPr/>
        </p:nvSpPr>
        <p:spPr>
          <a:xfrm>
            <a:off x="-305" y="1390382"/>
            <a:ext cx="11588672" cy="5211586"/>
          </a:xfrm>
          <a:prstGeom prst="rect">
            <a:avLst/>
          </a:prstGeom>
          <a:noFill/>
          <a:ln>
            <a:noFill/>
          </a:ln>
        </p:spPr>
        <p:txBody>
          <a:bodyPr spcFirstLastPara="1" wrap="square" lIns="91425" tIns="45700" rIns="91425" bIns="45700" anchor="t" anchorCtr="0">
            <a:noAutofit/>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600" b="1" dirty="0">
                <a:latin typeface="David" panose="020E0502060401010101" pitchFamily="34" charset="-79"/>
                <a:cs typeface="David" panose="020E0502060401010101" pitchFamily="34" charset="-79"/>
              </a:rPr>
              <a:t>נִקְרָא קֶטַע מֵידָע "נָעִים לְהַכִּיר - הַמּוֹבִיל הָאַרְצִי".</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600" b="1" dirty="0">
                <a:latin typeface="David" panose="020E0502060401010101" pitchFamily="34" charset="-79"/>
                <a:cs typeface="David" panose="020E0502060401010101" pitchFamily="34" charset="-79"/>
              </a:rPr>
              <a:t>נִלְמַד עַל הַמּוֹבִיל הָאַרְצִי כְּפִתְרוֹן </a:t>
            </a:r>
            <a:r>
              <a:rPr lang="he-IL" sz="3600" b="1" dirty="0" err="1">
                <a:latin typeface="David" panose="020E0502060401010101" pitchFamily="34" charset="-79"/>
                <a:cs typeface="David" panose="020E0502060401010101" pitchFamily="34" charset="-79"/>
              </a:rPr>
              <a:t>לִבְעָיַת</a:t>
            </a:r>
            <a:r>
              <a:rPr lang="he-IL" sz="3600" b="1" dirty="0">
                <a:latin typeface="David" panose="020E0502060401010101" pitchFamily="34" charset="-79"/>
                <a:cs typeface="David" panose="020E0502060401010101" pitchFamily="34" charset="-79"/>
              </a:rPr>
              <a:t> הַמַחְסוֹר</a:t>
            </a:r>
            <a:r>
              <a:rPr lang="he-IL" sz="3600" b="1" dirty="0">
                <a:latin typeface="David" panose="020E0502060401010101" pitchFamily="34" charset="-79"/>
                <a:ea typeface="Calibri" panose="020F0502020204030204" pitchFamily="34" charset="0"/>
                <a:cs typeface="David" panose="020E0502060401010101" pitchFamily="34" charset="-79"/>
              </a:rPr>
              <a:t> </a:t>
            </a:r>
            <a:r>
              <a:rPr lang="he-IL" sz="3600" b="1" dirty="0">
                <a:latin typeface="David" panose="020E0502060401010101" pitchFamily="34" charset="-79"/>
                <a:cs typeface="David" panose="020E0502060401010101" pitchFamily="34" charset="-79"/>
              </a:rPr>
              <a:t>בְּמַיִם.</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600" b="1" dirty="0">
                <a:latin typeface="David" panose="020E0502060401010101" pitchFamily="34" charset="-79"/>
                <a:cs typeface="David" panose="020E0502060401010101" pitchFamily="34" charset="-79"/>
              </a:rPr>
              <a:t>נָבִין מִלִּים לֹא מֻכָּרוֹת מֵהַקֶּטַע.</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600" b="1" dirty="0">
                <a:latin typeface="David" panose="020E0502060401010101" pitchFamily="34" charset="-79"/>
                <a:cs typeface="David" panose="020E0502060401010101" pitchFamily="34" charset="-79"/>
              </a:rPr>
              <a:t>נַכִּיר עוֹד מִלִּים </a:t>
            </a:r>
            <a:r>
              <a:rPr lang="he-IL" sz="3600" b="1" dirty="0" err="1">
                <a:latin typeface="David" panose="020E0502060401010101" pitchFamily="34" charset="-79"/>
                <a:cs typeface="David" panose="020E0502060401010101" pitchFamily="34" charset="-79"/>
              </a:rPr>
              <a:t>מֵהַשֹּׁרֶש</a:t>
            </a:r>
            <a:r>
              <a:rPr lang="he-IL" sz="3600" b="1" dirty="0">
                <a:latin typeface="David" panose="020E0502060401010101" pitchFamily="34" charset="-79"/>
                <a:cs typeface="David" panose="020E0502060401010101" pitchFamily="34" charset="-79"/>
              </a:rPr>
              <a:t>ׁ </a:t>
            </a:r>
            <a:r>
              <a:rPr lang="he-IL" sz="3600" b="1" dirty="0" err="1">
                <a:latin typeface="David" panose="020E0502060401010101" pitchFamily="34" charset="-79"/>
                <a:cs typeface="David" panose="020E0502060401010101" pitchFamily="34" charset="-79"/>
              </a:rPr>
              <a:t>א.ג.ר</a:t>
            </a:r>
            <a:endParaRPr lang="he-IL" sz="3600" b="1" dirty="0">
              <a:latin typeface="David" panose="020E0502060401010101" pitchFamily="34" charset="-79"/>
              <a:cs typeface="David" panose="020E0502060401010101" pitchFamily="34" charset="-79"/>
            </a:endParaRP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600" b="1" dirty="0">
                <a:latin typeface="David" panose="020E0502060401010101" pitchFamily="34" charset="-79"/>
                <a:cs typeface="David" panose="020E0502060401010101" pitchFamily="34" charset="-79"/>
              </a:rPr>
              <a:t>נַעֲרֹךְ הַשְׁוָאָה .</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600" b="1" dirty="0">
                <a:latin typeface="David" panose="020E0502060401010101" pitchFamily="34" charset="-79"/>
                <a:cs typeface="David" panose="020E0502060401010101" pitchFamily="34" charset="-79"/>
              </a:rPr>
              <a:t>נִתְמַצֵּא בְּמַפַּת אֶרֶץ יִשְׂרָאֵל.</a:t>
            </a:r>
          </a:p>
        </p:txBody>
      </p:sp>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הֲפָקַת מֵידָע מִתְּמוּנָה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793534" y="13562"/>
            <a:ext cx="1017545" cy="1070700"/>
          </a:xfrm>
          <a:prstGeom prst="rect">
            <a:avLst/>
          </a:prstGeom>
        </p:spPr>
      </p:pic>
      <p:sp>
        <p:nvSpPr>
          <p:cNvPr id="2" name="TextBox 1"/>
          <p:cNvSpPr txBox="1"/>
          <p:nvPr/>
        </p:nvSpPr>
        <p:spPr>
          <a:xfrm>
            <a:off x="396634" y="2055256"/>
            <a:ext cx="9087000" cy="792781"/>
          </a:xfrm>
          <a:prstGeom prst="rect">
            <a:avLst/>
          </a:prstGeom>
          <a:noFill/>
        </p:spPr>
        <p:txBody>
          <a:bodyPr wrap="square" rtlCol="1">
            <a:spAutoFit/>
          </a:bodyPr>
          <a:lstStyle/>
          <a:p>
            <a:pPr algn="r" rtl="1">
              <a:lnSpc>
                <a:spcPct val="150000"/>
              </a:lnSpc>
            </a:pPr>
            <a:r>
              <a:rPr lang="he-IL" sz="1600" dirty="0"/>
              <a:t>. </a:t>
            </a:r>
            <a:br>
              <a:rPr lang="he-IL" sz="1600" dirty="0"/>
            </a:br>
            <a:endParaRPr lang="en-US" sz="1600" dirty="0"/>
          </a:p>
        </p:txBody>
      </p:sp>
      <p:sp>
        <p:nvSpPr>
          <p:cNvPr id="9" name="TextBox 8"/>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grpSp>
        <p:nvGrpSpPr>
          <p:cNvPr id="4" name="קבוצה 3"/>
          <p:cNvGrpSpPr/>
          <p:nvPr/>
        </p:nvGrpSpPr>
        <p:grpSpPr>
          <a:xfrm>
            <a:off x="7442307" y="2106731"/>
            <a:ext cx="4334935" cy="3424599"/>
            <a:chOff x="6667035" y="1980149"/>
            <a:chExt cx="4334935" cy="3424599"/>
          </a:xfrm>
        </p:grpSpPr>
        <p:pic>
          <p:nvPicPr>
            <p:cNvPr id="5122" name="Picture 2" descr="http://www.electra.co.il/filestock/img/img_150107570664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035" y="1980149"/>
              <a:ext cx="4334935" cy="342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electra.co.il/filestock/img/img_1501075706642-2.JPG"/>
            <p:cNvPicPr>
              <a:picLocks noChangeAspect="1" noChangeArrowheads="1"/>
            </p:cNvPicPr>
            <p:nvPr/>
          </p:nvPicPr>
          <p:blipFill rotWithShape="1">
            <a:blip r:embed="rId4">
              <a:extLst>
                <a:ext uri="{28A0092B-C50C-407E-A947-70E740481C1C}">
                  <a14:useLocalDpi xmlns:a14="http://schemas.microsoft.com/office/drawing/2010/main" val="0"/>
                </a:ext>
              </a:extLst>
            </a:blip>
            <a:srcRect t="92990" r="75282"/>
            <a:stretch/>
          </p:blipFill>
          <p:spPr bwMode="auto">
            <a:xfrm>
              <a:off x="9483634" y="4944533"/>
              <a:ext cx="1518336" cy="20621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מלבן 9"/>
          <p:cNvSpPr/>
          <p:nvPr/>
        </p:nvSpPr>
        <p:spPr>
          <a:xfrm>
            <a:off x="-320666" y="2664868"/>
            <a:ext cx="7602646" cy="2308324"/>
          </a:xfrm>
          <a:prstGeom prst="rect">
            <a:avLst/>
          </a:prstGeom>
        </p:spPr>
        <p:txBody>
          <a:bodyPr wrap="square">
            <a:spAutoFit/>
          </a:bodyPr>
          <a:lstStyle/>
          <a:p>
            <a:pPr algn="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הֵבִיאוּ</a:t>
            </a:r>
            <a:r>
              <a:rPr lang="he-IL" sz="3600" b="1" dirty="0">
                <a:solidFill>
                  <a:srgbClr val="FFC000"/>
                </a:solidFill>
                <a:latin typeface="Calibri" panose="020F0502020204030204" pitchFamily="34" charset="0"/>
                <a:ea typeface="Calibri" panose="020F0502020204030204" pitchFamily="34" charset="0"/>
                <a:cs typeface="David" panose="020E0502060401010101" pitchFamily="34" charset="-79"/>
              </a:rPr>
              <a:t> </a:t>
            </a:r>
            <a:r>
              <a:rPr lang="he-IL" sz="3600" b="1" dirty="0">
                <a:solidFill>
                  <a:schemeClr val="accent1"/>
                </a:solidFill>
                <a:latin typeface="Calibri" panose="020F0502020204030204" pitchFamily="34" charset="0"/>
                <a:ea typeface="Calibri" panose="020F0502020204030204" pitchFamily="34" charset="0"/>
                <a:cs typeface="David" panose="020E0502060401010101" pitchFamily="34" charset="-79"/>
              </a:rPr>
              <a:t>מַשְׁאֵבוֹת </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מְשֻׁכְלָלוֹת לְאֵזוֹר הַכִּנֶּרֶת. מַשְׁאֵבוֹת אֵלּוּ שָׁאֲבוּ אֶת הַמַּיִם </a:t>
            </a:r>
            <a:r>
              <a:rPr lang="he-IL" sz="3600" b="1"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מֵהַכִּנֶּרֶת, </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וְהִזְרִימוּ אֶת הַמַּיִם</a:t>
            </a:r>
            <a:r>
              <a:rPr lang="he-IL" sz="3600" b="1" dirty="0">
                <a:solidFill>
                  <a:srgbClr val="00B050"/>
                </a:solidFill>
                <a:latin typeface="Calibri" panose="020F0502020204030204" pitchFamily="34" charset="0"/>
                <a:ea typeface="Calibri" panose="020F0502020204030204" pitchFamily="34" charset="0"/>
                <a:cs typeface="David" panose="020E0502060401010101" pitchFamily="34" charset="-79"/>
              </a:rPr>
              <a:t> </a:t>
            </a:r>
            <a:r>
              <a:rPr lang="he-IL" sz="3600" b="1" dirty="0" err="1">
                <a:solidFill>
                  <a:srgbClr val="00B050"/>
                </a:solidFill>
                <a:latin typeface="Calibri" panose="020F0502020204030204" pitchFamily="34" charset="0"/>
                <a:ea typeface="Calibri" panose="020F0502020204030204" pitchFamily="34" charset="0"/>
                <a:cs typeface="David" panose="020E0502060401010101" pitchFamily="34" charset="-79"/>
              </a:rPr>
              <a:t>בְּצִנּוֹרוֹת</a:t>
            </a:r>
            <a:r>
              <a:rPr lang="he-IL" sz="3600" b="1" dirty="0">
                <a:solidFill>
                  <a:srgbClr val="00B050"/>
                </a:solidFill>
                <a:latin typeface="Calibri" panose="020F0502020204030204" pitchFamily="34" charset="0"/>
                <a:ea typeface="Calibri" panose="020F0502020204030204" pitchFamily="34" charset="0"/>
                <a:cs typeface="David" panose="020E0502060401010101" pitchFamily="34" charset="-79"/>
              </a:rPr>
              <a:t> </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עֲנָקִיִּים</a:t>
            </a:r>
            <a:r>
              <a:rPr lang="he-IL" sz="3600" b="1" dirty="0">
                <a:solidFill>
                  <a:schemeClr val="accent1">
                    <a:lumMod val="60000"/>
                    <a:lumOff val="40000"/>
                  </a:schemeClr>
                </a:solidFill>
                <a:latin typeface="Calibri" panose="020F0502020204030204" pitchFamily="34" charset="0"/>
                <a:ea typeface="Calibri" panose="020F0502020204030204" pitchFamily="34" charset="0"/>
                <a:cs typeface="David" panose="020E0502060401010101" pitchFamily="34" charset="-79"/>
              </a:rPr>
              <a:t> </a:t>
            </a:r>
            <a:r>
              <a:rPr lang="he-IL" sz="3600" b="1" dirty="0">
                <a:solidFill>
                  <a:srgbClr val="FFC000"/>
                </a:solidFill>
                <a:latin typeface="Calibri" panose="020F0502020204030204" pitchFamily="34" charset="0"/>
                <a:ea typeface="Calibri" panose="020F0502020204030204" pitchFamily="34" charset="0"/>
                <a:cs typeface="David" panose="020E0502060401010101" pitchFamily="34" charset="-79"/>
              </a:rPr>
              <a:t>לַמֶּרְכָּז וְלִדְרוֹם הָאָרֶץ</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 </a:t>
            </a:r>
            <a:endParaRPr lang="he-IL" sz="3600" b="1" dirty="0">
              <a:solidFill>
                <a:schemeClr val="bg2">
                  <a:lumMod val="10000"/>
                </a:schemeClr>
              </a:solidFill>
            </a:endParaRPr>
          </a:p>
        </p:txBody>
      </p:sp>
    </p:spTree>
    <p:extLst>
      <p:ext uri="{BB962C8B-B14F-4D97-AF65-F5344CB8AC3E}">
        <p14:creationId xmlns:p14="http://schemas.microsoft.com/office/powerpoint/2010/main" val="204297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56589" y="400391"/>
            <a:ext cx="8280000" cy="720000"/>
          </a:xfrm>
        </p:spPr>
        <p:txBody>
          <a:bodyPr>
            <a:normAutofit/>
          </a:bodyPr>
          <a:lstStyle/>
          <a:p>
            <a:r>
              <a:rPr lang="he-IL" b="1" dirty="0">
                <a:latin typeface="Arial" panose="020B0604020202020204" pitchFamily="34" charset="0"/>
                <a:cs typeface="Arial" panose="020B0604020202020204" pitchFamily="34" charset="0"/>
              </a:rPr>
              <a:t>מְפִיקִים מֵידָע בְּתַרְשִׁים זְרִימָה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graphicFrame>
        <p:nvGraphicFramePr>
          <p:cNvPr id="3" name="דיאגרמה 2"/>
          <p:cNvGraphicFramePr/>
          <p:nvPr/>
        </p:nvGraphicFramePr>
        <p:xfrm>
          <a:off x="7602646" y="1969103"/>
          <a:ext cx="4589354" cy="45042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מלבן 8"/>
          <p:cNvSpPr/>
          <p:nvPr/>
        </p:nvSpPr>
        <p:spPr>
          <a:xfrm>
            <a:off x="0" y="2554643"/>
            <a:ext cx="7602646" cy="2308324"/>
          </a:xfrm>
          <a:prstGeom prst="rect">
            <a:avLst/>
          </a:prstGeom>
        </p:spPr>
        <p:txBody>
          <a:bodyPr wrap="square">
            <a:spAutoFit/>
          </a:bodyPr>
          <a:lstStyle/>
          <a:p>
            <a:pPr algn="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הֵבִיאוּ</a:t>
            </a:r>
            <a:r>
              <a:rPr lang="he-IL" sz="3600" b="1" dirty="0">
                <a:solidFill>
                  <a:srgbClr val="FFC000"/>
                </a:solidFill>
                <a:latin typeface="Calibri" panose="020F0502020204030204" pitchFamily="34" charset="0"/>
                <a:ea typeface="Calibri" panose="020F0502020204030204" pitchFamily="34" charset="0"/>
                <a:cs typeface="David" panose="020E0502060401010101" pitchFamily="34" charset="-79"/>
              </a:rPr>
              <a:t> </a:t>
            </a:r>
            <a:r>
              <a:rPr lang="he-IL" sz="3600" b="1" dirty="0">
                <a:solidFill>
                  <a:schemeClr val="accent1"/>
                </a:solidFill>
                <a:latin typeface="Calibri" panose="020F0502020204030204" pitchFamily="34" charset="0"/>
                <a:ea typeface="Calibri" panose="020F0502020204030204" pitchFamily="34" charset="0"/>
                <a:cs typeface="David" panose="020E0502060401010101" pitchFamily="34" charset="-79"/>
              </a:rPr>
              <a:t>מַשְׁאֵבוֹת </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מְשֻׁכְלָלוֹת לְאֵזוֹר הַכִּנֶּרֶת. מַשְׁאֵבוֹת אֵלּוּ שָׁאֲבוּ אֶת הַמַּיִם </a:t>
            </a:r>
            <a:r>
              <a:rPr lang="he-IL" sz="3600" b="1" dirty="0">
                <a:solidFill>
                  <a:schemeClr val="accent6">
                    <a:lumMod val="75000"/>
                  </a:schemeClr>
                </a:solidFill>
                <a:latin typeface="Calibri" panose="020F0502020204030204" pitchFamily="34" charset="0"/>
                <a:ea typeface="Calibri" panose="020F0502020204030204" pitchFamily="34" charset="0"/>
                <a:cs typeface="David" panose="020E0502060401010101" pitchFamily="34" charset="-79"/>
              </a:rPr>
              <a:t>מֵהַכִּנֶּרֶת, </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וְהִזְרִימוּ אֶת הַמַּיִם</a:t>
            </a:r>
            <a:r>
              <a:rPr lang="he-IL" sz="3600" b="1" dirty="0">
                <a:solidFill>
                  <a:srgbClr val="00B050"/>
                </a:solidFill>
                <a:latin typeface="Calibri" panose="020F0502020204030204" pitchFamily="34" charset="0"/>
                <a:ea typeface="Calibri" panose="020F0502020204030204" pitchFamily="34" charset="0"/>
                <a:cs typeface="David" panose="020E0502060401010101" pitchFamily="34" charset="-79"/>
              </a:rPr>
              <a:t> </a:t>
            </a:r>
            <a:r>
              <a:rPr lang="he-IL" sz="3600" b="1" dirty="0" err="1">
                <a:solidFill>
                  <a:srgbClr val="00B050"/>
                </a:solidFill>
                <a:latin typeface="Calibri" panose="020F0502020204030204" pitchFamily="34" charset="0"/>
                <a:ea typeface="Calibri" panose="020F0502020204030204" pitchFamily="34" charset="0"/>
                <a:cs typeface="David" panose="020E0502060401010101" pitchFamily="34" charset="-79"/>
              </a:rPr>
              <a:t>בְּצִנּוֹרוֹת</a:t>
            </a:r>
            <a:r>
              <a:rPr lang="he-IL" sz="3600" b="1" dirty="0">
                <a:solidFill>
                  <a:srgbClr val="00B050"/>
                </a:solidFill>
                <a:latin typeface="Calibri" panose="020F0502020204030204" pitchFamily="34" charset="0"/>
                <a:ea typeface="Calibri" panose="020F0502020204030204" pitchFamily="34" charset="0"/>
                <a:cs typeface="David" panose="020E0502060401010101" pitchFamily="34" charset="-79"/>
              </a:rPr>
              <a:t> </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עֲנָקִיִּים</a:t>
            </a:r>
            <a:r>
              <a:rPr lang="he-IL" sz="3600" b="1" dirty="0">
                <a:solidFill>
                  <a:schemeClr val="accent1">
                    <a:lumMod val="60000"/>
                    <a:lumOff val="40000"/>
                  </a:schemeClr>
                </a:solidFill>
                <a:latin typeface="Calibri" panose="020F0502020204030204" pitchFamily="34" charset="0"/>
                <a:ea typeface="Calibri" panose="020F0502020204030204" pitchFamily="34" charset="0"/>
                <a:cs typeface="David" panose="020E0502060401010101" pitchFamily="34" charset="-79"/>
              </a:rPr>
              <a:t> </a:t>
            </a:r>
            <a:r>
              <a:rPr lang="he-IL" sz="3600" b="1" dirty="0">
                <a:solidFill>
                  <a:srgbClr val="FFC000"/>
                </a:solidFill>
                <a:latin typeface="Calibri" panose="020F0502020204030204" pitchFamily="34" charset="0"/>
                <a:ea typeface="Calibri" panose="020F0502020204030204" pitchFamily="34" charset="0"/>
                <a:cs typeface="David" panose="020E0502060401010101" pitchFamily="34" charset="-79"/>
              </a:rPr>
              <a:t>לַמֶּרְכָּז וְלִדְרוֹם הָאָרֶץ</a:t>
            </a:r>
            <a:r>
              <a:rPr lang="he-IL" sz="3600" b="1" dirty="0">
                <a:solidFill>
                  <a:schemeClr val="bg2">
                    <a:lumMod val="10000"/>
                  </a:schemeClr>
                </a:solidFill>
                <a:latin typeface="Calibri" panose="020F0502020204030204" pitchFamily="34" charset="0"/>
                <a:ea typeface="Calibri" panose="020F0502020204030204" pitchFamily="34" charset="0"/>
                <a:cs typeface="David" panose="020E0502060401010101" pitchFamily="34" charset="-79"/>
              </a:rPr>
              <a:t>. </a:t>
            </a:r>
            <a:endParaRPr lang="he-IL" sz="3600" b="1" dirty="0">
              <a:solidFill>
                <a:schemeClr val="bg2">
                  <a:lumMod val="10000"/>
                </a:schemeClr>
              </a:solidFill>
            </a:endParaRPr>
          </a:p>
        </p:txBody>
      </p:sp>
      <p:grpSp>
        <p:nvGrpSpPr>
          <p:cNvPr id="12" name="קבוצה 11"/>
          <p:cNvGrpSpPr/>
          <p:nvPr/>
        </p:nvGrpSpPr>
        <p:grpSpPr>
          <a:xfrm>
            <a:off x="302432" y="238500"/>
            <a:ext cx="3184785" cy="2023373"/>
            <a:chOff x="6667035" y="1980149"/>
            <a:chExt cx="4334935" cy="3424599"/>
          </a:xfrm>
        </p:grpSpPr>
        <p:pic>
          <p:nvPicPr>
            <p:cNvPr id="13" name="Picture 2" descr="http://www.electra.co.il/filestock/img/img_1501075706642-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035" y="1980149"/>
              <a:ext cx="4334935" cy="3424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electra.co.il/filestock/img/img_1501075706642-2.JPG"/>
            <p:cNvPicPr>
              <a:picLocks noChangeAspect="1" noChangeArrowheads="1"/>
            </p:cNvPicPr>
            <p:nvPr/>
          </p:nvPicPr>
          <p:blipFill rotWithShape="1">
            <a:blip r:embed="rId11">
              <a:extLst>
                <a:ext uri="{28A0092B-C50C-407E-A947-70E740481C1C}">
                  <a14:useLocalDpi xmlns:a14="http://schemas.microsoft.com/office/drawing/2010/main" val="0"/>
                </a:ext>
              </a:extLst>
            </a:blip>
            <a:srcRect t="92990" r="75282"/>
            <a:stretch/>
          </p:blipFill>
          <p:spPr bwMode="auto">
            <a:xfrm>
              <a:off x="9483634" y="4944533"/>
              <a:ext cx="1518336" cy="2062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30sec_final" descr="30sec_final">
            <a:hlinkClick r:id="" action="ppaction://media"/>
            <a:extLst>
              <a:ext uri="{FF2B5EF4-FFF2-40B4-BE49-F238E27FC236}">
                <a16:creationId xmlns:a16="http://schemas.microsoft.com/office/drawing/2014/main" id="{FAB69DE5-22F3-431C-9A52-A149218E241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015575" y="1776081"/>
            <a:ext cx="1540938" cy="549601"/>
          </a:xfrm>
          <a:prstGeom prst="rect">
            <a:avLst/>
          </a:prstGeom>
        </p:spPr>
      </p:pic>
    </p:spTree>
    <p:extLst>
      <p:ext uri="{BB962C8B-B14F-4D97-AF65-F5344CB8AC3E}">
        <p14:creationId xmlns:p14="http://schemas.microsoft.com/office/powerpoint/2010/main" val="146580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22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קוֹרְאִים אֶת הַקֶּטַע – פִּסְקָה רְבִיעִית</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918135" y="173159"/>
            <a:ext cx="1030434" cy="1084262"/>
          </a:xfrm>
          <a:prstGeom prst="rect">
            <a:avLst/>
          </a:prstGeom>
        </p:spPr>
      </p:pic>
      <p:sp>
        <p:nvSpPr>
          <p:cNvPr id="2" name="TextBox 1"/>
          <p:cNvSpPr txBox="1"/>
          <p:nvPr/>
        </p:nvSpPr>
        <p:spPr>
          <a:xfrm>
            <a:off x="921316" y="2546938"/>
            <a:ext cx="10712510" cy="1295868"/>
          </a:xfrm>
          <a:prstGeom prst="rect">
            <a:avLst/>
          </a:prstGeom>
          <a:noFill/>
        </p:spPr>
        <p:txBody>
          <a:bodyPr wrap="square" rtlCol="1">
            <a:spAutoFit/>
          </a:bodyPr>
          <a:lstStyle/>
          <a:p>
            <a:pPr algn="r" rtl="1">
              <a:lnSpc>
                <a:spcPct val="150000"/>
              </a:lnSpc>
            </a:pPr>
            <a:endParaRPr lang="he-IL" dirty="0"/>
          </a:p>
          <a:p>
            <a:pPr algn="r" rtl="1">
              <a:lnSpc>
                <a:spcPct val="150000"/>
              </a:lnSpc>
            </a:pPr>
            <a:br>
              <a:rPr lang="he-IL" dirty="0"/>
            </a:br>
            <a:endParaRPr lang="en-US" dirty="0"/>
          </a:p>
        </p:txBody>
      </p:sp>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sp>
        <p:nvSpPr>
          <p:cNvPr id="4" name="מלבן 3"/>
          <p:cNvSpPr/>
          <p:nvPr/>
        </p:nvSpPr>
        <p:spPr>
          <a:xfrm>
            <a:off x="499481" y="1931369"/>
            <a:ext cx="11294923" cy="3785652"/>
          </a:xfrm>
          <a:prstGeom prst="rect">
            <a:avLst/>
          </a:prstGeom>
        </p:spPr>
        <p:txBody>
          <a:bodyPr wrap="square">
            <a:spAutoFit/>
          </a:bodyPr>
          <a:lstStyle/>
          <a:p>
            <a:pPr algn="just" rtl="1">
              <a:lnSpc>
                <a:spcPct val="150000"/>
              </a:lnSpc>
              <a:spcBef>
                <a:spcPts val="600"/>
              </a:spcBef>
              <a:spcAft>
                <a:spcPts val="600"/>
              </a:spcAft>
            </a:pPr>
            <a:r>
              <a:rPr lang="he-IL" sz="3200" dirty="0">
                <a:latin typeface="Calibri" panose="020F0502020204030204" pitchFamily="34" charset="0"/>
                <a:ea typeface="Calibri" panose="020F0502020204030204" pitchFamily="34" charset="0"/>
                <a:cs typeface="David" panose="020E0502060401010101" pitchFamily="34" charset="-79"/>
              </a:rPr>
              <a:t>כַּאֲשֶר יֵש בַּצורֶת וְכַמוּיוֹת הַמַיִם פֹּוחֲתוֹת, נוֹצָר מַצָּב שֶׁבּוֹ כַּמּוּת הַמַּיִם הַמְּחַלְחֲלִים לְמֵי הַתְּהוֹם פּוֹחֶתֶת מְאוֹד. גַם כַּמּוּת הַמַּיִם הַזּוֹרְמִים לַכִּנֶּרֶת מִתְמָעֶטֶת, וְנוֹצָר מַצָּב שֶׁכַּמּוּת הַמַּיִם הָעוֹבְרִים בַּמּוֹבִיל הָאַרְצִי אֵינָהּ מַסְפִּיקָה לְכָל תּוֹשָׁבֵי אֶרֶץ יִשְׂרָאֵל. </a:t>
            </a:r>
            <a:r>
              <a:rPr lang="he-IL" sz="3200">
                <a:latin typeface="Calibri" panose="020F0502020204030204" pitchFamily="34" charset="0"/>
                <a:ea typeface="Calibri" panose="020F0502020204030204" pitchFamily="34" charset="0"/>
                <a:cs typeface="David" panose="020E0502060401010101" pitchFamily="34" charset="-79"/>
              </a:rPr>
              <a:t>בְּשָנִים כָּאֵלֶה, צָרִיך לְחַפֵּש </a:t>
            </a:r>
            <a:r>
              <a:rPr lang="he-IL" sz="3200" dirty="0">
                <a:latin typeface="Calibri" panose="020F0502020204030204" pitchFamily="34" charset="0"/>
                <a:ea typeface="Calibri" panose="020F0502020204030204" pitchFamily="34" charset="0"/>
                <a:cs typeface="David" panose="020E0502060401010101" pitchFamily="34" charset="-79"/>
              </a:rPr>
              <a:t>פִּתְרוֹנוֹת נוֹסָפִים לְאַסְפָּקַת מַיִם </a:t>
            </a:r>
            <a:r>
              <a:rPr lang="he-IL" sz="3200" dirty="0" err="1">
                <a:latin typeface="Calibri" panose="020F0502020204030204" pitchFamily="34" charset="0"/>
                <a:ea typeface="Calibri" panose="020F0502020204030204" pitchFamily="34" charset="0"/>
                <a:cs typeface="David" panose="020E0502060401010101" pitchFamily="34" charset="-79"/>
              </a:rPr>
              <a:t>לְכֻלָּם</a:t>
            </a:r>
            <a:r>
              <a:rPr lang="he-IL" sz="3200" dirty="0">
                <a:latin typeface="Calibri" panose="020F0502020204030204" pitchFamily="34" charset="0"/>
                <a:ea typeface="Calibri" panose="020F0502020204030204" pitchFamily="34" charset="0"/>
                <a:cs typeface="David" panose="020E0502060401010101" pitchFamily="34" charset="-79"/>
              </a:rPr>
              <a:t>.</a:t>
            </a:r>
            <a:endParaRPr lang="he-IL" sz="3200" dirty="0">
              <a:solidFill>
                <a:srgbClr val="000000"/>
              </a:solidFill>
              <a:latin typeface="Calibri" panose="020F0502020204030204" pitchFamily="34" charset="0"/>
              <a:ea typeface="Calibri" panose="020F0502020204030204" pitchFamily="34" charset="0"/>
              <a:cs typeface="David" panose="020E0502060401010101" pitchFamily="34" charset="-79"/>
            </a:endParaRPr>
          </a:p>
        </p:txBody>
      </p:sp>
      <p:sp>
        <p:nvSpPr>
          <p:cNvPr id="12" name="TextBox 11"/>
          <p:cNvSpPr txBox="1"/>
          <p:nvPr/>
        </p:nvSpPr>
        <p:spPr>
          <a:xfrm>
            <a:off x="3302307" y="965033"/>
            <a:ext cx="6069411" cy="584775"/>
          </a:xfrm>
          <a:prstGeom prst="rect">
            <a:avLst/>
          </a:prstGeom>
          <a:noFill/>
        </p:spPr>
        <p:txBody>
          <a:bodyPr wrap="square" rtlCol="1">
            <a:spAutoFit/>
          </a:bodyPr>
          <a:lstStyle/>
          <a:p>
            <a:pPr algn="ctr"/>
            <a:r>
              <a:rPr lang="he-IL" sz="3200" b="1" dirty="0">
                <a:solidFill>
                  <a:srgbClr val="FF3399"/>
                </a:solidFill>
              </a:rPr>
              <a:t>נָעִים לְהַכִּיר – הַמּוֹבִיל הָאַרְצִי</a:t>
            </a:r>
            <a:endParaRPr lang="he-IL" sz="3200" b="1" dirty="0">
              <a:solidFill>
                <a:schemeClr val="accent6">
                  <a:lumMod val="75000"/>
                </a:schemeClr>
              </a:solidFill>
            </a:endParaRPr>
          </a:p>
        </p:txBody>
      </p:sp>
    </p:spTree>
    <p:extLst>
      <p:ext uri="{BB962C8B-B14F-4D97-AF65-F5344CB8AC3E}">
        <p14:creationId xmlns:p14="http://schemas.microsoft.com/office/powerpoint/2010/main" val="173265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רַעֲיוֹן מֶרְכָּזִי – פִּסְקָה רְבִיעִית</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937468" y="121906"/>
            <a:ext cx="1017545" cy="1070700"/>
          </a:xfrm>
          <a:prstGeom prst="rect">
            <a:avLst/>
          </a:prstGeom>
        </p:spPr>
      </p:pic>
      <p:sp>
        <p:nvSpPr>
          <p:cNvPr id="2" name="TextBox 1"/>
          <p:cNvSpPr txBox="1"/>
          <p:nvPr/>
        </p:nvSpPr>
        <p:spPr>
          <a:xfrm>
            <a:off x="245027" y="1026282"/>
            <a:ext cx="11454291" cy="2301271"/>
          </a:xfrm>
          <a:prstGeom prst="rect">
            <a:avLst/>
          </a:prstGeom>
          <a:noFill/>
        </p:spPr>
        <p:txBody>
          <a:bodyPr wrap="square" rtlCol="1">
            <a:spAutoFit/>
          </a:bodyPr>
          <a:lstStyle/>
          <a:p>
            <a:pPr algn="r" rtl="1">
              <a:lnSpc>
                <a:spcPct val="150000"/>
              </a:lnSpc>
            </a:pPr>
            <a:endParaRPr lang="he-IL" sz="2000" dirty="0"/>
          </a:p>
          <a:p>
            <a:pPr algn="r" rtl="1">
              <a:lnSpc>
                <a:spcPct val="150000"/>
              </a:lnSpc>
            </a:pPr>
            <a:br>
              <a:rPr lang="he-IL" sz="4000" dirty="0"/>
            </a:br>
            <a:endParaRPr lang="en-US" sz="4000" dirty="0"/>
          </a:p>
        </p:txBody>
      </p:sp>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pic>
        <p:nvPicPr>
          <p:cNvPr id="10" name="תמונה 9">
            <a:extLst>
              <a:ext uri="{FF2B5EF4-FFF2-40B4-BE49-F238E27FC236}">
                <a16:creationId xmlns:a16="http://schemas.microsoft.com/office/drawing/2014/main" id="{2DB05456-8BD7-493D-8095-A2E442849E9B}"/>
              </a:ext>
            </a:extLst>
          </p:cNvPr>
          <p:cNvPicPr>
            <a:picLocks noChangeAspect="1"/>
          </p:cNvPicPr>
          <p:nvPr/>
        </p:nvPicPr>
        <p:blipFill>
          <a:blip r:embed="rId4"/>
          <a:stretch>
            <a:fillRect/>
          </a:stretch>
        </p:blipFill>
        <p:spPr>
          <a:xfrm>
            <a:off x="2640669" y="2293771"/>
            <a:ext cx="7041490" cy="1268078"/>
          </a:xfrm>
          <a:prstGeom prst="rect">
            <a:avLst/>
          </a:prstGeom>
        </p:spPr>
      </p:pic>
      <p:sp>
        <p:nvSpPr>
          <p:cNvPr id="11" name="תיבת טקסט 5">
            <a:extLst>
              <a:ext uri="{FF2B5EF4-FFF2-40B4-BE49-F238E27FC236}">
                <a16:creationId xmlns:a16="http://schemas.microsoft.com/office/drawing/2014/main" id="{FD14107A-159A-4B9D-ABA3-BAD84FD131EE}"/>
              </a:ext>
            </a:extLst>
          </p:cNvPr>
          <p:cNvSpPr txBox="1"/>
          <p:nvPr/>
        </p:nvSpPr>
        <p:spPr>
          <a:xfrm>
            <a:off x="2943416" y="2589131"/>
            <a:ext cx="6174705" cy="646331"/>
          </a:xfrm>
          <a:prstGeom prst="rect">
            <a:avLst/>
          </a:prstGeom>
          <a:noFill/>
        </p:spPr>
        <p:txBody>
          <a:bodyPr wrap="square" rtlCol="1">
            <a:spAutoFit/>
          </a:bodyPr>
          <a:lstStyle/>
          <a:p>
            <a:pPr algn="r"/>
            <a:r>
              <a:rPr lang="he-IL" sz="3600" b="1" dirty="0">
                <a:solidFill>
                  <a:schemeClr val="accent6">
                    <a:lumMod val="50000"/>
                  </a:schemeClr>
                </a:solidFill>
                <a:latin typeface="David" panose="020E0502060401010101" pitchFamily="34" charset="-79"/>
                <a:cs typeface="David" panose="020E0502060401010101" pitchFamily="34" charset="-79"/>
              </a:rPr>
              <a:t>עַל מָה מְדֻבָּר בַּפִּסְקָה הָרְבִיעִית?</a:t>
            </a:r>
          </a:p>
        </p:txBody>
      </p:sp>
      <p:sp>
        <p:nvSpPr>
          <p:cNvPr id="12" name="TextBox 11"/>
          <p:cNvSpPr txBox="1"/>
          <p:nvPr/>
        </p:nvSpPr>
        <p:spPr>
          <a:xfrm>
            <a:off x="653143" y="3877986"/>
            <a:ext cx="11848565" cy="707886"/>
          </a:xfrm>
          <a:prstGeom prst="rect">
            <a:avLst/>
          </a:prstGeom>
          <a:noFill/>
        </p:spPr>
        <p:txBody>
          <a:bodyPr wrap="square" rtlCol="1">
            <a:spAutoFit/>
          </a:bodyPr>
          <a:lstStyle/>
          <a:p>
            <a:r>
              <a:rPr lang="he-IL" sz="4000" b="1" dirty="0">
                <a:solidFill>
                  <a:schemeClr val="accent5">
                    <a:lumMod val="50000"/>
                  </a:schemeClr>
                </a:solidFill>
              </a:rPr>
              <a:t>הַמּוֹבִיל הָאַרְצִי אֵינוֹ פִּתְרוֹן סוֹפִי </a:t>
            </a:r>
            <a:r>
              <a:rPr lang="he-IL" sz="4000" b="1" dirty="0" err="1">
                <a:solidFill>
                  <a:schemeClr val="accent5">
                    <a:lumMod val="50000"/>
                  </a:schemeClr>
                </a:solidFill>
              </a:rPr>
              <a:t>לִבְעָיַת</a:t>
            </a:r>
            <a:r>
              <a:rPr lang="he-IL" sz="4000" b="1" dirty="0">
                <a:solidFill>
                  <a:schemeClr val="accent5">
                    <a:lumMod val="50000"/>
                  </a:schemeClr>
                </a:solidFill>
              </a:rPr>
              <a:t> הַמַּחְסוֹר בְּמַיִם</a:t>
            </a:r>
          </a:p>
        </p:txBody>
      </p:sp>
    </p:spTree>
    <p:extLst>
      <p:ext uri="{BB962C8B-B14F-4D97-AF65-F5344CB8AC3E}">
        <p14:creationId xmlns:p14="http://schemas.microsoft.com/office/powerpoint/2010/main" val="20302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12990" y="525826"/>
            <a:ext cx="8280000" cy="720000"/>
          </a:xfrm>
        </p:spPr>
        <p:txBody>
          <a:bodyPr>
            <a:normAutofit/>
          </a:bodyPr>
          <a:lstStyle/>
          <a:p>
            <a:r>
              <a:rPr lang="he-IL" b="1" dirty="0">
                <a:latin typeface="Arial" panose="020B0604020202020204" pitchFamily="34" charset="0"/>
                <a:cs typeface="Arial" panose="020B0604020202020204" pitchFamily="34" charset="0"/>
              </a:rPr>
              <a:t>תִּרְגּוּל</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2937468" y="121906"/>
            <a:ext cx="1017545" cy="1070700"/>
          </a:xfrm>
          <a:prstGeom prst="rect">
            <a:avLst/>
          </a:prstGeom>
        </p:spPr>
      </p:pic>
      <p:sp>
        <p:nvSpPr>
          <p:cNvPr id="2" name="TextBox 1"/>
          <p:cNvSpPr txBox="1"/>
          <p:nvPr/>
        </p:nvSpPr>
        <p:spPr>
          <a:xfrm>
            <a:off x="841829" y="1631433"/>
            <a:ext cx="9646346" cy="3970318"/>
          </a:xfrm>
          <a:prstGeom prst="rect">
            <a:avLst/>
          </a:prstGeom>
          <a:noFill/>
        </p:spPr>
        <p:txBody>
          <a:bodyPr wrap="square" rtlCol="1">
            <a:spAutoFit/>
          </a:bodyPr>
          <a:lstStyle/>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בְּקֶטַע הַמֵּידָע </a:t>
            </a:r>
            <a:r>
              <a:rPr lang="he-IL" sz="2800" dirty="0">
                <a:solidFill>
                  <a:schemeClr val="accent6">
                    <a:lumMod val="50000"/>
                  </a:schemeClr>
                </a:solidFill>
                <a:latin typeface="David" panose="020E0502060401010101" pitchFamily="34" charset="-79"/>
                <a:cs typeface="David" panose="020E0502060401010101" pitchFamily="34" charset="-79"/>
              </a:rPr>
              <a:t>"נָעִים לְהַכִּיר – הַמּוֹבִיל הָאַרְצִי" </a:t>
            </a:r>
            <a:r>
              <a:rPr lang="he-IL" sz="2800" dirty="0">
                <a:solidFill>
                  <a:schemeClr val="accent5">
                    <a:lumMod val="50000"/>
                  </a:schemeClr>
                </a:solidFill>
                <a:latin typeface="David" panose="020E0502060401010101" pitchFamily="34" charset="-79"/>
                <a:cs typeface="David" panose="020E0502060401010101" pitchFamily="34" charset="-79"/>
              </a:rPr>
              <a:t>מֻזְכָּרִים בְּעָיָה וּפִתְרוֹן.</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מָה הַ</a:t>
            </a:r>
            <a:r>
              <a:rPr lang="he-IL" sz="2800" dirty="0">
                <a:solidFill>
                  <a:schemeClr val="accent6">
                    <a:lumMod val="50000"/>
                  </a:schemeClr>
                </a:solidFill>
                <a:latin typeface="David" panose="020E0502060401010101" pitchFamily="34" charset="-79"/>
                <a:cs typeface="David" panose="020E0502060401010101" pitchFamily="34" charset="-79"/>
              </a:rPr>
              <a:t>בְּעָיָה</a:t>
            </a:r>
            <a:r>
              <a:rPr lang="he-IL" sz="2800" dirty="0">
                <a:solidFill>
                  <a:schemeClr val="accent5">
                    <a:lumMod val="50000"/>
                  </a:schemeClr>
                </a:solidFill>
                <a:latin typeface="David" panose="020E0502060401010101" pitchFamily="34" charset="-79"/>
                <a:cs typeface="David" panose="020E0502060401010101" pitchFamily="34" charset="-79"/>
              </a:rPr>
              <a:t>? ________________________</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מָה הַ</a:t>
            </a:r>
            <a:r>
              <a:rPr lang="he-IL" sz="2800" dirty="0">
                <a:solidFill>
                  <a:schemeClr val="accent6">
                    <a:lumMod val="50000"/>
                  </a:schemeClr>
                </a:solidFill>
                <a:latin typeface="David" panose="020E0502060401010101" pitchFamily="34" charset="-79"/>
                <a:cs typeface="David" panose="020E0502060401010101" pitchFamily="34" charset="-79"/>
              </a:rPr>
              <a:t>פִּתְרוֹן</a:t>
            </a:r>
            <a:r>
              <a:rPr lang="he-IL" sz="2800" dirty="0">
                <a:solidFill>
                  <a:schemeClr val="accent5">
                    <a:lumMod val="50000"/>
                  </a:schemeClr>
                </a:solidFill>
                <a:latin typeface="David" panose="020E0502060401010101" pitchFamily="34" charset="-79"/>
                <a:cs typeface="David" panose="020E0502060401010101" pitchFamily="34" charset="-79"/>
              </a:rPr>
              <a:t>?________________________</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בַּפִסְקָה הָרְבִיעִית מֻזְכֶּרֶת בְּעָיָה נוֹסֶפֶת.</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מָה הַ</a:t>
            </a:r>
            <a:r>
              <a:rPr lang="he-IL" sz="2800" dirty="0">
                <a:solidFill>
                  <a:schemeClr val="accent6">
                    <a:lumMod val="50000"/>
                  </a:schemeClr>
                </a:solidFill>
                <a:latin typeface="David" panose="020E0502060401010101" pitchFamily="34" charset="-79"/>
                <a:cs typeface="David" panose="020E0502060401010101" pitchFamily="34" charset="-79"/>
              </a:rPr>
              <a:t>בְּעָיָה</a:t>
            </a:r>
            <a:r>
              <a:rPr lang="he-IL" sz="2800" dirty="0">
                <a:solidFill>
                  <a:schemeClr val="accent5">
                    <a:lumMod val="50000"/>
                  </a:schemeClr>
                </a:solidFill>
                <a:latin typeface="David" panose="020E0502060401010101" pitchFamily="34" charset="-79"/>
                <a:cs typeface="David" panose="020E0502060401010101" pitchFamily="34" charset="-79"/>
              </a:rPr>
              <a:t>? ________________________</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הַצִּיעוּ </a:t>
            </a:r>
            <a:r>
              <a:rPr lang="he-IL" sz="2800" dirty="0">
                <a:solidFill>
                  <a:schemeClr val="accent6">
                    <a:lumMod val="50000"/>
                  </a:schemeClr>
                </a:solidFill>
                <a:latin typeface="David" panose="020E0502060401010101" pitchFamily="34" charset="-79"/>
                <a:cs typeface="David" panose="020E0502060401010101" pitchFamily="34" charset="-79"/>
              </a:rPr>
              <a:t>פִּתְרוֹן </a:t>
            </a:r>
            <a:r>
              <a:rPr lang="he-IL" sz="2800" dirty="0">
                <a:solidFill>
                  <a:schemeClr val="accent5">
                    <a:lumMod val="50000"/>
                  </a:schemeClr>
                </a:solidFill>
                <a:latin typeface="David" panose="020E0502060401010101" pitchFamily="34" charset="-79"/>
                <a:cs typeface="David" panose="020E0502060401010101" pitchFamily="34" charset="-79"/>
              </a:rPr>
              <a:t>________________________</a:t>
            </a:r>
            <a:endParaRPr lang="en-US" sz="4800" dirty="0">
              <a:solidFill>
                <a:schemeClr val="accent5">
                  <a:lumMod val="50000"/>
                </a:schemeClr>
              </a:solidFill>
              <a:latin typeface="David" panose="020E0502060401010101" pitchFamily="34" charset="-79"/>
              <a:cs typeface="David" panose="020E0502060401010101" pitchFamily="34" charset="-79"/>
            </a:endParaRPr>
          </a:p>
        </p:txBody>
      </p:sp>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pic>
        <p:nvPicPr>
          <p:cNvPr id="7"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8311253">
            <a:off x="10392856" y="5174483"/>
            <a:ext cx="1487353" cy="757471"/>
          </a:xfrm>
          <a:prstGeom prst="rect">
            <a:avLst/>
          </a:prstGeom>
          <a:noFill/>
          <a:ln>
            <a:noFill/>
          </a:ln>
        </p:spPr>
      </p:pic>
      <p:sp>
        <p:nvSpPr>
          <p:cNvPr id="3" name="TextBox 2"/>
          <p:cNvSpPr txBox="1"/>
          <p:nvPr/>
        </p:nvSpPr>
        <p:spPr>
          <a:xfrm>
            <a:off x="8171543" y="5704034"/>
            <a:ext cx="2627086" cy="523220"/>
          </a:xfrm>
          <a:prstGeom prst="rect">
            <a:avLst/>
          </a:prstGeom>
          <a:noFill/>
        </p:spPr>
        <p:txBody>
          <a:bodyPr wrap="square" rtlCol="1">
            <a:spAutoFit/>
          </a:bodyPr>
          <a:lstStyle/>
          <a:p>
            <a:r>
              <a:rPr lang="he-IL" sz="2800" dirty="0"/>
              <a:t>כִּתְבוּ בַּמַּחְבֶּרֶת.</a:t>
            </a:r>
          </a:p>
        </p:txBody>
      </p:sp>
      <p:pic>
        <p:nvPicPr>
          <p:cNvPr id="9" name="3min_final" descr="3min_final">
            <a:hlinkClick r:id="" action="ppaction://media"/>
            <a:extLst>
              <a:ext uri="{FF2B5EF4-FFF2-40B4-BE49-F238E27FC236}">
                <a16:creationId xmlns:a16="http://schemas.microsoft.com/office/drawing/2014/main" id="{2C8225F2-4AFE-4AC3-B168-2B7CA7C2383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3904" y="2360359"/>
            <a:ext cx="1540938" cy="549601"/>
          </a:xfrm>
          <a:prstGeom prst="rect">
            <a:avLst/>
          </a:prstGeom>
        </p:spPr>
      </p:pic>
    </p:spTree>
    <p:extLst>
      <p:ext uri="{BB962C8B-B14F-4D97-AF65-F5344CB8AC3E}">
        <p14:creationId xmlns:p14="http://schemas.microsoft.com/office/powerpoint/2010/main" val="21302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12990" y="472802"/>
            <a:ext cx="8280000" cy="720000"/>
          </a:xfrm>
        </p:spPr>
        <p:txBody>
          <a:bodyPr>
            <a:normAutofit/>
          </a:bodyPr>
          <a:lstStyle/>
          <a:p>
            <a:r>
              <a:rPr lang="he-IL" b="1" dirty="0">
                <a:latin typeface="Arial" panose="020B0604020202020204" pitchFamily="34" charset="0"/>
                <a:cs typeface="Arial" panose="020B0604020202020204" pitchFamily="34" charset="0"/>
              </a:rPr>
              <a:t>בְּעָיָה וּפִתְרוֹן </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937468" y="121906"/>
            <a:ext cx="1017545" cy="1070700"/>
          </a:xfrm>
          <a:prstGeom prst="rect">
            <a:avLst/>
          </a:prstGeom>
        </p:spPr>
      </p:pic>
      <p:sp>
        <p:nvSpPr>
          <p:cNvPr id="2" name="TextBox 1"/>
          <p:cNvSpPr txBox="1"/>
          <p:nvPr/>
        </p:nvSpPr>
        <p:spPr>
          <a:xfrm>
            <a:off x="0" y="1869636"/>
            <a:ext cx="12192000" cy="3877985"/>
          </a:xfrm>
          <a:prstGeom prst="rect">
            <a:avLst/>
          </a:prstGeom>
          <a:noFill/>
        </p:spPr>
        <p:txBody>
          <a:bodyPr wrap="square" rtlCol="1">
            <a:spAutoFit/>
          </a:bodyPr>
          <a:lstStyle/>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בְּקֶטַע הַמֵּידָע </a:t>
            </a:r>
            <a:r>
              <a:rPr lang="he-IL" sz="2800" dirty="0">
                <a:solidFill>
                  <a:schemeClr val="accent6">
                    <a:lumMod val="50000"/>
                  </a:schemeClr>
                </a:solidFill>
                <a:latin typeface="David" panose="020E0502060401010101" pitchFamily="34" charset="-79"/>
                <a:cs typeface="David" panose="020E0502060401010101" pitchFamily="34" charset="-79"/>
              </a:rPr>
              <a:t>"נָעִים לְהַכִּיר – הַמּוֹבִיל הָאַרְצִי" </a:t>
            </a:r>
            <a:r>
              <a:rPr lang="he-IL" sz="2800" dirty="0">
                <a:solidFill>
                  <a:schemeClr val="accent5">
                    <a:lumMod val="50000"/>
                  </a:schemeClr>
                </a:solidFill>
                <a:latin typeface="David" panose="020E0502060401010101" pitchFamily="34" charset="-79"/>
                <a:cs typeface="David" panose="020E0502060401010101" pitchFamily="34" charset="-79"/>
              </a:rPr>
              <a:t>מֻזְכָּרִים בְּעָיָה וּפִתְרוֹן.</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מָה הַ</a:t>
            </a:r>
            <a:r>
              <a:rPr lang="he-IL" sz="2800" dirty="0">
                <a:solidFill>
                  <a:schemeClr val="accent6">
                    <a:lumMod val="50000"/>
                  </a:schemeClr>
                </a:solidFill>
                <a:latin typeface="David" panose="020E0502060401010101" pitchFamily="34" charset="-79"/>
                <a:cs typeface="David" panose="020E0502060401010101" pitchFamily="34" charset="-79"/>
              </a:rPr>
              <a:t>בְּעָיָה</a:t>
            </a:r>
            <a:r>
              <a:rPr lang="he-IL" sz="2800" dirty="0">
                <a:solidFill>
                  <a:schemeClr val="accent5">
                    <a:lumMod val="50000"/>
                  </a:schemeClr>
                </a:solidFill>
                <a:latin typeface="David" panose="020E0502060401010101" pitchFamily="34" charset="-79"/>
                <a:cs typeface="David" panose="020E0502060401010101" pitchFamily="34" charset="-79"/>
              </a:rPr>
              <a:t>?</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 </a:t>
            </a:r>
            <a:r>
              <a:rPr lang="he-IL" sz="2400" dirty="0">
                <a:solidFill>
                  <a:schemeClr val="bg2">
                    <a:lumMod val="25000"/>
                  </a:schemeClr>
                </a:solidFill>
                <a:latin typeface="EFT_Beigale Light" panose="01000503000000020003" pitchFamily="2" charset="-79"/>
                <a:ea typeface="Calibri" panose="020F0502020204030204" pitchFamily="34" charset="0"/>
                <a:cs typeface="EFT_Beigale Light" panose="01000503000000020003" pitchFamily="2" charset="-79"/>
              </a:rPr>
              <a:t>בַּדָּרוֹם וּבְמֶרְכַּז הָאֶרֶץ יִשְׂרָאֵל יָרְדוּ בְּדֶרֶךְ כְּלָל מְעַט גְּשָׁמִים וחָסְרוּ מַיִם. </a:t>
            </a:r>
            <a:endParaRPr lang="en-US" sz="2400" dirty="0">
              <a:solidFill>
                <a:schemeClr val="bg2">
                  <a:lumMod val="25000"/>
                </a:schemeClr>
              </a:solidFill>
              <a:latin typeface="David" panose="020E0502060401010101" pitchFamily="34" charset="-79"/>
              <a:cs typeface="David" panose="020E0502060401010101" pitchFamily="34" charset="-79"/>
            </a:endParaRP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מָה הַ</a:t>
            </a:r>
            <a:r>
              <a:rPr lang="he-IL" sz="2800" dirty="0">
                <a:solidFill>
                  <a:schemeClr val="accent6">
                    <a:lumMod val="50000"/>
                  </a:schemeClr>
                </a:solidFill>
                <a:latin typeface="David" panose="020E0502060401010101" pitchFamily="34" charset="-79"/>
                <a:cs typeface="David" panose="020E0502060401010101" pitchFamily="34" charset="-79"/>
              </a:rPr>
              <a:t>פִּתְרוֹן</a:t>
            </a:r>
            <a:r>
              <a:rPr lang="he-IL" sz="2800" dirty="0">
                <a:solidFill>
                  <a:schemeClr val="accent5">
                    <a:lumMod val="50000"/>
                  </a:schemeClr>
                </a:solidFill>
                <a:latin typeface="David" panose="020E0502060401010101" pitchFamily="34" charset="-79"/>
                <a:cs typeface="David" panose="020E0502060401010101" pitchFamily="34" charset="-79"/>
              </a:rPr>
              <a:t>?</a:t>
            </a:r>
            <a:r>
              <a:rPr lang="he-IL" sz="2800" dirty="0">
                <a:solidFill>
                  <a:schemeClr val="bg2">
                    <a:lumMod val="25000"/>
                  </a:schemeClr>
                </a:solidFill>
                <a:latin typeface="EFT_Beigale Light" panose="01000503000000020003" pitchFamily="2" charset="-79"/>
                <a:ea typeface="Calibri" panose="020F0502020204030204" pitchFamily="34" charset="0"/>
                <a:cs typeface="EFT_Beigale Light" panose="01000503000000020003" pitchFamily="2" charset="-79"/>
              </a:rPr>
              <a:t> </a:t>
            </a:r>
          </a:p>
          <a:p>
            <a:pPr algn="r" rtl="1">
              <a:lnSpc>
                <a:spcPct val="150000"/>
              </a:lnSpc>
            </a:pPr>
            <a:r>
              <a:rPr lang="he-IL" sz="2400" dirty="0">
                <a:solidFill>
                  <a:schemeClr val="bg2">
                    <a:lumMod val="25000"/>
                  </a:schemeClr>
                </a:solidFill>
                <a:latin typeface="EFT_Beigale Light" panose="01000503000000020003" pitchFamily="2" charset="-79"/>
                <a:ea typeface="Calibri" panose="020F0502020204030204" pitchFamily="34" charset="0"/>
                <a:cs typeface="EFT_Beigale Light" panose="01000503000000020003" pitchFamily="2" charset="-79"/>
              </a:rPr>
              <a:t>הוֹבָלַת מַיִם מֵהַצָּפוֹן לִשְׁאָר חֶלְקֵי אֶרֶץ יִשְׂרָאֵל באמצעות "הַמּוֹבִיל הָאַרְצִי".</a:t>
            </a:r>
            <a:endParaRPr lang="en-US" sz="2400" dirty="0">
              <a:solidFill>
                <a:schemeClr val="bg2">
                  <a:lumMod val="25000"/>
                </a:schemeClr>
              </a:solidFill>
              <a:latin typeface="EFT_Beigale Light" panose="01000503000000020003" pitchFamily="2" charset="-79"/>
              <a:ea typeface="Calibri" panose="020F0502020204030204" pitchFamily="34" charset="0"/>
              <a:cs typeface="EFT_Beigale Light" panose="01000503000000020003" pitchFamily="2" charset="-79"/>
            </a:endParaRPr>
          </a:p>
          <a:p>
            <a:pPr algn="r" rtl="1">
              <a:lnSpc>
                <a:spcPct val="150000"/>
              </a:lnSpc>
            </a:pPr>
            <a:r>
              <a:rPr lang="he-IL" sz="2800" dirty="0">
                <a:solidFill>
                  <a:schemeClr val="accent6">
                    <a:lumMod val="50000"/>
                  </a:schemeClr>
                </a:solidFill>
                <a:latin typeface="David" panose="020E0502060401010101" pitchFamily="34" charset="-79"/>
                <a:cs typeface="David" panose="020E0502060401010101" pitchFamily="34" charset="-79"/>
              </a:rPr>
              <a:t>  </a:t>
            </a:r>
            <a:endParaRPr lang="en-US" sz="4800" dirty="0">
              <a:solidFill>
                <a:schemeClr val="accent5">
                  <a:lumMod val="50000"/>
                </a:schemeClr>
              </a:solidFill>
              <a:latin typeface="David" panose="020E0502060401010101" pitchFamily="34" charset="-79"/>
              <a:cs typeface="David" panose="020E0502060401010101" pitchFamily="34" charset="-79"/>
            </a:endParaRPr>
          </a:p>
        </p:txBody>
      </p:sp>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spTree>
    <p:extLst>
      <p:ext uri="{BB962C8B-B14F-4D97-AF65-F5344CB8AC3E}">
        <p14:creationId xmlns:p14="http://schemas.microsoft.com/office/powerpoint/2010/main" val="267430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012990" y="472802"/>
            <a:ext cx="8280000" cy="720000"/>
          </a:xfrm>
        </p:spPr>
        <p:txBody>
          <a:bodyPr>
            <a:normAutofit/>
          </a:bodyPr>
          <a:lstStyle/>
          <a:p>
            <a:r>
              <a:rPr lang="he-IL" b="1" dirty="0">
                <a:latin typeface="Arial" panose="020B0604020202020204" pitchFamily="34" charset="0"/>
                <a:cs typeface="Arial" panose="020B0604020202020204" pitchFamily="34" charset="0"/>
              </a:rPr>
              <a:t>בְּעָיָה וּפִתְרוֹן </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937468" y="121906"/>
            <a:ext cx="1017545" cy="1070700"/>
          </a:xfrm>
          <a:prstGeom prst="rect">
            <a:avLst/>
          </a:prstGeom>
        </p:spPr>
      </p:pic>
      <p:sp>
        <p:nvSpPr>
          <p:cNvPr id="2" name="TextBox 1"/>
          <p:cNvSpPr txBox="1"/>
          <p:nvPr/>
        </p:nvSpPr>
        <p:spPr>
          <a:xfrm>
            <a:off x="0" y="1869636"/>
            <a:ext cx="12192000" cy="3139321"/>
          </a:xfrm>
          <a:prstGeom prst="rect">
            <a:avLst/>
          </a:prstGeom>
          <a:noFill/>
        </p:spPr>
        <p:txBody>
          <a:bodyPr wrap="square" rtlCol="1">
            <a:spAutoFit/>
          </a:bodyPr>
          <a:lstStyle/>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בַּפִסְקָה הָרְבִיעִית מֻזְכֶּרֶת בְּעָיָה נוֹסֶפֶת.</a:t>
            </a: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מָה הַ</a:t>
            </a:r>
            <a:r>
              <a:rPr lang="he-IL" sz="2800" dirty="0">
                <a:solidFill>
                  <a:schemeClr val="accent6">
                    <a:lumMod val="50000"/>
                  </a:schemeClr>
                </a:solidFill>
                <a:latin typeface="David" panose="020E0502060401010101" pitchFamily="34" charset="-79"/>
                <a:cs typeface="David" panose="020E0502060401010101" pitchFamily="34" charset="-79"/>
              </a:rPr>
              <a:t>בְּעָיָה</a:t>
            </a:r>
            <a:r>
              <a:rPr lang="he-IL" sz="2800" dirty="0">
                <a:solidFill>
                  <a:schemeClr val="accent5">
                    <a:lumMod val="50000"/>
                  </a:schemeClr>
                </a:solidFill>
                <a:latin typeface="David" panose="020E0502060401010101" pitchFamily="34" charset="-79"/>
                <a:cs typeface="David" panose="020E0502060401010101" pitchFamily="34" charset="-79"/>
              </a:rPr>
              <a:t>? </a:t>
            </a:r>
          </a:p>
          <a:p>
            <a:pPr algn="r" rtl="1">
              <a:lnSpc>
                <a:spcPct val="150000"/>
              </a:lnSpc>
            </a:pPr>
            <a:r>
              <a:rPr lang="he-IL" sz="2400" dirty="0">
                <a:solidFill>
                  <a:schemeClr val="bg2">
                    <a:lumMod val="25000"/>
                  </a:schemeClr>
                </a:solidFill>
                <a:latin typeface="EFT_Beigale Light" panose="01000503000000020003" pitchFamily="2" charset="-79"/>
                <a:ea typeface="Calibri" panose="020F0502020204030204" pitchFamily="34" charset="0"/>
                <a:cs typeface="EFT_Beigale Light" panose="01000503000000020003" pitchFamily="2" charset="-79"/>
              </a:rPr>
              <a:t>בַּשָּׁנִים הָאַחֲרוֹנוֹת פָּחֲתוּ  כַּמּוּיוֹת הַגְּשָׁמִים בָּאָרֶץ, וְכַּמּוּת הַמַּיִם הַזּוֹרְמִים לַכִּנֶּרֶת גַּם הִיא הִתְמַעֲטָה. </a:t>
            </a:r>
            <a:endParaRPr lang="en-US" sz="2400" dirty="0">
              <a:solidFill>
                <a:schemeClr val="bg2">
                  <a:lumMod val="25000"/>
                </a:schemeClr>
              </a:solidFill>
              <a:latin typeface="EFT_Beigale Light" panose="01000503000000020003" pitchFamily="2" charset="-79"/>
              <a:ea typeface="Calibri" panose="020F0502020204030204" pitchFamily="34" charset="0"/>
              <a:cs typeface="EFT_Beigale Light" panose="01000503000000020003" pitchFamily="2" charset="-79"/>
            </a:endParaRPr>
          </a:p>
          <a:p>
            <a:pPr algn="r" rtl="1">
              <a:lnSpc>
                <a:spcPct val="150000"/>
              </a:lnSpc>
            </a:pPr>
            <a:r>
              <a:rPr lang="he-IL" sz="2800" dirty="0">
                <a:solidFill>
                  <a:schemeClr val="accent5">
                    <a:lumMod val="50000"/>
                  </a:schemeClr>
                </a:solidFill>
                <a:latin typeface="David" panose="020E0502060401010101" pitchFamily="34" charset="-79"/>
                <a:cs typeface="David" panose="020E0502060401010101" pitchFamily="34" charset="-79"/>
              </a:rPr>
              <a:t>הַצִּיעוּ </a:t>
            </a:r>
            <a:r>
              <a:rPr lang="he-IL" sz="2800" dirty="0">
                <a:solidFill>
                  <a:schemeClr val="accent6">
                    <a:lumMod val="50000"/>
                  </a:schemeClr>
                </a:solidFill>
                <a:latin typeface="David" panose="020E0502060401010101" pitchFamily="34" charset="-79"/>
                <a:cs typeface="David" panose="020E0502060401010101" pitchFamily="34" charset="-79"/>
              </a:rPr>
              <a:t>פִּתְרוֹן  </a:t>
            </a:r>
            <a:endParaRPr lang="en-US" sz="4800" dirty="0">
              <a:solidFill>
                <a:schemeClr val="accent5">
                  <a:lumMod val="50000"/>
                </a:schemeClr>
              </a:solidFill>
              <a:latin typeface="David" panose="020E0502060401010101" pitchFamily="34" charset="-79"/>
              <a:cs typeface="David" panose="020E0502060401010101" pitchFamily="34" charset="-79"/>
            </a:endParaRPr>
          </a:p>
        </p:txBody>
      </p:sp>
      <p:sp>
        <p:nvSpPr>
          <p:cNvPr id="6" name="TextBox 5"/>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spTree>
    <p:extLst>
      <p:ext uri="{BB962C8B-B14F-4D97-AF65-F5344CB8AC3E}">
        <p14:creationId xmlns:p14="http://schemas.microsoft.com/office/powerpoint/2010/main" val="37178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375981-EC68-4B29-A1BF-F6D93D7BE480}"/>
              </a:ext>
            </a:extLst>
          </p:cNvPr>
          <p:cNvSpPr>
            <a:spLocks noGrp="1"/>
          </p:cNvSpPr>
          <p:nvPr>
            <p:ph type="title"/>
          </p:nvPr>
        </p:nvSpPr>
        <p:spPr/>
        <p:txBody>
          <a:bodyPr>
            <a:normAutofit/>
          </a:bodyPr>
          <a:lstStyle/>
          <a:p>
            <a:r>
              <a:rPr lang="he-IL" b="1" dirty="0">
                <a:latin typeface="Arial" panose="020B0604020202020204" pitchFamily="34" charset="0"/>
                <a:cs typeface="Arial" panose="020B0604020202020204" pitchFamily="34" charset="0"/>
              </a:rPr>
              <a:t>מְסַכְּמִים אֶת הַמֵּידָע שֶׁבַּקֶּטַע</a:t>
            </a:r>
          </a:p>
        </p:txBody>
      </p:sp>
      <p:sp>
        <p:nvSpPr>
          <p:cNvPr id="3" name="מציין מיקום טקסט 2">
            <a:extLst>
              <a:ext uri="{FF2B5EF4-FFF2-40B4-BE49-F238E27FC236}">
                <a16:creationId xmlns:a16="http://schemas.microsoft.com/office/drawing/2014/main" id="{25FD23E6-B4B1-435B-8BE9-734BFE7DC9AE}"/>
              </a:ext>
            </a:extLst>
          </p:cNvPr>
          <p:cNvSpPr>
            <a:spLocks noGrp="1"/>
          </p:cNvSpPr>
          <p:nvPr>
            <p:ph type="body" sz="quarter" idx="10"/>
          </p:nvPr>
        </p:nvSpPr>
        <p:spPr>
          <a:xfrm>
            <a:off x="4543990" y="1749369"/>
            <a:ext cx="9572625" cy="4423861"/>
          </a:xfrm>
        </p:spPr>
        <p:txBody>
          <a:bodyPr/>
          <a:lstStyle/>
          <a:p>
            <a:r>
              <a:rPr lang="he-IL" dirty="0">
                <a:latin typeface="David" panose="020E0502060401010101" pitchFamily="34" charset="-79"/>
                <a:cs typeface="David" panose="020E0502060401010101" pitchFamily="34" charset="-79"/>
              </a:rPr>
              <a:t>בַּפִּסְקָה</a:t>
            </a:r>
            <a:r>
              <a:rPr lang="he-IL" b="1" dirty="0">
                <a:solidFill>
                  <a:schemeClr val="accent6">
                    <a:lumMod val="50000"/>
                  </a:schemeClr>
                </a:solidFill>
                <a:latin typeface="David" panose="020E0502060401010101" pitchFamily="34" charset="-79"/>
                <a:cs typeface="David" panose="020E0502060401010101" pitchFamily="34" charset="-79"/>
              </a:rPr>
              <a:t> הָרִאשׁוֹנָה </a:t>
            </a:r>
            <a:r>
              <a:rPr lang="he-IL" dirty="0">
                <a:latin typeface="David" panose="020E0502060401010101" pitchFamily="34" charset="-79"/>
                <a:cs typeface="David" panose="020E0502060401010101" pitchFamily="34" charset="-79"/>
              </a:rPr>
              <a:t>לָמַדְנוּ עַל- </a:t>
            </a:r>
          </a:p>
          <a:p>
            <a:endParaRPr lang="he-IL"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בַּפִּסְקָה</a:t>
            </a:r>
            <a:r>
              <a:rPr lang="he-IL" b="1" dirty="0">
                <a:solidFill>
                  <a:schemeClr val="accent6">
                    <a:lumMod val="50000"/>
                  </a:schemeClr>
                </a:solidFill>
                <a:latin typeface="David" panose="020E0502060401010101" pitchFamily="34" charset="-79"/>
                <a:cs typeface="David" panose="020E0502060401010101" pitchFamily="34" charset="-79"/>
              </a:rPr>
              <a:t> </a:t>
            </a:r>
            <a:r>
              <a:rPr lang="he-IL" b="1" dirty="0" err="1">
                <a:solidFill>
                  <a:schemeClr val="accent6">
                    <a:lumMod val="50000"/>
                  </a:schemeClr>
                </a:solidFill>
                <a:latin typeface="David" panose="020E0502060401010101" pitchFamily="34" charset="-79"/>
                <a:cs typeface="David" panose="020E0502060401010101" pitchFamily="34" charset="-79"/>
              </a:rPr>
              <a:t>הַשְּׁנִיָּה</a:t>
            </a:r>
            <a:r>
              <a:rPr lang="he-IL" b="1" dirty="0">
                <a:solidFill>
                  <a:schemeClr val="accent6">
                    <a:lumMod val="50000"/>
                  </a:schemeClr>
                </a:solidFill>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לָמַדְנוּ עַל –</a:t>
            </a:r>
          </a:p>
          <a:p>
            <a:endParaRPr lang="he-IL"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בַּפִּסְקָה</a:t>
            </a:r>
            <a:r>
              <a:rPr lang="he-IL" b="1" dirty="0">
                <a:solidFill>
                  <a:schemeClr val="accent6">
                    <a:lumMod val="50000"/>
                  </a:schemeClr>
                </a:solidFill>
                <a:latin typeface="David" panose="020E0502060401010101" pitchFamily="34" charset="-79"/>
                <a:cs typeface="David" panose="020E0502060401010101" pitchFamily="34" charset="-79"/>
              </a:rPr>
              <a:t> הַשְּׁלִישִׁית </a:t>
            </a:r>
            <a:r>
              <a:rPr lang="he-IL" dirty="0">
                <a:latin typeface="David" panose="020E0502060401010101" pitchFamily="34" charset="-79"/>
                <a:cs typeface="David" panose="020E0502060401010101" pitchFamily="34" charset="-79"/>
              </a:rPr>
              <a:t>לָמַדְנוּ עַל –</a:t>
            </a:r>
          </a:p>
          <a:p>
            <a:endParaRPr lang="he-IL"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בַּפִּסְקָה</a:t>
            </a:r>
            <a:r>
              <a:rPr lang="he-IL" b="1" dirty="0">
                <a:solidFill>
                  <a:schemeClr val="accent6">
                    <a:lumMod val="50000"/>
                  </a:schemeClr>
                </a:solidFill>
                <a:latin typeface="David" panose="020E0502060401010101" pitchFamily="34" charset="-79"/>
                <a:cs typeface="David" panose="020E0502060401010101" pitchFamily="34" charset="-79"/>
              </a:rPr>
              <a:t> הָרְבִיעִית </a:t>
            </a:r>
            <a:r>
              <a:rPr lang="he-IL" dirty="0">
                <a:latin typeface="David" panose="020E0502060401010101" pitchFamily="34" charset="-79"/>
                <a:cs typeface="David" panose="020E0502060401010101" pitchFamily="34" charset="-79"/>
              </a:rPr>
              <a:t>לָמַדְנוּ עַל -</a:t>
            </a:r>
            <a:endParaRPr lang="he-IL" dirty="0"/>
          </a:p>
        </p:txBody>
      </p:sp>
      <p:sp>
        <p:nvSpPr>
          <p:cNvPr id="9" name="TextBox 8"/>
          <p:cNvSpPr txBox="1"/>
          <p:nvPr/>
        </p:nvSpPr>
        <p:spPr>
          <a:xfrm>
            <a:off x="870857" y="3307575"/>
            <a:ext cx="8698965" cy="1077218"/>
          </a:xfrm>
          <a:prstGeom prst="rect">
            <a:avLst/>
          </a:prstGeom>
          <a:noFill/>
        </p:spPr>
        <p:txBody>
          <a:bodyPr wrap="square" rtlCol="1">
            <a:spAutoFit/>
          </a:bodyPr>
          <a:lstStyle/>
          <a:p>
            <a:r>
              <a:rPr lang="he-IL" sz="3200" dirty="0">
                <a:solidFill>
                  <a:schemeClr val="accent5">
                    <a:lumMod val="50000"/>
                  </a:schemeClr>
                </a:solidFill>
              </a:rPr>
              <a:t>הפִּתְרוֹן לַמַּחְסוֹר בְּמַיִם מֵהַצָּפוֹן הַגָּשׁוּם לדָּרוֹם הַיָּבֵשׁ</a:t>
            </a:r>
          </a:p>
          <a:p>
            <a:endParaRPr lang="he-IL" sz="3200" dirty="0">
              <a:solidFill>
                <a:schemeClr val="accent5">
                  <a:lumMod val="50000"/>
                </a:schemeClr>
              </a:solidFill>
            </a:endParaRPr>
          </a:p>
        </p:txBody>
      </p:sp>
      <p:sp>
        <p:nvSpPr>
          <p:cNvPr id="10" name="TextBox 9"/>
          <p:cNvSpPr txBox="1"/>
          <p:nvPr/>
        </p:nvSpPr>
        <p:spPr>
          <a:xfrm>
            <a:off x="2973707" y="2051719"/>
            <a:ext cx="8495765" cy="584775"/>
          </a:xfrm>
          <a:prstGeom prst="rect">
            <a:avLst/>
          </a:prstGeom>
          <a:noFill/>
        </p:spPr>
        <p:txBody>
          <a:bodyPr wrap="square" rtlCol="1">
            <a:spAutoFit/>
          </a:bodyPr>
          <a:lstStyle/>
          <a:p>
            <a:r>
              <a:rPr lang="he-IL" sz="3200" dirty="0">
                <a:solidFill>
                  <a:schemeClr val="accent5">
                    <a:lumMod val="50000"/>
                  </a:schemeClr>
                </a:solidFill>
              </a:rPr>
              <a:t>מַאַגְרֵי הַמַּיִם בְּאֶרֶץ יִשְׂרָאֵל</a:t>
            </a:r>
          </a:p>
        </p:txBody>
      </p:sp>
      <p:sp>
        <p:nvSpPr>
          <p:cNvPr id="11" name="TextBox 10"/>
          <p:cNvSpPr txBox="1"/>
          <p:nvPr/>
        </p:nvSpPr>
        <p:spPr>
          <a:xfrm>
            <a:off x="667657" y="4563431"/>
            <a:ext cx="9424679" cy="584775"/>
          </a:xfrm>
          <a:prstGeom prst="rect">
            <a:avLst/>
          </a:prstGeom>
          <a:noFill/>
        </p:spPr>
        <p:txBody>
          <a:bodyPr wrap="square" rtlCol="1">
            <a:spAutoFit/>
          </a:bodyPr>
          <a:lstStyle>
            <a:defPPr>
              <a:defRPr lang="x-none"/>
            </a:defPPr>
            <a:lvl1pPr>
              <a:defRPr sz="3200">
                <a:solidFill>
                  <a:schemeClr val="accent5">
                    <a:lumMod val="50000"/>
                  </a:schemeClr>
                </a:solidFill>
              </a:defRPr>
            </a:lvl1pPr>
          </a:lstStyle>
          <a:p>
            <a:r>
              <a:rPr lang="he-IL" dirty="0"/>
              <a:t>הַמּוֹבִיל הָאַרְצִי  - פִּתְרוֹן </a:t>
            </a:r>
            <a:r>
              <a:rPr lang="he-IL" dirty="0" err="1"/>
              <a:t>לִבְעָיַת</a:t>
            </a:r>
            <a:r>
              <a:rPr lang="he-IL" dirty="0"/>
              <a:t> הַמַּחְסוֹר בְּמַיִם</a:t>
            </a:r>
          </a:p>
        </p:txBody>
      </p:sp>
      <p:sp>
        <p:nvSpPr>
          <p:cNvPr id="12" name="TextBox 11"/>
          <p:cNvSpPr txBox="1"/>
          <p:nvPr/>
        </p:nvSpPr>
        <p:spPr>
          <a:xfrm>
            <a:off x="870857" y="5819287"/>
            <a:ext cx="11848565" cy="584775"/>
          </a:xfrm>
          <a:prstGeom prst="rect">
            <a:avLst/>
          </a:prstGeom>
          <a:noFill/>
        </p:spPr>
        <p:txBody>
          <a:bodyPr wrap="square" rtlCol="1">
            <a:spAutoFit/>
          </a:bodyPr>
          <a:lstStyle>
            <a:defPPr>
              <a:defRPr lang="x-none"/>
            </a:defPPr>
            <a:lvl1pPr>
              <a:defRPr sz="3200">
                <a:solidFill>
                  <a:schemeClr val="accent5">
                    <a:lumMod val="50000"/>
                  </a:schemeClr>
                </a:solidFill>
              </a:defRPr>
            </a:lvl1pPr>
          </a:lstStyle>
          <a:p>
            <a:r>
              <a:rPr lang="he-IL" dirty="0"/>
              <a:t>הַמּוֹבִיל הָאַרְצִי אֵינוֹ פִּתְרוֹן סוֹפִי </a:t>
            </a:r>
            <a:r>
              <a:rPr lang="he-IL" dirty="0" err="1"/>
              <a:t>לִבְעָיַת</a:t>
            </a:r>
            <a:r>
              <a:rPr lang="he-IL" dirty="0"/>
              <a:t> הַמַּחְסוֹר בְּמַיִם</a:t>
            </a:r>
          </a:p>
        </p:txBody>
      </p:sp>
    </p:spTree>
    <p:extLst>
      <p:ext uri="{BB962C8B-B14F-4D97-AF65-F5344CB8AC3E}">
        <p14:creationId xmlns:p14="http://schemas.microsoft.com/office/powerpoint/2010/main" val="1229236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36450" y="724262"/>
            <a:ext cx="8280000" cy="720000"/>
          </a:xfrm>
        </p:spPr>
        <p:txBody>
          <a:bodyPr>
            <a:normAutofit/>
          </a:bodyPr>
          <a:lstStyle/>
          <a:p>
            <a:r>
              <a:rPr lang="he-IL" b="1" dirty="0">
                <a:latin typeface="Arial" panose="020B0604020202020204" pitchFamily="34" charset="0"/>
                <a:cs typeface="Arial" panose="020B0604020202020204" pitchFamily="34" charset="0"/>
              </a:rPr>
              <a:t>הַשְּׁאֵלוֹת שֶׁשָּׁאַלְנוּ לִפְנֵי קְרִיאַת הַקֶּטַע</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668123" y="206682"/>
            <a:ext cx="1017545" cy="1070700"/>
          </a:xfrm>
          <a:prstGeom prst="rect">
            <a:avLst/>
          </a:prstGeom>
        </p:spPr>
      </p:pic>
      <p:sp>
        <p:nvSpPr>
          <p:cNvPr id="2" name="TextBox 1"/>
          <p:cNvSpPr txBox="1"/>
          <p:nvPr/>
        </p:nvSpPr>
        <p:spPr>
          <a:xfrm>
            <a:off x="3617846" y="3674533"/>
            <a:ext cx="4662554" cy="1015663"/>
          </a:xfrm>
          <a:prstGeom prst="rect">
            <a:avLst/>
          </a:prstGeom>
          <a:noFill/>
        </p:spPr>
        <p:txBody>
          <a:bodyPr wrap="square" rtlCol="1">
            <a:spAutoFit/>
          </a:bodyPr>
          <a:lstStyle/>
          <a:p>
            <a:pPr algn="ctr"/>
            <a:r>
              <a:rPr lang="he-IL" sz="6000" b="1" dirty="0">
                <a:solidFill>
                  <a:schemeClr val="accent6">
                    <a:lumMod val="50000"/>
                  </a:schemeClr>
                </a:solidFill>
              </a:rPr>
              <a:t>הַמּוֹבִיל הָאַרְצִי</a:t>
            </a:r>
          </a:p>
        </p:txBody>
      </p:sp>
      <p:sp>
        <p:nvSpPr>
          <p:cNvPr id="3" name="חץ ימינה 2"/>
          <p:cNvSpPr/>
          <p:nvPr/>
        </p:nvSpPr>
        <p:spPr>
          <a:xfrm>
            <a:off x="8365555" y="3934631"/>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p:cNvSpPr/>
          <p:nvPr/>
        </p:nvSpPr>
        <p:spPr>
          <a:xfrm rot="16200000">
            <a:off x="5286286" y="2826174"/>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ימינה 6"/>
          <p:cNvSpPr/>
          <p:nvPr/>
        </p:nvSpPr>
        <p:spPr>
          <a:xfrm rot="10800000">
            <a:off x="2358042" y="3934630"/>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ימינה 8"/>
          <p:cNvSpPr/>
          <p:nvPr/>
        </p:nvSpPr>
        <p:spPr>
          <a:xfrm rot="5400000">
            <a:off x="5286285" y="4801619"/>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2" descr="תוצאת תמונה עבור שאלות">
            <a:extLst>
              <a:ext uri="{FF2B5EF4-FFF2-40B4-BE49-F238E27FC236}">
                <a16:creationId xmlns:a16="http://schemas.microsoft.com/office/drawing/2014/main" id="{D5DD09F3-9F71-4DD3-BE09-8EC31F554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121" y="546325"/>
            <a:ext cx="1781324" cy="17958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02743" y="2044043"/>
            <a:ext cx="4477657" cy="954107"/>
          </a:xfrm>
          <a:prstGeom prst="rect">
            <a:avLst/>
          </a:prstGeom>
          <a:noFill/>
        </p:spPr>
        <p:txBody>
          <a:bodyPr wrap="square" rtlCol="1">
            <a:spAutoFit/>
          </a:bodyPr>
          <a:lstStyle/>
          <a:p>
            <a:r>
              <a:rPr lang="he-IL" sz="2800" dirty="0">
                <a:solidFill>
                  <a:schemeClr val="accent1">
                    <a:lumMod val="75000"/>
                  </a:schemeClr>
                </a:solidFill>
                <a:latin typeface="EFT_Beigale Light" panose="01000503000000020003" pitchFamily="2" charset="-79"/>
                <a:cs typeface="EFT_Beigale Light" panose="01000503000000020003" pitchFamily="2" charset="-79"/>
              </a:rPr>
              <a:t>לְמָּה מְשַׁמֵּשׁ הַמּוֹבִיל הָאַרְצִי?</a:t>
            </a:r>
          </a:p>
        </p:txBody>
      </p:sp>
      <p:sp>
        <p:nvSpPr>
          <p:cNvPr id="11" name="TextBox 10"/>
          <p:cNvSpPr txBox="1"/>
          <p:nvPr/>
        </p:nvSpPr>
        <p:spPr>
          <a:xfrm>
            <a:off x="3905510" y="5797466"/>
            <a:ext cx="4495525" cy="523220"/>
          </a:xfrm>
          <a:prstGeom prst="rect">
            <a:avLst/>
          </a:prstGeom>
          <a:noFill/>
        </p:spPr>
        <p:txBody>
          <a:bodyPr wrap="square" rtlCol="1">
            <a:spAutoFit/>
          </a:bodyPr>
          <a:lstStyle/>
          <a:p>
            <a:r>
              <a:rPr lang="he-IL" sz="2800" dirty="0">
                <a:solidFill>
                  <a:schemeClr val="accent1">
                    <a:lumMod val="75000"/>
                  </a:schemeClr>
                </a:solidFill>
                <a:latin typeface="EFT_Beigale Light" panose="01000503000000020003" pitchFamily="2" charset="-79"/>
                <a:cs typeface="EFT_Beigale Light" panose="01000503000000020003" pitchFamily="2" charset="-79"/>
              </a:rPr>
              <a:t>אֵיךְ פּוֹעֵל הַמּוֹבִיל הָאַרְצִי?</a:t>
            </a:r>
          </a:p>
        </p:txBody>
      </p:sp>
      <p:sp>
        <p:nvSpPr>
          <p:cNvPr id="12" name="TextBox 11"/>
          <p:cNvSpPr txBox="1"/>
          <p:nvPr/>
        </p:nvSpPr>
        <p:spPr>
          <a:xfrm>
            <a:off x="358973" y="3835358"/>
            <a:ext cx="2048959" cy="954107"/>
          </a:xfrm>
          <a:prstGeom prst="rect">
            <a:avLst/>
          </a:prstGeom>
          <a:noFill/>
        </p:spPr>
        <p:txBody>
          <a:bodyPr wrap="square" rtlCol="1">
            <a:spAutoFit/>
          </a:bodyPr>
          <a:lstStyle>
            <a:defPPr>
              <a:defRPr lang="x-none"/>
            </a:defPPr>
            <a:lvl1pPr>
              <a:defRPr sz="2800">
                <a:latin typeface="EFT_Beigale Light" panose="01000503000000020003" pitchFamily="2" charset="-79"/>
                <a:cs typeface="EFT_Beigale Light" panose="01000503000000020003" pitchFamily="2" charset="-79"/>
              </a:defRPr>
            </a:lvl1pPr>
          </a:lstStyle>
          <a:p>
            <a:r>
              <a:rPr lang="he-IL" dirty="0">
                <a:solidFill>
                  <a:schemeClr val="accent1">
                    <a:lumMod val="75000"/>
                  </a:schemeClr>
                </a:solidFill>
              </a:rPr>
              <a:t>מֵהֵיכָן לְהֵיכָן הוּא מוֹבִיל?</a:t>
            </a:r>
          </a:p>
        </p:txBody>
      </p:sp>
      <p:sp>
        <p:nvSpPr>
          <p:cNvPr id="13" name="TextBox 12"/>
          <p:cNvSpPr txBox="1"/>
          <p:nvPr/>
        </p:nvSpPr>
        <p:spPr>
          <a:xfrm>
            <a:off x="9535886" y="3736090"/>
            <a:ext cx="2931886" cy="954107"/>
          </a:xfrm>
          <a:prstGeom prst="rect">
            <a:avLst/>
          </a:prstGeom>
          <a:noFill/>
        </p:spPr>
        <p:txBody>
          <a:bodyPr wrap="square" rtlCol="1">
            <a:spAutoFit/>
          </a:bodyPr>
          <a:lstStyle>
            <a:defPPr>
              <a:defRPr lang="x-none"/>
            </a:defPPr>
            <a:lvl1pPr>
              <a:defRPr sz="2800">
                <a:latin typeface="EFT_Beigale Light" panose="01000503000000020003" pitchFamily="2" charset="-79"/>
                <a:cs typeface="EFT_Beigale Light" panose="01000503000000020003" pitchFamily="2" charset="-79"/>
              </a:defRPr>
            </a:lvl1pPr>
          </a:lstStyle>
          <a:p>
            <a:r>
              <a:rPr lang="he-IL" dirty="0">
                <a:solidFill>
                  <a:schemeClr val="accent1">
                    <a:lumMod val="75000"/>
                  </a:schemeClr>
                </a:solidFill>
              </a:rPr>
              <a:t>מָה הוּא מוֹבִיל מִמָּקוֹם לְמָקוֹם?</a:t>
            </a:r>
          </a:p>
        </p:txBody>
      </p:sp>
    </p:spTree>
    <p:extLst>
      <p:ext uri="{BB962C8B-B14F-4D97-AF65-F5344CB8AC3E}">
        <p14:creationId xmlns:p14="http://schemas.microsoft.com/office/powerpoint/2010/main" val="388221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375981-EC68-4B29-A1BF-F6D93D7BE480}"/>
              </a:ext>
            </a:extLst>
          </p:cNvPr>
          <p:cNvSpPr>
            <a:spLocks noGrp="1"/>
          </p:cNvSpPr>
          <p:nvPr>
            <p:ph type="title"/>
          </p:nvPr>
        </p:nvSpPr>
        <p:spPr/>
        <p:txBody>
          <a:bodyPr>
            <a:normAutofit/>
          </a:bodyPr>
          <a:lstStyle/>
          <a:p>
            <a:r>
              <a:rPr lang="he-IL" b="1" dirty="0">
                <a:latin typeface="Arial" panose="020B0604020202020204" pitchFamily="34" charset="0"/>
                <a:cs typeface="Arial" panose="020B0604020202020204" pitchFamily="34" charset="0"/>
              </a:rPr>
              <a:t>הַאִם קִבַּלְנוּ תְּשׁוּבוֹת לְכָל הַשְּׁאֵלוֹת?</a:t>
            </a:r>
          </a:p>
        </p:txBody>
      </p:sp>
      <p:sp>
        <p:nvSpPr>
          <p:cNvPr id="8" name="מציין מיקום טקסט 7"/>
          <p:cNvSpPr>
            <a:spLocks noGrp="1"/>
          </p:cNvSpPr>
          <p:nvPr>
            <p:ph type="body" sz="quarter" idx="10"/>
          </p:nvPr>
        </p:nvSpPr>
        <p:spPr>
          <a:xfrm>
            <a:off x="2018699" y="2211570"/>
            <a:ext cx="9168720" cy="1844901"/>
          </a:xfrm>
        </p:spPr>
        <p:txBody>
          <a:bodyPr>
            <a:noAutofit/>
          </a:bodyPr>
          <a:lstStyle/>
          <a:p>
            <a:r>
              <a:rPr lang="he-IL" sz="5400" dirty="0"/>
              <a:t>חִשְׁבוּ עַל אֵילוּ שְׁאֵלוֹת הַקֶּטַע </a:t>
            </a:r>
            <a:r>
              <a:rPr lang="he-IL" sz="5400" dirty="0">
                <a:solidFill>
                  <a:schemeClr val="accent6">
                    <a:lumMod val="50000"/>
                  </a:schemeClr>
                </a:solidFill>
              </a:rPr>
              <a:t>עָנָה</a:t>
            </a:r>
          </a:p>
          <a:p>
            <a:r>
              <a:rPr lang="he-IL" sz="5400" dirty="0"/>
              <a:t> וְעַל אֵילוּ שְׁאֵלוֹת הַקֶּטַע </a:t>
            </a:r>
            <a:r>
              <a:rPr lang="he-IL" sz="5400" dirty="0">
                <a:solidFill>
                  <a:schemeClr val="accent6">
                    <a:lumMod val="50000"/>
                  </a:schemeClr>
                </a:solidFill>
              </a:rPr>
              <a:t>לֹא עָנָה</a:t>
            </a:r>
            <a:r>
              <a:rPr lang="he-IL" sz="5400" dirty="0"/>
              <a:t>.</a:t>
            </a:r>
          </a:p>
        </p:txBody>
      </p:sp>
      <p:pic>
        <p:nvPicPr>
          <p:cNvPr id="10" name="Picture 2" descr="תוצאת תמונה עבור שאלות">
            <a:extLst>
              <a:ext uri="{FF2B5EF4-FFF2-40B4-BE49-F238E27FC236}">
                <a16:creationId xmlns:a16="http://schemas.microsoft.com/office/drawing/2014/main" id="{D5DD09F3-9F71-4DD3-BE09-8EC31F554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200" y="3986978"/>
            <a:ext cx="2210521" cy="1795874"/>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descr="1min_final">
            <a:hlinkClick r:id="" action="ppaction://media"/>
            <a:extLst>
              <a:ext uri="{FF2B5EF4-FFF2-40B4-BE49-F238E27FC236}">
                <a16:creationId xmlns:a16="http://schemas.microsoft.com/office/drawing/2014/main" id="{CA00748E-A113-40DA-B8E4-8789774914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7761" y="1874013"/>
            <a:ext cx="1540938" cy="549601"/>
          </a:xfrm>
          <a:prstGeom prst="rect">
            <a:avLst/>
          </a:prstGeom>
        </p:spPr>
      </p:pic>
    </p:spTree>
    <p:extLst>
      <p:ext uri="{BB962C8B-B14F-4D97-AF65-F5344CB8AC3E}">
        <p14:creationId xmlns:p14="http://schemas.microsoft.com/office/powerpoint/2010/main" val="407017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מָה לְהָבִיא </a:t>
            </a:r>
            <a:r>
              <a:rPr lang="he-IL" b="1" dirty="0" err="1">
                <a:latin typeface="David" panose="020E0502060401010101" pitchFamily="34" charset="-79"/>
                <a:cs typeface="David" panose="020E0502060401010101" pitchFamily="34" charset="-79"/>
              </a:rPr>
              <a:t>לַשִּׁעוּר</a:t>
            </a:r>
            <a:r>
              <a:rPr lang="he-IL" b="1" dirty="0">
                <a:latin typeface="David" panose="020E0502060401010101" pitchFamily="34" charset="-79"/>
                <a:cs typeface="David" panose="020E0502060401010101" pitchFamily="34" charset="-79"/>
              </a:rPr>
              <a:t>?</a:t>
            </a:r>
            <a:endParaRPr lang="x-none" b="1" dirty="0">
              <a:latin typeface="David" panose="020E0502060401010101" pitchFamily="34" charset="-79"/>
              <a:cs typeface="David" panose="020E0502060401010101" pitchFamily="34" charset="-79"/>
            </a:endParaRPr>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896" y="2698192"/>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636969" y="3207014"/>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descr="1min_final">
            <a:hlinkClick r:id="" action="ppaction://media"/>
            <a:extLst>
              <a:ext uri="{FF2B5EF4-FFF2-40B4-BE49-F238E27FC236}">
                <a16:creationId xmlns:a16="http://schemas.microsoft.com/office/drawing/2014/main" id="{A74BB570-A683-45A1-BB8A-6C04528DBA4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1252" y="1020998"/>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b="1" dirty="0" err="1">
                <a:latin typeface="Arial" panose="020B0604020202020204" pitchFamily="34" charset="0"/>
                <a:cs typeface="Arial" panose="020B0604020202020204" pitchFamily="34" charset="0"/>
              </a:rPr>
              <a:t>מְסַיְּמִים</a:t>
            </a:r>
            <a:r>
              <a:rPr lang="he-IL" b="1" dirty="0">
                <a:latin typeface="Arial" panose="020B0604020202020204" pitchFamily="34" charset="0"/>
                <a:cs typeface="Arial" panose="020B0604020202020204" pitchFamily="34" charset="0"/>
              </a:rPr>
              <a:t> וּמְסַכְּמִים</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1078958" y="5397640"/>
            <a:ext cx="1047130" cy="1360967"/>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
        <p:nvSpPr>
          <p:cNvPr id="10" name="Google Shape;335;p16">
            <a:extLst>
              <a:ext uri="{FF2B5EF4-FFF2-40B4-BE49-F238E27FC236}">
                <a16:creationId xmlns:a16="http://schemas.microsoft.com/office/drawing/2014/main" id="{24EAAD17-0FC7-4AD5-AB38-107A63EA561D}"/>
              </a:ext>
            </a:extLst>
          </p:cNvPr>
          <p:cNvSpPr txBox="1">
            <a:spLocks/>
          </p:cNvSpPr>
          <p:nvPr/>
        </p:nvSpPr>
        <p:spPr>
          <a:xfrm>
            <a:off x="492780" y="2032690"/>
            <a:ext cx="10765766" cy="4419868"/>
          </a:xfrm>
          <a:prstGeom prst="rect">
            <a:avLst/>
          </a:prstGeom>
          <a:noFill/>
          <a:ln>
            <a:noFill/>
          </a:ln>
        </p:spPr>
        <p:txBody>
          <a:bodyPr spcFirstLastPara="1" wrap="square" lIns="91425" tIns="45700" rIns="91425" bIns="45700" anchor="t" anchorCtr="0">
            <a:noAutofit/>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200" b="1" dirty="0">
                <a:latin typeface="David" panose="020E0502060401010101" pitchFamily="34" charset="-79"/>
                <a:cs typeface="David" panose="020E0502060401010101" pitchFamily="34" charset="-79"/>
              </a:rPr>
              <a:t>הֵפַקְנוּ מֵידָע מֵהַקֶּטַע "נָעִים לְהַכִּיר – הַמּוֹבִיל הָאַרְצִי".</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200" b="1" dirty="0">
                <a:latin typeface="David" panose="020E0502060401010101" pitchFamily="34" charset="-79"/>
                <a:cs typeface="David" panose="020E0502060401010101" pitchFamily="34" charset="-79"/>
              </a:rPr>
              <a:t>לָמַדְנוּ עַל </a:t>
            </a:r>
            <a:r>
              <a:rPr lang="he-IL" sz="3200" b="1" dirty="0" err="1">
                <a:latin typeface="David" panose="020E0502060401010101" pitchFamily="34" charset="-79"/>
                <a:cs typeface="David" panose="020E0502060401010101" pitchFamily="34" charset="-79"/>
              </a:rPr>
              <a:t>בְּעָיַת</a:t>
            </a:r>
            <a:r>
              <a:rPr lang="he-IL" sz="3200" b="1" dirty="0">
                <a:latin typeface="David" panose="020E0502060401010101" pitchFamily="34" charset="-79"/>
                <a:cs typeface="David" panose="020E0502060401010101" pitchFamily="34" charset="-79"/>
              </a:rPr>
              <a:t> הַמַחְסוֹר בְּמַיִם וְהַפִּתְרוֹן בְּעֶזְרַת הַמּוֹבִיל הָאַרְצִי.</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200" b="1" dirty="0">
                <a:latin typeface="David" panose="020E0502060401010101" pitchFamily="34" charset="-79"/>
                <a:cs typeface="David" panose="020E0502060401010101" pitchFamily="34" charset="-79"/>
              </a:rPr>
              <a:t>עָרַכְנוּ הַשְׁוָאָה בֵּין צְפוֹן הָאָרֶץ לִדְרוֹם הָאָרֶץ.</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200" b="1" dirty="0">
                <a:latin typeface="David" panose="020E0502060401010101" pitchFamily="34" charset="-79"/>
                <a:cs typeface="David" panose="020E0502060401010101" pitchFamily="34" charset="-79"/>
              </a:rPr>
              <a:t>קָרָאנוּ תַּרְשִׁים זְרִימָה לְהוֹלָכַת הַמַּיִם בַּמּוֹבִיל הָאַרְצִי.</a:t>
            </a:r>
          </a:p>
          <a:p>
            <a:pPr marL="457200" indent="-457200">
              <a:lnSpc>
                <a:spcPct val="150000"/>
              </a:lnSpc>
              <a:spcBef>
                <a:spcPts val="0"/>
              </a:spcBef>
              <a:buClr>
                <a:schemeClr val="accent6">
                  <a:lumMod val="50000"/>
                </a:schemeClr>
              </a:buClr>
              <a:buSzPts val="3600"/>
              <a:buFont typeface="Wingdings" panose="05000000000000000000" pitchFamily="2" charset="2"/>
              <a:buChar char="ü"/>
            </a:pPr>
            <a:r>
              <a:rPr lang="he-IL" sz="3200" b="1" dirty="0">
                <a:latin typeface="David" panose="020E0502060401010101" pitchFamily="34" charset="-79"/>
                <a:cs typeface="David" panose="020E0502060401010101" pitchFamily="34" charset="-79"/>
              </a:rPr>
              <a:t>מָצָאנוּ מִלִּים נוֹסָפוֹת </a:t>
            </a:r>
            <a:r>
              <a:rPr lang="he-IL" sz="3200" b="1" dirty="0" err="1">
                <a:latin typeface="David" panose="020E0502060401010101" pitchFamily="34" charset="-79"/>
                <a:cs typeface="David" panose="020E0502060401010101" pitchFamily="34" charset="-79"/>
              </a:rPr>
              <a:t>מֵהַשֹּׁרֶש</a:t>
            </a:r>
            <a:r>
              <a:rPr lang="he-IL" sz="3200" b="1" dirty="0">
                <a:latin typeface="David" panose="020E0502060401010101" pitchFamily="34" charset="-79"/>
                <a:cs typeface="David" panose="020E0502060401010101" pitchFamily="34" charset="-79"/>
              </a:rPr>
              <a:t>ׁ </a:t>
            </a:r>
            <a:r>
              <a:rPr lang="he-IL" sz="3200" b="1" dirty="0" err="1">
                <a:latin typeface="David" panose="020E0502060401010101" pitchFamily="34" charset="-79"/>
                <a:cs typeface="David" panose="020E0502060401010101" pitchFamily="34" charset="-79"/>
              </a:rPr>
              <a:t>א.ג.ר</a:t>
            </a:r>
            <a:endParaRPr lang="he-IL" sz="3200" b="1" dirty="0">
              <a:latin typeface="David" panose="020E0502060401010101" pitchFamily="34" charset="-79"/>
              <a:cs typeface="David" panose="020E0502060401010101" pitchFamily="34" charset="-79"/>
            </a:endParaRPr>
          </a:p>
          <a:p>
            <a:pPr>
              <a:lnSpc>
                <a:spcPct val="150000"/>
              </a:lnSpc>
              <a:spcBef>
                <a:spcPts val="0"/>
              </a:spcBef>
              <a:buClr>
                <a:schemeClr val="accent6">
                  <a:lumMod val="50000"/>
                </a:schemeClr>
              </a:buClr>
              <a:buSzPts val="3600"/>
            </a:pPr>
            <a:endParaRPr lang="he-IL" sz="3200" b="1" dirty="0"/>
          </a:p>
        </p:txBody>
      </p:sp>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67EEC00-1F37-4CBD-97C2-67CCBBFC742C}"/>
              </a:ext>
            </a:extLst>
          </p:cNvPr>
          <p:cNvSpPr>
            <a:spLocks noGrp="1"/>
          </p:cNvSpPr>
          <p:nvPr>
            <p:ph type="title"/>
          </p:nvPr>
        </p:nvSpPr>
        <p:spPr/>
        <p:txBody>
          <a:bodyPr/>
          <a:lstStyle/>
          <a:p>
            <a:endParaRPr lang="he-IL"/>
          </a:p>
        </p:txBody>
      </p:sp>
      <p:sp>
        <p:nvSpPr>
          <p:cNvPr id="4" name="Google Shape;334;p16">
            <a:extLst>
              <a:ext uri="{FF2B5EF4-FFF2-40B4-BE49-F238E27FC236}">
                <a16:creationId xmlns:a16="http://schemas.microsoft.com/office/drawing/2014/main" id="{6E210815-4E28-4A3A-976A-FCEE22F3F80E}"/>
              </a:ext>
            </a:extLst>
          </p:cNvPr>
          <p:cNvSpPr txBox="1">
            <a:spLocks/>
          </p:cNvSpPr>
          <p:nvPr/>
        </p:nvSpPr>
        <p:spPr>
          <a:xfrm>
            <a:off x="3081590" y="663126"/>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lvl1pPr algn="r" defTabSz="914400" rtl="1" eaLnBrk="1" latinLnBrk="0" hangingPunct="1">
              <a:lnSpc>
                <a:spcPct val="90000"/>
              </a:lnSpc>
              <a:spcBef>
                <a:spcPts val="800"/>
              </a:spcBef>
              <a:spcAft>
                <a:spcPts val="0"/>
              </a:spcAft>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a:spcBef>
                <a:spcPts val="0"/>
              </a:spcBef>
              <a:buClr>
                <a:schemeClr val="lt1"/>
              </a:buClr>
              <a:buSzPts val="4400"/>
            </a:pPr>
            <a:r>
              <a:rPr lang="he-IL" b="1" dirty="0">
                <a:latin typeface="Arial" panose="020B0604020202020204" pitchFamily="34" charset="0"/>
                <a:cs typeface="Arial" panose="020B0604020202020204" pitchFamily="34" charset="0"/>
              </a:rPr>
              <a:t>מַמְשִׁיכִים לְתַרְגֵּל</a:t>
            </a:r>
          </a:p>
        </p:txBody>
      </p:sp>
      <p:pic>
        <p:nvPicPr>
          <p:cNvPr id="6" name="Google Shape;336;p16">
            <a:extLst>
              <a:ext uri="{FF2B5EF4-FFF2-40B4-BE49-F238E27FC236}">
                <a16:creationId xmlns:a16="http://schemas.microsoft.com/office/drawing/2014/main" id="{B4ADCF8B-409A-4853-BB29-DE589FD4B814}"/>
              </a:ext>
            </a:extLst>
          </p:cNvPr>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7" name="Google Shape;338;p16">
            <a:extLst>
              <a:ext uri="{FF2B5EF4-FFF2-40B4-BE49-F238E27FC236}">
                <a16:creationId xmlns:a16="http://schemas.microsoft.com/office/drawing/2014/main" id="{2E60033B-D699-4A25-BEDF-A8A9A6CDD2DB}"/>
              </a:ext>
            </a:extLst>
          </p:cNvPr>
          <p:cNvPicPr preferRelativeResize="0"/>
          <p:nvPr/>
        </p:nvPicPr>
        <p:blipFill rotWithShape="1">
          <a:blip r:embed="rId6">
            <a:alphaModFix/>
          </a:blip>
          <a:srcRect/>
          <a:stretch/>
        </p:blipFill>
        <p:spPr>
          <a:xfrm rot="8222050">
            <a:off x="319777" y="503469"/>
            <a:ext cx="1596108" cy="820856"/>
          </a:xfrm>
          <a:prstGeom prst="rect">
            <a:avLst/>
          </a:prstGeom>
          <a:noFill/>
          <a:ln>
            <a:noFill/>
          </a:ln>
        </p:spPr>
      </p:pic>
      <p:sp>
        <p:nvSpPr>
          <p:cNvPr id="3" name="TextBox 2"/>
          <p:cNvSpPr txBox="1"/>
          <p:nvPr/>
        </p:nvSpPr>
        <p:spPr>
          <a:xfrm>
            <a:off x="990229" y="2013653"/>
            <a:ext cx="9287692" cy="830997"/>
          </a:xfrm>
          <a:prstGeom prst="rect">
            <a:avLst/>
          </a:prstGeom>
          <a:noFill/>
        </p:spPr>
        <p:txBody>
          <a:bodyPr wrap="square" rtlCol="1">
            <a:spAutoFit/>
          </a:bodyPr>
          <a:lstStyle/>
          <a:p>
            <a:pPr algn="ctr"/>
            <a:r>
              <a:rPr lang="he-IL" sz="2400" dirty="0">
                <a:solidFill>
                  <a:schemeClr val="accent6">
                    <a:lumMod val="50000"/>
                  </a:schemeClr>
                </a:solidFill>
              </a:rPr>
              <a:t>לִפְנֵיכֶם תְּמוּנוֹת שֶׁל תַּחֲנוֹת בַּמּוֹבִיל הָאַרְצִי.</a:t>
            </a:r>
          </a:p>
          <a:p>
            <a:pPr algn="ctr"/>
            <a:r>
              <a:rPr lang="he-IL" sz="2400" dirty="0">
                <a:solidFill>
                  <a:schemeClr val="accent6">
                    <a:lumMod val="50000"/>
                  </a:schemeClr>
                </a:solidFill>
              </a:rPr>
              <a:t>הִתְבּוֹנְנוּ בַּתְּמוּנוֹת וְחִשְׁבוּ אֵיזֶה מֵידָע נוֹסָף אֶפְשָׁר לְהָפִיק מֵהֶן.</a:t>
            </a:r>
          </a:p>
        </p:txBody>
      </p:sp>
      <p:pic>
        <p:nvPicPr>
          <p:cNvPr id="1026" name="Picture 2" descr="https://upload.wikimedia.org/wikipedia/he/thumb/c/c0/Movil.jpg/250px-Mov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370" y="3299132"/>
            <a:ext cx="2629352" cy="185319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0339" y="3299132"/>
            <a:ext cx="2470929" cy="1853197"/>
          </a:xfrm>
          <a:prstGeom prst="rect">
            <a:avLst/>
          </a:prstGeom>
        </p:spPr>
      </p:pic>
      <p:sp>
        <p:nvSpPr>
          <p:cNvPr id="8" name="TextBox 7"/>
          <p:cNvSpPr txBox="1"/>
          <p:nvPr/>
        </p:nvSpPr>
        <p:spPr>
          <a:xfrm>
            <a:off x="9194608" y="5265186"/>
            <a:ext cx="2166982" cy="646331"/>
          </a:xfrm>
          <a:prstGeom prst="rect">
            <a:avLst/>
          </a:prstGeom>
          <a:noFill/>
        </p:spPr>
        <p:txBody>
          <a:bodyPr wrap="square" rtlCol="1">
            <a:spAutoFit/>
          </a:bodyPr>
          <a:lstStyle>
            <a:defPPr>
              <a:defRPr lang="x-none"/>
            </a:defPPr>
            <a:lvl1pPr algn="ctr">
              <a:defRPr>
                <a:solidFill>
                  <a:schemeClr val="accent5">
                    <a:lumMod val="50000"/>
                  </a:schemeClr>
                </a:solidFill>
              </a:defRPr>
            </a:lvl1pPr>
          </a:lstStyle>
          <a:p>
            <a:r>
              <a:rPr lang="he-IL" dirty="0"/>
              <a:t>הַמּוֹבִיל הָאַרְצִי </a:t>
            </a:r>
          </a:p>
          <a:p>
            <a:r>
              <a:rPr lang="he-IL" dirty="0"/>
              <a:t>לְיַד צֹמֶת קַדָּרִים</a:t>
            </a:r>
          </a:p>
        </p:txBody>
      </p:sp>
      <p:sp>
        <p:nvSpPr>
          <p:cNvPr id="10" name="TextBox 9"/>
          <p:cNvSpPr txBox="1"/>
          <p:nvPr/>
        </p:nvSpPr>
        <p:spPr>
          <a:xfrm>
            <a:off x="9152370" y="9481990"/>
            <a:ext cx="2686205" cy="369332"/>
          </a:xfrm>
          <a:prstGeom prst="rect">
            <a:avLst/>
          </a:prstGeom>
          <a:noFill/>
        </p:spPr>
        <p:txBody>
          <a:bodyPr wrap="square" rtlCol="1">
            <a:spAutoFit/>
          </a:bodyPr>
          <a:lstStyle/>
          <a:p>
            <a:r>
              <a:rPr lang="he-IL" dirty="0"/>
              <a:t>בקעת בית נטופה</a:t>
            </a:r>
          </a:p>
        </p:txBody>
      </p:sp>
      <p:pic>
        <p:nvPicPr>
          <p:cNvPr id="1028" name="Picture 4" descr="המוביל הארצי"/>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1590" y="3299132"/>
            <a:ext cx="2556598" cy="18531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26555" y="5180130"/>
            <a:ext cx="2166982" cy="923330"/>
          </a:xfrm>
          <a:prstGeom prst="rect">
            <a:avLst/>
          </a:prstGeom>
          <a:noFill/>
        </p:spPr>
        <p:txBody>
          <a:bodyPr wrap="square" rtlCol="1">
            <a:spAutoFit/>
          </a:bodyPr>
          <a:lstStyle>
            <a:defPPr>
              <a:defRPr lang="x-none"/>
            </a:defPPr>
            <a:lvl1pPr algn="ctr">
              <a:defRPr>
                <a:solidFill>
                  <a:schemeClr val="accent5">
                    <a:lumMod val="50000"/>
                  </a:schemeClr>
                </a:solidFill>
              </a:defRPr>
            </a:lvl1pPr>
          </a:lstStyle>
          <a:p>
            <a:r>
              <a:rPr lang="he-IL" dirty="0" err="1"/>
              <a:t>תְּוַאי</a:t>
            </a:r>
            <a:r>
              <a:rPr lang="he-IL" dirty="0"/>
              <a:t> הַמּוֹבִיל הָאַרְצִי בְּבִקְעַת בֵּית נְטֹפָה בַּגָּלִיל הַתַּחְתּוֹן</a:t>
            </a:r>
          </a:p>
        </p:txBody>
      </p:sp>
      <p:sp>
        <p:nvSpPr>
          <p:cNvPr id="13" name="TextBox 12"/>
          <p:cNvSpPr txBox="1"/>
          <p:nvPr/>
        </p:nvSpPr>
        <p:spPr>
          <a:xfrm>
            <a:off x="3204552" y="5152329"/>
            <a:ext cx="2166982" cy="923330"/>
          </a:xfrm>
          <a:prstGeom prst="rect">
            <a:avLst/>
          </a:prstGeom>
          <a:noFill/>
        </p:spPr>
        <p:txBody>
          <a:bodyPr wrap="square" rtlCol="1">
            <a:spAutoFit/>
          </a:bodyPr>
          <a:lstStyle>
            <a:defPPr>
              <a:defRPr lang="x-none"/>
            </a:defPPr>
            <a:lvl1pPr algn="ctr">
              <a:defRPr>
                <a:solidFill>
                  <a:schemeClr val="accent5">
                    <a:lumMod val="50000"/>
                  </a:schemeClr>
                </a:solidFill>
              </a:defRPr>
            </a:lvl1pPr>
          </a:lstStyle>
          <a:p>
            <a:r>
              <a:rPr lang="he-IL" dirty="0"/>
              <a:t>תְּעָלָה פְּתוּחָה שֶׁל הַמּוֹבִיל הָאַרְצִי </a:t>
            </a:r>
          </a:p>
          <a:p>
            <a:r>
              <a:rPr lang="he-IL" dirty="0"/>
              <a:t>לְיַד הַכִּנֶּרֶת</a:t>
            </a:r>
          </a:p>
        </p:txBody>
      </p:sp>
      <p:pic>
        <p:nvPicPr>
          <p:cNvPr id="1030" name="Picture 6" descr="http://www.electra.co.il/filestock/img/img_1501075706615-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114" y="3299131"/>
            <a:ext cx="2421859" cy="18531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57426" y="5152329"/>
            <a:ext cx="2166982" cy="646331"/>
          </a:xfrm>
          <a:prstGeom prst="rect">
            <a:avLst/>
          </a:prstGeom>
          <a:noFill/>
        </p:spPr>
        <p:txBody>
          <a:bodyPr wrap="square" rtlCol="1">
            <a:spAutoFit/>
          </a:bodyPr>
          <a:lstStyle/>
          <a:p>
            <a:pPr algn="ctr"/>
            <a:r>
              <a:rPr lang="he-IL" dirty="0">
                <a:solidFill>
                  <a:schemeClr val="accent5">
                    <a:lumMod val="50000"/>
                  </a:schemeClr>
                </a:solidFill>
              </a:rPr>
              <a:t>מִתְקַן </a:t>
            </a:r>
            <a:r>
              <a:rPr lang="he-IL" dirty="0" err="1">
                <a:solidFill>
                  <a:schemeClr val="accent5">
                    <a:lumMod val="50000"/>
                  </a:schemeClr>
                </a:solidFill>
              </a:rPr>
              <a:t>סִנּוּן</a:t>
            </a:r>
            <a:r>
              <a:rPr lang="he-IL" dirty="0">
                <a:solidFill>
                  <a:schemeClr val="accent5">
                    <a:lumMod val="50000"/>
                  </a:schemeClr>
                </a:solidFill>
              </a:rPr>
              <a:t> מַיִם</a:t>
            </a:r>
          </a:p>
          <a:p>
            <a:pPr algn="ctr"/>
            <a:r>
              <a:rPr lang="he-IL" dirty="0">
                <a:solidFill>
                  <a:schemeClr val="accent5">
                    <a:lumMod val="50000"/>
                  </a:schemeClr>
                </a:solidFill>
              </a:rPr>
              <a:t>בְּמַאֲגַר אֶשְׁכּוֹל</a:t>
            </a:r>
          </a:p>
        </p:txBody>
      </p:sp>
      <p:pic>
        <p:nvPicPr>
          <p:cNvPr id="16" name="2min_final" descr="2min_final">
            <a:hlinkClick r:id="" action="ppaction://media"/>
            <a:extLst>
              <a:ext uri="{FF2B5EF4-FFF2-40B4-BE49-F238E27FC236}">
                <a16:creationId xmlns:a16="http://schemas.microsoft.com/office/drawing/2014/main" id="{C79BA018-0346-4EA3-8203-3684AA8EFBC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40610" y="1839082"/>
            <a:ext cx="1540938" cy="549601"/>
          </a:xfrm>
          <a:prstGeom prst="rect">
            <a:avLst/>
          </a:prstGeom>
        </p:spPr>
      </p:pic>
    </p:spTree>
    <p:extLst>
      <p:ext uri="{BB962C8B-B14F-4D97-AF65-F5344CB8AC3E}">
        <p14:creationId xmlns:p14="http://schemas.microsoft.com/office/powerpoint/2010/main" val="345802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5915" y="724262"/>
            <a:ext cx="8280000" cy="720000"/>
          </a:xfrm>
        </p:spPr>
        <p:txBody>
          <a:bodyPr>
            <a:normAutofit/>
          </a:bodyPr>
          <a:lstStyle/>
          <a:p>
            <a:r>
              <a:rPr lang="he-IL" b="1" dirty="0">
                <a:latin typeface="Arial" panose="020B0604020202020204" pitchFamily="34" charset="0"/>
                <a:cs typeface="Arial" panose="020B0604020202020204" pitchFamily="34" charset="0"/>
              </a:rPr>
              <a:t>מָה אֲנַחְנוּ כְּבָר יוֹדְעִים ?</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TextBox 1"/>
          <p:cNvSpPr txBox="1"/>
          <p:nvPr/>
        </p:nvSpPr>
        <p:spPr>
          <a:xfrm>
            <a:off x="1730829" y="2939143"/>
            <a:ext cx="9307285" cy="1015663"/>
          </a:xfrm>
          <a:prstGeom prst="rect">
            <a:avLst/>
          </a:prstGeom>
          <a:noFill/>
        </p:spPr>
        <p:txBody>
          <a:bodyPr wrap="square" rtlCol="1">
            <a:spAutoFit/>
          </a:bodyPr>
          <a:lstStyle/>
          <a:p>
            <a:pPr algn="ctr"/>
            <a:r>
              <a:rPr lang="he-IL" sz="6000" b="1" dirty="0">
                <a:solidFill>
                  <a:schemeClr val="accent6">
                    <a:lumMod val="50000"/>
                  </a:schemeClr>
                </a:solidFill>
              </a:rPr>
              <a:t>נָעִים לְהַכִּיר – הַמּוֹבִיל הָאַרְצִי</a:t>
            </a:r>
          </a:p>
        </p:txBody>
      </p:sp>
    </p:spTree>
    <p:extLst>
      <p:ext uri="{BB962C8B-B14F-4D97-AF65-F5344CB8AC3E}">
        <p14:creationId xmlns:p14="http://schemas.microsoft.com/office/powerpoint/2010/main" val="289865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a:xfrm>
            <a:off x="1024537" y="142935"/>
            <a:ext cx="10515600" cy="1325563"/>
          </a:xfrm>
        </p:spPr>
        <p:txBody>
          <a:bodyPr/>
          <a:lstStyle/>
          <a:p>
            <a:r>
              <a:rPr lang="he-IL" b="1" dirty="0">
                <a:latin typeface="Arial" panose="020B0604020202020204" pitchFamily="34" charset="0"/>
                <a:cs typeface="Arial" panose="020B0604020202020204" pitchFamily="34" charset="0"/>
              </a:rPr>
              <a:t>לִפְנֵי שֶׁמַּתְחִילִים...</a:t>
            </a:r>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4"/>
          <a:stretch>
            <a:fillRect/>
          </a:stretch>
        </p:blipFill>
        <p:spPr>
          <a:xfrm rot="8057618">
            <a:off x="290049" y="269606"/>
            <a:ext cx="1468977" cy="973310"/>
          </a:xfrm>
          <a:prstGeom prst="rect">
            <a:avLst/>
          </a:prstGeom>
        </p:spPr>
      </p:pic>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5"/>
          <a:stretch>
            <a:fillRect/>
          </a:stretch>
        </p:blipFill>
        <p:spPr>
          <a:xfrm>
            <a:off x="10719881" y="5386520"/>
            <a:ext cx="1294767" cy="1471480"/>
          </a:xfrm>
          <a:prstGeom prst="rect">
            <a:avLst/>
          </a:prstGeom>
        </p:spPr>
      </p:pic>
      <p:sp>
        <p:nvSpPr>
          <p:cNvPr id="2" name="TextBox 1"/>
          <p:cNvSpPr txBox="1"/>
          <p:nvPr/>
        </p:nvSpPr>
        <p:spPr>
          <a:xfrm>
            <a:off x="1455164" y="5239973"/>
            <a:ext cx="9654346" cy="1077218"/>
          </a:xfrm>
          <a:prstGeom prst="rect">
            <a:avLst/>
          </a:prstGeom>
          <a:noFill/>
        </p:spPr>
        <p:txBody>
          <a:bodyPr wrap="square" rtlCol="1">
            <a:spAutoFit/>
          </a:bodyPr>
          <a:lstStyle/>
          <a:p>
            <a:endParaRPr lang="he-IL" dirty="0">
              <a:solidFill>
                <a:schemeClr val="accent6">
                  <a:lumMod val="50000"/>
                </a:schemeClr>
              </a:solidFill>
            </a:endParaRPr>
          </a:p>
          <a:p>
            <a:endParaRPr lang="he-IL" dirty="0">
              <a:solidFill>
                <a:schemeClr val="accent6">
                  <a:lumMod val="50000"/>
                </a:schemeClr>
              </a:solidFill>
            </a:endParaRPr>
          </a:p>
          <a:p>
            <a:r>
              <a:rPr lang="he-IL" sz="2800" b="1" dirty="0">
                <a:solidFill>
                  <a:schemeClr val="accent6">
                    <a:lumMod val="50000"/>
                  </a:schemeClr>
                </a:solidFill>
              </a:rPr>
              <a:t>מַה הַקֶּשֶׁר בֵּין הַתְּמוּנָה לַכּוֹתֶרֶת: "נָעִים לְהַכִּיר – הַמּוֹבִיל הָאַרְצִי"</a:t>
            </a:r>
            <a:r>
              <a:rPr lang="he-IL" sz="2800" dirty="0">
                <a:solidFill>
                  <a:schemeClr val="accent6">
                    <a:lumMod val="50000"/>
                  </a:schemeClr>
                </a:solidFill>
              </a:rPr>
              <a:t>?</a:t>
            </a:r>
          </a:p>
        </p:txBody>
      </p:sp>
      <p:pic>
        <p:nvPicPr>
          <p:cNvPr id="1032" name="Picture 8" descr="https://upload.wikimedia.org/wikipedia/he/thumb/5/55/Piping02.jpg/250px-Piping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978" y="1217300"/>
            <a:ext cx="5723337" cy="430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533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5915" y="724262"/>
            <a:ext cx="8280000" cy="720000"/>
          </a:xfrm>
        </p:spPr>
        <p:txBody>
          <a:bodyPr>
            <a:normAutofit/>
          </a:bodyPr>
          <a:lstStyle/>
          <a:p>
            <a:r>
              <a:rPr lang="he-IL" b="1" dirty="0">
                <a:latin typeface="Arial" panose="020B0604020202020204" pitchFamily="34" charset="0"/>
                <a:cs typeface="Arial" panose="020B0604020202020204" pitchFamily="34" charset="0"/>
              </a:rPr>
              <a:t>מָה אֲנַחְנוּ רוֹצִים לָדַעַת?</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2" name="TextBox 1"/>
          <p:cNvSpPr txBox="1"/>
          <p:nvPr/>
        </p:nvSpPr>
        <p:spPr>
          <a:xfrm>
            <a:off x="3617846" y="3674533"/>
            <a:ext cx="4662554" cy="1015663"/>
          </a:xfrm>
          <a:prstGeom prst="rect">
            <a:avLst/>
          </a:prstGeom>
          <a:noFill/>
        </p:spPr>
        <p:txBody>
          <a:bodyPr wrap="square" rtlCol="1">
            <a:spAutoFit/>
          </a:bodyPr>
          <a:lstStyle/>
          <a:p>
            <a:pPr algn="ctr"/>
            <a:r>
              <a:rPr lang="he-IL" sz="6000" b="1" dirty="0">
                <a:solidFill>
                  <a:schemeClr val="accent6">
                    <a:lumMod val="50000"/>
                  </a:schemeClr>
                </a:solidFill>
              </a:rPr>
              <a:t>הַמּוֹבִיל הָאַרְצִי</a:t>
            </a:r>
          </a:p>
        </p:txBody>
      </p:sp>
      <p:sp>
        <p:nvSpPr>
          <p:cNvPr id="3" name="חץ ימינה 2"/>
          <p:cNvSpPr/>
          <p:nvPr/>
        </p:nvSpPr>
        <p:spPr>
          <a:xfrm>
            <a:off x="8365555" y="3934631"/>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p:cNvSpPr/>
          <p:nvPr/>
        </p:nvSpPr>
        <p:spPr>
          <a:xfrm rot="16200000">
            <a:off x="5286286" y="2826174"/>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ימינה 6"/>
          <p:cNvSpPr/>
          <p:nvPr/>
        </p:nvSpPr>
        <p:spPr>
          <a:xfrm rot="10800000">
            <a:off x="2358042" y="3934630"/>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ימינה 8"/>
          <p:cNvSpPr/>
          <p:nvPr/>
        </p:nvSpPr>
        <p:spPr>
          <a:xfrm rot="5400000">
            <a:off x="5286285" y="4801619"/>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2" descr="תוצאת תמונה עבור שאלות">
            <a:extLst>
              <a:ext uri="{FF2B5EF4-FFF2-40B4-BE49-F238E27FC236}">
                <a16:creationId xmlns:a16="http://schemas.microsoft.com/office/drawing/2014/main" id="{D5DD09F3-9F71-4DD3-BE09-8EC31F5542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121" y="546325"/>
            <a:ext cx="1781324" cy="1795874"/>
          </a:xfrm>
          <a:prstGeom prst="rect">
            <a:avLst/>
          </a:prstGeom>
          <a:noFill/>
          <a:extLst>
            <a:ext uri="{909E8E84-426E-40DD-AFC4-6F175D3DCCD1}">
              <a14:hiddenFill xmlns:a14="http://schemas.microsoft.com/office/drawing/2010/main">
                <a:solidFill>
                  <a:srgbClr val="FFFFFF"/>
                </a:solidFill>
              </a14:hiddenFill>
            </a:ext>
          </a:extLst>
        </p:spPr>
      </p:pic>
      <p:pic>
        <p:nvPicPr>
          <p:cNvPr id="11" name="3min_final" descr="3min_final">
            <a:hlinkClick r:id="" action="ppaction://media"/>
            <a:extLst>
              <a:ext uri="{FF2B5EF4-FFF2-40B4-BE49-F238E27FC236}">
                <a16:creationId xmlns:a16="http://schemas.microsoft.com/office/drawing/2014/main" id="{110F54D7-4F81-4CE6-AC78-DBC204D839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7103" y="2648569"/>
            <a:ext cx="1540938" cy="549601"/>
          </a:xfrm>
          <a:prstGeom prst="rect">
            <a:avLst/>
          </a:prstGeom>
        </p:spPr>
      </p:pic>
    </p:spTree>
    <p:extLst>
      <p:ext uri="{BB962C8B-B14F-4D97-AF65-F5344CB8AC3E}">
        <p14:creationId xmlns:p14="http://schemas.microsoft.com/office/powerpoint/2010/main" val="303502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5915" y="724262"/>
            <a:ext cx="8280000" cy="720000"/>
          </a:xfrm>
        </p:spPr>
        <p:txBody>
          <a:bodyPr>
            <a:normAutofit/>
          </a:bodyPr>
          <a:lstStyle/>
          <a:p>
            <a:r>
              <a:rPr lang="he-IL" b="1" dirty="0">
                <a:latin typeface="Arial" panose="020B0604020202020204" pitchFamily="34" charset="0"/>
                <a:cs typeface="Arial" panose="020B0604020202020204" pitchFamily="34" charset="0"/>
              </a:rPr>
              <a:t>מָה אֲנַחְנוּ רוֹצִים לָדַעַת?</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TextBox 1"/>
          <p:cNvSpPr txBox="1"/>
          <p:nvPr/>
        </p:nvSpPr>
        <p:spPr>
          <a:xfrm>
            <a:off x="3617846" y="3674533"/>
            <a:ext cx="4662554" cy="1015663"/>
          </a:xfrm>
          <a:prstGeom prst="rect">
            <a:avLst/>
          </a:prstGeom>
          <a:noFill/>
        </p:spPr>
        <p:txBody>
          <a:bodyPr wrap="square" rtlCol="1">
            <a:spAutoFit/>
          </a:bodyPr>
          <a:lstStyle/>
          <a:p>
            <a:pPr algn="ctr"/>
            <a:r>
              <a:rPr lang="he-IL" sz="6000" b="1" dirty="0">
                <a:solidFill>
                  <a:schemeClr val="accent6">
                    <a:lumMod val="50000"/>
                  </a:schemeClr>
                </a:solidFill>
              </a:rPr>
              <a:t>הַמּוֹבִיל הָאַרְצִי</a:t>
            </a:r>
          </a:p>
        </p:txBody>
      </p:sp>
      <p:sp>
        <p:nvSpPr>
          <p:cNvPr id="3" name="חץ ימינה 2"/>
          <p:cNvSpPr/>
          <p:nvPr/>
        </p:nvSpPr>
        <p:spPr>
          <a:xfrm>
            <a:off x="8365555" y="3934631"/>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p:cNvSpPr/>
          <p:nvPr/>
        </p:nvSpPr>
        <p:spPr>
          <a:xfrm rot="16200000">
            <a:off x="5286286" y="2826174"/>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ימינה 6"/>
          <p:cNvSpPr/>
          <p:nvPr/>
        </p:nvSpPr>
        <p:spPr>
          <a:xfrm rot="10800000">
            <a:off x="2358042" y="3934630"/>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ימינה 8"/>
          <p:cNvSpPr/>
          <p:nvPr/>
        </p:nvSpPr>
        <p:spPr>
          <a:xfrm rot="5400000">
            <a:off x="5286285" y="4801619"/>
            <a:ext cx="978408" cy="755565"/>
          </a:xfrm>
          <a:prstGeom prst="rightArrow">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2" descr="תוצאת תמונה עבור שאלות">
            <a:extLst>
              <a:ext uri="{FF2B5EF4-FFF2-40B4-BE49-F238E27FC236}">
                <a16:creationId xmlns:a16="http://schemas.microsoft.com/office/drawing/2014/main" id="{D5DD09F3-9F71-4DD3-BE09-8EC31F554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121" y="546325"/>
            <a:ext cx="1781324" cy="17958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02743" y="2044043"/>
            <a:ext cx="4477657" cy="954107"/>
          </a:xfrm>
          <a:prstGeom prst="rect">
            <a:avLst/>
          </a:prstGeom>
          <a:noFill/>
        </p:spPr>
        <p:txBody>
          <a:bodyPr wrap="square" rtlCol="1">
            <a:spAutoFit/>
          </a:bodyPr>
          <a:lstStyle/>
          <a:p>
            <a:r>
              <a:rPr lang="he-IL" sz="2800" dirty="0">
                <a:solidFill>
                  <a:schemeClr val="accent1">
                    <a:lumMod val="75000"/>
                  </a:schemeClr>
                </a:solidFill>
                <a:latin typeface="EFT_Beigale Light" panose="01000503000000020003" pitchFamily="2" charset="-79"/>
                <a:cs typeface="EFT_Beigale Light" panose="01000503000000020003" pitchFamily="2" charset="-79"/>
              </a:rPr>
              <a:t>לְמָּה מְשַׁמֵּשׁ הַמּוֹבִיל הָאַרְצִי?</a:t>
            </a:r>
          </a:p>
        </p:txBody>
      </p:sp>
      <p:sp>
        <p:nvSpPr>
          <p:cNvPr id="11" name="TextBox 10"/>
          <p:cNvSpPr txBox="1"/>
          <p:nvPr/>
        </p:nvSpPr>
        <p:spPr>
          <a:xfrm>
            <a:off x="3905510" y="5797466"/>
            <a:ext cx="4495525" cy="523220"/>
          </a:xfrm>
          <a:prstGeom prst="rect">
            <a:avLst/>
          </a:prstGeom>
          <a:noFill/>
        </p:spPr>
        <p:txBody>
          <a:bodyPr wrap="square" rtlCol="1">
            <a:spAutoFit/>
          </a:bodyPr>
          <a:lstStyle/>
          <a:p>
            <a:r>
              <a:rPr lang="he-IL" sz="2800" dirty="0">
                <a:solidFill>
                  <a:schemeClr val="accent1">
                    <a:lumMod val="75000"/>
                  </a:schemeClr>
                </a:solidFill>
                <a:latin typeface="EFT_Beigale Light" panose="01000503000000020003" pitchFamily="2" charset="-79"/>
                <a:cs typeface="EFT_Beigale Light" panose="01000503000000020003" pitchFamily="2" charset="-79"/>
              </a:rPr>
              <a:t>אֵיךְ פּוֹעֵל הַמּוֹבִיל הָאַרְצִי?</a:t>
            </a:r>
          </a:p>
        </p:txBody>
      </p:sp>
      <p:sp>
        <p:nvSpPr>
          <p:cNvPr id="12" name="TextBox 11"/>
          <p:cNvSpPr txBox="1"/>
          <p:nvPr/>
        </p:nvSpPr>
        <p:spPr>
          <a:xfrm>
            <a:off x="358973" y="3835358"/>
            <a:ext cx="2048959" cy="954107"/>
          </a:xfrm>
          <a:prstGeom prst="rect">
            <a:avLst/>
          </a:prstGeom>
          <a:noFill/>
        </p:spPr>
        <p:txBody>
          <a:bodyPr wrap="square" rtlCol="1">
            <a:spAutoFit/>
          </a:bodyPr>
          <a:lstStyle>
            <a:defPPr>
              <a:defRPr lang="x-none"/>
            </a:defPPr>
            <a:lvl1pPr>
              <a:defRPr sz="2800">
                <a:latin typeface="EFT_Beigale Light" panose="01000503000000020003" pitchFamily="2" charset="-79"/>
                <a:cs typeface="EFT_Beigale Light" panose="01000503000000020003" pitchFamily="2" charset="-79"/>
              </a:defRPr>
            </a:lvl1pPr>
          </a:lstStyle>
          <a:p>
            <a:r>
              <a:rPr lang="he-IL" dirty="0">
                <a:solidFill>
                  <a:schemeClr val="accent1">
                    <a:lumMod val="75000"/>
                  </a:schemeClr>
                </a:solidFill>
              </a:rPr>
              <a:t>מֵהֵיכָן לְהֵיכָן הוּא מוֹבִיל?</a:t>
            </a:r>
          </a:p>
        </p:txBody>
      </p:sp>
      <p:sp>
        <p:nvSpPr>
          <p:cNvPr id="13" name="TextBox 12"/>
          <p:cNvSpPr txBox="1"/>
          <p:nvPr/>
        </p:nvSpPr>
        <p:spPr>
          <a:xfrm>
            <a:off x="9535886" y="3736090"/>
            <a:ext cx="2931886" cy="954107"/>
          </a:xfrm>
          <a:prstGeom prst="rect">
            <a:avLst/>
          </a:prstGeom>
          <a:noFill/>
        </p:spPr>
        <p:txBody>
          <a:bodyPr wrap="square" rtlCol="1">
            <a:spAutoFit/>
          </a:bodyPr>
          <a:lstStyle>
            <a:defPPr>
              <a:defRPr lang="x-none"/>
            </a:defPPr>
            <a:lvl1pPr>
              <a:defRPr sz="2800">
                <a:latin typeface="EFT_Beigale Light" panose="01000503000000020003" pitchFamily="2" charset="-79"/>
                <a:cs typeface="EFT_Beigale Light" panose="01000503000000020003" pitchFamily="2" charset="-79"/>
              </a:defRPr>
            </a:lvl1pPr>
          </a:lstStyle>
          <a:p>
            <a:r>
              <a:rPr lang="he-IL" dirty="0">
                <a:solidFill>
                  <a:schemeClr val="accent1">
                    <a:lumMod val="75000"/>
                  </a:schemeClr>
                </a:solidFill>
              </a:rPr>
              <a:t>מָה הוּא מוֹבִיל מִמָּקוֹם לְמָקוֹם?</a:t>
            </a:r>
          </a:p>
        </p:txBody>
      </p:sp>
    </p:spTree>
    <p:extLst>
      <p:ext uri="{BB962C8B-B14F-4D97-AF65-F5344CB8AC3E}">
        <p14:creationId xmlns:p14="http://schemas.microsoft.com/office/powerpoint/2010/main" val="165262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521763" y="250048"/>
            <a:ext cx="8280000" cy="720000"/>
          </a:xfrm>
        </p:spPr>
        <p:txBody>
          <a:bodyPr>
            <a:normAutofit/>
          </a:bodyPr>
          <a:lstStyle/>
          <a:p>
            <a:r>
              <a:rPr lang="he-IL" b="1" dirty="0">
                <a:latin typeface="Arial" panose="020B0604020202020204" pitchFamily="34" charset="0"/>
                <a:cs typeface="Arial" panose="020B0604020202020204" pitchFamily="34" charset="0"/>
              </a:rPr>
              <a:t>קוֹרְאִים אֶת הַקֶּטַע – פִּסְקָה רִאשׁוֹנָה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012990" y="13562"/>
            <a:ext cx="1017545" cy="1070700"/>
          </a:xfrm>
          <a:prstGeom prst="rect">
            <a:avLst/>
          </a:prstGeom>
        </p:spPr>
      </p:pic>
      <p:sp>
        <p:nvSpPr>
          <p:cNvPr id="3" name="TextBox 2"/>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sp>
        <p:nvSpPr>
          <p:cNvPr id="4" name="מלבן 3"/>
          <p:cNvSpPr/>
          <p:nvPr/>
        </p:nvSpPr>
        <p:spPr>
          <a:xfrm>
            <a:off x="313385" y="1753443"/>
            <a:ext cx="11495207" cy="4914166"/>
          </a:xfrm>
          <a:prstGeom prst="rect">
            <a:avLst/>
          </a:prstGeom>
        </p:spPr>
        <p:txBody>
          <a:bodyPr wrap="square">
            <a:spAutoFit/>
          </a:bodyPr>
          <a:lstStyle/>
          <a:p>
            <a:pPr algn="just"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הַמּוֹבִיל הָאַרְצִי הוּא אֹסֶף שֶׁל </a:t>
            </a:r>
            <a:r>
              <a:rPr lang="he-IL" sz="3000" dirty="0" err="1">
                <a:latin typeface="Calibri" panose="020F0502020204030204" pitchFamily="34" charset="0"/>
                <a:ea typeface="Calibri" panose="020F0502020204030204" pitchFamily="34" charset="0"/>
                <a:cs typeface="David" panose="020E0502060401010101" pitchFamily="34" charset="-79"/>
              </a:rPr>
              <a:t>צִנּוֹרוֹת</a:t>
            </a:r>
            <a:r>
              <a:rPr lang="he-IL" sz="3000" dirty="0">
                <a:latin typeface="Calibri" panose="020F0502020204030204" pitchFamily="34" charset="0"/>
                <a:ea typeface="Calibri" panose="020F0502020204030204" pitchFamily="34" charset="0"/>
                <a:cs typeface="David" panose="020E0502060401010101" pitchFamily="34" charset="-79"/>
              </a:rPr>
              <a:t> הַמַּעֲבִירִים מַיִם מֵהַכִּנֶּרֶת בַּצָּפוֹן לְכָל חֶלְקֵי הָאָרֶץ. </a:t>
            </a:r>
          </a:p>
          <a:p>
            <a:pPr algn="just"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בְּכָל שָׁנָה בְּעוֹנַת הַחֹרֶף אֲנַחְנוּ מִתְפַּלְּלִים "וְתֵן טַל וּמָטָר לִבְרָכָה" וּמְבַקְּשִׁים שֶׁיֵּרְדוּ גִּשְׁמֵי בְּרָכָה וְיַשְׁקוּ אֶת הָאָרֶץ. בֶּעָבָר, כַּאֲשֶׁר יָרְדוּ גִּשְׁמֵי בְּרָכָה, הִתְמַלְּאוּ </a:t>
            </a:r>
            <a:r>
              <a:rPr lang="he-IL" sz="3000" dirty="0">
                <a:solidFill>
                  <a:schemeClr val="accent6">
                    <a:lumMod val="50000"/>
                  </a:schemeClr>
                </a:solidFill>
                <a:latin typeface="Calibri" panose="020F0502020204030204" pitchFamily="34" charset="0"/>
                <a:ea typeface="Calibri" panose="020F0502020204030204" pitchFamily="34" charset="0"/>
                <a:cs typeface="David" panose="020E0502060401010101" pitchFamily="34" charset="-79"/>
              </a:rPr>
              <a:t>מַאַגְרֵי הַמַּיִם </a:t>
            </a:r>
            <a:r>
              <a:rPr lang="he-IL" sz="3000" dirty="0">
                <a:latin typeface="Calibri" panose="020F0502020204030204" pitchFamily="34" charset="0"/>
                <a:ea typeface="Calibri" panose="020F0502020204030204" pitchFamily="34" charset="0"/>
                <a:cs typeface="David" panose="020E0502060401010101" pitchFamily="34" charset="-79"/>
              </a:rPr>
              <a:t>שֶׁל יִשְׂרָאֵל בְּמַיִם: יַמַּת הַכִּנֶּרֶת בַּגָּלִיל, וּמֵי הַתְּהוֹם שֶׁמִּתַּחַת לִפְנֵי הָאֲדָמָה. רֹב הַזְּמַן הִסְפִּיקוּ הַמַּיִם לְכָל תּוֹשָׁבֵי אֶרֶץ יִשְׂרָאֵל, חוּץ מְאֲשֶר בִּשְׁנוֹת בַּצֹּרֶת, שֶׁאָז לֹא יָרְדוּ גְּשָׁמִים בְּכַמּוּת מַסְפִּיקָה, וְהָיָה מַחְסוֹר בְּמַיִם.</a:t>
            </a:r>
          </a:p>
          <a:p>
            <a:pPr algn="just" rtl="1">
              <a:spcAft>
                <a:spcPts val="800"/>
              </a:spcAft>
            </a:pPr>
            <a:r>
              <a:rPr lang="he-IL" sz="3000" dirty="0">
                <a:latin typeface="Calibri" panose="020F0502020204030204" pitchFamily="34" charset="0"/>
                <a:ea typeface="Calibri" panose="020F0502020204030204" pitchFamily="34" charset="0"/>
                <a:cs typeface="David" panose="020E0502060401010101" pitchFamily="34" charset="-79"/>
              </a:rPr>
              <a:t>הַיּוֹם חֲסֵרִים לָנוּ מַיִם בְּאֶרֶץ יִשְׂרָאֵל. לָכֵן כֻּלָּם עוֹקְבִים </a:t>
            </a:r>
            <a:r>
              <a:rPr lang="he-IL" sz="3000" dirty="0" err="1">
                <a:latin typeface="Calibri" panose="020F0502020204030204" pitchFamily="34" charset="0"/>
                <a:ea typeface="Calibri" panose="020F0502020204030204" pitchFamily="34" charset="0"/>
                <a:cs typeface="David" panose="020E0502060401010101" pitchFamily="34" charset="-79"/>
              </a:rPr>
              <a:t>בְּעִנְיָן</a:t>
            </a:r>
            <a:r>
              <a:rPr lang="he-IL" sz="3000" dirty="0">
                <a:latin typeface="Calibri" panose="020F0502020204030204" pitchFamily="34" charset="0"/>
                <a:ea typeface="Calibri" panose="020F0502020204030204" pitchFamily="34" charset="0"/>
                <a:cs typeface="David" panose="020E0502060401010101" pitchFamily="34" charset="-79"/>
              </a:rPr>
              <a:t> וּבִדְאָגָה אֲחַר כַּמּוּת הַמַּיִם בַּכִּנֶּרֶת וּבְמַאַגְרֵי הַמַּיִם הָאֲחֵרִים וּמִתְפַּלְּלִים שֶׁיֵּרְדוּ גְּשָׁמִים רַבִּים שֶׁיְּמַלְּאוּ אוֹתָם. </a:t>
            </a:r>
            <a:endParaRPr lang="en-US" sz="3000" dirty="0">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descr="מי תהום הם מים הנמצאים מתחת לאדמה , זורמים, מי תהום הזורמ..."/>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85" y="120411"/>
            <a:ext cx="2699605" cy="1633971"/>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19393" y="982408"/>
            <a:ext cx="6069411" cy="584775"/>
          </a:xfrm>
          <a:prstGeom prst="rect">
            <a:avLst/>
          </a:prstGeom>
          <a:noFill/>
        </p:spPr>
        <p:txBody>
          <a:bodyPr wrap="square" rtlCol="1">
            <a:spAutoFit/>
          </a:bodyPr>
          <a:lstStyle/>
          <a:p>
            <a:pPr algn="ctr"/>
            <a:r>
              <a:rPr lang="he-IL" sz="3200" b="1" dirty="0">
                <a:solidFill>
                  <a:schemeClr val="accent6">
                    <a:lumMod val="50000"/>
                  </a:schemeClr>
                </a:solidFill>
              </a:rPr>
              <a:t>נָעִים לְהַכִּיר – הַמּוֹבִיל הָאַרְצִי</a:t>
            </a:r>
          </a:p>
        </p:txBody>
      </p:sp>
    </p:spTree>
    <p:extLst>
      <p:ext uri="{BB962C8B-B14F-4D97-AF65-F5344CB8AC3E}">
        <p14:creationId xmlns:p14="http://schemas.microsoft.com/office/powerpoint/2010/main" val="38050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302307" y="250048"/>
            <a:ext cx="8280000" cy="720000"/>
          </a:xfrm>
        </p:spPr>
        <p:txBody>
          <a:bodyPr>
            <a:normAutofit/>
          </a:bodyPr>
          <a:lstStyle/>
          <a:p>
            <a:r>
              <a:rPr lang="he-IL" b="1" dirty="0">
                <a:latin typeface="Arial" panose="020B0604020202020204" pitchFamily="34" charset="0"/>
                <a:cs typeface="Arial" panose="020B0604020202020204" pitchFamily="34" charset="0"/>
              </a:rPr>
              <a:t>רַעֲיוֹן מֶרְכָּזִי – פִּסְקָה רִאשׁוֹנָה</a:t>
            </a:r>
            <a:endParaRPr lang="x-none"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2600301" y="58170"/>
            <a:ext cx="1017545" cy="1070700"/>
          </a:xfrm>
          <a:prstGeom prst="rect">
            <a:avLst/>
          </a:prstGeom>
        </p:spPr>
      </p:pic>
      <p:sp>
        <p:nvSpPr>
          <p:cNvPr id="2" name="TextBox 1"/>
          <p:cNvSpPr txBox="1"/>
          <p:nvPr/>
        </p:nvSpPr>
        <p:spPr>
          <a:xfrm>
            <a:off x="496676" y="1978896"/>
            <a:ext cx="8072558" cy="1493358"/>
          </a:xfrm>
          <a:prstGeom prst="rect">
            <a:avLst/>
          </a:prstGeom>
          <a:noFill/>
        </p:spPr>
        <p:txBody>
          <a:bodyPr wrap="square" rtlCol="1">
            <a:spAutoFit/>
          </a:bodyPr>
          <a:lstStyle/>
          <a:p>
            <a:pPr algn="r" rtl="1">
              <a:lnSpc>
                <a:spcPct val="150000"/>
              </a:lnSpc>
            </a:pPr>
            <a:r>
              <a:rPr lang="he-IL" sz="3200" dirty="0"/>
              <a:t> </a:t>
            </a:r>
          </a:p>
          <a:p>
            <a:pPr algn="r" rtl="1">
              <a:lnSpc>
                <a:spcPct val="150000"/>
              </a:lnSpc>
            </a:pPr>
            <a:endParaRPr lang="en-US" sz="3200" dirty="0"/>
          </a:p>
        </p:txBody>
      </p:sp>
      <p:sp>
        <p:nvSpPr>
          <p:cNvPr id="9" name="TextBox 8"/>
          <p:cNvSpPr txBox="1"/>
          <p:nvPr/>
        </p:nvSpPr>
        <p:spPr>
          <a:xfrm>
            <a:off x="1014373" y="6428192"/>
            <a:ext cx="3997234" cy="400110"/>
          </a:xfrm>
          <a:prstGeom prst="rect">
            <a:avLst/>
          </a:prstGeom>
          <a:noFill/>
        </p:spPr>
        <p:txBody>
          <a:bodyPr wrap="square" rtlCol="1">
            <a:spAutoFit/>
          </a:bodyPr>
          <a:lstStyle/>
          <a:p>
            <a:r>
              <a:rPr lang="he-IL" sz="2000" dirty="0">
                <a:solidFill>
                  <a:schemeClr val="accent6">
                    <a:lumMod val="50000"/>
                  </a:schemeClr>
                </a:solidFill>
              </a:rPr>
              <a:t>מתוך יחידת ההוראה המים</a:t>
            </a:r>
          </a:p>
        </p:txBody>
      </p:sp>
      <p:pic>
        <p:nvPicPr>
          <p:cNvPr id="12" name="תמונה 11">
            <a:extLst>
              <a:ext uri="{FF2B5EF4-FFF2-40B4-BE49-F238E27FC236}">
                <a16:creationId xmlns:a16="http://schemas.microsoft.com/office/drawing/2014/main" id="{2DB05456-8BD7-493D-8095-A2E442849E9B}"/>
              </a:ext>
            </a:extLst>
          </p:cNvPr>
          <p:cNvPicPr>
            <a:picLocks noChangeAspect="1"/>
          </p:cNvPicPr>
          <p:nvPr/>
        </p:nvPicPr>
        <p:blipFill>
          <a:blip r:embed="rId5"/>
          <a:stretch>
            <a:fillRect/>
          </a:stretch>
        </p:blipFill>
        <p:spPr>
          <a:xfrm>
            <a:off x="2640669" y="2293771"/>
            <a:ext cx="7041490" cy="1268078"/>
          </a:xfrm>
          <a:prstGeom prst="rect">
            <a:avLst/>
          </a:prstGeom>
        </p:spPr>
      </p:pic>
      <p:sp>
        <p:nvSpPr>
          <p:cNvPr id="13" name="תיבת טקסט 5">
            <a:extLst>
              <a:ext uri="{FF2B5EF4-FFF2-40B4-BE49-F238E27FC236}">
                <a16:creationId xmlns:a16="http://schemas.microsoft.com/office/drawing/2014/main" id="{FD14107A-159A-4B9D-ABA3-BAD84FD131EE}"/>
              </a:ext>
            </a:extLst>
          </p:cNvPr>
          <p:cNvSpPr txBox="1"/>
          <p:nvPr/>
        </p:nvSpPr>
        <p:spPr>
          <a:xfrm>
            <a:off x="3012990" y="2589131"/>
            <a:ext cx="6174705" cy="646331"/>
          </a:xfrm>
          <a:prstGeom prst="rect">
            <a:avLst/>
          </a:prstGeom>
          <a:noFill/>
        </p:spPr>
        <p:txBody>
          <a:bodyPr wrap="square" rtlCol="1">
            <a:spAutoFit/>
          </a:bodyPr>
          <a:lstStyle/>
          <a:p>
            <a:pPr algn="r"/>
            <a:r>
              <a:rPr lang="he-IL" sz="3600" b="1" dirty="0">
                <a:solidFill>
                  <a:schemeClr val="accent6">
                    <a:lumMod val="50000"/>
                  </a:schemeClr>
                </a:solidFill>
                <a:latin typeface="David" panose="020E0502060401010101" pitchFamily="34" charset="-79"/>
                <a:cs typeface="David" panose="020E0502060401010101" pitchFamily="34" charset="-79"/>
              </a:rPr>
              <a:t>עַל מָה מְדֻבָּר בַּפִּסְקָה הָרִאשׁוֹנָה?</a:t>
            </a:r>
          </a:p>
        </p:txBody>
      </p:sp>
      <p:sp>
        <p:nvSpPr>
          <p:cNvPr id="3" name="TextBox 2"/>
          <p:cNvSpPr txBox="1"/>
          <p:nvPr/>
        </p:nvSpPr>
        <p:spPr>
          <a:xfrm>
            <a:off x="3429149" y="4322280"/>
            <a:ext cx="7316330" cy="1323439"/>
          </a:xfrm>
          <a:prstGeom prst="rect">
            <a:avLst/>
          </a:prstGeom>
          <a:noFill/>
        </p:spPr>
        <p:txBody>
          <a:bodyPr wrap="square" rtlCol="1">
            <a:spAutoFit/>
          </a:bodyPr>
          <a:lstStyle/>
          <a:p>
            <a:r>
              <a:rPr lang="he-IL" sz="4000" b="1" dirty="0">
                <a:solidFill>
                  <a:schemeClr val="accent5">
                    <a:lumMod val="50000"/>
                  </a:schemeClr>
                </a:solidFill>
              </a:rPr>
              <a:t>מַאַגְרֵי הַמַּיִם בְּאֶרֶץ יִשְׂרָאֵל</a:t>
            </a:r>
          </a:p>
          <a:p>
            <a:endParaRPr lang="he-IL" sz="4000" b="1" dirty="0">
              <a:solidFill>
                <a:schemeClr val="accent5">
                  <a:lumMod val="50000"/>
                </a:schemeClr>
              </a:solidFill>
            </a:endParaRPr>
          </a:p>
        </p:txBody>
      </p:sp>
    </p:spTree>
    <p:extLst>
      <p:ext uri="{BB962C8B-B14F-4D97-AF65-F5344CB8AC3E}">
        <p14:creationId xmlns:p14="http://schemas.microsoft.com/office/powerpoint/2010/main" val="2124585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themeOverride>
</file>

<file path=ppt/theme/themeOverride2.xml><?xml version="1.0" encoding="utf-8"?>
<a:themeOverride xmlns:a="http://schemas.openxmlformats.org/drawingml/2006/main">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themeOverride>
</file>

<file path=docProps/app.xml><?xml version="1.0" encoding="utf-8"?>
<Properties xmlns="http://schemas.openxmlformats.org/officeDocument/2006/extended-properties" xmlns:vt="http://schemas.openxmlformats.org/officeDocument/2006/docPropsVTypes">
  <Template/>
  <TotalTime>15032</TotalTime>
  <Words>2657</Words>
  <Application>Microsoft Office PowerPoint</Application>
  <PresentationFormat>מסך רחב</PresentationFormat>
  <Paragraphs>418</Paragraphs>
  <Slides>31</Slides>
  <Notes>31</Notes>
  <HiddenSlides>0</HiddenSlides>
  <MMClips>9</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31</vt:i4>
      </vt:variant>
    </vt:vector>
  </HeadingPairs>
  <TitlesOfParts>
    <vt:vector size="38" baseType="lpstr">
      <vt:lpstr>Alef</vt:lpstr>
      <vt:lpstr>Arial</vt:lpstr>
      <vt:lpstr>Calibri</vt:lpstr>
      <vt:lpstr>David</vt:lpstr>
      <vt:lpstr>EFT_Beigale Light</vt:lpstr>
      <vt:lpstr>Wingdings</vt:lpstr>
      <vt:lpstr>Office Theme</vt:lpstr>
      <vt:lpstr>מצגת של PowerPoint‏</vt:lpstr>
      <vt:lpstr>מָה נִלְמַד הַיּוֹם?</vt:lpstr>
      <vt:lpstr>מָה לְהָבִיא לַשִּׁעוּר?</vt:lpstr>
      <vt:lpstr>מָה אֲנַחְנוּ כְּבָר יוֹדְעִים ?</vt:lpstr>
      <vt:lpstr>לִפְנֵי שֶׁמַּתְחִילִים...</vt:lpstr>
      <vt:lpstr>מָה אֲנַחְנוּ רוֹצִים לָדַעַת?</vt:lpstr>
      <vt:lpstr>מָה אֲנַחְנוּ רוֹצִים לָדַעַת?</vt:lpstr>
      <vt:lpstr>קוֹרְאִים אֶת הַקֶּטַע – פִּסְקָה רִאשׁוֹנָה</vt:lpstr>
      <vt:lpstr>רַעֲיוֹן מֶרְכָּזִי – פִּסְקָה רִאשׁוֹנָה</vt:lpstr>
      <vt:lpstr>נָבִין מִלִּים לֹא מֻכָּרוֹת</vt:lpstr>
      <vt:lpstr>אֵילוּ מִלִּים אַתֶּם מַכִּירִים מֵהַשֹּׁרֵשׁ א.ג.ר ?</vt:lpstr>
      <vt:lpstr>קוֹרְאִים אֶת הַקֶּטַע – פִּסְקָה שְׁנִיָּה</vt:lpstr>
      <vt:lpstr>רַעֲיוֹן מֶרְכָּזִי - פִּסְקָה שְׁנִיָּה</vt:lpstr>
      <vt:lpstr>אֲנַחְנוּ מִתְמַצְּאוֹת בְּמַפַּת אֶרֶץ יִשְׂרָאֵל</vt:lpstr>
      <vt:lpstr>הַשְׁוָאָה</vt:lpstr>
      <vt:lpstr>הַשְׁוָאָה</vt:lpstr>
      <vt:lpstr>הַשְׁוָאָה</vt:lpstr>
      <vt:lpstr>קוֹרְאִים אֶת הַקֶּטַע – פִּסְקָה שְׁלִישִׁית</vt:lpstr>
      <vt:lpstr>רַעֲיוֹן מֶרְכָּזִי - פִּסְקָה שְׁלִישִׁית</vt:lpstr>
      <vt:lpstr>הֲפָקַת מֵידָע מִתְּמוּנָה</vt:lpstr>
      <vt:lpstr>מְפִיקִים מֵידָע בְּתַרְשִׁים זְרִימָה</vt:lpstr>
      <vt:lpstr>קוֹרְאִים אֶת הַקֶּטַע – פִּסְקָה רְבִיעִית</vt:lpstr>
      <vt:lpstr>רַעֲיוֹן מֶרְכָּזִי – פִּסְקָה רְבִיעִית</vt:lpstr>
      <vt:lpstr>תִּרְגּוּל</vt:lpstr>
      <vt:lpstr>בְּעָיָה וּפִתְרוֹן </vt:lpstr>
      <vt:lpstr>בְּעָיָה וּפִתְרוֹן </vt:lpstr>
      <vt:lpstr>מְסַכְּמִים אֶת הַמֵּידָע שֶׁבַּקֶּטַע</vt:lpstr>
      <vt:lpstr>הַשְּׁאֵלוֹת שֶׁשָּׁאַלְנוּ לִפְנֵי קְרִיאַת הַקֶּטַע</vt:lpstr>
      <vt:lpstr>הַאִם קִבַּלְנוּ תְּשׁוּבוֹת לְכָל הַשְּׁאֵלוֹת?</vt:lpstr>
      <vt:lpstr>מְסַיְּמִים וּמְסַכְּמִים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שני  טויטו</cp:lastModifiedBy>
  <cp:revision>618</cp:revision>
  <dcterms:created xsi:type="dcterms:W3CDTF">2020-03-11T07:11:19Z</dcterms:created>
  <dcterms:modified xsi:type="dcterms:W3CDTF">2020-06-15T16:41:02Z</dcterms:modified>
</cp:coreProperties>
</file>