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68" r:id="rId3"/>
    <p:sldId id="269" r:id="rId4"/>
    <p:sldId id="299" r:id="rId5"/>
    <p:sldId id="316" r:id="rId6"/>
    <p:sldId id="317" r:id="rId7"/>
    <p:sldId id="325" r:id="rId8"/>
    <p:sldId id="326" r:id="rId9"/>
    <p:sldId id="327" r:id="rId10"/>
    <p:sldId id="331" r:id="rId11"/>
    <p:sldId id="332" r:id="rId12"/>
    <p:sldId id="333" r:id="rId13"/>
    <p:sldId id="334" r:id="rId14"/>
    <p:sldId id="335" r:id="rId15"/>
    <p:sldId id="321" r:id="rId16"/>
    <p:sldId id="337" r:id="rId17"/>
    <p:sldId id="338" r:id="rId18"/>
    <p:sldId id="339" r:id="rId19"/>
    <p:sldId id="345" r:id="rId20"/>
    <p:sldId id="348" r:id="rId21"/>
    <p:sldId id="346" r:id="rId22"/>
    <p:sldId id="347" r:id="rId23"/>
    <p:sldId id="343" r:id="rId24"/>
    <p:sldId id="342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85E3"/>
    <a:srgbClr val="EBEBEB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67643" autoAdjust="0"/>
  </p:normalViewPr>
  <p:slideViewPr>
    <p:cSldViewPr snapToGrid="0" snapToObjects="1" showGuides="1">
      <p:cViewPr varScale="1">
        <p:scale>
          <a:sx n="30" d="100"/>
          <a:sy n="30" d="100"/>
        </p:scale>
        <p:origin x="1398" y="5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6/15/2020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780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 </a:t>
            </a:r>
          </a:p>
          <a:p>
            <a:pPr algn="r"/>
            <a:r>
              <a:rPr lang="he-IL" dirty="0"/>
              <a:t>המורה קוראת את החרוזים.</a:t>
            </a:r>
          </a:p>
          <a:p>
            <a:pPr algn="r"/>
            <a:r>
              <a:rPr lang="he-IL" dirty="0"/>
              <a:t>מה מיוחד כאן תלמידים? </a:t>
            </a:r>
          </a:p>
          <a:p>
            <a:pPr algn="r"/>
            <a:r>
              <a:rPr lang="he-IL" dirty="0"/>
              <a:t>נכון אלו חרוזים. בשיר בדרך כלל  יש חריזה הנה עוד משהו שלמדנו שיש בשיר. יש לנו בתים וגם חריזה</a:t>
            </a:r>
          </a:p>
          <a:p>
            <a:pPr algn="r"/>
            <a:r>
              <a:rPr lang="he-IL" dirty="0"/>
              <a:t>בואו נמשיך הלאה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5616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נקרא את הבית הראשון .</a:t>
            </a:r>
          </a:p>
          <a:p>
            <a:pPr algn="r"/>
            <a:r>
              <a:rPr lang="he-IL" dirty="0"/>
              <a:t>כיצד מתוארת הגינה?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הגינה אט אט שוקעת בתנומה בגלל השמש המלהטת.</a:t>
            </a:r>
          </a:p>
          <a:p>
            <a:pPr algn="r"/>
            <a:r>
              <a:rPr lang="he-IL" dirty="0"/>
              <a:t>האם היא נרדמה לגמרי?</a:t>
            </a:r>
          </a:p>
          <a:p>
            <a:pPr algn="r"/>
            <a:r>
              <a:rPr lang="he-IL" dirty="0"/>
              <a:t>לא, היא עדיין לא נרדמה היא לאט </a:t>
            </a:r>
            <a:r>
              <a:rPr lang="he-IL" dirty="0" err="1"/>
              <a:t>לאט</a:t>
            </a:r>
            <a:r>
              <a:rPr lang="he-IL" dirty="0"/>
              <a:t> שוקעת</a:t>
            </a:r>
          </a:p>
          <a:p>
            <a:pPr algn="r"/>
            <a:r>
              <a:rPr lang="he-IL" dirty="0"/>
              <a:t>ומה קורה תוך כדי זה שהשמש שוקעת בתנומה?</a:t>
            </a:r>
          </a:p>
          <a:p>
            <a:pPr algn="r"/>
            <a:r>
              <a:rPr lang="he-IL" dirty="0"/>
              <a:t>קורה משהו בגינה? </a:t>
            </a:r>
            <a:r>
              <a:rPr lang="en-US" dirty="0"/>
              <a:t>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7805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מי הדמות הראשונה שאותה נפגוש בגינה?</a:t>
            </a:r>
          </a:p>
          <a:p>
            <a:pPr algn="r" rtl="1"/>
            <a:r>
              <a:rPr lang="he-IL" dirty="0"/>
              <a:t>נכון</a:t>
            </a:r>
          </a:p>
          <a:p>
            <a:pPr algn="r" rtl="1"/>
            <a:r>
              <a:rPr lang="he-IL" dirty="0"/>
              <a:t>הדמות הראשונה שנפגוש היא הרוח.</a:t>
            </a:r>
          </a:p>
          <a:p>
            <a:pPr algn="r" rtl="1"/>
            <a:r>
              <a:rPr lang="he-IL" dirty="0"/>
              <a:t>כיצד מגיבה הרוח לחום שבגינה?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הרוח לא מוכנה לטיל בגן</a:t>
            </a:r>
          </a:p>
          <a:p>
            <a:pPr algn="r" rtl="1"/>
            <a:r>
              <a:rPr lang="he-IL" dirty="0"/>
              <a:t>חם כזה! </a:t>
            </a:r>
          </a:p>
          <a:p>
            <a:pPr algn="r" rtl="1"/>
            <a:r>
              <a:rPr lang="he-IL" dirty="0"/>
              <a:t>מי זה מוכן לטייל עכשיו  בגן?</a:t>
            </a:r>
          </a:p>
          <a:p>
            <a:pPr algn="r" rtl="1"/>
            <a:r>
              <a:rPr lang="he-IL" dirty="0"/>
              <a:t>למה היא שואלת? הרי יכלה להגיד עובדה אני לא מטיילת .</a:t>
            </a:r>
          </a:p>
          <a:p>
            <a:pPr algn="r" rtl="1"/>
            <a:r>
              <a:rPr lang="he-IL" dirty="0"/>
              <a:t> אבל כאן היא פונה בשאלה כדי להדגיש עד כמה קשה לה להיות בגן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7645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נקרא את הבית השלישי- המורה קוראת.</a:t>
            </a:r>
          </a:p>
          <a:p>
            <a:pPr algn="r"/>
            <a:r>
              <a:rPr lang="he-IL" dirty="0"/>
              <a:t>את מי אנו פוגשים בגינה?</a:t>
            </a:r>
          </a:p>
          <a:p>
            <a:pPr algn="r"/>
            <a:r>
              <a:rPr lang="he-IL" dirty="0"/>
              <a:t>נכון הציפור.</a:t>
            </a:r>
          </a:p>
          <a:p>
            <a:pPr algn="r"/>
            <a:r>
              <a:rPr lang="he-IL" dirty="0"/>
              <a:t>כיצד הציפור מגיבה לחום שבגינה?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נכון , גם הציפור לא כל כך מוכנה לצפצף עכשיו</a:t>
            </a:r>
            <a:r>
              <a:rPr lang="en-US" dirty="0"/>
              <a:t> </a:t>
            </a:r>
          </a:p>
          <a:p>
            <a:pPr algn="r"/>
            <a:r>
              <a:rPr lang="he-IL" dirty="0"/>
              <a:t>המורה קוראת את המשפט חם כל כך! מי מוכן לצפצף </a:t>
            </a:r>
            <a:r>
              <a:rPr lang="he-IL" dirty="0" err="1"/>
              <a:t>עכשו</a:t>
            </a:r>
            <a:r>
              <a:rPr lang="he-IL" dirty="0"/>
              <a:t> בגן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182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בואו ונקרא את הבית הרביעי.</a:t>
            </a:r>
          </a:p>
          <a:p>
            <a:pPr algn="r"/>
            <a:r>
              <a:rPr lang="he-IL" dirty="0"/>
              <a:t>את מי פוגשים בגינה?</a:t>
            </a:r>
          </a:p>
          <a:p>
            <a:pPr algn="r"/>
            <a:r>
              <a:rPr lang="he-IL" dirty="0"/>
              <a:t>נכון , את החתלתולה.</a:t>
            </a:r>
          </a:p>
          <a:p>
            <a:pPr algn="r"/>
            <a:r>
              <a:rPr lang="he-IL" dirty="0"/>
              <a:t>כיצד היא מגיבה לחום שבגינה?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נכון מאד החתלתולה מיללת כי היא לא כל כך מעוניינת לקפץ על הפח הלוהט</a:t>
            </a:r>
          </a:p>
          <a:p>
            <a:pPr algn="r"/>
            <a:r>
              <a:rPr lang="he-IL" dirty="0"/>
              <a:t>"אוי אינני יכולה ….לקפץ כאן על הפח</a:t>
            </a:r>
          </a:p>
          <a:p>
            <a:pPr algn="r"/>
            <a:r>
              <a:rPr lang="he-IL" dirty="0"/>
              <a:t>בואו נמשיך ונבדוק את מי עוד נפגוש בגינה.</a:t>
            </a:r>
            <a:r>
              <a:rPr lang="en-US" dirty="0"/>
              <a:t> </a:t>
            </a:r>
            <a:r>
              <a:rPr lang="he-IL" dirty="0"/>
              <a:t>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6145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בשני בתים אלה המשוררת מפגישה אותנו עם הילד.</a:t>
            </a:r>
          </a:p>
          <a:p>
            <a:pPr algn="r"/>
            <a:r>
              <a:rPr lang="he-IL" dirty="0"/>
              <a:t>כיצד מגיב הילד לחום של הגינה?</a:t>
            </a:r>
          </a:p>
          <a:p>
            <a:pPr algn="r"/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0417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בשני בתים אלה המשוררת מפגישה אותנו עם הילד.</a:t>
            </a:r>
          </a:p>
          <a:p>
            <a:pPr algn="r"/>
            <a:r>
              <a:rPr lang="he-IL" dirty="0"/>
              <a:t>כיצד מגיב הילד לחום של הגינה?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בשני הבתים הילד עוזב את הגן, נאנח ואת הנדנדה זנח.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שימו לב מה הוא אומר עוד.</a:t>
            </a:r>
          </a:p>
          <a:p>
            <a:pPr algn="r"/>
            <a:r>
              <a:rPr lang="he-IL" dirty="0"/>
              <a:t>נכון מאד! הוא מזכיר את הציפור והרוח שנרדמו ושגם הוא ילך לנוח.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מה ראינו עכשו? ראינו את התגובות של הרוח, הציפור, החתלתולה והילד מגיבים בזמן שהגינה אט שוקעת בתנומה.</a:t>
            </a:r>
          </a:p>
          <a:p>
            <a:pPr algn="r"/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8701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מה המשותף לכל התגובות של הדמויות?</a:t>
            </a:r>
          </a:p>
          <a:p>
            <a:pPr algn="r"/>
            <a:r>
              <a:rPr lang="he-IL" dirty="0"/>
              <a:t>יש לכם שלוש דקות. אני מחכה לכם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220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כל הדמויות מעדיפות לנוח ואינן מוכנות להתנהג כמו ביום רגיל.</a:t>
            </a:r>
          </a:p>
          <a:p>
            <a:pPr algn="r"/>
            <a:r>
              <a:rPr lang="he-IL" dirty="0"/>
              <a:t>הרוח שכבה לנוח, החתלתולה לא יכולה לקפץ,  הציפור לא מוכנה לצפצף והילד עזב את הגן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35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בשיר שלנו יש עוד משהו מיוחד שמזכיר לי </a:t>
            </a:r>
            <a:r>
              <a:rPr lang="he-IL" dirty="0" err="1"/>
              <a:t>סיפןר</a:t>
            </a:r>
            <a:r>
              <a:rPr lang="he-IL" dirty="0"/>
              <a:t>.</a:t>
            </a:r>
          </a:p>
          <a:p>
            <a:pPr algn="r"/>
            <a:r>
              <a:rPr lang="he-IL" dirty="0"/>
              <a:t>מה יש בסיפור בדרך כלל?</a:t>
            </a:r>
          </a:p>
          <a:p>
            <a:pPr algn="r"/>
            <a:r>
              <a:rPr lang="he-IL" dirty="0"/>
              <a:t>נכון, יש שיח בין הדמויות.</a:t>
            </a:r>
          </a:p>
          <a:p>
            <a:pPr algn="r"/>
            <a:r>
              <a:rPr lang="he-IL" dirty="0"/>
              <a:t>גם כאן בשיר יש לנו שיח בין הדמויות.</a:t>
            </a:r>
          </a:p>
          <a:p>
            <a:pPr algn="r"/>
            <a:r>
              <a:rPr lang="he-IL" dirty="0"/>
              <a:t>כיצד מבחינים בשיח?</a:t>
            </a:r>
          </a:p>
          <a:p>
            <a:pPr algn="r"/>
            <a:r>
              <a:rPr lang="he-IL" dirty="0"/>
              <a:t>נכון מאד, בסימון מירכאות.</a:t>
            </a:r>
          </a:p>
          <a:p>
            <a:pPr algn="r"/>
            <a:r>
              <a:rPr lang="he-IL" dirty="0"/>
              <a:t>בשיר שלנו יש שיח בין הרוח, הציפור החתלתולה והילד.</a:t>
            </a:r>
          </a:p>
          <a:p>
            <a:pPr algn="r"/>
            <a:r>
              <a:rPr lang="he-IL" dirty="0"/>
              <a:t>אנחנו ממש יכולים לדמיין ולשמוע אותם משוחחים.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714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"שלום תלמידים יקרים, תודה שהצטרפתם</a:t>
            </a:r>
            <a:r>
              <a:rPr lang="he-IL" baseline="0" dirty="0"/>
              <a:t> לשיעור שלי. היום נקרא שיר, נכיר את מבנה השיר ונקשר את השיר לחוויה אישית מהחיים שלנו"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בואו נראה דבר נוסף שמופיע. המשוררת משתמשת בסימני פיסוק.</a:t>
            </a:r>
          </a:p>
          <a:p>
            <a:pPr algn="r"/>
            <a:r>
              <a:rPr lang="he-IL" dirty="0"/>
              <a:t>בואו נראה אילו סימנים מודגשים – המורה קוראת</a:t>
            </a:r>
          </a:p>
          <a:p>
            <a:pPr algn="r"/>
            <a:r>
              <a:rPr lang="he-IL" dirty="0"/>
              <a:t>סימן קריאה וסימן שאלה</a:t>
            </a:r>
            <a:r>
              <a:rPr lang="en-US" dirty="0"/>
              <a:t> </a:t>
            </a:r>
            <a:endParaRPr lang="he-IL" dirty="0"/>
          </a:p>
          <a:p>
            <a:pPr algn="r"/>
            <a:r>
              <a:rPr lang="he-IL" dirty="0"/>
              <a:t> המורה קוראת את המשפטים בהנגנה כדי לחזק את השימוש בסימני הפיסוק.</a:t>
            </a:r>
          </a:p>
          <a:p>
            <a:pPr algn="r"/>
            <a:r>
              <a:rPr lang="he-IL" dirty="0"/>
              <a:t>מדוע השתמשה בסימנים אלה? כדי להדגיש את תחושותיהם והרגשותיהם של הדמויות בשיר.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156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בשיר שלנו יש מילים ומשפטים החוזרים על עצמם בואו ונבדוק</a:t>
            </a:r>
          </a:p>
          <a:p>
            <a:pPr algn="r"/>
            <a:r>
              <a:rPr lang="he-IL" dirty="0"/>
              <a:t>אילו מילים ואילו משפטים החוזרים על עצמם.</a:t>
            </a:r>
          </a:p>
          <a:p>
            <a:pPr algn="r"/>
            <a:r>
              <a:rPr lang="he-IL" dirty="0"/>
              <a:t>האם פגשתם פעם שירים שיש בו משפטים שחוזרים על עצמם? </a:t>
            </a:r>
          </a:p>
          <a:p>
            <a:pPr algn="r"/>
            <a:r>
              <a:rPr lang="he-IL" dirty="0"/>
              <a:t>אני חושבת שכל אחד מכם פגש.</a:t>
            </a:r>
          </a:p>
          <a:p>
            <a:pPr algn="r"/>
            <a:r>
              <a:rPr lang="he-IL" dirty="0"/>
              <a:t>בואו ונבדוק מה חוזר על עצמו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8023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לפנינו שני בתים- הבית הראשון – המורה קוראת בית ראשון</a:t>
            </a:r>
          </a:p>
          <a:p>
            <a:pPr algn="r"/>
            <a:r>
              <a:rPr lang="he-IL" dirty="0"/>
              <a:t>והבית האחרון שבשיר – המורה קוראת בית זה</a:t>
            </a:r>
          </a:p>
          <a:p>
            <a:pPr algn="r"/>
            <a:r>
              <a:rPr lang="he-IL" dirty="0"/>
              <a:t>שואלת- שימו לב ילדים האם יש דמיון בין הבתים? </a:t>
            </a:r>
          </a:p>
          <a:p>
            <a:pPr algn="r"/>
            <a:r>
              <a:rPr lang="he-IL" dirty="0"/>
              <a:t>מה דומה ומה שונה?</a:t>
            </a:r>
          </a:p>
          <a:p>
            <a:pPr algn="r"/>
            <a:r>
              <a:rPr lang="he-IL" dirty="0"/>
              <a:t>נכון, חמש השורות הראשונות זהות</a:t>
            </a:r>
          </a:p>
          <a:p>
            <a:pPr algn="r"/>
            <a:r>
              <a:rPr lang="he-IL" dirty="0"/>
              <a:t>ואילו השורה האחרונה שונה.</a:t>
            </a:r>
          </a:p>
          <a:p>
            <a:pPr algn="r"/>
            <a:r>
              <a:rPr lang="he-IL" dirty="0"/>
              <a:t>במה שונות השורות האלה?</a:t>
            </a:r>
          </a:p>
          <a:p>
            <a:pPr algn="r"/>
            <a:r>
              <a:rPr lang="he-IL" dirty="0"/>
              <a:t>נכון בבית הראשון הגינה אט אט שוקעת</a:t>
            </a:r>
          </a:p>
          <a:p>
            <a:pPr algn="r"/>
            <a:r>
              <a:rPr lang="he-IL" dirty="0"/>
              <a:t>ובסוף השיר היא לגמרי ישנה ונמה.</a:t>
            </a:r>
          </a:p>
          <a:p>
            <a:pPr algn="r"/>
            <a:r>
              <a:rPr lang="he-IL" dirty="0"/>
              <a:t>אם נסכם נראה שהשיר פותח בתיאור של הגינה שעוד מעט נרדמת ובהמשך אנו שומעים </a:t>
            </a:r>
          </a:p>
          <a:p>
            <a:pPr algn="r"/>
            <a:r>
              <a:rPr lang="he-IL" dirty="0"/>
              <a:t> את השיח בין הדמויות שקשה להם להיות בגינה בשעת הצהרים החמה עד שלבסוף הגינה מתרוקנת  ונמה את שנתה.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40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וכעת לעבודה שעליכם לעשות לסיום</a:t>
            </a:r>
          </a:p>
          <a:p>
            <a:pPr algn="r"/>
            <a:r>
              <a:rPr lang="he-IL" dirty="0"/>
              <a:t>לפניכם דפים בצבעים ומרקמים שונים. איזה דף הייתם בוחרים כדי לכתוב עליו את השיר? </a:t>
            </a:r>
          </a:p>
          <a:p>
            <a:pPr algn="r"/>
            <a:r>
              <a:rPr lang="he-IL" dirty="0"/>
              <a:t>הסבירו מדוע בחרתם דווקא בדף זה. </a:t>
            </a:r>
          </a:p>
          <a:p>
            <a:pPr algn="r"/>
            <a:r>
              <a:rPr lang="he-IL" dirty="0"/>
              <a:t>אתם</a:t>
            </a:r>
            <a:r>
              <a:rPr lang="he-IL" baseline="0" dirty="0"/>
              <a:t> יכולים לשתף את המורה, חברים ואת בני המשפחה.</a:t>
            </a:r>
          </a:p>
          <a:p>
            <a:pPr algn="r"/>
            <a:endParaRPr lang="he-IL" baseline="0" dirty="0"/>
          </a:p>
          <a:p>
            <a:pPr algn="r"/>
            <a:r>
              <a:rPr lang="he-IL" baseline="0" dirty="0"/>
              <a:t>תלמידים יקרים, תודה שהייתם איתי היום בשיעור.</a:t>
            </a:r>
          </a:p>
          <a:p>
            <a:pPr algn="r"/>
            <a:r>
              <a:rPr lang="he-IL" baseline="0" dirty="0"/>
              <a:t>שלום </a:t>
            </a:r>
            <a:r>
              <a:rPr lang="he-IL" baseline="0"/>
              <a:t>ולהתראות השיעור הבא.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264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"כדי</a:t>
            </a:r>
            <a:r>
              <a:rPr lang="he-IL" baseline="0" dirty="0"/>
              <a:t> שנוכל להתחיל, אבקש מכם להצטייד במחברת וכלי כתיבה. אני ממתינה "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/>
              <a:t>היום נלמד שיר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/>
              <a:t>שם השיר "צהרים בגינה"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/>
              <a:t>כתבה את השיר - צ' </a:t>
            </a:r>
            <a:r>
              <a:rPr lang="he-IL" b="0" dirty="0" err="1"/>
              <a:t>וַיְנְגֶּרְטֶן</a:t>
            </a: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baseline="0" dirty="0"/>
              <a:t>עצמו את עיניכם ודמיינו שאתם נמצאים בגינה בשעות הצהרים, נסו לדמיין את ההרגשה. מה אתם מרגישים?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פתחו את העיניים- מה הרגשתם? האם הרגשתם את החום של השמש היוקדת ?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52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נעבור לכתוב את מה שהרגשתם. כתבו על מקרה בו הייתם בגינה בשעת צהרים חמה. תארו את ההרגשה שלכם. היעזרו בשאלות שלפניכם.</a:t>
            </a:r>
          </a:p>
          <a:p>
            <a:pPr algn="r"/>
            <a:r>
              <a:rPr lang="he-IL" dirty="0"/>
              <a:t>מי היה איתכם? למה הייתם שם ? האם נשארתם שם לאורך זמן.</a:t>
            </a:r>
          </a:p>
          <a:p>
            <a:pPr algn="r"/>
            <a:r>
              <a:rPr lang="he-IL" dirty="0"/>
              <a:t>יש לכם עשר דקות , אני ממתינה לכם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58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עכשיו נקרא את השיר.</a:t>
            </a:r>
          </a:p>
          <a:p>
            <a:pPr algn="r"/>
            <a:r>
              <a:rPr lang="he-IL" dirty="0"/>
              <a:t> המורה קוראת את השיר</a:t>
            </a:r>
          </a:p>
          <a:p>
            <a:pPr algn="r"/>
            <a:r>
              <a:rPr lang="he-IL" dirty="0"/>
              <a:t> </a:t>
            </a:r>
          </a:p>
          <a:p>
            <a:pPr algn="r"/>
            <a:r>
              <a:rPr lang="he-IL" dirty="0"/>
              <a:t>התבוננו בבקשה על מבנה השיר.</a:t>
            </a:r>
          </a:p>
          <a:p>
            <a:pPr algn="r"/>
            <a:r>
              <a:rPr lang="he-IL" dirty="0"/>
              <a:t>מכמה חלקים מורכב השיר?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661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נכון מאד השיר מורכב משבעה חלקים. </a:t>
            </a:r>
          </a:p>
          <a:p>
            <a:pPr algn="r"/>
            <a:r>
              <a:rPr lang="he-IL" dirty="0"/>
              <a:t>לכל חלק קוראים בשם בית.</a:t>
            </a:r>
          </a:p>
          <a:p>
            <a:pPr algn="r"/>
            <a:r>
              <a:rPr lang="he-IL" dirty="0"/>
              <a:t>לשיר שלנו יש שבעה בתים. </a:t>
            </a:r>
          </a:p>
          <a:p>
            <a:pPr algn="r"/>
            <a:r>
              <a:rPr lang="he-IL" dirty="0"/>
              <a:t>(המורה מונה את מספר הבתים תוך כדי </a:t>
            </a:r>
            <a:r>
              <a:rPr lang="he-IL" dirty="0" err="1"/>
              <a:t>העלתן</a:t>
            </a:r>
            <a:r>
              <a:rPr lang="he-IL" dirty="0"/>
              <a:t> בשקופית)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בואו ונתבונן ונבדוק מה עוד מיוחד בשיר.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1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  <a:p>
            <a:pPr algn="r"/>
            <a:r>
              <a:rPr lang="he-IL" dirty="0"/>
              <a:t>נכון מאד!</a:t>
            </a:r>
          </a:p>
          <a:p>
            <a:pPr algn="r"/>
            <a:r>
              <a:rPr lang="he-IL" dirty="0"/>
              <a:t>השורות שבשיר קצרות .</a:t>
            </a:r>
          </a:p>
          <a:p>
            <a:pPr algn="r"/>
            <a:r>
              <a:rPr lang="he-IL" dirty="0"/>
              <a:t>יש שורות שיש להן אך ורק מילה אחת.</a:t>
            </a:r>
          </a:p>
          <a:p>
            <a:pPr algn="r"/>
            <a:r>
              <a:rPr lang="he-IL" dirty="0"/>
              <a:t>שימו לב , לשורה הראשונה שבבית הראשון. </a:t>
            </a:r>
          </a:p>
          <a:p>
            <a:pPr algn="r"/>
            <a:r>
              <a:rPr lang="he-IL" dirty="0"/>
              <a:t>צהרים.</a:t>
            </a:r>
          </a:p>
          <a:p>
            <a:pPr algn="r"/>
            <a:r>
              <a:rPr lang="he-IL" dirty="0"/>
              <a:t>מדוע לדעתכם המשוררת בחרה לכתוב אך ורק מילה אחת? </a:t>
            </a:r>
          </a:p>
          <a:p>
            <a:pPr algn="r"/>
            <a:r>
              <a:rPr lang="he-IL" dirty="0"/>
              <a:t>נכון, היא רצתה להדגיש את המילה כדי שניכנס לאווירה של שעת צהרים חמה </a:t>
            </a:r>
          </a:p>
          <a:p>
            <a:pPr algn="r"/>
            <a:r>
              <a:rPr lang="he-IL" dirty="0"/>
              <a:t>נמשיך ונבדוק מה עוד מיוחד בשיר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149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760923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657975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15694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848778"/>
            <a:ext cx="7770689" cy="116044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2200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358A68B-1458-9644-8C25-4295BB71F92E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8A069CF-BE4E-A148-A8C2-3BDA709CDF49}"/>
              </a:ext>
            </a:extLst>
          </p:cNvPr>
          <p:cNvSpPr txBox="1">
            <a:spLocks/>
          </p:cNvSpPr>
          <p:nvPr/>
        </p:nvSpPr>
        <p:spPr>
          <a:xfrm>
            <a:off x="2030833" y="5094699"/>
            <a:ext cx="515736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he-IL" dirty="0"/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F40069DE-64DE-4E10-81F0-F82D9A29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2E1DC3-E430-4200-BE13-7EFC1FF4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46" y="376562"/>
            <a:ext cx="10515600" cy="304476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>
                <a:solidFill>
                  <a:srgbClr val="FFC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צָהֳרַיִם בַּגִּנָּה/צ' </a:t>
            </a:r>
            <a:r>
              <a:rPr lang="he-IL" dirty="0" err="1">
                <a:solidFill>
                  <a:srgbClr val="FFC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וַיְנְגֶּרְטֶן</a:t>
            </a:r>
            <a:endParaRPr lang="he-IL" dirty="0">
              <a:solidFill>
                <a:srgbClr val="FFC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8C1302E-0756-49FA-BA88-3BA033474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5290" y="1542918"/>
            <a:ext cx="2870196" cy="2960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18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צָהֳרַיִם</a:t>
            </a:r>
            <a:r>
              <a:rPr lang="he-IL" sz="18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marL="0" indent="0">
              <a:buNone/>
            </a:pPr>
            <a:r>
              <a:rPr lang="he-IL" sz="18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marL="0" indent="0">
              <a:buNone/>
            </a:pPr>
            <a:r>
              <a:rPr lang="he-IL" sz="18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</a:t>
            </a:r>
            <a:r>
              <a:rPr lang="he-IL" sz="18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הַחַמָּה,</a:t>
            </a:r>
          </a:p>
          <a:p>
            <a:pPr marL="0" indent="0">
              <a:buNone/>
            </a:pPr>
            <a:r>
              <a:rPr lang="he-IL" sz="18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 </a:t>
            </a:r>
          </a:p>
          <a:p>
            <a:pPr marL="0" indent="0">
              <a:buNone/>
            </a:pPr>
            <a:r>
              <a:rPr lang="he-IL" sz="18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marL="0" indent="0">
              <a:buNone/>
            </a:pPr>
            <a:r>
              <a:rPr lang="he-IL" sz="1800" dirty="0">
                <a:latin typeface="David" panose="020E0502060401010101" pitchFamily="34" charset="-79"/>
                <a:cs typeface="David" panose="020E0502060401010101" pitchFamily="34" charset="-79"/>
              </a:rPr>
              <a:t>אַט שׁוֹקַעַת </a:t>
            </a:r>
            <a:r>
              <a:rPr lang="he-IL" sz="18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בִּתְנוּמָה</a:t>
            </a:r>
            <a:endParaRPr lang="he-IL" sz="1800" dirty="0">
              <a:solidFill>
                <a:srgbClr val="4285E3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87439A9-62EF-4B9E-A7A1-530370531C01}"/>
              </a:ext>
            </a:extLst>
          </p:cNvPr>
          <p:cNvSpPr/>
          <p:nvPr/>
        </p:nvSpPr>
        <p:spPr>
          <a:xfrm>
            <a:off x="8521702" y="4679415"/>
            <a:ext cx="355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"חַם כָּל כָּךְ! " אָמְרָה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הָרוּחַ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לָנוּחַ.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"חֹם כָּזֶה ! מִי זֶה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מוּכָן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בַּגַּן?"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01B73CE-E6DE-4005-89A5-1C595CD87445}"/>
              </a:ext>
            </a:extLst>
          </p:cNvPr>
          <p:cNvSpPr/>
          <p:nvPr/>
        </p:nvSpPr>
        <p:spPr>
          <a:xfrm>
            <a:off x="6014722" y="1541871"/>
            <a:ext cx="2392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"וַאֲנִי , צִיְּצָה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צִפּוֹר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מִשְׁתּוֹקֶקֶת כְּבָר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לְקֹר!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חַם כָּל–כָּךְ ! מִי זֶה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מוּכָן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לְצַפְצֵף עַכְשָׁו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בַּגַּן?"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D4EBBF02-23DE-4B2B-972D-A389376C48A9}"/>
              </a:ext>
            </a:extLst>
          </p:cNvPr>
          <p:cNvSpPr/>
          <p:nvPr/>
        </p:nvSpPr>
        <p:spPr>
          <a:xfrm>
            <a:off x="6188889" y="4560631"/>
            <a:ext cx="2677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/>
              <a:t>"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אוֹי אֵינֶנִּי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יְכוֹלָה",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יִלְּלָה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חֲתַלְתּוּלָה,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"לְקַפֵּץ כָּאן עַל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הַפַּח 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–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הוּא לוֹהֵט וְחַם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כָּל-כָּךְ!"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58D8CE68-7D74-4676-B76B-64E0D753A9B4}"/>
              </a:ext>
            </a:extLst>
          </p:cNvPr>
          <p:cNvSpPr/>
          <p:nvPr/>
        </p:nvSpPr>
        <p:spPr>
          <a:xfrm>
            <a:off x="2767508" y="1541870"/>
            <a:ext cx="2682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/>
              <a:t>גַּם הַיֶּלֶד </a:t>
            </a:r>
            <a:r>
              <a:rPr lang="he-IL" dirty="0">
                <a:solidFill>
                  <a:srgbClr val="FF0000"/>
                </a:solidFill>
              </a:rPr>
              <a:t>הַקָּטָן</a:t>
            </a:r>
            <a:endParaRPr lang="he-IL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עָזַב חִישׁ אֶת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הַגַּן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חֹם כָּזֶה ! מִי זֶה </a:t>
            </a:r>
            <a:r>
              <a:rPr lang="he-IL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יָכוֹל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לְשַׂחֵק עַכְשָׁו </a:t>
            </a:r>
            <a:r>
              <a:rPr lang="he-IL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בַּחוֹל?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F7962833-7EBA-4D4D-ABF1-7BDCA4FCAE80}"/>
              </a:ext>
            </a:extLst>
          </p:cNvPr>
          <p:cNvSpPr/>
          <p:nvPr/>
        </p:nvSpPr>
        <p:spPr>
          <a:xfrm>
            <a:off x="3192781" y="4560630"/>
            <a:ext cx="2443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"חם כָּל-כָּךְ ! " הוּא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נֶאֱנַח,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זָנַח: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וָרוּחַ 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– 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לָנוּחַ"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A452F6-A54C-45A2-AAE3-49844FBD135F}"/>
              </a:ext>
            </a:extLst>
          </p:cNvPr>
          <p:cNvSpPr/>
          <p:nvPr/>
        </p:nvSpPr>
        <p:spPr>
          <a:xfrm>
            <a:off x="-331294" y="1533052"/>
            <a:ext cx="2392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צָהֳרַיִם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r"/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הַחַמָּה,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יְשֵׁנָה לָהּ </a:t>
            </a:r>
            <a:r>
              <a:rPr lang="he-IL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וְנָמָה</a:t>
            </a:r>
          </a:p>
        </p:txBody>
      </p:sp>
    </p:spTree>
    <p:extLst>
      <p:ext uri="{BB962C8B-B14F-4D97-AF65-F5344CB8AC3E}">
        <p14:creationId xmlns:p14="http://schemas.microsoft.com/office/powerpoint/2010/main" val="228188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1200D0-DD06-4DA9-A204-A5F33C98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עַכְשָׁו לוֹמְדִים - בַּיִת רִאשׁוֹן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1A3B4FA-FDA7-4D29-9340-355DCA1287D1}"/>
              </a:ext>
            </a:extLst>
          </p:cNvPr>
          <p:cNvSpPr txBox="1"/>
          <p:nvPr/>
        </p:nvSpPr>
        <p:spPr>
          <a:xfrm>
            <a:off x="5398928" y="1727110"/>
            <a:ext cx="35825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צָהֳרַיִם בַּגִּנָּה/צ' </a:t>
            </a:r>
            <a:r>
              <a:rPr lang="he-I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וַיְנְגֶּרְטֶן</a:t>
            </a:r>
            <a:endParaRPr lang="he-I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3FB7B29-713B-40F0-92C9-1EDF6D2CA4BA}"/>
              </a:ext>
            </a:extLst>
          </p:cNvPr>
          <p:cNvSpPr txBox="1"/>
          <p:nvPr/>
        </p:nvSpPr>
        <p:spPr>
          <a:xfrm>
            <a:off x="5398928" y="2170262"/>
            <a:ext cx="358251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צָהֳרַיִם.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 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אַט שׁוֹקַעַת בִּתְנוּמָה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8EEECD2-AE6F-42B4-9036-E260969EB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3713587"/>
            <a:ext cx="4572396" cy="2481287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F761B6FE-26E2-4BD5-9727-EDB7234AF9E8}"/>
              </a:ext>
            </a:extLst>
          </p:cNvPr>
          <p:cNvSpPr/>
          <p:nvPr/>
        </p:nvSpPr>
        <p:spPr>
          <a:xfrm>
            <a:off x="5545190" y="4954230"/>
            <a:ext cx="3436250" cy="6323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30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1200D0-DD06-4DA9-A204-A5F33C98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עַכְשָׁו לוֹמְדִים - הָרוּחַ בַּגִּנָּה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72C19F7-26C8-4EE9-B39E-F80D4F0C4ADB}"/>
              </a:ext>
            </a:extLst>
          </p:cNvPr>
          <p:cNvSpPr txBox="1"/>
          <p:nvPr/>
        </p:nvSpPr>
        <p:spPr>
          <a:xfrm>
            <a:off x="5872480" y="2404490"/>
            <a:ext cx="461566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"חַם כָּל כָּךְ! " אָמְרָה הָרוּחַ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לָנוּחַ.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"חֹם כָּזֶה ! </a:t>
            </a:r>
            <a:r>
              <a:rPr lang="he-IL" sz="3600" u="sng" dirty="0">
                <a:latin typeface="David" panose="020E0502060401010101" pitchFamily="34" charset="-79"/>
                <a:cs typeface="David" panose="020E0502060401010101" pitchFamily="34" charset="-79"/>
              </a:rPr>
              <a:t>מִי זֶה מוּכָן</a:t>
            </a:r>
          </a:p>
          <a:p>
            <a:pPr algn="r"/>
            <a:r>
              <a:rPr lang="he-IL" sz="3600" u="sng" dirty="0"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בַּגַּן?"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F478B3A-625E-443C-93D0-21A5ECD2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88" y="3232027"/>
            <a:ext cx="3779848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1200D0-DD06-4DA9-A204-A5F33C98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עַכְשָׁו לוֹמְדִים – </a:t>
            </a:r>
            <a:r>
              <a:rPr lang="he-IL" dirty="0" err="1"/>
              <a:t>הַצִּפּוֹר</a:t>
            </a:r>
            <a:r>
              <a:rPr lang="he-IL" dirty="0"/>
              <a:t> בַּגִּנָּה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C9E67A9-EE4E-4652-BC1A-BEF61DBFF107}"/>
              </a:ext>
            </a:extLst>
          </p:cNvPr>
          <p:cNvSpPr txBox="1"/>
          <p:nvPr/>
        </p:nvSpPr>
        <p:spPr>
          <a:xfrm>
            <a:off x="5648960" y="2134533"/>
            <a:ext cx="298704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"וַאֲנִי , צִיְּצָה צִפּוֹר,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מִשְׁתּוֹקֶקֶת כְּבָר לְקֹר!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חַם כָּל–כָּךְ ! מִי זֶה מוּכָן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לְצַפְצֵף עַכְשָׁו בַּגַּן?"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E6E6F8A-C8FB-47FF-BC5E-486D41F0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35" y="1620611"/>
            <a:ext cx="2688569" cy="3468925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669E414C-0548-455D-BA92-76AC90E7CA59}"/>
              </a:ext>
            </a:extLst>
          </p:cNvPr>
          <p:cNvSpPr/>
          <p:nvPr/>
        </p:nvSpPr>
        <p:spPr>
          <a:xfrm>
            <a:off x="5877306" y="2936836"/>
            <a:ext cx="2688568" cy="108648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81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1200D0-DD06-4DA9-A204-A5F33C98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עַכְשָׁו לוֹמְדִים – הַחֲתַלְתּוּלָה בַּגִּנָּה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CE1B565-5AC0-4BB5-8B05-47BD060F034F}"/>
              </a:ext>
            </a:extLst>
          </p:cNvPr>
          <p:cNvSpPr txBox="1"/>
          <p:nvPr/>
        </p:nvSpPr>
        <p:spPr>
          <a:xfrm>
            <a:off x="6687578" y="2523928"/>
            <a:ext cx="424458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"אוֹי אֵינֶנִּי יְכוֹלָה",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יִלְּלָה חֲתַלְתּוּלָה,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"לְקַפֵּץ כָּאן עַל הַפַּח –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הוּא לוֹהֵט וְחַם כָּל-כָּךְ!"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93523F7-E7CF-4FC0-BE4B-868F7751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0" y="3308758"/>
            <a:ext cx="3420810" cy="2565608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F101053E-0325-409A-84F3-D59F0D631A85}"/>
              </a:ext>
            </a:extLst>
          </p:cNvPr>
          <p:cNvSpPr/>
          <p:nvPr/>
        </p:nvSpPr>
        <p:spPr>
          <a:xfrm>
            <a:off x="7762240" y="2523928"/>
            <a:ext cx="3169920" cy="5647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CAC0ABB-5E2B-4A82-8393-428A3052C21D}"/>
              </a:ext>
            </a:extLst>
          </p:cNvPr>
          <p:cNvSpPr/>
          <p:nvPr/>
        </p:nvSpPr>
        <p:spPr>
          <a:xfrm>
            <a:off x="7579360" y="3664731"/>
            <a:ext cx="3352800" cy="56471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91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1200D0-DD06-4DA9-A204-A5F33C98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עַכְשָׁו לוֹמְדִים - הַיֶּלֶד בַּגִּנָּה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E8A6CEB-25F6-4E5F-9638-06C7C7CBB75D}"/>
              </a:ext>
            </a:extLst>
          </p:cNvPr>
          <p:cNvSpPr txBox="1"/>
          <p:nvPr/>
        </p:nvSpPr>
        <p:spPr>
          <a:xfrm>
            <a:off x="7650482" y="1786274"/>
            <a:ext cx="395223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גַּם הַיֶּלֶד הַקָּטָן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עָזַב חִישׁ אֶת הַגַּן.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חֹם כָּזֶה ! מִי זֶה יָכוֹל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לְשַׂחֵק עַכְשָׁו בַּחוֹל?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345EF32-C08E-4985-A13A-7AAF931C083C}"/>
              </a:ext>
            </a:extLst>
          </p:cNvPr>
          <p:cNvSpPr txBox="1"/>
          <p:nvPr/>
        </p:nvSpPr>
        <p:spPr>
          <a:xfrm>
            <a:off x="4296995" y="3897358"/>
            <a:ext cx="454840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/>
              <a:t>"</a:t>
            </a: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חַם כָּל-כָּךְ ! " הוּא נֶאֱנַח,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זָנַח: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וָרוּחַ – 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לָנוּחַ"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D89E531-AA17-433C-B05F-06CDCAA5CBDC}"/>
              </a:ext>
            </a:extLst>
          </p:cNvPr>
          <p:cNvSpPr txBox="1"/>
          <p:nvPr/>
        </p:nvSpPr>
        <p:spPr>
          <a:xfrm>
            <a:off x="853440" y="2479040"/>
            <a:ext cx="191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DF9E21C-B53D-4B65-91F8-E5756D83A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00" y="2848372"/>
            <a:ext cx="238983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05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1200D0-DD06-4DA9-A204-A5F33C98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עַכְשָׁו לוֹמְדִים – הַיֶּלֶד בַּגִּנָּה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E8A6CEB-25F6-4E5F-9638-06C7C7CBB75D}"/>
              </a:ext>
            </a:extLst>
          </p:cNvPr>
          <p:cNvSpPr txBox="1"/>
          <p:nvPr/>
        </p:nvSpPr>
        <p:spPr>
          <a:xfrm>
            <a:off x="7650482" y="1786274"/>
            <a:ext cx="395223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גַּם הַיֶּלֶד הַקָּטָן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עָזַב חִישׁ אֶת הַגַּן.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חֹם כָּזֶה ! מִי זֶה יָכוֹל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לְשַׂחֵק עַכְשָׁו בַּחוֹל?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345EF32-C08E-4985-A13A-7AAF931C083C}"/>
              </a:ext>
            </a:extLst>
          </p:cNvPr>
          <p:cNvSpPr txBox="1"/>
          <p:nvPr/>
        </p:nvSpPr>
        <p:spPr>
          <a:xfrm>
            <a:off x="4296995" y="3897358"/>
            <a:ext cx="454840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/>
              <a:t>"</a:t>
            </a: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חַם כָּל-כָּךְ ! " הוּא נֶאֱנַח,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זָנַח: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וָרוּחַ – 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לָנוּחַ"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D89E531-AA17-433C-B05F-06CDCAA5CBDC}"/>
              </a:ext>
            </a:extLst>
          </p:cNvPr>
          <p:cNvSpPr txBox="1"/>
          <p:nvPr/>
        </p:nvSpPr>
        <p:spPr>
          <a:xfrm>
            <a:off x="853440" y="2479040"/>
            <a:ext cx="191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DF9E21C-B53D-4B65-91F8-E5756D83A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00" y="2848372"/>
            <a:ext cx="2389839" cy="2859272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A39EC2EE-8BA0-412B-96D5-F1B26B3F4620}"/>
              </a:ext>
            </a:extLst>
          </p:cNvPr>
          <p:cNvSpPr/>
          <p:nvPr/>
        </p:nvSpPr>
        <p:spPr>
          <a:xfrm>
            <a:off x="8845401" y="2432112"/>
            <a:ext cx="2757319" cy="52853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71CA66B-4A55-46DD-B54A-7583A2843767}"/>
              </a:ext>
            </a:extLst>
          </p:cNvPr>
          <p:cNvSpPr/>
          <p:nvPr/>
        </p:nvSpPr>
        <p:spPr>
          <a:xfrm>
            <a:off x="4673599" y="3892640"/>
            <a:ext cx="1889761" cy="72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275DBE3-A4E7-46E0-9318-3545473FFC9C}"/>
              </a:ext>
            </a:extLst>
          </p:cNvPr>
          <p:cNvSpPr/>
          <p:nvPr/>
        </p:nvSpPr>
        <p:spPr>
          <a:xfrm>
            <a:off x="5425439" y="5071726"/>
            <a:ext cx="3419961" cy="1053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24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3FF60F-B04B-4BAF-BA50-8B67B36E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3CDFE1C-3873-4B42-8F61-0469F2F83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035042" y="3686544"/>
            <a:ext cx="16174720" cy="181140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מָה הַמְּשֻׁתָּף לְכָל הַתְּגוּבוֹת שֶׁל הַדְּמוּיוֹת בַּשִּׁיר? </a:t>
            </a:r>
          </a:p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כִּתְבוּ בַּמַּחְבֶּרֶת </a:t>
            </a:r>
          </a:p>
        </p:txBody>
      </p:sp>
      <p:sp>
        <p:nvSpPr>
          <p:cNvPr id="5" name="גל כפול 4">
            <a:extLst>
              <a:ext uri="{FF2B5EF4-FFF2-40B4-BE49-F238E27FC236}">
                <a16:creationId xmlns:a16="http://schemas.microsoft.com/office/drawing/2014/main" id="{AE2DC769-9806-408A-BCA9-21475F53B16D}"/>
              </a:ext>
            </a:extLst>
          </p:cNvPr>
          <p:cNvSpPr/>
          <p:nvPr/>
        </p:nvSpPr>
        <p:spPr>
          <a:xfrm>
            <a:off x="1056640" y="2838982"/>
            <a:ext cx="10304950" cy="2873803"/>
          </a:xfrm>
          <a:prstGeom prst="doubleWav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4AFD4EE9-6F6A-401A-9111-0DD2D98ED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380" y="186560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AD7C4A-22B2-4D3E-BB34-345B8102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6EBAC387-46E0-47E8-A2ED-F1CBD7074723}"/>
              </a:ext>
            </a:extLst>
          </p:cNvPr>
          <p:cNvSpPr/>
          <p:nvPr/>
        </p:nvSpPr>
        <p:spPr>
          <a:xfrm>
            <a:off x="8088926" y="2205417"/>
            <a:ext cx="3121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4285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שָׁכְבָה קְצָת לָנוּחַ</a:t>
            </a: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8F04A4C-E51E-440B-A5F1-018AAAE2ACB1}"/>
              </a:ext>
            </a:extLst>
          </p:cNvPr>
          <p:cNvSpPr/>
          <p:nvPr/>
        </p:nvSpPr>
        <p:spPr>
          <a:xfrm>
            <a:off x="4996886" y="3693421"/>
            <a:ext cx="549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he-I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מִי זֶה מוּכָן לְצַפְצֵף עַכְשָׁו בַּגַּן?"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DD6CCACC-6CD5-48CB-A988-97F79137C212}"/>
              </a:ext>
            </a:extLst>
          </p:cNvPr>
          <p:cNvSpPr/>
          <p:nvPr/>
        </p:nvSpPr>
        <p:spPr>
          <a:xfrm>
            <a:off x="-528320" y="3416421"/>
            <a:ext cx="4030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אוֹי אֵינֶנִּי יְכוֹלָה</a:t>
            </a:r>
          </a:p>
          <a:p>
            <a:pPr algn="r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לְקַפֵּץ כָּאן עַל הַפַּח 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FC707CE8-EE44-4961-9C6C-4548864F36A4}"/>
              </a:ext>
            </a:extLst>
          </p:cNvPr>
          <p:cNvSpPr/>
          <p:nvPr/>
        </p:nvSpPr>
        <p:spPr>
          <a:xfrm>
            <a:off x="3312160" y="5201887"/>
            <a:ext cx="2956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עָזַב חִישׁ אֶת הַגַּן</a:t>
            </a:r>
            <a:r>
              <a:rPr lang="he-I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0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8ED33802-F453-4788-88DE-2D01E1451024}"/>
              </a:ext>
            </a:extLst>
          </p:cNvPr>
          <p:cNvSpPr/>
          <p:nvPr/>
        </p:nvSpPr>
        <p:spPr>
          <a:xfrm>
            <a:off x="8331200" y="813212"/>
            <a:ext cx="340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"חַם כָּל כָּךְ! "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אָמְרָה הָרוּחַ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לָנוּחַ.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"חֹם כָּזֶה ! מִי זֶה מוּכָן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בַּגַּן?"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DE8C7750-4E25-4E1D-BF27-A0FBBBF43ADB}"/>
              </a:ext>
            </a:extLst>
          </p:cNvPr>
          <p:cNvSpPr/>
          <p:nvPr/>
        </p:nvSpPr>
        <p:spPr>
          <a:xfrm>
            <a:off x="5750560" y="428323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"וַאֲנִי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, צִיצָה צִפּוֹר</a:t>
            </a:r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מִשְׁתּוֹקֶקֶת כְּבָר לַקֹּר!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חַם כָּל–כָּךְ ! מִי זֶה מוּכָן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לְצַפְצֵף עַכְשָׁיו בַּגַּן?"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98553E44-3F84-4A99-BA1F-73E69F36F957}"/>
              </a:ext>
            </a:extLst>
          </p:cNvPr>
          <p:cNvSpPr/>
          <p:nvPr/>
        </p:nvSpPr>
        <p:spPr>
          <a:xfrm>
            <a:off x="264160" y="81321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"אוֹי אֵינֶנִּי יְכוֹלָה",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יִלְּלָה חֲתַלְתּוּלָה,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"לְקַפֵּץ כָּאן עַל הַפַּח –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הוּא לוֹהֵט וְחַם כָּל-כָּךְ!"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E7C12B1-E7F9-44FE-B4F7-05E7E6BBE6EE}"/>
              </a:ext>
            </a:extLst>
          </p:cNvPr>
          <p:cNvSpPr/>
          <p:nvPr/>
        </p:nvSpPr>
        <p:spPr>
          <a:xfrm>
            <a:off x="0" y="343919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"חַם כָּל-כָּךְ ! "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הוּא נֶאֱנַח,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זָנַח: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וְרוּחַ – 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לָנוּחַ"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4EAD7C4A-22B2-4D3E-BB34-345B8102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28" y="85488"/>
            <a:ext cx="5511113" cy="691148"/>
          </a:xfrm>
          <a:solidFill>
            <a:srgbClr val="4285E3"/>
          </a:solidFill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הקניית ידע: מֵירְכָאוֹת</a:t>
            </a:r>
          </a:p>
        </p:txBody>
      </p:sp>
    </p:spTree>
    <p:extLst>
      <p:ext uri="{BB962C8B-B14F-4D97-AF65-F5344CB8AC3E}">
        <p14:creationId xmlns:p14="http://schemas.microsoft.com/office/powerpoint/2010/main" val="362844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מַה נִלְמַד הַיוֹם?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dirty="0">
                <a:cs typeface="Calibri" panose="020F0502020204030204" pitchFamily="34" charset="0"/>
              </a:rPr>
              <a:t>נִקְרָא שִׁיר</a:t>
            </a:r>
          </a:p>
          <a:p>
            <a:pPr marL="0" indent="0">
              <a:buNone/>
            </a:pPr>
            <a:r>
              <a:rPr lang="he-IL" sz="3600" dirty="0">
                <a:cs typeface="Calibri" panose="020F0502020204030204" pitchFamily="34" charset="0"/>
              </a:rPr>
              <a:t>נַכִּיר אֶת מִבְנֶה הַשִּׁיר</a:t>
            </a:r>
          </a:p>
          <a:p>
            <a:pPr marL="0" indent="0">
              <a:buNone/>
            </a:pPr>
            <a:r>
              <a:rPr lang="he-IL" sz="3600" dirty="0">
                <a:cs typeface="Calibri" panose="020F0502020204030204" pitchFamily="34" charset="0"/>
              </a:rPr>
              <a:t>נְקַשֵּׁר אֶת הַשִּׁיר </a:t>
            </a:r>
            <a:r>
              <a:rPr lang="he-IL" sz="3600" dirty="0" err="1">
                <a:cs typeface="Calibri" panose="020F0502020204030204" pitchFamily="34" charset="0"/>
              </a:rPr>
              <a:t>לַחֲוָיָה</a:t>
            </a:r>
            <a:r>
              <a:rPr lang="he-IL" sz="3600" dirty="0">
                <a:cs typeface="Calibri" panose="020F0502020204030204" pitchFamily="34" charset="0"/>
              </a:rPr>
              <a:t> אִישִׁית  </a:t>
            </a:r>
          </a:p>
          <a:p>
            <a:pPr marL="0" indent="0">
              <a:buNone/>
            </a:pPr>
            <a:r>
              <a:rPr lang="he-IL" sz="3600" dirty="0">
                <a:cs typeface="Calibri" panose="020F0502020204030204" pitchFamily="34" charset="0"/>
              </a:rPr>
              <a:t>נַכִּיר סִימָנֵי פִּסּוּק וְהַתַּפְקִידִים שֶׁלָּהֶם</a:t>
            </a:r>
            <a:endParaRPr lang="x-none" sz="3600" dirty="0"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8ED33802-F453-4788-88DE-2D01E1451024}"/>
              </a:ext>
            </a:extLst>
          </p:cNvPr>
          <p:cNvSpPr/>
          <p:nvPr/>
        </p:nvSpPr>
        <p:spPr>
          <a:xfrm>
            <a:off x="8331200" y="813212"/>
            <a:ext cx="340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"חַם כָּל כָּךְ! "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אָמְרָה הָרוּחַ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לָנוּחַ.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"חֹם כָּזֶה ! מִי זֶה מוּכָן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בַּגַּן?"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DE8C7750-4E25-4E1D-BF27-A0FBBBF43ADB}"/>
              </a:ext>
            </a:extLst>
          </p:cNvPr>
          <p:cNvSpPr/>
          <p:nvPr/>
        </p:nvSpPr>
        <p:spPr>
          <a:xfrm>
            <a:off x="5750560" y="428323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"וַאֲנִי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, צִיצָה צִפּוֹר</a:t>
            </a:r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מִשְׁתּוֹקֶקֶת כְּבָר לַקֹּר!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חַם כָּל–כָּךְ ! מִי זֶה מוּכָן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לְצַפְצֵף עַכְשָׁיו בַּגַּן?"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98553E44-3F84-4A99-BA1F-73E69F36F957}"/>
              </a:ext>
            </a:extLst>
          </p:cNvPr>
          <p:cNvSpPr/>
          <p:nvPr/>
        </p:nvSpPr>
        <p:spPr>
          <a:xfrm>
            <a:off x="264160" y="81321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"אוֹי אֵינֶנִּי יְכוֹלָה",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יִלְּלָה חֲתַלְתּוּלָה,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"לְקַפֵּץ כָּאן עַל הַפַּח –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הוּא לוֹהֵט וְחַם כָּל-כָּךְ!"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E7C12B1-E7F9-44FE-B4F7-05E7E6BBE6EE}"/>
              </a:ext>
            </a:extLst>
          </p:cNvPr>
          <p:cNvSpPr/>
          <p:nvPr/>
        </p:nvSpPr>
        <p:spPr>
          <a:xfrm>
            <a:off x="0" y="343919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"חַם כָּל-כָּךְ ! "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הוּא נֶאֱנַח,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זָנַח: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וְרוּחַ – </a:t>
            </a:r>
          </a:p>
          <a:p>
            <a:pPr algn="r"/>
            <a:r>
              <a:rPr lang="he-IL" sz="3200" dirty="0">
                <a:solidFill>
                  <a:srgbClr val="4285E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לָנוּחַ"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4EAD7C4A-22B2-4D3E-BB34-345B8102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209" y="97680"/>
            <a:ext cx="8274269" cy="691148"/>
          </a:xfrm>
          <a:solidFill>
            <a:srgbClr val="4285E3"/>
          </a:solidFill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הקניית ידע: סִימַן קְרִיאָה וְסִימַן שְאֵלָה</a:t>
            </a:r>
          </a:p>
        </p:txBody>
      </p:sp>
    </p:spTree>
    <p:extLst>
      <p:ext uri="{BB962C8B-B14F-4D97-AF65-F5344CB8AC3E}">
        <p14:creationId xmlns:p14="http://schemas.microsoft.com/office/powerpoint/2010/main" val="2764248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CA22897A-725A-4040-862D-8E5DC71EA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05" y="1479214"/>
            <a:ext cx="3005592" cy="216009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C914A54-2BA1-49AF-A887-26679482F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575" y="4276065"/>
            <a:ext cx="3229045" cy="188633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76E02F6-C9EF-4B0B-B13A-E93E3AAED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13" y="1607236"/>
            <a:ext cx="3590855" cy="174360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38A29A8-ACA8-4958-9CC6-C5DCCC22B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357" y="1651681"/>
            <a:ext cx="2737341" cy="247519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F714482-E323-46EC-908D-2D067B89E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915" y="4310506"/>
            <a:ext cx="3590855" cy="1743607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40FF7D25-AE41-4D56-83A4-E68BDD975FA2}"/>
              </a:ext>
            </a:extLst>
          </p:cNvPr>
          <p:cNvSpPr/>
          <p:nvPr/>
        </p:nvSpPr>
        <p:spPr>
          <a:xfrm>
            <a:off x="3597340" y="952034"/>
            <a:ext cx="4260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צָהֳרַיִם בַּגִּנָה/צ' </a:t>
            </a:r>
            <a:r>
              <a:rPr lang="he-IL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וינגרטן</a:t>
            </a:r>
            <a:endParaRPr lang="he-I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99C7F90B-8E3C-4C77-8F1C-3802A2EF40AA}"/>
              </a:ext>
            </a:extLst>
          </p:cNvPr>
          <p:cNvSpPr/>
          <p:nvPr/>
        </p:nvSpPr>
        <p:spPr>
          <a:xfrm>
            <a:off x="9010660" y="1735114"/>
            <a:ext cx="2725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/>
              <a:t>צ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ָהֳרַיִם.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/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 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אַט שׁוֹקַעַת בִּתְנוּמָה</a:t>
            </a:r>
            <a:r>
              <a:rPr lang="he-IL" dirty="0"/>
              <a:t>.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659AD512-6A2E-446F-A427-850BA00F88F2}"/>
              </a:ext>
            </a:extLst>
          </p:cNvPr>
          <p:cNvSpPr/>
          <p:nvPr/>
        </p:nvSpPr>
        <p:spPr>
          <a:xfrm>
            <a:off x="8696959" y="4239139"/>
            <a:ext cx="3495041" cy="18863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2400" dirty="0"/>
              <a:t>"</a:t>
            </a: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חַם כָּל כָּךְ! " אָמְרָה הָרוּחַ</a:t>
            </a:r>
          </a:p>
          <a:p>
            <a:pPr algn="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לָנוּחַ.</a:t>
            </a:r>
          </a:p>
          <a:p>
            <a:pPr algn="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"חֹם כָּזֶה ! מִי זֶה מוּכָן</a:t>
            </a:r>
          </a:p>
          <a:p>
            <a:pPr algn="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בַּגַּן?"</a:t>
            </a: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93F01F26-545D-4DDD-B103-A6D50E158892}"/>
              </a:ext>
            </a:extLst>
          </p:cNvPr>
          <p:cNvSpPr/>
          <p:nvPr/>
        </p:nvSpPr>
        <p:spPr>
          <a:xfrm>
            <a:off x="7200421" y="2534216"/>
            <a:ext cx="1402080" cy="4267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: פינות מעוגלות 18">
            <a:extLst>
              <a:ext uri="{FF2B5EF4-FFF2-40B4-BE49-F238E27FC236}">
                <a16:creationId xmlns:a16="http://schemas.microsoft.com/office/drawing/2014/main" id="{142D7875-5429-4977-8E3F-ACED558D6B1A}"/>
              </a:ext>
            </a:extLst>
          </p:cNvPr>
          <p:cNvSpPr/>
          <p:nvPr/>
        </p:nvSpPr>
        <p:spPr>
          <a:xfrm>
            <a:off x="3080235" y="4357262"/>
            <a:ext cx="1645919" cy="4501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: פינות מעוגלות 19">
            <a:extLst>
              <a:ext uri="{FF2B5EF4-FFF2-40B4-BE49-F238E27FC236}">
                <a16:creationId xmlns:a16="http://schemas.microsoft.com/office/drawing/2014/main" id="{B3760B38-C561-4A68-B861-3105EF3745E5}"/>
              </a:ext>
            </a:extLst>
          </p:cNvPr>
          <p:cNvSpPr/>
          <p:nvPr/>
        </p:nvSpPr>
        <p:spPr>
          <a:xfrm>
            <a:off x="5559955" y="5571805"/>
            <a:ext cx="1849185" cy="4625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: פינות מעוגלות 20">
            <a:extLst>
              <a:ext uri="{FF2B5EF4-FFF2-40B4-BE49-F238E27FC236}">
                <a16:creationId xmlns:a16="http://schemas.microsoft.com/office/drawing/2014/main" id="{C77E004A-46A4-4A69-BA74-5AD80F5D221D}"/>
              </a:ext>
            </a:extLst>
          </p:cNvPr>
          <p:cNvSpPr/>
          <p:nvPr/>
        </p:nvSpPr>
        <p:spPr>
          <a:xfrm>
            <a:off x="10546079" y="4455841"/>
            <a:ext cx="1379925" cy="4501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: פינות מעוגלות 21">
            <a:extLst>
              <a:ext uri="{FF2B5EF4-FFF2-40B4-BE49-F238E27FC236}">
                <a16:creationId xmlns:a16="http://schemas.microsoft.com/office/drawing/2014/main" id="{A0CF389B-75A3-42A2-B773-76D96A742EAB}"/>
              </a:ext>
            </a:extLst>
          </p:cNvPr>
          <p:cNvSpPr/>
          <p:nvPr/>
        </p:nvSpPr>
        <p:spPr>
          <a:xfrm>
            <a:off x="9416767" y="5262880"/>
            <a:ext cx="1457344" cy="28448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: פינות מעוגלות 22">
            <a:extLst>
              <a:ext uri="{FF2B5EF4-FFF2-40B4-BE49-F238E27FC236}">
                <a16:creationId xmlns:a16="http://schemas.microsoft.com/office/drawing/2014/main" id="{048C17AC-AB12-4EB8-980F-6FDCD2BFD67E}"/>
              </a:ext>
            </a:extLst>
          </p:cNvPr>
          <p:cNvSpPr/>
          <p:nvPr/>
        </p:nvSpPr>
        <p:spPr>
          <a:xfrm>
            <a:off x="5777234" y="2597883"/>
            <a:ext cx="1404513" cy="36307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4EAD7C4A-22B2-4D3E-BB34-345B8102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810" y="163853"/>
            <a:ext cx="8274269" cy="691148"/>
          </a:xfrm>
          <a:solidFill>
            <a:srgbClr val="4285E3"/>
          </a:solidFill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rgbClr val="FFFFFF"/>
                </a:solidFill>
              </a:rPr>
              <a:t>הקניית ידע: מִלִים וְשוּרוֹת חוֹזְרוֹת</a:t>
            </a:r>
          </a:p>
        </p:txBody>
      </p:sp>
    </p:spTree>
    <p:extLst>
      <p:ext uri="{BB962C8B-B14F-4D97-AF65-F5344CB8AC3E}">
        <p14:creationId xmlns:p14="http://schemas.microsoft.com/office/powerpoint/2010/main" val="4903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EDF240-E251-4538-A820-A700E819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הַשְׁוָאָה: הַחַמָּה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D6B0775-6FE4-4DD3-929D-9F1D4D858163}"/>
              </a:ext>
            </a:extLst>
          </p:cNvPr>
          <p:cNvSpPr/>
          <p:nvPr/>
        </p:nvSpPr>
        <p:spPr>
          <a:xfrm>
            <a:off x="5506720" y="215689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צָהֳרַיִם.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 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אַט שׁוֹקַעַת בִּתְנוּמָה.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03BA7AE-2D4C-49FD-B793-8740D8F7B106}"/>
              </a:ext>
            </a:extLst>
          </p:cNvPr>
          <p:cNvSpPr/>
          <p:nvPr/>
        </p:nvSpPr>
        <p:spPr>
          <a:xfrm>
            <a:off x="-1673290" y="252623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צָהֳרַיִם.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יְשֵׁנָה לָהּ וְנָמָה.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56F59C4-4B5A-4932-A1A5-373BF8AB575A}"/>
              </a:ext>
            </a:extLst>
          </p:cNvPr>
          <p:cNvSpPr/>
          <p:nvPr/>
        </p:nvSpPr>
        <p:spPr>
          <a:xfrm>
            <a:off x="8981440" y="2156899"/>
            <a:ext cx="2763520" cy="27808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474B11B-39F3-47C3-A4B8-BD8CF6DF7E3B}"/>
              </a:ext>
            </a:extLst>
          </p:cNvPr>
          <p:cNvSpPr/>
          <p:nvPr/>
        </p:nvSpPr>
        <p:spPr>
          <a:xfrm>
            <a:off x="1971040" y="2526231"/>
            <a:ext cx="2661920" cy="25537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83D7CB37-9FD0-4D2F-AAF3-C97F19E2BC89}"/>
              </a:ext>
            </a:extLst>
          </p:cNvPr>
          <p:cNvSpPr/>
          <p:nvPr/>
        </p:nvSpPr>
        <p:spPr>
          <a:xfrm>
            <a:off x="7985760" y="4937760"/>
            <a:ext cx="3616960" cy="6354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9EE0E66D-B4BD-4C3A-A01C-3F323299975A}"/>
              </a:ext>
            </a:extLst>
          </p:cNvPr>
          <p:cNvSpPr/>
          <p:nvPr/>
        </p:nvSpPr>
        <p:spPr>
          <a:xfrm>
            <a:off x="1727200" y="5080000"/>
            <a:ext cx="2905760" cy="493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49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C69288-90B8-420D-AA10-658E9580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מְסַיְּמִים וּמְסַכְּמִים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5ADCF51-B44C-41E2-A3FF-37698813CD88}"/>
              </a:ext>
            </a:extLst>
          </p:cNvPr>
          <p:cNvSpPr txBox="1"/>
          <p:nvPr/>
        </p:nvSpPr>
        <p:spPr>
          <a:xfrm>
            <a:off x="1964724" y="1605280"/>
            <a:ext cx="9396866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מַה לָמַדְנוּ הַיּוֹם?</a:t>
            </a:r>
          </a:p>
          <a:p>
            <a:pPr algn="r" rtl="1"/>
            <a:endParaRPr lang="he-IL" sz="36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קָרָאנוּ שִׁיר "צָהֳרַיִם בַּגִּנָּה"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הִכַּרְנוּ אֶת מִבְנֶה הַשִּׁיר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קִשַּׁרְנוּ אֶת הַשִּׁיר </a:t>
            </a:r>
            <a:r>
              <a:rPr lang="he-IL" sz="3600" dirty="0" err="1">
                <a:latin typeface="David" panose="020E0502060401010101" pitchFamily="34" charset="-79"/>
                <a:cs typeface="David" panose="020E0502060401010101" pitchFamily="34" charset="-79"/>
              </a:rPr>
              <a:t>לַחֲוָיָה</a:t>
            </a: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 אִישִׁית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לָמַדְנוּ עַל מֵירְכָאוֹת , סִימַן קְרִיאָה וְסִימַן שְׁאֵלָה וְהַתַּפְקִיד שֶׁלָּהֶם בְּשִׁיר</a:t>
            </a:r>
          </a:p>
        </p:txBody>
      </p:sp>
    </p:spTree>
    <p:extLst>
      <p:ext uri="{BB962C8B-B14F-4D97-AF65-F5344CB8AC3E}">
        <p14:creationId xmlns:p14="http://schemas.microsoft.com/office/powerpoint/2010/main" val="2040861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97A557-FB36-46C3-920B-602E047F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מְסַיְּמִים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30C74D0-9211-46C6-A974-87C32592B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57" y="1914052"/>
            <a:ext cx="1255885" cy="218865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8923C77-3F98-4168-91DD-29BA51C46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239" y="4265266"/>
            <a:ext cx="1255885" cy="218865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A5A7BA6-1B29-49F5-A951-D48EBC659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287" y="2003558"/>
            <a:ext cx="1255885" cy="218865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217DD43-34D2-4914-90ED-8099B3167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251" y="4102706"/>
            <a:ext cx="1402202" cy="240203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391AF4D-D0B7-46E1-AA35-441C79001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4594" y="1891694"/>
            <a:ext cx="1402202" cy="226181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6EC77E9-2C2C-4C9C-BAF4-CE4AB91AD2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007" y="3782666"/>
            <a:ext cx="1255885" cy="218865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60B06F1-3643-4C6D-8A80-D83CF1526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5319" y="4293726"/>
            <a:ext cx="1255885" cy="2188654"/>
          </a:xfrm>
          <a:prstGeom prst="rect">
            <a:avLst/>
          </a:prstGeom>
        </p:spPr>
      </p:pic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B8DFFD15-13EF-4008-9FF5-1B9F2E3D7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3333" y="187292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4307E-0275-6B47-A11B-F281A1993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49" y="4957207"/>
            <a:ext cx="1303258" cy="1279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מָה לְהָבִיא </a:t>
            </a:r>
            <a:r>
              <a:rPr lang="he-IL" dirty="0" err="1"/>
              <a:t>לַשִׁעוּר</a:t>
            </a:r>
            <a:r>
              <a:rPr lang="he-IL" dirty="0"/>
              <a:t>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9" y="2439561"/>
            <a:ext cx="937882" cy="1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9110" y="2855566"/>
            <a:ext cx="1430324" cy="5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0DB60C14-2CC4-4FA8-8391-E9DD22CE3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549" y="102790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עַכְשָׁו לוֹמְדִים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algn="r"/>
            <a:br>
              <a:rPr lang="en-US" b="1" dirty="0"/>
            </a:br>
            <a:endParaRPr lang="he-IL" dirty="0"/>
          </a:p>
          <a:p>
            <a:pPr lvl="0" algn="r"/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4DAAA07-6051-4A3C-9258-11AFD8C686DC}"/>
              </a:ext>
            </a:extLst>
          </p:cNvPr>
          <p:cNvSpPr txBox="1"/>
          <p:nvPr/>
        </p:nvSpPr>
        <p:spPr>
          <a:xfrm>
            <a:off x="3042006" y="2641600"/>
            <a:ext cx="7869834" cy="110799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he-IL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צָהֳרַיִם בַּגִּנָּה \צ' </a:t>
            </a:r>
            <a:r>
              <a:rPr lang="he-IL" sz="6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וַיְנְגֶּרְטֶן</a:t>
            </a:r>
            <a:endParaRPr lang="he-IL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05A4724-594A-47A9-8332-898597B97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69" y="3476177"/>
            <a:ext cx="2740737" cy="229756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F5830AD-E36B-4FE9-BEE1-8EE1A2E1B0F2}"/>
              </a:ext>
            </a:extLst>
          </p:cNvPr>
          <p:cNvSpPr txBox="1"/>
          <p:nvPr/>
        </p:nvSpPr>
        <p:spPr>
          <a:xfrm>
            <a:off x="8425543" y="6194874"/>
            <a:ext cx="24862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מתוך "ילדותנו" לכיתה ג'</a:t>
            </a:r>
          </a:p>
        </p:txBody>
      </p:sp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A95AA4-46BD-486D-97D1-6DD69D2E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4E62A1-AF7E-4519-8D0D-64AD5132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90" y="1643063"/>
            <a:ext cx="6289221" cy="471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6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85EEAF-26FB-4FEC-88FF-DDE3A1AE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משימת כתיבה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32CBAED-1CEB-42D9-86A7-AB7BA704B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10012362" cy="3844925"/>
          </a:xfrm>
        </p:spPr>
        <p:txBody>
          <a:bodyPr>
            <a:normAutofit/>
          </a:bodyPr>
          <a:lstStyle/>
          <a:p>
            <a:r>
              <a:rPr lang="he-IL" sz="40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כִּתְבוּ עַל מִקְרֶה בּוֹ הֲיִיתֶם בַּגִּנָּה בִּשְׁעַת צָהֳרַיִם חַמָּה מְאֹד.</a:t>
            </a:r>
          </a:p>
          <a:p>
            <a:r>
              <a:rPr lang="he-IL" sz="40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תָּאֲרוּ אֶת הַהַרְגָּשָׁה שֶׁלָּכֶם. הֵעָזְרוּ בַּשְּׁאֵלוֹת שֶׁלִּפְנֵיכֶם.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מִי הָיָה אִתְּכֶם? 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לָמָּה הֲיִיתֶם שָׁם? 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הַאִם נִשְׁאַרְתֶּם שָׁם לְאֹרֶךְ זְמַן?</a:t>
            </a:r>
            <a:endParaRPr lang="he-IL" dirty="0"/>
          </a:p>
        </p:txBody>
      </p:sp>
      <p:pic>
        <p:nvPicPr>
          <p:cNvPr id="4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ECD209D3-CDDF-4563-939D-5DD72ED20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504" y="193272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2EB460-A89E-453D-94D0-B44EABC5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478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צהרים בגינה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/</a:t>
            </a: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צ' </a:t>
            </a:r>
            <a:r>
              <a:rPr lang="he-I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וינגרטן</a:t>
            </a:r>
            <a:endParaRPr lang="he-I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3ACB9AC9-603F-402F-B943-C0B620CC0723}"/>
              </a:ext>
            </a:extLst>
          </p:cNvPr>
          <p:cNvSpPr/>
          <p:nvPr/>
        </p:nvSpPr>
        <p:spPr>
          <a:xfrm>
            <a:off x="8839200" y="4284198"/>
            <a:ext cx="3215640" cy="15696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"חַם כָּל כָּךְ! " אָמְרָה הָרוּחַ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לָנוּחַ.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"חֹם כָּזֶה ! מִי זֶה מוּכָן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בַּגַּן?"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A395DF6-6CB8-4970-9155-062B1C300D86}"/>
              </a:ext>
            </a:extLst>
          </p:cNvPr>
          <p:cNvSpPr/>
          <p:nvPr/>
        </p:nvSpPr>
        <p:spPr>
          <a:xfrm>
            <a:off x="6217920" y="1739589"/>
            <a:ext cx="2926080" cy="15696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he-IL" sz="2400" dirty="0"/>
              <a:t>"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וַאֲנִי , צִיְּצָה צִפּוֹר,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מִשְׁתּוֹקֶקֶת כְּבָר לְקֹר!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חַם כָּל–כָּךְ ! מִי זֶה מוּכָן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לְצַפְצֵף עַכְשָׁו בַּגַּן?"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737C95E-5B05-4EE0-96E9-817CC42AB4CA}"/>
              </a:ext>
            </a:extLst>
          </p:cNvPr>
          <p:cNvSpPr/>
          <p:nvPr/>
        </p:nvSpPr>
        <p:spPr>
          <a:xfrm>
            <a:off x="5994400" y="4164687"/>
            <a:ext cx="2844800" cy="15696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he-IL" sz="2400" dirty="0"/>
              <a:t>"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אוֹי אֵינֶנִּי יְכוֹלָה",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יִלְּלָה חֲתַלְתּוּלָה,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"לְקַפֵּץ כָּאן עַל הַפַּח –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הוּא לוֹהֵט וְחַם כָּל-כָּךְ!"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A652DA6-BC81-4E4D-8236-BC510D3DCFA5}"/>
              </a:ext>
            </a:extLst>
          </p:cNvPr>
          <p:cNvSpPr/>
          <p:nvPr/>
        </p:nvSpPr>
        <p:spPr>
          <a:xfrm>
            <a:off x="2367280" y="4064724"/>
            <a:ext cx="3434080" cy="15696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"חַם כָּל-כָּךְ ! " הוּא נֶאֱנַח,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זָנַח;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וָרוּחַ – 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לָנוּחַ"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6BB714F2-C87C-409B-ABFB-C12FC2ECE2D0}"/>
              </a:ext>
            </a:extLst>
          </p:cNvPr>
          <p:cNvSpPr/>
          <p:nvPr/>
        </p:nvSpPr>
        <p:spPr>
          <a:xfrm>
            <a:off x="0" y="1909856"/>
            <a:ext cx="2580640" cy="2308324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צָהֳרַיִם.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יְשֵׁנָה לָהּ וְנָמָה.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38C2A78A-7507-4D2B-AF07-26B5BD109901}"/>
              </a:ext>
            </a:extLst>
          </p:cNvPr>
          <p:cNvSpPr/>
          <p:nvPr/>
        </p:nvSpPr>
        <p:spPr>
          <a:xfrm>
            <a:off x="9347200" y="1350236"/>
            <a:ext cx="2524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צָהֳרַיִם.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 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אַט שׁוֹקַעַת בִּתְנוּמָה</a:t>
            </a:r>
            <a:r>
              <a:rPr lang="he-IL" sz="2400" dirty="0"/>
              <a:t>.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39290AEF-8662-4853-9B83-C87AB3A8D569}"/>
              </a:ext>
            </a:extLst>
          </p:cNvPr>
          <p:cNvSpPr/>
          <p:nvPr/>
        </p:nvSpPr>
        <p:spPr>
          <a:xfrm>
            <a:off x="2306320" y="1739589"/>
            <a:ext cx="3434080" cy="1631216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גַּם הַיֶּלֶד הַקָּטָן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עָזַב חִישׁ אֶת הַגַּן.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חֹם כָּזֶה ! מִי זֶה יָכוֹל</a:t>
            </a:r>
          </a:p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לְשַׂחֵק עַכְשָׁו בַּחוֹל?</a:t>
            </a:r>
          </a:p>
        </p:txBody>
      </p:sp>
    </p:spTree>
    <p:extLst>
      <p:ext uri="{BB962C8B-B14F-4D97-AF65-F5344CB8AC3E}">
        <p14:creationId xmlns:p14="http://schemas.microsoft.com/office/powerpoint/2010/main" val="238713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2EB460-A89E-453D-94D0-B44EABC5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478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צהרים בגינה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/</a:t>
            </a: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צ' </a:t>
            </a:r>
            <a:r>
              <a:rPr lang="he-I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וינגרטן</a:t>
            </a:r>
            <a:endParaRPr lang="he-I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3ACB9AC9-603F-402F-B943-C0B620CC0723}"/>
              </a:ext>
            </a:extLst>
          </p:cNvPr>
          <p:cNvSpPr/>
          <p:nvPr/>
        </p:nvSpPr>
        <p:spPr>
          <a:xfrm>
            <a:off x="9545320" y="4130764"/>
            <a:ext cx="2438400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"חַם כָּל כָּךְ! " אָמְרָה הָרוּחַ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וְשָׁכְבָה קְצָת לָנוּחַ.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"חֹם כָּזֶה ! מִי זֶה מוּכָן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לְטַיֵּל עַכְשָׁו בַּגַּן?"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A395DF6-6CB8-4970-9155-062B1C300D86}"/>
              </a:ext>
            </a:extLst>
          </p:cNvPr>
          <p:cNvSpPr/>
          <p:nvPr/>
        </p:nvSpPr>
        <p:spPr>
          <a:xfrm>
            <a:off x="6705600" y="1706060"/>
            <a:ext cx="2438400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he-IL" dirty="0"/>
              <a:t>"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וַאֲנִי , צִיצָה צִפּוֹר,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מִשְׁתּוֹקֶקֶת כְּבָר לַקֹּר!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חַם כָּל–כָּךְ ! מִי זֶה מוּכָן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לְצַפְצֵף עַכְשָׁיו בַּגַּן?"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737C95E-5B05-4EE0-96E9-817CC42AB4CA}"/>
              </a:ext>
            </a:extLst>
          </p:cNvPr>
          <p:cNvSpPr/>
          <p:nvPr/>
        </p:nvSpPr>
        <p:spPr>
          <a:xfrm>
            <a:off x="6705600" y="3317918"/>
            <a:ext cx="2438400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he-IL" dirty="0"/>
              <a:t>"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אוֹי אֵינֶנִּי יְכוֹלָה",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יְלָלָה חֲתַלְתּוּלָה,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"לְקַפֵּץ כָּאן עַל הַפַּח –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הוּא לוֹהֵט וְחַם כָּל-כָּךְ!"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971A3F16-B3BD-4C48-9F91-1AFAE2E0F60F}"/>
              </a:ext>
            </a:extLst>
          </p:cNvPr>
          <p:cNvSpPr/>
          <p:nvPr/>
        </p:nvSpPr>
        <p:spPr>
          <a:xfrm>
            <a:off x="2783840" y="1909856"/>
            <a:ext cx="3434080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גַּם הַיֶּלֶד הַקָּטָן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עָזַב חִישׁ אֶת הַגַּן.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חֹם כָּזֶה ! מִי זֶה יָכוֹל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לְשַׂחֵק עַכְשָׁיו בַּחוֹל?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A652DA6-BC81-4E4D-8236-BC510D3DCFA5}"/>
              </a:ext>
            </a:extLst>
          </p:cNvPr>
          <p:cNvSpPr/>
          <p:nvPr/>
        </p:nvSpPr>
        <p:spPr>
          <a:xfrm>
            <a:off x="2865120" y="3429000"/>
            <a:ext cx="3434080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"חַם כָּל-כָּךְ ! " הוּא נֶאֱנַח,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אֶת הַנַּדְנֵדָה זָנַח: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"נִרְדְּמוּ צִפּוֹר וְרוּחַ – 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גַּם אֲנִי אֵלֵךְ לָנוּחַ"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6BB714F2-C87C-409B-ABFB-C12FC2ECE2D0}"/>
              </a:ext>
            </a:extLst>
          </p:cNvPr>
          <p:cNvSpPr/>
          <p:nvPr/>
        </p:nvSpPr>
        <p:spPr>
          <a:xfrm>
            <a:off x="243840" y="1863674"/>
            <a:ext cx="1996440" cy="1754326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he-IL" dirty="0"/>
              <a:t>צ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ָהֳרַיִם.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יְשֵׁנָה לָהּ וְנָמָה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DC50D09F-CD90-4811-BEBC-8FED0716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919" y="1418505"/>
            <a:ext cx="206062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2EB460-A89E-453D-94D0-B44EABC5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478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צהרים בגינה/צ' </a:t>
            </a:r>
            <a:r>
              <a:rPr lang="he-I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וינגרטן</a:t>
            </a:r>
            <a:endParaRPr lang="he-I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7B6992C-758A-4CAC-8581-BD342C12E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1595499"/>
            <a:ext cx="6090920" cy="3706171"/>
          </a:xfrm>
          <a:ln w="38100"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e-IL" sz="11200" dirty="0">
                <a:latin typeface="David" panose="020E0502060401010101" pitchFamily="34" charset="-79"/>
                <a:cs typeface="David" panose="020E0502060401010101" pitchFamily="34" charset="-79"/>
              </a:rPr>
              <a:t>צָהֳרַיִם.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11200" dirty="0">
                <a:latin typeface="David" panose="020E0502060401010101" pitchFamily="34" charset="-79"/>
                <a:cs typeface="David" panose="020E0502060401010101" pitchFamily="34" charset="-79"/>
              </a:rPr>
              <a:t>בַּשָּׁמַיִם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11200" dirty="0">
                <a:latin typeface="David" panose="020E0502060401010101" pitchFamily="34" charset="-79"/>
                <a:cs typeface="David" panose="020E0502060401010101" pitchFamily="34" charset="-79"/>
              </a:rPr>
              <a:t>מְלַהֶטֶת הַחַמָּה,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11200" dirty="0">
                <a:latin typeface="David" panose="020E0502060401010101" pitchFamily="34" charset="-79"/>
                <a:cs typeface="David" panose="020E0502060401010101" pitchFamily="34" charset="-79"/>
              </a:rPr>
              <a:t>הַגִּנָּה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11200" dirty="0">
                <a:latin typeface="David" panose="020E0502060401010101" pitchFamily="34" charset="-79"/>
                <a:cs typeface="David" panose="020E0502060401010101" pitchFamily="34" charset="-79"/>
              </a:rPr>
              <a:t>לְיַד הַבַּיִת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11200" dirty="0">
                <a:latin typeface="David" panose="020E0502060401010101" pitchFamily="34" charset="-79"/>
                <a:cs typeface="David" panose="020E0502060401010101" pitchFamily="34" charset="-79"/>
              </a:rPr>
              <a:t>אַט שׁוֹקַעַת בִּתְנוּמָה</a:t>
            </a:r>
            <a:r>
              <a:rPr lang="he-IL" sz="72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0ABAA2F-3702-4E09-A1E0-5BA85D7495FC}"/>
              </a:ext>
            </a:extLst>
          </p:cNvPr>
          <p:cNvSpPr/>
          <p:nvPr/>
        </p:nvSpPr>
        <p:spPr>
          <a:xfrm>
            <a:off x="10736580" y="1595500"/>
            <a:ext cx="1234440" cy="595588"/>
          </a:xfrm>
          <a:prstGeom prst="rect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031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1964</Words>
  <Application>Microsoft Office PowerPoint</Application>
  <PresentationFormat>מסך רחב</PresentationFormat>
  <Paragraphs>381</Paragraphs>
  <Slides>24</Slides>
  <Notes>23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9" baseType="lpstr">
      <vt:lpstr>Arial</vt:lpstr>
      <vt:lpstr>Calibri</vt:lpstr>
      <vt:lpstr>David</vt:lpstr>
      <vt:lpstr>Wingdings</vt:lpstr>
      <vt:lpstr>Office Theme</vt:lpstr>
      <vt:lpstr>מצגת של PowerPoint‏</vt:lpstr>
      <vt:lpstr>מַה נִלְמַד הַיוֹם?</vt:lpstr>
      <vt:lpstr>מָה לְהָבִיא לַשִׁעוּר?</vt:lpstr>
      <vt:lpstr>עַכְשָׁו לוֹמְדִים</vt:lpstr>
      <vt:lpstr>מצגת של PowerPoint‏</vt:lpstr>
      <vt:lpstr>משימת כתיבה</vt:lpstr>
      <vt:lpstr>צהרים בגינה/צ' וינגרטן</vt:lpstr>
      <vt:lpstr>צהרים בגינה/צ' וינגרטן</vt:lpstr>
      <vt:lpstr>צהרים בגינה/צ' וינגרטן</vt:lpstr>
      <vt:lpstr>צָהֳרַיִם בַּגִּנָּה/צ' וַיְנְגֶּרְטֶן</vt:lpstr>
      <vt:lpstr>עַכְשָׁו לוֹמְדִים - בַּיִת רִאשׁוֹן</vt:lpstr>
      <vt:lpstr>עַכְשָׁו לוֹמְדִים - הָרוּחַ בַּגִּנָּה</vt:lpstr>
      <vt:lpstr>עַכְשָׁו לוֹמְדִים – הַצִּפּוֹר בַּגִּנָּה</vt:lpstr>
      <vt:lpstr>עַכְשָׁו לוֹמְדִים – הַחֲתַלְתּוּלָה בַּגִּנָּה</vt:lpstr>
      <vt:lpstr>עַכְשָׁו לוֹמְדִים - הַיֶּלֶד בַּגִּנָּה</vt:lpstr>
      <vt:lpstr>עַכְשָׁו לוֹמְדִים – הַיֶּלֶד בַּגִּנָּה</vt:lpstr>
      <vt:lpstr>תרגול</vt:lpstr>
      <vt:lpstr>תרגול</vt:lpstr>
      <vt:lpstr>הקניית ידע: מֵירְכָאוֹת</vt:lpstr>
      <vt:lpstr>הקניית ידע: סִימַן קְרִיאָה וְסִימַן שְאֵלָה</vt:lpstr>
      <vt:lpstr>הקניית ידע: מִלִים וְשוּרוֹת חוֹזְרוֹת</vt:lpstr>
      <vt:lpstr>הַשְׁוָאָה: הַחַמָּה</vt:lpstr>
      <vt:lpstr>מְסַיְּמִים וּמְסַכְּמִים</vt:lpstr>
      <vt:lpstr>מְסַיְּמִים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שני  טויטו</cp:lastModifiedBy>
  <cp:revision>159</cp:revision>
  <dcterms:created xsi:type="dcterms:W3CDTF">2020-03-11T07:11:19Z</dcterms:created>
  <dcterms:modified xsi:type="dcterms:W3CDTF">2020-06-15T17:19:57Z</dcterms:modified>
</cp:coreProperties>
</file>