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356" r:id="rId2"/>
    <p:sldId id="268" r:id="rId3"/>
    <p:sldId id="269" r:id="rId4"/>
    <p:sldId id="310" r:id="rId5"/>
    <p:sldId id="313" r:id="rId6"/>
    <p:sldId id="314" r:id="rId7"/>
    <p:sldId id="335" r:id="rId8"/>
    <p:sldId id="287" r:id="rId9"/>
    <p:sldId id="300" r:id="rId10"/>
    <p:sldId id="311" r:id="rId11"/>
    <p:sldId id="301" r:id="rId12"/>
    <p:sldId id="331" r:id="rId13"/>
    <p:sldId id="270" r:id="rId14"/>
    <p:sldId id="352" r:id="rId15"/>
    <p:sldId id="302" r:id="rId16"/>
    <p:sldId id="357" r:id="rId17"/>
    <p:sldId id="312" r:id="rId18"/>
    <p:sldId id="358" r:id="rId19"/>
    <p:sldId id="317" r:id="rId20"/>
    <p:sldId id="353" r:id="rId21"/>
    <p:sldId id="324" r:id="rId22"/>
    <p:sldId id="325" r:id="rId23"/>
    <p:sldId id="326" r:id="rId24"/>
    <p:sldId id="337" r:id="rId25"/>
    <p:sldId id="346" r:id="rId26"/>
    <p:sldId id="305" r:id="rId27"/>
    <p:sldId id="347" r:id="rId28"/>
    <p:sldId id="320" r:id="rId29"/>
    <p:sldId id="348" r:id="rId30"/>
    <p:sldId id="333" r:id="rId31"/>
    <p:sldId id="349" r:id="rId32"/>
    <p:sldId id="338" r:id="rId33"/>
    <p:sldId id="339" r:id="rId34"/>
    <p:sldId id="340" r:id="rId35"/>
    <p:sldId id="328" r:id="rId36"/>
    <p:sldId id="341" r:id="rId37"/>
    <p:sldId id="350" r:id="rId38"/>
    <p:sldId id="342" r:id="rId39"/>
    <p:sldId id="343" r:id="rId40"/>
    <p:sldId id="329" r:id="rId41"/>
    <p:sldId id="330" r:id="rId42"/>
    <p:sldId id="345" r:id="rId43"/>
    <p:sldId id="351" r:id="rId44"/>
    <p:sldId id="344" r:id="rId45"/>
    <p:sldId id="289" r:id="rId46"/>
    <p:sldId id="298" r:id="rId47"/>
    <p:sldId id="354" r:id="rId48"/>
  </p:sldIdLst>
  <p:sldSz cx="12192000" cy="6858000"/>
  <p:notesSz cx="9926638" cy="6797675"/>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2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מלכה חיון" initials="מח"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670D"/>
    <a:srgbClr val="4285E3"/>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סגנון ביניים 2 - הדגשה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86460" autoAdjust="0"/>
  </p:normalViewPr>
  <p:slideViewPr>
    <p:cSldViewPr snapToGrid="0" snapToObjects="1" showGuides="1">
      <p:cViewPr varScale="1">
        <p:scale>
          <a:sx n="60" d="100"/>
          <a:sy n="60" d="100"/>
        </p:scale>
        <p:origin x="978" y="60"/>
      </p:cViewPr>
      <p:guideLst>
        <p:guide orient="horz" pos="2024"/>
        <p:guide pos="3863"/>
      </p:guideLst>
    </p:cSldViewPr>
  </p:slideViewPr>
  <p:outlineViewPr>
    <p:cViewPr>
      <p:scale>
        <a:sx n="33" d="100"/>
        <a:sy n="33" d="100"/>
      </p:scale>
      <p:origin x="0" y="-11898"/>
    </p:cViewPr>
  </p:outlineViewPr>
  <p:notesTextViewPr>
    <p:cViewPr>
      <p:scale>
        <a:sx n="1" d="1"/>
        <a:sy n="1" d="1"/>
      </p:scale>
      <p:origin x="0" y="0"/>
    </p:cViewPr>
  </p:notesTextViewPr>
  <p:sorterViewPr>
    <p:cViewPr>
      <p:scale>
        <a:sx n="100" d="100"/>
        <a:sy n="100" d="100"/>
      </p:scale>
      <p:origin x="0" y="0"/>
    </p:cViewPr>
  </p:sorterViewPr>
  <p:notesViewPr>
    <p:cSldViewPr snapToGrid="0" snapToObjects="1" showGuides="1">
      <p:cViewPr varScale="1">
        <p:scale>
          <a:sx n="99" d="100"/>
          <a:sy n="99" d="100"/>
        </p:scale>
        <p:origin x="3064" y="184"/>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4FEB0428-3D81-B14A-B943-4C2208D448E3}" type="datetimeFigureOut">
              <a:rPr lang="x-none" smtClean="0"/>
              <a:t>19/08/2021</a:t>
            </a:fld>
            <a:endParaRPr lang="x-none"/>
          </a:p>
        </p:txBody>
      </p:sp>
      <p:sp>
        <p:nvSpPr>
          <p:cNvPr id="4" name="Slide Image Placeholder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שלום תלמידים,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אני</a:t>
            </a:r>
            <a:r>
              <a:rPr lang="he-IL" baseline="0" dirty="0"/>
              <a:t> המורה חגי והיום נלמד יחד על התפוז.</a:t>
            </a: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1834483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en-US" baseline="0" dirty="0"/>
              <a:t> </a:t>
            </a:r>
            <a:endParaRPr lang="he-IL" baseline="0" dirty="0"/>
          </a:p>
          <a:p>
            <a:pPr algn="r"/>
            <a:r>
              <a:rPr lang="he-IL" baseline="0" dirty="0"/>
              <a:t>"המילה פרחיו מורכבת  מחיבור של שתי מילים - הפרחים שלו פרחיו"</a:t>
            </a:r>
          </a:p>
          <a:p>
            <a:pPr algn="r"/>
            <a:r>
              <a:rPr lang="he-IL" baseline="0" dirty="0"/>
              <a:t>האם אתם מכירים מילים אחרות </a:t>
            </a:r>
            <a:r>
              <a:rPr lang="he-IL" baseline="0" dirty="0" err="1"/>
              <a:t>המסתימות</a:t>
            </a:r>
            <a:r>
              <a:rPr lang="he-IL" baseline="0" dirty="0"/>
              <a:t> באותה צורה?</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10</a:t>
            </a:fld>
            <a:endParaRPr lang="x-none"/>
          </a:p>
        </p:txBody>
      </p:sp>
    </p:spTree>
    <p:extLst>
      <p:ext uri="{BB962C8B-B14F-4D97-AF65-F5344CB8AC3E}">
        <p14:creationId xmlns:p14="http://schemas.microsoft.com/office/powerpoint/2010/main" val="3673390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יפה</a:t>
            </a:r>
            <a:r>
              <a:rPr lang="he-IL" baseline="0" dirty="0"/>
              <a:t> מאד, הצלחתם למצוא מילים. הנה לפנינו מספר מילים המסתיימות באותה צורה.</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11</a:t>
            </a:fld>
            <a:endParaRPr lang="x-none"/>
          </a:p>
        </p:txBody>
      </p:sp>
    </p:spTree>
    <p:extLst>
      <p:ext uri="{BB962C8B-B14F-4D97-AF65-F5344CB8AC3E}">
        <p14:creationId xmlns:p14="http://schemas.microsoft.com/office/powerpoint/2010/main" val="1753338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שימו</a:t>
            </a:r>
            <a:r>
              <a:rPr lang="he-IL" baseline="0" dirty="0"/>
              <a:t> לב : כל המילים מסתימות באותיות יוד וו ולפניהן יש קמץ.</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12</a:t>
            </a:fld>
            <a:endParaRPr lang="x-none"/>
          </a:p>
        </p:txBody>
      </p:sp>
    </p:spTree>
    <p:extLst>
      <p:ext uri="{BB962C8B-B14F-4D97-AF65-F5344CB8AC3E}">
        <p14:creationId xmlns:p14="http://schemas.microsoft.com/office/powerpoint/2010/main" val="2967636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Clr>
                <a:schemeClr val="dk1"/>
              </a:buClr>
              <a:buSzPts val="1100"/>
              <a:buFont typeface="Arial"/>
              <a:buNone/>
            </a:pPr>
            <a:r>
              <a:rPr lang="he-IL" b="0" dirty="0"/>
              <a:t>לפניכם תמונות של פירות שונים שאתם בוודאי אכלתם . מה המשותף לכל הפירות האלה?</a:t>
            </a:r>
            <a:endParaRPr lang="he-IL" b="0" baseline="0" dirty="0"/>
          </a:p>
          <a:p>
            <a:pPr marL="0" lvl="0" indent="0" algn="r" rtl="1">
              <a:lnSpc>
                <a:spcPct val="115000"/>
              </a:lnSpc>
              <a:spcBef>
                <a:spcPts val="1200"/>
              </a:spcBef>
              <a:spcAft>
                <a:spcPts val="0"/>
              </a:spcAft>
              <a:buClr>
                <a:schemeClr val="dk1"/>
              </a:buClr>
              <a:buSzPts val="1100"/>
              <a:buFont typeface="Arial"/>
              <a:buNone/>
            </a:pPr>
            <a:endParaRPr lang="he-IL" b="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13</a:t>
            </a:fld>
            <a:endParaRPr lang="x-none"/>
          </a:p>
        </p:txBody>
      </p:sp>
    </p:spTree>
    <p:extLst>
      <p:ext uri="{BB962C8B-B14F-4D97-AF65-F5344CB8AC3E}">
        <p14:creationId xmlns:p14="http://schemas.microsoft.com/office/powerpoint/2010/main" val="2039595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Clr>
                <a:schemeClr val="dk1"/>
              </a:buClr>
              <a:buSzPts val="1100"/>
              <a:buFont typeface="Arial"/>
              <a:buNone/>
            </a:pPr>
            <a:endParaRPr lang="he-IL" b="0" dirty="0"/>
          </a:p>
          <a:p>
            <a:pPr marL="0" lvl="0" indent="0" algn="r" rtl="1">
              <a:lnSpc>
                <a:spcPct val="115000"/>
              </a:lnSpc>
              <a:spcBef>
                <a:spcPts val="1200"/>
              </a:spcBef>
              <a:spcAft>
                <a:spcPts val="0"/>
              </a:spcAft>
              <a:buClr>
                <a:schemeClr val="dk1"/>
              </a:buClr>
              <a:buSzPts val="1100"/>
              <a:buFont typeface="Arial"/>
              <a:buNone/>
            </a:pPr>
            <a:r>
              <a:rPr lang="he-IL" b="0" dirty="0"/>
              <a:t>נכון פירות אלה הם</a:t>
            </a:r>
            <a:r>
              <a:rPr lang="he-IL" b="0" baseline="0" dirty="0"/>
              <a:t> פירות הדר .</a:t>
            </a:r>
          </a:p>
          <a:p>
            <a:pPr marL="0" lvl="0" indent="0" algn="r" rtl="1">
              <a:lnSpc>
                <a:spcPct val="115000"/>
              </a:lnSpc>
              <a:spcBef>
                <a:spcPts val="1200"/>
              </a:spcBef>
              <a:spcAft>
                <a:spcPts val="0"/>
              </a:spcAft>
              <a:buClr>
                <a:schemeClr val="dk1"/>
              </a:buClr>
              <a:buSzPts val="1100"/>
              <a:buFont typeface="Arial"/>
              <a:buNone/>
            </a:pPr>
            <a:endParaRPr lang="he-IL" b="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14</a:t>
            </a:fld>
            <a:endParaRPr lang="x-none"/>
          </a:p>
        </p:txBody>
      </p:sp>
    </p:spTree>
    <p:extLst>
      <p:ext uri="{BB962C8B-B14F-4D97-AF65-F5344CB8AC3E}">
        <p14:creationId xmlns:p14="http://schemas.microsoft.com/office/powerpoint/2010/main" val="1518846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"נעבור לקטע לפני שנקרא חשוב שתשימו  לב שהקטע שלנו מחולק</a:t>
            </a:r>
            <a:r>
              <a:rPr lang="he-IL" baseline="0" dirty="0"/>
              <a:t> לארבע פסקות. אני מזכירה לכם שניתן להבחין בין פסקה לפסקה באמצעות שורה של רווח, וגם שלכל פסקה יש רעיון אחד"</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15</a:t>
            </a:fld>
            <a:endParaRPr lang="x-none"/>
          </a:p>
        </p:txBody>
      </p:sp>
    </p:spTree>
    <p:extLst>
      <p:ext uri="{BB962C8B-B14F-4D97-AF65-F5344CB8AC3E}">
        <p14:creationId xmlns:p14="http://schemas.microsoft.com/office/powerpoint/2010/main" val="2302594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"פסקה ראשונה צבועה</a:t>
            </a:r>
            <a:r>
              <a:rPr lang="he-IL" baseline="0" dirty="0"/>
              <a:t> באדום, פסקה שניה בכחול, פסקה שלישית בירוק ופסקה רביעית בשחור"</a:t>
            </a:r>
            <a:endParaRPr lang="en-US" baseline="0" dirty="0"/>
          </a:p>
          <a:p>
            <a:pPr algn="r"/>
            <a:r>
              <a:rPr lang="he-IL" baseline="0" dirty="0"/>
              <a:t>כעת נקרא את הקטע. </a:t>
            </a:r>
          </a:p>
          <a:p>
            <a:pPr algn="r"/>
            <a:r>
              <a:rPr lang="he-IL" baseline="0" dirty="0"/>
              <a:t>הצורה קוראת</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17</a:t>
            </a:fld>
            <a:endParaRPr lang="x-none"/>
          </a:p>
        </p:txBody>
      </p:sp>
    </p:spTree>
    <p:extLst>
      <p:ext uri="{BB962C8B-B14F-4D97-AF65-F5344CB8AC3E}">
        <p14:creationId xmlns:p14="http://schemas.microsoft.com/office/powerpoint/2010/main" val="1504931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dirty="0"/>
              <a:t>"לאיזו</a:t>
            </a:r>
            <a:r>
              <a:rPr lang="he-IL" baseline="0" dirty="0"/>
              <a:t> משפחת פירות שייך התפוז? שימו לב התשובה כתובה בפסקה. מצאו אותה.</a:t>
            </a:r>
          </a:p>
          <a:p>
            <a:pPr marL="0" marR="0" lvl="0" indent="0" algn="r" defTabSz="914400" rtl="0" eaLnBrk="1" fontAlgn="auto" latinLnBrk="0" hangingPunct="1">
              <a:lnSpc>
                <a:spcPct val="100000"/>
              </a:lnSpc>
              <a:spcBef>
                <a:spcPts val="0"/>
              </a:spcBef>
              <a:spcAft>
                <a:spcPts val="0"/>
              </a:spcAft>
              <a:buClrTx/>
              <a:buSzTx/>
              <a:buFontTx/>
              <a:buNone/>
              <a:tabLst/>
              <a:defRPr/>
            </a:pP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19</a:t>
            </a:fld>
            <a:endParaRPr lang="x-none"/>
          </a:p>
        </p:txBody>
      </p:sp>
    </p:spTree>
    <p:extLst>
      <p:ext uri="{BB962C8B-B14F-4D97-AF65-F5344CB8AC3E}">
        <p14:creationId xmlns:p14="http://schemas.microsoft.com/office/powerpoint/2010/main" val="3300382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he-IL" baseline="0" dirty="0"/>
          </a:p>
          <a:p>
            <a:pPr marL="0" marR="0" lvl="0" indent="0" algn="r" defTabSz="914400" rtl="0" eaLnBrk="1" fontAlgn="auto" latinLnBrk="0" hangingPunct="1">
              <a:lnSpc>
                <a:spcPct val="100000"/>
              </a:lnSpc>
              <a:spcBef>
                <a:spcPts val="0"/>
              </a:spcBef>
              <a:spcAft>
                <a:spcPts val="0"/>
              </a:spcAft>
              <a:buClrTx/>
              <a:buSzTx/>
              <a:buFontTx/>
              <a:buNone/>
              <a:tabLst/>
              <a:defRPr/>
            </a:pPr>
            <a:r>
              <a:rPr lang="he-IL" baseline="0" dirty="0"/>
              <a:t>נכון , עץ התפוז שייך למשפחת ההדרים"</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20</a:t>
            </a:fld>
            <a:endParaRPr lang="x-none"/>
          </a:p>
        </p:txBody>
      </p:sp>
    </p:spTree>
    <p:extLst>
      <p:ext uri="{BB962C8B-B14F-4D97-AF65-F5344CB8AC3E}">
        <p14:creationId xmlns:p14="http://schemas.microsoft.com/office/powerpoint/2010/main" val="1134289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בספר ויקרא מצווים אותנו ליטול את ארבעת המינים, בואו נקרא את הפסוק.</a:t>
            </a:r>
          </a:p>
          <a:p>
            <a:pPr algn="r"/>
            <a:r>
              <a:rPr lang="he-IL" dirty="0"/>
              <a:t>קריאת הפסוק</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21</a:t>
            </a:fld>
            <a:endParaRPr lang="x-none"/>
          </a:p>
        </p:txBody>
      </p:sp>
    </p:spTree>
    <p:extLst>
      <p:ext uri="{BB962C8B-B14F-4D97-AF65-F5344CB8AC3E}">
        <p14:creationId xmlns:p14="http://schemas.microsoft.com/office/powerpoint/2010/main" val="2558822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t>משך השקף: 2 דקות</a:t>
            </a:r>
          </a:p>
          <a:p>
            <a:pPr marL="158750" indent="0" algn="r" rtl="1">
              <a:buNone/>
            </a:pPr>
            <a:r>
              <a:rPr lang="he-IL" sz="1200" dirty="0">
                <a:solidFill>
                  <a:schemeClr val="tx1"/>
                </a:solidFill>
              </a:rPr>
              <a:t>מה נלמד היום?</a:t>
            </a:r>
          </a:p>
          <a:p>
            <a:pPr marL="158750" indent="0" algn="r" rtl="1">
              <a:buNone/>
            </a:pPr>
            <a:r>
              <a:rPr lang="he-IL" sz="1200" dirty="0">
                <a:solidFill>
                  <a:schemeClr val="tx1"/>
                </a:solidFill>
              </a:rPr>
              <a:t>נתחיל</a:t>
            </a:r>
            <a:r>
              <a:rPr lang="he-IL" sz="1200" dirty="0">
                <a:solidFill>
                  <a:srgbClr val="FF0000"/>
                </a:solidFill>
              </a:rPr>
              <a:t> בחקירת מילה . לאחר מכן נלמד</a:t>
            </a:r>
            <a:r>
              <a:rPr lang="he-IL" sz="1200" baseline="0" dirty="0">
                <a:solidFill>
                  <a:srgbClr val="FF0000"/>
                </a:solidFill>
              </a:rPr>
              <a:t> על תכונות עץ התפוז, נמצא מילים מתארות בקטע </a:t>
            </a:r>
            <a:r>
              <a:rPr lang="he-IL" sz="1200" dirty="0">
                <a:solidFill>
                  <a:srgbClr val="FF0000"/>
                </a:solidFill>
              </a:rPr>
              <a:t>ולבסוף נחבר משפטים.</a:t>
            </a:r>
          </a:p>
          <a:p>
            <a:pPr marL="0" lvl="0" indent="0" algn="r" rtl="1">
              <a:spcBef>
                <a:spcPts val="0"/>
              </a:spcBef>
              <a:spcAft>
                <a:spcPts val="0"/>
              </a:spcAft>
              <a:buNone/>
            </a:pPr>
            <a:endParaRPr lang="he-IL" sz="1200" b="1" dirty="0"/>
          </a:p>
          <a:p>
            <a:pPr marL="133350" lvl="0" algn="r" rtl="1">
              <a:lnSpc>
                <a:spcPct val="115000"/>
              </a:lnSpc>
              <a:spcBef>
                <a:spcPts val="800"/>
              </a:spcBef>
              <a:spcAft>
                <a:spcPts val="0"/>
              </a:spcAft>
              <a:buClr>
                <a:schemeClr val="dk1"/>
              </a:buClr>
              <a:buSzPts val="1500"/>
            </a:pPr>
            <a:endParaRPr lang="he-IL" sz="1200" dirty="0">
              <a:solidFill>
                <a:schemeClr val="dk1"/>
              </a:solidFill>
              <a:latin typeface="Alef"/>
              <a:ea typeface="Alef"/>
              <a:sym typeface="Alef"/>
            </a:endParaRPr>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a:t>
            </a:fld>
            <a:endParaRPr lang="x-none"/>
          </a:p>
        </p:txBody>
      </p:sp>
    </p:spTree>
    <p:extLst>
      <p:ext uri="{BB962C8B-B14F-4D97-AF65-F5344CB8AC3E}">
        <p14:creationId xmlns:p14="http://schemas.microsoft.com/office/powerpoint/2010/main" val="1993621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חפשו בקטע מהו</a:t>
            </a:r>
            <a:r>
              <a:rPr lang="he-IL" baseline="0" dirty="0"/>
              <a:t> שמו של פרי ההדר המוזכר בפסוק?</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22</a:t>
            </a:fld>
            <a:endParaRPr lang="x-none"/>
          </a:p>
        </p:txBody>
      </p:sp>
    </p:spTree>
    <p:extLst>
      <p:ext uri="{BB962C8B-B14F-4D97-AF65-F5344CB8AC3E}">
        <p14:creationId xmlns:p14="http://schemas.microsoft.com/office/powerpoint/2010/main" val="487953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נכון הפרי המוזכר בפסוק הוא פרי האתרוג</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23</a:t>
            </a:fld>
            <a:endParaRPr lang="x-none"/>
          </a:p>
        </p:txBody>
      </p:sp>
    </p:spTree>
    <p:extLst>
      <p:ext uri="{BB962C8B-B14F-4D97-AF65-F5344CB8AC3E}">
        <p14:creationId xmlns:p14="http://schemas.microsoft.com/office/powerpoint/2010/main" val="2495877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בואו</a:t>
            </a:r>
            <a:r>
              <a:rPr lang="he-IL" baseline="0" dirty="0"/>
              <a:t> נסכם את הפסקה הראשונה.</a:t>
            </a:r>
          </a:p>
          <a:p>
            <a:pPr algn="r"/>
            <a:r>
              <a:rPr lang="he-IL" baseline="0" dirty="0"/>
              <a:t>ענו בבקשה על השאלה.</a:t>
            </a:r>
          </a:p>
          <a:p>
            <a:pPr algn="r"/>
            <a:r>
              <a:rPr lang="he-IL" baseline="0" dirty="0"/>
              <a:t>על מה מדובר בפסקה הראשונה? </a:t>
            </a:r>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24</a:t>
            </a:fld>
            <a:endParaRPr lang="x-none"/>
          </a:p>
        </p:txBody>
      </p:sp>
    </p:spTree>
    <p:extLst>
      <p:ext uri="{BB962C8B-B14F-4D97-AF65-F5344CB8AC3E}">
        <p14:creationId xmlns:p14="http://schemas.microsoft.com/office/powerpoint/2010/main" val="1013126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בואו</a:t>
            </a:r>
            <a:r>
              <a:rPr lang="he-IL" baseline="0" dirty="0"/>
              <a:t> נסכם את הפסקה הראשונה.</a:t>
            </a:r>
          </a:p>
          <a:p>
            <a:pPr algn="r"/>
            <a:r>
              <a:rPr lang="he-IL" baseline="0" dirty="0"/>
              <a:t>ענו בבקשה על השאלה.</a:t>
            </a:r>
          </a:p>
          <a:p>
            <a:pPr algn="r"/>
            <a:r>
              <a:rPr lang="he-IL" baseline="0" dirty="0"/>
              <a:t>על מה מדובר בפסקה הראשונה? </a:t>
            </a:r>
          </a:p>
          <a:p>
            <a:pPr algn="r"/>
            <a:r>
              <a:rPr lang="he-IL" baseline="0" dirty="0"/>
              <a:t>נכון מאד – בפסקה נאמר שהתפוז הוא ממשפחת ההדרים</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25</a:t>
            </a:fld>
            <a:endParaRPr lang="x-none"/>
          </a:p>
        </p:txBody>
      </p:sp>
    </p:spTree>
    <p:extLst>
      <p:ext uri="{BB962C8B-B14F-4D97-AF65-F5344CB8AC3E}">
        <p14:creationId xmlns:p14="http://schemas.microsoft.com/office/powerpoint/2010/main" val="3223560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a:t>
            </a:r>
            <a:r>
              <a:rPr lang="he-IL" baseline="0" dirty="0"/>
              <a:t>נקרא את הפסקה </a:t>
            </a:r>
            <a:r>
              <a:rPr lang="he-IL" baseline="0" dirty="0" err="1"/>
              <a:t>השניה</a:t>
            </a:r>
            <a:r>
              <a:rPr lang="he-IL" baseline="0" dirty="0"/>
              <a:t>, (קוראים).</a:t>
            </a:r>
          </a:p>
          <a:p>
            <a:pPr algn="r"/>
            <a:r>
              <a:rPr lang="he-IL" baseline="0" dirty="0"/>
              <a:t> היכן כדאי לגדל את התפוז?"</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26</a:t>
            </a:fld>
            <a:endParaRPr lang="x-none"/>
          </a:p>
        </p:txBody>
      </p:sp>
    </p:spTree>
    <p:extLst>
      <p:ext uri="{BB962C8B-B14F-4D97-AF65-F5344CB8AC3E}">
        <p14:creationId xmlns:p14="http://schemas.microsoft.com/office/powerpoint/2010/main" val="1462340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נכון מאד כדאי לגדל את עץ התפוז במקום חמים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27</a:t>
            </a:fld>
            <a:endParaRPr lang="x-none"/>
          </a:p>
        </p:txBody>
      </p:sp>
    </p:spTree>
    <p:extLst>
      <p:ext uri="{BB962C8B-B14F-4D97-AF65-F5344CB8AC3E}">
        <p14:creationId xmlns:p14="http://schemas.microsoft.com/office/powerpoint/2010/main" val="4228111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a:t>
            </a:r>
            <a:r>
              <a:rPr lang="he-IL" baseline="0" dirty="0"/>
              <a:t>התפוז זקוק במיוחד לחום. ונוטעים אותו במקום חמים, מדוע? מצאו את התשובה בפסקה.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28</a:t>
            </a:fld>
            <a:endParaRPr lang="x-none"/>
          </a:p>
        </p:txBody>
      </p:sp>
    </p:spTree>
    <p:extLst>
      <p:ext uri="{BB962C8B-B14F-4D97-AF65-F5344CB8AC3E}">
        <p14:creationId xmlns:p14="http://schemas.microsoft.com/office/powerpoint/2010/main" val="1897430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baseline="0" dirty="0"/>
          </a:p>
          <a:p>
            <a:pPr algn="r"/>
            <a:r>
              <a:rPr lang="he-IL" baseline="0" dirty="0"/>
              <a:t>נכון, הוא זקוק לחום כדי  להצליח לגדול</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29</a:t>
            </a:fld>
            <a:endParaRPr lang="x-none"/>
          </a:p>
        </p:txBody>
      </p:sp>
    </p:spTree>
    <p:extLst>
      <p:ext uri="{BB962C8B-B14F-4D97-AF65-F5344CB8AC3E}">
        <p14:creationId xmlns:p14="http://schemas.microsoft.com/office/powerpoint/2010/main" val="1445078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בואו נסכם מה למדנו בפסקה </a:t>
            </a:r>
            <a:r>
              <a:rPr lang="he-IL" dirty="0" err="1"/>
              <a:t>השניה</a:t>
            </a:r>
            <a:r>
              <a:rPr lang="he-IL" dirty="0"/>
              <a:t>.</a:t>
            </a:r>
          </a:p>
          <a:p>
            <a:pPr algn="r"/>
            <a:r>
              <a:rPr lang="he-IL" dirty="0"/>
              <a:t>התוכלו להגיד על מה מדובר בפסקה </a:t>
            </a:r>
            <a:r>
              <a:rPr lang="he-IL" dirty="0" err="1"/>
              <a:t>השניה</a:t>
            </a:r>
            <a:r>
              <a:rPr lang="he-IL" dirty="0"/>
              <a:t>?</a:t>
            </a:r>
          </a:p>
          <a:p>
            <a:endParaRPr lang="he-IL" baseline="0"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30</a:t>
            </a:fld>
            <a:endParaRPr lang="x-none"/>
          </a:p>
        </p:txBody>
      </p:sp>
    </p:spTree>
    <p:extLst>
      <p:ext uri="{BB962C8B-B14F-4D97-AF65-F5344CB8AC3E}">
        <p14:creationId xmlns:p14="http://schemas.microsoft.com/office/powerpoint/2010/main" val="1047239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r>
              <a:rPr lang="he-IL" dirty="0"/>
              <a:t>נכון מאד. בפסקה </a:t>
            </a:r>
            <a:r>
              <a:rPr lang="he-IL" dirty="0" err="1"/>
              <a:t>השניה</a:t>
            </a:r>
            <a:r>
              <a:rPr lang="he-IL" dirty="0"/>
              <a:t> מדברים על</a:t>
            </a:r>
            <a:r>
              <a:rPr lang="he-IL" baseline="0" dirty="0"/>
              <a:t> עץ התפוז הזקוק לחום.</a:t>
            </a:r>
          </a:p>
          <a:p>
            <a:r>
              <a:rPr lang="he-IL" baseline="0" dirty="0"/>
              <a:t>ממשיכים</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31</a:t>
            </a:fld>
            <a:endParaRPr lang="x-none"/>
          </a:p>
        </p:txBody>
      </p:sp>
    </p:spTree>
    <p:extLst>
      <p:ext uri="{BB962C8B-B14F-4D97-AF65-F5344CB8AC3E}">
        <p14:creationId xmlns:p14="http://schemas.microsoft.com/office/powerpoint/2010/main" val="2289079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"כדי שנוכל להתחיל את השיעור, הצטיידו במחברת</a:t>
            </a:r>
            <a:r>
              <a:rPr lang="he-IL" baseline="0" dirty="0"/>
              <a:t> ובכלי כתיבה, אני ממתינה לכם" </a:t>
            </a:r>
            <a:endParaRPr lang="he-IL" dirty="0"/>
          </a:p>
          <a:p>
            <a:pPr algn="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a:t>
            </a:fld>
            <a:endParaRPr lang="x-none"/>
          </a:p>
        </p:txBody>
      </p:sp>
    </p:spTree>
    <p:extLst>
      <p:ext uri="{BB962C8B-B14F-4D97-AF65-F5344CB8AC3E}">
        <p14:creationId xmlns:p14="http://schemas.microsoft.com/office/powerpoint/2010/main" val="3570026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הגענו</a:t>
            </a:r>
            <a:r>
              <a:rPr lang="he-IL" baseline="0" dirty="0"/>
              <a:t> לפסקה </a:t>
            </a:r>
            <a:r>
              <a:rPr lang="he-IL" baseline="0" dirty="0" err="1"/>
              <a:t>השלשית</a:t>
            </a:r>
            <a:r>
              <a:rPr lang="he-IL" baseline="0" dirty="0"/>
              <a:t> בואו נ</a:t>
            </a:r>
            <a:r>
              <a:rPr lang="he-IL" dirty="0"/>
              <a:t>קרא ביחד את הפסקה השלישית – המורה קוראת</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32</a:t>
            </a:fld>
            <a:endParaRPr lang="x-none"/>
          </a:p>
        </p:txBody>
      </p:sp>
    </p:spTree>
    <p:extLst>
      <p:ext uri="{BB962C8B-B14F-4D97-AF65-F5344CB8AC3E}">
        <p14:creationId xmlns:p14="http://schemas.microsoft.com/office/powerpoint/2010/main" val="9704212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כעת נפנה למשימה נוספת.</a:t>
            </a:r>
          </a:p>
          <a:p>
            <a:pPr algn="r"/>
            <a:r>
              <a:rPr lang="he-IL" dirty="0"/>
              <a:t>פתחו את המחברות והעתיקו את הטבלה שלפניכם. יש</a:t>
            </a:r>
            <a:r>
              <a:rPr lang="he-IL" baseline="0" dirty="0"/>
              <a:t> לכם שתי דקות להעתקה.</a:t>
            </a:r>
          </a:p>
          <a:p>
            <a:pPr algn="r"/>
            <a:r>
              <a:rPr lang="he-IL" b="1" baseline="0" dirty="0"/>
              <a:t>ממתינים 2 דקות</a:t>
            </a:r>
          </a:p>
          <a:p>
            <a:pPr algn="r"/>
            <a:endParaRPr lang="he-IL" baseline="0"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33</a:t>
            </a:fld>
            <a:endParaRPr lang="x-none"/>
          </a:p>
        </p:txBody>
      </p:sp>
    </p:spTree>
    <p:extLst>
      <p:ext uri="{BB962C8B-B14F-4D97-AF65-F5344CB8AC3E}">
        <p14:creationId xmlns:p14="http://schemas.microsoft.com/office/powerpoint/2010/main" val="4599637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לאחר שהעתקתם יפה את הטבלה עכשיו נשלים אותה .</a:t>
            </a:r>
          </a:p>
          <a:p>
            <a:pPr algn="r"/>
            <a:r>
              <a:rPr lang="he-IL" dirty="0"/>
              <a:t>רשמו בכל שורה בטבלה מה כתוב בקטע על העלים והפרחים</a:t>
            </a:r>
          </a:p>
          <a:p>
            <a:pPr algn="r"/>
            <a:r>
              <a:rPr lang="he-IL" dirty="0"/>
              <a:t>יש לכם חמש דקות </a:t>
            </a:r>
          </a:p>
          <a:p>
            <a:pPr algn="r"/>
            <a:r>
              <a:rPr lang="he-IL" b="1" dirty="0"/>
              <a:t>ממתינים 5 דקות</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34</a:t>
            </a:fld>
            <a:endParaRPr lang="x-none"/>
          </a:p>
        </p:txBody>
      </p:sp>
    </p:spTree>
    <p:extLst>
      <p:ext uri="{BB962C8B-B14F-4D97-AF65-F5344CB8AC3E}">
        <p14:creationId xmlns:p14="http://schemas.microsoft.com/office/powerpoint/2010/main" val="36259816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בואו</a:t>
            </a:r>
            <a:r>
              <a:rPr lang="he-IL" baseline="0" dirty="0"/>
              <a:t> נבדוק כיצד השלמתם את הטבלה.</a:t>
            </a:r>
          </a:p>
          <a:p>
            <a:pPr algn="r"/>
            <a:r>
              <a:rPr lang="he-IL" baseline="0" dirty="0"/>
              <a:t> קריאת הטבלה המלאה</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35</a:t>
            </a:fld>
            <a:endParaRPr lang="x-none"/>
          </a:p>
        </p:txBody>
      </p:sp>
    </p:spTree>
    <p:extLst>
      <p:ext uri="{BB962C8B-B14F-4D97-AF65-F5344CB8AC3E}">
        <p14:creationId xmlns:p14="http://schemas.microsoft.com/office/powerpoint/2010/main" val="1444465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בואו נסכם את הפסקה הזאת בדיוק כמו שעשינו בשתי</a:t>
            </a:r>
            <a:r>
              <a:rPr lang="he-IL" baseline="0" dirty="0"/>
              <a:t> הפסקות הקודמות.</a:t>
            </a:r>
          </a:p>
          <a:p>
            <a:pPr algn="r"/>
            <a:r>
              <a:rPr lang="he-IL" baseline="0" dirty="0"/>
              <a:t>אמרו בבקשה, על מה מדובר בפסקה הזאת?</a:t>
            </a:r>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36</a:t>
            </a:fld>
            <a:endParaRPr lang="x-none"/>
          </a:p>
        </p:txBody>
      </p:sp>
    </p:spTree>
    <p:extLst>
      <p:ext uri="{BB962C8B-B14F-4D97-AF65-F5344CB8AC3E}">
        <p14:creationId xmlns:p14="http://schemas.microsoft.com/office/powerpoint/2010/main" val="38156195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baseline="0" dirty="0"/>
          </a:p>
          <a:p>
            <a:pPr algn="r"/>
            <a:r>
              <a:rPr lang="he-IL" baseline="0" dirty="0"/>
              <a:t>נכון מאד, בפסקה השלישית מדובר על מראה העץ – העלים והפרחים</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37</a:t>
            </a:fld>
            <a:endParaRPr lang="x-none"/>
          </a:p>
        </p:txBody>
      </p:sp>
    </p:spTree>
    <p:extLst>
      <p:ext uri="{BB962C8B-B14F-4D97-AF65-F5344CB8AC3E}">
        <p14:creationId xmlns:p14="http://schemas.microsoft.com/office/powerpoint/2010/main" val="660264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הגענו לפסקה הרביעית. בואו נקרא אותה ביחד</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38</a:t>
            </a:fld>
            <a:endParaRPr lang="x-none"/>
          </a:p>
        </p:txBody>
      </p:sp>
    </p:spTree>
    <p:extLst>
      <p:ext uri="{BB962C8B-B14F-4D97-AF65-F5344CB8AC3E}">
        <p14:creationId xmlns:p14="http://schemas.microsoft.com/office/powerpoint/2010/main" val="28621628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בפסקה</a:t>
            </a:r>
            <a:r>
              <a:rPr lang="he-IL" baseline="0" dirty="0"/>
              <a:t> הזאת יש מילים מתארות. תוכלו לקרוא את הפסקה ולמצוא את המילים המתארות?</a:t>
            </a:r>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39</a:t>
            </a:fld>
            <a:endParaRPr lang="x-none"/>
          </a:p>
        </p:txBody>
      </p:sp>
    </p:spTree>
    <p:extLst>
      <p:ext uri="{BB962C8B-B14F-4D97-AF65-F5344CB8AC3E}">
        <p14:creationId xmlns:p14="http://schemas.microsoft.com/office/powerpoint/2010/main" val="27553995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a:t>יפה מאד,</a:t>
            </a:r>
          </a:p>
          <a:p>
            <a:r>
              <a:rPr lang="he-IL" baseline="0" dirty="0"/>
              <a:t>בואו נקרא ביחד את כל המילים המתארות. המורה קוראת את כל המילים</a:t>
            </a:r>
          </a:p>
          <a:p>
            <a:r>
              <a:rPr lang="he-IL" baseline="0" dirty="0"/>
              <a:t>.</a:t>
            </a:r>
            <a:endParaRPr lang="he-IL" dirty="0"/>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40</a:t>
            </a:fld>
            <a:endParaRPr lang="x-none"/>
          </a:p>
        </p:txBody>
      </p:sp>
    </p:spTree>
    <p:extLst>
      <p:ext uri="{BB962C8B-B14F-4D97-AF65-F5344CB8AC3E}">
        <p14:creationId xmlns:p14="http://schemas.microsoft.com/office/powerpoint/2010/main" val="21060522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העתיקו את הטבלה שלפניכם והשלימו את המילים המתארות </a:t>
            </a:r>
          </a:p>
          <a:p>
            <a:pPr algn="r"/>
            <a:r>
              <a:rPr lang="he-IL" dirty="0"/>
              <a:t>יש לכם חמש דקות , אני ממתינה לכם</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41</a:t>
            </a:fld>
            <a:endParaRPr lang="x-none"/>
          </a:p>
        </p:txBody>
      </p:sp>
    </p:spTree>
    <p:extLst>
      <p:ext uri="{BB962C8B-B14F-4D97-AF65-F5344CB8AC3E}">
        <p14:creationId xmlns:p14="http://schemas.microsoft.com/office/powerpoint/2010/main" val="1866105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solidFill>
                  <a:srgbClr val="FF0000"/>
                </a:solidFill>
              </a:rPr>
              <a:t>"כפי</a:t>
            </a:r>
            <a:r>
              <a:rPr lang="he-IL" baseline="0" dirty="0">
                <a:solidFill>
                  <a:srgbClr val="FF0000"/>
                </a:solidFill>
              </a:rPr>
              <a:t> שאתם רואים בשקופית שלפניכם – היום נלמד על התפוז</a:t>
            </a:r>
            <a:endParaRPr lang="he-IL" dirty="0">
              <a:solidFill>
                <a:srgbClr val="FF0000"/>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a:t>
            </a:fld>
            <a:endParaRPr lang="x-none"/>
          </a:p>
        </p:txBody>
      </p:sp>
    </p:spTree>
    <p:extLst>
      <p:ext uri="{BB962C8B-B14F-4D97-AF65-F5344CB8AC3E}">
        <p14:creationId xmlns:p14="http://schemas.microsoft.com/office/powerpoint/2010/main" val="5358566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כרגע נסכם מה למדנו בפסקה הרביעית.</a:t>
            </a:r>
          </a:p>
          <a:p>
            <a:r>
              <a:rPr lang="he-IL" dirty="0"/>
              <a:t>מה מדובר בפסקה הרביעית?</a:t>
            </a:r>
          </a:p>
          <a:p>
            <a:endParaRPr lang="he-IL" baseline="0"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42</a:t>
            </a:fld>
            <a:endParaRPr lang="x-none"/>
          </a:p>
        </p:txBody>
      </p:sp>
    </p:spTree>
    <p:extLst>
      <p:ext uri="{BB962C8B-B14F-4D97-AF65-F5344CB8AC3E}">
        <p14:creationId xmlns:p14="http://schemas.microsoft.com/office/powerpoint/2010/main" val="32544242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pPr algn="r"/>
            <a:r>
              <a:rPr lang="he-IL" dirty="0"/>
              <a:t>נכון מאד- למדנו על</a:t>
            </a:r>
            <a:r>
              <a:rPr lang="he-IL" baseline="0" dirty="0"/>
              <a:t> תכונות התפוז. </a:t>
            </a:r>
          </a:p>
          <a:p>
            <a:endParaRPr lang="he-IL"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43</a:t>
            </a:fld>
            <a:endParaRPr lang="x-none"/>
          </a:p>
        </p:txBody>
      </p:sp>
    </p:spTree>
    <p:extLst>
      <p:ext uri="{BB962C8B-B14F-4D97-AF65-F5344CB8AC3E}">
        <p14:creationId xmlns:p14="http://schemas.microsoft.com/office/powerpoint/2010/main" val="28971884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בואו נסכם מה שלמדנו עד עכשיו</a:t>
            </a:r>
          </a:p>
          <a:p>
            <a:r>
              <a:rPr lang="he-IL" dirty="0"/>
              <a:t>המורה קוראת את כל השקופית</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44</a:t>
            </a:fld>
            <a:endParaRPr lang="x-none"/>
          </a:p>
        </p:txBody>
      </p:sp>
    </p:spTree>
    <p:extLst>
      <p:ext uri="{BB962C8B-B14F-4D97-AF65-F5344CB8AC3E}">
        <p14:creationId xmlns:p14="http://schemas.microsoft.com/office/powerpoint/2010/main" val="25596862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t>אתם </a:t>
            </a:r>
            <a:r>
              <a:rPr lang="he-IL" b="1" dirty="0" err="1"/>
              <a:t>בודאי</a:t>
            </a:r>
            <a:r>
              <a:rPr lang="he-IL" b="1" dirty="0"/>
              <a:t> זוכרים שבתחילת השיעור למדנו על מילים </a:t>
            </a:r>
            <a:r>
              <a:rPr lang="he-IL" b="1" dirty="0" err="1"/>
              <a:t>המסתימות</a:t>
            </a:r>
            <a:r>
              <a:rPr lang="he-IL" b="1" dirty="0"/>
              <a:t> באותיות יוד וו.</a:t>
            </a:r>
          </a:p>
          <a:p>
            <a:pPr marL="0" lvl="0" indent="0" algn="r" rtl="1">
              <a:spcBef>
                <a:spcPts val="0"/>
              </a:spcBef>
              <a:spcAft>
                <a:spcPts val="0"/>
              </a:spcAft>
              <a:buNone/>
            </a:pPr>
            <a:r>
              <a:rPr lang="he-IL" b="1" dirty="0"/>
              <a:t> העתיקו את המילים וחברו משפט לכל מילה.</a:t>
            </a:r>
          </a:p>
          <a:p>
            <a:pPr marL="0" lvl="0" indent="0" algn="r" rtl="1">
              <a:spcBef>
                <a:spcPts val="0"/>
              </a:spcBef>
              <a:spcAft>
                <a:spcPts val="0"/>
              </a:spcAft>
              <a:buNone/>
            </a:pPr>
            <a:r>
              <a:rPr lang="he-IL" b="1" dirty="0"/>
              <a:t>יש לכם 4 דקות אני מחכה לכם</a:t>
            </a:r>
          </a:p>
          <a:p>
            <a:pPr marL="0" lvl="0" indent="0" algn="r" rtl="1">
              <a:spcBef>
                <a:spcPts val="0"/>
              </a:spcBef>
              <a:spcAft>
                <a:spcPts val="0"/>
              </a:spcAft>
              <a:buNone/>
            </a:pPr>
            <a:r>
              <a:rPr lang="he-IL" b="1" dirty="0"/>
              <a:t>ממתינים 4 דקות</a:t>
            </a:r>
          </a:p>
          <a:p>
            <a:pPr marL="158750" indent="0" algn="r" rtl="1">
              <a:buNone/>
            </a:pPr>
            <a:endParaRPr lang="he-IL" dirty="0"/>
          </a:p>
          <a:p>
            <a:pPr lvl="0" algn="r" rtl="1"/>
            <a:endParaRPr lang="he-IL" dirty="0"/>
          </a:p>
          <a:p>
            <a:pPr marL="0" lvl="0" indent="0" algn="r" rtl="1">
              <a:spcBef>
                <a:spcPts val="0"/>
              </a:spcBef>
              <a:spcAft>
                <a:spcPts val="0"/>
              </a:spcAft>
              <a:buNone/>
            </a:pPr>
            <a:endParaRPr lang="he-IL" b="1"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45</a:t>
            </a:fld>
            <a:endParaRPr lang="x-none"/>
          </a:p>
        </p:txBody>
      </p:sp>
    </p:spTree>
    <p:extLst>
      <p:ext uri="{BB962C8B-B14F-4D97-AF65-F5344CB8AC3E}">
        <p14:creationId xmlns:p14="http://schemas.microsoft.com/office/powerpoint/2010/main" val="41051220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b="1" dirty="0"/>
              <a:t>משך השקף: עד 5 דקות</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endParaRPr lang="he-IL" dirty="0"/>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t>מה</a:t>
            </a:r>
            <a:r>
              <a:rPr lang="he-IL" baseline="0" dirty="0"/>
              <a:t> למדנו היום? חקרנו מילה , איתרנו מידע מהקטע, למדנו על תכונות העץ , מצאנו מילים מתארות בקטע ולבסוף גם חיברנו משפטים</a:t>
            </a:r>
            <a:r>
              <a:rPr lang="he-IL" dirty="0"/>
              <a:t>.</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a:t>ועכשיו</a:t>
            </a:r>
            <a:r>
              <a:rPr lang="he-IL" baseline="0" dirty="0"/>
              <a:t> תקבלו משימה מעניינת לבצע לאחר השיעור.</a:t>
            </a:r>
            <a:endParaRPr lang="he-IL" dirty="0"/>
          </a:p>
          <a:p>
            <a:pPr marL="0" lvl="0" indent="0" algn="r" rtl="1">
              <a:spcBef>
                <a:spcPts val="0"/>
              </a:spcBef>
              <a:spcAft>
                <a:spcPts val="0"/>
              </a:spcAft>
              <a:buNone/>
            </a:pP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46</a:t>
            </a:fld>
            <a:endParaRPr lang="x-none"/>
          </a:p>
        </p:txBody>
      </p:sp>
    </p:spTree>
    <p:extLst>
      <p:ext uri="{BB962C8B-B14F-4D97-AF65-F5344CB8AC3E}">
        <p14:creationId xmlns:p14="http://schemas.microsoft.com/office/powerpoint/2010/main" val="20752547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משימה לבית </a:t>
            </a:r>
          </a:p>
          <a:p>
            <a:pPr algn="r"/>
            <a:r>
              <a:rPr lang="he-IL" dirty="0"/>
              <a:t>כתבו חידה על אחד מפירות ההדר. היעזרו במילים מתארות.</a:t>
            </a:r>
          </a:p>
          <a:p>
            <a:pPr algn="r"/>
            <a:r>
              <a:rPr lang="he-IL" dirty="0"/>
              <a:t>תנו לחברים שלכם ולבני המשפחה שלכם לזהות .</a:t>
            </a:r>
          </a:p>
          <a:p>
            <a:pPr algn="r"/>
            <a:r>
              <a:rPr lang="he-IL" dirty="0"/>
              <a:t>מעניין אם יצליחו.</a:t>
            </a:r>
          </a:p>
          <a:p>
            <a:pPr algn="r"/>
            <a:r>
              <a:rPr lang="he-IL" dirty="0"/>
              <a:t>בהצלחה</a:t>
            </a:r>
          </a:p>
          <a:p>
            <a:pPr algn="r"/>
            <a:r>
              <a:rPr lang="he-IL" dirty="0"/>
              <a:t>תלמידים יקרים, תודה שהייתם איתי. ניפגש בשיעור הבא.</a:t>
            </a:r>
          </a:p>
          <a:p>
            <a:endParaRPr lang="he-IL" dirty="0"/>
          </a:p>
          <a:p>
            <a:r>
              <a:rPr lang="he-IL" dirty="0"/>
              <a:t>להתראות ילדים חביבים</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47</a:t>
            </a:fld>
            <a:endParaRPr lang="x-none"/>
          </a:p>
        </p:txBody>
      </p:sp>
    </p:spTree>
    <p:extLst>
      <p:ext uri="{BB962C8B-B14F-4D97-AF65-F5344CB8AC3E}">
        <p14:creationId xmlns:p14="http://schemas.microsoft.com/office/powerpoint/2010/main" val="424799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solidFill>
                  <a:srgbClr val="FF0000"/>
                </a:solidFill>
              </a:rPr>
              <a:t>"אתם יודעים ילדים, השם</a:t>
            </a:r>
            <a:r>
              <a:rPr lang="he-IL" baseline="0" dirty="0">
                <a:solidFill>
                  <a:srgbClr val="FF0000"/>
                </a:solidFill>
              </a:rPr>
              <a:t> של התפוז מורכב משתי מילים תפוח זהב, מדוע? תוכלו לשער?</a:t>
            </a:r>
            <a:endParaRPr lang="he-IL" dirty="0">
              <a:solidFill>
                <a:srgbClr val="FF0000"/>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a:t>
            </a:fld>
            <a:endParaRPr lang="x-none"/>
          </a:p>
        </p:txBody>
      </p:sp>
    </p:spTree>
    <p:extLst>
      <p:ext uri="{BB962C8B-B14F-4D97-AF65-F5344CB8AC3E}">
        <p14:creationId xmlns:p14="http://schemas.microsoft.com/office/powerpoint/2010/main" val="3882512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"משום שהתפוז עגול כמו התפוח וצבעו כתום,</a:t>
            </a:r>
            <a:r>
              <a:rPr lang="he-IL" baseline="0" dirty="0"/>
              <a:t> הדומה לצבע הזהב"</a:t>
            </a:r>
            <a:endParaRPr lang="he-IL"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6</a:t>
            </a:fld>
            <a:endParaRPr lang="x-none"/>
          </a:p>
        </p:txBody>
      </p:sp>
    </p:spTree>
    <p:extLst>
      <p:ext uri="{BB962C8B-B14F-4D97-AF65-F5344CB8AC3E}">
        <p14:creationId xmlns:p14="http://schemas.microsoft.com/office/powerpoint/2010/main" val="3464935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כעת נפנה למשימה .</a:t>
            </a:r>
          </a:p>
          <a:p>
            <a:pPr algn="r"/>
            <a:r>
              <a:rPr lang="he-IL" dirty="0"/>
              <a:t>פתחו את המחברת בראש</a:t>
            </a:r>
            <a:r>
              <a:rPr lang="he-IL" baseline="0" dirty="0"/>
              <a:t> העמוד רשמו את הכותרת " תפוז".</a:t>
            </a:r>
          </a:p>
          <a:p>
            <a:pPr algn="r"/>
            <a:r>
              <a:rPr lang="he-IL" baseline="0" dirty="0"/>
              <a:t>עכשיו כתבו בבקשה כל מה שאתם יודעים על התפוז.</a:t>
            </a:r>
          </a:p>
          <a:p>
            <a:pPr algn="r"/>
            <a:r>
              <a:rPr lang="he-IL" baseline="0" dirty="0"/>
              <a:t>יש לכם שלוש דקות אני ממתינה .</a:t>
            </a:r>
          </a:p>
          <a:p>
            <a:pPr algn="r"/>
            <a:endParaRPr lang="he-IL" baseline="0" dirty="0"/>
          </a:p>
          <a:p>
            <a:pPr algn="r"/>
            <a:r>
              <a:rPr lang="he-IL" b="1" baseline="0" dirty="0"/>
              <a:t>ממתינים 3 דקות</a:t>
            </a:r>
            <a:endParaRPr lang="he-IL" b="1" dirty="0"/>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7</a:t>
            </a:fld>
            <a:endParaRPr lang="x-none"/>
          </a:p>
        </p:txBody>
      </p:sp>
    </p:spTree>
    <p:extLst>
      <p:ext uri="{BB962C8B-B14F-4D97-AF65-F5344CB8AC3E}">
        <p14:creationId xmlns:p14="http://schemas.microsoft.com/office/powerpoint/2010/main" val="1367867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dirty="0">
                <a:solidFill>
                  <a:srgbClr val="FF0000"/>
                </a:solidFill>
              </a:rPr>
              <a:t>"בואו נמשיך ונראה מה אנחנו כבר יודעים על התפוז?</a:t>
            </a:r>
            <a:r>
              <a:rPr lang="he-IL" baseline="0" dirty="0">
                <a:solidFill>
                  <a:srgbClr val="FF0000"/>
                </a:solidFill>
              </a:rPr>
              <a:t> לתפוז יש קליפה כתומה, אוכלים את התפוז ללא הקליפה וכשסוחטים את התפוז מתקבל מיץ". </a:t>
            </a:r>
            <a:r>
              <a:rPr lang="he-IL" baseline="0" dirty="0" err="1">
                <a:solidFill>
                  <a:srgbClr val="FF0000"/>
                </a:solidFill>
              </a:rPr>
              <a:t>מצויין</a:t>
            </a:r>
            <a:r>
              <a:rPr lang="he-IL" baseline="0" dirty="0">
                <a:solidFill>
                  <a:srgbClr val="FF0000"/>
                </a:solidFill>
              </a:rPr>
              <a:t> אני מניחה שכתבתם במחברת מידע נוסף על התפוז</a:t>
            </a:r>
            <a:endParaRPr lang="he-IL" dirty="0">
              <a:solidFill>
                <a:srgbClr val="FF0000"/>
              </a:solidFill>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8</a:t>
            </a:fld>
            <a:endParaRPr lang="x-none"/>
          </a:p>
        </p:txBody>
      </p:sp>
    </p:spTree>
    <p:extLst>
      <p:ext uri="{BB962C8B-B14F-4D97-AF65-F5344CB8AC3E}">
        <p14:creationId xmlns:p14="http://schemas.microsoft.com/office/powerpoint/2010/main" val="3417056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dirty="0"/>
              <a:t>"לפני שנתחיל לקרוא</a:t>
            </a:r>
            <a:r>
              <a:rPr lang="he-IL" baseline="0" dirty="0"/>
              <a:t> את הקטע על התפוז, </a:t>
            </a:r>
            <a:r>
              <a:rPr lang="he-IL" dirty="0"/>
              <a:t>נחקור</a:t>
            </a:r>
            <a:r>
              <a:rPr lang="he-IL" baseline="0" dirty="0"/>
              <a:t> מילה המופיעה בקטע, פרחיו, כיצד נקרא מילה זו? שימו לב: לצליל או יש נקודה מעל האות ו' ובצליל או יש נקודה באמצע האות ו', ובמילה פרחיו אנחנו לא רואים אף נקודה לא מעל האות ו' ולא באמצע האות ו', אז איך נקרא את המילה?  נקרא אותה פרחיו לא פרחיו ולא פרחיו (בשורוק וחולם) אלא פרחיו. אנחנו שומעים את האות וו' בסוף המילה. </a:t>
            </a:r>
          </a:p>
          <a:p>
            <a:pPr marL="0" marR="0" lvl="0" indent="0" algn="r" defTabSz="914400" rtl="0" eaLnBrk="1" fontAlgn="auto" latinLnBrk="0" hangingPunct="1">
              <a:lnSpc>
                <a:spcPct val="100000"/>
              </a:lnSpc>
              <a:spcBef>
                <a:spcPts val="0"/>
              </a:spcBef>
              <a:spcAft>
                <a:spcPts val="0"/>
              </a:spcAft>
              <a:buClrTx/>
              <a:buSzTx/>
              <a:buFontTx/>
              <a:buNone/>
              <a:tabLst/>
              <a:defRPr/>
            </a:pPr>
            <a:r>
              <a:rPr lang="he-IL" dirty="0"/>
              <a:t>"מדוע חשוב שנקרא נכון? כי אם נקרא בצורה </a:t>
            </a:r>
            <a:r>
              <a:rPr lang="he-IL" dirty="0" err="1"/>
              <a:t>מדוייקת</a:t>
            </a:r>
            <a:r>
              <a:rPr lang="he-IL" dirty="0"/>
              <a:t> נבין טוב יותר את הקטע"</a:t>
            </a:r>
          </a:p>
          <a:p>
            <a:pPr algn="r"/>
            <a:r>
              <a:rPr lang="en-US" baseline="0" dirty="0"/>
              <a:t> </a:t>
            </a:r>
            <a:endParaRPr lang="he-IL" baseline="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9</a:t>
            </a:fld>
            <a:endParaRPr lang="x-none"/>
          </a:p>
        </p:txBody>
      </p:sp>
    </p:spTree>
    <p:extLst>
      <p:ext uri="{BB962C8B-B14F-4D97-AF65-F5344CB8AC3E}">
        <p14:creationId xmlns:p14="http://schemas.microsoft.com/office/powerpoint/2010/main" val="1236586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mn-cs"/>
              </a:defRPr>
            </a:lvl1pPr>
          </a:lstStyle>
          <a:p>
            <a:pPr lvl="0"/>
            <a:r>
              <a:rPr lang="he-IL" dirty="0"/>
              <a:t>בשעה 09:00</a:t>
            </a:r>
            <a:endParaRPr lang="x-none"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1819735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mn-cs"/>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mn-cs"/>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416891" y="6148563"/>
            <a:ext cx="5099050" cy="560533"/>
          </a:xfrm>
        </p:spPr>
        <p:txBody>
          <a:bodyPr/>
          <a:lstStyle>
            <a:lvl1pPr marL="0" indent="0" algn="l">
              <a:buNone/>
              <a:defRPr>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1738231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1" name="Picture 20">
            <a:extLst>
              <a:ext uri="{FF2B5EF4-FFF2-40B4-BE49-F238E27FC236}">
                <a16:creationId xmlns:a16="http://schemas.microsoft.com/office/drawing/2014/main" id="{5A307165-DA22-2E48-AE86-B78F4110AE5D}"/>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5" name="Straight Connector 24">
            <a:extLst>
              <a:ext uri="{FF2B5EF4-FFF2-40B4-BE49-F238E27FC236}">
                <a16:creationId xmlns:a16="http://schemas.microsoft.com/office/drawing/2014/main" id="{3613B3B1-726C-944F-8CAD-1F3AF7A7034B}"/>
              </a:ext>
            </a:extLst>
          </p:cNvPr>
          <p:cNvCxnSpPr>
            <a:cxnSpLocks/>
          </p:cNvCxnSpPr>
          <p:nvPr userDrawn="1"/>
        </p:nvCxnSpPr>
        <p:spPr>
          <a:xfrm>
            <a:off x="7156173" y="1760923"/>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0F5DAFE-647E-5C47-B77A-42DA94152FF1}"/>
              </a:ext>
            </a:extLst>
          </p:cNvPr>
          <p:cNvSpPr/>
          <p:nvPr userDrawn="1"/>
        </p:nvSpPr>
        <p:spPr>
          <a:xfrm rot="16200000">
            <a:off x="7721222" y="1657975"/>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27" name="Straight Connector 26">
            <a:extLst>
              <a:ext uri="{FF2B5EF4-FFF2-40B4-BE49-F238E27FC236}">
                <a16:creationId xmlns:a16="http://schemas.microsoft.com/office/drawing/2014/main" id="{7F22374B-CE66-F844-8273-BE66100E5DC3}"/>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38A16B6-C317-B44B-A5BB-C2442F733613}"/>
              </a:ext>
            </a:extLst>
          </p:cNvPr>
          <p:cNvCxnSpPr>
            <a:cxnSpLocks/>
          </p:cNvCxnSpPr>
          <p:nvPr userDrawn="1"/>
        </p:nvCxnSpPr>
        <p:spPr>
          <a:xfrm>
            <a:off x="4093266" y="215694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CF59D4F-A27F-1C45-8148-635F8893C9C9}"/>
              </a:ext>
            </a:extLst>
          </p:cNvPr>
          <p:cNvSpPr txBox="1"/>
          <p:nvPr userDrawn="1"/>
        </p:nvSpPr>
        <p:spPr>
          <a:xfrm>
            <a:off x="2210656" y="2848778"/>
            <a:ext cx="7770689" cy="116044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endParaRPr lang="x-none" sz="2200" dirty="0">
              <a:solidFill>
                <a:schemeClr val="bg1"/>
              </a:solidFill>
              <a:latin typeface="Calibri" panose="020F0502020204030204" pitchFamily="34" charset="0"/>
              <a:cs typeface="+mn-cs"/>
            </a:endParaRPr>
          </a:p>
        </p:txBody>
      </p:sp>
      <p:sp>
        <p:nvSpPr>
          <p:cNvPr id="33" name="Rectangle 32">
            <a:extLst>
              <a:ext uri="{FF2B5EF4-FFF2-40B4-BE49-F238E27FC236}">
                <a16:creationId xmlns:a16="http://schemas.microsoft.com/office/drawing/2014/main" id="{730459D7-20E2-3642-98A9-F8CB285E36CD}"/>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4" name="Rectangle 33">
            <a:extLst>
              <a:ext uri="{FF2B5EF4-FFF2-40B4-BE49-F238E27FC236}">
                <a16:creationId xmlns:a16="http://schemas.microsoft.com/office/drawing/2014/main" id="{2247E01A-4A09-7641-BB58-BBF9194A53AE}"/>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35" name="Rectangle 34">
            <a:extLst>
              <a:ext uri="{FF2B5EF4-FFF2-40B4-BE49-F238E27FC236}">
                <a16:creationId xmlns:a16="http://schemas.microsoft.com/office/drawing/2014/main" id="{9C4295D9-D842-7B4A-8FAF-A7CB7DC8D8DD}"/>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775741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defRPr>
                <a:latin typeface="Calibri" panose="020F0502020204030204" pitchFamily="34" charset="0"/>
                <a:cs typeface="+mn-cs"/>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mn-cs"/>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mn-cs"/>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mn-cs"/>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mn-cs"/>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mn-cs"/>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r">
              <a:buNone/>
              <a:defRPr sz="3600">
                <a:latin typeface="Calibri" panose="020F0502020204030204" pitchFamily="34" charset="0"/>
                <a:cs typeface="+mn-cs"/>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mn-cs"/>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mn-cs"/>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mn-cs"/>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mn-cs"/>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x-none" dirty="0"/>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
        <p:nvSpPr>
          <p:cNvPr id="4" name="Slide Number Placeholder 1">
            <a:extLst>
              <a:ext uri="{FF2B5EF4-FFF2-40B4-BE49-F238E27FC236}">
                <a16:creationId xmlns:a16="http://schemas.microsoft.com/office/drawing/2014/main" id="{6358A68B-1458-9644-8C25-4295BB71F92E}"/>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62" r:id="rId2"/>
    <p:sldLayoutId id="2147483673" r:id="rId3"/>
    <p:sldLayoutId id="2147483650" r:id="rId4"/>
    <p:sldLayoutId id="2147483653" r:id="rId5"/>
    <p:sldLayoutId id="2147483666" r:id="rId6"/>
    <p:sldLayoutId id="2147483652" r:id="rId7"/>
    <p:sldLayoutId id="2147483667" r:id="rId8"/>
    <p:sldLayoutId id="2147483669" r:id="rId9"/>
    <p:sldLayoutId id="2147483674" r:id="rId10"/>
  </p:sldLayoutIdLst>
  <p:txStyles>
    <p:titleStyle>
      <a:lvl1pPr algn="r" defTabSz="914400" rtl="1" eaLnBrk="1" latinLnBrk="0" hangingPunct="1">
        <a:lnSpc>
          <a:spcPct val="90000"/>
        </a:lnSpc>
        <a:spcBef>
          <a:spcPct val="0"/>
        </a:spcBef>
        <a:buNone/>
        <a:defRPr sz="4400" b="0" i="0" kern="1200">
          <a:solidFill>
            <a:schemeClr val="tx1"/>
          </a:solidFill>
          <a:latin typeface="Calibri" panose="020F0502020204030204" pitchFamily="34" charset="0"/>
          <a:ea typeface="Open Sans" panose="020B0606030504020204" pitchFamily="34" charset="0"/>
          <a:cs typeface="+mn-cs"/>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5.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xml"/><Relationship Id="rId7" Type="http://schemas.openxmlformats.org/officeDocument/2006/relationships/image" Target="../media/image24.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3.pn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notesSlide" Target="../notesSlides/notesSlide32.xml"/><Relationship Id="rId9"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5.png"/><Relationship Id="rId5" Type="http://schemas.openxmlformats.org/officeDocument/2006/relationships/image" Target="../media/image31.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9.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4.png"/><Relationship Id="rId4"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a:xfrm>
            <a:off x="1159471" y="4469272"/>
            <a:ext cx="7767181" cy="411774"/>
          </a:xfrm>
        </p:spPr>
        <p:txBody>
          <a:bodyPr/>
          <a:lstStyle/>
          <a:p>
            <a:pPr lvl="0"/>
            <a:r>
              <a:rPr lang="he-IL" dirty="0"/>
              <a:t>נושא השיעור: קטע מידע "התפוז"</a:t>
            </a:r>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a:xfrm>
            <a:off x="2222639" y="5115054"/>
            <a:ext cx="6704013" cy="1317829"/>
          </a:xfrm>
        </p:spPr>
        <p:txBody>
          <a:bodyPr>
            <a:noAutofit/>
          </a:bodyPr>
          <a:lstStyle/>
          <a:p>
            <a:r>
              <a:rPr lang="he-IL" dirty="0">
                <a:sym typeface="Calibri"/>
              </a:rPr>
              <a:t>עם המורה: שני </a:t>
            </a:r>
            <a:r>
              <a:rPr lang="he-IL" dirty="0" err="1" smtClean="0">
                <a:sym typeface="Calibri"/>
              </a:rPr>
              <a:t>טויטו</a:t>
            </a:r>
            <a:endParaRPr lang="he-IL" dirty="0" smtClean="0">
              <a:sym typeface="Calibri"/>
            </a:endParaRPr>
          </a:p>
          <a:p>
            <a:r>
              <a:rPr lang="he-IL" sz="2400" dirty="0" smtClean="0">
                <a:sym typeface="Calibri"/>
              </a:rPr>
              <a:t>כתיבה: מלכה חיון</a:t>
            </a:r>
            <a:endParaRPr lang="he-IL" sz="2400"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e-IL" dirty="0"/>
              <a:t>שיעור עברית לכיתה ב'</a:t>
            </a: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62916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הַקְנָיַת יֶדַע – חֲקִירַת מִלָּה</a:t>
            </a:r>
          </a:p>
        </p:txBody>
      </p:sp>
      <p:sp>
        <p:nvSpPr>
          <p:cNvPr id="3" name="מציין מיקום טקסט 2"/>
          <p:cNvSpPr>
            <a:spLocks noGrp="1"/>
          </p:cNvSpPr>
          <p:nvPr>
            <p:ph type="body" sz="quarter" idx="10"/>
          </p:nvPr>
        </p:nvSpPr>
        <p:spPr/>
        <p:txBody>
          <a:bodyPr>
            <a:normAutofit/>
          </a:bodyPr>
          <a:lstStyle/>
          <a:p>
            <a:pPr algn="ctr"/>
            <a:r>
              <a:rPr lang="he-IL" sz="8800" dirty="0">
                <a:solidFill>
                  <a:srgbClr val="FF0000"/>
                </a:solidFill>
                <a:cs typeface="Calibri" panose="020F0502020204030204" pitchFamily="34" charset="0"/>
              </a:rPr>
              <a:t>פְּרָחָיו</a:t>
            </a:r>
            <a:endParaRPr lang="he-IL" sz="8800" dirty="0">
              <a:solidFill>
                <a:schemeClr val="accent1">
                  <a:lumMod val="75000"/>
                </a:schemeClr>
              </a:solidFill>
              <a:cs typeface="Calibri" panose="020F0502020204030204" pitchFamily="34" charset="0"/>
            </a:endParaRPr>
          </a:p>
        </p:txBody>
      </p:sp>
      <p:sp>
        <p:nvSpPr>
          <p:cNvPr id="5" name="חץ למעלה 4"/>
          <p:cNvSpPr/>
          <p:nvPr/>
        </p:nvSpPr>
        <p:spPr>
          <a:xfrm flipH="1" flipV="1">
            <a:off x="5261328" y="3147755"/>
            <a:ext cx="371856" cy="110477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חץ למעלה 7"/>
          <p:cNvSpPr/>
          <p:nvPr/>
        </p:nvSpPr>
        <p:spPr>
          <a:xfrm flipH="1" flipV="1">
            <a:off x="6819254" y="3147756"/>
            <a:ext cx="371856" cy="110477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TextBox 8"/>
          <p:cNvSpPr txBox="1"/>
          <p:nvPr/>
        </p:nvSpPr>
        <p:spPr>
          <a:xfrm>
            <a:off x="3766243" y="4031698"/>
            <a:ext cx="6106022" cy="1323439"/>
          </a:xfrm>
          <a:prstGeom prst="rect">
            <a:avLst/>
          </a:prstGeom>
          <a:noFill/>
        </p:spPr>
        <p:txBody>
          <a:bodyPr wrap="square" rtlCol="1">
            <a:spAutoFit/>
          </a:bodyPr>
          <a:lstStyle/>
          <a:p>
            <a:pPr algn="ctr"/>
            <a:r>
              <a:rPr lang="he-IL" sz="8000" dirty="0">
                <a:solidFill>
                  <a:srgbClr val="FF0000"/>
                </a:solidFill>
                <a:latin typeface="Calibri" panose="020F0502020204030204" pitchFamily="34" charset="0"/>
                <a:cs typeface="Calibri" panose="020F0502020204030204" pitchFamily="34" charset="0"/>
              </a:rPr>
              <a:t>הַפְּרָחִים  שֶׁלּוֹ</a:t>
            </a:r>
            <a:endParaRPr lang="he-IL" sz="8000" dirty="0">
              <a:solidFill>
                <a:schemeClr val="accent1">
                  <a:lumMod val="75000"/>
                </a:schemeClr>
              </a:solidFill>
              <a:latin typeface="Calibri" panose="020F0502020204030204" pitchFamily="34" charset="0"/>
              <a:cs typeface="Calibri" panose="020F0502020204030204" pitchFamily="34" charset="0"/>
            </a:endParaRPr>
          </a:p>
        </p:txBody>
      </p:sp>
      <p:pic>
        <p:nvPicPr>
          <p:cNvPr id="7" name="1min_final" descr="1min_final">
            <a:hlinkClick r:id="" action="ppaction://media"/>
            <a:extLst>
              <a:ext uri="{FF2B5EF4-FFF2-40B4-BE49-F238E27FC236}">
                <a16:creationId xmlns:a16="http://schemas.microsoft.com/office/drawing/2014/main" id="{7491787C-5C94-4729-98FF-57E4C1DA12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3152" y="1874013"/>
            <a:ext cx="1540938" cy="549601"/>
          </a:xfrm>
          <a:prstGeom prst="rect">
            <a:avLst/>
          </a:prstGeom>
        </p:spPr>
      </p:pic>
    </p:spTree>
    <p:extLst>
      <p:ext uri="{BB962C8B-B14F-4D97-AF65-F5344CB8AC3E}">
        <p14:creationId xmlns:p14="http://schemas.microsoft.com/office/powerpoint/2010/main" val="354608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הַקְנָיַת יֶדַע – חֲקִירַת מִלָּה</a:t>
            </a:r>
          </a:p>
        </p:txBody>
      </p:sp>
      <p:sp>
        <p:nvSpPr>
          <p:cNvPr id="3" name="מציין מיקום טקסט 2"/>
          <p:cNvSpPr>
            <a:spLocks noGrp="1"/>
          </p:cNvSpPr>
          <p:nvPr>
            <p:ph type="body" sz="quarter" idx="10"/>
          </p:nvPr>
        </p:nvSpPr>
        <p:spPr/>
        <p:txBody>
          <a:bodyPr>
            <a:normAutofit/>
          </a:bodyPr>
          <a:lstStyle/>
          <a:p>
            <a:pPr marL="571500" indent="-571500">
              <a:buFont typeface="Wingdings" panose="05000000000000000000" pitchFamily="2" charset="2"/>
              <a:buChar char="ü"/>
            </a:pPr>
            <a:r>
              <a:rPr lang="he-IL" sz="4800" dirty="0">
                <a:latin typeface="David" panose="020E0502060401010101" pitchFamily="34" charset="-79"/>
                <a:cs typeface="David" panose="020E0502060401010101" pitchFamily="34" charset="-79"/>
              </a:rPr>
              <a:t>בְּגָדָיו</a:t>
            </a:r>
          </a:p>
          <a:p>
            <a:pPr marL="571500" indent="-571500">
              <a:buFont typeface="Wingdings" panose="05000000000000000000" pitchFamily="2" charset="2"/>
              <a:buChar char="ü"/>
            </a:pPr>
            <a:r>
              <a:rPr lang="he-IL" sz="4800" dirty="0">
                <a:latin typeface="David" panose="020E0502060401010101" pitchFamily="34" charset="-79"/>
                <a:cs typeface="David" panose="020E0502060401010101" pitchFamily="34" charset="-79"/>
              </a:rPr>
              <a:t>סְפָרָיו</a:t>
            </a:r>
          </a:p>
          <a:p>
            <a:pPr marL="571500" indent="-571500">
              <a:buFont typeface="Wingdings" panose="05000000000000000000" pitchFamily="2" charset="2"/>
              <a:buChar char="ü"/>
            </a:pPr>
            <a:r>
              <a:rPr lang="he-IL" sz="4800" dirty="0">
                <a:latin typeface="David" panose="020E0502060401010101" pitchFamily="34" charset="-79"/>
                <a:cs typeface="David" panose="020E0502060401010101" pitchFamily="34" charset="-79"/>
              </a:rPr>
              <a:t>מַחְבְּרוֹתָיו</a:t>
            </a:r>
          </a:p>
          <a:p>
            <a:pPr marL="571500" indent="-571500">
              <a:buFont typeface="Wingdings" panose="05000000000000000000" pitchFamily="2" charset="2"/>
              <a:buChar char="ü"/>
            </a:pPr>
            <a:r>
              <a:rPr lang="he-IL" sz="4800" dirty="0">
                <a:latin typeface="David" panose="020E0502060401010101" pitchFamily="34" charset="-79"/>
                <a:cs typeface="David" panose="020E0502060401010101" pitchFamily="34" charset="-79"/>
              </a:rPr>
              <a:t>רַגְלָיו</a:t>
            </a:r>
          </a:p>
        </p:txBody>
      </p:sp>
    </p:spTree>
    <p:extLst>
      <p:ext uri="{BB962C8B-B14F-4D97-AF65-F5344CB8AC3E}">
        <p14:creationId xmlns:p14="http://schemas.microsoft.com/office/powerpoint/2010/main" val="2574102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EE2CF0D-E07B-4C02-B11C-3E505EE7F44F}"/>
              </a:ext>
            </a:extLst>
          </p:cNvPr>
          <p:cNvSpPr>
            <a:spLocks noGrp="1"/>
          </p:cNvSpPr>
          <p:nvPr>
            <p:ph type="title"/>
          </p:nvPr>
        </p:nvSpPr>
        <p:spPr/>
        <p:txBody>
          <a:bodyPr/>
          <a:lstStyle/>
          <a:p>
            <a:r>
              <a:rPr lang="he-IL" dirty="0"/>
              <a:t>הַקְנָיַת יֶדַע – חֲקִירַת מִלָּה</a:t>
            </a:r>
          </a:p>
        </p:txBody>
      </p:sp>
      <p:sp>
        <p:nvSpPr>
          <p:cNvPr id="3" name="מציין מיקום טקסט 2">
            <a:extLst>
              <a:ext uri="{FF2B5EF4-FFF2-40B4-BE49-F238E27FC236}">
                <a16:creationId xmlns:a16="http://schemas.microsoft.com/office/drawing/2014/main" id="{29C411D5-4F9C-44AE-A952-35A9B4BB74D3}"/>
              </a:ext>
            </a:extLst>
          </p:cNvPr>
          <p:cNvSpPr>
            <a:spLocks noGrp="1"/>
          </p:cNvSpPr>
          <p:nvPr>
            <p:ph type="body" sz="quarter" idx="10"/>
          </p:nvPr>
        </p:nvSpPr>
        <p:spPr/>
        <p:txBody>
          <a:bodyPr/>
          <a:lstStyle/>
          <a:p>
            <a:pPr marL="571500" indent="-571500">
              <a:buFont typeface="Wingdings" panose="05000000000000000000" pitchFamily="2" charset="2"/>
              <a:buChar char="ü"/>
            </a:pPr>
            <a:r>
              <a:rPr lang="he-IL" sz="4400" dirty="0">
                <a:latin typeface="David" panose="020E0502060401010101" pitchFamily="34" charset="-79"/>
                <a:cs typeface="David" panose="020E0502060401010101" pitchFamily="34" charset="-79"/>
              </a:rPr>
              <a:t>בְּגָדָ</a:t>
            </a:r>
            <a:r>
              <a:rPr lang="he-IL" sz="4400" dirty="0">
                <a:solidFill>
                  <a:srgbClr val="FF0000"/>
                </a:solidFill>
                <a:latin typeface="David" panose="020E0502060401010101" pitchFamily="34" charset="-79"/>
                <a:cs typeface="David" panose="020E0502060401010101" pitchFamily="34" charset="-79"/>
              </a:rPr>
              <a:t>יו</a:t>
            </a:r>
          </a:p>
          <a:p>
            <a:pPr marL="571500" indent="-571500">
              <a:buFont typeface="Wingdings" panose="05000000000000000000" pitchFamily="2" charset="2"/>
              <a:buChar char="ü"/>
            </a:pPr>
            <a:r>
              <a:rPr lang="he-IL" sz="4400" dirty="0">
                <a:latin typeface="David" panose="020E0502060401010101" pitchFamily="34" charset="-79"/>
                <a:cs typeface="David" panose="020E0502060401010101" pitchFamily="34" charset="-79"/>
              </a:rPr>
              <a:t>סְפָרָ</a:t>
            </a:r>
            <a:r>
              <a:rPr lang="he-IL" sz="4400" dirty="0">
                <a:solidFill>
                  <a:srgbClr val="FF0000"/>
                </a:solidFill>
                <a:latin typeface="David" panose="020E0502060401010101" pitchFamily="34" charset="-79"/>
                <a:cs typeface="David" panose="020E0502060401010101" pitchFamily="34" charset="-79"/>
              </a:rPr>
              <a:t>יו</a:t>
            </a:r>
          </a:p>
          <a:p>
            <a:pPr marL="571500" indent="-571500">
              <a:buFont typeface="Wingdings" panose="05000000000000000000" pitchFamily="2" charset="2"/>
              <a:buChar char="ü"/>
            </a:pPr>
            <a:r>
              <a:rPr lang="he-IL" sz="4400" dirty="0">
                <a:latin typeface="David" panose="020E0502060401010101" pitchFamily="34" charset="-79"/>
                <a:cs typeface="David" panose="020E0502060401010101" pitchFamily="34" charset="-79"/>
              </a:rPr>
              <a:t>מַחְבְּרוֹתָ</a:t>
            </a:r>
            <a:r>
              <a:rPr lang="he-IL" sz="4400" dirty="0">
                <a:solidFill>
                  <a:srgbClr val="FF0000"/>
                </a:solidFill>
                <a:latin typeface="David" panose="020E0502060401010101" pitchFamily="34" charset="-79"/>
                <a:cs typeface="David" panose="020E0502060401010101" pitchFamily="34" charset="-79"/>
              </a:rPr>
              <a:t>יו</a:t>
            </a:r>
          </a:p>
          <a:p>
            <a:pPr marL="571500" indent="-571500">
              <a:buFont typeface="Wingdings" panose="05000000000000000000" pitchFamily="2" charset="2"/>
              <a:buChar char="ü"/>
            </a:pPr>
            <a:r>
              <a:rPr lang="he-IL" sz="4400" dirty="0">
                <a:latin typeface="David" panose="020E0502060401010101" pitchFamily="34" charset="-79"/>
                <a:cs typeface="David" panose="020E0502060401010101" pitchFamily="34" charset="-79"/>
              </a:rPr>
              <a:t>רַגְלָ</a:t>
            </a:r>
            <a:r>
              <a:rPr lang="he-IL" sz="4400" dirty="0">
                <a:solidFill>
                  <a:srgbClr val="FF0000"/>
                </a:solidFill>
                <a:latin typeface="David" panose="020E0502060401010101" pitchFamily="34" charset="-79"/>
                <a:cs typeface="David" panose="020E0502060401010101" pitchFamily="34" charset="-79"/>
              </a:rPr>
              <a:t>יו</a:t>
            </a:r>
            <a:endParaRPr lang="he-IL" dirty="0">
              <a:solidFill>
                <a:srgbClr val="FF0000"/>
              </a:solidFill>
            </a:endParaRPr>
          </a:p>
        </p:txBody>
      </p:sp>
    </p:spTree>
    <p:extLst>
      <p:ext uri="{BB962C8B-B14F-4D97-AF65-F5344CB8AC3E}">
        <p14:creationId xmlns:p14="http://schemas.microsoft.com/office/powerpoint/2010/main" val="3523934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עַכְשָׁיו לוֹמְדִים</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7274560" y="1928813"/>
            <a:ext cx="3969703" cy="3844925"/>
          </a:xfrm>
        </p:spPr>
        <p:txBody>
          <a:bodyPr/>
          <a:lstStyle/>
          <a:p>
            <a:pPr marL="285750" lvl="0" indent="-285750">
              <a:buFont typeface="Arial" panose="020B0604020202020204" pitchFamily="34" charset="0"/>
              <a:buChar char="•"/>
            </a:pPr>
            <a:r>
              <a:rPr lang="he-IL" dirty="0"/>
              <a:t>לִפְנֵיכֶם פֵּרוֹת שׁוֹנִים.</a:t>
            </a:r>
          </a:p>
          <a:p>
            <a:pPr marL="285750" lvl="0" indent="-285750">
              <a:buFont typeface="Arial" panose="020B0604020202020204" pitchFamily="34" charset="0"/>
              <a:buChar char="•"/>
            </a:pPr>
            <a:r>
              <a:rPr lang="he-IL" dirty="0"/>
              <a:t>מָה הַמְּשֻׁתָּף לְכָל הַפֵּרוֹת הָאֵלֶּה?</a:t>
            </a:r>
            <a:r>
              <a:rPr lang="en-US" b="1" dirty="0"/>
              <a:t/>
            </a:r>
            <a:br>
              <a:rPr lang="en-US" b="1" dirty="0"/>
            </a:br>
            <a:endParaRPr lang="he-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3" name="תמונה 2">
            <a:extLst>
              <a:ext uri="{FF2B5EF4-FFF2-40B4-BE49-F238E27FC236}">
                <a16:creationId xmlns:a16="http://schemas.microsoft.com/office/drawing/2014/main" id="{6EB71A5B-E799-4918-8430-FC86ED5EFAA9}"/>
              </a:ext>
            </a:extLst>
          </p:cNvPr>
          <p:cNvPicPr>
            <a:picLocks noChangeAspect="1"/>
          </p:cNvPicPr>
          <p:nvPr/>
        </p:nvPicPr>
        <p:blipFill>
          <a:blip r:embed="rId4"/>
          <a:stretch>
            <a:fillRect/>
          </a:stretch>
        </p:blipFill>
        <p:spPr>
          <a:xfrm>
            <a:off x="947737" y="1928813"/>
            <a:ext cx="4762500" cy="4486275"/>
          </a:xfrm>
          <a:prstGeom prst="rect">
            <a:avLst/>
          </a:prstGeom>
          <a:noFill/>
        </p:spPr>
      </p:pic>
    </p:spTree>
    <p:extLst>
      <p:ext uri="{BB962C8B-B14F-4D97-AF65-F5344CB8AC3E}">
        <p14:creationId xmlns:p14="http://schemas.microsoft.com/office/powerpoint/2010/main" val="277906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עַכְשָׁיו לוֹמְדִים</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7274560" y="1928813"/>
            <a:ext cx="3969703" cy="3844925"/>
          </a:xfrm>
        </p:spPr>
        <p:txBody>
          <a:bodyPr/>
          <a:lstStyle/>
          <a:p>
            <a:pPr marL="285750" lvl="0" indent="-285750">
              <a:buFont typeface="Arial" panose="020B0604020202020204" pitchFamily="34" charset="0"/>
              <a:buChar char="•"/>
            </a:pPr>
            <a:r>
              <a:rPr lang="he-IL" dirty="0"/>
              <a:t>לִפְנֵיכֶם פֵּרוֹת שׁוֹנִים.</a:t>
            </a:r>
          </a:p>
          <a:p>
            <a:pPr marL="285750" lvl="0" indent="-285750">
              <a:buFont typeface="Arial" panose="020B0604020202020204" pitchFamily="34" charset="0"/>
              <a:buChar char="•"/>
            </a:pPr>
            <a:r>
              <a:rPr lang="he-IL" dirty="0"/>
              <a:t>מָה הַמְּשֻׁתָּף לְכָל הַפֵּרוֹת הָאֵלֶּה?</a:t>
            </a:r>
            <a:r>
              <a:rPr lang="en-US" b="1" dirty="0"/>
              <a:t/>
            </a:r>
            <a:br>
              <a:rPr lang="en-US" b="1" dirty="0"/>
            </a:br>
            <a:endParaRPr lang="he-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3" name="תמונה 2">
            <a:extLst>
              <a:ext uri="{FF2B5EF4-FFF2-40B4-BE49-F238E27FC236}">
                <a16:creationId xmlns:a16="http://schemas.microsoft.com/office/drawing/2014/main" id="{6EB71A5B-E799-4918-8430-FC86ED5EFAA9}"/>
              </a:ext>
            </a:extLst>
          </p:cNvPr>
          <p:cNvPicPr>
            <a:picLocks noChangeAspect="1"/>
          </p:cNvPicPr>
          <p:nvPr/>
        </p:nvPicPr>
        <p:blipFill>
          <a:blip r:embed="rId4"/>
          <a:stretch>
            <a:fillRect/>
          </a:stretch>
        </p:blipFill>
        <p:spPr>
          <a:xfrm>
            <a:off x="947737" y="1928813"/>
            <a:ext cx="4762500" cy="4486275"/>
          </a:xfrm>
          <a:prstGeom prst="rect">
            <a:avLst/>
          </a:prstGeom>
          <a:noFill/>
        </p:spPr>
      </p:pic>
      <p:sp>
        <p:nvSpPr>
          <p:cNvPr id="2" name="תיבת טקסט 1">
            <a:extLst>
              <a:ext uri="{FF2B5EF4-FFF2-40B4-BE49-F238E27FC236}">
                <a16:creationId xmlns:a16="http://schemas.microsoft.com/office/drawing/2014/main" id="{9CE5C8B3-09B5-46D0-9036-4159AA22C563}"/>
              </a:ext>
            </a:extLst>
          </p:cNvPr>
          <p:cNvSpPr txBox="1"/>
          <p:nvPr/>
        </p:nvSpPr>
        <p:spPr>
          <a:xfrm>
            <a:off x="6481765" y="4862945"/>
            <a:ext cx="3969703" cy="1015663"/>
          </a:xfrm>
          <a:prstGeom prst="rect">
            <a:avLst/>
          </a:prstGeom>
          <a:noFill/>
        </p:spPr>
        <p:txBody>
          <a:bodyPr wrap="square" rtlCol="1">
            <a:spAutoFit/>
          </a:bodyPr>
          <a:lstStyle/>
          <a:p>
            <a:pPr algn="ctr"/>
            <a:r>
              <a:rPr lang="he-IL" sz="6000" b="1">
                <a:solidFill>
                  <a:srgbClr val="FFC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פֵּרוֹת הָדָר</a:t>
            </a:r>
            <a:endParaRPr lang="he-IL" sz="6000" b="1" dirty="0">
              <a:solidFill>
                <a:srgbClr val="FFC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81088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761471" y="1656080"/>
            <a:ext cx="10329863" cy="5201920"/>
          </a:xfrm>
        </p:spPr>
        <p:txBody>
          <a:bodyPr>
            <a:noAutofit/>
          </a:bodyPr>
          <a:lstStyle/>
          <a:p>
            <a:r>
              <a:rPr lang="he-IL" dirty="0">
                <a:latin typeface="David" panose="020E0502060401010101" pitchFamily="34" charset="-79"/>
                <a:cs typeface="David" panose="020E0502060401010101" pitchFamily="34" charset="-79"/>
              </a:rPr>
              <a:t>עֵץ הַתַּפּוּז </a:t>
            </a:r>
            <a:r>
              <a:rPr lang="he-IL" dirty="0" err="1">
                <a:latin typeface="David" panose="020E0502060401010101" pitchFamily="34" charset="-79"/>
                <a:cs typeface="David" panose="020E0502060401010101" pitchFamily="34" charset="-79"/>
              </a:rPr>
              <a:t>שַׁיָּך</a:t>
            </a:r>
            <a:r>
              <a:rPr lang="he-IL" dirty="0">
                <a:latin typeface="David" panose="020E0502060401010101" pitchFamily="34" charset="-79"/>
                <a:cs typeface="David" panose="020E0502060401010101" pitchFamily="34" charset="-79"/>
              </a:rPr>
              <a:t>ְ לְמִשְׁפַּחַת הַהֲדָרִים. לְמִשְׁפָּחָה זוֹ </a:t>
            </a:r>
            <a:r>
              <a:rPr lang="he-IL" dirty="0" err="1">
                <a:latin typeface="David" panose="020E0502060401010101" pitchFamily="34" charset="-79"/>
                <a:cs typeface="David" panose="020E0502060401010101" pitchFamily="34" charset="-79"/>
              </a:rPr>
              <a:t>שַׁיָּכִים</a:t>
            </a:r>
            <a:r>
              <a:rPr lang="he-IL" dirty="0">
                <a:latin typeface="David" panose="020E0502060401010101" pitchFamily="34" charset="-79"/>
                <a:cs typeface="David" panose="020E0502060401010101" pitchFamily="34" charset="-79"/>
              </a:rPr>
              <a:t> עֲצֵי פְּרִי, כְּמוֹ אֶשְׁכּוֹלִית, לִימוֹן, קְלֵמֶנְטִינָה וְאֶתְרוֹג. </a:t>
            </a:r>
            <a:endParaRPr lang="en-US" dirty="0">
              <a:latin typeface="David" panose="020E0502060401010101" pitchFamily="34" charset="-79"/>
              <a:cs typeface="David" panose="020E0502060401010101" pitchFamily="34" charset="-79"/>
            </a:endParaRPr>
          </a:p>
          <a:p>
            <a:r>
              <a:rPr lang="he-IL" dirty="0">
                <a:latin typeface="David" panose="020E0502060401010101" pitchFamily="34" charset="-79"/>
                <a:cs typeface="David" panose="020E0502060401010101" pitchFamily="34" charset="-79"/>
              </a:rPr>
              <a:t>כְּמוֹ כָּל הָעֵצִים גַּם עֵץ הַתַּפּוּז זָקוּק לְאוֹר כְּדֵי לְהִתְפַּתֵּחַ, </a:t>
            </a:r>
            <a:r>
              <a:rPr lang="he-IL" dirty="0" err="1">
                <a:latin typeface="David" panose="020E0502060401010101" pitchFamily="34" charset="-79"/>
                <a:cs typeface="David" panose="020E0502060401010101" pitchFamily="34" charset="-79"/>
              </a:rPr>
              <a:t>וּבִמְיֻחָד</a:t>
            </a:r>
            <a:r>
              <a:rPr lang="he-IL" dirty="0">
                <a:latin typeface="David" panose="020E0502060401010101" pitchFamily="34" charset="-79"/>
                <a:cs typeface="David" panose="020E0502060401010101" pitchFamily="34" charset="-79"/>
              </a:rPr>
              <a:t> הוּא זָקוּק לְחֹם. כְּדֵי לְהַצְלִיחַ </a:t>
            </a:r>
            <a:r>
              <a:rPr lang="he-IL" dirty="0" err="1">
                <a:latin typeface="David" panose="020E0502060401010101" pitchFamily="34" charset="-79"/>
                <a:cs typeface="David" panose="020E0502060401010101" pitchFamily="34" charset="-79"/>
              </a:rPr>
              <a:t>בְּגִדּוּלו</a:t>
            </a:r>
            <a:r>
              <a:rPr lang="he-IL" dirty="0">
                <a:latin typeface="David" panose="020E0502060401010101" pitchFamily="34" charset="-79"/>
                <a:cs typeface="David" panose="020E0502060401010101" pitchFamily="34" charset="-79"/>
              </a:rPr>
              <a:t>ֹ חָשׁוּב לִנְטֹעַ אוֹתוֹ בְּמָקוֹם חָמִים. עֵץ הַתַּפּוּז רָגִישׁ מְאוֹד לְקֹר, </a:t>
            </a:r>
            <a:r>
              <a:rPr lang="he-IL" dirty="0" err="1">
                <a:latin typeface="David" panose="020E0502060401010101" pitchFamily="34" charset="-79"/>
                <a:cs typeface="David" panose="020E0502060401010101" pitchFamily="34" charset="-79"/>
              </a:rPr>
              <a:t>וּמִכֵּיוָן</a:t>
            </a:r>
            <a:r>
              <a:rPr lang="he-IL" dirty="0">
                <a:latin typeface="David" panose="020E0502060401010101" pitchFamily="34" charset="-79"/>
                <a:cs typeface="David" panose="020E0502060401010101" pitchFamily="34" charset="-79"/>
              </a:rPr>
              <a:t> שֶׁפְּרִי הָעֵץ מַבְשִׁיל בְּחָדְשֵׁי </a:t>
            </a:r>
            <a:r>
              <a:rPr lang="he-IL" dirty="0" err="1">
                <a:latin typeface="David" panose="020E0502060401010101" pitchFamily="34" charset="-79"/>
                <a:cs typeface="David" panose="020E0502060401010101" pitchFamily="34" charset="-79"/>
              </a:rPr>
              <a:t>הַסְּתָו</a:t>
            </a:r>
            <a:r>
              <a:rPr lang="he-IL" dirty="0">
                <a:latin typeface="David" panose="020E0502060401010101" pitchFamily="34" charset="-79"/>
                <a:cs typeface="David" panose="020E0502060401010101" pitchFamily="34" charset="-79"/>
              </a:rPr>
              <a:t> וּבְחָדְשֵׁי הַחֹרֶף, יֵשׁ חֲשָׁשׁ שֶׁהַקֹּר יִפְגַּע בַּפֵּרוֹת. בְּיִשְׂרָאֵל מֶזֶג </a:t>
            </a:r>
            <a:r>
              <a:rPr lang="he-IL" dirty="0" err="1">
                <a:latin typeface="David" panose="020E0502060401010101" pitchFamily="34" charset="-79"/>
                <a:cs typeface="David" panose="020E0502060401010101" pitchFamily="34" charset="-79"/>
              </a:rPr>
              <a:t>הָאֲוִיר</a:t>
            </a:r>
            <a:r>
              <a:rPr lang="he-IL" dirty="0">
                <a:latin typeface="David" panose="020E0502060401010101" pitchFamily="34" charset="-79"/>
                <a:cs typeface="David" panose="020E0502060401010101" pitchFamily="34" charset="-79"/>
              </a:rPr>
              <a:t> נוֹחַ וְחָמִים רֹב יְמוֹת הַשָּׁנָה, וְלָכֵן הוּא מַתְאִים </a:t>
            </a:r>
            <a:r>
              <a:rPr lang="he-IL" dirty="0" err="1">
                <a:latin typeface="David" panose="020E0502060401010101" pitchFamily="34" charset="-79"/>
                <a:cs typeface="David" panose="020E0502060401010101" pitchFamily="34" charset="-79"/>
              </a:rPr>
              <a:t>לְגִדּוּלו</a:t>
            </a:r>
            <a:r>
              <a:rPr lang="he-IL" dirty="0">
                <a:latin typeface="David" panose="020E0502060401010101" pitchFamily="34" charset="-79"/>
                <a:cs typeface="David" panose="020E0502060401010101" pitchFamily="34" charset="-79"/>
              </a:rPr>
              <a:t>ֹ שֶׁל עֵץ הַתַּפּוּז.</a:t>
            </a:r>
            <a:endParaRPr lang="en-US" dirty="0">
              <a:latin typeface="David" panose="020E0502060401010101" pitchFamily="34" charset="-79"/>
              <a:cs typeface="David" panose="020E0502060401010101" pitchFamily="34" charset="-79"/>
            </a:endParaRPr>
          </a:p>
          <a:p>
            <a:endParaRPr lang="he-IL" dirty="0">
              <a:latin typeface="David" panose="020E0502060401010101" pitchFamily="34" charset="-79"/>
              <a:cs typeface="David" panose="020E0502060401010101" pitchFamily="34" charset="-79"/>
            </a:endParaRPr>
          </a:p>
        </p:txBody>
      </p:sp>
      <p:sp>
        <p:nvSpPr>
          <p:cNvPr id="2" name="תיבת טקסט 1">
            <a:extLst>
              <a:ext uri="{FF2B5EF4-FFF2-40B4-BE49-F238E27FC236}">
                <a16:creationId xmlns:a16="http://schemas.microsoft.com/office/drawing/2014/main" id="{9D7C63C7-C48E-4DE1-B65E-22CF61DF8D94}"/>
              </a:ext>
            </a:extLst>
          </p:cNvPr>
          <p:cNvSpPr txBox="1"/>
          <p:nvPr/>
        </p:nvSpPr>
        <p:spPr>
          <a:xfrm>
            <a:off x="4836160" y="477520"/>
            <a:ext cx="2541851" cy="1015663"/>
          </a:xfrm>
          <a:prstGeom prst="rect">
            <a:avLst/>
          </a:prstGeom>
          <a:noFill/>
        </p:spPr>
        <p:txBody>
          <a:bodyPr wrap="square" rtlCol="1">
            <a:spAutoFit/>
          </a:bodyPr>
          <a:lstStyle/>
          <a:p>
            <a:pPr algn="ctr"/>
            <a:r>
              <a:rPr lang="he-IL" sz="6000" b="1" dirty="0">
                <a:latin typeface="David" panose="020E0502060401010101" pitchFamily="34" charset="-79"/>
                <a:cs typeface="David" panose="020E0502060401010101" pitchFamily="34" charset="-79"/>
              </a:rPr>
              <a:t>הַתַּפּוּז</a:t>
            </a:r>
          </a:p>
        </p:txBody>
      </p:sp>
    </p:spTree>
    <p:extLst>
      <p:ext uri="{BB962C8B-B14F-4D97-AF65-F5344CB8AC3E}">
        <p14:creationId xmlns:p14="http://schemas.microsoft.com/office/powerpoint/2010/main" val="4255014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4" name="מלבן 3"/>
          <p:cNvSpPr/>
          <p:nvPr/>
        </p:nvSpPr>
        <p:spPr>
          <a:xfrm>
            <a:off x="518615" y="2136339"/>
            <a:ext cx="10842975" cy="3539430"/>
          </a:xfrm>
          <a:prstGeom prst="rect">
            <a:avLst/>
          </a:prstGeom>
        </p:spPr>
        <p:txBody>
          <a:bodyPr wrap="square">
            <a:spAutoFit/>
          </a:bodyPr>
          <a:lstStyle/>
          <a:p>
            <a:pPr algn="r"/>
            <a:r>
              <a:rPr lang="he-IL" sz="2800" dirty="0">
                <a:latin typeface="David" panose="020E0502060401010101" pitchFamily="34" charset="-79"/>
                <a:cs typeface="David" panose="020E0502060401010101" pitchFamily="34" charset="-79"/>
              </a:rPr>
              <a:t>הֶעָלִים שֶׁל עֵץ הַתַּפּוּז יְרֻקִּים, וְהֵם אֵינָם נוֹשְׁרִים </a:t>
            </a:r>
            <a:r>
              <a:rPr lang="he-IL" sz="2800" dirty="0" err="1">
                <a:latin typeface="David" panose="020E0502060401010101" pitchFamily="34" charset="-79"/>
                <a:cs typeface="David" panose="020E0502060401010101" pitchFamily="34" charset="-79"/>
              </a:rPr>
              <a:t>אֲפִלּו</a:t>
            </a:r>
            <a:r>
              <a:rPr lang="he-IL" sz="2800" dirty="0">
                <a:latin typeface="David" panose="020E0502060401010101" pitchFamily="34" charset="-79"/>
                <a:cs typeface="David" panose="020E0502060401010101" pitchFamily="34" charset="-79"/>
              </a:rPr>
              <a:t>ּ </a:t>
            </a:r>
            <a:r>
              <a:rPr lang="he-IL" sz="2800" dirty="0" err="1">
                <a:latin typeface="David" panose="020E0502060401010101" pitchFamily="34" charset="-79"/>
                <a:cs typeface="David" panose="020E0502060401010101" pitchFamily="34" charset="-79"/>
              </a:rPr>
              <a:t>בַּסְּתָו</a:t>
            </a:r>
            <a:r>
              <a:rPr lang="he-IL" sz="2800" dirty="0">
                <a:latin typeface="David" panose="020E0502060401010101" pitchFamily="34" charset="-79"/>
                <a:cs typeface="David" panose="020E0502060401010101" pitchFamily="34" charset="-79"/>
              </a:rPr>
              <a:t>. פְּרָחָיו לְבָנִים, וְהֵם מְפִיצִים רֵיחַ נָעִים לְמֶרְחַקִּים. דְּבוֹרִים נִמְשָׁכוֹת מְאוֹד אֶל הַפְּרָחִים, וּמֵהַצּוּף שֶׁלָּהֶם הֵן </a:t>
            </a:r>
            <a:r>
              <a:rPr lang="he-IL" sz="2800" dirty="0" err="1">
                <a:latin typeface="David" panose="020E0502060401010101" pitchFamily="34" charset="-79"/>
                <a:cs typeface="David" panose="020E0502060401010101" pitchFamily="34" charset="-79"/>
              </a:rPr>
              <a:t>מְיַצְּרוֹת</a:t>
            </a:r>
            <a:r>
              <a:rPr lang="he-IL" sz="2800" dirty="0">
                <a:latin typeface="David" panose="020E0502060401010101" pitchFamily="34" charset="-79"/>
                <a:cs typeface="David" panose="020E0502060401010101" pitchFamily="34" charset="-79"/>
              </a:rPr>
              <a:t> דְּבַשׁ הֲדָרִים. פְּרִיחַת עֵץ הַתַּפּוּז נִמְשֶׁכֶת כְּשִׁשָּׁה שָׁבוּעוֹת עַד חָדְשַׁיִם, וּלְאַחַר מִכֵּן צוֹמְחִים הַפֵּרוֹת.</a:t>
            </a:r>
          </a:p>
          <a:p>
            <a:pPr algn="r"/>
            <a:r>
              <a:rPr lang="he-IL" sz="2800" dirty="0">
                <a:latin typeface="David" panose="020E0502060401010101" pitchFamily="34" charset="-79"/>
                <a:cs typeface="David" panose="020E0502060401010101" pitchFamily="34" charset="-79"/>
              </a:rPr>
              <a:t>יֵשׁ בַּתַּפּוּז וִיטָמִינִים רַבִּים הַחֲשׁוּבִים לִבְרִיאוּת הָאָדָם. טַעֲמוֹ  שֶׁל פְּרִי הַתַּפּוּז מָתוֹק מְעַט וְחָמוּץ מְעַט. בְּדֶרֶךְ כְּלָל יֵשׁ בַּתַּפּוּז עֲשָׂרָה פְּלָחִים עֲטוּפִים בִּקְלִפָּה דַּקִּיקָה וּלְבָנָה, וְעָלֶיהָ קְלִפָּה נוֹסֶפֶת עָבָה שֶׁצִּבְעָהּ כָּתֹם. אוֹכְלִים אֶת הַתַּפּוּז כְּשֶׁהוּא מְקֻלָּף  אוֹ סוֹחֲטִים אוֹתוֹ וְשׁוֹתִים אֶת הַמִּיץ. </a:t>
            </a:r>
            <a:r>
              <a:rPr lang="he-IL" sz="2800" dirty="0" err="1">
                <a:latin typeface="David" panose="020E0502060401010101" pitchFamily="34" charset="-79"/>
                <a:cs typeface="David" panose="020E0502060401010101" pitchFamily="34" charset="-79"/>
              </a:rPr>
              <a:t>מִקְּלִפָּתו</a:t>
            </a:r>
            <a:r>
              <a:rPr lang="he-IL" sz="2800" dirty="0">
                <a:latin typeface="David" panose="020E0502060401010101" pitchFamily="34" charset="-79"/>
                <a:cs typeface="David" panose="020E0502060401010101" pitchFamily="34" charset="-79"/>
              </a:rPr>
              <a:t>ֹ אֶפְשָׁר לְהָכִין רִבּוֹת </a:t>
            </a:r>
            <a:r>
              <a:rPr lang="he-IL" sz="2800" dirty="0" err="1">
                <a:latin typeface="David" panose="020E0502060401010101" pitchFamily="34" charset="-79"/>
                <a:cs typeface="David" panose="020E0502060401010101" pitchFamily="34" charset="-79"/>
              </a:rPr>
              <a:t>וְסֻכָּרִיּוֹת</a:t>
            </a:r>
            <a:r>
              <a:rPr lang="he-IL" sz="2800" dirty="0">
                <a:latin typeface="David" panose="020E0502060401010101" pitchFamily="34" charset="-79"/>
                <a:cs typeface="David" panose="020E0502060401010101" pitchFamily="34" charset="-79"/>
              </a:rPr>
              <a:t>.</a:t>
            </a:r>
            <a:endParaRPr lang="he-IL" sz="2800" dirty="0"/>
          </a:p>
        </p:txBody>
      </p:sp>
    </p:spTree>
    <p:extLst>
      <p:ext uri="{BB962C8B-B14F-4D97-AF65-F5344CB8AC3E}">
        <p14:creationId xmlns:p14="http://schemas.microsoft.com/office/powerpoint/2010/main" val="576244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0"/>
          </p:nvPr>
        </p:nvSpPr>
        <p:spPr>
          <a:xfrm>
            <a:off x="641773" y="1453772"/>
            <a:ext cx="10908454" cy="5445314"/>
          </a:xfrm>
        </p:spPr>
        <p:txBody>
          <a:bodyPr>
            <a:noAutofit/>
          </a:bodyPr>
          <a:lstStyle/>
          <a:p>
            <a:endParaRPr lang="en-US" sz="2800" b="1" u="heavy" dirty="0">
              <a:cs typeface="Calibri" panose="020F0502020204030204" pitchFamily="34" charset="0"/>
            </a:endParaRPr>
          </a:p>
          <a:p>
            <a:pPr algn="just"/>
            <a:r>
              <a:rPr lang="he-IL" dirty="0">
                <a:solidFill>
                  <a:srgbClr val="FF0000"/>
                </a:solidFill>
                <a:cs typeface="Calibri" panose="020F0502020204030204" pitchFamily="34" charset="0"/>
              </a:rPr>
              <a:t>עֵץ הַתַּפּוּז </a:t>
            </a:r>
            <a:r>
              <a:rPr lang="he-IL" dirty="0" err="1">
                <a:solidFill>
                  <a:srgbClr val="FF0000"/>
                </a:solidFill>
                <a:cs typeface="Calibri" panose="020F0502020204030204" pitchFamily="34" charset="0"/>
              </a:rPr>
              <a:t>שַׁיָּך</a:t>
            </a:r>
            <a:r>
              <a:rPr lang="he-IL" dirty="0">
                <a:solidFill>
                  <a:srgbClr val="FF0000"/>
                </a:solidFill>
                <a:cs typeface="Calibri" panose="020F0502020204030204" pitchFamily="34" charset="0"/>
              </a:rPr>
              <a:t>ְ לְמִשְׁפַּחַת הַהֲדָרִים. לְמִשְׁפָּחָה זוֹ </a:t>
            </a:r>
            <a:r>
              <a:rPr lang="he-IL" dirty="0" err="1">
                <a:solidFill>
                  <a:srgbClr val="FF0000"/>
                </a:solidFill>
                <a:cs typeface="Calibri" panose="020F0502020204030204" pitchFamily="34" charset="0"/>
              </a:rPr>
              <a:t>שַׁיָּכִים</a:t>
            </a:r>
            <a:r>
              <a:rPr lang="he-IL" dirty="0">
                <a:solidFill>
                  <a:srgbClr val="FF0000"/>
                </a:solidFill>
                <a:cs typeface="Calibri" panose="020F0502020204030204" pitchFamily="34" charset="0"/>
              </a:rPr>
              <a:t> עֲצֵי פְּרִי, כְּמוֹ אֶשְׁכּוֹלִית, לִימוֹן, קְלֵמֶנְטִינָה וְאֶתְרוֹג.</a:t>
            </a:r>
          </a:p>
          <a:p>
            <a:pPr algn="just"/>
            <a:r>
              <a:rPr lang="he-IL" dirty="0">
                <a:solidFill>
                  <a:schemeClr val="accent1">
                    <a:lumMod val="75000"/>
                  </a:schemeClr>
                </a:solidFill>
                <a:cs typeface="Calibri" panose="020F0502020204030204" pitchFamily="34" charset="0"/>
              </a:rPr>
              <a:t>כְּמוֹ כָּל הָעֵצִים גַּם עֵץ הַתַּפּוּז זָקוּק לְאוֹר כְּדֵי לְהִתְפַּתֵּחַ, </a:t>
            </a:r>
            <a:r>
              <a:rPr lang="he-IL" dirty="0" err="1">
                <a:solidFill>
                  <a:schemeClr val="accent1">
                    <a:lumMod val="75000"/>
                  </a:schemeClr>
                </a:solidFill>
                <a:cs typeface="Calibri" panose="020F0502020204030204" pitchFamily="34" charset="0"/>
              </a:rPr>
              <a:t>וּבִמְיֻחָד</a:t>
            </a:r>
            <a:r>
              <a:rPr lang="he-IL" dirty="0">
                <a:solidFill>
                  <a:schemeClr val="accent1">
                    <a:lumMod val="75000"/>
                  </a:schemeClr>
                </a:solidFill>
                <a:cs typeface="Calibri" panose="020F0502020204030204" pitchFamily="34" charset="0"/>
              </a:rPr>
              <a:t> הוּא זָקוּק לְחֹם. כְּדֵי לְהַצְלִיחַ </a:t>
            </a:r>
            <a:r>
              <a:rPr lang="he-IL" dirty="0" err="1">
                <a:solidFill>
                  <a:schemeClr val="accent1">
                    <a:lumMod val="75000"/>
                  </a:schemeClr>
                </a:solidFill>
                <a:cs typeface="Calibri" panose="020F0502020204030204" pitchFamily="34" charset="0"/>
              </a:rPr>
              <a:t>בְּגִדּוּלו</a:t>
            </a:r>
            <a:r>
              <a:rPr lang="he-IL" dirty="0">
                <a:solidFill>
                  <a:schemeClr val="accent1">
                    <a:lumMod val="75000"/>
                  </a:schemeClr>
                </a:solidFill>
                <a:cs typeface="Calibri" panose="020F0502020204030204" pitchFamily="34" charset="0"/>
              </a:rPr>
              <a:t>ֹ חָשׁוּב לִנְטֹעַ אוֹתוֹ בְּמָקוֹם חָמִים. עֵץ הַתַּפּוּז רָגִישׁ מְאוֹד לְקֹר, </a:t>
            </a:r>
            <a:r>
              <a:rPr lang="he-IL" dirty="0" err="1">
                <a:solidFill>
                  <a:schemeClr val="accent1">
                    <a:lumMod val="75000"/>
                  </a:schemeClr>
                </a:solidFill>
                <a:cs typeface="Calibri" panose="020F0502020204030204" pitchFamily="34" charset="0"/>
              </a:rPr>
              <a:t>וּמִכֵּיוָן</a:t>
            </a:r>
            <a:r>
              <a:rPr lang="he-IL" dirty="0">
                <a:solidFill>
                  <a:schemeClr val="accent1">
                    <a:lumMod val="75000"/>
                  </a:schemeClr>
                </a:solidFill>
                <a:cs typeface="Calibri" panose="020F0502020204030204" pitchFamily="34" charset="0"/>
              </a:rPr>
              <a:t> שֶׁפְּרִי הָעֵץ מַבְשִׁיל בְּחָדְשֵׁי </a:t>
            </a:r>
            <a:r>
              <a:rPr lang="he-IL" dirty="0" err="1">
                <a:solidFill>
                  <a:schemeClr val="accent1">
                    <a:lumMod val="75000"/>
                  </a:schemeClr>
                </a:solidFill>
                <a:cs typeface="Calibri" panose="020F0502020204030204" pitchFamily="34" charset="0"/>
              </a:rPr>
              <a:t>הַסְּתָו</a:t>
            </a:r>
            <a:r>
              <a:rPr lang="he-IL" dirty="0">
                <a:solidFill>
                  <a:schemeClr val="accent1">
                    <a:lumMod val="75000"/>
                  </a:schemeClr>
                </a:solidFill>
                <a:cs typeface="Calibri" panose="020F0502020204030204" pitchFamily="34" charset="0"/>
              </a:rPr>
              <a:t> וּבְחָדְשֵׁי הַחֹרֶף, יֵשׁ חֲשָׁשׁ שֶׁהַקֹּר יִפְגַּע בַּפֵּרוֹת. בְּיִשְׂרָאֵל מֶזֶג הָאֲוִיר נוֹחַ וְחָמִים רֹב יְמוֹת הַשָּׁנָה, וְלָכֵן הוּא מַתְאִים </a:t>
            </a:r>
            <a:r>
              <a:rPr lang="he-IL" dirty="0" err="1">
                <a:solidFill>
                  <a:schemeClr val="accent1">
                    <a:lumMod val="75000"/>
                  </a:schemeClr>
                </a:solidFill>
                <a:cs typeface="Calibri" panose="020F0502020204030204" pitchFamily="34" charset="0"/>
              </a:rPr>
              <a:t>לְגִדּוּלו</a:t>
            </a:r>
            <a:r>
              <a:rPr lang="he-IL" dirty="0">
                <a:solidFill>
                  <a:schemeClr val="accent1">
                    <a:lumMod val="75000"/>
                  </a:schemeClr>
                </a:solidFill>
                <a:cs typeface="Calibri" panose="020F0502020204030204" pitchFamily="34" charset="0"/>
              </a:rPr>
              <a:t>ֹ שֶׁל עֵץ הַתַּפּוּז.</a:t>
            </a:r>
            <a:endParaRPr lang="he-IL" dirty="0">
              <a:solidFill>
                <a:srgbClr val="00B050"/>
              </a:solidFill>
              <a:cs typeface="Calibri" panose="020F0502020204030204" pitchFamily="34" charset="0"/>
            </a:endParaRPr>
          </a:p>
        </p:txBody>
      </p:sp>
      <p:sp>
        <p:nvSpPr>
          <p:cNvPr id="2" name="תיבת טקסט 1">
            <a:extLst>
              <a:ext uri="{FF2B5EF4-FFF2-40B4-BE49-F238E27FC236}">
                <a16:creationId xmlns:a16="http://schemas.microsoft.com/office/drawing/2014/main" id="{CFD7E04A-CAD0-4C91-8876-34D535AF2D12}"/>
              </a:ext>
            </a:extLst>
          </p:cNvPr>
          <p:cNvSpPr txBox="1"/>
          <p:nvPr/>
        </p:nvSpPr>
        <p:spPr>
          <a:xfrm>
            <a:off x="4411579" y="604265"/>
            <a:ext cx="6978316" cy="646331"/>
          </a:xfrm>
          <a:prstGeom prst="rect">
            <a:avLst/>
          </a:prstGeom>
          <a:noFill/>
        </p:spPr>
        <p:txBody>
          <a:bodyPr wrap="square" rtlCol="1">
            <a:spAutoFit/>
          </a:bodyPr>
          <a:lstStyle/>
          <a:p>
            <a:pPr algn="ctr"/>
            <a:r>
              <a:rPr lang="he-IL" sz="3600" dirty="0">
                <a:solidFill>
                  <a:schemeClr val="bg1"/>
                </a:solidFill>
                <a:latin typeface="David" panose="020E0502060401010101" pitchFamily="34" charset="-79"/>
                <a:cs typeface="David" panose="020E0502060401010101" pitchFamily="34" charset="-79"/>
              </a:rPr>
              <a:t>הַקְנָיַת יֶדַע -  נְזַהֶה אֶת הַפְּסָקוֹת בַּקֶּטַע</a:t>
            </a:r>
          </a:p>
        </p:txBody>
      </p:sp>
    </p:spTree>
    <p:extLst>
      <p:ext uri="{BB962C8B-B14F-4D97-AF65-F5344CB8AC3E}">
        <p14:creationId xmlns:p14="http://schemas.microsoft.com/office/powerpoint/2010/main" val="1460631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a:p>
        </p:txBody>
      </p:sp>
      <p:sp>
        <p:nvSpPr>
          <p:cNvPr id="4" name="מלבן 3"/>
          <p:cNvSpPr/>
          <p:nvPr/>
        </p:nvSpPr>
        <p:spPr>
          <a:xfrm>
            <a:off x="1928883" y="1863383"/>
            <a:ext cx="8921087" cy="4401205"/>
          </a:xfrm>
          <a:prstGeom prst="rect">
            <a:avLst/>
          </a:prstGeom>
        </p:spPr>
        <p:txBody>
          <a:bodyPr wrap="square">
            <a:spAutoFit/>
          </a:bodyPr>
          <a:lstStyle/>
          <a:p>
            <a:pPr algn="r"/>
            <a:r>
              <a:rPr lang="he-IL" sz="2800" dirty="0">
                <a:solidFill>
                  <a:srgbClr val="00B050"/>
                </a:solidFill>
                <a:cs typeface="Calibri" panose="020F0502020204030204" pitchFamily="34" charset="0"/>
              </a:rPr>
              <a:t>הֶעָלִים שֶׁל עֵץ הַתַּפּוּז יְרֻקִּים, וְהֵם אֵינָם נוֹשְׁרִים </a:t>
            </a:r>
            <a:r>
              <a:rPr lang="he-IL" sz="2800" dirty="0" err="1">
                <a:solidFill>
                  <a:srgbClr val="00B050"/>
                </a:solidFill>
                <a:cs typeface="Calibri" panose="020F0502020204030204" pitchFamily="34" charset="0"/>
              </a:rPr>
              <a:t>אֲפִלּו</a:t>
            </a:r>
            <a:r>
              <a:rPr lang="he-IL" sz="2800" dirty="0">
                <a:solidFill>
                  <a:srgbClr val="00B050"/>
                </a:solidFill>
                <a:cs typeface="Calibri" panose="020F0502020204030204" pitchFamily="34" charset="0"/>
              </a:rPr>
              <a:t>ּ </a:t>
            </a:r>
            <a:r>
              <a:rPr lang="he-IL" sz="2800" dirty="0" err="1">
                <a:solidFill>
                  <a:srgbClr val="00B050"/>
                </a:solidFill>
                <a:cs typeface="Calibri" panose="020F0502020204030204" pitchFamily="34" charset="0"/>
              </a:rPr>
              <a:t>בַּסְּתָו</a:t>
            </a:r>
            <a:r>
              <a:rPr lang="he-IL" sz="2800" dirty="0">
                <a:solidFill>
                  <a:srgbClr val="00B050"/>
                </a:solidFill>
                <a:cs typeface="Calibri" panose="020F0502020204030204" pitchFamily="34" charset="0"/>
              </a:rPr>
              <a:t>. פְּרָחָיו לְבָנִים, וְהֵם מְפִיצִים רֵיחַ נָעִים לְמֶרְחַקִּים. דְּבוֹרִים נִמְשָׁכוֹת מְאוֹד אֶל הַפְּרָחִים, וּמֵהַצּוּף שֶׁלָּהֶם הֵן </a:t>
            </a:r>
            <a:r>
              <a:rPr lang="he-IL" sz="2800" dirty="0" err="1">
                <a:solidFill>
                  <a:srgbClr val="00B050"/>
                </a:solidFill>
                <a:cs typeface="Calibri" panose="020F0502020204030204" pitchFamily="34" charset="0"/>
              </a:rPr>
              <a:t>מְיַצְּרוֹת</a:t>
            </a:r>
            <a:r>
              <a:rPr lang="he-IL" sz="2800" dirty="0">
                <a:solidFill>
                  <a:srgbClr val="00B050"/>
                </a:solidFill>
                <a:cs typeface="Calibri" panose="020F0502020204030204" pitchFamily="34" charset="0"/>
              </a:rPr>
              <a:t> דְּבַשׁ הֲדָרִים. פְּרִיחַת עֵץ הַתַּפּוּז נִמְשֶׁכֶת כְּשִׁשָּׁה שָׁבוּעוֹת עַד חָדְשַׁיִם, וּלְאַחַר מִכֵּן צוֹמְחִים הַפֵּרוֹת.</a:t>
            </a:r>
            <a:endParaRPr lang="he-IL" sz="2800" dirty="0">
              <a:cs typeface="Calibri" panose="020F0502020204030204" pitchFamily="34" charset="0"/>
            </a:endParaRPr>
          </a:p>
          <a:p>
            <a:pPr algn="r"/>
            <a:r>
              <a:rPr lang="he-IL" sz="2800" dirty="0">
                <a:cs typeface="Calibri" panose="020F0502020204030204" pitchFamily="34" charset="0"/>
              </a:rPr>
              <a:t>יֵשׁ בַּתַּפּוּז וִיטָמִינִים רַבִּים הַחֲשׁוּבִים לִבְרִיאוּת הָאָדָם. טַעֲמוֹ  שֶׁל פְּרִי הַתַּפּוּז מָתוֹק מְעַט וְחָמוּץ מְעַט. בְּדֶרֶךְ כְּלָל יֵשׁ בַּתַּפּוּז עֲשָׂרָה פְּלָחִים עֲטוּפִים בִּקְלִפָּה דַּקִּיקָה וּלְבָנָה, וְעָלֶיהָ קְלִפָּה נוֹסֶפֶת עָבָה שֶׁצִּבְעָהּ כָּתֹם. אוֹכְלִים אֶת הַתַּפּוּז כְּשֶׁהוּא מְקֻלָּף  אוֹ סוֹחֲטִים אוֹתוֹ וְשׁוֹתִים אֶת הַמִּיץ. </a:t>
            </a:r>
            <a:r>
              <a:rPr lang="he-IL" sz="2800" dirty="0" err="1">
                <a:cs typeface="Calibri" panose="020F0502020204030204" pitchFamily="34" charset="0"/>
              </a:rPr>
              <a:t>מִקְּלִפָּתו</a:t>
            </a:r>
            <a:r>
              <a:rPr lang="he-IL" sz="2800" dirty="0">
                <a:cs typeface="Calibri" panose="020F0502020204030204" pitchFamily="34" charset="0"/>
              </a:rPr>
              <a:t>ֹ אֶפְשָׁר לְהָכִין רִבּוֹת </a:t>
            </a:r>
            <a:r>
              <a:rPr lang="he-IL" sz="2800" dirty="0" err="1">
                <a:cs typeface="Calibri" panose="020F0502020204030204" pitchFamily="34" charset="0"/>
              </a:rPr>
              <a:t>וְסֻכָּרִיּוֹת</a:t>
            </a:r>
            <a:r>
              <a:rPr lang="he-IL" sz="2800" dirty="0">
                <a:cs typeface="Calibri" panose="020F0502020204030204" pitchFamily="34" charset="0"/>
              </a:rPr>
              <a:t>.</a:t>
            </a:r>
          </a:p>
        </p:txBody>
      </p:sp>
    </p:spTree>
    <p:extLst>
      <p:ext uri="{BB962C8B-B14F-4D97-AF65-F5344CB8AC3E}">
        <p14:creationId xmlns:p14="http://schemas.microsoft.com/office/powerpoint/2010/main" val="3750720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מְפִיקִים מֵידָע  - פִּסְקָה רִאשׁוֹנָה</a:t>
            </a:r>
          </a:p>
        </p:txBody>
      </p:sp>
      <p:sp>
        <p:nvSpPr>
          <p:cNvPr id="3" name="מציין מיקום טקסט 2"/>
          <p:cNvSpPr>
            <a:spLocks noGrp="1"/>
          </p:cNvSpPr>
          <p:nvPr>
            <p:ph type="body" sz="quarter" idx="10"/>
          </p:nvPr>
        </p:nvSpPr>
        <p:spPr>
          <a:xfrm>
            <a:off x="5646821" y="1928813"/>
            <a:ext cx="5714769" cy="3844925"/>
          </a:xfrm>
        </p:spPr>
        <p:txBody>
          <a:bodyPr/>
          <a:lstStyle/>
          <a:p>
            <a:pPr algn="just">
              <a:lnSpc>
                <a:spcPct val="150000"/>
              </a:lnSpc>
              <a:spcBef>
                <a:spcPts val="285"/>
              </a:spcBef>
              <a:spcAft>
                <a:spcPts val="285"/>
              </a:spcAft>
            </a:pPr>
            <a:r>
              <a:rPr lang="he-IL" dirty="0">
                <a:solidFill>
                  <a:srgbClr val="000000"/>
                </a:solidFill>
                <a:latin typeface="David" panose="020E0502060401010101" pitchFamily="34" charset="-79"/>
                <a:ea typeface="Times New Roman" panose="02020603050405020304" pitchFamily="18" charset="0"/>
                <a:cs typeface="David" panose="020E0502060401010101" pitchFamily="34" charset="-79"/>
              </a:rPr>
              <a:t>עֵץ הַתַּפּוּז </a:t>
            </a:r>
            <a:r>
              <a:rPr lang="he-IL" dirty="0" err="1">
                <a:solidFill>
                  <a:srgbClr val="000000"/>
                </a:solidFill>
                <a:latin typeface="David" panose="020E0502060401010101" pitchFamily="34" charset="-79"/>
                <a:ea typeface="Times New Roman" panose="02020603050405020304" pitchFamily="18" charset="0"/>
                <a:cs typeface="David" panose="020E0502060401010101" pitchFamily="34" charset="-79"/>
              </a:rPr>
              <a:t>שַׁיָּך</a:t>
            </a:r>
            <a:r>
              <a:rPr lang="he-IL" dirty="0">
                <a:solidFill>
                  <a:srgbClr val="000000"/>
                </a:solidFill>
                <a:latin typeface="David" panose="020E0502060401010101" pitchFamily="34" charset="-79"/>
                <a:ea typeface="Times New Roman" panose="02020603050405020304" pitchFamily="18" charset="0"/>
                <a:cs typeface="David" panose="020E0502060401010101" pitchFamily="34" charset="-79"/>
              </a:rPr>
              <a:t>ְ </a:t>
            </a:r>
            <a:r>
              <a:rPr lang="he-IL" dirty="0">
                <a:latin typeface="David" panose="020E0502060401010101" pitchFamily="34" charset="-79"/>
                <a:ea typeface="Times New Roman" panose="02020603050405020304" pitchFamily="18" charset="0"/>
                <a:cs typeface="David" panose="020E0502060401010101" pitchFamily="34" charset="-79"/>
              </a:rPr>
              <a:t>לְמִשְׁפַּחַת הַהֲדָרִים.</a:t>
            </a:r>
            <a:r>
              <a:rPr lang="he-IL" dirty="0">
                <a:solidFill>
                  <a:srgbClr val="000000"/>
                </a:solidFill>
                <a:latin typeface="David" panose="020E0502060401010101" pitchFamily="34" charset="-79"/>
                <a:ea typeface="Times New Roman" panose="02020603050405020304" pitchFamily="18" charset="0"/>
                <a:cs typeface="David" panose="020E0502060401010101" pitchFamily="34" charset="-79"/>
              </a:rPr>
              <a:t> לְמִשְׁפָּחָה זוֹ </a:t>
            </a:r>
            <a:r>
              <a:rPr lang="he-IL" dirty="0" err="1">
                <a:solidFill>
                  <a:srgbClr val="000000"/>
                </a:solidFill>
                <a:latin typeface="David" panose="020E0502060401010101" pitchFamily="34" charset="-79"/>
                <a:ea typeface="Times New Roman" panose="02020603050405020304" pitchFamily="18" charset="0"/>
                <a:cs typeface="David" panose="020E0502060401010101" pitchFamily="34" charset="-79"/>
              </a:rPr>
              <a:t>שַׁיָּכִים</a:t>
            </a:r>
            <a:r>
              <a:rPr lang="he-IL" dirty="0">
                <a:solidFill>
                  <a:srgbClr val="000000"/>
                </a:solidFill>
                <a:latin typeface="David" panose="020E0502060401010101" pitchFamily="34" charset="-79"/>
                <a:ea typeface="Times New Roman" panose="02020603050405020304" pitchFamily="18" charset="0"/>
                <a:cs typeface="David" panose="020E0502060401010101" pitchFamily="34" charset="-79"/>
              </a:rPr>
              <a:t> עֲצֵי פְּרִי, כְּמוֹ אֶשְׁכּוֹלִית, לִימוֹן, קְלֵמֶנְטִינָה </a:t>
            </a:r>
            <a:r>
              <a:rPr lang="he-IL" dirty="0">
                <a:latin typeface="David" panose="020E0502060401010101" pitchFamily="34" charset="-79"/>
                <a:ea typeface="Times New Roman" panose="02020603050405020304" pitchFamily="18" charset="0"/>
                <a:cs typeface="David" panose="020E0502060401010101" pitchFamily="34" charset="-79"/>
              </a:rPr>
              <a:t>וְאֶתְרוֹג. </a:t>
            </a:r>
            <a:endParaRPr lang="en-US" sz="2000" dirty="0">
              <a:latin typeface="David" panose="020E0502060401010101" pitchFamily="34" charset="-79"/>
              <a:ea typeface="Times New Roman" panose="02020603050405020304" pitchFamily="18" charset="0"/>
              <a:cs typeface="David" panose="020E0502060401010101" pitchFamily="34" charset="-79"/>
            </a:endParaRPr>
          </a:p>
          <a:p>
            <a:endParaRPr lang="he-IL" dirty="0"/>
          </a:p>
        </p:txBody>
      </p:sp>
      <p:sp>
        <p:nvSpPr>
          <p:cNvPr id="6" name="בועת מחשבה: ענן 5">
            <a:extLst>
              <a:ext uri="{FF2B5EF4-FFF2-40B4-BE49-F238E27FC236}">
                <a16:creationId xmlns:a16="http://schemas.microsoft.com/office/drawing/2014/main" id="{2514BAE4-5FBB-4B42-9986-898A08CF66FA}"/>
              </a:ext>
            </a:extLst>
          </p:cNvPr>
          <p:cNvSpPr/>
          <p:nvPr/>
        </p:nvSpPr>
        <p:spPr>
          <a:xfrm>
            <a:off x="336884" y="2566736"/>
            <a:ext cx="5180246" cy="3207001"/>
          </a:xfrm>
          <a:prstGeom prst="cloudCallout">
            <a:avLst/>
          </a:prstGeom>
          <a:ln w="38100">
            <a:solidFill>
              <a:srgbClr val="FFC000"/>
            </a:solidFill>
          </a:ln>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1" anchor="ctr"/>
          <a:lstStyle/>
          <a:p>
            <a:pPr algn="ctr"/>
            <a:r>
              <a:rPr lang="he-IL" sz="3600" dirty="0"/>
              <a:t>לְאֵיזוֹ מִשְׁפַּחַת פֵּרוֹת </a:t>
            </a:r>
            <a:r>
              <a:rPr lang="he-IL" sz="3600" dirty="0" err="1"/>
              <a:t>שַׁיָּך</a:t>
            </a:r>
            <a:r>
              <a:rPr lang="he-IL" sz="3600" dirty="0"/>
              <a:t>ְ הַתַּפּוּז?</a:t>
            </a:r>
          </a:p>
        </p:txBody>
      </p:sp>
    </p:spTree>
    <p:extLst>
      <p:ext uri="{BB962C8B-B14F-4D97-AF65-F5344CB8AC3E}">
        <p14:creationId xmlns:p14="http://schemas.microsoft.com/office/powerpoint/2010/main" val="3561637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lstStyle/>
          <a:p>
            <a:r>
              <a:rPr lang="he-IL"/>
              <a:t>מָה נִלְמַד </a:t>
            </a:r>
            <a:r>
              <a:rPr lang="he-IL" dirty="0"/>
              <a:t>הַיּוֹם</a:t>
            </a:r>
            <a:endParaRPr lang="x-none"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a:xfrm>
            <a:off x="838200" y="1825625"/>
            <a:ext cx="10515600" cy="4351338"/>
          </a:xfrm>
        </p:spPr>
        <p:txBody>
          <a:bodyPr>
            <a:normAutofit/>
          </a:bodyPr>
          <a:lstStyle/>
          <a:p>
            <a:r>
              <a:rPr lang="he-IL" sz="3600" dirty="0">
                <a:latin typeface="David" panose="020E0502060401010101" pitchFamily="34" charset="-79"/>
                <a:cs typeface="David" panose="020E0502060401010101" pitchFamily="34" charset="-79"/>
              </a:rPr>
              <a:t>נַחֲקֹר מִלָּה</a:t>
            </a:r>
          </a:p>
          <a:p>
            <a:r>
              <a:rPr lang="he-IL" sz="3600" dirty="0">
                <a:latin typeface="David" panose="020E0502060401010101" pitchFamily="34" charset="-79"/>
                <a:cs typeface="David" panose="020E0502060401010101" pitchFamily="34" charset="-79"/>
              </a:rPr>
              <a:t>נְאַתֵּר  מֵידָע מֵהַקֶּטַע</a:t>
            </a:r>
          </a:p>
          <a:p>
            <a:r>
              <a:rPr lang="he-IL" sz="3600" dirty="0">
                <a:latin typeface="David" panose="020E0502060401010101" pitchFamily="34" charset="-79"/>
                <a:cs typeface="David" panose="020E0502060401010101" pitchFamily="34" charset="-79"/>
              </a:rPr>
              <a:t>נִלְמַד עַל תְּכוּנוֹת הָעֵץ</a:t>
            </a:r>
          </a:p>
          <a:p>
            <a:r>
              <a:rPr lang="he-IL" sz="3600" dirty="0">
                <a:latin typeface="David" panose="020E0502060401010101" pitchFamily="34" charset="-79"/>
                <a:cs typeface="David" panose="020E0502060401010101" pitchFamily="34" charset="-79"/>
              </a:rPr>
              <a:t>נִמְצָא מִלִּים מְתָאֲרוֹת בַּקֶּטַע</a:t>
            </a:r>
          </a:p>
          <a:p>
            <a:r>
              <a:rPr lang="he-IL" sz="3600" dirty="0">
                <a:latin typeface="David" panose="020E0502060401010101" pitchFamily="34" charset="-79"/>
                <a:cs typeface="David" panose="020E0502060401010101" pitchFamily="34" charset="-79"/>
              </a:rPr>
              <a:t>נְחַבֵּר מִשְׁפָּטִים</a:t>
            </a:r>
            <a:endParaRPr lang="x-none" sz="36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4929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מְפִיקִים מֵידָע  - פִּסְקָה רִאשׁוֹנָה</a:t>
            </a:r>
          </a:p>
        </p:txBody>
      </p:sp>
      <p:sp>
        <p:nvSpPr>
          <p:cNvPr id="3" name="מציין מיקום טקסט 2"/>
          <p:cNvSpPr>
            <a:spLocks noGrp="1"/>
          </p:cNvSpPr>
          <p:nvPr>
            <p:ph type="body" sz="quarter" idx="10"/>
          </p:nvPr>
        </p:nvSpPr>
        <p:spPr>
          <a:xfrm>
            <a:off x="5646821" y="1928813"/>
            <a:ext cx="5714769" cy="3844925"/>
          </a:xfrm>
        </p:spPr>
        <p:txBody>
          <a:bodyPr/>
          <a:lstStyle/>
          <a:p>
            <a:pPr algn="just">
              <a:lnSpc>
                <a:spcPct val="150000"/>
              </a:lnSpc>
              <a:spcBef>
                <a:spcPts val="285"/>
              </a:spcBef>
              <a:spcAft>
                <a:spcPts val="285"/>
              </a:spcAft>
            </a:pPr>
            <a:r>
              <a:rPr lang="he-IL" dirty="0">
                <a:solidFill>
                  <a:srgbClr val="000000"/>
                </a:solidFill>
                <a:latin typeface="David" panose="020E0502060401010101" pitchFamily="34" charset="-79"/>
                <a:ea typeface="Times New Roman" panose="02020603050405020304" pitchFamily="18" charset="0"/>
                <a:cs typeface="David" panose="020E0502060401010101" pitchFamily="34" charset="-79"/>
              </a:rPr>
              <a:t>עֵץ הַתַּפּוּז </a:t>
            </a:r>
            <a:r>
              <a:rPr lang="he-IL" dirty="0" err="1">
                <a:solidFill>
                  <a:srgbClr val="000000"/>
                </a:solidFill>
                <a:latin typeface="David" panose="020E0502060401010101" pitchFamily="34" charset="-79"/>
                <a:ea typeface="Times New Roman" panose="02020603050405020304" pitchFamily="18" charset="0"/>
                <a:cs typeface="David" panose="020E0502060401010101" pitchFamily="34" charset="-79"/>
              </a:rPr>
              <a:t>שַׁיָּך</a:t>
            </a:r>
            <a:r>
              <a:rPr lang="he-IL" dirty="0">
                <a:solidFill>
                  <a:srgbClr val="000000"/>
                </a:solidFill>
                <a:latin typeface="David" panose="020E0502060401010101" pitchFamily="34" charset="-79"/>
                <a:ea typeface="Times New Roman" panose="02020603050405020304" pitchFamily="18" charset="0"/>
                <a:cs typeface="David" panose="020E0502060401010101" pitchFamily="34" charset="-79"/>
              </a:rPr>
              <a:t>ְ </a:t>
            </a:r>
            <a:r>
              <a:rPr lang="he-IL" dirty="0">
                <a:latin typeface="David" panose="020E0502060401010101" pitchFamily="34" charset="-79"/>
                <a:ea typeface="Times New Roman" panose="02020603050405020304" pitchFamily="18" charset="0"/>
                <a:cs typeface="David" panose="020E0502060401010101" pitchFamily="34" charset="-79"/>
              </a:rPr>
              <a:t>לְמִשְׁפַּחַת הַהֲדָרִים.</a:t>
            </a:r>
            <a:r>
              <a:rPr lang="he-IL" dirty="0">
                <a:solidFill>
                  <a:srgbClr val="000000"/>
                </a:solidFill>
                <a:latin typeface="David" panose="020E0502060401010101" pitchFamily="34" charset="-79"/>
                <a:ea typeface="Times New Roman" panose="02020603050405020304" pitchFamily="18" charset="0"/>
                <a:cs typeface="David" panose="020E0502060401010101" pitchFamily="34" charset="-79"/>
              </a:rPr>
              <a:t> לְמִשְׁפָּחָה זוֹ </a:t>
            </a:r>
            <a:r>
              <a:rPr lang="he-IL" dirty="0" err="1">
                <a:solidFill>
                  <a:srgbClr val="000000"/>
                </a:solidFill>
                <a:latin typeface="David" panose="020E0502060401010101" pitchFamily="34" charset="-79"/>
                <a:ea typeface="Times New Roman" panose="02020603050405020304" pitchFamily="18" charset="0"/>
                <a:cs typeface="David" panose="020E0502060401010101" pitchFamily="34" charset="-79"/>
              </a:rPr>
              <a:t>שַׁיָּכִים</a:t>
            </a:r>
            <a:r>
              <a:rPr lang="he-IL" dirty="0">
                <a:solidFill>
                  <a:srgbClr val="000000"/>
                </a:solidFill>
                <a:latin typeface="David" panose="020E0502060401010101" pitchFamily="34" charset="-79"/>
                <a:ea typeface="Times New Roman" panose="02020603050405020304" pitchFamily="18" charset="0"/>
                <a:cs typeface="David" panose="020E0502060401010101" pitchFamily="34" charset="-79"/>
              </a:rPr>
              <a:t> עֲצֵי פְּרִי, כְּמוֹ אֶשְׁכּוֹלִית, לִימוֹן, קְלֵמֶנְטִינָה </a:t>
            </a:r>
            <a:r>
              <a:rPr lang="he-IL" dirty="0">
                <a:latin typeface="David" panose="020E0502060401010101" pitchFamily="34" charset="-79"/>
                <a:ea typeface="Times New Roman" panose="02020603050405020304" pitchFamily="18" charset="0"/>
                <a:cs typeface="David" panose="020E0502060401010101" pitchFamily="34" charset="-79"/>
              </a:rPr>
              <a:t>וְאֶתְרוֹג. </a:t>
            </a:r>
            <a:endParaRPr lang="en-US" sz="2000" dirty="0">
              <a:latin typeface="David" panose="020E0502060401010101" pitchFamily="34" charset="-79"/>
              <a:ea typeface="Times New Roman" panose="02020603050405020304" pitchFamily="18" charset="0"/>
              <a:cs typeface="David" panose="020E0502060401010101" pitchFamily="34" charset="-79"/>
            </a:endParaRPr>
          </a:p>
          <a:p>
            <a:endParaRPr lang="he-IL" dirty="0"/>
          </a:p>
        </p:txBody>
      </p:sp>
      <p:sp>
        <p:nvSpPr>
          <p:cNvPr id="6" name="בועת מחשבה: ענן 5">
            <a:extLst>
              <a:ext uri="{FF2B5EF4-FFF2-40B4-BE49-F238E27FC236}">
                <a16:creationId xmlns:a16="http://schemas.microsoft.com/office/drawing/2014/main" id="{2514BAE4-5FBB-4B42-9986-898A08CF66FA}"/>
              </a:ext>
            </a:extLst>
          </p:cNvPr>
          <p:cNvSpPr/>
          <p:nvPr/>
        </p:nvSpPr>
        <p:spPr>
          <a:xfrm>
            <a:off x="336884" y="2566736"/>
            <a:ext cx="5180246" cy="3207001"/>
          </a:xfrm>
          <a:prstGeom prst="cloudCallout">
            <a:avLst/>
          </a:prstGeom>
          <a:ln w="38100">
            <a:solidFill>
              <a:srgbClr val="FFC000"/>
            </a:solidFill>
          </a:ln>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1" anchor="ctr"/>
          <a:lstStyle/>
          <a:p>
            <a:pPr algn="ctr"/>
            <a:r>
              <a:rPr lang="he-IL" sz="3600" dirty="0"/>
              <a:t>לְאֵיזוֹ מִשְׁפַּחַת פֵּרוֹת </a:t>
            </a:r>
            <a:r>
              <a:rPr lang="he-IL" sz="3600" dirty="0" err="1"/>
              <a:t>שַׁיָּך</a:t>
            </a:r>
            <a:r>
              <a:rPr lang="he-IL" sz="3600" dirty="0"/>
              <a:t>ְ הַתַּפּוּז?</a:t>
            </a:r>
          </a:p>
        </p:txBody>
      </p:sp>
      <p:sp>
        <p:nvSpPr>
          <p:cNvPr id="4" name="מלבן 3">
            <a:extLst>
              <a:ext uri="{FF2B5EF4-FFF2-40B4-BE49-F238E27FC236}">
                <a16:creationId xmlns:a16="http://schemas.microsoft.com/office/drawing/2014/main" id="{D398DE87-498B-42F9-BB4F-8A978C4F5E80}"/>
              </a:ext>
            </a:extLst>
          </p:cNvPr>
          <p:cNvSpPr/>
          <p:nvPr/>
        </p:nvSpPr>
        <p:spPr>
          <a:xfrm>
            <a:off x="5763491" y="2216727"/>
            <a:ext cx="3034145" cy="65116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617515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5018480-86EC-4C58-BB90-4EDB3E4A49F1}"/>
              </a:ext>
            </a:extLst>
          </p:cNvPr>
          <p:cNvSpPr>
            <a:spLocks noGrp="1"/>
          </p:cNvSpPr>
          <p:nvPr>
            <p:ph type="title"/>
          </p:nvPr>
        </p:nvSpPr>
        <p:spPr/>
        <p:txBody>
          <a:bodyPr/>
          <a:lstStyle/>
          <a:p>
            <a:r>
              <a:rPr lang="he-IL" dirty="0"/>
              <a:t>מְפִיקִים מֵידָע  - פִּסְקָה רִאשׁוֹנָה</a:t>
            </a:r>
          </a:p>
        </p:txBody>
      </p:sp>
      <p:sp>
        <p:nvSpPr>
          <p:cNvPr id="3" name="מציין מיקום טקסט 2">
            <a:extLst>
              <a:ext uri="{FF2B5EF4-FFF2-40B4-BE49-F238E27FC236}">
                <a16:creationId xmlns:a16="http://schemas.microsoft.com/office/drawing/2014/main" id="{BA0831E2-98F6-416D-B4AF-A2AB0D9566EE}"/>
              </a:ext>
            </a:extLst>
          </p:cNvPr>
          <p:cNvSpPr>
            <a:spLocks noGrp="1"/>
          </p:cNvSpPr>
          <p:nvPr>
            <p:ph type="body" sz="quarter" idx="10"/>
          </p:nvPr>
        </p:nvSpPr>
        <p:spPr/>
        <p:txBody>
          <a:bodyPr>
            <a:normAutofit/>
          </a:bodyPr>
          <a:lstStyle/>
          <a:p>
            <a:pPr algn="ctr"/>
            <a:r>
              <a:rPr lang="he-IL" sz="4400" b="1" dirty="0">
                <a:latin typeface="David" panose="020E0502060401010101" pitchFamily="34" charset="-79"/>
                <a:cs typeface="David" panose="020E0502060401010101" pitchFamily="34" charset="-79"/>
              </a:rPr>
              <a:t>"וּלְקַחְתֶּם לָכֶם בַּיּוֹם הָרִאשׁוֹן פְּרִי עֵץ הָדָר, כַּפֹּת תְּמָרִים וַעֲנַף </a:t>
            </a:r>
            <a:r>
              <a:rPr lang="he-IL" sz="4400" b="1" dirty="0" err="1">
                <a:latin typeface="David" panose="020E0502060401010101" pitchFamily="34" charset="-79"/>
                <a:cs typeface="David" panose="020E0502060401010101" pitchFamily="34" charset="-79"/>
              </a:rPr>
              <a:t>עֵץ-עָבֹת</a:t>
            </a:r>
            <a:r>
              <a:rPr lang="he-IL" sz="4400" b="1" dirty="0">
                <a:latin typeface="David" panose="020E0502060401010101" pitchFamily="34" charset="-79"/>
                <a:cs typeface="David" panose="020E0502060401010101" pitchFamily="34" charset="-79"/>
              </a:rPr>
              <a:t> וְעַרְבֵי-נָחַל" </a:t>
            </a:r>
          </a:p>
          <a:p>
            <a:pPr algn="ctr"/>
            <a:r>
              <a:rPr lang="he-IL" b="1" dirty="0">
                <a:latin typeface="David" panose="020E0502060401010101" pitchFamily="34" charset="-79"/>
                <a:cs typeface="David" panose="020E0502060401010101" pitchFamily="34" charset="-79"/>
              </a:rPr>
              <a:t>(ויקרא, כ"ג, מ')</a:t>
            </a:r>
          </a:p>
        </p:txBody>
      </p:sp>
    </p:spTree>
    <p:extLst>
      <p:ext uri="{BB962C8B-B14F-4D97-AF65-F5344CB8AC3E}">
        <p14:creationId xmlns:p14="http://schemas.microsoft.com/office/powerpoint/2010/main" val="1183665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BFA057C-4731-4998-B6FB-6FFF1C4EE55A}"/>
              </a:ext>
            </a:extLst>
          </p:cNvPr>
          <p:cNvSpPr>
            <a:spLocks noGrp="1"/>
          </p:cNvSpPr>
          <p:nvPr>
            <p:ph type="title"/>
          </p:nvPr>
        </p:nvSpPr>
        <p:spPr/>
        <p:txBody>
          <a:bodyPr/>
          <a:lstStyle/>
          <a:p>
            <a:r>
              <a:rPr lang="he-IL" dirty="0"/>
              <a:t>מְפִיקִים מֵידָע  - פִּסְקָה רִאשׁוֹנָה</a:t>
            </a:r>
          </a:p>
        </p:txBody>
      </p:sp>
      <p:sp>
        <p:nvSpPr>
          <p:cNvPr id="3" name="מציין מיקום טקסט 2">
            <a:extLst>
              <a:ext uri="{FF2B5EF4-FFF2-40B4-BE49-F238E27FC236}">
                <a16:creationId xmlns:a16="http://schemas.microsoft.com/office/drawing/2014/main" id="{466F01C8-D658-4C6B-A2AD-F2756C622477}"/>
              </a:ext>
            </a:extLst>
          </p:cNvPr>
          <p:cNvSpPr>
            <a:spLocks noGrp="1"/>
          </p:cNvSpPr>
          <p:nvPr>
            <p:ph type="body" sz="quarter" idx="10"/>
          </p:nvPr>
        </p:nvSpPr>
        <p:spPr>
          <a:xfrm>
            <a:off x="5967663" y="1928813"/>
            <a:ext cx="5276600" cy="3844925"/>
          </a:xfrm>
        </p:spPr>
        <p:txBody>
          <a:bodyPr/>
          <a:lstStyle/>
          <a:p>
            <a:pPr>
              <a:lnSpc>
                <a:spcPct val="150000"/>
              </a:lnSpc>
            </a:pPr>
            <a:r>
              <a:rPr lang="he-IL" dirty="0">
                <a:latin typeface="David" panose="020E0502060401010101" pitchFamily="34" charset="-79"/>
                <a:cs typeface="David" panose="020E0502060401010101" pitchFamily="34" charset="-79"/>
              </a:rPr>
              <a:t>עֵץ הַתַּפּוּז </a:t>
            </a:r>
            <a:r>
              <a:rPr lang="he-IL" dirty="0" err="1">
                <a:latin typeface="David" panose="020E0502060401010101" pitchFamily="34" charset="-79"/>
                <a:cs typeface="David" panose="020E0502060401010101" pitchFamily="34" charset="-79"/>
              </a:rPr>
              <a:t>שַׁיָּך</a:t>
            </a:r>
            <a:r>
              <a:rPr lang="he-IL" dirty="0">
                <a:latin typeface="David" panose="020E0502060401010101" pitchFamily="34" charset="-79"/>
                <a:cs typeface="David" panose="020E0502060401010101" pitchFamily="34" charset="-79"/>
              </a:rPr>
              <a:t>ְ לְמִשְׁפַּחַת הַהֲדָרִים. לְמִשְׁפָּחָה זוֹ </a:t>
            </a:r>
            <a:r>
              <a:rPr lang="he-IL" dirty="0" err="1">
                <a:latin typeface="David" panose="020E0502060401010101" pitchFamily="34" charset="-79"/>
                <a:cs typeface="David" panose="020E0502060401010101" pitchFamily="34" charset="-79"/>
              </a:rPr>
              <a:t>שַׁיָּכִים</a:t>
            </a:r>
            <a:r>
              <a:rPr lang="he-IL" dirty="0">
                <a:latin typeface="David" panose="020E0502060401010101" pitchFamily="34" charset="-79"/>
                <a:cs typeface="David" panose="020E0502060401010101" pitchFamily="34" charset="-79"/>
              </a:rPr>
              <a:t> עֲצֵי פְּרִי, כְּמוֹ אֶשְׁכּוֹלִית, לִימוֹן, קְלֵמֶנְטִינָה וְאֶתְרוֹג. </a:t>
            </a:r>
          </a:p>
          <a:p>
            <a:endParaRPr lang="he-IL" dirty="0"/>
          </a:p>
        </p:txBody>
      </p:sp>
      <p:sp>
        <p:nvSpPr>
          <p:cNvPr id="4" name="בועת מחשבה: ענן 3">
            <a:extLst>
              <a:ext uri="{FF2B5EF4-FFF2-40B4-BE49-F238E27FC236}">
                <a16:creationId xmlns:a16="http://schemas.microsoft.com/office/drawing/2014/main" id="{02BA30FA-E6A9-4D34-B9EB-5BE3E58C979C}"/>
              </a:ext>
            </a:extLst>
          </p:cNvPr>
          <p:cNvSpPr/>
          <p:nvPr/>
        </p:nvSpPr>
        <p:spPr>
          <a:xfrm>
            <a:off x="625643" y="3429000"/>
            <a:ext cx="4283242" cy="2344738"/>
          </a:xfrm>
          <a:prstGeom prst="cloudCallout">
            <a:avLst/>
          </a:prstGeom>
          <a:ln>
            <a:solidFill>
              <a:srgbClr val="FFC000"/>
            </a:solidFill>
          </a:ln>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1" anchor="ctr"/>
          <a:lstStyle/>
          <a:p>
            <a:pPr algn="ctr"/>
            <a:r>
              <a:rPr lang="he-IL" sz="2800" dirty="0">
                <a:latin typeface="David" panose="020E0502060401010101" pitchFamily="34" charset="-79"/>
                <a:cs typeface="David" panose="020E0502060401010101" pitchFamily="34" charset="-79"/>
              </a:rPr>
              <a:t>מַהוּ שְׁמוֹ שֶׁל פְּרִי הֶהָדָר שֶׁהֻזְכַּר בַּפָּסוּק?</a:t>
            </a:r>
          </a:p>
        </p:txBody>
      </p:sp>
    </p:spTree>
    <p:extLst>
      <p:ext uri="{BB962C8B-B14F-4D97-AF65-F5344CB8AC3E}">
        <p14:creationId xmlns:p14="http://schemas.microsoft.com/office/powerpoint/2010/main" val="3001967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6BA1C51-4AEB-4FD6-9859-D9C5CDE7D290}"/>
              </a:ext>
            </a:extLst>
          </p:cNvPr>
          <p:cNvSpPr>
            <a:spLocks noGrp="1"/>
          </p:cNvSpPr>
          <p:nvPr>
            <p:ph type="title"/>
          </p:nvPr>
        </p:nvSpPr>
        <p:spPr/>
        <p:txBody>
          <a:bodyPr/>
          <a:lstStyle/>
          <a:p>
            <a:r>
              <a:rPr lang="he-IL" dirty="0"/>
              <a:t>מְפִיקִים מֵידָע  - פִּסְקָה רִאשׁוֹנָה</a:t>
            </a:r>
          </a:p>
        </p:txBody>
      </p:sp>
      <p:sp>
        <p:nvSpPr>
          <p:cNvPr id="3" name="מציין מיקום טקסט 2">
            <a:extLst>
              <a:ext uri="{FF2B5EF4-FFF2-40B4-BE49-F238E27FC236}">
                <a16:creationId xmlns:a16="http://schemas.microsoft.com/office/drawing/2014/main" id="{E66A2972-4394-48B6-ABBA-F06A45C78155}"/>
              </a:ext>
            </a:extLst>
          </p:cNvPr>
          <p:cNvSpPr>
            <a:spLocks noGrp="1"/>
          </p:cNvSpPr>
          <p:nvPr>
            <p:ph type="body" sz="quarter" idx="10"/>
          </p:nvPr>
        </p:nvSpPr>
        <p:spPr/>
        <p:txBody>
          <a:bodyPr/>
          <a:lstStyle/>
          <a:p>
            <a:pPr>
              <a:lnSpc>
                <a:spcPct val="150000"/>
              </a:lnSpc>
            </a:pPr>
            <a:r>
              <a:rPr lang="he-IL" dirty="0">
                <a:latin typeface="David" panose="020E0502060401010101" pitchFamily="34" charset="-79"/>
                <a:cs typeface="David" panose="020E0502060401010101" pitchFamily="34" charset="-79"/>
              </a:rPr>
              <a:t>עֵץ הַתַּפּוּז </a:t>
            </a:r>
            <a:r>
              <a:rPr lang="he-IL" dirty="0" err="1">
                <a:latin typeface="David" panose="020E0502060401010101" pitchFamily="34" charset="-79"/>
                <a:cs typeface="David" panose="020E0502060401010101" pitchFamily="34" charset="-79"/>
              </a:rPr>
              <a:t>שַׁיָּך</a:t>
            </a:r>
            <a:r>
              <a:rPr lang="he-IL" dirty="0">
                <a:latin typeface="David" panose="020E0502060401010101" pitchFamily="34" charset="-79"/>
                <a:cs typeface="David" panose="020E0502060401010101" pitchFamily="34" charset="-79"/>
              </a:rPr>
              <a:t>ְ לְמִשְׁפַּחַת הַהֲדָרִים. לְמִשְׁפָּחָה זוֹ </a:t>
            </a:r>
            <a:r>
              <a:rPr lang="he-IL" dirty="0" err="1">
                <a:latin typeface="David" panose="020E0502060401010101" pitchFamily="34" charset="-79"/>
                <a:cs typeface="David" panose="020E0502060401010101" pitchFamily="34" charset="-79"/>
              </a:rPr>
              <a:t>שַׁיָּכִים</a:t>
            </a:r>
            <a:r>
              <a:rPr lang="he-IL" dirty="0">
                <a:latin typeface="David" panose="020E0502060401010101" pitchFamily="34" charset="-79"/>
                <a:cs typeface="David" panose="020E0502060401010101" pitchFamily="34" charset="-79"/>
              </a:rPr>
              <a:t> עֲצֵי פְּרִי, כְּמוֹ אֶשְׁכּוֹלִית, לִימוֹן, קְלֵמֶנְטִינָה וְאֶתְרוֹג. </a:t>
            </a:r>
          </a:p>
          <a:p>
            <a:endParaRPr lang="he-IL" dirty="0"/>
          </a:p>
        </p:txBody>
      </p:sp>
      <p:sp>
        <p:nvSpPr>
          <p:cNvPr id="4" name="תיבת טקסט 3">
            <a:extLst>
              <a:ext uri="{FF2B5EF4-FFF2-40B4-BE49-F238E27FC236}">
                <a16:creationId xmlns:a16="http://schemas.microsoft.com/office/drawing/2014/main" id="{1E5ECC80-682D-444E-BF05-7470606B6178}"/>
              </a:ext>
            </a:extLst>
          </p:cNvPr>
          <p:cNvSpPr txBox="1"/>
          <p:nvPr/>
        </p:nvSpPr>
        <p:spPr>
          <a:xfrm>
            <a:off x="2181726" y="2827421"/>
            <a:ext cx="2935706" cy="1203157"/>
          </a:xfrm>
          <a:prstGeom prst="rect">
            <a:avLst/>
          </a:prstGeom>
          <a:noFill/>
        </p:spPr>
        <p:txBody>
          <a:bodyPr wrap="square" rtlCol="1">
            <a:spAutoFit/>
          </a:bodyPr>
          <a:lstStyle/>
          <a:p>
            <a:endParaRPr lang="he-IL" dirty="0"/>
          </a:p>
        </p:txBody>
      </p:sp>
      <p:sp>
        <p:nvSpPr>
          <p:cNvPr id="6" name="תיבת טקסט 5">
            <a:extLst>
              <a:ext uri="{FF2B5EF4-FFF2-40B4-BE49-F238E27FC236}">
                <a16:creationId xmlns:a16="http://schemas.microsoft.com/office/drawing/2014/main" id="{D37A3F6C-ABB6-4D75-AF14-01FB465650EA}"/>
              </a:ext>
            </a:extLst>
          </p:cNvPr>
          <p:cNvSpPr txBox="1"/>
          <p:nvPr/>
        </p:nvSpPr>
        <p:spPr>
          <a:xfrm>
            <a:off x="947737" y="4668253"/>
            <a:ext cx="2356937" cy="1203157"/>
          </a:xfrm>
          <a:prstGeom prst="rect">
            <a:avLst/>
          </a:prstGeom>
          <a:noFill/>
        </p:spPr>
        <p:txBody>
          <a:bodyPr wrap="square" rtlCol="1">
            <a:spAutoFit/>
          </a:bodyPr>
          <a:lstStyle/>
          <a:p>
            <a:endParaRPr lang="he-IL" dirty="0"/>
          </a:p>
        </p:txBody>
      </p:sp>
      <p:sp>
        <p:nvSpPr>
          <p:cNvPr id="7" name="מלבן 6">
            <a:extLst>
              <a:ext uri="{FF2B5EF4-FFF2-40B4-BE49-F238E27FC236}">
                <a16:creationId xmlns:a16="http://schemas.microsoft.com/office/drawing/2014/main" id="{51058EDE-6C21-4E4F-B1D0-06B935FF9BA9}"/>
              </a:ext>
            </a:extLst>
          </p:cNvPr>
          <p:cNvSpPr/>
          <p:nvPr/>
        </p:nvSpPr>
        <p:spPr>
          <a:xfrm>
            <a:off x="3641558" y="2951747"/>
            <a:ext cx="1475874" cy="80210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תמונה 7">
            <a:extLst>
              <a:ext uri="{FF2B5EF4-FFF2-40B4-BE49-F238E27FC236}">
                <a16:creationId xmlns:a16="http://schemas.microsoft.com/office/drawing/2014/main" id="{A926F72B-9863-49BC-B78D-51A7203DD9EA}"/>
              </a:ext>
            </a:extLst>
          </p:cNvPr>
          <p:cNvPicPr>
            <a:picLocks noChangeAspect="1"/>
          </p:cNvPicPr>
          <p:nvPr/>
        </p:nvPicPr>
        <p:blipFill>
          <a:blip r:embed="rId3"/>
          <a:stretch>
            <a:fillRect/>
          </a:stretch>
        </p:blipFill>
        <p:spPr>
          <a:xfrm>
            <a:off x="358620" y="4214892"/>
            <a:ext cx="2946054" cy="1656518"/>
          </a:xfrm>
          <a:prstGeom prst="rect">
            <a:avLst/>
          </a:prstGeom>
        </p:spPr>
      </p:pic>
    </p:spTree>
    <p:extLst>
      <p:ext uri="{BB962C8B-B14F-4D97-AF65-F5344CB8AC3E}">
        <p14:creationId xmlns:p14="http://schemas.microsoft.com/office/powerpoint/2010/main" val="2161130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47F6171-B088-40A5-B5CC-C4B46ED53E5A}"/>
              </a:ext>
            </a:extLst>
          </p:cNvPr>
          <p:cNvSpPr>
            <a:spLocks noGrp="1"/>
          </p:cNvSpPr>
          <p:nvPr>
            <p:ph type="title"/>
          </p:nvPr>
        </p:nvSpPr>
        <p:spPr/>
        <p:txBody>
          <a:bodyPr/>
          <a:lstStyle/>
          <a:p>
            <a:r>
              <a:rPr lang="he-IL" dirty="0"/>
              <a:t>מְפִיקִים מֵידָע  - פִּסְקָה רִאשׁוֹנָה</a:t>
            </a:r>
          </a:p>
        </p:txBody>
      </p:sp>
      <p:pic>
        <p:nvPicPr>
          <p:cNvPr id="4" name="תמונה 3">
            <a:extLst>
              <a:ext uri="{FF2B5EF4-FFF2-40B4-BE49-F238E27FC236}">
                <a16:creationId xmlns:a16="http://schemas.microsoft.com/office/drawing/2014/main" id="{EDB3044B-E3DF-4E13-A774-2E5CF146A60D}"/>
              </a:ext>
            </a:extLst>
          </p:cNvPr>
          <p:cNvPicPr>
            <a:picLocks noChangeAspect="1"/>
          </p:cNvPicPr>
          <p:nvPr/>
        </p:nvPicPr>
        <p:blipFill>
          <a:blip r:embed="rId3"/>
          <a:stretch>
            <a:fillRect/>
          </a:stretch>
        </p:blipFill>
        <p:spPr>
          <a:xfrm>
            <a:off x="2935705" y="1825790"/>
            <a:ext cx="7042483" cy="1268078"/>
          </a:xfrm>
          <a:prstGeom prst="rect">
            <a:avLst/>
          </a:prstGeom>
        </p:spPr>
      </p:pic>
      <p:sp>
        <p:nvSpPr>
          <p:cNvPr id="6" name="תיבת טקסט 5">
            <a:extLst>
              <a:ext uri="{FF2B5EF4-FFF2-40B4-BE49-F238E27FC236}">
                <a16:creationId xmlns:a16="http://schemas.microsoft.com/office/drawing/2014/main" id="{FD14107A-159A-4B9D-ABA3-BAD84FD131EE}"/>
              </a:ext>
            </a:extLst>
          </p:cNvPr>
          <p:cNvSpPr txBox="1"/>
          <p:nvPr/>
        </p:nvSpPr>
        <p:spPr>
          <a:xfrm>
            <a:off x="3081589" y="2136663"/>
            <a:ext cx="6174705" cy="646331"/>
          </a:xfrm>
          <a:prstGeom prst="rect">
            <a:avLst/>
          </a:prstGeom>
          <a:noFill/>
        </p:spPr>
        <p:txBody>
          <a:bodyPr wrap="square" rtlCol="1">
            <a:spAutoFit/>
          </a:bodyPr>
          <a:lstStyle/>
          <a:p>
            <a:pPr algn="r"/>
            <a:r>
              <a:rPr lang="he-IL" sz="3600" b="1" dirty="0">
                <a:latin typeface="David" panose="020E0502060401010101" pitchFamily="34" charset="-79"/>
                <a:cs typeface="David" panose="020E0502060401010101" pitchFamily="34" charset="-79"/>
              </a:rPr>
              <a:t>עַל מָה מְדֻבָּר בַּפִּסְקָה הָרִאשׁוֹנָה?</a:t>
            </a:r>
          </a:p>
        </p:txBody>
      </p:sp>
    </p:spTree>
    <p:extLst>
      <p:ext uri="{BB962C8B-B14F-4D97-AF65-F5344CB8AC3E}">
        <p14:creationId xmlns:p14="http://schemas.microsoft.com/office/powerpoint/2010/main" val="2519753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47F6171-B088-40A5-B5CC-C4B46ED53E5A}"/>
              </a:ext>
            </a:extLst>
          </p:cNvPr>
          <p:cNvSpPr>
            <a:spLocks noGrp="1"/>
          </p:cNvSpPr>
          <p:nvPr>
            <p:ph type="title"/>
          </p:nvPr>
        </p:nvSpPr>
        <p:spPr/>
        <p:txBody>
          <a:bodyPr/>
          <a:lstStyle/>
          <a:p>
            <a:r>
              <a:rPr lang="he-IL" dirty="0"/>
              <a:t>מְפִיקִים מֵידָע  - פִּסְקָה רִאשׁוֹנָה</a:t>
            </a:r>
          </a:p>
        </p:txBody>
      </p:sp>
      <p:pic>
        <p:nvPicPr>
          <p:cNvPr id="4" name="תמונה 3">
            <a:extLst>
              <a:ext uri="{FF2B5EF4-FFF2-40B4-BE49-F238E27FC236}">
                <a16:creationId xmlns:a16="http://schemas.microsoft.com/office/drawing/2014/main" id="{EDB3044B-E3DF-4E13-A774-2E5CF146A60D}"/>
              </a:ext>
            </a:extLst>
          </p:cNvPr>
          <p:cNvPicPr>
            <a:picLocks noChangeAspect="1"/>
          </p:cNvPicPr>
          <p:nvPr/>
        </p:nvPicPr>
        <p:blipFill>
          <a:blip r:embed="rId3"/>
          <a:stretch>
            <a:fillRect/>
          </a:stretch>
        </p:blipFill>
        <p:spPr>
          <a:xfrm>
            <a:off x="2935705" y="1825790"/>
            <a:ext cx="7042483" cy="1268078"/>
          </a:xfrm>
          <a:prstGeom prst="rect">
            <a:avLst/>
          </a:prstGeom>
        </p:spPr>
      </p:pic>
      <p:sp>
        <p:nvSpPr>
          <p:cNvPr id="6" name="תיבת טקסט 5">
            <a:extLst>
              <a:ext uri="{FF2B5EF4-FFF2-40B4-BE49-F238E27FC236}">
                <a16:creationId xmlns:a16="http://schemas.microsoft.com/office/drawing/2014/main" id="{FD14107A-159A-4B9D-ABA3-BAD84FD131EE}"/>
              </a:ext>
            </a:extLst>
          </p:cNvPr>
          <p:cNvSpPr txBox="1"/>
          <p:nvPr/>
        </p:nvSpPr>
        <p:spPr>
          <a:xfrm>
            <a:off x="3081589" y="2136663"/>
            <a:ext cx="6174705" cy="646331"/>
          </a:xfrm>
          <a:prstGeom prst="rect">
            <a:avLst/>
          </a:prstGeom>
          <a:noFill/>
        </p:spPr>
        <p:txBody>
          <a:bodyPr wrap="square" rtlCol="1">
            <a:spAutoFit/>
          </a:bodyPr>
          <a:lstStyle/>
          <a:p>
            <a:pPr algn="r"/>
            <a:r>
              <a:rPr lang="he-IL" sz="3600" b="1" dirty="0">
                <a:latin typeface="David" panose="020E0502060401010101" pitchFamily="34" charset="-79"/>
                <a:cs typeface="David" panose="020E0502060401010101" pitchFamily="34" charset="-79"/>
              </a:rPr>
              <a:t>עַל מָה מְדֻבָּר בַּפִּסְקָה הָרִאשׁוֹנָה?</a:t>
            </a:r>
          </a:p>
        </p:txBody>
      </p:sp>
      <p:pic>
        <p:nvPicPr>
          <p:cNvPr id="11" name="תמונה 10">
            <a:extLst>
              <a:ext uri="{FF2B5EF4-FFF2-40B4-BE49-F238E27FC236}">
                <a16:creationId xmlns:a16="http://schemas.microsoft.com/office/drawing/2014/main" id="{6BB22F61-9A6F-43D8-8C81-A8B9BCE0FC88}"/>
              </a:ext>
            </a:extLst>
          </p:cNvPr>
          <p:cNvPicPr>
            <a:picLocks noChangeAspect="1"/>
          </p:cNvPicPr>
          <p:nvPr/>
        </p:nvPicPr>
        <p:blipFill>
          <a:blip r:embed="rId4"/>
          <a:stretch>
            <a:fillRect/>
          </a:stretch>
        </p:blipFill>
        <p:spPr>
          <a:xfrm>
            <a:off x="1668123" y="3668012"/>
            <a:ext cx="9577646" cy="2408129"/>
          </a:xfrm>
          <a:prstGeom prst="rect">
            <a:avLst/>
          </a:prstGeom>
        </p:spPr>
      </p:pic>
    </p:spTree>
    <p:extLst>
      <p:ext uri="{BB962C8B-B14F-4D97-AF65-F5344CB8AC3E}">
        <p14:creationId xmlns:p14="http://schemas.microsoft.com/office/powerpoint/2010/main" val="3884322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964263" y="544946"/>
            <a:ext cx="8280000" cy="720000"/>
          </a:xfrm>
        </p:spPr>
        <p:txBody>
          <a:bodyPr/>
          <a:lstStyle/>
          <a:p>
            <a:r>
              <a:rPr lang="he-IL" dirty="0"/>
              <a:t>מְפִיקִים מֵידָע – פִּסְקָה שְׁנִיָּה</a:t>
            </a:r>
          </a:p>
        </p:txBody>
      </p:sp>
      <p:sp>
        <p:nvSpPr>
          <p:cNvPr id="3" name="מציין מיקום טקסט 2"/>
          <p:cNvSpPr>
            <a:spLocks noGrp="1"/>
          </p:cNvSpPr>
          <p:nvPr>
            <p:ph type="body" sz="quarter" idx="10"/>
          </p:nvPr>
        </p:nvSpPr>
        <p:spPr>
          <a:xfrm>
            <a:off x="4718304" y="1928813"/>
            <a:ext cx="6525959" cy="4266061"/>
          </a:xfrm>
        </p:spPr>
        <p:txBody>
          <a:bodyPr>
            <a:normAutofit fontScale="92500" lnSpcReduction="10000"/>
          </a:bodyPr>
          <a:lstStyle/>
          <a:p>
            <a:pPr lvl="0" algn="just">
              <a:lnSpc>
                <a:spcPct val="160000"/>
              </a:lnSpc>
              <a:buClr>
                <a:srgbClr val="FB2265"/>
              </a:buClr>
            </a:pPr>
            <a:r>
              <a:rPr lang="he-IL" sz="2800" dirty="0">
                <a:solidFill>
                  <a:srgbClr val="424242"/>
                </a:solidFill>
                <a:latin typeface="David" panose="020E0502060401010101" pitchFamily="34" charset="-79"/>
                <a:cs typeface="David" panose="020E0502060401010101" pitchFamily="34" charset="-79"/>
              </a:rPr>
              <a:t>כְּמוֹ כָּל הָעֵצִים גַּם עֵץ הַתַּפּוּז זָקוּק לְאוֹר כְּדֵי לְהִתְפַּתֵּחַ, </a:t>
            </a:r>
            <a:r>
              <a:rPr lang="he-IL" sz="2800" dirty="0" err="1">
                <a:solidFill>
                  <a:srgbClr val="424242"/>
                </a:solidFill>
                <a:latin typeface="David" panose="020E0502060401010101" pitchFamily="34" charset="-79"/>
                <a:cs typeface="David" panose="020E0502060401010101" pitchFamily="34" charset="-79"/>
              </a:rPr>
              <a:t>וּבִמְיֻחָד</a:t>
            </a:r>
            <a:r>
              <a:rPr lang="he-IL" sz="2800" dirty="0">
                <a:solidFill>
                  <a:srgbClr val="424242"/>
                </a:solidFill>
                <a:latin typeface="David" panose="020E0502060401010101" pitchFamily="34" charset="-79"/>
                <a:cs typeface="David" panose="020E0502060401010101" pitchFamily="34" charset="-79"/>
              </a:rPr>
              <a:t> הוּא זָקוּק לְחֹם. כְּדֵי לְהַצְלִיחַ </a:t>
            </a:r>
            <a:r>
              <a:rPr lang="he-IL" sz="2800" dirty="0" err="1">
                <a:solidFill>
                  <a:srgbClr val="424242"/>
                </a:solidFill>
                <a:latin typeface="David" panose="020E0502060401010101" pitchFamily="34" charset="-79"/>
                <a:cs typeface="David" panose="020E0502060401010101" pitchFamily="34" charset="-79"/>
              </a:rPr>
              <a:t>בְּגִדּוּלו</a:t>
            </a:r>
            <a:r>
              <a:rPr lang="he-IL" sz="2800" dirty="0">
                <a:solidFill>
                  <a:srgbClr val="424242"/>
                </a:solidFill>
                <a:latin typeface="David" panose="020E0502060401010101" pitchFamily="34" charset="-79"/>
                <a:cs typeface="David" panose="020E0502060401010101" pitchFamily="34" charset="-79"/>
              </a:rPr>
              <a:t>ֹ חָשׁוּב לִנְטֹעַ אוֹתוֹ בְּמָקוֹם חָמִים. עֵץ הַתַּפּוּז רָגִישׁ מְאוֹד לְקֹר, </a:t>
            </a:r>
            <a:r>
              <a:rPr lang="he-IL" sz="2800" dirty="0" err="1">
                <a:solidFill>
                  <a:srgbClr val="424242"/>
                </a:solidFill>
                <a:latin typeface="David" panose="020E0502060401010101" pitchFamily="34" charset="-79"/>
                <a:cs typeface="David" panose="020E0502060401010101" pitchFamily="34" charset="-79"/>
              </a:rPr>
              <a:t>וּמִכֵּיוָן</a:t>
            </a:r>
            <a:r>
              <a:rPr lang="he-IL" sz="2800" dirty="0">
                <a:solidFill>
                  <a:srgbClr val="424242"/>
                </a:solidFill>
                <a:latin typeface="David" panose="020E0502060401010101" pitchFamily="34" charset="-79"/>
                <a:cs typeface="David" panose="020E0502060401010101" pitchFamily="34" charset="-79"/>
              </a:rPr>
              <a:t> שֶׁפְּרִי הָעֵץ מַבְשִׁיל בְּחָדְשֵׁי </a:t>
            </a:r>
            <a:r>
              <a:rPr lang="he-IL" sz="2800" dirty="0" err="1">
                <a:solidFill>
                  <a:srgbClr val="424242"/>
                </a:solidFill>
                <a:latin typeface="David" panose="020E0502060401010101" pitchFamily="34" charset="-79"/>
                <a:cs typeface="David" panose="020E0502060401010101" pitchFamily="34" charset="-79"/>
              </a:rPr>
              <a:t>הַסְּתָו</a:t>
            </a:r>
            <a:r>
              <a:rPr lang="he-IL" sz="2800" dirty="0">
                <a:solidFill>
                  <a:srgbClr val="424242"/>
                </a:solidFill>
                <a:latin typeface="David" panose="020E0502060401010101" pitchFamily="34" charset="-79"/>
                <a:cs typeface="David" panose="020E0502060401010101" pitchFamily="34" charset="-79"/>
              </a:rPr>
              <a:t> וּבְחָדְשֵׁי הַחֹרֶף, יֵשׁ חֲשָׁשׁ שֶׁהַקֹּר יִפְגַּע בַּפֵּרוֹת. בְּיִשְׂרָאֵל מֶזֶג </a:t>
            </a:r>
            <a:r>
              <a:rPr lang="he-IL" sz="2800" dirty="0" err="1">
                <a:solidFill>
                  <a:srgbClr val="424242"/>
                </a:solidFill>
                <a:latin typeface="David" panose="020E0502060401010101" pitchFamily="34" charset="-79"/>
                <a:cs typeface="David" panose="020E0502060401010101" pitchFamily="34" charset="-79"/>
              </a:rPr>
              <a:t>הָאֲוִיר</a:t>
            </a:r>
            <a:r>
              <a:rPr lang="he-IL" sz="2800" dirty="0">
                <a:solidFill>
                  <a:srgbClr val="424242"/>
                </a:solidFill>
                <a:latin typeface="David" panose="020E0502060401010101" pitchFamily="34" charset="-79"/>
                <a:cs typeface="David" panose="020E0502060401010101" pitchFamily="34" charset="-79"/>
              </a:rPr>
              <a:t> נוֹחַ וְחָמִים רֹב יְמוֹת הַשָּׁנָה, וְלָכֵן הוּא מַתְאִים </a:t>
            </a:r>
            <a:r>
              <a:rPr lang="he-IL" sz="2800" dirty="0" err="1">
                <a:solidFill>
                  <a:srgbClr val="424242"/>
                </a:solidFill>
                <a:latin typeface="David" panose="020E0502060401010101" pitchFamily="34" charset="-79"/>
                <a:cs typeface="David" panose="020E0502060401010101" pitchFamily="34" charset="-79"/>
              </a:rPr>
              <a:t>לְגִדּוּלו</a:t>
            </a:r>
            <a:r>
              <a:rPr lang="he-IL" sz="2800" dirty="0">
                <a:solidFill>
                  <a:srgbClr val="424242"/>
                </a:solidFill>
                <a:latin typeface="David" panose="020E0502060401010101" pitchFamily="34" charset="-79"/>
                <a:cs typeface="David" panose="020E0502060401010101" pitchFamily="34" charset="-79"/>
              </a:rPr>
              <a:t>ֹ שֶׁל עֵץ הַתַּפּוּז.</a:t>
            </a:r>
            <a:endParaRPr lang="en-US" sz="2800" dirty="0">
              <a:solidFill>
                <a:srgbClr val="424242"/>
              </a:solidFill>
              <a:latin typeface="David" panose="020E0502060401010101" pitchFamily="34" charset="-79"/>
              <a:cs typeface="David" panose="020E0502060401010101" pitchFamily="34" charset="-79"/>
            </a:endParaRPr>
          </a:p>
        </p:txBody>
      </p:sp>
      <p:sp>
        <p:nvSpPr>
          <p:cNvPr id="7" name="בועת מחשבה: ענן 6">
            <a:extLst>
              <a:ext uri="{FF2B5EF4-FFF2-40B4-BE49-F238E27FC236}">
                <a16:creationId xmlns:a16="http://schemas.microsoft.com/office/drawing/2014/main" id="{124066B1-D7EB-4ADB-838E-D9201170DDDD}"/>
              </a:ext>
            </a:extLst>
          </p:cNvPr>
          <p:cNvSpPr/>
          <p:nvPr/>
        </p:nvSpPr>
        <p:spPr>
          <a:xfrm>
            <a:off x="256674" y="3429000"/>
            <a:ext cx="4186989" cy="2233863"/>
          </a:xfrm>
          <a:prstGeom prst="cloudCallout">
            <a:avLst/>
          </a:prstGeom>
          <a:noFill/>
          <a:ln w="19050"/>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4FFFD527-70AE-4873-98EC-C059F00B63A6}"/>
              </a:ext>
            </a:extLst>
          </p:cNvPr>
          <p:cNvSpPr/>
          <p:nvPr/>
        </p:nvSpPr>
        <p:spPr>
          <a:xfrm>
            <a:off x="751590" y="3882189"/>
            <a:ext cx="3194767" cy="1077218"/>
          </a:xfrm>
          <a:prstGeom prst="rect">
            <a:avLst/>
          </a:prstGeom>
        </p:spPr>
        <p:txBody>
          <a:bodyPr wrap="square">
            <a:spAutoFit/>
          </a:bodyPr>
          <a:lstStyle/>
          <a:p>
            <a:pPr algn="ctr"/>
            <a:r>
              <a:rPr lang="he-IL" sz="3200" b="1" dirty="0">
                <a:latin typeface="David" panose="020E0502060401010101" pitchFamily="34" charset="-79"/>
                <a:cs typeface="David" panose="020E0502060401010101" pitchFamily="34" charset="-79"/>
              </a:rPr>
              <a:t>הֵיכָן כְּדַאי לְגַדֵּל אֶת</a:t>
            </a:r>
          </a:p>
          <a:p>
            <a:pPr algn="ctr"/>
            <a:r>
              <a:rPr lang="he-IL" sz="3200" b="1" dirty="0">
                <a:latin typeface="David" panose="020E0502060401010101" pitchFamily="34" charset="-79"/>
                <a:cs typeface="David" panose="020E0502060401010101" pitchFamily="34" charset="-79"/>
              </a:rPr>
              <a:t>עֵץ הַתַּפּוּז?</a:t>
            </a:r>
          </a:p>
        </p:txBody>
      </p:sp>
      <p:sp>
        <p:nvSpPr>
          <p:cNvPr id="4" name="מלבן 3">
            <a:extLst>
              <a:ext uri="{FF2B5EF4-FFF2-40B4-BE49-F238E27FC236}">
                <a16:creationId xmlns:a16="http://schemas.microsoft.com/office/drawing/2014/main" id="{2A74D8EE-F013-4DBC-B7B4-72E726C92877}"/>
              </a:ext>
            </a:extLst>
          </p:cNvPr>
          <p:cNvSpPr/>
          <p:nvPr/>
        </p:nvSpPr>
        <p:spPr>
          <a:xfrm>
            <a:off x="8213558" y="2889986"/>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234481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964263" y="544946"/>
            <a:ext cx="8280000" cy="720000"/>
          </a:xfrm>
        </p:spPr>
        <p:txBody>
          <a:bodyPr/>
          <a:lstStyle/>
          <a:p>
            <a:r>
              <a:rPr lang="he-IL" dirty="0"/>
              <a:t>מְפִיקִים מֵידָע – פִּסְקָה שְׁנִיָּה</a:t>
            </a:r>
          </a:p>
        </p:txBody>
      </p:sp>
      <p:sp>
        <p:nvSpPr>
          <p:cNvPr id="3" name="מציין מיקום טקסט 2"/>
          <p:cNvSpPr>
            <a:spLocks noGrp="1"/>
          </p:cNvSpPr>
          <p:nvPr>
            <p:ph type="body" sz="quarter" idx="10"/>
          </p:nvPr>
        </p:nvSpPr>
        <p:spPr>
          <a:xfrm>
            <a:off x="4718304" y="1928813"/>
            <a:ext cx="6525959" cy="4266061"/>
          </a:xfrm>
        </p:spPr>
        <p:txBody>
          <a:bodyPr>
            <a:normAutofit fontScale="92500" lnSpcReduction="10000"/>
          </a:bodyPr>
          <a:lstStyle/>
          <a:p>
            <a:pPr lvl="0" algn="just">
              <a:lnSpc>
                <a:spcPct val="160000"/>
              </a:lnSpc>
              <a:buClr>
                <a:srgbClr val="FB2265"/>
              </a:buClr>
            </a:pPr>
            <a:r>
              <a:rPr lang="he-IL" sz="2800" dirty="0">
                <a:solidFill>
                  <a:srgbClr val="424242"/>
                </a:solidFill>
                <a:latin typeface="David" panose="020E0502060401010101" pitchFamily="34" charset="-79"/>
                <a:cs typeface="David" panose="020E0502060401010101" pitchFamily="34" charset="-79"/>
              </a:rPr>
              <a:t>כְּמוֹ כָּל הָעֵצִים גַּם עֵץ הַתַּפּוּז זָקוּק לְאוֹר כְּדֵי לְהִתְפַּתֵּחַ, </a:t>
            </a:r>
            <a:r>
              <a:rPr lang="he-IL" sz="2800" dirty="0" err="1">
                <a:solidFill>
                  <a:srgbClr val="424242"/>
                </a:solidFill>
                <a:latin typeface="David" panose="020E0502060401010101" pitchFamily="34" charset="-79"/>
                <a:cs typeface="David" panose="020E0502060401010101" pitchFamily="34" charset="-79"/>
              </a:rPr>
              <a:t>וּבִמְיֻחָד</a:t>
            </a:r>
            <a:r>
              <a:rPr lang="he-IL" sz="2800" dirty="0">
                <a:solidFill>
                  <a:srgbClr val="424242"/>
                </a:solidFill>
                <a:latin typeface="David" panose="020E0502060401010101" pitchFamily="34" charset="-79"/>
                <a:cs typeface="David" panose="020E0502060401010101" pitchFamily="34" charset="-79"/>
              </a:rPr>
              <a:t> הוּא זָקוּק לְחֹם. כְּדֵי לְהַצְלִיחַ </a:t>
            </a:r>
            <a:r>
              <a:rPr lang="he-IL" sz="2800" dirty="0" err="1">
                <a:solidFill>
                  <a:srgbClr val="424242"/>
                </a:solidFill>
                <a:latin typeface="David" panose="020E0502060401010101" pitchFamily="34" charset="-79"/>
                <a:cs typeface="David" panose="020E0502060401010101" pitchFamily="34" charset="-79"/>
              </a:rPr>
              <a:t>בְּגִדּוּלו</a:t>
            </a:r>
            <a:r>
              <a:rPr lang="he-IL" sz="2800" dirty="0">
                <a:solidFill>
                  <a:srgbClr val="424242"/>
                </a:solidFill>
                <a:latin typeface="David" panose="020E0502060401010101" pitchFamily="34" charset="-79"/>
                <a:cs typeface="David" panose="020E0502060401010101" pitchFamily="34" charset="-79"/>
              </a:rPr>
              <a:t>ֹ חָשׁוּב לִנְטֹעַ אוֹתוֹ בְּמָקוֹם חָמִים. עֵץ הַתַּפּוּז רָגִישׁ מְאוֹד לְקֹר, </a:t>
            </a:r>
            <a:r>
              <a:rPr lang="he-IL" sz="2800" dirty="0" err="1">
                <a:solidFill>
                  <a:srgbClr val="424242"/>
                </a:solidFill>
                <a:latin typeface="David" panose="020E0502060401010101" pitchFamily="34" charset="-79"/>
                <a:cs typeface="David" panose="020E0502060401010101" pitchFamily="34" charset="-79"/>
              </a:rPr>
              <a:t>וּמִכֵּיוָן</a:t>
            </a:r>
            <a:r>
              <a:rPr lang="he-IL" sz="2800" dirty="0">
                <a:solidFill>
                  <a:srgbClr val="424242"/>
                </a:solidFill>
                <a:latin typeface="David" panose="020E0502060401010101" pitchFamily="34" charset="-79"/>
                <a:cs typeface="David" panose="020E0502060401010101" pitchFamily="34" charset="-79"/>
              </a:rPr>
              <a:t> שֶׁפְּרִי הָעֵץ מַבְשִׁיל בְּחָדְשֵׁי </a:t>
            </a:r>
            <a:r>
              <a:rPr lang="he-IL" sz="2800" dirty="0" err="1">
                <a:solidFill>
                  <a:srgbClr val="424242"/>
                </a:solidFill>
                <a:latin typeface="David" panose="020E0502060401010101" pitchFamily="34" charset="-79"/>
                <a:cs typeface="David" panose="020E0502060401010101" pitchFamily="34" charset="-79"/>
              </a:rPr>
              <a:t>הַסְּתָו</a:t>
            </a:r>
            <a:r>
              <a:rPr lang="he-IL" sz="2800" dirty="0">
                <a:solidFill>
                  <a:srgbClr val="424242"/>
                </a:solidFill>
                <a:latin typeface="David" panose="020E0502060401010101" pitchFamily="34" charset="-79"/>
                <a:cs typeface="David" panose="020E0502060401010101" pitchFamily="34" charset="-79"/>
              </a:rPr>
              <a:t> וּבְחָדְשֵׁי הַחֹרֶף, יֵשׁ חֲשָׁשׁ שֶׁהַקֹּר יִפְגַּע בַּפֵּרוֹת. בְּיִשְׂרָאֵל מֶזֶג </a:t>
            </a:r>
            <a:r>
              <a:rPr lang="he-IL" sz="2800" dirty="0" err="1">
                <a:solidFill>
                  <a:srgbClr val="424242"/>
                </a:solidFill>
                <a:latin typeface="David" panose="020E0502060401010101" pitchFamily="34" charset="-79"/>
                <a:cs typeface="David" panose="020E0502060401010101" pitchFamily="34" charset="-79"/>
              </a:rPr>
              <a:t>הָאֲוִיר</a:t>
            </a:r>
            <a:r>
              <a:rPr lang="he-IL" sz="2800" dirty="0">
                <a:solidFill>
                  <a:srgbClr val="424242"/>
                </a:solidFill>
                <a:latin typeface="David" panose="020E0502060401010101" pitchFamily="34" charset="-79"/>
                <a:cs typeface="David" panose="020E0502060401010101" pitchFamily="34" charset="-79"/>
              </a:rPr>
              <a:t> נוֹחַ וְחָמִים רֹב יְמוֹת הַשָּׁנָה, וְלָכֵן הוּא מַתְאִים </a:t>
            </a:r>
            <a:r>
              <a:rPr lang="he-IL" sz="2800" dirty="0" err="1">
                <a:solidFill>
                  <a:srgbClr val="424242"/>
                </a:solidFill>
                <a:latin typeface="David" panose="020E0502060401010101" pitchFamily="34" charset="-79"/>
                <a:cs typeface="David" panose="020E0502060401010101" pitchFamily="34" charset="-79"/>
              </a:rPr>
              <a:t>לְגִדּוּלו</a:t>
            </a:r>
            <a:r>
              <a:rPr lang="he-IL" sz="2800" dirty="0">
                <a:solidFill>
                  <a:srgbClr val="424242"/>
                </a:solidFill>
                <a:latin typeface="David" panose="020E0502060401010101" pitchFamily="34" charset="-79"/>
                <a:cs typeface="David" panose="020E0502060401010101" pitchFamily="34" charset="-79"/>
              </a:rPr>
              <a:t>ֹ שֶׁל עֵץ הַתַּפּוּז.</a:t>
            </a:r>
            <a:endParaRPr lang="en-US" sz="2800" dirty="0">
              <a:solidFill>
                <a:srgbClr val="424242"/>
              </a:solidFill>
              <a:latin typeface="David" panose="020E0502060401010101" pitchFamily="34" charset="-79"/>
              <a:cs typeface="David" panose="020E0502060401010101" pitchFamily="34" charset="-79"/>
            </a:endParaRPr>
          </a:p>
        </p:txBody>
      </p:sp>
      <p:sp>
        <p:nvSpPr>
          <p:cNvPr id="7" name="בועת מחשבה: ענן 6">
            <a:extLst>
              <a:ext uri="{FF2B5EF4-FFF2-40B4-BE49-F238E27FC236}">
                <a16:creationId xmlns:a16="http://schemas.microsoft.com/office/drawing/2014/main" id="{124066B1-D7EB-4ADB-838E-D9201170DDDD}"/>
              </a:ext>
            </a:extLst>
          </p:cNvPr>
          <p:cNvSpPr/>
          <p:nvPr/>
        </p:nvSpPr>
        <p:spPr>
          <a:xfrm>
            <a:off x="256674" y="3429000"/>
            <a:ext cx="4186989" cy="2233863"/>
          </a:xfrm>
          <a:prstGeom prst="cloudCallout">
            <a:avLst/>
          </a:prstGeom>
          <a:noFill/>
          <a:ln w="19050"/>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4FFFD527-70AE-4873-98EC-C059F00B63A6}"/>
              </a:ext>
            </a:extLst>
          </p:cNvPr>
          <p:cNvSpPr/>
          <p:nvPr/>
        </p:nvSpPr>
        <p:spPr>
          <a:xfrm>
            <a:off x="751590" y="3882189"/>
            <a:ext cx="3194767" cy="1077218"/>
          </a:xfrm>
          <a:prstGeom prst="rect">
            <a:avLst/>
          </a:prstGeom>
        </p:spPr>
        <p:txBody>
          <a:bodyPr wrap="square">
            <a:spAutoFit/>
          </a:bodyPr>
          <a:lstStyle/>
          <a:p>
            <a:pPr algn="ctr"/>
            <a:r>
              <a:rPr lang="he-IL" sz="3200" b="1" dirty="0">
                <a:latin typeface="David" panose="020E0502060401010101" pitchFamily="34" charset="-79"/>
                <a:cs typeface="David" panose="020E0502060401010101" pitchFamily="34" charset="-79"/>
              </a:rPr>
              <a:t>הֵיכָן כְּדַאי לְגַדֵּל אֶת</a:t>
            </a:r>
          </a:p>
          <a:p>
            <a:pPr algn="ctr"/>
            <a:r>
              <a:rPr lang="he-IL" sz="3200" b="1" dirty="0">
                <a:latin typeface="David" panose="020E0502060401010101" pitchFamily="34" charset="-79"/>
                <a:cs typeface="David" panose="020E0502060401010101" pitchFamily="34" charset="-79"/>
              </a:rPr>
              <a:t>עֵץ הַתַּפּוּז?</a:t>
            </a:r>
          </a:p>
        </p:txBody>
      </p:sp>
      <p:sp>
        <p:nvSpPr>
          <p:cNvPr id="4" name="מלבן 3">
            <a:extLst>
              <a:ext uri="{FF2B5EF4-FFF2-40B4-BE49-F238E27FC236}">
                <a16:creationId xmlns:a16="http://schemas.microsoft.com/office/drawing/2014/main" id="{2A74D8EE-F013-4DBC-B7B4-72E726C92877}"/>
              </a:ext>
            </a:extLst>
          </p:cNvPr>
          <p:cNvSpPr/>
          <p:nvPr/>
        </p:nvSpPr>
        <p:spPr>
          <a:xfrm>
            <a:off x="8213558" y="2889986"/>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לבן 4">
            <a:extLst>
              <a:ext uri="{FF2B5EF4-FFF2-40B4-BE49-F238E27FC236}">
                <a16:creationId xmlns:a16="http://schemas.microsoft.com/office/drawing/2014/main" id="{7526C42A-BD51-43D6-A501-7A8C25AA5759}"/>
              </a:ext>
            </a:extLst>
          </p:cNvPr>
          <p:cNvSpPr/>
          <p:nvPr/>
        </p:nvSpPr>
        <p:spPr>
          <a:xfrm>
            <a:off x="8037095" y="3272589"/>
            <a:ext cx="1748589" cy="563881"/>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324621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מְפִיקִים מֵידָע – פִּסְקָה שְׁנִיָּה</a:t>
            </a:r>
          </a:p>
        </p:txBody>
      </p:sp>
      <p:sp>
        <p:nvSpPr>
          <p:cNvPr id="3" name="מציין מיקום טקסט 2"/>
          <p:cNvSpPr>
            <a:spLocks noGrp="1"/>
          </p:cNvSpPr>
          <p:nvPr>
            <p:ph type="body" sz="quarter" idx="10"/>
          </p:nvPr>
        </p:nvSpPr>
        <p:spPr>
          <a:xfrm>
            <a:off x="3561347" y="1826178"/>
            <a:ext cx="8589297" cy="4266061"/>
          </a:xfrm>
        </p:spPr>
        <p:txBody>
          <a:bodyPr>
            <a:normAutofit fontScale="85000" lnSpcReduction="10000"/>
          </a:bodyPr>
          <a:lstStyle/>
          <a:p>
            <a:pPr lvl="0">
              <a:buClr>
                <a:srgbClr val="FB2265"/>
              </a:buClr>
            </a:pPr>
            <a:endParaRPr lang="en-US" sz="3200" dirty="0">
              <a:solidFill>
                <a:srgbClr val="424242"/>
              </a:solidFill>
              <a:latin typeface="David" panose="020E0502060401010101" pitchFamily="34" charset="-79"/>
              <a:cs typeface="David" panose="020E0502060401010101" pitchFamily="34" charset="-79"/>
            </a:endParaRPr>
          </a:p>
          <a:p>
            <a:pPr lvl="0">
              <a:lnSpc>
                <a:spcPct val="160000"/>
              </a:lnSpc>
              <a:buClr>
                <a:srgbClr val="FB2265"/>
              </a:buClr>
            </a:pPr>
            <a:r>
              <a:rPr lang="he-IL" sz="3200" dirty="0">
                <a:solidFill>
                  <a:srgbClr val="424242"/>
                </a:solidFill>
                <a:latin typeface="David" panose="020E0502060401010101" pitchFamily="34" charset="-79"/>
                <a:cs typeface="David" panose="020E0502060401010101" pitchFamily="34" charset="-79"/>
              </a:rPr>
              <a:t>כְּמוֹ כָּל הָעֵצִים גַּם עֵץ הַתַּפּוּז זָקוּק לְאוֹר כְּדֵי לְהִתְפַּתֵּחַ, </a:t>
            </a:r>
            <a:r>
              <a:rPr lang="he-IL" sz="3200" dirty="0" err="1">
                <a:solidFill>
                  <a:srgbClr val="424242"/>
                </a:solidFill>
                <a:latin typeface="David" panose="020E0502060401010101" pitchFamily="34" charset="-79"/>
                <a:cs typeface="David" panose="020E0502060401010101" pitchFamily="34" charset="-79"/>
              </a:rPr>
              <a:t>וּבִמְיֻחָד</a:t>
            </a:r>
            <a:r>
              <a:rPr lang="he-IL" sz="3200" dirty="0">
                <a:solidFill>
                  <a:srgbClr val="424242"/>
                </a:solidFill>
                <a:latin typeface="David" panose="020E0502060401010101" pitchFamily="34" charset="-79"/>
                <a:cs typeface="David" panose="020E0502060401010101" pitchFamily="34" charset="-79"/>
              </a:rPr>
              <a:t> </a:t>
            </a:r>
            <a:r>
              <a:rPr lang="he-IL" sz="3200" dirty="0">
                <a:latin typeface="David" panose="020E0502060401010101" pitchFamily="34" charset="-79"/>
                <a:cs typeface="David" panose="020E0502060401010101" pitchFamily="34" charset="-79"/>
              </a:rPr>
              <a:t>הוּא</a:t>
            </a:r>
            <a:r>
              <a:rPr lang="he-IL" sz="3200" dirty="0">
                <a:solidFill>
                  <a:srgbClr val="424242"/>
                </a:solidFill>
                <a:latin typeface="David" panose="020E0502060401010101" pitchFamily="34" charset="-79"/>
                <a:cs typeface="David" panose="020E0502060401010101" pitchFamily="34" charset="-79"/>
              </a:rPr>
              <a:t> </a:t>
            </a:r>
            <a:r>
              <a:rPr lang="he-IL" sz="3200" dirty="0">
                <a:latin typeface="David" panose="020E0502060401010101" pitchFamily="34" charset="-79"/>
                <a:cs typeface="David" panose="020E0502060401010101" pitchFamily="34" charset="-79"/>
              </a:rPr>
              <a:t>זָקוּק לְחֹם</a:t>
            </a:r>
            <a:r>
              <a:rPr lang="he-IL" sz="3200" dirty="0">
                <a:solidFill>
                  <a:srgbClr val="424242"/>
                </a:solidFill>
                <a:latin typeface="David" panose="020E0502060401010101" pitchFamily="34" charset="-79"/>
                <a:cs typeface="David" panose="020E0502060401010101" pitchFamily="34" charset="-79"/>
              </a:rPr>
              <a:t>. כְּדֵי לְהַצְלִיחַ </a:t>
            </a:r>
            <a:r>
              <a:rPr lang="he-IL" sz="3200" dirty="0" err="1">
                <a:solidFill>
                  <a:srgbClr val="424242"/>
                </a:solidFill>
                <a:latin typeface="David" panose="020E0502060401010101" pitchFamily="34" charset="-79"/>
                <a:cs typeface="David" panose="020E0502060401010101" pitchFamily="34" charset="-79"/>
              </a:rPr>
              <a:t>בְּגִדּוּלו</a:t>
            </a:r>
            <a:r>
              <a:rPr lang="he-IL" sz="3200" dirty="0">
                <a:solidFill>
                  <a:srgbClr val="424242"/>
                </a:solidFill>
                <a:latin typeface="David" panose="020E0502060401010101" pitchFamily="34" charset="-79"/>
                <a:cs typeface="David" panose="020E0502060401010101" pitchFamily="34" charset="-79"/>
              </a:rPr>
              <a:t>ֹ חָשׁוּב לִנְטֹעַ אוֹתוֹ בְּמָקוֹם חָמִים. עֵץ הַתַּפּוּז רָגִישׁ מְאוֹד לְקֹר, </a:t>
            </a:r>
            <a:r>
              <a:rPr lang="he-IL" sz="3200" dirty="0" err="1">
                <a:solidFill>
                  <a:srgbClr val="424242"/>
                </a:solidFill>
                <a:latin typeface="David" panose="020E0502060401010101" pitchFamily="34" charset="-79"/>
                <a:cs typeface="David" panose="020E0502060401010101" pitchFamily="34" charset="-79"/>
              </a:rPr>
              <a:t>וּמִכֵּיוָן</a:t>
            </a:r>
            <a:r>
              <a:rPr lang="he-IL" sz="3200" dirty="0">
                <a:solidFill>
                  <a:srgbClr val="424242"/>
                </a:solidFill>
                <a:latin typeface="David" panose="020E0502060401010101" pitchFamily="34" charset="-79"/>
                <a:cs typeface="David" panose="020E0502060401010101" pitchFamily="34" charset="-79"/>
              </a:rPr>
              <a:t> שֶׁפְּרִי הָעֵץ מַבְשִׁיל בְּחָדְשֵׁי </a:t>
            </a:r>
            <a:r>
              <a:rPr lang="he-IL" sz="3200" dirty="0" err="1">
                <a:solidFill>
                  <a:srgbClr val="424242"/>
                </a:solidFill>
                <a:latin typeface="David" panose="020E0502060401010101" pitchFamily="34" charset="-79"/>
                <a:cs typeface="David" panose="020E0502060401010101" pitchFamily="34" charset="-79"/>
              </a:rPr>
              <a:t>הַסְּתָו</a:t>
            </a:r>
            <a:r>
              <a:rPr lang="he-IL" sz="3200" dirty="0">
                <a:solidFill>
                  <a:srgbClr val="424242"/>
                </a:solidFill>
                <a:latin typeface="David" panose="020E0502060401010101" pitchFamily="34" charset="-79"/>
                <a:cs typeface="David" panose="020E0502060401010101" pitchFamily="34" charset="-79"/>
              </a:rPr>
              <a:t> וּבְחָדְשֵׁי הַחֹרֶף, יֵשׁ חֲשָׁשׁ שֶׁהַקֹּר יִפְגַּע בַּפֵּרוֹת. בְּיִשְׂרָאֵל מֶזֶג </a:t>
            </a:r>
            <a:r>
              <a:rPr lang="he-IL" sz="3200" dirty="0" err="1">
                <a:solidFill>
                  <a:srgbClr val="424242"/>
                </a:solidFill>
                <a:latin typeface="David" panose="020E0502060401010101" pitchFamily="34" charset="-79"/>
                <a:cs typeface="David" panose="020E0502060401010101" pitchFamily="34" charset="-79"/>
              </a:rPr>
              <a:t>הָאֲוִיר</a:t>
            </a:r>
            <a:r>
              <a:rPr lang="he-IL" sz="3200" dirty="0">
                <a:solidFill>
                  <a:srgbClr val="424242"/>
                </a:solidFill>
                <a:latin typeface="David" panose="020E0502060401010101" pitchFamily="34" charset="-79"/>
                <a:cs typeface="David" panose="020E0502060401010101" pitchFamily="34" charset="-79"/>
              </a:rPr>
              <a:t> נוֹחַ וְחָמִים רֹב יְמוֹת הַשָּׁנָה, וְלָכֵן הוּא מַתְאִים </a:t>
            </a:r>
            <a:r>
              <a:rPr lang="he-IL" sz="3200" dirty="0" err="1">
                <a:solidFill>
                  <a:srgbClr val="424242"/>
                </a:solidFill>
                <a:latin typeface="David" panose="020E0502060401010101" pitchFamily="34" charset="-79"/>
                <a:cs typeface="David" panose="020E0502060401010101" pitchFamily="34" charset="-79"/>
              </a:rPr>
              <a:t>לְגִדּוּלו</a:t>
            </a:r>
            <a:r>
              <a:rPr lang="he-IL" sz="3200" dirty="0">
                <a:solidFill>
                  <a:srgbClr val="424242"/>
                </a:solidFill>
                <a:latin typeface="David" panose="020E0502060401010101" pitchFamily="34" charset="-79"/>
                <a:cs typeface="David" panose="020E0502060401010101" pitchFamily="34" charset="-79"/>
              </a:rPr>
              <a:t>ֹ שֶׁל עֵץ הַתַּפּוּז.</a:t>
            </a:r>
            <a:endParaRPr lang="en-US" sz="3200" dirty="0">
              <a:solidFill>
                <a:srgbClr val="424242"/>
              </a:solidFill>
              <a:latin typeface="David" panose="020E0502060401010101" pitchFamily="34" charset="-79"/>
              <a:cs typeface="David" panose="020E0502060401010101" pitchFamily="34" charset="-79"/>
            </a:endParaRPr>
          </a:p>
        </p:txBody>
      </p:sp>
      <p:sp>
        <p:nvSpPr>
          <p:cNvPr id="5" name="בועת מחשבה: ענן 4">
            <a:extLst>
              <a:ext uri="{FF2B5EF4-FFF2-40B4-BE49-F238E27FC236}">
                <a16:creationId xmlns:a16="http://schemas.microsoft.com/office/drawing/2014/main" id="{D07E6404-B484-49FC-A063-795D02F9B752}"/>
              </a:ext>
            </a:extLst>
          </p:cNvPr>
          <p:cNvSpPr/>
          <p:nvPr/>
        </p:nvSpPr>
        <p:spPr>
          <a:xfrm>
            <a:off x="41356" y="1681229"/>
            <a:ext cx="3641558" cy="2253916"/>
          </a:xfrm>
          <a:prstGeom prst="cloudCallout">
            <a:avLst/>
          </a:prstGeom>
          <a:noFill/>
          <a:ln w="28575"/>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תיבת טקסט 6">
            <a:extLst>
              <a:ext uri="{FF2B5EF4-FFF2-40B4-BE49-F238E27FC236}">
                <a16:creationId xmlns:a16="http://schemas.microsoft.com/office/drawing/2014/main" id="{92D5DEAC-36B6-4514-84C8-C327D226823B}"/>
              </a:ext>
            </a:extLst>
          </p:cNvPr>
          <p:cNvSpPr txBox="1"/>
          <p:nvPr/>
        </p:nvSpPr>
        <p:spPr>
          <a:xfrm>
            <a:off x="839452" y="2392688"/>
            <a:ext cx="1923800" cy="830997"/>
          </a:xfrm>
          <a:prstGeom prst="rect">
            <a:avLst/>
          </a:prstGeom>
          <a:noFill/>
        </p:spPr>
        <p:txBody>
          <a:bodyPr wrap="square" rtlCol="1">
            <a:spAutoFit/>
          </a:bodyPr>
          <a:lstStyle/>
          <a:p>
            <a:pPr algn="ctr"/>
            <a:r>
              <a:rPr lang="he-IL" sz="4800" b="1" dirty="0">
                <a:latin typeface="David" panose="020E0502060401010101" pitchFamily="34" charset="-79"/>
                <a:cs typeface="David" panose="020E0502060401010101" pitchFamily="34" charset="-79"/>
              </a:rPr>
              <a:t>מַדּוּעַ?</a:t>
            </a:r>
          </a:p>
        </p:txBody>
      </p:sp>
    </p:spTree>
    <p:extLst>
      <p:ext uri="{BB962C8B-B14F-4D97-AF65-F5344CB8AC3E}">
        <p14:creationId xmlns:p14="http://schemas.microsoft.com/office/powerpoint/2010/main" val="2549279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מְפִיקִים מֵידָע – פִּסְקָה שְׁנִיָּה</a:t>
            </a:r>
          </a:p>
        </p:txBody>
      </p:sp>
      <p:sp>
        <p:nvSpPr>
          <p:cNvPr id="3" name="מציין מיקום טקסט 2"/>
          <p:cNvSpPr>
            <a:spLocks noGrp="1"/>
          </p:cNvSpPr>
          <p:nvPr>
            <p:ph type="body" sz="quarter" idx="10"/>
          </p:nvPr>
        </p:nvSpPr>
        <p:spPr>
          <a:xfrm>
            <a:off x="3561347" y="1826178"/>
            <a:ext cx="8589297" cy="4266061"/>
          </a:xfrm>
        </p:spPr>
        <p:txBody>
          <a:bodyPr>
            <a:normAutofit fontScale="85000" lnSpcReduction="10000"/>
          </a:bodyPr>
          <a:lstStyle/>
          <a:p>
            <a:pPr lvl="0">
              <a:buClr>
                <a:srgbClr val="FB2265"/>
              </a:buClr>
            </a:pPr>
            <a:endParaRPr lang="en-US" sz="3200" dirty="0">
              <a:solidFill>
                <a:srgbClr val="424242"/>
              </a:solidFill>
              <a:latin typeface="David" panose="020E0502060401010101" pitchFamily="34" charset="-79"/>
              <a:cs typeface="David" panose="020E0502060401010101" pitchFamily="34" charset="-79"/>
            </a:endParaRPr>
          </a:p>
          <a:p>
            <a:pPr lvl="0">
              <a:lnSpc>
                <a:spcPct val="160000"/>
              </a:lnSpc>
              <a:buClr>
                <a:srgbClr val="FB2265"/>
              </a:buClr>
            </a:pPr>
            <a:r>
              <a:rPr lang="he-IL" sz="3200" dirty="0">
                <a:solidFill>
                  <a:srgbClr val="424242"/>
                </a:solidFill>
                <a:latin typeface="David" panose="020E0502060401010101" pitchFamily="34" charset="-79"/>
                <a:cs typeface="David" panose="020E0502060401010101" pitchFamily="34" charset="-79"/>
              </a:rPr>
              <a:t>כְּמוֹ כָּל הָעֵצִים גַּם עֵץ הַתַּפּוּז זָקוּק לְאוֹר כְּדֵי לְהִתְפַּתֵּחַ, </a:t>
            </a:r>
            <a:r>
              <a:rPr lang="he-IL" sz="3200" dirty="0" err="1">
                <a:solidFill>
                  <a:srgbClr val="424242"/>
                </a:solidFill>
                <a:latin typeface="David" panose="020E0502060401010101" pitchFamily="34" charset="-79"/>
                <a:cs typeface="David" panose="020E0502060401010101" pitchFamily="34" charset="-79"/>
              </a:rPr>
              <a:t>וּבִמְיֻחָד</a:t>
            </a:r>
            <a:r>
              <a:rPr lang="he-IL" sz="3200" dirty="0">
                <a:solidFill>
                  <a:srgbClr val="424242"/>
                </a:solidFill>
                <a:latin typeface="David" panose="020E0502060401010101" pitchFamily="34" charset="-79"/>
                <a:cs typeface="David" panose="020E0502060401010101" pitchFamily="34" charset="-79"/>
              </a:rPr>
              <a:t> </a:t>
            </a:r>
            <a:r>
              <a:rPr lang="he-IL" sz="3200" dirty="0">
                <a:latin typeface="David" panose="020E0502060401010101" pitchFamily="34" charset="-79"/>
                <a:cs typeface="David" panose="020E0502060401010101" pitchFamily="34" charset="-79"/>
              </a:rPr>
              <a:t>הוּא</a:t>
            </a:r>
            <a:r>
              <a:rPr lang="he-IL" sz="3200" dirty="0">
                <a:solidFill>
                  <a:srgbClr val="424242"/>
                </a:solidFill>
                <a:latin typeface="David" panose="020E0502060401010101" pitchFamily="34" charset="-79"/>
                <a:cs typeface="David" panose="020E0502060401010101" pitchFamily="34" charset="-79"/>
              </a:rPr>
              <a:t> </a:t>
            </a:r>
            <a:r>
              <a:rPr lang="he-IL" sz="3200" dirty="0">
                <a:latin typeface="David" panose="020E0502060401010101" pitchFamily="34" charset="-79"/>
                <a:cs typeface="David" panose="020E0502060401010101" pitchFamily="34" charset="-79"/>
              </a:rPr>
              <a:t>זָקוּק לְחֹם</a:t>
            </a:r>
            <a:r>
              <a:rPr lang="he-IL" sz="3200" dirty="0">
                <a:solidFill>
                  <a:srgbClr val="424242"/>
                </a:solidFill>
                <a:latin typeface="David" panose="020E0502060401010101" pitchFamily="34" charset="-79"/>
                <a:cs typeface="David" panose="020E0502060401010101" pitchFamily="34" charset="-79"/>
              </a:rPr>
              <a:t>. כְּדֵי לְהַצְלִיחַ </a:t>
            </a:r>
            <a:r>
              <a:rPr lang="he-IL" sz="3200" dirty="0" err="1">
                <a:solidFill>
                  <a:srgbClr val="424242"/>
                </a:solidFill>
                <a:latin typeface="David" panose="020E0502060401010101" pitchFamily="34" charset="-79"/>
                <a:cs typeface="David" panose="020E0502060401010101" pitchFamily="34" charset="-79"/>
              </a:rPr>
              <a:t>בְּגִדּוּלו</a:t>
            </a:r>
            <a:r>
              <a:rPr lang="he-IL" sz="3200" dirty="0">
                <a:solidFill>
                  <a:srgbClr val="424242"/>
                </a:solidFill>
                <a:latin typeface="David" panose="020E0502060401010101" pitchFamily="34" charset="-79"/>
                <a:cs typeface="David" panose="020E0502060401010101" pitchFamily="34" charset="-79"/>
              </a:rPr>
              <a:t>ֹ חָשׁוּב לִנְטֹעַ אוֹתוֹ בְּמָקוֹם חָמִים. עֵץ הַתַּפּוּז רָגִישׁ מְאוֹד לְקֹר, </a:t>
            </a:r>
            <a:r>
              <a:rPr lang="he-IL" sz="3200" dirty="0" err="1">
                <a:solidFill>
                  <a:srgbClr val="424242"/>
                </a:solidFill>
                <a:latin typeface="David" panose="020E0502060401010101" pitchFamily="34" charset="-79"/>
                <a:cs typeface="David" panose="020E0502060401010101" pitchFamily="34" charset="-79"/>
              </a:rPr>
              <a:t>וּמִכֵּיוָן</a:t>
            </a:r>
            <a:r>
              <a:rPr lang="he-IL" sz="3200" dirty="0">
                <a:solidFill>
                  <a:srgbClr val="424242"/>
                </a:solidFill>
                <a:latin typeface="David" panose="020E0502060401010101" pitchFamily="34" charset="-79"/>
                <a:cs typeface="David" panose="020E0502060401010101" pitchFamily="34" charset="-79"/>
              </a:rPr>
              <a:t> שֶׁפְּרִי הָעֵץ מַבְשִׁיל בְּחָדְשֵׁי </a:t>
            </a:r>
            <a:r>
              <a:rPr lang="he-IL" sz="3200" dirty="0" err="1">
                <a:solidFill>
                  <a:srgbClr val="424242"/>
                </a:solidFill>
                <a:latin typeface="David" panose="020E0502060401010101" pitchFamily="34" charset="-79"/>
                <a:cs typeface="David" panose="020E0502060401010101" pitchFamily="34" charset="-79"/>
              </a:rPr>
              <a:t>הַסְּתָו</a:t>
            </a:r>
            <a:r>
              <a:rPr lang="he-IL" sz="3200" dirty="0">
                <a:solidFill>
                  <a:srgbClr val="424242"/>
                </a:solidFill>
                <a:latin typeface="David" panose="020E0502060401010101" pitchFamily="34" charset="-79"/>
                <a:cs typeface="David" panose="020E0502060401010101" pitchFamily="34" charset="-79"/>
              </a:rPr>
              <a:t> וּבְחָדְשֵׁי הַחֹרֶף, יֵשׁ חֲשָׁשׁ שֶׁהַקֹּר יִפְגַּע בַּפֵּרוֹת. בְּיִשְׂרָאֵל מֶזֶג </a:t>
            </a:r>
            <a:r>
              <a:rPr lang="he-IL" sz="3200" dirty="0" err="1">
                <a:solidFill>
                  <a:srgbClr val="424242"/>
                </a:solidFill>
                <a:latin typeface="David" panose="020E0502060401010101" pitchFamily="34" charset="-79"/>
                <a:cs typeface="David" panose="020E0502060401010101" pitchFamily="34" charset="-79"/>
              </a:rPr>
              <a:t>הָאֲוִיר</a:t>
            </a:r>
            <a:r>
              <a:rPr lang="he-IL" sz="3200" dirty="0">
                <a:solidFill>
                  <a:srgbClr val="424242"/>
                </a:solidFill>
                <a:latin typeface="David" panose="020E0502060401010101" pitchFamily="34" charset="-79"/>
                <a:cs typeface="David" panose="020E0502060401010101" pitchFamily="34" charset="-79"/>
              </a:rPr>
              <a:t> נוֹחַ וְחָמִים רֹב יְמוֹת הַשָּׁנָה, וְלָכֵן הוּא מַתְאִים </a:t>
            </a:r>
            <a:r>
              <a:rPr lang="he-IL" sz="3200" dirty="0" err="1">
                <a:solidFill>
                  <a:srgbClr val="424242"/>
                </a:solidFill>
                <a:latin typeface="David" panose="020E0502060401010101" pitchFamily="34" charset="-79"/>
                <a:cs typeface="David" panose="020E0502060401010101" pitchFamily="34" charset="-79"/>
              </a:rPr>
              <a:t>לְגִדּוּלו</a:t>
            </a:r>
            <a:r>
              <a:rPr lang="he-IL" sz="3200" dirty="0">
                <a:solidFill>
                  <a:srgbClr val="424242"/>
                </a:solidFill>
                <a:latin typeface="David" panose="020E0502060401010101" pitchFamily="34" charset="-79"/>
                <a:cs typeface="David" panose="020E0502060401010101" pitchFamily="34" charset="-79"/>
              </a:rPr>
              <a:t>ֹ שֶׁל עֵץ הַתַּפּוּז.</a:t>
            </a:r>
            <a:endParaRPr lang="en-US" sz="3200" dirty="0">
              <a:solidFill>
                <a:srgbClr val="424242"/>
              </a:solidFill>
              <a:latin typeface="David" panose="020E0502060401010101" pitchFamily="34" charset="-79"/>
              <a:cs typeface="David" panose="020E0502060401010101" pitchFamily="34" charset="-79"/>
            </a:endParaRPr>
          </a:p>
        </p:txBody>
      </p:sp>
      <p:sp>
        <p:nvSpPr>
          <p:cNvPr id="5" name="בועת מחשבה: ענן 4">
            <a:extLst>
              <a:ext uri="{FF2B5EF4-FFF2-40B4-BE49-F238E27FC236}">
                <a16:creationId xmlns:a16="http://schemas.microsoft.com/office/drawing/2014/main" id="{D07E6404-B484-49FC-A063-795D02F9B752}"/>
              </a:ext>
            </a:extLst>
          </p:cNvPr>
          <p:cNvSpPr/>
          <p:nvPr/>
        </p:nvSpPr>
        <p:spPr>
          <a:xfrm>
            <a:off x="41356" y="1681229"/>
            <a:ext cx="3641558" cy="2253916"/>
          </a:xfrm>
          <a:prstGeom prst="cloudCallout">
            <a:avLst/>
          </a:prstGeom>
          <a:noFill/>
          <a:ln w="28575"/>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תיבת טקסט 6">
            <a:extLst>
              <a:ext uri="{FF2B5EF4-FFF2-40B4-BE49-F238E27FC236}">
                <a16:creationId xmlns:a16="http://schemas.microsoft.com/office/drawing/2014/main" id="{92D5DEAC-36B6-4514-84C8-C327D226823B}"/>
              </a:ext>
            </a:extLst>
          </p:cNvPr>
          <p:cNvSpPr txBox="1"/>
          <p:nvPr/>
        </p:nvSpPr>
        <p:spPr>
          <a:xfrm>
            <a:off x="839452" y="2392688"/>
            <a:ext cx="1923800" cy="830997"/>
          </a:xfrm>
          <a:prstGeom prst="rect">
            <a:avLst/>
          </a:prstGeom>
          <a:noFill/>
        </p:spPr>
        <p:txBody>
          <a:bodyPr wrap="square" rtlCol="1">
            <a:spAutoFit/>
          </a:bodyPr>
          <a:lstStyle/>
          <a:p>
            <a:pPr algn="ctr"/>
            <a:r>
              <a:rPr lang="he-IL" sz="4800" b="1" dirty="0">
                <a:latin typeface="David" panose="020E0502060401010101" pitchFamily="34" charset="-79"/>
                <a:cs typeface="David" panose="020E0502060401010101" pitchFamily="34" charset="-79"/>
              </a:rPr>
              <a:t>מַדּוּעַ?</a:t>
            </a:r>
          </a:p>
        </p:txBody>
      </p:sp>
      <p:sp>
        <p:nvSpPr>
          <p:cNvPr id="4" name="מלבן 3">
            <a:extLst>
              <a:ext uri="{FF2B5EF4-FFF2-40B4-BE49-F238E27FC236}">
                <a16:creationId xmlns:a16="http://schemas.microsoft.com/office/drawing/2014/main" id="{7917C0C9-03E5-464B-9DD5-220D2DAA2BDF}"/>
              </a:ext>
            </a:extLst>
          </p:cNvPr>
          <p:cNvSpPr/>
          <p:nvPr/>
        </p:nvSpPr>
        <p:spPr>
          <a:xfrm>
            <a:off x="4363454" y="3064043"/>
            <a:ext cx="6304546" cy="49730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640243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t>מָה לְהָבִיא </a:t>
            </a:r>
            <a:r>
              <a:rPr lang="he-IL" dirty="0" err="1"/>
              <a:t>לַשִׁעוּר</a:t>
            </a:r>
            <a:r>
              <a:rPr lang="he-IL" dirty="0"/>
              <a:t>?</a:t>
            </a:r>
            <a:endParaRPr lang="x-none" dirty="0"/>
          </a:p>
        </p:txBody>
      </p:sp>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9736" y="2475644"/>
            <a:ext cx="937882" cy="14542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681583" y="2903636"/>
            <a:ext cx="1430324" cy="598314"/>
          </a:xfrm>
          <a:prstGeom prst="rect">
            <a:avLst/>
          </a:prstGeom>
          <a:noFill/>
          <a:extLst>
            <a:ext uri="{909E8E84-426E-40DD-AFC4-6F175D3DCCD1}">
              <a14:hiddenFill xmlns:a14="http://schemas.microsoft.com/office/drawing/2010/main">
                <a:solidFill>
                  <a:srgbClr val="FFFFFF"/>
                </a:solidFill>
              </a14:hiddenFill>
            </a:ext>
          </a:extLst>
        </p:spPr>
      </p:pic>
      <p:pic>
        <p:nvPicPr>
          <p:cNvPr id="5" name="30sec_final" descr="30sec_final">
            <a:hlinkClick r:id="" action="ppaction://media"/>
            <a:extLst>
              <a:ext uri="{FF2B5EF4-FFF2-40B4-BE49-F238E27FC236}">
                <a16:creationId xmlns:a16="http://schemas.microsoft.com/office/drawing/2014/main" id="{104A7EFE-C94A-41D7-A582-D8F6AE13033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9788" y="753105"/>
            <a:ext cx="1540938" cy="549601"/>
          </a:xfrm>
          <a:prstGeom prst="rect">
            <a:avLst/>
          </a:prstGeom>
        </p:spPr>
      </p:pic>
    </p:spTree>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FB11888-642B-4556-950D-4A7B1D26D2A3}"/>
              </a:ext>
            </a:extLst>
          </p:cNvPr>
          <p:cNvSpPr>
            <a:spLocks noGrp="1"/>
          </p:cNvSpPr>
          <p:nvPr>
            <p:ph type="title"/>
          </p:nvPr>
        </p:nvSpPr>
        <p:spPr/>
        <p:txBody>
          <a:bodyPr/>
          <a:lstStyle/>
          <a:p>
            <a:r>
              <a:rPr lang="he-IL" dirty="0"/>
              <a:t>מְפִיקִים מֵידָע – פִּסְקָה שְׁנִיָּה</a:t>
            </a:r>
          </a:p>
        </p:txBody>
      </p:sp>
      <p:pic>
        <p:nvPicPr>
          <p:cNvPr id="4" name="תמונה 3">
            <a:extLst>
              <a:ext uri="{FF2B5EF4-FFF2-40B4-BE49-F238E27FC236}">
                <a16:creationId xmlns:a16="http://schemas.microsoft.com/office/drawing/2014/main" id="{AACC5C17-B4A4-4152-A3DB-6627484A7F1B}"/>
              </a:ext>
            </a:extLst>
          </p:cNvPr>
          <p:cNvPicPr>
            <a:picLocks noChangeAspect="1"/>
          </p:cNvPicPr>
          <p:nvPr/>
        </p:nvPicPr>
        <p:blipFill>
          <a:blip r:embed="rId3"/>
          <a:stretch>
            <a:fillRect/>
          </a:stretch>
        </p:blipFill>
        <p:spPr>
          <a:xfrm>
            <a:off x="2799844" y="1722332"/>
            <a:ext cx="7041490" cy="1560471"/>
          </a:xfrm>
          <a:prstGeom prst="rect">
            <a:avLst/>
          </a:prstGeom>
        </p:spPr>
      </p:pic>
      <p:sp>
        <p:nvSpPr>
          <p:cNvPr id="5" name="מלבן 4">
            <a:extLst>
              <a:ext uri="{FF2B5EF4-FFF2-40B4-BE49-F238E27FC236}">
                <a16:creationId xmlns:a16="http://schemas.microsoft.com/office/drawing/2014/main" id="{146EA7CB-00F8-4FD2-AF49-E630DAABA5E6}"/>
              </a:ext>
            </a:extLst>
          </p:cNvPr>
          <p:cNvSpPr/>
          <p:nvPr/>
        </p:nvSpPr>
        <p:spPr>
          <a:xfrm>
            <a:off x="3529263" y="2259260"/>
            <a:ext cx="5743073" cy="646331"/>
          </a:xfrm>
          <a:prstGeom prst="rect">
            <a:avLst/>
          </a:prstGeom>
        </p:spPr>
        <p:txBody>
          <a:bodyPr wrap="square">
            <a:spAutoFit/>
          </a:bodyPr>
          <a:lstStyle/>
          <a:p>
            <a:pPr algn="ctr"/>
            <a:r>
              <a:rPr lang="he-IL" sz="3600" b="1" dirty="0">
                <a:latin typeface="David" panose="020E0502060401010101" pitchFamily="34" charset="-79"/>
                <a:cs typeface="David" panose="020E0502060401010101" pitchFamily="34" charset="-79"/>
              </a:rPr>
              <a:t>עַל מָה מְדֻבָּר בַּפִּסְקָה </a:t>
            </a:r>
            <a:r>
              <a:rPr lang="he-IL" sz="3600" b="1">
                <a:latin typeface="David" panose="020E0502060401010101" pitchFamily="34" charset="-79"/>
                <a:cs typeface="David" panose="020E0502060401010101" pitchFamily="34" charset="-79"/>
              </a:rPr>
              <a:t>הַשְּׁנִיָּה?</a:t>
            </a:r>
            <a:endParaRPr lang="he-IL" sz="3600"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3418337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FB11888-642B-4556-950D-4A7B1D26D2A3}"/>
              </a:ext>
            </a:extLst>
          </p:cNvPr>
          <p:cNvSpPr>
            <a:spLocks noGrp="1"/>
          </p:cNvSpPr>
          <p:nvPr>
            <p:ph type="title"/>
          </p:nvPr>
        </p:nvSpPr>
        <p:spPr/>
        <p:txBody>
          <a:bodyPr/>
          <a:lstStyle/>
          <a:p>
            <a:r>
              <a:rPr lang="he-IL" dirty="0"/>
              <a:t>מְפִיקִים מֵידָע – פִּסְקָה שְׁנִיָּה</a:t>
            </a:r>
          </a:p>
        </p:txBody>
      </p:sp>
      <p:sp>
        <p:nvSpPr>
          <p:cNvPr id="3" name="מציין מיקום טקסט 2">
            <a:extLst>
              <a:ext uri="{FF2B5EF4-FFF2-40B4-BE49-F238E27FC236}">
                <a16:creationId xmlns:a16="http://schemas.microsoft.com/office/drawing/2014/main" id="{D5978D2C-1A69-4837-90CB-1C5CCE6A45E1}"/>
              </a:ext>
            </a:extLst>
          </p:cNvPr>
          <p:cNvSpPr>
            <a:spLocks noGrp="1"/>
          </p:cNvSpPr>
          <p:nvPr>
            <p:ph type="body" sz="quarter" idx="10"/>
          </p:nvPr>
        </p:nvSpPr>
        <p:spPr>
          <a:xfrm>
            <a:off x="2069432" y="3819731"/>
            <a:ext cx="9174831" cy="1954007"/>
          </a:xfrm>
        </p:spPr>
        <p:txBody>
          <a:bodyPr/>
          <a:lstStyle/>
          <a:p>
            <a:endParaRPr lang="he-IL" dirty="0"/>
          </a:p>
          <a:p>
            <a:pPr algn="ctr"/>
            <a:r>
              <a:rPr lang="he-IL" sz="5400" b="1" dirty="0">
                <a:solidFill>
                  <a:srgbClr val="FFC000"/>
                </a:solidFill>
                <a:latin typeface="David" panose="020E0502060401010101" pitchFamily="34" charset="-79"/>
                <a:cs typeface="David" panose="020E0502060401010101" pitchFamily="34" charset="-79"/>
              </a:rPr>
              <a:t>עֵץ הַתַּפּוּז זָקוּק לְחֹם</a:t>
            </a:r>
          </a:p>
        </p:txBody>
      </p:sp>
      <p:pic>
        <p:nvPicPr>
          <p:cNvPr id="4" name="תמונה 3">
            <a:extLst>
              <a:ext uri="{FF2B5EF4-FFF2-40B4-BE49-F238E27FC236}">
                <a16:creationId xmlns:a16="http://schemas.microsoft.com/office/drawing/2014/main" id="{AACC5C17-B4A4-4152-A3DB-6627484A7F1B}"/>
              </a:ext>
            </a:extLst>
          </p:cNvPr>
          <p:cNvPicPr>
            <a:picLocks noChangeAspect="1"/>
          </p:cNvPicPr>
          <p:nvPr/>
        </p:nvPicPr>
        <p:blipFill>
          <a:blip r:embed="rId3"/>
          <a:stretch>
            <a:fillRect/>
          </a:stretch>
        </p:blipFill>
        <p:spPr>
          <a:xfrm>
            <a:off x="2799844" y="1722332"/>
            <a:ext cx="7041490" cy="1560471"/>
          </a:xfrm>
          <a:prstGeom prst="rect">
            <a:avLst/>
          </a:prstGeom>
        </p:spPr>
      </p:pic>
      <p:sp>
        <p:nvSpPr>
          <p:cNvPr id="5" name="מלבן 4">
            <a:extLst>
              <a:ext uri="{FF2B5EF4-FFF2-40B4-BE49-F238E27FC236}">
                <a16:creationId xmlns:a16="http://schemas.microsoft.com/office/drawing/2014/main" id="{146EA7CB-00F8-4FD2-AF49-E630DAABA5E6}"/>
              </a:ext>
            </a:extLst>
          </p:cNvPr>
          <p:cNvSpPr/>
          <p:nvPr/>
        </p:nvSpPr>
        <p:spPr>
          <a:xfrm>
            <a:off x="3529263" y="2259260"/>
            <a:ext cx="5743073" cy="646331"/>
          </a:xfrm>
          <a:prstGeom prst="rect">
            <a:avLst/>
          </a:prstGeom>
        </p:spPr>
        <p:txBody>
          <a:bodyPr wrap="square">
            <a:spAutoFit/>
          </a:bodyPr>
          <a:lstStyle/>
          <a:p>
            <a:pPr algn="ctr"/>
            <a:r>
              <a:rPr lang="he-IL" sz="3600" b="1" dirty="0">
                <a:latin typeface="David" panose="020E0502060401010101" pitchFamily="34" charset="-79"/>
                <a:cs typeface="David" panose="020E0502060401010101" pitchFamily="34" charset="-79"/>
              </a:rPr>
              <a:t>עַל מָה מְדֻבָּר בַּפִּסְקָה </a:t>
            </a:r>
            <a:r>
              <a:rPr lang="he-IL" sz="3600" b="1">
                <a:latin typeface="David" panose="020E0502060401010101" pitchFamily="34" charset="-79"/>
                <a:cs typeface="David" panose="020E0502060401010101" pitchFamily="34" charset="-79"/>
              </a:rPr>
              <a:t>הַשְּׁנִיָּה?</a:t>
            </a:r>
            <a:endParaRPr lang="he-IL" sz="3600"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1075926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6488EB1-F411-4158-B994-E4FEE193DC0A}"/>
              </a:ext>
            </a:extLst>
          </p:cNvPr>
          <p:cNvSpPr>
            <a:spLocks noGrp="1"/>
          </p:cNvSpPr>
          <p:nvPr>
            <p:ph type="title"/>
          </p:nvPr>
        </p:nvSpPr>
        <p:spPr/>
        <p:txBody>
          <a:bodyPr/>
          <a:lstStyle/>
          <a:p>
            <a:r>
              <a:rPr lang="he-IL" dirty="0"/>
              <a:t>מְפִיקִים מֵידָע – פִּסְקָה שְׁלִישִׁית</a:t>
            </a:r>
          </a:p>
        </p:txBody>
      </p:sp>
      <p:pic>
        <p:nvPicPr>
          <p:cNvPr id="4" name="תמונה 3">
            <a:extLst>
              <a:ext uri="{FF2B5EF4-FFF2-40B4-BE49-F238E27FC236}">
                <a16:creationId xmlns:a16="http://schemas.microsoft.com/office/drawing/2014/main" id="{8BF86700-459E-4000-9028-9B19410349D0}"/>
              </a:ext>
            </a:extLst>
          </p:cNvPr>
          <p:cNvPicPr>
            <a:picLocks noChangeAspect="1"/>
          </p:cNvPicPr>
          <p:nvPr/>
        </p:nvPicPr>
        <p:blipFill>
          <a:blip r:embed="rId3"/>
          <a:stretch>
            <a:fillRect/>
          </a:stretch>
        </p:blipFill>
        <p:spPr>
          <a:xfrm>
            <a:off x="5222708" y="1592009"/>
            <a:ext cx="7126842" cy="5249111"/>
          </a:xfrm>
          <a:prstGeom prst="rect">
            <a:avLst/>
          </a:prstGeom>
        </p:spPr>
      </p:pic>
      <p:pic>
        <p:nvPicPr>
          <p:cNvPr id="5" name="תמונה 4">
            <a:extLst>
              <a:ext uri="{FF2B5EF4-FFF2-40B4-BE49-F238E27FC236}">
                <a16:creationId xmlns:a16="http://schemas.microsoft.com/office/drawing/2014/main" id="{C351CEF2-894D-49EA-8322-95C37B1083BF}"/>
              </a:ext>
            </a:extLst>
          </p:cNvPr>
          <p:cNvPicPr>
            <a:picLocks noChangeAspect="1"/>
          </p:cNvPicPr>
          <p:nvPr/>
        </p:nvPicPr>
        <p:blipFill>
          <a:blip r:embed="rId4"/>
          <a:stretch>
            <a:fillRect/>
          </a:stretch>
        </p:blipFill>
        <p:spPr>
          <a:xfrm>
            <a:off x="516546" y="2383547"/>
            <a:ext cx="3907875" cy="3438442"/>
          </a:xfrm>
          <a:prstGeom prst="rect">
            <a:avLst/>
          </a:prstGeom>
        </p:spPr>
      </p:pic>
      <p:sp>
        <p:nvSpPr>
          <p:cNvPr id="3" name="מלבן 2">
            <a:extLst>
              <a:ext uri="{FF2B5EF4-FFF2-40B4-BE49-F238E27FC236}">
                <a16:creationId xmlns:a16="http://schemas.microsoft.com/office/drawing/2014/main" id="{3A9B40B3-B0FF-416A-92F2-0D23AE887D25}"/>
              </a:ext>
            </a:extLst>
          </p:cNvPr>
          <p:cNvSpPr/>
          <p:nvPr/>
        </p:nvSpPr>
        <p:spPr>
          <a:xfrm>
            <a:off x="279400" y="5821990"/>
            <a:ext cx="4673600" cy="1200329"/>
          </a:xfrm>
          <a:prstGeom prst="rect">
            <a:avLst/>
          </a:prstGeom>
        </p:spPr>
        <p:txBody>
          <a:bodyPr wrap="square">
            <a:spAutoFit/>
          </a:bodyPr>
          <a:lstStyle/>
          <a:p>
            <a:r>
              <a:rPr lang="en-US" dirty="0" err="1"/>
              <a:t>מאת</a:t>
            </a:r>
            <a:r>
              <a:rPr lang="en-US" dirty="0"/>
              <a:t> Ellen Levy Finch (Elf) - Own work, CC BY-SA 3.0, https://commons.wikimedia.org/w/index.php?curid=39146</a:t>
            </a:r>
          </a:p>
        </p:txBody>
      </p:sp>
    </p:spTree>
    <p:extLst>
      <p:ext uri="{BB962C8B-B14F-4D97-AF65-F5344CB8AC3E}">
        <p14:creationId xmlns:p14="http://schemas.microsoft.com/office/powerpoint/2010/main" val="1237615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67658F2-6D62-49B1-8140-0548F3538456}"/>
              </a:ext>
            </a:extLst>
          </p:cNvPr>
          <p:cNvSpPr>
            <a:spLocks noGrp="1"/>
          </p:cNvSpPr>
          <p:nvPr>
            <p:ph type="title"/>
          </p:nvPr>
        </p:nvSpPr>
        <p:spPr/>
        <p:txBody>
          <a:bodyPr/>
          <a:lstStyle/>
          <a:p>
            <a:r>
              <a:rPr lang="he-IL" dirty="0"/>
              <a:t>מְפִיקִים מֵידָע – פִּסְקָה שְׁלִישִׁית</a:t>
            </a:r>
          </a:p>
        </p:txBody>
      </p:sp>
      <p:sp>
        <p:nvSpPr>
          <p:cNvPr id="5" name="תיבת טקסט 4">
            <a:extLst>
              <a:ext uri="{FF2B5EF4-FFF2-40B4-BE49-F238E27FC236}">
                <a16:creationId xmlns:a16="http://schemas.microsoft.com/office/drawing/2014/main" id="{15B458FB-D659-4679-B7A3-2B9FE42BBFE3}"/>
              </a:ext>
            </a:extLst>
          </p:cNvPr>
          <p:cNvSpPr txBox="1"/>
          <p:nvPr/>
        </p:nvSpPr>
        <p:spPr>
          <a:xfrm>
            <a:off x="3553325" y="1586009"/>
            <a:ext cx="4828675" cy="1384995"/>
          </a:xfrm>
          <a:prstGeom prst="rect">
            <a:avLst/>
          </a:prstGeom>
          <a:noFill/>
        </p:spPr>
        <p:txBody>
          <a:bodyPr wrap="square" rtlCol="1">
            <a:spAutoFit/>
          </a:bodyPr>
          <a:lstStyle/>
          <a:p>
            <a:pPr algn="ctr"/>
            <a:r>
              <a:rPr lang="he-IL" sz="4800" b="1" dirty="0">
                <a:solidFill>
                  <a:srgbClr val="FFC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הַתַּפּוּז </a:t>
            </a:r>
          </a:p>
          <a:p>
            <a:endParaRPr lang="he-IL" sz="1200" dirty="0"/>
          </a:p>
          <a:p>
            <a:pPr algn="ctr"/>
            <a:r>
              <a:rPr lang="he-IL" sz="2400" dirty="0">
                <a:latin typeface="David" panose="020E0502060401010101" pitchFamily="34" charset="-79"/>
                <a:cs typeface="David" panose="020E0502060401010101" pitchFamily="34" charset="-79"/>
              </a:rPr>
              <a:t>_</a:t>
            </a:r>
          </a:p>
        </p:txBody>
      </p:sp>
      <p:pic>
        <p:nvPicPr>
          <p:cNvPr id="6" name="תמונה 5">
            <a:extLst>
              <a:ext uri="{FF2B5EF4-FFF2-40B4-BE49-F238E27FC236}">
                <a16:creationId xmlns:a16="http://schemas.microsoft.com/office/drawing/2014/main" id="{D9FA7D00-BA4E-4E38-93DB-836D9EEA2381}"/>
              </a:ext>
            </a:extLst>
          </p:cNvPr>
          <p:cNvPicPr>
            <a:picLocks noChangeAspect="1"/>
          </p:cNvPicPr>
          <p:nvPr/>
        </p:nvPicPr>
        <p:blipFill>
          <a:blip r:embed="rId5"/>
          <a:stretch>
            <a:fillRect/>
          </a:stretch>
        </p:blipFill>
        <p:spPr>
          <a:xfrm>
            <a:off x="2965123" y="2161219"/>
            <a:ext cx="6005080" cy="4200944"/>
          </a:xfrm>
          <a:prstGeom prst="rect">
            <a:avLst/>
          </a:prstGeom>
          <a:ln>
            <a:noFill/>
          </a:ln>
        </p:spPr>
      </p:pic>
      <p:pic>
        <p:nvPicPr>
          <p:cNvPr id="7" name="תמונה 6">
            <a:extLst>
              <a:ext uri="{FF2B5EF4-FFF2-40B4-BE49-F238E27FC236}">
                <a16:creationId xmlns:a16="http://schemas.microsoft.com/office/drawing/2014/main" id="{4711CAA8-046E-46F0-AF99-45881D74189F}"/>
              </a:ext>
            </a:extLst>
          </p:cNvPr>
          <p:cNvPicPr>
            <a:picLocks noChangeAspect="1"/>
          </p:cNvPicPr>
          <p:nvPr/>
        </p:nvPicPr>
        <p:blipFill>
          <a:blip r:embed="rId6"/>
          <a:stretch>
            <a:fillRect/>
          </a:stretch>
        </p:blipFill>
        <p:spPr>
          <a:xfrm>
            <a:off x="6593681" y="4734763"/>
            <a:ext cx="1493649" cy="731583"/>
          </a:xfrm>
          <a:prstGeom prst="rect">
            <a:avLst/>
          </a:prstGeom>
        </p:spPr>
      </p:pic>
      <p:pic>
        <p:nvPicPr>
          <p:cNvPr id="8" name="תמונה 7">
            <a:extLst>
              <a:ext uri="{FF2B5EF4-FFF2-40B4-BE49-F238E27FC236}">
                <a16:creationId xmlns:a16="http://schemas.microsoft.com/office/drawing/2014/main" id="{A802E634-66A9-4C69-919C-3CE18EEFA92D}"/>
              </a:ext>
            </a:extLst>
          </p:cNvPr>
          <p:cNvPicPr>
            <a:picLocks noChangeAspect="1"/>
          </p:cNvPicPr>
          <p:nvPr/>
        </p:nvPicPr>
        <p:blipFill>
          <a:blip r:embed="rId6"/>
          <a:stretch>
            <a:fillRect/>
          </a:stretch>
        </p:blipFill>
        <p:spPr>
          <a:xfrm>
            <a:off x="6593680" y="5548463"/>
            <a:ext cx="1493649" cy="731583"/>
          </a:xfrm>
          <a:prstGeom prst="rect">
            <a:avLst/>
          </a:prstGeom>
        </p:spPr>
      </p:pic>
      <p:sp>
        <p:nvSpPr>
          <p:cNvPr id="10" name="מלבן 9">
            <a:extLst>
              <a:ext uri="{FF2B5EF4-FFF2-40B4-BE49-F238E27FC236}">
                <a16:creationId xmlns:a16="http://schemas.microsoft.com/office/drawing/2014/main" id="{398CF5B0-C598-4D65-A80B-1E65F1FDA54D}"/>
              </a:ext>
            </a:extLst>
          </p:cNvPr>
          <p:cNvSpPr/>
          <p:nvPr/>
        </p:nvSpPr>
        <p:spPr>
          <a:xfrm>
            <a:off x="6010434" y="2321537"/>
            <a:ext cx="2959768" cy="7315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t>הֶעָלִים</a:t>
            </a:r>
          </a:p>
        </p:txBody>
      </p:sp>
      <p:sp>
        <p:nvSpPr>
          <p:cNvPr id="11" name="מלבן 10">
            <a:extLst>
              <a:ext uri="{FF2B5EF4-FFF2-40B4-BE49-F238E27FC236}">
                <a16:creationId xmlns:a16="http://schemas.microsoft.com/office/drawing/2014/main" id="{1C653D19-8267-4112-B4D0-AE18EE1B75BE}"/>
              </a:ext>
            </a:extLst>
          </p:cNvPr>
          <p:cNvSpPr/>
          <p:nvPr/>
        </p:nvSpPr>
        <p:spPr>
          <a:xfrm>
            <a:off x="3050665" y="2321537"/>
            <a:ext cx="2959768" cy="7315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600" dirty="0">
                <a:solidFill>
                  <a:schemeClr val="bg1"/>
                </a:solidFill>
              </a:rPr>
              <a:t>הַפְּרָחִים</a:t>
            </a:r>
          </a:p>
        </p:txBody>
      </p:sp>
      <p:pic>
        <p:nvPicPr>
          <p:cNvPr id="9" name="2min_final" descr="2min_final">
            <a:hlinkClick r:id="" action="ppaction://media"/>
            <a:extLst>
              <a:ext uri="{FF2B5EF4-FFF2-40B4-BE49-F238E27FC236}">
                <a16:creationId xmlns:a16="http://schemas.microsoft.com/office/drawing/2014/main" id="{4ECAAE87-06C4-4BC4-A8B3-5ABF017D0E8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87928" y="1886418"/>
            <a:ext cx="1540938" cy="549601"/>
          </a:xfrm>
          <a:prstGeom prst="rect">
            <a:avLst/>
          </a:prstGeom>
        </p:spPr>
      </p:pic>
    </p:spTree>
    <p:extLst>
      <p:ext uri="{BB962C8B-B14F-4D97-AF65-F5344CB8AC3E}">
        <p14:creationId xmlns:p14="http://schemas.microsoft.com/office/powerpoint/2010/main" val="359423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668EB8D-B793-44D7-8F44-C4FBF4FF2A4B}"/>
              </a:ext>
            </a:extLst>
          </p:cNvPr>
          <p:cNvSpPr>
            <a:spLocks noGrp="1"/>
          </p:cNvSpPr>
          <p:nvPr>
            <p:ph type="title"/>
          </p:nvPr>
        </p:nvSpPr>
        <p:spPr/>
        <p:txBody>
          <a:bodyPr/>
          <a:lstStyle/>
          <a:p>
            <a:r>
              <a:rPr lang="he-IL" dirty="0"/>
              <a:t>מְפִיקִים מֵידָע – פִּסְקָה שְׁלִישִׁית</a:t>
            </a:r>
          </a:p>
        </p:txBody>
      </p:sp>
      <p:pic>
        <p:nvPicPr>
          <p:cNvPr id="7" name="תמונה 6">
            <a:extLst>
              <a:ext uri="{FF2B5EF4-FFF2-40B4-BE49-F238E27FC236}">
                <a16:creationId xmlns:a16="http://schemas.microsoft.com/office/drawing/2014/main" id="{E51B0423-B3F6-477E-9DC8-91E331840799}"/>
              </a:ext>
            </a:extLst>
          </p:cNvPr>
          <p:cNvPicPr>
            <a:picLocks noChangeAspect="1"/>
          </p:cNvPicPr>
          <p:nvPr/>
        </p:nvPicPr>
        <p:blipFill>
          <a:blip r:embed="rId5"/>
          <a:stretch>
            <a:fillRect/>
          </a:stretch>
        </p:blipFill>
        <p:spPr>
          <a:xfrm>
            <a:off x="6834682" y="1932005"/>
            <a:ext cx="5035732" cy="4925995"/>
          </a:xfrm>
          <a:prstGeom prst="rect">
            <a:avLst/>
          </a:prstGeom>
        </p:spPr>
      </p:pic>
      <p:pic>
        <p:nvPicPr>
          <p:cNvPr id="6" name="תמונה 5">
            <a:extLst>
              <a:ext uri="{FF2B5EF4-FFF2-40B4-BE49-F238E27FC236}">
                <a16:creationId xmlns:a16="http://schemas.microsoft.com/office/drawing/2014/main" id="{7BFCE388-2B8F-46E2-A420-99217502E9A2}"/>
              </a:ext>
            </a:extLst>
          </p:cNvPr>
          <p:cNvPicPr>
            <a:picLocks noChangeAspect="1"/>
          </p:cNvPicPr>
          <p:nvPr/>
        </p:nvPicPr>
        <p:blipFill>
          <a:blip r:embed="rId6"/>
          <a:stretch>
            <a:fillRect/>
          </a:stretch>
        </p:blipFill>
        <p:spPr>
          <a:xfrm>
            <a:off x="321586" y="2111852"/>
            <a:ext cx="6005080" cy="4566300"/>
          </a:xfrm>
          <a:prstGeom prst="rect">
            <a:avLst/>
          </a:prstGeom>
        </p:spPr>
      </p:pic>
      <p:pic>
        <p:nvPicPr>
          <p:cNvPr id="8" name="תמונה 7">
            <a:extLst>
              <a:ext uri="{FF2B5EF4-FFF2-40B4-BE49-F238E27FC236}">
                <a16:creationId xmlns:a16="http://schemas.microsoft.com/office/drawing/2014/main" id="{4B45B4EF-F72F-4349-A52B-03799D8ADD83}"/>
              </a:ext>
            </a:extLst>
          </p:cNvPr>
          <p:cNvPicPr>
            <a:picLocks noChangeAspect="1"/>
          </p:cNvPicPr>
          <p:nvPr/>
        </p:nvPicPr>
        <p:blipFill>
          <a:blip r:embed="rId7"/>
          <a:stretch>
            <a:fillRect/>
          </a:stretch>
        </p:blipFill>
        <p:spPr>
          <a:xfrm>
            <a:off x="3871101" y="4928281"/>
            <a:ext cx="1493649" cy="731583"/>
          </a:xfrm>
          <a:prstGeom prst="rect">
            <a:avLst/>
          </a:prstGeom>
        </p:spPr>
      </p:pic>
      <p:pic>
        <p:nvPicPr>
          <p:cNvPr id="9" name="תמונה 8">
            <a:extLst>
              <a:ext uri="{FF2B5EF4-FFF2-40B4-BE49-F238E27FC236}">
                <a16:creationId xmlns:a16="http://schemas.microsoft.com/office/drawing/2014/main" id="{3F03864E-471A-42F7-80E3-6B899608BFF4}"/>
              </a:ext>
            </a:extLst>
          </p:cNvPr>
          <p:cNvPicPr>
            <a:picLocks noChangeAspect="1"/>
          </p:cNvPicPr>
          <p:nvPr/>
        </p:nvPicPr>
        <p:blipFill>
          <a:blip r:embed="rId7"/>
          <a:stretch>
            <a:fillRect/>
          </a:stretch>
        </p:blipFill>
        <p:spPr>
          <a:xfrm>
            <a:off x="3871101" y="5931143"/>
            <a:ext cx="1493649" cy="731583"/>
          </a:xfrm>
          <a:prstGeom prst="rect">
            <a:avLst/>
          </a:prstGeom>
        </p:spPr>
      </p:pic>
      <p:sp>
        <p:nvSpPr>
          <p:cNvPr id="10" name="מלבן 9">
            <a:extLst>
              <a:ext uri="{FF2B5EF4-FFF2-40B4-BE49-F238E27FC236}">
                <a16:creationId xmlns:a16="http://schemas.microsoft.com/office/drawing/2014/main" id="{A2968796-D5EF-4442-AD12-D8DDF4FBCF2B}"/>
              </a:ext>
            </a:extLst>
          </p:cNvPr>
          <p:cNvSpPr/>
          <p:nvPr/>
        </p:nvSpPr>
        <p:spPr>
          <a:xfrm>
            <a:off x="2538718" y="1578062"/>
            <a:ext cx="1745673" cy="707886"/>
          </a:xfrm>
          <a:prstGeom prst="rect">
            <a:avLst/>
          </a:prstGeom>
        </p:spPr>
        <p:txBody>
          <a:bodyPr wrap="square">
            <a:spAutoFit/>
          </a:bodyPr>
          <a:lstStyle/>
          <a:p>
            <a:pPr algn="ctr"/>
            <a:r>
              <a:rPr lang="he-IL" sz="4000" b="1" dirty="0">
                <a:solidFill>
                  <a:srgbClr val="FFC000"/>
                </a:solidFill>
                <a:latin typeface="David" panose="020E0502060401010101" pitchFamily="34" charset="-79"/>
                <a:cs typeface="David" panose="020E0502060401010101" pitchFamily="34" charset="-79"/>
              </a:rPr>
              <a:t>הַתַּפּוּז</a:t>
            </a:r>
          </a:p>
        </p:txBody>
      </p:sp>
      <p:pic>
        <p:nvPicPr>
          <p:cNvPr id="11" name="תמונה 10">
            <a:extLst>
              <a:ext uri="{FF2B5EF4-FFF2-40B4-BE49-F238E27FC236}">
                <a16:creationId xmlns:a16="http://schemas.microsoft.com/office/drawing/2014/main" id="{BA5E3609-A92C-439D-9DFF-5741E16CEDCA}"/>
              </a:ext>
            </a:extLst>
          </p:cNvPr>
          <p:cNvPicPr>
            <a:picLocks noChangeAspect="1"/>
          </p:cNvPicPr>
          <p:nvPr/>
        </p:nvPicPr>
        <p:blipFill>
          <a:blip r:embed="rId8"/>
          <a:stretch>
            <a:fillRect/>
          </a:stretch>
        </p:blipFill>
        <p:spPr>
          <a:xfrm>
            <a:off x="3384938" y="2209640"/>
            <a:ext cx="2941727" cy="1072969"/>
          </a:xfrm>
          <a:prstGeom prst="rect">
            <a:avLst/>
          </a:prstGeom>
        </p:spPr>
      </p:pic>
      <p:pic>
        <p:nvPicPr>
          <p:cNvPr id="12" name="תמונה 11">
            <a:extLst>
              <a:ext uri="{FF2B5EF4-FFF2-40B4-BE49-F238E27FC236}">
                <a16:creationId xmlns:a16="http://schemas.microsoft.com/office/drawing/2014/main" id="{6BF58093-2655-4C73-ABA4-3777A54046F4}"/>
              </a:ext>
            </a:extLst>
          </p:cNvPr>
          <p:cNvPicPr>
            <a:picLocks noChangeAspect="1"/>
          </p:cNvPicPr>
          <p:nvPr/>
        </p:nvPicPr>
        <p:blipFill>
          <a:blip r:embed="rId9"/>
          <a:stretch>
            <a:fillRect/>
          </a:stretch>
        </p:blipFill>
        <p:spPr>
          <a:xfrm>
            <a:off x="321587" y="2209640"/>
            <a:ext cx="2934960" cy="1072969"/>
          </a:xfrm>
          <a:prstGeom prst="rect">
            <a:avLst/>
          </a:prstGeom>
        </p:spPr>
      </p:pic>
      <p:pic>
        <p:nvPicPr>
          <p:cNvPr id="13" name="5min_final" descr="5min_final">
            <a:hlinkClick r:id="" action="ppaction://media"/>
            <a:extLst>
              <a:ext uri="{FF2B5EF4-FFF2-40B4-BE49-F238E27FC236}">
                <a16:creationId xmlns:a16="http://schemas.microsoft.com/office/drawing/2014/main" id="{B2235334-1652-4BF0-B257-34CDA815885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21585" y="1657204"/>
            <a:ext cx="1540938" cy="549601"/>
          </a:xfrm>
          <a:prstGeom prst="rect">
            <a:avLst/>
          </a:prstGeom>
        </p:spPr>
      </p:pic>
    </p:spTree>
    <p:extLst>
      <p:ext uri="{BB962C8B-B14F-4D97-AF65-F5344CB8AC3E}">
        <p14:creationId xmlns:p14="http://schemas.microsoft.com/office/powerpoint/2010/main" val="7654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44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6167DCCF-B817-4260-842C-A740A4F30FF9}"/>
              </a:ext>
            </a:extLst>
          </p:cNvPr>
          <p:cNvPicPr>
            <a:picLocks noChangeAspect="1"/>
          </p:cNvPicPr>
          <p:nvPr/>
        </p:nvPicPr>
        <p:blipFill>
          <a:blip r:embed="rId3"/>
          <a:stretch>
            <a:fillRect/>
          </a:stretch>
        </p:blipFill>
        <p:spPr>
          <a:xfrm>
            <a:off x="1556084" y="1473466"/>
            <a:ext cx="8149390" cy="5488435"/>
          </a:xfrm>
          <a:prstGeom prst="rect">
            <a:avLst/>
          </a:prstGeom>
          <a:noFill/>
        </p:spPr>
      </p:pic>
      <p:pic>
        <p:nvPicPr>
          <p:cNvPr id="5" name="תמונה 4">
            <a:extLst>
              <a:ext uri="{FF2B5EF4-FFF2-40B4-BE49-F238E27FC236}">
                <a16:creationId xmlns:a16="http://schemas.microsoft.com/office/drawing/2014/main" id="{AB613315-E1CD-4249-8333-5930583E32B7}"/>
              </a:ext>
            </a:extLst>
          </p:cNvPr>
          <p:cNvPicPr>
            <a:picLocks noChangeAspect="1"/>
          </p:cNvPicPr>
          <p:nvPr/>
        </p:nvPicPr>
        <p:blipFill>
          <a:blip r:embed="rId4"/>
          <a:stretch>
            <a:fillRect/>
          </a:stretch>
        </p:blipFill>
        <p:spPr>
          <a:xfrm>
            <a:off x="6685669" y="4929999"/>
            <a:ext cx="1493649" cy="731583"/>
          </a:xfrm>
          <a:prstGeom prst="rect">
            <a:avLst/>
          </a:prstGeom>
        </p:spPr>
      </p:pic>
      <p:pic>
        <p:nvPicPr>
          <p:cNvPr id="6" name="תמונה 5">
            <a:extLst>
              <a:ext uri="{FF2B5EF4-FFF2-40B4-BE49-F238E27FC236}">
                <a16:creationId xmlns:a16="http://schemas.microsoft.com/office/drawing/2014/main" id="{99C055B7-EB8F-4F41-AC71-5F38A40BCC4E}"/>
              </a:ext>
            </a:extLst>
          </p:cNvPr>
          <p:cNvPicPr>
            <a:picLocks noChangeAspect="1"/>
          </p:cNvPicPr>
          <p:nvPr/>
        </p:nvPicPr>
        <p:blipFill>
          <a:blip r:embed="rId4"/>
          <a:stretch>
            <a:fillRect/>
          </a:stretch>
        </p:blipFill>
        <p:spPr>
          <a:xfrm>
            <a:off x="6699212" y="6007682"/>
            <a:ext cx="1493649" cy="731583"/>
          </a:xfrm>
          <a:prstGeom prst="rect">
            <a:avLst/>
          </a:prstGeom>
        </p:spPr>
      </p:pic>
      <p:sp>
        <p:nvSpPr>
          <p:cNvPr id="7" name="תיבת טקסט 6">
            <a:extLst>
              <a:ext uri="{FF2B5EF4-FFF2-40B4-BE49-F238E27FC236}">
                <a16:creationId xmlns:a16="http://schemas.microsoft.com/office/drawing/2014/main" id="{7542B514-DAF9-405F-A64F-1DCCFC69D22A}"/>
              </a:ext>
            </a:extLst>
          </p:cNvPr>
          <p:cNvSpPr txBox="1"/>
          <p:nvPr/>
        </p:nvSpPr>
        <p:spPr>
          <a:xfrm>
            <a:off x="6606847" y="3004588"/>
            <a:ext cx="1678380" cy="584775"/>
          </a:xfrm>
          <a:prstGeom prst="rect">
            <a:avLst/>
          </a:prstGeom>
          <a:noFill/>
        </p:spPr>
        <p:txBody>
          <a:bodyPr wrap="square" rtlCol="1">
            <a:spAutoFit/>
          </a:bodyPr>
          <a:lstStyle/>
          <a:p>
            <a:pPr algn="ctr"/>
            <a:r>
              <a:rPr lang="he-IL" b="1" dirty="0"/>
              <a:t> </a:t>
            </a:r>
            <a:r>
              <a:rPr lang="he-IL" sz="3200" b="1" dirty="0">
                <a:latin typeface="David" panose="020E0502060401010101" pitchFamily="34" charset="-79"/>
                <a:cs typeface="David" panose="020E0502060401010101" pitchFamily="34" charset="-79"/>
              </a:rPr>
              <a:t>יְרֻקִּים</a:t>
            </a:r>
            <a:endParaRPr lang="he-IL" b="1" dirty="0">
              <a:latin typeface="David" panose="020E0502060401010101" pitchFamily="34" charset="-79"/>
              <a:cs typeface="David" panose="020E0502060401010101" pitchFamily="34" charset="-79"/>
            </a:endParaRPr>
          </a:p>
        </p:txBody>
      </p:sp>
      <p:sp>
        <p:nvSpPr>
          <p:cNvPr id="8" name="תיבת טקסט 7">
            <a:extLst>
              <a:ext uri="{FF2B5EF4-FFF2-40B4-BE49-F238E27FC236}">
                <a16:creationId xmlns:a16="http://schemas.microsoft.com/office/drawing/2014/main" id="{25F4BF02-7395-4A8F-A331-B47171FDF224}"/>
              </a:ext>
            </a:extLst>
          </p:cNvPr>
          <p:cNvSpPr txBox="1"/>
          <p:nvPr/>
        </p:nvSpPr>
        <p:spPr>
          <a:xfrm>
            <a:off x="6272464" y="3974180"/>
            <a:ext cx="2347146" cy="584775"/>
          </a:xfrm>
          <a:prstGeom prst="rect">
            <a:avLst/>
          </a:prstGeom>
          <a:noFill/>
        </p:spPr>
        <p:txBody>
          <a:bodyPr wrap="square" rtlCol="1">
            <a:spAutoFit/>
          </a:bodyPr>
          <a:lstStyle/>
          <a:p>
            <a:pPr algn="ctr"/>
            <a:r>
              <a:rPr lang="he-IL" sz="3200" b="1" dirty="0"/>
              <a:t>אֵינָם נוֹשְׁרִים </a:t>
            </a:r>
          </a:p>
        </p:txBody>
      </p:sp>
      <p:sp>
        <p:nvSpPr>
          <p:cNvPr id="9" name="תיבת טקסט 8">
            <a:extLst>
              <a:ext uri="{FF2B5EF4-FFF2-40B4-BE49-F238E27FC236}">
                <a16:creationId xmlns:a16="http://schemas.microsoft.com/office/drawing/2014/main" id="{FB628B4C-DE1F-4805-A43C-21DAE451A2BA}"/>
              </a:ext>
            </a:extLst>
          </p:cNvPr>
          <p:cNvSpPr txBox="1"/>
          <p:nvPr/>
        </p:nvSpPr>
        <p:spPr>
          <a:xfrm>
            <a:off x="2486526" y="3035128"/>
            <a:ext cx="1935476" cy="584775"/>
          </a:xfrm>
          <a:prstGeom prst="rect">
            <a:avLst/>
          </a:prstGeom>
          <a:noFill/>
        </p:spPr>
        <p:txBody>
          <a:bodyPr wrap="square" rtlCol="1">
            <a:spAutoFit/>
          </a:bodyPr>
          <a:lstStyle/>
          <a:p>
            <a:pPr algn="ctr"/>
            <a:r>
              <a:rPr lang="he-IL" dirty="0"/>
              <a:t> </a:t>
            </a:r>
            <a:r>
              <a:rPr lang="he-IL" sz="3200" b="1" dirty="0">
                <a:latin typeface="David" panose="020E0502060401010101" pitchFamily="34" charset="-79"/>
                <a:cs typeface="David" panose="020E0502060401010101" pitchFamily="34" charset="-79"/>
              </a:rPr>
              <a:t>לְבָנִים</a:t>
            </a:r>
            <a:endParaRPr lang="he-IL" b="1" dirty="0">
              <a:latin typeface="David" panose="020E0502060401010101" pitchFamily="34" charset="-79"/>
              <a:cs typeface="David" panose="020E0502060401010101" pitchFamily="34" charset="-79"/>
            </a:endParaRPr>
          </a:p>
        </p:txBody>
      </p:sp>
      <p:sp>
        <p:nvSpPr>
          <p:cNvPr id="10" name="תיבת טקסט 9">
            <a:extLst>
              <a:ext uri="{FF2B5EF4-FFF2-40B4-BE49-F238E27FC236}">
                <a16:creationId xmlns:a16="http://schemas.microsoft.com/office/drawing/2014/main" id="{8ED361AA-A06B-4DE6-B518-4CD23DBE1932}"/>
              </a:ext>
            </a:extLst>
          </p:cNvPr>
          <p:cNvSpPr txBox="1"/>
          <p:nvPr/>
        </p:nvSpPr>
        <p:spPr>
          <a:xfrm>
            <a:off x="2237161" y="3985960"/>
            <a:ext cx="3041312" cy="584775"/>
          </a:xfrm>
          <a:prstGeom prst="rect">
            <a:avLst/>
          </a:prstGeom>
          <a:noFill/>
        </p:spPr>
        <p:txBody>
          <a:bodyPr wrap="square" rtlCol="1">
            <a:spAutoFit/>
          </a:bodyPr>
          <a:lstStyle/>
          <a:p>
            <a:pPr algn="r"/>
            <a:r>
              <a:rPr lang="he-IL" sz="3200" b="1" dirty="0">
                <a:latin typeface="David" panose="020E0502060401010101" pitchFamily="34" charset="-79"/>
                <a:cs typeface="David" panose="020E0502060401010101" pitchFamily="34" charset="-79"/>
              </a:rPr>
              <a:t>מְפִיצִים רֵיחַ נָעִים </a:t>
            </a:r>
          </a:p>
        </p:txBody>
      </p:sp>
      <p:sp>
        <p:nvSpPr>
          <p:cNvPr id="11" name="תיבת טקסט 10">
            <a:extLst>
              <a:ext uri="{FF2B5EF4-FFF2-40B4-BE49-F238E27FC236}">
                <a16:creationId xmlns:a16="http://schemas.microsoft.com/office/drawing/2014/main" id="{6C33F943-7E2E-490B-9883-FA0682C9C770}"/>
              </a:ext>
            </a:extLst>
          </p:cNvPr>
          <p:cNvSpPr txBox="1"/>
          <p:nvPr/>
        </p:nvSpPr>
        <p:spPr>
          <a:xfrm>
            <a:off x="1556083" y="4830943"/>
            <a:ext cx="3722389" cy="1077218"/>
          </a:xfrm>
          <a:prstGeom prst="rect">
            <a:avLst/>
          </a:prstGeom>
          <a:noFill/>
        </p:spPr>
        <p:txBody>
          <a:bodyPr wrap="square" rtlCol="1">
            <a:spAutoFit/>
          </a:bodyPr>
          <a:lstStyle/>
          <a:p>
            <a:pPr algn="r"/>
            <a:r>
              <a:rPr lang="he-IL" sz="3200" b="1" dirty="0">
                <a:latin typeface="David" panose="020E0502060401010101" pitchFamily="34" charset="-79"/>
                <a:cs typeface="David" panose="020E0502060401010101" pitchFamily="34" charset="-79"/>
              </a:rPr>
              <a:t>פְּרִיחַת עֵץ הַתַּפּוּז נִמְשֶׁכֶת כְּשִׁשָּׁה שָׁבוּעוֹת </a:t>
            </a:r>
          </a:p>
        </p:txBody>
      </p:sp>
      <p:sp>
        <p:nvSpPr>
          <p:cNvPr id="14" name="תיבת טקסט 13">
            <a:extLst>
              <a:ext uri="{FF2B5EF4-FFF2-40B4-BE49-F238E27FC236}">
                <a16:creationId xmlns:a16="http://schemas.microsoft.com/office/drawing/2014/main" id="{684A66EB-4E58-432B-84E4-1FDB6A64FF54}"/>
              </a:ext>
            </a:extLst>
          </p:cNvPr>
          <p:cNvSpPr txBox="1"/>
          <p:nvPr/>
        </p:nvSpPr>
        <p:spPr>
          <a:xfrm>
            <a:off x="1556084" y="6051495"/>
            <a:ext cx="4074695" cy="523220"/>
          </a:xfrm>
          <a:prstGeom prst="rect">
            <a:avLst/>
          </a:prstGeom>
          <a:noFill/>
        </p:spPr>
        <p:txBody>
          <a:bodyPr wrap="square" rtlCol="1">
            <a:spAutoFit/>
          </a:bodyPr>
          <a:lstStyle/>
          <a:p>
            <a:pPr algn="ctr"/>
            <a:r>
              <a:rPr lang="he-IL" sz="2800" b="1" dirty="0">
                <a:latin typeface="David" panose="020E0502060401010101" pitchFamily="34" charset="-79"/>
                <a:cs typeface="David" panose="020E0502060401010101" pitchFamily="34" charset="-79"/>
              </a:rPr>
              <a:t>מֵהַצּוּף שֶׁלָּהֶם  מְיַצְּרים דְּבַשׁ </a:t>
            </a:r>
          </a:p>
        </p:txBody>
      </p:sp>
      <p:sp>
        <p:nvSpPr>
          <p:cNvPr id="3" name="תיבת טקסט 2">
            <a:extLst>
              <a:ext uri="{FF2B5EF4-FFF2-40B4-BE49-F238E27FC236}">
                <a16:creationId xmlns:a16="http://schemas.microsoft.com/office/drawing/2014/main" id="{86BB768A-449E-44DE-BC22-DC70194FF18F}"/>
              </a:ext>
            </a:extLst>
          </p:cNvPr>
          <p:cNvSpPr txBox="1"/>
          <p:nvPr/>
        </p:nvSpPr>
        <p:spPr>
          <a:xfrm>
            <a:off x="2486526" y="1749182"/>
            <a:ext cx="2117558" cy="584775"/>
          </a:xfrm>
          <a:prstGeom prst="rect">
            <a:avLst/>
          </a:prstGeom>
          <a:noFill/>
        </p:spPr>
        <p:txBody>
          <a:bodyPr wrap="square" rtlCol="1">
            <a:spAutoFit/>
          </a:bodyPr>
          <a:lstStyle/>
          <a:p>
            <a:endParaRPr lang="he-IL" dirty="0"/>
          </a:p>
        </p:txBody>
      </p:sp>
      <p:sp>
        <p:nvSpPr>
          <p:cNvPr id="16" name="כותרת 15">
            <a:extLst>
              <a:ext uri="{FF2B5EF4-FFF2-40B4-BE49-F238E27FC236}">
                <a16:creationId xmlns:a16="http://schemas.microsoft.com/office/drawing/2014/main" id="{9EA0D441-2DE4-4262-8568-AE347D6F339F}"/>
              </a:ext>
            </a:extLst>
          </p:cNvPr>
          <p:cNvSpPr>
            <a:spLocks noGrp="1"/>
          </p:cNvSpPr>
          <p:nvPr>
            <p:ph type="title"/>
          </p:nvPr>
        </p:nvSpPr>
        <p:spPr/>
        <p:txBody>
          <a:bodyPr/>
          <a:lstStyle/>
          <a:p>
            <a:r>
              <a:rPr lang="he-IL" dirty="0"/>
              <a:t>פִּתְרוֹן</a:t>
            </a:r>
          </a:p>
        </p:txBody>
      </p:sp>
      <p:pic>
        <p:nvPicPr>
          <p:cNvPr id="15" name="תמונה 14">
            <a:extLst>
              <a:ext uri="{FF2B5EF4-FFF2-40B4-BE49-F238E27FC236}">
                <a16:creationId xmlns:a16="http://schemas.microsoft.com/office/drawing/2014/main" id="{1E341DC7-6E38-4551-96FD-5FF4F72FECB3}"/>
              </a:ext>
            </a:extLst>
          </p:cNvPr>
          <p:cNvPicPr>
            <a:picLocks noChangeAspect="1"/>
          </p:cNvPicPr>
          <p:nvPr/>
        </p:nvPicPr>
        <p:blipFill>
          <a:blip r:embed="rId5"/>
          <a:stretch>
            <a:fillRect/>
          </a:stretch>
        </p:blipFill>
        <p:spPr>
          <a:xfrm>
            <a:off x="1556084" y="1536817"/>
            <a:ext cx="4074694" cy="1395404"/>
          </a:xfrm>
          <a:prstGeom prst="rect">
            <a:avLst/>
          </a:prstGeom>
        </p:spPr>
      </p:pic>
      <p:pic>
        <p:nvPicPr>
          <p:cNvPr id="17" name="תמונה 16">
            <a:extLst>
              <a:ext uri="{FF2B5EF4-FFF2-40B4-BE49-F238E27FC236}">
                <a16:creationId xmlns:a16="http://schemas.microsoft.com/office/drawing/2014/main" id="{304378CC-D237-4D15-98FE-C013F8940440}"/>
              </a:ext>
            </a:extLst>
          </p:cNvPr>
          <p:cNvPicPr>
            <a:picLocks noChangeAspect="1"/>
          </p:cNvPicPr>
          <p:nvPr/>
        </p:nvPicPr>
        <p:blipFill>
          <a:blip r:embed="rId6"/>
          <a:stretch>
            <a:fillRect/>
          </a:stretch>
        </p:blipFill>
        <p:spPr>
          <a:xfrm>
            <a:off x="5670712" y="1555861"/>
            <a:ext cx="3898576" cy="1376359"/>
          </a:xfrm>
          <a:prstGeom prst="rect">
            <a:avLst/>
          </a:prstGeom>
        </p:spPr>
      </p:pic>
    </p:spTree>
    <p:extLst>
      <p:ext uri="{BB962C8B-B14F-4D97-AF65-F5344CB8AC3E}">
        <p14:creationId xmlns:p14="http://schemas.microsoft.com/office/powerpoint/2010/main" val="6620426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9598A24-511B-4F23-9671-2D147BC47B46}"/>
              </a:ext>
            </a:extLst>
          </p:cNvPr>
          <p:cNvSpPr>
            <a:spLocks noGrp="1"/>
          </p:cNvSpPr>
          <p:nvPr>
            <p:ph type="title"/>
          </p:nvPr>
        </p:nvSpPr>
        <p:spPr/>
        <p:txBody>
          <a:bodyPr/>
          <a:lstStyle/>
          <a:p>
            <a:r>
              <a:rPr lang="he-IL" dirty="0"/>
              <a:t>מְפִיקִים מֵידָע – פִּסְקָה שְׁלִישִׁית</a:t>
            </a:r>
          </a:p>
        </p:txBody>
      </p:sp>
      <p:pic>
        <p:nvPicPr>
          <p:cNvPr id="5" name="תמונה 4">
            <a:extLst>
              <a:ext uri="{FF2B5EF4-FFF2-40B4-BE49-F238E27FC236}">
                <a16:creationId xmlns:a16="http://schemas.microsoft.com/office/drawing/2014/main" id="{737D0AA5-87FA-410C-9B97-F310D5CF9133}"/>
              </a:ext>
            </a:extLst>
          </p:cNvPr>
          <p:cNvPicPr>
            <a:picLocks noChangeAspect="1"/>
          </p:cNvPicPr>
          <p:nvPr/>
        </p:nvPicPr>
        <p:blipFill>
          <a:blip r:embed="rId3"/>
          <a:stretch>
            <a:fillRect/>
          </a:stretch>
        </p:blipFill>
        <p:spPr>
          <a:xfrm>
            <a:off x="2382750" y="1864519"/>
            <a:ext cx="7041490" cy="1268078"/>
          </a:xfrm>
          <a:prstGeom prst="rect">
            <a:avLst/>
          </a:prstGeom>
        </p:spPr>
      </p:pic>
      <p:sp>
        <p:nvSpPr>
          <p:cNvPr id="6" name="תיבת טקסט 5">
            <a:extLst>
              <a:ext uri="{FF2B5EF4-FFF2-40B4-BE49-F238E27FC236}">
                <a16:creationId xmlns:a16="http://schemas.microsoft.com/office/drawing/2014/main" id="{10929D28-8D3E-4DD6-AB01-6D2A7D0A33C0}"/>
              </a:ext>
            </a:extLst>
          </p:cNvPr>
          <p:cNvSpPr txBox="1"/>
          <p:nvPr/>
        </p:nvSpPr>
        <p:spPr>
          <a:xfrm>
            <a:off x="2767760" y="2238055"/>
            <a:ext cx="6280990" cy="523220"/>
          </a:xfrm>
          <a:prstGeom prst="rect">
            <a:avLst/>
          </a:prstGeom>
          <a:noFill/>
        </p:spPr>
        <p:txBody>
          <a:bodyPr wrap="square" rtlCol="1">
            <a:spAutoFit/>
          </a:bodyPr>
          <a:lstStyle/>
          <a:p>
            <a:pPr algn="ctr"/>
            <a:r>
              <a:rPr lang="he-IL" sz="2800" b="1" dirty="0">
                <a:latin typeface="David" panose="020E0502060401010101" pitchFamily="34" charset="-79"/>
                <a:cs typeface="David" panose="020E0502060401010101" pitchFamily="34" charset="-79"/>
              </a:rPr>
              <a:t>הַאִם תּוּכְלוּ לְגַלּוֹת עַל מָה מְדֻבָּר בַּפִּסְקָה הַזֹּאת?</a:t>
            </a:r>
          </a:p>
        </p:txBody>
      </p:sp>
    </p:spTree>
    <p:extLst>
      <p:ext uri="{BB962C8B-B14F-4D97-AF65-F5344CB8AC3E}">
        <p14:creationId xmlns:p14="http://schemas.microsoft.com/office/powerpoint/2010/main" val="651670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9598A24-511B-4F23-9671-2D147BC47B46}"/>
              </a:ext>
            </a:extLst>
          </p:cNvPr>
          <p:cNvSpPr>
            <a:spLocks noGrp="1"/>
          </p:cNvSpPr>
          <p:nvPr>
            <p:ph type="title"/>
          </p:nvPr>
        </p:nvSpPr>
        <p:spPr/>
        <p:txBody>
          <a:bodyPr/>
          <a:lstStyle/>
          <a:p>
            <a:r>
              <a:rPr lang="he-IL" dirty="0"/>
              <a:t>מְפִיקִים מֵידָע – פִּסְקָה שְׁלִישִׁית</a:t>
            </a:r>
          </a:p>
        </p:txBody>
      </p:sp>
      <p:pic>
        <p:nvPicPr>
          <p:cNvPr id="5" name="תמונה 4">
            <a:extLst>
              <a:ext uri="{FF2B5EF4-FFF2-40B4-BE49-F238E27FC236}">
                <a16:creationId xmlns:a16="http://schemas.microsoft.com/office/drawing/2014/main" id="{737D0AA5-87FA-410C-9B97-F310D5CF9133}"/>
              </a:ext>
            </a:extLst>
          </p:cNvPr>
          <p:cNvPicPr>
            <a:picLocks noChangeAspect="1"/>
          </p:cNvPicPr>
          <p:nvPr/>
        </p:nvPicPr>
        <p:blipFill>
          <a:blip r:embed="rId3"/>
          <a:stretch>
            <a:fillRect/>
          </a:stretch>
        </p:blipFill>
        <p:spPr>
          <a:xfrm>
            <a:off x="2382750" y="1864519"/>
            <a:ext cx="7041490" cy="1268078"/>
          </a:xfrm>
          <a:prstGeom prst="rect">
            <a:avLst/>
          </a:prstGeom>
        </p:spPr>
      </p:pic>
      <p:sp>
        <p:nvSpPr>
          <p:cNvPr id="6" name="תיבת טקסט 5">
            <a:extLst>
              <a:ext uri="{FF2B5EF4-FFF2-40B4-BE49-F238E27FC236}">
                <a16:creationId xmlns:a16="http://schemas.microsoft.com/office/drawing/2014/main" id="{10929D28-8D3E-4DD6-AB01-6D2A7D0A33C0}"/>
              </a:ext>
            </a:extLst>
          </p:cNvPr>
          <p:cNvSpPr txBox="1"/>
          <p:nvPr/>
        </p:nvSpPr>
        <p:spPr>
          <a:xfrm>
            <a:off x="2767760" y="2238055"/>
            <a:ext cx="5946484" cy="523220"/>
          </a:xfrm>
          <a:prstGeom prst="rect">
            <a:avLst/>
          </a:prstGeom>
          <a:noFill/>
        </p:spPr>
        <p:txBody>
          <a:bodyPr wrap="square" rtlCol="1">
            <a:spAutoFit/>
          </a:bodyPr>
          <a:lstStyle/>
          <a:p>
            <a:pPr algn="ctr"/>
            <a:r>
              <a:rPr lang="he-IL" sz="2800" b="1" dirty="0">
                <a:latin typeface="David" panose="020E0502060401010101" pitchFamily="34" charset="-79"/>
                <a:cs typeface="David" panose="020E0502060401010101" pitchFamily="34" charset="-79"/>
              </a:rPr>
              <a:t>הַאִם תּוּכְלוּ לְגַלּוֹת מָה מְדֻבָּר בַּפִּסְקָה הַזֹּאת?</a:t>
            </a:r>
          </a:p>
        </p:txBody>
      </p:sp>
      <p:sp>
        <p:nvSpPr>
          <p:cNvPr id="8" name="תיבת טקסט 7">
            <a:extLst>
              <a:ext uri="{FF2B5EF4-FFF2-40B4-BE49-F238E27FC236}">
                <a16:creationId xmlns:a16="http://schemas.microsoft.com/office/drawing/2014/main" id="{A81891AD-DF7B-49F5-A303-15C000C4F96A}"/>
              </a:ext>
            </a:extLst>
          </p:cNvPr>
          <p:cNvSpPr txBox="1"/>
          <p:nvPr/>
        </p:nvSpPr>
        <p:spPr>
          <a:xfrm>
            <a:off x="2269892" y="4130002"/>
            <a:ext cx="7180350" cy="830997"/>
          </a:xfrm>
          <a:prstGeom prst="rect">
            <a:avLst/>
          </a:prstGeom>
          <a:noFill/>
        </p:spPr>
        <p:txBody>
          <a:bodyPr wrap="square" rtlCol="1">
            <a:spAutoFit/>
          </a:bodyPr>
          <a:lstStyle/>
          <a:p>
            <a:pPr algn="ctr"/>
            <a:r>
              <a:rPr lang="he-IL" sz="4800" b="1" dirty="0">
                <a:solidFill>
                  <a:srgbClr val="FFC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מַרְאֵה הָעֵץ – הֶעָלִים וְהַפְּרָחִים</a:t>
            </a:r>
          </a:p>
        </p:txBody>
      </p:sp>
    </p:spTree>
    <p:extLst>
      <p:ext uri="{BB962C8B-B14F-4D97-AF65-F5344CB8AC3E}">
        <p14:creationId xmlns:p14="http://schemas.microsoft.com/office/powerpoint/2010/main" val="29809767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4D15B60-F789-426E-BED3-CED6A66477BA}"/>
              </a:ext>
            </a:extLst>
          </p:cNvPr>
          <p:cNvSpPr>
            <a:spLocks noGrp="1"/>
          </p:cNvSpPr>
          <p:nvPr>
            <p:ph type="title"/>
          </p:nvPr>
        </p:nvSpPr>
        <p:spPr>
          <a:xfrm>
            <a:off x="2964263" y="623767"/>
            <a:ext cx="8280000" cy="720000"/>
          </a:xfrm>
        </p:spPr>
        <p:txBody>
          <a:bodyPr/>
          <a:lstStyle/>
          <a:p>
            <a:r>
              <a:rPr lang="he-IL" dirty="0"/>
              <a:t>מְפִיקִים מֵידָע – פִּסְקָה רְבִיעִית</a:t>
            </a:r>
          </a:p>
        </p:txBody>
      </p:sp>
      <p:pic>
        <p:nvPicPr>
          <p:cNvPr id="4" name="תמונה 3">
            <a:extLst>
              <a:ext uri="{FF2B5EF4-FFF2-40B4-BE49-F238E27FC236}">
                <a16:creationId xmlns:a16="http://schemas.microsoft.com/office/drawing/2014/main" id="{E0D246C9-60BF-4960-B62E-8E8EBB15B2C6}"/>
              </a:ext>
            </a:extLst>
          </p:cNvPr>
          <p:cNvPicPr>
            <a:picLocks noChangeAspect="1"/>
          </p:cNvPicPr>
          <p:nvPr/>
        </p:nvPicPr>
        <p:blipFill>
          <a:blip r:embed="rId3"/>
          <a:stretch>
            <a:fillRect/>
          </a:stretch>
        </p:blipFill>
        <p:spPr>
          <a:xfrm>
            <a:off x="1027067" y="1517441"/>
            <a:ext cx="10425064" cy="5340559"/>
          </a:xfrm>
          <a:prstGeom prst="rect">
            <a:avLst/>
          </a:prstGeom>
        </p:spPr>
      </p:pic>
    </p:spTree>
    <p:extLst>
      <p:ext uri="{BB962C8B-B14F-4D97-AF65-F5344CB8AC3E}">
        <p14:creationId xmlns:p14="http://schemas.microsoft.com/office/powerpoint/2010/main" val="3130051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E6F5474-D1CE-4505-93F5-C65E4B08754A}"/>
              </a:ext>
            </a:extLst>
          </p:cNvPr>
          <p:cNvSpPr>
            <a:spLocks noGrp="1"/>
          </p:cNvSpPr>
          <p:nvPr>
            <p:ph type="title"/>
          </p:nvPr>
        </p:nvSpPr>
        <p:spPr/>
        <p:txBody>
          <a:bodyPr/>
          <a:lstStyle/>
          <a:p>
            <a:r>
              <a:rPr lang="he-IL" dirty="0"/>
              <a:t>מְפִיקִים מֵידָע – פִּסְקָה רְבִיעִית</a:t>
            </a:r>
          </a:p>
        </p:txBody>
      </p:sp>
      <p:pic>
        <p:nvPicPr>
          <p:cNvPr id="4" name="תמונה 3">
            <a:extLst>
              <a:ext uri="{FF2B5EF4-FFF2-40B4-BE49-F238E27FC236}">
                <a16:creationId xmlns:a16="http://schemas.microsoft.com/office/drawing/2014/main" id="{EEB8E6F0-679E-4611-AD4D-F5851D1C587D}"/>
              </a:ext>
            </a:extLst>
          </p:cNvPr>
          <p:cNvPicPr>
            <a:picLocks noChangeAspect="1"/>
          </p:cNvPicPr>
          <p:nvPr/>
        </p:nvPicPr>
        <p:blipFill>
          <a:blip r:embed="rId5"/>
          <a:stretch>
            <a:fillRect/>
          </a:stretch>
        </p:blipFill>
        <p:spPr>
          <a:xfrm>
            <a:off x="3206096" y="1652337"/>
            <a:ext cx="9196347" cy="4708358"/>
          </a:xfrm>
          <a:prstGeom prst="rect">
            <a:avLst/>
          </a:prstGeom>
        </p:spPr>
      </p:pic>
      <p:sp>
        <p:nvSpPr>
          <p:cNvPr id="7" name="אליפסה 6">
            <a:extLst>
              <a:ext uri="{FF2B5EF4-FFF2-40B4-BE49-F238E27FC236}">
                <a16:creationId xmlns:a16="http://schemas.microsoft.com/office/drawing/2014/main" id="{2D11A5A8-7813-400B-87B3-42E45C14E871}"/>
              </a:ext>
            </a:extLst>
          </p:cNvPr>
          <p:cNvSpPr/>
          <p:nvPr/>
        </p:nvSpPr>
        <p:spPr>
          <a:xfrm>
            <a:off x="368968" y="3224462"/>
            <a:ext cx="2712622" cy="1620253"/>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תיבת טקסט 7">
            <a:extLst>
              <a:ext uri="{FF2B5EF4-FFF2-40B4-BE49-F238E27FC236}">
                <a16:creationId xmlns:a16="http://schemas.microsoft.com/office/drawing/2014/main" id="{EEE6B0B1-B9D9-431D-B5E9-78A8EA2628D3}"/>
              </a:ext>
            </a:extLst>
          </p:cNvPr>
          <p:cNvSpPr txBox="1"/>
          <p:nvPr/>
        </p:nvSpPr>
        <p:spPr>
          <a:xfrm>
            <a:off x="609600" y="3429000"/>
            <a:ext cx="2213811" cy="1077218"/>
          </a:xfrm>
          <a:prstGeom prst="rect">
            <a:avLst/>
          </a:prstGeom>
          <a:noFill/>
        </p:spPr>
        <p:txBody>
          <a:bodyPr wrap="square" rtlCol="1">
            <a:spAutoFit/>
          </a:bodyPr>
          <a:lstStyle/>
          <a:p>
            <a:pPr algn="ctr"/>
            <a:r>
              <a:rPr lang="he-IL" sz="3200" b="1" dirty="0">
                <a:solidFill>
                  <a:srgbClr val="FF0000"/>
                </a:solidFill>
                <a:latin typeface="David" panose="020E0502060401010101" pitchFamily="34" charset="-79"/>
                <a:cs typeface="David" panose="020E0502060401010101" pitchFamily="34" charset="-79"/>
              </a:rPr>
              <a:t>מִלִּים מְתָאֲרוֹת</a:t>
            </a:r>
          </a:p>
        </p:txBody>
      </p:sp>
      <p:pic>
        <p:nvPicPr>
          <p:cNvPr id="6" name="1min_final" descr="1min_final">
            <a:hlinkClick r:id="" action="ppaction://media"/>
            <a:extLst>
              <a:ext uri="{FF2B5EF4-FFF2-40B4-BE49-F238E27FC236}">
                <a16:creationId xmlns:a16="http://schemas.microsoft.com/office/drawing/2014/main" id="{5F40C931-E206-4DAC-A9E0-F2880B8727C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8968" y="1754193"/>
            <a:ext cx="1540938" cy="549601"/>
          </a:xfrm>
          <a:prstGeom prst="rect">
            <a:avLst/>
          </a:prstGeom>
        </p:spPr>
      </p:pic>
    </p:spTree>
    <p:extLst>
      <p:ext uri="{BB962C8B-B14F-4D97-AF65-F5344CB8AC3E}">
        <p14:creationId xmlns:p14="http://schemas.microsoft.com/office/powerpoint/2010/main" val="65833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a:xfrm>
            <a:off x="4844955" y="1721752"/>
            <a:ext cx="6399308" cy="3512495"/>
          </a:xfrm>
          <a:noFill/>
          <a:ln w="38100">
            <a:noFill/>
          </a:ln>
          <a:effectLst>
            <a:outerShdw blurRad="50800" dist="38100" dir="13500000" algn="b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he-IL" sz="19900" b="1" dirty="0">
                <a:solidFill>
                  <a:schemeClr val="accent3"/>
                </a:solidFill>
                <a:effectLst>
                  <a:outerShdw blurRad="38100" dist="38100" dir="2700000" algn="tl">
                    <a:srgbClr val="000000">
                      <a:alpha val="43137"/>
                    </a:srgbClr>
                  </a:outerShdw>
                </a:effectLst>
                <a:cs typeface="Calibri" panose="020F0502020204030204" pitchFamily="34" charset="0"/>
              </a:rPr>
              <a:t>תַּפּוּז</a:t>
            </a:r>
          </a:p>
          <a:p>
            <a:pPr marL="0" indent="0" algn="ctr">
              <a:buNone/>
            </a:pPr>
            <a:endParaRPr lang="he-IL" sz="11500" dirty="0">
              <a:solidFill>
                <a:srgbClr val="AB670D"/>
              </a:solidFill>
              <a:cs typeface="Calibri" panose="020F0502020204030204" pitchFamily="34" charset="0"/>
            </a:endParaRPr>
          </a:p>
        </p:txBody>
      </p:sp>
      <p:pic>
        <p:nvPicPr>
          <p:cNvPr id="3" name="תמונה 2">
            <a:extLst>
              <a:ext uri="{FF2B5EF4-FFF2-40B4-BE49-F238E27FC236}">
                <a16:creationId xmlns:a16="http://schemas.microsoft.com/office/drawing/2014/main" id="{B9111BB8-7B2A-4A2E-9065-A8B3369CF99F}"/>
              </a:ext>
            </a:extLst>
          </p:cNvPr>
          <p:cNvPicPr>
            <a:picLocks noChangeAspect="1"/>
          </p:cNvPicPr>
          <p:nvPr/>
        </p:nvPicPr>
        <p:blipFill>
          <a:blip r:embed="rId3"/>
          <a:stretch>
            <a:fillRect/>
          </a:stretch>
        </p:blipFill>
        <p:spPr>
          <a:xfrm>
            <a:off x="947737" y="3125048"/>
            <a:ext cx="2676190" cy="2676190"/>
          </a:xfrm>
          <a:prstGeom prst="rect">
            <a:avLst/>
          </a:prstGeom>
        </p:spPr>
      </p:pic>
      <p:pic>
        <p:nvPicPr>
          <p:cNvPr id="4" name="תמונה 3">
            <a:extLst>
              <a:ext uri="{FF2B5EF4-FFF2-40B4-BE49-F238E27FC236}">
                <a16:creationId xmlns:a16="http://schemas.microsoft.com/office/drawing/2014/main" id="{70407C85-40CF-4B4F-B8AF-EF0ACAF1D793}"/>
              </a:ext>
            </a:extLst>
          </p:cNvPr>
          <p:cNvPicPr>
            <a:picLocks noChangeAspect="1"/>
          </p:cNvPicPr>
          <p:nvPr/>
        </p:nvPicPr>
        <p:blipFill>
          <a:blip r:embed="rId3"/>
          <a:stretch>
            <a:fillRect/>
          </a:stretch>
        </p:blipFill>
        <p:spPr>
          <a:xfrm>
            <a:off x="1905848" y="2874677"/>
            <a:ext cx="2676190" cy="2676190"/>
          </a:xfrm>
          <a:prstGeom prst="rect">
            <a:avLst/>
          </a:prstGeom>
        </p:spPr>
      </p:pic>
      <p:pic>
        <p:nvPicPr>
          <p:cNvPr id="6" name="תמונה 5" descr="תמונה שמכילה תפוזים, כתום, מזון, ישיבה&#10;&#10;התיאור נוצר באופן אוטומטי">
            <a:extLst>
              <a:ext uri="{FF2B5EF4-FFF2-40B4-BE49-F238E27FC236}">
                <a16:creationId xmlns:a16="http://schemas.microsoft.com/office/drawing/2014/main" id="{3DB7A35D-EBB8-4406-88D9-DBE777E0B5BC}"/>
              </a:ext>
            </a:extLst>
          </p:cNvPr>
          <p:cNvPicPr>
            <a:picLocks noChangeAspect="1"/>
          </p:cNvPicPr>
          <p:nvPr/>
        </p:nvPicPr>
        <p:blipFill>
          <a:blip r:embed="rId4"/>
          <a:stretch>
            <a:fillRect/>
          </a:stretch>
        </p:blipFill>
        <p:spPr>
          <a:xfrm>
            <a:off x="1049951" y="1817915"/>
            <a:ext cx="3532087" cy="3983323"/>
          </a:xfrm>
          <a:prstGeom prst="rect">
            <a:avLst/>
          </a:prstGeom>
          <a:ln>
            <a:noFill/>
          </a:ln>
          <a:effectLst>
            <a:softEdge rad="112500"/>
          </a:effectLst>
        </p:spPr>
      </p:pic>
    </p:spTree>
    <p:extLst>
      <p:ext uri="{BB962C8B-B14F-4D97-AF65-F5344CB8AC3E}">
        <p14:creationId xmlns:p14="http://schemas.microsoft.com/office/powerpoint/2010/main" val="32194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F206912-AEB3-4E98-8321-04C53BE5212B}"/>
              </a:ext>
            </a:extLst>
          </p:cNvPr>
          <p:cNvSpPr>
            <a:spLocks noGrp="1"/>
          </p:cNvSpPr>
          <p:nvPr>
            <p:ph type="title"/>
          </p:nvPr>
        </p:nvSpPr>
        <p:spPr/>
        <p:txBody>
          <a:bodyPr/>
          <a:lstStyle/>
          <a:p>
            <a:r>
              <a:rPr lang="he-IL" dirty="0"/>
              <a:t>מְפִיקִים מֵידָע – פִּסְקָה רְבִיעִית</a:t>
            </a:r>
          </a:p>
        </p:txBody>
      </p:sp>
      <p:sp>
        <p:nvSpPr>
          <p:cNvPr id="3" name="מציין מיקום טקסט 2">
            <a:extLst>
              <a:ext uri="{FF2B5EF4-FFF2-40B4-BE49-F238E27FC236}">
                <a16:creationId xmlns:a16="http://schemas.microsoft.com/office/drawing/2014/main" id="{2821AE32-3386-4216-A597-09727C00250A}"/>
              </a:ext>
            </a:extLst>
          </p:cNvPr>
          <p:cNvSpPr>
            <a:spLocks noGrp="1"/>
          </p:cNvSpPr>
          <p:nvPr>
            <p:ph type="body" sz="quarter" idx="10"/>
          </p:nvPr>
        </p:nvSpPr>
        <p:spPr>
          <a:xfrm>
            <a:off x="4460959" y="1506537"/>
            <a:ext cx="7731041" cy="3844925"/>
          </a:xfrm>
        </p:spPr>
        <p:txBody>
          <a:bodyPr>
            <a:noAutofit/>
          </a:bodyPr>
          <a:lstStyle/>
          <a:p>
            <a:pPr algn="just">
              <a:lnSpc>
                <a:spcPct val="150000"/>
              </a:lnSpc>
            </a:pPr>
            <a:r>
              <a:rPr lang="he-IL" sz="3200" dirty="0">
                <a:latin typeface="David" panose="020E0502060401010101" pitchFamily="34" charset="-79"/>
                <a:cs typeface="David" panose="020E0502060401010101" pitchFamily="34" charset="-79"/>
              </a:rPr>
              <a:t>יֵשׁ בַּתַּפּוּז וִיטָמִינִים רַבִּים הַחֲשׁוּבִים לִבְרִיאוּת הָאָדָם. טַעֲמוֹ  שֶׁל פְּרִי הַתַּפּוּז מָתוֹק מְעַט וְחָמוּץ מְעַט. בְּדֶרֶךְ כְּלָל יֵשׁ בַּתַּפּוּז עֲשָׂרָה פְּלָחִים עֲטוּפִים בִּקְלִפָּה דַּקִּיקָה וּלְבָנָה, וְעָלֶיהָ קְלִפָּה נוֹסֶפֶת עָבָה שֶׁצִּבְעָהּ כָּתֹם. אוֹכְלִים אֶת הַתַּפּוּז כְּשֶׁהוּא מְקֻלָּף  אוֹ סוֹחֲטִים אוֹתוֹ וְשׁוֹתִים אֶת הַמִּיץ. </a:t>
            </a:r>
            <a:r>
              <a:rPr lang="he-IL" sz="3200" dirty="0" err="1">
                <a:latin typeface="David" panose="020E0502060401010101" pitchFamily="34" charset="-79"/>
                <a:cs typeface="David" panose="020E0502060401010101" pitchFamily="34" charset="-79"/>
              </a:rPr>
              <a:t>מִקְּלִפָּתו</a:t>
            </a:r>
            <a:r>
              <a:rPr lang="he-IL" sz="3200" dirty="0">
                <a:latin typeface="David" panose="020E0502060401010101" pitchFamily="34" charset="-79"/>
                <a:cs typeface="David" panose="020E0502060401010101" pitchFamily="34" charset="-79"/>
              </a:rPr>
              <a:t>ֹ אֶפְשָׁר לְהָכִין רִבּוֹת </a:t>
            </a:r>
            <a:r>
              <a:rPr lang="he-IL" sz="3200" dirty="0" err="1">
                <a:latin typeface="David" panose="020E0502060401010101" pitchFamily="34" charset="-79"/>
                <a:cs typeface="David" panose="020E0502060401010101" pitchFamily="34" charset="-79"/>
              </a:rPr>
              <a:t>וְסֻכָּרִיּוֹת</a:t>
            </a:r>
            <a:endParaRPr lang="he-IL" sz="3200" dirty="0">
              <a:latin typeface="David" panose="020E0502060401010101" pitchFamily="34" charset="-79"/>
              <a:cs typeface="David" panose="020E0502060401010101" pitchFamily="34" charset="-79"/>
            </a:endParaRPr>
          </a:p>
        </p:txBody>
      </p:sp>
      <p:sp>
        <p:nvSpPr>
          <p:cNvPr id="4" name="אליפסה 3">
            <a:extLst>
              <a:ext uri="{FF2B5EF4-FFF2-40B4-BE49-F238E27FC236}">
                <a16:creationId xmlns:a16="http://schemas.microsoft.com/office/drawing/2014/main" id="{3671C777-CF60-41E9-BCE9-9999AB553C76}"/>
              </a:ext>
            </a:extLst>
          </p:cNvPr>
          <p:cNvSpPr/>
          <p:nvPr/>
        </p:nvSpPr>
        <p:spPr>
          <a:xfrm>
            <a:off x="192504" y="2919663"/>
            <a:ext cx="2889085" cy="163629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תיבת טקסט 4">
            <a:extLst>
              <a:ext uri="{FF2B5EF4-FFF2-40B4-BE49-F238E27FC236}">
                <a16:creationId xmlns:a16="http://schemas.microsoft.com/office/drawing/2014/main" id="{915E7B02-9613-4EC3-8452-38E0D8CA4213}"/>
              </a:ext>
            </a:extLst>
          </p:cNvPr>
          <p:cNvSpPr txBox="1"/>
          <p:nvPr/>
        </p:nvSpPr>
        <p:spPr>
          <a:xfrm>
            <a:off x="762752" y="3137645"/>
            <a:ext cx="1748588" cy="1200329"/>
          </a:xfrm>
          <a:prstGeom prst="rect">
            <a:avLst/>
          </a:prstGeom>
          <a:noFill/>
        </p:spPr>
        <p:txBody>
          <a:bodyPr wrap="square" rtlCol="1">
            <a:spAutoFit/>
          </a:bodyPr>
          <a:lstStyle/>
          <a:p>
            <a:pPr algn="ctr"/>
            <a:r>
              <a:rPr lang="he-IL" sz="3600" b="1" dirty="0">
                <a:solidFill>
                  <a:srgbClr val="FF0000"/>
                </a:solidFill>
                <a:latin typeface="David" panose="020E0502060401010101" pitchFamily="34" charset="-79"/>
                <a:cs typeface="David" panose="020E0502060401010101" pitchFamily="34" charset="-79"/>
              </a:rPr>
              <a:t>מִלִּים מְתָאֲרוֹת</a:t>
            </a:r>
          </a:p>
        </p:txBody>
      </p:sp>
      <p:sp>
        <p:nvSpPr>
          <p:cNvPr id="6" name="מלבן 5">
            <a:extLst>
              <a:ext uri="{FF2B5EF4-FFF2-40B4-BE49-F238E27FC236}">
                <a16:creationId xmlns:a16="http://schemas.microsoft.com/office/drawing/2014/main" id="{1A92A82A-5337-4FAA-8E5C-7A2F6DD64FC7}"/>
              </a:ext>
            </a:extLst>
          </p:cNvPr>
          <p:cNvSpPr/>
          <p:nvPr/>
        </p:nvSpPr>
        <p:spPr>
          <a:xfrm>
            <a:off x="5983705" y="1780674"/>
            <a:ext cx="1620253" cy="43313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a:extLst>
              <a:ext uri="{FF2B5EF4-FFF2-40B4-BE49-F238E27FC236}">
                <a16:creationId xmlns:a16="http://schemas.microsoft.com/office/drawing/2014/main" id="{4E76F5A3-1ED1-4712-ACAB-B66E396752FE}"/>
              </a:ext>
            </a:extLst>
          </p:cNvPr>
          <p:cNvSpPr/>
          <p:nvPr/>
        </p:nvSpPr>
        <p:spPr>
          <a:xfrm>
            <a:off x="6320590" y="2487947"/>
            <a:ext cx="1074822" cy="43171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D5E609B1-E55E-44DB-AED6-8EBB4E6548DF}"/>
              </a:ext>
            </a:extLst>
          </p:cNvPr>
          <p:cNvSpPr/>
          <p:nvPr/>
        </p:nvSpPr>
        <p:spPr>
          <a:xfrm>
            <a:off x="4460959" y="2487947"/>
            <a:ext cx="1074822" cy="46522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a:extLst>
              <a:ext uri="{FF2B5EF4-FFF2-40B4-BE49-F238E27FC236}">
                <a16:creationId xmlns:a16="http://schemas.microsoft.com/office/drawing/2014/main" id="{BBF5C60C-CC1A-48D4-8077-674ABC5AF49E}"/>
              </a:ext>
            </a:extLst>
          </p:cNvPr>
          <p:cNvSpPr/>
          <p:nvPr/>
        </p:nvSpPr>
        <p:spPr>
          <a:xfrm>
            <a:off x="9817768" y="3962400"/>
            <a:ext cx="1155032" cy="59355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a:extLst>
              <a:ext uri="{FF2B5EF4-FFF2-40B4-BE49-F238E27FC236}">
                <a16:creationId xmlns:a16="http://schemas.microsoft.com/office/drawing/2014/main" id="{3C6BDDEC-4218-42B6-A6B4-8FFE6D0979D5}"/>
              </a:ext>
            </a:extLst>
          </p:cNvPr>
          <p:cNvSpPr/>
          <p:nvPr/>
        </p:nvSpPr>
        <p:spPr>
          <a:xfrm>
            <a:off x="8550568" y="3946357"/>
            <a:ext cx="1155031" cy="59355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a:extLst>
              <a:ext uri="{FF2B5EF4-FFF2-40B4-BE49-F238E27FC236}">
                <a16:creationId xmlns:a16="http://schemas.microsoft.com/office/drawing/2014/main" id="{2B50DEDB-DF8D-4EB2-96F8-C3C2BE77A738}"/>
              </a:ext>
            </a:extLst>
          </p:cNvPr>
          <p:cNvSpPr/>
          <p:nvPr/>
        </p:nvSpPr>
        <p:spPr>
          <a:xfrm>
            <a:off x="4315326" y="3962399"/>
            <a:ext cx="914400" cy="59355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a:extLst>
              <a:ext uri="{FF2B5EF4-FFF2-40B4-BE49-F238E27FC236}">
                <a16:creationId xmlns:a16="http://schemas.microsoft.com/office/drawing/2014/main" id="{C010382E-ACE5-4785-BFCC-CC207A98A985}"/>
              </a:ext>
            </a:extLst>
          </p:cNvPr>
          <p:cNvSpPr/>
          <p:nvPr/>
        </p:nvSpPr>
        <p:spPr>
          <a:xfrm>
            <a:off x="10122568" y="4656931"/>
            <a:ext cx="850232" cy="59355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a:extLst>
              <a:ext uri="{FF2B5EF4-FFF2-40B4-BE49-F238E27FC236}">
                <a16:creationId xmlns:a16="http://schemas.microsoft.com/office/drawing/2014/main" id="{D1EE97DD-A7FE-4C56-ABB8-5F83402C24BD}"/>
              </a:ext>
            </a:extLst>
          </p:cNvPr>
          <p:cNvSpPr/>
          <p:nvPr/>
        </p:nvSpPr>
        <p:spPr>
          <a:xfrm>
            <a:off x="5037221" y="4669673"/>
            <a:ext cx="1058779" cy="593558"/>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13">
            <a:extLst>
              <a:ext uri="{FF2B5EF4-FFF2-40B4-BE49-F238E27FC236}">
                <a16:creationId xmlns:a16="http://schemas.microsoft.com/office/drawing/2014/main" id="{349C80A7-6F53-4BB8-91AC-D5EC60F5A222}"/>
              </a:ext>
            </a:extLst>
          </p:cNvPr>
          <p:cNvSpPr/>
          <p:nvPr/>
        </p:nvSpPr>
        <p:spPr>
          <a:xfrm>
            <a:off x="4460959" y="3241926"/>
            <a:ext cx="1298157" cy="431716"/>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מלבן 14">
            <a:extLst>
              <a:ext uri="{FF2B5EF4-FFF2-40B4-BE49-F238E27FC236}">
                <a16:creationId xmlns:a16="http://schemas.microsoft.com/office/drawing/2014/main" id="{4BB64987-9160-400A-8D07-56247FC75458}"/>
              </a:ext>
            </a:extLst>
          </p:cNvPr>
          <p:cNvSpPr/>
          <p:nvPr/>
        </p:nvSpPr>
        <p:spPr>
          <a:xfrm>
            <a:off x="7749591" y="1780674"/>
            <a:ext cx="945230" cy="433137"/>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מלבן 15">
            <a:extLst>
              <a:ext uri="{FF2B5EF4-FFF2-40B4-BE49-F238E27FC236}">
                <a16:creationId xmlns:a16="http://schemas.microsoft.com/office/drawing/2014/main" id="{2B50DEDB-DF8D-4EB2-96F8-C3C2BE77A738}"/>
              </a:ext>
            </a:extLst>
          </p:cNvPr>
          <p:cNvSpPr/>
          <p:nvPr/>
        </p:nvSpPr>
        <p:spPr>
          <a:xfrm>
            <a:off x="5341894" y="3987883"/>
            <a:ext cx="1039855" cy="59355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172255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26A79C8-8058-4595-A151-92F9CAB661A0}"/>
              </a:ext>
            </a:extLst>
          </p:cNvPr>
          <p:cNvSpPr>
            <a:spLocks noGrp="1"/>
          </p:cNvSpPr>
          <p:nvPr>
            <p:ph type="title"/>
          </p:nvPr>
        </p:nvSpPr>
        <p:spPr/>
        <p:txBody>
          <a:bodyPr/>
          <a:lstStyle/>
          <a:p>
            <a:r>
              <a:rPr lang="he-IL" dirty="0"/>
              <a:t>מְפִיקִים מֵידָע – פִּסְקָה רְבִיעִית</a:t>
            </a:r>
          </a:p>
        </p:txBody>
      </p:sp>
      <p:graphicFrame>
        <p:nvGraphicFramePr>
          <p:cNvPr id="6" name="טבלה 6">
            <a:extLst>
              <a:ext uri="{FF2B5EF4-FFF2-40B4-BE49-F238E27FC236}">
                <a16:creationId xmlns:a16="http://schemas.microsoft.com/office/drawing/2014/main" id="{92404B4D-6918-47C3-BC28-00AFEA248DEE}"/>
              </a:ext>
            </a:extLst>
          </p:cNvPr>
          <p:cNvGraphicFramePr>
            <a:graphicFrameLocks noGrp="1"/>
          </p:cNvGraphicFramePr>
          <p:nvPr>
            <p:extLst>
              <p:ext uri="{D42A27DB-BD31-4B8C-83A1-F6EECF244321}">
                <p14:modId xmlns:p14="http://schemas.microsoft.com/office/powerpoint/2010/main" val="3080427210"/>
              </p:ext>
            </p:extLst>
          </p:nvPr>
        </p:nvGraphicFramePr>
        <p:xfrm>
          <a:off x="1975853" y="2621042"/>
          <a:ext cx="8128000" cy="3573832"/>
        </p:xfrm>
        <a:graphic>
          <a:graphicData uri="http://schemas.openxmlformats.org/drawingml/2006/table">
            <a:tbl>
              <a:tblPr rtl="1" firstRow="1" bandRow="1">
                <a:tableStyleId>{5C22544A-7EE6-4342-B048-85BDC9FD1C3A}</a:tableStyleId>
              </a:tblPr>
              <a:tblGrid>
                <a:gridCol w="4064000">
                  <a:extLst>
                    <a:ext uri="{9D8B030D-6E8A-4147-A177-3AD203B41FA5}">
                      <a16:colId xmlns:a16="http://schemas.microsoft.com/office/drawing/2014/main" val="4221533416"/>
                    </a:ext>
                  </a:extLst>
                </a:gridCol>
                <a:gridCol w="4064000">
                  <a:extLst>
                    <a:ext uri="{9D8B030D-6E8A-4147-A177-3AD203B41FA5}">
                      <a16:colId xmlns:a16="http://schemas.microsoft.com/office/drawing/2014/main" val="1569957651"/>
                    </a:ext>
                  </a:extLst>
                </a:gridCol>
              </a:tblGrid>
              <a:tr h="507697">
                <a:tc>
                  <a:txBody>
                    <a:bodyPr/>
                    <a:lstStyle/>
                    <a:p>
                      <a:pPr algn="ctr" rtl="1"/>
                      <a:r>
                        <a:rPr lang="he-IL" sz="2800" dirty="0">
                          <a:latin typeface="David" panose="020E0502060401010101" pitchFamily="34" charset="-79"/>
                          <a:cs typeface="David" panose="020E0502060401010101" pitchFamily="34" charset="-79"/>
                        </a:rPr>
                        <a:t>המילים</a:t>
                      </a:r>
                    </a:p>
                  </a:txBody>
                  <a:tcPr/>
                </a:tc>
                <a:tc>
                  <a:txBody>
                    <a:bodyPr/>
                    <a:lstStyle/>
                    <a:p>
                      <a:pPr algn="ctr" rtl="1"/>
                      <a:r>
                        <a:rPr lang="he-IL" sz="2800" dirty="0">
                          <a:latin typeface="David" panose="020E0502060401010101" pitchFamily="34" charset="-79"/>
                          <a:cs typeface="David" panose="020E0502060401010101" pitchFamily="34" charset="-79"/>
                        </a:rPr>
                        <a:t>התיאור</a:t>
                      </a:r>
                    </a:p>
                  </a:txBody>
                  <a:tcPr/>
                </a:tc>
                <a:extLst>
                  <a:ext uri="{0D108BD9-81ED-4DB2-BD59-A6C34878D82A}">
                    <a16:rowId xmlns:a16="http://schemas.microsoft.com/office/drawing/2014/main" val="457912182"/>
                  </a:ext>
                </a:extLst>
              </a:tr>
              <a:tr h="507697">
                <a:tc>
                  <a:txBody>
                    <a:bodyPr/>
                    <a:lstStyle/>
                    <a:p>
                      <a:pPr algn="r" rtl="1"/>
                      <a:r>
                        <a:rPr lang="he-IL" sz="2800" dirty="0">
                          <a:latin typeface="David" panose="020E0502060401010101" pitchFamily="34" charset="-79"/>
                          <a:cs typeface="David" panose="020E0502060401010101" pitchFamily="34" charset="-79"/>
                        </a:rPr>
                        <a:t>ּ</a:t>
                      </a:r>
                      <a:r>
                        <a:rPr lang="he-IL" sz="2800" baseline="0" dirty="0">
                          <a:latin typeface="David" panose="020E0502060401010101" pitchFamily="34" charset="-79"/>
                          <a:cs typeface="David" panose="020E0502060401010101" pitchFamily="34" charset="-79"/>
                        </a:rPr>
                        <a:t> תַּפּוּז</a:t>
                      </a:r>
                      <a:endParaRPr lang="he-IL" sz="2800" dirty="0">
                        <a:latin typeface="David" panose="020E0502060401010101" pitchFamily="34" charset="-79"/>
                        <a:cs typeface="David" panose="020E0502060401010101" pitchFamily="34" charset="-79"/>
                      </a:endParaRPr>
                    </a:p>
                  </a:txBody>
                  <a:tcPr/>
                </a:tc>
                <a:tc>
                  <a:txBody>
                    <a:bodyPr/>
                    <a:lstStyle/>
                    <a:p>
                      <a:pPr algn="r" rtl="1"/>
                      <a:r>
                        <a:rPr lang="he-IL" sz="2800" baseline="0" dirty="0"/>
                        <a:t> </a:t>
                      </a:r>
                      <a:r>
                        <a:rPr lang="he-IL" sz="2800" baseline="0" dirty="0">
                          <a:latin typeface="David" panose="020E0502060401010101" pitchFamily="34" charset="-79"/>
                          <a:cs typeface="David" panose="020E0502060401010101" pitchFamily="34" charset="-79"/>
                        </a:rPr>
                        <a:t>חָמוּץ</a:t>
                      </a:r>
                      <a:endParaRPr lang="he-IL" sz="2800" dirty="0">
                        <a:latin typeface="David" panose="020E0502060401010101" pitchFamily="34" charset="-79"/>
                        <a:cs typeface="David" panose="020E0502060401010101" pitchFamily="34" charset="-79"/>
                      </a:endParaRPr>
                    </a:p>
                  </a:txBody>
                  <a:tcPr/>
                </a:tc>
                <a:extLst>
                  <a:ext uri="{0D108BD9-81ED-4DB2-BD59-A6C34878D82A}">
                    <a16:rowId xmlns:a16="http://schemas.microsoft.com/office/drawing/2014/main" val="1675790709"/>
                  </a:ext>
                </a:extLst>
              </a:tr>
              <a:tr h="507697">
                <a:tc>
                  <a:txBody>
                    <a:bodyPr/>
                    <a:lstStyle/>
                    <a:p>
                      <a:pPr algn="r" rtl="1"/>
                      <a:r>
                        <a:rPr lang="he-IL" sz="2800" baseline="0" dirty="0">
                          <a:latin typeface="David" panose="020E0502060401010101" pitchFamily="34" charset="-79"/>
                          <a:cs typeface="David" panose="020E0502060401010101" pitchFamily="34" charset="-79"/>
                        </a:rPr>
                        <a:t> תַּפּוּז</a:t>
                      </a:r>
                      <a:endParaRPr lang="he-IL" sz="2800" dirty="0">
                        <a:latin typeface="David" panose="020E0502060401010101" pitchFamily="34" charset="-79"/>
                        <a:cs typeface="David" panose="020E0502060401010101" pitchFamily="34" charset="-79"/>
                      </a:endParaRPr>
                    </a:p>
                  </a:txBody>
                  <a:tcPr/>
                </a:tc>
                <a:tc>
                  <a:txBody>
                    <a:bodyPr/>
                    <a:lstStyle/>
                    <a:p>
                      <a:pPr rtl="1"/>
                      <a:endParaRPr lang="he-IL"/>
                    </a:p>
                  </a:txBody>
                  <a:tcPr/>
                </a:tc>
                <a:extLst>
                  <a:ext uri="{0D108BD9-81ED-4DB2-BD59-A6C34878D82A}">
                    <a16:rowId xmlns:a16="http://schemas.microsoft.com/office/drawing/2014/main" val="3705776673"/>
                  </a:ext>
                </a:extLst>
              </a:tr>
              <a:tr h="507697">
                <a:tc>
                  <a:txBody>
                    <a:bodyPr/>
                    <a:lstStyle/>
                    <a:p>
                      <a:pPr algn="r" rtl="1"/>
                      <a:r>
                        <a:rPr lang="he-IL" sz="2800" baseline="0" dirty="0">
                          <a:latin typeface="David" panose="020E0502060401010101" pitchFamily="34" charset="-79"/>
                          <a:cs typeface="David" panose="020E0502060401010101" pitchFamily="34" charset="-79"/>
                        </a:rPr>
                        <a:t>פְּלָחִים</a:t>
                      </a:r>
                      <a:endParaRPr lang="he-IL" sz="2800" dirty="0">
                        <a:latin typeface="David" panose="020E0502060401010101" pitchFamily="34" charset="-79"/>
                        <a:cs typeface="David" panose="020E0502060401010101" pitchFamily="34" charset="-79"/>
                      </a:endParaRPr>
                    </a:p>
                  </a:txBody>
                  <a:tcPr/>
                </a:tc>
                <a:tc>
                  <a:txBody>
                    <a:bodyPr/>
                    <a:lstStyle/>
                    <a:p>
                      <a:pPr rtl="1"/>
                      <a:endParaRPr lang="he-IL"/>
                    </a:p>
                  </a:txBody>
                  <a:tcPr/>
                </a:tc>
                <a:extLst>
                  <a:ext uri="{0D108BD9-81ED-4DB2-BD59-A6C34878D82A}">
                    <a16:rowId xmlns:a16="http://schemas.microsoft.com/office/drawing/2014/main" val="3375612459"/>
                  </a:ext>
                </a:extLst>
              </a:tr>
              <a:tr h="507697">
                <a:tc>
                  <a:txBody>
                    <a:bodyPr/>
                    <a:lstStyle/>
                    <a:p>
                      <a:pPr algn="r" rtl="1"/>
                      <a:r>
                        <a:rPr lang="he-IL" sz="2800" baseline="0" dirty="0">
                          <a:latin typeface="David" panose="020E0502060401010101" pitchFamily="34" charset="-79"/>
                          <a:cs typeface="David" panose="020E0502060401010101" pitchFamily="34" charset="-79"/>
                        </a:rPr>
                        <a:t> קְלִפָּה</a:t>
                      </a:r>
                      <a:endParaRPr lang="he-IL" sz="2800" dirty="0">
                        <a:latin typeface="David" panose="020E0502060401010101" pitchFamily="34" charset="-79"/>
                        <a:cs typeface="David" panose="020E0502060401010101" pitchFamily="34" charset="-79"/>
                      </a:endParaRPr>
                    </a:p>
                  </a:txBody>
                  <a:tcPr/>
                </a:tc>
                <a:tc>
                  <a:txBody>
                    <a:bodyPr/>
                    <a:lstStyle/>
                    <a:p>
                      <a:pPr rtl="1"/>
                      <a:endParaRPr lang="he-IL"/>
                    </a:p>
                  </a:txBody>
                  <a:tcPr/>
                </a:tc>
                <a:extLst>
                  <a:ext uri="{0D108BD9-81ED-4DB2-BD59-A6C34878D82A}">
                    <a16:rowId xmlns:a16="http://schemas.microsoft.com/office/drawing/2014/main" val="3448011399"/>
                  </a:ext>
                </a:extLst>
              </a:tr>
              <a:tr h="507697">
                <a:tc>
                  <a:txBody>
                    <a:bodyPr/>
                    <a:lstStyle/>
                    <a:p>
                      <a:pPr algn="r" rtl="1"/>
                      <a:r>
                        <a:rPr lang="he-IL" sz="2800" dirty="0">
                          <a:latin typeface="David" panose="020E0502060401010101" pitchFamily="34" charset="-79"/>
                          <a:cs typeface="David" panose="020E0502060401010101" pitchFamily="34" charset="-79"/>
                        </a:rPr>
                        <a:t>צֶבַע</a:t>
                      </a:r>
                    </a:p>
                  </a:txBody>
                  <a:tcPr/>
                </a:tc>
                <a:tc>
                  <a:txBody>
                    <a:bodyPr/>
                    <a:lstStyle/>
                    <a:p>
                      <a:pPr rtl="1"/>
                      <a:endParaRPr lang="he-IL"/>
                    </a:p>
                  </a:txBody>
                  <a:tcPr/>
                </a:tc>
                <a:extLst>
                  <a:ext uri="{0D108BD9-81ED-4DB2-BD59-A6C34878D82A}">
                    <a16:rowId xmlns:a16="http://schemas.microsoft.com/office/drawing/2014/main" val="4137190325"/>
                  </a:ext>
                </a:extLst>
              </a:tr>
              <a:tr h="464872">
                <a:tc>
                  <a:txBody>
                    <a:bodyPr/>
                    <a:lstStyle/>
                    <a:p>
                      <a:pPr algn="r" rtl="1"/>
                      <a:r>
                        <a:rPr lang="he-IL" sz="2400" dirty="0">
                          <a:latin typeface="David" panose="020E0502060401010101" pitchFamily="34" charset="-79"/>
                          <a:cs typeface="David" panose="020E0502060401010101" pitchFamily="34" charset="-79"/>
                        </a:rPr>
                        <a:t>וִיטָמִינִים</a:t>
                      </a:r>
                    </a:p>
                  </a:txBody>
                  <a:tcPr/>
                </a:tc>
                <a:tc>
                  <a:txBody>
                    <a:bodyPr/>
                    <a:lstStyle/>
                    <a:p>
                      <a:pPr rtl="1"/>
                      <a:endParaRPr lang="he-IL" dirty="0"/>
                    </a:p>
                  </a:txBody>
                  <a:tcPr/>
                </a:tc>
                <a:extLst>
                  <a:ext uri="{0D108BD9-81ED-4DB2-BD59-A6C34878D82A}">
                    <a16:rowId xmlns:a16="http://schemas.microsoft.com/office/drawing/2014/main" val="399721920"/>
                  </a:ext>
                </a:extLst>
              </a:tr>
            </a:tbl>
          </a:graphicData>
        </a:graphic>
      </p:graphicFrame>
      <p:sp>
        <p:nvSpPr>
          <p:cNvPr id="8" name="מלבן 7">
            <a:extLst>
              <a:ext uri="{FF2B5EF4-FFF2-40B4-BE49-F238E27FC236}">
                <a16:creationId xmlns:a16="http://schemas.microsoft.com/office/drawing/2014/main" id="{FA57B5D4-EA18-4DF8-B444-720813473C68}"/>
              </a:ext>
            </a:extLst>
          </p:cNvPr>
          <p:cNvSpPr/>
          <p:nvPr/>
        </p:nvSpPr>
        <p:spPr>
          <a:xfrm>
            <a:off x="4347411" y="1716505"/>
            <a:ext cx="3384884" cy="7881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תיבת טקסט 8">
            <a:extLst>
              <a:ext uri="{FF2B5EF4-FFF2-40B4-BE49-F238E27FC236}">
                <a16:creationId xmlns:a16="http://schemas.microsoft.com/office/drawing/2014/main" id="{E78430D5-3DD8-42B5-9787-228BE885CEA8}"/>
              </a:ext>
            </a:extLst>
          </p:cNvPr>
          <p:cNvSpPr txBox="1"/>
          <p:nvPr/>
        </p:nvSpPr>
        <p:spPr>
          <a:xfrm>
            <a:off x="4555958" y="1790782"/>
            <a:ext cx="3031958" cy="584775"/>
          </a:xfrm>
          <a:prstGeom prst="rect">
            <a:avLst/>
          </a:prstGeom>
          <a:noFill/>
        </p:spPr>
        <p:txBody>
          <a:bodyPr wrap="square" rtlCol="1">
            <a:spAutoFit/>
          </a:bodyPr>
          <a:lstStyle/>
          <a:p>
            <a:pPr algn="ctr"/>
            <a:r>
              <a:rPr lang="he-IL" sz="3200" b="1" dirty="0">
                <a:solidFill>
                  <a:srgbClr val="FF0000"/>
                </a:solidFill>
              </a:rPr>
              <a:t>מִלִּים מְתָאֲרוֹת</a:t>
            </a:r>
            <a:endParaRPr lang="he-IL" sz="4800" b="1" dirty="0">
              <a:solidFill>
                <a:srgbClr val="FF0000"/>
              </a:solidFill>
            </a:endParaRPr>
          </a:p>
        </p:txBody>
      </p:sp>
      <p:pic>
        <p:nvPicPr>
          <p:cNvPr id="7" name="5min_final" descr="5min_final">
            <a:hlinkClick r:id="" action="ppaction://media"/>
            <a:extLst>
              <a:ext uri="{FF2B5EF4-FFF2-40B4-BE49-F238E27FC236}">
                <a16:creationId xmlns:a16="http://schemas.microsoft.com/office/drawing/2014/main" id="{9816E747-7E74-4611-81EB-D85D003C55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5716" y="1694024"/>
            <a:ext cx="1540938" cy="549601"/>
          </a:xfrm>
          <a:prstGeom prst="rect">
            <a:avLst/>
          </a:prstGeom>
        </p:spPr>
      </p:pic>
    </p:spTree>
    <p:extLst>
      <p:ext uri="{BB962C8B-B14F-4D97-AF65-F5344CB8AC3E}">
        <p14:creationId xmlns:p14="http://schemas.microsoft.com/office/powerpoint/2010/main" val="339554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4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4ADD5C7-821C-42AD-AB30-1EEDD3CEF44D}"/>
              </a:ext>
            </a:extLst>
          </p:cNvPr>
          <p:cNvSpPr>
            <a:spLocks noGrp="1"/>
          </p:cNvSpPr>
          <p:nvPr>
            <p:ph type="title"/>
          </p:nvPr>
        </p:nvSpPr>
        <p:spPr/>
        <p:txBody>
          <a:bodyPr/>
          <a:lstStyle/>
          <a:p>
            <a:r>
              <a:rPr lang="he-IL" dirty="0"/>
              <a:t>מְפִיקִים מֵידָע – פִּסְקָה רְבִיעִית</a:t>
            </a:r>
          </a:p>
        </p:txBody>
      </p:sp>
      <p:pic>
        <p:nvPicPr>
          <p:cNvPr id="4" name="תמונה 3">
            <a:extLst>
              <a:ext uri="{FF2B5EF4-FFF2-40B4-BE49-F238E27FC236}">
                <a16:creationId xmlns:a16="http://schemas.microsoft.com/office/drawing/2014/main" id="{2DB05456-8BD7-493D-8095-A2E442849E9B}"/>
              </a:ext>
            </a:extLst>
          </p:cNvPr>
          <p:cNvPicPr>
            <a:picLocks noChangeAspect="1"/>
          </p:cNvPicPr>
          <p:nvPr/>
        </p:nvPicPr>
        <p:blipFill>
          <a:blip r:embed="rId3"/>
          <a:stretch>
            <a:fillRect/>
          </a:stretch>
        </p:blipFill>
        <p:spPr>
          <a:xfrm>
            <a:off x="2642640" y="1775906"/>
            <a:ext cx="7041490" cy="1268078"/>
          </a:xfrm>
          <a:prstGeom prst="rect">
            <a:avLst/>
          </a:prstGeom>
        </p:spPr>
      </p:pic>
      <p:sp>
        <p:nvSpPr>
          <p:cNvPr id="6" name="תיבת טקסט 5">
            <a:extLst>
              <a:ext uri="{FF2B5EF4-FFF2-40B4-BE49-F238E27FC236}">
                <a16:creationId xmlns:a16="http://schemas.microsoft.com/office/drawing/2014/main" id="{DFAC4A27-AA0F-4B68-A4DD-A7053FDF5799}"/>
              </a:ext>
            </a:extLst>
          </p:cNvPr>
          <p:cNvSpPr txBox="1"/>
          <p:nvPr/>
        </p:nvSpPr>
        <p:spPr>
          <a:xfrm>
            <a:off x="3081590" y="2050473"/>
            <a:ext cx="6467770" cy="954107"/>
          </a:xfrm>
          <a:prstGeom prst="rect">
            <a:avLst/>
          </a:prstGeom>
          <a:noFill/>
        </p:spPr>
        <p:txBody>
          <a:bodyPr wrap="square" rtlCol="1">
            <a:spAutoFit/>
          </a:bodyPr>
          <a:lstStyle/>
          <a:p>
            <a:pPr algn="ctr"/>
            <a:r>
              <a:rPr lang="he-IL" sz="2800" b="1" dirty="0">
                <a:effectLst>
                  <a:outerShdw blurRad="38100" dist="38100" dir="2700000" algn="tl">
                    <a:srgbClr val="000000">
                      <a:alpha val="43137"/>
                    </a:srgbClr>
                  </a:outerShdw>
                </a:effectLst>
              </a:rPr>
              <a:t>הַאִם תּוּכְלוּ לְגַלּוֹת עַל מָה מְדֻבָּר בַּפִּסְקָה הַזֹּאת?</a:t>
            </a:r>
          </a:p>
        </p:txBody>
      </p:sp>
    </p:spTree>
    <p:extLst>
      <p:ext uri="{BB962C8B-B14F-4D97-AF65-F5344CB8AC3E}">
        <p14:creationId xmlns:p14="http://schemas.microsoft.com/office/powerpoint/2010/main" val="15882634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4ADD5C7-821C-42AD-AB30-1EEDD3CEF44D}"/>
              </a:ext>
            </a:extLst>
          </p:cNvPr>
          <p:cNvSpPr>
            <a:spLocks noGrp="1"/>
          </p:cNvSpPr>
          <p:nvPr>
            <p:ph type="title"/>
          </p:nvPr>
        </p:nvSpPr>
        <p:spPr/>
        <p:txBody>
          <a:bodyPr/>
          <a:lstStyle/>
          <a:p>
            <a:r>
              <a:rPr lang="he-IL" dirty="0"/>
              <a:t>מְפִיקִים מֵידָע – פִּסְקָה רְבִיעִית</a:t>
            </a:r>
          </a:p>
        </p:txBody>
      </p:sp>
      <p:pic>
        <p:nvPicPr>
          <p:cNvPr id="4" name="תמונה 3">
            <a:extLst>
              <a:ext uri="{FF2B5EF4-FFF2-40B4-BE49-F238E27FC236}">
                <a16:creationId xmlns:a16="http://schemas.microsoft.com/office/drawing/2014/main" id="{2DB05456-8BD7-493D-8095-A2E442849E9B}"/>
              </a:ext>
            </a:extLst>
          </p:cNvPr>
          <p:cNvPicPr>
            <a:picLocks noChangeAspect="1"/>
          </p:cNvPicPr>
          <p:nvPr/>
        </p:nvPicPr>
        <p:blipFill>
          <a:blip r:embed="rId3"/>
          <a:stretch>
            <a:fillRect/>
          </a:stretch>
        </p:blipFill>
        <p:spPr>
          <a:xfrm>
            <a:off x="1937982" y="1775906"/>
            <a:ext cx="7746148" cy="1268078"/>
          </a:xfrm>
          <a:prstGeom prst="rect">
            <a:avLst/>
          </a:prstGeom>
        </p:spPr>
      </p:pic>
      <p:sp>
        <p:nvSpPr>
          <p:cNvPr id="6" name="תיבת טקסט 5">
            <a:extLst>
              <a:ext uri="{FF2B5EF4-FFF2-40B4-BE49-F238E27FC236}">
                <a16:creationId xmlns:a16="http://schemas.microsoft.com/office/drawing/2014/main" id="{DFAC4A27-AA0F-4B68-A4DD-A7053FDF5799}"/>
              </a:ext>
            </a:extLst>
          </p:cNvPr>
          <p:cNvSpPr txBox="1"/>
          <p:nvPr/>
        </p:nvSpPr>
        <p:spPr>
          <a:xfrm>
            <a:off x="2156346" y="2050473"/>
            <a:ext cx="7393014" cy="523220"/>
          </a:xfrm>
          <a:prstGeom prst="rect">
            <a:avLst/>
          </a:prstGeom>
          <a:noFill/>
        </p:spPr>
        <p:txBody>
          <a:bodyPr wrap="square" rtlCol="1">
            <a:spAutoFit/>
          </a:bodyPr>
          <a:lstStyle/>
          <a:p>
            <a:pPr algn="ctr"/>
            <a:r>
              <a:rPr lang="he-IL" sz="2800" b="1" dirty="0">
                <a:effectLst>
                  <a:outerShdw blurRad="38100" dist="38100" dir="2700000" algn="tl">
                    <a:srgbClr val="000000">
                      <a:alpha val="43137"/>
                    </a:srgbClr>
                  </a:outerShdw>
                </a:effectLst>
              </a:rPr>
              <a:t>הַאִם תּוּכְלוּ לְגַלּוֹת עַל מָה מְדֻבָּר בַּפִּסְקָה הַזֹּאת?</a:t>
            </a:r>
          </a:p>
        </p:txBody>
      </p:sp>
      <p:pic>
        <p:nvPicPr>
          <p:cNvPr id="8" name="תמונה 7">
            <a:extLst>
              <a:ext uri="{FF2B5EF4-FFF2-40B4-BE49-F238E27FC236}">
                <a16:creationId xmlns:a16="http://schemas.microsoft.com/office/drawing/2014/main" id="{842BDCAC-AFC9-4526-B495-516529129474}"/>
              </a:ext>
            </a:extLst>
          </p:cNvPr>
          <p:cNvPicPr>
            <a:picLocks noChangeAspect="1"/>
          </p:cNvPicPr>
          <p:nvPr/>
        </p:nvPicPr>
        <p:blipFill>
          <a:blip r:embed="rId4"/>
          <a:stretch>
            <a:fillRect/>
          </a:stretch>
        </p:blipFill>
        <p:spPr>
          <a:xfrm>
            <a:off x="1307177" y="3555773"/>
            <a:ext cx="9577646" cy="1457070"/>
          </a:xfrm>
          <a:prstGeom prst="rect">
            <a:avLst/>
          </a:prstGeom>
        </p:spPr>
      </p:pic>
    </p:spTree>
    <p:extLst>
      <p:ext uri="{BB962C8B-B14F-4D97-AF65-F5344CB8AC3E}">
        <p14:creationId xmlns:p14="http://schemas.microsoft.com/office/powerpoint/2010/main" val="14817742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9375981-EC68-4B29-A1BF-F6D93D7BE480}"/>
              </a:ext>
            </a:extLst>
          </p:cNvPr>
          <p:cNvSpPr>
            <a:spLocks noGrp="1"/>
          </p:cNvSpPr>
          <p:nvPr>
            <p:ph type="title"/>
          </p:nvPr>
        </p:nvSpPr>
        <p:spPr/>
        <p:txBody>
          <a:bodyPr/>
          <a:lstStyle/>
          <a:p>
            <a:r>
              <a:rPr lang="he-IL" dirty="0"/>
              <a:t>מְסַכְּמִים אֶת הַמֵּידָע שֶׁבַּקֶּטַע</a:t>
            </a:r>
          </a:p>
        </p:txBody>
      </p:sp>
      <p:sp>
        <p:nvSpPr>
          <p:cNvPr id="3" name="מציין מיקום טקסט 2">
            <a:extLst>
              <a:ext uri="{FF2B5EF4-FFF2-40B4-BE49-F238E27FC236}">
                <a16:creationId xmlns:a16="http://schemas.microsoft.com/office/drawing/2014/main" id="{25FD23E6-B4B1-435B-8BE9-734BFE7DC9AE}"/>
              </a:ext>
            </a:extLst>
          </p:cNvPr>
          <p:cNvSpPr>
            <a:spLocks noGrp="1"/>
          </p:cNvSpPr>
          <p:nvPr>
            <p:ph type="body" sz="quarter" idx="10"/>
          </p:nvPr>
        </p:nvSpPr>
        <p:spPr>
          <a:xfrm>
            <a:off x="390526" y="1928813"/>
            <a:ext cx="10853738" cy="4423861"/>
          </a:xfrm>
        </p:spPr>
        <p:txBody>
          <a:bodyPr/>
          <a:lstStyle/>
          <a:p>
            <a:r>
              <a:rPr lang="he-IL" dirty="0">
                <a:latin typeface="David" panose="020E0502060401010101" pitchFamily="34" charset="-79"/>
                <a:cs typeface="David" panose="020E0502060401010101" pitchFamily="34" charset="-79"/>
              </a:rPr>
              <a:t>בַּפִּסְקָה הָרִאשׁוֹנָה לָמַדְנוּ עַל- </a:t>
            </a:r>
          </a:p>
          <a:p>
            <a:endParaRPr lang="he-IL" dirty="0">
              <a:latin typeface="David" panose="020E0502060401010101" pitchFamily="34" charset="-79"/>
              <a:cs typeface="David" panose="020E0502060401010101" pitchFamily="34" charset="-79"/>
            </a:endParaRPr>
          </a:p>
          <a:p>
            <a:r>
              <a:rPr lang="he-IL" dirty="0">
                <a:latin typeface="David" panose="020E0502060401010101" pitchFamily="34" charset="-79"/>
                <a:cs typeface="David" panose="020E0502060401010101" pitchFamily="34" charset="-79"/>
              </a:rPr>
              <a:t>בַּפִּסְקָה </a:t>
            </a:r>
            <a:r>
              <a:rPr lang="he-IL" dirty="0" err="1">
                <a:latin typeface="David" panose="020E0502060401010101" pitchFamily="34" charset="-79"/>
                <a:cs typeface="David" panose="020E0502060401010101" pitchFamily="34" charset="-79"/>
              </a:rPr>
              <a:t>הַשְּׁנִיָּה</a:t>
            </a:r>
            <a:r>
              <a:rPr lang="he-IL" dirty="0">
                <a:latin typeface="David" panose="020E0502060401010101" pitchFamily="34" charset="-79"/>
                <a:cs typeface="David" panose="020E0502060401010101" pitchFamily="34" charset="-79"/>
              </a:rPr>
              <a:t> לָמַדְנוּ שֶ –</a:t>
            </a:r>
          </a:p>
          <a:p>
            <a:endParaRPr lang="he-IL" dirty="0">
              <a:latin typeface="David" panose="020E0502060401010101" pitchFamily="34" charset="-79"/>
              <a:cs typeface="David" panose="020E0502060401010101" pitchFamily="34" charset="-79"/>
            </a:endParaRPr>
          </a:p>
          <a:p>
            <a:r>
              <a:rPr lang="he-IL" dirty="0">
                <a:latin typeface="David" panose="020E0502060401010101" pitchFamily="34" charset="-79"/>
                <a:cs typeface="David" panose="020E0502060401010101" pitchFamily="34" charset="-79"/>
              </a:rPr>
              <a:t>בַּפִּסְקָה הַשְּׁלִישִׁית לָמַדְנוּ עַל –</a:t>
            </a:r>
          </a:p>
          <a:p>
            <a:endParaRPr lang="he-IL" dirty="0">
              <a:latin typeface="David" panose="020E0502060401010101" pitchFamily="34" charset="-79"/>
              <a:cs typeface="David" panose="020E0502060401010101" pitchFamily="34" charset="-79"/>
            </a:endParaRPr>
          </a:p>
          <a:p>
            <a:r>
              <a:rPr lang="he-IL" dirty="0">
                <a:latin typeface="David" panose="020E0502060401010101" pitchFamily="34" charset="-79"/>
                <a:cs typeface="David" panose="020E0502060401010101" pitchFamily="34" charset="-79"/>
              </a:rPr>
              <a:t>בַּפִּסְקָה הָרְבִיעִית לָמַדְנוּ עַל -</a:t>
            </a:r>
            <a:endParaRPr lang="he-IL" dirty="0"/>
          </a:p>
        </p:txBody>
      </p:sp>
      <p:sp>
        <p:nvSpPr>
          <p:cNvPr id="4" name="תיבת טקסט 3">
            <a:extLst>
              <a:ext uri="{FF2B5EF4-FFF2-40B4-BE49-F238E27FC236}">
                <a16:creationId xmlns:a16="http://schemas.microsoft.com/office/drawing/2014/main" id="{8F45F95C-0954-4B0F-BC41-EF2BA55F1E30}"/>
              </a:ext>
            </a:extLst>
          </p:cNvPr>
          <p:cNvSpPr txBox="1"/>
          <p:nvPr/>
        </p:nvSpPr>
        <p:spPr>
          <a:xfrm>
            <a:off x="1251284" y="1944854"/>
            <a:ext cx="4427621" cy="646331"/>
          </a:xfrm>
          <a:prstGeom prst="rect">
            <a:avLst/>
          </a:prstGeom>
          <a:noFill/>
        </p:spPr>
        <p:txBody>
          <a:bodyPr wrap="square" rtlCol="1">
            <a:spAutoFit/>
          </a:bodyPr>
          <a:lstStyle/>
          <a:p>
            <a:pPr algn="r"/>
            <a:r>
              <a:rPr lang="he-IL" sz="3600" b="1" dirty="0">
                <a:solidFill>
                  <a:srgbClr val="FF0000"/>
                </a:solidFill>
                <a:latin typeface="David" panose="020E0502060401010101" pitchFamily="34" charset="-79"/>
                <a:cs typeface="David" panose="020E0502060401010101" pitchFamily="34" charset="-79"/>
              </a:rPr>
              <a:t>הַתַּפּוּז מִמִּשְׁפַּחַת הַהֲדָרִים</a:t>
            </a:r>
          </a:p>
        </p:txBody>
      </p:sp>
      <p:sp>
        <p:nvSpPr>
          <p:cNvPr id="5" name="תיבת טקסט 4">
            <a:extLst>
              <a:ext uri="{FF2B5EF4-FFF2-40B4-BE49-F238E27FC236}">
                <a16:creationId xmlns:a16="http://schemas.microsoft.com/office/drawing/2014/main" id="{5F723884-3DAA-40DF-AEBF-7D1A7403B49A}"/>
              </a:ext>
            </a:extLst>
          </p:cNvPr>
          <p:cNvSpPr txBox="1"/>
          <p:nvPr/>
        </p:nvSpPr>
        <p:spPr>
          <a:xfrm>
            <a:off x="390526" y="3102236"/>
            <a:ext cx="5288379" cy="1200329"/>
          </a:xfrm>
          <a:prstGeom prst="rect">
            <a:avLst/>
          </a:prstGeom>
          <a:noFill/>
        </p:spPr>
        <p:txBody>
          <a:bodyPr wrap="square" rtlCol="1">
            <a:spAutoFit/>
          </a:bodyPr>
          <a:lstStyle/>
          <a:p>
            <a:pPr algn="r"/>
            <a:r>
              <a:rPr lang="he-IL" sz="3600" b="1" dirty="0">
                <a:solidFill>
                  <a:srgbClr val="0070C0"/>
                </a:solidFill>
                <a:latin typeface="David" panose="020E0502060401010101" pitchFamily="34" charset="-79"/>
                <a:cs typeface="David" panose="020E0502060401010101" pitchFamily="34" charset="-79"/>
              </a:rPr>
              <a:t> עֵץ הַתַּפּוּז זָקוּק לְחֹם כְּדֵי לְהַצְלִיחַ לִגְדוֹל</a:t>
            </a:r>
          </a:p>
        </p:txBody>
      </p:sp>
      <p:sp>
        <p:nvSpPr>
          <p:cNvPr id="6" name="תיבת טקסט 5">
            <a:extLst>
              <a:ext uri="{FF2B5EF4-FFF2-40B4-BE49-F238E27FC236}">
                <a16:creationId xmlns:a16="http://schemas.microsoft.com/office/drawing/2014/main" id="{533FBD59-0CE1-44E3-8377-7B1BA367299B}"/>
              </a:ext>
            </a:extLst>
          </p:cNvPr>
          <p:cNvSpPr txBox="1"/>
          <p:nvPr/>
        </p:nvSpPr>
        <p:spPr>
          <a:xfrm>
            <a:off x="163183" y="4427561"/>
            <a:ext cx="5382372" cy="646331"/>
          </a:xfrm>
          <a:prstGeom prst="rect">
            <a:avLst/>
          </a:prstGeom>
          <a:noFill/>
        </p:spPr>
        <p:txBody>
          <a:bodyPr wrap="square" rtlCol="1">
            <a:spAutoFit/>
          </a:bodyPr>
          <a:lstStyle/>
          <a:p>
            <a:pPr algn="r"/>
            <a:r>
              <a:rPr lang="he-IL" sz="3600" b="1" dirty="0">
                <a:solidFill>
                  <a:srgbClr val="00B050"/>
                </a:solidFill>
                <a:latin typeface="David" panose="020E0502060401010101" pitchFamily="34" charset="-79"/>
                <a:cs typeface="David" panose="020E0502060401010101" pitchFamily="34" charset="-79"/>
              </a:rPr>
              <a:t>מַרְאֵה הָעֵץ – הֶעָלִים וְהַפְּרָחִים</a:t>
            </a:r>
          </a:p>
        </p:txBody>
      </p:sp>
      <p:sp>
        <p:nvSpPr>
          <p:cNvPr id="7" name="תיבת טקסט 6">
            <a:extLst>
              <a:ext uri="{FF2B5EF4-FFF2-40B4-BE49-F238E27FC236}">
                <a16:creationId xmlns:a16="http://schemas.microsoft.com/office/drawing/2014/main" id="{24409E55-1C7A-4151-A1B1-1B31B39846E8}"/>
              </a:ext>
            </a:extLst>
          </p:cNvPr>
          <p:cNvSpPr txBox="1"/>
          <p:nvPr/>
        </p:nvSpPr>
        <p:spPr>
          <a:xfrm>
            <a:off x="947737" y="5548543"/>
            <a:ext cx="4544050" cy="646331"/>
          </a:xfrm>
          <a:prstGeom prst="rect">
            <a:avLst/>
          </a:prstGeom>
          <a:noFill/>
        </p:spPr>
        <p:txBody>
          <a:bodyPr wrap="square" rtlCol="1">
            <a:spAutoFit/>
          </a:bodyPr>
          <a:lstStyle/>
          <a:p>
            <a:pPr algn="r"/>
            <a:r>
              <a:rPr lang="he-IL" sz="3600" b="1" dirty="0">
                <a:latin typeface="David" panose="020E0502060401010101" pitchFamily="34" charset="-79"/>
                <a:cs typeface="David" panose="020E0502060401010101" pitchFamily="34" charset="-79"/>
              </a:rPr>
              <a:t>תְּכוּנוֹת פְּרִי הַתַּפּוּז</a:t>
            </a:r>
          </a:p>
        </p:txBody>
      </p:sp>
    </p:spTree>
    <p:extLst>
      <p:ext uri="{BB962C8B-B14F-4D97-AF65-F5344CB8AC3E}">
        <p14:creationId xmlns:p14="http://schemas.microsoft.com/office/powerpoint/2010/main" val="2395758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p:cNvSpPr>
            <a:spLocks noGrp="1"/>
          </p:cNvSpPr>
          <p:nvPr>
            <p:ph type="title"/>
          </p:nvPr>
        </p:nvSpPr>
        <p:spPr/>
        <p:txBody>
          <a:bodyPr/>
          <a:lstStyle/>
          <a:p>
            <a:r>
              <a:rPr lang="he-IL" dirty="0"/>
              <a:t>מַמְשִׁיכִים לְתַרְגֵל</a:t>
            </a:r>
          </a:p>
        </p:txBody>
      </p:sp>
      <p:sp>
        <p:nvSpPr>
          <p:cNvPr id="7" name="Text Placeholder 6">
            <a:extLst>
              <a:ext uri="{FF2B5EF4-FFF2-40B4-BE49-F238E27FC236}">
                <a16:creationId xmlns:a16="http://schemas.microsoft.com/office/drawing/2014/main" id="{E88EBB34-4E2A-E14F-A4B4-0022D85397BA}"/>
              </a:ext>
            </a:extLst>
          </p:cNvPr>
          <p:cNvSpPr>
            <a:spLocks noGrp="1"/>
          </p:cNvSpPr>
          <p:nvPr>
            <p:ph type="body" sz="quarter" idx="10"/>
          </p:nvPr>
        </p:nvSpPr>
        <p:spPr>
          <a:xfrm>
            <a:off x="1671638" y="1928814"/>
            <a:ext cx="9572625" cy="1119186"/>
          </a:xfrm>
        </p:spPr>
        <p:txBody>
          <a:bodyPr/>
          <a:lstStyle/>
          <a:p>
            <a:r>
              <a:rPr lang="he-IL" dirty="0">
                <a:latin typeface="David" panose="020E0502060401010101" pitchFamily="34" charset="-79"/>
                <a:cs typeface="David" panose="020E0502060401010101" pitchFamily="34" charset="-79"/>
              </a:rPr>
              <a:t>הֶעְתִּיקוּ אֶת הַמִּלִּים הַבָּאוֹת לְמַחְבֶּרֶת וְחַבְּרוּ מִשְׁפָּט לְכָל אַחַת מִן הַמִּלִּים הַבָּאוֹת.</a:t>
            </a:r>
            <a:endParaRPr lang="x-none" dirty="0"/>
          </a:p>
        </p:txBody>
      </p:sp>
      <p:sp>
        <p:nvSpPr>
          <p:cNvPr id="5" name="תיבת טקסט 4">
            <a:extLst>
              <a:ext uri="{FF2B5EF4-FFF2-40B4-BE49-F238E27FC236}">
                <a16:creationId xmlns:a16="http://schemas.microsoft.com/office/drawing/2014/main" id="{982FFFBD-8414-4324-B500-B881BE654751}"/>
              </a:ext>
            </a:extLst>
          </p:cNvPr>
          <p:cNvSpPr txBox="1"/>
          <p:nvPr/>
        </p:nvSpPr>
        <p:spPr>
          <a:xfrm>
            <a:off x="9657347" y="3297703"/>
            <a:ext cx="1957136" cy="646331"/>
          </a:xfrm>
          <a:prstGeom prst="rect">
            <a:avLst/>
          </a:prstGeom>
          <a:noFill/>
        </p:spPr>
        <p:txBody>
          <a:bodyPr wrap="square" rtlCol="1">
            <a:spAutoFit/>
          </a:bodyPr>
          <a:lstStyle/>
          <a:p>
            <a:pPr algn="ctr"/>
            <a:r>
              <a:rPr lang="he-IL" sz="3600" b="1" dirty="0">
                <a:solidFill>
                  <a:srgbClr val="00B050"/>
                </a:solidFill>
                <a:latin typeface="David" panose="020E0502060401010101" pitchFamily="34" charset="-79"/>
                <a:cs typeface="David" panose="020E0502060401010101" pitchFamily="34" charset="-79"/>
              </a:rPr>
              <a:t>סְפָרָיו</a:t>
            </a:r>
          </a:p>
        </p:txBody>
      </p:sp>
      <p:sp>
        <p:nvSpPr>
          <p:cNvPr id="6" name="תיבת טקסט 5">
            <a:extLst>
              <a:ext uri="{FF2B5EF4-FFF2-40B4-BE49-F238E27FC236}">
                <a16:creationId xmlns:a16="http://schemas.microsoft.com/office/drawing/2014/main" id="{A9906E6F-5989-4AE2-BFFE-1D75AA3FF29B}"/>
              </a:ext>
            </a:extLst>
          </p:cNvPr>
          <p:cNvSpPr txBox="1"/>
          <p:nvPr/>
        </p:nvSpPr>
        <p:spPr>
          <a:xfrm>
            <a:off x="6821036" y="3297703"/>
            <a:ext cx="2157910" cy="646331"/>
          </a:xfrm>
          <a:prstGeom prst="rect">
            <a:avLst/>
          </a:prstGeom>
          <a:noFill/>
        </p:spPr>
        <p:txBody>
          <a:bodyPr wrap="square" rtlCol="1">
            <a:spAutoFit/>
          </a:bodyPr>
          <a:lstStyle/>
          <a:p>
            <a:pPr algn="ctr"/>
            <a:r>
              <a:rPr lang="he-IL" sz="3600" b="1" dirty="0">
                <a:solidFill>
                  <a:srgbClr val="00B050"/>
                </a:solidFill>
                <a:latin typeface="David" panose="020E0502060401010101" pitchFamily="34" charset="-79"/>
                <a:cs typeface="David" panose="020E0502060401010101" pitchFamily="34" charset="-79"/>
              </a:rPr>
              <a:t>חֲבֵרָיו</a:t>
            </a:r>
          </a:p>
        </p:txBody>
      </p:sp>
      <p:sp>
        <p:nvSpPr>
          <p:cNvPr id="9" name="תיבת טקסט 8">
            <a:extLst>
              <a:ext uri="{FF2B5EF4-FFF2-40B4-BE49-F238E27FC236}">
                <a16:creationId xmlns:a16="http://schemas.microsoft.com/office/drawing/2014/main" id="{758E7398-19CD-4E17-97D5-1C5A8E495D8F}"/>
              </a:ext>
            </a:extLst>
          </p:cNvPr>
          <p:cNvSpPr txBox="1"/>
          <p:nvPr/>
        </p:nvSpPr>
        <p:spPr>
          <a:xfrm>
            <a:off x="3984725" y="3297702"/>
            <a:ext cx="2157910" cy="646331"/>
          </a:xfrm>
          <a:prstGeom prst="rect">
            <a:avLst/>
          </a:prstGeom>
          <a:noFill/>
        </p:spPr>
        <p:txBody>
          <a:bodyPr wrap="square" rtlCol="1">
            <a:spAutoFit/>
          </a:bodyPr>
          <a:lstStyle/>
          <a:p>
            <a:r>
              <a:rPr lang="he-IL" sz="3600" b="1" dirty="0">
                <a:solidFill>
                  <a:srgbClr val="00B050"/>
                </a:solidFill>
                <a:latin typeface="David" panose="020E0502060401010101" pitchFamily="34" charset="-79"/>
                <a:cs typeface="David" panose="020E0502060401010101" pitchFamily="34" charset="-79"/>
              </a:rPr>
              <a:t>מַחְבְּרוֹתָיו</a:t>
            </a:r>
          </a:p>
        </p:txBody>
      </p:sp>
      <p:sp>
        <p:nvSpPr>
          <p:cNvPr id="10" name="תיבת טקסט 9">
            <a:extLst>
              <a:ext uri="{FF2B5EF4-FFF2-40B4-BE49-F238E27FC236}">
                <a16:creationId xmlns:a16="http://schemas.microsoft.com/office/drawing/2014/main" id="{5F180220-56B2-4873-9FC7-6209D7B2AAE5}"/>
              </a:ext>
            </a:extLst>
          </p:cNvPr>
          <p:cNvSpPr txBox="1"/>
          <p:nvPr/>
        </p:nvSpPr>
        <p:spPr>
          <a:xfrm>
            <a:off x="802250" y="3270522"/>
            <a:ext cx="2504074" cy="646331"/>
          </a:xfrm>
          <a:prstGeom prst="rect">
            <a:avLst/>
          </a:prstGeom>
          <a:noFill/>
        </p:spPr>
        <p:txBody>
          <a:bodyPr wrap="square" rtlCol="1">
            <a:spAutoFit/>
          </a:bodyPr>
          <a:lstStyle/>
          <a:p>
            <a:pPr algn="ctr"/>
            <a:r>
              <a:rPr lang="he-IL" sz="3600" b="1" dirty="0">
                <a:solidFill>
                  <a:srgbClr val="00B050"/>
                </a:solidFill>
                <a:latin typeface="David" panose="020E0502060401010101" pitchFamily="34" charset="-79"/>
                <a:cs typeface="David" panose="020E0502060401010101" pitchFamily="34" charset="-79"/>
              </a:rPr>
              <a:t>מִשְׂחָקָיו</a:t>
            </a:r>
          </a:p>
        </p:txBody>
      </p:sp>
      <p:pic>
        <p:nvPicPr>
          <p:cNvPr id="8" name="4min_final" descr="4min_final">
            <a:hlinkClick r:id="" action="ppaction://media"/>
            <a:extLst>
              <a:ext uri="{FF2B5EF4-FFF2-40B4-BE49-F238E27FC236}">
                <a16:creationId xmlns:a16="http://schemas.microsoft.com/office/drawing/2014/main" id="{4B681F90-EBE0-49D6-9EB1-86DD2E7201B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7268" y="1928814"/>
            <a:ext cx="1540938" cy="549601"/>
          </a:xfrm>
          <a:prstGeom prst="rect">
            <a:avLst/>
          </a:prstGeom>
        </p:spPr>
      </p:pic>
    </p:spTree>
    <p:extLst>
      <p:ext uri="{BB962C8B-B14F-4D97-AF65-F5344CB8AC3E}">
        <p14:creationId xmlns:p14="http://schemas.microsoft.com/office/powerpoint/2010/main" val="293516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7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err="1"/>
              <a:t>מְסַיְמִים</a:t>
            </a:r>
            <a:r>
              <a:rPr lang="he-IL" dirty="0"/>
              <a:t> וּמְסַכְּמִים</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p:txBody>
          <a:bodyPr/>
          <a:lstStyle/>
          <a:p>
            <a:pPr lvl="0"/>
            <a:r>
              <a:rPr lang="he-IL" dirty="0">
                <a:latin typeface="David" panose="020E0502060401010101" pitchFamily="34" charset="-79"/>
                <a:cs typeface="David" panose="020E0502060401010101" pitchFamily="34" charset="-79"/>
              </a:rPr>
              <a:t>חָקַרְנוּ מִלָּה</a:t>
            </a:r>
          </a:p>
          <a:p>
            <a:pPr lvl="0"/>
            <a:r>
              <a:rPr lang="he-IL" dirty="0">
                <a:latin typeface="David" panose="020E0502060401010101" pitchFamily="34" charset="-79"/>
                <a:cs typeface="David" panose="020E0502060401010101" pitchFamily="34" charset="-79"/>
              </a:rPr>
              <a:t>אִתַּרְנוּ מֵידָע מֵהַקֶּטַע</a:t>
            </a:r>
          </a:p>
          <a:p>
            <a:pPr lvl="0"/>
            <a:r>
              <a:rPr lang="he-IL" dirty="0">
                <a:latin typeface="David" panose="020E0502060401010101" pitchFamily="34" charset="-79"/>
                <a:cs typeface="David" panose="020E0502060401010101" pitchFamily="34" charset="-79"/>
              </a:rPr>
              <a:t>לָמַדְנוּ עַל תְּכוּנוֹת הָעֵץ</a:t>
            </a:r>
          </a:p>
          <a:p>
            <a:pPr lvl="0"/>
            <a:r>
              <a:rPr lang="he-IL" dirty="0">
                <a:latin typeface="David" panose="020E0502060401010101" pitchFamily="34" charset="-79"/>
                <a:cs typeface="David" panose="020E0502060401010101" pitchFamily="34" charset="-79"/>
              </a:rPr>
              <a:t>מָצָאנוּ מִלִּים מְתָאֲרוֹת בַּקֶטַע</a:t>
            </a:r>
          </a:p>
          <a:p>
            <a:pPr lvl="0"/>
            <a:r>
              <a:rPr lang="he-IL" dirty="0">
                <a:latin typeface="David" panose="020E0502060401010101" pitchFamily="34" charset="-79"/>
                <a:cs typeface="David" panose="020E0502060401010101" pitchFamily="34" charset="-79"/>
              </a:rPr>
              <a:t>חִבַּרְנוּ מִשְׁפָּטִים</a:t>
            </a:r>
            <a:r>
              <a:rPr lang="en-US" b="1" dirty="0"/>
              <a:t/>
            </a:r>
            <a:br>
              <a:rPr lang="en-US" b="1" dirty="0"/>
            </a:br>
            <a:endParaRPr lang="he-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pic>
        <p:nvPicPr>
          <p:cNvPr id="9" name="Picture 11">
            <a:extLst>
              <a:ext uri="{FF2B5EF4-FFF2-40B4-BE49-F238E27FC236}">
                <a16:creationId xmlns:a16="http://schemas.microsoft.com/office/drawing/2014/main" id="{8967A6D5-BC5B-E840-ABAC-BF885A0AC26A}"/>
              </a:ext>
            </a:extLst>
          </p:cNvPr>
          <p:cNvPicPr>
            <a:picLocks noChangeAspect="1"/>
          </p:cNvPicPr>
          <p:nvPr/>
        </p:nvPicPr>
        <p:blipFill>
          <a:blip r:embed="rId4"/>
          <a:stretch>
            <a:fillRect/>
          </a:stretch>
        </p:blipFill>
        <p:spPr>
          <a:xfrm rot="8222050">
            <a:off x="319777" y="503469"/>
            <a:ext cx="1596108" cy="820856"/>
          </a:xfrm>
          <a:prstGeom prst="rect">
            <a:avLst/>
          </a:prstGeom>
        </p:spPr>
      </p:pic>
    </p:spTree>
    <p:extLst>
      <p:ext uri="{BB962C8B-B14F-4D97-AF65-F5344CB8AC3E}">
        <p14:creationId xmlns:p14="http://schemas.microsoft.com/office/powerpoint/2010/main" val="61880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FBBB819-A8A8-4571-BC65-B5C0F015A87E}"/>
              </a:ext>
            </a:extLst>
          </p:cNvPr>
          <p:cNvSpPr>
            <a:spLocks noGrp="1"/>
          </p:cNvSpPr>
          <p:nvPr>
            <p:ph type="title"/>
          </p:nvPr>
        </p:nvSpPr>
        <p:spPr/>
        <p:txBody>
          <a:bodyPr/>
          <a:lstStyle/>
          <a:p>
            <a:r>
              <a:rPr lang="he-IL" dirty="0"/>
              <a:t>כּוֹתְבִים חִידָה</a:t>
            </a:r>
          </a:p>
        </p:txBody>
      </p:sp>
      <p:sp>
        <p:nvSpPr>
          <p:cNvPr id="3" name="מציין מיקום טקסט 2">
            <a:extLst>
              <a:ext uri="{FF2B5EF4-FFF2-40B4-BE49-F238E27FC236}">
                <a16:creationId xmlns:a16="http://schemas.microsoft.com/office/drawing/2014/main" id="{0D99A95A-E23F-44AB-83C6-D866C5F506D3}"/>
              </a:ext>
            </a:extLst>
          </p:cNvPr>
          <p:cNvSpPr>
            <a:spLocks noGrp="1"/>
          </p:cNvSpPr>
          <p:nvPr>
            <p:ph type="body" sz="quarter" idx="10"/>
          </p:nvPr>
        </p:nvSpPr>
        <p:spPr/>
        <p:txBody>
          <a:bodyPr/>
          <a:lstStyle/>
          <a:p>
            <a:pPr algn="ctr"/>
            <a:endParaRPr lang="he-IL" b="1" dirty="0">
              <a:solidFill>
                <a:srgbClr val="FFC000"/>
              </a:solidFill>
              <a:effectLst>
                <a:outerShdw blurRad="38100" dist="38100" dir="2700000" algn="tl">
                  <a:srgbClr val="000000">
                    <a:alpha val="43137"/>
                  </a:srgbClr>
                </a:outerShdw>
              </a:effectLst>
            </a:endParaRPr>
          </a:p>
          <a:p>
            <a:pPr algn="ctr"/>
            <a:r>
              <a:rPr lang="he-IL" b="1" dirty="0">
                <a:solidFill>
                  <a:srgbClr val="FFC000"/>
                </a:solidFill>
                <a:effectLst>
                  <a:outerShdw blurRad="38100" dist="38100" dir="2700000" algn="tl">
                    <a:srgbClr val="000000">
                      <a:alpha val="43137"/>
                    </a:srgbClr>
                  </a:outerShdw>
                </a:effectLst>
              </a:rPr>
              <a:t>כָּתְבוּ חִידָה עַל אֶחָד מִפֵּרוֹת הֶהָדָר.</a:t>
            </a:r>
          </a:p>
          <a:p>
            <a:pPr algn="ctr"/>
            <a:r>
              <a:rPr lang="he-IL" b="1" dirty="0">
                <a:solidFill>
                  <a:srgbClr val="FFC000"/>
                </a:solidFill>
                <a:effectLst>
                  <a:outerShdw blurRad="38100" dist="38100" dir="2700000" algn="tl">
                    <a:srgbClr val="000000">
                      <a:alpha val="43137"/>
                    </a:srgbClr>
                  </a:outerShdw>
                </a:effectLst>
              </a:rPr>
              <a:t>הִשְתַמְשוּ בְּמִּלִּים מְתָאֲרוֹת</a:t>
            </a:r>
          </a:p>
        </p:txBody>
      </p:sp>
      <p:sp>
        <p:nvSpPr>
          <p:cNvPr id="4" name="אליפסה 3">
            <a:extLst>
              <a:ext uri="{FF2B5EF4-FFF2-40B4-BE49-F238E27FC236}">
                <a16:creationId xmlns:a16="http://schemas.microsoft.com/office/drawing/2014/main" id="{6B8B4111-1577-40D3-8D39-0285D79B2C1D}"/>
              </a:ext>
            </a:extLst>
          </p:cNvPr>
          <p:cNvSpPr/>
          <p:nvPr/>
        </p:nvSpPr>
        <p:spPr>
          <a:xfrm>
            <a:off x="2743200" y="1928813"/>
            <a:ext cx="7507705" cy="2450682"/>
          </a:xfrm>
          <a:prstGeom prst="ellipse">
            <a:avLst/>
          </a:prstGeom>
          <a:noFill/>
          <a:ln w="57150">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81178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a:xfrm>
            <a:off x="728663" y="1721752"/>
            <a:ext cx="10515600" cy="4025905"/>
          </a:xfrm>
          <a:noFill/>
          <a:ln w="38100">
            <a:solidFill>
              <a:schemeClr val="bg1"/>
            </a:solidFill>
          </a:ln>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he-IL" sz="11500" b="1" dirty="0">
                <a:solidFill>
                  <a:schemeClr val="accent3"/>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תַּפּוּז = תַּפּוּחַ זָהָב</a:t>
            </a:r>
            <a:endParaRPr lang="he-IL" sz="11500" dirty="0">
              <a:solidFill>
                <a:srgbClr val="AB670D"/>
              </a:solidFill>
              <a:cs typeface="Calibri" panose="020F0502020204030204" pitchFamily="34" charset="0"/>
            </a:endParaRPr>
          </a:p>
          <a:p>
            <a:pPr marL="0" indent="0" algn="ctr">
              <a:buNone/>
            </a:pPr>
            <a:endParaRPr lang="he-IL" sz="11500" dirty="0">
              <a:solidFill>
                <a:srgbClr val="AB670D"/>
              </a:solidFill>
              <a:cs typeface="Calibri" panose="020F0502020204030204" pitchFamily="34" charset="0"/>
            </a:endParaRPr>
          </a:p>
        </p:txBody>
      </p:sp>
      <p:sp>
        <p:nvSpPr>
          <p:cNvPr id="3" name="בועת מחשבה: ענן 2">
            <a:extLst>
              <a:ext uri="{FF2B5EF4-FFF2-40B4-BE49-F238E27FC236}">
                <a16:creationId xmlns:a16="http://schemas.microsoft.com/office/drawing/2014/main" id="{1E819B5B-E5A7-4DF2-8DD8-383770157410}"/>
              </a:ext>
            </a:extLst>
          </p:cNvPr>
          <p:cNvSpPr/>
          <p:nvPr/>
        </p:nvSpPr>
        <p:spPr>
          <a:xfrm>
            <a:off x="974077" y="3734704"/>
            <a:ext cx="3218688" cy="1350585"/>
          </a:xfrm>
          <a:prstGeom prst="cloudCallout">
            <a:avLst/>
          </a:prstGeom>
          <a:ln>
            <a:solidFill>
              <a:srgbClr val="FFC000"/>
            </a:solidFill>
          </a:ln>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1" anchor="ctr"/>
          <a:lstStyle/>
          <a:p>
            <a:pPr algn="ctr"/>
            <a:r>
              <a:rPr lang="he-IL" sz="4400" b="1" dirty="0"/>
              <a:t>מַדּוּעַ?</a:t>
            </a:r>
          </a:p>
        </p:txBody>
      </p:sp>
    </p:spTree>
    <p:extLst>
      <p:ext uri="{BB962C8B-B14F-4D97-AF65-F5344CB8AC3E}">
        <p14:creationId xmlns:p14="http://schemas.microsoft.com/office/powerpoint/2010/main" val="248625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effectLst>
            <a:glow rad="63500">
              <a:schemeClr val="accent3">
                <a:satMod val="175000"/>
                <a:alpha val="40000"/>
              </a:schemeClr>
            </a:glow>
          </a:effectLst>
        </p:spPr>
        <p:txBody>
          <a:bodyPr>
            <a:normAutofit/>
          </a:bodyPr>
          <a:lstStyle/>
          <a:p>
            <a:pPr marL="0" indent="0" algn="ctr">
              <a:buNone/>
            </a:pPr>
            <a:r>
              <a:rPr lang="he-IL" sz="8000" b="1" dirty="0">
                <a:solidFill>
                  <a:schemeClr val="accent3"/>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מִשּׁוּם שֶׁהַתַּפּוּז עָגֹל כְּמוֹ תַּפּוּחַ</a:t>
            </a:r>
          </a:p>
          <a:p>
            <a:pPr marL="0" indent="0" algn="ctr">
              <a:buNone/>
            </a:pPr>
            <a:r>
              <a:rPr lang="he-IL" sz="8000" b="1" dirty="0">
                <a:solidFill>
                  <a:schemeClr val="accent3"/>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וְצִבְעוֹ זָהָב</a:t>
            </a:r>
          </a:p>
        </p:txBody>
      </p:sp>
    </p:spTree>
    <p:extLst>
      <p:ext uri="{BB962C8B-B14F-4D97-AF65-F5344CB8AC3E}">
        <p14:creationId xmlns:p14="http://schemas.microsoft.com/office/powerpoint/2010/main" val="1047069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D85C3DC-E689-4DAD-A448-5066D8CAF34C}"/>
              </a:ext>
            </a:extLst>
          </p:cNvPr>
          <p:cNvPicPr>
            <a:picLocks noChangeAspect="1"/>
          </p:cNvPicPr>
          <p:nvPr/>
        </p:nvPicPr>
        <p:blipFill>
          <a:blip r:embed="rId5"/>
          <a:stretch>
            <a:fillRect/>
          </a:stretch>
        </p:blipFill>
        <p:spPr>
          <a:xfrm>
            <a:off x="2976301" y="330956"/>
            <a:ext cx="8522947" cy="1182727"/>
          </a:xfrm>
          <a:prstGeom prst="rect">
            <a:avLst/>
          </a:prstGeom>
        </p:spPr>
      </p:pic>
      <p:sp>
        <p:nvSpPr>
          <p:cNvPr id="3" name="מציין מיקום טקסט 2">
            <a:extLst>
              <a:ext uri="{FF2B5EF4-FFF2-40B4-BE49-F238E27FC236}">
                <a16:creationId xmlns:a16="http://schemas.microsoft.com/office/drawing/2014/main" id="{BD03C892-27B8-41F7-9241-B5B235E032A5}"/>
              </a:ext>
            </a:extLst>
          </p:cNvPr>
          <p:cNvSpPr>
            <a:spLocks noGrp="1"/>
          </p:cNvSpPr>
          <p:nvPr>
            <p:ph type="body" sz="quarter" idx="10"/>
          </p:nvPr>
        </p:nvSpPr>
        <p:spPr/>
        <p:txBody>
          <a:bodyPr>
            <a:normAutofit/>
          </a:bodyPr>
          <a:lstStyle/>
          <a:p>
            <a:pPr algn="ctr"/>
            <a:r>
              <a:rPr lang="he-IL" sz="5400" b="1" dirty="0">
                <a:solidFill>
                  <a:srgbClr val="FFC000"/>
                </a:solidFill>
                <a:effectLst>
                  <a:outerShdw blurRad="38100" dist="38100" dir="2700000" algn="tl">
                    <a:srgbClr val="000000">
                      <a:alpha val="43137"/>
                    </a:srgbClr>
                  </a:outerShdw>
                </a:effectLst>
              </a:rPr>
              <a:t>הַתַּפּוּז</a:t>
            </a:r>
          </a:p>
          <a:p>
            <a:pPr algn="ctr"/>
            <a:r>
              <a:rPr lang="he-IL" sz="5400" b="1" dirty="0">
                <a:solidFill>
                  <a:srgbClr val="FFC000"/>
                </a:solidFill>
                <a:effectLst>
                  <a:outerShdw blurRad="38100" dist="38100" dir="2700000" algn="tl">
                    <a:srgbClr val="000000">
                      <a:alpha val="43137"/>
                    </a:srgbClr>
                  </a:outerShdw>
                </a:effectLst>
              </a:rPr>
              <a:t>כָּתְבוּ בְּמַחְבֶּרֶת מָה אַתֶּם יוֹדְעִים עַל הַתַּפּוּז</a:t>
            </a:r>
          </a:p>
        </p:txBody>
      </p:sp>
      <p:pic>
        <p:nvPicPr>
          <p:cNvPr id="5" name="תמונה 4">
            <a:extLst>
              <a:ext uri="{FF2B5EF4-FFF2-40B4-BE49-F238E27FC236}">
                <a16:creationId xmlns:a16="http://schemas.microsoft.com/office/drawing/2014/main" id="{CD96FF98-75E5-4381-AB2C-BF6F22DE2E05}"/>
              </a:ext>
            </a:extLst>
          </p:cNvPr>
          <p:cNvPicPr>
            <a:picLocks noChangeAspect="1"/>
          </p:cNvPicPr>
          <p:nvPr/>
        </p:nvPicPr>
        <p:blipFill>
          <a:blip r:embed="rId6"/>
          <a:stretch>
            <a:fillRect/>
          </a:stretch>
        </p:blipFill>
        <p:spPr>
          <a:xfrm>
            <a:off x="129223" y="3595612"/>
            <a:ext cx="2156777" cy="2526247"/>
          </a:xfrm>
          <a:prstGeom prst="rect">
            <a:avLst/>
          </a:prstGeom>
        </p:spPr>
      </p:pic>
      <p:pic>
        <p:nvPicPr>
          <p:cNvPr id="6" name="3min_final" descr="3min_final">
            <a:hlinkClick r:id="" action="ppaction://media"/>
            <a:extLst>
              <a:ext uri="{FF2B5EF4-FFF2-40B4-BE49-F238E27FC236}">
                <a16:creationId xmlns:a16="http://schemas.microsoft.com/office/drawing/2014/main" id="{D277689B-4D2D-48C3-8E6C-300EEDD8F00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37142" y="1928813"/>
            <a:ext cx="1540938" cy="549601"/>
          </a:xfrm>
          <a:prstGeom prst="rect">
            <a:avLst/>
          </a:prstGeom>
        </p:spPr>
      </p:pic>
    </p:spTree>
    <p:extLst>
      <p:ext uri="{BB962C8B-B14F-4D97-AF65-F5344CB8AC3E}">
        <p14:creationId xmlns:p14="http://schemas.microsoft.com/office/powerpoint/2010/main" val="145960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מָה אֲנַחְנוּ כְּבָר יוֹדְעִים?</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p:txBody>
          <a:bodyPr>
            <a:normAutofit/>
          </a:bodyPr>
          <a:lstStyle/>
          <a:p>
            <a:r>
              <a:rPr lang="he-IL" sz="4400" dirty="0">
                <a:latin typeface="David" panose="020E0502060401010101" pitchFamily="34" charset="-79"/>
                <a:cs typeface="David" panose="020E0502060401010101" pitchFamily="34" charset="-79"/>
              </a:rPr>
              <a:t>א. הַתַּפוּז הוּא פְּרִי הָדָר</a:t>
            </a:r>
          </a:p>
          <a:p>
            <a:r>
              <a:rPr lang="he-IL" sz="4400" dirty="0">
                <a:latin typeface="David" panose="020E0502060401010101" pitchFamily="34" charset="-79"/>
                <a:cs typeface="David" panose="020E0502060401010101" pitchFamily="34" charset="-79"/>
              </a:rPr>
              <a:t>ב. לַתַּפּוּז יֵשׁ קְלִפָּה כְּתֻמָּה</a:t>
            </a:r>
          </a:p>
          <a:p>
            <a:r>
              <a:rPr lang="he-IL" sz="4400" dirty="0">
                <a:latin typeface="David" panose="020E0502060401010101" pitchFamily="34" charset="-79"/>
                <a:cs typeface="David" panose="020E0502060401010101" pitchFamily="34" charset="-79"/>
              </a:rPr>
              <a:t>ג. אוֹכְלִים אֶת הַתַּפּוּז לְלֹא הַקְּלִפָּה</a:t>
            </a:r>
          </a:p>
          <a:p>
            <a:r>
              <a:rPr lang="he-IL" sz="4400" dirty="0">
                <a:latin typeface="David" panose="020E0502060401010101" pitchFamily="34" charset="-79"/>
                <a:cs typeface="David" panose="020E0502060401010101" pitchFamily="34" charset="-79"/>
              </a:rPr>
              <a:t>ד. כְּשֶׁסּוֹחֲטִים אֶת הַתַּפּוּז מִתְקַבֵּל מִיץ</a:t>
            </a: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3"/>
          <a:stretch>
            <a:fillRect/>
          </a:stretch>
        </p:blipFill>
        <p:spPr>
          <a:xfrm>
            <a:off x="3617846" y="13562"/>
            <a:ext cx="1017545" cy="1070700"/>
          </a:xfrm>
          <a:prstGeom prst="rect">
            <a:avLst/>
          </a:prstGeom>
        </p:spPr>
      </p:pic>
    </p:spTree>
    <p:extLst>
      <p:ext uri="{BB962C8B-B14F-4D97-AF65-F5344CB8AC3E}">
        <p14:creationId xmlns:p14="http://schemas.microsoft.com/office/powerpoint/2010/main" val="273697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964263" y="663126"/>
            <a:ext cx="8280000" cy="720000"/>
          </a:xfrm>
        </p:spPr>
        <p:txBody>
          <a:bodyPr/>
          <a:lstStyle/>
          <a:p>
            <a:r>
              <a:rPr lang="he-IL" dirty="0"/>
              <a:t>הַקְנָיַת יֶדַע- חוֹקְרִים מִלָּה</a:t>
            </a:r>
          </a:p>
        </p:txBody>
      </p:sp>
      <p:sp>
        <p:nvSpPr>
          <p:cNvPr id="3" name="מציין מיקום טקסט 2"/>
          <p:cNvSpPr>
            <a:spLocks noGrp="1"/>
          </p:cNvSpPr>
          <p:nvPr>
            <p:ph type="body" sz="quarter" idx="10"/>
          </p:nvPr>
        </p:nvSpPr>
        <p:spPr/>
        <p:txBody>
          <a:bodyPr>
            <a:normAutofit/>
          </a:bodyPr>
          <a:lstStyle/>
          <a:p>
            <a:pPr algn="ctr"/>
            <a:r>
              <a:rPr lang="he-IL" sz="8800" dirty="0">
                <a:cs typeface="Calibri" panose="020F0502020204030204" pitchFamily="34" charset="0"/>
              </a:rPr>
              <a:t>פְּרָחָיו</a:t>
            </a:r>
          </a:p>
        </p:txBody>
      </p:sp>
    </p:spTree>
    <p:extLst>
      <p:ext uri="{BB962C8B-B14F-4D97-AF65-F5344CB8AC3E}">
        <p14:creationId xmlns:p14="http://schemas.microsoft.com/office/powerpoint/2010/main" val="1939028933"/>
      </p:ext>
    </p:extLst>
  </p:cSld>
  <p:clrMapOvr>
    <a:masterClrMapping/>
  </p:clrMapOvr>
</p:sld>
</file>

<file path=ppt/theme/theme1.xml><?xml version="1.0" encoding="utf-8"?>
<a:theme xmlns:a="http://schemas.openxmlformats.org/drawingml/2006/main" name="Office Theme">
  <a:themeElements>
    <a:clrScheme name="התאמה אישית 5">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2059</TotalTime>
  <Words>2252</Words>
  <Application>Microsoft Office PowerPoint</Application>
  <PresentationFormat>מסך רחב</PresentationFormat>
  <Paragraphs>315</Paragraphs>
  <Slides>47</Slides>
  <Notes>45</Notes>
  <HiddenSlides>0</HiddenSlides>
  <MMClips>8</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47</vt:i4>
      </vt:variant>
    </vt:vector>
  </HeadingPairs>
  <TitlesOfParts>
    <vt:vector size="55" baseType="lpstr">
      <vt:lpstr>Alef</vt:lpstr>
      <vt:lpstr>Arial</vt:lpstr>
      <vt:lpstr>Calibri</vt:lpstr>
      <vt:lpstr>David</vt:lpstr>
      <vt:lpstr>Open Sans</vt:lpstr>
      <vt:lpstr>Times New Roman</vt:lpstr>
      <vt:lpstr>Wingdings</vt:lpstr>
      <vt:lpstr>Office Theme</vt:lpstr>
      <vt:lpstr>מצגת של PowerPoint‏</vt:lpstr>
      <vt:lpstr>מָה נִלְמַד הַיּוֹם</vt:lpstr>
      <vt:lpstr>מָה לְהָבִיא לַשִׁעוּר?</vt:lpstr>
      <vt:lpstr>מצגת של PowerPoint‏</vt:lpstr>
      <vt:lpstr>מצגת של PowerPoint‏</vt:lpstr>
      <vt:lpstr>מצגת של PowerPoint‏</vt:lpstr>
      <vt:lpstr>מצגת של PowerPoint‏</vt:lpstr>
      <vt:lpstr>מָה אֲנַחְנוּ כְּבָר יוֹדְעִים?</vt:lpstr>
      <vt:lpstr>הַקְנָיַת יֶדַע- חוֹקְרִים מִלָּה</vt:lpstr>
      <vt:lpstr>הַקְנָיַת יֶדַע – חֲקִירַת מִלָּה</vt:lpstr>
      <vt:lpstr>הַקְנָיַת יֶדַע – חֲקִירַת מִלָּה</vt:lpstr>
      <vt:lpstr>הַקְנָיַת יֶדַע – חֲקִירַת מִלָּה</vt:lpstr>
      <vt:lpstr>עַכְשָׁיו לוֹמְדִים</vt:lpstr>
      <vt:lpstr>עַכְשָׁיו לוֹמְדִים</vt:lpstr>
      <vt:lpstr>מצגת של PowerPoint‏</vt:lpstr>
      <vt:lpstr>מצגת של PowerPoint‏</vt:lpstr>
      <vt:lpstr>מצגת של PowerPoint‏</vt:lpstr>
      <vt:lpstr>מצגת של PowerPoint‏</vt:lpstr>
      <vt:lpstr>מְפִיקִים מֵידָע  - פִּסְקָה רִאשׁוֹנָה</vt:lpstr>
      <vt:lpstr>מְפִיקִים מֵידָע  - פִּסְקָה רִאשׁוֹנָה</vt:lpstr>
      <vt:lpstr>מְפִיקִים מֵידָע  - פִּסְקָה רִאשׁוֹנָה</vt:lpstr>
      <vt:lpstr>מְפִיקִים מֵידָע  - פִּסְקָה רִאשׁוֹנָה</vt:lpstr>
      <vt:lpstr>מְפִיקִים מֵידָע  - פִּסְקָה רִאשׁוֹנָה</vt:lpstr>
      <vt:lpstr>מְפִיקִים מֵידָע  - פִּסְקָה רִאשׁוֹנָה</vt:lpstr>
      <vt:lpstr>מְפִיקִים מֵידָע  - פִּסְקָה רִאשׁוֹנָה</vt:lpstr>
      <vt:lpstr>מְפִיקִים מֵידָע – פִּסְקָה שְׁנִיָּה</vt:lpstr>
      <vt:lpstr>מְפִיקִים מֵידָע – פִּסְקָה שְׁנִיָּה</vt:lpstr>
      <vt:lpstr>מְפִיקִים מֵידָע – פִּסְקָה שְׁנִיָּה</vt:lpstr>
      <vt:lpstr>מְפִיקִים מֵידָע – פִּסְקָה שְׁנִיָּה</vt:lpstr>
      <vt:lpstr>מְפִיקִים מֵידָע – פִּסְקָה שְׁנִיָּה</vt:lpstr>
      <vt:lpstr>מְפִיקִים מֵידָע – פִּסְקָה שְׁנִיָּה</vt:lpstr>
      <vt:lpstr>מְפִיקִים מֵידָע – פִּסְקָה שְׁלִישִׁית</vt:lpstr>
      <vt:lpstr>מְפִיקִים מֵידָע – פִּסְקָה שְׁלִישִׁית</vt:lpstr>
      <vt:lpstr>מְפִיקִים מֵידָע – פִּסְקָה שְׁלִישִׁית</vt:lpstr>
      <vt:lpstr>פִּתְרוֹן</vt:lpstr>
      <vt:lpstr>מְפִיקִים מֵידָע – פִּסְקָה שְׁלִישִׁית</vt:lpstr>
      <vt:lpstr>מְפִיקִים מֵידָע – פִּסְקָה שְׁלִישִׁית</vt:lpstr>
      <vt:lpstr>מְפִיקִים מֵידָע – פִּסְקָה רְבִיעִית</vt:lpstr>
      <vt:lpstr>מְפִיקִים מֵידָע – פִּסְקָה רְבִיעִית</vt:lpstr>
      <vt:lpstr>מְפִיקִים מֵידָע – פִּסְקָה רְבִיעִית</vt:lpstr>
      <vt:lpstr>מְפִיקִים מֵידָע – פִּסְקָה רְבִיעִית</vt:lpstr>
      <vt:lpstr>מְפִיקִים מֵידָע – פִּסְקָה רְבִיעִית</vt:lpstr>
      <vt:lpstr>מְפִיקִים מֵידָע – פִּסְקָה רְבִיעִית</vt:lpstr>
      <vt:lpstr>מְסַכְּמִים אֶת הַמֵּידָע שֶׁבַּקֶּטַע</vt:lpstr>
      <vt:lpstr>מַמְשִׁיכִים לְתַרְגֵל</vt:lpstr>
      <vt:lpstr>מְסַיְמִים וּמְסַכְּמִים</vt:lpstr>
      <vt:lpstr>כּוֹתְבִים חִידָה</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shira</cp:lastModifiedBy>
  <cp:revision>174</cp:revision>
  <cp:lastPrinted>2020-05-27T07:43:23Z</cp:lastPrinted>
  <dcterms:created xsi:type="dcterms:W3CDTF">2020-03-11T07:11:19Z</dcterms:created>
  <dcterms:modified xsi:type="dcterms:W3CDTF">2021-08-19T16:00:41Z</dcterms:modified>
</cp:coreProperties>
</file>