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16" r:id="rId2"/>
    <p:sldId id="268" r:id="rId3"/>
    <p:sldId id="269" r:id="rId4"/>
    <p:sldId id="280" r:id="rId5"/>
    <p:sldId id="299" r:id="rId6"/>
    <p:sldId id="323" r:id="rId7"/>
    <p:sldId id="301" r:id="rId8"/>
    <p:sldId id="329" r:id="rId9"/>
    <p:sldId id="335" r:id="rId10"/>
    <p:sldId id="322" r:id="rId11"/>
    <p:sldId id="327" r:id="rId12"/>
    <p:sldId id="324" r:id="rId13"/>
    <p:sldId id="328" r:id="rId14"/>
    <p:sldId id="333" r:id="rId15"/>
    <p:sldId id="330" r:id="rId16"/>
    <p:sldId id="317" r:id="rId17"/>
    <p:sldId id="341" r:id="rId18"/>
    <p:sldId id="337" r:id="rId19"/>
    <p:sldId id="320" r:id="rId20"/>
    <p:sldId id="340" r:id="rId21"/>
    <p:sldId id="331" r:id="rId22"/>
    <p:sldId id="325" r:id="rId23"/>
    <p:sldId id="338" r:id="rId24"/>
    <p:sldId id="339" r:id="rId25"/>
    <p:sldId id="298" r:id="rId26"/>
    <p:sldId id="312" r:id="rId27"/>
  </p:sldIdLst>
  <p:sldSz cx="12192000" cy="6858000"/>
  <p:notesSz cx="9144000" cy="6858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EC18"/>
    <a:srgbClr val="FF3399"/>
    <a:srgbClr val="4285E3"/>
    <a:srgbClr val="8C3FC5"/>
    <a:srgbClr val="4F2270"/>
    <a:srgbClr val="E1EE32"/>
    <a:srgbClr val="BDD0E7"/>
    <a:srgbClr val="B07BD7"/>
    <a:srgbClr val="DD1B07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סגנון ביניים 2 - הדגשה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3" autoAdjust="0"/>
    <p:restoredTop sz="83424" autoAdjust="0"/>
  </p:normalViewPr>
  <p:slideViewPr>
    <p:cSldViewPr snapToGrid="0" snapToObjects="1" showGuides="1">
      <p:cViewPr varScale="1">
        <p:scale>
          <a:sx n="57" d="100"/>
          <a:sy n="57" d="100"/>
        </p:scale>
        <p:origin x="972" y="78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518160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0F7186E-A26D-4E85-9FCA-5C30F73ED105}" type="datetimeFigureOut">
              <a:rPr lang="he-IL" smtClean="0"/>
              <a:t>י"א/אלול/תשפ"א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518160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1588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CEB23F6-177B-467C-912A-21F12B724A3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41394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t>19/08/2021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שלום ילדות, מה שלומכן היום?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מדברת</a:t>
            </a:r>
            <a:r>
              <a:rPr lang="he-IL" baseline="0" dirty="0"/>
              <a:t> המורה __</a:t>
            </a: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7064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משך השקף: 2 דקות</a:t>
            </a:r>
            <a:endParaRPr lang="en-BZ" sz="1200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Z" sz="1200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/>
              <a:t>אנחנו</a:t>
            </a:r>
            <a:r>
              <a:rPr lang="he-IL" sz="1200" b="0" baseline="0" dirty="0"/>
              <a:t> ממשיכות לקרוא.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הקראת השקופית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מה קראנו בפסקה </a:t>
            </a:r>
            <a:r>
              <a:rPr lang="he-IL" dirty="0" err="1"/>
              <a:t>השניה</a:t>
            </a:r>
            <a:r>
              <a:rPr lang="he-IL" dirty="0"/>
              <a:t> ?</a:t>
            </a:r>
            <a:r>
              <a:rPr lang="he-IL" baseline="0" dirty="0"/>
              <a:t> מהו הנושא המדובר בפסקה הזו? מהו הרעיון המרכזי שלה?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5235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משך השקף: 3 דקות</a:t>
            </a:r>
            <a:endParaRPr lang="en-BZ" sz="1200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Z" sz="1200" b="1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בפסקה</a:t>
            </a:r>
            <a:r>
              <a:rPr lang="he-IL" baseline="0" dirty="0"/>
              <a:t> </a:t>
            </a:r>
            <a:r>
              <a:rPr lang="he-IL" baseline="0" dirty="0" err="1"/>
              <a:t>השניה</a:t>
            </a:r>
            <a:r>
              <a:rPr lang="he-IL" baseline="0" dirty="0"/>
              <a:t> קראנו על חשיבות המים לבני האדם, ללא מים האדם אינו יכול להתקיים.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/>
              <a:t>לשם מה המים חשובים לאדם? לאילו צרכים חשובים בני האדם משתמשים במים?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/>
              <a:t>ציירו במחברת שלושה ציורים שמתארים שימושים במים.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baseline="0" dirty="0"/>
              <a:t>המורה ממתינה 2 דקות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baseline="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5103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משך השקף: 3 דקות</a:t>
            </a:r>
            <a:endParaRPr lang="en-BZ" sz="1200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Z" sz="1200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/>
              <a:t>אנחנו</a:t>
            </a:r>
            <a:r>
              <a:rPr lang="he-IL" sz="1200" b="0" baseline="0" dirty="0"/>
              <a:t> ממשיכות לקרוא.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הקראת השקופית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מה קראנו בפסקה השלישית ?</a:t>
            </a:r>
            <a:r>
              <a:rPr lang="he-IL" baseline="0" dirty="0"/>
              <a:t> מהו הרעיון המרכזי שלה? מהו הנושא המדובר בפסקה הזו?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67422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משך השקף: חצי דקה</a:t>
            </a:r>
            <a:endParaRPr lang="en-BZ" sz="1200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הרעיון המרכזי של הפסקה הוא שימושים במים.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אילו מילים עזרו לנו לדעת מה הנושא של הפסקה הזו?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נכון מאד, בפסקה השלישית מופיעות כמה פעמים מילים מאותו שורש , המילים הללו עזרו לנו לדעת מה הנושא של הפסקה.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המילים מהשורש </a:t>
            </a:r>
            <a:r>
              <a:rPr lang="he-IL" sz="1200" b="0" baseline="0" dirty="0" err="1"/>
              <a:t>ש.מ.ש</a:t>
            </a:r>
            <a:r>
              <a:rPr lang="he-IL" sz="1200" b="0" baseline="0" dirty="0"/>
              <a:t> – שמשו, השתמשו</a:t>
            </a:r>
            <a:endParaRPr lang="en-BZ" sz="1200" b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/>
              <a:t>בפסקה</a:t>
            </a:r>
            <a:r>
              <a:rPr lang="he-IL" sz="1200" b="0" baseline="0" dirty="0"/>
              <a:t> השלישית קראנו אילו שימושים נוספים של המים לאדם ולדגים.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0269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משך השקף: 3</a:t>
            </a:r>
            <a:r>
              <a:rPr lang="he-IL" sz="1200" b="1" baseline="0" dirty="0"/>
              <a:t> דקה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baseline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מה פירוש הביטוי "</a:t>
            </a:r>
            <a:r>
              <a:rPr lang="he-IL" sz="1200" b="1" baseline="0" dirty="0"/>
              <a:t>נתיב תחבורה</a:t>
            </a:r>
            <a:r>
              <a:rPr lang="he-IL" sz="1200" b="0" baseline="0" dirty="0"/>
              <a:t>"?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בואו נקרא שוב את המשפט מהקטע שבו מופיע הביטוי "</a:t>
            </a:r>
            <a:r>
              <a:rPr lang="he-IL" sz="1200" b="1" baseline="0" dirty="0"/>
              <a:t>נתיב תחבורה".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חשבו מה הסבר הביטוי לפי ההקשר? ואולי המידע שבסוגריים יכול לעזור</a:t>
            </a: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לנו להבין את הביטוי הזה.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נכון, לפי ההקשר אפשר להבין שהביטוי </a:t>
            </a:r>
            <a:r>
              <a:rPr lang="he-IL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נתיב תחבורה</a:t>
            </a: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פירושו :דרך שמחברת בין מקומות ומאפשרת מעבר לבני אדם וסחורה ,כמו כביש שבו עוברים אנשים ממקום למקום.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B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לאיזו משפחת מילים שייכת המילה תחבורה? </a:t>
            </a:r>
          </a:p>
          <a:p>
            <a:pPr algn="r"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האם אתן מכירות מילים נוספות ממשפחת מילים זו? </a:t>
            </a:r>
            <a:endParaRPr lang="he-IL" sz="1200" b="0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12969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משך השקף: 2 דקות</a:t>
            </a:r>
            <a:endParaRPr lang="en-BZ" sz="1200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המילה </a:t>
            </a:r>
            <a:r>
              <a:rPr lang="he-IL" b="1" dirty="0"/>
              <a:t>תחבורה</a:t>
            </a:r>
            <a:r>
              <a:rPr lang="he-IL" dirty="0"/>
              <a:t> שייכת למילים</a:t>
            </a:r>
            <a:r>
              <a:rPr lang="he-IL" baseline="0" dirty="0"/>
              <a:t> שהשורש שלהן </a:t>
            </a:r>
            <a:r>
              <a:rPr lang="he-IL" baseline="0" dirty="0" err="1"/>
              <a:t>ח.ב.ר</a:t>
            </a:r>
            <a:r>
              <a:rPr lang="he-IL" baseline="0" dirty="0"/>
              <a:t> מלשון </a:t>
            </a:r>
            <a:r>
              <a:rPr lang="he-IL" b="1" baseline="0" dirty="0"/>
              <a:t>לחבר</a:t>
            </a:r>
            <a:r>
              <a:rPr lang="he-IL" baseline="0" dirty="0"/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aseline="0" dirty="0"/>
              <a:t>גם המילה </a:t>
            </a:r>
            <a:r>
              <a:rPr lang="he-IL" b="1" baseline="0" dirty="0"/>
              <a:t>מחברים</a:t>
            </a:r>
            <a:r>
              <a:rPr lang="he-IL" baseline="0" dirty="0"/>
              <a:t> מהשורש </a:t>
            </a:r>
            <a:r>
              <a:rPr lang="he-IL" baseline="0" dirty="0" err="1"/>
              <a:t>ח.ב.ר</a:t>
            </a:r>
            <a:r>
              <a:rPr lang="he-IL" baseline="0" dirty="0"/>
              <a:t> 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aseline="0" dirty="0"/>
              <a:t>ומה דעתכן על המילה מחברת? למה היא קשורה למשפחת </a:t>
            </a:r>
            <a:r>
              <a:rPr lang="he-IL" baseline="0" dirty="0" err="1"/>
              <a:t>ח.ב.ר</a:t>
            </a:r>
            <a:r>
              <a:rPr lang="he-IL" baseline="0" dirty="0"/>
              <a:t>? מה המשמעות שלה?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aseline="0" dirty="0"/>
              <a:t>מחברת היא </a:t>
            </a:r>
            <a:r>
              <a:rPr lang="he-IL" b="1" baseline="0" dirty="0"/>
              <a:t>חיבור</a:t>
            </a:r>
            <a:r>
              <a:rPr lang="he-IL" baseline="0" dirty="0"/>
              <a:t>, קיבוץ, אוסף של דפים לחבורה אחת.</a:t>
            </a:r>
            <a:endParaRPr lang="en-BZ" baseline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aseline="0" dirty="0"/>
              <a:t>והמילה </a:t>
            </a:r>
            <a:r>
              <a:rPr lang="he-IL" b="1" baseline="0" dirty="0"/>
              <a:t>חברים</a:t>
            </a:r>
            <a:r>
              <a:rPr lang="he-IL" baseline="0" dirty="0"/>
              <a:t>? ודאי שייכת לקבוצת המילים שהשורש שלהן </a:t>
            </a:r>
            <a:r>
              <a:rPr lang="he-IL" baseline="0" dirty="0" err="1"/>
              <a:t>ח.ב.ר</a:t>
            </a:r>
            <a:r>
              <a:rPr lang="he-IL" baseline="0" dirty="0"/>
              <a:t> , גם במשמעות.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aseline="0" dirty="0"/>
              <a:t>חברים טובים </a:t>
            </a:r>
            <a:r>
              <a:rPr lang="he-IL" b="1" baseline="0" dirty="0"/>
              <a:t>מחוברים</a:t>
            </a:r>
            <a:r>
              <a:rPr lang="he-IL" baseline="0" dirty="0"/>
              <a:t> ,אוהבים ,מרגישים ודואגים זה לזה.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0761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משך השקף: 3 דקות</a:t>
            </a:r>
            <a:endParaRPr lang="en-BZ" sz="1200" b="1" dirty="0"/>
          </a:p>
          <a:p>
            <a:pPr algn="r" rtl="1"/>
            <a:endParaRPr lang="he-I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ראינו שהמים משמשים את בני האדם</a:t>
            </a: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בחיי היום יום שימושים רבים.</a:t>
            </a:r>
          </a:p>
          <a:p>
            <a:pPr algn="r"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באיזו פסקה קראנו על שימושי המים? נכון מאד,  בפסקה </a:t>
            </a:r>
            <a:r>
              <a:rPr lang="he-I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השניה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ובפסקה השלישית.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עיינו בקטע ומצאו: אילו שימושים יש למים? </a:t>
            </a:r>
            <a:endParaRPr lang="he-IL" sz="1200" b="1" dirty="0"/>
          </a:p>
          <a:p>
            <a:pPr rtl="1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02150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משך השקף: 2 דקות</a:t>
            </a:r>
            <a:endParaRPr lang="en-US" sz="1200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/>
              <a:t>הקראת</a:t>
            </a:r>
            <a:r>
              <a:rPr lang="he-IL" sz="1200" b="0" baseline="0" dirty="0"/>
              <a:t> השקופית</a:t>
            </a:r>
            <a:endParaRPr lang="he-IL" sz="1200" b="0" dirty="0"/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אם כן, שימושים רבים יש</a:t>
            </a: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במים.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77400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משך השקף: 4 דקות</a:t>
            </a:r>
            <a:endParaRPr lang="en-BZ" sz="1200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Z" sz="1200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/>
              <a:t>עכשיו</a:t>
            </a:r>
            <a:r>
              <a:rPr lang="he-IL" sz="1200" b="0" baseline="0" dirty="0"/>
              <a:t> נמיין בטבלה את המידע על השימושים במים.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בשלב ראשון, העתיקו את הטבלה למחברת 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יש לכן 2 דקות...</a:t>
            </a:r>
            <a:endParaRPr lang="en-US" sz="1200" b="0" baseline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baseline="0" dirty="0"/>
              <a:t>ממתינים 2 דקות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73945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משך השקף: 2 דקות</a:t>
            </a:r>
            <a:endParaRPr lang="en-US" sz="1200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מיינו בטבלה שהעתקתן את רשימת השימושים </a:t>
            </a:r>
            <a:r>
              <a:rPr lang="he-IL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שבשקופית.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0" baseline="0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baseline="0" dirty="0"/>
              <a:t>ממתינים 3 דקות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baseline="0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מעניין לאילו קבוצות מיינתן את השימושים במים.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2733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1</a:t>
            </a:r>
            <a:r>
              <a:rPr lang="he-IL" sz="1200" b="1" baseline="0" dirty="0"/>
              <a:t> דקה</a:t>
            </a:r>
            <a:endParaRPr lang="he-IL" sz="1200" b="0" baseline="0" dirty="0">
              <a:solidFill>
                <a:schemeClr val="tx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dirty="0">
                <a:solidFill>
                  <a:schemeClr val="tx1"/>
                </a:solidFill>
              </a:rPr>
              <a:t>הקראת השקופית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/>
              <a:t>כשחשבתי איך למיין את השימושים,</a:t>
            </a:r>
            <a:r>
              <a:rPr lang="he-IL" sz="1200" b="0" baseline="0" dirty="0"/>
              <a:t> שאלתי את עצמי אילו שימושים הכרחיים לכולם ואילו שימושים אינם הכרחיים לכולם.</a:t>
            </a:r>
            <a:endParaRPr lang="en-BZ" sz="1200" b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ולכן בחרתי למיין את השימושים במים לשימושים הכרחיים לבני אדם ולשימושים שאינם הכרחיים.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יש שימושים במים שחשובים לאדם לצורך קיומו , ממש כדי לחיות, והם חיוניים, הכרחיים מאד.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ויש שימושים במים שהאדם יכול לחיות גם בלעדיהם והם אינם חשובים לצורך קיומו.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baseline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baseline="0" dirty="0"/>
              <a:t>הקראת השקופית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Z" sz="1200" b="0" baseline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גם אתן מיינתן כך?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5237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משך השקף: 2 דקות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/>
              <a:t>אנחנו</a:t>
            </a:r>
            <a:r>
              <a:rPr lang="he-IL" sz="1200" b="0" baseline="0" dirty="0"/>
              <a:t> ממשיכות לקרוא את הפסקה הרביעית והאחרונה.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הקראת השקופית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מה קראנו בפסקה האחרונה ?</a:t>
            </a:r>
            <a:r>
              <a:rPr lang="he-IL" baseline="0" dirty="0"/>
              <a:t> מהו הרעיון המרכזי שלה? מהו הנושא המדובר בפסקה הזו?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baseline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/>
              <a:t>בפסקה</a:t>
            </a:r>
            <a:r>
              <a:rPr lang="he-IL" sz="1200" b="0" baseline="0" dirty="0"/>
              <a:t> האחרונה מגלה המחבר מה עשו בני האדם במשך השנים כדי להוליך מים ממקום למקום.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מדוע בעבר גרו בני האדם ליד מקורות מים?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נכון, כי המים הם חיים לאדם , ובגלל שלא היו צינורות כדי להעביר מים ממקום למקום, הם גרו ליד מקורות מים.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ובמשך השנים בני האדם יצרו משאבות וצינורות כדי להעביר בעזרתם את המים ממקום למקום , וכך יוכלו לגור בכל מקום שירצו.</a:t>
            </a:r>
            <a:endParaRPr lang="he-IL" baseline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Z" sz="1200" b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Z" sz="1200" b="1" dirty="0"/>
          </a:p>
          <a:p>
            <a:pPr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3263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baseline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לפנינו קטע המידע השלם, בואו נראה מהו המידע העיקרי שהפקנו מכל פסקה, מה הנושא העיקרי של כל פסקה.</a:t>
            </a:r>
            <a:endParaRPr lang="en-US" sz="1200" b="0" baseline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0" baseline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בפסקה הראשונה כתובות כמה מילים על המים ותאור קצר של המים.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בפסקה השנייה מדובר על חשיבות המים לאדם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14762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baseline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baseline="0" dirty="0"/>
              <a:t>בפסקה השלישית מפורטים השימושים במים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baseline="0" dirty="0"/>
              <a:t>ובפסקה הרביעית מדובר על הפתרון להולכת המים.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baseline="0" dirty="0"/>
              <a:t>הכותרות ליד כל פסקה עוזרות לנו להפיק מידע מהקטע.</a:t>
            </a:r>
            <a:endParaRPr lang="en-US" sz="1200" b="1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61579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b="1" dirty="0"/>
              <a:t>משך השקף: </a:t>
            </a:r>
            <a:r>
              <a:rPr lang="he-IL" b="1" baseline="0" dirty="0"/>
              <a:t> 1 דקה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הקראת השקופית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9747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1" dirty="0"/>
              <a:t>משך השקף: 2</a:t>
            </a:r>
            <a:r>
              <a:rPr lang="he-IL" b="1" baseline="0" dirty="0"/>
              <a:t> דקה</a:t>
            </a:r>
            <a:endParaRPr lang="en-BZ" b="1" baseline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Z" b="1" baseline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baseline="0" dirty="0"/>
              <a:t>קוראת את השאלות. ממתינה דקה.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0" baseline="0" dirty="0"/>
          </a:p>
          <a:p>
            <a:pPr marL="158750" indent="0" algn="r" rtl="1">
              <a:buNone/>
            </a:pPr>
            <a:endParaRPr lang="he-IL" dirty="0"/>
          </a:p>
          <a:p>
            <a:pPr marL="158750" indent="0" algn="r" rtl="1">
              <a:buNone/>
            </a:pPr>
            <a:r>
              <a:rPr lang="he-IL" dirty="0"/>
              <a:t>ילדות יקרות, נהניתי מאד להיפגש אתכן היום וללמוד ביחד על השימושים במים</a:t>
            </a:r>
            <a:r>
              <a:rPr lang="he-IL" baseline="0" dirty="0"/>
              <a:t>.</a:t>
            </a:r>
            <a:endParaRPr lang="he-IL" dirty="0"/>
          </a:p>
          <a:p>
            <a:pPr marL="158750" indent="0" algn="r" rtl="1">
              <a:buNone/>
            </a:pPr>
            <a:r>
              <a:rPr lang="he-IL" dirty="0"/>
              <a:t>ניפגש </a:t>
            </a:r>
            <a:r>
              <a:rPr lang="he-IL" baseline="0" dirty="0"/>
              <a:t>בלמידה הבאה...</a:t>
            </a:r>
            <a:endParaRPr lang="he-IL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b="0" baseline="0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74614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1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הצטיידו</a:t>
            </a:r>
            <a:r>
              <a:rPr lang="he-IL" sz="1200" baseline="0" dirty="0">
                <a:solidFill>
                  <a:srgbClr val="FF0000"/>
                </a:solidFill>
              </a:rPr>
              <a:t> במחברת ובמכשיר כתיבה</a:t>
            </a:r>
          </a:p>
          <a:p>
            <a:pPr marL="158750" indent="0" algn="r" rtl="1">
              <a:buNone/>
            </a:pPr>
            <a:r>
              <a:rPr lang="he-IL" sz="1200" baseline="0" dirty="0">
                <a:solidFill>
                  <a:srgbClr val="FF0000"/>
                </a:solidFill>
              </a:rPr>
              <a:t>התיישבו בחדר שקט, הניחו כוס מים לידכן ותתמקדו בהקשבה מלאה .</a:t>
            </a:r>
          </a:p>
          <a:p>
            <a:pPr marL="158750" indent="0" algn="r" rtl="1">
              <a:buNone/>
            </a:pPr>
            <a:r>
              <a:rPr lang="he-IL" sz="1200" baseline="0" dirty="0">
                <a:solidFill>
                  <a:srgbClr val="FF0000"/>
                </a:solidFill>
              </a:rPr>
              <a:t>קדימה, יש לכן 30 שניות להתארגן.</a:t>
            </a:r>
            <a:endParaRPr lang="he-IL" sz="1200" dirty="0">
              <a:solidFill>
                <a:srgbClr val="FF0000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2 דקות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>
                <a:latin typeface="Calibri" panose="020F0502020204030204" pitchFamily="34" charset="0"/>
                <a:cs typeface="Calibri" panose="020F0502020204030204" pitchFamily="34" charset="0"/>
              </a:rPr>
              <a:t>לפני שמתחילים... התבוננו</a:t>
            </a:r>
            <a:r>
              <a:rPr lang="he-IL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 בתמונות שלפניכן.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מה אתן רואות בתמונות?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מה המשותף לכל התמונות?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המורה ממתינה  20 שניות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0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בתמונות שלפנינו אנחנו רואות </a:t>
            </a:r>
            <a:r>
              <a:rPr lang="he-IL" sz="1200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מקורות מים </a:t>
            </a:r>
            <a:r>
              <a:rPr lang="he-IL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שונים.</a:t>
            </a:r>
          </a:p>
          <a:p>
            <a:pPr algn="r"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האם אתם יודעות מאין נובעים המים? אם כן, מאין?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האם הכרתן את אחד ממקורות המים? אם כן, איזה?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המורה ממתינה  10 שניות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rgbClr val="FF0000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4746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משך השקף: 1 דקה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היום נקרא קטע</a:t>
            </a:r>
            <a:r>
              <a:rPr lang="he-IL" baseline="0" dirty="0"/>
              <a:t> מידע על המים.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/>
              <a:t>הכותרת של הקטע היא "מים חיים", 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למה הכוונה בביטוי </a:t>
            </a:r>
            <a:r>
              <a:rPr lang="he-I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מים חיים?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מים חיים הם מים הנובעים או זורמים בַּטֶבע.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המים</a:t>
            </a:r>
            <a:r>
              <a:rPr lang="he-IL" baseline="0" dirty="0"/>
              <a:t> חשובים מאד לכל היצורים החיים על פני כדור הארץ: לבני האדם, לבעלי החיים וגם לצמחים.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ללא מים אין חיים.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8398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משך השקף: 2 דקות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אנחנו מתחילות לקרוא את הפסקה הראשונה של קטע</a:t>
            </a:r>
            <a:r>
              <a:rPr lang="he-IL" baseline="0" dirty="0"/>
              <a:t> המידע</a:t>
            </a:r>
            <a:r>
              <a:rPr lang="he-IL" dirty="0"/>
              <a:t>,</a:t>
            </a:r>
            <a:r>
              <a:rPr lang="he-IL" baseline="0" dirty="0"/>
              <a:t> אתן מוזמנות להצטרף בקריאה קולית.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הקראת השקופית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מה קראנו בפסקה הראשונה ?</a:t>
            </a:r>
            <a:r>
              <a:rPr lang="he-IL" baseline="0" dirty="0"/>
              <a:t> מהו הנושא המדובר בפסקה הזו?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aseline="0" dirty="0"/>
              <a:t>מהו הרעיון המרכזי שלה?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31906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משך השקף: 1</a:t>
            </a:r>
            <a:r>
              <a:rPr lang="he-IL" sz="1200" b="1" baseline="0" dirty="0"/>
              <a:t> דקה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baseline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בפסקה הראשונה שקראנו שמענו כמה מילים על המים ותיאור קצר של המים.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כתבו במחברת שלוש מילים שמתארות את המים.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המורה ממתינה 30 שניות</a:t>
            </a:r>
            <a:endParaRPr lang="he-IL" b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06814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משך השקף: דקה</a:t>
            </a:r>
            <a:r>
              <a:rPr lang="he-IL" sz="1200" b="1" baseline="0" dirty="0"/>
              <a:t> וחצי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baseline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baseline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מה פירוש המילה "</a:t>
            </a:r>
            <a:r>
              <a:rPr lang="he-IL" sz="1200" b="1" baseline="0" dirty="0"/>
              <a:t>מרווים</a:t>
            </a:r>
            <a:r>
              <a:rPr lang="he-IL" sz="1200" b="0" baseline="0" dirty="0"/>
              <a:t>"?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בואו ננסה להבין את המילה מרווים לפי משפחת מילים.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לאיזו משפחת מילים שייכת המילה </a:t>
            </a:r>
            <a:r>
              <a:rPr lang="he-IL" sz="1200" b="1" baseline="0" dirty="0"/>
              <a:t>מרווים</a:t>
            </a:r>
            <a:r>
              <a:rPr lang="he-IL" sz="1200" b="0" baseline="0" dirty="0"/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התבוננו בתמונות, מה אתן רואות?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פרסום "שתו ל</a:t>
            </a:r>
            <a:r>
              <a:rPr lang="he-IL" sz="1200" b="1" baseline="0" dirty="0"/>
              <a:t>רוויה</a:t>
            </a:r>
            <a:r>
              <a:rPr lang="he-IL" sz="1200" b="0" baseline="0" dirty="0"/>
              <a:t>" למארז של בקבוקי מים ועיתון </a:t>
            </a:r>
            <a:r>
              <a:rPr lang="he-IL" sz="1200" b="1" baseline="0" dirty="0"/>
              <a:t>מרווה</a:t>
            </a:r>
            <a:r>
              <a:rPr lang="he-IL" sz="1200" b="0" baseline="0" dirty="0"/>
              <a:t> לצמא.</a:t>
            </a:r>
            <a:endParaRPr lang="en-BZ" sz="1200" b="0" baseline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baseline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חשבו מה הסבר המילה מרווים לפי משפחת מילים : מרווה לצמא ושתו לרוויה?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נכון מאד ילדות, המילה </a:t>
            </a:r>
            <a:r>
              <a:rPr lang="he-IL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מרווים</a:t>
            </a: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פירושה: </a:t>
            </a:r>
            <a:r>
              <a:rPr lang="he-IL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מרגיעים ומשביעים את הצמא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1436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/>
              <a:t>משך השקף: דקה</a:t>
            </a:r>
            <a:r>
              <a:rPr lang="he-IL" sz="1200" b="1" baseline="0" dirty="0"/>
              <a:t> וחצי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baseline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מה פירוש המילה "</a:t>
            </a:r>
            <a:r>
              <a:rPr lang="he-IL" sz="1200" b="1" baseline="0" dirty="0"/>
              <a:t>צלולים</a:t>
            </a:r>
            <a:r>
              <a:rPr lang="he-IL" sz="1200" b="0" baseline="0" dirty="0"/>
              <a:t>"?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baseline="0" dirty="0"/>
              <a:t>בואו נקרא שוב את המשפט מהקטע שבו מופיע הביטוי "צלולים</a:t>
            </a:r>
            <a:r>
              <a:rPr lang="he-IL" sz="1200" b="1" baseline="0" dirty="0"/>
              <a:t>".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b="1" baseline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חשבו מה הסבר המילה לפי ההקשר? אולי המילה הנרדפת שמופיעה במשפט הזה</a:t>
            </a: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תוכל לעזור</a:t>
            </a: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לנו להבין את הביטוי הזה.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נכון, לפי ההקשר ולפי המילה הנרדפת "נקיים" אפשר להבין שהמילה </a:t>
            </a:r>
            <a:r>
              <a:rPr lang="he-IL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צלולים</a:t>
            </a:r>
            <a:r>
              <a:rPr lang="he-I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פירושה: מים זכים, שקופים ונקיים</a:t>
            </a:r>
            <a:endParaRPr lang="en-B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73088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172820-2592-F844-962E-B7622499629C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C06441-95B9-0742-ADAD-6775071AAF2F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511632-504F-D34E-99DD-590976B81E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8425CF9-C181-8048-9710-1776C265D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C2775-6CE2-CB46-B1F6-A1DA25636EF9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1915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653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כותרת 3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2258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x-non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86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226794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333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437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7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1825625"/>
            <a:ext cx="5154754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0122" y="1825625"/>
            <a:ext cx="5093677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749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754" y="1825625"/>
            <a:ext cx="5078046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0" r:id="rId2"/>
    <p:sldLayoutId id="2147483653" r:id="rId3"/>
    <p:sldLayoutId id="2147483666" r:id="rId4"/>
    <p:sldLayoutId id="2147483652" r:id="rId5"/>
    <p:sldLayoutId id="2147483667" r:id="rId6"/>
    <p:sldLayoutId id="2147483669" r:id="rId7"/>
    <p:sldLayoutId id="2147483670" r:id="rId8"/>
    <p:sldLayoutId id="2147483671" r:id="rId9"/>
    <p:sldLayoutId id="2147483668" r:id="rId10"/>
    <p:sldLayoutId id="2147483665" r:id="rId11"/>
    <p:sldLayoutId id="2147483657" r:id="rId12"/>
    <p:sldLayoutId id="2147483664" r:id="rId13"/>
    <p:sldLayoutId id="2147483661" r:id="rId14"/>
    <p:sldLayoutId id="2147483649" r:id="rId15"/>
    <p:sldLayoutId id="2147483663" r:id="rId16"/>
    <p:sldLayoutId id="2147483676" r:id="rId17"/>
  </p:sldLayoutIdLst>
  <p:txStyles>
    <p:titleStyle>
      <a:lvl1pPr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Font typeface="+mj-lt"/>
        <a:buNone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0100" indent="-342900" algn="r" defTabSz="914400" rtl="1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openxmlformats.org/officeDocument/2006/relationships/image" Target="http://www.grandegraphics.com/images/space/weather/RainDropWaving.gif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http://www.grandegraphics.com/images/space/weather/RainDropWaving.gif" TargetMode="Externa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video" Target="../media/media2.mp4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microsoft.com/office/2007/relationships/media" Target="../media/media2.mp4"/><Relationship Id="rId16" Type="http://schemas.openxmlformats.org/officeDocument/2006/relationships/image" Target="../media/image20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11" Type="http://schemas.openxmlformats.org/officeDocument/2006/relationships/image" Target="../media/image15.jpe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501641" y="2115483"/>
            <a:ext cx="5090160" cy="634326"/>
          </a:xfrm>
          <a:solidFill>
            <a:srgbClr val="0033CC"/>
          </a:solidFill>
        </p:spPr>
        <p:txBody>
          <a:bodyPr/>
          <a:lstStyle/>
          <a:p>
            <a:pPr lvl="0" algn="ctr"/>
            <a:r>
              <a:rPr lang="he-IL" sz="3200" b="1" dirty="0"/>
              <a:t>מערכת שיעורים למגזר החרדי</a:t>
            </a:r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6"/>
          </p:nvPr>
        </p:nvSpPr>
        <p:spPr>
          <a:xfrm>
            <a:off x="1159471" y="4469272"/>
            <a:ext cx="7767181" cy="411774"/>
          </a:xfrm>
        </p:spPr>
        <p:txBody>
          <a:bodyPr/>
          <a:lstStyle/>
          <a:p>
            <a:pPr lvl="0"/>
            <a:r>
              <a:rPr lang="he-IL" dirty="0"/>
              <a:t>נושא השיעור: מים חיים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874761-6EDB-5D40-A79B-9C82F478C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Autofit/>
          </a:bodyPr>
          <a:lstStyle/>
          <a:p>
            <a:r>
              <a:rPr lang="he-IL" dirty="0">
                <a:sym typeface="Calibri"/>
              </a:rPr>
              <a:t>עם המורה: שני </a:t>
            </a:r>
            <a:r>
              <a:rPr lang="he-IL" dirty="0" err="1" smtClean="0">
                <a:sym typeface="Calibri"/>
              </a:rPr>
              <a:t>טויטו</a:t>
            </a:r>
            <a:endParaRPr lang="en-US" dirty="0" smtClean="0">
              <a:sym typeface="Calibri"/>
            </a:endParaRPr>
          </a:p>
          <a:p>
            <a:r>
              <a:rPr lang="he-IL" sz="2400" dirty="0" smtClean="0">
                <a:sym typeface="Calibri"/>
              </a:rPr>
              <a:t>כתיבה: אסתר מלכה</a:t>
            </a:r>
            <a:endParaRPr lang="he-IL" sz="2400" dirty="0">
              <a:sym typeface="Calibri"/>
            </a:endParaRP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8;p5"/>
          <p:cNvSpPr txBox="1">
            <a:spLocks/>
          </p:cNvSpPr>
          <p:nvPr/>
        </p:nvSpPr>
        <p:spPr>
          <a:xfrm>
            <a:off x="2222638" y="3024451"/>
            <a:ext cx="8382413" cy="82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5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שיעור עברית לכיתה ב'</a:t>
            </a:r>
          </a:p>
        </p:txBody>
      </p:sp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6539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307" y="250048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קוֹרְאִים אֶת הַקֶּטַע – פִּסְקָה שְׁנִיָּה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704" y="195575"/>
            <a:ext cx="1017545" cy="1070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4537" y="934256"/>
            <a:ext cx="11454291" cy="517064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endParaRPr lang="he-IL" sz="4000" dirty="0"/>
          </a:p>
          <a:p>
            <a:pPr algn="just" rtl="1">
              <a:lnSpc>
                <a:spcPct val="150000"/>
              </a:lnSpc>
            </a:pPr>
            <a:r>
              <a:rPr lang="he-IL" sz="3600" dirty="0"/>
              <a:t>אָנוּ, בְּנֵי הָאָדָם, זְקוּקִים לְמַיִם לִצְרָכִים רַבִּים. לְלֹא מַיִם הָאָדָם אֵינוֹ יָכוֹל </a:t>
            </a:r>
            <a:r>
              <a:rPr lang="he-IL" sz="3600" dirty="0" err="1"/>
              <a:t>לְהִתְקַיֵּם</a:t>
            </a:r>
            <a:r>
              <a:rPr lang="he-IL" sz="3600" dirty="0"/>
              <a:t>. הַמַּיִם מְשַׁמְּשִׁים אֶת הָאָדָם בְּחַיֵּי הַיּוֹם יוֹם: </a:t>
            </a:r>
            <a:r>
              <a:rPr lang="he-IL" sz="3600" dirty="0" err="1"/>
              <a:t>לִשְׁתִיָּה</a:t>
            </a:r>
            <a:r>
              <a:rPr lang="he-IL" sz="3600" dirty="0"/>
              <a:t>, לְבִשּׁוּל, לְרַחְצָה </a:t>
            </a:r>
            <a:r>
              <a:rPr lang="he-IL" sz="3600" dirty="0" err="1"/>
              <a:t>וּלְנִקָּיוֹן</a:t>
            </a:r>
            <a:r>
              <a:rPr lang="he-IL" sz="3600" dirty="0"/>
              <a:t>. לָכֵן, בֶּעָבָר רֹב בְּנֵי הָאָדָם הִתְגּוֹרְרוּ לְיַד מְקוֹרוֹת מַיִם. בְּנֵי הָאָדָם </a:t>
            </a:r>
            <a:r>
              <a:rPr lang="he-IL" sz="3600" dirty="0" err="1"/>
              <a:t>הִתְיַשְּׁבו</a:t>
            </a:r>
            <a:r>
              <a:rPr lang="he-IL" sz="3600" dirty="0"/>
              <a:t>ּ לְיַד אֲגַמִּים, נְהָרוֹת, נְחָלִים, בְּאֵרוֹת מַיִם וְאַף לְיַד הַיָּם.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57361" y="1007925"/>
            <a:ext cx="20364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מַיִם חַיִּים</a:t>
            </a:r>
          </a:p>
        </p:txBody>
      </p:sp>
    </p:spTree>
    <p:extLst>
      <p:ext uri="{BB962C8B-B14F-4D97-AF65-F5344CB8AC3E}">
        <p14:creationId xmlns:p14="http://schemas.microsoft.com/office/powerpoint/2010/main" val="362141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307" y="250048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קוֹרְאִים אֶת הַקֶּטַע - פִּסְקָה שְׁנִיָּה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900" y="-65370"/>
            <a:ext cx="1017545" cy="1070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4537" y="934256"/>
            <a:ext cx="8051817" cy="535531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endParaRPr lang="he-IL" sz="3600" dirty="0"/>
          </a:p>
          <a:p>
            <a:pPr algn="just" rtl="1">
              <a:lnSpc>
                <a:spcPct val="150000"/>
              </a:lnSpc>
            </a:pPr>
            <a:r>
              <a:rPr lang="he-IL" sz="3200" dirty="0"/>
              <a:t>אָנוּ, בְּנֵי הָאָדָם, זְקוּקִים לְמַיִם לִצְרָכִים רַבִּים. לְלֹא מַיִם הָאָדָם אֵינוֹ יָכוֹל </a:t>
            </a:r>
            <a:r>
              <a:rPr lang="he-IL" sz="3200" dirty="0" err="1"/>
              <a:t>לְהִתְקַיֵּם</a:t>
            </a:r>
            <a:r>
              <a:rPr lang="he-IL" sz="3200" dirty="0"/>
              <a:t>. הַמַּיִם מְשַׁמְּשִׁים אֶת הָאָדָם בְּחַיֵּי הַיּוֹם יוֹם: </a:t>
            </a:r>
            <a:r>
              <a:rPr lang="he-IL" sz="3200" dirty="0" err="1"/>
              <a:t>לִשְׁתִיָּה</a:t>
            </a:r>
            <a:r>
              <a:rPr lang="he-IL" sz="3200" dirty="0"/>
              <a:t>, לְבִשּׁוּל, לְרַחְצָה </a:t>
            </a:r>
            <a:r>
              <a:rPr lang="he-IL" sz="3200" dirty="0" err="1"/>
              <a:t>וּלְנִקָּיוֹן</a:t>
            </a:r>
            <a:r>
              <a:rPr lang="he-IL" sz="3200" dirty="0"/>
              <a:t>. לָכֵן, בֶּעָבָר רֹב בְּנֵי הָאָדָם הִתְגּוֹרְרוּ לְיַד מְקוֹרוֹת מַיִם. בְּנֵי הָאָדָם </a:t>
            </a:r>
            <a:r>
              <a:rPr lang="he-IL" sz="3200" dirty="0" err="1"/>
              <a:t>הִתְיַשְּׁבו</a:t>
            </a:r>
            <a:r>
              <a:rPr lang="he-IL" sz="3200" dirty="0"/>
              <a:t>ּ לְיַד אֲגַמִּים, נְהָרוֹת, נְחָלִים, בְּאֵרוֹת מַיִם וְאַף לְיַד הַיָּם.</a:t>
            </a:r>
          </a:p>
        </p:txBody>
      </p:sp>
      <p:sp>
        <p:nvSpPr>
          <p:cNvPr id="6" name="מלבן מעוגל 5"/>
          <p:cNvSpPr/>
          <p:nvPr/>
        </p:nvSpPr>
        <p:spPr>
          <a:xfrm>
            <a:off x="8804366" y="3118171"/>
            <a:ext cx="3100251" cy="1715804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>
                <a:solidFill>
                  <a:schemeClr val="accent5">
                    <a:lumMod val="50000"/>
                  </a:schemeClr>
                </a:solidFill>
              </a:rPr>
              <a:t>חֲשִׁיבוּת הַמַּיִם לָאָדָם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08368" y="985196"/>
            <a:ext cx="20364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מַיִם חַיִּים</a:t>
            </a:r>
          </a:p>
        </p:txBody>
      </p:sp>
      <p:pic>
        <p:nvPicPr>
          <p:cNvPr id="9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B1DD530A-1242-4A20-9569-9F68D9F712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84022" y="1769309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1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307" y="250048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קוֹרְאִים אֶת הַקֶּטַע – פִּסְקָה שְׁלִישִׁית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135" y="173159"/>
            <a:ext cx="1030434" cy="10842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8215" y="1084262"/>
            <a:ext cx="10712510" cy="60924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endParaRPr lang="he-IL" dirty="0"/>
          </a:p>
          <a:p>
            <a:pPr algn="r" rtl="1">
              <a:lnSpc>
                <a:spcPct val="150000"/>
              </a:lnSpc>
            </a:pPr>
            <a:r>
              <a:rPr lang="he-IL" sz="3200" dirty="0"/>
              <a:t>הַמַּיִם שִׁמְּשׁוּ גַּם כ</a:t>
            </a:r>
            <a:r>
              <a:rPr lang="he-IL" sz="3200" dirty="0">
                <a:solidFill>
                  <a:schemeClr val="accent6">
                    <a:lumMod val="75000"/>
                  </a:schemeClr>
                </a:solidFill>
              </a:rPr>
              <a:t>ִּנְתִיב תַּחְבּוּרָה </a:t>
            </a:r>
            <a:r>
              <a:rPr lang="he-IL" sz="3200" dirty="0"/>
              <a:t>שֶׁאִפְשֵׁר מַעֲבָר לִבְנֵי אָדָם וּסְחוֹרָה (כְּמוֹ כְּבִישִׁים שֶׁבְּעֶזְרָתָם עוֹבְרִים אֲנָשִׁים מִמָּקוֹם לְמָקוֹם). </a:t>
            </a:r>
            <a:br>
              <a:rPr lang="he-IL" sz="3200" dirty="0"/>
            </a:br>
            <a:r>
              <a:rPr lang="he-IL" sz="3200" dirty="0"/>
              <a:t>בְּנוֹסָף, שִׁמְּשׁוּ הַמַּיִם כְּמָקוֹר חָשׁוּב לְמָזוֹן כְּמוֹ דָּגִים וְאַף כְּמָקוֹר לַהֲנָאָה, כְּמוֹ שְׂחִיָּה, צְלִילָה וְשַׁיָּט. </a:t>
            </a:r>
          </a:p>
          <a:p>
            <a:pPr algn="r" rtl="1">
              <a:lnSpc>
                <a:spcPct val="150000"/>
              </a:lnSpc>
            </a:pPr>
            <a:r>
              <a:rPr lang="he-IL" sz="3200" dirty="0"/>
              <a:t>אֲבָל, לֹא כֻּלָּם גָּרוּ לְיַד מְקוֹר מַיִם. לָכֵן, בָּאֲזוֹרִים הַמְּרֻחָקִים מִמְּקוֹר מַיִם, בְּנֵי הָאָדָם נֶאֱלְצוּ </a:t>
            </a:r>
            <a:r>
              <a:rPr lang="he-IL" sz="3200" dirty="0" err="1"/>
              <a:t>לַחְפֹּר</a:t>
            </a:r>
            <a:r>
              <a:rPr lang="he-IL" sz="3200" dirty="0"/>
              <a:t> בּוֹרוֹת לְאִסּוּף מֵי גְּשָׁמִים . בַּמַּיִם שֶׁנֶּאֱסְפוּ הִשְׁתַּמְּשׁוּ בְּמֶשֶׁךְ כָּל יְמוֹת הַשָּׁנָה</a:t>
            </a:r>
            <a:r>
              <a:rPr lang="he-IL" dirty="0"/>
              <a:t>. </a:t>
            </a:r>
            <a:br>
              <a:rPr lang="he-IL" dirty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25264" y="934256"/>
            <a:ext cx="20364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מַיִם חַיִּים</a:t>
            </a:r>
          </a:p>
        </p:txBody>
      </p:sp>
    </p:spTree>
    <p:extLst>
      <p:ext uri="{BB962C8B-B14F-4D97-AF65-F5344CB8AC3E}">
        <p14:creationId xmlns:p14="http://schemas.microsoft.com/office/powerpoint/2010/main" val="15271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307" y="250048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קוֹרְאִים אֶת הַקֶּטַע - – פִּסְקָה שְׁלִישִׁית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534" y="13562"/>
            <a:ext cx="1017545" cy="1070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634" y="1763398"/>
            <a:ext cx="9087000" cy="50783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800" dirty="0"/>
              <a:t>הַמַּיִם</a:t>
            </a:r>
            <a:r>
              <a:rPr lang="he-IL" sz="2800" dirty="0">
                <a:solidFill>
                  <a:schemeClr val="accent6">
                    <a:lumMod val="50000"/>
                  </a:schemeClr>
                </a:solidFill>
              </a:rPr>
              <a:t> שִׁמְּשׁוּ </a:t>
            </a:r>
            <a:r>
              <a:rPr lang="he-IL" sz="2800" dirty="0"/>
              <a:t>גַּם כִּנְתִיב תַּחְבּוּרָה שֶׁאִפְשֵׁר מַעֲבָר לִבְנֵי אָדָם וּסְחוֹרָה (כְּמוֹ כְּבִישִׁים שֶׁבְּעֶזְרָתָם עוֹבְרִים אֲנָשִׁים מִמָּקוֹם לְמָקוֹם). </a:t>
            </a:r>
            <a:br>
              <a:rPr lang="he-IL" sz="2800" dirty="0"/>
            </a:br>
            <a:r>
              <a:rPr lang="he-IL" sz="2800" dirty="0"/>
              <a:t>בְּנוֹסָף,</a:t>
            </a:r>
            <a:r>
              <a:rPr lang="he-IL" sz="2800" dirty="0">
                <a:solidFill>
                  <a:schemeClr val="accent6">
                    <a:lumMod val="50000"/>
                  </a:schemeClr>
                </a:solidFill>
              </a:rPr>
              <a:t> שִׁמְּשׁוּ </a:t>
            </a:r>
            <a:r>
              <a:rPr lang="he-IL" sz="2800" dirty="0"/>
              <a:t>הַמַּיִם כְּמָקוֹר חָשׁוּב לְמָזוֹן כְּמוֹ דָּגִים וְאַף כְּמָקוֹר לַהֲנָאָה, כְּמוֹ שְׂחִיָּה, צְלִילָה וְשַׁיָּט. </a:t>
            </a:r>
          </a:p>
          <a:p>
            <a:pPr algn="r" rtl="1">
              <a:lnSpc>
                <a:spcPct val="150000"/>
              </a:lnSpc>
            </a:pPr>
            <a:r>
              <a:rPr lang="he-IL" sz="2800" dirty="0"/>
              <a:t>אֲבָל, לֹא כֻּלָּם גָּרוּ לְיַד מְקוֹר </a:t>
            </a:r>
            <a:r>
              <a:rPr lang="he-IL" sz="3200" dirty="0"/>
              <a:t>מַיִם</a:t>
            </a:r>
            <a:r>
              <a:rPr lang="he-IL" sz="2800" dirty="0"/>
              <a:t>. לָכֵן, בָּאֲזוֹרִים הַמְּרֻחָקִים מִמְּקוֹר מַיִם, בְּנֵי הָאָדָם נֶאֱלְצוּ </a:t>
            </a:r>
            <a:r>
              <a:rPr lang="he-IL" sz="2800" dirty="0" err="1"/>
              <a:t>לַחְפֹּר</a:t>
            </a:r>
            <a:r>
              <a:rPr lang="he-IL" sz="2800" dirty="0"/>
              <a:t> בּוֹרוֹת לְאִסּוּף מֵי גְּשָׁמִים . בַּמַּיִם שֶׁנֶּאֱסְפוּ </a:t>
            </a:r>
            <a:r>
              <a:rPr lang="he-IL" sz="2800" dirty="0">
                <a:solidFill>
                  <a:schemeClr val="accent6">
                    <a:lumMod val="50000"/>
                  </a:schemeClr>
                </a:solidFill>
              </a:rPr>
              <a:t>הִשְׁתַּמְּשׁוּ </a:t>
            </a:r>
            <a:r>
              <a:rPr lang="he-IL" sz="2800" dirty="0"/>
              <a:t>בְּמֶשֶׁךְ כָּל יְמוֹת הַשָּׁנָה</a:t>
            </a:r>
            <a:r>
              <a:rPr lang="he-IL" sz="1600" dirty="0"/>
              <a:t>. </a:t>
            </a:r>
            <a:br>
              <a:rPr lang="he-IL" sz="1600" dirty="0"/>
            </a:b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932680" y="997582"/>
            <a:ext cx="20364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מַיִם חַיִּים</a:t>
            </a:r>
          </a:p>
        </p:txBody>
      </p:sp>
      <p:sp>
        <p:nvSpPr>
          <p:cNvPr id="6" name="מלבן מעוגל 5"/>
          <p:cNvSpPr/>
          <p:nvPr/>
        </p:nvSpPr>
        <p:spPr>
          <a:xfrm>
            <a:off x="9666514" y="3368193"/>
            <a:ext cx="2228281" cy="1628350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>
                <a:solidFill>
                  <a:schemeClr val="accent5">
                    <a:lumMod val="50000"/>
                  </a:schemeClr>
                </a:solidFill>
              </a:rPr>
              <a:t>שִׁמּוּשִׁים נוֹסָפִים שֶל הַמַיִם </a:t>
            </a:r>
          </a:p>
        </p:txBody>
      </p:sp>
    </p:spTree>
    <p:extLst>
      <p:ext uri="{BB962C8B-B14F-4D97-AF65-F5344CB8AC3E}">
        <p14:creationId xmlns:p14="http://schemas.microsoft.com/office/powerpoint/2010/main" val="204297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307" y="250048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נָבִין מִלִּים לֹא מֻכָּרוֹת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726007"/>
            <a:ext cx="12112699" cy="113877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rtlCol="1">
            <a:spAutoFit/>
          </a:bodyPr>
          <a:lstStyle/>
          <a:p>
            <a:pPr algn="ctr"/>
            <a:r>
              <a:rPr lang="he-IL" sz="3200" dirty="0"/>
              <a:t>הַמַּיִם שִׁמְּשׁוּ גַּם </a:t>
            </a:r>
            <a:r>
              <a:rPr lang="he-IL" sz="3200" dirty="0">
                <a:solidFill>
                  <a:schemeClr val="accent6">
                    <a:lumMod val="75000"/>
                  </a:schemeClr>
                </a:solidFill>
              </a:rPr>
              <a:t>כִּנְתִיב תַּחְבּוּרָה </a:t>
            </a:r>
            <a:r>
              <a:rPr lang="he-IL" sz="3600" dirty="0"/>
              <a:t>שֶׁאִפְשֵׁר</a:t>
            </a:r>
            <a:r>
              <a:rPr lang="he-IL" sz="3200" dirty="0"/>
              <a:t> מַעֲבָר לִבְנֵי אָדָם וּסְחוֹרָה </a:t>
            </a:r>
          </a:p>
          <a:p>
            <a:pPr algn="ctr"/>
            <a:r>
              <a:rPr lang="he-IL" sz="3200" dirty="0"/>
              <a:t>(כְּמוֹ כְּבִישִׁים שֶׁבְּעֶזְרָתָם עוֹבְרִים אֲנָשִׁים מִמָּקוֹם לְמָקוֹם).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0588" y="5068273"/>
            <a:ext cx="6217530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rtlCol="1">
            <a:spAutoFit/>
          </a:bodyPr>
          <a:lstStyle/>
          <a:p>
            <a:pPr algn="ctr"/>
            <a:r>
              <a:rPr lang="he-IL" sz="3200" dirty="0"/>
              <a:t>דֶּרֶךְ שֶׁמְּחַבֶּרֶת מָקוֹם לְמָקוֹם וּמְאַפְשֶׁרֶת מַעֲבָר לִבְנֵי אָדָם וּסְחוֹרָה</a:t>
            </a:r>
          </a:p>
        </p:txBody>
      </p:sp>
      <p:sp>
        <p:nvSpPr>
          <p:cNvPr id="11" name="חץ למטה 10"/>
          <p:cNvSpPr/>
          <p:nvPr/>
        </p:nvSpPr>
        <p:spPr>
          <a:xfrm>
            <a:off x="5568170" y="3997840"/>
            <a:ext cx="735981" cy="841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196" name="Picture 4" descr="https://milog.co.il/images/thumbnails/new/142/169px-Sabrina_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44" y="548912"/>
            <a:ext cx="2716893" cy="178446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64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860" y="250048"/>
            <a:ext cx="10022448" cy="834214"/>
          </a:xfrm>
        </p:spPr>
        <p:txBody>
          <a:bodyPr>
            <a:norm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אֵילוּ מִלִּים אַתֶּם מַכִּירִים </a:t>
            </a:r>
            <a:r>
              <a:rPr lang="he-IL" b="1" dirty="0" err="1">
                <a:latin typeface="Arial" panose="020B0604020202020204" pitchFamily="34" charset="0"/>
                <a:cs typeface="Arial" panose="020B0604020202020204" pitchFamily="34" charset="0"/>
              </a:rPr>
              <a:t>מֵהַשֹּׁרֵש</a:t>
            </a:r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ׁ </a:t>
            </a:r>
            <a:r>
              <a:rPr lang="he-IL" b="1" dirty="0" err="1">
                <a:latin typeface="Arial" panose="020B0604020202020204" pitchFamily="34" charset="0"/>
                <a:cs typeface="Arial" panose="020B0604020202020204" pitchFamily="34" charset="0"/>
              </a:rPr>
              <a:t>ח.ב.ר</a:t>
            </a:r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773" y="0"/>
            <a:ext cx="1017545" cy="1070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4118" y="1882588"/>
            <a:ext cx="3733753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b="1" dirty="0">
                <a:solidFill>
                  <a:schemeClr val="accent1">
                    <a:lumMod val="75000"/>
                  </a:schemeClr>
                </a:solidFill>
              </a:rPr>
              <a:t>לְ</a:t>
            </a:r>
            <a:r>
              <a:rPr lang="he-IL" sz="4800" b="1" dirty="0">
                <a:solidFill>
                  <a:schemeClr val="accent2">
                    <a:lumMod val="75000"/>
                  </a:schemeClr>
                </a:solidFill>
              </a:rPr>
              <a:t>חַבֵּר</a:t>
            </a:r>
            <a:endParaRPr lang="en-BZ" sz="4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he-IL" sz="4800" b="1" dirty="0">
                <a:solidFill>
                  <a:schemeClr val="accent1">
                    <a:lumMod val="75000"/>
                  </a:schemeClr>
                </a:solidFill>
              </a:rPr>
              <a:t>מְ</a:t>
            </a:r>
            <a:r>
              <a:rPr lang="he-IL" sz="4800" b="1" dirty="0">
                <a:solidFill>
                  <a:schemeClr val="accent2">
                    <a:lumMod val="75000"/>
                  </a:schemeClr>
                </a:solidFill>
              </a:rPr>
              <a:t>חַבְּרִ</a:t>
            </a:r>
            <a:r>
              <a:rPr lang="he-IL" sz="4800" b="1" dirty="0">
                <a:solidFill>
                  <a:schemeClr val="accent1">
                    <a:lumMod val="75000"/>
                  </a:schemeClr>
                </a:solidFill>
              </a:rPr>
              <a:t>ים</a:t>
            </a:r>
          </a:p>
          <a:p>
            <a:pPr algn="ctr"/>
            <a:r>
              <a:rPr lang="he-IL" sz="4800" b="1" dirty="0">
                <a:solidFill>
                  <a:schemeClr val="accent1">
                    <a:lumMod val="75000"/>
                  </a:schemeClr>
                </a:solidFill>
              </a:rPr>
              <a:t>מַ</a:t>
            </a:r>
            <a:r>
              <a:rPr lang="he-IL" sz="4800" b="1" dirty="0">
                <a:solidFill>
                  <a:schemeClr val="accent2">
                    <a:lumMod val="75000"/>
                  </a:schemeClr>
                </a:solidFill>
              </a:rPr>
              <a:t>חְבֶּרֶ</a:t>
            </a:r>
            <a:r>
              <a:rPr lang="he-IL" sz="4800" b="1" dirty="0">
                <a:solidFill>
                  <a:schemeClr val="accent1">
                    <a:lumMod val="75000"/>
                  </a:schemeClr>
                </a:solidFill>
              </a:rPr>
              <a:t>ת</a:t>
            </a:r>
          </a:p>
          <a:p>
            <a:pPr algn="ctr"/>
            <a:r>
              <a:rPr lang="he-IL" sz="4800" b="1" dirty="0">
                <a:solidFill>
                  <a:schemeClr val="accent2">
                    <a:lumMod val="75000"/>
                  </a:schemeClr>
                </a:solidFill>
              </a:rPr>
              <a:t>חֲבֵרִ</a:t>
            </a:r>
            <a:r>
              <a:rPr lang="he-IL" sz="4800" b="1" dirty="0">
                <a:solidFill>
                  <a:schemeClr val="accent1">
                    <a:lumMod val="75000"/>
                  </a:schemeClr>
                </a:solidFill>
              </a:rPr>
              <a:t>ים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2293" y="5727902"/>
            <a:ext cx="855232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/>
              <a:t>תּוּכְלוּ לַחֲשֹׁב עַל מִלִּים נוֹסָפוֹת וְלִכְתֹּב בַּמַּחְבֶּרֶת שֶׁלָּכֶם.</a:t>
            </a:r>
          </a:p>
        </p:txBody>
      </p:sp>
    </p:spTree>
    <p:extLst>
      <p:ext uri="{BB962C8B-B14F-4D97-AF65-F5344CB8AC3E}">
        <p14:creationId xmlns:p14="http://schemas.microsoft.com/office/powerpoint/2010/main" val="123413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307" y="663126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שִׁמּוּשִׁים בַּמַּיִם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2681" y="2032690"/>
            <a:ext cx="10904567" cy="46166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endParaRPr lang="he-IL" sz="3600" dirty="0"/>
          </a:p>
          <a:p>
            <a:pPr algn="r" rtl="1">
              <a:lnSpc>
                <a:spcPct val="150000"/>
              </a:lnSpc>
            </a:pPr>
            <a:r>
              <a:rPr lang="he-IL" sz="3200" dirty="0"/>
              <a:t>אָנוּ, בְּנֵי הָאָדָם, זְקוּקִים לְמַיִם לִצְרָכִים רַבִּים. לְלֹא מַיִם הָאָדָם אֵינוֹ יָכוֹל </a:t>
            </a:r>
            <a:r>
              <a:rPr lang="he-IL" sz="3200" dirty="0" err="1"/>
              <a:t>לְהִתְקַיֵּם</a:t>
            </a:r>
            <a:r>
              <a:rPr lang="he-IL" sz="3200" dirty="0"/>
              <a:t>. הַמַּיִם </a:t>
            </a:r>
            <a:r>
              <a:rPr lang="he-IL" sz="3200" b="1" dirty="0">
                <a:solidFill>
                  <a:schemeClr val="accent6">
                    <a:lumMod val="50000"/>
                  </a:schemeClr>
                </a:solidFill>
              </a:rPr>
              <a:t>מְשַׁמְּשִׁים אֶת הָאָדָם בְּחַיֵּי הַיּוֹם יוֹם: </a:t>
            </a:r>
            <a:r>
              <a:rPr lang="he-IL" sz="3200" b="1" dirty="0" err="1">
                <a:solidFill>
                  <a:schemeClr val="accent6">
                    <a:lumMod val="50000"/>
                  </a:schemeClr>
                </a:solidFill>
              </a:rPr>
              <a:t>לִשְׁתִיָּה</a:t>
            </a:r>
            <a:r>
              <a:rPr lang="he-IL" sz="3200" b="1" dirty="0">
                <a:solidFill>
                  <a:schemeClr val="accent6">
                    <a:lumMod val="50000"/>
                  </a:schemeClr>
                </a:solidFill>
              </a:rPr>
              <a:t>, לְבִשּׁוּל, לְרַחְצָה </a:t>
            </a:r>
            <a:r>
              <a:rPr lang="he-IL" sz="3200" b="1" dirty="0" err="1">
                <a:solidFill>
                  <a:schemeClr val="accent6">
                    <a:lumMod val="50000"/>
                  </a:schemeClr>
                </a:solidFill>
              </a:rPr>
              <a:t>וּלְנִקָּיוֹן</a:t>
            </a:r>
            <a:r>
              <a:rPr lang="he-IL" sz="3200" dirty="0"/>
              <a:t>. לָכֵן, בֶּעָבָר רֹב בְּנֵי הָאָדָם הִתְגּוֹרְרוּ לְיַד מְקוֹרוֹת מַיִם. בְּנֵי הָאָדָם </a:t>
            </a:r>
            <a:r>
              <a:rPr lang="he-IL" sz="3200" dirty="0" err="1"/>
              <a:t>הִתְיַשְּׁבו</a:t>
            </a:r>
            <a:r>
              <a:rPr lang="he-IL" sz="3200" dirty="0"/>
              <a:t>ּ לְיַד אֲגַמִּים, נְהָרוֹת, נְחָלִים, בְּאֵרוֹת מַיִם וְאַף לְיַד הַיָּם.</a:t>
            </a:r>
          </a:p>
        </p:txBody>
      </p:sp>
      <p:sp>
        <p:nvSpPr>
          <p:cNvPr id="3" name="הסבר מלבני מעוגל 2"/>
          <p:cNvSpPr/>
          <p:nvPr/>
        </p:nvSpPr>
        <p:spPr>
          <a:xfrm>
            <a:off x="9273233" y="2055376"/>
            <a:ext cx="2237585" cy="465183"/>
          </a:xfrm>
          <a:prstGeom prst="wedgeRoundRectCallout">
            <a:avLst>
              <a:gd name="adj1" fmla="val -22161"/>
              <a:gd name="adj2" fmla="val 120032"/>
              <a:gd name="adj3" fmla="val 16667"/>
            </a:avLst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rgbClr val="00B0F0"/>
                </a:solidFill>
              </a:rPr>
              <a:t>פִּסְקָה שְׁנִיָּה</a:t>
            </a:r>
          </a:p>
        </p:txBody>
      </p:sp>
    </p:spTree>
    <p:extLst>
      <p:ext uri="{BB962C8B-B14F-4D97-AF65-F5344CB8AC3E}">
        <p14:creationId xmlns:p14="http://schemas.microsoft.com/office/powerpoint/2010/main" val="251880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TextBox 3"/>
          <p:cNvSpPr txBox="1"/>
          <p:nvPr/>
        </p:nvSpPr>
        <p:spPr>
          <a:xfrm>
            <a:off x="180737" y="1383126"/>
            <a:ext cx="11409901" cy="58297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endParaRPr lang="he-IL" sz="1200" dirty="0"/>
          </a:p>
          <a:p>
            <a:pPr algn="r" rtl="1">
              <a:lnSpc>
                <a:spcPct val="150000"/>
              </a:lnSpc>
            </a:pPr>
            <a:r>
              <a:rPr lang="he-IL" sz="3200" b="1" dirty="0">
                <a:solidFill>
                  <a:schemeClr val="accent6">
                    <a:lumMod val="50000"/>
                  </a:schemeClr>
                </a:solidFill>
              </a:rPr>
              <a:t>הַמַּיִם שִׁמְּשׁוּ גַּם כִּנְתִיב תַּחְבּוּרָה שֶׁאִפְשֵׁר מַעֲבָר לִבְנֵי אָדָם וּסְחוֹרָה </a:t>
            </a:r>
            <a:r>
              <a:rPr lang="he-IL" sz="3200" dirty="0"/>
              <a:t>(כְּמוֹ כְּבִישִׁים שֶׁבְּעֶזְרָתָם עוֹבְרִים אֲנָשִׁים מִמָּקוֹם לְמָקוֹם). </a:t>
            </a:r>
            <a:br>
              <a:rPr lang="he-IL" sz="3200" dirty="0"/>
            </a:br>
            <a:r>
              <a:rPr lang="he-IL" sz="3200" b="1" dirty="0">
                <a:solidFill>
                  <a:schemeClr val="accent6">
                    <a:lumMod val="50000"/>
                  </a:schemeClr>
                </a:solidFill>
              </a:rPr>
              <a:t>בְּנוֹסָף, שִׁמְּשׁוּ הַמַּיִם כְּמָקוֹר חָשׁוּב לְמָזוֹן כְּמוֹ דָּגִים וְאַף כְּמָקוֹר לַהֲנָאָה, כְּמוֹ שְׂחִיָּה, צְלִילָה וְשַׁיָּט. </a:t>
            </a:r>
          </a:p>
          <a:p>
            <a:pPr algn="r" rtl="1">
              <a:lnSpc>
                <a:spcPct val="150000"/>
              </a:lnSpc>
            </a:pPr>
            <a:r>
              <a:rPr lang="he-IL" sz="3200" dirty="0"/>
              <a:t>אֲבָל, לֹא כֻּלָּם גָּרוּ לְיַד מְקוֹר מַיִם. לָכֵן, בַּאֲזוֹרִים הַמְּרֻחָקִים מִמְּקוֹר מַיִם, בְּנֵי הָאָדָם נֶאֱלְצוּ </a:t>
            </a:r>
            <a:r>
              <a:rPr lang="he-IL" sz="3200" dirty="0" err="1"/>
              <a:t>לַחְפֹּר</a:t>
            </a:r>
            <a:r>
              <a:rPr lang="he-IL" sz="3200" dirty="0"/>
              <a:t> בּוֹרוֹת לְאִסּוּף מֵי גְּשָׁמִים . בַמַּיִם שֶׁנֶּאֱסְפוּ הִשְׁתַּמְּשׁוּ בְּמֶשֶׁךְ כָּל יְמוֹת הַשָּׁנָה</a:t>
            </a:r>
            <a:r>
              <a:rPr lang="he-IL" dirty="0"/>
              <a:t>. </a:t>
            </a:r>
            <a:r>
              <a:rPr lang="he-IL" sz="1200" dirty="0"/>
              <a:t/>
            </a:r>
            <a:br>
              <a:rPr lang="he-IL" sz="1200" dirty="0"/>
            </a:br>
            <a:endParaRPr lang="en-US" sz="1200" dirty="0"/>
          </a:p>
        </p:txBody>
      </p:sp>
      <p:sp>
        <p:nvSpPr>
          <p:cNvPr id="5" name="הסבר מלבני מעוגל 4"/>
          <p:cNvSpPr/>
          <p:nvPr/>
        </p:nvSpPr>
        <p:spPr>
          <a:xfrm flipH="1">
            <a:off x="844005" y="1150534"/>
            <a:ext cx="2237585" cy="465183"/>
          </a:xfrm>
          <a:prstGeom prst="wedgeRoundRectCallout">
            <a:avLst>
              <a:gd name="adj1" fmla="val -22161"/>
              <a:gd name="adj2" fmla="val 120032"/>
              <a:gd name="adj3" fmla="val 16667"/>
            </a:avLst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b="1" dirty="0">
                <a:solidFill>
                  <a:srgbClr val="00B0F0"/>
                </a:solidFill>
              </a:rPr>
              <a:t>פִּסְקָה שְׁלִישִׁית</a:t>
            </a:r>
          </a:p>
        </p:txBody>
      </p:sp>
    </p:spTree>
    <p:extLst>
      <p:ext uri="{BB962C8B-B14F-4D97-AF65-F5344CB8AC3E}">
        <p14:creationId xmlns:p14="http://schemas.microsoft.com/office/powerpoint/2010/main" val="2790038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307" y="663126"/>
            <a:ext cx="6490123" cy="720000"/>
          </a:xfrm>
        </p:spPr>
        <p:txBody>
          <a:bodyPr>
            <a:normAutofit/>
          </a:bodyPr>
          <a:lstStyle/>
          <a:p>
            <a:pPr algn="ctr"/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שִׁמּוּשִׁים בְּמַיִם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grpSp>
        <p:nvGrpSpPr>
          <p:cNvPr id="6" name="קבוצה 5"/>
          <p:cNvGrpSpPr/>
          <p:nvPr/>
        </p:nvGrpSpPr>
        <p:grpSpPr>
          <a:xfrm>
            <a:off x="0" y="1448511"/>
            <a:ext cx="2297151" cy="4708981"/>
            <a:chOff x="-119670" y="1448511"/>
            <a:chExt cx="2297151" cy="4708981"/>
          </a:xfrm>
        </p:grpSpPr>
        <p:sp>
          <p:nvSpPr>
            <p:cNvPr id="3" name="מלבן 2"/>
            <p:cNvSpPr/>
            <p:nvPr/>
          </p:nvSpPr>
          <p:spPr>
            <a:xfrm>
              <a:off x="-119670" y="1448511"/>
              <a:ext cx="2297151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</a:t>
              </a:r>
              <a:endParaRPr lang="he-IL" sz="30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88367" y="3630407"/>
              <a:ext cx="1669480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200" b="1" dirty="0">
                  <a:solidFill>
                    <a:schemeClr val="bg1"/>
                  </a:solidFill>
                </a:rPr>
                <a:t>לִנְתִיב תַּחְבּוּרָה</a:t>
              </a:r>
            </a:p>
          </p:txBody>
        </p:sp>
      </p:grpSp>
      <p:grpSp>
        <p:nvGrpSpPr>
          <p:cNvPr id="10" name="קבוצה 9"/>
          <p:cNvGrpSpPr/>
          <p:nvPr/>
        </p:nvGrpSpPr>
        <p:grpSpPr>
          <a:xfrm>
            <a:off x="8206208" y="2711612"/>
            <a:ext cx="2297151" cy="4708981"/>
            <a:chOff x="8206208" y="2711612"/>
            <a:chExt cx="2297151" cy="4708981"/>
          </a:xfrm>
        </p:grpSpPr>
        <p:sp>
          <p:nvSpPr>
            <p:cNvPr id="32" name="מלבן 31"/>
            <p:cNvSpPr/>
            <p:nvPr/>
          </p:nvSpPr>
          <p:spPr>
            <a:xfrm>
              <a:off x="8206208" y="2711612"/>
              <a:ext cx="2297151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0" dirty="0">
                  <a:solidFill>
                    <a:srgbClr val="8C3FC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</a:t>
              </a:r>
              <a:endParaRPr lang="he-IL" sz="30000" dirty="0">
                <a:solidFill>
                  <a:srgbClr val="8C3FC5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734426" y="5078594"/>
              <a:ext cx="162845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200" b="1" dirty="0">
                  <a:solidFill>
                    <a:schemeClr val="bg1"/>
                  </a:solidFill>
                </a:rPr>
                <a:t>לְבִשּׁוּל</a:t>
              </a:r>
            </a:p>
          </p:txBody>
        </p:sp>
      </p:grpSp>
      <p:grpSp>
        <p:nvGrpSpPr>
          <p:cNvPr id="9" name="קבוצה 8"/>
          <p:cNvGrpSpPr/>
          <p:nvPr/>
        </p:nvGrpSpPr>
        <p:grpSpPr>
          <a:xfrm>
            <a:off x="6390603" y="1040588"/>
            <a:ext cx="2297151" cy="4708981"/>
            <a:chOff x="6390603" y="1040588"/>
            <a:chExt cx="2297151" cy="4708981"/>
          </a:xfrm>
        </p:grpSpPr>
        <p:sp>
          <p:nvSpPr>
            <p:cNvPr id="31" name="מלבן 30"/>
            <p:cNvSpPr/>
            <p:nvPr/>
          </p:nvSpPr>
          <p:spPr>
            <a:xfrm>
              <a:off x="6390603" y="1040588"/>
              <a:ext cx="2297151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0" dirty="0">
                  <a:solidFill>
                    <a:schemeClr val="accent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</a:t>
              </a:r>
              <a:endParaRPr lang="he-IL" sz="30000" dirty="0">
                <a:solidFill>
                  <a:schemeClr val="accent5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976329" y="3223840"/>
              <a:ext cx="154143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200" b="1" dirty="0" err="1">
                  <a:solidFill>
                    <a:schemeClr val="bg1"/>
                  </a:solidFill>
                </a:rPr>
                <a:t>לְנִקָּיוֹן</a:t>
              </a:r>
              <a:endParaRPr lang="en-US" sz="3200" b="1" dirty="0">
                <a:solidFill>
                  <a:schemeClr val="bg1"/>
                </a:solidFill>
              </a:endParaRPr>
            </a:p>
            <a:p>
              <a:pPr algn="ctr"/>
              <a:r>
                <a:rPr lang="he-IL" sz="3200" b="1" dirty="0">
                  <a:solidFill>
                    <a:schemeClr val="bg1"/>
                  </a:solidFill>
                </a:rPr>
                <a:t>ולְרַחֲצָה</a:t>
              </a:r>
              <a:endParaRPr lang="he-IL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קבוצה 3"/>
          <p:cNvGrpSpPr/>
          <p:nvPr/>
        </p:nvGrpSpPr>
        <p:grpSpPr>
          <a:xfrm>
            <a:off x="2549304" y="386752"/>
            <a:ext cx="2297151" cy="4708981"/>
            <a:chOff x="2549304" y="386752"/>
            <a:chExt cx="2297151" cy="4708981"/>
          </a:xfrm>
        </p:grpSpPr>
        <p:sp>
          <p:nvSpPr>
            <p:cNvPr id="35" name="מלבן 34"/>
            <p:cNvSpPr/>
            <p:nvPr/>
          </p:nvSpPr>
          <p:spPr>
            <a:xfrm>
              <a:off x="2549304" y="386752"/>
              <a:ext cx="2297151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0" dirty="0">
                  <a:solidFill>
                    <a:srgbClr val="92D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</a:t>
              </a:r>
              <a:endParaRPr lang="he-IL" sz="30000" dirty="0">
                <a:solidFill>
                  <a:srgbClr val="92D05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10136" y="2489129"/>
              <a:ext cx="1559538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200" b="1" dirty="0" err="1">
                  <a:solidFill>
                    <a:schemeClr val="bg1"/>
                  </a:solidFill>
                </a:rPr>
                <a:t>לִשְׂחִיָּה</a:t>
              </a:r>
              <a:r>
                <a:rPr lang="he-IL" sz="3200" b="1" dirty="0">
                  <a:solidFill>
                    <a:schemeClr val="bg1"/>
                  </a:solidFill>
                </a:rPr>
                <a:t> וְלִצְלִילָה</a:t>
              </a:r>
            </a:p>
          </p:txBody>
        </p:sp>
      </p:grpSp>
      <p:grpSp>
        <p:nvGrpSpPr>
          <p:cNvPr id="7" name="קבוצה 6"/>
          <p:cNvGrpSpPr/>
          <p:nvPr/>
        </p:nvGrpSpPr>
        <p:grpSpPr>
          <a:xfrm>
            <a:off x="4509186" y="2646396"/>
            <a:ext cx="2297151" cy="4708981"/>
            <a:chOff x="4509186" y="2646396"/>
            <a:chExt cx="2297151" cy="4708981"/>
          </a:xfrm>
        </p:grpSpPr>
        <p:sp>
          <p:nvSpPr>
            <p:cNvPr id="33" name="מלבן 32"/>
            <p:cNvSpPr/>
            <p:nvPr/>
          </p:nvSpPr>
          <p:spPr>
            <a:xfrm>
              <a:off x="4509186" y="2646396"/>
              <a:ext cx="2297151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</a:t>
              </a:r>
              <a:endParaRPr lang="he-IL" sz="300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31262" y="4584614"/>
              <a:ext cx="1338785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200" b="1" dirty="0">
                  <a:solidFill>
                    <a:schemeClr val="bg1"/>
                  </a:solidFill>
                </a:rPr>
                <a:t>לִמְקוֹר מָזוֹן</a:t>
              </a:r>
            </a:p>
            <a:p>
              <a:pPr algn="ctr"/>
              <a:r>
                <a:rPr lang="he-IL" sz="3200" b="1" dirty="0">
                  <a:solidFill>
                    <a:schemeClr val="bg1"/>
                  </a:solidFill>
                </a:rPr>
                <a:t>(דָּגִים)</a:t>
              </a:r>
            </a:p>
          </p:txBody>
        </p:sp>
      </p:grpSp>
      <p:grpSp>
        <p:nvGrpSpPr>
          <p:cNvPr id="2" name="קבוצה 1"/>
          <p:cNvGrpSpPr/>
          <p:nvPr/>
        </p:nvGrpSpPr>
        <p:grpSpPr>
          <a:xfrm>
            <a:off x="1750981" y="3551294"/>
            <a:ext cx="2297151" cy="3770263"/>
            <a:chOff x="1923042" y="3747381"/>
            <a:chExt cx="2297151" cy="3770263"/>
          </a:xfrm>
        </p:grpSpPr>
        <p:sp>
          <p:nvSpPr>
            <p:cNvPr id="34" name="מלבן 33"/>
            <p:cNvSpPr/>
            <p:nvPr/>
          </p:nvSpPr>
          <p:spPr>
            <a:xfrm>
              <a:off x="1923042" y="3747381"/>
              <a:ext cx="2297151" cy="37702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3900" dirty="0">
                  <a:solidFill>
                    <a:srgbClr val="DDEC18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</a:t>
              </a:r>
              <a:endParaRPr lang="he-IL" sz="23900" dirty="0">
                <a:solidFill>
                  <a:srgbClr val="DDEC18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38567" y="5632512"/>
              <a:ext cx="133878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200" b="1" dirty="0">
                  <a:solidFill>
                    <a:schemeClr val="bg1"/>
                  </a:solidFill>
                </a:rPr>
                <a:t>לְשַׁיִט </a:t>
              </a:r>
            </a:p>
          </p:txBody>
        </p:sp>
      </p:grpSp>
      <p:grpSp>
        <p:nvGrpSpPr>
          <p:cNvPr id="24" name="קבוצה 23"/>
          <p:cNvGrpSpPr/>
          <p:nvPr/>
        </p:nvGrpSpPr>
        <p:grpSpPr>
          <a:xfrm>
            <a:off x="9594614" y="291905"/>
            <a:ext cx="2297151" cy="4708981"/>
            <a:chOff x="9594614" y="291905"/>
            <a:chExt cx="2297151" cy="4708981"/>
          </a:xfrm>
        </p:grpSpPr>
        <p:sp>
          <p:nvSpPr>
            <p:cNvPr id="25" name="מלבן 24"/>
            <p:cNvSpPr/>
            <p:nvPr/>
          </p:nvSpPr>
          <p:spPr>
            <a:xfrm>
              <a:off x="9594614" y="291905"/>
              <a:ext cx="2297151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0" dirty="0">
                  <a:solidFill>
                    <a:schemeClr val="accent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</a:t>
              </a:r>
              <a:endParaRPr lang="he-IL" sz="30000" dirty="0">
                <a:solidFill>
                  <a:schemeClr val="accent3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331557" y="2646395"/>
              <a:ext cx="133878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200" b="1" dirty="0" err="1">
                  <a:solidFill>
                    <a:schemeClr val="bg1"/>
                  </a:solidFill>
                </a:rPr>
                <a:t>לִשְׁתִיָּה</a:t>
              </a:r>
              <a:endParaRPr lang="he-IL" sz="3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204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307" y="663126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מִיּוּן מֵידָע בְּטַבְלָה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graphicFrame>
        <p:nvGraphicFramePr>
          <p:cNvPr id="3" name="טבלה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818142"/>
              </p:ext>
            </p:extLst>
          </p:nvPr>
        </p:nvGraphicFramePr>
        <p:xfrm>
          <a:off x="1561170" y="1740161"/>
          <a:ext cx="9344722" cy="4323916"/>
        </p:xfrm>
        <a:graphic>
          <a:graphicData uri="http://schemas.openxmlformats.org/drawingml/2006/table">
            <a:tbl>
              <a:tblPr rtl="1" firstRow="1" bandRow="1">
                <a:tableStyleId>{21E4AEA4-8DFA-4A89-87EB-49C32662AFE0}</a:tableStyleId>
              </a:tblPr>
              <a:tblGrid>
                <a:gridCol w="4672361">
                  <a:extLst>
                    <a:ext uri="{9D8B030D-6E8A-4147-A177-3AD203B41FA5}">
                      <a16:colId xmlns:a16="http://schemas.microsoft.com/office/drawing/2014/main" val="1554944822"/>
                    </a:ext>
                  </a:extLst>
                </a:gridCol>
                <a:gridCol w="4672361">
                  <a:extLst>
                    <a:ext uri="{9D8B030D-6E8A-4147-A177-3AD203B41FA5}">
                      <a16:colId xmlns:a16="http://schemas.microsoft.com/office/drawing/2014/main" val="2562157648"/>
                    </a:ext>
                  </a:extLst>
                </a:gridCol>
              </a:tblGrid>
              <a:tr h="997275"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  <a:p>
                      <a:pPr algn="ctr" rtl="1"/>
                      <a:r>
                        <a:rPr lang="he-IL" dirty="0"/>
                        <a:t>________________________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dirty="0"/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dirty="0"/>
                        <a:t>________________________</a:t>
                      </a:r>
                    </a:p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901331"/>
                  </a:ext>
                </a:extLst>
              </a:tr>
              <a:tr h="3326641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417561"/>
                  </a:ext>
                </a:extLst>
              </a:tr>
            </a:tbl>
          </a:graphicData>
        </a:graphic>
      </p:graphicFrame>
      <p:pic>
        <p:nvPicPr>
          <p:cNvPr id="1026" name="Picture 2" descr="http://www.grandegraphics.com/images/space/weather/RainDropWaving.gif"/>
          <p:cNvPicPr>
            <a:picLocks noChangeAspect="1" noChangeArrowheads="1"/>
          </p:cNvPicPr>
          <p:nvPr/>
        </p:nvPicPr>
        <p:blipFill>
          <a:blip r:embed="rId6" r:link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57" y="3406602"/>
            <a:ext cx="1876425" cy="2657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DE414CFA-8B6F-494F-A012-C2BFE019EB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32" y="1748980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9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מָה נִלְמַד הַיּוֹם?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sp>
        <p:nvSpPr>
          <p:cNvPr id="8" name="Google Shape;335;p16">
            <a:extLst>
              <a:ext uri="{FF2B5EF4-FFF2-40B4-BE49-F238E27FC236}">
                <a16:creationId xmlns:a16="http://schemas.microsoft.com/office/drawing/2014/main" id="{C71738B7-E965-42F9-A129-D36F5C747F9A}"/>
              </a:ext>
            </a:extLst>
          </p:cNvPr>
          <p:cNvSpPr txBox="1">
            <a:spLocks/>
          </p:cNvSpPr>
          <p:nvPr/>
        </p:nvSpPr>
        <p:spPr>
          <a:xfrm>
            <a:off x="754740" y="1809497"/>
            <a:ext cx="10599060" cy="4792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3600"/>
            </a:pPr>
            <a:r>
              <a:rPr lang="he-IL" sz="6000" b="1" dirty="0">
                <a:solidFill>
                  <a:schemeClr val="bg1"/>
                </a:solidFill>
              </a:rPr>
              <a:t/>
            </a:r>
            <a:br>
              <a:rPr lang="he-IL" sz="6000" b="1" dirty="0">
                <a:solidFill>
                  <a:schemeClr val="bg1"/>
                </a:solidFill>
              </a:rPr>
            </a:br>
            <a:endParaRPr lang="he-IL" sz="6000" b="1" dirty="0">
              <a:solidFill>
                <a:schemeClr val="bg1"/>
              </a:solidFill>
            </a:endParaRPr>
          </a:p>
        </p:txBody>
      </p:sp>
      <p:sp>
        <p:nvSpPr>
          <p:cNvPr id="6" name="Google Shape;335;p16">
            <a:extLst>
              <a:ext uri="{FF2B5EF4-FFF2-40B4-BE49-F238E27FC236}">
                <a16:creationId xmlns:a16="http://schemas.microsoft.com/office/drawing/2014/main" id="{24EAAD17-0FC7-4AD5-AB38-107A63EA561D}"/>
              </a:ext>
            </a:extLst>
          </p:cNvPr>
          <p:cNvSpPr txBox="1">
            <a:spLocks/>
          </p:cNvSpPr>
          <p:nvPr/>
        </p:nvSpPr>
        <p:spPr>
          <a:xfrm>
            <a:off x="259934" y="1390382"/>
            <a:ext cx="11588672" cy="4419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600" b="1" dirty="0"/>
              <a:t>נִקְרָא קֶטַע מֵידָע "מַיִם חַיִּים".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600" b="1" dirty="0"/>
              <a:t>נָבִין מִלִּים לֹא מֻכָּרוֹת מֵהַקֶּטַע.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600" b="1" dirty="0"/>
              <a:t>נַכִּיר עוֹד מִלִּים </a:t>
            </a:r>
            <a:r>
              <a:rPr lang="he-IL" sz="3600" b="1" dirty="0" err="1"/>
              <a:t>מֵהַשֹּׁרֶש</a:t>
            </a:r>
            <a:r>
              <a:rPr lang="he-IL" sz="3600" b="1" dirty="0"/>
              <a:t>ׁ </a:t>
            </a:r>
            <a:r>
              <a:rPr lang="he-IL" sz="3600" b="1" dirty="0" err="1"/>
              <a:t>ח.ב.ר</a:t>
            </a:r>
            <a:endParaRPr lang="he-IL" sz="3600" b="1" dirty="0"/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600" b="1" dirty="0"/>
              <a:t>נִלְמַד עַל </a:t>
            </a:r>
            <a:r>
              <a:rPr lang="he-IL" sz="3600" b="1" dirty="0" err="1"/>
              <a:t>הַשִּׁמּוּשִׁים</a:t>
            </a:r>
            <a:r>
              <a:rPr lang="he-IL" sz="3600" b="1" dirty="0"/>
              <a:t> שֶׁל הַמַּיִם.</a:t>
            </a:r>
          </a:p>
        </p:txBody>
      </p:sp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307" y="663126"/>
            <a:ext cx="6490123" cy="720000"/>
          </a:xfrm>
        </p:spPr>
        <p:txBody>
          <a:bodyPr>
            <a:normAutofit/>
          </a:bodyPr>
          <a:lstStyle/>
          <a:p>
            <a:pPr algn="ctr"/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שִׁמּוּשִׁים בְּמַיִם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grpSp>
        <p:nvGrpSpPr>
          <p:cNvPr id="6" name="קבוצה 5"/>
          <p:cNvGrpSpPr/>
          <p:nvPr/>
        </p:nvGrpSpPr>
        <p:grpSpPr>
          <a:xfrm>
            <a:off x="0" y="1448511"/>
            <a:ext cx="2297151" cy="4708981"/>
            <a:chOff x="-119670" y="1448511"/>
            <a:chExt cx="2297151" cy="4708981"/>
          </a:xfrm>
        </p:grpSpPr>
        <p:sp>
          <p:nvSpPr>
            <p:cNvPr id="3" name="מלבן 2"/>
            <p:cNvSpPr/>
            <p:nvPr/>
          </p:nvSpPr>
          <p:spPr>
            <a:xfrm>
              <a:off x="-119670" y="1448511"/>
              <a:ext cx="2297151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</a:t>
              </a:r>
              <a:endParaRPr lang="he-IL" sz="30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88367" y="3630407"/>
              <a:ext cx="1669480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200" b="1" dirty="0">
                  <a:solidFill>
                    <a:schemeClr val="bg1"/>
                  </a:solidFill>
                </a:rPr>
                <a:t>לִנְתִיב תַּחְבּוּרָה</a:t>
              </a:r>
            </a:p>
          </p:txBody>
        </p:sp>
      </p:grpSp>
      <p:grpSp>
        <p:nvGrpSpPr>
          <p:cNvPr id="10" name="קבוצה 9"/>
          <p:cNvGrpSpPr/>
          <p:nvPr/>
        </p:nvGrpSpPr>
        <p:grpSpPr>
          <a:xfrm>
            <a:off x="8206208" y="2711612"/>
            <a:ext cx="2297151" cy="4708981"/>
            <a:chOff x="8206208" y="2711612"/>
            <a:chExt cx="2297151" cy="4708981"/>
          </a:xfrm>
        </p:grpSpPr>
        <p:sp>
          <p:nvSpPr>
            <p:cNvPr id="32" name="מלבן 31"/>
            <p:cNvSpPr/>
            <p:nvPr/>
          </p:nvSpPr>
          <p:spPr>
            <a:xfrm>
              <a:off x="8206208" y="2711612"/>
              <a:ext cx="2297151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0" dirty="0">
                  <a:solidFill>
                    <a:srgbClr val="8C3FC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</a:t>
              </a:r>
              <a:endParaRPr lang="he-IL" sz="30000" dirty="0">
                <a:solidFill>
                  <a:srgbClr val="8C3FC5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734426" y="5078594"/>
              <a:ext cx="1628458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200" b="1" dirty="0">
                  <a:solidFill>
                    <a:schemeClr val="bg1"/>
                  </a:solidFill>
                </a:rPr>
                <a:t>לְבִשּׁוּל</a:t>
              </a:r>
            </a:p>
          </p:txBody>
        </p:sp>
      </p:grpSp>
      <p:grpSp>
        <p:nvGrpSpPr>
          <p:cNvPr id="9" name="קבוצה 8"/>
          <p:cNvGrpSpPr/>
          <p:nvPr/>
        </p:nvGrpSpPr>
        <p:grpSpPr>
          <a:xfrm>
            <a:off x="6390603" y="1040588"/>
            <a:ext cx="2297151" cy="4708981"/>
            <a:chOff x="6390603" y="1040588"/>
            <a:chExt cx="2297151" cy="4708981"/>
          </a:xfrm>
        </p:grpSpPr>
        <p:sp>
          <p:nvSpPr>
            <p:cNvPr id="31" name="מלבן 30"/>
            <p:cNvSpPr/>
            <p:nvPr/>
          </p:nvSpPr>
          <p:spPr>
            <a:xfrm>
              <a:off x="6390603" y="1040588"/>
              <a:ext cx="2297151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0" dirty="0">
                  <a:solidFill>
                    <a:schemeClr val="accent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</a:t>
              </a:r>
              <a:endParaRPr lang="he-IL" sz="30000" dirty="0">
                <a:solidFill>
                  <a:schemeClr val="accent5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976329" y="3223840"/>
              <a:ext cx="154143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200" b="1" dirty="0" err="1">
                  <a:solidFill>
                    <a:schemeClr val="bg1"/>
                  </a:solidFill>
                </a:rPr>
                <a:t>לְנִקָּיוֹן</a:t>
              </a:r>
              <a:endParaRPr lang="en-US" sz="3200" b="1" dirty="0">
                <a:solidFill>
                  <a:schemeClr val="bg1"/>
                </a:solidFill>
              </a:endParaRPr>
            </a:p>
            <a:p>
              <a:pPr algn="ctr"/>
              <a:r>
                <a:rPr lang="he-IL" sz="3200" b="1" dirty="0">
                  <a:solidFill>
                    <a:schemeClr val="bg1"/>
                  </a:solidFill>
                </a:rPr>
                <a:t>ולְרַחֲצָה</a:t>
              </a:r>
              <a:endParaRPr lang="he-IL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קבוצה 3"/>
          <p:cNvGrpSpPr/>
          <p:nvPr/>
        </p:nvGrpSpPr>
        <p:grpSpPr>
          <a:xfrm>
            <a:off x="2549304" y="386752"/>
            <a:ext cx="2297151" cy="4708981"/>
            <a:chOff x="2549304" y="386752"/>
            <a:chExt cx="2297151" cy="4708981"/>
          </a:xfrm>
        </p:grpSpPr>
        <p:sp>
          <p:nvSpPr>
            <p:cNvPr id="35" name="מלבן 34"/>
            <p:cNvSpPr/>
            <p:nvPr/>
          </p:nvSpPr>
          <p:spPr>
            <a:xfrm>
              <a:off x="2549304" y="386752"/>
              <a:ext cx="2297151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0" dirty="0">
                  <a:solidFill>
                    <a:srgbClr val="92D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</a:t>
              </a:r>
              <a:endParaRPr lang="he-IL" sz="30000" dirty="0">
                <a:solidFill>
                  <a:srgbClr val="92D05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10136" y="2489129"/>
              <a:ext cx="1559538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200" b="1" dirty="0" err="1">
                  <a:solidFill>
                    <a:schemeClr val="bg1"/>
                  </a:solidFill>
                </a:rPr>
                <a:t>לִשְׂחִיָּה</a:t>
              </a:r>
              <a:r>
                <a:rPr lang="he-IL" sz="3200" b="1" dirty="0">
                  <a:solidFill>
                    <a:schemeClr val="bg1"/>
                  </a:solidFill>
                </a:rPr>
                <a:t> וְלִצְלִילָה</a:t>
              </a:r>
            </a:p>
          </p:txBody>
        </p:sp>
      </p:grpSp>
      <p:grpSp>
        <p:nvGrpSpPr>
          <p:cNvPr id="7" name="קבוצה 6"/>
          <p:cNvGrpSpPr/>
          <p:nvPr/>
        </p:nvGrpSpPr>
        <p:grpSpPr>
          <a:xfrm>
            <a:off x="4509186" y="2646396"/>
            <a:ext cx="2297151" cy="4708981"/>
            <a:chOff x="4509186" y="2646396"/>
            <a:chExt cx="2297151" cy="4708981"/>
          </a:xfrm>
        </p:grpSpPr>
        <p:sp>
          <p:nvSpPr>
            <p:cNvPr id="33" name="מלבן 32"/>
            <p:cNvSpPr/>
            <p:nvPr/>
          </p:nvSpPr>
          <p:spPr>
            <a:xfrm>
              <a:off x="4509186" y="2646396"/>
              <a:ext cx="2297151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</a:t>
              </a:r>
              <a:endParaRPr lang="he-IL" sz="300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31262" y="4584614"/>
              <a:ext cx="1338785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200" b="1" dirty="0">
                  <a:solidFill>
                    <a:schemeClr val="bg1"/>
                  </a:solidFill>
                </a:rPr>
                <a:t>לִמְקוֹר מָזוֹן</a:t>
              </a:r>
            </a:p>
            <a:p>
              <a:pPr algn="ctr"/>
              <a:r>
                <a:rPr lang="he-IL" sz="3200" b="1" dirty="0">
                  <a:solidFill>
                    <a:schemeClr val="bg1"/>
                  </a:solidFill>
                </a:rPr>
                <a:t>(דָּגִים)</a:t>
              </a:r>
            </a:p>
          </p:txBody>
        </p:sp>
      </p:grpSp>
      <p:grpSp>
        <p:nvGrpSpPr>
          <p:cNvPr id="2" name="קבוצה 1"/>
          <p:cNvGrpSpPr/>
          <p:nvPr/>
        </p:nvGrpSpPr>
        <p:grpSpPr>
          <a:xfrm>
            <a:off x="1750981" y="3551294"/>
            <a:ext cx="2297151" cy="3770263"/>
            <a:chOff x="1923042" y="3747381"/>
            <a:chExt cx="2297151" cy="3770263"/>
          </a:xfrm>
        </p:grpSpPr>
        <p:sp>
          <p:nvSpPr>
            <p:cNvPr id="34" name="מלבן 33"/>
            <p:cNvSpPr/>
            <p:nvPr/>
          </p:nvSpPr>
          <p:spPr>
            <a:xfrm>
              <a:off x="1923042" y="3747381"/>
              <a:ext cx="2297151" cy="37702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3900" dirty="0">
                  <a:solidFill>
                    <a:srgbClr val="DDEC18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</a:t>
              </a:r>
              <a:endParaRPr lang="he-IL" sz="23900" dirty="0">
                <a:solidFill>
                  <a:srgbClr val="DDEC18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38567" y="5632512"/>
              <a:ext cx="133878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200" b="1" dirty="0">
                  <a:solidFill>
                    <a:schemeClr val="bg1"/>
                  </a:solidFill>
                </a:rPr>
                <a:t>לְשַׁיִט </a:t>
              </a:r>
            </a:p>
          </p:txBody>
        </p:sp>
      </p:grpSp>
      <p:grpSp>
        <p:nvGrpSpPr>
          <p:cNvPr id="24" name="קבוצה 23"/>
          <p:cNvGrpSpPr/>
          <p:nvPr/>
        </p:nvGrpSpPr>
        <p:grpSpPr>
          <a:xfrm>
            <a:off x="9594614" y="291905"/>
            <a:ext cx="2297151" cy="4708981"/>
            <a:chOff x="9594614" y="291905"/>
            <a:chExt cx="2297151" cy="4708981"/>
          </a:xfrm>
        </p:grpSpPr>
        <p:sp>
          <p:nvSpPr>
            <p:cNvPr id="25" name="מלבן 24"/>
            <p:cNvSpPr/>
            <p:nvPr/>
          </p:nvSpPr>
          <p:spPr>
            <a:xfrm>
              <a:off x="9594614" y="291905"/>
              <a:ext cx="2297151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0" dirty="0">
                  <a:solidFill>
                    <a:schemeClr val="accent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</a:t>
              </a:r>
              <a:endParaRPr lang="he-IL" sz="30000" dirty="0">
                <a:solidFill>
                  <a:schemeClr val="accent3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331557" y="2646395"/>
              <a:ext cx="133878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he-IL" sz="3200" b="1" dirty="0" err="1">
                  <a:solidFill>
                    <a:schemeClr val="bg1"/>
                  </a:solidFill>
                </a:rPr>
                <a:t>לִשְׁתִיָּה</a:t>
              </a:r>
              <a:endParaRPr lang="he-IL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7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C7817E-05CE-4F71-9169-C6BF851D7E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8106" y="1806040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307" y="663126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מִיּוּן מֵידָע בְּטַבְלָה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graphicFrame>
        <p:nvGraphicFramePr>
          <p:cNvPr id="3" name="טבלה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778500"/>
              </p:ext>
            </p:extLst>
          </p:nvPr>
        </p:nvGraphicFramePr>
        <p:xfrm>
          <a:off x="1561170" y="1740161"/>
          <a:ext cx="9344722" cy="4323916"/>
        </p:xfrm>
        <a:graphic>
          <a:graphicData uri="http://schemas.openxmlformats.org/drawingml/2006/table">
            <a:tbl>
              <a:tblPr rtl="1" firstRow="1" bandRow="1">
                <a:tableStyleId>{21E4AEA4-8DFA-4A89-87EB-49C32662AFE0}</a:tableStyleId>
              </a:tblPr>
              <a:tblGrid>
                <a:gridCol w="4672361">
                  <a:extLst>
                    <a:ext uri="{9D8B030D-6E8A-4147-A177-3AD203B41FA5}">
                      <a16:colId xmlns:a16="http://schemas.microsoft.com/office/drawing/2014/main" val="1554944822"/>
                    </a:ext>
                  </a:extLst>
                </a:gridCol>
                <a:gridCol w="4672361">
                  <a:extLst>
                    <a:ext uri="{9D8B030D-6E8A-4147-A177-3AD203B41FA5}">
                      <a16:colId xmlns:a16="http://schemas.microsoft.com/office/drawing/2014/main" val="2562157648"/>
                    </a:ext>
                  </a:extLst>
                </a:gridCol>
              </a:tblGrid>
              <a:tr h="997275"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  <a:p>
                      <a:pPr algn="ctr" rtl="1"/>
                      <a:r>
                        <a:rPr lang="he-IL" sz="3200" dirty="0"/>
                        <a:t>שִׁמּוּשִׁים הֶכְרֵחִיִּים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dirty="0"/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3200" dirty="0"/>
                        <a:t>שִׁמּוּשִׁים שֶׁאֵינָם הֶכְרֵחִיִּים</a:t>
                      </a: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901331"/>
                  </a:ext>
                </a:extLst>
              </a:tr>
              <a:tr h="3326641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417561"/>
                  </a:ext>
                </a:extLst>
              </a:tr>
            </a:tbl>
          </a:graphicData>
        </a:graphic>
      </p:graphicFrame>
      <p:pic>
        <p:nvPicPr>
          <p:cNvPr id="6" name="Picture 2" descr="http://www.grandegraphics.com/images/space/weather/RainDropWaving.gif"/>
          <p:cNvPicPr>
            <a:picLocks noChangeAspect="1" noChangeArrowheads="1"/>
          </p:cNvPicPr>
          <p:nvPr/>
        </p:nvPicPr>
        <p:blipFill>
          <a:blip r:embed="rId4" r:link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46098" y="3902119"/>
            <a:ext cx="1876425" cy="2657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226736" y="2927720"/>
            <a:ext cx="1338785" cy="584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 err="1">
                <a:solidFill>
                  <a:schemeClr val="tx1">
                    <a:lumMod val="50000"/>
                  </a:schemeClr>
                </a:solidFill>
              </a:rPr>
              <a:t>לִ</a:t>
            </a:r>
            <a:r>
              <a:rPr lang="he-IL" sz="3200" b="1" dirty="0" err="1"/>
              <a:t>שְׁתִיָּה</a:t>
            </a:r>
            <a:endParaRPr lang="he-IL" sz="3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215238" y="3621814"/>
            <a:ext cx="1628458" cy="584775"/>
          </a:xfrm>
          <a:prstGeom prst="rect">
            <a:avLst/>
          </a:prstGeom>
          <a:noFill/>
          <a:ln w="38100">
            <a:solidFill>
              <a:srgbClr val="8C3FC5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/>
              <a:t>לְבִשּׁוּל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58751" y="4316930"/>
            <a:ext cx="1541432" cy="1077218"/>
          </a:xfrm>
          <a:prstGeom prst="rect">
            <a:avLst/>
          </a:prstGeom>
          <a:noFill/>
          <a:ln w="38100">
            <a:solidFill>
              <a:srgbClr val="4285E3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 err="1"/>
              <a:t>לְנִקָּיוֹן</a:t>
            </a:r>
            <a:endParaRPr lang="en-US" sz="3200" b="1" dirty="0"/>
          </a:p>
          <a:p>
            <a:pPr algn="ctr"/>
            <a:r>
              <a:rPr lang="he-IL" sz="3200" b="1" dirty="0"/>
              <a:t>ולְרַחֲצָה</a:t>
            </a:r>
            <a:endParaRPr lang="he-IL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6542263" y="3712550"/>
            <a:ext cx="1422348" cy="1569660"/>
          </a:xfrm>
          <a:prstGeom prst="rect">
            <a:avLst/>
          </a:prstGeom>
          <a:noFill/>
          <a:ln w="38100">
            <a:solidFill>
              <a:srgbClr val="FF3399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/>
              <a:t>לִמְקוֹר מָזוֹן</a:t>
            </a:r>
          </a:p>
          <a:p>
            <a:pPr algn="ctr"/>
            <a:r>
              <a:rPr lang="he-IL" sz="3200" b="1" dirty="0"/>
              <a:t>(דָּגִים)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68754" y="3083205"/>
            <a:ext cx="1559538" cy="107721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 err="1"/>
              <a:t>לִשְׂחִיָּה</a:t>
            </a:r>
            <a:r>
              <a:rPr lang="he-IL" sz="3200" b="1" dirty="0"/>
              <a:t> וְלִצְלִילָה</a:t>
            </a:r>
          </a:p>
        </p:txBody>
      </p:sp>
      <p:sp>
        <p:nvSpPr>
          <p:cNvPr id="21" name="מלבן 20"/>
          <p:cNvSpPr/>
          <p:nvPr/>
        </p:nvSpPr>
        <p:spPr>
          <a:xfrm>
            <a:off x="2176689" y="4312714"/>
            <a:ext cx="3251603" cy="58477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e-IL" sz="3200" b="1" dirty="0"/>
              <a:t>לִנְתִיב תַּחְבּוּרָה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76689" y="3512495"/>
            <a:ext cx="1535115" cy="58477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/>
              <a:t>לְשַׁיִט </a:t>
            </a:r>
          </a:p>
        </p:txBody>
      </p:sp>
    </p:spTree>
    <p:extLst>
      <p:ext uri="{BB962C8B-B14F-4D97-AF65-F5344CB8AC3E}">
        <p14:creationId xmlns:p14="http://schemas.microsoft.com/office/powerpoint/2010/main" val="265480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307" y="250048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קוֹרְאִים אֶת הַקֶּטַע – פִּסְקָה רְבִיעִית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468" y="121906"/>
            <a:ext cx="1017545" cy="1070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8016" y="1320748"/>
            <a:ext cx="11454291" cy="42473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endParaRPr lang="he-IL" sz="2000" dirty="0"/>
          </a:p>
          <a:p>
            <a:pPr algn="r" rtl="1">
              <a:lnSpc>
                <a:spcPct val="150000"/>
              </a:lnSpc>
            </a:pPr>
            <a:r>
              <a:rPr lang="he-IL" sz="4000" dirty="0"/>
              <a:t/>
            </a:r>
            <a:br>
              <a:rPr lang="he-IL" sz="4000" dirty="0"/>
            </a:br>
            <a:r>
              <a:rPr lang="he-IL" sz="4000" dirty="0"/>
              <a:t>בְּמֶשֶׁךְ הַשָּׁנִים, בָּרוּךְ ה', יָצְרוּ בְּנֵי הָאָדָם, </a:t>
            </a:r>
            <a:r>
              <a:rPr lang="he-IL" sz="4000" dirty="0" err="1"/>
              <a:t>צִנּוֹרוֹת</a:t>
            </a:r>
            <a:r>
              <a:rPr lang="he-IL" sz="4000" dirty="0"/>
              <a:t> וּמַשְׁאֵבוֹת לְהוֹלָכַת הַמַּיִם מִמָּקוֹם לְמָקוֹם.</a:t>
            </a:r>
            <a:br>
              <a:rPr lang="he-IL" sz="4000" dirty="0"/>
            </a:br>
            <a:r>
              <a:rPr lang="he-IL" sz="4000" dirty="0"/>
              <a:t>וְהַיּוֹם יְכוֹלִים אֲנָשִׁים לָגוּר בְּכָל מָקוֹם שֶׁיִּרְצוּ.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5625264" y="934256"/>
            <a:ext cx="20364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מַיִם חַיִּים</a:t>
            </a:r>
          </a:p>
        </p:txBody>
      </p:sp>
    </p:spTree>
    <p:extLst>
      <p:ext uri="{BB962C8B-B14F-4D97-AF65-F5344CB8AC3E}">
        <p14:creationId xmlns:p14="http://schemas.microsoft.com/office/powerpoint/2010/main" val="203022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307" y="250048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נוֹשֵׂא לְכָל פִּסְקָה בַּקֶּטַע הַשָּׁלֵם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307" y="34528"/>
            <a:ext cx="1017545" cy="1070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7148" y="956473"/>
            <a:ext cx="20364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מַיִם חַיִּים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4137" y="1789972"/>
            <a:ext cx="7949145" cy="22398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400" dirty="0"/>
              <a:t>הֵם שְׁקוּפִים וְחַסְרֵי צֶבַע, נוֹזְלִיִּים, נִשְׁפָּכִים בְּקַלּוּת, חַסְרֵי טַעַם </a:t>
            </a:r>
            <a:r>
              <a:rPr lang="he-IL" sz="2400" dirty="0" err="1"/>
              <a:t>וּמַרְוִים</a:t>
            </a:r>
            <a:r>
              <a:rPr lang="he-IL" sz="2400" dirty="0"/>
              <a:t> אֶת כֻּלָּם. אֵלּוּ הַמַּיִם.</a:t>
            </a:r>
            <a:br>
              <a:rPr lang="he-IL" sz="2400" dirty="0"/>
            </a:br>
            <a:r>
              <a:rPr lang="he-IL" sz="2400" dirty="0"/>
              <a:t>מַיִם נְקִיִּים וּצְלוּלִים חֲשׁוּבִים בְּיוֹתֵר לְכָל הַבְּרִיאָה. כֻּלָּם זְקוּקִים לְמַיִם כְּדֵי לִחְיוֹת </a:t>
            </a:r>
            <a:r>
              <a:rPr lang="he-IL" sz="2400" dirty="0" err="1"/>
              <a:t>וּלְהִתְקַיֵּם</a:t>
            </a:r>
            <a:r>
              <a:rPr lang="he-IL" sz="2400" dirty="0"/>
              <a:t>: הַצְּמָחִים, בַּעֲלֵי הַחַיִּים וּבְנֵי הָאָדָם. </a:t>
            </a:r>
          </a:p>
        </p:txBody>
      </p:sp>
      <p:sp>
        <p:nvSpPr>
          <p:cNvPr id="10" name="מלבן מעוגל 9"/>
          <p:cNvSpPr/>
          <p:nvPr/>
        </p:nvSpPr>
        <p:spPr>
          <a:xfrm>
            <a:off x="8837349" y="2120935"/>
            <a:ext cx="2744958" cy="1536307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chemeClr val="accent5">
                    <a:lumMod val="50000"/>
                  </a:schemeClr>
                </a:solidFill>
              </a:rPr>
              <a:t>כַּמָּה מִלִּים עַל הַמַּיִם</a:t>
            </a:r>
          </a:p>
          <a:p>
            <a:pPr algn="ctr"/>
            <a:r>
              <a:rPr lang="he-IL" sz="2400" b="1" dirty="0">
                <a:solidFill>
                  <a:schemeClr val="accent5">
                    <a:lumMod val="50000"/>
                  </a:schemeClr>
                </a:solidFill>
              </a:rPr>
              <a:t>וְתֵאוּר קָצָר שֶׁל הַמַּיִם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2027" y="4164409"/>
            <a:ext cx="7931255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he-IL" sz="2200" dirty="0"/>
              <a:t>אָנוּ, בְּנֵי הָאָדָם, זְקוּקִים לְמַיִם לִצְרָכִים רַבִּים. לְלֹא מַיִם הָאָדָם אֵינוֹ יָכוֹל </a:t>
            </a:r>
            <a:r>
              <a:rPr lang="he-IL" sz="2200" dirty="0" err="1"/>
              <a:t>לְהִתְקַיֵּם</a:t>
            </a:r>
            <a:r>
              <a:rPr lang="he-IL" sz="2200" dirty="0"/>
              <a:t>. הַמַּיִם מְשַׁמְּשִׁים אֶת הָאָדָם בְּחַיֵּי הַיּוֹם יוֹם: </a:t>
            </a:r>
            <a:r>
              <a:rPr lang="he-IL" sz="2200" dirty="0" err="1"/>
              <a:t>לִשְׁתִיָּה</a:t>
            </a:r>
            <a:r>
              <a:rPr lang="he-IL" sz="2200" dirty="0"/>
              <a:t>, לְבִשּׁוּל, לְרַחֲצָה </a:t>
            </a:r>
            <a:r>
              <a:rPr lang="he-IL" sz="2200" dirty="0" err="1"/>
              <a:t>וּלְנִקָּיוֹן</a:t>
            </a:r>
            <a:r>
              <a:rPr lang="he-IL" sz="2200" dirty="0"/>
              <a:t>. לָכֵן, בֶּעָבָר רֹב בְּנֵי הָאָדָם הִתְגּוֹרְרוּ לְיַד מְקוֹרוֹת מַיִם. בְּנֵי הָאָדָם </a:t>
            </a:r>
            <a:r>
              <a:rPr lang="he-IL" sz="2200" dirty="0" err="1"/>
              <a:t>הִתְיַשְּׁבו</a:t>
            </a:r>
            <a:r>
              <a:rPr lang="he-IL" sz="2200" dirty="0"/>
              <a:t>ּ לְיַד אֲגַמִּים, נְהָרוֹת, נְחָלִים, בְּאֵרוֹת מַיִם וְאַף לְיַד הַיָּם.</a:t>
            </a:r>
          </a:p>
        </p:txBody>
      </p:sp>
      <p:sp>
        <p:nvSpPr>
          <p:cNvPr id="12" name="מלבן מעוגל 11"/>
          <p:cNvSpPr/>
          <p:nvPr/>
        </p:nvSpPr>
        <p:spPr>
          <a:xfrm>
            <a:off x="8837349" y="4082345"/>
            <a:ext cx="2744958" cy="1715804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>
                <a:solidFill>
                  <a:schemeClr val="accent5">
                    <a:lumMod val="50000"/>
                  </a:schemeClr>
                </a:solidFill>
              </a:rPr>
              <a:t>חֲשִׁיבוּת הַמַּיִם לָאָדָם</a:t>
            </a:r>
          </a:p>
        </p:txBody>
      </p:sp>
    </p:spTree>
    <p:extLst>
      <p:ext uri="{BB962C8B-B14F-4D97-AF65-F5344CB8AC3E}">
        <p14:creationId xmlns:p14="http://schemas.microsoft.com/office/powerpoint/2010/main" val="364922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307" y="250048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נוֹשֵׂא לְכָל פִּסְקָה בַּקֶּטַע הַשָּׁלֵם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307" y="34528"/>
            <a:ext cx="1017545" cy="1070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7148" y="956473"/>
            <a:ext cx="20364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מַיִם חַיִּים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1622" y="1602804"/>
            <a:ext cx="9464891" cy="37060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400" dirty="0"/>
              <a:t>הַמַּיִם שִׁמְּשׁוּ גַּם כ</a:t>
            </a:r>
            <a:r>
              <a:rPr lang="he-IL" sz="2400" dirty="0">
                <a:solidFill>
                  <a:schemeClr val="accent6">
                    <a:lumMod val="75000"/>
                  </a:schemeClr>
                </a:solidFill>
              </a:rPr>
              <a:t>ִּנְתִיב תַּחְבּוּרָה </a:t>
            </a:r>
            <a:r>
              <a:rPr lang="he-IL" sz="2400" dirty="0"/>
              <a:t>שֶׁאִפְשֵׁר מַעֲבָר לִבְנֵי אָדָם וּסְחוֹרָה (כְּמוֹ כְּבִישִׁים שֶׁבְּעֶזְרָתָם עוֹבְרִים אֲנָשִׁים מִמָּקוֹם לְמָקוֹם). </a:t>
            </a:r>
            <a:br>
              <a:rPr lang="he-IL" sz="2400" dirty="0"/>
            </a:br>
            <a:r>
              <a:rPr lang="he-IL" sz="2400" dirty="0"/>
              <a:t>בְּנוֹסָף, שִׁמְּשׁוּ הַמַּיִם כְּמָקוֹר חָשׁוּב לְמָזוֹן כְּמוֹ דָּגִים וְאַף כְּמָקוֹר לַהֲנָאָה, כְּמוֹ שְׂחִיָּה, צְלִילָה וְשַׁיָּט. אֲבָל, לֹא כֻּלָּם גָּרוּ לְיַד מְקוֹר מַיִם. לָכֵן, בַּאֲזוֹרִים הַמְּרֻחָקִים מִמְּקוֹר מַיִם, בְּנֵי הָאָדָם נֶאֶלְצוּ </a:t>
            </a:r>
            <a:r>
              <a:rPr lang="he-IL" sz="2400" dirty="0" err="1"/>
              <a:t>לַחְפֹּר</a:t>
            </a:r>
            <a:r>
              <a:rPr lang="he-IL" sz="2400" dirty="0"/>
              <a:t> בּוֹרוֹת לְאִסּוּף מֵי גְּשָׁמִים . בַּמַּיִם שֶׁנֶּאֶסְפוּ הִשְׁתַּמְּשׁוּ בְּמֶשֶׁךְ כָּל יְמוֹת הַשָּׁנָה</a:t>
            </a:r>
            <a:r>
              <a:rPr lang="he-IL" sz="1400" dirty="0"/>
              <a:t>. </a:t>
            </a:r>
            <a:br>
              <a:rPr lang="he-IL" sz="1400" dirty="0"/>
            </a:b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74766" y="4663998"/>
            <a:ext cx="9091747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endParaRPr lang="he-IL" sz="2400" dirty="0"/>
          </a:p>
          <a:p>
            <a:pPr algn="r" rtl="1">
              <a:lnSpc>
                <a:spcPct val="150000"/>
              </a:lnSpc>
            </a:pPr>
            <a:r>
              <a:rPr lang="he-IL" sz="2400" dirty="0"/>
              <a:t>בְּמֶשֶׁךְ הַשָּׁנִים, בָּרוּךְ ה', יָצְרוּ בְּנֵי הָאָדָם, </a:t>
            </a:r>
            <a:r>
              <a:rPr lang="he-IL" sz="2400" dirty="0" err="1"/>
              <a:t>צִנּוֹרוֹת</a:t>
            </a:r>
            <a:r>
              <a:rPr lang="he-IL" sz="2400" dirty="0"/>
              <a:t> וּמַשְׁאֵבוֹת לְהוֹלָכַת הַמַּיִם מִמָּקוֹם לְמָקוֹם. וְהַיּוֹם יְכוֹלִים אֲנָשִׁים לָגוּר בְּכָל מָקוֹם שֶׁיִּרְצוּ.</a:t>
            </a:r>
            <a:endParaRPr lang="en-US" sz="2400" dirty="0"/>
          </a:p>
        </p:txBody>
      </p:sp>
      <p:sp>
        <p:nvSpPr>
          <p:cNvPr id="15" name="מלבן מעוגל 14"/>
          <p:cNvSpPr/>
          <p:nvPr/>
        </p:nvSpPr>
        <p:spPr>
          <a:xfrm>
            <a:off x="9849394" y="2841630"/>
            <a:ext cx="2116184" cy="994801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>
                <a:solidFill>
                  <a:schemeClr val="accent5">
                    <a:lumMod val="50000"/>
                  </a:schemeClr>
                </a:solidFill>
              </a:rPr>
              <a:t>שִׁמּוּשִׁים בַּמַּיִם</a:t>
            </a:r>
          </a:p>
        </p:txBody>
      </p:sp>
      <p:sp>
        <p:nvSpPr>
          <p:cNvPr id="16" name="מלבן מעוגל 15"/>
          <p:cNvSpPr/>
          <p:nvPr/>
        </p:nvSpPr>
        <p:spPr>
          <a:xfrm>
            <a:off x="9831884" y="5308883"/>
            <a:ext cx="2360116" cy="994801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5">
                    <a:lumMod val="50000"/>
                  </a:schemeClr>
                </a:solidFill>
              </a:rPr>
              <a:t>פִּתְרוֹן לְהוֹלָכַת הַמַּיִם</a:t>
            </a:r>
          </a:p>
        </p:txBody>
      </p:sp>
      <p:sp>
        <p:nvSpPr>
          <p:cNvPr id="9" name="מלבן מעוגל 8"/>
          <p:cNvSpPr/>
          <p:nvPr/>
        </p:nvSpPr>
        <p:spPr>
          <a:xfrm>
            <a:off x="9831884" y="5308882"/>
            <a:ext cx="2360116" cy="994801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5">
                    <a:lumMod val="50000"/>
                  </a:schemeClr>
                </a:solidFill>
              </a:rPr>
              <a:t>פִּתְרוֹן לְהוֹלָכַת הַמַּיִם</a:t>
            </a:r>
          </a:p>
        </p:txBody>
      </p:sp>
    </p:spTree>
    <p:extLst>
      <p:ext uri="{BB962C8B-B14F-4D97-AF65-F5344CB8AC3E}">
        <p14:creationId xmlns:p14="http://schemas.microsoft.com/office/powerpoint/2010/main" val="80414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b="1" dirty="0" err="1">
                <a:latin typeface="Arial" panose="020B0604020202020204" pitchFamily="34" charset="0"/>
                <a:cs typeface="Arial" panose="020B0604020202020204" pitchFamily="34" charset="0"/>
              </a:rPr>
              <a:t>מְסַיְּמִים</a:t>
            </a:r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 וּמְסַכְּמִים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078958" y="5397640"/>
            <a:ext cx="1047130" cy="1360967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10" name="Google Shape;335;p16">
            <a:extLst>
              <a:ext uri="{FF2B5EF4-FFF2-40B4-BE49-F238E27FC236}">
                <a16:creationId xmlns:a16="http://schemas.microsoft.com/office/drawing/2014/main" id="{24EAAD17-0FC7-4AD5-AB38-107A63EA561D}"/>
              </a:ext>
            </a:extLst>
          </p:cNvPr>
          <p:cNvSpPr txBox="1">
            <a:spLocks/>
          </p:cNvSpPr>
          <p:nvPr/>
        </p:nvSpPr>
        <p:spPr>
          <a:xfrm>
            <a:off x="492780" y="2032690"/>
            <a:ext cx="10765766" cy="4419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  <a:buSzPts val="3600"/>
            </a:pPr>
            <a:r>
              <a:rPr lang="he-IL" sz="3200" b="1" dirty="0"/>
              <a:t>מה למדנו היום?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200" b="1" dirty="0"/>
              <a:t>קָרָאנוּ קֶטַע מֵידָע "מַיִם חַיִּים".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200" b="1" dirty="0"/>
              <a:t>הִצְלַחְנוּ לְהָבִין מִלִּים לֹא מֻכָּרוֹת מֵהַקֶּטַע לפי הַהֶקשֶר וּמִלָה נִרדֶפֶת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200" b="1" dirty="0"/>
              <a:t>הִכַּרְנוּ מִלִּים </a:t>
            </a:r>
            <a:r>
              <a:rPr lang="he-IL" sz="3200" b="1" dirty="0" err="1"/>
              <a:t>מֵהַשֹּׁרֶש</a:t>
            </a:r>
            <a:r>
              <a:rPr lang="he-IL" sz="3200" b="1" dirty="0"/>
              <a:t>ׁ </a:t>
            </a:r>
            <a:r>
              <a:rPr lang="he-IL" sz="3200" b="1" dirty="0" err="1"/>
              <a:t>ח.ב.ר</a:t>
            </a:r>
            <a:endParaRPr lang="he-IL" sz="3200" b="1" dirty="0"/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200" b="1" dirty="0"/>
              <a:t>לָמַדְנוּ עַל </a:t>
            </a:r>
            <a:r>
              <a:rPr lang="he-IL" sz="3200" b="1" dirty="0" err="1"/>
              <a:t>הַשִּׁמּוּשִׁים</a:t>
            </a:r>
            <a:r>
              <a:rPr lang="he-IL" sz="3200" b="1" dirty="0"/>
              <a:t> שֶׁל הַמַּיִם.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50000"/>
                </a:schemeClr>
              </a:buClr>
              <a:buSzPts val="3600"/>
              <a:buFont typeface="Wingdings" panose="05000000000000000000" pitchFamily="2" charset="2"/>
              <a:buChar char="ü"/>
            </a:pPr>
            <a:r>
              <a:rPr lang="he-IL" sz="3200" b="1" dirty="0"/>
              <a:t>מִיַּנּוּ </a:t>
            </a:r>
            <a:r>
              <a:rPr lang="he-IL" sz="3200" b="1" dirty="0" err="1"/>
              <a:t>לשִׁמּוּשִׁים</a:t>
            </a:r>
            <a:r>
              <a:rPr lang="he-IL" sz="3200" b="1" dirty="0"/>
              <a:t> הֶכְרֵחִיִּים וְחִיּוּנִיִּים לָאָדָם וְשִׁמּוּשִׁים שֶׁאֵינָם הֶכְרֵחִיִּים.</a:t>
            </a:r>
          </a:p>
        </p:txBody>
      </p:sp>
    </p:spTree>
    <p:extLst>
      <p:ext uri="{BB962C8B-B14F-4D97-AF65-F5344CB8AC3E}">
        <p14:creationId xmlns:p14="http://schemas.microsoft.com/office/powerpoint/2010/main" val="152907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67EEC00-1F37-4CBD-97C2-67CCBBFC7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Google Shape;334;p16">
            <a:extLst>
              <a:ext uri="{FF2B5EF4-FFF2-40B4-BE49-F238E27FC236}">
                <a16:creationId xmlns:a16="http://schemas.microsoft.com/office/drawing/2014/main" id="{6E210815-4E28-4A3A-976A-FCEE22F3F80E}"/>
              </a:ext>
            </a:extLst>
          </p:cNvPr>
          <p:cNvSpPr txBox="1">
            <a:spLocks/>
          </p:cNvSpPr>
          <p:nvPr/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4400"/>
            </a:pPr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מַמְשִׁיכִים לְתַרְגֵּל</a:t>
            </a:r>
          </a:p>
        </p:txBody>
      </p:sp>
      <p:sp>
        <p:nvSpPr>
          <p:cNvPr id="5" name="Google Shape;335;p16">
            <a:extLst>
              <a:ext uri="{FF2B5EF4-FFF2-40B4-BE49-F238E27FC236}">
                <a16:creationId xmlns:a16="http://schemas.microsoft.com/office/drawing/2014/main" id="{51B852E6-2C65-4458-A51E-877AF9175056}"/>
              </a:ext>
            </a:extLst>
          </p:cNvPr>
          <p:cNvSpPr txBox="1">
            <a:spLocks/>
          </p:cNvSpPr>
          <p:nvPr/>
        </p:nvSpPr>
        <p:spPr>
          <a:xfrm>
            <a:off x="5250096" y="3460096"/>
            <a:ext cx="6706741" cy="2750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he-IL" dirty="0"/>
              <a:t>אֵיזֶה מְקוֹר מַיִם אַתֶּם רוֹאִים בַּתְּמוּנָה? </a:t>
            </a:r>
          </a:p>
          <a:p>
            <a:pPr marL="514350" indent="-51435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he-IL" dirty="0"/>
              <a:t>הַאִם מְקוֹר מַיִם זֶה מֻזְכָּר בַּקֶּטַע?</a:t>
            </a:r>
          </a:p>
          <a:p>
            <a:pPr marL="514350" indent="-51435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he-IL" dirty="0"/>
              <a:t>הַאִם מְקוֹר מַיִם זֶה מָצוּי בִּסְמִיכוּת לִמְגוּרֵי בְּנֵי הָאָדָם?</a:t>
            </a:r>
          </a:p>
          <a:p>
            <a:pPr marL="514350" indent="-514350">
              <a:buClr>
                <a:schemeClr val="accent6">
                  <a:lumMod val="75000"/>
                </a:schemeClr>
              </a:buClr>
              <a:buFont typeface="+mj-lt"/>
              <a:buAutoNum type="arabicPeriod"/>
            </a:pPr>
            <a:r>
              <a:rPr lang="he-IL" dirty="0"/>
              <a:t>לְמַה לְדַעְתְּכֶם יָכוֹל לְשַׁמֵּשׁ מְקוֹר הַמַּיִם הַזֶּה לָאָדָם?</a:t>
            </a:r>
            <a:endParaRPr lang="en-US" dirty="0"/>
          </a:p>
        </p:txBody>
      </p:sp>
      <p:pic>
        <p:nvPicPr>
          <p:cNvPr id="6" name="Google Shape;336;p16">
            <a:extLst>
              <a:ext uri="{FF2B5EF4-FFF2-40B4-BE49-F238E27FC236}">
                <a16:creationId xmlns:a16="http://schemas.microsoft.com/office/drawing/2014/main" id="{B4ADCF8B-409A-4853-BB29-DE589FD4B81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38;p16">
            <a:extLst>
              <a:ext uri="{FF2B5EF4-FFF2-40B4-BE49-F238E27FC236}">
                <a16:creationId xmlns:a16="http://schemas.microsoft.com/office/drawing/2014/main" id="{2E60033B-D699-4A25-BEDF-A8A9A6CDD2D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8222050">
            <a:off x="319777" y="503469"/>
            <a:ext cx="1596108" cy="82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2" descr="המוביל הארצי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39" y="2507596"/>
            <a:ext cx="4766457" cy="345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24600" y="2691459"/>
            <a:ext cx="541799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הִתְבּוֹנְנוּ בַּתְּמוּנָה וְחִשְבוּ:</a:t>
            </a:r>
          </a:p>
        </p:txBody>
      </p:sp>
      <p:pic>
        <p:nvPicPr>
          <p:cNvPr id="10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4ECEB0E8-D661-43D4-914F-F18014600E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3639" y="1758156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24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מָה לְהָבִיא </a:t>
            </a:r>
            <a:r>
              <a:rPr lang="he-IL" b="1" dirty="0" err="1">
                <a:latin typeface="Arial" panose="020B0604020202020204" pitchFamily="34" charset="0"/>
                <a:cs typeface="Arial" panose="020B0604020202020204" pitchFamily="34" charset="0"/>
              </a:rPr>
              <a:t>לַשִּׁעוּר</a:t>
            </a:r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896" y="2698192"/>
            <a:ext cx="1161305" cy="18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36969" y="3207014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d3m9l0v76dty0.cloudfront.net/system/photos/2591912/extra_large/9be8bd3889dce5ef88b084a78a319fb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67" y="2721921"/>
            <a:ext cx="1322132" cy="181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704F491B-1BAD-4DC8-9D15-1F9633E452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7838" y="1027906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537" y="142935"/>
            <a:ext cx="10515600" cy="1325563"/>
          </a:xfrm>
        </p:spPr>
        <p:txBody>
          <a:bodyPr/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לִפְנֵי שֶׁמַּתְחִילִים...</a:t>
            </a:r>
            <a:endParaRPr lang="he-I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2052" name="Picture 4" descr="אתרי מים בישרא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1860895"/>
            <a:ext cx="2482229" cy="179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פרויקט החולה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743" y="1860895"/>
            <a:ext cx="2443371" cy="177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אגם החולה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290" y="1845279"/>
            <a:ext cx="2274030" cy="178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תכנון ופיתוח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65" y="4013910"/>
            <a:ext cx="2443371" cy="177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המוביל הארצי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4052581"/>
            <a:ext cx="2482229" cy="179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אתרי מים בישראל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73" y="4080748"/>
            <a:ext cx="2443371" cy="177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נתונים ומידע מקצועי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723" y="4080748"/>
            <a:ext cx="2351164" cy="170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upload.wikimedia.org/wikipedia/commons/thumb/a/a0/MediterraneanSeaFromIsrael.jpg/200px-MediterraneanSeaFromIsrael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65" y="1860895"/>
            <a:ext cx="2382317" cy="178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B4A9B5-C593-0942-BC3B-FDBEFA4BCF9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19881" y="5386520"/>
            <a:ext cx="1294767" cy="1471480"/>
          </a:xfrm>
          <a:prstGeom prst="rect">
            <a:avLst/>
          </a:prstGeom>
        </p:spPr>
      </p:pic>
      <p:pic>
        <p:nvPicPr>
          <p:cNvPr id="13" name="30sec_final" descr="30sec_final">
            <a:hlinkClick r:id="" action="ppaction://media"/>
            <a:extLst>
              <a:ext uri="{FF2B5EF4-FFF2-40B4-BE49-F238E27FC236}">
                <a16:creationId xmlns:a16="http://schemas.microsoft.com/office/drawing/2014/main" id="{5920472A-D2ED-4583-BF0F-5AD43FAB156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50967" y="731514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3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915" y="724262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מָה אֲנַחְנוּ כְּבָר יוֹדְעִים ?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30829" y="2939143"/>
            <a:ext cx="930728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9600" b="1" dirty="0">
                <a:solidFill>
                  <a:schemeClr val="accent6">
                    <a:lumMod val="75000"/>
                  </a:schemeClr>
                </a:solidFill>
              </a:rPr>
              <a:t>מַיִם חַיִּים</a:t>
            </a:r>
          </a:p>
        </p:txBody>
      </p:sp>
    </p:spTree>
    <p:extLst>
      <p:ext uri="{BB962C8B-B14F-4D97-AF65-F5344CB8AC3E}">
        <p14:creationId xmlns:p14="http://schemas.microsoft.com/office/powerpoint/2010/main" val="289865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1763" y="250048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קוֹרְאִים אֶת הַקֶּטַע – פִּסְקָה רִאשׁוֹנָה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990" y="13562"/>
            <a:ext cx="1017545" cy="1070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7472" y="1580586"/>
            <a:ext cx="11234834" cy="56323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4000" dirty="0"/>
              <a:t>הֵם שְׁקוּפִים וְחַסְרֵי צֶבַע, נוֹזְלִיִּים, נִשְׁפָּכִים בְּקַלּוּת, חַסְרֵי טַעַם </a:t>
            </a:r>
            <a:r>
              <a:rPr lang="he-IL" sz="4000" dirty="0" err="1"/>
              <a:t>ו</a:t>
            </a:r>
            <a:r>
              <a:rPr lang="he-IL" sz="4000" dirty="0" err="1">
                <a:solidFill>
                  <a:schemeClr val="accent6">
                    <a:lumMod val="75000"/>
                  </a:schemeClr>
                </a:solidFill>
              </a:rPr>
              <a:t>ּמַרְוִים</a:t>
            </a:r>
            <a:r>
              <a:rPr lang="he-IL" sz="4000" dirty="0"/>
              <a:t> אֶת כֻּלָּם. אֵלּוּ הַמַּיִם.</a:t>
            </a:r>
            <a:br>
              <a:rPr lang="he-IL" sz="4000" dirty="0"/>
            </a:br>
            <a:r>
              <a:rPr lang="he-IL" sz="4000" dirty="0"/>
              <a:t>מַיִם נְקִיִּים וּ</a:t>
            </a:r>
            <a:r>
              <a:rPr lang="he-IL" sz="4000" dirty="0">
                <a:solidFill>
                  <a:schemeClr val="accent6">
                    <a:lumMod val="75000"/>
                  </a:schemeClr>
                </a:solidFill>
              </a:rPr>
              <a:t>צְלוּלִים</a:t>
            </a:r>
            <a:r>
              <a:rPr lang="he-IL" sz="4000" dirty="0"/>
              <a:t> חֲשׁוּבִים בְּיוֹתֵר לְכָל הַבְּרִיאָה. כֻּלָּם זְקוּקִים לְמַיִם כְּדֵי לִחְיוֹת </a:t>
            </a:r>
            <a:r>
              <a:rPr lang="he-IL" sz="4000" dirty="0" err="1"/>
              <a:t>וּלְהִתְקַיֵּם</a:t>
            </a:r>
            <a:r>
              <a:rPr lang="he-IL" sz="4000" dirty="0"/>
              <a:t>: הַצְּמָחִים, בַּעֲלֵי הַחַיִּים וּבְנֵי הָאָדָם. </a:t>
            </a:r>
          </a:p>
          <a:p>
            <a:pPr algn="r" rtl="1">
              <a:lnSpc>
                <a:spcPct val="150000"/>
              </a:lnSpc>
            </a:pP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5625264" y="934256"/>
            <a:ext cx="20364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מַיִם חַיִּים</a:t>
            </a:r>
          </a:p>
        </p:txBody>
      </p:sp>
    </p:spTree>
    <p:extLst>
      <p:ext uri="{BB962C8B-B14F-4D97-AF65-F5344CB8AC3E}">
        <p14:creationId xmlns:p14="http://schemas.microsoft.com/office/powerpoint/2010/main" val="380509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307" y="250048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קוֹרְאִים אֶת הַקֶּטַע – פִּסְקָה רִאשׁוֹנָה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301" y="58170"/>
            <a:ext cx="1017545" cy="1070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6676" y="1978896"/>
            <a:ext cx="8072558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3200" dirty="0"/>
              <a:t>הֵם שְׁקוּפִים וְחַסְרֵי צֶבַע, נוֹזְלִיִּים, נִשְׁפָּכִים בְּקַלּוּת, חַסְרֵי טַעַם </a:t>
            </a:r>
            <a:r>
              <a:rPr lang="he-IL" sz="3200" dirty="0" err="1"/>
              <a:t>וּמַרְוִים</a:t>
            </a:r>
            <a:r>
              <a:rPr lang="he-IL" sz="3200" dirty="0"/>
              <a:t> אֶת כֻּלָּם. אֵלּוּ הַמַּיִם.</a:t>
            </a:r>
            <a:br>
              <a:rPr lang="he-IL" sz="3200" dirty="0"/>
            </a:br>
            <a:r>
              <a:rPr lang="he-IL" sz="3200" dirty="0"/>
              <a:t>מַיִם נְקִיִּים וּצְלוּלִים חֲשׁוּבִים בְּיוֹתֵר לְכָל הַבְּרִיאָה. כֻּלָּם זְקוּקִים לְמַיִם כְּדֵי לִחְיוֹת </a:t>
            </a:r>
            <a:r>
              <a:rPr lang="he-IL" sz="3200" dirty="0" err="1"/>
              <a:t>וּלְהִתְקַיֵּם</a:t>
            </a:r>
            <a:r>
              <a:rPr lang="he-IL" sz="3200" dirty="0"/>
              <a:t>: הַצְּמָחִים, בַּעֲלֵי הַחַיִּים וּבְנֵי הָאָדָם. </a:t>
            </a:r>
          </a:p>
          <a:p>
            <a:pPr algn="r" rtl="1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874842" y="970048"/>
            <a:ext cx="20364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schemeClr val="accent6">
                    <a:lumMod val="75000"/>
                  </a:schemeClr>
                </a:solidFill>
              </a:rPr>
              <a:t>מַיִם חַיִּים</a:t>
            </a:r>
          </a:p>
        </p:txBody>
      </p:sp>
      <p:sp>
        <p:nvSpPr>
          <p:cNvPr id="3" name="מלבן מעוגל 2"/>
          <p:cNvSpPr/>
          <p:nvPr/>
        </p:nvSpPr>
        <p:spPr>
          <a:xfrm>
            <a:off x="8908869" y="2867775"/>
            <a:ext cx="2927838" cy="1715804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chemeClr val="accent5">
                    <a:lumMod val="50000"/>
                  </a:schemeClr>
                </a:solidFill>
              </a:rPr>
              <a:t>כַּמָּה מִלִּים עַל הַמַּיִם</a:t>
            </a:r>
          </a:p>
          <a:p>
            <a:pPr algn="ctr"/>
            <a:r>
              <a:rPr lang="he-IL" sz="2400" b="1" dirty="0">
                <a:solidFill>
                  <a:schemeClr val="accent5">
                    <a:lumMod val="50000"/>
                  </a:schemeClr>
                </a:solidFill>
              </a:rPr>
              <a:t>וְתֵאוּר קָצָר שֶׁל הַמַּיִם</a:t>
            </a:r>
          </a:p>
        </p:txBody>
      </p:sp>
    </p:spTree>
    <p:extLst>
      <p:ext uri="{BB962C8B-B14F-4D97-AF65-F5344CB8AC3E}">
        <p14:creationId xmlns:p14="http://schemas.microsoft.com/office/powerpoint/2010/main" val="2124585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307" y="250048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נָבִין מִלִּים לֹא מֻכָּרוֹת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55135" y="1944247"/>
            <a:ext cx="2003066" cy="769441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4400" b="1" dirty="0" err="1">
                <a:solidFill>
                  <a:schemeClr val="accent2">
                    <a:lumMod val="75000"/>
                  </a:schemeClr>
                </a:solidFill>
              </a:rPr>
              <a:t>מַרְוִים</a:t>
            </a:r>
            <a:endParaRPr lang="he-IL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6" name="Picture 4" descr="https://www.marvelazame.co.il/wp-content/uploads/2018/05/%D7%94%D7%93%D7%9E%D7%99%D7%94-2321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23" y="1989655"/>
            <a:ext cx="2583222" cy="38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מי עדן בייבי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9" r="16432"/>
          <a:stretch/>
        </p:blipFill>
        <p:spPr bwMode="auto">
          <a:xfrm>
            <a:off x="7429968" y="3317966"/>
            <a:ext cx="3394631" cy="329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20973115">
            <a:off x="8569190" y="4710384"/>
            <a:ext cx="2643240" cy="1569660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5">
                <a:lumMod val="50000"/>
              </a:schemeClr>
            </a:solidFill>
          </a:ln>
          <a:effectLst/>
        </p:spPr>
        <p:txBody>
          <a:bodyPr wrap="square" rtlCol="1">
            <a:spAutoFit/>
          </a:bodyPr>
          <a:lstStyle/>
          <a:p>
            <a:pPr algn="ctr"/>
            <a:r>
              <a:rPr lang="he-IL" sz="4800" dirty="0">
                <a:solidFill>
                  <a:schemeClr val="accent2">
                    <a:lumMod val="75000"/>
                  </a:schemeClr>
                </a:solidFill>
                <a:latin typeface="EFT_Paalul Heavy" panose="01000503000000020003" pitchFamily="2" charset="-79"/>
                <a:cs typeface="EFT_Paalul Heavy" panose="01000503000000020003" pitchFamily="2" charset="-79"/>
              </a:rPr>
              <a:t>שְתוּ </a:t>
            </a:r>
            <a:r>
              <a:rPr lang="he-IL" sz="4800" dirty="0" err="1">
                <a:solidFill>
                  <a:schemeClr val="accent2">
                    <a:lumMod val="75000"/>
                  </a:schemeClr>
                </a:solidFill>
                <a:latin typeface="EFT_Paalul Heavy" panose="01000503000000020003" pitchFamily="2" charset="-79"/>
                <a:cs typeface="EFT_Paalul Heavy" panose="01000503000000020003" pitchFamily="2" charset="-79"/>
              </a:rPr>
              <a:t>לִרְוָיָה</a:t>
            </a:r>
            <a:endParaRPr lang="he-IL" sz="4800" dirty="0">
              <a:solidFill>
                <a:schemeClr val="accent2">
                  <a:lumMod val="75000"/>
                </a:schemeClr>
              </a:solidFill>
              <a:latin typeface="EFT_Paalul Heavy" panose="01000503000000020003" pitchFamily="2" charset="-79"/>
              <a:cs typeface="EFT_Paalul Heavy" panose="01000503000000020003" pitchFamily="2" charset="-79"/>
            </a:endParaRPr>
          </a:p>
        </p:txBody>
      </p:sp>
      <p:cxnSp>
        <p:nvCxnSpPr>
          <p:cNvPr id="14" name="מחבר חץ ישר 13"/>
          <p:cNvCxnSpPr/>
          <p:nvPr/>
        </p:nvCxnSpPr>
        <p:spPr>
          <a:xfrm flipH="1">
            <a:off x="4126618" y="2654056"/>
            <a:ext cx="733144" cy="43893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חץ ישר 19"/>
          <p:cNvCxnSpPr/>
          <p:nvPr/>
        </p:nvCxnSpPr>
        <p:spPr>
          <a:xfrm>
            <a:off x="7442307" y="2519922"/>
            <a:ext cx="1580670" cy="57306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14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307" y="250048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>
                <a:latin typeface="Arial" panose="020B0604020202020204" pitchFamily="34" charset="0"/>
                <a:cs typeface="Arial" panose="020B0604020202020204" pitchFamily="34" charset="0"/>
              </a:rPr>
              <a:t>נָבִין מִלִּים לֹא מֻכָּרוֹת</a:t>
            </a:r>
            <a:endParaRPr lang="x-non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1499" y="4721417"/>
            <a:ext cx="5428222" cy="769441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/>
        </p:spPr>
        <p:txBody>
          <a:bodyPr wrap="square" rtlCol="1">
            <a:spAutoFit/>
          </a:bodyPr>
          <a:lstStyle/>
          <a:p>
            <a:pPr algn="ctr"/>
            <a:r>
              <a:rPr lang="he-IL" sz="4400" dirty="0"/>
              <a:t>זַכִּים, שְׁקוּפִים וּנְקִיִּים</a:t>
            </a:r>
          </a:p>
        </p:txBody>
      </p:sp>
      <p:sp>
        <p:nvSpPr>
          <p:cNvPr id="12" name="חץ למטה 11"/>
          <p:cNvSpPr/>
          <p:nvPr/>
        </p:nvSpPr>
        <p:spPr>
          <a:xfrm>
            <a:off x="5361629" y="3675637"/>
            <a:ext cx="735981" cy="5907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1003609" y="2417874"/>
            <a:ext cx="9472801" cy="7078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he-IL" sz="4000" dirty="0"/>
              <a:t>מַיִם נְקִיִּים וּ</a:t>
            </a:r>
            <a:r>
              <a:rPr lang="he-IL" sz="4000" dirty="0">
                <a:solidFill>
                  <a:schemeClr val="accent6">
                    <a:lumMod val="75000"/>
                  </a:schemeClr>
                </a:solidFill>
              </a:rPr>
              <a:t>צְלוּלִים </a:t>
            </a:r>
            <a:r>
              <a:rPr lang="he-IL" sz="4000" dirty="0"/>
              <a:t>חֲשׁוּבִים בְּיוֹתֵר לְכָל הַבְּרִיאָה</a:t>
            </a:r>
          </a:p>
        </p:txBody>
      </p:sp>
      <p:pic>
        <p:nvPicPr>
          <p:cNvPr id="6146" name="Picture 2" descr="ילד יושב במטבח ושותה מים מכוס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7" t="42232" r="28833" b="10989"/>
          <a:stretch/>
        </p:blipFill>
        <p:spPr bwMode="auto">
          <a:xfrm>
            <a:off x="9200885" y="4381528"/>
            <a:ext cx="2381422" cy="19331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9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התאמה אישית 1">
    <a:dk1>
      <a:srgbClr val="424242"/>
    </a:dk1>
    <a:lt1>
      <a:srgbClr val="FFFFFF"/>
    </a:lt1>
    <a:dk2>
      <a:srgbClr val="5E5E5E"/>
    </a:dk2>
    <a:lt2>
      <a:srgbClr val="E7E6E6"/>
    </a:lt2>
    <a:accent1>
      <a:srgbClr val="1152C9"/>
    </a:accent1>
    <a:accent2>
      <a:srgbClr val="FB2265"/>
    </a:accent2>
    <a:accent3>
      <a:srgbClr val="FEC100"/>
    </a:accent3>
    <a:accent4>
      <a:srgbClr val="9D9E9D"/>
    </a:accent4>
    <a:accent5>
      <a:srgbClr val="67B2FF"/>
    </a:accent5>
    <a:accent6>
      <a:srgbClr val="FF82A5"/>
    </a:accent6>
    <a:hlink>
      <a:srgbClr val="1152C9"/>
    </a:hlink>
    <a:folHlink>
      <a:srgbClr val="7030A0"/>
    </a:folHlink>
  </a:clrScheme>
</a:themeOverride>
</file>

<file path=ppt/theme/themeOverride2.xml><?xml version="1.0" encoding="utf-8"?>
<a:themeOverride xmlns:a="http://schemas.openxmlformats.org/drawingml/2006/main">
  <a:clrScheme name="התאמה אישית 1">
    <a:dk1>
      <a:srgbClr val="424242"/>
    </a:dk1>
    <a:lt1>
      <a:srgbClr val="FFFFFF"/>
    </a:lt1>
    <a:dk2>
      <a:srgbClr val="5E5E5E"/>
    </a:dk2>
    <a:lt2>
      <a:srgbClr val="E7E6E6"/>
    </a:lt2>
    <a:accent1>
      <a:srgbClr val="1152C9"/>
    </a:accent1>
    <a:accent2>
      <a:srgbClr val="FB2265"/>
    </a:accent2>
    <a:accent3>
      <a:srgbClr val="FEC100"/>
    </a:accent3>
    <a:accent4>
      <a:srgbClr val="9D9E9D"/>
    </a:accent4>
    <a:accent5>
      <a:srgbClr val="67B2FF"/>
    </a:accent5>
    <a:accent6>
      <a:srgbClr val="FF82A5"/>
    </a:accent6>
    <a:hlink>
      <a:srgbClr val="1152C9"/>
    </a:hlink>
    <a:folHlink>
      <a:srgbClr val="7030A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9606</TotalTime>
  <Words>2229</Words>
  <Application>Microsoft Office PowerPoint</Application>
  <PresentationFormat>מסך רחב</PresentationFormat>
  <Paragraphs>338</Paragraphs>
  <Slides>26</Slides>
  <Notes>25</Notes>
  <HiddenSlides>0</HiddenSlides>
  <MMClips>6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26</vt:i4>
      </vt:variant>
    </vt:vector>
  </HeadingPairs>
  <TitlesOfParts>
    <vt:vector size="33" baseType="lpstr">
      <vt:lpstr>Alef</vt:lpstr>
      <vt:lpstr>Arial</vt:lpstr>
      <vt:lpstr>Calibri</vt:lpstr>
      <vt:lpstr>EFT_Paalul Heavy</vt:lpstr>
      <vt:lpstr>Open Sans</vt:lpstr>
      <vt:lpstr>Wingdings</vt:lpstr>
      <vt:lpstr>Office Theme</vt:lpstr>
      <vt:lpstr>מצגת של PowerPoint‏</vt:lpstr>
      <vt:lpstr>מָה נִלְמַד הַיּוֹם?</vt:lpstr>
      <vt:lpstr>מָה לְהָבִיא לַשִּׁעוּר?</vt:lpstr>
      <vt:lpstr>לִפְנֵי שֶׁמַּתְחִילִים...</vt:lpstr>
      <vt:lpstr>מָה אֲנַחְנוּ כְּבָר יוֹדְעִים ?</vt:lpstr>
      <vt:lpstr>קוֹרְאִים אֶת הַקֶּטַע – פִּסְקָה רִאשׁוֹנָה</vt:lpstr>
      <vt:lpstr>קוֹרְאִים אֶת הַקֶּטַע – פִּסְקָה רִאשׁוֹנָה</vt:lpstr>
      <vt:lpstr>נָבִין מִלִּים לֹא מֻכָּרוֹת</vt:lpstr>
      <vt:lpstr>נָבִין מִלִּים לֹא מֻכָּרוֹת</vt:lpstr>
      <vt:lpstr>קוֹרְאִים אֶת הַקֶּטַע – פִּסְקָה שְׁנִיָּה</vt:lpstr>
      <vt:lpstr>קוֹרְאִים אֶת הַקֶּטַע - פִּסְקָה שְׁנִיָּה</vt:lpstr>
      <vt:lpstr>קוֹרְאִים אֶת הַקֶּטַע – פִּסְקָה שְׁלִישִׁית</vt:lpstr>
      <vt:lpstr>קוֹרְאִים אֶת הַקֶּטַע - – פִּסְקָה שְׁלִישִׁית</vt:lpstr>
      <vt:lpstr>נָבִין מִלִּים לֹא מֻכָּרוֹת</vt:lpstr>
      <vt:lpstr>אֵילוּ מִלִּים אַתֶּם מַכִּירִים מֵהַשֹּׁרֵשׁ ח.ב.ר?</vt:lpstr>
      <vt:lpstr>שִׁמּוּשִׁים בַּמַּיִם</vt:lpstr>
      <vt:lpstr>מצגת של PowerPoint‏</vt:lpstr>
      <vt:lpstr>שִׁמּוּשִׁים בְּמַיִם</vt:lpstr>
      <vt:lpstr>מִיּוּן מֵידָע בְּטַבְלָה</vt:lpstr>
      <vt:lpstr>שִׁמּוּשִׁים בְּמַיִם</vt:lpstr>
      <vt:lpstr>מִיּוּן מֵידָע בְּטַבְלָה</vt:lpstr>
      <vt:lpstr>קוֹרְאִים אֶת הַקֶּטַע – פִּסְקָה רְבִיעִית</vt:lpstr>
      <vt:lpstr>נוֹשֵׂא לְכָל פִּסְקָה בַּקֶּטַע הַשָּׁלֵם</vt:lpstr>
      <vt:lpstr>נוֹשֵׂא לְכָל פִּסְקָה בַּקֶּטַע הַשָּׁלֵם</vt:lpstr>
      <vt:lpstr>מְסַיְּמִים וּמְסַכְּמִים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shira</cp:lastModifiedBy>
  <cp:revision>429</cp:revision>
  <dcterms:created xsi:type="dcterms:W3CDTF">2020-03-11T07:11:19Z</dcterms:created>
  <dcterms:modified xsi:type="dcterms:W3CDTF">2021-08-19T16:02:54Z</dcterms:modified>
</cp:coreProperties>
</file>