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6" r:id="rId2"/>
  </p:sldMasterIdLst>
  <p:notesMasterIdLst>
    <p:notesMasterId r:id="rId41"/>
  </p:notesMasterIdLst>
  <p:sldIdLst>
    <p:sldId id="260" r:id="rId3"/>
    <p:sldId id="268" r:id="rId4"/>
    <p:sldId id="269" r:id="rId5"/>
    <p:sldId id="270" r:id="rId6"/>
    <p:sldId id="288" r:id="rId7"/>
    <p:sldId id="281" r:id="rId8"/>
    <p:sldId id="283" r:id="rId9"/>
    <p:sldId id="319" r:id="rId10"/>
    <p:sldId id="271" r:id="rId11"/>
    <p:sldId id="272" r:id="rId12"/>
    <p:sldId id="273" r:id="rId13"/>
    <p:sldId id="320" r:id="rId14"/>
    <p:sldId id="298" r:id="rId15"/>
    <p:sldId id="275" r:id="rId16"/>
    <p:sldId id="299" r:id="rId17"/>
    <p:sldId id="276" r:id="rId18"/>
    <p:sldId id="278" r:id="rId19"/>
    <p:sldId id="311" r:id="rId20"/>
    <p:sldId id="287" r:id="rId21"/>
    <p:sldId id="289" r:id="rId22"/>
    <p:sldId id="304" r:id="rId23"/>
    <p:sldId id="279" r:id="rId24"/>
    <p:sldId id="300" r:id="rId25"/>
    <p:sldId id="295" r:id="rId26"/>
    <p:sldId id="293" r:id="rId27"/>
    <p:sldId id="318" r:id="rId28"/>
    <p:sldId id="301" r:id="rId29"/>
    <p:sldId id="306" r:id="rId30"/>
    <p:sldId id="308" r:id="rId31"/>
    <p:sldId id="312" r:id="rId32"/>
    <p:sldId id="302" r:id="rId33"/>
    <p:sldId id="313" r:id="rId34"/>
    <p:sldId id="314" r:id="rId35"/>
    <p:sldId id="310" r:id="rId36"/>
    <p:sldId id="317" r:id="rId37"/>
    <p:sldId id="321" r:id="rId38"/>
    <p:sldId id="303" r:id="rId39"/>
    <p:sldId id="322" r:id="rId40"/>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24" userDrawn="1">
          <p15:clr>
            <a:srgbClr val="A4A3A4"/>
          </p15:clr>
        </p15:guide>
        <p15:guide id="2" pos="3863"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שירן מזור" initials="שמ"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66"/>
    <a:srgbClr val="4285E3"/>
    <a:srgbClr val="EBEBEB"/>
    <a:srgbClr val="FFFFFF"/>
    <a:srgbClr val="F2F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24"/>
    <p:restoredTop sz="86025" autoAdjust="0"/>
  </p:normalViewPr>
  <p:slideViewPr>
    <p:cSldViewPr snapToGrid="0" snapToObjects="1" showGuides="1">
      <p:cViewPr varScale="1">
        <p:scale>
          <a:sx n="59" d="100"/>
          <a:sy n="59" d="100"/>
        </p:scale>
        <p:origin x="1230" y="78"/>
      </p:cViewPr>
      <p:guideLst>
        <p:guide orient="horz" pos="2024"/>
        <p:guide pos="3863"/>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showGuides="1">
      <p:cViewPr varScale="1">
        <p:scale>
          <a:sx n="99" d="100"/>
          <a:sy n="99" d="100"/>
        </p:scale>
        <p:origin x="3064"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EB0428-3D81-B14A-B943-4C2208D448E3}" type="datetimeFigureOut">
              <a:rPr lang="x-none" smtClean="0"/>
              <a:t>19/08/2021</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F965BA-DA3B-EB42-8F73-FDBE27A0A657}" type="slidenum">
              <a:rPr lang="x-none" smtClean="0"/>
              <a:t>‹#›</a:t>
            </a:fld>
            <a:endParaRPr lang="x-none"/>
          </a:p>
        </p:txBody>
      </p:sp>
    </p:spTree>
    <p:extLst>
      <p:ext uri="{BB962C8B-B14F-4D97-AF65-F5344CB8AC3E}">
        <p14:creationId xmlns:p14="http://schemas.microsoft.com/office/powerpoint/2010/main" val="1875692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Calibri"/>
              <a:buNone/>
            </a:pPr>
            <a:r>
              <a:rPr lang="x-none"/>
              <a:t>כתבו את המלל בהתאם ואת הציוד הדרוש.</a:t>
            </a:r>
            <a:endParaRPr/>
          </a:p>
          <a:p>
            <a:pPr marL="0" lvl="0" indent="0" algn="r" rtl="1">
              <a:spcBef>
                <a:spcPts val="0"/>
              </a:spcBef>
              <a:spcAft>
                <a:spcPts val="0"/>
              </a:spcAft>
              <a:buNone/>
            </a:pPr>
            <a:endParaRPr/>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2181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endParaRPr lang="he-IL" dirty="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11</a:t>
            </a:fld>
            <a:endParaRPr lang="x-none"/>
          </a:p>
        </p:txBody>
      </p:sp>
    </p:spTree>
    <p:extLst>
      <p:ext uri="{BB962C8B-B14F-4D97-AF65-F5344CB8AC3E}">
        <p14:creationId xmlns:p14="http://schemas.microsoft.com/office/powerpoint/2010/main" val="33945466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cs typeface="Calibri" panose="020F0502020204030204" pitchFamily="34" charset="0"/>
              </a:rPr>
              <a:t>מה חשבתם או מה הרגשתם במהלך קריאת המדרש?</a:t>
            </a:r>
            <a:r>
              <a:rPr lang="he-IL" baseline="0" dirty="0">
                <a:cs typeface="Calibri" panose="020F0502020204030204" pitchFamily="34" charset="0"/>
              </a:rPr>
              <a:t> כתבו במחברת. </a:t>
            </a:r>
          </a:p>
          <a:p>
            <a:pPr algn="r"/>
            <a:r>
              <a:rPr lang="he-IL" dirty="0">
                <a:cs typeface="Calibri" panose="020F0502020204030204" pitchFamily="34" charset="0"/>
              </a:rPr>
              <a:t> </a:t>
            </a:r>
            <a:r>
              <a:rPr lang="he-IL" b="1" dirty="0">
                <a:cs typeface="Calibri" panose="020F0502020204030204" pitchFamily="34" charset="0"/>
              </a:rPr>
              <a:t>ממתינים 2 דקות</a:t>
            </a:r>
            <a:r>
              <a:rPr lang="he-IL" dirty="0">
                <a:cs typeface="Calibri" panose="020F0502020204030204" pitchFamily="34" charset="0"/>
              </a:rPr>
              <a:t>.</a:t>
            </a:r>
          </a:p>
          <a:p>
            <a:pPr algn="r"/>
            <a:r>
              <a:rPr lang="he-IL" dirty="0">
                <a:cs typeface="Calibri" panose="020F0502020204030204" pitchFamily="34" charset="0"/>
              </a:rPr>
              <a:t> ועתה נתחיל להכיר את המדרש ונלמד באמצעותו על מאפייני המדרש.</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12</a:t>
            </a:fld>
            <a:endParaRPr lang="x-none"/>
          </a:p>
        </p:txBody>
      </p:sp>
    </p:spTree>
    <p:extLst>
      <p:ext uri="{BB962C8B-B14F-4D97-AF65-F5344CB8AC3E}">
        <p14:creationId xmlns:p14="http://schemas.microsoft.com/office/powerpoint/2010/main" val="2739140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cs typeface="Calibri" panose="020F0502020204030204" pitchFamily="34" charset="0"/>
              </a:rPr>
              <a:t>מי הן הדמויות שמופיעות במדרש?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13</a:t>
            </a:fld>
            <a:endParaRPr lang="x-none"/>
          </a:p>
        </p:txBody>
      </p:sp>
    </p:spTree>
    <p:extLst>
      <p:ext uri="{BB962C8B-B14F-4D97-AF65-F5344CB8AC3E}">
        <p14:creationId xmlns:p14="http://schemas.microsoft.com/office/powerpoint/2010/main" val="649709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cs typeface="Calibri" panose="020F0502020204030204" pitchFamily="34" charset="0"/>
              </a:rPr>
              <a:t>המדרש</a:t>
            </a:r>
            <a:r>
              <a:rPr lang="he-IL" baseline="0" dirty="0">
                <a:cs typeface="Calibri" panose="020F0502020204030204" pitchFamily="34" charset="0"/>
              </a:rPr>
              <a:t> מספר על אדריאנוס והזקן</a:t>
            </a:r>
            <a:endParaRPr lang="he-IL" dirty="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14</a:t>
            </a:fld>
            <a:endParaRPr lang="x-none"/>
          </a:p>
        </p:txBody>
      </p:sp>
    </p:spTree>
    <p:extLst>
      <p:ext uri="{BB962C8B-B14F-4D97-AF65-F5344CB8AC3E}">
        <p14:creationId xmlns:p14="http://schemas.microsoft.com/office/powerpoint/2010/main" val="2403107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במדרשים בד"כ יופיעו מעט דמויות. כדי לחזק את המסר ולמקד את העלילה סביבו</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לפנינו שתי דמויות, אדריאנוס והזקן. הדמויות שונות באופיין ובהשקפתן– יש כאן ניגודיות.</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קראו את הקטע ומצאו קווים מנוגדים בין הדמויות.</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העתיקו למחברת את שתי העמודות ונסו למצוא מאפיינים לכל דמות. אני ממתינה</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ממתינים 3 דקות</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15</a:t>
            </a:fld>
            <a:endParaRPr lang="x-none"/>
          </a:p>
        </p:txBody>
      </p:sp>
    </p:spTree>
    <p:extLst>
      <p:ext uri="{BB962C8B-B14F-4D97-AF65-F5344CB8AC3E}">
        <p14:creationId xmlns:p14="http://schemas.microsoft.com/office/powerpoint/2010/main" val="3221500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cs typeface="Calibri" panose="020F0502020204030204" pitchFamily="34" charset="0"/>
              </a:rPr>
              <a:t>אנחנו רואים כאן את הניגודיות שיש בין שתי הדמויות. אדריאנוס מלך זר עובר במקום </a:t>
            </a:r>
            <a:r>
              <a:rPr lang="he-IL" dirty="0" err="1">
                <a:cs typeface="Calibri" panose="020F0502020204030204" pitchFamily="34" charset="0"/>
              </a:rPr>
              <a:t>ולמולו</a:t>
            </a:r>
            <a:r>
              <a:rPr lang="he-IL" dirty="0">
                <a:cs typeface="Calibri" panose="020F0502020204030204" pitchFamily="34" charset="0"/>
              </a:rPr>
              <a:t> הזקן ללא שם. שמו לא חשוב לעלילה, אדם פשוט, תושב טבריה שבגליל, עומד במקום ונוטע עצים. </a:t>
            </a:r>
          </a:p>
          <a:p>
            <a:pPr algn="r"/>
            <a:r>
              <a:rPr lang="he-IL" dirty="0">
                <a:cs typeface="Calibri" panose="020F0502020204030204" pitchFamily="34" charset="0"/>
              </a:rPr>
              <a:t>שימו לב ליחס של המלך לזקן וליחסו של הזקן למלך</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16</a:t>
            </a:fld>
            <a:endParaRPr lang="x-none"/>
          </a:p>
        </p:txBody>
      </p:sp>
    </p:spTree>
    <p:extLst>
      <p:ext uri="{BB962C8B-B14F-4D97-AF65-F5344CB8AC3E}">
        <p14:creationId xmlns:p14="http://schemas.microsoft.com/office/powerpoint/2010/main" val="36950280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cs typeface="Calibri" panose="020F0502020204030204" pitchFamily="34" charset="0"/>
              </a:rPr>
              <a:t>הניגודיות באה לביטוי גם ביחס של הדמויות זו אל זו.</a:t>
            </a:r>
            <a:r>
              <a:rPr lang="he-IL" baseline="0" dirty="0">
                <a:cs typeface="Calibri" panose="020F0502020204030204" pitchFamily="34" charset="0"/>
              </a:rPr>
              <a:t> </a:t>
            </a:r>
          </a:p>
          <a:p>
            <a:pPr algn="r"/>
            <a:r>
              <a:rPr lang="he-IL" dirty="0">
                <a:cs typeface="Calibri" panose="020F0502020204030204" pitchFamily="34" charset="0"/>
              </a:rPr>
              <a:t>בואו נקרא את זה בקטע שלפנינו. שימו לב לפנייתו של אדריאנוס לזקן – זקן, זקן, אתה זקן, בחייך זקן לעומת דבריו של הזקן שפונה במילים אדוני המלך.</a:t>
            </a:r>
          </a:p>
          <a:p>
            <a:pPr algn="r"/>
            <a:r>
              <a:rPr lang="he-IL" dirty="0">
                <a:cs typeface="Calibri" panose="020F0502020204030204" pitchFamily="34" charset="0"/>
              </a:rPr>
              <a:t>גם דרך זו מראה את הפער במעמד הדמויות. חז"ל לא מספרים לנו על הפער בין המעמדות אלא מראים לנו את זה דרך הדו שיח בין הדמויות.</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17</a:t>
            </a:fld>
            <a:endParaRPr lang="x-none"/>
          </a:p>
        </p:txBody>
      </p:sp>
    </p:spTree>
    <p:extLst>
      <p:ext uri="{BB962C8B-B14F-4D97-AF65-F5344CB8AC3E}">
        <p14:creationId xmlns:p14="http://schemas.microsoft.com/office/powerpoint/2010/main" val="1774568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cs typeface="Calibri" panose="020F0502020204030204" pitchFamily="34" charset="0"/>
              </a:rPr>
              <a:t>הטבלה שלפנינו מסכמת את היחס המזלזל של אדריאנוס לעומת היחס המכבד של הזקן..</a:t>
            </a:r>
          </a:p>
          <a:p>
            <a:pPr algn="r"/>
            <a:r>
              <a:rPr lang="he-IL" dirty="0">
                <a:cs typeface="Calibri" panose="020F0502020204030204" pitchFamily="34" charset="0"/>
              </a:rPr>
              <a:t>גם כאן אנו רואים ניגודיות.</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18</a:t>
            </a:fld>
            <a:endParaRPr lang="x-none"/>
          </a:p>
        </p:txBody>
      </p:sp>
    </p:spTree>
    <p:extLst>
      <p:ext uri="{BB962C8B-B14F-4D97-AF65-F5344CB8AC3E}">
        <p14:creationId xmlns:p14="http://schemas.microsoft.com/office/powerpoint/2010/main" val="2573196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cs typeface="Calibri" panose="020F0502020204030204" pitchFamily="34" charset="0"/>
              </a:rPr>
              <a:t>האם אנו יודעים לאיזו תקופה מתייחס המדרש? </a:t>
            </a:r>
            <a:endParaRPr lang="en-US" dirty="0"/>
          </a:p>
          <a:p>
            <a:pPr algn="r"/>
            <a:r>
              <a:rPr lang="he-IL" dirty="0">
                <a:cs typeface="Calibri" panose="020F0502020204030204" pitchFamily="34" charset="0"/>
              </a:rPr>
              <a:t>נקרא</a:t>
            </a:r>
            <a:r>
              <a:rPr lang="he-IL" baseline="0" dirty="0">
                <a:cs typeface="Calibri" panose="020F0502020204030204" pitchFamily="34" charset="0"/>
              </a:rPr>
              <a:t> שוב את תחילת הסיפור וננסה להבין את זה.</a:t>
            </a:r>
            <a:endParaRPr lang="he-IL" dirty="0">
              <a:cs typeface="Calibri" panose="020F0502020204030204" pitchFamily="34" charset="0"/>
            </a:endParaRPr>
          </a:p>
          <a:p>
            <a:endParaRPr lang="he-IL" dirty="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19</a:t>
            </a:fld>
            <a:endParaRPr lang="x-none"/>
          </a:p>
        </p:txBody>
      </p:sp>
    </p:spTree>
    <p:extLst>
      <p:ext uri="{BB962C8B-B14F-4D97-AF65-F5344CB8AC3E}">
        <p14:creationId xmlns:p14="http://schemas.microsoft.com/office/powerpoint/2010/main" val="1745513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just" rtl="1">
              <a:lnSpc>
                <a:spcPct val="200000"/>
              </a:lnSpc>
              <a:spcAft>
                <a:spcPts val="600"/>
              </a:spcAft>
            </a:pPr>
            <a:r>
              <a:rPr lang="he-IL" dirty="0">
                <a:cs typeface="Calibri" panose="020F0502020204030204" pitchFamily="34" charset="0"/>
              </a:rPr>
              <a:t>מעשה באדריאנוס – אדריאנוס היה מלך. מי הוא אדריאנוס? מתי מלך? כאשר חז"ל מספרים זאת ידעו העם מי הוא אדריאנוס – </a:t>
            </a:r>
            <a:r>
              <a:rPr lang="he-IL" sz="1200" dirty="0">
                <a:solidFill>
                  <a:srgbClr val="000000"/>
                </a:solidFill>
                <a:effectLst/>
                <a:latin typeface="Times New Roman" panose="02020603050405020304" pitchFamily="18" charset="0"/>
                <a:ea typeface="Times New Roman" panose="02020603050405020304" pitchFamily="18" charset="0"/>
                <a:cs typeface="David" panose="020E0502060401010101" pitchFamily="34" charset="-79"/>
              </a:rPr>
              <a:t>אדריאנוס קיסר רומי היה מדכא מרד בר כוכבא. הוא גרם לנזק עצום לעם ישראל ולארץ ישראל. אדריאנוס גזר גזרות שמד רבות, ביניהן - לא ללמוד את מצוות התורה, לא לסמוך חכמים חדשים שישמשו כהנהגה רוחנית, לא לקיים ברית מילה, חופה </a:t>
            </a:r>
            <a:r>
              <a:rPr lang="he-IL" sz="1200" dirty="0" err="1">
                <a:solidFill>
                  <a:srgbClr val="000000"/>
                </a:solidFill>
                <a:effectLst/>
                <a:latin typeface="Times New Roman" panose="02020603050405020304" pitchFamily="18" charset="0"/>
                <a:ea typeface="Times New Roman" panose="02020603050405020304" pitchFamily="18" charset="0"/>
                <a:cs typeface="David" panose="020E0502060401010101" pitchFamily="34" charset="-79"/>
              </a:rPr>
              <a:t>וכו</a:t>
            </a:r>
            <a:r>
              <a:rPr lang="he-IL" sz="1200" dirty="0">
                <a:solidFill>
                  <a:srgbClr val="000000"/>
                </a:solidFill>
                <a:effectLst/>
                <a:latin typeface="Times New Roman" panose="02020603050405020304" pitchFamily="18" charset="0"/>
                <a:ea typeface="Times New Roman" panose="02020603050405020304" pitchFamily="18" charset="0"/>
                <a:cs typeface="David" panose="020E0502060401010101" pitchFamily="34" charset="-79"/>
              </a:rPr>
              <a:t>. </a:t>
            </a:r>
            <a:endParaRPr lang="he-IL" dirty="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20</a:t>
            </a:fld>
            <a:endParaRPr lang="x-none"/>
          </a:p>
        </p:txBody>
      </p:sp>
    </p:spTree>
    <p:extLst>
      <p:ext uri="{BB962C8B-B14F-4D97-AF65-F5344CB8AC3E}">
        <p14:creationId xmlns:p14="http://schemas.microsoft.com/office/powerpoint/2010/main" val="454088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sz="1200" b="1" dirty="0">
                <a:cs typeface="Calibri" panose="020F0502020204030204" pitchFamily="34" charset="0"/>
              </a:rPr>
              <a:t>משך השקף: 2 דקות</a:t>
            </a:r>
          </a:p>
          <a:p>
            <a:pPr marL="158750" indent="0" algn="r" rtl="1">
              <a:buNone/>
            </a:pPr>
            <a:endParaRPr lang="he-IL" sz="1200" dirty="0">
              <a:solidFill>
                <a:schemeClr val="tx1"/>
              </a:solidFill>
              <a:cs typeface="Calibri" panose="020F0502020204030204" pitchFamily="34" charset="0"/>
            </a:endParaRPr>
          </a:p>
          <a:p>
            <a:pPr marL="158750" indent="0" algn="r" rtl="1">
              <a:buNone/>
            </a:pPr>
            <a:r>
              <a:rPr lang="he-IL" sz="1200" dirty="0">
                <a:cs typeface="Calibri" panose="020F0502020204030204" pitchFamily="34" charset="0"/>
              </a:rPr>
              <a:t/>
            </a:r>
            <a:br>
              <a:rPr lang="he-IL" sz="1200" dirty="0">
                <a:cs typeface="Calibri" panose="020F0502020204030204" pitchFamily="34" charset="0"/>
              </a:rPr>
            </a:br>
            <a:r>
              <a:rPr lang="he-IL" sz="1200" b="1" dirty="0">
                <a:solidFill>
                  <a:schemeClr val="accent1">
                    <a:lumMod val="75000"/>
                  </a:schemeClr>
                </a:solidFill>
                <a:cs typeface="Calibri" panose="020F0502020204030204" pitchFamily="34" charset="0"/>
              </a:rPr>
              <a:t>שלום לכם תלמידים יקרים . שמי. אני מורה לעברית   מה שלומכם? אני שמח שהצטרפתם אליי".</a:t>
            </a:r>
            <a:r>
              <a:rPr lang="he-IL" sz="1200" b="1" dirty="0">
                <a:solidFill>
                  <a:schemeClr val="tx1"/>
                </a:solidFill>
                <a:cs typeface="Calibri" panose="020F0502020204030204" pitchFamily="34" charset="0"/>
              </a:rPr>
              <a:t/>
            </a:r>
            <a:br>
              <a:rPr lang="he-IL" sz="1200" b="1" dirty="0">
                <a:solidFill>
                  <a:schemeClr val="tx1"/>
                </a:solidFill>
                <a:cs typeface="Calibri" panose="020F0502020204030204" pitchFamily="34" charset="0"/>
              </a:rPr>
            </a:br>
            <a:r>
              <a:rPr lang="he-IL" sz="1200" b="1" dirty="0">
                <a:solidFill>
                  <a:schemeClr val="accent1">
                    <a:lumMod val="75000"/>
                  </a:schemeClr>
                </a:solidFill>
                <a:cs typeface="Calibri" panose="020F0502020204030204" pitchFamily="34" charset="0"/>
              </a:rPr>
              <a:t>"היום נלמד את המדרש "כשם שיגעו </a:t>
            </a:r>
            <a:r>
              <a:rPr lang="he-IL" sz="1200" b="1" dirty="0" err="1">
                <a:solidFill>
                  <a:schemeClr val="accent1">
                    <a:lumMod val="75000"/>
                  </a:schemeClr>
                </a:solidFill>
                <a:cs typeface="Calibri" panose="020F0502020204030204" pitchFamily="34" charset="0"/>
              </a:rPr>
              <a:t>אבותי</a:t>
            </a:r>
            <a:r>
              <a:rPr lang="he-IL" sz="1200" b="1" dirty="0">
                <a:solidFill>
                  <a:schemeClr val="accent1">
                    <a:lumMod val="75000"/>
                  </a:schemeClr>
                </a:solidFill>
                <a:cs typeface="Calibri" panose="020F0502020204030204" pitchFamily="34" charset="0"/>
              </a:rPr>
              <a:t>" נעסוק במאפיינים של המדרש ונבין את המסר העולה ממנו.</a:t>
            </a:r>
            <a:endParaRPr lang="he-IL" sz="1200" b="1" dirty="0">
              <a:cs typeface="Calibri" panose="020F0502020204030204" pitchFamily="34" charset="0"/>
            </a:endParaRPr>
          </a:p>
          <a:p>
            <a:pPr marL="133350" lvl="0" algn="r" rtl="1">
              <a:lnSpc>
                <a:spcPct val="115000"/>
              </a:lnSpc>
              <a:spcBef>
                <a:spcPts val="0"/>
              </a:spcBef>
              <a:spcAft>
                <a:spcPts val="0"/>
              </a:spcAft>
              <a:buClr>
                <a:schemeClr val="dk1"/>
              </a:buClr>
              <a:buSzPts val="1500"/>
            </a:pPr>
            <a:endParaRPr lang="he-IL" sz="1200" dirty="0">
              <a:solidFill>
                <a:schemeClr val="dk1"/>
              </a:solidFill>
              <a:latin typeface="Alef"/>
              <a:ea typeface="Alef"/>
              <a:cs typeface="Calibri" panose="020F0502020204030204" pitchFamily="34" charset="0"/>
              <a:sym typeface="Alef"/>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a:t>
            </a:fld>
            <a:endParaRPr lang="x-none"/>
          </a:p>
        </p:txBody>
      </p:sp>
    </p:spTree>
    <p:extLst>
      <p:ext uri="{BB962C8B-B14F-4D97-AF65-F5344CB8AC3E}">
        <p14:creationId xmlns:p14="http://schemas.microsoft.com/office/powerpoint/2010/main" val="814334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just" rtl="1">
              <a:lnSpc>
                <a:spcPct val="200000"/>
              </a:lnSpc>
              <a:spcAft>
                <a:spcPts val="600"/>
              </a:spcAft>
            </a:pPr>
            <a:r>
              <a:rPr lang="he-IL" sz="1200" dirty="0">
                <a:effectLst/>
                <a:latin typeface="Times New Roman" panose="02020603050405020304" pitchFamily="18" charset="0"/>
                <a:ea typeface="Times New Roman" panose="02020603050405020304" pitchFamily="18" charset="0"/>
                <a:cs typeface="Calibri" panose="020F0502020204030204" pitchFamily="34" charset="0"/>
              </a:rPr>
              <a:t>במדרש לא מסופר מי היה אדריאנוס ומה היו מעשיו. המדרשים הם בדרך כלל קצרים וממוקדים במסר שאותו מבקשים חז"ל להעביר. למאפיין זה אנו קוראים יצירת פערי מידע.</a:t>
            </a:r>
            <a:endParaRPr lang="en-US" sz="1200" dirty="0">
              <a:effectLst/>
              <a:latin typeface="Times New Roman" panose="02020603050405020304" pitchFamily="18" charset="0"/>
              <a:ea typeface="Times New Roman" panose="02020603050405020304" pitchFamily="18" charset="0"/>
            </a:endParaRPr>
          </a:p>
          <a:p>
            <a:endParaRPr lang="he-IL" dirty="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21</a:t>
            </a:fld>
            <a:endParaRPr lang="x-none"/>
          </a:p>
        </p:txBody>
      </p:sp>
    </p:spTree>
    <p:extLst>
      <p:ext uri="{BB962C8B-B14F-4D97-AF65-F5344CB8AC3E}">
        <p14:creationId xmlns:p14="http://schemas.microsoft.com/office/powerpoint/2010/main" val="39897268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cs typeface="Calibri" panose="020F0502020204030204" pitchFamily="34" charset="0"/>
              </a:rPr>
              <a:t>שימו לב לכל המילים שצבענו כאן. על מה הן מצביעות? נכון. על דו – שיח בין הדמויות. כיצד מתבצע הדו –שיח? האם אתם מכירים דו – שיח כזה?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22</a:t>
            </a:fld>
            <a:endParaRPr lang="x-none"/>
          </a:p>
        </p:txBody>
      </p:sp>
    </p:spTree>
    <p:extLst>
      <p:ext uri="{BB962C8B-B14F-4D97-AF65-F5344CB8AC3E}">
        <p14:creationId xmlns:p14="http://schemas.microsoft.com/office/powerpoint/2010/main" val="17174717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kumimoji="0" lang="he-IL" sz="12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מאפיין חשוב מאוד במדרשי חז"ל הוא הדו שיח. במדרשי חז"ל הדו שיח נועד לקדם את העלילה ולהעצים את הדרמה במדרש</a:t>
            </a:r>
          </a:p>
          <a:p>
            <a:pPr algn="r"/>
            <a:r>
              <a:rPr kumimoji="0" lang="he-IL" sz="12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 מה יכול היה להיות במקום אמר לו... אמר לו.. אלו פעלים אחרים אתם מכירים? .... </a:t>
            </a:r>
            <a:r>
              <a:rPr kumimoji="0" lang="he-IL" sz="1200" b="1"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(שהייה קלה)  </a:t>
            </a:r>
            <a:r>
              <a:rPr kumimoji="0" lang="he-IL" sz="12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במקום אמר לו אפשר לגוון בפעלים אחרים שאל, ענה, צעק וכו' – אלה הם פעלי אמירה.</a:t>
            </a:r>
          </a:p>
          <a:p>
            <a:pPr algn="r"/>
            <a:r>
              <a:rPr kumimoji="0" lang="he-IL" sz="12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 במדרש אין שימוש בפעלי אמירה ולעיתים קשה לזהות מי הדובר בכל פעם.</a:t>
            </a:r>
          </a:p>
          <a:p>
            <a:pPr algn="r"/>
            <a:r>
              <a:rPr kumimoji="0" lang="he-IL" sz="12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 קראו את הקטע וחשבו: האם אתם מזהים בכל אמירה מי הוא הדובר? </a:t>
            </a:r>
          </a:p>
          <a:p>
            <a:pPr algn="r"/>
            <a:r>
              <a:rPr kumimoji="0" lang="he-IL" sz="12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במדרש שלפנינו קל יותר לזהות כיוון שיש פניה של הדוברים אחד לרעהו. אמר לו זקן </a:t>
            </a:r>
            <a:r>
              <a:rPr kumimoji="0" lang="he-IL" sz="1200" b="0" i="0" u="none" strike="noStrike" kern="1200" cap="none" spc="0" normalizeH="0" baseline="0" noProof="0" dirty="0" err="1">
                <a:ln>
                  <a:noFill/>
                </a:ln>
                <a:solidFill>
                  <a:prstClr val="black"/>
                </a:solidFill>
                <a:effectLst/>
                <a:uLnTx/>
                <a:uFillTx/>
                <a:latin typeface="+mn-lt"/>
                <a:ea typeface="+mn-ea"/>
                <a:cs typeface="Calibri" panose="020F0502020204030204" pitchFamily="34" charset="0"/>
              </a:rPr>
              <a:t>זקן</a:t>
            </a:r>
            <a:r>
              <a:rPr kumimoji="0" lang="he-IL" sz="12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 אמר לו אדוני המלך. הפניה עוזרת לנו להבין מי הוא הדובר.</a:t>
            </a:r>
            <a:endParaRPr lang="he-IL" dirty="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23</a:t>
            </a:fld>
            <a:endParaRPr lang="x-none"/>
          </a:p>
        </p:txBody>
      </p:sp>
    </p:spTree>
    <p:extLst>
      <p:ext uri="{BB962C8B-B14F-4D97-AF65-F5344CB8AC3E}">
        <p14:creationId xmlns:p14="http://schemas.microsoft.com/office/powerpoint/2010/main" val="17938345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cs typeface="Calibri" panose="020F0502020204030204" pitchFamily="34" charset="0"/>
              </a:rPr>
              <a:t>במדרש כתוב נטל כלכלה....עלה ועמד בשער פלטין..</a:t>
            </a:r>
          </a:p>
          <a:p>
            <a:pPr algn="r"/>
            <a:endParaRPr lang="he-IL" dirty="0">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he-IL" dirty="0">
                <a:cs typeface="Calibri" panose="020F0502020204030204" pitchFamily="34" charset="0"/>
              </a:rPr>
              <a:t>מה פרוש המילה כלכלה? מה פרוש המילה פלטין? כתבו במחברת את הפירוש של המילים היעזרו בהקשר.      </a:t>
            </a:r>
            <a:r>
              <a:rPr lang="he-IL" b="1" dirty="0">
                <a:cs typeface="Calibri" panose="020F0502020204030204" pitchFamily="34" charset="0"/>
              </a:rPr>
              <a:t>ממתינים דקה.</a:t>
            </a:r>
            <a:endParaRPr lang="en-US" b="1" dirty="0"/>
          </a:p>
          <a:p>
            <a:pPr algn="r"/>
            <a:endParaRPr lang="he-IL" dirty="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24</a:t>
            </a:fld>
            <a:endParaRPr lang="x-none"/>
          </a:p>
        </p:txBody>
      </p:sp>
    </p:spTree>
    <p:extLst>
      <p:ext uri="{BB962C8B-B14F-4D97-AF65-F5344CB8AC3E}">
        <p14:creationId xmlns:p14="http://schemas.microsoft.com/office/powerpoint/2010/main" val="28307087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cs typeface="Calibri" panose="020F0502020204030204" pitchFamily="34" charset="0"/>
              </a:rPr>
              <a:t>אנו מבינים על פי ההקשר שפרוש המילה כלכלה הוא – סלסלה, טנא</a:t>
            </a:r>
          </a:p>
          <a:p>
            <a:pPr algn="r"/>
            <a:r>
              <a:rPr lang="he-IL" dirty="0">
                <a:cs typeface="Calibri" panose="020F0502020204030204" pitchFamily="34" charset="0"/>
              </a:rPr>
              <a:t>ופרוש המילה פלטין – הוא ארמון.</a:t>
            </a:r>
          </a:p>
          <a:p>
            <a:pPr algn="r"/>
            <a:r>
              <a:rPr lang="he-IL" dirty="0">
                <a:cs typeface="Calibri" panose="020F0502020204030204" pitchFamily="34" charset="0"/>
              </a:rPr>
              <a:t>מקור המילים כלכלה ופלטין הוא בשפה היוונית ובשפה הרומית. אנו יודעים שלשון חז"ל הושפעה מלשון היוונים והרומים ששלטו בא"י בתקופתם.</a:t>
            </a:r>
          </a:p>
          <a:p>
            <a:pPr algn="r"/>
            <a:r>
              <a:rPr lang="he-IL" dirty="0">
                <a:cs typeface="Calibri" panose="020F0502020204030204" pitchFamily="34" charset="0"/>
              </a:rPr>
              <a:t>בדקו, האם אלה הפירושים שכתבתם?</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25</a:t>
            </a:fld>
            <a:endParaRPr lang="x-none"/>
          </a:p>
        </p:txBody>
      </p:sp>
    </p:spTree>
    <p:extLst>
      <p:ext uri="{BB962C8B-B14F-4D97-AF65-F5344CB8AC3E}">
        <p14:creationId xmlns:p14="http://schemas.microsoft.com/office/powerpoint/2010/main" val="34131230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cs typeface="Calibri" panose="020F0502020204030204" pitchFamily="34" charset="0"/>
              </a:rPr>
              <a:t>כשראה אדריאנוס את הכלכלה המלאה בתאנים יפות,</a:t>
            </a:r>
            <a:r>
              <a:rPr lang="he-IL" baseline="0" dirty="0">
                <a:cs typeface="Calibri" panose="020F0502020204030204" pitchFamily="34" charset="0"/>
              </a:rPr>
              <a:t> השתנה יחסו אל הזקן מן הקצה אל הקצה. </a:t>
            </a:r>
            <a:r>
              <a:rPr lang="he-IL" dirty="0">
                <a:cs typeface="Calibri" panose="020F0502020204030204" pitchFamily="34" charset="0"/>
              </a:rPr>
              <a:t> אותו אדריאנוס שבתחילת המדרש זלזל בזקן משנה את יחסו לזקן ונוהג בו בכבוד מלכים. מושיבו על </a:t>
            </a:r>
            <a:r>
              <a:rPr lang="he-IL" dirty="0" err="1">
                <a:cs typeface="Calibri" panose="020F0502020204030204" pitchFamily="34" charset="0"/>
              </a:rPr>
              <a:t>כסא</a:t>
            </a:r>
            <a:r>
              <a:rPr lang="he-IL" dirty="0">
                <a:cs typeface="Calibri" panose="020F0502020204030204" pitchFamily="34" charset="0"/>
              </a:rPr>
              <a:t> זהב ומעניק לו </a:t>
            </a:r>
            <a:r>
              <a:rPr lang="he-IL" dirty="0" err="1">
                <a:cs typeface="Calibri" panose="020F0502020204030204" pitchFamily="34" charset="0"/>
              </a:rPr>
              <a:t>דינרי</a:t>
            </a:r>
            <a:r>
              <a:rPr lang="he-IL" dirty="0">
                <a:cs typeface="Calibri" panose="020F0502020204030204" pitchFamily="34" charset="0"/>
              </a:rPr>
              <a:t> זהב רבים. אפילו עבדיו מתפלאים על השינוי ביחסו של אדריאנוס . </a:t>
            </a:r>
          </a:p>
          <a:p>
            <a:pPr algn="r"/>
            <a:r>
              <a:rPr lang="he-IL" dirty="0">
                <a:cs typeface="Calibri" panose="020F0502020204030204" pitchFamily="34" charset="0"/>
              </a:rPr>
              <a:t>מה</a:t>
            </a:r>
            <a:r>
              <a:rPr lang="he-IL" baseline="0" dirty="0">
                <a:cs typeface="Calibri" panose="020F0502020204030204" pitchFamily="34" charset="0"/>
              </a:rPr>
              <a:t> הסיבה למהפך ביחסו של אדריאנוס. נקרא את תשובתו לשאלה של עבדיו המופתעים.</a:t>
            </a:r>
            <a:endParaRPr lang="he-IL" dirty="0">
              <a:cs typeface="Calibri" panose="020F0502020204030204" pitchFamily="34" charset="0"/>
            </a:endParaRPr>
          </a:p>
          <a:p>
            <a:endParaRPr lang="he-IL" dirty="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26</a:t>
            </a:fld>
            <a:endParaRPr lang="x-none"/>
          </a:p>
        </p:txBody>
      </p:sp>
    </p:spTree>
    <p:extLst>
      <p:ext uri="{BB962C8B-B14F-4D97-AF65-F5344CB8AC3E}">
        <p14:creationId xmlns:p14="http://schemas.microsoft.com/office/powerpoint/2010/main" val="39205263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just" defTabSz="914400" rtl="1" eaLnBrk="1" fontAlgn="auto" latinLnBrk="0" hangingPunct="1">
              <a:lnSpc>
                <a:spcPct val="150000"/>
              </a:lnSpc>
              <a:spcBef>
                <a:spcPts val="0"/>
              </a:spcBef>
              <a:spcAft>
                <a:spcPts val="0"/>
              </a:spcAft>
              <a:buClrTx/>
              <a:buSzTx/>
              <a:buFontTx/>
              <a:buNone/>
              <a:tabLst/>
              <a:defRPr/>
            </a:pPr>
            <a:r>
              <a:rPr kumimoji="0" lang="he-IL" sz="1200" b="1"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ahoma" panose="020B0604030504040204" pitchFamily="34" charset="0"/>
              </a:rPr>
              <a:t>תשובתו של אדריאנוס לעבדים: "בוראו מכבדו ואני לא אכבדו?"</a:t>
            </a:r>
          </a:p>
          <a:p>
            <a:pPr marL="0" marR="0" lvl="0" indent="0" algn="just" defTabSz="914400" rtl="1" eaLnBrk="1" fontAlgn="auto" latinLnBrk="0" hangingPunct="1">
              <a:lnSpc>
                <a:spcPct val="150000"/>
              </a:lnSpc>
              <a:spcBef>
                <a:spcPts val="0"/>
              </a:spcBef>
              <a:spcAft>
                <a:spcPts val="0"/>
              </a:spcAft>
              <a:buClrTx/>
              <a:buSzTx/>
              <a:buFontTx/>
              <a:buNone/>
              <a:tabLst/>
              <a:defRPr/>
            </a:pPr>
            <a:r>
              <a:rPr kumimoji="0" lang="he-IL" sz="1200" b="1"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ahoma" panose="020B0604030504040204" pitchFamily="34" charset="0"/>
              </a:rPr>
              <a:t>מאיפה לומד אדריאנוס שהקבה מכבד את הזקן?   </a:t>
            </a:r>
          </a:p>
          <a:p>
            <a:pPr marL="0" marR="0" lvl="0" indent="0" algn="just" defTabSz="914400" rtl="1" eaLnBrk="1" fontAlgn="auto" latinLnBrk="0" hangingPunct="1">
              <a:lnSpc>
                <a:spcPct val="150000"/>
              </a:lnSpc>
              <a:spcBef>
                <a:spcPts val="0"/>
              </a:spcBef>
              <a:spcAft>
                <a:spcPts val="0"/>
              </a:spcAft>
              <a:buClrTx/>
              <a:buSzTx/>
              <a:buFontTx/>
              <a:buNone/>
              <a:tabLst/>
              <a:defRPr/>
            </a:pPr>
            <a:r>
              <a:rPr kumimoji="0" lang="he-IL" sz="1200" b="1"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ahoma" panose="020B0604030504040204" pitchFamily="34" charset="0"/>
              </a:rPr>
              <a:t>כדי שנדע לענות על השאלה - נחזור לדו שיח שהיה בין אדריאנוס לזקן בתחילת המדרש.</a:t>
            </a:r>
            <a:endParaRPr kumimoji="0" lang="he-IL"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ahoma" panose="020B0604030504040204" pitchFamily="34" charset="0"/>
            </a:endParaRPr>
          </a:p>
          <a:p>
            <a:pPr marL="0" marR="0" lvl="0" indent="0" algn="just" defTabSz="914400" rtl="1" eaLnBrk="1" fontAlgn="auto" latinLnBrk="0" hangingPunct="1">
              <a:lnSpc>
                <a:spcPct val="150000"/>
              </a:lnSpc>
              <a:spcBef>
                <a:spcPts val="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ahoma" panose="020B0604030504040204" pitchFamily="34" charset="0"/>
            </a:endParaRPr>
          </a:p>
          <a:p>
            <a:endParaRPr lang="he-IL" dirty="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27</a:t>
            </a:fld>
            <a:endParaRPr lang="x-none"/>
          </a:p>
        </p:txBody>
      </p:sp>
    </p:spTree>
    <p:extLst>
      <p:ext uri="{BB962C8B-B14F-4D97-AF65-F5344CB8AC3E}">
        <p14:creationId xmlns:p14="http://schemas.microsoft.com/office/powerpoint/2010/main" val="18262298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dirty="0">
                <a:cs typeface="Calibri" panose="020F0502020204030204" pitchFamily="34" charset="0"/>
              </a:rPr>
              <a:t>קוראת את הדו שיח </a:t>
            </a:r>
          </a:p>
          <a:p>
            <a:pPr algn="r"/>
            <a:r>
              <a:rPr lang="he-IL" dirty="0">
                <a:cs typeface="Calibri" panose="020F0502020204030204" pitchFamily="34" charset="0"/>
              </a:rPr>
              <a:t> שימו לב לדו – שיח בין המלך לזקן.</a:t>
            </a:r>
          </a:p>
          <a:p>
            <a:pPr algn="r"/>
            <a:r>
              <a:rPr lang="he-IL" dirty="0">
                <a:cs typeface="Calibri" panose="020F0502020204030204" pitchFamily="34" charset="0"/>
              </a:rPr>
              <a:t>המלך שואל שאלה אחת ומצפה לתשובה אחת. האם תאכל מהפירות האלה? כן או לא?</a:t>
            </a:r>
          </a:p>
          <a:p>
            <a:pPr algn="r"/>
            <a:r>
              <a:rPr lang="he-IL" dirty="0">
                <a:cs typeface="Calibri" panose="020F0502020204030204" pitchFamily="34" charset="0"/>
              </a:rPr>
              <a:t>הזקן עונה בשני חלקים. אם אזכה אוכל ואם לא – כשם שיגעו לי </a:t>
            </a:r>
            <a:r>
              <a:rPr lang="he-IL" dirty="0" err="1">
                <a:cs typeface="Calibri" panose="020F0502020204030204" pitchFamily="34" charset="0"/>
              </a:rPr>
              <a:t>אבותי</a:t>
            </a:r>
            <a:r>
              <a:rPr lang="he-IL" dirty="0">
                <a:cs typeface="Calibri" panose="020F0502020204030204" pitchFamily="34" charset="0"/>
              </a:rPr>
              <a:t> כך אני יגע לבני.</a:t>
            </a:r>
            <a:endParaRPr lang="en-US" dirty="0"/>
          </a:p>
          <a:p>
            <a:pPr algn="r"/>
            <a:r>
              <a:rPr lang="he-IL" dirty="0">
                <a:cs typeface="Calibri" panose="020F0502020204030204" pitchFamily="34" charset="0"/>
              </a:rPr>
              <a:t>האם</a:t>
            </a:r>
            <a:r>
              <a:rPr lang="he-IL" baseline="0" dirty="0">
                <a:cs typeface="Calibri" panose="020F0502020204030204" pitchFamily="34" charset="0"/>
              </a:rPr>
              <a:t> המלך מתייחס לחלקה השני של התשובה? בואו נראה</a:t>
            </a:r>
            <a:endParaRPr lang="he-IL" dirty="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28</a:t>
            </a:fld>
            <a:endParaRPr lang="x-none"/>
          </a:p>
        </p:txBody>
      </p:sp>
    </p:spTree>
    <p:extLst>
      <p:ext uri="{BB962C8B-B14F-4D97-AF65-F5344CB8AC3E}">
        <p14:creationId xmlns:p14="http://schemas.microsoft.com/office/powerpoint/2010/main" val="15669184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cs typeface="Calibri" panose="020F0502020204030204" pitchFamily="34" charset="0"/>
              </a:rPr>
              <a:t>. קרא את תשובתו של המלך..</a:t>
            </a:r>
          </a:p>
          <a:p>
            <a:pPr algn="r"/>
            <a:r>
              <a:rPr lang="he-IL" dirty="0">
                <a:cs typeface="Calibri" panose="020F0502020204030204" pitchFamily="34" charset="0"/>
              </a:rPr>
              <a:t>לא. את המלך לא מעניין מה יהיה בדורות הבאים.  אותו מעניין רק דבר אחד – "</a:t>
            </a:r>
            <a:r>
              <a:rPr lang="he-IL" dirty="0" err="1">
                <a:cs typeface="Calibri" panose="020F0502020204030204" pitchFamily="34" charset="0"/>
              </a:rPr>
              <a:t>הכאן</a:t>
            </a:r>
            <a:r>
              <a:rPr lang="he-IL" dirty="0">
                <a:cs typeface="Calibri" panose="020F0502020204030204" pitchFamily="34" charset="0"/>
              </a:rPr>
              <a:t> ועכשיו"</a:t>
            </a:r>
          </a:p>
          <a:p>
            <a:pPr algn="r"/>
            <a:r>
              <a:rPr lang="he-IL" dirty="0">
                <a:cs typeface="Calibri" panose="020F0502020204030204" pitchFamily="34" charset="0"/>
              </a:rPr>
              <a:t>ולכן הוא לועג לזקן ואינו מאמין שהזקן יזכה לראות פירות מהעץ שהוא נוטע.</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29</a:t>
            </a:fld>
            <a:endParaRPr lang="x-none"/>
          </a:p>
        </p:txBody>
      </p:sp>
    </p:spTree>
    <p:extLst>
      <p:ext uri="{BB962C8B-B14F-4D97-AF65-F5344CB8AC3E}">
        <p14:creationId xmlns:p14="http://schemas.microsoft.com/office/powerpoint/2010/main" val="16539527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just" defTabSz="914400" rtl="1" eaLnBrk="1" fontAlgn="auto" latinLnBrk="0" hangingPunct="1">
              <a:lnSpc>
                <a:spcPct val="150000"/>
              </a:lnSpc>
              <a:spcBef>
                <a:spcPts val="0"/>
              </a:spcBef>
              <a:spcAft>
                <a:spcPts val="0"/>
              </a:spcAft>
              <a:buClrTx/>
              <a:buSzTx/>
              <a:buFontTx/>
              <a:buNone/>
              <a:tabLst/>
              <a:defRPr/>
            </a:pPr>
            <a:r>
              <a:rPr kumimoji="0" lang="he-IL" sz="1200" b="1"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ahoma" panose="020B0604030504040204" pitchFamily="34" charset="0"/>
              </a:rPr>
              <a:t>אדריאנוס לא האמין שהזקן יזכה לאכול מפירות העץ, אבל כשראה את הפירות הוא הבין שה' מכבד את הזקן ומעניק לו אריכות ימים.</a:t>
            </a:r>
            <a:endParaRPr lang="he-IL" dirty="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30</a:t>
            </a:fld>
            <a:endParaRPr lang="x-none"/>
          </a:p>
        </p:txBody>
      </p:sp>
    </p:spTree>
    <p:extLst>
      <p:ext uri="{BB962C8B-B14F-4D97-AF65-F5344CB8AC3E}">
        <p14:creationId xmlns:p14="http://schemas.microsoft.com/office/powerpoint/2010/main" val="1951608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endParaRPr lang="he-IL" sz="1200" b="1" dirty="0">
              <a:cs typeface="Calibri" panose="020F0502020204030204" pitchFamily="34" charset="0"/>
            </a:endParaRPr>
          </a:p>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sz="1200" b="1" dirty="0">
                <a:cs typeface="Calibri" panose="020F0502020204030204" pitchFamily="34" charset="0"/>
              </a:rPr>
              <a:t>משך השקף: דקה</a:t>
            </a:r>
          </a:p>
          <a:p>
            <a:pPr marL="158750" indent="0" algn="r" rtl="1">
              <a:buNone/>
            </a:pPr>
            <a:endParaRPr lang="he-IL" sz="1200" dirty="0">
              <a:cs typeface="Calibri" panose="020F0502020204030204" pitchFamily="34" charset="0"/>
            </a:endParaRPr>
          </a:p>
          <a:p>
            <a:pPr marL="158750" indent="0" algn="r" rtl="1">
              <a:buNone/>
            </a:pPr>
            <a:r>
              <a:rPr lang="he-IL" sz="1400" b="1" dirty="0">
                <a:cs typeface="Calibri" panose="020F0502020204030204" pitchFamily="34" charset="0"/>
              </a:rPr>
              <a:t>תלמידים יקרים.  לפני שנתחיל בשיעור אנא הצטיידו במחברת עברית ובמכשירי כתיבה.</a:t>
            </a:r>
          </a:p>
          <a:p>
            <a:pPr marL="158750" indent="0" algn="r" rtl="1">
              <a:buNone/>
            </a:pPr>
            <a:r>
              <a:rPr lang="he-IL" sz="1400" b="1" dirty="0">
                <a:cs typeface="Calibri" panose="020F0502020204030204" pitchFamily="34" charset="0"/>
              </a:rPr>
              <a:t>חשוב שתשבו בפינה שקטה כדי שתהיו מרוכזים כמה שיותר. אני ממתין לכם דקה לצורך ארגון.   (להכניס שעון עצר דקה)</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a:t>
            </a:fld>
            <a:endParaRPr lang="x-none"/>
          </a:p>
        </p:txBody>
      </p:sp>
    </p:spTree>
    <p:extLst>
      <p:ext uri="{BB962C8B-B14F-4D97-AF65-F5344CB8AC3E}">
        <p14:creationId xmlns:p14="http://schemas.microsoft.com/office/powerpoint/2010/main" val="32930027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cs typeface="Calibri" panose="020F0502020204030204" pitchFamily="34" charset="0"/>
              </a:rPr>
              <a:t>בזכות התנהגותו של הזקן ומעשיו למד אדריאנוס על כוחו של בורא עולם.</a:t>
            </a:r>
          </a:p>
          <a:p>
            <a:pPr algn="r"/>
            <a:r>
              <a:rPr lang="he-IL" dirty="0">
                <a:cs typeface="Calibri" panose="020F0502020204030204" pitchFamily="34" charset="0"/>
              </a:rPr>
              <a:t>גם אנו  באמצעות המעשים שלנו מקדשים שם שמים אפילו בקרב אומות עולם.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31</a:t>
            </a:fld>
            <a:endParaRPr lang="x-none"/>
          </a:p>
        </p:txBody>
      </p:sp>
    </p:spTree>
    <p:extLst>
      <p:ext uri="{BB962C8B-B14F-4D97-AF65-F5344CB8AC3E}">
        <p14:creationId xmlns:p14="http://schemas.microsoft.com/office/powerpoint/2010/main" val="36720936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cs typeface="Calibri" panose="020F0502020204030204" pitchFamily="34" charset="0"/>
              </a:rPr>
              <a:t>נחזור לתשובתו החכמה של הזקן ונראה מה אנו יכולים ללמוד ממנה.</a:t>
            </a:r>
          </a:p>
          <a:p>
            <a:pPr algn="r"/>
            <a:r>
              <a:rPr lang="he-IL" dirty="0">
                <a:cs typeface="Calibri" panose="020F0502020204030204" pitchFamily="34" charset="0"/>
              </a:rPr>
              <a:t>בחלק הראשון מדבר הזקן על רווח עכשווי עבורו ובחלק השני הוא מדבר על רווח לדורות הבאים אחריו.</a:t>
            </a:r>
          </a:p>
          <a:p>
            <a:pPr algn="r"/>
            <a:r>
              <a:rPr lang="he-IL" dirty="0">
                <a:cs typeface="Calibri" panose="020F0502020204030204" pitchFamily="34" charset="0"/>
              </a:rPr>
              <a:t>הזקן מלמד</a:t>
            </a:r>
            <a:r>
              <a:rPr lang="he-IL" baseline="0" dirty="0">
                <a:cs typeface="Calibri" panose="020F0502020204030204" pitchFamily="34" charset="0"/>
              </a:rPr>
              <a:t> אותנו ערך חשוב בעם ישראל , שכל אדם מישראל </a:t>
            </a:r>
            <a:r>
              <a:rPr lang="he-IL" baseline="0" dirty="0" err="1">
                <a:cs typeface="Calibri" panose="020F0502020204030204" pitchFamily="34" charset="0"/>
              </a:rPr>
              <a:t>מחוייב</a:t>
            </a:r>
            <a:r>
              <a:rPr lang="he-IL" baseline="0" dirty="0">
                <a:cs typeface="Calibri" panose="020F0502020204030204" pitchFamily="34" charset="0"/>
              </a:rPr>
              <a:t> לדאוג לדורות הבאים אחריו.</a:t>
            </a:r>
            <a:r>
              <a:rPr lang="he-IL" dirty="0">
                <a:cs typeface="Calibri" panose="020F0502020204030204" pitchFamily="34" charset="0"/>
              </a:rPr>
              <a:t> </a:t>
            </a:r>
          </a:p>
          <a:p>
            <a:pPr algn="r"/>
            <a:r>
              <a:rPr lang="he-IL" dirty="0">
                <a:cs typeface="Calibri" panose="020F0502020204030204" pitchFamily="34" charset="0"/>
              </a:rPr>
              <a:t>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32</a:t>
            </a:fld>
            <a:endParaRPr lang="x-none"/>
          </a:p>
        </p:txBody>
      </p:sp>
    </p:spTree>
    <p:extLst>
      <p:ext uri="{BB962C8B-B14F-4D97-AF65-F5344CB8AC3E}">
        <p14:creationId xmlns:p14="http://schemas.microsoft.com/office/powerpoint/2010/main" val="1101409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cs typeface="Calibri" panose="020F0502020204030204" pitchFamily="34" charset="0"/>
              </a:rPr>
              <a:t>מתשובתו של הזקן אנו לומדים על ערך חשוב נוסף – הכרת הטוב.</a:t>
            </a:r>
          </a:p>
          <a:p>
            <a:pPr algn="r"/>
            <a:r>
              <a:rPr lang="he-IL" dirty="0">
                <a:cs typeface="Calibri" panose="020F0502020204030204" pitchFamily="34" charset="0"/>
              </a:rPr>
              <a:t>הזקן מביע בתשובתו את הכרת הטוב לדורות הקודמים על מה שהשאירו לו כשבא</a:t>
            </a:r>
            <a:r>
              <a:rPr lang="he-IL" baseline="0" dirty="0">
                <a:cs typeface="Calibri" panose="020F0502020204030204" pitchFamily="34" charset="0"/>
              </a:rPr>
              <a:t> לעולם</a:t>
            </a:r>
            <a:r>
              <a:rPr lang="he-IL" dirty="0">
                <a:cs typeface="Calibri" panose="020F0502020204030204" pitchFamily="34" charset="0"/>
              </a:rPr>
              <a:t>.</a:t>
            </a:r>
          </a:p>
          <a:p>
            <a:r>
              <a:rPr lang="he-IL" dirty="0">
                <a:cs typeface="Calibri" panose="020F0502020204030204" pitchFamily="34" charset="0"/>
              </a:rPr>
              <a:t> </a:t>
            </a:r>
          </a:p>
          <a:p>
            <a:r>
              <a:rPr lang="he-IL" dirty="0">
                <a:cs typeface="Calibri" panose="020F0502020204030204" pitchFamily="34" charset="0"/>
              </a:rPr>
              <a:t>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33</a:t>
            </a:fld>
            <a:endParaRPr lang="x-none"/>
          </a:p>
        </p:txBody>
      </p:sp>
    </p:spTree>
    <p:extLst>
      <p:ext uri="{BB962C8B-B14F-4D97-AF65-F5344CB8AC3E}">
        <p14:creationId xmlns:p14="http://schemas.microsoft.com/office/powerpoint/2010/main" val="38374670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cs typeface="Calibri" panose="020F0502020204030204" pitchFamily="34" charset="0"/>
              </a:rPr>
              <a:t>גם אנחנו צריכים להודות ולהכיר טובה לכל מה שאנשים עושים למעננו – ההורים שלנו, המורים שלנו, המנהיגים שלנו. ומעל </a:t>
            </a:r>
            <a:r>
              <a:rPr lang="he-IL" dirty="0" err="1">
                <a:cs typeface="Calibri" panose="020F0502020204030204" pitchFamily="34" charset="0"/>
              </a:rPr>
              <a:t>הכל</a:t>
            </a:r>
            <a:r>
              <a:rPr lang="he-IL" dirty="0">
                <a:cs typeface="Calibri" panose="020F0502020204030204" pitchFamily="34" charset="0"/>
              </a:rPr>
              <a:t> לקדוש ברוך הוא </a:t>
            </a:r>
            <a:r>
              <a:rPr lang="he-IL" dirty="0" err="1">
                <a:cs typeface="Calibri" panose="020F0502020204030204" pitchFamily="34" charset="0"/>
              </a:rPr>
              <a:t>שהכל</a:t>
            </a:r>
            <a:r>
              <a:rPr lang="he-IL" dirty="0">
                <a:cs typeface="Calibri" panose="020F0502020204030204" pitchFamily="34" charset="0"/>
              </a:rPr>
              <a:t> ממנו.</a:t>
            </a:r>
          </a:p>
          <a:p>
            <a:pPr algn="r"/>
            <a:r>
              <a:rPr lang="he-IL" dirty="0">
                <a:cs typeface="Calibri" panose="020F0502020204030204" pitchFamily="34" charset="0"/>
              </a:rPr>
              <a:t>חשבו: למי אתם מכירים טובה במשפחה או בבית הספר? כתבו לו מכתב תודה וקשטו אותו.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34</a:t>
            </a:fld>
            <a:endParaRPr lang="x-none"/>
          </a:p>
        </p:txBody>
      </p:sp>
    </p:spTree>
    <p:extLst>
      <p:ext uri="{BB962C8B-B14F-4D97-AF65-F5344CB8AC3E}">
        <p14:creationId xmlns:p14="http://schemas.microsoft.com/office/powerpoint/2010/main" val="34688403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dirty="0">
                <a:cs typeface="Calibri" panose="020F0502020204030204" pitchFamily="34" charset="0"/>
              </a:rPr>
              <a:t>לפניכם הצעה למבנה של מכתב תודה.</a:t>
            </a:r>
          </a:p>
          <a:p>
            <a:pPr algn="r"/>
            <a:r>
              <a:rPr lang="he-IL" dirty="0">
                <a:cs typeface="Calibri" panose="020F0502020204030204" pitchFamily="34" charset="0"/>
              </a:rPr>
              <a:t>אתם</a:t>
            </a:r>
            <a:r>
              <a:rPr lang="he-IL" baseline="0" dirty="0">
                <a:cs typeface="Calibri" panose="020F0502020204030204" pitchFamily="34" charset="0"/>
              </a:rPr>
              <a:t> יכולים להעתיק אותו למחברת.</a:t>
            </a:r>
          </a:p>
          <a:p>
            <a:pPr algn="r"/>
            <a:r>
              <a:rPr lang="he-IL" b="1" baseline="0" dirty="0">
                <a:cs typeface="Calibri" panose="020F0502020204030204" pitchFamily="34" charset="0"/>
              </a:rPr>
              <a:t>ממתינים 2 דקות</a:t>
            </a:r>
            <a:r>
              <a:rPr lang="he-IL" baseline="0" dirty="0">
                <a:cs typeface="Calibri" panose="020F0502020204030204" pitchFamily="34" charset="0"/>
              </a:rPr>
              <a:t>.</a:t>
            </a:r>
            <a:endParaRPr lang="he-IL" dirty="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35</a:t>
            </a:fld>
            <a:endParaRPr lang="x-none"/>
          </a:p>
        </p:txBody>
      </p:sp>
    </p:spTree>
    <p:extLst>
      <p:ext uri="{BB962C8B-B14F-4D97-AF65-F5344CB8AC3E}">
        <p14:creationId xmlns:p14="http://schemas.microsoft.com/office/powerpoint/2010/main" val="9385139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dirty="0">
                <a:cs typeface="Calibri" panose="020F0502020204030204" pitchFamily="34" charset="0"/>
              </a:rPr>
              <a:t>המורה קורא את השקופית</a:t>
            </a:r>
            <a:endParaRPr lang="he-IL" dirty="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36</a:t>
            </a:fld>
            <a:endParaRPr lang="x-none"/>
          </a:p>
        </p:txBody>
      </p:sp>
    </p:spTree>
    <p:extLst>
      <p:ext uri="{BB962C8B-B14F-4D97-AF65-F5344CB8AC3E}">
        <p14:creationId xmlns:p14="http://schemas.microsoft.com/office/powerpoint/2010/main" val="27151405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dirty="0">
                <a:cs typeface="Calibri" panose="020F0502020204030204" pitchFamily="34" charset="0"/>
              </a:rPr>
              <a:t>המורה קורא את השקופית ומסיים במילות פרידה</a:t>
            </a:r>
            <a:r>
              <a:rPr lang="he-IL" dirty="0">
                <a:cs typeface="Calibri" panose="020F0502020204030204" pitchFamily="34" charset="0"/>
              </a:rPr>
              <a:t>.</a:t>
            </a:r>
          </a:p>
          <a:p>
            <a:pPr algn="r"/>
            <a:r>
              <a:rPr lang="he-IL" dirty="0">
                <a:cs typeface="Calibri" panose="020F0502020204030204" pitchFamily="34" charset="0"/>
              </a:rPr>
              <a:t>תלמידים יקרים, תודה שהייתם איתי</a:t>
            </a:r>
            <a:r>
              <a:rPr lang="he-IL" baseline="0" dirty="0">
                <a:cs typeface="Calibri" panose="020F0502020204030204" pitchFamily="34" charset="0"/>
              </a:rPr>
              <a:t> היום בשיעור. ניפגש בשיעור הבא בע"ה.</a:t>
            </a:r>
            <a:endParaRPr lang="he-IL" dirty="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37</a:t>
            </a:fld>
            <a:endParaRPr lang="x-none"/>
          </a:p>
        </p:txBody>
      </p:sp>
    </p:spTree>
    <p:extLst>
      <p:ext uri="{BB962C8B-B14F-4D97-AF65-F5344CB8AC3E}">
        <p14:creationId xmlns:p14="http://schemas.microsoft.com/office/powerpoint/2010/main" val="19513950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4: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Calibri" panose="020F0502020204030204" pitchFamily="34" charset="0"/>
              <a:cs typeface="Calibri" panose="020F0502020204030204" pitchFamily="34" charset="0"/>
            </a:endParaRPr>
          </a:p>
        </p:txBody>
      </p:sp>
      <p:sp>
        <p:nvSpPr>
          <p:cNvPr id="287" name="Google Shape;28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01000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cs typeface="Calibri" panose="020F0502020204030204" pitchFamily="34" charset="0"/>
              </a:rPr>
              <a:t>לפני שניגש למדרש שאותו נרצה להכיר אציג בעיה שיכולה להתאים לימינו.</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4</a:t>
            </a:fld>
            <a:endParaRPr lang="x-none"/>
          </a:p>
        </p:txBody>
      </p:sp>
    </p:spTree>
    <p:extLst>
      <p:ext uri="{BB962C8B-B14F-4D97-AF65-F5344CB8AC3E}">
        <p14:creationId xmlns:p14="http://schemas.microsoft.com/office/powerpoint/2010/main" val="3569505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07000"/>
              </a:lnSpc>
              <a:spcAft>
                <a:spcPts val="800"/>
              </a:spcAft>
            </a:pPr>
            <a:r>
              <a:rPr lang="he-IL" sz="900" dirty="0">
                <a:effectLst/>
                <a:latin typeface="Calibri" panose="020F0502020204030204" pitchFamily="34" charset="0"/>
                <a:ea typeface="Calibri" panose="020F0502020204030204" pitchFamily="34" charset="0"/>
                <a:cs typeface="Calibri" panose="020F0502020204030204" pitchFamily="34" charset="0"/>
              </a:rPr>
              <a:t>נקרא את הפסוק הבא ונחשוב מה רוצים חז"ל ללמדנו. מה השאלה שעמדה בפניהם כאשר כתבו את המדרש לפסוק זה? </a:t>
            </a:r>
            <a:endParaRPr lang="he-IL" dirty="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5</a:t>
            </a:fld>
            <a:endParaRPr lang="x-none"/>
          </a:p>
        </p:txBody>
      </p:sp>
    </p:spTree>
    <p:extLst>
      <p:ext uri="{BB962C8B-B14F-4D97-AF65-F5344CB8AC3E}">
        <p14:creationId xmlns:p14="http://schemas.microsoft.com/office/powerpoint/2010/main" val="2518676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07000"/>
              </a:lnSpc>
              <a:spcAft>
                <a:spcPts val="800"/>
              </a:spcAft>
            </a:pPr>
            <a:endParaRPr lang="he-IL" sz="12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pPr>
            <a:r>
              <a:rPr lang="he-IL" sz="900" dirty="0">
                <a:effectLst/>
                <a:latin typeface="Calibri" panose="020F0502020204030204" pitchFamily="34" charset="0"/>
                <a:ea typeface="Calibri" panose="020F0502020204030204" pitchFamily="34" charset="0"/>
                <a:cs typeface="Calibri" panose="020F0502020204030204" pitchFamily="34" charset="0"/>
              </a:rPr>
              <a:t>האם המדרש עוסק באיסור ערלה? </a:t>
            </a:r>
            <a:endParaRPr lang="he-IL" dirty="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6</a:t>
            </a:fld>
            <a:endParaRPr lang="x-none"/>
          </a:p>
        </p:txBody>
      </p:sp>
    </p:spTree>
    <p:extLst>
      <p:ext uri="{BB962C8B-B14F-4D97-AF65-F5344CB8AC3E}">
        <p14:creationId xmlns:p14="http://schemas.microsoft.com/office/powerpoint/2010/main" val="3726958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cs typeface="Calibri" panose="020F0502020204030204" pitchFamily="34" charset="0"/>
              </a:rPr>
              <a:t>אולי - מה יכול לחשוב אדם זקן מאוד? הרי אני כבר זקן – אולי אני לא אזכה לאכול מהפרות הללו. מדוע עלי להתאמץ ולנטוע עצי פרי אם רק כעבור שנים אוכל ליהנות  מפרותיו?  כדי לענות על השאלה הזו כתבו חז"ל את המדרש : כשם שיגעו </a:t>
            </a:r>
            <a:r>
              <a:rPr lang="he-IL" dirty="0" err="1">
                <a:cs typeface="Calibri" panose="020F0502020204030204" pitchFamily="34" charset="0"/>
              </a:rPr>
              <a:t>אבותי</a:t>
            </a:r>
            <a:endParaRPr lang="he-IL" dirty="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7</a:t>
            </a:fld>
            <a:endParaRPr lang="x-none"/>
          </a:p>
        </p:txBody>
      </p:sp>
    </p:spTree>
    <p:extLst>
      <p:ext uri="{BB962C8B-B14F-4D97-AF65-F5344CB8AC3E}">
        <p14:creationId xmlns:p14="http://schemas.microsoft.com/office/powerpoint/2010/main" val="1307328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dirty="0">
                <a:cs typeface="Calibri" panose="020F0502020204030204" pitchFamily="34" charset="0"/>
              </a:rPr>
              <a:t>קורא את המדרש</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8</a:t>
            </a:fld>
            <a:endParaRPr lang="x-none"/>
          </a:p>
        </p:txBody>
      </p:sp>
    </p:spTree>
    <p:extLst>
      <p:ext uri="{BB962C8B-B14F-4D97-AF65-F5344CB8AC3E}">
        <p14:creationId xmlns:p14="http://schemas.microsoft.com/office/powerpoint/2010/main" val="3843730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dirty="0">
                <a:cs typeface="Calibri" panose="020F0502020204030204" pitchFamily="34" charset="0"/>
              </a:rPr>
              <a:t>קורא את המדרש</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9</a:t>
            </a:fld>
            <a:endParaRPr lang="x-none"/>
          </a:p>
        </p:txBody>
      </p:sp>
    </p:spTree>
    <p:extLst>
      <p:ext uri="{BB962C8B-B14F-4D97-AF65-F5344CB8AC3E}">
        <p14:creationId xmlns:p14="http://schemas.microsoft.com/office/powerpoint/2010/main" val="34262203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השיעור הבא יתחיל">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2E4A538-4F3E-F64C-9A27-B17595D3ECF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0" name="Oval 19">
            <a:extLst>
              <a:ext uri="{FF2B5EF4-FFF2-40B4-BE49-F238E27FC236}">
                <a16:creationId xmlns:a16="http://schemas.microsoft.com/office/drawing/2014/main" id="{27172820-2592-F844-962E-B7622499629C}"/>
              </a:ext>
            </a:extLst>
          </p:cNvPr>
          <p:cNvSpPr/>
          <p:nvPr userDrawn="1"/>
        </p:nvSpPr>
        <p:spPr>
          <a:xfrm>
            <a:off x="3337577" y="646574"/>
            <a:ext cx="5473303" cy="5473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21" name="Rectangle 20">
            <a:extLst>
              <a:ext uri="{FF2B5EF4-FFF2-40B4-BE49-F238E27FC236}">
                <a16:creationId xmlns:a16="http://schemas.microsoft.com/office/drawing/2014/main" id="{87C06441-95B9-0742-ADAD-6775071AAF2F}"/>
              </a:ext>
            </a:extLst>
          </p:cNvPr>
          <p:cNvSpPr/>
          <p:nvPr userDrawn="1"/>
        </p:nvSpPr>
        <p:spPr>
          <a:xfrm>
            <a:off x="2953941" y="3446401"/>
            <a:ext cx="6284118" cy="1239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nvGrpSpPr>
          <p:cNvPr id="22" name="Group 21">
            <a:extLst>
              <a:ext uri="{FF2B5EF4-FFF2-40B4-BE49-F238E27FC236}">
                <a16:creationId xmlns:a16="http://schemas.microsoft.com/office/drawing/2014/main" id="{0926655C-3CE5-C044-BE72-10DD68A23C96}"/>
              </a:ext>
            </a:extLst>
          </p:cNvPr>
          <p:cNvGrpSpPr/>
          <p:nvPr userDrawn="1"/>
        </p:nvGrpSpPr>
        <p:grpSpPr>
          <a:xfrm>
            <a:off x="9287641" y="5672000"/>
            <a:ext cx="3913243" cy="506326"/>
            <a:chOff x="358720" y="285496"/>
            <a:chExt cx="3913243" cy="506326"/>
          </a:xfrm>
        </p:grpSpPr>
        <p:cxnSp>
          <p:nvCxnSpPr>
            <p:cNvPr id="23" name="Straight Connector 22">
              <a:extLst>
                <a:ext uri="{FF2B5EF4-FFF2-40B4-BE49-F238E27FC236}">
                  <a16:creationId xmlns:a16="http://schemas.microsoft.com/office/drawing/2014/main" id="{FB632D79-E751-0D4D-B6CD-4B8B1AD073DF}"/>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E763B464-1237-A348-9193-961771EAE3CA}"/>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38" name="Rectangle 37">
              <a:extLst>
                <a:ext uri="{FF2B5EF4-FFF2-40B4-BE49-F238E27FC236}">
                  <a16:creationId xmlns:a16="http://schemas.microsoft.com/office/drawing/2014/main" id="{0DC01593-63DE-304C-8644-C1E7B54F6003}"/>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39" name="Text Placeholder 3">
            <a:extLst>
              <a:ext uri="{FF2B5EF4-FFF2-40B4-BE49-F238E27FC236}">
                <a16:creationId xmlns:a16="http://schemas.microsoft.com/office/drawing/2014/main" id="{F8511632-504F-D34E-99DD-590976B81E4B}"/>
              </a:ext>
            </a:extLst>
          </p:cNvPr>
          <p:cNvSpPr>
            <a:spLocks noGrp="1"/>
          </p:cNvSpPr>
          <p:nvPr>
            <p:ph type="body" sz="quarter" idx="11" hasCustomPrompt="1"/>
          </p:nvPr>
        </p:nvSpPr>
        <p:spPr>
          <a:xfrm>
            <a:off x="3819674" y="1776004"/>
            <a:ext cx="4552652" cy="2202291"/>
          </a:xfrm>
          <a:prstGeom prst="rect">
            <a:avLst/>
          </a:prstGeom>
        </p:spPr>
        <p:txBody>
          <a:bodyPr>
            <a:normAutofit/>
          </a:bodyPr>
          <a:lstStyle>
            <a:lvl1pPr marL="0" indent="0" algn="ctr">
              <a:lnSpc>
                <a:spcPts val="5000"/>
              </a:lnSpc>
              <a:buNone/>
              <a:defRPr sz="60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a:t>
            </a:r>
          </a:p>
          <a:p>
            <a:pPr lvl="0"/>
            <a:r>
              <a:rPr lang="he-IL" dirty="0"/>
              <a:t>יתחיל</a:t>
            </a:r>
          </a:p>
        </p:txBody>
      </p:sp>
      <p:cxnSp>
        <p:nvCxnSpPr>
          <p:cNvPr id="40" name="Straight Connector 39">
            <a:extLst>
              <a:ext uri="{FF2B5EF4-FFF2-40B4-BE49-F238E27FC236}">
                <a16:creationId xmlns:a16="http://schemas.microsoft.com/office/drawing/2014/main" id="{38D758A6-ADAA-3C4B-BE73-77E62B36AA06}"/>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E21BCB78-6EA9-EA49-A148-510318E93A2D}"/>
              </a:ext>
            </a:extLst>
          </p:cNvPr>
          <p:cNvGrpSpPr/>
          <p:nvPr userDrawn="1"/>
        </p:nvGrpSpPr>
        <p:grpSpPr>
          <a:xfrm rot="10800000">
            <a:off x="11482153" y="140248"/>
            <a:ext cx="602703" cy="577326"/>
            <a:chOff x="781297" y="5586292"/>
            <a:chExt cx="602703" cy="577326"/>
          </a:xfrm>
        </p:grpSpPr>
        <p:sp>
          <p:nvSpPr>
            <p:cNvPr id="42" name="Rectangle 41">
              <a:extLst>
                <a:ext uri="{FF2B5EF4-FFF2-40B4-BE49-F238E27FC236}">
                  <a16:creationId xmlns:a16="http://schemas.microsoft.com/office/drawing/2014/main" id="{535DAE40-5EC9-C549-9045-80058A5F7020}"/>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43" name="Rectangle 42">
              <a:extLst>
                <a:ext uri="{FF2B5EF4-FFF2-40B4-BE49-F238E27FC236}">
                  <a16:creationId xmlns:a16="http://schemas.microsoft.com/office/drawing/2014/main" id="{D506E076-5D5A-C74C-B372-7A4154F417C5}"/>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cxnSp>
        <p:nvCxnSpPr>
          <p:cNvPr id="44" name="Straight Connector 43">
            <a:extLst>
              <a:ext uri="{FF2B5EF4-FFF2-40B4-BE49-F238E27FC236}">
                <a16:creationId xmlns:a16="http://schemas.microsoft.com/office/drawing/2014/main" id="{A245E28D-F02E-8440-8D16-26A1C54AA2EE}"/>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45" name="Text Placeholder 20">
            <a:extLst>
              <a:ext uri="{FF2B5EF4-FFF2-40B4-BE49-F238E27FC236}">
                <a16:creationId xmlns:a16="http://schemas.microsoft.com/office/drawing/2014/main" id="{F8425CF9-C181-8048-9710-1776C265DFA5}"/>
              </a:ext>
            </a:extLst>
          </p:cNvPr>
          <p:cNvSpPr>
            <a:spLocks noGrp="1"/>
          </p:cNvSpPr>
          <p:nvPr>
            <p:ph type="body" sz="quarter" idx="12" hasCustomPrompt="1"/>
          </p:nvPr>
        </p:nvSpPr>
        <p:spPr>
          <a:xfrm>
            <a:off x="3764756" y="3704674"/>
            <a:ext cx="4662487" cy="819517"/>
          </a:xfrm>
          <a:prstGeom prst="rect">
            <a:avLst/>
          </a:prstGeom>
        </p:spPr>
        <p:txBody>
          <a:bodyPr anchor="b">
            <a:noAutofit/>
          </a:bodyPr>
          <a:lstStyle>
            <a:lvl1pPr marL="0" indent="0" algn="ctr">
              <a:buNone/>
              <a:defRPr sz="5400">
                <a:solidFill>
                  <a:schemeClr val="bg1"/>
                </a:solidFill>
                <a:latin typeface="Calibri" panose="020F0502020204030204" pitchFamily="34" charset="0"/>
                <a:cs typeface="Calibri" panose="020F0502020204030204" pitchFamily="34" charset="0"/>
              </a:defRPr>
            </a:lvl1pPr>
          </a:lstStyle>
          <a:p>
            <a:pPr lvl="0"/>
            <a:r>
              <a:rPr lang="he-IL" dirty="0"/>
              <a:t>בשעה 09:00</a:t>
            </a:r>
            <a:endParaRPr lang="x-none" dirty="0"/>
          </a:p>
        </p:txBody>
      </p:sp>
      <p:grpSp>
        <p:nvGrpSpPr>
          <p:cNvPr id="46" name="Group 45">
            <a:extLst>
              <a:ext uri="{FF2B5EF4-FFF2-40B4-BE49-F238E27FC236}">
                <a16:creationId xmlns:a16="http://schemas.microsoft.com/office/drawing/2014/main" id="{C11C2775-6CE2-CB46-B1F6-A1DA25636EF9}"/>
              </a:ext>
            </a:extLst>
          </p:cNvPr>
          <p:cNvGrpSpPr/>
          <p:nvPr userDrawn="1"/>
        </p:nvGrpSpPr>
        <p:grpSpPr>
          <a:xfrm>
            <a:off x="-110840" y="110839"/>
            <a:ext cx="1530097" cy="1525930"/>
            <a:chOff x="8374611" y="4283110"/>
            <a:chExt cx="2300578" cy="2294314"/>
          </a:xfrm>
        </p:grpSpPr>
        <p:pic>
          <p:nvPicPr>
            <p:cNvPr id="47" name="Picture 46">
              <a:extLst>
                <a:ext uri="{FF2B5EF4-FFF2-40B4-BE49-F238E27FC236}">
                  <a16:creationId xmlns:a16="http://schemas.microsoft.com/office/drawing/2014/main" id="{999DAA0B-945E-B649-96B6-F1B28A931896}"/>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48" name="Rectangle 47">
              <a:extLst>
                <a:ext uri="{FF2B5EF4-FFF2-40B4-BE49-F238E27FC236}">
                  <a16:creationId xmlns:a16="http://schemas.microsoft.com/office/drawing/2014/main" id="{97C9FCFD-707E-4746-B11A-AD11D0F6597A}"/>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Calibri" panose="020F0502020204030204" pitchFamily="34" charset="0"/>
                  <a:cs typeface="Calibri" panose="020F0502020204030204" pitchFamily="34" charset="0"/>
                </a:rPr>
                <a:t>מדינת ישראל</a:t>
              </a:r>
            </a:p>
            <a:p>
              <a:pPr algn="ctr"/>
              <a:r>
                <a:rPr lang="x-none" sz="1200" dirty="0">
                  <a:solidFill>
                    <a:schemeClr val="bg1"/>
                  </a:solidFill>
                  <a:latin typeface="Calibri" panose="020F0502020204030204" pitchFamily="34" charset="0"/>
                  <a:cs typeface="Calibri" panose="020F0502020204030204" pitchFamily="34" charset="0"/>
                </a:rPr>
                <a:t>משרד החינוך</a:t>
              </a:r>
            </a:p>
          </p:txBody>
        </p:sp>
      </p:grpSp>
    </p:spTree>
    <p:extLst>
      <p:ext uri="{BB962C8B-B14F-4D97-AF65-F5344CB8AC3E}">
        <p14:creationId xmlns:p14="http://schemas.microsoft.com/office/powerpoint/2010/main" val="3534621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סיכום">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pic>
        <p:nvPicPr>
          <p:cNvPr id="17" name="Picture 16">
            <a:extLst>
              <a:ext uri="{FF2B5EF4-FFF2-40B4-BE49-F238E27FC236}">
                <a16:creationId xmlns:a16="http://schemas.microsoft.com/office/drawing/2014/main" id="{810FCD1C-9BFA-FD42-804A-9E5198CD8941}"/>
              </a:ext>
            </a:extLst>
          </p:cNvPr>
          <p:cNvPicPr>
            <a:picLocks noChangeAspect="1"/>
          </p:cNvPicPr>
          <p:nvPr userDrawn="1"/>
        </p:nvPicPr>
        <p:blipFill rotWithShape="1">
          <a:blip r:embed="rId2"/>
          <a:srcRect t="45139" b="30975"/>
          <a:stretch/>
        </p:blipFill>
        <p:spPr>
          <a:xfrm>
            <a:off x="0" y="0"/>
            <a:ext cx="12192000" cy="1638096"/>
          </a:xfrm>
          <a:prstGeom prst="rect">
            <a:avLst/>
          </a:prstGeom>
        </p:spPr>
      </p:pic>
      <p:sp>
        <p:nvSpPr>
          <p:cNvPr id="18" name="Title 1">
            <a:extLst>
              <a:ext uri="{FF2B5EF4-FFF2-40B4-BE49-F238E27FC236}">
                <a16:creationId xmlns:a16="http://schemas.microsoft.com/office/drawing/2014/main" id="{4C86F48E-655F-694F-BDCD-C6E0758A82B9}"/>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סיכום</a:t>
            </a:r>
            <a:endParaRPr lang="x-none" dirty="0"/>
          </a:p>
        </p:txBody>
      </p:sp>
      <p:sp>
        <p:nvSpPr>
          <p:cNvPr id="19" name="Rectangle 18">
            <a:extLst>
              <a:ext uri="{FF2B5EF4-FFF2-40B4-BE49-F238E27FC236}">
                <a16:creationId xmlns:a16="http://schemas.microsoft.com/office/drawing/2014/main" id="{C751472D-38D8-CC45-AB7A-D96BB6EFB903}"/>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1119157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משימה באופק">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990948" y="1541766"/>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2" name="Group 1">
            <a:extLst>
              <a:ext uri="{FF2B5EF4-FFF2-40B4-BE49-F238E27FC236}">
                <a16:creationId xmlns:a16="http://schemas.microsoft.com/office/drawing/2014/main" id="{6E2EBC84-43F8-574B-B641-E38F11E343AF}"/>
              </a:ext>
            </a:extLst>
          </p:cNvPr>
          <p:cNvGrpSpPr/>
          <p:nvPr userDrawn="1"/>
        </p:nvGrpSpPr>
        <p:grpSpPr>
          <a:xfrm>
            <a:off x="-2381248" y="158428"/>
            <a:ext cx="14545456" cy="6541144"/>
            <a:chOff x="-2455150" y="146499"/>
            <a:chExt cx="14545456" cy="6541144"/>
          </a:xfrm>
        </p:grpSpPr>
        <p:sp>
          <p:nvSpPr>
            <p:cNvPr id="10" name="Rectangle 9">
              <a:extLst>
                <a:ext uri="{FF2B5EF4-FFF2-40B4-BE49-F238E27FC236}">
                  <a16:creationId xmlns:a16="http://schemas.microsoft.com/office/drawing/2014/main" id="{B5DB5F7D-0835-C146-BC9D-B30515AA8B6A}"/>
                </a:ext>
              </a:extLst>
            </p:cNvPr>
            <p:cNvSpPr/>
            <p:nvPr userDrawn="1"/>
          </p:nvSpPr>
          <p:spPr>
            <a:xfrm>
              <a:off x="11517522" y="146499"/>
              <a:ext cx="503306" cy="5033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11" name="Straight Connector 10">
              <a:extLst>
                <a:ext uri="{FF2B5EF4-FFF2-40B4-BE49-F238E27FC236}">
                  <a16:creationId xmlns:a16="http://schemas.microsoft.com/office/drawing/2014/main" id="{C0EA71EF-79A8-3646-BBDE-A1B8320FAEFB}"/>
                </a:ext>
              </a:extLst>
            </p:cNvPr>
            <p:cNvCxnSpPr>
              <a:cxnSpLocks/>
            </p:cNvCxnSpPr>
            <p:nvPr userDrawn="1"/>
          </p:nvCxnSpPr>
          <p:spPr>
            <a:xfrm>
              <a:off x="-2455150"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FFAC583-20CC-AD46-AF43-64CD61DC3D58}"/>
                </a:ext>
              </a:extLst>
            </p:cNvPr>
            <p:cNvGrpSpPr/>
            <p:nvPr userDrawn="1"/>
          </p:nvGrpSpPr>
          <p:grpSpPr>
            <a:xfrm rot="10800000">
              <a:off x="8177063" y="6181317"/>
              <a:ext cx="3913243" cy="506326"/>
              <a:chOff x="358720" y="6187719"/>
              <a:chExt cx="3913243" cy="506326"/>
            </a:xfrm>
          </p:grpSpPr>
          <p:cxnSp>
            <p:nvCxnSpPr>
              <p:cNvPr id="17" name="Straight Connector 16">
                <a:extLst>
                  <a:ext uri="{FF2B5EF4-FFF2-40B4-BE49-F238E27FC236}">
                    <a16:creationId xmlns:a16="http://schemas.microsoft.com/office/drawing/2014/main" id="{7FFC6B5D-55D1-324B-B8E3-F96F62F3AA18}"/>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8AA9893-4A9A-FB4F-BC48-9141DC495FE4}"/>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9" name="Rectangle 18">
                <a:extLst>
                  <a:ext uri="{FF2B5EF4-FFF2-40B4-BE49-F238E27FC236}">
                    <a16:creationId xmlns:a16="http://schemas.microsoft.com/office/drawing/2014/main" id="{5BBF761E-B3AD-8C4C-B469-DEC8A7F1D9C4}"/>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
          <p:nvSpPr>
            <p:cNvPr id="20" name="Rectangle 19">
              <a:extLst>
                <a:ext uri="{FF2B5EF4-FFF2-40B4-BE49-F238E27FC236}">
                  <a16:creationId xmlns:a16="http://schemas.microsoft.com/office/drawing/2014/main" id="{80BB7CC1-E08E-854B-AAC6-1DE02C2A331A}"/>
                </a:ext>
              </a:extLst>
            </p:cNvPr>
            <p:cNvSpPr/>
            <p:nvPr userDrawn="1"/>
          </p:nvSpPr>
          <p:spPr>
            <a:xfrm>
              <a:off x="11646396" y="507951"/>
              <a:ext cx="245558" cy="2455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5" name="Text Placeholder 4">
            <a:extLst>
              <a:ext uri="{FF2B5EF4-FFF2-40B4-BE49-F238E27FC236}">
                <a16:creationId xmlns:a16="http://schemas.microsoft.com/office/drawing/2014/main" id="{5D6CED5B-1A65-7F4C-8656-A6983C5E1751}"/>
              </a:ext>
            </a:extLst>
          </p:cNvPr>
          <p:cNvSpPr>
            <a:spLocks noGrp="1"/>
          </p:cNvSpPr>
          <p:nvPr>
            <p:ph type="body" sz="quarter" idx="10"/>
          </p:nvPr>
        </p:nvSpPr>
        <p:spPr>
          <a:xfrm>
            <a:off x="426793" y="661710"/>
            <a:ext cx="10953750" cy="687492"/>
          </a:xfrm>
        </p:spPr>
        <p:txBody>
          <a:bodyPr>
            <a:noAutofit/>
          </a:bodyPr>
          <a:lstStyle>
            <a:lvl1pPr marL="0" indent="0">
              <a:buNone/>
              <a:defRPr sz="4800"/>
            </a:lvl1pPr>
            <a:lvl2pPr>
              <a:defRPr sz="4800"/>
            </a:lvl2pPr>
            <a:lvl3pPr>
              <a:defRPr sz="4800"/>
            </a:lvl3pPr>
            <a:lvl4pPr>
              <a:defRPr sz="4800"/>
            </a:lvl4pPr>
            <a:lvl5pPr>
              <a:defRPr sz="4800"/>
            </a:lvl5pPr>
          </a:lstStyle>
          <a:p>
            <a:pPr lvl="0"/>
            <a:r>
              <a:rPr lang="en-US" dirty="0"/>
              <a:t>Click to edit Master text styles</a:t>
            </a:r>
          </a:p>
        </p:txBody>
      </p:sp>
    </p:spTree>
    <p:extLst>
      <p:ext uri="{BB962C8B-B14F-4D97-AF65-F5344CB8AC3E}">
        <p14:creationId xmlns:p14="http://schemas.microsoft.com/office/powerpoint/2010/main" val="2452653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B52AA-B68F-5F48-BD97-85E1AACA798F}"/>
              </a:ext>
            </a:extLst>
          </p:cNvPr>
          <p:cNvSpPr>
            <a:spLocks noGrp="1"/>
          </p:cNvSpPr>
          <p:nvPr>
            <p:ph type="title" hasCustomPrompt="1"/>
          </p:nvPr>
        </p:nvSpPr>
        <p:spPr>
          <a:xfrm>
            <a:off x="7312026" y="457200"/>
            <a:ext cx="3932237" cy="1600200"/>
          </a:xfrm>
        </p:spPr>
        <p:txBody>
          <a:bodyPr anchor="b">
            <a:normAutofit/>
          </a:bodyPr>
          <a:lstStyle>
            <a:lvl1pPr>
              <a:defRPr sz="2800" b="1">
                <a:latin typeface="Calibri" panose="020F0502020204030204" pitchFamily="34" charset="0"/>
                <a:cs typeface="Calibri" panose="020F0502020204030204" pitchFamily="34" charset="0"/>
              </a:defRPr>
            </a:lvl1pPr>
          </a:lstStyle>
          <a:p>
            <a:r>
              <a:rPr lang="he-IL" dirty="0"/>
              <a:t>לחץ כדי לערוך סגנון </a:t>
            </a:r>
            <a:r>
              <a:rPr lang="en-US" dirty="0"/>
              <a:t/>
            </a:r>
            <a:br>
              <a:rPr lang="en-US" dirty="0"/>
            </a:br>
            <a:r>
              <a:rPr lang="he-IL" dirty="0"/>
              <a:t>כותרת 3</a:t>
            </a:r>
            <a:endParaRPr lang="x-none" dirty="0"/>
          </a:p>
        </p:txBody>
      </p:sp>
      <p:sp>
        <p:nvSpPr>
          <p:cNvPr id="3" name="Picture Placeholder 2">
            <a:extLst>
              <a:ext uri="{FF2B5EF4-FFF2-40B4-BE49-F238E27FC236}">
                <a16:creationId xmlns:a16="http://schemas.microsoft.com/office/drawing/2014/main" id="{6434C056-24D3-4D4F-B71D-0A6FFF91C429}"/>
              </a:ext>
            </a:extLst>
          </p:cNvPr>
          <p:cNvSpPr>
            <a:spLocks noGrp="1"/>
          </p:cNvSpPr>
          <p:nvPr>
            <p:ph type="pic" idx="1"/>
          </p:nvPr>
        </p:nvSpPr>
        <p:spPr>
          <a:xfrm>
            <a:off x="849183"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indent="0" algn="l" defTabSz="914400" rtl="0" eaLnBrk="1" latinLnBrk="0" hangingPunct="1">
              <a:lnSpc>
                <a:spcPct val="90000"/>
              </a:lnSpc>
              <a:spcBef>
                <a:spcPts val="1000"/>
              </a:spcBef>
              <a:buFont typeface="Arial" panose="020B0604020202020204" pitchFamily="34" charset="0"/>
              <a:buNone/>
            </a:pPr>
            <a:endParaRPr lang="x-none"/>
          </a:p>
        </p:txBody>
      </p:sp>
      <p:grpSp>
        <p:nvGrpSpPr>
          <p:cNvPr id="8" name="Group 7">
            <a:extLst>
              <a:ext uri="{FF2B5EF4-FFF2-40B4-BE49-F238E27FC236}">
                <a16:creationId xmlns:a16="http://schemas.microsoft.com/office/drawing/2014/main" id="{980D92DD-D2C5-574D-9D42-6312801F9656}"/>
              </a:ext>
            </a:extLst>
          </p:cNvPr>
          <p:cNvGrpSpPr/>
          <p:nvPr userDrawn="1"/>
        </p:nvGrpSpPr>
        <p:grpSpPr>
          <a:xfrm>
            <a:off x="10820648" y="6288984"/>
            <a:ext cx="10328539" cy="167498"/>
            <a:chOff x="10668248" y="5893696"/>
            <a:chExt cx="10328539" cy="167498"/>
          </a:xfrm>
        </p:grpSpPr>
        <p:cxnSp>
          <p:nvCxnSpPr>
            <p:cNvPr id="9" name="Straight Connector 8">
              <a:extLst>
                <a:ext uri="{FF2B5EF4-FFF2-40B4-BE49-F238E27FC236}">
                  <a16:creationId xmlns:a16="http://schemas.microsoft.com/office/drawing/2014/main" id="{0EEDDC44-041B-2548-896F-7D3F244033B7}"/>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12C7192-3B93-954D-8551-A0AB54EA33AF}"/>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7AFCFFBE-CA3C-4545-A48D-BF28B4BE9510}"/>
              </a:ext>
            </a:extLst>
          </p:cNvPr>
          <p:cNvGrpSpPr/>
          <p:nvPr userDrawn="1"/>
        </p:nvGrpSpPr>
        <p:grpSpPr>
          <a:xfrm>
            <a:off x="358720" y="67014"/>
            <a:ext cx="3913243" cy="506326"/>
            <a:chOff x="358720" y="6187719"/>
            <a:chExt cx="3913243" cy="506326"/>
          </a:xfrm>
        </p:grpSpPr>
        <p:cxnSp>
          <p:nvCxnSpPr>
            <p:cNvPr id="12" name="Straight Connector 11">
              <a:extLst>
                <a:ext uri="{FF2B5EF4-FFF2-40B4-BE49-F238E27FC236}">
                  <a16:creationId xmlns:a16="http://schemas.microsoft.com/office/drawing/2014/main" id="{2CCCA527-9EA3-D945-B442-A5A2AE48F039}"/>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95CCE9C-95DF-E348-9022-889DF2969112}"/>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1FC30387-F518-A84F-A9D6-7E7AEC6A166E}"/>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15" name="Text Placeholder 5">
            <a:extLst>
              <a:ext uri="{FF2B5EF4-FFF2-40B4-BE49-F238E27FC236}">
                <a16:creationId xmlns:a16="http://schemas.microsoft.com/office/drawing/2014/main" id="{80D7566E-F057-DA40-B83B-F46A0CA495CB}"/>
              </a:ext>
            </a:extLst>
          </p:cNvPr>
          <p:cNvSpPr>
            <a:spLocks noGrp="1"/>
          </p:cNvSpPr>
          <p:nvPr>
            <p:ph type="body" sz="quarter" idx="10" hasCustomPrompt="1"/>
          </p:nvPr>
        </p:nvSpPr>
        <p:spPr>
          <a:xfrm>
            <a:off x="7312026" y="2208855"/>
            <a:ext cx="3932237" cy="3652195"/>
          </a:xfrm>
        </p:spPr>
        <p:txBody>
          <a:bodyPr>
            <a:normAutofit/>
          </a:bodyPr>
          <a:lstStyle>
            <a:lvl1pPr marL="0" indent="0" algn="r">
              <a:lnSpc>
                <a:spcPct val="100000"/>
              </a:lnSpc>
              <a:buNone/>
              <a:defRPr sz="24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של תבנית בסיס</a:t>
            </a:r>
            <a:endParaRPr lang="x-none" dirty="0"/>
          </a:p>
        </p:txBody>
      </p:sp>
      <p:pic>
        <p:nvPicPr>
          <p:cNvPr id="16" name="Picture 15">
            <a:extLst>
              <a:ext uri="{FF2B5EF4-FFF2-40B4-BE49-F238E27FC236}">
                <a16:creationId xmlns:a16="http://schemas.microsoft.com/office/drawing/2014/main" id="{38C0CA59-A86F-8145-9894-676CEF1F6128}"/>
              </a:ext>
            </a:extLst>
          </p:cNvPr>
          <p:cNvPicPr>
            <a:picLocks noChangeAspect="1"/>
          </p:cNvPicPr>
          <p:nvPr userDrawn="1"/>
        </p:nvPicPr>
        <p:blipFill rotWithShape="1">
          <a:blip r:embed="rId2"/>
          <a:srcRect l="95847" t="70" b="-72"/>
          <a:stretch/>
        </p:blipFill>
        <p:spPr>
          <a:xfrm>
            <a:off x="11685672" y="0"/>
            <a:ext cx="506327" cy="6858000"/>
          </a:xfrm>
          <a:prstGeom prst="rect">
            <a:avLst/>
          </a:prstGeom>
        </p:spPr>
      </p:pic>
    </p:spTree>
    <p:extLst>
      <p:ext uri="{BB962C8B-B14F-4D97-AF65-F5344CB8AC3E}">
        <p14:creationId xmlns:p14="http://schemas.microsoft.com/office/powerpoint/2010/main" val="1298439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תמונה עם טקסט תחתון">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1016000" y="772487"/>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sp>
        <p:nvSpPr>
          <p:cNvPr id="8" name="כותרת 1"/>
          <p:cNvSpPr>
            <a:spLocks noGrp="1"/>
          </p:cNvSpPr>
          <p:nvPr>
            <p:ph type="ctrTitle" hasCustomPrompt="1"/>
          </p:nvPr>
        </p:nvSpPr>
        <p:spPr>
          <a:xfrm>
            <a:off x="437568" y="5543538"/>
            <a:ext cx="11418770" cy="968519"/>
          </a:xfrm>
          <a:prstGeom prst="rect">
            <a:avLst/>
          </a:prstGeom>
        </p:spPr>
        <p:txBody>
          <a:bodyPr anchor="b">
            <a:noAutofit/>
          </a:bodyPr>
          <a:lstStyle>
            <a:lvl1pPr algn="ctr">
              <a:defRPr sz="4800">
                <a:latin typeface="Calibri" panose="020F0502020204030204" pitchFamily="34" charset="0"/>
                <a:cs typeface="Calibri" panose="020F0502020204030204" pitchFamily="34" charset="0"/>
              </a:defRPr>
            </a:lvl1pPr>
          </a:lstStyle>
          <a:p>
            <a:r>
              <a:rPr lang="he-IL" dirty="0"/>
              <a:t>לחץ כדי לערוך סגנון כותרת 2 תחתית</a:t>
            </a:r>
          </a:p>
        </p:txBody>
      </p:sp>
      <p:grpSp>
        <p:nvGrpSpPr>
          <p:cNvPr id="13" name="Group 12">
            <a:extLst>
              <a:ext uri="{FF2B5EF4-FFF2-40B4-BE49-F238E27FC236}">
                <a16:creationId xmlns:a16="http://schemas.microsoft.com/office/drawing/2014/main" id="{9A71DC45-F5DE-3647-89D7-00EEC394272E}"/>
              </a:ext>
            </a:extLst>
          </p:cNvPr>
          <p:cNvGrpSpPr/>
          <p:nvPr userDrawn="1"/>
        </p:nvGrpSpPr>
        <p:grpSpPr>
          <a:xfrm>
            <a:off x="865046" y="356936"/>
            <a:ext cx="11022154" cy="506326"/>
            <a:chOff x="865046" y="356936"/>
            <a:chExt cx="11022154" cy="506326"/>
          </a:xfrm>
        </p:grpSpPr>
        <p:cxnSp>
          <p:nvCxnSpPr>
            <p:cNvPr id="14" name="Straight Connector 13">
              <a:extLst>
                <a:ext uri="{FF2B5EF4-FFF2-40B4-BE49-F238E27FC236}">
                  <a16:creationId xmlns:a16="http://schemas.microsoft.com/office/drawing/2014/main" id="{0251AD8C-F052-0A4D-8544-F35BEF541172}"/>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BD9106F-7FCF-814E-B547-22DB88E10AD6}"/>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9" name="Rectangle 8">
            <a:extLst>
              <a:ext uri="{FF2B5EF4-FFF2-40B4-BE49-F238E27FC236}">
                <a16:creationId xmlns:a16="http://schemas.microsoft.com/office/drawing/2014/main" id="{1B9B5FED-02E7-474D-B6B7-AF695B5A45B0}"/>
              </a:ext>
            </a:extLst>
          </p:cNvPr>
          <p:cNvSpPr/>
          <p:nvPr userDrawn="1"/>
        </p:nvSpPr>
        <p:spPr>
          <a:xfrm rot="10800000">
            <a:off x="11781523" y="489498"/>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1972258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השיעור הבא יתחיל">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7735FA8-E872-6D4B-B736-9D885CF8FF10}"/>
              </a:ext>
            </a:extLst>
          </p:cNvPr>
          <p:cNvSpPr/>
          <p:nvPr userDrawn="1"/>
        </p:nvSpPr>
        <p:spPr>
          <a:xfrm>
            <a:off x="1076345" y="1757556"/>
            <a:ext cx="10039311" cy="33838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4" name="Text Placeholder 3">
            <a:extLst>
              <a:ext uri="{FF2B5EF4-FFF2-40B4-BE49-F238E27FC236}">
                <a16:creationId xmlns:a16="http://schemas.microsoft.com/office/drawing/2014/main" id="{AA27E2A2-BC31-804E-BB02-2D2086ECA9AB}"/>
              </a:ext>
            </a:extLst>
          </p:cNvPr>
          <p:cNvSpPr>
            <a:spLocks noGrp="1"/>
          </p:cNvSpPr>
          <p:nvPr>
            <p:ph type="body" sz="quarter" idx="11" hasCustomPrompt="1"/>
          </p:nvPr>
        </p:nvSpPr>
        <p:spPr>
          <a:xfrm>
            <a:off x="1837135" y="1657495"/>
            <a:ext cx="8517731" cy="3476060"/>
          </a:xfrm>
          <a:prstGeom prst="rect">
            <a:avLst/>
          </a:prstGeom>
        </p:spPr>
        <p:txBody>
          <a:bodyPr anchor="ctr"/>
          <a:lstStyle>
            <a:lvl1pPr marL="0" indent="0" algn="r">
              <a:lnSpc>
                <a:spcPts val="8000"/>
              </a:lnSpc>
              <a:buNone/>
              <a:defRPr sz="75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 יתחיל בשעה 09:00</a:t>
            </a:r>
            <a:endParaRPr lang="x-none" dirty="0"/>
          </a:p>
        </p:txBody>
      </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792994" y="5506727"/>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5893CC5-0B99-AA48-8797-A1AE8B9BB25D}"/>
              </a:ext>
            </a:extLst>
          </p:cNvPr>
          <p:cNvSpPr/>
          <p:nvPr userDrawn="1"/>
        </p:nvSpPr>
        <p:spPr>
          <a:xfrm rot="10800000">
            <a:off x="10905576" y="2286221"/>
            <a:ext cx="420158" cy="42015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11" name="Straight Connector 10">
            <a:extLst>
              <a:ext uri="{FF2B5EF4-FFF2-40B4-BE49-F238E27FC236}">
                <a16:creationId xmlns:a16="http://schemas.microsoft.com/office/drawing/2014/main" id="{FFB79051-D1F8-DB4C-8CE2-B840C1367395}"/>
              </a:ext>
            </a:extLst>
          </p:cNvPr>
          <p:cNvCxnSpPr>
            <a:cxnSpLocks/>
          </p:cNvCxnSpPr>
          <p:nvPr userDrawn="1"/>
        </p:nvCxnSpPr>
        <p:spPr>
          <a:xfrm>
            <a:off x="408495" y="6252973"/>
            <a:ext cx="281547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E418D07-B679-C54B-9CD1-5F261DF50C67}"/>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086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9FF2F-AD99-8940-B3DB-80EE856E3206}"/>
              </a:ext>
            </a:extLst>
          </p:cNvPr>
          <p:cNvSpPr>
            <a:spLocks noGrp="1"/>
          </p:cNvSpPr>
          <p:nvPr>
            <p:ph type="ctrTitle" hasCustomPrompt="1"/>
          </p:nvPr>
        </p:nvSpPr>
        <p:spPr>
          <a:xfrm>
            <a:off x="1524000" y="1122363"/>
            <a:ext cx="9144000" cy="2387600"/>
          </a:xfrm>
        </p:spPr>
        <p:txBody>
          <a:bodyPr anchor="b">
            <a:normAutofit/>
          </a:bodyPr>
          <a:lstStyle>
            <a:lvl1pPr algn="r">
              <a:defRPr sz="6500">
                <a:solidFill>
                  <a:schemeClr val="accent1"/>
                </a:solidFill>
                <a:latin typeface="Calibri" panose="020F0502020204030204" pitchFamily="34" charset="0"/>
                <a:cs typeface="Calibri" panose="020F0502020204030204" pitchFamily="34" charset="0"/>
              </a:defRPr>
            </a:lvl1pPr>
          </a:lstStyle>
          <a:p>
            <a:r>
              <a:rPr lang="he-IL" dirty="0"/>
              <a:t>לחץ כדי לערוך סגנון כותרת 1 של תבנית בסיס</a:t>
            </a:r>
            <a:endParaRPr lang="x-none" dirty="0"/>
          </a:p>
        </p:txBody>
      </p:sp>
      <p:sp>
        <p:nvSpPr>
          <p:cNvPr id="3" name="Subtitle 2">
            <a:extLst>
              <a:ext uri="{FF2B5EF4-FFF2-40B4-BE49-F238E27FC236}">
                <a16:creationId xmlns:a16="http://schemas.microsoft.com/office/drawing/2014/main" id="{9119D81D-1706-9941-B45F-F0F533FFFF1C}"/>
              </a:ext>
            </a:extLst>
          </p:cNvPr>
          <p:cNvSpPr>
            <a:spLocks noGrp="1"/>
          </p:cNvSpPr>
          <p:nvPr>
            <p:ph type="subTitle" idx="1" hasCustomPrompt="1"/>
          </p:nvPr>
        </p:nvSpPr>
        <p:spPr>
          <a:xfrm>
            <a:off x="1524000" y="3602038"/>
            <a:ext cx="9144000" cy="1655762"/>
          </a:xfrm>
        </p:spPr>
        <p:txBody>
          <a:bodyPr>
            <a:normAutofit/>
          </a:bodyPr>
          <a:lstStyle>
            <a:lvl1pPr marL="0" indent="0" algn="ctr">
              <a:buNone/>
              <a:defRPr sz="28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לחץ להוסיף סגנון טקסט של תבנית בסיס</a:t>
            </a:r>
            <a:endParaRPr lang="x-none" dirty="0"/>
          </a:p>
        </p:txBody>
      </p:sp>
      <p:cxnSp>
        <p:nvCxnSpPr>
          <p:cNvPr id="7" name="Straight Connector 6">
            <a:extLst>
              <a:ext uri="{FF2B5EF4-FFF2-40B4-BE49-F238E27FC236}">
                <a16:creationId xmlns:a16="http://schemas.microsoft.com/office/drawing/2014/main" id="{FDB58097-F302-3649-B2E1-029008F6561C}"/>
              </a:ext>
            </a:extLst>
          </p:cNvPr>
          <p:cNvCxnSpPr>
            <a:cxnSpLocks/>
          </p:cNvCxnSpPr>
          <p:nvPr userDrawn="1"/>
        </p:nvCxnSpPr>
        <p:spPr>
          <a:xfrm>
            <a:off x="-874997" y="6429575"/>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B999AA46-1CB5-874E-9A29-A46F83C4265B}"/>
              </a:ext>
            </a:extLst>
          </p:cNvPr>
          <p:cNvGrpSpPr/>
          <p:nvPr userDrawn="1"/>
        </p:nvGrpSpPr>
        <p:grpSpPr>
          <a:xfrm>
            <a:off x="781297" y="356936"/>
            <a:ext cx="11105903" cy="506326"/>
            <a:chOff x="781297" y="356936"/>
            <a:chExt cx="11105903" cy="506326"/>
          </a:xfrm>
        </p:grpSpPr>
        <p:cxnSp>
          <p:nvCxnSpPr>
            <p:cNvPr id="9" name="Straight Connector 8">
              <a:extLst>
                <a:ext uri="{FF2B5EF4-FFF2-40B4-BE49-F238E27FC236}">
                  <a16:creationId xmlns:a16="http://schemas.microsoft.com/office/drawing/2014/main" id="{53E848D2-E902-8E48-8E39-E234837A5A9A}"/>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CECEF66-2D66-5B47-8C7C-C84EB3E17317}"/>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1" name="Rectangle 10">
              <a:extLst>
                <a:ext uri="{FF2B5EF4-FFF2-40B4-BE49-F238E27FC236}">
                  <a16:creationId xmlns:a16="http://schemas.microsoft.com/office/drawing/2014/main" id="{C83E5EA1-0D3D-AF48-B7D6-9CBBB2978A34}"/>
                </a:ext>
              </a:extLst>
            </p:cNvPr>
            <p:cNvSpPr/>
            <p:nvPr userDrawn="1"/>
          </p:nvSpPr>
          <p:spPr>
            <a:xfrm>
              <a:off x="78129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2" name="Group 11">
            <a:extLst>
              <a:ext uri="{FF2B5EF4-FFF2-40B4-BE49-F238E27FC236}">
                <a16:creationId xmlns:a16="http://schemas.microsoft.com/office/drawing/2014/main" id="{D1C499B5-5ABC-AD4E-8DEE-B3E41AD11667}"/>
              </a:ext>
            </a:extLst>
          </p:cNvPr>
          <p:cNvGrpSpPr/>
          <p:nvPr userDrawn="1"/>
        </p:nvGrpSpPr>
        <p:grpSpPr>
          <a:xfrm>
            <a:off x="7685986" y="6410721"/>
            <a:ext cx="4506014" cy="481337"/>
            <a:chOff x="5231876" y="2677211"/>
            <a:chExt cx="4506014" cy="481337"/>
          </a:xfrm>
        </p:grpSpPr>
        <p:sp>
          <p:nvSpPr>
            <p:cNvPr id="13" name="Rectangle 12">
              <a:extLst>
                <a:ext uri="{FF2B5EF4-FFF2-40B4-BE49-F238E27FC236}">
                  <a16:creationId xmlns:a16="http://schemas.microsoft.com/office/drawing/2014/main" id="{8F7E6D63-6B3C-C547-8E28-4EDC165F5AD7}"/>
                </a:ext>
              </a:extLst>
            </p:cNvPr>
            <p:cNvSpPr/>
            <p:nvPr userDrawn="1"/>
          </p:nvSpPr>
          <p:spPr>
            <a:xfrm>
              <a:off x="5231876" y="2902420"/>
              <a:ext cx="4116884" cy="256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14" name="Rectangle 13">
              <a:extLst>
                <a:ext uri="{FF2B5EF4-FFF2-40B4-BE49-F238E27FC236}">
                  <a16:creationId xmlns:a16="http://schemas.microsoft.com/office/drawing/2014/main" id="{EB5C1F07-896D-A04A-BB42-4C33B5448FED}"/>
                </a:ext>
              </a:extLst>
            </p:cNvPr>
            <p:cNvSpPr/>
            <p:nvPr userDrawn="1"/>
          </p:nvSpPr>
          <p:spPr>
            <a:xfrm>
              <a:off x="5937332" y="2677211"/>
              <a:ext cx="3800558" cy="2252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Tree>
    <p:extLst>
      <p:ext uri="{BB962C8B-B14F-4D97-AF65-F5344CB8AC3E}">
        <p14:creationId xmlns:p14="http://schemas.microsoft.com/office/powerpoint/2010/main" val="1226794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תמונה">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721035" y="901758"/>
            <a:ext cx="10586646" cy="5681719"/>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6" name="Group 5">
            <a:extLst>
              <a:ext uri="{FF2B5EF4-FFF2-40B4-BE49-F238E27FC236}">
                <a16:creationId xmlns:a16="http://schemas.microsoft.com/office/drawing/2014/main" id="{F11EE242-3A2B-9B46-87B2-AC191ECB6960}"/>
              </a:ext>
            </a:extLst>
          </p:cNvPr>
          <p:cNvGrpSpPr/>
          <p:nvPr userDrawn="1"/>
        </p:nvGrpSpPr>
        <p:grpSpPr>
          <a:xfrm>
            <a:off x="781297" y="356936"/>
            <a:ext cx="11105903" cy="506326"/>
            <a:chOff x="781297" y="356936"/>
            <a:chExt cx="11105903" cy="506326"/>
          </a:xfrm>
        </p:grpSpPr>
        <p:cxnSp>
          <p:nvCxnSpPr>
            <p:cNvPr id="7" name="Straight Connector 6">
              <a:extLst>
                <a:ext uri="{FF2B5EF4-FFF2-40B4-BE49-F238E27FC236}">
                  <a16:creationId xmlns:a16="http://schemas.microsoft.com/office/drawing/2014/main" id="{C0C7E103-ACCC-DA43-9E9D-6FB906FA4F2D}"/>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4E9F80F-CF67-664D-B4F4-0CA7DCACB628}"/>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1" name="Rectangle 10">
              <a:extLst>
                <a:ext uri="{FF2B5EF4-FFF2-40B4-BE49-F238E27FC236}">
                  <a16:creationId xmlns:a16="http://schemas.microsoft.com/office/drawing/2014/main" id="{B1FEACB6-175B-044B-8C0D-3451E638ABE1}"/>
                </a:ext>
              </a:extLst>
            </p:cNvPr>
            <p:cNvSpPr/>
            <p:nvPr userDrawn="1"/>
          </p:nvSpPr>
          <p:spPr>
            <a:xfrm>
              <a:off x="78129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3" name="Group 12">
            <a:extLst>
              <a:ext uri="{FF2B5EF4-FFF2-40B4-BE49-F238E27FC236}">
                <a16:creationId xmlns:a16="http://schemas.microsoft.com/office/drawing/2014/main" id="{DFC3CB68-EE0C-7E46-A86B-DBBE43BD0866}"/>
              </a:ext>
            </a:extLst>
          </p:cNvPr>
          <p:cNvGrpSpPr/>
          <p:nvPr userDrawn="1"/>
        </p:nvGrpSpPr>
        <p:grpSpPr>
          <a:xfrm>
            <a:off x="-8156196" y="6042094"/>
            <a:ext cx="10328539" cy="167498"/>
            <a:chOff x="10668248" y="5893696"/>
            <a:chExt cx="10328539" cy="167498"/>
          </a:xfrm>
        </p:grpSpPr>
        <p:cxnSp>
          <p:nvCxnSpPr>
            <p:cNvPr id="14" name="Straight Connector 13">
              <a:extLst>
                <a:ext uri="{FF2B5EF4-FFF2-40B4-BE49-F238E27FC236}">
                  <a16:creationId xmlns:a16="http://schemas.microsoft.com/office/drawing/2014/main" id="{128185FB-96F6-194C-96FC-5664DB14E13D}"/>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1E94E79-9670-0743-916C-74F7BDE1C276}"/>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10" name="Rectangle 9">
            <a:extLst>
              <a:ext uri="{FF2B5EF4-FFF2-40B4-BE49-F238E27FC236}">
                <a16:creationId xmlns:a16="http://schemas.microsoft.com/office/drawing/2014/main" id="{EEAD82FA-6CD0-454D-9BDB-225121E5526F}"/>
              </a:ext>
            </a:extLst>
          </p:cNvPr>
          <p:cNvSpPr/>
          <p:nvPr userDrawn="1"/>
        </p:nvSpPr>
        <p:spPr>
          <a:xfrm rot="10800000">
            <a:off x="11513458" y="721339"/>
            <a:ext cx="235719" cy="23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1343333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כותרת ראשית">
  <p:cSld name="1_כותרת ראשית">
    <p:spTree>
      <p:nvGrpSpPr>
        <p:cNvPr id="1" name="Shape 44"/>
        <p:cNvGrpSpPr/>
        <p:nvPr/>
      </p:nvGrpSpPr>
      <p:grpSpPr>
        <a:xfrm>
          <a:off x="0" y="0"/>
          <a:ext cx="0" cy="0"/>
          <a:chOff x="0" y="0"/>
          <a:chExt cx="0" cy="0"/>
        </a:xfrm>
      </p:grpSpPr>
      <p:pic>
        <p:nvPicPr>
          <p:cNvPr id="45" name="Google Shape;45;p5"/>
          <p:cNvPicPr preferRelativeResize="0"/>
          <p:nvPr/>
        </p:nvPicPr>
        <p:blipFill rotWithShape="1">
          <a:blip r:embed="rId2">
            <a:alphaModFix amt="54000"/>
          </a:blip>
          <a:srcRect/>
          <a:stretch/>
        </p:blipFill>
        <p:spPr>
          <a:xfrm>
            <a:off x="-7354565" y="2026508"/>
            <a:ext cx="5045676" cy="5028913"/>
          </a:xfrm>
          <a:prstGeom prst="rect">
            <a:avLst/>
          </a:prstGeom>
          <a:noFill/>
          <a:ln>
            <a:noFill/>
          </a:ln>
        </p:spPr>
      </p:pic>
      <p:pic>
        <p:nvPicPr>
          <p:cNvPr id="46" name="Google Shape;46;p5"/>
          <p:cNvPicPr preferRelativeResize="0"/>
          <p:nvPr/>
        </p:nvPicPr>
        <p:blipFill rotWithShape="1">
          <a:blip r:embed="rId2">
            <a:alphaModFix amt="54000"/>
          </a:blip>
          <a:srcRect/>
          <a:stretch/>
        </p:blipFill>
        <p:spPr>
          <a:xfrm>
            <a:off x="12947249" y="-3969273"/>
            <a:ext cx="5045676" cy="5028913"/>
          </a:xfrm>
          <a:prstGeom prst="rect">
            <a:avLst/>
          </a:prstGeom>
          <a:noFill/>
          <a:ln>
            <a:noFill/>
          </a:ln>
        </p:spPr>
      </p:pic>
      <p:pic>
        <p:nvPicPr>
          <p:cNvPr id="47" name="Google Shape;47;p5"/>
          <p:cNvPicPr preferRelativeResize="0"/>
          <p:nvPr/>
        </p:nvPicPr>
        <p:blipFill rotWithShape="1">
          <a:blip r:embed="rId3">
            <a:alphaModFix/>
          </a:blip>
          <a:srcRect/>
          <a:stretch/>
        </p:blipFill>
        <p:spPr>
          <a:xfrm>
            <a:off x="0" y="0"/>
            <a:ext cx="12192000" cy="6858000"/>
          </a:xfrm>
          <a:prstGeom prst="rect">
            <a:avLst/>
          </a:prstGeom>
          <a:noFill/>
          <a:ln>
            <a:noFill/>
          </a:ln>
        </p:spPr>
      </p:pic>
      <p:cxnSp>
        <p:nvCxnSpPr>
          <p:cNvPr id="48" name="Google Shape;48;p5"/>
          <p:cNvCxnSpPr/>
          <p:nvPr/>
        </p:nvCxnSpPr>
        <p:spPr>
          <a:xfrm>
            <a:off x="7156172" y="1639956"/>
            <a:ext cx="4005469" cy="0"/>
          </a:xfrm>
          <a:prstGeom prst="straightConnector1">
            <a:avLst/>
          </a:prstGeom>
          <a:noFill/>
          <a:ln w="38100" cap="flat" cmpd="sng">
            <a:solidFill>
              <a:srgbClr val="FFC000"/>
            </a:solidFill>
            <a:prstDash val="solid"/>
            <a:miter lim="800000"/>
            <a:headEnd type="none" w="sm" len="sm"/>
            <a:tailEnd type="none" w="sm" len="sm"/>
          </a:ln>
        </p:spPr>
      </p:cxnSp>
      <p:sp>
        <p:nvSpPr>
          <p:cNvPr id="49" name="Google Shape;49;p5"/>
          <p:cNvSpPr/>
          <p:nvPr/>
        </p:nvSpPr>
        <p:spPr>
          <a:xfrm rot="-5400000">
            <a:off x="7721221" y="1537008"/>
            <a:ext cx="205896" cy="205896"/>
          </a:xfrm>
          <a:prstGeom prst="rect">
            <a:avLst/>
          </a:prstGeom>
          <a:solidFill>
            <a:schemeClr val="accent1"/>
          </a:solidFill>
          <a:ln>
            <a:noFill/>
          </a:ln>
        </p:spPr>
        <p:txBody>
          <a:bodyPr spcFirstLastPara="1" wrap="square" lIns="91433" tIns="45700" rIns="91433" bIns="45700"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cxnSp>
        <p:nvCxnSpPr>
          <p:cNvPr id="50" name="Google Shape;50;p5"/>
          <p:cNvCxnSpPr/>
          <p:nvPr/>
        </p:nvCxnSpPr>
        <p:spPr>
          <a:xfrm>
            <a:off x="4093267" y="4984979"/>
            <a:ext cx="4005469" cy="0"/>
          </a:xfrm>
          <a:prstGeom prst="straightConnector1">
            <a:avLst/>
          </a:prstGeom>
          <a:noFill/>
          <a:ln w="38100" cap="flat" cmpd="sng">
            <a:solidFill>
              <a:srgbClr val="FFC000"/>
            </a:solidFill>
            <a:prstDash val="solid"/>
            <a:miter lim="800000"/>
            <a:headEnd type="none" w="sm" len="sm"/>
            <a:tailEnd type="none" w="sm" len="sm"/>
          </a:ln>
        </p:spPr>
      </p:cxnSp>
      <p:cxnSp>
        <p:nvCxnSpPr>
          <p:cNvPr id="51" name="Google Shape;51;p5"/>
          <p:cNvCxnSpPr/>
          <p:nvPr/>
        </p:nvCxnSpPr>
        <p:spPr>
          <a:xfrm>
            <a:off x="4093267" y="2035983"/>
            <a:ext cx="4005469" cy="0"/>
          </a:xfrm>
          <a:prstGeom prst="straightConnector1">
            <a:avLst/>
          </a:prstGeom>
          <a:noFill/>
          <a:ln w="38100" cap="flat" cmpd="sng">
            <a:solidFill>
              <a:srgbClr val="FFC000"/>
            </a:solidFill>
            <a:prstDash val="solid"/>
            <a:miter lim="800000"/>
            <a:headEnd type="none" w="sm" len="sm"/>
            <a:tailEnd type="none" w="sm" len="sm"/>
          </a:ln>
        </p:spPr>
      </p:cxnSp>
      <p:grpSp>
        <p:nvGrpSpPr>
          <p:cNvPr id="52" name="Google Shape;52;p5"/>
          <p:cNvGrpSpPr/>
          <p:nvPr/>
        </p:nvGrpSpPr>
        <p:grpSpPr>
          <a:xfrm>
            <a:off x="-110839" y="110840"/>
            <a:ext cx="1530097" cy="1525929"/>
            <a:chOff x="8374611" y="4283110"/>
            <a:chExt cx="2300578" cy="2294314"/>
          </a:xfrm>
        </p:grpSpPr>
        <p:pic>
          <p:nvPicPr>
            <p:cNvPr id="53" name="Google Shape;53;p5"/>
            <p:cNvPicPr preferRelativeResize="0"/>
            <p:nvPr/>
          </p:nvPicPr>
          <p:blipFill rotWithShape="1">
            <a:blip r:embed="rId4">
              <a:alphaModFix/>
            </a:blip>
            <a:srcRect l="62938"/>
            <a:stretch/>
          </p:blipFill>
          <p:spPr>
            <a:xfrm>
              <a:off x="8873684" y="4283110"/>
              <a:ext cx="1227785" cy="1519621"/>
            </a:xfrm>
            <a:prstGeom prst="rect">
              <a:avLst/>
            </a:prstGeom>
            <a:noFill/>
            <a:ln>
              <a:noFill/>
            </a:ln>
          </p:spPr>
        </p:pic>
        <p:sp>
          <p:nvSpPr>
            <p:cNvPr id="54" name="Google Shape;54;p5"/>
            <p:cNvSpPr/>
            <p:nvPr/>
          </p:nvSpPr>
          <p:spPr>
            <a:xfrm>
              <a:off x="8374611" y="5883287"/>
              <a:ext cx="2300578" cy="694137"/>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iw" sz="1200" b="0" i="0" u="none" strike="noStrike" cap="none" dirty="0">
                  <a:solidFill>
                    <a:schemeClr val="lt1"/>
                  </a:solidFill>
                  <a:latin typeface="Calibri" panose="020F0502020204030204" pitchFamily="34" charset="0"/>
                  <a:ea typeface="Arial"/>
                  <a:cs typeface="Calibri" panose="020F0502020204030204" pitchFamily="34" charset="0"/>
                  <a:sym typeface="Arial"/>
                </a:rPr>
                <a:t>מדינת ישראל</a:t>
              </a:r>
              <a:endParaRPr sz="1467" b="0" i="0" u="none" strike="noStrike" cap="none" dirty="0">
                <a:solidFill>
                  <a:srgbClr val="000000"/>
                </a:solidFill>
                <a:latin typeface="Calibri" panose="020F0502020204030204" pitchFamily="34" charset="0"/>
                <a:ea typeface="Arial"/>
                <a:cs typeface="Calibri" panose="020F0502020204030204" pitchFamily="34" charset="0"/>
                <a:sym typeface="Arial"/>
              </a:endParaRPr>
            </a:p>
            <a:p>
              <a:pPr marL="0" marR="0" lvl="0" indent="0" algn="ctr" rtl="0">
                <a:lnSpc>
                  <a:spcPct val="100000"/>
                </a:lnSpc>
                <a:spcBef>
                  <a:spcPts val="0"/>
                </a:spcBef>
                <a:spcAft>
                  <a:spcPts val="0"/>
                </a:spcAft>
                <a:buClr>
                  <a:srgbClr val="000000"/>
                </a:buClr>
                <a:buSzPts val="900"/>
                <a:buFont typeface="Arial"/>
                <a:buNone/>
              </a:pPr>
              <a:r>
                <a:rPr lang="iw" sz="1200" b="0" i="0" u="none" strike="noStrike" cap="none" dirty="0">
                  <a:solidFill>
                    <a:schemeClr val="lt1"/>
                  </a:solidFill>
                  <a:latin typeface="Calibri" panose="020F0502020204030204" pitchFamily="34" charset="0"/>
                  <a:ea typeface="Arial"/>
                  <a:cs typeface="Calibri" panose="020F0502020204030204" pitchFamily="34" charset="0"/>
                  <a:sym typeface="Arial"/>
                </a:rPr>
                <a:t>משרד החינוך</a:t>
              </a:r>
              <a:endParaRPr sz="1467" b="0" i="0" u="none" strike="noStrike" cap="none" dirty="0">
                <a:solidFill>
                  <a:srgbClr val="000000"/>
                </a:solidFill>
                <a:latin typeface="Calibri" panose="020F0502020204030204" pitchFamily="34" charset="0"/>
                <a:ea typeface="Arial"/>
                <a:cs typeface="Calibri" panose="020F0502020204030204" pitchFamily="34" charset="0"/>
                <a:sym typeface="Arial"/>
              </a:endParaRPr>
            </a:p>
          </p:txBody>
        </p:sp>
      </p:grpSp>
      <p:sp>
        <p:nvSpPr>
          <p:cNvPr id="55" name="Google Shape;55;p5"/>
          <p:cNvSpPr txBox="1"/>
          <p:nvPr/>
        </p:nvSpPr>
        <p:spPr>
          <a:xfrm>
            <a:off x="2210657" y="2447259"/>
            <a:ext cx="7770689" cy="1963485"/>
          </a:xfrm>
          <a:prstGeom prst="rect">
            <a:avLst/>
          </a:prstGeom>
          <a:solidFill>
            <a:schemeClr val="accent1"/>
          </a:solidFill>
          <a:ln>
            <a:noFill/>
          </a:ln>
        </p:spPr>
        <p:txBody>
          <a:bodyPr spcFirstLastPara="1" wrap="square" lIns="251967" tIns="251967" rIns="251967" bIns="251967" anchor="ctr" anchorCtr="0">
            <a:noAutofit/>
          </a:bodyPr>
          <a:lstStyle/>
          <a:p>
            <a:pPr marL="0" marR="0" lvl="0" indent="0" algn="ctr" rtl="1">
              <a:lnSpc>
                <a:spcPct val="90909"/>
              </a:lnSpc>
              <a:spcBef>
                <a:spcPts val="0"/>
              </a:spcBef>
              <a:spcAft>
                <a:spcPts val="0"/>
              </a:spcAft>
              <a:buClr>
                <a:srgbClr val="000000"/>
              </a:buClr>
              <a:buSzPts val="5000"/>
              <a:buFont typeface="Arial"/>
              <a:buNone/>
            </a:pPr>
            <a:r>
              <a:rPr lang="iw" sz="6667" b="0" i="0" u="none" strike="noStrike" cap="none" dirty="0">
                <a:solidFill>
                  <a:schemeClr val="lt1"/>
                </a:solidFill>
                <a:latin typeface="Calibri"/>
                <a:ea typeface="Calibri"/>
                <a:cs typeface="Calibri"/>
                <a:sym typeface="Calibri"/>
              </a:rPr>
              <a:t>תודה שצפיתם בשידור</a:t>
            </a:r>
            <a:endParaRPr sz="1467" b="0" i="0" u="none" strike="noStrike" cap="none" dirty="0">
              <a:solidFill>
                <a:srgbClr val="000000"/>
              </a:solidFill>
              <a:latin typeface="Calibri" panose="020F0502020204030204" pitchFamily="34" charset="0"/>
              <a:ea typeface="Arial"/>
              <a:cs typeface="Calibri" panose="020F0502020204030204" pitchFamily="34" charset="0"/>
              <a:sym typeface="Arial"/>
            </a:endParaRPr>
          </a:p>
          <a:p>
            <a:pPr marL="0" marR="0" lvl="0" indent="0" algn="ctr" rtl="1">
              <a:lnSpc>
                <a:spcPct val="187500"/>
              </a:lnSpc>
              <a:spcBef>
                <a:spcPts val="0"/>
              </a:spcBef>
              <a:spcAft>
                <a:spcPts val="0"/>
              </a:spcAft>
              <a:buClr>
                <a:srgbClr val="000000"/>
              </a:buClr>
              <a:buSzPts val="2400"/>
              <a:buFont typeface="Arial"/>
              <a:buNone/>
            </a:pPr>
            <a:r>
              <a:rPr lang="iw" sz="3200" b="0" i="0" u="none" strike="noStrike" cap="none" dirty="0">
                <a:solidFill>
                  <a:schemeClr val="lt1"/>
                </a:solidFill>
                <a:latin typeface="Calibri"/>
                <a:ea typeface="Calibri"/>
                <a:cs typeface="Calibri"/>
                <a:sym typeface="Calibri"/>
              </a:rPr>
              <a:t>הופק עבור משרד החינוך ע״י מטח</a:t>
            </a:r>
            <a:endParaRPr sz="3200" b="0" i="0" u="none" strike="noStrike" cap="none" dirty="0">
              <a:solidFill>
                <a:schemeClr val="lt1"/>
              </a:solidFill>
              <a:latin typeface="Calibri"/>
              <a:ea typeface="Calibri"/>
              <a:cs typeface="Calibri"/>
              <a:sym typeface="Calibri"/>
            </a:endParaRPr>
          </a:p>
        </p:txBody>
      </p:sp>
      <p:sp>
        <p:nvSpPr>
          <p:cNvPr id="56" name="Google Shape;56;p5"/>
          <p:cNvSpPr/>
          <p:nvPr/>
        </p:nvSpPr>
        <p:spPr>
          <a:xfrm>
            <a:off x="6692901" y="4828834"/>
            <a:ext cx="342900" cy="342900"/>
          </a:xfrm>
          <a:prstGeom prst="rect">
            <a:avLst/>
          </a:prstGeom>
          <a:solidFill>
            <a:schemeClr val="accent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57" name="Google Shape;57;p5"/>
          <p:cNvSpPr/>
          <p:nvPr/>
        </p:nvSpPr>
        <p:spPr>
          <a:xfrm>
            <a:off x="2431341" y="2371059"/>
            <a:ext cx="152400" cy="152400"/>
          </a:xfrm>
          <a:prstGeom prst="rect">
            <a:avLst/>
          </a:prstGeom>
          <a:solidFill>
            <a:schemeClr val="accent2"/>
          </a:solidFill>
          <a:ln>
            <a:noFill/>
          </a:ln>
        </p:spPr>
        <p:txBody>
          <a:bodyPr spcFirstLastPara="1" wrap="square" lIns="91433" tIns="45700" rIns="91433" bIns="45700"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58" name="Google Shape;58;p5"/>
          <p:cNvSpPr/>
          <p:nvPr/>
        </p:nvSpPr>
        <p:spPr>
          <a:xfrm>
            <a:off x="9905144" y="4005877"/>
            <a:ext cx="152400" cy="152400"/>
          </a:xfrm>
          <a:prstGeom prst="rect">
            <a:avLst/>
          </a:prstGeom>
          <a:solidFill>
            <a:schemeClr val="accent3"/>
          </a:solidFill>
          <a:ln>
            <a:noFill/>
          </a:ln>
        </p:spPr>
        <p:txBody>
          <a:bodyPr spcFirstLastPara="1" wrap="square" lIns="91433" tIns="45700" rIns="91433" bIns="45700"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59" name="Google Shape;59;p5"/>
          <p:cNvSpPr txBox="1"/>
          <p:nvPr/>
        </p:nvSpPr>
        <p:spPr>
          <a:xfrm>
            <a:off x="3870376" y="6424727"/>
            <a:ext cx="4451248" cy="323165"/>
          </a:xfrm>
          <a:prstGeom prst="rect">
            <a:avLst/>
          </a:prstGeom>
          <a:noFill/>
          <a:ln>
            <a:noFill/>
          </a:ln>
        </p:spPr>
        <p:txBody>
          <a:bodyPr spcFirstLastPara="1" wrap="square" lIns="91433" tIns="45700" rIns="91433"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iw" sz="1467" b="0" i="0" u="none" strike="noStrike" cap="none" dirty="0">
                <a:solidFill>
                  <a:schemeClr val="lt1"/>
                </a:solidFill>
                <a:latin typeface="Calibri" panose="020F0502020204030204" pitchFamily="34" charset="0"/>
                <a:ea typeface="Arial"/>
                <a:cs typeface="Calibri" panose="020F0502020204030204" pitchFamily="34" charset="0"/>
                <a:sym typeface="Arial"/>
              </a:rPr>
              <a:t>shutterstock/com איורים: </a:t>
            </a:r>
            <a:endParaRPr sz="1467" b="0" i="0" u="none" strike="noStrike" cap="none" dirty="0">
              <a:solidFill>
                <a:schemeClr val="lt1"/>
              </a:solidFill>
              <a:latin typeface="Calibri" panose="020F0502020204030204" pitchFamily="34" charset="0"/>
              <a:ea typeface="Arial"/>
              <a:cs typeface="Calibri" panose="020F0502020204030204" pitchFamily="34" charset="0"/>
              <a:sym typeface="Arial"/>
            </a:endParaRPr>
          </a:p>
        </p:txBody>
      </p:sp>
    </p:spTree>
    <p:extLst>
      <p:ext uri="{BB962C8B-B14F-4D97-AF65-F5344CB8AC3E}">
        <p14:creationId xmlns:p14="http://schemas.microsoft.com/office/powerpoint/2010/main" val="29873644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Heb_Main">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E25FC14-1447-894C-9B3F-3393E4457875}"/>
              </a:ext>
            </a:extLst>
          </p:cNvPr>
          <p:cNvPicPr>
            <a:picLocks noChangeAspect="1"/>
          </p:cNvPicPr>
          <p:nvPr/>
        </p:nvPicPr>
        <p:blipFill>
          <a:blip r:embed="rId2"/>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6C9C108D-DF17-D94D-B478-B1D39585A5A5}"/>
              </a:ext>
            </a:extLst>
          </p:cNvPr>
          <p:cNvSpPr/>
          <p:nvPr/>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cs typeface="Calibri" panose="020F0502020204030204" pitchFamily="34" charset="0"/>
            </a:endParaRPr>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p:nvCxnSpPr>
        <p:spPr>
          <a:xfrm>
            <a:off x="2090531" y="4989650"/>
            <a:ext cx="683665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3722B399-0C27-314C-A9E5-A4C6E23B0F40}"/>
              </a:ext>
            </a:extLst>
          </p:cNvPr>
          <p:cNvGrpSpPr/>
          <p:nvPr/>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Calibri" panose="020F0502020204030204" pitchFamily="34" charset="0"/>
                  <a:cs typeface="Calibri" panose="020F0502020204030204" pitchFamily="34" charset="0"/>
                </a:rPr>
                <a:t>מדינת ישראל</a:t>
              </a:r>
            </a:p>
            <a:p>
              <a:pPr algn="ctr"/>
              <a:r>
                <a:rPr lang="x-none" sz="1200" dirty="0">
                  <a:solidFill>
                    <a:schemeClr val="bg1"/>
                  </a:solidFill>
                  <a:latin typeface="Calibri" panose="020F0502020204030204" pitchFamily="34" charset="0"/>
                  <a:cs typeface="Calibri" panose="020F050202020403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4"/>
          <a:stretch>
            <a:fillRect/>
          </a:stretch>
        </p:blipFill>
        <p:spPr>
          <a:xfrm>
            <a:off x="3332187" y="886221"/>
            <a:ext cx="9150178" cy="2791691"/>
          </a:xfrm>
          <a:prstGeom prst="rect">
            <a:avLst/>
          </a:prstGeom>
        </p:spPr>
      </p:pic>
      <p:sp>
        <p:nvSpPr>
          <p:cNvPr id="3" name="Text Placeholder 2">
            <a:extLst>
              <a:ext uri="{FF2B5EF4-FFF2-40B4-BE49-F238E27FC236}">
                <a16:creationId xmlns:a16="http://schemas.microsoft.com/office/drawing/2014/main" id="{3804F8FB-60CB-9346-BDE4-934153C344CF}"/>
              </a:ext>
            </a:extLst>
          </p:cNvPr>
          <p:cNvSpPr>
            <a:spLocks noGrp="1"/>
          </p:cNvSpPr>
          <p:nvPr>
            <p:ph type="body" sz="quarter" idx="15" hasCustomPrompt="1"/>
          </p:nvPr>
        </p:nvSpPr>
        <p:spPr>
          <a:xfrm>
            <a:off x="2222638" y="3092183"/>
            <a:ext cx="8382413" cy="824410"/>
          </a:xfrm>
          <a:prstGeom prst="rect">
            <a:avLst/>
          </a:prstGeom>
        </p:spPr>
        <p:txBody>
          <a:bodyPr anchor="ctr">
            <a:noAutofit/>
          </a:bodyPr>
          <a:lstStyle>
            <a:lvl1pPr marL="0" indent="0" algn="r" rtl="1">
              <a:buFontTx/>
              <a:buNone/>
              <a:defRPr sz="5000">
                <a:solidFill>
                  <a:schemeClr val="bg1"/>
                </a:solidFill>
                <a:latin typeface="Calibri" panose="020F0502020204030204" pitchFamily="34" charset="0"/>
                <a:cs typeface="Calibri" panose="020F0502020204030204" pitchFamily="34" charset="0"/>
              </a:defRPr>
            </a:lvl1pPr>
            <a:lvl2pPr algn="l" rtl="0">
              <a:defRPr sz="6000">
                <a:latin typeface="Arial" panose="020B0604020202020204" pitchFamily="34" charset="0"/>
                <a:cs typeface="Arial" panose="020B0604020202020204" pitchFamily="34" charset="0"/>
              </a:defRPr>
            </a:lvl2pPr>
            <a:lvl3pPr algn="l" rtl="0">
              <a:defRPr sz="6000">
                <a:latin typeface="Arial" panose="020B0604020202020204" pitchFamily="34" charset="0"/>
                <a:cs typeface="Arial" panose="020B0604020202020204" pitchFamily="34" charset="0"/>
              </a:defRPr>
            </a:lvl3pPr>
            <a:lvl4pPr algn="l" rtl="0">
              <a:defRPr sz="6000">
                <a:latin typeface="Arial" panose="020B0604020202020204" pitchFamily="34" charset="0"/>
                <a:cs typeface="Arial" panose="020B0604020202020204" pitchFamily="34" charset="0"/>
              </a:defRPr>
            </a:lvl4pPr>
            <a:lvl5pPr algn="l" rtl="0">
              <a:defRPr sz="6000">
                <a:latin typeface="Arial" panose="020B0604020202020204" pitchFamily="34" charset="0"/>
                <a:cs typeface="Arial" panose="020B0604020202020204" pitchFamily="34" charset="0"/>
              </a:defRPr>
            </a:lvl5pPr>
          </a:lstStyle>
          <a:p>
            <a:pPr lvl="0"/>
            <a:r>
              <a:rPr lang="he-IL" dirty="0"/>
              <a:t>שיעור חשבון לכיתה א</a:t>
            </a:r>
            <a:endParaRPr lang="en-US" dirty="0"/>
          </a:p>
        </p:txBody>
      </p:sp>
      <p:sp>
        <p:nvSpPr>
          <p:cNvPr id="5" name="Text Placeholder 4">
            <a:extLst>
              <a:ext uri="{FF2B5EF4-FFF2-40B4-BE49-F238E27FC236}">
                <a16:creationId xmlns:a16="http://schemas.microsoft.com/office/drawing/2014/main" id="{2B5EABBC-5AEA-FA4F-B36C-C38528E262DA}"/>
              </a:ext>
            </a:extLst>
          </p:cNvPr>
          <p:cNvSpPr>
            <a:spLocks noGrp="1"/>
          </p:cNvSpPr>
          <p:nvPr>
            <p:ph type="body" sz="quarter" idx="16" hasCustomPrompt="1"/>
          </p:nvPr>
        </p:nvSpPr>
        <p:spPr>
          <a:xfrm>
            <a:off x="2222639" y="4469272"/>
            <a:ext cx="6704545" cy="411774"/>
          </a:xfrm>
          <a:prstGeom prst="rect">
            <a:avLst/>
          </a:prstGeom>
        </p:spPr>
        <p:txBody>
          <a:bodyPr>
            <a:noAutofit/>
          </a:bodyPr>
          <a:lstStyle>
            <a:lvl1pPr marL="0" indent="0" algn="r" rtl="1">
              <a:buNone/>
              <a:defRPr sz="2800">
                <a:solidFill>
                  <a:schemeClr val="bg1"/>
                </a:solidFill>
                <a:latin typeface="Calibri" panose="020F0502020204030204" pitchFamily="34" charset="0"/>
                <a:cs typeface="Calibri" panose="020F0502020204030204" pitchFamily="34" charset="0"/>
              </a:defRPr>
            </a:lvl1pPr>
            <a:lvl2pPr>
              <a:defRPr sz="2800"/>
            </a:lvl2pPr>
            <a:lvl3pPr>
              <a:defRPr sz="2800"/>
            </a:lvl3pPr>
            <a:lvl4pPr>
              <a:defRPr sz="2800"/>
            </a:lvl4pPr>
            <a:lvl5pPr>
              <a:defRPr sz="2800"/>
            </a:lvl5pPr>
          </a:lstStyle>
          <a:p>
            <a:pPr lvl="0"/>
            <a:r>
              <a:rPr lang="he-IL" dirty="0"/>
              <a:t>נושא השיעור:</a:t>
            </a:r>
            <a:endParaRPr lang="en-US" dirty="0"/>
          </a:p>
        </p:txBody>
      </p:sp>
      <p:sp>
        <p:nvSpPr>
          <p:cNvPr id="11" name="Text Placeholder 10">
            <a:extLst>
              <a:ext uri="{FF2B5EF4-FFF2-40B4-BE49-F238E27FC236}">
                <a16:creationId xmlns:a16="http://schemas.microsoft.com/office/drawing/2014/main" id="{202EF151-4A98-504F-9823-B535A37E95D4}"/>
              </a:ext>
            </a:extLst>
          </p:cNvPr>
          <p:cNvSpPr>
            <a:spLocks noGrp="1"/>
          </p:cNvSpPr>
          <p:nvPr>
            <p:ph type="body" sz="quarter" idx="18" hasCustomPrompt="1"/>
          </p:nvPr>
        </p:nvSpPr>
        <p:spPr>
          <a:xfrm>
            <a:off x="2222639" y="5115055"/>
            <a:ext cx="6704013" cy="385860"/>
          </a:xfrm>
          <a:prstGeom prst="rect">
            <a:avLst/>
          </a:prstGeom>
        </p:spPr>
        <p:txBody>
          <a:bodyPr/>
          <a:lstStyle>
            <a:lvl1pPr marL="0" indent="0" algn="r" rtl="1">
              <a:buNone/>
              <a:defRPr>
                <a:solidFill>
                  <a:schemeClr val="bg1"/>
                </a:solidFill>
                <a:latin typeface="Calibri" panose="020F0502020204030204" pitchFamily="34" charset="0"/>
                <a:cs typeface="Calibri" panose="020F0502020204030204" pitchFamily="34" charset="0"/>
              </a:defRPr>
            </a:lvl1pPr>
            <a:lvl2pPr algn="l" rtl="0">
              <a:defRPr/>
            </a:lvl2pPr>
            <a:lvl3pPr algn="l" rtl="0">
              <a:defRPr/>
            </a:lvl3pPr>
            <a:lvl4pPr algn="l" rtl="0">
              <a:defRPr/>
            </a:lvl4pPr>
            <a:lvl5pPr algn="l" rtl="0">
              <a:defRPr/>
            </a:lvl5pPr>
          </a:lstStyle>
          <a:p>
            <a:pPr lvl="0"/>
            <a:r>
              <a:rPr lang="he-IL" dirty="0"/>
              <a:t>שם המורה:</a:t>
            </a:r>
            <a:endParaRPr lang="en-US" dirty="0"/>
          </a:p>
        </p:txBody>
      </p:sp>
    </p:spTree>
    <p:extLst>
      <p:ext uri="{BB962C8B-B14F-4D97-AF65-F5344CB8AC3E}">
        <p14:creationId xmlns:p14="http://schemas.microsoft.com/office/powerpoint/2010/main" val="3506473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מה נלמד היום">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AD2F-8484-6F41-A7DB-68F52EBF051B}"/>
              </a:ext>
            </a:extLst>
          </p:cNvPr>
          <p:cNvSpPr>
            <a:spLocks noGrp="1"/>
          </p:cNvSpPr>
          <p:nvPr>
            <p:ph type="title" hasCustomPrompt="1"/>
          </p:nvPr>
        </p:nvSpPr>
        <p:spPr/>
        <p:txBody>
          <a:bodyPr/>
          <a:lstStyle>
            <a:lvl1pPr>
              <a:defRPr>
                <a:latin typeface="Calibri" panose="020F0502020204030204" pitchFamily="34" charset="0"/>
                <a:cs typeface="Calibri" panose="020F0502020204030204" pitchFamily="34" charset="0"/>
              </a:defRPr>
            </a:lvl1pPr>
          </a:lstStyle>
          <a:p>
            <a:r>
              <a:rPr lang="he-IL" sz="4400" dirty="0"/>
              <a:t>מה נלמד היום</a:t>
            </a:r>
          </a:p>
        </p:txBody>
      </p:sp>
      <p:sp>
        <p:nvSpPr>
          <p:cNvPr id="3" name="Content Placeholder 2">
            <a:extLst>
              <a:ext uri="{FF2B5EF4-FFF2-40B4-BE49-F238E27FC236}">
                <a16:creationId xmlns:a16="http://schemas.microsoft.com/office/drawing/2014/main" id="{B740BC21-AC41-C940-AECD-AA7CACFED78F}"/>
              </a:ext>
            </a:extLst>
          </p:cNvPr>
          <p:cNvSpPr>
            <a:spLocks noGrp="1"/>
          </p:cNvSpPr>
          <p:nvPr>
            <p:ph idx="1" hasCustomPrompt="1"/>
          </p:nvPr>
        </p:nvSpPr>
        <p:spPr/>
        <p:txBody>
          <a:bodyPr/>
          <a:lstStyle>
            <a:lvl1pPr>
              <a:buClr>
                <a:schemeClr val="accent2"/>
              </a:buClr>
              <a:defRPr>
                <a:latin typeface="Calibri" panose="020F0502020204030204" pitchFamily="34" charset="0"/>
                <a:cs typeface="Calibri" panose="020F0502020204030204" pitchFamily="34" charset="0"/>
              </a:defRPr>
            </a:lvl1pPr>
          </a:lstStyle>
          <a:p>
            <a:pPr lvl="0"/>
            <a:r>
              <a:rPr lang="he-IL" dirty="0"/>
              <a:t>טקסט עם בולט</a:t>
            </a:r>
            <a:endParaRPr lang="en-US" dirty="0"/>
          </a:p>
        </p:txBody>
      </p:sp>
      <p:grpSp>
        <p:nvGrpSpPr>
          <p:cNvPr id="7" name="Group 6">
            <a:extLst>
              <a:ext uri="{FF2B5EF4-FFF2-40B4-BE49-F238E27FC236}">
                <a16:creationId xmlns:a16="http://schemas.microsoft.com/office/drawing/2014/main" id="{BF17BF2D-5C56-2347-98A3-34A4F9603254}"/>
              </a:ext>
            </a:extLst>
          </p:cNvPr>
          <p:cNvGrpSpPr/>
          <p:nvPr userDrawn="1"/>
        </p:nvGrpSpPr>
        <p:grpSpPr>
          <a:xfrm>
            <a:off x="358720" y="6187719"/>
            <a:ext cx="3913243" cy="506326"/>
            <a:chOff x="358720" y="6187719"/>
            <a:chExt cx="3913243" cy="506326"/>
          </a:xfrm>
        </p:grpSpPr>
        <p:cxnSp>
          <p:nvCxnSpPr>
            <p:cNvPr id="8" name="Straight Connector 7">
              <a:extLst>
                <a:ext uri="{FF2B5EF4-FFF2-40B4-BE49-F238E27FC236}">
                  <a16:creationId xmlns:a16="http://schemas.microsoft.com/office/drawing/2014/main" id="{9AEDD64D-1669-CC4D-A40D-F4C1654A152C}"/>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EEFE9A-A5D8-E143-B1EA-0A48F46D9FBA}"/>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0" name="Rectangle 9">
              <a:extLst>
                <a:ext uri="{FF2B5EF4-FFF2-40B4-BE49-F238E27FC236}">
                  <a16:creationId xmlns:a16="http://schemas.microsoft.com/office/drawing/2014/main" id="{28E9E340-F138-444F-A3A8-C621C8A24CE1}"/>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BD763B7A-9108-A148-9406-56F54986D02B}"/>
              </a:ext>
            </a:extLst>
          </p:cNvPr>
          <p:cNvGrpSpPr/>
          <p:nvPr userDrawn="1"/>
        </p:nvGrpSpPr>
        <p:grpSpPr>
          <a:xfrm rot="10800000">
            <a:off x="8177063" y="106239"/>
            <a:ext cx="3913243" cy="506326"/>
            <a:chOff x="358720" y="6187719"/>
            <a:chExt cx="3913243" cy="506326"/>
          </a:xfrm>
        </p:grpSpPr>
        <p:cxnSp>
          <p:nvCxnSpPr>
            <p:cNvPr id="12" name="Straight Connector 11">
              <a:extLst>
                <a:ext uri="{FF2B5EF4-FFF2-40B4-BE49-F238E27FC236}">
                  <a16:creationId xmlns:a16="http://schemas.microsoft.com/office/drawing/2014/main" id="{CF173E8D-1DC7-EA46-A2CF-77F707D4A43D}"/>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61244C7-240F-A94A-B142-2E9C0513EF6E}"/>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4" name="Rectangle 13">
              <a:extLst>
                <a:ext uri="{FF2B5EF4-FFF2-40B4-BE49-F238E27FC236}">
                  <a16:creationId xmlns:a16="http://schemas.microsoft.com/office/drawing/2014/main" id="{D1914BA5-ACCC-6D44-863F-9400125B1812}"/>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Tree>
    <p:extLst>
      <p:ext uri="{BB962C8B-B14F-4D97-AF65-F5344CB8AC3E}">
        <p14:creationId xmlns:p14="http://schemas.microsoft.com/office/powerpoint/2010/main" val="2642282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מה להביא לשיעור?</a:t>
            </a:r>
            <a:endParaRPr lang="x-none"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1741679"/>
            <a:ext cx="5157787"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1741679"/>
            <a:ext cx="5183188"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902624" y="181572"/>
            <a:ext cx="11022154" cy="506326"/>
            <a:chOff x="865046" y="356936"/>
            <a:chExt cx="11022154"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612206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x-none"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1671638" y="1928813"/>
            <a:ext cx="9572625" cy="3844925"/>
          </a:xfrm>
        </p:spPr>
        <p:txBody>
          <a:bodyPr>
            <a:normAutofit/>
          </a:bodyPr>
          <a:lstStyle>
            <a:lvl1pPr marL="0" indent="0" algn="ctr">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2757313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933938" y="1825625"/>
            <a:ext cx="5085862" cy="4351338"/>
          </a:xfrm>
        </p:spPr>
        <p:txBody>
          <a:bodyPr/>
          <a:lstStyle>
            <a:lvl1pPr marL="228600" marR="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lang="en-US" sz="2800" b="0" i="0" kern="1200" dirty="0">
                <a:solidFill>
                  <a:schemeClr val="tx1"/>
                </a:solidFill>
                <a:latin typeface="Calibri" panose="020F0502020204030204" pitchFamily="34" charset="0"/>
                <a:ea typeface="+mn-ea"/>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en-US"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67938" y="1825625"/>
            <a:ext cx="5085862"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en-US" dirty="0"/>
          </a:p>
          <a:p>
            <a:pPr lvl="0"/>
            <a:endParaRPr lang="en-US" dirty="0"/>
          </a:p>
        </p:txBody>
      </p:sp>
    </p:spTree>
    <p:extLst>
      <p:ext uri="{BB962C8B-B14F-4D97-AF65-F5344CB8AC3E}">
        <p14:creationId xmlns:p14="http://schemas.microsoft.com/office/powerpoint/2010/main" val="4252503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מצגת מלאה בתרגול">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המשך תרגול</a:t>
            </a:r>
            <a:endParaRPr lang="x-none" dirty="0"/>
          </a:p>
        </p:txBody>
      </p:sp>
      <p:sp>
        <p:nvSpPr>
          <p:cNvPr id="3" name="Text Placeholder 2">
            <a:extLst>
              <a:ext uri="{FF2B5EF4-FFF2-40B4-BE49-F238E27FC236}">
                <a16:creationId xmlns:a16="http://schemas.microsoft.com/office/drawing/2014/main" id="{B9D2555F-AC29-CF40-A900-4B11F74D3B6B}"/>
              </a:ext>
            </a:extLst>
          </p:cNvPr>
          <p:cNvSpPr>
            <a:spLocks noGrp="1"/>
          </p:cNvSpPr>
          <p:nvPr>
            <p:ph type="body" idx="1" hasCustomPrompt="1"/>
          </p:nvPr>
        </p:nvSpPr>
        <p:spPr>
          <a:xfrm>
            <a:off x="839788" y="1681163"/>
            <a:ext cx="5157787"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2505075"/>
            <a:ext cx="5157787"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a:t>
            </a:r>
            <a:r>
              <a:rPr lang="en-US" dirty="0"/>
              <a:t/>
            </a:r>
            <a:br>
              <a:rPr lang="en-US" dirty="0"/>
            </a:br>
            <a:r>
              <a:rPr lang="he-IL" dirty="0"/>
              <a:t>של תבנית בסיס</a:t>
            </a:r>
          </a:p>
        </p:txBody>
      </p:sp>
      <p:sp>
        <p:nvSpPr>
          <p:cNvPr id="5" name="Text Placeholder 4">
            <a:extLst>
              <a:ext uri="{FF2B5EF4-FFF2-40B4-BE49-F238E27FC236}">
                <a16:creationId xmlns:a16="http://schemas.microsoft.com/office/drawing/2014/main" id="{8A3758F3-DA41-7043-A36A-300D6DD6B73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2505075"/>
            <a:ext cx="5183188"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a:t>
            </a:r>
            <a:r>
              <a:rPr lang="en-US" dirty="0"/>
              <a:t/>
            </a:r>
            <a:br>
              <a:rPr lang="en-US" dirty="0"/>
            </a:br>
            <a:r>
              <a:rPr lang="he-IL" dirty="0"/>
              <a:t>של תבנית בסיס</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902624" y="181572"/>
            <a:ext cx="11022154" cy="506326"/>
            <a:chOff x="865046" y="356936"/>
            <a:chExt cx="11022154"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2743225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פתרון">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פתרון</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65046" y="1825625"/>
            <a:ext cx="5154754"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60122" y="1825625"/>
            <a:ext cx="5093677"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3528654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הקניית ידע">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C84C288-45B9-0C4B-BC23-61FEF6C61789}"/>
              </a:ext>
            </a:extLst>
          </p:cNvPr>
          <p:cNvGrpSpPr/>
          <p:nvPr userDrawn="1"/>
        </p:nvGrpSpPr>
        <p:grpSpPr>
          <a:xfrm>
            <a:off x="358720" y="6187719"/>
            <a:ext cx="3913243" cy="506326"/>
            <a:chOff x="358720" y="6187719"/>
            <a:chExt cx="3913243" cy="506326"/>
          </a:xfrm>
        </p:grpSpPr>
        <p:cxnSp>
          <p:nvCxnSpPr>
            <p:cNvPr id="17" name="Straight Connector 16">
              <a:extLst>
                <a:ext uri="{FF2B5EF4-FFF2-40B4-BE49-F238E27FC236}">
                  <a16:creationId xmlns:a16="http://schemas.microsoft.com/office/drawing/2014/main" id="{EDECF7E4-AA12-DD4F-8FBA-6942B07B661F}"/>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4A824D68-292F-0740-864D-187885A36636}"/>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9" name="Rectangle 18">
              <a:extLst>
                <a:ext uri="{FF2B5EF4-FFF2-40B4-BE49-F238E27FC236}">
                  <a16:creationId xmlns:a16="http://schemas.microsoft.com/office/drawing/2014/main" id="{5CFF00F0-B1E8-5F4E-A07B-F1B92F9D38A6}"/>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1" name="Text Placeholder 5">
            <a:extLst>
              <a:ext uri="{FF2B5EF4-FFF2-40B4-BE49-F238E27FC236}">
                <a16:creationId xmlns:a16="http://schemas.microsoft.com/office/drawing/2014/main" id="{872B4A16-607D-6547-9FD5-D3C9EE1A5211}"/>
              </a:ext>
            </a:extLst>
          </p:cNvPr>
          <p:cNvSpPr>
            <a:spLocks noGrp="1"/>
          </p:cNvSpPr>
          <p:nvPr>
            <p:ph type="body" sz="quarter" idx="10" hasCustomPrompt="1"/>
          </p:nvPr>
        </p:nvSpPr>
        <p:spPr>
          <a:xfrm>
            <a:off x="1671638" y="1928813"/>
            <a:ext cx="9572625" cy="3844925"/>
          </a:xfrm>
        </p:spPr>
        <p:txBody>
          <a:bodyPr>
            <a:normAutofit/>
          </a:bodyPr>
          <a:lstStyle>
            <a:lvl1pPr marL="0" indent="0" algn="ctr">
              <a:lnSpc>
                <a:spcPct val="100000"/>
              </a:lnSpc>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pic>
        <p:nvPicPr>
          <p:cNvPr id="22" name="Picture 21">
            <a:extLst>
              <a:ext uri="{FF2B5EF4-FFF2-40B4-BE49-F238E27FC236}">
                <a16:creationId xmlns:a16="http://schemas.microsoft.com/office/drawing/2014/main" id="{767E3700-96F7-8449-BFE9-3638DA837676}"/>
              </a:ext>
            </a:extLst>
          </p:cNvPr>
          <p:cNvPicPr>
            <a:picLocks noChangeAspect="1"/>
          </p:cNvPicPr>
          <p:nvPr userDrawn="1"/>
        </p:nvPicPr>
        <p:blipFill rotWithShape="1">
          <a:blip r:embed="rId2"/>
          <a:srcRect t="4861" b="71253"/>
          <a:stretch/>
        </p:blipFill>
        <p:spPr>
          <a:xfrm>
            <a:off x="0" y="0"/>
            <a:ext cx="12192000" cy="1638096"/>
          </a:xfrm>
          <a:prstGeom prst="rect">
            <a:avLst/>
          </a:prstGeom>
        </p:spPr>
      </p:pic>
      <p:sp>
        <p:nvSpPr>
          <p:cNvPr id="23" name="Title 1">
            <a:extLst>
              <a:ext uri="{FF2B5EF4-FFF2-40B4-BE49-F238E27FC236}">
                <a16:creationId xmlns:a16="http://schemas.microsoft.com/office/drawing/2014/main" id="{0A8A744E-77D6-CD40-B413-54A26D5A1891}"/>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x-none" dirty="0"/>
          </a:p>
        </p:txBody>
      </p:sp>
      <p:sp>
        <p:nvSpPr>
          <p:cNvPr id="24" name="Rectangle 23">
            <a:extLst>
              <a:ext uri="{FF2B5EF4-FFF2-40B4-BE49-F238E27FC236}">
                <a16:creationId xmlns:a16="http://schemas.microsoft.com/office/drawing/2014/main" id="{6C05C46E-F358-4B4C-A5AF-C1EE892CDA45}"/>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467496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1_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75754" y="1825625"/>
            <a:ext cx="5078046"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2503575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68C25B-25BC-3D44-BF1A-D4FCCE68B2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lvl="0" algn="r" rtl="1">
              <a:spcBef>
                <a:spcPts val="800"/>
              </a:spcBef>
              <a:spcAft>
                <a:spcPts val="0"/>
              </a:spcAft>
            </a:pPr>
            <a:r>
              <a:rPr lang="he-IL" sz="4400" b="1">
                <a:solidFill>
                  <a:schemeClr val="dk1"/>
                </a:solidFill>
                <a:latin typeface="Alef"/>
                <a:ea typeface="Alef"/>
                <a:sym typeface="Alef"/>
              </a:rPr>
              <a:t>לפניכם מהלך השיעור הכולל (45 דקות סה"כ):</a:t>
            </a:r>
            <a:endParaRPr lang="he-IL" sz="4000" b="1" dirty="0">
              <a:solidFill>
                <a:schemeClr val="dk1"/>
              </a:solidFill>
              <a:latin typeface="Alef"/>
              <a:ea typeface="Alef"/>
              <a:sym typeface="Alef"/>
            </a:endParaRPr>
          </a:p>
        </p:txBody>
      </p:sp>
      <p:sp>
        <p:nvSpPr>
          <p:cNvPr id="3" name="Text Placeholder 2">
            <a:extLst>
              <a:ext uri="{FF2B5EF4-FFF2-40B4-BE49-F238E27FC236}">
                <a16:creationId xmlns:a16="http://schemas.microsoft.com/office/drawing/2014/main" id="{2E74985F-A51E-924E-9310-276896888B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הצגת נושא השיעור ומה נעשה היום (דקה)</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פעילות פתיחה (עד 2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חיבור לידע קודם (עד 2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שלב הלמידה (עד 20 דק')</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הקניה </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תרגול </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פתרון התרגול</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ניתן לחזור על הרצף פעם- פעמיים במסגרת ה- 20 דק'</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סיכום וסוף צילום (עד 5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משימה עצמאית בנושא השיעור (15 דק')</a:t>
            </a:r>
          </a:p>
        </p:txBody>
      </p:sp>
    </p:spTree>
    <p:extLst>
      <p:ext uri="{BB962C8B-B14F-4D97-AF65-F5344CB8AC3E}">
        <p14:creationId xmlns:p14="http://schemas.microsoft.com/office/powerpoint/2010/main" val="3140060033"/>
      </p:ext>
    </p:extLst>
  </p:cSld>
  <p:clrMap bg1="lt1" tx1="dk1" bg2="lt2" tx2="dk2" accent1="accent1" accent2="accent2" accent3="accent3" accent4="accent4" accent5="accent5" accent6="accent6" hlink="hlink" folHlink="folHlink"/>
  <p:sldLayoutIdLst>
    <p:sldLayoutId id="2147483672" r:id="rId1"/>
    <p:sldLayoutId id="2147483650" r:id="rId2"/>
    <p:sldLayoutId id="2147483653" r:id="rId3"/>
    <p:sldLayoutId id="2147483666" r:id="rId4"/>
    <p:sldLayoutId id="2147483652" r:id="rId5"/>
    <p:sldLayoutId id="2147483667" r:id="rId6"/>
    <p:sldLayoutId id="2147483669" r:id="rId7"/>
    <p:sldLayoutId id="2147483670" r:id="rId8"/>
    <p:sldLayoutId id="2147483671" r:id="rId9"/>
    <p:sldLayoutId id="2147483668" r:id="rId10"/>
    <p:sldLayoutId id="2147483665" r:id="rId11"/>
    <p:sldLayoutId id="2147483657" r:id="rId12"/>
    <p:sldLayoutId id="2147483664" r:id="rId13"/>
    <p:sldLayoutId id="2147483661" r:id="rId14"/>
    <p:sldLayoutId id="2147483649" r:id="rId15"/>
    <p:sldLayoutId id="2147483663" r:id="rId16"/>
    <p:sldLayoutId id="2147483678" r:id="rId17"/>
  </p:sldLayoutIdLst>
  <p:txStyles>
    <p:titleStyle>
      <a:lvl1pPr algn="r" defTabSz="914400" rtl="1" eaLnBrk="1" latinLnBrk="0" hangingPunct="1">
        <a:lnSpc>
          <a:spcPct val="90000"/>
        </a:lnSpc>
        <a:spcBef>
          <a:spcPts val="800"/>
        </a:spcBef>
        <a:spcAft>
          <a:spcPts val="0"/>
        </a:spcAft>
        <a:buNone/>
        <a:defRPr sz="4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p:titleStyle>
    <p:bodyStyle>
      <a:lvl1pPr marL="0" indent="0" algn="r" defTabSz="914400" rtl="1" eaLnBrk="1" latinLnBrk="0" hangingPunct="1">
        <a:lnSpc>
          <a:spcPct val="90000"/>
        </a:lnSpc>
        <a:spcBef>
          <a:spcPts val="800"/>
        </a:spcBef>
        <a:spcAft>
          <a:spcPts val="0"/>
        </a:spcAft>
        <a:buFont typeface="+mj-lt"/>
        <a:buNone/>
        <a:defRPr sz="2800" b="0" i="0" kern="1200">
          <a:solidFill>
            <a:schemeClr val="tx1"/>
          </a:solidFill>
          <a:latin typeface="Calibri" panose="020F0502020204030204" pitchFamily="34" charset="0"/>
          <a:ea typeface="+mn-ea"/>
          <a:cs typeface="Calibri" panose="020F050202020403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083" userDrawn="1">
          <p15:clr>
            <a:srgbClr val="F26B43"/>
          </p15:clr>
        </p15:guide>
        <p15:guide id="2" orient="horz" pos="75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E1D1AC-3BD1-F940-BDD1-726E936EC6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x-none" dirty="0"/>
          </a:p>
        </p:txBody>
      </p:sp>
      <p:sp>
        <p:nvSpPr>
          <p:cNvPr id="3" name="Text Placeholder 2">
            <a:extLst>
              <a:ext uri="{FF2B5EF4-FFF2-40B4-BE49-F238E27FC236}">
                <a16:creationId xmlns:a16="http://schemas.microsoft.com/office/drawing/2014/main" id="{4AE9C1DE-15DE-4E43-92D6-C72565293F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x-none" dirty="0"/>
          </a:p>
        </p:txBody>
      </p:sp>
      <p:sp>
        <p:nvSpPr>
          <p:cNvPr id="7" name="Slide Number Placeholder 1">
            <a:extLst>
              <a:ext uri="{FF2B5EF4-FFF2-40B4-BE49-F238E27FC236}">
                <a16:creationId xmlns:a16="http://schemas.microsoft.com/office/drawing/2014/main" id="{7CC1BC2F-4906-EB49-B9E1-1D196CB5A638}"/>
              </a:ext>
            </a:extLst>
          </p:cNvPr>
          <p:cNvSpPr txBox="1">
            <a:spLocks/>
          </p:cNvSpPr>
          <p:nvPr/>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fld id="{4ACF36E0-02F0-C24F-AEDD-AC692C7CD92B}" type="slidenum">
              <a:rPr lang="en-US" smtClean="0">
                <a:solidFill>
                  <a:srgbClr val="4285E3"/>
                </a:solidFill>
                <a:latin typeface="Calibri" panose="020F0502020204030204" pitchFamily="34" charset="0"/>
                <a:cs typeface="+mn-cs"/>
              </a:rPr>
              <a:pPr algn="ctr" rtl="1"/>
              <a:t>‹#›</a:t>
            </a:fld>
            <a:endParaRPr lang="en-US" dirty="0">
              <a:solidFill>
                <a:srgbClr val="4285E3"/>
              </a:solidFill>
              <a:latin typeface="Calibri" panose="020F0502020204030204" pitchFamily="34" charset="0"/>
              <a:cs typeface="+mn-cs"/>
            </a:endParaRPr>
          </a:p>
        </p:txBody>
      </p:sp>
      <p:sp>
        <p:nvSpPr>
          <p:cNvPr id="5" name="Slide Number Placeholder 1">
            <a:extLst>
              <a:ext uri="{FF2B5EF4-FFF2-40B4-BE49-F238E27FC236}">
                <a16:creationId xmlns:a16="http://schemas.microsoft.com/office/drawing/2014/main" id="{680F2E83-5CE4-C040-BA7A-F42BB8B634FA}"/>
              </a:ext>
            </a:extLst>
          </p:cNvPr>
          <p:cNvSpPr txBox="1">
            <a:spLocks/>
          </p:cNvSpPr>
          <p:nvPr userDrawn="1"/>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fld id="{4ACF36E0-02F0-C24F-AEDD-AC692C7CD92B}" type="slidenum">
              <a:rPr lang="en-US" smtClean="0">
                <a:solidFill>
                  <a:srgbClr val="4285E3"/>
                </a:solidFill>
                <a:latin typeface="Calibri" panose="020F0502020204030204" pitchFamily="34" charset="0"/>
                <a:cs typeface="+mn-cs"/>
              </a:rPr>
              <a:pPr algn="ctr" rtl="1"/>
              <a:t>‹#›</a:t>
            </a:fld>
            <a:endParaRPr lang="en-US" dirty="0">
              <a:solidFill>
                <a:srgbClr val="4285E3"/>
              </a:solidFill>
              <a:latin typeface="Calibri" panose="020F0502020204030204" pitchFamily="34" charset="0"/>
              <a:cs typeface="+mn-cs"/>
            </a:endParaRPr>
          </a:p>
        </p:txBody>
      </p:sp>
    </p:spTree>
    <p:extLst>
      <p:ext uri="{BB962C8B-B14F-4D97-AF65-F5344CB8AC3E}">
        <p14:creationId xmlns:p14="http://schemas.microsoft.com/office/powerpoint/2010/main" val="771515407"/>
      </p:ext>
    </p:extLst>
  </p:cSld>
  <p:clrMap bg1="lt1" tx1="dk1" bg2="lt2" tx2="dk2" accent1="accent1" accent2="accent2" accent3="accent3" accent4="accent4" accent5="accent5" accent6="accent6" hlink="hlink" folHlink="folHlink"/>
  <p:sldLayoutIdLst>
    <p:sldLayoutId id="2147483677" r:id="rId1"/>
  </p:sldLayoutIdLst>
  <p:txStyles>
    <p:titleStyle>
      <a:lvl1pPr algn="r" defTabSz="914400" rtl="1"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r" defTabSz="914400" rtl="1"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r" defTabSz="914400" rtl="1"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083">
          <p15:clr>
            <a:srgbClr val="F26B43"/>
          </p15:clr>
        </p15:guide>
        <p15:guide id="2" orient="horz" pos="75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5.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4.png"/><Relationship Id="rId5" Type="http://schemas.openxmlformats.org/officeDocument/2006/relationships/image" Target="../media/image20.png"/><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sz="quarter" idx="15"/>
          </p:nvPr>
        </p:nvSpPr>
        <p:spPr>
          <a:xfrm>
            <a:off x="5501641" y="2115483"/>
            <a:ext cx="5090160" cy="634326"/>
          </a:xfrm>
          <a:solidFill>
            <a:srgbClr val="0033CC"/>
          </a:solidFill>
        </p:spPr>
        <p:txBody>
          <a:bodyPr/>
          <a:lstStyle/>
          <a:p>
            <a:pPr lvl="0" algn="ctr"/>
            <a:r>
              <a:rPr lang="he-IL" sz="3200" b="1" dirty="0"/>
              <a:t>מערכת שיעורים למגזר החרדי</a:t>
            </a:r>
          </a:p>
        </p:txBody>
      </p:sp>
      <p:sp>
        <p:nvSpPr>
          <p:cNvPr id="239" name="Google Shape;239;p5"/>
          <p:cNvSpPr txBox="1">
            <a:spLocks noGrp="1"/>
          </p:cNvSpPr>
          <p:nvPr>
            <p:ph type="body" sz="quarter" idx="16"/>
          </p:nvPr>
        </p:nvSpPr>
        <p:spPr/>
        <p:txBody>
          <a:bodyPr/>
          <a:lstStyle/>
          <a:p>
            <a:pPr lvl="0"/>
            <a:r>
              <a:rPr lang="he-IL" sz="3200" dirty="0"/>
              <a:t>נושא השיעור: מדרש  - כשם שיגעו </a:t>
            </a:r>
            <a:r>
              <a:rPr lang="he-IL" sz="3200" dirty="0" err="1"/>
              <a:t>אבותי</a:t>
            </a:r>
            <a:endParaRPr lang="he-IL" sz="3200" dirty="0"/>
          </a:p>
        </p:txBody>
      </p:sp>
      <p:sp>
        <p:nvSpPr>
          <p:cNvPr id="2" name="Text Placeholder 1">
            <a:extLst>
              <a:ext uri="{FF2B5EF4-FFF2-40B4-BE49-F238E27FC236}">
                <a16:creationId xmlns:a16="http://schemas.microsoft.com/office/drawing/2014/main" id="{12874761-6EDB-5D40-A79B-9C82F478C33E}"/>
              </a:ext>
            </a:extLst>
          </p:cNvPr>
          <p:cNvSpPr>
            <a:spLocks noGrp="1"/>
          </p:cNvSpPr>
          <p:nvPr>
            <p:ph type="body" sz="quarter" idx="18"/>
          </p:nvPr>
        </p:nvSpPr>
        <p:spPr/>
        <p:txBody>
          <a:bodyPr>
            <a:noAutofit/>
          </a:bodyPr>
          <a:lstStyle/>
          <a:p>
            <a:r>
              <a:rPr lang="he-IL" sz="3200" dirty="0">
                <a:sym typeface="Calibri"/>
              </a:rPr>
              <a:t>ע</a:t>
            </a:r>
            <a:r>
              <a:rPr lang="he-IL" sz="3200" dirty="0" smtClean="0">
                <a:sym typeface="Calibri"/>
              </a:rPr>
              <a:t>ם </a:t>
            </a:r>
            <a:r>
              <a:rPr lang="he-IL" sz="3200" dirty="0">
                <a:sym typeface="Calibri"/>
              </a:rPr>
              <a:t>המורה: יצחק </a:t>
            </a:r>
            <a:r>
              <a:rPr lang="he-IL" sz="3200" dirty="0" smtClean="0">
                <a:sym typeface="Calibri"/>
              </a:rPr>
              <a:t>מזור</a:t>
            </a:r>
            <a:endParaRPr lang="en-US" sz="3200" dirty="0" smtClean="0">
              <a:sym typeface="Calibri"/>
            </a:endParaRPr>
          </a:p>
          <a:p>
            <a:r>
              <a:rPr lang="he-IL" dirty="0" smtClean="0">
                <a:sym typeface="Calibri"/>
              </a:rPr>
              <a:t>כתיבה: ישראל </a:t>
            </a:r>
            <a:r>
              <a:rPr lang="he-IL" dirty="0" err="1" smtClean="0">
                <a:sym typeface="Calibri"/>
              </a:rPr>
              <a:t>ועקנין</a:t>
            </a:r>
            <a:r>
              <a:rPr lang="he-IL" dirty="0" smtClean="0">
                <a:sym typeface="Calibri"/>
              </a:rPr>
              <a:t>, כוכבה גרסון</a:t>
            </a:r>
            <a:endParaRPr lang="he-IL" dirty="0">
              <a:sym typeface="Calibri"/>
            </a:endParaRPr>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7" name="Google Shape;238;p5"/>
          <p:cNvSpPr txBox="1">
            <a:spLocks/>
          </p:cNvSpPr>
          <p:nvPr/>
        </p:nvSpPr>
        <p:spPr>
          <a:xfrm>
            <a:off x="1969141" y="3024451"/>
            <a:ext cx="8382413" cy="824410"/>
          </a:xfrm>
          <a:prstGeom prst="rect">
            <a:avLst/>
          </a:prstGeom>
        </p:spPr>
        <p:txBody>
          <a:bodyPr vert="horz" lIns="91440" tIns="45720" rIns="91440" bIns="45720" rtlCol="0" anchor="ctr">
            <a:noAutofit/>
          </a:bodyPr>
          <a:lstStyle>
            <a:lvl1pPr marL="0" indent="0" algn="r" defTabSz="914400" rtl="1" eaLnBrk="1" latinLnBrk="0" hangingPunct="1">
              <a:lnSpc>
                <a:spcPct val="90000"/>
              </a:lnSpc>
              <a:spcBef>
                <a:spcPts val="1000"/>
              </a:spcBef>
              <a:buClr>
                <a:schemeClr val="accent2"/>
              </a:buClr>
              <a:buFontTx/>
              <a:buNone/>
              <a:defRPr sz="5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ts val="800"/>
              </a:spcBef>
              <a:buClrTx/>
            </a:pPr>
            <a:r>
              <a:rPr lang="he-IL" sz="6000" dirty="0">
                <a:solidFill>
                  <a:srgbClr val="FFFFFF"/>
                </a:solidFill>
                <a:latin typeface="Calibri" panose="020F0502020204030204" pitchFamily="34" charset="0"/>
                <a:cs typeface="Calibri" panose="020F0502020204030204" pitchFamily="34" charset="0"/>
              </a:rPr>
              <a:t>שיעור עברית לכיתה</a:t>
            </a:r>
            <a:endParaRPr lang="x-none" sz="6000" dirty="0">
              <a:solidFill>
                <a:srgbClr val="FFFFFF"/>
              </a:solidFill>
              <a:latin typeface="Calibri" panose="020F0502020204030204" pitchFamily="34" charset="0"/>
              <a:cs typeface="Calibri" panose="020F0502020204030204" pitchFamily="34" charset="0"/>
            </a:endParaRPr>
          </a:p>
        </p:txBody>
      </p:sp>
      <p:sp>
        <p:nvSpPr>
          <p:cNvPr id="5" name="מלבן 4"/>
          <p:cNvSpPr/>
          <p:nvPr/>
        </p:nvSpPr>
        <p:spPr>
          <a:xfrm>
            <a:off x="89038" y="0"/>
            <a:ext cx="1114922" cy="1738469"/>
          </a:xfrm>
          <a:prstGeom prst="rect">
            <a:avLst/>
          </a:prstGeom>
          <a:solidFill>
            <a:srgbClr val="156DC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endParaRPr>
          </a:p>
        </p:txBody>
      </p:sp>
    </p:spTree>
    <p:extLst>
      <p:ext uri="{BB962C8B-B14F-4D97-AF65-F5344CB8AC3E}">
        <p14:creationId xmlns:p14="http://schemas.microsoft.com/office/powerpoint/2010/main" val="228504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ציין מיקום טקסט 5">
            <a:extLst>
              <a:ext uri="{FF2B5EF4-FFF2-40B4-BE49-F238E27FC236}">
                <a16:creationId xmlns:a16="http://schemas.microsoft.com/office/drawing/2014/main" id="{4631A31D-5B96-49D6-BFD3-AEF603E2D3C9}"/>
              </a:ext>
            </a:extLst>
          </p:cNvPr>
          <p:cNvSpPr>
            <a:spLocks noGrp="1"/>
          </p:cNvSpPr>
          <p:nvPr>
            <p:ph type="body" sz="quarter" idx="10"/>
          </p:nvPr>
        </p:nvSpPr>
        <p:spPr>
          <a:xfrm>
            <a:off x="1671638" y="1866821"/>
            <a:ext cx="9572625" cy="4425492"/>
          </a:xfrm>
        </p:spPr>
        <p:txBody>
          <a:bodyPr>
            <a:noAutofit/>
          </a:bodyPr>
          <a:lstStyle/>
          <a:p>
            <a:pPr lvl="0" algn="just"/>
            <a:r>
              <a:rPr lang="he-IL" dirty="0">
                <a:solidFill>
                  <a:srgbClr val="006600"/>
                </a:solidFill>
                <a:latin typeface="Times New Roman" panose="02020603050405020304" pitchFamily="18" charset="0"/>
                <a:ea typeface="Times New Roman" panose="02020603050405020304" pitchFamily="18" charset="0"/>
              </a:rPr>
              <a:t>לימים עשו אילנותיו תאנים.</a:t>
            </a:r>
            <a:endParaRPr lang="en-US" dirty="0">
              <a:solidFill>
                <a:srgbClr val="424242"/>
              </a:solidFill>
              <a:latin typeface="Times New Roman" panose="02020603050405020304" pitchFamily="18" charset="0"/>
              <a:ea typeface="Times New Roman" panose="02020603050405020304" pitchFamily="18" charset="0"/>
            </a:endParaRPr>
          </a:p>
          <a:p>
            <a:pPr lvl="0" algn="just"/>
            <a:r>
              <a:rPr lang="he-IL" dirty="0">
                <a:solidFill>
                  <a:srgbClr val="006600"/>
                </a:solidFill>
                <a:latin typeface="Times New Roman" panose="02020603050405020304" pitchFamily="18" charset="0"/>
                <a:ea typeface="Times New Roman" panose="02020603050405020304" pitchFamily="18" charset="0"/>
              </a:rPr>
              <a:t>אמר: "הגיעה השעה שאלך אצל המלך."</a:t>
            </a:r>
            <a:endParaRPr lang="en-US" dirty="0">
              <a:solidFill>
                <a:srgbClr val="424242"/>
              </a:solidFill>
              <a:latin typeface="Times New Roman" panose="02020603050405020304" pitchFamily="18" charset="0"/>
              <a:ea typeface="Times New Roman" panose="02020603050405020304" pitchFamily="18" charset="0"/>
            </a:endParaRPr>
          </a:p>
          <a:p>
            <a:pPr lvl="0" algn="just"/>
            <a:r>
              <a:rPr lang="he-IL" dirty="0">
                <a:solidFill>
                  <a:srgbClr val="006600"/>
                </a:solidFill>
                <a:latin typeface="Times New Roman" panose="02020603050405020304" pitchFamily="18" charset="0"/>
                <a:ea typeface="Times New Roman" panose="02020603050405020304" pitchFamily="18" charset="0"/>
              </a:rPr>
              <a:t>מה עשה אותו זקן?</a:t>
            </a:r>
            <a:endParaRPr lang="en-US" dirty="0">
              <a:solidFill>
                <a:srgbClr val="424242"/>
              </a:solidFill>
              <a:latin typeface="Times New Roman" panose="02020603050405020304" pitchFamily="18" charset="0"/>
              <a:ea typeface="Times New Roman" panose="02020603050405020304" pitchFamily="18" charset="0"/>
            </a:endParaRPr>
          </a:p>
          <a:p>
            <a:pPr lvl="0" algn="just"/>
            <a:r>
              <a:rPr lang="he-IL" dirty="0">
                <a:solidFill>
                  <a:srgbClr val="006600"/>
                </a:solidFill>
                <a:latin typeface="Times New Roman" panose="02020603050405020304" pitchFamily="18" charset="0"/>
                <a:ea typeface="Times New Roman" panose="02020603050405020304" pitchFamily="18" charset="0"/>
              </a:rPr>
              <a:t>נטל כלכלה ומלא אותה בכורות של תאנים יפות</a:t>
            </a:r>
            <a:endParaRPr lang="en-US" dirty="0">
              <a:solidFill>
                <a:srgbClr val="424242"/>
              </a:solidFill>
              <a:latin typeface="Times New Roman" panose="02020603050405020304" pitchFamily="18" charset="0"/>
              <a:ea typeface="Times New Roman" panose="02020603050405020304" pitchFamily="18" charset="0"/>
            </a:endParaRPr>
          </a:p>
          <a:p>
            <a:pPr lvl="0" algn="just"/>
            <a:r>
              <a:rPr lang="he-IL" dirty="0">
                <a:solidFill>
                  <a:srgbClr val="006600"/>
                </a:solidFill>
                <a:latin typeface="Times New Roman" panose="02020603050405020304" pitchFamily="18" charset="0"/>
                <a:ea typeface="Times New Roman" panose="02020603050405020304" pitchFamily="18" charset="0"/>
              </a:rPr>
              <a:t>ועלה ועמד בשער פלטין של מלך.</a:t>
            </a:r>
            <a:endParaRPr lang="en-US" dirty="0">
              <a:solidFill>
                <a:srgbClr val="424242"/>
              </a:solidFill>
              <a:latin typeface="Times New Roman" panose="02020603050405020304" pitchFamily="18" charset="0"/>
              <a:ea typeface="Times New Roman" panose="02020603050405020304" pitchFamily="18" charset="0"/>
            </a:endParaRPr>
          </a:p>
          <a:p>
            <a:pPr lvl="0" algn="just"/>
            <a:r>
              <a:rPr lang="he-IL" dirty="0">
                <a:solidFill>
                  <a:srgbClr val="006600"/>
                </a:solidFill>
                <a:latin typeface="Times New Roman" panose="02020603050405020304" pitchFamily="18" charset="0"/>
                <a:ea typeface="Times New Roman" panose="02020603050405020304" pitchFamily="18" charset="0"/>
              </a:rPr>
              <a:t>אמרו לו השוערים: "מה עסקך?"</a:t>
            </a:r>
            <a:endParaRPr lang="en-US" dirty="0">
              <a:solidFill>
                <a:srgbClr val="424242"/>
              </a:solidFill>
              <a:latin typeface="Times New Roman" panose="02020603050405020304" pitchFamily="18" charset="0"/>
              <a:ea typeface="Times New Roman" panose="02020603050405020304" pitchFamily="18" charset="0"/>
            </a:endParaRPr>
          </a:p>
          <a:p>
            <a:pPr lvl="0" algn="just"/>
            <a:r>
              <a:rPr lang="he-IL" dirty="0">
                <a:solidFill>
                  <a:srgbClr val="006600"/>
                </a:solidFill>
                <a:latin typeface="Times New Roman" panose="02020603050405020304" pitchFamily="18" charset="0"/>
                <a:ea typeface="Times New Roman" panose="02020603050405020304" pitchFamily="18" charset="0"/>
              </a:rPr>
              <a:t>אמר להם: "לכנס אצל המלך אני מבקש."</a:t>
            </a:r>
            <a:endParaRPr lang="en-US" dirty="0">
              <a:solidFill>
                <a:srgbClr val="424242"/>
              </a:solidFill>
              <a:latin typeface="Times New Roman" panose="02020603050405020304" pitchFamily="18" charset="0"/>
              <a:ea typeface="Times New Roman" panose="02020603050405020304" pitchFamily="18" charset="0"/>
            </a:endParaRPr>
          </a:p>
          <a:p>
            <a:endParaRPr lang="he-IL" dirty="0"/>
          </a:p>
        </p:txBody>
      </p:sp>
      <p:sp>
        <p:nvSpPr>
          <p:cNvPr id="5" name="כותרת 4">
            <a:extLst>
              <a:ext uri="{FF2B5EF4-FFF2-40B4-BE49-F238E27FC236}">
                <a16:creationId xmlns:a16="http://schemas.microsoft.com/office/drawing/2014/main" id="{8262C219-1E62-478C-A89D-5B213171666A}"/>
              </a:ext>
            </a:extLst>
          </p:cNvPr>
          <p:cNvSpPr>
            <a:spLocks noGrp="1"/>
          </p:cNvSpPr>
          <p:nvPr>
            <p:ph type="title"/>
          </p:nvPr>
        </p:nvSpPr>
        <p:spPr/>
        <p:txBody>
          <a:bodyPr/>
          <a:lstStyle/>
          <a:p>
            <a:r>
              <a:rPr lang="he-IL" dirty="0"/>
              <a:t>מדרש חז"ל</a:t>
            </a:r>
          </a:p>
        </p:txBody>
      </p:sp>
      <p:pic>
        <p:nvPicPr>
          <p:cNvPr id="2" name="תמונה 1"/>
          <p:cNvPicPr>
            <a:picLocks noChangeAspect="1"/>
          </p:cNvPicPr>
          <p:nvPr/>
        </p:nvPicPr>
        <p:blipFill rotWithShape="1">
          <a:blip r:embed="rId2"/>
          <a:srcRect l="19590" t="5862" r="7018" b="18828"/>
          <a:stretch/>
        </p:blipFill>
        <p:spPr>
          <a:xfrm>
            <a:off x="594360" y="1866821"/>
            <a:ext cx="2944430" cy="2064621"/>
          </a:xfrm>
          <a:prstGeom prst="rect">
            <a:avLst/>
          </a:prstGeom>
          <a:ln>
            <a:noFill/>
          </a:ln>
          <a:effectLst>
            <a:softEdge rad="112500"/>
          </a:effectLst>
        </p:spPr>
      </p:pic>
    </p:spTree>
    <p:extLst>
      <p:ext uri="{BB962C8B-B14F-4D97-AF65-F5344CB8AC3E}">
        <p14:creationId xmlns:p14="http://schemas.microsoft.com/office/powerpoint/2010/main" val="2073535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id="{6589C7D4-DF7D-40CE-8D6C-695257B02350}"/>
              </a:ext>
            </a:extLst>
          </p:cNvPr>
          <p:cNvSpPr>
            <a:spLocks noGrp="1"/>
          </p:cNvSpPr>
          <p:nvPr>
            <p:ph type="body" sz="quarter" idx="10"/>
          </p:nvPr>
        </p:nvSpPr>
        <p:spPr>
          <a:xfrm>
            <a:off x="1321287" y="1680839"/>
            <a:ext cx="10040303" cy="4707377"/>
          </a:xfrm>
        </p:spPr>
        <p:txBody>
          <a:bodyPr>
            <a:noAutofit/>
          </a:bodyPr>
          <a:lstStyle/>
          <a:p>
            <a:pPr lvl="0" algn="just"/>
            <a:r>
              <a:rPr lang="he-IL" dirty="0">
                <a:solidFill>
                  <a:srgbClr val="006600"/>
                </a:solidFill>
                <a:latin typeface="Times New Roman" panose="02020603050405020304" pitchFamily="18" charset="0"/>
                <a:ea typeface="Times New Roman" panose="02020603050405020304" pitchFamily="18" charset="0"/>
              </a:rPr>
              <a:t>הכניסוהו אצל המלך.</a:t>
            </a:r>
            <a:endParaRPr lang="en-US" dirty="0">
              <a:solidFill>
                <a:srgbClr val="424242"/>
              </a:solidFill>
              <a:latin typeface="Times New Roman" panose="02020603050405020304" pitchFamily="18" charset="0"/>
              <a:ea typeface="Times New Roman" panose="02020603050405020304" pitchFamily="18" charset="0"/>
            </a:endParaRPr>
          </a:p>
          <a:p>
            <a:pPr lvl="0" algn="just"/>
            <a:r>
              <a:rPr lang="he-IL" dirty="0">
                <a:solidFill>
                  <a:srgbClr val="006600"/>
                </a:solidFill>
                <a:latin typeface="Times New Roman" panose="02020603050405020304" pitchFamily="18" charset="0"/>
                <a:ea typeface="Times New Roman" panose="02020603050405020304" pitchFamily="18" charset="0"/>
              </a:rPr>
              <a:t>כיון שנכנס אמר לו: "מה עסקך?"</a:t>
            </a:r>
            <a:endParaRPr lang="en-US" dirty="0">
              <a:solidFill>
                <a:srgbClr val="424242"/>
              </a:solidFill>
              <a:latin typeface="Times New Roman" panose="02020603050405020304" pitchFamily="18" charset="0"/>
              <a:ea typeface="Times New Roman" panose="02020603050405020304" pitchFamily="18" charset="0"/>
            </a:endParaRPr>
          </a:p>
          <a:p>
            <a:pPr lvl="0" algn="just"/>
            <a:r>
              <a:rPr lang="he-IL" dirty="0">
                <a:solidFill>
                  <a:srgbClr val="006600"/>
                </a:solidFill>
                <a:latin typeface="Times New Roman" panose="02020603050405020304" pitchFamily="18" charset="0"/>
                <a:ea typeface="Times New Roman" panose="02020603050405020304" pitchFamily="18" charset="0"/>
              </a:rPr>
              <a:t>אמר לו: "אני הוא אותו זקן שעברת עלי ואני חופר חפירות ונוטע נטיעות. </a:t>
            </a:r>
          </a:p>
          <a:p>
            <a:pPr lvl="0" algn="just"/>
            <a:r>
              <a:rPr lang="he-IL" dirty="0">
                <a:solidFill>
                  <a:srgbClr val="006600"/>
                </a:solidFill>
                <a:latin typeface="Times New Roman" panose="02020603050405020304" pitchFamily="18" charset="0"/>
                <a:ea typeface="Times New Roman" panose="02020603050405020304" pitchFamily="18" charset="0"/>
              </a:rPr>
              <a:t>ואמרת לי: אם נטיעות הללו עושות פירות בחייך </a:t>
            </a:r>
          </a:p>
          <a:p>
            <a:pPr lvl="0" algn="just"/>
            <a:r>
              <a:rPr lang="he-IL" dirty="0">
                <a:solidFill>
                  <a:srgbClr val="006600"/>
                </a:solidFill>
                <a:latin typeface="Times New Roman" panose="02020603050405020304" pitchFamily="18" charset="0"/>
                <a:ea typeface="Times New Roman" panose="02020603050405020304" pitchFamily="18" charset="0"/>
              </a:rPr>
              <a:t>אתה מאכילני מהם.</a:t>
            </a:r>
            <a:endParaRPr lang="en-US" dirty="0">
              <a:solidFill>
                <a:srgbClr val="424242"/>
              </a:solidFill>
              <a:latin typeface="Times New Roman" panose="02020603050405020304" pitchFamily="18" charset="0"/>
              <a:ea typeface="Times New Roman" panose="02020603050405020304" pitchFamily="18" charset="0"/>
            </a:endParaRPr>
          </a:p>
          <a:p>
            <a:pPr lvl="0" algn="just"/>
            <a:r>
              <a:rPr lang="he-IL" dirty="0">
                <a:solidFill>
                  <a:srgbClr val="006600"/>
                </a:solidFill>
                <a:latin typeface="Times New Roman" panose="02020603050405020304" pitchFamily="18" charset="0"/>
                <a:ea typeface="Times New Roman" panose="02020603050405020304" pitchFamily="18" charset="0"/>
              </a:rPr>
              <a:t>והרי זכיתי ותאנים הללו מפירותיהם הן."</a:t>
            </a:r>
            <a:endParaRPr lang="en-US" dirty="0">
              <a:solidFill>
                <a:srgbClr val="424242"/>
              </a:solidFill>
              <a:latin typeface="Times New Roman" panose="02020603050405020304" pitchFamily="18" charset="0"/>
              <a:ea typeface="Times New Roman" panose="02020603050405020304" pitchFamily="18" charset="0"/>
            </a:endParaRPr>
          </a:p>
          <a:p>
            <a:endParaRPr lang="he-IL" dirty="0"/>
          </a:p>
        </p:txBody>
      </p:sp>
      <p:sp>
        <p:nvSpPr>
          <p:cNvPr id="3" name="כותרת 4">
            <a:extLst>
              <a:ext uri="{FF2B5EF4-FFF2-40B4-BE49-F238E27FC236}">
                <a16:creationId xmlns:a16="http://schemas.microsoft.com/office/drawing/2014/main" id="{A3B533AF-6F28-4AB1-A596-ECE1599FCB8B}"/>
              </a:ext>
            </a:extLst>
          </p:cNvPr>
          <p:cNvSpPr>
            <a:spLocks noGrp="1"/>
          </p:cNvSpPr>
          <p:nvPr>
            <p:ph type="title"/>
          </p:nvPr>
        </p:nvSpPr>
        <p:spPr>
          <a:xfrm>
            <a:off x="3081590" y="663126"/>
            <a:ext cx="8280000" cy="720000"/>
          </a:xfrm>
        </p:spPr>
        <p:txBody>
          <a:bodyPr/>
          <a:lstStyle/>
          <a:p>
            <a:r>
              <a:rPr lang="he-IL" dirty="0"/>
              <a:t>מדרש חז"ל</a:t>
            </a:r>
          </a:p>
        </p:txBody>
      </p:sp>
    </p:spTree>
    <p:extLst>
      <p:ext uri="{BB962C8B-B14F-4D97-AF65-F5344CB8AC3E}">
        <p14:creationId xmlns:p14="http://schemas.microsoft.com/office/powerpoint/2010/main" val="15781583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id="{6589C7D4-DF7D-40CE-8D6C-695257B02350}"/>
              </a:ext>
            </a:extLst>
          </p:cNvPr>
          <p:cNvSpPr>
            <a:spLocks noGrp="1"/>
          </p:cNvSpPr>
          <p:nvPr>
            <p:ph type="body" sz="quarter" idx="10"/>
          </p:nvPr>
        </p:nvSpPr>
        <p:spPr>
          <a:xfrm>
            <a:off x="1883240" y="1556263"/>
            <a:ext cx="9572625" cy="4707377"/>
          </a:xfrm>
        </p:spPr>
        <p:txBody>
          <a:bodyPr>
            <a:noAutofit/>
          </a:bodyPr>
          <a:lstStyle/>
          <a:p>
            <a:pPr lvl="0" algn="just">
              <a:lnSpc>
                <a:spcPct val="150000"/>
              </a:lnSpc>
            </a:pPr>
            <a:r>
              <a:rPr lang="he-IL" dirty="0">
                <a:solidFill>
                  <a:srgbClr val="006600"/>
                </a:solidFill>
                <a:latin typeface="Times New Roman" panose="02020603050405020304" pitchFamily="18" charset="0"/>
                <a:ea typeface="Times New Roman" panose="02020603050405020304" pitchFamily="18" charset="0"/>
              </a:rPr>
              <a:t>אותה שעה אמר אדריאנוס לעבדיו: </a:t>
            </a:r>
          </a:p>
          <a:p>
            <a:pPr lvl="0" algn="just">
              <a:lnSpc>
                <a:spcPct val="150000"/>
              </a:lnSpc>
            </a:pPr>
            <a:r>
              <a:rPr lang="he-IL" dirty="0">
                <a:solidFill>
                  <a:srgbClr val="006600"/>
                </a:solidFill>
                <a:latin typeface="Times New Roman" panose="02020603050405020304" pitchFamily="18" charset="0"/>
                <a:ea typeface="Times New Roman" panose="02020603050405020304" pitchFamily="18" charset="0"/>
              </a:rPr>
              <a:t>"הושיבוהו על </a:t>
            </a:r>
            <a:r>
              <a:rPr lang="he-IL" dirty="0" err="1">
                <a:solidFill>
                  <a:srgbClr val="006600"/>
                </a:solidFill>
                <a:latin typeface="Times New Roman" panose="02020603050405020304" pitchFamily="18" charset="0"/>
                <a:ea typeface="Times New Roman" panose="02020603050405020304" pitchFamily="18" charset="0"/>
              </a:rPr>
              <a:t>כסא</a:t>
            </a:r>
            <a:r>
              <a:rPr lang="he-IL" dirty="0">
                <a:solidFill>
                  <a:srgbClr val="006600"/>
                </a:solidFill>
                <a:latin typeface="Times New Roman" panose="02020603050405020304" pitchFamily="18" charset="0"/>
                <a:ea typeface="Times New Roman" panose="02020603050405020304" pitchFamily="18" charset="0"/>
              </a:rPr>
              <a:t> של זהב</a:t>
            </a:r>
            <a:r>
              <a:rPr lang="he-IL" dirty="0">
                <a:solidFill>
                  <a:srgbClr val="424242"/>
                </a:solidFill>
                <a:latin typeface="Times New Roman" panose="02020603050405020304" pitchFamily="18" charset="0"/>
                <a:ea typeface="Times New Roman" panose="02020603050405020304" pitchFamily="18" charset="0"/>
              </a:rPr>
              <a:t> </a:t>
            </a:r>
          </a:p>
          <a:p>
            <a:pPr lvl="0" algn="just">
              <a:lnSpc>
                <a:spcPct val="150000"/>
              </a:lnSpc>
            </a:pPr>
            <a:r>
              <a:rPr lang="he-IL" dirty="0">
                <a:solidFill>
                  <a:srgbClr val="006600"/>
                </a:solidFill>
                <a:latin typeface="Times New Roman" panose="02020603050405020304" pitchFamily="18" charset="0"/>
                <a:ea typeface="Times New Roman" panose="02020603050405020304" pitchFamily="18" charset="0"/>
              </a:rPr>
              <a:t>וטלו הכלכלה מידיו והריקוה ומלאוה </a:t>
            </a:r>
            <a:r>
              <a:rPr lang="he-IL" dirty="0" err="1">
                <a:solidFill>
                  <a:srgbClr val="006600"/>
                </a:solidFill>
                <a:latin typeface="Times New Roman" panose="02020603050405020304" pitchFamily="18" charset="0"/>
                <a:ea typeface="Times New Roman" panose="02020603050405020304" pitchFamily="18" charset="0"/>
              </a:rPr>
              <a:t>דינרי</a:t>
            </a:r>
            <a:r>
              <a:rPr lang="he-IL" dirty="0">
                <a:solidFill>
                  <a:srgbClr val="006600"/>
                </a:solidFill>
                <a:latin typeface="Times New Roman" panose="02020603050405020304" pitchFamily="18" charset="0"/>
                <a:ea typeface="Times New Roman" panose="02020603050405020304" pitchFamily="18" charset="0"/>
              </a:rPr>
              <a:t> זהב"</a:t>
            </a:r>
            <a:endParaRPr lang="en-US" dirty="0">
              <a:solidFill>
                <a:srgbClr val="424242"/>
              </a:solidFill>
              <a:latin typeface="Times New Roman" panose="02020603050405020304" pitchFamily="18" charset="0"/>
              <a:ea typeface="Times New Roman" panose="02020603050405020304" pitchFamily="18" charset="0"/>
            </a:endParaRPr>
          </a:p>
          <a:p>
            <a:pPr lvl="0" algn="just">
              <a:lnSpc>
                <a:spcPct val="150000"/>
              </a:lnSpc>
            </a:pPr>
            <a:r>
              <a:rPr lang="he-IL" dirty="0">
                <a:solidFill>
                  <a:srgbClr val="006600"/>
                </a:solidFill>
                <a:latin typeface="Times New Roman" panose="02020603050405020304" pitchFamily="18" charset="0"/>
                <a:ea typeface="Times New Roman" panose="02020603050405020304" pitchFamily="18" charset="0"/>
              </a:rPr>
              <a:t>אמרו לו עבדיו: "וכל כך כבוד אתה מכבד לאותו זקן?"</a:t>
            </a:r>
            <a:endParaRPr lang="en-US" dirty="0">
              <a:solidFill>
                <a:srgbClr val="424242"/>
              </a:solidFill>
              <a:latin typeface="Times New Roman" panose="02020603050405020304" pitchFamily="18" charset="0"/>
              <a:ea typeface="Times New Roman" panose="02020603050405020304" pitchFamily="18" charset="0"/>
            </a:endParaRPr>
          </a:p>
          <a:p>
            <a:pPr lvl="0" algn="just">
              <a:lnSpc>
                <a:spcPct val="150000"/>
              </a:lnSpc>
            </a:pPr>
            <a:r>
              <a:rPr lang="he-IL" dirty="0">
                <a:solidFill>
                  <a:srgbClr val="006600"/>
                </a:solidFill>
                <a:latin typeface="Times New Roman" panose="02020603050405020304" pitchFamily="18" charset="0"/>
                <a:ea typeface="Times New Roman" panose="02020603050405020304" pitchFamily="18" charset="0"/>
              </a:rPr>
              <a:t>אמר להם "בוראו מכבדו-ואני לא אכבדו?"</a:t>
            </a:r>
            <a:endParaRPr lang="en-US" dirty="0">
              <a:solidFill>
                <a:srgbClr val="424242"/>
              </a:solidFill>
              <a:latin typeface="Times New Roman" panose="02020603050405020304" pitchFamily="18" charset="0"/>
              <a:ea typeface="Times New Roman" panose="02020603050405020304" pitchFamily="18" charset="0"/>
            </a:endParaRPr>
          </a:p>
          <a:p>
            <a:pPr lvl="0" algn="l">
              <a:lnSpc>
                <a:spcPct val="150000"/>
              </a:lnSpc>
            </a:pPr>
            <a:r>
              <a:rPr lang="he-IL" sz="2400" dirty="0">
                <a:solidFill>
                  <a:srgbClr val="006600"/>
                </a:solidFill>
                <a:latin typeface="Times New Roman" panose="02020603050405020304" pitchFamily="18" charset="0"/>
                <a:ea typeface="Times New Roman" panose="02020603050405020304" pitchFamily="18" charset="0"/>
              </a:rPr>
              <a:t>(ויקרא רבה כה) </a:t>
            </a:r>
            <a:endParaRPr lang="en-US" sz="2400" dirty="0">
              <a:solidFill>
                <a:srgbClr val="424242"/>
              </a:solidFill>
              <a:latin typeface="Times New Roman" panose="02020603050405020304" pitchFamily="18" charset="0"/>
              <a:ea typeface="Times New Roman" panose="02020603050405020304" pitchFamily="18" charset="0"/>
            </a:endParaRPr>
          </a:p>
          <a:p>
            <a:endParaRPr lang="he-IL" dirty="0"/>
          </a:p>
        </p:txBody>
      </p:sp>
      <p:sp>
        <p:nvSpPr>
          <p:cNvPr id="3" name="כותרת 4">
            <a:extLst>
              <a:ext uri="{FF2B5EF4-FFF2-40B4-BE49-F238E27FC236}">
                <a16:creationId xmlns:a16="http://schemas.microsoft.com/office/drawing/2014/main" id="{F1F525F8-0087-4ED1-A363-CF2B3EDE15C9}"/>
              </a:ext>
            </a:extLst>
          </p:cNvPr>
          <p:cNvSpPr>
            <a:spLocks noGrp="1"/>
          </p:cNvSpPr>
          <p:nvPr>
            <p:ph type="title"/>
          </p:nvPr>
        </p:nvSpPr>
        <p:spPr>
          <a:xfrm>
            <a:off x="3081590" y="663126"/>
            <a:ext cx="8280000" cy="720000"/>
          </a:xfrm>
        </p:spPr>
        <p:txBody>
          <a:bodyPr/>
          <a:lstStyle/>
          <a:p>
            <a:r>
              <a:rPr lang="he-IL" dirty="0"/>
              <a:t>מדרש חז"ל</a:t>
            </a:r>
          </a:p>
        </p:txBody>
      </p:sp>
      <p:pic>
        <p:nvPicPr>
          <p:cNvPr id="4" name="תמונה 3"/>
          <p:cNvPicPr>
            <a:picLocks noChangeAspect="1"/>
          </p:cNvPicPr>
          <p:nvPr/>
        </p:nvPicPr>
        <p:blipFill rotWithShape="1">
          <a:blip r:embed="rId5"/>
          <a:srcRect l="9500" t="12590" r="18500"/>
          <a:stretch/>
        </p:blipFill>
        <p:spPr>
          <a:xfrm>
            <a:off x="350940" y="1828798"/>
            <a:ext cx="4171841" cy="1466663"/>
          </a:xfrm>
          <a:prstGeom prst="rect">
            <a:avLst/>
          </a:prstGeom>
        </p:spPr>
      </p:pic>
      <p:pic>
        <p:nvPicPr>
          <p:cNvPr id="5"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12771" y="5437400"/>
            <a:ext cx="1540938" cy="549601"/>
          </a:xfrm>
          <a:prstGeom prst="rect">
            <a:avLst/>
          </a:prstGeom>
        </p:spPr>
      </p:pic>
    </p:spTree>
    <p:extLst>
      <p:ext uri="{BB962C8B-B14F-4D97-AF65-F5344CB8AC3E}">
        <p14:creationId xmlns:p14="http://schemas.microsoft.com/office/powerpoint/2010/main" val="193237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כותרת 5">
            <a:extLst>
              <a:ext uri="{FF2B5EF4-FFF2-40B4-BE49-F238E27FC236}">
                <a16:creationId xmlns:a16="http://schemas.microsoft.com/office/drawing/2014/main" id="{505306BE-A245-4383-B951-5F5A126228D0}"/>
              </a:ext>
            </a:extLst>
          </p:cNvPr>
          <p:cNvSpPr>
            <a:spLocks noGrp="1"/>
          </p:cNvSpPr>
          <p:nvPr>
            <p:ph type="title"/>
          </p:nvPr>
        </p:nvSpPr>
        <p:spPr>
          <a:xfrm>
            <a:off x="425303" y="637953"/>
            <a:ext cx="11422636" cy="5954233"/>
          </a:xfrm>
        </p:spPr>
        <p:txBody>
          <a:bodyPr>
            <a:noAutofit/>
          </a:bodyPr>
          <a:lstStyle/>
          <a:p>
            <a:pPr lvl="0">
              <a:lnSpc>
                <a:spcPct val="100000"/>
              </a:lnSpc>
              <a:spcBef>
                <a:spcPts val="1200"/>
              </a:spcBef>
              <a:spcAft>
                <a:spcPts val="1200"/>
              </a:spcAft>
            </a:pPr>
            <a:r>
              <a:rPr lang="he-IL" sz="3200" dirty="0">
                <a:solidFill>
                  <a:srgbClr val="006600"/>
                </a:solidFill>
                <a:latin typeface="Times New Roman" panose="02020603050405020304" pitchFamily="18" charset="0"/>
                <a:ea typeface="Times New Roman" panose="02020603050405020304" pitchFamily="18" charset="0"/>
              </a:rPr>
              <a:t>מעשה באדריאנוס שהיה עובר בשבילי טבריה.</a:t>
            </a:r>
            <a:r>
              <a:rPr lang="en-US" sz="3200" dirty="0">
                <a:solidFill>
                  <a:srgbClr val="424242"/>
                </a:solidFill>
                <a:latin typeface="Times New Roman" panose="02020603050405020304" pitchFamily="18" charset="0"/>
                <a:ea typeface="Times New Roman" panose="02020603050405020304" pitchFamily="18" charset="0"/>
              </a:rPr>
              <a:t/>
            </a:r>
            <a:br>
              <a:rPr lang="en-US" sz="3200" dirty="0">
                <a:solidFill>
                  <a:srgbClr val="424242"/>
                </a:solidFill>
                <a:latin typeface="Times New Roman" panose="02020603050405020304" pitchFamily="18" charset="0"/>
                <a:ea typeface="Times New Roman" panose="02020603050405020304" pitchFamily="18" charset="0"/>
              </a:rPr>
            </a:br>
            <a:r>
              <a:rPr lang="he-IL" sz="3200" dirty="0">
                <a:solidFill>
                  <a:srgbClr val="006600"/>
                </a:solidFill>
                <a:latin typeface="Times New Roman" panose="02020603050405020304" pitchFamily="18" charset="0"/>
                <a:ea typeface="Times New Roman" panose="02020603050405020304" pitchFamily="18" charset="0"/>
              </a:rPr>
              <a:t>ראה זקן אחד שעומד וחופר חפירות ונוטע נטיעות.</a:t>
            </a:r>
            <a:r>
              <a:rPr lang="en-US" sz="3200" dirty="0">
                <a:solidFill>
                  <a:srgbClr val="424242"/>
                </a:solidFill>
                <a:latin typeface="Times New Roman" panose="02020603050405020304" pitchFamily="18" charset="0"/>
                <a:ea typeface="Times New Roman" panose="02020603050405020304" pitchFamily="18" charset="0"/>
              </a:rPr>
              <a:t/>
            </a:r>
            <a:br>
              <a:rPr lang="en-US" sz="3200" dirty="0">
                <a:solidFill>
                  <a:srgbClr val="424242"/>
                </a:solidFill>
                <a:latin typeface="Times New Roman" panose="02020603050405020304" pitchFamily="18" charset="0"/>
                <a:ea typeface="Times New Roman" panose="02020603050405020304" pitchFamily="18" charset="0"/>
              </a:rPr>
            </a:br>
            <a:r>
              <a:rPr lang="he-IL" sz="3200" dirty="0">
                <a:solidFill>
                  <a:srgbClr val="006600"/>
                </a:solidFill>
                <a:latin typeface="Times New Roman" panose="02020603050405020304" pitchFamily="18" charset="0"/>
                <a:ea typeface="Times New Roman" panose="02020603050405020304" pitchFamily="18" charset="0"/>
              </a:rPr>
              <a:t>אמר לו: "זקן, זקן ! בן כמה אתה היום?"</a:t>
            </a:r>
            <a:r>
              <a:rPr lang="en-US" sz="3200" dirty="0">
                <a:solidFill>
                  <a:srgbClr val="424242"/>
                </a:solidFill>
                <a:latin typeface="Times New Roman" panose="02020603050405020304" pitchFamily="18" charset="0"/>
                <a:ea typeface="Times New Roman" panose="02020603050405020304" pitchFamily="18" charset="0"/>
              </a:rPr>
              <a:t/>
            </a:r>
            <a:br>
              <a:rPr lang="en-US" sz="3200" dirty="0">
                <a:solidFill>
                  <a:srgbClr val="424242"/>
                </a:solidFill>
                <a:latin typeface="Times New Roman" panose="02020603050405020304" pitchFamily="18" charset="0"/>
                <a:ea typeface="Times New Roman" panose="02020603050405020304" pitchFamily="18" charset="0"/>
              </a:rPr>
            </a:br>
            <a:r>
              <a:rPr lang="he-IL" sz="3200" dirty="0">
                <a:solidFill>
                  <a:srgbClr val="006600"/>
                </a:solidFill>
                <a:latin typeface="Times New Roman" panose="02020603050405020304" pitchFamily="18" charset="0"/>
                <a:ea typeface="Times New Roman" panose="02020603050405020304" pitchFamily="18" charset="0"/>
              </a:rPr>
              <a:t>אמר לו: "בן מאה שנה."</a:t>
            </a:r>
            <a:r>
              <a:rPr lang="en-US" sz="3200" dirty="0">
                <a:solidFill>
                  <a:srgbClr val="424242"/>
                </a:solidFill>
                <a:latin typeface="Times New Roman" panose="02020603050405020304" pitchFamily="18" charset="0"/>
                <a:ea typeface="Times New Roman" panose="02020603050405020304" pitchFamily="18" charset="0"/>
              </a:rPr>
              <a:t/>
            </a:r>
            <a:br>
              <a:rPr lang="en-US" sz="3200" dirty="0">
                <a:solidFill>
                  <a:srgbClr val="424242"/>
                </a:solidFill>
                <a:latin typeface="Times New Roman" panose="02020603050405020304" pitchFamily="18" charset="0"/>
                <a:ea typeface="Times New Roman" panose="02020603050405020304" pitchFamily="18" charset="0"/>
              </a:rPr>
            </a:br>
            <a:r>
              <a:rPr lang="he-IL" sz="3200" dirty="0">
                <a:solidFill>
                  <a:srgbClr val="006600"/>
                </a:solidFill>
                <a:latin typeface="Times New Roman" panose="02020603050405020304" pitchFamily="18" charset="0"/>
                <a:ea typeface="Times New Roman" panose="02020603050405020304" pitchFamily="18" charset="0"/>
              </a:rPr>
              <a:t>אמר לו: "אתה זקן בן מאה שנה, עומד וטורח ונוטע נטיעות-</a:t>
            </a:r>
            <a:r>
              <a:rPr lang="en-US" sz="3200" dirty="0">
                <a:solidFill>
                  <a:srgbClr val="424242"/>
                </a:solidFill>
                <a:latin typeface="Times New Roman" panose="02020603050405020304" pitchFamily="18" charset="0"/>
                <a:ea typeface="Times New Roman" panose="02020603050405020304" pitchFamily="18" charset="0"/>
              </a:rPr>
              <a:t/>
            </a:r>
            <a:br>
              <a:rPr lang="en-US" sz="3200" dirty="0">
                <a:solidFill>
                  <a:srgbClr val="424242"/>
                </a:solidFill>
                <a:latin typeface="Times New Roman" panose="02020603050405020304" pitchFamily="18" charset="0"/>
                <a:ea typeface="Times New Roman" panose="02020603050405020304" pitchFamily="18" charset="0"/>
              </a:rPr>
            </a:br>
            <a:r>
              <a:rPr lang="he-IL" sz="3200" dirty="0">
                <a:solidFill>
                  <a:srgbClr val="006600"/>
                </a:solidFill>
                <a:latin typeface="Times New Roman" panose="02020603050405020304" pitchFamily="18" charset="0"/>
                <a:ea typeface="Times New Roman" panose="02020603050405020304" pitchFamily="18" charset="0"/>
              </a:rPr>
              <a:t>וכי סבור אתה לאכול מהן?!</a:t>
            </a:r>
            <a:r>
              <a:rPr lang="he-IL" sz="3200" b="1" dirty="0">
                <a:solidFill>
                  <a:srgbClr val="006600"/>
                </a:solidFill>
                <a:latin typeface="Times New Roman" panose="02020603050405020304" pitchFamily="18" charset="0"/>
                <a:ea typeface="Times New Roman" panose="02020603050405020304" pitchFamily="18" charset="0"/>
              </a:rPr>
              <a:t>"</a:t>
            </a:r>
            <a:r>
              <a:rPr lang="en-US" sz="3200" dirty="0">
                <a:solidFill>
                  <a:srgbClr val="424242"/>
                </a:solidFill>
                <a:latin typeface="Times New Roman" panose="02020603050405020304" pitchFamily="18" charset="0"/>
                <a:ea typeface="Times New Roman" panose="02020603050405020304" pitchFamily="18" charset="0"/>
              </a:rPr>
              <a:t/>
            </a:r>
            <a:br>
              <a:rPr lang="en-US" sz="3200" dirty="0">
                <a:solidFill>
                  <a:srgbClr val="424242"/>
                </a:solidFill>
                <a:latin typeface="Times New Roman" panose="02020603050405020304" pitchFamily="18" charset="0"/>
                <a:ea typeface="Times New Roman" panose="02020603050405020304" pitchFamily="18" charset="0"/>
              </a:rPr>
            </a:br>
            <a:r>
              <a:rPr lang="he-IL" sz="3200" dirty="0">
                <a:solidFill>
                  <a:srgbClr val="006600"/>
                </a:solidFill>
                <a:latin typeface="Times New Roman" panose="02020603050405020304" pitchFamily="18" charset="0"/>
                <a:ea typeface="Times New Roman" panose="02020603050405020304" pitchFamily="18" charset="0"/>
              </a:rPr>
              <a:t>אמר לו: "אדני המלך, הריני נוטע, אם אזכה-אכל מפירות </a:t>
            </a:r>
            <a:r>
              <a:rPr lang="he-IL" sz="3200" dirty="0" err="1">
                <a:solidFill>
                  <a:srgbClr val="006600"/>
                </a:solidFill>
                <a:latin typeface="Times New Roman" panose="02020603050405020304" pitchFamily="18" charset="0"/>
                <a:ea typeface="Times New Roman" panose="02020603050405020304" pitchFamily="18" charset="0"/>
              </a:rPr>
              <a:t>נטיעותי</a:t>
            </a:r>
            <a:r>
              <a:rPr lang="en-US" sz="3200" dirty="0">
                <a:solidFill>
                  <a:srgbClr val="424242"/>
                </a:solidFill>
                <a:latin typeface="Times New Roman" panose="02020603050405020304" pitchFamily="18" charset="0"/>
                <a:ea typeface="Times New Roman" panose="02020603050405020304" pitchFamily="18" charset="0"/>
              </a:rPr>
              <a:t/>
            </a:r>
            <a:br>
              <a:rPr lang="en-US" sz="3200" dirty="0">
                <a:solidFill>
                  <a:srgbClr val="424242"/>
                </a:solidFill>
                <a:latin typeface="Times New Roman" panose="02020603050405020304" pitchFamily="18" charset="0"/>
                <a:ea typeface="Times New Roman" panose="02020603050405020304" pitchFamily="18" charset="0"/>
              </a:rPr>
            </a:br>
            <a:r>
              <a:rPr lang="he-IL" sz="3200" dirty="0">
                <a:solidFill>
                  <a:srgbClr val="006600"/>
                </a:solidFill>
                <a:latin typeface="Times New Roman" panose="02020603050405020304" pitchFamily="18" charset="0"/>
                <a:ea typeface="Times New Roman" panose="02020603050405020304" pitchFamily="18" charset="0"/>
              </a:rPr>
              <a:t>ואם לאו- כשם שיגעו לי </a:t>
            </a:r>
            <a:r>
              <a:rPr lang="he-IL" sz="3200" dirty="0" err="1">
                <a:solidFill>
                  <a:srgbClr val="006600"/>
                </a:solidFill>
                <a:latin typeface="Times New Roman" panose="02020603050405020304" pitchFamily="18" charset="0"/>
                <a:ea typeface="Times New Roman" panose="02020603050405020304" pitchFamily="18" charset="0"/>
              </a:rPr>
              <a:t>אבותי</a:t>
            </a:r>
            <a:r>
              <a:rPr lang="he-IL" sz="3200" dirty="0">
                <a:solidFill>
                  <a:srgbClr val="006600"/>
                </a:solidFill>
                <a:latin typeface="Times New Roman" panose="02020603050405020304" pitchFamily="18" charset="0"/>
                <a:ea typeface="Times New Roman" panose="02020603050405020304" pitchFamily="18" charset="0"/>
              </a:rPr>
              <a:t>, כך אני יגע לבני." </a:t>
            </a:r>
            <a:br>
              <a:rPr lang="he-IL" sz="3200" dirty="0">
                <a:solidFill>
                  <a:srgbClr val="006600"/>
                </a:solidFill>
                <a:latin typeface="Times New Roman" panose="02020603050405020304" pitchFamily="18" charset="0"/>
                <a:ea typeface="Times New Roman" panose="02020603050405020304" pitchFamily="18" charset="0"/>
              </a:rPr>
            </a:br>
            <a:r>
              <a:rPr lang="he-IL" sz="3200" dirty="0">
                <a:solidFill>
                  <a:srgbClr val="006600"/>
                </a:solidFill>
                <a:latin typeface="Times New Roman" panose="02020603050405020304" pitchFamily="18" charset="0"/>
                <a:ea typeface="Times New Roman" panose="02020603050405020304" pitchFamily="18" charset="0"/>
              </a:rPr>
              <a:t>אמר לו: "בחייך זקן, אם נטיעות שלך עושות פרות בימינו אתה מאכילני מהם."</a:t>
            </a:r>
            <a:br>
              <a:rPr lang="he-IL" sz="3200" dirty="0">
                <a:solidFill>
                  <a:srgbClr val="006600"/>
                </a:solidFill>
                <a:latin typeface="Times New Roman" panose="02020603050405020304" pitchFamily="18" charset="0"/>
                <a:ea typeface="Times New Roman" panose="02020603050405020304" pitchFamily="18" charset="0"/>
              </a:rPr>
            </a:br>
            <a:endParaRPr lang="he-IL" sz="3200" dirty="0"/>
          </a:p>
        </p:txBody>
      </p:sp>
    </p:spTree>
    <p:extLst>
      <p:ext uri="{BB962C8B-B14F-4D97-AF65-F5344CB8AC3E}">
        <p14:creationId xmlns:p14="http://schemas.microsoft.com/office/powerpoint/2010/main" val="32687725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כותרת 5">
            <a:extLst>
              <a:ext uri="{FF2B5EF4-FFF2-40B4-BE49-F238E27FC236}">
                <a16:creationId xmlns:a16="http://schemas.microsoft.com/office/drawing/2014/main" id="{505306BE-A245-4383-B951-5F5A126228D0}"/>
              </a:ext>
            </a:extLst>
          </p:cNvPr>
          <p:cNvSpPr>
            <a:spLocks noGrp="1"/>
          </p:cNvSpPr>
          <p:nvPr>
            <p:ph type="title"/>
          </p:nvPr>
        </p:nvSpPr>
        <p:spPr>
          <a:xfrm>
            <a:off x="962186" y="1169037"/>
            <a:ext cx="10515600" cy="4009449"/>
          </a:xfrm>
        </p:spPr>
        <p:txBody>
          <a:bodyPr>
            <a:noAutofit/>
          </a:bodyPr>
          <a:lstStyle/>
          <a:p>
            <a:pPr lvl="0">
              <a:lnSpc>
                <a:spcPct val="100000"/>
              </a:lnSpc>
            </a:pPr>
            <a:r>
              <a:rPr lang="he-IL" sz="3200" dirty="0">
                <a:solidFill>
                  <a:srgbClr val="006600"/>
                </a:solidFill>
                <a:latin typeface="Times New Roman" panose="02020603050405020304" pitchFamily="18" charset="0"/>
                <a:ea typeface="Times New Roman" panose="02020603050405020304" pitchFamily="18" charset="0"/>
              </a:rPr>
              <a:t>מעשה ב</a:t>
            </a:r>
            <a:r>
              <a:rPr lang="he-IL" sz="3200" dirty="0">
                <a:solidFill>
                  <a:srgbClr val="006600"/>
                </a:solidFill>
                <a:highlight>
                  <a:srgbClr val="FFFF00"/>
                </a:highlight>
                <a:latin typeface="Times New Roman" panose="02020603050405020304" pitchFamily="18" charset="0"/>
                <a:ea typeface="Times New Roman" panose="02020603050405020304" pitchFamily="18" charset="0"/>
              </a:rPr>
              <a:t>אדריאנוס </a:t>
            </a:r>
            <a:r>
              <a:rPr lang="he-IL" sz="3200" dirty="0">
                <a:solidFill>
                  <a:srgbClr val="006600"/>
                </a:solidFill>
                <a:latin typeface="Times New Roman" panose="02020603050405020304" pitchFamily="18" charset="0"/>
                <a:ea typeface="Times New Roman" panose="02020603050405020304" pitchFamily="18" charset="0"/>
              </a:rPr>
              <a:t>שהיה עובר בשבילי טבריה.</a:t>
            </a:r>
            <a:r>
              <a:rPr lang="en-US" sz="3200" dirty="0">
                <a:solidFill>
                  <a:srgbClr val="424242"/>
                </a:solidFill>
                <a:latin typeface="Times New Roman" panose="02020603050405020304" pitchFamily="18" charset="0"/>
                <a:ea typeface="Times New Roman" panose="02020603050405020304" pitchFamily="18" charset="0"/>
              </a:rPr>
              <a:t/>
            </a:r>
            <a:br>
              <a:rPr lang="en-US" sz="3200" dirty="0">
                <a:solidFill>
                  <a:srgbClr val="424242"/>
                </a:solidFill>
                <a:latin typeface="Times New Roman" panose="02020603050405020304" pitchFamily="18" charset="0"/>
                <a:ea typeface="Times New Roman" panose="02020603050405020304" pitchFamily="18" charset="0"/>
              </a:rPr>
            </a:br>
            <a:r>
              <a:rPr lang="he-IL" sz="3200" dirty="0">
                <a:solidFill>
                  <a:srgbClr val="006600"/>
                </a:solidFill>
                <a:latin typeface="Times New Roman" panose="02020603050405020304" pitchFamily="18" charset="0"/>
                <a:ea typeface="Times New Roman" panose="02020603050405020304" pitchFamily="18" charset="0"/>
              </a:rPr>
              <a:t>ראה </a:t>
            </a:r>
            <a:r>
              <a:rPr lang="he-IL" sz="3200" dirty="0">
                <a:solidFill>
                  <a:srgbClr val="006600"/>
                </a:solidFill>
                <a:highlight>
                  <a:srgbClr val="FFFF00"/>
                </a:highlight>
                <a:latin typeface="Times New Roman" panose="02020603050405020304" pitchFamily="18" charset="0"/>
                <a:ea typeface="Times New Roman" panose="02020603050405020304" pitchFamily="18" charset="0"/>
              </a:rPr>
              <a:t>זקן </a:t>
            </a:r>
            <a:r>
              <a:rPr lang="he-IL" sz="3200" dirty="0">
                <a:solidFill>
                  <a:srgbClr val="006600"/>
                </a:solidFill>
                <a:latin typeface="Times New Roman" panose="02020603050405020304" pitchFamily="18" charset="0"/>
                <a:ea typeface="Times New Roman" panose="02020603050405020304" pitchFamily="18" charset="0"/>
              </a:rPr>
              <a:t>אחד שעומד וחופר חפירות ונוטע נטיעות.</a:t>
            </a:r>
            <a:r>
              <a:rPr lang="en-US" sz="3200" dirty="0">
                <a:solidFill>
                  <a:srgbClr val="424242"/>
                </a:solidFill>
                <a:latin typeface="Times New Roman" panose="02020603050405020304" pitchFamily="18" charset="0"/>
                <a:ea typeface="Times New Roman" panose="02020603050405020304" pitchFamily="18" charset="0"/>
              </a:rPr>
              <a:t/>
            </a:r>
            <a:br>
              <a:rPr lang="en-US" sz="3200" dirty="0">
                <a:solidFill>
                  <a:srgbClr val="424242"/>
                </a:solidFill>
                <a:latin typeface="Times New Roman" panose="02020603050405020304" pitchFamily="18" charset="0"/>
                <a:ea typeface="Times New Roman" panose="02020603050405020304" pitchFamily="18" charset="0"/>
              </a:rPr>
            </a:br>
            <a:r>
              <a:rPr lang="he-IL" sz="3200" dirty="0">
                <a:solidFill>
                  <a:srgbClr val="006600"/>
                </a:solidFill>
                <a:latin typeface="Times New Roman" panose="02020603050405020304" pitchFamily="18" charset="0"/>
                <a:ea typeface="Times New Roman" panose="02020603050405020304" pitchFamily="18" charset="0"/>
              </a:rPr>
              <a:t>אמר לו: "זקן, זקן ! בן כמה אתה היום?"</a:t>
            </a:r>
            <a:r>
              <a:rPr lang="en-US" sz="3200" dirty="0">
                <a:solidFill>
                  <a:srgbClr val="424242"/>
                </a:solidFill>
                <a:latin typeface="Times New Roman" panose="02020603050405020304" pitchFamily="18" charset="0"/>
                <a:ea typeface="Times New Roman" panose="02020603050405020304" pitchFamily="18" charset="0"/>
              </a:rPr>
              <a:t/>
            </a:r>
            <a:br>
              <a:rPr lang="en-US" sz="3200" dirty="0">
                <a:solidFill>
                  <a:srgbClr val="424242"/>
                </a:solidFill>
                <a:latin typeface="Times New Roman" panose="02020603050405020304" pitchFamily="18" charset="0"/>
                <a:ea typeface="Times New Roman" panose="02020603050405020304" pitchFamily="18" charset="0"/>
              </a:rPr>
            </a:br>
            <a:r>
              <a:rPr lang="he-IL" sz="3200" dirty="0">
                <a:solidFill>
                  <a:srgbClr val="006600"/>
                </a:solidFill>
                <a:latin typeface="Times New Roman" panose="02020603050405020304" pitchFamily="18" charset="0"/>
                <a:ea typeface="Times New Roman" panose="02020603050405020304" pitchFamily="18" charset="0"/>
              </a:rPr>
              <a:t>אמר לו: "בן מאה שנה."</a:t>
            </a:r>
            <a:r>
              <a:rPr lang="en-US" sz="3200" dirty="0">
                <a:solidFill>
                  <a:srgbClr val="424242"/>
                </a:solidFill>
                <a:latin typeface="Times New Roman" panose="02020603050405020304" pitchFamily="18" charset="0"/>
                <a:ea typeface="Times New Roman" panose="02020603050405020304" pitchFamily="18" charset="0"/>
              </a:rPr>
              <a:t/>
            </a:r>
            <a:br>
              <a:rPr lang="en-US" sz="3200" dirty="0">
                <a:solidFill>
                  <a:srgbClr val="424242"/>
                </a:solidFill>
                <a:latin typeface="Times New Roman" panose="02020603050405020304" pitchFamily="18" charset="0"/>
                <a:ea typeface="Times New Roman" panose="02020603050405020304" pitchFamily="18" charset="0"/>
              </a:rPr>
            </a:br>
            <a:r>
              <a:rPr lang="he-IL" sz="3200" dirty="0">
                <a:solidFill>
                  <a:srgbClr val="006600"/>
                </a:solidFill>
                <a:latin typeface="Times New Roman" panose="02020603050405020304" pitchFamily="18" charset="0"/>
                <a:ea typeface="Times New Roman" panose="02020603050405020304" pitchFamily="18" charset="0"/>
              </a:rPr>
              <a:t>אמר לו: "אתה זקן בן מאה </a:t>
            </a:r>
            <a:r>
              <a:rPr lang="he-IL" sz="3200" dirty="0" err="1">
                <a:solidFill>
                  <a:srgbClr val="006600"/>
                </a:solidFill>
                <a:latin typeface="Times New Roman" panose="02020603050405020304" pitchFamily="18" charset="0"/>
                <a:ea typeface="Times New Roman" panose="02020603050405020304" pitchFamily="18" charset="0"/>
              </a:rPr>
              <a:t>שנה,עומד</a:t>
            </a:r>
            <a:r>
              <a:rPr lang="he-IL" sz="3200" dirty="0">
                <a:solidFill>
                  <a:srgbClr val="006600"/>
                </a:solidFill>
                <a:latin typeface="Times New Roman" panose="02020603050405020304" pitchFamily="18" charset="0"/>
                <a:ea typeface="Times New Roman" panose="02020603050405020304" pitchFamily="18" charset="0"/>
              </a:rPr>
              <a:t> וטורח ונוטע נטיעות-</a:t>
            </a:r>
            <a:r>
              <a:rPr lang="en-US" sz="3200" dirty="0">
                <a:solidFill>
                  <a:srgbClr val="424242"/>
                </a:solidFill>
                <a:latin typeface="Times New Roman" panose="02020603050405020304" pitchFamily="18" charset="0"/>
                <a:ea typeface="Times New Roman" panose="02020603050405020304" pitchFamily="18" charset="0"/>
              </a:rPr>
              <a:t/>
            </a:r>
            <a:br>
              <a:rPr lang="en-US" sz="3200" dirty="0">
                <a:solidFill>
                  <a:srgbClr val="424242"/>
                </a:solidFill>
                <a:latin typeface="Times New Roman" panose="02020603050405020304" pitchFamily="18" charset="0"/>
                <a:ea typeface="Times New Roman" panose="02020603050405020304" pitchFamily="18" charset="0"/>
              </a:rPr>
            </a:br>
            <a:r>
              <a:rPr lang="he-IL" sz="3200" dirty="0">
                <a:solidFill>
                  <a:srgbClr val="006600"/>
                </a:solidFill>
                <a:latin typeface="Times New Roman" panose="02020603050405020304" pitchFamily="18" charset="0"/>
                <a:ea typeface="Times New Roman" panose="02020603050405020304" pitchFamily="18" charset="0"/>
              </a:rPr>
              <a:t>וכי סבור אתה לאכול מהן?!</a:t>
            </a:r>
            <a:r>
              <a:rPr lang="he-IL" sz="3200" b="1" dirty="0">
                <a:solidFill>
                  <a:srgbClr val="006600"/>
                </a:solidFill>
                <a:latin typeface="Times New Roman" panose="02020603050405020304" pitchFamily="18" charset="0"/>
                <a:ea typeface="Times New Roman" panose="02020603050405020304" pitchFamily="18" charset="0"/>
              </a:rPr>
              <a:t>"</a:t>
            </a:r>
            <a:r>
              <a:rPr lang="en-US" sz="3200" dirty="0">
                <a:solidFill>
                  <a:srgbClr val="424242"/>
                </a:solidFill>
                <a:latin typeface="Times New Roman" panose="02020603050405020304" pitchFamily="18" charset="0"/>
                <a:ea typeface="Times New Roman" panose="02020603050405020304" pitchFamily="18" charset="0"/>
              </a:rPr>
              <a:t/>
            </a:r>
            <a:br>
              <a:rPr lang="en-US" sz="3200" dirty="0">
                <a:solidFill>
                  <a:srgbClr val="424242"/>
                </a:solidFill>
                <a:latin typeface="Times New Roman" panose="02020603050405020304" pitchFamily="18" charset="0"/>
                <a:ea typeface="Times New Roman" panose="02020603050405020304" pitchFamily="18" charset="0"/>
              </a:rPr>
            </a:br>
            <a:r>
              <a:rPr lang="he-IL" sz="3200" dirty="0">
                <a:solidFill>
                  <a:srgbClr val="006600"/>
                </a:solidFill>
                <a:latin typeface="Times New Roman" panose="02020603050405020304" pitchFamily="18" charset="0"/>
                <a:ea typeface="Times New Roman" panose="02020603050405020304" pitchFamily="18" charset="0"/>
              </a:rPr>
              <a:t>אמר לו: "אדני המלך, הריני נוטע, אם אזכה-אכל מפירות </a:t>
            </a:r>
            <a:r>
              <a:rPr lang="he-IL" sz="3200" dirty="0" err="1">
                <a:solidFill>
                  <a:srgbClr val="006600"/>
                </a:solidFill>
                <a:latin typeface="Times New Roman" panose="02020603050405020304" pitchFamily="18" charset="0"/>
                <a:ea typeface="Times New Roman" panose="02020603050405020304" pitchFamily="18" charset="0"/>
              </a:rPr>
              <a:t>נטיעותי</a:t>
            </a:r>
            <a:r>
              <a:rPr lang="en-US" sz="3200" dirty="0">
                <a:solidFill>
                  <a:srgbClr val="424242"/>
                </a:solidFill>
                <a:latin typeface="Times New Roman" panose="02020603050405020304" pitchFamily="18" charset="0"/>
                <a:ea typeface="Times New Roman" panose="02020603050405020304" pitchFamily="18" charset="0"/>
              </a:rPr>
              <a:t/>
            </a:r>
            <a:br>
              <a:rPr lang="en-US" sz="3200" dirty="0">
                <a:solidFill>
                  <a:srgbClr val="424242"/>
                </a:solidFill>
                <a:latin typeface="Times New Roman" panose="02020603050405020304" pitchFamily="18" charset="0"/>
                <a:ea typeface="Times New Roman" panose="02020603050405020304" pitchFamily="18" charset="0"/>
              </a:rPr>
            </a:br>
            <a:r>
              <a:rPr lang="he-IL" sz="3200" dirty="0">
                <a:solidFill>
                  <a:srgbClr val="006600"/>
                </a:solidFill>
                <a:latin typeface="Times New Roman" panose="02020603050405020304" pitchFamily="18" charset="0"/>
                <a:ea typeface="Times New Roman" panose="02020603050405020304" pitchFamily="18" charset="0"/>
              </a:rPr>
              <a:t>ואם לאו- כשם שיגעו לי </a:t>
            </a:r>
            <a:r>
              <a:rPr lang="he-IL" sz="3200" dirty="0" err="1">
                <a:solidFill>
                  <a:srgbClr val="006600"/>
                </a:solidFill>
                <a:latin typeface="Times New Roman" panose="02020603050405020304" pitchFamily="18" charset="0"/>
                <a:ea typeface="Times New Roman" panose="02020603050405020304" pitchFamily="18" charset="0"/>
              </a:rPr>
              <a:t>אבותי</a:t>
            </a:r>
            <a:r>
              <a:rPr lang="he-IL" sz="3200" dirty="0">
                <a:solidFill>
                  <a:srgbClr val="006600"/>
                </a:solidFill>
                <a:latin typeface="Times New Roman" panose="02020603050405020304" pitchFamily="18" charset="0"/>
                <a:ea typeface="Times New Roman" panose="02020603050405020304" pitchFamily="18" charset="0"/>
              </a:rPr>
              <a:t>, כך אני יגע לבני." </a:t>
            </a:r>
            <a:br>
              <a:rPr lang="he-IL" sz="3200" dirty="0">
                <a:solidFill>
                  <a:srgbClr val="006600"/>
                </a:solidFill>
                <a:latin typeface="Times New Roman" panose="02020603050405020304" pitchFamily="18" charset="0"/>
                <a:ea typeface="Times New Roman" panose="02020603050405020304" pitchFamily="18" charset="0"/>
              </a:rPr>
            </a:br>
            <a:r>
              <a:rPr lang="he-IL" sz="3200" dirty="0">
                <a:solidFill>
                  <a:srgbClr val="006600"/>
                </a:solidFill>
                <a:latin typeface="Times New Roman" panose="02020603050405020304" pitchFamily="18" charset="0"/>
                <a:ea typeface="Times New Roman" panose="02020603050405020304" pitchFamily="18" charset="0"/>
              </a:rPr>
              <a:t>אמר לו: "בחייך זקן, אם נטיעות שלך עושות פרות בימינו אתה מאכילני מהם."</a:t>
            </a:r>
            <a:br>
              <a:rPr lang="he-IL" sz="3200" dirty="0">
                <a:solidFill>
                  <a:srgbClr val="006600"/>
                </a:solidFill>
                <a:latin typeface="Times New Roman" panose="02020603050405020304" pitchFamily="18" charset="0"/>
                <a:ea typeface="Times New Roman" panose="02020603050405020304" pitchFamily="18" charset="0"/>
              </a:rPr>
            </a:br>
            <a:endParaRPr lang="he-IL" sz="3200" dirty="0"/>
          </a:p>
        </p:txBody>
      </p:sp>
      <p:sp>
        <p:nvSpPr>
          <p:cNvPr id="10" name="תיבת טקסט 9">
            <a:extLst>
              <a:ext uri="{FF2B5EF4-FFF2-40B4-BE49-F238E27FC236}">
                <a16:creationId xmlns:a16="http://schemas.microsoft.com/office/drawing/2014/main" id="{2CF330C9-97CC-477F-A29A-98A33E8529B6}"/>
              </a:ext>
            </a:extLst>
          </p:cNvPr>
          <p:cNvSpPr txBox="1"/>
          <p:nvPr/>
        </p:nvSpPr>
        <p:spPr>
          <a:xfrm>
            <a:off x="6970105" y="5464181"/>
            <a:ext cx="3865419"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1">
            <a:spAutoFit/>
          </a:bodyPr>
          <a:lstStyle/>
          <a:p>
            <a:pPr algn="ctr"/>
            <a:r>
              <a:rPr lang="he-IL" sz="3200" b="1" dirty="0">
                <a:cs typeface="Calibri" panose="020F0502020204030204" pitchFamily="34" charset="0"/>
              </a:rPr>
              <a:t>אדריאנוס</a:t>
            </a:r>
          </a:p>
        </p:txBody>
      </p:sp>
      <p:sp>
        <p:nvSpPr>
          <p:cNvPr id="11" name="תיבת טקסט 10">
            <a:extLst>
              <a:ext uri="{FF2B5EF4-FFF2-40B4-BE49-F238E27FC236}">
                <a16:creationId xmlns:a16="http://schemas.microsoft.com/office/drawing/2014/main" id="{2FAA77DE-2930-4EE4-9F22-8CCC0F097EDA}"/>
              </a:ext>
            </a:extLst>
          </p:cNvPr>
          <p:cNvSpPr txBox="1"/>
          <p:nvPr/>
        </p:nvSpPr>
        <p:spPr>
          <a:xfrm>
            <a:off x="1790168" y="5464180"/>
            <a:ext cx="4119327"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1">
            <a:spAutoFit/>
          </a:bodyPr>
          <a:lstStyle/>
          <a:p>
            <a:pPr algn="ctr"/>
            <a:r>
              <a:rPr lang="he-IL" sz="3200" b="1" dirty="0">
                <a:cs typeface="Calibri" panose="020F0502020204030204" pitchFamily="34" charset="0"/>
              </a:rPr>
              <a:t>הזקן</a:t>
            </a:r>
          </a:p>
        </p:txBody>
      </p:sp>
    </p:spTree>
    <p:extLst>
      <p:ext uri="{BB962C8B-B14F-4D97-AF65-F5344CB8AC3E}">
        <p14:creationId xmlns:p14="http://schemas.microsoft.com/office/powerpoint/2010/main" val="605307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כותרת 5">
            <a:extLst>
              <a:ext uri="{FF2B5EF4-FFF2-40B4-BE49-F238E27FC236}">
                <a16:creationId xmlns:a16="http://schemas.microsoft.com/office/drawing/2014/main" id="{505306BE-A245-4383-B951-5F5A126228D0}"/>
              </a:ext>
            </a:extLst>
          </p:cNvPr>
          <p:cNvSpPr>
            <a:spLocks noGrp="1"/>
          </p:cNvSpPr>
          <p:nvPr>
            <p:ph type="title"/>
          </p:nvPr>
        </p:nvSpPr>
        <p:spPr>
          <a:xfrm>
            <a:off x="1458132" y="1386021"/>
            <a:ext cx="10515600" cy="4009449"/>
          </a:xfrm>
        </p:spPr>
        <p:txBody>
          <a:bodyPr>
            <a:noAutofit/>
          </a:bodyPr>
          <a:lstStyle/>
          <a:p>
            <a:pPr lvl="0">
              <a:lnSpc>
                <a:spcPct val="100000"/>
              </a:lnSpc>
            </a:pPr>
            <a:r>
              <a:rPr lang="he-IL" sz="3200" dirty="0">
                <a:solidFill>
                  <a:srgbClr val="006600"/>
                </a:solidFill>
                <a:latin typeface="Times New Roman" panose="02020603050405020304" pitchFamily="18" charset="0"/>
                <a:ea typeface="Times New Roman" panose="02020603050405020304" pitchFamily="18" charset="0"/>
              </a:rPr>
              <a:t>מעשה באדריאנוס שהיה עובר בשבילי טבריה.</a:t>
            </a:r>
            <a:r>
              <a:rPr lang="en-US" sz="3200" dirty="0">
                <a:solidFill>
                  <a:srgbClr val="424242"/>
                </a:solidFill>
                <a:latin typeface="Times New Roman" panose="02020603050405020304" pitchFamily="18" charset="0"/>
                <a:ea typeface="Times New Roman" panose="02020603050405020304" pitchFamily="18" charset="0"/>
              </a:rPr>
              <a:t/>
            </a:r>
            <a:br>
              <a:rPr lang="en-US" sz="3200" dirty="0">
                <a:solidFill>
                  <a:srgbClr val="424242"/>
                </a:solidFill>
                <a:latin typeface="Times New Roman" panose="02020603050405020304" pitchFamily="18" charset="0"/>
                <a:ea typeface="Times New Roman" panose="02020603050405020304" pitchFamily="18" charset="0"/>
              </a:rPr>
            </a:br>
            <a:r>
              <a:rPr lang="he-IL" sz="3200" dirty="0">
                <a:solidFill>
                  <a:srgbClr val="006600"/>
                </a:solidFill>
                <a:latin typeface="Times New Roman" panose="02020603050405020304" pitchFamily="18" charset="0"/>
                <a:ea typeface="Times New Roman" panose="02020603050405020304" pitchFamily="18" charset="0"/>
              </a:rPr>
              <a:t>ראה זקן אחד שעומד וחופר חפירות ונוטע נטיעות.</a:t>
            </a:r>
            <a:r>
              <a:rPr lang="en-US" sz="3200" dirty="0">
                <a:solidFill>
                  <a:srgbClr val="424242"/>
                </a:solidFill>
                <a:latin typeface="Times New Roman" panose="02020603050405020304" pitchFamily="18" charset="0"/>
                <a:ea typeface="Times New Roman" panose="02020603050405020304" pitchFamily="18" charset="0"/>
              </a:rPr>
              <a:t/>
            </a:r>
            <a:br>
              <a:rPr lang="en-US" sz="3200" dirty="0">
                <a:solidFill>
                  <a:srgbClr val="424242"/>
                </a:solidFill>
                <a:latin typeface="Times New Roman" panose="02020603050405020304" pitchFamily="18" charset="0"/>
                <a:ea typeface="Times New Roman" panose="02020603050405020304" pitchFamily="18" charset="0"/>
              </a:rPr>
            </a:br>
            <a:r>
              <a:rPr lang="he-IL" sz="3200" dirty="0">
                <a:solidFill>
                  <a:srgbClr val="006600"/>
                </a:solidFill>
                <a:latin typeface="Times New Roman" panose="02020603050405020304" pitchFamily="18" charset="0"/>
                <a:ea typeface="Times New Roman" panose="02020603050405020304" pitchFamily="18" charset="0"/>
              </a:rPr>
              <a:t>אמר לו: "זקן, זקן ! בן כמה אתה היום?"</a:t>
            </a:r>
            <a:r>
              <a:rPr lang="en-US" sz="3200" dirty="0">
                <a:solidFill>
                  <a:srgbClr val="424242"/>
                </a:solidFill>
                <a:latin typeface="Times New Roman" panose="02020603050405020304" pitchFamily="18" charset="0"/>
                <a:ea typeface="Times New Roman" panose="02020603050405020304" pitchFamily="18" charset="0"/>
              </a:rPr>
              <a:t/>
            </a:r>
            <a:br>
              <a:rPr lang="en-US" sz="3200" dirty="0">
                <a:solidFill>
                  <a:srgbClr val="424242"/>
                </a:solidFill>
                <a:latin typeface="Times New Roman" panose="02020603050405020304" pitchFamily="18" charset="0"/>
                <a:ea typeface="Times New Roman" panose="02020603050405020304" pitchFamily="18" charset="0"/>
              </a:rPr>
            </a:br>
            <a:r>
              <a:rPr lang="he-IL" sz="3200" dirty="0">
                <a:solidFill>
                  <a:srgbClr val="006600"/>
                </a:solidFill>
                <a:latin typeface="Times New Roman" panose="02020603050405020304" pitchFamily="18" charset="0"/>
                <a:ea typeface="Times New Roman" panose="02020603050405020304" pitchFamily="18" charset="0"/>
              </a:rPr>
              <a:t>אמר לו: "בן מאה שנה."</a:t>
            </a:r>
            <a:r>
              <a:rPr lang="en-US" sz="3200" dirty="0">
                <a:solidFill>
                  <a:srgbClr val="424242"/>
                </a:solidFill>
                <a:latin typeface="Times New Roman" panose="02020603050405020304" pitchFamily="18" charset="0"/>
                <a:ea typeface="Times New Roman" panose="02020603050405020304" pitchFamily="18" charset="0"/>
              </a:rPr>
              <a:t/>
            </a:r>
            <a:br>
              <a:rPr lang="en-US" sz="3200" dirty="0">
                <a:solidFill>
                  <a:srgbClr val="424242"/>
                </a:solidFill>
                <a:latin typeface="Times New Roman" panose="02020603050405020304" pitchFamily="18" charset="0"/>
                <a:ea typeface="Times New Roman" panose="02020603050405020304" pitchFamily="18" charset="0"/>
              </a:rPr>
            </a:br>
            <a:r>
              <a:rPr lang="he-IL" sz="3200" dirty="0">
                <a:solidFill>
                  <a:srgbClr val="006600"/>
                </a:solidFill>
                <a:latin typeface="Times New Roman" panose="02020603050405020304" pitchFamily="18" charset="0"/>
                <a:ea typeface="Times New Roman" panose="02020603050405020304" pitchFamily="18" charset="0"/>
              </a:rPr>
              <a:t>אמר לו: "אתה זקן בן מאה </a:t>
            </a:r>
            <a:r>
              <a:rPr lang="he-IL" sz="3200" dirty="0" err="1">
                <a:solidFill>
                  <a:srgbClr val="006600"/>
                </a:solidFill>
                <a:latin typeface="Times New Roman" panose="02020603050405020304" pitchFamily="18" charset="0"/>
                <a:ea typeface="Times New Roman" panose="02020603050405020304" pitchFamily="18" charset="0"/>
              </a:rPr>
              <a:t>שנה,עומד</a:t>
            </a:r>
            <a:r>
              <a:rPr lang="he-IL" sz="3200" dirty="0">
                <a:solidFill>
                  <a:srgbClr val="006600"/>
                </a:solidFill>
                <a:latin typeface="Times New Roman" panose="02020603050405020304" pitchFamily="18" charset="0"/>
                <a:ea typeface="Times New Roman" panose="02020603050405020304" pitchFamily="18" charset="0"/>
              </a:rPr>
              <a:t> וטורח ונוטע נטיעות-</a:t>
            </a:r>
            <a:r>
              <a:rPr lang="en-US" sz="3200" dirty="0">
                <a:solidFill>
                  <a:srgbClr val="424242"/>
                </a:solidFill>
                <a:latin typeface="Times New Roman" panose="02020603050405020304" pitchFamily="18" charset="0"/>
                <a:ea typeface="Times New Roman" panose="02020603050405020304" pitchFamily="18" charset="0"/>
              </a:rPr>
              <a:t/>
            </a:r>
            <a:br>
              <a:rPr lang="en-US" sz="3200" dirty="0">
                <a:solidFill>
                  <a:srgbClr val="424242"/>
                </a:solidFill>
                <a:latin typeface="Times New Roman" panose="02020603050405020304" pitchFamily="18" charset="0"/>
                <a:ea typeface="Times New Roman" panose="02020603050405020304" pitchFamily="18" charset="0"/>
              </a:rPr>
            </a:br>
            <a:r>
              <a:rPr lang="he-IL" sz="3200" dirty="0">
                <a:solidFill>
                  <a:srgbClr val="006600"/>
                </a:solidFill>
                <a:latin typeface="Times New Roman" panose="02020603050405020304" pitchFamily="18" charset="0"/>
                <a:ea typeface="Times New Roman" panose="02020603050405020304" pitchFamily="18" charset="0"/>
              </a:rPr>
              <a:t>וכי סבור אתה לאכול מהן?!</a:t>
            </a:r>
            <a:r>
              <a:rPr lang="he-IL" sz="3200" b="1" dirty="0">
                <a:solidFill>
                  <a:srgbClr val="006600"/>
                </a:solidFill>
                <a:latin typeface="Times New Roman" panose="02020603050405020304" pitchFamily="18" charset="0"/>
                <a:ea typeface="Times New Roman" panose="02020603050405020304" pitchFamily="18" charset="0"/>
              </a:rPr>
              <a:t>"</a:t>
            </a:r>
            <a:r>
              <a:rPr lang="en-US" sz="3200" dirty="0">
                <a:solidFill>
                  <a:srgbClr val="424242"/>
                </a:solidFill>
                <a:latin typeface="Times New Roman" panose="02020603050405020304" pitchFamily="18" charset="0"/>
                <a:ea typeface="Times New Roman" panose="02020603050405020304" pitchFamily="18" charset="0"/>
              </a:rPr>
              <a:t/>
            </a:r>
            <a:br>
              <a:rPr lang="en-US" sz="3200" dirty="0">
                <a:solidFill>
                  <a:srgbClr val="424242"/>
                </a:solidFill>
                <a:latin typeface="Times New Roman" panose="02020603050405020304" pitchFamily="18" charset="0"/>
                <a:ea typeface="Times New Roman" panose="02020603050405020304" pitchFamily="18" charset="0"/>
              </a:rPr>
            </a:br>
            <a:r>
              <a:rPr lang="he-IL" sz="3200" dirty="0">
                <a:solidFill>
                  <a:srgbClr val="006600"/>
                </a:solidFill>
                <a:latin typeface="Times New Roman" panose="02020603050405020304" pitchFamily="18" charset="0"/>
                <a:ea typeface="Times New Roman" panose="02020603050405020304" pitchFamily="18" charset="0"/>
              </a:rPr>
              <a:t>אמר לו: "אדני המלך, הריני נוטע, אם אזכה-אכל מפירות </a:t>
            </a:r>
            <a:r>
              <a:rPr lang="he-IL" sz="3200" dirty="0" err="1">
                <a:solidFill>
                  <a:srgbClr val="006600"/>
                </a:solidFill>
                <a:latin typeface="Times New Roman" panose="02020603050405020304" pitchFamily="18" charset="0"/>
                <a:ea typeface="Times New Roman" panose="02020603050405020304" pitchFamily="18" charset="0"/>
              </a:rPr>
              <a:t>נטיעותי</a:t>
            </a:r>
            <a:r>
              <a:rPr lang="en-US" sz="3200" dirty="0">
                <a:solidFill>
                  <a:srgbClr val="424242"/>
                </a:solidFill>
                <a:latin typeface="Times New Roman" panose="02020603050405020304" pitchFamily="18" charset="0"/>
                <a:ea typeface="Times New Roman" panose="02020603050405020304" pitchFamily="18" charset="0"/>
              </a:rPr>
              <a:t/>
            </a:r>
            <a:br>
              <a:rPr lang="en-US" sz="3200" dirty="0">
                <a:solidFill>
                  <a:srgbClr val="424242"/>
                </a:solidFill>
                <a:latin typeface="Times New Roman" panose="02020603050405020304" pitchFamily="18" charset="0"/>
                <a:ea typeface="Times New Roman" panose="02020603050405020304" pitchFamily="18" charset="0"/>
              </a:rPr>
            </a:br>
            <a:r>
              <a:rPr lang="he-IL" sz="3200" dirty="0">
                <a:solidFill>
                  <a:srgbClr val="006600"/>
                </a:solidFill>
                <a:latin typeface="Times New Roman" panose="02020603050405020304" pitchFamily="18" charset="0"/>
                <a:ea typeface="Times New Roman" panose="02020603050405020304" pitchFamily="18" charset="0"/>
              </a:rPr>
              <a:t>ואם לאו- כשם שיגעו לי </a:t>
            </a:r>
            <a:r>
              <a:rPr lang="he-IL" sz="3200" dirty="0" err="1">
                <a:solidFill>
                  <a:srgbClr val="006600"/>
                </a:solidFill>
                <a:latin typeface="Times New Roman" panose="02020603050405020304" pitchFamily="18" charset="0"/>
                <a:ea typeface="Times New Roman" panose="02020603050405020304" pitchFamily="18" charset="0"/>
              </a:rPr>
              <a:t>אבותי</a:t>
            </a:r>
            <a:r>
              <a:rPr lang="he-IL" sz="3200" dirty="0">
                <a:solidFill>
                  <a:srgbClr val="006600"/>
                </a:solidFill>
                <a:latin typeface="Times New Roman" panose="02020603050405020304" pitchFamily="18" charset="0"/>
                <a:ea typeface="Times New Roman" panose="02020603050405020304" pitchFamily="18" charset="0"/>
              </a:rPr>
              <a:t>, כך אני יגע לבני." </a:t>
            </a:r>
            <a:br>
              <a:rPr lang="he-IL" sz="3200" dirty="0">
                <a:solidFill>
                  <a:srgbClr val="006600"/>
                </a:solidFill>
                <a:latin typeface="Times New Roman" panose="02020603050405020304" pitchFamily="18" charset="0"/>
                <a:ea typeface="Times New Roman" panose="02020603050405020304" pitchFamily="18" charset="0"/>
              </a:rPr>
            </a:br>
            <a:r>
              <a:rPr lang="he-IL" sz="3200" dirty="0">
                <a:solidFill>
                  <a:srgbClr val="006600"/>
                </a:solidFill>
                <a:latin typeface="Times New Roman" panose="02020603050405020304" pitchFamily="18" charset="0"/>
                <a:ea typeface="Times New Roman" panose="02020603050405020304" pitchFamily="18" charset="0"/>
              </a:rPr>
              <a:t>אמר לו: "בחייך זקן, אם נטיעות שלך עושות פרות בימינו אתה מאכילני מהם."</a:t>
            </a:r>
            <a:br>
              <a:rPr lang="he-IL" sz="3200" dirty="0">
                <a:solidFill>
                  <a:srgbClr val="006600"/>
                </a:solidFill>
                <a:latin typeface="Times New Roman" panose="02020603050405020304" pitchFamily="18" charset="0"/>
                <a:ea typeface="Times New Roman" panose="02020603050405020304" pitchFamily="18" charset="0"/>
              </a:rPr>
            </a:br>
            <a:endParaRPr lang="he-IL" sz="3200" dirty="0"/>
          </a:p>
        </p:txBody>
      </p:sp>
      <p:sp>
        <p:nvSpPr>
          <p:cNvPr id="10" name="תיבת טקסט 9">
            <a:extLst>
              <a:ext uri="{FF2B5EF4-FFF2-40B4-BE49-F238E27FC236}">
                <a16:creationId xmlns:a16="http://schemas.microsoft.com/office/drawing/2014/main" id="{2CF330C9-97CC-477F-A29A-98A33E8529B6}"/>
              </a:ext>
            </a:extLst>
          </p:cNvPr>
          <p:cNvSpPr txBox="1"/>
          <p:nvPr/>
        </p:nvSpPr>
        <p:spPr>
          <a:xfrm>
            <a:off x="6970105" y="5650166"/>
            <a:ext cx="3865419"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1">
            <a:spAutoFit/>
          </a:bodyPr>
          <a:lstStyle/>
          <a:p>
            <a:pPr algn="ctr"/>
            <a:r>
              <a:rPr lang="he-IL" sz="3200" b="1" dirty="0">
                <a:cs typeface="Calibri" panose="020F0502020204030204" pitchFamily="34" charset="0"/>
              </a:rPr>
              <a:t>אדריאנוס</a:t>
            </a:r>
          </a:p>
        </p:txBody>
      </p:sp>
      <p:sp>
        <p:nvSpPr>
          <p:cNvPr id="11" name="תיבת טקסט 10">
            <a:extLst>
              <a:ext uri="{FF2B5EF4-FFF2-40B4-BE49-F238E27FC236}">
                <a16:creationId xmlns:a16="http://schemas.microsoft.com/office/drawing/2014/main" id="{2FAA77DE-2930-4EE4-9F22-8CCC0F097EDA}"/>
              </a:ext>
            </a:extLst>
          </p:cNvPr>
          <p:cNvSpPr txBox="1"/>
          <p:nvPr/>
        </p:nvSpPr>
        <p:spPr>
          <a:xfrm>
            <a:off x="1790168" y="5650165"/>
            <a:ext cx="4119327"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1">
            <a:spAutoFit/>
          </a:bodyPr>
          <a:lstStyle/>
          <a:p>
            <a:pPr algn="ctr"/>
            <a:r>
              <a:rPr lang="he-IL" sz="3200" b="1" dirty="0">
                <a:cs typeface="Calibri" panose="020F0502020204030204" pitchFamily="34" charset="0"/>
              </a:rPr>
              <a:t>הזקן</a:t>
            </a:r>
          </a:p>
        </p:txBody>
      </p:sp>
      <p:sp>
        <p:nvSpPr>
          <p:cNvPr id="2" name="מלבן 1">
            <a:extLst>
              <a:ext uri="{FF2B5EF4-FFF2-40B4-BE49-F238E27FC236}">
                <a16:creationId xmlns:a16="http://schemas.microsoft.com/office/drawing/2014/main" id="{48F2287F-9FAC-4669-9B87-B299495CA2B6}"/>
              </a:ext>
            </a:extLst>
          </p:cNvPr>
          <p:cNvSpPr/>
          <p:nvPr/>
        </p:nvSpPr>
        <p:spPr>
          <a:xfrm>
            <a:off x="478465" y="1131325"/>
            <a:ext cx="4086885" cy="1183018"/>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he-IL" sz="4000" b="1" dirty="0">
                <a:cs typeface="Calibri" panose="020F0502020204030204" pitchFamily="34" charset="0"/>
              </a:rPr>
              <a:t>מיעוט דמויות</a:t>
            </a:r>
          </a:p>
        </p:txBody>
      </p:sp>
      <p:pic>
        <p:nvPicPr>
          <p:cNvPr id="7" name="3min_final" descr="3min_final">
            <a:hlinkClick r:id="" action="ppaction://media"/>
            <a:extLst>
              <a:ext uri="{FF2B5EF4-FFF2-40B4-BE49-F238E27FC236}">
                <a16:creationId xmlns:a16="http://schemas.microsoft.com/office/drawing/2014/main" id="{CC322666-C13F-6B40-93F7-FCDC9BF98BD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57194" y="188602"/>
            <a:ext cx="1540938" cy="549601"/>
          </a:xfrm>
          <a:prstGeom prst="rect">
            <a:avLst/>
          </a:prstGeom>
        </p:spPr>
      </p:pic>
    </p:spTree>
    <p:extLst>
      <p:ext uri="{BB962C8B-B14F-4D97-AF65-F5344CB8AC3E}">
        <p14:creationId xmlns:p14="http://schemas.microsoft.com/office/powerpoint/2010/main" val="2277119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6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כותרת 5">
            <a:extLst>
              <a:ext uri="{FF2B5EF4-FFF2-40B4-BE49-F238E27FC236}">
                <a16:creationId xmlns:a16="http://schemas.microsoft.com/office/drawing/2014/main" id="{505306BE-A245-4383-B951-5F5A126228D0}"/>
              </a:ext>
            </a:extLst>
          </p:cNvPr>
          <p:cNvSpPr>
            <a:spLocks noGrp="1"/>
          </p:cNvSpPr>
          <p:nvPr>
            <p:ph type="title"/>
          </p:nvPr>
        </p:nvSpPr>
        <p:spPr>
          <a:xfrm>
            <a:off x="127591" y="350875"/>
            <a:ext cx="11226209" cy="4699590"/>
          </a:xfrm>
        </p:spPr>
        <p:txBody>
          <a:bodyPr anchor="t">
            <a:normAutofit/>
          </a:bodyPr>
          <a:lstStyle/>
          <a:p>
            <a:pPr lvl="0">
              <a:lnSpc>
                <a:spcPct val="100000"/>
              </a:lnSpc>
            </a:pPr>
            <a:r>
              <a:rPr lang="he-IL" sz="3000" dirty="0">
                <a:solidFill>
                  <a:srgbClr val="006600"/>
                </a:solidFill>
                <a:latin typeface="Times New Roman" panose="02020603050405020304" pitchFamily="18" charset="0"/>
                <a:ea typeface="Times New Roman" panose="02020603050405020304" pitchFamily="18" charset="0"/>
              </a:rPr>
              <a:t>מעשה באדריאנוס שהיה עובר בשבילי טבריה.</a:t>
            </a:r>
            <a:r>
              <a:rPr lang="en-US" sz="3000" dirty="0">
                <a:solidFill>
                  <a:srgbClr val="424242"/>
                </a:solidFill>
                <a:latin typeface="Times New Roman" panose="02020603050405020304" pitchFamily="18" charset="0"/>
                <a:ea typeface="Times New Roman" panose="02020603050405020304" pitchFamily="18" charset="0"/>
              </a:rPr>
              <a:t/>
            </a:r>
            <a:br>
              <a:rPr lang="en-US" sz="3000" dirty="0">
                <a:solidFill>
                  <a:srgbClr val="424242"/>
                </a:solidFill>
                <a:latin typeface="Times New Roman" panose="02020603050405020304" pitchFamily="18" charset="0"/>
                <a:ea typeface="Times New Roman" panose="02020603050405020304" pitchFamily="18" charset="0"/>
              </a:rPr>
            </a:br>
            <a:r>
              <a:rPr lang="he-IL" sz="3000" dirty="0">
                <a:solidFill>
                  <a:srgbClr val="006600"/>
                </a:solidFill>
                <a:latin typeface="Times New Roman" panose="02020603050405020304" pitchFamily="18" charset="0"/>
                <a:ea typeface="Times New Roman" panose="02020603050405020304" pitchFamily="18" charset="0"/>
              </a:rPr>
              <a:t>ראה זקן אחד שעומד וחופר חפירות ונוטע נטיעות.</a:t>
            </a:r>
            <a:r>
              <a:rPr lang="en-US" sz="3000" dirty="0">
                <a:solidFill>
                  <a:srgbClr val="424242"/>
                </a:solidFill>
                <a:latin typeface="Times New Roman" panose="02020603050405020304" pitchFamily="18" charset="0"/>
                <a:ea typeface="Times New Roman" panose="02020603050405020304" pitchFamily="18" charset="0"/>
              </a:rPr>
              <a:t/>
            </a:r>
            <a:br>
              <a:rPr lang="en-US" sz="3000" dirty="0">
                <a:solidFill>
                  <a:srgbClr val="424242"/>
                </a:solidFill>
                <a:latin typeface="Times New Roman" panose="02020603050405020304" pitchFamily="18" charset="0"/>
                <a:ea typeface="Times New Roman" panose="02020603050405020304" pitchFamily="18" charset="0"/>
              </a:rPr>
            </a:br>
            <a:r>
              <a:rPr lang="he-IL" sz="3000" dirty="0">
                <a:solidFill>
                  <a:srgbClr val="006600"/>
                </a:solidFill>
                <a:latin typeface="Times New Roman" panose="02020603050405020304" pitchFamily="18" charset="0"/>
                <a:ea typeface="Times New Roman" panose="02020603050405020304" pitchFamily="18" charset="0"/>
              </a:rPr>
              <a:t>אמר לו: "זקן, זקן ! בן כמה אתה היום?"</a:t>
            </a:r>
            <a:r>
              <a:rPr lang="en-US" sz="3000" dirty="0">
                <a:solidFill>
                  <a:srgbClr val="424242"/>
                </a:solidFill>
                <a:latin typeface="Times New Roman" panose="02020603050405020304" pitchFamily="18" charset="0"/>
                <a:ea typeface="Times New Roman" panose="02020603050405020304" pitchFamily="18" charset="0"/>
              </a:rPr>
              <a:t/>
            </a:r>
            <a:br>
              <a:rPr lang="en-US" sz="3000" dirty="0">
                <a:solidFill>
                  <a:srgbClr val="424242"/>
                </a:solidFill>
                <a:latin typeface="Times New Roman" panose="02020603050405020304" pitchFamily="18" charset="0"/>
                <a:ea typeface="Times New Roman" panose="02020603050405020304" pitchFamily="18" charset="0"/>
              </a:rPr>
            </a:br>
            <a:r>
              <a:rPr lang="he-IL" sz="3000" dirty="0">
                <a:solidFill>
                  <a:srgbClr val="006600"/>
                </a:solidFill>
                <a:latin typeface="Times New Roman" panose="02020603050405020304" pitchFamily="18" charset="0"/>
                <a:ea typeface="Times New Roman" panose="02020603050405020304" pitchFamily="18" charset="0"/>
              </a:rPr>
              <a:t>אמר לו: "בן מאה שנה."</a:t>
            </a:r>
            <a:r>
              <a:rPr lang="en-US" sz="3000" dirty="0">
                <a:solidFill>
                  <a:srgbClr val="424242"/>
                </a:solidFill>
                <a:latin typeface="Times New Roman" panose="02020603050405020304" pitchFamily="18" charset="0"/>
                <a:ea typeface="Times New Roman" panose="02020603050405020304" pitchFamily="18" charset="0"/>
              </a:rPr>
              <a:t/>
            </a:r>
            <a:br>
              <a:rPr lang="en-US" sz="3000" dirty="0">
                <a:solidFill>
                  <a:srgbClr val="424242"/>
                </a:solidFill>
                <a:latin typeface="Times New Roman" panose="02020603050405020304" pitchFamily="18" charset="0"/>
                <a:ea typeface="Times New Roman" panose="02020603050405020304" pitchFamily="18" charset="0"/>
              </a:rPr>
            </a:br>
            <a:r>
              <a:rPr lang="he-IL" sz="3000" dirty="0">
                <a:solidFill>
                  <a:srgbClr val="006600"/>
                </a:solidFill>
                <a:latin typeface="Times New Roman" panose="02020603050405020304" pitchFamily="18" charset="0"/>
                <a:ea typeface="Times New Roman" panose="02020603050405020304" pitchFamily="18" charset="0"/>
              </a:rPr>
              <a:t>אמר לו: "אתה זקן בן מאה </a:t>
            </a:r>
            <a:r>
              <a:rPr lang="he-IL" sz="3000" dirty="0" err="1">
                <a:solidFill>
                  <a:srgbClr val="006600"/>
                </a:solidFill>
                <a:latin typeface="Times New Roman" panose="02020603050405020304" pitchFamily="18" charset="0"/>
                <a:ea typeface="Times New Roman" panose="02020603050405020304" pitchFamily="18" charset="0"/>
              </a:rPr>
              <a:t>שנה,עומד</a:t>
            </a:r>
            <a:r>
              <a:rPr lang="he-IL" sz="3000" dirty="0">
                <a:solidFill>
                  <a:srgbClr val="006600"/>
                </a:solidFill>
                <a:latin typeface="Times New Roman" panose="02020603050405020304" pitchFamily="18" charset="0"/>
                <a:ea typeface="Times New Roman" panose="02020603050405020304" pitchFamily="18" charset="0"/>
              </a:rPr>
              <a:t> וטורח ונוטע נטיעות-</a:t>
            </a:r>
            <a:r>
              <a:rPr lang="en-US" sz="3000" dirty="0">
                <a:solidFill>
                  <a:srgbClr val="424242"/>
                </a:solidFill>
                <a:latin typeface="Times New Roman" panose="02020603050405020304" pitchFamily="18" charset="0"/>
                <a:ea typeface="Times New Roman" panose="02020603050405020304" pitchFamily="18" charset="0"/>
              </a:rPr>
              <a:t/>
            </a:r>
            <a:br>
              <a:rPr lang="en-US" sz="3000" dirty="0">
                <a:solidFill>
                  <a:srgbClr val="424242"/>
                </a:solidFill>
                <a:latin typeface="Times New Roman" panose="02020603050405020304" pitchFamily="18" charset="0"/>
                <a:ea typeface="Times New Roman" panose="02020603050405020304" pitchFamily="18" charset="0"/>
              </a:rPr>
            </a:br>
            <a:r>
              <a:rPr lang="he-IL" sz="3000" dirty="0">
                <a:solidFill>
                  <a:srgbClr val="006600"/>
                </a:solidFill>
                <a:latin typeface="Times New Roman" panose="02020603050405020304" pitchFamily="18" charset="0"/>
                <a:ea typeface="Times New Roman" panose="02020603050405020304" pitchFamily="18" charset="0"/>
              </a:rPr>
              <a:t>וכי סבור אתה לאכול מהן?!</a:t>
            </a:r>
            <a:r>
              <a:rPr lang="he-IL" sz="3000" b="1" dirty="0">
                <a:solidFill>
                  <a:srgbClr val="006600"/>
                </a:solidFill>
                <a:latin typeface="Times New Roman" panose="02020603050405020304" pitchFamily="18" charset="0"/>
                <a:ea typeface="Times New Roman" panose="02020603050405020304" pitchFamily="18" charset="0"/>
              </a:rPr>
              <a:t>"</a:t>
            </a:r>
            <a:r>
              <a:rPr lang="en-US" sz="3000" dirty="0">
                <a:solidFill>
                  <a:srgbClr val="424242"/>
                </a:solidFill>
                <a:latin typeface="Times New Roman" panose="02020603050405020304" pitchFamily="18" charset="0"/>
                <a:ea typeface="Times New Roman" panose="02020603050405020304" pitchFamily="18" charset="0"/>
              </a:rPr>
              <a:t/>
            </a:r>
            <a:br>
              <a:rPr lang="en-US" sz="3000" dirty="0">
                <a:solidFill>
                  <a:srgbClr val="424242"/>
                </a:solidFill>
                <a:latin typeface="Times New Roman" panose="02020603050405020304" pitchFamily="18" charset="0"/>
                <a:ea typeface="Times New Roman" panose="02020603050405020304" pitchFamily="18" charset="0"/>
              </a:rPr>
            </a:br>
            <a:r>
              <a:rPr lang="he-IL" sz="3000" dirty="0">
                <a:solidFill>
                  <a:srgbClr val="006600"/>
                </a:solidFill>
                <a:latin typeface="Times New Roman" panose="02020603050405020304" pitchFamily="18" charset="0"/>
                <a:ea typeface="Times New Roman" panose="02020603050405020304" pitchFamily="18" charset="0"/>
              </a:rPr>
              <a:t>אמר לו: "אדני המלך, הריני נוטע, אם אזכה-אכל מפירות </a:t>
            </a:r>
            <a:r>
              <a:rPr lang="he-IL" sz="3000" dirty="0" err="1">
                <a:solidFill>
                  <a:srgbClr val="006600"/>
                </a:solidFill>
                <a:latin typeface="Times New Roman" panose="02020603050405020304" pitchFamily="18" charset="0"/>
                <a:ea typeface="Times New Roman" panose="02020603050405020304" pitchFamily="18" charset="0"/>
              </a:rPr>
              <a:t>נטיעותי</a:t>
            </a:r>
            <a:r>
              <a:rPr lang="en-US" sz="3000" dirty="0">
                <a:solidFill>
                  <a:srgbClr val="424242"/>
                </a:solidFill>
                <a:latin typeface="Times New Roman" panose="02020603050405020304" pitchFamily="18" charset="0"/>
                <a:ea typeface="Times New Roman" panose="02020603050405020304" pitchFamily="18" charset="0"/>
              </a:rPr>
              <a:t/>
            </a:r>
            <a:br>
              <a:rPr lang="en-US" sz="3000" dirty="0">
                <a:solidFill>
                  <a:srgbClr val="424242"/>
                </a:solidFill>
                <a:latin typeface="Times New Roman" panose="02020603050405020304" pitchFamily="18" charset="0"/>
                <a:ea typeface="Times New Roman" panose="02020603050405020304" pitchFamily="18" charset="0"/>
              </a:rPr>
            </a:br>
            <a:r>
              <a:rPr lang="he-IL" sz="3000" dirty="0">
                <a:solidFill>
                  <a:srgbClr val="006600"/>
                </a:solidFill>
                <a:latin typeface="Times New Roman" panose="02020603050405020304" pitchFamily="18" charset="0"/>
                <a:ea typeface="Times New Roman" panose="02020603050405020304" pitchFamily="18" charset="0"/>
              </a:rPr>
              <a:t>ואם לאו- כשם שיגעו לי </a:t>
            </a:r>
            <a:r>
              <a:rPr lang="he-IL" sz="3000" dirty="0" err="1">
                <a:solidFill>
                  <a:srgbClr val="006600"/>
                </a:solidFill>
                <a:latin typeface="Times New Roman" panose="02020603050405020304" pitchFamily="18" charset="0"/>
                <a:ea typeface="Times New Roman" panose="02020603050405020304" pitchFamily="18" charset="0"/>
              </a:rPr>
              <a:t>אבותי</a:t>
            </a:r>
            <a:r>
              <a:rPr lang="he-IL" sz="3000" dirty="0">
                <a:solidFill>
                  <a:srgbClr val="006600"/>
                </a:solidFill>
                <a:latin typeface="Times New Roman" panose="02020603050405020304" pitchFamily="18" charset="0"/>
                <a:ea typeface="Times New Roman" panose="02020603050405020304" pitchFamily="18" charset="0"/>
              </a:rPr>
              <a:t>, כך אני יגע לבני." </a:t>
            </a:r>
            <a:br>
              <a:rPr lang="he-IL" sz="3000" dirty="0">
                <a:solidFill>
                  <a:srgbClr val="006600"/>
                </a:solidFill>
                <a:latin typeface="Times New Roman" panose="02020603050405020304" pitchFamily="18" charset="0"/>
                <a:ea typeface="Times New Roman" panose="02020603050405020304" pitchFamily="18" charset="0"/>
              </a:rPr>
            </a:br>
            <a:r>
              <a:rPr lang="he-IL" sz="3000" dirty="0">
                <a:solidFill>
                  <a:srgbClr val="006600"/>
                </a:solidFill>
                <a:latin typeface="Times New Roman" panose="02020603050405020304" pitchFamily="18" charset="0"/>
                <a:ea typeface="Times New Roman" panose="02020603050405020304" pitchFamily="18" charset="0"/>
              </a:rPr>
              <a:t>אמר לו: "בחייך זקן, אם נטיעות שלך עושות פרות בימינו אתה מאכילני מהם</a:t>
            </a:r>
            <a:r>
              <a:rPr lang="he-IL" sz="3000" dirty="0" smtClean="0">
                <a:solidFill>
                  <a:srgbClr val="006600"/>
                </a:solidFill>
                <a:latin typeface="Times New Roman" panose="02020603050405020304" pitchFamily="18" charset="0"/>
                <a:ea typeface="Times New Roman" panose="02020603050405020304" pitchFamily="18" charset="0"/>
              </a:rPr>
              <a:t>."</a:t>
            </a:r>
            <a:endParaRPr lang="he-IL" sz="3000" dirty="0"/>
          </a:p>
        </p:txBody>
      </p:sp>
      <p:sp>
        <p:nvSpPr>
          <p:cNvPr id="10" name="תיבת טקסט 9">
            <a:extLst>
              <a:ext uri="{FF2B5EF4-FFF2-40B4-BE49-F238E27FC236}">
                <a16:creationId xmlns:a16="http://schemas.microsoft.com/office/drawing/2014/main" id="{2CF330C9-97CC-477F-A29A-98A33E8529B6}"/>
              </a:ext>
            </a:extLst>
          </p:cNvPr>
          <p:cNvSpPr txBox="1"/>
          <p:nvPr/>
        </p:nvSpPr>
        <p:spPr>
          <a:xfrm>
            <a:off x="6861463" y="4623094"/>
            <a:ext cx="3865419"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1">
            <a:spAutoFit/>
          </a:bodyPr>
          <a:lstStyle/>
          <a:p>
            <a:pPr algn="ctr"/>
            <a:r>
              <a:rPr lang="he-IL" sz="3200" b="1" dirty="0">
                <a:cs typeface="Calibri" panose="020F0502020204030204" pitchFamily="34" charset="0"/>
              </a:rPr>
              <a:t>אדריאנוס</a:t>
            </a:r>
          </a:p>
        </p:txBody>
      </p:sp>
      <p:sp>
        <p:nvSpPr>
          <p:cNvPr id="11" name="תיבת טקסט 10">
            <a:extLst>
              <a:ext uri="{FF2B5EF4-FFF2-40B4-BE49-F238E27FC236}">
                <a16:creationId xmlns:a16="http://schemas.microsoft.com/office/drawing/2014/main" id="{2FAA77DE-2930-4EE4-9F22-8CCC0F097EDA}"/>
              </a:ext>
            </a:extLst>
          </p:cNvPr>
          <p:cNvSpPr txBox="1"/>
          <p:nvPr/>
        </p:nvSpPr>
        <p:spPr>
          <a:xfrm>
            <a:off x="1790168" y="4623094"/>
            <a:ext cx="4119327"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1">
            <a:spAutoFit/>
          </a:bodyPr>
          <a:lstStyle/>
          <a:p>
            <a:pPr algn="ctr"/>
            <a:r>
              <a:rPr lang="he-IL" sz="3200" b="1" dirty="0">
                <a:cs typeface="Calibri" panose="020F0502020204030204" pitchFamily="34" charset="0"/>
              </a:rPr>
              <a:t>הזקן</a:t>
            </a:r>
          </a:p>
        </p:txBody>
      </p:sp>
      <p:sp>
        <p:nvSpPr>
          <p:cNvPr id="2" name="תיבת טקסט 1">
            <a:extLst>
              <a:ext uri="{FF2B5EF4-FFF2-40B4-BE49-F238E27FC236}">
                <a16:creationId xmlns:a16="http://schemas.microsoft.com/office/drawing/2014/main" id="{60CB5FED-47AA-4A09-AF82-1CE79BC13117}"/>
              </a:ext>
            </a:extLst>
          </p:cNvPr>
          <p:cNvSpPr txBox="1"/>
          <p:nvPr/>
        </p:nvSpPr>
        <p:spPr>
          <a:xfrm>
            <a:off x="6989275" y="5333333"/>
            <a:ext cx="3737607" cy="1384995"/>
          </a:xfrm>
          <a:prstGeom prst="rect">
            <a:avLst/>
          </a:prstGeom>
        </p:spPr>
        <p:style>
          <a:lnRef idx="2">
            <a:schemeClr val="accent3"/>
          </a:lnRef>
          <a:fillRef idx="1">
            <a:schemeClr val="lt1"/>
          </a:fillRef>
          <a:effectRef idx="0">
            <a:schemeClr val="accent3"/>
          </a:effectRef>
          <a:fontRef idx="minor">
            <a:schemeClr val="dk1"/>
          </a:fontRef>
        </p:style>
        <p:txBody>
          <a:bodyPr wrap="square" rtlCol="1">
            <a:spAutoFit/>
          </a:bodyPr>
          <a:lstStyle/>
          <a:p>
            <a:pPr algn="ctr"/>
            <a:r>
              <a:rPr lang="he-IL" sz="2800" b="1" dirty="0">
                <a:cs typeface="Calibri" panose="020F0502020204030204" pitchFamily="34" charset="0"/>
              </a:rPr>
              <a:t>שם זר</a:t>
            </a:r>
          </a:p>
          <a:p>
            <a:pPr algn="ctr"/>
            <a:r>
              <a:rPr lang="he-IL" sz="2800" b="1" dirty="0">
                <a:cs typeface="Calibri" panose="020F0502020204030204" pitchFamily="34" charset="0"/>
              </a:rPr>
              <a:t>מלך</a:t>
            </a:r>
          </a:p>
          <a:p>
            <a:pPr algn="ctr"/>
            <a:r>
              <a:rPr lang="he-IL" sz="2800" b="1" dirty="0">
                <a:cs typeface="Calibri" panose="020F0502020204030204" pitchFamily="34" charset="0"/>
              </a:rPr>
              <a:t>עובר במקום</a:t>
            </a:r>
          </a:p>
        </p:txBody>
      </p:sp>
      <p:sp>
        <p:nvSpPr>
          <p:cNvPr id="7" name="תיבת טקסט 6">
            <a:extLst>
              <a:ext uri="{FF2B5EF4-FFF2-40B4-BE49-F238E27FC236}">
                <a16:creationId xmlns:a16="http://schemas.microsoft.com/office/drawing/2014/main" id="{FD1004B0-FE09-4F38-83E9-656CF3EB1723}"/>
              </a:ext>
            </a:extLst>
          </p:cNvPr>
          <p:cNvSpPr txBox="1"/>
          <p:nvPr/>
        </p:nvSpPr>
        <p:spPr>
          <a:xfrm>
            <a:off x="1790167" y="5333333"/>
            <a:ext cx="4119327" cy="1384995"/>
          </a:xfrm>
          <a:prstGeom prst="rect">
            <a:avLst/>
          </a:prstGeom>
        </p:spPr>
        <p:style>
          <a:lnRef idx="2">
            <a:schemeClr val="accent3"/>
          </a:lnRef>
          <a:fillRef idx="1">
            <a:schemeClr val="lt1"/>
          </a:fillRef>
          <a:effectRef idx="0">
            <a:schemeClr val="accent3"/>
          </a:effectRef>
          <a:fontRef idx="minor">
            <a:schemeClr val="dk1"/>
          </a:fontRef>
        </p:style>
        <p:txBody>
          <a:bodyPr wrap="square" rtlCol="1">
            <a:spAutoFit/>
          </a:bodyPr>
          <a:lstStyle/>
          <a:p>
            <a:pPr algn="ctr"/>
            <a:r>
              <a:rPr lang="he-IL" sz="2800" b="1" dirty="0">
                <a:cs typeface="Calibri" panose="020F0502020204030204" pitchFamily="34" charset="0"/>
              </a:rPr>
              <a:t>אין לו שם</a:t>
            </a:r>
          </a:p>
          <a:p>
            <a:pPr algn="ctr"/>
            <a:r>
              <a:rPr lang="he-IL" sz="2800" b="1" dirty="0">
                <a:cs typeface="Calibri" panose="020F0502020204030204" pitchFamily="34" charset="0"/>
              </a:rPr>
              <a:t>אדם פשוט</a:t>
            </a:r>
          </a:p>
          <a:p>
            <a:pPr algn="ctr"/>
            <a:r>
              <a:rPr lang="he-IL" sz="2800" b="1" dirty="0">
                <a:cs typeface="Calibri" panose="020F0502020204030204" pitchFamily="34" charset="0"/>
              </a:rPr>
              <a:t>תושב המקום</a:t>
            </a:r>
          </a:p>
        </p:txBody>
      </p:sp>
      <p:sp>
        <p:nvSpPr>
          <p:cNvPr id="3" name="מלבן 2">
            <a:extLst>
              <a:ext uri="{FF2B5EF4-FFF2-40B4-BE49-F238E27FC236}">
                <a16:creationId xmlns:a16="http://schemas.microsoft.com/office/drawing/2014/main" id="{9D698DA2-A88A-4423-9B11-E9866F239200}"/>
              </a:ext>
            </a:extLst>
          </p:cNvPr>
          <p:cNvSpPr/>
          <p:nvPr/>
        </p:nvSpPr>
        <p:spPr>
          <a:xfrm>
            <a:off x="561315" y="633743"/>
            <a:ext cx="3440317" cy="1204110"/>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he-IL" sz="5400" dirty="0">
                <a:latin typeface="Aharoni" panose="02010803020104030203" pitchFamily="2" charset="-79"/>
                <a:cs typeface="Aharoni" panose="02010803020104030203" pitchFamily="2" charset="-79"/>
              </a:rPr>
              <a:t>ניגודיות</a:t>
            </a:r>
          </a:p>
        </p:txBody>
      </p:sp>
    </p:spTree>
    <p:extLst>
      <p:ext uri="{BB962C8B-B14F-4D97-AF65-F5344CB8AC3E}">
        <p14:creationId xmlns:p14="http://schemas.microsoft.com/office/powerpoint/2010/main" val="15031644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כותרת 5">
            <a:extLst>
              <a:ext uri="{FF2B5EF4-FFF2-40B4-BE49-F238E27FC236}">
                <a16:creationId xmlns:a16="http://schemas.microsoft.com/office/drawing/2014/main" id="{505306BE-A245-4383-B951-5F5A126228D0}"/>
              </a:ext>
            </a:extLst>
          </p:cNvPr>
          <p:cNvSpPr>
            <a:spLocks noGrp="1"/>
          </p:cNvSpPr>
          <p:nvPr>
            <p:ph type="title"/>
          </p:nvPr>
        </p:nvSpPr>
        <p:spPr>
          <a:xfrm>
            <a:off x="414669" y="818708"/>
            <a:ext cx="11483163" cy="5115610"/>
          </a:xfrm>
        </p:spPr>
        <p:txBody>
          <a:bodyPr>
            <a:noAutofit/>
          </a:bodyPr>
          <a:lstStyle/>
          <a:p>
            <a:pPr lvl="0">
              <a:lnSpc>
                <a:spcPct val="100000"/>
              </a:lnSpc>
            </a:pPr>
            <a:r>
              <a:rPr lang="he-IL" sz="3200" dirty="0">
                <a:solidFill>
                  <a:srgbClr val="006600"/>
                </a:solidFill>
                <a:latin typeface="Times New Roman" panose="02020603050405020304" pitchFamily="18" charset="0"/>
                <a:ea typeface="Times New Roman" panose="02020603050405020304" pitchFamily="18" charset="0"/>
              </a:rPr>
              <a:t>מעשה באדריאנוס שהיה עובר בשבילי טבריה.</a:t>
            </a:r>
            <a:r>
              <a:rPr lang="en-US" sz="3200" dirty="0">
                <a:solidFill>
                  <a:srgbClr val="424242"/>
                </a:solidFill>
                <a:latin typeface="Times New Roman" panose="02020603050405020304" pitchFamily="18" charset="0"/>
                <a:ea typeface="Times New Roman" panose="02020603050405020304" pitchFamily="18" charset="0"/>
              </a:rPr>
              <a:t/>
            </a:r>
            <a:br>
              <a:rPr lang="en-US" sz="3200" dirty="0">
                <a:solidFill>
                  <a:srgbClr val="424242"/>
                </a:solidFill>
                <a:latin typeface="Times New Roman" panose="02020603050405020304" pitchFamily="18" charset="0"/>
                <a:ea typeface="Times New Roman" panose="02020603050405020304" pitchFamily="18" charset="0"/>
              </a:rPr>
            </a:br>
            <a:r>
              <a:rPr lang="he-IL" sz="3200" dirty="0">
                <a:solidFill>
                  <a:srgbClr val="006600"/>
                </a:solidFill>
                <a:latin typeface="Times New Roman" panose="02020603050405020304" pitchFamily="18" charset="0"/>
                <a:ea typeface="Times New Roman" panose="02020603050405020304" pitchFamily="18" charset="0"/>
              </a:rPr>
              <a:t>ראה זקן אחד שעומד וחופר חפירות ונוטע נטיעות.</a:t>
            </a:r>
            <a:r>
              <a:rPr lang="en-US" sz="3200" dirty="0">
                <a:solidFill>
                  <a:srgbClr val="424242"/>
                </a:solidFill>
                <a:latin typeface="Times New Roman" panose="02020603050405020304" pitchFamily="18" charset="0"/>
                <a:ea typeface="Times New Roman" panose="02020603050405020304" pitchFamily="18" charset="0"/>
              </a:rPr>
              <a:t/>
            </a:r>
            <a:br>
              <a:rPr lang="en-US" sz="3200" dirty="0">
                <a:solidFill>
                  <a:srgbClr val="424242"/>
                </a:solidFill>
                <a:latin typeface="Times New Roman" panose="02020603050405020304" pitchFamily="18" charset="0"/>
                <a:ea typeface="Times New Roman" panose="02020603050405020304" pitchFamily="18" charset="0"/>
              </a:rPr>
            </a:br>
            <a:r>
              <a:rPr lang="he-IL" sz="3200" dirty="0">
                <a:solidFill>
                  <a:srgbClr val="006600"/>
                </a:solidFill>
                <a:latin typeface="Times New Roman" panose="02020603050405020304" pitchFamily="18" charset="0"/>
                <a:ea typeface="Times New Roman" panose="02020603050405020304" pitchFamily="18" charset="0"/>
              </a:rPr>
              <a:t>אמר לו: "</a:t>
            </a:r>
            <a:r>
              <a:rPr lang="he-IL" sz="3200" dirty="0">
                <a:solidFill>
                  <a:srgbClr val="006600"/>
                </a:solidFill>
                <a:highlight>
                  <a:srgbClr val="FFFF00"/>
                </a:highlight>
                <a:latin typeface="Times New Roman" panose="02020603050405020304" pitchFamily="18" charset="0"/>
                <a:ea typeface="Times New Roman" panose="02020603050405020304" pitchFamily="18" charset="0"/>
              </a:rPr>
              <a:t>זקן, זקן </a:t>
            </a:r>
            <a:r>
              <a:rPr lang="he-IL" sz="3200" dirty="0">
                <a:solidFill>
                  <a:srgbClr val="006600"/>
                </a:solidFill>
                <a:latin typeface="Times New Roman" panose="02020603050405020304" pitchFamily="18" charset="0"/>
                <a:ea typeface="Times New Roman" panose="02020603050405020304" pitchFamily="18" charset="0"/>
              </a:rPr>
              <a:t>! בן כמה אתה היום?"</a:t>
            </a:r>
            <a:r>
              <a:rPr lang="en-US" sz="3200" dirty="0">
                <a:solidFill>
                  <a:srgbClr val="424242"/>
                </a:solidFill>
                <a:latin typeface="Times New Roman" panose="02020603050405020304" pitchFamily="18" charset="0"/>
                <a:ea typeface="Times New Roman" panose="02020603050405020304" pitchFamily="18" charset="0"/>
              </a:rPr>
              <a:t/>
            </a:r>
            <a:br>
              <a:rPr lang="en-US" sz="3200" dirty="0">
                <a:solidFill>
                  <a:srgbClr val="424242"/>
                </a:solidFill>
                <a:latin typeface="Times New Roman" panose="02020603050405020304" pitchFamily="18" charset="0"/>
                <a:ea typeface="Times New Roman" panose="02020603050405020304" pitchFamily="18" charset="0"/>
              </a:rPr>
            </a:br>
            <a:r>
              <a:rPr lang="he-IL" sz="3200" dirty="0">
                <a:solidFill>
                  <a:srgbClr val="006600"/>
                </a:solidFill>
                <a:latin typeface="Times New Roman" panose="02020603050405020304" pitchFamily="18" charset="0"/>
                <a:ea typeface="Times New Roman" panose="02020603050405020304" pitchFamily="18" charset="0"/>
              </a:rPr>
              <a:t>אמר לו: "בן מאה שנה."</a:t>
            </a:r>
            <a:r>
              <a:rPr lang="en-US" sz="3200" dirty="0">
                <a:solidFill>
                  <a:srgbClr val="424242"/>
                </a:solidFill>
                <a:latin typeface="Times New Roman" panose="02020603050405020304" pitchFamily="18" charset="0"/>
                <a:ea typeface="Times New Roman" panose="02020603050405020304" pitchFamily="18" charset="0"/>
              </a:rPr>
              <a:t/>
            </a:r>
            <a:br>
              <a:rPr lang="en-US" sz="3200" dirty="0">
                <a:solidFill>
                  <a:srgbClr val="424242"/>
                </a:solidFill>
                <a:latin typeface="Times New Roman" panose="02020603050405020304" pitchFamily="18" charset="0"/>
                <a:ea typeface="Times New Roman" panose="02020603050405020304" pitchFamily="18" charset="0"/>
              </a:rPr>
            </a:br>
            <a:r>
              <a:rPr lang="he-IL" sz="3200" dirty="0">
                <a:solidFill>
                  <a:srgbClr val="006600"/>
                </a:solidFill>
                <a:latin typeface="Times New Roman" panose="02020603050405020304" pitchFamily="18" charset="0"/>
                <a:ea typeface="Times New Roman" panose="02020603050405020304" pitchFamily="18" charset="0"/>
              </a:rPr>
              <a:t>אמר לו: "</a:t>
            </a:r>
            <a:r>
              <a:rPr lang="he-IL" sz="3200" dirty="0">
                <a:solidFill>
                  <a:srgbClr val="006600"/>
                </a:solidFill>
                <a:highlight>
                  <a:srgbClr val="FFFF00"/>
                </a:highlight>
                <a:latin typeface="Times New Roman" panose="02020603050405020304" pitchFamily="18" charset="0"/>
                <a:ea typeface="Times New Roman" panose="02020603050405020304" pitchFamily="18" charset="0"/>
              </a:rPr>
              <a:t>אתה זקן</a:t>
            </a:r>
            <a:r>
              <a:rPr lang="he-IL" sz="3200" dirty="0">
                <a:solidFill>
                  <a:srgbClr val="006600"/>
                </a:solidFill>
                <a:latin typeface="Times New Roman" panose="02020603050405020304" pitchFamily="18" charset="0"/>
                <a:ea typeface="Times New Roman" panose="02020603050405020304" pitchFamily="18" charset="0"/>
              </a:rPr>
              <a:t> בן מאה </a:t>
            </a:r>
            <a:r>
              <a:rPr lang="he-IL" sz="3200" dirty="0" err="1">
                <a:solidFill>
                  <a:srgbClr val="006600"/>
                </a:solidFill>
                <a:latin typeface="Times New Roman" panose="02020603050405020304" pitchFamily="18" charset="0"/>
                <a:ea typeface="Times New Roman" panose="02020603050405020304" pitchFamily="18" charset="0"/>
              </a:rPr>
              <a:t>שנה,עומד</a:t>
            </a:r>
            <a:r>
              <a:rPr lang="he-IL" sz="3200" dirty="0">
                <a:solidFill>
                  <a:srgbClr val="006600"/>
                </a:solidFill>
                <a:latin typeface="Times New Roman" panose="02020603050405020304" pitchFamily="18" charset="0"/>
                <a:ea typeface="Times New Roman" panose="02020603050405020304" pitchFamily="18" charset="0"/>
              </a:rPr>
              <a:t> וטורח ונוטע נטיעות-</a:t>
            </a:r>
            <a:r>
              <a:rPr lang="en-US" sz="3200" dirty="0">
                <a:solidFill>
                  <a:srgbClr val="424242"/>
                </a:solidFill>
                <a:latin typeface="Times New Roman" panose="02020603050405020304" pitchFamily="18" charset="0"/>
                <a:ea typeface="Times New Roman" panose="02020603050405020304" pitchFamily="18" charset="0"/>
              </a:rPr>
              <a:t/>
            </a:r>
            <a:br>
              <a:rPr lang="en-US" sz="3200" dirty="0">
                <a:solidFill>
                  <a:srgbClr val="424242"/>
                </a:solidFill>
                <a:latin typeface="Times New Roman" panose="02020603050405020304" pitchFamily="18" charset="0"/>
                <a:ea typeface="Times New Roman" panose="02020603050405020304" pitchFamily="18" charset="0"/>
              </a:rPr>
            </a:br>
            <a:r>
              <a:rPr lang="he-IL" sz="3200" dirty="0">
                <a:solidFill>
                  <a:srgbClr val="006600"/>
                </a:solidFill>
                <a:latin typeface="Times New Roman" panose="02020603050405020304" pitchFamily="18" charset="0"/>
                <a:ea typeface="Times New Roman" panose="02020603050405020304" pitchFamily="18" charset="0"/>
              </a:rPr>
              <a:t>וכי סבור אתה לאכול מהן?!</a:t>
            </a:r>
            <a:r>
              <a:rPr lang="he-IL" sz="3200" b="1" dirty="0">
                <a:solidFill>
                  <a:srgbClr val="006600"/>
                </a:solidFill>
                <a:latin typeface="Times New Roman" panose="02020603050405020304" pitchFamily="18" charset="0"/>
                <a:ea typeface="Times New Roman" panose="02020603050405020304" pitchFamily="18" charset="0"/>
              </a:rPr>
              <a:t>"</a:t>
            </a:r>
            <a:r>
              <a:rPr lang="en-US" sz="3200" dirty="0">
                <a:solidFill>
                  <a:srgbClr val="424242"/>
                </a:solidFill>
                <a:latin typeface="Times New Roman" panose="02020603050405020304" pitchFamily="18" charset="0"/>
                <a:ea typeface="Times New Roman" panose="02020603050405020304" pitchFamily="18" charset="0"/>
              </a:rPr>
              <a:t/>
            </a:r>
            <a:br>
              <a:rPr lang="en-US" sz="3200" dirty="0">
                <a:solidFill>
                  <a:srgbClr val="424242"/>
                </a:solidFill>
                <a:latin typeface="Times New Roman" panose="02020603050405020304" pitchFamily="18" charset="0"/>
                <a:ea typeface="Times New Roman" panose="02020603050405020304" pitchFamily="18" charset="0"/>
              </a:rPr>
            </a:br>
            <a:r>
              <a:rPr lang="he-IL" sz="3200" dirty="0">
                <a:solidFill>
                  <a:srgbClr val="006600"/>
                </a:solidFill>
                <a:latin typeface="Times New Roman" panose="02020603050405020304" pitchFamily="18" charset="0"/>
                <a:ea typeface="Times New Roman" panose="02020603050405020304" pitchFamily="18" charset="0"/>
              </a:rPr>
              <a:t>אמר לו: "</a:t>
            </a:r>
            <a:r>
              <a:rPr lang="he-IL" sz="3200" dirty="0">
                <a:solidFill>
                  <a:srgbClr val="006600"/>
                </a:solidFill>
                <a:highlight>
                  <a:srgbClr val="00FF00"/>
                </a:highlight>
                <a:latin typeface="Times New Roman" panose="02020603050405020304" pitchFamily="18" charset="0"/>
                <a:ea typeface="Times New Roman" panose="02020603050405020304" pitchFamily="18" charset="0"/>
              </a:rPr>
              <a:t>אדני המלך, </a:t>
            </a:r>
            <a:r>
              <a:rPr lang="he-IL" sz="3200" dirty="0">
                <a:solidFill>
                  <a:srgbClr val="006600"/>
                </a:solidFill>
                <a:latin typeface="Times New Roman" panose="02020603050405020304" pitchFamily="18" charset="0"/>
                <a:ea typeface="Times New Roman" panose="02020603050405020304" pitchFamily="18" charset="0"/>
              </a:rPr>
              <a:t>הריני נוטע, אם אזכה-אכל מפירות </a:t>
            </a:r>
            <a:r>
              <a:rPr lang="he-IL" sz="3200" dirty="0" err="1">
                <a:solidFill>
                  <a:srgbClr val="006600"/>
                </a:solidFill>
                <a:latin typeface="Times New Roman" panose="02020603050405020304" pitchFamily="18" charset="0"/>
                <a:ea typeface="Times New Roman" panose="02020603050405020304" pitchFamily="18" charset="0"/>
              </a:rPr>
              <a:t>נטיעותי</a:t>
            </a:r>
            <a:r>
              <a:rPr lang="en-US" sz="3200" dirty="0">
                <a:solidFill>
                  <a:srgbClr val="424242"/>
                </a:solidFill>
                <a:latin typeface="Times New Roman" panose="02020603050405020304" pitchFamily="18" charset="0"/>
                <a:ea typeface="Times New Roman" panose="02020603050405020304" pitchFamily="18" charset="0"/>
              </a:rPr>
              <a:t/>
            </a:r>
            <a:br>
              <a:rPr lang="en-US" sz="3200" dirty="0">
                <a:solidFill>
                  <a:srgbClr val="424242"/>
                </a:solidFill>
                <a:latin typeface="Times New Roman" panose="02020603050405020304" pitchFamily="18" charset="0"/>
                <a:ea typeface="Times New Roman" panose="02020603050405020304" pitchFamily="18" charset="0"/>
              </a:rPr>
            </a:br>
            <a:r>
              <a:rPr lang="he-IL" sz="3200" dirty="0">
                <a:solidFill>
                  <a:srgbClr val="006600"/>
                </a:solidFill>
                <a:latin typeface="Times New Roman" panose="02020603050405020304" pitchFamily="18" charset="0"/>
                <a:ea typeface="Times New Roman" panose="02020603050405020304" pitchFamily="18" charset="0"/>
              </a:rPr>
              <a:t>ואם לאו- כשם שיגעו לי </a:t>
            </a:r>
            <a:r>
              <a:rPr lang="he-IL" sz="3200" dirty="0" err="1">
                <a:solidFill>
                  <a:srgbClr val="006600"/>
                </a:solidFill>
                <a:latin typeface="Times New Roman" panose="02020603050405020304" pitchFamily="18" charset="0"/>
                <a:ea typeface="Times New Roman" panose="02020603050405020304" pitchFamily="18" charset="0"/>
              </a:rPr>
              <a:t>אבותי</a:t>
            </a:r>
            <a:r>
              <a:rPr lang="he-IL" sz="3200" dirty="0">
                <a:solidFill>
                  <a:srgbClr val="006600"/>
                </a:solidFill>
                <a:latin typeface="Times New Roman" panose="02020603050405020304" pitchFamily="18" charset="0"/>
                <a:ea typeface="Times New Roman" panose="02020603050405020304" pitchFamily="18" charset="0"/>
              </a:rPr>
              <a:t>, כך אני יגע לבני." </a:t>
            </a:r>
            <a:br>
              <a:rPr lang="he-IL" sz="3200" dirty="0">
                <a:solidFill>
                  <a:srgbClr val="006600"/>
                </a:solidFill>
                <a:latin typeface="Times New Roman" panose="02020603050405020304" pitchFamily="18" charset="0"/>
                <a:ea typeface="Times New Roman" panose="02020603050405020304" pitchFamily="18" charset="0"/>
              </a:rPr>
            </a:br>
            <a:r>
              <a:rPr lang="he-IL" sz="3200" dirty="0">
                <a:solidFill>
                  <a:srgbClr val="006600"/>
                </a:solidFill>
                <a:latin typeface="Times New Roman" panose="02020603050405020304" pitchFamily="18" charset="0"/>
                <a:ea typeface="Times New Roman" panose="02020603050405020304" pitchFamily="18" charset="0"/>
              </a:rPr>
              <a:t>אמר לו: "</a:t>
            </a:r>
            <a:r>
              <a:rPr lang="he-IL" sz="3200" dirty="0">
                <a:solidFill>
                  <a:srgbClr val="006600"/>
                </a:solidFill>
                <a:highlight>
                  <a:srgbClr val="FFFF00"/>
                </a:highlight>
                <a:latin typeface="Times New Roman" panose="02020603050405020304" pitchFamily="18" charset="0"/>
                <a:ea typeface="Times New Roman" panose="02020603050405020304" pitchFamily="18" charset="0"/>
              </a:rPr>
              <a:t>בחייך זקן,</a:t>
            </a:r>
            <a:r>
              <a:rPr lang="he-IL" sz="3200" dirty="0">
                <a:solidFill>
                  <a:srgbClr val="006600"/>
                </a:solidFill>
                <a:latin typeface="Times New Roman" panose="02020603050405020304" pitchFamily="18" charset="0"/>
                <a:ea typeface="Times New Roman" panose="02020603050405020304" pitchFamily="18" charset="0"/>
              </a:rPr>
              <a:t> אם נטיעות שלך עושות פרות בימינו אתה מאכילני מהם."</a:t>
            </a:r>
            <a:br>
              <a:rPr lang="he-IL" sz="3200" dirty="0">
                <a:solidFill>
                  <a:srgbClr val="006600"/>
                </a:solidFill>
                <a:latin typeface="Times New Roman" panose="02020603050405020304" pitchFamily="18" charset="0"/>
                <a:ea typeface="Times New Roman" panose="02020603050405020304" pitchFamily="18" charset="0"/>
              </a:rPr>
            </a:br>
            <a:endParaRPr lang="he-IL" sz="3200" dirty="0"/>
          </a:p>
        </p:txBody>
      </p:sp>
    </p:spTree>
    <p:extLst>
      <p:ext uri="{BB962C8B-B14F-4D97-AF65-F5344CB8AC3E}">
        <p14:creationId xmlns:p14="http://schemas.microsoft.com/office/powerpoint/2010/main" val="19721875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כותרת 5">
            <a:extLst>
              <a:ext uri="{FF2B5EF4-FFF2-40B4-BE49-F238E27FC236}">
                <a16:creationId xmlns:a16="http://schemas.microsoft.com/office/drawing/2014/main" id="{505306BE-A245-4383-B951-5F5A126228D0}"/>
              </a:ext>
            </a:extLst>
          </p:cNvPr>
          <p:cNvSpPr>
            <a:spLocks noGrp="1"/>
          </p:cNvSpPr>
          <p:nvPr>
            <p:ph type="title"/>
          </p:nvPr>
        </p:nvSpPr>
        <p:spPr>
          <a:xfrm>
            <a:off x="1422990" y="372139"/>
            <a:ext cx="10515600" cy="3476847"/>
          </a:xfrm>
        </p:spPr>
        <p:txBody>
          <a:bodyPr anchor="t">
            <a:normAutofit/>
          </a:bodyPr>
          <a:lstStyle/>
          <a:p>
            <a:pPr lvl="0">
              <a:lnSpc>
                <a:spcPct val="100000"/>
              </a:lnSpc>
            </a:pPr>
            <a:r>
              <a:rPr lang="he-IL" sz="2400" dirty="0">
                <a:solidFill>
                  <a:srgbClr val="006600"/>
                </a:solidFill>
                <a:latin typeface="Times New Roman" panose="02020603050405020304" pitchFamily="18" charset="0"/>
                <a:ea typeface="Times New Roman" panose="02020603050405020304" pitchFamily="18" charset="0"/>
              </a:rPr>
              <a:t>מעשה באדריאנוס שהיה עובר בשבילי טבריה.</a:t>
            </a:r>
            <a:r>
              <a:rPr lang="en-US" sz="2400" dirty="0">
                <a:solidFill>
                  <a:srgbClr val="424242"/>
                </a:solidFill>
                <a:latin typeface="Times New Roman" panose="02020603050405020304" pitchFamily="18" charset="0"/>
                <a:ea typeface="Times New Roman" panose="02020603050405020304" pitchFamily="18" charset="0"/>
              </a:rPr>
              <a:t/>
            </a:r>
            <a:br>
              <a:rPr lang="en-US" sz="2400" dirty="0">
                <a:solidFill>
                  <a:srgbClr val="424242"/>
                </a:solidFill>
                <a:latin typeface="Times New Roman" panose="02020603050405020304" pitchFamily="18" charset="0"/>
                <a:ea typeface="Times New Roman" panose="02020603050405020304" pitchFamily="18" charset="0"/>
              </a:rPr>
            </a:br>
            <a:r>
              <a:rPr lang="he-IL" sz="2400" dirty="0">
                <a:solidFill>
                  <a:srgbClr val="006600"/>
                </a:solidFill>
                <a:latin typeface="Times New Roman" panose="02020603050405020304" pitchFamily="18" charset="0"/>
                <a:ea typeface="Times New Roman" panose="02020603050405020304" pitchFamily="18" charset="0"/>
              </a:rPr>
              <a:t>ראה זקן אחד שעומד וחופר חפירות ונוטע נטיעות.</a:t>
            </a:r>
            <a:r>
              <a:rPr lang="en-US" sz="2400" dirty="0">
                <a:solidFill>
                  <a:srgbClr val="424242"/>
                </a:solidFill>
                <a:latin typeface="Times New Roman" panose="02020603050405020304" pitchFamily="18" charset="0"/>
                <a:ea typeface="Times New Roman" panose="02020603050405020304" pitchFamily="18" charset="0"/>
              </a:rPr>
              <a:t/>
            </a:r>
            <a:br>
              <a:rPr lang="en-US" sz="2400" dirty="0">
                <a:solidFill>
                  <a:srgbClr val="424242"/>
                </a:solidFill>
                <a:latin typeface="Times New Roman" panose="02020603050405020304" pitchFamily="18" charset="0"/>
                <a:ea typeface="Times New Roman" panose="02020603050405020304" pitchFamily="18" charset="0"/>
              </a:rPr>
            </a:br>
            <a:r>
              <a:rPr lang="he-IL" sz="2400" dirty="0">
                <a:solidFill>
                  <a:srgbClr val="006600"/>
                </a:solidFill>
                <a:latin typeface="Times New Roman" panose="02020603050405020304" pitchFamily="18" charset="0"/>
                <a:ea typeface="Times New Roman" panose="02020603050405020304" pitchFamily="18" charset="0"/>
              </a:rPr>
              <a:t>אמר לו: "</a:t>
            </a:r>
            <a:r>
              <a:rPr lang="he-IL" sz="2400" dirty="0">
                <a:solidFill>
                  <a:srgbClr val="006600"/>
                </a:solidFill>
                <a:highlight>
                  <a:srgbClr val="FFFF00"/>
                </a:highlight>
                <a:latin typeface="Times New Roman" panose="02020603050405020304" pitchFamily="18" charset="0"/>
                <a:ea typeface="Times New Roman" panose="02020603050405020304" pitchFamily="18" charset="0"/>
              </a:rPr>
              <a:t>זקן, זקן </a:t>
            </a:r>
            <a:r>
              <a:rPr lang="he-IL" sz="2400" dirty="0">
                <a:solidFill>
                  <a:srgbClr val="006600"/>
                </a:solidFill>
                <a:latin typeface="Times New Roman" panose="02020603050405020304" pitchFamily="18" charset="0"/>
                <a:ea typeface="Times New Roman" panose="02020603050405020304" pitchFamily="18" charset="0"/>
              </a:rPr>
              <a:t>! בן כמה אתה היום?"</a:t>
            </a:r>
            <a:r>
              <a:rPr lang="en-US" sz="2400" dirty="0">
                <a:solidFill>
                  <a:srgbClr val="424242"/>
                </a:solidFill>
                <a:latin typeface="Times New Roman" panose="02020603050405020304" pitchFamily="18" charset="0"/>
                <a:ea typeface="Times New Roman" panose="02020603050405020304" pitchFamily="18" charset="0"/>
              </a:rPr>
              <a:t/>
            </a:r>
            <a:br>
              <a:rPr lang="en-US" sz="2400" dirty="0">
                <a:solidFill>
                  <a:srgbClr val="424242"/>
                </a:solidFill>
                <a:latin typeface="Times New Roman" panose="02020603050405020304" pitchFamily="18" charset="0"/>
                <a:ea typeface="Times New Roman" panose="02020603050405020304" pitchFamily="18" charset="0"/>
              </a:rPr>
            </a:br>
            <a:r>
              <a:rPr lang="he-IL" sz="2400" dirty="0">
                <a:solidFill>
                  <a:srgbClr val="006600"/>
                </a:solidFill>
                <a:latin typeface="Times New Roman" panose="02020603050405020304" pitchFamily="18" charset="0"/>
                <a:ea typeface="Times New Roman" panose="02020603050405020304" pitchFamily="18" charset="0"/>
              </a:rPr>
              <a:t>אמר לו: "בן מאה שנה."</a:t>
            </a:r>
            <a:r>
              <a:rPr lang="en-US" sz="2400" dirty="0">
                <a:solidFill>
                  <a:srgbClr val="424242"/>
                </a:solidFill>
                <a:latin typeface="Times New Roman" panose="02020603050405020304" pitchFamily="18" charset="0"/>
                <a:ea typeface="Times New Roman" panose="02020603050405020304" pitchFamily="18" charset="0"/>
              </a:rPr>
              <a:t/>
            </a:r>
            <a:br>
              <a:rPr lang="en-US" sz="2400" dirty="0">
                <a:solidFill>
                  <a:srgbClr val="424242"/>
                </a:solidFill>
                <a:latin typeface="Times New Roman" panose="02020603050405020304" pitchFamily="18" charset="0"/>
                <a:ea typeface="Times New Roman" panose="02020603050405020304" pitchFamily="18" charset="0"/>
              </a:rPr>
            </a:br>
            <a:r>
              <a:rPr lang="he-IL" sz="2400" dirty="0">
                <a:solidFill>
                  <a:srgbClr val="006600"/>
                </a:solidFill>
                <a:latin typeface="Times New Roman" panose="02020603050405020304" pitchFamily="18" charset="0"/>
                <a:ea typeface="Times New Roman" panose="02020603050405020304" pitchFamily="18" charset="0"/>
              </a:rPr>
              <a:t>אמר לו: "</a:t>
            </a:r>
            <a:r>
              <a:rPr lang="he-IL" sz="2400" dirty="0">
                <a:solidFill>
                  <a:srgbClr val="006600"/>
                </a:solidFill>
                <a:highlight>
                  <a:srgbClr val="FFFF00"/>
                </a:highlight>
                <a:latin typeface="Times New Roman" panose="02020603050405020304" pitchFamily="18" charset="0"/>
                <a:ea typeface="Times New Roman" panose="02020603050405020304" pitchFamily="18" charset="0"/>
              </a:rPr>
              <a:t>אתה זקן</a:t>
            </a:r>
            <a:r>
              <a:rPr lang="he-IL" sz="2400" dirty="0">
                <a:solidFill>
                  <a:srgbClr val="006600"/>
                </a:solidFill>
                <a:latin typeface="Times New Roman" panose="02020603050405020304" pitchFamily="18" charset="0"/>
                <a:ea typeface="Times New Roman" panose="02020603050405020304" pitchFamily="18" charset="0"/>
              </a:rPr>
              <a:t> בן מאה </a:t>
            </a:r>
            <a:r>
              <a:rPr lang="he-IL" sz="2400" dirty="0" err="1">
                <a:solidFill>
                  <a:srgbClr val="006600"/>
                </a:solidFill>
                <a:latin typeface="Times New Roman" panose="02020603050405020304" pitchFamily="18" charset="0"/>
                <a:ea typeface="Times New Roman" panose="02020603050405020304" pitchFamily="18" charset="0"/>
              </a:rPr>
              <a:t>שנה,עומד</a:t>
            </a:r>
            <a:r>
              <a:rPr lang="he-IL" sz="2400" dirty="0">
                <a:solidFill>
                  <a:srgbClr val="006600"/>
                </a:solidFill>
                <a:latin typeface="Times New Roman" panose="02020603050405020304" pitchFamily="18" charset="0"/>
                <a:ea typeface="Times New Roman" panose="02020603050405020304" pitchFamily="18" charset="0"/>
              </a:rPr>
              <a:t> וטורח ונוטע נטיעות-</a:t>
            </a:r>
            <a:r>
              <a:rPr lang="en-US" sz="2400" dirty="0">
                <a:solidFill>
                  <a:srgbClr val="424242"/>
                </a:solidFill>
                <a:latin typeface="Times New Roman" panose="02020603050405020304" pitchFamily="18" charset="0"/>
                <a:ea typeface="Times New Roman" panose="02020603050405020304" pitchFamily="18" charset="0"/>
              </a:rPr>
              <a:t/>
            </a:r>
            <a:br>
              <a:rPr lang="en-US" sz="2400" dirty="0">
                <a:solidFill>
                  <a:srgbClr val="424242"/>
                </a:solidFill>
                <a:latin typeface="Times New Roman" panose="02020603050405020304" pitchFamily="18" charset="0"/>
                <a:ea typeface="Times New Roman" panose="02020603050405020304" pitchFamily="18" charset="0"/>
              </a:rPr>
            </a:br>
            <a:r>
              <a:rPr lang="he-IL" sz="2400" dirty="0">
                <a:solidFill>
                  <a:srgbClr val="006600"/>
                </a:solidFill>
                <a:latin typeface="Times New Roman" panose="02020603050405020304" pitchFamily="18" charset="0"/>
                <a:ea typeface="Times New Roman" panose="02020603050405020304" pitchFamily="18" charset="0"/>
              </a:rPr>
              <a:t>וכי סבור אתה לאכול מהן?!</a:t>
            </a:r>
            <a:r>
              <a:rPr lang="he-IL" sz="2400" b="1" dirty="0">
                <a:solidFill>
                  <a:srgbClr val="006600"/>
                </a:solidFill>
                <a:latin typeface="Times New Roman" panose="02020603050405020304" pitchFamily="18" charset="0"/>
                <a:ea typeface="Times New Roman" panose="02020603050405020304" pitchFamily="18" charset="0"/>
              </a:rPr>
              <a:t>"</a:t>
            </a:r>
            <a:r>
              <a:rPr lang="en-US" sz="2400" dirty="0">
                <a:solidFill>
                  <a:srgbClr val="424242"/>
                </a:solidFill>
                <a:latin typeface="Times New Roman" panose="02020603050405020304" pitchFamily="18" charset="0"/>
                <a:ea typeface="Times New Roman" panose="02020603050405020304" pitchFamily="18" charset="0"/>
              </a:rPr>
              <a:t/>
            </a:r>
            <a:br>
              <a:rPr lang="en-US" sz="2400" dirty="0">
                <a:solidFill>
                  <a:srgbClr val="424242"/>
                </a:solidFill>
                <a:latin typeface="Times New Roman" panose="02020603050405020304" pitchFamily="18" charset="0"/>
                <a:ea typeface="Times New Roman" panose="02020603050405020304" pitchFamily="18" charset="0"/>
              </a:rPr>
            </a:br>
            <a:r>
              <a:rPr lang="he-IL" sz="2400" dirty="0">
                <a:solidFill>
                  <a:srgbClr val="006600"/>
                </a:solidFill>
                <a:latin typeface="Times New Roman" panose="02020603050405020304" pitchFamily="18" charset="0"/>
                <a:ea typeface="Times New Roman" panose="02020603050405020304" pitchFamily="18" charset="0"/>
              </a:rPr>
              <a:t>אמר לו: "</a:t>
            </a:r>
            <a:r>
              <a:rPr lang="he-IL" sz="2400" dirty="0">
                <a:solidFill>
                  <a:srgbClr val="006600"/>
                </a:solidFill>
                <a:highlight>
                  <a:srgbClr val="00FF00"/>
                </a:highlight>
                <a:latin typeface="Times New Roman" panose="02020603050405020304" pitchFamily="18" charset="0"/>
                <a:ea typeface="Times New Roman" panose="02020603050405020304" pitchFamily="18" charset="0"/>
              </a:rPr>
              <a:t>אדני המלך, </a:t>
            </a:r>
            <a:r>
              <a:rPr lang="he-IL" sz="2400" dirty="0">
                <a:solidFill>
                  <a:srgbClr val="006600"/>
                </a:solidFill>
                <a:latin typeface="Times New Roman" panose="02020603050405020304" pitchFamily="18" charset="0"/>
                <a:ea typeface="Times New Roman" panose="02020603050405020304" pitchFamily="18" charset="0"/>
              </a:rPr>
              <a:t>הריני נוטע, אם אזכה-אכל מפירות </a:t>
            </a:r>
            <a:r>
              <a:rPr lang="he-IL" sz="2400" dirty="0" err="1">
                <a:solidFill>
                  <a:srgbClr val="006600"/>
                </a:solidFill>
                <a:latin typeface="Times New Roman" panose="02020603050405020304" pitchFamily="18" charset="0"/>
                <a:ea typeface="Times New Roman" panose="02020603050405020304" pitchFamily="18" charset="0"/>
              </a:rPr>
              <a:t>נטיעותי</a:t>
            </a:r>
            <a:r>
              <a:rPr lang="en-US" sz="2400" dirty="0">
                <a:solidFill>
                  <a:srgbClr val="424242"/>
                </a:solidFill>
                <a:latin typeface="Times New Roman" panose="02020603050405020304" pitchFamily="18" charset="0"/>
                <a:ea typeface="Times New Roman" panose="02020603050405020304" pitchFamily="18" charset="0"/>
              </a:rPr>
              <a:t/>
            </a:r>
            <a:br>
              <a:rPr lang="en-US" sz="2400" dirty="0">
                <a:solidFill>
                  <a:srgbClr val="424242"/>
                </a:solidFill>
                <a:latin typeface="Times New Roman" panose="02020603050405020304" pitchFamily="18" charset="0"/>
                <a:ea typeface="Times New Roman" panose="02020603050405020304" pitchFamily="18" charset="0"/>
              </a:rPr>
            </a:br>
            <a:r>
              <a:rPr lang="he-IL" sz="2400" dirty="0">
                <a:solidFill>
                  <a:srgbClr val="006600"/>
                </a:solidFill>
                <a:latin typeface="Times New Roman" panose="02020603050405020304" pitchFamily="18" charset="0"/>
                <a:ea typeface="Times New Roman" panose="02020603050405020304" pitchFamily="18" charset="0"/>
              </a:rPr>
              <a:t>ואם לאו- כשם שיגעו לי </a:t>
            </a:r>
            <a:r>
              <a:rPr lang="he-IL" sz="2400" dirty="0" err="1">
                <a:solidFill>
                  <a:srgbClr val="006600"/>
                </a:solidFill>
                <a:latin typeface="Times New Roman" panose="02020603050405020304" pitchFamily="18" charset="0"/>
                <a:ea typeface="Times New Roman" panose="02020603050405020304" pitchFamily="18" charset="0"/>
              </a:rPr>
              <a:t>אבותי</a:t>
            </a:r>
            <a:r>
              <a:rPr lang="he-IL" sz="2400" dirty="0">
                <a:solidFill>
                  <a:srgbClr val="006600"/>
                </a:solidFill>
                <a:latin typeface="Times New Roman" panose="02020603050405020304" pitchFamily="18" charset="0"/>
                <a:ea typeface="Times New Roman" panose="02020603050405020304" pitchFamily="18" charset="0"/>
              </a:rPr>
              <a:t>, כך אני יגע לבני." </a:t>
            </a:r>
            <a:br>
              <a:rPr lang="he-IL" sz="2400" dirty="0">
                <a:solidFill>
                  <a:srgbClr val="006600"/>
                </a:solidFill>
                <a:latin typeface="Times New Roman" panose="02020603050405020304" pitchFamily="18" charset="0"/>
                <a:ea typeface="Times New Roman" panose="02020603050405020304" pitchFamily="18" charset="0"/>
              </a:rPr>
            </a:br>
            <a:r>
              <a:rPr lang="he-IL" sz="2400" dirty="0">
                <a:solidFill>
                  <a:srgbClr val="006600"/>
                </a:solidFill>
                <a:latin typeface="Times New Roman" panose="02020603050405020304" pitchFamily="18" charset="0"/>
                <a:ea typeface="Times New Roman" panose="02020603050405020304" pitchFamily="18" charset="0"/>
              </a:rPr>
              <a:t>אמר לו: "</a:t>
            </a:r>
            <a:r>
              <a:rPr lang="he-IL" sz="2400" dirty="0">
                <a:solidFill>
                  <a:srgbClr val="006600"/>
                </a:solidFill>
                <a:highlight>
                  <a:srgbClr val="FFFF00"/>
                </a:highlight>
                <a:latin typeface="Times New Roman" panose="02020603050405020304" pitchFamily="18" charset="0"/>
                <a:ea typeface="Times New Roman" panose="02020603050405020304" pitchFamily="18" charset="0"/>
              </a:rPr>
              <a:t>בחייך זקן,</a:t>
            </a:r>
            <a:r>
              <a:rPr lang="he-IL" sz="2400" dirty="0">
                <a:solidFill>
                  <a:srgbClr val="006600"/>
                </a:solidFill>
                <a:latin typeface="Times New Roman" panose="02020603050405020304" pitchFamily="18" charset="0"/>
                <a:ea typeface="Times New Roman" panose="02020603050405020304" pitchFamily="18" charset="0"/>
              </a:rPr>
              <a:t> אם נטיעות שלך עושות פרות בימינו אתה מאכילני מהם.</a:t>
            </a:r>
            <a:endParaRPr lang="he-IL" sz="2400" dirty="0"/>
          </a:p>
        </p:txBody>
      </p:sp>
      <p:sp>
        <p:nvSpPr>
          <p:cNvPr id="10" name="תיבת טקסט 9">
            <a:extLst>
              <a:ext uri="{FF2B5EF4-FFF2-40B4-BE49-F238E27FC236}">
                <a16:creationId xmlns:a16="http://schemas.microsoft.com/office/drawing/2014/main" id="{2CF330C9-97CC-477F-A29A-98A33E8529B6}"/>
              </a:ext>
            </a:extLst>
          </p:cNvPr>
          <p:cNvSpPr txBox="1"/>
          <p:nvPr/>
        </p:nvSpPr>
        <p:spPr>
          <a:xfrm>
            <a:off x="6563748" y="3922481"/>
            <a:ext cx="4526007"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1">
            <a:spAutoFit/>
          </a:bodyPr>
          <a:lstStyle/>
          <a:p>
            <a:pPr algn="ctr"/>
            <a:r>
              <a:rPr lang="he-IL" sz="3200" b="1" dirty="0">
                <a:cs typeface="Calibri" panose="020F0502020204030204" pitchFamily="34" charset="0"/>
              </a:rPr>
              <a:t>אדריאנוס</a:t>
            </a:r>
          </a:p>
        </p:txBody>
      </p:sp>
      <p:sp>
        <p:nvSpPr>
          <p:cNvPr id="11" name="תיבת טקסט 10">
            <a:extLst>
              <a:ext uri="{FF2B5EF4-FFF2-40B4-BE49-F238E27FC236}">
                <a16:creationId xmlns:a16="http://schemas.microsoft.com/office/drawing/2014/main" id="{2FAA77DE-2930-4EE4-9F22-8CCC0F097EDA}"/>
              </a:ext>
            </a:extLst>
          </p:cNvPr>
          <p:cNvSpPr txBox="1"/>
          <p:nvPr/>
        </p:nvSpPr>
        <p:spPr>
          <a:xfrm>
            <a:off x="1492453" y="3922481"/>
            <a:ext cx="4823307"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1">
            <a:spAutoFit/>
          </a:bodyPr>
          <a:lstStyle/>
          <a:p>
            <a:pPr algn="ctr"/>
            <a:r>
              <a:rPr lang="he-IL" sz="3200" b="1" dirty="0">
                <a:cs typeface="Calibri" panose="020F0502020204030204" pitchFamily="34" charset="0"/>
              </a:rPr>
              <a:t>הזקן</a:t>
            </a:r>
          </a:p>
        </p:txBody>
      </p:sp>
      <p:sp>
        <p:nvSpPr>
          <p:cNvPr id="2" name="תיבת טקסט 1">
            <a:extLst>
              <a:ext uri="{FF2B5EF4-FFF2-40B4-BE49-F238E27FC236}">
                <a16:creationId xmlns:a16="http://schemas.microsoft.com/office/drawing/2014/main" id="{60CB5FED-47AA-4A09-AF82-1CE79BC13117}"/>
              </a:ext>
            </a:extLst>
          </p:cNvPr>
          <p:cNvSpPr txBox="1"/>
          <p:nvPr/>
        </p:nvSpPr>
        <p:spPr>
          <a:xfrm>
            <a:off x="6563748" y="4658080"/>
            <a:ext cx="4526007" cy="2062103"/>
          </a:xfrm>
          <a:prstGeom prst="rect">
            <a:avLst/>
          </a:prstGeom>
        </p:spPr>
        <p:style>
          <a:lnRef idx="2">
            <a:schemeClr val="accent3"/>
          </a:lnRef>
          <a:fillRef idx="1">
            <a:schemeClr val="lt1"/>
          </a:fillRef>
          <a:effectRef idx="0">
            <a:schemeClr val="accent3"/>
          </a:effectRef>
          <a:fontRef idx="minor">
            <a:schemeClr val="dk1"/>
          </a:fontRef>
        </p:style>
        <p:txBody>
          <a:bodyPr wrap="square" rtlCol="1">
            <a:spAutoFit/>
          </a:bodyPr>
          <a:lstStyle/>
          <a:p>
            <a:pPr algn="ctr"/>
            <a:r>
              <a:rPr lang="he-IL" sz="3200" b="1" dirty="0">
                <a:cs typeface="Calibri" panose="020F0502020204030204" pitchFamily="34" charset="0"/>
              </a:rPr>
              <a:t>יחס מזלזל לאדם:</a:t>
            </a:r>
          </a:p>
          <a:p>
            <a:pPr algn="ctr"/>
            <a:r>
              <a:rPr lang="he-IL" sz="3200" b="1" dirty="0">
                <a:cs typeface="Calibri" panose="020F0502020204030204" pitchFamily="34" charset="0"/>
              </a:rPr>
              <a:t>זקן, זקן!</a:t>
            </a:r>
          </a:p>
          <a:p>
            <a:pPr algn="ctr"/>
            <a:r>
              <a:rPr lang="he-IL" sz="3200" b="1" dirty="0">
                <a:cs typeface="Calibri" panose="020F0502020204030204" pitchFamily="34" charset="0"/>
              </a:rPr>
              <a:t>אתה זקן...וכי סבור אתה...</a:t>
            </a:r>
          </a:p>
          <a:p>
            <a:pPr algn="ctr"/>
            <a:r>
              <a:rPr lang="he-IL" sz="3200" b="1" dirty="0">
                <a:cs typeface="Calibri" panose="020F0502020204030204" pitchFamily="34" charset="0"/>
              </a:rPr>
              <a:t>בחייך זקן..</a:t>
            </a:r>
          </a:p>
        </p:txBody>
      </p:sp>
      <p:sp>
        <p:nvSpPr>
          <p:cNvPr id="7" name="תיבת טקסט 6">
            <a:extLst>
              <a:ext uri="{FF2B5EF4-FFF2-40B4-BE49-F238E27FC236}">
                <a16:creationId xmlns:a16="http://schemas.microsoft.com/office/drawing/2014/main" id="{FD1004B0-FE09-4F38-83E9-656CF3EB1723}"/>
              </a:ext>
            </a:extLst>
          </p:cNvPr>
          <p:cNvSpPr txBox="1"/>
          <p:nvPr/>
        </p:nvSpPr>
        <p:spPr>
          <a:xfrm>
            <a:off x="1492453" y="4658080"/>
            <a:ext cx="4823307" cy="1077218"/>
          </a:xfrm>
          <a:prstGeom prst="rect">
            <a:avLst/>
          </a:prstGeom>
        </p:spPr>
        <p:style>
          <a:lnRef idx="2">
            <a:schemeClr val="accent3"/>
          </a:lnRef>
          <a:fillRef idx="1">
            <a:schemeClr val="lt1"/>
          </a:fillRef>
          <a:effectRef idx="0">
            <a:schemeClr val="accent3"/>
          </a:effectRef>
          <a:fontRef idx="minor">
            <a:schemeClr val="dk1"/>
          </a:fontRef>
        </p:style>
        <p:txBody>
          <a:bodyPr wrap="square" rtlCol="1">
            <a:spAutoFit/>
          </a:bodyPr>
          <a:lstStyle/>
          <a:p>
            <a:pPr algn="ctr"/>
            <a:r>
              <a:rPr lang="he-IL" sz="3200" b="1" dirty="0">
                <a:cs typeface="Calibri" panose="020F0502020204030204" pitchFamily="34" charset="0"/>
              </a:rPr>
              <a:t>יחס של כבוד:</a:t>
            </a:r>
          </a:p>
          <a:p>
            <a:pPr algn="ctr"/>
            <a:r>
              <a:rPr lang="he-IL" sz="3200" b="1" dirty="0">
                <a:cs typeface="Calibri" panose="020F0502020204030204" pitchFamily="34" charset="0"/>
              </a:rPr>
              <a:t>אדוני המלך</a:t>
            </a:r>
          </a:p>
        </p:txBody>
      </p:sp>
    </p:spTree>
    <p:extLst>
      <p:ext uri="{BB962C8B-B14F-4D97-AF65-F5344CB8AC3E}">
        <p14:creationId xmlns:p14="http://schemas.microsoft.com/office/powerpoint/2010/main" val="17443780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כותרת 5">
            <a:extLst>
              <a:ext uri="{FF2B5EF4-FFF2-40B4-BE49-F238E27FC236}">
                <a16:creationId xmlns:a16="http://schemas.microsoft.com/office/drawing/2014/main" id="{505306BE-A245-4383-B951-5F5A126228D0}"/>
              </a:ext>
            </a:extLst>
          </p:cNvPr>
          <p:cNvSpPr>
            <a:spLocks noGrp="1"/>
          </p:cNvSpPr>
          <p:nvPr>
            <p:ph type="title"/>
          </p:nvPr>
        </p:nvSpPr>
        <p:spPr>
          <a:xfrm>
            <a:off x="520996" y="988340"/>
            <a:ext cx="11272213" cy="4912730"/>
          </a:xfrm>
        </p:spPr>
        <p:txBody>
          <a:bodyPr>
            <a:noAutofit/>
          </a:bodyPr>
          <a:lstStyle/>
          <a:p>
            <a:pPr lvl="0">
              <a:lnSpc>
                <a:spcPct val="100000"/>
              </a:lnSpc>
            </a:pPr>
            <a:r>
              <a:rPr lang="he-IL" sz="3200" dirty="0">
                <a:solidFill>
                  <a:srgbClr val="006600"/>
                </a:solidFill>
                <a:latin typeface="Times New Roman" panose="02020603050405020304" pitchFamily="18" charset="0"/>
                <a:ea typeface="Times New Roman" panose="02020603050405020304" pitchFamily="18" charset="0"/>
              </a:rPr>
              <a:t>מעשה באדריאנוס שהיה עובר בשבילי טבריה.</a:t>
            </a:r>
            <a:r>
              <a:rPr lang="en-US" sz="3200" dirty="0">
                <a:solidFill>
                  <a:srgbClr val="424242"/>
                </a:solidFill>
                <a:latin typeface="Times New Roman" panose="02020603050405020304" pitchFamily="18" charset="0"/>
                <a:ea typeface="Times New Roman" panose="02020603050405020304" pitchFamily="18" charset="0"/>
              </a:rPr>
              <a:t/>
            </a:r>
            <a:br>
              <a:rPr lang="en-US" sz="3200" dirty="0">
                <a:solidFill>
                  <a:srgbClr val="424242"/>
                </a:solidFill>
                <a:latin typeface="Times New Roman" panose="02020603050405020304" pitchFamily="18" charset="0"/>
                <a:ea typeface="Times New Roman" panose="02020603050405020304" pitchFamily="18" charset="0"/>
              </a:rPr>
            </a:br>
            <a:r>
              <a:rPr lang="he-IL" sz="3200" dirty="0">
                <a:solidFill>
                  <a:srgbClr val="006600"/>
                </a:solidFill>
                <a:latin typeface="Times New Roman" panose="02020603050405020304" pitchFamily="18" charset="0"/>
                <a:ea typeface="Times New Roman" panose="02020603050405020304" pitchFamily="18" charset="0"/>
              </a:rPr>
              <a:t>ראה זקן אחד שעומד וחופר חפירות ונוטע נטיעות.</a:t>
            </a:r>
            <a:r>
              <a:rPr lang="en-US" sz="3200" dirty="0">
                <a:solidFill>
                  <a:srgbClr val="424242"/>
                </a:solidFill>
                <a:latin typeface="Times New Roman" panose="02020603050405020304" pitchFamily="18" charset="0"/>
                <a:ea typeface="Times New Roman" panose="02020603050405020304" pitchFamily="18" charset="0"/>
              </a:rPr>
              <a:t/>
            </a:r>
            <a:br>
              <a:rPr lang="en-US" sz="3200" dirty="0">
                <a:solidFill>
                  <a:srgbClr val="424242"/>
                </a:solidFill>
                <a:latin typeface="Times New Roman" panose="02020603050405020304" pitchFamily="18" charset="0"/>
                <a:ea typeface="Times New Roman" panose="02020603050405020304" pitchFamily="18" charset="0"/>
              </a:rPr>
            </a:br>
            <a:r>
              <a:rPr lang="he-IL" sz="3200" dirty="0">
                <a:solidFill>
                  <a:srgbClr val="006600"/>
                </a:solidFill>
                <a:latin typeface="Times New Roman" panose="02020603050405020304" pitchFamily="18" charset="0"/>
                <a:ea typeface="Times New Roman" panose="02020603050405020304" pitchFamily="18" charset="0"/>
              </a:rPr>
              <a:t>אמר לו: "זקן, זקן ! בן כמה אתה היום?"</a:t>
            </a:r>
            <a:r>
              <a:rPr lang="en-US" sz="3200" dirty="0">
                <a:solidFill>
                  <a:srgbClr val="424242"/>
                </a:solidFill>
                <a:latin typeface="Times New Roman" panose="02020603050405020304" pitchFamily="18" charset="0"/>
                <a:ea typeface="Times New Roman" panose="02020603050405020304" pitchFamily="18" charset="0"/>
              </a:rPr>
              <a:t/>
            </a:r>
            <a:br>
              <a:rPr lang="en-US" sz="3200" dirty="0">
                <a:solidFill>
                  <a:srgbClr val="424242"/>
                </a:solidFill>
                <a:latin typeface="Times New Roman" panose="02020603050405020304" pitchFamily="18" charset="0"/>
                <a:ea typeface="Times New Roman" panose="02020603050405020304" pitchFamily="18" charset="0"/>
              </a:rPr>
            </a:br>
            <a:r>
              <a:rPr lang="he-IL" sz="3200" dirty="0">
                <a:solidFill>
                  <a:srgbClr val="006600"/>
                </a:solidFill>
                <a:latin typeface="Times New Roman" panose="02020603050405020304" pitchFamily="18" charset="0"/>
                <a:ea typeface="Times New Roman" panose="02020603050405020304" pitchFamily="18" charset="0"/>
              </a:rPr>
              <a:t>אמר לו: "בן מאה שנה."</a:t>
            </a:r>
            <a:r>
              <a:rPr lang="en-US" sz="3200" dirty="0">
                <a:solidFill>
                  <a:srgbClr val="424242"/>
                </a:solidFill>
                <a:latin typeface="Times New Roman" panose="02020603050405020304" pitchFamily="18" charset="0"/>
                <a:ea typeface="Times New Roman" panose="02020603050405020304" pitchFamily="18" charset="0"/>
              </a:rPr>
              <a:t/>
            </a:r>
            <a:br>
              <a:rPr lang="en-US" sz="3200" dirty="0">
                <a:solidFill>
                  <a:srgbClr val="424242"/>
                </a:solidFill>
                <a:latin typeface="Times New Roman" panose="02020603050405020304" pitchFamily="18" charset="0"/>
                <a:ea typeface="Times New Roman" panose="02020603050405020304" pitchFamily="18" charset="0"/>
              </a:rPr>
            </a:br>
            <a:r>
              <a:rPr lang="he-IL" sz="3200" dirty="0">
                <a:solidFill>
                  <a:srgbClr val="006600"/>
                </a:solidFill>
                <a:latin typeface="Times New Roman" panose="02020603050405020304" pitchFamily="18" charset="0"/>
                <a:ea typeface="Times New Roman" panose="02020603050405020304" pitchFamily="18" charset="0"/>
              </a:rPr>
              <a:t>אמר לו: "אתה זקן בן מאה </a:t>
            </a:r>
            <a:r>
              <a:rPr lang="he-IL" sz="3200" dirty="0" err="1">
                <a:solidFill>
                  <a:srgbClr val="006600"/>
                </a:solidFill>
                <a:latin typeface="Times New Roman" panose="02020603050405020304" pitchFamily="18" charset="0"/>
                <a:ea typeface="Times New Roman" panose="02020603050405020304" pitchFamily="18" charset="0"/>
              </a:rPr>
              <a:t>שנה,עומד</a:t>
            </a:r>
            <a:r>
              <a:rPr lang="he-IL" sz="3200" dirty="0">
                <a:solidFill>
                  <a:srgbClr val="006600"/>
                </a:solidFill>
                <a:latin typeface="Times New Roman" panose="02020603050405020304" pitchFamily="18" charset="0"/>
                <a:ea typeface="Times New Roman" panose="02020603050405020304" pitchFamily="18" charset="0"/>
              </a:rPr>
              <a:t> וטורח ונוטע נטיעות-</a:t>
            </a:r>
            <a:r>
              <a:rPr lang="en-US" sz="3200" dirty="0">
                <a:solidFill>
                  <a:srgbClr val="424242"/>
                </a:solidFill>
                <a:latin typeface="Times New Roman" panose="02020603050405020304" pitchFamily="18" charset="0"/>
                <a:ea typeface="Times New Roman" panose="02020603050405020304" pitchFamily="18" charset="0"/>
              </a:rPr>
              <a:t/>
            </a:r>
            <a:br>
              <a:rPr lang="en-US" sz="3200" dirty="0">
                <a:solidFill>
                  <a:srgbClr val="424242"/>
                </a:solidFill>
                <a:latin typeface="Times New Roman" panose="02020603050405020304" pitchFamily="18" charset="0"/>
                <a:ea typeface="Times New Roman" panose="02020603050405020304" pitchFamily="18" charset="0"/>
              </a:rPr>
            </a:br>
            <a:r>
              <a:rPr lang="he-IL" sz="3200" dirty="0">
                <a:solidFill>
                  <a:srgbClr val="006600"/>
                </a:solidFill>
                <a:latin typeface="Times New Roman" panose="02020603050405020304" pitchFamily="18" charset="0"/>
                <a:ea typeface="Times New Roman" panose="02020603050405020304" pitchFamily="18" charset="0"/>
              </a:rPr>
              <a:t>וכי סבור אתה לאכול מהן?!</a:t>
            </a:r>
            <a:r>
              <a:rPr lang="he-IL" sz="3200" b="1" dirty="0">
                <a:solidFill>
                  <a:srgbClr val="006600"/>
                </a:solidFill>
                <a:latin typeface="Times New Roman" panose="02020603050405020304" pitchFamily="18" charset="0"/>
                <a:ea typeface="Times New Roman" panose="02020603050405020304" pitchFamily="18" charset="0"/>
              </a:rPr>
              <a:t>"</a:t>
            </a:r>
            <a:r>
              <a:rPr lang="en-US" sz="3200" dirty="0">
                <a:solidFill>
                  <a:srgbClr val="424242"/>
                </a:solidFill>
                <a:latin typeface="Times New Roman" panose="02020603050405020304" pitchFamily="18" charset="0"/>
                <a:ea typeface="Times New Roman" panose="02020603050405020304" pitchFamily="18" charset="0"/>
              </a:rPr>
              <a:t/>
            </a:r>
            <a:br>
              <a:rPr lang="en-US" sz="3200" dirty="0">
                <a:solidFill>
                  <a:srgbClr val="424242"/>
                </a:solidFill>
                <a:latin typeface="Times New Roman" panose="02020603050405020304" pitchFamily="18" charset="0"/>
                <a:ea typeface="Times New Roman" panose="02020603050405020304" pitchFamily="18" charset="0"/>
              </a:rPr>
            </a:br>
            <a:r>
              <a:rPr lang="he-IL" sz="3200" dirty="0">
                <a:solidFill>
                  <a:srgbClr val="006600"/>
                </a:solidFill>
                <a:latin typeface="Times New Roman" panose="02020603050405020304" pitchFamily="18" charset="0"/>
                <a:ea typeface="Times New Roman" panose="02020603050405020304" pitchFamily="18" charset="0"/>
              </a:rPr>
              <a:t>אמר לו: "אדני המלך, הריני נוטע, אם אזכה-אכל מפירות </a:t>
            </a:r>
            <a:r>
              <a:rPr lang="he-IL" sz="3200" dirty="0" err="1">
                <a:solidFill>
                  <a:srgbClr val="006600"/>
                </a:solidFill>
                <a:latin typeface="Times New Roman" panose="02020603050405020304" pitchFamily="18" charset="0"/>
                <a:ea typeface="Times New Roman" panose="02020603050405020304" pitchFamily="18" charset="0"/>
              </a:rPr>
              <a:t>נטיעותי</a:t>
            </a:r>
            <a:r>
              <a:rPr lang="en-US" sz="3200" dirty="0">
                <a:solidFill>
                  <a:srgbClr val="424242"/>
                </a:solidFill>
                <a:latin typeface="Times New Roman" panose="02020603050405020304" pitchFamily="18" charset="0"/>
                <a:ea typeface="Times New Roman" panose="02020603050405020304" pitchFamily="18" charset="0"/>
              </a:rPr>
              <a:t/>
            </a:r>
            <a:br>
              <a:rPr lang="en-US" sz="3200" dirty="0">
                <a:solidFill>
                  <a:srgbClr val="424242"/>
                </a:solidFill>
                <a:latin typeface="Times New Roman" panose="02020603050405020304" pitchFamily="18" charset="0"/>
                <a:ea typeface="Times New Roman" panose="02020603050405020304" pitchFamily="18" charset="0"/>
              </a:rPr>
            </a:br>
            <a:r>
              <a:rPr lang="he-IL" sz="3200" dirty="0">
                <a:solidFill>
                  <a:srgbClr val="006600"/>
                </a:solidFill>
                <a:latin typeface="Times New Roman" panose="02020603050405020304" pitchFamily="18" charset="0"/>
                <a:ea typeface="Times New Roman" panose="02020603050405020304" pitchFamily="18" charset="0"/>
              </a:rPr>
              <a:t>ואם לאו- כשם שיגעו לי </a:t>
            </a:r>
            <a:r>
              <a:rPr lang="he-IL" sz="3200" dirty="0" err="1">
                <a:solidFill>
                  <a:srgbClr val="006600"/>
                </a:solidFill>
                <a:latin typeface="Times New Roman" panose="02020603050405020304" pitchFamily="18" charset="0"/>
                <a:ea typeface="Times New Roman" panose="02020603050405020304" pitchFamily="18" charset="0"/>
              </a:rPr>
              <a:t>אבותי</a:t>
            </a:r>
            <a:r>
              <a:rPr lang="he-IL" sz="3200" dirty="0">
                <a:solidFill>
                  <a:srgbClr val="006600"/>
                </a:solidFill>
                <a:latin typeface="Times New Roman" panose="02020603050405020304" pitchFamily="18" charset="0"/>
                <a:ea typeface="Times New Roman" panose="02020603050405020304" pitchFamily="18" charset="0"/>
              </a:rPr>
              <a:t>, כך אני יגע לבני." </a:t>
            </a:r>
            <a:br>
              <a:rPr lang="he-IL" sz="3200" dirty="0">
                <a:solidFill>
                  <a:srgbClr val="006600"/>
                </a:solidFill>
                <a:latin typeface="Times New Roman" panose="02020603050405020304" pitchFamily="18" charset="0"/>
                <a:ea typeface="Times New Roman" panose="02020603050405020304" pitchFamily="18" charset="0"/>
              </a:rPr>
            </a:br>
            <a:r>
              <a:rPr lang="he-IL" sz="3200" dirty="0">
                <a:solidFill>
                  <a:srgbClr val="006600"/>
                </a:solidFill>
                <a:latin typeface="Times New Roman" panose="02020603050405020304" pitchFamily="18" charset="0"/>
                <a:ea typeface="Times New Roman" panose="02020603050405020304" pitchFamily="18" charset="0"/>
              </a:rPr>
              <a:t>אמר לו: "בחייך זקן, אם נטיעות שלך עושות פרות בימינו אתה מאכילני מהם.</a:t>
            </a:r>
            <a:endParaRPr lang="he-IL" sz="3200" dirty="0"/>
          </a:p>
        </p:txBody>
      </p:sp>
    </p:spTree>
    <p:extLst>
      <p:ext uri="{BB962C8B-B14F-4D97-AF65-F5344CB8AC3E}">
        <p14:creationId xmlns:p14="http://schemas.microsoft.com/office/powerpoint/2010/main" val="25012960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141684-0310-9045-8FE5-875F7B59C73A}"/>
              </a:ext>
            </a:extLst>
          </p:cNvPr>
          <p:cNvSpPr>
            <a:spLocks noGrp="1"/>
          </p:cNvSpPr>
          <p:nvPr>
            <p:ph type="title"/>
          </p:nvPr>
        </p:nvSpPr>
        <p:spPr>
          <a:xfrm>
            <a:off x="838200" y="861153"/>
            <a:ext cx="10515600" cy="1325563"/>
          </a:xfrm>
        </p:spPr>
        <p:txBody>
          <a:bodyPr/>
          <a:lstStyle/>
          <a:p>
            <a:r>
              <a:rPr lang="he-IL" dirty="0"/>
              <a:t>מה נלמד היום?</a:t>
            </a:r>
            <a:endParaRPr lang="x-none" dirty="0"/>
          </a:p>
        </p:txBody>
      </p:sp>
      <p:sp>
        <p:nvSpPr>
          <p:cNvPr id="5" name="Content Placeholder 4">
            <a:extLst>
              <a:ext uri="{FF2B5EF4-FFF2-40B4-BE49-F238E27FC236}">
                <a16:creationId xmlns:a16="http://schemas.microsoft.com/office/drawing/2014/main" id="{2D29BB97-9D9B-B04B-A130-6148BC78DF1C}"/>
              </a:ext>
            </a:extLst>
          </p:cNvPr>
          <p:cNvSpPr>
            <a:spLocks noGrp="1"/>
          </p:cNvSpPr>
          <p:nvPr>
            <p:ph idx="1"/>
          </p:nvPr>
        </p:nvSpPr>
        <p:spPr>
          <a:xfrm>
            <a:off x="683217" y="2186716"/>
            <a:ext cx="10515600" cy="2854863"/>
          </a:xfrm>
        </p:spPr>
        <p:txBody>
          <a:bodyPr>
            <a:normAutofit/>
          </a:bodyPr>
          <a:lstStyle/>
          <a:p>
            <a:pPr marL="457200" indent="-457200">
              <a:lnSpc>
                <a:spcPct val="150000"/>
              </a:lnSpc>
              <a:buFont typeface="Arial" panose="020B0604020202020204" pitchFamily="34" charset="0"/>
              <a:buChar char="•"/>
            </a:pPr>
            <a:r>
              <a:rPr lang="he-IL" sz="3600" dirty="0"/>
              <a:t>מהו מדרש?</a:t>
            </a:r>
          </a:p>
          <a:p>
            <a:pPr marL="457200" indent="-457200">
              <a:lnSpc>
                <a:spcPct val="150000"/>
              </a:lnSpc>
              <a:buFont typeface="Arial" panose="020B0604020202020204" pitchFamily="34" charset="0"/>
              <a:buChar char="•"/>
            </a:pPr>
            <a:r>
              <a:rPr lang="he-IL" sz="3600" dirty="0"/>
              <a:t>מהם מאפייני המדרש?</a:t>
            </a:r>
          </a:p>
          <a:p>
            <a:pPr marL="457200" indent="-457200">
              <a:lnSpc>
                <a:spcPct val="150000"/>
              </a:lnSpc>
              <a:buFont typeface="Arial" panose="020B0604020202020204" pitchFamily="34" charset="0"/>
              <a:buChar char="•"/>
            </a:pPr>
            <a:r>
              <a:rPr lang="he-IL" sz="3600" dirty="0"/>
              <a:t>מה מלמדים אותנו חז"ל על חשיבות הכרת הטוב?</a:t>
            </a:r>
          </a:p>
        </p:txBody>
      </p:sp>
      <p:pic>
        <p:nvPicPr>
          <p:cNvPr id="7" name="Picture 6">
            <a:extLst>
              <a:ext uri="{FF2B5EF4-FFF2-40B4-BE49-F238E27FC236}">
                <a16:creationId xmlns:a16="http://schemas.microsoft.com/office/drawing/2014/main" id="{DA7952BE-2EAD-6146-A1DB-1E0A94AD16D1}"/>
              </a:ext>
            </a:extLst>
          </p:cNvPr>
          <p:cNvPicPr>
            <a:picLocks noChangeAspect="1"/>
          </p:cNvPicPr>
          <p:nvPr/>
        </p:nvPicPr>
        <p:blipFill>
          <a:blip r:embed="rId3"/>
          <a:stretch>
            <a:fillRect/>
          </a:stretch>
        </p:blipFill>
        <p:spPr>
          <a:xfrm rot="8057618">
            <a:off x="290049" y="269606"/>
            <a:ext cx="1468977" cy="973310"/>
          </a:xfrm>
          <a:prstGeom prst="rect">
            <a:avLst/>
          </a:prstGeom>
        </p:spPr>
      </p:pic>
      <p:pic>
        <p:nvPicPr>
          <p:cNvPr id="9" name="Picture 8">
            <a:extLst>
              <a:ext uri="{FF2B5EF4-FFF2-40B4-BE49-F238E27FC236}">
                <a16:creationId xmlns:a16="http://schemas.microsoft.com/office/drawing/2014/main" id="{71839C5F-83A3-8449-9FEF-5203C8AED21E}"/>
              </a:ext>
            </a:extLst>
          </p:cNvPr>
          <p:cNvPicPr>
            <a:picLocks noChangeAspect="1"/>
          </p:cNvPicPr>
          <p:nvPr/>
        </p:nvPicPr>
        <p:blipFill>
          <a:blip r:embed="rId4"/>
          <a:stretch>
            <a:fillRect/>
          </a:stretch>
        </p:blipFill>
        <p:spPr>
          <a:xfrm>
            <a:off x="10833322" y="5810250"/>
            <a:ext cx="2082800" cy="2095500"/>
          </a:xfrm>
          <a:prstGeom prst="rect">
            <a:avLst/>
          </a:prstGeom>
        </p:spPr>
      </p:pic>
    </p:spTree>
    <p:extLst>
      <p:ext uri="{BB962C8B-B14F-4D97-AF65-F5344CB8AC3E}">
        <p14:creationId xmlns:p14="http://schemas.microsoft.com/office/powerpoint/2010/main" val="349292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כותרת 5">
            <a:extLst>
              <a:ext uri="{FF2B5EF4-FFF2-40B4-BE49-F238E27FC236}">
                <a16:creationId xmlns:a16="http://schemas.microsoft.com/office/drawing/2014/main" id="{505306BE-A245-4383-B951-5F5A126228D0}"/>
              </a:ext>
            </a:extLst>
          </p:cNvPr>
          <p:cNvSpPr>
            <a:spLocks noGrp="1"/>
          </p:cNvSpPr>
          <p:nvPr>
            <p:ph type="title"/>
          </p:nvPr>
        </p:nvSpPr>
        <p:spPr>
          <a:xfrm>
            <a:off x="542260" y="893135"/>
            <a:ext cx="11493796" cy="4986670"/>
          </a:xfrm>
        </p:spPr>
        <p:txBody>
          <a:bodyPr>
            <a:noAutofit/>
          </a:bodyPr>
          <a:lstStyle/>
          <a:p>
            <a:pPr lvl="0">
              <a:lnSpc>
                <a:spcPct val="100000"/>
              </a:lnSpc>
            </a:pPr>
            <a:r>
              <a:rPr lang="he-IL" sz="3200" dirty="0">
                <a:solidFill>
                  <a:srgbClr val="006600"/>
                </a:solidFill>
                <a:highlight>
                  <a:srgbClr val="FFFF00"/>
                </a:highlight>
                <a:latin typeface="Times New Roman" panose="02020603050405020304" pitchFamily="18" charset="0"/>
                <a:ea typeface="Times New Roman" panose="02020603050405020304" pitchFamily="18" charset="0"/>
              </a:rPr>
              <a:t>מעשה באדריאנוס </a:t>
            </a:r>
            <a:r>
              <a:rPr lang="he-IL" sz="3200" dirty="0">
                <a:solidFill>
                  <a:srgbClr val="006600"/>
                </a:solidFill>
                <a:latin typeface="Times New Roman" panose="02020603050405020304" pitchFamily="18" charset="0"/>
                <a:ea typeface="Times New Roman" panose="02020603050405020304" pitchFamily="18" charset="0"/>
              </a:rPr>
              <a:t>שהיה עובר בשבילי טבריה.</a:t>
            </a:r>
            <a:r>
              <a:rPr lang="en-US" sz="3200" dirty="0">
                <a:solidFill>
                  <a:srgbClr val="424242"/>
                </a:solidFill>
                <a:latin typeface="Times New Roman" panose="02020603050405020304" pitchFamily="18" charset="0"/>
                <a:ea typeface="Times New Roman" panose="02020603050405020304" pitchFamily="18" charset="0"/>
              </a:rPr>
              <a:t/>
            </a:r>
            <a:br>
              <a:rPr lang="en-US" sz="3200" dirty="0">
                <a:solidFill>
                  <a:srgbClr val="424242"/>
                </a:solidFill>
                <a:latin typeface="Times New Roman" panose="02020603050405020304" pitchFamily="18" charset="0"/>
                <a:ea typeface="Times New Roman" panose="02020603050405020304" pitchFamily="18" charset="0"/>
              </a:rPr>
            </a:br>
            <a:r>
              <a:rPr lang="he-IL" sz="3200" dirty="0">
                <a:solidFill>
                  <a:srgbClr val="006600"/>
                </a:solidFill>
                <a:latin typeface="Times New Roman" panose="02020603050405020304" pitchFamily="18" charset="0"/>
                <a:ea typeface="Times New Roman" panose="02020603050405020304" pitchFamily="18" charset="0"/>
              </a:rPr>
              <a:t>ראה זקן אחד שעומד וחופר חפירות ונוטע נטיעות.</a:t>
            </a:r>
            <a:r>
              <a:rPr lang="en-US" sz="3200" dirty="0">
                <a:solidFill>
                  <a:srgbClr val="424242"/>
                </a:solidFill>
                <a:latin typeface="Times New Roman" panose="02020603050405020304" pitchFamily="18" charset="0"/>
                <a:ea typeface="Times New Roman" panose="02020603050405020304" pitchFamily="18" charset="0"/>
              </a:rPr>
              <a:t/>
            </a:r>
            <a:br>
              <a:rPr lang="en-US" sz="3200" dirty="0">
                <a:solidFill>
                  <a:srgbClr val="424242"/>
                </a:solidFill>
                <a:latin typeface="Times New Roman" panose="02020603050405020304" pitchFamily="18" charset="0"/>
                <a:ea typeface="Times New Roman" panose="02020603050405020304" pitchFamily="18" charset="0"/>
              </a:rPr>
            </a:br>
            <a:r>
              <a:rPr lang="he-IL" sz="3200" dirty="0">
                <a:solidFill>
                  <a:srgbClr val="006600"/>
                </a:solidFill>
                <a:latin typeface="Times New Roman" panose="02020603050405020304" pitchFamily="18" charset="0"/>
                <a:ea typeface="Times New Roman" panose="02020603050405020304" pitchFamily="18" charset="0"/>
              </a:rPr>
              <a:t>אמר לו: "זקן, זקן ! בן כמה אתה היום?"</a:t>
            </a:r>
            <a:r>
              <a:rPr lang="en-US" sz="3200" dirty="0">
                <a:solidFill>
                  <a:srgbClr val="424242"/>
                </a:solidFill>
                <a:latin typeface="Times New Roman" panose="02020603050405020304" pitchFamily="18" charset="0"/>
                <a:ea typeface="Times New Roman" panose="02020603050405020304" pitchFamily="18" charset="0"/>
              </a:rPr>
              <a:t/>
            </a:r>
            <a:br>
              <a:rPr lang="en-US" sz="3200" dirty="0">
                <a:solidFill>
                  <a:srgbClr val="424242"/>
                </a:solidFill>
                <a:latin typeface="Times New Roman" panose="02020603050405020304" pitchFamily="18" charset="0"/>
                <a:ea typeface="Times New Roman" panose="02020603050405020304" pitchFamily="18" charset="0"/>
              </a:rPr>
            </a:br>
            <a:r>
              <a:rPr lang="he-IL" sz="3200" dirty="0">
                <a:solidFill>
                  <a:srgbClr val="006600"/>
                </a:solidFill>
                <a:latin typeface="Times New Roman" panose="02020603050405020304" pitchFamily="18" charset="0"/>
                <a:ea typeface="Times New Roman" panose="02020603050405020304" pitchFamily="18" charset="0"/>
              </a:rPr>
              <a:t>אמר לו: "בן מאה שנה."</a:t>
            </a:r>
            <a:r>
              <a:rPr lang="en-US" sz="3200" dirty="0">
                <a:solidFill>
                  <a:srgbClr val="424242"/>
                </a:solidFill>
                <a:latin typeface="Times New Roman" panose="02020603050405020304" pitchFamily="18" charset="0"/>
                <a:ea typeface="Times New Roman" panose="02020603050405020304" pitchFamily="18" charset="0"/>
              </a:rPr>
              <a:t/>
            </a:r>
            <a:br>
              <a:rPr lang="en-US" sz="3200" dirty="0">
                <a:solidFill>
                  <a:srgbClr val="424242"/>
                </a:solidFill>
                <a:latin typeface="Times New Roman" panose="02020603050405020304" pitchFamily="18" charset="0"/>
                <a:ea typeface="Times New Roman" panose="02020603050405020304" pitchFamily="18" charset="0"/>
              </a:rPr>
            </a:br>
            <a:r>
              <a:rPr lang="he-IL" sz="3200" dirty="0">
                <a:solidFill>
                  <a:srgbClr val="006600"/>
                </a:solidFill>
                <a:latin typeface="Times New Roman" panose="02020603050405020304" pitchFamily="18" charset="0"/>
                <a:ea typeface="Times New Roman" panose="02020603050405020304" pitchFamily="18" charset="0"/>
              </a:rPr>
              <a:t>אמר לו: "אתה זקן בן מאה שנה</a:t>
            </a:r>
            <a:r>
              <a:rPr lang="he-IL" sz="3200" dirty="0" smtClean="0">
                <a:solidFill>
                  <a:srgbClr val="006600"/>
                </a:solidFill>
                <a:latin typeface="Times New Roman" panose="02020603050405020304" pitchFamily="18" charset="0"/>
                <a:ea typeface="Times New Roman" panose="02020603050405020304" pitchFamily="18" charset="0"/>
              </a:rPr>
              <a:t>, עומד </a:t>
            </a:r>
            <a:r>
              <a:rPr lang="he-IL" sz="3200" dirty="0">
                <a:solidFill>
                  <a:srgbClr val="006600"/>
                </a:solidFill>
                <a:latin typeface="Times New Roman" panose="02020603050405020304" pitchFamily="18" charset="0"/>
                <a:ea typeface="Times New Roman" panose="02020603050405020304" pitchFamily="18" charset="0"/>
              </a:rPr>
              <a:t>וטורח ונוטע נטיעות-</a:t>
            </a:r>
            <a:r>
              <a:rPr lang="en-US" sz="3200" dirty="0">
                <a:solidFill>
                  <a:srgbClr val="424242"/>
                </a:solidFill>
                <a:latin typeface="Times New Roman" panose="02020603050405020304" pitchFamily="18" charset="0"/>
                <a:ea typeface="Times New Roman" panose="02020603050405020304" pitchFamily="18" charset="0"/>
              </a:rPr>
              <a:t/>
            </a:r>
            <a:br>
              <a:rPr lang="en-US" sz="3200" dirty="0">
                <a:solidFill>
                  <a:srgbClr val="424242"/>
                </a:solidFill>
                <a:latin typeface="Times New Roman" panose="02020603050405020304" pitchFamily="18" charset="0"/>
                <a:ea typeface="Times New Roman" panose="02020603050405020304" pitchFamily="18" charset="0"/>
              </a:rPr>
            </a:br>
            <a:r>
              <a:rPr lang="he-IL" sz="3200" dirty="0">
                <a:solidFill>
                  <a:srgbClr val="006600"/>
                </a:solidFill>
                <a:latin typeface="Times New Roman" panose="02020603050405020304" pitchFamily="18" charset="0"/>
                <a:ea typeface="Times New Roman" panose="02020603050405020304" pitchFamily="18" charset="0"/>
              </a:rPr>
              <a:t>וכי סבור אתה לאכול מהן?!</a:t>
            </a:r>
            <a:r>
              <a:rPr lang="he-IL" sz="3200" b="1" dirty="0">
                <a:solidFill>
                  <a:srgbClr val="006600"/>
                </a:solidFill>
                <a:latin typeface="Times New Roman" panose="02020603050405020304" pitchFamily="18" charset="0"/>
                <a:ea typeface="Times New Roman" panose="02020603050405020304" pitchFamily="18" charset="0"/>
              </a:rPr>
              <a:t>"</a:t>
            </a:r>
            <a:r>
              <a:rPr lang="en-US" sz="3200" dirty="0">
                <a:solidFill>
                  <a:srgbClr val="424242"/>
                </a:solidFill>
                <a:latin typeface="Times New Roman" panose="02020603050405020304" pitchFamily="18" charset="0"/>
                <a:ea typeface="Times New Roman" panose="02020603050405020304" pitchFamily="18" charset="0"/>
              </a:rPr>
              <a:t/>
            </a:r>
            <a:br>
              <a:rPr lang="en-US" sz="3200" dirty="0">
                <a:solidFill>
                  <a:srgbClr val="424242"/>
                </a:solidFill>
                <a:latin typeface="Times New Roman" panose="02020603050405020304" pitchFamily="18" charset="0"/>
                <a:ea typeface="Times New Roman" panose="02020603050405020304" pitchFamily="18" charset="0"/>
              </a:rPr>
            </a:br>
            <a:r>
              <a:rPr lang="he-IL" sz="3200" dirty="0">
                <a:solidFill>
                  <a:srgbClr val="006600"/>
                </a:solidFill>
                <a:latin typeface="Times New Roman" panose="02020603050405020304" pitchFamily="18" charset="0"/>
                <a:ea typeface="Times New Roman" panose="02020603050405020304" pitchFamily="18" charset="0"/>
              </a:rPr>
              <a:t>אמר לו: "</a:t>
            </a:r>
            <a:r>
              <a:rPr lang="he-IL" sz="3200" dirty="0">
                <a:solidFill>
                  <a:srgbClr val="006600"/>
                </a:solidFill>
                <a:highlight>
                  <a:srgbClr val="FFFF00"/>
                </a:highlight>
                <a:latin typeface="Times New Roman" panose="02020603050405020304" pitchFamily="18" charset="0"/>
                <a:ea typeface="Times New Roman" panose="02020603050405020304" pitchFamily="18" charset="0"/>
              </a:rPr>
              <a:t>אדני המלך</a:t>
            </a:r>
            <a:r>
              <a:rPr lang="he-IL" sz="3200" dirty="0">
                <a:solidFill>
                  <a:srgbClr val="006600"/>
                </a:solidFill>
                <a:latin typeface="Times New Roman" panose="02020603050405020304" pitchFamily="18" charset="0"/>
                <a:ea typeface="Times New Roman" panose="02020603050405020304" pitchFamily="18" charset="0"/>
              </a:rPr>
              <a:t>, הריני נוטע, אם אזכה-אכל מפירות </a:t>
            </a:r>
            <a:r>
              <a:rPr lang="he-IL" sz="3200" dirty="0" err="1">
                <a:solidFill>
                  <a:srgbClr val="006600"/>
                </a:solidFill>
                <a:latin typeface="Times New Roman" panose="02020603050405020304" pitchFamily="18" charset="0"/>
                <a:ea typeface="Times New Roman" panose="02020603050405020304" pitchFamily="18" charset="0"/>
              </a:rPr>
              <a:t>נטיעותי</a:t>
            </a:r>
            <a:r>
              <a:rPr lang="en-US" sz="3200" dirty="0">
                <a:solidFill>
                  <a:srgbClr val="424242"/>
                </a:solidFill>
                <a:latin typeface="Times New Roman" panose="02020603050405020304" pitchFamily="18" charset="0"/>
                <a:ea typeface="Times New Roman" panose="02020603050405020304" pitchFamily="18" charset="0"/>
              </a:rPr>
              <a:t/>
            </a:r>
            <a:br>
              <a:rPr lang="en-US" sz="3200" dirty="0">
                <a:solidFill>
                  <a:srgbClr val="424242"/>
                </a:solidFill>
                <a:latin typeface="Times New Roman" panose="02020603050405020304" pitchFamily="18" charset="0"/>
                <a:ea typeface="Times New Roman" panose="02020603050405020304" pitchFamily="18" charset="0"/>
              </a:rPr>
            </a:br>
            <a:r>
              <a:rPr lang="he-IL" sz="3200" dirty="0">
                <a:solidFill>
                  <a:srgbClr val="006600"/>
                </a:solidFill>
                <a:latin typeface="Times New Roman" panose="02020603050405020304" pitchFamily="18" charset="0"/>
                <a:ea typeface="Times New Roman" panose="02020603050405020304" pitchFamily="18" charset="0"/>
              </a:rPr>
              <a:t>ואם לאו- כשם שיגעו לי </a:t>
            </a:r>
            <a:r>
              <a:rPr lang="he-IL" sz="3200" dirty="0" err="1">
                <a:solidFill>
                  <a:srgbClr val="006600"/>
                </a:solidFill>
                <a:latin typeface="Times New Roman" panose="02020603050405020304" pitchFamily="18" charset="0"/>
                <a:ea typeface="Times New Roman" panose="02020603050405020304" pitchFamily="18" charset="0"/>
              </a:rPr>
              <a:t>אבותי</a:t>
            </a:r>
            <a:r>
              <a:rPr lang="he-IL" sz="3200" dirty="0">
                <a:solidFill>
                  <a:srgbClr val="006600"/>
                </a:solidFill>
                <a:latin typeface="Times New Roman" panose="02020603050405020304" pitchFamily="18" charset="0"/>
                <a:ea typeface="Times New Roman" panose="02020603050405020304" pitchFamily="18" charset="0"/>
              </a:rPr>
              <a:t>, כך אני יגע לבני." </a:t>
            </a:r>
            <a:br>
              <a:rPr lang="he-IL" sz="3200" dirty="0">
                <a:solidFill>
                  <a:srgbClr val="006600"/>
                </a:solidFill>
                <a:latin typeface="Times New Roman" panose="02020603050405020304" pitchFamily="18" charset="0"/>
                <a:ea typeface="Times New Roman" panose="02020603050405020304" pitchFamily="18" charset="0"/>
              </a:rPr>
            </a:br>
            <a:r>
              <a:rPr lang="he-IL" sz="3200" dirty="0">
                <a:solidFill>
                  <a:srgbClr val="006600"/>
                </a:solidFill>
                <a:latin typeface="Times New Roman" panose="02020603050405020304" pitchFamily="18" charset="0"/>
                <a:ea typeface="Times New Roman" panose="02020603050405020304" pitchFamily="18" charset="0"/>
              </a:rPr>
              <a:t>אמר לו: "בחייך זקן, אם נטיעות שלך עושות פרות בימינו אתה מאכילני מהם.</a:t>
            </a:r>
            <a:endParaRPr lang="he-IL" sz="3200" dirty="0"/>
          </a:p>
        </p:txBody>
      </p:sp>
    </p:spTree>
    <p:extLst>
      <p:ext uri="{BB962C8B-B14F-4D97-AF65-F5344CB8AC3E}">
        <p14:creationId xmlns:p14="http://schemas.microsoft.com/office/powerpoint/2010/main" val="22011889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49C0BDA7-1A61-41C7-8922-0B55E214C47E}"/>
              </a:ext>
            </a:extLst>
          </p:cNvPr>
          <p:cNvSpPr/>
          <p:nvPr/>
        </p:nvSpPr>
        <p:spPr>
          <a:xfrm>
            <a:off x="768927" y="675409"/>
            <a:ext cx="2517481" cy="1007918"/>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he-IL" sz="3600" dirty="0">
                <a:cs typeface="Calibri" panose="020F0502020204030204" pitchFamily="34" charset="0"/>
              </a:rPr>
              <a:t>פערי מידע</a:t>
            </a:r>
          </a:p>
        </p:txBody>
      </p:sp>
      <p:sp>
        <p:nvSpPr>
          <p:cNvPr id="5" name="כותרת 5">
            <a:extLst>
              <a:ext uri="{FF2B5EF4-FFF2-40B4-BE49-F238E27FC236}">
                <a16:creationId xmlns:a16="http://schemas.microsoft.com/office/drawing/2014/main" id="{505306BE-A245-4383-B951-5F5A126228D0}"/>
              </a:ext>
            </a:extLst>
          </p:cNvPr>
          <p:cNvSpPr txBox="1">
            <a:spLocks/>
          </p:cNvSpPr>
          <p:nvPr/>
        </p:nvSpPr>
        <p:spPr>
          <a:xfrm>
            <a:off x="542260" y="893135"/>
            <a:ext cx="11493796" cy="4986670"/>
          </a:xfrm>
          <a:prstGeom prst="rect">
            <a:avLst/>
          </a:prstGeom>
        </p:spPr>
        <p:txBody>
          <a:bodyPr vert="horz" lIns="91440" tIns="45720" rIns="91440" bIns="45720" rtlCol="0" anchor="ctr">
            <a:noAutofit/>
          </a:bodyPr>
          <a:lstStyle>
            <a:lvl1pPr algn="r" defTabSz="914400" rtl="1" eaLnBrk="1" latinLnBrk="0" hangingPunct="1">
              <a:lnSpc>
                <a:spcPct val="90000"/>
              </a:lnSpc>
              <a:spcBef>
                <a:spcPts val="800"/>
              </a:spcBef>
              <a:spcAft>
                <a:spcPts val="0"/>
              </a:spcAft>
              <a:buNone/>
              <a:defRPr sz="4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a:lstStyle>
          <a:p>
            <a:pPr>
              <a:lnSpc>
                <a:spcPct val="100000"/>
              </a:lnSpc>
            </a:pPr>
            <a:r>
              <a:rPr lang="he-IL" sz="3200" smtClean="0">
                <a:solidFill>
                  <a:srgbClr val="006600"/>
                </a:solidFill>
                <a:highlight>
                  <a:srgbClr val="FFFF00"/>
                </a:highlight>
                <a:latin typeface="Times New Roman" panose="02020603050405020304" pitchFamily="18" charset="0"/>
                <a:ea typeface="Times New Roman" panose="02020603050405020304" pitchFamily="18" charset="0"/>
              </a:rPr>
              <a:t>מעשה באדריאנוס </a:t>
            </a:r>
            <a:r>
              <a:rPr lang="he-IL" sz="3200" smtClean="0">
                <a:solidFill>
                  <a:srgbClr val="006600"/>
                </a:solidFill>
                <a:latin typeface="Times New Roman" panose="02020603050405020304" pitchFamily="18" charset="0"/>
                <a:ea typeface="Times New Roman" panose="02020603050405020304" pitchFamily="18" charset="0"/>
              </a:rPr>
              <a:t>שהיה עובר בשבילי טבריה.</a:t>
            </a:r>
            <a:r>
              <a:rPr lang="en-US" sz="3200" smtClean="0">
                <a:solidFill>
                  <a:srgbClr val="424242"/>
                </a:solidFill>
                <a:latin typeface="Times New Roman" panose="02020603050405020304" pitchFamily="18" charset="0"/>
                <a:ea typeface="Times New Roman" panose="02020603050405020304" pitchFamily="18" charset="0"/>
              </a:rPr>
              <a:t/>
            </a:r>
            <a:br>
              <a:rPr lang="en-US" sz="3200" smtClean="0">
                <a:solidFill>
                  <a:srgbClr val="424242"/>
                </a:solidFill>
                <a:latin typeface="Times New Roman" panose="02020603050405020304" pitchFamily="18" charset="0"/>
                <a:ea typeface="Times New Roman" panose="02020603050405020304" pitchFamily="18" charset="0"/>
              </a:rPr>
            </a:br>
            <a:r>
              <a:rPr lang="he-IL" sz="3200" smtClean="0">
                <a:solidFill>
                  <a:srgbClr val="006600"/>
                </a:solidFill>
                <a:latin typeface="Times New Roman" panose="02020603050405020304" pitchFamily="18" charset="0"/>
                <a:ea typeface="Times New Roman" panose="02020603050405020304" pitchFamily="18" charset="0"/>
              </a:rPr>
              <a:t>ראה זקן אחד שעומד וחופר חפירות ונוטע נטיעות.</a:t>
            </a:r>
            <a:r>
              <a:rPr lang="en-US" sz="3200" smtClean="0">
                <a:solidFill>
                  <a:srgbClr val="424242"/>
                </a:solidFill>
                <a:latin typeface="Times New Roman" panose="02020603050405020304" pitchFamily="18" charset="0"/>
                <a:ea typeface="Times New Roman" panose="02020603050405020304" pitchFamily="18" charset="0"/>
              </a:rPr>
              <a:t/>
            </a:r>
            <a:br>
              <a:rPr lang="en-US" sz="3200" smtClean="0">
                <a:solidFill>
                  <a:srgbClr val="424242"/>
                </a:solidFill>
                <a:latin typeface="Times New Roman" panose="02020603050405020304" pitchFamily="18" charset="0"/>
                <a:ea typeface="Times New Roman" panose="02020603050405020304" pitchFamily="18" charset="0"/>
              </a:rPr>
            </a:br>
            <a:r>
              <a:rPr lang="he-IL" sz="3200" smtClean="0">
                <a:solidFill>
                  <a:srgbClr val="006600"/>
                </a:solidFill>
                <a:latin typeface="Times New Roman" panose="02020603050405020304" pitchFamily="18" charset="0"/>
                <a:ea typeface="Times New Roman" panose="02020603050405020304" pitchFamily="18" charset="0"/>
              </a:rPr>
              <a:t>אמר לו: "זקן, זקן ! בן כמה אתה היום?"</a:t>
            </a:r>
            <a:r>
              <a:rPr lang="en-US" sz="3200" smtClean="0">
                <a:solidFill>
                  <a:srgbClr val="424242"/>
                </a:solidFill>
                <a:latin typeface="Times New Roman" panose="02020603050405020304" pitchFamily="18" charset="0"/>
                <a:ea typeface="Times New Roman" panose="02020603050405020304" pitchFamily="18" charset="0"/>
              </a:rPr>
              <a:t/>
            </a:r>
            <a:br>
              <a:rPr lang="en-US" sz="3200" smtClean="0">
                <a:solidFill>
                  <a:srgbClr val="424242"/>
                </a:solidFill>
                <a:latin typeface="Times New Roman" panose="02020603050405020304" pitchFamily="18" charset="0"/>
                <a:ea typeface="Times New Roman" panose="02020603050405020304" pitchFamily="18" charset="0"/>
              </a:rPr>
            </a:br>
            <a:r>
              <a:rPr lang="he-IL" sz="3200" smtClean="0">
                <a:solidFill>
                  <a:srgbClr val="006600"/>
                </a:solidFill>
                <a:latin typeface="Times New Roman" panose="02020603050405020304" pitchFamily="18" charset="0"/>
                <a:ea typeface="Times New Roman" panose="02020603050405020304" pitchFamily="18" charset="0"/>
              </a:rPr>
              <a:t>אמר לו: "בן מאה שנה."</a:t>
            </a:r>
            <a:r>
              <a:rPr lang="en-US" sz="3200" smtClean="0">
                <a:solidFill>
                  <a:srgbClr val="424242"/>
                </a:solidFill>
                <a:latin typeface="Times New Roman" panose="02020603050405020304" pitchFamily="18" charset="0"/>
                <a:ea typeface="Times New Roman" panose="02020603050405020304" pitchFamily="18" charset="0"/>
              </a:rPr>
              <a:t/>
            </a:r>
            <a:br>
              <a:rPr lang="en-US" sz="3200" smtClean="0">
                <a:solidFill>
                  <a:srgbClr val="424242"/>
                </a:solidFill>
                <a:latin typeface="Times New Roman" panose="02020603050405020304" pitchFamily="18" charset="0"/>
                <a:ea typeface="Times New Roman" panose="02020603050405020304" pitchFamily="18" charset="0"/>
              </a:rPr>
            </a:br>
            <a:r>
              <a:rPr lang="he-IL" sz="3200" smtClean="0">
                <a:solidFill>
                  <a:srgbClr val="006600"/>
                </a:solidFill>
                <a:latin typeface="Times New Roman" panose="02020603050405020304" pitchFamily="18" charset="0"/>
                <a:ea typeface="Times New Roman" panose="02020603050405020304" pitchFamily="18" charset="0"/>
              </a:rPr>
              <a:t>אמר לו: "אתה זקן בן מאה שנה, עומד וטורח ונוטע נטיעות-</a:t>
            </a:r>
            <a:r>
              <a:rPr lang="en-US" sz="3200" smtClean="0">
                <a:solidFill>
                  <a:srgbClr val="424242"/>
                </a:solidFill>
                <a:latin typeface="Times New Roman" panose="02020603050405020304" pitchFamily="18" charset="0"/>
                <a:ea typeface="Times New Roman" panose="02020603050405020304" pitchFamily="18" charset="0"/>
              </a:rPr>
              <a:t/>
            </a:r>
            <a:br>
              <a:rPr lang="en-US" sz="3200" smtClean="0">
                <a:solidFill>
                  <a:srgbClr val="424242"/>
                </a:solidFill>
                <a:latin typeface="Times New Roman" panose="02020603050405020304" pitchFamily="18" charset="0"/>
                <a:ea typeface="Times New Roman" panose="02020603050405020304" pitchFamily="18" charset="0"/>
              </a:rPr>
            </a:br>
            <a:r>
              <a:rPr lang="he-IL" sz="3200" smtClean="0">
                <a:solidFill>
                  <a:srgbClr val="006600"/>
                </a:solidFill>
                <a:latin typeface="Times New Roman" panose="02020603050405020304" pitchFamily="18" charset="0"/>
                <a:ea typeface="Times New Roman" panose="02020603050405020304" pitchFamily="18" charset="0"/>
              </a:rPr>
              <a:t>וכי סבור אתה לאכול מהן?!</a:t>
            </a:r>
            <a:r>
              <a:rPr lang="he-IL" sz="3200" b="1" smtClean="0">
                <a:solidFill>
                  <a:srgbClr val="006600"/>
                </a:solidFill>
                <a:latin typeface="Times New Roman" panose="02020603050405020304" pitchFamily="18" charset="0"/>
                <a:ea typeface="Times New Roman" panose="02020603050405020304" pitchFamily="18" charset="0"/>
              </a:rPr>
              <a:t>"</a:t>
            </a:r>
            <a:r>
              <a:rPr lang="en-US" sz="3200" smtClean="0">
                <a:solidFill>
                  <a:srgbClr val="424242"/>
                </a:solidFill>
                <a:latin typeface="Times New Roman" panose="02020603050405020304" pitchFamily="18" charset="0"/>
                <a:ea typeface="Times New Roman" panose="02020603050405020304" pitchFamily="18" charset="0"/>
              </a:rPr>
              <a:t/>
            </a:r>
            <a:br>
              <a:rPr lang="en-US" sz="3200" smtClean="0">
                <a:solidFill>
                  <a:srgbClr val="424242"/>
                </a:solidFill>
                <a:latin typeface="Times New Roman" panose="02020603050405020304" pitchFamily="18" charset="0"/>
                <a:ea typeface="Times New Roman" panose="02020603050405020304" pitchFamily="18" charset="0"/>
              </a:rPr>
            </a:br>
            <a:r>
              <a:rPr lang="he-IL" sz="3200" smtClean="0">
                <a:solidFill>
                  <a:srgbClr val="006600"/>
                </a:solidFill>
                <a:latin typeface="Times New Roman" panose="02020603050405020304" pitchFamily="18" charset="0"/>
                <a:ea typeface="Times New Roman" panose="02020603050405020304" pitchFamily="18" charset="0"/>
              </a:rPr>
              <a:t>אמר לו: "</a:t>
            </a:r>
            <a:r>
              <a:rPr lang="he-IL" sz="3200" smtClean="0">
                <a:solidFill>
                  <a:srgbClr val="006600"/>
                </a:solidFill>
                <a:highlight>
                  <a:srgbClr val="FFFF00"/>
                </a:highlight>
                <a:latin typeface="Times New Roman" panose="02020603050405020304" pitchFamily="18" charset="0"/>
                <a:ea typeface="Times New Roman" panose="02020603050405020304" pitchFamily="18" charset="0"/>
              </a:rPr>
              <a:t>אדני המלך</a:t>
            </a:r>
            <a:r>
              <a:rPr lang="he-IL" sz="3200" smtClean="0">
                <a:solidFill>
                  <a:srgbClr val="006600"/>
                </a:solidFill>
                <a:latin typeface="Times New Roman" panose="02020603050405020304" pitchFamily="18" charset="0"/>
                <a:ea typeface="Times New Roman" panose="02020603050405020304" pitchFamily="18" charset="0"/>
              </a:rPr>
              <a:t>, הריני נוטע, אם אזכה-אכל מפירות נטיעותי</a:t>
            </a:r>
            <a:r>
              <a:rPr lang="en-US" sz="3200" smtClean="0">
                <a:solidFill>
                  <a:srgbClr val="424242"/>
                </a:solidFill>
                <a:latin typeface="Times New Roman" panose="02020603050405020304" pitchFamily="18" charset="0"/>
                <a:ea typeface="Times New Roman" panose="02020603050405020304" pitchFamily="18" charset="0"/>
              </a:rPr>
              <a:t/>
            </a:r>
            <a:br>
              <a:rPr lang="en-US" sz="3200" smtClean="0">
                <a:solidFill>
                  <a:srgbClr val="424242"/>
                </a:solidFill>
                <a:latin typeface="Times New Roman" panose="02020603050405020304" pitchFamily="18" charset="0"/>
                <a:ea typeface="Times New Roman" panose="02020603050405020304" pitchFamily="18" charset="0"/>
              </a:rPr>
            </a:br>
            <a:r>
              <a:rPr lang="he-IL" sz="3200" smtClean="0">
                <a:solidFill>
                  <a:srgbClr val="006600"/>
                </a:solidFill>
                <a:latin typeface="Times New Roman" panose="02020603050405020304" pitchFamily="18" charset="0"/>
                <a:ea typeface="Times New Roman" panose="02020603050405020304" pitchFamily="18" charset="0"/>
              </a:rPr>
              <a:t>ואם לאו- כשם שיגעו לי אבותי, כך אני יגע לבני." </a:t>
            </a:r>
            <a:br>
              <a:rPr lang="he-IL" sz="3200" smtClean="0">
                <a:solidFill>
                  <a:srgbClr val="006600"/>
                </a:solidFill>
                <a:latin typeface="Times New Roman" panose="02020603050405020304" pitchFamily="18" charset="0"/>
                <a:ea typeface="Times New Roman" panose="02020603050405020304" pitchFamily="18" charset="0"/>
              </a:rPr>
            </a:br>
            <a:r>
              <a:rPr lang="he-IL" sz="3200" smtClean="0">
                <a:solidFill>
                  <a:srgbClr val="006600"/>
                </a:solidFill>
                <a:latin typeface="Times New Roman" panose="02020603050405020304" pitchFamily="18" charset="0"/>
                <a:ea typeface="Times New Roman" panose="02020603050405020304" pitchFamily="18" charset="0"/>
              </a:rPr>
              <a:t>אמר לו: "בחייך זקן, אם נטיעות שלך עושות פרות בימינו אתה מאכילני מהם.</a:t>
            </a:r>
            <a:endParaRPr lang="he-IL" sz="3200" dirty="0"/>
          </a:p>
        </p:txBody>
      </p:sp>
    </p:spTree>
    <p:extLst>
      <p:ext uri="{BB962C8B-B14F-4D97-AF65-F5344CB8AC3E}">
        <p14:creationId xmlns:p14="http://schemas.microsoft.com/office/powerpoint/2010/main" val="22479756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כותרת 5">
            <a:extLst>
              <a:ext uri="{FF2B5EF4-FFF2-40B4-BE49-F238E27FC236}">
                <a16:creationId xmlns:a16="http://schemas.microsoft.com/office/drawing/2014/main" id="{505306BE-A245-4383-B951-5F5A126228D0}"/>
              </a:ext>
            </a:extLst>
          </p:cNvPr>
          <p:cNvSpPr>
            <a:spLocks noGrp="1"/>
          </p:cNvSpPr>
          <p:nvPr>
            <p:ph type="title"/>
          </p:nvPr>
        </p:nvSpPr>
        <p:spPr>
          <a:xfrm>
            <a:off x="520995" y="510363"/>
            <a:ext cx="11376838" cy="6001039"/>
          </a:xfrm>
        </p:spPr>
        <p:txBody>
          <a:bodyPr>
            <a:noAutofit/>
          </a:bodyPr>
          <a:lstStyle/>
          <a:p>
            <a:pPr lvl="0">
              <a:lnSpc>
                <a:spcPct val="100000"/>
              </a:lnSpc>
            </a:pPr>
            <a:r>
              <a:rPr lang="he-IL" sz="3200" dirty="0">
                <a:solidFill>
                  <a:srgbClr val="006600"/>
                </a:solidFill>
                <a:latin typeface="Times New Roman" panose="02020603050405020304" pitchFamily="18" charset="0"/>
                <a:ea typeface="Times New Roman" panose="02020603050405020304" pitchFamily="18" charset="0"/>
              </a:rPr>
              <a:t>מעשה באדריאנוס שהיה עובר בשבילי טבריה.</a:t>
            </a:r>
            <a:r>
              <a:rPr lang="en-US" sz="3200" dirty="0">
                <a:solidFill>
                  <a:srgbClr val="424242"/>
                </a:solidFill>
                <a:latin typeface="Times New Roman" panose="02020603050405020304" pitchFamily="18" charset="0"/>
                <a:ea typeface="Times New Roman" panose="02020603050405020304" pitchFamily="18" charset="0"/>
              </a:rPr>
              <a:t/>
            </a:r>
            <a:br>
              <a:rPr lang="en-US" sz="3200" dirty="0">
                <a:solidFill>
                  <a:srgbClr val="424242"/>
                </a:solidFill>
                <a:latin typeface="Times New Roman" panose="02020603050405020304" pitchFamily="18" charset="0"/>
                <a:ea typeface="Times New Roman" panose="02020603050405020304" pitchFamily="18" charset="0"/>
              </a:rPr>
            </a:br>
            <a:r>
              <a:rPr lang="he-IL" sz="3200" dirty="0">
                <a:solidFill>
                  <a:srgbClr val="006600"/>
                </a:solidFill>
                <a:latin typeface="Times New Roman" panose="02020603050405020304" pitchFamily="18" charset="0"/>
                <a:ea typeface="Times New Roman" panose="02020603050405020304" pitchFamily="18" charset="0"/>
              </a:rPr>
              <a:t>ראה זקן אחד שעומד וחופר חפירות ונוטע נטיעות.</a:t>
            </a:r>
            <a:r>
              <a:rPr lang="en-US" sz="3200" dirty="0">
                <a:solidFill>
                  <a:srgbClr val="424242"/>
                </a:solidFill>
                <a:latin typeface="Times New Roman" panose="02020603050405020304" pitchFamily="18" charset="0"/>
                <a:ea typeface="Times New Roman" panose="02020603050405020304" pitchFamily="18" charset="0"/>
              </a:rPr>
              <a:t/>
            </a:r>
            <a:br>
              <a:rPr lang="en-US" sz="3200" dirty="0">
                <a:solidFill>
                  <a:srgbClr val="424242"/>
                </a:solidFill>
                <a:latin typeface="Times New Roman" panose="02020603050405020304" pitchFamily="18" charset="0"/>
                <a:ea typeface="Times New Roman" panose="02020603050405020304" pitchFamily="18" charset="0"/>
              </a:rPr>
            </a:br>
            <a:r>
              <a:rPr lang="he-IL" sz="3200" dirty="0">
                <a:solidFill>
                  <a:srgbClr val="006600"/>
                </a:solidFill>
                <a:highlight>
                  <a:srgbClr val="00FFFF"/>
                </a:highlight>
                <a:latin typeface="Times New Roman" panose="02020603050405020304" pitchFamily="18" charset="0"/>
                <a:ea typeface="Times New Roman" panose="02020603050405020304" pitchFamily="18" charset="0"/>
              </a:rPr>
              <a:t>אמר לו: </a:t>
            </a:r>
            <a:r>
              <a:rPr lang="he-IL" sz="3200" dirty="0">
                <a:solidFill>
                  <a:srgbClr val="006600"/>
                </a:solidFill>
                <a:latin typeface="Times New Roman" panose="02020603050405020304" pitchFamily="18" charset="0"/>
                <a:ea typeface="Times New Roman" panose="02020603050405020304" pitchFamily="18" charset="0"/>
              </a:rPr>
              <a:t>"זקן, זקן ! בן כמה אתה היום?"</a:t>
            </a:r>
            <a:r>
              <a:rPr lang="en-US" sz="3200" dirty="0">
                <a:solidFill>
                  <a:srgbClr val="424242"/>
                </a:solidFill>
                <a:latin typeface="Times New Roman" panose="02020603050405020304" pitchFamily="18" charset="0"/>
                <a:ea typeface="Times New Roman" panose="02020603050405020304" pitchFamily="18" charset="0"/>
              </a:rPr>
              <a:t/>
            </a:r>
            <a:br>
              <a:rPr lang="en-US" sz="3200" dirty="0">
                <a:solidFill>
                  <a:srgbClr val="424242"/>
                </a:solidFill>
                <a:latin typeface="Times New Roman" panose="02020603050405020304" pitchFamily="18" charset="0"/>
                <a:ea typeface="Times New Roman" panose="02020603050405020304" pitchFamily="18" charset="0"/>
              </a:rPr>
            </a:br>
            <a:r>
              <a:rPr lang="he-IL" sz="3200" dirty="0">
                <a:solidFill>
                  <a:srgbClr val="006600"/>
                </a:solidFill>
                <a:highlight>
                  <a:srgbClr val="00FFFF"/>
                </a:highlight>
                <a:latin typeface="Times New Roman" panose="02020603050405020304" pitchFamily="18" charset="0"/>
                <a:ea typeface="Times New Roman" panose="02020603050405020304" pitchFamily="18" charset="0"/>
              </a:rPr>
              <a:t>אמר לו: </a:t>
            </a:r>
            <a:r>
              <a:rPr lang="he-IL" sz="3200" dirty="0">
                <a:solidFill>
                  <a:srgbClr val="006600"/>
                </a:solidFill>
                <a:latin typeface="Times New Roman" panose="02020603050405020304" pitchFamily="18" charset="0"/>
                <a:ea typeface="Times New Roman" panose="02020603050405020304" pitchFamily="18" charset="0"/>
              </a:rPr>
              <a:t>"בן מאה שנה."</a:t>
            </a:r>
            <a:r>
              <a:rPr lang="en-US" sz="3200" dirty="0">
                <a:solidFill>
                  <a:srgbClr val="424242"/>
                </a:solidFill>
                <a:latin typeface="Times New Roman" panose="02020603050405020304" pitchFamily="18" charset="0"/>
                <a:ea typeface="Times New Roman" panose="02020603050405020304" pitchFamily="18" charset="0"/>
              </a:rPr>
              <a:t/>
            </a:r>
            <a:br>
              <a:rPr lang="en-US" sz="3200" dirty="0">
                <a:solidFill>
                  <a:srgbClr val="424242"/>
                </a:solidFill>
                <a:latin typeface="Times New Roman" panose="02020603050405020304" pitchFamily="18" charset="0"/>
                <a:ea typeface="Times New Roman" panose="02020603050405020304" pitchFamily="18" charset="0"/>
              </a:rPr>
            </a:br>
            <a:r>
              <a:rPr lang="he-IL" sz="3200" dirty="0">
                <a:solidFill>
                  <a:srgbClr val="006600"/>
                </a:solidFill>
                <a:highlight>
                  <a:srgbClr val="00FFFF"/>
                </a:highlight>
                <a:latin typeface="Times New Roman" panose="02020603050405020304" pitchFamily="18" charset="0"/>
                <a:ea typeface="Times New Roman" panose="02020603050405020304" pitchFamily="18" charset="0"/>
              </a:rPr>
              <a:t>אמר לו: </a:t>
            </a:r>
            <a:r>
              <a:rPr lang="he-IL" sz="3200" dirty="0">
                <a:solidFill>
                  <a:srgbClr val="006600"/>
                </a:solidFill>
                <a:latin typeface="Times New Roman" panose="02020603050405020304" pitchFamily="18" charset="0"/>
                <a:ea typeface="Times New Roman" panose="02020603050405020304" pitchFamily="18" charset="0"/>
              </a:rPr>
              <a:t>"אתה זקן בן מאה </a:t>
            </a:r>
            <a:r>
              <a:rPr lang="he-IL" sz="3200" dirty="0" err="1">
                <a:solidFill>
                  <a:srgbClr val="006600"/>
                </a:solidFill>
                <a:latin typeface="Times New Roman" panose="02020603050405020304" pitchFamily="18" charset="0"/>
                <a:ea typeface="Times New Roman" panose="02020603050405020304" pitchFamily="18" charset="0"/>
              </a:rPr>
              <a:t>שנה,עומד</a:t>
            </a:r>
            <a:r>
              <a:rPr lang="he-IL" sz="3200" dirty="0">
                <a:solidFill>
                  <a:srgbClr val="006600"/>
                </a:solidFill>
                <a:latin typeface="Times New Roman" panose="02020603050405020304" pitchFamily="18" charset="0"/>
                <a:ea typeface="Times New Roman" panose="02020603050405020304" pitchFamily="18" charset="0"/>
              </a:rPr>
              <a:t> וטורח ונוטע נטיעות-</a:t>
            </a:r>
            <a:r>
              <a:rPr lang="en-US" sz="3200" dirty="0">
                <a:solidFill>
                  <a:srgbClr val="424242"/>
                </a:solidFill>
                <a:latin typeface="Times New Roman" panose="02020603050405020304" pitchFamily="18" charset="0"/>
                <a:ea typeface="Times New Roman" panose="02020603050405020304" pitchFamily="18" charset="0"/>
              </a:rPr>
              <a:t/>
            </a:r>
            <a:br>
              <a:rPr lang="en-US" sz="3200" dirty="0">
                <a:solidFill>
                  <a:srgbClr val="424242"/>
                </a:solidFill>
                <a:latin typeface="Times New Roman" panose="02020603050405020304" pitchFamily="18" charset="0"/>
                <a:ea typeface="Times New Roman" panose="02020603050405020304" pitchFamily="18" charset="0"/>
              </a:rPr>
            </a:br>
            <a:r>
              <a:rPr lang="he-IL" sz="3200" dirty="0">
                <a:solidFill>
                  <a:srgbClr val="006600"/>
                </a:solidFill>
                <a:latin typeface="Times New Roman" panose="02020603050405020304" pitchFamily="18" charset="0"/>
                <a:ea typeface="Times New Roman" panose="02020603050405020304" pitchFamily="18" charset="0"/>
              </a:rPr>
              <a:t>וכי סבור אתה לאכול מהן?!</a:t>
            </a:r>
            <a:r>
              <a:rPr lang="he-IL" sz="3200" b="1" dirty="0">
                <a:solidFill>
                  <a:srgbClr val="006600"/>
                </a:solidFill>
                <a:latin typeface="Times New Roman" panose="02020603050405020304" pitchFamily="18" charset="0"/>
                <a:ea typeface="Times New Roman" panose="02020603050405020304" pitchFamily="18" charset="0"/>
              </a:rPr>
              <a:t>"</a:t>
            </a:r>
            <a:r>
              <a:rPr lang="en-US" sz="3200" dirty="0">
                <a:solidFill>
                  <a:srgbClr val="424242"/>
                </a:solidFill>
                <a:latin typeface="Times New Roman" panose="02020603050405020304" pitchFamily="18" charset="0"/>
                <a:ea typeface="Times New Roman" panose="02020603050405020304" pitchFamily="18" charset="0"/>
              </a:rPr>
              <a:t/>
            </a:r>
            <a:br>
              <a:rPr lang="en-US" sz="3200" dirty="0">
                <a:solidFill>
                  <a:srgbClr val="424242"/>
                </a:solidFill>
                <a:latin typeface="Times New Roman" panose="02020603050405020304" pitchFamily="18" charset="0"/>
                <a:ea typeface="Times New Roman" panose="02020603050405020304" pitchFamily="18" charset="0"/>
              </a:rPr>
            </a:br>
            <a:r>
              <a:rPr lang="he-IL" sz="3200" dirty="0">
                <a:solidFill>
                  <a:srgbClr val="006600"/>
                </a:solidFill>
                <a:highlight>
                  <a:srgbClr val="00FFFF"/>
                </a:highlight>
                <a:latin typeface="Times New Roman" panose="02020603050405020304" pitchFamily="18" charset="0"/>
                <a:ea typeface="Times New Roman" panose="02020603050405020304" pitchFamily="18" charset="0"/>
              </a:rPr>
              <a:t>אמר לו: </a:t>
            </a:r>
            <a:r>
              <a:rPr lang="he-IL" sz="3200" dirty="0">
                <a:solidFill>
                  <a:srgbClr val="006600"/>
                </a:solidFill>
                <a:latin typeface="Times New Roman" panose="02020603050405020304" pitchFamily="18" charset="0"/>
                <a:ea typeface="Times New Roman" panose="02020603050405020304" pitchFamily="18" charset="0"/>
              </a:rPr>
              <a:t>"אדני המלך, הריני נוטע, אם אזכה-אכל מפירות </a:t>
            </a:r>
            <a:r>
              <a:rPr lang="he-IL" sz="3200" dirty="0" err="1">
                <a:solidFill>
                  <a:srgbClr val="006600"/>
                </a:solidFill>
                <a:latin typeface="Times New Roman" panose="02020603050405020304" pitchFamily="18" charset="0"/>
                <a:ea typeface="Times New Roman" panose="02020603050405020304" pitchFamily="18" charset="0"/>
              </a:rPr>
              <a:t>נטיעותי</a:t>
            </a:r>
            <a:r>
              <a:rPr lang="en-US" sz="3200" dirty="0">
                <a:solidFill>
                  <a:srgbClr val="424242"/>
                </a:solidFill>
                <a:latin typeface="Times New Roman" panose="02020603050405020304" pitchFamily="18" charset="0"/>
                <a:ea typeface="Times New Roman" panose="02020603050405020304" pitchFamily="18" charset="0"/>
              </a:rPr>
              <a:t/>
            </a:r>
            <a:br>
              <a:rPr lang="en-US" sz="3200" dirty="0">
                <a:solidFill>
                  <a:srgbClr val="424242"/>
                </a:solidFill>
                <a:latin typeface="Times New Roman" panose="02020603050405020304" pitchFamily="18" charset="0"/>
                <a:ea typeface="Times New Roman" panose="02020603050405020304" pitchFamily="18" charset="0"/>
              </a:rPr>
            </a:br>
            <a:r>
              <a:rPr lang="he-IL" sz="3200" dirty="0">
                <a:solidFill>
                  <a:srgbClr val="006600"/>
                </a:solidFill>
                <a:latin typeface="Times New Roman" panose="02020603050405020304" pitchFamily="18" charset="0"/>
                <a:ea typeface="Times New Roman" panose="02020603050405020304" pitchFamily="18" charset="0"/>
              </a:rPr>
              <a:t>ואם לאו- כשם שיגעו לי </a:t>
            </a:r>
            <a:r>
              <a:rPr lang="he-IL" sz="3200" dirty="0" err="1">
                <a:solidFill>
                  <a:srgbClr val="006600"/>
                </a:solidFill>
                <a:latin typeface="Times New Roman" panose="02020603050405020304" pitchFamily="18" charset="0"/>
                <a:ea typeface="Times New Roman" panose="02020603050405020304" pitchFamily="18" charset="0"/>
              </a:rPr>
              <a:t>אבותי</a:t>
            </a:r>
            <a:r>
              <a:rPr lang="he-IL" sz="3200" dirty="0">
                <a:solidFill>
                  <a:srgbClr val="006600"/>
                </a:solidFill>
                <a:latin typeface="Times New Roman" panose="02020603050405020304" pitchFamily="18" charset="0"/>
                <a:ea typeface="Times New Roman" panose="02020603050405020304" pitchFamily="18" charset="0"/>
              </a:rPr>
              <a:t>, כך אני יגע לבני." </a:t>
            </a:r>
            <a:br>
              <a:rPr lang="he-IL" sz="3200" dirty="0">
                <a:solidFill>
                  <a:srgbClr val="006600"/>
                </a:solidFill>
                <a:latin typeface="Times New Roman" panose="02020603050405020304" pitchFamily="18" charset="0"/>
                <a:ea typeface="Times New Roman" panose="02020603050405020304" pitchFamily="18" charset="0"/>
              </a:rPr>
            </a:br>
            <a:r>
              <a:rPr lang="he-IL" sz="3200" dirty="0">
                <a:solidFill>
                  <a:srgbClr val="006600"/>
                </a:solidFill>
                <a:highlight>
                  <a:srgbClr val="00FFFF"/>
                </a:highlight>
                <a:latin typeface="Times New Roman" panose="02020603050405020304" pitchFamily="18" charset="0"/>
                <a:ea typeface="Times New Roman" panose="02020603050405020304" pitchFamily="18" charset="0"/>
              </a:rPr>
              <a:t>אמר לו:</a:t>
            </a:r>
            <a:r>
              <a:rPr lang="he-IL" sz="3200" dirty="0">
                <a:solidFill>
                  <a:srgbClr val="006600"/>
                </a:solidFill>
                <a:latin typeface="Times New Roman" panose="02020603050405020304" pitchFamily="18" charset="0"/>
                <a:ea typeface="Times New Roman" panose="02020603050405020304" pitchFamily="18" charset="0"/>
              </a:rPr>
              <a:t> "בחייך זקן, אם נטיעות שלך עושות פרות בימינו אתה מאכילני מהם</a:t>
            </a:r>
            <a:r>
              <a:rPr lang="he-IL" sz="3200" dirty="0" smtClean="0">
                <a:solidFill>
                  <a:srgbClr val="006600"/>
                </a:solidFill>
                <a:latin typeface="Times New Roman" panose="02020603050405020304" pitchFamily="18" charset="0"/>
                <a:ea typeface="Times New Roman" panose="02020603050405020304" pitchFamily="18" charset="0"/>
              </a:rPr>
              <a:t>."</a:t>
            </a:r>
            <a:r>
              <a:rPr lang="he-IL" sz="3200" dirty="0">
                <a:solidFill>
                  <a:srgbClr val="006600"/>
                </a:solidFill>
                <a:latin typeface="Times New Roman" panose="02020603050405020304" pitchFamily="18" charset="0"/>
                <a:ea typeface="Times New Roman" panose="02020603050405020304" pitchFamily="18" charset="0"/>
              </a:rPr>
              <a:t/>
            </a:r>
            <a:br>
              <a:rPr lang="he-IL" sz="3200" dirty="0">
                <a:solidFill>
                  <a:srgbClr val="006600"/>
                </a:solidFill>
                <a:latin typeface="Times New Roman" panose="02020603050405020304" pitchFamily="18" charset="0"/>
                <a:ea typeface="Times New Roman" panose="02020603050405020304" pitchFamily="18" charset="0"/>
              </a:rPr>
            </a:br>
            <a:r>
              <a:rPr lang="he-IL" sz="3200" dirty="0">
                <a:solidFill>
                  <a:srgbClr val="006600"/>
                </a:solidFill>
                <a:highlight>
                  <a:srgbClr val="00FFFF"/>
                </a:highlight>
                <a:latin typeface="Times New Roman" panose="02020603050405020304" pitchFamily="18" charset="0"/>
                <a:ea typeface="Times New Roman" panose="02020603050405020304" pitchFamily="18" charset="0"/>
              </a:rPr>
              <a:t>אמרו לו </a:t>
            </a:r>
            <a:r>
              <a:rPr lang="he-IL" sz="3200" dirty="0">
                <a:solidFill>
                  <a:srgbClr val="006600"/>
                </a:solidFill>
                <a:latin typeface="Times New Roman" panose="02020603050405020304" pitchFamily="18" charset="0"/>
                <a:ea typeface="Times New Roman" panose="02020603050405020304" pitchFamily="18" charset="0"/>
              </a:rPr>
              <a:t>השוערים: "מה עסקך?"</a:t>
            </a:r>
            <a:r>
              <a:rPr lang="en-US" sz="3200" dirty="0">
                <a:solidFill>
                  <a:srgbClr val="424242"/>
                </a:solidFill>
                <a:latin typeface="Times New Roman" panose="02020603050405020304" pitchFamily="18" charset="0"/>
                <a:ea typeface="Times New Roman" panose="02020603050405020304" pitchFamily="18" charset="0"/>
              </a:rPr>
              <a:t/>
            </a:r>
            <a:br>
              <a:rPr lang="en-US" sz="3200" dirty="0">
                <a:solidFill>
                  <a:srgbClr val="424242"/>
                </a:solidFill>
                <a:latin typeface="Times New Roman" panose="02020603050405020304" pitchFamily="18" charset="0"/>
                <a:ea typeface="Times New Roman" panose="02020603050405020304" pitchFamily="18" charset="0"/>
              </a:rPr>
            </a:br>
            <a:r>
              <a:rPr lang="he-IL" sz="3200" dirty="0">
                <a:solidFill>
                  <a:srgbClr val="006600"/>
                </a:solidFill>
                <a:highlight>
                  <a:srgbClr val="00FFFF"/>
                </a:highlight>
                <a:latin typeface="Times New Roman" panose="02020603050405020304" pitchFamily="18" charset="0"/>
                <a:ea typeface="Times New Roman" panose="02020603050405020304" pitchFamily="18" charset="0"/>
              </a:rPr>
              <a:t>אמר להם: </a:t>
            </a:r>
            <a:r>
              <a:rPr lang="he-IL" sz="3200" dirty="0">
                <a:solidFill>
                  <a:srgbClr val="006600"/>
                </a:solidFill>
                <a:latin typeface="Times New Roman" panose="02020603050405020304" pitchFamily="18" charset="0"/>
                <a:ea typeface="Times New Roman" panose="02020603050405020304" pitchFamily="18" charset="0"/>
              </a:rPr>
              <a:t>"לכנס אצל המלך אני מבקש</a:t>
            </a:r>
            <a:r>
              <a:rPr lang="he-IL" sz="3200" dirty="0" smtClean="0">
                <a:solidFill>
                  <a:srgbClr val="006600"/>
                </a:solidFill>
                <a:latin typeface="Times New Roman" panose="02020603050405020304" pitchFamily="18" charset="0"/>
                <a:ea typeface="Times New Roman" panose="02020603050405020304" pitchFamily="18" charset="0"/>
              </a:rPr>
              <a:t>."</a:t>
            </a:r>
            <a:endParaRPr lang="he-IL" sz="3200" dirty="0"/>
          </a:p>
        </p:txBody>
      </p:sp>
    </p:spTree>
    <p:extLst>
      <p:ext uri="{BB962C8B-B14F-4D97-AF65-F5344CB8AC3E}">
        <p14:creationId xmlns:p14="http://schemas.microsoft.com/office/powerpoint/2010/main" val="21899622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a:extLst>
              <a:ext uri="{FF2B5EF4-FFF2-40B4-BE49-F238E27FC236}">
                <a16:creationId xmlns:a16="http://schemas.microsoft.com/office/drawing/2014/main" id="{DA08B700-BC39-4718-9F7F-CE0DFE73C94B}"/>
              </a:ext>
            </a:extLst>
          </p:cNvPr>
          <p:cNvSpPr/>
          <p:nvPr/>
        </p:nvSpPr>
        <p:spPr>
          <a:xfrm>
            <a:off x="805758" y="977774"/>
            <a:ext cx="3168713" cy="1035081"/>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he-IL" sz="3200" b="1" dirty="0">
                <a:cs typeface="Calibri" panose="020F0502020204030204" pitchFamily="34" charset="0"/>
              </a:rPr>
              <a:t>דיאלוג – דו -שיח</a:t>
            </a:r>
          </a:p>
        </p:txBody>
      </p:sp>
      <p:sp>
        <p:nvSpPr>
          <p:cNvPr id="5" name="כותרת 5">
            <a:extLst>
              <a:ext uri="{FF2B5EF4-FFF2-40B4-BE49-F238E27FC236}">
                <a16:creationId xmlns:a16="http://schemas.microsoft.com/office/drawing/2014/main" id="{505306BE-A245-4383-B951-5F5A126228D0}"/>
              </a:ext>
            </a:extLst>
          </p:cNvPr>
          <p:cNvSpPr txBox="1">
            <a:spLocks/>
          </p:cNvSpPr>
          <p:nvPr/>
        </p:nvSpPr>
        <p:spPr>
          <a:xfrm>
            <a:off x="520995" y="510363"/>
            <a:ext cx="11376838" cy="6001039"/>
          </a:xfrm>
          <a:prstGeom prst="rect">
            <a:avLst/>
          </a:prstGeom>
        </p:spPr>
        <p:txBody>
          <a:bodyPr vert="horz" lIns="91440" tIns="45720" rIns="91440" bIns="45720" rtlCol="0" anchor="ctr">
            <a:noAutofit/>
          </a:bodyPr>
          <a:lstStyle>
            <a:lvl1pPr algn="r" defTabSz="914400" rtl="1" eaLnBrk="1" latinLnBrk="0" hangingPunct="1">
              <a:lnSpc>
                <a:spcPct val="90000"/>
              </a:lnSpc>
              <a:spcBef>
                <a:spcPts val="800"/>
              </a:spcBef>
              <a:spcAft>
                <a:spcPts val="0"/>
              </a:spcAft>
              <a:buNone/>
              <a:defRPr sz="4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a:lstStyle>
          <a:p>
            <a:pPr>
              <a:lnSpc>
                <a:spcPct val="100000"/>
              </a:lnSpc>
            </a:pPr>
            <a:r>
              <a:rPr lang="he-IL" sz="3200" smtClean="0">
                <a:solidFill>
                  <a:srgbClr val="006600"/>
                </a:solidFill>
                <a:latin typeface="Times New Roman" panose="02020603050405020304" pitchFamily="18" charset="0"/>
                <a:ea typeface="Times New Roman" panose="02020603050405020304" pitchFamily="18" charset="0"/>
              </a:rPr>
              <a:t>מעשה באדריאנוס שהיה עובר בשבילי טבריה.</a:t>
            </a:r>
            <a:r>
              <a:rPr lang="en-US" sz="3200" smtClean="0">
                <a:solidFill>
                  <a:srgbClr val="424242"/>
                </a:solidFill>
                <a:latin typeface="Times New Roman" panose="02020603050405020304" pitchFamily="18" charset="0"/>
                <a:ea typeface="Times New Roman" panose="02020603050405020304" pitchFamily="18" charset="0"/>
              </a:rPr>
              <a:t/>
            </a:r>
            <a:br>
              <a:rPr lang="en-US" sz="3200" smtClean="0">
                <a:solidFill>
                  <a:srgbClr val="424242"/>
                </a:solidFill>
                <a:latin typeface="Times New Roman" panose="02020603050405020304" pitchFamily="18" charset="0"/>
                <a:ea typeface="Times New Roman" panose="02020603050405020304" pitchFamily="18" charset="0"/>
              </a:rPr>
            </a:br>
            <a:r>
              <a:rPr lang="he-IL" sz="3200" smtClean="0">
                <a:solidFill>
                  <a:srgbClr val="006600"/>
                </a:solidFill>
                <a:latin typeface="Times New Roman" panose="02020603050405020304" pitchFamily="18" charset="0"/>
                <a:ea typeface="Times New Roman" panose="02020603050405020304" pitchFamily="18" charset="0"/>
              </a:rPr>
              <a:t>ראה זקן אחד שעומד וחופר חפירות ונוטע נטיעות.</a:t>
            </a:r>
            <a:r>
              <a:rPr lang="en-US" sz="3200" smtClean="0">
                <a:solidFill>
                  <a:srgbClr val="424242"/>
                </a:solidFill>
                <a:latin typeface="Times New Roman" panose="02020603050405020304" pitchFamily="18" charset="0"/>
                <a:ea typeface="Times New Roman" panose="02020603050405020304" pitchFamily="18" charset="0"/>
              </a:rPr>
              <a:t/>
            </a:r>
            <a:br>
              <a:rPr lang="en-US" sz="3200" smtClean="0">
                <a:solidFill>
                  <a:srgbClr val="424242"/>
                </a:solidFill>
                <a:latin typeface="Times New Roman" panose="02020603050405020304" pitchFamily="18" charset="0"/>
                <a:ea typeface="Times New Roman" panose="02020603050405020304" pitchFamily="18" charset="0"/>
              </a:rPr>
            </a:br>
            <a:r>
              <a:rPr lang="he-IL" sz="3200" smtClean="0">
                <a:solidFill>
                  <a:srgbClr val="006600"/>
                </a:solidFill>
                <a:highlight>
                  <a:srgbClr val="00FFFF"/>
                </a:highlight>
                <a:latin typeface="Times New Roman" panose="02020603050405020304" pitchFamily="18" charset="0"/>
                <a:ea typeface="Times New Roman" panose="02020603050405020304" pitchFamily="18" charset="0"/>
              </a:rPr>
              <a:t>אמר לו: </a:t>
            </a:r>
            <a:r>
              <a:rPr lang="he-IL" sz="3200" smtClean="0">
                <a:solidFill>
                  <a:srgbClr val="006600"/>
                </a:solidFill>
                <a:latin typeface="Times New Roman" panose="02020603050405020304" pitchFamily="18" charset="0"/>
                <a:ea typeface="Times New Roman" panose="02020603050405020304" pitchFamily="18" charset="0"/>
              </a:rPr>
              <a:t>"זקן, זקן ! בן כמה אתה היום?"</a:t>
            </a:r>
            <a:r>
              <a:rPr lang="en-US" sz="3200" smtClean="0">
                <a:solidFill>
                  <a:srgbClr val="424242"/>
                </a:solidFill>
                <a:latin typeface="Times New Roman" panose="02020603050405020304" pitchFamily="18" charset="0"/>
                <a:ea typeface="Times New Roman" panose="02020603050405020304" pitchFamily="18" charset="0"/>
              </a:rPr>
              <a:t/>
            </a:r>
            <a:br>
              <a:rPr lang="en-US" sz="3200" smtClean="0">
                <a:solidFill>
                  <a:srgbClr val="424242"/>
                </a:solidFill>
                <a:latin typeface="Times New Roman" panose="02020603050405020304" pitchFamily="18" charset="0"/>
                <a:ea typeface="Times New Roman" panose="02020603050405020304" pitchFamily="18" charset="0"/>
              </a:rPr>
            </a:br>
            <a:r>
              <a:rPr lang="he-IL" sz="3200" smtClean="0">
                <a:solidFill>
                  <a:srgbClr val="006600"/>
                </a:solidFill>
                <a:highlight>
                  <a:srgbClr val="00FFFF"/>
                </a:highlight>
                <a:latin typeface="Times New Roman" panose="02020603050405020304" pitchFamily="18" charset="0"/>
                <a:ea typeface="Times New Roman" panose="02020603050405020304" pitchFamily="18" charset="0"/>
              </a:rPr>
              <a:t>אמר לו: </a:t>
            </a:r>
            <a:r>
              <a:rPr lang="he-IL" sz="3200" smtClean="0">
                <a:solidFill>
                  <a:srgbClr val="006600"/>
                </a:solidFill>
                <a:latin typeface="Times New Roman" panose="02020603050405020304" pitchFamily="18" charset="0"/>
                <a:ea typeface="Times New Roman" panose="02020603050405020304" pitchFamily="18" charset="0"/>
              </a:rPr>
              <a:t>"בן מאה שנה."</a:t>
            </a:r>
            <a:r>
              <a:rPr lang="en-US" sz="3200" smtClean="0">
                <a:solidFill>
                  <a:srgbClr val="424242"/>
                </a:solidFill>
                <a:latin typeface="Times New Roman" panose="02020603050405020304" pitchFamily="18" charset="0"/>
                <a:ea typeface="Times New Roman" panose="02020603050405020304" pitchFamily="18" charset="0"/>
              </a:rPr>
              <a:t/>
            </a:r>
            <a:br>
              <a:rPr lang="en-US" sz="3200" smtClean="0">
                <a:solidFill>
                  <a:srgbClr val="424242"/>
                </a:solidFill>
                <a:latin typeface="Times New Roman" panose="02020603050405020304" pitchFamily="18" charset="0"/>
                <a:ea typeface="Times New Roman" panose="02020603050405020304" pitchFamily="18" charset="0"/>
              </a:rPr>
            </a:br>
            <a:r>
              <a:rPr lang="he-IL" sz="3200" smtClean="0">
                <a:solidFill>
                  <a:srgbClr val="006600"/>
                </a:solidFill>
                <a:highlight>
                  <a:srgbClr val="00FFFF"/>
                </a:highlight>
                <a:latin typeface="Times New Roman" panose="02020603050405020304" pitchFamily="18" charset="0"/>
                <a:ea typeface="Times New Roman" panose="02020603050405020304" pitchFamily="18" charset="0"/>
              </a:rPr>
              <a:t>אמר לו: </a:t>
            </a:r>
            <a:r>
              <a:rPr lang="he-IL" sz="3200" smtClean="0">
                <a:solidFill>
                  <a:srgbClr val="006600"/>
                </a:solidFill>
                <a:latin typeface="Times New Roman" panose="02020603050405020304" pitchFamily="18" charset="0"/>
                <a:ea typeface="Times New Roman" panose="02020603050405020304" pitchFamily="18" charset="0"/>
              </a:rPr>
              <a:t>"אתה זקן בן מאה שנה,עומד וטורח ונוטע נטיעות-</a:t>
            </a:r>
            <a:r>
              <a:rPr lang="en-US" sz="3200" smtClean="0">
                <a:solidFill>
                  <a:srgbClr val="424242"/>
                </a:solidFill>
                <a:latin typeface="Times New Roman" panose="02020603050405020304" pitchFamily="18" charset="0"/>
                <a:ea typeface="Times New Roman" panose="02020603050405020304" pitchFamily="18" charset="0"/>
              </a:rPr>
              <a:t/>
            </a:r>
            <a:br>
              <a:rPr lang="en-US" sz="3200" smtClean="0">
                <a:solidFill>
                  <a:srgbClr val="424242"/>
                </a:solidFill>
                <a:latin typeface="Times New Roman" panose="02020603050405020304" pitchFamily="18" charset="0"/>
                <a:ea typeface="Times New Roman" panose="02020603050405020304" pitchFamily="18" charset="0"/>
              </a:rPr>
            </a:br>
            <a:r>
              <a:rPr lang="he-IL" sz="3200" smtClean="0">
                <a:solidFill>
                  <a:srgbClr val="006600"/>
                </a:solidFill>
                <a:latin typeface="Times New Roman" panose="02020603050405020304" pitchFamily="18" charset="0"/>
                <a:ea typeface="Times New Roman" panose="02020603050405020304" pitchFamily="18" charset="0"/>
              </a:rPr>
              <a:t>וכי סבור אתה לאכול מהן?!</a:t>
            </a:r>
            <a:r>
              <a:rPr lang="he-IL" sz="3200" b="1" smtClean="0">
                <a:solidFill>
                  <a:srgbClr val="006600"/>
                </a:solidFill>
                <a:latin typeface="Times New Roman" panose="02020603050405020304" pitchFamily="18" charset="0"/>
                <a:ea typeface="Times New Roman" panose="02020603050405020304" pitchFamily="18" charset="0"/>
              </a:rPr>
              <a:t>"</a:t>
            </a:r>
            <a:r>
              <a:rPr lang="en-US" sz="3200" smtClean="0">
                <a:solidFill>
                  <a:srgbClr val="424242"/>
                </a:solidFill>
                <a:latin typeface="Times New Roman" panose="02020603050405020304" pitchFamily="18" charset="0"/>
                <a:ea typeface="Times New Roman" panose="02020603050405020304" pitchFamily="18" charset="0"/>
              </a:rPr>
              <a:t/>
            </a:r>
            <a:br>
              <a:rPr lang="en-US" sz="3200" smtClean="0">
                <a:solidFill>
                  <a:srgbClr val="424242"/>
                </a:solidFill>
                <a:latin typeface="Times New Roman" panose="02020603050405020304" pitchFamily="18" charset="0"/>
                <a:ea typeface="Times New Roman" panose="02020603050405020304" pitchFamily="18" charset="0"/>
              </a:rPr>
            </a:br>
            <a:r>
              <a:rPr lang="he-IL" sz="3200" smtClean="0">
                <a:solidFill>
                  <a:srgbClr val="006600"/>
                </a:solidFill>
                <a:highlight>
                  <a:srgbClr val="00FFFF"/>
                </a:highlight>
                <a:latin typeface="Times New Roman" panose="02020603050405020304" pitchFamily="18" charset="0"/>
                <a:ea typeface="Times New Roman" panose="02020603050405020304" pitchFamily="18" charset="0"/>
              </a:rPr>
              <a:t>אמר לו: </a:t>
            </a:r>
            <a:r>
              <a:rPr lang="he-IL" sz="3200" smtClean="0">
                <a:solidFill>
                  <a:srgbClr val="006600"/>
                </a:solidFill>
                <a:latin typeface="Times New Roman" panose="02020603050405020304" pitchFamily="18" charset="0"/>
                <a:ea typeface="Times New Roman" panose="02020603050405020304" pitchFamily="18" charset="0"/>
              </a:rPr>
              <a:t>"אדני המלך, הריני נוטע, אם אזכה-אכל מפירות נטיעותי</a:t>
            </a:r>
            <a:r>
              <a:rPr lang="en-US" sz="3200" smtClean="0">
                <a:solidFill>
                  <a:srgbClr val="424242"/>
                </a:solidFill>
                <a:latin typeface="Times New Roman" panose="02020603050405020304" pitchFamily="18" charset="0"/>
                <a:ea typeface="Times New Roman" panose="02020603050405020304" pitchFamily="18" charset="0"/>
              </a:rPr>
              <a:t/>
            </a:r>
            <a:br>
              <a:rPr lang="en-US" sz="3200" smtClean="0">
                <a:solidFill>
                  <a:srgbClr val="424242"/>
                </a:solidFill>
                <a:latin typeface="Times New Roman" panose="02020603050405020304" pitchFamily="18" charset="0"/>
                <a:ea typeface="Times New Roman" panose="02020603050405020304" pitchFamily="18" charset="0"/>
              </a:rPr>
            </a:br>
            <a:r>
              <a:rPr lang="he-IL" sz="3200" smtClean="0">
                <a:solidFill>
                  <a:srgbClr val="006600"/>
                </a:solidFill>
                <a:latin typeface="Times New Roman" panose="02020603050405020304" pitchFamily="18" charset="0"/>
                <a:ea typeface="Times New Roman" panose="02020603050405020304" pitchFamily="18" charset="0"/>
              </a:rPr>
              <a:t>ואם לאו- כשם שיגעו לי אבותי, כך אני יגע לבני." </a:t>
            </a:r>
            <a:br>
              <a:rPr lang="he-IL" sz="3200" smtClean="0">
                <a:solidFill>
                  <a:srgbClr val="006600"/>
                </a:solidFill>
                <a:latin typeface="Times New Roman" panose="02020603050405020304" pitchFamily="18" charset="0"/>
                <a:ea typeface="Times New Roman" panose="02020603050405020304" pitchFamily="18" charset="0"/>
              </a:rPr>
            </a:br>
            <a:r>
              <a:rPr lang="he-IL" sz="3200" smtClean="0">
                <a:solidFill>
                  <a:srgbClr val="006600"/>
                </a:solidFill>
                <a:highlight>
                  <a:srgbClr val="00FFFF"/>
                </a:highlight>
                <a:latin typeface="Times New Roman" panose="02020603050405020304" pitchFamily="18" charset="0"/>
                <a:ea typeface="Times New Roman" panose="02020603050405020304" pitchFamily="18" charset="0"/>
              </a:rPr>
              <a:t>אמר לו:</a:t>
            </a:r>
            <a:r>
              <a:rPr lang="he-IL" sz="3200" smtClean="0">
                <a:solidFill>
                  <a:srgbClr val="006600"/>
                </a:solidFill>
                <a:latin typeface="Times New Roman" panose="02020603050405020304" pitchFamily="18" charset="0"/>
                <a:ea typeface="Times New Roman" panose="02020603050405020304" pitchFamily="18" charset="0"/>
              </a:rPr>
              <a:t> "בחייך זקן, אם נטיעות שלך עושות פרות בימינו אתה מאכילני מהם."</a:t>
            </a:r>
            <a:br>
              <a:rPr lang="he-IL" sz="3200" smtClean="0">
                <a:solidFill>
                  <a:srgbClr val="006600"/>
                </a:solidFill>
                <a:latin typeface="Times New Roman" panose="02020603050405020304" pitchFamily="18" charset="0"/>
                <a:ea typeface="Times New Roman" panose="02020603050405020304" pitchFamily="18" charset="0"/>
              </a:rPr>
            </a:br>
            <a:r>
              <a:rPr lang="he-IL" sz="3200" smtClean="0">
                <a:solidFill>
                  <a:srgbClr val="006600"/>
                </a:solidFill>
                <a:highlight>
                  <a:srgbClr val="00FFFF"/>
                </a:highlight>
                <a:latin typeface="Times New Roman" panose="02020603050405020304" pitchFamily="18" charset="0"/>
                <a:ea typeface="Times New Roman" panose="02020603050405020304" pitchFamily="18" charset="0"/>
              </a:rPr>
              <a:t>אמרו לו </a:t>
            </a:r>
            <a:r>
              <a:rPr lang="he-IL" sz="3200" smtClean="0">
                <a:solidFill>
                  <a:srgbClr val="006600"/>
                </a:solidFill>
                <a:latin typeface="Times New Roman" panose="02020603050405020304" pitchFamily="18" charset="0"/>
                <a:ea typeface="Times New Roman" panose="02020603050405020304" pitchFamily="18" charset="0"/>
              </a:rPr>
              <a:t>השוערים: "מה עסקך?"</a:t>
            </a:r>
            <a:r>
              <a:rPr lang="en-US" sz="3200" smtClean="0">
                <a:solidFill>
                  <a:srgbClr val="424242"/>
                </a:solidFill>
                <a:latin typeface="Times New Roman" panose="02020603050405020304" pitchFamily="18" charset="0"/>
                <a:ea typeface="Times New Roman" panose="02020603050405020304" pitchFamily="18" charset="0"/>
              </a:rPr>
              <a:t/>
            </a:r>
            <a:br>
              <a:rPr lang="en-US" sz="3200" smtClean="0">
                <a:solidFill>
                  <a:srgbClr val="424242"/>
                </a:solidFill>
                <a:latin typeface="Times New Roman" panose="02020603050405020304" pitchFamily="18" charset="0"/>
                <a:ea typeface="Times New Roman" panose="02020603050405020304" pitchFamily="18" charset="0"/>
              </a:rPr>
            </a:br>
            <a:r>
              <a:rPr lang="he-IL" sz="3200" smtClean="0">
                <a:solidFill>
                  <a:srgbClr val="006600"/>
                </a:solidFill>
                <a:highlight>
                  <a:srgbClr val="00FFFF"/>
                </a:highlight>
                <a:latin typeface="Times New Roman" panose="02020603050405020304" pitchFamily="18" charset="0"/>
                <a:ea typeface="Times New Roman" panose="02020603050405020304" pitchFamily="18" charset="0"/>
              </a:rPr>
              <a:t>אמר להם: </a:t>
            </a:r>
            <a:r>
              <a:rPr lang="he-IL" sz="3200" smtClean="0">
                <a:solidFill>
                  <a:srgbClr val="006600"/>
                </a:solidFill>
                <a:latin typeface="Times New Roman" panose="02020603050405020304" pitchFamily="18" charset="0"/>
                <a:ea typeface="Times New Roman" panose="02020603050405020304" pitchFamily="18" charset="0"/>
              </a:rPr>
              <a:t>"לכנס אצל המלך אני מבקש."</a:t>
            </a:r>
            <a:endParaRPr lang="he-IL" sz="3200" dirty="0"/>
          </a:p>
        </p:txBody>
      </p:sp>
    </p:spTree>
    <p:extLst>
      <p:ext uri="{BB962C8B-B14F-4D97-AF65-F5344CB8AC3E}">
        <p14:creationId xmlns:p14="http://schemas.microsoft.com/office/powerpoint/2010/main" val="22271216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F4D120-3921-42A8-A063-46B023CB0CD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תמונה 2">
            <a:extLst>
              <a:ext uri="{FF2B5EF4-FFF2-40B4-BE49-F238E27FC236}">
                <a16:creationId xmlns:a16="http://schemas.microsoft.com/office/drawing/2014/main" id="{FF08012B-7649-4EF3-BE99-5FB30FE9EBD8}"/>
              </a:ext>
            </a:extLst>
          </p:cNvPr>
          <p:cNvPicPr>
            <a:picLocks noChangeAspect="1"/>
          </p:cNvPicPr>
          <p:nvPr/>
        </p:nvPicPr>
        <p:blipFill rotWithShape="1">
          <a:blip r:embed="rId5"/>
          <a:srcRect l="4050" r="5271" b="-2"/>
          <a:stretch/>
        </p:blipFill>
        <p:spPr>
          <a:xfrm>
            <a:off x="6395403" y="811545"/>
            <a:ext cx="5084406" cy="4543286"/>
          </a:xfrm>
          <a:prstGeom prst="rect">
            <a:avLst/>
          </a:prstGeom>
        </p:spPr>
      </p:pic>
      <p:pic>
        <p:nvPicPr>
          <p:cNvPr id="13" name="Picture 12">
            <a:extLst>
              <a:ext uri="{FF2B5EF4-FFF2-40B4-BE49-F238E27FC236}">
                <a16:creationId xmlns:a16="http://schemas.microsoft.com/office/drawing/2014/main" id="{9D01B3E5-85F4-41A9-A504-D5E6268DEC1D}"/>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rcRect r="14729"/>
          <a:stretch>
            <a:fillRect/>
          </a:stretch>
        </p:blipFill>
        <p:spPr>
          <a:xfrm>
            <a:off x="3466214" y="550975"/>
            <a:ext cx="8725786" cy="5756049"/>
          </a:xfrm>
          <a:custGeom>
            <a:avLst/>
            <a:gdLst>
              <a:gd name="connsiteX0" fmla="*/ 0 w 8725786"/>
              <a:gd name="connsiteY0" fmla="*/ 0 h 5756049"/>
              <a:gd name="connsiteX1" fmla="*/ 8725786 w 8725786"/>
              <a:gd name="connsiteY1" fmla="*/ 0 h 5756049"/>
              <a:gd name="connsiteX2" fmla="*/ 8725786 w 8725786"/>
              <a:gd name="connsiteY2" fmla="*/ 5756049 h 5756049"/>
              <a:gd name="connsiteX3" fmla="*/ 0 w 8725786"/>
              <a:gd name="connsiteY3" fmla="*/ 5756049 h 5756049"/>
            </a:gdLst>
            <a:ahLst/>
            <a:cxnLst>
              <a:cxn ang="0">
                <a:pos x="connsiteX0" y="connsiteY0"/>
              </a:cxn>
              <a:cxn ang="0">
                <a:pos x="connsiteX1" y="connsiteY1"/>
              </a:cxn>
              <a:cxn ang="0">
                <a:pos x="connsiteX2" y="connsiteY2"/>
              </a:cxn>
              <a:cxn ang="0">
                <a:pos x="connsiteX3" y="connsiteY3"/>
              </a:cxn>
            </a:cxnLst>
            <a:rect l="l" t="t" r="r" b="b"/>
            <a:pathLst>
              <a:path w="8725786" h="5756049">
                <a:moveTo>
                  <a:pt x="0" y="0"/>
                </a:moveTo>
                <a:lnTo>
                  <a:pt x="8725786" y="0"/>
                </a:lnTo>
                <a:lnTo>
                  <a:pt x="8725786" y="5756049"/>
                </a:lnTo>
                <a:lnTo>
                  <a:pt x="0" y="5756049"/>
                </a:lnTo>
                <a:close/>
              </a:path>
            </a:pathLst>
          </a:custGeom>
        </p:spPr>
      </p:pic>
      <p:sp>
        <p:nvSpPr>
          <p:cNvPr id="5" name="כותרת 4">
            <a:extLst>
              <a:ext uri="{FF2B5EF4-FFF2-40B4-BE49-F238E27FC236}">
                <a16:creationId xmlns:a16="http://schemas.microsoft.com/office/drawing/2014/main" id="{4F112698-B74E-4CD2-8757-85FDF06A8D62}"/>
              </a:ext>
            </a:extLst>
          </p:cNvPr>
          <p:cNvSpPr>
            <a:spLocks noGrp="1"/>
          </p:cNvSpPr>
          <p:nvPr>
            <p:ph type="title"/>
          </p:nvPr>
        </p:nvSpPr>
        <p:spPr>
          <a:xfrm>
            <a:off x="-183411" y="1016621"/>
            <a:ext cx="6480464" cy="3967884"/>
          </a:xfrm>
        </p:spPr>
        <p:txBody>
          <a:bodyPr>
            <a:normAutofit/>
          </a:bodyPr>
          <a:lstStyle/>
          <a:p>
            <a:r>
              <a:rPr lang="he-IL" sz="3200" b="1" dirty="0">
                <a:latin typeface="Times New Roman" panose="02020603050405020304" pitchFamily="18" charset="0"/>
                <a:ea typeface="Times New Roman" panose="02020603050405020304" pitchFamily="18" charset="0"/>
              </a:rPr>
              <a:t>לימים עשו אילנותיו תאנים.</a:t>
            </a:r>
            <a:r>
              <a:rPr lang="en-US" sz="3200" b="1" dirty="0">
                <a:latin typeface="Times New Roman" panose="02020603050405020304" pitchFamily="18" charset="0"/>
                <a:ea typeface="Times New Roman" panose="02020603050405020304" pitchFamily="18" charset="0"/>
              </a:rPr>
              <a:t/>
            </a:r>
            <a:br>
              <a:rPr lang="en-US" sz="3200" b="1" dirty="0">
                <a:latin typeface="Times New Roman" panose="02020603050405020304" pitchFamily="18" charset="0"/>
                <a:ea typeface="Times New Roman" panose="02020603050405020304" pitchFamily="18" charset="0"/>
              </a:rPr>
            </a:br>
            <a:r>
              <a:rPr lang="he-IL" sz="3200" b="1" dirty="0">
                <a:latin typeface="Times New Roman" panose="02020603050405020304" pitchFamily="18" charset="0"/>
                <a:ea typeface="Times New Roman" panose="02020603050405020304" pitchFamily="18" charset="0"/>
              </a:rPr>
              <a:t>אמר: "הגיעה השעה שאלך אצל המלך."</a:t>
            </a:r>
            <a:r>
              <a:rPr lang="en-US" sz="3200" b="1" dirty="0">
                <a:latin typeface="Times New Roman" panose="02020603050405020304" pitchFamily="18" charset="0"/>
                <a:ea typeface="Times New Roman" panose="02020603050405020304" pitchFamily="18" charset="0"/>
              </a:rPr>
              <a:t/>
            </a:r>
            <a:br>
              <a:rPr lang="en-US" sz="3200" b="1" dirty="0">
                <a:latin typeface="Times New Roman" panose="02020603050405020304" pitchFamily="18" charset="0"/>
                <a:ea typeface="Times New Roman" panose="02020603050405020304" pitchFamily="18" charset="0"/>
              </a:rPr>
            </a:br>
            <a:r>
              <a:rPr lang="he-IL" sz="3200" b="1" dirty="0">
                <a:latin typeface="Times New Roman" panose="02020603050405020304" pitchFamily="18" charset="0"/>
                <a:ea typeface="Times New Roman" panose="02020603050405020304" pitchFamily="18" charset="0"/>
              </a:rPr>
              <a:t>מה עשה אותו זקן?</a:t>
            </a:r>
            <a:r>
              <a:rPr lang="en-US" sz="3200" b="1" dirty="0">
                <a:latin typeface="Times New Roman" panose="02020603050405020304" pitchFamily="18" charset="0"/>
                <a:ea typeface="Times New Roman" panose="02020603050405020304" pitchFamily="18" charset="0"/>
              </a:rPr>
              <a:t/>
            </a:r>
            <a:br>
              <a:rPr lang="en-US" sz="3200" b="1" dirty="0">
                <a:latin typeface="Times New Roman" panose="02020603050405020304" pitchFamily="18" charset="0"/>
                <a:ea typeface="Times New Roman" panose="02020603050405020304" pitchFamily="18" charset="0"/>
              </a:rPr>
            </a:br>
            <a:r>
              <a:rPr lang="he-IL" sz="3200" b="1" dirty="0">
                <a:latin typeface="Times New Roman" panose="02020603050405020304" pitchFamily="18" charset="0"/>
                <a:ea typeface="Times New Roman" panose="02020603050405020304" pitchFamily="18" charset="0"/>
              </a:rPr>
              <a:t>נטל </a:t>
            </a:r>
            <a:r>
              <a:rPr lang="he-IL" sz="3200" b="1" dirty="0">
                <a:highlight>
                  <a:srgbClr val="FFFF00"/>
                </a:highlight>
                <a:latin typeface="Times New Roman" panose="02020603050405020304" pitchFamily="18" charset="0"/>
                <a:ea typeface="Times New Roman" panose="02020603050405020304" pitchFamily="18" charset="0"/>
              </a:rPr>
              <a:t>כַּלְכָּלָה</a:t>
            </a:r>
            <a:r>
              <a:rPr lang="he-IL" sz="3200" b="1" dirty="0">
                <a:latin typeface="Times New Roman" panose="02020603050405020304" pitchFamily="18" charset="0"/>
                <a:ea typeface="Times New Roman" panose="02020603050405020304" pitchFamily="18" charset="0"/>
              </a:rPr>
              <a:t> ומלא אותה </a:t>
            </a:r>
            <a:br>
              <a:rPr lang="he-IL" sz="3200" b="1" dirty="0">
                <a:latin typeface="Times New Roman" panose="02020603050405020304" pitchFamily="18" charset="0"/>
                <a:ea typeface="Times New Roman" panose="02020603050405020304" pitchFamily="18" charset="0"/>
              </a:rPr>
            </a:br>
            <a:r>
              <a:rPr lang="he-IL" sz="3200" b="1" dirty="0">
                <a:latin typeface="Times New Roman" panose="02020603050405020304" pitchFamily="18" charset="0"/>
                <a:ea typeface="Times New Roman" panose="02020603050405020304" pitchFamily="18" charset="0"/>
              </a:rPr>
              <a:t>בכורות של תאנים יפות</a:t>
            </a:r>
            <a:r>
              <a:rPr lang="en-US" sz="3200" b="1" dirty="0">
                <a:latin typeface="Times New Roman" panose="02020603050405020304" pitchFamily="18" charset="0"/>
                <a:ea typeface="Times New Roman" panose="02020603050405020304" pitchFamily="18" charset="0"/>
              </a:rPr>
              <a:t/>
            </a:r>
            <a:br>
              <a:rPr lang="en-US" sz="3200" b="1" dirty="0">
                <a:latin typeface="Times New Roman" panose="02020603050405020304" pitchFamily="18" charset="0"/>
                <a:ea typeface="Times New Roman" panose="02020603050405020304" pitchFamily="18" charset="0"/>
              </a:rPr>
            </a:br>
            <a:r>
              <a:rPr lang="he-IL" sz="3200" b="1" dirty="0">
                <a:latin typeface="Times New Roman" panose="02020603050405020304" pitchFamily="18" charset="0"/>
                <a:ea typeface="Times New Roman" panose="02020603050405020304" pitchFamily="18" charset="0"/>
              </a:rPr>
              <a:t>ועלה ועמד בשער </a:t>
            </a:r>
            <a:r>
              <a:rPr lang="he-IL" sz="3200" b="1" dirty="0">
                <a:highlight>
                  <a:srgbClr val="FFFF00"/>
                </a:highlight>
                <a:latin typeface="Times New Roman" panose="02020603050405020304" pitchFamily="18" charset="0"/>
                <a:ea typeface="Times New Roman" panose="02020603050405020304" pitchFamily="18" charset="0"/>
              </a:rPr>
              <a:t>פָּלָטִין </a:t>
            </a:r>
            <a:r>
              <a:rPr lang="he-IL" sz="3200" b="1" dirty="0">
                <a:latin typeface="Times New Roman" panose="02020603050405020304" pitchFamily="18" charset="0"/>
                <a:ea typeface="Times New Roman" panose="02020603050405020304" pitchFamily="18" charset="0"/>
              </a:rPr>
              <a:t>של מלך.</a:t>
            </a:r>
            <a:endParaRPr lang="he-IL" sz="3200" b="1" dirty="0"/>
          </a:p>
        </p:txBody>
      </p:sp>
      <p:pic>
        <p:nvPicPr>
          <p:cNvPr id="6"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60682" y="360897"/>
            <a:ext cx="1540938" cy="549601"/>
          </a:xfrm>
          <a:prstGeom prst="rect">
            <a:avLst/>
          </a:prstGeom>
        </p:spPr>
      </p:pic>
    </p:spTree>
    <p:extLst>
      <p:ext uri="{BB962C8B-B14F-4D97-AF65-F5344CB8AC3E}">
        <p14:creationId xmlns:p14="http://schemas.microsoft.com/office/powerpoint/2010/main" val="209948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90048217-0F50-4BBD-8120-AE8861ECB071}"/>
              </a:ext>
            </a:extLst>
          </p:cNvPr>
          <p:cNvSpPr>
            <a:spLocks noGrp="1"/>
          </p:cNvSpPr>
          <p:nvPr>
            <p:ph type="title"/>
          </p:nvPr>
        </p:nvSpPr>
        <p:spPr/>
        <p:txBody>
          <a:bodyPr/>
          <a:lstStyle/>
          <a:p>
            <a:r>
              <a:rPr lang="he-IL" dirty="0"/>
              <a:t>פענוח מילה לפי הקשר</a:t>
            </a:r>
          </a:p>
        </p:txBody>
      </p:sp>
      <p:sp>
        <p:nvSpPr>
          <p:cNvPr id="6" name="מציין מיקום טקסט 5">
            <a:extLst>
              <a:ext uri="{FF2B5EF4-FFF2-40B4-BE49-F238E27FC236}">
                <a16:creationId xmlns:a16="http://schemas.microsoft.com/office/drawing/2014/main" id="{42EA9264-75C9-4B6A-84AD-F9897C816F30}"/>
              </a:ext>
            </a:extLst>
          </p:cNvPr>
          <p:cNvSpPr>
            <a:spLocks noGrp="1"/>
          </p:cNvSpPr>
          <p:nvPr>
            <p:ph type="body" sz="quarter" idx="10"/>
          </p:nvPr>
        </p:nvSpPr>
        <p:spPr/>
        <p:txBody>
          <a:bodyPr/>
          <a:lstStyle/>
          <a:p>
            <a:pPr lvl="0" algn="just">
              <a:lnSpc>
                <a:spcPct val="100000"/>
              </a:lnSpc>
            </a:pPr>
            <a:endParaRPr lang="he-IL" sz="2800" dirty="0">
              <a:solidFill>
                <a:srgbClr val="006600"/>
              </a:solidFill>
              <a:highlight>
                <a:srgbClr val="FFFF00"/>
              </a:highlight>
              <a:latin typeface="Times New Roman" panose="02020603050405020304" pitchFamily="18" charset="0"/>
            </a:endParaRPr>
          </a:p>
          <a:p>
            <a:pPr lvl="0" algn="just">
              <a:lnSpc>
                <a:spcPct val="100000"/>
              </a:lnSpc>
            </a:pPr>
            <a:endParaRPr lang="he-IL" dirty="0"/>
          </a:p>
        </p:txBody>
      </p:sp>
      <p:pic>
        <p:nvPicPr>
          <p:cNvPr id="2" name="תמונה 1">
            <a:extLst>
              <a:ext uri="{FF2B5EF4-FFF2-40B4-BE49-F238E27FC236}">
                <a16:creationId xmlns:a16="http://schemas.microsoft.com/office/drawing/2014/main" id="{0FC90DD5-F416-4C9E-B065-B1AA596EE81B}"/>
              </a:ext>
            </a:extLst>
          </p:cNvPr>
          <p:cNvPicPr>
            <a:picLocks noChangeAspect="1"/>
          </p:cNvPicPr>
          <p:nvPr/>
        </p:nvPicPr>
        <p:blipFill>
          <a:blip r:embed="rId3"/>
          <a:stretch>
            <a:fillRect/>
          </a:stretch>
        </p:blipFill>
        <p:spPr>
          <a:xfrm>
            <a:off x="5122273" y="2418762"/>
            <a:ext cx="5931003" cy="2639507"/>
          </a:xfrm>
          <a:prstGeom prst="rect">
            <a:avLst/>
          </a:prstGeom>
        </p:spPr>
      </p:pic>
      <p:pic>
        <p:nvPicPr>
          <p:cNvPr id="3" name="תמונה 2">
            <a:extLst>
              <a:ext uri="{FF2B5EF4-FFF2-40B4-BE49-F238E27FC236}">
                <a16:creationId xmlns:a16="http://schemas.microsoft.com/office/drawing/2014/main" id="{2C3DC457-F2F0-4017-9CC1-5E205E2EB677}"/>
              </a:ext>
            </a:extLst>
          </p:cNvPr>
          <p:cNvPicPr>
            <a:picLocks noChangeAspect="1"/>
          </p:cNvPicPr>
          <p:nvPr/>
        </p:nvPicPr>
        <p:blipFill>
          <a:blip r:embed="rId4"/>
          <a:stretch>
            <a:fillRect/>
          </a:stretch>
        </p:blipFill>
        <p:spPr>
          <a:xfrm>
            <a:off x="423370" y="2107549"/>
            <a:ext cx="3450635" cy="2950720"/>
          </a:xfrm>
          <a:prstGeom prst="rect">
            <a:avLst/>
          </a:prstGeom>
        </p:spPr>
      </p:pic>
    </p:spTree>
    <p:extLst>
      <p:ext uri="{BB962C8B-B14F-4D97-AF65-F5344CB8AC3E}">
        <p14:creationId xmlns:p14="http://schemas.microsoft.com/office/powerpoint/2010/main" val="22078656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90048217-0F50-4BBD-8120-AE8861ECB071}"/>
              </a:ext>
            </a:extLst>
          </p:cNvPr>
          <p:cNvSpPr>
            <a:spLocks noGrp="1"/>
          </p:cNvSpPr>
          <p:nvPr>
            <p:ph type="title"/>
          </p:nvPr>
        </p:nvSpPr>
        <p:spPr/>
        <p:txBody>
          <a:bodyPr/>
          <a:lstStyle/>
          <a:p>
            <a:r>
              <a:rPr lang="he-IL" dirty="0"/>
              <a:t>נקרא את סוף המדרש</a:t>
            </a:r>
          </a:p>
        </p:txBody>
      </p:sp>
      <p:sp>
        <p:nvSpPr>
          <p:cNvPr id="6" name="מציין מיקום טקסט 5">
            <a:extLst>
              <a:ext uri="{FF2B5EF4-FFF2-40B4-BE49-F238E27FC236}">
                <a16:creationId xmlns:a16="http://schemas.microsoft.com/office/drawing/2014/main" id="{42EA9264-75C9-4B6A-84AD-F9897C816F30}"/>
              </a:ext>
            </a:extLst>
          </p:cNvPr>
          <p:cNvSpPr>
            <a:spLocks noGrp="1"/>
          </p:cNvSpPr>
          <p:nvPr>
            <p:ph type="body" sz="quarter" idx="10"/>
          </p:nvPr>
        </p:nvSpPr>
        <p:spPr/>
        <p:txBody>
          <a:bodyPr>
            <a:normAutofit/>
          </a:bodyPr>
          <a:lstStyle/>
          <a:p>
            <a:pPr lvl="0" algn="just">
              <a:lnSpc>
                <a:spcPct val="100000"/>
              </a:lnSpc>
            </a:pPr>
            <a:r>
              <a:rPr lang="he-IL" sz="3200" dirty="0">
                <a:solidFill>
                  <a:srgbClr val="006600"/>
                </a:solidFill>
                <a:latin typeface="Times New Roman" panose="02020603050405020304" pitchFamily="18" charset="0"/>
                <a:ea typeface="Times New Roman" panose="02020603050405020304" pitchFamily="18" charset="0"/>
              </a:rPr>
              <a:t>אותה שעה אמר </a:t>
            </a:r>
            <a:r>
              <a:rPr lang="he-IL" sz="3200" dirty="0" err="1">
                <a:solidFill>
                  <a:srgbClr val="006600"/>
                </a:solidFill>
                <a:latin typeface="Times New Roman" panose="02020603050405020304" pitchFamily="18" charset="0"/>
                <a:ea typeface="Times New Roman" panose="02020603050405020304" pitchFamily="18" charset="0"/>
              </a:rPr>
              <a:t>אנדריאנוס</a:t>
            </a:r>
            <a:r>
              <a:rPr lang="he-IL" sz="3200" dirty="0">
                <a:solidFill>
                  <a:srgbClr val="006600"/>
                </a:solidFill>
                <a:latin typeface="Times New Roman" panose="02020603050405020304" pitchFamily="18" charset="0"/>
                <a:ea typeface="Times New Roman" panose="02020603050405020304" pitchFamily="18" charset="0"/>
              </a:rPr>
              <a:t> לעבדיו: "הושיבוהו על </a:t>
            </a:r>
            <a:r>
              <a:rPr lang="he-IL" sz="3200" dirty="0" err="1">
                <a:solidFill>
                  <a:srgbClr val="006600"/>
                </a:solidFill>
                <a:latin typeface="Times New Roman" panose="02020603050405020304" pitchFamily="18" charset="0"/>
                <a:ea typeface="Times New Roman" panose="02020603050405020304" pitchFamily="18" charset="0"/>
              </a:rPr>
              <a:t>כסא</a:t>
            </a:r>
            <a:r>
              <a:rPr lang="he-IL" sz="3200" dirty="0">
                <a:solidFill>
                  <a:srgbClr val="006600"/>
                </a:solidFill>
                <a:latin typeface="Times New Roman" panose="02020603050405020304" pitchFamily="18" charset="0"/>
                <a:ea typeface="Times New Roman" panose="02020603050405020304" pitchFamily="18" charset="0"/>
              </a:rPr>
              <a:t> של זהב וטלו הכלכלה מידיו והריקוה ומלאוה </a:t>
            </a:r>
            <a:r>
              <a:rPr lang="he-IL" sz="3200" dirty="0" err="1">
                <a:solidFill>
                  <a:srgbClr val="006600"/>
                </a:solidFill>
                <a:latin typeface="Times New Roman" panose="02020603050405020304" pitchFamily="18" charset="0"/>
                <a:ea typeface="Times New Roman" panose="02020603050405020304" pitchFamily="18" charset="0"/>
              </a:rPr>
              <a:t>דינרי</a:t>
            </a:r>
            <a:r>
              <a:rPr lang="he-IL" sz="3200" dirty="0">
                <a:solidFill>
                  <a:srgbClr val="006600"/>
                </a:solidFill>
                <a:latin typeface="Times New Roman" panose="02020603050405020304" pitchFamily="18" charset="0"/>
                <a:ea typeface="Times New Roman" panose="02020603050405020304" pitchFamily="18" charset="0"/>
              </a:rPr>
              <a:t> זהב"</a:t>
            </a:r>
            <a:endParaRPr lang="en-US" sz="3200" dirty="0">
              <a:solidFill>
                <a:srgbClr val="424242"/>
              </a:solidFill>
              <a:latin typeface="Times New Roman" panose="02020603050405020304" pitchFamily="18" charset="0"/>
              <a:ea typeface="Times New Roman" panose="02020603050405020304" pitchFamily="18" charset="0"/>
            </a:endParaRPr>
          </a:p>
          <a:p>
            <a:pPr lvl="0" algn="just">
              <a:lnSpc>
                <a:spcPct val="100000"/>
              </a:lnSpc>
            </a:pPr>
            <a:r>
              <a:rPr lang="he-IL" sz="3200" dirty="0">
                <a:solidFill>
                  <a:srgbClr val="006600"/>
                </a:solidFill>
                <a:latin typeface="Times New Roman" panose="02020603050405020304" pitchFamily="18" charset="0"/>
                <a:ea typeface="Times New Roman" panose="02020603050405020304" pitchFamily="18" charset="0"/>
              </a:rPr>
              <a:t>אמרו לו </a:t>
            </a:r>
            <a:r>
              <a:rPr lang="he-IL" sz="3200" dirty="0" err="1">
                <a:solidFill>
                  <a:srgbClr val="006600"/>
                </a:solidFill>
                <a:latin typeface="Times New Roman" panose="02020603050405020304" pitchFamily="18" charset="0"/>
                <a:ea typeface="Times New Roman" panose="02020603050405020304" pitchFamily="18" charset="0"/>
              </a:rPr>
              <a:t>עבדיו:"וכל</a:t>
            </a:r>
            <a:r>
              <a:rPr lang="he-IL" sz="3200" dirty="0">
                <a:solidFill>
                  <a:srgbClr val="006600"/>
                </a:solidFill>
                <a:latin typeface="Times New Roman" panose="02020603050405020304" pitchFamily="18" charset="0"/>
                <a:ea typeface="Times New Roman" panose="02020603050405020304" pitchFamily="18" charset="0"/>
              </a:rPr>
              <a:t> כך כבוד אתה מכבד לאותו זקן?"</a:t>
            </a:r>
            <a:endParaRPr lang="en-US" sz="3200" dirty="0">
              <a:solidFill>
                <a:srgbClr val="424242"/>
              </a:solidFill>
              <a:latin typeface="Times New Roman" panose="02020603050405020304" pitchFamily="18" charset="0"/>
              <a:ea typeface="Times New Roman" panose="02020603050405020304" pitchFamily="18" charset="0"/>
            </a:endParaRPr>
          </a:p>
          <a:p>
            <a:pPr lvl="0" algn="just">
              <a:lnSpc>
                <a:spcPct val="100000"/>
              </a:lnSpc>
            </a:pPr>
            <a:r>
              <a:rPr lang="he-IL" sz="3200" dirty="0">
                <a:solidFill>
                  <a:srgbClr val="006600"/>
                </a:solidFill>
                <a:latin typeface="Times New Roman" panose="02020603050405020304" pitchFamily="18" charset="0"/>
                <a:ea typeface="Times New Roman" panose="02020603050405020304" pitchFamily="18" charset="0"/>
              </a:rPr>
              <a:t>אמר להם "בוראו מכבדו-ואני לא אכבדו?"</a:t>
            </a:r>
            <a:endParaRPr lang="en-US" sz="3200" dirty="0">
              <a:solidFill>
                <a:srgbClr val="424242"/>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828967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90048217-0F50-4BBD-8120-AE8861ECB071}"/>
              </a:ext>
            </a:extLst>
          </p:cNvPr>
          <p:cNvSpPr>
            <a:spLocks noGrp="1"/>
          </p:cNvSpPr>
          <p:nvPr>
            <p:ph type="title"/>
          </p:nvPr>
        </p:nvSpPr>
        <p:spPr/>
        <p:txBody>
          <a:bodyPr/>
          <a:lstStyle/>
          <a:p>
            <a:endParaRPr lang="he-IL" dirty="0"/>
          </a:p>
        </p:txBody>
      </p:sp>
      <p:sp>
        <p:nvSpPr>
          <p:cNvPr id="6" name="מציין מיקום טקסט 5">
            <a:extLst>
              <a:ext uri="{FF2B5EF4-FFF2-40B4-BE49-F238E27FC236}">
                <a16:creationId xmlns:a16="http://schemas.microsoft.com/office/drawing/2014/main" id="{42EA9264-75C9-4B6A-84AD-F9897C816F30}"/>
              </a:ext>
            </a:extLst>
          </p:cNvPr>
          <p:cNvSpPr>
            <a:spLocks noGrp="1"/>
          </p:cNvSpPr>
          <p:nvPr>
            <p:ph type="body" sz="quarter" idx="10"/>
          </p:nvPr>
        </p:nvSpPr>
        <p:spPr/>
        <p:txBody>
          <a:bodyPr/>
          <a:lstStyle/>
          <a:p>
            <a:pPr lvl="0" algn="just">
              <a:lnSpc>
                <a:spcPct val="100000"/>
              </a:lnSpc>
            </a:pPr>
            <a:r>
              <a:rPr lang="he-IL" sz="4400" dirty="0">
                <a:solidFill>
                  <a:srgbClr val="006600"/>
                </a:solidFill>
                <a:latin typeface="Times New Roman" panose="02020603050405020304" pitchFamily="18" charset="0"/>
                <a:ea typeface="Times New Roman" panose="02020603050405020304" pitchFamily="18" charset="0"/>
              </a:rPr>
              <a:t>אמר להם "בוראו מכבדו-ואני לא אכבדו?</a:t>
            </a:r>
            <a:r>
              <a:rPr lang="he-IL" sz="4000" dirty="0">
                <a:solidFill>
                  <a:srgbClr val="006600"/>
                </a:solidFill>
                <a:latin typeface="Times New Roman" panose="02020603050405020304" pitchFamily="18" charset="0"/>
                <a:ea typeface="Times New Roman" panose="02020603050405020304" pitchFamily="18" charset="0"/>
              </a:rPr>
              <a:t>"</a:t>
            </a:r>
            <a:endParaRPr lang="en-US" sz="4000" dirty="0">
              <a:solidFill>
                <a:srgbClr val="424242"/>
              </a:solidFill>
              <a:latin typeface="Times New Roman" panose="02020603050405020304" pitchFamily="18" charset="0"/>
              <a:ea typeface="Times New Roman" panose="02020603050405020304" pitchFamily="18" charset="0"/>
            </a:endParaRPr>
          </a:p>
          <a:p>
            <a:endParaRPr lang="he-IL" dirty="0"/>
          </a:p>
        </p:txBody>
      </p:sp>
    </p:spTree>
    <p:extLst>
      <p:ext uri="{BB962C8B-B14F-4D97-AF65-F5344CB8AC3E}">
        <p14:creationId xmlns:p14="http://schemas.microsoft.com/office/powerpoint/2010/main" val="37029986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a:extLst>
              <a:ext uri="{FF2B5EF4-FFF2-40B4-BE49-F238E27FC236}">
                <a16:creationId xmlns:a16="http://schemas.microsoft.com/office/drawing/2014/main" id="{C5BAC35D-791F-40AC-B61D-DD728BBE7F21}"/>
              </a:ext>
            </a:extLst>
          </p:cNvPr>
          <p:cNvSpPr>
            <a:spLocks noGrp="1"/>
          </p:cNvSpPr>
          <p:nvPr>
            <p:ph type="body" sz="quarter" idx="10"/>
          </p:nvPr>
        </p:nvSpPr>
        <p:spPr>
          <a:xfrm>
            <a:off x="1049482" y="1928813"/>
            <a:ext cx="10194781" cy="3844925"/>
          </a:xfrm>
        </p:spPr>
        <p:txBody>
          <a:bodyPr/>
          <a:lstStyle/>
          <a:p>
            <a:pPr lvl="0" algn="just">
              <a:lnSpc>
                <a:spcPct val="100000"/>
              </a:lnSpc>
            </a:pPr>
            <a:r>
              <a:rPr lang="he-IL" dirty="0">
                <a:solidFill>
                  <a:srgbClr val="006600"/>
                </a:solidFill>
                <a:latin typeface="Times New Roman" panose="02020603050405020304" pitchFamily="18" charset="0"/>
                <a:ea typeface="Times New Roman" panose="02020603050405020304" pitchFamily="18" charset="0"/>
              </a:rPr>
              <a:t>אמר לו: "אתה זקן בן מאה שנה, עומד וטורח ונוטע </a:t>
            </a:r>
            <a:r>
              <a:rPr lang="he-IL" dirty="0" smtClean="0">
                <a:solidFill>
                  <a:srgbClr val="006600"/>
                </a:solidFill>
                <a:latin typeface="Times New Roman" panose="02020603050405020304" pitchFamily="18" charset="0"/>
                <a:ea typeface="Times New Roman" panose="02020603050405020304" pitchFamily="18" charset="0"/>
              </a:rPr>
              <a:t>נטיעות -</a:t>
            </a:r>
            <a:r>
              <a:rPr lang="en-US" dirty="0" smtClean="0">
                <a:solidFill>
                  <a:srgbClr val="006600"/>
                </a:solidFill>
                <a:latin typeface="Times New Roman" panose="02020603050405020304" pitchFamily="18" charset="0"/>
                <a:ea typeface="Times New Roman" panose="02020603050405020304" pitchFamily="18" charset="0"/>
              </a:rPr>
              <a:t/>
            </a:r>
            <a:br>
              <a:rPr lang="en-US" dirty="0" smtClean="0">
                <a:solidFill>
                  <a:srgbClr val="006600"/>
                </a:solidFill>
                <a:latin typeface="Times New Roman" panose="02020603050405020304" pitchFamily="18" charset="0"/>
                <a:ea typeface="Times New Roman" panose="02020603050405020304" pitchFamily="18" charset="0"/>
              </a:rPr>
            </a:br>
            <a:r>
              <a:rPr lang="he-IL" dirty="0" smtClean="0">
                <a:solidFill>
                  <a:srgbClr val="FF0000"/>
                </a:solidFill>
                <a:highlight>
                  <a:srgbClr val="99FF66"/>
                </a:highlight>
                <a:latin typeface="Times New Roman" panose="02020603050405020304" pitchFamily="18" charset="0"/>
                <a:ea typeface="Times New Roman" panose="02020603050405020304" pitchFamily="18" charset="0"/>
              </a:rPr>
              <a:t>וכי </a:t>
            </a:r>
            <a:r>
              <a:rPr lang="he-IL" dirty="0">
                <a:solidFill>
                  <a:srgbClr val="FF0000"/>
                </a:solidFill>
                <a:highlight>
                  <a:srgbClr val="99FF66"/>
                </a:highlight>
                <a:latin typeface="Times New Roman" panose="02020603050405020304" pitchFamily="18" charset="0"/>
                <a:ea typeface="Times New Roman" panose="02020603050405020304" pitchFamily="18" charset="0"/>
              </a:rPr>
              <a:t>סבור אתה לאכול מהן?!</a:t>
            </a:r>
            <a:r>
              <a:rPr lang="he-IL" b="1" dirty="0">
                <a:solidFill>
                  <a:srgbClr val="FF0000"/>
                </a:solidFill>
                <a:highlight>
                  <a:srgbClr val="99FF66"/>
                </a:highlight>
                <a:latin typeface="Times New Roman" panose="02020603050405020304" pitchFamily="18" charset="0"/>
                <a:ea typeface="Times New Roman" panose="02020603050405020304" pitchFamily="18" charset="0"/>
              </a:rPr>
              <a:t>"</a:t>
            </a:r>
            <a:endParaRPr lang="en-US" sz="3200" dirty="0">
              <a:solidFill>
                <a:srgbClr val="FF0000"/>
              </a:solidFill>
              <a:highlight>
                <a:srgbClr val="99FF66"/>
              </a:highlight>
              <a:latin typeface="Times New Roman" panose="02020603050405020304" pitchFamily="18" charset="0"/>
              <a:ea typeface="Times New Roman" panose="02020603050405020304" pitchFamily="18" charset="0"/>
            </a:endParaRPr>
          </a:p>
          <a:p>
            <a:pPr lvl="0" algn="just">
              <a:lnSpc>
                <a:spcPct val="100000"/>
              </a:lnSpc>
            </a:pPr>
            <a:r>
              <a:rPr lang="he-IL" dirty="0">
                <a:solidFill>
                  <a:srgbClr val="006600"/>
                </a:solidFill>
                <a:latin typeface="Times New Roman" panose="02020603050405020304" pitchFamily="18" charset="0"/>
                <a:ea typeface="Times New Roman" panose="02020603050405020304" pitchFamily="18" charset="0"/>
              </a:rPr>
              <a:t>אמר לו: "אדני המלך, הריני נוטע, </a:t>
            </a:r>
          </a:p>
          <a:p>
            <a:pPr lvl="0" algn="just">
              <a:lnSpc>
                <a:spcPct val="100000"/>
              </a:lnSpc>
            </a:pPr>
            <a:r>
              <a:rPr lang="he-IL" dirty="0">
                <a:solidFill>
                  <a:srgbClr val="FF0000"/>
                </a:solidFill>
                <a:highlight>
                  <a:srgbClr val="99FF66"/>
                </a:highlight>
                <a:latin typeface="Times New Roman" panose="02020603050405020304" pitchFamily="18" charset="0"/>
                <a:ea typeface="Times New Roman" panose="02020603050405020304" pitchFamily="18" charset="0"/>
              </a:rPr>
              <a:t>אם אזכה - אכל מפירות </a:t>
            </a:r>
            <a:r>
              <a:rPr lang="he-IL" dirty="0" err="1">
                <a:solidFill>
                  <a:srgbClr val="FF0000"/>
                </a:solidFill>
                <a:highlight>
                  <a:srgbClr val="99FF66"/>
                </a:highlight>
                <a:latin typeface="Times New Roman" panose="02020603050405020304" pitchFamily="18" charset="0"/>
                <a:ea typeface="Times New Roman" panose="02020603050405020304" pitchFamily="18" charset="0"/>
              </a:rPr>
              <a:t>נטיעותי</a:t>
            </a:r>
            <a:endParaRPr lang="en-US" sz="3200" dirty="0">
              <a:solidFill>
                <a:srgbClr val="FF0000"/>
              </a:solidFill>
              <a:highlight>
                <a:srgbClr val="99FF66"/>
              </a:highlight>
              <a:latin typeface="Times New Roman" panose="02020603050405020304" pitchFamily="18" charset="0"/>
              <a:ea typeface="Times New Roman" panose="02020603050405020304" pitchFamily="18" charset="0"/>
            </a:endParaRPr>
          </a:p>
          <a:p>
            <a:pPr lvl="0" algn="just">
              <a:lnSpc>
                <a:spcPct val="100000"/>
              </a:lnSpc>
            </a:pPr>
            <a:r>
              <a:rPr lang="he-IL" dirty="0">
                <a:solidFill>
                  <a:srgbClr val="006600"/>
                </a:solidFill>
                <a:highlight>
                  <a:srgbClr val="FFFF00"/>
                </a:highlight>
                <a:latin typeface="Times New Roman" panose="02020603050405020304" pitchFamily="18" charset="0"/>
                <a:ea typeface="Times New Roman" panose="02020603050405020304" pitchFamily="18" charset="0"/>
              </a:rPr>
              <a:t>ואם לאו- כשם שיגעו לי </a:t>
            </a:r>
            <a:r>
              <a:rPr lang="he-IL" dirty="0" err="1">
                <a:solidFill>
                  <a:srgbClr val="006600"/>
                </a:solidFill>
                <a:highlight>
                  <a:srgbClr val="FFFF00"/>
                </a:highlight>
                <a:latin typeface="Times New Roman" panose="02020603050405020304" pitchFamily="18" charset="0"/>
                <a:ea typeface="Times New Roman" panose="02020603050405020304" pitchFamily="18" charset="0"/>
              </a:rPr>
              <a:t>אבותי</a:t>
            </a:r>
            <a:r>
              <a:rPr lang="he-IL" dirty="0">
                <a:solidFill>
                  <a:srgbClr val="006600"/>
                </a:solidFill>
                <a:highlight>
                  <a:srgbClr val="FFFF00"/>
                </a:highlight>
                <a:latin typeface="Times New Roman" panose="02020603050405020304" pitchFamily="18" charset="0"/>
                <a:ea typeface="Times New Roman" panose="02020603050405020304" pitchFamily="18" charset="0"/>
              </a:rPr>
              <a:t>, כך אני יגע לבני.</a:t>
            </a:r>
            <a:r>
              <a:rPr lang="he-IL" sz="3200" dirty="0">
                <a:solidFill>
                  <a:srgbClr val="006600"/>
                </a:solidFill>
                <a:highlight>
                  <a:srgbClr val="FFFF00"/>
                </a:highlight>
                <a:latin typeface="Times New Roman" panose="02020603050405020304" pitchFamily="18" charset="0"/>
                <a:ea typeface="Times New Roman" panose="02020603050405020304" pitchFamily="18" charset="0"/>
              </a:rPr>
              <a:t>"</a:t>
            </a:r>
            <a:r>
              <a:rPr lang="he-IL" sz="1050" dirty="0">
                <a:solidFill>
                  <a:srgbClr val="006600"/>
                </a:solidFill>
                <a:highlight>
                  <a:srgbClr val="FFFF00"/>
                </a:highlight>
                <a:latin typeface="Times New Roman" panose="02020603050405020304" pitchFamily="18" charset="0"/>
                <a:ea typeface="Times New Roman" panose="02020603050405020304" pitchFamily="18" charset="0"/>
              </a:rPr>
              <a:t> </a:t>
            </a:r>
          </a:p>
          <a:p>
            <a:endParaRPr lang="he-IL" dirty="0"/>
          </a:p>
        </p:txBody>
      </p:sp>
    </p:spTree>
    <p:extLst>
      <p:ext uri="{BB962C8B-B14F-4D97-AF65-F5344CB8AC3E}">
        <p14:creationId xmlns:p14="http://schemas.microsoft.com/office/powerpoint/2010/main" val="36534070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A860BAF-7546-4BD4-80C6-80B2A31173C8}"/>
              </a:ext>
            </a:extLst>
          </p:cNvPr>
          <p:cNvSpPr>
            <a:spLocks noGrp="1"/>
          </p:cNvSpPr>
          <p:nvPr>
            <p:ph type="title"/>
          </p:nvPr>
        </p:nvSpPr>
        <p:spPr/>
        <p:txBody>
          <a:bodyPr/>
          <a:lstStyle/>
          <a:p>
            <a:endParaRPr lang="he-IL"/>
          </a:p>
        </p:txBody>
      </p:sp>
      <p:sp>
        <p:nvSpPr>
          <p:cNvPr id="3" name="מציין מיקום טקסט 2">
            <a:extLst>
              <a:ext uri="{FF2B5EF4-FFF2-40B4-BE49-F238E27FC236}">
                <a16:creationId xmlns:a16="http://schemas.microsoft.com/office/drawing/2014/main" id="{C5BAC35D-791F-40AC-B61D-DD728BBE7F21}"/>
              </a:ext>
            </a:extLst>
          </p:cNvPr>
          <p:cNvSpPr>
            <a:spLocks noGrp="1"/>
          </p:cNvSpPr>
          <p:nvPr>
            <p:ph type="body" sz="quarter" idx="10"/>
          </p:nvPr>
        </p:nvSpPr>
        <p:spPr>
          <a:xfrm>
            <a:off x="666428" y="1782305"/>
            <a:ext cx="10577836" cy="4866467"/>
          </a:xfrm>
        </p:spPr>
        <p:txBody>
          <a:bodyPr>
            <a:normAutofit fontScale="92500" lnSpcReduction="10000"/>
          </a:bodyPr>
          <a:lstStyle/>
          <a:p>
            <a:pPr lvl="0" algn="just">
              <a:lnSpc>
                <a:spcPct val="100000"/>
              </a:lnSpc>
            </a:pPr>
            <a:r>
              <a:rPr lang="he-IL" sz="3500" dirty="0">
                <a:solidFill>
                  <a:srgbClr val="006600"/>
                </a:solidFill>
                <a:latin typeface="Times New Roman" panose="02020603050405020304" pitchFamily="18" charset="0"/>
                <a:ea typeface="Times New Roman" panose="02020603050405020304" pitchFamily="18" charset="0"/>
              </a:rPr>
              <a:t>אמר לו: "אתה זקן בן מאה שנה, עומד וטורח ונוטע נטיעות-</a:t>
            </a:r>
            <a:endParaRPr lang="en-US" sz="3500" dirty="0">
              <a:solidFill>
                <a:srgbClr val="424242"/>
              </a:solidFill>
              <a:latin typeface="Times New Roman" panose="02020603050405020304" pitchFamily="18" charset="0"/>
              <a:ea typeface="Times New Roman" panose="02020603050405020304" pitchFamily="18" charset="0"/>
            </a:endParaRPr>
          </a:p>
          <a:p>
            <a:pPr lvl="0" algn="just">
              <a:lnSpc>
                <a:spcPct val="100000"/>
              </a:lnSpc>
            </a:pPr>
            <a:r>
              <a:rPr lang="he-IL" sz="3500" dirty="0">
                <a:solidFill>
                  <a:srgbClr val="FF0000"/>
                </a:solidFill>
                <a:highlight>
                  <a:srgbClr val="99FF66"/>
                </a:highlight>
                <a:latin typeface="Times New Roman" panose="02020603050405020304" pitchFamily="18" charset="0"/>
                <a:ea typeface="Times New Roman" panose="02020603050405020304" pitchFamily="18" charset="0"/>
              </a:rPr>
              <a:t>וכי סבור אתה לאכול מהן?!</a:t>
            </a:r>
            <a:r>
              <a:rPr lang="he-IL" sz="3500" b="1" dirty="0">
                <a:solidFill>
                  <a:srgbClr val="FF0000"/>
                </a:solidFill>
                <a:highlight>
                  <a:srgbClr val="99FF66"/>
                </a:highlight>
                <a:latin typeface="Times New Roman" panose="02020603050405020304" pitchFamily="18" charset="0"/>
                <a:ea typeface="Times New Roman" panose="02020603050405020304" pitchFamily="18" charset="0"/>
              </a:rPr>
              <a:t>"</a:t>
            </a:r>
            <a:endParaRPr lang="en-US" sz="3500" dirty="0">
              <a:solidFill>
                <a:srgbClr val="FF0000"/>
              </a:solidFill>
              <a:highlight>
                <a:srgbClr val="99FF66"/>
              </a:highlight>
              <a:latin typeface="Times New Roman" panose="02020603050405020304" pitchFamily="18" charset="0"/>
              <a:ea typeface="Times New Roman" panose="02020603050405020304" pitchFamily="18" charset="0"/>
            </a:endParaRPr>
          </a:p>
          <a:p>
            <a:pPr lvl="0" algn="just">
              <a:lnSpc>
                <a:spcPct val="100000"/>
              </a:lnSpc>
            </a:pPr>
            <a:r>
              <a:rPr lang="he-IL" sz="3500" dirty="0">
                <a:solidFill>
                  <a:srgbClr val="006600"/>
                </a:solidFill>
                <a:latin typeface="Times New Roman" panose="02020603050405020304" pitchFamily="18" charset="0"/>
                <a:ea typeface="Times New Roman" panose="02020603050405020304" pitchFamily="18" charset="0"/>
              </a:rPr>
              <a:t>אמר לו: "אדני המלך, הריני נוטע, </a:t>
            </a:r>
            <a:r>
              <a:rPr lang="he-IL" sz="3500" dirty="0">
                <a:solidFill>
                  <a:srgbClr val="FF0000"/>
                </a:solidFill>
                <a:highlight>
                  <a:srgbClr val="99FF66"/>
                </a:highlight>
                <a:latin typeface="Times New Roman" panose="02020603050405020304" pitchFamily="18" charset="0"/>
                <a:ea typeface="Times New Roman" panose="02020603050405020304" pitchFamily="18" charset="0"/>
              </a:rPr>
              <a:t>אם אזכה - אכל מפירות </a:t>
            </a:r>
            <a:r>
              <a:rPr lang="he-IL" sz="3500" dirty="0" err="1">
                <a:solidFill>
                  <a:srgbClr val="FF0000"/>
                </a:solidFill>
                <a:highlight>
                  <a:srgbClr val="99FF66"/>
                </a:highlight>
                <a:latin typeface="Times New Roman" panose="02020603050405020304" pitchFamily="18" charset="0"/>
                <a:ea typeface="Times New Roman" panose="02020603050405020304" pitchFamily="18" charset="0"/>
              </a:rPr>
              <a:t>נטיעותי</a:t>
            </a:r>
            <a:endParaRPr lang="en-US" sz="3500" dirty="0">
              <a:solidFill>
                <a:srgbClr val="FF0000"/>
              </a:solidFill>
              <a:highlight>
                <a:srgbClr val="99FF66"/>
              </a:highlight>
              <a:latin typeface="Times New Roman" panose="02020603050405020304" pitchFamily="18" charset="0"/>
              <a:ea typeface="Times New Roman" panose="02020603050405020304" pitchFamily="18" charset="0"/>
            </a:endParaRPr>
          </a:p>
          <a:p>
            <a:pPr lvl="0" algn="just">
              <a:lnSpc>
                <a:spcPct val="100000"/>
              </a:lnSpc>
            </a:pPr>
            <a:r>
              <a:rPr lang="he-IL" sz="3500" dirty="0">
                <a:solidFill>
                  <a:srgbClr val="006600"/>
                </a:solidFill>
                <a:highlight>
                  <a:srgbClr val="FFFF00"/>
                </a:highlight>
                <a:latin typeface="Times New Roman" panose="02020603050405020304" pitchFamily="18" charset="0"/>
                <a:ea typeface="Times New Roman" panose="02020603050405020304" pitchFamily="18" charset="0"/>
              </a:rPr>
              <a:t>ואם לאו- כשם שיגעו לי </a:t>
            </a:r>
            <a:r>
              <a:rPr lang="he-IL" sz="3500" dirty="0" err="1">
                <a:solidFill>
                  <a:srgbClr val="006600"/>
                </a:solidFill>
                <a:highlight>
                  <a:srgbClr val="FFFF00"/>
                </a:highlight>
                <a:latin typeface="Times New Roman" panose="02020603050405020304" pitchFamily="18" charset="0"/>
                <a:ea typeface="Times New Roman" panose="02020603050405020304" pitchFamily="18" charset="0"/>
              </a:rPr>
              <a:t>אבותי</a:t>
            </a:r>
            <a:r>
              <a:rPr lang="he-IL" sz="3500" dirty="0">
                <a:solidFill>
                  <a:srgbClr val="006600"/>
                </a:solidFill>
                <a:highlight>
                  <a:srgbClr val="FFFF00"/>
                </a:highlight>
                <a:latin typeface="Times New Roman" panose="02020603050405020304" pitchFamily="18" charset="0"/>
                <a:ea typeface="Times New Roman" panose="02020603050405020304" pitchFamily="18" charset="0"/>
              </a:rPr>
              <a:t>, כך אני יגע לבני." </a:t>
            </a:r>
          </a:p>
          <a:p>
            <a:pPr lvl="0" algn="just">
              <a:lnSpc>
                <a:spcPct val="100000"/>
              </a:lnSpc>
            </a:pPr>
            <a:endParaRPr lang="he-IL" sz="800" dirty="0">
              <a:solidFill>
                <a:srgbClr val="006600"/>
              </a:solidFill>
              <a:highlight>
                <a:srgbClr val="FFFF00"/>
              </a:highlight>
              <a:latin typeface="Times New Roman" panose="02020603050405020304" pitchFamily="18" charset="0"/>
              <a:ea typeface="Times New Roman" panose="02020603050405020304" pitchFamily="18" charset="0"/>
            </a:endParaRPr>
          </a:p>
          <a:p>
            <a:pPr lvl="0" algn="just">
              <a:lnSpc>
                <a:spcPct val="100000"/>
              </a:lnSpc>
            </a:pPr>
            <a:endParaRPr lang="he-IL" sz="800" dirty="0">
              <a:solidFill>
                <a:srgbClr val="006600"/>
              </a:solidFill>
              <a:highlight>
                <a:srgbClr val="FFFF00"/>
              </a:highlight>
              <a:latin typeface="Times New Roman" panose="02020603050405020304" pitchFamily="18" charset="0"/>
              <a:ea typeface="Times New Roman" panose="02020603050405020304" pitchFamily="18" charset="0"/>
            </a:endParaRPr>
          </a:p>
          <a:p>
            <a:r>
              <a:rPr lang="he-IL" sz="5200" b="1" dirty="0">
                <a:solidFill>
                  <a:srgbClr val="006600"/>
                </a:solidFill>
                <a:latin typeface="Times New Roman" panose="02020603050405020304" pitchFamily="18" charset="0"/>
                <a:ea typeface="Times New Roman" panose="02020603050405020304" pitchFamily="18" charset="0"/>
              </a:rPr>
              <a:t>אמר לו: "בחייך זקן, </a:t>
            </a:r>
          </a:p>
          <a:p>
            <a:r>
              <a:rPr lang="he-IL" sz="5200" b="1" dirty="0">
                <a:solidFill>
                  <a:srgbClr val="FF0000"/>
                </a:solidFill>
                <a:highlight>
                  <a:srgbClr val="99FF66"/>
                </a:highlight>
                <a:latin typeface="Times New Roman" panose="02020603050405020304" pitchFamily="18" charset="0"/>
                <a:ea typeface="Times New Roman" panose="02020603050405020304" pitchFamily="18" charset="0"/>
              </a:rPr>
              <a:t>אם נטיעות שלך עושות פרות בימינו אתה מאכילני מהם."</a:t>
            </a:r>
            <a:endParaRPr lang="he-IL" sz="5200" b="1" dirty="0">
              <a:highlight>
                <a:srgbClr val="99FF66"/>
              </a:highlight>
            </a:endParaRPr>
          </a:p>
        </p:txBody>
      </p:sp>
    </p:spTree>
    <p:extLst>
      <p:ext uri="{BB962C8B-B14F-4D97-AF65-F5344CB8AC3E}">
        <p14:creationId xmlns:p14="http://schemas.microsoft.com/office/powerpoint/2010/main" val="4241849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8CDB7D-7B3E-EF45-982F-5AD116333E56}"/>
              </a:ext>
            </a:extLst>
          </p:cNvPr>
          <p:cNvSpPr>
            <a:spLocks noGrp="1"/>
          </p:cNvSpPr>
          <p:nvPr>
            <p:ph type="title"/>
          </p:nvPr>
        </p:nvSpPr>
        <p:spPr/>
        <p:txBody>
          <a:bodyPr/>
          <a:lstStyle/>
          <a:p>
            <a:r>
              <a:rPr lang="he-IL" dirty="0"/>
              <a:t>מה להביא לשיעור?</a:t>
            </a:r>
            <a:endParaRPr lang="x-none" dirty="0"/>
          </a:p>
        </p:txBody>
      </p:sp>
      <p:pic>
        <p:nvPicPr>
          <p:cNvPr id="8" name="Picture 3" descr="https://lh5.googleusercontent.com/7xQchnRuOUJbyFAyyHdllavqvQUFOSCV7l5Kzy1Rmeboi9xefgg8yDF0ng5ESkxi3tC9_i9ER1BmBYOOTMhmhaxTzBz8ILJQxn_c__0Qg9cKcVB64VGmWAAtIhTRT7NF">
            <a:extLst>
              <a:ext uri="{FF2B5EF4-FFF2-40B4-BE49-F238E27FC236}">
                <a16:creationId xmlns:a16="http://schemas.microsoft.com/office/drawing/2014/main" id="{A4B69755-66B7-4BD3-B22A-3EF8B5DE8B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70574" y="2710851"/>
            <a:ext cx="1161305" cy="18007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lh4.googleusercontent.com/iGTl96Eygo7-oid1H3ZWWYhb5HWAynyOs2KLWGGMeuEgHeu4cFLof2g-jYLOscV4q-879K-lfjkP4Swnmj_UGZsWTDspF4AbUz1XGd30Tf1KKpiEXhvx6NLF17Q1F5VY">
            <a:extLst>
              <a:ext uri="{FF2B5EF4-FFF2-40B4-BE49-F238E27FC236}">
                <a16:creationId xmlns:a16="http://schemas.microsoft.com/office/drawing/2014/main" id="{FBFC260D-BF96-439A-8693-6B40C73C20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7400532" y="3225956"/>
            <a:ext cx="1771057" cy="740845"/>
          </a:xfrm>
          <a:prstGeom prst="rect">
            <a:avLst/>
          </a:prstGeom>
          <a:noFill/>
          <a:extLst>
            <a:ext uri="{909E8E84-426E-40DD-AFC4-6F175D3DCCD1}">
              <a14:hiddenFill xmlns:a14="http://schemas.microsoft.com/office/drawing/2010/main">
                <a:solidFill>
                  <a:srgbClr val="FFFFFF"/>
                </a:solidFill>
              </a14:hiddenFill>
            </a:ext>
          </a:extLst>
        </p:spPr>
      </p:pic>
      <p:pic>
        <p:nvPicPr>
          <p:cNvPr id="5"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39788" y="753105"/>
            <a:ext cx="1540938" cy="549601"/>
          </a:xfrm>
          <a:prstGeom prst="rect">
            <a:avLst/>
          </a:prstGeom>
        </p:spPr>
      </p:pic>
    </p:spTree>
    <p:extLst>
      <p:ext uri="{BB962C8B-B14F-4D97-AF65-F5344CB8AC3E}">
        <p14:creationId xmlns:p14="http://schemas.microsoft.com/office/powerpoint/2010/main" val="135636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ציין מיקום טקסט 5">
            <a:extLst>
              <a:ext uri="{FF2B5EF4-FFF2-40B4-BE49-F238E27FC236}">
                <a16:creationId xmlns:a16="http://schemas.microsoft.com/office/drawing/2014/main" id="{42EA9264-75C9-4B6A-84AD-F9897C816F30}"/>
              </a:ext>
            </a:extLst>
          </p:cNvPr>
          <p:cNvSpPr>
            <a:spLocks noGrp="1"/>
          </p:cNvSpPr>
          <p:nvPr>
            <p:ph type="body" sz="quarter" idx="10"/>
          </p:nvPr>
        </p:nvSpPr>
        <p:spPr/>
        <p:txBody>
          <a:bodyPr/>
          <a:lstStyle/>
          <a:p>
            <a:pPr lvl="0">
              <a:lnSpc>
                <a:spcPct val="100000"/>
              </a:lnSpc>
            </a:pPr>
            <a:r>
              <a:rPr lang="he-IL" sz="4400" dirty="0">
                <a:solidFill>
                  <a:srgbClr val="006600"/>
                </a:solidFill>
                <a:latin typeface="Times New Roman" panose="02020603050405020304" pitchFamily="18" charset="0"/>
                <a:ea typeface="Times New Roman" panose="02020603050405020304" pitchFamily="18" charset="0"/>
              </a:rPr>
              <a:t>אמר להם "בוראו מכבדו-ואני לא אכבדו?</a:t>
            </a:r>
            <a:r>
              <a:rPr lang="he-IL" sz="4000" dirty="0">
                <a:solidFill>
                  <a:srgbClr val="006600"/>
                </a:solidFill>
                <a:latin typeface="Times New Roman" panose="02020603050405020304" pitchFamily="18" charset="0"/>
                <a:ea typeface="Times New Roman" panose="02020603050405020304" pitchFamily="18" charset="0"/>
              </a:rPr>
              <a:t>"</a:t>
            </a:r>
            <a:endParaRPr lang="en-US" sz="4000" dirty="0">
              <a:solidFill>
                <a:srgbClr val="424242"/>
              </a:solidFill>
              <a:latin typeface="Times New Roman" panose="02020603050405020304" pitchFamily="18" charset="0"/>
              <a:ea typeface="Times New Roman" panose="02020603050405020304" pitchFamily="18" charset="0"/>
            </a:endParaRPr>
          </a:p>
          <a:p>
            <a:endParaRPr lang="he-IL" dirty="0"/>
          </a:p>
        </p:txBody>
      </p:sp>
    </p:spTree>
    <p:extLst>
      <p:ext uri="{BB962C8B-B14F-4D97-AF65-F5344CB8AC3E}">
        <p14:creationId xmlns:p14="http://schemas.microsoft.com/office/powerpoint/2010/main" val="33442513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a:extLst>
              <a:ext uri="{FF2B5EF4-FFF2-40B4-BE49-F238E27FC236}">
                <a16:creationId xmlns:a16="http://schemas.microsoft.com/office/drawing/2014/main" id="{3DE861BB-49F8-44C7-BF21-E5D57CFC3136}"/>
              </a:ext>
            </a:extLst>
          </p:cNvPr>
          <p:cNvSpPr>
            <a:spLocks noGrp="1"/>
          </p:cNvSpPr>
          <p:nvPr>
            <p:ph type="body" sz="quarter" idx="10"/>
          </p:nvPr>
        </p:nvSpPr>
        <p:spPr/>
        <p:txBody>
          <a:bodyPr/>
          <a:lstStyle/>
          <a:p>
            <a:r>
              <a:rPr lang="he-IL" dirty="0"/>
              <a:t>מהו המסר שאנו לומדים מתשובתו של אדריאנוס:</a:t>
            </a:r>
          </a:p>
          <a:p>
            <a:endParaRPr lang="he-IL" dirty="0"/>
          </a:p>
        </p:txBody>
      </p:sp>
      <p:sp>
        <p:nvSpPr>
          <p:cNvPr id="4" name="מלבן 3">
            <a:extLst>
              <a:ext uri="{FF2B5EF4-FFF2-40B4-BE49-F238E27FC236}">
                <a16:creationId xmlns:a16="http://schemas.microsoft.com/office/drawing/2014/main" id="{1A12E561-BF27-486B-929A-5890B1C6772B}"/>
              </a:ext>
            </a:extLst>
          </p:cNvPr>
          <p:cNvSpPr/>
          <p:nvPr/>
        </p:nvSpPr>
        <p:spPr>
          <a:xfrm>
            <a:off x="2914680" y="2874962"/>
            <a:ext cx="5902578" cy="769441"/>
          </a:xfrm>
          <a:prstGeom prst="rect">
            <a:avLst/>
          </a:prstGeom>
        </p:spPr>
        <p:txBody>
          <a:bodyPr wrap="none">
            <a:spAutoFit/>
          </a:bodyPr>
          <a:lstStyle/>
          <a:p>
            <a:r>
              <a:rPr lang="he-IL" sz="4400" dirty="0">
                <a:solidFill>
                  <a:srgbClr val="006600"/>
                </a:solidFill>
                <a:latin typeface="Times New Roman" panose="02020603050405020304" pitchFamily="18" charset="0"/>
                <a:ea typeface="Times New Roman" panose="02020603050405020304" pitchFamily="18" charset="0"/>
                <a:cs typeface="Calibri" panose="020F0502020204030204" pitchFamily="34" charset="0"/>
              </a:rPr>
              <a:t>בוראו מכבדו-ואני לא אכבדו?</a:t>
            </a:r>
            <a:endParaRPr lang="he-IL" sz="3600" dirty="0">
              <a:cs typeface="Calibri" panose="020F0502020204030204" pitchFamily="34" charset="0"/>
            </a:endParaRPr>
          </a:p>
        </p:txBody>
      </p:sp>
      <p:sp>
        <p:nvSpPr>
          <p:cNvPr id="2" name="תיבת טקסט 1">
            <a:extLst>
              <a:ext uri="{FF2B5EF4-FFF2-40B4-BE49-F238E27FC236}">
                <a16:creationId xmlns:a16="http://schemas.microsoft.com/office/drawing/2014/main" id="{4E632CE2-CD4D-482A-AC2A-A7B21633749A}"/>
              </a:ext>
            </a:extLst>
          </p:cNvPr>
          <p:cNvSpPr txBox="1"/>
          <p:nvPr/>
        </p:nvSpPr>
        <p:spPr>
          <a:xfrm>
            <a:off x="697118" y="4381877"/>
            <a:ext cx="10999960" cy="1938992"/>
          </a:xfrm>
          <a:prstGeom prst="rect">
            <a:avLst/>
          </a:prstGeom>
        </p:spPr>
        <p:style>
          <a:lnRef idx="0">
            <a:schemeClr val="accent1"/>
          </a:lnRef>
          <a:fillRef idx="3">
            <a:schemeClr val="accent1"/>
          </a:fillRef>
          <a:effectRef idx="3">
            <a:schemeClr val="accent1"/>
          </a:effectRef>
          <a:fontRef idx="minor">
            <a:schemeClr val="lt1"/>
          </a:fontRef>
        </p:style>
        <p:txBody>
          <a:bodyPr wrap="square" rtlCol="1">
            <a:spAutoFit/>
          </a:bodyPr>
          <a:lstStyle/>
          <a:p>
            <a:pPr algn="ctr"/>
            <a:r>
              <a:rPr lang="he-IL" sz="6000" b="1" dirty="0">
                <a:solidFill>
                  <a:schemeClr val="accent3">
                    <a:lumMod val="40000"/>
                    <a:lumOff val="60000"/>
                  </a:schemeClr>
                </a:solidFill>
                <a:latin typeface="Calibri" panose="020F0502020204030204" pitchFamily="34" charset="0"/>
                <a:cs typeface="Calibri" panose="020F0502020204030204" pitchFamily="34" charset="0"/>
              </a:rPr>
              <a:t>מעשינו הטובים מקדשים שם שמים </a:t>
            </a:r>
          </a:p>
          <a:p>
            <a:pPr algn="ctr"/>
            <a:r>
              <a:rPr lang="he-IL" sz="6000" b="1" dirty="0">
                <a:solidFill>
                  <a:schemeClr val="accent3">
                    <a:lumMod val="40000"/>
                    <a:lumOff val="60000"/>
                  </a:schemeClr>
                </a:solidFill>
                <a:latin typeface="Calibri" panose="020F0502020204030204" pitchFamily="34" charset="0"/>
                <a:cs typeface="Calibri" panose="020F0502020204030204" pitchFamily="34" charset="0"/>
              </a:rPr>
              <a:t>אפילו בקרב אומות העולם</a:t>
            </a:r>
            <a:endParaRPr lang="he-IL" sz="6000" b="1" dirty="0">
              <a:solidFill>
                <a:schemeClr val="accent3">
                  <a:lumMod val="40000"/>
                  <a:lumOff val="60000"/>
                </a:schemeClr>
              </a:solidFill>
              <a:cs typeface="Calibri" panose="020F0502020204030204" pitchFamily="34" charset="0"/>
            </a:endParaRPr>
          </a:p>
        </p:txBody>
      </p:sp>
    </p:spTree>
    <p:extLst>
      <p:ext uri="{BB962C8B-B14F-4D97-AF65-F5344CB8AC3E}">
        <p14:creationId xmlns:p14="http://schemas.microsoft.com/office/powerpoint/2010/main" val="21917390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a:extLst>
              <a:ext uri="{FF2B5EF4-FFF2-40B4-BE49-F238E27FC236}">
                <a16:creationId xmlns:a16="http://schemas.microsoft.com/office/drawing/2014/main" id="{3F747649-BF71-4A21-B9D7-832B595310F9}"/>
              </a:ext>
            </a:extLst>
          </p:cNvPr>
          <p:cNvSpPr>
            <a:spLocks noGrp="1"/>
          </p:cNvSpPr>
          <p:nvPr>
            <p:ph type="body" sz="quarter" idx="10"/>
          </p:nvPr>
        </p:nvSpPr>
        <p:spPr/>
        <p:txBody>
          <a:bodyPr>
            <a:normAutofit/>
          </a:bodyPr>
          <a:lstStyle/>
          <a:p>
            <a:r>
              <a:rPr lang="he-IL" dirty="0"/>
              <a:t>מה אנו יכולים ללמוד מתשובתו של הזקן?</a:t>
            </a:r>
          </a:p>
          <a:p>
            <a:pPr lvl="0" algn="just">
              <a:lnSpc>
                <a:spcPct val="100000"/>
              </a:lnSpc>
            </a:pPr>
            <a:endParaRPr lang="he-IL" sz="2500" dirty="0">
              <a:solidFill>
                <a:srgbClr val="006600"/>
              </a:solidFill>
              <a:latin typeface="Times New Roman" panose="02020603050405020304" pitchFamily="18" charset="0"/>
              <a:ea typeface="Times New Roman" panose="02020603050405020304" pitchFamily="18" charset="0"/>
            </a:endParaRPr>
          </a:p>
          <a:p>
            <a:pPr lvl="0" algn="just">
              <a:lnSpc>
                <a:spcPct val="100000"/>
              </a:lnSpc>
            </a:pPr>
            <a:r>
              <a:rPr lang="he-IL" dirty="0">
                <a:solidFill>
                  <a:srgbClr val="006600"/>
                </a:solidFill>
                <a:latin typeface="Times New Roman" panose="02020603050405020304" pitchFamily="18" charset="0"/>
                <a:ea typeface="Times New Roman" panose="02020603050405020304" pitchFamily="18" charset="0"/>
              </a:rPr>
              <a:t>אמר לו: "אדני המלך, הריני נוטע, </a:t>
            </a:r>
          </a:p>
          <a:p>
            <a:pPr lvl="0" algn="just">
              <a:lnSpc>
                <a:spcPct val="100000"/>
              </a:lnSpc>
            </a:pPr>
            <a:r>
              <a:rPr lang="he-IL" dirty="0">
                <a:solidFill>
                  <a:srgbClr val="FF0000"/>
                </a:solidFill>
                <a:highlight>
                  <a:srgbClr val="99FF66"/>
                </a:highlight>
                <a:latin typeface="Times New Roman" panose="02020603050405020304" pitchFamily="18" charset="0"/>
                <a:ea typeface="Times New Roman" panose="02020603050405020304" pitchFamily="18" charset="0"/>
              </a:rPr>
              <a:t>אם אזכה - אכל מפירות </a:t>
            </a:r>
            <a:r>
              <a:rPr lang="he-IL" dirty="0" err="1">
                <a:solidFill>
                  <a:srgbClr val="FF0000"/>
                </a:solidFill>
                <a:highlight>
                  <a:srgbClr val="99FF66"/>
                </a:highlight>
                <a:latin typeface="Times New Roman" panose="02020603050405020304" pitchFamily="18" charset="0"/>
                <a:ea typeface="Times New Roman" panose="02020603050405020304" pitchFamily="18" charset="0"/>
              </a:rPr>
              <a:t>נטיעותי</a:t>
            </a:r>
            <a:endParaRPr lang="en-US" dirty="0">
              <a:solidFill>
                <a:srgbClr val="FF0000"/>
              </a:solidFill>
              <a:highlight>
                <a:srgbClr val="99FF66"/>
              </a:highlight>
              <a:latin typeface="Times New Roman" panose="02020603050405020304" pitchFamily="18" charset="0"/>
              <a:ea typeface="Times New Roman" panose="02020603050405020304" pitchFamily="18" charset="0"/>
            </a:endParaRPr>
          </a:p>
          <a:p>
            <a:pPr lvl="0" algn="just">
              <a:lnSpc>
                <a:spcPct val="100000"/>
              </a:lnSpc>
            </a:pPr>
            <a:r>
              <a:rPr lang="he-IL" dirty="0">
                <a:solidFill>
                  <a:srgbClr val="006600"/>
                </a:solidFill>
                <a:highlight>
                  <a:srgbClr val="FFFF00"/>
                </a:highlight>
                <a:latin typeface="Times New Roman" panose="02020603050405020304" pitchFamily="18" charset="0"/>
                <a:ea typeface="Times New Roman" panose="02020603050405020304" pitchFamily="18" charset="0"/>
              </a:rPr>
              <a:t>ואם לאו- כשם שיגעו לי </a:t>
            </a:r>
            <a:r>
              <a:rPr lang="he-IL" dirty="0" err="1">
                <a:solidFill>
                  <a:srgbClr val="006600"/>
                </a:solidFill>
                <a:highlight>
                  <a:srgbClr val="FFFF00"/>
                </a:highlight>
                <a:latin typeface="Times New Roman" panose="02020603050405020304" pitchFamily="18" charset="0"/>
                <a:ea typeface="Times New Roman" panose="02020603050405020304" pitchFamily="18" charset="0"/>
              </a:rPr>
              <a:t>אבותי</a:t>
            </a:r>
            <a:r>
              <a:rPr lang="he-IL" dirty="0">
                <a:solidFill>
                  <a:srgbClr val="006600"/>
                </a:solidFill>
                <a:highlight>
                  <a:srgbClr val="FFFF00"/>
                </a:highlight>
                <a:latin typeface="Times New Roman" panose="02020603050405020304" pitchFamily="18" charset="0"/>
                <a:ea typeface="Times New Roman" panose="02020603050405020304" pitchFamily="18" charset="0"/>
              </a:rPr>
              <a:t>, כך אני יגע לבני." </a:t>
            </a:r>
          </a:p>
        </p:txBody>
      </p:sp>
    </p:spTree>
    <p:extLst>
      <p:ext uri="{BB962C8B-B14F-4D97-AF65-F5344CB8AC3E}">
        <p14:creationId xmlns:p14="http://schemas.microsoft.com/office/powerpoint/2010/main" val="20775156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a:extLst>
              <a:ext uri="{FF2B5EF4-FFF2-40B4-BE49-F238E27FC236}">
                <a16:creationId xmlns:a16="http://schemas.microsoft.com/office/drawing/2014/main" id="{3F747649-BF71-4A21-B9D7-832B595310F9}"/>
              </a:ext>
            </a:extLst>
          </p:cNvPr>
          <p:cNvSpPr>
            <a:spLocks noGrp="1"/>
          </p:cNvSpPr>
          <p:nvPr>
            <p:ph type="body" sz="quarter" idx="10"/>
          </p:nvPr>
        </p:nvSpPr>
        <p:spPr/>
        <p:txBody>
          <a:bodyPr>
            <a:normAutofit/>
          </a:bodyPr>
          <a:lstStyle/>
          <a:p>
            <a:r>
              <a:rPr lang="he-IL" dirty="0"/>
              <a:t>מה עוד אנו יכולים ללמוד מתשובתו של הזקן?</a:t>
            </a:r>
          </a:p>
          <a:p>
            <a:pPr lvl="0" algn="just">
              <a:lnSpc>
                <a:spcPct val="100000"/>
              </a:lnSpc>
            </a:pPr>
            <a:endParaRPr lang="he-IL" sz="2500" dirty="0">
              <a:solidFill>
                <a:srgbClr val="006600"/>
              </a:solidFill>
              <a:latin typeface="Times New Roman" panose="02020603050405020304" pitchFamily="18" charset="0"/>
              <a:ea typeface="Times New Roman" panose="02020603050405020304" pitchFamily="18" charset="0"/>
            </a:endParaRPr>
          </a:p>
          <a:p>
            <a:pPr lvl="0" algn="just">
              <a:lnSpc>
                <a:spcPct val="100000"/>
              </a:lnSpc>
            </a:pPr>
            <a:r>
              <a:rPr lang="he-IL" sz="3200" dirty="0">
                <a:solidFill>
                  <a:srgbClr val="006600"/>
                </a:solidFill>
                <a:latin typeface="Times New Roman" panose="02020603050405020304" pitchFamily="18" charset="0"/>
                <a:ea typeface="Times New Roman" panose="02020603050405020304" pitchFamily="18" charset="0"/>
              </a:rPr>
              <a:t>אמר לו: "אדני המלך, הריני נוטע, </a:t>
            </a:r>
          </a:p>
          <a:p>
            <a:pPr lvl="0" algn="just">
              <a:lnSpc>
                <a:spcPct val="100000"/>
              </a:lnSpc>
            </a:pPr>
            <a:r>
              <a:rPr lang="he-IL" sz="3200" dirty="0">
                <a:latin typeface="Times New Roman" panose="02020603050405020304" pitchFamily="18" charset="0"/>
                <a:ea typeface="Times New Roman" panose="02020603050405020304" pitchFamily="18" charset="0"/>
              </a:rPr>
              <a:t>אם אזכה - אכל מפירות </a:t>
            </a:r>
            <a:r>
              <a:rPr lang="he-IL" sz="3200" dirty="0" err="1">
                <a:latin typeface="Times New Roman" panose="02020603050405020304" pitchFamily="18" charset="0"/>
                <a:ea typeface="Times New Roman" panose="02020603050405020304" pitchFamily="18" charset="0"/>
              </a:rPr>
              <a:t>נטיעותי</a:t>
            </a:r>
            <a:endParaRPr lang="en-US" sz="3200" dirty="0">
              <a:latin typeface="Times New Roman" panose="02020603050405020304" pitchFamily="18" charset="0"/>
              <a:ea typeface="Times New Roman" panose="02020603050405020304" pitchFamily="18" charset="0"/>
            </a:endParaRPr>
          </a:p>
          <a:p>
            <a:pPr lvl="0" algn="just">
              <a:lnSpc>
                <a:spcPct val="100000"/>
              </a:lnSpc>
            </a:pPr>
            <a:r>
              <a:rPr lang="he-IL" sz="3200" dirty="0">
                <a:solidFill>
                  <a:srgbClr val="006600"/>
                </a:solidFill>
                <a:latin typeface="Times New Roman" panose="02020603050405020304" pitchFamily="18" charset="0"/>
                <a:ea typeface="Times New Roman" panose="02020603050405020304" pitchFamily="18" charset="0"/>
              </a:rPr>
              <a:t>ואם לאו- </a:t>
            </a:r>
            <a:r>
              <a:rPr lang="he-IL" sz="3200" dirty="0">
                <a:solidFill>
                  <a:srgbClr val="006600"/>
                </a:solidFill>
                <a:highlight>
                  <a:srgbClr val="FFFF00"/>
                </a:highlight>
                <a:latin typeface="Times New Roman" panose="02020603050405020304" pitchFamily="18" charset="0"/>
                <a:ea typeface="Times New Roman" panose="02020603050405020304" pitchFamily="18" charset="0"/>
              </a:rPr>
              <a:t>כשם שיגעו לי </a:t>
            </a:r>
            <a:r>
              <a:rPr lang="he-IL" sz="3200" dirty="0" err="1">
                <a:solidFill>
                  <a:srgbClr val="006600"/>
                </a:solidFill>
                <a:highlight>
                  <a:srgbClr val="FFFF00"/>
                </a:highlight>
                <a:latin typeface="Times New Roman" panose="02020603050405020304" pitchFamily="18" charset="0"/>
                <a:ea typeface="Times New Roman" panose="02020603050405020304" pitchFamily="18" charset="0"/>
              </a:rPr>
              <a:t>אבותי</a:t>
            </a:r>
            <a:r>
              <a:rPr lang="he-IL" sz="3200" dirty="0">
                <a:solidFill>
                  <a:srgbClr val="006600"/>
                </a:solidFill>
                <a:latin typeface="Times New Roman" panose="02020603050405020304" pitchFamily="18" charset="0"/>
                <a:ea typeface="Times New Roman" panose="02020603050405020304" pitchFamily="18" charset="0"/>
              </a:rPr>
              <a:t>, כך אני יגע לבני." </a:t>
            </a:r>
          </a:p>
          <a:p>
            <a:endParaRPr lang="he-IL" dirty="0"/>
          </a:p>
          <a:p>
            <a:endParaRPr lang="he-IL" i="1" dirty="0"/>
          </a:p>
        </p:txBody>
      </p:sp>
    </p:spTree>
    <p:extLst>
      <p:ext uri="{BB962C8B-B14F-4D97-AF65-F5344CB8AC3E}">
        <p14:creationId xmlns:p14="http://schemas.microsoft.com/office/powerpoint/2010/main" val="2264828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a:extLst>
              <a:ext uri="{FF2B5EF4-FFF2-40B4-BE49-F238E27FC236}">
                <a16:creationId xmlns:a16="http://schemas.microsoft.com/office/drawing/2014/main" id="{3F747649-BF71-4A21-B9D7-832B595310F9}"/>
              </a:ext>
            </a:extLst>
          </p:cNvPr>
          <p:cNvSpPr>
            <a:spLocks noGrp="1"/>
          </p:cNvSpPr>
          <p:nvPr>
            <p:ph type="body" sz="quarter" idx="10"/>
          </p:nvPr>
        </p:nvSpPr>
        <p:spPr/>
        <p:txBody>
          <a:bodyPr/>
          <a:lstStyle/>
          <a:p>
            <a:endParaRPr lang="he-IL" sz="6600" b="1" dirty="0"/>
          </a:p>
          <a:p>
            <a:r>
              <a:rPr lang="he-IL" sz="6600" b="1" dirty="0">
                <a:highlight>
                  <a:srgbClr val="99FF66"/>
                </a:highlight>
              </a:rPr>
              <a:t>הכרת הטוב</a:t>
            </a:r>
          </a:p>
          <a:p>
            <a:endParaRPr lang="he-IL" i="1" dirty="0"/>
          </a:p>
        </p:txBody>
      </p:sp>
    </p:spTree>
    <p:extLst>
      <p:ext uri="{BB962C8B-B14F-4D97-AF65-F5344CB8AC3E}">
        <p14:creationId xmlns:p14="http://schemas.microsoft.com/office/powerpoint/2010/main" val="20116098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a:extLst>
              <a:ext uri="{FF2B5EF4-FFF2-40B4-BE49-F238E27FC236}">
                <a16:creationId xmlns:a16="http://schemas.microsoft.com/office/drawing/2014/main" id="{3F747649-BF71-4A21-B9D7-832B595310F9}"/>
              </a:ext>
            </a:extLst>
          </p:cNvPr>
          <p:cNvSpPr>
            <a:spLocks noGrp="1"/>
          </p:cNvSpPr>
          <p:nvPr>
            <p:ph type="body" sz="quarter" idx="10"/>
          </p:nvPr>
        </p:nvSpPr>
        <p:spPr>
          <a:xfrm>
            <a:off x="2856648" y="1665196"/>
            <a:ext cx="9159240" cy="5001418"/>
          </a:xfrm>
          <a:solidFill>
            <a:schemeClr val="bg1"/>
          </a:solidFill>
        </p:spPr>
        <p:txBody>
          <a:bodyPr>
            <a:normAutofit fontScale="25000" lnSpcReduction="20000"/>
          </a:bodyPr>
          <a:lstStyle/>
          <a:p>
            <a:pPr algn="r">
              <a:lnSpc>
                <a:spcPct val="107000"/>
              </a:lnSpc>
              <a:spcAft>
                <a:spcPts val="800"/>
              </a:spcAft>
            </a:pPr>
            <a:r>
              <a:rPr lang="he-IL" sz="8000" b="1" dirty="0">
                <a:ea typeface="Calibri" panose="020F0502020204030204" pitchFamily="34" charset="0"/>
              </a:rPr>
              <a:t>בס"ד</a:t>
            </a:r>
            <a:endParaRPr lang="en-US" sz="8000" b="1" dirty="0">
              <a:ea typeface="Calibri" panose="020F0502020204030204" pitchFamily="34" charset="0"/>
            </a:endParaRPr>
          </a:p>
          <a:p>
            <a:pPr algn="r">
              <a:lnSpc>
                <a:spcPct val="107000"/>
              </a:lnSpc>
              <a:spcAft>
                <a:spcPts val="800"/>
              </a:spcAft>
            </a:pPr>
            <a:r>
              <a:rPr lang="he-IL" sz="12800" b="1" dirty="0">
                <a:ea typeface="Calibri" panose="020F0502020204030204" pitchFamily="34" charset="0"/>
              </a:rPr>
              <a:t>                                                             תאריך______________________</a:t>
            </a:r>
            <a:endParaRPr lang="en-US" sz="12800" b="1" dirty="0">
              <a:ea typeface="Calibri" panose="020F0502020204030204" pitchFamily="34" charset="0"/>
            </a:endParaRPr>
          </a:p>
          <a:p>
            <a:pPr algn="r">
              <a:lnSpc>
                <a:spcPct val="107000"/>
              </a:lnSpc>
              <a:spcAft>
                <a:spcPts val="800"/>
              </a:spcAft>
            </a:pPr>
            <a:r>
              <a:rPr lang="he-IL" sz="12800" b="1" dirty="0">
                <a:ea typeface="Calibri" panose="020F0502020204030204" pitchFamily="34" charset="0"/>
              </a:rPr>
              <a:t>ל_________________________</a:t>
            </a:r>
            <a:endParaRPr lang="en-US" sz="12800" b="1" dirty="0">
              <a:ea typeface="Calibri" panose="020F0502020204030204" pitchFamily="34" charset="0"/>
            </a:endParaRPr>
          </a:p>
          <a:p>
            <a:pPr algn="r">
              <a:lnSpc>
                <a:spcPct val="107000"/>
              </a:lnSpc>
              <a:spcAft>
                <a:spcPts val="800"/>
              </a:spcAft>
            </a:pPr>
            <a:r>
              <a:rPr lang="he-IL" sz="12800" b="1" dirty="0">
                <a:ea typeface="Calibri" panose="020F0502020204030204" pitchFamily="34" charset="0"/>
              </a:rPr>
              <a:t>אני רוצה מאוד להודות לך על_____________________________________</a:t>
            </a:r>
          </a:p>
          <a:p>
            <a:pPr algn="r">
              <a:lnSpc>
                <a:spcPct val="107000"/>
              </a:lnSpc>
              <a:spcAft>
                <a:spcPts val="800"/>
              </a:spcAft>
            </a:pPr>
            <a:r>
              <a:rPr lang="he-IL" sz="12800" b="1" dirty="0">
                <a:ea typeface="Calibri" panose="020F0502020204030204" pitchFamily="34" charset="0"/>
              </a:rPr>
              <a:t>יהי רצון ש___________________________</a:t>
            </a:r>
            <a:endParaRPr lang="en-US" sz="12800" b="1" dirty="0">
              <a:ea typeface="Calibri" panose="020F0502020204030204" pitchFamily="34" charset="0"/>
            </a:endParaRPr>
          </a:p>
          <a:p>
            <a:pPr algn="r">
              <a:lnSpc>
                <a:spcPct val="107000"/>
              </a:lnSpc>
              <a:spcAft>
                <a:spcPts val="800"/>
              </a:spcAft>
            </a:pPr>
            <a:r>
              <a:rPr lang="he-IL" sz="12800" b="1" dirty="0">
                <a:ea typeface="Calibri" panose="020F0502020204030204" pitchFamily="34" charset="0"/>
              </a:rPr>
              <a:t> </a:t>
            </a:r>
            <a:endParaRPr lang="en-US" sz="12800" b="1" dirty="0">
              <a:ea typeface="Calibri" panose="020F0502020204030204" pitchFamily="34" charset="0"/>
            </a:endParaRPr>
          </a:p>
          <a:p>
            <a:pPr algn="l">
              <a:lnSpc>
                <a:spcPct val="107000"/>
              </a:lnSpc>
              <a:spcAft>
                <a:spcPts val="800"/>
              </a:spcAft>
            </a:pPr>
            <a:r>
              <a:rPr lang="he-IL" sz="12800" b="1" dirty="0">
                <a:ea typeface="Calibri" panose="020F0502020204030204" pitchFamily="34" charset="0"/>
              </a:rPr>
              <a:t>                                                                        ממני _________________</a:t>
            </a:r>
            <a:endParaRPr lang="en-US" sz="12800" b="1" dirty="0">
              <a:ea typeface="Calibri" panose="020F0502020204030204" pitchFamily="34" charset="0"/>
            </a:endParaRPr>
          </a:p>
          <a:p>
            <a:endParaRPr lang="he-IL" sz="6600" b="1" dirty="0"/>
          </a:p>
          <a:p>
            <a:endParaRPr lang="he-IL" i="1" dirty="0"/>
          </a:p>
        </p:txBody>
      </p:sp>
      <p:pic>
        <p:nvPicPr>
          <p:cNvPr id="4" name="תמונה 3">
            <a:extLst>
              <a:ext uri="{FF2B5EF4-FFF2-40B4-BE49-F238E27FC236}">
                <a16:creationId xmlns:a16="http://schemas.microsoft.com/office/drawing/2014/main" id="{A03202A6-6397-4F5F-AE74-17E67F37A609}"/>
              </a:ext>
            </a:extLst>
          </p:cNvPr>
          <p:cNvPicPr>
            <a:picLocks noChangeAspect="1"/>
          </p:cNvPicPr>
          <p:nvPr/>
        </p:nvPicPr>
        <p:blipFill>
          <a:blip r:embed="rId5"/>
          <a:stretch>
            <a:fillRect/>
          </a:stretch>
        </p:blipFill>
        <p:spPr>
          <a:xfrm>
            <a:off x="346675" y="3360447"/>
            <a:ext cx="2130504" cy="2733071"/>
          </a:xfrm>
          <a:prstGeom prst="rect">
            <a:avLst/>
          </a:prstGeom>
        </p:spPr>
      </p:pic>
      <p:sp>
        <p:nvSpPr>
          <p:cNvPr id="2" name="מלבן 1">
            <a:extLst>
              <a:ext uri="{FF2B5EF4-FFF2-40B4-BE49-F238E27FC236}">
                <a16:creationId xmlns:a16="http://schemas.microsoft.com/office/drawing/2014/main" id="{70EE49C6-6293-48B1-B6C0-59904B71BD47}"/>
              </a:ext>
            </a:extLst>
          </p:cNvPr>
          <p:cNvSpPr/>
          <p:nvPr/>
        </p:nvSpPr>
        <p:spPr>
          <a:xfrm>
            <a:off x="2356918" y="470780"/>
            <a:ext cx="8736594" cy="941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he-IL" sz="4400" dirty="0">
                <a:cs typeface="Calibri" panose="020F0502020204030204" pitchFamily="34" charset="0"/>
              </a:rPr>
              <a:t>משימת כתיבה – מכתב תודה</a:t>
            </a:r>
          </a:p>
        </p:txBody>
      </p:sp>
      <p:pic>
        <p:nvPicPr>
          <p:cNvPr id="5"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56771" y="1836792"/>
            <a:ext cx="1540938" cy="549601"/>
          </a:xfrm>
          <a:prstGeom prst="rect">
            <a:avLst/>
          </a:prstGeom>
        </p:spPr>
      </p:pic>
    </p:spTree>
    <p:extLst>
      <p:ext uri="{BB962C8B-B14F-4D97-AF65-F5344CB8AC3E}">
        <p14:creationId xmlns:p14="http://schemas.microsoft.com/office/powerpoint/2010/main" val="253009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838DD68-F915-4810-9409-DE859361B6E8}"/>
              </a:ext>
            </a:extLst>
          </p:cNvPr>
          <p:cNvSpPr>
            <a:spLocks noGrp="1"/>
          </p:cNvSpPr>
          <p:nvPr>
            <p:ph type="title"/>
          </p:nvPr>
        </p:nvSpPr>
        <p:spPr/>
        <p:txBody>
          <a:bodyPr/>
          <a:lstStyle/>
          <a:p>
            <a:r>
              <a:rPr lang="he-IL" dirty="0"/>
              <a:t>מסכמים ומסיימים</a:t>
            </a:r>
          </a:p>
        </p:txBody>
      </p:sp>
      <p:sp>
        <p:nvSpPr>
          <p:cNvPr id="3" name="מציין מיקום טקסט 2">
            <a:extLst>
              <a:ext uri="{FF2B5EF4-FFF2-40B4-BE49-F238E27FC236}">
                <a16:creationId xmlns:a16="http://schemas.microsoft.com/office/drawing/2014/main" id="{0FB39F70-B3EE-451A-B730-F999C44B5CEB}"/>
              </a:ext>
            </a:extLst>
          </p:cNvPr>
          <p:cNvSpPr>
            <a:spLocks noGrp="1"/>
          </p:cNvSpPr>
          <p:nvPr>
            <p:ph type="body" sz="quarter" idx="10"/>
          </p:nvPr>
        </p:nvSpPr>
        <p:spPr>
          <a:xfrm>
            <a:off x="1788965" y="1742833"/>
            <a:ext cx="9572625" cy="3844925"/>
          </a:xfrm>
        </p:spPr>
        <p:txBody>
          <a:bodyPr>
            <a:noAutofit/>
          </a:bodyPr>
          <a:lstStyle/>
          <a:p>
            <a:r>
              <a:rPr lang="he-IL" sz="4400" b="1" dirty="0"/>
              <a:t>מה למדנו היום?</a:t>
            </a:r>
          </a:p>
          <a:p>
            <a:pPr algn="just">
              <a:lnSpc>
                <a:spcPct val="150000"/>
              </a:lnSpc>
            </a:pPr>
            <a:r>
              <a:rPr lang="he-IL" sz="3200" b="1" dirty="0"/>
              <a:t>מהו מדרש ?</a:t>
            </a:r>
          </a:p>
          <a:p>
            <a:pPr algn="just">
              <a:lnSpc>
                <a:spcPct val="150000"/>
              </a:lnSpc>
            </a:pPr>
            <a:r>
              <a:rPr lang="he-IL" sz="3200" b="1" dirty="0"/>
              <a:t>חז"ל השתמשו במדרשים כדי להעביר מסר</a:t>
            </a:r>
          </a:p>
          <a:p>
            <a:pPr algn="just">
              <a:lnSpc>
                <a:spcPct val="150000"/>
              </a:lnSpc>
            </a:pPr>
            <a:r>
              <a:rPr lang="he-IL" sz="3200" b="1" dirty="0"/>
              <a:t>הכרת הטוב והדאגה לדורות הבאים</a:t>
            </a:r>
          </a:p>
          <a:p>
            <a:pPr algn="just">
              <a:lnSpc>
                <a:spcPct val="150000"/>
              </a:lnSpc>
            </a:pPr>
            <a:r>
              <a:rPr lang="he-IL" sz="3200" b="1" dirty="0"/>
              <a:t>קידוש שם שמים בקרב אומות העולם</a:t>
            </a:r>
          </a:p>
        </p:txBody>
      </p:sp>
    </p:spTree>
    <p:extLst>
      <p:ext uri="{BB962C8B-B14F-4D97-AF65-F5344CB8AC3E}">
        <p14:creationId xmlns:p14="http://schemas.microsoft.com/office/powerpoint/2010/main" val="3174403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838DD68-F915-4810-9409-DE859361B6E8}"/>
              </a:ext>
            </a:extLst>
          </p:cNvPr>
          <p:cNvSpPr>
            <a:spLocks noGrp="1"/>
          </p:cNvSpPr>
          <p:nvPr>
            <p:ph type="title"/>
          </p:nvPr>
        </p:nvSpPr>
        <p:spPr/>
        <p:txBody>
          <a:bodyPr/>
          <a:lstStyle/>
          <a:p>
            <a:r>
              <a:rPr lang="he-IL" dirty="0"/>
              <a:t>מסכמים ומסיימים</a:t>
            </a:r>
          </a:p>
        </p:txBody>
      </p:sp>
      <p:sp>
        <p:nvSpPr>
          <p:cNvPr id="3" name="מציין מיקום טקסט 2">
            <a:extLst>
              <a:ext uri="{FF2B5EF4-FFF2-40B4-BE49-F238E27FC236}">
                <a16:creationId xmlns:a16="http://schemas.microsoft.com/office/drawing/2014/main" id="{0FB39F70-B3EE-451A-B730-F999C44B5CEB}"/>
              </a:ext>
            </a:extLst>
          </p:cNvPr>
          <p:cNvSpPr>
            <a:spLocks noGrp="1"/>
          </p:cNvSpPr>
          <p:nvPr>
            <p:ph type="body" sz="quarter" idx="10"/>
          </p:nvPr>
        </p:nvSpPr>
        <p:spPr>
          <a:xfrm>
            <a:off x="1987085" y="1023126"/>
            <a:ext cx="9572625" cy="5728548"/>
          </a:xfrm>
        </p:spPr>
        <p:txBody>
          <a:bodyPr>
            <a:noAutofit/>
          </a:bodyPr>
          <a:lstStyle/>
          <a:p>
            <a:pPr algn="r"/>
            <a:endParaRPr lang="he-IL" sz="3200" b="1" dirty="0"/>
          </a:p>
          <a:p>
            <a:pPr algn="r">
              <a:lnSpc>
                <a:spcPct val="150000"/>
              </a:lnSpc>
            </a:pPr>
            <a:r>
              <a:rPr lang="he-IL" sz="3200" b="1" dirty="0"/>
              <a:t>וכן למדנו </a:t>
            </a:r>
          </a:p>
          <a:p>
            <a:pPr algn="r">
              <a:lnSpc>
                <a:spcPct val="150000"/>
              </a:lnSpc>
            </a:pPr>
            <a:r>
              <a:rPr lang="he-IL" sz="3200" b="1" dirty="0"/>
              <a:t>מהם מאפייניו של המדרש ונחזור עליהם:</a:t>
            </a:r>
          </a:p>
          <a:p>
            <a:pPr marL="2343150" lvl="4" indent="-514350" algn="r">
              <a:lnSpc>
                <a:spcPct val="150000"/>
              </a:lnSpc>
              <a:buFont typeface="+mj-cs"/>
              <a:buAutoNum type="hebrew2Minus"/>
            </a:pPr>
            <a:r>
              <a:rPr lang="he-IL" sz="3200" b="1" dirty="0"/>
              <a:t>פערי מידע</a:t>
            </a:r>
          </a:p>
          <a:p>
            <a:pPr marL="2343150" lvl="4" indent="-514350" algn="r">
              <a:lnSpc>
                <a:spcPct val="150000"/>
              </a:lnSpc>
              <a:buFont typeface="+mj-cs"/>
              <a:buAutoNum type="hebrew2Minus"/>
            </a:pPr>
            <a:r>
              <a:rPr lang="he-IL" sz="3200" b="1" dirty="0"/>
              <a:t>מיעוט דמויות</a:t>
            </a:r>
          </a:p>
          <a:p>
            <a:pPr marL="2343150" lvl="4" indent="-514350" algn="r">
              <a:lnSpc>
                <a:spcPct val="150000"/>
              </a:lnSpc>
              <a:buFont typeface="+mj-cs"/>
              <a:buAutoNum type="hebrew2Minus"/>
            </a:pPr>
            <a:r>
              <a:rPr lang="he-IL" sz="3200" b="1" dirty="0"/>
              <a:t>דיאלוג – דו-שיח</a:t>
            </a:r>
          </a:p>
          <a:p>
            <a:pPr marL="2343150" lvl="4" indent="-514350" algn="r">
              <a:lnSpc>
                <a:spcPct val="150000"/>
              </a:lnSpc>
              <a:buFont typeface="+mj-cs"/>
              <a:buAutoNum type="hebrew2Minus"/>
            </a:pPr>
            <a:r>
              <a:rPr lang="he-IL" sz="3200" b="1" dirty="0"/>
              <a:t>ניגודיות</a:t>
            </a:r>
          </a:p>
        </p:txBody>
      </p:sp>
      <p:pic>
        <p:nvPicPr>
          <p:cNvPr id="4" name="תמונה 3"/>
          <p:cNvPicPr>
            <a:picLocks noChangeAspect="1"/>
          </p:cNvPicPr>
          <p:nvPr/>
        </p:nvPicPr>
        <p:blipFill>
          <a:blip r:embed="rId3">
            <a:clrChange>
              <a:clrFrom>
                <a:srgbClr val="FFFFFF"/>
              </a:clrFrom>
              <a:clrTo>
                <a:srgbClr val="FFFFFF">
                  <a:alpha val="0"/>
                </a:srgbClr>
              </a:clrTo>
            </a:clrChange>
          </a:blip>
          <a:stretch>
            <a:fillRect/>
          </a:stretch>
        </p:blipFill>
        <p:spPr>
          <a:xfrm>
            <a:off x="808672" y="2352726"/>
            <a:ext cx="4091607" cy="3743274"/>
          </a:xfrm>
          <a:prstGeom prst="rect">
            <a:avLst/>
          </a:prstGeom>
        </p:spPr>
      </p:pic>
    </p:spTree>
    <p:extLst>
      <p:ext uri="{BB962C8B-B14F-4D97-AF65-F5344CB8AC3E}">
        <p14:creationId xmlns:p14="http://schemas.microsoft.com/office/powerpoint/2010/main" val="18565025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Tree>
    <p:extLst>
      <p:ext uri="{BB962C8B-B14F-4D97-AF65-F5344CB8AC3E}">
        <p14:creationId xmlns:p14="http://schemas.microsoft.com/office/powerpoint/2010/main" val="2556194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ציין מיקום טקסט 5">
            <a:extLst>
              <a:ext uri="{FF2B5EF4-FFF2-40B4-BE49-F238E27FC236}">
                <a16:creationId xmlns:a16="http://schemas.microsoft.com/office/drawing/2014/main" id="{4631A31D-5B96-49D6-BFD3-AEF603E2D3C9}"/>
              </a:ext>
            </a:extLst>
          </p:cNvPr>
          <p:cNvSpPr>
            <a:spLocks noGrp="1"/>
          </p:cNvSpPr>
          <p:nvPr>
            <p:ph type="body" sz="quarter" idx="10"/>
          </p:nvPr>
        </p:nvSpPr>
        <p:spPr>
          <a:xfrm>
            <a:off x="451884" y="1672686"/>
            <a:ext cx="11323320" cy="5068356"/>
          </a:xfrm>
        </p:spPr>
        <p:txBody>
          <a:bodyPr>
            <a:noAutofit/>
          </a:bodyPr>
          <a:lstStyle/>
          <a:p>
            <a:pPr algn="just">
              <a:spcAft>
                <a:spcPts val="640"/>
              </a:spcAft>
            </a:pPr>
            <a:r>
              <a:rPr lang="he-IL" sz="3200" spc="100" dirty="0">
                <a:solidFill>
                  <a:srgbClr val="000000"/>
                </a:solidFill>
                <a:latin typeface="Times New Roman" panose="02020603050405020304" pitchFamily="18" charset="0"/>
                <a:ea typeface="Times New Roman" panose="02020603050405020304" pitchFamily="18" charset="0"/>
                <a:cs typeface="David" panose="020E0502060401010101" pitchFamily="34" charset="-79"/>
              </a:rPr>
              <a:t>מנהל תלמוד תורה נכנס כחודש לפני סיום שנת הלימודים לכיתה ח' והציע לתלמידי הכיתה להקים גינת נוי שתהיה להנאתם. רוב התלמידים אהבו את הרעיון אך לפתע קם אחד התלמידים ואמר:" למה לנו לעמול קשה, לחפור, לעדור, לשתול ולעצב אם בעוד חודש אנו עוזבים את התלמוד תורה?"  לתלמיד זה הצטרפו עוד תלמידים וטענו שאינם מוכנים לבזבז את התקופה החשובה הזו בנטיעת גינה.</a:t>
            </a:r>
            <a:endParaRPr lang="en-US" sz="3200" dirty="0">
              <a:latin typeface="David" panose="020E0502060401010101" pitchFamily="34" charset="-79"/>
              <a:ea typeface="David" panose="020E0502060401010101" pitchFamily="34" charset="-79"/>
              <a:cs typeface="David" panose="020E0502060401010101" pitchFamily="34" charset="-79"/>
            </a:endParaRPr>
          </a:p>
          <a:p>
            <a:pPr algn="just">
              <a:spcAft>
                <a:spcPts val="640"/>
              </a:spcAft>
            </a:pPr>
            <a:r>
              <a:rPr lang="he-IL" sz="3200" spc="100" dirty="0">
                <a:solidFill>
                  <a:srgbClr val="000000"/>
                </a:solidFill>
                <a:latin typeface="Times New Roman" panose="02020603050405020304" pitchFamily="18" charset="0"/>
                <a:ea typeface="Times New Roman" panose="02020603050405020304" pitchFamily="18" charset="0"/>
                <a:cs typeface="David" panose="020E0502060401010101" pitchFamily="34" charset="-79"/>
              </a:rPr>
              <a:t>מה אתם חושבים? האם הייתם חלק מקבוצת התלמידים שיירתם להקמת הגינה או שהייתם מצטרפים למתנגדים? </a:t>
            </a:r>
            <a:endParaRPr lang="en-US" sz="3200" dirty="0">
              <a:latin typeface="David" panose="020E0502060401010101" pitchFamily="34" charset="-79"/>
              <a:ea typeface="David" panose="020E0502060401010101" pitchFamily="34" charset="-79"/>
              <a:cs typeface="David" panose="020E0502060401010101" pitchFamily="34" charset="-79"/>
            </a:endParaRPr>
          </a:p>
          <a:p>
            <a:pPr algn="just">
              <a:lnSpc>
                <a:spcPct val="150000"/>
              </a:lnSpc>
              <a:spcAft>
                <a:spcPts val="640"/>
              </a:spcAft>
            </a:pPr>
            <a:r>
              <a:rPr lang="he-IL" sz="3200" spc="100" dirty="0">
                <a:solidFill>
                  <a:srgbClr val="000000"/>
                </a:solidFill>
                <a:latin typeface="Times New Roman" panose="02020603050405020304" pitchFamily="18" charset="0"/>
                <a:ea typeface="Times New Roman" panose="02020603050405020304" pitchFamily="18" charset="0"/>
                <a:cs typeface="David" panose="020E0502060401010101" pitchFamily="34" charset="-79"/>
              </a:rPr>
              <a:t>חשבו על כך ונענה על השאלה בסוף השיעור.</a:t>
            </a:r>
            <a:endParaRPr lang="en-US" sz="3200" dirty="0">
              <a:latin typeface="David" panose="020E0502060401010101" pitchFamily="34" charset="-79"/>
              <a:ea typeface="David" panose="020E0502060401010101" pitchFamily="34" charset="-79"/>
              <a:cs typeface="David" panose="020E0502060401010101" pitchFamily="34" charset="-79"/>
            </a:endParaRPr>
          </a:p>
          <a:p>
            <a:pPr algn="just">
              <a:lnSpc>
                <a:spcPct val="150000"/>
              </a:lnSpc>
              <a:spcAft>
                <a:spcPts val="640"/>
              </a:spcAft>
            </a:pPr>
            <a:r>
              <a:rPr lang="he-IL" sz="3200" spc="100" dirty="0">
                <a:solidFill>
                  <a:srgbClr val="000000"/>
                </a:solidFill>
                <a:latin typeface="Times New Roman" panose="02020603050405020304" pitchFamily="18" charset="0"/>
                <a:ea typeface="Times New Roman" panose="02020603050405020304" pitchFamily="18" charset="0"/>
                <a:cs typeface="David" panose="020E0502060401010101" pitchFamily="34" charset="-79"/>
              </a:rPr>
              <a:t> </a:t>
            </a:r>
            <a:endParaRPr lang="en-US" sz="3200" dirty="0">
              <a:latin typeface="David" panose="020E0502060401010101" pitchFamily="34" charset="-79"/>
              <a:ea typeface="David" panose="020E0502060401010101" pitchFamily="34" charset="-79"/>
              <a:cs typeface="David" panose="020E0502060401010101" pitchFamily="34" charset="-79"/>
            </a:endParaRPr>
          </a:p>
          <a:p>
            <a:pPr algn="just">
              <a:lnSpc>
                <a:spcPct val="150000"/>
              </a:lnSpc>
            </a:pPr>
            <a:endParaRPr lang="he-IL" dirty="0"/>
          </a:p>
        </p:txBody>
      </p:sp>
      <p:sp>
        <p:nvSpPr>
          <p:cNvPr id="5" name="כותרת 4">
            <a:extLst>
              <a:ext uri="{FF2B5EF4-FFF2-40B4-BE49-F238E27FC236}">
                <a16:creationId xmlns:a16="http://schemas.microsoft.com/office/drawing/2014/main" id="{8262C219-1E62-478C-A89D-5B213171666A}"/>
              </a:ext>
            </a:extLst>
          </p:cNvPr>
          <p:cNvSpPr>
            <a:spLocks noGrp="1"/>
          </p:cNvSpPr>
          <p:nvPr>
            <p:ph type="title"/>
          </p:nvPr>
        </p:nvSpPr>
        <p:spPr/>
        <p:txBody>
          <a:bodyPr/>
          <a:lstStyle/>
          <a:p>
            <a:endParaRPr lang="he-IL" dirty="0"/>
          </a:p>
        </p:txBody>
      </p:sp>
    </p:spTree>
    <p:extLst>
      <p:ext uri="{BB962C8B-B14F-4D97-AF65-F5344CB8AC3E}">
        <p14:creationId xmlns:p14="http://schemas.microsoft.com/office/powerpoint/2010/main" val="4125008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id="{700F2FF6-F367-4197-8632-C865CBE039D9}"/>
              </a:ext>
            </a:extLst>
          </p:cNvPr>
          <p:cNvSpPr>
            <a:spLocks noGrp="1"/>
          </p:cNvSpPr>
          <p:nvPr>
            <p:ph type="body" sz="quarter" idx="10"/>
          </p:nvPr>
        </p:nvSpPr>
        <p:spPr>
          <a:xfrm>
            <a:off x="1619956" y="1023126"/>
            <a:ext cx="9572625" cy="3844925"/>
          </a:xfrm>
        </p:spPr>
        <p:txBody>
          <a:bodyPr/>
          <a:lstStyle/>
          <a:p>
            <a:endParaRPr lang="he-IL" dirty="0"/>
          </a:p>
          <a:p>
            <a:r>
              <a:rPr lang="he-IL" dirty="0">
                <a:solidFill>
                  <a:srgbClr val="202122"/>
                </a:solidFill>
                <a:latin typeface="David" panose="020E0502060401010101" pitchFamily="34" charset="-79"/>
                <a:cs typeface="David" panose="020E0502060401010101" pitchFamily="34" charset="-79"/>
              </a:rPr>
              <a:t>וְכִי </a:t>
            </a:r>
            <a:r>
              <a:rPr lang="he-IL" dirty="0" err="1">
                <a:solidFill>
                  <a:srgbClr val="202122"/>
                </a:solidFill>
                <a:latin typeface="David" panose="020E0502060401010101" pitchFamily="34" charset="-79"/>
                <a:cs typeface="David" panose="020E0502060401010101" pitchFamily="34" charset="-79"/>
              </a:rPr>
              <a:t>תָבֹאו</a:t>
            </a:r>
            <a:r>
              <a:rPr lang="he-IL" dirty="0">
                <a:solidFill>
                  <a:srgbClr val="202122"/>
                </a:solidFill>
                <a:latin typeface="David" panose="020E0502060401010101" pitchFamily="34" charset="-79"/>
                <a:cs typeface="David" panose="020E0502060401010101" pitchFamily="34" charset="-79"/>
              </a:rPr>
              <a:t>ּ אֶל הָאָרֶץ, וּנְטַעְתֶּם כָּל עֵץ מַאֲכָל </a:t>
            </a:r>
            <a:r>
              <a:rPr lang="he-IL" dirty="0" err="1">
                <a:solidFill>
                  <a:srgbClr val="202122"/>
                </a:solidFill>
                <a:latin typeface="David" panose="020E0502060401010101" pitchFamily="34" charset="-79"/>
                <a:cs typeface="David" panose="020E0502060401010101" pitchFamily="34" charset="-79"/>
              </a:rPr>
              <a:t>וַעֲרַלְתֶּם</a:t>
            </a:r>
            <a:r>
              <a:rPr lang="he-IL" dirty="0">
                <a:solidFill>
                  <a:srgbClr val="202122"/>
                </a:solidFill>
                <a:latin typeface="David" panose="020E0502060401010101" pitchFamily="34" charset="-79"/>
                <a:cs typeface="David" panose="020E0502060401010101" pitchFamily="34" charset="-79"/>
              </a:rPr>
              <a:t> </a:t>
            </a:r>
            <a:r>
              <a:rPr lang="he-IL" dirty="0" err="1">
                <a:solidFill>
                  <a:srgbClr val="202122"/>
                </a:solidFill>
                <a:latin typeface="David" panose="020E0502060401010101" pitchFamily="34" charset="-79"/>
                <a:cs typeface="David" panose="020E0502060401010101" pitchFamily="34" charset="-79"/>
              </a:rPr>
              <a:t>עָרְלָתו</a:t>
            </a:r>
            <a:r>
              <a:rPr lang="he-IL" dirty="0">
                <a:solidFill>
                  <a:srgbClr val="202122"/>
                </a:solidFill>
                <a:latin typeface="David" panose="020E0502060401010101" pitchFamily="34" charset="-79"/>
                <a:cs typeface="David" panose="020E0502060401010101" pitchFamily="34" charset="-79"/>
              </a:rPr>
              <a:t>ֹ אֶת פִּרְיוֹ, שָׁלֹשׁ שָׁנִים יִהְיֶה לָכֶם עֲרֵלִים, לֹא יֵאָכֵל.</a:t>
            </a:r>
          </a:p>
          <a:p>
            <a:r>
              <a:rPr lang="he-IL" dirty="0"/>
              <a:t>ויקרא י"ט פסוק כ"ג</a:t>
            </a:r>
          </a:p>
        </p:txBody>
      </p:sp>
      <p:sp>
        <p:nvSpPr>
          <p:cNvPr id="3" name="כותרת 2">
            <a:extLst>
              <a:ext uri="{FF2B5EF4-FFF2-40B4-BE49-F238E27FC236}">
                <a16:creationId xmlns:a16="http://schemas.microsoft.com/office/drawing/2014/main" id="{99563BC6-18B6-4527-A16B-A774D3EE6048}"/>
              </a:ext>
            </a:extLst>
          </p:cNvPr>
          <p:cNvSpPr>
            <a:spLocks noGrp="1"/>
          </p:cNvSpPr>
          <p:nvPr>
            <p:ph type="title"/>
          </p:nvPr>
        </p:nvSpPr>
        <p:spPr/>
        <p:txBody>
          <a:bodyPr/>
          <a:lstStyle/>
          <a:p>
            <a:endParaRPr lang="he-IL"/>
          </a:p>
        </p:txBody>
      </p:sp>
      <p:pic>
        <p:nvPicPr>
          <p:cNvPr id="4" name="תמונה 3"/>
          <p:cNvPicPr>
            <a:picLocks noChangeAspect="1"/>
          </p:cNvPicPr>
          <p:nvPr/>
        </p:nvPicPr>
        <p:blipFill>
          <a:blip r:embed="rId3"/>
          <a:stretch>
            <a:fillRect/>
          </a:stretch>
        </p:blipFill>
        <p:spPr>
          <a:xfrm>
            <a:off x="304800" y="3520440"/>
            <a:ext cx="4882269" cy="3117532"/>
          </a:xfrm>
          <a:prstGeom prst="rect">
            <a:avLst/>
          </a:prstGeom>
          <a:ln>
            <a:noFill/>
          </a:ln>
          <a:effectLst>
            <a:softEdge rad="112500"/>
          </a:effectLst>
        </p:spPr>
      </p:pic>
    </p:spTree>
    <p:extLst>
      <p:ext uri="{BB962C8B-B14F-4D97-AF65-F5344CB8AC3E}">
        <p14:creationId xmlns:p14="http://schemas.microsoft.com/office/powerpoint/2010/main" val="3235995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id="{700F2FF6-F367-4197-8632-C865CBE039D9}"/>
              </a:ext>
            </a:extLst>
          </p:cNvPr>
          <p:cNvSpPr>
            <a:spLocks noGrp="1"/>
          </p:cNvSpPr>
          <p:nvPr>
            <p:ph type="body" sz="quarter" idx="10"/>
          </p:nvPr>
        </p:nvSpPr>
        <p:spPr/>
        <p:txBody>
          <a:bodyPr/>
          <a:lstStyle/>
          <a:p>
            <a:r>
              <a:rPr lang="he-IL" dirty="0"/>
              <a:t>וְכִי </a:t>
            </a:r>
            <a:r>
              <a:rPr lang="he-IL" dirty="0" err="1"/>
              <a:t>תָבֹאו</a:t>
            </a:r>
            <a:r>
              <a:rPr lang="he-IL" dirty="0"/>
              <a:t>ּ אֶל הָאָרֶץ, וּנְטַעְתֶּם כָּל עֵץ מַאֲכָל </a:t>
            </a:r>
            <a:r>
              <a:rPr lang="he-IL" dirty="0" err="1"/>
              <a:t>וַעֲרַלְתֶּם</a:t>
            </a:r>
            <a:r>
              <a:rPr lang="he-IL" dirty="0"/>
              <a:t> </a:t>
            </a:r>
            <a:r>
              <a:rPr lang="he-IL" dirty="0" err="1"/>
              <a:t>עָרְלָתו</a:t>
            </a:r>
            <a:r>
              <a:rPr lang="he-IL" dirty="0"/>
              <a:t>ֹ אֶת פִּרְיוֹ, שָׁלֹשׁ שָׁנִים יִהְיֶה לָכֶם עֲרֵלִים, לֹא יֵאָכֵל.</a:t>
            </a:r>
          </a:p>
          <a:p>
            <a:r>
              <a:rPr lang="he-IL" dirty="0"/>
              <a:t>ויקרא י"ט פסוק כ"ג</a:t>
            </a:r>
          </a:p>
        </p:txBody>
      </p:sp>
      <p:sp>
        <p:nvSpPr>
          <p:cNvPr id="3" name="כותרת 2">
            <a:extLst>
              <a:ext uri="{FF2B5EF4-FFF2-40B4-BE49-F238E27FC236}">
                <a16:creationId xmlns:a16="http://schemas.microsoft.com/office/drawing/2014/main" id="{99563BC6-18B6-4527-A16B-A774D3EE6048}"/>
              </a:ext>
            </a:extLst>
          </p:cNvPr>
          <p:cNvSpPr>
            <a:spLocks noGrp="1"/>
          </p:cNvSpPr>
          <p:nvPr>
            <p:ph type="title"/>
          </p:nvPr>
        </p:nvSpPr>
        <p:spPr/>
        <p:txBody>
          <a:bodyPr/>
          <a:lstStyle/>
          <a:p>
            <a:endParaRPr lang="he-IL"/>
          </a:p>
        </p:txBody>
      </p:sp>
      <p:sp>
        <p:nvSpPr>
          <p:cNvPr id="4" name="בועת דיבור: מלבן עם פינות מעוגלות 3">
            <a:extLst>
              <a:ext uri="{FF2B5EF4-FFF2-40B4-BE49-F238E27FC236}">
                <a16:creationId xmlns:a16="http://schemas.microsoft.com/office/drawing/2014/main" id="{00002D85-12C9-4AC5-B210-CC399DDD2EB6}"/>
              </a:ext>
            </a:extLst>
          </p:cNvPr>
          <p:cNvSpPr/>
          <p:nvPr/>
        </p:nvSpPr>
        <p:spPr>
          <a:xfrm>
            <a:off x="8284535" y="3692471"/>
            <a:ext cx="2525776" cy="1595673"/>
          </a:xfrm>
          <a:prstGeom prst="wedgeRoundRectCallout">
            <a:avLst/>
          </a:prstGeom>
          <a:solidFill>
            <a:srgbClr val="99FF66"/>
          </a:solidFill>
        </p:spPr>
        <p:style>
          <a:lnRef idx="1">
            <a:schemeClr val="accent3"/>
          </a:lnRef>
          <a:fillRef idx="2">
            <a:schemeClr val="accent3"/>
          </a:fillRef>
          <a:effectRef idx="1">
            <a:schemeClr val="accent3"/>
          </a:effectRef>
          <a:fontRef idx="minor">
            <a:schemeClr val="dk1"/>
          </a:fontRef>
        </p:style>
        <p:txBody>
          <a:bodyPr rtlCol="1" anchor="ctr"/>
          <a:lstStyle/>
          <a:p>
            <a:pPr algn="ctr"/>
            <a:r>
              <a:rPr lang="he-IL" sz="3200" dirty="0">
                <a:cs typeface="Calibri" panose="020F0502020204030204" pitchFamily="34" charset="0"/>
              </a:rPr>
              <a:t>מהו איסור ערלה?</a:t>
            </a:r>
          </a:p>
        </p:txBody>
      </p:sp>
    </p:spTree>
    <p:extLst>
      <p:ext uri="{BB962C8B-B14F-4D97-AF65-F5344CB8AC3E}">
        <p14:creationId xmlns:p14="http://schemas.microsoft.com/office/powerpoint/2010/main" val="1607698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id="{700F2FF6-F367-4197-8632-C865CBE039D9}"/>
              </a:ext>
            </a:extLst>
          </p:cNvPr>
          <p:cNvSpPr>
            <a:spLocks noGrp="1"/>
          </p:cNvSpPr>
          <p:nvPr>
            <p:ph type="body" sz="quarter" idx="10"/>
          </p:nvPr>
        </p:nvSpPr>
        <p:spPr/>
        <p:txBody>
          <a:bodyPr/>
          <a:lstStyle/>
          <a:p>
            <a:pPr lvl="0"/>
            <a:r>
              <a:rPr lang="he-IL" dirty="0">
                <a:solidFill>
                  <a:srgbClr val="424242"/>
                </a:solidFill>
              </a:rPr>
              <a:t>וְכִי </a:t>
            </a:r>
            <a:r>
              <a:rPr lang="he-IL" dirty="0" err="1">
                <a:solidFill>
                  <a:srgbClr val="424242"/>
                </a:solidFill>
              </a:rPr>
              <a:t>תָבֹאו</a:t>
            </a:r>
            <a:r>
              <a:rPr lang="he-IL" dirty="0">
                <a:solidFill>
                  <a:srgbClr val="424242"/>
                </a:solidFill>
              </a:rPr>
              <a:t>ּ אֶל הָאָרֶץ, וּנְטַעְתֶּם כָּל עֵץ מַאֲכָל </a:t>
            </a:r>
            <a:r>
              <a:rPr lang="he-IL" dirty="0" err="1">
                <a:solidFill>
                  <a:srgbClr val="424242"/>
                </a:solidFill>
              </a:rPr>
              <a:t>וַעֲרַלְתֶּם</a:t>
            </a:r>
            <a:r>
              <a:rPr lang="he-IL" dirty="0">
                <a:solidFill>
                  <a:srgbClr val="424242"/>
                </a:solidFill>
              </a:rPr>
              <a:t> </a:t>
            </a:r>
            <a:r>
              <a:rPr lang="he-IL" dirty="0" err="1">
                <a:solidFill>
                  <a:srgbClr val="424242"/>
                </a:solidFill>
              </a:rPr>
              <a:t>עָרְלָתו</a:t>
            </a:r>
            <a:r>
              <a:rPr lang="he-IL" dirty="0">
                <a:solidFill>
                  <a:srgbClr val="424242"/>
                </a:solidFill>
              </a:rPr>
              <a:t>ֹ אֶת פִּרְיוֹ, שָׁלֹשׁ שָׁנִים יִהְיֶה לָכֶם עֲרֵלִים, לֹא יֵאָכֵל.</a:t>
            </a:r>
          </a:p>
          <a:p>
            <a:pPr lvl="0"/>
            <a:r>
              <a:rPr lang="he-IL" dirty="0">
                <a:solidFill>
                  <a:srgbClr val="424242"/>
                </a:solidFill>
              </a:rPr>
              <a:t>ויקרא י"ט פסוק כ"ג</a:t>
            </a:r>
          </a:p>
          <a:p>
            <a:endParaRPr lang="he-IL" dirty="0"/>
          </a:p>
        </p:txBody>
      </p:sp>
      <p:sp>
        <p:nvSpPr>
          <p:cNvPr id="3" name="כותרת 2">
            <a:extLst>
              <a:ext uri="{FF2B5EF4-FFF2-40B4-BE49-F238E27FC236}">
                <a16:creationId xmlns:a16="http://schemas.microsoft.com/office/drawing/2014/main" id="{99563BC6-18B6-4527-A16B-A774D3EE6048}"/>
              </a:ext>
            </a:extLst>
          </p:cNvPr>
          <p:cNvSpPr>
            <a:spLocks noGrp="1"/>
          </p:cNvSpPr>
          <p:nvPr>
            <p:ph type="title"/>
          </p:nvPr>
        </p:nvSpPr>
        <p:spPr/>
        <p:txBody>
          <a:bodyPr/>
          <a:lstStyle/>
          <a:p>
            <a:endParaRPr lang="he-IL"/>
          </a:p>
        </p:txBody>
      </p:sp>
      <p:sp>
        <p:nvSpPr>
          <p:cNvPr id="4" name="בועת דיבור: מלבן עם פינות מעוגלות 3">
            <a:extLst>
              <a:ext uri="{FF2B5EF4-FFF2-40B4-BE49-F238E27FC236}">
                <a16:creationId xmlns:a16="http://schemas.microsoft.com/office/drawing/2014/main" id="{00002D85-12C9-4AC5-B210-CC399DDD2EB6}"/>
              </a:ext>
            </a:extLst>
          </p:cNvPr>
          <p:cNvSpPr/>
          <p:nvPr/>
        </p:nvSpPr>
        <p:spPr>
          <a:xfrm>
            <a:off x="8431078" y="3429000"/>
            <a:ext cx="2813185" cy="1947469"/>
          </a:xfrm>
          <a:prstGeom prst="wedgeRoundRectCallout">
            <a:avLst/>
          </a:prstGeom>
          <a:solidFill>
            <a:srgbClr val="99FF66"/>
          </a:solidFill>
        </p:spPr>
        <p:style>
          <a:lnRef idx="1">
            <a:schemeClr val="accent3"/>
          </a:lnRef>
          <a:fillRef idx="2">
            <a:schemeClr val="accent3"/>
          </a:fillRef>
          <a:effectRef idx="1">
            <a:schemeClr val="accent3"/>
          </a:effectRef>
          <a:fontRef idx="minor">
            <a:schemeClr val="dk1"/>
          </a:fontRef>
        </p:style>
        <p:txBody>
          <a:bodyPr rtlCol="1" anchor="ctr"/>
          <a:lstStyle/>
          <a:p>
            <a:pPr algn="ctr"/>
            <a:r>
              <a:rPr lang="he-IL" sz="3200" dirty="0">
                <a:solidFill>
                  <a:srgbClr val="202122"/>
                </a:solidFill>
                <a:latin typeface="Taamey Frank CLM"/>
                <a:cs typeface="Calibri" panose="020F0502020204030204" pitchFamily="34" charset="0"/>
              </a:rPr>
              <a:t>מהו איסור ערלה?</a:t>
            </a:r>
            <a:endParaRPr lang="he-IL" sz="3200" dirty="0">
              <a:cs typeface="Calibri" panose="020F0502020204030204" pitchFamily="34" charset="0"/>
            </a:endParaRPr>
          </a:p>
        </p:txBody>
      </p:sp>
      <p:sp>
        <p:nvSpPr>
          <p:cNvPr id="6" name="בועת דיבור: מלבן עם פינות מעוגלות 5">
            <a:extLst>
              <a:ext uri="{FF2B5EF4-FFF2-40B4-BE49-F238E27FC236}">
                <a16:creationId xmlns:a16="http://schemas.microsoft.com/office/drawing/2014/main" id="{CCB6B344-F915-4A51-8557-F5C1275E7B1E}"/>
              </a:ext>
            </a:extLst>
          </p:cNvPr>
          <p:cNvSpPr/>
          <p:nvPr/>
        </p:nvSpPr>
        <p:spPr>
          <a:xfrm>
            <a:off x="4277532" y="3826269"/>
            <a:ext cx="3081356" cy="1947469"/>
          </a:xfrm>
          <a:prstGeom prst="wedgeRoundRectCallout">
            <a:avLst/>
          </a:prstGeom>
          <a:solidFill>
            <a:srgbClr val="99FF66"/>
          </a:solidFill>
        </p:spPr>
        <p:style>
          <a:lnRef idx="1">
            <a:schemeClr val="accent3"/>
          </a:lnRef>
          <a:fillRef idx="2">
            <a:schemeClr val="accent3"/>
          </a:fillRef>
          <a:effectRef idx="1">
            <a:schemeClr val="accent3"/>
          </a:effectRef>
          <a:fontRef idx="minor">
            <a:schemeClr val="dk1"/>
          </a:fontRef>
        </p:style>
        <p:txBody>
          <a:bodyPr rtlCol="1" anchor="ctr"/>
          <a:lstStyle/>
          <a:p>
            <a:pPr algn="ctr"/>
            <a:r>
              <a:rPr lang="he-IL" sz="3200" dirty="0">
                <a:solidFill>
                  <a:srgbClr val="202122"/>
                </a:solidFill>
                <a:latin typeface="Taamey Frank CLM"/>
                <a:cs typeface="Calibri" panose="020F0502020204030204" pitchFamily="34" charset="0"/>
              </a:rPr>
              <a:t>האם אדם זקן מאוד גם חייב לנטוע עצי פרי?</a:t>
            </a:r>
            <a:endParaRPr lang="he-IL" sz="3200" dirty="0">
              <a:cs typeface="Calibri" panose="020F0502020204030204" pitchFamily="34" charset="0"/>
            </a:endParaRPr>
          </a:p>
        </p:txBody>
      </p:sp>
    </p:spTree>
    <p:extLst>
      <p:ext uri="{BB962C8B-B14F-4D97-AF65-F5344CB8AC3E}">
        <p14:creationId xmlns:p14="http://schemas.microsoft.com/office/powerpoint/2010/main" val="2206782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ציין מיקום טקסט 5">
            <a:extLst>
              <a:ext uri="{FF2B5EF4-FFF2-40B4-BE49-F238E27FC236}">
                <a16:creationId xmlns:a16="http://schemas.microsoft.com/office/drawing/2014/main" id="{4631A31D-5B96-49D6-BFD3-AEF603E2D3C9}"/>
              </a:ext>
            </a:extLst>
          </p:cNvPr>
          <p:cNvSpPr>
            <a:spLocks noGrp="1"/>
          </p:cNvSpPr>
          <p:nvPr>
            <p:ph type="body" sz="quarter" idx="10"/>
          </p:nvPr>
        </p:nvSpPr>
        <p:spPr>
          <a:xfrm>
            <a:off x="1518834" y="1777755"/>
            <a:ext cx="10090730" cy="5049246"/>
          </a:xfrm>
        </p:spPr>
        <p:txBody>
          <a:bodyPr>
            <a:noAutofit/>
          </a:bodyPr>
          <a:lstStyle/>
          <a:p>
            <a:pPr algn="just"/>
            <a:r>
              <a:rPr lang="he-IL" dirty="0">
                <a:solidFill>
                  <a:srgbClr val="006600"/>
                </a:solidFill>
                <a:latin typeface="Times New Roman" panose="02020603050405020304" pitchFamily="18" charset="0"/>
                <a:ea typeface="Times New Roman" panose="02020603050405020304" pitchFamily="18" charset="0"/>
              </a:rPr>
              <a:t>מעשה באדריאנוס שהיה עובר בשבילי טבריה.</a:t>
            </a:r>
            <a:endParaRPr lang="en-US" dirty="0">
              <a:latin typeface="Times New Roman" panose="02020603050405020304" pitchFamily="18" charset="0"/>
              <a:ea typeface="Times New Roman" panose="02020603050405020304" pitchFamily="18" charset="0"/>
            </a:endParaRPr>
          </a:p>
          <a:p>
            <a:pPr algn="just"/>
            <a:r>
              <a:rPr lang="he-IL" dirty="0">
                <a:solidFill>
                  <a:srgbClr val="006600"/>
                </a:solidFill>
                <a:latin typeface="Times New Roman" panose="02020603050405020304" pitchFamily="18" charset="0"/>
                <a:ea typeface="Times New Roman" panose="02020603050405020304" pitchFamily="18" charset="0"/>
              </a:rPr>
              <a:t>ראה זקן אחד שעומד וחופר חפירות ונוטע נטיעות.</a:t>
            </a:r>
            <a:endParaRPr lang="en-US" dirty="0">
              <a:latin typeface="Times New Roman" panose="02020603050405020304" pitchFamily="18" charset="0"/>
              <a:ea typeface="Times New Roman" panose="02020603050405020304" pitchFamily="18" charset="0"/>
            </a:endParaRPr>
          </a:p>
          <a:p>
            <a:pPr algn="just"/>
            <a:r>
              <a:rPr lang="he-IL" dirty="0">
                <a:solidFill>
                  <a:srgbClr val="006600"/>
                </a:solidFill>
                <a:latin typeface="Times New Roman" panose="02020603050405020304" pitchFamily="18" charset="0"/>
                <a:ea typeface="Times New Roman" panose="02020603050405020304" pitchFamily="18" charset="0"/>
              </a:rPr>
              <a:t>אמר לו: "זקן, זקן ! בן כמה אתה היום?"</a:t>
            </a:r>
            <a:endParaRPr lang="en-US" dirty="0">
              <a:latin typeface="Times New Roman" panose="02020603050405020304" pitchFamily="18" charset="0"/>
              <a:ea typeface="Times New Roman" panose="02020603050405020304" pitchFamily="18" charset="0"/>
            </a:endParaRPr>
          </a:p>
          <a:p>
            <a:pPr algn="just"/>
            <a:r>
              <a:rPr lang="he-IL" dirty="0">
                <a:solidFill>
                  <a:srgbClr val="006600"/>
                </a:solidFill>
                <a:latin typeface="Times New Roman" panose="02020603050405020304" pitchFamily="18" charset="0"/>
                <a:ea typeface="Times New Roman" panose="02020603050405020304" pitchFamily="18" charset="0"/>
              </a:rPr>
              <a:t>אמר לו: "בן מאה שנה."</a:t>
            </a:r>
            <a:endParaRPr lang="en-US" dirty="0">
              <a:latin typeface="Times New Roman" panose="02020603050405020304" pitchFamily="18" charset="0"/>
              <a:ea typeface="Times New Roman" panose="02020603050405020304" pitchFamily="18" charset="0"/>
            </a:endParaRPr>
          </a:p>
          <a:p>
            <a:pPr algn="just"/>
            <a:r>
              <a:rPr lang="he-IL" dirty="0">
                <a:solidFill>
                  <a:srgbClr val="006600"/>
                </a:solidFill>
                <a:latin typeface="Times New Roman" panose="02020603050405020304" pitchFamily="18" charset="0"/>
                <a:ea typeface="Times New Roman" panose="02020603050405020304" pitchFamily="18" charset="0"/>
              </a:rPr>
              <a:t>אמר לו: "אתה זקן בן מאה שנה, עומד וטורח ונוטע נטיעות-</a:t>
            </a:r>
            <a:endParaRPr lang="en-US" dirty="0">
              <a:latin typeface="Times New Roman" panose="02020603050405020304" pitchFamily="18" charset="0"/>
              <a:ea typeface="Times New Roman" panose="02020603050405020304" pitchFamily="18" charset="0"/>
            </a:endParaRPr>
          </a:p>
          <a:p>
            <a:pPr algn="just"/>
            <a:r>
              <a:rPr lang="he-IL" dirty="0">
                <a:solidFill>
                  <a:srgbClr val="006600"/>
                </a:solidFill>
                <a:latin typeface="Times New Roman" panose="02020603050405020304" pitchFamily="18" charset="0"/>
                <a:ea typeface="Times New Roman" panose="02020603050405020304" pitchFamily="18" charset="0"/>
              </a:rPr>
              <a:t>וכי סבור אתה לאכול מהן?!</a:t>
            </a:r>
            <a:r>
              <a:rPr lang="he-IL" b="1" dirty="0">
                <a:solidFill>
                  <a:srgbClr val="006600"/>
                </a:solidFill>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a:p>
            <a:endParaRPr lang="he-IL" sz="3200" dirty="0"/>
          </a:p>
        </p:txBody>
      </p:sp>
      <p:sp>
        <p:nvSpPr>
          <p:cNvPr id="5" name="כותרת 4">
            <a:extLst>
              <a:ext uri="{FF2B5EF4-FFF2-40B4-BE49-F238E27FC236}">
                <a16:creationId xmlns:a16="http://schemas.microsoft.com/office/drawing/2014/main" id="{8262C219-1E62-478C-A89D-5B213171666A}"/>
              </a:ext>
            </a:extLst>
          </p:cNvPr>
          <p:cNvSpPr>
            <a:spLocks noGrp="1"/>
          </p:cNvSpPr>
          <p:nvPr>
            <p:ph type="title"/>
          </p:nvPr>
        </p:nvSpPr>
        <p:spPr/>
        <p:txBody>
          <a:bodyPr/>
          <a:lstStyle/>
          <a:p>
            <a:r>
              <a:rPr lang="he-IL" dirty="0"/>
              <a:t>מדרש חז"ל     </a:t>
            </a:r>
          </a:p>
        </p:txBody>
      </p:sp>
    </p:spTree>
    <p:extLst>
      <p:ext uri="{BB962C8B-B14F-4D97-AF65-F5344CB8AC3E}">
        <p14:creationId xmlns:p14="http://schemas.microsoft.com/office/powerpoint/2010/main" val="2275765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ציין מיקום טקסט 5">
            <a:extLst>
              <a:ext uri="{FF2B5EF4-FFF2-40B4-BE49-F238E27FC236}">
                <a16:creationId xmlns:a16="http://schemas.microsoft.com/office/drawing/2014/main" id="{4631A31D-5B96-49D6-BFD3-AEF603E2D3C9}"/>
              </a:ext>
            </a:extLst>
          </p:cNvPr>
          <p:cNvSpPr>
            <a:spLocks noGrp="1"/>
          </p:cNvSpPr>
          <p:nvPr>
            <p:ph type="body" sz="quarter" idx="10"/>
          </p:nvPr>
        </p:nvSpPr>
        <p:spPr>
          <a:xfrm>
            <a:off x="777240" y="1752183"/>
            <a:ext cx="11102510" cy="4130457"/>
          </a:xfrm>
        </p:spPr>
        <p:txBody>
          <a:bodyPr>
            <a:noAutofit/>
          </a:bodyPr>
          <a:lstStyle/>
          <a:p>
            <a:pPr algn="just">
              <a:lnSpc>
                <a:spcPct val="150000"/>
              </a:lnSpc>
            </a:pPr>
            <a:r>
              <a:rPr lang="he-IL" dirty="0">
                <a:solidFill>
                  <a:srgbClr val="006600"/>
                </a:solidFill>
                <a:latin typeface="Times New Roman" panose="02020603050405020304" pitchFamily="18" charset="0"/>
                <a:ea typeface="Times New Roman" panose="02020603050405020304" pitchFamily="18" charset="0"/>
              </a:rPr>
              <a:t>אמר לו: "אדני המלך, הריני נוטע, אם אזכה - אוכל מפירות </a:t>
            </a:r>
            <a:r>
              <a:rPr lang="he-IL" dirty="0" err="1">
                <a:solidFill>
                  <a:srgbClr val="006600"/>
                </a:solidFill>
                <a:latin typeface="Times New Roman" panose="02020603050405020304" pitchFamily="18" charset="0"/>
                <a:ea typeface="Times New Roman" panose="02020603050405020304" pitchFamily="18" charset="0"/>
              </a:rPr>
              <a:t>נטיעותי</a:t>
            </a:r>
            <a:r>
              <a:rPr lang="he-IL" dirty="0">
                <a:latin typeface="Times New Roman" panose="02020603050405020304" pitchFamily="18" charset="0"/>
                <a:ea typeface="Times New Roman" panose="02020603050405020304" pitchFamily="18" charset="0"/>
              </a:rPr>
              <a:t> </a:t>
            </a:r>
            <a:r>
              <a:rPr lang="he-IL" dirty="0">
                <a:solidFill>
                  <a:srgbClr val="006600"/>
                </a:solidFill>
                <a:latin typeface="Times New Roman" panose="02020603050405020304" pitchFamily="18" charset="0"/>
                <a:ea typeface="Times New Roman" panose="02020603050405020304" pitchFamily="18" charset="0"/>
              </a:rPr>
              <a:t>ואם לאו- כשם שיגעו לי </a:t>
            </a:r>
            <a:r>
              <a:rPr lang="he-IL" dirty="0" err="1">
                <a:solidFill>
                  <a:srgbClr val="006600"/>
                </a:solidFill>
                <a:latin typeface="Times New Roman" panose="02020603050405020304" pitchFamily="18" charset="0"/>
                <a:ea typeface="Times New Roman" panose="02020603050405020304" pitchFamily="18" charset="0"/>
              </a:rPr>
              <a:t>אבותי</a:t>
            </a:r>
            <a:r>
              <a:rPr lang="he-IL" dirty="0">
                <a:solidFill>
                  <a:srgbClr val="006600"/>
                </a:solidFill>
                <a:latin typeface="Times New Roman" panose="02020603050405020304" pitchFamily="18" charset="0"/>
                <a:ea typeface="Times New Roman" panose="02020603050405020304" pitchFamily="18" charset="0"/>
              </a:rPr>
              <a:t>, כך אני יגע לבני." </a:t>
            </a:r>
          </a:p>
          <a:p>
            <a:pPr algn="just">
              <a:lnSpc>
                <a:spcPct val="150000"/>
              </a:lnSpc>
            </a:pPr>
            <a:r>
              <a:rPr lang="he-IL" dirty="0">
                <a:solidFill>
                  <a:srgbClr val="006600"/>
                </a:solidFill>
                <a:latin typeface="Times New Roman" panose="02020603050405020304" pitchFamily="18" charset="0"/>
                <a:ea typeface="Times New Roman" panose="02020603050405020304" pitchFamily="18" charset="0"/>
              </a:rPr>
              <a:t>אמר לו: "בחייך זקן, אם נטיעות שלך עושות פירות בימינו אתה מאכילני מהם."</a:t>
            </a:r>
          </a:p>
          <a:p>
            <a:pPr algn="just">
              <a:lnSpc>
                <a:spcPct val="150000"/>
              </a:lnSpc>
            </a:pPr>
            <a:endParaRPr lang="he-IL" sz="3000" dirty="0">
              <a:solidFill>
                <a:srgbClr val="006600"/>
              </a:solidFill>
              <a:latin typeface="Times New Roman" panose="02020603050405020304" pitchFamily="18" charset="0"/>
              <a:ea typeface="Times New Roman" panose="02020603050405020304" pitchFamily="18" charset="0"/>
            </a:endParaRPr>
          </a:p>
          <a:p>
            <a:pPr algn="just"/>
            <a:endParaRPr lang="en-US" sz="3000" dirty="0">
              <a:latin typeface="Times New Roman" panose="02020603050405020304" pitchFamily="18" charset="0"/>
              <a:ea typeface="Times New Roman" panose="02020603050405020304" pitchFamily="18" charset="0"/>
            </a:endParaRPr>
          </a:p>
          <a:p>
            <a:endParaRPr lang="he-IL" sz="3000" dirty="0"/>
          </a:p>
        </p:txBody>
      </p:sp>
      <p:sp>
        <p:nvSpPr>
          <p:cNvPr id="5" name="כותרת 4">
            <a:extLst>
              <a:ext uri="{FF2B5EF4-FFF2-40B4-BE49-F238E27FC236}">
                <a16:creationId xmlns:a16="http://schemas.microsoft.com/office/drawing/2014/main" id="{8262C219-1E62-478C-A89D-5B213171666A}"/>
              </a:ext>
            </a:extLst>
          </p:cNvPr>
          <p:cNvSpPr>
            <a:spLocks noGrp="1"/>
          </p:cNvSpPr>
          <p:nvPr>
            <p:ph type="title"/>
          </p:nvPr>
        </p:nvSpPr>
        <p:spPr/>
        <p:txBody>
          <a:bodyPr/>
          <a:lstStyle/>
          <a:p>
            <a:r>
              <a:rPr lang="he-IL" dirty="0"/>
              <a:t>מדרש חז"ל     </a:t>
            </a:r>
          </a:p>
        </p:txBody>
      </p:sp>
    </p:spTree>
    <p:extLst>
      <p:ext uri="{BB962C8B-B14F-4D97-AF65-F5344CB8AC3E}">
        <p14:creationId xmlns:p14="http://schemas.microsoft.com/office/powerpoint/2010/main" val="941417057"/>
      </p:ext>
    </p:extLst>
  </p:cSld>
  <p:clrMapOvr>
    <a:masterClrMapping/>
  </p:clrMapOvr>
</p:sld>
</file>

<file path=ppt/theme/theme1.xml><?xml version="1.0" encoding="utf-8"?>
<a:theme xmlns:a="http://schemas.openxmlformats.org/drawingml/2006/main" name="Office Theme">
  <a:themeElements>
    <a:clrScheme name="התאמה אישית 1">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מצגות חירום">
  <a:themeElements>
    <a:clrScheme name="מצגת חירום">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מצגות חירום" id="{A7D7F525-0B65-D945-B864-6F89B31E1D06}" vid="{6213A027-AFB6-6842-AD6E-C539F131902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TotalTime>
  <Words>3404</Words>
  <Application>Microsoft Office PowerPoint</Application>
  <PresentationFormat>מסך רחב</PresentationFormat>
  <Paragraphs>268</Paragraphs>
  <Slides>38</Slides>
  <Notes>37</Notes>
  <HiddenSlides>0</HiddenSlides>
  <MMClips>5</MMClips>
  <ScaleCrop>false</ScaleCrop>
  <HeadingPairs>
    <vt:vector size="6" baseType="variant">
      <vt:variant>
        <vt:lpstr>גופנים בשימוש</vt:lpstr>
      </vt:variant>
      <vt:variant>
        <vt:i4>9</vt:i4>
      </vt:variant>
      <vt:variant>
        <vt:lpstr>ערכת נושא</vt:lpstr>
      </vt:variant>
      <vt:variant>
        <vt:i4>2</vt:i4>
      </vt:variant>
      <vt:variant>
        <vt:lpstr>כותרות שקופיות</vt:lpstr>
      </vt:variant>
      <vt:variant>
        <vt:i4>38</vt:i4>
      </vt:variant>
    </vt:vector>
  </HeadingPairs>
  <TitlesOfParts>
    <vt:vector size="49" baseType="lpstr">
      <vt:lpstr>Aharoni</vt:lpstr>
      <vt:lpstr>Alef</vt:lpstr>
      <vt:lpstr>Arial</vt:lpstr>
      <vt:lpstr>Calibri</vt:lpstr>
      <vt:lpstr>David</vt:lpstr>
      <vt:lpstr>Open Sans</vt:lpstr>
      <vt:lpstr>Taamey Frank CLM</vt:lpstr>
      <vt:lpstr>Tahoma</vt:lpstr>
      <vt:lpstr>Times New Roman</vt:lpstr>
      <vt:lpstr>Office Theme</vt:lpstr>
      <vt:lpstr>מצגות חירום</vt:lpstr>
      <vt:lpstr>מצגת של PowerPoint‏</vt:lpstr>
      <vt:lpstr>מה נלמד היום?</vt:lpstr>
      <vt:lpstr>מה להביא לשיעור?</vt:lpstr>
      <vt:lpstr>מצגת של PowerPoint‏</vt:lpstr>
      <vt:lpstr>מצגת של PowerPoint‏</vt:lpstr>
      <vt:lpstr>מצגת של PowerPoint‏</vt:lpstr>
      <vt:lpstr>מצגת של PowerPoint‏</vt:lpstr>
      <vt:lpstr>מדרש חז"ל     </vt:lpstr>
      <vt:lpstr>מדרש חז"ל     </vt:lpstr>
      <vt:lpstr>מדרש חז"ל</vt:lpstr>
      <vt:lpstr>מדרש חז"ל</vt:lpstr>
      <vt:lpstr>מדרש חז"ל</vt:lpstr>
      <vt:lpstr>מעשה באדריאנוס שהיה עובר בשבילי טבריה. ראה זקן אחד שעומד וחופר חפירות ונוטע נטיעות. אמר לו: "זקן, זקן ! בן כמה אתה היום?" אמר לו: "בן מאה שנה." אמר לו: "אתה זקן בן מאה שנה, עומד וטורח ונוטע נטיעות- וכי סבור אתה לאכול מהן?!" אמר לו: "אדני המלך, הריני נוטע, אם אזכה-אכל מפירות נטיעותי ואם לאו- כשם שיגעו לי אבותי, כך אני יגע לבני."  אמר לו: "בחייך זקן, אם נטיעות שלך עושות פרות בימינו אתה מאכילני מהם." </vt:lpstr>
      <vt:lpstr>מעשה באדריאנוס שהיה עובר בשבילי טבריה. ראה זקן אחד שעומד וחופר חפירות ונוטע נטיעות. אמר לו: "זקן, זקן ! בן כמה אתה היום?" אמר לו: "בן מאה שנה." אמר לו: "אתה זקן בן מאה שנה,עומד וטורח ונוטע נטיעות- וכי סבור אתה לאכול מהן?!" אמר לו: "אדני המלך, הריני נוטע, אם אזכה-אכל מפירות נטיעותי ואם לאו- כשם שיגעו לי אבותי, כך אני יגע לבני."  אמר לו: "בחייך זקן, אם נטיעות שלך עושות פרות בימינו אתה מאכילני מהם." </vt:lpstr>
      <vt:lpstr>מעשה באדריאנוס שהיה עובר בשבילי טבריה. ראה זקן אחד שעומד וחופר חפירות ונוטע נטיעות. אמר לו: "זקן, זקן ! בן כמה אתה היום?" אמר לו: "בן מאה שנה." אמר לו: "אתה זקן בן מאה שנה,עומד וטורח ונוטע נטיעות- וכי סבור אתה לאכול מהן?!" אמר לו: "אדני המלך, הריני נוטע, אם אזכה-אכל מפירות נטיעותי ואם לאו- כשם שיגעו לי אבותי, כך אני יגע לבני."  אמר לו: "בחייך זקן, אם נטיעות שלך עושות פרות בימינו אתה מאכילני מהם." </vt:lpstr>
      <vt:lpstr>מעשה באדריאנוס שהיה עובר בשבילי טבריה. ראה זקן אחד שעומד וחופר חפירות ונוטע נטיעות. אמר לו: "זקן, זקן ! בן כמה אתה היום?" אמר לו: "בן מאה שנה." אמר לו: "אתה זקן בן מאה שנה,עומד וטורח ונוטע נטיעות- וכי סבור אתה לאכול מהן?!" אמר לו: "אדני המלך, הריני נוטע, אם אזכה-אכל מפירות נטיעותי ואם לאו- כשם שיגעו לי אבותי, כך אני יגע לבני."  אמר לו: "בחייך זקן, אם נטיעות שלך עושות פרות בימינו אתה מאכילני מהם."</vt:lpstr>
      <vt:lpstr>מעשה באדריאנוס שהיה עובר בשבילי טבריה. ראה זקן אחד שעומד וחופר חפירות ונוטע נטיעות. אמר לו: "זקן, זקן ! בן כמה אתה היום?" אמר לו: "בן מאה שנה." אמר לו: "אתה זקן בן מאה שנה,עומד וטורח ונוטע נטיעות- וכי סבור אתה לאכול מהן?!" אמר לו: "אדני המלך, הריני נוטע, אם אזכה-אכל מפירות נטיעותי ואם לאו- כשם שיגעו לי אבותי, כך אני יגע לבני."  אמר לו: "בחייך זקן, אם נטיעות שלך עושות פרות בימינו אתה מאכילני מהם." </vt:lpstr>
      <vt:lpstr>מעשה באדריאנוס שהיה עובר בשבילי טבריה. ראה זקן אחד שעומד וחופר חפירות ונוטע נטיעות. אמר לו: "זקן, זקן ! בן כמה אתה היום?" אמר לו: "בן מאה שנה." אמר לו: "אתה זקן בן מאה שנה,עומד וטורח ונוטע נטיעות- וכי סבור אתה לאכול מהן?!" אמר לו: "אדני המלך, הריני נוטע, אם אזכה-אכל מפירות נטיעותי ואם לאו- כשם שיגעו לי אבותי, כך אני יגע לבני."  אמר לו: "בחייך זקן, אם נטיעות שלך עושות פרות בימינו אתה מאכילני מהם.</vt:lpstr>
      <vt:lpstr>מעשה באדריאנוס שהיה עובר בשבילי טבריה. ראה זקן אחד שעומד וחופר חפירות ונוטע נטיעות. אמר לו: "זקן, זקן ! בן כמה אתה היום?" אמר לו: "בן מאה שנה." אמר לו: "אתה זקן בן מאה שנה,עומד וטורח ונוטע נטיעות- וכי סבור אתה לאכול מהן?!" אמר לו: "אדני המלך, הריני נוטע, אם אזכה-אכל מפירות נטיעותי ואם לאו- כשם שיגעו לי אבותי, כך אני יגע לבני."  אמר לו: "בחייך זקן, אם נטיעות שלך עושות פרות בימינו אתה מאכילני מהם.</vt:lpstr>
      <vt:lpstr>מעשה באדריאנוס שהיה עובר בשבילי טבריה. ראה זקן אחד שעומד וחופר חפירות ונוטע נטיעות. אמר לו: "זקן, זקן ! בן כמה אתה היום?" אמר לו: "בן מאה שנה." אמר לו: "אתה זקן בן מאה שנה, עומד וטורח ונוטע נטיעות- וכי סבור אתה לאכול מהן?!" אמר לו: "אדני המלך, הריני נוטע, אם אזכה-אכל מפירות נטיעותי ואם לאו- כשם שיגעו לי אבותי, כך אני יגע לבני."  אמר לו: "בחייך זקן, אם נטיעות שלך עושות פרות בימינו אתה מאכילני מהם.</vt:lpstr>
      <vt:lpstr>מצגת של PowerPoint‏</vt:lpstr>
      <vt:lpstr>מעשה באדריאנוס שהיה עובר בשבילי טבריה. ראה זקן אחד שעומד וחופר חפירות ונוטע נטיעות. אמר לו: "זקן, זקן ! בן כמה אתה היום?" אמר לו: "בן מאה שנה." אמר לו: "אתה זקן בן מאה שנה,עומד וטורח ונוטע נטיעות- וכי סבור אתה לאכול מהן?!" אמר לו: "אדני המלך, הריני נוטע, אם אזכה-אכל מפירות נטיעותי ואם לאו- כשם שיגעו לי אבותי, כך אני יגע לבני."  אמר לו: "בחייך זקן, אם נטיעות שלך עושות פרות בימינו אתה מאכילני מהם." אמרו לו השוערים: "מה עסקך?" אמר להם: "לכנס אצל המלך אני מבקש."</vt:lpstr>
      <vt:lpstr>מצגת של PowerPoint‏</vt:lpstr>
      <vt:lpstr>לימים עשו אילנותיו תאנים. אמר: "הגיעה השעה שאלך אצל המלך." מה עשה אותו זקן? נטל כַּלְכָּלָה ומלא אותה  בכורות של תאנים יפות ועלה ועמד בשער פָּלָטִין של מלך.</vt:lpstr>
      <vt:lpstr>פענוח מילה לפי הקשר</vt:lpstr>
      <vt:lpstr>נקרא את סוף המדרש</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מסכמים ומסיימים</vt:lpstr>
      <vt:lpstr>מסכמים ומסיימים</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כוכבה גרסון</dc:creator>
  <cp:lastModifiedBy>shira</cp:lastModifiedBy>
  <cp:revision>29</cp:revision>
  <dcterms:created xsi:type="dcterms:W3CDTF">2020-05-19T16:39:37Z</dcterms:created>
  <dcterms:modified xsi:type="dcterms:W3CDTF">2021-08-19T16:25:42Z</dcterms:modified>
</cp:coreProperties>
</file>