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52"/>
  </p:notesMasterIdLst>
  <p:sldIdLst>
    <p:sldId id="345" r:id="rId2"/>
    <p:sldId id="261" r:id="rId3"/>
    <p:sldId id="262" r:id="rId4"/>
    <p:sldId id="263" r:id="rId5"/>
    <p:sldId id="264" r:id="rId6"/>
    <p:sldId id="280" r:id="rId7"/>
    <p:sldId id="281" r:id="rId8"/>
    <p:sldId id="282" r:id="rId9"/>
    <p:sldId id="283" r:id="rId10"/>
    <p:sldId id="284" r:id="rId11"/>
    <p:sldId id="285" r:id="rId12"/>
    <p:sldId id="286" r:id="rId13"/>
    <p:sldId id="288" r:id="rId14"/>
    <p:sldId id="287" r:id="rId15"/>
    <p:sldId id="289" r:id="rId16"/>
    <p:sldId id="290" r:id="rId17"/>
    <p:sldId id="291" r:id="rId18"/>
    <p:sldId id="292" r:id="rId19"/>
    <p:sldId id="293" r:id="rId20"/>
    <p:sldId id="294" r:id="rId21"/>
    <p:sldId id="295" r:id="rId22"/>
    <p:sldId id="323" r:id="rId23"/>
    <p:sldId id="339" r:id="rId24"/>
    <p:sldId id="324" r:id="rId25"/>
    <p:sldId id="325" r:id="rId26"/>
    <p:sldId id="326" r:id="rId27"/>
    <p:sldId id="327" r:id="rId28"/>
    <p:sldId id="314" r:id="rId29"/>
    <p:sldId id="328" r:id="rId30"/>
    <p:sldId id="342" r:id="rId31"/>
    <p:sldId id="343" r:id="rId32"/>
    <p:sldId id="329" r:id="rId33"/>
    <p:sldId id="330" r:id="rId34"/>
    <p:sldId id="331" r:id="rId35"/>
    <p:sldId id="333" r:id="rId36"/>
    <p:sldId id="334" r:id="rId37"/>
    <p:sldId id="335" r:id="rId38"/>
    <p:sldId id="336" r:id="rId39"/>
    <p:sldId id="337" r:id="rId40"/>
    <p:sldId id="338" r:id="rId41"/>
    <p:sldId id="322" r:id="rId42"/>
    <p:sldId id="346" r:id="rId43"/>
    <p:sldId id="316" r:id="rId44"/>
    <p:sldId id="347" r:id="rId45"/>
    <p:sldId id="348" r:id="rId46"/>
    <p:sldId id="317" r:id="rId47"/>
    <p:sldId id="341" r:id="rId48"/>
    <p:sldId id="271" r:id="rId49"/>
    <p:sldId id="340" r:id="rId50"/>
    <p:sldId id="349" r:id="rId51"/>
  </p:sldIdLst>
  <p:sldSz cx="12192000" cy="6858000"/>
  <p:notesSz cx="6858000" cy="9144000"/>
  <p:embeddedFontLs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9"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78240" autoAdjust="0"/>
  </p:normalViewPr>
  <p:slideViewPr>
    <p:cSldViewPr snapToGrid="0">
      <p:cViewPr varScale="1">
        <p:scale>
          <a:sx n="54" d="100"/>
          <a:sy n="54" d="100"/>
        </p:scale>
        <p:origin x="858" y="60"/>
      </p:cViewPr>
      <p:guideLst>
        <p:guide orient="horz" pos="2024"/>
        <p:guide pos="3863"/>
      </p:guideLst>
    </p:cSldViewPr>
  </p:slideViewPr>
  <p:outlineViewPr>
    <p:cViewPr>
      <p:scale>
        <a:sx n="33" d="100"/>
        <a:sy n="33" d="100"/>
      </p:scale>
      <p:origin x="0" y="-15240"/>
    </p:cViewPr>
  </p:outlineViewPr>
  <p:notesTextViewPr>
    <p:cViewPr>
      <p:scale>
        <a:sx n="1" d="1"/>
        <a:sy n="1" d="1"/>
      </p:scale>
      <p:origin x="0" y="0"/>
    </p:cViewPr>
  </p:notesTextViewPr>
  <p:sorterViewPr>
    <p:cViewPr>
      <p:scale>
        <a:sx n="100" d="100"/>
        <a:sy n="100" d="100"/>
      </p:scale>
      <p:origin x="0" y="-7542"/>
    </p:cViewPr>
  </p:sorterViewPr>
  <p:notesViewPr>
    <p:cSldViewPr snapToGrid="0">
      <p:cViewPr varScale="1">
        <p:scale>
          <a:sx n="87" d="100"/>
          <a:sy n="87" d="100"/>
        </p:scale>
        <p:origin x="384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3247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86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אנחנו רואים בסיפור את הקושי של סבא ללכת אך עיניו מאירות מאושר. כולנו מבינים מדוע סבא כל כך מאושר...</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59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ממשיך לקרוא</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2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שימו</a:t>
            </a:r>
            <a:r>
              <a:rPr lang="he-IL" baseline="0" dirty="0"/>
              <a:t> לב, המילה "</a:t>
            </a:r>
            <a:r>
              <a:rPr lang="he-IL" b="1" baseline="0" dirty="0">
                <a:solidFill>
                  <a:srgbClr val="C00000"/>
                </a:solidFill>
              </a:rPr>
              <a:t>פתאום"</a:t>
            </a:r>
            <a:r>
              <a:rPr lang="he-IL" baseline="0" dirty="0"/>
              <a:t> מרמזת על תפנית בעלילה.</a:t>
            </a:r>
          </a:p>
          <a:p>
            <a:pPr algn="r"/>
            <a:r>
              <a:rPr lang="he-IL" baseline="0" dirty="0"/>
              <a:t>נמשיך לקרוא ונראה מה התפנית.</a:t>
            </a:r>
          </a:p>
          <a:p>
            <a:pPr algn="r"/>
            <a:r>
              <a:rPr lang="he-IL" baseline="0" dirty="0"/>
              <a:t>קורא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0734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a:t>
            </a:r>
            <a:r>
              <a:rPr lang="he-IL" baseline="0" dirty="0"/>
              <a:t> יקרים,</a:t>
            </a:r>
          </a:p>
          <a:p>
            <a:pPr algn="r"/>
            <a:r>
              <a:rPr lang="he-IL" baseline="0" dirty="0"/>
              <a:t>איך אתם מרגישים לאחר ששמעתם את הסיפור? אותי הסיפור מרגש.</a:t>
            </a:r>
          </a:p>
          <a:p>
            <a:pPr algn="r"/>
            <a:r>
              <a:rPr lang="he-IL" baseline="0" dirty="0"/>
              <a:t>האם לדעתכם </a:t>
            </a:r>
            <a:r>
              <a:rPr lang="he-IL" baseline="0" dirty="0" err="1"/>
              <a:t>אברימי</a:t>
            </a:r>
            <a:r>
              <a:rPr lang="he-IL" baseline="0" dirty="0"/>
              <a:t> יצא גיבור? כך אני בטוח.</a:t>
            </a:r>
          </a:p>
          <a:p>
            <a:pPr algn="r"/>
            <a:r>
              <a:rPr lang="he-IL" baseline="0" dirty="0"/>
              <a:t>תלמידים יקרים, אנו רואים לאורך כל הסיפור את סערת הרגשות שבה היה נתון </a:t>
            </a:r>
            <a:r>
              <a:rPr lang="he-IL" baseline="0" dirty="0" err="1"/>
              <a:t>אברימי</a:t>
            </a:r>
            <a:r>
              <a:rPr lang="he-IL" baseline="0" dirty="0"/>
              <a:t>.</a:t>
            </a:r>
          </a:p>
          <a:p>
            <a:pPr algn="r"/>
            <a:r>
              <a:rPr lang="he-IL" baseline="0" dirty="0"/>
              <a:t> בואו נתמקד במשפטים המבטאים את התחושות והרגשות של </a:t>
            </a:r>
            <a:r>
              <a:rPr lang="he-IL" baseline="0" dirty="0" err="1"/>
              <a:t>אברימי</a:t>
            </a:r>
            <a:r>
              <a:rPr lang="he-IL" baseline="0" dirty="0"/>
              <a:t> לאורך כל הסיפור.</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0" i="0" u="none" strike="noStrike" kern="1200" cap="none" spc="0" normalizeH="0" baseline="0" noProof="0" dirty="0">
                <a:ln>
                  <a:noFill/>
                </a:ln>
                <a:solidFill>
                  <a:srgbClr val="424242"/>
                </a:solidFill>
                <a:effectLst/>
                <a:uLnTx/>
                <a:uFillTx/>
                <a:latin typeface="Calibri" panose="020F0502020204030204" pitchFamily="34" charset="0"/>
                <a:ea typeface="Calibri"/>
                <a:cs typeface="Calibri" panose="020F0502020204030204" pitchFamily="34" charset="0"/>
                <a:sym typeface="Arial"/>
              </a:rPr>
              <a:t>נקרא את הסיפור בקריאה שנייה ואתם תכתבו לפניכם את המשפטים המבטאים את התחושות והרגשות של </a:t>
            </a:r>
            <a:r>
              <a:rPr kumimoji="0" lang="he-IL" sz="3600" b="0" i="0" u="none" strike="noStrike" kern="1200" cap="none" spc="0" normalizeH="0" baseline="0" noProof="0" dirty="0" err="1">
                <a:ln>
                  <a:noFill/>
                </a:ln>
                <a:solidFill>
                  <a:srgbClr val="424242"/>
                </a:solidFill>
                <a:effectLst/>
                <a:uLnTx/>
                <a:uFillTx/>
                <a:latin typeface="Calibri" panose="020F0502020204030204" pitchFamily="34" charset="0"/>
                <a:ea typeface="Calibri"/>
                <a:cs typeface="Calibri" panose="020F0502020204030204" pitchFamily="34" charset="0"/>
                <a:sym typeface="Arial"/>
              </a:rPr>
              <a:t>אברימי</a:t>
            </a:r>
            <a:r>
              <a:rPr kumimoji="0" lang="he-IL" sz="3600" b="0" i="0" u="none" strike="noStrike" kern="1200" cap="none" spc="0" normalizeH="0" baseline="0" noProof="0" dirty="0">
                <a:ln>
                  <a:noFill/>
                </a:ln>
                <a:solidFill>
                  <a:srgbClr val="424242"/>
                </a:solidFill>
                <a:effectLst/>
                <a:uLnTx/>
                <a:uFillTx/>
                <a:latin typeface="Calibri" panose="020F0502020204030204" pitchFamily="34" charset="0"/>
                <a:ea typeface="Calibri"/>
                <a:cs typeface="Calibri" panose="020F0502020204030204" pitchFamily="34" charset="0"/>
                <a:sym typeface="Arial"/>
              </a:rPr>
              <a:t> בטבלה שנראה בשקופית הבאה.</a:t>
            </a:r>
          </a:p>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729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baseline="0" dirty="0"/>
              <a:t> </a:t>
            </a:r>
            <a:r>
              <a:rPr lang="he-IL" baseline="0" dirty="0"/>
              <a:t> תלמידים יקרים,</a:t>
            </a:r>
          </a:p>
          <a:p>
            <a:pPr algn="r"/>
            <a:endParaRPr lang="he-IL" baseline="0" dirty="0"/>
          </a:p>
          <a:p>
            <a:pPr algn="r"/>
            <a:endParaRPr lang="en-US" baseline="0" dirty="0"/>
          </a:p>
          <a:p>
            <a:pPr algn="r"/>
            <a:r>
              <a:rPr lang="he-IL" baseline="0" dirty="0"/>
              <a:t>אני ממתין 2 דקות</a:t>
            </a:r>
            <a:r>
              <a:rPr lang="en-US" baseline="0" dirty="0"/>
              <a:t> </a:t>
            </a:r>
            <a:r>
              <a:rPr lang="he-IL" baseline="0" dirty="0"/>
              <a:t>העתיקו את הטבלה למחברתכם, ועבדו על פי ההוראות בהמשך.</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75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he-IL" b="1" dirty="0"/>
              <a:t>הביטו בשקופית</a:t>
            </a:r>
            <a:r>
              <a:rPr lang="he-IL" b="1" baseline="0" dirty="0"/>
              <a:t> שלפניכם וחשבו מה השקופית הזו באה לתאר לנו? ציינו בטבלה.</a:t>
            </a:r>
          </a:p>
          <a:p>
            <a:pPr marL="0" lvl="0" indent="0" algn="r" rtl="1">
              <a:spcBef>
                <a:spcPts val="0"/>
              </a:spcBef>
              <a:spcAft>
                <a:spcPts val="0"/>
              </a:spcAft>
              <a:buClr>
                <a:schemeClr val="dk1"/>
              </a:buClr>
              <a:buSzPts val="1200"/>
              <a:buFont typeface="Calibri"/>
              <a:buNone/>
            </a:pPr>
            <a:r>
              <a:rPr lang="he-IL" b="1" baseline="0" dirty="0"/>
              <a:t>אני ממתין כחצי דקה. ....נכון, השורות הללו מתארות ומייצגות את הציפיה וההתרגשות, את האווירה הנלהבת,</a:t>
            </a:r>
          </a:p>
          <a:p>
            <a:pPr marL="0" lvl="0" indent="0" algn="r" rtl="1">
              <a:spcBef>
                <a:spcPts val="0"/>
              </a:spcBef>
              <a:spcAft>
                <a:spcPts val="0"/>
              </a:spcAft>
              <a:buClr>
                <a:schemeClr val="dk1"/>
              </a:buClr>
              <a:buSzPts val="1200"/>
              <a:buFont typeface="Calibri"/>
              <a:buNone/>
            </a:pPr>
            <a:r>
              <a:rPr lang="he-IL" b="1" baseline="0" dirty="0"/>
              <a:t>לקראת הלימוד המיוחד במינו בישיבה בליל שבועות.</a:t>
            </a:r>
          </a:p>
          <a:p>
            <a:pPr marL="0" lvl="0" indent="0" algn="r" rtl="1">
              <a:spcBef>
                <a:spcPts val="0"/>
              </a:spcBef>
              <a:spcAft>
                <a:spcPts val="0"/>
              </a:spcAft>
              <a:buClr>
                <a:schemeClr val="dk1"/>
              </a:buClr>
              <a:buSzPts val="1200"/>
              <a:buFont typeface="Calibri"/>
              <a:buNone/>
            </a:pPr>
            <a:r>
              <a:rPr lang="he-IL" b="1" baseline="0" dirty="0"/>
              <a:t>לפניכם דוגמה, הביטו בשקופיות שאציג בפניכם ותוך כדי המשיכו למלא את הטבלה.</a:t>
            </a:r>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8957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תלמידים יקרים,</a:t>
            </a:r>
          </a:p>
          <a:p>
            <a:pPr algn="r"/>
            <a:r>
              <a:rPr lang="he-IL" baseline="0" dirty="0"/>
              <a:t>במהלך הקריאה ומעבר השקופיות הבאות, נדגיש מילים המתארות תחושות ורגשות של </a:t>
            </a:r>
            <a:r>
              <a:rPr lang="he-IL" baseline="0" dirty="0" err="1"/>
              <a:t>אברימי</a:t>
            </a:r>
            <a:r>
              <a:rPr lang="he-IL" baseline="0" dirty="0"/>
              <a:t>,</a:t>
            </a:r>
          </a:p>
          <a:p>
            <a:pPr algn="r"/>
            <a:r>
              <a:rPr lang="en-US" baseline="0" dirty="0"/>
              <a:t> </a:t>
            </a:r>
            <a:r>
              <a:rPr lang="he-IL" baseline="0" dirty="0"/>
              <a:t>המשיכו למלא את הטבלה לפי הדוגמה.</a:t>
            </a:r>
          </a:p>
          <a:p>
            <a:pPr algn="r"/>
            <a:r>
              <a:rPr lang="he-IL" baseline="0" dirty="0"/>
              <a:t>אמתין כדקה בין שקופית לשקופית.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3230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המתנה דקה</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1746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המתנה דקה</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653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he-IL" dirty="0"/>
              <a:t>שלום תלמידים, שמי</a:t>
            </a:r>
            <a:r>
              <a:rPr lang="he-IL" baseline="0" dirty="0"/>
              <a:t> יצחק מזור, אני גר בחריש, מה שלומכם? אני שמח שהצטרפתם אלי לשיעור. </a:t>
            </a:r>
          </a:p>
          <a:p>
            <a:pPr marL="158750" lvl="0" indent="0" algn="r" rtl="1">
              <a:spcBef>
                <a:spcPts val="0"/>
              </a:spcBef>
              <a:spcAft>
                <a:spcPts val="0"/>
              </a:spcAft>
              <a:buClr>
                <a:schemeClr val="dk1"/>
              </a:buClr>
              <a:buSzPts val="1200"/>
              <a:buFont typeface="Calibri"/>
              <a:buNone/>
            </a:pPr>
            <a:r>
              <a:rPr lang="he-IL" baseline="0" dirty="0"/>
              <a:t>היום נלמד סיפור ששמו :בכל מקום. הצטרפו אלי ואני בטוח שנהנה ללמוד ביחד. אך לפני שנתחיל את השיעור חשוב שתכינו מחברת וכלי כתיבה, לצורך ההתארגנות אמתין כדקה.</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endParaRPr sz="1200" dirty="0">
              <a:solidFill>
                <a:schemeClr val="dk1"/>
              </a:solidFill>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78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362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האם בשקופית הזו המילים מבטאות הרגשה או פעולה?</a:t>
            </a:r>
          </a:p>
          <a:p>
            <a:pPr algn="r"/>
            <a:r>
              <a:rPr lang="he-IL" dirty="0"/>
              <a:t>נכון, החלטה זו </a:t>
            </a:r>
            <a:r>
              <a:rPr lang="he-IL" dirty="0" err="1"/>
              <a:t>היתה</a:t>
            </a:r>
            <a:r>
              <a:rPr lang="he-IL" dirty="0"/>
              <a:t> במחשבתו בלבד.</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1271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פגשנו בביטויים המבטאים את סערת הרגשות בה היה נתון </a:t>
            </a:r>
            <a:r>
              <a:rPr lang="he-IL" dirty="0" err="1"/>
              <a:t>אברימי</a:t>
            </a:r>
            <a:r>
              <a:rPr lang="he-IL" dirty="0"/>
              <a:t>. </a:t>
            </a:r>
            <a:r>
              <a:rPr lang="he-IL" b="1" dirty="0"/>
              <a:t>לקרוא מהשקופית </a:t>
            </a:r>
            <a:r>
              <a:rPr lang="he-IL" dirty="0"/>
              <a:t>. מה</a:t>
            </a:r>
            <a:r>
              <a:rPr lang="he-IL" baseline="0" dirty="0"/>
              <a:t>  החליט לבסוף?</a:t>
            </a:r>
          </a:p>
          <a:p>
            <a:pPr algn="r"/>
            <a:endParaRPr lang="he-IL" dirty="0"/>
          </a:p>
          <a:p>
            <a:pPr algn="r"/>
            <a:endParaRPr lang="he-IL" dirty="0"/>
          </a:p>
          <a:p>
            <a:pPr algn="r"/>
            <a:r>
              <a:rPr lang="he-IL" dirty="0"/>
              <a:t>.</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56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err="1"/>
              <a:t>אברימי</a:t>
            </a:r>
            <a:r>
              <a:rPr lang="he-IL" baseline="0" dirty="0"/>
              <a:t> עומד בפני התלבטות קשה. הוא חושב על השיקולים בעד ההליכה עם סבא ועל השיקולים נגד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690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ילדים יקרים,</a:t>
            </a:r>
          </a:p>
          <a:p>
            <a:pPr algn="r"/>
            <a:r>
              <a:rPr lang="he-IL" baseline="0" dirty="0"/>
              <a:t>דמות האב מאד משמעותית בסיפור. אבא מסתכל על </a:t>
            </a:r>
            <a:r>
              <a:rPr lang="he-IL" baseline="0" dirty="0" err="1"/>
              <a:t>אבירימי</a:t>
            </a:r>
            <a:r>
              <a:rPr lang="he-IL" baseline="0" dirty="0"/>
              <a:t> ומבין מה עובר עליו. מה אנחנו לומדים על אבא של </a:t>
            </a:r>
            <a:r>
              <a:rPr lang="he-IL" baseline="0" dirty="0" err="1"/>
              <a:t>אברימי</a:t>
            </a:r>
            <a:r>
              <a:rPr lang="he-IL" baseline="0" dirty="0"/>
              <a:t>?</a:t>
            </a:r>
          </a:p>
          <a:p>
            <a:pPr algn="r"/>
            <a:r>
              <a:rPr lang="he-IL" baseline="0" dirty="0"/>
              <a:t> ענו על השאלות במחברתכם.</a:t>
            </a:r>
          </a:p>
          <a:p>
            <a:pPr algn="r"/>
            <a:r>
              <a:rPr lang="he-IL" baseline="0" dirty="0"/>
              <a:t>אני ממתין 3 דקות </a:t>
            </a:r>
          </a:p>
          <a:p>
            <a:pPr algn="r"/>
            <a:r>
              <a:rPr lang="he-IL" b="1" dirty="0"/>
              <a:t>ממתינים</a:t>
            </a:r>
            <a:r>
              <a:rPr lang="he-IL" b="1" baseline="0" dirty="0"/>
              <a:t> 3 דקות</a:t>
            </a:r>
            <a:endParaRPr lang="he-IL" b="1"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9069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בסיפור</a:t>
            </a:r>
            <a:r>
              <a:rPr lang="he-IL" baseline="0" dirty="0"/>
              <a:t> כתוב "אבא שמע את השקט והבין מה עובר על </a:t>
            </a:r>
            <a:r>
              <a:rPr lang="he-IL" baseline="0" dirty="0" err="1"/>
              <a:t>אברימי</a:t>
            </a:r>
            <a:r>
              <a:rPr lang="he-IL" baseline="0" dirty="0"/>
              <a:t>". הקשר בין אבא לבנו עמוק מאד, כך שגם ללא מילים הוא מבין את תחושותיו של </a:t>
            </a:r>
            <a:r>
              <a:rPr lang="he-IL" baseline="0" dirty="0" err="1"/>
              <a:t>אברימי</a:t>
            </a:r>
            <a:r>
              <a:rPr lang="he-IL" baseline="0" dirty="0"/>
              <a:t>.</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a:t>אבא של </a:t>
            </a:r>
            <a:r>
              <a:rPr lang="he-IL" baseline="0" dirty="0" err="1"/>
              <a:t>אברימי</a:t>
            </a:r>
            <a:r>
              <a:rPr lang="he-IL" baseline="0" dirty="0"/>
              <a:t> מודע לאתגר הגדול שהציב לפני </a:t>
            </a:r>
            <a:r>
              <a:rPr lang="he-IL" baseline="0" dirty="0" err="1"/>
              <a:t>אברימי</a:t>
            </a:r>
            <a:r>
              <a:rPr lang="he-IL" baseline="0" dirty="0"/>
              <a:t> ויודע אלו רגשות מתחוללים בליבו. לכן הוא לא כופה עליו ללכת עם סבא ,אלא נותן לו להחליט בעצמו כי הוא סומך עליו ועל שיקול דעתו.,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512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במשפטים שקראנו קודם ראינו את הקושי של </a:t>
            </a:r>
            <a:r>
              <a:rPr lang="he-IL" dirty="0" err="1"/>
              <a:t>אברימי</a:t>
            </a:r>
            <a:r>
              <a:rPr lang="he-IL" dirty="0"/>
              <a:t> למלא את הבקשה, אך לאחר התלבטות החליט ללכת עם סבו בליל שבועות.</a:t>
            </a:r>
          </a:p>
          <a:p>
            <a:pPr algn="r"/>
            <a:r>
              <a:rPr lang="he-IL" dirty="0"/>
              <a:t>ילדים יקרים, </a:t>
            </a:r>
          </a:p>
          <a:p>
            <a:pPr algn="r"/>
            <a:r>
              <a:rPr lang="he-IL" dirty="0"/>
              <a:t>הסתכלו על המשפטים שלפניכם, מה אתם לומדים על </a:t>
            </a:r>
            <a:r>
              <a:rPr lang="he-IL" dirty="0" err="1"/>
              <a:t>אברימי</a:t>
            </a:r>
            <a:r>
              <a:rPr lang="he-IL" dirty="0"/>
              <a:t> ממחשבות אלה והחלטתו?</a:t>
            </a:r>
          </a:p>
          <a:p>
            <a:pPr algn="r"/>
            <a:endParaRPr lang="he-IL" baseline="0" dirty="0"/>
          </a:p>
          <a:p>
            <a:pPr algn="r"/>
            <a:r>
              <a:rPr lang="he-IL" baseline="0" dirty="0" err="1"/>
              <a:t>אברימי</a:t>
            </a:r>
            <a:r>
              <a:rPr lang="he-IL" baseline="0" dirty="0"/>
              <a:t> הבין שהוא יכול ללמוד בלי סבא, אבל סבא לא יוכל ללמוד בלעדיו. </a:t>
            </a:r>
            <a:r>
              <a:rPr lang="he-IL" baseline="0" dirty="0" err="1"/>
              <a:t>אברימי</a:t>
            </a:r>
            <a:r>
              <a:rPr lang="he-IL" baseline="0" dirty="0"/>
              <a:t> ידע שלקחת את סבא,</a:t>
            </a:r>
          </a:p>
          <a:p>
            <a:pPr algn="r"/>
            <a:r>
              <a:rPr lang="he-IL" baseline="0" dirty="0"/>
              <a:t>זה הדבר הנכון ביותר, אך היה קשה לו לשמוח עם ההחלטה הזו.</a:t>
            </a:r>
            <a:endParaRPr lang="he-IL" dirty="0"/>
          </a:p>
          <a:p>
            <a:pPr algn="r"/>
            <a:r>
              <a:rPr lang="he-IL" dirty="0"/>
              <a:t>אנחנו לומדים על דמותו של </a:t>
            </a:r>
            <a:r>
              <a:rPr lang="he-IL" dirty="0" err="1"/>
              <a:t>אברימי</a:t>
            </a:r>
            <a:r>
              <a:rPr lang="he-IL" dirty="0"/>
              <a:t> כמה הוא מיוחד, מתנהג באצילות, מכבד ומתחשב ברגשותיו של סבו</a:t>
            </a:r>
          </a:p>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0239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a:t>
            </a:r>
          </a:p>
          <a:p>
            <a:pPr algn="r"/>
            <a:r>
              <a:rPr lang="he-IL" dirty="0"/>
              <a:t>עכשיו</a:t>
            </a:r>
            <a:r>
              <a:rPr lang="he-IL" baseline="0" dirty="0"/>
              <a:t> נראה מה היו הרגשתו ומחשבותיו של </a:t>
            </a:r>
            <a:r>
              <a:rPr lang="he-IL" baseline="0" dirty="0" err="1"/>
              <a:t>אברימי</a:t>
            </a:r>
            <a:r>
              <a:rPr lang="he-IL" baseline="0" dirty="0"/>
              <a:t> לאחר שהחליט ללכת עם סבו.</a:t>
            </a:r>
          </a:p>
          <a:p>
            <a:pPr algn="r"/>
            <a:r>
              <a:rPr lang="he-IL" baseline="0" dirty="0"/>
              <a:t>נמשיך למלא את הטבלה.</a:t>
            </a:r>
            <a:endParaRPr lang="he-IL" dirty="0"/>
          </a:p>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0451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מה מרגיש </a:t>
            </a:r>
            <a:r>
              <a:rPr lang="he-IL" dirty="0" err="1"/>
              <a:t>אברימי</a:t>
            </a:r>
            <a:r>
              <a:rPr lang="he-IL" dirty="0"/>
              <a:t> כשהוא רואה את ראש הישיבה שלו? מה הוא חושב? כתבו בטבלה.</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799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48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lang="he-IL" sz="1200" dirty="0"/>
          </a:p>
          <a:p>
            <a:pPr marL="158750" lvl="0" indent="0" algn="r" rtl="1">
              <a:spcBef>
                <a:spcPts val="0"/>
              </a:spcBef>
              <a:spcAft>
                <a:spcPts val="0"/>
              </a:spcAft>
              <a:buClr>
                <a:schemeClr val="dk1"/>
              </a:buClr>
              <a:buSzPts val="1200"/>
              <a:buFont typeface="Calibri"/>
              <a:buNone/>
            </a:pPr>
            <a:r>
              <a:rPr lang="he-IL" sz="1200" dirty="0"/>
              <a:t>אני</a:t>
            </a:r>
            <a:r>
              <a:rPr lang="he-IL" sz="1200" baseline="0" dirty="0"/>
              <a:t> בטוח שהצטיידתם, אז בואו נתחיל....</a:t>
            </a:r>
            <a:endParaRPr sz="1200"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3</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311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a:t>
            </a:r>
          </a:p>
          <a:p>
            <a:pPr algn="r"/>
            <a:r>
              <a:rPr lang="he-IL" dirty="0"/>
              <a:t>לפניכם הטבלה המלאה,</a:t>
            </a:r>
          </a:p>
          <a:p>
            <a:pPr algn="r"/>
            <a:r>
              <a:rPr lang="he-IL" dirty="0"/>
              <a:t>בדקו</a:t>
            </a:r>
            <a:r>
              <a:rPr lang="he-IL" baseline="0" dirty="0"/>
              <a:t> את תשובותיכם.</a:t>
            </a:r>
            <a:r>
              <a:rPr lang="he-IL" b="1" baseline="0" dirty="0"/>
              <a:t>         ממתין דקה</a:t>
            </a:r>
            <a:r>
              <a:rPr lang="he-IL" baseline="0" dirty="0"/>
              <a:t>.</a:t>
            </a:r>
          </a:p>
          <a:p>
            <a:pPr algn="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863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a:t>
            </a:r>
          </a:p>
          <a:p>
            <a:pPr algn="r"/>
            <a:r>
              <a:rPr lang="he-IL" dirty="0"/>
              <a:t>לפניכם הטבלה המלאה,</a:t>
            </a:r>
          </a:p>
          <a:p>
            <a:pPr algn="r"/>
            <a:r>
              <a:rPr lang="he-IL" dirty="0"/>
              <a:t>בדקו</a:t>
            </a:r>
            <a:r>
              <a:rPr lang="he-IL" baseline="0" dirty="0"/>
              <a:t> את תשובותיכם.</a:t>
            </a:r>
            <a:r>
              <a:rPr lang="he-IL" b="1" baseline="0" dirty="0"/>
              <a:t>         ממתין דקה</a:t>
            </a:r>
            <a:r>
              <a:rPr lang="he-IL" baseline="0" dirty="0"/>
              <a:t>.</a:t>
            </a:r>
          </a:p>
          <a:p>
            <a:pPr algn="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523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אנו רואים ילדים שיש הבדל</a:t>
            </a:r>
            <a:r>
              <a:rPr lang="he-IL" baseline="0" dirty="0"/>
              <a:t> בין התחושות והרגשות של </a:t>
            </a:r>
            <a:r>
              <a:rPr lang="he-IL" baseline="0" dirty="0" err="1"/>
              <a:t>אברימי</a:t>
            </a:r>
            <a:r>
              <a:rPr lang="he-IL" baseline="0" dirty="0"/>
              <a:t>, שהן העולם הפנימי שלו, לבין הפעולות שהוא עושה והדברים שהוא אומר, שהן העולם החיצוני שלו.</a:t>
            </a:r>
          </a:p>
          <a:p>
            <a:pPr algn="r"/>
            <a:r>
              <a:rPr lang="he-IL" baseline="0" dirty="0"/>
              <a:t>מה לומדים מההבדל הזה?</a:t>
            </a:r>
          </a:p>
          <a:p>
            <a:pPr algn="r"/>
            <a:r>
              <a:rPr lang="en-US" baseline="0" dirty="0"/>
              <a:t>  </a:t>
            </a:r>
            <a:r>
              <a:rPr lang="he-IL" baseline="0" dirty="0" err="1"/>
              <a:t>אברימי</a:t>
            </a:r>
            <a:r>
              <a:rPr lang="he-IL" baseline="0" dirty="0"/>
              <a:t> קיבל את ההחלטה בלית ברירה. הוא הרגיש אכזבה ומרירות לאחר קבלת ההחלטה. אבל,  התחושה הזאת הלכה והשתנתה במהלך הלילה.</a:t>
            </a:r>
          </a:p>
          <a:p>
            <a:pPr algn="r"/>
            <a:r>
              <a:rPr lang="en-US" baseline="0" dirty="0"/>
              <a:t> </a:t>
            </a:r>
            <a:r>
              <a:rPr lang="en-US" dirty="0"/>
              <a:t>   </a:t>
            </a:r>
            <a:r>
              <a:rPr lang="he-IL" dirty="0"/>
              <a:t>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6794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a:t>
            </a:r>
          </a:p>
          <a:p>
            <a:pPr algn="r"/>
            <a:r>
              <a:rPr lang="he-IL" dirty="0"/>
              <a:t>לפניכם הטבלה המלאה,</a:t>
            </a:r>
          </a:p>
          <a:p>
            <a:pPr algn="r"/>
            <a:r>
              <a:rPr lang="he-IL" dirty="0"/>
              <a:t>בדקו</a:t>
            </a:r>
            <a:r>
              <a:rPr lang="he-IL" baseline="0" dirty="0"/>
              <a:t> את תשובותיכם.</a:t>
            </a:r>
            <a:r>
              <a:rPr lang="he-IL" b="1" baseline="0" dirty="0"/>
              <a:t>         ממתין דקה</a:t>
            </a:r>
            <a:r>
              <a:rPr lang="he-IL" baseline="0" dirty="0"/>
              <a:t>.</a:t>
            </a:r>
          </a:p>
          <a:p>
            <a:pPr algn="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5015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תלמידים יקרים,</a:t>
            </a:r>
          </a:p>
          <a:p>
            <a:pPr algn="r"/>
            <a:r>
              <a:rPr lang="he-IL" dirty="0"/>
              <a:t>לפניכם הטבלה המלאה,</a:t>
            </a:r>
          </a:p>
          <a:p>
            <a:pPr algn="r"/>
            <a:r>
              <a:rPr lang="he-IL" dirty="0"/>
              <a:t>בדקו</a:t>
            </a:r>
            <a:r>
              <a:rPr lang="he-IL" baseline="0" dirty="0"/>
              <a:t> את תשובותיכם.</a:t>
            </a:r>
            <a:r>
              <a:rPr lang="he-IL" b="1" baseline="0" dirty="0"/>
              <a:t>         ממתין דקה</a:t>
            </a:r>
            <a:r>
              <a:rPr lang="he-IL" baseline="0" dirty="0"/>
              <a:t>.</a:t>
            </a:r>
          </a:p>
          <a:p>
            <a:pPr algn="r"/>
            <a:endParaRPr lang="he-IL" baseline="0"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3795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130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מהסיפור הנפלא הזה אנחנו יכולים ללמוד דברים רבים, המסר המרכזי שלו נמצא בשם הסיפור "בכל מקום".</a:t>
            </a:r>
          </a:p>
          <a:p>
            <a:pPr algn="r"/>
            <a:r>
              <a:rPr lang="he-IL" baseline="0" dirty="0"/>
              <a:t>מדוע נקרא הסיפור בשם הזה?</a:t>
            </a:r>
          </a:p>
          <a:p>
            <a:pPr algn="r"/>
            <a:r>
              <a:rPr lang="he-IL" baseline="0" dirty="0"/>
              <a:t>נכון, אנחנו לומדים שאפשר ללמוד תורה בכל מקום מתוך התרוממות רוח ובכל מקום אפשר להרגיש את טעמה המתוק של התורה. </a:t>
            </a:r>
          </a:p>
          <a:p>
            <a:pPr algn="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8735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48</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150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a:t>העתיקו את השאלות למחברת וענו עליהן לאחר השיעור.    </a:t>
            </a:r>
            <a:r>
              <a:rPr lang="he-IL" b="1" dirty="0"/>
              <a:t>ממתינים 2</a:t>
            </a:r>
            <a:r>
              <a:rPr lang="he-IL" b="1" baseline="0" dirty="0"/>
              <a:t> דקות</a:t>
            </a:r>
            <a:r>
              <a:rPr lang="he-IL" baseline="0" dirty="0"/>
              <a:t>.</a:t>
            </a:r>
            <a:endParaRPr lang="he-IL" dirty="0"/>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a:t>תודה תלמידים</a:t>
            </a:r>
            <a:r>
              <a:rPr lang="he-IL" baseline="0" dirty="0"/>
              <a:t> יקרים, שהייתם איתי.</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a:t>נתראה בשיעור הבא בע"ה.</a:t>
            </a: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311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Calibri" panose="020F0502020204030204" pitchFamily="34" charset="0"/>
              <a:cs typeface="Calibri" panose="020F0502020204030204" pitchFamily="34" charset="0"/>
            </a:endParaRPr>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787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5 דקות</a:t>
            </a:r>
            <a:endParaRPr dirty="0"/>
          </a:p>
          <a:p>
            <a:pPr marL="0" lvl="0" indent="0" algn="r" rtl="1">
              <a:spcBef>
                <a:spcPts val="0"/>
              </a:spcBef>
              <a:spcAft>
                <a:spcPts val="0"/>
              </a:spcAft>
              <a:buClr>
                <a:schemeClr val="dk1"/>
              </a:buClr>
              <a:buSzPts val="1200"/>
              <a:buFont typeface="Calibri"/>
              <a:buNone/>
            </a:pPr>
            <a:endParaRPr lang="he-IL" b="1" dirty="0">
              <a:solidFill>
                <a:schemeClr val="dk1"/>
              </a:solidFill>
            </a:endParaRPr>
          </a:p>
          <a:p>
            <a:pPr marL="0" lvl="0" indent="0" algn="r" rtl="1">
              <a:spcBef>
                <a:spcPts val="0"/>
              </a:spcBef>
              <a:spcAft>
                <a:spcPts val="0"/>
              </a:spcAft>
              <a:buClr>
                <a:schemeClr val="dk1"/>
              </a:buClr>
              <a:buSzPts val="1200"/>
              <a:buFont typeface="Calibri"/>
              <a:buNone/>
            </a:pPr>
            <a:r>
              <a:rPr lang="he-IL" b="1" dirty="0">
                <a:solidFill>
                  <a:schemeClr val="dk1"/>
                </a:solidFill>
              </a:rPr>
              <a:t>תלמידים</a:t>
            </a:r>
            <a:r>
              <a:rPr lang="he-IL" b="1" baseline="0" dirty="0">
                <a:solidFill>
                  <a:schemeClr val="dk1"/>
                </a:solidFill>
              </a:rPr>
              <a:t> יקרים, </a:t>
            </a:r>
          </a:p>
          <a:p>
            <a:pPr marL="0" lvl="0" indent="0" algn="r" rtl="1">
              <a:spcBef>
                <a:spcPts val="0"/>
              </a:spcBef>
              <a:spcAft>
                <a:spcPts val="0"/>
              </a:spcAft>
              <a:buClr>
                <a:schemeClr val="dk1"/>
              </a:buClr>
              <a:buSzPts val="1200"/>
              <a:buFont typeface="Calibri"/>
              <a:buNone/>
            </a:pPr>
            <a:r>
              <a:rPr lang="he-IL" b="1" baseline="0" dirty="0">
                <a:solidFill>
                  <a:schemeClr val="dk1"/>
                </a:solidFill>
              </a:rPr>
              <a:t>האם היה לכם אירוע כלשהו שחיכיתם לו כל כך, התרגשתם מאד וציפיתם לרגע שיגיע? ואולי אפילו לא נרדמתם לילה לפני...?</a:t>
            </a:r>
          </a:p>
          <a:p>
            <a:pPr marL="0" lvl="0" indent="0" algn="r" rtl="1">
              <a:spcBef>
                <a:spcPts val="0"/>
              </a:spcBef>
              <a:spcAft>
                <a:spcPts val="0"/>
              </a:spcAft>
              <a:buClr>
                <a:schemeClr val="dk1"/>
              </a:buClr>
              <a:buSzPts val="1200"/>
              <a:buFont typeface="Calibri"/>
              <a:buNone/>
            </a:pPr>
            <a:r>
              <a:rPr lang="he-IL" b="1" baseline="0" dirty="0">
                <a:solidFill>
                  <a:schemeClr val="dk1"/>
                </a:solidFill>
              </a:rPr>
              <a:t>נסו להיזכר וכתבו במחברת את האירוע, אני ממתין כדקה.</a:t>
            </a:r>
          </a:p>
          <a:p>
            <a:pPr marL="0" lvl="0" indent="0" algn="r" rtl="1">
              <a:spcBef>
                <a:spcPts val="0"/>
              </a:spcBef>
              <a:spcAft>
                <a:spcPts val="0"/>
              </a:spcAft>
              <a:buClr>
                <a:schemeClr val="dk1"/>
              </a:buClr>
              <a:buSzPts val="1200"/>
              <a:buFont typeface="Calibri"/>
              <a:buNone/>
            </a:pPr>
            <a:r>
              <a:rPr lang="he-IL" b="1" baseline="0" dirty="0">
                <a:solidFill>
                  <a:schemeClr val="dk1"/>
                </a:solidFill>
              </a:rPr>
              <a:t>כעת, בואו נקרא את הסיפור.</a:t>
            </a:r>
            <a:endParaRPr b="1" dirty="0">
              <a:solidFill>
                <a:schemeClr val="dk1"/>
              </a:solidFill>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921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המורה</a:t>
            </a:r>
            <a:r>
              <a:rPr lang="he-IL" b="1" baseline="0" dirty="0"/>
              <a:t> קורא</a:t>
            </a:r>
            <a:endParaRPr dirty="0"/>
          </a:p>
          <a:p>
            <a:pPr marL="0" lvl="0" indent="0" algn="r" rtl="1">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5</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7348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807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מה אתם אומרים תלמידים?</a:t>
            </a:r>
          </a:p>
          <a:p>
            <a:pPr algn="r"/>
            <a:r>
              <a:rPr lang="en-US" dirty="0"/>
              <a:t> </a:t>
            </a:r>
            <a:r>
              <a:rPr lang="he-IL" dirty="0"/>
              <a:t>מה</a:t>
            </a:r>
            <a:r>
              <a:rPr lang="he-IL" baseline="0" dirty="0"/>
              <a:t> תהיה ההחלטה של </a:t>
            </a:r>
            <a:r>
              <a:rPr lang="he-IL" baseline="0" dirty="0" err="1"/>
              <a:t>אברימי</a:t>
            </a:r>
            <a:r>
              <a:rPr lang="he-IL" baseline="0" dirty="0"/>
              <a:t>?</a:t>
            </a:r>
          </a:p>
          <a:p>
            <a:pPr algn="r"/>
            <a:r>
              <a:rPr lang="he-IL" baseline="0" dirty="0"/>
              <a:t>מעניין מאד...</a:t>
            </a:r>
          </a:p>
          <a:p>
            <a:pPr algn="r"/>
            <a:r>
              <a:rPr lang="he-IL" baseline="0" dirty="0"/>
              <a:t>בואו נמשיך</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117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האם לדעתכם זו מחשבה שעלתה במוחו של </a:t>
            </a:r>
            <a:r>
              <a:rPr lang="he-IL" dirty="0" err="1"/>
              <a:t>אברימי</a:t>
            </a:r>
            <a:r>
              <a:rPr lang="he-IL" dirty="0"/>
              <a:t> או ההחלטה שלו?</a:t>
            </a:r>
          </a:p>
          <a:p>
            <a:pPr algn="r"/>
            <a:r>
              <a:rPr lang="he-IL" dirty="0"/>
              <a:t>בואו נמשיך....</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4964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8896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4151062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54000"/>
          </a:blip>
          <a:srcRect/>
          <a:stretch/>
        </p:blipFill>
        <p:spPr>
          <a:xfrm>
            <a:off x="-7354565" y="2026508"/>
            <a:ext cx="5045676" cy="5028913"/>
          </a:xfrm>
          <a:prstGeom prst="rect">
            <a:avLst/>
          </a:prstGeom>
          <a:noFill/>
          <a:ln>
            <a:noFill/>
          </a:ln>
        </p:spPr>
      </p:pic>
      <p:pic>
        <p:nvPicPr>
          <p:cNvPr id="46" name="Google Shape;46;p5"/>
          <p:cNvPicPr preferRelativeResize="0"/>
          <p:nvPr/>
        </p:nvPicPr>
        <p:blipFill rotWithShape="1">
          <a:blip r:embed="rId2">
            <a:alphaModFix amt="54000"/>
          </a:blip>
          <a:srcRect/>
          <a:stretch/>
        </p:blipFill>
        <p:spPr>
          <a:xfrm>
            <a:off x="12947249" y="-3969273"/>
            <a:ext cx="5045676" cy="5028913"/>
          </a:xfrm>
          <a:prstGeom prst="rect">
            <a:avLst/>
          </a:prstGeom>
          <a:noFill/>
          <a:ln>
            <a:noFill/>
          </a:ln>
        </p:spPr>
      </p:pic>
      <p:pic>
        <p:nvPicPr>
          <p:cNvPr id="47" name="Google Shape;47;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8" name="Google Shape;48;p5"/>
          <p:cNvCxnSpPr/>
          <p:nvPr/>
        </p:nvCxnSpPr>
        <p:spPr>
          <a:xfrm>
            <a:off x="7156172"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5"/>
          <p:cNvSpPr/>
          <p:nvPr/>
        </p:nvSpPr>
        <p:spPr>
          <a:xfrm rot="-5400000">
            <a:off x="7721221" y="1537008"/>
            <a:ext cx="205896" cy="205896"/>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cxnSp>
        <p:nvCxnSpPr>
          <p:cNvPr id="50" name="Google Shape;50;p5"/>
          <p:cNvCxnSpPr/>
          <p:nvPr/>
        </p:nvCxnSpPr>
        <p:spPr>
          <a:xfrm>
            <a:off x="4093267"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51" name="Google Shape;51;p5"/>
          <p:cNvCxnSpPr/>
          <p:nvPr/>
        </p:nvCxnSpPr>
        <p:spPr>
          <a:xfrm>
            <a:off x="4093267" y="2035983"/>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52" name="Google Shape;52;p5"/>
          <p:cNvGrpSpPr/>
          <p:nvPr/>
        </p:nvGrpSpPr>
        <p:grpSpPr>
          <a:xfrm>
            <a:off x="-110839" y="110840"/>
            <a:ext cx="1530097" cy="1525929"/>
            <a:chOff x="8374611" y="4283110"/>
            <a:chExt cx="2300578" cy="2294314"/>
          </a:xfrm>
        </p:grpSpPr>
        <p:pic>
          <p:nvPicPr>
            <p:cNvPr id="53" name="Google Shape;53;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4" name="Google Shape;54;p5"/>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מדינת ישראל</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900"/>
                <a:buFont typeface="Arial"/>
                <a:buNone/>
              </a:pPr>
              <a:r>
                <a:rPr lang="iw"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משרד החינוך</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p:txBody>
        </p:sp>
      </p:grpSp>
      <p:sp>
        <p:nvSpPr>
          <p:cNvPr id="55" name="Google Shape;55;p5"/>
          <p:cNvSpPr txBox="1"/>
          <p:nvPr/>
        </p:nvSpPr>
        <p:spPr>
          <a:xfrm>
            <a:off x="2210657" y="2447259"/>
            <a:ext cx="7770689" cy="1963485"/>
          </a:xfrm>
          <a:prstGeom prst="rect">
            <a:avLst/>
          </a:prstGeom>
          <a:solidFill>
            <a:schemeClr val="accent1"/>
          </a:solidFill>
          <a:ln>
            <a:noFill/>
          </a:ln>
        </p:spPr>
        <p:txBody>
          <a:bodyPr spcFirstLastPara="1" wrap="square" lIns="251967" tIns="251967" rIns="251967" bIns="251967" anchor="ctr" anchorCtr="0">
            <a:noAutofit/>
          </a:bodyPr>
          <a:lstStyle/>
          <a:p>
            <a:pPr marL="0" marR="0" lvl="0" indent="0" algn="ctr" rtl="1">
              <a:lnSpc>
                <a:spcPct val="90909"/>
              </a:lnSpc>
              <a:spcBef>
                <a:spcPts val="0"/>
              </a:spcBef>
              <a:spcAft>
                <a:spcPts val="0"/>
              </a:spcAft>
              <a:buClr>
                <a:srgbClr val="000000"/>
              </a:buClr>
              <a:buSzPts val="5000"/>
              <a:buFont typeface="Arial"/>
              <a:buNone/>
            </a:pPr>
            <a:r>
              <a:rPr lang="iw" sz="6667" b="0" i="0" u="none" strike="noStrike" cap="none" dirty="0">
                <a:solidFill>
                  <a:schemeClr val="lt1"/>
                </a:solidFill>
                <a:latin typeface="Calibri"/>
                <a:ea typeface="Calibri"/>
                <a:cs typeface="Calibri"/>
                <a:sym typeface="Calibri"/>
              </a:rPr>
              <a:t>תודה שצפיתם בשידור</a:t>
            </a:r>
            <a:endParaRPr sz="1467"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1">
              <a:lnSpc>
                <a:spcPct val="187500"/>
              </a:lnSpc>
              <a:spcBef>
                <a:spcPts val="0"/>
              </a:spcBef>
              <a:spcAft>
                <a:spcPts val="0"/>
              </a:spcAft>
              <a:buClr>
                <a:srgbClr val="000000"/>
              </a:buClr>
              <a:buSzPts val="2400"/>
              <a:buFont typeface="Arial"/>
              <a:buNone/>
            </a:pPr>
            <a:r>
              <a:rPr lang="iw" sz="3200" b="0" i="0" u="none" strike="noStrike" cap="none" dirty="0">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56" name="Google Shape;56;p5"/>
          <p:cNvSpPr/>
          <p:nvPr/>
        </p:nvSpPr>
        <p:spPr>
          <a:xfrm>
            <a:off x="6692901" y="4828834"/>
            <a:ext cx="342900" cy="3429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7" name="Google Shape;57;p5"/>
          <p:cNvSpPr/>
          <p:nvPr/>
        </p:nvSpPr>
        <p:spPr>
          <a:xfrm>
            <a:off x="2431341" y="2371059"/>
            <a:ext cx="152400" cy="152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8" name="Google Shape;58;p5"/>
          <p:cNvSpPr/>
          <p:nvPr/>
        </p:nvSpPr>
        <p:spPr>
          <a:xfrm>
            <a:off x="9905144" y="4005877"/>
            <a:ext cx="152400" cy="1524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59" name="Google Shape;59;p5"/>
          <p:cNvSpPr txBox="1"/>
          <p:nvPr/>
        </p:nvSpPr>
        <p:spPr>
          <a:xfrm>
            <a:off x="3870376" y="6424727"/>
            <a:ext cx="4451248" cy="323165"/>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w" sz="1467" b="0" i="0" u="none" strike="noStrike" cap="none" dirty="0">
                <a:solidFill>
                  <a:schemeClr val="lt1"/>
                </a:solidFill>
                <a:latin typeface="Calibri" panose="020F0502020204030204" pitchFamily="34" charset="0"/>
                <a:ea typeface="Arial"/>
                <a:cs typeface="Calibri" panose="020F0502020204030204" pitchFamily="34" charset="0"/>
                <a:sym typeface="Arial"/>
              </a:rPr>
              <a:t>shutterstock/com איורים: </a:t>
            </a:r>
            <a:endParaRPr sz="1467"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230469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dirty="0"/>
              <a:t>נושא השיעור: סיפור- "בכל מקום" </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5"/>
            <a:ext cx="6704013" cy="945086"/>
          </a:xfrm>
        </p:spPr>
        <p:txBody>
          <a:bodyPr>
            <a:normAutofit/>
          </a:bodyPr>
          <a:lstStyle/>
          <a:p>
            <a:r>
              <a:rPr lang="he-IL" dirty="0">
                <a:sym typeface="Calibri"/>
              </a:rPr>
              <a:t>עם המורה: יצחק </a:t>
            </a:r>
            <a:r>
              <a:rPr lang="he-IL" dirty="0" smtClean="0">
                <a:sym typeface="Calibri"/>
              </a:rPr>
              <a:t>מזור</a:t>
            </a:r>
          </a:p>
          <a:p>
            <a:r>
              <a:rPr lang="he-IL" sz="2400" dirty="0" smtClean="0">
                <a:sym typeface="Calibri"/>
              </a:rPr>
              <a:t>כתיבה: פנינה חוברה, שירה פוליטי</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he-IL" dirty="0">
                <a:latin typeface="Calibri" panose="020F0502020204030204" pitchFamily="34" charset="0"/>
                <a:cs typeface="Calibri" panose="020F0502020204030204" pitchFamily="34" charset="0"/>
              </a:rPr>
              <a:t>שיעור שפה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504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597159" y="1555589"/>
            <a:ext cx="11594841" cy="5302411"/>
          </a:xfrm>
        </p:spPr>
        <p:txBody>
          <a:bodyPr>
            <a:normAutofit fontScale="92500" lnSpcReduction="20000"/>
          </a:bodyPr>
          <a:lstStyle/>
          <a:p>
            <a:pPr algn="just">
              <a:lnSpc>
                <a:spcPct val="160000"/>
              </a:lnSpc>
            </a:pPr>
            <a:r>
              <a:rPr lang="he-IL" dirty="0"/>
              <a:t>אבא שמע את השקט והבין מה עובר על </a:t>
            </a:r>
            <a:r>
              <a:rPr lang="he-IL" dirty="0" err="1"/>
              <a:t>אברימי</a:t>
            </a:r>
            <a:r>
              <a:rPr lang="he-IL" dirty="0"/>
              <a:t>. </a:t>
            </a:r>
            <a:endParaRPr lang="he-IL" dirty="0" smtClean="0"/>
          </a:p>
          <a:p>
            <a:pPr algn="just">
              <a:lnSpc>
                <a:spcPct val="160000"/>
              </a:lnSpc>
            </a:pPr>
            <a:r>
              <a:rPr lang="he-IL" dirty="0" smtClean="0"/>
              <a:t>”</a:t>
            </a:r>
            <a:r>
              <a:rPr lang="he-IL" dirty="0"/>
              <a:t>תחשוב על זה," אמר אבא, ”ותענה לי כשתחליט."</a:t>
            </a:r>
          </a:p>
          <a:p>
            <a:pPr algn="just">
              <a:lnSpc>
                <a:spcPct val="160000"/>
              </a:lnSpc>
            </a:pPr>
            <a:r>
              <a:rPr lang="he-IL" dirty="0" err="1"/>
              <a:t>אברימי</a:t>
            </a:r>
            <a:r>
              <a:rPr lang="he-IL" dirty="0"/>
              <a:t> המשיך לשתוק. רגשות שונים התרוצצו בקרבו: </a:t>
            </a:r>
            <a:endParaRPr lang="he-IL" dirty="0" smtClean="0"/>
          </a:p>
          <a:p>
            <a:pPr algn="just">
              <a:lnSpc>
                <a:spcPct val="160000"/>
              </a:lnSpc>
            </a:pPr>
            <a:r>
              <a:rPr lang="he-IL" dirty="0" smtClean="0"/>
              <a:t>”</a:t>
            </a:r>
            <a:r>
              <a:rPr lang="he-IL" dirty="0"/>
              <a:t>לא ללמוד בישיבה? הרי זה היה החלום שלי וכעת הוא יתנפץ, ולמה דווקא אני צריך להיות עם סבא? אבל, בעצם, מי ילך? אחי בן התשע? בן הדוד שגר בניו–יורק?" </a:t>
            </a:r>
            <a:endParaRPr lang="he-IL" dirty="0" smtClean="0"/>
          </a:p>
          <a:p>
            <a:pPr algn="just">
              <a:lnSpc>
                <a:spcPct val="160000"/>
              </a:lnSpc>
            </a:pPr>
            <a:r>
              <a:rPr lang="he-IL" dirty="0" smtClean="0"/>
              <a:t>ואז </a:t>
            </a:r>
            <a:r>
              <a:rPr lang="he-IL" dirty="0"/>
              <a:t>חשב, ”אם אני לא אלך לסבא, מי יעזור לו להגיע לבית הכנסת?"</a:t>
            </a:r>
          </a:p>
        </p:txBody>
      </p:sp>
    </p:spTree>
    <p:extLst>
      <p:ext uri="{BB962C8B-B14F-4D97-AF65-F5344CB8AC3E}">
        <p14:creationId xmlns:p14="http://schemas.microsoft.com/office/powerpoint/2010/main" val="2332862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175657" y="1779523"/>
            <a:ext cx="10852378" cy="5293081"/>
          </a:xfrm>
        </p:spPr>
        <p:txBody>
          <a:bodyPr>
            <a:normAutofit/>
          </a:bodyPr>
          <a:lstStyle/>
          <a:p>
            <a:pPr algn="just">
              <a:lnSpc>
                <a:spcPct val="150000"/>
              </a:lnSpc>
            </a:pPr>
            <a:r>
              <a:rPr lang="he-IL" dirty="0" err="1"/>
              <a:t>אברימי</a:t>
            </a:r>
            <a:r>
              <a:rPr lang="he-IL" dirty="0"/>
              <a:t> הבין שגם אם יהיה בליל שבועות בבית הכנסת של סבא בִּמְקֹום בישיבה, עדיין ילמד עם אנשי בית הכנסת, ואילו סבא, אם </a:t>
            </a:r>
            <a:r>
              <a:rPr lang="he-IL" dirty="0" err="1"/>
              <a:t>אברימי</a:t>
            </a:r>
            <a:r>
              <a:rPr lang="he-IL" dirty="0"/>
              <a:t> לא יבוא לעזור לו, יצטרך להישאר בבית. ברור היה לו שלסבא תהיה עוגמת נפש רבה אם הוא יישאר בביתו בליל החג. מיד אמר לאביו: ”זה בסדר, אבוא לסבא מחר אחר הצהריים." </a:t>
            </a:r>
          </a:p>
        </p:txBody>
      </p:sp>
    </p:spTree>
    <p:extLst>
      <p:ext uri="{BB962C8B-B14F-4D97-AF65-F5344CB8AC3E}">
        <p14:creationId xmlns:p14="http://schemas.microsoft.com/office/powerpoint/2010/main" val="2071510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414704" y="1536927"/>
            <a:ext cx="11640447" cy="4929187"/>
          </a:xfrm>
        </p:spPr>
        <p:txBody>
          <a:bodyPr>
            <a:normAutofit lnSpcReduction="10000"/>
          </a:bodyPr>
          <a:lstStyle/>
          <a:p>
            <a:pPr algn="just">
              <a:lnSpc>
                <a:spcPct val="150000"/>
              </a:lnSpc>
            </a:pPr>
            <a:r>
              <a:rPr lang="he-IL" dirty="0"/>
              <a:t>”אני שמח," אמר אבא, ”אתה נכד מסור." </a:t>
            </a:r>
            <a:endParaRPr lang="he-IL" dirty="0" smtClean="0"/>
          </a:p>
          <a:p>
            <a:pPr algn="just">
              <a:lnSpc>
                <a:spcPct val="150000"/>
              </a:lnSpc>
            </a:pPr>
            <a:r>
              <a:rPr lang="he-IL" dirty="0" smtClean="0"/>
              <a:t>אבל </a:t>
            </a:r>
            <a:r>
              <a:rPr lang="he-IL" dirty="0" err="1"/>
              <a:t>לאברימי</a:t>
            </a:r>
            <a:r>
              <a:rPr lang="he-IL" dirty="0"/>
              <a:t> היה קשה לשמוח. </a:t>
            </a:r>
            <a:endParaRPr lang="he-IL" dirty="0" smtClean="0"/>
          </a:p>
          <a:p>
            <a:pPr algn="just">
              <a:lnSpc>
                <a:spcPct val="150000"/>
              </a:lnSpc>
            </a:pPr>
            <a:r>
              <a:rPr lang="he-IL" dirty="0" smtClean="0"/>
              <a:t>בלב </a:t>
            </a:r>
            <a:r>
              <a:rPr lang="he-IL" dirty="0"/>
              <a:t>נחמץ הוא ראה את חבריו מתכוננים בערב החג ללילה המיוחד, מכינים את הגמרות ומתאמים עם </a:t>
            </a:r>
            <a:r>
              <a:rPr lang="he-IL" dirty="0" err="1"/>
              <a:t>ה"חברותות</a:t>
            </a:r>
            <a:r>
              <a:rPr lang="he-IL" dirty="0"/>
              <a:t>". כשחבריו הלכו לנוח כדי לאגור כוח לקראת הלילה יצא </a:t>
            </a:r>
            <a:r>
              <a:rPr lang="he-IL" dirty="0" err="1"/>
              <a:t>אברימי</a:t>
            </a:r>
            <a:r>
              <a:rPr lang="he-IL" dirty="0"/>
              <a:t> בדרכו אל סבא וסבתא כשלִּבו כבד עליו.</a:t>
            </a:r>
          </a:p>
        </p:txBody>
      </p:sp>
    </p:spTree>
    <p:extLst>
      <p:ext uri="{BB962C8B-B14F-4D97-AF65-F5344CB8AC3E}">
        <p14:creationId xmlns:p14="http://schemas.microsoft.com/office/powerpoint/2010/main" val="606320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584290" y="1572319"/>
            <a:ext cx="11412214" cy="4986136"/>
          </a:xfrm>
        </p:spPr>
        <p:txBody>
          <a:bodyPr>
            <a:normAutofit/>
          </a:bodyPr>
          <a:lstStyle/>
          <a:p>
            <a:pPr algn="just">
              <a:lnSpc>
                <a:spcPct val="160000"/>
              </a:lnSpc>
            </a:pPr>
            <a:r>
              <a:rPr lang="he-IL" sz="3200" dirty="0"/>
              <a:t>סבא קיבל את </a:t>
            </a:r>
            <a:r>
              <a:rPr lang="he-IL" sz="3200" dirty="0" err="1"/>
              <a:t>אברימי</a:t>
            </a:r>
            <a:r>
              <a:rPr lang="he-IL" sz="3200" dirty="0"/>
              <a:t> במאור פנים וסבתא הגישה לו את עוגת הגבינה הידועה שלה. </a:t>
            </a:r>
            <a:r>
              <a:rPr lang="he-IL" sz="3200" dirty="0" err="1"/>
              <a:t>אברימי</a:t>
            </a:r>
            <a:r>
              <a:rPr lang="he-IL" sz="3200" dirty="0"/>
              <a:t> ידע שסבא וסבתא מעריכים אותו ויודעים שהיה עליו לוותר כדי להיות אצלם. </a:t>
            </a:r>
            <a:endParaRPr lang="he-IL" sz="3200" dirty="0" smtClean="0"/>
          </a:p>
          <a:p>
            <a:pPr algn="just">
              <a:lnSpc>
                <a:spcPct val="160000"/>
              </a:lnSpc>
            </a:pPr>
            <a:r>
              <a:rPr lang="he-IL" sz="3200" dirty="0" smtClean="0"/>
              <a:t>הוא </a:t>
            </a:r>
            <a:r>
              <a:rPr lang="he-IL" sz="3200" dirty="0"/>
              <a:t>קיווה שהם אינם מרגישים עד כמה הוא מאוכזב. לאחר סעודת החג הלך </a:t>
            </a:r>
            <a:r>
              <a:rPr lang="he-IL" sz="3200" dirty="0" err="1"/>
              <a:t>אברימי</a:t>
            </a:r>
            <a:r>
              <a:rPr lang="he-IL" sz="3200" dirty="0"/>
              <a:t> עם סבא לבית הכנסת. דרך שאורכת עשר דקות ארכה יותר מחצי שעה. סבא התקשה ללכת ונתמך </a:t>
            </a:r>
            <a:r>
              <a:rPr lang="he-IL" sz="3200" dirty="0" err="1"/>
              <a:t>באברימי</a:t>
            </a:r>
            <a:r>
              <a:rPr lang="he-IL" sz="3200" dirty="0"/>
              <a:t> כל הדרך, אבל עיניו האירו מאושר.</a:t>
            </a:r>
          </a:p>
        </p:txBody>
      </p:sp>
    </p:spTree>
    <p:extLst>
      <p:ext uri="{BB962C8B-B14F-4D97-AF65-F5344CB8AC3E}">
        <p14:creationId xmlns:p14="http://schemas.microsoft.com/office/powerpoint/2010/main" val="72489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a:srcRect l="28704" t="37216" r="50852" b="15057"/>
          <a:stretch/>
        </p:blipFill>
        <p:spPr>
          <a:xfrm>
            <a:off x="6567055" y="457199"/>
            <a:ext cx="4468090" cy="5864368"/>
          </a:xfrm>
          <a:prstGeom prst="rect">
            <a:avLst/>
          </a:prstGeom>
        </p:spPr>
      </p:pic>
    </p:spTree>
    <p:extLst>
      <p:ext uri="{BB962C8B-B14F-4D97-AF65-F5344CB8AC3E}">
        <p14:creationId xmlns:p14="http://schemas.microsoft.com/office/powerpoint/2010/main" val="3858398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709128" y="1686217"/>
            <a:ext cx="10983006" cy="4416003"/>
          </a:xfrm>
        </p:spPr>
        <p:txBody>
          <a:bodyPr>
            <a:normAutofit/>
          </a:bodyPr>
          <a:lstStyle/>
          <a:p>
            <a:pPr algn="just">
              <a:lnSpc>
                <a:spcPct val="150000"/>
              </a:lnSpc>
            </a:pPr>
            <a:r>
              <a:rPr lang="he-IL" dirty="0"/>
              <a:t>הם הגיעו לבית הכנסת. סבא התיישב בכניסה על כיסא מזדמן כדי לנוח מן הדרך הקשה. </a:t>
            </a:r>
            <a:endParaRPr lang="he-IL" dirty="0" smtClean="0"/>
          </a:p>
          <a:p>
            <a:pPr algn="just">
              <a:lnSpc>
                <a:spcPct val="150000"/>
              </a:lnSpc>
            </a:pPr>
            <a:r>
              <a:rPr lang="he-IL" dirty="0" err="1" smtClean="0"/>
              <a:t>אברימי</a:t>
            </a:r>
            <a:r>
              <a:rPr lang="he-IL" dirty="0" smtClean="0"/>
              <a:t> </a:t>
            </a:r>
            <a:r>
              <a:rPr lang="he-IL" dirty="0"/>
              <a:t>עמד לידו, ממתין שסבא יתאושש ויוכל להיכנס פנימה. </a:t>
            </a:r>
            <a:endParaRPr lang="he-IL" dirty="0" smtClean="0"/>
          </a:p>
          <a:p>
            <a:pPr algn="just">
              <a:lnSpc>
                <a:spcPct val="150000"/>
              </a:lnSpc>
            </a:pPr>
            <a:r>
              <a:rPr lang="he-IL" dirty="0" smtClean="0"/>
              <a:t>אט–אט </a:t>
            </a:r>
            <a:r>
              <a:rPr lang="he-IL" dirty="0"/>
              <a:t>חש </a:t>
            </a:r>
            <a:r>
              <a:rPr lang="he-IL" dirty="0" err="1"/>
              <a:t>אברימי</a:t>
            </a:r>
            <a:r>
              <a:rPr lang="he-IL" dirty="0"/>
              <a:t> שהמרירות והאכזבה מתפוגגות מעט. </a:t>
            </a:r>
            <a:endParaRPr lang="he-IL" dirty="0" smtClean="0"/>
          </a:p>
          <a:p>
            <a:pPr algn="just">
              <a:lnSpc>
                <a:spcPct val="150000"/>
              </a:lnSpc>
            </a:pPr>
            <a:r>
              <a:rPr lang="he-IL" dirty="0" smtClean="0"/>
              <a:t>הוא </a:t>
            </a:r>
            <a:r>
              <a:rPr lang="he-IL" dirty="0"/>
              <a:t>עדיין היה מאוכזב, אבל לא כמו קודם.</a:t>
            </a:r>
          </a:p>
        </p:txBody>
      </p:sp>
    </p:spTree>
    <p:extLst>
      <p:ext uri="{BB962C8B-B14F-4D97-AF65-F5344CB8AC3E}">
        <p14:creationId xmlns:p14="http://schemas.microsoft.com/office/powerpoint/2010/main" val="1322509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082352" y="1816846"/>
            <a:ext cx="10927022" cy="4714583"/>
          </a:xfrm>
        </p:spPr>
        <p:txBody>
          <a:bodyPr>
            <a:normAutofit/>
          </a:bodyPr>
          <a:lstStyle/>
          <a:p>
            <a:pPr>
              <a:lnSpc>
                <a:spcPct val="150000"/>
              </a:lnSpc>
            </a:pPr>
            <a:r>
              <a:rPr lang="he-IL" dirty="0">
                <a:solidFill>
                  <a:srgbClr val="C00000"/>
                </a:solidFill>
              </a:rPr>
              <a:t>פתאום</a:t>
            </a:r>
            <a:r>
              <a:rPr lang="he-IL" dirty="0"/>
              <a:t> הבחין בדמות מוכרת. ”ראש הישיבה שלי?" שאל בתדהמה. ”אה, כן," חייך סבא, ”ראש הישיבה שלך מגיע לכאן כל שנה. הוא מעדיף ללמוד כאן בליל שבועות." </a:t>
            </a:r>
            <a:endParaRPr lang="he-IL" dirty="0" smtClean="0"/>
          </a:p>
          <a:p>
            <a:pPr>
              <a:lnSpc>
                <a:spcPct val="150000"/>
              </a:lnSpc>
            </a:pPr>
            <a:r>
              <a:rPr lang="he-IL" dirty="0" smtClean="0"/>
              <a:t>נשימתו </a:t>
            </a:r>
            <a:r>
              <a:rPr lang="he-IL" dirty="0"/>
              <a:t>של </a:t>
            </a:r>
            <a:r>
              <a:rPr lang="he-IL" dirty="0" err="1"/>
              <a:t>אברימי</a:t>
            </a:r>
            <a:r>
              <a:rPr lang="he-IL" dirty="0"/>
              <a:t> עדיין לא שבה אליו מעוצמת ההפתעה. עכשיו הוא יודע: ”כאן נמצא ראש הישיבה בכל ליל שבועות!"</a:t>
            </a:r>
          </a:p>
        </p:txBody>
      </p:sp>
    </p:spTree>
    <p:extLst>
      <p:ext uri="{BB962C8B-B14F-4D97-AF65-F5344CB8AC3E}">
        <p14:creationId xmlns:p14="http://schemas.microsoft.com/office/powerpoint/2010/main" val="2170490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373225" y="1592911"/>
            <a:ext cx="11818776" cy="5265089"/>
          </a:xfrm>
        </p:spPr>
        <p:txBody>
          <a:bodyPr>
            <a:normAutofit fontScale="92500"/>
          </a:bodyPr>
          <a:lstStyle/>
          <a:p>
            <a:pPr algn="just">
              <a:lnSpc>
                <a:spcPct val="160000"/>
              </a:lnSpc>
            </a:pPr>
            <a:r>
              <a:rPr lang="he-IL" dirty="0"/>
              <a:t>התעלומה נפתרה! בבית הכנסת הקטן של סבא, בית כנסת אלמוני שרק מעטים מכירים אותו, בוחר ראש הישיבה ללמוד בליל שבועות. סבא התאושש ורצה להיכנס לבית הכנסת. </a:t>
            </a:r>
            <a:endParaRPr lang="he-IL" dirty="0" smtClean="0"/>
          </a:p>
          <a:p>
            <a:pPr algn="just">
              <a:lnSpc>
                <a:spcPct val="160000"/>
              </a:lnSpc>
            </a:pPr>
            <a:r>
              <a:rPr lang="he-IL" dirty="0" err="1" smtClean="0"/>
              <a:t>אברימי</a:t>
            </a:r>
            <a:r>
              <a:rPr lang="he-IL" dirty="0" smtClean="0"/>
              <a:t> </a:t>
            </a:r>
            <a:r>
              <a:rPr lang="he-IL" dirty="0"/>
              <a:t>תמך בו וצעד </a:t>
            </a:r>
            <a:r>
              <a:rPr lang="he-IL" dirty="0" err="1"/>
              <a:t>איתו</a:t>
            </a:r>
            <a:r>
              <a:rPr lang="he-IL" dirty="0"/>
              <a:t> אל המקום הקבוע שלו. הוא הבחין כי זהו המקום שבו יושב ראש הישיבה. ”סבא, אתה לומד עם ראש הישיבה שלי?" שאל </a:t>
            </a:r>
            <a:r>
              <a:rPr lang="he-IL" dirty="0" err="1"/>
              <a:t>אברימי</a:t>
            </a:r>
            <a:r>
              <a:rPr lang="he-IL" dirty="0"/>
              <a:t> בהתרגשות. ראש הישיבה נשא את עיניו וראה את </a:t>
            </a:r>
            <a:r>
              <a:rPr lang="he-IL" dirty="0" err="1"/>
              <a:t>אברימי</a:t>
            </a:r>
            <a:r>
              <a:rPr lang="he-IL" dirty="0"/>
              <a:t> הנבוך. </a:t>
            </a:r>
          </a:p>
        </p:txBody>
      </p:sp>
    </p:spTree>
    <p:extLst>
      <p:ext uri="{BB962C8B-B14F-4D97-AF65-F5344CB8AC3E}">
        <p14:creationId xmlns:p14="http://schemas.microsoft.com/office/powerpoint/2010/main" val="3637697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974541" y="1816845"/>
            <a:ext cx="10885543" cy="3844925"/>
          </a:xfrm>
        </p:spPr>
        <p:txBody>
          <a:bodyPr/>
          <a:lstStyle/>
          <a:p>
            <a:pPr algn="just">
              <a:lnSpc>
                <a:spcPct val="150000"/>
              </a:lnSpc>
            </a:pPr>
            <a:r>
              <a:rPr lang="he-IL" dirty="0"/>
              <a:t>”כן," השיב בקולו העמוק, ”בכל ליל שבועות אני זוכה ללמוד עם סבא שלך, והלילה נוכל לצרף ללימודנו גם את הנכד הטוב. אני יודע שלא היה קל לוותר על ליל שבועות בישיבה," הוסיף ואמר באהדה.</a:t>
            </a:r>
          </a:p>
        </p:txBody>
      </p:sp>
    </p:spTree>
    <p:extLst>
      <p:ext uri="{BB962C8B-B14F-4D97-AF65-F5344CB8AC3E}">
        <p14:creationId xmlns:p14="http://schemas.microsoft.com/office/powerpoint/2010/main" val="3597626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71805" y="1779524"/>
            <a:ext cx="11262924" cy="4248052"/>
          </a:xfrm>
        </p:spPr>
        <p:txBody>
          <a:bodyPr/>
          <a:lstStyle/>
          <a:p>
            <a:pPr algn="just">
              <a:lnSpc>
                <a:spcPct val="150000"/>
              </a:lnSpc>
            </a:pPr>
            <a:r>
              <a:rPr lang="he-IL" dirty="0"/>
              <a:t>בשעות הבאות הרגיש </a:t>
            </a:r>
            <a:r>
              <a:rPr lang="he-IL" dirty="0" err="1"/>
              <a:t>אברימי</a:t>
            </a:r>
            <a:r>
              <a:rPr lang="he-IL" dirty="0"/>
              <a:t> שהוא נמצא בעולם אחר. </a:t>
            </a:r>
            <a:endParaRPr lang="he-IL" dirty="0" smtClean="0"/>
          </a:p>
          <a:p>
            <a:pPr algn="just">
              <a:lnSpc>
                <a:spcPct val="150000"/>
              </a:lnSpc>
            </a:pPr>
            <a:r>
              <a:rPr lang="he-IL" dirty="0" smtClean="0"/>
              <a:t>הוא </a:t>
            </a:r>
            <a:r>
              <a:rPr lang="he-IL" dirty="0"/>
              <a:t>למד עם ראש הישיבה ועם סבא, ולא היסס להעיר הערה מדי פעם או לשאול קושיה ואף זכה למחמאה מראש הישיבה. </a:t>
            </a:r>
          </a:p>
        </p:txBody>
      </p:sp>
    </p:spTree>
    <p:extLst>
      <p:ext uri="{BB962C8B-B14F-4D97-AF65-F5344CB8AC3E}">
        <p14:creationId xmlns:p14="http://schemas.microsoft.com/office/powerpoint/2010/main" val="1509220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נלמד היום?</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he-IL" sz="3200" dirty="0"/>
              <a:t>נקרא סיפור. </a:t>
            </a:r>
          </a:p>
          <a:p>
            <a:pPr marL="0" lvl="0" indent="0" algn="r" rtl="1">
              <a:lnSpc>
                <a:spcPct val="90000"/>
              </a:lnSpc>
              <a:spcBef>
                <a:spcPts val="0"/>
              </a:spcBef>
              <a:spcAft>
                <a:spcPts val="0"/>
              </a:spcAft>
              <a:buSzPts val="2800"/>
            </a:pPr>
            <a:endParaRPr lang="he-IL" sz="3200" dirty="0"/>
          </a:p>
          <a:p>
            <a:pPr marL="457200" lvl="0" indent="-457200" algn="r" rtl="1">
              <a:lnSpc>
                <a:spcPct val="90000"/>
              </a:lnSpc>
              <a:spcBef>
                <a:spcPts val="0"/>
              </a:spcBef>
              <a:spcAft>
                <a:spcPts val="0"/>
              </a:spcAft>
              <a:buSzPts val="2800"/>
              <a:buFont typeface="Arial"/>
              <a:buChar char="•"/>
            </a:pPr>
            <a:r>
              <a:rPr lang="he-IL" sz="3200" dirty="0"/>
              <a:t>ננתח את </a:t>
            </a:r>
            <a:r>
              <a:rPr lang="he-IL" sz="3200" dirty="0" smtClean="0"/>
              <a:t>הסיפור</a:t>
            </a:r>
            <a:r>
              <a:rPr lang="he-IL" sz="3200" dirty="0"/>
              <a:t>.</a:t>
            </a:r>
          </a:p>
          <a:p>
            <a:pPr marL="0" lvl="0" indent="0" algn="r" rtl="1">
              <a:lnSpc>
                <a:spcPct val="90000"/>
              </a:lnSpc>
              <a:spcBef>
                <a:spcPts val="0"/>
              </a:spcBef>
              <a:spcAft>
                <a:spcPts val="0"/>
              </a:spcAft>
              <a:buSzPts val="2800"/>
            </a:pPr>
            <a:endParaRPr lang="he-IL" sz="3200" dirty="0"/>
          </a:p>
          <a:p>
            <a:pPr marL="457200" lvl="0" indent="-457200" algn="r" rtl="1">
              <a:lnSpc>
                <a:spcPct val="90000"/>
              </a:lnSpc>
              <a:spcBef>
                <a:spcPts val="0"/>
              </a:spcBef>
              <a:spcAft>
                <a:spcPts val="0"/>
              </a:spcAft>
              <a:buSzPts val="2800"/>
              <a:buFont typeface="Arial"/>
              <a:buChar char="•"/>
            </a:pPr>
            <a:r>
              <a:rPr lang="he-IL" sz="3200" dirty="0"/>
              <a:t>נלמד כיצד המספר מאפיין את הדמויות בסיפור.</a:t>
            </a:r>
          </a:p>
          <a:p>
            <a:pPr marL="0" lvl="0" indent="0" algn="r" rtl="1">
              <a:lnSpc>
                <a:spcPct val="90000"/>
              </a:lnSpc>
              <a:spcBef>
                <a:spcPts val="0"/>
              </a:spcBef>
              <a:spcAft>
                <a:spcPts val="0"/>
              </a:spcAft>
              <a:buSzPts val="2800"/>
            </a:pPr>
            <a:endParaRPr lang="he-IL" sz="3200" dirty="0"/>
          </a:p>
          <a:p>
            <a:pPr marL="457200" lvl="0" indent="-457200" algn="r" rtl="1">
              <a:lnSpc>
                <a:spcPct val="90000"/>
              </a:lnSpc>
              <a:spcBef>
                <a:spcPts val="0"/>
              </a:spcBef>
              <a:spcAft>
                <a:spcPts val="0"/>
              </a:spcAft>
              <a:buSzPts val="2800"/>
              <a:buFont typeface="Arial"/>
              <a:buChar char="•"/>
            </a:pPr>
            <a:r>
              <a:rPr lang="he-IL" sz="3200" dirty="0"/>
              <a:t>נסכם את השיעור.</a:t>
            </a:r>
            <a:endParaRPr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082351" y="1518266"/>
            <a:ext cx="10927023" cy="5339734"/>
          </a:xfrm>
        </p:spPr>
        <p:txBody>
          <a:bodyPr>
            <a:normAutofit lnSpcReduction="10000"/>
          </a:bodyPr>
          <a:lstStyle/>
          <a:p>
            <a:pPr algn="just">
              <a:lnSpc>
                <a:spcPct val="160000"/>
              </a:lnSpc>
            </a:pPr>
            <a:r>
              <a:rPr lang="he-IL" dirty="0"/>
              <a:t>לפנות בוקר התעייף סבא, </a:t>
            </a:r>
            <a:r>
              <a:rPr lang="he-IL" dirty="0" err="1"/>
              <a:t>ואברימי</a:t>
            </a:r>
            <a:r>
              <a:rPr lang="he-IL" dirty="0"/>
              <a:t> הציע שיחזרו הביתה. הוא נשק לגמרא ונפרד מראש הישיבה, ליווה את סבא לביתו ואז יצא לכיוון הישיבה שלו. כשהגיע </a:t>
            </a:r>
            <a:r>
              <a:rPr lang="he-IL" dirty="0" err="1"/>
              <a:t>אברימי</a:t>
            </a:r>
            <a:r>
              <a:rPr lang="he-IL" dirty="0"/>
              <a:t> לישיבה ראה את חבריו מתפללים בהתלהבות, וקולותיהם הרמים נשמעים היטב גם ברחוב. הוא הצטרף אליהם מתוך התרוממות רוח וסיפוק, וטעמו המתוק של הלימוד ליווה אותו. אחרי הכול, גם הוא למד בליל שבועות... </a:t>
            </a:r>
          </a:p>
        </p:txBody>
      </p:sp>
    </p:spTree>
    <p:extLst>
      <p:ext uri="{BB962C8B-B14F-4D97-AF65-F5344CB8AC3E}">
        <p14:creationId xmlns:p14="http://schemas.microsoft.com/office/powerpoint/2010/main" val="1936303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בקריאה שניה – מכירים את </a:t>
            </a:r>
            <a:r>
              <a:rPr lang="he-IL" dirty="0" err="1"/>
              <a:t>אברימי</a:t>
            </a:r>
            <a:endParaRPr lang="he-IL" dirty="0"/>
          </a:p>
        </p:txBody>
      </p:sp>
      <p:graphicFrame>
        <p:nvGraphicFramePr>
          <p:cNvPr id="6" name="טבלה 6">
            <a:extLst>
              <a:ext uri="{FF2B5EF4-FFF2-40B4-BE49-F238E27FC236}">
                <a16:creationId xmlns:a16="http://schemas.microsoft.com/office/drawing/2014/main" id="{BB7191B1-72DC-463B-B83A-29CFE053B479}"/>
              </a:ext>
            </a:extLst>
          </p:cNvPr>
          <p:cNvGraphicFramePr>
            <a:graphicFrameLocks noGrp="1"/>
          </p:cNvGraphicFramePr>
          <p:nvPr>
            <p:extLst>
              <p:ext uri="{D42A27DB-BD31-4B8C-83A1-F6EECF244321}">
                <p14:modId xmlns:p14="http://schemas.microsoft.com/office/powerpoint/2010/main" val="2107883949"/>
              </p:ext>
            </p:extLst>
          </p:nvPr>
        </p:nvGraphicFramePr>
        <p:xfrm>
          <a:off x="1252602" y="2501900"/>
          <a:ext cx="9956988" cy="3122285"/>
        </p:xfrm>
        <a:graphic>
          <a:graphicData uri="http://schemas.openxmlformats.org/drawingml/2006/table">
            <a:tbl>
              <a:tblPr rtl="1" firstRow="1" bandRow="1">
                <a:tableStyleId>{5C22544A-7EE6-4342-B048-85BDC9FD1C3A}</a:tableStyleId>
              </a:tblPr>
              <a:tblGrid>
                <a:gridCol w="3318996">
                  <a:extLst>
                    <a:ext uri="{9D8B030D-6E8A-4147-A177-3AD203B41FA5}">
                      <a16:colId xmlns:a16="http://schemas.microsoft.com/office/drawing/2014/main" val="180596212"/>
                    </a:ext>
                  </a:extLst>
                </a:gridCol>
                <a:gridCol w="3318996">
                  <a:extLst>
                    <a:ext uri="{9D8B030D-6E8A-4147-A177-3AD203B41FA5}">
                      <a16:colId xmlns:a16="http://schemas.microsoft.com/office/drawing/2014/main" val="2601450890"/>
                    </a:ext>
                  </a:extLst>
                </a:gridCol>
                <a:gridCol w="3318996">
                  <a:extLst>
                    <a:ext uri="{9D8B030D-6E8A-4147-A177-3AD203B41FA5}">
                      <a16:colId xmlns:a16="http://schemas.microsoft.com/office/drawing/2014/main" val="680910910"/>
                    </a:ext>
                  </a:extLst>
                </a:gridCol>
              </a:tblGrid>
              <a:tr h="624457">
                <a:tc>
                  <a:txBody>
                    <a:bodyPr/>
                    <a:lstStyle/>
                    <a:p>
                      <a:pPr algn="ctr" rtl="1"/>
                      <a:r>
                        <a:rPr lang="he-IL" sz="3200" dirty="0">
                          <a:latin typeface="Calibri" panose="020F0502020204030204" pitchFamily="34" charset="0"/>
                          <a:cs typeface="Calibri" panose="020F0502020204030204" pitchFamily="34" charset="0"/>
                        </a:rPr>
                        <a:t>הזמן/ התרחשות</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624457">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29575022"/>
                  </a:ext>
                </a:extLst>
              </a:tr>
              <a:tr h="624457">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93907442"/>
                  </a:ext>
                </a:extLst>
              </a:tr>
              <a:tr h="624457">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67325140"/>
                  </a:ext>
                </a:extLst>
              </a:tr>
              <a:tr h="624457">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95470429"/>
                  </a:ext>
                </a:extLst>
              </a:tr>
            </a:tbl>
          </a:graphicData>
        </a:graphic>
      </p:graphicFrame>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2133" y="1765802"/>
            <a:ext cx="1540938" cy="549601"/>
          </a:xfrm>
          <a:prstGeom prst="rect">
            <a:avLst/>
          </a:prstGeom>
        </p:spPr>
      </p:pic>
    </p:spTree>
    <p:extLst>
      <p:ext uri="{BB962C8B-B14F-4D97-AF65-F5344CB8AC3E}">
        <p14:creationId xmlns:p14="http://schemas.microsoft.com/office/powerpoint/2010/main" val="161074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בקריאה שניה- מכירים את </a:t>
            </a:r>
            <a:r>
              <a:rPr lang="he-IL" dirty="0" err="1"/>
              <a:t>אברימי</a:t>
            </a:r>
            <a:endParaRPr dirty="0"/>
          </a:p>
        </p:txBody>
      </p:sp>
      <p:sp>
        <p:nvSpPr>
          <p:cNvPr id="279" name="Google Shape;279;p9"/>
          <p:cNvSpPr txBox="1">
            <a:spLocks noGrp="1"/>
          </p:cNvSpPr>
          <p:nvPr>
            <p:ph type="body" sz="quarter" idx="10"/>
          </p:nvPr>
        </p:nvSpPr>
        <p:spPr>
          <a:xfrm>
            <a:off x="578497" y="1733825"/>
            <a:ext cx="11357547" cy="4872247"/>
          </a:xfrm>
          <a:prstGeom prst="rect">
            <a:avLst/>
          </a:prstGeom>
          <a:noFill/>
          <a:ln>
            <a:noFill/>
          </a:ln>
        </p:spPr>
        <p:txBody>
          <a:bodyPr spcFirstLastPara="1" wrap="square" lIns="91425" tIns="45700" rIns="91425" bIns="45700" anchor="t" anchorCtr="0">
            <a:normAutofit fontScale="92500"/>
          </a:bodyPr>
          <a:lstStyle/>
          <a:p>
            <a:pPr lvl="0">
              <a:lnSpc>
                <a:spcPct val="90000"/>
              </a:lnSpc>
              <a:buClr>
                <a:schemeClr val="dk1"/>
              </a:buClr>
              <a:buSzPts val="3600"/>
            </a:pPr>
            <a:r>
              <a:rPr lang="he-IL" b="1" u="sng" dirty="0"/>
              <a:t>בכל מקום</a:t>
            </a:r>
          </a:p>
          <a:p>
            <a:pPr lvl="0">
              <a:lnSpc>
                <a:spcPct val="90000"/>
              </a:lnSpc>
              <a:buClr>
                <a:schemeClr val="dk1"/>
              </a:buClr>
              <a:buSzPts val="3600"/>
            </a:pPr>
            <a:endParaRPr lang="he-IL" b="1" u="sng" dirty="0"/>
          </a:p>
          <a:p>
            <a:pPr lvl="0" algn="just">
              <a:lnSpc>
                <a:spcPct val="150000"/>
              </a:lnSpc>
              <a:buClr>
                <a:schemeClr val="dk1"/>
              </a:buClr>
              <a:buSzPts val="3600"/>
            </a:pPr>
            <a:r>
              <a:rPr lang="he-IL" dirty="0">
                <a:solidFill>
                  <a:srgbClr val="FF0000"/>
                </a:solidFill>
              </a:rPr>
              <a:t> ליל שבועות </a:t>
            </a:r>
            <a:r>
              <a:rPr lang="he-IL" dirty="0"/>
              <a:t>בישיבה! </a:t>
            </a:r>
            <a:r>
              <a:rPr lang="he-IL" dirty="0">
                <a:solidFill>
                  <a:schemeClr val="accent2">
                    <a:lumMod val="75000"/>
                  </a:schemeClr>
                </a:solidFill>
              </a:rPr>
              <a:t>ללילה זה ציפה </a:t>
            </a:r>
            <a:r>
              <a:rPr lang="he-IL" dirty="0" err="1">
                <a:solidFill>
                  <a:schemeClr val="accent2">
                    <a:lumMod val="75000"/>
                  </a:schemeClr>
                </a:solidFill>
              </a:rPr>
              <a:t>אבֵרימי</a:t>
            </a:r>
            <a:r>
              <a:rPr lang="he-IL" dirty="0">
                <a:solidFill>
                  <a:schemeClr val="accent2">
                    <a:lumMod val="75000"/>
                  </a:schemeClr>
                </a:solidFill>
              </a:rPr>
              <a:t> זמן רב</a:t>
            </a:r>
            <a:r>
              <a:rPr lang="he-IL" dirty="0"/>
              <a:t>. מסיפורי חבריו ידע </a:t>
            </a:r>
            <a:r>
              <a:rPr lang="he-IL" dirty="0" err="1"/>
              <a:t>אברימי</a:t>
            </a:r>
            <a:r>
              <a:rPr lang="he-IL" dirty="0"/>
              <a:t> כי ליל שבועות בישיבה הוא </a:t>
            </a:r>
            <a:r>
              <a:rPr lang="he-IL" dirty="0">
                <a:solidFill>
                  <a:schemeClr val="accent2">
                    <a:lumMod val="75000"/>
                  </a:schemeClr>
                </a:solidFill>
              </a:rPr>
              <a:t>לילה מיוחד במינו</a:t>
            </a:r>
            <a:r>
              <a:rPr lang="he-IL" dirty="0"/>
              <a:t>, לילה שכולו מוקדש ללימוד תורה בצוותא. כל תלמידי הישיבה, וגם תלמידים לשעבר, מגיעים ללמוד. הסיפורים, שעברו מפה לאוזן, תיארו את האווירה הנלהבת בזמן הלימוד ואת קולות הלימוד הרמים שנשמעים היטב גם ברחוב. </a:t>
            </a:r>
            <a:endParaRPr dirty="0"/>
          </a:p>
        </p:txBody>
      </p:sp>
      <p:pic>
        <p:nvPicPr>
          <p:cNvPr id="280" name="Google Shape;280;p9"/>
          <p:cNvPicPr preferRelativeResize="0"/>
          <p:nvPr/>
        </p:nvPicPr>
        <p:blipFill rotWithShape="1">
          <a:blip r:embed="rId5">
            <a:alphaModFix/>
          </a:blip>
          <a:srcRect/>
          <a:stretch/>
        </p:blipFill>
        <p:spPr>
          <a:xfrm>
            <a:off x="2916390" y="13562"/>
            <a:ext cx="1017545" cy="1070700"/>
          </a:xfrm>
          <a:prstGeom prst="rect">
            <a:avLst/>
          </a:prstGeom>
          <a:noFill/>
          <a:ln>
            <a:noFill/>
          </a:ln>
        </p:spPr>
      </p:pic>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2417" y="1935532"/>
            <a:ext cx="1540938" cy="549601"/>
          </a:xfrm>
          <a:prstGeom prst="rect">
            <a:avLst/>
          </a:prstGeom>
        </p:spPr>
      </p:pic>
    </p:spTree>
    <p:extLst>
      <p:ext uri="{BB962C8B-B14F-4D97-AF65-F5344CB8AC3E}">
        <p14:creationId xmlns:p14="http://schemas.microsoft.com/office/powerpoint/2010/main" val="2870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בקריאה שניה – מכירים את </a:t>
            </a:r>
            <a:r>
              <a:rPr lang="he-IL" dirty="0" err="1"/>
              <a:t>אברימי</a:t>
            </a:r>
            <a:endParaRPr lang="he-IL" dirty="0"/>
          </a:p>
        </p:txBody>
      </p:sp>
      <p:graphicFrame>
        <p:nvGraphicFramePr>
          <p:cNvPr id="6" name="טבלה 6">
            <a:extLst>
              <a:ext uri="{FF2B5EF4-FFF2-40B4-BE49-F238E27FC236}">
                <a16:creationId xmlns:a16="http://schemas.microsoft.com/office/drawing/2014/main" id="{BB7191B1-72DC-463B-B83A-29CFE053B479}"/>
              </a:ext>
            </a:extLst>
          </p:cNvPr>
          <p:cNvGraphicFramePr>
            <a:graphicFrameLocks noGrp="1"/>
          </p:cNvGraphicFramePr>
          <p:nvPr>
            <p:extLst>
              <p:ext uri="{D42A27DB-BD31-4B8C-83A1-F6EECF244321}">
                <p14:modId xmlns:p14="http://schemas.microsoft.com/office/powerpoint/2010/main" val="3693335491"/>
              </p:ext>
            </p:extLst>
          </p:nvPr>
        </p:nvGraphicFramePr>
        <p:xfrm>
          <a:off x="1415925" y="2516368"/>
          <a:ext cx="9945665" cy="3564628"/>
        </p:xfrm>
        <a:graphic>
          <a:graphicData uri="http://schemas.openxmlformats.org/drawingml/2006/table">
            <a:tbl>
              <a:tblPr rtl="1" firstRow="1" bandRow="1">
                <a:tableStyleId>{5C22544A-7EE6-4342-B048-85BDC9FD1C3A}</a:tableStyleId>
              </a:tblPr>
              <a:tblGrid>
                <a:gridCol w="3307674">
                  <a:extLst>
                    <a:ext uri="{9D8B030D-6E8A-4147-A177-3AD203B41FA5}">
                      <a16:colId xmlns:a16="http://schemas.microsoft.com/office/drawing/2014/main" val="180596212"/>
                    </a:ext>
                  </a:extLst>
                </a:gridCol>
                <a:gridCol w="3318996">
                  <a:extLst>
                    <a:ext uri="{9D8B030D-6E8A-4147-A177-3AD203B41FA5}">
                      <a16:colId xmlns:a16="http://schemas.microsoft.com/office/drawing/2014/main" val="2601450890"/>
                    </a:ext>
                  </a:extLst>
                </a:gridCol>
                <a:gridCol w="3318995">
                  <a:extLst>
                    <a:ext uri="{9D8B030D-6E8A-4147-A177-3AD203B41FA5}">
                      <a16:colId xmlns:a16="http://schemas.microsoft.com/office/drawing/2014/main" val="680910910"/>
                    </a:ext>
                  </a:extLst>
                </a:gridCol>
              </a:tblGrid>
              <a:tr h="624457">
                <a:tc>
                  <a:txBody>
                    <a:bodyPr/>
                    <a:lstStyle/>
                    <a:p>
                      <a:pPr algn="ctr" rtl="1"/>
                      <a:r>
                        <a:rPr lang="he-IL" sz="3200" dirty="0">
                          <a:latin typeface="Calibri" panose="020F0502020204030204" pitchFamily="34" charset="0"/>
                          <a:cs typeface="Calibri" panose="020F0502020204030204" pitchFamily="34" charset="0"/>
                        </a:rPr>
                        <a:t>הזמן/ התרחשות</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624457">
                <a:tc>
                  <a:txBody>
                    <a:bodyPr/>
                    <a:lstStyle/>
                    <a:p>
                      <a:pPr algn="r" rtl="1"/>
                      <a:r>
                        <a:rPr lang="he-IL" sz="3200" dirty="0">
                          <a:latin typeface="Calibri" panose="020F0502020204030204" pitchFamily="34" charset="0"/>
                          <a:cs typeface="Calibri" panose="020F0502020204030204" pitchFamily="34" charset="0"/>
                        </a:rPr>
                        <a:t>ערב ליל </a:t>
                      </a:r>
                      <a:r>
                        <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rPr>
                        <a:t>שבועות</a:t>
                      </a:r>
                    </a:p>
                  </a:txBody>
                  <a:tcPr/>
                </a:tc>
                <a:tc>
                  <a:txBody>
                    <a:bodyPr/>
                    <a:lstStyle/>
                    <a:p>
                      <a:pPr algn="r" rtl="1"/>
                      <a:r>
                        <a:rPr lang="he-IL" sz="3200" dirty="0" err="1">
                          <a:latin typeface="Calibri" panose="020F0502020204030204" pitchFamily="34" charset="0"/>
                          <a:cs typeface="Calibri" panose="020F0502020204030204" pitchFamily="34" charset="0"/>
                        </a:rPr>
                        <a:t>ציפיה</a:t>
                      </a:r>
                      <a:r>
                        <a:rPr lang="he-IL" sz="3200" dirty="0">
                          <a:latin typeface="Calibri" panose="020F0502020204030204" pitchFamily="34" charset="0"/>
                          <a:cs typeface="Calibri" panose="020F0502020204030204" pitchFamily="34" charset="0"/>
                        </a:rPr>
                        <a:t>, לילה מיוחד במינו</a:t>
                      </a:r>
                    </a:p>
                  </a:txBody>
                  <a:tcPr/>
                </a:tc>
                <a:tc>
                  <a:txBody>
                    <a:bodyPr/>
                    <a:lstStyle/>
                    <a:p>
                      <a:pPr algn="r" rtl="1"/>
                      <a:endParaRPr lang="he-IL"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29575022"/>
                  </a:ext>
                </a:extLst>
              </a:tr>
              <a:tr h="624457">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2893907442"/>
                  </a:ext>
                </a:extLst>
              </a:tr>
              <a:tr h="624457">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endParaRPr lang="he-IL" sz="32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3967325140"/>
                  </a:ext>
                </a:extLst>
              </a:tr>
              <a:tr h="624457">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tc>
                  <a:txBody>
                    <a:bodyPr/>
                    <a:lstStyle/>
                    <a:p>
                      <a:pPr rtl="1"/>
                      <a:endParaRPr lang="he-IL"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95470429"/>
                  </a:ext>
                </a:extLst>
              </a:tr>
            </a:tbl>
          </a:graphicData>
        </a:graphic>
      </p:graphicFrame>
    </p:spTree>
    <p:extLst>
      <p:ext uri="{BB962C8B-B14F-4D97-AF65-F5344CB8AC3E}">
        <p14:creationId xmlns:p14="http://schemas.microsoft.com/office/powerpoint/2010/main" val="2768350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523802" y="1680640"/>
            <a:ext cx="11352888" cy="4527970"/>
          </a:xfrm>
        </p:spPr>
        <p:txBody>
          <a:bodyPr>
            <a:normAutofit/>
          </a:bodyPr>
          <a:lstStyle/>
          <a:p>
            <a:pPr algn="just">
              <a:lnSpc>
                <a:spcPct val="150000"/>
              </a:lnSpc>
            </a:pPr>
            <a:r>
              <a:rPr lang="he-IL" dirty="0" smtClean="0"/>
              <a:t>השמועות סיפרו גם על תעלומה — בכל ליל שבועות ראש הישיבה אינו נמצא בישיבה, אלא מגיע רק לפנות בוקר. היכן נמצא ראש הישיבה במהלך הלילה? השמועות ידעו לספר כי הוא לומד כל הלילה בבית כנסת קטן, אי שם בקצה העיר. אבל איש אינו יודע עם מי לומד ראש הישיבה בליל שבועות. </a:t>
            </a:r>
            <a:endParaRPr lang="he-IL" dirty="0"/>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0114" y="5659009"/>
            <a:ext cx="1540938" cy="549601"/>
          </a:xfrm>
          <a:prstGeom prst="rect">
            <a:avLst/>
          </a:prstGeom>
        </p:spPr>
      </p:pic>
    </p:spTree>
    <p:extLst>
      <p:ext uri="{BB962C8B-B14F-4D97-AF65-F5344CB8AC3E}">
        <p14:creationId xmlns:p14="http://schemas.microsoft.com/office/powerpoint/2010/main" val="41616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40059" y="1690937"/>
            <a:ext cx="11352245" cy="4695921"/>
          </a:xfrm>
        </p:spPr>
        <p:txBody>
          <a:bodyPr>
            <a:normAutofit/>
          </a:bodyPr>
          <a:lstStyle/>
          <a:p>
            <a:pPr algn="just">
              <a:lnSpc>
                <a:spcPct val="150000"/>
              </a:lnSpc>
            </a:pPr>
            <a:r>
              <a:rPr lang="he-IL" dirty="0"/>
              <a:t>החג קֵָרב ובא. </a:t>
            </a:r>
            <a:r>
              <a:rPr lang="he-IL" dirty="0" err="1"/>
              <a:t>אברימי</a:t>
            </a:r>
            <a:r>
              <a:rPr lang="he-IL" dirty="0"/>
              <a:t> קבע לעצמו ”</a:t>
            </a:r>
            <a:r>
              <a:rPr lang="he-IL" dirty="0" err="1"/>
              <a:t>חברותות</a:t>
            </a:r>
            <a:r>
              <a:rPr lang="he-IL" dirty="0"/>
              <a:t>" ללימוד בליל שבועות </a:t>
            </a:r>
            <a:r>
              <a:rPr lang="he-IL" dirty="0">
                <a:solidFill>
                  <a:schemeClr val="accent2">
                    <a:lumMod val="75000"/>
                  </a:schemeClr>
                </a:solidFill>
              </a:rPr>
              <a:t>וציפה </a:t>
            </a:r>
            <a:r>
              <a:rPr lang="he-IL" dirty="0" err="1">
                <a:solidFill>
                  <a:schemeClr val="accent2">
                    <a:lumMod val="75000"/>
                  </a:schemeClr>
                </a:solidFill>
              </a:rPr>
              <a:t>בכליון</a:t>
            </a:r>
            <a:r>
              <a:rPr lang="he-IL" dirty="0">
                <a:solidFill>
                  <a:schemeClr val="accent2">
                    <a:lumMod val="75000"/>
                  </a:schemeClr>
                </a:solidFill>
              </a:rPr>
              <a:t> עיניים לבוא החג</a:t>
            </a:r>
            <a:r>
              <a:rPr lang="he-IL" dirty="0"/>
              <a:t>. יום לפני ליל החג פנה אליו אביו: ”סבא ביקש שתתארח אצלם בחג." ”מה?!" שאל </a:t>
            </a:r>
            <a:r>
              <a:rPr lang="he-IL" dirty="0" err="1"/>
              <a:t>אברימי</a:t>
            </a:r>
            <a:r>
              <a:rPr lang="he-IL" dirty="0"/>
              <a:t>. הוא היה בטוח שלא שמע היטב. ”סבא זקוק לעזרה, מישהו צריך ללוות אותו לבית הכנסת ולעזור לו אחר כך לחזור הביתה," הסביר אבא. </a:t>
            </a:r>
          </a:p>
        </p:txBody>
      </p:sp>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0114" y="5659009"/>
            <a:ext cx="1540938" cy="549601"/>
          </a:xfrm>
          <a:prstGeom prst="rect">
            <a:avLst/>
          </a:prstGeom>
        </p:spPr>
      </p:pic>
    </p:spTree>
    <p:extLst>
      <p:ext uri="{BB962C8B-B14F-4D97-AF65-F5344CB8AC3E}">
        <p14:creationId xmlns:p14="http://schemas.microsoft.com/office/powerpoint/2010/main" val="218832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373224" y="1536927"/>
            <a:ext cx="11654811" cy="5031824"/>
          </a:xfrm>
        </p:spPr>
        <p:txBody>
          <a:bodyPr>
            <a:normAutofit fontScale="92500"/>
          </a:bodyPr>
          <a:lstStyle/>
          <a:p>
            <a:pPr algn="just">
              <a:lnSpc>
                <a:spcPct val="150000"/>
              </a:lnSpc>
            </a:pPr>
            <a:r>
              <a:rPr lang="he-IL" dirty="0" err="1"/>
              <a:t>אברימי</a:t>
            </a:r>
            <a:r>
              <a:rPr lang="he-IL" dirty="0"/>
              <a:t> הרגיש ש</a:t>
            </a:r>
            <a:r>
              <a:rPr lang="he-IL" dirty="0">
                <a:solidFill>
                  <a:schemeClr val="accent2">
                    <a:lumMod val="75000"/>
                  </a:schemeClr>
                </a:solidFill>
              </a:rPr>
              <a:t>השמים חשכו</a:t>
            </a:r>
            <a:r>
              <a:rPr lang="he-IL" dirty="0"/>
              <a:t>. </a:t>
            </a:r>
          </a:p>
          <a:p>
            <a:pPr algn="just">
              <a:lnSpc>
                <a:spcPct val="150000"/>
              </a:lnSpc>
            </a:pPr>
            <a:r>
              <a:rPr lang="he-IL" dirty="0"/>
              <a:t>”אז מה אתה אומר, </a:t>
            </a:r>
            <a:r>
              <a:rPr lang="he-IL" dirty="0" err="1"/>
              <a:t>אברימי</a:t>
            </a:r>
            <a:r>
              <a:rPr lang="he-IL" dirty="0"/>
              <a:t>?" שאל אבא. ”מה אני אומר?" אמר לעצמו </a:t>
            </a:r>
            <a:r>
              <a:rPr lang="he-IL" dirty="0" err="1"/>
              <a:t>אברימי</a:t>
            </a:r>
            <a:r>
              <a:rPr lang="he-IL" dirty="0"/>
              <a:t>, </a:t>
            </a:r>
            <a:r>
              <a:rPr lang="he-IL" dirty="0">
                <a:solidFill>
                  <a:schemeClr val="accent2">
                    <a:lumMod val="75000"/>
                  </a:schemeClr>
                </a:solidFill>
              </a:rPr>
              <a:t>”אני רוצה לצעוק, להתנגד בכל תוקף, להכריז שאני לא מסכים בשום פנים ואופן! </a:t>
            </a:r>
            <a:r>
              <a:rPr lang="he-IL" dirty="0"/>
              <a:t>זמן רב חיכיתי ללילה הזה,</a:t>
            </a:r>
            <a:r>
              <a:rPr lang="he-IL" dirty="0">
                <a:solidFill>
                  <a:schemeClr val="accent2">
                    <a:lumMod val="75000"/>
                  </a:schemeClr>
                </a:solidFill>
              </a:rPr>
              <a:t> ציפיתי כל כך לשעות המתוקות הללו</a:t>
            </a:r>
            <a:r>
              <a:rPr lang="he-IL" dirty="0"/>
              <a:t>. כל החברים שלי יֵשְבו בצוותא בישיבה ויִלְמְדו בהתלהבות, ורק אני אשב עם סבא באיזה בית כנסת רחוק, בלי החברותא שלי, בלי החברים שלי...</a:t>
            </a:r>
          </a:p>
        </p:txBody>
      </p:sp>
    </p:spTree>
    <p:extLst>
      <p:ext uri="{BB962C8B-B14F-4D97-AF65-F5344CB8AC3E}">
        <p14:creationId xmlns:p14="http://schemas.microsoft.com/office/powerpoint/2010/main" val="999015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ctr">
              <a:lnSpc>
                <a:spcPct val="150000"/>
              </a:lnSpc>
            </a:pPr>
            <a:r>
              <a:rPr lang="he-IL" dirty="0"/>
              <a:t>לא, אני לא מסכים! </a:t>
            </a:r>
            <a:endParaRPr lang="he-IL" dirty="0" smtClean="0"/>
          </a:p>
          <a:p>
            <a:pPr algn="ctr">
              <a:lnSpc>
                <a:spcPct val="150000"/>
              </a:lnSpc>
            </a:pPr>
            <a:r>
              <a:rPr lang="he-IL" dirty="0" smtClean="0"/>
              <a:t>אני </a:t>
            </a:r>
            <a:r>
              <a:rPr lang="he-IL" dirty="0"/>
              <a:t>אומר לאבא שאני לא מוכן, וזהו. </a:t>
            </a:r>
            <a:endParaRPr lang="he-IL" dirty="0" smtClean="0"/>
          </a:p>
          <a:p>
            <a:pPr algn="ctr">
              <a:lnSpc>
                <a:spcPct val="150000"/>
              </a:lnSpc>
            </a:pPr>
            <a:r>
              <a:rPr lang="he-IL" dirty="0" smtClean="0">
                <a:solidFill>
                  <a:schemeClr val="accent2">
                    <a:lumMod val="75000"/>
                  </a:schemeClr>
                </a:solidFill>
              </a:rPr>
              <a:t>אני </a:t>
            </a:r>
            <a:r>
              <a:rPr lang="he-IL" dirty="0">
                <a:solidFill>
                  <a:schemeClr val="accent2">
                    <a:lumMod val="75000"/>
                  </a:schemeClr>
                </a:solidFill>
              </a:rPr>
              <a:t>לא מסכים לוותר."</a:t>
            </a:r>
          </a:p>
        </p:txBody>
      </p:sp>
    </p:spTree>
    <p:extLst>
      <p:ext uri="{BB962C8B-B14F-4D97-AF65-F5344CB8AC3E}">
        <p14:creationId xmlns:p14="http://schemas.microsoft.com/office/powerpoint/2010/main" val="1937926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קבוצה 5"/>
          <p:cNvGrpSpPr/>
          <p:nvPr/>
        </p:nvGrpSpPr>
        <p:grpSpPr>
          <a:xfrm>
            <a:off x="1142339" y="3963744"/>
            <a:ext cx="3630638" cy="2189018"/>
            <a:chOff x="7481456" y="3595255"/>
            <a:chExt cx="4468089" cy="2992581"/>
          </a:xfrm>
        </p:grpSpPr>
        <p:sp>
          <p:nvSpPr>
            <p:cNvPr id="2" name="הסבר ענן 1"/>
            <p:cNvSpPr/>
            <p:nvPr/>
          </p:nvSpPr>
          <p:spPr>
            <a:xfrm>
              <a:off x="7481456" y="3595255"/>
              <a:ext cx="4468089" cy="29925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8219211" y="4030504"/>
              <a:ext cx="2867890" cy="1640956"/>
            </a:xfrm>
            <a:prstGeom prst="rect">
              <a:avLst/>
            </a:prstGeom>
            <a:noFill/>
          </p:spPr>
          <p:txBody>
            <a:bodyPr wrap="square" rtlCol="1">
              <a:spAutoFit/>
            </a:bodyPr>
            <a:lstStyle/>
            <a:p>
              <a:pPr algn="ctr"/>
              <a:r>
                <a:rPr lang="he-IL" sz="3600" dirty="0">
                  <a:latin typeface="Calibri" panose="020F0502020204030204" pitchFamily="34" charset="0"/>
                  <a:cs typeface="Calibri" panose="020F0502020204030204" pitchFamily="34" charset="0"/>
                </a:rPr>
                <a:t>אני לא מסכים!!!</a:t>
              </a:r>
            </a:p>
          </p:txBody>
        </p:sp>
      </p:grpSp>
      <p:grpSp>
        <p:nvGrpSpPr>
          <p:cNvPr id="7" name="קבוצה 6"/>
          <p:cNvGrpSpPr/>
          <p:nvPr/>
        </p:nvGrpSpPr>
        <p:grpSpPr>
          <a:xfrm>
            <a:off x="7933525" y="1602069"/>
            <a:ext cx="4220375" cy="3408081"/>
            <a:chOff x="7729170" y="3595255"/>
            <a:chExt cx="4220375" cy="3408081"/>
          </a:xfrm>
        </p:grpSpPr>
        <p:sp>
          <p:nvSpPr>
            <p:cNvPr id="8" name="הסבר ענן 7"/>
            <p:cNvSpPr/>
            <p:nvPr/>
          </p:nvSpPr>
          <p:spPr>
            <a:xfrm>
              <a:off x="7729170" y="3595255"/>
              <a:ext cx="4220375" cy="34080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9" name="TextBox 8"/>
            <p:cNvSpPr txBox="1"/>
            <p:nvPr/>
          </p:nvSpPr>
          <p:spPr>
            <a:xfrm>
              <a:off x="8219211" y="4030505"/>
              <a:ext cx="2867890" cy="2554545"/>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אני רוצה לצעוק,</a:t>
              </a:r>
            </a:p>
            <a:p>
              <a:pPr algn="ctr"/>
              <a:r>
                <a:rPr lang="he-IL" sz="3200" dirty="0">
                  <a:latin typeface="Calibri" panose="020F0502020204030204" pitchFamily="34" charset="0"/>
                  <a:cs typeface="Calibri" panose="020F0502020204030204" pitchFamily="34" charset="0"/>
                </a:rPr>
                <a:t>להתנגד בכל תוקף, להכריז שאני לא מסכים בשום פנים ואופן!</a:t>
              </a:r>
            </a:p>
          </p:txBody>
        </p:sp>
      </p:grpSp>
      <p:grpSp>
        <p:nvGrpSpPr>
          <p:cNvPr id="10" name="קבוצה 9"/>
          <p:cNvGrpSpPr/>
          <p:nvPr/>
        </p:nvGrpSpPr>
        <p:grpSpPr>
          <a:xfrm>
            <a:off x="-20111" y="1383126"/>
            <a:ext cx="4590006" cy="2444844"/>
            <a:chOff x="7481456" y="3595255"/>
            <a:chExt cx="4468089" cy="2992581"/>
          </a:xfrm>
        </p:grpSpPr>
        <p:sp>
          <p:nvSpPr>
            <p:cNvPr id="11" name="הסבר ענן 10"/>
            <p:cNvSpPr/>
            <p:nvPr/>
          </p:nvSpPr>
          <p:spPr>
            <a:xfrm>
              <a:off x="7481456" y="3595255"/>
              <a:ext cx="4468089" cy="29925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2" name="TextBox 11"/>
            <p:cNvSpPr txBox="1"/>
            <p:nvPr/>
          </p:nvSpPr>
          <p:spPr>
            <a:xfrm>
              <a:off x="8219211" y="4030504"/>
              <a:ext cx="2867890" cy="1921323"/>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אני מקווה שאינם מרגישים עד כמה אני מאוכזב</a:t>
              </a:r>
            </a:p>
          </p:txBody>
        </p:sp>
      </p:grpSp>
      <p:grpSp>
        <p:nvGrpSpPr>
          <p:cNvPr id="13" name="קבוצה 12"/>
          <p:cNvGrpSpPr/>
          <p:nvPr/>
        </p:nvGrpSpPr>
        <p:grpSpPr>
          <a:xfrm>
            <a:off x="4246738" y="2133493"/>
            <a:ext cx="3261760" cy="1830251"/>
            <a:chOff x="7481456" y="3595255"/>
            <a:chExt cx="4468089" cy="2992581"/>
          </a:xfrm>
        </p:grpSpPr>
        <p:sp>
          <p:nvSpPr>
            <p:cNvPr id="14" name="הסבר ענן 13"/>
            <p:cNvSpPr/>
            <p:nvPr/>
          </p:nvSpPr>
          <p:spPr>
            <a:xfrm>
              <a:off x="7481456" y="3595255"/>
              <a:ext cx="4468089" cy="29925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5" name="TextBox 14"/>
            <p:cNvSpPr txBox="1"/>
            <p:nvPr/>
          </p:nvSpPr>
          <p:spPr>
            <a:xfrm>
              <a:off x="8219211" y="4030505"/>
              <a:ext cx="2867890" cy="956146"/>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ליבו כבד עליו</a:t>
              </a:r>
            </a:p>
          </p:txBody>
        </p:sp>
      </p:grpSp>
      <p:grpSp>
        <p:nvGrpSpPr>
          <p:cNvPr id="16" name="קבוצה 15"/>
          <p:cNvGrpSpPr/>
          <p:nvPr/>
        </p:nvGrpSpPr>
        <p:grpSpPr>
          <a:xfrm>
            <a:off x="4886586" y="4165503"/>
            <a:ext cx="2804848" cy="1672537"/>
            <a:chOff x="7481456" y="3595255"/>
            <a:chExt cx="4468089" cy="2992581"/>
          </a:xfrm>
        </p:grpSpPr>
        <p:sp>
          <p:nvSpPr>
            <p:cNvPr id="17" name="הסבר ענן 16"/>
            <p:cNvSpPr/>
            <p:nvPr/>
          </p:nvSpPr>
          <p:spPr>
            <a:xfrm>
              <a:off x="7481456" y="3595255"/>
              <a:ext cx="4468089" cy="29925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18" name="TextBox 17"/>
            <p:cNvSpPr txBox="1"/>
            <p:nvPr/>
          </p:nvSpPr>
          <p:spPr>
            <a:xfrm>
              <a:off x="8219212" y="4030504"/>
              <a:ext cx="2867890" cy="1927409"/>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השמים חשכו</a:t>
              </a:r>
            </a:p>
          </p:txBody>
        </p:sp>
      </p:grpSp>
      <p:grpSp>
        <p:nvGrpSpPr>
          <p:cNvPr id="19" name="קבוצה 18"/>
          <p:cNvGrpSpPr/>
          <p:nvPr/>
        </p:nvGrpSpPr>
        <p:grpSpPr>
          <a:xfrm>
            <a:off x="7221590" y="5209244"/>
            <a:ext cx="2845530" cy="1372771"/>
            <a:chOff x="7481456" y="3595255"/>
            <a:chExt cx="4468089" cy="2992581"/>
          </a:xfrm>
        </p:grpSpPr>
        <p:sp>
          <p:nvSpPr>
            <p:cNvPr id="20" name="הסבר ענן 19"/>
            <p:cNvSpPr/>
            <p:nvPr/>
          </p:nvSpPr>
          <p:spPr>
            <a:xfrm>
              <a:off x="7481456" y="3595255"/>
              <a:ext cx="4468089" cy="299258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21" name="TextBox 20"/>
            <p:cNvSpPr txBox="1"/>
            <p:nvPr/>
          </p:nvSpPr>
          <p:spPr>
            <a:xfrm>
              <a:off x="8219211" y="4030503"/>
              <a:ext cx="2867889" cy="1274784"/>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הלב נחמץ</a:t>
              </a:r>
            </a:p>
          </p:txBody>
        </p:sp>
      </p:grpSp>
      <p:sp>
        <p:nvSpPr>
          <p:cNvPr id="23" name="כותרת 1"/>
          <p:cNvSpPr>
            <a:spLocks noGrp="1"/>
          </p:cNvSpPr>
          <p:nvPr>
            <p:ph type="title"/>
          </p:nvPr>
        </p:nvSpPr>
        <p:spPr>
          <a:xfrm>
            <a:off x="4569895" y="562918"/>
            <a:ext cx="6741591" cy="720000"/>
          </a:xfrm>
        </p:spPr>
        <p:txBody>
          <a:bodyPr>
            <a:normAutofit fontScale="90000"/>
          </a:bodyPr>
          <a:lstStyle/>
          <a:p>
            <a:r>
              <a:rPr lang="he-IL" dirty="0"/>
              <a:t>מחשבותיו והרגשותיו של </a:t>
            </a:r>
            <a:r>
              <a:rPr lang="he-IL" dirty="0" err="1"/>
              <a:t>אברימי</a:t>
            </a:r>
            <a:endParaRPr lang="he-IL" dirty="0"/>
          </a:p>
        </p:txBody>
      </p:sp>
    </p:spTree>
    <p:extLst>
      <p:ext uri="{BB962C8B-B14F-4D97-AF65-F5344CB8AC3E}">
        <p14:creationId xmlns:p14="http://schemas.microsoft.com/office/powerpoint/2010/main" val="3250082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42499" y="1645034"/>
            <a:ext cx="10885543" cy="4776787"/>
          </a:xfrm>
        </p:spPr>
        <p:txBody>
          <a:bodyPr>
            <a:noAutofit/>
          </a:bodyPr>
          <a:lstStyle/>
          <a:p>
            <a:r>
              <a:rPr lang="he-IL" sz="3200" dirty="0"/>
              <a:t>אבא שמע את השקט והבין מה עובר על </a:t>
            </a:r>
            <a:r>
              <a:rPr lang="he-IL" sz="3200" dirty="0" err="1"/>
              <a:t>אברימי</a:t>
            </a:r>
            <a:r>
              <a:rPr lang="he-IL" sz="3200" dirty="0"/>
              <a:t>. ”תחשוב על זה," אמר אבא, ”ותענה לי כשתחליט."</a:t>
            </a:r>
          </a:p>
          <a:p>
            <a:pPr>
              <a:lnSpc>
                <a:spcPct val="160000"/>
              </a:lnSpc>
            </a:pPr>
            <a:r>
              <a:rPr lang="he-IL" sz="3200" dirty="0" err="1"/>
              <a:t>אברימי</a:t>
            </a:r>
            <a:r>
              <a:rPr lang="he-IL" sz="3200" dirty="0"/>
              <a:t> המשיך לשתוק. </a:t>
            </a:r>
            <a:r>
              <a:rPr lang="he-IL" sz="3200" dirty="0">
                <a:solidFill>
                  <a:schemeClr val="accent2">
                    <a:lumMod val="75000"/>
                  </a:schemeClr>
                </a:solidFill>
              </a:rPr>
              <a:t>רגשות שונים התרוצצו בקרבו: ”לא ללמוד בישיבה? הרי זה היה החלום שלי וכעת הוא יתנפץ, ולמה דווקא אני צריך להיות עם סבא? אבל, בעצם, מי ילך? אחי בן התשע? בן הדוד שגר בניו–יורק?" </a:t>
            </a:r>
            <a:r>
              <a:rPr lang="he-IL" sz="3200" dirty="0"/>
              <a:t>ואז חשב, </a:t>
            </a:r>
            <a:r>
              <a:rPr lang="he-IL" sz="3200" dirty="0">
                <a:solidFill>
                  <a:schemeClr val="accent2">
                    <a:lumMod val="75000"/>
                  </a:schemeClr>
                </a:solidFill>
              </a:rPr>
              <a:t>”אם אני לא אלך לסבא, מי יעזור לו להגיע לבית הכנסת?"</a:t>
            </a:r>
          </a:p>
        </p:txBody>
      </p:sp>
    </p:spTree>
    <p:extLst>
      <p:ext uri="{BB962C8B-B14F-4D97-AF65-F5344CB8AC3E}">
        <p14:creationId xmlns:p14="http://schemas.microsoft.com/office/powerpoint/2010/main" val="159724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להביא לשיעור?</a:t>
            </a:r>
            <a:endParaRPr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9215732" y="2696007"/>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7049951" y="3225957"/>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5463831" y="2710851"/>
            <a:ext cx="1191396" cy="1963540"/>
          </a:xfrm>
          <a:prstGeom prst="rect">
            <a:avLst/>
          </a:prstGeom>
          <a:noFill/>
          <a:ln>
            <a:noFill/>
          </a:ln>
        </p:spPr>
      </p:pic>
      <p:pic>
        <p:nvPicPr>
          <p:cNvPr id="262" name="Google Shape;262;p7" descr="https://lh6.googleusercontent.com/f8H2475EYmyL0rhH4-e4ujiAahiTeUa9jS4FAnHL3KK4sEOOF3cWvgCYZ1bpJw4tDcDKTArugZ_4iGscDG3mD7tx620B0N8bRGSeR-V1W5m9k2098IkeP6hpnFdGXWOM"/>
          <p:cNvPicPr preferRelativeResize="0"/>
          <p:nvPr/>
        </p:nvPicPr>
        <p:blipFill rotWithShape="1">
          <a:blip r:embed="rId8">
            <a:alphaModFix/>
          </a:blip>
          <a:srcRect/>
          <a:stretch/>
        </p:blipFill>
        <p:spPr>
          <a:xfrm>
            <a:off x="2601258" y="2842557"/>
            <a:ext cx="2289297" cy="1677470"/>
          </a:xfrm>
          <a:prstGeom prst="rect">
            <a:avLst/>
          </a:prstGeom>
          <a:noFill/>
          <a:ln>
            <a:noFill/>
          </a:ln>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20828"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normAutofit/>
          </a:bodyPr>
          <a:lstStyle/>
          <a:p>
            <a:r>
              <a:rPr lang="he-IL" dirty="0"/>
              <a:t>"אבא שמע את השקט והבין מה עובר על </a:t>
            </a:r>
            <a:r>
              <a:rPr lang="he-IL" dirty="0" err="1"/>
              <a:t>אברימי</a:t>
            </a:r>
            <a:r>
              <a:rPr lang="he-IL" dirty="0"/>
              <a:t>" מה הבין אבא?</a:t>
            </a:r>
          </a:p>
          <a:p>
            <a:r>
              <a:rPr lang="he-IL" dirty="0"/>
              <a:t>איך לדעתכם הרגיש אבא כאשר ביקש </a:t>
            </a:r>
            <a:r>
              <a:rPr lang="he-IL" dirty="0" err="1"/>
              <a:t>מאברימי</a:t>
            </a:r>
            <a:r>
              <a:rPr lang="he-IL" dirty="0"/>
              <a:t> בקשה זו?</a:t>
            </a:r>
          </a:p>
        </p:txBody>
      </p:sp>
      <p:sp>
        <p:nvSpPr>
          <p:cNvPr id="4" name="כותרת 1">
            <a:extLst>
              <a:ext uri="{FF2B5EF4-FFF2-40B4-BE49-F238E27FC236}">
                <a16:creationId xmlns:a16="http://schemas.microsoft.com/office/drawing/2014/main" id="{FA4456F1-17CD-4A7E-AB95-B74C4AE67E62}"/>
              </a:ext>
            </a:extLst>
          </p:cNvPr>
          <p:cNvSpPr>
            <a:spLocks noGrp="1"/>
          </p:cNvSpPr>
          <p:nvPr>
            <p:ph type="title"/>
          </p:nvPr>
        </p:nvSpPr>
        <p:spPr>
          <a:xfrm>
            <a:off x="3081590" y="663126"/>
            <a:ext cx="8280000" cy="720000"/>
          </a:xfrm>
        </p:spPr>
        <p:txBody>
          <a:bodyPr>
            <a:normAutofit fontScale="90000"/>
          </a:bodyPr>
          <a:lstStyle/>
          <a:p>
            <a:r>
              <a:rPr lang="he-IL" dirty="0"/>
              <a:t>מכירים את אבא של </a:t>
            </a:r>
            <a:r>
              <a:rPr lang="he-IL" dirty="0" err="1"/>
              <a:t>אברימי</a:t>
            </a:r>
            <a:endParaRPr lang="he-IL" dirty="0"/>
          </a:p>
        </p:txBody>
      </p:sp>
      <p:pic>
        <p:nvPicPr>
          <p:cNvPr id="5"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4381" y="5769824"/>
            <a:ext cx="1540938" cy="549601"/>
          </a:xfrm>
          <a:prstGeom prst="rect">
            <a:avLst/>
          </a:prstGeom>
        </p:spPr>
      </p:pic>
    </p:spTree>
    <p:extLst>
      <p:ext uri="{BB962C8B-B14F-4D97-AF65-F5344CB8AC3E}">
        <p14:creationId xmlns:p14="http://schemas.microsoft.com/office/powerpoint/2010/main" val="68587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a:spLocks noGrp="1"/>
          </p:cNvSpPr>
          <p:nvPr>
            <p:ph type="title"/>
          </p:nvPr>
        </p:nvSpPr>
        <p:spPr>
          <a:xfrm>
            <a:off x="3081590" y="663126"/>
            <a:ext cx="8280000" cy="720000"/>
          </a:xfrm>
        </p:spPr>
        <p:txBody>
          <a:bodyPr>
            <a:normAutofit fontScale="90000"/>
          </a:bodyPr>
          <a:lstStyle/>
          <a:p>
            <a:r>
              <a:rPr lang="he-IL" dirty="0"/>
              <a:t>דברי האב</a:t>
            </a:r>
          </a:p>
        </p:txBody>
      </p:sp>
      <p:grpSp>
        <p:nvGrpSpPr>
          <p:cNvPr id="6" name="קבוצה 5"/>
          <p:cNvGrpSpPr/>
          <p:nvPr/>
        </p:nvGrpSpPr>
        <p:grpSpPr>
          <a:xfrm>
            <a:off x="6774873" y="2078182"/>
            <a:ext cx="4384964" cy="2784763"/>
            <a:chOff x="7419109" y="3470564"/>
            <a:chExt cx="4156364" cy="2784763"/>
          </a:xfrm>
        </p:grpSpPr>
        <p:sp>
          <p:nvSpPr>
            <p:cNvPr id="2" name="הסבר אליפטי 1"/>
            <p:cNvSpPr/>
            <p:nvPr/>
          </p:nvSpPr>
          <p:spPr>
            <a:xfrm>
              <a:off x="7419109" y="3470564"/>
              <a:ext cx="4156364" cy="278476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5" name="TextBox 4"/>
            <p:cNvSpPr txBox="1"/>
            <p:nvPr/>
          </p:nvSpPr>
          <p:spPr>
            <a:xfrm>
              <a:off x="7959436" y="3969327"/>
              <a:ext cx="2930237" cy="923330"/>
            </a:xfrm>
            <a:prstGeom prst="rect">
              <a:avLst/>
            </a:prstGeom>
            <a:noFill/>
          </p:spPr>
          <p:txBody>
            <a:bodyPr wrap="square" rtlCol="1">
              <a:spAutoFit/>
            </a:bodyPr>
            <a:lstStyle/>
            <a:p>
              <a:endParaRPr lang="he-IL" dirty="0">
                <a:latin typeface="Calibri" panose="020F0502020204030204" pitchFamily="34" charset="0"/>
                <a:cs typeface="Calibri" panose="020F0502020204030204" pitchFamily="34" charset="0"/>
              </a:endParaRPr>
            </a:p>
            <a:p>
              <a:pPr algn="r"/>
              <a:r>
                <a:rPr lang="he-IL" sz="4000" dirty="0">
                  <a:latin typeface="Calibri" panose="020F0502020204030204" pitchFamily="34" charset="0"/>
                  <a:cs typeface="Calibri" panose="020F0502020204030204" pitchFamily="34" charset="0"/>
                </a:rPr>
                <a:t>תחשוב על זה</a:t>
              </a:r>
            </a:p>
          </p:txBody>
        </p:sp>
      </p:grpSp>
      <p:grpSp>
        <p:nvGrpSpPr>
          <p:cNvPr id="10" name="קבוצה 9"/>
          <p:cNvGrpSpPr/>
          <p:nvPr/>
        </p:nvGrpSpPr>
        <p:grpSpPr>
          <a:xfrm>
            <a:off x="2078182" y="2805545"/>
            <a:ext cx="4156363" cy="2784764"/>
            <a:chOff x="1413164" y="2826327"/>
            <a:chExt cx="4156363" cy="2784764"/>
          </a:xfrm>
        </p:grpSpPr>
        <p:sp>
          <p:nvSpPr>
            <p:cNvPr id="8" name="הסבר אליפטי 7"/>
            <p:cNvSpPr/>
            <p:nvPr/>
          </p:nvSpPr>
          <p:spPr>
            <a:xfrm>
              <a:off x="1413164" y="2826327"/>
              <a:ext cx="4156363" cy="2784764"/>
            </a:xfrm>
            <a:prstGeom prst="wedgeEllipseCallout">
              <a:avLst>
                <a:gd name="adj1" fmla="val 15167"/>
                <a:gd name="adj2" fmla="val 68470"/>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cs typeface="Calibri" panose="020F0502020204030204" pitchFamily="34" charset="0"/>
              </a:endParaRPr>
            </a:p>
          </p:txBody>
        </p:sp>
        <p:sp>
          <p:nvSpPr>
            <p:cNvPr id="9" name="TextBox 8"/>
            <p:cNvSpPr txBox="1"/>
            <p:nvPr/>
          </p:nvSpPr>
          <p:spPr>
            <a:xfrm>
              <a:off x="2036619" y="3470564"/>
              <a:ext cx="2639291" cy="1323439"/>
            </a:xfrm>
            <a:prstGeom prst="rect">
              <a:avLst/>
            </a:prstGeom>
            <a:noFill/>
          </p:spPr>
          <p:txBody>
            <a:bodyPr wrap="square" rtlCol="1">
              <a:spAutoFit/>
            </a:bodyPr>
            <a:lstStyle/>
            <a:p>
              <a:pPr algn="r"/>
              <a:r>
                <a:rPr lang="he-IL" sz="4000" dirty="0">
                  <a:latin typeface="Calibri" panose="020F0502020204030204" pitchFamily="34" charset="0"/>
                  <a:cs typeface="Calibri" panose="020F0502020204030204" pitchFamily="34" charset="0"/>
                </a:rPr>
                <a:t>תענה לי כשתחליט</a:t>
              </a:r>
            </a:p>
          </p:txBody>
        </p:sp>
      </p:grpSp>
      <p:sp>
        <p:nvSpPr>
          <p:cNvPr id="3" name="תיבת טקסט 2">
            <a:extLst>
              <a:ext uri="{FF2B5EF4-FFF2-40B4-BE49-F238E27FC236}">
                <a16:creationId xmlns:a16="http://schemas.microsoft.com/office/drawing/2014/main" id="{47E069CC-5C38-458F-A396-E4FAFEA907A0}"/>
              </a:ext>
            </a:extLst>
          </p:cNvPr>
          <p:cNvSpPr txBox="1"/>
          <p:nvPr/>
        </p:nvSpPr>
        <p:spPr>
          <a:xfrm>
            <a:off x="4419601" y="5904659"/>
            <a:ext cx="7684468" cy="584775"/>
          </a:xfrm>
          <a:prstGeom prst="rect">
            <a:avLst/>
          </a:prstGeom>
          <a:noFill/>
        </p:spPr>
        <p:txBody>
          <a:bodyPr wrap="square" rtlCol="1">
            <a:spAutoFit/>
          </a:bodyPr>
          <a:lstStyle/>
          <a:p>
            <a:r>
              <a:rPr lang="he-IL" sz="3200" dirty="0">
                <a:latin typeface="Calibri" panose="020F0502020204030204" pitchFamily="34" charset="0"/>
                <a:cs typeface="Calibri" panose="020F0502020204030204" pitchFamily="34" charset="0"/>
              </a:rPr>
              <a:t>אבא שמע את השקט והבין מה עובר על </a:t>
            </a:r>
            <a:r>
              <a:rPr lang="he-IL" sz="3200" dirty="0" err="1">
                <a:latin typeface="Calibri" panose="020F0502020204030204" pitchFamily="34" charset="0"/>
                <a:cs typeface="Calibri" panose="020F0502020204030204" pitchFamily="34" charset="0"/>
              </a:rPr>
              <a:t>אברימי</a:t>
            </a:r>
            <a:r>
              <a:rPr lang="he-IL"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896399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541177" y="1462282"/>
            <a:ext cx="11449536" cy="4901196"/>
          </a:xfrm>
        </p:spPr>
        <p:txBody>
          <a:bodyPr>
            <a:normAutofit/>
          </a:bodyPr>
          <a:lstStyle/>
          <a:p>
            <a:pPr algn="just">
              <a:lnSpc>
                <a:spcPct val="150000"/>
              </a:lnSpc>
            </a:pPr>
            <a:r>
              <a:rPr lang="he-IL" dirty="0" err="1"/>
              <a:t>אברימי</a:t>
            </a:r>
            <a:r>
              <a:rPr lang="he-IL" dirty="0"/>
              <a:t> הבין שגם אם יהיה בליל שבועות בבית הכנסת של סבא בִּמְקֹום בישיבה, עדיין ילמד עם אנשי בית הכנסת, ואילו סבא, אם </a:t>
            </a:r>
            <a:r>
              <a:rPr lang="he-IL" dirty="0" err="1"/>
              <a:t>אברימי</a:t>
            </a:r>
            <a:r>
              <a:rPr lang="he-IL" dirty="0"/>
              <a:t> לא יבוא לעזור לו, יצטרך להישאר בבית. ברור היה לו שלסבא תהיה עוגמת נפש רבה אם הוא יישאר בביתו בליל החג. מיד אמר לאביו: </a:t>
            </a:r>
            <a:r>
              <a:rPr lang="he-IL" dirty="0">
                <a:solidFill>
                  <a:schemeClr val="accent2">
                    <a:lumMod val="75000"/>
                  </a:schemeClr>
                </a:solidFill>
              </a:rPr>
              <a:t>”זה בסדר, אבוא לסבא מחר אחר הצהריים." </a:t>
            </a:r>
          </a:p>
        </p:txBody>
      </p:sp>
    </p:spTree>
    <p:extLst>
      <p:ext uri="{BB962C8B-B14F-4D97-AF65-F5344CB8AC3E}">
        <p14:creationId xmlns:p14="http://schemas.microsoft.com/office/powerpoint/2010/main" val="3209569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71589" y="1571890"/>
            <a:ext cx="11352245" cy="4714583"/>
          </a:xfrm>
        </p:spPr>
        <p:txBody>
          <a:bodyPr>
            <a:normAutofit/>
          </a:bodyPr>
          <a:lstStyle/>
          <a:p>
            <a:pPr algn="just">
              <a:lnSpc>
                <a:spcPct val="150000"/>
              </a:lnSpc>
            </a:pPr>
            <a:r>
              <a:rPr lang="he-IL" dirty="0"/>
              <a:t>”אני שמח," אמר אבא, ”אתה נכד מסור." אבל </a:t>
            </a:r>
            <a:r>
              <a:rPr lang="he-IL" dirty="0" err="1"/>
              <a:t>לאברימי</a:t>
            </a:r>
            <a:r>
              <a:rPr lang="he-IL" dirty="0"/>
              <a:t> היה </a:t>
            </a:r>
            <a:r>
              <a:rPr lang="he-IL" dirty="0">
                <a:solidFill>
                  <a:schemeClr val="accent2">
                    <a:lumMod val="75000"/>
                  </a:schemeClr>
                </a:solidFill>
              </a:rPr>
              <a:t>קשה לשמוח</a:t>
            </a:r>
            <a:r>
              <a:rPr lang="he-IL" dirty="0"/>
              <a:t>. </a:t>
            </a:r>
            <a:r>
              <a:rPr lang="he-IL" dirty="0">
                <a:solidFill>
                  <a:schemeClr val="accent2">
                    <a:lumMod val="75000"/>
                  </a:schemeClr>
                </a:solidFill>
              </a:rPr>
              <a:t>בלב נחמץ </a:t>
            </a:r>
            <a:r>
              <a:rPr lang="he-IL" dirty="0"/>
              <a:t>הוא ראה את חבריו מתכוננים בערב החג ללילה המיוחד, מכינים את הגמרות ומתאמים עם </a:t>
            </a:r>
            <a:r>
              <a:rPr lang="he-IL" dirty="0" err="1"/>
              <a:t>ה"חברותות</a:t>
            </a:r>
            <a:r>
              <a:rPr lang="he-IL" dirty="0"/>
              <a:t>". כשחבריו הלכו לנוח כדי לאגור כוח לקראת הלילה יצא </a:t>
            </a:r>
            <a:r>
              <a:rPr lang="he-IL" dirty="0" err="1"/>
              <a:t>אברימי</a:t>
            </a:r>
            <a:r>
              <a:rPr lang="he-IL" dirty="0"/>
              <a:t> בדרכו אל סבא וסבתא </a:t>
            </a:r>
            <a:r>
              <a:rPr lang="he-IL" dirty="0">
                <a:solidFill>
                  <a:schemeClr val="accent2">
                    <a:lumMod val="75000"/>
                  </a:schemeClr>
                </a:solidFill>
              </a:rPr>
              <a:t>כשלִּבו כבד עליו</a:t>
            </a:r>
            <a:r>
              <a:rPr lang="he-IL" dirty="0"/>
              <a:t>.</a:t>
            </a:r>
          </a:p>
        </p:txBody>
      </p:sp>
    </p:spTree>
    <p:extLst>
      <p:ext uri="{BB962C8B-B14F-4D97-AF65-F5344CB8AC3E}">
        <p14:creationId xmlns:p14="http://schemas.microsoft.com/office/powerpoint/2010/main" val="4100717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522514" y="1443621"/>
            <a:ext cx="11449537" cy="5050485"/>
          </a:xfrm>
        </p:spPr>
        <p:txBody>
          <a:bodyPr>
            <a:normAutofit lnSpcReduction="10000"/>
          </a:bodyPr>
          <a:lstStyle/>
          <a:p>
            <a:pPr algn="just">
              <a:lnSpc>
                <a:spcPct val="160000"/>
              </a:lnSpc>
            </a:pPr>
            <a:r>
              <a:rPr lang="he-IL" dirty="0"/>
              <a:t>סבא קיבל את </a:t>
            </a:r>
            <a:r>
              <a:rPr lang="he-IL" dirty="0" err="1"/>
              <a:t>אברימי</a:t>
            </a:r>
            <a:r>
              <a:rPr lang="he-IL" dirty="0"/>
              <a:t> במאור פנים וסבתא הגישה לו את עוגת הגבינה הידועה שלה. </a:t>
            </a:r>
            <a:r>
              <a:rPr lang="he-IL" dirty="0" err="1"/>
              <a:t>אברימי</a:t>
            </a:r>
            <a:r>
              <a:rPr lang="he-IL" dirty="0"/>
              <a:t> ידע שסבא וסבתא מעריכים אותו ויודעים שהיה עליו לוותר כדי להיות אצלם.</a:t>
            </a:r>
            <a:r>
              <a:rPr lang="he-IL" dirty="0">
                <a:solidFill>
                  <a:schemeClr val="accent2">
                    <a:lumMod val="75000"/>
                  </a:schemeClr>
                </a:solidFill>
              </a:rPr>
              <a:t> הוא קיווה שהם אינם מרגישים עד כמה הוא מאוכזב. </a:t>
            </a:r>
            <a:r>
              <a:rPr lang="he-IL" dirty="0"/>
              <a:t>לאחר סעודת החג הלך </a:t>
            </a:r>
            <a:r>
              <a:rPr lang="he-IL" dirty="0" err="1"/>
              <a:t>אברימי</a:t>
            </a:r>
            <a:r>
              <a:rPr lang="he-IL" dirty="0"/>
              <a:t> עם סבא לבית הכנסת. דרך שאורכת עשר דקות ארכה יותר מחצי שעה. סבא התקשה ללכת ונתמך </a:t>
            </a:r>
            <a:r>
              <a:rPr lang="he-IL" dirty="0" err="1"/>
              <a:t>באברימי</a:t>
            </a:r>
            <a:r>
              <a:rPr lang="he-IL" dirty="0"/>
              <a:t> כל הדרך, אבל עיניו האירו מאושר.</a:t>
            </a:r>
          </a:p>
        </p:txBody>
      </p:sp>
    </p:spTree>
    <p:extLst>
      <p:ext uri="{BB962C8B-B14F-4D97-AF65-F5344CB8AC3E}">
        <p14:creationId xmlns:p14="http://schemas.microsoft.com/office/powerpoint/2010/main" val="42830783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409047" y="1653615"/>
            <a:ext cx="11520196" cy="4807888"/>
          </a:xfrm>
        </p:spPr>
        <p:txBody>
          <a:bodyPr>
            <a:normAutofit/>
          </a:bodyPr>
          <a:lstStyle/>
          <a:p>
            <a:pPr algn="just">
              <a:lnSpc>
                <a:spcPct val="150000"/>
              </a:lnSpc>
            </a:pPr>
            <a:r>
              <a:rPr lang="he-IL" dirty="0"/>
              <a:t>הם הגיעו לבית הכנסת. סבא התיישב בכניסה על כיסא מזדמן כדי לנוח מן הדרך הקשה. </a:t>
            </a:r>
            <a:r>
              <a:rPr lang="he-IL" dirty="0" err="1"/>
              <a:t>אברימי</a:t>
            </a:r>
            <a:r>
              <a:rPr lang="he-IL" dirty="0"/>
              <a:t> עמד לידו, ממתין שסבא יתאושש ויוכל להיכנס פנימה. </a:t>
            </a:r>
            <a:endParaRPr lang="he-IL" dirty="0" smtClean="0"/>
          </a:p>
          <a:p>
            <a:pPr algn="just">
              <a:lnSpc>
                <a:spcPct val="150000"/>
              </a:lnSpc>
            </a:pPr>
            <a:r>
              <a:rPr lang="he-IL" dirty="0" smtClean="0"/>
              <a:t>אט–אט </a:t>
            </a:r>
            <a:r>
              <a:rPr lang="he-IL" dirty="0"/>
              <a:t>חש </a:t>
            </a:r>
            <a:r>
              <a:rPr lang="he-IL" dirty="0" err="1"/>
              <a:t>אברימי</a:t>
            </a:r>
            <a:r>
              <a:rPr lang="he-IL" dirty="0"/>
              <a:t> </a:t>
            </a:r>
            <a:r>
              <a:rPr lang="he-IL" dirty="0">
                <a:solidFill>
                  <a:schemeClr val="accent2">
                    <a:lumMod val="75000"/>
                  </a:schemeClr>
                </a:solidFill>
              </a:rPr>
              <a:t>שהמרירות והאכזבה מתפוגגות מעט</a:t>
            </a:r>
            <a:r>
              <a:rPr lang="he-IL" dirty="0"/>
              <a:t>. </a:t>
            </a:r>
            <a:endParaRPr lang="he-IL" dirty="0" smtClean="0"/>
          </a:p>
          <a:p>
            <a:pPr algn="just">
              <a:lnSpc>
                <a:spcPct val="150000"/>
              </a:lnSpc>
            </a:pPr>
            <a:r>
              <a:rPr lang="he-IL" dirty="0" smtClean="0"/>
              <a:t>הוא </a:t>
            </a:r>
            <a:r>
              <a:rPr lang="he-IL" dirty="0"/>
              <a:t>עדיין היה מאוכזב, אבל לא כמו קודם.</a:t>
            </a:r>
          </a:p>
        </p:txBody>
      </p:sp>
    </p:spTree>
    <p:extLst>
      <p:ext uri="{BB962C8B-B14F-4D97-AF65-F5344CB8AC3E}">
        <p14:creationId xmlns:p14="http://schemas.microsoft.com/office/powerpoint/2010/main" val="3359891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455807" y="1611572"/>
            <a:ext cx="11557518" cy="5031824"/>
          </a:xfrm>
        </p:spPr>
        <p:txBody>
          <a:bodyPr>
            <a:normAutofit/>
          </a:bodyPr>
          <a:lstStyle/>
          <a:p>
            <a:pPr algn="just">
              <a:lnSpc>
                <a:spcPct val="150000"/>
              </a:lnSpc>
            </a:pPr>
            <a:r>
              <a:rPr lang="he-IL" dirty="0"/>
              <a:t>פתאום הבחין בדמות מוכרת. ”ראש הישיבה שלי?" שאל ב</a:t>
            </a:r>
            <a:r>
              <a:rPr lang="he-IL" dirty="0">
                <a:solidFill>
                  <a:schemeClr val="accent2">
                    <a:lumMod val="75000"/>
                  </a:schemeClr>
                </a:solidFill>
              </a:rPr>
              <a:t>תדהמה</a:t>
            </a:r>
            <a:r>
              <a:rPr lang="he-IL" dirty="0"/>
              <a:t>. ”אה, כן," חייך סבא, ”ראש הישיבה שלך מגיע לכאן כל שנה. הוא מעדיף ללמוד כאן בליל שבועות." </a:t>
            </a:r>
            <a:r>
              <a:rPr lang="he-IL" dirty="0">
                <a:solidFill>
                  <a:schemeClr val="accent2">
                    <a:lumMod val="75000"/>
                  </a:schemeClr>
                </a:solidFill>
              </a:rPr>
              <a:t>נשימתו של </a:t>
            </a:r>
            <a:r>
              <a:rPr lang="he-IL" dirty="0" err="1">
                <a:solidFill>
                  <a:schemeClr val="accent2">
                    <a:lumMod val="75000"/>
                  </a:schemeClr>
                </a:solidFill>
              </a:rPr>
              <a:t>אברימי</a:t>
            </a:r>
            <a:r>
              <a:rPr lang="he-IL" dirty="0">
                <a:solidFill>
                  <a:schemeClr val="accent2">
                    <a:lumMod val="75000"/>
                  </a:schemeClr>
                </a:solidFill>
              </a:rPr>
              <a:t> עדיין לא שבה אליו מעוצמת ההפתעה</a:t>
            </a:r>
            <a:r>
              <a:rPr lang="he-IL" dirty="0"/>
              <a:t>. עכשיו הוא יודע: ”כאן נמצא ראש הישיבה בכל ליל שבועות!"</a:t>
            </a:r>
          </a:p>
        </p:txBody>
      </p:sp>
    </p:spTree>
    <p:extLst>
      <p:ext uri="{BB962C8B-B14F-4D97-AF65-F5344CB8AC3E}">
        <p14:creationId xmlns:p14="http://schemas.microsoft.com/office/powerpoint/2010/main" val="2281804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30621" y="1576609"/>
            <a:ext cx="11277600" cy="4695922"/>
          </a:xfrm>
        </p:spPr>
        <p:txBody>
          <a:bodyPr>
            <a:normAutofit fontScale="92500" lnSpcReduction="10000"/>
          </a:bodyPr>
          <a:lstStyle/>
          <a:p>
            <a:pPr algn="just">
              <a:lnSpc>
                <a:spcPct val="160000"/>
              </a:lnSpc>
            </a:pPr>
            <a:r>
              <a:rPr lang="he-IL" dirty="0"/>
              <a:t>התעלומה נפתרה! בבית הכנסת הקטן של סבא, בית כנסת אלמוני שרק מעטים מכירים אותו, בוחר ראש הישיבה ללמוד בליל שבועות. סבא התאושש ורצה להיכנס לבית הכנסת. </a:t>
            </a:r>
            <a:r>
              <a:rPr lang="he-IL" dirty="0" err="1"/>
              <a:t>אברימי</a:t>
            </a:r>
            <a:r>
              <a:rPr lang="he-IL" dirty="0"/>
              <a:t> תמך בו וצעד </a:t>
            </a:r>
            <a:r>
              <a:rPr lang="he-IL" dirty="0" err="1"/>
              <a:t>איתו</a:t>
            </a:r>
            <a:r>
              <a:rPr lang="he-IL" dirty="0"/>
              <a:t> אל המקום הקבוע שלו. הוא הבחין כי זהו המקום שבו יושב ראש הישיבה. ”סבא, אתה לומד עם ראש הישיבה שלי?" </a:t>
            </a:r>
            <a:r>
              <a:rPr lang="he-IL" dirty="0">
                <a:solidFill>
                  <a:schemeClr val="accent2">
                    <a:lumMod val="75000"/>
                  </a:schemeClr>
                </a:solidFill>
              </a:rPr>
              <a:t>שאל </a:t>
            </a:r>
            <a:r>
              <a:rPr lang="he-IL" dirty="0" err="1">
                <a:solidFill>
                  <a:schemeClr val="accent2">
                    <a:lumMod val="75000"/>
                  </a:schemeClr>
                </a:solidFill>
              </a:rPr>
              <a:t>אברימי</a:t>
            </a:r>
            <a:r>
              <a:rPr lang="he-IL" dirty="0">
                <a:solidFill>
                  <a:schemeClr val="accent2">
                    <a:lumMod val="75000"/>
                  </a:schemeClr>
                </a:solidFill>
              </a:rPr>
              <a:t> בהתרגשות</a:t>
            </a:r>
            <a:r>
              <a:rPr lang="he-IL" dirty="0"/>
              <a:t>. ראש הישיבה נשא את עיניו וראה את </a:t>
            </a:r>
            <a:r>
              <a:rPr lang="he-IL" dirty="0" err="1"/>
              <a:t>אברימי</a:t>
            </a:r>
            <a:r>
              <a:rPr lang="he-IL" dirty="0"/>
              <a:t> ה</a:t>
            </a:r>
            <a:r>
              <a:rPr lang="he-IL" dirty="0">
                <a:solidFill>
                  <a:schemeClr val="accent2">
                    <a:lumMod val="75000"/>
                  </a:schemeClr>
                </a:solidFill>
              </a:rPr>
              <a:t>נבוך</a:t>
            </a:r>
            <a:r>
              <a:rPr lang="he-IL" dirty="0"/>
              <a:t>. </a:t>
            </a:r>
          </a:p>
        </p:txBody>
      </p:sp>
    </p:spTree>
    <p:extLst>
      <p:ext uri="{BB962C8B-B14F-4D97-AF65-F5344CB8AC3E}">
        <p14:creationId xmlns:p14="http://schemas.microsoft.com/office/powerpoint/2010/main" val="2716204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71805" y="1667555"/>
            <a:ext cx="11318908" cy="4005457"/>
          </a:xfrm>
        </p:spPr>
        <p:txBody>
          <a:bodyPr/>
          <a:lstStyle/>
          <a:p>
            <a:pPr algn="just">
              <a:lnSpc>
                <a:spcPct val="150000"/>
              </a:lnSpc>
            </a:pPr>
            <a:r>
              <a:rPr lang="he-IL" dirty="0"/>
              <a:t>”כן," השיב בקולו העמוק, ”בכל ליל שבועות אני זוכה ללמוד עם סבא שלך, והלילה נוכל לצרף ללימודנו גם את הנכד הטוב. אני יודע שלא היה קל לוותר על ליל שבועות בישיבה," הוסיף ואמר באהדה.</a:t>
            </a:r>
          </a:p>
        </p:txBody>
      </p:sp>
    </p:spTree>
    <p:extLst>
      <p:ext uri="{BB962C8B-B14F-4D97-AF65-F5344CB8AC3E}">
        <p14:creationId xmlns:p14="http://schemas.microsoft.com/office/powerpoint/2010/main" val="3485828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049186" y="1798185"/>
            <a:ext cx="10885543" cy="3844925"/>
          </a:xfrm>
        </p:spPr>
        <p:txBody>
          <a:bodyPr/>
          <a:lstStyle/>
          <a:p>
            <a:pPr algn="just">
              <a:lnSpc>
                <a:spcPct val="150000"/>
              </a:lnSpc>
            </a:pPr>
            <a:r>
              <a:rPr lang="he-IL" dirty="0">
                <a:solidFill>
                  <a:schemeClr val="accent2">
                    <a:lumMod val="75000"/>
                  </a:schemeClr>
                </a:solidFill>
              </a:rPr>
              <a:t>בשעות הבאות הרגיש </a:t>
            </a:r>
            <a:r>
              <a:rPr lang="he-IL" dirty="0" err="1">
                <a:solidFill>
                  <a:schemeClr val="accent2">
                    <a:lumMod val="75000"/>
                  </a:schemeClr>
                </a:solidFill>
              </a:rPr>
              <a:t>אברימי</a:t>
            </a:r>
            <a:r>
              <a:rPr lang="he-IL" dirty="0">
                <a:solidFill>
                  <a:schemeClr val="accent2">
                    <a:lumMod val="75000"/>
                  </a:schemeClr>
                </a:solidFill>
              </a:rPr>
              <a:t> שהוא נמצא בעולם אחר</a:t>
            </a:r>
            <a:r>
              <a:rPr lang="he-IL" dirty="0"/>
              <a:t>. הוא למד עם ראש הישיבה ועם סבא, ולא היסס להעיר הערה מדי פעם או לשאול קושיה </a:t>
            </a:r>
            <a:r>
              <a:rPr lang="he-IL" dirty="0">
                <a:solidFill>
                  <a:schemeClr val="accent2">
                    <a:lumMod val="75000"/>
                  </a:schemeClr>
                </a:solidFill>
              </a:rPr>
              <a:t>ואף זכה למחמאה מראש הישיבה</a:t>
            </a:r>
            <a:r>
              <a:rPr lang="he-IL" dirty="0"/>
              <a:t>. </a:t>
            </a:r>
          </a:p>
        </p:txBody>
      </p:sp>
    </p:spTree>
    <p:extLst>
      <p:ext uri="{BB962C8B-B14F-4D97-AF65-F5344CB8AC3E}">
        <p14:creationId xmlns:p14="http://schemas.microsoft.com/office/powerpoint/2010/main" val="1511131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לפני שמתחילים...</a:t>
            </a:r>
            <a:endParaRPr dirty="0"/>
          </a:p>
        </p:txBody>
      </p:sp>
      <p:pic>
        <p:nvPicPr>
          <p:cNvPr id="272" name="Google Shape;272;p8"/>
          <p:cNvPicPr preferRelativeResize="0"/>
          <p:nvPr/>
        </p:nvPicPr>
        <p:blipFill rotWithShape="1">
          <a:blip r:embed="rId5">
            <a:alphaModFix/>
          </a:blip>
          <a:srcRect/>
          <a:stretch/>
        </p:blipFill>
        <p:spPr>
          <a:xfrm rot="8057618">
            <a:off x="290049" y="269606"/>
            <a:ext cx="1468977" cy="973310"/>
          </a:xfrm>
          <a:prstGeom prst="rect">
            <a:avLst/>
          </a:prstGeom>
          <a:noFill/>
          <a:ln>
            <a:noFill/>
          </a:ln>
        </p:spPr>
      </p:pic>
      <p:pic>
        <p:nvPicPr>
          <p:cNvPr id="3" name="תמונה 2"/>
          <p:cNvPicPr>
            <a:picLocks noChangeAspect="1"/>
          </p:cNvPicPr>
          <p:nvPr/>
        </p:nvPicPr>
        <p:blipFill rotWithShape="1">
          <a:blip r:embed="rId6">
            <a:extLst>
              <a:ext uri="{28A0092B-C50C-407E-A947-70E740481C1C}">
                <a14:useLocalDpi xmlns:a14="http://schemas.microsoft.com/office/drawing/2010/main" val="0"/>
              </a:ext>
            </a:extLst>
          </a:blip>
          <a:srcRect r="16732"/>
          <a:stretch/>
        </p:blipFill>
        <p:spPr>
          <a:xfrm>
            <a:off x="6457781" y="2977435"/>
            <a:ext cx="4158642" cy="3106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תמונה 5" descr="תמונה שמכילה מקורה, מגורים, חלון, חדר&#10;&#10;התיאור נוצר באופן אוטומטי">
            <a:extLst>
              <a:ext uri="{FF2B5EF4-FFF2-40B4-BE49-F238E27FC236}">
                <a16:creationId xmlns:a16="http://schemas.microsoft.com/office/drawing/2014/main" id="{FA234BD5-7794-4B2F-99E0-51F07791A720}"/>
              </a:ext>
            </a:extLst>
          </p:cNvPr>
          <p:cNvPicPr>
            <a:picLocks noChangeAspect="1"/>
          </p:cNvPicPr>
          <p:nvPr/>
        </p:nvPicPr>
        <p:blipFill rotWithShape="1">
          <a:blip r:embed="rId7"/>
          <a:srcRect t="2191" b="2566"/>
          <a:stretch/>
        </p:blipFill>
        <p:spPr>
          <a:xfrm>
            <a:off x="2220726" y="516074"/>
            <a:ext cx="3902120" cy="5568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1" name="Google Shape;271;p8"/>
          <p:cNvPicPr preferRelativeResize="0"/>
          <p:nvPr/>
        </p:nvPicPr>
        <p:blipFill rotWithShape="1">
          <a:blip r:embed="rId8">
            <a:alphaModFix/>
          </a:blip>
          <a:srcRect/>
          <a:stretch/>
        </p:blipFill>
        <p:spPr>
          <a:xfrm>
            <a:off x="9722813" y="4530807"/>
            <a:ext cx="1848622" cy="2100927"/>
          </a:xfrm>
          <a:prstGeom prst="rect">
            <a:avLst/>
          </a:prstGeom>
          <a:noFill/>
          <a:ln>
            <a:noFill/>
          </a:ln>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4853" y="1515378"/>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273268" y="1419170"/>
            <a:ext cx="11703806" cy="5087807"/>
          </a:xfrm>
        </p:spPr>
        <p:txBody>
          <a:bodyPr>
            <a:normAutofit lnSpcReduction="10000"/>
          </a:bodyPr>
          <a:lstStyle/>
          <a:p>
            <a:pPr algn="just">
              <a:lnSpc>
                <a:spcPct val="160000"/>
              </a:lnSpc>
            </a:pPr>
            <a:r>
              <a:rPr lang="he-IL" dirty="0"/>
              <a:t>לפנות בוקר התעייף סבא, </a:t>
            </a:r>
            <a:r>
              <a:rPr lang="he-IL" dirty="0" err="1"/>
              <a:t>ואברימי</a:t>
            </a:r>
            <a:r>
              <a:rPr lang="he-IL" dirty="0"/>
              <a:t> הציע שיחזרו הביתה. הוא נשק לגמרא ונפרד מראש הישיבה, ליווה את סבא לביתו ואז יצא לכיוון הישיבה שלו. כשהגיע </a:t>
            </a:r>
            <a:r>
              <a:rPr lang="he-IL" dirty="0" err="1"/>
              <a:t>אברימי</a:t>
            </a:r>
            <a:r>
              <a:rPr lang="he-IL" dirty="0"/>
              <a:t> לישיבה ראה את חבריו מתפללים בהתלהבות, וקולותיהם הרמים נשמעים היטב גם ברחוב. הוא הצטרף אליהם מתוך </a:t>
            </a:r>
            <a:r>
              <a:rPr lang="he-IL" dirty="0">
                <a:solidFill>
                  <a:schemeClr val="accent2">
                    <a:lumMod val="75000"/>
                  </a:schemeClr>
                </a:solidFill>
              </a:rPr>
              <a:t>התרוממות רוח וסיפוק</a:t>
            </a:r>
            <a:r>
              <a:rPr lang="he-IL" dirty="0"/>
              <a:t>, </a:t>
            </a:r>
            <a:r>
              <a:rPr lang="he-IL" dirty="0">
                <a:solidFill>
                  <a:schemeClr val="accent2">
                    <a:lumMod val="75000"/>
                  </a:schemeClr>
                </a:solidFill>
              </a:rPr>
              <a:t>וטעמו המתוק של הלימוד ליווה אותו</a:t>
            </a:r>
            <a:r>
              <a:rPr lang="he-IL" dirty="0"/>
              <a:t>. אחרי הכול, גם הוא למד בליל שבועות... </a:t>
            </a:r>
          </a:p>
        </p:txBody>
      </p:sp>
    </p:spTree>
    <p:extLst>
      <p:ext uri="{BB962C8B-B14F-4D97-AF65-F5344CB8AC3E}">
        <p14:creationId xmlns:p14="http://schemas.microsoft.com/office/powerpoint/2010/main" val="114511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86D62-3D22-40CF-9207-4EB349E1FF99}"/>
              </a:ext>
            </a:extLst>
          </p:cNvPr>
          <p:cNvSpPr>
            <a:spLocks noGrp="1"/>
          </p:cNvSpPr>
          <p:nvPr>
            <p:ph type="title"/>
          </p:nvPr>
        </p:nvSpPr>
        <p:spPr>
          <a:xfrm>
            <a:off x="3552684" y="429944"/>
            <a:ext cx="8280000" cy="720000"/>
          </a:xfrm>
        </p:spPr>
        <p:txBody>
          <a:bodyPr>
            <a:normAutofit fontScale="90000"/>
          </a:bodyPr>
          <a:lstStyle/>
          <a:p>
            <a:r>
              <a:rPr lang="he-IL" dirty="0"/>
              <a:t>הטבלה במלואה</a:t>
            </a:r>
          </a:p>
        </p:txBody>
      </p:sp>
      <p:graphicFrame>
        <p:nvGraphicFramePr>
          <p:cNvPr id="4" name="טבלה 6">
            <a:extLst>
              <a:ext uri="{FF2B5EF4-FFF2-40B4-BE49-F238E27FC236}">
                <a16:creationId xmlns:a16="http://schemas.microsoft.com/office/drawing/2014/main" id="{9F3B0E51-89C9-4B4F-ABD3-D4208CF65D9E}"/>
              </a:ext>
            </a:extLst>
          </p:cNvPr>
          <p:cNvGraphicFramePr>
            <a:graphicFrameLocks noGrp="1"/>
          </p:cNvGraphicFramePr>
          <p:nvPr>
            <p:extLst>
              <p:ext uri="{D42A27DB-BD31-4B8C-83A1-F6EECF244321}">
                <p14:modId xmlns:p14="http://schemas.microsoft.com/office/powerpoint/2010/main" val="157165606"/>
              </p:ext>
            </p:extLst>
          </p:nvPr>
        </p:nvGraphicFramePr>
        <p:xfrm>
          <a:off x="405116" y="1722388"/>
          <a:ext cx="11520166" cy="4491727"/>
        </p:xfrm>
        <a:graphic>
          <a:graphicData uri="http://schemas.openxmlformats.org/drawingml/2006/table">
            <a:tbl>
              <a:tblPr rtl="1" firstRow="1" bandRow="1">
                <a:tableStyleId>{5C22544A-7EE6-4342-B048-85BDC9FD1C3A}</a:tableStyleId>
              </a:tblPr>
              <a:tblGrid>
                <a:gridCol w="3320191">
                  <a:extLst>
                    <a:ext uri="{9D8B030D-6E8A-4147-A177-3AD203B41FA5}">
                      <a16:colId xmlns:a16="http://schemas.microsoft.com/office/drawing/2014/main" val="180596212"/>
                    </a:ext>
                  </a:extLst>
                </a:gridCol>
                <a:gridCol w="4322457">
                  <a:extLst>
                    <a:ext uri="{9D8B030D-6E8A-4147-A177-3AD203B41FA5}">
                      <a16:colId xmlns:a16="http://schemas.microsoft.com/office/drawing/2014/main" val="2601450890"/>
                    </a:ext>
                  </a:extLst>
                </a:gridCol>
                <a:gridCol w="3877518">
                  <a:extLst>
                    <a:ext uri="{9D8B030D-6E8A-4147-A177-3AD203B41FA5}">
                      <a16:colId xmlns:a16="http://schemas.microsoft.com/office/drawing/2014/main" val="680910910"/>
                    </a:ext>
                  </a:extLst>
                </a:gridCol>
              </a:tblGrid>
              <a:tr h="487849">
                <a:tc>
                  <a:txBody>
                    <a:bodyPr/>
                    <a:lstStyle/>
                    <a:p>
                      <a:pPr algn="ctr" rtl="1"/>
                      <a:r>
                        <a:rPr lang="he-IL" sz="3200" dirty="0">
                          <a:latin typeface="Calibri" panose="020F0502020204030204" pitchFamily="34" charset="0"/>
                          <a:cs typeface="Calibri" panose="020F0502020204030204" pitchFamily="34" charset="0"/>
                        </a:rPr>
                        <a:t>הזמן/ התרחשות</a:t>
                      </a:r>
                      <a:endParaRPr lang="he-IL" sz="3200" dirty="0"/>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 </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487849">
                <a:tc>
                  <a:txBody>
                    <a:bodyPr/>
                    <a:lstStyle/>
                    <a:p>
                      <a:pPr algn="r" rtl="1"/>
                      <a:r>
                        <a:rPr lang="he-IL" sz="2800" dirty="0">
                          <a:latin typeface="Calibri" panose="020F0502020204030204" pitchFamily="34" charset="0"/>
                          <a:cs typeface="Calibri" panose="020F0502020204030204" pitchFamily="34" charset="0"/>
                        </a:rPr>
                        <a:t>ערב ליל </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שבועות</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ציפיה</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לילה מיוחד במינו</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29575022"/>
                  </a:ext>
                </a:extLst>
              </a:tr>
              <a:tr h="889607">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היכן נמצא ראש הישיבה במהלך הלילה?</a:t>
                      </a:r>
                    </a:p>
                  </a:txBody>
                  <a:tcPr/>
                </a:tc>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2893907442"/>
                  </a:ext>
                </a:extLst>
              </a:tr>
              <a:tr h="487849">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ציפיה</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a:t>
                      </a:r>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בכליון</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עיניים</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אברימי</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קבע </a:t>
                      </a:r>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חברותות</a:t>
                      </a:r>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3967325140"/>
                  </a:ext>
                </a:extLst>
              </a:tr>
              <a:tr h="954333">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לפני החג, אבא מבקש להתלוות לסבא.</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השמים חשכו, אני רוצה לצעוק, להתנגד בכל תוקף!</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95470429"/>
                  </a:ext>
                </a:extLst>
              </a:tr>
              <a:tr h="977074">
                <a:tc>
                  <a:txBody>
                    <a:bodyPr/>
                    <a:lstStyle/>
                    <a:p>
                      <a:pPr algn="r" rtl="1"/>
                      <a:r>
                        <a:rPr lang="he-IL" sz="2800" dirty="0">
                          <a:latin typeface="Calibri" panose="020F0502020204030204" pitchFamily="34" charset="0"/>
                          <a:cs typeface="Calibri" panose="020F0502020204030204" pitchFamily="34" charset="0"/>
                        </a:rPr>
                        <a:t>ליל שבועות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החלום שלי כעת מתנפץ, אבל בעצם מי ילך עם סבא?</a:t>
                      </a:r>
                    </a:p>
                  </a:txBody>
                  <a:tcPr/>
                </a:tc>
                <a:tc>
                  <a:txBody>
                    <a:bodyPr/>
                    <a:lstStyle/>
                    <a:p>
                      <a:pPr algn="r" rtl="1"/>
                      <a:r>
                        <a:rPr lang="he-IL" sz="2800" dirty="0">
                          <a:latin typeface="Calibri" panose="020F0502020204030204" pitchFamily="34" charset="0"/>
                          <a:cs typeface="Calibri" panose="020F0502020204030204" pitchFamily="34" charset="0"/>
                        </a:rPr>
                        <a:t>החלטה- זה בסדר, אבוא לסבא מחר אחר הצהריים.</a:t>
                      </a:r>
                    </a:p>
                  </a:txBody>
                  <a:tcPr/>
                </a:tc>
                <a:extLst>
                  <a:ext uri="{0D108BD9-81ED-4DB2-BD59-A6C34878D82A}">
                    <a16:rowId xmlns:a16="http://schemas.microsoft.com/office/drawing/2014/main" val="3077783838"/>
                  </a:ext>
                </a:extLst>
              </a:tr>
            </a:tbl>
          </a:graphicData>
        </a:graphic>
      </p:graphicFrame>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5000"/>
          </a:blip>
          <a:stretch>
            <a:fillRect/>
          </a:stretch>
        </p:blipFill>
        <p:spPr>
          <a:xfrm>
            <a:off x="532437" y="515143"/>
            <a:ext cx="1540938" cy="549601"/>
          </a:xfrm>
          <a:prstGeom prst="rect">
            <a:avLst/>
          </a:prstGeom>
        </p:spPr>
      </p:pic>
    </p:spTree>
    <p:extLst>
      <p:ext uri="{BB962C8B-B14F-4D97-AF65-F5344CB8AC3E}">
        <p14:creationId xmlns:p14="http://schemas.microsoft.com/office/powerpoint/2010/main" val="190020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86D62-3D22-40CF-9207-4EB349E1FF99}"/>
              </a:ext>
            </a:extLst>
          </p:cNvPr>
          <p:cNvSpPr>
            <a:spLocks noGrp="1"/>
          </p:cNvSpPr>
          <p:nvPr>
            <p:ph type="title"/>
          </p:nvPr>
        </p:nvSpPr>
        <p:spPr>
          <a:xfrm>
            <a:off x="3425361" y="325772"/>
            <a:ext cx="8280000" cy="720000"/>
          </a:xfrm>
        </p:spPr>
        <p:txBody>
          <a:bodyPr>
            <a:normAutofit fontScale="90000"/>
          </a:bodyPr>
          <a:lstStyle/>
          <a:p>
            <a:r>
              <a:rPr lang="he-IL" dirty="0"/>
              <a:t>הטבלה במלואה</a:t>
            </a:r>
          </a:p>
        </p:txBody>
      </p:sp>
      <p:graphicFrame>
        <p:nvGraphicFramePr>
          <p:cNvPr id="4" name="טבלה 6">
            <a:extLst>
              <a:ext uri="{FF2B5EF4-FFF2-40B4-BE49-F238E27FC236}">
                <a16:creationId xmlns:a16="http://schemas.microsoft.com/office/drawing/2014/main" id="{9F3B0E51-89C9-4B4F-ABD3-D4208CF65D9E}"/>
              </a:ext>
            </a:extLst>
          </p:cNvPr>
          <p:cNvGraphicFramePr>
            <a:graphicFrameLocks noGrp="1"/>
          </p:cNvGraphicFramePr>
          <p:nvPr>
            <p:extLst>
              <p:ext uri="{D42A27DB-BD31-4B8C-83A1-F6EECF244321}">
                <p14:modId xmlns:p14="http://schemas.microsoft.com/office/powerpoint/2010/main" val="2413457721"/>
              </p:ext>
            </p:extLst>
          </p:nvPr>
        </p:nvGraphicFramePr>
        <p:xfrm>
          <a:off x="447264" y="1240171"/>
          <a:ext cx="11258097" cy="5396062"/>
        </p:xfrm>
        <a:graphic>
          <a:graphicData uri="http://schemas.openxmlformats.org/drawingml/2006/table">
            <a:tbl>
              <a:tblPr rtl="1" firstRow="1" bandRow="1">
                <a:tableStyleId>{5C22544A-7EE6-4342-B048-85BDC9FD1C3A}</a:tableStyleId>
              </a:tblPr>
              <a:tblGrid>
                <a:gridCol w="3209544">
                  <a:extLst>
                    <a:ext uri="{9D8B030D-6E8A-4147-A177-3AD203B41FA5}">
                      <a16:colId xmlns:a16="http://schemas.microsoft.com/office/drawing/2014/main" val="180596212"/>
                    </a:ext>
                  </a:extLst>
                </a:gridCol>
                <a:gridCol w="4324412">
                  <a:extLst>
                    <a:ext uri="{9D8B030D-6E8A-4147-A177-3AD203B41FA5}">
                      <a16:colId xmlns:a16="http://schemas.microsoft.com/office/drawing/2014/main" val="2601450890"/>
                    </a:ext>
                  </a:extLst>
                </a:gridCol>
                <a:gridCol w="3724141">
                  <a:extLst>
                    <a:ext uri="{9D8B030D-6E8A-4147-A177-3AD203B41FA5}">
                      <a16:colId xmlns:a16="http://schemas.microsoft.com/office/drawing/2014/main" val="680910910"/>
                    </a:ext>
                  </a:extLst>
                </a:gridCol>
              </a:tblGrid>
              <a:tr h="457176">
                <a:tc>
                  <a:txBody>
                    <a:bodyPr/>
                    <a:lstStyle/>
                    <a:p>
                      <a:pPr algn="ctr" rtl="1"/>
                      <a:r>
                        <a:rPr lang="he-IL" sz="3200" dirty="0">
                          <a:latin typeface="Calibri" panose="020F0502020204030204" pitchFamily="34" charset="0"/>
                          <a:cs typeface="Calibri" panose="020F0502020204030204" pitchFamily="34" charset="0"/>
                        </a:rPr>
                        <a:t>הזמן/ התרחשות</a:t>
                      </a:r>
                      <a:endParaRPr lang="he-IL" sz="1600" dirty="0"/>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 </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457176">
                <a:tc>
                  <a:txBody>
                    <a:bodyPr/>
                    <a:lstStyle/>
                    <a:p>
                      <a:pPr algn="r" rtl="1"/>
                      <a:r>
                        <a:rPr lang="he-IL" sz="2800" dirty="0">
                          <a:latin typeface="Calibri" panose="020F0502020204030204" pitchFamily="34" charset="0"/>
                          <a:cs typeface="Calibri" panose="020F0502020204030204" pitchFamily="34" charset="0"/>
                        </a:rPr>
                        <a:t>לאחר סעודת ליל החג, </a:t>
                      </a:r>
                      <a:r>
                        <a:rPr lang="he-IL" sz="2800" dirty="0" smtClean="0">
                          <a:latin typeface="Calibri" panose="020F0502020204030204" pitchFamily="34" charset="0"/>
                          <a:cs typeface="Calibri" panose="020F0502020204030204" pitchFamily="34" charset="0"/>
                        </a:rPr>
                        <a:t>בבית </a:t>
                      </a:r>
                      <a:r>
                        <a:rPr lang="he-IL" sz="2800" dirty="0">
                          <a:latin typeface="Calibri" panose="020F0502020204030204" pitchFamily="34" charset="0"/>
                          <a:cs typeface="Calibri" panose="020F0502020204030204" pitchFamily="34" charset="0"/>
                        </a:rPr>
                        <a:t>סבא וסבתא</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קיווה שאינם מרגישים עד כמה הוא מאוכזב</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4689062"/>
                  </a:ext>
                </a:extLst>
              </a:tr>
              <a:tr h="457176">
                <a:tc>
                  <a:txBody>
                    <a:bodyPr/>
                    <a:lstStyle/>
                    <a:p>
                      <a:pPr algn="r" rtl="1"/>
                      <a:r>
                        <a:rPr lang="he-IL" sz="2800" dirty="0">
                          <a:latin typeface="Calibri" panose="020F0502020204030204" pitchFamily="34" charset="0"/>
                          <a:cs typeface="Calibri" panose="020F0502020204030204" pitchFamily="34" charset="0"/>
                        </a:rPr>
                        <a:t>בית הכנסת </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אברימי</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חש שהמרירות והאכזבה מתפוגגות.</a:t>
                      </a:r>
                    </a:p>
                  </a:txBody>
                  <a:tcPr/>
                </a:tc>
                <a:tc>
                  <a:txBody>
                    <a:bodyPr/>
                    <a:lstStyle/>
                    <a:p>
                      <a:pPr algn="r" rtl="1"/>
                      <a:r>
                        <a:rPr lang="he-IL" sz="2800" dirty="0" err="1">
                          <a:latin typeface="Calibri" panose="020F0502020204030204" pitchFamily="34" charset="0"/>
                          <a:cs typeface="Calibri" panose="020F0502020204030204" pitchFamily="34" charset="0"/>
                        </a:rPr>
                        <a:t>אברימי</a:t>
                      </a:r>
                      <a:r>
                        <a:rPr lang="he-IL" sz="2800" dirty="0"/>
                        <a:t> ממתין שסבא יתאושש</a:t>
                      </a:r>
                    </a:p>
                  </a:txBody>
                  <a:tcPr/>
                </a:tc>
                <a:extLst>
                  <a:ext uri="{0D108BD9-81ED-4DB2-BD59-A6C34878D82A}">
                    <a16:rowId xmlns:a16="http://schemas.microsoft.com/office/drawing/2014/main" val="3895332148"/>
                  </a:ext>
                </a:extLst>
              </a:tr>
              <a:tr h="457176">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תדהמה, נשימתו לא שבה אליו מעוצמת ההפתעה</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50663765"/>
                  </a:ext>
                </a:extLst>
              </a:tr>
              <a:tr h="519262">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התרגשות, מבוכה</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52346181"/>
                  </a:ext>
                </a:extLst>
              </a:tr>
              <a:tr h="457176">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הרגיש שנמצא בעולם אחר</a:t>
                      </a:r>
                    </a:p>
                  </a:txBody>
                  <a:tcPr/>
                </a:tc>
                <a:tc>
                  <a:txBody>
                    <a:bodyPr/>
                    <a:lstStyle/>
                    <a:p>
                      <a:pPr algn="r" rtl="1"/>
                      <a:r>
                        <a:rPr lang="he-IL" sz="2800" dirty="0">
                          <a:latin typeface="Calibri" panose="020F0502020204030204" pitchFamily="34" charset="0"/>
                          <a:cs typeface="Calibri" panose="020F0502020204030204" pitchFamily="34" charset="0"/>
                        </a:rPr>
                        <a:t>למד עם ראש הישיבה ועם סבא</a:t>
                      </a:r>
                    </a:p>
                  </a:txBody>
                  <a:tcPr/>
                </a:tc>
                <a:extLst>
                  <a:ext uri="{0D108BD9-81ED-4DB2-BD59-A6C34878D82A}">
                    <a16:rowId xmlns:a16="http://schemas.microsoft.com/office/drawing/2014/main" val="2998672039"/>
                  </a:ext>
                </a:extLst>
              </a:tr>
              <a:tr h="457176">
                <a:tc>
                  <a:txBody>
                    <a:bodyPr/>
                    <a:lstStyle/>
                    <a:p>
                      <a:pPr algn="r" rtl="1"/>
                      <a:r>
                        <a:rPr lang="he-IL" sz="2800" dirty="0">
                          <a:latin typeface="Calibri" panose="020F0502020204030204" pitchFamily="34" charset="0"/>
                          <a:cs typeface="Calibri" panose="020F0502020204030204" pitchFamily="34" charset="0"/>
                        </a:rPr>
                        <a:t>ישיבה</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התרוממות רוח וסיפוק</a:t>
                      </a:r>
                    </a:p>
                  </a:txBody>
                  <a:tcPr/>
                </a:tc>
                <a:tc>
                  <a:txBody>
                    <a:bodyPr/>
                    <a:lstStyle/>
                    <a:p>
                      <a:pPr algn="r" rtl="1"/>
                      <a:r>
                        <a:rPr lang="he-IL" sz="2800" dirty="0">
                          <a:latin typeface="Calibri" panose="020F0502020204030204" pitchFamily="34" charset="0"/>
                          <a:cs typeface="Calibri" panose="020F0502020204030204" pitchFamily="34" charset="0"/>
                        </a:rPr>
                        <a:t>למד עם הבחורים</a:t>
                      </a:r>
                    </a:p>
                  </a:txBody>
                  <a:tcPr/>
                </a:tc>
                <a:extLst>
                  <a:ext uri="{0D108BD9-81ED-4DB2-BD59-A6C34878D82A}">
                    <a16:rowId xmlns:a16="http://schemas.microsoft.com/office/drawing/2014/main" val="1908579836"/>
                  </a:ext>
                </a:extLst>
              </a:tr>
            </a:tbl>
          </a:graphicData>
        </a:graphic>
      </p:graphicFrame>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5000"/>
          </a:blip>
          <a:stretch>
            <a:fillRect/>
          </a:stretch>
        </p:blipFill>
        <p:spPr>
          <a:xfrm>
            <a:off x="532437" y="515143"/>
            <a:ext cx="1540938" cy="549601"/>
          </a:xfrm>
          <a:prstGeom prst="rect">
            <a:avLst/>
          </a:prstGeom>
        </p:spPr>
      </p:pic>
    </p:spTree>
    <p:extLst>
      <p:ext uri="{BB962C8B-B14F-4D97-AF65-F5344CB8AC3E}">
        <p14:creationId xmlns:p14="http://schemas.microsoft.com/office/powerpoint/2010/main" val="32444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עולם פנימי מול עולם חיצוני</a:t>
            </a:r>
          </a:p>
        </p:txBody>
      </p:sp>
      <p:sp>
        <p:nvSpPr>
          <p:cNvPr id="4" name="TextBox 3"/>
          <p:cNvSpPr txBox="1"/>
          <p:nvPr/>
        </p:nvSpPr>
        <p:spPr>
          <a:xfrm>
            <a:off x="5822919" y="1705993"/>
            <a:ext cx="6338456" cy="4832092"/>
          </a:xfrm>
          <a:prstGeom prst="rect">
            <a:avLst/>
          </a:prstGeom>
          <a:solidFill>
            <a:schemeClr val="bg1"/>
          </a:solidFill>
          <a:ln>
            <a:noFill/>
          </a:ln>
        </p:spPr>
        <p:txBody>
          <a:bodyPr wrap="square" rtlCol="1">
            <a:spAutoFit/>
          </a:bodyPr>
          <a:lstStyle/>
          <a:p>
            <a:pPr algn="r"/>
            <a:r>
              <a:rPr lang="he-IL" sz="2800" u="sng" dirty="0">
                <a:latin typeface="Calibri" panose="020F0502020204030204" pitchFamily="34" charset="0"/>
                <a:cs typeface="Calibri" panose="020F0502020204030204" pitchFamily="34" charset="0"/>
              </a:rPr>
              <a:t>עולם פנימי:</a:t>
            </a:r>
          </a:p>
          <a:p>
            <a:pPr marL="457200" indent="-457200" algn="r" rtl="1">
              <a:buFont typeface="Arial" panose="020B0604020202020204" pitchFamily="34" charset="0"/>
              <a:buChar char="•"/>
            </a:pPr>
            <a:r>
              <a:rPr lang="he-IL" sz="2800" dirty="0">
                <a:latin typeface="Calibri" panose="020F0502020204030204" pitchFamily="34" charset="0"/>
                <a:cs typeface="Calibri" panose="020F0502020204030204" pitchFamily="34" charset="0"/>
              </a:rPr>
              <a:t>סערת </a:t>
            </a:r>
            <a:r>
              <a:rPr lang="he-IL" sz="2800" dirty="0" smtClean="0">
                <a:latin typeface="Calibri" panose="020F0502020204030204" pitchFamily="34" charset="0"/>
                <a:cs typeface="Calibri" panose="020F0502020204030204" pitchFamily="34" charset="0"/>
              </a:rPr>
              <a:t>רגשות</a:t>
            </a:r>
          </a:p>
          <a:p>
            <a:pPr marL="457200" indent="-457200" algn="r" rtl="1">
              <a:buFont typeface="Arial" panose="020B0604020202020204" pitchFamily="34" charset="0"/>
              <a:buChar char="•"/>
            </a:pPr>
            <a:r>
              <a:rPr lang="he-IL" sz="2800" dirty="0" smtClean="0">
                <a:latin typeface="Calibri" panose="020F0502020204030204" pitchFamily="34" charset="0"/>
                <a:cs typeface="Calibri" panose="020F0502020204030204" pitchFamily="34" charset="0"/>
              </a:rPr>
              <a:t>בלב </a:t>
            </a:r>
            <a:r>
              <a:rPr lang="he-IL" sz="2800" dirty="0">
                <a:latin typeface="Calibri" panose="020F0502020204030204" pitchFamily="34" charset="0"/>
                <a:cs typeface="Calibri" panose="020F0502020204030204" pitchFamily="34" charset="0"/>
              </a:rPr>
              <a:t>נחמץ ראה את חבריו מכינים את הגמרות.</a:t>
            </a:r>
          </a:p>
          <a:p>
            <a:pPr marL="457200" indent="-457200" algn="r" rtl="1">
              <a:buFont typeface="Arial" panose="020B0604020202020204" pitchFamily="34" charset="0"/>
              <a:buChar char="•"/>
            </a:pPr>
            <a:r>
              <a:rPr lang="he-IL" sz="2800" dirty="0" smtClean="0">
                <a:latin typeface="Calibri" panose="020F0502020204030204" pitchFamily="34" charset="0"/>
                <a:cs typeface="Calibri" panose="020F0502020204030204" pitchFamily="34" charset="0"/>
              </a:rPr>
              <a:t>יצא </a:t>
            </a:r>
            <a:r>
              <a:rPr lang="he-IL" sz="2800" dirty="0" err="1">
                <a:latin typeface="Calibri" panose="020F0502020204030204" pitchFamily="34" charset="0"/>
                <a:cs typeface="Calibri" panose="020F0502020204030204" pitchFamily="34" charset="0"/>
              </a:rPr>
              <a:t>אברימי</a:t>
            </a:r>
            <a:r>
              <a:rPr lang="he-IL" sz="2800" dirty="0">
                <a:latin typeface="Calibri" panose="020F0502020204030204" pitchFamily="34" charset="0"/>
                <a:cs typeface="Calibri" panose="020F0502020204030204" pitchFamily="34" charset="0"/>
              </a:rPr>
              <a:t>...כשליבו כבד עליו </a:t>
            </a:r>
          </a:p>
          <a:p>
            <a:pPr marL="457200" indent="-457200" algn="r" rtl="1">
              <a:buFont typeface="Arial" panose="020B0604020202020204" pitchFamily="34" charset="0"/>
              <a:buChar char="•"/>
            </a:pPr>
            <a:r>
              <a:rPr lang="he-IL" sz="2800" dirty="0">
                <a:latin typeface="Calibri" panose="020F0502020204030204" pitchFamily="34" charset="0"/>
                <a:cs typeface="Calibri" panose="020F0502020204030204" pitchFamily="34" charset="0"/>
              </a:rPr>
              <a:t>הוא קיווה כי אינם מרגישים כמה הוא מאוכזב</a:t>
            </a:r>
            <a:endParaRPr lang="en-US" sz="28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2800" dirty="0" smtClean="0">
                <a:latin typeface="Calibri" panose="020F0502020204030204" pitchFamily="34" charset="0"/>
                <a:cs typeface="Calibri" panose="020F0502020204030204" pitchFamily="34" charset="0"/>
              </a:rPr>
              <a:t>אט </a:t>
            </a:r>
            <a:r>
              <a:rPr lang="he-IL" sz="2800" dirty="0">
                <a:latin typeface="Calibri" panose="020F0502020204030204" pitchFamily="34" charset="0"/>
                <a:cs typeface="Calibri" panose="020F0502020204030204" pitchFamily="34" charset="0"/>
              </a:rPr>
              <a:t>אט חש </a:t>
            </a:r>
            <a:r>
              <a:rPr lang="he-IL" sz="2800" dirty="0" err="1">
                <a:latin typeface="Calibri" panose="020F0502020204030204" pitchFamily="34" charset="0"/>
                <a:cs typeface="Calibri" panose="020F0502020204030204" pitchFamily="34" charset="0"/>
              </a:rPr>
              <a:t>אברימי</a:t>
            </a:r>
            <a:r>
              <a:rPr lang="he-IL" sz="2800" dirty="0">
                <a:latin typeface="Calibri" panose="020F0502020204030204" pitchFamily="34" charset="0"/>
                <a:cs typeface="Calibri" panose="020F0502020204030204" pitchFamily="34" charset="0"/>
              </a:rPr>
              <a:t> שהמרירות והאכזבה מתפוגגת אך עדיין היה מאוכזב, אבל לא כמו קודם.</a:t>
            </a:r>
            <a:endParaRPr lang="en-US" sz="28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2800" dirty="0" smtClean="0">
                <a:latin typeface="Calibri" panose="020F0502020204030204" pitchFamily="34" charset="0"/>
                <a:cs typeface="Calibri" panose="020F0502020204030204" pitchFamily="34" charset="0"/>
              </a:rPr>
              <a:t>הצטרף </a:t>
            </a:r>
            <a:r>
              <a:rPr lang="he-IL" sz="2800" dirty="0">
                <a:latin typeface="Calibri" panose="020F0502020204030204" pitchFamily="34" charset="0"/>
                <a:cs typeface="Calibri" panose="020F0502020204030204" pitchFamily="34" charset="0"/>
              </a:rPr>
              <a:t>אליהם מתוך התרוממות רוח וסיפוק.</a:t>
            </a:r>
            <a:endParaRPr lang="en-US" sz="28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2800" dirty="0" smtClean="0">
                <a:latin typeface="Calibri" panose="020F0502020204030204" pitchFamily="34" charset="0"/>
                <a:cs typeface="Calibri" panose="020F0502020204030204" pitchFamily="34" charset="0"/>
              </a:rPr>
              <a:t>טעמו </a:t>
            </a:r>
            <a:r>
              <a:rPr lang="he-IL" sz="2800" dirty="0">
                <a:latin typeface="Calibri" panose="020F0502020204030204" pitchFamily="34" charset="0"/>
                <a:cs typeface="Calibri" panose="020F0502020204030204" pitchFamily="34" charset="0"/>
              </a:rPr>
              <a:t>המתוק של הלימוד ליווה </a:t>
            </a:r>
            <a:r>
              <a:rPr lang="he-IL" sz="2800" dirty="0" smtClean="0">
                <a:latin typeface="Calibri" panose="020F0502020204030204" pitchFamily="34" charset="0"/>
                <a:cs typeface="Calibri" panose="020F0502020204030204" pitchFamily="34" charset="0"/>
              </a:rPr>
              <a:t>אותו</a:t>
            </a:r>
            <a:endParaRPr lang="he-IL" sz="2800" dirty="0">
              <a:latin typeface="Calibri" panose="020F0502020204030204" pitchFamily="34" charset="0"/>
              <a:cs typeface="Calibri" panose="020F0502020204030204" pitchFamily="34" charset="0"/>
            </a:endParaRPr>
          </a:p>
        </p:txBody>
      </p:sp>
      <p:sp>
        <p:nvSpPr>
          <p:cNvPr id="6" name="TextBox 5"/>
          <p:cNvSpPr txBox="1"/>
          <p:nvPr/>
        </p:nvSpPr>
        <p:spPr>
          <a:xfrm>
            <a:off x="270160" y="1696984"/>
            <a:ext cx="5413009" cy="4829526"/>
          </a:xfrm>
          <a:prstGeom prst="rect">
            <a:avLst/>
          </a:prstGeom>
          <a:solidFill>
            <a:schemeClr val="accent1">
              <a:lumMod val="20000"/>
              <a:lumOff val="80000"/>
            </a:schemeClr>
          </a:solidFill>
          <a:ln>
            <a:noFill/>
          </a:ln>
        </p:spPr>
        <p:txBody>
          <a:bodyPr wrap="square" rtlCol="1">
            <a:spAutoFit/>
          </a:bodyPr>
          <a:lstStyle/>
          <a:p>
            <a:pPr algn="r"/>
            <a:r>
              <a:rPr lang="he-IL" sz="3000" u="sng" dirty="0">
                <a:latin typeface="Calibri" panose="020F0502020204030204" pitchFamily="34" charset="0"/>
                <a:cs typeface="Calibri" panose="020F0502020204030204" pitchFamily="34" charset="0"/>
              </a:rPr>
              <a:t>עולם חיצוני:</a:t>
            </a:r>
          </a:p>
          <a:p>
            <a:pPr marL="457200" indent="-457200" algn="r" rtl="1">
              <a:buFont typeface="Arial" panose="020B0604020202020204" pitchFamily="34" charset="0"/>
              <a:buChar char="•"/>
            </a:pPr>
            <a:r>
              <a:rPr lang="he-IL" sz="3000" dirty="0" smtClean="0">
                <a:latin typeface="Calibri" panose="020F0502020204030204" pitchFamily="34" charset="0"/>
                <a:cs typeface="Calibri" panose="020F0502020204030204" pitchFamily="34" charset="0"/>
              </a:rPr>
              <a:t>זה </a:t>
            </a:r>
            <a:r>
              <a:rPr lang="he-IL" sz="3000" dirty="0">
                <a:latin typeface="Calibri" panose="020F0502020204030204" pitchFamily="34" charset="0"/>
                <a:cs typeface="Calibri" panose="020F0502020204030204" pitchFamily="34" charset="0"/>
              </a:rPr>
              <a:t>בסדר, אבוא לסבא מחר בצהריים.</a:t>
            </a:r>
            <a:endParaRPr lang="en-US" sz="30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3000" dirty="0" smtClean="0">
                <a:latin typeface="Calibri" panose="020F0502020204030204" pitchFamily="34" charset="0"/>
                <a:cs typeface="Calibri" panose="020F0502020204030204" pitchFamily="34" charset="0"/>
              </a:rPr>
              <a:t>אני </a:t>
            </a:r>
            <a:r>
              <a:rPr lang="he-IL" sz="3000" dirty="0">
                <a:latin typeface="Calibri" panose="020F0502020204030204" pitchFamily="34" charset="0"/>
                <a:cs typeface="Calibri" panose="020F0502020204030204" pitchFamily="34" charset="0"/>
              </a:rPr>
              <a:t>שמח! אתה נכד מסור!</a:t>
            </a:r>
            <a:endParaRPr lang="en-US" sz="30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3000" dirty="0" smtClean="0">
                <a:latin typeface="Calibri" panose="020F0502020204030204" pitchFamily="34" charset="0"/>
                <a:cs typeface="Calibri" panose="020F0502020204030204" pitchFamily="34" charset="0"/>
              </a:rPr>
              <a:t>סבא </a:t>
            </a:r>
            <a:r>
              <a:rPr lang="he-IL" sz="3000" dirty="0">
                <a:latin typeface="Calibri" panose="020F0502020204030204" pitchFamily="34" charset="0"/>
                <a:cs typeface="Calibri" panose="020F0502020204030204" pitchFamily="34" charset="0"/>
              </a:rPr>
              <a:t>קיבל את </a:t>
            </a:r>
            <a:r>
              <a:rPr lang="he-IL" sz="3000" dirty="0" err="1">
                <a:latin typeface="Calibri" panose="020F0502020204030204" pitchFamily="34" charset="0"/>
                <a:cs typeface="Calibri" panose="020F0502020204030204" pitchFamily="34" charset="0"/>
              </a:rPr>
              <a:t>אברימי</a:t>
            </a:r>
            <a:r>
              <a:rPr lang="he-IL" sz="3000" dirty="0">
                <a:latin typeface="Calibri" panose="020F0502020204030204" pitchFamily="34" charset="0"/>
                <a:cs typeface="Calibri" panose="020F0502020204030204" pitchFamily="34" charset="0"/>
              </a:rPr>
              <a:t> במאור פנים.</a:t>
            </a:r>
            <a:endParaRPr lang="en-US" sz="30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3000" dirty="0" smtClean="0">
                <a:latin typeface="Calibri" panose="020F0502020204030204" pitchFamily="34" charset="0"/>
                <a:cs typeface="Calibri" panose="020F0502020204030204" pitchFamily="34" charset="0"/>
              </a:rPr>
              <a:t>סבא </a:t>
            </a:r>
            <a:r>
              <a:rPr lang="he-IL" sz="3000" dirty="0">
                <a:latin typeface="Calibri" panose="020F0502020204030204" pitchFamily="34" charset="0"/>
                <a:cs typeface="Calibri" panose="020F0502020204030204" pitchFamily="34" charset="0"/>
              </a:rPr>
              <a:t>התקשה ללכת ונתמך </a:t>
            </a:r>
            <a:r>
              <a:rPr lang="he-IL" sz="3000" dirty="0" err="1">
                <a:latin typeface="Calibri" panose="020F0502020204030204" pitchFamily="34" charset="0"/>
                <a:cs typeface="Calibri" panose="020F0502020204030204" pitchFamily="34" charset="0"/>
              </a:rPr>
              <a:t>באברימי</a:t>
            </a:r>
            <a:r>
              <a:rPr lang="he-IL" sz="3000" dirty="0">
                <a:latin typeface="Calibri" panose="020F0502020204030204" pitchFamily="34" charset="0"/>
                <a:cs typeface="Calibri" panose="020F0502020204030204" pitchFamily="34" charset="0"/>
              </a:rPr>
              <a:t> כל הדרך.</a:t>
            </a:r>
            <a:endParaRPr lang="en-US" sz="3000" dirty="0">
              <a:latin typeface="Calibri" panose="020F0502020204030204" pitchFamily="34" charset="0"/>
              <a:cs typeface="Calibri" panose="020F0502020204030204" pitchFamily="34" charset="0"/>
            </a:endParaRPr>
          </a:p>
          <a:p>
            <a:pPr marL="457200" indent="-457200" algn="r" rtl="1">
              <a:buFont typeface="Arial" panose="020B0604020202020204" pitchFamily="34" charset="0"/>
              <a:buChar char="•"/>
            </a:pPr>
            <a:r>
              <a:rPr lang="he-IL" sz="3000" dirty="0" err="1" smtClean="0">
                <a:latin typeface="Calibri" panose="020F0502020204030204" pitchFamily="34" charset="0"/>
                <a:cs typeface="Calibri" panose="020F0502020204030204" pitchFamily="34" charset="0"/>
              </a:rPr>
              <a:t>אברימי</a:t>
            </a:r>
            <a:r>
              <a:rPr lang="he-IL" sz="3000" dirty="0" smtClean="0">
                <a:latin typeface="Calibri" panose="020F0502020204030204" pitchFamily="34" charset="0"/>
                <a:cs typeface="Calibri" panose="020F0502020204030204" pitchFamily="34" charset="0"/>
              </a:rPr>
              <a:t> </a:t>
            </a:r>
            <a:r>
              <a:rPr lang="he-IL" sz="3000" dirty="0">
                <a:latin typeface="Calibri" panose="020F0502020204030204" pitchFamily="34" charset="0"/>
                <a:cs typeface="Calibri" panose="020F0502020204030204" pitchFamily="34" charset="0"/>
              </a:rPr>
              <a:t>הגיע לישיבה וראה את חבריו מתפללים בהתלהבות, הוא הצטרף אליהם.</a:t>
            </a:r>
          </a:p>
        </p:txBody>
      </p:sp>
      <p:sp>
        <p:nvSpPr>
          <p:cNvPr id="7" name="TextBox 6"/>
          <p:cNvSpPr txBox="1"/>
          <p:nvPr/>
        </p:nvSpPr>
        <p:spPr>
          <a:xfrm>
            <a:off x="2810765" y="6396335"/>
            <a:ext cx="5408113" cy="523220"/>
          </a:xfrm>
          <a:prstGeom prst="rect">
            <a:avLst/>
          </a:prstGeom>
          <a:noFill/>
          <a:ln>
            <a:noFill/>
          </a:ln>
        </p:spPr>
        <p:txBody>
          <a:bodyPr wrap="square" rtlCol="1">
            <a:spAutoFit/>
          </a:bodyPr>
          <a:lstStyle/>
          <a:p>
            <a:pPr algn="ctr"/>
            <a:r>
              <a:rPr lang="he-IL" sz="2800" dirty="0">
                <a:ln>
                  <a:solidFill>
                    <a:sysClr val="windowText" lastClr="000000"/>
                  </a:solidFill>
                </a:ln>
                <a:latin typeface="Calibri" panose="020F0502020204030204" pitchFamily="34" charset="0"/>
                <a:cs typeface="Calibri" panose="020F0502020204030204" pitchFamily="34" charset="0"/>
              </a:rPr>
              <a:t>אחרי </a:t>
            </a:r>
            <a:r>
              <a:rPr lang="he-IL" sz="2800" dirty="0" err="1">
                <a:ln>
                  <a:solidFill>
                    <a:sysClr val="windowText" lastClr="000000"/>
                  </a:solidFill>
                </a:ln>
                <a:latin typeface="Calibri" panose="020F0502020204030204" pitchFamily="34" charset="0"/>
                <a:cs typeface="Calibri" panose="020F0502020204030204" pitchFamily="34" charset="0"/>
              </a:rPr>
              <a:t>הכל</a:t>
            </a:r>
            <a:r>
              <a:rPr lang="he-IL" sz="2800" dirty="0">
                <a:ln>
                  <a:solidFill>
                    <a:sysClr val="windowText" lastClr="000000"/>
                  </a:solidFill>
                </a:ln>
                <a:latin typeface="Calibri" panose="020F0502020204030204" pitchFamily="34" charset="0"/>
                <a:cs typeface="Calibri" panose="020F0502020204030204" pitchFamily="34" charset="0"/>
              </a:rPr>
              <a:t> הוא למד בליל שבועות...</a:t>
            </a:r>
          </a:p>
        </p:txBody>
      </p:sp>
    </p:spTree>
    <p:extLst>
      <p:ext uri="{BB962C8B-B14F-4D97-AF65-F5344CB8AC3E}">
        <p14:creationId xmlns:p14="http://schemas.microsoft.com/office/powerpoint/2010/main" val="10012937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86D62-3D22-40CF-9207-4EB349E1FF99}"/>
              </a:ext>
            </a:extLst>
          </p:cNvPr>
          <p:cNvSpPr>
            <a:spLocks noGrp="1"/>
          </p:cNvSpPr>
          <p:nvPr>
            <p:ph type="title"/>
          </p:nvPr>
        </p:nvSpPr>
        <p:spPr>
          <a:xfrm>
            <a:off x="3552684" y="429944"/>
            <a:ext cx="8280000" cy="720000"/>
          </a:xfrm>
        </p:spPr>
        <p:txBody>
          <a:bodyPr>
            <a:normAutofit fontScale="90000"/>
          </a:bodyPr>
          <a:lstStyle/>
          <a:p>
            <a:r>
              <a:rPr lang="he-IL" dirty="0"/>
              <a:t>הטבלה במלואה</a:t>
            </a:r>
          </a:p>
        </p:txBody>
      </p:sp>
      <p:graphicFrame>
        <p:nvGraphicFramePr>
          <p:cNvPr id="4" name="טבלה 6">
            <a:extLst>
              <a:ext uri="{FF2B5EF4-FFF2-40B4-BE49-F238E27FC236}">
                <a16:creationId xmlns:a16="http://schemas.microsoft.com/office/drawing/2014/main" id="{9F3B0E51-89C9-4B4F-ABD3-D4208CF65D9E}"/>
              </a:ext>
            </a:extLst>
          </p:cNvPr>
          <p:cNvGraphicFramePr>
            <a:graphicFrameLocks noGrp="1"/>
          </p:cNvGraphicFramePr>
          <p:nvPr>
            <p:extLst/>
          </p:nvPr>
        </p:nvGraphicFramePr>
        <p:xfrm>
          <a:off x="405116" y="1722388"/>
          <a:ext cx="11520166" cy="4491727"/>
        </p:xfrm>
        <a:graphic>
          <a:graphicData uri="http://schemas.openxmlformats.org/drawingml/2006/table">
            <a:tbl>
              <a:tblPr rtl="1" firstRow="1" bandRow="1">
                <a:tableStyleId>{5C22544A-7EE6-4342-B048-85BDC9FD1C3A}</a:tableStyleId>
              </a:tblPr>
              <a:tblGrid>
                <a:gridCol w="3320191">
                  <a:extLst>
                    <a:ext uri="{9D8B030D-6E8A-4147-A177-3AD203B41FA5}">
                      <a16:colId xmlns:a16="http://schemas.microsoft.com/office/drawing/2014/main" val="180596212"/>
                    </a:ext>
                  </a:extLst>
                </a:gridCol>
                <a:gridCol w="4322457">
                  <a:extLst>
                    <a:ext uri="{9D8B030D-6E8A-4147-A177-3AD203B41FA5}">
                      <a16:colId xmlns:a16="http://schemas.microsoft.com/office/drawing/2014/main" val="2601450890"/>
                    </a:ext>
                  </a:extLst>
                </a:gridCol>
                <a:gridCol w="3877518">
                  <a:extLst>
                    <a:ext uri="{9D8B030D-6E8A-4147-A177-3AD203B41FA5}">
                      <a16:colId xmlns:a16="http://schemas.microsoft.com/office/drawing/2014/main" val="680910910"/>
                    </a:ext>
                  </a:extLst>
                </a:gridCol>
              </a:tblGrid>
              <a:tr h="487849">
                <a:tc>
                  <a:txBody>
                    <a:bodyPr/>
                    <a:lstStyle/>
                    <a:p>
                      <a:pPr algn="ctr" rtl="1"/>
                      <a:r>
                        <a:rPr lang="he-IL" sz="3200" dirty="0">
                          <a:latin typeface="Calibri" panose="020F0502020204030204" pitchFamily="34" charset="0"/>
                          <a:cs typeface="Calibri" panose="020F0502020204030204" pitchFamily="34" charset="0"/>
                        </a:rPr>
                        <a:t>הזמן/ התרחשות</a:t>
                      </a:r>
                      <a:endParaRPr lang="he-IL" sz="3200" dirty="0"/>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 </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487849">
                <a:tc>
                  <a:txBody>
                    <a:bodyPr/>
                    <a:lstStyle/>
                    <a:p>
                      <a:pPr algn="r" rtl="1"/>
                      <a:r>
                        <a:rPr lang="he-IL" sz="2800" dirty="0">
                          <a:latin typeface="Calibri" panose="020F0502020204030204" pitchFamily="34" charset="0"/>
                          <a:cs typeface="Calibri" panose="020F0502020204030204" pitchFamily="34" charset="0"/>
                        </a:rPr>
                        <a:t>ערב ליל </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שבועות</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ציפיה</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לילה מיוחד במינו</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29575022"/>
                  </a:ext>
                </a:extLst>
              </a:tr>
              <a:tr h="889607">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היכן נמצא ראש הישיבה במהלך הלילה?</a:t>
                      </a:r>
                    </a:p>
                  </a:txBody>
                  <a:tcPr/>
                </a:tc>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2893907442"/>
                  </a:ext>
                </a:extLst>
              </a:tr>
              <a:tr h="487849">
                <a:tc>
                  <a:txBody>
                    <a:bodyPr/>
                    <a:lstStyle/>
                    <a:p>
                      <a:pPr algn="r" rtl="1"/>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ציפיה</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a:t>
                      </a:r>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בכליון</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עיניים</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אברימי</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קבע </a:t>
                      </a:r>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חברותות</a:t>
                      </a:r>
                      <a:endPar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endParaRPr>
                    </a:p>
                  </a:txBody>
                  <a:tcPr/>
                </a:tc>
                <a:extLst>
                  <a:ext uri="{0D108BD9-81ED-4DB2-BD59-A6C34878D82A}">
                    <a16:rowId xmlns:a16="http://schemas.microsoft.com/office/drawing/2014/main" val="3967325140"/>
                  </a:ext>
                </a:extLst>
              </a:tr>
              <a:tr h="954333">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לפני החג, אבא מבקש להתלוות לסבא.</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השמים חשכו, אני רוצה לצעוק, להתנגד בכל תוקף!</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95470429"/>
                  </a:ext>
                </a:extLst>
              </a:tr>
              <a:tr h="977074">
                <a:tc>
                  <a:txBody>
                    <a:bodyPr/>
                    <a:lstStyle/>
                    <a:p>
                      <a:pPr algn="r" rtl="1"/>
                      <a:r>
                        <a:rPr lang="he-IL" sz="2800" dirty="0">
                          <a:latin typeface="Calibri" panose="020F0502020204030204" pitchFamily="34" charset="0"/>
                          <a:cs typeface="Calibri" panose="020F0502020204030204" pitchFamily="34" charset="0"/>
                        </a:rPr>
                        <a:t>ליל שבועות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החלום שלי כעת מתנפץ, אבל בעצם מי ילך עם סבא?</a:t>
                      </a:r>
                    </a:p>
                  </a:txBody>
                  <a:tcPr/>
                </a:tc>
                <a:tc>
                  <a:txBody>
                    <a:bodyPr/>
                    <a:lstStyle/>
                    <a:p>
                      <a:pPr algn="r" rtl="1"/>
                      <a:r>
                        <a:rPr lang="he-IL" sz="2800" dirty="0">
                          <a:latin typeface="Calibri" panose="020F0502020204030204" pitchFamily="34" charset="0"/>
                          <a:cs typeface="Calibri" panose="020F0502020204030204" pitchFamily="34" charset="0"/>
                        </a:rPr>
                        <a:t>החלטה- זה בסדר, אבוא לסבא מחר אחר הצהריים.</a:t>
                      </a:r>
                    </a:p>
                  </a:txBody>
                  <a:tcPr/>
                </a:tc>
                <a:extLst>
                  <a:ext uri="{0D108BD9-81ED-4DB2-BD59-A6C34878D82A}">
                    <a16:rowId xmlns:a16="http://schemas.microsoft.com/office/drawing/2014/main" val="3077783838"/>
                  </a:ext>
                </a:extLst>
              </a:tr>
            </a:tbl>
          </a:graphicData>
        </a:graphic>
      </p:graphicFrame>
    </p:spTree>
    <p:extLst>
      <p:ext uri="{BB962C8B-B14F-4D97-AF65-F5344CB8AC3E}">
        <p14:creationId xmlns:p14="http://schemas.microsoft.com/office/powerpoint/2010/main" val="4178242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86D62-3D22-40CF-9207-4EB349E1FF99}"/>
              </a:ext>
            </a:extLst>
          </p:cNvPr>
          <p:cNvSpPr>
            <a:spLocks noGrp="1"/>
          </p:cNvSpPr>
          <p:nvPr>
            <p:ph type="title"/>
          </p:nvPr>
        </p:nvSpPr>
        <p:spPr>
          <a:xfrm>
            <a:off x="3425361" y="325772"/>
            <a:ext cx="8280000" cy="720000"/>
          </a:xfrm>
        </p:spPr>
        <p:txBody>
          <a:bodyPr>
            <a:normAutofit fontScale="90000"/>
          </a:bodyPr>
          <a:lstStyle/>
          <a:p>
            <a:r>
              <a:rPr lang="he-IL" dirty="0"/>
              <a:t>הטבלה במלואה</a:t>
            </a:r>
          </a:p>
        </p:txBody>
      </p:sp>
      <p:graphicFrame>
        <p:nvGraphicFramePr>
          <p:cNvPr id="4" name="טבלה 6">
            <a:extLst>
              <a:ext uri="{FF2B5EF4-FFF2-40B4-BE49-F238E27FC236}">
                <a16:creationId xmlns:a16="http://schemas.microsoft.com/office/drawing/2014/main" id="{9F3B0E51-89C9-4B4F-ABD3-D4208CF65D9E}"/>
              </a:ext>
            </a:extLst>
          </p:cNvPr>
          <p:cNvGraphicFramePr>
            <a:graphicFrameLocks noGrp="1"/>
          </p:cNvGraphicFramePr>
          <p:nvPr>
            <p:extLst/>
          </p:nvPr>
        </p:nvGraphicFramePr>
        <p:xfrm>
          <a:off x="447264" y="1240171"/>
          <a:ext cx="11258097" cy="5396062"/>
        </p:xfrm>
        <a:graphic>
          <a:graphicData uri="http://schemas.openxmlformats.org/drawingml/2006/table">
            <a:tbl>
              <a:tblPr rtl="1" firstRow="1" bandRow="1">
                <a:tableStyleId>{5C22544A-7EE6-4342-B048-85BDC9FD1C3A}</a:tableStyleId>
              </a:tblPr>
              <a:tblGrid>
                <a:gridCol w="3209544">
                  <a:extLst>
                    <a:ext uri="{9D8B030D-6E8A-4147-A177-3AD203B41FA5}">
                      <a16:colId xmlns:a16="http://schemas.microsoft.com/office/drawing/2014/main" val="180596212"/>
                    </a:ext>
                  </a:extLst>
                </a:gridCol>
                <a:gridCol w="4324412">
                  <a:extLst>
                    <a:ext uri="{9D8B030D-6E8A-4147-A177-3AD203B41FA5}">
                      <a16:colId xmlns:a16="http://schemas.microsoft.com/office/drawing/2014/main" val="2601450890"/>
                    </a:ext>
                  </a:extLst>
                </a:gridCol>
                <a:gridCol w="3724141">
                  <a:extLst>
                    <a:ext uri="{9D8B030D-6E8A-4147-A177-3AD203B41FA5}">
                      <a16:colId xmlns:a16="http://schemas.microsoft.com/office/drawing/2014/main" val="680910910"/>
                    </a:ext>
                  </a:extLst>
                </a:gridCol>
              </a:tblGrid>
              <a:tr h="457176">
                <a:tc>
                  <a:txBody>
                    <a:bodyPr/>
                    <a:lstStyle/>
                    <a:p>
                      <a:pPr algn="ctr" rtl="1"/>
                      <a:r>
                        <a:rPr lang="he-IL" sz="3200" dirty="0">
                          <a:latin typeface="Calibri" panose="020F0502020204030204" pitchFamily="34" charset="0"/>
                          <a:cs typeface="Calibri" panose="020F0502020204030204" pitchFamily="34" charset="0"/>
                        </a:rPr>
                        <a:t>הזמן/ התרחשות</a:t>
                      </a:r>
                      <a:endParaRPr lang="he-IL" sz="1600" dirty="0"/>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רגשות ומחשבות </a:t>
                      </a:r>
                    </a:p>
                  </a:txBody>
                  <a:tcPr/>
                </a:tc>
                <a:tc>
                  <a:txBody>
                    <a:bodyPr/>
                    <a:lstStyle/>
                    <a:p>
                      <a:pPr algn="ctr" rtl="1"/>
                      <a:r>
                        <a:rPr lang="he-IL" sz="3200" b="1" i="0" u="none" strike="noStrike" cap="none" dirty="0">
                          <a:solidFill>
                            <a:schemeClr val="lt1"/>
                          </a:solidFill>
                          <a:latin typeface="Calibri" panose="020F0502020204030204" pitchFamily="34" charset="0"/>
                          <a:ea typeface="+mn-ea"/>
                          <a:cs typeface="Calibri" panose="020F0502020204030204" pitchFamily="34" charset="0"/>
                          <a:sym typeface="Arial"/>
                        </a:rPr>
                        <a:t>פעולות</a:t>
                      </a:r>
                    </a:p>
                  </a:txBody>
                  <a:tcPr/>
                </a:tc>
                <a:extLst>
                  <a:ext uri="{0D108BD9-81ED-4DB2-BD59-A6C34878D82A}">
                    <a16:rowId xmlns:a16="http://schemas.microsoft.com/office/drawing/2014/main" val="994686334"/>
                  </a:ext>
                </a:extLst>
              </a:tr>
              <a:tr h="457176">
                <a:tc>
                  <a:txBody>
                    <a:bodyPr/>
                    <a:lstStyle/>
                    <a:p>
                      <a:pPr algn="r" rtl="1"/>
                      <a:r>
                        <a:rPr lang="he-IL" sz="2800" dirty="0">
                          <a:latin typeface="Calibri" panose="020F0502020204030204" pitchFamily="34" charset="0"/>
                          <a:cs typeface="Calibri" panose="020F0502020204030204" pitchFamily="34" charset="0"/>
                        </a:rPr>
                        <a:t>לאחר סעודת ליל החג, </a:t>
                      </a:r>
                      <a:r>
                        <a:rPr lang="he-IL" sz="2800" dirty="0" smtClean="0">
                          <a:latin typeface="Calibri" panose="020F0502020204030204" pitchFamily="34" charset="0"/>
                          <a:cs typeface="Calibri" panose="020F0502020204030204" pitchFamily="34" charset="0"/>
                        </a:rPr>
                        <a:t>בבית </a:t>
                      </a:r>
                      <a:r>
                        <a:rPr lang="he-IL" sz="2800" dirty="0">
                          <a:latin typeface="Calibri" panose="020F0502020204030204" pitchFamily="34" charset="0"/>
                          <a:cs typeface="Calibri" panose="020F0502020204030204" pitchFamily="34" charset="0"/>
                        </a:rPr>
                        <a:t>סבא וסבתא</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קיווה שאינם מרגישים עד כמה הוא מאוכזב</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34689062"/>
                  </a:ext>
                </a:extLst>
              </a:tr>
              <a:tr h="457176">
                <a:tc>
                  <a:txBody>
                    <a:bodyPr/>
                    <a:lstStyle/>
                    <a:p>
                      <a:pPr algn="r" rtl="1"/>
                      <a:r>
                        <a:rPr lang="he-IL" sz="2800" dirty="0">
                          <a:latin typeface="Calibri" panose="020F0502020204030204" pitchFamily="34" charset="0"/>
                          <a:cs typeface="Calibri" panose="020F0502020204030204" pitchFamily="34" charset="0"/>
                        </a:rPr>
                        <a:t>בית הכנסת </a:t>
                      </a:r>
                    </a:p>
                  </a:txBody>
                  <a:tcPr/>
                </a:tc>
                <a:tc>
                  <a:txBody>
                    <a:bodyPr/>
                    <a:lstStyle/>
                    <a:p>
                      <a:pPr algn="r" rtl="1"/>
                      <a:r>
                        <a:rPr lang="he-IL" sz="2800" b="0" i="0" u="none" strike="noStrike" cap="none" dirty="0" err="1">
                          <a:solidFill>
                            <a:schemeClr val="dk1"/>
                          </a:solidFill>
                          <a:latin typeface="Calibri" panose="020F0502020204030204" pitchFamily="34" charset="0"/>
                          <a:ea typeface="+mn-ea"/>
                          <a:cs typeface="Calibri" panose="020F0502020204030204" pitchFamily="34" charset="0"/>
                          <a:sym typeface="Arial"/>
                        </a:rPr>
                        <a:t>אברימי</a:t>
                      </a: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 חש שהמרירות והאכזבה מתפוגגות.</a:t>
                      </a:r>
                    </a:p>
                  </a:txBody>
                  <a:tcPr/>
                </a:tc>
                <a:tc>
                  <a:txBody>
                    <a:bodyPr/>
                    <a:lstStyle/>
                    <a:p>
                      <a:pPr algn="r" rtl="1"/>
                      <a:r>
                        <a:rPr lang="he-IL" sz="2800" dirty="0" err="1">
                          <a:latin typeface="Calibri" panose="020F0502020204030204" pitchFamily="34" charset="0"/>
                          <a:cs typeface="Calibri" panose="020F0502020204030204" pitchFamily="34" charset="0"/>
                        </a:rPr>
                        <a:t>אברימי</a:t>
                      </a:r>
                      <a:r>
                        <a:rPr lang="he-IL" sz="2800" dirty="0"/>
                        <a:t> ממתין שסבא יתאושש</a:t>
                      </a:r>
                    </a:p>
                  </a:txBody>
                  <a:tcPr/>
                </a:tc>
                <a:extLst>
                  <a:ext uri="{0D108BD9-81ED-4DB2-BD59-A6C34878D82A}">
                    <a16:rowId xmlns:a16="http://schemas.microsoft.com/office/drawing/2014/main" val="3895332148"/>
                  </a:ext>
                </a:extLst>
              </a:tr>
              <a:tr h="457176">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תדהמה, נשימתו לא שבה אליו מעוצמת ההפתעה</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50663765"/>
                  </a:ext>
                </a:extLst>
              </a:tr>
              <a:tr h="519262">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marR="0" algn="r" rtl="1">
                        <a:lnSpc>
                          <a:spcPct val="100000"/>
                        </a:lnSpc>
                        <a:spcBef>
                          <a:spcPts val="0"/>
                        </a:spcBef>
                        <a:spcAft>
                          <a:spcPts val="0"/>
                        </a:spcAft>
                        <a:buClr>
                          <a:srgbClr val="000000"/>
                        </a:buClr>
                        <a:buFont typeface="Arial"/>
                      </a:pPr>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התרגשות, מבוכה</a:t>
                      </a:r>
                    </a:p>
                  </a:txBody>
                  <a:tcPr/>
                </a:tc>
                <a:tc>
                  <a:txBody>
                    <a:bodyPr/>
                    <a:lstStyle/>
                    <a:p>
                      <a:pPr algn="r" rtl="1"/>
                      <a:endParaRPr lang="he-IL"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52346181"/>
                  </a:ext>
                </a:extLst>
              </a:tr>
              <a:tr h="457176">
                <a:tc>
                  <a:txBody>
                    <a:bodyPr/>
                    <a:lstStyle/>
                    <a:p>
                      <a:pPr algn="r" rtl="1"/>
                      <a:r>
                        <a:rPr lang="he-IL" sz="2800" dirty="0">
                          <a:latin typeface="Calibri" panose="020F0502020204030204" pitchFamily="34" charset="0"/>
                          <a:cs typeface="Calibri" panose="020F0502020204030204" pitchFamily="34" charset="0"/>
                        </a:rPr>
                        <a:t>בית הכנסת</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הרגיש שנמצא בעולם אחר</a:t>
                      </a:r>
                    </a:p>
                  </a:txBody>
                  <a:tcPr/>
                </a:tc>
                <a:tc>
                  <a:txBody>
                    <a:bodyPr/>
                    <a:lstStyle/>
                    <a:p>
                      <a:pPr algn="r" rtl="1"/>
                      <a:r>
                        <a:rPr lang="he-IL" sz="2800" dirty="0">
                          <a:latin typeface="Calibri" panose="020F0502020204030204" pitchFamily="34" charset="0"/>
                          <a:cs typeface="Calibri" panose="020F0502020204030204" pitchFamily="34" charset="0"/>
                        </a:rPr>
                        <a:t>למד עם ראש הישיבה ועם סבא</a:t>
                      </a:r>
                    </a:p>
                  </a:txBody>
                  <a:tcPr/>
                </a:tc>
                <a:extLst>
                  <a:ext uri="{0D108BD9-81ED-4DB2-BD59-A6C34878D82A}">
                    <a16:rowId xmlns:a16="http://schemas.microsoft.com/office/drawing/2014/main" val="2998672039"/>
                  </a:ext>
                </a:extLst>
              </a:tr>
              <a:tr h="457176">
                <a:tc>
                  <a:txBody>
                    <a:bodyPr/>
                    <a:lstStyle/>
                    <a:p>
                      <a:pPr algn="r" rtl="1"/>
                      <a:r>
                        <a:rPr lang="he-IL" sz="2800" dirty="0">
                          <a:latin typeface="Calibri" panose="020F0502020204030204" pitchFamily="34" charset="0"/>
                          <a:cs typeface="Calibri" panose="020F0502020204030204" pitchFamily="34" charset="0"/>
                        </a:rPr>
                        <a:t>ישיבה</a:t>
                      </a:r>
                    </a:p>
                  </a:txBody>
                  <a:tcPr/>
                </a:tc>
                <a:tc>
                  <a:txBody>
                    <a:bodyPr/>
                    <a:lstStyle/>
                    <a:p>
                      <a:pPr algn="r" rtl="1"/>
                      <a:r>
                        <a:rPr lang="he-IL" sz="2800" b="0" i="0" u="none" strike="noStrike" cap="none" dirty="0">
                          <a:solidFill>
                            <a:schemeClr val="dk1"/>
                          </a:solidFill>
                          <a:latin typeface="Calibri" panose="020F0502020204030204" pitchFamily="34" charset="0"/>
                          <a:ea typeface="+mn-ea"/>
                          <a:cs typeface="Calibri" panose="020F0502020204030204" pitchFamily="34" charset="0"/>
                          <a:sym typeface="Arial"/>
                        </a:rPr>
                        <a:t>התרוממות רוח וסיפוק</a:t>
                      </a:r>
                    </a:p>
                  </a:txBody>
                  <a:tcPr/>
                </a:tc>
                <a:tc>
                  <a:txBody>
                    <a:bodyPr/>
                    <a:lstStyle/>
                    <a:p>
                      <a:pPr algn="r" rtl="1"/>
                      <a:r>
                        <a:rPr lang="he-IL" sz="2800" dirty="0">
                          <a:latin typeface="Calibri" panose="020F0502020204030204" pitchFamily="34" charset="0"/>
                          <a:cs typeface="Calibri" panose="020F0502020204030204" pitchFamily="34" charset="0"/>
                        </a:rPr>
                        <a:t>למד עם הבחורים</a:t>
                      </a:r>
                    </a:p>
                  </a:txBody>
                  <a:tcPr/>
                </a:tc>
                <a:extLst>
                  <a:ext uri="{0D108BD9-81ED-4DB2-BD59-A6C34878D82A}">
                    <a16:rowId xmlns:a16="http://schemas.microsoft.com/office/drawing/2014/main" val="1908579836"/>
                  </a:ext>
                </a:extLst>
              </a:tr>
            </a:tbl>
          </a:graphicData>
        </a:graphic>
      </p:graphicFrame>
    </p:spTree>
    <p:extLst>
      <p:ext uri="{BB962C8B-B14F-4D97-AF65-F5344CB8AC3E}">
        <p14:creationId xmlns:p14="http://schemas.microsoft.com/office/powerpoint/2010/main" val="2502568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רגע חושבים...</a:t>
            </a:r>
          </a:p>
        </p:txBody>
      </p:sp>
      <p:sp>
        <p:nvSpPr>
          <p:cNvPr id="3" name="מציין מיקום טקסט 2"/>
          <p:cNvSpPr>
            <a:spLocks noGrp="1"/>
          </p:cNvSpPr>
          <p:nvPr>
            <p:ph type="body" sz="quarter" idx="10"/>
          </p:nvPr>
        </p:nvSpPr>
        <p:spPr>
          <a:xfrm>
            <a:off x="974541" y="1928813"/>
            <a:ext cx="10885543" cy="3844925"/>
          </a:xfrm>
        </p:spPr>
        <p:txBody>
          <a:bodyPr/>
          <a:lstStyle/>
          <a:p>
            <a:pPr>
              <a:lnSpc>
                <a:spcPct val="150000"/>
              </a:lnSpc>
            </a:pPr>
            <a:r>
              <a:rPr lang="he-IL" dirty="0"/>
              <a:t>האם אתם מכירים ילדים או אנשים שביצעו את הדבר הנכון, אך הלב שלהם עצוב?</a:t>
            </a:r>
          </a:p>
          <a:p>
            <a:pPr>
              <a:lnSpc>
                <a:spcPct val="150000"/>
              </a:lnSpc>
            </a:pPr>
            <a:endParaRPr lang="he-IL" dirty="0"/>
          </a:p>
          <a:p>
            <a:pPr>
              <a:lnSpc>
                <a:spcPct val="150000"/>
              </a:lnSpc>
            </a:pPr>
            <a:r>
              <a:rPr lang="he-IL" dirty="0"/>
              <a:t>חשבו על כך.</a:t>
            </a:r>
            <a:endParaRPr lang="he-IL" sz="13800" dirty="0"/>
          </a:p>
        </p:txBody>
      </p:sp>
    </p:spTree>
    <p:extLst>
      <p:ext uri="{BB962C8B-B14F-4D97-AF65-F5344CB8AC3E}">
        <p14:creationId xmlns:p14="http://schemas.microsoft.com/office/powerpoint/2010/main" val="2721952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endParaRPr lang="he-IL"/>
          </a:p>
        </p:txBody>
      </p:sp>
      <p:sp>
        <p:nvSpPr>
          <p:cNvPr id="3" name="מציין מיקום טקסט 2"/>
          <p:cNvSpPr>
            <a:spLocks noGrp="1"/>
          </p:cNvSpPr>
          <p:nvPr>
            <p:ph type="body" sz="quarter" idx="10"/>
          </p:nvPr>
        </p:nvSpPr>
        <p:spPr/>
        <p:txBody>
          <a:bodyPr/>
          <a:lstStyle/>
          <a:p>
            <a:r>
              <a:rPr lang="he-IL" dirty="0"/>
              <a:t>נבין את המסר של הסיפור</a:t>
            </a:r>
          </a:p>
          <a:p>
            <a:endParaRPr lang="he-IL" dirty="0"/>
          </a:p>
          <a:p>
            <a:pPr algn="ctr"/>
            <a:r>
              <a:rPr lang="he-IL" sz="4400" dirty="0"/>
              <a:t>"בכל מקום"</a:t>
            </a:r>
          </a:p>
        </p:txBody>
      </p:sp>
      <p:pic>
        <p:nvPicPr>
          <p:cNvPr id="4" name="תמונה 3"/>
          <p:cNvPicPr>
            <a:picLocks noChangeAspect="1"/>
          </p:cNvPicPr>
          <p:nvPr/>
        </p:nvPicPr>
        <p:blipFill rotWithShape="1">
          <a:blip r:embed="rId3"/>
          <a:srcRect l="18550" t="27721" r="20984" b="10231"/>
          <a:stretch/>
        </p:blipFill>
        <p:spPr>
          <a:xfrm>
            <a:off x="358720" y="2370817"/>
            <a:ext cx="4325257" cy="29609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339724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מסיימים ומסכמים</a:t>
            </a:r>
            <a:endParaRPr dirty="0"/>
          </a:p>
        </p:txBody>
      </p:sp>
      <p:sp>
        <p:nvSpPr>
          <p:cNvPr id="335" name="Google Shape;335;p16"/>
          <p:cNvSpPr txBox="1">
            <a:spLocks noGrp="1"/>
          </p:cNvSpPr>
          <p:nvPr>
            <p:ph type="body" sz="quarter" idx="10"/>
          </p:nvPr>
        </p:nvSpPr>
        <p:spPr>
          <a:xfrm>
            <a:off x="-406110" y="2032690"/>
            <a:ext cx="11767700" cy="3844925"/>
          </a:xfrm>
          <a:prstGeom prst="rect">
            <a:avLst/>
          </a:prstGeom>
          <a:noFill/>
          <a:ln>
            <a:noFill/>
          </a:ln>
        </p:spPr>
        <p:txBody>
          <a:bodyPr spcFirstLastPara="1" wrap="square" lIns="91425" tIns="45700" rIns="91425" bIns="45700" anchor="t" anchorCtr="0">
            <a:noAutofit/>
          </a:bodyPr>
          <a:lstStyle/>
          <a:p>
            <a:pPr lvl="0" algn="r" rtl="1">
              <a:lnSpc>
                <a:spcPct val="150000"/>
              </a:lnSpc>
              <a:spcBef>
                <a:spcPts val="800"/>
              </a:spcBef>
              <a:spcAft>
                <a:spcPts val="0"/>
              </a:spcAft>
              <a:buClr>
                <a:schemeClr val="dk1"/>
              </a:buClr>
              <a:buSzPts val="3600"/>
            </a:pPr>
            <a:r>
              <a:rPr lang="he-IL" sz="3200" b="1" dirty="0"/>
              <a:t>אז מה </a:t>
            </a:r>
            <a:r>
              <a:rPr lang="he-IL" sz="3200" b="1" dirty="0" smtClean="0"/>
              <a:t>למדנו?</a:t>
            </a:r>
          </a:p>
          <a:p>
            <a:pPr marL="457200" lvl="0" indent="-457200" algn="r" rtl="1">
              <a:lnSpc>
                <a:spcPct val="150000"/>
              </a:lnSpc>
              <a:spcBef>
                <a:spcPts val="800"/>
              </a:spcBef>
              <a:spcAft>
                <a:spcPts val="0"/>
              </a:spcAft>
              <a:buClr>
                <a:schemeClr val="dk1"/>
              </a:buClr>
              <a:buSzPts val="3600"/>
              <a:buFont typeface="Arial" panose="020B0604020202020204" pitchFamily="34" charset="0"/>
              <a:buChar char="•"/>
            </a:pPr>
            <a:r>
              <a:rPr lang="he-IL" sz="3200" dirty="0" smtClean="0"/>
              <a:t>קראנו </a:t>
            </a:r>
            <a:r>
              <a:rPr lang="he-IL" sz="3200" dirty="0"/>
              <a:t>את הסיפור</a:t>
            </a:r>
          </a:p>
          <a:p>
            <a:pPr marL="457200" lvl="0" indent="-457200" algn="r" rtl="1">
              <a:lnSpc>
                <a:spcPct val="150000"/>
              </a:lnSpc>
              <a:spcBef>
                <a:spcPts val="800"/>
              </a:spcBef>
              <a:spcAft>
                <a:spcPts val="0"/>
              </a:spcAft>
              <a:buClr>
                <a:schemeClr val="dk1"/>
              </a:buClr>
              <a:buSzPts val="3600"/>
              <a:buFont typeface="Arial" panose="020B0604020202020204" pitchFamily="34" charset="0"/>
              <a:buChar char="•"/>
            </a:pPr>
            <a:r>
              <a:rPr lang="he-IL" sz="3200" dirty="0"/>
              <a:t>ניתחנו את הרגשות שהתחוללו בליבו של </a:t>
            </a:r>
            <a:r>
              <a:rPr lang="he-IL" sz="3200" dirty="0" err="1"/>
              <a:t>אברימי</a:t>
            </a:r>
            <a:r>
              <a:rPr lang="he-IL" sz="3200" dirty="0"/>
              <a:t> לאורך הסיפור</a:t>
            </a:r>
          </a:p>
          <a:p>
            <a:pPr marL="457200" lvl="0" indent="-457200" algn="r" rtl="1">
              <a:lnSpc>
                <a:spcPct val="150000"/>
              </a:lnSpc>
              <a:spcBef>
                <a:spcPts val="800"/>
              </a:spcBef>
              <a:spcAft>
                <a:spcPts val="0"/>
              </a:spcAft>
              <a:buClr>
                <a:schemeClr val="dk1"/>
              </a:buClr>
              <a:buSzPts val="3600"/>
              <a:buFont typeface="Arial" panose="020B0604020202020204" pitchFamily="34" charset="0"/>
              <a:buChar char="•"/>
            </a:pPr>
            <a:r>
              <a:rPr lang="he-IL" sz="3200" dirty="0"/>
              <a:t>דיברנו על הקונפליקט בין העולם הפנימי לבין העולם החיצוני של </a:t>
            </a:r>
            <a:r>
              <a:rPr lang="he-IL" sz="3200" dirty="0" err="1"/>
              <a:t>אברימי</a:t>
            </a:r>
            <a:endParaRPr lang="he-IL" sz="3200" dirty="0"/>
          </a:p>
          <a:p>
            <a:pPr marL="457200" lvl="0" indent="-457200" algn="r" rtl="1">
              <a:lnSpc>
                <a:spcPct val="150000"/>
              </a:lnSpc>
              <a:spcBef>
                <a:spcPts val="800"/>
              </a:spcBef>
              <a:spcAft>
                <a:spcPts val="0"/>
              </a:spcAft>
              <a:buClr>
                <a:schemeClr val="dk1"/>
              </a:buClr>
              <a:buSzPts val="3600"/>
              <a:buFont typeface="Arial" panose="020B0604020202020204" pitchFamily="34" charset="0"/>
              <a:buChar char="•"/>
            </a:pPr>
            <a:r>
              <a:rPr lang="he-IL" sz="3200" dirty="0"/>
              <a:t>פתרנו את התעלומה </a:t>
            </a:r>
            <a:r>
              <a:rPr lang="he-IL" sz="3200" dirty="0" err="1"/>
              <a:t>שהיתה</a:t>
            </a:r>
            <a:r>
              <a:rPr lang="he-IL" sz="3200" dirty="0"/>
              <a:t> בתחילת הסיפור</a:t>
            </a:r>
          </a:p>
          <a:p>
            <a:pPr lvl="0" algn="r" rtl="1">
              <a:lnSpc>
                <a:spcPct val="90000"/>
              </a:lnSpc>
              <a:spcBef>
                <a:spcPts val="800"/>
              </a:spcBef>
              <a:spcAft>
                <a:spcPts val="0"/>
              </a:spcAft>
              <a:buClr>
                <a:schemeClr val="dk1"/>
              </a:buClr>
              <a:buSzPts val="3600"/>
            </a:pPr>
            <a:endParaRPr lang="he-IL" sz="3200" dirty="0">
              <a:solidFill>
                <a:srgbClr val="C00000"/>
              </a:solidFill>
            </a:endParaRPr>
          </a:p>
          <a:p>
            <a:pPr marL="457200" lvl="0" indent="-457200" algn="r" rtl="1">
              <a:lnSpc>
                <a:spcPct val="90000"/>
              </a:lnSpc>
              <a:spcBef>
                <a:spcPts val="800"/>
              </a:spcBef>
              <a:spcAft>
                <a:spcPts val="0"/>
              </a:spcAft>
              <a:buClr>
                <a:schemeClr val="dk1"/>
              </a:buClr>
              <a:buSzPts val="3600"/>
              <a:buFont typeface="Arial" panose="020B0604020202020204" pitchFamily="34" charset="0"/>
              <a:buChar char="•"/>
            </a:pPr>
            <a:endParaRPr lang="he-IL" sz="3200" dirty="0"/>
          </a:p>
          <a:p>
            <a:pPr marL="0" lvl="0" indent="0" algn="r" rtl="1">
              <a:lnSpc>
                <a:spcPct val="90000"/>
              </a:lnSpc>
              <a:spcBef>
                <a:spcPts val="800"/>
              </a:spcBef>
              <a:spcAft>
                <a:spcPts val="0"/>
              </a:spcAft>
              <a:buClr>
                <a:schemeClr val="dk1"/>
              </a:buClr>
              <a:buSzPts val="3600"/>
              <a:buNone/>
            </a:pPr>
            <a:endParaRPr lang="he-IL" sz="3200" b="1" dirty="0"/>
          </a:p>
          <a:p>
            <a:pPr lvl="0" algn="r" rtl="1">
              <a:lnSpc>
                <a:spcPct val="90000"/>
              </a:lnSpc>
              <a:spcBef>
                <a:spcPts val="800"/>
              </a:spcBef>
              <a:spcAft>
                <a:spcPts val="0"/>
              </a:spcAft>
              <a:buClr>
                <a:schemeClr val="dk1"/>
              </a:buClr>
              <a:buSzPts val="3600"/>
            </a:pPr>
            <a:r>
              <a:rPr lang="x-none" sz="3200" b="1" dirty="0"/>
              <a:t/>
            </a:r>
            <a:br>
              <a:rPr lang="x-none" sz="3200" b="1" dirty="0"/>
            </a:br>
            <a:endParaRPr sz="3200"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pic>
        <p:nvPicPr>
          <p:cNvPr id="7" name="תמונה 6"/>
          <p:cNvPicPr>
            <a:picLocks noChangeAspect="1"/>
          </p:cNvPicPr>
          <p:nvPr/>
        </p:nvPicPr>
        <p:blipFill>
          <a:blip r:embed="rId5">
            <a:extLst>
              <a:ext uri="{BEBA8EAE-BF5A-486C-A8C5-ECC9F3942E4B}">
                <a14:imgProps xmlns:a14="http://schemas.microsoft.com/office/drawing/2010/main">
                  <a14:imgLayer r:embed="rId6">
                    <a14:imgEffect>
                      <a14:backgroundRemoval t="5139" b="90000" l="2361" r="96528">
                        <a14:foregroundMark x1="11667" y1="21806" x2="16528" y2="22361"/>
                        <a14:foregroundMark x1="15000" y1="21528" x2="15000" y2="21528"/>
                        <a14:backgroundMark x1="22083" y1="56944" x2="53889" y2="53333"/>
                      </a14:backgroundRemoval>
                    </a14:imgEffect>
                  </a14:imgLayer>
                </a14:imgProps>
              </a:ext>
            </a:extLst>
          </a:blip>
          <a:stretch>
            <a:fillRect/>
          </a:stretch>
        </p:blipFill>
        <p:spPr>
          <a:xfrm>
            <a:off x="814750" y="913897"/>
            <a:ext cx="4048355" cy="4048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3460830" y="1742201"/>
            <a:ext cx="8492560" cy="4929187"/>
          </a:xfrm>
        </p:spPr>
        <p:txBody>
          <a:bodyPr>
            <a:normAutofit lnSpcReduction="10000"/>
          </a:bodyPr>
          <a:lstStyle/>
          <a:p>
            <a:pPr marL="742950" indent="-742950">
              <a:lnSpc>
                <a:spcPct val="150000"/>
              </a:lnSpc>
              <a:buAutoNum type="arabicPeriod"/>
            </a:pPr>
            <a:r>
              <a:rPr lang="he-IL" dirty="0"/>
              <a:t>חשבו היכן בספר בראשית יש לנו מקרה המספר על ויתור ושכרו בצידו.</a:t>
            </a:r>
          </a:p>
          <a:p>
            <a:pPr marL="742950" indent="-742950">
              <a:lnSpc>
                <a:spcPct val="150000"/>
              </a:lnSpc>
              <a:buAutoNum type="arabicPeriod"/>
            </a:pPr>
            <a:r>
              <a:rPr lang="he-IL" dirty="0"/>
              <a:t>הסבירו את הביטויים: "חשכו עיניו"</a:t>
            </a:r>
          </a:p>
          <a:p>
            <a:pPr>
              <a:lnSpc>
                <a:spcPct val="150000"/>
              </a:lnSpc>
            </a:pPr>
            <a:r>
              <a:rPr lang="he-IL" dirty="0"/>
              <a:t>                                    </a:t>
            </a:r>
            <a:r>
              <a:rPr lang="he-IL" dirty="0" smtClean="0"/>
              <a:t>     "</a:t>
            </a:r>
            <a:r>
              <a:rPr lang="he-IL" dirty="0"/>
              <a:t>בלב נחמץ"</a:t>
            </a:r>
          </a:p>
          <a:p>
            <a:pPr>
              <a:lnSpc>
                <a:spcPct val="150000"/>
              </a:lnSpc>
            </a:pPr>
            <a:r>
              <a:rPr lang="he-IL" dirty="0"/>
              <a:t>                                    </a:t>
            </a:r>
            <a:r>
              <a:rPr lang="he-IL" dirty="0" smtClean="0"/>
              <a:t>     "</a:t>
            </a:r>
            <a:r>
              <a:rPr lang="he-IL" dirty="0"/>
              <a:t>כשליבו כבד עליו"</a:t>
            </a:r>
          </a:p>
          <a:p>
            <a:pPr>
              <a:lnSpc>
                <a:spcPct val="150000"/>
              </a:lnSpc>
            </a:pPr>
            <a:r>
              <a:rPr lang="he-IL" dirty="0"/>
              <a:t>3. כתבו צירופי מילים נוספים עם המלה "לב".</a:t>
            </a:r>
          </a:p>
          <a:p>
            <a:pPr>
              <a:lnSpc>
                <a:spcPct val="150000"/>
              </a:lnSpc>
            </a:pPr>
            <a:endParaRPr lang="he-IL" dirty="0"/>
          </a:p>
        </p:txBody>
      </p:sp>
      <p:sp>
        <p:nvSpPr>
          <p:cNvPr id="4" name="כותרת 1">
            <a:extLst>
              <a:ext uri="{FF2B5EF4-FFF2-40B4-BE49-F238E27FC236}">
                <a16:creationId xmlns:a16="http://schemas.microsoft.com/office/drawing/2014/main" id="{1674FB9B-F8A9-463D-90B8-38905053028C}"/>
              </a:ext>
            </a:extLst>
          </p:cNvPr>
          <p:cNvSpPr>
            <a:spLocks noGrp="1"/>
          </p:cNvSpPr>
          <p:nvPr>
            <p:ph type="title"/>
          </p:nvPr>
        </p:nvSpPr>
        <p:spPr>
          <a:xfrm>
            <a:off x="3081590" y="663126"/>
            <a:ext cx="8280000" cy="720000"/>
          </a:xfrm>
        </p:spPr>
        <p:txBody>
          <a:bodyPr>
            <a:normAutofit fontScale="90000"/>
          </a:bodyPr>
          <a:lstStyle/>
          <a:p>
            <a:r>
              <a:rPr lang="he-IL" dirty="0"/>
              <a:t>משימת המשך</a:t>
            </a:r>
          </a:p>
        </p:txBody>
      </p:sp>
      <p:pic>
        <p:nvPicPr>
          <p:cNvPr id="2" name="תמונה 1"/>
          <p:cNvPicPr>
            <a:picLocks noChangeAspect="1"/>
          </p:cNvPicPr>
          <p:nvPr/>
        </p:nvPicPr>
        <p:blipFill>
          <a:blip r:embed="rId3"/>
          <a:stretch>
            <a:fillRect/>
          </a:stretch>
        </p:blipFill>
        <p:spPr>
          <a:xfrm>
            <a:off x="1067847" y="3101521"/>
            <a:ext cx="2283096" cy="3044128"/>
          </a:xfrm>
          <a:prstGeom prst="rect">
            <a:avLst/>
          </a:prstGeom>
          <a:effectLst>
            <a:softEdge rad="63500"/>
          </a:effectLst>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p:nvPicPr>
        <p:blipFill>
          <a:blip r:embed="rId4"/>
          <a:stretch>
            <a:fillRect/>
          </a:stretch>
        </p:blipFill>
        <p:spPr>
          <a:xfrm>
            <a:off x="297378" y="1872260"/>
            <a:ext cx="1540938" cy="549601"/>
          </a:xfrm>
          <a:prstGeom prst="rect">
            <a:avLst/>
          </a:prstGeom>
        </p:spPr>
      </p:pic>
    </p:spTree>
    <p:extLst>
      <p:ext uri="{BB962C8B-B14F-4D97-AF65-F5344CB8AC3E}">
        <p14:creationId xmlns:p14="http://schemas.microsoft.com/office/powerpoint/2010/main" val="998923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a:t>קריאה במליאה</a:t>
            </a:r>
            <a:endParaRPr dirty="0"/>
          </a:p>
        </p:txBody>
      </p:sp>
      <p:sp>
        <p:nvSpPr>
          <p:cNvPr id="279" name="Google Shape;279;p9"/>
          <p:cNvSpPr txBox="1">
            <a:spLocks noGrp="1"/>
          </p:cNvSpPr>
          <p:nvPr>
            <p:ph type="body" sz="quarter" idx="10"/>
          </p:nvPr>
        </p:nvSpPr>
        <p:spPr>
          <a:xfrm>
            <a:off x="615820" y="1733826"/>
            <a:ext cx="11394870" cy="4592329"/>
          </a:xfrm>
          <a:prstGeom prst="rect">
            <a:avLst/>
          </a:prstGeom>
          <a:noFill/>
          <a:ln>
            <a:noFill/>
          </a:ln>
        </p:spPr>
        <p:txBody>
          <a:bodyPr spcFirstLastPara="1" wrap="square" lIns="91425" tIns="45700" rIns="91425" bIns="45700" anchor="t" anchorCtr="0">
            <a:normAutofit fontScale="85000" lnSpcReduction="10000"/>
          </a:bodyPr>
          <a:lstStyle/>
          <a:p>
            <a:pPr lvl="0">
              <a:lnSpc>
                <a:spcPct val="90000"/>
              </a:lnSpc>
              <a:buClr>
                <a:schemeClr val="dk1"/>
              </a:buClr>
              <a:buSzPts val="3600"/>
            </a:pPr>
            <a:r>
              <a:rPr lang="he-IL" sz="4200" b="1" u="sng" dirty="0"/>
              <a:t>בכל מקום</a:t>
            </a:r>
          </a:p>
          <a:p>
            <a:pPr lvl="0">
              <a:lnSpc>
                <a:spcPct val="90000"/>
              </a:lnSpc>
              <a:buClr>
                <a:schemeClr val="dk1"/>
              </a:buClr>
              <a:buSzPts val="3600"/>
            </a:pPr>
            <a:endParaRPr lang="he-IL" b="1" u="sng" dirty="0"/>
          </a:p>
          <a:p>
            <a:pPr lvl="0" algn="just">
              <a:lnSpc>
                <a:spcPct val="150000"/>
              </a:lnSpc>
              <a:buClr>
                <a:schemeClr val="dk1"/>
              </a:buClr>
              <a:buSzPts val="3600"/>
            </a:pPr>
            <a:r>
              <a:rPr lang="he-IL" dirty="0"/>
              <a:t> </a:t>
            </a:r>
            <a:r>
              <a:rPr lang="he-IL" sz="3800" dirty="0"/>
              <a:t>ליל שבועות בישיבה! ללילה זה ציפה </a:t>
            </a:r>
            <a:r>
              <a:rPr lang="he-IL" sz="3800" dirty="0" err="1"/>
              <a:t>אבֵרימי</a:t>
            </a:r>
            <a:r>
              <a:rPr lang="he-IL" sz="3800" dirty="0"/>
              <a:t> זמן רב. מסיפורי חבריו ידע </a:t>
            </a:r>
            <a:r>
              <a:rPr lang="he-IL" sz="3800" dirty="0" err="1"/>
              <a:t>אברימי</a:t>
            </a:r>
            <a:r>
              <a:rPr lang="he-IL" sz="3800" dirty="0"/>
              <a:t> כי ליל שבועות בישיבה הוא לילה מיוחד במינו, לילה שכולו מוקדש ללימוד תורה בצוותא. כל תלמידי הישיבה, וגם תלמידים לשעבר, מגיעים ללמוד. הסיפורים, שעברו מפה לאוזן, תיארו את האווירה הנלהבת בזמן הלימוד ואת קולות הלימוד הרמים שנשמעים היטב גם ברחוב. </a:t>
            </a:r>
            <a:endParaRPr sz="3800"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rotWithShape="1">
          <a:blip r:embed="rId4"/>
          <a:srcRect l="11289" t="10548" r="13086" b="15265"/>
          <a:stretch/>
        </p:blipFill>
        <p:spPr>
          <a:xfrm>
            <a:off x="16230" y="233529"/>
            <a:ext cx="3601616" cy="2649894"/>
          </a:xfrm>
          <a:prstGeom prst="ellipse">
            <a:avLst/>
          </a:prstGeom>
          <a:ln>
            <a:noFill/>
          </a:ln>
          <a:effectLst>
            <a:softEdge rad="317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48865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846221" y="1623154"/>
            <a:ext cx="10885543" cy="4527971"/>
          </a:xfrm>
        </p:spPr>
        <p:txBody>
          <a:bodyPr>
            <a:normAutofit/>
          </a:bodyPr>
          <a:lstStyle/>
          <a:p>
            <a:pPr>
              <a:lnSpc>
                <a:spcPct val="150000"/>
              </a:lnSpc>
            </a:pPr>
            <a:r>
              <a:rPr lang="he-IL" dirty="0"/>
              <a:t>השמועות סיפרו גם על תעלומה — בכל ליל שבועות ראש הישיבה אינו נמצא בישיבה, אלא מגיע רק לפנות בוקר. היכן נמצא ראש הישיבה במהלך הלילה? השמועות ידעו לספר כי הוא לומד כל הלילה בבית כנסת קטן, אי שם בקצה העיר. אבל איש אינו יודע עם מי לומד ראש הישיבה בליל שבועות. </a:t>
            </a:r>
          </a:p>
        </p:txBody>
      </p:sp>
      <p:pic>
        <p:nvPicPr>
          <p:cNvPr id="2" name="תמונה 1"/>
          <p:cNvPicPr>
            <a:picLocks noChangeAspect="1"/>
          </p:cNvPicPr>
          <p:nvPr/>
        </p:nvPicPr>
        <p:blipFill>
          <a:blip r:embed="rId3">
            <a:clrChange>
              <a:clrFrom>
                <a:srgbClr val="000000"/>
              </a:clrFrom>
              <a:clrTo>
                <a:srgbClr val="000000">
                  <a:alpha val="0"/>
                </a:srgbClr>
              </a:clrTo>
            </a:clrChange>
          </a:blip>
          <a:stretch>
            <a:fillRect/>
          </a:stretch>
        </p:blipFill>
        <p:spPr>
          <a:xfrm>
            <a:off x="400004" y="4698124"/>
            <a:ext cx="2030689" cy="2243959"/>
          </a:xfrm>
          <a:prstGeom prst="rect">
            <a:avLst/>
          </a:prstGeom>
        </p:spPr>
      </p:pic>
    </p:spTree>
    <p:extLst>
      <p:ext uri="{BB962C8B-B14F-4D97-AF65-F5344CB8AC3E}">
        <p14:creationId xmlns:p14="http://schemas.microsoft.com/office/powerpoint/2010/main" val="2689769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951723" y="1592911"/>
            <a:ext cx="10983006" cy="4695922"/>
          </a:xfrm>
        </p:spPr>
        <p:txBody>
          <a:bodyPr>
            <a:normAutofit fontScale="92500"/>
          </a:bodyPr>
          <a:lstStyle/>
          <a:p>
            <a:pPr algn="just">
              <a:lnSpc>
                <a:spcPct val="150000"/>
              </a:lnSpc>
            </a:pPr>
            <a:r>
              <a:rPr lang="he-IL" dirty="0"/>
              <a:t>החג קֵָרב ובא. </a:t>
            </a:r>
            <a:r>
              <a:rPr lang="he-IL" dirty="0" err="1"/>
              <a:t>אברימי</a:t>
            </a:r>
            <a:r>
              <a:rPr lang="he-IL" dirty="0"/>
              <a:t> קבע לעצמו ”</a:t>
            </a:r>
            <a:r>
              <a:rPr lang="he-IL" dirty="0" err="1"/>
              <a:t>חברותות</a:t>
            </a:r>
            <a:r>
              <a:rPr lang="he-IL" dirty="0"/>
              <a:t>" ללימוד בליל שבועות וציפה </a:t>
            </a:r>
            <a:r>
              <a:rPr lang="he-IL" dirty="0" err="1"/>
              <a:t>בכליון</a:t>
            </a:r>
            <a:r>
              <a:rPr lang="he-IL" dirty="0"/>
              <a:t> עיניים לבוא החג. </a:t>
            </a:r>
            <a:endParaRPr lang="he-IL" dirty="0" smtClean="0"/>
          </a:p>
          <a:p>
            <a:pPr algn="just">
              <a:lnSpc>
                <a:spcPct val="150000"/>
              </a:lnSpc>
            </a:pPr>
            <a:r>
              <a:rPr lang="he-IL" dirty="0" smtClean="0"/>
              <a:t>יום </a:t>
            </a:r>
            <a:r>
              <a:rPr lang="he-IL" dirty="0"/>
              <a:t>לפני ליל החג פנה אליו אביו: ”סבא ביקש שתתארח אצלם בחג." ”מה?!" שאל </a:t>
            </a:r>
            <a:r>
              <a:rPr lang="he-IL" dirty="0" err="1"/>
              <a:t>אברימי</a:t>
            </a:r>
            <a:r>
              <a:rPr lang="he-IL" dirty="0"/>
              <a:t>. הוא היה בטוח שלא שמע היטב. </a:t>
            </a:r>
            <a:endParaRPr lang="he-IL" dirty="0" smtClean="0"/>
          </a:p>
          <a:p>
            <a:pPr algn="just">
              <a:lnSpc>
                <a:spcPct val="150000"/>
              </a:lnSpc>
            </a:pPr>
            <a:r>
              <a:rPr lang="he-IL" dirty="0" smtClean="0"/>
              <a:t>”</a:t>
            </a:r>
            <a:r>
              <a:rPr lang="he-IL" dirty="0"/>
              <a:t>סבא זקוק לעזרה, מישהו צריך ללוות אותו לבית הכנסת ולעזור לו אחר כך לחזור הביתה," הסביר אבא. </a:t>
            </a:r>
          </a:p>
        </p:txBody>
      </p:sp>
    </p:spTree>
    <p:extLst>
      <p:ext uri="{BB962C8B-B14F-4D97-AF65-F5344CB8AC3E}">
        <p14:creationId xmlns:p14="http://schemas.microsoft.com/office/powerpoint/2010/main" val="967893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030525" y="1480943"/>
            <a:ext cx="10885543" cy="5193126"/>
          </a:xfrm>
        </p:spPr>
        <p:txBody>
          <a:bodyPr>
            <a:noAutofit/>
          </a:bodyPr>
          <a:lstStyle/>
          <a:p>
            <a:pPr>
              <a:lnSpc>
                <a:spcPct val="150000"/>
              </a:lnSpc>
            </a:pPr>
            <a:r>
              <a:rPr lang="he-IL" sz="3200" dirty="0" err="1"/>
              <a:t>אברימי</a:t>
            </a:r>
            <a:r>
              <a:rPr lang="he-IL" sz="3200" dirty="0"/>
              <a:t> הרגיש שהשמים חשכו. </a:t>
            </a:r>
          </a:p>
          <a:p>
            <a:pPr>
              <a:lnSpc>
                <a:spcPct val="150000"/>
              </a:lnSpc>
            </a:pPr>
            <a:r>
              <a:rPr lang="he-IL" sz="3200" dirty="0"/>
              <a:t>”אז מה אתה אומר, </a:t>
            </a:r>
            <a:r>
              <a:rPr lang="he-IL" sz="3200" dirty="0" err="1"/>
              <a:t>אברימי</a:t>
            </a:r>
            <a:r>
              <a:rPr lang="he-IL" sz="3200" dirty="0"/>
              <a:t>?" שאל אבא. ”מה אני אומר?" אמר לעצמו </a:t>
            </a:r>
            <a:r>
              <a:rPr lang="he-IL" sz="3200" dirty="0" err="1"/>
              <a:t>אברימי</a:t>
            </a:r>
            <a:r>
              <a:rPr lang="he-IL" sz="3200" dirty="0"/>
              <a:t>, ”אני רוצה לצעוק, להתנגד בכל תוקף, להכריז שאני לא מסכים בשום פנים ואופן! זמן רב חיכיתי ללילה הזה, ציפיתי כל כך לשעות המתוקות הללו. כל החברים שלי יֵשְבו בצוותא בישיבה ויִלְמְדו בהתלהבות, ורק אני אשב עם סבא באיזה בית כנסת רחוק, בלי החברותא שלי, בלי החברים שלי...</a:t>
            </a:r>
          </a:p>
        </p:txBody>
      </p:sp>
    </p:spTree>
    <p:extLst>
      <p:ext uri="{BB962C8B-B14F-4D97-AF65-F5344CB8AC3E}">
        <p14:creationId xmlns:p14="http://schemas.microsoft.com/office/powerpoint/2010/main" val="3405798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375017" y="2109172"/>
            <a:ext cx="9954082" cy="3844925"/>
          </a:xfrm>
        </p:spPr>
        <p:txBody>
          <a:bodyPr/>
          <a:lstStyle/>
          <a:p>
            <a:pPr>
              <a:lnSpc>
                <a:spcPct val="150000"/>
              </a:lnSpc>
            </a:pPr>
            <a:r>
              <a:rPr lang="he-IL" dirty="0"/>
              <a:t>"לא, אני לא מסכים! </a:t>
            </a:r>
            <a:endParaRPr lang="he-IL" dirty="0" smtClean="0"/>
          </a:p>
          <a:p>
            <a:pPr>
              <a:lnSpc>
                <a:spcPct val="150000"/>
              </a:lnSpc>
            </a:pPr>
            <a:r>
              <a:rPr lang="he-IL" dirty="0" smtClean="0"/>
              <a:t>אני </a:t>
            </a:r>
            <a:r>
              <a:rPr lang="he-IL" dirty="0"/>
              <a:t>אומר לאבא שאני לא מוכן, וזהו. </a:t>
            </a:r>
            <a:endParaRPr lang="he-IL" dirty="0" smtClean="0"/>
          </a:p>
          <a:p>
            <a:pPr>
              <a:lnSpc>
                <a:spcPct val="150000"/>
              </a:lnSpc>
            </a:pPr>
            <a:r>
              <a:rPr lang="he-IL" dirty="0" smtClean="0"/>
              <a:t>אני </a:t>
            </a:r>
            <a:r>
              <a:rPr lang="he-IL" dirty="0"/>
              <a:t>לא מסכים לוותר."</a:t>
            </a:r>
          </a:p>
        </p:txBody>
      </p:sp>
    </p:spTree>
    <p:extLst>
      <p:ext uri="{BB962C8B-B14F-4D97-AF65-F5344CB8AC3E}">
        <p14:creationId xmlns:p14="http://schemas.microsoft.com/office/powerpoint/2010/main" val="287256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1424</TotalTime>
  <Words>3394</Words>
  <Application>Microsoft Office PowerPoint</Application>
  <PresentationFormat>מסך רחב</PresentationFormat>
  <Paragraphs>340</Paragraphs>
  <Slides>50</Slides>
  <Notes>39</Notes>
  <HiddenSlides>0</HiddenSlides>
  <MMClips>9</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50</vt:i4>
      </vt:variant>
    </vt:vector>
  </HeadingPairs>
  <TitlesOfParts>
    <vt:vector size="54" baseType="lpstr">
      <vt:lpstr>Calibri</vt:lpstr>
      <vt:lpstr>Open Sans</vt:lpstr>
      <vt:lpstr>Arial</vt:lpstr>
      <vt:lpstr>Office Theme</vt:lpstr>
      <vt:lpstr>מצגת של PowerPoint‏</vt:lpstr>
      <vt:lpstr>מה נלמד היום?</vt:lpstr>
      <vt:lpstr>מה להביא לשיעור?</vt:lpstr>
      <vt:lpstr>לפני שמתחילים...</vt:lpstr>
      <vt:lpstr>קריאה במליאה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בקריאה שניה – מכירים את אברימי</vt:lpstr>
      <vt:lpstr>בקריאה שניה- מכירים את אברימי</vt:lpstr>
      <vt:lpstr>בקריאה שניה – מכירים את אברימי</vt:lpstr>
      <vt:lpstr>מצגת של PowerPoint‏</vt:lpstr>
      <vt:lpstr>מצגת של PowerPoint‏</vt:lpstr>
      <vt:lpstr>מצגת של PowerPoint‏</vt:lpstr>
      <vt:lpstr>מצגת של PowerPoint‏</vt:lpstr>
      <vt:lpstr>מחשבותיו והרגשותיו של אברימי</vt:lpstr>
      <vt:lpstr>מצגת של PowerPoint‏</vt:lpstr>
      <vt:lpstr>מכירים את אבא של אברימי</vt:lpstr>
      <vt:lpstr>דברי האב</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הטבלה במלואה</vt:lpstr>
      <vt:lpstr>הטבלה במלואה</vt:lpstr>
      <vt:lpstr>עולם פנימי מול עולם חיצוני</vt:lpstr>
      <vt:lpstr>הטבלה במלואה</vt:lpstr>
      <vt:lpstr>הטבלה במלואה</vt:lpstr>
      <vt:lpstr>רגע חושבים...</vt:lpstr>
      <vt:lpstr>מצגת של PowerPoint‏</vt:lpstr>
      <vt:lpstr>מסיימים ומסכמים</vt:lpstr>
      <vt:lpstr>משימת המשך</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shira</cp:lastModifiedBy>
  <cp:revision>328</cp:revision>
  <dcterms:created xsi:type="dcterms:W3CDTF">2020-03-11T07:11:19Z</dcterms:created>
  <dcterms:modified xsi:type="dcterms:W3CDTF">2021-08-19T16:10:49Z</dcterms:modified>
</cp:coreProperties>
</file>