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Lst>
  <p:notesMasterIdLst>
    <p:notesMasterId r:id="rId43"/>
  </p:notesMasterIdLst>
  <p:sldIdLst>
    <p:sldId id="260" r:id="rId3"/>
    <p:sldId id="268" r:id="rId4"/>
    <p:sldId id="269" r:id="rId5"/>
    <p:sldId id="324" r:id="rId6"/>
    <p:sldId id="340" r:id="rId7"/>
    <p:sldId id="341" r:id="rId8"/>
    <p:sldId id="342" r:id="rId9"/>
    <p:sldId id="343" r:id="rId10"/>
    <p:sldId id="353" r:id="rId11"/>
    <p:sldId id="355" r:id="rId12"/>
    <p:sldId id="356" r:id="rId13"/>
    <p:sldId id="357" r:id="rId14"/>
    <p:sldId id="358" r:id="rId15"/>
    <p:sldId id="359" r:id="rId16"/>
    <p:sldId id="360" r:id="rId17"/>
    <p:sldId id="361" r:id="rId18"/>
    <p:sldId id="372" r:id="rId19"/>
    <p:sldId id="362" r:id="rId20"/>
    <p:sldId id="363" r:id="rId21"/>
    <p:sldId id="364" r:id="rId22"/>
    <p:sldId id="270" r:id="rId23"/>
    <p:sldId id="365" r:id="rId24"/>
    <p:sldId id="366" r:id="rId25"/>
    <p:sldId id="314" r:id="rId26"/>
    <p:sldId id="287" r:id="rId27"/>
    <p:sldId id="310" r:id="rId28"/>
    <p:sldId id="367" r:id="rId29"/>
    <p:sldId id="368" r:id="rId30"/>
    <p:sldId id="369" r:id="rId31"/>
    <p:sldId id="311" r:id="rId32"/>
    <p:sldId id="298" r:id="rId33"/>
    <p:sldId id="315" r:id="rId34"/>
    <p:sldId id="303" r:id="rId35"/>
    <p:sldId id="339" r:id="rId36"/>
    <p:sldId id="304" r:id="rId37"/>
    <p:sldId id="308" r:id="rId38"/>
    <p:sldId id="321" r:id="rId39"/>
    <p:sldId id="322" r:id="rId40"/>
    <p:sldId id="318" r:id="rId41"/>
    <p:sldId id="373" r:id="rId4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5DD3906C-4855-445C-AE96-25056BFB12F6}">
          <p14:sldIdLst>
            <p14:sldId id="260"/>
            <p14:sldId id="268"/>
            <p14:sldId id="269"/>
            <p14:sldId id="324"/>
            <p14:sldId id="340"/>
            <p14:sldId id="341"/>
            <p14:sldId id="342"/>
            <p14:sldId id="343"/>
            <p14:sldId id="353"/>
            <p14:sldId id="355"/>
            <p14:sldId id="356"/>
            <p14:sldId id="357"/>
            <p14:sldId id="358"/>
            <p14:sldId id="359"/>
            <p14:sldId id="360"/>
            <p14:sldId id="361"/>
            <p14:sldId id="372"/>
            <p14:sldId id="362"/>
            <p14:sldId id="363"/>
            <p14:sldId id="364"/>
            <p14:sldId id="270"/>
            <p14:sldId id="365"/>
            <p14:sldId id="366"/>
            <p14:sldId id="314"/>
            <p14:sldId id="287"/>
            <p14:sldId id="310"/>
            <p14:sldId id="367"/>
            <p14:sldId id="368"/>
            <p14:sldId id="369"/>
            <p14:sldId id="311"/>
            <p14:sldId id="298"/>
            <p14:sldId id="315"/>
            <p14:sldId id="303"/>
            <p14:sldId id="339"/>
            <p14:sldId id="304"/>
            <p14:sldId id="308"/>
            <p14:sldId id="321"/>
            <p14:sldId id="322"/>
            <p14:sldId id="318"/>
            <p14:sldId id="373"/>
          </p14:sldIdLst>
        </p14:section>
      </p14:sectionLst>
    </p:ex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שירן מזור" initials="שמ" lastIdx="1" clrIdx="0">
    <p:extLst>
      <p:ext uri="{19B8F6BF-5375-455C-9EA6-DF929625EA0E}">
        <p15:presenceInfo xmlns:p15="http://schemas.microsoft.com/office/powerpoint/2012/main" userId="a47af9a748248d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8" autoAdjust="0"/>
    <p:restoredTop sz="86025" autoAdjust="0"/>
  </p:normalViewPr>
  <p:slideViewPr>
    <p:cSldViewPr snapToGrid="0" snapToObjects="1" showGuides="1">
      <p:cViewPr varScale="1">
        <p:scale>
          <a:sx n="59" d="100"/>
          <a:sy n="59" d="100"/>
        </p:scale>
        <p:origin x="1218" y="78"/>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462458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2327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79761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2447178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smtClean="0">
                <a:solidFill>
                  <a:schemeClr val="dk1"/>
                </a:solidFill>
                <a:cs typeface="Calibri" panose="020F0502020204030204" pitchFamily="34" charset="0"/>
              </a:rPr>
              <a:t>קורא מהשקף</a:t>
            </a: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336903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86453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1449492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solidFill>
                  <a:schemeClr val="dk1"/>
                </a:solidFill>
                <a:cs typeface="Calibri" panose="020F0502020204030204" pitchFamily="34" charset="0"/>
              </a:rPr>
              <a:t>או האם הם קרויים על שם הספר שחיברו? נכון כולם פוסקי הלכות וכולם מאחרונים אך המיוחד והמשותף לדמויות שלפנינו הוא הכינוי שלהם – כולם קרויים על שם החיבור המפורסם והחשוב ביותר שכתבו. אמנם הם כתבו חיבורים חשובים נוספים אך הם קרויים על שם החיבור המפורסם ביותר שלהם.</a:t>
            </a:r>
            <a:r>
              <a:rPr lang="he-IL" b="1" baseline="0" dirty="0">
                <a:solidFill>
                  <a:schemeClr val="dk1"/>
                </a:solidFill>
                <a:cs typeface="Calibri" panose="020F0502020204030204" pitchFamily="34" charset="0"/>
              </a:rPr>
              <a:t> אלה </a:t>
            </a:r>
            <a:r>
              <a:rPr lang="he-IL" b="1" dirty="0">
                <a:solidFill>
                  <a:schemeClr val="dk1"/>
                </a:solidFill>
                <a:cs typeface="Calibri" panose="020F0502020204030204" pitchFamily="34" charset="0"/>
              </a:rPr>
              <a:t>שמות של חיבורים בהלכה – ספרי הלכה חשובים ומשמעותיים לנו לחיי היום יום. </a:t>
            </a:r>
          </a:p>
          <a:p>
            <a:pPr marL="0" lvl="0" indent="0" algn="r" rtl="1">
              <a:spcBef>
                <a:spcPts val="0"/>
              </a:spcBef>
              <a:spcAft>
                <a:spcPts val="0"/>
              </a:spcAft>
              <a:buNone/>
            </a:pPr>
            <a:r>
              <a:rPr lang="he-IL" b="1" dirty="0">
                <a:solidFill>
                  <a:schemeClr val="dk1"/>
                </a:solidFill>
                <a:cs typeface="Calibri" panose="020F0502020204030204" pitchFamily="34" charset="0"/>
              </a:rPr>
              <a:t>בסיפור שנקרא היום נלמד על רבי חיים עוזר זצוק"ל שנקרא גם על שם ספרו החשוב בעל ה"אחיעזר".</a:t>
            </a:r>
            <a:endParaRPr lang="he-IL" b="1" baseline="0" dirty="0">
              <a:solidFill>
                <a:schemeClr val="dk1"/>
              </a:solidFill>
              <a:cs typeface="Calibri" panose="020F0502020204030204" pitchFamily="34" charset="0"/>
            </a:endParaRPr>
          </a:p>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53242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ילדים יקרים.</a:t>
            </a:r>
            <a:r>
              <a:rPr lang="he-IL" b="1" baseline="0" dirty="0">
                <a:cs typeface="Calibri" panose="020F0502020204030204" pitchFamily="34" charset="0"/>
              </a:rPr>
              <a:t> </a:t>
            </a:r>
            <a:r>
              <a:rPr lang="he-IL" b="1" dirty="0" smtClean="0">
                <a:cs typeface="Calibri" panose="020F0502020204030204" pitchFamily="34" charset="0"/>
              </a:rPr>
              <a:t>עכשיו</a:t>
            </a:r>
            <a:r>
              <a:rPr lang="he-IL" b="1" baseline="0" dirty="0" smtClean="0">
                <a:cs typeface="Calibri" panose="020F0502020204030204" pitchFamily="34" charset="0"/>
              </a:rPr>
              <a:t> </a:t>
            </a:r>
            <a:r>
              <a:rPr lang="he-IL" b="1" baseline="0" dirty="0">
                <a:cs typeface="Calibri" panose="020F0502020204030204" pitchFamily="34" charset="0"/>
              </a:rPr>
              <a:t>נקרא </a:t>
            </a:r>
            <a:r>
              <a:rPr lang="he-IL" b="1" dirty="0">
                <a:cs typeface="Calibri" panose="020F0502020204030204" pitchFamily="34" charset="0"/>
              </a:rPr>
              <a:t>את הסיפור</a:t>
            </a:r>
            <a:r>
              <a:rPr lang="he-IL" b="1" dirty="0" smtClean="0">
                <a:cs typeface="Calibri" panose="020F0502020204030204" pitchFamily="34" charset="0"/>
              </a:rPr>
              <a:t>,.</a:t>
            </a:r>
            <a:r>
              <a:rPr lang="he-IL" b="1" baseline="0" dirty="0" smtClean="0">
                <a:cs typeface="Calibri" panose="020F0502020204030204" pitchFamily="34" charset="0"/>
              </a:rPr>
              <a:t>  קורא</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992303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1830027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cs typeface="Calibri" panose="020F0502020204030204" pitchFamily="34" charset="0"/>
              </a:rPr>
              <a:t>משך השקף: 2 דקות</a:t>
            </a:r>
          </a:p>
          <a:p>
            <a:pPr marL="158750" indent="0" algn="r" rtl="1">
              <a:buNone/>
            </a:pPr>
            <a:endParaRPr lang="he-IL" sz="1200" dirty="0">
              <a:solidFill>
                <a:schemeClr val="tx1"/>
              </a:solidFill>
              <a:cs typeface="Calibri" panose="020F0502020204030204" pitchFamily="34" charset="0"/>
            </a:endParaRPr>
          </a:p>
          <a:p>
            <a:pPr marL="158750" indent="0" algn="r" rtl="1">
              <a:buNone/>
            </a:pPr>
            <a:r>
              <a:rPr lang="he-IL" sz="1200" dirty="0">
                <a:cs typeface="Calibri" panose="020F0502020204030204" pitchFamily="34" charset="0"/>
              </a:rPr>
              <a:t/>
            </a:r>
            <a:br>
              <a:rPr lang="he-IL" sz="1200" dirty="0">
                <a:cs typeface="Calibri" panose="020F0502020204030204" pitchFamily="34" charset="0"/>
              </a:rPr>
            </a:br>
            <a:r>
              <a:rPr lang="he-IL" sz="1200" b="1" dirty="0">
                <a:solidFill>
                  <a:schemeClr val="accent1">
                    <a:lumMod val="75000"/>
                  </a:schemeClr>
                </a:solidFill>
                <a:cs typeface="Calibri" panose="020F0502020204030204" pitchFamily="34" charset="0"/>
              </a:rPr>
              <a:t>שלום לכם תלמידים יקרים . שמי יצחק מזור. אני מורה לעברית  וגר בחריש. מה שלומכם? אני שמח שהצטרפתם אליי".</a:t>
            </a:r>
            <a:r>
              <a:rPr lang="he-IL" sz="1200" b="1" dirty="0">
                <a:solidFill>
                  <a:schemeClr val="tx1"/>
                </a:solidFill>
                <a:cs typeface="Calibri" panose="020F0502020204030204" pitchFamily="34" charset="0"/>
              </a:rPr>
              <a:t/>
            </a:r>
            <a:br>
              <a:rPr lang="he-IL" sz="1200" b="1" dirty="0">
                <a:solidFill>
                  <a:schemeClr val="tx1"/>
                </a:solidFill>
                <a:cs typeface="Calibri" panose="020F0502020204030204" pitchFamily="34" charset="0"/>
              </a:rPr>
            </a:br>
            <a:r>
              <a:rPr lang="he-IL" sz="1200" b="1" dirty="0">
                <a:solidFill>
                  <a:schemeClr val="accent1">
                    <a:lumMod val="75000"/>
                  </a:schemeClr>
                </a:solidFill>
                <a:cs typeface="Calibri" panose="020F0502020204030204" pitchFamily="34" charset="0"/>
              </a:rPr>
              <a:t>"היום נלמד סיפור קצר על בעל האחיעזר. נגלה את האופן</a:t>
            </a:r>
            <a:r>
              <a:rPr lang="he-IL" sz="1200" b="1" baseline="0" dirty="0">
                <a:solidFill>
                  <a:schemeClr val="accent1">
                    <a:lumMod val="75000"/>
                  </a:schemeClr>
                </a:solidFill>
                <a:cs typeface="Calibri" panose="020F0502020204030204" pitchFamily="34" charset="0"/>
              </a:rPr>
              <a:t> שבו </a:t>
            </a:r>
            <a:r>
              <a:rPr lang="he-IL" sz="1200" b="1" dirty="0">
                <a:solidFill>
                  <a:schemeClr val="accent1">
                    <a:lumMod val="75000"/>
                  </a:schemeClr>
                </a:solidFill>
                <a:cs typeface="Calibri" panose="020F0502020204030204" pitchFamily="34" charset="0"/>
              </a:rPr>
              <a:t>בחר הכותב כדי להכיר את הנהגותיו וגדלותו של  רבי חיים עוזר</a:t>
            </a:r>
            <a:endParaRPr lang="he-IL" sz="1200" b="1" dirty="0">
              <a:cs typeface="Calibri" panose="020F0502020204030204" pitchFamily="34" charset="0"/>
            </a:endParaRPr>
          </a:p>
          <a:p>
            <a:pPr marL="133350" lvl="0" algn="r" rtl="1">
              <a:lnSpc>
                <a:spcPct val="115000"/>
              </a:lnSpc>
              <a:spcBef>
                <a:spcPts val="0"/>
              </a:spcBef>
              <a:spcAft>
                <a:spcPts val="0"/>
              </a:spcAft>
              <a:buClr>
                <a:schemeClr val="dk1"/>
              </a:buClr>
              <a:buSzPts val="1500"/>
            </a:pPr>
            <a:endParaRPr lang="he-IL" sz="1200" dirty="0">
              <a:solidFill>
                <a:schemeClr val="dk1"/>
              </a:solidFill>
              <a:latin typeface="Alef"/>
              <a:ea typeface="Alef"/>
              <a:cs typeface="Calibri" panose="020F0502020204030204" pitchFamily="34" charset="0"/>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smtClean="0">
                <a:cs typeface="Calibri" panose="020F0502020204030204" pitchFamily="34" charset="0"/>
              </a:rPr>
              <a:t>תלמידים יקרים,</a:t>
            </a:r>
          </a:p>
          <a:p>
            <a:pPr algn="r"/>
            <a:r>
              <a:rPr lang="he-IL" b="1" dirty="0" smtClean="0">
                <a:cs typeface="Calibri" panose="020F0502020204030204" pitchFamily="34" charset="0"/>
              </a:rPr>
              <a:t>מה הרגשתם כשקראתם את הסיפור? אני התרגשתי מאד מהתנהגותו של ר' חיים עוזר וגם</a:t>
            </a:r>
            <a:r>
              <a:rPr lang="he-IL" b="1" baseline="0" dirty="0" smtClean="0">
                <a:cs typeface="Calibri" panose="020F0502020204030204" pitchFamily="34" charset="0"/>
              </a:rPr>
              <a:t> מהדרך שבה הסביר את התנהגותו.</a:t>
            </a:r>
          </a:p>
          <a:p>
            <a:pPr algn="r"/>
            <a:r>
              <a:rPr lang="he-IL" b="1" baseline="0" dirty="0" smtClean="0">
                <a:cs typeface="Calibri" panose="020F0502020204030204" pitchFamily="34" charset="0"/>
              </a:rPr>
              <a:t>עכשיו נלמד על הדרך שבה נכתב הסיפור כדי להעביר לנו את המסר החשוב שבסיפור הזה.</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789181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b="1" dirty="0">
                <a:cs typeface="Calibri" panose="020F0502020204030204" pitchFamily="34" charset="0"/>
              </a:rPr>
              <a:t>קראו את הקטע שלפניכם וחשבו:</a:t>
            </a:r>
          </a:p>
          <a:p>
            <a:pPr marL="0" lvl="0" indent="0" algn="r" rtl="0">
              <a:spcBef>
                <a:spcPts val="0"/>
              </a:spcBef>
              <a:spcAft>
                <a:spcPts val="0"/>
              </a:spcAft>
              <a:buNone/>
            </a:pPr>
            <a:r>
              <a:rPr lang="he-IL" b="1" dirty="0">
                <a:cs typeface="Calibri" panose="020F0502020204030204" pitchFamily="34" charset="0"/>
              </a:rPr>
              <a:t>האם מוזכר שמו של הרב שליווה את רבי חיים עוזר?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47613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b="1" dirty="0">
                <a:cs typeface="Calibri" panose="020F0502020204030204" pitchFamily="34" charset="0"/>
              </a:rPr>
              <a:t>קראו את הקטע שלפניכם וחשבו:</a:t>
            </a:r>
          </a:p>
          <a:p>
            <a:pPr marL="0" lvl="0" indent="0" algn="r" rtl="0">
              <a:spcBef>
                <a:spcPts val="0"/>
              </a:spcBef>
              <a:spcAft>
                <a:spcPts val="0"/>
              </a:spcAft>
              <a:buNone/>
            </a:pPr>
            <a:r>
              <a:rPr lang="he-IL" b="1" dirty="0" smtClean="0">
                <a:cs typeface="Calibri" panose="020F0502020204030204" pitchFamily="34" charset="0"/>
              </a:rPr>
              <a:t>האם כתוב מתי התרחש הסיפור? </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903351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b="1" dirty="0">
                <a:cs typeface="Calibri" panose="020F0502020204030204" pitchFamily="34" charset="0"/>
              </a:rPr>
              <a:t>קראו את הקטע שלפניכם וחשבו:</a:t>
            </a:r>
          </a:p>
          <a:p>
            <a:pPr marL="0" lvl="0" indent="0" algn="r" rtl="0">
              <a:spcBef>
                <a:spcPts val="0"/>
              </a:spcBef>
              <a:spcAft>
                <a:spcPts val="0"/>
              </a:spcAft>
              <a:buNone/>
            </a:pPr>
            <a:r>
              <a:rPr lang="he-IL" b="1" dirty="0" smtClean="0">
                <a:cs typeface="Calibri" panose="020F0502020204030204" pitchFamily="34" charset="0"/>
              </a:rPr>
              <a:t>האם כתוב היכן מתרחש הסיפור? </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1358630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dirty="0">
                <a:cs typeface="Calibri" panose="020F0502020204030204" pitchFamily="34" charset="0"/>
              </a:rPr>
              <a:t>אנו רואים שהמספר לא הציג לפנינו את הפרטים החסרים. מדוע לדעתכם השתמש המספר באמצעי זה? האם הייתה לו כוונה מיוחדת? </a:t>
            </a:r>
            <a:endParaRPr lang="he-IL" dirty="0" smtClean="0">
              <a:cs typeface="Calibri" panose="020F0502020204030204" pitchFamily="34" charset="0"/>
            </a:endParaRPr>
          </a:p>
          <a:p>
            <a:pPr marL="0" lvl="0" indent="0" algn="r" rtl="0">
              <a:spcBef>
                <a:spcPts val="0"/>
              </a:spcBef>
              <a:spcAft>
                <a:spcPts val="0"/>
              </a:spcAft>
              <a:buNone/>
            </a:pPr>
            <a:r>
              <a:rPr lang="he-IL" dirty="0" smtClean="0">
                <a:cs typeface="Calibri" panose="020F0502020204030204" pitchFamily="34" charset="0"/>
              </a:rPr>
              <a:t>המספר </a:t>
            </a:r>
            <a:r>
              <a:rPr lang="he-IL" dirty="0">
                <a:cs typeface="Calibri" panose="020F0502020204030204" pitchFamily="34" charset="0"/>
              </a:rPr>
              <a:t>משתמש </a:t>
            </a:r>
            <a:r>
              <a:rPr lang="he-IL" dirty="0" smtClean="0">
                <a:cs typeface="Calibri" panose="020F0502020204030204" pitchFamily="34" charset="0"/>
              </a:rPr>
              <a:t>בסיפור </a:t>
            </a:r>
            <a:r>
              <a:rPr lang="he-IL" dirty="0">
                <a:cs typeface="Calibri" panose="020F0502020204030204" pitchFamily="34" charset="0"/>
              </a:rPr>
              <a:t>באמצעי מעניין מאוד. הוא יוצר בסיפור פערי </a:t>
            </a:r>
            <a:r>
              <a:rPr lang="he-IL" dirty="0" smtClean="0">
                <a:cs typeface="Calibri" panose="020F0502020204030204" pitchFamily="34" charset="0"/>
              </a:rPr>
              <a:t>מידע. הוא</a:t>
            </a:r>
            <a:r>
              <a:rPr lang="he-IL" baseline="0" dirty="0" smtClean="0">
                <a:cs typeface="Calibri" panose="020F0502020204030204" pitchFamily="34" charset="0"/>
              </a:rPr>
              <a:t> לא מוסר לנו את כל פרטי המידע על ההתרחשות בסיפור</a:t>
            </a:r>
            <a:r>
              <a:rPr lang="he-IL" dirty="0" smtClean="0">
                <a:cs typeface="Calibri" panose="020F0502020204030204" pitchFamily="34" charset="0"/>
              </a:rPr>
              <a:t>. המספר מוסר לנו רק מה</a:t>
            </a:r>
            <a:r>
              <a:rPr lang="he-IL" baseline="0" dirty="0" smtClean="0">
                <a:cs typeface="Calibri" panose="020F0502020204030204" pitchFamily="34" charset="0"/>
              </a:rPr>
              <a:t> שחשוב</a:t>
            </a:r>
            <a:r>
              <a:rPr lang="he-IL" dirty="0" smtClean="0">
                <a:cs typeface="Calibri" panose="020F0502020204030204" pitchFamily="34" charset="0"/>
              </a:rPr>
              <a:t> </a:t>
            </a:r>
            <a:r>
              <a:rPr lang="he-IL" dirty="0">
                <a:cs typeface="Calibri" panose="020F0502020204030204" pitchFamily="34" charset="0"/>
              </a:rPr>
              <a:t>כדי להעצים את הדמות עליה הוא רוצה לספר. ובמקרה שלנו הדמות היא "רבי חיים עוזר" הזרקורים בסיפור זה מופנים כולם במלוא עוצמתם להנהגותיו ולגדלותו של רבי חיים עוזר.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52189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baseline="0" dirty="0">
                <a:cs typeface="Calibri" panose="020F0502020204030204" pitchFamily="34" charset="0"/>
              </a:rPr>
              <a:t> נעיין בהמשך הסיפור. אנו רואים שהרב שהתלווה לרבי חיים עוזר משתאה לנוכח מעשיו של רבי חיים עוזר.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cs typeface="Calibri" panose="020F0502020204030204" pitchFamily="34" charset="0"/>
              </a:rPr>
              <a:t>מה פירוש המילה </a:t>
            </a:r>
            <a:r>
              <a:rPr lang="he-IL" b="1" baseline="0" dirty="0" smtClean="0">
                <a:cs typeface="Calibri" panose="020F0502020204030204" pitchFamily="34" charset="0"/>
              </a:rPr>
              <a:t>משתאה</a:t>
            </a:r>
            <a:r>
              <a:rPr lang="he-IL" b="1" baseline="0" dirty="0">
                <a:cs typeface="Calibri" panose="020F0502020204030204" pitchFamily="34" charset="0"/>
              </a:rPr>
              <a:t>? </a:t>
            </a:r>
            <a:endParaRPr lang="en-US" b="1"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458001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cs typeface="Calibri" panose="020F0502020204030204" pitchFamily="34" charset="0"/>
              </a:rPr>
              <a:t>מה פירוש המילה </a:t>
            </a:r>
            <a:r>
              <a:rPr lang="he-IL" b="1" baseline="0" dirty="0" smtClean="0">
                <a:cs typeface="Calibri" panose="020F0502020204030204" pitchFamily="34" charset="0"/>
              </a:rPr>
              <a:t>משתאה</a:t>
            </a:r>
            <a:r>
              <a:rPr lang="he-IL" b="1" baseline="0" dirty="0">
                <a:cs typeface="Calibri" panose="020F0502020204030204" pitchFamily="34" charset="0"/>
              </a:rPr>
              <a:t>? </a:t>
            </a:r>
            <a:endParaRPr lang="en-US" b="1"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2194266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cs typeface="Calibri" panose="020F0502020204030204" pitchFamily="34" charset="0"/>
              </a:rPr>
              <a:t>מה פירוש המילה </a:t>
            </a:r>
            <a:r>
              <a:rPr lang="he-IL" b="1" baseline="0" dirty="0" smtClean="0">
                <a:cs typeface="Calibri" panose="020F0502020204030204" pitchFamily="34" charset="0"/>
              </a:rPr>
              <a:t>משתאה</a:t>
            </a:r>
            <a:r>
              <a:rPr lang="he-IL" b="1" baseline="0" dirty="0">
                <a:cs typeface="Calibri" panose="020F0502020204030204" pitchFamily="34" charset="0"/>
              </a:rPr>
              <a:t>? </a:t>
            </a:r>
            <a:endParaRPr lang="en-US" b="1"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205037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lvl="0" indent="0" algn="r" rtl="1">
              <a:buNone/>
            </a:pPr>
            <a:endParaRPr lang="he-IL" b="0" dirty="0">
              <a:cs typeface="Calibri" panose="020F0502020204030204" pitchFamily="34" charset="0"/>
            </a:endParaRPr>
          </a:p>
          <a:p>
            <a:pPr marL="285750" lvl="0" indent="-285750" algn="r" rtl="1">
              <a:buFont typeface="Arial" panose="020B0604020202020204" pitchFamily="34" charset="0"/>
              <a:buChar char="•"/>
            </a:pPr>
            <a:r>
              <a:rPr lang="he-IL" b="1" dirty="0" err="1">
                <a:cs typeface="Calibri" panose="020F0502020204030204" pitchFamily="34" charset="0"/>
              </a:rPr>
              <a:t>קיראו</a:t>
            </a:r>
            <a:r>
              <a:rPr lang="he-IL" b="1" baseline="0" dirty="0">
                <a:cs typeface="Calibri" panose="020F0502020204030204" pitchFamily="34" charset="0"/>
              </a:rPr>
              <a:t> בקריאה דמומה את </a:t>
            </a:r>
            <a:r>
              <a:rPr lang="he-IL" b="1" baseline="0" dirty="0" smtClean="0">
                <a:cs typeface="Calibri" panose="020F0502020204030204" pitchFamily="34" charset="0"/>
              </a:rPr>
              <a:t>תשובתו של ר' חיים עוזר לרב שהלך </a:t>
            </a:r>
            <a:r>
              <a:rPr lang="he-IL" b="1" baseline="0" dirty="0" err="1" smtClean="0">
                <a:cs typeface="Calibri" panose="020F0502020204030204" pitchFamily="34" charset="0"/>
              </a:rPr>
              <a:t>איתו</a:t>
            </a:r>
            <a:r>
              <a:rPr lang="he-IL" b="1" baseline="0" dirty="0" smtClean="0">
                <a:cs typeface="Calibri" panose="020F0502020204030204" pitchFamily="34" charset="0"/>
              </a:rPr>
              <a:t> .  </a:t>
            </a:r>
          </a:p>
          <a:p>
            <a:pPr marL="285750" lvl="0" indent="-285750" algn="r" rtl="1">
              <a:buFont typeface="Arial" panose="020B0604020202020204" pitchFamily="34" charset="0"/>
              <a:buChar char="•"/>
            </a:pPr>
            <a:endParaRPr lang="he-IL" b="1" baseline="0" dirty="0" err="1" smtClean="0">
              <a:cs typeface="Calibri" panose="020F0502020204030204" pitchFamily="34" charset="0"/>
            </a:endParaRPr>
          </a:p>
          <a:p>
            <a:pPr marL="285750" lvl="0" indent="-285750" algn="r" rtl="1">
              <a:buFont typeface="Arial" panose="020B0604020202020204" pitchFamily="34" charset="0"/>
              <a:buChar char="•"/>
            </a:pPr>
            <a:r>
              <a:rPr lang="he-IL" b="1" baseline="0" dirty="0" smtClean="0">
                <a:cs typeface="Calibri" panose="020F0502020204030204" pitchFamily="34" charset="0"/>
              </a:rPr>
              <a:t>ממתין חצי דקה.</a:t>
            </a:r>
            <a:endParaRPr lang="he-IL" b="1" baseline="0" dirty="0">
              <a:cs typeface="Calibri" panose="020F0502020204030204" pitchFamily="34" charset="0"/>
            </a:endParaRPr>
          </a:p>
          <a:p>
            <a:pPr marL="285750" lvl="0" indent="-285750" algn="r" rtl="1">
              <a:buFont typeface="Arial" panose="020B0604020202020204" pitchFamily="34" charset="0"/>
              <a:buChar char="•"/>
            </a:pPr>
            <a:r>
              <a:rPr lang="he-IL" b="1" baseline="0" dirty="0">
                <a:cs typeface="Calibri" panose="020F0502020204030204" pitchFamily="34" charset="0"/>
              </a:rPr>
              <a:t>אותי זה ממש מרגש, בטוחני שגם אתכם...</a:t>
            </a:r>
          </a:p>
          <a:p>
            <a:pPr marL="285750" lvl="0" indent="-285750" algn="r" rtl="1">
              <a:buFont typeface="Arial" panose="020B0604020202020204" pitchFamily="34" charset="0"/>
              <a:buChar char="•"/>
            </a:pPr>
            <a:r>
              <a:rPr lang="he-IL" b="1" baseline="0" dirty="0" smtClean="0">
                <a:cs typeface="Calibri" panose="020F0502020204030204" pitchFamily="34" charset="0"/>
              </a:rPr>
              <a:t>לאחר קריאת הדברים, מה אנחנו לומדים על אישיותו </a:t>
            </a:r>
            <a:r>
              <a:rPr lang="he-IL" b="1" baseline="0" dirty="0">
                <a:cs typeface="Calibri" panose="020F0502020204030204" pitchFamily="34" charset="0"/>
              </a:rPr>
              <a:t>של </a:t>
            </a:r>
            <a:r>
              <a:rPr lang="he-IL" b="1" baseline="0" dirty="0" smtClean="0">
                <a:cs typeface="Calibri" panose="020F0502020204030204" pitchFamily="34" charset="0"/>
              </a:rPr>
              <a:t>הרב?</a:t>
            </a:r>
            <a:endParaRPr lang="he-IL" b="1" dirty="0">
              <a:cs typeface="Calibri" panose="020F0502020204030204" pitchFamily="34" charset="0"/>
            </a:endParaRPr>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207461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cs typeface="Calibri" panose="020F0502020204030204" pitchFamily="34" charset="0"/>
            </a:endParaRP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cs typeface="Calibri" panose="020F0502020204030204" pitchFamily="34" charset="0"/>
              </a:rPr>
              <a:t>משך השקף: דקה</a:t>
            </a:r>
          </a:p>
          <a:p>
            <a:pPr marL="158750" indent="0" algn="r" rtl="1">
              <a:buNone/>
            </a:pPr>
            <a:endParaRPr lang="he-IL" sz="1200" dirty="0">
              <a:cs typeface="Calibri" panose="020F0502020204030204" pitchFamily="34" charset="0"/>
            </a:endParaRPr>
          </a:p>
          <a:p>
            <a:pPr marL="158750" indent="0" algn="r" rtl="1">
              <a:buNone/>
            </a:pPr>
            <a:r>
              <a:rPr lang="he-IL" sz="1400" b="1" dirty="0">
                <a:cs typeface="Calibri" panose="020F0502020204030204" pitchFamily="34" charset="0"/>
              </a:rPr>
              <a:t>תלמידים יקרים.  לפני שנתחיל בשיעור הצטיידו במחברת עברית ובמכשירי כתיבה.</a:t>
            </a:r>
          </a:p>
          <a:p>
            <a:pPr marL="158750" indent="0" algn="r" rtl="1">
              <a:buNone/>
            </a:pPr>
            <a:r>
              <a:rPr lang="he-IL" sz="1400" b="1" dirty="0">
                <a:cs typeface="Calibri" panose="020F0502020204030204" pitchFamily="34" charset="0"/>
              </a:rPr>
              <a:t>חשוב שתשבו בפינה שקטה כדי שתהיו מרוכזים כמה שיותר. אני ממתין לכם דקה לצורך ארגון.   (להכניס שעון עצר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ctr" defTabSz="914400" rtl="1" eaLnBrk="1" fontAlgn="auto" latinLnBrk="0" hangingPunct="1">
              <a:lnSpc>
                <a:spcPct val="90000"/>
              </a:lnSpc>
              <a:spcBef>
                <a:spcPts val="800"/>
              </a:spcBef>
              <a:spcAft>
                <a:spcPts val="0"/>
              </a:spcAft>
              <a:buClrTx/>
              <a:buSzTx/>
              <a:buFont typeface="+mj-lt"/>
              <a:buNone/>
              <a:tabLst/>
              <a:defRPr/>
            </a:pPr>
            <a:r>
              <a:rPr kumimoji="0" lang="he-IL" sz="2800" b="1" i="0" u="none" strike="noStrike" kern="1200" cap="none" spc="0" normalizeH="0" baseline="0" noProof="0" dirty="0" smtClean="0">
                <a:ln>
                  <a:noFill/>
                </a:ln>
                <a:solidFill>
                  <a:srgbClr val="1152C9">
                    <a:lumMod val="50000"/>
                  </a:srgbClr>
                </a:solidFill>
                <a:effectLst/>
                <a:uLnTx/>
                <a:uFillTx/>
                <a:latin typeface="Calibri" panose="020F0502020204030204" pitchFamily="34" charset="0"/>
                <a:ea typeface="+mn-ea"/>
                <a:cs typeface="Calibri" panose="020F0502020204030204" pitchFamily="34" charset="0"/>
              </a:rPr>
              <a:t>אנחנו רואים </a:t>
            </a:r>
            <a:r>
              <a:rPr kumimoji="0" lang="he-IL" sz="2800" b="1" i="0" u="none" strike="noStrike" kern="1200" cap="none" spc="0" normalizeH="0" baseline="0" noProof="0" dirty="0">
                <a:ln>
                  <a:noFill/>
                </a:ln>
                <a:solidFill>
                  <a:srgbClr val="1152C9">
                    <a:lumMod val="50000"/>
                  </a:srgbClr>
                </a:solidFill>
                <a:effectLst/>
                <a:uLnTx/>
                <a:uFillTx/>
                <a:latin typeface="Calibri" panose="020F0502020204030204" pitchFamily="34" charset="0"/>
                <a:ea typeface="+mn-ea"/>
                <a:cs typeface="Calibri" panose="020F0502020204030204" pitchFamily="34" charset="0"/>
              </a:rPr>
              <a:t>אדם גדול </a:t>
            </a:r>
            <a:r>
              <a:rPr kumimoji="0" lang="he-IL" sz="2800" b="1" i="0" u="none" strike="noStrike" kern="1200" cap="none" spc="0" normalizeH="0" baseline="0" noProof="0" dirty="0" smtClean="0">
                <a:ln>
                  <a:noFill/>
                </a:ln>
                <a:solidFill>
                  <a:srgbClr val="1152C9">
                    <a:lumMod val="50000"/>
                  </a:srgbClr>
                </a:solidFill>
                <a:effectLst/>
                <a:uLnTx/>
                <a:uFillTx/>
                <a:latin typeface="Calibri" panose="020F0502020204030204" pitchFamily="34" charset="0"/>
                <a:ea typeface="+mn-ea"/>
                <a:cs typeface="Calibri" panose="020F0502020204030204" pitchFamily="34" charset="0"/>
              </a:rPr>
              <a:t>בתורה שמפנה </a:t>
            </a:r>
            <a:r>
              <a:rPr kumimoji="0" lang="he-IL" sz="2800" b="1" i="0" u="none" strike="noStrike" kern="1200" cap="none" spc="0" normalizeH="0" baseline="0" noProof="0" dirty="0">
                <a:ln>
                  <a:noFill/>
                </a:ln>
                <a:solidFill>
                  <a:srgbClr val="1152C9">
                    <a:lumMod val="50000"/>
                  </a:srgbClr>
                </a:solidFill>
                <a:effectLst/>
                <a:uLnTx/>
                <a:uFillTx/>
                <a:latin typeface="Calibri" panose="020F0502020204030204" pitchFamily="34" charset="0"/>
                <a:ea typeface="+mn-ea"/>
                <a:cs typeface="Calibri" panose="020F0502020204030204" pitchFamily="34" charset="0"/>
              </a:rPr>
              <a:t>זמן נכבד והתייחסות אישית לאדם אחר כדי למנוע הלבנת פנים. </a:t>
            </a:r>
            <a:r>
              <a:rPr kumimoji="0" lang="he-IL" sz="2800" b="1" i="0" u="none" strike="noStrike" kern="1200" cap="none" spc="0" normalizeH="0" baseline="0" noProof="0" dirty="0" err="1">
                <a:ln>
                  <a:noFill/>
                </a:ln>
                <a:solidFill>
                  <a:srgbClr val="1152C9">
                    <a:lumMod val="50000"/>
                  </a:srgbClr>
                </a:solidFill>
                <a:effectLst/>
                <a:uLnTx/>
                <a:uFillTx/>
                <a:latin typeface="Calibri" panose="020F0502020204030204" pitchFamily="34" charset="0"/>
                <a:ea typeface="+mn-ea"/>
                <a:cs typeface="Calibri" panose="020F0502020204030204" pitchFamily="34" charset="0"/>
              </a:rPr>
              <a:t>רייב</a:t>
            </a:r>
            <a:r>
              <a:rPr kumimoji="0" lang="he-IL" sz="2800" b="1" i="0" u="none" strike="noStrike" kern="1200" cap="none" spc="0" normalizeH="0" baseline="0" noProof="0" dirty="0">
                <a:ln>
                  <a:noFill/>
                </a:ln>
                <a:solidFill>
                  <a:srgbClr val="1152C9">
                    <a:lumMod val="50000"/>
                  </a:srgbClr>
                </a:solidFill>
                <a:effectLst/>
                <a:uLnTx/>
                <a:uFillTx/>
                <a:latin typeface="Calibri" panose="020F0502020204030204" pitchFamily="34" charset="0"/>
                <a:ea typeface="+mn-ea"/>
                <a:cs typeface="Calibri" panose="020F0502020204030204" pitchFamily="34" charset="0"/>
              </a:rPr>
              <a:t> חיים עוזר הקפיד מאוד במצוות שבין אדם לחברו – ואהבת לרעך כמוך ונזהר כמאמר מסכת אבות "המלבין פני חברו ברבים...אין לו חלק לעולם הבא"</a:t>
            </a:r>
          </a:p>
          <a:p>
            <a:pPr marL="0" marR="0" lvl="0" indent="0" algn="ctr" defTabSz="914400" rtl="1" eaLnBrk="1" fontAlgn="auto" latinLnBrk="0" hangingPunct="1">
              <a:lnSpc>
                <a:spcPct val="90000"/>
              </a:lnSpc>
              <a:spcBef>
                <a:spcPts val="800"/>
              </a:spcBef>
              <a:spcAft>
                <a:spcPts val="0"/>
              </a:spcAft>
              <a:buClrTx/>
              <a:buSzTx/>
              <a:buFont typeface="+mj-lt"/>
              <a:buNone/>
              <a:tabLst/>
              <a:defRPr/>
            </a:pPr>
            <a:endParaRPr kumimoji="0" lang="he-IL" sz="2800" b="1" i="0" u="none" strike="noStrike" kern="1200" cap="none" spc="0" normalizeH="0" baseline="0" noProof="0" dirty="0">
              <a:ln>
                <a:noFill/>
              </a:ln>
              <a:solidFill>
                <a:srgbClr val="1152C9">
                  <a:lumMod val="50000"/>
                </a:srgbClr>
              </a:solidFill>
              <a:effectLst/>
              <a:uLnTx/>
              <a:uFillTx/>
              <a:latin typeface="Calibri" panose="020F0502020204030204" pitchFamily="34" charset="0"/>
              <a:ea typeface="+mn-ea"/>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127091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cs typeface="Calibri" panose="020F0502020204030204" pitchFamily="34" charset="0"/>
              </a:rPr>
              <a:t>וכעת</a:t>
            </a:r>
            <a:r>
              <a:rPr lang="he-IL" b="1" baseline="0" dirty="0">
                <a:cs typeface="Calibri" panose="020F0502020204030204" pitchFamily="34" charset="0"/>
              </a:rPr>
              <a:t> תלמידים נענה על מספר שאלות שעוסקות בסיפור. קורא את השאלה ומציג את המסיחים.</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baseline="0" dirty="0">
                <a:cs typeface="Calibri" panose="020F0502020204030204" pitchFamily="34" charset="0"/>
              </a:rPr>
              <a:t>נכון תשובה א' היא התשובה הנכונה. הסיפור התרחש בזמן שר' חיים והרב הלכו ביחד.</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662613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קורא את השאלה ואת ארבע האפשרויות.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1125770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נכון, התשובה היא ג'. בעל ה"אחיעזר" הכוונה למחבר הספר ה"אחיעזר" כפי שלמדנו בתחילת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718362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מדוע לדעתכם השתמש המספר</a:t>
            </a:r>
            <a:r>
              <a:rPr lang="he-IL" b="1" baseline="0" dirty="0">
                <a:cs typeface="Calibri" panose="020F0502020204030204" pitchFamily="34" charset="0"/>
              </a:rPr>
              <a:t> במילים באהבה יתירה. העתיקו את השאלה למחברת וענו עליה.</a:t>
            </a:r>
          </a:p>
          <a:p>
            <a:pPr algn="r"/>
            <a:r>
              <a:rPr lang="he-IL" b="1" baseline="0" dirty="0">
                <a:cs typeface="Calibri" panose="020F0502020204030204" pitchFamily="34" charset="0"/>
              </a:rPr>
              <a:t>כ</a:t>
            </a:r>
            <a:r>
              <a:rPr lang="he-IL" b="1" dirty="0">
                <a:cs typeface="Calibri" panose="020F0502020204030204" pitchFamily="34" charset="0"/>
              </a:rPr>
              <a:t>די לענות על שאלה זו קראו את הקטע</a:t>
            </a:r>
            <a:r>
              <a:rPr lang="he-IL" b="1" dirty="0" smtClean="0">
                <a:cs typeface="Calibri" panose="020F0502020204030204" pitchFamily="34" charset="0"/>
              </a:rPr>
              <a:t>.</a:t>
            </a:r>
          </a:p>
          <a:p>
            <a:pPr algn="r"/>
            <a:endParaRPr lang="he-IL" b="1" dirty="0" smtClean="0">
              <a:cs typeface="Calibri" panose="020F0502020204030204" pitchFamily="34" charset="0"/>
            </a:endParaRPr>
          </a:p>
          <a:p>
            <a:pPr algn="r"/>
            <a:r>
              <a:rPr lang="he-IL" b="1" dirty="0" smtClean="0">
                <a:cs typeface="Calibri" panose="020F0502020204030204" pitchFamily="34" charset="0"/>
              </a:rPr>
              <a:t>ממתינים 3 דקות</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896654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לסיפור זה אין כותרת. הציעו כותרת משלכם ונמקו בחירתם. כתבו תשובתכם במחברת</a:t>
            </a:r>
            <a:r>
              <a:rPr lang="he-IL" b="1" dirty="0" smtClean="0">
                <a:cs typeface="Calibri" panose="020F0502020204030204" pitchFamily="34" charset="0"/>
              </a:rPr>
              <a:t>.</a:t>
            </a:r>
          </a:p>
          <a:p>
            <a:pPr algn="r"/>
            <a:endParaRPr lang="he-IL" b="1" dirty="0" smtClean="0">
              <a:cs typeface="Calibri" panose="020F0502020204030204" pitchFamily="34" charset="0"/>
            </a:endParaRPr>
          </a:p>
          <a:p>
            <a:pPr algn="r"/>
            <a:r>
              <a:rPr lang="he-IL" b="1" dirty="0" smtClean="0">
                <a:cs typeface="Calibri" panose="020F0502020204030204" pitchFamily="34" charset="0"/>
              </a:rPr>
              <a:t>ממתינים 3 דקות</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842439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האם אתם זוכרים סיפורים נוספים על גדולי ישראל שהקדישו מזמנם למען עזרה לאדם מישראל? אם אתם רוצים כתבו את הסיפור במחברתכם.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306357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לקרוא מה למדנו היום ואת השאר.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3196677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לפני שנפרדים, הקשיבו לסיפור המרגש שכתב הסופר חיים ולדר לאחר הסיפור  חישבו</a:t>
            </a:r>
            <a:r>
              <a:rPr lang="he-IL" b="1" baseline="0" dirty="0">
                <a:cs typeface="Calibri" panose="020F0502020204030204" pitchFamily="34" charset="0"/>
              </a:rPr>
              <a:t> מהו הקשר בין שני הסיפורים</a:t>
            </a:r>
            <a:r>
              <a:rPr lang="he-IL" b="1" baseline="0" dirty="0" smtClean="0">
                <a:cs typeface="Calibri" panose="020F0502020204030204" pitchFamily="34" charset="0"/>
              </a:rPr>
              <a:t>. אתם </a:t>
            </a:r>
            <a:r>
              <a:rPr lang="he-IL" b="1" baseline="0" dirty="0">
                <a:cs typeface="Calibri" panose="020F0502020204030204" pitchFamily="34" charset="0"/>
              </a:rPr>
              <a:t>מוזמנים לכתוב זאת במחברתכם</a:t>
            </a:r>
            <a:r>
              <a:rPr lang="he-IL" b="1" baseline="0" dirty="0" smtClean="0">
                <a:cs typeface="Calibri" panose="020F0502020204030204" pitchFamily="34" charset="0"/>
              </a:rPr>
              <a:t>.</a:t>
            </a:r>
          </a:p>
          <a:p>
            <a:pPr algn="r"/>
            <a:endParaRPr lang="he-IL" b="1" baseline="0" dirty="0" smtClean="0">
              <a:cs typeface="Calibri" panose="020F0502020204030204" pitchFamily="34" charset="0"/>
            </a:endParaRPr>
          </a:p>
          <a:p>
            <a:pPr algn="r"/>
            <a:r>
              <a:rPr lang="he-IL" b="1" baseline="0" dirty="0" smtClean="0">
                <a:cs typeface="Calibri" panose="020F0502020204030204" pitchFamily="34" charset="0"/>
              </a:rPr>
              <a:t>קורא את הסיפור</a:t>
            </a:r>
          </a:p>
          <a:p>
            <a:pPr algn="r"/>
            <a:endParaRPr lang="he-IL" b="1" baseline="0" dirty="0">
              <a:cs typeface="Calibri" panose="020F0502020204030204" pitchFamily="34" charset="0"/>
            </a:endParaRPr>
          </a:p>
          <a:p>
            <a:pPr algn="r"/>
            <a:r>
              <a:rPr lang="he-IL" b="1" baseline="0" dirty="0">
                <a:cs typeface="Calibri" panose="020F0502020204030204" pitchFamily="34" charset="0"/>
              </a:rPr>
              <a:t>תודה שהייתם איתי, מקווה שנהניתם, נפגש בשיער הבא.</a:t>
            </a:r>
            <a:endParaRPr lang="he-IL" b="1" dirty="0">
              <a:cs typeface="Calibri" panose="020F0502020204030204" pitchFamily="34"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120613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smtClean="0">
                <a:solidFill>
                  <a:schemeClr val="dk1"/>
                </a:solidFill>
                <a:cs typeface="Calibri" panose="020F0502020204030204" pitchFamily="34" charset="0"/>
              </a:rPr>
              <a:t>לפני </a:t>
            </a:r>
            <a:r>
              <a:rPr lang="he-IL" b="1" dirty="0">
                <a:solidFill>
                  <a:schemeClr val="dk1"/>
                </a:solidFill>
                <a:cs typeface="Calibri" panose="020F0502020204030204" pitchFamily="34" charset="0"/>
              </a:rPr>
              <a:t>שנקרא את הסיפור אציג בפניכם תמונות של גדולי ישראל. האם אתם מכירים את הדמויות הללו? בואו נראה. </a:t>
            </a: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4263375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Calibri" panose="020F0502020204030204" pitchFamily="34" charset="0"/>
              <a:cs typeface="Calibri" panose="020F0502020204030204" pitchFamily="34" charset="0"/>
            </a:endParaRPr>
          </a:p>
        </p:txBody>
      </p:sp>
      <p:sp>
        <p:nvSpPr>
          <p:cNvPr id="287" name="Google Shape;2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665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3509920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228907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312114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172001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baseline="0" dirty="0">
              <a:solidFill>
                <a:schemeClr val="dk1"/>
              </a:solidFill>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46072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44"/>
        <p:cNvGrpSpPr/>
        <p:nvPr/>
      </p:nvGrpSpPr>
      <p:grpSpPr>
        <a:xfrm>
          <a:off x="0" y="0"/>
          <a:ext cx="0" cy="0"/>
          <a:chOff x="0" y="0"/>
          <a:chExt cx="0" cy="0"/>
        </a:xfrm>
      </p:grpSpPr>
      <p:pic>
        <p:nvPicPr>
          <p:cNvPr id="45" name="Google Shape;45;p5"/>
          <p:cNvPicPr preferRelativeResize="0"/>
          <p:nvPr/>
        </p:nvPicPr>
        <p:blipFill rotWithShape="1">
          <a:blip r:embed="rId2">
            <a:alphaModFix amt="54000"/>
          </a:blip>
          <a:srcRect/>
          <a:stretch/>
        </p:blipFill>
        <p:spPr>
          <a:xfrm>
            <a:off x="-7354565" y="2026508"/>
            <a:ext cx="5045676" cy="5028913"/>
          </a:xfrm>
          <a:prstGeom prst="rect">
            <a:avLst/>
          </a:prstGeom>
          <a:noFill/>
          <a:ln>
            <a:noFill/>
          </a:ln>
        </p:spPr>
      </p:pic>
      <p:pic>
        <p:nvPicPr>
          <p:cNvPr id="46" name="Google Shape;46;p5"/>
          <p:cNvPicPr preferRelativeResize="0"/>
          <p:nvPr/>
        </p:nvPicPr>
        <p:blipFill rotWithShape="1">
          <a:blip r:embed="rId2">
            <a:alphaModFix amt="54000"/>
          </a:blip>
          <a:srcRect/>
          <a:stretch/>
        </p:blipFill>
        <p:spPr>
          <a:xfrm>
            <a:off x="12947249" y="-3969273"/>
            <a:ext cx="5045676" cy="5028913"/>
          </a:xfrm>
          <a:prstGeom prst="rect">
            <a:avLst/>
          </a:prstGeom>
          <a:noFill/>
          <a:ln>
            <a:noFill/>
          </a:ln>
        </p:spPr>
      </p:pic>
      <p:pic>
        <p:nvPicPr>
          <p:cNvPr id="47" name="Google Shape;47;p5"/>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48" name="Google Shape;48;p5"/>
          <p:cNvCxnSpPr/>
          <p:nvPr/>
        </p:nvCxnSpPr>
        <p:spPr>
          <a:xfrm>
            <a:off x="7156172"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5"/>
          <p:cNvSpPr/>
          <p:nvPr/>
        </p:nvSpPr>
        <p:spPr>
          <a:xfrm rot="-5400000">
            <a:off x="7721221" y="1537008"/>
            <a:ext cx="205896" cy="205896"/>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cxnSp>
        <p:nvCxnSpPr>
          <p:cNvPr id="50" name="Google Shape;50;p5"/>
          <p:cNvCxnSpPr/>
          <p:nvPr/>
        </p:nvCxnSpPr>
        <p:spPr>
          <a:xfrm>
            <a:off x="4093267"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51" name="Google Shape;51;p5"/>
          <p:cNvCxnSpPr/>
          <p:nvPr/>
        </p:nvCxnSpPr>
        <p:spPr>
          <a:xfrm>
            <a:off x="4093267" y="2035983"/>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52" name="Google Shape;52;p5"/>
          <p:cNvGrpSpPr/>
          <p:nvPr/>
        </p:nvGrpSpPr>
        <p:grpSpPr>
          <a:xfrm>
            <a:off x="-110839" y="110840"/>
            <a:ext cx="1530097" cy="1525929"/>
            <a:chOff x="8374611" y="4283110"/>
            <a:chExt cx="2300578" cy="2294314"/>
          </a:xfrm>
        </p:grpSpPr>
        <p:pic>
          <p:nvPicPr>
            <p:cNvPr id="53" name="Google Shape;53;p5"/>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54" name="Google Shape;54;p5"/>
            <p:cNvSpPr/>
            <p:nvPr/>
          </p:nvSpPr>
          <p:spPr>
            <a:xfrm>
              <a:off x="8374611" y="5883287"/>
              <a:ext cx="2300578" cy="69413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iw"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מדינת ישראל</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900"/>
                <a:buFont typeface="Arial"/>
                <a:buNone/>
              </a:pPr>
              <a:r>
                <a:rPr lang="iw"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משרד החינוך</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grpSp>
      <p:sp>
        <p:nvSpPr>
          <p:cNvPr id="55" name="Google Shape;55;p5"/>
          <p:cNvSpPr txBox="1"/>
          <p:nvPr/>
        </p:nvSpPr>
        <p:spPr>
          <a:xfrm>
            <a:off x="2210657" y="2447259"/>
            <a:ext cx="7770689" cy="1963485"/>
          </a:xfrm>
          <a:prstGeom prst="rect">
            <a:avLst/>
          </a:prstGeom>
          <a:solidFill>
            <a:schemeClr val="accent1"/>
          </a:solidFill>
          <a:ln>
            <a:noFill/>
          </a:ln>
        </p:spPr>
        <p:txBody>
          <a:bodyPr spcFirstLastPara="1" wrap="square" lIns="251967" tIns="251967" rIns="251967" bIns="251967" anchor="ctr" anchorCtr="0">
            <a:noAutofit/>
          </a:bodyPr>
          <a:lstStyle/>
          <a:p>
            <a:pPr marL="0" marR="0" lvl="0" indent="0" algn="ctr" rtl="1">
              <a:lnSpc>
                <a:spcPct val="90909"/>
              </a:lnSpc>
              <a:spcBef>
                <a:spcPts val="0"/>
              </a:spcBef>
              <a:spcAft>
                <a:spcPts val="0"/>
              </a:spcAft>
              <a:buClr>
                <a:srgbClr val="000000"/>
              </a:buClr>
              <a:buSzPts val="5000"/>
              <a:buFont typeface="Arial"/>
              <a:buNone/>
            </a:pPr>
            <a:r>
              <a:rPr lang="iw" sz="6667" b="0" i="0" u="none" strike="noStrike" cap="none" dirty="0">
                <a:solidFill>
                  <a:schemeClr val="lt1"/>
                </a:solidFill>
                <a:latin typeface="Calibri"/>
                <a:ea typeface="Calibri"/>
                <a:cs typeface="Calibri"/>
                <a:sym typeface="Calibri"/>
              </a:rPr>
              <a:t>תודה שצפיתם בשידור</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ctr" rtl="1">
              <a:lnSpc>
                <a:spcPct val="187500"/>
              </a:lnSpc>
              <a:spcBef>
                <a:spcPts val="0"/>
              </a:spcBef>
              <a:spcAft>
                <a:spcPts val="0"/>
              </a:spcAft>
              <a:buClr>
                <a:srgbClr val="000000"/>
              </a:buClr>
              <a:buSzPts val="2400"/>
              <a:buFont typeface="Arial"/>
              <a:buNone/>
            </a:pPr>
            <a:r>
              <a:rPr lang="iw" sz="3200" b="0" i="0" u="none" strike="noStrike" cap="none" dirty="0">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56" name="Google Shape;56;p5"/>
          <p:cNvSpPr/>
          <p:nvPr/>
        </p:nvSpPr>
        <p:spPr>
          <a:xfrm>
            <a:off x="6692901" y="4828834"/>
            <a:ext cx="342900" cy="3429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7" name="Google Shape;57;p5"/>
          <p:cNvSpPr/>
          <p:nvPr/>
        </p:nvSpPr>
        <p:spPr>
          <a:xfrm>
            <a:off x="2431341" y="2371059"/>
            <a:ext cx="152400" cy="1524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8" name="Google Shape;58;p5"/>
          <p:cNvSpPr/>
          <p:nvPr/>
        </p:nvSpPr>
        <p:spPr>
          <a:xfrm>
            <a:off x="9905144" y="4005877"/>
            <a:ext cx="152400" cy="152400"/>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9" name="Google Shape;59;p5"/>
          <p:cNvSpPr txBox="1"/>
          <p:nvPr/>
        </p:nvSpPr>
        <p:spPr>
          <a:xfrm>
            <a:off x="3870376" y="6424727"/>
            <a:ext cx="4451248" cy="323165"/>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iw" sz="1467" b="0" i="0" u="none" strike="noStrike" cap="none" dirty="0">
                <a:solidFill>
                  <a:schemeClr val="lt1"/>
                </a:solidFill>
                <a:latin typeface="Calibri" panose="020F0502020204030204" pitchFamily="34" charset="0"/>
                <a:ea typeface="Arial"/>
                <a:cs typeface="Calibri" panose="020F0502020204030204" pitchFamily="34" charset="0"/>
                <a:sym typeface="Arial"/>
              </a:rPr>
              <a:t>shutterstock/com איורים: </a:t>
            </a:r>
            <a:endParaRPr sz="1467"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210039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Calibri" panose="020F0502020204030204" pitchFamily="34" charset="0"/>
                <a:cs typeface="Calibri" panose="020F050202020403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Calibri" panose="020F0502020204030204" pitchFamily="34" charset="0"/>
                <a:cs typeface="Calibri" panose="020F050202020403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Calibri" panose="020F0502020204030204" pitchFamily="34" charset="0"/>
                <a:cs typeface="Calibri" panose="020F050202020403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50647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8"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Tree>
    <p:extLst>
      <p:ext uri="{BB962C8B-B14F-4D97-AF65-F5344CB8AC3E}">
        <p14:creationId xmlns:p14="http://schemas.microsoft.com/office/powerpoint/2010/main" val="771515407"/>
      </p:ext>
    </p:extLst>
  </p:cSld>
  <p:clrMap bg1="lt1" tx1="dk1" bg2="lt2" tx2="dk2" accent1="accent1" accent2="accent2" accent3="accent3" accent4="accent4" accent5="accent5" accent6="accent6" hlink="hlink" folHlink="folHlink"/>
  <p:sldLayoutIdLst>
    <p:sldLayoutId id="2147483677" r:id="rId1"/>
  </p:sldLayoutIdLst>
  <p:txStyles>
    <p:titleStyle>
      <a:lvl1pPr algn="r" defTabSz="914400" rtl="1"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he.wikisource.org/wiki/%D7%9E%D7%A1%D7%9B%D7%AA_%D7%90%D7%91%D7%95%D7%AA_%D7%92',%D7%99%22%D7%93"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1648047" y="4469272"/>
            <a:ext cx="7279137" cy="411774"/>
          </a:xfrm>
        </p:spPr>
        <p:txBody>
          <a:bodyPr/>
          <a:lstStyle/>
          <a:p>
            <a:pPr lvl="0"/>
            <a:r>
              <a:rPr lang="he-IL" sz="3600" dirty="0"/>
              <a:t>נושא השיעור: הסיפור הקצר – </a:t>
            </a:r>
            <a:r>
              <a:rPr lang="he-IL" sz="3600" dirty="0" smtClean="0"/>
              <a:t>ר' חיים עוזר</a:t>
            </a:r>
            <a:endParaRPr lang="he-IL" sz="3600"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sz="3200" dirty="0">
                <a:sym typeface="Calibri"/>
              </a:rPr>
              <a:t>עם המורה: יצחק </a:t>
            </a:r>
            <a:r>
              <a:rPr lang="he-IL" sz="3200" dirty="0" smtClean="0">
                <a:sym typeface="Calibri"/>
              </a:rPr>
              <a:t>מזור</a:t>
            </a:r>
          </a:p>
          <a:p>
            <a:r>
              <a:rPr lang="he-IL" dirty="0" smtClean="0">
                <a:sym typeface="Calibri"/>
              </a:rPr>
              <a:t>כתיבה: פנינה חוברה, כוכבה גרסון</a:t>
            </a:r>
            <a:endParaRPr lang="he-IL"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1969141"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800"/>
              </a:spcBef>
              <a:buClrTx/>
            </a:pPr>
            <a:r>
              <a:rPr lang="he-IL" sz="6000" dirty="0">
                <a:solidFill>
                  <a:srgbClr val="FFFFFF"/>
                </a:solidFill>
                <a:latin typeface="Calibri" panose="020F0502020204030204" pitchFamily="34" charset="0"/>
                <a:cs typeface="Calibri" panose="020F0502020204030204" pitchFamily="34" charset="0"/>
              </a:rPr>
              <a:t>שיעור עברית לכיתה ה</a:t>
            </a:r>
            <a:endParaRPr lang="x-none" sz="6000" dirty="0">
              <a:solidFill>
                <a:srgbClr val="FFFFFF"/>
              </a:solidFill>
              <a:latin typeface="Calibri" panose="020F0502020204030204" pitchFamily="34" charset="0"/>
              <a:cs typeface="Calibri" panose="020F0502020204030204" pitchFamily="34" charset="0"/>
            </a:endParaRP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2850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345070" y="1758383"/>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9445664" y="1677554"/>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6229351"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16070"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198414" y="1151383"/>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3560429" y="1133998"/>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344946" y="109277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6527209"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2" name="מלבן 11">
            <a:extLst>
              <a:ext uri="{FF2B5EF4-FFF2-40B4-BE49-F238E27FC236}">
                <a16:creationId xmlns:a16="http://schemas.microsoft.com/office/drawing/2014/main" id="{ADF8730F-CBC2-46D5-AB41-E1451C751B2B}"/>
              </a:ext>
            </a:extLst>
          </p:cNvPr>
          <p:cNvSpPr/>
          <p:nvPr/>
        </p:nvSpPr>
        <p:spPr>
          <a:xfrm>
            <a:off x="9344946" y="5818218"/>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a:cs typeface="Calibri" panose="020F0502020204030204" pitchFamily="34" charset="0"/>
              </a:rPr>
              <a:t>רבנו יוסף </a:t>
            </a:r>
            <a:r>
              <a:rPr lang="he-IL" sz="3200" dirty="0" smtClean="0">
                <a:cs typeface="Calibri" panose="020F0502020204030204" pitchFamily="34" charset="0"/>
              </a:rPr>
              <a:t>חיים</a:t>
            </a:r>
            <a:endParaRPr lang="he-IL" sz="3200" dirty="0">
              <a:cs typeface="Calibri" panose="020F0502020204030204" pitchFamily="34" charset="0"/>
            </a:endParaRPr>
          </a:p>
        </p:txBody>
      </p:sp>
      <p:sp>
        <p:nvSpPr>
          <p:cNvPr id="19" name="מלבן 18">
            <a:extLst>
              <a:ext uri="{FF2B5EF4-FFF2-40B4-BE49-F238E27FC236}">
                <a16:creationId xmlns:a16="http://schemas.microsoft.com/office/drawing/2014/main" id="{ADF8730F-CBC2-46D5-AB41-E1451C751B2B}"/>
              </a:ext>
            </a:extLst>
          </p:cNvPr>
          <p:cNvSpPr/>
          <p:nvPr/>
        </p:nvSpPr>
        <p:spPr>
          <a:xfrm>
            <a:off x="6151986" y="5013719"/>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רבי יוסף קארו</a:t>
            </a:r>
            <a:endParaRPr lang="he-IL" sz="3200" dirty="0">
              <a:cs typeface="Calibri" panose="020F0502020204030204" pitchFamily="34" charset="0"/>
            </a:endParaRPr>
          </a:p>
        </p:txBody>
      </p:sp>
    </p:spTree>
    <p:extLst>
      <p:ext uri="{BB962C8B-B14F-4D97-AF65-F5344CB8AC3E}">
        <p14:creationId xmlns:p14="http://schemas.microsoft.com/office/powerpoint/2010/main" val="88464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345070" y="1758383"/>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9445664" y="1677554"/>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6229351"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16070"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198414" y="1151383"/>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3560429" y="1133998"/>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344946" y="109277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6527209"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2" name="מלבן 11">
            <a:extLst>
              <a:ext uri="{FF2B5EF4-FFF2-40B4-BE49-F238E27FC236}">
                <a16:creationId xmlns:a16="http://schemas.microsoft.com/office/drawing/2014/main" id="{ADF8730F-CBC2-46D5-AB41-E1451C751B2B}"/>
              </a:ext>
            </a:extLst>
          </p:cNvPr>
          <p:cNvSpPr/>
          <p:nvPr/>
        </p:nvSpPr>
        <p:spPr>
          <a:xfrm>
            <a:off x="9344946" y="5818218"/>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a:cs typeface="Calibri" panose="020F0502020204030204" pitchFamily="34" charset="0"/>
              </a:rPr>
              <a:t>רבנו יוסף </a:t>
            </a:r>
            <a:r>
              <a:rPr lang="he-IL" sz="3200" dirty="0" smtClean="0">
                <a:cs typeface="Calibri" panose="020F0502020204030204" pitchFamily="34" charset="0"/>
              </a:rPr>
              <a:t>חיים</a:t>
            </a:r>
            <a:endParaRPr lang="he-IL" sz="3200" dirty="0">
              <a:cs typeface="Calibri" panose="020F0502020204030204" pitchFamily="34" charset="0"/>
            </a:endParaRPr>
          </a:p>
        </p:txBody>
      </p:sp>
      <p:sp>
        <p:nvSpPr>
          <p:cNvPr id="18" name="מלבן 17">
            <a:extLst>
              <a:ext uri="{FF2B5EF4-FFF2-40B4-BE49-F238E27FC236}">
                <a16:creationId xmlns:a16="http://schemas.microsoft.com/office/drawing/2014/main" id="{ADF8730F-CBC2-46D5-AB41-E1451C751B2B}"/>
              </a:ext>
            </a:extLst>
          </p:cNvPr>
          <p:cNvSpPr/>
          <p:nvPr/>
        </p:nvSpPr>
        <p:spPr>
          <a:xfrm>
            <a:off x="3301229" y="5419207"/>
            <a:ext cx="2676443" cy="1115934"/>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הרב אברהם ישעיהו </a:t>
            </a:r>
            <a:r>
              <a:rPr lang="he-IL" sz="3200" dirty="0" err="1" smtClean="0">
                <a:cs typeface="Calibri" panose="020F0502020204030204" pitchFamily="34" charset="0"/>
              </a:rPr>
              <a:t>קרליץ</a:t>
            </a:r>
            <a:endParaRPr lang="he-IL" sz="3200" dirty="0">
              <a:cs typeface="Calibri" panose="020F0502020204030204" pitchFamily="34" charset="0"/>
            </a:endParaRPr>
          </a:p>
        </p:txBody>
      </p:sp>
      <p:sp>
        <p:nvSpPr>
          <p:cNvPr id="19" name="מלבן 18">
            <a:extLst>
              <a:ext uri="{FF2B5EF4-FFF2-40B4-BE49-F238E27FC236}">
                <a16:creationId xmlns:a16="http://schemas.microsoft.com/office/drawing/2014/main" id="{ADF8730F-CBC2-46D5-AB41-E1451C751B2B}"/>
              </a:ext>
            </a:extLst>
          </p:cNvPr>
          <p:cNvSpPr/>
          <p:nvPr/>
        </p:nvSpPr>
        <p:spPr>
          <a:xfrm>
            <a:off x="6151986" y="5013719"/>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רבי יוסף קארו</a:t>
            </a:r>
            <a:endParaRPr lang="he-IL" sz="3200" dirty="0">
              <a:cs typeface="Calibri" panose="020F0502020204030204" pitchFamily="34" charset="0"/>
            </a:endParaRPr>
          </a:p>
        </p:txBody>
      </p:sp>
    </p:spTree>
    <p:extLst>
      <p:ext uri="{BB962C8B-B14F-4D97-AF65-F5344CB8AC3E}">
        <p14:creationId xmlns:p14="http://schemas.microsoft.com/office/powerpoint/2010/main" val="36622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345070" y="1758383"/>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9445664" y="1677554"/>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6229351"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16070"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198414" y="1151383"/>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3560429" y="1133998"/>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344946" y="109277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6527209"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2" name="מלבן 11">
            <a:extLst>
              <a:ext uri="{FF2B5EF4-FFF2-40B4-BE49-F238E27FC236}">
                <a16:creationId xmlns:a16="http://schemas.microsoft.com/office/drawing/2014/main" id="{ADF8730F-CBC2-46D5-AB41-E1451C751B2B}"/>
              </a:ext>
            </a:extLst>
          </p:cNvPr>
          <p:cNvSpPr/>
          <p:nvPr/>
        </p:nvSpPr>
        <p:spPr>
          <a:xfrm>
            <a:off x="9344946" y="5818218"/>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a:cs typeface="Calibri" panose="020F0502020204030204" pitchFamily="34" charset="0"/>
              </a:rPr>
              <a:t>רבנו יוסף </a:t>
            </a:r>
            <a:r>
              <a:rPr lang="he-IL" sz="3200" dirty="0" smtClean="0">
                <a:cs typeface="Calibri" panose="020F0502020204030204" pitchFamily="34" charset="0"/>
              </a:rPr>
              <a:t>חיים</a:t>
            </a:r>
            <a:endParaRPr lang="he-IL" sz="3200" dirty="0">
              <a:cs typeface="Calibri" panose="020F0502020204030204" pitchFamily="34" charset="0"/>
            </a:endParaRPr>
          </a:p>
        </p:txBody>
      </p:sp>
      <p:sp>
        <p:nvSpPr>
          <p:cNvPr id="17" name="מלבן 16">
            <a:extLst>
              <a:ext uri="{FF2B5EF4-FFF2-40B4-BE49-F238E27FC236}">
                <a16:creationId xmlns:a16="http://schemas.microsoft.com/office/drawing/2014/main" id="{ADF8730F-CBC2-46D5-AB41-E1451C751B2B}"/>
              </a:ext>
            </a:extLst>
          </p:cNvPr>
          <p:cNvSpPr/>
          <p:nvPr/>
        </p:nvSpPr>
        <p:spPr>
          <a:xfrm>
            <a:off x="132495" y="4912904"/>
            <a:ext cx="3120083" cy="1015456"/>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הרב ישראל מאיר הכהן </a:t>
            </a:r>
            <a:r>
              <a:rPr lang="he-IL" sz="3200" dirty="0" err="1" smtClean="0">
                <a:cs typeface="Calibri" panose="020F0502020204030204" pitchFamily="34" charset="0"/>
              </a:rPr>
              <a:t>מראדין</a:t>
            </a:r>
            <a:endParaRPr lang="he-IL" sz="3200" dirty="0">
              <a:cs typeface="Calibri" panose="020F0502020204030204" pitchFamily="34" charset="0"/>
            </a:endParaRPr>
          </a:p>
        </p:txBody>
      </p:sp>
      <p:sp>
        <p:nvSpPr>
          <p:cNvPr id="18" name="מלבן 17">
            <a:extLst>
              <a:ext uri="{FF2B5EF4-FFF2-40B4-BE49-F238E27FC236}">
                <a16:creationId xmlns:a16="http://schemas.microsoft.com/office/drawing/2014/main" id="{ADF8730F-CBC2-46D5-AB41-E1451C751B2B}"/>
              </a:ext>
            </a:extLst>
          </p:cNvPr>
          <p:cNvSpPr/>
          <p:nvPr/>
        </p:nvSpPr>
        <p:spPr>
          <a:xfrm>
            <a:off x="3301229" y="5419207"/>
            <a:ext cx="2676443" cy="1115934"/>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הרב אברהם ישעיהו </a:t>
            </a:r>
            <a:r>
              <a:rPr lang="he-IL" sz="3200" dirty="0" err="1" smtClean="0">
                <a:cs typeface="Calibri" panose="020F0502020204030204" pitchFamily="34" charset="0"/>
              </a:rPr>
              <a:t>קרליץ</a:t>
            </a:r>
            <a:endParaRPr lang="he-IL" sz="3200" dirty="0">
              <a:cs typeface="Calibri" panose="020F0502020204030204" pitchFamily="34" charset="0"/>
            </a:endParaRPr>
          </a:p>
        </p:txBody>
      </p:sp>
      <p:sp>
        <p:nvSpPr>
          <p:cNvPr id="19" name="מלבן 18">
            <a:extLst>
              <a:ext uri="{FF2B5EF4-FFF2-40B4-BE49-F238E27FC236}">
                <a16:creationId xmlns:a16="http://schemas.microsoft.com/office/drawing/2014/main" id="{ADF8730F-CBC2-46D5-AB41-E1451C751B2B}"/>
              </a:ext>
            </a:extLst>
          </p:cNvPr>
          <p:cNvSpPr/>
          <p:nvPr/>
        </p:nvSpPr>
        <p:spPr>
          <a:xfrm>
            <a:off x="6151986" y="5013719"/>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רבי יוסף קארו</a:t>
            </a:r>
            <a:endParaRPr lang="he-IL" sz="3200" dirty="0">
              <a:cs typeface="Calibri" panose="020F0502020204030204" pitchFamily="34" charset="0"/>
            </a:endParaRPr>
          </a:p>
        </p:txBody>
      </p:sp>
    </p:spTree>
    <p:extLst>
      <p:ext uri="{BB962C8B-B14F-4D97-AF65-F5344CB8AC3E}">
        <p14:creationId xmlns:p14="http://schemas.microsoft.com/office/powerpoint/2010/main" val="340606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345070" y="1758383"/>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9445664" y="1677554"/>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6229351"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16070"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198414" y="1151383"/>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3560429" y="1133998"/>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344946" y="109277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6527209"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2" name="מלבן 11">
            <a:extLst>
              <a:ext uri="{FF2B5EF4-FFF2-40B4-BE49-F238E27FC236}">
                <a16:creationId xmlns:a16="http://schemas.microsoft.com/office/drawing/2014/main" id="{ADF8730F-CBC2-46D5-AB41-E1451C751B2B}"/>
              </a:ext>
            </a:extLst>
          </p:cNvPr>
          <p:cNvSpPr/>
          <p:nvPr/>
        </p:nvSpPr>
        <p:spPr>
          <a:xfrm>
            <a:off x="9344946" y="5818218"/>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a:cs typeface="Calibri" panose="020F0502020204030204" pitchFamily="34" charset="0"/>
              </a:rPr>
              <a:t>רבנו יוסף </a:t>
            </a:r>
            <a:r>
              <a:rPr lang="he-IL" sz="3200" dirty="0" smtClean="0">
                <a:cs typeface="Calibri" panose="020F0502020204030204" pitchFamily="34" charset="0"/>
              </a:rPr>
              <a:t>חיים</a:t>
            </a:r>
            <a:endParaRPr lang="he-IL" sz="3200" dirty="0">
              <a:cs typeface="Calibri" panose="020F0502020204030204" pitchFamily="34" charset="0"/>
            </a:endParaRPr>
          </a:p>
        </p:txBody>
      </p:sp>
      <p:sp>
        <p:nvSpPr>
          <p:cNvPr id="17" name="מלבן 16">
            <a:extLst>
              <a:ext uri="{FF2B5EF4-FFF2-40B4-BE49-F238E27FC236}">
                <a16:creationId xmlns:a16="http://schemas.microsoft.com/office/drawing/2014/main" id="{ADF8730F-CBC2-46D5-AB41-E1451C751B2B}"/>
              </a:ext>
            </a:extLst>
          </p:cNvPr>
          <p:cNvSpPr/>
          <p:nvPr/>
        </p:nvSpPr>
        <p:spPr>
          <a:xfrm>
            <a:off x="132495" y="4912904"/>
            <a:ext cx="3120083" cy="1015456"/>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הרב ישראל מאיר הכהן </a:t>
            </a:r>
            <a:r>
              <a:rPr lang="he-IL" sz="3200" dirty="0" err="1" smtClean="0">
                <a:cs typeface="Calibri" panose="020F0502020204030204" pitchFamily="34" charset="0"/>
              </a:rPr>
              <a:t>מראדין</a:t>
            </a:r>
            <a:endParaRPr lang="he-IL" sz="3200" dirty="0">
              <a:cs typeface="Calibri" panose="020F0502020204030204" pitchFamily="34" charset="0"/>
            </a:endParaRPr>
          </a:p>
        </p:txBody>
      </p:sp>
      <p:sp>
        <p:nvSpPr>
          <p:cNvPr id="18" name="מלבן 17">
            <a:extLst>
              <a:ext uri="{FF2B5EF4-FFF2-40B4-BE49-F238E27FC236}">
                <a16:creationId xmlns:a16="http://schemas.microsoft.com/office/drawing/2014/main" id="{ADF8730F-CBC2-46D5-AB41-E1451C751B2B}"/>
              </a:ext>
            </a:extLst>
          </p:cNvPr>
          <p:cNvSpPr/>
          <p:nvPr/>
        </p:nvSpPr>
        <p:spPr>
          <a:xfrm>
            <a:off x="3301229" y="5419207"/>
            <a:ext cx="2676443" cy="1115934"/>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הרב אברהם ישעיהו </a:t>
            </a:r>
            <a:r>
              <a:rPr lang="he-IL" sz="3200" dirty="0" err="1" smtClean="0">
                <a:cs typeface="Calibri" panose="020F0502020204030204" pitchFamily="34" charset="0"/>
              </a:rPr>
              <a:t>קרליץ</a:t>
            </a:r>
            <a:endParaRPr lang="he-IL" sz="3200" dirty="0">
              <a:cs typeface="Calibri" panose="020F0502020204030204" pitchFamily="34" charset="0"/>
            </a:endParaRPr>
          </a:p>
        </p:txBody>
      </p:sp>
      <p:sp>
        <p:nvSpPr>
          <p:cNvPr id="19" name="מלבן 18">
            <a:extLst>
              <a:ext uri="{FF2B5EF4-FFF2-40B4-BE49-F238E27FC236}">
                <a16:creationId xmlns:a16="http://schemas.microsoft.com/office/drawing/2014/main" id="{ADF8730F-CBC2-46D5-AB41-E1451C751B2B}"/>
              </a:ext>
            </a:extLst>
          </p:cNvPr>
          <p:cNvSpPr/>
          <p:nvPr/>
        </p:nvSpPr>
        <p:spPr>
          <a:xfrm>
            <a:off x="6151986" y="5013719"/>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cs typeface="Calibri" panose="020F0502020204030204" pitchFamily="34" charset="0"/>
              </a:rPr>
              <a:t>רבי יוסף קארו</a:t>
            </a:r>
            <a:endParaRPr lang="he-IL" sz="3200" dirty="0">
              <a:cs typeface="Calibri" panose="020F0502020204030204" pitchFamily="34" charset="0"/>
            </a:endParaRPr>
          </a:p>
        </p:txBody>
      </p:sp>
      <p:sp>
        <p:nvSpPr>
          <p:cNvPr id="14" name="מלבן 13"/>
          <p:cNvSpPr/>
          <p:nvPr/>
        </p:nvSpPr>
        <p:spPr>
          <a:xfrm>
            <a:off x="1925917" y="431387"/>
            <a:ext cx="7254240" cy="646331"/>
          </a:xfrm>
          <a:prstGeom prst="rect">
            <a:avLst/>
          </a:prstGeom>
        </p:spPr>
        <p:txBody>
          <a:bodyPr wrap="square">
            <a:spAutoFit/>
          </a:bodyPr>
          <a:lstStyle/>
          <a:p>
            <a:pPr lvl="0" algn="ctr" rtl="1">
              <a:lnSpc>
                <a:spcPct val="90000"/>
              </a:lnSpc>
              <a:spcBef>
                <a:spcPts val="800"/>
              </a:spcBef>
            </a:pPr>
            <a:r>
              <a:rPr lang="he-IL" sz="4000" b="1" i="1" dirty="0">
                <a:solidFill>
                  <a:srgbClr val="00B0F0"/>
                </a:solidFill>
                <a:latin typeface="Calibri" panose="020F0502020204030204" pitchFamily="34" charset="0"/>
                <a:cs typeface="Calibri" panose="020F0502020204030204" pitchFamily="34" charset="0"/>
              </a:rPr>
              <a:t>מה המשותף לכל הצדיקים הללו?</a:t>
            </a:r>
          </a:p>
        </p:txBody>
      </p:sp>
    </p:spTree>
    <p:extLst>
      <p:ext uri="{BB962C8B-B14F-4D97-AF65-F5344CB8AC3E}">
        <p14:creationId xmlns:p14="http://schemas.microsoft.com/office/powerpoint/2010/main" val="330549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444476" y="3258462"/>
            <a:ext cx="2177279"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10045986" y="1077424"/>
            <a:ext cx="1838238"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10007497" y="4201624"/>
            <a:ext cx="1781443"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444476" y="704298"/>
            <a:ext cx="1536724" cy="2379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444476" y="6069236"/>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190264" y="23421"/>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676419" y="49264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9950925" y="6313436"/>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5" name="מלבן 14"/>
          <p:cNvSpPr/>
          <p:nvPr/>
        </p:nvSpPr>
        <p:spPr>
          <a:xfrm>
            <a:off x="1925917" y="431387"/>
            <a:ext cx="7254240" cy="646331"/>
          </a:xfrm>
          <a:prstGeom prst="rect">
            <a:avLst/>
          </a:prstGeom>
        </p:spPr>
        <p:txBody>
          <a:bodyPr wrap="square">
            <a:spAutoFit/>
          </a:bodyPr>
          <a:lstStyle/>
          <a:p>
            <a:pPr lvl="0" algn="ctr" rtl="1">
              <a:lnSpc>
                <a:spcPct val="90000"/>
              </a:lnSpc>
              <a:spcBef>
                <a:spcPts val="800"/>
              </a:spcBef>
            </a:pPr>
            <a:r>
              <a:rPr lang="he-IL" sz="4000" b="1" i="1" dirty="0">
                <a:solidFill>
                  <a:srgbClr val="00B0F0"/>
                </a:solidFill>
                <a:latin typeface="Calibri" panose="020F0502020204030204" pitchFamily="34" charset="0"/>
                <a:cs typeface="Calibri" panose="020F0502020204030204" pitchFamily="34" charset="0"/>
              </a:rPr>
              <a:t>מה המשותף לכל הצדיקים הללו?</a:t>
            </a:r>
          </a:p>
        </p:txBody>
      </p:sp>
      <p:sp>
        <p:nvSpPr>
          <p:cNvPr id="16" name="מלבן 15">
            <a:extLst>
              <a:ext uri="{FF2B5EF4-FFF2-40B4-BE49-F238E27FC236}">
                <a16:creationId xmlns:a16="http://schemas.microsoft.com/office/drawing/2014/main" id="{3B186F36-098F-4D42-ADF7-BB29A9E9D7AA}"/>
              </a:ext>
            </a:extLst>
          </p:cNvPr>
          <p:cNvSpPr/>
          <p:nvPr/>
        </p:nvSpPr>
        <p:spPr>
          <a:xfrm>
            <a:off x="1399247" y="1337879"/>
            <a:ext cx="9228693" cy="590931"/>
          </a:xfrm>
          <a:prstGeom prst="rect">
            <a:avLst/>
          </a:prstGeom>
        </p:spPr>
        <p:txBody>
          <a:bodyPr wrap="square">
            <a:spAutoFit/>
          </a:bodyPr>
          <a:lstStyle/>
          <a:p>
            <a:pPr lvl="0" algn="ctr" rtl="1">
              <a:lnSpc>
                <a:spcPct val="90000"/>
              </a:lnSpc>
              <a:spcBef>
                <a:spcPts val="800"/>
              </a:spcBef>
            </a:pPr>
            <a:r>
              <a:rPr lang="he-IL" sz="3600" b="1" i="1" dirty="0">
                <a:solidFill>
                  <a:srgbClr val="00B0F0"/>
                </a:solidFill>
                <a:latin typeface="Calibri" panose="020F0502020204030204" pitchFamily="34" charset="0"/>
                <a:cs typeface="Calibri" panose="020F0502020204030204" pitchFamily="34" charset="0"/>
              </a:rPr>
              <a:t>א. פוסקי </a:t>
            </a:r>
            <a:r>
              <a:rPr lang="he-IL" sz="3600" b="1" i="1" dirty="0" smtClean="0">
                <a:solidFill>
                  <a:srgbClr val="00B0F0"/>
                </a:solidFill>
                <a:latin typeface="Calibri" panose="020F0502020204030204" pitchFamily="34" charset="0"/>
                <a:cs typeface="Calibri" panose="020F0502020204030204" pitchFamily="34" charset="0"/>
              </a:rPr>
              <a:t>הלכות</a:t>
            </a:r>
          </a:p>
        </p:txBody>
      </p:sp>
    </p:spTree>
    <p:extLst>
      <p:ext uri="{BB962C8B-B14F-4D97-AF65-F5344CB8AC3E}">
        <p14:creationId xmlns:p14="http://schemas.microsoft.com/office/powerpoint/2010/main" val="3133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444476" y="3258462"/>
            <a:ext cx="2177279"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10045986" y="1077424"/>
            <a:ext cx="1838238"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10007497" y="4201624"/>
            <a:ext cx="1781443"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444476" y="704298"/>
            <a:ext cx="1536724" cy="2379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444476" y="6069236"/>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190264" y="23421"/>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676419" y="49264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9950925" y="6313436"/>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5" name="מלבן 14"/>
          <p:cNvSpPr/>
          <p:nvPr/>
        </p:nvSpPr>
        <p:spPr>
          <a:xfrm>
            <a:off x="1925917" y="431387"/>
            <a:ext cx="7254240" cy="646331"/>
          </a:xfrm>
          <a:prstGeom prst="rect">
            <a:avLst/>
          </a:prstGeom>
        </p:spPr>
        <p:txBody>
          <a:bodyPr wrap="square">
            <a:spAutoFit/>
          </a:bodyPr>
          <a:lstStyle/>
          <a:p>
            <a:pPr lvl="0" algn="ctr" rtl="1">
              <a:lnSpc>
                <a:spcPct val="90000"/>
              </a:lnSpc>
              <a:spcBef>
                <a:spcPts val="800"/>
              </a:spcBef>
            </a:pPr>
            <a:r>
              <a:rPr lang="he-IL" sz="4000" b="1" i="1" dirty="0">
                <a:solidFill>
                  <a:srgbClr val="00B0F0"/>
                </a:solidFill>
                <a:latin typeface="Calibri" panose="020F0502020204030204" pitchFamily="34" charset="0"/>
                <a:cs typeface="Calibri" panose="020F0502020204030204" pitchFamily="34" charset="0"/>
              </a:rPr>
              <a:t>מה המשותף לכל הצדיקים הללו?</a:t>
            </a:r>
          </a:p>
        </p:txBody>
      </p:sp>
      <p:sp>
        <p:nvSpPr>
          <p:cNvPr id="16" name="מלבן 15">
            <a:extLst>
              <a:ext uri="{FF2B5EF4-FFF2-40B4-BE49-F238E27FC236}">
                <a16:creationId xmlns:a16="http://schemas.microsoft.com/office/drawing/2014/main" id="{3B186F36-098F-4D42-ADF7-BB29A9E9D7AA}"/>
              </a:ext>
            </a:extLst>
          </p:cNvPr>
          <p:cNvSpPr/>
          <p:nvPr/>
        </p:nvSpPr>
        <p:spPr>
          <a:xfrm>
            <a:off x="1399247" y="1337879"/>
            <a:ext cx="9228693" cy="1771062"/>
          </a:xfrm>
          <a:prstGeom prst="rect">
            <a:avLst/>
          </a:prstGeom>
        </p:spPr>
        <p:txBody>
          <a:bodyPr wrap="square">
            <a:spAutoFit/>
          </a:bodyPr>
          <a:lstStyle/>
          <a:p>
            <a:pPr lvl="0" algn="ctr" rtl="1">
              <a:lnSpc>
                <a:spcPct val="150000"/>
              </a:lnSpc>
              <a:spcBef>
                <a:spcPts val="800"/>
              </a:spcBef>
            </a:pPr>
            <a:r>
              <a:rPr lang="he-IL" sz="3600" b="1" i="1" dirty="0">
                <a:solidFill>
                  <a:srgbClr val="00B0F0"/>
                </a:solidFill>
                <a:latin typeface="Calibri" panose="020F0502020204030204" pitchFamily="34" charset="0"/>
                <a:cs typeface="Calibri" panose="020F0502020204030204" pitchFamily="34" charset="0"/>
              </a:rPr>
              <a:t>א. פוסקי </a:t>
            </a:r>
            <a:r>
              <a:rPr lang="he-IL" sz="3600" b="1" i="1" dirty="0" smtClean="0">
                <a:solidFill>
                  <a:srgbClr val="00B0F0"/>
                </a:solidFill>
                <a:latin typeface="Calibri" panose="020F0502020204030204" pitchFamily="34" charset="0"/>
                <a:cs typeface="Calibri" panose="020F0502020204030204" pitchFamily="34" charset="0"/>
              </a:rPr>
              <a:t>הלכות</a:t>
            </a:r>
          </a:p>
          <a:p>
            <a:pPr algn="ctr" rtl="1">
              <a:lnSpc>
                <a:spcPct val="150000"/>
              </a:lnSpc>
              <a:spcBef>
                <a:spcPts val="800"/>
              </a:spcBef>
            </a:pPr>
            <a:r>
              <a:rPr lang="he-IL" sz="3600" b="1" i="1" dirty="0" smtClean="0">
                <a:solidFill>
                  <a:srgbClr val="00B0F0"/>
                </a:solidFill>
                <a:latin typeface="Calibri" panose="020F0502020204030204" pitchFamily="34" charset="0"/>
                <a:cs typeface="Calibri" panose="020F0502020204030204" pitchFamily="34" charset="0"/>
              </a:rPr>
              <a:t>ב. מהאחרונים</a:t>
            </a:r>
          </a:p>
        </p:txBody>
      </p:sp>
    </p:spTree>
    <p:extLst>
      <p:ext uri="{BB962C8B-B14F-4D97-AF65-F5344CB8AC3E}">
        <p14:creationId xmlns:p14="http://schemas.microsoft.com/office/powerpoint/2010/main" val="36891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444476" y="3258462"/>
            <a:ext cx="2177279"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10045986" y="1077424"/>
            <a:ext cx="1838238"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10007497" y="4201624"/>
            <a:ext cx="1781443"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444476" y="704298"/>
            <a:ext cx="1536724" cy="2379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444476" y="6069236"/>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190264" y="23421"/>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676419" y="49264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9950925" y="6313436"/>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5" name="מלבן 14"/>
          <p:cNvSpPr/>
          <p:nvPr/>
        </p:nvSpPr>
        <p:spPr>
          <a:xfrm>
            <a:off x="2134545" y="405682"/>
            <a:ext cx="7254240" cy="646331"/>
          </a:xfrm>
          <a:prstGeom prst="rect">
            <a:avLst/>
          </a:prstGeom>
        </p:spPr>
        <p:txBody>
          <a:bodyPr wrap="square">
            <a:spAutoFit/>
          </a:bodyPr>
          <a:lstStyle/>
          <a:p>
            <a:pPr lvl="0" algn="ctr" rtl="1">
              <a:lnSpc>
                <a:spcPct val="90000"/>
              </a:lnSpc>
              <a:spcBef>
                <a:spcPts val="800"/>
              </a:spcBef>
            </a:pPr>
            <a:r>
              <a:rPr lang="he-IL" sz="4000" b="1" i="1" dirty="0">
                <a:solidFill>
                  <a:srgbClr val="00B0F0"/>
                </a:solidFill>
                <a:latin typeface="Calibri" panose="020F0502020204030204" pitchFamily="34" charset="0"/>
                <a:cs typeface="Calibri" panose="020F0502020204030204" pitchFamily="34" charset="0"/>
              </a:rPr>
              <a:t>מה המשותף לכל הצדיקים הללו?</a:t>
            </a:r>
          </a:p>
        </p:txBody>
      </p:sp>
      <p:sp>
        <p:nvSpPr>
          <p:cNvPr id="16" name="מלבן 15">
            <a:extLst>
              <a:ext uri="{FF2B5EF4-FFF2-40B4-BE49-F238E27FC236}">
                <a16:creationId xmlns:a16="http://schemas.microsoft.com/office/drawing/2014/main" id="{3B186F36-098F-4D42-ADF7-BB29A9E9D7AA}"/>
              </a:ext>
            </a:extLst>
          </p:cNvPr>
          <p:cNvSpPr/>
          <p:nvPr/>
        </p:nvSpPr>
        <p:spPr>
          <a:xfrm>
            <a:off x="1399247" y="1337879"/>
            <a:ext cx="9228693" cy="2790508"/>
          </a:xfrm>
          <a:prstGeom prst="rect">
            <a:avLst/>
          </a:prstGeom>
        </p:spPr>
        <p:txBody>
          <a:bodyPr wrap="square">
            <a:spAutoFit/>
          </a:bodyPr>
          <a:lstStyle/>
          <a:p>
            <a:pPr lvl="0" algn="ctr" rtl="1">
              <a:lnSpc>
                <a:spcPct val="150000"/>
              </a:lnSpc>
              <a:spcBef>
                <a:spcPts val="800"/>
              </a:spcBef>
            </a:pPr>
            <a:r>
              <a:rPr lang="he-IL" sz="3600" b="1" i="1" dirty="0">
                <a:solidFill>
                  <a:srgbClr val="00B0F0"/>
                </a:solidFill>
                <a:latin typeface="Calibri" panose="020F0502020204030204" pitchFamily="34" charset="0"/>
                <a:cs typeface="Calibri" panose="020F0502020204030204" pitchFamily="34" charset="0"/>
              </a:rPr>
              <a:t>א. פוסקי </a:t>
            </a:r>
            <a:r>
              <a:rPr lang="he-IL" sz="3600" b="1" i="1" dirty="0" smtClean="0">
                <a:solidFill>
                  <a:srgbClr val="00B0F0"/>
                </a:solidFill>
                <a:latin typeface="Calibri" panose="020F0502020204030204" pitchFamily="34" charset="0"/>
                <a:cs typeface="Calibri" panose="020F0502020204030204" pitchFamily="34" charset="0"/>
              </a:rPr>
              <a:t>הלכות</a:t>
            </a:r>
          </a:p>
          <a:p>
            <a:pPr algn="ctr" rtl="1">
              <a:lnSpc>
                <a:spcPct val="150000"/>
              </a:lnSpc>
              <a:spcBef>
                <a:spcPts val="800"/>
              </a:spcBef>
            </a:pPr>
            <a:r>
              <a:rPr lang="he-IL" sz="3600" b="1" i="1" dirty="0" smtClean="0">
                <a:solidFill>
                  <a:srgbClr val="00B0F0"/>
                </a:solidFill>
                <a:latin typeface="Calibri" panose="020F0502020204030204" pitchFamily="34" charset="0"/>
                <a:cs typeface="Calibri" panose="020F0502020204030204" pitchFamily="34" charset="0"/>
              </a:rPr>
              <a:t>ב. מהאחרונים</a:t>
            </a:r>
          </a:p>
          <a:p>
            <a:pPr lvl="0" algn="ctr" rtl="1">
              <a:lnSpc>
                <a:spcPct val="150000"/>
              </a:lnSpc>
              <a:spcBef>
                <a:spcPts val="800"/>
              </a:spcBef>
            </a:pPr>
            <a:r>
              <a:rPr lang="he-IL" sz="3600" b="1" i="1" dirty="0" smtClean="0">
                <a:solidFill>
                  <a:srgbClr val="00B0F0"/>
                </a:solidFill>
                <a:latin typeface="Calibri" panose="020F0502020204030204" pitchFamily="34" charset="0"/>
                <a:cs typeface="Calibri" panose="020F0502020204030204" pitchFamily="34" charset="0"/>
              </a:rPr>
              <a:t>ג</a:t>
            </a:r>
            <a:r>
              <a:rPr lang="he-IL" sz="3600" b="1" i="1" dirty="0">
                <a:solidFill>
                  <a:srgbClr val="00B0F0"/>
                </a:solidFill>
                <a:latin typeface="Calibri" panose="020F0502020204030204" pitchFamily="34" charset="0"/>
                <a:cs typeface="Calibri" panose="020F0502020204030204" pitchFamily="34" charset="0"/>
              </a:rPr>
              <a:t>. קרויים על שם החיבור החשוב </a:t>
            </a:r>
            <a:r>
              <a:rPr lang="he-IL" sz="3600" b="1" i="1" dirty="0" smtClean="0">
                <a:solidFill>
                  <a:srgbClr val="00B0F0"/>
                </a:solidFill>
                <a:latin typeface="Calibri" panose="020F0502020204030204" pitchFamily="34" charset="0"/>
                <a:cs typeface="Calibri" panose="020F0502020204030204" pitchFamily="34" charset="0"/>
              </a:rPr>
              <a:t>שלהם</a:t>
            </a:r>
            <a:endParaRPr lang="he-IL" sz="3600" b="1" i="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578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677610" y="997862"/>
            <a:ext cx="1581622" cy="20920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10001588" y="870266"/>
            <a:ext cx="1409441" cy="2208196"/>
          </a:xfrm>
          <a:prstGeom prst="rect">
            <a:avLst/>
          </a:prstGeom>
          <a:scene3d>
            <a:camera prst="perspectiveAbove"/>
            <a:lightRig rig="threePt" dir="t"/>
          </a:scene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7139443" y="997862"/>
            <a:ext cx="1463886" cy="17749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894270" y="997862"/>
            <a:ext cx="1463886" cy="2008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תיבת טקסט 13">
            <a:extLst>
              <a:ext uri="{FF2B5EF4-FFF2-40B4-BE49-F238E27FC236}">
                <a16:creationId xmlns:a16="http://schemas.microsoft.com/office/drawing/2014/main" id="{761204D4-8FE1-411F-8EEF-0086C26D0CE8}"/>
              </a:ext>
            </a:extLst>
          </p:cNvPr>
          <p:cNvSpPr txBox="1"/>
          <p:nvPr/>
        </p:nvSpPr>
        <p:spPr>
          <a:xfrm>
            <a:off x="9518651" y="316377"/>
            <a:ext cx="2198188"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5" name="תיבת טקסט 14">
            <a:extLst>
              <a:ext uri="{FF2B5EF4-FFF2-40B4-BE49-F238E27FC236}">
                <a16:creationId xmlns:a16="http://schemas.microsoft.com/office/drawing/2014/main" id="{9170D33D-FBF8-4DDE-82DA-BC8C04AE88D9}"/>
              </a:ext>
            </a:extLst>
          </p:cNvPr>
          <p:cNvSpPr txBox="1"/>
          <p:nvPr/>
        </p:nvSpPr>
        <p:spPr>
          <a:xfrm>
            <a:off x="6934705" y="316377"/>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6" name="תיבת טקסט 15">
            <a:extLst>
              <a:ext uri="{FF2B5EF4-FFF2-40B4-BE49-F238E27FC236}">
                <a16:creationId xmlns:a16="http://schemas.microsoft.com/office/drawing/2014/main" id="{F2A5A424-AA66-4713-AC3F-8D4D24CB8FD6}"/>
              </a:ext>
            </a:extLst>
          </p:cNvPr>
          <p:cNvSpPr txBox="1"/>
          <p:nvPr/>
        </p:nvSpPr>
        <p:spPr>
          <a:xfrm>
            <a:off x="496281" y="316377"/>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17" name="תיבת טקסט 16">
            <a:extLst>
              <a:ext uri="{FF2B5EF4-FFF2-40B4-BE49-F238E27FC236}">
                <a16:creationId xmlns:a16="http://schemas.microsoft.com/office/drawing/2014/main" id="{51B3FA9B-43D9-41F4-B19E-257E5168FF08}"/>
              </a:ext>
            </a:extLst>
          </p:cNvPr>
          <p:cNvSpPr txBox="1"/>
          <p:nvPr/>
        </p:nvSpPr>
        <p:spPr>
          <a:xfrm>
            <a:off x="3595584" y="316377"/>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18" name="תיבת טקסט 17">
            <a:extLst>
              <a:ext uri="{FF2B5EF4-FFF2-40B4-BE49-F238E27FC236}">
                <a16:creationId xmlns:a16="http://schemas.microsoft.com/office/drawing/2014/main" id="{25BA16B0-E0EE-440D-8760-EAE71233CA5B}"/>
              </a:ext>
            </a:extLst>
          </p:cNvPr>
          <p:cNvSpPr txBox="1"/>
          <p:nvPr/>
        </p:nvSpPr>
        <p:spPr>
          <a:xfrm>
            <a:off x="9538809" y="3058989"/>
            <a:ext cx="2198188" cy="1077218"/>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רבינו יוסף חיים</a:t>
            </a:r>
          </a:p>
        </p:txBody>
      </p:sp>
      <p:sp>
        <p:nvSpPr>
          <p:cNvPr id="19" name="תיבת טקסט 18">
            <a:extLst>
              <a:ext uri="{FF2B5EF4-FFF2-40B4-BE49-F238E27FC236}">
                <a16:creationId xmlns:a16="http://schemas.microsoft.com/office/drawing/2014/main" id="{9A6C8A53-210D-459E-9D3E-514B1971289D}"/>
              </a:ext>
            </a:extLst>
          </p:cNvPr>
          <p:cNvSpPr txBox="1"/>
          <p:nvPr/>
        </p:nvSpPr>
        <p:spPr>
          <a:xfrm>
            <a:off x="6876215" y="3058989"/>
            <a:ext cx="1944281" cy="1077218"/>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רבי יוסף קארו</a:t>
            </a:r>
          </a:p>
        </p:txBody>
      </p:sp>
      <p:sp>
        <p:nvSpPr>
          <p:cNvPr id="20" name="תיבת טקסט 19">
            <a:extLst>
              <a:ext uri="{FF2B5EF4-FFF2-40B4-BE49-F238E27FC236}">
                <a16:creationId xmlns:a16="http://schemas.microsoft.com/office/drawing/2014/main" id="{13B02004-4CF0-4C95-8448-C4380A3F5F64}"/>
              </a:ext>
            </a:extLst>
          </p:cNvPr>
          <p:cNvSpPr txBox="1"/>
          <p:nvPr/>
        </p:nvSpPr>
        <p:spPr>
          <a:xfrm>
            <a:off x="3269615" y="3058989"/>
            <a:ext cx="2536162" cy="1077218"/>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רבי אברהם ישעיה </a:t>
            </a:r>
            <a:r>
              <a:rPr lang="he-IL" sz="3200" b="1" dirty="0" err="1">
                <a:effectLst>
                  <a:outerShdw blurRad="38100" dist="38100" dir="2700000" algn="tl">
                    <a:srgbClr val="000000">
                      <a:alpha val="43137"/>
                    </a:srgbClr>
                  </a:outerShdw>
                </a:effectLst>
                <a:cs typeface="Calibri" panose="020F0502020204030204" pitchFamily="34" charset="0"/>
              </a:rPr>
              <a:t>קרליץ</a:t>
            </a:r>
            <a:endParaRPr lang="he-IL" sz="3200" b="1" dirty="0">
              <a:effectLst>
                <a:outerShdw blurRad="38100" dist="38100" dir="2700000" algn="tl">
                  <a:srgbClr val="000000">
                    <a:alpha val="43137"/>
                  </a:srgbClr>
                </a:outerShdw>
              </a:effectLst>
              <a:cs typeface="Calibri" panose="020F0502020204030204" pitchFamily="34" charset="0"/>
            </a:endParaRPr>
          </a:p>
        </p:txBody>
      </p:sp>
      <p:sp>
        <p:nvSpPr>
          <p:cNvPr id="21" name="תיבת טקסט 20">
            <a:extLst>
              <a:ext uri="{FF2B5EF4-FFF2-40B4-BE49-F238E27FC236}">
                <a16:creationId xmlns:a16="http://schemas.microsoft.com/office/drawing/2014/main" id="{42F5662C-F230-4037-9DBC-8C4A8CA03129}"/>
              </a:ext>
            </a:extLst>
          </p:cNvPr>
          <p:cNvSpPr txBox="1"/>
          <p:nvPr/>
        </p:nvSpPr>
        <p:spPr>
          <a:xfrm>
            <a:off x="525791" y="3058989"/>
            <a:ext cx="1944281" cy="1077218"/>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רבי ישראל מאיר הכהן</a:t>
            </a:r>
          </a:p>
        </p:txBody>
      </p:sp>
      <p:sp>
        <p:nvSpPr>
          <p:cNvPr id="2" name="מלבן 1">
            <a:extLst>
              <a:ext uri="{FF2B5EF4-FFF2-40B4-BE49-F238E27FC236}">
                <a16:creationId xmlns:a16="http://schemas.microsoft.com/office/drawing/2014/main" id="{0AA6BED3-7420-4EAD-811E-62F6A8F7CF26}"/>
              </a:ext>
            </a:extLst>
          </p:cNvPr>
          <p:cNvSpPr/>
          <p:nvPr/>
        </p:nvSpPr>
        <p:spPr>
          <a:xfrm>
            <a:off x="2291627" y="4355604"/>
            <a:ext cx="7199050" cy="590931"/>
          </a:xfrm>
          <a:prstGeom prst="rect">
            <a:avLst/>
          </a:prstGeom>
          <a:solidFill>
            <a:schemeClr val="bg1"/>
          </a:solidFill>
        </p:spPr>
        <p:txBody>
          <a:bodyPr wrap="square">
            <a:spAutoFit/>
          </a:bodyPr>
          <a:lstStyle/>
          <a:p>
            <a:pPr lvl="0" algn="r" rtl="1">
              <a:lnSpc>
                <a:spcPct val="90000"/>
              </a:lnSpc>
              <a:spcBef>
                <a:spcPts val="800"/>
              </a:spcBef>
            </a:pPr>
            <a:r>
              <a:rPr lang="he-IL" sz="3600" b="1" i="1" dirty="0">
                <a:solidFill>
                  <a:srgbClr val="00B0F0"/>
                </a:solidFill>
                <a:latin typeface="Calibri" panose="020F0502020204030204" pitchFamily="34" charset="0"/>
                <a:cs typeface="Calibri" panose="020F0502020204030204" pitchFamily="34" charset="0"/>
              </a:rPr>
              <a:t>מה המשותף לכל הצדיקים הללו?</a:t>
            </a:r>
          </a:p>
        </p:txBody>
      </p:sp>
      <p:sp>
        <p:nvSpPr>
          <p:cNvPr id="22" name="מלבן 21">
            <a:extLst>
              <a:ext uri="{FF2B5EF4-FFF2-40B4-BE49-F238E27FC236}">
                <a16:creationId xmlns:a16="http://schemas.microsoft.com/office/drawing/2014/main" id="{3B186F36-098F-4D42-ADF7-BB29A9E9D7AA}"/>
              </a:ext>
            </a:extLst>
          </p:cNvPr>
          <p:cNvSpPr/>
          <p:nvPr/>
        </p:nvSpPr>
        <p:spPr>
          <a:xfrm>
            <a:off x="2291627" y="5002625"/>
            <a:ext cx="7199050" cy="590931"/>
          </a:xfrm>
          <a:prstGeom prst="rect">
            <a:avLst/>
          </a:prstGeom>
          <a:solidFill>
            <a:schemeClr val="bg1"/>
          </a:solidFill>
        </p:spPr>
        <p:txBody>
          <a:bodyPr wrap="square">
            <a:spAutoFit/>
          </a:bodyPr>
          <a:lstStyle/>
          <a:p>
            <a:pPr lvl="0" algn="r" rtl="1">
              <a:lnSpc>
                <a:spcPct val="90000"/>
              </a:lnSpc>
              <a:spcBef>
                <a:spcPts val="800"/>
              </a:spcBef>
            </a:pPr>
            <a:r>
              <a:rPr lang="he-IL" sz="3600" b="1" i="1" dirty="0">
                <a:solidFill>
                  <a:srgbClr val="00B0F0"/>
                </a:solidFill>
                <a:latin typeface="Calibri" panose="020F0502020204030204" pitchFamily="34" charset="0"/>
                <a:cs typeface="Calibri" panose="020F0502020204030204" pitchFamily="34" charset="0"/>
              </a:rPr>
              <a:t>א. פוסקי הלכות</a:t>
            </a:r>
          </a:p>
        </p:txBody>
      </p:sp>
      <p:sp>
        <p:nvSpPr>
          <p:cNvPr id="23" name="מלבן 22">
            <a:extLst>
              <a:ext uri="{FF2B5EF4-FFF2-40B4-BE49-F238E27FC236}">
                <a16:creationId xmlns:a16="http://schemas.microsoft.com/office/drawing/2014/main" id="{7D6253B2-8EB0-427C-A386-8FA13D9B4B54}"/>
              </a:ext>
            </a:extLst>
          </p:cNvPr>
          <p:cNvSpPr/>
          <p:nvPr/>
        </p:nvSpPr>
        <p:spPr>
          <a:xfrm>
            <a:off x="2291627" y="5514945"/>
            <a:ext cx="7199050" cy="590931"/>
          </a:xfrm>
          <a:prstGeom prst="rect">
            <a:avLst/>
          </a:prstGeom>
          <a:solidFill>
            <a:schemeClr val="bg1"/>
          </a:solidFill>
        </p:spPr>
        <p:txBody>
          <a:bodyPr wrap="square">
            <a:spAutoFit/>
          </a:bodyPr>
          <a:lstStyle/>
          <a:p>
            <a:pPr lvl="0" algn="r" rtl="1">
              <a:lnSpc>
                <a:spcPct val="90000"/>
              </a:lnSpc>
              <a:spcBef>
                <a:spcPts val="800"/>
              </a:spcBef>
            </a:pPr>
            <a:r>
              <a:rPr lang="he-IL" sz="3600" b="1" i="1" dirty="0">
                <a:solidFill>
                  <a:srgbClr val="00B0F0"/>
                </a:solidFill>
                <a:latin typeface="Calibri" panose="020F0502020204030204" pitchFamily="34" charset="0"/>
                <a:cs typeface="Calibri" panose="020F0502020204030204" pitchFamily="34" charset="0"/>
              </a:rPr>
              <a:t>ב. מהאחרונים</a:t>
            </a:r>
          </a:p>
        </p:txBody>
      </p:sp>
      <p:sp>
        <p:nvSpPr>
          <p:cNvPr id="24" name="מלבן 23">
            <a:extLst>
              <a:ext uri="{FF2B5EF4-FFF2-40B4-BE49-F238E27FC236}">
                <a16:creationId xmlns:a16="http://schemas.microsoft.com/office/drawing/2014/main" id="{FD1C65C7-E1EC-4812-89CF-97C65F215BC4}"/>
              </a:ext>
            </a:extLst>
          </p:cNvPr>
          <p:cNvSpPr/>
          <p:nvPr/>
        </p:nvSpPr>
        <p:spPr>
          <a:xfrm>
            <a:off x="2291627" y="6030469"/>
            <a:ext cx="7199050" cy="590931"/>
          </a:xfrm>
          <a:prstGeom prst="rect">
            <a:avLst/>
          </a:prstGeom>
          <a:solidFill>
            <a:schemeClr val="bg1"/>
          </a:solidFill>
        </p:spPr>
        <p:txBody>
          <a:bodyPr wrap="square">
            <a:spAutoFit/>
          </a:bodyPr>
          <a:lstStyle/>
          <a:p>
            <a:pPr lvl="0" algn="r" rtl="1">
              <a:lnSpc>
                <a:spcPct val="90000"/>
              </a:lnSpc>
              <a:spcBef>
                <a:spcPts val="800"/>
              </a:spcBef>
            </a:pPr>
            <a:r>
              <a:rPr lang="he-IL" sz="3600" b="1" i="1" dirty="0">
                <a:solidFill>
                  <a:srgbClr val="00B0F0"/>
                </a:solidFill>
                <a:latin typeface="Calibri" panose="020F0502020204030204" pitchFamily="34" charset="0"/>
                <a:cs typeface="Calibri" panose="020F0502020204030204" pitchFamily="34" charset="0"/>
              </a:rPr>
              <a:t>ג. קרויים על שם החיבור החשוב שלהם</a:t>
            </a:r>
          </a:p>
        </p:txBody>
      </p:sp>
    </p:spTree>
    <p:extLst>
      <p:ext uri="{BB962C8B-B14F-4D97-AF65-F5344CB8AC3E}">
        <p14:creationId xmlns:p14="http://schemas.microsoft.com/office/powerpoint/2010/main" val="41274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43AAE83-3652-450D-8CCD-2998FED5798A}"/>
              </a:ext>
            </a:extLst>
          </p:cNvPr>
          <p:cNvSpPr>
            <a:spLocks noGrp="1"/>
          </p:cNvSpPr>
          <p:nvPr>
            <p:ph type="body" sz="quarter" idx="10"/>
          </p:nvPr>
        </p:nvSpPr>
        <p:spPr>
          <a:xfrm>
            <a:off x="178904" y="1689653"/>
            <a:ext cx="11608905" cy="4745654"/>
          </a:xfrm>
        </p:spPr>
        <p:txBody>
          <a:bodyPr>
            <a:normAutofit/>
          </a:bodyPr>
          <a:lstStyle/>
          <a:p>
            <a:pPr algn="just">
              <a:lnSpc>
                <a:spcPct val="110000"/>
              </a:lnSpc>
              <a:spcAft>
                <a:spcPts val="800"/>
              </a:spcAft>
            </a:pPr>
            <a:r>
              <a:rPr lang="he-IL" sz="3200" dirty="0">
                <a:ea typeface="Calibri" panose="020F0502020204030204" pitchFamily="34" charset="0"/>
              </a:rPr>
              <a:t>הגאון רבי חיים עוזר </a:t>
            </a:r>
            <a:r>
              <a:rPr lang="he-IL" sz="3200" dirty="0" err="1">
                <a:ea typeface="Calibri" panose="020F0502020204030204" pitchFamily="34" charset="0"/>
              </a:rPr>
              <a:t>מוילנא</a:t>
            </a:r>
            <a:r>
              <a:rPr lang="he-IL" sz="3200" dirty="0">
                <a:ea typeface="Calibri" panose="020F0502020204030204" pitchFamily="34" charset="0"/>
              </a:rPr>
              <a:t> זצ"ל בעל </a:t>
            </a:r>
            <a:r>
              <a:rPr lang="he-IL" sz="3200" dirty="0" smtClean="0">
                <a:ea typeface="Calibri" panose="020F0502020204030204" pitchFamily="34" charset="0"/>
              </a:rPr>
              <a:t>ה"אחיעזר", </a:t>
            </a:r>
          </a:p>
          <a:p>
            <a:pPr algn="just">
              <a:lnSpc>
                <a:spcPct val="110000"/>
              </a:lnSpc>
              <a:spcAft>
                <a:spcPts val="800"/>
              </a:spcAft>
            </a:pPr>
            <a:r>
              <a:rPr lang="he-IL" sz="3200" dirty="0" smtClean="0">
                <a:ea typeface="Calibri" panose="020F0502020204030204" pitchFamily="34" charset="0"/>
              </a:rPr>
              <a:t>הלך </a:t>
            </a:r>
            <a:r>
              <a:rPr lang="he-IL" sz="3200" dirty="0">
                <a:ea typeface="Calibri" panose="020F0502020204030204" pitchFamily="34" charset="0"/>
              </a:rPr>
              <a:t>פעם אחת ברחוב </a:t>
            </a:r>
            <a:r>
              <a:rPr lang="he-IL" sz="3200" dirty="0" err="1">
                <a:ea typeface="Calibri" panose="020F0502020204030204" pitchFamily="34" charset="0"/>
              </a:rPr>
              <a:t>בלווית</a:t>
            </a:r>
            <a:r>
              <a:rPr lang="he-IL" sz="3200" dirty="0">
                <a:ea typeface="Calibri" panose="020F0502020204030204" pitchFamily="34" charset="0"/>
              </a:rPr>
              <a:t> רב נוסף. </a:t>
            </a:r>
            <a:endParaRPr lang="he-IL" sz="3200" dirty="0" smtClean="0">
              <a:ea typeface="Calibri" panose="020F0502020204030204" pitchFamily="34" charset="0"/>
            </a:endParaRPr>
          </a:p>
          <a:p>
            <a:pPr algn="just">
              <a:lnSpc>
                <a:spcPct val="110000"/>
              </a:lnSpc>
              <a:spcAft>
                <a:spcPts val="800"/>
              </a:spcAft>
            </a:pPr>
            <a:r>
              <a:rPr lang="he-IL" sz="3200" dirty="0" smtClean="0">
                <a:ea typeface="Calibri" panose="020F0502020204030204" pitchFamily="34" charset="0"/>
              </a:rPr>
              <a:t>תוך </a:t>
            </a:r>
            <a:r>
              <a:rPr lang="he-IL" sz="3200" dirty="0">
                <a:ea typeface="Calibri" panose="020F0502020204030204" pitchFamily="34" charset="0"/>
              </a:rPr>
              <a:t>כדי הליכתם ניגש אדם ושאל את רבי חיים </a:t>
            </a:r>
            <a:r>
              <a:rPr lang="he-IL" sz="3200" dirty="0" smtClean="0">
                <a:ea typeface="Calibri" panose="020F0502020204030204" pitchFamily="34" charset="0"/>
              </a:rPr>
              <a:t>עוזר</a:t>
            </a:r>
          </a:p>
          <a:p>
            <a:pPr algn="just">
              <a:lnSpc>
                <a:spcPct val="110000"/>
              </a:lnSpc>
              <a:spcAft>
                <a:spcPts val="800"/>
              </a:spcAft>
            </a:pPr>
            <a:r>
              <a:rPr lang="he-IL" sz="3200" dirty="0" smtClean="0">
                <a:ea typeface="Calibri" panose="020F0502020204030204" pitchFamily="34" charset="0"/>
              </a:rPr>
              <a:t>היכן </a:t>
            </a:r>
            <a:r>
              <a:rPr lang="he-IL" sz="3200" dirty="0">
                <a:ea typeface="Calibri" panose="020F0502020204030204" pitchFamily="34" charset="0"/>
              </a:rPr>
              <a:t>רחוב פלוני.  </a:t>
            </a:r>
            <a:endParaRPr lang="he-IL" sz="3200" dirty="0" smtClean="0">
              <a:ea typeface="Calibri" panose="020F0502020204030204" pitchFamily="34" charset="0"/>
            </a:endParaRPr>
          </a:p>
          <a:p>
            <a:pPr algn="just">
              <a:lnSpc>
                <a:spcPct val="110000"/>
              </a:lnSpc>
              <a:spcAft>
                <a:spcPts val="800"/>
              </a:spcAft>
            </a:pPr>
            <a:r>
              <a:rPr lang="he-IL" sz="3200" dirty="0" smtClean="0">
                <a:ea typeface="Calibri" panose="020F0502020204030204" pitchFamily="34" charset="0"/>
              </a:rPr>
              <a:t>רבי </a:t>
            </a:r>
            <a:r>
              <a:rPr lang="he-IL" sz="3200" dirty="0">
                <a:ea typeface="Calibri" panose="020F0502020204030204" pitchFamily="34" charset="0"/>
              </a:rPr>
              <a:t>חיים עוזר לקח אותו בידו באהבה יתירה, </a:t>
            </a:r>
            <a:endParaRPr lang="he-IL" sz="3200" dirty="0" smtClean="0">
              <a:ea typeface="Calibri" panose="020F0502020204030204" pitchFamily="34" charset="0"/>
            </a:endParaRPr>
          </a:p>
          <a:p>
            <a:pPr algn="just">
              <a:lnSpc>
                <a:spcPct val="110000"/>
              </a:lnSpc>
              <a:spcAft>
                <a:spcPts val="800"/>
              </a:spcAft>
            </a:pPr>
            <a:r>
              <a:rPr lang="he-IL" sz="3200" dirty="0" smtClean="0">
                <a:ea typeface="Calibri" panose="020F0502020204030204" pitchFamily="34" charset="0"/>
              </a:rPr>
              <a:t>הלך </a:t>
            </a:r>
            <a:r>
              <a:rPr lang="he-IL" sz="3200" dirty="0">
                <a:ea typeface="Calibri" panose="020F0502020204030204" pitchFamily="34" charset="0"/>
              </a:rPr>
              <a:t>עימו והביאו עד למקום שביקש.  </a:t>
            </a:r>
            <a:endParaRPr lang="en-US" sz="3200" dirty="0">
              <a:ea typeface="Calibri" panose="020F0502020204030204" pitchFamily="34" charset="0"/>
            </a:endParaRPr>
          </a:p>
        </p:txBody>
      </p:sp>
      <p:pic>
        <p:nvPicPr>
          <p:cNvPr id="2" name="תמונה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636270" y="1689653"/>
            <a:ext cx="3219450" cy="48291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83748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43AAE83-3652-450D-8CCD-2998FED5798A}"/>
              </a:ext>
            </a:extLst>
          </p:cNvPr>
          <p:cNvSpPr>
            <a:spLocks noGrp="1"/>
          </p:cNvSpPr>
          <p:nvPr>
            <p:ph type="body" sz="quarter" idx="10"/>
          </p:nvPr>
        </p:nvSpPr>
        <p:spPr>
          <a:xfrm>
            <a:off x="178904" y="1689653"/>
            <a:ext cx="11608905" cy="4745654"/>
          </a:xfrm>
        </p:spPr>
        <p:txBody>
          <a:bodyPr>
            <a:normAutofit/>
          </a:bodyPr>
          <a:lstStyle/>
          <a:p>
            <a:pPr algn="just">
              <a:lnSpc>
                <a:spcPct val="150000"/>
              </a:lnSpc>
              <a:spcAft>
                <a:spcPts val="800"/>
              </a:spcAft>
            </a:pPr>
            <a:r>
              <a:rPr lang="he-IL" sz="3200" dirty="0" smtClean="0">
                <a:ea typeface="Calibri" panose="020F0502020204030204" pitchFamily="34" charset="0"/>
              </a:rPr>
              <a:t>הרב </a:t>
            </a:r>
            <a:r>
              <a:rPr lang="he-IL" sz="3200" dirty="0">
                <a:ea typeface="Calibri" panose="020F0502020204030204" pitchFamily="34" charset="0"/>
              </a:rPr>
              <a:t>שהלך בתחילה עם רבי חיים עוזר נמשך והלך עימם כשהוא </a:t>
            </a:r>
            <a:r>
              <a:rPr lang="he-IL" sz="3200" dirty="0" smtClean="0">
                <a:ea typeface="Calibri" panose="020F0502020204030204" pitchFamily="34" charset="0"/>
              </a:rPr>
              <a:t>משתאה </a:t>
            </a:r>
            <a:r>
              <a:rPr lang="he-IL" sz="3200" dirty="0">
                <a:ea typeface="Calibri" panose="020F0502020204030204" pitchFamily="34" charset="0"/>
              </a:rPr>
              <a:t>למראה עיניו, הרי רבי חיים יכול היה להדריכו בדיבור – היכן היה עליו לפנות ימינה והיכן שמאלה, ולשם מה צריך ללכת עימו בעצמו?  </a:t>
            </a:r>
            <a:endParaRPr lang="he-IL" sz="3200" dirty="0" smtClean="0">
              <a:ea typeface="Calibri" panose="020F0502020204030204" pitchFamily="34" charset="0"/>
            </a:endParaRPr>
          </a:p>
          <a:p>
            <a:pPr algn="just">
              <a:lnSpc>
                <a:spcPct val="150000"/>
              </a:lnSpc>
              <a:spcAft>
                <a:spcPts val="800"/>
              </a:spcAft>
            </a:pPr>
            <a:r>
              <a:rPr lang="he-IL" sz="3200" dirty="0" smtClean="0">
                <a:ea typeface="Calibri" panose="020F0502020204030204" pitchFamily="34" charset="0"/>
              </a:rPr>
              <a:t>כשנפרדו </a:t>
            </a:r>
            <a:r>
              <a:rPr lang="he-IL" sz="3200" dirty="0">
                <a:ea typeface="Calibri" panose="020F0502020204030204" pitchFamily="34" charset="0"/>
              </a:rPr>
              <a:t>מאותו אדם שאל הרב את רבי חיים עוזר,  ילמדנו רבינו: למה צריך היית לטרוח להביא אותו עד מקום חפצו?   </a:t>
            </a:r>
            <a:endParaRPr lang="en-US" sz="3200" dirty="0">
              <a:ea typeface="Calibri" panose="020F0502020204030204" pitchFamily="34" charset="0"/>
            </a:endParaRPr>
          </a:p>
          <a:p>
            <a:pPr algn="r">
              <a:lnSpc>
                <a:spcPct val="107000"/>
              </a:lnSpc>
              <a:spcAft>
                <a:spcPts val="800"/>
              </a:spcAft>
            </a:pPr>
            <a:r>
              <a:rPr lang="he-IL" sz="2600" dirty="0">
                <a:ea typeface="Calibri" panose="020F0502020204030204" pitchFamily="34" charset="0"/>
              </a:rPr>
              <a:t> </a:t>
            </a:r>
            <a:endParaRPr lang="he-IL" sz="1600" b="1" dirty="0"/>
          </a:p>
        </p:txBody>
      </p:sp>
    </p:spTree>
    <p:extLst>
      <p:ext uri="{BB962C8B-B14F-4D97-AF65-F5344CB8AC3E}">
        <p14:creationId xmlns:p14="http://schemas.microsoft.com/office/powerpoint/2010/main" val="3064001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358140" y="1390059"/>
            <a:ext cx="11475720" cy="4351338"/>
          </a:xfrm>
        </p:spPr>
        <p:txBody>
          <a:bodyPr>
            <a:normAutofit/>
          </a:bodyPr>
          <a:lstStyle/>
          <a:p>
            <a:pPr marL="457200" indent="-457200">
              <a:lnSpc>
                <a:spcPct val="150000"/>
              </a:lnSpc>
              <a:buFont typeface="Arial" panose="020B0604020202020204" pitchFamily="34" charset="0"/>
              <a:buChar char="•"/>
            </a:pPr>
            <a:r>
              <a:rPr lang="he-IL" sz="3200" dirty="0"/>
              <a:t>סיפור קצר על רבי חיים עוזר </a:t>
            </a:r>
            <a:r>
              <a:rPr lang="he-IL" sz="3200" dirty="0" err="1"/>
              <a:t>מוילנא</a:t>
            </a:r>
            <a:endParaRPr lang="he-IL" sz="3200" dirty="0"/>
          </a:p>
          <a:p>
            <a:pPr marL="457200" indent="-457200">
              <a:lnSpc>
                <a:spcPct val="150000"/>
              </a:lnSpc>
              <a:buFont typeface="Arial" panose="020B0604020202020204" pitchFamily="34" charset="0"/>
              <a:buChar char="•"/>
            </a:pPr>
            <a:r>
              <a:rPr lang="he-IL" sz="3200" dirty="0"/>
              <a:t>נגלה את האמצעי האומנותי שבו בחר הכותב כדי לאפיין את דמותו של הרב.</a:t>
            </a: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pic>
        <p:nvPicPr>
          <p:cNvPr id="2" name="תמונה 1"/>
          <p:cNvPicPr>
            <a:picLocks noChangeAspect="1"/>
          </p:cNvPicPr>
          <p:nvPr/>
        </p:nvPicPr>
        <p:blipFill>
          <a:blip r:embed="rId5"/>
          <a:stretch>
            <a:fillRect/>
          </a:stretch>
        </p:blipFill>
        <p:spPr>
          <a:xfrm>
            <a:off x="3434714" y="3379034"/>
            <a:ext cx="5322571" cy="2991285"/>
          </a:xfrm>
          <a:prstGeom prst="ellipse">
            <a:avLst/>
          </a:prstGeom>
          <a:ln>
            <a:noFill/>
          </a:ln>
          <a:effectLst>
            <a:softEdge rad="112500"/>
          </a:effectLst>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43AAE83-3652-450D-8CCD-2998FED5798A}"/>
              </a:ext>
            </a:extLst>
          </p:cNvPr>
          <p:cNvSpPr>
            <a:spLocks noGrp="1"/>
          </p:cNvSpPr>
          <p:nvPr>
            <p:ph type="body" sz="quarter" idx="10"/>
          </p:nvPr>
        </p:nvSpPr>
        <p:spPr>
          <a:xfrm>
            <a:off x="178904" y="1689653"/>
            <a:ext cx="11608905" cy="4745654"/>
          </a:xfrm>
        </p:spPr>
        <p:txBody>
          <a:bodyPr>
            <a:normAutofit/>
          </a:bodyPr>
          <a:lstStyle/>
          <a:p>
            <a:pPr algn="just">
              <a:lnSpc>
                <a:spcPct val="150000"/>
              </a:lnSpc>
              <a:spcAft>
                <a:spcPts val="800"/>
              </a:spcAft>
            </a:pPr>
            <a:r>
              <a:rPr lang="he-IL" sz="3200" dirty="0" smtClean="0">
                <a:ea typeface="Calibri" panose="020F0502020204030204" pitchFamily="34" charset="0"/>
              </a:rPr>
              <a:t>השיבו </a:t>
            </a:r>
            <a:r>
              <a:rPr lang="he-IL" sz="3200" dirty="0">
                <a:ea typeface="Calibri" panose="020F0502020204030204" pitchFamily="34" charset="0"/>
              </a:rPr>
              <a:t>רבי חיים עוזר: כשהוא שאל אותנו היכן רחוב פלוני, האם לא הרגשת כי הוא קצת מגמגם ושהוא מתבייש בזה? אם אדריך אותו בדיבור רגיל, סביר כי הוא יצטרך לשאול בדרכו אנשים נוספים ולהתבייש כך אצל כולם. די לו בכך שהוא מתבייש אצלי..  על כן לקחתי אותו בידי והבאתי אותו לשם.</a:t>
            </a:r>
            <a:endParaRPr lang="en-US" sz="3200" dirty="0">
              <a:ea typeface="Calibri" panose="020F0502020204030204" pitchFamily="34" charset="0"/>
            </a:endParaRPr>
          </a:p>
          <a:p>
            <a:pPr algn="just">
              <a:lnSpc>
                <a:spcPct val="150000"/>
              </a:lnSpc>
              <a:spcAft>
                <a:spcPts val="800"/>
              </a:spcAft>
            </a:pPr>
            <a:r>
              <a:rPr lang="he-IL" sz="2800" dirty="0" smtClean="0">
                <a:latin typeface="+mn-lt"/>
                <a:ea typeface="Calibri" panose="020F0502020204030204" pitchFamily="34" charset="0"/>
                <a:cs typeface="FrankRuehl" panose="020E0503060101010101" pitchFamily="34" charset="-79"/>
              </a:rPr>
              <a:t>(הובא בספר דרשות "משמר הלוי" דף תנ"ח)</a:t>
            </a:r>
            <a:endParaRPr lang="en-US" sz="2800" dirty="0">
              <a:latin typeface="+mn-lt"/>
              <a:ea typeface="Calibri" panose="020F0502020204030204" pitchFamily="34" charset="0"/>
              <a:cs typeface="FrankRuehl" panose="020E0503060101010101" pitchFamily="34" charset="-79"/>
            </a:endParaRPr>
          </a:p>
          <a:p>
            <a:pPr algn="r"/>
            <a:endParaRPr lang="he-IL" sz="1600" b="1" dirty="0"/>
          </a:p>
        </p:txBody>
      </p:sp>
    </p:spTree>
    <p:extLst>
      <p:ext uri="{BB962C8B-B14F-4D97-AF65-F5344CB8AC3E}">
        <p14:creationId xmlns:p14="http://schemas.microsoft.com/office/powerpoint/2010/main" val="286904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בקריאה שניה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667703" y="1733826"/>
            <a:ext cx="11015663" cy="4712694"/>
          </a:xfrm>
        </p:spPr>
        <p:txBody>
          <a:bodyPr>
            <a:normAutofit/>
          </a:bodyPr>
          <a:lstStyle/>
          <a:p>
            <a:pPr algn="just">
              <a:lnSpc>
                <a:spcPct val="100000"/>
              </a:lnSpc>
              <a:spcAft>
                <a:spcPts val="800"/>
              </a:spcAft>
            </a:pPr>
            <a:r>
              <a:rPr lang="he-IL" dirty="0">
                <a:ea typeface="Calibri" panose="020F0502020204030204" pitchFamily="34" charset="0"/>
              </a:rPr>
              <a:t>הגאון רבי חיים עוזר </a:t>
            </a:r>
            <a:r>
              <a:rPr lang="he-IL" dirty="0" err="1">
                <a:ea typeface="Calibri" panose="020F0502020204030204" pitchFamily="34" charset="0"/>
              </a:rPr>
              <a:t>מוילנא</a:t>
            </a:r>
            <a:r>
              <a:rPr lang="he-IL" dirty="0">
                <a:ea typeface="Calibri" panose="020F0502020204030204" pitchFamily="34" charset="0"/>
              </a:rPr>
              <a:t> זצ"ל, בעל האחיעזר, הלך פעם אחת ברחוב </a:t>
            </a:r>
            <a:r>
              <a:rPr lang="he-IL" dirty="0" err="1">
                <a:ea typeface="Calibri" panose="020F0502020204030204" pitchFamily="34" charset="0"/>
              </a:rPr>
              <a:t>בלווית</a:t>
            </a:r>
            <a:r>
              <a:rPr lang="he-IL" dirty="0">
                <a:ea typeface="Calibri" panose="020F0502020204030204" pitchFamily="34" charset="0"/>
              </a:rPr>
              <a:t> רב נוסף. תוך כדי הליכתם ניגש אדם ושאל את רבי חיים עוזר היכן רחוב פלוני.  </a:t>
            </a:r>
            <a:endParaRPr lang="he-IL" dirty="0" smtClean="0">
              <a:ea typeface="Calibri" panose="020F0502020204030204" pitchFamily="34" charset="0"/>
            </a:endParaRPr>
          </a:p>
          <a:p>
            <a:pPr algn="just">
              <a:lnSpc>
                <a:spcPct val="100000"/>
              </a:lnSpc>
              <a:spcAft>
                <a:spcPts val="800"/>
              </a:spcAft>
            </a:pPr>
            <a:r>
              <a:rPr lang="he-IL" dirty="0" smtClean="0">
                <a:ea typeface="Calibri" panose="020F0502020204030204" pitchFamily="34" charset="0"/>
              </a:rPr>
              <a:t>רבי </a:t>
            </a:r>
            <a:r>
              <a:rPr lang="he-IL" dirty="0">
                <a:ea typeface="Calibri" panose="020F0502020204030204" pitchFamily="34" charset="0"/>
              </a:rPr>
              <a:t>חיים עוזר לקח אותו בידו </a:t>
            </a:r>
            <a:r>
              <a:rPr lang="he-IL" dirty="0">
                <a:effectLst>
                  <a:outerShdw blurRad="38100" dist="38100" dir="2700000" algn="tl">
                    <a:srgbClr val="000000">
                      <a:alpha val="43137"/>
                    </a:srgbClr>
                  </a:outerShdw>
                </a:effectLst>
                <a:ea typeface="Calibri" panose="020F0502020204030204" pitchFamily="34" charset="0"/>
              </a:rPr>
              <a:t>באהבה יתירה</a:t>
            </a:r>
            <a:r>
              <a:rPr lang="he-IL" dirty="0">
                <a:ea typeface="Calibri" panose="020F0502020204030204" pitchFamily="34" charset="0"/>
              </a:rPr>
              <a:t>, הלך עימו והביאו עד למקום שביקש.  </a:t>
            </a:r>
            <a:endParaRPr lang="en-US" dirty="0">
              <a:ea typeface="Calibri" panose="020F0502020204030204" pitchFamily="34" charset="0"/>
            </a:endParaRPr>
          </a:p>
          <a:p>
            <a:pPr lvl="1" algn="just"/>
            <a:endParaRPr lang="he-IL" dirty="0">
              <a:ea typeface="Calibri" panose="020F050202020403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מלבן: פינות מעוגלות 2">
            <a:extLst>
              <a:ext uri="{FF2B5EF4-FFF2-40B4-BE49-F238E27FC236}">
                <a16:creationId xmlns:a16="http://schemas.microsoft.com/office/drawing/2014/main" id="{ED49E0A9-AFC2-480C-A773-652CDFF85B31}"/>
              </a:ext>
            </a:extLst>
          </p:cNvPr>
          <p:cNvSpPr/>
          <p:nvPr/>
        </p:nvSpPr>
        <p:spPr>
          <a:xfrm>
            <a:off x="8143461" y="4961752"/>
            <a:ext cx="3539905" cy="148476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cs typeface="Calibri" panose="020F0502020204030204" pitchFamily="34" charset="0"/>
              </a:rPr>
              <a:t>האם מוזכר שמו של הרב שהתלווה לרבי חיים עוזר?</a:t>
            </a:r>
          </a:p>
        </p:txBody>
      </p:sp>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בקריאה שניה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667703" y="1733826"/>
            <a:ext cx="11015663" cy="4712694"/>
          </a:xfrm>
        </p:spPr>
        <p:txBody>
          <a:bodyPr>
            <a:normAutofit/>
          </a:bodyPr>
          <a:lstStyle/>
          <a:p>
            <a:pPr algn="just">
              <a:lnSpc>
                <a:spcPct val="100000"/>
              </a:lnSpc>
              <a:spcAft>
                <a:spcPts val="800"/>
              </a:spcAft>
            </a:pPr>
            <a:r>
              <a:rPr lang="he-IL" dirty="0">
                <a:ea typeface="Calibri" panose="020F0502020204030204" pitchFamily="34" charset="0"/>
              </a:rPr>
              <a:t>הגאון רבי חיים עוזר </a:t>
            </a:r>
            <a:r>
              <a:rPr lang="he-IL" dirty="0" err="1">
                <a:ea typeface="Calibri" panose="020F0502020204030204" pitchFamily="34" charset="0"/>
              </a:rPr>
              <a:t>מוילנא</a:t>
            </a:r>
            <a:r>
              <a:rPr lang="he-IL" dirty="0">
                <a:ea typeface="Calibri" panose="020F0502020204030204" pitchFamily="34" charset="0"/>
              </a:rPr>
              <a:t> זצ"ל, בעל האחיעזר, הלך פעם אחת ברחוב </a:t>
            </a:r>
            <a:r>
              <a:rPr lang="he-IL" dirty="0" err="1">
                <a:ea typeface="Calibri" panose="020F0502020204030204" pitchFamily="34" charset="0"/>
              </a:rPr>
              <a:t>בלווית</a:t>
            </a:r>
            <a:r>
              <a:rPr lang="he-IL" dirty="0">
                <a:ea typeface="Calibri" panose="020F0502020204030204" pitchFamily="34" charset="0"/>
              </a:rPr>
              <a:t> רב נוסף. תוך כדי הליכתם ניגש אדם ושאל את רבי חיים עוזר היכן רחוב פלוני.  </a:t>
            </a:r>
            <a:endParaRPr lang="he-IL" dirty="0" smtClean="0">
              <a:ea typeface="Calibri" panose="020F0502020204030204" pitchFamily="34" charset="0"/>
            </a:endParaRPr>
          </a:p>
          <a:p>
            <a:pPr algn="just">
              <a:lnSpc>
                <a:spcPct val="100000"/>
              </a:lnSpc>
              <a:spcAft>
                <a:spcPts val="800"/>
              </a:spcAft>
            </a:pPr>
            <a:r>
              <a:rPr lang="he-IL" dirty="0" smtClean="0">
                <a:ea typeface="Calibri" panose="020F0502020204030204" pitchFamily="34" charset="0"/>
              </a:rPr>
              <a:t>רבי </a:t>
            </a:r>
            <a:r>
              <a:rPr lang="he-IL" dirty="0">
                <a:ea typeface="Calibri" panose="020F0502020204030204" pitchFamily="34" charset="0"/>
              </a:rPr>
              <a:t>חיים עוזר לקח אותו בידו </a:t>
            </a:r>
            <a:r>
              <a:rPr lang="he-IL" dirty="0">
                <a:effectLst>
                  <a:outerShdw blurRad="38100" dist="38100" dir="2700000" algn="tl">
                    <a:srgbClr val="000000">
                      <a:alpha val="43137"/>
                    </a:srgbClr>
                  </a:outerShdw>
                </a:effectLst>
                <a:ea typeface="Calibri" panose="020F0502020204030204" pitchFamily="34" charset="0"/>
              </a:rPr>
              <a:t>באהבה יתירה</a:t>
            </a:r>
            <a:r>
              <a:rPr lang="he-IL" dirty="0">
                <a:ea typeface="Calibri" panose="020F0502020204030204" pitchFamily="34" charset="0"/>
              </a:rPr>
              <a:t>, הלך עימו והביאו עד למקום שביקש.  </a:t>
            </a:r>
            <a:endParaRPr lang="en-US" dirty="0">
              <a:ea typeface="Calibri" panose="020F0502020204030204" pitchFamily="34" charset="0"/>
            </a:endParaRPr>
          </a:p>
          <a:p>
            <a:pPr lvl="1" algn="just"/>
            <a:endParaRPr lang="he-IL" dirty="0">
              <a:ea typeface="Calibri" panose="020F050202020403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3" name="מלבן: פינות מעוגלות 2">
            <a:extLst>
              <a:ext uri="{FF2B5EF4-FFF2-40B4-BE49-F238E27FC236}">
                <a16:creationId xmlns:a16="http://schemas.microsoft.com/office/drawing/2014/main" id="{ED49E0A9-AFC2-480C-A773-652CDFF85B31}"/>
              </a:ext>
            </a:extLst>
          </p:cNvPr>
          <p:cNvSpPr/>
          <p:nvPr/>
        </p:nvSpPr>
        <p:spPr>
          <a:xfrm>
            <a:off x="8143461" y="4961752"/>
            <a:ext cx="3539905" cy="148476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cs typeface="Calibri" panose="020F0502020204030204" pitchFamily="34" charset="0"/>
              </a:rPr>
              <a:t>האם מוזכר שמו של הרב שהתלווה לרבי חיים עוזר?</a:t>
            </a:r>
          </a:p>
        </p:txBody>
      </p:sp>
      <p:sp>
        <p:nvSpPr>
          <p:cNvPr id="7" name="מלבן: פינות מעוגלות 6">
            <a:extLst>
              <a:ext uri="{FF2B5EF4-FFF2-40B4-BE49-F238E27FC236}">
                <a16:creationId xmlns:a16="http://schemas.microsoft.com/office/drawing/2014/main" id="{567305D2-7B4A-40F7-87D6-1C2047316F88}"/>
              </a:ext>
            </a:extLst>
          </p:cNvPr>
          <p:cNvSpPr/>
          <p:nvPr/>
        </p:nvSpPr>
        <p:spPr>
          <a:xfrm>
            <a:off x="4326047" y="4961752"/>
            <a:ext cx="3539905" cy="148476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cs typeface="Calibri" panose="020F0502020204030204" pitchFamily="34" charset="0"/>
              </a:rPr>
              <a:t>מתי התרחש הסיפור?</a:t>
            </a:r>
          </a:p>
        </p:txBody>
      </p:sp>
    </p:spTree>
    <p:extLst>
      <p:ext uri="{BB962C8B-B14F-4D97-AF65-F5344CB8AC3E}">
        <p14:creationId xmlns:p14="http://schemas.microsoft.com/office/powerpoint/2010/main" val="258572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בקריאה שניה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667703" y="1733826"/>
            <a:ext cx="11015663" cy="4712694"/>
          </a:xfrm>
        </p:spPr>
        <p:txBody>
          <a:bodyPr>
            <a:normAutofit/>
          </a:bodyPr>
          <a:lstStyle/>
          <a:p>
            <a:pPr algn="just">
              <a:lnSpc>
                <a:spcPct val="100000"/>
              </a:lnSpc>
              <a:spcAft>
                <a:spcPts val="800"/>
              </a:spcAft>
            </a:pPr>
            <a:r>
              <a:rPr lang="he-IL" dirty="0">
                <a:ea typeface="Calibri" panose="020F0502020204030204" pitchFamily="34" charset="0"/>
              </a:rPr>
              <a:t>הגאון רבי חיים עוזר </a:t>
            </a:r>
            <a:r>
              <a:rPr lang="he-IL" dirty="0" err="1">
                <a:ea typeface="Calibri" panose="020F0502020204030204" pitchFamily="34" charset="0"/>
              </a:rPr>
              <a:t>מוילנא</a:t>
            </a:r>
            <a:r>
              <a:rPr lang="he-IL" dirty="0">
                <a:ea typeface="Calibri" panose="020F0502020204030204" pitchFamily="34" charset="0"/>
              </a:rPr>
              <a:t> זצ"ל, בעל האחיעזר, הלך פעם אחת ברחוב </a:t>
            </a:r>
            <a:r>
              <a:rPr lang="he-IL" dirty="0" err="1">
                <a:ea typeface="Calibri" panose="020F0502020204030204" pitchFamily="34" charset="0"/>
              </a:rPr>
              <a:t>בלווית</a:t>
            </a:r>
            <a:r>
              <a:rPr lang="he-IL" dirty="0">
                <a:ea typeface="Calibri" panose="020F0502020204030204" pitchFamily="34" charset="0"/>
              </a:rPr>
              <a:t> רב נוסף. תוך כדי הליכתם ניגש אדם ושאל את רבי חיים עוזר היכן רחוב פלוני.  </a:t>
            </a:r>
            <a:endParaRPr lang="he-IL" dirty="0" smtClean="0">
              <a:ea typeface="Calibri" panose="020F0502020204030204" pitchFamily="34" charset="0"/>
            </a:endParaRPr>
          </a:p>
          <a:p>
            <a:pPr algn="just">
              <a:lnSpc>
                <a:spcPct val="100000"/>
              </a:lnSpc>
              <a:spcAft>
                <a:spcPts val="800"/>
              </a:spcAft>
            </a:pPr>
            <a:r>
              <a:rPr lang="he-IL" dirty="0" smtClean="0">
                <a:ea typeface="Calibri" panose="020F0502020204030204" pitchFamily="34" charset="0"/>
              </a:rPr>
              <a:t>רבי </a:t>
            </a:r>
            <a:r>
              <a:rPr lang="he-IL" dirty="0">
                <a:ea typeface="Calibri" panose="020F0502020204030204" pitchFamily="34" charset="0"/>
              </a:rPr>
              <a:t>חיים עוזר לקח אותו בידו </a:t>
            </a:r>
            <a:r>
              <a:rPr lang="he-IL" dirty="0">
                <a:effectLst>
                  <a:outerShdw blurRad="38100" dist="38100" dir="2700000" algn="tl">
                    <a:srgbClr val="000000">
                      <a:alpha val="43137"/>
                    </a:srgbClr>
                  </a:outerShdw>
                </a:effectLst>
                <a:ea typeface="Calibri" panose="020F0502020204030204" pitchFamily="34" charset="0"/>
              </a:rPr>
              <a:t>באהבה יתירה</a:t>
            </a:r>
            <a:r>
              <a:rPr lang="he-IL" dirty="0">
                <a:ea typeface="Calibri" panose="020F0502020204030204" pitchFamily="34" charset="0"/>
              </a:rPr>
              <a:t>, הלך עימו והביאו עד למקום שביקש.  </a:t>
            </a:r>
            <a:endParaRPr lang="en-US" dirty="0">
              <a:ea typeface="Calibri" panose="020F0502020204030204" pitchFamily="34" charset="0"/>
            </a:endParaRPr>
          </a:p>
          <a:p>
            <a:pPr lvl="1" algn="just"/>
            <a:endParaRPr lang="he-IL" dirty="0">
              <a:ea typeface="Calibri" panose="020F050202020403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9" name="מלבן: פינות מעוגלות 8">
            <a:extLst>
              <a:ext uri="{FF2B5EF4-FFF2-40B4-BE49-F238E27FC236}">
                <a16:creationId xmlns:a16="http://schemas.microsoft.com/office/drawing/2014/main" id="{8E5707EF-6F36-4D66-B2ED-1127F896595C}"/>
              </a:ext>
            </a:extLst>
          </p:cNvPr>
          <p:cNvSpPr/>
          <p:nvPr/>
        </p:nvSpPr>
        <p:spPr>
          <a:xfrm>
            <a:off x="491016" y="4961752"/>
            <a:ext cx="3539905" cy="148476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cs typeface="Calibri" panose="020F0502020204030204" pitchFamily="34" charset="0"/>
              </a:rPr>
              <a:t>היכן התרחש הסיפור?</a:t>
            </a:r>
          </a:p>
        </p:txBody>
      </p:sp>
      <p:sp>
        <p:nvSpPr>
          <p:cNvPr id="10" name="מלבן: פינות מעוגלות 2">
            <a:extLst>
              <a:ext uri="{FF2B5EF4-FFF2-40B4-BE49-F238E27FC236}">
                <a16:creationId xmlns:a16="http://schemas.microsoft.com/office/drawing/2014/main" id="{ED49E0A9-AFC2-480C-A773-652CDFF85B31}"/>
              </a:ext>
            </a:extLst>
          </p:cNvPr>
          <p:cNvSpPr/>
          <p:nvPr/>
        </p:nvSpPr>
        <p:spPr>
          <a:xfrm>
            <a:off x="8143461" y="4961752"/>
            <a:ext cx="3539905" cy="148476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cs typeface="Calibri" panose="020F0502020204030204" pitchFamily="34" charset="0"/>
              </a:rPr>
              <a:t>האם מוזכר שמו של הרב שהתלווה לרבי חיים עוזר?</a:t>
            </a:r>
          </a:p>
        </p:txBody>
      </p:sp>
      <p:sp>
        <p:nvSpPr>
          <p:cNvPr id="11" name="מלבן: פינות מעוגלות 6">
            <a:extLst>
              <a:ext uri="{FF2B5EF4-FFF2-40B4-BE49-F238E27FC236}">
                <a16:creationId xmlns:a16="http://schemas.microsoft.com/office/drawing/2014/main" id="{567305D2-7B4A-40F7-87D6-1C2047316F88}"/>
              </a:ext>
            </a:extLst>
          </p:cNvPr>
          <p:cNvSpPr/>
          <p:nvPr/>
        </p:nvSpPr>
        <p:spPr>
          <a:xfrm>
            <a:off x="4326047" y="4961752"/>
            <a:ext cx="3539905" cy="148476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cs typeface="Calibri" panose="020F0502020204030204" pitchFamily="34" charset="0"/>
              </a:rPr>
              <a:t>מתי התרחש הסיפור?</a:t>
            </a:r>
          </a:p>
        </p:txBody>
      </p:sp>
    </p:spTree>
    <p:extLst>
      <p:ext uri="{BB962C8B-B14F-4D97-AF65-F5344CB8AC3E}">
        <p14:creationId xmlns:p14="http://schemas.microsoft.com/office/powerpoint/2010/main" val="404071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בקריאה שניה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502920" y="1928813"/>
            <a:ext cx="11442383" cy="3844925"/>
          </a:xfrm>
        </p:spPr>
        <p:txBody>
          <a:bodyPr>
            <a:normAutofit fontScale="92500"/>
          </a:bodyPr>
          <a:lstStyle/>
          <a:p>
            <a:pPr algn="just">
              <a:lnSpc>
                <a:spcPct val="150000"/>
              </a:lnSpc>
              <a:spcAft>
                <a:spcPts val="800"/>
              </a:spcAft>
            </a:pPr>
            <a:r>
              <a:rPr lang="he-IL" dirty="0">
                <a:ea typeface="Calibri" panose="020F0502020204030204" pitchFamily="34" charset="0"/>
              </a:rPr>
              <a:t>הגאון רבי חיים עוזר </a:t>
            </a:r>
            <a:r>
              <a:rPr lang="he-IL" dirty="0" err="1">
                <a:ea typeface="Calibri" panose="020F0502020204030204" pitchFamily="34" charset="0"/>
              </a:rPr>
              <a:t>מוילנא</a:t>
            </a:r>
            <a:r>
              <a:rPr lang="he-IL" dirty="0">
                <a:ea typeface="Calibri" panose="020F0502020204030204" pitchFamily="34" charset="0"/>
              </a:rPr>
              <a:t> זצ"ל, בעל האחיעזר, הלך </a:t>
            </a:r>
            <a:r>
              <a:rPr lang="he-IL" dirty="0">
                <a:highlight>
                  <a:srgbClr val="FFFF00"/>
                </a:highlight>
                <a:ea typeface="Calibri" panose="020F0502020204030204" pitchFamily="34" charset="0"/>
              </a:rPr>
              <a:t>פעם אחת </a:t>
            </a:r>
            <a:r>
              <a:rPr lang="he-IL" dirty="0">
                <a:ea typeface="Calibri" panose="020F0502020204030204" pitchFamily="34" charset="0"/>
              </a:rPr>
              <a:t>ברחוב </a:t>
            </a:r>
            <a:r>
              <a:rPr lang="he-IL" dirty="0" err="1">
                <a:ea typeface="Calibri" panose="020F0502020204030204" pitchFamily="34" charset="0"/>
              </a:rPr>
              <a:t>בלווית</a:t>
            </a:r>
            <a:r>
              <a:rPr lang="he-IL" dirty="0">
                <a:ea typeface="Calibri" panose="020F0502020204030204" pitchFamily="34" charset="0"/>
              </a:rPr>
              <a:t> </a:t>
            </a:r>
            <a:r>
              <a:rPr lang="he-IL" dirty="0">
                <a:highlight>
                  <a:srgbClr val="FFFF00"/>
                </a:highlight>
                <a:ea typeface="Calibri" panose="020F0502020204030204" pitchFamily="34" charset="0"/>
              </a:rPr>
              <a:t>רב נוסף</a:t>
            </a:r>
            <a:r>
              <a:rPr lang="he-IL" dirty="0">
                <a:ea typeface="Calibri" panose="020F0502020204030204" pitchFamily="34" charset="0"/>
              </a:rPr>
              <a:t>. </a:t>
            </a:r>
            <a:endParaRPr lang="he-IL" dirty="0" smtClean="0">
              <a:ea typeface="Calibri" panose="020F0502020204030204" pitchFamily="34" charset="0"/>
            </a:endParaRPr>
          </a:p>
          <a:p>
            <a:pPr algn="just">
              <a:lnSpc>
                <a:spcPct val="150000"/>
              </a:lnSpc>
              <a:spcAft>
                <a:spcPts val="800"/>
              </a:spcAft>
            </a:pPr>
            <a:r>
              <a:rPr lang="he-IL" dirty="0" smtClean="0">
                <a:ea typeface="Calibri" panose="020F0502020204030204" pitchFamily="34" charset="0"/>
              </a:rPr>
              <a:t>תוך </a:t>
            </a:r>
            <a:r>
              <a:rPr lang="he-IL" dirty="0">
                <a:ea typeface="Calibri" panose="020F0502020204030204" pitchFamily="34" charset="0"/>
              </a:rPr>
              <a:t>כדי הליכתם ניגש </a:t>
            </a:r>
            <a:r>
              <a:rPr lang="he-IL" dirty="0">
                <a:highlight>
                  <a:srgbClr val="FFFF00"/>
                </a:highlight>
                <a:ea typeface="Calibri" panose="020F0502020204030204" pitchFamily="34" charset="0"/>
              </a:rPr>
              <a:t>אדם</a:t>
            </a:r>
            <a:r>
              <a:rPr lang="he-IL" dirty="0">
                <a:ea typeface="Calibri" panose="020F0502020204030204" pitchFamily="34" charset="0"/>
              </a:rPr>
              <a:t> ושאל את רבי חיים עוזר היכן </a:t>
            </a:r>
            <a:r>
              <a:rPr lang="he-IL" dirty="0">
                <a:highlight>
                  <a:srgbClr val="FFFF00"/>
                </a:highlight>
                <a:ea typeface="Calibri" panose="020F0502020204030204" pitchFamily="34" charset="0"/>
              </a:rPr>
              <a:t>רחוב פלוני. </a:t>
            </a:r>
            <a:r>
              <a:rPr lang="he-IL" dirty="0">
                <a:ea typeface="Calibri" panose="020F0502020204030204" pitchFamily="34" charset="0"/>
              </a:rPr>
              <a:t> רבי חיים עוזר לקח אותו בידו </a:t>
            </a:r>
            <a:r>
              <a:rPr lang="he-IL" dirty="0">
                <a:effectLst>
                  <a:outerShdw blurRad="38100" dist="38100" dir="2700000" algn="tl">
                    <a:srgbClr val="000000">
                      <a:alpha val="43137"/>
                    </a:srgbClr>
                  </a:outerShdw>
                </a:effectLst>
                <a:ea typeface="Calibri" panose="020F0502020204030204" pitchFamily="34" charset="0"/>
              </a:rPr>
              <a:t>באהבה יתירה</a:t>
            </a:r>
            <a:r>
              <a:rPr lang="he-IL" dirty="0">
                <a:ea typeface="Calibri" panose="020F0502020204030204" pitchFamily="34" charset="0"/>
              </a:rPr>
              <a:t>, הלך עימו והביאו עד </a:t>
            </a:r>
            <a:r>
              <a:rPr lang="he-IL" dirty="0">
                <a:highlight>
                  <a:srgbClr val="FFFF00"/>
                </a:highlight>
                <a:ea typeface="Calibri" panose="020F0502020204030204" pitchFamily="34" charset="0"/>
              </a:rPr>
              <a:t>למקום שביקש</a:t>
            </a:r>
            <a:r>
              <a:rPr lang="he-IL" dirty="0">
                <a:ea typeface="Calibri" panose="020F0502020204030204" pitchFamily="34" charset="0"/>
              </a:rPr>
              <a:t>.  </a:t>
            </a:r>
            <a:endParaRPr lang="en-US" dirty="0">
              <a:ea typeface="Calibri" panose="020F0502020204030204" pitchFamily="34" charset="0"/>
            </a:endParaRPr>
          </a:p>
          <a:p>
            <a:pPr lvl="1" algn="r"/>
            <a:endParaRPr lang="he-IL" dirty="0">
              <a:ea typeface="Calibri" panose="020F050202020403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4467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בואו נמשיך בסיפור..</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502920" y="1733826"/>
            <a:ext cx="11170920" cy="4228147"/>
          </a:xfrm>
        </p:spPr>
        <p:txBody>
          <a:bodyPr/>
          <a:lstStyle/>
          <a:p>
            <a:pPr algn="r">
              <a:lnSpc>
                <a:spcPct val="150000"/>
              </a:lnSpc>
            </a:pPr>
            <a:r>
              <a:rPr lang="he-IL" sz="3200" dirty="0"/>
              <a:t>הרב שהלך בתחילה עם רבי חיים עוזר נמשך והלך עימם כשהוא </a:t>
            </a:r>
            <a:r>
              <a:rPr lang="he-IL" sz="3200" b="1" dirty="0">
                <a:effectLst>
                  <a:outerShdw blurRad="38100" dist="38100" dir="2700000" algn="tl">
                    <a:srgbClr val="000000">
                      <a:alpha val="43137"/>
                    </a:srgbClr>
                  </a:outerShdw>
                </a:effectLst>
              </a:rPr>
              <a:t>משתאה</a:t>
            </a:r>
            <a:r>
              <a:rPr lang="he-IL" sz="3200" dirty="0"/>
              <a:t> למראה עיניו, הרי רבי חיים יכול היה להדריכו בדיבור – היכן היה עליו לפנות ימינה והיכן שמאלה, ולשם מה צריך ללכת עימו בעצמו?  </a:t>
            </a:r>
            <a:endParaRPr lang="he-IL" sz="3200" dirty="0" smtClean="0"/>
          </a:p>
          <a:p>
            <a:pPr algn="r">
              <a:lnSpc>
                <a:spcPct val="150000"/>
              </a:lnSpc>
            </a:pPr>
            <a:r>
              <a:rPr lang="he-IL" sz="3200" dirty="0" smtClean="0"/>
              <a:t>כשנפרדו </a:t>
            </a:r>
            <a:r>
              <a:rPr lang="he-IL" sz="3200" dirty="0"/>
              <a:t>מאותו אדם שאל הרב</a:t>
            </a:r>
            <a:r>
              <a:rPr lang="he-IL" sz="3200" b="1" dirty="0"/>
              <a:t> </a:t>
            </a:r>
            <a:r>
              <a:rPr lang="he-IL" sz="3200" dirty="0"/>
              <a:t>את רבי חיים עוזר,  ילמדנו רבינו: למה צריך היית לטרוח להביא אותו עד מקום חפצו?   </a:t>
            </a:r>
            <a:endParaRPr lang="en-US" sz="3200" dirty="0"/>
          </a:p>
          <a:p>
            <a:pPr algn="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22119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A28B29-9869-4564-A361-B677CCC711A1}"/>
              </a:ext>
            </a:extLst>
          </p:cNvPr>
          <p:cNvSpPr>
            <a:spLocks noGrp="1"/>
          </p:cNvSpPr>
          <p:nvPr>
            <p:ph type="title"/>
          </p:nvPr>
        </p:nvSpPr>
        <p:spPr/>
        <p:txBody>
          <a:bodyPr/>
          <a:lstStyle/>
          <a:p>
            <a:r>
              <a:rPr lang="he-IL" dirty="0"/>
              <a:t> הקניית ידע לשון-אוצר מילים</a:t>
            </a:r>
          </a:p>
        </p:txBody>
      </p:sp>
      <p:sp>
        <p:nvSpPr>
          <p:cNvPr id="3" name="מציין מיקום טקסט 2">
            <a:extLst>
              <a:ext uri="{FF2B5EF4-FFF2-40B4-BE49-F238E27FC236}">
                <a16:creationId xmlns:a16="http://schemas.microsoft.com/office/drawing/2014/main" id="{843309FE-4A75-4938-AFD1-8CBA94967A34}"/>
              </a:ext>
            </a:extLst>
          </p:cNvPr>
          <p:cNvSpPr>
            <a:spLocks noGrp="1"/>
          </p:cNvSpPr>
          <p:nvPr>
            <p:ph type="body" sz="quarter" idx="10"/>
          </p:nvPr>
        </p:nvSpPr>
        <p:spPr>
          <a:xfrm>
            <a:off x="0" y="1444086"/>
            <a:ext cx="12085320" cy="5413914"/>
          </a:xfrm>
        </p:spPr>
        <p:txBody>
          <a:bodyPr>
            <a:noAutofit/>
          </a:bodyPr>
          <a:lstStyle/>
          <a:p>
            <a:pPr lvl="0" algn="r">
              <a:lnSpc>
                <a:spcPct val="170000"/>
              </a:lnSpc>
              <a:spcBef>
                <a:spcPts val="0"/>
              </a:spcBef>
            </a:pPr>
            <a:r>
              <a:rPr lang="he-IL" sz="2800" dirty="0">
                <a:solidFill>
                  <a:srgbClr val="0070C0"/>
                </a:solidFill>
                <a:latin typeface="Guttman-Aram" panose="02010401010101010101" pitchFamily="2" charset="-79"/>
              </a:rPr>
              <a:t>הרב שהלך בתחילה עם רבי חיים עוזר נמשך והלך עימם כשהוא </a:t>
            </a:r>
            <a:r>
              <a:rPr lang="he-IL" sz="2800" dirty="0">
                <a:solidFill>
                  <a:srgbClr val="0070C0"/>
                </a:solidFill>
                <a:effectLst>
                  <a:outerShdw blurRad="38100" dist="38100" dir="2700000" algn="tl">
                    <a:srgbClr val="000000">
                      <a:alpha val="43137"/>
                    </a:srgbClr>
                  </a:outerShdw>
                </a:effectLst>
                <a:latin typeface="Guttman-Aram" panose="02010401010101010101" pitchFamily="2" charset="-79"/>
              </a:rPr>
              <a:t>משתאה</a:t>
            </a:r>
            <a:r>
              <a:rPr lang="he-IL" sz="2800" dirty="0">
                <a:solidFill>
                  <a:srgbClr val="0070C0"/>
                </a:solidFill>
                <a:latin typeface="Guttman-Aram" panose="02010401010101010101" pitchFamily="2" charset="-79"/>
              </a:rPr>
              <a:t> למראה עיניו</a:t>
            </a:r>
            <a:r>
              <a:rPr lang="he-IL" sz="2800" dirty="0" smtClean="0">
                <a:solidFill>
                  <a:srgbClr val="0070C0"/>
                </a:solidFill>
                <a:latin typeface="Guttman-Aram" panose="02010401010101010101" pitchFamily="2" charset="-79"/>
              </a:rPr>
              <a:t>...</a:t>
            </a:r>
            <a:endParaRPr lang="he-IL" sz="2800" dirty="0"/>
          </a:p>
          <a:p>
            <a:pPr lvl="0" algn="r">
              <a:lnSpc>
                <a:spcPct val="170000"/>
              </a:lnSpc>
              <a:spcBef>
                <a:spcPts val="0"/>
              </a:spcBef>
            </a:pPr>
            <a:r>
              <a:rPr lang="he-IL" sz="3200" dirty="0"/>
              <a:t>מה פרוש המילה </a:t>
            </a:r>
            <a:r>
              <a:rPr lang="he-IL" sz="3200" b="1" dirty="0">
                <a:solidFill>
                  <a:srgbClr val="0070C0"/>
                </a:solidFill>
                <a:latin typeface="Guttman-Aram" panose="02010401010101010101" pitchFamily="2" charset="-79"/>
              </a:rPr>
              <a:t>משתאה</a:t>
            </a:r>
            <a:r>
              <a:rPr lang="he-IL" sz="3200" dirty="0"/>
              <a:t>?</a:t>
            </a:r>
          </a:p>
          <a:p>
            <a:pPr lvl="0" algn="r">
              <a:lnSpc>
                <a:spcPct val="170000"/>
              </a:lnSpc>
              <a:spcBef>
                <a:spcPts val="0"/>
              </a:spcBef>
            </a:pPr>
            <a:r>
              <a:rPr lang="he-IL" sz="3200" dirty="0"/>
              <a:t>א</a:t>
            </a:r>
            <a:r>
              <a:rPr lang="he-IL" sz="3200" dirty="0" smtClean="0"/>
              <a:t>. שוהה</a:t>
            </a:r>
            <a:endParaRPr lang="he-IL" sz="3200" dirty="0"/>
          </a:p>
          <a:p>
            <a:pPr lvl="0" algn="r">
              <a:lnSpc>
                <a:spcPct val="170000"/>
              </a:lnSpc>
              <a:spcBef>
                <a:spcPts val="0"/>
              </a:spcBef>
            </a:pPr>
            <a:r>
              <a:rPr lang="he-IL" sz="3200" dirty="0"/>
              <a:t>ב. משתומם </a:t>
            </a:r>
          </a:p>
          <a:p>
            <a:pPr lvl="0" algn="r">
              <a:lnSpc>
                <a:spcPct val="170000"/>
              </a:lnSpc>
              <a:spcBef>
                <a:spcPts val="0"/>
              </a:spcBef>
            </a:pPr>
            <a:r>
              <a:rPr lang="he-IL" sz="3200" dirty="0"/>
              <a:t>ג</a:t>
            </a:r>
            <a:r>
              <a:rPr lang="he-IL" sz="3200" dirty="0" smtClean="0"/>
              <a:t>. ממתין </a:t>
            </a:r>
            <a:endParaRPr lang="he-IL" sz="3200" dirty="0"/>
          </a:p>
          <a:p>
            <a:pPr lvl="0" algn="r">
              <a:lnSpc>
                <a:spcPct val="170000"/>
              </a:lnSpc>
              <a:spcBef>
                <a:spcPts val="0"/>
              </a:spcBef>
            </a:pPr>
            <a:r>
              <a:rPr lang="he-IL" sz="3200" dirty="0"/>
              <a:t>ד</a:t>
            </a:r>
            <a:r>
              <a:rPr lang="he-IL" sz="3200" dirty="0" smtClean="0"/>
              <a:t>. מתבונן</a:t>
            </a:r>
            <a:endParaRPr lang="he-IL" sz="3200" dirty="0"/>
          </a:p>
        </p:txBody>
      </p:sp>
    </p:spTree>
    <p:extLst>
      <p:ext uri="{BB962C8B-B14F-4D97-AF65-F5344CB8AC3E}">
        <p14:creationId xmlns:p14="http://schemas.microsoft.com/office/powerpoint/2010/main" val="1634984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A28B29-9869-4564-A361-B677CCC711A1}"/>
              </a:ext>
            </a:extLst>
          </p:cNvPr>
          <p:cNvSpPr>
            <a:spLocks noGrp="1"/>
          </p:cNvSpPr>
          <p:nvPr>
            <p:ph type="title"/>
          </p:nvPr>
        </p:nvSpPr>
        <p:spPr/>
        <p:txBody>
          <a:bodyPr/>
          <a:lstStyle/>
          <a:p>
            <a:r>
              <a:rPr lang="he-IL" dirty="0"/>
              <a:t> הקניית ידע לשון-אוצר מילים</a:t>
            </a:r>
          </a:p>
        </p:txBody>
      </p:sp>
      <p:sp>
        <p:nvSpPr>
          <p:cNvPr id="3" name="מציין מיקום טקסט 2">
            <a:extLst>
              <a:ext uri="{FF2B5EF4-FFF2-40B4-BE49-F238E27FC236}">
                <a16:creationId xmlns:a16="http://schemas.microsoft.com/office/drawing/2014/main" id="{843309FE-4A75-4938-AFD1-8CBA94967A34}"/>
              </a:ext>
            </a:extLst>
          </p:cNvPr>
          <p:cNvSpPr>
            <a:spLocks noGrp="1"/>
          </p:cNvSpPr>
          <p:nvPr>
            <p:ph type="body" sz="quarter" idx="10"/>
          </p:nvPr>
        </p:nvSpPr>
        <p:spPr>
          <a:xfrm>
            <a:off x="0" y="1444086"/>
            <a:ext cx="11884343" cy="3588067"/>
          </a:xfrm>
        </p:spPr>
        <p:txBody>
          <a:bodyPr>
            <a:noAutofit/>
          </a:bodyPr>
          <a:lstStyle/>
          <a:p>
            <a:pPr lvl="0" algn="r">
              <a:lnSpc>
                <a:spcPct val="170000"/>
              </a:lnSpc>
              <a:spcBef>
                <a:spcPts val="0"/>
              </a:spcBef>
            </a:pPr>
            <a:r>
              <a:rPr lang="he-IL" sz="3200" dirty="0" smtClean="0"/>
              <a:t>פרוש </a:t>
            </a:r>
            <a:r>
              <a:rPr lang="he-IL" sz="3200" dirty="0"/>
              <a:t>המילה </a:t>
            </a:r>
            <a:r>
              <a:rPr lang="he-IL" sz="3200" dirty="0">
                <a:solidFill>
                  <a:srgbClr val="0070C0"/>
                </a:solidFill>
                <a:effectLst>
                  <a:outerShdw blurRad="38100" dist="38100" dir="2700000" algn="tl">
                    <a:srgbClr val="000000">
                      <a:alpha val="43137"/>
                    </a:srgbClr>
                  </a:outerShdw>
                </a:effectLst>
                <a:latin typeface="Guttman-Aram" panose="02010401010101010101" pitchFamily="2" charset="-79"/>
              </a:rPr>
              <a:t>משתאה</a:t>
            </a:r>
            <a:r>
              <a:rPr lang="he-IL" sz="3200" dirty="0"/>
              <a:t>?</a:t>
            </a:r>
          </a:p>
          <a:p>
            <a:pPr lvl="0" algn="r">
              <a:lnSpc>
                <a:spcPct val="170000"/>
              </a:lnSpc>
              <a:spcBef>
                <a:spcPts val="0"/>
              </a:spcBef>
            </a:pPr>
            <a:r>
              <a:rPr lang="he-IL" sz="3200" dirty="0"/>
              <a:t>א</a:t>
            </a:r>
            <a:r>
              <a:rPr lang="he-IL" sz="3200" dirty="0" smtClean="0"/>
              <a:t>. שוהה</a:t>
            </a:r>
            <a:endParaRPr lang="he-IL" sz="3200" dirty="0"/>
          </a:p>
          <a:p>
            <a:pPr lvl="0" algn="r">
              <a:lnSpc>
                <a:spcPct val="170000"/>
              </a:lnSpc>
              <a:spcBef>
                <a:spcPts val="0"/>
              </a:spcBef>
            </a:pPr>
            <a:r>
              <a:rPr lang="he-IL" sz="3200" dirty="0">
                <a:highlight>
                  <a:srgbClr val="FFFF00"/>
                </a:highlight>
                <a:latin typeface="+mn-lt"/>
              </a:rPr>
              <a:t>ב. משתומם </a:t>
            </a:r>
          </a:p>
          <a:p>
            <a:pPr lvl="0" algn="r">
              <a:lnSpc>
                <a:spcPct val="170000"/>
              </a:lnSpc>
              <a:spcBef>
                <a:spcPts val="0"/>
              </a:spcBef>
            </a:pPr>
            <a:r>
              <a:rPr lang="he-IL" sz="3200" dirty="0"/>
              <a:t>ג</a:t>
            </a:r>
            <a:r>
              <a:rPr lang="he-IL" sz="3200" dirty="0" smtClean="0"/>
              <a:t>. ממתין </a:t>
            </a:r>
            <a:endParaRPr lang="he-IL" sz="3200" dirty="0"/>
          </a:p>
          <a:p>
            <a:pPr lvl="0" algn="r">
              <a:lnSpc>
                <a:spcPct val="170000"/>
              </a:lnSpc>
              <a:spcBef>
                <a:spcPts val="0"/>
              </a:spcBef>
            </a:pPr>
            <a:r>
              <a:rPr lang="he-IL" sz="3200" dirty="0"/>
              <a:t>ד</a:t>
            </a:r>
            <a:r>
              <a:rPr lang="he-IL" sz="3200" dirty="0" smtClean="0"/>
              <a:t>. מתבונן</a:t>
            </a:r>
            <a:endParaRPr lang="he-IL" sz="3200" dirty="0"/>
          </a:p>
        </p:txBody>
      </p:sp>
    </p:spTree>
    <p:extLst>
      <p:ext uri="{BB962C8B-B14F-4D97-AF65-F5344CB8AC3E}">
        <p14:creationId xmlns:p14="http://schemas.microsoft.com/office/powerpoint/2010/main" val="457931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A28B29-9869-4564-A361-B677CCC711A1}"/>
              </a:ext>
            </a:extLst>
          </p:cNvPr>
          <p:cNvSpPr>
            <a:spLocks noGrp="1"/>
          </p:cNvSpPr>
          <p:nvPr>
            <p:ph type="title"/>
          </p:nvPr>
        </p:nvSpPr>
        <p:spPr/>
        <p:txBody>
          <a:bodyPr/>
          <a:lstStyle/>
          <a:p>
            <a:r>
              <a:rPr lang="he-IL" dirty="0"/>
              <a:t> הקניית ידע לשון-אוצר מילים</a:t>
            </a:r>
          </a:p>
        </p:txBody>
      </p:sp>
      <p:sp>
        <p:nvSpPr>
          <p:cNvPr id="3" name="מציין מיקום טקסט 2">
            <a:extLst>
              <a:ext uri="{FF2B5EF4-FFF2-40B4-BE49-F238E27FC236}">
                <a16:creationId xmlns:a16="http://schemas.microsoft.com/office/drawing/2014/main" id="{843309FE-4A75-4938-AFD1-8CBA94967A34}"/>
              </a:ext>
            </a:extLst>
          </p:cNvPr>
          <p:cNvSpPr>
            <a:spLocks noGrp="1"/>
          </p:cNvSpPr>
          <p:nvPr>
            <p:ph type="body" sz="quarter" idx="10"/>
          </p:nvPr>
        </p:nvSpPr>
        <p:spPr>
          <a:xfrm>
            <a:off x="0" y="1489806"/>
            <a:ext cx="11884343" cy="3588067"/>
          </a:xfrm>
        </p:spPr>
        <p:txBody>
          <a:bodyPr>
            <a:noAutofit/>
          </a:bodyPr>
          <a:lstStyle/>
          <a:p>
            <a:pPr lvl="0" algn="r">
              <a:lnSpc>
                <a:spcPct val="150000"/>
              </a:lnSpc>
              <a:spcBef>
                <a:spcPts val="0"/>
              </a:spcBef>
            </a:pPr>
            <a:r>
              <a:rPr lang="he-IL" sz="3200" dirty="0" smtClean="0"/>
              <a:t>פרוש </a:t>
            </a:r>
            <a:r>
              <a:rPr lang="he-IL" sz="3200" dirty="0"/>
              <a:t>המילה </a:t>
            </a:r>
            <a:r>
              <a:rPr lang="he-IL" sz="3200" dirty="0">
                <a:solidFill>
                  <a:srgbClr val="0070C0"/>
                </a:solidFill>
                <a:effectLst>
                  <a:outerShdw blurRad="38100" dist="38100" dir="2700000" algn="tl">
                    <a:srgbClr val="000000">
                      <a:alpha val="43137"/>
                    </a:srgbClr>
                  </a:outerShdw>
                </a:effectLst>
                <a:latin typeface="Guttman-Aram" panose="02010401010101010101" pitchFamily="2" charset="-79"/>
              </a:rPr>
              <a:t>משתאה</a:t>
            </a:r>
            <a:r>
              <a:rPr lang="he-IL" sz="3200" dirty="0"/>
              <a:t>?</a:t>
            </a:r>
          </a:p>
          <a:p>
            <a:pPr lvl="0" algn="r">
              <a:lnSpc>
                <a:spcPct val="150000"/>
              </a:lnSpc>
              <a:spcBef>
                <a:spcPts val="0"/>
              </a:spcBef>
            </a:pPr>
            <a:r>
              <a:rPr lang="he-IL" sz="3200" dirty="0"/>
              <a:t>א</a:t>
            </a:r>
            <a:r>
              <a:rPr lang="he-IL" sz="3200" dirty="0" smtClean="0"/>
              <a:t>. שוהה</a:t>
            </a:r>
            <a:endParaRPr lang="he-IL" sz="3200" dirty="0"/>
          </a:p>
          <a:p>
            <a:pPr lvl="0" algn="r">
              <a:lnSpc>
                <a:spcPct val="150000"/>
              </a:lnSpc>
              <a:spcBef>
                <a:spcPts val="0"/>
              </a:spcBef>
            </a:pPr>
            <a:r>
              <a:rPr lang="he-IL" sz="3200" dirty="0">
                <a:highlight>
                  <a:srgbClr val="FFFF00"/>
                </a:highlight>
                <a:latin typeface="+mn-lt"/>
              </a:rPr>
              <a:t>ב. משתומם </a:t>
            </a:r>
          </a:p>
          <a:p>
            <a:pPr lvl="0" algn="r">
              <a:lnSpc>
                <a:spcPct val="150000"/>
              </a:lnSpc>
              <a:spcBef>
                <a:spcPts val="0"/>
              </a:spcBef>
            </a:pPr>
            <a:r>
              <a:rPr lang="he-IL" sz="3200" dirty="0"/>
              <a:t>ג</a:t>
            </a:r>
            <a:r>
              <a:rPr lang="he-IL" sz="3200" dirty="0" smtClean="0"/>
              <a:t>. ממתין </a:t>
            </a:r>
            <a:endParaRPr lang="he-IL" sz="3200" dirty="0"/>
          </a:p>
          <a:p>
            <a:pPr lvl="0" algn="r">
              <a:lnSpc>
                <a:spcPct val="150000"/>
              </a:lnSpc>
              <a:spcBef>
                <a:spcPts val="0"/>
              </a:spcBef>
            </a:pPr>
            <a:r>
              <a:rPr lang="he-IL" sz="3200" dirty="0"/>
              <a:t>ד</a:t>
            </a:r>
            <a:r>
              <a:rPr lang="he-IL" sz="3200" dirty="0" smtClean="0"/>
              <a:t>. מתבונן</a:t>
            </a:r>
            <a:endParaRPr lang="he-IL" sz="3200" dirty="0"/>
          </a:p>
        </p:txBody>
      </p:sp>
      <p:sp>
        <p:nvSpPr>
          <p:cNvPr id="5" name="מלבן 4"/>
          <p:cNvSpPr/>
          <p:nvPr/>
        </p:nvSpPr>
        <p:spPr>
          <a:xfrm>
            <a:off x="1905000" y="5336953"/>
            <a:ext cx="9979343" cy="1384995"/>
          </a:xfrm>
          <a:prstGeom prst="rect">
            <a:avLst/>
          </a:prstGeom>
        </p:spPr>
        <p:txBody>
          <a:bodyPr wrap="square">
            <a:spAutoFit/>
          </a:bodyPr>
          <a:lstStyle/>
          <a:p>
            <a:pPr algn="ctr"/>
            <a:r>
              <a:rPr lang="he-IL" sz="3200" dirty="0" smtClean="0">
                <a:solidFill>
                  <a:srgbClr val="000000"/>
                </a:solidFill>
                <a:latin typeface="David" panose="020E0502060401010101" pitchFamily="34" charset="-79"/>
                <a:cs typeface="David" panose="020E0502060401010101" pitchFamily="34" charset="-79"/>
              </a:rPr>
              <a:t>"וְהָאִישׁ </a:t>
            </a:r>
            <a:r>
              <a:rPr lang="he-IL" sz="3200" dirty="0">
                <a:solidFill>
                  <a:srgbClr val="000000"/>
                </a:solidFill>
                <a:latin typeface="David" panose="020E0502060401010101" pitchFamily="34" charset="-79"/>
                <a:cs typeface="David" panose="020E0502060401010101" pitchFamily="34" charset="-79"/>
              </a:rPr>
              <a:t>מִשְׁתָּאֵה, לָהּ; מַחֲרִישׁ--לָדַעַת </a:t>
            </a:r>
            <a:r>
              <a:rPr lang="he-IL" sz="3200" dirty="0" err="1">
                <a:solidFill>
                  <a:srgbClr val="000000"/>
                </a:solidFill>
                <a:latin typeface="David" panose="020E0502060401010101" pitchFamily="34" charset="-79"/>
                <a:cs typeface="David" panose="020E0502060401010101" pitchFamily="34" charset="-79"/>
              </a:rPr>
              <a:t>הַהִצְלִיח</a:t>
            </a:r>
            <a:r>
              <a:rPr lang="he-IL" sz="3200" dirty="0">
                <a:solidFill>
                  <a:srgbClr val="000000"/>
                </a:solidFill>
                <a:latin typeface="David" panose="020E0502060401010101" pitchFamily="34" charset="-79"/>
                <a:cs typeface="David" panose="020E0502060401010101" pitchFamily="34" charset="-79"/>
              </a:rPr>
              <a:t>ַ יְהוָה דַּרְכּוֹ, </a:t>
            </a:r>
            <a:r>
              <a:rPr lang="he-IL" sz="3200" dirty="0" smtClean="0">
                <a:solidFill>
                  <a:srgbClr val="000000"/>
                </a:solidFill>
                <a:latin typeface="David" panose="020E0502060401010101" pitchFamily="34" charset="-79"/>
                <a:cs typeface="David" panose="020E0502060401010101" pitchFamily="34" charset="-79"/>
              </a:rPr>
              <a:t>אִם-לֹא" </a:t>
            </a:r>
            <a:r>
              <a:rPr lang="he-IL" sz="2000" dirty="0">
                <a:solidFill>
                  <a:srgbClr val="000000"/>
                </a:solidFill>
                <a:latin typeface="David" panose="020E0502060401010101" pitchFamily="34" charset="-79"/>
                <a:cs typeface="David" panose="020E0502060401010101" pitchFamily="34" charset="-79"/>
              </a:rPr>
              <a:t>(ב</a:t>
            </a:r>
            <a:r>
              <a:rPr lang="he-IL" sz="2000" dirty="0" smtClean="0">
                <a:solidFill>
                  <a:srgbClr val="000000"/>
                </a:solidFill>
                <a:latin typeface="David" panose="020E0502060401010101" pitchFamily="34" charset="-79"/>
                <a:cs typeface="David" panose="020E0502060401010101" pitchFamily="34" charset="-79"/>
              </a:rPr>
              <a:t>ראשית כד', כא')</a:t>
            </a:r>
            <a:endParaRPr lang="he-IL" sz="2000" dirty="0">
              <a:solidFill>
                <a:srgbClr val="000000"/>
              </a:solidFill>
              <a:latin typeface="David" panose="020E0502060401010101" pitchFamily="34" charset="-79"/>
              <a:cs typeface="David" panose="020E0502060401010101" pitchFamily="34" charset="-79"/>
            </a:endParaRPr>
          </a:p>
          <a:p>
            <a:pPr algn="r" rtl="1"/>
            <a:r>
              <a:rPr lang="he-IL" sz="3200" dirty="0">
                <a:cs typeface="Calibri" panose="020F0502020204030204" pitchFamily="34" charset="0"/>
              </a:rPr>
              <a:t>רש"י: </a:t>
            </a:r>
            <a:r>
              <a:rPr lang="he-IL" sz="3200" b="1" dirty="0">
                <a:solidFill>
                  <a:srgbClr val="CC0066"/>
                </a:solidFill>
                <a:latin typeface="Calibri" panose="020F0502020204030204" pitchFamily="34" charset="0"/>
                <a:cs typeface="Calibri" panose="020F0502020204030204" pitchFamily="34" charset="0"/>
              </a:rPr>
              <a:t>משתאה -  </a:t>
            </a:r>
            <a:r>
              <a:rPr lang="he-IL" sz="3200" dirty="0">
                <a:solidFill>
                  <a:srgbClr val="000000"/>
                </a:solidFill>
                <a:latin typeface="Calibri" panose="020F0502020204030204" pitchFamily="34" charset="0"/>
                <a:cs typeface="Calibri" panose="020F0502020204030204" pitchFamily="34" charset="0"/>
              </a:rPr>
              <a:t>משתומם</a:t>
            </a:r>
            <a:r>
              <a:rPr lang="he-IL" sz="3200" dirty="0" smtClean="0">
                <a:solidFill>
                  <a:srgbClr val="000000"/>
                </a:solidFill>
                <a:latin typeface="Calibri" panose="020F0502020204030204" pitchFamily="34" charset="0"/>
                <a:cs typeface="Calibri" panose="020F0502020204030204" pitchFamily="34" charset="0"/>
              </a:rPr>
              <a:t>. </a:t>
            </a:r>
            <a:endParaRPr lang="he-IL" sz="3200" b="1" i="1" dirty="0">
              <a:solidFill>
                <a:srgbClr val="FF0000"/>
              </a:solidFill>
              <a:cs typeface="Calibri" panose="020F0502020204030204" pitchFamily="34" charset="0"/>
            </a:endParaRPr>
          </a:p>
        </p:txBody>
      </p:sp>
    </p:spTree>
    <p:extLst>
      <p:ext uri="{BB962C8B-B14F-4D97-AF65-F5344CB8AC3E}">
        <p14:creationId xmlns:p14="http://schemas.microsoft.com/office/powerpoint/2010/main" val="609696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נמשיך הלאה..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925047" y="2290320"/>
            <a:ext cx="10436543" cy="3844925"/>
          </a:xfrm>
        </p:spPr>
        <p:txBody>
          <a:bodyPr>
            <a:normAutofit fontScale="92500" lnSpcReduction="20000"/>
          </a:bodyPr>
          <a:lstStyle/>
          <a:p>
            <a:pPr algn="just">
              <a:lnSpc>
                <a:spcPct val="160000"/>
              </a:lnSpc>
            </a:pPr>
            <a:r>
              <a:rPr lang="he-IL" dirty="0" smtClean="0"/>
              <a:t>השיבו </a:t>
            </a:r>
            <a:r>
              <a:rPr lang="he-IL" dirty="0"/>
              <a:t>רבי חיים עוזר: כשהוא שאל אותנו היכן רחוב פלוני, האם לא הרגשת כי הוא קצת מגמגם ושהוא מתבייש בזה? </a:t>
            </a:r>
            <a:endParaRPr lang="he-IL" dirty="0" smtClean="0"/>
          </a:p>
          <a:p>
            <a:pPr algn="just">
              <a:lnSpc>
                <a:spcPct val="160000"/>
              </a:lnSpc>
            </a:pPr>
            <a:r>
              <a:rPr lang="he-IL" dirty="0" smtClean="0"/>
              <a:t>אם </a:t>
            </a:r>
            <a:r>
              <a:rPr lang="he-IL" dirty="0"/>
              <a:t>אדריך אותו בדיבור רגיל, סביר כי הוא יצטרך לשאול בדרכו אנשים נוספים ולהתבייש כך אצל כולם. די לו בכך שהוא מתבייש אצלי..  על כן לקחתי אותו בידי והבאתי אותו </a:t>
            </a:r>
            <a:r>
              <a:rPr lang="he-IL" b="1" dirty="0"/>
              <a:t>לשם</a:t>
            </a:r>
            <a:r>
              <a:rPr lang="he-IL" dirty="0"/>
              <a:t>.</a:t>
            </a:r>
            <a:endParaRPr lang="en-US" dirty="0"/>
          </a:p>
          <a:p>
            <a:pPr algn="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7"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5047" y="1754519"/>
            <a:ext cx="1540938" cy="549601"/>
          </a:xfrm>
          <a:prstGeom prst="rect">
            <a:avLst/>
          </a:prstGeom>
        </p:spPr>
      </p:pic>
    </p:spTree>
    <p:extLst>
      <p:ext uri="{BB962C8B-B14F-4D97-AF65-F5344CB8AC3E}">
        <p14:creationId xmlns:p14="http://schemas.microsoft.com/office/powerpoint/2010/main" val="285372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05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400532" y="3225956"/>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533" y="849995"/>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B8EFCC-1E64-4916-BE38-8DAA280907B2}"/>
              </a:ext>
            </a:extLst>
          </p:cNvPr>
          <p:cNvSpPr>
            <a:spLocks noGrp="1"/>
          </p:cNvSpPr>
          <p:nvPr>
            <p:ph type="title"/>
          </p:nvPr>
        </p:nvSpPr>
        <p:spPr/>
        <p:txBody>
          <a:bodyPr/>
          <a:lstStyle/>
          <a:p>
            <a:r>
              <a:rPr lang="he-IL" dirty="0"/>
              <a:t> מה המסר?</a:t>
            </a:r>
          </a:p>
        </p:txBody>
      </p:sp>
      <p:sp>
        <p:nvSpPr>
          <p:cNvPr id="3" name="מציין מיקום טקסט 2">
            <a:extLst>
              <a:ext uri="{FF2B5EF4-FFF2-40B4-BE49-F238E27FC236}">
                <a16:creationId xmlns:a16="http://schemas.microsoft.com/office/drawing/2014/main" id="{01D75E05-5678-47F3-B1B7-1586B4068DC2}"/>
              </a:ext>
            </a:extLst>
          </p:cNvPr>
          <p:cNvSpPr>
            <a:spLocks noGrp="1"/>
          </p:cNvSpPr>
          <p:nvPr>
            <p:ph type="body" sz="quarter" idx="10"/>
          </p:nvPr>
        </p:nvSpPr>
        <p:spPr>
          <a:xfrm>
            <a:off x="1610678" y="1654493"/>
            <a:ext cx="9572625" cy="3844925"/>
          </a:xfrm>
        </p:spPr>
        <p:txBody>
          <a:bodyPr>
            <a:normAutofit/>
          </a:bodyPr>
          <a:lstStyle/>
          <a:p>
            <a:r>
              <a:rPr lang="he-IL" sz="4800" b="1" dirty="0" smtClean="0">
                <a:solidFill>
                  <a:schemeClr val="accent1">
                    <a:lumMod val="50000"/>
                  </a:schemeClr>
                </a:solidFill>
              </a:rPr>
              <a:t>"</a:t>
            </a:r>
            <a:r>
              <a:rPr lang="he-IL" b="1" dirty="0"/>
              <a:t>וְאָהַבְתָּ לְרֵעֲךָ כָּמוֹךָ</a:t>
            </a:r>
            <a:r>
              <a:rPr lang="he-IL" sz="4800" b="1" dirty="0" smtClean="0">
                <a:solidFill>
                  <a:schemeClr val="accent1">
                    <a:lumMod val="50000"/>
                  </a:schemeClr>
                </a:solidFill>
              </a:rPr>
              <a:t>" </a:t>
            </a:r>
            <a:r>
              <a:rPr lang="he-IL" sz="1600" b="1" dirty="0" smtClean="0">
                <a:solidFill>
                  <a:schemeClr val="accent1">
                    <a:lumMod val="50000"/>
                  </a:schemeClr>
                </a:solidFill>
              </a:rPr>
              <a:t>(ויקרא </a:t>
            </a:r>
            <a:r>
              <a:rPr lang="he-IL" sz="1600" b="1" dirty="0" err="1" smtClean="0">
                <a:solidFill>
                  <a:schemeClr val="accent1">
                    <a:lumMod val="50000"/>
                  </a:schemeClr>
                </a:solidFill>
              </a:rPr>
              <a:t>יח</a:t>
            </a:r>
            <a:r>
              <a:rPr lang="he-IL" sz="1600" b="1" dirty="0" smtClean="0">
                <a:solidFill>
                  <a:schemeClr val="accent1">
                    <a:lumMod val="50000"/>
                  </a:schemeClr>
                </a:solidFill>
              </a:rPr>
              <a:t>, </a:t>
            </a:r>
            <a:r>
              <a:rPr lang="he-IL" sz="1600" b="1" dirty="0" err="1" smtClean="0">
                <a:solidFill>
                  <a:schemeClr val="accent1">
                    <a:lumMod val="50000"/>
                  </a:schemeClr>
                </a:solidFill>
              </a:rPr>
              <a:t>יט</a:t>
            </a:r>
            <a:r>
              <a:rPr lang="he-IL" sz="1600" b="1" dirty="0" smtClean="0">
                <a:solidFill>
                  <a:schemeClr val="accent1">
                    <a:lumMod val="50000"/>
                  </a:schemeClr>
                </a:solidFill>
              </a:rPr>
              <a:t>)</a:t>
            </a:r>
            <a:endParaRPr lang="he-IL" sz="1600" b="1" dirty="0">
              <a:solidFill>
                <a:schemeClr val="accent1">
                  <a:lumMod val="50000"/>
                </a:schemeClr>
              </a:solidFill>
            </a:endParaRPr>
          </a:p>
          <a:p>
            <a:endParaRPr lang="he-IL" sz="4800" b="1" dirty="0">
              <a:solidFill>
                <a:schemeClr val="accent1">
                  <a:lumMod val="50000"/>
                </a:schemeClr>
              </a:solidFill>
            </a:endParaRPr>
          </a:p>
          <a:p>
            <a:r>
              <a:rPr lang="he-IL" sz="4000" dirty="0">
                <a:solidFill>
                  <a:srgbClr val="202122"/>
                </a:solidFill>
                <a:latin typeface="David" panose="020E0502060401010101" pitchFamily="34" charset="-79"/>
                <a:cs typeface="David" panose="020E0502060401010101" pitchFamily="34" charset="-79"/>
              </a:rPr>
              <a:t>"</a:t>
            </a:r>
            <a:r>
              <a:rPr lang="he-IL" sz="4000" b="1" dirty="0">
                <a:solidFill>
                  <a:schemeClr val="accent1">
                    <a:lumMod val="50000"/>
                  </a:schemeClr>
                </a:solidFill>
              </a:rPr>
              <a:t>הַמַּלְבִּין פְּנֵי חֲבֵרוֹ בָּרַבִּים</a:t>
            </a:r>
            <a:r>
              <a:rPr lang="he-IL" sz="4000" b="1" dirty="0" smtClean="0">
                <a:solidFill>
                  <a:schemeClr val="accent1">
                    <a:lumMod val="50000"/>
                  </a:schemeClr>
                </a:solidFill>
              </a:rPr>
              <a:t>...</a:t>
            </a:r>
          </a:p>
          <a:p>
            <a:r>
              <a:rPr lang="he-IL" sz="4000" b="1" dirty="0" smtClean="0">
                <a:solidFill>
                  <a:schemeClr val="accent1">
                    <a:lumMod val="50000"/>
                  </a:schemeClr>
                </a:solidFill>
              </a:rPr>
              <a:t> אֵין </a:t>
            </a:r>
            <a:r>
              <a:rPr lang="he-IL" sz="4000" b="1" dirty="0">
                <a:solidFill>
                  <a:schemeClr val="accent1">
                    <a:lumMod val="50000"/>
                  </a:schemeClr>
                </a:solidFill>
              </a:rPr>
              <a:t>לוֹ חֵלֶק לָעוֹלָם הַבָּא" </a:t>
            </a:r>
            <a:r>
              <a:rPr lang="he-IL" sz="1600" b="1" dirty="0">
                <a:solidFill>
                  <a:schemeClr val="accent1">
                    <a:lumMod val="50000"/>
                  </a:schemeClr>
                </a:solidFill>
              </a:rPr>
              <a:t>(</a:t>
            </a:r>
            <a:r>
              <a:rPr lang="he-IL" sz="1600" b="1" dirty="0">
                <a:solidFill>
                  <a:schemeClr val="accent1">
                    <a:lumMod val="50000"/>
                  </a:schemeClr>
                </a:solidFill>
                <a:hlinkClick r:id="rId3" tooltip="s:מסכת אבות ג',י&quot;ד">
                  <a:extLst>
                    <a:ext uri="{A12FA001-AC4F-418D-AE19-62706E023703}">
                      <ahyp:hlinkClr xmlns:ahyp="http://schemas.microsoft.com/office/drawing/2018/hyperlinkcolor" xmlns="" val="tx"/>
                    </a:ext>
                  </a:extLst>
                </a:hlinkClick>
              </a:rPr>
              <a:t>מסכת אבות </a:t>
            </a:r>
            <a:r>
              <a:rPr lang="he-IL" sz="1600" b="1" dirty="0" err="1">
                <a:solidFill>
                  <a:schemeClr val="accent1">
                    <a:lumMod val="50000"/>
                  </a:schemeClr>
                </a:solidFill>
                <a:hlinkClick r:id="rId3" tooltip="s:מסכת אבות ג',י&quot;ד">
                  <a:extLst>
                    <a:ext uri="{A12FA001-AC4F-418D-AE19-62706E023703}">
                      <ahyp:hlinkClr xmlns:ahyp="http://schemas.microsoft.com/office/drawing/2018/hyperlinkcolor" xmlns="" val="tx"/>
                    </a:ext>
                  </a:extLst>
                </a:hlinkClick>
              </a:rPr>
              <a:t>ג',י"ד</a:t>
            </a:r>
            <a:r>
              <a:rPr lang="he-IL" sz="1600" b="1" dirty="0">
                <a:solidFill>
                  <a:schemeClr val="accent1">
                    <a:lumMod val="50000"/>
                  </a:schemeClr>
                </a:solidFill>
              </a:rPr>
              <a:t>)</a:t>
            </a:r>
          </a:p>
        </p:txBody>
      </p:sp>
      <p:pic>
        <p:nvPicPr>
          <p:cNvPr id="4" name="תמונה 3"/>
          <p:cNvPicPr>
            <a:picLocks noChangeAspect="1"/>
          </p:cNvPicPr>
          <p:nvPr/>
        </p:nvPicPr>
        <p:blipFill>
          <a:blip r:embed="rId4"/>
          <a:stretch>
            <a:fillRect/>
          </a:stretch>
        </p:blipFill>
        <p:spPr>
          <a:xfrm>
            <a:off x="4688205" y="4468047"/>
            <a:ext cx="3417570" cy="2276102"/>
          </a:xfrm>
          <a:prstGeom prst="rect">
            <a:avLst/>
          </a:prstGeom>
          <a:ln>
            <a:noFill/>
          </a:ln>
          <a:effectLst>
            <a:softEdge rad="112500"/>
          </a:effectLst>
        </p:spPr>
      </p:pic>
    </p:spTree>
    <p:extLst>
      <p:ext uri="{BB962C8B-B14F-4D97-AF65-F5344CB8AC3E}">
        <p14:creationId xmlns:p14="http://schemas.microsoft.com/office/powerpoint/2010/main" val="1822874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ידע לשון</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438230" y="1606235"/>
            <a:ext cx="10040303" cy="5002254"/>
          </a:xfrm>
        </p:spPr>
        <p:txBody>
          <a:bodyPr>
            <a:normAutofit fontScale="77500" lnSpcReduction="20000"/>
          </a:bodyPr>
          <a:lstStyle/>
          <a:p>
            <a:pPr lvl="0" algn="r"/>
            <a:r>
              <a:rPr lang="he-IL" sz="4600" b="1" dirty="0">
                <a:effectLst>
                  <a:outerShdw blurRad="38100" dist="38100" dir="2700000" algn="tl">
                    <a:srgbClr val="000000">
                      <a:alpha val="43137"/>
                    </a:srgbClr>
                  </a:outerShdw>
                </a:effectLst>
              </a:rPr>
              <a:t>קצת שאלות.. </a:t>
            </a:r>
            <a:endParaRPr lang="he-IL" sz="4600" b="1" dirty="0" smtClean="0">
              <a:effectLst>
                <a:outerShdw blurRad="38100" dist="38100" dir="2700000" algn="tl">
                  <a:srgbClr val="000000">
                    <a:alpha val="43137"/>
                  </a:srgbClr>
                </a:outerShdw>
              </a:effectLst>
            </a:endParaRPr>
          </a:p>
          <a:p>
            <a:pPr lvl="0" algn="r"/>
            <a:endParaRPr lang="he-IL" sz="4600" b="1" dirty="0">
              <a:effectLst>
                <a:outerShdw blurRad="38100" dist="38100" dir="2700000" algn="tl">
                  <a:srgbClr val="000000">
                    <a:alpha val="43137"/>
                  </a:srgbClr>
                </a:outerShdw>
              </a:effectLst>
            </a:endParaRPr>
          </a:p>
          <a:p>
            <a:pPr algn="r">
              <a:lnSpc>
                <a:spcPct val="120000"/>
              </a:lnSpc>
            </a:pPr>
            <a:r>
              <a:rPr lang="he-IL" sz="4600" dirty="0"/>
              <a:t>בתחילת הסיפור כתוב: </a:t>
            </a:r>
            <a:r>
              <a:rPr lang="he-IL" sz="4600" dirty="0">
                <a:solidFill>
                  <a:srgbClr val="0070C0"/>
                </a:solidFill>
              </a:rPr>
              <a:t>"..</a:t>
            </a:r>
            <a:r>
              <a:rPr lang="he-IL" sz="4600" b="1" dirty="0">
                <a:solidFill>
                  <a:srgbClr val="0070C0"/>
                </a:solidFill>
              </a:rPr>
              <a:t>תוך כדי </a:t>
            </a:r>
            <a:r>
              <a:rPr lang="he-IL" sz="4600" dirty="0">
                <a:solidFill>
                  <a:srgbClr val="0070C0"/>
                </a:solidFill>
              </a:rPr>
              <a:t>הליכתם.."  </a:t>
            </a:r>
          </a:p>
          <a:p>
            <a:pPr algn="r">
              <a:lnSpc>
                <a:spcPct val="120000"/>
              </a:lnSpc>
            </a:pPr>
            <a:r>
              <a:rPr lang="he-IL" sz="4600" dirty="0" smtClean="0"/>
              <a:t>הביטוי </a:t>
            </a:r>
            <a:r>
              <a:rPr lang="he-IL" sz="4600" dirty="0"/>
              <a:t>"</a:t>
            </a:r>
            <a:r>
              <a:rPr lang="he-IL" sz="4600" dirty="0">
                <a:solidFill>
                  <a:srgbClr val="0070C0"/>
                </a:solidFill>
              </a:rPr>
              <a:t>תוך כדי</a:t>
            </a:r>
            <a:r>
              <a:rPr lang="he-IL" sz="4600" dirty="0"/>
              <a:t>" מתייחס  ל:</a:t>
            </a:r>
          </a:p>
          <a:p>
            <a:pPr algn="r">
              <a:lnSpc>
                <a:spcPct val="120000"/>
              </a:lnSpc>
            </a:pPr>
            <a:r>
              <a:rPr lang="he-IL" sz="4600" dirty="0"/>
              <a:t>                  </a:t>
            </a:r>
            <a:r>
              <a:rPr lang="he-IL" sz="4600" dirty="0" smtClean="0"/>
              <a:t>א</a:t>
            </a:r>
            <a:r>
              <a:rPr lang="he-IL" sz="4600" dirty="0"/>
              <a:t>. זמן</a:t>
            </a:r>
          </a:p>
          <a:p>
            <a:pPr algn="r">
              <a:lnSpc>
                <a:spcPct val="120000"/>
              </a:lnSpc>
            </a:pPr>
            <a:r>
              <a:rPr lang="he-IL" sz="4600" dirty="0"/>
              <a:t>                  ב. מקום</a:t>
            </a:r>
          </a:p>
          <a:p>
            <a:pPr algn="r">
              <a:lnSpc>
                <a:spcPct val="120000"/>
              </a:lnSpc>
            </a:pPr>
            <a:r>
              <a:rPr lang="he-IL" sz="4600" dirty="0"/>
              <a:t>                  ג. סיבה</a:t>
            </a:r>
          </a:p>
          <a:p>
            <a:pPr algn="r">
              <a:lnSpc>
                <a:spcPct val="120000"/>
              </a:lnSpc>
            </a:pPr>
            <a:r>
              <a:rPr lang="he-IL" sz="4600" dirty="0"/>
              <a:t>                  ד. תכלית  </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ידע לשון</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תיבת טקסט 1">
            <a:extLst>
              <a:ext uri="{FF2B5EF4-FFF2-40B4-BE49-F238E27FC236}">
                <a16:creationId xmlns:a16="http://schemas.microsoft.com/office/drawing/2014/main" id="{5F0FCF8A-6EC8-44D8-A3C7-4CBD5907AB49}"/>
              </a:ext>
            </a:extLst>
          </p:cNvPr>
          <p:cNvSpPr txBox="1"/>
          <p:nvPr/>
        </p:nvSpPr>
        <p:spPr>
          <a:xfrm>
            <a:off x="2360993" y="1733826"/>
            <a:ext cx="8021370" cy="4247317"/>
          </a:xfrm>
          <a:prstGeom prst="rect">
            <a:avLst/>
          </a:prstGeom>
          <a:noFill/>
        </p:spPr>
        <p:txBody>
          <a:bodyPr wrap="square" rtlCol="1">
            <a:spAutoFit/>
          </a:bodyPr>
          <a:lstStyle/>
          <a:p>
            <a:pPr algn="r">
              <a:lnSpc>
                <a:spcPct val="150000"/>
              </a:lnSpc>
            </a:pPr>
            <a:r>
              <a:rPr lang="he-IL" sz="3600" dirty="0">
                <a:cs typeface="Calibri" panose="020F0502020204030204" pitchFamily="34" charset="0"/>
              </a:rPr>
              <a:t>הביטוי </a:t>
            </a:r>
            <a:r>
              <a:rPr lang="he-IL" sz="3600" b="1" i="1" dirty="0">
                <a:solidFill>
                  <a:srgbClr val="4285E3"/>
                </a:solidFill>
                <a:cs typeface="Calibri" panose="020F0502020204030204" pitchFamily="34" charset="0"/>
              </a:rPr>
              <a:t>תוך כדי </a:t>
            </a:r>
            <a:r>
              <a:rPr lang="he-IL" sz="3600" dirty="0">
                <a:cs typeface="Calibri" panose="020F0502020204030204" pitchFamily="34" charset="0"/>
              </a:rPr>
              <a:t>מתייחס ל:</a:t>
            </a:r>
          </a:p>
          <a:p>
            <a:pPr algn="r">
              <a:lnSpc>
                <a:spcPct val="150000"/>
              </a:lnSpc>
            </a:pPr>
            <a:r>
              <a:rPr lang="he-IL" sz="3600" dirty="0">
                <a:cs typeface="Calibri" panose="020F0502020204030204" pitchFamily="34" charset="0"/>
              </a:rPr>
              <a:t>א</a:t>
            </a:r>
            <a:r>
              <a:rPr lang="he-IL" sz="3600" dirty="0">
                <a:highlight>
                  <a:srgbClr val="FFFF00"/>
                </a:highlight>
                <a:cs typeface="Calibri" panose="020F0502020204030204" pitchFamily="34" charset="0"/>
              </a:rPr>
              <a:t>. זמן</a:t>
            </a:r>
          </a:p>
          <a:p>
            <a:pPr algn="r">
              <a:lnSpc>
                <a:spcPct val="150000"/>
              </a:lnSpc>
            </a:pPr>
            <a:r>
              <a:rPr lang="he-IL" sz="3600" dirty="0">
                <a:cs typeface="Calibri" panose="020F0502020204030204" pitchFamily="34" charset="0"/>
              </a:rPr>
              <a:t>ב. מקום</a:t>
            </a:r>
          </a:p>
          <a:p>
            <a:pPr algn="r">
              <a:lnSpc>
                <a:spcPct val="150000"/>
              </a:lnSpc>
            </a:pPr>
            <a:r>
              <a:rPr lang="he-IL" sz="3600" dirty="0">
                <a:cs typeface="Calibri" panose="020F0502020204030204" pitchFamily="34" charset="0"/>
              </a:rPr>
              <a:t>ג. סיבה</a:t>
            </a:r>
          </a:p>
          <a:p>
            <a:pPr algn="r">
              <a:lnSpc>
                <a:spcPct val="150000"/>
              </a:lnSpc>
            </a:pPr>
            <a:r>
              <a:rPr lang="he-IL" sz="3600" dirty="0">
                <a:cs typeface="Calibri" panose="020F0502020204030204" pitchFamily="34" charset="0"/>
              </a:rPr>
              <a:t>ד. תכלית</a:t>
            </a:r>
          </a:p>
        </p:txBody>
      </p:sp>
    </p:spTree>
    <p:extLst>
      <p:ext uri="{BB962C8B-B14F-4D97-AF65-F5344CB8AC3E}">
        <p14:creationId xmlns:p14="http://schemas.microsoft.com/office/powerpoint/2010/main" val="221237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B0FBDF87-91D9-4356-BB18-25228777AF5C}"/>
              </a:ext>
            </a:extLst>
          </p:cNvPr>
          <p:cNvSpPr>
            <a:spLocks noGrp="1"/>
          </p:cNvSpPr>
          <p:nvPr>
            <p:ph type="body" sz="quarter" idx="10"/>
          </p:nvPr>
        </p:nvSpPr>
        <p:spPr/>
        <p:txBody>
          <a:bodyPr/>
          <a:lstStyle/>
          <a:p>
            <a:pPr algn="r"/>
            <a:r>
              <a:rPr lang="he-IL" dirty="0"/>
              <a:t>למה הכוונה במילים בעל ה"אחיעזר"?</a:t>
            </a:r>
          </a:p>
          <a:p>
            <a:pPr algn="r"/>
            <a:r>
              <a:rPr lang="he-IL" dirty="0"/>
              <a:t>א. אח של אליעזר</a:t>
            </a:r>
          </a:p>
          <a:p>
            <a:pPr algn="r"/>
            <a:r>
              <a:rPr lang="he-IL" dirty="0"/>
              <a:t>ב. בעלה של אחיעזר</a:t>
            </a:r>
          </a:p>
          <a:p>
            <a:pPr algn="r"/>
            <a:r>
              <a:rPr lang="he-IL" dirty="0"/>
              <a:t>ג. מחבר הספר ה"אחיעזר"</a:t>
            </a:r>
          </a:p>
          <a:p>
            <a:pPr algn="r"/>
            <a:r>
              <a:rPr lang="he-IL" dirty="0"/>
              <a:t>ד. בעל הנכסים של הכפר אחיעזר</a:t>
            </a:r>
          </a:p>
        </p:txBody>
      </p:sp>
      <p:sp>
        <p:nvSpPr>
          <p:cNvPr id="4" name="כותרת 3"/>
          <p:cNvSpPr>
            <a:spLocks noGrp="1"/>
          </p:cNvSpPr>
          <p:nvPr>
            <p:ph type="title"/>
          </p:nvPr>
        </p:nvSpPr>
        <p:spPr/>
        <p:txBody>
          <a:bodyPr/>
          <a:lstStyle/>
          <a:p>
            <a:r>
              <a:rPr lang="he-IL" dirty="0"/>
              <a:t>ידע</a:t>
            </a:r>
          </a:p>
        </p:txBody>
      </p:sp>
    </p:spTree>
    <p:extLst>
      <p:ext uri="{BB962C8B-B14F-4D97-AF65-F5344CB8AC3E}">
        <p14:creationId xmlns:p14="http://schemas.microsoft.com/office/powerpoint/2010/main" val="4284423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r>
              <a:rPr lang="he-IL" dirty="0"/>
              <a:t>ידע</a:t>
            </a:r>
          </a:p>
        </p:txBody>
      </p:sp>
      <p:pic>
        <p:nvPicPr>
          <p:cNvPr id="2" name="תמונה 1">
            <a:extLst>
              <a:ext uri="{FF2B5EF4-FFF2-40B4-BE49-F238E27FC236}">
                <a16:creationId xmlns:a16="http://schemas.microsoft.com/office/drawing/2014/main" id="{90F46DB1-FA3C-441C-9724-758D083FF908}"/>
              </a:ext>
            </a:extLst>
          </p:cNvPr>
          <p:cNvPicPr>
            <a:picLocks noChangeAspect="1"/>
          </p:cNvPicPr>
          <p:nvPr/>
        </p:nvPicPr>
        <p:blipFill>
          <a:blip r:embed="rId3"/>
          <a:stretch>
            <a:fillRect/>
          </a:stretch>
        </p:blipFill>
        <p:spPr>
          <a:xfrm>
            <a:off x="4703693" y="1854180"/>
            <a:ext cx="6742760" cy="3944454"/>
          </a:xfrm>
          <a:prstGeom prst="rect">
            <a:avLst/>
          </a:prstGeom>
        </p:spPr>
      </p:pic>
    </p:spTree>
    <p:extLst>
      <p:ext uri="{BB962C8B-B14F-4D97-AF65-F5344CB8AC3E}">
        <p14:creationId xmlns:p14="http://schemas.microsoft.com/office/powerpoint/2010/main" val="3137708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802672C0-F16E-4615-9651-A80644B7DB2E}"/>
              </a:ext>
            </a:extLst>
          </p:cNvPr>
          <p:cNvSpPr>
            <a:spLocks noGrp="1"/>
          </p:cNvSpPr>
          <p:nvPr>
            <p:ph type="body" sz="quarter" idx="10"/>
          </p:nvPr>
        </p:nvSpPr>
        <p:spPr>
          <a:xfrm>
            <a:off x="1671638" y="1928814"/>
            <a:ext cx="9572625" cy="1167472"/>
          </a:xfrm>
        </p:spPr>
        <p:txBody>
          <a:bodyPr>
            <a:normAutofit fontScale="92500"/>
          </a:bodyPr>
          <a:lstStyle/>
          <a:p>
            <a:pPr algn="r"/>
            <a:r>
              <a:rPr lang="he-IL" dirty="0"/>
              <a:t>מדוע לדעתכם השתמש המספר במילים </a:t>
            </a:r>
            <a:r>
              <a:rPr lang="he-IL" b="1" dirty="0"/>
              <a:t>"באהבה יתירה"</a:t>
            </a:r>
            <a:r>
              <a:rPr lang="he-IL" dirty="0"/>
              <a:t>?</a:t>
            </a:r>
          </a:p>
          <a:p>
            <a:r>
              <a:rPr lang="he-IL" dirty="0"/>
              <a:t> </a:t>
            </a:r>
          </a:p>
        </p:txBody>
      </p:sp>
      <p:sp>
        <p:nvSpPr>
          <p:cNvPr id="2" name="תיבת טקסט 1">
            <a:extLst>
              <a:ext uri="{FF2B5EF4-FFF2-40B4-BE49-F238E27FC236}">
                <a16:creationId xmlns:a16="http://schemas.microsoft.com/office/drawing/2014/main" id="{AC24F81A-44E3-4C18-97D8-AE7432F8C2B0}"/>
              </a:ext>
            </a:extLst>
          </p:cNvPr>
          <p:cNvSpPr txBox="1"/>
          <p:nvPr/>
        </p:nvSpPr>
        <p:spPr>
          <a:xfrm>
            <a:off x="640080" y="2512550"/>
            <a:ext cx="10904145" cy="3231590"/>
          </a:xfrm>
          <a:prstGeom prst="rect">
            <a:avLst/>
          </a:prstGeom>
          <a:noFill/>
        </p:spPr>
        <p:txBody>
          <a:bodyPr wrap="square" rtlCol="1">
            <a:spAutoFit/>
          </a:bodyPr>
          <a:lstStyle/>
          <a:p>
            <a:pPr lvl="0" algn="just" rtl="1">
              <a:lnSpc>
                <a:spcPct val="107000"/>
              </a:lnSpc>
              <a:spcBef>
                <a:spcPts val="800"/>
              </a:spcBef>
              <a:spcAft>
                <a:spcPts val="800"/>
              </a:spcAft>
            </a:pP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הגאון רבי חיים עוזר </a:t>
            </a:r>
            <a:r>
              <a:rPr lang="he-IL" sz="3600" dirty="0" err="1">
                <a:solidFill>
                  <a:srgbClr val="424242"/>
                </a:solidFill>
                <a:latin typeface="Calibri" panose="020F0502020204030204" pitchFamily="34" charset="0"/>
                <a:ea typeface="Calibri" panose="020F0502020204030204" pitchFamily="34" charset="0"/>
                <a:cs typeface="Calibri" panose="020F0502020204030204" pitchFamily="34" charset="0"/>
              </a:rPr>
              <a:t>מוילנא</a:t>
            </a: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 זצ"ל, בעל </a:t>
            </a:r>
            <a:r>
              <a:rPr lang="he-IL" sz="3600" dirty="0" err="1">
                <a:solidFill>
                  <a:srgbClr val="424242"/>
                </a:solidFill>
                <a:latin typeface="Calibri" panose="020F0502020204030204" pitchFamily="34" charset="0"/>
                <a:ea typeface="Calibri" panose="020F0502020204030204" pitchFamily="34" charset="0"/>
                <a:cs typeface="Calibri" panose="020F0502020204030204" pitchFamily="34" charset="0"/>
              </a:rPr>
              <a:t>האחיעזר</a:t>
            </a: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 הלך פעם אחת ברחוב </a:t>
            </a:r>
            <a:r>
              <a:rPr lang="he-IL" sz="3600" dirty="0" err="1">
                <a:solidFill>
                  <a:srgbClr val="424242"/>
                </a:solidFill>
                <a:latin typeface="Calibri" panose="020F0502020204030204" pitchFamily="34" charset="0"/>
                <a:ea typeface="Calibri" panose="020F0502020204030204" pitchFamily="34" charset="0"/>
                <a:cs typeface="Calibri" panose="020F0502020204030204" pitchFamily="34" charset="0"/>
              </a:rPr>
              <a:t>בלווית</a:t>
            </a: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 רב נוסף. </a:t>
            </a:r>
            <a:r>
              <a:rPr lang="he-IL" sz="3600" dirty="0" smtClean="0">
                <a:solidFill>
                  <a:srgbClr val="424242"/>
                </a:solidFill>
                <a:latin typeface="Calibri" panose="020F0502020204030204" pitchFamily="34" charset="0"/>
                <a:ea typeface="Calibri" panose="020F0502020204030204" pitchFamily="34" charset="0"/>
                <a:cs typeface="Calibri" panose="020F0502020204030204" pitchFamily="34" charset="0"/>
              </a:rPr>
              <a:t>תוך </a:t>
            </a: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כדי הליכתם ניגש אדם ושאל את רבי חיים עוזר היכן רחוב פלוני.  </a:t>
            </a:r>
            <a:endParaRPr lang="he-IL" sz="3600" dirty="0" smtClean="0">
              <a:solidFill>
                <a:srgbClr val="424242"/>
              </a:solidFill>
              <a:latin typeface="Calibri" panose="020F0502020204030204" pitchFamily="34" charset="0"/>
              <a:ea typeface="Calibri" panose="020F0502020204030204" pitchFamily="34" charset="0"/>
              <a:cs typeface="Calibri" panose="020F0502020204030204" pitchFamily="34" charset="0"/>
            </a:endParaRPr>
          </a:p>
          <a:p>
            <a:pPr lvl="0" algn="just" rtl="1">
              <a:lnSpc>
                <a:spcPct val="107000"/>
              </a:lnSpc>
              <a:spcBef>
                <a:spcPts val="800"/>
              </a:spcBef>
              <a:spcAft>
                <a:spcPts val="800"/>
              </a:spcAft>
            </a:pPr>
            <a:r>
              <a:rPr lang="he-IL" sz="3600" dirty="0" smtClean="0">
                <a:solidFill>
                  <a:srgbClr val="424242"/>
                </a:solidFill>
                <a:latin typeface="Calibri" panose="020F0502020204030204" pitchFamily="34" charset="0"/>
                <a:ea typeface="Calibri" panose="020F0502020204030204" pitchFamily="34" charset="0"/>
                <a:cs typeface="Calibri" panose="020F0502020204030204" pitchFamily="34" charset="0"/>
              </a:rPr>
              <a:t>רבי </a:t>
            </a: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חיים עוזר לקח אותו בידו </a:t>
            </a:r>
            <a:r>
              <a:rPr lang="he-IL" sz="3600" dirty="0">
                <a:solidFill>
                  <a:srgbClr val="424242"/>
                </a:solidFill>
                <a:effectLst>
                  <a:outerShdw blurRad="38100" dist="38100" dir="2700000" algn="tl">
                    <a:srgbClr val="000000">
                      <a:alpha val="43137"/>
                    </a:srgbClr>
                  </a:outerShdw>
                </a:effectLst>
                <a:highlight>
                  <a:srgbClr val="FFFF00"/>
                </a:highlight>
                <a:latin typeface="Calibri" panose="020F0502020204030204" pitchFamily="34" charset="0"/>
                <a:ea typeface="Calibri" panose="020F0502020204030204" pitchFamily="34" charset="0"/>
                <a:cs typeface="Calibri" panose="020F0502020204030204" pitchFamily="34" charset="0"/>
              </a:rPr>
              <a:t>באהבה יתירה</a:t>
            </a: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 הלך </a:t>
            </a:r>
            <a:r>
              <a:rPr lang="he-IL" sz="3600" dirty="0" err="1">
                <a:solidFill>
                  <a:srgbClr val="424242"/>
                </a:solidFill>
                <a:latin typeface="Calibri" panose="020F0502020204030204" pitchFamily="34" charset="0"/>
                <a:ea typeface="Calibri" panose="020F0502020204030204" pitchFamily="34" charset="0"/>
                <a:cs typeface="Calibri" panose="020F0502020204030204" pitchFamily="34" charset="0"/>
              </a:rPr>
              <a:t>עימו</a:t>
            </a:r>
            <a:r>
              <a:rPr lang="he-IL" sz="3600" dirty="0">
                <a:solidFill>
                  <a:srgbClr val="424242"/>
                </a:solidFill>
                <a:latin typeface="Calibri" panose="020F0502020204030204" pitchFamily="34" charset="0"/>
                <a:ea typeface="Calibri" panose="020F0502020204030204" pitchFamily="34" charset="0"/>
                <a:cs typeface="Calibri" panose="020F0502020204030204" pitchFamily="34" charset="0"/>
              </a:rPr>
              <a:t> והביאו עד למקום שביקש.  </a:t>
            </a:r>
            <a:endParaRPr lang="en-US" sz="3600" dirty="0">
              <a:solidFill>
                <a:srgbClr val="424242"/>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5390" y="1787973"/>
            <a:ext cx="1540938" cy="549601"/>
          </a:xfrm>
          <a:prstGeom prst="rect">
            <a:avLst/>
          </a:prstGeom>
        </p:spPr>
      </p:pic>
    </p:spTree>
    <p:extLst>
      <p:ext uri="{BB962C8B-B14F-4D97-AF65-F5344CB8AC3E}">
        <p14:creationId xmlns:p14="http://schemas.microsoft.com/office/powerpoint/2010/main" val="26930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2D5959BA-A258-4B1B-90EC-8AB3C4074633}"/>
              </a:ext>
            </a:extLst>
          </p:cNvPr>
          <p:cNvSpPr>
            <a:spLocks noGrp="1"/>
          </p:cNvSpPr>
          <p:nvPr>
            <p:ph type="body" sz="quarter" idx="10"/>
          </p:nvPr>
        </p:nvSpPr>
        <p:spPr>
          <a:xfrm>
            <a:off x="1671638" y="3851275"/>
            <a:ext cx="9572625" cy="3844925"/>
          </a:xfrm>
        </p:spPr>
        <p:txBody>
          <a:bodyPr/>
          <a:lstStyle/>
          <a:p>
            <a:pPr>
              <a:lnSpc>
                <a:spcPct val="150000"/>
              </a:lnSpc>
            </a:pPr>
            <a:r>
              <a:rPr lang="he-IL" sz="4400" dirty="0">
                <a:ea typeface="Calibri" panose="020F0502020204030204" pitchFamily="34" charset="0"/>
              </a:rPr>
              <a:t>איזו כותרת מתאימה לסיפור זה לדעתכם? </a:t>
            </a:r>
          </a:p>
          <a:p>
            <a:pPr>
              <a:lnSpc>
                <a:spcPct val="150000"/>
              </a:lnSpc>
            </a:pPr>
            <a:r>
              <a:rPr lang="he-IL" sz="4400" dirty="0">
                <a:ea typeface="Calibri" panose="020F0502020204030204" pitchFamily="34" charset="0"/>
              </a:rPr>
              <a:t>נמקו את בחירתכם. </a:t>
            </a:r>
          </a:p>
          <a:p>
            <a:endParaRPr lang="he-IL" dirty="0">
              <a:ea typeface="Calibri" panose="020F0502020204030204" pitchFamily="34" charset="0"/>
            </a:endParaRPr>
          </a:p>
          <a:p>
            <a:endParaRPr lang="he-IL" dirty="0"/>
          </a:p>
        </p:txBody>
      </p:sp>
      <p:pic>
        <p:nvPicPr>
          <p:cNvPr id="4" name="תמונה 3"/>
          <p:cNvPicPr>
            <a:picLocks noChangeAspect="1"/>
          </p:cNvPicPr>
          <p:nvPr/>
        </p:nvPicPr>
        <p:blipFill>
          <a:blip r:embed="rId5">
            <a:clrChange>
              <a:clrFrom>
                <a:srgbClr val="000000"/>
              </a:clrFrom>
              <a:clrTo>
                <a:srgbClr val="000000">
                  <a:alpha val="0"/>
                </a:srgbClr>
              </a:clrTo>
            </a:clrChange>
          </a:blip>
          <a:stretch>
            <a:fillRect/>
          </a:stretch>
        </p:blipFill>
        <p:spPr>
          <a:xfrm>
            <a:off x="4481512" y="1520825"/>
            <a:ext cx="3952875" cy="2635250"/>
          </a:xfrm>
          <a:prstGeom prst="rect">
            <a:avLst/>
          </a:prstGeom>
        </p:spPr>
      </p:pic>
      <p:pic>
        <p:nvPicPr>
          <p:cNvPr id="5"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892" y="1968726"/>
            <a:ext cx="1540938" cy="549601"/>
          </a:xfrm>
          <a:prstGeom prst="rect">
            <a:avLst/>
          </a:prstGeom>
        </p:spPr>
      </p:pic>
    </p:spTree>
    <p:extLst>
      <p:ext uri="{BB962C8B-B14F-4D97-AF65-F5344CB8AC3E}">
        <p14:creationId xmlns:p14="http://schemas.microsoft.com/office/powerpoint/2010/main" val="7216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לקראת סיום...</a:t>
            </a:r>
          </a:p>
        </p:txBody>
      </p:sp>
      <p:sp>
        <p:nvSpPr>
          <p:cNvPr id="3" name="מציין מיקום טקסט 2"/>
          <p:cNvSpPr>
            <a:spLocks noGrp="1"/>
          </p:cNvSpPr>
          <p:nvPr>
            <p:ph type="body" sz="quarter" idx="10"/>
          </p:nvPr>
        </p:nvSpPr>
        <p:spPr>
          <a:xfrm>
            <a:off x="1443038" y="1532573"/>
            <a:ext cx="9572625" cy="3844925"/>
          </a:xfrm>
        </p:spPr>
        <p:txBody>
          <a:bodyPr>
            <a:normAutofit/>
          </a:bodyPr>
          <a:lstStyle/>
          <a:p>
            <a:pPr>
              <a:lnSpc>
                <a:spcPct val="150000"/>
              </a:lnSpc>
            </a:pPr>
            <a:r>
              <a:rPr lang="he-IL" sz="4400" dirty="0">
                <a:ea typeface="Calibri" panose="020F0502020204030204" pitchFamily="34" charset="0"/>
              </a:rPr>
              <a:t>האם ידוע לכם סיפור נוסף על אחד מגדולי ישראל שהקדיש מזמנו כדי לעזור לכל אדם?</a:t>
            </a:r>
            <a:endParaRPr lang="en-US" sz="4400" dirty="0">
              <a:ea typeface="Calibri" panose="020F0502020204030204" pitchFamily="34" charset="0"/>
            </a:endParaRPr>
          </a:p>
        </p:txBody>
      </p:sp>
      <p:pic>
        <p:nvPicPr>
          <p:cNvPr id="4" name="תמונה 3"/>
          <p:cNvPicPr>
            <a:picLocks noChangeAspect="1"/>
          </p:cNvPicPr>
          <p:nvPr/>
        </p:nvPicPr>
        <p:blipFill>
          <a:blip r:embed="rId3"/>
          <a:stretch>
            <a:fillRect/>
          </a:stretch>
        </p:blipFill>
        <p:spPr>
          <a:xfrm>
            <a:off x="4354830" y="3455035"/>
            <a:ext cx="4210049" cy="3157537"/>
          </a:xfrm>
          <a:prstGeom prst="ellipse">
            <a:avLst/>
          </a:prstGeom>
          <a:ln>
            <a:noFill/>
          </a:ln>
          <a:effectLst>
            <a:softEdge rad="112500"/>
          </a:effectLst>
        </p:spPr>
      </p:pic>
    </p:spTree>
    <p:extLst>
      <p:ext uri="{BB962C8B-B14F-4D97-AF65-F5344CB8AC3E}">
        <p14:creationId xmlns:p14="http://schemas.microsoft.com/office/powerpoint/2010/main" val="429630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מה למדנו היום</a:t>
            </a:r>
          </a:p>
        </p:txBody>
      </p:sp>
      <p:sp>
        <p:nvSpPr>
          <p:cNvPr id="3" name="מציין מיקום טקסט 2"/>
          <p:cNvSpPr>
            <a:spLocks noGrp="1"/>
          </p:cNvSpPr>
          <p:nvPr>
            <p:ph type="body" sz="quarter" idx="10"/>
          </p:nvPr>
        </p:nvSpPr>
        <p:spPr>
          <a:xfrm>
            <a:off x="525102" y="1928813"/>
            <a:ext cx="10719162" cy="4471987"/>
          </a:xfrm>
        </p:spPr>
        <p:txBody>
          <a:bodyPr>
            <a:normAutofit/>
          </a:bodyPr>
          <a:lstStyle/>
          <a:p>
            <a:pPr algn="r">
              <a:lnSpc>
                <a:spcPct val="150000"/>
              </a:lnSpc>
            </a:pPr>
            <a:r>
              <a:rPr lang="he-IL" dirty="0" smtClean="0"/>
              <a:t>א. הכרנו את הנהגותיו וגדלותו של רבי חיים עוזר</a:t>
            </a:r>
          </a:p>
          <a:p>
            <a:pPr algn="r">
              <a:lnSpc>
                <a:spcPct val="150000"/>
              </a:lnSpc>
            </a:pPr>
            <a:r>
              <a:rPr lang="he-IL" dirty="0" smtClean="0"/>
              <a:t>ב. למדנו על חשיבותה של מצוות ואהבת לרעך כמוך</a:t>
            </a:r>
          </a:p>
          <a:p>
            <a:pPr algn="r">
              <a:lnSpc>
                <a:spcPct val="150000"/>
              </a:lnSpc>
            </a:pPr>
            <a:r>
              <a:rPr lang="he-IL" dirty="0" smtClean="0"/>
              <a:t>ג. למדנו כיצד יש לנהוג בזהירות בכבוד הזולת </a:t>
            </a:r>
          </a:p>
          <a:p>
            <a:pPr algn="r">
              <a:lnSpc>
                <a:spcPct val="150000"/>
              </a:lnSpc>
            </a:pPr>
            <a:r>
              <a:rPr lang="he-IL" dirty="0" smtClean="0"/>
              <a:t>ד. למדנו על האמצעי הספרותי שנקרא: "יצירת פערים בסיפור"</a:t>
            </a:r>
          </a:p>
          <a:p>
            <a:endParaRPr lang="he-IL" dirty="0"/>
          </a:p>
        </p:txBody>
      </p:sp>
    </p:spTree>
    <p:extLst>
      <p:ext uri="{BB962C8B-B14F-4D97-AF65-F5344CB8AC3E}">
        <p14:creationId xmlns:p14="http://schemas.microsoft.com/office/powerpoint/2010/main" val="18644329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951E23D-6E2B-48C6-8E23-E3C8D7886425}"/>
              </a:ext>
            </a:extLst>
          </p:cNvPr>
          <p:cNvSpPr>
            <a:spLocks noGrp="1"/>
          </p:cNvSpPr>
          <p:nvPr>
            <p:ph type="title"/>
          </p:nvPr>
        </p:nvSpPr>
        <p:spPr>
          <a:xfrm>
            <a:off x="6443536" y="1494023"/>
            <a:ext cx="5329082" cy="1311522"/>
          </a:xfrm>
        </p:spPr>
        <p:txBody>
          <a:bodyPr vert="horz" lIns="91440" tIns="45720" rIns="91440" bIns="45720" rtlCol="0" anchor="b">
            <a:normAutofit/>
          </a:bodyPr>
          <a:lstStyle/>
          <a:p>
            <a:pPr algn="l" rtl="0">
              <a:spcBef>
                <a:spcPct val="0"/>
              </a:spcBef>
            </a:pPr>
            <a:r>
              <a:rPr lang="en-US" sz="6000" kern="1200" dirty="0" err="1">
                <a:latin typeface="+mj-lt"/>
                <a:ea typeface="+mj-ea"/>
                <a:cs typeface="+mj-cs"/>
              </a:rPr>
              <a:t>ולפני</a:t>
            </a:r>
            <a:r>
              <a:rPr lang="en-US" sz="6000" kern="1200" dirty="0">
                <a:latin typeface="+mj-lt"/>
                <a:ea typeface="+mj-ea"/>
                <a:cs typeface="+mj-cs"/>
              </a:rPr>
              <a:t> </a:t>
            </a:r>
            <a:r>
              <a:rPr lang="en-US" sz="6000" kern="1200" dirty="0" err="1">
                <a:latin typeface="+mj-lt"/>
                <a:ea typeface="+mj-ea"/>
                <a:cs typeface="+mj-cs"/>
              </a:rPr>
              <a:t>שנפרדי</a:t>
            </a:r>
            <a:r>
              <a:rPr lang="he-IL" sz="6000" kern="1200" dirty="0">
                <a:latin typeface="+mj-lt"/>
                <a:ea typeface="+mj-ea"/>
                <a:cs typeface="+mj-cs"/>
              </a:rPr>
              <a:t>ם...</a:t>
            </a:r>
            <a:endParaRPr lang="en-US" sz="6000" kern="1200" dirty="0">
              <a:latin typeface="+mj-lt"/>
              <a:ea typeface="+mj-ea"/>
              <a:cs typeface="+mj-cs"/>
            </a:endParaRPr>
          </a:p>
        </p:txBody>
      </p:sp>
      <p:sp>
        <p:nvSpPr>
          <p:cNvPr id="3" name="מציין מיקום טקסט 2">
            <a:extLst>
              <a:ext uri="{FF2B5EF4-FFF2-40B4-BE49-F238E27FC236}">
                <a16:creationId xmlns:a16="http://schemas.microsoft.com/office/drawing/2014/main" id="{7DDA2FE8-6D99-4720-A63C-568687CC9EFE}"/>
              </a:ext>
            </a:extLst>
          </p:cNvPr>
          <p:cNvSpPr>
            <a:spLocks noGrp="1"/>
          </p:cNvSpPr>
          <p:nvPr>
            <p:ph type="body" sz="quarter" idx="10"/>
          </p:nvPr>
        </p:nvSpPr>
        <p:spPr>
          <a:xfrm>
            <a:off x="5673436" y="4052455"/>
            <a:ext cx="5718441" cy="1846301"/>
          </a:xfrm>
        </p:spPr>
        <p:txBody>
          <a:bodyPr vert="horz" lIns="91440" tIns="45720" rIns="91440" bIns="45720" rtlCol="0" anchor="t">
            <a:normAutofit fontScale="92500" lnSpcReduction="10000"/>
          </a:bodyPr>
          <a:lstStyle/>
          <a:p>
            <a:pPr algn="l" rtl="0">
              <a:spcBef>
                <a:spcPts val="1000"/>
              </a:spcBef>
            </a:pPr>
            <a:r>
              <a:rPr lang="en-US" sz="7700" kern="1200" dirty="0" err="1">
                <a:solidFill>
                  <a:schemeClr val="bg1"/>
                </a:solidFill>
                <a:latin typeface="+mn-lt"/>
                <a:cs typeface="+mn-cs"/>
              </a:rPr>
              <a:t>מהו</a:t>
            </a:r>
            <a:r>
              <a:rPr lang="en-US" sz="7700" kern="1200" dirty="0">
                <a:solidFill>
                  <a:schemeClr val="bg1"/>
                </a:solidFill>
                <a:latin typeface="+mn-lt"/>
                <a:cs typeface="+mn-cs"/>
              </a:rPr>
              <a:t> </a:t>
            </a:r>
            <a:r>
              <a:rPr lang="en-US" sz="7700" kern="1200" dirty="0" err="1">
                <a:solidFill>
                  <a:schemeClr val="bg1"/>
                </a:solidFill>
                <a:latin typeface="+mn-lt"/>
                <a:cs typeface="+mn-cs"/>
              </a:rPr>
              <a:t>הקשר</a:t>
            </a:r>
            <a:r>
              <a:rPr lang="en-US" sz="7700" kern="1200" dirty="0">
                <a:solidFill>
                  <a:schemeClr val="bg1"/>
                </a:solidFill>
                <a:latin typeface="+mn-lt"/>
                <a:cs typeface="+mn-cs"/>
              </a:rPr>
              <a:t> </a:t>
            </a:r>
            <a:r>
              <a:rPr lang="en-US" sz="7700" kern="1200" dirty="0" err="1">
                <a:solidFill>
                  <a:schemeClr val="bg1"/>
                </a:solidFill>
                <a:latin typeface="+mn-lt"/>
                <a:cs typeface="+mn-cs"/>
              </a:rPr>
              <a:t>בין</a:t>
            </a:r>
            <a:r>
              <a:rPr lang="en-US" sz="7700" kern="1200" dirty="0">
                <a:solidFill>
                  <a:schemeClr val="bg1"/>
                </a:solidFill>
                <a:latin typeface="+mn-lt"/>
                <a:cs typeface="+mn-cs"/>
              </a:rPr>
              <a:t> </a:t>
            </a:r>
            <a:r>
              <a:rPr lang="en-US" sz="7700" kern="1200" dirty="0" err="1">
                <a:solidFill>
                  <a:schemeClr val="bg1"/>
                </a:solidFill>
                <a:latin typeface="+mn-lt"/>
                <a:cs typeface="+mn-cs"/>
              </a:rPr>
              <a:t>שני</a:t>
            </a:r>
            <a:r>
              <a:rPr lang="en-US" sz="7700" dirty="0">
                <a:solidFill>
                  <a:schemeClr val="bg1"/>
                </a:solidFill>
                <a:latin typeface="+mn-lt"/>
                <a:cs typeface="+mn-cs"/>
              </a:rPr>
              <a:t> </a:t>
            </a:r>
            <a:r>
              <a:rPr lang="he-IL" sz="7700" dirty="0">
                <a:solidFill>
                  <a:schemeClr val="bg1"/>
                </a:solidFill>
                <a:latin typeface="+mn-lt"/>
              </a:rPr>
              <a:t>הסיפורים</a:t>
            </a:r>
            <a:r>
              <a:rPr lang="he-IL" sz="4400" dirty="0">
                <a:solidFill>
                  <a:schemeClr val="bg1"/>
                </a:solidFill>
                <a:latin typeface="+mn-lt"/>
              </a:rPr>
              <a:t>?</a:t>
            </a:r>
            <a:r>
              <a:rPr lang="en-US" sz="4400" kern="1200" dirty="0">
                <a:solidFill>
                  <a:schemeClr val="bg1"/>
                </a:solidFill>
                <a:latin typeface="+mn-lt"/>
                <a:cs typeface="+mn-cs"/>
              </a:rPr>
              <a:t> </a:t>
            </a:r>
          </a:p>
        </p:txBody>
      </p:sp>
      <p:sp>
        <p:nvSpPr>
          <p:cNvPr id="91" name="Freeform: Shape 90">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תפריט מאוזן שיעור - שיעור חמישי שישי - אורח חיים בריא">
            <a:extLst>
              <a:ext uri="{FF2B5EF4-FFF2-40B4-BE49-F238E27FC236}">
                <a16:creationId xmlns:a16="http://schemas.microsoft.com/office/drawing/2014/main" id="{7C5B73A6-F67D-436B-9697-D8F126461D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382" y="720993"/>
            <a:ext cx="4047843" cy="404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87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690016" y="1736158"/>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8714144" y="1736158"/>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5856653"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02194"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223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34391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690016" y="1736158"/>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8714144" y="1736158"/>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5856653"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02194"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3">
            <a:extLst>
              <a:ext uri="{FF2B5EF4-FFF2-40B4-BE49-F238E27FC236}">
                <a16:creationId xmlns:a16="http://schemas.microsoft.com/office/drawing/2014/main" id="{761204D4-8FE1-411F-8EEF-0086C26D0CE8}"/>
              </a:ext>
            </a:extLst>
          </p:cNvPr>
          <p:cNvSpPr txBox="1"/>
          <p:nvPr/>
        </p:nvSpPr>
        <p:spPr>
          <a:xfrm>
            <a:off x="8714144" y="1158240"/>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Tree>
    <p:extLst>
      <p:ext uri="{BB962C8B-B14F-4D97-AF65-F5344CB8AC3E}">
        <p14:creationId xmlns:p14="http://schemas.microsoft.com/office/powerpoint/2010/main" val="391203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690016" y="1736158"/>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8714144" y="1736158"/>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5856653"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02194"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3">
            <a:extLst>
              <a:ext uri="{FF2B5EF4-FFF2-40B4-BE49-F238E27FC236}">
                <a16:creationId xmlns:a16="http://schemas.microsoft.com/office/drawing/2014/main" id="{761204D4-8FE1-411F-8EEF-0086C26D0CE8}"/>
              </a:ext>
            </a:extLst>
          </p:cNvPr>
          <p:cNvSpPr txBox="1"/>
          <p:nvPr/>
        </p:nvSpPr>
        <p:spPr>
          <a:xfrm>
            <a:off x="8714144" y="1143000"/>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7" name="תיבת טקסט 14">
            <a:extLst>
              <a:ext uri="{FF2B5EF4-FFF2-40B4-BE49-F238E27FC236}">
                <a16:creationId xmlns:a16="http://schemas.microsoft.com/office/drawing/2014/main" id="{9170D33D-FBF8-4DDE-82DA-BC8C04AE88D9}"/>
              </a:ext>
            </a:extLst>
          </p:cNvPr>
          <p:cNvSpPr txBox="1"/>
          <p:nvPr/>
        </p:nvSpPr>
        <p:spPr>
          <a:xfrm>
            <a:off x="6176507"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Tree>
    <p:extLst>
      <p:ext uri="{BB962C8B-B14F-4D97-AF65-F5344CB8AC3E}">
        <p14:creationId xmlns:p14="http://schemas.microsoft.com/office/powerpoint/2010/main" val="33359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690016" y="1736158"/>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8714144" y="1736158"/>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5856653"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02194"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6">
            <a:extLst>
              <a:ext uri="{FF2B5EF4-FFF2-40B4-BE49-F238E27FC236}">
                <a16:creationId xmlns:a16="http://schemas.microsoft.com/office/drawing/2014/main" id="{51B3FA9B-43D9-41F4-B19E-257E5168FF08}"/>
              </a:ext>
            </a:extLst>
          </p:cNvPr>
          <p:cNvSpPr txBox="1"/>
          <p:nvPr/>
        </p:nvSpPr>
        <p:spPr>
          <a:xfrm>
            <a:off x="3448536" y="1136302"/>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7" name="תיבת טקסט 13">
            <a:extLst>
              <a:ext uri="{FF2B5EF4-FFF2-40B4-BE49-F238E27FC236}">
                <a16:creationId xmlns:a16="http://schemas.microsoft.com/office/drawing/2014/main" id="{761204D4-8FE1-411F-8EEF-0086C26D0CE8}"/>
              </a:ext>
            </a:extLst>
          </p:cNvPr>
          <p:cNvSpPr txBox="1"/>
          <p:nvPr/>
        </p:nvSpPr>
        <p:spPr>
          <a:xfrm>
            <a:off x="8714144" y="1143000"/>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9" name="תיבת טקסט 14">
            <a:extLst>
              <a:ext uri="{FF2B5EF4-FFF2-40B4-BE49-F238E27FC236}">
                <a16:creationId xmlns:a16="http://schemas.microsoft.com/office/drawing/2014/main" id="{9170D33D-FBF8-4DDE-82DA-BC8C04AE88D9}"/>
              </a:ext>
            </a:extLst>
          </p:cNvPr>
          <p:cNvSpPr txBox="1"/>
          <p:nvPr/>
        </p:nvSpPr>
        <p:spPr>
          <a:xfrm>
            <a:off x="6176507"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Tree>
    <p:extLst>
      <p:ext uri="{BB962C8B-B14F-4D97-AF65-F5344CB8AC3E}">
        <p14:creationId xmlns:p14="http://schemas.microsoft.com/office/powerpoint/2010/main" val="93280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690016" y="1736158"/>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8714144" y="1736158"/>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5856653"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02194"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494508" y="1151383"/>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3448536" y="1136302"/>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8714144" y="1143000"/>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6176507"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Tree>
    <p:extLst>
      <p:ext uri="{BB962C8B-B14F-4D97-AF65-F5344CB8AC3E}">
        <p14:creationId xmlns:p14="http://schemas.microsoft.com/office/powerpoint/2010/main" val="106006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7">
            <a:extLst>
              <a:ext uri="{FF2B5EF4-FFF2-40B4-BE49-F238E27FC236}">
                <a16:creationId xmlns:a16="http://schemas.microsoft.com/office/drawing/2014/main" id="{76F75D90-CB96-4F80-A8DE-B17735DA969E}"/>
              </a:ext>
            </a:extLst>
          </p:cNvPr>
          <p:cNvPicPr>
            <a:picLocks noGrp="1" noChangeAspect="1"/>
          </p:cNvPicPr>
          <p:nvPr>
            <p:ph idx="1"/>
          </p:nvPr>
        </p:nvPicPr>
        <p:blipFill>
          <a:blip r:embed="rId3"/>
          <a:stretch>
            <a:fillRect/>
          </a:stretch>
        </p:blipFill>
        <p:spPr>
          <a:xfrm>
            <a:off x="345070" y="1758383"/>
            <a:ext cx="2294686" cy="303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3" name="תמונה 2">
            <a:extLst>
              <a:ext uri="{FF2B5EF4-FFF2-40B4-BE49-F238E27FC236}">
                <a16:creationId xmlns:a16="http://schemas.microsoft.com/office/drawing/2014/main" id="{667EC169-1660-4950-8BF7-FDFCA5D022AD}"/>
              </a:ext>
            </a:extLst>
          </p:cNvPr>
          <p:cNvPicPr>
            <a:picLocks noChangeAspect="1"/>
          </p:cNvPicPr>
          <p:nvPr/>
        </p:nvPicPr>
        <p:blipFill>
          <a:blip r:embed="rId4"/>
          <a:stretch>
            <a:fillRect/>
          </a:stretch>
        </p:blipFill>
        <p:spPr>
          <a:xfrm>
            <a:off x="9445664" y="1677554"/>
            <a:ext cx="2493294" cy="390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CA0AAF34-4694-46A3-B060-34CA1C89F548}"/>
              </a:ext>
            </a:extLst>
          </p:cNvPr>
          <p:cNvPicPr>
            <a:picLocks noChangeAspect="1"/>
          </p:cNvPicPr>
          <p:nvPr/>
        </p:nvPicPr>
        <p:blipFill>
          <a:blip r:embed="rId5"/>
          <a:stretch>
            <a:fillRect/>
          </a:stretch>
        </p:blipFill>
        <p:spPr>
          <a:xfrm>
            <a:off x="6229351" y="1736158"/>
            <a:ext cx="2540000" cy="307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תמונה 12">
            <a:extLst>
              <a:ext uri="{FF2B5EF4-FFF2-40B4-BE49-F238E27FC236}">
                <a16:creationId xmlns:a16="http://schemas.microsoft.com/office/drawing/2014/main" id="{FDBFA48C-684D-4D18-BF69-A1147FC01A56}"/>
              </a:ext>
            </a:extLst>
          </p:cNvPr>
          <p:cNvPicPr>
            <a:picLocks noChangeAspect="1"/>
          </p:cNvPicPr>
          <p:nvPr/>
        </p:nvPicPr>
        <p:blipFill>
          <a:blip r:embed="rId6"/>
          <a:stretch>
            <a:fillRect/>
          </a:stretch>
        </p:blipFill>
        <p:spPr>
          <a:xfrm>
            <a:off x="3316070" y="1736158"/>
            <a:ext cx="2236967" cy="34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15">
            <a:extLst>
              <a:ext uri="{FF2B5EF4-FFF2-40B4-BE49-F238E27FC236}">
                <a16:creationId xmlns:a16="http://schemas.microsoft.com/office/drawing/2014/main" id="{F2A5A424-AA66-4713-AC3F-8D4D24CB8FD6}"/>
              </a:ext>
            </a:extLst>
          </p:cNvPr>
          <p:cNvSpPr txBox="1"/>
          <p:nvPr/>
        </p:nvSpPr>
        <p:spPr>
          <a:xfrm>
            <a:off x="198414" y="1151383"/>
            <a:ext cx="2685702"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החפץ חיים</a:t>
            </a:r>
          </a:p>
        </p:txBody>
      </p:sp>
      <p:sp>
        <p:nvSpPr>
          <p:cNvPr id="7" name="תיבת טקסט 16">
            <a:extLst>
              <a:ext uri="{FF2B5EF4-FFF2-40B4-BE49-F238E27FC236}">
                <a16:creationId xmlns:a16="http://schemas.microsoft.com/office/drawing/2014/main" id="{51B3FA9B-43D9-41F4-B19E-257E5168FF08}"/>
              </a:ext>
            </a:extLst>
          </p:cNvPr>
          <p:cNvSpPr txBox="1"/>
          <p:nvPr/>
        </p:nvSpPr>
        <p:spPr>
          <a:xfrm>
            <a:off x="3560429" y="1133998"/>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החזון איש</a:t>
            </a:r>
          </a:p>
        </p:txBody>
      </p:sp>
      <p:sp>
        <p:nvSpPr>
          <p:cNvPr id="9" name="תיבת טקסט 13">
            <a:extLst>
              <a:ext uri="{FF2B5EF4-FFF2-40B4-BE49-F238E27FC236}">
                <a16:creationId xmlns:a16="http://schemas.microsoft.com/office/drawing/2014/main" id="{761204D4-8FE1-411F-8EEF-0086C26D0CE8}"/>
              </a:ext>
            </a:extLst>
          </p:cNvPr>
          <p:cNvSpPr txBox="1"/>
          <p:nvPr/>
        </p:nvSpPr>
        <p:spPr>
          <a:xfrm>
            <a:off x="9344946" y="1092779"/>
            <a:ext cx="2493294"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הבן איש חי</a:t>
            </a:r>
          </a:p>
        </p:txBody>
      </p:sp>
      <p:sp>
        <p:nvSpPr>
          <p:cNvPr id="11" name="תיבת טקסט 14">
            <a:extLst>
              <a:ext uri="{FF2B5EF4-FFF2-40B4-BE49-F238E27FC236}">
                <a16:creationId xmlns:a16="http://schemas.microsoft.com/office/drawing/2014/main" id="{9170D33D-FBF8-4DDE-82DA-BC8C04AE88D9}"/>
              </a:ext>
            </a:extLst>
          </p:cNvPr>
          <p:cNvSpPr txBox="1"/>
          <p:nvPr/>
        </p:nvSpPr>
        <p:spPr>
          <a:xfrm>
            <a:off x="6527209" y="1143000"/>
            <a:ext cx="1944281" cy="584775"/>
          </a:xfrm>
          <a:prstGeom prst="rect">
            <a:avLst/>
          </a:prstGeom>
          <a:noFill/>
        </p:spPr>
        <p:txBody>
          <a:bodyPr wrap="square" rtlCol="1">
            <a:spAutoFit/>
          </a:bodyPr>
          <a:lstStyle/>
          <a:p>
            <a:pPr algn="ctr"/>
            <a:r>
              <a:rPr lang="he-IL" sz="3200" b="1" dirty="0">
                <a:effectLst>
                  <a:outerShdw blurRad="38100" dist="38100" dir="2700000" algn="tl">
                    <a:srgbClr val="000000">
                      <a:alpha val="43137"/>
                    </a:srgbClr>
                  </a:outerShdw>
                </a:effectLst>
                <a:cs typeface="Calibri" panose="020F0502020204030204" pitchFamily="34" charset="0"/>
              </a:rPr>
              <a:t>הבית יוסף</a:t>
            </a:r>
          </a:p>
        </p:txBody>
      </p:sp>
      <p:sp>
        <p:nvSpPr>
          <p:cNvPr id="12" name="מלבן 11">
            <a:extLst>
              <a:ext uri="{FF2B5EF4-FFF2-40B4-BE49-F238E27FC236}">
                <a16:creationId xmlns:a16="http://schemas.microsoft.com/office/drawing/2014/main" id="{ADF8730F-CBC2-46D5-AB41-E1451C751B2B}"/>
              </a:ext>
            </a:extLst>
          </p:cNvPr>
          <p:cNvSpPr/>
          <p:nvPr/>
        </p:nvSpPr>
        <p:spPr>
          <a:xfrm>
            <a:off x="9344946" y="5818218"/>
            <a:ext cx="2694729" cy="600355"/>
          </a:xfrm>
          <a:prstGeom prst="rect">
            <a:avLst/>
          </a:prstGeom>
          <a:ln>
            <a:solidFill>
              <a:schemeClr val="bg1">
                <a:lumMod val="50000"/>
              </a:schemeClr>
            </a:solid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a:cs typeface="Calibri" panose="020F0502020204030204" pitchFamily="34" charset="0"/>
              </a:rPr>
              <a:t>רבנו יוסף </a:t>
            </a:r>
            <a:r>
              <a:rPr lang="he-IL" sz="3200" dirty="0" smtClean="0">
                <a:cs typeface="Calibri" panose="020F0502020204030204" pitchFamily="34" charset="0"/>
              </a:rPr>
              <a:t>חיים</a:t>
            </a:r>
            <a:endParaRPr lang="he-IL" sz="3200" dirty="0">
              <a:cs typeface="Calibri" panose="020F0502020204030204" pitchFamily="34" charset="0"/>
            </a:endParaRPr>
          </a:p>
        </p:txBody>
      </p:sp>
    </p:spTree>
    <p:extLst>
      <p:ext uri="{BB962C8B-B14F-4D97-AF65-F5344CB8AC3E}">
        <p14:creationId xmlns:p14="http://schemas.microsoft.com/office/powerpoint/2010/main" val="310165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1936</Words>
  <Application>Microsoft Office PowerPoint</Application>
  <PresentationFormat>מסך רחב</PresentationFormat>
  <Paragraphs>278</Paragraphs>
  <Slides>40</Slides>
  <Notes>40</Notes>
  <HiddenSlides>0</HiddenSlides>
  <MMClips>4</MMClips>
  <ScaleCrop>false</ScaleCrop>
  <HeadingPairs>
    <vt:vector size="6" baseType="variant">
      <vt:variant>
        <vt:lpstr>גופנים בשימוש</vt:lpstr>
      </vt:variant>
      <vt:variant>
        <vt:i4>9</vt:i4>
      </vt:variant>
      <vt:variant>
        <vt:lpstr>ערכת נושא</vt:lpstr>
      </vt:variant>
      <vt:variant>
        <vt:i4>2</vt:i4>
      </vt:variant>
      <vt:variant>
        <vt:lpstr>כותרות שקופיות</vt:lpstr>
      </vt:variant>
      <vt:variant>
        <vt:i4>40</vt:i4>
      </vt:variant>
    </vt:vector>
  </HeadingPairs>
  <TitlesOfParts>
    <vt:vector size="51" baseType="lpstr">
      <vt:lpstr>Alef</vt:lpstr>
      <vt:lpstr>Arial</vt:lpstr>
      <vt:lpstr>Calibri</vt:lpstr>
      <vt:lpstr>Calibri Light</vt:lpstr>
      <vt:lpstr>David</vt:lpstr>
      <vt:lpstr>FrankRuehl</vt:lpstr>
      <vt:lpstr>Guttman-Aram</vt:lpstr>
      <vt:lpstr>Open Sans</vt:lpstr>
      <vt:lpstr>Times New Roman</vt:lpstr>
      <vt:lpstr>Office Theme</vt:lpstr>
      <vt:lpstr>מצגות חירום</vt:lpstr>
      <vt:lpstr>מצגת של PowerPoint‏</vt:lpstr>
      <vt:lpstr>מה נלמד היום?</vt:lpstr>
      <vt:lpstr>מה להביא לשיעור?</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בקריאה שניה</vt:lpstr>
      <vt:lpstr>בקריאה שניה</vt:lpstr>
      <vt:lpstr>בקריאה שניה</vt:lpstr>
      <vt:lpstr>בקריאה שניה</vt:lpstr>
      <vt:lpstr>בואו נמשיך בסיפור..</vt:lpstr>
      <vt:lpstr> הקניית ידע לשון-אוצר מילים</vt:lpstr>
      <vt:lpstr> הקניית ידע לשון-אוצר מילים</vt:lpstr>
      <vt:lpstr> הקניית ידע לשון-אוצר מילים</vt:lpstr>
      <vt:lpstr>נמשיך הלאה..</vt:lpstr>
      <vt:lpstr> מה המסר?</vt:lpstr>
      <vt:lpstr>ידע לשון</vt:lpstr>
      <vt:lpstr>ידע לשון</vt:lpstr>
      <vt:lpstr>ידע</vt:lpstr>
      <vt:lpstr>ידע</vt:lpstr>
      <vt:lpstr>מצגת של PowerPoint‏</vt:lpstr>
      <vt:lpstr>מצגת של PowerPoint‏</vt:lpstr>
      <vt:lpstr>לקראת סיום...</vt:lpstr>
      <vt:lpstr>מה למדנו היום</vt:lpstr>
      <vt:lpstr>ולפני שנפרדים...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כוכבה גרסון</dc:creator>
  <cp:lastModifiedBy>shira</cp:lastModifiedBy>
  <cp:revision>38</cp:revision>
  <dcterms:created xsi:type="dcterms:W3CDTF">2020-05-07T16:41:28Z</dcterms:created>
  <dcterms:modified xsi:type="dcterms:W3CDTF">2021-08-19T16:34:49Z</dcterms:modified>
</cp:coreProperties>
</file>