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32" r:id="rId2"/>
    <p:sldId id="268" r:id="rId3"/>
    <p:sldId id="269" r:id="rId4"/>
    <p:sldId id="299" r:id="rId5"/>
    <p:sldId id="288" r:id="rId6"/>
    <p:sldId id="303" r:id="rId7"/>
    <p:sldId id="304" r:id="rId8"/>
    <p:sldId id="305" r:id="rId9"/>
    <p:sldId id="306" r:id="rId10"/>
    <p:sldId id="307" r:id="rId11"/>
    <p:sldId id="308" r:id="rId12"/>
    <p:sldId id="309" r:id="rId13"/>
    <p:sldId id="310" r:id="rId14"/>
    <p:sldId id="298" r:id="rId15"/>
    <p:sldId id="292" r:id="rId16"/>
    <p:sldId id="501" r:id="rId17"/>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24"/>
    <p:restoredTop sz="87816" autoAdjust="0"/>
  </p:normalViewPr>
  <p:slideViewPr>
    <p:cSldViewPr snapToGrid="0" snapToObjects="1" showGuides="1">
      <p:cViewPr varScale="1">
        <p:scale>
          <a:sx n="63" d="100"/>
          <a:sy n="63" d="100"/>
        </p:scale>
        <p:origin x="1152" y="72"/>
      </p:cViewPr>
      <p:guideLst>
        <p:guide orient="horz" pos="2024"/>
        <p:guide pos="3863"/>
      </p:guideLst>
    </p:cSldViewPr>
  </p:slideViewPr>
  <p:notesTextViewPr>
    <p:cViewPr>
      <p:scale>
        <a:sx n="1" d="1"/>
        <a:sy n="1" d="1"/>
      </p:scale>
      <p:origin x="0" y="-24"/>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pPr/>
              <a:t>י"ח/סיון/תש"פ</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pPr/>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421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r>
              <a:rPr lang="he-IL" baseline="0" dirty="0"/>
              <a:t>האם זה במקרה?</a:t>
            </a:r>
          </a:p>
          <a:p>
            <a:pPr algn="r" rtl="1"/>
            <a:r>
              <a:rPr lang="he-IL" baseline="0" dirty="0"/>
              <a:t>בואו נבדוק רביעייה נוספת.</a:t>
            </a:r>
          </a:p>
          <a:p>
            <a:pPr algn="r" rtl="1"/>
            <a:endParaRPr lang="he-IL" baseline="0" dirty="0"/>
          </a:p>
          <a:p>
            <a:pPr algn="r" rtl="1"/>
            <a:endParaRPr lang="he-IL" baseline="0" dirty="0"/>
          </a:p>
          <a:p>
            <a:pPr algn="r" rtl="1"/>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288614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r>
              <a:rPr lang="he-IL" dirty="0"/>
              <a:t>בואו נתבונן על רביעיית</a:t>
            </a:r>
            <a:r>
              <a:rPr lang="he-IL" baseline="0" dirty="0"/>
              <a:t> מספרים......</a:t>
            </a:r>
          </a:p>
          <a:p>
            <a:pPr algn="r" rtl="1"/>
            <a:endParaRPr lang="he-IL" baseline="0" dirty="0"/>
          </a:p>
          <a:p>
            <a:pPr algn="r" rtl="1"/>
            <a:endParaRPr lang="he-IL" baseline="0" dirty="0"/>
          </a:p>
          <a:p>
            <a:pPr algn="r" rtl="1"/>
            <a:r>
              <a:rPr lang="he-IL" baseline="0" dirty="0"/>
              <a:t>ולכן סכום כל שני מספרים באלכסונים של </a:t>
            </a:r>
            <a:r>
              <a:rPr lang="he-IL" baseline="0" dirty="0" err="1"/>
              <a:t>רביעיה</a:t>
            </a:r>
            <a:r>
              <a:rPr lang="he-IL" baseline="0" dirty="0"/>
              <a:t> יהיה שווה זה לזה.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88244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endParaRPr lang="he-IL" baseline="0" dirty="0"/>
          </a:p>
          <a:p>
            <a:pPr algn="r" rtl="1"/>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142304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r>
              <a:rPr lang="he-IL" baseline="0" dirty="0"/>
              <a:t>דרך אחת היא השלמת השורה והטור.</a:t>
            </a:r>
          </a:p>
          <a:p>
            <a:pPr algn="r" rtl="1"/>
            <a:r>
              <a:rPr lang="he-IL" baseline="0" dirty="0"/>
              <a:t>האם יש דרך קלה יותר?</a:t>
            </a:r>
          </a:p>
          <a:p>
            <a:pPr algn="r" rtl="1"/>
            <a:r>
              <a:rPr lang="he-IL" baseline="0" dirty="0"/>
              <a:t>למשל, למציאת המספר החסר בשורה עשירית שבטור הראשון, אנו יודעים שמהמספר הראשון בשורה 6 צריך להוסיף 4 קפיצות נוספות של רבע. ארבעה רבעים הם שלם, כלומר, נגיע לשתיים וצי</a:t>
            </a:r>
          </a:p>
          <a:p>
            <a:pPr algn="r" rtl="1"/>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4036361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lvl="0" indent="0" algn="r" rtl="1">
              <a:spcBef>
                <a:spcPts val="0"/>
              </a:spcBef>
              <a:spcAft>
                <a:spcPts val="0"/>
              </a:spcAft>
              <a:buNone/>
            </a:pPr>
            <a:r>
              <a:rPr lang="he-IL" dirty="0"/>
              <a:t>יש</a:t>
            </a:r>
            <a:r>
              <a:rPr lang="he-IL" baseline="0" dirty="0"/>
              <a:t> עוד קשרים נוספים, אך הזמן לא מאפשר לנו למצוא אותו ביחד.</a:t>
            </a:r>
          </a:p>
          <a:p>
            <a:pPr marL="0" lvl="0" indent="0" algn="r" rtl="1">
              <a:spcBef>
                <a:spcPts val="0"/>
              </a:spcBef>
              <a:spcAft>
                <a:spcPts val="0"/>
              </a:spcAft>
              <a:buNone/>
            </a:pPr>
            <a:r>
              <a:rPr lang="he-IL" baseline="0" dirty="0"/>
              <a:t>בשקף הבא יש שאלות נוספות. </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משך השקף: עד 15 דקות</a:t>
            </a:r>
          </a:p>
          <a:p>
            <a:pPr marL="0" lvl="0" indent="0" algn="r" rtl="1">
              <a:spcBef>
                <a:spcPts val="0"/>
              </a:spcBef>
              <a:spcAft>
                <a:spcPts val="0"/>
              </a:spcAft>
              <a:buNone/>
            </a:pPr>
            <a:endParaRPr lang="he-IL" b="1"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a:p>
            <a:pPr lvl="0" algn="r" rtl="1"/>
            <a:endParaRPr lang="he-IL" dirty="0"/>
          </a:p>
          <a:p>
            <a:pPr marL="158750" lvl="0" indent="0" algn="r" rtl="1">
              <a:buNone/>
            </a:pPr>
            <a:r>
              <a:rPr lang="he-IL" b="1" dirty="0"/>
              <a:t>דגשים</a:t>
            </a:r>
            <a:r>
              <a:rPr lang="he-IL" dirty="0"/>
              <a:t>:</a:t>
            </a:r>
          </a:p>
          <a:p>
            <a:pPr marL="158750" lvl="0" indent="0" algn="r" rtl="1">
              <a:buNone/>
            </a:pPr>
            <a:r>
              <a:rPr lang="he-IL" dirty="0"/>
              <a:t>*התרגול יכול להתבצע במרחב הביתי תוך שימוש במשאבים מגוונים הנמצאים בבית, כגון כלי כתיבה, </a:t>
            </a:r>
            <a:r>
              <a:rPr lang="he-IL" dirty="0" err="1"/>
              <a:t>טאבלט</a:t>
            </a:r>
            <a:r>
              <a:rPr lang="he-IL" dirty="0"/>
              <a:t> או המחשב האישי. ניתן להשתמש בסביבות אופק וכותר (רק דרך מחשב נייד, אופק וכותר לא עובדים טוב </a:t>
            </a:r>
            <a:r>
              <a:rPr lang="he-IL" dirty="0" err="1"/>
              <a:t>בטאבלט</a:t>
            </a:r>
            <a:r>
              <a:rPr lang="he-IL" dirty="0"/>
              <a:t>/ נייד).</a:t>
            </a:r>
          </a:p>
          <a:p>
            <a:pPr marL="158750" lvl="0" indent="0" algn="r" rtl="1">
              <a:buNone/>
            </a:pPr>
            <a:r>
              <a:rPr lang="he-IL" dirty="0"/>
              <a:t>*הקפידו לתת לתלמידים הנחיות מדויקות לביצוע התרגול ברמת התוכן וברמה הטכנית, וכן</a:t>
            </a:r>
            <a:r>
              <a:rPr lang="he-IL" baseline="0" dirty="0"/>
              <a:t> </a:t>
            </a:r>
            <a:r>
              <a:rPr lang="he-IL" dirty="0"/>
              <a:t>זמנים מדויקים לתרגול. </a:t>
            </a:r>
          </a:p>
          <a:p>
            <a:pPr marL="158750" lvl="0" indent="0" algn="r" rtl="1">
              <a:buNone/>
            </a:pPr>
            <a:r>
              <a:rPr lang="he-IL" dirty="0"/>
              <a:t>*ניתן להטמיע בתוך המצגת צילומי מסך ולהסביר בעל פה מה נדרש מהם לבצע. </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182058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143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sz="1200" dirty="0">
              <a:solidFill>
                <a:schemeClr val="dk1"/>
              </a:solidFill>
              <a:latin typeface="Alef"/>
              <a:ea typeface="Alef"/>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0"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4</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r>
              <a:rPr lang="he-IL" dirty="0"/>
              <a:t>העתיקו</a:t>
            </a:r>
            <a:r>
              <a:rPr lang="he-IL" baseline="0" dirty="0"/>
              <a:t> את לוח המספרים למחברת. </a:t>
            </a:r>
            <a:r>
              <a:rPr lang="he-IL" b="1" baseline="0" dirty="0"/>
              <a:t> (אפשר להוסיף </a:t>
            </a:r>
            <a:r>
              <a:rPr lang="en-US" b="1" baseline="0" dirty="0"/>
              <a:t>QR</a:t>
            </a:r>
            <a:r>
              <a:rPr lang="he-IL" b="1" baseline="0" dirty="0"/>
              <a:t> לקובץ עם הטבלה?)</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בזמן ההעתקה, נסו למצוא את החוקיות שעל-פיה בנוי הלוח ונסו למצוא את ארבעת המספרים החסרים.</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לתת 5 דקות להעתקה והשלמה</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מצאתם את החוקיות של כל שורה?  בואו נבדוק ביחד.</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נתחיל שהמספר הכתוב במשבצת הנמצאת בשורה הראשונה ובטור הראשון – רבע. בנספר במשבצת שלידו באותה השורה הוא 1. מה ההפרש ביניהם? האם זה ההפרש בין כל שני מספרים סמוכים בשורה? בואו נבדוק עוד כמה דוגמאות. (לעשות ביחד – לבחור משורה 3 ומשורה 6)</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ומה בטורים? בוודאי שמתם לב שההפרש בין כל שני מספרים סמוכים בטור הוא רבע.</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ועכשיו, לאחר שהבנו את החוקיות שבלוח, נוכל להשלים את המספרים החסרים.</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מה המספר החסר במשבצת הנמצאת בשורה הראשונה ובטור השביעי ? אנחנו יודעים שהוא צריך להיות גדול בשלושה רבעים מהמספר שלשמאלו, ולעל כן המספר הוא 4 ושלושה רבעים.</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המספר החסר בשורה השלישית ובטור הרביעי הוא מספר הגדול בשלושה רבעים מ-2. אפשר לבדוק אם צדקנו, גם באמצעות בדיקה של הטורים. האם שתיים ושלושה רבעים גדול ב-רבע מ2 וחצי.</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ומה בשורה הרביעית? איזה חישוב יהיה קל יותר? לעבוד לפי ההפרשים בשורות או אלו שבטורים? אנחנו יודעים שההתקדמות כלפי מטה, בטורים, היא בקפיצות של רבע, ועל כן המספר שחסר הוא הסכום של שתיים ורבע ועוד רבע, שהוא שתיים וחצי.</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r>
              <a:rPr lang="he-IL" baseline="0" dirty="0"/>
              <a:t>ובדך דומה נוכל להשלים את המספר החסר בשורה השישית – 5 ורבע</a:t>
            </a:r>
          </a:p>
          <a:p>
            <a:pPr marL="0" lvl="0" indent="0" algn="r" rtl="1">
              <a:lnSpc>
                <a:spcPct val="115000"/>
              </a:lnSpc>
              <a:spcBef>
                <a:spcPts val="1200"/>
              </a:spcBef>
              <a:spcAft>
                <a:spcPts val="0"/>
              </a:spcAft>
              <a:buNone/>
            </a:pPr>
            <a:endParaRPr lang="he-IL" baseline="0" dirty="0"/>
          </a:p>
          <a:p>
            <a:pPr marL="0" lvl="0" indent="0" algn="r" rtl="1">
              <a:lnSpc>
                <a:spcPct val="115000"/>
              </a:lnSpc>
              <a:spcBef>
                <a:spcPts val="1200"/>
              </a:spcBef>
              <a:spcAft>
                <a:spcPts val="0"/>
              </a:spcAft>
              <a:buNone/>
            </a:pPr>
            <a:endParaRPr lang="en-US"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5</a:t>
            </a:fld>
            <a:endParaRPr lang="x-none"/>
          </a:p>
        </p:txBody>
      </p:sp>
    </p:spTree>
    <p:extLst>
      <p:ext uri="{BB962C8B-B14F-4D97-AF65-F5344CB8AC3E}">
        <p14:creationId xmlns:p14="http://schemas.microsoft.com/office/powerpoint/2010/main" val="159704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r>
              <a:rPr lang="he-IL" dirty="0"/>
              <a:t>עכשיו,</a:t>
            </a:r>
            <a:r>
              <a:rPr lang="he-IL" baseline="0" dirty="0"/>
              <a:t> אחרי שהשלמנו את המספרים החסרים לפי הקפיצות השוות בשורות או הקפיצות של רבע בטורים, נחקור היבטים נוספים בלוח השברים.</a:t>
            </a:r>
          </a:p>
          <a:p>
            <a:pPr algn="r" rtl="1"/>
            <a:endParaRPr lang="he-IL" baseline="0" dirty="0"/>
          </a:p>
          <a:p>
            <a:pPr algn="r" rtl="1"/>
            <a:r>
              <a:rPr lang="he-IL" baseline="0" dirty="0"/>
              <a:t>להקריא את ההוראות ולתת 2-3 דקות לפתרון.</a:t>
            </a:r>
          </a:p>
          <a:p>
            <a:pPr algn="r" rtl="1"/>
            <a:endParaRPr lang="he-IL" baseline="0" dirty="0"/>
          </a:p>
          <a:p>
            <a:pPr algn="r" rtl="1"/>
            <a:r>
              <a:rPr lang="he-IL" baseline="0" dirty="0"/>
              <a:t>מצאתם זוגות כאלו? </a:t>
            </a:r>
          </a:p>
          <a:p>
            <a:pPr algn="r" rtl="1"/>
            <a:endParaRPr lang="he-IL" baseline="0" dirty="0"/>
          </a:p>
          <a:p>
            <a:pPr algn="r" rtl="1"/>
            <a:r>
              <a:rPr lang="he-IL" sz="1200" kern="1200" dirty="0">
                <a:solidFill>
                  <a:schemeClr val="tx1"/>
                </a:solidFill>
                <a:latin typeface="+mn-lt"/>
                <a:ea typeface="+mn-ea"/>
                <a:cs typeface="+mn-cs"/>
              </a:rPr>
              <a:t>הסבירו, בעזרת החוקיות של הלוח, איך התקבלו המספרים השווים.</a:t>
            </a:r>
            <a:endParaRPr lang="he-IL" baseline="0" dirty="0"/>
          </a:p>
          <a:p>
            <a:pPr algn="r" rtl="1"/>
            <a:endParaRPr lang="he-IL" baseline="0" dirty="0"/>
          </a:p>
          <a:p>
            <a:pPr algn="r" rtl="1"/>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6</a:t>
            </a:fld>
            <a:endParaRPr lang="x-none"/>
          </a:p>
        </p:txBody>
      </p:sp>
    </p:spTree>
    <p:extLst>
      <p:ext uri="{BB962C8B-B14F-4D97-AF65-F5344CB8AC3E}">
        <p14:creationId xmlns:p14="http://schemas.microsoft.com/office/powerpoint/2010/main" val="221924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endParaRPr lang="he-IL" baseline="0" dirty="0"/>
          </a:p>
          <a:p>
            <a:pPr algn="r" rtl="1"/>
            <a:r>
              <a:rPr lang="he-IL" dirty="0"/>
              <a:t>סימנתי על הלוח שלושה זוגות של מספרים שווים.</a:t>
            </a:r>
          </a:p>
          <a:p>
            <a:pPr algn="r" rtl="1"/>
            <a:r>
              <a:rPr lang="he-IL" dirty="0"/>
              <a:t>שמתם</a:t>
            </a:r>
            <a:r>
              <a:rPr lang="he-IL" baseline="0" dirty="0"/>
              <a:t> לב למיקום של כל זוג? מהמשבצת האדומה העליונה (שורה שתיים – טור 2) כדי לעבור ממספר אחד למספר השווה לו צריך לרדת שלוש משבצות ואז לזוז משבצת אחת שמאלה (לשורה 5 טור 1)</a:t>
            </a:r>
          </a:p>
          <a:p>
            <a:pPr algn="r" rtl="1"/>
            <a:r>
              <a:rPr lang="he-IL" baseline="0" dirty="0"/>
              <a:t>תוכלו להסביר מדוע? </a:t>
            </a:r>
            <a:r>
              <a:rPr lang="he-IL" b="1" baseline="0" dirty="0"/>
              <a:t>האם להרחיב? זה מורכב מדי?</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7</a:t>
            </a:fld>
            <a:endParaRPr lang="x-none"/>
          </a:p>
        </p:txBody>
      </p:sp>
    </p:spTree>
    <p:extLst>
      <p:ext uri="{BB962C8B-B14F-4D97-AF65-F5344CB8AC3E}">
        <p14:creationId xmlns:p14="http://schemas.microsoft.com/office/powerpoint/2010/main" val="79635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r>
              <a:rPr lang="he-IL" baseline="0" dirty="0"/>
              <a:t>נעבור למשימה נוספת</a:t>
            </a:r>
          </a:p>
          <a:p>
            <a:pPr algn="r" rtl="1"/>
            <a:endParaRPr lang="he-IL" baseline="0" dirty="0"/>
          </a:p>
          <a:p>
            <a:pPr algn="r" rtl="1"/>
            <a:endParaRPr lang="he-IL" baseline="0" dirty="0"/>
          </a:p>
          <a:p>
            <a:pPr algn="r" rtl="1"/>
            <a:endParaRPr lang="he-IL" baseline="0" dirty="0"/>
          </a:p>
          <a:p>
            <a:pPr algn="r" rtl="1"/>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97503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lgn="r" rtl="1"/>
            <a:r>
              <a:rPr lang="he-IL" baseline="0" dirty="0"/>
              <a:t>סימנתי ריבוע המורכב מארבעה מספרים.</a:t>
            </a:r>
          </a:p>
          <a:p>
            <a:pPr algn="r" rtl="1"/>
            <a:r>
              <a:rPr lang="he-IL" baseline="0" dirty="0"/>
              <a:t>בואו נחבר את שני המספרים בכל אלכסון (לחבר בעל-פה.... אחד ועוד שתיים הם שלוש, רבע ועוד רבע הם חצי ולכן הסכום הוא 3 וחצי)</a:t>
            </a:r>
          </a:p>
          <a:p>
            <a:pPr algn="r" rtl="1"/>
            <a:endParaRPr lang="he-IL" baseline="0" dirty="0"/>
          </a:p>
          <a:p>
            <a:pPr algn="r" rtl="1"/>
            <a:endParaRPr lang="he-IL" baseline="0" dirty="0"/>
          </a:p>
          <a:p>
            <a:pPr algn="r" rtl="1"/>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3697561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74880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1.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94711" y="2086877"/>
            <a:ext cx="5077087" cy="634326"/>
          </a:xfrm>
          <a:solidFill>
            <a:srgbClr val="1152C9"/>
          </a:solidFill>
        </p:spPr>
        <p:txBody>
          <a:bodyPr/>
          <a:lstStyle/>
          <a:p>
            <a:pPr lvl="0" algn="ctr"/>
            <a:r>
              <a:rPr lang="he-IL" sz="3200" b="1" dirty="0"/>
              <a:t>מערכת שיעורים למגזר החרדי   </a:t>
            </a:r>
          </a:p>
        </p:txBody>
      </p:sp>
      <p:sp>
        <p:nvSpPr>
          <p:cNvPr id="239" name="Google Shape;239;p5"/>
          <p:cNvSpPr txBox="1">
            <a:spLocks noGrp="1"/>
          </p:cNvSpPr>
          <p:nvPr>
            <p:ph type="body" sz="quarter" idx="16"/>
          </p:nvPr>
        </p:nvSpPr>
        <p:spPr/>
        <p:txBody>
          <a:bodyPr/>
          <a:lstStyle/>
          <a:p>
            <a:pPr lvl="0"/>
            <a:r>
              <a:rPr lang="he-IL" dirty="0"/>
              <a:t>נושא השיעור: לוח שברים</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115055"/>
            <a:ext cx="6704013" cy="743878"/>
          </a:xfrm>
        </p:spPr>
        <p:txBody>
          <a:bodyPr>
            <a:normAutofit fontScale="85000" lnSpcReduction="20000"/>
          </a:bodyPr>
          <a:lstStyle/>
          <a:p>
            <a:r>
              <a:rPr lang="he-IL" dirty="0">
                <a:sym typeface="Calibri"/>
              </a:rPr>
              <a:t>עם המורה: הילה בגריש</a:t>
            </a:r>
          </a:p>
          <a:p>
            <a:r>
              <a:rPr lang="he-IL" dirty="0">
                <a:sym typeface="Calibri"/>
              </a:rPr>
              <a:t>המצגת נבנתה על ידי רחלי גבאי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חשבון לכיתה ה-ו</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6883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6369712" y="1690264"/>
            <a:ext cx="5563048" cy="53707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a:r>
              <a:rPr lang="he-IL" sz="2400" dirty="0"/>
              <a:t>הקיפו בלוח ריבוע שיש בו ארבע משבצות. </a:t>
            </a:r>
          </a:p>
          <a:p>
            <a:pPr lvl="0" algn="r" rtl="1"/>
            <a:r>
              <a:rPr lang="he-IL" sz="2400" dirty="0"/>
              <a:t>חברו את שני המספרים בכל אלכסון.</a:t>
            </a:r>
            <a:endParaRPr lang="en-US" sz="2400" dirty="0"/>
          </a:p>
          <a:p>
            <a:pPr algn="r" rtl="1"/>
            <a:r>
              <a:rPr lang="he-IL" sz="2400" dirty="0"/>
              <a:t>מה תוכלו לומר על סכום המספרים בשני האלכסונים?</a:t>
            </a:r>
          </a:p>
          <a:p>
            <a:pPr algn="r" rtl="1"/>
            <a:endParaRPr lang="he-IL" sz="2400" dirty="0"/>
          </a:p>
          <a:p>
            <a:pPr lvl="0" algn="r" rtl="1"/>
            <a:r>
              <a:rPr lang="he-IL" sz="2400" dirty="0"/>
              <a:t>האם התכונה שמצאתם נכונה לכל ריבוע בעל ארבע משבצות בלוח?</a:t>
            </a:r>
            <a:endParaRPr lang="en-US" sz="2400" dirty="0"/>
          </a:p>
          <a:p>
            <a:pPr algn="r" rtl="1"/>
            <a:r>
              <a:rPr lang="he-IL" sz="2400" dirty="0"/>
              <a:t>אם כן,  הסבירו מדוע. אם לא, הסבירו מדוע היא קיימת בריבוע שבחרתם</a:t>
            </a:r>
            <a:r>
              <a:rPr lang="he-IL" sz="2000" dirty="0"/>
              <a:t>.</a:t>
            </a:r>
            <a:endParaRPr lang="en-US" sz="2000" dirty="0"/>
          </a:p>
          <a:p>
            <a:pPr marL="0" marR="0" lvl="0" indent="0" algn="r" defTabSz="914400" rtl="1" eaLnBrk="0" fontAlgn="base" latinLnBrk="0" hangingPunct="0">
              <a:lnSpc>
                <a:spcPct val="100000"/>
              </a:lnSpc>
              <a:spcBef>
                <a:spcPts val="600"/>
              </a:spcBef>
              <a:spcAft>
                <a:spcPts val="600"/>
              </a:spcAft>
              <a:buClrTx/>
              <a:buSzTx/>
              <a:buFontTx/>
              <a:buNone/>
              <a:tabLst/>
            </a:pPr>
            <a:endParaRPr lang="he-IL" sz="20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lang="he-IL" sz="24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p:txBody>
      </p:sp>
      <p:pic>
        <p:nvPicPr>
          <p:cNvPr id="77827" name="Picture 3"/>
          <p:cNvPicPr>
            <a:picLocks noChangeAspect="1" noChangeArrowheads="1"/>
          </p:cNvPicPr>
          <p:nvPr/>
        </p:nvPicPr>
        <p:blipFill>
          <a:blip r:embed="rId3"/>
          <a:srcRect/>
          <a:stretch>
            <a:fillRect/>
          </a:stretch>
        </p:blipFill>
        <p:spPr bwMode="auto">
          <a:xfrm>
            <a:off x="431200" y="316128"/>
            <a:ext cx="1228725" cy="838200"/>
          </a:xfrm>
          <a:prstGeom prst="rect">
            <a:avLst/>
          </a:prstGeom>
          <a:noFill/>
          <a:ln w="9525">
            <a:noFill/>
            <a:miter lim="800000"/>
            <a:headEnd/>
            <a:tailEnd/>
          </a:ln>
        </p:spPr>
      </p:pic>
      <p:pic>
        <p:nvPicPr>
          <p:cNvPr id="77828" name="Picture 4"/>
          <p:cNvPicPr>
            <a:picLocks noChangeAspect="1" noChangeArrowheads="1"/>
          </p:cNvPicPr>
          <p:nvPr/>
        </p:nvPicPr>
        <p:blipFill>
          <a:blip r:embed="rId4"/>
          <a:srcRect/>
          <a:stretch>
            <a:fillRect/>
          </a:stretch>
        </p:blipFill>
        <p:spPr bwMode="auto">
          <a:xfrm>
            <a:off x="1672282" y="336207"/>
            <a:ext cx="476250" cy="781050"/>
          </a:xfrm>
          <a:prstGeom prst="rect">
            <a:avLst/>
          </a:prstGeom>
          <a:noFill/>
          <a:ln w="9525">
            <a:noFill/>
            <a:miter lim="800000"/>
            <a:headEnd/>
            <a:tailEnd/>
          </a:ln>
        </p:spPr>
      </p:pic>
      <p:pic>
        <p:nvPicPr>
          <p:cNvPr id="77829" name="Picture 5"/>
          <p:cNvPicPr>
            <a:picLocks noChangeAspect="1" noChangeArrowheads="1"/>
          </p:cNvPicPr>
          <p:nvPr/>
        </p:nvPicPr>
        <p:blipFill>
          <a:blip r:embed="rId5"/>
          <a:srcRect/>
          <a:stretch>
            <a:fillRect/>
          </a:stretch>
        </p:blipFill>
        <p:spPr bwMode="auto">
          <a:xfrm>
            <a:off x="2801894" y="336207"/>
            <a:ext cx="1447800" cy="819150"/>
          </a:xfrm>
          <a:prstGeom prst="rect">
            <a:avLst/>
          </a:prstGeom>
          <a:noFill/>
          <a:ln w="9525">
            <a:noFill/>
            <a:miter lim="800000"/>
            <a:headEnd/>
            <a:tailEnd/>
          </a:ln>
        </p:spPr>
      </p:pic>
      <p:pic>
        <p:nvPicPr>
          <p:cNvPr id="78850" name="Picture 2"/>
          <p:cNvPicPr>
            <a:picLocks noChangeAspect="1" noChangeArrowheads="1"/>
          </p:cNvPicPr>
          <p:nvPr/>
        </p:nvPicPr>
        <p:blipFill>
          <a:blip r:embed="rId6"/>
          <a:srcRect/>
          <a:stretch>
            <a:fillRect/>
          </a:stretch>
        </p:blipFill>
        <p:spPr bwMode="auto">
          <a:xfrm>
            <a:off x="196421" y="1690264"/>
            <a:ext cx="5938512" cy="5167736"/>
          </a:xfrm>
          <a:prstGeom prst="rect">
            <a:avLst/>
          </a:prstGeom>
          <a:noFill/>
          <a:ln w="9525">
            <a:noFill/>
            <a:miter lim="800000"/>
            <a:headEnd/>
            <a:tailEnd/>
          </a:ln>
        </p:spPr>
      </p:pic>
      <p:pic>
        <p:nvPicPr>
          <p:cNvPr id="78851" name="Picture 3"/>
          <p:cNvPicPr>
            <a:picLocks noChangeAspect="1" noChangeArrowheads="1"/>
          </p:cNvPicPr>
          <p:nvPr/>
        </p:nvPicPr>
        <p:blipFill>
          <a:blip r:embed="rId7"/>
          <a:srcRect/>
          <a:stretch>
            <a:fillRect/>
          </a:stretch>
        </p:blipFill>
        <p:spPr bwMode="auto">
          <a:xfrm>
            <a:off x="5457825" y="336207"/>
            <a:ext cx="1276350" cy="885825"/>
          </a:xfrm>
          <a:prstGeom prst="rect">
            <a:avLst/>
          </a:prstGeom>
          <a:noFill/>
          <a:ln w="9525">
            <a:noFill/>
            <a:miter lim="800000"/>
            <a:headEnd/>
            <a:tailEnd/>
          </a:ln>
        </p:spPr>
      </p:pic>
      <p:pic>
        <p:nvPicPr>
          <p:cNvPr id="78852" name="Picture 4"/>
          <p:cNvPicPr>
            <a:picLocks noChangeAspect="1" noChangeArrowheads="1"/>
          </p:cNvPicPr>
          <p:nvPr/>
        </p:nvPicPr>
        <p:blipFill>
          <a:blip r:embed="rId8"/>
          <a:srcRect/>
          <a:stretch>
            <a:fillRect/>
          </a:stretch>
        </p:blipFill>
        <p:spPr bwMode="auto">
          <a:xfrm>
            <a:off x="7671040" y="336207"/>
            <a:ext cx="1533525" cy="1000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srcRect/>
          <a:stretch>
            <a:fillRect/>
          </a:stretch>
        </p:blipFill>
        <p:spPr bwMode="auto">
          <a:xfrm>
            <a:off x="8078102" y="2283812"/>
            <a:ext cx="3400425" cy="1647825"/>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196421" y="1690264"/>
            <a:ext cx="5938512" cy="5167736"/>
          </a:xfrm>
          <a:prstGeom prst="rect">
            <a:avLst/>
          </a:prstGeom>
          <a:noFill/>
          <a:ln w="9525">
            <a:noFill/>
            <a:miter lim="800000"/>
            <a:headEnd/>
            <a:tailEnd/>
          </a:ln>
        </p:spPr>
      </p:pic>
      <p:graphicFrame>
        <p:nvGraphicFramePr>
          <p:cNvPr id="2" name="טבלה 2">
            <a:extLst>
              <a:ext uri="{FF2B5EF4-FFF2-40B4-BE49-F238E27FC236}">
                <a16:creationId xmlns:a16="http://schemas.microsoft.com/office/drawing/2014/main" id="{6CE1F52C-E3D9-4C1A-85F1-50A3E4CBF43F}"/>
              </a:ext>
            </a:extLst>
          </p:cNvPr>
          <p:cNvGraphicFramePr>
            <a:graphicFrameLocks noGrp="1"/>
          </p:cNvGraphicFramePr>
          <p:nvPr>
            <p:extLst>
              <p:ext uri="{D42A27DB-BD31-4B8C-83A1-F6EECF244321}">
                <p14:modId xmlns:p14="http://schemas.microsoft.com/office/powerpoint/2010/main" val="2122782685"/>
              </p:ext>
            </p:extLst>
          </p:nvPr>
        </p:nvGraphicFramePr>
        <p:xfrm>
          <a:off x="7726680" y="2222851"/>
          <a:ext cx="3782326" cy="1647824"/>
        </p:xfrm>
        <a:graphic>
          <a:graphicData uri="http://schemas.openxmlformats.org/drawingml/2006/table">
            <a:tbl>
              <a:tblPr rtl="1" firstRow="1" bandRow="1">
                <a:tableStyleId>{5C22544A-7EE6-4342-B048-85BDC9FD1C3A}</a:tableStyleId>
              </a:tblPr>
              <a:tblGrid>
                <a:gridCol w="1891163">
                  <a:extLst>
                    <a:ext uri="{9D8B030D-6E8A-4147-A177-3AD203B41FA5}">
                      <a16:colId xmlns:a16="http://schemas.microsoft.com/office/drawing/2014/main" val="2154511700"/>
                    </a:ext>
                  </a:extLst>
                </a:gridCol>
                <a:gridCol w="1891163">
                  <a:extLst>
                    <a:ext uri="{9D8B030D-6E8A-4147-A177-3AD203B41FA5}">
                      <a16:colId xmlns:a16="http://schemas.microsoft.com/office/drawing/2014/main" val="561640954"/>
                    </a:ext>
                  </a:extLst>
                </a:gridCol>
              </a:tblGrid>
              <a:tr h="823912">
                <a:tc>
                  <a:txBody>
                    <a:bodyPr/>
                    <a:lstStyle/>
                    <a:p>
                      <a:pPr algn="r" rtl="1"/>
                      <a:r>
                        <a:rPr lang="he-IL" b="0" dirty="0">
                          <a:solidFill>
                            <a:schemeClr val="tx1"/>
                          </a:solidFill>
                        </a:rPr>
                        <a:t>ב</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rtl="1"/>
                      <a:r>
                        <a:rPr lang="he-IL" b="0" dirty="0">
                          <a:solidFill>
                            <a:schemeClr val="tx1"/>
                          </a:solidFill>
                        </a:rPr>
                        <a:t>א</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7020861"/>
                  </a:ext>
                </a:extLst>
              </a:tr>
              <a:tr h="823912">
                <a:tc>
                  <a:txBody>
                    <a:bodyPr/>
                    <a:lstStyle/>
                    <a:p>
                      <a:pPr algn="r" rtl="1"/>
                      <a:r>
                        <a:rPr lang="he-IL" b="0" dirty="0">
                          <a:solidFill>
                            <a:schemeClr val="tx1"/>
                          </a:solidFill>
                        </a:rPr>
                        <a:t>ד</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rtl="1"/>
                      <a:r>
                        <a:rPr lang="he-IL" b="0" dirty="0">
                          <a:solidFill>
                            <a:schemeClr val="tx1"/>
                          </a:solidFill>
                        </a:rPr>
                        <a:t>ג</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380586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5"/>
          <a:srcRect/>
          <a:stretch>
            <a:fillRect/>
          </a:stretch>
        </p:blipFill>
        <p:spPr bwMode="auto">
          <a:xfrm>
            <a:off x="195515" y="1690264"/>
            <a:ext cx="5772150" cy="5167736"/>
          </a:xfrm>
          <a:prstGeom prst="rect">
            <a:avLst/>
          </a:prstGeom>
          <a:noFill/>
          <a:ln w="9525">
            <a:noFill/>
            <a:miter lim="800000"/>
            <a:headEnd/>
            <a:tailEnd/>
          </a:ln>
        </p:spPr>
      </p:pic>
      <p:sp>
        <p:nvSpPr>
          <p:cNvPr id="70659" name="Rectangle 3"/>
          <p:cNvSpPr>
            <a:spLocks noChangeArrowheads="1"/>
          </p:cNvSpPr>
          <p:nvPr/>
        </p:nvSpPr>
        <p:spPr bwMode="auto">
          <a:xfrm>
            <a:off x="6277232" y="1690264"/>
            <a:ext cx="5563048"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a:spcBef>
                <a:spcPts val="600"/>
              </a:spcBef>
              <a:spcAft>
                <a:spcPts val="600"/>
              </a:spcAft>
            </a:pPr>
            <a:r>
              <a:rPr lang="he-IL" sz="2400" dirty="0"/>
              <a:t>איזה מספר יהיה כתוב במשבצת ה- 10בטור הראשון? </a:t>
            </a:r>
          </a:p>
          <a:p>
            <a:pPr lvl="0" algn="r" rtl="1">
              <a:spcBef>
                <a:spcPts val="600"/>
              </a:spcBef>
              <a:spcAft>
                <a:spcPts val="600"/>
              </a:spcAft>
            </a:pPr>
            <a:r>
              <a:rPr lang="he-IL" sz="2400" dirty="0"/>
              <a:t>הסבירו כיצד מצאתם.</a:t>
            </a:r>
            <a:endParaRPr lang="en-US" sz="2400" dirty="0"/>
          </a:p>
          <a:p>
            <a:pPr lvl="0" algn="r" rtl="1">
              <a:spcBef>
                <a:spcPts val="600"/>
              </a:spcBef>
              <a:spcAft>
                <a:spcPts val="600"/>
              </a:spcAft>
            </a:pPr>
            <a:endParaRPr lang="he-IL" sz="2400" dirty="0"/>
          </a:p>
          <a:p>
            <a:pPr lvl="0" algn="r" rtl="1">
              <a:spcBef>
                <a:spcPts val="600"/>
              </a:spcBef>
              <a:spcAft>
                <a:spcPts val="600"/>
              </a:spcAft>
            </a:pPr>
            <a:r>
              <a:rPr lang="he-IL" sz="2400" dirty="0"/>
              <a:t>איזה מספר יהיה כתוב במשבצת ה- 10בשורה הראשונה? </a:t>
            </a:r>
          </a:p>
          <a:p>
            <a:pPr lvl="0" algn="r" rtl="1">
              <a:spcBef>
                <a:spcPts val="600"/>
              </a:spcBef>
              <a:spcAft>
                <a:spcPts val="600"/>
              </a:spcAft>
            </a:pPr>
            <a:r>
              <a:rPr lang="he-IL" sz="2400" dirty="0"/>
              <a:t>הסבירו כיצד מצאתם.</a:t>
            </a:r>
            <a:endParaRPr lang="en-US" sz="2400" dirty="0"/>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lang="he-IL" sz="24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p:txBody>
      </p:sp>
      <p:pic>
        <p:nvPicPr>
          <p:cNvPr id="2" name="0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5515" y="280761"/>
            <a:ext cx="2712527" cy="96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6277232" y="1690264"/>
            <a:ext cx="5563048"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a:spcBef>
                <a:spcPts val="600"/>
              </a:spcBef>
              <a:spcAft>
                <a:spcPts val="600"/>
              </a:spcAft>
            </a:pPr>
            <a:r>
              <a:rPr lang="he-IL" sz="2400" dirty="0"/>
              <a:t>איזה מספר יהיה כתוב במשבצת ה- 10בטור הראשון? </a:t>
            </a:r>
          </a:p>
          <a:p>
            <a:pPr lvl="0" algn="r" rtl="1">
              <a:spcBef>
                <a:spcPts val="600"/>
              </a:spcBef>
              <a:spcAft>
                <a:spcPts val="600"/>
              </a:spcAft>
            </a:pPr>
            <a:r>
              <a:rPr lang="he-IL" sz="2400" dirty="0"/>
              <a:t>הסבירו כיצד מצאתם.</a:t>
            </a:r>
            <a:endParaRPr lang="en-US" sz="2400" dirty="0"/>
          </a:p>
          <a:p>
            <a:pPr lvl="0" algn="r" rtl="1">
              <a:spcBef>
                <a:spcPts val="600"/>
              </a:spcBef>
              <a:spcAft>
                <a:spcPts val="600"/>
              </a:spcAft>
            </a:pPr>
            <a:endParaRPr lang="he-IL" sz="2400" dirty="0"/>
          </a:p>
          <a:p>
            <a:pPr lvl="0" algn="r" rtl="1">
              <a:spcBef>
                <a:spcPts val="600"/>
              </a:spcBef>
              <a:spcAft>
                <a:spcPts val="600"/>
              </a:spcAft>
            </a:pPr>
            <a:r>
              <a:rPr lang="he-IL" sz="2400" dirty="0"/>
              <a:t>איזה מספר יהיה כתוב במשבצת ה- 10בשורה הראשונה? </a:t>
            </a:r>
          </a:p>
          <a:p>
            <a:pPr lvl="0" algn="r" rtl="1">
              <a:spcBef>
                <a:spcPts val="600"/>
              </a:spcBef>
              <a:spcAft>
                <a:spcPts val="600"/>
              </a:spcAft>
            </a:pPr>
            <a:r>
              <a:rPr lang="he-IL" sz="2400" dirty="0"/>
              <a:t>הסבירו כיצד מצאתם.</a:t>
            </a:r>
            <a:endParaRPr lang="en-US" sz="2400" dirty="0"/>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lang="he-IL" sz="24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p:txBody>
      </p:sp>
      <p:pic>
        <p:nvPicPr>
          <p:cNvPr id="80898" name="Picture 2"/>
          <p:cNvPicPr>
            <a:picLocks noChangeAspect="1" noChangeArrowheads="1"/>
          </p:cNvPicPr>
          <p:nvPr/>
        </p:nvPicPr>
        <p:blipFill>
          <a:blip r:embed="rId3"/>
          <a:srcRect/>
          <a:stretch>
            <a:fillRect/>
          </a:stretch>
        </p:blipFill>
        <p:spPr bwMode="auto">
          <a:xfrm>
            <a:off x="165917" y="441083"/>
            <a:ext cx="5431694" cy="626605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TextBox 4"/>
              <p:cNvSpPr txBox="1"/>
              <p:nvPr/>
            </p:nvSpPr>
            <p:spPr>
              <a:xfrm>
                <a:off x="5597611" y="2296933"/>
                <a:ext cx="2717062" cy="869212"/>
              </a:xfrm>
              <a:prstGeom prst="rect">
                <a:avLst/>
              </a:prstGeom>
              <a:noFill/>
            </p:spPr>
            <p:txBody>
              <a:bodyPr wrap="square" lIns="0" tIns="0" rIns="0" bIns="0" rtlCol="1">
                <a:spAutoFit/>
              </a:bodyPr>
              <a:lstStyle/>
              <a:p>
                <a:r>
                  <a:rPr lang="en-US" sz="4000" dirty="0">
                    <a:solidFill>
                      <a:schemeClr val="tx1">
                        <a:lumMod val="50000"/>
                      </a:schemeClr>
                    </a:solidFill>
                  </a:rPr>
                  <a:t>1</a:t>
                </a:r>
                <a14:m>
                  <m:oMath xmlns:m="http://schemas.openxmlformats.org/officeDocument/2006/math">
                    <m:f>
                      <m:fPr>
                        <m:ctrlPr>
                          <a:rPr lang="en-US" sz="4000" i="1" smtClean="0">
                            <a:solidFill>
                              <a:schemeClr val="tx1">
                                <a:lumMod val="50000"/>
                              </a:schemeClr>
                            </a:solidFill>
                            <a:latin typeface="Cambria Math" panose="02040503050406030204" pitchFamily="18" charset="0"/>
                          </a:rPr>
                        </m:ctrlPr>
                      </m:fPr>
                      <m:num>
                        <m:r>
                          <a:rPr lang="en-US" sz="4000" b="0" i="1" smtClean="0">
                            <a:solidFill>
                              <a:schemeClr val="tx1">
                                <a:lumMod val="50000"/>
                              </a:schemeClr>
                            </a:solidFill>
                            <a:latin typeface="Cambria Math" panose="02040503050406030204" pitchFamily="18" charset="0"/>
                          </a:rPr>
                          <m:t>1</m:t>
                        </m:r>
                      </m:num>
                      <m:den>
                        <m:r>
                          <a:rPr lang="en-US" sz="4000" b="0" i="1" smtClean="0">
                            <a:solidFill>
                              <a:schemeClr val="tx1">
                                <a:lumMod val="50000"/>
                              </a:schemeClr>
                            </a:solidFill>
                            <a:latin typeface="Cambria Math" panose="02040503050406030204" pitchFamily="18" charset="0"/>
                          </a:rPr>
                          <m:t>2</m:t>
                        </m:r>
                      </m:den>
                    </m:f>
                    <m:r>
                      <a:rPr lang="en-US" sz="4000" b="0" i="1" smtClean="0">
                        <a:solidFill>
                          <a:schemeClr val="tx1">
                            <a:lumMod val="50000"/>
                          </a:schemeClr>
                        </a:solidFill>
                        <a:latin typeface="Cambria Math" panose="02040503050406030204" pitchFamily="18" charset="0"/>
                      </a:rPr>
                      <m:t>+</m:t>
                    </m:r>
                    <m:r>
                      <a:rPr lang="en-US" sz="4000" b="0" i="1" smtClean="0">
                        <a:solidFill>
                          <a:schemeClr val="tx1">
                            <a:lumMod val="50000"/>
                          </a:schemeClr>
                        </a:solidFill>
                        <a:latin typeface="Cambria Math" panose="02040503050406030204" pitchFamily="18" charset="0"/>
                      </a:rPr>
                      <m:t>4</m:t>
                    </m:r>
                    <m:r>
                      <a:rPr lang="en-US" sz="4000" b="0" i="1" smtClean="0">
                        <a:solidFill>
                          <a:schemeClr val="tx1">
                            <a:lumMod val="50000"/>
                          </a:schemeClr>
                        </a:solidFill>
                        <a:latin typeface="Cambria Math" panose="02040503050406030204" pitchFamily="18" charset="0"/>
                      </a:rPr>
                      <m:t> </m:t>
                    </m:r>
                    <m:r>
                      <m:rPr>
                        <m:sty m:val="p"/>
                      </m:rPr>
                      <a:rPr lang="en-US" sz="4000" b="0" i="0" smtClean="0">
                        <a:solidFill>
                          <a:schemeClr val="tx1">
                            <a:lumMod val="50000"/>
                          </a:schemeClr>
                        </a:solidFill>
                        <a:latin typeface="Cambria Math" panose="02040503050406030204" pitchFamily="18" charset="0"/>
                      </a:rPr>
                      <m:t>x</m:t>
                    </m:r>
                    <m:f>
                      <m:fPr>
                        <m:ctrlPr>
                          <a:rPr lang="en-US" sz="4000" b="0" i="1" smtClean="0">
                            <a:solidFill>
                              <a:schemeClr val="tx1">
                                <a:lumMod val="50000"/>
                              </a:schemeClr>
                            </a:solidFill>
                            <a:latin typeface="Cambria Math" panose="02040503050406030204" pitchFamily="18" charset="0"/>
                          </a:rPr>
                        </m:ctrlPr>
                      </m:fPr>
                      <m:num>
                        <m:r>
                          <a:rPr lang="en-US" sz="4000" b="0" i="1" smtClean="0">
                            <a:solidFill>
                              <a:schemeClr val="tx1">
                                <a:lumMod val="50000"/>
                              </a:schemeClr>
                            </a:solidFill>
                            <a:latin typeface="Cambria Math" panose="02040503050406030204" pitchFamily="18" charset="0"/>
                          </a:rPr>
                          <m:t>1</m:t>
                        </m:r>
                      </m:num>
                      <m:den>
                        <m:r>
                          <a:rPr lang="en-US" sz="4000" b="0" i="1" smtClean="0">
                            <a:solidFill>
                              <a:schemeClr val="tx1">
                                <a:lumMod val="50000"/>
                              </a:schemeClr>
                            </a:solidFill>
                            <a:latin typeface="Cambria Math" panose="02040503050406030204" pitchFamily="18" charset="0"/>
                          </a:rPr>
                          <m:t>4</m:t>
                        </m:r>
                      </m:den>
                    </m:f>
                    <m:r>
                      <a:rPr lang="en-US" sz="4000" b="0" i="1" smtClean="0">
                        <a:latin typeface="Cambria Math" panose="02040503050406030204" pitchFamily="18" charset="0"/>
                      </a:rPr>
                      <m:t>=</m:t>
                    </m:r>
                  </m:oMath>
                </a14:m>
                <a:endParaRPr lang="he-IL" sz="4000" dirty="0"/>
              </a:p>
            </p:txBody>
          </p:sp>
        </mc:Choice>
        <mc:Fallback xmlns="">
          <p:sp>
            <p:nvSpPr>
              <p:cNvPr id="5" name="TextBox 4"/>
              <p:cNvSpPr txBox="1">
                <a:spLocks noRot="1" noChangeAspect="1" noMove="1" noResize="1" noEditPoints="1" noAdjustHandles="1" noChangeArrowheads="1" noChangeShapeType="1" noTextEdit="1"/>
              </p:cNvSpPr>
              <p:nvPr/>
            </p:nvSpPr>
            <p:spPr>
              <a:xfrm>
                <a:off x="5597611" y="2296933"/>
                <a:ext cx="2717062" cy="869212"/>
              </a:xfrm>
              <a:prstGeom prst="rect">
                <a:avLst/>
              </a:prstGeom>
              <a:blipFill>
                <a:blip r:embed="rId4"/>
                <a:stretch>
                  <a:fillRect l="-11211" t="-3521" b="-2042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140528" y="2155291"/>
                <a:ext cx="348289" cy="1152495"/>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4000" b="0" i="1" smtClean="0">
                          <a:latin typeface="Cambria Math" panose="02040503050406030204" pitchFamily="18" charset="0"/>
                        </a:rPr>
                        <m:t>2</m:t>
                      </m:r>
                      <m:f>
                        <m:fPr>
                          <m:ctrlPr>
                            <a:rPr lang="he-IL" sz="4000" i="1" smtClean="0">
                              <a:latin typeface="Cambria Math" panose="02040503050406030204" pitchFamily="18" charset="0"/>
                            </a:rPr>
                          </m:ctrlPr>
                        </m:fPr>
                        <m:num>
                          <m:r>
                            <a:rPr lang="he-IL" sz="4000" b="0" i="1" smtClean="0">
                              <a:latin typeface="Cambria Math" panose="02040503050406030204" pitchFamily="18" charset="0"/>
                            </a:rPr>
                            <m:t>1</m:t>
                          </m:r>
                        </m:num>
                        <m:den>
                          <m:r>
                            <a:rPr lang="he-IL" sz="4000" b="0" i="1" smtClean="0">
                              <a:latin typeface="Cambria Math" panose="02040503050406030204" pitchFamily="18" charset="0"/>
                            </a:rPr>
                            <m:t>2</m:t>
                          </m:r>
                        </m:den>
                      </m:f>
                    </m:oMath>
                  </m:oMathPara>
                </a14:m>
                <a:endParaRPr lang="he-IL" sz="4000" dirty="0"/>
              </a:p>
            </p:txBody>
          </p:sp>
        </mc:Choice>
        <mc:Fallback xmlns="">
          <p:sp>
            <p:nvSpPr>
              <p:cNvPr id="6" name="TextBox 5"/>
              <p:cNvSpPr txBox="1">
                <a:spLocks noRot="1" noChangeAspect="1" noMove="1" noResize="1" noEditPoints="1" noAdjustHandles="1" noChangeArrowheads="1" noChangeShapeType="1" noTextEdit="1"/>
              </p:cNvSpPr>
              <p:nvPr/>
            </p:nvSpPr>
            <p:spPr>
              <a:xfrm>
                <a:off x="8140528" y="2155291"/>
                <a:ext cx="348289" cy="1152495"/>
              </a:xfrm>
              <a:prstGeom prst="rect">
                <a:avLst/>
              </a:prstGeom>
              <a:blipFill rotWithShape="0">
                <a:blip r:embed="rId5"/>
                <a:stretch>
                  <a:fillRect r="-84483"/>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40297" y="5170773"/>
                <a:ext cx="2717062" cy="870495"/>
              </a:xfrm>
              <a:prstGeom prst="rect">
                <a:avLst/>
              </a:prstGeom>
              <a:noFill/>
            </p:spPr>
            <p:txBody>
              <a:bodyPr wrap="square" lIns="0" tIns="0" rIns="0" bIns="0" rtlCol="1">
                <a:spAutoFit/>
              </a:bodyPr>
              <a:lstStyle/>
              <a:p>
                <a:r>
                  <a:rPr lang="en-US" sz="4000" dirty="0">
                    <a:solidFill>
                      <a:schemeClr val="tx1">
                        <a:lumMod val="50000"/>
                      </a:schemeClr>
                    </a:solidFill>
                  </a:rPr>
                  <a:t>4</a:t>
                </a:r>
                <a14:m>
                  <m:oMath xmlns:m="http://schemas.openxmlformats.org/officeDocument/2006/math">
                    <m:f>
                      <m:fPr>
                        <m:ctrlPr>
                          <a:rPr lang="en-US" sz="4000" i="1" smtClean="0">
                            <a:solidFill>
                              <a:schemeClr val="tx1">
                                <a:lumMod val="50000"/>
                              </a:schemeClr>
                            </a:solidFill>
                            <a:latin typeface="Cambria Math" panose="02040503050406030204" pitchFamily="18" charset="0"/>
                          </a:rPr>
                        </m:ctrlPr>
                      </m:fPr>
                      <m:num>
                        <m:r>
                          <a:rPr lang="en-US" sz="4000" b="0" i="1" smtClean="0">
                            <a:solidFill>
                              <a:schemeClr val="tx1">
                                <a:lumMod val="50000"/>
                              </a:schemeClr>
                            </a:solidFill>
                            <a:latin typeface="Cambria Math" panose="02040503050406030204" pitchFamily="18" charset="0"/>
                          </a:rPr>
                          <m:t>3</m:t>
                        </m:r>
                      </m:num>
                      <m:den>
                        <m:r>
                          <a:rPr lang="en-US" sz="4000" b="0" i="1" smtClean="0">
                            <a:solidFill>
                              <a:schemeClr val="tx1">
                                <a:lumMod val="50000"/>
                              </a:schemeClr>
                            </a:solidFill>
                            <a:latin typeface="Cambria Math" panose="02040503050406030204" pitchFamily="18" charset="0"/>
                          </a:rPr>
                          <m:t>4</m:t>
                        </m:r>
                      </m:den>
                    </m:f>
                    <m:r>
                      <a:rPr lang="en-US" sz="4000" b="0" i="1" smtClean="0">
                        <a:solidFill>
                          <a:schemeClr val="tx1">
                            <a:lumMod val="50000"/>
                          </a:schemeClr>
                        </a:solidFill>
                        <a:latin typeface="Cambria Math" panose="02040503050406030204" pitchFamily="18" charset="0"/>
                      </a:rPr>
                      <m:t>+</m:t>
                    </m:r>
                    <m:r>
                      <a:rPr lang="en-US" sz="4000" b="0" i="1" smtClean="0">
                        <a:solidFill>
                          <a:schemeClr val="tx1">
                            <a:lumMod val="50000"/>
                          </a:schemeClr>
                        </a:solidFill>
                        <a:latin typeface="Cambria Math" panose="02040503050406030204" pitchFamily="18" charset="0"/>
                      </a:rPr>
                      <m:t>3</m:t>
                    </m:r>
                    <m:r>
                      <a:rPr lang="en-US" sz="4000" b="0" i="1" smtClean="0">
                        <a:solidFill>
                          <a:schemeClr val="tx1">
                            <a:lumMod val="50000"/>
                          </a:schemeClr>
                        </a:solidFill>
                        <a:latin typeface="Cambria Math" panose="02040503050406030204" pitchFamily="18" charset="0"/>
                      </a:rPr>
                      <m:t> </m:t>
                    </m:r>
                    <m:r>
                      <m:rPr>
                        <m:sty m:val="p"/>
                      </m:rPr>
                      <a:rPr lang="en-US" sz="4000" b="0" i="0" smtClean="0">
                        <a:solidFill>
                          <a:schemeClr val="tx1">
                            <a:lumMod val="50000"/>
                          </a:schemeClr>
                        </a:solidFill>
                        <a:latin typeface="Cambria Math" panose="02040503050406030204" pitchFamily="18" charset="0"/>
                      </a:rPr>
                      <m:t>x</m:t>
                    </m:r>
                    <m:f>
                      <m:fPr>
                        <m:ctrlPr>
                          <a:rPr lang="en-US" sz="4000" b="0" i="1" smtClean="0">
                            <a:solidFill>
                              <a:schemeClr val="tx1">
                                <a:lumMod val="50000"/>
                              </a:schemeClr>
                            </a:solidFill>
                            <a:latin typeface="Cambria Math" panose="02040503050406030204" pitchFamily="18" charset="0"/>
                          </a:rPr>
                        </m:ctrlPr>
                      </m:fPr>
                      <m:num>
                        <m:r>
                          <a:rPr lang="en-US" sz="4000" b="0" i="1" smtClean="0">
                            <a:solidFill>
                              <a:schemeClr val="tx1">
                                <a:lumMod val="50000"/>
                              </a:schemeClr>
                            </a:solidFill>
                            <a:latin typeface="Cambria Math" panose="02040503050406030204" pitchFamily="18" charset="0"/>
                          </a:rPr>
                          <m:t>3</m:t>
                        </m:r>
                      </m:num>
                      <m:den>
                        <m:r>
                          <a:rPr lang="en-US" sz="4000" b="0" i="1" smtClean="0">
                            <a:solidFill>
                              <a:schemeClr val="tx1">
                                <a:lumMod val="50000"/>
                              </a:schemeClr>
                            </a:solidFill>
                            <a:latin typeface="Cambria Math" panose="02040503050406030204" pitchFamily="18" charset="0"/>
                          </a:rPr>
                          <m:t>4</m:t>
                        </m:r>
                      </m:den>
                    </m:f>
                    <m:r>
                      <a:rPr lang="en-US" sz="4000" b="0" i="1" smtClean="0">
                        <a:latin typeface="Cambria Math" panose="02040503050406030204" pitchFamily="18" charset="0"/>
                      </a:rPr>
                      <m:t>=</m:t>
                    </m:r>
                  </m:oMath>
                </a14:m>
                <a:endParaRPr lang="he-IL" sz="4000" dirty="0"/>
              </a:p>
            </p:txBody>
          </p:sp>
        </mc:Choice>
        <mc:Fallback xmlns="">
          <p:sp>
            <p:nvSpPr>
              <p:cNvPr id="7" name="TextBox 6"/>
              <p:cNvSpPr txBox="1">
                <a:spLocks noRot="1" noChangeAspect="1" noMove="1" noResize="1" noEditPoints="1" noAdjustHandles="1" noChangeArrowheads="1" noChangeShapeType="1" noTextEdit="1"/>
              </p:cNvSpPr>
              <p:nvPr/>
            </p:nvSpPr>
            <p:spPr>
              <a:xfrm>
                <a:off x="6040297" y="5170773"/>
                <a:ext cx="2717062" cy="870495"/>
              </a:xfrm>
              <a:prstGeom prst="rect">
                <a:avLst/>
              </a:prstGeom>
              <a:blipFill rotWithShape="0">
                <a:blip r:embed="rId6"/>
                <a:stretch>
                  <a:fillRect l="-11435" t="-2098" b="-2097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583214" y="5302604"/>
                <a:ext cx="348289" cy="73866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4800" b="0" i="1" smtClean="0">
                          <a:latin typeface="Cambria Math" panose="02040503050406030204" pitchFamily="18" charset="0"/>
                        </a:rPr>
                        <m:t>7</m:t>
                      </m:r>
                    </m:oMath>
                  </m:oMathPara>
                </a14:m>
                <a:endParaRPr lang="he-IL" sz="4800" dirty="0"/>
              </a:p>
            </p:txBody>
          </p:sp>
        </mc:Choice>
        <mc:Fallback xmlns="">
          <p:sp>
            <p:nvSpPr>
              <p:cNvPr id="8" name="TextBox 7"/>
              <p:cNvSpPr txBox="1">
                <a:spLocks noRot="1" noChangeAspect="1" noMove="1" noResize="1" noEditPoints="1" noAdjustHandles="1" noChangeArrowheads="1" noChangeShapeType="1" noTextEdit="1"/>
              </p:cNvSpPr>
              <p:nvPr/>
            </p:nvSpPr>
            <p:spPr>
              <a:xfrm>
                <a:off x="8583214" y="5302604"/>
                <a:ext cx="348289" cy="738664"/>
              </a:xfrm>
              <a:prstGeom prst="rect">
                <a:avLst/>
              </a:prstGeom>
              <a:blipFill rotWithShape="0">
                <a:blip r:embed="rId7"/>
                <a:stretch>
                  <a:fillRect/>
                </a:stretch>
              </a:blipFill>
            </p:spPr>
            <p:txBody>
              <a:bodyPr/>
              <a:lstStyle/>
              <a:p>
                <a:r>
                  <a:rPr lang="he-IL">
                    <a:noFill/>
                  </a:rPr>
                  <a:t> </a:t>
                </a:r>
              </a:p>
            </p:txBody>
          </p:sp>
        </mc:Fallback>
      </mc:AlternateContent>
      <p:sp>
        <p:nvSpPr>
          <p:cNvPr id="2" name="מלבן 1">
            <a:extLst>
              <a:ext uri="{FF2B5EF4-FFF2-40B4-BE49-F238E27FC236}">
                <a16:creationId xmlns:a16="http://schemas.microsoft.com/office/drawing/2014/main" id="{2D3BD9E3-1B85-4758-A41E-639102B81FE3}"/>
              </a:ext>
            </a:extLst>
          </p:cNvPr>
          <p:cNvSpPr/>
          <p:nvPr/>
        </p:nvSpPr>
        <p:spPr>
          <a:xfrm>
            <a:off x="670560" y="3764280"/>
            <a:ext cx="441960" cy="548640"/>
          </a:xfrm>
          <a:prstGeom prst="rect">
            <a:avLst/>
          </a:prstGeom>
          <a:no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3" name="חץ: מעוקל שמאלה 2">
            <a:extLst>
              <a:ext uri="{FF2B5EF4-FFF2-40B4-BE49-F238E27FC236}">
                <a16:creationId xmlns:a16="http://schemas.microsoft.com/office/drawing/2014/main" id="{F1420DAE-09C2-486F-AD3F-F8E9583D5462}"/>
              </a:ext>
            </a:extLst>
          </p:cNvPr>
          <p:cNvSpPr/>
          <p:nvPr/>
        </p:nvSpPr>
        <p:spPr>
          <a:xfrm>
            <a:off x="1112520" y="4130040"/>
            <a:ext cx="236935" cy="548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חץ: מעוקל שמאלה 9">
            <a:extLst>
              <a:ext uri="{FF2B5EF4-FFF2-40B4-BE49-F238E27FC236}">
                <a16:creationId xmlns:a16="http://schemas.microsoft.com/office/drawing/2014/main" id="{C76563B5-7199-4B54-9215-CEF3C2CD4E89}"/>
              </a:ext>
            </a:extLst>
          </p:cNvPr>
          <p:cNvSpPr/>
          <p:nvPr/>
        </p:nvSpPr>
        <p:spPr>
          <a:xfrm>
            <a:off x="1112520" y="4770120"/>
            <a:ext cx="236935" cy="548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1" name="חץ: מעוקל שמאלה 10">
            <a:extLst>
              <a:ext uri="{FF2B5EF4-FFF2-40B4-BE49-F238E27FC236}">
                <a16:creationId xmlns:a16="http://schemas.microsoft.com/office/drawing/2014/main" id="{3C525141-186A-4D4A-8ED6-2716B55E38B7}"/>
              </a:ext>
            </a:extLst>
          </p:cNvPr>
          <p:cNvSpPr/>
          <p:nvPr/>
        </p:nvSpPr>
        <p:spPr>
          <a:xfrm>
            <a:off x="1162770" y="5397616"/>
            <a:ext cx="236935" cy="548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2" name="חץ: מעוקל שמאלה 11">
            <a:extLst>
              <a:ext uri="{FF2B5EF4-FFF2-40B4-BE49-F238E27FC236}">
                <a16:creationId xmlns:a16="http://schemas.microsoft.com/office/drawing/2014/main" id="{5D1E156F-C724-42F2-AC70-E3FC74A05253}"/>
              </a:ext>
            </a:extLst>
          </p:cNvPr>
          <p:cNvSpPr/>
          <p:nvPr/>
        </p:nvSpPr>
        <p:spPr>
          <a:xfrm>
            <a:off x="1159480" y="6004494"/>
            <a:ext cx="236935" cy="548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3" name="מלבן 12">
            <a:extLst>
              <a:ext uri="{FF2B5EF4-FFF2-40B4-BE49-F238E27FC236}">
                <a16:creationId xmlns:a16="http://schemas.microsoft.com/office/drawing/2014/main" id="{71CDCD29-9FAA-4BFC-AC5E-1EC450B5405F}"/>
              </a:ext>
            </a:extLst>
          </p:cNvPr>
          <p:cNvSpPr/>
          <p:nvPr/>
        </p:nvSpPr>
        <p:spPr>
          <a:xfrm rot="5400000" flipV="1">
            <a:off x="3585210" y="781050"/>
            <a:ext cx="586740" cy="548640"/>
          </a:xfrm>
          <a:prstGeom prst="rect">
            <a:avLst/>
          </a:prstGeom>
          <a:no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4" name="חץ: מעוקל שמאלה 13">
            <a:extLst>
              <a:ext uri="{FF2B5EF4-FFF2-40B4-BE49-F238E27FC236}">
                <a16:creationId xmlns:a16="http://schemas.microsoft.com/office/drawing/2014/main" id="{AD04C40C-F084-4753-9A60-7EDC5F32316B}"/>
              </a:ext>
            </a:extLst>
          </p:cNvPr>
          <p:cNvSpPr/>
          <p:nvPr/>
        </p:nvSpPr>
        <p:spPr>
          <a:xfrm rot="5400000" flipV="1">
            <a:off x="3916680" y="1143000"/>
            <a:ext cx="236935" cy="548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5" name="חץ: מעוקל שמאלה 14">
            <a:extLst>
              <a:ext uri="{FF2B5EF4-FFF2-40B4-BE49-F238E27FC236}">
                <a16:creationId xmlns:a16="http://schemas.microsoft.com/office/drawing/2014/main" id="{7F511A73-51D6-436D-8AD0-8B577E04A134}"/>
              </a:ext>
            </a:extLst>
          </p:cNvPr>
          <p:cNvSpPr/>
          <p:nvPr/>
        </p:nvSpPr>
        <p:spPr>
          <a:xfrm rot="5400000" flipV="1">
            <a:off x="4451320" y="1143001"/>
            <a:ext cx="236935" cy="548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6" name="חץ: מעוקל שמאלה 15">
            <a:extLst>
              <a:ext uri="{FF2B5EF4-FFF2-40B4-BE49-F238E27FC236}">
                <a16:creationId xmlns:a16="http://schemas.microsoft.com/office/drawing/2014/main" id="{E47AE935-BAA3-4307-A684-51F3FCFF14BD}"/>
              </a:ext>
            </a:extLst>
          </p:cNvPr>
          <p:cNvSpPr/>
          <p:nvPr/>
        </p:nvSpPr>
        <p:spPr>
          <a:xfrm rot="5400000" flipV="1">
            <a:off x="5048608" y="1143002"/>
            <a:ext cx="236935" cy="548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 grpId="0" animBg="1"/>
      <p:bldP spid="3" grpId="0" animBg="1"/>
      <p:bldP spid="10" grpId="0" animBg="1"/>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מסיימים ומסכמים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6462584" y="2032690"/>
            <a:ext cx="4781679" cy="3844925"/>
          </a:xfrm>
        </p:spPr>
        <p:txBody>
          <a:bodyPr/>
          <a:lstStyle/>
          <a:p>
            <a:pPr lvl="0"/>
            <a:r>
              <a:rPr lang="he-IL" dirty="0"/>
              <a:t>חקרנו לוח שברים ומצאנו קשרים בין המספרים שבלוח.</a:t>
            </a:r>
          </a:p>
          <a:p>
            <a:pPr lvl="0" algn="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pic>
        <p:nvPicPr>
          <p:cNvPr id="10" name="Picture 2"/>
          <p:cNvPicPr>
            <a:picLocks noChangeAspect="1" noChangeArrowheads="1"/>
          </p:cNvPicPr>
          <p:nvPr/>
        </p:nvPicPr>
        <p:blipFill>
          <a:blip r:embed="rId6"/>
          <a:srcRect/>
          <a:stretch>
            <a:fillRect/>
          </a:stretch>
        </p:blipFill>
        <p:spPr bwMode="auto">
          <a:xfrm>
            <a:off x="254114" y="1758156"/>
            <a:ext cx="3403930" cy="2962125"/>
          </a:xfrm>
          <a:prstGeom prst="rect">
            <a:avLst/>
          </a:prstGeom>
          <a:noFill/>
          <a:ln w="9525">
            <a:noFill/>
            <a:miter lim="800000"/>
            <a:headEnd/>
            <a:tailEnd/>
          </a:ln>
        </p:spPr>
      </p:pic>
      <p:pic>
        <p:nvPicPr>
          <p:cNvPr id="11" name="Picture 3"/>
          <p:cNvPicPr>
            <a:picLocks noChangeAspect="1" noChangeArrowheads="1"/>
          </p:cNvPicPr>
          <p:nvPr/>
        </p:nvPicPr>
        <p:blipFill>
          <a:blip r:embed="rId7"/>
          <a:srcRect/>
          <a:stretch>
            <a:fillRect/>
          </a:stretch>
        </p:blipFill>
        <p:spPr bwMode="auto">
          <a:xfrm>
            <a:off x="3948621" y="3299254"/>
            <a:ext cx="3293749" cy="2961787"/>
          </a:xfrm>
          <a:prstGeom prst="rect">
            <a:avLst/>
          </a:prstGeom>
          <a:noFill/>
          <a:ln w="9525">
            <a:noFill/>
            <a:miter lim="800000"/>
            <a:headEnd/>
            <a:tailEnd/>
          </a:ln>
        </p:spPr>
      </p:pic>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ממשיכים לתרגל</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4635391" y="1928813"/>
            <a:ext cx="7400089" cy="4929187"/>
          </a:xfrm>
        </p:spPr>
        <p:txBody>
          <a:bodyPr>
            <a:normAutofit fontScale="47500" lnSpcReduction="20000"/>
          </a:bodyPr>
          <a:lstStyle/>
          <a:p>
            <a:pPr algn="r"/>
            <a:r>
              <a:rPr lang="he-IL" sz="5100" b="1" dirty="0"/>
              <a:t>שאלה 1</a:t>
            </a:r>
            <a:endParaRPr lang="en-US" sz="5100" dirty="0"/>
          </a:p>
          <a:p>
            <a:pPr lvl="0" algn="r"/>
            <a:r>
              <a:rPr lang="he-IL" sz="5100" dirty="0"/>
              <a:t>א) האם המספר </a:t>
            </a:r>
            <a:r>
              <a:rPr lang="en-US" sz="5100" dirty="0"/>
              <a:t>17 </a:t>
            </a:r>
            <a:r>
              <a:rPr lang="he-IL" sz="5100" dirty="0"/>
              <a:t> יופיע בטור הרביעי? הסבירו מדוע.</a:t>
            </a:r>
            <a:endParaRPr lang="en-US" sz="5100" dirty="0"/>
          </a:p>
          <a:p>
            <a:pPr lvl="0" algn="r"/>
            <a:r>
              <a:rPr lang="he-IL" sz="5100" dirty="0"/>
              <a:t>ב) האם המספר </a:t>
            </a:r>
            <a:r>
              <a:rPr lang="en-US" sz="5100" dirty="0"/>
              <a:t>17 </a:t>
            </a:r>
            <a:r>
              <a:rPr lang="he-IL" sz="5100" dirty="0"/>
              <a:t> יופיע בשורה הרביעית? הסבירו מדוע.</a:t>
            </a:r>
            <a:endParaRPr lang="en-US" sz="5100" dirty="0"/>
          </a:p>
          <a:p>
            <a:pPr algn="r"/>
            <a:endParaRPr lang="he-IL" sz="5100" dirty="0"/>
          </a:p>
          <a:p>
            <a:pPr algn="r"/>
            <a:r>
              <a:rPr lang="he-IL" sz="5100" b="1" dirty="0"/>
              <a:t>שאלה 2</a:t>
            </a:r>
          </a:p>
          <a:p>
            <a:pPr algn="r"/>
            <a:r>
              <a:rPr lang="he-IL" sz="5100" dirty="0"/>
              <a:t>אם נמשיך את הלוח ימינה ולמטה, יתקבל במקום מסוים הריבוע הבא.</a:t>
            </a:r>
          </a:p>
          <a:p>
            <a:pPr algn="r"/>
            <a:endParaRPr lang="he-IL" sz="5100" dirty="0"/>
          </a:p>
          <a:p>
            <a:pPr algn="r"/>
            <a:endParaRPr lang="he-IL" sz="5100" dirty="0"/>
          </a:p>
          <a:p>
            <a:pPr algn="r"/>
            <a:endParaRPr lang="he-IL" sz="5100" dirty="0"/>
          </a:p>
          <a:p>
            <a:pPr algn="r"/>
            <a:endParaRPr lang="he-IL" sz="5100" dirty="0"/>
          </a:p>
          <a:p>
            <a:pPr algn="r"/>
            <a:endParaRPr lang="en-US" sz="5100" dirty="0"/>
          </a:p>
          <a:p>
            <a:pPr lvl="0" algn="r"/>
            <a:r>
              <a:rPr lang="he-IL" sz="5100" dirty="0"/>
              <a:t>א) השלימו את המספר במשבצת האפורה, והסבירו כיצד חישבתם.</a:t>
            </a:r>
            <a:endParaRPr lang="en-US" sz="5100" dirty="0"/>
          </a:p>
          <a:p>
            <a:pPr lvl="0" algn="r"/>
            <a:r>
              <a:rPr lang="he-IL" sz="5100" dirty="0"/>
              <a:t>ב) באילו משבצות (טור/שורה) נמצא הריבוע?</a:t>
            </a:r>
            <a:endParaRPr lang="en-US" sz="5100" dirty="0"/>
          </a:p>
          <a:p>
            <a:pPr algn="r"/>
            <a:endParaRPr lang="en-US" dirty="0"/>
          </a:p>
          <a:p>
            <a:pPr algn="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2"/>
          <p:cNvPicPr>
            <a:picLocks noChangeAspect="1" noChangeArrowheads="1"/>
          </p:cNvPicPr>
          <p:nvPr/>
        </p:nvPicPr>
        <p:blipFill>
          <a:blip r:embed="rId4"/>
          <a:srcRect/>
          <a:stretch>
            <a:fillRect/>
          </a:stretch>
        </p:blipFill>
        <p:spPr bwMode="auto">
          <a:xfrm>
            <a:off x="0" y="1383126"/>
            <a:ext cx="4904135" cy="4390612"/>
          </a:xfrm>
          <a:prstGeom prst="rect">
            <a:avLst/>
          </a:prstGeom>
          <a:noFill/>
          <a:ln w="9525">
            <a:noFill/>
            <a:miter lim="800000"/>
            <a:headEnd/>
            <a:tailEnd/>
          </a:ln>
        </p:spPr>
      </p:pic>
      <p:pic>
        <p:nvPicPr>
          <p:cNvPr id="14337" name="Picture 1"/>
          <p:cNvPicPr>
            <a:picLocks noChangeAspect="1" noChangeArrowheads="1"/>
          </p:cNvPicPr>
          <p:nvPr/>
        </p:nvPicPr>
        <p:blipFill>
          <a:blip r:embed="rId5"/>
          <a:srcRect/>
          <a:stretch>
            <a:fillRect/>
          </a:stretch>
        </p:blipFill>
        <p:spPr bwMode="auto">
          <a:xfrm>
            <a:off x="7621172" y="4202528"/>
            <a:ext cx="1485757" cy="1440390"/>
          </a:xfrm>
          <a:prstGeom prst="rect">
            <a:avLst/>
          </a:prstGeom>
          <a:noFill/>
          <a:ln w="9525">
            <a:noFill/>
            <a:miter lim="800000"/>
            <a:headEnd/>
            <a:tailEnd/>
          </a:ln>
        </p:spPr>
      </p:pic>
    </p:spTree>
    <p:extLst>
      <p:ext uri="{BB962C8B-B14F-4D97-AF65-F5344CB8AC3E}">
        <p14:creationId xmlns:p14="http://schemas.microsoft.com/office/powerpoint/2010/main" val="412828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93328" y="2115483"/>
            <a:ext cx="5090160" cy="634326"/>
          </a:xfrm>
          <a:solidFill>
            <a:srgbClr val="1152C9"/>
          </a:solidFill>
        </p:spPr>
        <p:txBody>
          <a:bodyPr/>
          <a:lstStyle/>
          <a:p>
            <a:pPr lvl="0" algn="ctr"/>
            <a:r>
              <a:rPr lang="he-IL" sz="3200" b="1" dirty="0"/>
              <a:t>מערכת שיעורים למגזר החרדי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40832" y="3152765"/>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
                <a:srgbClr val="FB2265"/>
              </a:buClr>
              <a:buSzTx/>
              <a:buFontTx/>
              <a:buNone/>
              <a:tabLst/>
              <a:defRPr/>
            </a:pPr>
            <a:r>
              <a:rPr kumimoji="0" lang="he-IL"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בהצלחה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9" name="Google Shape;239;p5"/>
          <p:cNvSpPr txBox="1">
            <a:spLocks/>
          </p:cNvSpPr>
          <p:nvPr/>
        </p:nvSpPr>
        <p:spPr>
          <a:xfrm>
            <a:off x="2222639" y="4453734"/>
            <a:ext cx="6704545" cy="411774"/>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Clr>
                <a:schemeClr val="accent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1" eaLnBrk="1" fontAlgn="auto" latinLnBrk="0" hangingPunct="1">
              <a:lnSpc>
                <a:spcPct val="90000"/>
              </a:lnSpc>
              <a:spcBef>
                <a:spcPts val="1000"/>
              </a:spcBef>
              <a:spcAft>
                <a:spcPts val="0"/>
              </a:spcAft>
              <a:buClr>
                <a:srgbClr val="FB2265"/>
              </a:buClr>
              <a:buSzTx/>
              <a:buFont typeface="Arial" panose="020B0604020202020204" pitchFamily="34" charset="0"/>
              <a:buNone/>
              <a:tabLst/>
              <a:defRPr/>
            </a:pPr>
            <a:r>
              <a:rPr kumimoji="0" lang="he-IL"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תודה על ההקשבה</a:t>
            </a:r>
          </a:p>
        </p:txBody>
      </p:sp>
    </p:spTree>
    <p:extLst>
      <p:ext uri="{BB962C8B-B14F-4D97-AF65-F5344CB8AC3E}">
        <p14:creationId xmlns:p14="http://schemas.microsoft.com/office/powerpoint/2010/main" val="277011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lstStyle/>
          <a:p>
            <a:pPr marL="457200" indent="-457200">
              <a:buFont typeface="Arial" panose="020B0604020202020204" pitchFamily="34" charset="0"/>
              <a:buChar char="•"/>
            </a:pPr>
            <a:r>
              <a:rPr lang="he-IL" dirty="0"/>
              <a:t>נחקור לוח שברים</a:t>
            </a:r>
          </a:p>
          <a:p>
            <a:pPr marL="457200" indent="-457200">
              <a:buFont typeface="Arial" panose="020B0604020202020204" pitchFamily="34" charset="0"/>
              <a:buChar char="•"/>
            </a:pPr>
            <a:r>
              <a:rPr lang="he-IL" dirty="0"/>
              <a:t>נתרגל חיבור וחיסור שברים</a:t>
            </a:r>
          </a:p>
          <a:p>
            <a:pPr marL="457200" indent="-457200">
              <a:buFont typeface="Arial" panose="020B0604020202020204" pitchFamily="34" charset="0"/>
              <a:buChar char="•"/>
            </a:pPr>
            <a:r>
              <a:rPr lang="he-IL" dirty="0"/>
              <a:t>נסכם את השיעור בקצרה</a:t>
            </a:r>
          </a:p>
          <a:p>
            <a:pPr marL="457200" indent="-457200">
              <a:buFont typeface="Arial" panose="020B0604020202020204" pitchFamily="34" charset="0"/>
              <a:buChar char="•"/>
            </a:pPr>
            <a:r>
              <a:rPr lang="he-IL" dirty="0"/>
              <a:t>נפתור משימת המשך</a:t>
            </a:r>
          </a:p>
          <a:p>
            <a:pPr marL="457200" indent="-457200">
              <a:buFont typeface="Arial" panose="020B0604020202020204" pitchFamily="34" charset="0"/>
              <a:buChar char="•"/>
            </a:pPr>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05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50720" y="3255643"/>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s://lh4.googleusercontent.com/8FRkycPXoj7UiB9dvl8WfvE_rPOmNvworJ3hEUUExH908Pyx1w8Shtg70_9YIyrxXZu2Q5tvXMslWX6PBLNTleMKYZ5Wgwd4UNNj4iBwA-K5B6WNBJ5WFRNSOF3busg5">
            <a:extLst>
              <a:ext uri="{FF2B5EF4-FFF2-40B4-BE49-F238E27FC236}">
                <a16:creationId xmlns:a16="http://schemas.microsoft.com/office/drawing/2014/main" id="{A59DF638-BBDF-4FF6-8918-42D9A5F05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096" y="2548054"/>
            <a:ext cx="1191396" cy="196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מה אנחנו כבר יודעים?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7" name="TextBox 6"/>
          <p:cNvSpPr txBox="1"/>
          <p:nvPr/>
        </p:nvSpPr>
        <p:spPr>
          <a:xfrm>
            <a:off x="6524368" y="2111203"/>
            <a:ext cx="5115697" cy="2554545"/>
          </a:xfrm>
          <a:prstGeom prst="rect">
            <a:avLst/>
          </a:prstGeom>
          <a:noFill/>
        </p:spPr>
        <p:txBody>
          <a:bodyPr wrap="square" rtlCol="1">
            <a:spAutoFit/>
          </a:bodyPr>
          <a:lstStyle/>
          <a:p>
            <a:pPr algn="r" rtl="1"/>
            <a:r>
              <a:rPr lang="he-IL" sz="3200" dirty="0"/>
              <a:t>אנחנו יודעים לחבר ולחסר מספרים מעורבים.</a:t>
            </a:r>
          </a:p>
          <a:p>
            <a:pPr algn="r" rtl="1"/>
            <a:endParaRPr lang="he-IL" sz="3200" dirty="0"/>
          </a:p>
          <a:p>
            <a:pPr algn="r" rtl="1"/>
            <a:r>
              <a:rPr lang="he-IL" sz="3200" dirty="0"/>
              <a:t>אנחנו יודעים לבצע את חלק מהפעולות גם בעל-פה</a:t>
            </a:r>
          </a:p>
        </p:txBody>
      </p:sp>
      <mc:AlternateContent xmlns:mc="http://schemas.openxmlformats.org/markup-compatibility/2006" xmlns:a14="http://schemas.microsoft.com/office/drawing/2010/main">
        <mc:Choice Requires="a14">
          <p:sp>
            <p:nvSpPr>
              <p:cNvPr id="2" name="TextBox 1"/>
              <p:cNvSpPr txBox="1"/>
              <p:nvPr/>
            </p:nvSpPr>
            <p:spPr>
              <a:xfrm>
                <a:off x="261258" y="2002971"/>
                <a:ext cx="2162628" cy="92198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50000"/>
                                </a:schemeClr>
                              </a:solidFill>
                              <a:latin typeface="Cambria Math" panose="02040503050406030204" pitchFamily="18" charset="0"/>
                            </a:rPr>
                          </m:ctrlPr>
                        </m:fPr>
                        <m:num>
                          <m:r>
                            <a:rPr lang="en-US" sz="3200" b="0" i="1" smtClean="0">
                              <a:solidFill>
                                <a:schemeClr val="tx1">
                                  <a:lumMod val="50000"/>
                                </a:schemeClr>
                              </a:solidFill>
                              <a:latin typeface="Cambria Math" panose="02040503050406030204" pitchFamily="18" charset="0"/>
                            </a:rPr>
                            <m:t>1</m:t>
                          </m:r>
                        </m:num>
                        <m:den>
                          <m:r>
                            <a:rPr lang="en-US" sz="3200" b="0" i="1" smtClean="0">
                              <a:solidFill>
                                <a:schemeClr val="tx1">
                                  <a:lumMod val="50000"/>
                                </a:schemeClr>
                              </a:solidFill>
                              <a:latin typeface="Cambria Math" panose="02040503050406030204" pitchFamily="18" charset="0"/>
                            </a:rPr>
                            <m:t>2</m:t>
                          </m:r>
                        </m:den>
                      </m:f>
                      <m:r>
                        <a:rPr lang="en-US" sz="3200" b="0" i="1" smtClean="0">
                          <a:solidFill>
                            <a:schemeClr val="tx1">
                              <a:lumMod val="50000"/>
                            </a:schemeClr>
                          </a:solidFill>
                          <a:latin typeface="Cambria Math" panose="02040503050406030204" pitchFamily="18" charset="0"/>
                        </a:rPr>
                        <m:t>+</m:t>
                      </m:r>
                      <m:f>
                        <m:fPr>
                          <m:ctrlPr>
                            <a:rPr lang="en-US" sz="3200" b="0" i="1" smtClean="0">
                              <a:solidFill>
                                <a:schemeClr val="tx1">
                                  <a:lumMod val="50000"/>
                                </a:schemeClr>
                              </a:solidFill>
                              <a:latin typeface="Cambria Math" panose="02040503050406030204" pitchFamily="18" charset="0"/>
                            </a:rPr>
                          </m:ctrlPr>
                        </m:fPr>
                        <m:num>
                          <m:r>
                            <a:rPr lang="en-US" sz="3200" b="0" i="1" smtClean="0">
                              <a:solidFill>
                                <a:schemeClr val="tx1">
                                  <a:lumMod val="50000"/>
                                </a:schemeClr>
                              </a:solidFill>
                              <a:latin typeface="Cambria Math" panose="02040503050406030204" pitchFamily="18" charset="0"/>
                            </a:rPr>
                            <m:t>1</m:t>
                          </m:r>
                        </m:num>
                        <m:den>
                          <m:r>
                            <a:rPr lang="en-US" sz="3200" b="0" i="1" smtClean="0">
                              <a:solidFill>
                                <a:schemeClr val="tx1">
                                  <a:lumMod val="50000"/>
                                </a:schemeClr>
                              </a:solidFill>
                              <a:latin typeface="Cambria Math" panose="02040503050406030204" pitchFamily="18" charset="0"/>
                            </a:rPr>
                            <m:t>2</m:t>
                          </m:r>
                        </m:den>
                      </m:f>
                      <m:r>
                        <a:rPr lang="en-US" sz="3200" b="0" i="1" smtClean="0">
                          <a:latin typeface="Cambria Math" panose="02040503050406030204" pitchFamily="18" charset="0"/>
                        </a:rPr>
                        <m:t>=</m:t>
                      </m:r>
                    </m:oMath>
                  </m:oMathPara>
                </a14:m>
                <a:endParaRPr lang="he-IL" sz="3200" dirty="0"/>
              </a:p>
            </p:txBody>
          </p:sp>
        </mc:Choice>
        <mc:Fallback xmlns="">
          <p:sp>
            <p:nvSpPr>
              <p:cNvPr id="2" name="TextBox 1"/>
              <p:cNvSpPr txBox="1">
                <a:spLocks noRot="1" noChangeAspect="1" noMove="1" noResize="1" noEditPoints="1" noAdjustHandles="1" noChangeArrowheads="1" noChangeShapeType="1" noTextEdit="1"/>
              </p:cNvSpPr>
              <p:nvPr/>
            </p:nvSpPr>
            <p:spPr>
              <a:xfrm>
                <a:off x="261258" y="2002971"/>
                <a:ext cx="2162628" cy="921984"/>
              </a:xfrm>
              <a:prstGeom prst="rect">
                <a:avLst/>
              </a:prstGeom>
              <a:blipFill rotWithShape="0">
                <a:blip r:embed="rId4"/>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33830" y="4204756"/>
                <a:ext cx="2162628" cy="92198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50000"/>
                                </a:schemeClr>
                              </a:solidFill>
                              <a:latin typeface="Cambria Math" panose="02040503050406030204" pitchFamily="18" charset="0"/>
                            </a:rPr>
                          </m:ctrlPr>
                        </m:fPr>
                        <m:num>
                          <m:r>
                            <a:rPr lang="en-US" sz="3200" b="0" i="1" smtClean="0">
                              <a:solidFill>
                                <a:schemeClr val="tx1">
                                  <a:lumMod val="50000"/>
                                </a:schemeClr>
                              </a:solidFill>
                              <a:latin typeface="Cambria Math" panose="02040503050406030204" pitchFamily="18" charset="0"/>
                            </a:rPr>
                            <m:t>1</m:t>
                          </m:r>
                        </m:num>
                        <m:den>
                          <m:r>
                            <a:rPr lang="en-US" sz="3200" b="0" i="1" smtClean="0">
                              <a:solidFill>
                                <a:schemeClr val="tx1">
                                  <a:lumMod val="50000"/>
                                </a:schemeClr>
                              </a:solidFill>
                              <a:latin typeface="Cambria Math" panose="02040503050406030204" pitchFamily="18" charset="0"/>
                            </a:rPr>
                            <m:t>2</m:t>
                          </m:r>
                        </m:den>
                      </m:f>
                      <m:r>
                        <a:rPr lang="en-US" sz="3200" b="0" i="1" smtClean="0">
                          <a:solidFill>
                            <a:schemeClr val="tx1">
                              <a:lumMod val="50000"/>
                            </a:schemeClr>
                          </a:solidFill>
                          <a:latin typeface="Cambria Math" panose="02040503050406030204" pitchFamily="18" charset="0"/>
                        </a:rPr>
                        <m:t>+</m:t>
                      </m:r>
                      <m:f>
                        <m:fPr>
                          <m:ctrlPr>
                            <a:rPr lang="en-US" sz="3200" b="0" i="1" smtClean="0">
                              <a:solidFill>
                                <a:schemeClr val="tx1">
                                  <a:lumMod val="50000"/>
                                </a:schemeClr>
                              </a:solidFill>
                              <a:latin typeface="Cambria Math" panose="02040503050406030204" pitchFamily="18" charset="0"/>
                            </a:rPr>
                          </m:ctrlPr>
                        </m:fPr>
                        <m:num>
                          <m:r>
                            <a:rPr lang="en-US" sz="3200" b="0" i="1" smtClean="0">
                              <a:solidFill>
                                <a:schemeClr val="tx1">
                                  <a:lumMod val="50000"/>
                                </a:schemeClr>
                              </a:solidFill>
                              <a:latin typeface="Cambria Math" panose="02040503050406030204" pitchFamily="18" charset="0"/>
                            </a:rPr>
                            <m:t>3</m:t>
                          </m:r>
                        </m:num>
                        <m:den>
                          <m:r>
                            <a:rPr lang="en-US" sz="3200" b="0" i="1" smtClean="0">
                              <a:solidFill>
                                <a:schemeClr val="tx1">
                                  <a:lumMod val="50000"/>
                                </a:schemeClr>
                              </a:solidFill>
                              <a:latin typeface="Cambria Math" panose="02040503050406030204" pitchFamily="18" charset="0"/>
                            </a:rPr>
                            <m:t>4</m:t>
                          </m:r>
                        </m:den>
                      </m:f>
                      <m:r>
                        <a:rPr lang="en-US" sz="3200" b="0" i="1" smtClean="0">
                          <a:latin typeface="Cambria Math" panose="02040503050406030204" pitchFamily="18" charset="0"/>
                        </a:rPr>
                        <m:t>=</m:t>
                      </m:r>
                    </m:oMath>
                  </m:oMathPara>
                </a14:m>
                <a:endParaRPr lang="he-IL" sz="3200" dirty="0"/>
              </a:p>
            </p:txBody>
          </p:sp>
        </mc:Choice>
        <mc:Fallback xmlns="">
          <p:sp>
            <p:nvSpPr>
              <p:cNvPr id="10" name="TextBox 9"/>
              <p:cNvSpPr txBox="1">
                <a:spLocks noRot="1" noChangeAspect="1" noMove="1" noResize="1" noEditPoints="1" noAdjustHandles="1" noChangeArrowheads="1" noChangeShapeType="1" noTextEdit="1"/>
              </p:cNvSpPr>
              <p:nvPr/>
            </p:nvSpPr>
            <p:spPr>
              <a:xfrm>
                <a:off x="333830" y="4204756"/>
                <a:ext cx="2162628" cy="921984"/>
              </a:xfrm>
              <a:prstGeom prst="rect">
                <a:avLst/>
              </a:prstGeom>
              <a:blipFill rotWithShape="0">
                <a:blip r:embed="rId5"/>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249741" y="4229398"/>
                <a:ext cx="348289" cy="1037143"/>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3600" b="0" i="1" smtClean="0">
                          <a:latin typeface="Cambria Math" panose="02040503050406030204" pitchFamily="18" charset="0"/>
                        </a:rPr>
                        <m:t>1</m:t>
                      </m:r>
                      <m:f>
                        <m:fPr>
                          <m:ctrlPr>
                            <a:rPr lang="he-IL" sz="3600" i="1" smtClean="0">
                              <a:latin typeface="Cambria Math" panose="02040503050406030204" pitchFamily="18" charset="0"/>
                            </a:rPr>
                          </m:ctrlPr>
                        </m:fPr>
                        <m:num>
                          <m:r>
                            <a:rPr lang="he-IL" sz="3600" b="0" i="1" smtClean="0">
                              <a:latin typeface="Cambria Math" panose="02040503050406030204" pitchFamily="18" charset="0"/>
                            </a:rPr>
                            <m:t>1</m:t>
                          </m:r>
                        </m:num>
                        <m:den>
                          <m:r>
                            <a:rPr lang="he-IL" sz="3600" b="0" i="1" smtClean="0">
                              <a:latin typeface="Cambria Math" panose="02040503050406030204" pitchFamily="18" charset="0"/>
                            </a:rPr>
                            <m:t>4</m:t>
                          </m:r>
                        </m:den>
                      </m:f>
                    </m:oMath>
                  </m:oMathPara>
                </a14:m>
                <a:endParaRPr lang="he-IL" sz="3600" dirty="0"/>
              </a:p>
            </p:txBody>
          </p:sp>
        </mc:Choice>
        <mc:Fallback xmlns="">
          <p:sp>
            <p:nvSpPr>
              <p:cNvPr id="4" name="TextBox 3"/>
              <p:cNvSpPr txBox="1">
                <a:spLocks noRot="1" noChangeAspect="1" noMove="1" noResize="1" noEditPoints="1" noAdjustHandles="1" noChangeArrowheads="1" noChangeShapeType="1" noTextEdit="1"/>
              </p:cNvSpPr>
              <p:nvPr/>
            </p:nvSpPr>
            <p:spPr>
              <a:xfrm>
                <a:off x="2249741" y="4229398"/>
                <a:ext cx="348289" cy="1037143"/>
              </a:xfrm>
              <a:prstGeom prst="rect">
                <a:avLst/>
              </a:prstGeom>
              <a:blipFill rotWithShape="0">
                <a:blip r:embed="rId6"/>
                <a:stretch>
                  <a:fillRect r="-68421"/>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075597" y="2060465"/>
                <a:ext cx="348289" cy="738664"/>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4800" b="0" i="1" smtClean="0">
                          <a:latin typeface="Cambria Math" panose="02040503050406030204" pitchFamily="18" charset="0"/>
                        </a:rPr>
                        <m:t>1</m:t>
                      </m:r>
                    </m:oMath>
                  </m:oMathPara>
                </a14:m>
                <a:endParaRPr lang="he-IL" sz="4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075597" y="2060465"/>
                <a:ext cx="348289" cy="738664"/>
              </a:xfrm>
              <a:prstGeom prst="rect">
                <a:avLst/>
              </a:prstGeom>
              <a:blipFill rotWithShape="0">
                <a:blip r:embed="rId7"/>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367314" y="2032690"/>
                <a:ext cx="2717062" cy="870495"/>
              </a:xfrm>
              <a:prstGeom prst="rect">
                <a:avLst/>
              </a:prstGeom>
              <a:noFill/>
            </p:spPr>
            <p:txBody>
              <a:bodyPr wrap="square" lIns="0" tIns="0" rIns="0" bIns="0" rtlCol="1">
                <a:spAutoFit/>
              </a:bodyPr>
              <a:lstStyle/>
              <a:p>
                <a:r>
                  <a:rPr lang="en-US" sz="4000" dirty="0">
                    <a:solidFill>
                      <a:schemeClr val="tx1">
                        <a:lumMod val="50000"/>
                      </a:schemeClr>
                    </a:solidFill>
                  </a:rPr>
                  <a:t>1</a:t>
                </a:r>
                <a14:m>
                  <m:oMath xmlns:m="http://schemas.openxmlformats.org/officeDocument/2006/math">
                    <m:f>
                      <m:fPr>
                        <m:ctrlPr>
                          <a:rPr lang="en-US" sz="4000" i="1" smtClean="0">
                            <a:solidFill>
                              <a:schemeClr val="tx1">
                                <a:lumMod val="50000"/>
                              </a:schemeClr>
                            </a:solidFill>
                            <a:latin typeface="Cambria Math" panose="02040503050406030204" pitchFamily="18" charset="0"/>
                          </a:rPr>
                        </m:ctrlPr>
                      </m:fPr>
                      <m:num>
                        <m:r>
                          <a:rPr lang="en-US" sz="4000" b="0" i="1" smtClean="0">
                            <a:solidFill>
                              <a:schemeClr val="tx1">
                                <a:lumMod val="50000"/>
                              </a:schemeClr>
                            </a:solidFill>
                            <a:latin typeface="Cambria Math" panose="02040503050406030204" pitchFamily="18" charset="0"/>
                          </a:rPr>
                          <m:t>1</m:t>
                        </m:r>
                      </m:num>
                      <m:den>
                        <m:r>
                          <a:rPr lang="en-US" sz="4000" b="0" i="1" smtClean="0">
                            <a:solidFill>
                              <a:schemeClr val="tx1">
                                <a:lumMod val="50000"/>
                              </a:schemeClr>
                            </a:solidFill>
                            <a:latin typeface="Cambria Math" panose="02040503050406030204" pitchFamily="18" charset="0"/>
                          </a:rPr>
                          <m:t>2</m:t>
                        </m:r>
                      </m:den>
                    </m:f>
                    <m:r>
                      <a:rPr lang="en-US" sz="4000" b="0" i="1" smtClean="0">
                        <a:solidFill>
                          <a:schemeClr val="tx1">
                            <a:lumMod val="50000"/>
                          </a:schemeClr>
                        </a:solidFill>
                        <a:latin typeface="Cambria Math" panose="02040503050406030204" pitchFamily="18" charset="0"/>
                      </a:rPr>
                      <m:t>+</m:t>
                    </m:r>
                    <m:r>
                      <a:rPr lang="en-US" sz="4000" b="0" i="1" smtClean="0">
                        <a:solidFill>
                          <a:schemeClr val="tx1">
                            <a:lumMod val="50000"/>
                          </a:schemeClr>
                        </a:solidFill>
                        <a:latin typeface="Cambria Math" panose="02040503050406030204" pitchFamily="18" charset="0"/>
                      </a:rPr>
                      <m:t>1</m:t>
                    </m:r>
                    <m:f>
                      <m:fPr>
                        <m:ctrlPr>
                          <a:rPr lang="en-US" sz="4000" b="0" i="1" smtClean="0">
                            <a:solidFill>
                              <a:schemeClr val="tx1">
                                <a:lumMod val="50000"/>
                              </a:schemeClr>
                            </a:solidFill>
                            <a:latin typeface="Cambria Math" panose="02040503050406030204" pitchFamily="18" charset="0"/>
                          </a:rPr>
                        </m:ctrlPr>
                      </m:fPr>
                      <m:num>
                        <m:r>
                          <a:rPr lang="en-US" sz="4000" b="0" i="1" smtClean="0">
                            <a:solidFill>
                              <a:schemeClr val="tx1">
                                <a:lumMod val="50000"/>
                              </a:schemeClr>
                            </a:solidFill>
                            <a:latin typeface="Cambria Math" panose="02040503050406030204" pitchFamily="18" charset="0"/>
                          </a:rPr>
                          <m:t>3</m:t>
                        </m:r>
                      </m:num>
                      <m:den>
                        <m:r>
                          <a:rPr lang="en-US" sz="4000" b="0" i="1" smtClean="0">
                            <a:solidFill>
                              <a:schemeClr val="tx1">
                                <a:lumMod val="50000"/>
                              </a:schemeClr>
                            </a:solidFill>
                            <a:latin typeface="Cambria Math" panose="02040503050406030204" pitchFamily="18" charset="0"/>
                          </a:rPr>
                          <m:t>4</m:t>
                        </m:r>
                      </m:den>
                    </m:f>
                    <m:r>
                      <a:rPr lang="en-US" sz="4000" b="0" i="1" smtClean="0">
                        <a:latin typeface="Cambria Math" panose="02040503050406030204" pitchFamily="18" charset="0"/>
                      </a:rPr>
                      <m:t>=</m:t>
                    </m:r>
                  </m:oMath>
                </a14:m>
                <a:endParaRPr lang="he-IL" sz="4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367314" y="2032690"/>
                <a:ext cx="2717062" cy="870495"/>
              </a:xfrm>
              <a:prstGeom prst="rect">
                <a:avLst/>
              </a:prstGeom>
              <a:blipFill rotWithShape="0">
                <a:blip r:embed="rId8"/>
                <a:stretch>
                  <a:fillRect l="-11211" t="-2098" b="-2097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607793" y="1911225"/>
                <a:ext cx="348289" cy="1037143"/>
              </a:xfrm>
              <a:prstGeom prst="rect">
                <a:avLst/>
              </a:prstGeom>
              <a:noFill/>
            </p:spPr>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he-IL" sz="3600" b="0" i="1" smtClean="0">
                          <a:latin typeface="Cambria Math" panose="02040503050406030204" pitchFamily="18" charset="0"/>
                        </a:rPr>
                        <m:t>3</m:t>
                      </m:r>
                      <m:f>
                        <m:fPr>
                          <m:ctrlPr>
                            <a:rPr lang="he-IL" sz="3600" i="1" smtClean="0">
                              <a:latin typeface="Cambria Math" panose="02040503050406030204" pitchFamily="18" charset="0"/>
                            </a:rPr>
                          </m:ctrlPr>
                        </m:fPr>
                        <m:num>
                          <m:r>
                            <a:rPr lang="he-IL" sz="3600" b="0" i="1" smtClean="0">
                              <a:latin typeface="Cambria Math" panose="02040503050406030204" pitchFamily="18" charset="0"/>
                            </a:rPr>
                            <m:t>1</m:t>
                          </m:r>
                        </m:num>
                        <m:den>
                          <m:r>
                            <a:rPr lang="he-IL" sz="3600" b="0" i="1" smtClean="0">
                              <a:latin typeface="Cambria Math" panose="02040503050406030204" pitchFamily="18" charset="0"/>
                            </a:rPr>
                            <m:t>4</m:t>
                          </m:r>
                        </m:den>
                      </m:f>
                    </m:oMath>
                  </m:oMathPara>
                </a14:m>
                <a:endParaRPr lang="he-IL" sz="3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607793" y="1911225"/>
                <a:ext cx="348289" cy="1037143"/>
              </a:xfrm>
              <a:prstGeom prst="rect">
                <a:avLst/>
              </a:prstGeom>
              <a:blipFill rotWithShape="0">
                <a:blip r:embed="rId9"/>
                <a:stretch>
                  <a:fillRect r="-66667"/>
                </a:stretch>
              </a:blipFill>
            </p:spPr>
            <p:txBody>
              <a:bodyPr/>
              <a:lstStyle/>
              <a:p>
                <a:r>
                  <a:rPr lang="he-IL">
                    <a:noFill/>
                  </a:rPr>
                  <a:t> </a:t>
                </a:r>
              </a:p>
            </p:txBody>
          </p:sp>
        </mc:Fallback>
      </mc:AlternateContent>
    </p:spTree>
    <p:extLst>
      <p:ext uri="{BB962C8B-B14F-4D97-AF65-F5344CB8AC3E}">
        <p14:creationId xmlns:p14="http://schemas.microsoft.com/office/powerpoint/2010/main" val="22119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26629" name="Picture 5"/>
          <p:cNvPicPr>
            <a:picLocks noChangeAspect="1" noChangeArrowheads="1"/>
          </p:cNvPicPr>
          <p:nvPr/>
        </p:nvPicPr>
        <p:blipFill>
          <a:blip r:embed="rId6"/>
          <a:srcRect/>
          <a:stretch>
            <a:fillRect/>
          </a:stretch>
        </p:blipFill>
        <p:spPr bwMode="auto">
          <a:xfrm>
            <a:off x="3081590" y="1595544"/>
            <a:ext cx="5810787" cy="5262456"/>
          </a:xfrm>
          <a:prstGeom prst="rect">
            <a:avLst/>
          </a:prstGeom>
          <a:noFill/>
          <a:ln w="9525">
            <a:noFill/>
            <a:miter lim="800000"/>
            <a:headEnd/>
            <a:tailEnd/>
          </a:ln>
        </p:spPr>
      </p:pic>
      <p:sp>
        <p:nvSpPr>
          <p:cNvPr id="9" name="אליפסה 8"/>
          <p:cNvSpPr/>
          <p:nvPr/>
        </p:nvSpPr>
        <p:spPr>
          <a:xfrm>
            <a:off x="7559470" y="1828800"/>
            <a:ext cx="969558" cy="8649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6626" name="Picture 2"/>
          <p:cNvPicPr>
            <a:picLocks noChangeAspect="1" noChangeArrowheads="1"/>
          </p:cNvPicPr>
          <p:nvPr/>
        </p:nvPicPr>
        <p:blipFill>
          <a:blip r:embed="rId7"/>
          <a:srcRect/>
          <a:stretch>
            <a:fillRect/>
          </a:stretch>
        </p:blipFill>
        <p:spPr bwMode="auto">
          <a:xfrm>
            <a:off x="7817787" y="1989438"/>
            <a:ext cx="337672" cy="537519"/>
          </a:xfrm>
          <a:prstGeom prst="rect">
            <a:avLst/>
          </a:prstGeom>
          <a:noFill/>
          <a:ln w="9525">
            <a:noFill/>
            <a:miter lim="800000"/>
            <a:headEnd/>
            <a:tailEnd/>
          </a:ln>
        </p:spPr>
      </p:pic>
      <p:sp>
        <p:nvSpPr>
          <p:cNvPr id="10" name="אליפסה 9"/>
          <p:cNvSpPr/>
          <p:nvPr/>
        </p:nvSpPr>
        <p:spPr>
          <a:xfrm>
            <a:off x="5523470" y="2693773"/>
            <a:ext cx="969558" cy="8649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6628" name="Picture 4"/>
          <p:cNvPicPr>
            <a:picLocks noChangeAspect="1" noChangeArrowheads="1"/>
          </p:cNvPicPr>
          <p:nvPr/>
        </p:nvPicPr>
        <p:blipFill>
          <a:blip r:embed="rId8"/>
          <a:srcRect/>
          <a:stretch>
            <a:fillRect/>
          </a:stretch>
        </p:blipFill>
        <p:spPr bwMode="auto">
          <a:xfrm>
            <a:off x="5795319" y="2856470"/>
            <a:ext cx="361143" cy="551936"/>
          </a:xfrm>
          <a:prstGeom prst="rect">
            <a:avLst/>
          </a:prstGeom>
          <a:noFill/>
          <a:ln w="9525">
            <a:noFill/>
            <a:miter lim="800000"/>
            <a:headEnd/>
            <a:tailEnd/>
          </a:ln>
        </p:spPr>
      </p:pic>
      <p:sp>
        <p:nvSpPr>
          <p:cNvPr id="12" name="אליפסה 11"/>
          <p:cNvSpPr/>
          <p:nvPr/>
        </p:nvSpPr>
        <p:spPr>
          <a:xfrm>
            <a:off x="4825761" y="4164227"/>
            <a:ext cx="969558" cy="8649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6630" name="Picture 6"/>
          <p:cNvPicPr>
            <a:picLocks noChangeAspect="1" noChangeArrowheads="1"/>
          </p:cNvPicPr>
          <p:nvPr/>
        </p:nvPicPr>
        <p:blipFill>
          <a:blip r:embed="rId9"/>
          <a:srcRect/>
          <a:stretch>
            <a:fillRect/>
          </a:stretch>
        </p:blipFill>
        <p:spPr bwMode="auto">
          <a:xfrm>
            <a:off x="7091592" y="5737652"/>
            <a:ext cx="334819" cy="555799"/>
          </a:xfrm>
          <a:prstGeom prst="rect">
            <a:avLst/>
          </a:prstGeom>
          <a:noFill/>
          <a:ln w="9525">
            <a:noFill/>
            <a:miter lim="800000"/>
            <a:headEnd/>
            <a:tailEnd/>
          </a:ln>
        </p:spPr>
      </p:pic>
      <p:pic>
        <p:nvPicPr>
          <p:cNvPr id="26631" name="Picture 7"/>
          <p:cNvPicPr>
            <a:picLocks noChangeAspect="1" noChangeArrowheads="1"/>
          </p:cNvPicPr>
          <p:nvPr/>
        </p:nvPicPr>
        <p:blipFill>
          <a:blip r:embed="rId10"/>
          <a:srcRect/>
          <a:stretch>
            <a:fillRect/>
          </a:stretch>
        </p:blipFill>
        <p:spPr bwMode="auto">
          <a:xfrm>
            <a:off x="5129500" y="4201298"/>
            <a:ext cx="369256" cy="654907"/>
          </a:xfrm>
          <a:prstGeom prst="rect">
            <a:avLst/>
          </a:prstGeom>
          <a:noFill/>
          <a:ln w="9525">
            <a:noFill/>
            <a:miter lim="800000"/>
            <a:headEnd/>
            <a:tailEnd/>
          </a:ln>
        </p:spPr>
      </p:pic>
      <p:sp>
        <p:nvSpPr>
          <p:cNvPr id="13" name="אליפסה 11"/>
          <p:cNvSpPr/>
          <p:nvPr/>
        </p:nvSpPr>
        <p:spPr>
          <a:xfrm>
            <a:off x="6848229" y="5583064"/>
            <a:ext cx="969558" cy="8649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38538" y="663126"/>
            <a:ext cx="2018692" cy="720000"/>
          </a:xfrm>
          <a:prstGeom prst="rect">
            <a:avLst/>
          </a:prstGeom>
        </p:spPr>
      </p:pic>
    </p:spTree>
    <p:extLst>
      <p:ext uri="{BB962C8B-B14F-4D97-AF65-F5344CB8AC3E}">
        <p14:creationId xmlns:p14="http://schemas.microsoft.com/office/powerpoint/2010/main" val="28865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6"/>
                </p:tgtEl>
              </p:cMediaNode>
            </p:video>
          </p:childTnLst>
        </p:cTn>
      </p:par>
    </p:tnLst>
    <p:bldLst>
      <p:bldP spid="9" grpId="0" animBg="1"/>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5"/>
          <a:srcRect/>
          <a:stretch>
            <a:fillRect/>
          </a:stretch>
        </p:blipFill>
        <p:spPr bwMode="auto">
          <a:xfrm>
            <a:off x="195515" y="1690264"/>
            <a:ext cx="5772150" cy="5167736"/>
          </a:xfrm>
          <a:prstGeom prst="rect">
            <a:avLst/>
          </a:prstGeom>
          <a:noFill/>
          <a:ln w="9525">
            <a:noFill/>
            <a:miter lim="800000"/>
            <a:headEnd/>
            <a:tailEnd/>
          </a:ln>
        </p:spPr>
      </p:pic>
      <p:sp>
        <p:nvSpPr>
          <p:cNvPr id="70659" name="Rectangle 3"/>
          <p:cNvSpPr>
            <a:spLocks noChangeArrowheads="1"/>
          </p:cNvSpPr>
          <p:nvPr/>
        </p:nvSpPr>
        <p:spPr bwMode="auto">
          <a:xfrm>
            <a:off x="6277232" y="2291104"/>
            <a:ext cx="5563048" cy="51090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ts val="600"/>
              </a:spcBef>
              <a:spcAft>
                <a:spcPts val="600"/>
              </a:spcAft>
              <a:buClrTx/>
              <a:buSzTx/>
              <a:tabLst/>
            </a:pPr>
            <a:r>
              <a:rPr kumimoji="0" lang="he-IL"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מצאו בלוח שתי משבצות שיש בהן שני מספרים שווים, והשלימו את מקום המשבצות בלוח:  </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r>
              <a:rPr kumimoji="0" lang="he-IL"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משבצת אחת נמצאת בשורה _____  בטור ______</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r>
              <a:rPr kumimoji="0" lang="he-IL"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משבצת שנייה נמצאת בשורה _____  בטור ______</a:t>
            </a:r>
          </a:p>
          <a:p>
            <a:pPr marL="0" marR="0" lvl="0" indent="0" algn="r" defTabSz="914400" rtl="1" eaLnBrk="0" fontAlgn="base" latinLnBrk="0" hangingPunct="0">
              <a:lnSpc>
                <a:spcPct val="100000"/>
              </a:lnSpc>
              <a:spcBef>
                <a:spcPts val="600"/>
              </a:spcBef>
              <a:spcAft>
                <a:spcPts val="600"/>
              </a:spcAft>
              <a:buClrTx/>
              <a:buSzTx/>
              <a:buFontTx/>
              <a:buNone/>
              <a:tabLst/>
            </a:pPr>
            <a:endParaRPr lang="he-IL" sz="20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r>
              <a:rPr kumimoji="0" lang="he-IL" sz="2000" b="0" i="0" u="none" strike="noStrike" cap="none" normalizeH="0" baseline="0" dirty="0">
                <a:ln>
                  <a:noFill/>
                </a:ln>
                <a:solidFill>
                  <a:schemeClr val="tx1"/>
                </a:solidFill>
                <a:effectLst/>
                <a:latin typeface="Arial" pitchFamily="34" charset="0"/>
                <a:cs typeface="Arial" pitchFamily="34" charset="0"/>
              </a:rPr>
              <a:t>מצאו זוג נוסף:</a:t>
            </a:r>
          </a:p>
          <a:p>
            <a:pPr lvl="0"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אחת נמצאת בשורה _____  בטור ______</a:t>
            </a:r>
            <a:endParaRPr lang="en-US" sz="2000" dirty="0">
              <a:latin typeface="Arial" pitchFamily="34" charset="0"/>
              <a:cs typeface="Arial" pitchFamily="34" charset="0"/>
            </a:endParaRPr>
          </a:p>
          <a:p>
            <a:pPr lvl="0"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שנייה נמצאת בשורה _____  בטור </a:t>
            </a:r>
            <a:r>
              <a:rPr lang="he-IL" sz="2400" dirty="0">
                <a:latin typeface="Arial" pitchFamily="34" charset="0"/>
                <a:ea typeface="Times New Roman" pitchFamily="18" charset="0"/>
                <a:cs typeface="Arial" pitchFamily="34" charset="0"/>
              </a:rPr>
              <a:t>______</a:t>
            </a: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lang="he-IL" sz="24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p:txBody>
      </p:sp>
      <p:pic>
        <p:nvPicPr>
          <p:cNvPr id="2"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789" y="459694"/>
            <a:ext cx="2061418" cy="7352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6277232" y="1666210"/>
            <a:ext cx="5563048" cy="2277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ts val="600"/>
              </a:spcBef>
              <a:spcAft>
                <a:spcPts val="600"/>
              </a:spcAft>
              <a:buClrTx/>
              <a:buSzTx/>
              <a:tabLst/>
            </a:pPr>
            <a:r>
              <a:rPr kumimoji="0" lang="he-IL" sz="2000" b="0" i="0" u="none" strike="noStrike" cap="none" normalizeH="0" baseline="0" dirty="0">
                <a:ln>
                  <a:noFill/>
                </a:ln>
                <a:solidFill>
                  <a:schemeClr val="tx1"/>
                </a:solidFill>
                <a:effectLst/>
                <a:latin typeface="Arial" pitchFamily="34" charset="0"/>
                <a:ea typeface="Times New Roman" pitchFamily="18" charset="0"/>
                <a:cs typeface="Arial" pitchFamily="34" charset="0"/>
              </a:rPr>
              <a:t>מצאו בלוח שתי משבצות שיש בהן שני מספרים שווים, והשלימו את מקום המשבצות בלוח:  </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lang="he-IL" sz="24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p:txBody>
      </p:sp>
      <p:sp>
        <p:nvSpPr>
          <p:cNvPr id="6" name="מלבן 5"/>
          <p:cNvSpPr/>
          <p:nvPr/>
        </p:nvSpPr>
        <p:spPr>
          <a:xfrm>
            <a:off x="5967665" y="6106294"/>
            <a:ext cx="5965095" cy="707886"/>
          </a:xfrm>
          <a:prstGeom prst="rect">
            <a:avLst/>
          </a:prstGeom>
        </p:spPr>
        <p:txBody>
          <a:bodyPr wrap="square">
            <a:spAutoFit/>
          </a:bodyPr>
          <a:lstStyle/>
          <a:p>
            <a:pPr algn="r" rtl="1"/>
            <a:r>
              <a:rPr lang="he-IL" sz="2000" dirty="0"/>
              <a:t>הסבירו, בעזרת החוקיות של הלוח, איך התקבלו המספרים השווים</a:t>
            </a:r>
          </a:p>
        </p:txBody>
      </p:sp>
      <p:sp>
        <p:nvSpPr>
          <p:cNvPr id="7" name="מלבן 6"/>
          <p:cNvSpPr/>
          <p:nvPr/>
        </p:nvSpPr>
        <p:spPr>
          <a:xfrm>
            <a:off x="7364626" y="2618366"/>
            <a:ext cx="4475653" cy="1323439"/>
          </a:xfrm>
          <a:prstGeom prst="rect">
            <a:avLst/>
          </a:prstGeom>
        </p:spPr>
        <p:txBody>
          <a:bodyPr wrap="square">
            <a:spAutoFit/>
          </a:bodyPr>
          <a:lstStyle/>
          <a:p>
            <a:pPr lvl="0"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אחת נמצאת בשורה </a:t>
            </a:r>
            <a:r>
              <a:rPr lang="he-IL" sz="2000" b="1" dirty="0">
                <a:solidFill>
                  <a:schemeClr val="accent2">
                    <a:lumMod val="50000"/>
                  </a:schemeClr>
                </a:solidFill>
                <a:latin typeface="Arial" pitchFamily="34" charset="0"/>
                <a:ea typeface="Times New Roman" pitchFamily="18" charset="0"/>
                <a:cs typeface="Arial" pitchFamily="34" charset="0"/>
              </a:rPr>
              <a:t>2</a:t>
            </a:r>
            <a:r>
              <a:rPr lang="he-IL" sz="2000" dirty="0">
                <a:latin typeface="Arial" pitchFamily="34" charset="0"/>
                <a:ea typeface="Times New Roman" pitchFamily="18" charset="0"/>
                <a:cs typeface="Arial" pitchFamily="34" charset="0"/>
              </a:rPr>
              <a:t> בטור </a:t>
            </a:r>
            <a:r>
              <a:rPr lang="he-IL" sz="2000" b="1" dirty="0">
                <a:solidFill>
                  <a:schemeClr val="accent2">
                    <a:lumMod val="50000"/>
                  </a:schemeClr>
                </a:solidFill>
                <a:latin typeface="Arial" pitchFamily="34" charset="0"/>
                <a:ea typeface="Times New Roman" pitchFamily="18" charset="0"/>
                <a:cs typeface="Arial" pitchFamily="34" charset="0"/>
              </a:rPr>
              <a:t>2</a:t>
            </a:r>
            <a:r>
              <a:rPr lang="he-IL" sz="2000" dirty="0">
                <a:latin typeface="Arial" pitchFamily="34" charset="0"/>
                <a:ea typeface="Times New Roman" pitchFamily="18" charset="0"/>
                <a:cs typeface="Arial" pitchFamily="34" charset="0"/>
              </a:rPr>
              <a:t> </a:t>
            </a:r>
          </a:p>
          <a:p>
            <a:pPr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שנייה נמצאת בשורה </a:t>
            </a:r>
            <a:r>
              <a:rPr lang="he-IL" sz="2000" b="1" dirty="0">
                <a:solidFill>
                  <a:schemeClr val="accent2">
                    <a:lumMod val="50000"/>
                  </a:schemeClr>
                </a:solidFill>
                <a:latin typeface="Arial" pitchFamily="34" charset="0"/>
                <a:ea typeface="Times New Roman" pitchFamily="18" charset="0"/>
                <a:cs typeface="Arial" pitchFamily="34" charset="0"/>
              </a:rPr>
              <a:t>5 </a:t>
            </a:r>
            <a:r>
              <a:rPr lang="he-IL" sz="2000" dirty="0">
                <a:latin typeface="Arial" pitchFamily="34" charset="0"/>
                <a:ea typeface="Times New Roman" pitchFamily="18" charset="0"/>
                <a:cs typeface="Arial" pitchFamily="34" charset="0"/>
              </a:rPr>
              <a:t>בטור </a:t>
            </a:r>
            <a:r>
              <a:rPr lang="he-IL" sz="2000" b="1" dirty="0">
                <a:solidFill>
                  <a:schemeClr val="accent2">
                    <a:lumMod val="50000"/>
                  </a:schemeClr>
                </a:solidFill>
                <a:latin typeface="Arial" pitchFamily="34" charset="0"/>
                <a:ea typeface="Times New Roman" pitchFamily="18" charset="0"/>
                <a:cs typeface="Arial" pitchFamily="34" charset="0"/>
              </a:rPr>
              <a:t>1</a:t>
            </a:r>
            <a:r>
              <a:rPr lang="he-IL" sz="2000" dirty="0">
                <a:latin typeface="Arial" pitchFamily="34" charset="0"/>
                <a:ea typeface="Times New Roman" pitchFamily="18" charset="0"/>
                <a:cs typeface="Arial" pitchFamily="34" charset="0"/>
              </a:rPr>
              <a:t> </a:t>
            </a:r>
            <a:endParaRPr lang="en-US" sz="2000" dirty="0">
              <a:latin typeface="Arial" pitchFamily="34" charset="0"/>
              <a:cs typeface="Arial" pitchFamily="34" charset="0"/>
            </a:endParaRPr>
          </a:p>
          <a:p>
            <a:pPr lvl="0" algn="r" rtl="1" eaLnBrk="0" fontAlgn="base" hangingPunct="0">
              <a:spcBef>
                <a:spcPts val="600"/>
              </a:spcBef>
              <a:spcAft>
                <a:spcPts val="600"/>
              </a:spcAft>
            </a:pPr>
            <a:endParaRPr lang="en-US" sz="2000" dirty="0">
              <a:latin typeface="Arial" pitchFamily="34" charset="0"/>
              <a:cs typeface="Arial" pitchFamily="34" charset="0"/>
            </a:endParaRPr>
          </a:p>
        </p:txBody>
      </p:sp>
      <p:sp>
        <p:nvSpPr>
          <p:cNvPr id="9" name="מלבן 8"/>
          <p:cNvSpPr/>
          <p:nvPr/>
        </p:nvSpPr>
        <p:spPr>
          <a:xfrm>
            <a:off x="7364627" y="3793524"/>
            <a:ext cx="4475653" cy="1323439"/>
          </a:xfrm>
          <a:prstGeom prst="rect">
            <a:avLst/>
          </a:prstGeom>
        </p:spPr>
        <p:txBody>
          <a:bodyPr wrap="square">
            <a:spAutoFit/>
          </a:bodyPr>
          <a:lstStyle/>
          <a:p>
            <a:pPr lvl="0"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אחת נמצאת בשורה </a:t>
            </a:r>
            <a:r>
              <a:rPr lang="he-IL" sz="2000" b="1" dirty="0">
                <a:solidFill>
                  <a:schemeClr val="accent1"/>
                </a:solidFill>
                <a:latin typeface="Arial" pitchFamily="34" charset="0"/>
                <a:ea typeface="Times New Roman" pitchFamily="18" charset="0"/>
                <a:cs typeface="Arial" pitchFamily="34" charset="0"/>
              </a:rPr>
              <a:t>2</a:t>
            </a:r>
            <a:r>
              <a:rPr lang="he-IL" sz="2000" dirty="0">
                <a:solidFill>
                  <a:schemeClr val="accent1"/>
                </a:solidFill>
                <a:latin typeface="Arial" pitchFamily="34" charset="0"/>
                <a:ea typeface="Times New Roman" pitchFamily="18" charset="0"/>
                <a:cs typeface="Arial" pitchFamily="34" charset="0"/>
              </a:rPr>
              <a:t> </a:t>
            </a:r>
            <a:r>
              <a:rPr lang="he-IL" sz="2000" dirty="0">
                <a:latin typeface="Arial" pitchFamily="34" charset="0"/>
                <a:ea typeface="Times New Roman" pitchFamily="18" charset="0"/>
                <a:cs typeface="Arial" pitchFamily="34" charset="0"/>
              </a:rPr>
              <a:t>בטור </a:t>
            </a:r>
            <a:r>
              <a:rPr lang="he-IL" sz="2000" b="1" dirty="0">
                <a:solidFill>
                  <a:schemeClr val="accent1"/>
                </a:solidFill>
                <a:latin typeface="Arial" pitchFamily="34" charset="0"/>
                <a:ea typeface="Times New Roman" pitchFamily="18" charset="0"/>
                <a:cs typeface="Arial" pitchFamily="34" charset="0"/>
              </a:rPr>
              <a:t>4</a:t>
            </a:r>
          </a:p>
          <a:p>
            <a:pPr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שנייה נמצאת בשורה </a:t>
            </a:r>
            <a:r>
              <a:rPr lang="he-IL" sz="2000" b="1" dirty="0">
                <a:solidFill>
                  <a:schemeClr val="accent1"/>
                </a:solidFill>
                <a:latin typeface="Arial" pitchFamily="34" charset="0"/>
                <a:ea typeface="Times New Roman" pitchFamily="18" charset="0"/>
                <a:cs typeface="Arial" pitchFamily="34" charset="0"/>
              </a:rPr>
              <a:t>5</a:t>
            </a:r>
            <a:r>
              <a:rPr lang="he-IL" sz="2000" b="1" dirty="0">
                <a:solidFill>
                  <a:schemeClr val="accent2">
                    <a:lumMod val="50000"/>
                  </a:schemeClr>
                </a:solidFill>
                <a:latin typeface="Arial" pitchFamily="34" charset="0"/>
                <a:ea typeface="Times New Roman" pitchFamily="18" charset="0"/>
                <a:cs typeface="Arial" pitchFamily="34" charset="0"/>
              </a:rPr>
              <a:t> </a:t>
            </a:r>
            <a:r>
              <a:rPr lang="he-IL" sz="2000" dirty="0">
                <a:latin typeface="Arial" pitchFamily="34" charset="0"/>
                <a:ea typeface="Times New Roman" pitchFamily="18" charset="0"/>
                <a:cs typeface="Arial" pitchFamily="34" charset="0"/>
              </a:rPr>
              <a:t>בטור </a:t>
            </a:r>
            <a:r>
              <a:rPr lang="he-IL" sz="2000" b="1" dirty="0">
                <a:solidFill>
                  <a:schemeClr val="accent1"/>
                </a:solidFill>
                <a:latin typeface="Arial" pitchFamily="34" charset="0"/>
                <a:ea typeface="Times New Roman" pitchFamily="18" charset="0"/>
                <a:cs typeface="Arial" pitchFamily="34" charset="0"/>
              </a:rPr>
              <a:t>3</a:t>
            </a:r>
            <a:endParaRPr lang="en-US" sz="2000" b="1" dirty="0">
              <a:solidFill>
                <a:schemeClr val="accent1"/>
              </a:solidFill>
              <a:latin typeface="Arial" pitchFamily="34" charset="0"/>
              <a:cs typeface="Arial" pitchFamily="34" charset="0"/>
            </a:endParaRPr>
          </a:p>
          <a:p>
            <a:pPr lvl="0" algn="r" rtl="1" eaLnBrk="0" fontAlgn="base" hangingPunct="0">
              <a:spcBef>
                <a:spcPts val="600"/>
              </a:spcBef>
              <a:spcAft>
                <a:spcPts val="600"/>
              </a:spcAft>
            </a:pPr>
            <a:endParaRPr lang="en-US" sz="2000" dirty="0">
              <a:latin typeface="Arial" pitchFamily="34" charset="0"/>
              <a:cs typeface="Arial" pitchFamily="34" charset="0"/>
            </a:endParaRPr>
          </a:p>
        </p:txBody>
      </p:sp>
      <p:pic>
        <p:nvPicPr>
          <p:cNvPr id="76803" name="Picture 3"/>
          <p:cNvPicPr>
            <a:picLocks noChangeAspect="1" noChangeArrowheads="1"/>
          </p:cNvPicPr>
          <p:nvPr/>
        </p:nvPicPr>
        <p:blipFill>
          <a:blip r:embed="rId5"/>
          <a:srcRect/>
          <a:stretch>
            <a:fillRect/>
          </a:stretch>
        </p:blipFill>
        <p:spPr bwMode="auto">
          <a:xfrm>
            <a:off x="887493" y="1696711"/>
            <a:ext cx="5080172" cy="4568165"/>
          </a:xfrm>
          <a:prstGeom prst="rect">
            <a:avLst/>
          </a:prstGeom>
          <a:noFill/>
          <a:ln w="9525">
            <a:noFill/>
            <a:miter lim="800000"/>
            <a:headEnd/>
            <a:tailEnd/>
          </a:ln>
        </p:spPr>
      </p:pic>
      <p:sp>
        <p:nvSpPr>
          <p:cNvPr id="10" name="מלבן 9"/>
          <p:cNvSpPr/>
          <p:nvPr/>
        </p:nvSpPr>
        <p:spPr>
          <a:xfrm>
            <a:off x="7457107" y="4941437"/>
            <a:ext cx="4475653" cy="1323439"/>
          </a:xfrm>
          <a:prstGeom prst="rect">
            <a:avLst/>
          </a:prstGeom>
        </p:spPr>
        <p:txBody>
          <a:bodyPr wrap="square">
            <a:spAutoFit/>
          </a:bodyPr>
          <a:lstStyle/>
          <a:p>
            <a:pPr lvl="0"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אחת נמצאת בשורה </a:t>
            </a:r>
            <a:r>
              <a:rPr lang="he-IL" sz="2000" b="1" dirty="0">
                <a:solidFill>
                  <a:srgbClr val="00B050"/>
                </a:solidFill>
                <a:latin typeface="Arial" pitchFamily="34" charset="0"/>
                <a:ea typeface="Times New Roman" pitchFamily="18" charset="0"/>
                <a:cs typeface="Arial" pitchFamily="34" charset="0"/>
              </a:rPr>
              <a:t>1</a:t>
            </a:r>
            <a:r>
              <a:rPr lang="he-IL" sz="2000" dirty="0">
                <a:solidFill>
                  <a:schemeClr val="accent1"/>
                </a:solidFill>
                <a:latin typeface="Arial" pitchFamily="34" charset="0"/>
                <a:ea typeface="Times New Roman" pitchFamily="18" charset="0"/>
                <a:cs typeface="Arial" pitchFamily="34" charset="0"/>
              </a:rPr>
              <a:t> </a:t>
            </a:r>
            <a:r>
              <a:rPr lang="he-IL" sz="2000" dirty="0">
                <a:latin typeface="Arial" pitchFamily="34" charset="0"/>
                <a:ea typeface="Times New Roman" pitchFamily="18" charset="0"/>
                <a:cs typeface="Arial" pitchFamily="34" charset="0"/>
              </a:rPr>
              <a:t>בטור </a:t>
            </a:r>
            <a:r>
              <a:rPr lang="he-IL" sz="2000" b="1" dirty="0">
                <a:solidFill>
                  <a:srgbClr val="00B050"/>
                </a:solidFill>
                <a:latin typeface="Arial" pitchFamily="34" charset="0"/>
                <a:ea typeface="Times New Roman" pitchFamily="18" charset="0"/>
                <a:cs typeface="Arial" pitchFamily="34" charset="0"/>
              </a:rPr>
              <a:t>6</a:t>
            </a:r>
          </a:p>
          <a:p>
            <a:pPr algn="r" rtl="1" eaLnBrk="0" fontAlgn="base" hangingPunct="0">
              <a:spcBef>
                <a:spcPts val="600"/>
              </a:spcBef>
              <a:spcAft>
                <a:spcPts val="600"/>
              </a:spcAft>
            </a:pPr>
            <a:r>
              <a:rPr lang="he-IL" sz="2000" dirty="0">
                <a:latin typeface="Arial" pitchFamily="34" charset="0"/>
                <a:ea typeface="Times New Roman" pitchFamily="18" charset="0"/>
                <a:cs typeface="Arial" pitchFamily="34" charset="0"/>
              </a:rPr>
              <a:t>משבצת שנייה נמצאת בשורה </a:t>
            </a:r>
            <a:r>
              <a:rPr lang="he-IL" sz="2000" b="1" dirty="0">
                <a:solidFill>
                  <a:srgbClr val="00B050"/>
                </a:solidFill>
                <a:latin typeface="Arial" pitchFamily="34" charset="0"/>
                <a:ea typeface="Times New Roman" pitchFamily="18" charset="0"/>
                <a:cs typeface="Arial" pitchFamily="34" charset="0"/>
              </a:rPr>
              <a:t>4</a:t>
            </a:r>
            <a:r>
              <a:rPr lang="he-IL" sz="2000" b="1" dirty="0">
                <a:solidFill>
                  <a:schemeClr val="accent2">
                    <a:lumMod val="50000"/>
                  </a:schemeClr>
                </a:solidFill>
                <a:latin typeface="Arial" pitchFamily="34" charset="0"/>
                <a:ea typeface="Times New Roman" pitchFamily="18" charset="0"/>
                <a:cs typeface="Arial" pitchFamily="34" charset="0"/>
              </a:rPr>
              <a:t> </a:t>
            </a:r>
            <a:r>
              <a:rPr lang="he-IL" sz="2000" dirty="0">
                <a:latin typeface="Arial" pitchFamily="34" charset="0"/>
                <a:ea typeface="Times New Roman" pitchFamily="18" charset="0"/>
                <a:cs typeface="Arial" pitchFamily="34" charset="0"/>
              </a:rPr>
              <a:t>בטור </a:t>
            </a:r>
            <a:r>
              <a:rPr lang="he-IL" sz="2000" b="1" dirty="0">
                <a:solidFill>
                  <a:srgbClr val="00B050"/>
                </a:solidFill>
                <a:latin typeface="Arial" pitchFamily="34" charset="0"/>
                <a:ea typeface="Times New Roman" pitchFamily="18" charset="0"/>
                <a:cs typeface="Arial" pitchFamily="34" charset="0"/>
              </a:rPr>
              <a:t>5</a:t>
            </a:r>
            <a:endParaRPr lang="en-US" sz="2000" b="1" dirty="0">
              <a:solidFill>
                <a:srgbClr val="00B050"/>
              </a:solidFill>
              <a:latin typeface="Arial" pitchFamily="34" charset="0"/>
              <a:cs typeface="Arial" pitchFamily="34" charset="0"/>
            </a:endParaRPr>
          </a:p>
          <a:p>
            <a:pPr lvl="0" algn="r" rtl="1" eaLnBrk="0" fontAlgn="base" hangingPunct="0">
              <a:spcBef>
                <a:spcPts val="600"/>
              </a:spcBef>
              <a:spcAft>
                <a:spcPts val="600"/>
              </a:spcAft>
            </a:pPr>
            <a:endParaRPr lang="en-US" sz="2000" dirty="0">
              <a:latin typeface="Arial" pitchFamily="34" charset="0"/>
              <a:cs typeface="Arial" pitchFamily="34" charset="0"/>
            </a:endParaRPr>
          </a:p>
        </p:txBody>
      </p:sp>
      <p:pic>
        <p:nvPicPr>
          <p:cNvPr id="8" name="0100">
            <a:hlinkClick r:id="" action="ppaction://media"/>
            <a:extLst>
              <a:ext uri="{FF2B5EF4-FFF2-40B4-BE49-F238E27FC236}">
                <a16:creationId xmlns:a16="http://schemas.microsoft.com/office/drawing/2014/main" id="{8995B270-D3B7-4925-BE97-1F93714C9CA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5515" y="367846"/>
            <a:ext cx="2631137" cy="938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2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5"/>
          <a:srcRect/>
          <a:stretch>
            <a:fillRect/>
          </a:stretch>
        </p:blipFill>
        <p:spPr bwMode="auto">
          <a:xfrm>
            <a:off x="195515" y="1690264"/>
            <a:ext cx="5772150" cy="5167736"/>
          </a:xfrm>
          <a:prstGeom prst="rect">
            <a:avLst/>
          </a:prstGeom>
          <a:noFill/>
          <a:ln w="9525">
            <a:noFill/>
            <a:miter lim="800000"/>
            <a:headEnd/>
            <a:tailEnd/>
          </a:ln>
        </p:spPr>
      </p:pic>
      <p:sp>
        <p:nvSpPr>
          <p:cNvPr id="70659" name="Rectangle 3"/>
          <p:cNvSpPr>
            <a:spLocks noChangeArrowheads="1"/>
          </p:cNvSpPr>
          <p:nvPr/>
        </p:nvSpPr>
        <p:spPr bwMode="auto">
          <a:xfrm>
            <a:off x="6369712" y="1690264"/>
            <a:ext cx="5563048" cy="53707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a:r>
              <a:rPr lang="he-IL" sz="2400" dirty="0"/>
              <a:t>הקיפו בלוח ריבוע שיש בו ארבע משבצות. </a:t>
            </a:r>
          </a:p>
          <a:p>
            <a:pPr lvl="0" algn="r" rtl="1"/>
            <a:r>
              <a:rPr lang="he-IL" sz="2400" dirty="0"/>
              <a:t>חברו את שני המספרים בכל אלכסון.</a:t>
            </a:r>
            <a:endParaRPr lang="en-US" sz="2400" dirty="0"/>
          </a:p>
          <a:p>
            <a:pPr algn="r" rtl="1"/>
            <a:r>
              <a:rPr lang="he-IL" sz="2400" dirty="0"/>
              <a:t>מה תוכלו לומר על סכום המספרים בשני האלכסונים?</a:t>
            </a:r>
          </a:p>
          <a:p>
            <a:pPr algn="r" rtl="1"/>
            <a:endParaRPr lang="he-IL" sz="2400" dirty="0"/>
          </a:p>
          <a:p>
            <a:pPr lvl="0" algn="r" rtl="1"/>
            <a:r>
              <a:rPr lang="he-IL" sz="2400" dirty="0"/>
              <a:t>האם התכונה שמצאתם נכונה לכל ריבוע בעל ארבע משבצות בלוח?</a:t>
            </a:r>
            <a:endParaRPr lang="en-US" sz="2400" dirty="0"/>
          </a:p>
          <a:p>
            <a:pPr algn="r" rtl="1"/>
            <a:r>
              <a:rPr lang="he-IL" sz="2400" dirty="0"/>
              <a:t>אם כן,  הסבירו מדוע. אם לא, הסבירו מדוע היא קיימת בריבוע שבחרתם</a:t>
            </a:r>
            <a:r>
              <a:rPr lang="he-IL" sz="2000" dirty="0"/>
              <a:t>.</a:t>
            </a:r>
            <a:endParaRPr lang="en-US" sz="2000" dirty="0"/>
          </a:p>
          <a:p>
            <a:pPr marL="0" marR="0" lvl="0" indent="0" algn="r" defTabSz="914400" rtl="1" eaLnBrk="0" fontAlgn="base" latinLnBrk="0" hangingPunct="0">
              <a:lnSpc>
                <a:spcPct val="100000"/>
              </a:lnSpc>
              <a:spcBef>
                <a:spcPts val="600"/>
              </a:spcBef>
              <a:spcAft>
                <a:spcPts val="600"/>
              </a:spcAft>
              <a:buClrTx/>
              <a:buSzTx/>
              <a:buFontTx/>
              <a:buNone/>
              <a:tabLst/>
            </a:pPr>
            <a:endParaRPr lang="he-IL" sz="20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lang="he-IL" sz="24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p:txBody>
      </p:sp>
      <p:pic>
        <p:nvPicPr>
          <p:cNvPr id="2"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5515" y="367846"/>
            <a:ext cx="2631137" cy="938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6369712" y="1690264"/>
            <a:ext cx="5563048" cy="53707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rtl="1"/>
            <a:r>
              <a:rPr lang="he-IL" sz="2400" dirty="0"/>
              <a:t>הקיפו בלוח ריבוע שיש בו ארבע משבצות. </a:t>
            </a:r>
          </a:p>
          <a:p>
            <a:pPr lvl="0" algn="r" rtl="1"/>
            <a:r>
              <a:rPr lang="he-IL" sz="2400" dirty="0"/>
              <a:t>חברו את שני המספרים בכל אלכסון.</a:t>
            </a:r>
            <a:endParaRPr lang="en-US" sz="2400" dirty="0"/>
          </a:p>
          <a:p>
            <a:pPr algn="r" rtl="1"/>
            <a:r>
              <a:rPr lang="he-IL" sz="2400" dirty="0"/>
              <a:t>מה תוכלו לומר על סכום המספרים בשני האלכסונים?</a:t>
            </a:r>
          </a:p>
          <a:p>
            <a:pPr algn="r" rtl="1"/>
            <a:endParaRPr lang="he-IL" sz="2400" dirty="0"/>
          </a:p>
          <a:p>
            <a:pPr lvl="0" algn="r" rtl="1"/>
            <a:r>
              <a:rPr lang="he-IL" sz="2400" dirty="0"/>
              <a:t>האם התכונה שמצאתם נכונה לכל ריבוע בעל ארבע משבצות בלוח?</a:t>
            </a:r>
            <a:endParaRPr lang="en-US" sz="2400" dirty="0"/>
          </a:p>
          <a:p>
            <a:pPr algn="r" rtl="1"/>
            <a:r>
              <a:rPr lang="he-IL" sz="2400" dirty="0"/>
              <a:t>אם כן,  הסבירו מדוע. אם לא, הסבירו מדוע היא קיימת בריבוע שבחרתם</a:t>
            </a:r>
            <a:r>
              <a:rPr lang="he-IL" sz="2000" dirty="0"/>
              <a:t>.</a:t>
            </a:r>
            <a:endParaRPr lang="en-US" sz="2000" dirty="0"/>
          </a:p>
          <a:p>
            <a:pPr marL="0" marR="0" lvl="0" indent="0" algn="r" defTabSz="914400" rtl="1" eaLnBrk="0" fontAlgn="base" latinLnBrk="0" hangingPunct="0">
              <a:lnSpc>
                <a:spcPct val="100000"/>
              </a:lnSpc>
              <a:spcBef>
                <a:spcPts val="600"/>
              </a:spcBef>
              <a:spcAft>
                <a:spcPts val="600"/>
              </a:spcAft>
              <a:buClrTx/>
              <a:buSzTx/>
              <a:buFontTx/>
              <a:buNone/>
              <a:tabLst/>
            </a:pPr>
            <a:endParaRPr lang="he-IL" sz="20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lang="he-IL" sz="2400" dirty="0">
              <a:latin typeface="Arial" pitchFamily="34" charset="0"/>
              <a:cs typeface="Arial" pitchFamily="34" charset="0"/>
            </a:endParaRPr>
          </a:p>
          <a:p>
            <a:pPr marL="0" marR="0" lvl="0" indent="0" algn="r" defTabSz="914400" rtl="1" eaLnBrk="0" fontAlgn="base" latinLnBrk="0" hangingPunct="0">
              <a:lnSpc>
                <a:spcPct val="100000"/>
              </a:lnSpc>
              <a:spcBef>
                <a:spcPts val="600"/>
              </a:spcBef>
              <a:spcAft>
                <a:spcPts val="600"/>
              </a:spcAft>
              <a:buClrTx/>
              <a:buSzTx/>
              <a:buFontTx/>
              <a:buNone/>
              <a:tabLst/>
            </a:pPr>
            <a:endParaRPr kumimoji="0" lang="he-IL" sz="2400" b="0" i="0" u="none" strike="noStrike" cap="none" normalizeH="0" baseline="0" dirty="0">
              <a:ln>
                <a:noFill/>
              </a:ln>
              <a:solidFill>
                <a:schemeClr val="tx1"/>
              </a:solidFill>
              <a:effectLst/>
              <a:latin typeface="Arial" pitchFamily="34" charset="0"/>
              <a:cs typeface="Arial" pitchFamily="34" charset="0"/>
            </a:endParaRPr>
          </a:p>
        </p:txBody>
      </p:sp>
      <p:pic>
        <p:nvPicPr>
          <p:cNvPr id="77826" name="Picture 2"/>
          <p:cNvPicPr>
            <a:picLocks noChangeAspect="1" noChangeArrowheads="1"/>
          </p:cNvPicPr>
          <p:nvPr/>
        </p:nvPicPr>
        <p:blipFill>
          <a:blip r:embed="rId3"/>
          <a:srcRect/>
          <a:stretch>
            <a:fillRect/>
          </a:stretch>
        </p:blipFill>
        <p:spPr bwMode="auto">
          <a:xfrm>
            <a:off x="0" y="1690264"/>
            <a:ext cx="6153665" cy="5167736"/>
          </a:xfrm>
          <a:prstGeom prst="rect">
            <a:avLst/>
          </a:prstGeom>
          <a:noFill/>
          <a:ln w="9525">
            <a:noFill/>
            <a:miter lim="800000"/>
            <a:headEnd/>
            <a:tailEnd/>
          </a:ln>
        </p:spPr>
      </p:pic>
      <p:pic>
        <p:nvPicPr>
          <p:cNvPr id="77827" name="Picture 3"/>
          <p:cNvPicPr>
            <a:picLocks noChangeAspect="1" noChangeArrowheads="1"/>
          </p:cNvPicPr>
          <p:nvPr/>
        </p:nvPicPr>
        <p:blipFill>
          <a:blip r:embed="rId4"/>
          <a:srcRect/>
          <a:stretch>
            <a:fillRect/>
          </a:stretch>
        </p:blipFill>
        <p:spPr bwMode="auto">
          <a:xfrm>
            <a:off x="431200" y="316128"/>
            <a:ext cx="1228725" cy="838200"/>
          </a:xfrm>
          <a:prstGeom prst="rect">
            <a:avLst/>
          </a:prstGeom>
          <a:noFill/>
          <a:ln w="9525">
            <a:noFill/>
            <a:miter lim="800000"/>
            <a:headEnd/>
            <a:tailEnd/>
          </a:ln>
        </p:spPr>
      </p:pic>
      <p:pic>
        <p:nvPicPr>
          <p:cNvPr id="77828" name="Picture 4"/>
          <p:cNvPicPr>
            <a:picLocks noChangeAspect="1" noChangeArrowheads="1"/>
          </p:cNvPicPr>
          <p:nvPr/>
        </p:nvPicPr>
        <p:blipFill>
          <a:blip r:embed="rId5"/>
          <a:srcRect/>
          <a:stretch>
            <a:fillRect/>
          </a:stretch>
        </p:blipFill>
        <p:spPr bwMode="auto">
          <a:xfrm>
            <a:off x="1672282" y="336207"/>
            <a:ext cx="476250" cy="781050"/>
          </a:xfrm>
          <a:prstGeom prst="rect">
            <a:avLst/>
          </a:prstGeom>
          <a:noFill/>
          <a:ln w="9525">
            <a:noFill/>
            <a:miter lim="800000"/>
            <a:headEnd/>
            <a:tailEnd/>
          </a:ln>
        </p:spPr>
      </p:pic>
      <p:pic>
        <p:nvPicPr>
          <p:cNvPr id="77829" name="Picture 5"/>
          <p:cNvPicPr>
            <a:picLocks noChangeAspect="1" noChangeArrowheads="1"/>
          </p:cNvPicPr>
          <p:nvPr/>
        </p:nvPicPr>
        <p:blipFill>
          <a:blip r:embed="rId6"/>
          <a:srcRect/>
          <a:stretch>
            <a:fillRect/>
          </a:stretch>
        </p:blipFill>
        <p:spPr bwMode="auto">
          <a:xfrm>
            <a:off x="2801894" y="336207"/>
            <a:ext cx="1447800" cy="819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TotalTime>
  <Words>1135</Words>
  <Application>Microsoft Office PowerPoint</Application>
  <PresentationFormat>מסך רחב</PresentationFormat>
  <Paragraphs>181</Paragraphs>
  <Slides>16</Slides>
  <Notes>16</Notes>
  <HiddenSlides>0</HiddenSlides>
  <MMClips>5</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16</vt:i4>
      </vt:variant>
    </vt:vector>
  </HeadingPairs>
  <TitlesOfParts>
    <vt:vector size="21" baseType="lpstr">
      <vt:lpstr>Alef</vt:lpstr>
      <vt:lpstr>Arial</vt:lpstr>
      <vt:lpstr>Calibri</vt:lpstr>
      <vt:lpstr>Cambria Math</vt:lpstr>
      <vt:lpstr>Office Theme</vt:lpstr>
      <vt:lpstr>מצגת של PowerPoint‏</vt:lpstr>
      <vt:lpstr>מה נלמד היום?</vt:lpstr>
      <vt:lpstr>מה להביא לשיעור?</vt:lpstr>
      <vt:lpstr>מה אנחנו כבר יודעים?</vt:lpstr>
      <vt:lpstr>עכשיו לומדים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מסיימים ומסכמים</vt:lpstr>
      <vt:lpstr>ממשיכים לתרגל</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הילה בגריש</cp:lastModifiedBy>
  <cp:revision>130</cp:revision>
  <dcterms:created xsi:type="dcterms:W3CDTF">2020-03-11T07:11:19Z</dcterms:created>
  <dcterms:modified xsi:type="dcterms:W3CDTF">2020-06-10T13:13:40Z</dcterms:modified>
</cp:coreProperties>
</file>