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Lst>
  <p:notesMasterIdLst>
    <p:notesMasterId r:id="rId24"/>
  </p:notesMasterIdLst>
  <p:sldIdLst>
    <p:sldId id="332" r:id="rId3"/>
    <p:sldId id="268" r:id="rId4"/>
    <p:sldId id="269" r:id="rId5"/>
    <p:sldId id="287" r:id="rId6"/>
    <p:sldId id="307" r:id="rId7"/>
    <p:sldId id="311" r:id="rId8"/>
    <p:sldId id="308" r:id="rId9"/>
    <p:sldId id="271" r:id="rId10"/>
    <p:sldId id="300" r:id="rId11"/>
    <p:sldId id="272" r:id="rId12"/>
    <p:sldId id="299" r:id="rId13"/>
    <p:sldId id="301" r:id="rId14"/>
    <p:sldId id="288" r:id="rId15"/>
    <p:sldId id="302" r:id="rId16"/>
    <p:sldId id="303" r:id="rId17"/>
    <p:sldId id="304" r:id="rId18"/>
    <p:sldId id="305" r:id="rId19"/>
    <p:sldId id="306" r:id="rId20"/>
    <p:sldId id="298" r:id="rId21"/>
    <p:sldId id="289" r:id="rId22"/>
    <p:sldId id="501" r:id="rId2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dent" initials="s" lastIdx="18" clrIdx="0">
    <p:extLst>
      <p:ext uri="{19B8F6BF-5375-455C-9EA6-DF929625EA0E}">
        <p15:presenceInfo xmlns:p15="http://schemas.microsoft.com/office/powerpoint/2012/main" userId="student" providerId="None"/>
      </p:ext>
    </p:extLst>
  </p:cmAuthor>
  <p:cmAuthor id="2" name="noy נוי" initials="nנ" lastIdx="22" clrIdx="1">
    <p:extLst>
      <p:ext uri="{19B8F6BF-5375-455C-9EA6-DF929625EA0E}">
        <p15:presenceInfo xmlns:p15="http://schemas.microsoft.com/office/powerpoint/2012/main" userId="9655de8592ce55a2" providerId="Windows Live"/>
      </p:ext>
    </p:extLst>
  </p:cmAuthor>
  <p:cmAuthor id="3" name="roza-lab" initials="r" lastIdx="1" clrIdx="2">
    <p:extLst>
      <p:ext uri="{19B8F6BF-5375-455C-9EA6-DF929625EA0E}">
        <p15:presenceInfo xmlns:p15="http://schemas.microsoft.com/office/powerpoint/2012/main" userId="roza-lab" providerId="None"/>
      </p:ext>
    </p:extLst>
  </p:cmAuthor>
  <p:cmAuthor id="4" name="KEREN" initials="K" lastIdx="13" clrIdx="3">
    <p:extLst>
      <p:ext uri="{19B8F6BF-5375-455C-9EA6-DF929625EA0E}">
        <p15:presenceInfo xmlns:p15="http://schemas.microsoft.com/office/powerpoint/2012/main" userId="150bb1ab0ccceb5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סגנון ביניים 4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סגנון ביניים 4 - הדגשה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B4B98B0-60AC-42C2-AFA5-B58CD77FA1E5}" styleName="סגנון בהיר 1 - הדגשה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סגנון בהיר 3 - הדגשה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5" autoAdjust="0"/>
    <p:restoredTop sz="94374" autoAdjust="0"/>
  </p:normalViewPr>
  <p:slideViewPr>
    <p:cSldViewPr snapToGrid="0" snapToObjects="1" showGuides="1">
      <p:cViewPr varScale="1">
        <p:scale>
          <a:sx n="68" d="100"/>
          <a:sy n="68" d="100"/>
        </p:scale>
        <p:origin x="900" y="66"/>
      </p:cViewPr>
      <p:guideLst>
        <p:guide orient="horz" pos="2024"/>
        <p:guide pos="3863"/>
      </p:guideLst>
    </p:cSldViewPr>
  </p:slideViewPr>
  <p:notesTextViewPr>
    <p:cViewPr>
      <p:scale>
        <a:sx n="3" d="2"/>
        <a:sy n="3" d="2"/>
      </p:scale>
      <p:origin x="0" y="0"/>
    </p:cViewPr>
  </p:notesTextViewPr>
  <p:sorterViewPr>
    <p:cViewPr>
      <p:scale>
        <a:sx n="120" d="100"/>
        <a:sy n="120" d="100"/>
      </p:scale>
      <p:origin x="0" y="-3018"/>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pPr/>
              <a:t>י"ח/סיון/תש"פ</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pPr/>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421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משך שקופית: דקה</a:t>
            </a:r>
            <a:endParaRPr lang="en-US" dirty="0"/>
          </a:p>
          <a:p>
            <a:pPr algn="r"/>
            <a:r>
              <a:rPr lang="he-IL" dirty="0"/>
              <a:t>להמתין דקה ולעבור לפתרון בשקופית הבאה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13</a:t>
            </a:fld>
            <a:endParaRPr lang="x-none"/>
          </a:p>
        </p:txBody>
      </p:sp>
    </p:spTree>
    <p:extLst>
      <p:ext uri="{BB962C8B-B14F-4D97-AF65-F5344CB8AC3E}">
        <p14:creationId xmlns:p14="http://schemas.microsoft.com/office/powerpoint/2010/main" val="4130693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משך שקופית: 2 דקות</a:t>
            </a:r>
          </a:p>
          <a:p>
            <a:pPr algn="r"/>
            <a:r>
              <a:rPr lang="he-IL" dirty="0"/>
              <a:t>סכום המספרים שווה לשלוש.</a:t>
            </a:r>
            <a:r>
              <a:rPr lang="en-US" dirty="0"/>
              <a:t>  </a:t>
            </a:r>
          </a:p>
          <a:p>
            <a:pPr algn="r"/>
            <a:r>
              <a:rPr lang="he-IL" dirty="0"/>
              <a:t>יש שלושה מספרים ולכן נחלק את הסכום ב-3.</a:t>
            </a:r>
            <a:endParaRPr lang="en-US" dirty="0"/>
          </a:p>
          <a:p>
            <a:pPr algn="r"/>
            <a:r>
              <a:rPr lang="he-IL" dirty="0"/>
              <a:t>אפשר להוסיף ולשאול: מה הייתה לדעתכם הטעות של ניצן? ניצן התייחסה רק לשני המספרים 1, 2 סכמה אותם וחילקה ב- 2.</a:t>
            </a:r>
          </a:p>
          <a:p>
            <a:pPr algn="r"/>
            <a:r>
              <a:rPr lang="he-IL" dirty="0"/>
              <a:t>נדגיש כי למרות שאחד המספרים הוא אפס עדיין יש לו השפעה על הממוצע.</a:t>
            </a:r>
          </a:p>
          <a:p>
            <a:pPr algn="r"/>
            <a:r>
              <a:rPr lang="he-IL" dirty="0"/>
              <a:t>גם מספרים מעורבים ושברים הם אפשרות.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14</a:t>
            </a:fld>
            <a:endParaRPr lang="x-none"/>
          </a:p>
        </p:txBody>
      </p:sp>
    </p:spTree>
    <p:extLst>
      <p:ext uri="{BB962C8B-B14F-4D97-AF65-F5344CB8AC3E}">
        <p14:creationId xmlns:p14="http://schemas.microsoft.com/office/powerpoint/2010/main" val="1013806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משך השקופית: 2 דקות</a:t>
            </a:r>
            <a:endParaRPr lang="en-US" dirty="0"/>
          </a:p>
          <a:p>
            <a:pPr algn="r"/>
            <a:r>
              <a:rPr lang="he-IL" dirty="0"/>
              <a:t>סכום המספרים שווה 30. נחלק את הסכום ל- 5 ונקבל שהממוצע הוא 6.</a:t>
            </a:r>
            <a:endParaRPr lang="en-US" dirty="0"/>
          </a:p>
          <a:p>
            <a:pPr algn="r"/>
            <a:r>
              <a:rPr lang="he-IL" dirty="0"/>
              <a:t>כאשר נוריד את המספר אפס, סכום המספרים לא ישתנה (הסכום נשאר 30) אבל מספר האברים ירד לארבע ולכן המנה תקטן.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15</a:t>
            </a:fld>
            <a:endParaRPr lang="x-none"/>
          </a:p>
        </p:txBody>
      </p:sp>
    </p:spTree>
    <p:extLst>
      <p:ext uri="{BB962C8B-B14F-4D97-AF65-F5344CB8AC3E}">
        <p14:creationId xmlns:p14="http://schemas.microsoft.com/office/powerpoint/2010/main" val="2035667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משך השקופית: דקה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16</a:t>
            </a:fld>
            <a:endParaRPr lang="x-none"/>
          </a:p>
        </p:txBody>
      </p:sp>
    </p:spTree>
    <p:extLst>
      <p:ext uri="{BB962C8B-B14F-4D97-AF65-F5344CB8AC3E}">
        <p14:creationId xmlns:p14="http://schemas.microsoft.com/office/powerpoint/2010/main" val="811701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משך השקופית: 2 דקות</a:t>
            </a: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סכום התרומה בשתי הקבוצות זהה, אך מספר הילדים שונה. בקבוצת הדינוזאורים יש 4 ילדים גייסו תרומות ואילו בקבוצת השדים האדומים יש חמישה ילדים שגייסו תרומות. העובדה שגל גייסה 0 שקלים לא השפיעה על הסכום הכולל שהקבוצה גייסה, אך כן משפיע על הסכום הממוצע שגייס כל ילד בקבוצה. כאשר המחלק זהה והמחולק גדל המנה תקטן. במילים אחרות כאשר מחלקים את אותו המספר במספר גדול יותר המנה קטנה.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17</a:t>
            </a:fld>
            <a:endParaRPr lang="x-none"/>
          </a:p>
        </p:txBody>
      </p:sp>
    </p:spTree>
    <p:extLst>
      <p:ext uri="{BB962C8B-B14F-4D97-AF65-F5344CB8AC3E}">
        <p14:creationId xmlns:p14="http://schemas.microsoft.com/office/powerpoint/2010/main" val="336180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משך השקופית: 3 דקות</a:t>
            </a:r>
          </a:p>
          <a:p>
            <a:pPr marL="171450" indent="-171450" algn="r" rtl="1">
              <a:buFont typeface="Arial" panose="020B0604020202020204" pitchFamily="34" charset="0"/>
              <a:buChar char="•"/>
            </a:pPr>
            <a:r>
              <a:rPr lang="he-IL" dirty="0"/>
              <a:t>סכום האברים (מחירי המופעים) הוא 480 ומספר האברים (מספר המופעים) הוא 6. </a:t>
            </a:r>
          </a:p>
          <a:p>
            <a:pPr marL="0" indent="0" algn="r" rtl="1">
              <a:buFont typeface="Arial" panose="020B0604020202020204" pitchFamily="34" charset="0"/>
              <a:buNone/>
            </a:pPr>
            <a:r>
              <a:rPr lang="he-IL" dirty="0"/>
              <a:t>    נחלק 480 ב-6 ונקבל שהמחיר הממוצע להופעה הוא 80 ₪.</a:t>
            </a:r>
          </a:p>
          <a:p>
            <a:pPr marL="171450" indent="-171450" algn="r" rtl="1">
              <a:buFont typeface="Arial" panose="020B0604020202020204" pitchFamily="34" charset="0"/>
              <a:buChar char="•"/>
            </a:pPr>
            <a:r>
              <a:rPr lang="he-IL" sz="5400" dirty="0"/>
              <a:t>המחיר הממוצע להצגה ירד משום שמחיר הכרטיסייה (סכום האברים) לא ישתנה אבל נוספה לנו עוד הצגה. </a:t>
            </a:r>
          </a:p>
          <a:p>
            <a:pPr marL="0" indent="0" algn="r" rtl="1">
              <a:buFont typeface="Arial" panose="020B0604020202020204" pitchFamily="34" charset="0"/>
              <a:buNone/>
            </a:pPr>
            <a:r>
              <a:rPr lang="he-IL" sz="5400" dirty="0"/>
              <a:t>    כלומר, מספר האברים יגדל ונחלק את אותו הסכום במספר גדול יותר, לכן הממוצע (המנה) יקטן. </a:t>
            </a:r>
            <a:endParaRPr lang="en-US" sz="5400"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18</a:t>
            </a:fld>
            <a:endParaRPr lang="x-none"/>
          </a:p>
        </p:txBody>
      </p:sp>
    </p:spTree>
    <p:extLst>
      <p:ext uri="{BB962C8B-B14F-4D97-AF65-F5344CB8AC3E}">
        <p14:creationId xmlns:p14="http://schemas.microsoft.com/office/powerpoint/2010/main" val="2723639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a:t>משך השקף: 2 דקות</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לקבוצות שונות של נתונים יכול להיות ממוצע זהה בערכו</a:t>
            </a:r>
          </a:p>
          <a:p>
            <a:pPr marL="0" lvl="0" indent="0" algn="r">
              <a:lnSpc>
                <a:spcPct val="150000"/>
              </a:lnSpc>
              <a:buClr>
                <a:schemeClr val="accent2"/>
              </a:buClr>
              <a:buFont typeface="Wingdings" panose="05000000000000000000" pitchFamily="2" charset="2"/>
              <a:buNone/>
            </a:pPr>
            <a:r>
              <a:rPr lang="he-IL" dirty="0"/>
              <a:t>- מצאנו שלשות שונות של מספרים לאותו הממוצע. </a:t>
            </a:r>
          </a:p>
          <a:p>
            <a:pPr marL="0" lvl="0" indent="0" algn="r">
              <a:lnSpc>
                <a:spcPct val="150000"/>
              </a:lnSpc>
              <a:buClr>
                <a:schemeClr val="accent2"/>
              </a:buClr>
              <a:buFont typeface="Wingdings" panose="05000000000000000000" pitchFamily="2" charset="2"/>
              <a:buNone/>
            </a:pPr>
            <a:r>
              <a:rPr lang="he-IL" dirty="0"/>
              <a:t>לאפס יש משמעות בחישוב הממוצע-קבוצות של מספרים שסכומם שווה והממוצע שלהן שונה כמו בתרגיל הכרטיסייה ותרגיל ההתרמה</a:t>
            </a:r>
          </a:p>
          <a:p>
            <a:pPr marL="0" indent="0" algn="r">
              <a:lnSpc>
                <a:spcPct val="160000"/>
              </a:lnSpc>
              <a:buClr>
                <a:schemeClr val="accent2"/>
              </a:buClr>
              <a:buFontTx/>
              <a:buNone/>
            </a:pPr>
            <a:r>
              <a:rPr lang="he-IL" dirty="0"/>
              <a:t>דנו בקשר שבין סכום האיברים בקבוצה ומספר האיברים שבה לבין הממוצע</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19</a:t>
            </a:fld>
            <a:endParaRPr lang="x-none"/>
          </a:p>
        </p:txBody>
      </p:sp>
    </p:spTree>
    <p:extLst>
      <p:ext uri="{BB962C8B-B14F-4D97-AF65-F5344CB8AC3E}">
        <p14:creationId xmlns:p14="http://schemas.microsoft.com/office/powerpoint/2010/main" val="2075254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dirty="0"/>
              <a:t>משך השקף: 5 דקות</a:t>
            </a:r>
          </a:p>
          <a:p>
            <a:pPr marL="158750" indent="0" algn="r" rtl="1">
              <a:buNone/>
            </a:pPr>
            <a:endParaRPr lang="he-IL" dirty="0"/>
          </a:p>
          <a:p>
            <a:pPr marL="158750" indent="0" algn="r" rtl="1">
              <a:buNone/>
            </a:pPr>
            <a:r>
              <a:rPr lang="he-IL" dirty="0"/>
              <a:t>בשלב זה הסבירו לתלמידים את התרגול והיפרדו מהם. עם יציאת התלמידים לתרגול הסופי יסתיים שלב הצילום שלכם כמורים.</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20</a:t>
            </a:fld>
            <a:endParaRPr lang="x-none"/>
          </a:p>
        </p:txBody>
      </p:sp>
    </p:spTree>
    <p:extLst>
      <p:ext uri="{BB962C8B-B14F-4D97-AF65-F5344CB8AC3E}">
        <p14:creationId xmlns:p14="http://schemas.microsoft.com/office/powerpoint/2010/main" val="4105122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2143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דקה</a:t>
            </a:r>
          </a:p>
          <a:p>
            <a:pPr marL="158750" indent="0" algn="r" rtl="1">
              <a:buNone/>
            </a:pPr>
            <a:endParaRPr lang="he-IL" sz="1200" dirty="0">
              <a:solidFill>
                <a:schemeClr val="tx1"/>
              </a:solidFill>
            </a:endParaRPr>
          </a:p>
          <a:p>
            <a:pPr marL="158750" indent="0" algn="r" rtl="1">
              <a:buNone/>
            </a:pPr>
            <a:r>
              <a:rPr lang="he-IL" sz="1200" dirty="0">
                <a:solidFill>
                  <a:schemeClr val="tx1"/>
                </a:solidFill>
              </a:rPr>
              <a:t>הציגו את עצמכם ואת מהלך השיעור:</a:t>
            </a:r>
          </a:p>
          <a:p>
            <a:pPr marL="158750" indent="0" algn="r" rtl="1">
              <a:buNone/>
            </a:pPr>
            <a:endParaRPr lang="he-IL" sz="1200" dirty="0">
              <a:solidFill>
                <a:schemeClr val="tx1"/>
              </a:solidFill>
            </a:endParaRPr>
          </a:p>
          <a:p>
            <a:pPr marL="158750" indent="0" algn="r" rtl="1" fontAlgn="base">
              <a:buNone/>
            </a:pPr>
            <a:r>
              <a:rPr lang="he-IL" sz="1200" dirty="0">
                <a:solidFill>
                  <a:schemeClr val="tx1"/>
                </a:solidFill>
              </a:rPr>
              <a:t>מוזמנים לפנות בצורה אישית לתלמידים:</a:t>
            </a:r>
            <a:br>
              <a:rPr lang="he-IL" sz="1200" dirty="0"/>
            </a:br>
            <a:r>
              <a:rPr lang="he-IL" sz="1200" dirty="0">
                <a:solidFill>
                  <a:schemeClr val="accent1">
                    <a:lumMod val="75000"/>
                  </a:schemeClr>
                </a:solidFill>
              </a:rPr>
              <a:t>דוגמה לטקסט שייאמר בעל פה: "שלום, שמי___. אני מורה ל____ ממקום בארץ____. מה שלומכם? אני שמח/ה שהצטרפתם אליי", </a:t>
            </a:r>
            <a:r>
              <a:rPr lang="he-IL" sz="1200" dirty="0" err="1">
                <a:solidFill>
                  <a:schemeClr val="accent1">
                    <a:lumMod val="75000"/>
                  </a:schemeClr>
                </a:solidFill>
              </a:rPr>
              <a:t>וכו</a:t>
            </a:r>
            <a:r>
              <a:rPr lang="he-IL" sz="1200" dirty="0">
                <a:solidFill>
                  <a:schemeClr val="accent1">
                    <a:lumMod val="75000"/>
                  </a:schemeClr>
                </a:solidFill>
              </a:rPr>
              <a:t>'.</a:t>
            </a:r>
          </a:p>
          <a:p>
            <a:pPr marL="158750" indent="0" algn="r" rtl="1" fontAlgn="base">
              <a:buNone/>
            </a:pPr>
            <a:endParaRPr lang="he-IL" sz="1200" dirty="0">
              <a:solidFill>
                <a:schemeClr val="tx1"/>
              </a:solidFill>
            </a:endParaRPr>
          </a:p>
          <a:p>
            <a:pPr marL="158750" indent="0" algn="r" rtl="1" fontAlgn="base">
              <a:buNone/>
            </a:pPr>
            <a:r>
              <a:rPr lang="he-IL" sz="1200" dirty="0">
                <a:solidFill>
                  <a:schemeClr val="tx1"/>
                </a:solidFill>
              </a:rPr>
              <a:t>נושא השיעור ומה מטרתו:</a:t>
            </a:r>
            <a:br>
              <a:rPr lang="he-IL" sz="1200" dirty="0">
                <a:solidFill>
                  <a:schemeClr val="tx1"/>
                </a:solidFill>
              </a:rPr>
            </a:br>
            <a:r>
              <a:rPr lang="he-IL" sz="1200" dirty="0">
                <a:solidFill>
                  <a:schemeClr val="accent1">
                    <a:lumMod val="75000"/>
                  </a:schemeClr>
                </a:solidFill>
              </a:rPr>
              <a:t>דוגמה לטקסט שייאמר בעל פה: "בשיעור הזה נלמד על_________. הצטרפו אליי ויהיה לנו כיף. מוכנים? מתחילים!"</a:t>
            </a:r>
          </a:p>
          <a:p>
            <a:pPr marL="0" lvl="0" indent="0" algn="r" rtl="1">
              <a:spcBef>
                <a:spcPts val="0"/>
              </a:spcBef>
              <a:spcAft>
                <a:spcPts val="0"/>
              </a:spcAft>
              <a:buNone/>
            </a:pPr>
            <a:endParaRPr lang="he-IL" sz="1200" b="1"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2</a:t>
            </a:fld>
            <a:endParaRPr lang="x-none"/>
          </a:p>
        </p:txBody>
      </p:sp>
    </p:spTree>
    <p:extLst>
      <p:ext uri="{BB962C8B-B14F-4D97-AF65-F5344CB8AC3E}">
        <p14:creationId xmlns:p14="http://schemas.microsoft.com/office/powerpoint/2010/main" val="1993621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t>משך השקף: דקה</a:t>
            </a:r>
          </a:p>
          <a:p>
            <a:pPr marL="158750" indent="0" algn="r" rtl="1">
              <a:buNone/>
            </a:pPr>
            <a:endParaRPr lang="he-IL" sz="1200" dirty="0"/>
          </a:p>
          <a:p>
            <a:pPr marL="158750" indent="0" algn="r" rtl="1">
              <a:buNone/>
            </a:pPr>
            <a:r>
              <a:rPr lang="he-IL" sz="1200" dirty="0"/>
              <a:t>בשקף זה ודאו שכולם הצטיידו בעזרים הנדרשים (מומלץ שעזרים אלו יהיו גם אצלכם עבור הדגמה).</a:t>
            </a:r>
          </a:p>
          <a:p>
            <a:pPr marL="158750" indent="0" algn="r" rtl="1">
              <a:buNone/>
            </a:pPr>
            <a:r>
              <a:rPr lang="he-IL" sz="1200" dirty="0">
                <a:solidFill>
                  <a:srgbClr val="FF0000"/>
                </a:solidFill>
              </a:rPr>
              <a:t>מחקו את המיותר או הוסיפו במידת הצורך (הקפידו על זכויות היוצרים).</a:t>
            </a:r>
          </a:p>
          <a:p>
            <a:pPr marL="158750" indent="0" algn="r" rtl="1">
              <a:buNone/>
            </a:pPr>
            <a:endParaRPr lang="he-IL" sz="1200" dirty="0">
              <a:solidFill>
                <a:srgbClr val="FF0000"/>
              </a:solidFill>
            </a:endParaRPr>
          </a:p>
          <a:p>
            <a:pPr marL="158750" indent="0" algn="r" rtl="1">
              <a:buNone/>
            </a:pPr>
            <a:r>
              <a:rPr lang="he-IL" sz="1200" dirty="0">
                <a:solidFill>
                  <a:srgbClr val="FF0000"/>
                </a:solidFill>
              </a:rPr>
              <a:t>זה הזמן להציג את </a:t>
            </a:r>
            <a:r>
              <a:rPr lang="he-IL" sz="1200" b="0" i="0" u="none" strike="noStrike" cap="none" dirty="0">
                <a:solidFill>
                  <a:srgbClr val="000000"/>
                </a:solidFill>
                <a:effectLst/>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lang="he-IL"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3</a:t>
            </a:fld>
            <a:endParaRPr lang="x-none"/>
          </a:p>
        </p:txBody>
      </p:sp>
    </p:spTree>
    <p:extLst>
      <p:ext uri="{BB962C8B-B14F-4D97-AF65-F5344CB8AC3E}">
        <p14:creationId xmlns:p14="http://schemas.microsoft.com/office/powerpoint/2010/main" val="357002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dirty="0"/>
              <a:t>משך השקף: עד 2 דקות</a:t>
            </a:r>
          </a:p>
          <a:p>
            <a:pPr marL="0" lvl="0" indent="0" algn="r" rtl="1">
              <a:spcBef>
                <a:spcPts val="0"/>
              </a:spcBef>
              <a:spcAft>
                <a:spcPts val="0"/>
              </a:spcAft>
              <a:buNone/>
            </a:pPr>
            <a:r>
              <a:rPr lang="he-IL" dirty="0">
                <a:solidFill>
                  <a:srgbClr val="FF0000"/>
                </a:solidFill>
              </a:rPr>
              <a:t>הממוצע היא המנה בין סכום כל האיברים בקבוצה לבין מספר האיברים בקבוצה.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4</a:t>
            </a:fld>
            <a:endParaRPr lang="x-none"/>
          </a:p>
        </p:txBody>
      </p:sp>
    </p:spTree>
    <p:extLst>
      <p:ext uri="{BB962C8B-B14F-4D97-AF65-F5344CB8AC3E}">
        <p14:creationId xmlns:p14="http://schemas.microsoft.com/office/powerpoint/2010/main" val="3417056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000" dirty="0">
                <a:latin typeface="+mn-lt"/>
              </a:rPr>
              <a:t>משך שקופית: 2 דקות</a:t>
            </a:r>
          </a:p>
          <a:p>
            <a:pPr algn="r"/>
            <a:r>
              <a:rPr lang="he-IL" sz="1000" dirty="0">
                <a:latin typeface="+mn-lt"/>
              </a:rPr>
              <a:t>להמתין דקה ואז להציג את הפתרון: </a:t>
            </a:r>
          </a:p>
          <a:p>
            <a:pPr algn="r"/>
            <a:r>
              <a:rPr lang="he-IL" sz="1000" dirty="0" err="1">
                <a:latin typeface="+mn-lt"/>
              </a:rPr>
              <a:t>נסכום</a:t>
            </a:r>
            <a:r>
              <a:rPr lang="he-IL" sz="1000" dirty="0">
                <a:latin typeface="+mn-lt"/>
              </a:rPr>
              <a:t> את המספרים 8+9+4=21 ונחלק במספר האברים (3).</a:t>
            </a:r>
          </a:p>
          <a:p>
            <a:pPr algn="r"/>
            <a:r>
              <a:rPr lang="he-IL" sz="1000" dirty="0">
                <a:latin typeface="+mn-lt"/>
              </a:rPr>
              <a:t>הממוצע 7.</a:t>
            </a:r>
          </a:p>
          <a:p>
            <a:pPr algn="r"/>
            <a:r>
              <a:rPr lang="he-IL" sz="1000" dirty="0">
                <a:latin typeface="+mn-lt"/>
              </a:rPr>
              <a:t>הציעו אפשרויות נוספות לקבוצה שבה 3 מספרים והממוצע שלהם הוא 7.  </a:t>
            </a:r>
          </a:p>
          <a:p>
            <a:pPr algn="r"/>
            <a:r>
              <a:rPr lang="en-US" dirty="0"/>
              <a:t>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8</a:t>
            </a:fld>
            <a:endParaRPr lang="x-none"/>
          </a:p>
        </p:txBody>
      </p:sp>
    </p:spTree>
    <p:extLst>
      <p:ext uri="{BB962C8B-B14F-4D97-AF65-F5344CB8AC3E}">
        <p14:creationId xmlns:p14="http://schemas.microsoft.com/office/powerpoint/2010/main" val="1455684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050" b="0" dirty="0">
                <a:solidFill>
                  <a:schemeClr val="dk1"/>
                </a:solidFill>
              </a:rPr>
              <a:t>משך שקופית: 2 דקות</a:t>
            </a:r>
          </a:p>
          <a:p>
            <a:pPr marL="0" lvl="0" indent="0" algn="r" rtl="1">
              <a:spcBef>
                <a:spcPts val="0"/>
              </a:spcBef>
              <a:spcAft>
                <a:spcPts val="0"/>
              </a:spcAft>
              <a:buNone/>
            </a:pPr>
            <a:r>
              <a:rPr lang="he-IL" sz="1050" b="0" dirty="0">
                <a:solidFill>
                  <a:schemeClr val="dk1"/>
                </a:solidFill>
              </a:rPr>
              <a:t>במשימה שלפנינו התבקשתם להציג שלושה מספרים כך שהממוצע שלהם יהיה 7. האם עבדתם לפי ניסוי וטעיה או שהייתה לכם אסטרטגיה כלשהי?</a:t>
            </a:r>
          </a:p>
          <a:p>
            <a:pPr marL="0" lvl="0" indent="0" algn="r" rtl="1">
              <a:spcBef>
                <a:spcPts val="0"/>
              </a:spcBef>
              <a:spcAft>
                <a:spcPts val="0"/>
              </a:spcAft>
              <a:buNone/>
            </a:pPr>
            <a:r>
              <a:rPr lang="he-IL" sz="1050" b="0" dirty="0">
                <a:solidFill>
                  <a:schemeClr val="dk1"/>
                </a:solidFill>
              </a:rPr>
              <a:t>אנחנו יודעים שעל מנת לחשב ממוצע אנו </a:t>
            </a:r>
            <a:r>
              <a:rPr lang="he-IL" sz="1050" b="0" dirty="0" err="1">
                <a:solidFill>
                  <a:schemeClr val="dk1"/>
                </a:solidFill>
              </a:rPr>
              <a:t>סוכמים</a:t>
            </a:r>
            <a:r>
              <a:rPr lang="he-IL" sz="1050" b="0" dirty="0">
                <a:solidFill>
                  <a:schemeClr val="dk1"/>
                </a:solidFill>
              </a:rPr>
              <a:t> את כל האברים ומחלקים במספר האברים נציב.... –לחצו על העכבר</a:t>
            </a:r>
          </a:p>
          <a:p>
            <a:pPr marL="0" lvl="0" indent="0" algn="r" rtl="1">
              <a:spcBef>
                <a:spcPts val="0"/>
              </a:spcBef>
              <a:spcAft>
                <a:spcPts val="0"/>
              </a:spcAft>
              <a:buNone/>
            </a:pPr>
            <a:r>
              <a:rPr lang="he-IL" sz="1050" b="0" dirty="0">
                <a:solidFill>
                  <a:schemeClr val="dk1"/>
                </a:solidFill>
              </a:rPr>
              <a:t>מספר האברים הוא 3, הממוצע המבוקש שהוא 7</a:t>
            </a:r>
          </a:p>
          <a:p>
            <a:pPr marL="0" lvl="0" indent="0" algn="r" rtl="1">
              <a:spcBef>
                <a:spcPts val="0"/>
              </a:spcBef>
              <a:spcAft>
                <a:spcPts val="0"/>
              </a:spcAft>
              <a:buNone/>
            </a:pPr>
            <a:r>
              <a:rPr lang="he-IL" sz="1050" b="0" dirty="0">
                <a:solidFill>
                  <a:schemeClr val="dk1"/>
                </a:solidFill>
              </a:rPr>
              <a:t>איזה מספר נחלק בשלוש ונקבל 7? נכון 21.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050" dirty="0"/>
              <a:t>לאחר הצגת הפתרון, שאלו: מהי ההכללה שניתן לומר לגבי הפתרונות שהצעתם?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050" dirty="0"/>
              <a:t>המתינו מעט והציגו את התשובה. </a:t>
            </a:r>
          </a:p>
          <a:p>
            <a:pPr algn="r"/>
            <a:r>
              <a:rPr lang="he-IL" sz="1050" dirty="0">
                <a:latin typeface="Calibri" panose="020F0502020204030204" pitchFamily="34" charset="0"/>
                <a:cs typeface="Calibri" panose="020F0502020204030204" pitchFamily="34" charset="0"/>
              </a:rPr>
              <a:t>ב</a:t>
            </a:r>
            <a:r>
              <a:rPr lang="he-IL" sz="1050" dirty="0">
                <a:solidFill>
                  <a:schemeClr val="dk1"/>
                </a:solidFill>
              </a:rPr>
              <a:t>כל שלושה מספרים שסכומם 21 הממוצע הוא 7.</a:t>
            </a:r>
            <a:endParaRPr lang="he-IL" sz="1050" dirty="0">
              <a:latin typeface="Calibri" panose="020F0502020204030204" pitchFamily="34" charset="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9</a:t>
            </a:fld>
            <a:endParaRPr lang="x-none"/>
          </a:p>
        </p:txBody>
      </p:sp>
    </p:spTree>
    <p:extLst>
      <p:ext uri="{BB962C8B-B14F-4D97-AF65-F5344CB8AC3E}">
        <p14:creationId xmlns:p14="http://schemas.microsoft.com/office/powerpoint/2010/main" val="3069949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משך שקופית: 2 דקות</a:t>
            </a:r>
          </a:p>
          <a:p>
            <a:pPr algn="r"/>
            <a:r>
              <a:rPr lang="he-IL" dirty="0"/>
              <a:t>המתינו דקה והציגו את הפתרון. </a:t>
            </a:r>
          </a:p>
          <a:p>
            <a:pPr algn="r"/>
            <a:r>
              <a:rPr lang="he-IL" dirty="0"/>
              <a:t>הציעו אפשרויות נוספות לקבוצה שבה 3 מספרים והממוצע שלהם הוא 8. יש אפשרויות רבות.</a:t>
            </a:r>
          </a:p>
          <a:p>
            <a:pPr algn="r"/>
            <a:r>
              <a:rPr lang="he-IL" dirty="0"/>
              <a:t>מהי ההכללה שניתן לומר לגבי כל אפשרויות הפתרון שהצענו?</a:t>
            </a:r>
          </a:p>
          <a:p>
            <a:pPr algn="r"/>
            <a:r>
              <a:rPr lang="he-IL" sz="1200" dirty="0">
                <a:latin typeface="Calibri" panose="020F0502020204030204" pitchFamily="34" charset="0"/>
                <a:cs typeface="Calibri" panose="020F0502020204030204" pitchFamily="34" charset="0"/>
              </a:rPr>
              <a:t>בכל שלושה מספרים שסכומם 24 הממוצע הוא 8.</a:t>
            </a:r>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pPr/>
              <a:t>10</a:t>
            </a:fld>
            <a:endParaRPr lang="x-none"/>
          </a:p>
        </p:txBody>
      </p:sp>
    </p:spTree>
    <p:extLst>
      <p:ext uri="{BB962C8B-B14F-4D97-AF65-F5344CB8AC3E}">
        <p14:creationId xmlns:p14="http://schemas.microsoft.com/office/powerpoint/2010/main" val="2961797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dirty="0">
                <a:solidFill>
                  <a:schemeClr val="dk1"/>
                </a:solidFill>
              </a:rPr>
              <a:t>משך השקופית: 4 דקות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latin typeface="Calibri" panose="020F0502020204030204" pitchFamily="34" charset="0"/>
                <a:cs typeface="Calibri" panose="020F0502020204030204" pitchFamily="34" charset="0"/>
              </a:rPr>
              <a:t>שבצו את המספרים 9-1 בעיגולים כך שבכל קו ישר המחבר בין שלושה עיגולים ממוצע המספרים יהיה 5. (המורה תצביע על האפשרויות במאוזן, במאונן ובקו אלכסוני)</a:t>
            </a:r>
          </a:p>
          <a:p>
            <a:pPr marL="0" lvl="0" indent="0" algn="r" rtl="1">
              <a:spcBef>
                <a:spcPts val="0"/>
              </a:spcBef>
              <a:spcAft>
                <a:spcPts val="0"/>
              </a:spcAft>
              <a:buNone/>
            </a:pPr>
            <a:endParaRPr lang="he-IL" dirty="0">
              <a:solidFill>
                <a:schemeClr val="dk1"/>
              </a:solidFill>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11</a:t>
            </a:fld>
            <a:endParaRPr lang="x-none"/>
          </a:p>
        </p:txBody>
      </p:sp>
    </p:spTree>
    <p:extLst>
      <p:ext uri="{BB962C8B-B14F-4D97-AF65-F5344CB8AC3E}">
        <p14:creationId xmlns:p14="http://schemas.microsoft.com/office/powerpoint/2010/main" val="1815735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dirty="0">
                <a:solidFill>
                  <a:schemeClr val="dk1"/>
                </a:solidFill>
              </a:rPr>
              <a:t>משך השקופית: 2 דקות</a:t>
            </a:r>
          </a:p>
          <a:p>
            <a:pPr marL="0" lvl="0" indent="0" algn="r" rtl="1">
              <a:spcBef>
                <a:spcPts val="0"/>
              </a:spcBef>
              <a:spcAft>
                <a:spcPts val="0"/>
              </a:spcAft>
              <a:buNone/>
            </a:pPr>
            <a:r>
              <a:rPr lang="he-IL" b="0" dirty="0">
                <a:solidFill>
                  <a:schemeClr val="dk1"/>
                </a:solidFill>
              </a:rPr>
              <a:t>האם הייתה לכם אסטרטגיה כלשהי להציב מספרים כך שהממוצע של כל שלושה המספרים יהיו 5 או שהשתמשתם בניסוי וטעיה?</a:t>
            </a:r>
          </a:p>
          <a:p>
            <a:pPr marL="0" lvl="0" indent="0" algn="r" rtl="1">
              <a:spcBef>
                <a:spcPts val="0"/>
              </a:spcBef>
              <a:spcAft>
                <a:spcPts val="0"/>
              </a:spcAft>
              <a:buNone/>
            </a:pPr>
            <a:r>
              <a:rPr lang="he-IL" b="0" dirty="0">
                <a:solidFill>
                  <a:schemeClr val="dk1"/>
                </a:solidFill>
              </a:rPr>
              <a:t>למדנו שכדי למצוא ממוצע </a:t>
            </a:r>
            <a:r>
              <a:rPr lang="he-IL" b="0" dirty="0" err="1">
                <a:solidFill>
                  <a:schemeClr val="dk1"/>
                </a:solidFill>
              </a:rPr>
              <a:t>סוכמים</a:t>
            </a:r>
            <a:r>
              <a:rPr lang="he-IL" b="0" dirty="0">
                <a:solidFill>
                  <a:schemeClr val="dk1"/>
                </a:solidFill>
              </a:rPr>
              <a:t> את כל האברים (הפריטים) ומחלקים במספר הקבוצות – לחצו על העכבר כדי להציג את הנוסחה לחישוב ממוצע.</a:t>
            </a:r>
          </a:p>
          <a:p>
            <a:pPr marL="0" lvl="0" indent="0" algn="r" rtl="1">
              <a:spcBef>
                <a:spcPts val="0"/>
              </a:spcBef>
              <a:spcAft>
                <a:spcPts val="0"/>
              </a:spcAft>
              <a:buNone/>
            </a:pPr>
            <a:r>
              <a:rPr lang="he-IL" b="0" dirty="0">
                <a:solidFill>
                  <a:schemeClr val="dk1"/>
                </a:solidFill>
              </a:rPr>
              <a:t>במשימה שלפנינו התבקשתם להציב שלושה מספרים כך שהממוצע שלהם יהיה 5. נציב.... –לחצו על העכבר</a:t>
            </a:r>
          </a:p>
          <a:p>
            <a:pPr marL="0" lvl="0" indent="0" algn="r" rtl="1">
              <a:spcBef>
                <a:spcPts val="0"/>
              </a:spcBef>
              <a:spcAft>
                <a:spcPts val="0"/>
              </a:spcAft>
              <a:buNone/>
            </a:pPr>
            <a:r>
              <a:rPr lang="he-IL" b="0" dirty="0">
                <a:solidFill>
                  <a:schemeClr val="dk1"/>
                </a:solidFill>
              </a:rPr>
              <a:t>איזה מספר נחלק בשלוש ונקבל 5? נכון 15 ולכן סכום כל שלושה מספרים בכל קו צריך להיות 15.</a:t>
            </a:r>
          </a:p>
          <a:p>
            <a:pPr marL="0" lvl="0" indent="0" algn="r" rtl="1">
              <a:spcBef>
                <a:spcPts val="0"/>
              </a:spcBef>
              <a:spcAft>
                <a:spcPts val="0"/>
              </a:spcAft>
              <a:buNone/>
            </a:pPr>
            <a:r>
              <a:rPr lang="he-IL" b="0" dirty="0">
                <a:solidFill>
                  <a:schemeClr val="dk1"/>
                </a:solidFill>
              </a:rPr>
              <a:t>נבדוק האם ההצבה של המספרים נכונה.</a:t>
            </a:r>
          </a:p>
          <a:p>
            <a:pPr marL="0" lvl="0" indent="0" algn="r" rtl="1">
              <a:spcBef>
                <a:spcPts val="0"/>
              </a:spcBef>
              <a:spcAft>
                <a:spcPts val="0"/>
              </a:spcAft>
              <a:buNone/>
            </a:pPr>
            <a:endParaRPr lang="he-IL" dirty="0">
              <a:solidFill>
                <a:schemeClr val="dk1"/>
              </a:solidFill>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pPr/>
              <a:t>12</a:t>
            </a:fld>
            <a:endParaRPr lang="x-none"/>
          </a:p>
        </p:txBody>
      </p:sp>
    </p:spTree>
    <p:extLst>
      <p:ext uri="{BB962C8B-B14F-4D97-AF65-F5344CB8AC3E}">
        <p14:creationId xmlns:p14="http://schemas.microsoft.com/office/powerpoint/2010/main" val="1490566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NUL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09"/>
            <a:ext cx="10953750" cy="1903413"/>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1336409" y="356936"/>
            <a:ext cx="10550791" cy="506326"/>
            <a:chOff x="1336409" y="356936"/>
            <a:chExt cx="10550791"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1336409"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7209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1313047" y="356936"/>
            <a:ext cx="10574153" cy="506326"/>
            <a:chOff x="1313047" y="356936"/>
            <a:chExt cx="1057415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131304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131304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76949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dirty="0">
              <a:solidFill>
                <a:srgbClr val="FFFFFF"/>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x-none">
              <a:solidFill>
                <a:srgbClr val="FFFFFF"/>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defRPr/>
              </a:pPr>
              <a:r>
                <a:rPr lang="x-none" sz="1200" dirty="0">
                  <a:solidFill>
                    <a:srgbClr val="FFFFFF"/>
                  </a:solidFill>
                  <a:latin typeface="Arial" panose="020B0604020202020204" pitchFamily="34" charset="0"/>
                  <a:cs typeface="Arial" panose="020B0604020202020204" pitchFamily="34" charset="0"/>
                </a:rPr>
                <a:t>מדינת ישראל</a:t>
              </a:r>
            </a:p>
            <a:p>
              <a:pPr algn="ctr">
                <a:defRPr/>
              </a:pPr>
              <a:r>
                <a:rPr lang="x-none" sz="1200" dirty="0">
                  <a:solidFill>
                    <a:srgbClr val="FFFFFF"/>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27568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1738231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811547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3947986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346242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389989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1561711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309044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1715331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85602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947107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525941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1" name="Picture 20">
            <a:extLst>
              <a:ext uri="{FF2B5EF4-FFF2-40B4-BE49-F238E27FC236}">
                <a16:creationId xmlns:a16="http://schemas.microsoft.com/office/drawing/2014/main" id="{5A307165-DA22-2E48-AE86-B78F4110AE5D}"/>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5" name="Straight Connector 24">
            <a:extLst>
              <a:ext uri="{FF2B5EF4-FFF2-40B4-BE49-F238E27FC236}">
                <a16:creationId xmlns:a16="http://schemas.microsoft.com/office/drawing/2014/main" id="{3613B3B1-726C-944F-8CAD-1F3AF7A7034B}"/>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0F5DAFE-647E-5C47-B77A-42DA94152FF1}"/>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7" name="Straight Connector 26">
            <a:extLst>
              <a:ext uri="{FF2B5EF4-FFF2-40B4-BE49-F238E27FC236}">
                <a16:creationId xmlns:a16="http://schemas.microsoft.com/office/drawing/2014/main" id="{7F22374B-CE66-F844-8273-BE66100E5DC3}"/>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8A16B6-C317-B44B-A5BB-C2442F733613}"/>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0160307-BF93-B642-B885-52C1AEE617F6}"/>
              </a:ext>
            </a:extLst>
          </p:cNvPr>
          <p:cNvGrpSpPr/>
          <p:nvPr userDrawn="1"/>
        </p:nvGrpSpPr>
        <p:grpSpPr>
          <a:xfrm>
            <a:off x="-110840" y="110839"/>
            <a:ext cx="1530097" cy="1525930"/>
            <a:chOff x="8374611" y="4283110"/>
            <a:chExt cx="2300578" cy="2294314"/>
          </a:xfrm>
        </p:grpSpPr>
        <p:pic>
          <p:nvPicPr>
            <p:cNvPr id="30" name="Picture 29">
              <a:extLst>
                <a:ext uri="{FF2B5EF4-FFF2-40B4-BE49-F238E27FC236}">
                  <a16:creationId xmlns:a16="http://schemas.microsoft.com/office/drawing/2014/main" id="{F98B7E2E-690A-B74F-A361-DB3C1398C223}"/>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1" name="Rectangle 30">
              <a:extLst>
                <a:ext uri="{FF2B5EF4-FFF2-40B4-BE49-F238E27FC236}">
                  <a16:creationId xmlns:a16="http://schemas.microsoft.com/office/drawing/2014/main" id="{23D367D3-E2A8-4A4A-953D-E858CA461A7D}"/>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2" name="TextBox 31">
            <a:extLst>
              <a:ext uri="{FF2B5EF4-FFF2-40B4-BE49-F238E27FC236}">
                <a16:creationId xmlns:a16="http://schemas.microsoft.com/office/drawing/2014/main" id="{CCF59D4F-A27F-1C45-8148-635F8893C9C9}"/>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ea typeface="Open Sans" panose="020B060603050402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730459D7-20E2-3642-98A9-F8CB285E36CD}"/>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Rectangle 33">
            <a:extLst>
              <a:ext uri="{FF2B5EF4-FFF2-40B4-BE49-F238E27FC236}">
                <a16:creationId xmlns:a16="http://schemas.microsoft.com/office/drawing/2014/main" id="{2247E01A-4A09-7641-BB58-BBF9194A53AE}"/>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35" name="Rectangle 34">
            <a:extLst>
              <a:ext uri="{FF2B5EF4-FFF2-40B4-BE49-F238E27FC236}">
                <a16:creationId xmlns:a16="http://schemas.microsoft.com/office/drawing/2014/main" id="{9C4295D9-D842-7B4A-8FAF-A7CB7DC8D8DD}"/>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6" name="TextBox 15">
            <a:extLst>
              <a:ext uri="{FF2B5EF4-FFF2-40B4-BE49-F238E27FC236}">
                <a16:creationId xmlns:a16="http://schemas.microsoft.com/office/drawing/2014/main" id="{F1286E97-B4B5-7A44-BA99-EFC8C200D63F}"/>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5741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754030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4085297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0053929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789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2954497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832928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069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מדינת ישראל</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3820773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73" r:id="rId3"/>
    <p:sldLayoutId id="2147483650" r:id="rId4"/>
    <p:sldLayoutId id="2147483653" r:id="rId5"/>
    <p:sldLayoutId id="2147483666" r:id="rId6"/>
    <p:sldLayoutId id="2147483652" r:id="rId7"/>
    <p:sldLayoutId id="2147483667" r:id="rId8"/>
    <p:sldLayoutId id="2147483669" r:id="rId9"/>
    <p:sldLayoutId id="2147483670" r:id="rId10"/>
    <p:sldLayoutId id="2147483671" r:id="rId11"/>
    <p:sldLayoutId id="2147483668" r:id="rId12"/>
    <p:sldLayoutId id="2147483665" r:id="rId13"/>
    <p:sldLayoutId id="2147483657" r:id="rId14"/>
    <p:sldLayoutId id="2147483664" r:id="rId15"/>
    <p:sldLayoutId id="2147483661" r:id="rId16"/>
    <p:sldLayoutId id="2147483649" r:id="rId17"/>
    <p:sldLayoutId id="2147483663" r:id="rId18"/>
    <p:sldLayoutId id="2147483695" r:id="rId19"/>
  </p:sldLayoutIdLst>
  <p:txStyles>
    <p:title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b="0" i="0" kern="1200">
          <a:solidFill>
            <a:schemeClr val="tx1"/>
          </a:solidFill>
          <a:latin typeface="Open Sans Hebrew" pitchFamily="2" charset="-79"/>
          <a:ea typeface="+mn-ea"/>
          <a:cs typeface="Open Sans Hebrew" pitchFamily="2" charset="-79"/>
        </a:defRPr>
      </a:lvl1pPr>
      <a:lvl2pPr marL="685800" indent="-228600" algn="r" defTabSz="914400" rtl="1" eaLnBrk="1" latinLnBrk="0" hangingPunct="1">
        <a:lnSpc>
          <a:spcPct val="90000"/>
        </a:lnSpc>
        <a:spcBef>
          <a:spcPts val="500"/>
        </a:spcBef>
        <a:buFont typeface="Arial" panose="020B0604020202020204" pitchFamily="34" charset="0"/>
        <a:buChar char="•"/>
        <a:defRPr sz="2400" b="0" i="0" kern="1200">
          <a:solidFill>
            <a:schemeClr val="tx1"/>
          </a:solidFill>
          <a:latin typeface="Open Sans Hebrew" pitchFamily="2" charset="-79"/>
          <a:ea typeface="+mn-ea"/>
          <a:cs typeface="Open Sans Hebrew" pitchFamily="2" charset="-79"/>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Open Sans Hebrew" pitchFamily="2" charset="-79"/>
          <a:ea typeface="+mn-ea"/>
          <a:cs typeface="Open Sans Hebrew" pitchFamily="2" charset="-79"/>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Open Sans Hebrew" pitchFamily="2" charset="-79"/>
          <a:ea typeface="+mn-ea"/>
          <a:cs typeface="Open Sans Hebrew" pitchFamily="2" charset="-79"/>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Open Sans Hebrew" pitchFamily="2" charset="-79"/>
          <a:ea typeface="+mn-ea"/>
          <a:cs typeface="Open Sans Hebrew"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27951883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4" r:id="rId18"/>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8.xml"/><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4.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2.xml"/><Relationship Id="rId5" Type="http://schemas.openxmlformats.org/officeDocument/2006/relationships/slideLayout" Target="../slideLayouts/slideLayout9.xml"/><Relationship Id="rId10" Type="http://schemas.openxmlformats.org/officeDocument/2006/relationships/image" Target="../media/image30.png"/><Relationship Id="rId4" Type="http://schemas.openxmlformats.org/officeDocument/2006/relationships/video" Target="../media/media4.mp4"/><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0.png"/><Relationship Id="rId5" Type="http://schemas.openxmlformats.org/officeDocument/2006/relationships/image" Target="../media/image40.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494711" y="2086877"/>
            <a:ext cx="5077087" cy="634326"/>
          </a:xfrm>
          <a:solidFill>
            <a:srgbClr val="1152C9"/>
          </a:solidFill>
        </p:spPr>
        <p:txBody>
          <a:bodyPr/>
          <a:lstStyle/>
          <a:p>
            <a:pPr lvl="0" algn="ctr"/>
            <a:r>
              <a:rPr lang="he-IL" sz="3200" b="1" dirty="0"/>
              <a:t>מערכת שיעורים למגזר החרדי   </a:t>
            </a:r>
          </a:p>
        </p:txBody>
      </p:sp>
      <p:sp>
        <p:nvSpPr>
          <p:cNvPr id="239" name="Google Shape;239;p5"/>
          <p:cNvSpPr txBox="1">
            <a:spLocks noGrp="1"/>
          </p:cNvSpPr>
          <p:nvPr>
            <p:ph type="body" sz="quarter" idx="16"/>
          </p:nvPr>
        </p:nvSpPr>
        <p:spPr/>
        <p:txBody>
          <a:bodyPr/>
          <a:lstStyle/>
          <a:p>
            <a:pPr lvl="0"/>
            <a:r>
              <a:rPr lang="he-IL" dirty="0"/>
              <a:t>נושא השיעור: </a:t>
            </a:r>
            <a:r>
              <a:rPr lang="he-IL" dirty="0">
                <a:solidFill>
                  <a:srgbClr val="FFFFFF"/>
                </a:solidFill>
              </a:rPr>
              <a:t>תכונות הממוצע- משמעות האפס</a:t>
            </a:r>
            <a:endParaRPr lang="he-IL"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9" y="5115055"/>
            <a:ext cx="6704013" cy="743878"/>
          </a:xfrm>
        </p:spPr>
        <p:txBody>
          <a:bodyPr>
            <a:normAutofit fontScale="85000" lnSpcReduction="20000"/>
          </a:bodyPr>
          <a:lstStyle/>
          <a:p>
            <a:r>
              <a:rPr lang="he-IL" dirty="0">
                <a:sym typeface="Calibri"/>
              </a:rPr>
              <a:t>עם המורה: הילה בגריש</a:t>
            </a:r>
          </a:p>
          <a:p>
            <a:r>
              <a:rPr lang="he-IL" dirty="0">
                <a:sym typeface="Calibri"/>
              </a:rPr>
              <a:t>המצגת נבנתה על ידי רחלי גבאי</a:t>
            </a: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שיעור חשבון לכיתה ה</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6883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FF60-FB0B-8D4E-8DBB-19BB3EA041F3}"/>
              </a:ext>
            </a:extLst>
          </p:cNvPr>
          <p:cNvSpPr>
            <a:spLocks noGrp="1"/>
          </p:cNvSpPr>
          <p:nvPr>
            <p:ph type="title"/>
          </p:nvPr>
        </p:nvSpPr>
        <p:spPr>
          <a:xfrm>
            <a:off x="7167602" y="377851"/>
            <a:ext cx="4187785" cy="894265"/>
          </a:xfrm>
        </p:spPr>
        <p:txBody>
          <a:bodyPr/>
          <a:lstStyle/>
          <a:p>
            <a:r>
              <a:rPr lang="he-IL" dirty="0"/>
              <a:t>המשך תרגול</a:t>
            </a:r>
            <a:endParaRPr lang="x-none" dirty="0"/>
          </a:p>
        </p:txBody>
      </p:sp>
      <p:cxnSp>
        <p:nvCxnSpPr>
          <p:cNvPr id="25" name="Straight Connector 24">
            <a:extLst>
              <a:ext uri="{FF2B5EF4-FFF2-40B4-BE49-F238E27FC236}">
                <a16:creationId xmlns:a16="http://schemas.microsoft.com/office/drawing/2014/main" id="{EB95FEF2-BA1B-6E4E-A234-9E35936750F9}"/>
              </a:ext>
            </a:extLst>
          </p:cNvPr>
          <p:cNvCxnSpPr/>
          <p:nvPr/>
        </p:nvCxnSpPr>
        <p:spPr>
          <a:xfrm>
            <a:off x="-2552700" y="6435725"/>
            <a:ext cx="49911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420DF74-8BCB-5149-BDCF-6C929ADA4523}"/>
              </a:ext>
            </a:extLst>
          </p:cNvPr>
          <p:cNvPicPr>
            <a:picLocks noChangeAspect="1"/>
          </p:cNvPicPr>
          <p:nvPr/>
        </p:nvPicPr>
        <p:blipFill>
          <a:blip r:embed="rId5"/>
          <a:stretch>
            <a:fillRect/>
          </a:stretch>
        </p:blipFill>
        <p:spPr>
          <a:xfrm>
            <a:off x="51725" y="5488623"/>
            <a:ext cx="1330160" cy="1369378"/>
          </a:xfrm>
          <a:prstGeom prst="rect">
            <a:avLst/>
          </a:prstGeom>
        </p:spPr>
      </p:pic>
      <p:pic>
        <p:nvPicPr>
          <p:cNvPr id="26" name="Picture 25">
            <a:extLst>
              <a:ext uri="{FF2B5EF4-FFF2-40B4-BE49-F238E27FC236}">
                <a16:creationId xmlns:a16="http://schemas.microsoft.com/office/drawing/2014/main" id="{A763E234-8543-644C-A431-F8B286221398}"/>
              </a:ext>
            </a:extLst>
          </p:cNvPr>
          <p:cNvPicPr>
            <a:picLocks noChangeAspect="1"/>
          </p:cNvPicPr>
          <p:nvPr/>
        </p:nvPicPr>
        <p:blipFill>
          <a:blip r:embed="rId6"/>
          <a:stretch>
            <a:fillRect/>
          </a:stretch>
        </p:blipFill>
        <p:spPr>
          <a:xfrm>
            <a:off x="14323262" y="8317913"/>
            <a:ext cx="1879600" cy="1739900"/>
          </a:xfrm>
          <a:prstGeom prst="rect">
            <a:avLst/>
          </a:prstGeom>
        </p:spPr>
      </p:pic>
      <p:pic>
        <p:nvPicPr>
          <p:cNvPr id="27" name="Picture 26">
            <a:extLst>
              <a:ext uri="{FF2B5EF4-FFF2-40B4-BE49-F238E27FC236}">
                <a16:creationId xmlns:a16="http://schemas.microsoft.com/office/drawing/2014/main" id="{30D13430-75C0-8E4B-B783-68423ADC26E5}"/>
              </a:ext>
            </a:extLst>
          </p:cNvPr>
          <p:cNvPicPr>
            <a:picLocks noChangeAspect="1"/>
          </p:cNvPicPr>
          <p:nvPr/>
        </p:nvPicPr>
        <p:blipFill>
          <a:blip r:embed="rId7"/>
          <a:stretch>
            <a:fillRect/>
          </a:stretch>
        </p:blipFill>
        <p:spPr>
          <a:xfrm>
            <a:off x="1102049" y="337437"/>
            <a:ext cx="1014990" cy="894264"/>
          </a:xfrm>
          <a:prstGeom prst="rect">
            <a:avLst/>
          </a:prstGeom>
        </p:spPr>
      </p:pic>
      <p:sp>
        <p:nvSpPr>
          <p:cNvPr id="12" name="TextBox 11">
            <a:extLst>
              <a:ext uri="{FF2B5EF4-FFF2-40B4-BE49-F238E27FC236}">
                <a16:creationId xmlns:a16="http://schemas.microsoft.com/office/drawing/2014/main" id="{05D77AFF-E353-43D1-8E4A-9423DEFC01CF}"/>
              </a:ext>
            </a:extLst>
          </p:cNvPr>
          <p:cNvSpPr txBox="1"/>
          <p:nvPr/>
        </p:nvSpPr>
        <p:spPr>
          <a:xfrm rot="10800000" flipV="1">
            <a:off x="8734080" y="2689063"/>
            <a:ext cx="2621308" cy="584775"/>
          </a:xfrm>
          <a:prstGeom prst="rect">
            <a:avLst/>
          </a:prstGeom>
          <a:noFill/>
        </p:spPr>
        <p:txBody>
          <a:bodyPr wrap="square" rtlCol="1">
            <a:spAutoFit/>
          </a:bodyPr>
          <a:lstStyle/>
          <a:p>
            <a:pPr algn="r" rtl="1"/>
            <a:r>
              <a:rPr lang="he-IL" sz="3200" dirty="0">
                <a:latin typeface="Calibri" panose="020F0502020204030204" pitchFamily="34" charset="0"/>
                <a:cs typeface="Calibri" panose="020F0502020204030204" pitchFamily="34" charset="0"/>
              </a:rPr>
              <a:t>הצעות לפתרון:</a:t>
            </a:r>
          </a:p>
        </p:txBody>
      </p:sp>
      <p:sp>
        <p:nvSpPr>
          <p:cNvPr id="14" name="TextBox 13">
            <a:extLst>
              <a:ext uri="{FF2B5EF4-FFF2-40B4-BE49-F238E27FC236}">
                <a16:creationId xmlns:a16="http://schemas.microsoft.com/office/drawing/2014/main" id="{51B3FE61-EC20-42C2-99A6-18F7C8533ED5}"/>
              </a:ext>
            </a:extLst>
          </p:cNvPr>
          <p:cNvSpPr txBox="1"/>
          <p:nvPr/>
        </p:nvSpPr>
        <p:spPr>
          <a:xfrm flipH="1">
            <a:off x="6648990" y="2750713"/>
            <a:ext cx="2960915" cy="523220"/>
          </a:xfrm>
          <a:prstGeom prst="rect">
            <a:avLst/>
          </a:prstGeom>
          <a:noFill/>
        </p:spPr>
        <p:txBody>
          <a:bodyPr wrap="square" rtlCol="1">
            <a:spAutoFit/>
          </a:bodyPr>
          <a:lstStyle/>
          <a:p>
            <a:r>
              <a:rPr lang="he-IL" sz="2800" dirty="0">
                <a:latin typeface="Cambria Math" panose="02040503050406030204" pitchFamily="18" charset="0"/>
                <a:cs typeface="Calibri" panose="020F0502020204030204" pitchFamily="34" charset="0"/>
              </a:rPr>
              <a:t>    10 ,  4 , 10</a:t>
            </a:r>
          </a:p>
        </p:txBody>
      </p:sp>
      <p:sp>
        <p:nvSpPr>
          <p:cNvPr id="15" name="TextBox 14">
            <a:extLst>
              <a:ext uri="{FF2B5EF4-FFF2-40B4-BE49-F238E27FC236}">
                <a16:creationId xmlns:a16="http://schemas.microsoft.com/office/drawing/2014/main" id="{41302274-7B01-4F74-B2CA-8CB1620CEEF0}"/>
              </a:ext>
            </a:extLst>
          </p:cNvPr>
          <p:cNvSpPr txBox="1"/>
          <p:nvPr/>
        </p:nvSpPr>
        <p:spPr>
          <a:xfrm flipH="1">
            <a:off x="3739205" y="2732973"/>
            <a:ext cx="2960915" cy="523220"/>
          </a:xfrm>
          <a:prstGeom prst="rect">
            <a:avLst/>
          </a:prstGeom>
          <a:noFill/>
        </p:spPr>
        <p:txBody>
          <a:bodyPr wrap="square" rtlCol="1">
            <a:spAutoFit/>
          </a:bodyPr>
          <a:lstStyle/>
          <a:p>
            <a:r>
              <a:rPr lang="he-IL" sz="2800" dirty="0">
                <a:latin typeface="Cambria Math" panose="02040503050406030204" pitchFamily="18" charset="0"/>
                <a:cs typeface="Calibri" panose="020F0502020204030204" pitchFamily="34" charset="0"/>
              </a:rPr>
              <a:t>12 ,  4 ,  8</a:t>
            </a:r>
          </a:p>
        </p:txBody>
      </p:sp>
      <p:sp>
        <p:nvSpPr>
          <p:cNvPr id="17" name="TextBox 16">
            <a:extLst>
              <a:ext uri="{FF2B5EF4-FFF2-40B4-BE49-F238E27FC236}">
                <a16:creationId xmlns:a16="http://schemas.microsoft.com/office/drawing/2014/main" id="{4B1E9094-33CC-4D83-A665-6DB0D73C6FCC}"/>
              </a:ext>
            </a:extLst>
          </p:cNvPr>
          <p:cNvSpPr txBox="1"/>
          <p:nvPr/>
        </p:nvSpPr>
        <p:spPr>
          <a:xfrm>
            <a:off x="3336391" y="4252556"/>
            <a:ext cx="5751446" cy="523220"/>
          </a:xfrm>
          <a:prstGeom prst="rect">
            <a:avLst/>
          </a:prstGeom>
          <a:noFill/>
        </p:spPr>
        <p:txBody>
          <a:bodyPr wrap="square" rtlCol="1">
            <a:spAutoFit/>
          </a:bodyPr>
          <a:lstStyle/>
          <a:p>
            <a:r>
              <a:rPr lang="he-IL" sz="2800" dirty="0">
                <a:latin typeface="Calibri" panose="020F0502020204030204" pitchFamily="34" charset="0"/>
                <a:cs typeface="Calibri" panose="020F0502020204030204" pitchFamily="34" charset="0"/>
              </a:rPr>
              <a:t>ממוצע   = מספר אברים  : סכום האברים</a:t>
            </a:r>
          </a:p>
        </p:txBody>
      </p:sp>
      <p:sp>
        <p:nvSpPr>
          <p:cNvPr id="18" name="TextBox 17">
            <a:extLst>
              <a:ext uri="{FF2B5EF4-FFF2-40B4-BE49-F238E27FC236}">
                <a16:creationId xmlns:a16="http://schemas.microsoft.com/office/drawing/2014/main" id="{03F25D88-F008-4EDB-B488-D008B23E81DF}"/>
              </a:ext>
            </a:extLst>
          </p:cNvPr>
          <p:cNvSpPr txBox="1"/>
          <p:nvPr/>
        </p:nvSpPr>
        <p:spPr>
          <a:xfrm>
            <a:off x="3376808" y="3729336"/>
            <a:ext cx="1842855" cy="523220"/>
          </a:xfrm>
          <a:prstGeom prst="rect">
            <a:avLst/>
          </a:prstGeom>
          <a:solidFill>
            <a:srgbClr val="EBEBEB"/>
          </a:solidFill>
        </p:spPr>
        <p:txBody>
          <a:bodyPr wrap="square" rtlCol="1">
            <a:spAutoFit/>
          </a:bodyPr>
          <a:lstStyle/>
          <a:p>
            <a:pPr algn="ctr"/>
            <a:r>
              <a:rPr lang="he-IL" sz="2800" dirty="0">
                <a:latin typeface="Cambria Math" panose="02040503050406030204" pitchFamily="18" charset="0"/>
                <a:cs typeface="Calibri" panose="020F0502020204030204" pitchFamily="34" charset="0"/>
              </a:rPr>
              <a:t>24</a:t>
            </a:r>
          </a:p>
        </p:txBody>
      </p:sp>
      <p:sp>
        <p:nvSpPr>
          <p:cNvPr id="19" name="TextBox 18">
            <a:extLst>
              <a:ext uri="{FF2B5EF4-FFF2-40B4-BE49-F238E27FC236}">
                <a16:creationId xmlns:a16="http://schemas.microsoft.com/office/drawing/2014/main" id="{755AD2EB-0786-481C-ACC3-13B66CDC14B9}"/>
              </a:ext>
            </a:extLst>
          </p:cNvPr>
          <p:cNvSpPr txBox="1"/>
          <p:nvPr/>
        </p:nvSpPr>
        <p:spPr>
          <a:xfrm>
            <a:off x="5500355" y="3729336"/>
            <a:ext cx="1667248" cy="523220"/>
          </a:xfrm>
          <a:prstGeom prst="rect">
            <a:avLst/>
          </a:prstGeom>
          <a:solidFill>
            <a:srgbClr val="EBEBEB"/>
          </a:solidFill>
        </p:spPr>
        <p:txBody>
          <a:bodyPr wrap="square" rtlCol="1">
            <a:spAutoFit/>
          </a:bodyPr>
          <a:lstStyle/>
          <a:p>
            <a:pPr algn="ctr"/>
            <a:r>
              <a:rPr lang="he-IL" sz="2800" dirty="0">
                <a:latin typeface="Cambria Math" panose="02040503050406030204" pitchFamily="18" charset="0"/>
                <a:cs typeface="Calibri" panose="020F0502020204030204" pitchFamily="34" charset="0"/>
              </a:rPr>
              <a:t>3</a:t>
            </a:r>
          </a:p>
        </p:txBody>
      </p:sp>
      <p:sp>
        <p:nvSpPr>
          <p:cNvPr id="20" name="TextBox 19">
            <a:extLst>
              <a:ext uri="{FF2B5EF4-FFF2-40B4-BE49-F238E27FC236}">
                <a16:creationId xmlns:a16="http://schemas.microsoft.com/office/drawing/2014/main" id="{BAF3BC6E-C17C-4988-BD7D-DDD047052929}"/>
              </a:ext>
            </a:extLst>
          </p:cNvPr>
          <p:cNvSpPr txBox="1"/>
          <p:nvPr/>
        </p:nvSpPr>
        <p:spPr>
          <a:xfrm>
            <a:off x="7579584" y="3695672"/>
            <a:ext cx="1367362" cy="523220"/>
          </a:xfrm>
          <a:prstGeom prst="rect">
            <a:avLst/>
          </a:prstGeom>
          <a:solidFill>
            <a:srgbClr val="EBEBEB"/>
          </a:solidFill>
        </p:spPr>
        <p:txBody>
          <a:bodyPr wrap="square" rtlCol="1">
            <a:spAutoFit/>
          </a:bodyPr>
          <a:lstStyle/>
          <a:p>
            <a:pPr algn="ctr"/>
            <a:r>
              <a:rPr lang="he-IL" sz="2800" dirty="0">
                <a:latin typeface="Cambria Math" panose="02040503050406030204" pitchFamily="18" charset="0"/>
                <a:cs typeface="Calibri" panose="020F0502020204030204" pitchFamily="34" charset="0"/>
              </a:rPr>
              <a:t>8</a:t>
            </a:r>
          </a:p>
        </p:txBody>
      </p:sp>
      <p:sp>
        <p:nvSpPr>
          <p:cNvPr id="21" name="מלבן 20">
            <a:extLst>
              <a:ext uri="{FF2B5EF4-FFF2-40B4-BE49-F238E27FC236}">
                <a16:creationId xmlns:a16="http://schemas.microsoft.com/office/drawing/2014/main" id="{231770F4-EB81-45FD-9C2C-960736469D69}"/>
              </a:ext>
            </a:extLst>
          </p:cNvPr>
          <p:cNvSpPr/>
          <p:nvPr/>
        </p:nvSpPr>
        <p:spPr>
          <a:xfrm>
            <a:off x="696153" y="5210644"/>
            <a:ext cx="10814916" cy="892552"/>
          </a:xfrm>
          <a:prstGeom prst="rect">
            <a:avLst/>
          </a:prstGeom>
        </p:spPr>
        <p:txBody>
          <a:bodyPr wrap="square">
            <a:spAutoFit/>
          </a:bodyPr>
          <a:lstStyle/>
          <a:p>
            <a:pPr algn="r"/>
            <a:r>
              <a:rPr lang="he-IL" sz="3200" b="1" dirty="0">
                <a:latin typeface="Calibri" panose="020F0502020204030204" pitchFamily="34" charset="0"/>
                <a:cs typeface="Calibri" panose="020F0502020204030204" pitchFamily="34" charset="0"/>
              </a:rPr>
              <a:t>הכללה</a:t>
            </a:r>
            <a:r>
              <a:rPr lang="he-IL" sz="3200" dirty="0">
                <a:latin typeface="Calibri" panose="020F0502020204030204" pitchFamily="34" charset="0"/>
                <a:cs typeface="Calibri" panose="020F0502020204030204" pitchFamily="34" charset="0"/>
              </a:rPr>
              <a:t>: בכל שלושה מספרים שסכומם 24 הממוצע הוא 8.</a:t>
            </a:r>
          </a:p>
          <a:p>
            <a:endParaRPr lang="he-IL" sz="2000" dirty="0"/>
          </a:p>
        </p:txBody>
      </p:sp>
      <p:sp>
        <p:nvSpPr>
          <p:cNvPr id="8" name="מלבן 7">
            <a:extLst>
              <a:ext uri="{FF2B5EF4-FFF2-40B4-BE49-F238E27FC236}">
                <a16:creationId xmlns:a16="http://schemas.microsoft.com/office/drawing/2014/main" id="{6D38B032-DFA9-4C4D-A01A-82DF3E618D9F}"/>
              </a:ext>
            </a:extLst>
          </p:cNvPr>
          <p:cNvSpPr/>
          <p:nvPr/>
        </p:nvSpPr>
        <p:spPr>
          <a:xfrm>
            <a:off x="1809337" y="1749076"/>
            <a:ext cx="9554219" cy="584775"/>
          </a:xfrm>
          <a:prstGeom prst="rect">
            <a:avLst/>
          </a:prstGeom>
        </p:spPr>
        <p:txBody>
          <a:bodyPr wrap="none">
            <a:spAutoFit/>
          </a:bodyPr>
          <a:lstStyle/>
          <a:p>
            <a:pPr algn="r"/>
            <a:r>
              <a:rPr lang="he-IL" sz="3200" dirty="0">
                <a:latin typeface="Calibri" panose="020F0502020204030204" pitchFamily="34" charset="0"/>
                <a:cs typeface="Calibri" panose="020F0502020204030204" pitchFamily="34" charset="0"/>
              </a:rPr>
              <a:t>הציעו אפשרויות לקבוצה שבה 3 מספרים והממוצע שלהם הוא 8</a:t>
            </a:r>
          </a:p>
        </p:txBody>
      </p:sp>
      <p:pic>
        <p:nvPicPr>
          <p:cNvPr id="16" name="01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5284" y="928970"/>
            <a:ext cx="1833202" cy="653842"/>
          </a:xfrm>
          <a:prstGeom prst="rect">
            <a:avLst/>
          </a:prstGeom>
        </p:spPr>
      </p:pic>
    </p:spTree>
    <p:extLst>
      <p:ext uri="{BB962C8B-B14F-4D97-AF65-F5344CB8AC3E}">
        <p14:creationId xmlns:p14="http://schemas.microsoft.com/office/powerpoint/2010/main" val="210703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16"/>
                </p:tgtEl>
              </p:cMediaNode>
            </p:video>
          </p:childTnLst>
        </p:cTn>
      </p:par>
    </p:tnLst>
    <p:bldLst>
      <p:bldP spid="12" grpId="0"/>
      <p:bldP spid="14" grpId="0"/>
      <p:bldP spid="15" grpId="0"/>
      <p:bldP spid="17" grpId="0"/>
      <p:bldP spid="18" grpId="0" animBg="1"/>
      <p:bldP spid="19" grpId="0" animBg="1"/>
      <p:bldP spid="20"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08C9F19-0158-456C-A1FB-A7D6D376D34C}"/>
              </a:ext>
            </a:extLst>
          </p:cNvPr>
          <p:cNvSpPr txBox="1"/>
          <p:nvPr/>
        </p:nvSpPr>
        <p:spPr>
          <a:xfrm>
            <a:off x="1010881" y="1350766"/>
            <a:ext cx="10365241" cy="1077218"/>
          </a:xfrm>
          <a:prstGeom prst="rect">
            <a:avLst/>
          </a:prstGeom>
          <a:noFill/>
        </p:spPr>
        <p:txBody>
          <a:bodyPr wrap="square" rtlCol="1">
            <a:spAutoFit/>
          </a:bodyPr>
          <a:lstStyle/>
          <a:p>
            <a:pPr algn="ctr"/>
            <a:r>
              <a:rPr lang="he-IL" sz="3200" dirty="0">
                <a:latin typeface="Calibri" panose="020F0502020204030204" pitchFamily="34" charset="0"/>
                <a:cs typeface="Calibri" panose="020F0502020204030204" pitchFamily="34" charset="0"/>
              </a:rPr>
              <a:t>שבצו את המספרים 9-1 בעיגולים כך שבכל קו המחבר בין שלושה עיגולים ממוצע המספרים יהיה 5</a:t>
            </a:r>
          </a:p>
        </p:txBody>
      </p:sp>
      <p:sp>
        <p:nvSpPr>
          <p:cNvPr id="38" name="תרשים זרימה: מחבר 37">
            <a:extLst>
              <a:ext uri="{FF2B5EF4-FFF2-40B4-BE49-F238E27FC236}">
                <a16:creationId xmlns:a16="http://schemas.microsoft.com/office/drawing/2014/main" id="{3D483D07-B677-4AD3-975B-47DF238191EF}"/>
              </a:ext>
            </a:extLst>
          </p:cNvPr>
          <p:cNvSpPr/>
          <p:nvPr/>
        </p:nvSpPr>
        <p:spPr>
          <a:xfrm>
            <a:off x="6170933" y="5290800"/>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a:p>
        </p:txBody>
      </p:sp>
      <p:sp>
        <p:nvSpPr>
          <p:cNvPr id="39" name="תרשים זרימה: מחבר 38">
            <a:extLst>
              <a:ext uri="{FF2B5EF4-FFF2-40B4-BE49-F238E27FC236}">
                <a16:creationId xmlns:a16="http://schemas.microsoft.com/office/drawing/2014/main" id="{3432824E-09AC-447F-BB32-205FDE109D1C}"/>
              </a:ext>
            </a:extLst>
          </p:cNvPr>
          <p:cNvSpPr/>
          <p:nvPr/>
        </p:nvSpPr>
        <p:spPr>
          <a:xfrm>
            <a:off x="6125891" y="3380583"/>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3600" dirty="0"/>
          </a:p>
        </p:txBody>
      </p:sp>
      <p:sp>
        <p:nvSpPr>
          <p:cNvPr id="40" name="תרשים זרימה: מחבר 39">
            <a:extLst>
              <a:ext uri="{FF2B5EF4-FFF2-40B4-BE49-F238E27FC236}">
                <a16:creationId xmlns:a16="http://schemas.microsoft.com/office/drawing/2014/main" id="{87D7BBEA-6587-4C80-93E9-4DDC343823BF}"/>
              </a:ext>
            </a:extLst>
          </p:cNvPr>
          <p:cNvSpPr/>
          <p:nvPr/>
        </p:nvSpPr>
        <p:spPr>
          <a:xfrm>
            <a:off x="6562902" y="4373325"/>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dirty="0"/>
          </a:p>
        </p:txBody>
      </p:sp>
      <p:sp>
        <p:nvSpPr>
          <p:cNvPr id="41" name="תרשים זרימה: מחבר 40">
            <a:extLst>
              <a:ext uri="{FF2B5EF4-FFF2-40B4-BE49-F238E27FC236}">
                <a16:creationId xmlns:a16="http://schemas.microsoft.com/office/drawing/2014/main" id="{6E279D68-7B99-42B1-B2E5-C32C8E077633}"/>
              </a:ext>
            </a:extLst>
          </p:cNvPr>
          <p:cNvSpPr/>
          <p:nvPr/>
        </p:nvSpPr>
        <p:spPr>
          <a:xfrm>
            <a:off x="4231887" y="5391963"/>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a:p>
        </p:txBody>
      </p:sp>
      <p:sp>
        <p:nvSpPr>
          <p:cNvPr id="42" name="תרשים זרימה: מחבר 41">
            <a:extLst>
              <a:ext uri="{FF2B5EF4-FFF2-40B4-BE49-F238E27FC236}">
                <a16:creationId xmlns:a16="http://schemas.microsoft.com/office/drawing/2014/main" id="{B3C19D3C-19C9-4D3A-B185-BF41A7C619F7}"/>
              </a:ext>
            </a:extLst>
          </p:cNvPr>
          <p:cNvSpPr/>
          <p:nvPr/>
        </p:nvSpPr>
        <p:spPr>
          <a:xfrm>
            <a:off x="5167426" y="5809865"/>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a:p>
        </p:txBody>
      </p:sp>
      <p:sp>
        <p:nvSpPr>
          <p:cNvPr id="43" name="תרשים זרימה: מחבר 42">
            <a:extLst>
              <a:ext uri="{FF2B5EF4-FFF2-40B4-BE49-F238E27FC236}">
                <a16:creationId xmlns:a16="http://schemas.microsoft.com/office/drawing/2014/main" id="{FC0410A3-714D-490B-BA65-C6F321AD05F1}"/>
              </a:ext>
            </a:extLst>
          </p:cNvPr>
          <p:cNvSpPr/>
          <p:nvPr/>
        </p:nvSpPr>
        <p:spPr>
          <a:xfrm>
            <a:off x="3862362" y="4409537"/>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a:p>
        </p:txBody>
      </p:sp>
      <p:sp>
        <p:nvSpPr>
          <p:cNvPr id="44" name="תרשים זרימה: מחבר 43">
            <a:extLst>
              <a:ext uri="{FF2B5EF4-FFF2-40B4-BE49-F238E27FC236}">
                <a16:creationId xmlns:a16="http://schemas.microsoft.com/office/drawing/2014/main" id="{210F94C8-E1C5-437E-8BF4-172BBD0EA9E1}"/>
              </a:ext>
            </a:extLst>
          </p:cNvPr>
          <p:cNvSpPr/>
          <p:nvPr/>
        </p:nvSpPr>
        <p:spPr>
          <a:xfrm>
            <a:off x="5208516" y="4376923"/>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a:p>
        </p:txBody>
      </p:sp>
      <p:sp>
        <p:nvSpPr>
          <p:cNvPr id="45" name="תרשים זרימה: מחבר 44">
            <a:extLst>
              <a:ext uri="{FF2B5EF4-FFF2-40B4-BE49-F238E27FC236}">
                <a16:creationId xmlns:a16="http://schemas.microsoft.com/office/drawing/2014/main" id="{5F00BA52-7B0E-4C51-BC10-682763684F77}"/>
              </a:ext>
            </a:extLst>
          </p:cNvPr>
          <p:cNvSpPr/>
          <p:nvPr/>
        </p:nvSpPr>
        <p:spPr>
          <a:xfrm>
            <a:off x="4163920" y="3429000"/>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a:p>
        </p:txBody>
      </p:sp>
      <p:sp>
        <p:nvSpPr>
          <p:cNvPr id="46" name="תרשים זרימה: מחבר 45">
            <a:extLst>
              <a:ext uri="{FF2B5EF4-FFF2-40B4-BE49-F238E27FC236}">
                <a16:creationId xmlns:a16="http://schemas.microsoft.com/office/drawing/2014/main" id="{F104EE58-02D4-40E1-B5EA-34282EA1691E}"/>
              </a:ext>
            </a:extLst>
          </p:cNvPr>
          <p:cNvSpPr/>
          <p:nvPr/>
        </p:nvSpPr>
        <p:spPr>
          <a:xfrm>
            <a:off x="5178711" y="3011981"/>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a:p>
        </p:txBody>
      </p:sp>
      <p:cxnSp>
        <p:nvCxnSpPr>
          <p:cNvPr id="47" name="מחבר ישר 46">
            <a:extLst>
              <a:ext uri="{FF2B5EF4-FFF2-40B4-BE49-F238E27FC236}">
                <a16:creationId xmlns:a16="http://schemas.microsoft.com/office/drawing/2014/main" id="{1B763D4B-84A1-4C59-B02E-1E63D46B1732}"/>
              </a:ext>
            </a:extLst>
          </p:cNvPr>
          <p:cNvCxnSpPr>
            <a:stCxn id="39" idx="3"/>
            <a:endCxn id="41" idx="7"/>
          </p:cNvCxnSpPr>
          <p:nvPr/>
        </p:nvCxnSpPr>
        <p:spPr>
          <a:xfrm flipH="1">
            <a:off x="4746678" y="3898260"/>
            <a:ext cx="1467537" cy="158252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מחבר ישר 47">
            <a:extLst>
              <a:ext uri="{FF2B5EF4-FFF2-40B4-BE49-F238E27FC236}">
                <a16:creationId xmlns:a16="http://schemas.microsoft.com/office/drawing/2014/main" id="{8E9410C3-CE85-492D-B86D-C94B0707A655}"/>
              </a:ext>
            </a:extLst>
          </p:cNvPr>
          <p:cNvCxnSpPr>
            <a:cxnSpLocks/>
            <a:stCxn id="46" idx="4"/>
            <a:endCxn id="42" idx="0"/>
          </p:cNvCxnSpPr>
          <p:nvPr/>
        </p:nvCxnSpPr>
        <p:spPr>
          <a:xfrm flipH="1">
            <a:off x="5468984" y="3618477"/>
            <a:ext cx="11285" cy="21913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מחבר ישר 48">
            <a:extLst>
              <a:ext uri="{FF2B5EF4-FFF2-40B4-BE49-F238E27FC236}">
                <a16:creationId xmlns:a16="http://schemas.microsoft.com/office/drawing/2014/main" id="{5E996FFE-BB82-4F06-AAB5-A83C48758C5F}"/>
              </a:ext>
            </a:extLst>
          </p:cNvPr>
          <p:cNvCxnSpPr>
            <a:cxnSpLocks/>
            <a:stCxn id="45" idx="5"/>
            <a:endCxn id="38" idx="1"/>
          </p:cNvCxnSpPr>
          <p:nvPr/>
        </p:nvCxnSpPr>
        <p:spPr>
          <a:xfrm>
            <a:off x="4678711" y="3946677"/>
            <a:ext cx="1580546" cy="143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מחבר ישר 49">
            <a:extLst>
              <a:ext uri="{FF2B5EF4-FFF2-40B4-BE49-F238E27FC236}">
                <a16:creationId xmlns:a16="http://schemas.microsoft.com/office/drawing/2014/main" id="{C24CEED0-1C2E-40CF-9F3E-66CFC8547904}"/>
              </a:ext>
            </a:extLst>
          </p:cNvPr>
          <p:cNvCxnSpPr>
            <a:cxnSpLocks/>
            <a:stCxn id="43" idx="6"/>
          </p:cNvCxnSpPr>
          <p:nvPr/>
        </p:nvCxnSpPr>
        <p:spPr>
          <a:xfrm flipV="1">
            <a:off x="4465477" y="4665293"/>
            <a:ext cx="2354435" cy="47492"/>
          </a:xfrm>
          <a:prstGeom prst="line">
            <a:avLst/>
          </a:prstGeom>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F0BF6BBE-E9B3-4159-BF61-AC794393F226}"/>
              </a:ext>
            </a:extLst>
          </p:cNvPr>
          <p:cNvSpPr txBox="1">
            <a:spLocks/>
          </p:cNvSpPr>
          <p:nvPr/>
        </p:nvSpPr>
        <p:spPr>
          <a:xfrm>
            <a:off x="838200" y="365125"/>
            <a:ext cx="10515600" cy="1095493"/>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r>
              <a:rPr lang="he-IL"/>
              <a:t>המשך תרגול</a:t>
            </a:r>
            <a:endParaRPr lang="x-none" dirty="0"/>
          </a:p>
        </p:txBody>
      </p:sp>
      <p:pic>
        <p:nvPicPr>
          <p:cNvPr id="18" name="Timer_03min">
            <a:hlinkClick r:id="" action="ppaction://media"/>
            <a:extLst>
              <a:ext uri="{FF2B5EF4-FFF2-40B4-BE49-F238E27FC236}">
                <a16:creationId xmlns:a16="http://schemas.microsoft.com/office/drawing/2014/main" id="{D6ADE142-0026-4782-9477-5E2CEB8BB8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7421" y="175339"/>
            <a:ext cx="2361063" cy="1328098"/>
          </a:xfrm>
          <a:prstGeom prst="rect">
            <a:avLst/>
          </a:prstGeom>
        </p:spPr>
      </p:pic>
    </p:spTree>
    <p:extLst>
      <p:ext uri="{BB962C8B-B14F-4D97-AF65-F5344CB8AC3E}">
        <p14:creationId xmlns:p14="http://schemas.microsoft.com/office/powerpoint/2010/main" val="333679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272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8"/>
                </p:tgtEl>
              </p:cMediaNode>
            </p:video>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19E276F-F072-4FB6-B789-C6A7008B325D}"/>
              </a:ext>
            </a:extLst>
          </p:cNvPr>
          <p:cNvSpPr>
            <a:spLocks noGrp="1"/>
          </p:cNvSpPr>
          <p:nvPr>
            <p:ph type="title"/>
          </p:nvPr>
        </p:nvSpPr>
        <p:spPr>
          <a:xfrm>
            <a:off x="548842" y="376681"/>
            <a:ext cx="10515600" cy="800559"/>
          </a:xfrm>
        </p:spPr>
        <p:txBody>
          <a:bodyPr/>
          <a:lstStyle/>
          <a:p>
            <a:r>
              <a:rPr lang="he-IL" dirty="0"/>
              <a:t>פתרון</a:t>
            </a:r>
          </a:p>
        </p:txBody>
      </p:sp>
      <p:sp>
        <p:nvSpPr>
          <p:cNvPr id="34" name="TextBox 33">
            <a:extLst>
              <a:ext uri="{FF2B5EF4-FFF2-40B4-BE49-F238E27FC236}">
                <a16:creationId xmlns:a16="http://schemas.microsoft.com/office/drawing/2014/main" id="{1496E38B-FF90-4285-90D4-B12E681068A3}"/>
              </a:ext>
            </a:extLst>
          </p:cNvPr>
          <p:cNvSpPr txBox="1"/>
          <p:nvPr/>
        </p:nvSpPr>
        <p:spPr>
          <a:xfrm>
            <a:off x="3316855" y="1711081"/>
            <a:ext cx="5751446" cy="523220"/>
          </a:xfrm>
          <a:prstGeom prst="rect">
            <a:avLst/>
          </a:prstGeom>
          <a:noFill/>
        </p:spPr>
        <p:txBody>
          <a:bodyPr wrap="square" rtlCol="1">
            <a:spAutoFit/>
          </a:bodyPr>
          <a:lstStyle/>
          <a:p>
            <a:r>
              <a:rPr lang="he-IL" sz="2800" dirty="0">
                <a:latin typeface="Calibri" panose="020F0502020204030204" pitchFamily="34" charset="0"/>
                <a:cs typeface="Calibri" panose="020F0502020204030204" pitchFamily="34" charset="0"/>
              </a:rPr>
              <a:t>ממוצע   = מספר אברים  : סכום האברים</a:t>
            </a:r>
          </a:p>
        </p:txBody>
      </p:sp>
      <p:sp>
        <p:nvSpPr>
          <p:cNvPr id="35" name="TextBox 34">
            <a:extLst>
              <a:ext uri="{FF2B5EF4-FFF2-40B4-BE49-F238E27FC236}">
                <a16:creationId xmlns:a16="http://schemas.microsoft.com/office/drawing/2014/main" id="{279F3104-4CD5-47AA-A6D9-DFBC9BEE23D2}"/>
              </a:ext>
            </a:extLst>
          </p:cNvPr>
          <p:cNvSpPr txBox="1"/>
          <p:nvPr/>
        </p:nvSpPr>
        <p:spPr>
          <a:xfrm>
            <a:off x="5558886" y="1177240"/>
            <a:ext cx="1667248" cy="523220"/>
          </a:xfrm>
          <a:prstGeom prst="rect">
            <a:avLst/>
          </a:prstGeom>
          <a:solidFill>
            <a:srgbClr val="EBEBEB"/>
          </a:solidFill>
        </p:spPr>
        <p:txBody>
          <a:bodyPr wrap="square" rtlCol="1">
            <a:spAutoFit/>
          </a:bodyPr>
          <a:lstStyle/>
          <a:p>
            <a:pPr algn="ctr"/>
            <a:r>
              <a:rPr lang="he-IL" sz="2800" dirty="0">
                <a:latin typeface="Cambria Math" panose="02040503050406030204" pitchFamily="18" charset="0"/>
                <a:cs typeface="Calibri" panose="020F0502020204030204" pitchFamily="34" charset="0"/>
              </a:rPr>
              <a:t>3</a:t>
            </a:r>
          </a:p>
        </p:txBody>
      </p:sp>
      <p:sp>
        <p:nvSpPr>
          <p:cNvPr id="36" name="TextBox 35">
            <a:extLst>
              <a:ext uri="{FF2B5EF4-FFF2-40B4-BE49-F238E27FC236}">
                <a16:creationId xmlns:a16="http://schemas.microsoft.com/office/drawing/2014/main" id="{3CA2502C-529F-44C2-9950-18154F011C09}"/>
              </a:ext>
            </a:extLst>
          </p:cNvPr>
          <p:cNvSpPr txBox="1"/>
          <p:nvPr/>
        </p:nvSpPr>
        <p:spPr>
          <a:xfrm>
            <a:off x="7381293" y="1187861"/>
            <a:ext cx="1367362" cy="523220"/>
          </a:xfrm>
          <a:prstGeom prst="rect">
            <a:avLst/>
          </a:prstGeom>
          <a:solidFill>
            <a:srgbClr val="EBEBEB"/>
          </a:solidFill>
        </p:spPr>
        <p:txBody>
          <a:bodyPr wrap="square" rtlCol="1">
            <a:spAutoFit/>
          </a:bodyPr>
          <a:lstStyle/>
          <a:p>
            <a:pPr algn="ctr"/>
            <a:r>
              <a:rPr lang="he-IL" sz="2800" dirty="0">
                <a:latin typeface="Cambria Math" panose="02040503050406030204" pitchFamily="18" charset="0"/>
                <a:cs typeface="Calibri" panose="020F0502020204030204" pitchFamily="34" charset="0"/>
              </a:rPr>
              <a:t>5</a:t>
            </a:r>
          </a:p>
        </p:txBody>
      </p:sp>
      <p:sp>
        <p:nvSpPr>
          <p:cNvPr id="37" name="TextBox 36">
            <a:extLst>
              <a:ext uri="{FF2B5EF4-FFF2-40B4-BE49-F238E27FC236}">
                <a16:creationId xmlns:a16="http://schemas.microsoft.com/office/drawing/2014/main" id="{F63B7D1D-81FC-469E-AF2B-988BF275F52C}"/>
              </a:ext>
            </a:extLst>
          </p:cNvPr>
          <p:cNvSpPr txBox="1"/>
          <p:nvPr/>
        </p:nvSpPr>
        <p:spPr>
          <a:xfrm>
            <a:off x="3419028" y="1187861"/>
            <a:ext cx="1830667" cy="523220"/>
          </a:xfrm>
          <a:prstGeom prst="rect">
            <a:avLst/>
          </a:prstGeom>
          <a:solidFill>
            <a:srgbClr val="EBEBEB"/>
          </a:solidFill>
        </p:spPr>
        <p:txBody>
          <a:bodyPr wrap="square" rtlCol="1">
            <a:spAutoFit/>
          </a:bodyPr>
          <a:lstStyle/>
          <a:p>
            <a:pPr algn="ctr"/>
            <a:r>
              <a:rPr lang="he-IL" sz="2800" dirty="0">
                <a:latin typeface="Cambria Math" panose="02040503050406030204" pitchFamily="18" charset="0"/>
                <a:cs typeface="Calibri" panose="020F0502020204030204" pitchFamily="34" charset="0"/>
              </a:rPr>
              <a:t>15</a:t>
            </a:r>
            <a:endParaRPr lang="en-US" sz="2800" dirty="0">
              <a:latin typeface="Cambria Math" panose="02040503050406030204" pitchFamily="18" charset="0"/>
              <a:cs typeface="Calibri" panose="020F0502020204030204" pitchFamily="34" charset="0"/>
            </a:endParaRPr>
          </a:p>
        </p:txBody>
      </p:sp>
      <p:sp>
        <p:nvSpPr>
          <p:cNvPr id="98" name="תרשים זרימה: מחבר 97">
            <a:extLst>
              <a:ext uri="{FF2B5EF4-FFF2-40B4-BE49-F238E27FC236}">
                <a16:creationId xmlns:a16="http://schemas.microsoft.com/office/drawing/2014/main" id="{0BC68387-22A8-43F3-ACFA-999A58DA3CC9}"/>
              </a:ext>
            </a:extLst>
          </p:cNvPr>
          <p:cNvSpPr/>
          <p:nvPr/>
        </p:nvSpPr>
        <p:spPr>
          <a:xfrm>
            <a:off x="6252408" y="4724157"/>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9" name="תרשים זרימה: מחבר 98">
            <a:extLst>
              <a:ext uri="{FF2B5EF4-FFF2-40B4-BE49-F238E27FC236}">
                <a16:creationId xmlns:a16="http://schemas.microsoft.com/office/drawing/2014/main" id="{57D8CFDF-791E-4E9F-B2D7-A924466A627D}"/>
              </a:ext>
            </a:extLst>
          </p:cNvPr>
          <p:cNvSpPr/>
          <p:nvPr/>
        </p:nvSpPr>
        <p:spPr>
          <a:xfrm>
            <a:off x="6192578" y="2822504"/>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t>1</a:t>
            </a:r>
          </a:p>
        </p:txBody>
      </p:sp>
      <p:sp>
        <p:nvSpPr>
          <p:cNvPr id="100" name="תרשים זרימה: מחבר 99">
            <a:extLst>
              <a:ext uri="{FF2B5EF4-FFF2-40B4-BE49-F238E27FC236}">
                <a16:creationId xmlns:a16="http://schemas.microsoft.com/office/drawing/2014/main" id="{696BE145-FDA6-4D69-9D5A-DEECF0F15AC5}"/>
              </a:ext>
            </a:extLst>
          </p:cNvPr>
          <p:cNvSpPr/>
          <p:nvPr/>
        </p:nvSpPr>
        <p:spPr>
          <a:xfrm>
            <a:off x="6519748" y="3833705"/>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1" name="תרשים זרימה: מחבר 100">
            <a:extLst>
              <a:ext uri="{FF2B5EF4-FFF2-40B4-BE49-F238E27FC236}">
                <a16:creationId xmlns:a16="http://schemas.microsoft.com/office/drawing/2014/main" id="{8009A7FC-D6A4-4063-9998-A9EA9E1FF0F0}"/>
              </a:ext>
            </a:extLst>
          </p:cNvPr>
          <p:cNvSpPr/>
          <p:nvPr/>
        </p:nvSpPr>
        <p:spPr>
          <a:xfrm>
            <a:off x="4340345" y="4738761"/>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2" name="תרשים זרימה: מחבר 101">
            <a:extLst>
              <a:ext uri="{FF2B5EF4-FFF2-40B4-BE49-F238E27FC236}">
                <a16:creationId xmlns:a16="http://schemas.microsoft.com/office/drawing/2014/main" id="{B4AD7271-9D82-42A1-8D6F-E404532ABA4D}"/>
              </a:ext>
            </a:extLst>
          </p:cNvPr>
          <p:cNvSpPr/>
          <p:nvPr/>
        </p:nvSpPr>
        <p:spPr>
          <a:xfrm>
            <a:off x="5269166" y="5118570"/>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3" name="תרשים זרימה: מחבר 102">
            <a:extLst>
              <a:ext uri="{FF2B5EF4-FFF2-40B4-BE49-F238E27FC236}">
                <a16:creationId xmlns:a16="http://schemas.microsoft.com/office/drawing/2014/main" id="{D3BE0475-4457-4084-85D9-3257649AEEC6}"/>
              </a:ext>
            </a:extLst>
          </p:cNvPr>
          <p:cNvSpPr/>
          <p:nvPr/>
        </p:nvSpPr>
        <p:spPr>
          <a:xfrm>
            <a:off x="4004076" y="3845770"/>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4" name="תרשים זרימה: מחבר 103">
            <a:extLst>
              <a:ext uri="{FF2B5EF4-FFF2-40B4-BE49-F238E27FC236}">
                <a16:creationId xmlns:a16="http://schemas.microsoft.com/office/drawing/2014/main" id="{8B060D3D-74C0-4B74-8AE4-9612464439D1}"/>
              </a:ext>
            </a:extLst>
          </p:cNvPr>
          <p:cNvSpPr/>
          <p:nvPr/>
        </p:nvSpPr>
        <p:spPr>
          <a:xfrm>
            <a:off x="5249695" y="3795324"/>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5" name="תרשים זרימה: מחבר 104">
            <a:extLst>
              <a:ext uri="{FF2B5EF4-FFF2-40B4-BE49-F238E27FC236}">
                <a16:creationId xmlns:a16="http://schemas.microsoft.com/office/drawing/2014/main" id="{8454C600-0292-4EBD-B11C-A89FF3477A12}"/>
              </a:ext>
            </a:extLst>
          </p:cNvPr>
          <p:cNvSpPr/>
          <p:nvPr/>
        </p:nvSpPr>
        <p:spPr>
          <a:xfrm>
            <a:off x="4259560" y="2916885"/>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6" name="תרשים זרימה: מחבר 105">
            <a:extLst>
              <a:ext uri="{FF2B5EF4-FFF2-40B4-BE49-F238E27FC236}">
                <a16:creationId xmlns:a16="http://schemas.microsoft.com/office/drawing/2014/main" id="{B48F6F82-E09B-4DEE-9BF4-267902A8A5D6}"/>
              </a:ext>
            </a:extLst>
          </p:cNvPr>
          <p:cNvSpPr/>
          <p:nvPr/>
        </p:nvSpPr>
        <p:spPr>
          <a:xfrm>
            <a:off x="5258780" y="2428143"/>
            <a:ext cx="603115" cy="60649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07" name="מחבר ישר 106">
            <a:extLst>
              <a:ext uri="{FF2B5EF4-FFF2-40B4-BE49-F238E27FC236}">
                <a16:creationId xmlns:a16="http://schemas.microsoft.com/office/drawing/2014/main" id="{8C715E69-0BCD-47E1-854C-FB439580DA47}"/>
              </a:ext>
            </a:extLst>
          </p:cNvPr>
          <p:cNvCxnSpPr>
            <a:cxnSpLocks/>
          </p:cNvCxnSpPr>
          <p:nvPr/>
        </p:nvCxnSpPr>
        <p:spPr>
          <a:xfrm flipH="1">
            <a:off x="4819222" y="3330900"/>
            <a:ext cx="1467537" cy="15825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מחבר ישר 107">
            <a:extLst>
              <a:ext uri="{FF2B5EF4-FFF2-40B4-BE49-F238E27FC236}">
                <a16:creationId xmlns:a16="http://schemas.microsoft.com/office/drawing/2014/main" id="{BD06B9D7-5ED8-4E6D-9567-921516A06197}"/>
              </a:ext>
            </a:extLst>
          </p:cNvPr>
          <p:cNvCxnSpPr>
            <a:cxnSpLocks/>
          </p:cNvCxnSpPr>
          <p:nvPr/>
        </p:nvCxnSpPr>
        <p:spPr>
          <a:xfrm flipH="1">
            <a:off x="5534369" y="2851339"/>
            <a:ext cx="40249" cy="2867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מחבר ישר 108">
            <a:extLst>
              <a:ext uri="{FF2B5EF4-FFF2-40B4-BE49-F238E27FC236}">
                <a16:creationId xmlns:a16="http://schemas.microsoft.com/office/drawing/2014/main" id="{AAB47179-9DBF-472E-909A-D48674E0F7BE}"/>
              </a:ext>
            </a:extLst>
          </p:cNvPr>
          <p:cNvCxnSpPr>
            <a:cxnSpLocks/>
          </p:cNvCxnSpPr>
          <p:nvPr/>
        </p:nvCxnSpPr>
        <p:spPr>
          <a:xfrm>
            <a:off x="4803303" y="3407231"/>
            <a:ext cx="1580546" cy="143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מחבר ישר 109">
            <a:extLst>
              <a:ext uri="{FF2B5EF4-FFF2-40B4-BE49-F238E27FC236}">
                <a16:creationId xmlns:a16="http://schemas.microsoft.com/office/drawing/2014/main" id="{F168B199-FF60-488F-A48D-176BA28FF8B0}"/>
              </a:ext>
            </a:extLst>
          </p:cNvPr>
          <p:cNvCxnSpPr>
            <a:cxnSpLocks/>
          </p:cNvCxnSpPr>
          <p:nvPr/>
        </p:nvCxnSpPr>
        <p:spPr>
          <a:xfrm flipV="1">
            <a:off x="4381668" y="4096448"/>
            <a:ext cx="2354435" cy="47492"/>
          </a:xfrm>
          <a:prstGeom prst="line">
            <a:avLst/>
          </a:prstGeom>
        </p:spPr>
        <p:style>
          <a:lnRef idx="1">
            <a:schemeClr val="accent1"/>
          </a:lnRef>
          <a:fillRef idx="0">
            <a:schemeClr val="accent1"/>
          </a:fillRef>
          <a:effectRef idx="0">
            <a:schemeClr val="accent1"/>
          </a:effectRef>
          <a:fontRef idx="minor">
            <a:schemeClr val="tx1"/>
          </a:fontRef>
        </p:style>
      </p:cxnSp>
      <p:sp>
        <p:nvSpPr>
          <p:cNvPr id="111" name="מלבן 110">
            <a:extLst>
              <a:ext uri="{FF2B5EF4-FFF2-40B4-BE49-F238E27FC236}">
                <a16:creationId xmlns:a16="http://schemas.microsoft.com/office/drawing/2014/main" id="{7FDB5C7C-BC38-48F0-B603-CB9763AA11FF}"/>
              </a:ext>
            </a:extLst>
          </p:cNvPr>
          <p:cNvSpPr/>
          <p:nvPr/>
        </p:nvSpPr>
        <p:spPr>
          <a:xfrm>
            <a:off x="5354044" y="3793870"/>
            <a:ext cx="441147" cy="646331"/>
          </a:xfrm>
          <a:prstGeom prst="rect">
            <a:avLst/>
          </a:prstGeom>
        </p:spPr>
        <p:txBody>
          <a:bodyPr wrap="none">
            <a:spAutoFit/>
          </a:bodyPr>
          <a:lstStyle/>
          <a:p>
            <a:pPr algn="ctr"/>
            <a:r>
              <a:rPr lang="he-IL" sz="3600" dirty="0">
                <a:solidFill>
                  <a:schemeClr val="lt1"/>
                </a:solidFill>
              </a:rPr>
              <a:t>5</a:t>
            </a:r>
          </a:p>
        </p:txBody>
      </p:sp>
      <p:sp>
        <p:nvSpPr>
          <p:cNvPr id="112" name="מלבן 111">
            <a:extLst>
              <a:ext uri="{FF2B5EF4-FFF2-40B4-BE49-F238E27FC236}">
                <a16:creationId xmlns:a16="http://schemas.microsoft.com/office/drawing/2014/main" id="{CDB725A0-FF2C-41E4-A348-5F75913A7A95}"/>
              </a:ext>
            </a:extLst>
          </p:cNvPr>
          <p:cNvSpPr/>
          <p:nvPr/>
        </p:nvSpPr>
        <p:spPr>
          <a:xfrm>
            <a:off x="4067988" y="3813829"/>
            <a:ext cx="441147" cy="646331"/>
          </a:xfrm>
          <a:prstGeom prst="rect">
            <a:avLst/>
          </a:prstGeom>
        </p:spPr>
        <p:txBody>
          <a:bodyPr wrap="none">
            <a:spAutoFit/>
          </a:bodyPr>
          <a:lstStyle/>
          <a:p>
            <a:pPr algn="ctr"/>
            <a:r>
              <a:rPr lang="he-IL" sz="3600" dirty="0">
                <a:solidFill>
                  <a:schemeClr val="lt1"/>
                </a:solidFill>
              </a:rPr>
              <a:t>4</a:t>
            </a:r>
          </a:p>
        </p:txBody>
      </p:sp>
      <p:sp>
        <p:nvSpPr>
          <p:cNvPr id="113" name="מלבן 112">
            <a:extLst>
              <a:ext uri="{FF2B5EF4-FFF2-40B4-BE49-F238E27FC236}">
                <a16:creationId xmlns:a16="http://schemas.microsoft.com/office/drawing/2014/main" id="{FBDF397F-28C1-4467-8F77-8BFC5101864E}"/>
              </a:ext>
            </a:extLst>
          </p:cNvPr>
          <p:cNvSpPr/>
          <p:nvPr/>
        </p:nvSpPr>
        <p:spPr>
          <a:xfrm>
            <a:off x="4477629" y="4707198"/>
            <a:ext cx="357596" cy="643106"/>
          </a:xfrm>
          <a:prstGeom prst="rect">
            <a:avLst/>
          </a:prstGeom>
        </p:spPr>
        <p:txBody>
          <a:bodyPr wrap="square">
            <a:spAutoFit/>
          </a:bodyPr>
          <a:lstStyle/>
          <a:p>
            <a:pPr algn="ctr"/>
            <a:r>
              <a:rPr lang="he-IL" sz="3600" dirty="0">
                <a:solidFill>
                  <a:schemeClr val="lt1"/>
                </a:solidFill>
              </a:rPr>
              <a:t>9</a:t>
            </a:r>
          </a:p>
        </p:txBody>
      </p:sp>
      <p:sp>
        <p:nvSpPr>
          <p:cNvPr id="114" name="מלבן 113">
            <a:extLst>
              <a:ext uri="{FF2B5EF4-FFF2-40B4-BE49-F238E27FC236}">
                <a16:creationId xmlns:a16="http://schemas.microsoft.com/office/drawing/2014/main" id="{199FA032-5A63-4371-A781-9B4181B1D441}"/>
              </a:ext>
            </a:extLst>
          </p:cNvPr>
          <p:cNvSpPr/>
          <p:nvPr/>
        </p:nvSpPr>
        <p:spPr>
          <a:xfrm>
            <a:off x="5370927" y="2420792"/>
            <a:ext cx="441147" cy="646331"/>
          </a:xfrm>
          <a:prstGeom prst="rect">
            <a:avLst/>
          </a:prstGeom>
        </p:spPr>
        <p:txBody>
          <a:bodyPr wrap="none">
            <a:spAutoFit/>
          </a:bodyPr>
          <a:lstStyle/>
          <a:p>
            <a:pPr algn="ctr"/>
            <a:r>
              <a:rPr lang="he-IL" sz="3600" dirty="0">
                <a:solidFill>
                  <a:schemeClr val="lt1"/>
                </a:solidFill>
              </a:rPr>
              <a:t>2</a:t>
            </a:r>
          </a:p>
        </p:txBody>
      </p:sp>
      <p:sp>
        <p:nvSpPr>
          <p:cNvPr id="115" name="מלבן 114">
            <a:extLst>
              <a:ext uri="{FF2B5EF4-FFF2-40B4-BE49-F238E27FC236}">
                <a16:creationId xmlns:a16="http://schemas.microsoft.com/office/drawing/2014/main" id="{D7D13030-1618-4DFF-B0AF-1F73F946DE50}"/>
              </a:ext>
            </a:extLst>
          </p:cNvPr>
          <p:cNvSpPr/>
          <p:nvPr/>
        </p:nvSpPr>
        <p:spPr>
          <a:xfrm>
            <a:off x="6392843" y="4724157"/>
            <a:ext cx="362483" cy="657518"/>
          </a:xfrm>
          <a:prstGeom prst="rect">
            <a:avLst/>
          </a:prstGeom>
        </p:spPr>
        <p:txBody>
          <a:bodyPr wrap="square">
            <a:spAutoFit/>
          </a:bodyPr>
          <a:lstStyle/>
          <a:p>
            <a:pPr algn="ctr"/>
            <a:r>
              <a:rPr lang="he-IL" sz="3600" dirty="0">
                <a:solidFill>
                  <a:schemeClr val="lt1"/>
                </a:solidFill>
              </a:rPr>
              <a:t>7</a:t>
            </a:r>
          </a:p>
        </p:txBody>
      </p:sp>
      <p:sp>
        <p:nvSpPr>
          <p:cNvPr id="116" name="מלבן 115">
            <a:extLst>
              <a:ext uri="{FF2B5EF4-FFF2-40B4-BE49-F238E27FC236}">
                <a16:creationId xmlns:a16="http://schemas.microsoft.com/office/drawing/2014/main" id="{EFFA54EB-0D6B-4A79-8845-8C667CA4CE34}"/>
              </a:ext>
            </a:extLst>
          </p:cNvPr>
          <p:cNvSpPr/>
          <p:nvPr/>
        </p:nvSpPr>
        <p:spPr>
          <a:xfrm>
            <a:off x="4444616" y="2923497"/>
            <a:ext cx="441147" cy="646331"/>
          </a:xfrm>
          <a:prstGeom prst="rect">
            <a:avLst/>
          </a:prstGeom>
        </p:spPr>
        <p:txBody>
          <a:bodyPr wrap="none">
            <a:spAutoFit/>
          </a:bodyPr>
          <a:lstStyle/>
          <a:p>
            <a:pPr algn="ctr"/>
            <a:r>
              <a:rPr lang="he-IL" sz="3600" dirty="0">
                <a:solidFill>
                  <a:schemeClr val="lt1"/>
                </a:solidFill>
              </a:rPr>
              <a:t>3</a:t>
            </a:r>
          </a:p>
        </p:txBody>
      </p:sp>
      <p:sp>
        <p:nvSpPr>
          <p:cNvPr id="117" name="מלבן 116">
            <a:extLst>
              <a:ext uri="{FF2B5EF4-FFF2-40B4-BE49-F238E27FC236}">
                <a16:creationId xmlns:a16="http://schemas.microsoft.com/office/drawing/2014/main" id="{D50CC2E9-ED3E-44B6-952A-C5AB35663B35}"/>
              </a:ext>
            </a:extLst>
          </p:cNvPr>
          <p:cNvSpPr/>
          <p:nvPr/>
        </p:nvSpPr>
        <p:spPr>
          <a:xfrm>
            <a:off x="6682006" y="3810568"/>
            <a:ext cx="301681" cy="646331"/>
          </a:xfrm>
          <a:prstGeom prst="rect">
            <a:avLst/>
          </a:prstGeom>
        </p:spPr>
        <p:txBody>
          <a:bodyPr wrap="square">
            <a:spAutoFit/>
          </a:bodyPr>
          <a:lstStyle/>
          <a:p>
            <a:pPr algn="ctr"/>
            <a:r>
              <a:rPr lang="he-IL" sz="3600" dirty="0">
                <a:solidFill>
                  <a:schemeClr val="lt1"/>
                </a:solidFill>
              </a:rPr>
              <a:t>6</a:t>
            </a:r>
          </a:p>
        </p:txBody>
      </p:sp>
      <p:sp>
        <p:nvSpPr>
          <p:cNvPr id="118" name="מלבן 117">
            <a:extLst>
              <a:ext uri="{FF2B5EF4-FFF2-40B4-BE49-F238E27FC236}">
                <a16:creationId xmlns:a16="http://schemas.microsoft.com/office/drawing/2014/main" id="{3E96DCEC-6122-4AD7-B95F-2F01BC02C220}"/>
              </a:ext>
            </a:extLst>
          </p:cNvPr>
          <p:cNvSpPr/>
          <p:nvPr/>
        </p:nvSpPr>
        <p:spPr>
          <a:xfrm>
            <a:off x="5354044" y="5128981"/>
            <a:ext cx="441147" cy="646331"/>
          </a:xfrm>
          <a:prstGeom prst="rect">
            <a:avLst/>
          </a:prstGeom>
        </p:spPr>
        <p:txBody>
          <a:bodyPr wrap="none">
            <a:spAutoFit/>
          </a:bodyPr>
          <a:lstStyle/>
          <a:p>
            <a:pPr algn="ctr"/>
            <a:r>
              <a:rPr lang="he-IL" sz="3600" dirty="0">
                <a:solidFill>
                  <a:schemeClr val="lt1"/>
                </a:solidFill>
              </a:rPr>
              <a:t>8</a:t>
            </a:r>
          </a:p>
        </p:txBody>
      </p:sp>
    </p:spTree>
    <p:extLst>
      <p:ext uri="{BB962C8B-B14F-4D97-AF65-F5344CB8AC3E}">
        <p14:creationId xmlns:p14="http://schemas.microsoft.com/office/powerpoint/2010/main" val="389737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3">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1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animBg="1"/>
      <p:bldP spid="37" grpId="0" animBg="1"/>
      <p:bldP spid="111" grpId="0"/>
      <p:bldP spid="112" grpId="0"/>
      <p:bldP spid="114" grpId="0"/>
      <p:bldP spid="115" grpId="0"/>
      <p:bldP spid="116" grpId="0"/>
      <p:bldP spid="117" grpId="0"/>
      <p:bldP spid="1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a:xfrm>
            <a:off x="838200" y="365125"/>
            <a:ext cx="10515600" cy="1095493"/>
          </a:xfrm>
        </p:spPr>
        <p:txBody>
          <a:bodyPr/>
          <a:lstStyle/>
          <a:p>
            <a:r>
              <a:rPr lang="he-IL" dirty="0"/>
              <a:t>המשך תרגול</a:t>
            </a:r>
            <a:endParaRPr lang="x-none" dirty="0"/>
          </a:p>
        </p:txBody>
      </p:sp>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5"/>
          <a:stretch>
            <a:fillRect/>
          </a:stretch>
        </p:blipFill>
        <p:spPr>
          <a:xfrm>
            <a:off x="10833322" y="5810250"/>
            <a:ext cx="2082800" cy="2095500"/>
          </a:xfrm>
          <a:prstGeom prst="rect">
            <a:avLst/>
          </a:prstGeom>
        </p:spPr>
      </p:pic>
      <p:sp>
        <p:nvSpPr>
          <p:cNvPr id="6" name="מציין מיקום תוכן 5">
            <a:extLst>
              <a:ext uri="{FF2B5EF4-FFF2-40B4-BE49-F238E27FC236}">
                <a16:creationId xmlns:a16="http://schemas.microsoft.com/office/drawing/2014/main" id="{3204FE01-9348-4659-BDA7-A148B1F56391}"/>
              </a:ext>
            </a:extLst>
          </p:cNvPr>
          <p:cNvSpPr>
            <a:spLocks noGrp="1"/>
          </p:cNvSpPr>
          <p:nvPr>
            <p:ph sz="half" idx="2"/>
          </p:nvPr>
        </p:nvSpPr>
        <p:spPr>
          <a:xfrm>
            <a:off x="455468" y="1403549"/>
            <a:ext cx="11208504" cy="523220"/>
          </a:xfrm>
          <a:prstGeom prst="rect">
            <a:avLst/>
          </a:prstGeom>
        </p:spPr>
        <p:txBody>
          <a:bodyPr wrap="square">
            <a:spAutoFit/>
          </a:bodyPr>
          <a:lstStyle/>
          <a:p>
            <a:pPr marL="0" indent="0" algn="r">
              <a:buNone/>
            </a:pPr>
            <a:r>
              <a:rPr lang="he-IL" dirty="0">
                <a:latin typeface="Calibri" panose="020F0502020204030204" pitchFamily="34" charset="0"/>
                <a:cs typeface="Calibri" panose="020F0502020204030204" pitchFamily="34" charset="0"/>
              </a:rPr>
              <a:t>המורה ביקשה מהתלמידות להציע קבוצה של 3 מספרים שהממוצע שלהם הוא 1</a:t>
            </a:r>
          </a:p>
        </p:txBody>
      </p:sp>
      <p:sp>
        <p:nvSpPr>
          <p:cNvPr id="9" name="TextBox 8">
            <a:extLst>
              <a:ext uri="{FF2B5EF4-FFF2-40B4-BE49-F238E27FC236}">
                <a16:creationId xmlns:a16="http://schemas.microsoft.com/office/drawing/2014/main" id="{ACDD4992-660A-4937-9812-CA577EA29B5C}"/>
              </a:ext>
            </a:extLst>
          </p:cNvPr>
          <p:cNvSpPr txBox="1"/>
          <p:nvPr/>
        </p:nvSpPr>
        <p:spPr>
          <a:xfrm rot="10800000" flipV="1">
            <a:off x="8732492" y="2919953"/>
            <a:ext cx="2621308" cy="523220"/>
          </a:xfrm>
          <a:prstGeom prst="rect">
            <a:avLst/>
          </a:prstGeom>
          <a:noFill/>
        </p:spPr>
        <p:txBody>
          <a:bodyPr wrap="square" rtlCol="1">
            <a:spAutoFit/>
          </a:bodyPr>
          <a:lstStyle/>
          <a:p>
            <a:pPr algn="r" rtl="1"/>
            <a:r>
              <a:rPr lang="he-IL" sz="2800" dirty="0">
                <a:latin typeface="Calibri" panose="020F0502020204030204" pitchFamily="34" charset="0"/>
                <a:cs typeface="Calibri" panose="020F0502020204030204" pitchFamily="34" charset="0"/>
              </a:rPr>
              <a:t>דבורה הציעה:</a:t>
            </a:r>
          </a:p>
        </p:txBody>
      </p:sp>
      <p:sp>
        <p:nvSpPr>
          <p:cNvPr id="10" name="TextBox 9">
            <a:extLst>
              <a:ext uri="{FF2B5EF4-FFF2-40B4-BE49-F238E27FC236}">
                <a16:creationId xmlns:a16="http://schemas.microsoft.com/office/drawing/2014/main" id="{1E8E208D-E000-4D36-BC46-1F7A270D4290}"/>
              </a:ext>
            </a:extLst>
          </p:cNvPr>
          <p:cNvSpPr txBox="1"/>
          <p:nvPr/>
        </p:nvSpPr>
        <p:spPr>
          <a:xfrm flipH="1">
            <a:off x="7167603" y="2232615"/>
            <a:ext cx="2960915" cy="523220"/>
          </a:xfrm>
          <a:prstGeom prst="rect">
            <a:avLst/>
          </a:prstGeom>
          <a:noFill/>
        </p:spPr>
        <p:txBody>
          <a:bodyPr wrap="square" rtlCol="1">
            <a:spAutoFit/>
          </a:bodyPr>
          <a:lstStyle/>
          <a:p>
            <a:r>
              <a:rPr lang="he-IL" sz="2800" dirty="0">
                <a:latin typeface="Cambria Math" panose="02040503050406030204" pitchFamily="18" charset="0"/>
                <a:cs typeface="Calibri" panose="020F0502020204030204" pitchFamily="34" charset="0"/>
              </a:rPr>
              <a:t>    1 ,  1 , 1</a:t>
            </a:r>
          </a:p>
        </p:txBody>
      </p:sp>
      <p:sp>
        <p:nvSpPr>
          <p:cNvPr id="11" name="TextBox 10">
            <a:extLst>
              <a:ext uri="{FF2B5EF4-FFF2-40B4-BE49-F238E27FC236}">
                <a16:creationId xmlns:a16="http://schemas.microsoft.com/office/drawing/2014/main" id="{B216899C-76BF-4537-B8D1-682728423383}"/>
              </a:ext>
            </a:extLst>
          </p:cNvPr>
          <p:cNvSpPr txBox="1"/>
          <p:nvPr/>
        </p:nvSpPr>
        <p:spPr>
          <a:xfrm flipH="1">
            <a:off x="7167603" y="2946954"/>
            <a:ext cx="2960915" cy="523220"/>
          </a:xfrm>
          <a:prstGeom prst="rect">
            <a:avLst/>
          </a:prstGeom>
          <a:noFill/>
        </p:spPr>
        <p:txBody>
          <a:bodyPr wrap="square" rtlCol="1">
            <a:spAutoFit/>
          </a:bodyPr>
          <a:lstStyle/>
          <a:p>
            <a:r>
              <a:rPr lang="he-IL" sz="2800" dirty="0">
                <a:latin typeface="Cambria Math" panose="02040503050406030204" pitchFamily="18" charset="0"/>
                <a:cs typeface="Calibri" panose="020F0502020204030204" pitchFamily="34" charset="0"/>
              </a:rPr>
              <a:t>    2 ,  1 , 0</a:t>
            </a:r>
          </a:p>
        </p:txBody>
      </p:sp>
      <p:sp>
        <p:nvSpPr>
          <p:cNvPr id="14" name="TextBox 13">
            <a:extLst>
              <a:ext uri="{FF2B5EF4-FFF2-40B4-BE49-F238E27FC236}">
                <a16:creationId xmlns:a16="http://schemas.microsoft.com/office/drawing/2014/main" id="{4E617A5A-7D2A-4620-8AE5-09EE341A3B76}"/>
              </a:ext>
            </a:extLst>
          </p:cNvPr>
          <p:cNvSpPr txBox="1"/>
          <p:nvPr/>
        </p:nvSpPr>
        <p:spPr>
          <a:xfrm rot="10800000" flipV="1">
            <a:off x="8732492" y="2205614"/>
            <a:ext cx="2621308" cy="523220"/>
          </a:xfrm>
          <a:prstGeom prst="rect">
            <a:avLst/>
          </a:prstGeom>
          <a:noFill/>
        </p:spPr>
        <p:txBody>
          <a:bodyPr wrap="square" rtlCol="1">
            <a:spAutoFit/>
          </a:bodyPr>
          <a:lstStyle/>
          <a:p>
            <a:pPr algn="r" rtl="1"/>
            <a:r>
              <a:rPr lang="he-IL" sz="2800" dirty="0">
                <a:latin typeface="Calibri" panose="020F0502020204030204" pitchFamily="34" charset="0"/>
                <a:cs typeface="Calibri" panose="020F0502020204030204" pitchFamily="34" charset="0"/>
              </a:rPr>
              <a:t>שרה הציעה:</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87F510D1-0BD9-4A08-9982-67081029EE78}"/>
                  </a:ext>
                </a:extLst>
              </p:cNvPr>
              <p:cNvSpPr txBox="1"/>
              <p:nvPr/>
            </p:nvSpPr>
            <p:spPr>
              <a:xfrm>
                <a:off x="562708" y="3720709"/>
                <a:ext cx="11101264" cy="700705"/>
              </a:xfrm>
              <a:prstGeom prst="rect">
                <a:avLst/>
              </a:prstGeom>
              <a:noFill/>
            </p:spPr>
            <p:txBody>
              <a:bodyPr wrap="square" rtlCol="1">
                <a:spAutoFit/>
              </a:bodyPr>
              <a:lstStyle>
                <a:defPPr>
                  <a:defRPr lang="aa-ET"/>
                </a:defPPr>
                <a:lvl1pPr algn="r">
                  <a:defRPr i="1">
                    <a:latin typeface="Cambria Math" panose="02040503050406030204" pitchFamily="18" charset="0"/>
                  </a:defRPr>
                </a:lvl1pPr>
              </a:lstStyle>
              <a:p>
                <a14:m>
                  <m:oMath xmlns:m="http://schemas.openxmlformats.org/officeDocument/2006/math">
                    <m:r>
                      <a:rPr lang="he-IL" sz="2800" b="0" i="0" smtClean="0">
                        <a:latin typeface="Cambria Math" panose="02040503050406030204" pitchFamily="18" charset="0"/>
                        <a:cs typeface="Calibri" panose="020F0502020204030204" pitchFamily="34" charset="0"/>
                      </a:rPr>
                      <m:t>.</m:t>
                    </m:r>
                    <m:r>
                      <a:rPr lang="he-IL" sz="2800" b="0" i="0" smtClean="0">
                        <a:latin typeface="Cambria Math" panose="02040503050406030204" pitchFamily="18" charset="0"/>
                        <a:cs typeface="Calibri" panose="020F0502020204030204" pitchFamily="34" charset="0"/>
                      </a:rPr>
                      <m:t>1</m:t>
                    </m:r>
                    <m:f>
                      <m:fPr>
                        <m:ctrlPr>
                          <a:rPr lang="he-IL" sz="2800" i="1">
                            <a:latin typeface="Cambria Math" panose="02040503050406030204" pitchFamily="18" charset="0"/>
                            <a:cs typeface="Calibri" panose="020F0502020204030204" pitchFamily="34" charset="0"/>
                          </a:rPr>
                        </m:ctrlPr>
                      </m:fPr>
                      <m:num>
                        <m:r>
                          <a:rPr lang="he-IL" sz="2800" i="0">
                            <a:latin typeface="Cambria Math" panose="02040503050406030204" pitchFamily="18" charset="0"/>
                            <a:cs typeface="Calibri" panose="020F0502020204030204" pitchFamily="34" charset="0"/>
                          </a:rPr>
                          <m:t>1</m:t>
                        </m:r>
                      </m:num>
                      <m:den>
                        <m:r>
                          <a:rPr lang="he-IL" sz="2800" i="0">
                            <a:latin typeface="Cambria Math" panose="02040503050406030204" pitchFamily="18" charset="0"/>
                            <a:cs typeface="Calibri" panose="020F0502020204030204" pitchFamily="34" charset="0"/>
                          </a:rPr>
                          <m:t>2</m:t>
                        </m:r>
                      </m:den>
                    </m:f>
                  </m:oMath>
                </a14:m>
                <a:r>
                  <a:rPr lang="he-IL" sz="2800" i="0" dirty="0">
                    <a:latin typeface="Calibri" panose="020F0502020204030204" pitchFamily="34" charset="0"/>
                    <a:cs typeface="Calibri" panose="020F0502020204030204" pitchFamily="34" charset="0"/>
                  </a:rPr>
                  <a:t>שרה אמרה לדבורה שהיא טועה, משום שהממוצע של המספרים שבחרה הוא  </a:t>
                </a:r>
                <a:r>
                  <a:rPr lang="en-US" sz="2800" i="0" dirty="0">
                    <a:latin typeface="Calibri" panose="020F0502020204030204" pitchFamily="34" charset="0"/>
                    <a:cs typeface="Calibri" panose="020F0502020204030204" pitchFamily="34" charset="0"/>
                  </a:rPr>
                  <a:t>  </a:t>
                </a:r>
                <a:r>
                  <a:rPr lang="he-IL" sz="2800" i="0" dirty="0">
                    <a:latin typeface="Calibri" panose="020F0502020204030204" pitchFamily="34" charset="0"/>
                    <a:cs typeface="Calibri" panose="020F0502020204030204" pitchFamily="34" charset="0"/>
                  </a:rPr>
                  <a:t> </a:t>
                </a:r>
              </a:p>
            </p:txBody>
          </p:sp>
        </mc:Choice>
        <mc:Fallback>
          <p:sp>
            <p:nvSpPr>
              <p:cNvPr id="3" name="TextBox 2">
                <a:extLst>
                  <a:ext uri="{FF2B5EF4-FFF2-40B4-BE49-F238E27FC236}">
                    <a16:creationId xmlns:a16="http://schemas.microsoft.com/office/drawing/2014/main" id="{87F510D1-0BD9-4A08-9982-67081029EE78}"/>
                  </a:ext>
                </a:extLst>
              </p:cNvPr>
              <p:cNvSpPr txBox="1">
                <a:spLocks noRot="1" noChangeAspect="1" noMove="1" noResize="1" noEditPoints="1" noAdjustHandles="1" noChangeArrowheads="1" noChangeShapeType="1" noTextEdit="1"/>
              </p:cNvSpPr>
              <p:nvPr/>
            </p:nvSpPr>
            <p:spPr>
              <a:xfrm>
                <a:off x="562708" y="3720709"/>
                <a:ext cx="11101264" cy="700705"/>
              </a:xfrm>
              <a:prstGeom prst="rect">
                <a:avLst/>
              </a:prstGeom>
              <a:blipFill>
                <a:blip r:embed="rId6"/>
                <a:stretch>
                  <a:fillRect r="-1867" b="-12174"/>
                </a:stretch>
              </a:blipFill>
            </p:spPr>
            <p:txBody>
              <a:bodyPr/>
              <a:lstStyle/>
              <a:p>
                <a:r>
                  <a:rPr lang="he-IL">
                    <a:noFill/>
                  </a:rPr>
                  <a:t> </a:t>
                </a:r>
              </a:p>
            </p:txBody>
          </p:sp>
        </mc:Fallback>
      </mc:AlternateContent>
      <p:sp>
        <p:nvSpPr>
          <p:cNvPr id="5" name="TextBox 4">
            <a:extLst>
              <a:ext uri="{FF2B5EF4-FFF2-40B4-BE49-F238E27FC236}">
                <a16:creationId xmlns:a16="http://schemas.microsoft.com/office/drawing/2014/main" id="{F5742054-EB16-436B-B278-6F25E0514B29}"/>
              </a:ext>
            </a:extLst>
          </p:cNvPr>
          <p:cNvSpPr txBox="1"/>
          <p:nvPr/>
        </p:nvSpPr>
        <p:spPr>
          <a:xfrm>
            <a:off x="7188444" y="4598575"/>
            <a:ext cx="4226029" cy="523220"/>
          </a:xfrm>
          <a:prstGeom prst="rect">
            <a:avLst/>
          </a:prstGeom>
          <a:noFill/>
        </p:spPr>
        <p:txBody>
          <a:bodyPr wrap="square" rtlCol="1">
            <a:spAutoFit/>
          </a:bodyPr>
          <a:lstStyle/>
          <a:p>
            <a:pPr algn="r"/>
            <a:r>
              <a:rPr lang="he-IL" sz="2800" dirty="0">
                <a:latin typeface="Calibri" panose="020F0502020204030204" pitchFamily="34" charset="0"/>
                <a:cs typeface="Calibri" panose="020F0502020204030204" pitchFamily="34" charset="0"/>
              </a:rPr>
              <a:t>האם שרה צודקת? הסבירו</a:t>
            </a:r>
            <a:r>
              <a:rPr lang="he-IL" dirty="0"/>
              <a:t>.</a:t>
            </a:r>
          </a:p>
        </p:txBody>
      </p:sp>
      <p:pic>
        <p:nvPicPr>
          <p:cNvPr id="12" name="01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5904" y="474209"/>
            <a:ext cx="2142807" cy="764268"/>
          </a:xfrm>
          <a:prstGeom prst="rect">
            <a:avLst/>
          </a:prstGeom>
        </p:spPr>
      </p:pic>
    </p:spTree>
    <p:extLst>
      <p:ext uri="{BB962C8B-B14F-4D97-AF65-F5344CB8AC3E}">
        <p14:creationId xmlns:p14="http://schemas.microsoft.com/office/powerpoint/2010/main" val="51449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12"/>
                </p:tgtEl>
              </p:cMediaNode>
            </p:video>
          </p:childTnLst>
        </p:cTn>
      </p:par>
    </p:tnLst>
    <p:bldLst>
      <p:bldP spid="9" grpId="0"/>
      <p:bldP spid="10" grpId="0"/>
      <p:bldP spid="11" grpId="0"/>
      <p:bldP spid="14" grpId="0"/>
      <p:bldP spid="3"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298B2C-C37C-4296-AFFC-7F69F212C6C4}"/>
              </a:ext>
            </a:extLst>
          </p:cNvPr>
          <p:cNvSpPr txBox="1"/>
          <p:nvPr/>
        </p:nvSpPr>
        <p:spPr>
          <a:xfrm flipH="1">
            <a:off x="7296150" y="1742414"/>
            <a:ext cx="4303961" cy="523220"/>
          </a:xfrm>
          <a:prstGeom prst="rect">
            <a:avLst/>
          </a:prstGeom>
          <a:noFill/>
        </p:spPr>
        <p:txBody>
          <a:bodyPr wrap="square" rtlCol="1">
            <a:spAutoFit/>
          </a:bodyPr>
          <a:lstStyle/>
          <a:p>
            <a:pPr algn="r"/>
            <a:r>
              <a:rPr lang="he-IL" sz="2800" dirty="0">
                <a:latin typeface="Cambria Math" panose="02040503050406030204" pitchFamily="18" charset="0"/>
                <a:cs typeface="Calibri" panose="020F0502020204030204" pitchFamily="34" charset="0"/>
              </a:rPr>
              <a:t>   דבורה הציעה       2 ,  1 , 0</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371FB0A-E3C7-427F-9E27-9EA1E09ED488}"/>
                  </a:ext>
                </a:extLst>
              </p:cNvPr>
              <p:cNvSpPr txBox="1"/>
              <p:nvPr/>
            </p:nvSpPr>
            <p:spPr>
              <a:xfrm>
                <a:off x="6172147" y="2550319"/>
                <a:ext cx="2819399" cy="523220"/>
              </a:xfrm>
              <a:prstGeom prst="rect">
                <a:avLst/>
              </a:prstGeom>
              <a:noFill/>
            </p:spPr>
            <p:txBody>
              <a:bodyPr wrap="square" rtlCol="1">
                <a:spAutoFit/>
              </a:bodyPr>
              <a:lstStyle/>
              <a:p>
                <a:pPr/>
                <a14:m>
                  <m:oMathPara xmlns:m="http://schemas.openxmlformats.org/officeDocument/2006/math">
                    <m:oMathParaPr>
                      <m:jc m:val="right"/>
                    </m:oMathParaPr>
                    <m:oMath xmlns:m="http://schemas.openxmlformats.org/officeDocument/2006/math">
                      <m:r>
                        <a:rPr lang="he-IL" sz="2800" b="0" i="1" smtClean="0">
                          <a:latin typeface="Cambria Math" panose="02040503050406030204" pitchFamily="18" charset="0"/>
                        </a:rPr>
                        <m:t>0</m:t>
                      </m:r>
                      <m:r>
                        <a:rPr lang="he-IL" sz="2800" i="1">
                          <a:latin typeface="Cambria Math" panose="02040503050406030204" pitchFamily="18" charset="0"/>
                        </a:rPr>
                        <m:t>+</m:t>
                      </m:r>
                      <m:r>
                        <a:rPr lang="he-IL" sz="2800" b="0" i="1" smtClean="0">
                          <a:latin typeface="Cambria Math" panose="02040503050406030204" pitchFamily="18" charset="0"/>
                        </a:rPr>
                        <m:t>1</m:t>
                      </m:r>
                      <m:r>
                        <a:rPr lang="he-IL" sz="2800" i="1">
                          <a:latin typeface="Cambria Math" panose="02040503050406030204" pitchFamily="18" charset="0"/>
                        </a:rPr>
                        <m:t>+</m:t>
                      </m:r>
                      <m:r>
                        <a:rPr lang="he-IL" sz="2800" b="0" i="1" smtClean="0">
                          <a:latin typeface="Cambria Math" panose="02040503050406030204" pitchFamily="18" charset="0"/>
                        </a:rPr>
                        <m:t>2</m:t>
                      </m:r>
                      <m:r>
                        <a:rPr lang="he-IL" sz="2800" i="1">
                          <a:latin typeface="Cambria Math" panose="02040503050406030204" pitchFamily="18" charset="0"/>
                        </a:rPr>
                        <m:t>=</m:t>
                      </m:r>
                      <m:r>
                        <a:rPr lang="he-IL" sz="2800" b="0" i="1" smtClean="0">
                          <a:latin typeface="Cambria Math" panose="02040503050406030204" pitchFamily="18" charset="0"/>
                        </a:rPr>
                        <m:t>3</m:t>
                      </m:r>
                    </m:oMath>
                  </m:oMathPara>
                </a14:m>
                <a:endParaRPr lang="he-IL" sz="2800" dirty="0"/>
              </a:p>
            </p:txBody>
          </p:sp>
        </mc:Choice>
        <mc:Fallback xmlns="">
          <p:sp>
            <p:nvSpPr>
              <p:cNvPr id="7" name="TextBox 6">
                <a:extLst>
                  <a:ext uri="{FF2B5EF4-FFF2-40B4-BE49-F238E27FC236}">
                    <a16:creationId xmlns:a16="http://schemas.microsoft.com/office/drawing/2014/main" xmlns="" xmlns:a14="http://schemas.microsoft.com/office/drawing/2010/main" id="{7371FB0A-E3C7-427F-9E27-9EA1E09ED488}"/>
                  </a:ext>
                </a:extLst>
              </p:cNvPr>
              <p:cNvSpPr txBox="1">
                <a:spLocks noRot="1" noChangeAspect="1" noMove="1" noResize="1" noEditPoints="1" noAdjustHandles="1" noChangeArrowheads="1" noChangeShapeType="1" noTextEdit="1"/>
              </p:cNvSpPr>
              <p:nvPr/>
            </p:nvSpPr>
            <p:spPr>
              <a:xfrm>
                <a:off x="6172147" y="2550319"/>
                <a:ext cx="2819399" cy="523220"/>
              </a:xfrm>
              <a:prstGeom prst="rect">
                <a:avLst/>
              </a:prstGeom>
              <a:blipFill>
                <a:blip r:embed="rId3"/>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8" name="מלבן 7">
                <a:extLst>
                  <a:ext uri="{FF2B5EF4-FFF2-40B4-BE49-F238E27FC236}">
                    <a16:creationId xmlns:a16="http://schemas.microsoft.com/office/drawing/2014/main" id="{092D668B-C9A2-4E6B-ABCF-8C944C5D2E30}"/>
                  </a:ext>
                </a:extLst>
              </p:cNvPr>
              <p:cNvSpPr/>
              <p:nvPr/>
            </p:nvSpPr>
            <p:spPr>
              <a:xfrm>
                <a:off x="6694325" y="3124750"/>
                <a:ext cx="163852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e-IL" sz="2800" b="0" i="1" smtClean="0">
                          <a:latin typeface="Cambria Math" panose="02040503050406030204" pitchFamily="18" charset="0"/>
                        </a:rPr>
                        <m:t>3</m:t>
                      </m:r>
                      <m:r>
                        <a:rPr lang="he-IL" sz="2800" b="0" i="1" smtClean="0">
                          <a:latin typeface="Cambria Math" panose="02040503050406030204" pitchFamily="18" charset="0"/>
                        </a:rPr>
                        <m:t> :</m:t>
                      </m:r>
                      <m:r>
                        <a:rPr lang="he-IL" sz="2800" b="0" i="1" smtClean="0">
                          <a:latin typeface="Cambria Math" panose="02040503050406030204" pitchFamily="18" charset="0"/>
                        </a:rPr>
                        <m:t>3</m:t>
                      </m:r>
                      <m:r>
                        <a:rPr lang="he-IL" sz="2800" b="0" i="1" smtClean="0">
                          <a:latin typeface="Cambria Math" panose="02040503050406030204" pitchFamily="18" charset="0"/>
                        </a:rPr>
                        <m:t>=</m:t>
                      </m:r>
                      <m:r>
                        <a:rPr lang="he-IL" sz="2800" b="0" i="1" smtClean="0">
                          <a:latin typeface="Cambria Math" panose="02040503050406030204" pitchFamily="18" charset="0"/>
                        </a:rPr>
                        <m:t>1</m:t>
                      </m:r>
                    </m:oMath>
                  </m:oMathPara>
                </a14:m>
                <a:endParaRPr lang="en-US" sz="2800" b="0" dirty="0"/>
              </a:p>
            </p:txBody>
          </p:sp>
        </mc:Choice>
        <mc:Fallback xmlns="">
          <p:sp>
            <p:nvSpPr>
              <p:cNvPr id="8" name="מלבן 7">
                <a:extLst>
                  <a:ext uri="{FF2B5EF4-FFF2-40B4-BE49-F238E27FC236}">
                    <a16:creationId xmlns:a16="http://schemas.microsoft.com/office/drawing/2014/main" xmlns="" xmlns:a14="http://schemas.microsoft.com/office/drawing/2010/main" id="{092D668B-C9A2-4E6B-ABCF-8C944C5D2E30}"/>
                  </a:ext>
                </a:extLst>
              </p:cNvPr>
              <p:cNvSpPr>
                <a:spLocks noRot="1" noChangeAspect="1" noMove="1" noResize="1" noEditPoints="1" noAdjustHandles="1" noChangeArrowheads="1" noChangeShapeType="1" noTextEdit="1"/>
              </p:cNvSpPr>
              <p:nvPr/>
            </p:nvSpPr>
            <p:spPr>
              <a:xfrm>
                <a:off x="6694325" y="3124750"/>
                <a:ext cx="1638525" cy="523220"/>
              </a:xfrm>
              <a:prstGeom prst="rect">
                <a:avLst/>
              </a:prstGeom>
              <a:blipFill>
                <a:blip r:embed="rId4"/>
                <a:stretch>
                  <a:fillRect/>
                </a:stretch>
              </a:blipFill>
            </p:spPr>
            <p:txBody>
              <a:bodyPr/>
              <a:lstStyle/>
              <a:p>
                <a:r>
                  <a:rPr lang="he-IL">
                    <a:noFill/>
                  </a:rPr>
                  <a:t> </a:t>
                </a:r>
              </a:p>
            </p:txBody>
          </p:sp>
        </mc:Fallback>
      </mc:AlternateContent>
      <p:sp>
        <p:nvSpPr>
          <p:cNvPr id="10" name="TextBox 9">
            <a:extLst>
              <a:ext uri="{FF2B5EF4-FFF2-40B4-BE49-F238E27FC236}">
                <a16:creationId xmlns:a16="http://schemas.microsoft.com/office/drawing/2014/main" id="{A6218BAF-5912-4039-9C97-A56FB2C5A303}"/>
              </a:ext>
            </a:extLst>
          </p:cNvPr>
          <p:cNvSpPr txBox="1"/>
          <p:nvPr/>
        </p:nvSpPr>
        <p:spPr>
          <a:xfrm>
            <a:off x="1873320" y="3823472"/>
            <a:ext cx="9480480" cy="523220"/>
          </a:xfrm>
          <a:prstGeom prst="rect">
            <a:avLst/>
          </a:prstGeom>
          <a:noFill/>
        </p:spPr>
        <p:txBody>
          <a:bodyPr wrap="square" rtlCol="1">
            <a:spAutoFit/>
          </a:bodyPr>
          <a:lstStyle/>
          <a:p>
            <a:pPr algn="r"/>
            <a:r>
              <a:rPr lang="he-IL" sz="2800" dirty="0">
                <a:latin typeface="Cambria Math" panose="02040503050406030204" pitchFamily="18" charset="0"/>
                <a:cs typeface="Calibri" panose="020F0502020204030204" pitchFamily="34" charset="0"/>
              </a:rPr>
              <a:t>דבורה לא טעתה</a:t>
            </a:r>
            <a:r>
              <a:rPr lang="he-IL" dirty="0"/>
              <a:t>. </a:t>
            </a:r>
            <a:r>
              <a:rPr lang="he-IL" sz="2800" dirty="0">
                <a:latin typeface="Cambria Math" panose="02040503050406030204" pitchFamily="18" charset="0"/>
                <a:cs typeface="Calibri" panose="020F0502020204030204" pitchFamily="34" charset="0"/>
              </a:rPr>
              <a:t>כשמוסיפים לקבוצת המספרים אפס הממוצע משתנה.</a:t>
            </a:r>
          </a:p>
        </p:txBody>
      </p:sp>
      <p:sp>
        <p:nvSpPr>
          <p:cNvPr id="12" name="TextBox 11">
            <a:extLst>
              <a:ext uri="{FF2B5EF4-FFF2-40B4-BE49-F238E27FC236}">
                <a16:creationId xmlns:a16="http://schemas.microsoft.com/office/drawing/2014/main" id="{F0FFCFB3-6307-41E1-90C4-E2B5BED52EBD}"/>
              </a:ext>
            </a:extLst>
          </p:cNvPr>
          <p:cNvSpPr txBox="1"/>
          <p:nvPr/>
        </p:nvSpPr>
        <p:spPr>
          <a:xfrm flipH="1">
            <a:off x="7513588" y="5521147"/>
            <a:ext cx="2533886" cy="523220"/>
          </a:xfrm>
          <a:prstGeom prst="rect">
            <a:avLst/>
          </a:prstGeom>
          <a:noFill/>
        </p:spPr>
        <p:txBody>
          <a:bodyPr wrap="square" rtlCol="1">
            <a:spAutoFit/>
          </a:bodyPr>
          <a:lstStyle/>
          <a:p>
            <a:pPr algn="r"/>
            <a:r>
              <a:rPr lang="he-IL" sz="2800" dirty="0">
                <a:latin typeface="Cambria Math" panose="02040503050406030204" pitchFamily="18" charset="0"/>
                <a:cs typeface="Calibri" panose="020F0502020204030204" pitchFamily="34" charset="0"/>
              </a:rPr>
              <a:t>3 ,  0 , 0</a:t>
            </a:r>
          </a:p>
        </p:txBody>
      </p:sp>
      <p:sp>
        <p:nvSpPr>
          <p:cNvPr id="13" name="מלבן 12">
            <a:extLst>
              <a:ext uri="{FF2B5EF4-FFF2-40B4-BE49-F238E27FC236}">
                <a16:creationId xmlns:a16="http://schemas.microsoft.com/office/drawing/2014/main" id="{C2D00241-9ACB-4AE0-9D0B-D32EAE937E20}"/>
              </a:ext>
            </a:extLst>
          </p:cNvPr>
          <p:cNvSpPr/>
          <p:nvPr/>
        </p:nvSpPr>
        <p:spPr>
          <a:xfrm>
            <a:off x="1834548" y="4659302"/>
            <a:ext cx="9480480" cy="523220"/>
          </a:xfrm>
          <a:prstGeom prst="rect">
            <a:avLst/>
          </a:prstGeom>
        </p:spPr>
        <p:txBody>
          <a:bodyPr wrap="none">
            <a:spAutoFit/>
          </a:bodyPr>
          <a:lstStyle/>
          <a:p>
            <a:pPr algn="r"/>
            <a:r>
              <a:rPr lang="he-IL" sz="2800" dirty="0">
                <a:latin typeface="Cambria Math" panose="02040503050406030204" pitchFamily="18" charset="0"/>
                <a:cs typeface="Calibri" panose="020F0502020204030204" pitchFamily="34" charset="0"/>
              </a:rPr>
              <a:t>הציעו אפשרויות נוספות לקבוצה שבה 3 מספרים והממוצע שלהם הוא 1.</a:t>
            </a:r>
            <a:endParaRPr lang="he-IL" sz="28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4FB6DCA-E686-4651-A63C-C8135EFE9390}"/>
                  </a:ext>
                </a:extLst>
              </p:cNvPr>
              <p:cNvSpPr txBox="1"/>
              <p:nvPr/>
            </p:nvSpPr>
            <p:spPr>
              <a:xfrm>
                <a:off x="4286250" y="5390855"/>
                <a:ext cx="2819399" cy="783804"/>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he-IL" sz="2400" i="1" smtClean="0">
                          <a:latin typeface="Cambria Math" panose="02040503050406030204" pitchFamily="18" charset="0"/>
                          <a:cs typeface="Calibri" panose="020F0502020204030204" pitchFamily="34" charset="0"/>
                        </a:rPr>
                        <m:t>1</m:t>
                      </m:r>
                      <m:r>
                        <a:rPr lang="he-IL" sz="2400" b="0" i="1" smtClean="0">
                          <a:latin typeface="Cambria Math" panose="02040503050406030204" pitchFamily="18" charset="0"/>
                          <a:cs typeface="Calibri" panose="020F0502020204030204" pitchFamily="34" charset="0"/>
                        </a:rPr>
                        <m:t>      </m:t>
                      </m:r>
                      <m:f>
                        <m:fPr>
                          <m:ctrlPr>
                            <a:rPr lang="he-IL" sz="2400" i="1" smtClean="0">
                              <a:latin typeface="Cambria Math" panose="02040503050406030204" pitchFamily="18" charset="0"/>
                              <a:cs typeface="Calibri" panose="020F0502020204030204" pitchFamily="34" charset="0"/>
                            </a:rPr>
                          </m:ctrlPr>
                        </m:fPr>
                        <m:num>
                          <m:r>
                            <a:rPr lang="he-IL" sz="2400" b="0" i="1" smtClean="0">
                              <a:latin typeface="Cambria Math" panose="02040503050406030204" pitchFamily="18" charset="0"/>
                              <a:cs typeface="Calibri" panose="020F0502020204030204" pitchFamily="34" charset="0"/>
                            </a:rPr>
                            <m:t>1</m:t>
                          </m:r>
                        </m:num>
                        <m:den>
                          <m:r>
                            <a:rPr lang="he-IL" sz="2400" b="0" i="1" smtClean="0">
                              <a:latin typeface="Cambria Math" panose="02040503050406030204" pitchFamily="18" charset="0"/>
                              <a:cs typeface="Calibri" panose="020F0502020204030204" pitchFamily="34" charset="0"/>
                            </a:rPr>
                            <m:t>4</m:t>
                          </m:r>
                        </m:den>
                      </m:f>
                      <m:r>
                        <a:rPr lang="he-IL" sz="2400" b="0" i="1" smtClean="0">
                          <a:latin typeface="Cambria Math" panose="02040503050406030204" pitchFamily="18" charset="0"/>
                          <a:cs typeface="Calibri" panose="020F0502020204030204" pitchFamily="34" charset="0"/>
                        </a:rPr>
                        <m:t>       </m:t>
                      </m:r>
                      <m:r>
                        <a:rPr lang="he-IL" sz="2400" b="0" i="1" smtClean="0">
                          <a:latin typeface="Cambria Math" panose="02040503050406030204" pitchFamily="18" charset="0"/>
                          <a:cs typeface="Calibri" panose="020F0502020204030204" pitchFamily="34" charset="0"/>
                        </a:rPr>
                        <m:t>1</m:t>
                      </m:r>
                      <m:f>
                        <m:fPr>
                          <m:ctrlPr>
                            <a:rPr lang="he-IL" sz="2400" b="0" i="1" smtClean="0">
                              <a:latin typeface="Cambria Math" panose="02040503050406030204" pitchFamily="18" charset="0"/>
                              <a:cs typeface="Calibri" panose="020F0502020204030204" pitchFamily="34" charset="0"/>
                            </a:rPr>
                          </m:ctrlPr>
                        </m:fPr>
                        <m:num>
                          <m:r>
                            <a:rPr lang="he-IL" sz="2400" b="0" i="1" smtClean="0">
                              <a:latin typeface="Cambria Math" panose="02040503050406030204" pitchFamily="18" charset="0"/>
                              <a:cs typeface="Calibri" panose="020F0502020204030204" pitchFamily="34" charset="0"/>
                            </a:rPr>
                            <m:t>3</m:t>
                          </m:r>
                        </m:num>
                        <m:den>
                          <m:r>
                            <a:rPr lang="he-IL" sz="2400" b="0" i="1" smtClean="0">
                              <a:latin typeface="Cambria Math" panose="02040503050406030204" pitchFamily="18" charset="0"/>
                              <a:cs typeface="Calibri" panose="020F0502020204030204" pitchFamily="34" charset="0"/>
                            </a:rPr>
                            <m:t>4</m:t>
                          </m:r>
                        </m:den>
                      </m:f>
                    </m:oMath>
                  </m:oMathPara>
                </a14:m>
                <a:endParaRPr lang="he-IL" sz="2400" dirty="0">
                  <a:latin typeface="Cambria Math" panose="02040503050406030204" pitchFamily="18" charset="0"/>
                  <a:cs typeface="Calibri" panose="020F0502020204030204" pitchFamily="34" charset="0"/>
                </a:endParaRPr>
              </a:p>
            </p:txBody>
          </p:sp>
        </mc:Choice>
        <mc:Fallback xmlns="">
          <p:sp>
            <p:nvSpPr>
              <p:cNvPr id="15" name="TextBox 14">
                <a:extLst>
                  <a:ext uri="{FF2B5EF4-FFF2-40B4-BE49-F238E27FC236}">
                    <a16:creationId xmlns:a16="http://schemas.microsoft.com/office/drawing/2014/main" xmlns="" xmlns:a14="http://schemas.microsoft.com/office/drawing/2010/main" id="{64FB6DCA-E686-4651-A63C-C8135EFE9390}"/>
                  </a:ext>
                </a:extLst>
              </p:cNvPr>
              <p:cNvSpPr txBox="1">
                <a:spLocks noRot="1" noChangeAspect="1" noMove="1" noResize="1" noEditPoints="1" noAdjustHandles="1" noChangeArrowheads="1" noChangeShapeType="1" noTextEdit="1"/>
              </p:cNvSpPr>
              <p:nvPr/>
            </p:nvSpPr>
            <p:spPr>
              <a:xfrm>
                <a:off x="4286250" y="5390855"/>
                <a:ext cx="2819399" cy="783804"/>
              </a:xfrm>
              <a:prstGeom prst="rect">
                <a:avLst/>
              </a:prstGeom>
              <a:blipFill>
                <a:blip r:embed="rId5"/>
                <a:stretch>
                  <a:fillRect b="-775"/>
                </a:stretch>
              </a:blipFill>
            </p:spPr>
            <p:txBody>
              <a:bodyPr/>
              <a:lstStyle/>
              <a:p>
                <a:r>
                  <a:rPr lang="he-IL">
                    <a:noFill/>
                  </a:rPr>
                  <a:t> </a:t>
                </a:r>
              </a:p>
            </p:txBody>
          </p:sp>
        </mc:Fallback>
      </mc:AlternateContent>
      <p:pic>
        <p:nvPicPr>
          <p:cNvPr id="16" name="Picture 11">
            <a:extLst>
              <a:ext uri="{FF2B5EF4-FFF2-40B4-BE49-F238E27FC236}">
                <a16:creationId xmlns:a16="http://schemas.microsoft.com/office/drawing/2014/main" id="{27AC8456-7DFA-4EB2-9472-A9D6955B9EFF}"/>
              </a:ext>
            </a:extLst>
          </p:cNvPr>
          <p:cNvPicPr>
            <a:picLocks noChangeAspect="1"/>
          </p:cNvPicPr>
          <p:nvPr/>
        </p:nvPicPr>
        <p:blipFill>
          <a:blip r:embed="rId6"/>
          <a:stretch>
            <a:fillRect/>
          </a:stretch>
        </p:blipFill>
        <p:spPr>
          <a:xfrm rot="8222050">
            <a:off x="319777" y="503469"/>
            <a:ext cx="1596108" cy="820856"/>
          </a:xfrm>
          <a:prstGeom prst="rect">
            <a:avLst/>
          </a:prstGeom>
        </p:spPr>
      </p:pic>
      <p:sp>
        <p:nvSpPr>
          <p:cNvPr id="11" name="כותרת 1">
            <a:extLst>
              <a:ext uri="{FF2B5EF4-FFF2-40B4-BE49-F238E27FC236}">
                <a16:creationId xmlns:a16="http://schemas.microsoft.com/office/drawing/2014/main" id="{252203A1-188F-47B6-8BEF-FFCD292F2C63}"/>
              </a:ext>
            </a:extLst>
          </p:cNvPr>
          <p:cNvSpPr>
            <a:spLocks noGrp="1"/>
          </p:cNvSpPr>
          <p:nvPr>
            <p:ph type="title"/>
          </p:nvPr>
        </p:nvSpPr>
        <p:spPr>
          <a:xfrm>
            <a:off x="1117831" y="513617"/>
            <a:ext cx="10515600" cy="800559"/>
          </a:xfrm>
        </p:spPr>
        <p:txBody>
          <a:bodyPr/>
          <a:lstStyle/>
          <a:p>
            <a:r>
              <a:rPr lang="he-IL" dirty="0"/>
              <a:t>פתרון</a:t>
            </a:r>
          </a:p>
        </p:txBody>
      </p:sp>
    </p:spTree>
    <p:extLst>
      <p:ext uri="{BB962C8B-B14F-4D97-AF65-F5344CB8AC3E}">
        <p14:creationId xmlns:p14="http://schemas.microsoft.com/office/powerpoint/2010/main" val="226623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2" grpId="0"/>
      <p:bldP spid="13"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0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4850" y="409645"/>
            <a:ext cx="1612824" cy="575241"/>
          </a:xfrm>
          <a:prstGeom prst="rect">
            <a:avLst/>
          </a:prstGeom>
        </p:spPr>
      </p:pic>
      <p:sp>
        <p:nvSpPr>
          <p:cNvPr id="2" name="כותרת 1">
            <a:extLst>
              <a:ext uri="{FF2B5EF4-FFF2-40B4-BE49-F238E27FC236}">
                <a16:creationId xmlns:a16="http://schemas.microsoft.com/office/drawing/2014/main" id="{6D24CDEA-8928-4440-95B1-403787140D52}"/>
              </a:ext>
            </a:extLst>
          </p:cNvPr>
          <p:cNvSpPr>
            <a:spLocks noGrp="1"/>
          </p:cNvSpPr>
          <p:nvPr>
            <p:ph type="title"/>
          </p:nvPr>
        </p:nvSpPr>
        <p:spPr>
          <a:xfrm>
            <a:off x="8835188" y="181971"/>
            <a:ext cx="2997563" cy="912092"/>
          </a:xfrm>
        </p:spPr>
        <p:txBody>
          <a:bodyPr/>
          <a:lstStyle/>
          <a:p>
            <a:r>
              <a:rPr lang="he-IL" dirty="0"/>
              <a:t>המשך תרגול</a:t>
            </a:r>
          </a:p>
        </p:txBody>
      </p:sp>
      <p:sp>
        <p:nvSpPr>
          <p:cNvPr id="9" name="TextBox 8">
            <a:extLst>
              <a:ext uri="{FF2B5EF4-FFF2-40B4-BE49-F238E27FC236}">
                <a16:creationId xmlns:a16="http://schemas.microsoft.com/office/drawing/2014/main" id="{BF86EB83-5821-405A-A238-E6F1AE7B3F44}"/>
              </a:ext>
            </a:extLst>
          </p:cNvPr>
          <p:cNvSpPr txBox="1"/>
          <p:nvPr/>
        </p:nvSpPr>
        <p:spPr>
          <a:xfrm>
            <a:off x="3696177" y="1094063"/>
            <a:ext cx="7857715" cy="2031325"/>
          </a:xfrm>
          <a:prstGeom prst="rect">
            <a:avLst/>
          </a:prstGeom>
          <a:noFill/>
        </p:spPr>
        <p:txBody>
          <a:bodyPr wrap="square" rtlCol="1">
            <a:spAutoFit/>
          </a:bodyPr>
          <a:lstStyle/>
          <a:p>
            <a:pPr algn="r"/>
            <a:r>
              <a:rPr lang="he-IL" sz="2800" dirty="0">
                <a:latin typeface="+mj-lt"/>
              </a:rPr>
              <a:t>לפניכם המספרים    </a:t>
            </a:r>
            <a:r>
              <a:rPr lang="he-IL" sz="2800" b="1" dirty="0">
                <a:solidFill>
                  <a:schemeClr val="accent1">
                    <a:lumMod val="75000"/>
                  </a:schemeClr>
                </a:solidFill>
                <a:latin typeface="+mj-lt"/>
              </a:rPr>
              <a:t>5, 0, 12, 10 ,3</a:t>
            </a:r>
            <a:endParaRPr lang="en-US" sz="2800" b="1" dirty="0">
              <a:solidFill>
                <a:schemeClr val="accent1">
                  <a:lumMod val="75000"/>
                </a:schemeClr>
              </a:solidFill>
              <a:latin typeface="+mj-lt"/>
            </a:endParaRPr>
          </a:p>
          <a:p>
            <a:pPr algn="ctr"/>
            <a:endParaRPr lang="en-US" sz="2800" b="1" dirty="0">
              <a:latin typeface="+mj-lt"/>
            </a:endParaRPr>
          </a:p>
          <a:p>
            <a:pPr marL="457200" indent="-457200" algn="r" rtl="1">
              <a:spcAft>
                <a:spcPts val="1200"/>
              </a:spcAft>
              <a:buClr>
                <a:schemeClr val="accent2"/>
              </a:buClr>
              <a:buFont typeface="Wingdings" panose="05000000000000000000" pitchFamily="2" charset="2"/>
              <a:buChar char="§"/>
            </a:pPr>
            <a:r>
              <a:rPr lang="he-IL" sz="2800" dirty="0">
                <a:latin typeface="+mj-lt"/>
              </a:rPr>
              <a:t>מה הממוצע שלהם?      </a:t>
            </a:r>
          </a:p>
          <a:p>
            <a:pPr algn="r" rtl="1">
              <a:buClr>
                <a:schemeClr val="accent2"/>
              </a:buClr>
            </a:pPr>
            <a:endParaRPr lang="he-IL" sz="2800" dirty="0"/>
          </a:p>
        </p:txBody>
      </p:sp>
      <p:sp>
        <p:nvSpPr>
          <p:cNvPr id="10" name="TextBox 9">
            <a:extLst>
              <a:ext uri="{FF2B5EF4-FFF2-40B4-BE49-F238E27FC236}">
                <a16:creationId xmlns:a16="http://schemas.microsoft.com/office/drawing/2014/main" id="{36D783C1-46AF-43D8-96C0-A4574782FDD2}"/>
              </a:ext>
            </a:extLst>
          </p:cNvPr>
          <p:cNvSpPr txBox="1"/>
          <p:nvPr/>
        </p:nvSpPr>
        <p:spPr>
          <a:xfrm>
            <a:off x="4752926" y="3632893"/>
            <a:ext cx="6921282" cy="954107"/>
          </a:xfrm>
          <a:prstGeom prst="rect">
            <a:avLst/>
          </a:prstGeom>
          <a:noFill/>
        </p:spPr>
        <p:txBody>
          <a:bodyPr wrap="square" rtlCol="1">
            <a:spAutoFit/>
          </a:bodyPr>
          <a:lstStyle/>
          <a:p>
            <a:pPr marL="457200" indent="-457200" algn="r" rtl="1">
              <a:spcAft>
                <a:spcPts val="1200"/>
              </a:spcAft>
              <a:buClr>
                <a:schemeClr val="accent2"/>
              </a:buClr>
              <a:buFont typeface="Wingdings" panose="05000000000000000000" pitchFamily="2" charset="2"/>
              <a:buChar char="§"/>
            </a:pPr>
            <a:r>
              <a:rPr lang="he-IL" sz="2800" dirty="0">
                <a:latin typeface="+mj-lt"/>
              </a:rPr>
              <a:t>מה יקרה לממוצע כאשר נוריד את המספר 0? הסבירו</a:t>
            </a:r>
          </a:p>
        </p:txBody>
      </p:sp>
      <p:sp>
        <p:nvSpPr>
          <p:cNvPr id="11" name="TextBox 10">
            <a:extLst>
              <a:ext uri="{FF2B5EF4-FFF2-40B4-BE49-F238E27FC236}">
                <a16:creationId xmlns:a16="http://schemas.microsoft.com/office/drawing/2014/main" id="{3D39294B-1CEC-45A2-800B-A5A3BFA5684D}"/>
              </a:ext>
            </a:extLst>
          </p:cNvPr>
          <p:cNvSpPr txBox="1"/>
          <p:nvPr/>
        </p:nvSpPr>
        <p:spPr>
          <a:xfrm>
            <a:off x="1072308" y="5387667"/>
            <a:ext cx="10047383" cy="954107"/>
          </a:xfrm>
          <a:prstGeom prst="rect">
            <a:avLst/>
          </a:prstGeom>
          <a:noFill/>
        </p:spPr>
        <p:txBody>
          <a:bodyPr wrap="square" rtlCol="1">
            <a:spAutoFit/>
          </a:bodyPr>
          <a:lstStyle/>
          <a:p>
            <a:pPr algn="r" rtl="1"/>
            <a:r>
              <a:rPr lang="he-IL" sz="2800" dirty="0">
                <a:latin typeface="+mj-lt"/>
              </a:rPr>
              <a:t>כאשר </a:t>
            </a:r>
            <a:r>
              <a:rPr lang="he-IL" sz="2800" b="1" dirty="0">
                <a:latin typeface="+mj-lt"/>
              </a:rPr>
              <a:t>נוריד את האפס </a:t>
            </a:r>
            <a:r>
              <a:rPr lang="he-IL" sz="2800" dirty="0">
                <a:latin typeface="+mj-lt"/>
              </a:rPr>
              <a:t>סכום המספרים לא ישתנה, אך מספר האיברים בקבוצה יקטן ולכן </a:t>
            </a:r>
            <a:r>
              <a:rPr lang="he-IL" sz="2800" b="1" dirty="0">
                <a:latin typeface="+mj-lt"/>
              </a:rPr>
              <a:t>הממוצע יגדל</a:t>
            </a:r>
            <a:r>
              <a:rPr lang="he-IL" sz="2800" dirty="0">
                <a:latin typeface="+mj-lt"/>
              </a:rPr>
              <a:t>. </a:t>
            </a:r>
          </a:p>
        </p:txBody>
      </p:sp>
      <mc:AlternateContent xmlns:mc="http://schemas.openxmlformats.org/markup-compatibility/2006" xmlns:a14="http://schemas.microsoft.com/office/drawing/2010/main">
        <mc:Choice Requires="a14">
          <p:sp>
            <p:nvSpPr>
              <p:cNvPr id="4" name="תיבת טקסט 3">
                <a:extLst>
                  <a:ext uri="{FF2B5EF4-FFF2-40B4-BE49-F238E27FC236}">
                    <a16:creationId xmlns:a16="http://schemas.microsoft.com/office/drawing/2014/main" id="{93AE8FDD-C365-43ED-8718-09803351DF84}"/>
                  </a:ext>
                </a:extLst>
              </p:cNvPr>
              <p:cNvSpPr txBox="1"/>
              <p:nvPr/>
            </p:nvSpPr>
            <p:spPr>
              <a:xfrm>
                <a:off x="517792" y="2078622"/>
                <a:ext cx="5166911" cy="1031051"/>
              </a:xfrm>
              <a:prstGeom prst="rect">
                <a:avLst/>
              </a:prstGeom>
              <a:noFill/>
            </p:spPr>
            <p:txBody>
              <a:bodyPr wrap="square" rtlCol="1">
                <a:spAutoFit/>
              </a:bodyPr>
              <a:lstStyle/>
              <a:p>
                <a:pPr algn="r" rtl="1">
                  <a:spcAft>
                    <a:spcPts val="600"/>
                  </a:spcAft>
                  <a:buClr>
                    <a:schemeClr val="accent2"/>
                  </a:buClr>
                </a:pPr>
                <a14:m>
                  <m:oMathPara xmlns:m="http://schemas.openxmlformats.org/officeDocument/2006/math">
                    <m:oMathParaPr>
                      <m:jc m:val="center"/>
                    </m:oMathParaPr>
                    <m:oMath xmlns:m="http://schemas.openxmlformats.org/officeDocument/2006/math">
                      <m:r>
                        <a:rPr lang="he-IL" sz="2800" i="1" smtClean="0">
                          <a:latin typeface="Cambria Math" panose="02040503050406030204" pitchFamily="18" charset="0"/>
                        </a:rPr>
                        <m:t>3</m:t>
                      </m:r>
                      <m:r>
                        <a:rPr lang="he-IL" sz="2800" i="1" smtClean="0">
                          <a:latin typeface="Cambria Math" panose="02040503050406030204" pitchFamily="18" charset="0"/>
                        </a:rPr>
                        <m:t>+</m:t>
                      </m:r>
                      <m:r>
                        <a:rPr lang="he-IL" sz="2800" i="1" smtClean="0">
                          <a:latin typeface="Cambria Math" panose="02040503050406030204" pitchFamily="18" charset="0"/>
                        </a:rPr>
                        <m:t>10</m:t>
                      </m:r>
                      <m:r>
                        <a:rPr lang="he-IL" sz="2800" i="1" smtClean="0">
                          <a:latin typeface="Cambria Math" panose="02040503050406030204" pitchFamily="18" charset="0"/>
                        </a:rPr>
                        <m:t>+</m:t>
                      </m:r>
                      <m:r>
                        <a:rPr lang="he-IL" sz="2800" i="1" smtClean="0">
                          <a:latin typeface="Cambria Math" panose="02040503050406030204" pitchFamily="18" charset="0"/>
                        </a:rPr>
                        <m:t>12</m:t>
                      </m:r>
                      <m:r>
                        <a:rPr lang="he-IL" sz="2800" i="1" smtClean="0">
                          <a:latin typeface="Cambria Math" panose="02040503050406030204" pitchFamily="18" charset="0"/>
                        </a:rPr>
                        <m:t>+</m:t>
                      </m:r>
                      <m:r>
                        <a:rPr lang="he-IL" sz="2800" i="1" smtClean="0">
                          <a:latin typeface="Cambria Math" panose="02040503050406030204" pitchFamily="18" charset="0"/>
                        </a:rPr>
                        <m:t>0</m:t>
                      </m:r>
                      <m:r>
                        <a:rPr lang="he-IL" sz="2800" i="1" smtClean="0">
                          <a:latin typeface="Cambria Math" panose="02040503050406030204" pitchFamily="18" charset="0"/>
                        </a:rPr>
                        <m:t>+</m:t>
                      </m:r>
                      <m:r>
                        <a:rPr lang="he-IL" sz="2800" i="1" smtClean="0">
                          <a:latin typeface="Cambria Math" panose="02040503050406030204" pitchFamily="18" charset="0"/>
                        </a:rPr>
                        <m:t>5</m:t>
                      </m:r>
                      <m:r>
                        <a:rPr lang="he-IL" sz="2800" i="1" smtClean="0">
                          <a:latin typeface="Cambria Math" panose="02040503050406030204" pitchFamily="18" charset="0"/>
                        </a:rPr>
                        <m:t>=</m:t>
                      </m:r>
                      <m:r>
                        <a:rPr lang="he-IL" sz="2800" i="1" smtClean="0">
                          <a:latin typeface="Cambria Math" panose="02040503050406030204" pitchFamily="18" charset="0"/>
                        </a:rPr>
                        <m:t>30</m:t>
                      </m:r>
                    </m:oMath>
                  </m:oMathPara>
                </a14:m>
                <a:endParaRPr lang="he-IL" sz="2800" dirty="0"/>
              </a:p>
              <a:p>
                <a:pPr rtl="1">
                  <a:spcAft>
                    <a:spcPts val="600"/>
                  </a:spcAft>
                  <a:buClr>
                    <a:schemeClr val="accent2"/>
                  </a:buClr>
                </a:pPr>
                <a14:m>
                  <m:oMath xmlns:m="http://schemas.openxmlformats.org/officeDocument/2006/math">
                    <m:r>
                      <a:rPr lang="he-IL" sz="2800" i="1">
                        <a:latin typeface="Cambria Math" panose="02040503050406030204" pitchFamily="18" charset="0"/>
                      </a:rPr>
                      <m:t>       </m:t>
                    </m:r>
                    <m:r>
                      <a:rPr lang="he-IL" sz="2800" i="1" smtClean="0">
                        <a:latin typeface="Cambria Math" panose="02040503050406030204" pitchFamily="18" charset="0"/>
                      </a:rPr>
                      <m:t>3</m:t>
                    </m:r>
                    <m:r>
                      <a:rPr lang="he-IL" sz="2800" i="1">
                        <a:latin typeface="Cambria Math" panose="02040503050406030204" pitchFamily="18" charset="0"/>
                      </a:rPr>
                      <m:t>0</m:t>
                    </m:r>
                    <m:r>
                      <a:rPr lang="he-IL" sz="2800" i="1">
                        <a:latin typeface="Cambria Math" panose="02040503050406030204" pitchFamily="18" charset="0"/>
                      </a:rPr>
                      <m:t> :</m:t>
                    </m:r>
                    <m:r>
                      <a:rPr lang="he-IL" sz="2800" i="1">
                        <a:latin typeface="Cambria Math" panose="02040503050406030204" pitchFamily="18" charset="0"/>
                      </a:rPr>
                      <m:t>5</m:t>
                    </m:r>
                    <m:r>
                      <a:rPr lang="he-IL" sz="2800" i="1">
                        <a:latin typeface="Cambria Math" panose="02040503050406030204" pitchFamily="18" charset="0"/>
                      </a:rPr>
                      <m:t>=</m:t>
                    </m:r>
                    <m:r>
                      <a:rPr lang="he-IL" sz="2800" b="1" i="1" smtClean="0">
                        <a:solidFill>
                          <a:srgbClr val="FF0000"/>
                        </a:solidFill>
                        <a:latin typeface="Cambria Math" panose="02040503050406030204" pitchFamily="18" charset="0"/>
                      </a:rPr>
                      <m:t>𝟔</m:t>
                    </m:r>
                    <m:r>
                      <a:rPr lang="he-IL" sz="2800" i="1">
                        <a:latin typeface="Cambria Math" panose="02040503050406030204" pitchFamily="18" charset="0"/>
                      </a:rPr>
                      <m:t>  </m:t>
                    </m:r>
                    <m:r>
                      <a:rPr lang="he-IL" sz="2800" b="0" i="1" smtClean="0">
                        <a:latin typeface="Cambria Math" panose="02040503050406030204" pitchFamily="18" charset="0"/>
                      </a:rPr>
                      <m:t>  </m:t>
                    </m:r>
                    <m:r>
                      <a:rPr lang="he-IL" sz="2800" i="1">
                        <a:latin typeface="Cambria Math" panose="02040503050406030204" pitchFamily="18" charset="0"/>
                      </a:rPr>
                      <m:t>                      </m:t>
                    </m:r>
                  </m:oMath>
                </a14:m>
                <a:r>
                  <a:rPr lang="he-IL" sz="2800" dirty="0"/>
                  <a:t>  </a:t>
                </a:r>
              </a:p>
            </p:txBody>
          </p:sp>
        </mc:Choice>
        <mc:Fallback xmlns="">
          <p:sp>
            <p:nvSpPr>
              <p:cNvPr id="4" name="תיבת טקסט 3">
                <a:extLst>
                  <a:ext uri="{FF2B5EF4-FFF2-40B4-BE49-F238E27FC236}">
                    <a16:creationId xmlns:a16="http://schemas.microsoft.com/office/drawing/2014/main" xmlns="" xmlns:a14="http://schemas.microsoft.com/office/drawing/2010/main" id="{93AE8FDD-C365-43ED-8718-09803351DF84}"/>
                  </a:ext>
                </a:extLst>
              </p:cNvPr>
              <p:cNvSpPr txBox="1">
                <a:spLocks noRot="1" noChangeAspect="1" noMove="1" noResize="1" noEditPoints="1" noAdjustHandles="1" noChangeArrowheads="1" noChangeShapeType="1" noTextEdit="1"/>
              </p:cNvSpPr>
              <p:nvPr/>
            </p:nvSpPr>
            <p:spPr>
              <a:xfrm>
                <a:off x="517792" y="2078622"/>
                <a:ext cx="5166911" cy="1031051"/>
              </a:xfrm>
              <a:prstGeom prst="rect">
                <a:avLst/>
              </a:prstGeom>
              <a:blipFill>
                <a:blip r:embed="rId8"/>
                <a:stretch>
                  <a:fillRect b="-15385"/>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5" name="תיבת טקסט 4">
                <a:extLst>
                  <a:ext uri="{FF2B5EF4-FFF2-40B4-BE49-F238E27FC236}">
                    <a16:creationId xmlns:a16="http://schemas.microsoft.com/office/drawing/2014/main" id="{AB37379C-623F-4A3F-8FA4-BE0034225A39}"/>
                  </a:ext>
                </a:extLst>
              </p:cNvPr>
              <p:cNvSpPr txBox="1"/>
              <p:nvPr/>
            </p:nvSpPr>
            <p:spPr>
              <a:xfrm>
                <a:off x="339064" y="3669385"/>
                <a:ext cx="4717678" cy="1329851"/>
              </a:xfrm>
              <a:prstGeom prst="rect">
                <a:avLst/>
              </a:prstGeom>
              <a:noFill/>
            </p:spPr>
            <p:txBody>
              <a:bodyPr wrap="square" rtlCol="1">
                <a:spAutoFit/>
              </a:bodyPr>
              <a:lstStyle/>
              <a:p>
                <a:pPr algn="r" rtl="1">
                  <a:buClr>
                    <a:schemeClr val="accent2"/>
                  </a:buClr>
                </a:pPr>
                <a14:m>
                  <m:oMathPara xmlns:m="http://schemas.openxmlformats.org/officeDocument/2006/math">
                    <m:oMathParaPr>
                      <m:jc m:val="centerGroup"/>
                    </m:oMathParaPr>
                    <m:oMath xmlns:m="http://schemas.openxmlformats.org/officeDocument/2006/math">
                      <m:r>
                        <a:rPr lang="he-IL" sz="2800" i="1">
                          <a:latin typeface="Cambria Math" panose="02040503050406030204" pitchFamily="18" charset="0"/>
                        </a:rPr>
                        <m:t>3</m:t>
                      </m:r>
                      <m:r>
                        <a:rPr lang="he-IL" sz="2800" i="1">
                          <a:latin typeface="Cambria Math" panose="02040503050406030204" pitchFamily="18" charset="0"/>
                        </a:rPr>
                        <m:t>+</m:t>
                      </m:r>
                      <m:r>
                        <a:rPr lang="he-IL" sz="2800" i="1">
                          <a:latin typeface="Cambria Math" panose="02040503050406030204" pitchFamily="18" charset="0"/>
                        </a:rPr>
                        <m:t>10</m:t>
                      </m:r>
                      <m:r>
                        <a:rPr lang="he-IL" sz="2800" i="1">
                          <a:latin typeface="Cambria Math" panose="02040503050406030204" pitchFamily="18" charset="0"/>
                        </a:rPr>
                        <m:t>+</m:t>
                      </m:r>
                      <m:r>
                        <a:rPr lang="he-IL" sz="2800" i="1">
                          <a:latin typeface="Cambria Math" panose="02040503050406030204" pitchFamily="18" charset="0"/>
                        </a:rPr>
                        <m:t>12</m:t>
                      </m:r>
                      <m:r>
                        <a:rPr lang="he-IL" sz="2800" i="1">
                          <a:latin typeface="Cambria Math" panose="02040503050406030204" pitchFamily="18" charset="0"/>
                        </a:rPr>
                        <m:t>+</m:t>
                      </m:r>
                      <m:r>
                        <a:rPr lang="he-IL" sz="2800" i="1">
                          <a:latin typeface="Cambria Math" panose="02040503050406030204" pitchFamily="18" charset="0"/>
                        </a:rPr>
                        <m:t>5</m:t>
                      </m:r>
                      <m:r>
                        <a:rPr lang="he-IL" sz="2800" i="1">
                          <a:latin typeface="Cambria Math" panose="02040503050406030204" pitchFamily="18" charset="0"/>
                        </a:rPr>
                        <m:t>=</m:t>
                      </m:r>
                      <m:r>
                        <a:rPr lang="he-IL" sz="2800" i="1">
                          <a:latin typeface="Cambria Math" panose="02040503050406030204" pitchFamily="18" charset="0"/>
                        </a:rPr>
                        <m:t>30</m:t>
                      </m:r>
                    </m:oMath>
                  </m:oMathPara>
                </a14:m>
                <a:endParaRPr lang="he-IL" sz="2800" dirty="0"/>
              </a:p>
              <a:p>
                <a:pPr algn="r" rtl="1">
                  <a:buClr>
                    <a:schemeClr val="accent2"/>
                  </a:buClr>
                </a:pPr>
                <a14:m>
                  <m:oMathPara xmlns:m="http://schemas.openxmlformats.org/officeDocument/2006/math">
                    <m:oMathParaPr>
                      <m:jc m:val="centerGroup"/>
                    </m:oMathParaPr>
                    <m:oMath xmlns:m="http://schemas.openxmlformats.org/officeDocument/2006/math">
                      <m:r>
                        <a:rPr lang="he-IL" sz="2800" i="1">
                          <a:latin typeface="Cambria Math" panose="02040503050406030204" pitchFamily="18" charset="0"/>
                        </a:rPr>
                        <m:t>30</m:t>
                      </m:r>
                      <m:r>
                        <a:rPr lang="he-IL" sz="2800" i="1">
                          <a:latin typeface="Cambria Math" panose="02040503050406030204" pitchFamily="18" charset="0"/>
                        </a:rPr>
                        <m:t>:</m:t>
                      </m:r>
                      <m:r>
                        <a:rPr lang="he-IL" sz="2800" i="1">
                          <a:latin typeface="Cambria Math" panose="02040503050406030204" pitchFamily="18" charset="0"/>
                        </a:rPr>
                        <m:t>4</m:t>
                      </m:r>
                      <m:r>
                        <a:rPr lang="he-IL" sz="2800" i="1">
                          <a:latin typeface="Cambria Math" panose="02040503050406030204" pitchFamily="18" charset="0"/>
                        </a:rPr>
                        <m:t>=</m:t>
                      </m:r>
                      <m:r>
                        <a:rPr lang="he-IL" sz="2800" b="1" i="1" smtClean="0">
                          <a:solidFill>
                            <a:srgbClr val="FF0000"/>
                          </a:solidFill>
                          <a:latin typeface="Cambria Math" panose="02040503050406030204" pitchFamily="18" charset="0"/>
                        </a:rPr>
                        <m:t>𝟕</m:t>
                      </m:r>
                      <m:f>
                        <m:fPr>
                          <m:ctrlPr>
                            <a:rPr lang="he-IL" sz="2800" b="1" i="1" smtClean="0">
                              <a:solidFill>
                                <a:srgbClr val="FF0000"/>
                              </a:solidFill>
                              <a:latin typeface="Cambria Math" panose="02040503050406030204" pitchFamily="18" charset="0"/>
                            </a:rPr>
                          </m:ctrlPr>
                        </m:fPr>
                        <m:num>
                          <m:r>
                            <a:rPr lang="he-IL" sz="2800" b="1" i="1">
                              <a:solidFill>
                                <a:srgbClr val="FF0000"/>
                              </a:solidFill>
                              <a:latin typeface="Cambria Math" panose="02040503050406030204" pitchFamily="18" charset="0"/>
                            </a:rPr>
                            <m:t>𝟐</m:t>
                          </m:r>
                        </m:num>
                        <m:den>
                          <m:r>
                            <a:rPr lang="he-IL" sz="2800" b="1" i="1">
                              <a:solidFill>
                                <a:srgbClr val="FF0000"/>
                              </a:solidFill>
                              <a:latin typeface="Cambria Math" panose="02040503050406030204" pitchFamily="18" charset="0"/>
                            </a:rPr>
                            <m:t>𝟒</m:t>
                          </m:r>
                        </m:den>
                      </m:f>
                    </m:oMath>
                  </m:oMathPara>
                </a14:m>
                <a:endParaRPr lang="he-IL" sz="2800" b="1" dirty="0"/>
              </a:p>
            </p:txBody>
          </p:sp>
        </mc:Choice>
        <mc:Fallback xmlns="">
          <p:sp>
            <p:nvSpPr>
              <p:cNvPr id="5" name="תיבת טקסט 4">
                <a:extLst>
                  <a:ext uri="{FF2B5EF4-FFF2-40B4-BE49-F238E27FC236}">
                    <a16:creationId xmlns:a16="http://schemas.microsoft.com/office/drawing/2014/main" xmlns="" xmlns:a14="http://schemas.microsoft.com/office/drawing/2010/main" id="{AB37379C-623F-4A3F-8FA4-BE0034225A39}"/>
                  </a:ext>
                </a:extLst>
              </p:cNvPr>
              <p:cNvSpPr txBox="1">
                <a:spLocks noRot="1" noChangeAspect="1" noMove="1" noResize="1" noEditPoints="1" noAdjustHandles="1" noChangeArrowheads="1" noChangeShapeType="1" noTextEdit="1"/>
              </p:cNvSpPr>
              <p:nvPr/>
            </p:nvSpPr>
            <p:spPr>
              <a:xfrm>
                <a:off x="339064" y="3669385"/>
                <a:ext cx="4717678" cy="1329851"/>
              </a:xfrm>
              <a:prstGeom prst="rect">
                <a:avLst/>
              </a:prstGeom>
              <a:blipFill>
                <a:blip r:embed="rId9"/>
                <a:stretch>
                  <a:fillRect/>
                </a:stretch>
              </a:blipFill>
            </p:spPr>
            <p:txBody>
              <a:bodyPr/>
              <a:lstStyle/>
              <a:p>
                <a:r>
                  <a:rPr lang="he-IL">
                    <a:noFill/>
                  </a:rPr>
                  <a:t> </a:t>
                </a:r>
              </a:p>
            </p:txBody>
          </p:sp>
        </mc:Fallback>
      </mc:AlternateContent>
      <p:pic>
        <p:nvPicPr>
          <p:cNvPr id="3" name="020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735917" y="352959"/>
            <a:ext cx="1930689" cy="688612"/>
          </a:xfrm>
          <a:prstGeom prst="rect">
            <a:avLst/>
          </a:prstGeom>
        </p:spPr>
      </p:pic>
    </p:spTree>
    <p:extLst>
      <p:ext uri="{BB962C8B-B14F-4D97-AF65-F5344CB8AC3E}">
        <p14:creationId xmlns:p14="http://schemas.microsoft.com/office/powerpoint/2010/main" val="296367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42560"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1000"/>
                                        <p:tgtEl>
                                          <p:spTgt spid="10">
                                            <p:txEl>
                                              <p:pRg st="0" end="0"/>
                                            </p:txEl>
                                          </p:spTgt>
                                        </p:tgtEl>
                                      </p:cBhvr>
                                    </p:animEffect>
                                    <p:anim calcmode="lin" valueType="num">
                                      <p:cBhvr>
                                        <p:cTn id="2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2280" fill="hold"/>
                                        <p:tgtEl>
                                          <p:spTgt spid="6"/>
                                        </p:tgtEl>
                                      </p:cBhvr>
                                    </p:cmd>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3"/>
                </p:tgtEl>
              </p:cMediaNode>
            </p:video>
            <p:video>
              <p:cMediaNode vol="80000">
                <p:cTn id="43" fill="hold" display="0">
                  <p:stCondLst>
                    <p:cond delay="indefinite"/>
                  </p:stCondLst>
                </p:cTn>
                <p:tgtEl>
                  <p:spTgt spid="6"/>
                </p:tgtEl>
              </p:cMediaNode>
            </p:video>
          </p:childTnLst>
        </p:cTn>
      </p:par>
    </p:tnLst>
    <p:bldLst>
      <p:bldP spid="11" grpId="0"/>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4D0A04-07FC-4A0D-B262-3636F744D5F2}"/>
              </a:ext>
            </a:extLst>
          </p:cNvPr>
          <p:cNvSpPr>
            <a:spLocks noGrp="1"/>
          </p:cNvSpPr>
          <p:nvPr>
            <p:ph type="title"/>
          </p:nvPr>
        </p:nvSpPr>
        <p:spPr>
          <a:xfrm>
            <a:off x="8838613" y="302493"/>
            <a:ext cx="2793694" cy="913926"/>
          </a:xfrm>
        </p:spPr>
        <p:txBody>
          <a:bodyPr>
            <a:normAutofit/>
          </a:bodyPr>
          <a:lstStyle/>
          <a:p>
            <a:r>
              <a:rPr lang="he-IL" dirty="0"/>
              <a:t>המשך תרגול</a:t>
            </a:r>
          </a:p>
        </p:txBody>
      </p:sp>
      <p:sp>
        <p:nvSpPr>
          <p:cNvPr id="8" name="TextBox 7">
            <a:extLst>
              <a:ext uri="{FF2B5EF4-FFF2-40B4-BE49-F238E27FC236}">
                <a16:creationId xmlns:a16="http://schemas.microsoft.com/office/drawing/2014/main" id="{2F5EA38C-661A-4204-A27C-95CCDBCF4932}"/>
              </a:ext>
            </a:extLst>
          </p:cNvPr>
          <p:cNvSpPr txBox="1"/>
          <p:nvPr/>
        </p:nvSpPr>
        <p:spPr>
          <a:xfrm>
            <a:off x="246872" y="1252736"/>
            <a:ext cx="11094707" cy="954107"/>
          </a:xfrm>
          <a:prstGeom prst="rect">
            <a:avLst/>
          </a:prstGeom>
          <a:noFill/>
        </p:spPr>
        <p:txBody>
          <a:bodyPr wrap="square" rtlCol="1">
            <a:spAutoFit/>
          </a:bodyPr>
          <a:lstStyle/>
          <a:p>
            <a:pPr lvl="0" algn="r" rtl="1"/>
            <a:r>
              <a:rPr lang="he-IL" sz="2800" dirty="0">
                <a:latin typeface="Calibri" panose="020F0502020204030204" pitchFamily="34" charset="0"/>
                <a:cs typeface="Calibri" panose="020F0502020204030204" pitchFamily="34" charset="0"/>
              </a:rPr>
              <a:t>כיתה ה'1 וכיתה ה'2 אספה תרומות לארגון "עזר לנזקק". לפניכם פירוט התרומות שאספה כל תלמידה:</a:t>
            </a:r>
            <a:endParaRPr lang="en-US" sz="2800" dirty="0">
              <a:latin typeface="Calibri" panose="020F0502020204030204" pitchFamily="34" charset="0"/>
              <a:cs typeface="Calibri" panose="020F0502020204030204" pitchFamily="34" charset="0"/>
            </a:endParaRPr>
          </a:p>
        </p:txBody>
      </p:sp>
      <p:graphicFrame>
        <p:nvGraphicFramePr>
          <p:cNvPr id="9" name="טבלה 8">
            <a:extLst>
              <a:ext uri="{FF2B5EF4-FFF2-40B4-BE49-F238E27FC236}">
                <a16:creationId xmlns:a16="http://schemas.microsoft.com/office/drawing/2014/main" id="{F12E5093-1CB7-4936-BB7D-ACC1C56051DD}"/>
              </a:ext>
            </a:extLst>
          </p:cNvPr>
          <p:cNvGraphicFramePr>
            <a:graphicFrameLocks noGrp="1"/>
          </p:cNvGraphicFramePr>
          <p:nvPr>
            <p:extLst>
              <p:ext uri="{D42A27DB-BD31-4B8C-83A1-F6EECF244321}">
                <p14:modId xmlns:p14="http://schemas.microsoft.com/office/powerpoint/2010/main" val="1271705773"/>
              </p:ext>
            </p:extLst>
          </p:nvPr>
        </p:nvGraphicFramePr>
        <p:xfrm>
          <a:off x="6724357" y="2644821"/>
          <a:ext cx="3927231" cy="2493470"/>
        </p:xfrm>
        <a:graphic>
          <a:graphicData uri="http://schemas.openxmlformats.org/drawingml/2006/table">
            <a:tbl>
              <a:tblPr firstRow="1" firstCol="1" bandRow="1">
                <a:solidFill>
                  <a:srgbClr val="99FF99"/>
                </a:solidFill>
                <a:tableStyleId>{69CF1AB2-1976-4502-BF36-3FF5EA218861}</a:tableStyleId>
              </a:tblPr>
              <a:tblGrid>
                <a:gridCol w="1982317">
                  <a:extLst>
                    <a:ext uri="{9D8B030D-6E8A-4147-A177-3AD203B41FA5}">
                      <a16:colId xmlns:a16="http://schemas.microsoft.com/office/drawing/2014/main" val="2331937556"/>
                    </a:ext>
                  </a:extLst>
                </a:gridCol>
                <a:gridCol w="1944914">
                  <a:extLst>
                    <a:ext uri="{9D8B030D-6E8A-4147-A177-3AD203B41FA5}">
                      <a16:colId xmlns:a16="http://schemas.microsoft.com/office/drawing/2014/main" val="1154551036"/>
                    </a:ext>
                  </a:extLst>
                </a:gridCol>
              </a:tblGrid>
              <a:tr h="329355">
                <a:tc gridSpan="2">
                  <a:txBody>
                    <a:bodyPr/>
                    <a:lstStyle/>
                    <a:p>
                      <a:pPr algn="ctr" rtl="0">
                        <a:lnSpc>
                          <a:spcPts val="1950"/>
                        </a:lnSpc>
                        <a:spcAft>
                          <a:spcPts val="0"/>
                        </a:spcAft>
                      </a:pPr>
                      <a:r>
                        <a:rPr lang="he-IL" sz="2000" b="1" dirty="0">
                          <a:effectLst/>
                          <a:latin typeface="+mn-lt"/>
                        </a:rPr>
                        <a:t>כיתה ה'1</a:t>
                      </a:r>
                      <a:endParaRPr lang="en-US" sz="2000" b="1" dirty="0">
                        <a:effectLst/>
                        <a:latin typeface="+mn-lt"/>
                        <a:ea typeface="Times New Roman" panose="02020603050405020304" pitchFamily="18" charset="0"/>
                      </a:endParaRPr>
                    </a:p>
                  </a:txBody>
                  <a:tcPr marL="68580" marR="68580" marT="0" marB="0" anchor="ctr"/>
                </a:tc>
                <a:tc hMerge="1">
                  <a:txBody>
                    <a:bodyPr/>
                    <a:lstStyle/>
                    <a:p>
                      <a:pPr rtl="1"/>
                      <a:endParaRPr lang="he-IL"/>
                    </a:p>
                  </a:txBody>
                  <a:tcPr/>
                </a:tc>
                <a:extLst>
                  <a:ext uri="{0D108BD9-81ED-4DB2-BD59-A6C34878D82A}">
                    <a16:rowId xmlns:a16="http://schemas.microsoft.com/office/drawing/2014/main" val="3255239275"/>
                  </a:ext>
                </a:extLst>
              </a:tr>
              <a:tr h="329355">
                <a:tc>
                  <a:txBody>
                    <a:bodyPr/>
                    <a:lstStyle/>
                    <a:p>
                      <a:pPr algn="ctr" rtl="0">
                        <a:lnSpc>
                          <a:spcPts val="1950"/>
                        </a:lnSpc>
                        <a:spcAft>
                          <a:spcPts val="0"/>
                        </a:spcAft>
                      </a:pPr>
                      <a:r>
                        <a:rPr lang="he-IL" sz="2000" b="0" dirty="0">
                          <a:effectLst/>
                          <a:latin typeface="+mn-lt"/>
                        </a:rPr>
                        <a:t>סכום התרומה</a:t>
                      </a:r>
                      <a:endParaRPr lang="en-US" sz="2000" b="0" dirty="0">
                        <a:effectLst/>
                        <a:latin typeface="+mn-lt"/>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0" dirty="0">
                          <a:effectLst/>
                          <a:latin typeface="+mn-lt"/>
                        </a:rPr>
                        <a:t>שם הילדה</a:t>
                      </a:r>
                      <a:endParaRPr lang="en-US" sz="2000" b="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031024107"/>
                  </a:ext>
                </a:extLst>
              </a:tr>
              <a:tr h="369657">
                <a:tc>
                  <a:txBody>
                    <a:bodyPr/>
                    <a:lstStyle/>
                    <a:p>
                      <a:pPr algn="ctr" rtl="1">
                        <a:lnSpc>
                          <a:spcPts val="1950"/>
                        </a:lnSpc>
                        <a:spcAft>
                          <a:spcPts val="0"/>
                        </a:spcAft>
                      </a:pPr>
                      <a:r>
                        <a:rPr lang="en-US" sz="2000" b="1" dirty="0">
                          <a:effectLst/>
                        </a:rPr>
                        <a:t> </a:t>
                      </a:r>
                      <a:r>
                        <a:rPr lang="he-IL" sz="2000" b="1" dirty="0">
                          <a:effectLst/>
                        </a:rPr>
                        <a:t>20</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dirty="0">
                          <a:effectLst/>
                          <a:latin typeface="Times New Roman" panose="02020603050405020304" pitchFamily="18" charset="0"/>
                          <a:ea typeface="Times New Roman" panose="02020603050405020304" pitchFamily="18" charset="0"/>
                        </a:rPr>
                        <a:t>שירה</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477712560"/>
                  </a:ext>
                </a:extLst>
              </a:tr>
              <a:tr h="356132">
                <a:tc>
                  <a:txBody>
                    <a:bodyPr/>
                    <a:lstStyle/>
                    <a:p>
                      <a:pPr algn="ctr" rtl="1">
                        <a:lnSpc>
                          <a:spcPts val="1950"/>
                        </a:lnSpc>
                        <a:spcAft>
                          <a:spcPts val="0"/>
                        </a:spcAft>
                      </a:pPr>
                      <a:r>
                        <a:rPr lang="he-IL" sz="2000" b="1" dirty="0">
                          <a:effectLst/>
                        </a:rPr>
                        <a:t>30</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dirty="0">
                          <a:effectLst/>
                        </a:rPr>
                        <a:t>אסתי</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711205067"/>
                  </a:ext>
                </a:extLst>
              </a:tr>
              <a:tr h="369657">
                <a:tc>
                  <a:txBody>
                    <a:bodyPr/>
                    <a:lstStyle/>
                    <a:p>
                      <a:pPr algn="ctr" rtl="1">
                        <a:lnSpc>
                          <a:spcPts val="1950"/>
                        </a:lnSpc>
                        <a:spcAft>
                          <a:spcPts val="0"/>
                        </a:spcAft>
                      </a:pPr>
                      <a:r>
                        <a:rPr lang="he-IL" sz="2000" b="1" dirty="0">
                          <a:effectLst/>
                        </a:rPr>
                        <a:t>37</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dirty="0">
                          <a:effectLst/>
                        </a:rPr>
                        <a:t>יעל</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576496365"/>
                  </a:ext>
                </a:extLst>
              </a:tr>
              <a:tr h="369657">
                <a:tc>
                  <a:txBody>
                    <a:bodyPr/>
                    <a:lstStyle/>
                    <a:p>
                      <a:pPr algn="ctr" rtl="1">
                        <a:lnSpc>
                          <a:spcPts val="1950"/>
                        </a:lnSpc>
                        <a:spcAft>
                          <a:spcPts val="0"/>
                        </a:spcAft>
                      </a:pPr>
                      <a:r>
                        <a:rPr lang="he-IL" sz="2000" b="1" dirty="0">
                          <a:effectLst/>
                        </a:rPr>
                        <a:t>13</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dirty="0">
                          <a:effectLst/>
                        </a:rPr>
                        <a:t>חיה</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3869725"/>
                  </a:ext>
                </a:extLst>
              </a:tr>
              <a:tr h="369657">
                <a:tc>
                  <a:txBody>
                    <a:bodyPr/>
                    <a:lstStyle/>
                    <a:p>
                      <a:pPr algn="ctr" rtl="0">
                        <a:lnSpc>
                          <a:spcPts val="1950"/>
                        </a:lnSpc>
                        <a:spcAft>
                          <a:spcPts val="0"/>
                        </a:spcAft>
                      </a:pPr>
                      <a:r>
                        <a:rPr lang="en-US" sz="2000" b="1" dirty="0">
                          <a:effectLst/>
                        </a:rPr>
                        <a:t> </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dirty="0">
                          <a:effectLst/>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19737173"/>
                  </a:ext>
                </a:extLst>
              </a:tr>
            </a:tbl>
          </a:graphicData>
        </a:graphic>
      </p:graphicFrame>
      <p:graphicFrame>
        <p:nvGraphicFramePr>
          <p:cNvPr id="10" name="טבלה 9">
            <a:extLst>
              <a:ext uri="{FF2B5EF4-FFF2-40B4-BE49-F238E27FC236}">
                <a16:creationId xmlns:a16="http://schemas.microsoft.com/office/drawing/2014/main" id="{DA4FF4FC-8507-40B0-A6F9-8710AA51249B}"/>
              </a:ext>
            </a:extLst>
          </p:cNvPr>
          <p:cNvGraphicFramePr>
            <a:graphicFrameLocks noGrp="1"/>
          </p:cNvGraphicFramePr>
          <p:nvPr>
            <p:extLst>
              <p:ext uri="{D42A27DB-BD31-4B8C-83A1-F6EECF244321}">
                <p14:modId xmlns:p14="http://schemas.microsoft.com/office/powerpoint/2010/main" val="3933595869"/>
              </p:ext>
            </p:extLst>
          </p:nvPr>
        </p:nvGraphicFramePr>
        <p:xfrm>
          <a:off x="1041816" y="2644821"/>
          <a:ext cx="4062046" cy="2493470"/>
        </p:xfrm>
        <a:graphic>
          <a:graphicData uri="http://schemas.openxmlformats.org/drawingml/2006/table">
            <a:tbl>
              <a:tblPr rtl="1" firstRow="1" firstCol="1" bandRow="1">
                <a:tableStyleId>{8A107856-5554-42FB-B03E-39F5DBC370BA}</a:tableStyleId>
              </a:tblPr>
              <a:tblGrid>
                <a:gridCol w="2031023">
                  <a:extLst>
                    <a:ext uri="{9D8B030D-6E8A-4147-A177-3AD203B41FA5}">
                      <a16:colId xmlns:a16="http://schemas.microsoft.com/office/drawing/2014/main" val="3906802593"/>
                    </a:ext>
                  </a:extLst>
                </a:gridCol>
                <a:gridCol w="2031023">
                  <a:extLst>
                    <a:ext uri="{9D8B030D-6E8A-4147-A177-3AD203B41FA5}">
                      <a16:colId xmlns:a16="http://schemas.microsoft.com/office/drawing/2014/main" val="1239615314"/>
                    </a:ext>
                  </a:extLst>
                </a:gridCol>
              </a:tblGrid>
              <a:tr h="356210">
                <a:tc gridSpan="2">
                  <a:txBody>
                    <a:bodyPr/>
                    <a:lstStyle/>
                    <a:p>
                      <a:pPr algn="ctr" rtl="0">
                        <a:lnSpc>
                          <a:spcPts val="1950"/>
                        </a:lnSpc>
                        <a:spcAft>
                          <a:spcPts val="0"/>
                        </a:spcAft>
                      </a:pPr>
                      <a:r>
                        <a:rPr lang="he-IL" sz="2000" b="1" dirty="0">
                          <a:effectLst/>
                          <a:latin typeface="+mn-lt"/>
                        </a:rPr>
                        <a:t>כיתה ה'2</a:t>
                      </a:r>
                      <a:endParaRPr lang="en-US" sz="2000" b="1" dirty="0">
                        <a:effectLst/>
                        <a:latin typeface="+mn-lt"/>
                        <a:ea typeface="Times New Roman" panose="02020603050405020304" pitchFamily="18" charset="0"/>
                      </a:endParaRPr>
                    </a:p>
                  </a:txBody>
                  <a:tcPr marL="68580" marR="68580" marT="0" marB="0" anchor="ctr"/>
                </a:tc>
                <a:tc hMerge="1">
                  <a:txBody>
                    <a:bodyPr/>
                    <a:lstStyle/>
                    <a:p>
                      <a:pPr rtl="1"/>
                      <a:endParaRPr lang="he-IL"/>
                    </a:p>
                  </a:txBody>
                  <a:tcPr/>
                </a:tc>
                <a:extLst>
                  <a:ext uri="{0D108BD9-81ED-4DB2-BD59-A6C34878D82A}">
                    <a16:rowId xmlns:a16="http://schemas.microsoft.com/office/drawing/2014/main" val="2341575705"/>
                  </a:ext>
                </a:extLst>
              </a:tr>
              <a:tr h="356210">
                <a:tc>
                  <a:txBody>
                    <a:bodyPr/>
                    <a:lstStyle/>
                    <a:p>
                      <a:pPr algn="ctr" rtl="1">
                        <a:lnSpc>
                          <a:spcPts val="1950"/>
                        </a:lnSpc>
                        <a:spcAft>
                          <a:spcPts val="0"/>
                        </a:spcAft>
                      </a:pPr>
                      <a:r>
                        <a:rPr lang="he-IL" sz="2000" b="0" dirty="0">
                          <a:effectLst/>
                          <a:latin typeface="+mn-lt"/>
                        </a:rPr>
                        <a:t>שם הילדה</a:t>
                      </a:r>
                      <a:endParaRPr lang="en-US" sz="2000" b="0" dirty="0">
                        <a:effectLst/>
                        <a:latin typeface="+mn-lt"/>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0" dirty="0">
                          <a:effectLst/>
                          <a:latin typeface="+mn-lt"/>
                        </a:rPr>
                        <a:t>סכום התרומה</a:t>
                      </a:r>
                      <a:endParaRPr lang="en-US" sz="2000" b="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333684581"/>
                  </a:ext>
                </a:extLst>
              </a:tr>
              <a:tr h="356210">
                <a:tc>
                  <a:txBody>
                    <a:bodyPr/>
                    <a:lstStyle/>
                    <a:p>
                      <a:pPr algn="ctr" rtl="1">
                        <a:lnSpc>
                          <a:spcPts val="1950"/>
                        </a:lnSpc>
                        <a:spcAft>
                          <a:spcPts val="0"/>
                        </a:spcAft>
                      </a:pPr>
                      <a:r>
                        <a:rPr lang="he-IL" sz="2000" b="0" dirty="0">
                          <a:effectLst/>
                          <a:latin typeface="+mn-lt"/>
                        </a:rPr>
                        <a:t>דבורה</a:t>
                      </a:r>
                      <a:endParaRPr lang="en-US" sz="2000" b="0" dirty="0">
                        <a:effectLst/>
                        <a:latin typeface="+mn-lt"/>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1" dirty="0">
                          <a:effectLst/>
                          <a:latin typeface="+mn-lt"/>
                        </a:rPr>
                        <a:t>20</a:t>
                      </a:r>
                      <a:endParaRPr lang="en-US" sz="2000" b="1"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944653469"/>
                  </a:ext>
                </a:extLst>
              </a:tr>
              <a:tr h="356210">
                <a:tc>
                  <a:txBody>
                    <a:bodyPr/>
                    <a:lstStyle/>
                    <a:p>
                      <a:pPr algn="ctr" rtl="1">
                        <a:lnSpc>
                          <a:spcPts val="1950"/>
                        </a:lnSpc>
                        <a:spcAft>
                          <a:spcPts val="0"/>
                        </a:spcAft>
                      </a:pPr>
                      <a:r>
                        <a:rPr lang="he-IL" sz="2000" b="0" dirty="0">
                          <a:effectLst/>
                          <a:latin typeface="+mn-lt"/>
                        </a:rPr>
                        <a:t>מלי</a:t>
                      </a:r>
                      <a:endParaRPr lang="en-US" sz="2000" b="0" dirty="0">
                        <a:effectLst/>
                        <a:latin typeface="+mn-lt"/>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1" dirty="0">
                          <a:effectLst/>
                          <a:latin typeface="+mn-lt"/>
                        </a:rPr>
                        <a:t>0</a:t>
                      </a:r>
                      <a:endParaRPr lang="en-US" sz="2000" b="1"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416360567"/>
                  </a:ext>
                </a:extLst>
              </a:tr>
              <a:tr h="356210">
                <a:tc>
                  <a:txBody>
                    <a:bodyPr/>
                    <a:lstStyle/>
                    <a:p>
                      <a:pPr algn="ctr" rtl="1">
                        <a:lnSpc>
                          <a:spcPts val="1950"/>
                        </a:lnSpc>
                        <a:spcAft>
                          <a:spcPts val="0"/>
                        </a:spcAft>
                      </a:pPr>
                      <a:r>
                        <a:rPr lang="he-IL" sz="2000" b="0" dirty="0">
                          <a:effectLst/>
                          <a:latin typeface="+mn-lt"/>
                        </a:rPr>
                        <a:t>בת שבע</a:t>
                      </a:r>
                      <a:endParaRPr lang="en-US" sz="2000" b="0" dirty="0">
                        <a:effectLst/>
                        <a:latin typeface="+mn-lt"/>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1" dirty="0">
                          <a:effectLst/>
                          <a:latin typeface="+mn-lt"/>
                        </a:rPr>
                        <a:t>30</a:t>
                      </a:r>
                      <a:endParaRPr lang="en-US" sz="2000" b="1"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652261474"/>
                  </a:ext>
                </a:extLst>
              </a:tr>
              <a:tr h="356210">
                <a:tc>
                  <a:txBody>
                    <a:bodyPr/>
                    <a:lstStyle/>
                    <a:p>
                      <a:pPr algn="ctr" rtl="1">
                        <a:lnSpc>
                          <a:spcPts val="1950"/>
                        </a:lnSpc>
                        <a:spcAft>
                          <a:spcPts val="0"/>
                        </a:spcAft>
                      </a:pPr>
                      <a:r>
                        <a:rPr lang="he-IL" sz="2000" b="0" dirty="0">
                          <a:effectLst/>
                          <a:latin typeface="+mn-lt"/>
                        </a:rPr>
                        <a:t>נעמה</a:t>
                      </a:r>
                      <a:endParaRPr lang="en-US" sz="2000" b="0" dirty="0">
                        <a:effectLst/>
                        <a:latin typeface="+mn-lt"/>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1" dirty="0">
                          <a:effectLst/>
                          <a:latin typeface="+mn-lt"/>
                        </a:rPr>
                        <a:t>37</a:t>
                      </a:r>
                      <a:endParaRPr lang="en-US" sz="2000" b="1"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4023297679"/>
                  </a:ext>
                </a:extLst>
              </a:tr>
              <a:tr h="356210">
                <a:tc>
                  <a:txBody>
                    <a:bodyPr/>
                    <a:lstStyle/>
                    <a:p>
                      <a:pPr algn="ctr" rtl="1">
                        <a:lnSpc>
                          <a:spcPts val="1950"/>
                        </a:lnSpc>
                        <a:spcAft>
                          <a:spcPts val="0"/>
                        </a:spcAft>
                      </a:pPr>
                      <a:r>
                        <a:rPr lang="he-IL" sz="2000" b="0" dirty="0">
                          <a:effectLst/>
                          <a:latin typeface="+mn-lt"/>
                        </a:rPr>
                        <a:t>שושי</a:t>
                      </a:r>
                      <a:endParaRPr lang="en-US" sz="2000" b="0" dirty="0">
                        <a:effectLst/>
                        <a:latin typeface="+mn-lt"/>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1" dirty="0">
                          <a:effectLst/>
                          <a:latin typeface="+mn-lt"/>
                        </a:rPr>
                        <a:t>13</a:t>
                      </a:r>
                      <a:endParaRPr lang="en-US" sz="2000" b="1"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489547322"/>
                  </a:ext>
                </a:extLst>
              </a:tr>
            </a:tbl>
          </a:graphicData>
        </a:graphic>
      </p:graphicFrame>
      <p:sp>
        <p:nvSpPr>
          <p:cNvPr id="11" name="TextBox 10">
            <a:extLst>
              <a:ext uri="{FF2B5EF4-FFF2-40B4-BE49-F238E27FC236}">
                <a16:creationId xmlns:a16="http://schemas.microsoft.com/office/drawing/2014/main" id="{B105C1E3-F47D-46BE-A293-36A11129888B}"/>
              </a:ext>
            </a:extLst>
          </p:cNvPr>
          <p:cNvSpPr txBox="1"/>
          <p:nvPr/>
        </p:nvSpPr>
        <p:spPr>
          <a:xfrm>
            <a:off x="1041816" y="5394770"/>
            <a:ext cx="10515600" cy="1031051"/>
          </a:xfrm>
          <a:prstGeom prst="rect">
            <a:avLst/>
          </a:prstGeom>
          <a:noFill/>
        </p:spPr>
        <p:txBody>
          <a:bodyPr wrap="square" rtlCol="1">
            <a:spAutoFit/>
          </a:bodyPr>
          <a:lstStyle/>
          <a:p>
            <a:pPr algn="ctr">
              <a:spcAft>
                <a:spcPts val="600"/>
              </a:spcAft>
            </a:pPr>
            <a:r>
              <a:rPr lang="he-IL" sz="2800" b="1" dirty="0">
                <a:latin typeface="Calibri" panose="020F0502020204030204" pitchFamily="34" charset="0"/>
                <a:cs typeface="Calibri" panose="020F0502020204030204" pitchFamily="34" charset="0"/>
              </a:rPr>
              <a:t>לפי הנתונים בטבלה ומבלי לחשב </a:t>
            </a:r>
          </a:p>
          <a:p>
            <a:pPr algn="ctr"/>
            <a:r>
              <a:rPr lang="he-IL" sz="2800" dirty="0">
                <a:latin typeface="Calibri" panose="020F0502020204030204" pitchFamily="34" charset="0"/>
                <a:cs typeface="Calibri" panose="020F0502020204030204" pitchFamily="34" charset="0"/>
              </a:rPr>
              <a:t>באיזו כיתה </a:t>
            </a:r>
            <a:r>
              <a:rPr lang="he-IL" sz="2800" b="1" dirty="0">
                <a:latin typeface="Calibri" panose="020F0502020204030204" pitchFamily="34" charset="0"/>
                <a:cs typeface="Calibri" panose="020F0502020204030204" pitchFamily="34" charset="0"/>
              </a:rPr>
              <a:t>ממוצע </a:t>
            </a:r>
            <a:r>
              <a:rPr lang="he-IL" sz="2800" dirty="0">
                <a:latin typeface="Calibri" panose="020F0502020204030204" pitchFamily="34" charset="0"/>
                <a:cs typeface="Calibri" panose="020F0502020204030204" pitchFamily="34" charset="0"/>
              </a:rPr>
              <a:t>סכום התרומה שאספה כל תלמידה גבוה יותר? הסבירו</a:t>
            </a:r>
            <a:r>
              <a:rPr lang="he-IL" dirty="0"/>
              <a:t>.</a:t>
            </a:r>
            <a:endParaRPr lang="en-US" dirty="0"/>
          </a:p>
        </p:txBody>
      </p:sp>
      <p:pic>
        <p:nvPicPr>
          <p:cNvPr id="13" name="02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5917" y="352959"/>
            <a:ext cx="1930689" cy="688612"/>
          </a:xfrm>
          <a:prstGeom prst="rect">
            <a:avLst/>
          </a:prstGeom>
        </p:spPr>
      </p:pic>
    </p:spTree>
    <p:extLst>
      <p:ext uri="{BB962C8B-B14F-4D97-AF65-F5344CB8AC3E}">
        <p14:creationId xmlns:p14="http://schemas.microsoft.com/office/powerpoint/2010/main" val="252058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425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3"/>
                </p:tgtEl>
              </p:cMediaNode>
            </p:video>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כותרת 1">
            <a:extLst>
              <a:ext uri="{FF2B5EF4-FFF2-40B4-BE49-F238E27FC236}">
                <a16:creationId xmlns:a16="http://schemas.microsoft.com/office/drawing/2014/main" id="{7B7E9DA8-F7CF-4452-BC3D-86DD9E5D4664}"/>
              </a:ext>
            </a:extLst>
          </p:cNvPr>
          <p:cNvSpPr>
            <a:spLocks noGrp="1"/>
          </p:cNvSpPr>
          <p:nvPr>
            <p:ph type="title"/>
          </p:nvPr>
        </p:nvSpPr>
        <p:spPr>
          <a:xfrm>
            <a:off x="7998492" y="407192"/>
            <a:ext cx="2964211" cy="850390"/>
          </a:xfrm>
        </p:spPr>
        <p:txBody>
          <a:bodyPr/>
          <a:lstStyle/>
          <a:p>
            <a:endParaRPr lang="he-IL" dirty="0"/>
          </a:p>
        </p:txBody>
      </p:sp>
      <p:sp>
        <p:nvSpPr>
          <p:cNvPr id="7" name="TextBox 6">
            <a:extLst>
              <a:ext uri="{FF2B5EF4-FFF2-40B4-BE49-F238E27FC236}">
                <a16:creationId xmlns:a16="http://schemas.microsoft.com/office/drawing/2014/main" id="{78D5D4A3-1AD3-4B1B-AD57-C6259D0BA932}"/>
              </a:ext>
            </a:extLst>
          </p:cNvPr>
          <p:cNvSpPr txBox="1"/>
          <p:nvPr/>
        </p:nvSpPr>
        <p:spPr>
          <a:xfrm>
            <a:off x="974929" y="5199944"/>
            <a:ext cx="9697681" cy="523220"/>
          </a:xfrm>
          <a:prstGeom prst="rect">
            <a:avLst/>
          </a:prstGeom>
          <a:noFill/>
        </p:spPr>
        <p:txBody>
          <a:bodyPr wrap="square" rtlCol="1">
            <a:spAutoFit/>
          </a:bodyPr>
          <a:lstStyle/>
          <a:p>
            <a:pPr algn="ctr"/>
            <a:r>
              <a:rPr lang="he-IL" sz="2800" dirty="0"/>
              <a:t>בכיתה ה'1 </a:t>
            </a:r>
            <a:r>
              <a:rPr lang="he-IL" sz="2800" b="1" dirty="0">
                <a:latin typeface="Calibri" panose="020F0502020204030204" pitchFamily="34" charset="0"/>
                <a:cs typeface="Calibri" panose="020F0502020204030204" pitchFamily="34" charset="0"/>
              </a:rPr>
              <a:t>ממוצע </a:t>
            </a:r>
            <a:r>
              <a:rPr lang="he-IL" sz="2800" dirty="0">
                <a:latin typeface="Calibri" panose="020F0502020204030204" pitchFamily="34" charset="0"/>
                <a:cs typeface="Calibri" panose="020F0502020204030204" pitchFamily="34" charset="0"/>
              </a:rPr>
              <a:t>סכום התרומה שאספה כל ילדה גבוה יותר</a:t>
            </a:r>
            <a:r>
              <a:rPr lang="he-IL" sz="2800" dirty="0"/>
              <a:t>.</a:t>
            </a:r>
            <a:r>
              <a:rPr lang="en-US" sz="2800" dirty="0"/>
              <a:t> </a:t>
            </a:r>
            <a:endParaRPr lang="he-IL" sz="2800" dirty="0"/>
          </a:p>
        </p:txBody>
      </p:sp>
      <p:sp>
        <p:nvSpPr>
          <p:cNvPr id="11" name="TextBox 10">
            <a:extLst>
              <a:ext uri="{FF2B5EF4-FFF2-40B4-BE49-F238E27FC236}">
                <a16:creationId xmlns:a16="http://schemas.microsoft.com/office/drawing/2014/main" id="{B9F95936-F018-430B-8F09-72E045E12266}"/>
              </a:ext>
            </a:extLst>
          </p:cNvPr>
          <p:cNvSpPr txBox="1"/>
          <p:nvPr/>
        </p:nvSpPr>
        <p:spPr>
          <a:xfrm>
            <a:off x="1838500" y="5723164"/>
            <a:ext cx="9524999" cy="523220"/>
          </a:xfrm>
          <a:prstGeom prst="rect">
            <a:avLst/>
          </a:prstGeom>
          <a:noFill/>
        </p:spPr>
        <p:txBody>
          <a:bodyPr wrap="square" rtlCol="1">
            <a:spAutoFit/>
          </a:bodyPr>
          <a:lstStyle/>
          <a:p>
            <a:r>
              <a:rPr lang="he-IL" sz="2800" b="1" dirty="0"/>
              <a:t>סכום</a:t>
            </a:r>
            <a:r>
              <a:rPr lang="he-IL" sz="2800" dirty="0"/>
              <a:t> האברים בשתי הכיתות זהה, אך מספר האברים שונה. </a:t>
            </a:r>
          </a:p>
        </p:txBody>
      </p:sp>
      <p:graphicFrame>
        <p:nvGraphicFramePr>
          <p:cNvPr id="8" name="טבלה 7">
            <a:extLst>
              <a:ext uri="{FF2B5EF4-FFF2-40B4-BE49-F238E27FC236}">
                <a16:creationId xmlns:a16="http://schemas.microsoft.com/office/drawing/2014/main" id="{0D619C9E-C6D0-49EB-8F15-F53ADF7D9F2A}"/>
              </a:ext>
            </a:extLst>
          </p:cNvPr>
          <p:cNvGraphicFramePr>
            <a:graphicFrameLocks noGrp="1"/>
          </p:cNvGraphicFramePr>
          <p:nvPr>
            <p:extLst>
              <p:ext uri="{D42A27DB-BD31-4B8C-83A1-F6EECF244321}">
                <p14:modId xmlns:p14="http://schemas.microsoft.com/office/powerpoint/2010/main" val="4142106479"/>
              </p:ext>
            </p:extLst>
          </p:nvPr>
        </p:nvGraphicFramePr>
        <p:xfrm>
          <a:off x="1118349" y="2182265"/>
          <a:ext cx="4062046" cy="2493470"/>
        </p:xfrm>
        <a:graphic>
          <a:graphicData uri="http://schemas.openxmlformats.org/drawingml/2006/table">
            <a:tbl>
              <a:tblPr rtl="1" firstRow="1" firstCol="1" bandRow="1">
                <a:tableStyleId>{8A107856-5554-42FB-B03E-39F5DBC370BA}</a:tableStyleId>
              </a:tblPr>
              <a:tblGrid>
                <a:gridCol w="2031023">
                  <a:extLst>
                    <a:ext uri="{9D8B030D-6E8A-4147-A177-3AD203B41FA5}">
                      <a16:colId xmlns:a16="http://schemas.microsoft.com/office/drawing/2014/main" val="3906802593"/>
                    </a:ext>
                  </a:extLst>
                </a:gridCol>
                <a:gridCol w="2031023">
                  <a:extLst>
                    <a:ext uri="{9D8B030D-6E8A-4147-A177-3AD203B41FA5}">
                      <a16:colId xmlns:a16="http://schemas.microsoft.com/office/drawing/2014/main" val="1239615314"/>
                    </a:ext>
                  </a:extLst>
                </a:gridCol>
              </a:tblGrid>
              <a:tr h="356210">
                <a:tc gridSpan="2">
                  <a:txBody>
                    <a:bodyPr/>
                    <a:lstStyle/>
                    <a:p>
                      <a:pPr algn="ctr" rtl="0">
                        <a:lnSpc>
                          <a:spcPts val="1950"/>
                        </a:lnSpc>
                        <a:spcAft>
                          <a:spcPts val="0"/>
                        </a:spcAft>
                      </a:pPr>
                      <a:r>
                        <a:rPr lang="he-IL" sz="2000" b="1" dirty="0">
                          <a:effectLst/>
                          <a:latin typeface="+mn-lt"/>
                        </a:rPr>
                        <a:t>כיתה ה'2</a:t>
                      </a:r>
                      <a:endParaRPr lang="en-US" sz="2000" b="1" dirty="0">
                        <a:effectLst/>
                        <a:latin typeface="+mn-lt"/>
                        <a:ea typeface="Times New Roman" panose="02020603050405020304" pitchFamily="18" charset="0"/>
                      </a:endParaRPr>
                    </a:p>
                  </a:txBody>
                  <a:tcPr marL="68580" marR="68580" marT="0" marB="0" anchor="ctr"/>
                </a:tc>
                <a:tc hMerge="1">
                  <a:txBody>
                    <a:bodyPr/>
                    <a:lstStyle/>
                    <a:p>
                      <a:pPr rtl="1"/>
                      <a:endParaRPr lang="he-IL"/>
                    </a:p>
                  </a:txBody>
                  <a:tcPr/>
                </a:tc>
                <a:extLst>
                  <a:ext uri="{0D108BD9-81ED-4DB2-BD59-A6C34878D82A}">
                    <a16:rowId xmlns:a16="http://schemas.microsoft.com/office/drawing/2014/main" val="2341575705"/>
                  </a:ext>
                </a:extLst>
              </a:tr>
              <a:tr h="356210">
                <a:tc>
                  <a:txBody>
                    <a:bodyPr/>
                    <a:lstStyle/>
                    <a:p>
                      <a:pPr algn="ctr" rtl="1">
                        <a:lnSpc>
                          <a:spcPts val="1950"/>
                        </a:lnSpc>
                        <a:spcAft>
                          <a:spcPts val="0"/>
                        </a:spcAft>
                      </a:pPr>
                      <a:r>
                        <a:rPr lang="he-IL" sz="2000" b="0" dirty="0">
                          <a:effectLst/>
                          <a:latin typeface="+mn-lt"/>
                        </a:rPr>
                        <a:t>שם הילדה</a:t>
                      </a:r>
                      <a:endParaRPr lang="en-US" sz="2000" b="0" dirty="0">
                        <a:effectLst/>
                        <a:latin typeface="+mn-lt"/>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0" dirty="0">
                          <a:effectLst/>
                          <a:latin typeface="+mn-lt"/>
                        </a:rPr>
                        <a:t>סכום התרומה</a:t>
                      </a:r>
                      <a:endParaRPr lang="en-US" sz="2000" b="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333684581"/>
                  </a:ext>
                </a:extLst>
              </a:tr>
              <a:tr h="356210">
                <a:tc>
                  <a:txBody>
                    <a:bodyPr/>
                    <a:lstStyle/>
                    <a:p>
                      <a:pPr algn="ctr" rtl="1">
                        <a:lnSpc>
                          <a:spcPts val="1950"/>
                        </a:lnSpc>
                        <a:spcAft>
                          <a:spcPts val="0"/>
                        </a:spcAft>
                      </a:pPr>
                      <a:r>
                        <a:rPr lang="he-IL" sz="2000" b="0" dirty="0">
                          <a:effectLst/>
                          <a:latin typeface="+mn-lt"/>
                        </a:rPr>
                        <a:t>דבורה</a:t>
                      </a:r>
                      <a:endParaRPr lang="en-US" sz="2000" b="0" dirty="0">
                        <a:effectLst/>
                        <a:latin typeface="+mn-lt"/>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1" dirty="0">
                          <a:effectLst/>
                          <a:latin typeface="+mn-lt"/>
                        </a:rPr>
                        <a:t>20</a:t>
                      </a:r>
                      <a:endParaRPr lang="en-US" sz="2000" b="1"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944653469"/>
                  </a:ext>
                </a:extLst>
              </a:tr>
              <a:tr h="356210">
                <a:tc>
                  <a:txBody>
                    <a:bodyPr/>
                    <a:lstStyle/>
                    <a:p>
                      <a:pPr algn="ctr" rtl="1">
                        <a:lnSpc>
                          <a:spcPts val="1950"/>
                        </a:lnSpc>
                        <a:spcAft>
                          <a:spcPts val="0"/>
                        </a:spcAft>
                      </a:pPr>
                      <a:r>
                        <a:rPr lang="he-IL" sz="2000" b="0" dirty="0">
                          <a:effectLst/>
                          <a:latin typeface="+mn-lt"/>
                        </a:rPr>
                        <a:t>מלי</a:t>
                      </a:r>
                      <a:endParaRPr lang="en-US" sz="2000" b="0" dirty="0">
                        <a:effectLst/>
                        <a:latin typeface="+mn-lt"/>
                        <a:ea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gn="ctr" rtl="0">
                        <a:lnSpc>
                          <a:spcPts val="1950"/>
                        </a:lnSpc>
                        <a:spcAft>
                          <a:spcPts val="0"/>
                        </a:spcAft>
                      </a:pPr>
                      <a:r>
                        <a:rPr lang="he-IL" sz="2000" b="1" dirty="0">
                          <a:effectLst/>
                          <a:latin typeface="+mn-lt"/>
                        </a:rPr>
                        <a:t>0</a:t>
                      </a:r>
                      <a:endParaRPr lang="en-US" sz="2000" b="1" dirty="0">
                        <a:effectLst/>
                        <a:latin typeface="+mn-lt"/>
                        <a:ea typeface="Times New Roman" panose="02020603050405020304" pitchFamily="18" charset="0"/>
                      </a:endParaRPr>
                    </a:p>
                  </a:txBody>
                  <a:tcPr marL="68580" marR="68580" marT="0" marB="0" anchor="ctr">
                    <a:solidFill>
                      <a:schemeClr val="accent2">
                        <a:lumMod val="60000"/>
                        <a:lumOff val="40000"/>
                      </a:schemeClr>
                    </a:solidFill>
                  </a:tcPr>
                </a:tc>
                <a:extLst>
                  <a:ext uri="{0D108BD9-81ED-4DB2-BD59-A6C34878D82A}">
                    <a16:rowId xmlns:a16="http://schemas.microsoft.com/office/drawing/2014/main" val="416360567"/>
                  </a:ext>
                </a:extLst>
              </a:tr>
              <a:tr h="356210">
                <a:tc>
                  <a:txBody>
                    <a:bodyPr/>
                    <a:lstStyle/>
                    <a:p>
                      <a:pPr algn="ctr" rtl="1">
                        <a:lnSpc>
                          <a:spcPts val="1950"/>
                        </a:lnSpc>
                        <a:spcAft>
                          <a:spcPts val="0"/>
                        </a:spcAft>
                      </a:pPr>
                      <a:r>
                        <a:rPr lang="he-IL" sz="2000" b="0" dirty="0">
                          <a:effectLst/>
                          <a:latin typeface="+mn-lt"/>
                        </a:rPr>
                        <a:t>בת שבע</a:t>
                      </a:r>
                      <a:endParaRPr lang="en-US" sz="2000" b="0" dirty="0">
                        <a:effectLst/>
                        <a:latin typeface="+mn-lt"/>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1" dirty="0">
                          <a:effectLst/>
                          <a:latin typeface="+mn-lt"/>
                        </a:rPr>
                        <a:t>30</a:t>
                      </a:r>
                      <a:endParaRPr lang="en-US" sz="2000" b="1"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1652261474"/>
                  </a:ext>
                </a:extLst>
              </a:tr>
              <a:tr h="356210">
                <a:tc>
                  <a:txBody>
                    <a:bodyPr/>
                    <a:lstStyle/>
                    <a:p>
                      <a:pPr algn="ctr" rtl="1">
                        <a:lnSpc>
                          <a:spcPts val="1950"/>
                        </a:lnSpc>
                        <a:spcAft>
                          <a:spcPts val="0"/>
                        </a:spcAft>
                      </a:pPr>
                      <a:r>
                        <a:rPr lang="he-IL" sz="2000" b="0" dirty="0">
                          <a:effectLst/>
                          <a:latin typeface="+mn-lt"/>
                        </a:rPr>
                        <a:t>נעמה</a:t>
                      </a:r>
                      <a:endParaRPr lang="en-US" sz="2000" b="0" dirty="0">
                        <a:effectLst/>
                        <a:latin typeface="+mn-lt"/>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1" dirty="0">
                          <a:effectLst/>
                          <a:latin typeface="+mn-lt"/>
                        </a:rPr>
                        <a:t>37</a:t>
                      </a:r>
                      <a:endParaRPr lang="en-US" sz="2000" b="1"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4023297679"/>
                  </a:ext>
                </a:extLst>
              </a:tr>
              <a:tr h="356210">
                <a:tc>
                  <a:txBody>
                    <a:bodyPr/>
                    <a:lstStyle/>
                    <a:p>
                      <a:pPr algn="ctr" rtl="1">
                        <a:lnSpc>
                          <a:spcPts val="1950"/>
                        </a:lnSpc>
                        <a:spcAft>
                          <a:spcPts val="0"/>
                        </a:spcAft>
                      </a:pPr>
                      <a:r>
                        <a:rPr lang="he-IL" sz="2000" b="0" dirty="0">
                          <a:effectLst/>
                          <a:latin typeface="+mn-lt"/>
                        </a:rPr>
                        <a:t>שושי</a:t>
                      </a:r>
                      <a:endParaRPr lang="en-US" sz="2000" b="0" dirty="0">
                        <a:effectLst/>
                        <a:latin typeface="+mn-lt"/>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1" dirty="0">
                          <a:effectLst/>
                          <a:latin typeface="+mn-lt"/>
                        </a:rPr>
                        <a:t>13</a:t>
                      </a:r>
                      <a:endParaRPr lang="en-US" sz="2000" b="1"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489547322"/>
                  </a:ext>
                </a:extLst>
              </a:tr>
            </a:tbl>
          </a:graphicData>
        </a:graphic>
      </p:graphicFrame>
      <p:graphicFrame>
        <p:nvGraphicFramePr>
          <p:cNvPr id="12" name="טבלה 11">
            <a:extLst>
              <a:ext uri="{FF2B5EF4-FFF2-40B4-BE49-F238E27FC236}">
                <a16:creationId xmlns:a16="http://schemas.microsoft.com/office/drawing/2014/main" id="{23EDD118-B107-4B64-A79D-97DEEC883140}"/>
              </a:ext>
            </a:extLst>
          </p:cNvPr>
          <p:cNvGraphicFramePr>
            <a:graphicFrameLocks noGrp="1"/>
          </p:cNvGraphicFramePr>
          <p:nvPr>
            <p:extLst>
              <p:ext uri="{D42A27DB-BD31-4B8C-83A1-F6EECF244321}">
                <p14:modId xmlns:p14="http://schemas.microsoft.com/office/powerpoint/2010/main" val="1497636568"/>
              </p:ext>
            </p:extLst>
          </p:nvPr>
        </p:nvGraphicFramePr>
        <p:xfrm>
          <a:off x="6601000" y="2182265"/>
          <a:ext cx="3927231" cy="2493470"/>
        </p:xfrm>
        <a:graphic>
          <a:graphicData uri="http://schemas.openxmlformats.org/drawingml/2006/table">
            <a:tbl>
              <a:tblPr firstRow="1" firstCol="1" bandRow="1">
                <a:tableStyleId>{69CF1AB2-1976-4502-BF36-3FF5EA218861}</a:tableStyleId>
              </a:tblPr>
              <a:tblGrid>
                <a:gridCol w="1982317">
                  <a:extLst>
                    <a:ext uri="{9D8B030D-6E8A-4147-A177-3AD203B41FA5}">
                      <a16:colId xmlns:a16="http://schemas.microsoft.com/office/drawing/2014/main" val="2331937556"/>
                    </a:ext>
                  </a:extLst>
                </a:gridCol>
                <a:gridCol w="1944914">
                  <a:extLst>
                    <a:ext uri="{9D8B030D-6E8A-4147-A177-3AD203B41FA5}">
                      <a16:colId xmlns:a16="http://schemas.microsoft.com/office/drawing/2014/main" val="1154551036"/>
                    </a:ext>
                  </a:extLst>
                </a:gridCol>
              </a:tblGrid>
              <a:tr h="329355">
                <a:tc gridSpan="2">
                  <a:txBody>
                    <a:bodyPr/>
                    <a:lstStyle/>
                    <a:p>
                      <a:pPr algn="ctr" rtl="0">
                        <a:lnSpc>
                          <a:spcPts val="1950"/>
                        </a:lnSpc>
                        <a:spcAft>
                          <a:spcPts val="0"/>
                        </a:spcAft>
                      </a:pPr>
                      <a:r>
                        <a:rPr lang="he-IL" sz="2000" b="1" dirty="0">
                          <a:effectLst/>
                          <a:latin typeface="+mn-lt"/>
                        </a:rPr>
                        <a:t>כיתה ה'1</a:t>
                      </a:r>
                      <a:endParaRPr lang="en-US" sz="2000" b="1" dirty="0">
                        <a:effectLst/>
                        <a:latin typeface="+mn-lt"/>
                        <a:ea typeface="Times New Roman" panose="02020603050405020304" pitchFamily="18" charset="0"/>
                      </a:endParaRPr>
                    </a:p>
                  </a:txBody>
                  <a:tcPr marL="68580" marR="68580" marT="0" marB="0" anchor="ctr"/>
                </a:tc>
                <a:tc hMerge="1">
                  <a:txBody>
                    <a:bodyPr/>
                    <a:lstStyle/>
                    <a:p>
                      <a:pPr rtl="1"/>
                      <a:endParaRPr lang="he-IL"/>
                    </a:p>
                  </a:txBody>
                  <a:tcPr/>
                </a:tc>
                <a:extLst>
                  <a:ext uri="{0D108BD9-81ED-4DB2-BD59-A6C34878D82A}">
                    <a16:rowId xmlns:a16="http://schemas.microsoft.com/office/drawing/2014/main" val="3255239275"/>
                  </a:ext>
                </a:extLst>
              </a:tr>
              <a:tr h="329355">
                <a:tc>
                  <a:txBody>
                    <a:bodyPr/>
                    <a:lstStyle/>
                    <a:p>
                      <a:pPr algn="ctr" rtl="0">
                        <a:lnSpc>
                          <a:spcPts val="1950"/>
                        </a:lnSpc>
                        <a:spcAft>
                          <a:spcPts val="0"/>
                        </a:spcAft>
                      </a:pPr>
                      <a:r>
                        <a:rPr lang="he-IL" sz="2000" b="0" dirty="0">
                          <a:effectLst/>
                          <a:latin typeface="+mn-lt"/>
                        </a:rPr>
                        <a:t>סכום התרומה</a:t>
                      </a:r>
                      <a:endParaRPr lang="en-US" sz="2000" b="0" dirty="0">
                        <a:effectLst/>
                        <a:latin typeface="+mn-lt"/>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0" dirty="0">
                          <a:effectLst/>
                          <a:latin typeface="+mn-lt"/>
                        </a:rPr>
                        <a:t>שם הילדה</a:t>
                      </a:r>
                      <a:endParaRPr lang="en-US" sz="2000" b="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031024107"/>
                  </a:ext>
                </a:extLst>
              </a:tr>
              <a:tr h="369657">
                <a:tc>
                  <a:txBody>
                    <a:bodyPr/>
                    <a:lstStyle/>
                    <a:p>
                      <a:pPr algn="ctr" rtl="1">
                        <a:lnSpc>
                          <a:spcPts val="1950"/>
                        </a:lnSpc>
                        <a:spcAft>
                          <a:spcPts val="0"/>
                        </a:spcAft>
                      </a:pPr>
                      <a:r>
                        <a:rPr lang="en-US" sz="2000" b="1" dirty="0">
                          <a:effectLst/>
                        </a:rPr>
                        <a:t> </a:t>
                      </a:r>
                      <a:r>
                        <a:rPr lang="he-IL" sz="2000" b="1" dirty="0">
                          <a:effectLst/>
                        </a:rPr>
                        <a:t>20</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dirty="0">
                          <a:effectLst/>
                          <a:latin typeface="Times New Roman" panose="02020603050405020304" pitchFamily="18" charset="0"/>
                          <a:ea typeface="Times New Roman" panose="02020603050405020304" pitchFamily="18" charset="0"/>
                        </a:rPr>
                        <a:t>שירה</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477712560"/>
                  </a:ext>
                </a:extLst>
              </a:tr>
              <a:tr h="356132">
                <a:tc>
                  <a:txBody>
                    <a:bodyPr/>
                    <a:lstStyle/>
                    <a:p>
                      <a:pPr algn="ctr" rtl="1">
                        <a:lnSpc>
                          <a:spcPts val="1950"/>
                        </a:lnSpc>
                        <a:spcAft>
                          <a:spcPts val="0"/>
                        </a:spcAft>
                      </a:pPr>
                      <a:r>
                        <a:rPr lang="he-IL" sz="2000" b="1" dirty="0">
                          <a:effectLst/>
                        </a:rPr>
                        <a:t>30</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dirty="0">
                          <a:effectLst/>
                        </a:rPr>
                        <a:t>אסתי</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711205067"/>
                  </a:ext>
                </a:extLst>
              </a:tr>
              <a:tr h="369657">
                <a:tc>
                  <a:txBody>
                    <a:bodyPr/>
                    <a:lstStyle/>
                    <a:p>
                      <a:pPr algn="ctr" rtl="1">
                        <a:lnSpc>
                          <a:spcPts val="1950"/>
                        </a:lnSpc>
                        <a:spcAft>
                          <a:spcPts val="0"/>
                        </a:spcAft>
                      </a:pPr>
                      <a:r>
                        <a:rPr lang="he-IL" sz="2000" b="1" dirty="0">
                          <a:effectLst/>
                        </a:rPr>
                        <a:t>37</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dirty="0">
                          <a:effectLst/>
                        </a:rPr>
                        <a:t>יעל</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576496365"/>
                  </a:ext>
                </a:extLst>
              </a:tr>
              <a:tr h="369657">
                <a:tc>
                  <a:txBody>
                    <a:bodyPr/>
                    <a:lstStyle/>
                    <a:p>
                      <a:pPr algn="ctr" rtl="1">
                        <a:lnSpc>
                          <a:spcPts val="1950"/>
                        </a:lnSpc>
                        <a:spcAft>
                          <a:spcPts val="0"/>
                        </a:spcAft>
                      </a:pPr>
                      <a:r>
                        <a:rPr lang="he-IL" sz="2000" b="1" dirty="0">
                          <a:effectLst/>
                        </a:rPr>
                        <a:t>13</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dirty="0">
                          <a:effectLst/>
                        </a:rPr>
                        <a:t>חיה</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3869725"/>
                  </a:ext>
                </a:extLst>
              </a:tr>
              <a:tr h="369657">
                <a:tc>
                  <a:txBody>
                    <a:bodyPr/>
                    <a:lstStyle/>
                    <a:p>
                      <a:pPr algn="ctr" rtl="0">
                        <a:lnSpc>
                          <a:spcPts val="1950"/>
                        </a:lnSpc>
                        <a:spcAft>
                          <a:spcPts val="0"/>
                        </a:spcAft>
                      </a:pPr>
                      <a:r>
                        <a:rPr lang="en-US" sz="2000" dirty="0">
                          <a:effectLst/>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dirty="0">
                          <a:effectLst/>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19737173"/>
                  </a:ext>
                </a:extLst>
              </a:tr>
            </a:tbl>
          </a:graphicData>
        </a:graphic>
      </p:graphicFrame>
    </p:spTree>
    <p:extLst>
      <p:ext uri="{BB962C8B-B14F-4D97-AF65-F5344CB8AC3E}">
        <p14:creationId xmlns:p14="http://schemas.microsoft.com/office/powerpoint/2010/main" val="320192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8551BE2-F531-4DD3-962C-D011ACFAFFDE}"/>
              </a:ext>
            </a:extLst>
          </p:cNvPr>
          <p:cNvSpPr>
            <a:spLocks noGrp="1"/>
          </p:cNvSpPr>
          <p:nvPr>
            <p:ph type="title"/>
          </p:nvPr>
        </p:nvSpPr>
        <p:spPr>
          <a:xfrm>
            <a:off x="8890000" y="478594"/>
            <a:ext cx="2931160" cy="597401"/>
          </a:xfrm>
        </p:spPr>
        <p:txBody>
          <a:bodyPr>
            <a:normAutofit fontScale="90000"/>
          </a:bodyPr>
          <a:lstStyle/>
          <a:p>
            <a:r>
              <a:rPr lang="he-IL" dirty="0"/>
              <a:t>המשך תרגול</a:t>
            </a:r>
          </a:p>
        </p:txBody>
      </p:sp>
      <p:sp>
        <p:nvSpPr>
          <p:cNvPr id="5" name="מלבן 4">
            <a:extLst>
              <a:ext uri="{FF2B5EF4-FFF2-40B4-BE49-F238E27FC236}">
                <a16:creationId xmlns:a16="http://schemas.microsoft.com/office/drawing/2014/main" id="{46B0FAE6-E1CF-493F-B35F-C10358524866}"/>
              </a:ext>
            </a:extLst>
          </p:cNvPr>
          <p:cNvSpPr/>
          <p:nvPr/>
        </p:nvSpPr>
        <p:spPr>
          <a:xfrm>
            <a:off x="216568" y="1097387"/>
            <a:ext cx="11269579" cy="2610843"/>
          </a:xfrm>
          <a:prstGeom prst="rect">
            <a:avLst/>
          </a:prstGeom>
        </p:spPr>
        <p:txBody>
          <a:bodyPr wrap="square">
            <a:spAutoFit/>
          </a:bodyPr>
          <a:lstStyle/>
          <a:p>
            <a:pPr marL="457200" indent="-457200" algn="r" rtl="1">
              <a:lnSpc>
                <a:spcPct val="150000"/>
              </a:lnSpc>
              <a:buClr>
                <a:schemeClr val="accent2"/>
              </a:buClr>
              <a:buFont typeface="Wingdings" panose="05000000000000000000" pitchFamily="2" charset="2"/>
              <a:buChar char="§"/>
            </a:pPr>
            <a:r>
              <a:rPr lang="he-IL" sz="2800" dirty="0">
                <a:latin typeface="Calibri" panose="020F0502020204030204" pitchFamily="34" charset="0"/>
                <a:cs typeface="Calibri" panose="020F0502020204030204" pitchFamily="34" charset="0"/>
              </a:rPr>
              <a:t>חנות הספרים מציעה ספרים שונים: ספרי ילדים, ספרי בישול, קומיקס, סיפורי צדיקים, ספרי מבוגרים, ספרי לימוד ועוד. מחירי הספרים שונים זה מזה.</a:t>
            </a:r>
          </a:p>
          <a:p>
            <a:pPr algn="r" rtl="1">
              <a:lnSpc>
                <a:spcPct val="150000"/>
              </a:lnSpc>
              <a:buClr>
                <a:schemeClr val="accent2"/>
              </a:buClr>
            </a:pPr>
            <a:r>
              <a:rPr lang="he-IL" sz="2800" dirty="0">
                <a:latin typeface="Calibri" panose="020F0502020204030204" pitchFamily="34" charset="0"/>
                <a:cs typeface="Calibri" panose="020F0502020204030204" pitchFamily="34" charset="0"/>
              </a:rPr>
              <a:t>      שמעון קנה 6 ספרים בעלות של 480 ₪. </a:t>
            </a:r>
            <a:endParaRPr lang="en-US" sz="2800" dirty="0">
              <a:latin typeface="Calibri" panose="020F0502020204030204" pitchFamily="34" charset="0"/>
              <a:cs typeface="Calibri" panose="020F0502020204030204" pitchFamily="34" charset="0"/>
            </a:endParaRPr>
          </a:p>
          <a:p>
            <a:pPr lvl="0" algn="r" rtl="1">
              <a:lnSpc>
                <a:spcPct val="150000"/>
              </a:lnSpc>
            </a:pPr>
            <a:r>
              <a:rPr lang="he-IL" sz="2800" dirty="0">
                <a:latin typeface="Calibri" panose="020F0502020204030204" pitchFamily="34" charset="0"/>
                <a:cs typeface="Calibri" panose="020F0502020204030204" pitchFamily="34" charset="0"/>
              </a:rPr>
              <a:t>      מהו המחיר הממוצע לספר?</a:t>
            </a:r>
            <a:endParaRPr lang="en-US" dirty="0"/>
          </a:p>
        </p:txBody>
      </p:sp>
      <p:sp>
        <p:nvSpPr>
          <p:cNvPr id="6" name="TextBox 5">
            <a:extLst>
              <a:ext uri="{FF2B5EF4-FFF2-40B4-BE49-F238E27FC236}">
                <a16:creationId xmlns:a16="http://schemas.microsoft.com/office/drawing/2014/main" id="{9231F453-67E2-43F7-9483-91D8CF8E3D74}"/>
              </a:ext>
            </a:extLst>
          </p:cNvPr>
          <p:cNvSpPr txBox="1"/>
          <p:nvPr/>
        </p:nvSpPr>
        <p:spPr>
          <a:xfrm>
            <a:off x="4367463" y="3185010"/>
            <a:ext cx="2470484" cy="523220"/>
          </a:xfrm>
          <a:prstGeom prst="rect">
            <a:avLst/>
          </a:prstGeom>
          <a:noFill/>
        </p:spPr>
        <p:txBody>
          <a:bodyPr wrap="square" rtlCol="1">
            <a:spAutoFit/>
          </a:bodyPr>
          <a:lstStyle/>
          <a:p>
            <a:pPr algn="r"/>
            <a:r>
              <a:rPr lang="he-IL" sz="2800" dirty="0">
                <a:latin typeface="Calibri" panose="020F0502020204030204" pitchFamily="34" charset="0"/>
                <a:cs typeface="Calibri" panose="020F0502020204030204" pitchFamily="34" charset="0"/>
              </a:rPr>
              <a:t>80 ש"ח</a:t>
            </a:r>
          </a:p>
        </p:txBody>
      </p:sp>
      <p:sp>
        <p:nvSpPr>
          <p:cNvPr id="7" name="TextBox 6">
            <a:extLst>
              <a:ext uri="{FF2B5EF4-FFF2-40B4-BE49-F238E27FC236}">
                <a16:creationId xmlns:a16="http://schemas.microsoft.com/office/drawing/2014/main" id="{0A746805-F3E2-4FB7-B112-629A3E81A607}"/>
              </a:ext>
            </a:extLst>
          </p:cNvPr>
          <p:cNvSpPr txBox="1"/>
          <p:nvPr/>
        </p:nvSpPr>
        <p:spPr>
          <a:xfrm>
            <a:off x="474322" y="4046224"/>
            <a:ext cx="11101136" cy="1318181"/>
          </a:xfrm>
          <a:prstGeom prst="rect">
            <a:avLst/>
          </a:prstGeom>
          <a:noFill/>
        </p:spPr>
        <p:txBody>
          <a:bodyPr wrap="square" rtlCol="1">
            <a:spAutoFit/>
          </a:bodyPr>
          <a:lstStyle/>
          <a:p>
            <a:pPr marL="457200" indent="-457200" algn="r" rtl="1">
              <a:lnSpc>
                <a:spcPct val="150000"/>
              </a:lnSpc>
              <a:buClr>
                <a:schemeClr val="accent2"/>
              </a:buClr>
              <a:buFont typeface="Wingdings" panose="05000000000000000000" pitchFamily="2" charset="2"/>
              <a:buChar char="§"/>
            </a:pPr>
            <a:r>
              <a:rPr lang="he-IL" sz="2800" dirty="0">
                <a:latin typeface="Calibri" panose="020F0502020204030204" pitchFamily="34" charset="0"/>
                <a:cs typeface="Calibri" panose="020F0502020204030204" pitchFamily="34" charset="0"/>
              </a:rPr>
              <a:t>לקראת החגים יצאה החנות במבצע: כל הרוכש 6 ספרים מקבל ספר נוסף בחינם. האם מחיר הממוצע לספר ירד, יעלה או לא ישתנה? הסבירו</a:t>
            </a:r>
            <a:endParaRPr lang="en-US" sz="28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9223774-4AD7-454F-B8B7-9DDF3C36B06A}"/>
              </a:ext>
            </a:extLst>
          </p:cNvPr>
          <p:cNvSpPr txBox="1"/>
          <p:nvPr/>
        </p:nvSpPr>
        <p:spPr>
          <a:xfrm>
            <a:off x="400796" y="5499003"/>
            <a:ext cx="10774433" cy="523220"/>
          </a:xfrm>
          <a:prstGeom prst="rect">
            <a:avLst/>
          </a:prstGeom>
          <a:noFill/>
        </p:spPr>
        <p:txBody>
          <a:bodyPr wrap="square" rtlCol="1">
            <a:spAutoFit/>
          </a:bodyPr>
          <a:lstStyle/>
          <a:p>
            <a:pPr algn="r"/>
            <a:r>
              <a:rPr lang="he-IL" sz="2800" dirty="0">
                <a:latin typeface="Calibri" panose="020F0502020204030204" pitchFamily="34" charset="0"/>
                <a:cs typeface="Calibri" panose="020F0502020204030204" pitchFamily="34" charset="0"/>
              </a:rPr>
              <a:t>המחיר הממוצע לספר יקטן – סך התשלום לא ישתנה אבל מספר ההצגות יגדל.</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B678BD-2982-4FCB-BC5A-34CFF8A9D29F}"/>
                  </a:ext>
                </a:extLst>
              </p:cNvPr>
              <p:cNvSpPr txBox="1"/>
              <p:nvPr/>
            </p:nvSpPr>
            <p:spPr>
              <a:xfrm>
                <a:off x="1349145" y="3185010"/>
                <a:ext cx="3507971" cy="523220"/>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he-IL" sz="2800" b="0" i="1" smtClean="0">
                          <a:latin typeface="Cambria Math" panose="02040503050406030204" pitchFamily="18" charset="0"/>
                        </a:rPr>
                        <m:t>480</m:t>
                      </m:r>
                      <m:r>
                        <a:rPr lang="he-IL" sz="2800" b="0" i="1" smtClean="0">
                          <a:latin typeface="Cambria Math" panose="02040503050406030204" pitchFamily="18" charset="0"/>
                        </a:rPr>
                        <m:t>:</m:t>
                      </m:r>
                      <m:r>
                        <a:rPr lang="he-IL" sz="2800" b="0" i="1" smtClean="0">
                          <a:latin typeface="Cambria Math" panose="02040503050406030204" pitchFamily="18" charset="0"/>
                        </a:rPr>
                        <m:t>6</m:t>
                      </m:r>
                      <m:r>
                        <a:rPr lang="he-IL" sz="2800" b="0" i="1" smtClean="0">
                          <a:latin typeface="Cambria Math" panose="02040503050406030204" pitchFamily="18" charset="0"/>
                        </a:rPr>
                        <m:t>=</m:t>
                      </m:r>
                      <m:r>
                        <a:rPr lang="he-IL" sz="2800" b="0" i="1" smtClean="0">
                          <a:latin typeface="Cambria Math" panose="02040503050406030204" pitchFamily="18" charset="0"/>
                        </a:rPr>
                        <m:t>80</m:t>
                      </m:r>
                    </m:oMath>
                  </m:oMathPara>
                </a14:m>
                <a:endParaRPr lang="he-IL" sz="2800" dirty="0"/>
              </a:p>
            </p:txBody>
          </p:sp>
        </mc:Choice>
        <mc:Fallback xmlns="">
          <p:sp>
            <p:nvSpPr>
              <p:cNvPr id="3" name="TextBox 2">
                <a:extLst>
                  <a:ext uri="{FF2B5EF4-FFF2-40B4-BE49-F238E27FC236}">
                    <a16:creationId xmlns:a16="http://schemas.microsoft.com/office/drawing/2014/main" xmlns="" xmlns:a14="http://schemas.microsoft.com/office/drawing/2010/main" id="{0AB678BD-2982-4FCB-BC5A-34CFF8A9D29F}"/>
                  </a:ext>
                </a:extLst>
              </p:cNvPr>
              <p:cNvSpPr txBox="1">
                <a:spLocks noRot="1" noChangeAspect="1" noMove="1" noResize="1" noEditPoints="1" noAdjustHandles="1" noChangeArrowheads="1" noChangeShapeType="1" noTextEdit="1"/>
              </p:cNvSpPr>
              <p:nvPr/>
            </p:nvSpPr>
            <p:spPr>
              <a:xfrm>
                <a:off x="1349145" y="3185010"/>
                <a:ext cx="3507971" cy="523220"/>
              </a:xfrm>
              <a:prstGeom prst="rect">
                <a:avLst/>
              </a:prstGeom>
              <a:blipFill>
                <a:blip r:embed="rId5"/>
                <a:stretch>
                  <a:fillRect/>
                </a:stretch>
              </a:blipFill>
            </p:spPr>
            <p:txBody>
              <a:bodyPr/>
              <a:lstStyle/>
              <a:p>
                <a:r>
                  <a:rPr lang="he-IL">
                    <a:noFill/>
                  </a:rPr>
                  <a:t> </a:t>
                </a:r>
              </a:p>
            </p:txBody>
          </p:sp>
        </mc:Fallback>
      </mc:AlternateContent>
      <p:pic>
        <p:nvPicPr>
          <p:cNvPr id="9" name="02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5917" y="352959"/>
            <a:ext cx="1930689" cy="688612"/>
          </a:xfrm>
          <a:prstGeom prst="rect">
            <a:avLst/>
          </a:prstGeom>
        </p:spPr>
      </p:pic>
    </p:spTree>
    <p:extLst>
      <p:ext uri="{BB962C8B-B14F-4D97-AF65-F5344CB8AC3E}">
        <p14:creationId xmlns:p14="http://schemas.microsoft.com/office/powerpoint/2010/main" val="200071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9"/>
                </p:tgtEl>
              </p:cMediaNode>
            </p:video>
          </p:childTnLst>
        </p:cTn>
      </p:par>
    </p:tnLst>
    <p:bldLst>
      <p:bldP spid="6" grpId="0"/>
      <p:bldP spid="7" grpId="0"/>
      <p:bldP spid="8"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מסיימים ומסכמים</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481263" y="2322094"/>
            <a:ext cx="10628435" cy="3773178"/>
          </a:xfrm>
        </p:spPr>
        <p:txBody>
          <a:bodyPr>
            <a:normAutofit/>
          </a:bodyPr>
          <a:lstStyle/>
          <a:p>
            <a:pPr marL="571500" lvl="0" indent="-571500" algn="r">
              <a:lnSpc>
                <a:spcPct val="150000"/>
              </a:lnSpc>
              <a:buClr>
                <a:schemeClr val="accent2"/>
              </a:buClr>
              <a:buFont typeface="Wingdings" panose="05000000000000000000" pitchFamily="2" charset="2"/>
              <a:buChar char="§"/>
            </a:pPr>
            <a:r>
              <a:rPr lang="he-IL" sz="2800" dirty="0"/>
              <a:t>לקבוצות שונות של נתונים יכול להיות ממוצע זהה בערכו</a:t>
            </a:r>
          </a:p>
          <a:p>
            <a:pPr marL="571500" lvl="0" indent="-571500" algn="r">
              <a:lnSpc>
                <a:spcPct val="150000"/>
              </a:lnSpc>
              <a:buClr>
                <a:schemeClr val="accent2"/>
              </a:buClr>
              <a:buFont typeface="Wingdings" panose="05000000000000000000" pitchFamily="2" charset="2"/>
              <a:buChar char="§"/>
            </a:pPr>
            <a:r>
              <a:rPr lang="he-IL" sz="2800" dirty="0"/>
              <a:t>לאפס יש משמעות בחישוב הממוצע: האפס לא משפיע על סכום האברים אבל משפיע על חישוב הממוצע</a:t>
            </a:r>
          </a:p>
          <a:p>
            <a:pPr marL="571500" indent="-571500" algn="r">
              <a:lnSpc>
                <a:spcPct val="160000"/>
              </a:lnSpc>
              <a:buClr>
                <a:schemeClr val="accent2"/>
              </a:buClr>
              <a:buFont typeface="Wingdings" panose="05000000000000000000" pitchFamily="2" charset="2"/>
              <a:buChar char="§"/>
            </a:pPr>
            <a:r>
              <a:rPr lang="he-IL" sz="2800" dirty="0"/>
              <a:t>עסקנו בקשר שבין סכום האיברים בקבוצה ומספר האיברים שבה לבין הממוצע</a:t>
            </a:r>
          </a:p>
          <a:p>
            <a:pPr marL="571500" lvl="0" indent="-571500" algn="r">
              <a:lnSpc>
                <a:spcPct val="150000"/>
              </a:lnSpc>
              <a:buClr>
                <a:schemeClr val="accent2"/>
              </a:buClr>
              <a:buFont typeface="Wingdings" panose="05000000000000000000" pitchFamily="2" charset="2"/>
              <a:buChar char="§"/>
            </a:pPr>
            <a:endParaRPr lang="he-IL" sz="2800" dirty="0"/>
          </a:p>
          <a:p>
            <a:pPr lvl="0" algn="r"/>
            <a:endParaRPr lang="he-IL" sz="2800"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Picture 10">
            <a:extLst>
              <a:ext uri="{FF2B5EF4-FFF2-40B4-BE49-F238E27FC236}">
                <a16:creationId xmlns:a16="http://schemas.microsoft.com/office/drawing/2014/main" id="{9740CCC3-3441-6047-99F5-69246B9FE204}"/>
              </a:ext>
            </a:extLst>
          </p:cNvPr>
          <p:cNvPicPr>
            <a:picLocks noChangeAspect="1"/>
          </p:cNvPicPr>
          <p:nvPr/>
        </p:nvPicPr>
        <p:blipFill>
          <a:blip r:embed="rId4"/>
          <a:stretch>
            <a:fillRect/>
          </a:stretch>
        </p:blipFill>
        <p:spPr>
          <a:xfrm flipH="1">
            <a:off x="10676583" y="4811151"/>
            <a:ext cx="1532732" cy="199211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5"/>
          <a:stretch>
            <a:fillRect/>
          </a:stretch>
        </p:blipFill>
        <p:spPr>
          <a:xfrm rot="8222050">
            <a:off x="319777" y="503469"/>
            <a:ext cx="1596108" cy="820856"/>
          </a:xfrm>
          <a:prstGeom prst="rect">
            <a:avLst/>
          </a:prstGeom>
        </p:spPr>
      </p:pic>
    </p:spTree>
    <p:extLst>
      <p:ext uri="{BB962C8B-B14F-4D97-AF65-F5344CB8AC3E}">
        <p14:creationId xmlns:p14="http://schemas.microsoft.com/office/powerpoint/2010/main" val="61880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447040" y="1735622"/>
            <a:ext cx="10806370" cy="3928902"/>
          </a:xfrm>
        </p:spPr>
        <p:txBody>
          <a:bodyPr>
            <a:normAutofit/>
          </a:bodyPr>
          <a:lstStyle/>
          <a:p>
            <a:pPr>
              <a:lnSpc>
                <a:spcPct val="150000"/>
              </a:lnSpc>
              <a:spcBef>
                <a:spcPts val="600"/>
              </a:spcBef>
              <a:spcAft>
                <a:spcPts val="600"/>
              </a:spcAft>
            </a:pPr>
            <a:r>
              <a:rPr lang="he-IL" dirty="0"/>
              <a:t>נתנסה בבניית קבוצות שונות של מספרים המתאימות לממוצע נתון </a:t>
            </a:r>
          </a:p>
          <a:p>
            <a:pPr>
              <a:lnSpc>
                <a:spcPct val="150000"/>
              </a:lnSpc>
              <a:spcBef>
                <a:spcPts val="600"/>
              </a:spcBef>
              <a:spcAft>
                <a:spcPts val="600"/>
              </a:spcAft>
            </a:pPr>
            <a:r>
              <a:rPr lang="he-IL" dirty="0"/>
              <a:t>נתנסה בבניית קבוצות של מספרים שסכומם שווה והממוצע שלהן שונה</a:t>
            </a:r>
          </a:p>
          <a:p>
            <a:pPr>
              <a:lnSpc>
                <a:spcPct val="150000"/>
              </a:lnSpc>
              <a:spcBef>
                <a:spcPts val="600"/>
              </a:spcBef>
              <a:spcAft>
                <a:spcPts val="600"/>
              </a:spcAft>
            </a:pPr>
            <a:r>
              <a:rPr lang="he-IL" dirty="0"/>
              <a:t>נדון בחשיבות האפס בחישוב הממוצע</a:t>
            </a:r>
          </a:p>
          <a:p>
            <a:pPr>
              <a:lnSpc>
                <a:spcPct val="150000"/>
              </a:lnSpc>
              <a:spcBef>
                <a:spcPts val="600"/>
              </a:spcBef>
              <a:spcAft>
                <a:spcPts val="600"/>
              </a:spcAft>
            </a:pPr>
            <a:r>
              <a:rPr lang="he-IL" dirty="0"/>
              <a:t>נצביע על הקשר שבין סכום האיברים בקבוצה ומספר האיברים שבה לבין הממוצע</a:t>
            </a:r>
          </a:p>
          <a:p>
            <a:pPr marL="0" indent="0">
              <a:lnSpc>
                <a:spcPct val="150000"/>
              </a:lnSpc>
              <a:spcBef>
                <a:spcPts val="600"/>
              </a:spcBef>
              <a:spcAft>
                <a:spcPts val="600"/>
              </a:spcAft>
              <a:buNone/>
            </a:pPr>
            <a:endParaRPr lang="he-IL" dirty="0"/>
          </a:p>
          <a:p>
            <a:pPr>
              <a:lnSpc>
                <a:spcPct val="150000"/>
              </a:lnSpc>
              <a:spcBef>
                <a:spcPts val="600"/>
              </a:spcBef>
              <a:spcAft>
                <a:spcPts val="600"/>
              </a:spcAft>
            </a:pPr>
            <a:endParaRPr lang="he-IL" dirty="0"/>
          </a:p>
          <a:p>
            <a:pPr>
              <a:lnSpc>
                <a:spcPct val="150000"/>
              </a:lnSpc>
              <a:spcBef>
                <a:spcPts val="600"/>
              </a:spcBef>
              <a:spcAft>
                <a:spcPts val="600"/>
              </a:spcAft>
            </a:pPr>
            <a:endParaRPr lang="x-none" dirty="0"/>
          </a:p>
        </p:txBody>
      </p:sp>
      <p:pic>
        <p:nvPicPr>
          <p:cNvPr id="11" name="Picture 10">
            <a:extLst>
              <a:ext uri="{FF2B5EF4-FFF2-40B4-BE49-F238E27FC236}">
                <a16:creationId xmlns:a16="http://schemas.microsoft.com/office/drawing/2014/main" id="{52B4A9B5-C593-0942-BC3B-FDBEFA4BCF93}"/>
              </a:ext>
            </a:extLst>
          </p:cNvPr>
          <p:cNvPicPr>
            <a:picLocks noChangeAspect="1"/>
          </p:cNvPicPr>
          <p:nvPr/>
        </p:nvPicPr>
        <p:blipFill>
          <a:blip r:embed="rId3"/>
          <a:stretch>
            <a:fillRect/>
          </a:stretch>
        </p:blipFill>
        <p:spPr>
          <a:xfrm>
            <a:off x="10530128" y="4801696"/>
            <a:ext cx="1848622" cy="2100927"/>
          </a:xfrm>
          <a:prstGeom prst="rect">
            <a:avLst/>
          </a:prstGeom>
        </p:spPr>
      </p:pic>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4"/>
          <a:stretch>
            <a:fillRect/>
          </a:stretch>
        </p:blipFill>
        <p:spPr>
          <a:xfrm rot="8057618">
            <a:off x="290049" y="269606"/>
            <a:ext cx="1468977" cy="973310"/>
          </a:xfrm>
          <a:prstGeom prst="rect">
            <a:avLst/>
          </a:prstGeom>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lstStyle/>
          <a:p>
            <a:r>
              <a:rPr lang="he-IL" dirty="0"/>
              <a:t>ממשיכים לתרגל</a:t>
            </a:r>
          </a:p>
        </p:txBody>
      </p:sp>
      <p:pic>
        <p:nvPicPr>
          <p:cNvPr id="5" name="Picture 14">
            <a:extLst>
              <a:ext uri="{FF2B5EF4-FFF2-40B4-BE49-F238E27FC236}">
                <a16:creationId xmlns:a16="http://schemas.microsoft.com/office/drawing/2014/main" id="{3DE8652E-46D5-2E40-9E4C-9ABF8CF4919C}"/>
              </a:ext>
            </a:extLst>
          </p:cNvPr>
          <p:cNvPicPr>
            <a:picLocks noChangeAspect="1"/>
          </p:cNvPicPr>
          <p:nvPr/>
        </p:nvPicPr>
        <p:blipFill>
          <a:blip r:embed="rId5"/>
          <a:stretch>
            <a:fillRect/>
          </a:stretch>
        </p:blipFill>
        <p:spPr>
          <a:xfrm flipH="1">
            <a:off x="10898523" y="5308652"/>
            <a:ext cx="1342440" cy="1400056"/>
          </a:xfrm>
          <a:prstGeom prst="rect">
            <a:avLst/>
          </a:prstGeom>
        </p:spPr>
      </p:pic>
      <p:sp>
        <p:nvSpPr>
          <p:cNvPr id="6" name="מלבן 5"/>
          <p:cNvSpPr/>
          <p:nvPr/>
        </p:nvSpPr>
        <p:spPr>
          <a:xfrm>
            <a:off x="4820029" y="2086058"/>
            <a:ext cx="5019690" cy="1969770"/>
          </a:xfrm>
          <a:prstGeom prst="rect">
            <a:avLst/>
          </a:prstGeom>
        </p:spPr>
        <p:txBody>
          <a:bodyPr wrap="square">
            <a:spAutoFit/>
          </a:bodyPr>
          <a:lstStyle/>
          <a:p>
            <a:pPr algn="ctr" rtl="1">
              <a:spcBef>
                <a:spcPts val="600"/>
              </a:spcBef>
              <a:spcAft>
                <a:spcPts val="600"/>
              </a:spcAft>
            </a:pPr>
            <a:r>
              <a:rPr lang="he-IL" sz="2800" dirty="0">
                <a:latin typeface="Calibri" panose="020F0502020204030204" pitchFamily="34" charset="0"/>
                <a:cs typeface="Calibri" panose="020F0502020204030204" pitchFamily="34" charset="0"/>
              </a:rPr>
              <a:t>לפניכם כמות המשקעים (במ"מ) שירדה בחיפה בחודשים טבת-ניסן בשנים </a:t>
            </a:r>
            <a:r>
              <a:rPr lang="he-IL" sz="2800" dirty="0" err="1">
                <a:latin typeface="Calibri" panose="020F0502020204030204" pitchFamily="34" charset="0"/>
                <a:cs typeface="Calibri" panose="020F0502020204030204" pitchFamily="34" charset="0"/>
              </a:rPr>
              <a:t>תש"ע,תשע"א</a:t>
            </a:r>
            <a:r>
              <a:rPr lang="he-IL"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algn="r" rtl="1">
              <a:spcBef>
                <a:spcPts val="600"/>
              </a:spcBef>
              <a:spcAft>
                <a:spcPts val="600"/>
              </a:spcAft>
            </a:pPr>
            <a:endParaRPr lang="he-IL" sz="2800" dirty="0"/>
          </a:p>
        </p:txBody>
      </p:sp>
      <p:graphicFrame>
        <p:nvGraphicFramePr>
          <p:cNvPr id="7" name="טבלה 6">
            <a:extLst>
              <a:ext uri="{FF2B5EF4-FFF2-40B4-BE49-F238E27FC236}">
                <a16:creationId xmlns:a16="http://schemas.microsoft.com/office/drawing/2014/main" id="{13BDCAB2-0EF4-42B8-85A5-E864D8348004}"/>
              </a:ext>
            </a:extLst>
          </p:cNvPr>
          <p:cNvGraphicFramePr>
            <a:graphicFrameLocks noGrp="1"/>
          </p:cNvGraphicFramePr>
          <p:nvPr>
            <p:extLst>
              <p:ext uri="{D42A27DB-BD31-4B8C-83A1-F6EECF244321}">
                <p14:modId xmlns:p14="http://schemas.microsoft.com/office/powerpoint/2010/main" val="1871324613"/>
              </p:ext>
            </p:extLst>
          </p:nvPr>
        </p:nvGraphicFramePr>
        <p:xfrm>
          <a:off x="759655" y="2146877"/>
          <a:ext cx="3574235" cy="2154628"/>
        </p:xfrm>
        <a:graphic>
          <a:graphicData uri="http://schemas.openxmlformats.org/drawingml/2006/table">
            <a:tbl>
              <a:tblPr firstRow="1" firstCol="1" bandRow="1">
                <a:tableStyleId>{BC89EF96-8CEA-46FF-86C4-4CE0E7609802}</a:tableStyleId>
              </a:tblPr>
              <a:tblGrid>
                <a:gridCol w="942535">
                  <a:extLst>
                    <a:ext uri="{9D8B030D-6E8A-4147-A177-3AD203B41FA5}">
                      <a16:colId xmlns:a16="http://schemas.microsoft.com/office/drawing/2014/main" val="2559964682"/>
                    </a:ext>
                  </a:extLst>
                </a:gridCol>
                <a:gridCol w="1125416">
                  <a:extLst>
                    <a:ext uri="{9D8B030D-6E8A-4147-A177-3AD203B41FA5}">
                      <a16:colId xmlns:a16="http://schemas.microsoft.com/office/drawing/2014/main" val="534026978"/>
                    </a:ext>
                  </a:extLst>
                </a:gridCol>
                <a:gridCol w="1506284">
                  <a:extLst>
                    <a:ext uri="{9D8B030D-6E8A-4147-A177-3AD203B41FA5}">
                      <a16:colId xmlns:a16="http://schemas.microsoft.com/office/drawing/2014/main" val="1004147308"/>
                    </a:ext>
                  </a:extLst>
                </a:gridCol>
              </a:tblGrid>
              <a:tr h="572158">
                <a:tc>
                  <a:txBody>
                    <a:bodyPr/>
                    <a:lstStyle/>
                    <a:p>
                      <a:pPr algn="ctr" rtl="1">
                        <a:lnSpc>
                          <a:spcPts val="1950"/>
                        </a:lnSpc>
                        <a:spcAft>
                          <a:spcPts val="0"/>
                        </a:spcAft>
                      </a:pPr>
                      <a:r>
                        <a:rPr lang="he-IL" sz="2000" dirty="0">
                          <a:effectLst/>
                        </a:rPr>
                        <a:t>תשע"א</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dirty="0">
                          <a:effectLst/>
                        </a:rPr>
                        <a:t>תש"ע</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r" rtl="1">
                        <a:lnSpc>
                          <a:spcPts val="1950"/>
                        </a:lnSpc>
                        <a:spcAft>
                          <a:spcPts val="0"/>
                        </a:spcAft>
                      </a:pPr>
                      <a:r>
                        <a:rPr lang="he-IL" sz="2000" dirty="0">
                          <a:effectLst/>
                        </a:rPr>
                        <a:t>                    </a:t>
                      </a:r>
                    </a:p>
                    <a:p>
                      <a:pPr algn="r" rtl="1">
                        <a:lnSpc>
                          <a:spcPts val="1950"/>
                        </a:lnSpc>
                        <a:spcAft>
                          <a:spcPts val="0"/>
                        </a:spcAft>
                      </a:pPr>
                      <a:r>
                        <a:rPr lang="he-IL" sz="2000" dirty="0">
                          <a:effectLst/>
                        </a:rPr>
                        <a:t>           השנה </a:t>
                      </a:r>
                      <a:endParaRPr lang="en-US" sz="2000" dirty="0">
                        <a:effectLst/>
                      </a:endParaRPr>
                    </a:p>
                    <a:p>
                      <a:pPr algn="r" rtl="0">
                        <a:lnSpc>
                          <a:spcPts val="1950"/>
                        </a:lnSpc>
                        <a:spcAft>
                          <a:spcPts val="0"/>
                        </a:spcAft>
                      </a:pPr>
                      <a:r>
                        <a:rPr lang="he-IL" sz="2000" dirty="0">
                          <a:effectLst/>
                        </a:rPr>
                        <a:t>החודש</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407959321"/>
                  </a:ext>
                </a:extLst>
              </a:tr>
              <a:tr h="351371">
                <a:tc>
                  <a:txBody>
                    <a:bodyPr/>
                    <a:lstStyle/>
                    <a:p>
                      <a:pPr algn="ctr" rtl="1">
                        <a:lnSpc>
                          <a:spcPts val="1950"/>
                        </a:lnSpc>
                        <a:spcAft>
                          <a:spcPts val="0"/>
                        </a:spcAft>
                      </a:pPr>
                      <a:r>
                        <a:rPr lang="he-IL" sz="2000" b="0">
                          <a:effectLst/>
                        </a:rPr>
                        <a:t>115</a:t>
                      </a:r>
                      <a:endParaRPr lang="en-US" sz="2000" b="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0" dirty="0">
                          <a:effectLst/>
                        </a:rPr>
                        <a:t>115</a:t>
                      </a:r>
                      <a:endParaRPr lang="en-US" sz="2000" b="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r" rtl="0">
                        <a:lnSpc>
                          <a:spcPts val="1950"/>
                        </a:lnSpc>
                        <a:spcAft>
                          <a:spcPts val="0"/>
                        </a:spcAft>
                      </a:pPr>
                      <a:r>
                        <a:rPr lang="he-IL" sz="2000" dirty="0">
                          <a:effectLst/>
                        </a:rPr>
                        <a:t>טבת</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25338488"/>
                  </a:ext>
                </a:extLst>
              </a:tr>
              <a:tr h="338515">
                <a:tc>
                  <a:txBody>
                    <a:bodyPr/>
                    <a:lstStyle/>
                    <a:p>
                      <a:pPr algn="ctr" rtl="1">
                        <a:lnSpc>
                          <a:spcPts val="1950"/>
                        </a:lnSpc>
                        <a:spcAft>
                          <a:spcPts val="0"/>
                        </a:spcAft>
                      </a:pPr>
                      <a:r>
                        <a:rPr lang="he-IL" sz="2000" b="0">
                          <a:effectLst/>
                        </a:rPr>
                        <a:t>0</a:t>
                      </a:r>
                      <a:endParaRPr lang="en-US" sz="2000" b="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0" dirty="0">
                          <a:effectLst/>
                        </a:rPr>
                        <a:t>55</a:t>
                      </a:r>
                      <a:endParaRPr lang="en-US" sz="2000" b="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r" rtl="0">
                        <a:lnSpc>
                          <a:spcPts val="1950"/>
                        </a:lnSpc>
                        <a:spcAft>
                          <a:spcPts val="0"/>
                        </a:spcAft>
                      </a:pPr>
                      <a:r>
                        <a:rPr lang="he-IL" sz="2000" dirty="0">
                          <a:effectLst/>
                        </a:rPr>
                        <a:t>שבט</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05289212"/>
                  </a:ext>
                </a:extLst>
              </a:tr>
              <a:tr h="351371">
                <a:tc>
                  <a:txBody>
                    <a:bodyPr/>
                    <a:lstStyle/>
                    <a:p>
                      <a:pPr algn="ctr" rtl="1">
                        <a:lnSpc>
                          <a:spcPts val="1950"/>
                        </a:lnSpc>
                        <a:spcAft>
                          <a:spcPts val="0"/>
                        </a:spcAft>
                      </a:pPr>
                      <a:r>
                        <a:rPr lang="he-IL" sz="2000" b="0">
                          <a:effectLst/>
                        </a:rPr>
                        <a:t>134</a:t>
                      </a:r>
                      <a:endParaRPr lang="en-US" sz="2000" b="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0" dirty="0">
                          <a:effectLst/>
                        </a:rPr>
                        <a:t>134</a:t>
                      </a:r>
                      <a:endParaRPr lang="en-US" sz="2000" b="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r" rtl="0">
                        <a:lnSpc>
                          <a:spcPts val="1950"/>
                        </a:lnSpc>
                        <a:spcAft>
                          <a:spcPts val="0"/>
                        </a:spcAft>
                      </a:pPr>
                      <a:r>
                        <a:rPr lang="he-IL" sz="2000" dirty="0">
                          <a:effectLst/>
                        </a:rPr>
                        <a:t>אדר</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87409935"/>
                  </a:ext>
                </a:extLst>
              </a:tr>
              <a:tr h="351371">
                <a:tc>
                  <a:txBody>
                    <a:bodyPr/>
                    <a:lstStyle/>
                    <a:p>
                      <a:pPr algn="ctr" rtl="1">
                        <a:lnSpc>
                          <a:spcPts val="1950"/>
                        </a:lnSpc>
                        <a:spcAft>
                          <a:spcPts val="0"/>
                        </a:spcAft>
                      </a:pPr>
                      <a:r>
                        <a:rPr lang="he-IL" sz="2000" b="0">
                          <a:effectLst/>
                        </a:rPr>
                        <a:t>60</a:t>
                      </a:r>
                      <a:endParaRPr lang="en-US" sz="2000" b="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rtl="0">
                        <a:lnSpc>
                          <a:spcPts val="1950"/>
                        </a:lnSpc>
                        <a:spcAft>
                          <a:spcPts val="0"/>
                        </a:spcAft>
                      </a:pPr>
                      <a:r>
                        <a:rPr lang="he-IL" sz="2000" b="0" dirty="0">
                          <a:effectLst/>
                        </a:rPr>
                        <a:t>60</a:t>
                      </a:r>
                      <a:endParaRPr lang="en-US" sz="2000" b="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r" rtl="0">
                        <a:lnSpc>
                          <a:spcPts val="1950"/>
                        </a:lnSpc>
                        <a:spcAft>
                          <a:spcPts val="0"/>
                        </a:spcAft>
                      </a:pPr>
                      <a:r>
                        <a:rPr lang="he-IL" sz="2000" dirty="0">
                          <a:effectLst/>
                        </a:rPr>
                        <a:t>ניסן</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000342599"/>
                  </a:ext>
                </a:extLst>
              </a:tr>
            </a:tbl>
          </a:graphicData>
        </a:graphic>
      </p:graphicFrame>
      <p:sp>
        <p:nvSpPr>
          <p:cNvPr id="8" name="מלבן 7">
            <a:extLst>
              <a:ext uri="{FF2B5EF4-FFF2-40B4-BE49-F238E27FC236}">
                <a16:creationId xmlns:a16="http://schemas.microsoft.com/office/drawing/2014/main" id="{A09DF2DE-EFCD-4B62-B2B4-0EB7B17EBEDF}"/>
              </a:ext>
            </a:extLst>
          </p:cNvPr>
          <p:cNvSpPr/>
          <p:nvPr/>
        </p:nvSpPr>
        <p:spPr>
          <a:xfrm>
            <a:off x="589548" y="4720059"/>
            <a:ext cx="10094494" cy="1538883"/>
          </a:xfrm>
          <a:prstGeom prst="rect">
            <a:avLst/>
          </a:prstGeom>
        </p:spPr>
        <p:txBody>
          <a:bodyPr wrap="square">
            <a:spAutoFit/>
          </a:bodyPr>
          <a:lstStyle/>
          <a:p>
            <a:pPr marL="457200" lvl="0" indent="-457200" algn="r" rtl="1">
              <a:spcBef>
                <a:spcPts val="600"/>
              </a:spcBef>
              <a:spcAft>
                <a:spcPts val="600"/>
              </a:spcAft>
              <a:buClr>
                <a:schemeClr val="accent2"/>
              </a:buClr>
              <a:buFont typeface="Wingdings" panose="05000000000000000000" pitchFamily="2" charset="2"/>
              <a:buChar char="§"/>
            </a:pPr>
            <a:r>
              <a:rPr lang="he-IL" sz="2800" b="1" dirty="0">
                <a:latin typeface="Calibri" panose="020F0502020204030204" pitchFamily="34" charset="0"/>
                <a:cs typeface="Calibri" panose="020F0502020204030204" pitchFamily="34" charset="0"/>
              </a:rPr>
              <a:t>לפי הנתונים בטבלה ומבלי לחשב </a:t>
            </a:r>
            <a:r>
              <a:rPr lang="he-IL" sz="2800" dirty="0">
                <a:latin typeface="Calibri" panose="020F0502020204030204" pitchFamily="34" charset="0"/>
                <a:cs typeface="Calibri" panose="020F0502020204030204" pitchFamily="34" charset="0"/>
              </a:rPr>
              <a:t>קבעו באיזו שנה ממוצע הגשמים בחיפה היה גבוה יותר. הסבירו</a:t>
            </a:r>
          </a:p>
          <a:p>
            <a:pPr marL="457200" lvl="0" indent="-457200" algn="r" rtl="1">
              <a:spcBef>
                <a:spcPts val="600"/>
              </a:spcBef>
              <a:spcAft>
                <a:spcPts val="600"/>
              </a:spcAft>
              <a:buClr>
                <a:schemeClr val="accent2"/>
              </a:buClr>
              <a:buFont typeface="Wingdings" panose="05000000000000000000" pitchFamily="2" charset="2"/>
              <a:buChar char="§"/>
            </a:pPr>
            <a:r>
              <a:rPr lang="he-IL" sz="2800" dirty="0">
                <a:latin typeface="Calibri" panose="020F0502020204030204" pitchFamily="34" charset="0"/>
                <a:cs typeface="Calibri" panose="020F0502020204030204" pitchFamily="34" charset="0"/>
              </a:rPr>
              <a:t>בדקו את השערתכם בעזרת חישוב הממוצע. </a:t>
            </a:r>
          </a:p>
        </p:txBody>
      </p:sp>
      <p:pic>
        <p:nvPicPr>
          <p:cNvPr id="1037" name="Picture 13" descr="בתמונה וקטורית של תחזית מזג האוויר סמל צבע עבור סקיי הגשמים">
            <a:extLst>
              <a:ext uri="{FF2B5EF4-FFF2-40B4-BE49-F238E27FC236}">
                <a16:creationId xmlns:a16="http://schemas.microsoft.com/office/drawing/2014/main" id="{03650FAB-7D96-4D1D-81B9-B912F73D8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9719" y="2029568"/>
            <a:ext cx="2084904" cy="177633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מחבר ישר 2">
            <a:extLst>
              <a:ext uri="{FF2B5EF4-FFF2-40B4-BE49-F238E27FC236}">
                <a16:creationId xmlns:a16="http://schemas.microsoft.com/office/drawing/2014/main" id="{56F0A91C-242A-4001-B2C0-B6E169E2CE5A}"/>
              </a:ext>
            </a:extLst>
          </p:cNvPr>
          <p:cNvCxnSpPr/>
          <p:nvPr/>
        </p:nvCxnSpPr>
        <p:spPr>
          <a:xfrm flipH="1">
            <a:off x="2828371" y="2146877"/>
            <a:ext cx="1505519" cy="719456"/>
          </a:xfrm>
          <a:prstGeom prst="line">
            <a:avLst/>
          </a:prstGeom>
        </p:spPr>
        <p:style>
          <a:lnRef idx="1">
            <a:schemeClr val="accent1"/>
          </a:lnRef>
          <a:fillRef idx="0">
            <a:schemeClr val="accent1"/>
          </a:fillRef>
          <a:effectRef idx="0">
            <a:schemeClr val="accent1"/>
          </a:effectRef>
          <a:fontRef idx="minor">
            <a:schemeClr val="tx1"/>
          </a:fontRef>
        </p:style>
      </p:cxnSp>
      <p:pic>
        <p:nvPicPr>
          <p:cNvPr id="2" name="01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9548" y="618776"/>
            <a:ext cx="2235489" cy="797324"/>
          </a:xfrm>
          <a:prstGeom prst="rect">
            <a:avLst/>
          </a:prstGeom>
        </p:spPr>
      </p:pic>
    </p:spTree>
    <p:extLst>
      <p:ext uri="{BB962C8B-B14F-4D97-AF65-F5344CB8AC3E}">
        <p14:creationId xmlns:p14="http://schemas.microsoft.com/office/powerpoint/2010/main" val="293516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493328" y="2115483"/>
            <a:ext cx="5090160" cy="634326"/>
          </a:xfrm>
          <a:solidFill>
            <a:srgbClr val="1152C9"/>
          </a:solidFill>
        </p:spPr>
        <p:txBody>
          <a:bodyPr/>
          <a:lstStyle/>
          <a:p>
            <a:pPr lvl="0" algn="ctr"/>
            <a:r>
              <a:rPr lang="he-IL" sz="3200" b="1" dirty="0"/>
              <a:t>מערכת שיעורים למגזר החרדי</a:t>
            </a: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40832" y="3152765"/>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
                <a:srgbClr val="FB2265"/>
              </a:buClr>
              <a:buSzTx/>
              <a:buFontTx/>
              <a:buNone/>
              <a:tabLst/>
              <a:defRPr/>
            </a:pPr>
            <a:r>
              <a:rPr kumimoji="0" lang="he-IL"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בהצלחה</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9" name="Google Shape;239;p5"/>
          <p:cNvSpPr txBox="1">
            <a:spLocks/>
          </p:cNvSpPr>
          <p:nvPr/>
        </p:nvSpPr>
        <p:spPr>
          <a:xfrm>
            <a:off x="2222639" y="4453734"/>
            <a:ext cx="6704545" cy="411774"/>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Clr>
                <a:schemeClr val="accent2"/>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1" eaLnBrk="1" fontAlgn="auto" latinLnBrk="0" hangingPunct="1">
              <a:lnSpc>
                <a:spcPct val="90000"/>
              </a:lnSpc>
              <a:spcBef>
                <a:spcPts val="1000"/>
              </a:spcBef>
              <a:spcAft>
                <a:spcPts val="0"/>
              </a:spcAft>
              <a:buClr>
                <a:srgbClr val="FB2265"/>
              </a:buClr>
              <a:buSzTx/>
              <a:buFont typeface="Arial" panose="020B0604020202020204" pitchFamily="34" charset="0"/>
              <a:buNone/>
              <a:tabLst/>
              <a:defRPr/>
            </a:pPr>
            <a:r>
              <a:rPr kumimoji="0" lang="he-IL"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תודה על ההקשבה</a:t>
            </a:r>
          </a:p>
        </p:txBody>
      </p:sp>
    </p:spTree>
    <p:extLst>
      <p:ext uri="{BB962C8B-B14F-4D97-AF65-F5344CB8AC3E}">
        <p14:creationId xmlns:p14="http://schemas.microsoft.com/office/powerpoint/2010/main" val="277011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34307E-0275-6B47-A11B-F281A1993B96}"/>
              </a:ext>
            </a:extLst>
          </p:cNvPr>
          <p:cNvPicPr>
            <a:picLocks noChangeAspect="1"/>
          </p:cNvPicPr>
          <p:nvPr/>
        </p:nvPicPr>
        <p:blipFill>
          <a:blip r:embed="rId5"/>
          <a:stretch>
            <a:fillRect/>
          </a:stretch>
        </p:blipFill>
        <p:spPr>
          <a:xfrm>
            <a:off x="9616446" y="5302714"/>
            <a:ext cx="1303258" cy="1279776"/>
          </a:xfrm>
          <a:prstGeom prst="rect">
            <a:avLst/>
          </a:prstGeom>
        </p:spPr>
      </p:pic>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a:xfrm>
            <a:off x="738779" y="436162"/>
            <a:ext cx="10515600" cy="1325563"/>
          </a:xfrm>
        </p:spPr>
        <p:txBody>
          <a:bodyPr/>
          <a:lstStyle/>
          <a:p>
            <a:r>
              <a:rPr lang="he-IL" dirty="0"/>
              <a:t>מה להביא לשיעור?</a:t>
            </a:r>
            <a:endParaRPr lang="x-none" dirty="0"/>
          </a:p>
        </p:txBody>
      </p:sp>
      <p:pic>
        <p:nvPicPr>
          <p:cNvPr id="10" name="Picture 9">
            <a:extLst>
              <a:ext uri="{FF2B5EF4-FFF2-40B4-BE49-F238E27FC236}">
                <a16:creationId xmlns:a16="http://schemas.microsoft.com/office/drawing/2014/main" id="{33C28D9B-BA5F-F04F-8240-A12D837047E4}"/>
              </a:ext>
            </a:extLst>
          </p:cNvPr>
          <p:cNvPicPr>
            <a:picLocks noChangeAspect="1"/>
          </p:cNvPicPr>
          <p:nvPr/>
        </p:nvPicPr>
        <p:blipFill>
          <a:blip r:embed="rId6"/>
          <a:stretch>
            <a:fillRect/>
          </a:stretch>
        </p:blipFill>
        <p:spPr>
          <a:xfrm rot="20623611">
            <a:off x="9829070" y="3543490"/>
            <a:ext cx="1280055" cy="1700579"/>
          </a:xfrm>
          <a:prstGeom prst="rect">
            <a:avLst/>
          </a:prstGeom>
        </p:spPr>
      </p:pic>
      <p:pic>
        <p:nvPicPr>
          <p:cNvPr id="11"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331129" y="3778120"/>
            <a:ext cx="1180599" cy="4018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837176-1ADB-42EA-BA1D-861FFA6E5B78}"/>
              </a:ext>
            </a:extLst>
          </p:cNvPr>
          <p:cNvSpPr txBox="1"/>
          <p:nvPr/>
        </p:nvSpPr>
        <p:spPr>
          <a:xfrm>
            <a:off x="6577939" y="4850025"/>
            <a:ext cx="1443790" cy="400110"/>
          </a:xfrm>
          <a:prstGeom prst="rect">
            <a:avLst/>
          </a:prstGeom>
          <a:noFill/>
        </p:spPr>
        <p:txBody>
          <a:bodyPr wrap="square" rtlCol="1">
            <a:spAutoFit/>
          </a:bodyPr>
          <a:lstStyle/>
          <a:p>
            <a:r>
              <a:rPr lang="he-IL" sz="2000" dirty="0"/>
              <a:t>נייר משובץ </a:t>
            </a:r>
          </a:p>
        </p:txBody>
      </p:sp>
      <p:sp>
        <p:nvSpPr>
          <p:cNvPr id="12" name="TextBox 11">
            <a:extLst>
              <a:ext uri="{FF2B5EF4-FFF2-40B4-BE49-F238E27FC236}">
                <a16:creationId xmlns:a16="http://schemas.microsoft.com/office/drawing/2014/main" id="{EA694E0A-8586-4D16-8CE0-EB19D79AEC46}"/>
              </a:ext>
            </a:extLst>
          </p:cNvPr>
          <p:cNvSpPr txBox="1"/>
          <p:nvPr/>
        </p:nvSpPr>
        <p:spPr>
          <a:xfrm>
            <a:off x="4199533" y="4850025"/>
            <a:ext cx="1443790" cy="400110"/>
          </a:xfrm>
          <a:prstGeom prst="rect">
            <a:avLst/>
          </a:prstGeom>
          <a:noFill/>
        </p:spPr>
        <p:txBody>
          <a:bodyPr wrap="square" rtlCol="1">
            <a:spAutoFit/>
          </a:bodyPr>
          <a:lstStyle/>
          <a:p>
            <a:pPr algn="ctr"/>
            <a:r>
              <a:rPr lang="he-IL" sz="2000" dirty="0"/>
              <a:t>עפרון</a:t>
            </a:r>
          </a:p>
        </p:txBody>
      </p:sp>
      <p:pic>
        <p:nvPicPr>
          <p:cNvPr id="13" name="Google Shape;152;p22">
            <a:extLst>
              <a:ext uri="{FF2B5EF4-FFF2-40B4-BE49-F238E27FC236}">
                <a16:creationId xmlns:a16="http://schemas.microsoft.com/office/drawing/2014/main" id="{F32ABF80-CA64-4A98-9188-4444117BED8B}"/>
              </a:ext>
            </a:extLst>
          </p:cNvPr>
          <p:cNvPicPr preferRelativeResize="0"/>
          <p:nvPr/>
        </p:nvPicPr>
        <p:blipFill>
          <a:blip r:embed="rId8">
            <a:alphaModFix/>
          </a:blip>
          <a:stretch>
            <a:fillRect/>
          </a:stretch>
        </p:blipFill>
        <p:spPr>
          <a:xfrm>
            <a:off x="6471325" y="2227058"/>
            <a:ext cx="1565175" cy="2342300"/>
          </a:xfrm>
          <a:prstGeom prst="rect">
            <a:avLst/>
          </a:prstGeom>
          <a:noFill/>
          <a:ln>
            <a:noFill/>
          </a:ln>
        </p:spPr>
      </p:pic>
      <p:pic>
        <p:nvPicPr>
          <p:cNvPr id="14" name="00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750851" y="687385"/>
            <a:ext cx="1959939" cy="699045"/>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מה אנחנו כבר יודעים?</a:t>
            </a:r>
            <a:endParaRPr lang="x-none" dirty="0"/>
          </a:p>
        </p:txBody>
      </p:sp>
      <p:pic>
        <p:nvPicPr>
          <p:cNvPr id="10" name="Picture 9">
            <a:extLst>
              <a:ext uri="{FF2B5EF4-FFF2-40B4-BE49-F238E27FC236}">
                <a16:creationId xmlns:a16="http://schemas.microsoft.com/office/drawing/2014/main" id="{8A9C78DC-00E4-CC4A-B3DA-C9C5903C467E}"/>
              </a:ext>
            </a:extLst>
          </p:cNvPr>
          <p:cNvPicPr>
            <a:picLocks noChangeAspect="1"/>
          </p:cNvPicPr>
          <p:nvPr/>
        </p:nvPicPr>
        <p:blipFill>
          <a:blip r:embed="rId3"/>
          <a:stretch>
            <a:fillRect/>
          </a:stretch>
        </p:blipFill>
        <p:spPr>
          <a:xfrm flipH="1">
            <a:off x="-119352" y="4645258"/>
            <a:ext cx="1352588" cy="1732021"/>
          </a:xfrm>
          <a:prstGeom prst="rect">
            <a:avLst/>
          </a:prstGeom>
        </p:spPr>
      </p:pic>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TextBox 1">
            <a:extLst>
              <a:ext uri="{FF2B5EF4-FFF2-40B4-BE49-F238E27FC236}">
                <a16:creationId xmlns:a16="http://schemas.microsoft.com/office/drawing/2014/main" id="{B3C81620-1CC3-44BF-ABA4-95863AFDC25E}"/>
              </a:ext>
            </a:extLst>
          </p:cNvPr>
          <p:cNvSpPr txBox="1"/>
          <p:nvPr/>
        </p:nvSpPr>
        <p:spPr>
          <a:xfrm>
            <a:off x="448658" y="1721148"/>
            <a:ext cx="11294684" cy="4185761"/>
          </a:xfrm>
          <a:prstGeom prst="rect">
            <a:avLst/>
          </a:prstGeom>
          <a:noFill/>
        </p:spPr>
        <p:txBody>
          <a:bodyPr wrap="square" rtlCol="1">
            <a:spAutoFit/>
          </a:bodyPr>
          <a:lstStyle/>
          <a:p>
            <a:pPr algn="r" rtl="1">
              <a:lnSpc>
                <a:spcPct val="150000"/>
              </a:lnSpc>
            </a:pPr>
            <a:r>
              <a:rPr lang="he-IL" sz="2800" dirty="0">
                <a:latin typeface="Calibri" panose="020F0502020204030204" pitchFamily="34" charset="0"/>
                <a:cs typeface="Calibri" panose="020F0502020204030204" pitchFamily="34" charset="0"/>
              </a:rPr>
              <a:t>בשאלות העוסקות בממוצע יש ארבעה מרכיבים להתייחסות:</a:t>
            </a:r>
          </a:p>
          <a:p>
            <a:pPr marL="457200" indent="-457200" algn="r" rtl="1">
              <a:lnSpc>
                <a:spcPct val="150000"/>
              </a:lnSpc>
              <a:buClr>
                <a:schemeClr val="accent2"/>
              </a:buClr>
              <a:buFont typeface="Wingdings" panose="05000000000000000000" pitchFamily="2" charset="2"/>
              <a:buChar char="§"/>
            </a:pPr>
            <a:r>
              <a:rPr lang="he-IL" sz="2800" dirty="0">
                <a:latin typeface="Calibri" panose="020F0502020204030204" pitchFamily="34" charset="0"/>
                <a:cs typeface="Calibri" panose="020F0502020204030204" pitchFamily="34" charset="0"/>
              </a:rPr>
              <a:t>האיברים בקבוצה </a:t>
            </a:r>
            <a:endParaRPr lang="en-US" sz="2800" dirty="0">
              <a:latin typeface="Calibri" panose="020F0502020204030204" pitchFamily="34" charset="0"/>
              <a:cs typeface="Calibri" panose="020F0502020204030204" pitchFamily="34" charset="0"/>
            </a:endParaRPr>
          </a:p>
          <a:p>
            <a:pPr marL="457200" indent="-457200" algn="r" rtl="1">
              <a:lnSpc>
                <a:spcPct val="150000"/>
              </a:lnSpc>
              <a:buClr>
                <a:schemeClr val="accent2"/>
              </a:buClr>
              <a:buFont typeface="Wingdings" panose="05000000000000000000" pitchFamily="2" charset="2"/>
              <a:buChar char="§"/>
            </a:pPr>
            <a:r>
              <a:rPr lang="he-IL" sz="2800" dirty="0">
                <a:latin typeface="Calibri" panose="020F0502020204030204" pitchFamily="34" charset="0"/>
                <a:cs typeface="Calibri" panose="020F0502020204030204" pitchFamily="34" charset="0"/>
              </a:rPr>
              <a:t>מספר האיברים בקבוצה</a:t>
            </a:r>
          </a:p>
          <a:p>
            <a:pPr marL="457200" indent="-457200" algn="r" rtl="1">
              <a:lnSpc>
                <a:spcPct val="150000"/>
              </a:lnSpc>
              <a:buClr>
                <a:schemeClr val="accent2"/>
              </a:buClr>
              <a:buFont typeface="Wingdings" panose="05000000000000000000" pitchFamily="2" charset="2"/>
              <a:buChar char="§"/>
            </a:pPr>
            <a:r>
              <a:rPr lang="he-IL" sz="2800" dirty="0">
                <a:latin typeface="Calibri" panose="020F0502020204030204" pitchFamily="34" charset="0"/>
                <a:cs typeface="Calibri" panose="020F0502020204030204" pitchFamily="34" charset="0"/>
              </a:rPr>
              <a:t>סכום האיברים </a:t>
            </a:r>
          </a:p>
          <a:p>
            <a:pPr marL="457200" indent="-457200" algn="r" rtl="1">
              <a:lnSpc>
                <a:spcPct val="150000"/>
              </a:lnSpc>
              <a:buClr>
                <a:schemeClr val="accent2"/>
              </a:buClr>
              <a:buFont typeface="Wingdings" panose="05000000000000000000" pitchFamily="2" charset="2"/>
              <a:buChar char="§"/>
            </a:pPr>
            <a:r>
              <a:rPr lang="he-IL" sz="2800" dirty="0">
                <a:latin typeface="Calibri" panose="020F0502020204030204" pitchFamily="34" charset="0"/>
                <a:cs typeface="Calibri" panose="020F0502020204030204" pitchFamily="34" charset="0"/>
              </a:rPr>
              <a:t>הממוצע</a:t>
            </a:r>
          </a:p>
          <a:p>
            <a:pPr lvl="1" algn="r" rtl="1"/>
            <a:endParaRPr lang="he-IL" sz="2800" b="1" dirty="0">
              <a:latin typeface="Calibri" panose="020F0502020204030204" pitchFamily="34" charset="0"/>
              <a:cs typeface="Calibri" panose="020F0502020204030204" pitchFamily="34" charset="0"/>
            </a:endParaRPr>
          </a:p>
          <a:p>
            <a:pPr algn="r" rtl="1"/>
            <a:r>
              <a:rPr lang="he-IL" sz="2800" b="1" dirty="0">
                <a:latin typeface="Calibri" panose="020F0502020204030204" pitchFamily="34" charset="0"/>
                <a:cs typeface="Calibri" panose="020F0502020204030204" pitchFamily="34" charset="0"/>
              </a:rPr>
              <a:t>ממוצע = המנה בין סכום כל האיברים בקבוצה לבין מספר האיברים בקבוצה</a:t>
            </a:r>
            <a:endParaRPr lang="he-IL" sz="2800" b="1" dirty="0"/>
          </a:p>
        </p:txBody>
      </p:sp>
    </p:spTree>
    <p:extLst>
      <p:ext uri="{BB962C8B-B14F-4D97-AF65-F5344CB8AC3E}">
        <p14:creationId xmlns:p14="http://schemas.microsoft.com/office/powerpoint/2010/main" val="273697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0"/>
          </p:nvPr>
        </p:nvSpPr>
        <p:spPr>
          <a:xfrm>
            <a:off x="1428750" y="1981201"/>
            <a:ext cx="10363200" cy="3027658"/>
          </a:xfrm>
        </p:spPr>
        <p:txBody>
          <a:bodyPr>
            <a:normAutofit fontScale="85000" lnSpcReduction="20000"/>
          </a:bodyPr>
          <a:lstStyle/>
          <a:p>
            <a:pPr algn="r"/>
            <a:r>
              <a:rPr lang="he-IL" dirty="0"/>
              <a:t>מירי רבקה ותמר יצאו לקטוף פרחים ביום שמש אביבית,</a:t>
            </a:r>
          </a:p>
          <a:p>
            <a:pPr algn="r"/>
            <a:r>
              <a:rPr lang="he-IL" dirty="0"/>
              <a:t>מירי קטפה 8 פרחים , </a:t>
            </a:r>
          </a:p>
          <a:p>
            <a:pPr algn="r"/>
            <a:r>
              <a:rPr lang="he-IL" dirty="0"/>
              <a:t> רבקה קטפה 6 פרחים , </a:t>
            </a:r>
          </a:p>
          <a:p>
            <a:pPr algn="r"/>
            <a:r>
              <a:rPr lang="he-IL" dirty="0"/>
              <a:t> תמר קטפה 7 פרחים. </a:t>
            </a:r>
          </a:p>
          <a:p>
            <a:pPr algn="r"/>
            <a:r>
              <a:rPr lang="he-IL" dirty="0"/>
              <a:t>הן רוצות לדעת:</a:t>
            </a:r>
          </a:p>
          <a:p>
            <a:pPr algn="r"/>
            <a:r>
              <a:rPr lang="he-IL" dirty="0"/>
              <a:t> מהו המספר הממוצע של פרחים שקטפה כל אחת מהן? </a:t>
            </a:r>
          </a:p>
        </p:txBody>
      </p:sp>
      <p:sp>
        <p:nvSpPr>
          <p:cNvPr id="3" name="כותרת 2"/>
          <p:cNvSpPr>
            <a:spLocks noGrp="1"/>
          </p:cNvSpPr>
          <p:nvPr>
            <p:ph type="title"/>
          </p:nvPr>
        </p:nvSpPr>
        <p:spPr/>
        <p:txBody>
          <a:bodyPr/>
          <a:lstStyle/>
          <a:p>
            <a:r>
              <a:rPr lang="he-IL" dirty="0"/>
              <a:t>מתחילים בהנאה</a:t>
            </a:r>
          </a:p>
        </p:txBody>
      </p:sp>
      <p:pic>
        <p:nvPicPr>
          <p:cNvPr id="1026"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102428" y="132538"/>
            <a:ext cx="2571750" cy="1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525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endParaRPr lang="he-IL"/>
          </a:p>
        </p:txBody>
      </p:sp>
      <p:pic>
        <p:nvPicPr>
          <p:cNvPr id="31"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10725972" y="7316906"/>
            <a:ext cx="903042" cy="625441"/>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מחבר ישר 47"/>
          <p:cNvCxnSpPr/>
          <p:nvPr/>
        </p:nvCxnSpPr>
        <p:spPr>
          <a:xfrm flipV="1">
            <a:off x="6162862" y="6102902"/>
            <a:ext cx="4563110" cy="3135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162862" y="6134255"/>
            <a:ext cx="1567080" cy="523220"/>
          </a:xfrm>
          <a:prstGeom prst="rect">
            <a:avLst/>
          </a:prstGeom>
          <a:noFill/>
        </p:spPr>
        <p:txBody>
          <a:bodyPr wrap="square" rtlCol="1">
            <a:spAutoFit/>
          </a:bodyPr>
          <a:lstStyle/>
          <a:p>
            <a:pPr algn="ctr"/>
            <a:r>
              <a:rPr lang="he-IL" sz="2800" b="1" dirty="0">
                <a:solidFill>
                  <a:srgbClr val="FF0000"/>
                </a:solidFill>
              </a:rPr>
              <a:t>מירי</a:t>
            </a:r>
          </a:p>
        </p:txBody>
      </p:sp>
      <p:sp>
        <p:nvSpPr>
          <p:cNvPr id="51" name="TextBox 50"/>
          <p:cNvSpPr txBox="1"/>
          <p:nvPr/>
        </p:nvSpPr>
        <p:spPr>
          <a:xfrm>
            <a:off x="7221590" y="6135911"/>
            <a:ext cx="1567080" cy="523220"/>
          </a:xfrm>
          <a:prstGeom prst="rect">
            <a:avLst/>
          </a:prstGeom>
          <a:noFill/>
        </p:spPr>
        <p:txBody>
          <a:bodyPr wrap="square" rtlCol="1">
            <a:spAutoFit/>
          </a:bodyPr>
          <a:lstStyle/>
          <a:p>
            <a:pPr algn="ctr"/>
            <a:r>
              <a:rPr lang="he-IL" sz="2800" b="1" dirty="0">
                <a:solidFill>
                  <a:srgbClr val="FF0000"/>
                </a:solidFill>
              </a:rPr>
              <a:t>רבקה</a:t>
            </a:r>
            <a:endParaRPr lang="he-IL" b="1" dirty="0">
              <a:solidFill>
                <a:srgbClr val="FF0000"/>
              </a:solidFill>
            </a:endParaRPr>
          </a:p>
        </p:txBody>
      </p:sp>
      <p:sp>
        <p:nvSpPr>
          <p:cNvPr id="52" name="TextBox 51"/>
          <p:cNvSpPr txBox="1"/>
          <p:nvPr/>
        </p:nvSpPr>
        <p:spPr>
          <a:xfrm>
            <a:off x="8734780" y="6102902"/>
            <a:ext cx="1567080" cy="523220"/>
          </a:xfrm>
          <a:prstGeom prst="rect">
            <a:avLst/>
          </a:prstGeom>
          <a:noFill/>
        </p:spPr>
        <p:txBody>
          <a:bodyPr wrap="square" rtlCol="1">
            <a:spAutoFit/>
          </a:bodyPr>
          <a:lstStyle/>
          <a:p>
            <a:pPr algn="ctr"/>
            <a:r>
              <a:rPr lang="he-IL" sz="2800" b="1" dirty="0">
                <a:solidFill>
                  <a:srgbClr val="FF0000"/>
                </a:solidFill>
              </a:rPr>
              <a:t>תמר</a:t>
            </a:r>
            <a:endParaRPr lang="he-IL" b="1" dirty="0">
              <a:solidFill>
                <a:srgbClr val="FF0000"/>
              </a:solidFill>
            </a:endParaRPr>
          </a:p>
        </p:txBody>
      </p:sp>
      <p:pic>
        <p:nvPicPr>
          <p:cNvPr id="53"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54290" y="5508813"/>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54290" y="498559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54289" y="4458210"/>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54289" y="392321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54289" y="337519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54290" y="2820529"/>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54289" y="2314893"/>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94881" y="1779897"/>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7676052" y="5556418"/>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rot="195489">
            <a:off x="7707766" y="4951350"/>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7716568" y="4373465"/>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7682479" y="380402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7682479" y="323500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7690722" y="265536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9139041" y="2733398"/>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9139041" y="2141333"/>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9139041" y="551180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9139041" y="4963567"/>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9104952" y="4422270"/>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9104952" y="383132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9104952" y="3213460"/>
            <a:ext cx="903042" cy="625441"/>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מחבר ישר 74"/>
          <p:cNvCxnSpPr/>
          <p:nvPr/>
        </p:nvCxnSpPr>
        <p:spPr>
          <a:xfrm flipV="1">
            <a:off x="963167" y="6119624"/>
            <a:ext cx="433072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963167" y="6119625"/>
            <a:ext cx="1567080" cy="523220"/>
          </a:xfrm>
          <a:prstGeom prst="rect">
            <a:avLst/>
          </a:prstGeom>
          <a:noFill/>
        </p:spPr>
        <p:txBody>
          <a:bodyPr wrap="square" rtlCol="1">
            <a:spAutoFit/>
          </a:bodyPr>
          <a:lstStyle/>
          <a:p>
            <a:pPr algn="ctr"/>
            <a:r>
              <a:rPr lang="he-IL" sz="2800" b="1" dirty="0">
                <a:solidFill>
                  <a:srgbClr val="FF0000"/>
                </a:solidFill>
              </a:rPr>
              <a:t>מירי</a:t>
            </a:r>
          </a:p>
        </p:txBody>
      </p:sp>
      <p:sp>
        <p:nvSpPr>
          <p:cNvPr id="77" name="TextBox 76"/>
          <p:cNvSpPr txBox="1"/>
          <p:nvPr/>
        </p:nvSpPr>
        <p:spPr>
          <a:xfrm>
            <a:off x="2021895" y="6121281"/>
            <a:ext cx="1567080" cy="523220"/>
          </a:xfrm>
          <a:prstGeom prst="rect">
            <a:avLst/>
          </a:prstGeom>
          <a:noFill/>
        </p:spPr>
        <p:txBody>
          <a:bodyPr wrap="square" rtlCol="1">
            <a:spAutoFit/>
          </a:bodyPr>
          <a:lstStyle/>
          <a:p>
            <a:pPr algn="ctr"/>
            <a:r>
              <a:rPr lang="he-IL" sz="2800" b="1" dirty="0">
                <a:solidFill>
                  <a:srgbClr val="FF0000"/>
                </a:solidFill>
              </a:rPr>
              <a:t>רבקה</a:t>
            </a:r>
            <a:endParaRPr lang="he-IL" b="1" dirty="0">
              <a:solidFill>
                <a:srgbClr val="FF0000"/>
              </a:solidFill>
            </a:endParaRPr>
          </a:p>
        </p:txBody>
      </p:sp>
      <p:sp>
        <p:nvSpPr>
          <p:cNvPr id="78" name="TextBox 77"/>
          <p:cNvSpPr txBox="1"/>
          <p:nvPr/>
        </p:nvSpPr>
        <p:spPr>
          <a:xfrm>
            <a:off x="3535085" y="6088272"/>
            <a:ext cx="1567080" cy="523220"/>
          </a:xfrm>
          <a:prstGeom prst="rect">
            <a:avLst/>
          </a:prstGeom>
          <a:noFill/>
        </p:spPr>
        <p:txBody>
          <a:bodyPr wrap="square" rtlCol="1">
            <a:spAutoFit/>
          </a:bodyPr>
          <a:lstStyle/>
          <a:p>
            <a:pPr algn="ctr"/>
            <a:r>
              <a:rPr lang="he-IL" sz="2800" b="1" dirty="0">
                <a:solidFill>
                  <a:srgbClr val="FF0000"/>
                </a:solidFill>
              </a:rPr>
              <a:t>תמר</a:t>
            </a:r>
            <a:endParaRPr lang="he-IL" b="1" dirty="0">
              <a:solidFill>
                <a:srgbClr val="FF0000"/>
              </a:solidFill>
            </a:endParaRPr>
          </a:p>
        </p:txBody>
      </p:sp>
      <p:pic>
        <p:nvPicPr>
          <p:cNvPr id="79"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1254595" y="5494183"/>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1254595" y="497096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1254594" y="4443580"/>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1254594" y="390858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1254594" y="336056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1254595" y="2805899"/>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1213260" y="2123466"/>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1254594" y="1572123"/>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2476357" y="5541788"/>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rot="195489">
            <a:off x="2508071" y="4936720"/>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2516873" y="4358835"/>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2482784" y="378939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2482784" y="322037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2491027" y="264073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3939346" y="2718768"/>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3939346" y="2126703"/>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3939346" y="549717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3939346" y="4948937"/>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3905257" y="4407640"/>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3905257" y="381669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3905257" y="3198830"/>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2508071" y="2048603"/>
            <a:ext cx="903042" cy="625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73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barn(inVertical)">
                                      <p:cBhvr>
                                        <p:cTn id="10" dur="500"/>
                                        <p:tgtEl>
                                          <p:spTgt spid="59"/>
                                        </p:tgtEl>
                                      </p:cBhvr>
                                    </p:animEffect>
                                  </p:childTnLst>
                                </p:cTn>
                              </p:par>
                              <p:par>
                                <p:cTn id="11" presetID="16" presetClass="entr" presetSubtype="21"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par>
                                <p:cTn id="14" presetID="16" presetClass="entr" presetSubtype="21"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barn(inVertical)">
                                      <p:cBhvr>
                                        <p:cTn id="16" dur="500"/>
                                        <p:tgtEl>
                                          <p:spTgt spid="57"/>
                                        </p:tgtEl>
                                      </p:cBhvr>
                                    </p:animEffect>
                                  </p:childTnLst>
                                </p:cTn>
                              </p:par>
                              <p:par>
                                <p:cTn id="17" presetID="16" presetClass="entr" presetSubtype="21"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barn(inVertical)">
                                      <p:cBhvr>
                                        <p:cTn id="19" dur="500"/>
                                        <p:tgtEl>
                                          <p:spTgt spid="56"/>
                                        </p:tgtEl>
                                      </p:cBhvr>
                                    </p:animEffect>
                                  </p:childTnLst>
                                </p:cTn>
                              </p:par>
                              <p:par>
                                <p:cTn id="20" presetID="16" presetClass="entr" presetSubtype="21"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par>
                                <p:cTn id="23" presetID="16" presetClass="entr" presetSubtype="21"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barn(inVertical)">
                                      <p:cBhvr>
                                        <p:cTn id="25" dur="500"/>
                                        <p:tgtEl>
                                          <p:spTgt spid="54"/>
                                        </p:tgtEl>
                                      </p:cBhvr>
                                    </p:animEffect>
                                  </p:childTnLst>
                                </p:cTn>
                              </p:par>
                              <p:par>
                                <p:cTn id="26" presetID="16" presetClass="entr" presetSubtype="21"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1000"/>
                                        <p:tgtEl>
                                          <p:spTgt spid="66"/>
                                        </p:tgtEl>
                                      </p:cBhvr>
                                    </p:animEffect>
                                    <p:anim calcmode="lin" valueType="num">
                                      <p:cBhvr>
                                        <p:cTn id="34" dur="1000" fill="hold"/>
                                        <p:tgtEl>
                                          <p:spTgt spid="66"/>
                                        </p:tgtEl>
                                        <p:attrNameLst>
                                          <p:attrName>ppt_x</p:attrName>
                                        </p:attrNameLst>
                                      </p:cBhvr>
                                      <p:tavLst>
                                        <p:tav tm="0">
                                          <p:val>
                                            <p:strVal val="#ppt_x"/>
                                          </p:val>
                                        </p:tav>
                                        <p:tav tm="100000">
                                          <p:val>
                                            <p:strVal val="#ppt_x"/>
                                          </p:val>
                                        </p:tav>
                                      </p:tavLst>
                                    </p:anim>
                                    <p:anim calcmode="lin" valueType="num">
                                      <p:cBhvr>
                                        <p:cTn id="35" dur="1000" fill="hold"/>
                                        <p:tgtEl>
                                          <p:spTgt spid="6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1000"/>
                                        <p:tgtEl>
                                          <p:spTgt spid="65"/>
                                        </p:tgtEl>
                                      </p:cBhvr>
                                    </p:animEffect>
                                    <p:anim calcmode="lin" valueType="num">
                                      <p:cBhvr>
                                        <p:cTn id="39" dur="1000" fill="hold"/>
                                        <p:tgtEl>
                                          <p:spTgt spid="65"/>
                                        </p:tgtEl>
                                        <p:attrNameLst>
                                          <p:attrName>ppt_x</p:attrName>
                                        </p:attrNameLst>
                                      </p:cBhvr>
                                      <p:tavLst>
                                        <p:tav tm="0">
                                          <p:val>
                                            <p:strVal val="#ppt_x"/>
                                          </p:val>
                                        </p:tav>
                                        <p:tav tm="100000">
                                          <p:val>
                                            <p:strVal val="#ppt_x"/>
                                          </p:val>
                                        </p:tav>
                                      </p:tavLst>
                                    </p:anim>
                                    <p:anim calcmode="lin" valueType="num">
                                      <p:cBhvr>
                                        <p:cTn id="40" dur="1000" fill="hold"/>
                                        <p:tgtEl>
                                          <p:spTgt spid="6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1000"/>
                                        <p:tgtEl>
                                          <p:spTgt spid="64"/>
                                        </p:tgtEl>
                                      </p:cBhvr>
                                    </p:animEffect>
                                    <p:anim calcmode="lin" valueType="num">
                                      <p:cBhvr>
                                        <p:cTn id="44" dur="1000" fill="hold"/>
                                        <p:tgtEl>
                                          <p:spTgt spid="64"/>
                                        </p:tgtEl>
                                        <p:attrNameLst>
                                          <p:attrName>ppt_x</p:attrName>
                                        </p:attrNameLst>
                                      </p:cBhvr>
                                      <p:tavLst>
                                        <p:tav tm="0">
                                          <p:val>
                                            <p:strVal val="#ppt_x"/>
                                          </p:val>
                                        </p:tav>
                                        <p:tav tm="100000">
                                          <p:val>
                                            <p:strVal val="#ppt_x"/>
                                          </p:val>
                                        </p:tav>
                                      </p:tavLst>
                                    </p:anim>
                                    <p:anim calcmode="lin" valueType="num">
                                      <p:cBhvr>
                                        <p:cTn id="45" dur="1000" fill="hold"/>
                                        <p:tgtEl>
                                          <p:spTgt spid="6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fade">
                                      <p:cBhvr>
                                        <p:cTn id="48" dur="1000"/>
                                        <p:tgtEl>
                                          <p:spTgt spid="63"/>
                                        </p:tgtEl>
                                      </p:cBhvr>
                                    </p:animEffect>
                                    <p:anim calcmode="lin" valueType="num">
                                      <p:cBhvr>
                                        <p:cTn id="49" dur="1000" fill="hold"/>
                                        <p:tgtEl>
                                          <p:spTgt spid="63"/>
                                        </p:tgtEl>
                                        <p:attrNameLst>
                                          <p:attrName>ppt_x</p:attrName>
                                        </p:attrNameLst>
                                      </p:cBhvr>
                                      <p:tavLst>
                                        <p:tav tm="0">
                                          <p:val>
                                            <p:strVal val="#ppt_x"/>
                                          </p:val>
                                        </p:tav>
                                        <p:tav tm="100000">
                                          <p:val>
                                            <p:strVal val="#ppt_x"/>
                                          </p:val>
                                        </p:tav>
                                      </p:tavLst>
                                    </p:anim>
                                    <p:anim calcmode="lin" valueType="num">
                                      <p:cBhvr>
                                        <p:cTn id="50" dur="1000" fill="hold"/>
                                        <p:tgtEl>
                                          <p:spTgt spid="6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fade">
                                      <p:cBhvr>
                                        <p:cTn id="58" dur="1000"/>
                                        <p:tgtEl>
                                          <p:spTgt spid="61"/>
                                        </p:tgtEl>
                                      </p:cBhvr>
                                    </p:animEffect>
                                    <p:anim calcmode="lin" valueType="num">
                                      <p:cBhvr>
                                        <p:cTn id="59" dur="1000" fill="hold"/>
                                        <p:tgtEl>
                                          <p:spTgt spid="61"/>
                                        </p:tgtEl>
                                        <p:attrNameLst>
                                          <p:attrName>ppt_x</p:attrName>
                                        </p:attrNameLst>
                                      </p:cBhvr>
                                      <p:tavLst>
                                        <p:tav tm="0">
                                          <p:val>
                                            <p:strVal val="#ppt_x"/>
                                          </p:val>
                                        </p:tav>
                                        <p:tav tm="100000">
                                          <p:val>
                                            <p:strVal val="#ppt_x"/>
                                          </p:val>
                                        </p:tav>
                                      </p:tavLst>
                                    </p:anim>
                                    <p:anim calcmode="lin" valueType="num">
                                      <p:cBhvr>
                                        <p:cTn id="6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68"/>
                                        </p:tgtEl>
                                        <p:attrNameLst>
                                          <p:attrName>style.visibility</p:attrName>
                                        </p:attrNameLst>
                                      </p:cBhvr>
                                      <p:to>
                                        <p:strVal val="visible"/>
                                      </p:to>
                                    </p:set>
                                    <p:anim calcmode="lin" valueType="num">
                                      <p:cBhvr additive="base">
                                        <p:cTn id="65" dur="500" fill="hold"/>
                                        <p:tgtEl>
                                          <p:spTgt spid="68"/>
                                        </p:tgtEl>
                                        <p:attrNameLst>
                                          <p:attrName>ppt_x</p:attrName>
                                        </p:attrNameLst>
                                      </p:cBhvr>
                                      <p:tavLst>
                                        <p:tav tm="0">
                                          <p:val>
                                            <p:strVal val="#ppt_x"/>
                                          </p:val>
                                        </p:tav>
                                        <p:tav tm="100000">
                                          <p:val>
                                            <p:strVal val="#ppt_x"/>
                                          </p:val>
                                        </p:tav>
                                      </p:tavLst>
                                    </p:anim>
                                    <p:anim calcmode="lin" valueType="num">
                                      <p:cBhvr additive="base">
                                        <p:cTn id="66" dur="500" fill="hold"/>
                                        <p:tgtEl>
                                          <p:spTgt spid="6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67"/>
                                        </p:tgtEl>
                                        <p:attrNameLst>
                                          <p:attrName>style.visibility</p:attrName>
                                        </p:attrNameLst>
                                      </p:cBhvr>
                                      <p:to>
                                        <p:strVal val="visible"/>
                                      </p:to>
                                    </p:set>
                                    <p:anim calcmode="lin" valueType="num">
                                      <p:cBhvr additive="base">
                                        <p:cTn id="69" dur="500" fill="hold"/>
                                        <p:tgtEl>
                                          <p:spTgt spid="67"/>
                                        </p:tgtEl>
                                        <p:attrNameLst>
                                          <p:attrName>ppt_x</p:attrName>
                                        </p:attrNameLst>
                                      </p:cBhvr>
                                      <p:tavLst>
                                        <p:tav tm="0">
                                          <p:val>
                                            <p:strVal val="#ppt_x"/>
                                          </p:val>
                                        </p:tav>
                                        <p:tav tm="100000">
                                          <p:val>
                                            <p:strVal val="#ppt_x"/>
                                          </p:val>
                                        </p:tav>
                                      </p:tavLst>
                                    </p:anim>
                                    <p:anim calcmode="lin" valueType="num">
                                      <p:cBhvr additive="base">
                                        <p:cTn id="70" dur="500" fill="hold"/>
                                        <p:tgtEl>
                                          <p:spTgt spid="6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73"/>
                                        </p:tgtEl>
                                        <p:attrNameLst>
                                          <p:attrName>style.visibility</p:attrName>
                                        </p:attrNameLst>
                                      </p:cBhvr>
                                      <p:to>
                                        <p:strVal val="visible"/>
                                      </p:to>
                                    </p:set>
                                    <p:anim calcmode="lin" valueType="num">
                                      <p:cBhvr additive="base">
                                        <p:cTn id="73" dur="500" fill="hold"/>
                                        <p:tgtEl>
                                          <p:spTgt spid="73"/>
                                        </p:tgtEl>
                                        <p:attrNameLst>
                                          <p:attrName>ppt_x</p:attrName>
                                        </p:attrNameLst>
                                      </p:cBhvr>
                                      <p:tavLst>
                                        <p:tav tm="0">
                                          <p:val>
                                            <p:strVal val="#ppt_x"/>
                                          </p:val>
                                        </p:tav>
                                        <p:tav tm="100000">
                                          <p:val>
                                            <p:strVal val="#ppt_x"/>
                                          </p:val>
                                        </p:tav>
                                      </p:tavLst>
                                    </p:anim>
                                    <p:anim calcmode="lin" valueType="num">
                                      <p:cBhvr additive="base">
                                        <p:cTn id="74" dur="500" fill="hold"/>
                                        <p:tgtEl>
                                          <p:spTgt spid="73"/>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72"/>
                                        </p:tgtEl>
                                        <p:attrNameLst>
                                          <p:attrName>style.visibility</p:attrName>
                                        </p:attrNameLst>
                                      </p:cBhvr>
                                      <p:to>
                                        <p:strVal val="visible"/>
                                      </p:to>
                                    </p:set>
                                    <p:anim calcmode="lin" valueType="num">
                                      <p:cBhvr additive="base">
                                        <p:cTn id="77" dur="500" fill="hold"/>
                                        <p:tgtEl>
                                          <p:spTgt spid="72"/>
                                        </p:tgtEl>
                                        <p:attrNameLst>
                                          <p:attrName>ppt_x</p:attrName>
                                        </p:attrNameLst>
                                      </p:cBhvr>
                                      <p:tavLst>
                                        <p:tav tm="0">
                                          <p:val>
                                            <p:strVal val="#ppt_x"/>
                                          </p:val>
                                        </p:tav>
                                        <p:tav tm="100000">
                                          <p:val>
                                            <p:strVal val="#ppt_x"/>
                                          </p:val>
                                        </p:tav>
                                      </p:tavLst>
                                    </p:anim>
                                    <p:anim calcmode="lin" valueType="num">
                                      <p:cBhvr additive="base">
                                        <p:cTn id="78" dur="500" fill="hold"/>
                                        <p:tgtEl>
                                          <p:spTgt spid="72"/>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71"/>
                                        </p:tgtEl>
                                        <p:attrNameLst>
                                          <p:attrName>style.visibility</p:attrName>
                                        </p:attrNameLst>
                                      </p:cBhvr>
                                      <p:to>
                                        <p:strVal val="visible"/>
                                      </p:to>
                                    </p:set>
                                    <p:anim calcmode="lin" valueType="num">
                                      <p:cBhvr additive="base">
                                        <p:cTn id="81" dur="500" fill="hold"/>
                                        <p:tgtEl>
                                          <p:spTgt spid="71"/>
                                        </p:tgtEl>
                                        <p:attrNameLst>
                                          <p:attrName>ppt_x</p:attrName>
                                        </p:attrNameLst>
                                      </p:cBhvr>
                                      <p:tavLst>
                                        <p:tav tm="0">
                                          <p:val>
                                            <p:strVal val="#ppt_x"/>
                                          </p:val>
                                        </p:tav>
                                        <p:tav tm="100000">
                                          <p:val>
                                            <p:strVal val="#ppt_x"/>
                                          </p:val>
                                        </p:tav>
                                      </p:tavLst>
                                    </p:anim>
                                    <p:anim calcmode="lin" valueType="num">
                                      <p:cBhvr additive="base">
                                        <p:cTn id="82" dur="500" fill="hold"/>
                                        <p:tgtEl>
                                          <p:spTgt spid="71"/>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70"/>
                                        </p:tgtEl>
                                        <p:attrNameLst>
                                          <p:attrName>style.visibility</p:attrName>
                                        </p:attrNameLst>
                                      </p:cBhvr>
                                      <p:to>
                                        <p:strVal val="visible"/>
                                      </p:to>
                                    </p:set>
                                    <p:anim calcmode="lin" valueType="num">
                                      <p:cBhvr additive="base">
                                        <p:cTn id="85" dur="500" fill="hold"/>
                                        <p:tgtEl>
                                          <p:spTgt spid="70"/>
                                        </p:tgtEl>
                                        <p:attrNameLst>
                                          <p:attrName>ppt_x</p:attrName>
                                        </p:attrNameLst>
                                      </p:cBhvr>
                                      <p:tavLst>
                                        <p:tav tm="0">
                                          <p:val>
                                            <p:strVal val="#ppt_x"/>
                                          </p:val>
                                        </p:tav>
                                        <p:tav tm="100000">
                                          <p:val>
                                            <p:strVal val="#ppt_x"/>
                                          </p:val>
                                        </p:tav>
                                      </p:tavLst>
                                    </p:anim>
                                    <p:anim calcmode="lin" valueType="num">
                                      <p:cBhvr additive="base">
                                        <p:cTn id="86" dur="500" fill="hold"/>
                                        <p:tgtEl>
                                          <p:spTgt spid="70"/>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69"/>
                                        </p:tgtEl>
                                        <p:attrNameLst>
                                          <p:attrName>style.visibility</p:attrName>
                                        </p:attrNameLst>
                                      </p:cBhvr>
                                      <p:to>
                                        <p:strVal val="visible"/>
                                      </p:to>
                                    </p:set>
                                    <p:anim calcmode="lin" valueType="num">
                                      <p:cBhvr additive="base">
                                        <p:cTn id="89" dur="500" fill="hold"/>
                                        <p:tgtEl>
                                          <p:spTgt spid="69"/>
                                        </p:tgtEl>
                                        <p:attrNameLst>
                                          <p:attrName>ppt_x</p:attrName>
                                        </p:attrNameLst>
                                      </p:cBhvr>
                                      <p:tavLst>
                                        <p:tav tm="0">
                                          <p:val>
                                            <p:strVal val="#ppt_x"/>
                                          </p:val>
                                        </p:tav>
                                        <p:tav tm="100000">
                                          <p:val>
                                            <p:strVal val="#ppt_x"/>
                                          </p:val>
                                        </p:tav>
                                      </p:tavLst>
                                    </p:anim>
                                    <p:anim calcmode="lin" valueType="num">
                                      <p:cBhvr additive="base">
                                        <p:cTn id="9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86"/>
                                        </p:tgtEl>
                                        <p:attrNameLst>
                                          <p:attrName>style.visibility</p:attrName>
                                        </p:attrNameLst>
                                      </p:cBhvr>
                                      <p:to>
                                        <p:strVal val="visible"/>
                                      </p:to>
                                    </p:set>
                                    <p:animEffect transition="in" filter="barn(inVertical)">
                                      <p:cBhvr>
                                        <p:cTn id="95" dur="500"/>
                                        <p:tgtEl>
                                          <p:spTgt spid="86"/>
                                        </p:tgtEl>
                                      </p:cBhvr>
                                    </p:animEffect>
                                  </p:childTnLst>
                                </p:cTn>
                              </p:par>
                              <p:par>
                                <p:cTn id="96" presetID="16" presetClass="entr" presetSubtype="21" fill="hold" nodeType="withEffect">
                                  <p:stCondLst>
                                    <p:cond delay="0"/>
                                  </p:stCondLst>
                                  <p:childTnLst>
                                    <p:set>
                                      <p:cBhvr>
                                        <p:cTn id="97" dur="1" fill="hold">
                                          <p:stCondLst>
                                            <p:cond delay="0"/>
                                          </p:stCondLst>
                                        </p:cTn>
                                        <p:tgtEl>
                                          <p:spTgt spid="85"/>
                                        </p:tgtEl>
                                        <p:attrNameLst>
                                          <p:attrName>style.visibility</p:attrName>
                                        </p:attrNameLst>
                                      </p:cBhvr>
                                      <p:to>
                                        <p:strVal val="visible"/>
                                      </p:to>
                                    </p:set>
                                    <p:animEffect transition="in" filter="barn(inVertical)">
                                      <p:cBhvr>
                                        <p:cTn id="98" dur="500"/>
                                        <p:tgtEl>
                                          <p:spTgt spid="85"/>
                                        </p:tgtEl>
                                      </p:cBhvr>
                                    </p:animEffect>
                                  </p:childTnLst>
                                </p:cTn>
                              </p:par>
                              <p:par>
                                <p:cTn id="99" presetID="16" presetClass="entr" presetSubtype="21" fill="hold" nodeType="withEffect">
                                  <p:stCondLst>
                                    <p:cond delay="0"/>
                                  </p:stCondLst>
                                  <p:childTnLst>
                                    <p:set>
                                      <p:cBhvr>
                                        <p:cTn id="100" dur="1" fill="hold">
                                          <p:stCondLst>
                                            <p:cond delay="0"/>
                                          </p:stCondLst>
                                        </p:cTn>
                                        <p:tgtEl>
                                          <p:spTgt spid="84"/>
                                        </p:tgtEl>
                                        <p:attrNameLst>
                                          <p:attrName>style.visibility</p:attrName>
                                        </p:attrNameLst>
                                      </p:cBhvr>
                                      <p:to>
                                        <p:strVal val="visible"/>
                                      </p:to>
                                    </p:set>
                                    <p:animEffect transition="in" filter="barn(inVertical)">
                                      <p:cBhvr>
                                        <p:cTn id="101" dur="500"/>
                                        <p:tgtEl>
                                          <p:spTgt spid="84"/>
                                        </p:tgtEl>
                                      </p:cBhvr>
                                    </p:animEffect>
                                  </p:childTnLst>
                                </p:cTn>
                              </p:par>
                              <p:par>
                                <p:cTn id="102" presetID="16" presetClass="entr" presetSubtype="21" fill="hold" nodeType="withEffect">
                                  <p:stCondLst>
                                    <p:cond delay="0"/>
                                  </p:stCondLst>
                                  <p:childTnLst>
                                    <p:set>
                                      <p:cBhvr>
                                        <p:cTn id="103" dur="1" fill="hold">
                                          <p:stCondLst>
                                            <p:cond delay="0"/>
                                          </p:stCondLst>
                                        </p:cTn>
                                        <p:tgtEl>
                                          <p:spTgt spid="83"/>
                                        </p:tgtEl>
                                        <p:attrNameLst>
                                          <p:attrName>style.visibility</p:attrName>
                                        </p:attrNameLst>
                                      </p:cBhvr>
                                      <p:to>
                                        <p:strVal val="visible"/>
                                      </p:to>
                                    </p:set>
                                    <p:animEffect transition="in" filter="barn(inVertical)">
                                      <p:cBhvr>
                                        <p:cTn id="104" dur="500"/>
                                        <p:tgtEl>
                                          <p:spTgt spid="83"/>
                                        </p:tgtEl>
                                      </p:cBhvr>
                                    </p:animEffect>
                                  </p:childTnLst>
                                </p:cTn>
                              </p:par>
                              <p:par>
                                <p:cTn id="105" presetID="16" presetClass="entr" presetSubtype="21" fill="hold" nodeType="withEffect">
                                  <p:stCondLst>
                                    <p:cond delay="0"/>
                                  </p:stCondLst>
                                  <p:childTnLst>
                                    <p:set>
                                      <p:cBhvr>
                                        <p:cTn id="106" dur="1" fill="hold">
                                          <p:stCondLst>
                                            <p:cond delay="0"/>
                                          </p:stCondLst>
                                        </p:cTn>
                                        <p:tgtEl>
                                          <p:spTgt spid="82"/>
                                        </p:tgtEl>
                                        <p:attrNameLst>
                                          <p:attrName>style.visibility</p:attrName>
                                        </p:attrNameLst>
                                      </p:cBhvr>
                                      <p:to>
                                        <p:strVal val="visible"/>
                                      </p:to>
                                    </p:set>
                                    <p:animEffect transition="in" filter="barn(inVertical)">
                                      <p:cBhvr>
                                        <p:cTn id="107" dur="500"/>
                                        <p:tgtEl>
                                          <p:spTgt spid="82"/>
                                        </p:tgtEl>
                                      </p:cBhvr>
                                    </p:animEffect>
                                  </p:childTnLst>
                                </p:cTn>
                              </p:par>
                              <p:par>
                                <p:cTn id="108" presetID="16" presetClass="entr" presetSubtype="21" fill="hold" nodeType="withEffect">
                                  <p:stCondLst>
                                    <p:cond delay="0"/>
                                  </p:stCondLst>
                                  <p:childTnLst>
                                    <p:set>
                                      <p:cBhvr>
                                        <p:cTn id="109" dur="1" fill="hold">
                                          <p:stCondLst>
                                            <p:cond delay="0"/>
                                          </p:stCondLst>
                                        </p:cTn>
                                        <p:tgtEl>
                                          <p:spTgt spid="81"/>
                                        </p:tgtEl>
                                        <p:attrNameLst>
                                          <p:attrName>style.visibility</p:attrName>
                                        </p:attrNameLst>
                                      </p:cBhvr>
                                      <p:to>
                                        <p:strVal val="visible"/>
                                      </p:to>
                                    </p:set>
                                    <p:animEffect transition="in" filter="barn(inVertical)">
                                      <p:cBhvr>
                                        <p:cTn id="110" dur="500"/>
                                        <p:tgtEl>
                                          <p:spTgt spid="81"/>
                                        </p:tgtEl>
                                      </p:cBhvr>
                                    </p:animEffect>
                                  </p:childTnLst>
                                </p:cTn>
                              </p:par>
                              <p:par>
                                <p:cTn id="111" presetID="16" presetClass="entr" presetSubtype="21" fill="hold" nodeType="withEffect">
                                  <p:stCondLst>
                                    <p:cond delay="0"/>
                                  </p:stCondLst>
                                  <p:childTnLst>
                                    <p:set>
                                      <p:cBhvr>
                                        <p:cTn id="112" dur="1" fill="hold">
                                          <p:stCondLst>
                                            <p:cond delay="0"/>
                                          </p:stCondLst>
                                        </p:cTn>
                                        <p:tgtEl>
                                          <p:spTgt spid="80"/>
                                        </p:tgtEl>
                                        <p:attrNameLst>
                                          <p:attrName>style.visibility</p:attrName>
                                        </p:attrNameLst>
                                      </p:cBhvr>
                                      <p:to>
                                        <p:strVal val="visible"/>
                                      </p:to>
                                    </p:set>
                                    <p:animEffect transition="in" filter="barn(inVertical)">
                                      <p:cBhvr>
                                        <p:cTn id="113" dur="500"/>
                                        <p:tgtEl>
                                          <p:spTgt spid="80"/>
                                        </p:tgtEl>
                                      </p:cBhvr>
                                    </p:animEffect>
                                  </p:childTnLst>
                                </p:cTn>
                              </p:par>
                              <p:par>
                                <p:cTn id="114" presetID="16" presetClass="entr" presetSubtype="21" fill="hold" nodeType="withEffect">
                                  <p:stCondLst>
                                    <p:cond delay="0"/>
                                  </p:stCondLst>
                                  <p:childTnLst>
                                    <p:set>
                                      <p:cBhvr>
                                        <p:cTn id="115" dur="1" fill="hold">
                                          <p:stCondLst>
                                            <p:cond delay="0"/>
                                          </p:stCondLst>
                                        </p:cTn>
                                        <p:tgtEl>
                                          <p:spTgt spid="79"/>
                                        </p:tgtEl>
                                        <p:attrNameLst>
                                          <p:attrName>style.visibility</p:attrName>
                                        </p:attrNameLst>
                                      </p:cBhvr>
                                      <p:to>
                                        <p:strVal val="visible"/>
                                      </p:to>
                                    </p:set>
                                    <p:animEffect transition="in" filter="barn(inVertical)">
                                      <p:cBhvr>
                                        <p:cTn id="116" dur="500"/>
                                        <p:tgtEl>
                                          <p:spTgt spid="79"/>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92"/>
                                        </p:tgtEl>
                                        <p:attrNameLst>
                                          <p:attrName>style.visibility</p:attrName>
                                        </p:attrNameLst>
                                      </p:cBhvr>
                                      <p:to>
                                        <p:strVal val="visible"/>
                                      </p:to>
                                    </p:set>
                                    <p:animEffect transition="in" filter="fade">
                                      <p:cBhvr>
                                        <p:cTn id="121" dur="1000"/>
                                        <p:tgtEl>
                                          <p:spTgt spid="92"/>
                                        </p:tgtEl>
                                      </p:cBhvr>
                                    </p:animEffect>
                                    <p:anim calcmode="lin" valueType="num">
                                      <p:cBhvr>
                                        <p:cTn id="122" dur="1000" fill="hold"/>
                                        <p:tgtEl>
                                          <p:spTgt spid="92"/>
                                        </p:tgtEl>
                                        <p:attrNameLst>
                                          <p:attrName>ppt_x</p:attrName>
                                        </p:attrNameLst>
                                      </p:cBhvr>
                                      <p:tavLst>
                                        <p:tav tm="0">
                                          <p:val>
                                            <p:strVal val="#ppt_x"/>
                                          </p:val>
                                        </p:tav>
                                        <p:tav tm="100000">
                                          <p:val>
                                            <p:strVal val="#ppt_x"/>
                                          </p:val>
                                        </p:tav>
                                      </p:tavLst>
                                    </p:anim>
                                    <p:anim calcmode="lin" valueType="num">
                                      <p:cBhvr>
                                        <p:cTn id="123" dur="1000" fill="hold"/>
                                        <p:tgtEl>
                                          <p:spTgt spid="92"/>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91"/>
                                        </p:tgtEl>
                                        <p:attrNameLst>
                                          <p:attrName>style.visibility</p:attrName>
                                        </p:attrNameLst>
                                      </p:cBhvr>
                                      <p:to>
                                        <p:strVal val="visible"/>
                                      </p:to>
                                    </p:set>
                                    <p:animEffect transition="in" filter="fade">
                                      <p:cBhvr>
                                        <p:cTn id="126" dur="1000"/>
                                        <p:tgtEl>
                                          <p:spTgt spid="91"/>
                                        </p:tgtEl>
                                      </p:cBhvr>
                                    </p:animEffect>
                                    <p:anim calcmode="lin" valueType="num">
                                      <p:cBhvr>
                                        <p:cTn id="127" dur="1000" fill="hold"/>
                                        <p:tgtEl>
                                          <p:spTgt spid="91"/>
                                        </p:tgtEl>
                                        <p:attrNameLst>
                                          <p:attrName>ppt_x</p:attrName>
                                        </p:attrNameLst>
                                      </p:cBhvr>
                                      <p:tavLst>
                                        <p:tav tm="0">
                                          <p:val>
                                            <p:strVal val="#ppt_x"/>
                                          </p:val>
                                        </p:tav>
                                        <p:tav tm="100000">
                                          <p:val>
                                            <p:strVal val="#ppt_x"/>
                                          </p:val>
                                        </p:tav>
                                      </p:tavLst>
                                    </p:anim>
                                    <p:anim calcmode="lin" valueType="num">
                                      <p:cBhvr>
                                        <p:cTn id="128" dur="1000" fill="hold"/>
                                        <p:tgtEl>
                                          <p:spTgt spid="91"/>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90"/>
                                        </p:tgtEl>
                                        <p:attrNameLst>
                                          <p:attrName>style.visibility</p:attrName>
                                        </p:attrNameLst>
                                      </p:cBhvr>
                                      <p:to>
                                        <p:strVal val="visible"/>
                                      </p:to>
                                    </p:set>
                                    <p:animEffect transition="in" filter="fade">
                                      <p:cBhvr>
                                        <p:cTn id="131" dur="1000"/>
                                        <p:tgtEl>
                                          <p:spTgt spid="90"/>
                                        </p:tgtEl>
                                      </p:cBhvr>
                                    </p:animEffect>
                                    <p:anim calcmode="lin" valueType="num">
                                      <p:cBhvr>
                                        <p:cTn id="132" dur="1000" fill="hold"/>
                                        <p:tgtEl>
                                          <p:spTgt spid="90"/>
                                        </p:tgtEl>
                                        <p:attrNameLst>
                                          <p:attrName>ppt_x</p:attrName>
                                        </p:attrNameLst>
                                      </p:cBhvr>
                                      <p:tavLst>
                                        <p:tav tm="0">
                                          <p:val>
                                            <p:strVal val="#ppt_x"/>
                                          </p:val>
                                        </p:tav>
                                        <p:tav tm="100000">
                                          <p:val>
                                            <p:strVal val="#ppt_x"/>
                                          </p:val>
                                        </p:tav>
                                      </p:tavLst>
                                    </p:anim>
                                    <p:anim calcmode="lin" valueType="num">
                                      <p:cBhvr>
                                        <p:cTn id="133" dur="1000" fill="hold"/>
                                        <p:tgtEl>
                                          <p:spTgt spid="90"/>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0"/>
                                  </p:stCondLst>
                                  <p:childTnLst>
                                    <p:set>
                                      <p:cBhvr>
                                        <p:cTn id="135" dur="1" fill="hold">
                                          <p:stCondLst>
                                            <p:cond delay="0"/>
                                          </p:stCondLst>
                                        </p:cTn>
                                        <p:tgtEl>
                                          <p:spTgt spid="89"/>
                                        </p:tgtEl>
                                        <p:attrNameLst>
                                          <p:attrName>style.visibility</p:attrName>
                                        </p:attrNameLst>
                                      </p:cBhvr>
                                      <p:to>
                                        <p:strVal val="visible"/>
                                      </p:to>
                                    </p:set>
                                    <p:animEffect transition="in" filter="fade">
                                      <p:cBhvr>
                                        <p:cTn id="136" dur="1000"/>
                                        <p:tgtEl>
                                          <p:spTgt spid="89"/>
                                        </p:tgtEl>
                                      </p:cBhvr>
                                    </p:animEffect>
                                    <p:anim calcmode="lin" valueType="num">
                                      <p:cBhvr>
                                        <p:cTn id="137" dur="1000" fill="hold"/>
                                        <p:tgtEl>
                                          <p:spTgt spid="89"/>
                                        </p:tgtEl>
                                        <p:attrNameLst>
                                          <p:attrName>ppt_x</p:attrName>
                                        </p:attrNameLst>
                                      </p:cBhvr>
                                      <p:tavLst>
                                        <p:tav tm="0">
                                          <p:val>
                                            <p:strVal val="#ppt_x"/>
                                          </p:val>
                                        </p:tav>
                                        <p:tav tm="100000">
                                          <p:val>
                                            <p:strVal val="#ppt_x"/>
                                          </p:val>
                                        </p:tav>
                                      </p:tavLst>
                                    </p:anim>
                                    <p:anim calcmode="lin" valueType="num">
                                      <p:cBhvr>
                                        <p:cTn id="138" dur="1000" fill="hold"/>
                                        <p:tgtEl>
                                          <p:spTgt spid="89"/>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0"/>
                                  </p:stCondLst>
                                  <p:childTnLst>
                                    <p:set>
                                      <p:cBhvr>
                                        <p:cTn id="140" dur="1" fill="hold">
                                          <p:stCondLst>
                                            <p:cond delay="0"/>
                                          </p:stCondLst>
                                        </p:cTn>
                                        <p:tgtEl>
                                          <p:spTgt spid="88"/>
                                        </p:tgtEl>
                                        <p:attrNameLst>
                                          <p:attrName>style.visibility</p:attrName>
                                        </p:attrNameLst>
                                      </p:cBhvr>
                                      <p:to>
                                        <p:strVal val="visible"/>
                                      </p:to>
                                    </p:set>
                                    <p:animEffect transition="in" filter="fade">
                                      <p:cBhvr>
                                        <p:cTn id="141" dur="1000"/>
                                        <p:tgtEl>
                                          <p:spTgt spid="88"/>
                                        </p:tgtEl>
                                      </p:cBhvr>
                                    </p:animEffect>
                                    <p:anim calcmode="lin" valueType="num">
                                      <p:cBhvr>
                                        <p:cTn id="142" dur="1000" fill="hold"/>
                                        <p:tgtEl>
                                          <p:spTgt spid="88"/>
                                        </p:tgtEl>
                                        <p:attrNameLst>
                                          <p:attrName>ppt_x</p:attrName>
                                        </p:attrNameLst>
                                      </p:cBhvr>
                                      <p:tavLst>
                                        <p:tav tm="0">
                                          <p:val>
                                            <p:strVal val="#ppt_x"/>
                                          </p:val>
                                        </p:tav>
                                        <p:tav tm="100000">
                                          <p:val>
                                            <p:strVal val="#ppt_x"/>
                                          </p:val>
                                        </p:tav>
                                      </p:tavLst>
                                    </p:anim>
                                    <p:anim calcmode="lin" valueType="num">
                                      <p:cBhvr>
                                        <p:cTn id="143" dur="1000" fill="hold"/>
                                        <p:tgtEl>
                                          <p:spTgt spid="88"/>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87"/>
                                        </p:tgtEl>
                                        <p:attrNameLst>
                                          <p:attrName>style.visibility</p:attrName>
                                        </p:attrNameLst>
                                      </p:cBhvr>
                                      <p:to>
                                        <p:strVal val="visible"/>
                                      </p:to>
                                    </p:set>
                                    <p:animEffect transition="in" filter="fade">
                                      <p:cBhvr>
                                        <p:cTn id="146" dur="1000"/>
                                        <p:tgtEl>
                                          <p:spTgt spid="87"/>
                                        </p:tgtEl>
                                      </p:cBhvr>
                                    </p:animEffect>
                                    <p:anim calcmode="lin" valueType="num">
                                      <p:cBhvr>
                                        <p:cTn id="147" dur="1000" fill="hold"/>
                                        <p:tgtEl>
                                          <p:spTgt spid="87"/>
                                        </p:tgtEl>
                                        <p:attrNameLst>
                                          <p:attrName>ppt_x</p:attrName>
                                        </p:attrNameLst>
                                      </p:cBhvr>
                                      <p:tavLst>
                                        <p:tav tm="0">
                                          <p:val>
                                            <p:strVal val="#ppt_x"/>
                                          </p:val>
                                        </p:tav>
                                        <p:tav tm="100000">
                                          <p:val>
                                            <p:strVal val="#ppt_x"/>
                                          </p:val>
                                        </p:tav>
                                      </p:tavLst>
                                    </p:anim>
                                    <p:anim calcmode="lin" valueType="num">
                                      <p:cBhvr>
                                        <p:cTn id="148"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nodeType="clickEffect">
                                  <p:stCondLst>
                                    <p:cond delay="0"/>
                                  </p:stCondLst>
                                  <p:childTnLst>
                                    <p:set>
                                      <p:cBhvr>
                                        <p:cTn id="152" dur="1" fill="hold">
                                          <p:stCondLst>
                                            <p:cond delay="0"/>
                                          </p:stCondLst>
                                        </p:cTn>
                                        <p:tgtEl>
                                          <p:spTgt spid="94"/>
                                        </p:tgtEl>
                                        <p:attrNameLst>
                                          <p:attrName>style.visibility</p:attrName>
                                        </p:attrNameLst>
                                      </p:cBhvr>
                                      <p:to>
                                        <p:strVal val="visible"/>
                                      </p:to>
                                    </p:set>
                                    <p:anim calcmode="lin" valueType="num">
                                      <p:cBhvr additive="base">
                                        <p:cTn id="153" dur="500" fill="hold"/>
                                        <p:tgtEl>
                                          <p:spTgt spid="94"/>
                                        </p:tgtEl>
                                        <p:attrNameLst>
                                          <p:attrName>ppt_x</p:attrName>
                                        </p:attrNameLst>
                                      </p:cBhvr>
                                      <p:tavLst>
                                        <p:tav tm="0">
                                          <p:val>
                                            <p:strVal val="#ppt_x"/>
                                          </p:val>
                                        </p:tav>
                                        <p:tav tm="100000">
                                          <p:val>
                                            <p:strVal val="#ppt_x"/>
                                          </p:val>
                                        </p:tav>
                                      </p:tavLst>
                                    </p:anim>
                                    <p:anim calcmode="lin" valueType="num">
                                      <p:cBhvr additive="base">
                                        <p:cTn id="154" dur="500" fill="hold"/>
                                        <p:tgtEl>
                                          <p:spTgt spid="94"/>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93"/>
                                        </p:tgtEl>
                                        <p:attrNameLst>
                                          <p:attrName>style.visibility</p:attrName>
                                        </p:attrNameLst>
                                      </p:cBhvr>
                                      <p:to>
                                        <p:strVal val="visible"/>
                                      </p:to>
                                    </p:set>
                                    <p:anim calcmode="lin" valueType="num">
                                      <p:cBhvr additive="base">
                                        <p:cTn id="157" dur="500" fill="hold"/>
                                        <p:tgtEl>
                                          <p:spTgt spid="93"/>
                                        </p:tgtEl>
                                        <p:attrNameLst>
                                          <p:attrName>ppt_x</p:attrName>
                                        </p:attrNameLst>
                                      </p:cBhvr>
                                      <p:tavLst>
                                        <p:tav tm="0">
                                          <p:val>
                                            <p:strVal val="#ppt_x"/>
                                          </p:val>
                                        </p:tav>
                                        <p:tav tm="100000">
                                          <p:val>
                                            <p:strVal val="#ppt_x"/>
                                          </p:val>
                                        </p:tav>
                                      </p:tavLst>
                                    </p:anim>
                                    <p:anim calcmode="lin" valueType="num">
                                      <p:cBhvr additive="base">
                                        <p:cTn id="158" dur="500" fill="hold"/>
                                        <p:tgtEl>
                                          <p:spTgt spid="93"/>
                                        </p:tgtEl>
                                        <p:attrNameLst>
                                          <p:attrName>ppt_y</p:attrName>
                                        </p:attrNameLst>
                                      </p:cBhvr>
                                      <p:tavLst>
                                        <p:tav tm="0">
                                          <p:val>
                                            <p:strVal val="1+#ppt_h/2"/>
                                          </p:val>
                                        </p:tav>
                                        <p:tav tm="100000">
                                          <p:val>
                                            <p:strVal val="#ppt_y"/>
                                          </p:val>
                                        </p:tav>
                                      </p:tavLst>
                                    </p:anim>
                                  </p:childTnLst>
                                </p:cTn>
                              </p:par>
                              <p:par>
                                <p:cTn id="159" presetID="2" presetClass="entr" presetSubtype="4" fill="hold" nodeType="withEffect">
                                  <p:stCondLst>
                                    <p:cond delay="0"/>
                                  </p:stCondLst>
                                  <p:childTnLst>
                                    <p:set>
                                      <p:cBhvr>
                                        <p:cTn id="160" dur="1" fill="hold">
                                          <p:stCondLst>
                                            <p:cond delay="0"/>
                                          </p:stCondLst>
                                        </p:cTn>
                                        <p:tgtEl>
                                          <p:spTgt spid="99"/>
                                        </p:tgtEl>
                                        <p:attrNameLst>
                                          <p:attrName>style.visibility</p:attrName>
                                        </p:attrNameLst>
                                      </p:cBhvr>
                                      <p:to>
                                        <p:strVal val="visible"/>
                                      </p:to>
                                    </p:set>
                                    <p:anim calcmode="lin" valueType="num">
                                      <p:cBhvr additive="base">
                                        <p:cTn id="161" dur="500" fill="hold"/>
                                        <p:tgtEl>
                                          <p:spTgt spid="99"/>
                                        </p:tgtEl>
                                        <p:attrNameLst>
                                          <p:attrName>ppt_x</p:attrName>
                                        </p:attrNameLst>
                                      </p:cBhvr>
                                      <p:tavLst>
                                        <p:tav tm="0">
                                          <p:val>
                                            <p:strVal val="#ppt_x"/>
                                          </p:val>
                                        </p:tav>
                                        <p:tav tm="100000">
                                          <p:val>
                                            <p:strVal val="#ppt_x"/>
                                          </p:val>
                                        </p:tav>
                                      </p:tavLst>
                                    </p:anim>
                                    <p:anim calcmode="lin" valueType="num">
                                      <p:cBhvr additive="base">
                                        <p:cTn id="162" dur="500" fill="hold"/>
                                        <p:tgtEl>
                                          <p:spTgt spid="99"/>
                                        </p:tgtEl>
                                        <p:attrNameLst>
                                          <p:attrName>ppt_y</p:attrName>
                                        </p:attrNameLst>
                                      </p:cBhvr>
                                      <p:tavLst>
                                        <p:tav tm="0">
                                          <p:val>
                                            <p:strVal val="1+#ppt_h/2"/>
                                          </p:val>
                                        </p:tav>
                                        <p:tav tm="100000">
                                          <p:val>
                                            <p:strVal val="#ppt_y"/>
                                          </p:val>
                                        </p:tav>
                                      </p:tavLst>
                                    </p:anim>
                                  </p:childTnLst>
                                </p:cTn>
                              </p:par>
                              <p:par>
                                <p:cTn id="163" presetID="2" presetClass="entr" presetSubtype="4" fill="hold" nodeType="withEffect">
                                  <p:stCondLst>
                                    <p:cond delay="0"/>
                                  </p:stCondLst>
                                  <p:childTnLst>
                                    <p:set>
                                      <p:cBhvr>
                                        <p:cTn id="164" dur="1" fill="hold">
                                          <p:stCondLst>
                                            <p:cond delay="0"/>
                                          </p:stCondLst>
                                        </p:cTn>
                                        <p:tgtEl>
                                          <p:spTgt spid="98"/>
                                        </p:tgtEl>
                                        <p:attrNameLst>
                                          <p:attrName>style.visibility</p:attrName>
                                        </p:attrNameLst>
                                      </p:cBhvr>
                                      <p:to>
                                        <p:strVal val="visible"/>
                                      </p:to>
                                    </p:set>
                                    <p:anim calcmode="lin" valueType="num">
                                      <p:cBhvr additive="base">
                                        <p:cTn id="165" dur="500" fill="hold"/>
                                        <p:tgtEl>
                                          <p:spTgt spid="98"/>
                                        </p:tgtEl>
                                        <p:attrNameLst>
                                          <p:attrName>ppt_x</p:attrName>
                                        </p:attrNameLst>
                                      </p:cBhvr>
                                      <p:tavLst>
                                        <p:tav tm="0">
                                          <p:val>
                                            <p:strVal val="#ppt_x"/>
                                          </p:val>
                                        </p:tav>
                                        <p:tav tm="100000">
                                          <p:val>
                                            <p:strVal val="#ppt_x"/>
                                          </p:val>
                                        </p:tav>
                                      </p:tavLst>
                                    </p:anim>
                                    <p:anim calcmode="lin" valueType="num">
                                      <p:cBhvr additive="base">
                                        <p:cTn id="166" dur="500" fill="hold"/>
                                        <p:tgtEl>
                                          <p:spTgt spid="98"/>
                                        </p:tgtEl>
                                        <p:attrNameLst>
                                          <p:attrName>ppt_y</p:attrName>
                                        </p:attrNameLst>
                                      </p:cBhvr>
                                      <p:tavLst>
                                        <p:tav tm="0">
                                          <p:val>
                                            <p:strVal val="1+#ppt_h/2"/>
                                          </p:val>
                                        </p:tav>
                                        <p:tav tm="100000">
                                          <p:val>
                                            <p:strVal val="#ppt_y"/>
                                          </p:val>
                                        </p:tav>
                                      </p:tavLst>
                                    </p:anim>
                                  </p:childTnLst>
                                </p:cTn>
                              </p:par>
                              <p:par>
                                <p:cTn id="167" presetID="2" presetClass="entr" presetSubtype="4" fill="hold" nodeType="withEffect">
                                  <p:stCondLst>
                                    <p:cond delay="0"/>
                                  </p:stCondLst>
                                  <p:childTnLst>
                                    <p:set>
                                      <p:cBhvr>
                                        <p:cTn id="168" dur="1" fill="hold">
                                          <p:stCondLst>
                                            <p:cond delay="0"/>
                                          </p:stCondLst>
                                        </p:cTn>
                                        <p:tgtEl>
                                          <p:spTgt spid="97"/>
                                        </p:tgtEl>
                                        <p:attrNameLst>
                                          <p:attrName>style.visibility</p:attrName>
                                        </p:attrNameLst>
                                      </p:cBhvr>
                                      <p:to>
                                        <p:strVal val="visible"/>
                                      </p:to>
                                    </p:set>
                                    <p:anim calcmode="lin" valueType="num">
                                      <p:cBhvr additive="base">
                                        <p:cTn id="169" dur="500" fill="hold"/>
                                        <p:tgtEl>
                                          <p:spTgt spid="97"/>
                                        </p:tgtEl>
                                        <p:attrNameLst>
                                          <p:attrName>ppt_x</p:attrName>
                                        </p:attrNameLst>
                                      </p:cBhvr>
                                      <p:tavLst>
                                        <p:tav tm="0">
                                          <p:val>
                                            <p:strVal val="#ppt_x"/>
                                          </p:val>
                                        </p:tav>
                                        <p:tav tm="100000">
                                          <p:val>
                                            <p:strVal val="#ppt_x"/>
                                          </p:val>
                                        </p:tav>
                                      </p:tavLst>
                                    </p:anim>
                                    <p:anim calcmode="lin" valueType="num">
                                      <p:cBhvr additive="base">
                                        <p:cTn id="170" dur="500" fill="hold"/>
                                        <p:tgtEl>
                                          <p:spTgt spid="97"/>
                                        </p:tgtEl>
                                        <p:attrNameLst>
                                          <p:attrName>ppt_y</p:attrName>
                                        </p:attrNameLst>
                                      </p:cBhvr>
                                      <p:tavLst>
                                        <p:tav tm="0">
                                          <p:val>
                                            <p:strVal val="1+#ppt_h/2"/>
                                          </p:val>
                                        </p:tav>
                                        <p:tav tm="100000">
                                          <p:val>
                                            <p:strVal val="#ppt_y"/>
                                          </p:val>
                                        </p:tav>
                                      </p:tavLst>
                                    </p:anim>
                                  </p:childTnLst>
                                </p:cTn>
                              </p:par>
                              <p:par>
                                <p:cTn id="171" presetID="2" presetClass="entr" presetSubtype="4" fill="hold" nodeType="withEffect">
                                  <p:stCondLst>
                                    <p:cond delay="0"/>
                                  </p:stCondLst>
                                  <p:childTnLst>
                                    <p:set>
                                      <p:cBhvr>
                                        <p:cTn id="172" dur="1" fill="hold">
                                          <p:stCondLst>
                                            <p:cond delay="0"/>
                                          </p:stCondLst>
                                        </p:cTn>
                                        <p:tgtEl>
                                          <p:spTgt spid="96"/>
                                        </p:tgtEl>
                                        <p:attrNameLst>
                                          <p:attrName>style.visibility</p:attrName>
                                        </p:attrNameLst>
                                      </p:cBhvr>
                                      <p:to>
                                        <p:strVal val="visible"/>
                                      </p:to>
                                    </p:set>
                                    <p:anim calcmode="lin" valueType="num">
                                      <p:cBhvr additive="base">
                                        <p:cTn id="173" dur="500" fill="hold"/>
                                        <p:tgtEl>
                                          <p:spTgt spid="96"/>
                                        </p:tgtEl>
                                        <p:attrNameLst>
                                          <p:attrName>ppt_x</p:attrName>
                                        </p:attrNameLst>
                                      </p:cBhvr>
                                      <p:tavLst>
                                        <p:tav tm="0">
                                          <p:val>
                                            <p:strVal val="#ppt_x"/>
                                          </p:val>
                                        </p:tav>
                                        <p:tav tm="100000">
                                          <p:val>
                                            <p:strVal val="#ppt_x"/>
                                          </p:val>
                                        </p:tav>
                                      </p:tavLst>
                                    </p:anim>
                                    <p:anim calcmode="lin" valueType="num">
                                      <p:cBhvr additive="base">
                                        <p:cTn id="174" dur="500" fill="hold"/>
                                        <p:tgtEl>
                                          <p:spTgt spid="96"/>
                                        </p:tgtEl>
                                        <p:attrNameLst>
                                          <p:attrName>ppt_y</p:attrName>
                                        </p:attrNameLst>
                                      </p:cBhvr>
                                      <p:tavLst>
                                        <p:tav tm="0">
                                          <p:val>
                                            <p:strVal val="1+#ppt_h/2"/>
                                          </p:val>
                                        </p:tav>
                                        <p:tav tm="100000">
                                          <p:val>
                                            <p:strVal val="#ppt_y"/>
                                          </p:val>
                                        </p:tav>
                                      </p:tavLst>
                                    </p:anim>
                                  </p:childTnLst>
                                </p:cTn>
                              </p:par>
                              <p:par>
                                <p:cTn id="175" presetID="2" presetClass="entr" presetSubtype="4" fill="hold" nodeType="withEffect">
                                  <p:stCondLst>
                                    <p:cond delay="0"/>
                                  </p:stCondLst>
                                  <p:childTnLst>
                                    <p:set>
                                      <p:cBhvr>
                                        <p:cTn id="176" dur="1" fill="hold">
                                          <p:stCondLst>
                                            <p:cond delay="0"/>
                                          </p:stCondLst>
                                        </p:cTn>
                                        <p:tgtEl>
                                          <p:spTgt spid="95"/>
                                        </p:tgtEl>
                                        <p:attrNameLst>
                                          <p:attrName>style.visibility</p:attrName>
                                        </p:attrNameLst>
                                      </p:cBhvr>
                                      <p:to>
                                        <p:strVal val="visible"/>
                                      </p:to>
                                    </p:set>
                                    <p:anim calcmode="lin" valueType="num">
                                      <p:cBhvr additive="base">
                                        <p:cTn id="177" dur="500" fill="hold"/>
                                        <p:tgtEl>
                                          <p:spTgt spid="95"/>
                                        </p:tgtEl>
                                        <p:attrNameLst>
                                          <p:attrName>ppt_x</p:attrName>
                                        </p:attrNameLst>
                                      </p:cBhvr>
                                      <p:tavLst>
                                        <p:tav tm="0">
                                          <p:val>
                                            <p:strVal val="#ppt_x"/>
                                          </p:val>
                                        </p:tav>
                                        <p:tav tm="100000">
                                          <p:val>
                                            <p:strVal val="#ppt_x"/>
                                          </p:val>
                                        </p:tav>
                                      </p:tavLst>
                                    </p:anim>
                                    <p:anim calcmode="lin" valueType="num">
                                      <p:cBhvr additive="base">
                                        <p:cTn id="17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9" presetClass="exit" presetSubtype="0" fill="hold" nodeType="clickEffect">
                                  <p:stCondLst>
                                    <p:cond delay="0"/>
                                  </p:stCondLst>
                                  <p:childTnLst>
                                    <p:animEffect transition="out" filter="dissolve">
                                      <p:cBhvr>
                                        <p:cTn id="182" dur="500"/>
                                        <p:tgtEl>
                                          <p:spTgt spid="86"/>
                                        </p:tgtEl>
                                      </p:cBhvr>
                                    </p:animEffect>
                                    <p:set>
                                      <p:cBhvr>
                                        <p:cTn id="183" dur="1" fill="hold">
                                          <p:stCondLst>
                                            <p:cond delay="499"/>
                                          </p:stCondLst>
                                        </p:cTn>
                                        <p:tgtEl>
                                          <p:spTgt spid="86"/>
                                        </p:tgtEl>
                                        <p:attrNameLst>
                                          <p:attrName>style.visibility</p:attrName>
                                        </p:attrNameLst>
                                      </p:cBhvr>
                                      <p:to>
                                        <p:strVal val="hidden"/>
                                      </p:to>
                                    </p:set>
                                  </p:childTnLst>
                                </p:cTn>
                              </p:par>
                              <p:par>
                                <p:cTn id="184" presetID="42" presetClass="entr" presetSubtype="0" fill="hold" nodeType="withEffect">
                                  <p:stCondLst>
                                    <p:cond delay="0"/>
                                  </p:stCondLst>
                                  <p:childTnLst>
                                    <p:set>
                                      <p:cBhvr>
                                        <p:cTn id="185" dur="1" fill="hold">
                                          <p:stCondLst>
                                            <p:cond delay="0"/>
                                          </p:stCondLst>
                                        </p:cTn>
                                        <p:tgtEl>
                                          <p:spTgt spid="102"/>
                                        </p:tgtEl>
                                        <p:attrNameLst>
                                          <p:attrName>style.visibility</p:attrName>
                                        </p:attrNameLst>
                                      </p:cBhvr>
                                      <p:to>
                                        <p:strVal val="visible"/>
                                      </p:to>
                                    </p:set>
                                    <p:animEffect transition="in" filter="fade">
                                      <p:cBhvr>
                                        <p:cTn id="186" dur="1000"/>
                                        <p:tgtEl>
                                          <p:spTgt spid="102"/>
                                        </p:tgtEl>
                                      </p:cBhvr>
                                    </p:animEffect>
                                    <p:anim calcmode="lin" valueType="num">
                                      <p:cBhvr>
                                        <p:cTn id="187" dur="1000" fill="hold"/>
                                        <p:tgtEl>
                                          <p:spTgt spid="102"/>
                                        </p:tgtEl>
                                        <p:attrNameLst>
                                          <p:attrName>ppt_x</p:attrName>
                                        </p:attrNameLst>
                                      </p:cBhvr>
                                      <p:tavLst>
                                        <p:tav tm="0">
                                          <p:val>
                                            <p:strVal val="#ppt_x"/>
                                          </p:val>
                                        </p:tav>
                                        <p:tav tm="100000">
                                          <p:val>
                                            <p:strVal val="#ppt_x"/>
                                          </p:val>
                                        </p:tav>
                                      </p:tavLst>
                                    </p:anim>
                                    <p:anim calcmode="lin" valueType="num">
                                      <p:cBhvr>
                                        <p:cTn id="188"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r>
              <a:rPr lang="he-IL" dirty="0"/>
              <a:t>מתחילים בכיף</a:t>
            </a:r>
          </a:p>
        </p:txBody>
      </p:sp>
      <p:sp>
        <p:nvSpPr>
          <p:cNvPr id="4" name="TextBox 3"/>
          <p:cNvSpPr txBox="1"/>
          <p:nvPr/>
        </p:nvSpPr>
        <p:spPr>
          <a:xfrm>
            <a:off x="547646" y="1595125"/>
            <a:ext cx="6809686" cy="1200329"/>
          </a:xfrm>
          <a:prstGeom prst="rect">
            <a:avLst/>
          </a:prstGeom>
          <a:noFill/>
        </p:spPr>
        <p:txBody>
          <a:bodyPr wrap="square" rtlCol="1">
            <a:spAutoFit/>
          </a:bodyPr>
          <a:lstStyle/>
          <a:p>
            <a:r>
              <a:rPr lang="en-US" sz="7200" dirty="0"/>
              <a:t>8 +6+7=21</a:t>
            </a:r>
            <a:endParaRPr lang="he-IL" sz="7200" dirty="0"/>
          </a:p>
        </p:txBody>
      </p:sp>
      <p:cxnSp>
        <p:nvCxnSpPr>
          <p:cNvPr id="5" name="מחבר ישר 4"/>
          <p:cNvCxnSpPr/>
          <p:nvPr/>
        </p:nvCxnSpPr>
        <p:spPr>
          <a:xfrm flipV="1">
            <a:off x="6162862" y="6102902"/>
            <a:ext cx="4563110" cy="3135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62862" y="6134255"/>
            <a:ext cx="1567080" cy="523220"/>
          </a:xfrm>
          <a:prstGeom prst="rect">
            <a:avLst/>
          </a:prstGeom>
          <a:noFill/>
        </p:spPr>
        <p:txBody>
          <a:bodyPr wrap="square" rtlCol="1">
            <a:spAutoFit/>
          </a:bodyPr>
          <a:lstStyle/>
          <a:p>
            <a:pPr algn="ctr"/>
            <a:r>
              <a:rPr lang="he-IL" sz="2800" b="1" dirty="0">
                <a:solidFill>
                  <a:srgbClr val="FF0000"/>
                </a:solidFill>
              </a:rPr>
              <a:t>מירי</a:t>
            </a:r>
          </a:p>
        </p:txBody>
      </p:sp>
      <p:sp>
        <p:nvSpPr>
          <p:cNvPr id="7" name="TextBox 6"/>
          <p:cNvSpPr txBox="1"/>
          <p:nvPr/>
        </p:nvSpPr>
        <p:spPr>
          <a:xfrm>
            <a:off x="7221590" y="6135911"/>
            <a:ext cx="1567080" cy="523220"/>
          </a:xfrm>
          <a:prstGeom prst="rect">
            <a:avLst/>
          </a:prstGeom>
          <a:noFill/>
        </p:spPr>
        <p:txBody>
          <a:bodyPr wrap="square" rtlCol="1">
            <a:spAutoFit/>
          </a:bodyPr>
          <a:lstStyle/>
          <a:p>
            <a:pPr algn="ctr"/>
            <a:r>
              <a:rPr lang="he-IL" sz="2800" b="1" dirty="0">
                <a:solidFill>
                  <a:srgbClr val="FF0000"/>
                </a:solidFill>
              </a:rPr>
              <a:t>רבקה</a:t>
            </a:r>
            <a:endParaRPr lang="he-IL" b="1" dirty="0">
              <a:solidFill>
                <a:srgbClr val="FF0000"/>
              </a:solidFill>
            </a:endParaRPr>
          </a:p>
        </p:txBody>
      </p:sp>
      <p:sp>
        <p:nvSpPr>
          <p:cNvPr id="8" name="TextBox 7"/>
          <p:cNvSpPr txBox="1"/>
          <p:nvPr/>
        </p:nvSpPr>
        <p:spPr>
          <a:xfrm>
            <a:off x="8734780" y="6102902"/>
            <a:ext cx="1567080" cy="523220"/>
          </a:xfrm>
          <a:prstGeom prst="rect">
            <a:avLst/>
          </a:prstGeom>
          <a:noFill/>
        </p:spPr>
        <p:txBody>
          <a:bodyPr wrap="square" rtlCol="1">
            <a:spAutoFit/>
          </a:bodyPr>
          <a:lstStyle/>
          <a:p>
            <a:pPr algn="ctr"/>
            <a:r>
              <a:rPr lang="he-IL" sz="2800" b="1" dirty="0">
                <a:solidFill>
                  <a:srgbClr val="FF0000"/>
                </a:solidFill>
              </a:rPr>
              <a:t>תמר</a:t>
            </a:r>
            <a:endParaRPr lang="he-IL" b="1" dirty="0">
              <a:solidFill>
                <a:srgbClr val="FF0000"/>
              </a:solidFill>
            </a:endParaRPr>
          </a:p>
        </p:txBody>
      </p:sp>
      <p:pic>
        <p:nvPicPr>
          <p:cNvPr id="9"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54290" y="5508813"/>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54290" y="498559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54289" y="4458210"/>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54289" y="392321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54289" y="337519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54290" y="2820529"/>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54289" y="2314893"/>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6494881" y="1779897"/>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7676052" y="5556418"/>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rot="195489">
            <a:off x="7707766" y="4951350"/>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7716568" y="4373465"/>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7682479" y="380402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7682479" y="323500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7690722" y="265536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9139041" y="2733398"/>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9139041" y="2141333"/>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9139041" y="551180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9139041" y="4963567"/>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9104952" y="4422270"/>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9104952" y="3831324"/>
            <a:ext cx="903042" cy="6254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המשמעויות שמאחורי 14 מהפרחים האהובים ביותר - בא-במייל מן הטבע"/>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26" b="89840" l="1852" r="62963"/>
                    </a14:imgEffect>
                  </a14:imgLayer>
                </a14:imgProps>
              </a:ext>
              <a:ext uri="{28A0092B-C50C-407E-A947-70E740481C1C}">
                <a14:useLocalDpi xmlns:a14="http://schemas.microsoft.com/office/drawing/2010/main" val="0"/>
              </a:ext>
            </a:extLst>
          </a:blip>
          <a:srcRect/>
          <a:stretch>
            <a:fillRect/>
          </a:stretch>
        </p:blipFill>
        <p:spPr bwMode="auto">
          <a:xfrm>
            <a:off x="9104952" y="3213460"/>
            <a:ext cx="903042" cy="62544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76518" y="3804024"/>
            <a:ext cx="3832411" cy="1200329"/>
          </a:xfrm>
          <a:prstGeom prst="rect">
            <a:avLst/>
          </a:prstGeom>
          <a:noFill/>
        </p:spPr>
        <p:txBody>
          <a:bodyPr wrap="square" rtlCol="1">
            <a:spAutoFit/>
          </a:bodyPr>
          <a:lstStyle/>
          <a:p>
            <a:r>
              <a:rPr lang="en-US" sz="7200" dirty="0"/>
              <a:t>21:3=7</a:t>
            </a:r>
            <a:endParaRPr lang="he-IL" sz="7200" dirty="0"/>
          </a:p>
        </p:txBody>
      </p:sp>
    </p:spTree>
    <p:extLst>
      <p:ext uri="{BB962C8B-B14F-4D97-AF65-F5344CB8AC3E}">
        <p14:creationId xmlns:p14="http://schemas.microsoft.com/office/powerpoint/2010/main" val="279584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ppt_x"/>
                                          </p:val>
                                        </p:tav>
                                        <p:tav tm="100000">
                                          <p:val>
                                            <p:strVal val="#ppt_x"/>
                                          </p:val>
                                        </p:tav>
                                      </p:tavLst>
                                    </p:anim>
                                    <p:anim calcmode="lin" valueType="num">
                                      <p:cBhvr additive="base">
                                        <p:cTn id="70" dur="500" fill="hold"/>
                                        <p:tgtEl>
                                          <p:spTgt spid="23"/>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ppt_x"/>
                                          </p:val>
                                        </p:tav>
                                        <p:tav tm="100000">
                                          <p:val>
                                            <p:strVal val="#ppt_x"/>
                                          </p:val>
                                        </p:tav>
                                      </p:tavLst>
                                    </p:anim>
                                    <p:anim calcmode="lin" valueType="num">
                                      <p:cBhvr additive="base">
                                        <p:cTn id="78" dur="500" fill="hold"/>
                                        <p:tgtEl>
                                          <p:spTgt spid="28"/>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ppt_x"/>
                                          </p:val>
                                        </p:tav>
                                        <p:tav tm="100000">
                                          <p:val>
                                            <p:strVal val="#ppt_x"/>
                                          </p:val>
                                        </p:tav>
                                      </p:tavLst>
                                    </p:anim>
                                    <p:anim calcmode="lin" valueType="num">
                                      <p:cBhvr additive="base">
                                        <p:cTn id="9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barn(inVertical)">
                                      <p:cBhvr>
                                        <p:cTn id="95" dur="500"/>
                                        <p:tgtEl>
                                          <p:spTgt spid="4"/>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a:xfrm>
            <a:off x="9326880" y="365125"/>
            <a:ext cx="2026920" cy="769741"/>
          </a:xfrm>
        </p:spPr>
        <p:txBody>
          <a:bodyPr/>
          <a:lstStyle/>
          <a:p>
            <a:r>
              <a:rPr lang="he-IL" dirty="0"/>
              <a:t>תרגול</a:t>
            </a:r>
            <a:endParaRPr lang="x-none"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1265497" y="1134866"/>
                <a:ext cx="10163629" cy="5273040"/>
              </a:xfrm>
            </p:spPr>
            <p:txBody>
              <a:bodyPr>
                <a:normAutofit/>
              </a:bodyPr>
              <a:lstStyle/>
              <a:p>
                <a:pPr algn="ctr"/>
                <a:r>
                  <a:rPr lang="he-IL" sz="3200" dirty="0"/>
                  <a:t>חשבו את הממוצע של המספרים הבאים:  </a:t>
                </a:r>
                <a14:m>
                  <m:oMath xmlns:m="http://schemas.openxmlformats.org/officeDocument/2006/math">
                    <m:r>
                      <a:rPr lang="he-IL" sz="3200" b="0" i="1" smtClean="0">
                        <a:latin typeface="Cambria Math" panose="02040503050406030204" pitchFamily="18" charset="0"/>
                      </a:rPr>
                      <m:t>8</m:t>
                    </m:r>
                    <m:r>
                      <a:rPr lang="he-IL" sz="3200" b="0" i="1" smtClean="0">
                        <a:latin typeface="Cambria Math" panose="02040503050406030204" pitchFamily="18" charset="0"/>
                      </a:rPr>
                      <m:t> , </m:t>
                    </m:r>
                    <m:r>
                      <a:rPr lang="he-IL" sz="3200" b="0" i="1" smtClean="0">
                        <a:latin typeface="Cambria Math" panose="02040503050406030204" pitchFamily="18" charset="0"/>
                      </a:rPr>
                      <m:t>9</m:t>
                    </m:r>
                    <m:r>
                      <a:rPr lang="he-IL" sz="3200" b="0" i="1" smtClean="0">
                        <a:latin typeface="Cambria Math" panose="02040503050406030204" pitchFamily="18" charset="0"/>
                      </a:rPr>
                      <m:t> ,  </m:t>
                    </m:r>
                    <m:r>
                      <a:rPr lang="he-IL" sz="3200" b="0" i="1" smtClean="0">
                        <a:latin typeface="Cambria Math" panose="02040503050406030204" pitchFamily="18" charset="0"/>
                      </a:rPr>
                      <m:t>4</m:t>
                    </m:r>
                  </m:oMath>
                </a14:m>
                <a:endParaRPr lang="he-IL" sz="3200" b="0" dirty="0"/>
              </a:p>
              <a:p>
                <a:pPr marL="0" indent="0">
                  <a:buNone/>
                </a:pPr>
                <a:endParaRPr lang="he-IL" i="1" dirty="0">
                  <a:latin typeface="Cambria Math" panose="02040503050406030204" pitchFamily="18" charset="0"/>
                </a:endParaRPr>
              </a:p>
              <a:p>
                <a:pPr marL="0" indent="0">
                  <a:buNone/>
                </a:pPr>
                <a:endParaRPr lang="he-IL" i="1" dirty="0">
                  <a:latin typeface="Cambria Math" panose="02040503050406030204" pitchFamily="18" charset="0"/>
                </a:endParaRPr>
              </a:p>
              <a:p>
                <a:pPr marL="0" indent="0">
                  <a:buNone/>
                </a:pPr>
                <a:endParaRPr lang="en-US" b="0" dirty="0"/>
              </a:p>
              <a:p>
                <a:pPr marL="0" indent="0">
                  <a:buNone/>
                </a:pPr>
                <a:endParaRPr lang="en-US" dirty="0"/>
              </a:p>
              <a:p>
                <a:pPr marL="0" indent="0">
                  <a:buNone/>
                </a:pPr>
                <a:endParaRPr lang="he-IL" b="0" dirty="0"/>
              </a:p>
              <a:p>
                <a:pPr marL="0" indent="0">
                  <a:buNone/>
                </a:pPr>
                <a:endParaRPr lang="he-IL" b="0" dirty="0"/>
              </a:p>
              <a:p>
                <a:pPr algn="ctr"/>
                <a:r>
                  <a:rPr lang="he-IL" sz="3200" dirty="0"/>
                  <a:t>הציעו אפשרויות נוספות לקבוצה שבה 3 מספרים</a:t>
                </a:r>
              </a:p>
              <a:p>
                <a:pPr marL="0" indent="0" algn="ctr">
                  <a:buNone/>
                </a:pPr>
                <a:r>
                  <a:rPr lang="he-IL" sz="3200" dirty="0"/>
                  <a:t> והממוצע שלהם הוא 7</a:t>
                </a:r>
              </a:p>
              <a:p>
                <a:pPr marL="0" indent="0">
                  <a:buNone/>
                </a:pPr>
                <a:endParaRPr lang="aa-ET" dirty="0"/>
              </a:p>
            </p:txBody>
          </p:sp>
        </mc:Choice>
        <mc:Fallback xmlns="">
          <p:sp>
            <p:nvSpPr>
              <p:cNvPr id="6" name="Content Placeholder 5">
                <a:extLst>
                  <a:ext uri="{FF2B5EF4-FFF2-40B4-BE49-F238E27FC236}">
                    <a16:creationId xmlns:a16="http://schemas.microsoft.com/office/drawing/2014/main" xmlns="" xmlns:a14="http://schemas.microsoft.com/office/drawing/2010/main" id="{D9FE29D6-6B9C-0845-A985-F3FBA0590663}"/>
                  </a:ext>
                </a:extLst>
              </p:cNvPr>
              <p:cNvSpPr>
                <a:spLocks noGrp="1" noRot="1" noChangeAspect="1" noMove="1" noResize="1" noEditPoints="1" noAdjustHandles="1" noChangeArrowheads="1" noChangeShapeType="1" noTextEdit="1"/>
              </p:cNvSpPr>
              <p:nvPr>
                <p:ph sz="half" idx="2"/>
              </p:nvPr>
            </p:nvSpPr>
            <p:spPr>
              <a:xfrm>
                <a:off x="1265497" y="1134866"/>
                <a:ext cx="10163629" cy="5273040"/>
              </a:xfrm>
              <a:blipFill>
                <a:blip r:embed="rId5"/>
                <a:stretch>
                  <a:fillRect t="-1387" r="-1200" b="-1156"/>
                </a:stretch>
              </a:blipFill>
            </p:spPr>
            <p:txBody>
              <a:bodyPr/>
              <a:lstStyle/>
              <a:p>
                <a:r>
                  <a:rPr lang="he-IL">
                    <a:noFill/>
                  </a:rPr>
                  <a:t> </a:t>
                </a:r>
              </a:p>
            </p:txBody>
          </p:sp>
        </mc:Fallback>
      </mc:AlternateContent>
      <p:pic>
        <p:nvPicPr>
          <p:cNvPr id="8" name="Picture 7">
            <a:extLst>
              <a:ext uri="{FF2B5EF4-FFF2-40B4-BE49-F238E27FC236}">
                <a16:creationId xmlns:a16="http://schemas.microsoft.com/office/drawing/2014/main" id="{3A588034-4928-5C48-B07A-C49A1C8E17F2}"/>
              </a:ext>
            </a:extLst>
          </p:cNvPr>
          <p:cNvPicPr>
            <a:picLocks noChangeAspect="1"/>
          </p:cNvPicPr>
          <p:nvPr/>
        </p:nvPicPr>
        <p:blipFill>
          <a:blip r:embed="rId6"/>
          <a:stretch>
            <a:fillRect/>
          </a:stretch>
        </p:blipFill>
        <p:spPr>
          <a:xfrm rot="580735">
            <a:off x="609145" y="4376279"/>
            <a:ext cx="1644686" cy="2137618"/>
          </a:xfrm>
          <a:prstGeom prst="rect">
            <a:avLst/>
          </a:prstGeom>
        </p:spPr>
      </p:pic>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7"/>
          <a:stretch>
            <a:fillRect/>
          </a:stretch>
        </p:blipFill>
        <p:spPr>
          <a:xfrm>
            <a:off x="10818461" y="5942694"/>
            <a:ext cx="1047545" cy="550181"/>
          </a:xfrm>
          <a:prstGeom prst="rect">
            <a:avLst/>
          </a:prstGeom>
        </p:spPr>
      </p:pic>
      <p:pic>
        <p:nvPicPr>
          <p:cNvPr id="1026" name="Picture 2"/>
          <p:cNvPicPr>
            <a:picLocks noChangeAspect="1" noChangeArrowheads="1"/>
          </p:cNvPicPr>
          <p:nvPr/>
        </p:nvPicPr>
        <p:blipFill>
          <a:blip r:embed="rId8"/>
          <a:srcRect/>
          <a:stretch>
            <a:fillRect/>
          </a:stretch>
        </p:blipFill>
        <p:spPr bwMode="auto">
          <a:xfrm>
            <a:off x="3967163" y="2209800"/>
            <a:ext cx="4257675" cy="2438400"/>
          </a:xfrm>
          <a:prstGeom prst="rect">
            <a:avLst/>
          </a:prstGeom>
          <a:noFill/>
          <a:ln w="9525">
            <a:noFill/>
            <a:miter lim="800000"/>
            <a:headEnd/>
            <a:tailEnd/>
          </a:ln>
        </p:spPr>
      </p:pic>
      <p:pic>
        <p:nvPicPr>
          <p:cNvPr id="7" name="01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22386" y="356556"/>
            <a:ext cx="1886222" cy="672753"/>
          </a:xfrm>
          <a:prstGeom prst="rect">
            <a:avLst/>
          </a:prstGeom>
        </p:spPr>
      </p:pic>
    </p:spTree>
    <p:extLst>
      <p:ext uri="{BB962C8B-B14F-4D97-AF65-F5344CB8AC3E}">
        <p14:creationId xmlns:p14="http://schemas.microsoft.com/office/powerpoint/2010/main" val="245846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2480" fill="hold"/>
                                        <p:tgtEl>
                                          <p:spTgt spid="7"/>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fade">
                                      <p:cBhvr>
                                        <p:cTn id="22" dur="1000"/>
                                        <p:tgtEl>
                                          <p:spTgt spid="6">
                                            <p:txEl>
                                              <p:pRg st="7" end="7"/>
                                            </p:txEl>
                                          </p:spTgt>
                                        </p:tgtEl>
                                      </p:cBhvr>
                                    </p:animEffect>
                                    <p:anim calcmode="lin" valueType="num">
                                      <p:cBhvr>
                                        <p:cTn id="2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1000"/>
                                        <p:tgtEl>
                                          <p:spTgt spid="6">
                                            <p:txEl>
                                              <p:pRg st="8" end="8"/>
                                            </p:txEl>
                                          </p:spTgt>
                                        </p:tgtEl>
                                      </p:cBhvr>
                                    </p:animEffect>
                                    <p:anim calcmode="lin" valueType="num">
                                      <p:cBhvr>
                                        <p:cTn id="2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93CEAAE-3225-418D-806D-7507D8686B44}"/>
              </a:ext>
            </a:extLst>
          </p:cNvPr>
          <p:cNvSpPr>
            <a:spLocks noGrp="1"/>
          </p:cNvSpPr>
          <p:nvPr>
            <p:ph type="title"/>
          </p:nvPr>
        </p:nvSpPr>
        <p:spPr/>
        <p:txBody>
          <a:bodyPr/>
          <a:lstStyle/>
          <a:p>
            <a:r>
              <a:rPr lang="he-IL" dirty="0"/>
              <a:t>הצעות לפתרון</a:t>
            </a:r>
          </a:p>
        </p:txBody>
      </p:sp>
      <p:sp>
        <p:nvSpPr>
          <p:cNvPr id="12" name="מלבן 11">
            <a:extLst>
              <a:ext uri="{FF2B5EF4-FFF2-40B4-BE49-F238E27FC236}">
                <a16:creationId xmlns:a16="http://schemas.microsoft.com/office/drawing/2014/main" id="{2C0D458F-A9D3-4AA1-BEFC-4E2590082012}"/>
              </a:ext>
            </a:extLst>
          </p:cNvPr>
          <p:cNvSpPr/>
          <p:nvPr/>
        </p:nvSpPr>
        <p:spPr>
          <a:xfrm>
            <a:off x="1422400" y="4365521"/>
            <a:ext cx="9931400" cy="800219"/>
          </a:xfrm>
          <a:prstGeom prst="rect">
            <a:avLst/>
          </a:prstGeom>
        </p:spPr>
        <p:txBody>
          <a:bodyPr wrap="square">
            <a:spAutoFit/>
          </a:bodyPr>
          <a:lstStyle/>
          <a:p>
            <a:pPr algn="r"/>
            <a:r>
              <a:rPr lang="he-IL" sz="2800" b="1" dirty="0">
                <a:latin typeface="Calibri" panose="020F0502020204030204" pitchFamily="34" charset="0"/>
                <a:cs typeface="Calibri" panose="020F0502020204030204" pitchFamily="34" charset="0"/>
              </a:rPr>
              <a:t>הכללה</a:t>
            </a:r>
            <a:r>
              <a:rPr lang="he-IL" sz="2800" dirty="0">
                <a:latin typeface="Calibri" panose="020F0502020204030204" pitchFamily="34" charset="0"/>
                <a:cs typeface="Calibri" panose="020F0502020204030204" pitchFamily="34" charset="0"/>
              </a:rPr>
              <a:t>: ב</a:t>
            </a:r>
            <a:r>
              <a:rPr lang="he-IL" sz="2800" dirty="0">
                <a:solidFill>
                  <a:schemeClr val="dk1"/>
                </a:solidFill>
              </a:rPr>
              <a:t>כל שלושה מספרים שסכומם 21 הממוצע הוא 7.</a:t>
            </a:r>
            <a:endParaRPr lang="he-IL" sz="2800" dirty="0">
              <a:latin typeface="Calibri" panose="020F0502020204030204" pitchFamily="34" charset="0"/>
              <a:cs typeface="Calibri" panose="020F0502020204030204" pitchFamily="34" charset="0"/>
            </a:endParaRPr>
          </a:p>
          <a:p>
            <a:endParaRPr lang="he-IL" dirty="0"/>
          </a:p>
        </p:txBody>
      </p:sp>
      <p:sp>
        <p:nvSpPr>
          <p:cNvPr id="13" name="TextBox 12">
            <a:extLst>
              <a:ext uri="{FF2B5EF4-FFF2-40B4-BE49-F238E27FC236}">
                <a16:creationId xmlns:a16="http://schemas.microsoft.com/office/drawing/2014/main" id="{CF11288A-BAD0-49D0-A2B2-96F37A258686}"/>
              </a:ext>
            </a:extLst>
          </p:cNvPr>
          <p:cNvSpPr txBox="1"/>
          <p:nvPr/>
        </p:nvSpPr>
        <p:spPr>
          <a:xfrm>
            <a:off x="3013426" y="2613182"/>
            <a:ext cx="5751446" cy="523220"/>
          </a:xfrm>
          <a:prstGeom prst="rect">
            <a:avLst/>
          </a:prstGeom>
          <a:noFill/>
        </p:spPr>
        <p:txBody>
          <a:bodyPr wrap="square" rtlCol="1">
            <a:spAutoFit/>
          </a:bodyPr>
          <a:lstStyle/>
          <a:p>
            <a:r>
              <a:rPr lang="he-IL" sz="2800" dirty="0">
                <a:latin typeface="Calibri" panose="020F0502020204030204" pitchFamily="34" charset="0"/>
                <a:cs typeface="Calibri" panose="020F0502020204030204" pitchFamily="34" charset="0"/>
              </a:rPr>
              <a:t>ממוצע   = מספר אברים  : סכום האברים</a:t>
            </a:r>
          </a:p>
        </p:txBody>
      </p:sp>
      <p:sp>
        <p:nvSpPr>
          <p:cNvPr id="8" name="TextBox 7">
            <a:extLst>
              <a:ext uri="{FF2B5EF4-FFF2-40B4-BE49-F238E27FC236}">
                <a16:creationId xmlns:a16="http://schemas.microsoft.com/office/drawing/2014/main" id="{D2A6C2AF-5A5B-40DA-B9EF-7D18C858E9C5}"/>
              </a:ext>
            </a:extLst>
          </p:cNvPr>
          <p:cNvSpPr txBox="1"/>
          <p:nvPr/>
        </p:nvSpPr>
        <p:spPr>
          <a:xfrm>
            <a:off x="3308299" y="3136402"/>
            <a:ext cx="1842855" cy="523220"/>
          </a:xfrm>
          <a:prstGeom prst="rect">
            <a:avLst/>
          </a:prstGeom>
          <a:solidFill>
            <a:srgbClr val="EBEBEB"/>
          </a:solidFill>
        </p:spPr>
        <p:txBody>
          <a:bodyPr wrap="square" rtlCol="1">
            <a:spAutoFit/>
          </a:bodyPr>
          <a:lstStyle/>
          <a:p>
            <a:pPr algn="ctr"/>
            <a:r>
              <a:rPr lang="he-IL" sz="2800" dirty="0">
                <a:latin typeface="Calibri" panose="020F0502020204030204" pitchFamily="34" charset="0"/>
                <a:cs typeface="Calibri" panose="020F0502020204030204" pitchFamily="34" charset="0"/>
              </a:rPr>
              <a:t>21</a:t>
            </a:r>
          </a:p>
        </p:txBody>
      </p:sp>
      <p:sp>
        <p:nvSpPr>
          <p:cNvPr id="6" name="TextBox 5">
            <a:extLst>
              <a:ext uri="{FF2B5EF4-FFF2-40B4-BE49-F238E27FC236}">
                <a16:creationId xmlns:a16="http://schemas.microsoft.com/office/drawing/2014/main" id="{865F40E3-5579-4433-B8B3-8CD5BF1B4DD2}"/>
              </a:ext>
            </a:extLst>
          </p:cNvPr>
          <p:cNvSpPr txBox="1"/>
          <p:nvPr/>
        </p:nvSpPr>
        <p:spPr>
          <a:xfrm>
            <a:off x="5377789" y="3092507"/>
            <a:ext cx="1674671" cy="523220"/>
          </a:xfrm>
          <a:prstGeom prst="rect">
            <a:avLst/>
          </a:prstGeom>
          <a:solidFill>
            <a:srgbClr val="EBEBEB"/>
          </a:solidFill>
        </p:spPr>
        <p:txBody>
          <a:bodyPr wrap="square" rtlCol="1">
            <a:spAutoFit/>
          </a:bodyPr>
          <a:lstStyle/>
          <a:p>
            <a:pPr algn="ctr"/>
            <a:r>
              <a:rPr lang="he-IL" sz="2800" dirty="0">
                <a:latin typeface="Calibri" panose="020F0502020204030204" pitchFamily="34" charset="0"/>
                <a:cs typeface="Calibri" panose="020F0502020204030204" pitchFamily="34" charset="0"/>
              </a:rPr>
              <a:t>3</a:t>
            </a:r>
          </a:p>
        </p:txBody>
      </p:sp>
      <p:sp>
        <p:nvSpPr>
          <p:cNvPr id="7" name="TextBox 6">
            <a:extLst>
              <a:ext uri="{FF2B5EF4-FFF2-40B4-BE49-F238E27FC236}">
                <a16:creationId xmlns:a16="http://schemas.microsoft.com/office/drawing/2014/main" id="{A030232C-34D0-4C74-8836-6FB8A7F9E503}"/>
              </a:ext>
            </a:extLst>
          </p:cNvPr>
          <p:cNvSpPr txBox="1"/>
          <p:nvPr/>
        </p:nvSpPr>
        <p:spPr>
          <a:xfrm>
            <a:off x="7463470" y="3100966"/>
            <a:ext cx="1367362" cy="523220"/>
          </a:xfrm>
          <a:prstGeom prst="rect">
            <a:avLst/>
          </a:prstGeom>
          <a:solidFill>
            <a:srgbClr val="EBEBEB"/>
          </a:solidFill>
        </p:spPr>
        <p:txBody>
          <a:bodyPr wrap="square" rtlCol="1">
            <a:spAutoFit/>
          </a:bodyPr>
          <a:lstStyle/>
          <a:p>
            <a:r>
              <a:rPr lang="he-IL" sz="2800" dirty="0">
                <a:latin typeface="Calibri" panose="020F0502020204030204" pitchFamily="34" charset="0"/>
                <a:cs typeface="Calibri" panose="020F0502020204030204" pitchFamily="34" charset="0"/>
              </a:rPr>
              <a:t>7</a:t>
            </a:r>
          </a:p>
        </p:txBody>
      </p:sp>
      <p:pic>
        <p:nvPicPr>
          <p:cNvPr id="2050" name="Picture 2"/>
          <p:cNvPicPr>
            <a:picLocks noChangeAspect="1" noChangeArrowheads="1"/>
          </p:cNvPicPr>
          <p:nvPr/>
        </p:nvPicPr>
        <p:blipFill>
          <a:blip r:embed="rId3"/>
          <a:srcRect/>
          <a:stretch>
            <a:fillRect/>
          </a:stretch>
        </p:blipFill>
        <p:spPr bwMode="auto">
          <a:xfrm>
            <a:off x="3013426" y="1838096"/>
            <a:ext cx="1628775" cy="590550"/>
          </a:xfrm>
          <a:prstGeom prst="rect">
            <a:avLst/>
          </a:prstGeom>
          <a:noFill/>
          <a:ln w="9525">
            <a:noFill/>
            <a:miter lim="800000"/>
            <a:headEnd/>
            <a:tailEnd/>
          </a:ln>
        </p:spPr>
      </p:pic>
      <p:pic>
        <p:nvPicPr>
          <p:cNvPr id="2051" name="Picture 3"/>
          <p:cNvPicPr>
            <a:picLocks noChangeAspect="1" noChangeArrowheads="1"/>
          </p:cNvPicPr>
          <p:nvPr/>
        </p:nvPicPr>
        <p:blipFill>
          <a:blip r:embed="rId4"/>
          <a:srcRect/>
          <a:stretch>
            <a:fillRect/>
          </a:stretch>
        </p:blipFill>
        <p:spPr bwMode="auto">
          <a:xfrm>
            <a:off x="6872288" y="1885721"/>
            <a:ext cx="1552575" cy="542925"/>
          </a:xfrm>
          <a:prstGeom prst="rect">
            <a:avLst/>
          </a:prstGeom>
          <a:noFill/>
          <a:ln w="9525">
            <a:noFill/>
            <a:miter lim="800000"/>
            <a:headEnd/>
            <a:tailEnd/>
          </a:ln>
        </p:spPr>
      </p:pic>
    </p:spTree>
    <p:extLst>
      <p:ext uri="{BB962C8B-B14F-4D97-AF65-F5344CB8AC3E}">
        <p14:creationId xmlns:p14="http://schemas.microsoft.com/office/powerpoint/2010/main" val="65229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animBg="1"/>
      <p:bldP spid="6" grpId="0" animBg="1"/>
      <p:bldP spid="7" grpId="0" animBg="1"/>
    </p:bldLst>
  </p:timing>
</p:sld>
</file>

<file path=ppt/theme/theme1.xml><?xml version="1.0" encoding="utf-8"?>
<a:theme xmlns:a="http://schemas.openxmlformats.org/drawingml/2006/main" name="Office Theme">
  <a:themeElements>
    <a:clrScheme name="התאמה אישית 5">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2029</TotalTime>
  <Words>1564</Words>
  <Application>Microsoft Office PowerPoint</Application>
  <PresentationFormat>מסך רחב</PresentationFormat>
  <Paragraphs>291</Paragraphs>
  <Slides>21</Slides>
  <Notes>18</Notes>
  <HiddenSlides>0</HiddenSlides>
  <MMClips>10</MMClips>
  <ScaleCrop>false</ScaleCrop>
  <HeadingPairs>
    <vt:vector size="6" baseType="variant">
      <vt:variant>
        <vt:lpstr>גופנים בשימוש</vt:lpstr>
      </vt:variant>
      <vt:variant>
        <vt:i4>8</vt:i4>
      </vt:variant>
      <vt:variant>
        <vt:lpstr>ערכת נושא</vt:lpstr>
      </vt:variant>
      <vt:variant>
        <vt:i4>2</vt:i4>
      </vt:variant>
      <vt:variant>
        <vt:lpstr>כותרות שקופיות</vt:lpstr>
      </vt:variant>
      <vt:variant>
        <vt:i4>21</vt:i4>
      </vt:variant>
    </vt:vector>
  </HeadingPairs>
  <TitlesOfParts>
    <vt:vector size="31" baseType="lpstr">
      <vt:lpstr>Alef</vt:lpstr>
      <vt:lpstr>Arial</vt:lpstr>
      <vt:lpstr>Calibri</vt:lpstr>
      <vt:lpstr>Calibri Light</vt:lpstr>
      <vt:lpstr>Cambria Math</vt:lpstr>
      <vt:lpstr>Open Sans Hebrew</vt:lpstr>
      <vt:lpstr>Times New Roman</vt:lpstr>
      <vt:lpstr>Wingdings</vt:lpstr>
      <vt:lpstr>Office Theme</vt:lpstr>
      <vt:lpstr>1_Office Theme</vt:lpstr>
      <vt:lpstr>מצגת של PowerPoint‏</vt:lpstr>
      <vt:lpstr>מה נלמד היום?</vt:lpstr>
      <vt:lpstr>מה להביא לשיעור?</vt:lpstr>
      <vt:lpstr>מה אנחנו כבר יודעים?</vt:lpstr>
      <vt:lpstr>מתחילים בהנאה</vt:lpstr>
      <vt:lpstr>מצגת של PowerPoint‏</vt:lpstr>
      <vt:lpstr>מתחילים בכיף</vt:lpstr>
      <vt:lpstr>תרגול</vt:lpstr>
      <vt:lpstr>הצעות לפתרון</vt:lpstr>
      <vt:lpstr>המשך תרגול</vt:lpstr>
      <vt:lpstr>מצגת של PowerPoint‏</vt:lpstr>
      <vt:lpstr>פתרון</vt:lpstr>
      <vt:lpstr>המשך תרגול</vt:lpstr>
      <vt:lpstr>פתרון</vt:lpstr>
      <vt:lpstr>המשך תרגול</vt:lpstr>
      <vt:lpstr>המשך תרגול</vt:lpstr>
      <vt:lpstr>מצגת של PowerPoint‏</vt:lpstr>
      <vt:lpstr>המשך תרגול</vt:lpstr>
      <vt:lpstr>מסיימים ומסכמים</vt:lpstr>
      <vt:lpstr>ממשיכים לתרגל</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הילה בגריש</cp:lastModifiedBy>
  <cp:revision>188</cp:revision>
  <dcterms:created xsi:type="dcterms:W3CDTF">2020-03-11T07:11:19Z</dcterms:created>
  <dcterms:modified xsi:type="dcterms:W3CDTF">2020-06-10T12:37:20Z</dcterms:modified>
</cp:coreProperties>
</file>