
<file path=[Content_Types].xml><?xml version="1.0" encoding="utf-8"?>
<Types xmlns="http://schemas.openxmlformats.org/package/2006/content-types">
  <Default Extension="bin" ContentType="application/vnd.openxmlformats-officedocument.oleObject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332" r:id="rId5"/>
    <p:sldId id="268" r:id="rId6"/>
    <p:sldId id="269" r:id="rId7"/>
    <p:sldId id="309" r:id="rId8"/>
    <p:sldId id="270" r:id="rId9"/>
    <p:sldId id="299" r:id="rId10"/>
    <p:sldId id="287" r:id="rId11"/>
    <p:sldId id="288" r:id="rId12"/>
    <p:sldId id="304" r:id="rId13"/>
    <p:sldId id="271" r:id="rId14"/>
    <p:sldId id="312" r:id="rId15"/>
    <p:sldId id="305" r:id="rId16"/>
    <p:sldId id="314" r:id="rId17"/>
    <p:sldId id="307" r:id="rId18"/>
    <p:sldId id="306" r:id="rId19"/>
    <p:sldId id="313" r:id="rId20"/>
    <p:sldId id="298" r:id="rId21"/>
    <p:sldId id="292" r:id="rId22"/>
    <p:sldId id="501" r:id="rId23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5E3"/>
    <a:srgbClr val="EBEBEB"/>
    <a:srgbClr val="FFFFFF"/>
    <a:srgbClr val="F2F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778" autoAdjust="0"/>
  </p:normalViewPr>
  <p:slideViewPr>
    <p:cSldViewPr snapToGrid="0" snapToObjects="1" showGuides="1">
      <p:cViewPr varScale="1">
        <p:scale>
          <a:sx n="64" d="100"/>
          <a:sy n="64" d="100"/>
        </p:scale>
        <p:origin x="90" y="198"/>
      </p:cViewPr>
      <p:guideLst>
        <p:guide orient="horz" pos="2024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0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0428-3D81-B14A-B943-4C2208D448E3}" type="datetimeFigureOut">
              <a:rPr lang="aa-ET" smtClean="0"/>
              <a:t>06/08/2020</a:t>
            </a:fld>
            <a:endParaRPr lang="aa-E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965BA-DA3B-EB42-8F73-FDBE27A0A65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87569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/>
              <a:t>כתבו את המלל בהתאם ואת הציוד הדרוש.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421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aa-ET" smtClean="0"/>
              <a:t>10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20061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aa-ET" smtClean="0"/>
              <a:t>11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799319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aa-ET" smtClean="0"/>
              <a:t>12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071753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aa-ET" smtClean="0"/>
              <a:t>17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339747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aa-ET" smtClean="0"/>
              <a:t>18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820583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/>
              <a:t>כתבו את המלל בהתאם ואת הציוד הדרוש.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143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200" dirty="0">
              <a:solidFill>
                <a:schemeClr val="dk1"/>
              </a:solidFill>
              <a:latin typeface="Alef"/>
              <a:ea typeface="Alef"/>
              <a:sym typeface="Alef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aa-ET" smtClean="0"/>
              <a:t>2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81433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aa-ET" smtClean="0"/>
              <a:t>3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29300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aa-ET" smtClean="0"/>
              <a:t>4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652171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aa-ET" smtClean="0"/>
              <a:t>5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76133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965BA-DA3B-EB42-8F73-FDBE27A0A657}" type="slidenum">
              <a:rPr lang="aa-ET" smtClean="0"/>
              <a:t>6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458104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aa-ET" smtClean="0"/>
              <a:t>7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385185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aa-ET" smtClean="0"/>
              <a:t>8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597044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aa-ET" smtClean="0"/>
              <a:t>9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60482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2E4A538-4F3E-F64C-9A27-B17595D3E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27172820-2592-F844-962E-B7622499629C}"/>
              </a:ext>
            </a:extLst>
          </p:cNvPr>
          <p:cNvSpPr/>
          <p:nvPr userDrawn="1"/>
        </p:nvSpPr>
        <p:spPr>
          <a:xfrm>
            <a:off x="3337577" y="646574"/>
            <a:ext cx="5473303" cy="54733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aa-ET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C06441-95B9-0742-ADAD-6775071AAF2F}"/>
              </a:ext>
            </a:extLst>
          </p:cNvPr>
          <p:cNvSpPr/>
          <p:nvPr userDrawn="1"/>
        </p:nvSpPr>
        <p:spPr>
          <a:xfrm>
            <a:off x="2953941" y="3446401"/>
            <a:ext cx="6284118" cy="1239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aa-ET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926655C-3CE5-C044-BE72-10DD68A23C96}"/>
              </a:ext>
            </a:extLst>
          </p:cNvPr>
          <p:cNvGrpSpPr/>
          <p:nvPr userDrawn="1"/>
        </p:nvGrpSpPr>
        <p:grpSpPr>
          <a:xfrm>
            <a:off x="9287641" y="5672000"/>
            <a:ext cx="3913243" cy="506326"/>
            <a:chOff x="358720" y="285496"/>
            <a:chExt cx="3913243" cy="50632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632D79-E751-0D4D-B6CD-4B8B1AD073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32257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763B464-1237-A348-9193-961771EAE3CA}"/>
                </a:ext>
              </a:extLst>
            </p:cNvPr>
            <p:cNvSpPr/>
            <p:nvPr userDrawn="1"/>
          </p:nvSpPr>
          <p:spPr>
            <a:xfrm rot="162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aa-ET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DC01593-63DE-304C-8644-C1E7B54F6003}"/>
                </a:ext>
              </a:extLst>
            </p:cNvPr>
            <p:cNvSpPr/>
            <p:nvPr userDrawn="1"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aa-ET"/>
            </a:p>
          </p:txBody>
        </p:sp>
      </p:grp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8511632-504F-D34E-99DD-590976B81E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9674" y="1776004"/>
            <a:ext cx="4552652" cy="2202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5000"/>
              </a:lnSpc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</a:t>
            </a:r>
          </a:p>
          <a:p>
            <a:pPr lvl="0"/>
            <a:r>
              <a:rPr lang="he-IL" dirty="0"/>
              <a:t>יתחיל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8D758A6-ADAA-3C4B-BE73-77E62B36AA06}"/>
              </a:ext>
            </a:extLst>
          </p:cNvPr>
          <p:cNvCxnSpPr>
            <a:cxnSpLocks/>
          </p:cNvCxnSpPr>
          <p:nvPr userDrawn="1"/>
        </p:nvCxnSpPr>
        <p:spPr>
          <a:xfrm>
            <a:off x="2377053" y="6178326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21BCB78-6EA9-EA49-A148-510318E93A2D}"/>
              </a:ext>
            </a:extLst>
          </p:cNvPr>
          <p:cNvGrpSpPr/>
          <p:nvPr userDrawn="1"/>
        </p:nvGrpSpPr>
        <p:grpSpPr>
          <a:xfrm rot="10800000">
            <a:off x="11482153" y="140248"/>
            <a:ext cx="602703" cy="577326"/>
            <a:chOff x="781297" y="5586292"/>
            <a:chExt cx="602703" cy="57732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5DAE40-5EC9-C549-9045-80058A5F7020}"/>
                </a:ext>
              </a:extLst>
            </p:cNvPr>
            <p:cNvSpPr/>
            <p:nvPr userDrawn="1"/>
          </p:nvSpPr>
          <p:spPr>
            <a:xfrm rot="162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aa-ET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506E076-5D5A-C74C-B372-7A4154F417C5}"/>
                </a:ext>
              </a:extLst>
            </p:cNvPr>
            <p:cNvSpPr/>
            <p:nvPr userDrawn="1"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aa-ET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45E28D-F02E-8440-8D16-26A1C54AA2EE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0">
            <a:extLst>
              <a:ext uri="{FF2B5EF4-FFF2-40B4-BE49-F238E27FC236}">
                <a16:creationId xmlns:a16="http://schemas.microsoft.com/office/drawing/2014/main" id="{F8425CF9-C181-8048-9710-1776C265DF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4756" y="3704674"/>
            <a:ext cx="4662487" cy="81951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בשעה 09:00</a:t>
            </a:r>
            <a:endParaRPr lang="aa-ET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11C2775-6CE2-CB46-B1F6-A1DA25636EF9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99DAA0B-945E-B649-96B6-F1B28A931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7C9FCFD-707E-4746-B11A-AD11D0F6597A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a-ET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aa-ET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62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יכ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0FCD1C-9BFA-FD42-804A-9E5198CD8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39" b="30975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C86F48E-655F-694F-BDCD-C6E0758A8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סיכום</a:t>
            </a:r>
            <a:endParaRPr lang="aa-ET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51472D-38D8-CC45-AB7A-D96BB6EFB903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11915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ימה באופ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990948" y="1541766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2EBC84-43F8-574B-B641-E38F11E343AF}"/>
              </a:ext>
            </a:extLst>
          </p:cNvPr>
          <p:cNvGrpSpPr/>
          <p:nvPr userDrawn="1"/>
        </p:nvGrpSpPr>
        <p:grpSpPr>
          <a:xfrm>
            <a:off x="-2381248" y="158428"/>
            <a:ext cx="14545456" cy="6541144"/>
            <a:chOff x="-2455150" y="146499"/>
            <a:chExt cx="14545456" cy="65411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DB5F7D-0835-C146-BC9D-B30515AA8B6A}"/>
                </a:ext>
              </a:extLst>
            </p:cNvPr>
            <p:cNvSpPr/>
            <p:nvPr userDrawn="1"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aa-ET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0EA71EF-79A8-3646-BBDE-A1B8320FAE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55150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FAC583-20CC-AD46-AF43-64CD61DC3D58}"/>
                </a:ext>
              </a:extLst>
            </p:cNvPr>
            <p:cNvGrpSpPr/>
            <p:nvPr userDrawn="1"/>
          </p:nvGrpSpPr>
          <p:grpSpPr>
            <a:xfrm rot="10800000">
              <a:off x="8177063" y="6181317"/>
              <a:ext cx="3913243" cy="506326"/>
              <a:chOff x="358720" y="6187719"/>
              <a:chExt cx="3913243" cy="50632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FFC6B5D-55D1-324B-B8E3-F96F62F3AA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65046" y="6434480"/>
                <a:ext cx="3406917" cy="1280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AA9893-4A9A-FB4F-BC48-9141DC495FE4}"/>
                  </a:ext>
                </a:extLst>
              </p:cNvPr>
              <p:cNvSpPr/>
              <p:nvPr userDrawn="1"/>
            </p:nvSpPr>
            <p:spPr>
              <a:xfrm rot="162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aa-ET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BBF761E-B3AD-8C4C-B469-DEC8A7F1D9C4}"/>
                  </a:ext>
                </a:extLst>
              </p:cNvPr>
              <p:cNvSpPr/>
              <p:nvPr userDrawn="1"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aa-ET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BB7CC1-E08E-854B-AAC6-1DE02C2A331A}"/>
                </a:ext>
              </a:extLst>
            </p:cNvPr>
            <p:cNvSpPr/>
            <p:nvPr userDrawn="1"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aa-ET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CED5B-1A65-7F4C-8656-A6983C5E1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93" y="661710"/>
            <a:ext cx="10953750" cy="687492"/>
          </a:xfrm>
        </p:spPr>
        <p:txBody>
          <a:bodyPr>
            <a:noAutofit/>
          </a:bodyPr>
          <a:lstStyle>
            <a:lvl1pPr marL="0" indent="0">
              <a:buNone/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65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52AA-B68F-5F48-BD97-85E1AACA7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2026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</a:t>
            </a:r>
            <a:br>
              <a:rPr lang="en-US" dirty="0"/>
            </a:br>
            <a:r>
              <a:rPr lang="he-IL" dirty="0"/>
              <a:t>כותרת 3</a:t>
            </a:r>
            <a:endParaRPr lang="aa-ET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4C056-24D3-4D4F-B71D-0A6FFF91C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9183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aa-ET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0D92DD-D2C5-574D-9D42-6312801F9656}"/>
              </a:ext>
            </a:extLst>
          </p:cNvPr>
          <p:cNvGrpSpPr/>
          <p:nvPr userDrawn="1"/>
        </p:nvGrpSpPr>
        <p:grpSpPr>
          <a:xfrm>
            <a:off x="10820648" y="6288984"/>
            <a:ext cx="10328539" cy="167498"/>
            <a:chOff x="10668248" y="5893696"/>
            <a:chExt cx="10328539" cy="16749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EDDC44-041B-2548-896F-7D3F244033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2C7192-3B93-954D-8551-A0AB54EA33AF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FCFFBE-CA3C-4545-A48D-BF28B4BE9510}"/>
              </a:ext>
            </a:extLst>
          </p:cNvPr>
          <p:cNvGrpSpPr/>
          <p:nvPr userDrawn="1"/>
        </p:nvGrpSpPr>
        <p:grpSpPr>
          <a:xfrm>
            <a:off x="358720" y="67014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CCCA527-9EA3-D945-B442-A5A2AE48F0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5CCE9C-95DF-E348-9022-889DF2969112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C30387-F518-A84F-A9D6-7E7AEC6A166E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/>
            </a:p>
          </p:txBody>
        </p:sp>
      </p:grp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0D7566E-F057-DA40-B83B-F46A0CA49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2026" y="2208855"/>
            <a:ext cx="3932237" cy="365219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של תבנית בסיס</a:t>
            </a:r>
            <a:endParaRPr lang="aa-ET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C0CA59-A86F-8145-9894-676CEF1F6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5847" t="70" b="-72"/>
          <a:stretch/>
        </p:blipFill>
        <p:spPr>
          <a:xfrm>
            <a:off x="11685672" y="0"/>
            <a:ext cx="506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39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016000" y="772487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437568" y="5543538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2 תחתית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71DC45-F5DE-3647-89D7-00EEC394272E}"/>
              </a:ext>
            </a:extLst>
          </p:cNvPr>
          <p:cNvGrpSpPr/>
          <p:nvPr userDrawn="1"/>
        </p:nvGrpSpPr>
        <p:grpSpPr>
          <a:xfrm>
            <a:off x="865046" y="356936"/>
            <a:ext cx="11022154" cy="506326"/>
            <a:chOff x="865046" y="356936"/>
            <a:chExt cx="11022154" cy="5063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51AD8C-F052-0A4D-8544-F35BEF5411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D9106F-7FCF-814E-B547-22DB88E10AD6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B9B5FED-02E7-474D-B6B7-AF695B5A45B0}"/>
              </a:ext>
            </a:extLst>
          </p:cNvPr>
          <p:cNvSpPr/>
          <p:nvPr userDrawn="1"/>
        </p:nvSpPr>
        <p:spPr>
          <a:xfrm rot="10800000">
            <a:off x="11781523" y="489498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972258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7735FA8-E872-6D4B-B736-9D885CF8FF10}"/>
              </a:ext>
            </a:extLst>
          </p:cNvPr>
          <p:cNvSpPr/>
          <p:nvPr userDrawn="1"/>
        </p:nvSpPr>
        <p:spPr>
          <a:xfrm>
            <a:off x="1076345" y="1757556"/>
            <a:ext cx="10039311" cy="3383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aa-ET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40DB9B-9ABC-1E4F-9E76-DE21BB134995}"/>
              </a:ext>
            </a:extLst>
          </p:cNvPr>
          <p:cNvCxnSpPr>
            <a:cxnSpLocks/>
          </p:cNvCxnSpPr>
          <p:nvPr userDrawn="1"/>
        </p:nvCxnSpPr>
        <p:spPr>
          <a:xfrm>
            <a:off x="865046" y="532257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AC0021A-4563-F644-839C-3313EE112D9E}"/>
              </a:ext>
            </a:extLst>
          </p:cNvPr>
          <p:cNvSpPr/>
          <p:nvPr userDrawn="1"/>
        </p:nvSpPr>
        <p:spPr>
          <a:xfrm rot="16200000">
            <a:off x="358720" y="285496"/>
            <a:ext cx="506326" cy="506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aa-ET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84F002-0837-5347-8BEB-C54BD7228FB1}"/>
              </a:ext>
            </a:extLst>
          </p:cNvPr>
          <p:cNvSpPr/>
          <p:nvPr userDrawn="1"/>
        </p:nvSpPr>
        <p:spPr>
          <a:xfrm>
            <a:off x="781297" y="454909"/>
            <a:ext cx="167498" cy="167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7135" y="1657495"/>
            <a:ext cx="8517731" cy="347606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8000"/>
              </a:lnSpc>
              <a:buNone/>
              <a:defRPr sz="7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 יתחיל בשעה 09:00</a:t>
            </a:r>
            <a:endParaRPr lang="aa-ET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792994" y="5506727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5893CC5-0B99-AA48-8797-A1AE8B9BB25D}"/>
              </a:ext>
            </a:extLst>
          </p:cNvPr>
          <p:cNvSpPr/>
          <p:nvPr userDrawn="1"/>
        </p:nvSpPr>
        <p:spPr>
          <a:xfrm rot="10800000">
            <a:off x="10905576" y="2286221"/>
            <a:ext cx="420158" cy="4201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aa-ET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B79051-D1F8-DB4C-8CE2-B840C1367395}"/>
              </a:ext>
            </a:extLst>
          </p:cNvPr>
          <p:cNvCxnSpPr>
            <a:cxnSpLocks/>
          </p:cNvCxnSpPr>
          <p:nvPr userDrawn="1"/>
        </p:nvCxnSpPr>
        <p:spPr>
          <a:xfrm>
            <a:off x="408495" y="6252973"/>
            <a:ext cx="281547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418D07-B679-C54B-9CD1-5F261DF50C67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86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FF2F-AD99-8940-B3DB-80EE856E3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65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1 של תבנית בסיס</a:t>
            </a:r>
            <a:endParaRPr lang="aa-E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9D81D-1706-9941-B45F-F0F533FFFF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להוסיף סגנון טקסט של תבנית בסיס</a:t>
            </a:r>
            <a:endParaRPr lang="aa-ET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58097-F302-3649-B2E1-029008F6561C}"/>
              </a:ext>
            </a:extLst>
          </p:cNvPr>
          <p:cNvCxnSpPr>
            <a:cxnSpLocks/>
          </p:cNvCxnSpPr>
          <p:nvPr userDrawn="1"/>
        </p:nvCxnSpPr>
        <p:spPr>
          <a:xfrm>
            <a:off x="-874997" y="6429575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999AA46-1CB5-874E-9A29-A46F83C4265B}"/>
              </a:ext>
            </a:extLst>
          </p:cNvPr>
          <p:cNvGrpSpPr/>
          <p:nvPr userDrawn="1"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E848D2-E902-8E48-8E39-E234837A5A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ECEF66-2D66-5B47-8C7C-C84EB3E17317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3E5EA1-0D3D-AF48-B7D6-9CBBB2978A34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C499B5-5ABC-AD4E-8DEE-B3E41AD11667}"/>
              </a:ext>
            </a:extLst>
          </p:cNvPr>
          <p:cNvGrpSpPr/>
          <p:nvPr userDrawn="1"/>
        </p:nvGrpSpPr>
        <p:grpSpPr>
          <a:xfrm>
            <a:off x="7685986" y="6410721"/>
            <a:ext cx="4506014" cy="481337"/>
            <a:chOff x="5231876" y="2677211"/>
            <a:chExt cx="4506014" cy="4813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7E6D63-6B3C-C547-8E28-4EDC165F5AD7}"/>
                </a:ext>
              </a:extLst>
            </p:cNvPr>
            <p:cNvSpPr/>
            <p:nvPr userDrawn="1"/>
          </p:nvSpPr>
          <p:spPr>
            <a:xfrm>
              <a:off x="5231876" y="2902420"/>
              <a:ext cx="4116884" cy="256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aa-ET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5C1F07-896D-A04A-BB42-4C33B5448FED}"/>
                </a:ext>
              </a:extLst>
            </p:cNvPr>
            <p:cNvSpPr/>
            <p:nvPr userDrawn="1"/>
          </p:nvSpPr>
          <p:spPr>
            <a:xfrm>
              <a:off x="5937332" y="2677211"/>
              <a:ext cx="3800558" cy="22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aa-ET"/>
            </a:p>
          </p:txBody>
        </p:sp>
      </p:grpSp>
    </p:spTree>
    <p:extLst>
      <p:ext uri="{BB962C8B-B14F-4D97-AF65-F5344CB8AC3E}">
        <p14:creationId xmlns:p14="http://schemas.microsoft.com/office/powerpoint/2010/main" val="1226794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21035" y="901758"/>
            <a:ext cx="10586646" cy="5681719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1EE242-3A2B-9B46-87B2-AC191ECB6960}"/>
              </a:ext>
            </a:extLst>
          </p:cNvPr>
          <p:cNvGrpSpPr/>
          <p:nvPr userDrawn="1"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0C7E103-ACCC-DA43-9E9D-6FB906FA4F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E9F80F-CF67-664D-B4F4-0CA7DCACB628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FEACB6-175B-044B-8C0D-3451E638ABE1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C3CB68-EE0C-7E46-A86B-DBBE43BD0866}"/>
              </a:ext>
            </a:extLst>
          </p:cNvPr>
          <p:cNvGrpSpPr/>
          <p:nvPr userDrawn="1"/>
        </p:nvGrpSpPr>
        <p:grpSpPr>
          <a:xfrm>
            <a:off x="-8156196" y="6042094"/>
            <a:ext cx="10328539" cy="167498"/>
            <a:chOff x="10668248" y="5893696"/>
            <a:chExt cx="10328539" cy="16749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8185FB-96F6-194C-96FC-5664DB14E1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E94E79-9670-0743-916C-74F7BDE1C276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EAD82FA-6CD0-454D-9BDB-225121E5526F}"/>
              </a:ext>
            </a:extLst>
          </p:cNvPr>
          <p:cNvSpPr/>
          <p:nvPr userDrawn="1"/>
        </p:nvSpPr>
        <p:spPr>
          <a:xfrm rot="10800000">
            <a:off x="11513458" y="721339"/>
            <a:ext cx="235719" cy="23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34333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b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E25FC14-1447-894C-9B3F-3393E445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B555B5A-6A6C-3E4C-ADAE-778B7D2D0359}"/>
              </a:ext>
            </a:extLst>
          </p:cNvPr>
          <p:cNvSpPr/>
          <p:nvPr/>
        </p:nvSpPr>
        <p:spPr>
          <a:xfrm>
            <a:off x="2090531" y="2902421"/>
            <a:ext cx="8636822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9C108D-DF17-D94D-B478-B1D39585A5A5}"/>
              </a:ext>
            </a:extLst>
          </p:cNvPr>
          <p:cNvSpPr/>
          <p:nvPr/>
        </p:nvSpPr>
        <p:spPr>
          <a:xfrm>
            <a:off x="5098472" y="1831503"/>
            <a:ext cx="5884533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3E9F71-40EC-904A-998B-27EBBD81B7D8}"/>
              </a:ext>
            </a:extLst>
          </p:cNvPr>
          <p:cNvCxnSpPr>
            <a:cxnSpLocks/>
          </p:cNvCxnSpPr>
          <p:nvPr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1DA4F9E-AC5E-4E44-B0D3-AD506CC1F2FB}"/>
              </a:ext>
            </a:extLst>
          </p:cNvPr>
          <p:cNvSpPr/>
          <p:nvPr/>
        </p:nvSpPr>
        <p:spPr>
          <a:xfrm rot="16200000">
            <a:off x="10880058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4CCDBE2-FBDE-6C46-8010-3BEB4D38025B}"/>
              </a:ext>
            </a:extLst>
          </p:cNvPr>
          <p:cNvCxnSpPr>
            <a:cxnSpLocks/>
          </p:cNvCxnSpPr>
          <p:nvPr/>
        </p:nvCxnSpPr>
        <p:spPr>
          <a:xfrm>
            <a:off x="2090531" y="4989650"/>
            <a:ext cx="683665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22B399-0C27-314C-A9E5-A4C6E23B0F40}"/>
              </a:ext>
            </a:extLst>
          </p:cNvPr>
          <p:cNvGrpSpPr/>
          <p:nvPr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57199CA-CF9F-2040-A14F-9134F717D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A931FB-F43D-E449-8EC5-C53927BF0CA6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מדינת ישראל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A49B985-D8AE-614D-A6BB-C360810623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32187" y="886221"/>
            <a:ext cx="9150178" cy="279169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4F8FB-60CB-9346-BDE4-934153C344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22638" y="3092183"/>
            <a:ext cx="8382413" cy="8244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rtl="1">
              <a:buFontTx/>
              <a:buNone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 dirty="0"/>
              <a:t>שיעור חשבון לכיתה א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5EABBC-5AEA-FA4F-B36C-C38528E262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2639" y="4469272"/>
            <a:ext cx="6704545" cy="411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he-IL" dirty="0"/>
              <a:t>נושא השיעור: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2EF151-4A98-504F-9823-B535A37E95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2639" y="5115055"/>
            <a:ext cx="6704013" cy="385860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he-IL" dirty="0"/>
              <a:t>שם המורה: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4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מה נלמד ה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AD2F-8484-6F41-A7DB-68F52EBF0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מה נלמד היום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0BC21-AC41-C940-AECD-AA7CACFED78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17BF2D-5C56-2347-98A3-34A4F9603254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EDD64D-1669-CC4D-A40D-F4C1654A15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EEFE9A-A5D8-E143-B1EA-0A48F46D9FBA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E9E340-F138-444F-A3A8-C621C8A24CE1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763B7A-9108-A148-9406-56F54986D02B}"/>
              </a:ext>
            </a:extLst>
          </p:cNvPr>
          <p:cNvGrpSpPr/>
          <p:nvPr userDrawn="1"/>
        </p:nvGrpSpPr>
        <p:grpSpPr>
          <a:xfrm rot="10800000">
            <a:off x="8177063" y="10623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173E8D-1DC7-EA46-A2CF-77F707D4A4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1244C7-240F-A94A-B142-2E9C0513EF6E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aa-ET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914BA5-ACCC-6D44-863F-9400125B1812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aa-ET" dirty="0"/>
            </a:p>
          </p:txBody>
        </p:sp>
      </p:grpSp>
    </p:spTree>
    <p:extLst>
      <p:ext uri="{BB962C8B-B14F-4D97-AF65-F5344CB8AC3E}">
        <p14:creationId xmlns:p14="http://schemas.microsoft.com/office/powerpoint/2010/main" val="264228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הביא לשיעור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מה להביא לשיעור?</a:t>
            </a:r>
            <a:endParaRPr lang="aa-E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41679"/>
            <a:ext cx="5157787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41679"/>
            <a:ext cx="5183188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902624" y="181572"/>
            <a:ext cx="11022154" cy="506326"/>
            <a:chOff x="865046" y="356936"/>
            <a:chExt cx="11022154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61220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3D0ADF1-D847-284D-AE47-771521E2B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44" b="63870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aa-E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BD9B8B-E13B-EB49-B17F-97A61BE20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aa-ET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19C3E0-9540-994D-9F88-1AA758EA24E6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75731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aa-ET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938" y="1825625"/>
            <a:ext cx="5085862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lang="en-US" sz="2800" b="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67938" y="1825625"/>
            <a:ext cx="5085862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0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מצגת מלאה ב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המשך תרגול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2555F-AC29-CF40-A900-4B11F74D3B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</a:t>
            </a:r>
            <a:br>
              <a:rPr lang="en-US" dirty="0"/>
            </a:br>
            <a:r>
              <a:rPr lang="he-IL" dirty="0"/>
              <a:t>של תבנית בסיס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758F3-DA41-7043-A36A-300D6DD6B73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</a:t>
            </a:r>
            <a:br>
              <a:rPr lang="en-US" dirty="0"/>
            </a:br>
            <a:r>
              <a:rPr lang="he-IL" dirty="0"/>
              <a:t>של תבנית בסיס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30CA40-3AE6-8C40-B628-3B8B63BD0A0E}"/>
              </a:ext>
            </a:extLst>
          </p:cNvPr>
          <p:cNvGrpSpPr/>
          <p:nvPr userDrawn="1"/>
        </p:nvGrpSpPr>
        <p:grpSpPr>
          <a:xfrm>
            <a:off x="902624" y="181572"/>
            <a:ext cx="11022154" cy="506326"/>
            <a:chOff x="865046" y="356936"/>
            <a:chExt cx="11022154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74322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פתר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aa-ET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פתרון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65046" y="1825625"/>
            <a:ext cx="5154754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60122" y="1825625"/>
            <a:ext cx="5093677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5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C84C288-45B9-0C4B-BC23-61FEF6C6178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DECF7E4-AA12-DD4F-8FBA-6942B07B66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824D68-292F-0740-864D-187885A36636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FF00F0-B1E8-5F4E-A07B-F1B92F9D38A6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/>
            </a:p>
          </p:txBody>
        </p:sp>
      </p:grp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72B4A16-607D-6547-9FD5-D3C9EE1A52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aa-ET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67E3700-96F7-8449-BFE9-3638DA837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61" b="71253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0A8A744E-77D6-CD40-B413-54A26D5A1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aa-ET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05C46E-F358-4B4C-A5AF-C1EE892CDA45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6749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aa-ET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754" y="1825625"/>
            <a:ext cx="5078046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7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8C25B-25BC-3D44-BF1A-D4FCCE68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 rtl="1">
              <a:spcBef>
                <a:spcPts val="800"/>
              </a:spcBef>
              <a:spcAft>
                <a:spcPts val="0"/>
              </a:spcAft>
            </a:pPr>
            <a:r>
              <a:rPr lang="he-IL" sz="4400" b="1">
                <a:solidFill>
                  <a:schemeClr val="dk1"/>
                </a:solidFill>
                <a:latin typeface="Alef"/>
                <a:ea typeface="Alef"/>
                <a:sym typeface="Alef"/>
              </a:rPr>
              <a:t>לפניכם מהלך השיעור הכולל (45 דקות סה"כ):</a:t>
            </a:r>
            <a:endParaRPr lang="he-IL" sz="4000" b="1" dirty="0">
              <a:solidFill>
                <a:schemeClr val="dk1"/>
              </a:solidFill>
              <a:latin typeface="Alef"/>
              <a:ea typeface="Alef"/>
              <a:sym typeface="Alef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4985F-A51E-924E-9310-276896888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הצגת נושא השיעור ומה נעשה היום (דקה)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פעילות פתיחה (עד 2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חיבור לידע קודם (עד 2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שלב הלמידה (עד 20 דק')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הקניה 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תרגול 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פתרון התרגול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ניתן לחזור על הרצף פעם- פעמיים במסגרת ה- 20 דק'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סיכום וסוף צילום (עד 5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משימה עצמאית בנושא השיעור (15 דק')</a:t>
            </a:r>
          </a:p>
        </p:txBody>
      </p:sp>
    </p:spTree>
    <p:extLst>
      <p:ext uri="{BB962C8B-B14F-4D97-AF65-F5344CB8AC3E}">
        <p14:creationId xmlns:p14="http://schemas.microsoft.com/office/powerpoint/2010/main" val="314006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3" r:id="rId3"/>
    <p:sldLayoutId id="2147483666" r:id="rId4"/>
    <p:sldLayoutId id="2147483652" r:id="rId5"/>
    <p:sldLayoutId id="2147483667" r:id="rId6"/>
    <p:sldLayoutId id="2147483669" r:id="rId7"/>
    <p:sldLayoutId id="2147483670" r:id="rId8"/>
    <p:sldLayoutId id="2147483671" r:id="rId9"/>
    <p:sldLayoutId id="2147483668" r:id="rId10"/>
    <p:sldLayoutId id="2147483665" r:id="rId11"/>
    <p:sldLayoutId id="2147483657" r:id="rId12"/>
    <p:sldLayoutId id="2147483664" r:id="rId13"/>
    <p:sldLayoutId id="2147483661" r:id="rId14"/>
    <p:sldLayoutId id="2147483649" r:id="rId15"/>
    <p:sldLayoutId id="2147483663" r:id="rId16"/>
    <p:sldLayoutId id="2147483676" r:id="rId17"/>
  </p:sldLayoutIdLst>
  <p:txStyles>
    <p:titleStyle>
      <a:lvl1pPr algn="r" defTabSz="914400" rtl="1" eaLnBrk="1" latinLnBrk="0" hangingPunct="1">
        <a:lnSpc>
          <a:spcPct val="90000"/>
        </a:lnSpc>
        <a:spcBef>
          <a:spcPts val="800"/>
        </a:spcBef>
        <a:spcAft>
          <a:spcPts val="0"/>
        </a:spcAft>
        <a:buNone/>
        <a:defRPr sz="4400" b="0" i="0" kern="120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800"/>
        </a:spcBef>
        <a:spcAft>
          <a:spcPts val="0"/>
        </a:spcAft>
        <a:buFont typeface="+mj-lt"/>
        <a:buNone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429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83" userDrawn="1">
          <p15:clr>
            <a:srgbClr val="F26B43"/>
          </p15:clr>
        </p15:guide>
        <p15:guide id="2" orient="horz" pos="7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9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7.png"/><Relationship Id="rId5" Type="http://schemas.openxmlformats.org/officeDocument/2006/relationships/image" Target="../media/image380.png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6.png"/><Relationship Id="rId3" Type="http://schemas.openxmlformats.org/officeDocument/2006/relationships/video" Target="../media/media2.mp4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5.png"/><Relationship Id="rId2" Type="http://schemas.microsoft.com/office/2007/relationships/media" Target="../media/media2.mp4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11" Type="http://schemas.openxmlformats.org/officeDocument/2006/relationships/image" Target="../media/image44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43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50.png"/><Relationship Id="rId3" Type="http://schemas.openxmlformats.org/officeDocument/2006/relationships/video" Target="../media/media2.mp4"/><Relationship Id="rId7" Type="http://schemas.openxmlformats.org/officeDocument/2006/relationships/image" Target="../media/image39.png"/><Relationship Id="rId12" Type="http://schemas.openxmlformats.org/officeDocument/2006/relationships/image" Target="../media/image49.png"/><Relationship Id="rId2" Type="http://schemas.microsoft.com/office/2007/relationships/media" Target="../media/media2.mp4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png"/><Relationship Id="rId11" Type="http://schemas.openxmlformats.org/officeDocument/2006/relationships/image" Target="../media/image48.png"/><Relationship Id="rId5" Type="http://schemas.openxmlformats.org/officeDocument/2006/relationships/notesSlide" Target="../notesSlides/notesSlide12.xml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3.png"/><Relationship Id="rId12" Type="http://schemas.openxmlformats.org/officeDocument/2006/relationships/image" Target="../media/image39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2.png"/><Relationship Id="rId11" Type="http://schemas.openxmlformats.org/officeDocument/2006/relationships/image" Target="../media/image51.png"/><Relationship Id="rId5" Type="http://schemas.openxmlformats.org/officeDocument/2006/relationships/image" Target="../media/image511.png"/><Relationship Id="rId10" Type="http://schemas.openxmlformats.org/officeDocument/2006/relationships/image" Target="../media/image56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50.png"/><Relationship Id="rId12" Type="http://schemas.openxmlformats.org/officeDocument/2006/relationships/image" Target="../media/image6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40.png"/><Relationship Id="rId11" Type="http://schemas.openxmlformats.org/officeDocument/2006/relationships/image" Target="../media/image59.png"/><Relationship Id="rId5" Type="http://schemas.openxmlformats.org/officeDocument/2006/relationships/image" Target="../media/image60.png"/><Relationship Id="rId10" Type="http://schemas.openxmlformats.org/officeDocument/2006/relationships/image" Target="../media/image58.png"/><Relationship Id="rId4" Type="http://schemas.openxmlformats.org/officeDocument/2006/relationships/image" Target="../media/image47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20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2.png"/><Relationship Id="rId11" Type="http://schemas.openxmlformats.org/officeDocument/2006/relationships/image" Target="../media/image39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47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710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12" Type="http://schemas.openxmlformats.org/officeDocument/2006/relationships/image" Target="../media/image7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image" Target="../media/image66.png"/><Relationship Id="rId10" Type="http://schemas.openxmlformats.org/officeDocument/2006/relationships/image" Target="../media/image70.png"/><Relationship Id="rId4" Type="http://schemas.openxmlformats.org/officeDocument/2006/relationships/image" Target="../media/image12.pn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5" Type="http://schemas.openxmlformats.org/officeDocument/2006/relationships/image" Target="../media/image72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5.xml"/><Relationship Id="rId9" Type="http://schemas.microsoft.com/office/2007/relationships/hdphoto" Target="../media/hdphoto2.wdp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11" Type="http://schemas.openxmlformats.org/officeDocument/2006/relationships/image" Target="../media/image19.png"/><Relationship Id="rId5" Type="http://schemas.openxmlformats.org/officeDocument/2006/relationships/image" Target="../media/image20.png"/><Relationship Id="rId10" Type="http://schemas.microsoft.com/office/2007/relationships/hdphoto" Target="../media/hdphoto5.wdp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240.pn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0.png"/><Relationship Id="rId10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"/>
          <p:cNvSpPr txBox="1">
            <a:spLocks noGrp="1"/>
          </p:cNvSpPr>
          <p:nvPr>
            <p:ph type="body" sz="quarter" idx="15"/>
          </p:nvPr>
        </p:nvSpPr>
        <p:spPr>
          <a:xfrm>
            <a:off x="5494711" y="2086877"/>
            <a:ext cx="5077087" cy="634326"/>
          </a:xfrm>
          <a:solidFill>
            <a:srgbClr val="1152C9"/>
          </a:solidFill>
        </p:spPr>
        <p:txBody>
          <a:bodyPr/>
          <a:lstStyle/>
          <a:p>
            <a:pPr lvl="0" algn="ctr"/>
            <a:r>
              <a:rPr lang="he-IL" sz="3200" b="1" dirty="0"/>
              <a:t>מערכת שיעורים למגזר החרדי   </a:t>
            </a:r>
          </a:p>
        </p:txBody>
      </p:sp>
      <p:sp>
        <p:nvSpPr>
          <p:cNvPr id="239" name="Google Shape;239;p5"/>
          <p:cNvSpPr txBox="1"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he-IL" dirty="0"/>
              <a:t>נושא השיעור: חלק של כמות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874761-6EDB-5D40-A79B-9C82F478C3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2639" y="5115055"/>
            <a:ext cx="6704013" cy="743878"/>
          </a:xfrm>
        </p:spPr>
        <p:txBody>
          <a:bodyPr>
            <a:normAutofit fontScale="85000" lnSpcReduction="20000"/>
          </a:bodyPr>
          <a:lstStyle/>
          <a:p>
            <a:r>
              <a:rPr lang="he-IL" dirty="0">
                <a:sym typeface="Calibri"/>
              </a:rPr>
              <a:t>עם המורה: הילה בגריש</a:t>
            </a:r>
          </a:p>
          <a:p>
            <a:r>
              <a:rPr lang="he-IL" dirty="0">
                <a:sym typeface="Calibri"/>
              </a:rPr>
              <a:t>המצגת נבנתה על ידי רחלי גבאי</a:t>
            </a:r>
          </a:p>
        </p:txBody>
      </p:sp>
      <p:pic>
        <p:nvPicPr>
          <p:cNvPr id="241" name="Google Shape;2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05291">
            <a:off x="3733675" y="632278"/>
            <a:ext cx="658648" cy="22123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8;p5"/>
          <p:cNvSpPr txBox="1">
            <a:spLocks/>
          </p:cNvSpPr>
          <p:nvPr/>
        </p:nvSpPr>
        <p:spPr>
          <a:xfrm>
            <a:off x="2222638" y="3024451"/>
            <a:ext cx="8382413" cy="82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5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שיעור חשבון לכיתה ו</a:t>
            </a:r>
          </a:p>
        </p:txBody>
      </p:sp>
      <p:sp>
        <p:nvSpPr>
          <p:cNvPr id="5" name="מלבן 4"/>
          <p:cNvSpPr/>
          <p:nvPr/>
        </p:nvSpPr>
        <p:spPr>
          <a:xfrm>
            <a:off x="89038" y="0"/>
            <a:ext cx="1114922" cy="1738469"/>
          </a:xfrm>
          <a:prstGeom prst="rect">
            <a:avLst/>
          </a:prstGeom>
          <a:solidFill>
            <a:srgbClr val="156DC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3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97AA63-1A63-0247-B9BE-332BC3D6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</a:t>
            </a:r>
            <a:endParaRPr lang="aa-E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9FE29D6-6B9C-0845-A985-F3FBA059066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302492" y="1377569"/>
                <a:ext cx="7083963" cy="203939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he-IL" dirty="0"/>
                  <a:t>באוטובוס נסעו 34 נשים, 16 גברים ו-10 ילדים. </a:t>
                </a:r>
              </a:p>
              <a:p>
                <a:pPr marL="0" indent="0">
                  <a:buNone/>
                </a:pPr>
                <a:r>
                  <a:rPr lang="he-IL" dirty="0"/>
                  <a:t>בתחנה הראשונה ירדו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dirty="0"/>
                  <a:t> מכלל הנוסעים. </a:t>
                </a:r>
              </a:p>
              <a:p>
                <a:pPr marL="0" indent="0">
                  <a:buNone/>
                </a:pPr>
                <a:r>
                  <a:rPr lang="he-IL" dirty="0"/>
                  <a:t>כמה נוסעים נשארו באוטובוס? </a:t>
                </a:r>
                <a:br>
                  <a:rPr lang="he-IL" dirty="0"/>
                </a:br>
                <a:endParaRPr lang="he-IL" dirty="0"/>
              </a:p>
              <a:p>
                <a:endParaRPr lang="aa-ET" b="1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FE29D6-6B9C-0845-A985-F3FBA05906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02492" y="1377569"/>
                <a:ext cx="7083963" cy="2039399"/>
              </a:xfrm>
              <a:blipFill rotWithShape="0">
                <a:blip r:embed="rId5"/>
                <a:stretch>
                  <a:fillRect t="-4478" r="-1549" b="-17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8B1AB924-977B-C94D-87F0-9032B541A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084" y="262845"/>
            <a:ext cx="1047545" cy="550181"/>
          </a:xfrm>
          <a:prstGeom prst="rect">
            <a:avLst/>
          </a:prstGeom>
        </p:spPr>
      </p:pic>
      <p:pic>
        <p:nvPicPr>
          <p:cNvPr id="2" name="טיימר 1 דק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5410" y="262845"/>
            <a:ext cx="2411832" cy="1280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6807" y="1674660"/>
            <a:ext cx="3638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 60 = 34+ 16+ 10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5683" y="2344868"/>
            <a:ext cx="426399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על מנת לחשב את מספר הנוסעים שנשארו בתחנה, אפשר לחשב כמה הם      מ- 60.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35780" y="4906988"/>
            <a:ext cx="3542097" cy="7026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61423" y="4906988"/>
            <a:ext cx="1" cy="702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90535" y="4906988"/>
            <a:ext cx="1" cy="702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19650" y="4913113"/>
            <a:ext cx="1" cy="702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97241" y="4913113"/>
            <a:ext cx="1" cy="702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Brace 20"/>
          <p:cNvSpPr/>
          <p:nvPr/>
        </p:nvSpPr>
        <p:spPr>
          <a:xfrm rot="5400000">
            <a:off x="2547212" y="2762944"/>
            <a:ext cx="719231" cy="347408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2588562" y="3573835"/>
            <a:ext cx="6063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60</a:t>
            </a:r>
            <a:r>
              <a:rPr lang="he-IL" dirty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6553" y="5027477"/>
            <a:ext cx="6063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12</a:t>
            </a:r>
            <a:r>
              <a:rPr lang="he-IL" dirty="0"/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48878" y="5019337"/>
            <a:ext cx="6063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12</a:t>
            </a:r>
            <a:r>
              <a:rPr lang="he-IL" dirty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48765" y="4974993"/>
            <a:ext cx="6063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12</a:t>
            </a:r>
            <a:r>
              <a:rPr lang="he-IL" dirty="0"/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3282" y="5016409"/>
            <a:ext cx="6063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12</a:t>
            </a:r>
            <a:r>
              <a:rPr lang="he-IL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71287" y="5038588"/>
            <a:ext cx="6063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12</a:t>
            </a:r>
            <a:r>
              <a:rPr lang="he-IL" dirty="0"/>
              <a:t> </a:t>
            </a:r>
          </a:p>
        </p:txBody>
      </p:sp>
      <p:sp>
        <p:nvSpPr>
          <p:cNvPr id="31" name="Left Brace 30"/>
          <p:cNvSpPr/>
          <p:nvPr/>
        </p:nvSpPr>
        <p:spPr>
          <a:xfrm rot="16200000">
            <a:off x="2192283" y="4633322"/>
            <a:ext cx="719231" cy="289069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987789" y="3090111"/>
                <a:ext cx="377026" cy="611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789" y="3090111"/>
                <a:ext cx="377026" cy="61177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79970" y="3883473"/>
                <a:ext cx="2733487" cy="6165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e-IL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he-I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2400" dirty="0"/>
                  <a:t> 12 =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970" y="3883473"/>
                <a:ext cx="2733487" cy="616515"/>
              </a:xfrm>
              <a:prstGeom prst="rect">
                <a:avLst/>
              </a:prstGeom>
              <a:blipFill rotWithShape="0">
                <a:blip r:embed="rId10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46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" grpId="0"/>
      <p:bldP spid="12" grpId="0"/>
      <p:bldP spid="13" grpId="0" animBg="1"/>
      <p:bldP spid="21" grpId="0" animBg="1"/>
      <p:bldP spid="22" grpId="0"/>
      <p:bldP spid="24" grpId="0"/>
      <p:bldP spid="26" grpId="0"/>
      <p:bldP spid="27" grpId="0"/>
      <p:bldP spid="28" grpId="0"/>
      <p:bldP spid="29" grpId="0"/>
      <p:bldP spid="31" grpId="0" animBg="1"/>
      <p:bldP spid="33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97AA63-1A63-0247-B9BE-332BC3D6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910" y="9851"/>
            <a:ext cx="10515600" cy="1325563"/>
          </a:xfrm>
        </p:spPr>
        <p:txBody>
          <a:bodyPr/>
          <a:lstStyle/>
          <a:p>
            <a:r>
              <a:rPr lang="he-IL" dirty="0"/>
              <a:t>המשך תרגול</a:t>
            </a:r>
            <a:endParaRPr lang="aa-E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FE29D6-6B9C-0845-A985-F3FBA0590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6716" y="1025451"/>
            <a:ext cx="3479450" cy="214126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000" dirty="0">
                <a:cs typeface="+mn-cs"/>
              </a:rPr>
              <a:t>לסבתא דינה 30 נכדים.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000" dirty="0">
                <a:cs typeface="+mn-cs"/>
              </a:rPr>
              <a:t> שליש מהנכדים הן בנות.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000" dirty="0">
                <a:cs typeface="+mn-cs"/>
              </a:rPr>
              <a:t>ל -     מהנכדים הבנים יש משקפים.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000" dirty="0">
                <a:cs typeface="+mn-cs"/>
              </a:rPr>
              <a:t>לכמה מהבנים יש משקפים?</a:t>
            </a:r>
            <a:endParaRPr lang="aa-ET" sz="2000" dirty="0"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1AB924-977B-C94D-87F0-9032B541A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084" y="262845"/>
            <a:ext cx="1047545" cy="550181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958972"/>
              </p:ext>
            </p:extLst>
          </p:nvPr>
        </p:nvGraphicFramePr>
        <p:xfrm>
          <a:off x="10383201" y="1979115"/>
          <a:ext cx="216702" cy="687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7" imgW="152334" imgH="393529" progId="Equation.3">
                  <p:embed/>
                </p:oleObj>
              </mc:Choice>
              <mc:Fallback>
                <p:oleObj r:id="rId7" imgW="152334" imgH="393529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3201" y="1979115"/>
                        <a:ext cx="216702" cy="6877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טיימר 1 דק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62320" y="5565224"/>
            <a:ext cx="1865328" cy="9901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27910" y="686620"/>
            <a:ext cx="789272" cy="8359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1394629" y="854787"/>
            <a:ext cx="6063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30</a:t>
            </a:r>
            <a:r>
              <a:rPr lang="he-IL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37912" y="1736007"/>
            <a:ext cx="789272" cy="8359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2510590" y="1736007"/>
            <a:ext cx="789272" cy="8359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3718562" y="1736007"/>
            <a:ext cx="789272" cy="8359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TextBox 18"/>
          <p:cNvSpPr txBox="1"/>
          <p:nvPr/>
        </p:nvSpPr>
        <p:spPr>
          <a:xfrm>
            <a:off x="1403016" y="1898799"/>
            <a:ext cx="6063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10</a:t>
            </a:r>
            <a:r>
              <a:rPr lang="he-IL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43479" y="1927516"/>
            <a:ext cx="6063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10</a:t>
            </a:r>
            <a:r>
              <a:rPr lang="he-IL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2" y="1923135"/>
            <a:ext cx="6063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10</a:t>
            </a:r>
            <a:r>
              <a:rPr lang="he-IL" dirty="0"/>
              <a:t> </a:t>
            </a:r>
          </a:p>
        </p:txBody>
      </p:sp>
      <p:sp>
        <p:nvSpPr>
          <p:cNvPr id="22" name="Left Brace 21"/>
          <p:cNvSpPr/>
          <p:nvPr/>
        </p:nvSpPr>
        <p:spPr>
          <a:xfrm rot="16200000">
            <a:off x="3320083" y="1897053"/>
            <a:ext cx="422382" cy="182478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TextBox 22"/>
          <p:cNvSpPr txBox="1"/>
          <p:nvPr/>
        </p:nvSpPr>
        <p:spPr>
          <a:xfrm>
            <a:off x="2751223" y="3078486"/>
            <a:ext cx="22827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מספר הבנים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5991" y="2577754"/>
            <a:ext cx="103354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מספר </a:t>
            </a:r>
          </a:p>
          <a:p>
            <a:r>
              <a:rPr lang="he-IL" sz="2400" dirty="0"/>
              <a:t>הבנות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13227" y="686620"/>
                <a:ext cx="2733487" cy="6165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e-IL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he-I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e-IL" sz="2400" dirty="0"/>
                  <a:t> 10 =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227" y="686620"/>
                <a:ext cx="2733487" cy="616515"/>
              </a:xfrm>
              <a:prstGeom prst="rect">
                <a:avLst/>
              </a:prstGeom>
              <a:blipFill>
                <a:blip r:embed="rId10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23229" y="3387639"/>
                <a:ext cx="273348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e-IL" sz="24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he-IL" sz="2400" dirty="0"/>
                  <a:t>20 =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229" y="3387639"/>
                <a:ext cx="2733487" cy="461665"/>
              </a:xfrm>
              <a:prstGeom prst="rect">
                <a:avLst/>
              </a:prstGeom>
              <a:blipFill>
                <a:blip r:embed="rId11"/>
                <a:stretch>
                  <a:fillRect l="-445" t="-9333" b="-32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3103346" y="3597999"/>
            <a:ext cx="789272" cy="8359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3175543" y="3785127"/>
            <a:ext cx="5943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20</a:t>
            </a:r>
            <a:r>
              <a:rPr lang="he-IL" dirty="0"/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33274" y="4590106"/>
            <a:ext cx="789272" cy="8359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Rectangle 29"/>
          <p:cNvSpPr/>
          <p:nvPr/>
        </p:nvSpPr>
        <p:spPr>
          <a:xfrm>
            <a:off x="2148843" y="4614269"/>
            <a:ext cx="789272" cy="8359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Rectangle 30"/>
          <p:cNvSpPr/>
          <p:nvPr/>
        </p:nvSpPr>
        <p:spPr>
          <a:xfrm>
            <a:off x="3261537" y="4621049"/>
            <a:ext cx="789272" cy="8359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4491795" y="4640322"/>
            <a:ext cx="789272" cy="8359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Left Brace 32"/>
          <p:cNvSpPr/>
          <p:nvPr/>
        </p:nvSpPr>
        <p:spPr>
          <a:xfrm rot="16200000">
            <a:off x="3536248" y="4140671"/>
            <a:ext cx="422382" cy="309933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TextBox 33"/>
          <p:cNvSpPr txBox="1"/>
          <p:nvPr/>
        </p:nvSpPr>
        <p:spPr>
          <a:xfrm>
            <a:off x="2668607" y="5967593"/>
            <a:ext cx="22827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מרכיבים משקפים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4596" y="5472366"/>
            <a:ext cx="22827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אינם מרכיבים משקפים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06865" y="4743682"/>
            <a:ext cx="6063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5</a:t>
            </a:r>
            <a:r>
              <a:rPr lang="he-IL" dirty="0"/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40283" y="4786389"/>
            <a:ext cx="6063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5</a:t>
            </a:r>
            <a:r>
              <a:rPr lang="he-IL" dirty="0"/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56788" y="4770600"/>
            <a:ext cx="6063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5</a:t>
            </a:r>
            <a:r>
              <a:rPr lang="he-IL" dirty="0"/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83235" y="4846479"/>
            <a:ext cx="6063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5</a:t>
            </a:r>
            <a:r>
              <a:rPr lang="he-IL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722053" y="4158457"/>
                <a:ext cx="1560808" cy="613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e-IL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he-IL" sz="2400" dirty="0"/>
                  <a:t>=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053" y="4158457"/>
                <a:ext cx="1560808" cy="613886"/>
              </a:xfrm>
              <a:prstGeom prst="rect">
                <a:avLst/>
              </a:prstGeom>
              <a:blipFill>
                <a:blip r:embed="rId12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053273" y="4127362"/>
                <a:ext cx="1994085" cy="61311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e-IL" sz="2400" dirty="0"/>
                  <a:t>     15=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273" y="4127362"/>
                <a:ext cx="1994085" cy="613117"/>
              </a:xfrm>
              <a:prstGeom prst="rect">
                <a:avLst/>
              </a:prstGeom>
              <a:blipFill>
                <a:blip r:embed="rId13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42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 animBg="1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97AA63-1A63-0247-B9BE-332BC3D6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910" y="9851"/>
            <a:ext cx="10515600" cy="1325563"/>
          </a:xfrm>
        </p:spPr>
        <p:txBody>
          <a:bodyPr/>
          <a:lstStyle/>
          <a:p>
            <a:r>
              <a:rPr lang="he-IL" dirty="0"/>
              <a:t>המשך תרגול</a:t>
            </a:r>
            <a:endParaRPr lang="aa-E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FE29D6-6B9C-0845-A985-F3FBA0590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596" y="995304"/>
            <a:ext cx="10515600" cy="4867927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באולם ההרצאות יש 500 מושבים. כרטיס להרצאה נמכר ב- 30 שקלים.</a:t>
            </a:r>
          </a:p>
          <a:p>
            <a:pPr marL="0" indent="0">
              <a:buNone/>
            </a:pPr>
            <a:r>
              <a:rPr lang="he-IL" dirty="0"/>
              <a:t>בערב מסוים נמכרו     מהכרטיסים. </a:t>
            </a:r>
          </a:p>
          <a:p>
            <a:pPr marL="0" indent="0">
              <a:buNone/>
            </a:pPr>
            <a:r>
              <a:rPr lang="he-IL" dirty="0"/>
              <a:t>מה סך ההכנסות ממכירת הכרטיסים? 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1AB924-977B-C94D-87F0-9032B541A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084" y="262845"/>
            <a:ext cx="1047545" cy="550181"/>
          </a:xfrm>
          <a:prstGeom prst="rect">
            <a:avLst/>
          </a:prstGeom>
        </p:spPr>
      </p:pic>
      <p:pic>
        <p:nvPicPr>
          <p:cNvPr id="7" name="טיימר 1 דק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9284" y="1489943"/>
            <a:ext cx="1865328" cy="9901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32548" y="2634599"/>
            <a:ext cx="789272" cy="83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1732548" y="2823331"/>
            <a:ext cx="6914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500</a:t>
            </a:r>
            <a:r>
              <a:rPr lang="he-IL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32548" y="4185734"/>
            <a:ext cx="789272" cy="83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3184359" y="4185734"/>
            <a:ext cx="789272" cy="83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4636170" y="4185734"/>
            <a:ext cx="789272" cy="83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Left Brace 21"/>
          <p:cNvSpPr/>
          <p:nvPr/>
        </p:nvSpPr>
        <p:spPr>
          <a:xfrm rot="16200000">
            <a:off x="5495023" y="2760898"/>
            <a:ext cx="422382" cy="504370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TextBox 22"/>
          <p:cNvSpPr txBox="1"/>
          <p:nvPr/>
        </p:nvSpPr>
        <p:spPr>
          <a:xfrm>
            <a:off x="4720390" y="5662544"/>
            <a:ext cx="22827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כרטיסים שנמכרו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4712" y="5293212"/>
            <a:ext cx="22827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כרטיסים שלא נמכרו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252592"/>
              </p:ext>
            </p:extLst>
          </p:nvPr>
        </p:nvGraphicFramePr>
        <p:xfrm>
          <a:off x="8228064" y="1404740"/>
          <a:ext cx="230135" cy="748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r:id="rId8" imgW="152334" imgH="393529" progId="Equation.3">
                  <p:embed/>
                </p:oleObj>
              </mc:Choice>
              <mc:Fallback>
                <p:oleObj r:id="rId8" imgW="152334" imgH="393529" progId="Equation.3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8064" y="1404740"/>
                        <a:ext cx="230135" cy="748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6125120" y="4185733"/>
            <a:ext cx="789272" cy="83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ectangle 26"/>
          <p:cNvSpPr/>
          <p:nvPr/>
        </p:nvSpPr>
        <p:spPr>
          <a:xfrm>
            <a:off x="7513948" y="4185734"/>
            <a:ext cx="789272" cy="8359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400525"/>
              </p:ext>
            </p:extLst>
          </p:nvPr>
        </p:nvGraphicFramePr>
        <p:xfrm>
          <a:off x="6823646" y="5553977"/>
          <a:ext cx="230135" cy="748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r:id="rId10" imgW="152334" imgH="393529" progId="Equation.3">
                  <p:embed/>
                </p:oleObj>
              </mc:Choice>
              <mc:Fallback>
                <p:oleObj r:id="rId10" imgW="152334" imgH="393529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646" y="5553977"/>
                        <a:ext cx="230135" cy="748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41983" y="5315203"/>
                <a:ext cx="319806" cy="57817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983" y="5315203"/>
                <a:ext cx="319806" cy="57817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784474" y="4403124"/>
            <a:ext cx="6914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100</a:t>
            </a:r>
            <a:r>
              <a:rPr lang="he-IL" dirty="0"/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21205" y="4417200"/>
            <a:ext cx="6914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100</a:t>
            </a:r>
            <a:r>
              <a:rPr lang="he-IL" dirty="0"/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36170" y="4403124"/>
            <a:ext cx="6914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100</a:t>
            </a:r>
            <a:r>
              <a:rPr lang="he-IL" dirty="0"/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88146" y="4417200"/>
            <a:ext cx="6914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100</a:t>
            </a:r>
            <a:r>
              <a:rPr lang="he-IL" dirty="0"/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62876" y="4431395"/>
            <a:ext cx="6914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100</a:t>
            </a:r>
            <a:r>
              <a:rPr lang="he-IL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33854" y="2753139"/>
                <a:ext cx="4389859" cy="89242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400" dirty="0"/>
                  <a:t>500 </a:t>
                </a:r>
                <a14:m>
                  <m:oMath xmlns:m="http://schemas.openxmlformats.org/officeDocument/2006/math">
                    <m:r>
                      <a:rPr lang="he-IL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he-IL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</m:t>
                    </m:r>
                  </m:oMath>
                </a14:m>
                <a:endParaRPr lang="he-IL" sz="2400" b="0" dirty="0">
                  <a:ea typeface="Cambria Math" panose="02040503050406030204" pitchFamily="18" charset="0"/>
                </a:endParaRP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854" y="2753139"/>
                <a:ext cx="4389859" cy="892424"/>
              </a:xfrm>
              <a:prstGeom prst="rect">
                <a:avLst/>
              </a:prstGeom>
              <a:blipFill rotWithShape="0">
                <a:blip r:embed="rId12"/>
                <a:stretch>
                  <a:fillRect l="-22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431425" y="3334625"/>
                <a:ext cx="4389859" cy="7386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400" dirty="0"/>
                  <a:t>4</a:t>
                </a:r>
                <a14:m>
                  <m:oMath xmlns:m="http://schemas.openxmlformats.org/officeDocument/2006/math">
                    <m:r>
                      <a:rPr lang="he-I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  <m:r>
                      <a:rPr lang="he-IL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000</m:t>
                    </m:r>
                  </m:oMath>
                </a14:m>
                <a:endParaRPr lang="he-IL" sz="2400" b="0" dirty="0">
                  <a:ea typeface="Cambria Math" panose="02040503050406030204" pitchFamily="18" charset="0"/>
                </a:endParaRP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425" y="3334625"/>
                <a:ext cx="4389859" cy="738664"/>
              </a:xfrm>
              <a:prstGeom prst="rect">
                <a:avLst/>
              </a:prstGeom>
              <a:blipFill rotWithShape="0">
                <a:blip r:embed="rId13"/>
                <a:stretch>
                  <a:fillRect l="-2083" t="-57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63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 animBg="1"/>
      <p:bldP spid="15" grpId="0"/>
      <p:bldP spid="16" grpId="0" animBg="1"/>
      <p:bldP spid="17" grpId="0" animBg="1"/>
      <p:bldP spid="18" grpId="0" animBg="1"/>
      <p:bldP spid="22" grpId="0" animBg="1"/>
      <p:bldP spid="23" grpId="0"/>
      <p:bldP spid="24" grpId="0"/>
      <p:bldP spid="26" grpId="0" animBg="1"/>
      <p:bldP spid="27" grpId="0" animBg="1"/>
      <p:bldP spid="2" grpId="0"/>
      <p:bldP spid="30" grpId="0"/>
      <p:bldP spid="33" grpId="0"/>
      <p:bldP spid="34" grpId="0"/>
      <p:bldP spid="35" grpId="0"/>
      <p:bldP spid="36" grpId="0"/>
      <p:bldP spid="3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he-IL" dirty="0"/>
              <a:t>הוראות המשחק:</a:t>
            </a:r>
          </a:p>
          <a:p>
            <a:pPr marL="742950" indent="-742950" algn="just">
              <a:buAutoNum type="arabicPeriod"/>
            </a:pPr>
            <a:r>
              <a:rPr lang="he-IL" dirty="0"/>
              <a:t>נשלוף קלף מתוך ערימת קלפים, על הקלף רשום מספר. מתוך ערימה נוספת נשלוף קלף שעליו כתובים שברים. </a:t>
            </a:r>
          </a:p>
          <a:p>
            <a:pPr marL="742950" indent="-742950" algn="just">
              <a:buAutoNum type="arabicPeriod"/>
            </a:pPr>
            <a:r>
              <a:rPr lang="he-IL" dirty="0"/>
              <a:t>נחשב מהי הכמות שמתאימה לכל שבר.</a:t>
            </a:r>
          </a:p>
          <a:p>
            <a:pPr marL="742950" indent="-742950" algn="just">
              <a:buAutoNum type="arabicPeriod"/>
            </a:pPr>
            <a:r>
              <a:rPr lang="he-IL" dirty="0"/>
              <a:t>נמצא מיהו השבר שמתאים לאילוצי השאלה.</a:t>
            </a:r>
          </a:p>
          <a:p>
            <a:pPr marL="742950" indent="-742950" algn="just">
              <a:buAutoNum type="arabicPeriod"/>
            </a:pPr>
            <a:endParaRPr lang="he-IL" dirty="0"/>
          </a:p>
          <a:p>
            <a:pPr marL="742950" indent="-742950" algn="just">
              <a:buAutoNum type="arabicPeriod"/>
            </a:pPr>
            <a:endParaRPr lang="he-IL" dirty="0"/>
          </a:p>
          <a:p>
            <a:pPr marL="742950" indent="-742950" algn="just">
              <a:buAutoNum type="arabicPeriod"/>
            </a:pPr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בואו נשחק</a:t>
            </a:r>
          </a:p>
        </p:txBody>
      </p:sp>
    </p:spTree>
    <p:extLst>
      <p:ext uri="{BB962C8B-B14F-4D97-AF65-F5344CB8AC3E}">
        <p14:creationId xmlns:p14="http://schemas.microsoft.com/office/powerpoint/2010/main" val="1443537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בואו נשחק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316865" y="1928813"/>
            <a:ext cx="5743589" cy="1818239"/>
          </a:xfrm>
        </p:spPr>
        <p:txBody>
          <a:bodyPr>
            <a:normAutofit fontScale="25000" lnSpcReduction="20000"/>
          </a:bodyPr>
          <a:lstStyle/>
          <a:p>
            <a:pPr lvl="1" algn="r">
              <a:lnSpc>
                <a:spcPct val="170000"/>
              </a:lnSpc>
            </a:pPr>
            <a:r>
              <a:rPr lang="he-IL" sz="11200" dirty="0">
                <a:cs typeface="+mn-cs"/>
              </a:rPr>
              <a:t>מתוך חפיסת קלפים הרמתי את הקלף 12. </a:t>
            </a:r>
          </a:p>
          <a:p>
            <a:pPr lvl="1" algn="r">
              <a:lnSpc>
                <a:spcPct val="170000"/>
              </a:lnSpc>
            </a:pPr>
            <a:r>
              <a:rPr lang="he-IL" sz="11200" dirty="0">
                <a:cs typeface="+mn-cs"/>
              </a:rPr>
              <a:t>באיזה שבר מבין השברים הבאים תבחרו כדי לקבל מספר זוגי?</a:t>
            </a:r>
            <a:r>
              <a:rPr lang="he-IL" dirty="0"/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55" y="1858616"/>
            <a:ext cx="3461679" cy="25932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747741">
            <a:off x="2206487" y="2703443"/>
            <a:ext cx="104360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20461" y="2219379"/>
                <a:ext cx="320601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461" y="2219379"/>
                <a:ext cx="320601" cy="5167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89899" y="2212538"/>
                <a:ext cx="431124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899" y="2212538"/>
                <a:ext cx="431124" cy="5186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42478" y="2212538"/>
                <a:ext cx="192360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478" y="2212538"/>
                <a:ext cx="192360" cy="5259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21023" y="3189388"/>
                <a:ext cx="2733487" cy="62222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e-IL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he-I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he-IL" sz="2400" dirty="0"/>
                  <a:t>10=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023" y="3189388"/>
                <a:ext cx="2733487" cy="622222"/>
              </a:xfrm>
              <a:prstGeom prst="rect">
                <a:avLst/>
              </a:prstGeom>
              <a:blipFill rotWithShape="0">
                <a:blip r:embed="rId8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39590" y="4140790"/>
                <a:ext cx="2733487" cy="616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e-IL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he-I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84</m:t>
                        </m:r>
                      </m:num>
                      <m:den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he-IL" sz="2400" dirty="0"/>
                  <a:t>7=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590" y="4140790"/>
                <a:ext cx="2733487" cy="616964"/>
              </a:xfrm>
              <a:prstGeom prst="rect">
                <a:avLst/>
              </a:prstGeom>
              <a:blipFill rotWithShape="0">
                <a:blip r:embed="rId9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21022" y="5151492"/>
                <a:ext cx="2733487" cy="6161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e-IL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he-I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e-IL" sz="2400" dirty="0"/>
                  <a:t>3=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022" y="5151492"/>
                <a:ext cx="2733487" cy="616194"/>
              </a:xfrm>
              <a:prstGeom prst="rect">
                <a:avLst/>
              </a:prstGeom>
              <a:blipFill rotWithShape="0">
                <a:blip r:embed="rId10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3">
            <a:extLst>
              <a:ext uri="{FF2B5EF4-FFF2-40B4-BE49-F238E27FC236}">
                <a16:creationId xmlns:a16="http://schemas.microsoft.com/office/drawing/2014/main" id="{31D20ACE-3CE8-4E01-B229-B558923D08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617" y="4830113"/>
            <a:ext cx="1733757" cy="1352711"/>
          </a:xfrm>
          <a:prstGeom prst="rect">
            <a:avLst/>
          </a:prstGeom>
        </p:spPr>
      </p:pic>
      <p:pic>
        <p:nvPicPr>
          <p:cNvPr id="16" name="טיימר 1 דק">
            <a:hlinkClick r:id="" action="ppaction://media"/>
            <a:extLst>
              <a:ext uri="{FF2B5EF4-FFF2-40B4-BE49-F238E27FC236}">
                <a16:creationId xmlns:a16="http://schemas.microsoft.com/office/drawing/2014/main" id="{6BF9F3F5-DD6F-46C2-BFB2-52DAB2816C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78202" y="392999"/>
            <a:ext cx="1865328" cy="99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8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963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בואו נשחק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076661" y="1928813"/>
            <a:ext cx="4167602" cy="1818239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he-IL" dirty="0">
                <a:cs typeface="+mn-cs"/>
              </a:rPr>
              <a:t>מתוך חפיסת קלפים הרמנו את הקלף 36. </a:t>
            </a:r>
          </a:p>
          <a:p>
            <a:pPr lvl="1">
              <a:lnSpc>
                <a:spcPct val="150000"/>
              </a:lnSpc>
            </a:pPr>
            <a:r>
              <a:rPr lang="he-IL" dirty="0">
                <a:cs typeface="+mn-cs"/>
              </a:rPr>
              <a:t>באילו שברים מתוך השברים הבאים תבחרו על מנת לקבל מספר קטן מ-  10 ? </a:t>
            </a:r>
          </a:p>
          <a:p>
            <a:pPr lvl="1">
              <a:lnSpc>
                <a:spcPct val="150000"/>
              </a:lnSpc>
            </a:pPr>
            <a:endParaRPr lang="he-IL" dirty="0">
              <a:cs typeface="+mn-cs"/>
            </a:endParaRPr>
          </a:p>
          <a:p>
            <a:pPr lvl="1">
              <a:lnSpc>
                <a:spcPct val="150000"/>
              </a:lnSpc>
            </a:pPr>
            <a:endParaRPr lang="he-IL" dirty="0"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55" y="1858616"/>
            <a:ext cx="3461679" cy="25932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747741">
            <a:off x="2206487" y="2703443"/>
            <a:ext cx="104360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36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7368209" y="3999465"/>
            <a:ext cx="4167602" cy="1818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e-IL" dirty="0"/>
          </a:p>
          <a:p>
            <a:pPr lvl="1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73920" y="2170896"/>
                <a:ext cx="19236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920" y="2170896"/>
                <a:ext cx="192360" cy="5203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75252" y="2164955"/>
                <a:ext cx="19236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252" y="2164955"/>
                <a:ext cx="192360" cy="5203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46569" y="2170896"/>
                <a:ext cx="19236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569" y="2170896"/>
                <a:ext cx="192360" cy="5203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33815" y="3189388"/>
                <a:ext cx="2733487" cy="6165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e-IL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he-I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e-IL" sz="2400" dirty="0"/>
                  <a:t>12=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815" y="3189388"/>
                <a:ext cx="2733487" cy="616515"/>
              </a:xfrm>
              <a:prstGeom prst="rect">
                <a:avLst/>
              </a:prstGeom>
              <a:blipFill rotWithShape="0">
                <a:blip r:embed="rId8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43174" y="4993922"/>
                <a:ext cx="2733487" cy="61657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e-IL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he-I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he-IL" sz="2400" dirty="0"/>
                  <a:t> 4=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174" y="4993922"/>
                <a:ext cx="2733487" cy="616579"/>
              </a:xfrm>
              <a:prstGeom prst="rect">
                <a:avLst/>
              </a:prstGeom>
              <a:blipFill rotWithShape="0">
                <a:blip r:embed="rId9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28406" y="2211840"/>
                <a:ext cx="19236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406" y="2211840"/>
                <a:ext cx="192360" cy="51860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33814" y="4092991"/>
                <a:ext cx="2733487" cy="61657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e-IL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he-I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2400" dirty="0"/>
                  <a:t> 18=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814" y="4092991"/>
                <a:ext cx="2733487" cy="616579"/>
              </a:xfrm>
              <a:prstGeom prst="rect">
                <a:avLst/>
              </a:prstGeom>
              <a:blipFill rotWithShape="0">
                <a:blip r:embed="rId11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19360" y="5686565"/>
                <a:ext cx="2733487" cy="61657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e-IL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he-I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he-IL" sz="2400" dirty="0"/>
                  <a:t> 6=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360" y="5686565"/>
                <a:ext cx="2733487" cy="616579"/>
              </a:xfrm>
              <a:prstGeom prst="rect">
                <a:avLst/>
              </a:prstGeom>
              <a:blipFill rotWithShape="0">
                <a:blip r:embed="rId12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טיימר 1 דק">
            <a:hlinkClick r:id="" action="ppaction://media"/>
            <a:extLst>
              <a:ext uri="{FF2B5EF4-FFF2-40B4-BE49-F238E27FC236}">
                <a16:creationId xmlns:a16="http://schemas.microsoft.com/office/drawing/2014/main" id="{0F0185BD-C70E-4B35-A803-5F983FA483C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4617" y="542465"/>
            <a:ext cx="1865328" cy="99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963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בואו נשחק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076661" y="1928813"/>
            <a:ext cx="4167602" cy="1818239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he-IL" dirty="0">
                <a:cs typeface="+mn-cs"/>
              </a:rPr>
              <a:t>מתוך חפיסת קלפים הרמנו את הקלף 45. </a:t>
            </a:r>
          </a:p>
          <a:p>
            <a:pPr lvl="1">
              <a:lnSpc>
                <a:spcPct val="150000"/>
              </a:lnSpc>
            </a:pPr>
            <a:r>
              <a:rPr lang="he-IL" dirty="0">
                <a:cs typeface="+mn-cs"/>
              </a:rPr>
              <a:t>באיזה שבר מתוך השברים הבאים תבחרו על מנת לקבל מספר גדול מ-  20 ? </a:t>
            </a:r>
          </a:p>
          <a:p>
            <a:pPr lvl="1">
              <a:lnSpc>
                <a:spcPct val="150000"/>
              </a:lnSpc>
            </a:pPr>
            <a:endParaRPr lang="he-IL" dirty="0">
              <a:cs typeface="+mn-cs"/>
            </a:endParaRPr>
          </a:p>
          <a:p>
            <a:pPr lvl="1">
              <a:lnSpc>
                <a:spcPct val="150000"/>
              </a:lnSpc>
            </a:pPr>
            <a:endParaRPr lang="he-IL" dirty="0"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55" y="1858616"/>
            <a:ext cx="3461679" cy="25932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747741">
            <a:off x="2206487" y="2703443"/>
            <a:ext cx="104360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/>
              <a:t>45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7368209" y="3999465"/>
            <a:ext cx="4167602" cy="1818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3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e-IL" dirty="0"/>
          </a:p>
          <a:p>
            <a:pPr lvl="1"/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73920" y="2170896"/>
                <a:ext cx="19236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920" y="2170896"/>
                <a:ext cx="192360" cy="5203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48044" y="2147231"/>
                <a:ext cx="19236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044" y="2147231"/>
                <a:ext cx="192360" cy="5203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85753" y="2161270"/>
                <a:ext cx="192360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753" y="2161270"/>
                <a:ext cx="192360" cy="5204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33815" y="3189388"/>
                <a:ext cx="2733487" cy="6165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e-IL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he-I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e-IL" sz="2400" dirty="0"/>
                  <a:t> 15=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815" y="3189388"/>
                <a:ext cx="2733487" cy="616515"/>
              </a:xfrm>
              <a:prstGeom prst="rect">
                <a:avLst/>
              </a:prstGeom>
              <a:blipFill rotWithShape="0">
                <a:blip r:embed="rId8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33814" y="4226564"/>
                <a:ext cx="2733487" cy="62183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e-IL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he-I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he-IL" sz="2400" dirty="0"/>
                  <a:t> 10=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814" y="4226564"/>
                <a:ext cx="2733487" cy="621837"/>
              </a:xfrm>
              <a:prstGeom prst="rect">
                <a:avLst/>
              </a:prstGeom>
              <a:blipFill rotWithShape="0">
                <a:blip r:embed="rId9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33815" y="5242395"/>
                <a:ext cx="2733487" cy="6169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e-IL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he-I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135</m:t>
                        </m:r>
                      </m:num>
                      <m:den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2400" dirty="0"/>
                  <a:t> 27=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815" y="5242395"/>
                <a:ext cx="2733487" cy="616964"/>
              </a:xfrm>
              <a:prstGeom prst="rect">
                <a:avLst/>
              </a:prstGeom>
              <a:blipFill rotWithShape="0">
                <a:blip r:embed="rId10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טיימר 1 דק">
            <a:hlinkClick r:id="" action="ppaction://media"/>
            <a:extLst>
              <a:ext uri="{FF2B5EF4-FFF2-40B4-BE49-F238E27FC236}">
                <a16:creationId xmlns:a16="http://schemas.microsoft.com/office/drawing/2014/main" id="{8CA64F35-BD0C-496E-B940-688005A7F7D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8202" y="528062"/>
            <a:ext cx="1865328" cy="99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0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96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מסיימים ומסכמים</a:t>
            </a:r>
            <a:endParaRPr lang="aa-E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23447C36-6132-374D-A58E-2AEC5E22D03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085524" y="1657306"/>
                <a:ext cx="9572625" cy="1336152"/>
              </a:xfrm>
            </p:spPr>
            <p:txBody>
              <a:bodyPr>
                <a:normAutofit fontScale="25000" lnSpcReduction="20000"/>
              </a:bodyPr>
              <a:lstStyle/>
              <a:p>
                <a:pPr lvl="0" algn="r">
                  <a:lnSpc>
                    <a:spcPct val="150000"/>
                  </a:lnSpc>
                </a:pPr>
                <a:r>
                  <a:rPr lang="he-IL" sz="9600" dirty="0">
                    <a:cs typeface="+mn-cs"/>
                  </a:rPr>
                  <a:t>בשיעור זה הצגנו מגוון ייצוגים  למציאת חלק מכמות : </a:t>
                </a:r>
              </a:p>
              <a:p>
                <a:pPr lvl="0" algn="r">
                  <a:lnSpc>
                    <a:spcPct val="150000"/>
                  </a:lnSpc>
                </a:pPr>
                <a:r>
                  <a:rPr lang="he-IL" sz="9600" dirty="0">
                    <a:cs typeface="+mn-cs"/>
                  </a:rPr>
                  <a:t>לרחל יש 20 פרחים.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9600" i="1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he-IL" sz="9600" b="0" i="1" smtClean="0"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lang="he-IL" sz="9600" b="0" i="1" smtClean="0"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  <m:r>
                          <a:rPr lang="he-IL" sz="9600" b="0" i="1" smtClean="0"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lang="he-IL" sz="9600" dirty="0">
                    <a:cs typeface="+mn-cs"/>
                  </a:rPr>
                  <a:t> מהפרחים בצבע צהוב. כמה פרחים בצבע צהוב?</a:t>
                </a:r>
              </a:p>
              <a:p>
                <a:pPr lvl="0" algn="r"/>
                <a:endParaRPr lang="he-IL" dirty="0"/>
              </a:p>
              <a:p>
                <a:pPr lvl="0"/>
                <a:endParaRPr lang="he-IL" dirty="0"/>
              </a:p>
              <a:p>
                <a:pPr lvl="0" algn="r"/>
                <a:br>
                  <a:rPr lang="en-US" b="1" dirty="0"/>
                </a:br>
                <a:endParaRPr lang="he-IL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23447C36-6132-374D-A58E-2AEC5E22D0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085524" y="1657306"/>
                <a:ext cx="9572625" cy="1336152"/>
              </a:xfrm>
              <a:blipFill>
                <a:blip r:embed="rId3"/>
                <a:stretch>
                  <a:fillRect r="-1019" b="-547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9740CCC3-3441-6047-99F5-69246B9FE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150597" y="5442406"/>
            <a:ext cx="1015104" cy="1319342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8967A6D5-BC5B-E840-ABAC-BF885A0AC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222050">
            <a:off x="319777" y="503469"/>
            <a:ext cx="1596108" cy="8208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62" b="97595" l="982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45780" y="3118586"/>
            <a:ext cx="1843038" cy="2011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5779" y="3118586"/>
            <a:ext cx="1912370" cy="195263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1150598" y="3118586"/>
            <a:ext cx="332342" cy="213629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7927" y="3118586"/>
            <a:ext cx="1920222" cy="212434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0491537" y="2993458"/>
            <a:ext cx="1270588" cy="24138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37927" y="2958334"/>
            <a:ext cx="2246580" cy="2484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5464854"/>
                  </p:ext>
                </p:extLst>
              </p:nvPr>
            </p:nvGraphicFramePr>
            <p:xfrm>
              <a:off x="6160166" y="3284660"/>
              <a:ext cx="3314888" cy="1857978"/>
            </p:xfrm>
            <a:graphic>
              <a:graphicData uri="http://schemas.openxmlformats.org/drawingml/2006/table">
                <a:tbl>
                  <a:tblPr rtl="1" firstRow="1" bandRow="1">
                    <a:tableStyleId>{ED083AE6-46FA-4A59-8FB0-9F97EB10719F}</a:tableStyleId>
                  </a:tblPr>
                  <a:tblGrid>
                    <a:gridCol w="16574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74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he-IL" sz="2000" dirty="0">
                              <a:cs typeface="+mn-cs"/>
                            </a:rPr>
                            <a:t>איזה חלק?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he-IL" sz="2000" dirty="0">
                              <a:cs typeface="+mn-cs"/>
                            </a:rPr>
                            <a:t>כמה?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0483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he-IL" sz="2000" dirty="0">
                              <a:cs typeface="+mn-cs"/>
                            </a:rPr>
                            <a:t>השלם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he-IL" sz="2000" dirty="0">
                              <a:cs typeface="+mn-cs"/>
                            </a:rPr>
                            <a:t>20 פרחים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1115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he-IL" sz="200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he-IL" sz="2000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he-IL" sz="2000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he-IL" sz="2000" dirty="0">
                              <a:cs typeface="+mn-cs"/>
                            </a:rPr>
                            <a:t> מהפרחים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he-IL" sz="2000" dirty="0">
                              <a:cs typeface="+mn-cs"/>
                            </a:rPr>
                            <a:t> 4 פרחים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 rtl="1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he-IL" sz="2000" i="1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he-IL" sz="2000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he-IL" sz="2000" smtClean="0"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he-IL" sz="2000" dirty="0">
                              <a:cs typeface="+mn-cs"/>
                            </a:rPr>
                            <a:t> מהפרחים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he-IL" sz="2000" dirty="0">
                              <a:cs typeface="+mn-cs"/>
                            </a:rPr>
                            <a:t>12 פרחים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5464854"/>
                  </p:ext>
                </p:extLst>
              </p:nvPr>
            </p:nvGraphicFramePr>
            <p:xfrm>
              <a:off x="6160166" y="3284660"/>
              <a:ext cx="3314888" cy="1865344"/>
            </p:xfrm>
            <a:graphic>
              <a:graphicData uri="http://schemas.openxmlformats.org/drawingml/2006/table">
                <a:tbl>
                  <a:tblPr rtl="1" firstRow="1" bandRow="1">
                    <a:tableStyleId>{ED083AE6-46FA-4A59-8FB0-9F97EB10719F}</a:tableStyleId>
                  </a:tblPr>
                  <a:tblGrid>
                    <a:gridCol w="1657444"/>
                    <a:gridCol w="1657444"/>
                  </a:tblGrid>
                  <a:tr h="396240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he-IL" sz="2000" dirty="0" smtClean="0">
                              <a:cs typeface="+mn-cs"/>
                            </a:rPr>
                            <a:t>איזה חלק?</a:t>
                          </a:r>
                          <a:endParaRPr lang="he-IL" sz="2000" dirty="0"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he-IL" sz="2000" dirty="0" smtClean="0">
                              <a:cs typeface="+mn-cs"/>
                            </a:rPr>
                            <a:t>כמה?</a:t>
                          </a:r>
                          <a:endParaRPr lang="he-IL" sz="2000" dirty="0">
                            <a:cs typeface="+mn-cs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he-IL" sz="2000" dirty="0" smtClean="0">
                              <a:cs typeface="+mn-cs"/>
                            </a:rPr>
                            <a:t>השלם</a:t>
                          </a:r>
                          <a:endParaRPr lang="he-IL" sz="2000" dirty="0"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he-IL" sz="2000" dirty="0" smtClean="0">
                              <a:cs typeface="+mn-cs"/>
                            </a:rPr>
                            <a:t>20 פרחים</a:t>
                          </a:r>
                          <a:endParaRPr lang="he-IL" sz="2000" dirty="0">
                            <a:cs typeface="+mn-cs"/>
                          </a:endParaRPr>
                        </a:p>
                      </a:txBody>
                      <a:tcPr/>
                    </a:tc>
                  </a:tr>
                  <a:tr h="541115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366" t="-150562" r="-100733" b="-106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he-IL" sz="2000" dirty="0" smtClean="0">
                              <a:cs typeface="+mn-cs"/>
                            </a:rPr>
                            <a:t> 4 פרחים </a:t>
                          </a:r>
                          <a:endParaRPr lang="he-IL" sz="2000" dirty="0">
                            <a:cs typeface="+mn-cs"/>
                          </a:endParaRPr>
                        </a:p>
                      </a:txBody>
                      <a:tcPr/>
                    </a:tc>
                  </a:tr>
                  <a:tr h="531749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366" t="-253409" r="-100733" b="-7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rtl="1"/>
                          <a:r>
                            <a:rPr lang="he-IL" sz="2000" dirty="0" smtClean="0">
                              <a:cs typeface="+mn-cs"/>
                            </a:rPr>
                            <a:t>12 פרחים</a:t>
                          </a:r>
                          <a:endParaRPr lang="he-IL" sz="2000" dirty="0">
                            <a:cs typeface="+mn-cs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Rectangle 14"/>
          <p:cNvSpPr/>
          <p:nvPr/>
        </p:nvSpPr>
        <p:spPr>
          <a:xfrm>
            <a:off x="1751798" y="3421525"/>
            <a:ext cx="3679799" cy="7387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3193102" y="3439553"/>
            <a:ext cx="1" cy="702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66390" y="3421525"/>
            <a:ext cx="1" cy="702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82934" y="3421525"/>
            <a:ext cx="1" cy="702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e 19"/>
          <p:cNvSpPr/>
          <p:nvPr/>
        </p:nvSpPr>
        <p:spPr>
          <a:xfrm rot="16200000">
            <a:off x="4053709" y="3328212"/>
            <a:ext cx="505731" cy="22500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Straight Connector 20"/>
          <p:cNvCxnSpPr/>
          <p:nvPr/>
        </p:nvCxnSpPr>
        <p:spPr>
          <a:xfrm>
            <a:off x="2499199" y="3439553"/>
            <a:ext cx="1" cy="702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66174" y="3572792"/>
            <a:ext cx="4429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4</a:t>
            </a:r>
            <a:endParaRPr lang="he-IL" dirty="0"/>
          </a:p>
        </p:txBody>
      </p:sp>
      <p:sp>
        <p:nvSpPr>
          <p:cNvPr id="24" name="TextBox 23"/>
          <p:cNvSpPr txBox="1"/>
          <p:nvPr/>
        </p:nvSpPr>
        <p:spPr>
          <a:xfrm>
            <a:off x="3427578" y="3591035"/>
            <a:ext cx="4429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4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4158065" y="3590820"/>
            <a:ext cx="4429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4</a:t>
            </a:r>
            <a:endParaRPr lang="he-IL" dirty="0"/>
          </a:p>
        </p:txBody>
      </p:sp>
      <p:sp>
        <p:nvSpPr>
          <p:cNvPr id="26" name="TextBox 25"/>
          <p:cNvSpPr txBox="1"/>
          <p:nvPr/>
        </p:nvSpPr>
        <p:spPr>
          <a:xfrm>
            <a:off x="4868453" y="3568856"/>
            <a:ext cx="4429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4</a:t>
            </a:r>
            <a:endParaRPr lang="he-IL" dirty="0"/>
          </a:p>
        </p:txBody>
      </p:sp>
      <p:sp>
        <p:nvSpPr>
          <p:cNvPr id="27" name="TextBox 26"/>
          <p:cNvSpPr txBox="1"/>
          <p:nvPr/>
        </p:nvSpPr>
        <p:spPr>
          <a:xfrm>
            <a:off x="2684342" y="3568085"/>
            <a:ext cx="4429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4</a:t>
            </a:r>
            <a:endParaRPr lang="he-IL" dirty="0"/>
          </a:p>
        </p:txBody>
      </p:sp>
      <p:sp>
        <p:nvSpPr>
          <p:cNvPr id="28" name="TextBox 27"/>
          <p:cNvSpPr txBox="1"/>
          <p:nvPr/>
        </p:nvSpPr>
        <p:spPr>
          <a:xfrm>
            <a:off x="4158066" y="4671106"/>
            <a:ext cx="47732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12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2766" y="4946623"/>
                <a:ext cx="2733487" cy="6165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e-IL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e-I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he-I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he-IL" sz="2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2400" dirty="0"/>
                  <a:t> 12 =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66" y="4946623"/>
                <a:ext cx="2733487" cy="616515"/>
              </a:xfrm>
              <a:prstGeom prst="rect">
                <a:avLst/>
              </a:prstGeom>
              <a:blipFill rotWithShape="0">
                <a:blip r:embed="rId1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07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20" grpId="0" animBg="1"/>
      <p:bldP spid="22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ממשיכים לתרגל</a:t>
            </a:r>
            <a:endParaRPr lang="aa-E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23447C36-6132-374D-A58E-2AEC5E22D03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77143" y="1705823"/>
                <a:ext cx="6148785" cy="4353115"/>
              </a:xfrm>
            </p:spPr>
            <p:txBody>
              <a:bodyPr>
                <a:normAutofit/>
              </a:bodyPr>
              <a:lstStyle/>
              <a:p>
                <a:pPr algn="r">
                  <a:lnSpc>
                    <a:spcPct val="200000"/>
                  </a:lnSpc>
                </a:pPr>
                <a:r>
                  <a:rPr lang="he-IL" sz="2400" dirty="0">
                    <a:cs typeface="+mn-cs"/>
                  </a:rPr>
                  <a:t>בספריית בית הספר 900 ספרים. </a:t>
                </a:r>
                <a14:m>
                  <m:oMath xmlns:m="http://schemas.openxmlformats.org/officeDocument/2006/math">
                    <m:r>
                      <a:rPr lang="he-IL" sz="2400" b="0" i="0" smtClean="0"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lang="he-IL" sz="2400" i="1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he-IL" sz="2400" b="0" i="1" smtClean="0"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he-IL" sz="2400" b="0" i="1" smtClean="0"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lang="he-IL" sz="2400" b="0" i="1" smtClean="0"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lang="he-IL" sz="2400" dirty="0">
                    <a:cs typeface="+mn-cs"/>
                  </a:rPr>
                  <a:t>מהספרים הם ספרי קודש,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400" i="1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he-IL" sz="2400" b="0" i="1" smtClean="0"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he-IL" sz="2400" b="0" i="1" smtClean="0">
                            <a:latin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2400" dirty="0">
                    <a:cs typeface="+mn-cs"/>
                  </a:rPr>
                  <a:t>  מהספרים הם ספרי לימוד  והיתר הם ספרי קריאה.</a:t>
                </a:r>
              </a:p>
              <a:p>
                <a:pPr algn="r">
                  <a:lnSpc>
                    <a:spcPct val="200000"/>
                  </a:lnSpc>
                </a:pPr>
                <a:r>
                  <a:rPr lang="he-IL" sz="2400" dirty="0">
                    <a:cs typeface="+mn-cs"/>
                  </a:rPr>
                  <a:t> כמה ספרים מכל סוג יש בספרית בית הספר?</a:t>
                </a:r>
              </a:p>
              <a:p>
                <a:pPr algn="r"/>
                <a:endParaRPr lang="he-IL" dirty="0"/>
              </a:p>
              <a:p>
                <a:pPr algn="r"/>
                <a:endParaRPr lang="he-IL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23447C36-6132-374D-A58E-2AEC5E22D0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77143" y="1705823"/>
                <a:ext cx="6148785" cy="4353115"/>
              </a:xfrm>
              <a:blipFill>
                <a:blip r:embed="rId5"/>
                <a:stretch>
                  <a:fillRect r="-2973" b="-183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64942" y="1499827"/>
                <a:ext cx="4297680" cy="32284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sz="2400" i="1">
                        <a:latin typeface="Cambria Math" panose="02040503050406030204" pitchFamily="18" charset="0"/>
                      </a:rPr>
                      <m:t> ?</m:t>
                    </m:r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48</m:t>
                    </m:r>
                    <m:r>
                      <a:rPr lang="he-IL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sz="2400" i="1">
                        <a:latin typeface="Cambria Math" panose="02040503050406030204" pitchFamily="18" charset="0"/>
                      </a:rPr>
                      <m:t>מתוך</m:t>
                    </m:r>
                    <m:r>
                      <a:rPr lang="he-I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he-IL" sz="2400" dirty="0"/>
                      <m:t>מצאו כמה הם</m:t>
                    </m:r>
                  </m:oMath>
                </a14:m>
                <a:r>
                  <a:rPr lang="he-IL" sz="2400" dirty="0"/>
                  <a:t> </a:t>
                </a:r>
                <a:endParaRPr lang="he-IL" sz="2400" b="0" i="1" dirty="0">
                  <a:latin typeface="Cambria Math" panose="02040503050406030204" pitchFamily="18" charset="0"/>
                </a:endParaRPr>
              </a:p>
              <a:p>
                <a:pPr algn="r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he-IL" sz="2400" i="1">
                        <a:latin typeface="Cambria Math" panose="02040503050406030204" pitchFamily="18" charset="0"/>
                      </a:rPr>
                      <m:t> ?</m:t>
                    </m:r>
                    <m:r>
                      <a:rPr lang="he-IL" sz="2400" i="1">
                        <a:latin typeface="Cambria Math" panose="02040503050406030204" pitchFamily="18" charset="0"/>
                      </a:rPr>
                      <m:t>36</m:t>
                    </m:r>
                    <m:r>
                      <a:rPr lang="he-IL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sz="2400" i="1">
                        <a:latin typeface="Cambria Math" panose="02040503050406030204" pitchFamily="18" charset="0"/>
                      </a:rPr>
                      <m:t>מתוך</m:t>
                    </m:r>
                    <m:r>
                      <a:rPr lang="he-I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he-I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he-IL" sz="2400" dirty="0"/>
                      <m:t>מצאו כמה הם</m:t>
                    </m:r>
                  </m:oMath>
                </a14:m>
                <a:r>
                  <a:rPr lang="he-IL" sz="2400" dirty="0"/>
                  <a:t> </a:t>
                </a:r>
                <a:endParaRPr lang="he-IL" sz="2400" b="0" i="1" dirty="0">
                  <a:latin typeface="Cambria Math" panose="02040503050406030204" pitchFamily="18" charset="0"/>
                </a:endParaRPr>
              </a:p>
              <a:p>
                <a:pPr algn="r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  ?</m:t>
                    </m:r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39</m:t>
                    </m:r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מתוך</m:t>
                    </m:r>
                    <m:r>
                      <a:rPr lang="he-IL" sz="2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he-IL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e-IL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he-IL" sz="2400" dirty="0"/>
                      <m:t>מצאו כמה הם</m:t>
                    </m:r>
                  </m:oMath>
                </a14:m>
                <a:r>
                  <a:rPr lang="he-IL" sz="2400" dirty="0"/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942" y="1499827"/>
                <a:ext cx="4297680" cy="3228448"/>
              </a:xfrm>
              <a:prstGeom prst="rect">
                <a:avLst/>
              </a:prstGeom>
              <a:blipFill>
                <a:blip r:embed="rId7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תמונה 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405A86F9-A812-4ED6-A189-94DF5314D2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4571" y="4524667"/>
            <a:ext cx="2857143" cy="2333333"/>
          </a:xfrm>
          <a:prstGeom prst="rect">
            <a:avLst/>
          </a:prstGeom>
        </p:spPr>
      </p:pic>
      <p:pic>
        <p:nvPicPr>
          <p:cNvPr id="9" name="טיימר 1 דק">
            <a:hlinkClick r:id="" action="ppaction://media"/>
            <a:extLst>
              <a:ext uri="{FF2B5EF4-FFF2-40B4-BE49-F238E27FC236}">
                <a16:creationId xmlns:a16="http://schemas.microsoft.com/office/drawing/2014/main" id="{1A2716C9-20C2-4F56-B181-70D23ABAAA6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2556" y="194002"/>
            <a:ext cx="2411832" cy="128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96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"/>
          <p:cNvSpPr txBox="1">
            <a:spLocks noGrp="1"/>
          </p:cNvSpPr>
          <p:nvPr>
            <p:ph type="body" sz="quarter" idx="15"/>
          </p:nvPr>
        </p:nvSpPr>
        <p:spPr>
          <a:xfrm>
            <a:off x="5493328" y="2115483"/>
            <a:ext cx="5090160" cy="634326"/>
          </a:xfrm>
          <a:solidFill>
            <a:srgbClr val="1152C9"/>
          </a:solidFill>
        </p:spPr>
        <p:txBody>
          <a:bodyPr/>
          <a:lstStyle/>
          <a:p>
            <a:pPr lvl="0" algn="ctr"/>
            <a:r>
              <a:rPr lang="he-IL" sz="3200" b="1" dirty="0"/>
              <a:t>מערכת שיעורים למגזר החרדי</a:t>
            </a:r>
          </a:p>
        </p:txBody>
      </p:sp>
      <p:pic>
        <p:nvPicPr>
          <p:cNvPr id="241" name="Google Shape;2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05291">
            <a:off x="3733675" y="632278"/>
            <a:ext cx="658648" cy="22123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8;p5"/>
          <p:cNvSpPr txBox="1">
            <a:spLocks/>
          </p:cNvSpPr>
          <p:nvPr/>
        </p:nvSpPr>
        <p:spPr>
          <a:xfrm>
            <a:off x="2240832" y="3152765"/>
            <a:ext cx="8382413" cy="82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5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2265"/>
              </a:buClr>
              <a:buSzTx/>
              <a:buFontTx/>
              <a:buNone/>
              <a:tabLst/>
              <a:defRPr/>
            </a:pPr>
            <a:r>
              <a:rPr kumimoji="0" lang="he-IL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בהצלחה</a:t>
            </a:r>
          </a:p>
        </p:txBody>
      </p:sp>
      <p:sp>
        <p:nvSpPr>
          <p:cNvPr id="5" name="מלבן 4"/>
          <p:cNvSpPr/>
          <p:nvPr/>
        </p:nvSpPr>
        <p:spPr>
          <a:xfrm>
            <a:off x="89038" y="0"/>
            <a:ext cx="1114922" cy="1738469"/>
          </a:xfrm>
          <a:prstGeom prst="rect">
            <a:avLst/>
          </a:prstGeom>
          <a:solidFill>
            <a:srgbClr val="156DC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Google Shape;239;p5"/>
          <p:cNvSpPr txBox="1">
            <a:spLocks/>
          </p:cNvSpPr>
          <p:nvPr/>
        </p:nvSpPr>
        <p:spPr>
          <a:xfrm>
            <a:off x="2222639" y="4453734"/>
            <a:ext cx="6704545" cy="411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22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תודה על ההקשבה</a:t>
            </a:r>
          </a:p>
        </p:txBody>
      </p:sp>
    </p:spTree>
    <p:extLst>
      <p:ext uri="{BB962C8B-B14F-4D97-AF65-F5344CB8AC3E}">
        <p14:creationId xmlns:p14="http://schemas.microsoft.com/office/powerpoint/2010/main" val="27701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141684-0310-9045-8FE5-875F7B59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היום?</a:t>
            </a:r>
            <a:endParaRPr lang="aa-E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29BB97-9D9B-B04B-A130-6148BC78D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/>
              <a:t>נעזור לנעה ולחדווה לסדר את לוח המשחק.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/>
              <a:t>נלמד לחשב חלק מכמות בעזרת ייצוגים שונים.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/>
              <a:t>נסכם את השיעור בקצרה.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/>
              <a:t>משימה לתרגול.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7952BE-2EAD-6146-A1DB-1E0A94AD1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57618">
            <a:off x="290049" y="269606"/>
            <a:ext cx="1468977" cy="9733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839C5F-83A3-8449-9FEF-5203C8AED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3322" y="5810250"/>
            <a:ext cx="20828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8CDB7D-7B3E-EF45-982F-5AD11633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להביא לשיעור?</a:t>
            </a:r>
            <a:endParaRPr lang="aa-ET" dirty="0"/>
          </a:p>
        </p:txBody>
      </p:sp>
      <p:pic>
        <p:nvPicPr>
          <p:cNvPr id="8" name="Picture 3" descr="https://lh5.googleusercontent.com/7xQchnRuOUJbyFAyyHdllavqvQUFOSCV7l5Kzy1Rmeboi9xefgg8yDF0ng5ESkxi3tC9_i9ER1BmBYOOTMhmhaxTzBz8ILJQxn_c__0Qg9cKcVB64VGmWAAtIhTRT7NF">
            <a:extLst>
              <a:ext uri="{FF2B5EF4-FFF2-40B4-BE49-F238E27FC236}">
                <a16:creationId xmlns:a16="http://schemas.microsoft.com/office/drawing/2014/main" id="{A4B69755-66B7-4BD3-B22A-3EF8B5DE8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159" y="2696005"/>
            <a:ext cx="1161305" cy="180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lh4.googleusercontent.com/iGTl96Eygo7-oid1H3ZWWYhb5HWAynyOs2KLWGGMeuEgHeu4cFLof2g-jYLOscV4q-879K-lfjkP4Swnmj_UGZsWTDspF4AbUz1XGd30Tf1KKpiEXhvx6NLF17Q1F5VY">
            <a:extLst>
              <a:ext uri="{FF2B5EF4-FFF2-40B4-BE49-F238E27FC236}">
                <a16:creationId xmlns:a16="http://schemas.microsoft.com/office/drawing/2014/main" id="{FBFC260D-BF96-439A-8693-6B40C73C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03052" y="3225955"/>
            <a:ext cx="1771057" cy="74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s://lh4.googleusercontent.com/8FRkycPXoj7UiB9dvl8WfvE_rPOmNvworJ3hEUUExH908Pyx1w8Shtg70_9YIyrxXZu2Q5tvXMslWX6PBLNTleMKYZ5Wgwd4UNNj4iBwA-K5B6WNBJ5WFRNSOF3busg5">
            <a:extLst>
              <a:ext uri="{FF2B5EF4-FFF2-40B4-BE49-F238E27FC236}">
                <a16:creationId xmlns:a16="http://schemas.microsoft.com/office/drawing/2014/main" id="{A59DF638-BBDF-4FF6-8918-42D9A5F0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07" y="2614608"/>
            <a:ext cx="1191396" cy="196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מתחילים בהנאה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466960" y="1580319"/>
                <a:ext cx="7638901" cy="3455201"/>
              </a:xfrm>
            </p:spPr>
            <p:txBody>
              <a:bodyPr>
                <a:normAutofit fontScale="25000" lnSpcReduction="20000"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he-IL" sz="8600" dirty="0">
                    <a:cs typeface="+mn-cs"/>
                  </a:rPr>
                  <a:t>נעה וחדווה משחקות  בלוח המורכב מ-16 משבצות. </a:t>
                </a:r>
                <a:endParaRPr lang="en-US" sz="8600" dirty="0">
                  <a:cs typeface="+mn-cs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he-IL" sz="8600" dirty="0">
                    <a:cs typeface="+mn-cs"/>
                  </a:rPr>
                  <a:t>הן רוצות להשלים את הלוח כך ש: 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he-IL" sz="8600" dirty="0">
                    <a:cs typeface="+mn-cs"/>
                  </a:rPr>
                  <a:t>על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8600" i="1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he-IL" sz="8600" b="0" i="1" smtClean="0"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he-IL" sz="8600" b="0" i="1" smtClean="0"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lang="he-IL" sz="8600" b="0" i="1" smtClean="0"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lang="he-IL" sz="8600" dirty="0">
                    <a:cs typeface="+mn-cs"/>
                  </a:rPr>
                  <a:t> מהמשבצות יהיו מצוירים פרחים.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he-IL" sz="8600" dirty="0">
                    <a:cs typeface="+mn-cs"/>
                  </a:rPr>
                  <a:t>על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8600" i="1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he-IL" sz="8600" i="1"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he-IL" sz="8600" b="0" i="1" smtClean="0"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  <m:r>
                      <a:rPr lang="he-IL" sz="8600" i="1"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lang="he-IL" sz="8600" dirty="0">
                    <a:cs typeface="+mn-cs"/>
                  </a:rPr>
                  <a:t> מהמשבצות יהיו מצוירים לבבות.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he-IL" sz="8600" dirty="0">
                    <a:cs typeface="+mn-cs"/>
                  </a:rPr>
                  <a:t>על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8600" i="1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he-IL" sz="8600" b="0" i="1" smtClean="0"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he-IL" sz="8600" b="0" i="1" smtClean="0"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  <m:r>
                      <a:rPr lang="he-IL" sz="8600" i="1"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lang="he-IL" sz="8600" dirty="0">
                    <a:cs typeface="+mn-cs"/>
                  </a:rPr>
                  <a:t> מהמשבצות יהיו מצוירים כוכבים.</a:t>
                </a:r>
                <a:endParaRPr lang="en-US" sz="8600" dirty="0">
                  <a:cs typeface="+mn-cs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466960" y="1580319"/>
                <a:ext cx="7638901" cy="3455201"/>
              </a:xfrm>
              <a:blipFill>
                <a:blip r:embed="rId3"/>
                <a:stretch>
                  <a:fillRect r="-1038" b="-112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362518"/>
              </p:ext>
            </p:extLst>
          </p:nvPr>
        </p:nvGraphicFramePr>
        <p:xfrm>
          <a:off x="586403" y="1928813"/>
          <a:ext cx="3756996" cy="3865700"/>
        </p:xfrm>
        <a:graphic>
          <a:graphicData uri="http://schemas.openxmlformats.org/drawingml/2006/table">
            <a:tbl>
              <a:tblPr rtl="1" firstRow="1" bandRow="1"/>
              <a:tblGrid>
                <a:gridCol w="939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6425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425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425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425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760208" y="4575887"/>
            <a:ext cx="16511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8 = 2 : 16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60208" y="5091253"/>
            <a:ext cx="27034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4= 4 : 16</a:t>
            </a:r>
          </a:p>
        </p:txBody>
      </p:sp>
      <p:sp>
        <p:nvSpPr>
          <p:cNvPr id="32" name="5-Point Star 31"/>
          <p:cNvSpPr/>
          <p:nvPr/>
        </p:nvSpPr>
        <p:spPr>
          <a:xfrm>
            <a:off x="735495" y="4927924"/>
            <a:ext cx="739591" cy="655772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Heart 32"/>
          <p:cNvSpPr/>
          <p:nvPr/>
        </p:nvSpPr>
        <p:spPr>
          <a:xfrm>
            <a:off x="1732720" y="3126385"/>
            <a:ext cx="506895" cy="5356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Heart 34"/>
          <p:cNvSpPr/>
          <p:nvPr/>
        </p:nvSpPr>
        <p:spPr>
          <a:xfrm>
            <a:off x="3644837" y="3120884"/>
            <a:ext cx="506895" cy="5356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8" name="Picture 3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5" b="95954" l="4205" r="937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612" y="2127779"/>
            <a:ext cx="57912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5" b="95954" l="4205" r="937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30" y="2122922"/>
            <a:ext cx="57912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/>
          <p:cNvSpPr txBox="1"/>
          <p:nvPr/>
        </p:nvSpPr>
        <p:spPr>
          <a:xfrm>
            <a:off x="6704621" y="4622053"/>
            <a:ext cx="23456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מספר הפרחים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22774" y="5183586"/>
            <a:ext cx="23456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מספר הלבבות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60207" y="5750850"/>
            <a:ext cx="27034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4= 4 : 16</a:t>
            </a:r>
          </a:p>
          <a:p>
            <a:endParaRPr lang="he-IL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6546365" y="5714873"/>
            <a:ext cx="23456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מספר כוכבים</a:t>
            </a:r>
          </a:p>
        </p:txBody>
      </p:sp>
      <p:pic>
        <p:nvPicPr>
          <p:cNvPr id="16" name="Picture 1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5" b="95954" l="4205" r="937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49" y="2127779"/>
            <a:ext cx="57912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5" b="95954" l="4205" r="937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73" y="2127779"/>
            <a:ext cx="57912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5" b="95954" l="4205" r="937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77" y="3107262"/>
            <a:ext cx="57912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5" b="95954" l="4205" r="937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343" y="4063520"/>
            <a:ext cx="57912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5" b="95954" l="4205" r="937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665" y="4991771"/>
            <a:ext cx="57912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5" b="95954" l="4205" r="937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77" y="4105457"/>
            <a:ext cx="57912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Heart 21"/>
          <p:cNvSpPr/>
          <p:nvPr/>
        </p:nvSpPr>
        <p:spPr>
          <a:xfrm>
            <a:off x="751063" y="3142357"/>
            <a:ext cx="506895" cy="5356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Heart 23"/>
          <p:cNvSpPr/>
          <p:nvPr/>
        </p:nvSpPr>
        <p:spPr>
          <a:xfrm>
            <a:off x="2626449" y="5054258"/>
            <a:ext cx="506895" cy="53565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5-Point Star 24"/>
          <p:cNvSpPr/>
          <p:nvPr/>
        </p:nvSpPr>
        <p:spPr>
          <a:xfrm>
            <a:off x="1598647" y="4052208"/>
            <a:ext cx="739591" cy="655772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5-Point Star 25"/>
          <p:cNvSpPr/>
          <p:nvPr/>
        </p:nvSpPr>
        <p:spPr>
          <a:xfrm>
            <a:off x="1699573" y="5035521"/>
            <a:ext cx="739591" cy="655772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5-Point Star 26"/>
          <p:cNvSpPr/>
          <p:nvPr/>
        </p:nvSpPr>
        <p:spPr>
          <a:xfrm>
            <a:off x="739782" y="3966281"/>
            <a:ext cx="739591" cy="655772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726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animBg="1"/>
      <p:bldP spid="40" grpId="0"/>
      <p:bldP spid="41" grpId="0"/>
      <p:bldP spid="42" grpId="0"/>
      <p:bldP spid="43" grpId="0"/>
      <p:bldP spid="22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מתחילים בהנאה</a:t>
            </a:r>
            <a:endParaRPr lang="aa-E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671638" y="1928814"/>
                <a:ext cx="9572625" cy="1346650"/>
              </a:xfrm>
            </p:spPr>
            <p:txBody>
              <a:bodyPr>
                <a:normAutofit/>
              </a:bodyPr>
              <a:lstStyle/>
              <a:p>
                <a:pPr algn="r"/>
                <a:r>
                  <a:rPr lang="he-IL" sz="3200" b="1" dirty="0">
                    <a:solidFill>
                      <a:schemeClr val="tx1"/>
                    </a:solidFill>
                    <a:cs typeface="+mn-cs"/>
                  </a:rPr>
                  <a:t>לפנינו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he-I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he-IL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lang="he-IL" sz="3200" b="1" dirty="0">
                    <a:solidFill>
                      <a:schemeClr val="tx1"/>
                    </a:solidFill>
                    <a:cs typeface="+mn-cs"/>
                  </a:rPr>
                  <a:t>    משטח של ציור.</a:t>
                </a:r>
              </a:p>
              <a:p>
                <a:endParaRPr lang="he-IL" dirty="0"/>
              </a:p>
              <a:p>
                <a:endParaRPr lang="he-IL" dirty="0"/>
              </a:p>
              <a:p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671638" y="1928814"/>
                <a:ext cx="9572625" cy="1346650"/>
              </a:xfrm>
              <a:blipFill rotWithShape="0">
                <a:blip r:embed="rId6"/>
                <a:stretch>
                  <a:fillRect t="-3167" r="-1591" b="-1470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841242" y="3200465"/>
            <a:ext cx="58139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b="1" dirty="0"/>
              <a:t>התוכלו לציור ציור שמתאים לשלם?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b="1589"/>
          <a:stretch/>
        </p:blipFill>
        <p:spPr>
          <a:xfrm>
            <a:off x="3073526" y="1919647"/>
            <a:ext cx="781050" cy="962024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5400000" flipH="1">
            <a:off x="6647447" y="4030205"/>
            <a:ext cx="939720" cy="1487606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b="1589"/>
          <a:stretch/>
        </p:blipFill>
        <p:spPr>
          <a:xfrm>
            <a:off x="8921048" y="4041421"/>
            <a:ext cx="781050" cy="96202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82" b="98718" l="2667" r="98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4385" y="3757968"/>
            <a:ext cx="714375" cy="148590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48" b="9937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8197" y="3734155"/>
            <a:ext cx="1381125" cy="153352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25" b="89503" l="455" r="995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4385" y="3684383"/>
            <a:ext cx="2174185" cy="1842938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65" y="3684383"/>
            <a:ext cx="2227776" cy="18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טיימר 30 שניות">
            <a:hlinkClick r:id="" action="ppaction://media"/>
            <a:extLst>
              <a:ext uri="{FF2B5EF4-FFF2-40B4-BE49-F238E27FC236}">
                <a16:creationId xmlns:a16="http://schemas.microsoft.com/office/drawing/2014/main" id="{A7AA585C-F491-4E85-B394-FFE7A10C4E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1487" y="217910"/>
            <a:ext cx="2378804" cy="126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מתחילים בהנאה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he-IL" dirty="0"/>
                  <a:t>לפנינו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dirty="0"/>
                  <a:t>   משטח של ציור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0">
                <a:blip r:embed="rId5"/>
                <a:stretch>
                  <a:fillRect t="-7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1485" y="2000440"/>
            <a:ext cx="1076325" cy="790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4978" y="3000542"/>
            <a:ext cx="581394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dirty="0"/>
              <a:t>התוכלו לצייר ציור שמתאים לשלם? </a:t>
            </a:r>
          </a:p>
          <a:p>
            <a:pPr algn="r"/>
            <a:r>
              <a:rPr lang="he-IL" sz="2800" dirty="0"/>
              <a:t>האם תוכלו לצייר ציור  אחר  שמתאים ? </a:t>
            </a:r>
          </a:p>
          <a:p>
            <a:pPr algn="r"/>
            <a:r>
              <a:rPr lang="he-IL" sz="2800" dirty="0"/>
              <a:t> </a:t>
            </a:r>
            <a:r>
              <a:rPr lang="he-IL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006" y="3104662"/>
            <a:ext cx="1104900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788" y="3104662"/>
            <a:ext cx="1929868" cy="85080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47" b="99351" l="2632" r="982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1590" y="4231934"/>
            <a:ext cx="1365282" cy="1764605"/>
          </a:xfrm>
          <a:prstGeom prst="rect">
            <a:avLst/>
          </a:prstGeom>
        </p:spPr>
      </p:pic>
      <p:pic>
        <p:nvPicPr>
          <p:cNvPr id="10" name="טיימר 30 שניות">
            <a:hlinkClick r:id="" action="ppaction://media"/>
            <a:extLst>
              <a:ext uri="{FF2B5EF4-FFF2-40B4-BE49-F238E27FC236}">
                <a16:creationId xmlns:a16="http://schemas.microsoft.com/office/drawing/2014/main" id="{D8F7D18A-F547-4D71-A7EF-B680A2623D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1487" y="120443"/>
            <a:ext cx="2378804" cy="126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7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0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מה אנחנו כבר יודעים?</a:t>
            </a:r>
            <a:endParaRPr lang="aa-E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23447C36-6132-374D-A58E-2AEC5E22D03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r"/>
                <a:r>
                  <a:rPr lang="he-IL" dirty="0"/>
                  <a:t>למירי יש 12 חרוזים , היא רוצה להכין מהחרוזים שרשרת.</a:t>
                </a:r>
              </a:p>
              <a:p>
                <a:pPr algn="r"/>
                <a:r>
                  <a:rPr lang="he-IL" dirty="0"/>
                  <a:t>היא רוצה 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dirty="0"/>
                  <a:t> מהחרוזים בשרשת  יהיו בצבע </a:t>
                </a:r>
              </a:p>
              <a:p>
                <a:pPr algn="r"/>
                <a:r>
                  <a:rPr lang="he-IL" dirty="0"/>
                  <a:t>אדום,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e-IL" dirty="0"/>
                  <a:t> מהחרוזים יהיו בצבע צהוב. </a:t>
                </a:r>
              </a:p>
              <a:p>
                <a:pPr algn="r"/>
                <a:r>
                  <a:rPr lang="he-IL" dirty="0"/>
                  <a:t>ו-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he-IL" dirty="0"/>
                  <a:t> מהחרוזים יהיו בצבע כחול. </a:t>
                </a:r>
              </a:p>
              <a:p>
                <a:pPr algn="r"/>
                <a:r>
                  <a:rPr lang="he-IL" dirty="0"/>
                  <a:t>מהו מספר החרוזים מכל צבע שלו זקוקה מירי?</a:t>
                </a:r>
              </a:p>
              <a:p>
                <a:pPr algn="r"/>
                <a:endParaRPr lang="he-IL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23447C36-6132-374D-A58E-2AEC5E22D0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5"/>
                <a:stretch>
                  <a:fillRect l="-509" t="-3803" r="-1910" b="-1473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26" y="2895351"/>
            <a:ext cx="2885294" cy="131257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2111" y="3016135"/>
            <a:ext cx="2753806" cy="59436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157" y="2895351"/>
            <a:ext cx="2908150" cy="126765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369592" y="3529178"/>
            <a:ext cx="1916830" cy="54568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157" y="2808432"/>
            <a:ext cx="2935346" cy="14864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167" y="2640822"/>
            <a:ext cx="3021336" cy="1708266"/>
          </a:xfrm>
          <a:prstGeom prst="rect">
            <a:avLst/>
          </a:prstGeom>
        </p:spPr>
      </p:pic>
      <p:pic>
        <p:nvPicPr>
          <p:cNvPr id="11" name="טיימר 30 שניות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1487" y="452920"/>
            <a:ext cx="2378804" cy="126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9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עכשיו לומדים</a:t>
            </a:r>
            <a:endParaRPr lang="aa-E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23447C36-6132-374D-A58E-2AEC5E22D03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637322" y="1506650"/>
                <a:ext cx="8674503" cy="749491"/>
              </a:xfrm>
            </p:spPr>
            <p:txBody>
              <a:bodyPr>
                <a:normAutofit fontScale="25000" lnSpcReduction="20000"/>
              </a:bodyPr>
              <a:lstStyle/>
              <a:p>
                <a:pPr algn="r">
                  <a:lnSpc>
                    <a:spcPct val="170000"/>
                  </a:lnSpc>
                </a:pPr>
                <a:r>
                  <a:rPr lang="he-IL" sz="9600" dirty="0"/>
                  <a:t>במאפיה אפו 24 עוגיות בטעמים שונים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9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9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9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he-IL" sz="9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he-IL" sz="9600" dirty="0"/>
                  <a:t> מהעוגיות היו עוגיות בטעם חמאה. כמה עוגיות בטעם חמאה אפו במאפייה?</a:t>
                </a:r>
              </a:p>
              <a:p>
                <a:pPr algn="r"/>
                <a:br>
                  <a:rPr lang="he-IL" dirty="0"/>
                </a:br>
                <a:endParaRPr lang="he-IL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23447C36-6132-374D-A58E-2AEC5E22D0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637322" y="1506650"/>
                <a:ext cx="8674503" cy="749491"/>
              </a:xfrm>
              <a:blipFill rotWithShape="0">
                <a:blip r:embed="rId3"/>
                <a:stretch>
                  <a:fillRect r="-1054" b="-13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8218656" y="2869934"/>
            <a:ext cx="3870674" cy="2916454"/>
          </a:xfrm>
          <a:prstGeom prst="wedgeRoundRectCallout">
            <a:avLst>
              <a:gd name="adj1" fmla="val -98244"/>
              <a:gd name="adj2" fmla="val 5483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ounded Rectangular Callout 8"/>
          <p:cNvSpPr/>
          <p:nvPr/>
        </p:nvSpPr>
        <p:spPr>
          <a:xfrm>
            <a:off x="74092" y="2656952"/>
            <a:ext cx="3613764" cy="3512841"/>
          </a:xfrm>
          <a:prstGeom prst="wedgeRoundRectCallout">
            <a:avLst>
              <a:gd name="adj1" fmla="val 82742"/>
              <a:gd name="adj2" fmla="val 360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5">
                <a:extLst>
                  <a:ext uri="{FF2B5EF4-FFF2-40B4-BE49-F238E27FC236}">
                    <a16:creationId xmlns:a16="http://schemas.microsoft.com/office/drawing/2014/main" id="{23447C36-6132-374D-A58E-2AEC5E22D0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80099" y="2993458"/>
                <a:ext cx="3887850" cy="32822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0" indent="0" algn="ctr" defTabSz="914400" rtl="1" eaLnBrk="1" latinLnBrk="0" hangingPunct="1">
                  <a:lnSpc>
                    <a:spcPct val="90000"/>
                  </a:lnSpc>
                  <a:spcBef>
                    <a:spcPts val="800"/>
                  </a:spcBef>
                  <a:spcAft>
                    <a:spcPts val="0"/>
                  </a:spcAft>
                  <a:buFont typeface="+mj-lt"/>
                  <a:buNone/>
                  <a:defRPr sz="3600" b="0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0" algn="ctr" defTabSz="914400" rtl="1" eaLnBrk="1" latinLnBrk="0" hangingPunct="1">
                  <a:lnSpc>
                    <a:spcPct val="9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2400" b="0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9144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3716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0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18288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0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7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he-IL" sz="8000" i="1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he-IL" sz="8000" b="0" i="1" smtClean="0"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he-IL" sz="8000" b="0" i="1" smtClean="0">
                            <a:latin typeface="Cambria Math" panose="02040503050406030204" pitchFamily="18" charset="0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he-IL" sz="8000" dirty="0">
                    <a:cs typeface="+mn-cs"/>
                  </a:rPr>
                  <a:t> מהעוגיות הן בטעם  חמאה. לכן חילקתי את כל העוגיות לשמונה קבוצות שוות. כל קבוצה היא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8000" i="1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he-IL" sz="8000" b="0" i="1" smtClean="0"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he-IL" sz="8000" b="0" i="1" smtClean="0">
                            <a:latin typeface="Cambria Math" panose="02040503050406030204" pitchFamily="18" charset="0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he-IL" sz="8000" dirty="0">
                    <a:cs typeface="+mn-cs"/>
                  </a:rPr>
                  <a:t> מהכמות ויש בה 3 עוגיות. נעזרתי בתרגיל חילוק.  3 = 8: 24</a:t>
                </a:r>
              </a:p>
              <a:p>
                <a:pPr algn="r">
                  <a:lnSpc>
                    <a:spcPct val="170000"/>
                  </a:lnSpc>
                </a:pPr>
                <a:r>
                  <a:rPr lang="he-IL" sz="8000" dirty="0">
                    <a:cs typeface="+mn-cs"/>
                  </a:rPr>
                  <a:t> </a:t>
                </a:r>
                <a:br>
                  <a:rPr lang="he-IL" dirty="0"/>
                </a:br>
                <a:endParaRPr lang="he-IL" dirty="0"/>
              </a:p>
            </p:txBody>
          </p:sp>
        </mc:Choice>
        <mc:Fallback xmlns="">
          <p:sp>
            <p:nvSpPr>
              <p:cNvPr id="10" name="Text Placeholder 5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23447C36-6132-374D-A58E-2AEC5E22D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099" y="2993458"/>
                <a:ext cx="3887850" cy="3282214"/>
              </a:xfrm>
              <a:prstGeom prst="rect">
                <a:avLst/>
              </a:prstGeom>
              <a:blipFill rotWithShape="0">
                <a:blip r:embed="rId6"/>
                <a:stretch>
                  <a:fillRect r="-1724" b="-780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4014" y="2812462"/>
            <a:ext cx="3438484" cy="188562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635391" y="2834019"/>
            <a:ext cx="19250" cy="174168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72130" y="2819175"/>
            <a:ext cx="19250" cy="174168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53189" y="2834019"/>
            <a:ext cx="19250" cy="174168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48128" y="2848654"/>
            <a:ext cx="19250" cy="174168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74979" y="2869934"/>
            <a:ext cx="19250" cy="174168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10012" y="2812462"/>
            <a:ext cx="19250" cy="174168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91071" y="2884739"/>
            <a:ext cx="19250" cy="174168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5">
                <a:extLst>
                  <a:ext uri="{FF2B5EF4-FFF2-40B4-BE49-F238E27FC236}">
                    <a16:creationId xmlns:a16="http://schemas.microsoft.com/office/drawing/2014/main" id="{23447C36-6132-374D-A58E-2AEC5E22D0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4554" y="2656952"/>
                <a:ext cx="3570972" cy="29523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0" indent="0" algn="ctr" defTabSz="914400" rtl="1" eaLnBrk="1" latinLnBrk="0" hangingPunct="1">
                  <a:lnSpc>
                    <a:spcPct val="90000"/>
                  </a:lnSpc>
                  <a:spcBef>
                    <a:spcPts val="800"/>
                  </a:spcBef>
                  <a:spcAft>
                    <a:spcPts val="0"/>
                  </a:spcAft>
                  <a:buFont typeface="+mj-lt"/>
                  <a:buNone/>
                  <a:defRPr sz="3600" b="0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457200" indent="0" algn="ctr" defTabSz="914400" rtl="1" eaLnBrk="1" latinLnBrk="0" hangingPunct="1">
                  <a:lnSpc>
                    <a:spcPct val="9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2400" b="0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2pPr>
                <a:lvl3pPr marL="9144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0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3pPr>
                <a:lvl4pPr marL="13716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0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4pPr>
                <a:lvl5pPr marL="1828800" indent="0" algn="ct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0" i="0"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7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he-IL" sz="8000" i="1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he-IL" sz="8000" b="0" i="1" smtClean="0"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he-IL" sz="8000" b="0" i="1" smtClean="0"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lang="he-IL" sz="8000" b="0" i="1" smtClean="0">
                            <a:latin typeface="Cambria Math" panose="02040503050406030204" pitchFamily="18" charset="0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he-IL" sz="8000" dirty="0">
                    <a:cs typeface="+mn-cs"/>
                  </a:rPr>
                  <a:t>  מהעוגיות הן בטעם  חמאה. לכן חילקתי את כל העוגיות לשמונה קבוצות שוות. כל קבוצה היא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8000" i="1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he-IL" sz="8000" b="0" i="1" smtClean="0"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he-IL" sz="8000" b="0" i="1" smtClean="0">
                            <a:latin typeface="Cambria Math" panose="02040503050406030204" pitchFamily="18" charset="0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lang="he-IL" sz="8000" dirty="0">
                    <a:cs typeface="+mn-cs"/>
                  </a:rPr>
                  <a:t> מהכמות ויש בה 3 עוגיות.     נעזרתי בתרגיל כפל </a:t>
                </a:r>
              </a:p>
              <a:p>
                <a:pPr algn="r"/>
                <a:r>
                  <a:rPr lang="he-IL" sz="9600" dirty="0"/>
                  <a:t>  3=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9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9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96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he-IL" sz="9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he-IL" sz="9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  <m:r>
                      <a:rPr lang="he-IL" sz="9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e-IL" sz="9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9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he-IL" sz="9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he-IL" sz="9600" dirty="0">
                  <a:ea typeface="Cambria Math" panose="02040503050406030204" pitchFamily="18" charset="0"/>
                </a:endParaRPr>
              </a:p>
              <a:p>
                <a:pPr algn="r"/>
                <a:br>
                  <a:rPr lang="he-IL" dirty="0"/>
                </a:br>
                <a:endParaRPr lang="he-IL" dirty="0"/>
              </a:p>
            </p:txBody>
          </p:sp>
        </mc:Choice>
        <mc:Fallback xmlns="">
          <p:sp>
            <p:nvSpPr>
              <p:cNvPr id="18" name="Text Placeholder 5">
                <a:extLst>
                  <a:ext uri="{FF2B5EF4-FFF2-40B4-BE49-F238E27FC236}">
                    <a16:creationId xmlns:a16="http://schemas.microsoft.com/office/drawing/2014/main" id="{23447C36-6132-374D-A58E-2AEC5E22D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54" y="2656952"/>
                <a:ext cx="3570972" cy="2952369"/>
              </a:xfrm>
              <a:prstGeom prst="rect">
                <a:avLst/>
              </a:prstGeom>
              <a:blipFill>
                <a:blip r:embed="rId8"/>
                <a:stretch>
                  <a:fillRect l="-853" r="-2560" b="-202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0" descr="Two Friends">
            <a:extLst>
              <a:ext uri="{FF2B5EF4-FFF2-40B4-BE49-F238E27FC236}">
                <a16:creationId xmlns:a16="http://schemas.microsoft.com/office/drawing/2014/main" id="{7331B9AB-54A9-41FF-BE70-5745EC395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12" y="4800795"/>
            <a:ext cx="1599551" cy="207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50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עכשיו לומדים</a:t>
            </a:r>
            <a:endParaRPr lang="aa-E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23447C36-6132-374D-A58E-2AEC5E22D03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081591" y="1667239"/>
                <a:ext cx="8280000" cy="1358182"/>
              </a:xfrm>
            </p:spPr>
            <p:txBody>
              <a:bodyPr>
                <a:normAutofit fontScale="25000" lnSpcReduction="20000"/>
              </a:bodyPr>
              <a:lstStyle/>
              <a:p>
                <a:pPr algn="r">
                  <a:lnSpc>
                    <a:spcPct val="170000"/>
                  </a:lnSpc>
                </a:pPr>
                <a:r>
                  <a:rPr lang="he-IL" sz="9600" dirty="0">
                    <a:cs typeface="+mn-cs"/>
                  </a:rPr>
                  <a:t>בכיתה יש 28 תלמידים,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9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he-IL" sz="9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lang="he-IL" sz="9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lang="he-IL" sz="9600" dirty="0">
                    <a:cs typeface="+mn-cs"/>
                  </a:rPr>
                  <a:t>  מהתלמידים הגיעו עם חולצה בצבע כחול והיתר עם חולצה בצבע לבן.  כמה תלמידים הגיעו עם חולצה בצבע כחול? </a:t>
                </a:r>
              </a:p>
              <a:p>
                <a:pPr algn="r"/>
                <a:br>
                  <a:rPr lang="he-IL" dirty="0"/>
                </a:br>
                <a:endParaRPr lang="he-IL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23447C36-6132-374D-A58E-2AEC5E22D0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081591" y="1667239"/>
                <a:ext cx="8280000" cy="1358182"/>
              </a:xfrm>
              <a:blipFill>
                <a:blip r:embed="rId3"/>
                <a:stretch>
                  <a:fillRect r="-1105" b="-6950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5952" y="2549354"/>
                <a:ext cx="2761198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400" dirty="0"/>
                  <a:t>4 = 7 : 28</a:t>
                </a:r>
              </a:p>
              <a:p>
                <a:r>
                  <a:rPr lang="he-IL" sz="2400" dirty="0"/>
                  <a:t>4</a:t>
                </a:r>
                <a14:m>
                  <m:oMath xmlns:m="http://schemas.openxmlformats.org/officeDocument/2006/math">
                    <m:r>
                      <a:rPr lang="he-IL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</m:oMath>
                </a14:m>
                <a:endParaRPr lang="he-IL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52" y="2549354"/>
                <a:ext cx="2761198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3311" t="-5109" b="-160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0392" y="4458593"/>
                <a:ext cx="2761198" cy="62241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400" dirty="0"/>
                  <a:t>28</a:t>
                </a:r>
                <a14:m>
                  <m:oMath xmlns:m="http://schemas.openxmlformats.org/officeDocument/2006/math">
                    <m:r>
                      <a:rPr lang="he-IL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he-IL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he-IL" sz="2400" dirty="0"/>
                  <a:t>20 =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92" y="4458593"/>
                <a:ext cx="2761198" cy="622414"/>
              </a:xfrm>
              <a:prstGeom prst="rect">
                <a:avLst/>
              </a:prstGeom>
              <a:blipFill rotWithShape="0">
                <a:blip r:embed="rId7"/>
                <a:stretch>
                  <a:fillRect l="-3532" b="-88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/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98" y="3161279"/>
            <a:ext cx="4966635" cy="2767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Oval 30"/>
          <p:cNvSpPr/>
          <p:nvPr/>
        </p:nvSpPr>
        <p:spPr>
          <a:xfrm>
            <a:off x="4177364" y="3161279"/>
            <a:ext cx="567147" cy="25946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2" name="Picture 31"/>
          <p:cNvPicPr/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46" y="3025421"/>
            <a:ext cx="4966635" cy="290374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Oval 32"/>
          <p:cNvSpPr/>
          <p:nvPr/>
        </p:nvSpPr>
        <p:spPr>
          <a:xfrm>
            <a:off x="3938853" y="2409872"/>
            <a:ext cx="3272589" cy="403054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4395" y="3763970"/>
                <a:ext cx="2761198" cy="62241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400" dirty="0"/>
                  <a:t>28</a:t>
                </a:r>
                <a14:m>
                  <m:oMath xmlns:m="http://schemas.openxmlformats.org/officeDocument/2006/math">
                    <m:r>
                      <a:rPr lang="he-IL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he-IL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he-IL" sz="2400" dirty="0"/>
                  <a:t>4 =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95" y="3763970"/>
                <a:ext cx="2761198" cy="622414"/>
              </a:xfrm>
              <a:prstGeom prst="rect">
                <a:avLst/>
              </a:prstGeom>
              <a:blipFill rotWithShape="0">
                <a:blip r:embed="rId9"/>
                <a:stretch>
                  <a:fillRect l="-3532" b="-67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6">
            <a:extLst>
              <a:ext uri="{FF2B5EF4-FFF2-40B4-BE49-F238E27FC236}">
                <a16:creationId xmlns:a16="http://schemas.microsoft.com/office/drawing/2014/main" id="{D4E12531-F249-41EF-9CE1-31C2411CF01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t="1767" r="-3088" b="1447"/>
          <a:stretch/>
        </p:blipFill>
        <p:spPr>
          <a:xfrm>
            <a:off x="10242618" y="5465611"/>
            <a:ext cx="1594887" cy="11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3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31" grpId="0" animBg="1"/>
      <p:bldP spid="33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התאמה אישית 1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84B2C970292541884C6D2E423F45B9" ma:contentTypeVersion="11" ma:contentTypeDescription="Create a new document." ma:contentTypeScope="" ma:versionID="4f3f6e36b171e087215f6d509548beb9">
  <xsd:schema xmlns:xsd="http://www.w3.org/2001/XMLSchema" xmlns:xs="http://www.w3.org/2001/XMLSchema" xmlns:p="http://schemas.microsoft.com/office/2006/metadata/properties" xmlns:ns3="7de65336-3470-4daf-946b-7619550e553e" xmlns:ns4="6ad565e7-c57f-415f-adfa-5c7854c55faf" targetNamespace="http://schemas.microsoft.com/office/2006/metadata/properties" ma:root="true" ma:fieldsID="6005d5751e642d050b7d13b2165ab4df" ns3:_="" ns4:_="">
    <xsd:import namespace="7de65336-3470-4daf-946b-7619550e553e"/>
    <xsd:import namespace="6ad565e7-c57f-415f-adfa-5c7854c55fa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65336-3470-4daf-946b-7619550e5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565e7-c57f-415f-adfa-5c7854c55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B1163D-F0CE-46CE-AA37-F040AB8E3A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05398B-03BB-4F7E-A945-99368B0D34BF}">
  <ds:schemaRefs>
    <ds:schemaRef ds:uri="http://purl.org/dc/elements/1.1/"/>
    <ds:schemaRef ds:uri="6ad565e7-c57f-415f-adfa-5c7854c55faf"/>
    <ds:schemaRef ds:uri="http://schemas.microsoft.com/office/infopath/2007/PartnerControls"/>
    <ds:schemaRef ds:uri="http://schemas.microsoft.com/office/2006/documentManagement/types"/>
    <ds:schemaRef ds:uri="7de65336-3470-4daf-946b-7619550e553e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7482D9A-4899-4C82-9DED-BA401D5BDD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e65336-3470-4daf-946b-7619550e553e"/>
    <ds:schemaRef ds:uri="6ad565e7-c57f-415f-adfa-5c7854c55f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6412</TotalTime>
  <Words>848</Words>
  <Application>Microsoft Office PowerPoint</Application>
  <PresentationFormat>מסך רחב</PresentationFormat>
  <Paragraphs>192</Paragraphs>
  <Slides>19</Slides>
  <Notes>15</Notes>
  <HiddenSlides>0</HiddenSlides>
  <MMClips>10</MMClips>
  <ScaleCrop>false</ScaleCrop>
  <HeadingPairs>
    <vt:vector size="8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5" baseType="lpstr">
      <vt:lpstr>Alef</vt:lpstr>
      <vt:lpstr>Arial</vt:lpstr>
      <vt:lpstr>Calibri</vt:lpstr>
      <vt:lpstr>Cambria Math</vt:lpstr>
      <vt:lpstr>Office Theme</vt:lpstr>
      <vt:lpstr>Equation.3</vt:lpstr>
      <vt:lpstr>מצגת של PowerPoint‏</vt:lpstr>
      <vt:lpstr>מה נלמד היום?</vt:lpstr>
      <vt:lpstr>מה להביא לשיעור?</vt:lpstr>
      <vt:lpstr>מתחילים בהנאה</vt:lpstr>
      <vt:lpstr>מתחילים בהנאה</vt:lpstr>
      <vt:lpstr>מתחילים בהנאה</vt:lpstr>
      <vt:lpstr>מה אנחנו כבר יודעים?</vt:lpstr>
      <vt:lpstr>עכשיו לומדים</vt:lpstr>
      <vt:lpstr>עכשיו לומדים</vt:lpstr>
      <vt:lpstr>תרגול</vt:lpstr>
      <vt:lpstr>המשך תרגול</vt:lpstr>
      <vt:lpstr>המשך תרגול</vt:lpstr>
      <vt:lpstr>בואו נשחק</vt:lpstr>
      <vt:lpstr>בואו נשחק </vt:lpstr>
      <vt:lpstr>בואו נשחק </vt:lpstr>
      <vt:lpstr>בואו נשחק </vt:lpstr>
      <vt:lpstr>מסיימים ומסכמים</vt:lpstr>
      <vt:lpstr>ממשיכים לתרגל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Ruthy Betinger</dc:creator>
  <cp:lastModifiedBy>הילה בגריש</cp:lastModifiedBy>
  <cp:revision>273</cp:revision>
  <dcterms:created xsi:type="dcterms:W3CDTF">2020-03-11T07:11:19Z</dcterms:created>
  <dcterms:modified xsi:type="dcterms:W3CDTF">2020-06-10T12:02:00Z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0x0101003A84B2C970292541884C6D2E423F45B9</vt:lpwstr>
  </property>
</Properties>
</file>